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01" r:id="rId2"/>
    <p:sldId id="257" r:id="rId3"/>
    <p:sldId id="258" r:id="rId4"/>
    <p:sldId id="259" r:id="rId5"/>
    <p:sldId id="302" r:id="rId6"/>
    <p:sldId id="304" r:id="rId7"/>
    <p:sldId id="303" r:id="rId8"/>
    <p:sldId id="305" r:id="rId9"/>
    <p:sldId id="261" r:id="rId10"/>
    <p:sldId id="262" r:id="rId11"/>
    <p:sldId id="30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0"/>
  </p:normalViewPr>
  <p:slideViewPr>
    <p:cSldViewPr>
      <p:cViewPr varScale="1">
        <p:scale>
          <a:sx n="115" d="100"/>
          <a:sy n="115" d="100"/>
        </p:scale>
        <p:origin x="1464" y="2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45CCB3E0-13AF-47F2-8E94-2F78F44316F5}" type="datetimeFigureOut">
              <a:rPr lang="tr-TR" smtClean="0"/>
              <a:pPr/>
              <a:t>6.10.2018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96985D-3722-4E24-BE79-33993B97A768}"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45CCB3E0-13AF-47F2-8E94-2F78F44316F5}" type="datetimeFigureOut">
              <a:rPr lang="tr-TR" smtClean="0"/>
              <a:pPr/>
              <a:t>6.10.2018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96985D-3722-4E24-BE79-33993B97A76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5CCB3E0-13AF-47F2-8E94-2F78F44316F5}" type="datetimeFigureOut">
              <a:rPr lang="tr-TR" smtClean="0"/>
              <a:pPr/>
              <a:t>6.10.2018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96985D-3722-4E24-BE79-33993B97A768}" type="slidenum">
              <a:rPr lang="tr-TR" smtClean="0"/>
              <a:pPr/>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45CCB3E0-13AF-47F2-8E94-2F78F44316F5}" type="datetimeFigureOut">
              <a:rPr lang="tr-TR" smtClean="0"/>
              <a:pPr/>
              <a:t>6.10.2018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96985D-3722-4E24-BE79-33993B97A768}" type="slidenum">
              <a:rPr lang="tr-TR" smtClean="0"/>
              <a:pPr/>
              <a:t>‹#›</a:t>
            </a:fld>
            <a:endParaRPr lang="tr-TR"/>
          </a:p>
        </p:txBody>
      </p:sp>
      <p:sp>
        <p:nvSpPr>
          <p:cNvPr id="7" name="Title 6"/>
          <p:cNvSpPr>
            <a:spLocks noGrp="1"/>
          </p:cNvSpPr>
          <p:nvPr>
            <p:ph type="title"/>
          </p:nvPr>
        </p:nvSpPr>
        <p:spPr/>
        <p:txBody>
          <a:bodyPr/>
          <a:lstStyle/>
          <a:p>
            <a:r>
              <a:rPr lang="tr-TR"/>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45CCB3E0-13AF-47F2-8E94-2F78F44316F5}" type="datetimeFigureOut">
              <a:rPr lang="tr-TR" smtClean="0"/>
              <a:pPr/>
              <a:t>6.10.2018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96985D-3722-4E24-BE79-33993B97A768}"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5" name="Date Placeholder 4"/>
          <p:cNvSpPr>
            <a:spLocks noGrp="1"/>
          </p:cNvSpPr>
          <p:nvPr>
            <p:ph type="dt" sz="half" idx="10"/>
          </p:nvPr>
        </p:nvSpPr>
        <p:spPr/>
        <p:txBody>
          <a:bodyPr/>
          <a:lstStyle/>
          <a:p>
            <a:fld id="{45CCB3E0-13AF-47F2-8E94-2F78F44316F5}" type="datetimeFigureOut">
              <a:rPr lang="tr-TR" smtClean="0"/>
              <a:pPr/>
              <a:t>6.10.2018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896985D-3722-4E24-BE79-33993B97A768}" type="slidenum">
              <a:rPr lang="tr-TR" smtClean="0"/>
              <a:pPr/>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5CCB3E0-13AF-47F2-8E94-2F78F44316F5}" type="datetimeFigureOut">
              <a:rPr lang="tr-TR" smtClean="0"/>
              <a:pPr/>
              <a:t>6.10.2018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896985D-3722-4E24-BE79-33993B97A768}"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45CCB3E0-13AF-47F2-8E94-2F78F44316F5}" type="datetimeFigureOut">
              <a:rPr lang="tr-TR" smtClean="0"/>
              <a:pPr/>
              <a:t>6.10.2018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896985D-3722-4E24-BE79-33993B97A76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5CCB3E0-13AF-47F2-8E94-2F78F44316F5}" type="datetimeFigureOut">
              <a:rPr lang="tr-TR" smtClean="0"/>
              <a:pPr/>
              <a:t>6.10.2018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896985D-3722-4E24-BE79-33993B97A76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5CCB3E0-13AF-47F2-8E94-2F78F44316F5}" type="datetimeFigureOut">
              <a:rPr lang="tr-TR" smtClean="0"/>
              <a:pPr/>
              <a:t>6.10.2018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896985D-3722-4E24-BE79-33993B97A768}" type="slidenum">
              <a:rPr lang="tr-TR" smtClean="0"/>
              <a:pPr/>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45CCB3E0-13AF-47F2-8E94-2F78F44316F5}" type="datetimeFigureOut">
              <a:rPr lang="tr-TR" smtClean="0"/>
              <a:pPr/>
              <a:t>6.10.2018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896985D-3722-4E24-BE79-33993B97A768}" type="slidenum">
              <a:rPr lang="tr-TR" smtClean="0"/>
              <a:pPr/>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5CCB3E0-13AF-47F2-8E94-2F78F44316F5}" type="datetimeFigureOut">
              <a:rPr lang="tr-TR" smtClean="0"/>
              <a:pPr/>
              <a:t>6.10.2018</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896985D-3722-4E24-BE79-33993B97A768}" type="slidenum">
              <a:rPr lang="tr-TR" smtClean="0"/>
              <a:pPr/>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793507"/>
          </a:xfrm>
        </p:spPr>
        <p:txBody>
          <a:bodyPr>
            <a:normAutofit fontScale="85000" lnSpcReduction="10000"/>
          </a:bodyPr>
          <a:lstStyle/>
          <a:p>
            <a:pPr marL="0" indent="0" algn="ctr">
              <a:buNone/>
            </a:pPr>
            <a:endParaRPr lang="tr-TR" sz="4400" b="1" dirty="0"/>
          </a:p>
          <a:p>
            <a:pPr marL="0" indent="0" algn="ctr">
              <a:buNone/>
            </a:pPr>
            <a:r>
              <a:rPr lang="tr-TR" sz="3800" b="1" dirty="0"/>
              <a:t>CUMHURİYETİN İLK DÖNEMİNDE MUHASEBE EĞİTİMİ VE</a:t>
            </a:r>
            <a:endParaRPr lang="tr-TR" sz="3800" dirty="0"/>
          </a:p>
          <a:p>
            <a:pPr marL="0" indent="0" algn="ctr">
              <a:buNone/>
            </a:pPr>
            <a:r>
              <a:rPr lang="tr-TR" sz="3800" b="1" dirty="0"/>
              <a:t>MUHASEBE AKADEMİSYENLERİ (1923 – 1950)</a:t>
            </a:r>
            <a:endParaRPr lang="tr-TR" sz="3800" dirty="0"/>
          </a:p>
          <a:p>
            <a:pPr marL="0" indent="0" algn="ctr">
              <a:buNone/>
            </a:pPr>
            <a:r>
              <a:rPr lang="tr-TR" sz="4400" b="1" dirty="0"/>
              <a:t> </a:t>
            </a:r>
            <a:endParaRPr lang="tr-TR" sz="4400" dirty="0"/>
          </a:p>
          <a:p>
            <a:pPr marL="0" indent="0">
              <a:buNone/>
            </a:pPr>
            <a:r>
              <a:rPr lang="tr-TR" sz="4400" b="1" dirty="0"/>
              <a:t>             								</a:t>
            </a:r>
            <a:endParaRPr lang="tr-TR" sz="4400" dirty="0"/>
          </a:p>
          <a:p>
            <a:pPr marL="0" indent="0">
              <a:buNone/>
            </a:pPr>
            <a:r>
              <a:rPr lang="tr-TR" sz="4400" b="1" dirty="0"/>
              <a:t>             								                        </a:t>
            </a:r>
            <a:r>
              <a:rPr lang="tr-TR" sz="2100" b="1" dirty="0"/>
              <a:t>Doç. Dr.  Halil İ. Alpaslan </a:t>
            </a:r>
            <a:r>
              <a:rPr lang="tr-TR" sz="2100" dirty="0"/>
              <a:t>- </a:t>
            </a:r>
            <a:r>
              <a:rPr lang="tr-TR" sz="2100" b="1" dirty="0"/>
              <a:t>Marmara Üniversitesi</a:t>
            </a:r>
          </a:p>
          <a:p>
            <a:pPr marL="0" indent="0">
              <a:buNone/>
            </a:pPr>
            <a:r>
              <a:rPr lang="tr-TR" sz="2100" b="1" dirty="0"/>
              <a:t>			             YMM   Emrah Aygül - 	Er-iş YMM Ltd. Şti.</a:t>
            </a:r>
            <a:endParaRPr lang="tr-TR" sz="2100" dirty="0"/>
          </a:p>
          <a:p>
            <a:pPr marL="0" indent="0">
              <a:buNone/>
            </a:pPr>
            <a:r>
              <a:rPr lang="tr-TR" sz="2100" b="1" dirty="0"/>
              <a:t>	</a:t>
            </a:r>
          </a:p>
        </p:txBody>
      </p:sp>
    </p:spTree>
    <p:extLst>
      <p:ext uri="{BB962C8B-B14F-4D97-AF65-F5344CB8AC3E}">
        <p14:creationId xmlns:p14="http://schemas.microsoft.com/office/powerpoint/2010/main" val="1766168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SONUÇ</a:t>
            </a:r>
          </a:p>
        </p:txBody>
      </p:sp>
      <p:sp>
        <p:nvSpPr>
          <p:cNvPr id="5" name="4 İçerik Yer Tutucusu"/>
          <p:cNvSpPr>
            <a:spLocks noGrp="1"/>
          </p:cNvSpPr>
          <p:nvPr>
            <p:ph idx="1"/>
          </p:nvPr>
        </p:nvSpPr>
        <p:spPr>
          <a:xfrm>
            <a:off x="872067" y="1785926"/>
            <a:ext cx="7408333" cy="4340237"/>
          </a:xfrm>
        </p:spPr>
        <p:txBody>
          <a:bodyPr/>
          <a:lstStyle/>
          <a:p>
            <a:pPr>
              <a:buNone/>
            </a:pPr>
            <a:r>
              <a:rPr lang="tr-TR" dirty="0"/>
              <a:t>     Yirmi  yedi yıllık sürecin ilk bölümünde,  muhasebe akademisyenlerinin önde gelen çabası, çift yanlı kayıt yöntemini yaygınlaştırmak olmuştur. 1935’li yıllardan sonra akademisyenler, Avrupa’daki gelişmelere  ve sektörlerin gelişmesine paralel olarak bankacılık, sigortacılık muhasebeleri yanında mali tabloların tahliline, muhasebe hilelerine, muhasebe denetimine dönük yayınlar yapmaya başlamışlardır.  1940 Yılı sonrası, muhasebeyi vergicilik etkilemeye başlayınca envanter ve bilanço, değerleme gibi konular ağırlık kazanmıştır. </a:t>
            </a:r>
          </a:p>
          <a:p>
            <a:pPr>
              <a:buNone/>
            </a:pPr>
            <a:endParaRPr lang="tr-TR" dirty="0"/>
          </a:p>
        </p:txBody>
      </p:sp>
    </p:spTree>
    <p:extLst>
      <p:ext uri="{BB962C8B-B14F-4D97-AF65-F5344CB8AC3E}">
        <p14:creationId xmlns:p14="http://schemas.microsoft.com/office/powerpoint/2010/main" val="754713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872067" y="500042"/>
            <a:ext cx="7408333" cy="5626121"/>
          </a:xfrm>
        </p:spPr>
        <p:txBody>
          <a:bodyPr/>
          <a:lstStyle/>
          <a:p>
            <a:pPr>
              <a:buNone/>
            </a:pPr>
            <a:endParaRPr lang="tr-TR" dirty="0"/>
          </a:p>
          <a:p>
            <a:pPr>
              <a:buNone/>
            </a:pPr>
            <a:endParaRPr lang="tr-TR" dirty="0"/>
          </a:p>
          <a:p>
            <a:pPr>
              <a:buNone/>
            </a:pPr>
            <a:endParaRPr lang="tr-TR" dirty="0"/>
          </a:p>
          <a:p>
            <a:pPr algn="ctr">
              <a:buNone/>
            </a:pPr>
            <a:endParaRPr lang="tr-TR" dirty="0"/>
          </a:p>
          <a:p>
            <a:pPr algn="ctr">
              <a:buNone/>
            </a:pPr>
            <a:endParaRPr lang="tr-TR" dirty="0"/>
          </a:p>
          <a:p>
            <a:pPr algn="ctr">
              <a:buNone/>
            </a:pPr>
            <a:endParaRPr lang="tr-TR" dirty="0"/>
          </a:p>
          <a:p>
            <a:pPr algn="ctr">
              <a:buNone/>
            </a:pPr>
            <a:r>
              <a:rPr lang="tr-TR" sz="4400" dirty="0"/>
              <a:t>Teşekkürler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073427"/>
          </a:xfrm>
        </p:spPr>
        <p:txBody>
          <a:bodyPr>
            <a:normAutofit lnSpcReduction="10000"/>
          </a:bodyPr>
          <a:lstStyle/>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r>
              <a:rPr lang="tr-TR" dirty="0"/>
              <a:t>-İşletme ve muhasebe eğitimi dünyasındaki gelişmeler</a:t>
            </a:r>
          </a:p>
          <a:p>
            <a:pPr marL="0" indent="0">
              <a:buNone/>
            </a:pPr>
            <a:endParaRPr lang="tr-TR" dirty="0"/>
          </a:p>
          <a:p>
            <a:pPr marL="0" indent="0">
              <a:buNone/>
            </a:pPr>
            <a:r>
              <a:rPr lang="tr-TR" dirty="0"/>
              <a:t>-Özel kesimde yaşanan gelişmeler</a:t>
            </a:r>
          </a:p>
          <a:p>
            <a:pPr marL="0" indent="0">
              <a:buNone/>
            </a:pPr>
            <a:endParaRPr lang="tr-TR" dirty="0"/>
          </a:p>
          <a:p>
            <a:pPr marL="0" indent="0">
              <a:buNone/>
            </a:pPr>
            <a:r>
              <a:rPr lang="tr-TR" dirty="0"/>
              <a:t>-İktisadi devlet teşekküllerinde yaşanan gelişmeler</a:t>
            </a:r>
          </a:p>
          <a:p>
            <a:pPr marL="0" indent="0">
              <a:buNone/>
            </a:pPr>
            <a:endParaRPr lang="tr-TR" dirty="0"/>
          </a:p>
          <a:p>
            <a:pPr marL="0" indent="0">
              <a:buNone/>
            </a:pPr>
            <a:r>
              <a:rPr lang="tr-TR" dirty="0"/>
              <a:t>-Cumhuriyetin ilk döneminde vergi dünyasında yaşanan gelişmeler</a:t>
            </a:r>
          </a:p>
          <a:p>
            <a:pPr marL="0" indent="0">
              <a:buNone/>
            </a:pPr>
            <a:endParaRPr lang="tr-TR" dirty="0"/>
          </a:p>
        </p:txBody>
      </p:sp>
      <p:sp>
        <p:nvSpPr>
          <p:cNvPr id="2" name="Başlık 1"/>
          <p:cNvSpPr>
            <a:spLocks noGrp="1"/>
          </p:cNvSpPr>
          <p:nvPr>
            <p:ph type="title"/>
          </p:nvPr>
        </p:nvSpPr>
        <p:spPr>
          <a:xfrm>
            <a:off x="457200" y="274638"/>
            <a:ext cx="8229600" cy="706090"/>
          </a:xfrm>
        </p:spPr>
        <p:txBody>
          <a:bodyPr>
            <a:normAutofit/>
          </a:bodyPr>
          <a:lstStyle/>
          <a:p>
            <a:r>
              <a:rPr lang="tr-TR" sz="3200" dirty="0"/>
              <a:t>MUHASEBE DÜŞÜNCESİNİN GELİŞİM YOLLARI</a:t>
            </a:r>
          </a:p>
        </p:txBody>
      </p:sp>
    </p:spTree>
    <p:extLst>
      <p:ext uri="{BB962C8B-B14F-4D97-AF65-F5344CB8AC3E}">
        <p14:creationId xmlns:p14="http://schemas.microsoft.com/office/powerpoint/2010/main" val="1801966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dirty="0"/>
              <a:t>1857 - Mektebi Mülkiye (bugünkü Ankara Üniversitesi Siyasal Bilgiler Fakültesi)  </a:t>
            </a:r>
          </a:p>
          <a:p>
            <a:pPr marL="0" indent="0">
              <a:buNone/>
            </a:pPr>
            <a:r>
              <a:rPr lang="tr-TR" dirty="0"/>
              <a:t>1883 - Hamidiye Ticaret Mektebi (bugünkü Marmara Üniversitesi)</a:t>
            </a:r>
          </a:p>
          <a:p>
            <a:pPr marL="0" indent="0">
              <a:buNone/>
            </a:pPr>
            <a:r>
              <a:rPr lang="tr-TR" dirty="0"/>
              <a:t>1936 -İstanbul Üniversitesi İktisat Fakültesi</a:t>
            </a:r>
          </a:p>
          <a:p>
            <a:pPr marL="0" indent="0">
              <a:buNone/>
            </a:pPr>
            <a:r>
              <a:rPr lang="tr-TR"/>
              <a:t>1944 - </a:t>
            </a:r>
            <a:r>
              <a:rPr lang="tr-TR" dirty="0"/>
              <a:t>İzmir Yüksek İktisat ve Ticaret Okulu</a:t>
            </a:r>
          </a:p>
        </p:txBody>
      </p:sp>
      <p:sp>
        <p:nvSpPr>
          <p:cNvPr id="2" name="Başlık 1"/>
          <p:cNvSpPr>
            <a:spLocks noGrp="1"/>
          </p:cNvSpPr>
          <p:nvPr>
            <p:ph type="title"/>
          </p:nvPr>
        </p:nvSpPr>
        <p:spPr/>
        <p:txBody>
          <a:bodyPr>
            <a:noAutofit/>
          </a:bodyPr>
          <a:lstStyle/>
          <a:p>
            <a:pPr lvl="0"/>
            <a:r>
              <a:rPr lang="tr-TR" sz="2400" b="1" dirty="0"/>
              <a:t>CUMHURİYETİN İLK DÖNEMİNDE (1923-1950) MUHASEBE EĞİTİMİNDEKİ GELİŞMELER</a:t>
            </a:r>
            <a:endParaRPr lang="tr-TR" sz="2400" dirty="0"/>
          </a:p>
        </p:txBody>
      </p:sp>
    </p:spTree>
    <p:extLst>
      <p:ext uri="{BB962C8B-B14F-4D97-AF65-F5344CB8AC3E}">
        <p14:creationId xmlns:p14="http://schemas.microsoft.com/office/powerpoint/2010/main" val="2928443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b="1" i="1" dirty="0"/>
              <a:t>1923 – 1928 Dönemi:</a:t>
            </a:r>
          </a:p>
          <a:p>
            <a:pPr marL="0" indent="0">
              <a:buNone/>
            </a:pPr>
            <a:endParaRPr lang="tr-TR" b="1" i="1" dirty="0"/>
          </a:p>
          <a:p>
            <a:pPr marL="0" indent="0">
              <a:buNone/>
            </a:pPr>
            <a:r>
              <a:rPr lang="tr-TR" dirty="0" err="1"/>
              <a:t>Kirkor</a:t>
            </a:r>
            <a:r>
              <a:rPr lang="tr-TR" dirty="0"/>
              <a:t> </a:t>
            </a:r>
            <a:r>
              <a:rPr lang="tr-TR" dirty="0" err="1"/>
              <a:t>Kömürciyan</a:t>
            </a:r>
            <a:r>
              <a:rPr lang="tr-TR" dirty="0"/>
              <a:t> </a:t>
            </a:r>
          </a:p>
          <a:p>
            <a:pPr marL="0" indent="0">
              <a:buNone/>
            </a:pPr>
            <a:r>
              <a:rPr lang="tr-TR" dirty="0"/>
              <a:t> </a:t>
            </a:r>
            <a:r>
              <a:rPr lang="tr-TR" dirty="0" err="1"/>
              <a:t>Serkiz</a:t>
            </a:r>
            <a:r>
              <a:rPr lang="tr-TR" dirty="0"/>
              <a:t> Nihat</a:t>
            </a:r>
          </a:p>
        </p:txBody>
      </p:sp>
      <p:sp>
        <p:nvSpPr>
          <p:cNvPr id="2" name="Başlık 1"/>
          <p:cNvSpPr>
            <a:spLocks noGrp="1"/>
          </p:cNvSpPr>
          <p:nvPr>
            <p:ph type="title"/>
          </p:nvPr>
        </p:nvSpPr>
        <p:spPr/>
        <p:txBody>
          <a:bodyPr>
            <a:normAutofit fontScale="90000"/>
          </a:bodyPr>
          <a:lstStyle/>
          <a:p>
            <a:pPr lvl="0"/>
            <a:r>
              <a:rPr lang="tr-TR" b="1" dirty="0"/>
              <a:t>Muhasebenin Akademik Alandaki Gelişmeleri</a:t>
            </a:r>
            <a:endParaRPr lang="tr-TR" dirty="0"/>
          </a:p>
        </p:txBody>
      </p:sp>
    </p:spTree>
    <p:extLst>
      <p:ext uri="{BB962C8B-B14F-4D97-AF65-F5344CB8AC3E}">
        <p14:creationId xmlns:p14="http://schemas.microsoft.com/office/powerpoint/2010/main" val="4039067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872067" y="714356"/>
            <a:ext cx="7408333" cy="5411807"/>
          </a:xfrm>
        </p:spPr>
        <p:txBody>
          <a:bodyPr>
            <a:normAutofit lnSpcReduction="10000"/>
          </a:bodyPr>
          <a:lstStyle/>
          <a:p>
            <a:pPr>
              <a:buNone/>
            </a:pPr>
            <a:r>
              <a:rPr lang="tr-TR" b="1" i="1" dirty="0"/>
              <a:t>   1928- 1936 Dönemi :</a:t>
            </a:r>
            <a:r>
              <a:rPr lang="tr-TR" dirty="0"/>
              <a:t> </a:t>
            </a:r>
          </a:p>
          <a:p>
            <a:r>
              <a:rPr lang="tr-TR" dirty="0"/>
              <a:t>1928 Yılında Latin harflerine geçilmesi</a:t>
            </a:r>
          </a:p>
          <a:p>
            <a:r>
              <a:rPr lang="tr-TR" dirty="0"/>
              <a:t>Dönemin (1928-1936) en  büyük muhasebe düşünürü </a:t>
            </a:r>
            <a:r>
              <a:rPr lang="tr-TR" dirty="0" err="1"/>
              <a:t>Kirkor</a:t>
            </a:r>
            <a:r>
              <a:rPr lang="tr-TR" dirty="0"/>
              <a:t> </a:t>
            </a:r>
            <a:r>
              <a:rPr lang="tr-TR" dirty="0" err="1"/>
              <a:t>Kömürcüyan’dır</a:t>
            </a:r>
            <a:r>
              <a:rPr lang="tr-TR" dirty="0"/>
              <a:t>. Ulum-ı Aliye-i </a:t>
            </a:r>
            <a:r>
              <a:rPr lang="tr-TR" dirty="0" err="1"/>
              <a:t>Ticariye’nin</a:t>
            </a:r>
            <a:r>
              <a:rPr lang="tr-TR" dirty="0"/>
              <a:t> akademisyeni olarak ve yabancı  dil hakimiyeti ile önemli muhasebe eserleri yazmıştır. Yeni Muhasebe Usulü – 1929, Latin harflerinin kullanımına başlanmasının meyvesi olmuştur. </a:t>
            </a:r>
          </a:p>
          <a:p>
            <a:r>
              <a:rPr lang="tr-TR" dirty="0"/>
              <a:t>Türk muhasebe literatürünü  ticaret liselerinin öğretim kadroları yazıyor ve yayınlıyorlardı. </a:t>
            </a:r>
          </a:p>
          <a:p>
            <a:r>
              <a:rPr lang="tr-TR" dirty="0"/>
              <a:t>Abdi Tevfik ticaret liselerinin önde gelen öğretmenlerindendir. Şirketler Muhasebesi kitabını 1930’da yayınlamış ve ticaret liselerinde yaygın </a:t>
            </a:r>
            <a:r>
              <a:rPr lang="tr-TR" dirty="0" err="1"/>
              <a:t>olarakokutulmuştur</a:t>
            </a:r>
            <a:r>
              <a:rPr lang="tr-TR" i="1" dirty="0"/>
              <a:t> (</a:t>
            </a:r>
            <a:r>
              <a:rPr lang="tr-TR" i="1" dirty="0" err="1"/>
              <a:t>AbdiTevfik</a:t>
            </a:r>
            <a:r>
              <a:rPr lang="tr-TR" i="1" dirty="0"/>
              <a:t>,  Şirketler Muhasebesi, 1930).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872067" y="428604"/>
            <a:ext cx="7408333" cy="5697559"/>
          </a:xfrm>
        </p:spPr>
        <p:txBody>
          <a:bodyPr>
            <a:normAutofit/>
          </a:bodyPr>
          <a:lstStyle/>
          <a:p>
            <a:pPr>
              <a:buNone/>
            </a:pPr>
            <a:r>
              <a:rPr lang="tr-TR" b="1" dirty="0"/>
              <a:t>	1936 – 1940 Dönemi :</a:t>
            </a:r>
          </a:p>
          <a:p>
            <a:pPr>
              <a:buNone/>
            </a:pPr>
            <a:r>
              <a:rPr lang="tr-TR" dirty="0"/>
              <a:t>	</a:t>
            </a:r>
            <a:r>
              <a:rPr lang="tr-TR" sz="2000" dirty="0"/>
              <a:t>Türk muhasebe eğitimindeki ağırlığın, ticaret  liselerinden, lisans düzeyindeki  okullara  kaydığı dönem olmuştur.  Yüksek eğitimde üç  yenilik bu durumu sağlamıştır.</a:t>
            </a:r>
          </a:p>
          <a:p>
            <a:pPr>
              <a:buNone/>
            </a:pPr>
            <a:r>
              <a:rPr lang="tr-TR" sz="2000" dirty="0"/>
              <a:t>1-  Mektebi Mülkiye adı ile İstanbul’da eğitim yapan okul, Siyasal Bilgiler Okulu adı ile 1936’da, programını yenilenerek  Ankara’ya taşınmıştır. </a:t>
            </a:r>
          </a:p>
          <a:p>
            <a:pPr lvl="0">
              <a:buNone/>
            </a:pPr>
            <a:r>
              <a:rPr lang="tr-TR" sz="2000" dirty="0"/>
              <a:t>2- 1883’de  </a:t>
            </a:r>
            <a:r>
              <a:rPr lang="tr-TR" sz="2000" dirty="0" err="1"/>
              <a:t>Hamidiye</a:t>
            </a:r>
            <a:r>
              <a:rPr lang="tr-TR" sz="2000" dirty="0"/>
              <a:t> Ticaret Mektebi adı ile kurulan ve Cumhuriyet ile birlikte adı Ulum-ı Aliye-i Ticariye haline getirilen okulun adi da, İstanbul Yüksek İktisat ve Ticaret Okulu haline getirilmiş ve günün gereklerine göre okulun ders programı çağdaş işletmecilik ve muhasebe eğitimine dönük  bir niteliğe  kavuşturulmuştur.</a:t>
            </a:r>
          </a:p>
          <a:p>
            <a:pPr>
              <a:buNone/>
            </a:pPr>
            <a:r>
              <a:rPr lang="tr-TR" sz="2000" dirty="0"/>
              <a:t>3-  1933 üniversite reformu ile çağdaş bir yapıya kavuşturulan İstanbul Üniversitesi bünyesinde İktisat Fakültesinin  kurulması ile yaşanmıştır.  Bu üç kuruma, daha sonra 1944 yılında İzmir Yüksek İktisat ve Ticaret okulu eklenecektir..</a:t>
            </a:r>
          </a:p>
          <a:p>
            <a:pPr lvl="0">
              <a:buNone/>
            </a:pPr>
            <a:endParaRPr lang="tr-TR" sz="2000" dirty="0"/>
          </a:p>
          <a:p>
            <a:pPr>
              <a:buFontTx/>
              <a:buChar char="-"/>
            </a:pPr>
            <a:endParaRPr lang="tr-TR" dirty="0"/>
          </a:p>
          <a:p>
            <a:pPr>
              <a:buNone/>
            </a:pPr>
            <a:endParaRPr lang="tr-TR" b="1" dirty="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872067" y="285728"/>
            <a:ext cx="7408333" cy="5840435"/>
          </a:xfrm>
        </p:spPr>
        <p:txBody>
          <a:bodyPr>
            <a:normAutofit fontScale="92500" lnSpcReduction="10000"/>
          </a:bodyPr>
          <a:lstStyle/>
          <a:p>
            <a:r>
              <a:rPr lang="tr-TR" b="1" dirty="0"/>
              <a:t>1940 -1945 Dönemi:</a:t>
            </a:r>
          </a:p>
          <a:p>
            <a:endParaRPr lang="tr-TR" b="1" dirty="0"/>
          </a:p>
          <a:p>
            <a:pPr>
              <a:buNone/>
            </a:pPr>
            <a:r>
              <a:rPr lang="tr-TR" dirty="0"/>
              <a:t>	İkinci Dünya Harbinin (1939 – 1945) yaşandığı yıllardır.  Alman Musevi akademisyenler Türkiye’ye gelmişler ve dünya harbi boyunca Alman muhasebe ekolünün  etkinliğini artırmışlardır. </a:t>
            </a:r>
          </a:p>
          <a:p>
            <a:pPr>
              <a:buNone/>
            </a:pPr>
            <a:r>
              <a:rPr lang="tr-TR" dirty="0"/>
              <a:t>	1940-1945 Yılları muhasebe yayınlardan bir bölüm aşağıdaki gibidir:</a:t>
            </a:r>
          </a:p>
          <a:p>
            <a:pPr>
              <a:buNone/>
            </a:pPr>
            <a:r>
              <a:rPr lang="tr-TR" i="1" dirty="0"/>
              <a:t> </a:t>
            </a:r>
            <a:endParaRPr lang="tr-TR" dirty="0"/>
          </a:p>
          <a:p>
            <a:r>
              <a:rPr lang="tr-TR" i="1" dirty="0"/>
              <a:t>Kenan </a:t>
            </a:r>
            <a:r>
              <a:rPr lang="tr-TR" i="1" dirty="0" err="1"/>
              <a:t>Asafkan</a:t>
            </a:r>
            <a:r>
              <a:rPr lang="tr-TR" i="1" dirty="0"/>
              <a:t> – Endüstride maliyet -1940.</a:t>
            </a:r>
            <a:endParaRPr lang="tr-TR" dirty="0"/>
          </a:p>
          <a:p>
            <a:r>
              <a:rPr lang="tr-TR" i="1" dirty="0"/>
              <a:t> </a:t>
            </a:r>
            <a:endParaRPr lang="tr-TR" dirty="0"/>
          </a:p>
          <a:p>
            <a:r>
              <a:rPr lang="tr-TR" i="1" dirty="0"/>
              <a:t>Ş. </a:t>
            </a:r>
            <a:r>
              <a:rPr lang="tr-TR" i="1" dirty="0" err="1"/>
              <a:t>Nemlioğlu</a:t>
            </a:r>
            <a:r>
              <a:rPr lang="tr-TR" i="1" dirty="0"/>
              <a:t>- Sanayide maliyet- 1940.</a:t>
            </a:r>
            <a:endParaRPr lang="tr-TR" dirty="0"/>
          </a:p>
          <a:p>
            <a:r>
              <a:rPr lang="tr-TR" i="1" dirty="0"/>
              <a:t> </a:t>
            </a:r>
            <a:endParaRPr lang="tr-TR" dirty="0"/>
          </a:p>
          <a:p>
            <a:r>
              <a:rPr lang="tr-TR" i="1" dirty="0"/>
              <a:t>H. Atıf Kuyucak: Banka </a:t>
            </a:r>
            <a:r>
              <a:rPr lang="tr-TR" i="1" dirty="0" err="1"/>
              <a:t>Muh</a:t>
            </a:r>
            <a:r>
              <a:rPr lang="tr-TR" i="1" dirty="0"/>
              <a:t>. 1940.</a:t>
            </a:r>
            <a:endParaRPr lang="tr-TR" dirty="0"/>
          </a:p>
          <a:p>
            <a:r>
              <a:rPr lang="tr-TR" i="1" dirty="0"/>
              <a:t> </a:t>
            </a:r>
            <a:endParaRPr lang="tr-TR" dirty="0"/>
          </a:p>
          <a:p>
            <a:r>
              <a:rPr lang="tr-TR" i="1" dirty="0"/>
              <a:t>Cevat </a:t>
            </a:r>
            <a:r>
              <a:rPr lang="tr-TR" i="1" dirty="0" err="1"/>
              <a:t>Yücesoy</a:t>
            </a:r>
            <a:r>
              <a:rPr lang="tr-TR" i="1" dirty="0"/>
              <a:t>- Muhasebe, 2 cilt 1941.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872067" y="285728"/>
            <a:ext cx="7408333" cy="5840435"/>
          </a:xfrm>
        </p:spPr>
        <p:txBody>
          <a:bodyPr>
            <a:normAutofit lnSpcReduction="10000"/>
          </a:bodyPr>
          <a:lstStyle/>
          <a:p>
            <a:pPr>
              <a:buNone/>
            </a:pPr>
            <a:r>
              <a:rPr lang="tr-TR" b="1" dirty="0"/>
              <a:t>1946 – 1950 Dönemi:</a:t>
            </a:r>
          </a:p>
          <a:p>
            <a:pPr>
              <a:buNone/>
            </a:pPr>
            <a:endParaRPr lang="tr-TR" b="1" dirty="0"/>
          </a:p>
          <a:p>
            <a:pPr>
              <a:buNone/>
            </a:pPr>
            <a:r>
              <a:rPr lang="tr-TR" dirty="0"/>
              <a:t>    - Cumhuriyet’in ilk döneminin bu son evresinde sayısı dörde çıkan yüksek okulların (Ankara Siyasal Bilgiler Okulu,  İstanbul Yüksek İktisat ve Ticaret Okulu, İstanbul Üniversitesi İktisat Fakültesi ve İzmir Yüksek İktisat ve Ticaret Okulu) büyük ölçüde akademik kadrolarını  oluşturmuşlardır.</a:t>
            </a:r>
          </a:p>
          <a:p>
            <a:pPr>
              <a:buNone/>
            </a:pPr>
            <a:endParaRPr lang="tr-TR" dirty="0"/>
          </a:p>
          <a:p>
            <a:pPr>
              <a:buNone/>
            </a:pPr>
            <a:r>
              <a:rPr lang="tr-TR" dirty="0"/>
              <a:t>  -	1950 Sonrası Türkiye’de Liberal İktisat Politikaları  etkisini göstermeye başlayacak ve muhasebede de Amerikan ekolünün  etkileri yavaş yavaş kendisini  bu dönemde hissettirmeye    başlayacaktır. Öte yandan  Alman ekolünün temsilcileri olan akademisyenler de  ülkelerine dönmeye başlamalardır.</a:t>
            </a:r>
          </a:p>
          <a:p>
            <a:pPr>
              <a:buNone/>
            </a:pPr>
            <a:endParaRPr lang="tr-TR" dirty="0"/>
          </a:p>
          <a:p>
            <a:pPr>
              <a:buNone/>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1"/>
          </p:nvPr>
        </p:nvSpPr>
        <p:spPr>
          <a:xfrm>
            <a:off x="872067" y="285728"/>
            <a:ext cx="7408333" cy="5840435"/>
          </a:xfrm>
        </p:spPr>
        <p:txBody>
          <a:bodyPr>
            <a:normAutofit fontScale="85000" lnSpcReduction="20000"/>
          </a:bodyPr>
          <a:lstStyle/>
          <a:p>
            <a:r>
              <a:rPr lang="tr-TR" dirty="0"/>
              <a:t>1946- 1950 Dönemi muhasebe eserlerinden bir bölümü:</a:t>
            </a:r>
          </a:p>
          <a:p>
            <a:endParaRPr lang="tr-TR" dirty="0"/>
          </a:p>
          <a:p>
            <a:r>
              <a:rPr lang="tr-TR" i="1" dirty="0"/>
              <a:t>Süleyman </a:t>
            </a:r>
            <a:r>
              <a:rPr lang="tr-TR" i="1" dirty="0" err="1"/>
              <a:t>Şahinbaş</a:t>
            </a:r>
            <a:r>
              <a:rPr lang="tr-TR" i="1" dirty="0"/>
              <a:t> – Pratik Muhasebe ve Defter Nasıl Tutulur, 1946,- Muhasebe ve </a:t>
            </a:r>
            <a:r>
              <a:rPr lang="tr-TR" i="1" dirty="0" err="1"/>
              <a:t>Vesikaalar</a:t>
            </a:r>
            <a:r>
              <a:rPr lang="tr-TR" i="1" dirty="0"/>
              <a:t>,1946. </a:t>
            </a:r>
            <a:endParaRPr lang="tr-TR" dirty="0"/>
          </a:p>
          <a:p>
            <a:r>
              <a:rPr lang="tr-TR" i="1" dirty="0"/>
              <a:t> </a:t>
            </a:r>
            <a:endParaRPr lang="tr-TR" dirty="0"/>
          </a:p>
          <a:p>
            <a:r>
              <a:rPr lang="tr-TR" i="1" dirty="0"/>
              <a:t>Baha Demiralp- Genel Muhasebe ve Gelir Vergisine Uygun Defter Tutma Usulleri – 1946.</a:t>
            </a:r>
            <a:endParaRPr lang="tr-TR" dirty="0"/>
          </a:p>
          <a:p>
            <a:endParaRPr lang="tr-TR" dirty="0"/>
          </a:p>
          <a:p>
            <a:r>
              <a:rPr lang="tr-TR" i="1" dirty="0"/>
              <a:t>Abdullah N. </a:t>
            </a:r>
            <a:r>
              <a:rPr lang="tr-TR" i="1" dirty="0" err="1"/>
              <a:t>Aker</a:t>
            </a:r>
            <a:r>
              <a:rPr lang="tr-TR" i="1" dirty="0"/>
              <a:t>- Ticaret </a:t>
            </a:r>
            <a:r>
              <a:rPr lang="tr-TR" i="1" dirty="0" err="1"/>
              <a:t>Muh</a:t>
            </a:r>
            <a:r>
              <a:rPr lang="tr-TR" i="1" dirty="0"/>
              <a:t>. 1946,- Defter Tutma ve </a:t>
            </a:r>
            <a:r>
              <a:rPr lang="tr-TR" i="1" dirty="0" err="1"/>
              <a:t>Malolma</a:t>
            </a:r>
            <a:r>
              <a:rPr lang="tr-TR" i="1" dirty="0"/>
              <a:t>, 1949.</a:t>
            </a:r>
            <a:endParaRPr lang="tr-TR" dirty="0"/>
          </a:p>
          <a:p>
            <a:pPr>
              <a:buNone/>
            </a:pPr>
            <a:r>
              <a:rPr lang="tr-TR" i="1" dirty="0"/>
              <a:t> </a:t>
            </a:r>
            <a:endParaRPr lang="tr-TR" dirty="0"/>
          </a:p>
          <a:p>
            <a:r>
              <a:rPr lang="tr-TR" i="1" dirty="0"/>
              <a:t>Rasim </a:t>
            </a:r>
            <a:r>
              <a:rPr lang="tr-TR" i="1" dirty="0" err="1"/>
              <a:t>Saydar</a:t>
            </a:r>
            <a:r>
              <a:rPr lang="tr-TR" i="1" dirty="0"/>
              <a:t>- Envanter ve Bilanço,1946,- Sigorta Muhasebesi,1947,-Değerleme, 1949.</a:t>
            </a:r>
            <a:endParaRPr lang="tr-TR" dirty="0"/>
          </a:p>
          <a:p>
            <a:pPr>
              <a:buNone/>
            </a:pPr>
            <a:r>
              <a:rPr lang="tr-TR" i="1" dirty="0"/>
              <a:t> </a:t>
            </a:r>
            <a:endParaRPr lang="tr-TR" dirty="0"/>
          </a:p>
          <a:p>
            <a:r>
              <a:rPr lang="tr-TR" i="1" dirty="0"/>
              <a:t>Hamdi </a:t>
            </a:r>
            <a:r>
              <a:rPr lang="tr-TR" i="1" dirty="0" err="1"/>
              <a:t>Karaçivi</a:t>
            </a:r>
            <a:r>
              <a:rPr lang="tr-TR" i="1" dirty="0"/>
              <a:t>: Genel Muhasebe Bilgileri – 1947,- Merkeziyet Sistemi ve </a:t>
            </a:r>
            <a:r>
              <a:rPr lang="tr-TR" i="1" dirty="0" err="1"/>
              <a:t>İhtisasMuhasebeleri</a:t>
            </a:r>
            <a:r>
              <a:rPr lang="tr-TR" i="1" dirty="0"/>
              <a:t>, 1947.</a:t>
            </a:r>
            <a:endParaRPr lang="tr-TR" dirty="0"/>
          </a:p>
          <a:p>
            <a:pPr>
              <a:buNone/>
            </a:pPr>
            <a:r>
              <a:rPr lang="tr-TR" i="1" dirty="0"/>
              <a:t> </a:t>
            </a:r>
            <a:endParaRPr lang="tr-TR" dirty="0"/>
          </a:p>
          <a:p>
            <a:r>
              <a:rPr lang="tr-TR" i="1" dirty="0" err="1"/>
              <a:t>Alfred</a:t>
            </a:r>
            <a:r>
              <a:rPr lang="tr-TR" i="1" dirty="0"/>
              <a:t> </a:t>
            </a:r>
            <a:r>
              <a:rPr lang="tr-TR" i="1" dirty="0" err="1"/>
              <a:t>Isaac</a:t>
            </a:r>
            <a:r>
              <a:rPr lang="tr-TR" i="1" dirty="0"/>
              <a:t> (A.T.Balkanlı ile birlikte): Muhasebe Tatbikatı 1947.- Sigorta İşlemleri ve Muhasebesi,1948.</a:t>
            </a:r>
            <a:endParaRPr lang="tr-TR" dirty="0"/>
          </a:p>
          <a:p>
            <a:pPr>
              <a:buNone/>
            </a:pPr>
            <a:r>
              <a:rPr lang="tr-TR" i="1" dirty="0"/>
              <a:t> </a:t>
            </a:r>
            <a:endParaRPr lang="tr-TR" dirty="0"/>
          </a:p>
          <a:p>
            <a:endParaRPr lang="tr-TR" dirty="0"/>
          </a:p>
        </p:txBody>
      </p:sp>
    </p:spTree>
    <p:extLst>
      <p:ext uri="{BB962C8B-B14F-4D97-AF65-F5344CB8AC3E}">
        <p14:creationId xmlns:p14="http://schemas.microsoft.com/office/powerpoint/2010/main" val="14427736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418</TotalTime>
  <Words>342</Words>
  <Application>Microsoft Macintosh PowerPoint</Application>
  <PresentationFormat>Ekran Gösterisi (4:3)</PresentationFormat>
  <Paragraphs>82</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Candara</vt:lpstr>
      <vt:lpstr>Symbol</vt:lpstr>
      <vt:lpstr>Dalga Biçimi</vt:lpstr>
      <vt:lpstr>PowerPoint Sunusu</vt:lpstr>
      <vt:lpstr>MUHASEBE DÜŞÜNCESİNİN GELİŞİM YOLLARI</vt:lpstr>
      <vt:lpstr>CUMHURİYETİN İLK DÖNEMİNDE (1923-1950) MUHASEBE EĞİTİMİNDEKİ GELİŞMELER</vt:lpstr>
      <vt:lpstr>Muhasebenin Akademik Alandaki Gelişmeleri</vt:lpstr>
      <vt:lpstr>PowerPoint Sunusu</vt:lpstr>
      <vt:lpstr>PowerPoint Sunusu</vt:lpstr>
      <vt:lpstr>PowerPoint Sunusu</vt:lpstr>
      <vt:lpstr>PowerPoint Sunusu</vt:lpstr>
      <vt:lpstr>PowerPoint Sunusu</vt:lpstr>
      <vt:lpstr>SONUÇ</vt:lpstr>
      <vt:lpstr>PowerPoint Sunusu</vt:lpstr>
    </vt:vector>
  </TitlesOfParts>
  <Company>Hewlett-Packard Company</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BÖLÜM 1  GENEL KAVRAMLAR, İLKELER  VE  SORUMLULUKLAR</dc:title>
  <dc:creator>Halil ALPASLAN</dc:creator>
  <cp:lastModifiedBy>batuhan güvemli</cp:lastModifiedBy>
  <cp:revision>35</cp:revision>
  <dcterms:created xsi:type="dcterms:W3CDTF">2018-10-01T07:06:14Z</dcterms:created>
  <dcterms:modified xsi:type="dcterms:W3CDTF">2018-10-06T11:04:30Z</dcterms:modified>
</cp:coreProperties>
</file>