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2" r:id="rId9"/>
    <p:sldId id="263" r:id="rId10"/>
    <p:sldId id="264" r:id="rId11"/>
    <p:sldId id="267" r:id="rId12"/>
    <p:sldId id="266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25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2254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5580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9429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8146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0631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3419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9073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93817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44695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41027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C2BEFC-2695-4590-B69F-714D1D7DDFEA}" type="datetimeFigureOut">
              <a:rPr lang="tr-TR" smtClean="0"/>
              <a:t>6.10.2018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51A0AB-AB26-491B-BC11-C32DC11479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28179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4"/>
            <a:ext cx="9144000" cy="758688"/>
          </a:xfrm>
        </p:spPr>
        <p:txBody>
          <a:bodyPr>
            <a:normAutofit/>
          </a:bodyPr>
          <a:lstStyle/>
          <a:p>
            <a:r>
              <a:rPr lang="tr-TR" sz="4800" dirty="0" smtClean="0"/>
              <a:t>XX. TÜRKİYE MUHASEBE KONGRESİ</a:t>
            </a:r>
            <a:endParaRPr lang="tr-TR" sz="48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2269627"/>
            <a:ext cx="9144000" cy="460511"/>
          </a:xfrm>
        </p:spPr>
        <p:txBody>
          <a:bodyPr>
            <a:noAutofit/>
          </a:bodyPr>
          <a:lstStyle/>
          <a:p>
            <a:r>
              <a:rPr lang="tr-TR" sz="2800" i="1" dirty="0" smtClean="0"/>
              <a:t>Değişen İş Hayatı Işığında Muhasebe Mesleğinin Geleceği</a:t>
            </a:r>
            <a:endParaRPr lang="tr-TR" sz="2800" i="1" dirty="0"/>
          </a:p>
        </p:txBody>
      </p:sp>
      <p:sp>
        <p:nvSpPr>
          <p:cNvPr id="4" name="Alt Başlık 2"/>
          <p:cNvSpPr txBox="1">
            <a:spLocks/>
          </p:cNvSpPr>
          <p:nvPr/>
        </p:nvSpPr>
        <p:spPr>
          <a:xfrm>
            <a:off x="1741714" y="3670663"/>
            <a:ext cx="9144000" cy="1867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dirty="0" smtClean="0"/>
              <a:t>Prof.Dr. Recep Pekdemir</a:t>
            </a:r>
          </a:p>
          <a:p>
            <a:r>
              <a:rPr lang="tr-TR" dirty="0" smtClean="0"/>
              <a:t>İstanbul Üniversitesi İşletme Fakültesi</a:t>
            </a:r>
          </a:p>
          <a:p>
            <a:endParaRPr lang="tr-TR" dirty="0"/>
          </a:p>
          <a:p>
            <a:r>
              <a:rPr lang="tr-TR" sz="1600" dirty="0" smtClean="0"/>
              <a:t>5-6 Ekim 2018 - İstanbul</a:t>
            </a:r>
            <a:endParaRPr lang="tr-TR" sz="1600" dirty="0"/>
          </a:p>
        </p:txBody>
      </p:sp>
    </p:spTree>
    <p:extLst>
      <p:ext uri="{BB962C8B-B14F-4D97-AF65-F5344CB8AC3E}">
        <p14:creationId xmlns:p14="http://schemas.microsoft.com/office/powerpoint/2010/main" val="22578477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7200" dirty="0" smtClean="0"/>
              <a:t>Tek Bir Defter-i Kebir</a:t>
            </a:r>
            <a:endParaRPr lang="tr-TR" sz="7200" dirty="0"/>
          </a:p>
        </p:txBody>
      </p:sp>
      <p:cxnSp>
        <p:nvCxnSpPr>
          <p:cNvPr id="5" name="Düz Bağlayıcı 4"/>
          <p:cNvCxnSpPr/>
          <p:nvPr/>
        </p:nvCxnSpPr>
        <p:spPr>
          <a:xfrm flipV="1">
            <a:off x="2599509" y="2390503"/>
            <a:ext cx="7197634" cy="391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Düz Bağlayıcı 6"/>
          <p:cNvCxnSpPr/>
          <p:nvPr/>
        </p:nvCxnSpPr>
        <p:spPr>
          <a:xfrm>
            <a:off x="6178731" y="2429691"/>
            <a:ext cx="169818" cy="34616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26376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Muhasebenin Varoluş Temelleri</a:t>
            </a:r>
            <a:endParaRPr lang="tr-TR" dirty="0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err="1" smtClean="0"/>
              <a:t>Entity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– Kişilik Teorisi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3006725"/>
            <a:ext cx="5157787" cy="3182937"/>
          </a:xfrm>
        </p:spPr>
        <p:txBody>
          <a:bodyPr/>
          <a:lstStyle/>
          <a:p>
            <a:r>
              <a:rPr lang="tr-TR" dirty="0" smtClean="0"/>
              <a:t>Gerçek kişilik</a:t>
            </a:r>
          </a:p>
          <a:p>
            <a:r>
              <a:rPr lang="tr-TR" dirty="0" smtClean="0"/>
              <a:t>Tüzel kişilik</a:t>
            </a:r>
          </a:p>
          <a:p>
            <a:endParaRPr lang="tr-TR" dirty="0"/>
          </a:p>
          <a:p>
            <a:r>
              <a:rPr lang="tr-TR" dirty="0" smtClean="0"/>
              <a:t>Kimlik</a:t>
            </a:r>
            <a:endParaRPr lang="tr-TR" dirty="0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tr-TR" dirty="0" err="1" smtClean="0"/>
              <a:t>Proprietary</a:t>
            </a:r>
            <a:r>
              <a:rPr lang="tr-TR" dirty="0" smtClean="0"/>
              <a:t> </a:t>
            </a:r>
            <a:r>
              <a:rPr lang="tr-TR" dirty="0" err="1" smtClean="0"/>
              <a:t>Theory</a:t>
            </a:r>
            <a:r>
              <a:rPr lang="tr-TR" dirty="0" smtClean="0"/>
              <a:t> – Sahiplik Teorisi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3006725"/>
            <a:ext cx="5183188" cy="3182938"/>
          </a:xfrm>
        </p:spPr>
        <p:txBody>
          <a:bodyPr/>
          <a:lstStyle/>
          <a:p>
            <a:r>
              <a:rPr lang="tr-TR" dirty="0"/>
              <a:t>G</a:t>
            </a:r>
            <a:r>
              <a:rPr lang="tr-TR" dirty="0" smtClean="0"/>
              <a:t>eçici olarak edinilen dünyalıklar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39535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Accounting - Muhasebe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1959429"/>
            <a:ext cx="5157787" cy="4230234"/>
          </a:xfrm>
        </p:spPr>
        <p:txBody>
          <a:bodyPr/>
          <a:lstStyle/>
          <a:p>
            <a:r>
              <a:rPr lang="tr-TR" dirty="0" err="1" smtClean="0"/>
              <a:t>Count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090057"/>
            <a:ext cx="5183188" cy="4099606"/>
          </a:xfrm>
        </p:spPr>
        <p:txBody>
          <a:bodyPr/>
          <a:lstStyle/>
          <a:p>
            <a:r>
              <a:rPr lang="tr-TR" dirty="0" err="1" smtClean="0"/>
              <a:t>Hasab</a:t>
            </a: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348653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Accounting - Muhasebe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1959429"/>
            <a:ext cx="5157787" cy="4230234"/>
          </a:xfrm>
        </p:spPr>
        <p:txBody>
          <a:bodyPr/>
          <a:lstStyle/>
          <a:p>
            <a:r>
              <a:rPr lang="tr-TR" dirty="0" err="1" smtClean="0"/>
              <a:t>Count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Count</a:t>
            </a:r>
            <a:r>
              <a:rPr lang="tr-TR" dirty="0" smtClean="0"/>
              <a:t> + </a:t>
            </a:r>
            <a:r>
              <a:rPr lang="tr-TR" dirty="0" err="1" smtClean="0"/>
              <a:t>ing</a:t>
            </a:r>
            <a:endParaRPr lang="tr-TR" dirty="0" smtClean="0"/>
          </a:p>
          <a:p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090057"/>
            <a:ext cx="5183188" cy="4099606"/>
          </a:xfrm>
        </p:spPr>
        <p:txBody>
          <a:bodyPr/>
          <a:lstStyle/>
          <a:p>
            <a:r>
              <a:rPr lang="tr-TR" dirty="0" err="1" smtClean="0"/>
              <a:t>Hasab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Hasab</a:t>
            </a:r>
            <a:r>
              <a:rPr lang="tr-TR" dirty="0" smtClean="0"/>
              <a:t> + ah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90867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Accounting - Muhasebe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1959429"/>
            <a:ext cx="5157787" cy="4230234"/>
          </a:xfrm>
        </p:spPr>
        <p:txBody>
          <a:bodyPr/>
          <a:lstStyle/>
          <a:p>
            <a:r>
              <a:rPr lang="tr-TR" dirty="0" err="1" smtClean="0"/>
              <a:t>Count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Count</a:t>
            </a:r>
            <a:r>
              <a:rPr lang="tr-TR" dirty="0" smtClean="0"/>
              <a:t> + </a:t>
            </a:r>
            <a:r>
              <a:rPr lang="tr-TR" dirty="0" err="1" smtClean="0"/>
              <a:t>ing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Ac</a:t>
            </a:r>
            <a:r>
              <a:rPr lang="tr-TR" dirty="0" smtClean="0"/>
              <a:t> + </a:t>
            </a:r>
            <a:r>
              <a:rPr lang="tr-TR" dirty="0" err="1" smtClean="0"/>
              <a:t>count</a:t>
            </a:r>
            <a:r>
              <a:rPr lang="tr-TR" dirty="0" smtClean="0"/>
              <a:t> + </a:t>
            </a:r>
            <a:r>
              <a:rPr lang="tr-TR" dirty="0" err="1" smtClean="0"/>
              <a:t>ing</a:t>
            </a:r>
            <a:endParaRPr lang="tr-TR" dirty="0"/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090057"/>
            <a:ext cx="5183188" cy="4099606"/>
          </a:xfrm>
        </p:spPr>
        <p:txBody>
          <a:bodyPr/>
          <a:lstStyle/>
          <a:p>
            <a:r>
              <a:rPr lang="tr-TR" dirty="0" err="1" smtClean="0"/>
              <a:t>Hasab</a:t>
            </a:r>
            <a:endParaRPr lang="tr-TR" dirty="0" smtClean="0"/>
          </a:p>
          <a:p>
            <a:endParaRPr lang="tr-TR" dirty="0"/>
          </a:p>
          <a:p>
            <a:r>
              <a:rPr lang="tr-TR" dirty="0" err="1" smtClean="0"/>
              <a:t>Hasab</a:t>
            </a:r>
            <a:r>
              <a:rPr lang="tr-TR" dirty="0" smtClean="0"/>
              <a:t> + ah</a:t>
            </a:r>
          </a:p>
          <a:p>
            <a:endParaRPr lang="tr-TR" dirty="0"/>
          </a:p>
          <a:p>
            <a:r>
              <a:rPr lang="tr-TR" dirty="0" smtClean="0"/>
              <a:t>Mu + </a:t>
            </a:r>
            <a:r>
              <a:rPr lang="tr-TR" dirty="0" err="1" smtClean="0"/>
              <a:t>hasab</a:t>
            </a:r>
            <a:r>
              <a:rPr lang="tr-TR" dirty="0" smtClean="0"/>
              <a:t> + ah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38252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222070"/>
            <a:ext cx="10515600" cy="5839096"/>
          </a:xfrm>
        </p:spPr>
        <p:txBody>
          <a:bodyPr>
            <a:normAutofit/>
          </a:bodyPr>
          <a:lstStyle/>
          <a:p>
            <a:r>
              <a:rPr lang="tr-TR" dirty="0" smtClean="0"/>
              <a:t>Bol kazançlı, sağlıklı ve mutlu günleriniz olsun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Beni dinlediğiniz için teşekkürler</a:t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r>
              <a:rPr lang="tr-TR" dirty="0" smtClean="0"/>
              <a:t>Recep Pekdemir</a:t>
            </a:r>
            <a:br>
              <a:rPr lang="tr-TR" dirty="0" smtClean="0"/>
            </a:br>
            <a:r>
              <a:rPr lang="tr-TR" dirty="0" smtClean="0"/>
              <a:t>pekdemir@İstanbul.edu.tr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47309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Değişen İş Hayatı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97851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Değişen İş Hayatı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Yok olan meslekler</a:t>
            </a:r>
          </a:p>
          <a:p>
            <a:r>
              <a:rPr lang="tr-TR" dirty="0" smtClean="0"/>
              <a:t>Yeni oluşan meslekler</a:t>
            </a:r>
          </a:p>
          <a:p>
            <a:r>
              <a:rPr lang="tr-TR" dirty="0" smtClean="0"/>
              <a:t>Yok olan faaliyetler</a:t>
            </a:r>
          </a:p>
          <a:p>
            <a:r>
              <a:rPr lang="tr-TR" dirty="0" smtClean="0"/>
              <a:t>Yeni oluşan faaliyetler</a:t>
            </a:r>
          </a:p>
          <a:p>
            <a:r>
              <a:rPr lang="tr-TR" dirty="0" smtClean="0"/>
              <a:t>İş modelleri</a:t>
            </a:r>
          </a:p>
          <a:p>
            <a:r>
              <a:rPr lang="tr-TR" dirty="0" smtClean="0"/>
              <a:t>İletişim</a:t>
            </a:r>
          </a:p>
          <a:p>
            <a:r>
              <a:rPr lang="tr-TR" dirty="0" smtClean="0"/>
              <a:t>Büyük Veri</a:t>
            </a:r>
          </a:p>
          <a:p>
            <a:r>
              <a:rPr lang="tr-TR" dirty="0" smtClean="0"/>
              <a:t>Veri Analitiği</a:t>
            </a:r>
          </a:p>
          <a:p>
            <a:r>
              <a:rPr lang="tr-TR" dirty="0" smtClean="0"/>
              <a:t>Ulaşım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543964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15016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Değişen İş Hayatı </a:t>
            </a:r>
            <a:r>
              <a:rPr lang="tr-TR" b="1" i="1" u="sng" dirty="0" smtClean="0"/>
              <a:t>Işığında</a:t>
            </a:r>
            <a:r>
              <a:rPr lang="tr-TR" dirty="0" smtClean="0"/>
              <a:t> </a:t>
            </a:r>
            <a:br>
              <a:rPr lang="tr-TR" dirty="0" smtClean="0"/>
            </a:br>
            <a:r>
              <a:rPr lang="tr-TR" dirty="0" smtClean="0"/>
              <a:t>Muhasebe Mesleğinin Geleceği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1690688"/>
            <a:ext cx="5157787" cy="449897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Yok olan meslekler</a:t>
            </a:r>
          </a:p>
          <a:p>
            <a:r>
              <a:rPr lang="tr-TR" dirty="0" smtClean="0"/>
              <a:t>Yeni oluşan meslekler</a:t>
            </a:r>
          </a:p>
          <a:p>
            <a:r>
              <a:rPr lang="tr-TR" dirty="0" smtClean="0"/>
              <a:t>Yok olan faaliyetler</a:t>
            </a:r>
          </a:p>
          <a:p>
            <a:r>
              <a:rPr lang="tr-TR" dirty="0" smtClean="0"/>
              <a:t>Yeni oluşan faaliyetler</a:t>
            </a:r>
          </a:p>
          <a:p>
            <a:r>
              <a:rPr lang="tr-TR" dirty="0" smtClean="0"/>
              <a:t>İş modelleri</a:t>
            </a:r>
          </a:p>
          <a:p>
            <a:r>
              <a:rPr lang="tr-TR" dirty="0" smtClean="0"/>
              <a:t>İletişim</a:t>
            </a:r>
          </a:p>
          <a:p>
            <a:r>
              <a:rPr lang="tr-TR" dirty="0" smtClean="0"/>
              <a:t>Büyük Veri</a:t>
            </a:r>
          </a:p>
          <a:p>
            <a:r>
              <a:rPr lang="tr-TR" dirty="0" smtClean="0"/>
              <a:t>Veri Analitiği</a:t>
            </a:r>
          </a:p>
          <a:p>
            <a:r>
              <a:rPr lang="tr-TR" dirty="0" smtClean="0"/>
              <a:t>Ulaşım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429140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Değişen İş Hayatı </a:t>
            </a:r>
            <a:r>
              <a:rPr lang="tr-TR" b="1" i="1" u="sng" dirty="0" smtClean="0"/>
              <a:t>Işığında</a:t>
            </a:r>
            <a:r>
              <a:rPr lang="tr-TR" dirty="0" smtClean="0"/>
              <a:t> Muhasebe Mesleğinin Geleceği</a:t>
            </a:r>
            <a:endParaRPr lang="tr-TR" dirty="0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174014"/>
            <a:ext cx="5157787" cy="4498975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Yok olan meslekler</a:t>
            </a:r>
          </a:p>
          <a:p>
            <a:r>
              <a:rPr lang="tr-TR" dirty="0" smtClean="0"/>
              <a:t>Yeni oluşan meslekler</a:t>
            </a:r>
          </a:p>
          <a:p>
            <a:r>
              <a:rPr lang="tr-TR" dirty="0" smtClean="0"/>
              <a:t>Yok olan faaliyetler</a:t>
            </a:r>
          </a:p>
          <a:p>
            <a:r>
              <a:rPr lang="tr-TR" dirty="0" smtClean="0"/>
              <a:t>Yeni oluşan faaliyetler</a:t>
            </a:r>
          </a:p>
          <a:p>
            <a:r>
              <a:rPr lang="tr-TR" dirty="0" smtClean="0"/>
              <a:t>İş modelleri</a:t>
            </a:r>
          </a:p>
          <a:p>
            <a:r>
              <a:rPr lang="tr-TR" dirty="0" smtClean="0"/>
              <a:t>İletişim</a:t>
            </a:r>
          </a:p>
          <a:p>
            <a:r>
              <a:rPr lang="tr-TR" dirty="0" smtClean="0"/>
              <a:t>Büyük Veri</a:t>
            </a:r>
          </a:p>
          <a:p>
            <a:r>
              <a:rPr lang="tr-TR" dirty="0" smtClean="0"/>
              <a:t>Veri Analitiği</a:t>
            </a:r>
          </a:p>
          <a:p>
            <a:r>
              <a:rPr lang="tr-TR" dirty="0" smtClean="0"/>
              <a:t>Ulaşım</a:t>
            </a:r>
            <a:endParaRPr lang="tr-TR" dirty="0"/>
          </a:p>
        </p:txBody>
      </p:sp>
      <p:sp>
        <p:nvSpPr>
          <p:cNvPr id="7" name="İçerik Yer Tutucusu 5"/>
          <p:cNvSpPr>
            <a:spLocks noGrp="1"/>
          </p:cNvSpPr>
          <p:nvPr>
            <p:ph sz="quarter" idx="4"/>
          </p:nvPr>
        </p:nvSpPr>
        <p:spPr>
          <a:xfrm>
            <a:off x="6097588" y="2256132"/>
            <a:ext cx="5183188" cy="4334737"/>
          </a:xfrm>
        </p:spPr>
        <p:txBody>
          <a:bodyPr>
            <a:normAutofit/>
          </a:bodyPr>
          <a:lstStyle/>
          <a:p>
            <a:r>
              <a:rPr lang="tr-TR" dirty="0" smtClean="0"/>
              <a:t>Defter tutma hizmetleri</a:t>
            </a:r>
          </a:p>
          <a:p>
            <a:r>
              <a:rPr lang="tr-TR" dirty="0" smtClean="0"/>
              <a:t>Tasdik hizmetleri</a:t>
            </a:r>
          </a:p>
          <a:p>
            <a:r>
              <a:rPr lang="tr-TR" dirty="0" smtClean="0"/>
              <a:t>Denetim hizmetleri</a:t>
            </a:r>
          </a:p>
          <a:p>
            <a:r>
              <a:rPr lang="tr-TR" dirty="0" smtClean="0"/>
              <a:t>Danışmanlık hizmetleri</a:t>
            </a:r>
          </a:p>
          <a:p>
            <a:endParaRPr lang="tr-TR" dirty="0"/>
          </a:p>
          <a:p>
            <a:r>
              <a:rPr lang="tr-TR" dirty="0" smtClean="0"/>
              <a:t>Hizmet verme ortamları</a:t>
            </a:r>
          </a:p>
          <a:p>
            <a:r>
              <a:rPr lang="tr-TR" dirty="0" smtClean="0"/>
              <a:t>Bireysel Kurumsal</a:t>
            </a:r>
          </a:p>
        </p:txBody>
      </p:sp>
    </p:spTree>
    <p:extLst>
      <p:ext uri="{BB962C8B-B14F-4D97-AF65-F5344CB8AC3E}">
        <p14:creationId xmlns:p14="http://schemas.microsoft.com/office/powerpoint/2010/main" val="32729254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Hizmetlerin Getirisi ve Sürdürülebilirlik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2550432"/>
          </a:xfrm>
        </p:spPr>
        <p:txBody>
          <a:bodyPr/>
          <a:lstStyle/>
          <a:p>
            <a:r>
              <a:rPr lang="tr-TR" dirty="0" smtClean="0"/>
              <a:t>Yasayla ihtiyaç yaratmak</a:t>
            </a:r>
          </a:p>
          <a:p>
            <a:r>
              <a:rPr lang="tr-TR" dirty="0" smtClean="0"/>
              <a:t>İhtiyaç odaklı olmak – Piyasa odaklı olmak</a:t>
            </a:r>
          </a:p>
          <a:p>
            <a:r>
              <a:rPr lang="tr-TR" dirty="0" smtClean="0"/>
              <a:t>Katma değer yaratmak</a:t>
            </a:r>
          </a:p>
          <a:p>
            <a:r>
              <a:rPr lang="tr-TR" dirty="0" smtClean="0"/>
              <a:t>Hizmet verilen kişi veya kuruluşa para kazandırmak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991627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Mesleğin Yapılandırılması ve Unvanlar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76103"/>
            <a:ext cx="10515600" cy="4700860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&amp; Legal (</a:t>
            </a:r>
            <a:r>
              <a:rPr lang="tr-TR" dirty="0" err="1" smtClean="0"/>
              <a:t>Code</a:t>
            </a:r>
            <a:r>
              <a:rPr lang="tr-TR" dirty="0" smtClean="0"/>
              <a:t>)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endParaRPr lang="tr-TR" dirty="0" smtClean="0"/>
          </a:p>
          <a:p>
            <a:r>
              <a:rPr lang="tr-TR" dirty="0" err="1" smtClean="0"/>
              <a:t>Certified</a:t>
            </a:r>
            <a:r>
              <a:rPr lang="tr-TR" dirty="0" smtClean="0"/>
              <a:t>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Accountant</a:t>
            </a:r>
            <a:endParaRPr lang="tr-TR" dirty="0" smtClean="0"/>
          </a:p>
          <a:p>
            <a:r>
              <a:rPr lang="tr-TR" dirty="0" err="1" smtClean="0"/>
              <a:t>Chartered</a:t>
            </a:r>
            <a:r>
              <a:rPr lang="tr-TR" dirty="0" smtClean="0"/>
              <a:t> </a:t>
            </a:r>
            <a:r>
              <a:rPr lang="tr-TR" dirty="0" err="1" smtClean="0"/>
              <a:t>Accountant</a:t>
            </a:r>
            <a:endParaRPr lang="tr-TR" dirty="0" smtClean="0"/>
          </a:p>
          <a:p>
            <a:r>
              <a:rPr lang="tr-TR" dirty="0" err="1" smtClean="0"/>
              <a:t>Expert</a:t>
            </a:r>
            <a:r>
              <a:rPr lang="tr-TR" dirty="0" smtClean="0"/>
              <a:t> </a:t>
            </a:r>
            <a:r>
              <a:rPr lang="tr-TR" dirty="0" err="1" smtClean="0"/>
              <a:t>Comptable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Yeminli Mali Müşavirlik</a:t>
            </a:r>
          </a:p>
          <a:p>
            <a:r>
              <a:rPr lang="tr-TR" dirty="0" smtClean="0"/>
              <a:t>Serbest Muhasebeci Mali Müşavirlik</a:t>
            </a:r>
          </a:p>
          <a:p>
            <a:r>
              <a:rPr lang="tr-TR" dirty="0" smtClean="0"/>
              <a:t>Serbest Muhasebecilik</a:t>
            </a:r>
          </a:p>
          <a:p>
            <a:endParaRPr lang="tr-TR" dirty="0" smtClean="0"/>
          </a:p>
          <a:p>
            <a:r>
              <a:rPr lang="tr-TR" dirty="0" smtClean="0"/>
              <a:t>Bağımsız Denetçilik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3329599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Mesleğin Yapılandırılması ve Unvanlar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476103"/>
            <a:ext cx="10515600" cy="4700860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Common</a:t>
            </a:r>
            <a:r>
              <a:rPr lang="tr-TR" dirty="0" smtClean="0"/>
              <a:t>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r>
              <a:rPr lang="tr-TR" dirty="0" smtClean="0"/>
              <a:t> &amp; Legal (</a:t>
            </a:r>
            <a:r>
              <a:rPr lang="tr-TR" dirty="0" err="1" smtClean="0"/>
              <a:t>Code</a:t>
            </a:r>
            <a:r>
              <a:rPr lang="tr-TR" dirty="0" smtClean="0"/>
              <a:t>) </a:t>
            </a:r>
            <a:r>
              <a:rPr lang="tr-TR" dirty="0" err="1" smtClean="0"/>
              <a:t>Law</a:t>
            </a:r>
            <a:r>
              <a:rPr lang="tr-TR" dirty="0" smtClean="0"/>
              <a:t> </a:t>
            </a:r>
            <a:r>
              <a:rPr lang="tr-TR" dirty="0" err="1" smtClean="0"/>
              <a:t>Countries</a:t>
            </a:r>
            <a:endParaRPr lang="tr-TR" dirty="0" smtClean="0"/>
          </a:p>
          <a:p>
            <a:r>
              <a:rPr lang="tr-TR" dirty="0" err="1" smtClean="0"/>
              <a:t>Certified</a:t>
            </a:r>
            <a:r>
              <a:rPr lang="tr-TR" dirty="0" smtClean="0"/>
              <a:t> </a:t>
            </a:r>
            <a:r>
              <a:rPr lang="tr-TR" dirty="0" err="1" smtClean="0"/>
              <a:t>Public</a:t>
            </a:r>
            <a:r>
              <a:rPr lang="tr-TR" dirty="0" smtClean="0"/>
              <a:t> </a:t>
            </a:r>
            <a:r>
              <a:rPr lang="tr-TR" dirty="0" err="1" smtClean="0"/>
              <a:t>Accountant</a:t>
            </a:r>
            <a:endParaRPr lang="tr-TR" dirty="0" smtClean="0"/>
          </a:p>
          <a:p>
            <a:r>
              <a:rPr lang="tr-TR" dirty="0" err="1" smtClean="0"/>
              <a:t>Chartered</a:t>
            </a:r>
            <a:r>
              <a:rPr lang="tr-TR" dirty="0" smtClean="0"/>
              <a:t> </a:t>
            </a:r>
            <a:r>
              <a:rPr lang="tr-TR" dirty="0" err="1" smtClean="0"/>
              <a:t>Accountant</a:t>
            </a:r>
            <a:endParaRPr lang="tr-TR" dirty="0" smtClean="0"/>
          </a:p>
          <a:p>
            <a:r>
              <a:rPr lang="tr-TR" dirty="0" err="1" smtClean="0"/>
              <a:t>Expert</a:t>
            </a:r>
            <a:r>
              <a:rPr lang="tr-TR" dirty="0" smtClean="0"/>
              <a:t> </a:t>
            </a:r>
            <a:r>
              <a:rPr lang="tr-TR" dirty="0" err="1" smtClean="0"/>
              <a:t>Comptable</a:t>
            </a:r>
            <a:endParaRPr lang="tr-TR" dirty="0" smtClean="0"/>
          </a:p>
          <a:p>
            <a:endParaRPr lang="tr-TR" dirty="0"/>
          </a:p>
          <a:p>
            <a:r>
              <a:rPr lang="tr-TR" dirty="0" smtClean="0"/>
              <a:t>Yeminli Mali Müşavirlik</a:t>
            </a:r>
          </a:p>
          <a:p>
            <a:r>
              <a:rPr lang="tr-TR" dirty="0" smtClean="0"/>
              <a:t>Serbest Muhasebeci Mali Müşavirlik</a:t>
            </a:r>
          </a:p>
          <a:p>
            <a:r>
              <a:rPr lang="tr-TR" dirty="0" smtClean="0"/>
              <a:t>Serbest Muhasebecilik</a:t>
            </a:r>
          </a:p>
          <a:p>
            <a:endParaRPr lang="tr-TR" dirty="0" smtClean="0"/>
          </a:p>
          <a:p>
            <a:r>
              <a:rPr lang="tr-TR" dirty="0" smtClean="0"/>
              <a:t>Bağımsız Denetçilik</a:t>
            </a:r>
          </a:p>
          <a:p>
            <a:endParaRPr lang="tr-TR" dirty="0"/>
          </a:p>
        </p:txBody>
      </p:sp>
      <p:sp>
        <p:nvSpPr>
          <p:cNvPr id="4" name="Yuvarlatılmış Dikdörtgen 3"/>
          <p:cNvSpPr/>
          <p:nvPr/>
        </p:nvSpPr>
        <p:spPr>
          <a:xfrm>
            <a:off x="6818811" y="3174274"/>
            <a:ext cx="4206240" cy="269094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2800" dirty="0" smtClean="0"/>
              <a:t>Maliye Müfettişliği</a:t>
            </a:r>
          </a:p>
          <a:p>
            <a:pPr algn="ctr"/>
            <a:r>
              <a:rPr lang="tr-TR" sz="2800" dirty="0" smtClean="0"/>
              <a:t>Hesap Uzmanlığı</a:t>
            </a:r>
          </a:p>
          <a:p>
            <a:pPr algn="ctr"/>
            <a:r>
              <a:rPr lang="tr-TR" sz="2800" dirty="0" smtClean="0"/>
              <a:t>Gelirler Kontrolörlüğü</a:t>
            </a:r>
          </a:p>
          <a:p>
            <a:pPr algn="ctr"/>
            <a:r>
              <a:rPr lang="tr-TR" sz="2800" dirty="0" smtClean="0"/>
              <a:t>Vergi Kontrolörlüğü</a:t>
            </a:r>
          </a:p>
          <a:p>
            <a:pPr algn="ctr"/>
            <a:endParaRPr lang="tr-TR" sz="2800" dirty="0"/>
          </a:p>
          <a:p>
            <a:pPr algn="ctr"/>
            <a:r>
              <a:rPr lang="tr-TR" sz="2800" dirty="0" smtClean="0"/>
              <a:t>Muhasebe Uzmanı</a:t>
            </a:r>
            <a:endParaRPr lang="tr-TR" sz="2800" dirty="0"/>
          </a:p>
        </p:txBody>
      </p:sp>
    </p:spTree>
    <p:extLst>
      <p:ext uri="{BB962C8B-B14F-4D97-AF65-F5344CB8AC3E}">
        <p14:creationId xmlns:p14="http://schemas.microsoft.com/office/powerpoint/2010/main" val="18666289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BIG DATA – DIGITALLEŞME – DEFTER TUTMA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Muhasebe Kayıtlarına Esas Teşkil Eden Belgelerdeki Durum</a:t>
            </a:r>
          </a:p>
          <a:p>
            <a:endParaRPr lang="tr-TR" dirty="0" smtClean="0"/>
          </a:p>
          <a:p>
            <a:r>
              <a:rPr lang="tr-TR" dirty="0" smtClean="0"/>
              <a:t>Serbest Meslek Defterindeki Durum</a:t>
            </a:r>
          </a:p>
          <a:p>
            <a:r>
              <a:rPr lang="tr-TR" dirty="0" smtClean="0"/>
              <a:t>İşletme Esası Defterindeki Beklentiler</a:t>
            </a:r>
          </a:p>
          <a:p>
            <a:r>
              <a:rPr lang="tr-TR" dirty="0" smtClean="0"/>
              <a:t>Bilanço Esasına Göre Defter Tutmanın Geleceği</a:t>
            </a:r>
          </a:p>
          <a:p>
            <a:endParaRPr lang="tr-TR" dirty="0"/>
          </a:p>
          <a:p>
            <a:r>
              <a:rPr lang="tr-TR" dirty="0" smtClean="0"/>
              <a:t>Kamudaki Defter Tutmanın Mevcut Durumu</a:t>
            </a:r>
          </a:p>
          <a:p>
            <a:r>
              <a:rPr lang="tr-TR" dirty="0" smtClean="0"/>
              <a:t>Özel Kesimdeki Defter Tutmanın Geleceği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785049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</TotalTime>
  <Words>323</Words>
  <Application>Microsoft Office PowerPoint</Application>
  <PresentationFormat>Geniş ekran</PresentationFormat>
  <Paragraphs>117</Paragraphs>
  <Slides>15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Teması</vt:lpstr>
      <vt:lpstr>XX. TÜRKİYE MUHASEBE KONGRESİ</vt:lpstr>
      <vt:lpstr>Değişen İş Hayatı</vt:lpstr>
      <vt:lpstr>Değişen İş Hayatı</vt:lpstr>
      <vt:lpstr>Değişen İş Hayatı Işığında  Muhasebe Mesleğinin Geleceği</vt:lpstr>
      <vt:lpstr>Değişen İş Hayatı Işığında Muhasebe Mesleğinin Geleceği</vt:lpstr>
      <vt:lpstr>Hizmetlerin Getirisi ve Sürdürülebilirlik</vt:lpstr>
      <vt:lpstr>Mesleğin Yapılandırılması ve Unvanlar</vt:lpstr>
      <vt:lpstr>Mesleğin Yapılandırılması ve Unvanlar</vt:lpstr>
      <vt:lpstr>BIG DATA – DIGITALLEŞME – DEFTER TUTMA</vt:lpstr>
      <vt:lpstr>Tek Bir Defter-i Kebir</vt:lpstr>
      <vt:lpstr>Muhasebenin Varoluş Temelleri</vt:lpstr>
      <vt:lpstr>Accounting - Muhasebe</vt:lpstr>
      <vt:lpstr>Accounting - Muhasebe</vt:lpstr>
      <vt:lpstr>Accounting - Muhasebe</vt:lpstr>
      <vt:lpstr>Bol kazançlı, sağlıklı ve mutlu günleriniz olsun  Beni dinlediğiniz için teşekkürler  Recep Pekdemir pekdemir@İstanbul.edu.tr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XX. TÜRKİYE MUHASEBE KONGRESİ</dc:title>
  <dc:creator>Windows Kullanıcısı</dc:creator>
  <cp:lastModifiedBy>Windows Kullanıcısı</cp:lastModifiedBy>
  <cp:revision>16</cp:revision>
  <dcterms:created xsi:type="dcterms:W3CDTF">2018-10-06T06:40:12Z</dcterms:created>
  <dcterms:modified xsi:type="dcterms:W3CDTF">2018-10-06T07:08:13Z</dcterms:modified>
</cp:coreProperties>
</file>