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4.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5.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6.xml" ContentType="application/vnd.openxmlformats-officedocument.theme+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7.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8.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8" r:id="rId3"/>
    <p:sldMasterId id="2147483703" r:id="rId4"/>
    <p:sldMasterId id="2147483718" r:id="rId5"/>
    <p:sldMasterId id="2147483733" r:id="rId6"/>
    <p:sldMasterId id="2147483748" r:id="rId7"/>
    <p:sldMasterId id="2147483763" r:id="rId8"/>
    <p:sldMasterId id="2147483826" r:id="rId9"/>
  </p:sldMasterIdLst>
  <p:notesMasterIdLst>
    <p:notesMasterId r:id="rId27"/>
  </p:notesMasterIdLst>
  <p:sldIdLst>
    <p:sldId id="330" r:id="rId10"/>
    <p:sldId id="257" r:id="rId11"/>
    <p:sldId id="258" r:id="rId12"/>
    <p:sldId id="259" r:id="rId13"/>
    <p:sldId id="328" r:id="rId14"/>
    <p:sldId id="329" r:id="rId15"/>
    <p:sldId id="260" r:id="rId16"/>
    <p:sldId id="320" r:id="rId17"/>
    <p:sldId id="321" r:id="rId18"/>
    <p:sldId id="322" r:id="rId19"/>
    <p:sldId id="323" r:id="rId20"/>
    <p:sldId id="324" r:id="rId21"/>
    <p:sldId id="325" r:id="rId22"/>
    <p:sldId id="326" r:id="rId23"/>
    <p:sldId id="327" r:id="rId24"/>
    <p:sldId id="333" r:id="rId25"/>
    <p:sldId id="334"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672"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C1ED56-983F-4042-8565-586FC51394E2}" type="datetimeFigureOut">
              <a:rPr lang="tr-TR" smtClean="0"/>
              <a:t>04.10.2018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F39C2D-DF58-4293-B0AF-91141892B286}" type="slidenum">
              <a:rPr lang="tr-TR" smtClean="0"/>
              <a:t>‹#›</a:t>
            </a:fld>
            <a:endParaRPr lang="tr-TR"/>
          </a:p>
        </p:txBody>
      </p:sp>
    </p:spTree>
    <p:extLst>
      <p:ext uri="{BB962C8B-B14F-4D97-AF65-F5344CB8AC3E}">
        <p14:creationId xmlns:p14="http://schemas.microsoft.com/office/powerpoint/2010/main" val="758568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2</a:t>
            </a:fld>
            <a:endParaRPr lang="tr-TR"/>
          </a:p>
        </p:txBody>
      </p:sp>
    </p:spTree>
    <p:extLst>
      <p:ext uri="{BB962C8B-B14F-4D97-AF65-F5344CB8AC3E}">
        <p14:creationId xmlns:p14="http://schemas.microsoft.com/office/powerpoint/2010/main" val="3405388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11</a:t>
            </a:fld>
            <a:endParaRPr lang="tr-TR"/>
          </a:p>
        </p:txBody>
      </p:sp>
    </p:spTree>
    <p:extLst>
      <p:ext uri="{BB962C8B-B14F-4D97-AF65-F5344CB8AC3E}">
        <p14:creationId xmlns:p14="http://schemas.microsoft.com/office/powerpoint/2010/main" val="3481798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12</a:t>
            </a:fld>
            <a:endParaRPr lang="tr-TR"/>
          </a:p>
        </p:txBody>
      </p:sp>
    </p:spTree>
    <p:extLst>
      <p:ext uri="{BB962C8B-B14F-4D97-AF65-F5344CB8AC3E}">
        <p14:creationId xmlns:p14="http://schemas.microsoft.com/office/powerpoint/2010/main" val="1010536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13</a:t>
            </a:fld>
            <a:endParaRPr lang="tr-TR"/>
          </a:p>
        </p:txBody>
      </p:sp>
    </p:spTree>
    <p:extLst>
      <p:ext uri="{BB962C8B-B14F-4D97-AF65-F5344CB8AC3E}">
        <p14:creationId xmlns:p14="http://schemas.microsoft.com/office/powerpoint/2010/main" val="34961834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14</a:t>
            </a:fld>
            <a:endParaRPr lang="tr-TR"/>
          </a:p>
        </p:txBody>
      </p:sp>
    </p:spTree>
    <p:extLst>
      <p:ext uri="{BB962C8B-B14F-4D97-AF65-F5344CB8AC3E}">
        <p14:creationId xmlns:p14="http://schemas.microsoft.com/office/powerpoint/2010/main" val="25404658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15</a:t>
            </a:fld>
            <a:endParaRPr lang="tr-TR"/>
          </a:p>
        </p:txBody>
      </p:sp>
    </p:spTree>
    <p:extLst>
      <p:ext uri="{BB962C8B-B14F-4D97-AF65-F5344CB8AC3E}">
        <p14:creationId xmlns:p14="http://schemas.microsoft.com/office/powerpoint/2010/main" val="3398563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3</a:t>
            </a:fld>
            <a:endParaRPr lang="tr-TR"/>
          </a:p>
        </p:txBody>
      </p:sp>
    </p:spTree>
    <p:extLst>
      <p:ext uri="{BB962C8B-B14F-4D97-AF65-F5344CB8AC3E}">
        <p14:creationId xmlns:p14="http://schemas.microsoft.com/office/powerpoint/2010/main" val="2563296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4</a:t>
            </a:fld>
            <a:endParaRPr lang="tr-TR"/>
          </a:p>
        </p:txBody>
      </p:sp>
    </p:spTree>
    <p:extLst>
      <p:ext uri="{BB962C8B-B14F-4D97-AF65-F5344CB8AC3E}">
        <p14:creationId xmlns:p14="http://schemas.microsoft.com/office/powerpoint/2010/main" val="2572755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5</a:t>
            </a:fld>
            <a:endParaRPr lang="tr-TR"/>
          </a:p>
        </p:txBody>
      </p:sp>
    </p:spTree>
    <p:extLst>
      <p:ext uri="{BB962C8B-B14F-4D97-AF65-F5344CB8AC3E}">
        <p14:creationId xmlns:p14="http://schemas.microsoft.com/office/powerpoint/2010/main" val="3891620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6</a:t>
            </a:fld>
            <a:endParaRPr lang="tr-TR"/>
          </a:p>
        </p:txBody>
      </p:sp>
    </p:spTree>
    <p:extLst>
      <p:ext uri="{BB962C8B-B14F-4D97-AF65-F5344CB8AC3E}">
        <p14:creationId xmlns:p14="http://schemas.microsoft.com/office/powerpoint/2010/main" val="83728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7</a:t>
            </a:fld>
            <a:endParaRPr lang="tr-TR"/>
          </a:p>
        </p:txBody>
      </p:sp>
    </p:spTree>
    <p:extLst>
      <p:ext uri="{BB962C8B-B14F-4D97-AF65-F5344CB8AC3E}">
        <p14:creationId xmlns:p14="http://schemas.microsoft.com/office/powerpoint/2010/main" val="246807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8</a:t>
            </a:fld>
            <a:endParaRPr lang="tr-TR"/>
          </a:p>
        </p:txBody>
      </p:sp>
    </p:spTree>
    <p:extLst>
      <p:ext uri="{BB962C8B-B14F-4D97-AF65-F5344CB8AC3E}">
        <p14:creationId xmlns:p14="http://schemas.microsoft.com/office/powerpoint/2010/main" val="954958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9</a:t>
            </a:fld>
            <a:endParaRPr lang="tr-TR"/>
          </a:p>
        </p:txBody>
      </p:sp>
    </p:spTree>
    <p:extLst>
      <p:ext uri="{BB962C8B-B14F-4D97-AF65-F5344CB8AC3E}">
        <p14:creationId xmlns:p14="http://schemas.microsoft.com/office/powerpoint/2010/main" val="920181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F39C2D-DF58-4293-B0AF-91141892B286}" type="slidenum">
              <a:rPr lang="tr-TR" smtClean="0"/>
              <a:t>10</a:t>
            </a:fld>
            <a:endParaRPr lang="tr-TR"/>
          </a:p>
        </p:txBody>
      </p:sp>
    </p:spTree>
    <p:extLst>
      <p:ext uri="{BB962C8B-B14F-4D97-AF65-F5344CB8AC3E}">
        <p14:creationId xmlns:p14="http://schemas.microsoft.com/office/powerpoint/2010/main" val="1077557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1" y="2130426"/>
            <a:ext cx="10363200" cy="1470025"/>
          </a:xfrm>
        </p:spPr>
        <p:txBody>
          <a:bodyPr/>
          <a:lstStyle/>
          <a:p>
            <a:r>
              <a:rPr lang="tr-TR" smtClean="0"/>
              <a:t>Asıl başlık stili için tıklatın</a:t>
            </a:r>
            <a:endParaRPr lang="en-US"/>
          </a:p>
        </p:txBody>
      </p:sp>
      <p:sp>
        <p:nvSpPr>
          <p:cNvPr id="3" name="Subtitle 2"/>
          <p:cNvSpPr>
            <a:spLocks noGrp="1"/>
          </p:cNvSpPr>
          <p:nvPr>
            <p:ph type="subTitle" idx="1"/>
          </p:nvPr>
        </p:nvSpPr>
        <p:spPr>
          <a:xfrm>
            <a:off x="1828801" y="3886200"/>
            <a:ext cx="8534401" cy="1752600"/>
          </a:xfrm>
        </p:spPr>
        <p:txBody>
          <a:bodyPr/>
          <a:lstStyle>
            <a:lvl1pPr marL="0" indent="0" algn="ctr">
              <a:buNone/>
              <a:defRPr>
                <a:solidFill>
                  <a:schemeClr val="tx1">
                    <a:tint val="75000"/>
                  </a:schemeClr>
                </a:solidFill>
              </a:defRPr>
            </a:lvl1pPr>
            <a:lvl2pPr marL="457217" indent="0" algn="ctr">
              <a:buNone/>
              <a:defRPr>
                <a:solidFill>
                  <a:schemeClr val="tx1">
                    <a:tint val="75000"/>
                  </a:schemeClr>
                </a:solidFill>
              </a:defRPr>
            </a:lvl2pPr>
            <a:lvl3pPr marL="914435" indent="0" algn="ctr">
              <a:buNone/>
              <a:defRPr>
                <a:solidFill>
                  <a:schemeClr val="tx1">
                    <a:tint val="75000"/>
                  </a:schemeClr>
                </a:solidFill>
              </a:defRPr>
            </a:lvl3pPr>
            <a:lvl4pPr marL="1371651" indent="0" algn="ctr">
              <a:buNone/>
              <a:defRPr>
                <a:solidFill>
                  <a:schemeClr val="tx1">
                    <a:tint val="75000"/>
                  </a:schemeClr>
                </a:solidFill>
              </a:defRPr>
            </a:lvl4pPr>
            <a:lvl5pPr marL="1828869" indent="0" algn="ctr">
              <a:buNone/>
              <a:defRPr>
                <a:solidFill>
                  <a:schemeClr val="tx1">
                    <a:tint val="75000"/>
                  </a:schemeClr>
                </a:solidFill>
              </a:defRPr>
            </a:lvl5pPr>
            <a:lvl6pPr marL="2286086" indent="0" algn="ctr">
              <a:buNone/>
              <a:defRPr>
                <a:solidFill>
                  <a:schemeClr val="tx1">
                    <a:tint val="75000"/>
                  </a:schemeClr>
                </a:solidFill>
              </a:defRPr>
            </a:lvl6pPr>
            <a:lvl7pPr marL="2743304" indent="0" algn="ctr">
              <a:buNone/>
              <a:defRPr>
                <a:solidFill>
                  <a:schemeClr val="tx1">
                    <a:tint val="75000"/>
                  </a:schemeClr>
                </a:solidFill>
              </a:defRPr>
            </a:lvl7pPr>
            <a:lvl8pPr marL="3200521" indent="0" algn="ctr">
              <a:buNone/>
              <a:defRPr>
                <a:solidFill>
                  <a:schemeClr val="tx1">
                    <a:tint val="75000"/>
                  </a:schemeClr>
                </a:solidFill>
              </a:defRPr>
            </a:lvl8pPr>
            <a:lvl9pPr marL="3657739"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Date Placeholder 3"/>
          <p:cNvSpPr>
            <a:spLocks noGrp="1"/>
          </p:cNvSpPr>
          <p:nvPr>
            <p:ph type="dt" sz="half" idx="10"/>
          </p:nvPr>
        </p:nvSpPr>
        <p:spPr>
          <a:xfrm>
            <a:off x="5497418" y="4924542"/>
            <a:ext cx="2096876" cy="365125"/>
          </a:xfrm>
        </p:spPr>
        <p:txBody>
          <a:bodyPr/>
          <a:lstStyle>
            <a:lvl1pPr>
              <a:defRPr sz="1800" b="1">
                <a:solidFill>
                  <a:schemeClr val="tx1"/>
                </a:solidFill>
                <a:latin typeface="Myriad Pro Light" pitchFamily="34" charset="0"/>
              </a:defRPr>
            </a:lvl1pPr>
          </a:lstStyle>
          <a:p>
            <a:fld id="{3125BDE2-6014-4B0F-B272-19028E15FEEE}" type="datetime1">
              <a:rPr lang="tr-TR" smtClean="0"/>
              <a:t>04.10.2018</a:t>
            </a:fld>
            <a:endParaRPr lang="tr-TR"/>
          </a:p>
        </p:txBody>
      </p:sp>
      <p:sp>
        <p:nvSpPr>
          <p:cNvPr id="5" name="Footer Placeholder 4"/>
          <p:cNvSpPr>
            <a:spLocks noGrp="1"/>
          </p:cNvSpPr>
          <p:nvPr>
            <p:ph type="ftr" sz="quarter" idx="11"/>
          </p:nvPr>
        </p:nvSpPr>
        <p:spPr/>
        <p:txBody>
          <a:bodyPr/>
          <a:lstStyle/>
          <a:p>
            <a:r>
              <a:rPr lang="tr-TR" smtClean="0"/>
              <a:t>İç Ticaret Genel Müdürlüğü</a:t>
            </a:r>
            <a:endParaRPr lang="tr-TR"/>
          </a:p>
        </p:txBody>
      </p:sp>
      <p:sp>
        <p:nvSpPr>
          <p:cNvPr id="6" name="Slide Number Placeholder 5"/>
          <p:cNvSpPr>
            <a:spLocks noGrp="1"/>
          </p:cNvSpPr>
          <p:nvPr>
            <p:ph type="sldNum" sz="quarter" idx="12"/>
          </p:nvPr>
        </p:nvSpPr>
        <p:spPr>
          <a:xfrm>
            <a:off x="1320800" y="4741979"/>
            <a:ext cx="2844800" cy="365125"/>
          </a:xfrm>
        </p:spPr>
        <p:txBody>
          <a:bodyPr/>
          <a:lstStyle>
            <a:lvl1pPr>
              <a:defRPr b="1">
                <a:solidFill>
                  <a:srgbClr val="FF0000"/>
                </a:solidFill>
              </a:defRPr>
            </a:lvl1pPr>
          </a:lstStyle>
          <a:p>
            <a:fld id="{1D6224C9-9A2D-4CF1-BBF6-1B28814E279A}" type="slidenum">
              <a:rPr lang="tr-TR" smtClean="0"/>
              <a:t>‹#›</a:t>
            </a:fld>
            <a:endParaRPr lang="tr-TR"/>
          </a:p>
        </p:txBody>
      </p:sp>
    </p:spTree>
    <p:extLst>
      <p:ext uri="{BB962C8B-B14F-4D97-AF65-F5344CB8AC3E}">
        <p14:creationId xmlns:p14="http://schemas.microsoft.com/office/powerpoint/2010/main" val="184463863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3053F79-2927-4908-9F81-CF6FF229A469}" type="datetime1">
              <a:rPr lang="tr-TR" smtClean="0"/>
              <a:t>04.10.2018</a:t>
            </a:fld>
            <a:endParaRPr lang="tr-TR"/>
          </a:p>
        </p:txBody>
      </p:sp>
      <p:sp>
        <p:nvSpPr>
          <p:cNvPr id="5" name="Footer Placeholder 4"/>
          <p:cNvSpPr>
            <a:spLocks noGrp="1"/>
          </p:cNvSpPr>
          <p:nvPr>
            <p:ph type="ftr" sz="quarter" idx="11"/>
          </p:nvPr>
        </p:nvSpPr>
        <p:spPr/>
        <p:txBody>
          <a:bodyPr/>
          <a:lstStyle/>
          <a:p>
            <a:r>
              <a:rPr lang="tr-TR" smtClean="0"/>
              <a:t>İç Ticaret Genel Müdürlüğü</a:t>
            </a:r>
            <a:endParaRPr lang="tr-TR"/>
          </a:p>
        </p:txBody>
      </p:sp>
      <p:sp>
        <p:nvSpPr>
          <p:cNvPr id="6" name="Slide Number Placeholder 5"/>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2188652566"/>
      </p:ext>
    </p:extLst>
  </p:cSld>
  <p:clrMapOvr>
    <a:masterClrMapping/>
  </p:clrMapOvr>
  <p:timing>
    <p:tnLst>
      <p:par>
        <p:cTn id="1" dur="indefinite" restart="never" nodeType="tmRoot"/>
      </p:par>
    </p:tnLst>
  </p:timing>
</p:sldLayout>
</file>

<file path=ppt/slideLayouts/slideLayout10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22EA68E3-6590-45F6-8970-28F00176F1B1}"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3879166"/>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FDC87CC6-461E-4DC6-B792-4DC0F573CD53}" type="datetime1">
              <a:rPr lang="tr-TR" smtClean="0">
                <a:solidFill>
                  <a:prstClr val="black">
                    <a:tint val="75000"/>
                  </a:prstClr>
                </a:solidFill>
              </a:rPr>
              <a:t>04.10.2018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8915256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5CCCEA74-7538-4C7B-8336-30BE942F7719}" type="datetime1">
              <a:rPr lang="tr-TR" smtClean="0">
                <a:solidFill>
                  <a:prstClr val="black">
                    <a:tint val="75000"/>
                  </a:prstClr>
                </a:solidFill>
              </a:rPr>
              <a:t>04.10.2018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7959198"/>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9909D-0561-4CD9-8396-ED38FD8B5F20}" type="datetime1">
              <a:rPr lang="tr-TR" smtClean="0">
                <a:solidFill>
                  <a:prstClr val="black">
                    <a:tint val="75000"/>
                  </a:prstClr>
                </a:solidFill>
              </a:rPr>
              <a:t>04.10.2018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5739899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0AE8397-2E08-411A-A3C9-C21E890EBFFD}"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4028224"/>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BFF0F04-1F94-41A7-A3AF-9C78BF59AC7F}"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7419006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528768E-CB09-437E-91FB-107110DE2E5D}"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8807729"/>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0E24A19A-15FD-41E9-AD89-1BC2DBB12891}"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8341830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98E018B-F77D-40A6-85EB-91486CC3363D}" type="datetime1">
              <a:rPr lang="tr-TR" smtClean="0">
                <a:solidFill>
                  <a:prstClr val="black">
                    <a:tint val="75000"/>
                  </a:prstClr>
                </a:solidFill>
              </a:rPr>
              <a:t>04.10.2018</a:t>
            </a:fld>
            <a:endParaRPr lang="en-US">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905413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69D0904-6BF4-41E9-B85D-56371C8B67AD}"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00453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743200" cy="5851525"/>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609600" y="274640"/>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8478F0EA-4076-42C3-8D21-A0F964DD91C0}" type="datetime1">
              <a:rPr lang="tr-TR" smtClean="0"/>
              <a:t>04.10.2018</a:t>
            </a:fld>
            <a:endParaRPr lang="tr-TR"/>
          </a:p>
        </p:txBody>
      </p:sp>
      <p:sp>
        <p:nvSpPr>
          <p:cNvPr id="5" name="Footer Placeholder 4"/>
          <p:cNvSpPr>
            <a:spLocks noGrp="1"/>
          </p:cNvSpPr>
          <p:nvPr>
            <p:ph type="ftr" sz="quarter" idx="11"/>
          </p:nvPr>
        </p:nvSpPr>
        <p:spPr/>
        <p:txBody>
          <a:bodyPr/>
          <a:lstStyle/>
          <a:p>
            <a:r>
              <a:rPr lang="tr-TR" smtClean="0"/>
              <a:t>İç Ticaret Genel Müdürlüğü</a:t>
            </a:r>
            <a:endParaRPr lang="tr-TR"/>
          </a:p>
        </p:txBody>
      </p:sp>
      <p:sp>
        <p:nvSpPr>
          <p:cNvPr id="6" name="Slide Number Placeholder 5"/>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1492007599"/>
      </p:ext>
    </p:extLst>
  </p:cSld>
  <p:clrMapOvr>
    <a:masterClrMapping/>
  </p:clrMapOvr>
  <p:timing>
    <p:tnLst>
      <p:par>
        <p:cTn id="1" dur="indefinite" restart="never" nodeType="tmRoot"/>
      </p:par>
    </p:tnLst>
  </p:timing>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2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4BBA2B3-D1CB-48FB-8168-A7F801A3444C}"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238644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EB5EFBA-C273-42C1-85DC-B63D687BF00A}" type="datetime1">
              <a:rPr lang="tr-TR" smtClean="0"/>
              <a:t>04.10.2018</a:t>
            </a:fld>
            <a:endParaRPr lang="tr-TR"/>
          </a:p>
        </p:txBody>
      </p:sp>
      <p:sp>
        <p:nvSpPr>
          <p:cNvPr id="5" name="Footer Placeholder 4"/>
          <p:cNvSpPr>
            <a:spLocks noGrp="1"/>
          </p:cNvSpPr>
          <p:nvPr>
            <p:ph type="ftr" sz="quarter" idx="11"/>
          </p:nvPr>
        </p:nvSpPr>
        <p:spPr/>
        <p:txBody>
          <a:bodyPr/>
          <a:lstStyle/>
          <a:p>
            <a:r>
              <a:rPr lang="tr-TR" smtClean="0"/>
              <a:t>İç Ticaret Genel Müdürlüğü</a:t>
            </a:r>
            <a:endParaRPr lang="tr-TR"/>
          </a:p>
        </p:txBody>
      </p:sp>
      <p:sp>
        <p:nvSpPr>
          <p:cNvPr id="6" name="Slide Number Placeholder 5"/>
          <p:cNvSpPr>
            <a:spLocks noGrp="1"/>
          </p:cNvSpPr>
          <p:nvPr>
            <p:ph type="sldNum" sz="quarter" idx="12"/>
          </p:nvPr>
        </p:nvSpPr>
        <p:spPr/>
        <p:txBody>
          <a:bodyPr/>
          <a:lstStyle/>
          <a:p>
            <a:fld id="{1D6224C9-9A2D-4CF1-BBF6-1B28814E279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5974161"/>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76CBD3C-BE99-4019-8D54-BDF494C143CF}" type="datetime1">
              <a:rPr lang="tr-TR" smtClean="0"/>
              <a:t>04.10.2018</a:t>
            </a:fld>
            <a:endParaRPr lang="tr-TR"/>
          </a:p>
        </p:txBody>
      </p:sp>
      <p:sp>
        <p:nvSpPr>
          <p:cNvPr id="5" name="Footer Placeholder 4"/>
          <p:cNvSpPr>
            <a:spLocks noGrp="1"/>
          </p:cNvSpPr>
          <p:nvPr>
            <p:ph type="ftr" sz="quarter" idx="11"/>
          </p:nvPr>
        </p:nvSpPr>
        <p:spPr/>
        <p:txBody>
          <a:bodyPr/>
          <a:lstStyle/>
          <a:p>
            <a:r>
              <a:rPr lang="tr-TR" smtClean="0"/>
              <a:t>İç Ticaret Genel Müdürlüğü</a:t>
            </a:r>
            <a:endParaRPr lang="tr-TR"/>
          </a:p>
        </p:txBody>
      </p:sp>
      <p:sp>
        <p:nvSpPr>
          <p:cNvPr id="6" name="Slide Number Placeholder 5"/>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286193873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362D6C2-8B6C-48A3-BCD0-AF71057D9C29}" type="datetime1">
              <a:rPr lang="tr-TR" smtClean="0"/>
              <a:t>04.10.2018</a:t>
            </a:fld>
            <a:endParaRPr lang="tr-TR"/>
          </a:p>
        </p:txBody>
      </p:sp>
      <p:sp>
        <p:nvSpPr>
          <p:cNvPr id="5" name="Footer Placeholder 4"/>
          <p:cNvSpPr>
            <a:spLocks noGrp="1"/>
          </p:cNvSpPr>
          <p:nvPr>
            <p:ph type="ftr" sz="quarter" idx="11"/>
          </p:nvPr>
        </p:nvSpPr>
        <p:spPr/>
        <p:txBody>
          <a:bodyPr/>
          <a:lstStyle/>
          <a:p>
            <a:r>
              <a:rPr lang="tr-TR" smtClean="0"/>
              <a:t>İç Ticaret Genel Müdürlüğü</a:t>
            </a:r>
            <a:endParaRPr lang="tr-TR"/>
          </a:p>
        </p:txBody>
      </p:sp>
      <p:sp>
        <p:nvSpPr>
          <p:cNvPr id="6" name="Slide Number Placeholder 5"/>
          <p:cNvSpPr>
            <a:spLocks noGrp="1"/>
          </p:cNvSpPr>
          <p:nvPr>
            <p:ph type="sldNum" sz="quarter" idx="12"/>
          </p:nvPr>
        </p:nvSpPr>
        <p:spPr/>
        <p:txBody>
          <a:bodyPr/>
          <a:lstStyle/>
          <a:p>
            <a:fld id="{1D6224C9-9A2D-4CF1-BBF6-1B28814E279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0030273"/>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8C2711C-E181-449C-8C7A-4EF4165DEEC7}" type="datetime1">
              <a:rPr lang="tr-TR" smtClean="0"/>
              <a:t>04.10.2018</a:t>
            </a:fld>
            <a:endParaRPr lang="tr-TR"/>
          </a:p>
        </p:txBody>
      </p:sp>
      <p:sp>
        <p:nvSpPr>
          <p:cNvPr id="6" name="Footer Placeholder 5"/>
          <p:cNvSpPr>
            <a:spLocks noGrp="1"/>
          </p:cNvSpPr>
          <p:nvPr>
            <p:ph type="ftr" sz="quarter" idx="11"/>
          </p:nvPr>
        </p:nvSpPr>
        <p:spPr/>
        <p:txBody>
          <a:bodyPr/>
          <a:lstStyle/>
          <a:p>
            <a:r>
              <a:rPr lang="tr-TR" smtClean="0"/>
              <a:t>İç Ticaret Genel Müdürlüğü</a:t>
            </a:r>
            <a:endParaRPr lang="tr-TR"/>
          </a:p>
        </p:txBody>
      </p:sp>
      <p:sp>
        <p:nvSpPr>
          <p:cNvPr id="7" name="Slide Number Placeholder 6"/>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1908043318"/>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C09C8AB-033C-44A4-ADED-3891FB6ECE89}" type="datetime1">
              <a:rPr lang="tr-TR" smtClean="0"/>
              <a:t>04.10.2018</a:t>
            </a:fld>
            <a:endParaRPr lang="tr-TR"/>
          </a:p>
        </p:txBody>
      </p:sp>
      <p:sp>
        <p:nvSpPr>
          <p:cNvPr id="8" name="Footer Placeholder 7"/>
          <p:cNvSpPr>
            <a:spLocks noGrp="1"/>
          </p:cNvSpPr>
          <p:nvPr>
            <p:ph type="ftr" sz="quarter" idx="11"/>
          </p:nvPr>
        </p:nvSpPr>
        <p:spPr/>
        <p:txBody>
          <a:bodyPr/>
          <a:lstStyle/>
          <a:p>
            <a:r>
              <a:rPr lang="tr-TR" smtClean="0"/>
              <a:t>İç Ticaret Genel Müdürlüğü</a:t>
            </a:r>
            <a:endParaRPr lang="tr-TR"/>
          </a:p>
        </p:txBody>
      </p:sp>
      <p:sp>
        <p:nvSpPr>
          <p:cNvPr id="9" name="Slide Number Placeholder 8"/>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220403855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591169D-C6F8-4014-8712-355C603B153E}" type="datetime1">
              <a:rPr lang="tr-TR" smtClean="0"/>
              <a:t>04.10.2018</a:t>
            </a:fld>
            <a:endParaRPr lang="tr-TR"/>
          </a:p>
        </p:txBody>
      </p:sp>
      <p:sp>
        <p:nvSpPr>
          <p:cNvPr id="4" name="Footer Placeholder 3"/>
          <p:cNvSpPr>
            <a:spLocks noGrp="1"/>
          </p:cNvSpPr>
          <p:nvPr>
            <p:ph type="ftr" sz="quarter" idx="11"/>
          </p:nvPr>
        </p:nvSpPr>
        <p:spPr/>
        <p:txBody>
          <a:bodyPr/>
          <a:lstStyle/>
          <a:p>
            <a:r>
              <a:rPr lang="tr-TR" smtClean="0"/>
              <a:t>İç Ticaret Genel Müdürlüğü</a:t>
            </a:r>
            <a:endParaRPr lang="tr-TR"/>
          </a:p>
        </p:txBody>
      </p:sp>
      <p:sp>
        <p:nvSpPr>
          <p:cNvPr id="5" name="Slide Number Placeholder 4"/>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1136692894"/>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63DC0B0-C86F-4617-96AB-24F7B7B08428}" type="datetime1">
              <a:rPr lang="tr-TR" smtClean="0"/>
              <a:t>04.10.2018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İç Ticaret Genel Müdürlüğü</a:t>
            </a:r>
            <a:endParaRPr lang="tr-TR"/>
          </a:p>
        </p:txBody>
      </p:sp>
      <p:sp>
        <p:nvSpPr>
          <p:cNvPr id="9" name="Slide Number Placeholder 8"/>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781233687"/>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22768D9-BD89-451D-9FD1-C975F36051CD}" type="datetime1">
              <a:rPr lang="tr-TR" smtClean="0"/>
              <a:t>04.10.2018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tr-TR" smtClean="0"/>
              <a:t>İç Ticaret Genel Müdürlüğü</a:t>
            </a:r>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D6224C9-9A2D-4CF1-BBF6-1B28814E279A}" type="slidenum">
              <a:rPr lang="tr-TR" smtClean="0"/>
              <a:t>‹#›</a:t>
            </a:fld>
            <a:endParaRPr lang="tr-TR"/>
          </a:p>
        </p:txBody>
      </p:sp>
    </p:spTree>
    <p:extLst>
      <p:ext uri="{BB962C8B-B14F-4D97-AF65-F5344CB8AC3E}">
        <p14:creationId xmlns:p14="http://schemas.microsoft.com/office/powerpoint/2010/main" val="3708941164"/>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3EECD05-6B19-4E64-A894-17CC3B25FDCE}" type="datetime1">
              <a:rPr lang="tr-TR" smtClean="0"/>
              <a:t>04.10.2018</a:t>
            </a:fld>
            <a:endParaRPr lang="tr-TR"/>
          </a:p>
        </p:txBody>
      </p:sp>
      <p:sp>
        <p:nvSpPr>
          <p:cNvPr id="6" name="Footer Placeholder 5"/>
          <p:cNvSpPr>
            <a:spLocks noGrp="1"/>
          </p:cNvSpPr>
          <p:nvPr>
            <p:ph type="ftr" sz="quarter" idx="11"/>
          </p:nvPr>
        </p:nvSpPr>
        <p:spPr/>
        <p:txBody>
          <a:bodyPr/>
          <a:lstStyle/>
          <a:p>
            <a:r>
              <a:rPr lang="tr-TR" smtClean="0"/>
              <a:t>İç Ticaret Genel Müdürlüğü</a:t>
            </a:r>
            <a:endParaRPr lang="tr-TR"/>
          </a:p>
        </p:txBody>
      </p:sp>
      <p:sp>
        <p:nvSpPr>
          <p:cNvPr id="7" name="Slide Number Placeholder 6"/>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3918231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49938EF-AC8F-413B-81D5-5D7643A5BB81}" type="datetime1">
              <a:rPr lang="tr-TR" smtClean="0"/>
              <a:t>04.10.2018</a:t>
            </a:fld>
            <a:endParaRPr lang="tr-TR"/>
          </a:p>
        </p:txBody>
      </p:sp>
      <p:sp>
        <p:nvSpPr>
          <p:cNvPr id="4" name="3 Altbilgi Yer Tutucusu"/>
          <p:cNvSpPr>
            <a:spLocks noGrp="1"/>
          </p:cNvSpPr>
          <p:nvPr>
            <p:ph type="ftr" sz="quarter" idx="11"/>
          </p:nvPr>
        </p:nvSpPr>
        <p:spPr/>
        <p:txBody>
          <a:bodyPr/>
          <a:lstStyle/>
          <a:p>
            <a:r>
              <a:rPr lang="tr-TR" smtClean="0"/>
              <a:t>İç Ticaret Genel Müdürlüğü</a:t>
            </a:r>
            <a:endParaRPr lang="tr-TR"/>
          </a:p>
        </p:txBody>
      </p:sp>
      <p:sp>
        <p:nvSpPr>
          <p:cNvPr id="5" name="4 Slayt Numarası Yer Tutucusu"/>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954602459"/>
      </p:ext>
    </p:extLst>
  </p:cSld>
  <p:clrMapOvr>
    <a:masterClrMapping/>
  </p:clrMapOvr>
  <p:timing>
    <p:tnLst>
      <p:par>
        <p:cTn id="1" dur="indefinite" restart="never" nodeType="tmRoot"/>
      </p:par>
    </p:tnLst>
  </p:timing>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F1670DB-B60F-4F15-9CD6-054941954453}" type="datetime1">
              <a:rPr lang="tr-TR" smtClean="0"/>
              <a:t>04.10.2018</a:t>
            </a:fld>
            <a:endParaRPr lang="tr-TR"/>
          </a:p>
        </p:txBody>
      </p:sp>
      <p:sp>
        <p:nvSpPr>
          <p:cNvPr id="5" name="Footer Placeholder 4"/>
          <p:cNvSpPr>
            <a:spLocks noGrp="1"/>
          </p:cNvSpPr>
          <p:nvPr>
            <p:ph type="ftr" sz="quarter" idx="11"/>
          </p:nvPr>
        </p:nvSpPr>
        <p:spPr/>
        <p:txBody>
          <a:bodyPr/>
          <a:lstStyle/>
          <a:p>
            <a:r>
              <a:rPr lang="tr-TR" smtClean="0"/>
              <a:t>İç Ticaret Genel Müdürlüğü</a:t>
            </a:r>
            <a:endParaRPr lang="tr-TR"/>
          </a:p>
        </p:txBody>
      </p:sp>
      <p:sp>
        <p:nvSpPr>
          <p:cNvPr id="6" name="Slide Number Placeholder 5"/>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2080178938"/>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D6E7A30-0512-4F11-9B22-908D96C73EE0}" type="datetime1">
              <a:rPr lang="tr-TR" smtClean="0"/>
              <a:t>04.10.2018</a:t>
            </a:fld>
            <a:endParaRPr lang="tr-TR"/>
          </a:p>
        </p:txBody>
      </p:sp>
      <p:sp>
        <p:nvSpPr>
          <p:cNvPr id="5" name="Footer Placeholder 4"/>
          <p:cNvSpPr>
            <a:spLocks noGrp="1"/>
          </p:cNvSpPr>
          <p:nvPr>
            <p:ph type="ftr" sz="quarter" idx="11"/>
          </p:nvPr>
        </p:nvSpPr>
        <p:spPr/>
        <p:txBody>
          <a:bodyPr/>
          <a:lstStyle/>
          <a:p>
            <a:r>
              <a:rPr lang="tr-TR" smtClean="0"/>
              <a:t>İç Ticaret Genel Müdürlüğü</a:t>
            </a:r>
            <a:endParaRPr lang="tr-TR"/>
          </a:p>
        </p:txBody>
      </p:sp>
      <p:sp>
        <p:nvSpPr>
          <p:cNvPr id="6" name="Slide Number Placeholder 5"/>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2951619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tr-TR" smtClean="0"/>
              <a:t>Asıl başlık stili için tıklatın</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Date Placeholder 3"/>
          <p:cNvSpPr>
            <a:spLocks noGrp="1"/>
          </p:cNvSpPr>
          <p:nvPr>
            <p:ph type="dt" sz="half" idx="10"/>
          </p:nvPr>
        </p:nvSpPr>
        <p:spPr/>
        <p:txBody>
          <a:bodyPr/>
          <a:lstStyle/>
          <a:p>
            <a:fld id="{F8C616A5-3EF3-4E7F-B16B-CB70EB3C0A17}"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051602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Footer Placeholder 4"/>
          <p:cNvSpPr>
            <a:spLocks noGrp="1"/>
          </p:cNvSpPr>
          <p:nvPr>
            <p:ph type="ftr" sz="quarter" idx="11"/>
          </p:nvPr>
        </p:nvSpPr>
        <p:spPr>
          <a:xfrm>
            <a:off x="304800" y="6356351"/>
            <a:ext cx="3860800" cy="365125"/>
          </a:xfrm>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6" name="Slide Number Placeholder 5"/>
          <p:cNvSpPr>
            <a:spLocks noGrp="1"/>
          </p:cNvSpPr>
          <p:nvPr>
            <p:ph type="sldNum" sz="quarter" idx="12"/>
          </p:nvPr>
        </p:nvSpPr>
        <p:spPr>
          <a:xfrm>
            <a:off x="5831114" y="6471390"/>
            <a:ext cx="529772" cy="365125"/>
          </a:xfrm>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96303" y="693637"/>
            <a:ext cx="2222811" cy="1448002"/>
          </a:xfrm>
          <a:prstGeom prst="rect">
            <a:avLst/>
          </a:prstGeom>
        </p:spPr>
      </p:pic>
      <p:pic>
        <p:nvPicPr>
          <p:cNvPr id="8" name="Resim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5608" y="718131"/>
            <a:ext cx="1239593" cy="929695"/>
          </a:xfrm>
          <a:prstGeom prst="rect">
            <a:avLst/>
          </a:prstGeom>
        </p:spPr>
      </p:pic>
      <p:sp>
        <p:nvSpPr>
          <p:cNvPr id="9" name="Title 1"/>
          <p:cNvSpPr txBox="1">
            <a:spLocks/>
          </p:cNvSpPr>
          <p:nvPr userDrawn="1"/>
        </p:nvSpPr>
        <p:spPr>
          <a:xfrm>
            <a:off x="8175083" y="6486980"/>
            <a:ext cx="3969835" cy="349535"/>
          </a:xfrm>
          <a:prstGeom prst="rect">
            <a:avLst/>
          </a:prstGeom>
        </p:spPr>
        <p:txBody>
          <a:bodyPr vert="horz" lIns="91440" tIns="45720" rIns="91440" bIns="45720" rtlCol="0" anchor="t">
            <a:noAutofit/>
          </a:bodyPr>
          <a:lstStyle/>
          <a:p>
            <a:pPr marL="0" marR="0" lvl="0" indent="0" algn="ctr" defTabSz="457200" rtl="0" eaLnBrk="1" fontAlgn="auto" latinLnBrk="0" hangingPunct="1">
              <a:lnSpc>
                <a:spcPct val="100000"/>
              </a:lnSpc>
              <a:spcBef>
                <a:spcPts val="0"/>
              </a:spcBef>
              <a:spcAft>
                <a:spcPts val="0"/>
              </a:spcAft>
              <a:buClrTx/>
              <a:buSzTx/>
              <a:buFontTx/>
              <a:buNone/>
              <a:tabLst>
                <a:tab pos="1162050" algn="l"/>
              </a:tabLst>
              <a:defRPr/>
            </a:pPr>
            <a:r>
              <a:rPr kumimoji="0" lang="tr-TR" sz="1300" b="1" i="0" u="none" strike="noStrike" kern="1200" cap="none" spc="0" normalizeH="0" baseline="0" noProof="0" dirty="0" smtClean="0">
                <a:ln>
                  <a:noFill/>
                </a:ln>
                <a:solidFill>
                  <a:schemeClr val="accent1">
                    <a:lumMod val="75000"/>
                  </a:schemeClr>
                </a:solidFill>
                <a:effectLst/>
                <a:uLnTx/>
                <a:uFillTx/>
                <a:latin typeface="Times New Roman" pitchFamily="18" charset="0"/>
                <a:cs typeface="Times New Roman" pitchFamily="18" charset="0"/>
              </a:rPr>
              <a:t>İç Ticaret Genel Müdürlüğü</a:t>
            </a:r>
            <a:endParaRPr kumimoji="0" lang="en-US" sz="1300" b="1" i="0" u="none" strike="noStrike" kern="1200" cap="none" spc="0" normalizeH="0" baseline="0" noProof="0" dirty="0">
              <a:ln>
                <a:noFill/>
              </a:ln>
              <a:solidFill>
                <a:schemeClr val="accent1">
                  <a:lumMod val="75000"/>
                </a:schemeClr>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14656373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1F39F07-7BC7-47FB-9E20-C9912332B546}"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635661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811F1C05-BE0F-4B46-8D42-2CA03CD9B872}"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123467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EB4D50D8-5115-47DF-B674-8F02BE63A09F}" type="datetime1">
              <a:rPr lang="tr-TR" smtClean="0">
                <a:solidFill>
                  <a:prstClr val="black">
                    <a:tint val="75000"/>
                  </a:prstClr>
                </a:solidFill>
              </a:rPr>
              <a:t>04.10.2018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712760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CB0345F9-FD35-4932-8D24-A6E548150E82}" type="datetime1">
              <a:rPr lang="tr-TR" smtClean="0">
                <a:solidFill>
                  <a:prstClr val="black">
                    <a:tint val="75000"/>
                  </a:prstClr>
                </a:solidFill>
              </a:rPr>
              <a:t>04.10.2018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01428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C41E33-191E-4E1E-8A91-F6590275FA41}" type="datetime1">
              <a:rPr lang="tr-TR" smtClean="0">
                <a:solidFill>
                  <a:prstClr val="black">
                    <a:tint val="75000"/>
                  </a:prstClr>
                </a:solidFill>
              </a:rPr>
              <a:t>04.10.2018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32613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5181600" y="6492877"/>
            <a:ext cx="1835889" cy="365125"/>
          </a:xfrm>
        </p:spPr>
        <p:txBody>
          <a:bodyPr/>
          <a:lstStyle/>
          <a:p>
            <a:fld id="{E4D7986D-F220-4A16-8D21-74C3D7B7F18F}" type="datetime1">
              <a:rPr lang="tr-TR" smtClean="0"/>
              <a:t>04.10.2018</a:t>
            </a:fld>
            <a:endParaRPr lang="tr-TR"/>
          </a:p>
        </p:txBody>
      </p:sp>
      <p:sp>
        <p:nvSpPr>
          <p:cNvPr id="5" name="Footer Placeholder 4"/>
          <p:cNvSpPr>
            <a:spLocks noGrp="1"/>
          </p:cNvSpPr>
          <p:nvPr>
            <p:ph type="ftr" sz="quarter" idx="11"/>
          </p:nvPr>
        </p:nvSpPr>
        <p:spPr>
          <a:xfrm>
            <a:off x="304800" y="6356352"/>
            <a:ext cx="3860800" cy="365125"/>
          </a:xfrm>
        </p:spPr>
        <p:txBody>
          <a:bodyPr/>
          <a:lstStyle/>
          <a:p>
            <a:r>
              <a:rPr lang="tr-TR" smtClean="0"/>
              <a:t>İç Ticaret Genel Müdürlüğü</a:t>
            </a:r>
            <a:endParaRPr lang="tr-TR"/>
          </a:p>
        </p:txBody>
      </p:sp>
      <p:sp>
        <p:nvSpPr>
          <p:cNvPr id="6" name="Slide Number Placeholder 5"/>
          <p:cNvSpPr>
            <a:spLocks noGrp="1"/>
          </p:cNvSpPr>
          <p:nvPr>
            <p:ph type="sldNum" sz="quarter" idx="12"/>
          </p:nvPr>
        </p:nvSpPr>
        <p:spPr>
          <a:xfrm>
            <a:off x="8737601" y="6492877"/>
            <a:ext cx="2844800" cy="365125"/>
          </a:xfrm>
        </p:spPr>
        <p:txBody>
          <a:bodyPr/>
          <a:lstStyle/>
          <a:p>
            <a:fld id="{1D6224C9-9A2D-4CF1-BBF6-1B28814E279A}" type="slidenum">
              <a:rPr lang="tr-TR" smtClean="0"/>
              <a:t>‹#›</a:t>
            </a:fld>
            <a:endParaRPr lang="tr-TR"/>
          </a:p>
        </p:txBody>
      </p:sp>
      <p:sp>
        <p:nvSpPr>
          <p:cNvPr id="7" name="Title 1"/>
          <p:cNvSpPr txBox="1">
            <a:spLocks/>
          </p:cNvSpPr>
          <p:nvPr/>
        </p:nvSpPr>
        <p:spPr>
          <a:xfrm>
            <a:off x="8222165" y="6508466"/>
            <a:ext cx="3969835" cy="349535"/>
          </a:xfrm>
          <a:prstGeom prst="rect">
            <a:avLst/>
          </a:prstGeom>
        </p:spPr>
        <p:txBody>
          <a:bodyPr vert="horz" lIns="91440" tIns="45720" rIns="91440" bIns="45720" rtlCol="0" anchor="t">
            <a:noAutofit/>
          </a:bodyPr>
          <a:lstStyle/>
          <a:p>
            <a:pPr marL="0" marR="0" lvl="0" indent="0" algn="ctr" defTabSz="457217" rtl="0" eaLnBrk="1" fontAlgn="auto" latinLnBrk="0" hangingPunct="1">
              <a:lnSpc>
                <a:spcPct val="100000"/>
              </a:lnSpc>
              <a:spcBef>
                <a:spcPts val="0"/>
              </a:spcBef>
              <a:spcAft>
                <a:spcPts val="0"/>
              </a:spcAft>
              <a:buClrTx/>
              <a:buSzTx/>
              <a:buFontTx/>
              <a:buNone/>
              <a:tabLst>
                <a:tab pos="1162094" algn="l"/>
              </a:tabLst>
              <a:defRPr/>
            </a:pPr>
            <a:r>
              <a:rPr kumimoji="0" lang="tr-TR" sz="1600" b="1" i="0" u="none" strike="noStrike" kern="1200" cap="none" spc="0" normalizeH="0" baseline="0" noProof="0" dirty="0" smtClean="0">
                <a:ln>
                  <a:noFill/>
                </a:ln>
                <a:solidFill>
                  <a:schemeClr val="accent1">
                    <a:lumMod val="75000"/>
                  </a:schemeClr>
                </a:solidFill>
                <a:effectLst/>
                <a:uLnTx/>
                <a:uFillTx/>
                <a:latin typeface="Times New Roman" pitchFamily="18" charset="0"/>
                <a:cs typeface="Times New Roman" pitchFamily="18" charset="0"/>
              </a:rPr>
              <a:t>İç Ticaret Genel Müdürlüğü</a:t>
            </a:r>
            <a:endParaRPr kumimoji="0" lang="en-US" sz="1200" b="1" i="0" u="none" strike="noStrike" kern="1200" cap="none" spc="0" normalizeH="0" baseline="0" noProof="0" dirty="0">
              <a:ln>
                <a:noFill/>
              </a:ln>
              <a:solidFill>
                <a:schemeClr val="accent1">
                  <a:lumMod val="75000"/>
                </a:schemeClr>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62955780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9B6034D-C47A-4246-9A20-37D40B348991}"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50505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6676BB-6E33-4C10-8115-98E2AD148306}"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1928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0E00C943-E39A-4C42-AB8D-2C683A08530C}"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176165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2D30182-271C-480E-9C3E-AC3B0D0300A9}"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16514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D6152BD-F014-4223-9910-193154A24120}" type="datetime1">
              <a:rPr lang="tr-TR" smtClean="0">
                <a:solidFill>
                  <a:prstClr val="black">
                    <a:tint val="75000"/>
                  </a:prstClr>
                </a:solidFill>
              </a:rPr>
              <a:t>04.10.2018</a:t>
            </a:fld>
            <a:endParaRPr lang="en-US">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10174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A23EA91-D845-4A36-AA33-028283798889}"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59009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74151E2-8904-4D44-BE3A-1C92857FC01A}"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798896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tr-TR" smtClean="0"/>
              <a:t>Asıl başlık stili için tıklatın</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Date Placeholder 3"/>
          <p:cNvSpPr>
            <a:spLocks noGrp="1"/>
          </p:cNvSpPr>
          <p:nvPr>
            <p:ph type="dt" sz="half" idx="10"/>
          </p:nvPr>
        </p:nvSpPr>
        <p:spPr/>
        <p:txBody>
          <a:bodyPr/>
          <a:lstStyle/>
          <a:p>
            <a:fld id="{0BDDF964-43F7-4932-AED9-31E1891C6B81}"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20951679"/>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Footer Placeholder 4"/>
          <p:cNvSpPr>
            <a:spLocks noGrp="1"/>
          </p:cNvSpPr>
          <p:nvPr>
            <p:ph type="ftr" sz="quarter" idx="11"/>
          </p:nvPr>
        </p:nvSpPr>
        <p:spPr>
          <a:xfrm>
            <a:off x="304800" y="6356351"/>
            <a:ext cx="3860800" cy="365125"/>
          </a:xfrm>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6" name="Slide Number Placeholder 5"/>
          <p:cNvSpPr>
            <a:spLocks noGrp="1"/>
          </p:cNvSpPr>
          <p:nvPr>
            <p:ph type="sldNum" sz="quarter" idx="12"/>
          </p:nvPr>
        </p:nvSpPr>
        <p:spPr>
          <a:xfrm>
            <a:off x="5831114" y="6471390"/>
            <a:ext cx="529772" cy="365125"/>
          </a:xfrm>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96303" y="693637"/>
            <a:ext cx="2222811" cy="1448002"/>
          </a:xfrm>
          <a:prstGeom prst="rect">
            <a:avLst/>
          </a:prstGeom>
        </p:spPr>
      </p:pic>
      <p:pic>
        <p:nvPicPr>
          <p:cNvPr id="8" name="Resim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5608" y="718131"/>
            <a:ext cx="1239593" cy="929695"/>
          </a:xfrm>
          <a:prstGeom prst="rect">
            <a:avLst/>
          </a:prstGeom>
        </p:spPr>
      </p:pic>
      <p:sp>
        <p:nvSpPr>
          <p:cNvPr id="9" name="Title 1"/>
          <p:cNvSpPr txBox="1">
            <a:spLocks/>
          </p:cNvSpPr>
          <p:nvPr userDrawn="1"/>
        </p:nvSpPr>
        <p:spPr>
          <a:xfrm>
            <a:off x="8175083" y="6486980"/>
            <a:ext cx="3969835" cy="349535"/>
          </a:xfrm>
          <a:prstGeom prst="rect">
            <a:avLst/>
          </a:prstGeom>
        </p:spPr>
        <p:txBody>
          <a:bodyPr vert="horz" lIns="91440" tIns="45720" rIns="91440" bIns="45720" rtlCol="0" anchor="t">
            <a:noAutofit/>
          </a:bodyPr>
          <a:lstStyle/>
          <a:p>
            <a:pPr algn="ctr" defTabSz="457200">
              <a:tabLst>
                <a:tab pos="1162050" algn="l"/>
              </a:tabLst>
              <a:defRPr/>
            </a:pPr>
            <a:r>
              <a:rPr lang="tr-TR" sz="1300" b="1" dirty="0" smtClean="0">
                <a:solidFill>
                  <a:srgbClr val="4F81BD">
                    <a:lumMod val="75000"/>
                  </a:srgbClr>
                </a:solidFill>
                <a:latin typeface="Times New Roman" pitchFamily="18" charset="0"/>
                <a:cs typeface="Times New Roman" pitchFamily="18" charset="0"/>
              </a:rPr>
              <a:t>İç Ticaret Genel Müdürlüğü</a:t>
            </a:r>
            <a:endParaRPr lang="en-US" sz="1300" b="1" dirty="0">
              <a:solidFill>
                <a:srgbClr val="4F81BD">
                  <a:lumMod val="75000"/>
                </a:srgbClr>
              </a:solidFill>
              <a:latin typeface="Times New Roman" pitchFamily="18" charset="0"/>
              <a:cs typeface="Times New Roman" pitchFamily="18" charset="0"/>
            </a:endParaRPr>
          </a:p>
        </p:txBody>
      </p:sp>
    </p:spTree>
    <p:extLst>
      <p:ext uri="{BB962C8B-B14F-4D97-AF65-F5344CB8AC3E}">
        <p14:creationId xmlns:p14="http://schemas.microsoft.com/office/powerpoint/2010/main" val="1732967369"/>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7D2761A-8949-41CD-B4D5-7FCE8780BBD0}"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5778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0"/>
            <a:ext cx="10363200" cy="1362076"/>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17" indent="0">
              <a:buNone/>
              <a:defRPr sz="1800">
                <a:solidFill>
                  <a:schemeClr val="tx1">
                    <a:tint val="75000"/>
                  </a:schemeClr>
                </a:solidFill>
              </a:defRPr>
            </a:lvl2pPr>
            <a:lvl3pPr marL="914435" indent="0">
              <a:buNone/>
              <a:defRPr sz="1600">
                <a:solidFill>
                  <a:schemeClr val="tx1">
                    <a:tint val="75000"/>
                  </a:schemeClr>
                </a:solidFill>
              </a:defRPr>
            </a:lvl3pPr>
            <a:lvl4pPr marL="1371651" indent="0">
              <a:buNone/>
              <a:defRPr sz="1400">
                <a:solidFill>
                  <a:schemeClr val="tx1">
                    <a:tint val="75000"/>
                  </a:schemeClr>
                </a:solidFill>
              </a:defRPr>
            </a:lvl4pPr>
            <a:lvl5pPr marL="1828869" indent="0">
              <a:buNone/>
              <a:defRPr sz="1400">
                <a:solidFill>
                  <a:schemeClr val="tx1">
                    <a:tint val="75000"/>
                  </a:schemeClr>
                </a:solidFill>
              </a:defRPr>
            </a:lvl5pPr>
            <a:lvl6pPr marL="2286086" indent="0">
              <a:buNone/>
              <a:defRPr sz="1400">
                <a:solidFill>
                  <a:schemeClr val="tx1">
                    <a:tint val="75000"/>
                  </a:schemeClr>
                </a:solidFill>
              </a:defRPr>
            </a:lvl6pPr>
            <a:lvl7pPr marL="2743304" indent="0">
              <a:buNone/>
              <a:defRPr sz="1400">
                <a:solidFill>
                  <a:schemeClr val="tx1">
                    <a:tint val="75000"/>
                  </a:schemeClr>
                </a:solidFill>
              </a:defRPr>
            </a:lvl7pPr>
            <a:lvl8pPr marL="3200521" indent="0">
              <a:buNone/>
              <a:defRPr sz="1400">
                <a:solidFill>
                  <a:schemeClr val="tx1">
                    <a:tint val="75000"/>
                  </a:schemeClr>
                </a:solidFill>
              </a:defRPr>
            </a:lvl8pPr>
            <a:lvl9pPr marL="3657739"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20E42EC-D826-4E24-8FB8-5F873BF5253F}" type="datetime1">
              <a:rPr lang="tr-TR" smtClean="0"/>
              <a:t>04.10.2018</a:t>
            </a:fld>
            <a:endParaRPr lang="tr-TR"/>
          </a:p>
        </p:txBody>
      </p:sp>
      <p:sp>
        <p:nvSpPr>
          <p:cNvPr id="5" name="Footer Placeholder 4"/>
          <p:cNvSpPr>
            <a:spLocks noGrp="1"/>
          </p:cNvSpPr>
          <p:nvPr>
            <p:ph type="ftr" sz="quarter" idx="11"/>
          </p:nvPr>
        </p:nvSpPr>
        <p:spPr/>
        <p:txBody>
          <a:bodyPr/>
          <a:lstStyle/>
          <a:p>
            <a:r>
              <a:rPr lang="tr-TR" smtClean="0"/>
              <a:t>İç Ticaret Genel Müdürlüğü</a:t>
            </a:r>
            <a:endParaRPr lang="tr-TR"/>
          </a:p>
        </p:txBody>
      </p:sp>
      <p:sp>
        <p:nvSpPr>
          <p:cNvPr id="6" name="Slide Number Placeholder 5"/>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3347232578"/>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D55DF68E-3D4B-4EF7-BBD7-9EABA997DF48}"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70209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C17DD0D8-497B-47C2-90F0-C8F34EEF0623}" type="datetime1">
              <a:rPr lang="tr-TR" smtClean="0">
                <a:solidFill>
                  <a:prstClr val="black">
                    <a:tint val="75000"/>
                  </a:prstClr>
                </a:solidFill>
              </a:rPr>
              <a:t>04.10.2018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8922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C2565745-64AE-4C5E-A573-3B438CE0EF12}" type="datetime1">
              <a:rPr lang="tr-TR" smtClean="0">
                <a:solidFill>
                  <a:prstClr val="black">
                    <a:tint val="75000"/>
                  </a:prstClr>
                </a:solidFill>
              </a:rPr>
              <a:t>04.10.2018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08542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B330EC-CEC5-48F7-A48A-C2F7FAF27761}" type="datetime1">
              <a:rPr lang="tr-TR" smtClean="0">
                <a:solidFill>
                  <a:prstClr val="black">
                    <a:tint val="75000"/>
                  </a:prstClr>
                </a:solidFill>
              </a:rPr>
              <a:t>04.10.2018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342194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D1A8E81-5F8A-49B3-A818-169F5EA3B5F4}"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443610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E031862-D6FB-45FC-8ED1-14AA1876B4FE}"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588351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562342-DCD2-4622-8E73-5672836B7C8C}"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5569184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EAB68154-35F6-4C48-A217-7871A1FEAA94}"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75808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30069EA-8FF5-4461-957F-CC91BE68F6F4}" type="datetime1">
              <a:rPr lang="tr-TR" smtClean="0">
                <a:solidFill>
                  <a:prstClr val="black">
                    <a:tint val="75000"/>
                  </a:prstClr>
                </a:solidFill>
              </a:rPr>
              <a:t>04.10.2018</a:t>
            </a:fld>
            <a:endParaRPr lang="en-US">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64730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710BC5A-E732-4DC2-ADB4-727737D10F3A}"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75264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1"/>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1"/>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E9A7A0F1-0374-438A-A465-4D80A1D843E5}" type="datetime1">
              <a:rPr lang="tr-TR" smtClean="0"/>
              <a:t>04.10.2018</a:t>
            </a:fld>
            <a:endParaRPr lang="tr-TR"/>
          </a:p>
        </p:txBody>
      </p:sp>
      <p:sp>
        <p:nvSpPr>
          <p:cNvPr id="6" name="Footer Placeholder 5"/>
          <p:cNvSpPr>
            <a:spLocks noGrp="1"/>
          </p:cNvSpPr>
          <p:nvPr>
            <p:ph type="ftr" sz="quarter" idx="11"/>
          </p:nvPr>
        </p:nvSpPr>
        <p:spPr/>
        <p:txBody>
          <a:bodyPr/>
          <a:lstStyle/>
          <a:p>
            <a:r>
              <a:rPr lang="tr-TR" smtClean="0"/>
              <a:t>İç Ticaret Genel Müdürlüğü</a:t>
            </a:r>
            <a:endParaRPr lang="tr-TR"/>
          </a:p>
        </p:txBody>
      </p:sp>
      <p:sp>
        <p:nvSpPr>
          <p:cNvPr id="7" name="Slide Number Placeholder 6"/>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3299635642"/>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2AC4634-193B-4A21-ADCF-AE11BE9757A0}"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7475334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tr-TR" smtClean="0"/>
              <a:t>Asıl başlık stili için tıklatın</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Date Placeholder 3"/>
          <p:cNvSpPr>
            <a:spLocks noGrp="1"/>
          </p:cNvSpPr>
          <p:nvPr>
            <p:ph type="dt" sz="half" idx="10"/>
          </p:nvPr>
        </p:nvSpPr>
        <p:spPr/>
        <p:txBody>
          <a:bodyPr/>
          <a:lstStyle/>
          <a:p>
            <a:fld id="{CC7627CB-B6D9-43AD-AA73-C7FB98CC2521}"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042804"/>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Footer Placeholder 4"/>
          <p:cNvSpPr>
            <a:spLocks noGrp="1"/>
          </p:cNvSpPr>
          <p:nvPr>
            <p:ph type="ftr" sz="quarter" idx="11"/>
          </p:nvPr>
        </p:nvSpPr>
        <p:spPr>
          <a:xfrm>
            <a:off x="304800" y="6356351"/>
            <a:ext cx="3860800" cy="365125"/>
          </a:xfrm>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6" name="Slide Number Placeholder 5"/>
          <p:cNvSpPr>
            <a:spLocks noGrp="1"/>
          </p:cNvSpPr>
          <p:nvPr>
            <p:ph type="sldNum" sz="quarter" idx="12"/>
          </p:nvPr>
        </p:nvSpPr>
        <p:spPr>
          <a:xfrm>
            <a:off x="5831114" y="6471390"/>
            <a:ext cx="529772" cy="365125"/>
          </a:xfrm>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96303" y="693637"/>
            <a:ext cx="2222811" cy="1448002"/>
          </a:xfrm>
          <a:prstGeom prst="rect">
            <a:avLst/>
          </a:prstGeom>
        </p:spPr>
      </p:pic>
      <p:pic>
        <p:nvPicPr>
          <p:cNvPr id="8" name="Resim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5608" y="718131"/>
            <a:ext cx="1239593" cy="929695"/>
          </a:xfrm>
          <a:prstGeom prst="rect">
            <a:avLst/>
          </a:prstGeom>
        </p:spPr>
      </p:pic>
      <p:sp>
        <p:nvSpPr>
          <p:cNvPr id="9" name="Title 1"/>
          <p:cNvSpPr txBox="1">
            <a:spLocks/>
          </p:cNvSpPr>
          <p:nvPr userDrawn="1"/>
        </p:nvSpPr>
        <p:spPr>
          <a:xfrm>
            <a:off x="8175083" y="6486980"/>
            <a:ext cx="3969835" cy="349535"/>
          </a:xfrm>
          <a:prstGeom prst="rect">
            <a:avLst/>
          </a:prstGeom>
        </p:spPr>
        <p:txBody>
          <a:bodyPr vert="horz" lIns="91440" tIns="45720" rIns="91440" bIns="45720" rtlCol="0" anchor="t">
            <a:noAutofit/>
          </a:bodyPr>
          <a:lstStyle/>
          <a:p>
            <a:pPr algn="ctr" defTabSz="457200">
              <a:tabLst>
                <a:tab pos="1162050" algn="l"/>
              </a:tabLst>
              <a:defRPr/>
            </a:pPr>
            <a:r>
              <a:rPr lang="tr-TR" sz="1300" b="1" dirty="0" smtClean="0">
                <a:solidFill>
                  <a:srgbClr val="4F81BD">
                    <a:lumMod val="75000"/>
                  </a:srgbClr>
                </a:solidFill>
                <a:latin typeface="Times New Roman" pitchFamily="18" charset="0"/>
                <a:cs typeface="Times New Roman" pitchFamily="18" charset="0"/>
              </a:rPr>
              <a:t>İç Ticaret Genel Müdürlüğü</a:t>
            </a:r>
            <a:endParaRPr lang="en-US" sz="1300" b="1" dirty="0">
              <a:solidFill>
                <a:srgbClr val="4F81BD">
                  <a:lumMod val="75000"/>
                </a:srgbClr>
              </a:solidFill>
              <a:latin typeface="Times New Roman" pitchFamily="18" charset="0"/>
              <a:cs typeface="Times New Roman" pitchFamily="18" charset="0"/>
            </a:endParaRPr>
          </a:p>
        </p:txBody>
      </p:sp>
    </p:spTree>
    <p:extLst>
      <p:ext uri="{BB962C8B-B14F-4D97-AF65-F5344CB8AC3E}">
        <p14:creationId xmlns:p14="http://schemas.microsoft.com/office/powerpoint/2010/main" val="1838773169"/>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E663678-60FF-4B2F-9D73-C92F63325339}"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8721585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A027C22C-0A0A-42DB-9846-96898C75EF48}"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8749065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D7A5F713-27EE-42B7-80EE-B72D4B6CFCBE}" type="datetime1">
              <a:rPr lang="tr-TR" smtClean="0">
                <a:solidFill>
                  <a:prstClr val="black">
                    <a:tint val="75000"/>
                  </a:prstClr>
                </a:solidFill>
              </a:rPr>
              <a:t>04.10.2018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7443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A902541-E9DB-4BB2-897B-BE5261891A98}" type="datetime1">
              <a:rPr lang="tr-TR" smtClean="0">
                <a:solidFill>
                  <a:prstClr val="black">
                    <a:tint val="75000"/>
                  </a:prstClr>
                </a:solidFill>
              </a:rPr>
              <a:t>04.10.2018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4731843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7B93C7-92D0-4C58-A390-8AF6CE0A46B6}" type="datetime1">
              <a:rPr lang="tr-TR" smtClean="0">
                <a:solidFill>
                  <a:prstClr val="black">
                    <a:tint val="75000"/>
                  </a:prstClr>
                </a:solidFill>
              </a:rPr>
              <a:t>04.10.2018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61272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D90F458-A59D-49EF-B8BE-E5C7E181C425}"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178696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108079-C8C1-4938-8C91-BE84958A07A8}"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3993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17" indent="0">
              <a:buNone/>
              <a:defRPr sz="2000" b="1"/>
            </a:lvl2pPr>
            <a:lvl3pPr marL="914435" indent="0">
              <a:buNone/>
              <a:defRPr sz="1800" b="1"/>
            </a:lvl3pPr>
            <a:lvl4pPr marL="1371651" indent="0">
              <a:buNone/>
              <a:defRPr sz="1600" b="1"/>
            </a:lvl4pPr>
            <a:lvl5pPr marL="1828869" indent="0">
              <a:buNone/>
              <a:defRPr sz="1600" b="1"/>
            </a:lvl5pPr>
            <a:lvl6pPr marL="2286086" indent="0">
              <a:buNone/>
              <a:defRPr sz="1600" b="1"/>
            </a:lvl6pPr>
            <a:lvl7pPr marL="2743304" indent="0">
              <a:buNone/>
              <a:defRPr sz="1600" b="1"/>
            </a:lvl7pPr>
            <a:lvl8pPr marL="3200521" indent="0">
              <a:buNone/>
              <a:defRPr sz="1600" b="1"/>
            </a:lvl8pPr>
            <a:lvl9pPr marL="3657739"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6"/>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17" indent="0">
              <a:buNone/>
              <a:defRPr sz="2000" b="1"/>
            </a:lvl2pPr>
            <a:lvl3pPr marL="914435" indent="0">
              <a:buNone/>
              <a:defRPr sz="1800" b="1"/>
            </a:lvl3pPr>
            <a:lvl4pPr marL="1371651" indent="0">
              <a:buNone/>
              <a:defRPr sz="1600" b="1"/>
            </a:lvl4pPr>
            <a:lvl5pPr marL="1828869" indent="0">
              <a:buNone/>
              <a:defRPr sz="1600" b="1"/>
            </a:lvl5pPr>
            <a:lvl6pPr marL="2286086" indent="0">
              <a:buNone/>
              <a:defRPr sz="1600" b="1"/>
            </a:lvl6pPr>
            <a:lvl7pPr marL="2743304" indent="0">
              <a:buNone/>
              <a:defRPr sz="1600" b="1"/>
            </a:lvl7pPr>
            <a:lvl8pPr marL="3200521" indent="0">
              <a:buNone/>
              <a:defRPr sz="1600" b="1"/>
            </a:lvl8pPr>
            <a:lvl9pPr marL="3657739"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6"/>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5DDD0F48-49EF-4CC9-8031-C745DE27EE1A}" type="datetime1">
              <a:rPr lang="tr-TR" smtClean="0"/>
              <a:t>04.10.2018</a:t>
            </a:fld>
            <a:endParaRPr lang="tr-TR"/>
          </a:p>
        </p:txBody>
      </p:sp>
      <p:sp>
        <p:nvSpPr>
          <p:cNvPr id="8" name="Footer Placeholder 7"/>
          <p:cNvSpPr>
            <a:spLocks noGrp="1"/>
          </p:cNvSpPr>
          <p:nvPr>
            <p:ph type="ftr" sz="quarter" idx="11"/>
          </p:nvPr>
        </p:nvSpPr>
        <p:spPr/>
        <p:txBody>
          <a:bodyPr/>
          <a:lstStyle/>
          <a:p>
            <a:r>
              <a:rPr lang="tr-TR" smtClean="0"/>
              <a:t>İç Ticaret Genel Müdürlüğü</a:t>
            </a:r>
            <a:endParaRPr lang="tr-TR"/>
          </a:p>
        </p:txBody>
      </p:sp>
      <p:sp>
        <p:nvSpPr>
          <p:cNvPr id="9" name="Slide Number Placeholder 8"/>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619068308"/>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EEE5D964-08A6-48F1-8E0E-44FBDCDDEA34}"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575764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22E56D2E-4E92-45A5-B4EB-382934261FE8}"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773619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4690E9B-0D94-4FF5-8F20-010DD5CB1DA1}" type="datetime1">
              <a:rPr lang="tr-TR" smtClean="0">
                <a:solidFill>
                  <a:prstClr val="black">
                    <a:tint val="75000"/>
                  </a:prstClr>
                </a:solidFill>
              </a:rPr>
              <a:t>04.10.2018</a:t>
            </a:fld>
            <a:endParaRPr lang="en-US">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1507835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34D2236-EB12-4BA8-9BE0-D1457C2952BA}"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5672210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2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1835674-B045-4955-AB20-A312A92FAA99}"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6569987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tr-TR" smtClean="0"/>
              <a:t>Asıl başlık stili için tıklatın</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Date Placeholder 3"/>
          <p:cNvSpPr>
            <a:spLocks noGrp="1"/>
          </p:cNvSpPr>
          <p:nvPr>
            <p:ph type="dt" sz="half" idx="10"/>
          </p:nvPr>
        </p:nvSpPr>
        <p:spPr/>
        <p:txBody>
          <a:bodyPr/>
          <a:lstStyle/>
          <a:p>
            <a:fld id="{EDDAD27D-F550-48A6-B41A-A3944F1322D6}"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3190349"/>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Footer Placeholder 4"/>
          <p:cNvSpPr>
            <a:spLocks noGrp="1"/>
          </p:cNvSpPr>
          <p:nvPr>
            <p:ph type="ftr" sz="quarter" idx="11"/>
          </p:nvPr>
        </p:nvSpPr>
        <p:spPr>
          <a:xfrm>
            <a:off x="304800" y="6356351"/>
            <a:ext cx="3860800" cy="365125"/>
          </a:xfrm>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6" name="Slide Number Placeholder 5"/>
          <p:cNvSpPr>
            <a:spLocks noGrp="1"/>
          </p:cNvSpPr>
          <p:nvPr>
            <p:ph type="sldNum" sz="quarter" idx="12"/>
          </p:nvPr>
        </p:nvSpPr>
        <p:spPr>
          <a:xfrm>
            <a:off x="5831114" y="6471390"/>
            <a:ext cx="529772" cy="365125"/>
          </a:xfrm>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96303" y="693637"/>
            <a:ext cx="2222811" cy="1448002"/>
          </a:xfrm>
          <a:prstGeom prst="rect">
            <a:avLst/>
          </a:prstGeom>
        </p:spPr>
      </p:pic>
      <p:pic>
        <p:nvPicPr>
          <p:cNvPr id="8" name="Resim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5608" y="718131"/>
            <a:ext cx="1239593" cy="929695"/>
          </a:xfrm>
          <a:prstGeom prst="rect">
            <a:avLst/>
          </a:prstGeom>
        </p:spPr>
      </p:pic>
      <p:sp>
        <p:nvSpPr>
          <p:cNvPr id="9" name="Title 1"/>
          <p:cNvSpPr txBox="1">
            <a:spLocks/>
          </p:cNvSpPr>
          <p:nvPr userDrawn="1"/>
        </p:nvSpPr>
        <p:spPr>
          <a:xfrm>
            <a:off x="8175083" y="6486980"/>
            <a:ext cx="3969835" cy="349535"/>
          </a:xfrm>
          <a:prstGeom prst="rect">
            <a:avLst/>
          </a:prstGeom>
        </p:spPr>
        <p:txBody>
          <a:bodyPr vert="horz" lIns="91440" tIns="45720" rIns="91440" bIns="45720" rtlCol="0" anchor="t">
            <a:noAutofit/>
          </a:bodyPr>
          <a:lstStyle/>
          <a:p>
            <a:pPr algn="ctr" defTabSz="457200">
              <a:tabLst>
                <a:tab pos="1162050" algn="l"/>
              </a:tabLst>
              <a:defRPr/>
            </a:pPr>
            <a:r>
              <a:rPr lang="tr-TR" sz="1300" b="1" dirty="0" smtClean="0">
                <a:solidFill>
                  <a:srgbClr val="4F81BD">
                    <a:lumMod val="75000"/>
                  </a:srgbClr>
                </a:solidFill>
                <a:latin typeface="Times New Roman" pitchFamily="18" charset="0"/>
                <a:cs typeface="Times New Roman" pitchFamily="18" charset="0"/>
              </a:rPr>
              <a:t>İç Ticaret Genel Müdürlüğü</a:t>
            </a:r>
            <a:endParaRPr lang="en-US" sz="1300" b="1" dirty="0">
              <a:solidFill>
                <a:srgbClr val="4F81BD">
                  <a:lumMod val="75000"/>
                </a:srgbClr>
              </a:solidFill>
              <a:latin typeface="Times New Roman" pitchFamily="18" charset="0"/>
              <a:cs typeface="Times New Roman" pitchFamily="18" charset="0"/>
            </a:endParaRPr>
          </a:p>
        </p:txBody>
      </p:sp>
    </p:spTree>
    <p:extLst>
      <p:ext uri="{BB962C8B-B14F-4D97-AF65-F5344CB8AC3E}">
        <p14:creationId xmlns:p14="http://schemas.microsoft.com/office/powerpoint/2010/main" val="3910417713"/>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C358B99-8372-4DC8-AB29-046B32A19D36}"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508905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3043C6ED-3255-4603-B6E7-C3986BBBB72D}"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394113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0D78256A-3733-4CEB-BF73-5F453ABF6C7D}" type="datetime1">
              <a:rPr lang="tr-TR" smtClean="0">
                <a:solidFill>
                  <a:prstClr val="black">
                    <a:tint val="75000"/>
                  </a:prstClr>
                </a:solidFill>
              </a:rPr>
              <a:t>04.10.2018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1383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7B1AE426-284A-40AF-84E1-EE2DF19AC704}" type="datetime1">
              <a:rPr lang="tr-TR" smtClean="0"/>
              <a:t>04.10.2018</a:t>
            </a:fld>
            <a:endParaRPr lang="tr-TR"/>
          </a:p>
        </p:txBody>
      </p:sp>
      <p:sp>
        <p:nvSpPr>
          <p:cNvPr id="4" name="Footer Placeholder 3"/>
          <p:cNvSpPr>
            <a:spLocks noGrp="1"/>
          </p:cNvSpPr>
          <p:nvPr>
            <p:ph type="ftr" sz="quarter" idx="11"/>
          </p:nvPr>
        </p:nvSpPr>
        <p:spPr/>
        <p:txBody>
          <a:bodyPr/>
          <a:lstStyle/>
          <a:p>
            <a:r>
              <a:rPr lang="tr-TR" smtClean="0"/>
              <a:t>İç Ticaret Genel Müdürlüğü</a:t>
            </a:r>
            <a:endParaRPr lang="tr-TR"/>
          </a:p>
        </p:txBody>
      </p:sp>
      <p:sp>
        <p:nvSpPr>
          <p:cNvPr id="5" name="Slide Number Placeholder 4"/>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1631176576"/>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01C924DF-8767-4461-A427-F37026A1EE40}" type="datetime1">
              <a:rPr lang="tr-TR" smtClean="0">
                <a:solidFill>
                  <a:prstClr val="black">
                    <a:tint val="75000"/>
                  </a:prstClr>
                </a:solidFill>
              </a:rPr>
              <a:t>04.10.2018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8706924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C3DC5F-64C5-4005-B9E2-5D8E04D5131C}" type="datetime1">
              <a:rPr lang="tr-TR" smtClean="0">
                <a:solidFill>
                  <a:prstClr val="black">
                    <a:tint val="75000"/>
                  </a:prstClr>
                </a:solidFill>
              </a:rPr>
              <a:t>04.10.2018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4442302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0CD054E-F207-4049-A349-7FF8BD5F9333}"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2415574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7085DC5-36C0-41A1-A414-E095EE930F15}"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540902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8E80529-3B06-40F9-86B9-3625463207CD}"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3445937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AE656D8-15B9-4B6A-B728-2E43771A370B}"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13278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001C11D-CD11-4FE2-9A99-4D6CF18975A6}" type="datetime1">
              <a:rPr lang="tr-TR" smtClean="0">
                <a:solidFill>
                  <a:prstClr val="black">
                    <a:tint val="75000"/>
                  </a:prstClr>
                </a:solidFill>
              </a:rPr>
              <a:t>04.10.2018</a:t>
            </a:fld>
            <a:endParaRPr lang="en-US">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0605356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EF67543-FA7B-47EF-A3E5-E06A0FB00472}"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1033317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2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04F4E30-06A3-4F55-9D6C-DCDD16AA5ADC}"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6574576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tr-TR" smtClean="0"/>
              <a:t>Asıl başlık stili için tıklatın</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Date Placeholder 3"/>
          <p:cNvSpPr>
            <a:spLocks noGrp="1"/>
          </p:cNvSpPr>
          <p:nvPr>
            <p:ph type="dt" sz="half" idx="10"/>
          </p:nvPr>
        </p:nvSpPr>
        <p:spPr/>
        <p:txBody>
          <a:bodyPr/>
          <a:lstStyle/>
          <a:p>
            <a:fld id="{B372001E-609E-4F65-85A7-9D012E6AB715}"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874170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8C091-3D53-49CA-8CCE-B3A21F9332AF}" type="datetime1">
              <a:rPr lang="tr-TR" smtClean="0"/>
              <a:t>04.10.2018</a:t>
            </a:fld>
            <a:endParaRPr lang="tr-TR"/>
          </a:p>
        </p:txBody>
      </p:sp>
      <p:sp>
        <p:nvSpPr>
          <p:cNvPr id="3" name="Footer Placeholder 2"/>
          <p:cNvSpPr>
            <a:spLocks noGrp="1"/>
          </p:cNvSpPr>
          <p:nvPr>
            <p:ph type="ftr" sz="quarter" idx="11"/>
          </p:nvPr>
        </p:nvSpPr>
        <p:spPr/>
        <p:txBody>
          <a:bodyPr/>
          <a:lstStyle/>
          <a:p>
            <a:r>
              <a:rPr lang="tr-TR" smtClean="0"/>
              <a:t>İç Ticaret Genel Müdürlüğü</a:t>
            </a:r>
            <a:endParaRPr lang="tr-TR"/>
          </a:p>
        </p:txBody>
      </p:sp>
      <p:sp>
        <p:nvSpPr>
          <p:cNvPr id="4" name="Slide Number Placeholder 3"/>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2521112944"/>
      </p:ext>
    </p:extLst>
  </p:cSld>
  <p:clrMapOvr>
    <a:masterClrMapping/>
  </p:clrMapOvr>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Footer Placeholder 4"/>
          <p:cNvSpPr>
            <a:spLocks noGrp="1"/>
          </p:cNvSpPr>
          <p:nvPr>
            <p:ph type="ftr" sz="quarter" idx="11"/>
          </p:nvPr>
        </p:nvSpPr>
        <p:spPr>
          <a:xfrm>
            <a:off x="304800" y="6356351"/>
            <a:ext cx="3860800" cy="365125"/>
          </a:xfrm>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6" name="Slide Number Placeholder 5"/>
          <p:cNvSpPr>
            <a:spLocks noGrp="1"/>
          </p:cNvSpPr>
          <p:nvPr>
            <p:ph type="sldNum" sz="quarter" idx="12"/>
          </p:nvPr>
        </p:nvSpPr>
        <p:spPr>
          <a:xfrm>
            <a:off x="5831114" y="6471390"/>
            <a:ext cx="529772" cy="365125"/>
          </a:xfrm>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96303" y="693637"/>
            <a:ext cx="2222811" cy="1448002"/>
          </a:xfrm>
          <a:prstGeom prst="rect">
            <a:avLst/>
          </a:prstGeom>
        </p:spPr>
      </p:pic>
      <p:pic>
        <p:nvPicPr>
          <p:cNvPr id="8" name="Resim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5608" y="718131"/>
            <a:ext cx="1239593" cy="929695"/>
          </a:xfrm>
          <a:prstGeom prst="rect">
            <a:avLst/>
          </a:prstGeom>
        </p:spPr>
      </p:pic>
      <p:sp>
        <p:nvSpPr>
          <p:cNvPr id="9" name="Title 1"/>
          <p:cNvSpPr txBox="1">
            <a:spLocks/>
          </p:cNvSpPr>
          <p:nvPr userDrawn="1"/>
        </p:nvSpPr>
        <p:spPr>
          <a:xfrm>
            <a:off x="8175083" y="6486980"/>
            <a:ext cx="3969835" cy="349535"/>
          </a:xfrm>
          <a:prstGeom prst="rect">
            <a:avLst/>
          </a:prstGeom>
        </p:spPr>
        <p:txBody>
          <a:bodyPr vert="horz" lIns="91440" tIns="45720" rIns="91440" bIns="45720" rtlCol="0" anchor="t">
            <a:noAutofit/>
          </a:bodyPr>
          <a:lstStyle/>
          <a:p>
            <a:pPr algn="ctr" defTabSz="457200">
              <a:tabLst>
                <a:tab pos="1162050" algn="l"/>
              </a:tabLst>
              <a:defRPr/>
            </a:pPr>
            <a:r>
              <a:rPr lang="tr-TR" sz="1300" b="1" dirty="0" smtClean="0">
                <a:solidFill>
                  <a:srgbClr val="4F81BD">
                    <a:lumMod val="75000"/>
                  </a:srgbClr>
                </a:solidFill>
                <a:latin typeface="Times New Roman" pitchFamily="18" charset="0"/>
                <a:cs typeface="Times New Roman" pitchFamily="18" charset="0"/>
              </a:rPr>
              <a:t>İç Ticaret Genel Müdürlüğü</a:t>
            </a:r>
            <a:endParaRPr lang="en-US" sz="1300" b="1" dirty="0">
              <a:solidFill>
                <a:srgbClr val="4F81BD">
                  <a:lumMod val="75000"/>
                </a:srgbClr>
              </a:solidFill>
              <a:latin typeface="Times New Roman" pitchFamily="18" charset="0"/>
              <a:cs typeface="Times New Roman" pitchFamily="18" charset="0"/>
            </a:endParaRPr>
          </a:p>
        </p:txBody>
      </p:sp>
    </p:spTree>
    <p:extLst>
      <p:ext uri="{BB962C8B-B14F-4D97-AF65-F5344CB8AC3E}">
        <p14:creationId xmlns:p14="http://schemas.microsoft.com/office/powerpoint/2010/main" val="1802451676"/>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539AE8D-D711-4553-B81D-61D014152B53}"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940597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1FD91164-9120-487D-A223-5C449FA1EAD2}"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216844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76993328-4ABF-485D-BBFE-3967407F539E}" type="datetime1">
              <a:rPr lang="tr-TR" smtClean="0">
                <a:solidFill>
                  <a:prstClr val="black">
                    <a:tint val="75000"/>
                  </a:prstClr>
                </a:solidFill>
              </a:rPr>
              <a:t>04.10.2018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3489795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3325EDF0-3095-41A6-A5D5-0A081C683DFD}" type="datetime1">
              <a:rPr lang="tr-TR" smtClean="0">
                <a:solidFill>
                  <a:prstClr val="black">
                    <a:tint val="75000"/>
                  </a:prstClr>
                </a:solidFill>
              </a:rPr>
              <a:t>04.10.2018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252839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B5B2F3-0A95-4530-850A-EF9A48456C75}" type="datetime1">
              <a:rPr lang="tr-TR" smtClean="0">
                <a:solidFill>
                  <a:prstClr val="black">
                    <a:tint val="75000"/>
                  </a:prstClr>
                </a:solidFill>
              </a:rPr>
              <a:t>04.10.2018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0697427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2CD4D6D-9DCB-40E1-852B-A28D74477E95}"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8632010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3F79829-9560-442B-AE21-33BC55F0AD85}"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2245825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59E30F20-BA58-4760-8756-FDBD3A33A75C}"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156849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33E1EA7-40A2-4E79-8C47-E7CCED6423A7}"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4161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1"/>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2"/>
            <a:ext cx="6815667" cy="5853113"/>
          </a:xfrm>
        </p:spPr>
        <p:txBody>
          <a:bodyPr/>
          <a:lstStyle>
            <a:lvl1pPr>
              <a:defRPr sz="3201"/>
            </a:lvl1pPr>
            <a:lvl2pPr>
              <a:defRPr sz="2801"/>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2" y="1435101"/>
            <a:ext cx="4011084" cy="4691063"/>
          </a:xfrm>
        </p:spPr>
        <p:txBody>
          <a:bodyPr/>
          <a:lstStyle>
            <a:lvl1pPr marL="0" indent="0">
              <a:buNone/>
              <a:defRPr sz="1400"/>
            </a:lvl1pPr>
            <a:lvl2pPr marL="457217" indent="0">
              <a:buNone/>
              <a:defRPr sz="1200"/>
            </a:lvl2pPr>
            <a:lvl3pPr marL="914435" indent="0">
              <a:buNone/>
              <a:defRPr sz="1000"/>
            </a:lvl3pPr>
            <a:lvl4pPr marL="1371651" indent="0">
              <a:buNone/>
              <a:defRPr sz="900"/>
            </a:lvl4pPr>
            <a:lvl5pPr marL="1828869" indent="0">
              <a:buNone/>
              <a:defRPr sz="900"/>
            </a:lvl5pPr>
            <a:lvl6pPr marL="2286086" indent="0">
              <a:buNone/>
              <a:defRPr sz="900"/>
            </a:lvl6pPr>
            <a:lvl7pPr marL="2743304" indent="0">
              <a:buNone/>
              <a:defRPr sz="900"/>
            </a:lvl7pPr>
            <a:lvl8pPr marL="3200521" indent="0">
              <a:buNone/>
              <a:defRPr sz="900"/>
            </a:lvl8pPr>
            <a:lvl9pPr marL="3657739"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32FE7B5-3D3E-478D-A8A4-9701A05FD94A}" type="datetime1">
              <a:rPr lang="tr-TR" smtClean="0"/>
              <a:t>04.10.2018</a:t>
            </a:fld>
            <a:endParaRPr lang="tr-TR"/>
          </a:p>
        </p:txBody>
      </p:sp>
      <p:sp>
        <p:nvSpPr>
          <p:cNvPr id="6" name="Footer Placeholder 5"/>
          <p:cNvSpPr>
            <a:spLocks noGrp="1"/>
          </p:cNvSpPr>
          <p:nvPr>
            <p:ph type="ftr" sz="quarter" idx="11"/>
          </p:nvPr>
        </p:nvSpPr>
        <p:spPr/>
        <p:txBody>
          <a:bodyPr/>
          <a:lstStyle/>
          <a:p>
            <a:r>
              <a:rPr lang="tr-TR" smtClean="0"/>
              <a:t>İç Ticaret Genel Müdürlüğü</a:t>
            </a:r>
            <a:endParaRPr lang="tr-TR"/>
          </a:p>
        </p:txBody>
      </p:sp>
      <p:sp>
        <p:nvSpPr>
          <p:cNvPr id="7" name="Slide Number Placeholder 6"/>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1373525987"/>
      </p:ext>
    </p:extLst>
  </p:cSld>
  <p:clrMapOvr>
    <a:masterClrMapping/>
  </p:clrMapOvr>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075F3D7-765A-4C16-A658-A30DC0DC48A9}" type="datetime1">
              <a:rPr lang="tr-TR" smtClean="0">
                <a:solidFill>
                  <a:prstClr val="black">
                    <a:tint val="75000"/>
                  </a:prstClr>
                </a:solidFill>
              </a:rPr>
              <a:t>04.10.2018</a:t>
            </a:fld>
            <a:endParaRPr lang="en-US">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757575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7C0BC8CD-FE8D-4BE8-9E22-930145A591B5}"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3137611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2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A421D5F-2AE4-4AB6-BD18-C18CB0ED4D52}"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6757181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tr-TR" smtClean="0"/>
              <a:t>Asıl başlık stili için tıklatın</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Date Placeholder 3"/>
          <p:cNvSpPr>
            <a:spLocks noGrp="1"/>
          </p:cNvSpPr>
          <p:nvPr>
            <p:ph type="dt" sz="half" idx="10"/>
          </p:nvPr>
        </p:nvSpPr>
        <p:spPr/>
        <p:txBody>
          <a:bodyPr/>
          <a:lstStyle/>
          <a:p>
            <a:fld id="{1D2D3912-7074-41F9-A68F-C8F9A5027C52}"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95784421"/>
      </p:ext>
    </p:extLst>
  </p:cSld>
  <p:clrMapOvr>
    <a:masterClrMapping/>
  </p:clrMapOvr>
  <p:timing>
    <p:tnLst>
      <p:par>
        <p:cTn id="1" dur="indefinite" restart="never" nodeType="tmRoot"/>
      </p:par>
    </p:tnLst>
  </p:timing>
</p:sldLayout>
</file>

<file path=ppt/slideLayouts/slideLayout8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Footer Placeholder 4"/>
          <p:cNvSpPr>
            <a:spLocks noGrp="1"/>
          </p:cNvSpPr>
          <p:nvPr>
            <p:ph type="ftr" sz="quarter" idx="11"/>
          </p:nvPr>
        </p:nvSpPr>
        <p:spPr>
          <a:xfrm>
            <a:off x="304800" y="6356351"/>
            <a:ext cx="3860800" cy="365125"/>
          </a:xfrm>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6" name="Slide Number Placeholder 5"/>
          <p:cNvSpPr>
            <a:spLocks noGrp="1"/>
          </p:cNvSpPr>
          <p:nvPr>
            <p:ph type="sldNum" sz="quarter" idx="12"/>
          </p:nvPr>
        </p:nvSpPr>
        <p:spPr>
          <a:xfrm>
            <a:off x="5831114" y="6471390"/>
            <a:ext cx="529772" cy="365125"/>
          </a:xfrm>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96303" y="693637"/>
            <a:ext cx="2222811" cy="1448002"/>
          </a:xfrm>
          <a:prstGeom prst="rect">
            <a:avLst/>
          </a:prstGeom>
        </p:spPr>
      </p:pic>
      <p:pic>
        <p:nvPicPr>
          <p:cNvPr id="8" name="Resim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5608" y="718131"/>
            <a:ext cx="1239593" cy="929695"/>
          </a:xfrm>
          <a:prstGeom prst="rect">
            <a:avLst/>
          </a:prstGeom>
        </p:spPr>
      </p:pic>
      <p:sp>
        <p:nvSpPr>
          <p:cNvPr id="9" name="Title 1"/>
          <p:cNvSpPr txBox="1">
            <a:spLocks/>
          </p:cNvSpPr>
          <p:nvPr userDrawn="1"/>
        </p:nvSpPr>
        <p:spPr>
          <a:xfrm>
            <a:off x="8175083" y="6486980"/>
            <a:ext cx="3969835" cy="349535"/>
          </a:xfrm>
          <a:prstGeom prst="rect">
            <a:avLst/>
          </a:prstGeom>
        </p:spPr>
        <p:txBody>
          <a:bodyPr vert="horz" lIns="91440" tIns="45720" rIns="91440" bIns="45720" rtlCol="0" anchor="t">
            <a:noAutofit/>
          </a:bodyPr>
          <a:lstStyle/>
          <a:p>
            <a:pPr algn="ctr" defTabSz="457200">
              <a:tabLst>
                <a:tab pos="1162050" algn="l"/>
              </a:tabLst>
              <a:defRPr/>
            </a:pPr>
            <a:r>
              <a:rPr lang="tr-TR" sz="1300" b="1" dirty="0" smtClean="0">
                <a:solidFill>
                  <a:srgbClr val="4F81BD">
                    <a:lumMod val="75000"/>
                  </a:srgbClr>
                </a:solidFill>
                <a:latin typeface="Times New Roman" pitchFamily="18" charset="0"/>
                <a:cs typeface="Times New Roman" pitchFamily="18" charset="0"/>
              </a:rPr>
              <a:t>İç Ticaret Genel Müdürlüğü</a:t>
            </a:r>
            <a:endParaRPr lang="en-US" sz="1300" b="1" dirty="0">
              <a:solidFill>
                <a:srgbClr val="4F81BD">
                  <a:lumMod val="75000"/>
                </a:srgbClr>
              </a:solidFill>
              <a:latin typeface="Times New Roman" pitchFamily="18" charset="0"/>
              <a:cs typeface="Times New Roman" pitchFamily="18" charset="0"/>
            </a:endParaRPr>
          </a:p>
        </p:txBody>
      </p:sp>
    </p:spTree>
    <p:extLst>
      <p:ext uri="{BB962C8B-B14F-4D97-AF65-F5344CB8AC3E}">
        <p14:creationId xmlns:p14="http://schemas.microsoft.com/office/powerpoint/2010/main" val="1406362261"/>
      </p:ext>
    </p:extLst>
  </p:cSld>
  <p:clrMapOvr>
    <a:masterClrMapping/>
  </p:clrMapOvr>
  <p:timing>
    <p:tnLst>
      <p:par>
        <p:cTn id="1" dur="indefinite" restart="never" nodeType="tmRoot"/>
      </p:par>
    </p:tnLst>
  </p:timing>
</p:sldLayout>
</file>

<file path=ppt/slideLayouts/slideLayout8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0552C20-7BE8-4811-94B8-6D6A100D7B0D}"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232318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D116524F-A3C2-4D4E-9627-4A5E4E8655D7}"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545202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CDC87FA5-3C68-4755-A5BA-08640E740BB2}" type="datetime1">
              <a:rPr lang="tr-TR" smtClean="0">
                <a:solidFill>
                  <a:prstClr val="black">
                    <a:tint val="75000"/>
                  </a:prstClr>
                </a:solidFill>
              </a:rPr>
              <a:t>04.10.2018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449387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CCE00980-4714-43E3-8E07-F4BA7DFC6B70}" type="datetime1">
              <a:rPr lang="tr-TR" smtClean="0">
                <a:solidFill>
                  <a:prstClr val="black">
                    <a:tint val="75000"/>
                  </a:prstClr>
                </a:solidFill>
              </a:rPr>
              <a:t>04.10.2018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807354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208713-3575-492D-9B3C-1CB05624A81B}" type="datetime1">
              <a:rPr lang="tr-TR" smtClean="0">
                <a:solidFill>
                  <a:prstClr val="black">
                    <a:tint val="75000"/>
                  </a:prstClr>
                </a:solidFill>
              </a:rPr>
              <a:t>04.10.2018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439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9"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9" y="612776"/>
            <a:ext cx="7315200" cy="4114800"/>
          </a:xfrm>
        </p:spPr>
        <p:txBody>
          <a:bodyPr/>
          <a:lstStyle>
            <a:lvl1pPr marL="0" indent="0">
              <a:buNone/>
              <a:defRPr sz="3201"/>
            </a:lvl1pPr>
            <a:lvl2pPr marL="457217" indent="0">
              <a:buNone/>
              <a:defRPr sz="2801"/>
            </a:lvl2pPr>
            <a:lvl3pPr marL="914435" indent="0">
              <a:buNone/>
              <a:defRPr sz="2400"/>
            </a:lvl3pPr>
            <a:lvl4pPr marL="1371651" indent="0">
              <a:buNone/>
              <a:defRPr sz="2000"/>
            </a:lvl4pPr>
            <a:lvl5pPr marL="1828869" indent="0">
              <a:buNone/>
              <a:defRPr sz="2000"/>
            </a:lvl5pPr>
            <a:lvl6pPr marL="2286086" indent="0">
              <a:buNone/>
              <a:defRPr sz="2000"/>
            </a:lvl6pPr>
            <a:lvl7pPr marL="2743304" indent="0">
              <a:buNone/>
              <a:defRPr sz="2000"/>
            </a:lvl7pPr>
            <a:lvl8pPr marL="3200521" indent="0">
              <a:buNone/>
              <a:defRPr sz="2000"/>
            </a:lvl8pPr>
            <a:lvl9pPr marL="3657739"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389719" y="5367339"/>
            <a:ext cx="7315200" cy="804862"/>
          </a:xfrm>
        </p:spPr>
        <p:txBody>
          <a:bodyPr/>
          <a:lstStyle>
            <a:lvl1pPr marL="0" indent="0">
              <a:buNone/>
              <a:defRPr sz="1400"/>
            </a:lvl1pPr>
            <a:lvl2pPr marL="457217" indent="0">
              <a:buNone/>
              <a:defRPr sz="1200"/>
            </a:lvl2pPr>
            <a:lvl3pPr marL="914435" indent="0">
              <a:buNone/>
              <a:defRPr sz="1000"/>
            </a:lvl3pPr>
            <a:lvl4pPr marL="1371651" indent="0">
              <a:buNone/>
              <a:defRPr sz="900"/>
            </a:lvl4pPr>
            <a:lvl5pPr marL="1828869" indent="0">
              <a:buNone/>
              <a:defRPr sz="900"/>
            </a:lvl5pPr>
            <a:lvl6pPr marL="2286086" indent="0">
              <a:buNone/>
              <a:defRPr sz="900"/>
            </a:lvl6pPr>
            <a:lvl7pPr marL="2743304" indent="0">
              <a:buNone/>
              <a:defRPr sz="900"/>
            </a:lvl7pPr>
            <a:lvl8pPr marL="3200521" indent="0">
              <a:buNone/>
              <a:defRPr sz="900"/>
            </a:lvl8pPr>
            <a:lvl9pPr marL="3657739"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FA76CF8-12BA-40E6-B979-BCC1979CCD3A}" type="datetime1">
              <a:rPr lang="tr-TR" smtClean="0"/>
              <a:t>04.10.2018</a:t>
            </a:fld>
            <a:endParaRPr lang="tr-TR"/>
          </a:p>
        </p:txBody>
      </p:sp>
      <p:sp>
        <p:nvSpPr>
          <p:cNvPr id="6" name="Footer Placeholder 5"/>
          <p:cNvSpPr>
            <a:spLocks noGrp="1"/>
          </p:cNvSpPr>
          <p:nvPr>
            <p:ph type="ftr" sz="quarter" idx="11"/>
          </p:nvPr>
        </p:nvSpPr>
        <p:spPr/>
        <p:txBody>
          <a:bodyPr/>
          <a:lstStyle/>
          <a:p>
            <a:r>
              <a:rPr lang="tr-TR" smtClean="0"/>
              <a:t>İç Ticaret Genel Müdürlüğü</a:t>
            </a:r>
            <a:endParaRPr lang="tr-TR"/>
          </a:p>
        </p:txBody>
      </p:sp>
      <p:sp>
        <p:nvSpPr>
          <p:cNvPr id="7" name="Slide Number Placeholder 6"/>
          <p:cNvSpPr>
            <a:spLocks noGrp="1"/>
          </p:cNvSpPr>
          <p:nvPr>
            <p:ph type="sldNum" sz="quarter" idx="12"/>
          </p:nvPr>
        </p:nvSpPr>
        <p:spPr/>
        <p:txBody>
          <a:bodyPr/>
          <a:lstStyle/>
          <a:p>
            <a:fld id="{1D6224C9-9A2D-4CF1-BBF6-1B28814E279A}" type="slidenum">
              <a:rPr lang="tr-TR" smtClean="0"/>
              <a:t>‹#›</a:t>
            </a:fld>
            <a:endParaRPr lang="tr-TR"/>
          </a:p>
        </p:txBody>
      </p:sp>
    </p:spTree>
    <p:extLst>
      <p:ext uri="{BB962C8B-B14F-4D97-AF65-F5344CB8AC3E}">
        <p14:creationId xmlns:p14="http://schemas.microsoft.com/office/powerpoint/2010/main" val="3068715772"/>
      </p:ext>
    </p:extLst>
  </p:cSld>
  <p:clrMapOvr>
    <a:masterClrMapping/>
  </p:clrMapOvr>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0E629C6-9F1D-4A51-8FA8-386F5F880234}"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6315976"/>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7BD196-F0D3-4E04-A3DD-ED2EDF322586}" type="datetime1">
              <a:rPr lang="tr-TR" smtClean="0">
                <a:solidFill>
                  <a:prstClr val="black">
                    <a:tint val="75000"/>
                  </a:prstClr>
                </a:solidFill>
              </a:rPr>
              <a:t>04.10.2018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495759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EFA62F6-CD2A-478B-9187-CED67ED2C2CE}"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3573235"/>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04972B45-0125-4459-98DA-D2B38DD5974C}"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2329375"/>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85AC291-A32A-4D94-89D1-DADF45769041}" type="datetime1">
              <a:rPr lang="tr-TR" smtClean="0">
                <a:solidFill>
                  <a:prstClr val="black">
                    <a:tint val="75000"/>
                  </a:prstClr>
                </a:solidFill>
              </a:rPr>
              <a:t>04.10.2018</a:t>
            </a:fld>
            <a:endParaRPr lang="en-US">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560782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1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5B69F23-2BA7-48F4-A45A-0BC1D1D2A6AD}"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12515889"/>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2_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2E3C13D-687A-4233-A6CF-D7E72F40A54E}" type="datetime1">
              <a:rPr lang="tr-TR" smtClean="0">
                <a:solidFill>
                  <a:prstClr val="black">
                    <a:tint val="75000"/>
                  </a:prstClr>
                </a:solidFill>
              </a:rPr>
              <a:t>04.10.2018</a:t>
            </a:fld>
            <a:endParaRPr lang="en-US" dirty="0">
              <a:solidFill>
                <a:prstClr val="black">
                  <a:tint val="75000"/>
                </a:prstClr>
              </a:solidFill>
            </a:endParaRPr>
          </a:p>
        </p:txBody>
      </p:sp>
      <p:sp>
        <p:nvSpPr>
          <p:cNvPr id="4" name="3 Altbilgi Yer Tutucusu"/>
          <p:cNvSpPr>
            <a:spLocks noGrp="1"/>
          </p:cNvSpPr>
          <p:nvPr>
            <p:ph type="ftr" sz="quarter" idx="11"/>
          </p:nvPr>
        </p:nvSpPr>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5" name="4 Slayt Numarası Yer Tutucusu"/>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66332846"/>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tr-TR" smtClean="0"/>
              <a:t>Asıl başlık stili için tıklatın</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Date Placeholder 3"/>
          <p:cNvSpPr>
            <a:spLocks noGrp="1"/>
          </p:cNvSpPr>
          <p:nvPr>
            <p:ph type="dt" sz="half" idx="10"/>
          </p:nvPr>
        </p:nvSpPr>
        <p:spPr/>
        <p:txBody>
          <a:bodyPr/>
          <a:lstStyle/>
          <a:p>
            <a:fld id="{DD00ED1D-7D9D-4284-B621-E33815911772}"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7581175"/>
      </p:ext>
    </p:extLst>
  </p:cSld>
  <p:clrMapOvr>
    <a:masterClrMapping/>
  </p:clrMapOvr>
  <p:timing>
    <p:tnLst>
      <p:par>
        <p:cTn id="1" dur="indefinite" restart="never" nodeType="tmRoot"/>
      </p:par>
    </p:tnLst>
  </p:timing>
</p:sldLayout>
</file>

<file path=ppt/slideLayouts/slideLayout9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Footer Placeholder 4"/>
          <p:cNvSpPr>
            <a:spLocks noGrp="1"/>
          </p:cNvSpPr>
          <p:nvPr>
            <p:ph type="ftr" sz="quarter" idx="11"/>
          </p:nvPr>
        </p:nvSpPr>
        <p:spPr>
          <a:xfrm>
            <a:off x="304800" y="6356351"/>
            <a:ext cx="3860800" cy="365125"/>
          </a:xfrm>
        </p:spPr>
        <p:txBody>
          <a:bodyPr/>
          <a:lstStyle/>
          <a:p>
            <a:r>
              <a:rPr lang="en-US" smtClean="0">
                <a:solidFill>
                  <a:prstClr val="black">
                    <a:tint val="75000"/>
                  </a:prstClr>
                </a:solidFill>
              </a:rPr>
              <a:t>İç Ticaret Genel Müdürlüğü</a:t>
            </a:r>
            <a:endParaRPr lang="en-US" dirty="0">
              <a:solidFill>
                <a:prstClr val="black">
                  <a:tint val="75000"/>
                </a:prstClr>
              </a:solidFill>
            </a:endParaRPr>
          </a:p>
        </p:txBody>
      </p:sp>
      <p:sp>
        <p:nvSpPr>
          <p:cNvPr id="6" name="Slide Number Placeholder 5"/>
          <p:cNvSpPr>
            <a:spLocks noGrp="1"/>
          </p:cNvSpPr>
          <p:nvPr>
            <p:ph type="sldNum" sz="quarter" idx="12"/>
          </p:nvPr>
        </p:nvSpPr>
        <p:spPr>
          <a:xfrm>
            <a:off x="5831114" y="6471390"/>
            <a:ext cx="529772" cy="365125"/>
          </a:xfrm>
        </p:spPr>
        <p:txBody>
          <a:bodyPr/>
          <a:lstStyle/>
          <a:p>
            <a:fld id="{DAB88532-AD03-8A4F-977F-AB500C7AD685}" type="slidenum">
              <a:rPr lang="en-US" smtClean="0">
                <a:solidFill>
                  <a:prstClr val="black">
                    <a:tint val="75000"/>
                  </a:prstClr>
                </a:solidFill>
              </a:rPr>
              <a:pPr/>
              <a:t>‹#›</a:t>
            </a:fld>
            <a:endParaRPr lang="en-US" dirty="0">
              <a:solidFill>
                <a:prstClr val="black">
                  <a:tint val="75000"/>
                </a:prstClr>
              </a:solidFill>
            </a:endParaRP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96303" y="693637"/>
            <a:ext cx="2222811" cy="1448002"/>
          </a:xfrm>
          <a:prstGeom prst="rect">
            <a:avLst/>
          </a:prstGeom>
        </p:spPr>
      </p:pic>
      <p:pic>
        <p:nvPicPr>
          <p:cNvPr id="8" name="Resim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5608" y="718131"/>
            <a:ext cx="1239593" cy="929695"/>
          </a:xfrm>
          <a:prstGeom prst="rect">
            <a:avLst/>
          </a:prstGeom>
        </p:spPr>
      </p:pic>
      <p:sp>
        <p:nvSpPr>
          <p:cNvPr id="9" name="Title 1"/>
          <p:cNvSpPr txBox="1">
            <a:spLocks/>
          </p:cNvSpPr>
          <p:nvPr userDrawn="1"/>
        </p:nvSpPr>
        <p:spPr>
          <a:xfrm>
            <a:off x="8175083" y="6486980"/>
            <a:ext cx="3969835" cy="349535"/>
          </a:xfrm>
          <a:prstGeom prst="rect">
            <a:avLst/>
          </a:prstGeom>
        </p:spPr>
        <p:txBody>
          <a:bodyPr vert="horz" lIns="91440" tIns="45720" rIns="91440" bIns="45720" rtlCol="0" anchor="t">
            <a:noAutofit/>
          </a:bodyPr>
          <a:lstStyle/>
          <a:p>
            <a:pPr algn="ctr" defTabSz="457200">
              <a:tabLst>
                <a:tab pos="1162050" algn="l"/>
              </a:tabLst>
              <a:defRPr/>
            </a:pPr>
            <a:r>
              <a:rPr lang="tr-TR" sz="1300" b="1" dirty="0" smtClean="0">
                <a:solidFill>
                  <a:srgbClr val="4F81BD">
                    <a:lumMod val="75000"/>
                  </a:srgbClr>
                </a:solidFill>
                <a:latin typeface="Times New Roman" pitchFamily="18" charset="0"/>
                <a:cs typeface="Times New Roman" pitchFamily="18" charset="0"/>
              </a:rPr>
              <a:t>İç Ticaret Genel Müdürlüğü</a:t>
            </a:r>
            <a:endParaRPr lang="en-US" sz="1300" b="1" dirty="0">
              <a:solidFill>
                <a:srgbClr val="4F81BD">
                  <a:lumMod val="75000"/>
                </a:srgbClr>
              </a:solidFill>
              <a:latin typeface="Times New Roman" pitchFamily="18" charset="0"/>
              <a:cs typeface="Times New Roman" pitchFamily="18" charset="0"/>
            </a:endParaRPr>
          </a:p>
        </p:txBody>
      </p:sp>
    </p:spTree>
    <p:extLst>
      <p:ext uri="{BB962C8B-B14F-4D97-AF65-F5344CB8AC3E}">
        <p14:creationId xmlns:p14="http://schemas.microsoft.com/office/powerpoint/2010/main" val="2487763454"/>
      </p:ext>
    </p:extLst>
  </p:cSld>
  <p:clrMapOvr>
    <a:masterClrMapping/>
  </p:clrMapOvr>
  <p:timing>
    <p:tnLst>
      <p:par>
        <p:cTn id="1" dur="indefinite" restart="never" nodeType="tmRoot"/>
      </p:par>
    </p:tnLst>
  </p:timing>
</p:sldLayout>
</file>

<file path=ppt/slideLayouts/slideLayout9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248A897-66C7-448D-8805-25A071ABFF31}"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AB88532-AD03-8A4F-977F-AB500C7AD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2367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6" Type="http://schemas.openxmlformats.org/officeDocument/2006/relationships/image" Target="../media/image3.jpg"/><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theme" Target="../theme/theme3.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8.xml"/><Relationship Id="rId13" Type="http://schemas.openxmlformats.org/officeDocument/2006/relationships/slideLayout" Target="../slideLayouts/slideLayout53.xml"/><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slideLayout" Target="../slideLayouts/slideLayout52.xml"/><Relationship Id="rId2" Type="http://schemas.openxmlformats.org/officeDocument/2006/relationships/slideLayout" Target="../slideLayouts/slideLayout42.xml"/><Relationship Id="rId16" Type="http://schemas.openxmlformats.org/officeDocument/2006/relationships/image" Target="../media/image3.jpg"/><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5" Type="http://schemas.openxmlformats.org/officeDocument/2006/relationships/theme" Target="../theme/theme4.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 Id="rId14" Type="http://schemas.openxmlformats.org/officeDocument/2006/relationships/slideLayout" Target="../slideLayouts/slideLayout5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2.xml"/><Relationship Id="rId13" Type="http://schemas.openxmlformats.org/officeDocument/2006/relationships/slideLayout" Target="../slideLayouts/slideLayout67.xml"/><Relationship Id="rId3" Type="http://schemas.openxmlformats.org/officeDocument/2006/relationships/slideLayout" Target="../slideLayouts/slideLayout57.xml"/><Relationship Id="rId7" Type="http://schemas.openxmlformats.org/officeDocument/2006/relationships/slideLayout" Target="../slideLayouts/slideLayout61.xml"/><Relationship Id="rId12" Type="http://schemas.openxmlformats.org/officeDocument/2006/relationships/slideLayout" Target="../slideLayouts/slideLayout66.xml"/><Relationship Id="rId2" Type="http://schemas.openxmlformats.org/officeDocument/2006/relationships/slideLayout" Target="../slideLayouts/slideLayout56.xml"/><Relationship Id="rId16" Type="http://schemas.openxmlformats.org/officeDocument/2006/relationships/image" Target="../media/image3.jpg"/><Relationship Id="rId1" Type="http://schemas.openxmlformats.org/officeDocument/2006/relationships/slideLayout" Target="../slideLayouts/slideLayout55.xml"/><Relationship Id="rId6" Type="http://schemas.openxmlformats.org/officeDocument/2006/relationships/slideLayout" Target="../slideLayouts/slideLayout60.xml"/><Relationship Id="rId11" Type="http://schemas.openxmlformats.org/officeDocument/2006/relationships/slideLayout" Target="../slideLayouts/slideLayout65.xml"/><Relationship Id="rId5" Type="http://schemas.openxmlformats.org/officeDocument/2006/relationships/slideLayout" Target="../slideLayouts/slideLayout59.xml"/><Relationship Id="rId15" Type="http://schemas.openxmlformats.org/officeDocument/2006/relationships/theme" Target="../theme/theme5.xml"/><Relationship Id="rId10" Type="http://schemas.openxmlformats.org/officeDocument/2006/relationships/slideLayout" Target="../slideLayouts/slideLayout64.xml"/><Relationship Id="rId4" Type="http://schemas.openxmlformats.org/officeDocument/2006/relationships/slideLayout" Target="../slideLayouts/slideLayout58.xml"/><Relationship Id="rId9" Type="http://schemas.openxmlformats.org/officeDocument/2006/relationships/slideLayout" Target="../slideLayouts/slideLayout63.xml"/><Relationship Id="rId14" Type="http://schemas.openxmlformats.org/officeDocument/2006/relationships/slideLayout" Target="../slideLayouts/slideLayout6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slideLayout" Target="../slideLayouts/slideLayout81.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slideLayout" Target="../slideLayouts/slideLayout80.xml"/><Relationship Id="rId2" Type="http://schemas.openxmlformats.org/officeDocument/2006/relationships/slideLayout" Target="../slideLayouts/slideLayout70.xml"/><Relationship Id="rId16" Type="http://schemas.openxmlformats.org/officeDocument/2006/relationships/image" Target="../media/image3.jpg"/><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5" Type="http://schemas.openxmlformats.org/officeDocument/2006/relationships/theme" Target="../theme/theme6.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 Id="rId14" Type="http://schemas.openxmlformats.org/officeDocument/2006/relationships/slideLayout" Target="../slideLayouts/slideLayout82.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90.xml"/><Relationship Id="rId13" Type="http://schemas.openxmlformats.org/officeDocument/2006/relationships/slideLayout" Target="../slideLayouts/slideLayout95.xml"/><Relationship Id="rId3" Type="http://schemas.openxmlformats.org/officeDocument/2006/relationships/slideLayout" Target="../slideLayouts/slideLayout85.xml"/><Relationship Id="rId7" Type="http://schemas.openxmlformats.org/officeDocument/2006/relationships/slideLayout" Target="../slideLayouts/slideLayout89.xml"/><Relationship Id="rId12" Type="http://schemas.openxmlformats.org/officeDocument/2006/relationships/slideLayout" Target="../slideLayouts/slideLayout94.xml"/><Relationship Id="rId2" Type="http://schemas.openxmlformats.org/officeDocument/2006/relationships/slideLayout" Target="../slideLayouts/slideLayout84.xml"/><Relationship Id="rId16" Type="http://schemas.openxmlformats.org/officeDocument/2006/relationships/image" Target="../media/image3.jpg"/><Relationship Id="rId1" Type="http://schemas.openxmlformats.org/officeDocument/2006/relationships/slideLayout" Target="../slideLayouts/slideLayout83.xml"/><Relationship Id="rId6" Type="http://schemas.openxmlformats.org/officeDocument/2006/relationships/slideLayout" Target="../slideLayouts/slideLayout88.xml"/><Relationship Id="rId11" Type="http://schemas.openxmlformats.org/officeDocument/2006/relationships/slideLayout" Target="../slideLayouts/slideLayout93.xml"/><Relationship Id="rId5" Type="http://schemas.openxmlformats.org/officeDocument/2006/relationships/slideLayout" Target="../slideLayouts/slideLayout87.xml"/><Relationship Id="rId15" Type="http://schemas.openxmlformats.org/officeDocument/2006/relationships/theme" Target="../theme/theme7.xml"/><Relationship Id="rId10" Type="http://schemas.openxmlformats.org/officeDocument/2006/relationships/slideLayout" Target="../slideLayouts/slideLayout92.xml"/><Relationship Id="rId4" Type="http://schemas.openxmlformats.org/officeDocument/2006/relationships/slideLayout" Target="../slideLayouts/slideLayout86.xml"/><Relationship Id="rId9" Type="http://schemas.openxmlformats.org/officeDocument/2006/relationships/slideLayout" Target="../slideLayouts/slideLayout91.xml"/><Relationship Id="rId14" Type="http://schemas.openxmlformats.org/officeDocument/2006/relationships/slideLayout" Target="../slideLayouts/slideLayout9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slideLayout" Target="../slideLayouts/slideLayout109.xml"/><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2" Type="http://schemas.openxmlformats.org/officeDocument/2006/relationships/slideLayout" Target="../slideLayouts/slideLayout98.xml"/><Relationship Id="rId16" Type="http://schemas.openxmlformats.org/officeDocument/2006/relationships/image" Target="../media/image3.jpg"/><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5" Type="http://schemas.openxmlformats.org/officeDocument/2006/relationships/theme" Target="../theme/theme8.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slideLayout" Target="../slideLayouts/slideLayout110.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9.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1" y="274639"/>
            <a:ext cx="10972801"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Text Placeholder 2"/>
          <p:cNvSpPr>
            <a:spLocks noGrp="1"/>
          </p:cNvSpPr>
          <p:nvPr>
            <p:ph type="body" idx="1"/>
          </p:nvPr>
        </p:nvSpPr>
        <p:spPr>
          <a:xfrm>
            <a:off x="609601" y="1600201"/>
            <a:ext cx="10972801"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609600" y="6356352"/>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31CBBC-F823-48E7-A28A-6964293C18C9}" type="datetime1">
              <a:rPr lang="tr-TR" smtClean="0"/>
              <a:t>04.10.2018</a:t>
            </a:fld>
            <a:endParaRPr lang="tr-TR"/>
          </a:p>
        </p:txBody>
      </p:sp>
      <p:sp>
        <p:nvSpPr>
          <p:cNvPr id="5" name="Footer Placeholder 4"/>
          <p:cNvSpPr>
            <a:spLocks noGrp="1"/>
          </p:cNvSpPr>
          <p:nvPr>
            <p:ph type="ftr" sz="quarter" idx="3"/>
          </p:nvPr>
        </p:nvSpPr>
        <p:spPr>
          <a:xfrm>
            <a:off x="4165601" y="6356352"/>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İç Ticaret Genel Müdürlüğü</a:t>
            </a:r>
            <a:endParaRPr lang="tr-TR"/>
          </a:p>
        </p:txBody>
      </p:sp>
      <p:sp>
        <p:nvSpPr>
          <p:cNvPr id="6" name="Slide Number Placeholder 5"/>
          <p:cNvSpPr>
            <a:spLocks noGrp="1"/>
          </p:cNvSpPr>
          <p:nvPr>
            <p:ph type="sldNum" sz="quarter" idx="4"/>
          </p:nvPr>
        </p:nvSpPr>
        <p:spPr>
          <a:xfrm>
            <a:off x="8737601" y="6356352"/>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6224C9-9A2D-4CF1-BBF6-1B28814E279A}" type="slidenum">
              <a:rPr lang="tr-TR" smtClean="0"/>
              <a:t>‹#›</a:t>
            </a:fld>
            <a:endParaRPr lang="tr-TR"/>
          </a:p>
        </p:txBody>
      </p:sp>
    </p:spTree>
    <p:extLst>
      <p:ext uri="{BB962C8B-B14F-4D97-AF65-F5344CB8AC3E}">
        <p14:creationId xmlns:p14="http://schemas.microsoft.com/office/powerpoint/2010/main" val="13959254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hf hdr="0" dt="0"/>
  <p:txStyles>
    <p:titleStyle>
      <a:lvl1pPr algn="ctr" defTabSz="457217" rtl="0" eaLnBrk="1" latinLnBrk="0" hangingPunct="1">
        <a:spcBef>
          <a:spcPct val="0"/>
        </a:spcBef>
        <a:buNone/>
        <a:defRPr sz="4400" kern="1200">
          <a:solidFill>
            <a:schemeClr val="tx1"/>
          </a:solidFill>
          <a:latin typeface="+mj-lt"/>
          <a:ea typeface="+mj-ea"/>
          <a:cs typeface="+mj-cs"/>
        </a:defRPr>
      </a:lvl1pPr>
    </p:titleStyle>
    <p:bodyStyle>
      <a:lvl1pPr marL="342913" indent="-342913" algn="l" defTabSz="457217" rtl="0" eaLnBrk="1" latinLnBrk="0" hangingPunct="1">
        <a:spcBef>
          <a:spcPct val="20000"/>
        </a:spcBef>
        <a:buFont typeface="Arial"/>
        <a:buChar char="•"/>
        <a:defRPr sz="3201" kern="1200">
          <a:solidFill>
            <a:schemeClr val="tx1"/>
          </a:solidFill>
          <a:latin typeface="+mn-lt"/>
          <a:ea typeface="+mn-ea"/>
          <a:cs typeface="+mn-cs"/>
        </a:defRPr>
      </a:lvl1pPr>
      <a:lvl2pPr marL="742978" indent="-285761" algn="l" defTabSz="457217" rtl="0" eaLnBrk="1" latinLnBrk="0" hangingPunct="1">
        <a:spcBef>
          <a:spcPct val="20000"/>
        </a:spcBef>
        <a:buFont typeface="Arial"/>
        <a:buChar char="–"/>
        <a:defRPr sz="2801" kern="1200">
          <a:solidFill>
            <a:schemeClr val="tx1"/>
          </a:solidFill>
          <a:latin typeface="+mn-lt"/>
          <a:ea typeface="+mn-ea"/>
          <a:cs typeface="+mn-cs"/>
        </a:defRPr>
      </a:lvl2pPr>
      <a:lvl3pPr marL="1143043" indent="-228608" algn="l" defTabSz="457217" rtl="0" eaLnBrk="1" latinLnBrk="0" hangingPunct="1">
        <a:spcBef>
          <a:spcPct val="20000"/>
        </a:spcBef>
        <a:buFont typeface="Arial"/>
        <a:buChar char="•"/>
        <a:defRPr sz="2400" kern="1200">
          <a:solidFill>
            <a:schemeClr val="tx1"/>
          </a:solidFill>
          <a:latin typeface="+mn-lt"/>
          <a:ea typeface="+mn-ea"/>
          <a:cs typeface="+mn-cs"/>
        </a:defRPr>
      </a:lvl3pPr>
      <a:lvl4pPr marL="1600261" indent="-228608" algn="l" defTabSz="457217" rtl="0" eaLnBrk="1" latinLnBrk="0" hangingPunct="1">
        <a:spcBef>
          <a:spcPct val="20000"/>
        </a:spcBef>
        <a:buFont typeface="Arial"/>
        <a:buChar char="–"/>
        <a:defRPr sz="2000" kern="1200">
          <a:solidFill>
            <a:schemeClr val="tx1"/>
          </a:solidFill>
          <a:latin typeface="+mn-lt"/>
          <a:ea typeface="+mn-ea"/>
          <a:cs typeface="+mn-cs"/>
        </a:defRPr>
      </a:lvl4pPr>
      <a:lvl5pPr marL="2057478" indent="-228608" algn="l" defTabSz="457217" rtl="0" eaLnBrk="1" latinLnBrk="0" hangingPunct="1">
        <a:spcBef>
          <a:spcPct val="20000"/>
        </a:spcBef>
        <a:buFont typeface="Arial"/>
        <a:buChar char="»"/>
        <a:defRPr sz="2000" kern="1200">
          <a:solidFill>
            <a:schemeClr val="tx1"/>
          </a:solidFill>
          <a:latin typeface="+mn-lt"/>
          <a:ea typeface="+mn-ea"/>
          <a:cs typeface="+mn-cs"/>
        </a:defRPr>
      </a:lvl5pPr>
      <a:lvl6pPr marL="2514695" indent="-228608" algn="l" defTabSz="457217" rtl="0" eaLnBrk="1" latinLnBrk="0" hangingPunct="1">
        <a:spcBef>
          <a:spcPct val="20000"/>
        </a:spcBef>
        <a:buFont typeface="Arial"/>
        <a:buChar char="•"/>
        <a:defRPr sz="2000" kern="1200">
          <a:solidFill>
            <a:schemeClr val="tx1"/>
          </a:solidFill>
          <a:latin typeface="+mn-lt"/>
          <a:ea typeface="+mn-ea"/>
          <a:cs typeface="+mn-cs"/>
        </a:defRPr>
      </a:lvl6pPr>
      <a:lvl7pPr marL="2971912" indent="-228608" algn="l" defTabSz="457217" rtl="0" eaLnBrk="1" latinLnBrk="0" hangingPunct="1">
        <a:spcBef>
          <a:spcPct val="20000"/>
        </a:spcBef>
        <a:buFont typeface="Arial"/>
        <a:buChar char="•"/>
        <a:defRPr sz="2000" kern="1200">
          <a:solidFill>
            <a:schemeClr val="tx1"/>
          </a:solidFill>
          <a:latin typeface="+mn-lt"/>
          <a:ea typeface="+mn-ea"/>
          <a:cs typeface="+mn-cs"/>
        </a:defRPr>
      </a:lvl7pPr>
      <a:lvl8pPr marL="3429129" indent="-228608" algn="l" defTabSz="457217" rtl="0" eaLnBrk="1" latinLnBrk="0" hangingPunct="1">
        <a:spcBef>
          <a:spcPct val="20000"/>
        </a:spcBef>
        <a:buFont typeface="Arial"/>
        <a:buChar char="•"/>
        <a:defRPr sz="2000" kern="1200">
          <a:solidFill>
            <a:schemeClr val="tx1"/>
          </a:solidFill>
          <a:latin typeface="+mn-lt"/>
          <a:ea typeface="+mn-ea"/>
          <a:cs typeface="+mn-cs"/>
        </a:defRPr>
      </a:lvl8pPr>
      <a:lvl9pPr marL="3886347" indent="-228608" algn="l" defTabSz="457217"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17" rtl="0" eaLnBrk="1" latinLnBrk="0" hangingPunct="1">
        <a:defRPr sz="1800" kern="1200">
          <a:solidFill>
            <a:schemeClr val="tx1"/>
          </a:solidFill>
          <a:latin typeface="+mn-lt"/>
          <a:ea typeface="+mn-ea"/>
          <a:cs typeface="+mn-cs"/>
        </a:defRPr>
      </a:lvl1pPr>
      <a:lvl2pPr marL="457217" algn="l" defTabSz="457217" rtl="0" eaLnBrk="1" latinLnBrk="0" hangingPunct="1">
        <a:defRPr sz="1800" kern="1200">
          <a:solidFill>
            <a:schemeClr val="tx1"/>
          </a:solidFill>
          <a:latin typeface="+mn-lt"/>
          <a:ea typeface="+mn-ea"/>
          <a:cs typeface="+mn-cs"/>
        </a:defRPr>
      </a:lvl2pPr>
      <a:lvl3pPr marL="914435" algn="l" defTabSz="457217" rtl="0" eaLnBrk="1" latinLnBrk="0" hangingPunct="1">
        <a:defRPr sz="1800" kern="1200">
          <a:solidFill>
            <a:schemeClr val="tx1"/>
          </a:solidFill>
          <a:latin typeface="+mn-lt"/>
          <a:ea typeface="+mn-ea"/>
          <a:cs typeface="+mn-cs"/>
        </a:defRPr>
      </a:lvl3pPr>
      <a:lvl4pPr marL="1371651" algn="l" defTabSz="457217" rtl="0" eaLnBrk="1" latinLnBrk="0" hangingPunct="1">
        <a:defRPr sz="1800" kern="1200">
          <a:solidFill>
            <a:schemeClr val="tx1"/>
          </a:solidFill>
          <a:latin typeface="+mn-lt"/>
          <a:ea typeface="+mn-ea"/>
          <a:cs typeface="+mn-cs"/>
        </a:defRPr>
      </a:lvl4pPr>
      <a:lvl5pPr marL="1828869" algn="l" defTabSz="457217" rtl="0" eaLnBrk="1" latinLnBrk="0" hangingPunct="1">
        <a:defRPr sz="1800" kern="1200">
          <a:solidFill>
            <a:schemeClr val="tx1"/>
          </a:solidFill>
          <a:latin typeface="+mn-lt"/>
          <a:ea typeface="+mn-ea"/>
          <a:cs typeface="+mn-cs"/>
        </a:defRPr>
      </a:lvl5pPr>
      <a:lvl6pPr marL="2286086" algn="l" defTabSz="457217" rtl="0" eaLnBrk="1" latinLnBrk="0" hangingPunct="1">
        <a:defRPr sz="1800" kern="1200">
          <a:solidFill>
            <a:schemeClr val="tx1"/>
          </a:solidFill>
          <a:latin typeface="+mn-lt"/>
          <a:ea typeface="+mn-ea"/>
          <a:cs typeface="+mn-cs"/>
        </a:defRPr>
      </a:lvl6pPr>
      <a:lvl7pPr marL="2743304" algn="l" defTabSz="457217" rtl="0" eaLnBrk="1" latinLnBrk="0" hangingPunct="1">
        <a:defRPr sz="1800" kern="1200">
          <a:solidFill>
            <a:schemeClr val="tx1"/>
          </a:solidFill>
          <a:latin typeface="+mn-lt"/>
          <a:ea typeface="+mn-ea"/>
          <a:cs typeface="+mn-cs"/>
        </a:defRPr>
      </a:lvl7pPr>
      <a:lvl8pPr marL="3200521" algn="l" defTabSz="457217" rtl="0" eaLnBrk="1" latinLnBrk="0" hangingPunct="1">
        <a:defRPr sz="1800" kern="1200">
          <a:solidFill>
            <a:schemeClr val="tx1"/>
          </a:solidFill>
          <a:latin typeface="+mn-lt"/>
          <a:ea typeface="+mn-ea"/>
          <a:cs typeface="+mn-cs"/>
        </a:defRPr>
      </a:lvl8pPr>
      <a:lvl9pPr marL="3657739" algn="l" defTabSz="45721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77F285F7-CF83-4A76-9CEC-824565E981E0}"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DAB88532-AD03-8A4F-977F-AB500C7AD685}"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293629549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99661EB3-A265-41B4-8EF3-D2A7828002F4}"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DAB88532-AD03-8A4F-977F-AB500C7AD685}"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905813913"/>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3CF1182A-3F58-4486-93B9-A3D1814D4156}"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DAB88532-AD03-8A4F-977F-AB500C7AD685}"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1394616919"/>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E82B7325-DD66-48AE-A006-BC60C7A7B302}"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DAB88532-AD03-8A4F-977F-AB500C7AD685}"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3333260415"/>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E7DF3BBF-B633-47F2-8380-13CCF8148397}"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DAB88532-AD03-8A4F-977F-AB500C7AD685}"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1848836330"/>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2D5DC91F-D6E3-4798-BF98-64813E461431}"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DAB88532-AD03-8A4F-977F-AB500C7AD685}"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891003195"/>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 id="2147483762" r:id="rId14"/>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2CDE07E6-1F15-4620-88CE-663A6D78AE53}" type="datetime1">
              <a:rPr lang="tr-TR" smtClean="0">
                <a:solidFill>
                  <a:prstClr val="black">
                    <a:tint val="75000"/>
                  </a:prstClr>
                </a:solidFill>
              </a:rPr>
              <a:t>04.10.2018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r>
              <a:rPr lang="en-US" smtClean="0">
                <a:solidFill>
                  <a:prstClr val="black">
                    <a:tint val="75000"/>
                  </a:prstClr>
                </a:solidFill>
              </a:rPr>
              <a:t>İç Ticaret Genel Müdürlüğü</a:t>
            </a:r>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DAB88532-AD03-8A4F-977F-AB500C7AD685}"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3494539597"/>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 id="2147483775" r:id="rId12"/>
    <p:sldLayoutId id="2147483776" r:id="rId13"/>
    <p:sldLayoutId id="2147483777" r:id="rId14"/>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C2DB18-A5BE-4EA5-9430-749850DF2A7A}" type="datetime1">
              <a:rPr lang="tr-TR" smtClean="0"/>
              <a:t>04.10.2018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tr-TR" smtClean="0"/>
              <a:t>İç Ticaret Genel Müdürlüğü</a:t>
            </a: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D6224C9-9A2D-4CF1-BBF6-1B28814E279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0929299"/>
      </p:ext>
    </p:extLst>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1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1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1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1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1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1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1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1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1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1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1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1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bilgi Yer Tutucusu 1"/>
          <p:cNvSpPr>
            <a:spLocks noGrp="1"/>
          </p:cNvSpPr>
          <p:nvPr>
            <p:ph type="ftr" sz="quarter" idx="11"/>
          </p:nvPr>
        </p:nvSpPr>
        <p:spPr/>
        <p:txBody>
          <a:bodyPr/>
          <a:lstStyle/>
          <a:p>
            <a:r>
              <a:rPr lang="tr-TR" smtClean="0"/>
              <a:t>İç Ticaret Genel Müdürlüğü</a:t>
            </a:r>
            <a:endParaRPr lang="tr-TR"/>
          </a:p>
        </p:txBody>
      </p:sp>
      <p:sp>
        <p:nvSpPr>
          <p:cNvPr id="3" name="Slayt Numarası Yer Tutucusu 2"/>
          <p:cNvSpPr>
            <a:spLocks noGrp="1"/>
          </p:cNvSpPr>
          <p:nvPr>
            <p:ph type="sldNum" sz="quarter" idx="12"/>
          </p:nvPr>
        </p:nvSpPr>
        <p:spPr/>
        <p:txBody>
          <a:bodyPr/>
          <a:lstStyle/>
          <a:p>
            <a:fld id="{1D6224C9-9A2D-4CF1-BBF6-1B28814E279A}" type="slidenum">
              <a:rPr lang="tr-TR" smtClean="0"/>
              <a:t>1</a:t>
            </a:fld>
            <a:endParaRPr lang="tr-TR"/>
          </a:p>
        </p:txBody>
      </p:sp>
      <p:sp>
        <p:nvSpPr>
          <p:cNvPr id="6" name="Dikdörtgen 5"/>
          <p:cNvSpPr/>
          <p:nvPr/>
        </p:nvSpPr>
        <p:spPr>
          <a:xfrm>
            <a:off x="3049586" y="376175"/>
            <a:ext cx="6096000" cy="1040285"/>
          </a:xfrm>
          <a:prstGeom prst="rect">
            <a:avLst/>
          </a:prstGeom>
        </p:spPr>
        <p:txBody>
          <a:bodyPr>
            <a:spAutoFit/>
          </a:bodyPr>
          <a:lstStyle/>
          <a:p>
            <a:pPr lvl="0" algn="ctr" defTabSz="457217">
              <a:spcBef>
                <a:spcPct val="20000"/>
              </a:spcBef>
            </a:pPr>
            <a:r>
              <a:rPr lang="tr-TR" sz="2800" b="1" dirty="0" smtClean="0">
                <a:solidFill>
                  <a:srgbClr val="0070C0"/>
                </a:solidFill>
                <a:latin typeface="Cambria" panose="02040503050406030204" pitchFamily="18" charset="0"/>
                <a:cs typeface="Times New Roman" pitchFamily="18" charset="0"/>
              </a:rPr>
              <a:t>T.C.</a:t>
            </a:r>
            <a:endParaRPr lang="tr-TR" sz="2800" b="1" dirty="0">
              <a:solidFill>
                <a:srgbClr val="0070C0"/>
              </a:solidFill>
              <a:latin typeface="Cambria" panose="02040503050406030204" pitchFamily="18" charset="0"/>
              <a:cs typeface="Times New Roman" pitchFamily="18" charset="0"/>
            </a:endParaRPr>
          </a:p>
          <a:p>
            <a:pPr lvl="0" algn="ctr" defTabSz="457217">
              <a:spcBef>
                <a:spcPct val="20000"/>
              </a:spcBef>
            </a:pPr>
            <a:r>
              <a:rPr lang="tr-TR" sz="2800" b="1" dirty="0">
                <a:solidFill>
                  <a:srgbClr val="0070C0"/>
                </a:solidFill>
                <a:latin typeface="Cambria" panose="02040503050406030204" pitchFamily="18" charset="0"/>
                <a:cs typeface="Times New Roman" pitchFamily="18" charset="0"/>
              </a:rPr>
              <a:t>TİCARET BAKANLIĞI</a:t>
            </a:r>
            <a:endParaRPr lang="tr-TR" sz="2800" b="1" dirty="0">
              <a:solidFill>
                <a:srgbClr val="0070C0"/>
              </a:solidFill>
              <a:latin typeface="Cambria" panose="02040503050406030204" pitchFamily="18" charset="0"/>
            </a:endParaRPr>
          </a:p>
        </p:txBody>
      </p:sp>
      <p:sp>
        <p:nvSpPr>
          <p:cNvPr id="8" name="Dikdörtgen 7"/>
          <p:cNvSpPr/>
          <p:nvPr/>
        </p:nvSpPr>
        <p:spPr>
          <a:xfrm>
            <a:off x="3049587" y="4510733"/>
            <a:ext cx="6096000" cy="830997"/>
          </a:xfrm>
          <a:prstGeom prst="rect">
            <a:avLst/>
          </a:prstGeom>
        </p:spPr>
        <p:txBody>
          <a:bodyPr>
            <a:spAutoFit/>
          </a:bodyPr>
          <a:lstStyle/>
          <a:p>
            <a:pPr algn="ctr"/>
            <a:r>
              <a:rPr lang="tr-TR" sz="2400" b="1" dirty="0" smtClean="0">
                <a:solidFill>
                  <a:srgbClr val="0070C0"/>
                </a:solidFill>
                <a:latin typeface="Times New Roman" panose="02020603050405020304" pitchFamily="18" charset="0"/>
                <a:cs typeface="Times New Roman" panose="02020603050405020304" pitchFamily="18" charset="0"/>
              </a:rPr>
              <a:t>SERMAYE KAYBI VE BORCA BATIK OLMA DURUMU</a:t>
            </a:r>
            <a:endParaRPr lang="tr-TR" sz="2400" b="1" dirty="0">
              <a:solidFill>
                <a:srgbClr val="0070C0"/>
              </a:solidFill>
              <a:latin typeface="Times New Roman" panose="02020603050405020304" pitchFamily="18" charset="0"/>
              <a:cs typeface="Times New Roman" panose="02020603050405020304" pitchFamily="18" charset="0"/>
            </a:endParaRPr>
          </a:p>
        </p:txBody>
      </p:sp>
      <p:pic>
        <p:nvPicPr>
          <p:cNvPr id="9" name="Resim 8"/>
          <p:cNvPicPr>
            <a:picLocks noChangeAspect="1"/>
          </p:cNvPicPr>
          <p:nvPr/>
        </p:nvPicPr>
        <p:blipFill>
          <a:blip r:embed="rId2"/>
          <a:stretch>
            <a:fillRect/>
          </a:stretch>
        </p:blipFill>
        <p:spPr>
          <a:xfrm>
            <a:off x="4810182" y="1559970"/>
            <a:ext cx="2569732" cy="2663744"/>
          </a:xfrm>
          <a:prstGeom prst="rect">
            <a:avLst/>
          </a:prstGeom>
        </p:spPr>
      </p:pic>
      <p:sp>
        <p:nvSpPr>
          <p:cNvPr id="10" name="Dikdörtgen 9"/>
          <p:cNvSpPr/>
          <p:nvPr/>
        </p:nvSpPr>
        <p:spPr>
          <a:xfrm>
            <a:off x="3049586" y="5628749"/>
            <a:ext cx="6096000" cy="615553"/>
          </a:xfrm>
          <a:prstGeom prst="rect">
            <a:avLst/>
          </a:prstGeom>
        </p:spPr>
        <p:txBody>
          <a:bodyPr>
            <a:spAutoFit/>
          </a:bodyPr>
          <a:lstStyle/>
          <a:p>
            <a:pPr algn="ctr"/>
            <a:r>
              <a:rPr lang="tr-TR" sz="1700" b="1" dirty="0" smtClean="0">
                <a:solidFill>
                  <a:srgbClr val="0070C0"/>
                </a:solidFill>
                <a:latin typeface="Times New Roman" panose="02020603050405020304" pitchFamily="18" charset="0"/>
                <a:cs typeface="Times New Roman" panose="02020603050405020304" pitchFamily="18" charset="0"/>
              </a:rPr>
              <a:t>Ahmet Can BALAK</a:t>
            </a:r>
          </a:p>
          <a:p>
            <a:pPr algn="ctr"/>
            <a:r>
              <a:rPr lang="tr-TR" sz="1700" b="1" dirty="0" smtClean="0">
                <a:solidFill>
                  <a:srgbClr val="0070C0"/>
                </a:solidFill>
                <a:latin typeface="Times New Roman" panose="02020603050405020304" pitchFamily="18" charset="0"/>
                <a:cs typeface="Times New Roman" panose="02020603050405020304" pitchFamily="18" charset="0"/>
              </a:rPr>
              <a:t>Şirketler Dairesi Başkanı</a:t>
            </a:r>
            <a:endParaRPr lang="tr-TR" sz="17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419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04161" y="356935"/>
            <a:ext cx="7949183" cy="1143000"/>
          </a:xfrm>
        </p:spPr>
        <p:txBody>
          <a:bodyPr>
            <a:normAutofit/>
          </a:bodyPr>
          <a:lstStyle/>
          <a:p>
            <a:pPr algn="ctr"/>
            <a:r>
              <a:rPr lang="tr-TR" sz="3200" b="1" dirty="0">
                <a:solidFill>
                  <a:srgbClr val="0070C0"/>
                </a:solidFill>
              </a:rPr>
              <a:t>SERMAYE KAYBI DURUMUNDA ALINMASI GEREKEN TEDBİRLER</a:t>
            </a:r>
            <a:endParaRPr lang="tr-TR" sz="3200" dirty="0"/>
          </a:p>
        </p:txBody>
      </p:sp>
      <p:sp>
        <p:nvSpPr>
          <p:cNvPr id="3" name="İçerik Yer Tutucusu 2"/>
          <p:cNvSpPr>
            <a:spLocks noGrp="1"/>
          </p:cNvSpPr>
          <p:nvPr>
            <p:ph idx="1"/>
          </p:nvPr>
        </p:nvSpPr>
        <p:spPr>
          <a:xfrm>
            <a:off x="1149926" y="1936034"/>
            <a:ext cx="10062557" cy="4397948"/>
          </a:xfrm>
        </p:spPr>
        <p:txBody>
          <a:bodyPr>
            <a:normAutofit/>
          </a:bodyPr>
          <a:lstStyle/>
          <a:p>
            <a:pPr marL="0" indent="0">
              <a:buNone/>
            </a:pPr>
            <a:r>
              <a:rPr lang="tr-TR" sz="2200" b="1" dirty="0" smtClean="0">
                <a:solidFill>
                  <a:srgbClr val="FF0000"/>
                </a:solidFill>
              </a:rPr>
              <a:t>Sermayenin tamamlanması</a:t>
            </a:r>
          </a:p>
          <a:p>
            <a:pPr algn="just">
              <a:buClr>
                <a:srgbClr val="0070C0"/>
              </a:buClr>
              <a:buFont typeface="Wingdings" panose="05000000000000000000" pitchFamily="2" charset="2"/>
              <a:buChar char="Ø"/>
            </a:pPr>
            <a:r>
              <a:rPr lang="tr-TR" sz="2200" b="1" dirty="0" smtClean="0"/>
              <a:t> Sermayenin </a:t>
            </a:r>
            <a:r>
              <a:rPr lang="tr-TR" sz="2200" b="1" dirty="0"/>
              <a:t>tamamlanmasında, anonim ve sermayesi paylara bölünmüş komandit şirketler bakımından Kanunun </a:t>
            </a:r>
            <a:r>
              <a:rPr lang="tr-TR" sz="2200" b="1" dirty="0" smtClean="0"/>
              <a:t>421’inci </a:t>
            </a:r>
            <a:r>
              <a:rPr lang="tr-TR" sz="2200" b="1" dirty="0"/>
              <a:t>maddesinin ikinci fıkrasının (a) bendi, limited şirketler bakımından ise 603 ve devamı maddeleri uygulanır. </a:t>
            </a:r>
            <a:endParaRPr lang="tr-TR" sz="2200" b="1" dirty="0" smtClean="0"/>
          </a:p>
          <a:p>
            <a:pPr algn="just">
              <a:buClr>
                <a:srgbClr val="0070C0"/>
              </a:buClr>
              <a:buFont typeface="Wingdings" panose="05000000000000000000" pitchFamily="2" charset="2"/>
              <a:buChar char="Ø"/>
            </a:pPr>
            <a:r>
              <a:rPr lang="tr-TR" sz="2200" b="1" dirty="0" smtClean="0"/>
              <a:t> Sermayenin </a:t>
            </a:r>
            <a:r>
              <a:rPr lang="tr-TR" sz="2200" b="1" dirty="0"/>
              <a:t>tamamlanamaması, bazı ortakların kendi istekleriyle tamamlama yapmasına engel oluşturmaz</a:t>
            </a:r>
            <a:r>
              <a:rPr lang="tr-TR" sz="2200" b="1" dirty="0" smtClean="0"/>
              <a:t>.</a:t>
            </a:r>
            <a:r>
              <a:rPr lang="tr-TR" sz="2200" b="1" dirty="0"/>
              <a:t>  </a:t>
            </a:r>
            <a:endParaRPr lang="tr-TR" sz="2200" b="1" dirty="0" smtClean="0"/>
          </a:p>
          <a:p>
            <a:pPr algn="just">
              <a:buClr>
                <a:srgbClr val="0070C0"/>
              </a:buClr>
              <a:buFont typeface="Wingdings" panose="05000000000000000000" pitchFamily="2" charset="2"/>
              <a:buChar char="Ø"/>
            </a:pPr>
            <a:r>
              <a:rPr lang="tr-TR" sz="2200" b="1" dirty="0" smtClean="0"/>
              <a:t> Sermaye tamamlaması amacıyla yapılan ödemeler, </a:t>
            </a:r>
            <a:r>
              <a:rPr lang="tr-TR" sz="2200" b="1" dirty="0"/>
              <a:t>öz kaynaklar içerisinde </a:t>
            </a:r>
            <a:r>
              <a:rPr lang="tr-TR" sz="2200" b="1" dirty="0">
                <a:solidFill>
                  <a:srgbClr val="FF0000"/>
                </a:solidFill>
              </a:rPr>
              <a:t>sermaye tamamlama fonu</a:t>
            </a:r>
            <a:r>
              <a:rPr lang="tr-TR" sz="2200" b="1" dirty="0"/>
              <a:t> hesabında toplanır ve takip edilir.</a:t>
            </a:r>
            <a:endParaRPr lang="tr-TR" sz="2200" b="1" dirty="0" smtClean="0"/>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10</a:t>
            </a:fld>
            <a:endParaRPr lang="tr-TR"/>
          </a:p>
        </p:txBody>
      </p:sp>
      <p:pic>
        <p:nvPicPr>
          <p:cNvPr id="4" name="Resim 3"/>
          <p:cNvPicPr>
            <a:picLocks/>
          </p:cNvPicPr>
          <p:nvPr/>
        </p:nvPicPr>
        <p:blipFill>
          <a:blip r:embed="rId3"/>
          <a:stretch>
            <a:fillRect/>
          </a:stretch>
        </p:blipFill>
        <p:spPr>
          <a:xfrm>
            <a:off x="448056" y="356935"/>
            <a:ext cx="1180800" cy="1179577"/>
          </a:xfrm>
          <a:prstGeom prst="rect">
            <a:avLst/>
          </a:prstGeom>
        </p:spPr>
      </p:pic>
    </p:spTree>
    <p:extLst>
      <p:ext uri="{BB962C8B-B14F-4D97-AF65-F5344CB8AC3E}">
        <p14:creationId xmlns:p14="http://schemas.microsoft.com/office/powerpoint/2010/main" val="12322113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04161" y="356935"/>
            <a:ext cx="7949183" cy="1143000"/>
          </a:xfrm>
        </p:spPr>
        <p:txBody>
          <a:bodyPr>
            <a:normAutofit/>
          </a:bodyPr>
          <a:lstStyle/>
          <a:p>
            <a:pPr algn="ctr"/>
            <a:r>
              <a:rPr lang="tr-TR" sz="3200" b="1" dirty="0">
                <a:solidFill>
                  <a:srgbClr val="0070C0"/>
                </a:solidFill>
              </a:rPr>
              <a:t>SERMAYE KAYBI DURUMUNDA ALINMASI GEREKEN TEDBİRLER</a:t>
            </a:r>
            <a:endParaRPr lang="tr-TR" sz="3200" dirty="0"/>
          </a:p>
        </p:txBody>
      </p:sp>
      <p:sp>
        <p:nvSpPr>
          <p:cNvPr id="3" name="İçerik Yer Tutucusu 2"/>
          <p:cNvSpPr>
            <a:spLocks noGrp="1"/>
          </p:cNvSpPr>
          <p:nvPr>
            <p:ph idx="1"/>
          </p:nvPr>
        </p:nvSpPr>
        <p:spPr>
          <a:xfrm>
            <a:off x="1136074" y="1936034"/>
            <a:ext cx="10076410" cy="4397948"/>
          </a:xfrm>
        </p:spPr>
        <p:txBody>
          <a:bodyPr>
            <a:normAutofit/>
          </a:bodyPr>
          <a:lstStyle/>
          <a:p>
            <a:pPr marL="0" indent="0">
              <a:buNone/>
            </a:pPr>
            <a:r>
              <a:rPr lang="tr-TR" sz="2200" b="1" dirty="0" smtClean="0">
                <a:solidFill>
                  <a:srgbClr val="FF0000"/>
                </a:solidFill>
              </a:rPr>
              <a:t>Sermayenin artırılması</a:t>
            </a:r>
          </a:p>
          <a:p>
            <a:pPr algn="just">
              <a:buClr>
                <a:srgbClr val="0070C0"/>
              </a:buClr>
              <a:buFont typeface="Wingdings" panose="05000000000000000000" pitchFamily="2" charset="2"/>
              <a:buChar char="Ø"/>
            </a:pPr>
            <a:r>
              <a:rPr lang="tr-TR" sz="2200" b="1" dirty="0" smtClean="0"/>
              <a:t> Sermayenin </a:t>
            </a:r>
            <a:r>
              <a:rPr lang="tr-TR" sz="2200" b="1" dirty="0"/>
              <a:t>zarar sonucu ortaya çıkan kayıp kadar azaltılması ile birlikte eş zamanlı olarak istenilen tutarda artırımına karar verilebilir. </a:t>
            </a:r>
            <a:r>
              <a:rPr lang="tr-TR" sz="2200" b="1" dirty="0" smtClean="0"/>
              <a:t>Bu şekilde yapılacak sermaye </a:t>
            </a:r>
            <a:r>
              <a:rPr lang="tr-TR" sz="2200" b="1" dirty="0"/>
              <a:t>artırımında artırılan sermayenin en az dörtte birinin ödenmesi şarttır</a:t>
            </a:r>
            <a:r>
              <a:rPr lang="tr-TR" sz="2200" b="1" dirty="0" smtClean="0"/>
              <a:t>. </a:t>
            </a:r>
            <a:endParaRPr lang="tr-TR" sz="2200" b="1" dirty="0"/>
          </a:p>
          <a:p>
            <a:pPr algn="just">
              <a:buClr>
                <a:srgbClr val="0070C0"/>
              </a:buClr>
              <a:buFont typeface="Wingdings" panose="05000000000000000000" pitchFamily="2" charset="2"/>
              <a:buChar char="Ø"/>
            </a:pPr>
            <a:r>
              <a:rPr lang="tr-TR" sz="2200" b="1" dirty="0" smtClean="0"/>
              <a:t> Nakden </a:t>
            </a:r>
            <a:r>
              <a:rPr lang="tr-TR" sz="2200" b="1" dirty="0"/>
              <a:t>taahhüt edilen </a:t>
            </a:r>
            <a:r>
              <a:rPr lang="tr-TR" sz="2200" b="1" dirty="0" smtClean="0"/>
              <a:t>sermayenin </a:t>
            </a:r>
            <a:r>
              <a:rPr lang="tr-TR" sz="2200" b="1" dirty="0"/>
              <a:t>en az dörtte birinin </a:t>
            </a:r>
            <a:r>
              <a:rPr lang="tr-TR" sz="2200" b="1" dirty="0" smtClean="0"/>
              <a:t>tescilden </a:t>
            </a:r>
            <a:r>
              <a:rPr lang="tr-TR" sz="2200" b="1" dirty="0"/>
              <a:t>önce ödenmesi şartı limited şirketler bakımından uygulanmaz. </a:t>
            </a:r>
            <a:endParaRPr lang="tr-TR" sz="2200" b="1" dirty="0" smtClean="0"/>
          </a:p>
          <a:p>
            <a:pPr algn="just">
              <a:buClr>
                <a:srgbClr val="0070C0"/>
              </a:buClr>
              <a:buFont typeface="Wingdings" panose="05000000000000000000" pitchFamily="2" charset="2"/>
              <a:buChar char="Ø"/>
            </a:pPr>
            <a:r>
              <a:rPr lang="tr-TR" sz="2200" b="1" dirty="0" smtClean="0"/>
              <a:t> Sermayenin </a:t>
            </a:r>
            <a:r>
              <a:rPr lang="tr-TR" sz="2200" b="1" dirty="0"/>
              <a:t>zarar sonucu ortaya çıkan kayıp kadar azaltılması yoluna gidilmeden sermaye artırımına karar verilebilir. Bu şekilde yapılacak sermaye artırımında </a:t>
            </a:r>
            <a:r>
              <a:rPr lang="tr-TR" sz="2200" b="1" dirty="0" smtClean="0">
                <a:solidFill>
                  <a:srgbClr val="FF0000"/>
                </a:solidFill>
              </a:rPr>
              <a:t>sermayenin </a:t>
            </a:r>
            <a:r>
              <a:rPr lang="tr-TR" sz="2200" b="1" dirty="0">
                <a:solidFill>
                  <a:srgbClr val="FF0000"/>
                </a:solidFill>
              </a:rPr>
              <a:t>en az yarısını karşılayacak tutarın tescilden önce ödenmesi zorunludur.</a:t>
            </a:r>
          </a:p>
          <a:p>
            <a:pPr algn="just">
              <a:buFont typeface="Wingdings" panose="05000000000000000000" pitchFamily="2" charset="2"/>
              <a:buChar char="v"/>
            </a:pPr>
            <a:endParaRPr lang="tr-TR" b="1" dirty="0" smtClean="0"/>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11</a:t>
            </a:fld>
            <a:endParaRPr lang="tr-TR"/>
          </a:p>
        </p:txBody>
      </p:sp>
      <p:pic>
        <p:nvPicPr>
          <p:cNvPr id="4" name="Resim 3"/>
          <p:cNvPicPr>
            <a:picLocks/>
          </p:cNvPicPr>
          <p:nvPr/>
        </p:nvPicPr>
        <p:blipFill>
          <a:blip r:embed="rId3"/>
          <a:stretch>
            <a:fillRect/>
          </a:stretch>
        </p:blipFill>
        <p:spPr>
          <a:xfrm>
            <a:off x="448056" y="356935"/>
            <a:ext cx="1180800" cy="1179577"/>
          </a:xfrm>
          <a:prstGeom prst="rect">
            <a:avLst/>
          </a:prstGeom>
        </p:spPr>
      </p:pic>
    </p:spTree>
    <p:extLst>
      <p:ext uri="{BB962C8B-B14F-4D97-AF65-F5344CB8AC3E}">
        <p14:creationId xmlns:p14="http://schemas.microsoft.com/office/powerpoint/2010/main" val="41289851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04161" y="356935"/>
            <a:ext cx="7949183" cy="1143000"/>
          </a:xfrm>
        </p:spPr>
        <p:txBody>
          <a:bodyPr>
            <a:normAutofit/>
          </a:bodyPr>
          <a:lstStyle/>
          <a:p>
            <a:pPr algn="ctr"/>
            <a:r>
              <a:rPr lang="tr-TR" sz="3200" b="1" dirty="0" smtClean="0">
                <a:solidFill>
                  <a:srgbClr val="0070C0"/>
                </a:solidFill>
              </a:rPr>
              <a:t>BORCA BATIK OLMA DURUMU</a:t>
            </a:r>
            <a:endParaRPr lang="tr-TR" sz="3200" dirty="0">
              <a:solidFill>
                <a:srgbClr val="0070C0"/>
              </a:solidFill>
            </a:endParaRPr>
          </a:p>
        </p:txBody>
      </p:sp>
      <p:sp>
        <p:nvSpPr>
          <p:cNvPr id="3" name="İçerik Yer Tutucusu 2"/>
          <p:cNvSpPr>
            <a:spLocks noGrp="1"/>
          </p:cNvSpPr>
          <p:nvPr>
            <p:ph idx="1"/>
          </p:nvPr>
        </p:nvSpPr>
        <p:spPr>
          <a:xfrm>
            <a:off x="581892" y="2061837"/>
            <a:ext cx="11405615" cy="4397948"/>
          </a:xfrm>
        </p:spPr>
        <p:txBody>
          <a:bodyPr>
            <a:normAutofit/>
          </a:bodyPr>
          <a:lstStyle/>
          <a:p>
            <a:pPr algn="just">
              <a:buClr>
                <a:srgbClr val="0070C0"/>
              </a:buClr>
              <a:buFont typeface="Wingdings" panose="05000000000000000000" pitchFamily="2" charset="2"/>
              <a:buChar char="Ø"/>
            </a:pPr>
            <a:r>
              <a:rPr lang="tr-TR" sz="2200" b="1" dirty="0" smtClean="0"/>
              <a:t> Borca </a:t>
            </a:r>
            <a:r>
              <a:rPr lang="tr-TR" sz="2200" b="1" dirty="0"/>
              <a:t>batık olma durumu, şirketin aktiflerinin borçlarını karşılayamaması halidir.</a:t>
            </a:r>
          </a:p>
          <a:p>
            <a:pPr algn="just">
              <a:buClr>
                <a:srgbClr val="0070C0"/>
              </a:buClr>
              <a:buFont typeface="Wingdings" panose="05000000000000000000" pitchFamily="2" charset="2"/>
              <a:buChar char="Ø"/>
            </a:pPr>
            <a:r>
              <a:rPr lang="tr-TR" sz="2200" b="1" dirty="0" smtClean="0"/>
              <a:t> Borca </a:t>
            </a:r>
            <a:r>
              <a:rPr lang="tr-TR" sz="2200" b="1" dirty="0"/>
              <a:t>batık durumda olmanın işaretleri, yıllık ve ara dönem finansal tablolardan, denetime tabi şirketlerde denetim raporlarından, erken teşhis komitesinin raporlarından, yönetim organının belirlemelerinden ortaya çıkabilir.</a:t>
            </a:r>
          </a:p>
          <a:p>
            <a:pPr algn="just">
              <a:buClr>
                <a:srgbClr val="0070C0"/>
              </a:buClr>
              <a:buFont typeface="Wingdings" panose="05000000000000000000" pitchFamily="2" charset="2"/>
              <a:buChar char="Ø"/>
            </a:pPr>
            <a:r>
              <a:rPr lang="tr-TR" sz="2200" b="1" dirty="0" smtClean="0"/>
              <a:t> Şirketin </a:t>
            </a:r>
            <a:r>
              <a:rPr lang="tr-TR" sz="2200" b="1" dirty="0"/>
              <a:t>borca batık durumda bulunduğu şüphesini uyandıran işaretler varsa, yönetim organı, aktiflerin hem </a:t>
            </a:r>
            <a:r>
              <a:rPr lang="tr-TR" sz="2200" b="1" dirty="0">
                <a:solidFill>
                  <a:srgbClr val="FF0000"/>
                </a:solidFill>
              </a:rPr>
              <a:t>işletmenin devamlılığı esasına</a:t>
            </a:r>
            <a:r>
              <a:rPr lang="tr-TR" sz="2200" b="1" dirty="0"/>
              <a:t> göre hem de </a:t>
            </a:r>
            <a:r>
              <a:rPr lang="tr-TR" sz="2200" b="1" dirty="0">
                <a:solidFill>
                  <a:srgbClr val="FF0000"/>
                </a:solidFill>
              </a:rPr>
              <a:t>muhtemel satış fiyatları </a:t>
            </a:r>
            <a:r>
              <a:rPr lang="tr-TR" sz="2200" b="1" dirty="0"/>
              <a:t>üzerinden bir </a:t>
            </a:r>
            <a:r>
              <a:rPr lang="tr-TR" sz="2200" b="1" dirty="0">
                <a:solidFill>
                  <a:srgbClr val="FF0000"/>
                </a:solidFill>
              </a:rPr>
              <a:t>ara bilanço </a:t>
            </a:r>
            <a:r>
              <a:rPr lang="tr-TR" sz="2200" b="1" dirty="0"/>
              <a:t>çıkartır.</a:t>
            </a:r>
          </a:p>
          <a:p>
            <a:pPr algn="just">
              <a:buClr>
                <a:srgbClr val="0070C0"/>
              </a:buClr>
              <a:buFont typeface="Wingdings" panose="05000000000000000000" pitchFamily="2" charset="2"/>
              <a:buChar char="Ø"/>
            </a:pPr>
            <a:r>
              <a:rPr lang="tr-TR" sz="2200" b="1" dirty="0" smtClean="0"/>
              <a:t> Yönetim </a:t>
            </a:r>
            <a:r>
              <a:rPr lang="tr-TR" sz="2200" b="1" dirty="0"/>
              <a:t>organı, hem işletmenin devamlılığı esasına hem de aktiflerin muhtemel satış değerlerine göre çıkarılan ara bilânço üzerinden aktiflerin şirket alacaklarını karşılamaya yetmediğine karar vermesi ve </a:t>
            </a:r>
            <a:r>
              <a:rPr lang="tr-TR" sz="2200" b="1" dirty="0" smtClean="0"/>
              <a:t>sermaye </a:t>
            </a:r>
            <a:r>
              <a:rPr lang="tr-TR" sz="2200" b="1" dirty="0" err="1" smtClean="0"/>
              <a:t>azaltımı</a:t>
            </a:r>
            <a:r>
              <a:rPr lang="tr-TR" sz="2200" b="1" dirty="0" smtClean="0"/>
              <a:t>, sermaye artırımı veya sermayenin tam tedbirleri </a:t>
            </a:r>
            <a:r>
              <a:rPr lang="tr-TR" sz="2200" b="1" dirty="0"/>
              <a:t>almaması halinde şirketin iflası için mahkemeye başvurur.</a:t>
            </a:r>
          </a:p>
          <a:p>
            <a:pPr marL="0" indent="0" algn="just">
              <a:buNone/>
            </a:pPr>
            <a:endParaRPr lang="tr-TR" sz="2200" b="1" dirty="0" smtClean="0"/>
          </a:p>
        </p:txBody>
      </p:sp>
      <p:sp>
        <p:nvSpPr>
          <p:cNvPr id="9" name="Altbilgi Yer Tutucusu 8"/>
          <p:cNvSpPr>
            <a:spLocks noGrp="1"/>
          </p:cNvSpPr>
          <p:nvPr>
            <p:ph type="ftr" sz="quarter" idx="11"/>
          </p:nvPr>
        </p:nvSpPr>
        <p:spPr/>
        <p:txBody>
          <a:bodyPr/>
          <a:lstStyle/>
          <a:p>
            <a:r>
              <a:rPr lang="tr-TR" dirty="0" smtClean="0"/>
              <a:t>İç Ticaret Genel Müdürlüğü</a:t>
            </a:r>
            <a:endParaRPr lang="tr-TR" dirty="0"/>
          </a:p>
        </p:txBody>
      </p:sp>
      <p:sp>
        <p:nvSpPr>
          <p:cNvPr id="10" name="Slayt Numarası Yer Tutucusu 9"/>
          <p:cNvSpPr>
            <a:spLocks noGrp="1"/>
          </p:cNvSpPr>
          <p:nvPr>
            <p:ph type="sldNum" sz="quarter" idx="12"/>
          </p:nvPr>
        </p:nvSpPr>
        <p:spPr/>
        <p:txBody>
          <a:bodyPr/>
          <a:lstStyle/>
          <a:p>
            <a:fld id="{1D6224C9-9A2D-4CF1-BBF6-1B28814E279A}" type="slidenum">
              <a:rPr lang="tr-TR" smtClean="0"/>
              <a:t>12</a:t>
            </a:fld>
            <a:endParaRPr lang="tr-TR"/>
          </a:p>
        </p:txBody>
      </p:sp>
      <p:pic>
        <p:nvPicPr>
          <p:cNvPr id="4" name="Resim 3"/>
          <p:cNvPicPr>
            <a:picLocks/>
          </p:cNvPicPr>
          <p:nvPr/>
        </p:nvPicPr>
        <p:blipFill>
          <a:blip r:embed="rId3"/>
          <a:stretch>
            <a:fillRect/>
          </a:stretch>
        </p:blipFill>
        <p:spPr>
          <a:xfrm>
            <a:off x="448056" y="356935"/>
            <a:ext cx="1180800" cy="1179577"/>
          </a:xfrm>
          <a:prstGeom prst="rect">
            <a:avLst/>
          </a:prstGeom>
        </p:spPr>
      </p:pic>
    </p:spTree>
    <p:extLst>
      <p:ext uri="{BB962C8B-B14F-4D97-AF65-F5344CB8AC3E}">
        <p14:creationId xmlns:p14="http://schemas.microsoft.com/office/powerpoint/2010/main" val="130596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04161" y="356935"/>
            <a:ext cx="7949183" cy="1143000"/>
          </a:xfrm>
        </p:spPr>
        <p:txBody>
          <a:bodyPr>
            <a:normAutofit/>
          </a:bodyPr>
          <a:lstStyle/>
          <a:p>
            <a:pPr algn="ctr"/>
            <a:r>
              <a:rPr lang="tr-TR" sz="3200" b="1" dirty="0" smtClean="0">
                <a:solidFill>
                  <a:srgbClr val="0070C0"/>
                </a:solidFill>
              </a:rPr>
              <a:t>ESAS ALINACAK FİNANSAL TABLOLAR</a:t>
            </a:r>
            <a:endParaRPr lang="tr-TR" sz="3200" dirty="0">
              <a:solidFill>
                <a:srgbClr val="0070C0"/>
              </a:solidFill>
            </a:endParaRPr>
          </a:p>
        </p:txBody>
      </p:sp>
      <p:sp>
        <p:nvSpPr>
          <p:cNvPr id="3" name="İçerik Yer Tutucusu 2"/>
          <p:cNvSpPr>
            <a:spLocks noGrp="1"/>
          </p:cNvSpPr>
          <p:nvPr>
            <p:ph idx="1"/>
          </p:nvPr>
        </p:nvSpPr>
        <p:spPr>
          <a:xfrm>
            <a:off x="1177636" y="1536512"/>
            <a:ext cx="10034848" cy="4397948"/>
          </a:xfrm>
        </p:spPr>
        <p:txBody>
          <a:bodyPr>
            <a:normAutofit/>
          </a:bodyPr>
          <a:lstStyle/>
          <a:p>
            <a:pPr marL="0" indent="0" algn="just">
              <a:lnSpc>
                <a:spcPct val="150000"/>
              </a:lnSpc>
              <a:buNone/>
            </a:pPr>
            <a:endParaRPr lang="tr-TR" sz="1200" b="1" dirty="0"/>
          </a:p>
          <a:p>
            <a:pPr algn="just">
              <a:lnSpc>
                <a:spcPct val="100000"/>
              </a:lnSpc>
              <a:spcBef>
                <a:spcPts val="1800"/>
              </a:spcBef>
              <a:buClr>
                <a:srgbClr val="0070C0"/>
              </a:buClr>
              <a:buFont typeface="Wingdings" panose="05000000000000000000" pitchFamily="2" charset="2"/>
              <a:buChar char="Ø"/>
            </a:pPr>
            <a:r>
              <a:rPr lang="tr-TR" sz="2200" b="1" dirty="0" smtClean="0"/>
              <a:t> Şirketlerin </a:t>
            </a:r>
            <a:r>
              <a:rPr lang="tr-TR" sz="2200" b="1" dirty="0"/>
              <a:t>sermaye kaybı veya borca batık olma durumları, Kanunun </a:t>
            </a:r>
            <a:r>
              <a:rPr lang="tr-TR" sz="2200" b="1" dirty="0" smtClean="0"/>
              <a:t>88’inci </a:t>
            </a:r>
            <a:r>
              <a:rPr lang="tr-TR" sz="2200" b="1" dirty="0"/>
              <a:t>maddesine göre hazırlanacak finansal tablolar esas alınarak belirlenir</a:t>
            </a:r>
            <a:r>
              <a:rPr lang="tr-TR" sz="2200" b="1" dirty="0" smtClean="0"/>
              <a:t>.</a:t>
            </a:r>
          </a:p>
          <a:p>
            <a:pPr algn="just">
              <a:lnSpc>
                <a:spcPct val="100000"/>
              </a:lnSpc>
              <a:spcBef>
                <a:spcPts val="1800"/>
              </a:spcBef>
              <a:buClr>
                <a:srgbClr val="0070C0"/>
              </a:buClr>
              <a:buFont typeface="Wingdings" panose="05000000000000000000" pitchFamily="2" charset="2"/>
              <a:buChar char="Ø"/>
            </a:pPr>
            <a:r>
              <a:rPr lang="tr-TR" sz="2200" b="1" dirty="0" smtClean="0"/>
              <a:t> TMS/TFRS</a:t>
            </a:r>
            <a:r>
              <a:rPr lang="tr-TR" sz="2200" b="1" dirty="0"/>
              <a:t>, BOBİ FRS </a:t>
            </a:r>
            <a:r>
              <a:rPr lang="tr-TR" sz="2200" b="1" dirty="0" smtClean="0"/>
              <a:t>veya </a:t>
            </a:r>
            <a:r>
              <a:rPr lang="tr-TR" sz="2200" b="1" dirty="0"/>
              <a:t>Muhasebe Sistemi Uygulama Genel </a:t>
            </a:r>
            <a:r>
              <a:rPr lang="tr-TR" sz="2200" b="1" dirty="0" smtClean="0"/>
              <a:t>Tebliğleri ilkelerine uyulur.</a:t>
            </a:r>
            <a:endParaRPr lang="tr-TR" sz="2200" b="1" dirty="0"/>
          </a:p>
          <a:p>
            <a:pPr algn="just">
              <a:lnSpc>
                <a:spcPct val="100000"/>
              </a:lnSpc>
              <a:spcBef>
                <a:spcPts val="1800"/>
              </a:spcBef>
              <a:buClr>
                <a:srgbClr val="0070C0"/>
              </a:buClr>
              <a:buFont typeface="Wingdings" panose="05000000000000000000" pitchFamily="2" charset="2"/>
              <a:buChar char="Ø"/>
            </a:pPr>
            <a:r>
              <a:rPr lang="tr-TR" sz="2200" b="1" dirty="0" smtClean="0"/>
              <a:t> Finansal </a:t>
            </a:r>
            <a:r>
              <a:rPr lang="tr-TR" sz="2200" b="1" dirty="0"/>
              <a:t>tabloların düzenlenmesinde ihtiyari olarak Türkiye Muhasebe Standartlarının uygulanmasının tercih edilmesi halinde, bahsi geçen durum bu şekilde hazırlanan finansal tablolar üzerinden değerlendirilir.</a:t>
            </a:r>
            <a:endParaRPr lang="tr-TR" sz="2200" b="1" dirty="0" smtClean="0"/>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13</a:t>
            </a:fld>
            <a:endParaRPr lang="tr-TR"/>
          </a:p>
        </p:txBody>
      </p:sp>
      <p:pic>
        <p:nvPicPr>
          <p:cNvPr id="4" name="Resim 3"/>
          <p:cNvPicPr>
            <a:picLocks/>
          </p:cNvPicPr>
          <p:nvPr/>
        </p:nvPicPr>
        <p:blipFill>
          <a:blip r:embed="rId3"/>
          <a:stretch>
            <a:fillRect/>
          </a:stretch>
        </p:blipFill>
        <p:spPr>
          <a:xfrm>
            <a:off x="448056" y="356935"/>
            <a:ext cx="1180800" cy="1179577"/>
          </a:xfrm>
          <a:prstGeom prst="rect">
            <a:avLst/>
          </a:prstGeom>
        </p:spPr>
      </p:pic>
    </p:spTree>
    <p:extLst>
      <p:ext uri="{BB962C8B-B14F-4D97-AF65-F5344CB8AC3E}">
        <p14:creationId xmlns:p14="http://schemas.microsoft.com/office/powerpoint/2010/main" val="9694535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04161" y="356935"/>
            <a:ext cx="7949183" cy="1143000"/>
          </a:xfrm>
        </p:spPr>
        <p:txBody>
          <a:bodyPr>
            <a:normAutofit fontScale="90000"/>
          </a:bodyPr>
          <a:lstStyle/>
          <a:p>
            <a:pPr algn="ctr"/>
            <a:r>
              <a:rPr lang="tr-TR" sz="3200" b="1" dirty="0" smtClean="0">
                <a:solidFill>
                  <a:srgbClr val="0070C0"/>
                </a:solidFill>
              </a:rPr>
              <a:t>SERMAYENİN KAYBI VEYA BORCA BATIK OLMA DURUMLARINDA BİRLEŞMEYE KATILMA</a:t>
            </a:r>
            <a:endParaRPr lang="tr-TR" sz="3200" dirty="0">
              <a:solidFill>
                <a:srgbClr val="0070C0"/>
              </a:solidFill>
            </a:endParaRPr>
          </a:p>
        </p:txBody>
      </p:sp>
      <p:sp>
        <p:nvSpPr>
          <p:cNvPr id="3" name="İçerik Yer Tutucusu 2"/>
          <p:cNvSpPr>
            <a:spLocks noGrp="1"/>
          </p:cNvSpPr>
          <p:nvPr>
            <p:ph idx="1"/>
          </p:nvPr>
        </p:nvSpPr>
        <p:spPr>
          <a:xfrm>
            <a:off x="609601" y="1728216"/>
            <a:ext cx="11405615" cy="4397948"/>
          </a:xfrm>
        </p:spPr>
        <p:txBody>
          <a:bodyPr>
            <a:normAutofit/>
          </a:bodyPr>
          <a:lstStyle/>
          <a:p>
            <a:pPr algn="just">
              <a:buClr>
                <a:srgbClr val="0070C0"/>
              </a:buClr>
              <a:buFont typeface="Wingdings" panose="05000000000000000000" pitchFamily="2" charset="2"/>
              <a:buChar char="Ø"/>
            </a:pPr>
            <a:r>
              <a:rPr lang="tr-TR" sz="2200" b="1" dirty="0" smtClean="0"/>
              <a:t> Sermaye </a:t>
            </a:r>
            <a:r>
              <a:rPr lang="tr-TR" sz="2200" b="1" dirty="0"/>
              <a:t>kaybı veya borca batık durumda olan bir şirket, kaybolan sermayeyi karşılayabilecek tutarda </a:t>
            </a:r>
            <a:r>
              <a:rPr lang="tr-TR" sz="2200" b="1" dirty="0">
                <a:solidFill>
                  <a:srgbClr val="FF0000"/>
                </a:solidFill>
              </a:rPr>
              <a:t>serbestçe tasarruf edilebilen </a:t>
            </a:r>
            <a:r>
              <a:rPr lang="tr-TR" sz="2200" b="1" dirty="0" err="1">
                <a:solidFill>
                  <a:srgbClr val="FF0000"/>
                </a:solidFill>
              </a:rPr>
              <a:t>özvarlığa</a:t>
            </a:r>
            <a:r>
              <a:rPr lang="tr-TR" sz="2200" b="1" dirty="0">
                <a:solidFill>
                  <a:srgbClr val="FF0000"/>
                </a:solidFill>
              </a:rPr>
              <a:t> </a:t>
            </a:r>
            <a:r>
              <a:rPr lang="tr-TR" sz="2200" b="1" dirty="0"/>
              <a:t>sahip bulunan bir şirket ile birleşebilir</a:t>
            </a:r>
            <a:r>
              <a:rPr lang="tr-TR" sz="2200" b="1" dirty="0" smtClean="0"/>
              <a:t>.</a:t>
            </a:r>
          </a:p>
          <a:p>
            <a:pPr algn="just">
              <a:buClr>
                <a:srgbClr val="0070C0"/>
              </a:buClr>
              <a:buFont typeface="Wingdings" panose="05000000000000000000" pitchFamily="2" charset="2"/>
              <a:buChar char="Ø"/>
            </a:pPr>
            <a:r>
              <a:rPr lang="tr-TR" sz="2200" b="1" dirty="0" smtClean="0"/>
              <a:t> Serbestçe </a:t>
            </a:r>
            <a:r>
              <a:rPr lang="tr-TR" sz="2200" b="1" dirty="0"/>
              <a:t>tasarruf edilebilen </a:t>
            </a:r>
            <a:r>
              <a:rPr lang="tr-TR" sz="2200" b="1" dirty="0" err="1"/>
              <a:t>özvarlık</a:t>
            </a:r>
            <a:r>
              <a:rPr lang="tr-TR" sz="2200" b="1" dirty="0"/>
              <a:t>, genel kanuni yedek akçelerin sermayenin veya çıkarılmış sermayenin yarısını aşan kısmı ile Kanun ve sözleşme gereği ayrılanlar dışında genel kurulca ayrılmasına karar verilen yedek akçelerin (olağanüstü yedekler) toplamıdır</a:t>
            </a:r>
            <a:r>
              <a:rPr lang="tr-TR" sz="2200" b="1" dirty="0" smtClean="0"/>
              <a:t>. </a:t>
            </a:r>
            <a:endParaRPr lang="tr-TR" sz="2200" b="1" dirty="0"/>
          </a:p>
          <a:p>
            <a:pPr algn="just">
              <a:buClr>
                <a:srgbClr val="0070C0"/>
              </a:buClr>
              <a:buFont typeface="Wingdings" panose="05000000000000000000" pitchFamily="2" charset="2"/>
              <a:buChar char="Ø"/>
            </a:pPr>
            <a:r>
              <a:rPr lang="tr-TR" sz="2200" b="1" dirty="0" smtClean="0"/>
              <a:t> Şirketin </a:t>
            </a:r>
            <a:r>
              <a:rPr lang="tr-TR" sz="2200" b="1" dirty="0"/>
              <a:t>kaybolan sermayeyi veya borca </a:t>
            </a:r>
            <a:r>
              <a:rPr lang="tr-TR" sz="2200" b="1" dirty="0" err="1"/>
              <a:t>batıklık</a:t>
            </a:r>
            <a:r>
              <a:rPr lang="tr-TR" sz="2200" b="1" dirty="0"/>
              <a:t> durumunu karşılayacak miktarda serbestçe tasarruf edebileceği </a:t>
            </a:r>
            <a:r>
              <a:rPr lang="tr-TR" sz="2200" b="1" dirty="0" err="1"/>
              <a:t>özvarlığa</a:t>
            </a:r>
            <a:r>
              <a:rPr lang="tr-TR" sz="2200" b="1" dirty="0"/>
              <a:t> sahip </a:t>
            </a:r>
            <a:r>
              <a:rPr lang="tr-TR" sz="2200" b="1" dirty="0" smtClean="0"/>
              <a:t>olduğu ve </a:t>
            </a:r>
            <a:r>
              <a:rPr lang="tr-TR" sz="2200" b="1" dirty="0"/>
              <a:t>buna ilişkin tutarların, hesap şekli de gösterilerek doğrulandığı veya belirtilen durumların mevcut olmadığının doğrulandığı yeminli mali müşavir veya serbest muhasebeci mali müşavir raporu ile ortaya konulur. Devrolunan şirketlerin denetime tabi olması halinde bu rapor, denetime tabi şirketin denetçisi tarafından da hazırlanabilir.</a:t>
            </a:r>
          </a:p>
          <a:p>
            <a:pPr algn="just">
              <a:buFont typeface="Wingdings" panose="05000000000000000000" pitchFamily="2" charset="2"/>
              <a:buChar char="v"/>
            </a:pPr>
            <a:endParaRPr lang="tr-TR" b="1" dirty="0" smtClean="0"/>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14</a:t>
            </a:fld>
            <a:endParaRPr lang="tr-TR"/>
          </a:p>
        </p:txBody>
      </p:sp>
      <p:pic>
        <p:nvPicPr>
          <p:cNvPr id="4" name="Resim 3"/>
          <p:cNvPicPr>
            <a:picLocks/>
          </p:cNvPicPr>
          <p:nvPr/>
        </p:nvPicPr>
        <p:blipFill>
          <a:blip r:embed="rId3"/>
          <a:stretch>
            <a:fillRect/>
          </a:stretch>
        </p:blipFill>
        <p:spPr>
          <a:xfrm>
            <a:off x="448056" y="356935"/>
            <a:ext cx="1180800" cy="1179577"/>
          </a:xfrm>
          <a:prstGeom prst="rect">
            <a:avLst/>
          </a:prstGeom>
        </p:spPr>
      </p:pic>
    </p:spTree>
    <p:extLst>
      <p:ext uri="{BB962C8B-B14F-4D97-AF65-F5344CB8AC3E}">
        <p14:creationId xmlns:p14="http://schemas.microsoft.com/office/powerpoint/2010/main" val="11119315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07287" y="375223"/>
            <a:ext cx="7949183" cy="1143000"/>
          </a:xfrm>
        </p:spPr>
        <p:txBody>
          <a:bodyPr>
            <a:normAutofit/>
          </a:bodyPr>
          <a:lstStyle/>
          <a:p>
            <a:pPr algn="ctr"/>
            <a:r>
              <a:rPr lang="tr-TR" sz="3200" b="1" dirty="0" smtClean="0">
                <a:solidFill>
                  <a:srgbClr val="0070C0"/>
                </a:solidFill>
              </a:rPr>
              <a:t>KUR FARKI ZARARLARI</a:t>
            </a:r>
            <a:endParaRPr lang="tr-TR" sz="3200" dirty="0">
              <a:solidFill>
                <a:srgbClr val="0070C0"/>
              </a:solidFill>
            </a:endParaRPr>
          </a:p>
        </p:txBody>
      </p:sp>
      <p:sp>
        <p:nvSpPr>
          <p:cNvPr id="3" name="İçerik Yer Tutucusu 2"/>
          <p:cNvSpPr>
            <a:spLocks noGrp="1"/>
          </p:cNvSpPr>
          <p:nvPr>
            <p:ph idx="1"/>
          </p:nvPr>
        </p:nvSpPr>
        <p:spPr>
          <a:xfrm>
            <a:off x="1101915" y="2061837"/>
            <a:ext cx="9991344" cy="4397948"/>
          </a:xfrm>
        </p:spPr>
        <p:txBody>
          <a:bodyPr>
            <a:normAutofit/>
          </a:bodyPr>
          <a:lstStyle/>
          <a:p>
            <a:pPr marL="0" indent="0" algn="just">
              <a:spcBef>
                <a:spcPts val="1800"/>
              </a:spcBef>
              <a:buClr>
                <a:srgbClr val="0070C0"/>
              </a:buClr>
              <a:buNone/>
            </a:pPr>
            <a:r>
              <a:rPr lang="tr-TR" sz="2400" b="1" dirty="0" smtClean="0">
                <a:solidFill>
                  <a:schemeClr val="tx1"/>
                </a:solidFill>
              </a:rPr>
              <a:t>6102 </a:t>
            </a:r>
            <a:r>
              <a:rPr lang="tr-TR" sz="2400" b="1" dirty="0">
                <a:solidFill>
                  <a:schemeClr val="tx1"/>
                </a:solidFill>
              </a:rPr>
              <a:t>S</a:t>
            </a:r>
            <a:r>
              <a:rPr lang="tr-TR" sz="2400" b="1" dirty="0" smtClean="0">
                <a:solidFill>
                  <a:schemeClr val="tx1"/>
                </a:solidFill>
              </a:rPr>
              <a:t>ayılı </a:t>
            </a:r>
            <a:r>
              <a:rPr lang="tr-TR" sz="2400" b="1" dirty="0">
                <a:solidFill>
                  <a:schemeClr val="tx1"/>
                </a:solidFill>
              </a:rPr>
              <a:t>Türk Ticaret </a:t>
            </a:r>
            <a:r>
              <a:rPr lang="tr-TR" sz="2400" b="1" dirty="0" smtClean="0">
                <a:solidFill>
                  <a:schemeClr val="tx1"/>
                </a:solidFill>
              </a:rPr>
              <a:t>Kanununun 376 </a:t>
            </a:r>
            <a:r>
              <a:rPr lang="tr-TR" sz="2400" b="1" dirty="0" err="1" smtClean="0">
                <a:solidFill>
                  <a:schemeClr val="tx1"/>
                </a:solidFill>
              </a:rPr>
              <a:t>ncı</a:t>
            </a:r>
            <a:r>
              <a:rPr lang="tr-TR" sz="2400" b="1" dirty="0" smtClean="0">
                <a:solidFill>
                  <a:schemeClr val="tx1"/>
                </a:solidFill>
              </a:rPr>
              <a:t> </a:t>
            </a:r>
            <a:r>
              <a:rPr lang="tr-TR" sz="2400" b="1" dirty="0">
                <a:solidFill>
                  <a:schemeClr val="tx1"/>
                </a:solidFill>
              </a:rPr>
              <a:t>M</a:t>
            </a:r>
            <a:r>
              <a:rPr lang="tr-TR" sz="2400" b="1" dirty="0" smtClean="0">
                <a:solidFill>
                  <a:schemeClr val="tx1"/>
                </a:solidFill>
              </a:rPr>
              <a:t>addesinin </a:t>
            </a:r>
            <a:r>
              <a:rPr lang="tr-TR" sz="2400" b="1" dirty="0">
                <a:solidFill>
                  <a:schemeClr val="tx1"/>
                </a:solidFill>
              </a:rPr>
              <a:t>Uygulanmasına İlişkin Usul ve Esaslar Hakkında </a:t>
            </a:r>
            <a:r>
              <a:rPr lang="tr-TR" sz="2400" b="1" dirty="0" smtClean="0">
                <a:solidFill>
                  <a:schemeClr val="tx1"/>
                </a:solidFill>
              </a:rPr>
              <a:t>Tebliğ’in Geçici 1 </a:t>
            </a:r>
            <a:r>
              <a:rPr lang="tr-TR" sz="2400" b="1" dirty="0" err="1" smtClean="0">
                <a:solidFill>
                  <a:schemeClr val="tx1"/>
                </a:solidFill>
              </a:rPr>
              <a:t>nci</a:t>
            </a:r>
            <a:r>
              <a:rPr lang="tr-TR" sz="2400" b="1" dirty="0" smtClean="0">
                <a:solidFill>
                  <a:schemeClr val="tx1"/>
                </a:solidFill>
              </a:rPr>
              <a:t> maddesinde «</a:t>
            </a:r>
            <a:r>
              <a:rPr lang="tr-TR" sz="2400" b="1" i="1" dirty="0" smtClean="0">
                <a:solidFill>
                  <a:srgbClr val="FF0000"/>
                </a:solidFill>
              </a:rPr>
              <a:t>1/1/2023 </a:t>
            </a:r>
            <a:r>
              <a:rPr lang="tr-TR" sz="2400" b="1" i="1" dirty="0">
                <a:solidFill>
                  <a:srgbClr val="FF0000"/>
                </a:solidFill>
              </a:rPr>
              <a:t>tarihine kadar, Kanunun 376 </a:t>
            </a:r>
            <a:r>
              <a:rPr lang="tr-TR" sz="2400" b="1" i="1" dirty="0" err="1">
                <a:solidFill>
                  <a:srgbClr val="FF0000"/>
                </a:solidFill>
              </a:rPr>
              <a:t>ncı</a:t>
            </a:r>
            <a:r>
              <a:rPr lang="tr-TR" sz="2400" b="1" i="1" dirty="0">
                <a:solidFill>
                  <a:srgbClr val="FF0000"/>
                </a:solidFill>
              </a:rPr>
              <a:t> maddesi kapsamında sermaye kaybı veya borca batık olma durumuna ilişkin yapılan hesaplamalarda, henüz ifa edilmemiş yabancı para cinsi </a:t>
            </a:r>
            <a:r>
              <a:rPr lang="tr-TR" sz="2400" b="1" i="1" dirty="0" smtClean="0">
                <a:solidFill>
                  <a:srgbClr val="FF0000"/>
                </a:solidFill>
              </a:rPr>
              <a:t>yükümlülüklerden </a:t>
            </a:r>
            <a:r>
              <a:rPr lang="tr-TR" sz="2400" b="1" i="1" dirty="0">
                <a:solidFill>
                  <a:srgbClr val="FF0000"/>
                </a:solidFill>
              </a:rPr>
              <a:t>doğan kur farkı zararları dikkate </a:t>
            </a:r>
            <a:r>
              <a:rPr lang="tr-TR" sz="2400" b="1" i="1" dirty="0" smtClean="0">
                <a:solidFill>
                  <a:srgbClr val="FF0000"/>
                </a:solidFill>
              </a:rPr>
              <a:t>alınmayabilir</a:t>
            </a:r>
            <a:r>
              <a:rPr lang="tr-TR" sz="2400" b="1" i="1" dirty="0">
                <a:solidFill>
                  <a:srgbClr val="FF0000"/>
                </a:solidFill>
              </a:rPr>
              <a:t>.</a:t>
            </a:r>
            <a:r>
              <a:rPr lang="tr-TR" sz="2400" b="1" dirty="0" smtClean="0"/>
              <a:t>» hükmü yer almaktadır.</a:t>
            </a:r>
          </a:p>
          <a:p>
            <a:pPr marL="0" indent="0" algn="just">
              <a:buNone/>
            </a:pPr>
            <a:endParaRPr lang="tr-TR" b="1" dirty="0" smtClean="0"/>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15</a:t>
            </a:fld>
            <a:endParaRPr lang="tr-TR"/>
          </a:p>
        </p:txBody>
      </p:sp>
      <p:pic>
        <p:nvPicPr>
          <p:cNvPr id="4" name="Resim 3"/>
          <p:cNvPicPr>
            <a:picLocks/>
          </p:cNvPicPr>
          <p:nvPr/>
        </p:nvPicPr>
        <p:blipFill>
          <a:blip r:embed="rId3"/>
          <a:stretch>
            <a:fillRect/>
          </a:stretch>
        </p:blipFill>
        <p:spPr>
          <a:xfrm>
            <a:off x="448056" y="356935"/>
            <a:ext cx="1180800" cy="1179577"/>
          </a:xfrm>
          <a:prstGeom prst="rect">
            <a:avLst/>
          </a:prstGeom>
        </p:spPr>
      </p:pic>
    </p:spTree>
    <p:extLst>
      <p:ext uri="{BB962C8B-B14F-4D97-AF65-F5344CB8AC3E}">
        <p14:creationId xmlns:p14="http://schemas.microsoft.com/office/powerpoint/2010/main" val="39390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buClr>
                <a:srgbClr val="0070C0"/>
              </a:buClr>
              <a:buFont typeface="Wingdings" panose="05000000000000000000" pitchFamily="2" charset="2"/>
              <a:buChar char="Ø"/>
            </a:pPr>
            <a:r>
              <a:rPr lang="tr-TR" dirty="0" smtClean="0"/>
              <a:t> </a:t>
            </a:r>
            <a:r>
              <a:rPr lang="tr-TR" b="1" dirty="0" smtClean="0"/>
              <a:t>Henüz </a:t>
            </a:r>
            <a:r>
              <a:rPr lang="tr-TR" b="1" dirty="0"/>
              <a:t>ifa edilmemiş yabancı para cinsi yükümlülüklerden doğan kur farkı zararlarına ilişkin finansal tablolarda herhangi bir değişiklik </a:t>
            </a:r>
            <a:r>
              <a:rPr lang="tr-TR" b="1" dirty="0" smtClean="0"/>
              <a:t>yapılmayacaktır.</a:t>
            </a:r>
          </a:p>
          <a:p>
            <a:pPr algn="just">
              <a:buClr>
                <a:srgbClr val="0070C0"/>
              </a:buClr>
              <a:buFont typeface="Wingdings" panose="05000000000000000000" pitchFamily="2" charset="2"/>
              <a:buChar char="Ø"/>
            </a:pPr>
            <a:r>
              <a:rPr lang="tr-TR" b="1" dirty="0" smtClean="0"/>
              <a:t> Yönetim </a:t>
            </a:r>
            <a:r>
              <a:rPr lang="tr-TR" b="1" dirty="0"/>
              <a:t>organı şirketin sermaye kaybı veya </a:t>
            </a:r>
            <a:r>
              <a:rPr lang="tr-TR" b="1" dirty="0" smtClean="0"/>
              <a:t>borca </a:t>
            </a:r>
            <a:r>
              <a:rPr lang="tr-TR" b="1" dirty="0"/>
              <a:t>batık olma durumlarına ilişkin </a:t>
            </a:r>
            <a:r>
              <a:rPr lang="tr-TR" b="1" dirty="0">
                <a:solidFill>
                  <a:srgbClr val="FF0000"/>
                </a:solidFill>
              </a:rPr>
              <a:t>değerlendirmeler yaparken</a:t>
            </a:r>
            <a:r>
              <a:rPr lang="tr-TR" b="1" dirty="0"/>
              <a:t>, henüz ifa edilmemiş yabancı para cinsi yükümlülüklerden doğan kur farkı zararını, şirketin mevcut zararından indirebilecektir. </a:t>
            </a:r>
            <a:endParaRPr lang="tr-TR" b="1" dirty="0" smtClean="0"/>
          </a:p>
          <a:p>
            <a:pPr algn="just">
              <a:buClr>
                <a:srgbClr val="0070C0"/>
              </a:buClr>
              <a:buFont typeface="Wingdings" panose="05000000000000000000" pitchFamily="2" charset="2"/>
              <a:buChar char="Ø"/>
            </a:pPr>
            <a:r>
              <a:rPr lang="tr-TR" b="1" dirty="0" smtClean="0"/>
              <a:t> Henüz </a:t>
            </a:r>
            <a:r>
              <a:rPr lang="tr-TR" b="1" dirty="0"/>
              <a:t>ifa edilmemiş yabancı para birimi cinsinden yükümlülükleri, şirket bilançosunda yer alan henüz ödenmemiş ticari ve finansal tüm borçları kapsamaktadır. </a:t>
            </a:r>
            <a:endParaRPr lang="tr-TR" b="1" dirty="0" smtClean="0"/>
          </a:p>
          <a:p>
            <a:pPr algn="just">
              <a:buClr>
                <a:srgbClr val="0070C0"/>
              </a:buClr>
              <a:buFont typeface="Wingdings" panose="05000000000000000000" pitchFamily="2" charset="2"/>
              <a:buChar char="Ø"/>
            </a:pPr>
            <a:r>
              <a:rPr lang="tr-TR" b="1" dirty="0" smtClean="0"/>
              <a:t> Değerlendirme için yapılacak zarar hesaplamalarında, söz </a:t>
            </a:r>
            <a:r>
              <a:rPr lang="tr-TR" b="1" dirty="0"/>
              <a:t>konusu yükümlülüğün finansal tablolara giriş tarihindeki kur esas alınacaktır</a:t>
            </a:r>
            <a:r>
              <a:rPr lang="tr-TR" b="1" dirty="0" smtClean="0"/>
              <a:t>.</a:t>
            </a:r>
          </a:p>
          <a:p>
            <a:pPr algn="just">
              <a:buClr>
                <a:srgbClr val="0070C0"/>
              </a:buClr>
              <a:buFont typeface="Wingdings" panose="05000000000000000000" pitchFamily="2" charset="2"/>
              <a:buChar char="Ø"/>
            </a:pPr>
            <a:r>
              <a:rPr lang="tr-TR" b="1" dirty="0" smtClean="0"/>
              <a:t> Yükümlülüğün </a:t>
            </a:r>
            <a:r>
              <a:rPr lang="tr-TR" b="1" dirty="0"/>
              <a:t>ödenmesi sonrasında oluşan kur farkı </a:t>
            </a:r>
            <a:r>
              <a:rPr lang="tr-TR" b="1" dirty="0" smtClean="0"/>
              <a:t>zararlarının, </a:t>
            </a:r>
            <a:r>
              <a:rPr lang="tr-TR" b="1" dirty="0"/>
              <a:t>anılan madde kapsamında değerlendirilmesi mümkün olmayacaktır.</a:t>
            </a:r>
          </a:p>
          <a:p>
            <a:pPr>
              <a:buClr>
                <a:srgbClr val="0070C0"/>
              </a:buClr>
              <a:buFont typeface="Wingdings" panose="05000000000000000000" pitchFamily="2" charset="2"/>
              <a:buChar char="Ø"/>
            </a:pPr>
            <a:endParaRPr lang="tr-TR" dirty="0"/>
          </a:p>
        </p:txBody>
      </p:sp>
      <p:sp>
        <p:nvSpPr>
          <p:cNvPr id="4" name="Altbilgi Yer Tutucusu 3"/>
          <p:cNvSpPr>
            <a:spLocks noGrp="1"/>
          </p:cNvSpPr>
          <p:nvPr>
            <p:ph type="ftr" sz="quarter" idx="11"/>
          </p:nvPr>
        </p:nvSpPr>
        <p:spPr/>
        <p:txBody>
          <a:bodyPr/>
          <a:lstStyle/>
          <a:p>
            <a:r>
              <a:rPr lang="tr-TR" smtClean="0"/>
              <a:t>İç Ticaret Genel Müdürlüğü</a:t>
            </a:r>
            <a:endParaRPr lang="tr-TR"/>
          </a:p>
        </p:txBody>
      </p:sp>
      <p:sp>
        <p:nvSpPr>
          <p:cNvPr id="5" name="Slayt Numarası Yer Tutucusu 4"/>
          <p:cNvSpPr>
            <a:spLocks noGrp="1"/>
          </p:cNvSpPr>
          <p:nvPr>
            <p:ph type="sldNum" sz="quarter" idx="12"/>
          </p:nvPr>
        </p:nvSpPr>
        <p:spPr/>
        <p:txBody>
          <a:bodyPr/>
          <a:lstStyle/>
          <a:p>
            <a:fld id="{1D6224C9-9A2D-4CF1-BBF6-1B28814E279A}" type="slidenum">
              <a:rPr lang="tr-TR" smtClean="0"/>
              <a:t>16</a:t>
            </a:fld>
            <a:endParaRPr lang="tr-TR"/>
          </a:p>
        </p:txBody>
      </p:sp>
      <p:sp>
        <p:nvSpPr>
          <p:cNvPr id="6" name="Unvan 1"/>
          <p:cNvSpPr>
            <a:spLocks noGrp="1"/>
          </p:cNvSpPr>
          <p:nvPr>
            <p:ph type="title"/>
          </p:nvPr>
        </p:nvSpPr>
        <p:spPr>
          <a:xfrm>
            <a:off x="2798618" y="637877"/>
            <a:ext cx="7633854" cy="841157"/>
          </a:xfrm>
        </p:spPr>
        <p:txBody>
          <a:bodyPr>
            <a:normAutofit/>
          </a:bodyPr>
          <a:lstStyle/>
          <a:p>
            <a:pPr algn="ctr"/>
            <a:r>
              <a:rPr lang="tr-TR" sz="3200" b="1" dirty="0" smtClean="0">
                <a:solidFill>
                  <a:srgbClr val="0070C0"/>
                </a:solidFill>
              </a:rPr>
              <a:t>KUR FARKI ZARARLARI</a:t>
            </a:r>
            <a:endParaRPr lang="tr-TR" sz="3200" dirty="0">
              <a:solidFill>
                <a:srgbClr val="0070C0"/>
              </a:solidFill>
            </a:endParaRPr>
          </a:p>
        </p:txBody>
      </p:sp>
      <p:pic>
        <p:nvPicPr>
          <p:cNvPr id="7" name="Resim 6"/>
          <p:cNvPicPr>
            <a:picLocks/>
          </p:cNvPicPr>
          <p:nvPr/>
        </p:nvPicPr>
        <p:blipFill>
          <a:blip r:embed="rId2"/>
          <a:stretch>
            <a:fillRect/>
          </a:stretch>
        </p:blipFill>
        <p:spPr>
          <a:xfrm>
            <a:off x="849838" y="468668"/>
            <a:ext cx="1180800" cy="1179577"/>
          </a:xfrm>
          <a:prstGeom prst="rect">
            <a:avLst/>
          </a:prstGeom>
        </p:spPr>
      </p:pic>
    </p:spTree>
    <p:extLst>
      <p:ext uri="{BB962C8B-B14F-4D97-AF65-F5344CB8AC3E}">
        <p14:creationId xmlns:p14="http://schemas.microsoft.com/office/powerpoint/2010/main" val="20203984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smtClean="0"/>
              <a:t>İç Ticaret Genel Müdürlüğü</a:t>
            </a:r>
            <a:endParaRPr lang="tr-TR"/>
          </a:p>
        </p:txBody>
      </p:sp>
      <p:sp>
        <p:nvSpPr>
          <p:cNvPr id="5" name="Slayt Numarası Yer Tutucusu 4"/>
          <p:cNvSpPr>
            <a:spLocks noGrp="1"/>
          </p:cNvSpPr>
          <p:nvPr>
            <p:ph type="sldNum" sz="quarter" idx="12"/>
          </p:nvPr>
        </p:nvSpPr>
        <p:spPr/>
        <p:txBody>
          <a:bodyPr/>
          <a:lstStyle/>
          <a:p>
            <a:fld id="{1D6224C9-9A2D-4CF1-BBF6-1B28814E279A}" type="slidenum">
              <a:rPr lang="tr-TR" smtClean="0"/>
              <a:t>17</a:t>
            </a:fld>
            <a:endParaRPr lang="tr-TR"/>
          </a:p>
        </p:txBody>
      </p:sp>
      <p:pic>
        <p:nvPicPr>
          <p:cNvPr id="6" name="Resim 5"/>
          <p:cNvPicPr>
            <a:picLocks/>
          </p:cNvPicPr>
          <p:nvPr/>
        </p:nvPicPr>
        <p:blipFill>
          <a:blip r:embed="rId2"/>
          <a:stretch>
            <a:fillRect/>
          </a:stretch>
        </p:blipFill>
        <p:spPr>
          <a:xfrm>
            <a:off x="4439700" y="839445"/>
            <a:ext cx="3011302" cy="2899636"/>
          </a:xfrm>
          <a:prstGeom prst="rect">
            <a:avLst/>
          </a:prstGeom>
        </p:spPr>
      </p:pic>
      <p:sp>
        <p:nvSpPr>
          <p:cNvPr id="7" name="Dikdörtgen 6"/>
          <p:cNvSpPr/>
          <p:nvPr/>
        </p:nvSpPr>
        <p:spPr>
          <a:xfrm>
            <a:off x="3802456" y="4557833"/>
            <a:ext cx="4249000" cy="646331"/>
          </a:xfrm>
          <a:prstGeom prst="rect">
            <a:avLst/>
          </a:prstGeom>
        </p:spPr>
        <p:txBody>
          <a:bodyPr wrap="square">
            <a:spAutoFit/>
          </a:bodyPr>
          <a:lstStyle/>
          <a:p>
            <a:r>
              <a:rPr lang="tr-TR" sz="3600" b="1" dirty="0" smtClean="0">
                <a:solidFill>
                  <a:srgbClr val="0070C0"/>
                </a:solidFill>
              </a:rPr>
              <a:t>TEŞEKKÜR EDERİM.</a:t>
            </a:r>
            <a:endParaRPr lang="tr-TR" sz="3600" dirty="0"/>
          </a:p>
        </p:txBody>
      </p:sp>
    </p:spTree>
    <p:extLst>
      <p:ext uri="{BB962C8B-B14F-4D97-AF65-F5344CB8AC3E}">
        <p14:creationId xmlns:p14="http://schemas.microsoft.com/office/powerpoint/2010/main" val="58359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93124" y="531275"/>
            <a:ext cx="7949183" cy="709499"/>
          </a:xfrm>
        </p:spPr>
        <p:txBody>
          <a:bodyPr>
            <a:normAutofit/>
          </a:bodyPr>
          <a:lstStyle/>
          <a:p>
            <a:pPr algn="ctr"/>
            <a:r>
              <a:rPr lang="tr-TR" sz="3200" b="1" dirty="0" smtClean="0">
                <a:solidFill>
                  <a:srgbClr val="0070C0"/>
                </a:solidFill>
              </a:rPr>
              <a:t>YASAL DÜZENLEMELER</a:t>
            </a:r>
            <a:endParaRPr lang="tr-TR" sz="3200" dirty="0"/>
          </a:p>
        </p:txBody>
      </p:sp>
      <p:sp>
        <p:nvSpPr>
          <p:cNvPr id="3" name="İçerik Yer Tutucusu 2"/>
          <p:cNvSpPr>
            <a:spLocks noGrp="1"/>
          </p:cNvSpPr>
          <p:nvPr>
            <p:ph idx="1"/>
          </p:nvPr>
        </p:nvSpPr>
        <p:spPr>
          <a:xfrm>
            <a:off x="1136073" y="1948265"/>
            <a:ext cx="10076410" cy="4397948"/>
          </a:xfrm>
        </p:spPr>
        <p:txBody>
          <a:bodyPr>
            <a:noAutofit/>
          </a:bodyPr>
          <a:lstStyle/>
          <a:p>
            <a:pPr marL="0" indent="0" algn="just">
              <a:lnSpc>
                <a:spcPct val="120000"/>
              </a:lnSpc>
              <a:buNone/>
            </a:pPr>
            <a:r>
              <a:rPr lang="tr-TR" sz="2200" b="1" dirty="0" smtClean="0"/>
              <a:t>Sermaye kaybı ve borca batık olma durumu ve alınacak tedbirler;</a:t>
            </a:r>
          </a:p>
          <a:p>
            <a:pPr marL="201168" lvl="1" indent="0" algn="just">
              <a:lnSpc>
                <a:spcPct val="120000"/>
              </a:lnSpc>
              <a:buClr>
                <a:srgbClr val="0070C0"/>
              </a:buClr>
              <a:buNone/>
            </a:pPr>
            <a:endParaRPr lang="tr-TR" sz="1000" b="1" dirty="0" smtClean="0"/>
          </a:p>
          <a:p>
            <a:pPr lvl="1" algn="just">
              <a:lnSpc>
                <a:spcPct val="100000"/>
              </a:lnSpc>
              <a:spcBef>
                <a:spcPts val="1800"/>
              </a:spcBef>
              <a:spcAft>
                <a:spcPts val="0"/>
              </a:spcAft>
              <a:buClr>
                <a:srgbClr val="0070C0"/>
              </a:buClr>
              <a:buFont typeface="Wingdings" panose="05000000000000000000" pitchFamily="2" charset="2"/>
              <a:buChar char="Ø"/>
            </a:pPr>
            <a:r>
              <a:rPr lang="tr-TR" sz="2200" b="1" dirty="0" smtClean="0"/>
              <a:t> 6102 </a:t>
            </a:r>
            <a:r>
              <a:rPr lang="tr-TR" sz="2200" b="1" dirty="0"/>
              <a:t>sayılı Türk Ticaret Kanunu’nun (TTK) 376’nci </a:t>
            </a:r>
            <a:r>
              <a:rPr lang="tr-TR" sz="2200" b="1" dirty="0" smtClean="0"/>
              <a:t>maddesi</a:t>
            </a:r>
          </a:p>
          <a:p>
            <a:pPr lvl="1" algn="just">
              <a:lnSpc>
                <a:spcPct val="100000"/>
              </a:lnSpc>
              <a:spcBef>
                <a:spcPts val="1800"/>
              </a:spcBef>
              <a:spcAft>
                <a:spcPts val="0"/>
              </a:spcAft>
              <a:buClr>
                <a:srgbClr val="0070C0"/>
              </a:buClr>
              <a:buFont typeface="Wingdings" panose="05000000000000000000" pitchFamily="2" charset="2"/>
              <a:buChar char="Ø"/>
            </a:pPr>
            <a:r>
              <a:rPr lang="tr-TR" sz="2200" b="1" dirty="0" smtClean="0"/>
              <a:t> 15 </a:t>
            </a:r>
            <a:r>
              <a:rPr lang="tr-TR" sz="2200" b="1" dirty="0"/>
              <a:t>Eylül 2018 </a:t>
            </a:r>
            <a:r>
              <a:rPr lang="tr-TR" sz="2200" b="1" dirty="0" smtClean="0"/>
              <a:t>tarihinde </a:t>
            </a:r>
            <a:r>
              <a:rPr lang="tr-TR" sz="2200" b="1" dirty="0"/>
              <a:t>Resmi </a:t>
            </a:r>
            <a:r>
              <a:rPr lang="tr-TR" sz="2200" b="1" dirty="0" err="1" smtClean="0"/>
              <a:t>Gazete’de</a:t>
            </a:r>
            <a:r>
              <a:rPr lang="tr-TR" sz="2200" b="1" dirty="0" smtClean="0"/>
              <a:t> yayımlanan</a:t>
            </a:r>
            <a:r>
              <a:rPr lang="tr-TR" sz="2200" b="1" dirty="0"/>
              <a:t> </a:t>
            </a:r>
            <a:r>
              <a:rPr lang="tr-TR" sz="2200" b="1" dirty="0" smtClean="0">
                <a:solidFill>
                  <a:srgbClr val="FF0000"/>
                </a:solidFill>
              </a:rPr>
              <a:t>6102 </a:t>
            </a:r>
            <a:r>
              <a:rPr lang="tr-TR" sz="2200" b="1" dirty="0">
                <a:solidFill>
                  <a:srgbClr val="FF0000"/>
                </a:solidFill>
              </a:rPr>
              <a:t>S</a:t>
            </a:r>
            <a:r>
              <a:rPr lang="tr-TR" sz="2200" b="1" dirty="0" smtClean="0">
                <a:solidFill>
                  <a:srgbClr val="FF0000"/>
                </a:solidFill>
              </a:rPr>
              <a:t>ayılı </a:t>
            </a:r>
            <a:r>
              <a:rPr lang="tr-TR" sz="2200" b="1" dirty="0">
                <a:solidFill>
                  <a:srgbClr val="FF0000"/>
                </a:solidFill>
              </a:rPr>
              <a:t>Türk Ticaret </a:t>
            </a:r>
            <a:r>
              <a:rPr lang="tr-TR" sz="2200" b="1" dirty="0" smtClean="0">
                <a:solidFill>
                  <a:srgbClr val="FF0000"/>
                </a:solidFill>
              </a:rPr>
              <a:t>Kanununun 376 </a:t>
            </a:r>
            <a:r>
              <a:rPr lang="tr-TR" sz="2200" b="1" dirty="0" err="1" smtClean="0">
                <a:solidFill>
                  <a:srgbClr val="FF0000"/>
                </a:solidFill>
              </a:rPr>
              <a:t>ncı</a:t>
            </a:r>
            <a:r>
              <a:rPr lang="tr-TR" sz="2200" b="1" dirty="0" smtClean="0">
                <a:solidFill>
                  <a:srgbClr val="FF0000"/>
                </a:solidFill>
              </a:rPr>
              <a:t> </a:t>
            </a:r>
            <a:r>
              <a:rPr lang="tr-TR" sz="2200" b="1" dirty="0">
                <a:solidFill>
                  <a:srgbClr val="FF0000"/>
                </a:solidFill>
              </a:rPr>
              <a:t>M</a:t>
            </a:r>
            <a:r>
              <a:rPr lang="tr-TR" sz="2200" b="1" dirty="0" smtClean="0">
                <a:solidFill>
                  <a:srgbClr val="FF0000"/>
                </a:solidFill>
              </a:rPr>
              <a:t>addesinin Uygulanmasına İlişkin Usul ve Esaslar Hakkında Tebliğ</a:t>
            </a:r>
            <a:endParaRPr lang="tr-TR" sz="2200" b="1" dirty="0"/>
          </a:p>
          <a:p>
            <a:pPr lvl="1" algn="just">
              <a:lnSpc>
                <a:spcPct val="100000"/>
              </a:lnSpc>
              <a:spcBef>
                <a:spcPts val="1800"/>
              </a:spcBef>
              <a:spcAft>
                <a:spcPts val="0"/>
              </a:spcAft>
              <a:buClr>
                <a:srgbClr val="0070C0"/>
              </a:buClr>
              <a:buFont typeface="Wingdings" panose="05000000000000000000" pitchFamily="2" charset="2"/>
              <a:buChar char="Ø"/>
            </a:pPr>
            <a:r>
              <a:rPr lang="tr-TR" sz="2200" b="1" dirty="0" smtClean="0"/>
              <a:t> Halka </a:t>
            </a:r>
            <a:r>
              <a:rPr lang="tr-TR" sz="2200" b="1" dirty="0"/>
              <a:t>açık </a:t>
            </a:r>
            <a:r>
              <a:rPr lang="tr-TR" sz="2200" b="1" dirty="0" smtClean="0"/>
              <a:t>şirketler bakımından SPK’nın </a:t>
            </a:r>
            <a:r>
              <a:rPr lang="tr-TR" sz="2200" b="1" dirty="0"/>
              <a:t>10.04.2014 tarih ve 11/352 sayılı </a:t>
            </a:r>
            <a:r>
              <a:rPr lang="tr-TR" sz="2200" b="1" dirty="0" smtClean="0"/>
              <a:t>Kararı. Kararda revizyon beklenmektedir.</a:t>
            </a:r>
            <a:endParaRPr lang="tr-TR" sz="2200" b="1" dirty="0"/>
          </a:p>
          <a:p>
            <a:pPr algn="just">
              <a:lnSpc>
                <a:spcPct val="150000"/>
              </a:lnSpc>
            </a:pPr>
            <a:endParaRPr lang="tr-TR" sz="2600" dirty="0"/>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2</a:t>
            </a:fld>
            <a:endParaRPr lang="tr-TR"/>
          </a:p>
        </p:txBody>
      </p:sp>
      <p:pic>
        <p:nvPicPr>
          <p:cNvPr id="4" name="Resim 3"/>
          <p:cNvPicPr>
            <a:picLocks/>
          </p:cNvPicPr>
          <p:nvPr/>
        </p:nvPicPr>
        <p:blipFill>
          <a:blip r:embed="rId3"/>
          <a:stretch>
            <a:fillRect/>
          </a:stretch>
        </p:blipFill>
        <p:spPr>
          <a:xfrm>
            <a:off x="448056" y="356934"/>
            <a:ext cx="1180800" cy="1180800"/>
          </a:xfrm>
          <a:prstGeom prst="rect">
            <a:avLst/>
          </a:prstGeom>
        </p:spPr>
      </p:pic>
    </p:spTree>
    <p:extLst>
      <p:ext uri="{BB962C8B-B14F-4D97-AF65-F5344CB8AC3E}">
        <p14:creationId xmlns:p14="http://schemas.microsoft.com/office/powerpoint/2010/main" val="1297033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17121" y="479443"/>
            <a:ext cx="7949183" cy="722457"/>
          </a:xfrm>
        </p:spPr>
        <p:txBody>
          <a:bodyPr>
            <a:normAutofit/>
          </a:bodyPr>
          <a:lstStyle/>
          <a:p>
            <a:pPr algn="ctr"/>
            <a:r>
              <a:rPr lang="tr-TR" sz="3200" b="1" dirty="0" smtClean="0">
                <a:solidFill>
                  <a:srgbClr val="0070C0"/>
                </a:solidFill>
              </a:rPr>
              <a:t>SERMAYE KAYBI</a:t>
            </a:r>
            <a:endParaRPr lang="tr-TR" sz="3200" dirty="0"/>
          </a:p>
        </p:txBody>
      </p:sp>
      <p:sp>
        <p:nvSpPr>
          <p:cNvPr id="3" name="İçerik Yer Tutucusu 2"/>
          <p:cNvSpPr>
            <a:spLocks noGrp="1"/>
          </p:cNvSpPr>
          <p:nvPr>
            <p:ph idx="1"/>
          </p:nvPr>
        </p:nvSpPr>
        <p:spPr>
          <a:xfrm>
            <a:off x="1149927" y="1742069"/>
            <a:ext cx="10851434" cy="4520185"/>
          </a:xfrm>
        </p:spPr>
        <p:txBody>
          <a:bodyPr>
            <a:normAutofit fontScale="62500" lnSpcReduction="20000"/>
          </a:bodyPr>
          <a:lstStyle/>
          <a:p>
            <a:pPr algn="just">
              <a:lnSpc>
                <a:spcPct val="120000"/>
              </a:lnSpc>
              <a:buClr>
                <a:srgbClr val="0070C0"/>
              </a:buClr>
              <a:buFont typeface="Wingdings" panose="05000000000000000000" pitchFamily="2" charset="2"/>
              <a:buChar char="Ø"/>
            </a:pPr>
            <a:r>
              <a:rPr lang="tr-TR" sz="3200" b="1" dirty="0" smtClean="0"/>
              <a:t> Ara dönem veya yıllık finansal tablolar üzerinden; </a:t>
            </a:r>
          </a:p>
          <a:p>
            <a:pPr lvl="2" algn="just">
              <a:lnSpc>
                <a:spcPct val="120000"/>
              </a:lnSpc>
              <a:spcBef>
                <a:spcPts val="600"/>
              </a:spcBef>
              <a:spcAft>
                <a:spcPts val="0"/>
              </a:spcAft>
              <a:buClrTx/>
              <a:buFont typeface="Wingdings" panose="05000000000000000000" pitchFamily="2" charset="2"/>
              <a:buChar char="ü"/>
            </a:pPr>
            <a:r>
              <a:rPr lang="tr-TR" sz="3200" b="1" dirty="0" smtClean="0"/>
              <a:t> Sermaye </a:t>
            </a:r>
            <a:r>
              <a:rPr lang="tr-TR" sz="3200" b="1" dirty="0"/>
              <a:t>ile kanuni yedek akçeler </a:t>
            </a:r>
            <a:r>
              <a:rPr lang="tr-TR" sz="3200" b="1" dirty="0" smtClean="0"/>
              <a:t>toplamının </a:t>
            </a:r>
            <a:r>
              <a:rPr lang="tr-TR" sz="3200" b="1" dirty="0" smtClean="0">
                <a:solidFill>
                  <a:srgbClr val="FF0000"/>
                </a:solidFill>
              </a:rPr>
              <a:t>en az yarısının</a:t>
            </a:r>
            <a:r>
              <a:rPr lang="tr-TR" sz="3200" b="1" dirty="0" smtClean="0"/>
              <a:t>,</a:t>
            </a:r>
          </a:p>
          <a:p>
            <a:pPr lvl="2" algn="just">
              <a:lnSpc>
                <a:spcPct val="120000"/>
              </a:lnSpc>
              <a:spcBef>
                <a:spcPts val="600"/>
              </a:spcBef>
              <a:spcAft>
                <a:spcPts val="0"/>
              </a:spcAft>
              <a:buClrTx/>
              <a:buFont typeface="Wingdings" panose="05000000000000000000" pitchFamily="2" charset="2"/>
              <a:buChar char="ü"/>
            </a:pPr>
            <a:r>
              <a:rPr lang="tr-TR" sz="3200" b="1" dirty="0" smtClean="0"/>
              <a:t> Sermaye ile kanuni yedek akçeler toplamının </a:t>
            </a:r>
            <a:r>
              <a:rPr lang="tr-TR" sz="3200" b="1" dirty="0" smtClean="0">
                <a:solidFill>
                  <a:srgbClr val="FF0000"/>
                </a:solidFill>
              </a:rPr>
              <a:t>üçte ikisinin</a:t>
            </a:r>
            <a:r>
              <a:rPr lang="tr-TR" sz="3200" b="1" dirty="0" smtClean="0">
                <a:solidFill>
                  <a:schemeClr val="tx1"/>
                </a:solidFill>
              </a:rPr>
              <a:t>,</a:t>
            </a:r>
          </a:p>
          <a:p>
            <a:pPr marL="0" indent="0" algn="just">
              <a:lnSpc>
                <a:spcPct val="120000"/>
              </a:lnSpc>
              <a:buClr>
                <a:srgbClr val="0070C0"/>
              </a:buClr>
              <a:buNone/>
            </a:pPr>
            <a:r>
              <a:rPr lang="tr-TR" sz="3200" b="1" dirty="0" smtClean="0"/>
              <a:t>zarar sebebiyle karşılıksız kalması şeklinde iki farklı durum bulunmaktadır.</a:t>
            </a:r>
          </a:p>
          <a:p>
            <a:endParaRPr lang="tr-TR" sz="800" dirty="0" smtClean="0"/>
          </a:p>
          <a:p>
            <a:r>
              <a:rPr lang="tr-TR" sz="3200" dirty="0" smtClean="0"/>
              <a:t>                             </a:t>
            </a:r>
            <a:r>
              <a:rPr lang="tr-TR" sz="3200" b="1" u="sng" dirty="0">
                <a:solidFill>
                  <a:srgbClr val="FF0000"/>
                </a:solidFill>
              </a:rPr>
              <a:t>(Sermaye + Kanuni Yedek Akçeler) – </a:t>
            </a:r>
            <a:r>
              <a:rPr lang="tr-TR" sz="3200" b="1" u="sng" dirty="0" err="1">
                <a:solidFill>
                  <a:srgbClr val="FF0000"/>
                </a:solidFill>
              </a:rPr>
              <a:t>Özkaynaklar</a:t>
            </a:r>
            <a:endParaRPr lang="tr-TR" sz="3200" b="1" u="sng" dirty="0">
              <a:solidFill>
                <a:srgbClr val="FF0000"/>
              </a:solidFill>
            </a:endParaRPr>
          </a:p>
          <a:p>
            <a:r>
              <a:rPr lang="tr-TR" sz="3200" b="1" dirty="0">
                <a:solidFill>
                  <a:srgbClr val="FF0000"/>
                </a:solidFill>
              </a:rPr>
              <a:t>       </a:t>
            </a:r>
            <a:r>
              <a:rPr lang="tr-TR" sz="3200" b="1" dirty="0" smtClean="0">
                <a:solidFill>
                  <a:srgbClr val="FF0000"/>
                </a:solidFill>
              </a:rPr>
              <a:t>                                 </a:t>
            </a:r>
            <a:r>
              <a:rPr lang="tr-TR" sz="3200" b="1" dirty="0">
                <a:solidFill>
                  <a:srgbClr val="FF0000"/>
                </a:solidFill>
              </a:rPr>
              <a:t>(Sermaye + Kanuni Yedek Akçeler)</a:t>
            </a:r>
          </a:p>
          <a:p>
            <a:pPr algn="just">
              <a:lnSpc>
                <a:spcPct val="120000"/>
              </a:lnSpc>
              <a:buClr>
                <a:srgbClr val="0070C0"/>
              </a:buClr>
              <a:buFont typeface="Wingdings" panose="05000000000000000000" pitchFamily="2" charset="2"/>
              <a:buChar char="Ø"/>
            </a:pPr>
            <a:r>
              <a:rPr lang="tr-TR" sz="3200" b="1" dirty="0" smtClean="0"/>
              <a:t> Bu formül kullanılarak yapılan hesaplama sonucu oranın;</a:t>
            </a:r>
          </a:p>
          <a:p>
            <a:pPr lvl="2" algn="just">
              <a:lnSpc>
                <a:spcPct val="120000"/>
              </a:lnSpc>
              <a:spcBef>
                <a:spcPts val="600"/>
              </a:spcBef>
              <a:spcAft>
                <a:spcPts val="0"/>
              </a:spcAft>
              <a:buClrTx/>
              <a:buFont typeface="Wingdings" panose="05000000000000000000" pitchFamily="2" charset="2"/>
              <a:buChar char="ü"/>
            </a:pPr>
            <a:r>
              <a:rPr lang="tr-TR" sz="3200" b="1" dirty="0" smtClean="0"/>
              <a:t> 1/2  ile 2/3 arasında olması hali birinci durumu,</a:t>
            </a:r>
          </a:p>
          <a:p>
            <a:pPr lvl="2" algn="just">
              <a:lnSpc>
                <a:spcPct val="120000"/>
              </a:lnSpc>
              <a:spcBef>
                <a:spcPts val="600"/>
              </a:spcBef>
              <a:spcAft>
                <a:spcPts val="0"/>
              </a:spcAft>
              <a:buClrTx/>
              <a:buFont typeface="Wingdings" panose="05000000000000000000" pitchFamily="2" charset="2"/>
              <a:buChar char="ü"/>
            </a:pPr>
            <a:r>
              <a:rPr lang="tr-TR" sz="3200" b="1" dirty="0" smtClean="0"/>
              <a:t> 2/3  ile 1 arasında olması hali ikinci durumu, </a:t>
            </a:r>
          </a:p>
          <a:p>
            <a:pPr lvl="2" algn="just">
              <a:lnSpc>
                <a:spcPct val="120000"/>
              </a:lnSpc>
              <a:spcBef>
                <a:spcPts val="600"/>
              </a:spcBef>
              <a:spcAft>
                <a:spcPts val="0"/>
              </a:spcAft>
              <a:buClrTx/>
              <a:buFont typeface="Wingdings" panose="05000000000000000000" pitchFamily="2" charset="2"/>
              <a:buChar char="ü"/>
            </a:pPr>
            <a:r>
              <a:rPr lang="tr-TR" sz="3200" b="1" dirty="0" smtClean="0"/>
              <a:t> 1 den büyük olması hali ise borca batık olma durumunu gösterir. </a:t>
            </a:r>
          </a:p>
          <a:p>
            <a:pPr>
              <a:lnSpc>
                <a:spcPct val="150000"/>
              </a:lnSpc>
            </a:pPr>
            <a:endParaRPr lang="tr-TR" dirty="0"/>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3</a:t>
            </a:fld>
            <a:endParaRPr lang="tr-TR"/>
          </a:p>
        </p:txBody>
      </p:sp>
      <p:pic>
        <p:nvPicPr>
          <p:cNvPr id="4" name="Resim 3"/>
          <p:cNvPicPr>
            <a:picLocks/>
          </p:cNvPicPr>
          <p:nvPr/>
        </p:nvPicPr>
        <p:blipFill>
          <a:blip r:embed="rId3"/>
          <a:stretch>
            <a:fillRect/>
          </a:stretch>
        </p:blipFill>
        <p:spPr>
          <a:xfrm>
            <a:off x="448056" y="356935"/>
            <a:ext cx="1180800" cy="1180800"/>
          </a:xfrm>
          <a:prstGeom prst="rect">
            <a:avLst/>
          </a:prstGeom>
        </p:spPr>
      </p:pic>
    </p:spTree>
    <p:extLst>
      <p:ext uri="{BB962C8B-B14F-4D97-AF65-F5344CB8AC3E}">
        <p14:creationId xmlns:p14="http://schemas.microsoft.com/office/powerpoint/2010/main" val="3495623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07287" y="375834"/>
            <a:ext cx="7949183" cy="1143000"/>
          </a:xfrm>
        </p:spPr>
        <p:txBody>
          <a:bodyPr>
            <a:normAutofit/>
          </a:bodyPr>
          <a:lstStyle/>
          <a:p>
            <a:pPr algn="ctr"/>
            <a:r>
              <a:rPr lang="tr-TR" sz="3200" b="1" dirty="0" smtClean="0">
                <a:solidFill>
                  <a:srgbClr val="0070C0"/>
                </a:solidFill>
              </a:rPr>
              <a:t>SERMAYE KAYBI DURUMUNDA GENEL KURUL TOPLANTISI</a:t>
            </a:r>
            <a:endParaRPr lang="tr-TR" sz="3200" dirty="0"/>
          </a:p>
        </p:txBody>
      </p:sp>
      <p:sp>
        <p:nvSpPr>
          <p:cNvPr id="3" name="İçerik Yer Tutucusu 2"/>
          <p:cNvSpPr>
            <a:spLocks noGrp="1"/>
          </p:cNvSpPr>
          <p:nvPr>
            <p:ph idx="1"/>
          </p:nvPr>
        </p:nvSpPr>
        <p:spPr>
          <a:xfrm>
            <a:off x="1177636" y="1953768"/>
            <a:ext cx="10224656" cy="4324796"/>
          </a:xfrm>
        </p:spPr>
        <p:txBody>
          <a:bodyPr>
            <a:normAutofit/>
          </a:bodyPr>
          <a:lstStyle/>
          <a:p>
            <a:pPr marL="0" indent="0" algn="just">
              <a:buNone/>
            </a:pPr>
            <a:r>
              <a:rPr lang="tr-TR" sz="2200" b="1" dirty="0">
                <a:solidFill>
                  <a:srgbClr val="FF0000"/>
                </a:solidFill>
              </a:rPr>
              <a:t>Sermaye ile kanuni yedek akçeler toplamının en az yarısının karşılıksız kalması </a:t>
            </a:r>
            <a:r>
              <a:rPr lang="tr-TR" sz="2200" b="1" dirty="0" smtClean="0">
                <a:solidFill>
                  <a:srgbClr val="FF0000"/>
                </a:solidFill>
              </a:rPr>
              <a:t>halinde;</a:t>
            </a:r>
          </a:p>
          <a:p>
            <a:pPr marL="0" indent="0" algn="just">
              <a:buNone/>
            </a:pPr>
            <a:endParaRPr lang="tr-TR" sz="1000" b="1" dirty="0" smtClean="0">
              <a:solidFill>
                <a:srgbClr val="FF0000"/>
              </a:solidFill>
            </a:endParaRPr>
          </a:p>
          <a:p>
            <a:pPr algn="just">
              <a:lnSpc>
                <a:spcPct val="100000"/>
              </a:lnSpc>
              <a:buClr>
                <a:srgbClr val="0070C0"/>
              </a:buClr>
              <a:buFont typeface="Wingdings" panose="05000000000000000000" pitchFamily="2" charset="2"/>
              <a:buChar char="Ø"/>
            </a:pPr>
            <a:r>
              <a:rPr lang="tr-TR" sz="2200" b="1" dirty="0" smtClean="0"/>
              <a:t> Yönetim organı, </a:t>
            </a:r>
            <a:r>
              <a:rPr lang="tr-TR" sz="2200" b="1" dirty="0"/>
              <a:t>son bilançoyu genel kurula sunarak şirketin finansal yönden bulunduğu durumu bütün açıklığıyla anlatır</a:t>
            </a:r>
            <a:r>
              <a:rPr lang="tr-TR" sz="2200" b="1" dirty="0" smtClean="0"/>
              <a:t>.</a:t>
            </a:r>
            <a:r>
              <a:rPr lang="pt-BR" sz="2200" b="1" dirty="0"/>
              <a:t> Bu hususta genel kurula rapor da </a:t>
            </a:r>
            <a:r>
              <a:rPr lang="pt-BR" sz="2200" b="1" dirty="0" smtClean="0"/>
              <a:t>sunulabilir.</a:t>
            </a:r>
            <a:endParaRPr lang="tr-TR" sz="2200" b="1" dirty="0"/>
          </a:p>
          <a:p>
            <a:pPr algn="just">
              <a:lnSpc>
                <a:spcPct val="100000"/>
              </a:lnSpc>
              <a:buClr>
                <a:srgbClr val="0070C0"/>
              </a:buClr>
              <a:buFont typeface="Wingdings" panose="05000000000000000000" pitchFamily="2" charset="2"/>
              <a:buChar char="Ø"/>
            </a:pPr>
            <a:r>
              <a:rPr lang="tr-TR" sz="2200" b="1" dirty="0" smtClean="0"/>
              <a:t> Yönetim </a:t>
            </a:r>
            <a:r>
              <a:rPr lang="tr-TR" sz="2200" b="1" dirty="0"/>
              <a:t>organı, genel kurula uygun gördüğü iyileştirici önlemleri sunar</a:t>
            </a:r>
            <a:r>
              <a:rPr lang="tr-TR" sz="2200" b="1" dirty="0" smtClean="0"/>
              <a:t>.</a:t>
            </a:r>
          </a:p>
          <a:p>
            <a:pPr algn="just">
              <a:lnSpc>
                <a:spcPct val="100000"/>
              </a:lnSpc>
              <a:buClr>
                <a:srgbClr val="0070C0"/>
              </a:buClr>
              <a:buFont typeface="Wingdings" panose="05000000000000000000" pitchFamily="2" charset="2"/>
              <a:buChar char="Ø"/>
            </a:pPr>
            <a:r>
              <a:rPr lang="tr-TR" sz="2200" b="1" dirty="0"/>
              <a:t> Genel kurul, sunulan iyileştirici önlemleri aynen kabul edebileceği gibi değiştirerek de kabul edebilir ya da sunulan önlemler dışında başka bir önlemin uygulanmasına karar verebilir.</a:t>
            </a:r>
          </a:p>
          <a:p>
            <a:pPr marL="0" indent="0" algn="just">
              <a:buNone/>
            </a:pPr>
            <a:endParaRPr lang="tr-TR" sz="2400" b="1" dirty="0" smtClean="0"/>
          </a:p>
          <a:p>
            <a:pPr algn="just">
              <a:buFont typeface="Wingdings" panose="05000000000000000000" pitchFamily="2" charset="2"/>
              <a:buChar char="v"/>
            </a:pPr>
            <a:endParaRPr lang="tr-TR" sz="2400" dirty="0"/>
          </a:p>
          <a:p>
            <a:pPr algn="just"/>
            <a:endParaRPr lang="tr-TR" sz="2400" dirty="0"/>
          </a:p>
          <a:p>
            <a:pPr algn="just"/>
            <a:endParaRPr lang="tr-TR" sz="3100" dirty="0" smtClean="0"/>
          </a:p>
          <a:p>
            <a:endParaRPr lang="tr-TR" dirty="0"/>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4</a:t>
            </a:fld>
            <a:endParaRPr lang="tr-TR"/>
          </a:p>
        </p:txBody>
      </p:sp>
      <p:pic>
        <p:nvPicPr>
          <p:cNvPr id="4" name="Resim 3"/>
          <p:cNvPicPr>
            <a:picLocks/>
          </p:cNvPicPr>
          <p:nvPr/>
        </p:nvPicPr>
        <p:blipFill>
          <a:blip r:embed="rId3"/>
          <a:stretch>
            <a:fillRect/>
          </a:stretch>
        </p:blipFill>
        <p:spPr>
          <a:xfrm>
            <a:off x="448056" y="356934"/>
            <a:ext cx="1180800" cy="1180800"/>
          </a:xfrm>
          <a:prstGeom prst="rect">
            <a:avLst/>
          </a:prstGeom>
        </p:spPr>
      </p:pic>
    </p:spTree>
    <p:extLst>
      <p:ext uri="{BB962C8B-B14F-4D97-AF65-F5344CB8AC3E}">
        <p14:creationId xmlns:p14="http://schemas.microsoft.com/office/powerpoint/2010/main" val="3169931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04161" y="356935"/>
            <a:ext cx="7949183" cy="1143000"/>
          </a:xfrm>
        </p:spPr>
        <p:txBody>
          <a:bodyPr>
            <a:normAutofit/>
          </a:bodyPr>
          <a:lstStyle/>
          <a:p>
            <a:pPr algn="ctr"/>
            <a:r>
              <a:rPr lang="tr-TR" sz="3200" b="1" dirty="0" smtClean="0">
                <a:solidFill>
                  <a:srgbClr val="0070C0"/>
                </a:solidFill>
              </a:rPr>
              <a:t>SERMAYE KAYBI DURUMUNDA ALINMASI GEREKEN TEDBİRLER</a:t>
            </a:r>
            <a:endParaRPr lang="tr-TR" sz="3200" dirty="0"/>
          </a:p>
        </p:txBody>
      </p:sp>
      <p:sp>
        <p:nvSpPr>
          <p:cNvPr id="3" name="İçerik Yer Tutucusu 2"/>
          <p:cNvSpPr>
            <a:spLocks noGrp="1"/>
          </p:cNvSpPr>
          <p:nvPr>
            <p:ph idx="1"/>
          </p:nvPr>
        </p:nvSpPr>
        <p:spPr>
          <a:xfrm>
            <a:off x="1137659" y="1817462"/>
            <a:ext cx="9919855" cy="4324796"/>
          </a:xfrm>
        </p:spPr>
        <p:txBody>
          <a:bodyPr>
            <a:normAutofit fontScale="25000" lnSpcReduction="20000"/>
          </a:bodyPr>
          <a:lstStyle/>
          <a:p>
            <a:pPr marL="0" indent="0" algn="just">
              <a:lnSpc>
                <a:spcPct val="120000"/>
              </a:lnSpc>
              <a:buClr>
                <a:srgbClr val="0070C0"/>
              </a:buClr>
              <a:buNone/>
            </a:pPr>
            <a:r>
              <a:rPr lang="tr-TR" sz="8800" b="1" dirty="0" smtClean="0">
                <a:solidFill>
                  <a:srgbClr val="FF0000"/>
                </a:solidFill>
              </a:rPr>
              <a:t>Sermaye </a:t>
            </a:r>
            <a:r>
              <a:rPr lang="tr-TR" sz="8800" b="1" dirty="0">
                <a:solidFill>
                  <a:srgbClr val="FF0000"/>
                </a:solidFill>
              </a:rPr>
              <a:t>ile kanuni yedek akçeler toplamının en az yarısının karşılıksız kalması </a:t>
            </a:r>
            <a:r>
              <a:rPr lang="tr-TR" sz="8800" b="1" dirty="0" smtClean="0">
                <a:solidFill>
                  <a:srgbClr val="FF0000"/>
                </a:solidFill>
              </a:rPr>
              <a:t>halinde;</a:t>
            </a:r>
          </a:p>
          <a:p>
            <a:pPr algn="just">
              <a:lnSpc>
                <a:spcPct val="120000"/>
              </a:lnSpc>
              <a:spcAft>
                <a:spcPts val="0"/>
              </a:spcAft>
              <a:buClr>
                <a:srgbClr val="0070C0"/>
              </a:buClr>
              <a:buFont typeface="Wingdings" panose="05000000000000000000" pitchFamily="2" charset="2"/>
              <a:buChar char="Ø"/>
            </a:pPr>
            <a:r>
              <a:rPr lang="tr-TR" sz="8800" b="1" dirty="0" smtClean="0"/>
              <a:t> Yönetim oranı, şirketin </a:t>
            </a:r>
            <a:r>
              <a:rPr lang="tr-TR" sz="8800" b="1" dirty="0"/>
              <a:t>mali durumundaki kötüleşmeyi ortadan kaldırmak veya en azından etkilerini hafifletmek </a:t>
            </a:r>
            <a:r>
              <a:rPr lang="tr-TR" sz="8800" b="1" dirty="0" smtClean="0"/>
              <a:t>amacıyla genel kurula aşağıdaki tedbirleri sunabilir;     </a:t>
            </a:r>
          </a:p>
          <a:p>
            <a:pPr marL="0" indent="0" algn="just">
              <a:lnSpc>
                <a:spcPct val="170000"/>
              </a:lnSpc>
              <a:buNone/>
            </a:pPr>
            <a:endParaRPr lang="tr-TR" sz="800" b="1" dirty="0" smtClean="0"/>
          </a:p>
          <a:p>
            <a:pPr lvl="4" algn="just">
              <a:lnSpc>
                <a:spcPct val="120000"/>
              </a:lnSpc>
              <a:spcBef>
                <a:spcPts val="0"/>
              </a:spcBef>
              <a:spcAft>
                <a:spcPts val="0"/>
              </a:spcAft>
              <a:buClrTx/>
              <a:buFont typeface="Wingdings" panose="05000000000000000000" pitchFamily="2" charset="2"/>
              <a:buChar char="ü"/>
            </a:pPr>
            <a:r>
              <a:rPr lang="tr-TR" sz="8800" b="1" dirty="0" smtClean="0"/>
              <a:t> Sermaye </a:t>
            </a:r>
            <a:r>
              <a:rPr lang="tr-TR" sz="8800" b="1" dirty="0"/>
              <a:t>artırımı, </a:t>
            </a:r>
            <a:endParaRPr lang="tr-TR" sz="8800" b="1" dirty="0" smtClean="0"/>
          </a:p>
          <a:p>
            <a:pPr lvl="4" algn="just">
              <a:lnSpc>
                <a:spcPct val="120000"/>
              </a:lnSpc>
              <a:spcBef>
                <a:spcPts val="0"/>
              </a:spcBef>
              <a:spcAft>
                <a:spcPts val="0"/>
              </a:spcAft>
              <a:buClrTx/>
              <a:buFont typeface="Wingdings" panose="05000000000000000000" pitchFamily="2" charset="2"/>
              <a:buChar char="ü"/>
            </a:pPr>
            <a:r>
              <a:rPr lang="tr-TR" sz="8800" b="1" dirty="0" smtClean="0"/>
              <a:t> Sermayenin tamamlanması,</a:t>
            </a:r>
          </a:p>
          <a:p>
            <a:pPr lvl="4" algn="just">
              <a:lnSpc>
                <a:spcPct val="120000"/>
              </a:lnSpc>
              <a:spcBef>
                <a:spcPts val="0"/>
              </a:spcBef>
              <a:spcAft>
                <a:spcPts val="0"/>
              </a:spcAft>
              <a:buClrTx/>
              <a:buFont typeface="Wingdings" panose="05000000000000000000" pitchFamily="2" charset="2"/>
              <a:buChar char="ü"/>
            </a:pPr>
            <a:r>
              <a:rPr lang="tr-TR" sz="8800" b="1" dirty="0" smtClean="0"/>
              <a:t> Bazı </a:t>
            </a:r>
            <a:r>
              <a:rPr lang="tr-TR" sz="8800" b="1" dirty="0"/>
              <a:t>üretim birimlerinin veya bölümlerinin kapatılması ya da </a:t>
            </a:r>
            <a:r>
              <a:rPr lang="tr-TR" sz="8800" b="1" dirty="0" smtClean="0"/>
              <a:t>         küçültülmesi</a:t>
            </a:r>
            <a:r>
              <a:rPr lang="tr-TR" sz="8800" b="1" dirty="0"/>
              <a:t>, </a:t>
            </a:r>
            <a:endParaRPr lang="tr-TR" sz="8800" b="1" dirty="0" smtClean="0"/>
          </a:p>
          <a:p>
            <a:pPr lvl="4" algn="just">
              <a:lnSpc>
                <a:spcPct val="120000"/>
              </a:lnSpc>
              <a:spcBef>
                <a:spcPts val="0"/>
              </a:spcBef>
              <a:spcAft>
                <a:spcPts val="0"/>
              </a:spcAft>
              <a:buClrTx/>
              <a:buFont typeface="Wingdings" panose="05000000000000000000" pitchFamily="2" charset="2"/>
              <a:buChar char="ü"/>
            </a:pPr>
            <a:r>
              <a:rPr lang="tr-TR" sz="8800" b="1" dirty="0" smtClean="0"/>
              <a:t> İştiraklerin </a:t>
            </a:r>
            <a:r>
              <a:rPr lang="tr-TR" sz="8800" b="1" dirty="0"/>
              <a:t>satışı, pazarlama sisteminin değiştirilmesi gibi iyileştirici önlemleri alternatifli ve karşılaştırmalı olarak </a:t>
            </a:r>
            <a:r>
              <a:rPr lang="tr-TR" sz="8800" b="1" dirty="0" smtClean="0"/>
              <a:t>genel </a:t>
            </a:r>
            <a:r>
              <a:rPr lang="tr-TR" sz="8800" b="1" dirty="0"/>
              <a:t>kurula sunar ve </a:t>
            </a:r>
            <a:r>
              <a:rPr lang="tr-TR" sz="8800" b="1" dirty="0" smtClean="0"/>
              <a:t>açıklar</a:t>
            </a:r>
            <a:r>
              <a:rPr lang="tr-TR" sz="8000" b="1" dirty="0" smtClean="0"/>
              <a:t>.</a:t>
            </a:r>
          </a:p>
          <a:p>
            <a:pPr marL="0" indent="0">
              <a:buNone/>
            </a:pPr>
            <a:endParaRPr lang="tr-TR" dirty="0"/>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5</a:t>
            </a:fld>
            <a:endParaRPr lang="tr-TR"/>
          </a:p>
        </p:txBody>
      </p:sp>
      <p:pic>
        <p:nvPicPr>
          <p:cNvPr id="4" name="Resim 3"/>
          <p:cNvPicPr>
            <a:picLocks/>
          </p:cNvPicPr>
          <p:nvPr/>
        </p:nvPicPr>
        <p:blipFill>
          <a:blip r:embed="rId3"/>
          <a:stretch>
            <a:fillRect/>
          </a:stretch>
        </p:blipFill>
        <p:spPr>
          <a:xfrm>
            <a:off x="448056" y="356935"/>
            <a:ext cx="1216152" cy="1179577"/>
          </a:xfrm>
          <a:prstGeom prst="rect">
            <a:avLst/>
          </a:prstGeom>
        </p:spPr>
      </p:pic>
    </p:spTree>
    <p:extLst>
      <p:ext uri="{BB962C8B-B14F-4D97-AF65-F5344CB8AC3E}">
        <p14:creationId xmlns:p14="http://schemas.microsoft.com/office/powerpoint/2010/main" val="20042038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04161" y="356935"/>
            <a:ext cx="7949183" cy="1143000"/>
          </a:xfrm>
        </p:spPr>
        <p:txBody>
          <a:bodyPr>
            <a:normAutofit/>
          </a:bodyPr>
          <a:lstStyle/>
          <a:p>
            <a:pPr algn="ctr"/>
            <a:r>
              <a:rPr lang="tr-TR" sz="3200" b="1" dirty="0" smtClean="0">
                <a:solidFill>
                  <a:srgbClr val="0070C0"/>
                </a:solidFill>
              </a:rPr>
              <a:t>SERMAYE KAYBI DURUMUNDA ALINMASI GEREKEN TEDBİRLER</a:t>
            </a:r>
            <a:endParaRPr lang="tr-TR" sz="3200" dirty="0"/>
          </a:p>
        </p:txBody>
      </p:sp>
      <p:sp>
        <p:nvSpPr>
          <p:cNvPr id="3" name="İçerik Yer Tutucusu 2"/>
          <p:cNvSpPr>
            <a:spLocks noGrp="1"/>
          </p:cNvSpPr>
          <p:nvPr>
            <p:ph idx="1"/>
          </p:nvPr>
        </p:nvSpPr>
        <p:spPr>
          <a:xfrm>
            <a:off x="1136073" y="1817462"/>
            <a:ext cx="10266218" cy="4324796"/>
          </a:xfrm>
        </p:spPr>
        <p:txBody>
          <a:bodyPr>
            <a:normAutofit/>
          </a:bodyPr>
          <a:lstStyle/>
          <a:p>
            <a:pPr marL="0" indent="0" algn="just">
              <a:lnSpc>
                <a:spcPct val="100000"/>
              </a:lnSpc>
              <a:buClr>
                <a:srgbClr val="0070C0"/>
              </a:buClr>
              <a:buNone/>
            </a:pPr>
            <a:r>
              <a:rPr lang="tr-TR" sz="2200" b="1" dirty="0" smtClean="0">
                <a:solidFill>
                  <a:srgbClr val="FF0000"/>
                </a:solidFill>
              </a:rPr>
              <a:t>Sermaye ile kanuni yedek akçeler toplamının en az yarısının karşılıksız kalması halinde;</a:t>
            </a:r>
          </a:p>
          <a:p>
            <a:pPr algn="just">
              <a:lnSpc>
                <a:spcPct val="100000"/>
              </a:lnSpc>
              <a:buClr>
                <a:srgbClr val="0070C0"/>
              </a:buClr>
              <a:buFont typeface="Wingdings" panose="05000000000000000000" pitchFamily="2" charset="2"/>
              <a:buChar char="Ø"/>
            </a:pPr>
            <a:r>
              <a:rPr lang="tr-TR" sz="2200" b="1" dirty="0" smtClean="0"/>
              <a:t> Tebliğde alınabilecek tedbirler sınırlı </a:t>
            </a:r>
            <a:r>
              <a:rPr lang="tr-TR" sz="2200" b="1" dirty="0"/>
              <a:t>olarak (</a:t>
            </a:r>
            <a:r>
              <a:rPr lang="tr-TR" sz="2200" b="1" dirty="0" err="1"/>
              <a:t>numerus</a:t>
            </a:r>
            <a:r>
              <a:rPr lang="tr-TR" sz="2200" b="1" dirty="0"/>
              <a:t> </a:t>
            </a:r>
            <a:r>
              <a:rPr lang="tr-TR" sz="2200" b="1" dirty="0" err="1"/>
              <a:t>clausus</a:t>
            </a:r>
            <a:r>
              <a:rPr lang="tr-TR" sz="2200" b="1" dirty="0"/>
              <a:t>) olarak sayılmamış </a:t>
            </a:r>
            <a:r>
              <a:rPr lang="tr-TR" sz="2200" b="1" dirty="0" smtClean="0"/>
              <a:t>ve </a:t>
            </a:r>
            <a:r>
              <a:rPr lang="tr-TR" sz="2200" b="1" dirty="0"/>
              <a:t>yönetim organına kendi “uygun gördüğü” iyileştirici önemleri sunma </a:t>
            </a:r>
            <a:r>
              <a:rPr lang="tr-TR" sz="2200" b="1" dirty="0" smtClean="0"/>
              <a:t>hakkı tanınmıştır.</a:t>
            </a:r>
          </a:p>
          <a:p>
            <a:pPr algn="just">
              <a:lnSpc>
                <a:spcPct val="100000"/>
              </a:lnSpc>
              <a:buClr>
                <a:srgbClr val="0070C0"/>
              </a:buClr>
              <a:buFont typeface="Wingdings" panose="05000000000000000000" pitchFamily="2" charset="2"/>
              <a:buChar char="Ø"/>
            </a:pPr>
            <a:r>
              <a:rPr lang="tr-TR" sz="2200" b="1" dirty="0" smtClean="0"/>
              <a:t> Yönetim organı, yukarıda sayılan tedbirler dışında şirkete </a:t>
            </a:r>
            <a:r>
              <a:rPr lang="tr-TR" sz="2200" b="1" dirty="0"/>
              <a:t>nakit girişini sağlayacak </a:t>
            </a:r>
            <a:r>
              <a:rPr lang="tr-TR" sz="2200" b="1" dirty="0" smtClean="0"/>
              <a:t>veya </a:t>
            </a:r>
            <a:r>
              <a:rPr lang="tr-TR" sz="2200" b="1" dirty="0" err="1" smtClean="0"/>
              <a:t>organizasyonel</a:t>
            </a:r>
            <a:r>
              <a:rPr lang="tr-TR" sz="2200" b="1" dirty="0" smtClean="0"/>
              <a:t> </a:t>
            </a:r>
            <a:r>
              <a:rPr lang="tr-TR" sz="2200" b="1" dirty="0"/>
              <a:t>değişiklikler yaparak şirketin giderlerini kısmak </a:t>
            </a:r>
            <a:r>
              <a:rPr lang="tr-TR" sz="2200" b="1" dirty="0" smtClean="0"/>
              <a:t>şeklinde farklı önlemeleri de genel kurula sunabilir.</a:t>
            </a:r>
          </a:p>
          <a:p>
            <a:endParaRPr lang="tr-TR" dirty="0"/>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6</a:t>
            </a:fld>
            <a:endParaRPr lang="tr-TR"/>
          </a:p>
        </p:txBody>
      </p:sp>
      <p:pic>
        <p:nvPicPr>
          <p:cNvPr id="4" name="Resim 3"/>
          <p:cNvPicPr>
            <a:picLocks/>
          </p:cNvPicPr>
          <p:nvPr/>
        </p:nvPicPr>
        <p:blipFill>
          <a:blip r:embed="rId3"/>
          <a:stretch>
            <a:fillRect/>
          </a:stretch>
        </p:blipFill>
        <p:spPr>
          <a:xfrm>
            <a:off x="448056" y="356935"/>
            <a:ext cx="1180800" cy="1179577"/>
          </a:xfrm>
          <a:prstGeom prst="rect">
            <a:avLst/>
          </a:prstGeom>
        </p:spPr>
      </p:pic>
    </p:spTree>
    <p:extLst>
      <p:ext uri="{BB962C8B-B14F-4D97-AF65-F5344CB8AC3E}">
        <p14:creationId xmlns:p14="http://schemas.microsoft.com/office/powerpoint/2010/main" val="819917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04161" y="356935"/>
            <a:ext cx="7949183" cy="1143000"/>
          </a:xfrm>
        </p:spPr>
        <p:txBody>
          <a:bodyPr>
            <a:normAutofit/>
          </a:bodyPr>
          <a:lstStyle/>
          <a:p>
            <a:pPr algn="ctr"/>
            <a:r>
              <a:rPr lang="tr-TR" sz="3200" b="1" dirty="0">
                <a:solidFill>
                  <a:srgbClr val="0070C0"/>
                </a:solidFill>
              </a:rPr>
              <a:t>SERMAYE KAYBI DURUMUNDA ALINMASI GEREKEN TEDBİRLER</a:t>
            </a:r>
            <a:endParaRPr lang="tr-TR" sz="3200" dirty="0"/>
          </a:p>
        </p:txBody>
      </p:sp>
      <p:sp>
        <p:nvSpPr>
          <p:cNvPr id="3" name="İçerik Yer Tutucusu 2"/>
          <p:cNvSpPr>
            <a:spLocks noGrp="1"/>
          </p:cNvSpPr>
          <p:nvPr>
            <p:ph idx="1"/>
          </p:nvPr>
        </p:nvSpPr>
        <p:spPr>
          <a:xfrm>
            <a:off x="1163782" y="1780886"/>
            <a:ext cx="10210800" cy="4397948"/>
          </a:xfrm>
        </p:spPr>
        <p:txBody>
          <a:bodyPr>
            <a:normAutofit/>
          </a:bodyPr>
          <a:lstStyle/>
          <a:p>
            <a:pPr marL="0" indent="0" algn="just">
              <a:buNone/>
            </a:pPr>
            <a:r>
              <a:rPr lang="tr-TR" sz="2400" b="1" dirty="0" smtClean="0">
                <a:solidFill>
                  <a:srgbClr val="FF0000"/>
                </a:solidFill>
              </a:rPr>
              <a:t>Sermaye </a:t>
            </a:r>
            <a:r>
              <a:rPr lang="tr-TR" sz="2400" b="1" dirty="0">
                <a:solidFill>
                  <a:srgbClr val="FF0000"/>
                </a:solidFill>
              </a:rPr>
              <a:t>ile kanuni yedek akçeler toplamının en az üçte ikisinin zarar sebebiyle karşılıksız kalması </a:t>
            </a:r>
            <a:r>
              <a:rPr lang="tr-TR" sz="2400" b="1" dirty="0" smtClean="0">
                <a:solidFill>
                  <a:srgbClr val="FF0000"/>
                </a:solidFill>
              </a:rPr>
              <a:t>halinde genel kurul:</a:t>
            </a:r>
          </a:p>
          <a:p>
            <a:pPr algn="just">
              <a:buClr>
                <a:srgbClr val="0070C0"/>
              </a:buClr>
              <a:buFont typeface="Wingdings" panose="05000000000000000000" pitchFamily="2" charset="2"/>
              <a:buChar char="Ø"/>
            </a:pPr>
            <a:r>
              <a:rPr lang="tr-TR" sz="2400" b="1" dirty="0" smtClean="0"/>
              <a:t> Sermayenin </a:t>
            </a:r>
            <a:r>
              <a:rPr lang="tr-TR" sz="2400" b="1" dirty="0"/>
              <a:t>üçte biri ile yetinilmesine ve </a:t>
            </a:r>
            <a:r>
              <a:rPr lang="tr-TR" sz="2400" b="1" dirty="0" smtClean="0"/>
              <a:t>sermaye </a:t>
            </a:r>
            <a:r>
              <a:rPr lang="tr-TR" sz="2400" b="1" dirty="0" err="1"/>
              <a:t>azaltımı</a:t>
            </a:r>
            <a:r>
              <a:rPr lang="tr-TR" sz="2400" b="1" dirty="0"/>
              <a:t> </a:t>
            </a:r>
            <a:r>
              <a:rPr lang="tr-TR" sz="2400" b="1" dirty="0" smtClean="0"/>
              <a:t>yapılmasına,</a:t>
            </a:r>
          </a:p>
          <a:p>
            <a:pPr algn="just">
              <a:buClr>
                <a:srgbClr val="0070C0"/>
              </a:buClr>
              <a:buFont typeface="Wingdings" panose="05000000000000000000" pitchFamily="2" charset="2"/>
              <a:buChar char="Ø"/>
            </a:pPr>
            <a:r>
              <a:rPr lang="tr-TR" sz="2400" b="1" dirty="0" smtClean="0"/>
              <a:t> Sermayenin tamamlanmasına,</a:t>
            </a:r>
          </a:p>
          <a:p>
            <a:pPr algn="just">
              <a:buClr>
                <a:srgbClr val="0070C0"/>
              </a:buClr>
              <a:buFont typeface="Wingdings" panose="05000000000000000000" pitchFamily="2" charset="2"/>
              <a:buChar char="Ø"/>
            </a:pPr>
            <a:r>
              <a:rPr lang="tr-TR" sz="2400" b="1" dirty="0" smtClean="0"/>
              <a:t> Sermayenin artırılmasına karar verebilir.</a:t>
            </a:r>
          </a:p>
          <a:p>
            <a:pPr algn="just">
              <a:buClr>
                <a:srgbClr val="0070C0"/>
              </a:buClr>
              <a:buFont typeface="Wingdings" panose="05000000000000000000" pitchFamily="2" charset="2"/>
              <a:buChar char="Ø"/>
            </a:pPr>
            <a:r>
              <a:rPr lang="tr-TR" sz="2400" b="1" dirty="0" smtClean="0"/>
              <a:t> Belirtilen tedbirlerden </a:t>
            </a:r>
            <a:r>
              <a:rPr lang="tr-TR" sz="2400" b="1" dirty="0"/>
              <a:t>birine karar </a:t>
            </a:r>
            <a:r>
              <a:rPr lang="tr-TR" sz="2400" b="1" dirty="0" smtClean="0"/>
              <a:t>verilmemesi </a:t>
            </a:r>
            <a:r>
              <a:rPr lang="tr-TR" sz="2400" b="1" dirty="0"/>
              <a:t>halinde şirket kendiliğinden sona erer. Bu şekilde sona eren şirketin tasfiye işlemleri, Kanunun </a:t>
            </a:r>
            <a:r>
              <a:rPr lang="tr-TR" sz="2400" b="1" dirty="0" smtClean="0"/>
              <a:t>536’ncı </a:t>
            </a:r>
            <a:r>
              <a:rPr lang="tr-TR" sz="2400" b="1" dirty="0"/>
              <a:t>ve devamı maddelerine göre yürütülür.</a:t>
            </a:r>
            <a:endParaRPr lang="tr-TR" sz="2400" b="1" dirty="0" smtClean="0"/>
          </a:p>
          <a:p>
            <a:pPr algn="just"/>
            <a:endParaRPr lang="tr-TR" sz="3100" dirty="0" smtClean="0"/>
          </a:p>
          <a:p>
            <a:endParaRPr lang="tr-TR" dirty="0"/>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7</a:t>
            </a:fld>
            <a:endParaRPr lang="tr-TR"/>
          </a:p>
        </p:txBody>
      </p:sp>
      <p:pic>
        <p:nvPicPr>
          <p:cNvPr id="4" name="Resim 3"/>
          <p:cNvPicPr>
            <a:picLocks/>
          </p:cNvPicPr>
          <p:nvPr/>
        </p:nvPicPr>
        <p:blipFill>
          <a:blip r:embed="rId3"/>
          <a:stretch>
            <a:fillRect/>
          </a:stretch>
        </p:blipFill>
        <p:spPr>
          <a:xfrm>
            <a:off x="448056" y="356935"/>
            <a:ext cx="1180800" cy="1179577"/>
          </a:xfrm>
          <a:prstGeom prst="rect">
            <a:avLst/>
          </a:prstGeom>
        </p:spPr>
      </p:pic>
    </p:spTree>
    <p:extLst>
      <p:ext uri="{BB962C8B-B14F-4D97-AF65-F5344CB8AC3E}">
        <p14:creationId xmlns:p14="http://schemas.microsoft.com/office/powerpoint/2010/main" val="29567548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04161" y="356935"/>
            <a:ext cx="7949183" cy="1143000"/>
          </a:xfrm>
        </p:spPr>
        <p:txBody>
          <a:bodyPr>
            <a:normAutofit/>
          </a:bodyPr>
          <a:lstStyle/>
          <a:p>
            <a:pPr algn="ctr"/>
            <a:r>
              <a:rPr lang="tr-TR" sz="3200" b="1" dirty="0">
                <a:solidFill>
                  <a:srgbClr val="0070C0"/>
                </a:solidFill>
              </a:rPr>
              <a:t>SERMAYE KAYBI DURUMUNDA ALINMASI GEREKEN TEDBİRLER</a:t>
            </a:r>
            <a:endParaRPr lang="tr-TR" sz="3200" dirty="0"/>
          </a:p>
        </p:txBody>
      </p:sp>
      <p:sp>
        <p:nvSpPr>
          <p:cNvPr id="3" name="İçerik Yer Tutucusu 2"/>
          <p:cNvSpPr>
            <a:spLocks noGrp="1"/>
          </p:cNvSpPr>
          <p:nvPr>
            <p:ph idx="1"/>
          </p:nvPr>
        </p:nvSpPr>
        <p:spPr>
          <a:xfrm>
            <a:off x="1233055" y="1780886"/>
            <a:ext cx="9979428" cy="4397948"/>
          </a:xfrm>
        </p:spPr>
        <p:txBody>
          <a:bodyPr>
            <a:normAutofit/>
          </a:bodyPr>
          <a:lstStyle/>
          <a:p>
            <a:pPr marL="0" indent="0" algn="just">
              <a:buClr>
                <a:srgbClr val="0070C0"/>
              </a:buClr>
              <a:buNone/>
            </a:pPr>
            <a:r>
              <a:rPr lang="tr-TR" sz="2400" b="1" dirty="0" smtClean="0">
                <a:solidFill>
                  <a:srgbClr val="FF0000"/>
                </a:solidFill>
              </a:rPr>
              <a:t>Sermayenin azaltılması</a:t>
            </a:r>
          </a:p>
          <a:p>
            <a:pPr algn="just">
              <a:spcBef>
                <a:spcPts val="1800"/>
              </a:spcBef>
              <a:buClr>
                <a:srgbClr val="0070C0"/>
              </a:buClr>
              <a:buFont typeface="Wingdings" panose="05000000000000000000" pitchFamily="2" charset="2"/>
              <a:buChar char="Ø"/>
            </a:pPr>
            <a:r>
              <a:rPr lang="tr-TR" sz="2400" b="1" dirty="0" smtClean="0"/>
              <a:t> Sermaye </a:t>
            </a:r>
            <a:r>
              <a:rPr lang="tr-TR" sz="2400" b="1" dirty="0"/>
              <a:t>ile kanuni yedek akçeler </a:t>
            </a:r>
            <a:r>
              <a:rPr lang="tr-TR" sz="2400" b="1" dirty="0" smtClean="0"/>
              <a:t>toplamının </a:t>
            </a:r>
            <a:r>
              <a:rPr lang="tr-TR" sz="2400" b="1" dirty="0"/>
              <a:t>en az üçte ikisi zarar sebebiyle karşılıksız kalan şirketin genel kurulu, sermayenin üçte biriyle yetinmeye karar verdiği takdirde sermaye </a:t>
            </a:r>
            <a:r>
              <a:rPr lang="tr-TR" sz="2400" b="1" dirty="0" err="1"/>
              <a:t>azaltımı</a:t>
            </a:r>
            <a:r>
              <a:rPr lang="tr-TR" sz="2400" b="1" dirty="0"/>
              <a:t> Kanunun 473 ilâ 475 inci maddelerine göre yapılır</a:t>
            </a:r>
            <a:r>
              <a:rPr lang="tr-TR" sz="2400" b="1" dirty="0" smtClean="0"/>
              <a:t>.</a:t>
            </a:r>
          </a:p>
          <a:p>
            <a:pPr algn="just">
              <a:spcBef>
                <a:spcPts val="1800"/>
              </a:spcBef>
              <a:buClr>
                <a:srgbClr val="0070C0"/>
              </a:buClr>
              <a:buFont typeface="Wingdings" panose="05000000000000000000" pitchFamily="2" charset="2"/>
              <a:buChar char="Ø"/>
            </a:pPr>
            <a:r>
              <a:rPr lang="tr-TR" sz="2400" b="1" dirty="0" smtClean="0"/>
              <a:t> </a:t>
            </a:r>
            <a:r>
              <a:rPr lang="tr-TR" sz="2400" b="1" dirty="0"/>
              <a:t>Y</a:t>
            </a:r>
            <a:r>
              <a:rPr lang="tr-TR" sz="2400" b="1" dirty="0" smtClean="0"/>
              <a:t>apılacak </a:t>
            </a:r>
            <a:r>
              <a:rPr lang="tr-TR" sz="2400" b="1" dirty="0"/>
              <a:t>sermaye </a:t>
            </a:r>
            <a:r>
              <a:rPr lang="tr-TR" sz="2400" b="1" dirty="0" err="1"/>
              <a:t>azaltımında</a:t>
            </a:r>
            <a:r>
              <a:rPr lang="tr-TR" sz="2400" b="1" dirty="0"/>
              <a:t> yönetim organı, alacaklıları çağırmaktan ve bunların haklarının ödenmesinden veya teminat altına alınmasından vazgeçebilir.</a:t>
            </a:r>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8</a:t>
            </a:fld>
            <a:endParaRPr lang="tr-TR"/>
          </a:p>
        </p:txBody>
      </p:sp>
      <p:pic>
        <p:nvPicPr>
          <p:cNvPr id="4" name="Resim 3"/>
          <p:cNvPicPr>
            <a:picLocks/>
          </p:cNvPicPr>
          <p:nvPr/>
        </p:nvPicPr>
        <p:blipFill>
          <a:blip r:embed="rId3"/>
          <a:stretch>
            <a:fillRect/>
          </a:stretch>
        </p:blipFill>
        <p:spPr>
          <a:xfrm>
            <a:off x="448056" y="356935"/>
            <a:ext cx="1180800" cy="1179577"/>
          </a:xfrm>
          <a:prstGeom prst="rect">
            <a:avLst/>
          </a:prstGeom>
        </p:spPr>
      </p:pic>
    </p:spTree>
    <p:extLst>
      <p:ext uri="{BB962C8B-B14F-4D97-AF65-F5344CB8AC3E}">
        <p14:creationId xmlns:p14="http://schemas.microsoft.com/office/powerpoint/2010/main" val="35400489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04161" y="356935"/>
            <a:ext cx="7949183" cy="1143000"/>
          </a:xfrm>
        </p:spPr>
        <p:txBody>
          <a:bodyPr>
            <a:normAutofit/>
          </a:bodyPr>
          <a:lstStyle/>
          <a:p>
            <a:pPr algn="ctr"/>
            <a:r>
              <a:rPr lang="tr-TR" sz="3200" b="1" dirty="0">
                <a:solidFill>
                  <a:srgbClr val="0070C0"/>
                </a:solidFill>
              </a:rPr>
              <a:t>SERMAYE KAYBI DURUMUNDA ALINMASI GEREKEN TEDBİRLER</a:t>
            </a:r>
            <a:endParaRPr lang="tr-TR" sz="3200" dirty="0"/>
          </a:p>
        </p:txBody>
      </p:sp>
      <p:sp>
        <p:nvSpPr>
          <p:cNvPr id="3" name="İçerik Yer Tutucusu 2"/>
          <p:cNvSpPr>
            <a:spLocks noGrp="1"/>
          </p:cNvSpPr>
          <p:nvPr>
            <p:ph idx="1"/>
          </p:nvPr>
        </p:nvSpPr>
        <p:spPr>
          <a:xfrm>
            <a:off x="1177637" y="1780886"/>
            <a:ext cx="10196945" cy="4397948"/>
          </a:xfrm>
        </p:spPr>
        <p:txBody>
          <a:bodyPr>
            <a:noAutofit/>
          </a:bodyPr>
          <a:lstStyle/>
          <a:p>
            <a:pPr marL="0" indent="0" algn="just">
              <a:buNone/>
            </a:pPr>
            <a:r>
              <a:rPr lang="tr-TR" sz="2200" b="1" dirty="0" smtClean="0">
                <a:solidFill>
                  <a:srgbClr val="FF0000"/>
                </a:solidFill>
              </a:rPr>
              <a:t>Sermayenin tamamlanması</a:t>
            </a:r>
          </a:p>
          <a:p>
            <a:pPr algn="just">
              <a:buClr>
                <a:srgbClr val="0070C0"/>
              </a:buClr>
              <a:buFont typeface="Wingdings" panose="05000000000000000000" pitchFamily="2" charset="2"/>
              <a:buChar char="Ø"/>
            </a:pPr>
            <a:r>
              <a:rPr lang="tr-TR" sz="2200" b="1" dirty="0" smtClean="0"/>
              <a:t> </a:t>
            </a:r>
            <a:r>
              <a:rPr lang="tr-TR" sz="2100" b="1" dirty="0" smtClean="0"/>
              <a:t>Bilânço </a:t>
            </a:r>
            <a:r>
              <a:rPr lang="tr-TR" sz="2100" b="1" dirty="0"/>
              <a:t>açıklarının ortakların tamamı veya </a:t>
            </a:r>
            <a:r>
              <a:rPr lang="tr-TR" sz="2100" b="1" dirty="0" smtClean="0"/>
              <a:t>bazı ortaklar tarafından </a:t>
            </a:r>
            <a:r>
              <a:rPr lang="tr-TR" sz="2100" b="1" dirty="0"/>
              <a:t>kapatılmasıdır. </a:t>
            </a:r>
            <a:endParaRPr lang="tr-TR" sz="2100" b="1" dirty="0" smtClean="0"/>
          </a:p>
          <a:p>
            <a:pPr algn="just">
              <a:buClr>
                <a:srgbClr val="0070C0"/>
              </a:buClr>
              <a:buFont typeface="Wingdings" panose="05000000000000000000" pitchFamily="2" charset="2"/>
              <a:buChar char="Ø"/>
            </a:pPr>
            <a:r>
              <a:rPr lang="tr-TR" sz="2100" b="1" dirty="0" smtClean="0"/>
              <a:t> Kanuni </a:t>
            </a:r>
            <a:r>
              <a:rPr lang="tr-TR" sz="2100" b="1" dirty="0"/>
              <a:t>yedek akçelerin yitirilen kısımlarının tamamlanmasına gerek yoktur. </a:t>
            </a:r>
            <a:endParaRPr lang="tr-TR" sz="2100" b="1" dirty="0" smtClean="0"/>
          </a:p>
          <a:p>
            <a:pPr algn="just">
              <a:buClr>
                <a:srgbClr val="0070C0"/>
              </a:buClr>
              <a:buFont typeface="Wingdings" panose="05000000000000000000" pitchFamily="2" charset="2"/>
              <a:buChar char="Ø"/>
            </a:pPr>
            <a:r>
              <a:rPr lang="tr-TR" sz="2100" b="1" dirty="0" smtClean="0"/>
              <a:t> Sermayenin </a:t>
            </a:r>
            <a:r>
              <a:rPr lang="tr-TR" sz="2100" b="1" dirty="0"/>
              <a:t>tamamlanmasına karar verilmesi halinde her ortak zarar sebebiyle karşılıksız kalan tutarı kapatacak miktarda parayı vermekle yükümlüdür. </a:t>
            </a:r>
            <a:endParaRPr lang="tr-TR" sz="2100" b="1" dirty="0" smtClean="0"/>
          </a:p>
          <a:p>
            <a:pPr algn="just">
              <a:buClr>
                <a:srgbClr val="0070C0"/>
              </a:buClr>
              <a:buFont typeface="Wingdings" panose="05000000000000000000" pitchFamily="2" charset="2"/>
              <a:buChar char="Ø"/>
            </a:pPr>
            <a:r>
              <a:rPr lang="tr-TR" sz="2100" b="1" dirty="0" smtClean="0"/>
              <a:t> Her </a:t>
            </a:r>
            <a:r>
              <a:rPr lang="tr-TR" sz="2100" b="1" dirty="0"/>
              <a:t>ortak, payı oranında tamamlamaya katılabilir ve verdiğini geri alamaz. </a:t>
            </a:r>
            <a:endParaRPr lang="tr-TR" sz="2100" b="1" dirty="0" smtClean="0"/>
          </a:p>
          <a:p>
            <a:pPr algn="just">
              <a:buClr>
                <a:srgbClr val="0070C0"/>
              </a:buClr>
              <a:buFont typeface="Wingdings" panose="05000000000000000000" pitchFamily="2" charset="2"/>
              <a:buChar char="Ø"/>
            </a:pPr>
            <a:r>
              <a:rPr lang="tr-TR" sz="2100" b="1" dirty="0" smtClean="0"/>
              <a:t> Bu </a:t>
            </a:r>
            <a:r>
              <a:rPr lang="tr-TR" sz="2100" b="1" dirty="0"/>
              <a:t>yükümlülük, sermaye konulması veya borç verilmesi niteliğinde olmayıp </a:t>
            </a:r>
            <a:r>
              <a:rPr lang="tr-TR" sz="2100" b="1" dirty="0">
                <a:solidFill>
                  <a:srgbClr val="FF0000"/>
                </a:solidFill>
              </a:rPr>
              <a:t>karşılıksızdır</a:t>
            </a:r>
            <a:r>
              <a:rPr lang="tr-TR" sz="2100" b="1" dirty="0" smtClean="0">
                <a:solidFill>
                  <a:srgbClr val="FF0000"/>
                </a:solidFill>
              </a:rPr>
              <a:t>.</a:t>
            </a:r>
          </a:p>
          <a:p>
            <a:pPr algn="just">
              <a:buClr>
                <a:srgbClr val="0070C0"/>
              </a:buClr>
              <a:buFont typeface="Wingdings" panose="05000000000000000000" pitchFamily="2" charset="2"/>
              <a:buChar char="Ø"/>
            </a:pPr>
            <a:r>
              <a:rPr lang="tr-TR" sz="2100" b="1" dirty="0" smtClean="0"/>
              <a:t> </a:t>
            </a:r>
            <a:r>
              <a:rPr lang="tr-TR" sz="2100" b="1" dirty="0"/>
              <a:t>Ayrıca yapılan ödemeler, gelecekte yapılacak sermaye artırımına mahsuben </a:t>
            </a:r>
            <a:r>
              <a:rPr lang="tr-TR" sz="2100" b="1" dirty="0">
                <a:solidFill>
                  <a:srgbClr val="FF0000"/>
                </a:solidFill>
              </a:rPr>
              <a:t>bir avans olarak nitelendirilmez.</a:t>
            </a:r>
            <a:endParaRPr lang="tr-TR" sz="2100" b="1" dirty="0" smtClean="0">
              <a:solidFill>
                <a:srgbClr val="FF0000"/>
              </a:solidFill>
            </a:endParaRPr>
          </a:p>
        </p:txBody>
      </p:sp>
      <p:sp>
        <p:nvSpPr>
          <p:cNvPr id="9" name="Altbilgi Yer Tutucusu 8"/>
          <p:cNvSpPr>
            <a:spLocks noGrp="1"/>
          </p:cNvSpPr>
          <p:nvPr>
            <p:ph type="ftr" sz="quarter" idx="11"/>
          </p:nvPr>
        </p:nvSpPr>
        <p:spPr/>
        <p:txBody>
          <a:bodyPr/>
          <a:lstStyle/>
          <a:p>
            <a:r>
              <a:rPr lang="tr-TR" smtClean="0"/>
              <a:t>İç Ticaret Genel Müdürlüğü</a:t>
            </a:r>
            <a:endParaRPr lang="tr-TR"/>
          </a:p>
        </p:txBody>
      </p:sp>
      <p:sp>
        <p:nvSpPr>
          <p:cNvPr id="10" name="Slayt Numarası Yer Tutucusu 9"/>
          <p:cNvSpPr>
            <a:spLocks noGrp="1"/>
          </p:cNvSpPr>
          <p:nvPr>
            <p:ph type="sldNum" sz="quarter" idx="12"/>
          </p:nvPr>
        </p:nvSpPr>
        <p:spPr/>
        <p:txBody>
          <a:bodyPr/>
          <a:lstStyle/>
          <a:p>
            <a:fld id="{1D6224C9-9A2D-4CF1-BBF6-1B28814E279A}" type="slidenum">
              <a:rPr lang="tr-TR" smtClean="0"/>
              <a:t>9</a:t>
            </a:fld>
            <a:endParaRPr lang="tr-TR"/>
          </a:p>
        </p:txBody>
      </p:sp>
      <p:pic>
        <p:nvPicPr>
          <p:cNvPr id="4" name="Resim 3"/>
          <p:cNvPicPr>
            <a:picLocks/>
          </p:cNvPicPr>
          <p:nvPr/>
        </p:nvPicPr>
        <p:blipFill>
          <a:blip r:embed="rId3"/>
          <a:stretch>
            <a:fillRect/>
          </a:stretch>
        </p:blipFill>
        <p:spPr>
          <a:xfrm>
            <a:off x="448056" y="356935"/>
            <a:ext cx="1180800" cy="1180800"/>
          </a:xfrm>
          <a:prstGeom prst="rect">
            <a:avLst/>
          </a:prstGeom>
        </p:spPr>
      </p:pic>
    </p:spTree>
    <p:extLst>
      <p:ext uri="{BB962C8B-B14F-4D97-AF65-F5344CB8AC3E}">
        <p14:creationId xmlns:p14="http://schemas.microsoft.com/office/powerpoint/2010/main" val="849164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EĞİTİM SUNUMU-11.06.201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ebuchet MS">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ebuchet MS">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ebuchet MS">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ebuchet MS">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ebuchet MS">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ebuchet MS">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ebuchet MS">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ebuchet MS">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Geçmişe bakış">
  <a:themeElements>
    <a:clrScheme name="Turuncu Kırmızı">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rebuchet MS">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EĞİTİM SUNUMU-11.06.2018</Template>
  <TotalTime>819</TotalTime>
  <Words>1353</Words>
  <Application>Microsoft Office PowerPoint</Application>
  <PresentationFormat>Geniş ekran</PresentationFormat>
  <Paragraphs>143</Paragraphs>
  <Slides>17</Slides>
  <Notes>14</Notes>
  <HiddenSlides>0</HiddenSlides>
  <MMClips>0</MMClips>
  <ScaleCrop>false</ScaleCrop>
  <HeadingPairs>
    <vt:vector size="6" baseType="variant">
      <vt:variant>
        <vt:lpstr>Kullanılan Yazı Tipleri</vt:lpstr>
      </vt:variant>
      <vt:variant>
        <vt:i4>7</vt:i4>
      </vt:variant>
      <vt:variant>
        <vt:lpstr>Tema</vt:lpstr>
      </vt:variant>
      <vt:variant>
        <vt:i4>9</vt:i4>
      </vt:variant>
      <vt:variant>
        <vt:lpstr>Slayt Başlıkları</vt:lpstr>
      </vt:variant>
      <vt:variant>
        <vt:i4>17</vt:i4>
      </vt:variant>
    </vt:vector>
  </HeadingPairs>
  <TitlesOfParts>
    <vt:vector size="33" baseType="lpstr">
      <vt:lpstr>Arial</vt:lpstr>
      <vt:lpstr>Calibri</vt:lpstr>
      <vt:lpstr>Cambria</vt:lpstr>
      <vt:lpstr>Myriad Pro Light</vt:lpstr>
      <vt:lpstr>Times New Roman</vt:lpstr>
      <vt:lpstr>Trebuchet MS</vt:lpstr>
      <vt:lpstr>Wingdings</vt:lpstr>
      <vt:lpstr>EĞİTİM SUNUMU-11.06.2018</vt:lpstr>
      <vt:lpstr>1_Office Theme</vt:lpstr>
      <vt:lpstr>2_Office Theme</vt:lpstr>
      <vt:lpstr>3_Office Theme</vt:lpstr>
      <vt:lpstr>4_Office Theme</vt:lpstr>
      <vt:lpstr>5_Office Theme</vt:lpstr>
      <vt:lpstr>6_Office Theme</vt:lpstr>
      <vt:lpstr>7_Office Theme</vt:lpstr>
      <vt:lpstr>Geçmişe bakış</vt:lpstr>
      <vt:lpstr>PowerPoint Sunusu</vt:lpstr>
      <vt:lpstr>YASAL DÜZENLEMELER</vt:lpstr>
      <vt:lpstr>SERMAYE KAYBI</vt:lpstr>
      <vt:lpstr>SERMAYE KAYBI DURUMUNDA GENEL KURUL TOPLANTISI</vt:lpstr>
      <vt:lpstr>SERMAYE KAYBI DURUMUNDA ALINMASI GEREKEN TEDBİRLER</vt:lpstr>
      <vt:lpstr>SERMAYE KAYBI DURUMUNDA ALINMASI GEREKEN TEDBİRLER</vt:lpstr>
      <vt:lpstr>SERMAYE KAYBI DURUMUNDA ALINMASI GEREKEN TEDBİRLER</vt:lpstr>
      <vt:lpstr>SERMAYE KAYBI DURUMUNDA ALINMASI GEREKEN TEDBİRLER</vt:lpstr>
      <vt:lpstr>SERMAYE KAYBI DURUMUNDA ALINMASI GEREKEN TEDBİRLER</vt:lpstr>
      <vt:lpstr>SERMAYE KAYBI DURUMUNDA ALINMASI GEREKEN TEDBİRLER</vt:lpstr>
      <vt:lpstr>SERMAYE KAYBI DURUMUNDA ALINMASI GEREKEN TEDBİRLER</vt:lpstr>
      <vt:lpstr>BORCA BATIK OLMA DURUMU</vt:lpstr>
      <vt:lpstr>ESAS ALINACAK FİNANSAL TABLOLAR</vt:lpstr>
      <vt:lpstr>SERMAYENİN KAYBI VEYA BORCA BATIK OLMA DURUMLARINDA BİRLEŞMEYE KATILMA</vt:lpstr>
      <vt:lpstr>KUR FARKI ZARARLARI</vt:lpstr>
      <vt:lpstr>KUR FARKI ZARARLARI</vt:lpstr>
      <vt:lpstr>PowerPoint Sunusu</vt:lpstr>
    </vt:vector>
  </TitlesOfParts>
  <Company>T.C. Gümrük ve Ticaret Bakanlığı</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Recep Yılmaz</dc:creator>
  <cp:lastModifiedBy>Ahmet Can Balak</cp:lastModifiedBy>
  <cp:revision>99</cp:revision>
  <dcterms:created xsi:type="dcterms:W3CDTF">2018-07-26T07:55:14Z</dcterms:created>
  <dcterms:modified xsi:type="dcterms:W3CDTF">2018-10-04T06:44:06Z</dcterms:modified>
</cp:coreProperties>
</file>