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702" r:id="rId1"/>
  </p:sldMasterIdLst>
  <p:notesMasterIdLst>
    <p:notesMasterId r:id="rId29"/>
  </p:notesMasterIdLst>
  <p:sldIdLst>
    <p:sldId id="439" r:id="rId2"/>
    <p:sldId id="913" r:id="rId3"/>
    <p:sldId id="923" r:id="rId4"/>
    <p:sldId id="922" r:id="rId5"/>
    <p:sldId id="916" r:id="rId6"/>
    <p:sldId id="918" r:id="rId7"/>
    <p:sldId id="917" r:id="rId8"/>
    <p:sldId id="920" r:id="rId9"/>
    <p:sldId id="919" r:id="rId10"/>
    <p:sldId id="930" r:id="rId11"/>
    <p:sldId id="931" r:id="rId12"/>
    <p:sldId id="933" r:id="rId13"/>
    <p:sldId id="932" r:id="rId14"/>
    <p:sldId id="936" r:id="rId15"/>
    <p:sldId id="935" r:id="rId16"/>
    <p:sldId id="914" r:id="rId17"/>
    <p:sldId id="924" r:id="rId18"/>
    <p:sldId id="925" r:id="rId19"/>
    <p:sldId id="926" r:id="rId20"/>
    <p:sldId id="928" r:id="rId21"/>
    <p:sldId id="927" r:id="rId22"/>
    <p:sldId id="921" r:id="rId23"/>
    <p:sldId id="915" r:id="rId24"/>
    <p:sldId id="929" r:id="rId25"/>
    <p:sldId id="934" r:id="rId26"/>
    <p:sldId id="862" r:id="rId27"/>
    <p:sldId id="911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uba" initials="TŞ" lastIdx="2" clrIdx="0">
    <p:extLst>
      <p:ext uri="{19B8F6BF-5375-455C-9EA6-DF929625EA0E}">
        <p15:presenceInfo xmlns:p15="http://schemas.microsoft.com/office/powerpoint/2012/main" userId="Tub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192"/>
    <a:srgbClr val="008000"/>
    <a:srgbClr val="FF6600"/>
    <a:srgbClr val="9900FF"/>
    <a:srgbClr val="CC99FF"/>
    <a:srgbClr val="CCECFF"/>
    <a:srgbClr val="FFFF99"/>
    <a:srgbClr val="660033"/>
    <a:srgbClr val="660066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74" autoAdjust="0"/>
    <p:restoredTop sz="94684" autoAdjust="0"/>
  </p:normalViewPr>
  <p:slideViewPr>
    <p:cSldViewPr>
      <p:cViewPr varScale="1">
        <p:scale>
          <a:sx n="71" d="100"/>
          <a:sy n="71" d="100"/>
        </p:scale>
        <p:origin x="139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2820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912B18-60F9-45B3-B78B-5B73BF44D16E}" type="doc">
      <dgm:prSet loTypeId="urn:microsoft.com/office/officeart/2005/8/layout/default" loCatId="list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tr-TR"/>
        </a:p>
      </dgm:t>
    </dgm:pt>
    <dgm:pt modelId="{5E18F22E-CE88-449E-ABE9-1414C7F4CB09}">
      <dgm:prSet phldrT="[Text]"/>
      <dgm:spPr/>
      <dgm:t>
        <a:bodyPr/>
        <a:lstStyle/>
        <a:p>
          <a:r>
            <a:rPr lang="tr-TR" dirty="0" smtClean="0"/>
            <a:t>Denetimde şeffaflık</a:t>
          </a:r>
          <a:endParaRPr lang="tr-TR" dirty="0"/>
        </a:p>
      </dgm:t>
    </dgm:pt>
    <dgm:pt modelId="{7A398E11-D457-42E3-881C-2489B6FC3459}" type="parTrans" cxnId="{579EF8C5-5176-4B71-986D-2D80A37C3A69}">
      <dgm:prSet/>
      <dgm:spPr/>
      <dgm:t>
        <a:bodyPr/>
        <a:lstStyle/>
        <a:p>
          <a:endParaRPr lang="tr-TR"/>
        </a:p>
      </dgm:t>
    </dgm:pt>
    <dgm:pt modelId="{AAAD0BA8-3973-43F7-BDDA-99ED4E12D050}" type="sibTrans" cxnId="{579EF8C5-5176-4B71-986D-2D80A37C3A69}">
      <dgm:prSet/>
      <dgm:spPr/>
      <dgm:t>
        <a:bodyPr/>
        <a:lstStyle/>
        <a:p>
          <a:endParaRPr lang="tr-TR"/>
        </a:p>
      </dgm:t>
    </dgm:pt>
    <dgm:pt modelId="{F7FA072C-5F28-4054-B280-6FAA1FED925D}">
      <dgm:prSet phldrT="[Text]"/>
      <dgm:spPr>
        <a:solidFill>
          <a:srgbClr val="FF6600"/>
        </a:solidFill>
      </dgm:spPr>
      <dgm:t>
        <a:bodyPr/>
        <a:lstStyle/>
        <a:p>
          <a:pPr>
            <a:lnSpc>
              <a:spcPct val="100000"/>
            </a:lnSpc>
          </a:pPr>
          <a:r>
            <a:rPr lang="tr-TR" dirty="0" smtClean="0"/>
            <a:t>Önemli konulara dikkat çekmek</a:t>
          </a:r>
          <a:endParaRPr lang="tr-TR" dirty="0"/>
        </a:p>
      </dgm:t>
    </dgm:pt>
    <dgm:pt modelId="{87790197-7A34-4AA9-9D60-3330C2AA8AE0}" type="parTrans" cxnId="{0307902C-F392-481D-A131-EB1EB5DFD1AD}">
      <dgm:prSet/>
      <dgm:spPr/>
      <dgm:t>
        <a:bodyPr/>
        <a:lstStyle/>
        <a:p>
          <a:endParaRPr lang="tr-TR"/>
        </a:p>
      </dgm:t>
    </dgm:pt>
    <dgm:pt modelId="{DBF1C428-C185-42A6-87F6-D6C828090070}" type="sibTrans" cxnId="{0307902C-F392-481D-A131-EB1EB5DFD1AD}">
      <dgm:prSet/>
      <dgm:spPr/>
      <dgm:t>
        <a:bodyPr/>
        <a:lstStyle/>
        <a:p>
          <a:endParaRPr lang="tr-TR"/>
        </a:p>
      </dgm:t>
    </dgm:pt>
    <dgm:pt modelId="{9E3DA146-7B4F-49B6-AD57-682242FE2231}">
      <dgm:prSet phldrT="[Text]"/>
      <dgm:spPr>
        <a:solidFill>
          <a:srgbClr val="008000"/>
        </a:solidFill>
      </dgm:spPr>
      <dgm:t>
        <a:bodyPr/>
        <a:lstStyle/>
        <a:p>
          <a:pPr>
            <a:lnSpc>
              <a:spcPct val="100000"/>
            </a:lnSpc>
          </a:pPr>
          <a:r>
            <a:rPr lang="tr-TR" dirty="0" smtClean="0"/>
            <a:t>Denetçi ile yönetimden sorumlu olanlar arasındaki iletişimi artırmak</a:t>
          </a:r>
          <a:endParaRPr lang="tr-TR" dirty="0"/>
        </a:p>
      </dgm:t>
    </dgm:pt>
    <dgm:pt modelId="{5E9BD8B4-5010-47BC-812B-13A0B2520ED2}" type="parTrans" cxnId="{D92574C6-0646-4972-BD8A-811A7F83EF98}">
      <dgm:prSet/>
      <dgm:spPr/>
      <dgm:t>
        <a:bodyPr/>
        <a:lstStyle/>
        <a:p>
          <a:endParaRPr lang="tr-TR"/>
        </a:p>
      </dgm:t>
    </dgm:pt>
    <dgm:pt modelId="{91D21335-8C95-4809-AA9A-DD58BF11D830}" type="sibTrans" cxnId="{D92574C6-0646-4972-BD8A-811A7F83EF98}">
      <dgm:prSet/>
      <dgm:spPr/>
      <dgm:t>
        <a:bodyPr/>
        <a:lstStyle/>
        <a:p>
          <a:endParaRPr lang="tr-TR"/>
        </a:p>
      </dgm:t>
    </dgm:pt>
    <dgm:pt modelId="{016FC5CA-5DDD-4D55-937F-6077816BA81F}">
      <dgm:prSet phldrT="[Text]"/>
      <dgm:spPr>
        <a:solidFill>
          <a:srgbClr val="7030A0"/>
        </a:solidFill>
      </dgm:spPr>
      <dgm:t>
        <a:bodyPr/>
        <a:lstStyle/>
        <a:p>
          <a:pPr>
            <a:lnSpc>
              <a:spcPct val="100000"/>
            </a:lnSpc>
          </a:pPr>
          <a:r>
            <a:rPr lang="tr-TR" dirty="0" smtClean="0"/>
            <a:t>İşletme yönetiminin finansal tablolarda yapılan açıklamalara dikkatini artırmak</a:t>
          </a:r>
          <a:endParaRPr lang="tr-TR" dirty="0"/>
        </a:p>
      </dgm:t>
    </dgm:pt>
    <dgm:pt modelId="{9B35D708-1A5B-4B8F-8AC2-D254130AFE99}" type="parTrans" cxnId="{0E453EA2-C876-4948-9DE6-96CDCBCDDB57}">
      <dgm:prSet/>
      <dgm:spPr/>
      <dgm:t>
        <a:bodyPr/>
        <a:lstStyle/>
        <a:p>
          <a:endParaRPr lang="tr-TR"/>
        </a:p>
      </dgm:t>
    </dgm:pt>
    <dgm:pt modelId="{61C3AE40-5B6B-4698-8577-F1D7CD623901}" type="sibTrans" cxnId="{0E453EA2-C876-4948-9DE6-96CDCBCDDB57}">
      <dgm:prSet/>
      <dgm:spPr/>
      <dgm:t>
        <a:bodyPr/>
        <a:lstStyle/>
        <a:p>
          <a:endParaRPr lang="tr-TR"/>
        </a:p>
      </dgm:t>
    </dgm:pt>
    <dgm:pt modelId="{9F6D5CC6-B0CD-4E3D-AF20-A028CAD0E23D}">
      <dgm:prSet phldrT="[Text]"/>
      <dgm:spPr>
        <a:solidFill>
          <a:srgbClr val="FF0000"/>
        </a:solidFill>
      </dgm:spPr>
      <dgm:t>
        <a:bodyPr/>
        <a:lstStyle/>
        <a:p>
          <a:r>
            <a:rPr lang="tr-TR" b="1" dirty="0" smtClean="0"/>
            <a:t>Denetimin </a:t>
          </a:r>
        </a:p>
        <a:p>
          <a:r>
            <a:rPr lang="tr-TR" b="1" dirty="0" smtClean="0"/>
            <a:t>kalitesini artırmak</a:t>
          </a:r>
          <a:endParaRPr lang="tr-TR" b="1" dirty="0"/>
        </a:p>
      </dgm:t>
    </dgm:pt>
    <dgm:pt modelId="{E8684634-B0C5-4C17-9671-0EF2326AF34A}" type="parTrans" cxnId="{A1A63DDA-F233-457C-A0FA-9835D74C65DF}">
      <dgm:prSet/>
      <dgm:spPr/>
      <dgm:t>
        <a:bodyPr/>
        <a:lstStyle/>
        <a:p>
          <a:endParaRPr lang="tr-TR"/>
        </a:p>
      </dgm:t>
    </dgm:pt>
    <dgm:pt modelId="{17DA4677-D34F-45AB-8E2A-6214D961033E}" type="sibTrans" cxnId="{A1A63DDA-F233-457C-A0FA-9835D74C65DF}">
      <dgm:prSet/>
      <dgm:spPr/>
      <dgm:t>
        <a:bodyPr/>
        <a:lstStyle/>
        <a:p>
          <a:endParaRPr lang="tr-TR"/>
        </a:p>
      </dgm:t>
    </dgm:pt>
    <dgm:pt modelId="{715020FA-F477-4676-B49A-1AB8A9BC4B57}" type="pres">
      <dgm:prSet presAssocID="{C3912B18-60F9-45B3-B78B-5B73BF44D16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FFC4C0D6-EB4B-45B7-B6F4-67143398EB73}" type="pres">
      <dgm:prSet presAssocID="{5E18F22E-CE88-449E-ABE9-1414C7F4CB09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CAFDC44-0785-4BDB-8ADB-B4249F379B36}" type="pres">
      <dgm:prSet presAssocID="{AAAD0BA8-3973-43F7-BDDA-99ED4E12D050}" presName="sibTrans" presStyleCnt="0"/>
      <dgm:spPr/>
    </dgm:pt>
    <dgm:pt modelId="{59CBBFD0-7562-44E9-8F36-51BD94DE647D}" type="pres">
      <dgm:prSet presAssocID="{F7FA072C-5F28-4054-B280-6FAA1FED925D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F43F873-6A02-4267-ABDC-2D9B6FCF7F4E}" type="pres">
      <dgm:prSet presAssocID="{DBF1C428-C185-42A6-87F6-D6C828090070}" presName="sibTrans" presStyleCnt="0"/>
      <dgm:spPr/>
    </dgm:pt>
    <dgm:pt modelId="{78EDC583-CF96-4BF0-ADC3-1E216408890A}" type="pres">
      <dgm:prSet presAssocID="{9E3DA146-7B4F-49B6-AD57-682242FE2231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7223233-CEE3-4305-9676-C1C5D331447A}" type="pres">
      <dgm:prSet presAssocID="{91D21335-8C95-4809-AA9A-DD58BF11D830}" presName="sibTrans" presStyleCnt="0"/>
      <dgm:spPr/>
    </dgm:pt>
    <dgm:pt modelId="{EB84F2D5-EDF6-4581-AF46-24AAD0D102D6}" type="pres">
      <dgm:prSet presAssocID="{016FC5CA-5DDD-4D55-937F-6077816BA81F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DACE447-DE3B-4F51-A52D-2DC638B28160}" type="pres">
      <dgm:prSet presAssocID="{61C3AE40-5B6B-4698-8577-F1D7CD623901}" presName="sibTrans" presStyleCnt="0"/>
      <dgm:spPr/>
    </dgm:pt>
    <dgm:pt modelId="{EBBB6F3C-0593-4598-BC92-91DD0A18D54C}" type="pres">
      <dgm:prSet presAssocID="{9F6D5CC6-B0CD-4E3D-AF20-A028CAD0E23D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94FB9633-2716-435F-8360-67AF89ACA7CC}" type="presOf" srcId="{5E18F22E-CE88-449E-ABE9-1414C7F4CB09}" destId="{FFC4C0D6-EB4B-45B7-B6F4-67143398EB73}" srcOrd="0" destOrd="0" presId="urn:microsoft.com/office/officeart/2005/8/layout/default"/>
    <dgm:cxn modelId="{D173E048-9B75-4990-BF6B-4A969A3CBE3A}" type="presOf" srcId="{F7FA072C-5F28-4054-B280-6FAA1FED925D}" destId="{59CBBFD0-7562-44E9-8F36-51BD94DE647D}" srcOrd="0" destOrd="0" presId="urn:microsoft.com/office/officeart/2005/8/layout/default"/>
    <dgm:cxn modelId="{102BFFD5-15BF-4E45-A4A1-467C6453FBF1}" type="presOf" srcId="{9E3DA146-7B4F-49B6-AD57-682242FE2231}" destId="{78EDC583-CF96-4BF0-ADC3-1E216408890A}" srcOrd="0" destOrd="0" presId="urn:microsoft.com/office/officeart/2005/8/layout/default"/>
    <dgm:cxn modelId="{D92574C6-0646-4972-BD8A-811A7F83EF98}" srcId="{C3912B18-60F9-45B3-B78B-5B73BF44D16E}" destId="{9E3DA146-7B4F-49B6-AD57-682242FE2231}" srcOrd="2" destOrd="0" parTransId="{5E9BD8B4-5010-47BC-812B-13A0B2520ED2}" sibTransId="{91D21335-8C95-4809-AA9A-DD58BF11D830}"/>
    <dgm:cxn modelId="{C9D511F6-F7A0-426A-8185-71612E128352}" type="presOf" srcId="{C3912B18-60F9-45B3-B78B-5B73BF44D16E}" destId="{715020FA-F477-4676-B49A-1AB8A9BC4B57}" srcOrd="0" destOrd="0" presId="urn:microsoft.com/office/officeart/2005/8/layout/default"/>
    <dgm:cxn modelId="{4CBD5277-5FEE-47A7-A160-D6B7D7472E61}" type="presOf" srcId="{9F6D5CC6-B0CD-4E3D-AF20-A028CAD0E23D}" destId="{EBBB6F3C-0593-4598-BC92-91DD0A18D54C}" srcOrd="0" destOrd="0" presId="urn:microsoft.com/office/officeart/2005/8/layout/default"/>
    <dgm:cxn modelId="{0307902C-F392-481D-A131-EB1EB5DFD1AD}" srcId="{C3912B18-60F9-45B3-B78B-5B73BF44D16E}" destId="{F7FA072C-5F28-4054-B280-6FAA1FED925D}" srcOrd="1" destOrd="0" parTransId="{87790197-7A34-4AA9-9D60-3330C2AA8AE0}" sibTransId="{DBF1C428-C185-42A6-87F6-D6C828090070}"/>
    <dgm:cxn modelId="{579EF8C5-5176-4B71-986D-2D80A37C3A69}" srcId="{C3912B18-60F9-45B3-B78B-5B73BF44D16E}" destId="{5E18F22E-CE88-449E-ABE9-1414C7F4CB09}" srcOrd="0" destOrd="0" parTransId="{7A398E11-D457-42E3-881C-2489B6FC3459}" sibTransId="{AAAD0BA8-3973-43F7-BDDA-99ED4E12D050}"/>
    <dgm:cxn modelId="{2C183C3C-B218-4EF2-8632-CD2B1EA61B16}" type="presOf" srcId="{016FC5CA-5DDD-4D55-937F-6077816BA81F}" destId="{EB84F2D5-EDF6-4581-AF46-24AAD0D102D6}" srcOrd="0" destOrd="0" presId="urn:microsoft.com/office/officeart/2005/8/layout/default"/>
    <dgm:cxn modelId="{0E453EA2-C876-4948-9DE6-96CDCBCDDB57}" srcId="{C3912B18-60F9-45B3-B78B-5B73BF44D16E}" destId="{016FC5CA-5DDD-4D55-937F-6077816BA81F}" srcOrd="3" destOrd="0" parTransId="{9B35D708-1A5B-4B8F-8AC2-D254130AFE99}" sibTransId="{61C3AE40-5B6B-4698-8577-F1D7CD623901}"/>
    <dgm:cxn modelId="{A1A63DDA-F233-457C-A0FA-9835D74C65DF}" srcId="{C3912B18-60F9-45B3-B78B-5B73BF44D16E}" destId="{9F6D5CC6-B0CD-4E3D-AF20-A028CAD0E23D}" srcOrd="4" destOrd="0" parTransId="{E8684634-B0C5-4C17-9671-0EF2326AF34A}" sibTransId="{17DA4677-D34F-45AB-8E2A-6214D961033E}"/>
    <dgm:cxn modelId="{E1C84092-759E-4589-BD74-F0671D4B2D81}" type="presParOf" srcId="{715020FA-F477-4676-B49A-1AB8A9BC4B57}" destId="{FFC4C0D6-EB4B-45B7-B6F4-67143398EB73}" srcOrd="0" destOrd="0" presId="urn:microsoft.com/office/officeart/2005/8/layout/default"/>
    <dgm:cxn modelId="{D2C566C8-02AB-49A6-A1CC-79C7B625CD20}" type="presParOf" srcId="{715020FA-F477-4676-B49A-1AB8A9BC4B57}" destId="{FCAFDC44-0785-4BDB-8ADB-B4249F379B36}" srcOrd="1" destOrd="0" presId="urn:microsoft.com/office/officeart/2005/8/layout/default"/>
    <dgm:cxn modelId="{2EE8BDE5-DF92-475B-A9E4-F59DAA1840A0}" type="presParOf" srcId="{715020FA-F477-4676-B49A-1AB8A9BC4B57}" destId="{59CBBFD0-7562-44E9-8F36-51BD94DE647D}" srcOrd="2" destOrd="0" presId="urn:microsoft.com/office/officeart/2005/8/layout/default"/>
    <dgm:cxn modelId="{9E2939F1-DCC0-4DF7-98C8-E2FC66182092}" type="presParOf" srcId="{715020FA-F477-4676-B49A-1AB8A9BC4B57}" destId="{9F43F873-6A02-4267-ABDC-2D9B6FCF7F4E}" srcOrd="3" destOrd="0" presId="urn:microsoft.com/office/officeart/2005/8/layout/default"/>
    <dgm:cxn modelId="{260B2ABC-BA3E-4A4F-A06B-2FADBCBDBFA9}" type="presParOf" srcId="{715020FA-F477-4676-B49A-1AB8A9BC4B57}" destId="{78EDC583-CF96-4BF0-ADC3-1E216408890A}" srcOrd="4" destOrd="0" presId="urn:microsoft.com/office/officeart/2005/8/layout/default"/>
    <dgm:cxn modelId="{8C64764D-2867-4FB4-9AEA-5E08EB9EA8EB}" type="presParOf" srcId="{715020FA-F477-4676-B49A-1AB8A9BC4B57}" destId="{D7223233-CEE3-4305-9676-C1C5D331447A}" srcOrd="5" destOrd="0" presId="urn:microsoft.com/office/officeart/2005/8/layout/default"/>
    <dgm:cxn modelId="{CA0AAD9D-32B2-4AE7-B0B6-7CC90B4CA109}" type="presParOf" srcId="{715020FA-F477-4676-B49A-1AB8A9BC4B57}" destId="{EB84F2D5-EDF6-4581-AF46-24AAD0D102D6}" srcOrd="6" destOrd="0" presId="urn:microsoft.com/office/officeart/2005/8/layout/default"/>
    <dgm:cxn modelId="{32DDED23-D437-4B8E-A7A8-113239CAEB60}" type="presParOf" srcId="{715020FA-F477-4676-B49A-1AB8A9BC4B57}" destId="{DDACE447-DE3B-4F51-A52D-2DC638B28160}" srcOrd="7" destOrd="0" presId="urn:microsoft.com/office/officeart/2005/8/layout/default"/>
    <dgm:cxn modelId="{DA9FDA2A-BE42-4084-8EF8-468F48D4AF8F}" type="presParOf" srcId="{715020FA-F477-4676-B49A-1AB8A9BC4B57}" destId="{EBBB6F3C-0593-4598-BC92-91DD0A18D54C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117D0CE-9F72-455E-B1BD-DF587605E7DD}" type="doc">
      <dgm:prSet loTypeId="urn:microsoft.com/office/officeart/2005/8/layout/hierarchy4" loCatId="relationship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74AD8537-FA1B-45ED-847C-08DF8BC4364A}">
      <dgm:prSet phldrT="[Text]" custT="1"/>
      <dgm:spPr>
        <a:gradFill flip="none" rotWithShape="1">
          <a:gsLst>
            <a:gs pos="0">
              <a:schemeClr val="accent3">
                <a:lumMod val="67000"/>
              </a:schemeClr>
            </a:gs>
            <a:gs pos="48000">
              <a:schemeClr val="accent3">
                <a:lumMod val="97000"/>
                <a:lumOff val="3000"/>
              </a:schemeClr>
            </a:gs>
            <a:gs pos="100000">
              <a:schemeClr val="accent3">
                <a:lumMod val="60000"/>
                <a:lumOff val="40000"/>
              </a:schemeClr>
            </a:gs>
          </a:gsLst>
          <a:lin ang="16200000" scaled="1"/>
          <a:tileRect/>
        </a:gradFill>
      </dgm:spPr>
      <dgm:t>
        <a:bodyPr/>
        <a:lstStyle/>
        <a:p>
          <a:r>
            <a:rPr lang="tr-TR" sz="4000" dirty="0" smtClean="0"/>
            <a:t>İşletmenin Sürekliliği</a:t>
          </a:r>
          <a:endParaRPr lang="tr-TR" sz="4000" dirty="0"/>
        </a:p>
      </dgm:t>
    </dgm:pt>
    <dgm:pt modelId="{8CF391D5-6125-4201-A481-3F31FFA8529C}" type="parTrans" cxnId="{FB5AA46E-1F5D-4AA3-8AAC-97106A2D0368}">
      <dgm:prSet/>
      <dgm:spPr/>
      <dgm:t>
        <a:bodyPr/>
        <a:lstStyle/>
        <a:p>
          <a:endParaRPr lang="tr-TR"/>
        </a:p>
      </dgm:t>
    </dgm:pt>
    <dgm:pt modelId="{2D8C25AA-C3B7-457E-8B21-E1494EF50455}" type="sibTrans" cxnId="{FB5AA46E-1F5D-4AA3-8AAC-97106A2D0368}">
      <dgm:prSet/>
      <dgm:spPr/>
      <dgm:t>
        <a:bodyPr/>
        <a:lstStyle/>
        <a:p>
          <a:endParaRPr lang="tr-TR"/>
        </a:p>
      </dgm:t>
    </dgm:pt>
    <dgm:pt modelId="{82A237BA-A089-4005-AE72-687264FBA7D5}">
      <dgm:prSet phldrT="[Text]"/>
      <dgm:spPr>
        <a:gradFill flip="none" rotWithShape="1">
          <a:gsLst>
            <a:gs pos="0">
              <a:schemeClr val="accent3">
                <a:lumMod val="67000"/>
              </a:schemeClr>
            </a:gs>
            <a:gs pos="48000">
              <a:schemeClr val="accent3">
                <a:lumMod val="97000"/>
                <a:lumOff val="3000"/>
              </a:schemeClr>
            </a:gs>
            <a:gs pos="100000">
              <a:schemeClr val="accent3">
                <a:lumMod val="60000"/>
                <a:lumOff val="40000"/>
              </a:schemeClr>
            </a:gs>
          </a:gsLst>
          <a:lin ang="16200000" scaled="1"/>
          <a:tileRect/>
        </a:gradFill>
      </dgm:spPr>
      <dgm:t>
        <a:bodyPr/>
        <a:lstStyle/>
        <a:p>
          <a:r>
            <a:rPr lang="tr-TR" dirty="0" smtClean="0"/>
            <a:t>İşletmenin sürekliliği esasını kullanmanın uygun ol</a:t>
          </a:r>
          <a:r>
            <a:rPr lang="tr-TR" b="1" dirty="0" smtClean="0"/>
            <a:t>ma</a:t>
          </a:r>
          <a:r>
            <a:rPr lang="tr-TR" dirty="0" smtClean="0"/>
            <a:t>dığı durumlar</a:t>
          </a:r>
          <a:endParaRPr lang="tr-TR" dirty="0"/>
        </a:p>
      </dgm:t>
    </dgm:pt>
    <dgm:pt modelId="{C311766D-9D1C-4F72-8446-6F4F7C2E57F5}" type="parTrans" cxnId="{47216CB0-1B30-4983-A111-7D9C9E7D06B7}">
      <dgm:prSet/>
      <dgm:spPr/>
      <dgm:t>
        <a:bodyPr/>
        <a:lstStyle/>
        <a:p>
          <a:endParaRPr lang="tr-TR"/>
        </a:p>
      </dgm:t>
    </dgm:pt>
    <dgm:pt modelId="{C0EA8775-C375-4E93-B72F-8F1091F72682}" type="sibTrans" cxnId="{47216CB0-1B30-4983-A111-7D9C9E7D06B7}">
      <dgm:prSet/>
      <dgm:spPr/>
      <dgm:t>
        <a:bodyPr/>
        <a:lstStyle/>
        <a:p>
          <a:endParaRPr lang="tr-TR"/>
        </a:p>
      </dgm:t>
    </dgm:pt>
    <dgm:pt modelId="{FE3D9F9D-A806-46F5-9C6E-CDD2F66D22AD}">
      <dgm:prSet phldrT="[Text]" custT="1"/>
      <dgm:spPr>
        <a:gradFill flip="none" rotWithShape="1">
          <a:gsLst>
            <a:gs pos="0">
              <a:schemeClr val="accent3">
                <a:lumMod val="67000"/>
              </a:schemeClr>
            </a:gs>
            <a:gs pos="48000">
              <a:schemeClr val="accent3">
                <a:lumMod val="97000"/>
                <a:lumOff val="3000"/>
              </a:schemeClr>
            </a:gs>
            <a:gs pos="100000">
              <a:schemeClr val="accent3">
                <a:lumMod val="60000"/>
                <a:lumOff val="40000"/>
              </a:schemeClr>
            </a:gs>
          </a:gsLst>
          <a:lin ang="16200000" scaled="1"/>
          <a:tileRect/>
        </a:gradFill>
      </dgm:spPr>
      <dgm:t>
        <a:bodyPr/>
        <a:lstStyle/>
        <a:p>
          <a:r>
            <a:rPr lang="tr-TR" sz="1800" dirty="0" smtClean="0"/>
            <a:t>İşletmenin sürekliliği esasını kullanmanın uygun olduğu </a:t>
          </a:r>
        </a:p>
        <a:p>
          <a:r>
            <a:rPr lang="tr-TR" sz="1800" dirty="0" smtClean="0"/>
            <a:t>ancak önemli bir belirsizliğin bulunduğu durumlar</a:t>
          </a:r>
          <a:r>
            <a:rPr lang="tr-TR" sz="1700" dirty="0" smtClean="0"/>
            <a:t> </a:t>
          </a:r>
          <a:endParaRPr lang="tr-TR" sz="1700" dirty="0"/>
        </a:p>
      </dgm:t>
    </dgm:pt>
    <dgm:pt modelId="{0151FD5F-3CAE-4786-A138-3E4E62D6C4E8}" type="parTrans" cxnId="{281434F4-1608-4BFD-9F2B-59DFC2BB4A17}">
      <dgm:prSet/>
      <dgm:spPr/>
      <dgm:t>
        <a:bodyPr/>
        <a:lstStyle/>
        <a:p>
          <a:endParaRPr lang="tr-TR"/>
        </a:p>
      </dgm:t>
    </dgm:pt>
    <dgm:pt modelId="{988D7F60-A2B1-4F74-9377-41FD56D2B476}" type="sibTrans" cxnId="{281434F4-1608-4BFD-9F2B-59DFC2BB4A17}">
      <dgm:prSet/>
      <dgm:spPr/>
      <dgm:t>
        <a:bodyPr/>
        <a:lstStyle/>
        <a:p>
          <a:endParaRPr lang="tr-TR"/>
        </a:p>
      </dgm:t>
    </dgm:pt>
    <dgm:pt modelId="{CB7ECC1C-BE75-4AEB-8E1E-740D4D86C2ED}">
      <dgm:prSet phldrT="[Text]" custT="1"/>
      <dgm:spPr>
        <a:gradFill flip="none" rotWithShape="1">
          <a:gsLst>
            <a:gs pos="0">
              <a:schemeClr val="accent3">
                <a:lumMod val="67000"/>
              </a:schemeClr>
            </a:gs>
            <a:gs pos="48000">
              <a:schemeClr val="accent3">
                <a:lumMod val="97000"/>
                <a:lumOff val="3000"/>
              </a:schemeClr>
            </a:gs>
            <a:gs pos="100000">
              <a:schemeClr val="accent3">
                <a:lumMod val="60000"/>
                <a:lumOff val="40000"/>
              </a:schemeClr>
            </a:gs>
          </a:gsLst>
          <a:lin ang="16200000" scaled="1"/>
          <a:tileRect/>
        </a:gradFill>
      </dgm:spPr>
      <dgm:t>
        <a:bodyPr/>
        <a:lstStyle/>
        <a:p>
          <a:r>
            <a:rPr lang="tr-TR" sz="1800" dirty="0" smtClean="0"/>
            <a:t>Finansal tablolarda yeterli açıklamanın yapılmış olması</a:t>
          </a:r>
          <a:endParaRPr lang="tr-TR" sz="1800" dirty="0"/>
        </a:p>
      </dgm:t>
    </dgm:pt>
    <dgm:pt modelId="{6655C077-DAE6-4985-AE00-8AB301100BB8}" type="parTrans" cxnId="{27EF5FDC-40CF-4442-B15F-143B6ECB38B7}">
      <dgm:prSet/>
      <dgm:spPr/>
      <dgm:t>
        <a:bodyPr/>
        <a:lstStyle/>
        <a:p>
          <a:endParaRPr lang="tr-TR"/>
        </a:p>
      </dgm:t>
    </dgm:pt>
    <dgm:pt modelId="{9222D2C0-1F1C-4E3B-918C-244431008A83}" type="sibTrans" cxnId="{27EF5FDC-40CF-4442-B15F-143B6ECB38B7}">
      <dgm:prSet/>
      <dgm:spPr/>
      <dgm:t>
        <a:bodyPr/>
        <a:lstStyle/>
        <a:p>
          <a:endParaRPr lang="tr-TR"/>
        </a:p>
      </dgm:t>
    </dgm:pt>
    <dgm:pt modelId="{1BABADB3-8DF8-4113-930B-0F2C659A9F74}">
      <dgm:prSet custT="1"/>
      <dgm:spPr>
        <a:gradFill flip="none" rotWithShape="1">
          <a:gsLst>
            <a:gs pos="0">
              <a:schemeClr val="accent3">
                <a:lumMod val="67000"/>
              </a:schemeClr>
            </a:gs>
            <a:gs pos="48000">
              <a:schemeClr val="accent3">
                <a:lumMod val="97000"/>
                <a:lumOff val="3000"/>
              </a:schemeClr>
            </a:gs>
            <a:gs pos="100000">
              <a:schemeClr val="accent3">
                <a:lumMod val="60000"/>
                <a:lumOff val="40000"/>
              </a:schemeClr>
            </a:gs>
          </a:gsLst>
          <a:lin ang="16200000" scaled="1"/>
          <a:tileRect/>
        </a:gradFill>
      </dgm:spPr>
      <dgm:t>
        <a:bodyPr/>
        <a:lstStyle/>
        <a:p>
          <a:pPr rtl="0"/>
          <a:r>
            <a:rPr kumimoji="0" lang="tr-TR" sz="1800" b="1" i="1" u="none" strike="noStrike" cap="none" normalizeH="0" baseline="0" dirty="0" smtClean="0">
              <a:ln/>
              <a:solidFill>
                <a:srgbClr val="C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Olumsuz Görüş</a:t>
          </a:r>
        </a:p>
      </dgm:t>
    </dgm:pt>
    <dgm:pt modelId="{30B520E5-A503-4C0E-BA47-161BFF6255B4}" type="parTrans" cxnId="{E14E06CE-D915-402D-B8C4-1584368BF2C0}">
      <dgm:prSet/>
      <dgm:spPr/>
      <dgm:t>
        <a:bodyPr/>
        <a:lstStyle/>
        <a:p>
          <a:endParaRPr lang="tr-TR"/>
        </a:p>
      </dgm:t>
    </dgm:pt>
    <dgm:pt modelId="{7D6B0C6A-FDA7-45FD-B1ED-FC64435C6947}" type="sibTrans" cxnId="{E14E06CE-D915-402D-B8C4-1584368BF2C0}">
      <dgm:prSet/>
      <dgm:spPr/>
      <dgm:t>
        <a:bodyPr/>
        <a:lstStyle/>
        <a:p>
          <a:endParaRPr lang="tr-TR"/>
        </a:p>
      </dgm:t>
    </dgm:pt>
    <dgm:pt modelId="{47E9C37B-AC5F-4826-924D-C8F60A42FCD8}">
      <dgm:prSet phldrT="[Text]" custT="1"/>
      <dgm:spPr>
        <a:gradFill flip="none" rotWithShape="0">
          <a:gsLst>
            <a:gs pos="0">
              <a:schemeClr val="accent3">
                <a:lumMod val="67000"/>
              </a:schemeClr>
            </a:gs>
            <a:gs pos="48000">
              <a:schemeClr val="accent3">
                <a:lumMod val="97000"/>
                <a:lumOff val="3000"/>
              </a:schemeClr>
            </a:gs>
            <a:gs pos="100000">
              <a:schemeClr val="accent3">
                <a:lumMod val="60000"/>
                <a:lumOff val="40000"/>
              </a:schemeClr>
            </a:gs>
          </a:gsLst>
          <a:lin ang="16200000" scaled="1"/>
          <a:tileRect/>
        </a:gradFill>
      </dgm:spPr>
      <dgm:t>
        <a:bodyPr/>
        <a:lstStyle/>
        <a:p>
          <a:r>
            <a:rPr lang="tr-TR" sz="1800" b="1" i="1" dirty="0" smtClean="0">
              <a:solidFill>
                <a:srgbClr val="002060"/>
              </a:solidFill>
            </a:rPr>
            <a:t>Sınırlı Olumlu</a:t>
          </a:r>
        </a:p>
        <a:p>
          <a:r>
            <a:rPr lang="tr-TR" sz="1800" b="1" i="1" dirty="0" smtClean="0">
              <a:solidFill>
                <a:srgbClr val="002060"/>
              </a:solidFill>
            </a:rPr>
            <a:t>(Şartlı) Görüş</a:t>
          </a:r>
          <a:endParaRPr lang="tr-TR" sz="1800" b="1" i="1" dirty="0">
            <a:solidFill>
              <a:srgbClr val="002060"/>
            </a:solidFill>
          </a:endParaRPr>
        </a:p>
      </dgm:t>
    </dgm:pt>
    <dgm:pt modelId="{FB9EA215-CFA7-4A9D-9BCA-389DFCF98FF1}" type="parTrans" cxnId="{94BF4541-2202-4EFD-9DA6-24C9921489F0}">
      <dgm:prSet/>
      <dgm:spPr/>
      <dgm:t>
        <a:bodyPr/>
        <a:lstStyle/>
        <a:p>
          <a:endParaRPr lang="tr-TR"/>
        </a:p>
      </dgm:t>
    </dgm:pt>
    <dgm:pt modelId="{8869E603-CD9C-4E90-81DC-7EFAE96F2769}" type="sibTrans" cxnId="{94BF4541-2202-4EFD-9DA6-24C9921489F0}">
      <dgm:prSet/>
      <dgm:spPr/>
      <dgm:t>
        <a:bodyPr/>
        <a:lstStyle/>
        <a:p>
          <a:endParaRPr lang="tr-TR"/>
        </a:p>
      </dgm:t>
    </dgm:pt>
    <dgm:pt modelId="{6E9C69B1-C33C-4BA1-A664-70F155671E6F}">
      <dgm:prSet phldrT="[Text]" custT="1"/>
      <dgm:spPr>
        <a:gradFill flip="none" rotWithShape="1">
          <a:gsLst>
            <a:gs pos="0">
              <a:schemeClr val="accent3">
                <a:lumMod val="67000"/>
              </a:schemeClr>
            </a:gs>
            <a:gs pos="48000">
              <a:schemeClr val="accent3">
                <a:lumMod val="97000"/>
                <a:lumOff val="3000"/>
              </a:schemeClr>
            </a:gs>
            <a:gs pos="100000">
              <a:schemeClr val="accent3">
                <a:lumMod val="60000"/>
                <a:lumOff val="40000"/>
              </a:schemeClr>
            </a:gs>
          </a:gsLst>
          <a:lin ang="16200000" scaled="1"/>
          <a:tileRect/>
        </a:gradFill>
      </dgm:spPr>
      <dgm:t>
        <a:bodyPr/>
        <a:lstStyle/>
        <a:p>
          <a:r>
            <a:rPr lang="tr-TR" sz="1800" dirty="0" smtClean="0"/>
            <a:t>Finansal tablolarda yeterli açıklamanın yapıl</a:t>
          </a:r>
          <a:r>
            <a:rPr lang="tr-TR" sz="1800" b="1" dirty="0" smtClean="0"/>
            <a:t>ma</a:t>
          </a:r>
          <a:r>
            <a:rPr lang="tr-TR" sz="1800" dirty="0" smtClean="0"/>
            <a:t>mış olması</a:t>
          </a:r>
          <a:endParaRPr lang="tr-TR" sz="1800" dirty="0"/>
        </a:p>
      </dgm:t>
    </dgm:pt>
    <dgm:pt modelId="{6ACEA6DC-8160-4408-92CE-9E8CD2F3F7B2}" type="parTrans" cxnId="{FC7BA4A5-94F5-4825-9B91-F690422344AE}">
      <dgm:prSet/>
      <dgm:spPr/>
      <dgm:t>
        <a:bodyPr/>
        <a:lstStyle/>
        <a:p>
          <a:endParaRPr lang="tr-TR"/>
        </a:p>
      </dgm:t>
    </dgm:pt>
    <dgm:pt modelId="{7A6C3A9D-30D5-40FA-B207-08E0A14D181D}" type="sibTrans" cxnId="{FC7BA4A5-94F5-4825-9B91-F690422344AE}">
      <dgm:prSet/>
      <dgm:spPr/>
      <dgm:t>
        <a:bodyPr/>
        <a:lstStyle/>
        <a:p>
          <a:endParaRPr lang="tr-TR"/>
        </a:p>
      </dgm:t>
    </dgm:pt>
    <dgm:pt modelId="{57BF2A75-E15B-45B3-B127-B65A32F669B6}">
      <dgm:prSet phldrT="[Text]" custT="1"/>
      <dgm:spPr>
        <a:gradFill flip="none" rotWithShape="0">
          <a:gsLst>
            <a:gs pos="0">
              <a:schemeClr val="accent3">
                <a:lumMod val="67000"/>
              </a:schemeClr>
            </a:gs>
            <a:gs pos="48000">
              <a:schemeClr val="accent3">
                <a:lumMod val="97000"/>
                <a:lumOff val="3000"/>
              </a:schemeClr>
            </a:gs>
            <a:gs pos="100000">
              <a:schemeClr val="accent3">
                <a:lumMod val="60000"/>
                <a:lumOff val="40000"/>
              </a:schemeClr>
            </a:gs>
          </a:gsLst>
          <a:lin ang="16200000" scaled="1"/>
          <a:tileRect/>
        </a:gradFill>
      </dgm:spPr>
      <dgm:t>
        <a:bodyPr/>
        <a:lstStyle/>
        <a:p>
          <a:r>
            <a:rPr lang="tr-TR" sz="1800" b="1" i="1" dirty="0" smtClean="0">
              <a:solidFill>
                <a:srgbClr val="00B050"/>
              </a:solidFill>
            </a:rPr>
            <a:t>Olumlu Görüş </a:t>
          </a:r>
        </a:p>
        <a:p>
          <a:r>
            <a:rPr lang="tr-TR" sz="1800" b="1" i="1" dirty="0" smtClean="0">
              <a:solidFill>
                <a:srgbClr val="00B050"/>
              </a:solidFill>
            </a:rPr>
            <a:t>+ Açıklama</a:t>
          </a:r>
          <a:endParaRPr lang="tr-TR" sz="1800" b="1" i="1" dirty="0">
            <a:solidFill>
              <a:srgbClr val="00B050"/>
            </a:solidFill>
          </a:endParaRPr>
        </a:p>
      </dgm:t>
    </dgm:pt>
    <dgm:pt modelId="{6630795C-3906-4212-B41D-10E692F9616E}" type="parTrans" cxnId="{4B101EEF-C6CD-49A5-AA6A-7A9D9374E674}">
      <dgm:prSet/>
      <dgm:spPr/>
      <dgm:t>
        <a:bodyPr/>
        <a:lstStyle/>
        <a:p>
          <a:endParaRPr lang="tr-TR"/>
        </a:p>
      </dgm:t>
    </dgm:pt>
    <dgm:pt modelId="{605E2AF7-ABAC-40C3-97F8-D71FE8C16A01}" type="sibTrans" cxnId="{4B101EEF-C6CD-49A5-AA6A-7A9D9374E674}">
      <dgm:prSet/>
      <dgm:spPr/>
      <dgm:t>
        <a:bodyPr/>
        <a:lstStyle/>
        <a:p>
          <a:endParaRPr lang="tr-TR"/>
        </a:p>
      </dgm:t>
    </dgm:pt>
    <dgm:pt modelId="{5EE89115-740F-4EA8-B323-56FA42AE1C39}">
      <dgm:prSet phldrT="[Text]" custT="1"/>
      <dgm:spPr>
        <a:gradFill flip="none" rotWithShape="0">
          <a:gsLst>
            <a:gs pos="0">
              <a:schemeClr val="accent3">
                <a:lumMod val="67000"/>
              </a:schemeClr>
            </a:gs>
            <a:gs pos="48000">
              <a:schemeClr val="accent3">
                <a:lumMod val="97000"/>
                <a:lumOff val="3000"/>
              </a:schemeClr>
            </a:gs>
            <a:gs pos="100000">
              <a:schemeClr val="accent3">
                <a:lumMod val="60000"/>
                <a:lumOff val="40000"/>
              </a:schemeClr>
            </a:gs>
          </a:gsLst>
          <a:lin ang="16200000" scaled="1"/>
          <a:tileRect/>
        </a:gradFill>
      </dgm:spPr>
      <dgm:t>
        <a:bodyPr/>
        <a:lstStyle/>
        <a:p>
          <a:r>
            <a:rPr lang="tr-TR" sz="1800" b="1" i="1" dirty="0" smtClean="0">
              <a:solidFill>
                <a:srgbClr val="C00000"/>
              </a:solidFill>
            </a:rPr>
            <a:t>Olumsuz Görüş</a:t>
          </a:r>
          <a:endParaRPr lang="tr-TR" sz="1800" b="1" i="1" dirty="0">
            <a:solidFill>
              <a:srgbClr val="C00000"/>
            </a:solidFill>
          </a:endParaRPr>
        </a:p>
      </dgm:t>
    </dgm:pt>
    <dgm:pt modelId="{E830A412-9584-40C6-ACC5-2D8643B8ACFD}" type="parTrans" cxnId="{8D464421-E1F1-4260-951B-4EC57C9CAB3C}">
      <dgm:prSet/>
      <dgm:spPr/>
      <dgm:t>
        <a:bodyPr/>
        <a:lstStyle/>
        <a:p>
          <a:endParaRPr lang="tr-TR"/>
        </a:p>
      </dgm:t>
    </dgm:pt>
    <dgm:pt modelId="{A5F69D12-5F18-4A24-A3EF-961EF7E75B1F}" type="sibTrans" cxnId="{8D464421-E1F1-4260-951B-4EC57C9CAB3C}">
      <dgm:prSet/>
      <dgm:spPr/>
      <dgm:t>
        <a:bodyPr/>
        <a:lstStyle/>
        <a:p>
          <a:endParaRPr lang="tr-TR"/>
        </a:p>
      </dgm:t>
    </dgm:pt>
    <dgm:pt modelId="{D2E2034D-00A8-4A84-B414-027548E1414F}" type="pres">
      <dgm:prSet presAssocID="{C117D0CE-9F72-455E-B1BD-DF587605E7DD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AB54A175-2411-4DD9-A019-7D2A319846A2}" type="pres">
      <dgm:prSet presAssocID="{74AD8537-FA1B-45ED-847C-08DF8BC4364A}" presName="vertOne" presStyleCnt="0"/>
      <dgm:spPr/>
    </dgm:pt>
    <dgm:pt modelId="{A522DB48-C66F-45C6-9A2F-9A2B0FE3B6CA}" type="pres">
      <dgm:prSet presAssocID="{74AD8537-FA1B-45ED-847C-08DF8BC4364A}" presName="txOne" presStyleLbl="node0" presStyleIdx="0" presStyleCnt="1" custLinFactNeighborX="36" custLinFactNeighborY="2341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D9135EC5-1F8F-4D21-92DE-6210D9401FC9}" type="pres">
      <dgm:prSet presAssocID="{74AD8537-FA1B-45ED-847C-08DF8BC4364A}" presName="parTransOne" presStyleCnt="0"/>
      <dgm:spPr/>
    </dgm:pt>
    <dgm:pt modelId="{02B4D56C-F0D7-4C08-B2AF-F1CA240018DB}" type="pres">
      <dgm:prSet presAssocID="{74AD8537-FA1B-45ED-847C-08DF8BC4364A}" presName="horzOne" presStyleCnt="0"/>
      <dgm:spPr/>
    </dgm:pt>
    <dgm:pt modelId="{5420AD50-1EE2-4EBA-A8B4-1FE3FE929AB2}" type="pres">
      <dgm:prSet presAssocID="{82A237BA-A089-4005-AE72-687264FBA7D5}" presName="vertTwo" presStyleCnt="0"/>
      <dgm:spPr/>
    </dgm:pt>
    <dgm:pt modelId="{21A5521D-1DA2-454D-AA88-F56DE657CC8D}" type="pres">
      <dgm:prSet presAssocID="{82A237BA-A089-4005-AE72-687264FBA7D5}" presName="txTwo" presStyleLbl="node2" presStyleIdx="0" presStyleCnt="2" custScaleX="110679" custLinFactNeighborX="148" custLinFactNeighborY="2341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68525FC-93E4-47A0-ABF0-19113D21D038}" type="pres">
      <dgm:prSet presAssocID="{82A237BA-A089-4005-AE72-687264FBA7D5}" presName="parTransTwo" presStyleCnt="0"/>
      <dgm:spPr/>
    </dgm:pt>
    <dgm:pt modelId="{2FE808E5-843C-47E2-89D4-352D5284594E}" type="pres">
      <dgm:prSet presAssocID="{82A237BA-A089-4005-AE72-687264FBA7D5}" presName="horzTwo" presStyleCnt="0"/>
      <dgm:spPr/>
    </dgm:pt>
    <dgm:pt modelId="{D8BBA2E7-11AA-4852-AFC8-A380DEB38318}" type="pres">
      <dgm:prSet presAssocID="{1BABADB3-8DF8-4113-930B-0F2C659A9F74}" presName="vertThree" presStyleCnt="0"/>
      <dgm:spPr/>
    </dgm:pt>
    <dgm:pt modelId="{9F0C286E-2819-4EAA-BDA7-A8CB83B33BD8}" type="pres">
      <dgm:prSet presAssocID="{1BABADB3-8DF8-4113-930B-0F2C659A9F74}" presName="txThree" presStyleLbl="node3" presStyleIdx="0" presStyleCnt="3" custLinFactNeighborX="148" custLinFactNeighborY="213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6E5E513-CAB2-4BDA-9CEA-1E61DB4650EC}" type="pres">
      <dgm:prSet presAssocID="{1BABADB3-8DF8-4113-930B-0F2C659A9F74}" presName="horzThree" presStyleCnt="0"/>
      <dgm:spPr/>
    </dgm:pt>
    <dgm:pt modelId="{D2BA26B0-92F9-45B6-A264-E4B1FFAB86E1}" type="pres">
      <dgm:prSet presAssocID="{C0EA8775-C375-4E93-B72F-8F1091F72682}" presName="sibSpaceTwo" presStyleCnt="0"/>
      <dgm:spPr/>
    </dgm:pt>
    <dgm:pt modelId="{3449F661-4557-43E7-B3B9-0F998335ED32}" type="pres">
      <dgm:prSet presAssocID="{FE3D9F9D-A806-46F5-9C6E-CDD2F66D22AD}" presName="vertTwo" presStyleCnt="0"/>
      <dgm:spPr/>
    </dgm:pt>
    <dgm:pt modelId="{67CE72B4-4390-431E-B528-15CBB38A8637}" type="pres">
      <dgm:prSet presAssocID="{FE3D9F9D-A806-46F5-9C6E-CDD2F66D22AD}" presName="txTwo" presStyleLbl="node2" presStyleIdx="1" presStyleCnt="2" custLinFactNeighborX="48" custLinFactNeighborY="2341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FD1E675-6F63-40A5-8FF2-09C004E349AA}" type="pres">
      <dgm:prSet presAssocID="{FE3D9F9D-A806-46F5-9C6E-CDD2F66D22AD}" presName="parTransTwo" presStyleCnt="0"/>
      <dgm:spPr/>
    </dgm:pt>
    <dgm:pt modelId="{7DB90791-76F8-4BDB-B1C7-BA06ED2855D1}" type="pres">
      <dgm:prSet presAssocID="{FE3D9F9D-A806-46F5-9C6E-CDD2F66D22AD}" presName="horzTwo" presStyleCnt="0"/>
      <dgm:spPr/>
    </dgm:pt>
    <dgm:pt modelId="{1B53BF32-35F1-4FE6-A011-85885F5C6333}" type="pres">
      <dgm:prSet presAssocID="{CB7ECC1C-BE75-4AEB-8E1E-740D4D86C2ED}" presName="vertThree" presStyleCnt="0"/>
      <dgm:spPr/>
    </dgm:pt>
    <dgm:pt modelId="{AE9DF349-0894-45E4-AD62-ADE42545D74B}" type="pres">
      <dgm:prSet presAssocID="{CB7ECC1C-BE75-4AEB-8E1E-740D4D86C2ED}" presName="txThree" presStyleLbl="node3" presStyleIdx="1" presStyleCnt="3" custLinFactNeighborX="148" custLinFactNeighborY="2341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125E32B-528D-420C-985C-CDB0557D9836}" type="pres">
      <dgm:prSet presAssocID="{CB7ECC1C-BE75-4AEB-8E1E-740D4D86C2ED}" presName="parTransThree" presStyleCnt="0"/>
      <dgm:spPr/>
    </dgm:pt>
    <dgm:pt modelId="{B0217320-BE5B-4D8B-BC8C-0AC3DB729DAA}" type="pres">
      <dgm:prSet presAssocID="{CB7ECC1C-BE75-4AEB-8E1E-740D4D86C2ED}" presName="horzThree" presStyleCnt="0"/>
      <dgm:spPr/>
    </dgm:pt>
    <dgm:pt modelId="{87C8DC39-1765-444B-A5E7-E8DFD8998C1A}" type="pres">
      <dgm:prSet presAssocID="{57BF2A75-E15B-45B3-B127-B65A32F669B6}" presName="vertFour" presStyleCnt="0">
        <dgm:presLayoutVars>
          <dgm:chPref val="3"/>
        </dgm:presLayoutVars>
      </dgm:prSet>
      <dgm:spPr/>
    </dgm:pt>
    <dgm:pt modelId="{8FA34732-79AD-4F5E-B3A6-8320387FAF5E}" type="pres">
      <dgm:prSet presAssocID="{57BF2A75-E15B-45B3-B127-B65A32F669B6}" presName="txFour" presStyleLbl="node4" presStyleIdx="0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EF7E7F8-E897-4597-938B-25A71C3077DD}" type="pres">
      <dgm:prSet presAssocID="{57BF2A75-E15B-45B3-B127-B65A32F669B6}" presName="horzFour" presStyleCnt="0"/>
      <dgm:spPr/>
    </dgm:pt>
    <dgm:pt modelId="{C9F71B64-5D01-4426-AB28-9843EE2AEC38}" type="pres">
      <dgm:prSet presAssocID="{9222D2C0-1F1C-4E3B-918C-244431008A83}" presName="sibSpaceThree" presStyleCnt="0"/>
      <dgm:spPr/>
    </dgm:pt>
    <dgm:pt modelId="{DFFDF883-3FEB-496E-ACCE-5A20462A48A5}" type="pres">
      <dgm:prSet presAssocID="{6E9C69B1-C33C-4BA1-A664-70F155671E6F}" presName="vertThree" presStyleCnt="0"/>
      <dgm:spPr/>
    </dgm:pt>
    <dgm:pt modelId="{D427BEB4-6A3B-41BF-B53C-93DE166D6BA0}" type="pres">
      <dgm:prSet presAssocID="{6E9C69B1-C33C-4BA1-A664-70F155671E6F}" presName="txThre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92FE4B8-F6A6-4839-BF3E-635BCF3E9718}" type="pres">
      <dgm:prSet presAssocID="{6E9C69B1-C33C-4BA1-A664-70F155671E6F}" presName="parTransThree" presStyleCnt="0"/>
      <dgm:spPr/>
    </dgm:pt>
    <dgm:pt modelId="{F940861C-6F4D-407D-BB40-A050B85EAE5A}" type="pres">
      <dgm:prSet presAssocID="{6E9C69B1-C33C-4BA1-A664-70F155671E6F}" presName="horzThree" presStyleCnt="0"/>
      <dgm:spPr/>
    </dgm:pt>
    <dgm:pt modelId="{FD9C1EC5-2AC4-46FA-A447-AC5AF6FACCE2}" type="pres">
      <dgm:prSet presAssocID="{47E9C37B-AC5F-4826-924D-C8F60A42FCD8}" presName="vertFour" presStyleCnt="0">
        <dgm:presLayoutVars>
          <dgm:chPref val="3"/>
        </dgm:presLayoutVars>
      </dgm:prSet>
      <dgm:spPr/>
    </dgm:pt>
    <dgm:pt modelId="{5D49A2D2-3546-4B05-9EDA-EE5E7EAC7715}" type="pres">
      <dgm:prSet presAssocID="{47E9C37B-AC5F-4826-924D-C8F60A42FCD8}" presName="txFour" presStyleLbl="node4" presStyleIdx="1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C9C6BB0-10E0-4329-B04E-A7F650B97244}" type="pres">
      <dgm:prSet presAssocID="{47E9C37B-AC5F-4826-924D-C8F60A42FCD8}" presName="horzFour" presStyleCnt="0"/>
      <dgm:spPr/>
    </dgm:pt>
    <dgm:pt modelId="{16B4EFC7-007F-408D-B3E6-530C44F67B61}" type="pres">
      <dgm:prSet presAssocID="{8869E603-CD9C-4E90-81DC-7EFAE96F2769}" presName="sibSpaceFour" presStyleCnt="0"/>
      <dgm:spPr/>
    </dgm:pt>
    <dgm:pt modelId="{42171BC4-38D2-465E-8F12-A9040F139C0A}" type="pres">
      <dgm:prSet presAssocID="{5EE89115-740F-4EA8-B323-56FA42AE1C39}" presName="vertFour" presStyleCnt="0">
        <dgm:presLayoutVars>
          <dgm:chPref val="3"/>
        </dgm:presLayoutVars>
      </dgm:prSet>
      <dgm:spPr/>
    </dgm:pt>
    <dgm:pt modelId="{A7EC6606-8BB7-46D6-B4C5-D26730FC2EC2}" type="pres">
      <dgm:prSet presAssocID="{5EE89115-740F-4EA8-B323-56FA42AE1C39}" presName="txFour" presStyleLbl="node4" presStyleIdx="2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A24DC94-DDDF-44C4-9743-05EE56354A5C}" type="pres">
      <dgm:prSet presAssocID="{5EE89115-740F-4EA8-B323-56FA42AE1C39}" presName="horzFour" presStyleCnt="0"/>
      <dgm:spPr/>
    </dgm:pt>
  </dgm:ptLst>
  <dgm:cxnLst>
    <dgm:cxn modelId="{8CB3623D-1F1E-4C3B-82C2-6CB789BCDDD9}" type="presOf" srcId="{82A237BA-A089-4005-AE72-687264FBA7D5}" destId="{21A5521D-1DA2-454D-AA88-F56DE657CC8D}" srcOrd="0" destOrd="0" presId="urn:microsoft.com/office/officeart/2005/8/layout/hierarchy4"/>
    <dgm:cxn modelId="{47216CB0-1B30-4983-A111-7D9C9E7D06B7}" srcId="{74AD8537-FA1B-45ED-847C-08DF8BC4364A}" destId="{82A237BA-A089-4005-AE72-687264FBA7D5}" srcOrd="0" destOrd="0" parTransId="{C311766D-9D1C-4F72-8446-6F4F7C2E57F5}" sibTransId="{C0EA8775-C375-4E93-B72F-8F1091F72682}"/>
    <dgm:cxn modelId="{FC51DD9C-6A1C-4CFE-85E0-95A059628DAD}" type="presOf" srcId="{C117D0CE-9F72-455E-B1BD-DF587605E7DD}" destId="{D2E2034D-00A8-4A84-B414-027548E1414F}" srcOrd="0" destOrd="0" presId="urn:microsoft.com/office/officeart/2005/8/layout/hierarchy4"/>
    <dgm:cxn modelId="{667C07FE-9B91-4CD3-835D-4C26FBDA4BA0}" type="presOf" srcId="{1BABADB3-8DF8-4113-930B-0F2C659A9F74}" destId="{9F0C286E-2819-4EAA-BDA7-A8CB83B33BD8}" srcOrd="0" destOrd="0" presId="urn:microsoft.com/office/officeart/2005/8/layout/hierarchy4"/>
    <dgm:cxn modelId="{ED51FD50-AEA6-4F29-AE39-619930A2B5F4}" type="presOf" srcId="{57BF2A75-E15B-45B3-B127-B65A32F669B6}" destId="{8FA34732-79AD-4F5E-B3A6-8320387FAF5E}" srcOrd="0" destOrd="0" presId="urn:microsoft.com/office/officeart/2005/8/layout/hierarchy4"/>
    <dgm:cxn modelId="{281434F4-1608-4BFD-9F2B-59DFC2BB4A17}" srcId="{74AD8537-FA1B-45ED-847C-08DF8BC4364A}" destId="{FE3D9F9D-A806-46F5-9C6E-CDD2F66D22AD}" srcOrd="1" destOrd="0" parTransId="{0151FD5F-3CAE-4786-A138-3E4E62D6C4E8}" sibTransId="{988D7F60-A2B1-4F74-9377-41FD56D2B476}"/>
    <dgm:cxn modelId="{4B101EEF-C6CD-49A5-AA6A-7A9D9374E674}" srcId="{CB7ECC1C-BE75-4AEB-8E1E-740D4D86C2ED}" destId="{57BF2A75-E15B-45B3-B127-B65A32F669B6}" srcOrd="0" destOrd="0" parTransId="{6630795C-3906-4212-B41D-10E692F9616E}" sibTransId="{605E2AF7-ABAC-40C3-97F8-D71FE8C16A01}"/>
    <dgm:cxn modelId="{B72E2F75-C702-496F-A62D-C3C8FFDF3BA1}" type="presOf" srcId="{6E9C69B1-C33C-4BA1-A664-70F155671E6F}" destId="{D427BEB4-6A3B-41BF-B53C-93DE166D6BA0}" srcOrd="0" destOrd="0" presId="urn:microsoft.com/office/officeart/2005/8/layout/hierarchy4"/>
    <dgm:cxn modelId="{B1F73E8D-49FC-463C-8E37-1152D520FB61}" type="presOf" srcId="{CB7ECC1C-BE75-4AEB-8E1E-740D4D86C2ED}" destId="{AE9DF349-0894-45E4-AD62-ADE42545D74B}" srcOrd="0" destOrd="0" presId="urn:microsoft.com/office/officeart/2005/8/layout/hierarchy4"/>
    <dgm:cxn modelId="{587A97DC-EB29-4ECE-AD01-13017C53EE37}" type="presOf" srcId="{5EE89115-740F-4EA8-B323-56FA42AE1C39}" destId="{A7EC6606-8BB7-46D6-B4C5-D26730FC2EC2}" srcOrd="0" destOrd="0" presId="urn:microsoft.com/office/officeart/2005/8/layout/hierarchy4"/>
    <dgm:cxn modelId="{27EF5FDC-40CF-4442-B15F-143B6ECB38B7}" srcId="{FE3D9F9D-A806-46F5-9C6E-CDD2F66D22AD}" destId="{CB7ECC1C-BE75-4AEB-8E1E-740D4D86C2ED}" srcOrd="0" destOrd="0" parTransId="{6655C077-DAE6-4985-AE00-8AB301100BB8}" sibTransId="{9222D2C0-1F1C-4E3B-918C-244431008A83}"/>
    <dgm:cxn modelId="{E14E06CE-D915-402D-B8C4-1584368BF2C0}" srcId="{82A237BA-A089-4005-AE72-687264FBA7D5}" destId="{1BABADB3-8DF8-4113-930B-0F2C659A9F74}" srcOrd="0" destOrd="0" parTransId="{30B520E5-A503-4C0E-BA47-161BFF6255B4}" sibTransId="{7D6B0C6A-FDA7-45FD-B1ED-FC64435C6947}"/>
    <dgm:cxn modelId="{94BF4541-2202-4EFD-9DA6-24C9921489F0}" srcId="{6E9C69B1-C33C-4BA1-A664-70F155671E6F}" destId="{47E9C37B-AC5F-4826-924D-C8F60A42FCD8}" srcOrd="0" destOrd="0" parTransId="{FB9EA215-CFA7-4A9D-9BCA-389DFCF98FF1}" sibTransId="{8869E603-CD9C-4E90-81DC-7EFAE96F2769}"/>
    <dgm:cxn modelId="{1342CF02-D799-41F2-BA4B-1EEFA2355121}" type="presOf" srcId="{47E9C37B-AC5F-4826-924D-C8F60A42FCD8}" destId="{5D49A2D2-3546-4B05-9EDA-EE5E7EAC7715}" srcOrd="0" destOrd="0" presId="urn:microsoft.com/office/officeart/2005/8/layout/hierarchy4"/>
    <dgm:cxn modelId="{FC7BA4A5-94F5-4825-9B91-F690422344AE}" srcId="{FE3D9F9D-A806-46F5-9C6E-CDD2F66D22AD}" destId="{6E9C69B1-C33C-4BA1-A664-70F155671E6F}" srcOrd="1" destOrd="0" parTransId="{6ACEA6DC-8160-4408-92CE-9E8CD2F3F7B2}" sibTransId="{7A6C3A9D-30D5-40FA-B207-08E0A14D181D}"/>
    <dgm:cxn modelId="{FB5AA46E-1F5D-4AA3-8AAC-97106A2D0368}" srcId="{C117D0CE-9F72-455E-B1BD-DF587605E7DD}" destId="{74AD8537-FA1B-45ED-847C-08DF8BC4364A}" srcOrd="0" destOrd="0" parTransId="{8CF391D5-6125-4201-A481-3F31FFA8529C}" sibTransId="{2D8C25AA-C3B7-457E-8B21-E1494EF50455}"/>
    <dgm:cxn modelId="{8D464421-E1F1-4260-951B-4EC57C9CAB3C}" srcId="{6E9C69B1-C33C-4BA1-A664-70F155671E6F}" destId="{5EE89115-740F-4EA8-B323-56FA42AE1C39}" srcOrd="1" destOrd="0" parTransId="{E830A412-9584-40C6-ACC5-2D8643B8ACFD}" sibTransId="{A5F69D12-5F18-4A24-A3EF-961EF7E75B1F}"/>
    <dgm:cxn modelId="{A294E90D-64A3-4504-BD89-987958DB546D}" type="presOf" srcId="{74AD8537-FA1B-45ED-847C-08DF8BC4364A}" destId="{A522DB48-C66F-45C6-9A2F-9A2B0FE3B6CA}" srcOrd="0" destOrd="0" presId="urn:microsoft.com/office/officeart/2005/8/layout/hierarchy4"/>
    <dgm:cxn modelId="{1384ED18-7E78-4024-8588-AD89DF036F9A}" type="presOf" srcId="{FE3D9F9D-A806-46F5-9C6E-CDD2F66D22AD}" destId="{67CE72B4-4390-431E-B528-15CBB38A8637}" srcOrd="0" destOrd="0" presId="urn:microsoft.com/office/officeart/2005/8/layout/hierarchy4"/>
    <dgm:cxn modelId="{D4C1CB2B-6075-45A5-99C6-EABEF751A839}" type="presParOf" srcId="{D2E2034D-00A8-4A84-B414-027548E1414F}" destId="{AB54A175-2411-4DD9-A019-7D2A319846A2}" srcOrd="0" destOrd="0" presId="urn:microsoft.com/office/officeart/2005/8/layout/hierarchy4"/>
    <dgm:cxn modelId="{E63D4C14-4DD2-4C49-ADEE-BC7B83389350}" type="presParOf" srcId="{AB54A175-2411-4DD9-A019-7D2A319846A2}" destId="{A522DB48-C66F-45C6-9A2F-9A2B0FE3B6CA}" srcOrd="0" destOrd="0" presId="urn:microsoft.com/office/officeart/2005/8/layout/hierarchy4"/>
    <dgm:cxn modelId="{83570655-A9BE-4958-AEAE-4B08649ADD04}" type="presParOf" srcId="{AB54A175-2411-4DD9-A019-7D2A319846A2}" destId="{D9135EC5-1F8F-4D21-92DE-6210D9401FC9}" srcOrd="1" destOrd="0" presId="urn:microsoft.com/office/officeart/2005/8/layout/hierarchy4"/>
    <dgm:cxn modelId="{EDD67720-25F6-414A-8FAA-7A5905A2FA7E}" type="presParOf" srcId="{AB54A175-2411-4DD9-A019-7D2A319846A2}" destId="{02B4D56C-F0D7-4C08-B2AF-F1CA240018DB}" srcOrd="2" destOrd="0" presId="urn:microsoft.com/office/officeart/2005/8/layout/hierarchy4"/>
    <dgm:cxn modelId="{97DB4047-6574-4FFF-9DAB-90D3492241F2}" type="presParOf" srcId="{02B4D56C-F0D7-4C08-B2AF-F1CA240018DB}" destId="{5420AD50-1EE2-4EBA-A8B4-1FE3FE929AB2}" srcOrd="0" destOrd="0" presId="urn:microsoft.com/office/officeart/2005/8/layout/hierarchy4"/>
    <dgm:cxn modelId="{9552DFBE-A973-4CDF-97E6-1DF2A7A75CF6}" type="presParOf" srcId="{5420AD50-1EE2-4EBA-A8B4-1FE3FE929AB2}" destId="{21A5521D-1DA2-454D-AA88-F56DE657CC8D}" srcOrd="0" destOrd="0" presId="urn:microsoft.com/office/officeart/2005/8/layout/hierarchy4"/>
    <dgm:cxn modelId="{E8CD4B42-51EF-4F4F-B917-8AF9E28780AB}" type="presParOf" srcId="{5420AD50-1EE2-4EBA-A8B4-1FE3FE929AB2}" destId="{A68525FC-93E4-47A0-ABF0-19113D21D038}" srcOrd="1" destOrd="0" presId="urn:microsoft.com/office/officeart/2005/8/layout/hierarchy4"/>
    <dgm:cxn modelId="{C8ED7974-9582-495A-B05A-581D58F04A10}" type="presParOf" srcId="{5420AD50-1EE2-4EBA-A8B4-1FE3FE929AB2}" destId="{2FE808E5-843C-47E2-89D4-352D5284594E}" srcOrd="2" destOrd="0" presId="urn:microsoft.com/office/officeart/2005/8/layout/hierarchy4"/>
    <dgm:cxn modelId="{DCC0F8E6-0B9F-4CDB-947E-898B9A391AAC}" type="presParOf" srcId="{2FE808E5-843C-47E2-89D4-352D5284594E}" destId="{D8BBA2E7-11AA-4852-AFC8-A380DEB38318}" srcOrd="0" destOrd="0" presId="urn:microsoft.com/office/officeart/2005/8/layout/hierarchy4"/>
    <dgm:cxn modelId="{47C8A648-C66A-4417-9F45-2FC5049DFE71}" type="presParOf" srcId="{D8BBA2E7-11AA-4852-AFC8-A380DEB38318}" destId="{9F0C286E-2819-4EAA-BDA7-A8CB83B33BD8}" srcOrd="0" destOrd="0" presId="urn:microsoft.com/office/officeart/2005/8/layout/hierarchy4"/>
    <dgm:cxn modelId="{1C093D4D-D621-4246-9BAE-225490100C10}" type="presParOf" srcId="{D8BBA2E7-11AA-4852-AFC8-A380DEB38318}" destId="{B6E5E513-CAB2-4BDA-9CEA-1E61DB4650EC}" srcOrd="1" destOrd="0" presId="urn:microsoft.com/office/officeart/2005/8/layout/hierarchy4"/>
    <dgm:cxn modelId="{856A164D-F143-420C-AA0F-4AF315588C54}" type="presParOf" srcId="{02B4D56C-F0D7-4C08-B2AF-F1CA240018DB}" destId="{D2BA26B0-92F9-45B6-A264-E4B1FFAB86E1}" srcOrd="1" destOrd="0" presId="urn:microsoft.com/office/officeart/2005/8/layout/hierarchy4"/>
    <dgm:cxn modelId="{5942CA55-70C5-4E76-9C13-30FCCA46D656}" type="presParOf" srcId="{02B4D56C-F0D7-4C08-B2AF-F1CA240018DB}" destId="{3449F661-4557-43E7-B3B9-0F998335ED32}" srcOrd="2" destOrd="0" presId="urn:microsoft.com/office/officeart/2005/8/layout/hierarchy4"/>
    <dgm:cxn modelId="{37144F26-FF11-464D-823F-02DAD861151B}" type="presParOf" srcId="{3449F661-4557-43E7-B3B9-0F998335ED32}" destId="{67CE72B4-4390-431E-B528-15CBB38A8637}" srcOrd="0" destOrd="0" presId="urn:microsoft.com/office/officeart/2005/8/layout/hierarchy4"/>
    <dgm:cxn modelId="{C5B83AC7-D635-45F2-9C01-AECD92147D18}" type="presParOf" srcId="{3449F661-4557-43E7-B3B9-0F998335ED32}" destId="{5FD1E675-6F63-40A5-8FF2-09C004E349AA}" srcOrd="1" destOrd="0" presId="urn:microsoft.com/office/officeart/2005/8/layout/hierarchy4"/>
    <dgm:cxn modelId="{2877A36B-B8BF-4EE0-9387-5FDF532CB9B4}" type="presParOf" srcId="{3449F661-4557-43E7-B3B9-0F998335ED32}" destId="{7DB90791-76F8-4BDB-B1C7-BA06ED2855D1}" srcOrd="2" destOrd="0" presId="urn:microsoft.com/office/officeart/2005/8/layout/hierarchy4"/>
    <dgm:cxn modelId="{798BAB51-8D42-4372-9778-8FA7BF00C35F}" type="presParOf" srcId="{7DB90791-76F8-4BDB-B1C7-BA06ED2855D1}" destId="{1B53BF32-35F1-4FE6-A011-85885F5C6333}" srcOrd="0" destOrd="0" presId="urn:microsoft.com/office/officeart/2005/8/layout/hierarchy4"/>
    <dgm:cxn modelId="{25FF6A61-EE8E-4AFD-ABE6-B4E02F737EE3}" type="presParOf" srcId="{1B53BF32-35F1-4FE6-A011-85885F5C6333}" destId="{AE9DF349-0894-45E4-AD62-ADE42545D74B}" srcOrd="0" destOrd="0" presId="urn:microsoft.com/office/officeart/2005/8/layout/hierarchy4"/>
    <dgm:cxn modelId="{CF168BF7-D7E1-418F-AADF-22BD2E300B20}" type="presParOf" srcId="{1B53BF32-35F1-4FE6-A011-85885F5C6333}" destId="{A125E32B-528D-420C-985C-CDB0557D9836}" srcOrd="1" destOrd="0" presId="urn:microsoft.com/office/officeart/2005/8/layout/hierarchy4"/>
    <dgm:cxn modelId="{D39071F1-1307-40F0-8029-77C157C61720}" type="presParOf" srcId="{1B53BF32-35F1-4FE6-A011-85885F5C6333}" destId="{B0217320-BE5B-4D8B-BC8C-0AC3DB729DAA}" srcOrd="2" destOrd="0" presId="urn:microsoft.com/office/officeart/2005/8/layout/hierarchy4"/>
    <dgm:cxn modelId="{9FD27D5C-091F-4972-BDA8-CBF668C4771F}" type="presParOf" srcId="{B0217320-BE5B-4D8B-BC8C-0AC3DB729DAA}" destId="{87C8DC39-1765-444B-A5E7-E8DFD8998C1A}" srcOrd="0" destOrd="0" presId="urn:microsoft.com/office/officeart/2005/8/layout/hierarchy4"/>
    <dgm:cxn modelId="{553A3294-03C0-42FC-AF78-DFAE2366E6C0}" type="presParOf" srcId="{87C8DC39-1765-444B-A5E7-E8DFD8998C1A}" destId="{8FA34732-79AD-4F5E-B3A6-8320387FAF5E}" srcOrd="0" destOrd="0" presId="urn:microsoft.com/office/officeart/2005/8/layout/hierarchy4"/>
    <dgm:cxn modelId="{276BD76A-7C3D-44A9-A93B-B0DF8BA4A868}" type="presParOf" srcId="{87C8DC39-1765-444B-A5E7-E8DFD8998C1A}" destId="{BEF7E7F8-E897-4597-938B-25A71C3077DD}" srcOrd="1" destOrd="0" presId="urn:microsoft.com/office/officeart/2005/8/layout/hierarchy4"/>
    <dgm:cxn modelId="{6A3A9E67-8F8F-4E41-A5BC-BDB024614FB2}" type="presParOf" srcId="{7DB90791-76F8-4BDB-B1C7-BA06ED2855D1}" destId="{C9F71B64-5D01-4426-AB28-9843EE2AEC38}" srcOrd="1" destOrd="0" presId="urn:microsoft.com/office/officeart/2005/8/layout/hierarchy4"/>
    <dgm:cxn modelId="{3B1E0791-4D77-49B2-AFFC-1A9B783879F4}" type="presParOf" srcId="{7DB90791-76F8-4BDB-B1C7-BA06ED2855D1}" destId="{DFFDF883-3FEB-496E-ACCE-5A20462A48A5}" srcOrd="2" destOrd="0" presId="urn:microsoft.com/office/officeart/2005/8/layout/hierarchy4"/>
    <dgm:cxn modelId="{8C5C92A2-FAB3-4837-B0F6-15EA26230C5E}" type="presParOf" srcId="{DFFDF883-3FEB-496E-ACCE-5A20462A48A5}" destId="{D427BEB4-6A3B-41BF-B53C-93DE166D6BA0}" srcOrd="0" destOrd="0" presId="urn:microsoft.com/office/officeart/2005/8/layout/hierarchy4"/>
    <dgm:cxn modelId="{55F79D6A-FBED-42FE-B8B3-0727F06FE2DB}" type="presParOf" srcId="{DFFDF883-3FEB-496E-ACCE-5A20462A48A5}" destId="{892FE4B8-F6A6-4839-BF3E-635BCF3E9718}" srcOrd="1" destOrd="0" presId="urn:microsoft.com/office/officeart/2005/8/layout/hierarchy4"/>
    <dgm:cxn modelId="{32434AEF-194D-4B0F-9C9F-26DAB78FB808}" type="presParOf" srcId="{DFFDF883-3FEB-496E-ACCE-5A20462A48A5}" destId="{F940861C-6F4D-407D-BB40-A050B85EAE5A}" srcOrd="2" destOrd="0" presId="urn:microsoft.com/office/officeart/2005/8/layout/hierarchy4"/>
    <dgm:cxn modelId="{88810363-CC07-4B2E-8A92-0BF45C7A679F}" type="presParOf" srcId="{F940861C-6F4D-407D-BB40-A050B85EAE5A}" destId="{FD9C1EC5-2AC4-46FA-A447-AC5AF6FACCE2}" srcOrd="0" destOrd="0" presId="urn:microsoft.com/office/officeart/2005/8/layout/hierarchy4"/>
    <dgm:cxn modelId="{2A0D56D8-3ACD-4E5A-8DC1-DB66D4653ADD}" type="presParOf" srcId="{FD9C1EC5-2AC4-46FA-A447-AC5AF6FACCE2}" destId="{5D49A2D2-3546-4B05-9EDA-EE5E7EAC7715}" srcOrd="0" destOrd="0" presId="urn:microsoft.com/office/officeart/2005/8/layout/hierarchy4"/>
    <dgm:cxn modelId="{CEC547F2-E72B-4809-A009-0EC6E0FE0ACF}" type="presParOf" srcId="{FD9C1EC5-2AC4-46FA-A447-AC5AF6FACCE2}" destId="{1C9C6BB0-10E0-4329-B04E-A7F650B97244}" srcOrd="1" destOrd="0" presId="urn:microsoft.com/office/officeart/2005/8/layout/hierarchy4"/>
    <dgm:cxn modelId="{29619644-5A59-47C3-AC13-3E9F6E1ADEE6}" type="presParOf" srcId="{F940861C-6F4D-407D-BB40-A050B85EAE5A}" destId="{16B4EFC7-007F-408D-B3E6-530C44F67B61}" srcOrd="1" destOrd="0" presId="urn:microsoft.com/office/officeart/2005/8/layout/hierarchy4"/>
    <dgm:cxn modelId="{651900DE-D70B-4022-93D6-1761EE4E8255}" type="presParOf" srcId="{F940861C-6F4D-407D-BB40-A050B85EAE5A}" destId="{42171BC4-38D2-465E-8F12-A9040F139C0A}" srcOrd="2" destOrd="0" presId="urn:microsoft.com/office/officeart/2005/8/layout/hierarchy4"/>
    <dgm:cxn modelId="{E57884F8-9605-47DA-968A-D6877A00780B}" type="presParOf" srcId="{42171BC4-38D2-465E-8F12-A9040F139C0A}" destId="{A7EC6606-8BB7-46D6-B4C5-D26730FC2EC2}" srcOrd="0" destOrd="0" presId="urn:microsoft.com/office/officeart/2005/8/layout/hierarchy4"/>
    <dgm:cxn modelId="{D5192C14-EBC4-4022-98D2-1F734A3D9217}" type="presParOf" srcId="{42171BC4-38D2-465E-8F12-A9040F139C0A}" destId="{4A24DC94-DDDF-44C4-9743-05EE56354A5C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C4C0D6-EB4B-45B7-B6F4-67143398EB73}">
      <dsp:nvSpPr>
        <dsp:cNvPr id="0" name=""/>
        <dsp:cNvSpPr/>
      </dsp:nvSpPr>
      <dsp:spPr>
        <a:xfrm>
          <a:off x="821103" y="1860"/>
          <a:ext cx="2665139" cy="1599083"/>
        </a:xfrm>
        <a:prstGeom prst="rect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Denetimde şeffaflık</a:t>
          </a:r>
          <a:endParaRPr lang="tr-TR" sz="2100" kern="1200" dirty="0"/>
        </a:p>
      </dsp:txBody>
      <dsp:txXfrm>
        <a:off x="821103" y="1860"/>
        <a:ext cx="2665139" cy="1599083"/>
      </dsp:txXfrm>
    </dsp:sp>
    <dsp:sp modelId="{59CBBFD0-7562-44E9-8F36-51BD94DE647D}">
      <dsp:nvSpPr>
        <dsp:cNvPr id="0" name=""/>
        <dsp:cNvSpPr/>
      </dsp:nvSpPr>
      <dsp:spPr>
        <a:xfrm>
          <a:off x="3752756" y="1860"/>
          <a:ext cx="2665139" cy="1599083"/>
        </a:xfrm>
        <a:prstGeom prst="rect">
          <a:avLst/>
        </a:prstGeom>
        <a:solidFill>
          <a:srgbClr val="FF66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Önemli konulara dikkat çekmek</a:t>
          </a:r>
          <a:endParaRPr lang="tr-TR" sz="2100" kern="1200" dirty="0"/>
        </a:p>
      </dsp:txBody>
      <dsp:txXfrm>
        <a:off x="3752756" y="1860"/>
        <a:ext cx="2665139" cy="1599083"/>
      </dsp:txXfrm>
    </dsp:sp>
    <dsp:sp modelId="{78EDC583-CF96-4BF0-ADC3-1E216408890A}">
      <dsp:nvSpPr>
        <dsp:cNvPr id="0" name=""/>
        <dsp:cNvSpPr/>
      </dsp:nvSpPr>
      <dsp:spPr>
        <a:xfrm>
          <a:off x="821103" y="1867458"/>
          <a:ext cx="2665139" cy="1599083"/>
        </a:xfrm>
        <a:prstGeom prst="rect">
          <a:avLst/>
        </a:prstGeom>
        <a:solidFill>
          <a:srgbClr val="008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Denetçi ile yönetimden sorumlu olanlar arasındaki iletişimi artırmak</a:t>
          </a:r>
          <a:endParaRPr lang="tr-TR" sz="2100" kern="1200" dirty="0"/>
        </a:p>
      </dsp:txBody>
      <dsp:txXfrm>
        <a:off x="821103" y="1867458"/>
        <a:ext cx="2665139" cy="1599083"/>
      </dsp:txXfrm>
    </dsp:sp>
    <dsp:sp modelId="{EB84F2D5-EDF6-4581-AF46-24AAD0D102D6}">
      <dsp:nvSpPr>
        <dsp:cNvPr id="0" name=""/>
        <dsp:cNvSpPr/>
      </dsp:nvSpPr>
      <dsp:spPr>
        <a:xfrm>
          <a:off x="3752756" y="1867458"/>
          <a:ext cx="2665139" cy="1599083"/>
        </a:xfrm>
        <a:prstGeom prst="rect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İşletme yönetiminin finansal tablolarda yapılan açıklamalara dikkatini artırmak</a:t>
          </a:r>
          <a:endParaRPr lang="tr-TR" sz="2100" kern="1200" dirty="0"/>
        </a:p>
      </dsp:txBody>
      <dsp:txXfrm>
        <a:off x="3752756" y="1867458"/>
        <a:ext cx="2665139" cy="1599083"/>
      </dsp:txXfrm>
    </dsp:sp>
    <dsp:sp modelId="{EBBB6F3C-0593-4598-BC92-91DD0A18D54C}">
      <dsp:nvSpPr>
        <dsp:cNvPr id="0" name=""/>
        <dsp:cNvSpPr/>
      </dsp:nvSpPr>
      <dsp:spPr>
        <a:xfrm>
          <a:off x="2286930" y="3733056"/>
          <a:ext cx="2665139" cy="1599083"/>
        </a:xfrm>
        <a:prstGeom prst="rect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b="1" kern="1200" dirty="0" smtClean="0"/>
            <a:t>Denetimin 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b="1" kern="1200" dirty="0" smtClean="0"/>
            <a:t>kalitesini artırmak</a:t>
          </a:r>
          <a:endParaRPr lang="tr-TR" sz="2100" b="1" kern="1200" dirty="0"/>
        </a:p>
      </dsp:txBody>
      <dsp:txXfrm>
        <a:off x="2286930" y="3733056"/>
        <a:ext cx="2665139" cy="159908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22DB48-C66F-45C6-9A2F-9A2B0FE3B6CA}">
      <dsp:nvSpPr>
        <dsp:cNvPr id="0" name=""/>
        <dsp:cNvSpPr/>
      </dsp:nvSpPr>
      <dsp:spPr>
        <a:xfrm>
          <a:off x="6958" y="27018"/>
          <a:ext cx="8374113" cy="1269336"/>
        </a:xfrm>
        <a:prstGeom prst="roundRect">
          <a:avLst>
            <a:gd name="adj" fmla="val 10000"/>
          </a:avLst>
        </a:prstGeom>
        <a:gradFill flip="none" rotWithShape="1">
          <a:gsLst>
            <a:gs pos="0">
              <a:schemeClr val="accent3">
                <a:lumMod val="67000"/>
              </a:schemeClr>
            </a:gs>
            <a:gs pos="48000">
              <a:schemeClr val="accent3">
                <a:lumMod val="97000"/>
                <a:lumOff val="3000"/>
              </a:schemeClr>
            </a:gs>
            <a:gs pos="100000">
              <a:schemeClr val="accent3">
                <a:lumMod val="60000"/>
                <a:lumOff val="40000"/>
              </a:schemeClr>
            </a:gs>
          </a:gsLst>
          <a:lin ang="16200000" scaled="1"/>
          <a:tileRect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000" kern="1200" dirty="0" smtClean="0"/>
            <a:t>İşletmenin Sürekliliği</a:t>
          </a:r>
          <a:endParaRPr lang="tr-TR" sz="4000" kern="1200" dirty="0"/>
        </a:p>
      </dsp:txBody>
      <dsp:txXfrm>
        <a:off x="44136" y="64196"/>
        <a:ext cx="8299757" cy="1194980"/>
      </dsp:txXfrm>
    </dsp:sp>
    <dsp:sp modelId="{21A5521D-1DA2-454D-AA88-F56DE657CC8D}">
      <dsp:nvSpPr>
        <dsp:cNvPr id="0" name=""/>
        <dsp:cNvSpPr/>
      </dsp:nvSpPr>
      <dsp:spPr>
        <a:xfrm>
          <a:off x="15025" y="1406483"/>
          <a:ext cx="2174599" cy="1269336"/>
        </a:xfrm>
        <a:prstGeom prst="roundRect">
          <a:avLst>
            <a:gd name="adj" fmla="val 10000"/>
          </a:avLst>
        </a:prstGeom>
        <a:gradFill flip="none" rotWithShape="1">
          <a:gsLst>
            <a:gs pos="0">
              <a:schemeClr val="accent3">
                <a:lumMod val="67000"/>
              </a:schemeClr>
            </a:gs>
            <a:gs pos="48000">
              <a:schemeClr val="accent3">
                <a:lumMod val="97000"/>
                <a:lumOff val="3000"/>
              </a:schemeClr>
            </a:gs>
            <a:gs pos="100000">
              <a:schemeClr val="accent3">
                <a:lumMod val="60000"/>
                <a:lumOff val="40000"/>
              </a:schemeClr>
            </a:gs>
          </a:gsLst>
          <a:lin ang="16200000" scaled="1"/>
          <a:tileRect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İşletmenin sürekliliği esasını kullanmanın uygun ol</a:t>
          </a:r>
          <a:r>
            <a:rPr lang="tr-TR" sz="1800" b="1" kern="1200" dirty="0" smtClean="0"/>
            <a:t>ma</a:t>
          </a:r>
          <a:r>
            <a:rPr lang="tr-TR" sz="1800" kern="1200" dirty="0" smtClean="0"/>
            <a:t>dığı durumlar</a:t>
          </a:r>
          <a:endParaRPr lang="tr-TR" sz="1800" kern="1200" dirty="0"/>
        </a:p>
      </dsp:txBody>
      <dsp:txXfrm>
        <a:off x="52203" y="1443661"/>
        <a:ext cx="2100243" cy="1194980"/>
      </dsp:txXfrm>
    </dsp:sp>
    <dsp:sp modelId="{9F0C286E-2819-4EAA-BDA7-A8CB83B33BD8}">
      <dsp:nvSpPr>
        <dsp:cNvPr id="0" name=""/>
        <dsp:cNvSpPr/>
      </dsp:nvSpPr>
      <dsp:spPr>
        <a:xfrm>
          <a:off x="119934" y="2787213"/>
          <a:ext cx="1964780" cy="1269336"/>
        </a:xfrm>
        <a:prstGeom prst="roundRect">
          <a:avLst>
            <a:gd name="adj" fmla="val 10000"/>
          </a:avLst>
        </a:prstGeom>
        <a:gradFill flip="none" rotWithShape="1">
          <a:gsLst>
            <a:gs pos="0">
              <a:schemeClr val="accent3">
                <a:lumMod val="67000"/>
              </a:schemeClr>
            </a:gs>
            <a:gs pos="48000">
              <a:schemeClr val="accent3">
                <a:lumMod val="97000"/>
                <a:lumOff val="3000"/>
              </a:schemeClr>
            </a:gs>
            <a:gs pos="100000">
              <a:schemeClr val="accent3">
                <a:lumMod val="60000"/>
                <a:lumOff val="40000"/>
              </a:schemeClr>
            </a:gs>
          </a:gsLst>
          <a:lin ang="16200000" scaled="1"/>
          <a:tileRect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tr-TR" sz="1800" b="1" i="1" u="none" strike="noStrike" kern="1200" cap="none" normalizeH="0" baseline="0" dirty="0" smtClean="0">
              <a:ln/>
              <a:solidFill>
                <a:srgbClr val="C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Olumsuz Görüş</a:t>
          </a:r>
        </a:p>
      </dsp:txBody>
      <dsp:txXfrm>
        <a:off x="157112" y="2824391"/>
        <a:ext cx="1890424" cy="1194980"/>
      </dsp:txXfrm>
    </dsp:sp>
    <dsp:sp modelId="{67CE72B4-4390-431E-B528-15CBB38A8637}">
      <dsp:nvSpPr>
        <dsp:cNvPr id="0" name=""/>
        <dsp:cNvSpPr/>
      </dsp:nvSpPr>
      <dsp:spPr>
        <a:xfrm>
          <a:off x="2354647" y="1406483"/>
          <a:ext cx="6018123" cy="1269336"/>
        </a:xfrm>
        <a:prstGeom prst="roundRect">
          <a:avLst>
            <a:gd name="adj" fmla="val 10000"/>
          </a:avLst>
        </a:prstGeom>
        <a:gradFill flip="none" rotWithShape="1">
          <a:gsLst>
            <a:gs pos="0">
              <a:schemeClr val="accent3">
                <a:lumMod val="67000"/>
              </a:schemeClr>
            </a:gs>
            <a:gs pos="48000">
              <a:schemeClr val="accent3">
                <a:lumMod val="97000"/>
                <a:lumOff val="3000"/>
              </a:schemeClr>
            </a:gs>
            <a:gs pos="100000">
              <a:schemeClr val="accent3">
                <a:lumMod val="60000"/>
                <a:lumOff val="40000"/>
              </a:schemeClr>
            </a:gs>
          </a:gsLst>
          <a:lin ang="16200000" scaled="1"/>
          <a:tileRect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İşletmenin sürekliliği esasını kullanmanın uygun olduğu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ancak önemli bir belirsizliğin bulunduğu durumlar</a:t>
          </a:r>
          <a:r>
            <a:rPr lang="tr-TR" sz="1700" kern="1200" dirty="0" smtClean="0"/>
            <a:t> </a:t>
          </a:r>
          <a:endParaRPr lang="tr-TR" sz="1700" kern="1200" dirty="0"/>
        </a:p>
      </dsp:txBody>
      <dsp:txXfrm>
        <a:off x="2391825" y="1443661"/>
        <a:ext cx="5943767" cy="1194980"/>
      </dsp:txXfrm>
    </dsp:sp>
    <dsp:sp modelId="{AE9DF349-0894-45E4-AD62-ADE42545D74B}">
      <dsp:nvSpPr>
        <dsp:cNvPr id="0" name=""/>
        <dsp:cNvSpPr/>
      </dsp:nvSpPr>
      <dsp:spPr>
        <a:xfrm>
          <a:off x="2354666" y="2785948"/>
          <a:ext cx="1964780" cy="1269336"/>
        </a:xfrm>
        <a:prstGeom prst="roundRect">
          <a:avLst>
            <a:gd name="adj" fmla="val 10000"/>
          </a:avLst>
        </a:prstGeom>
        <a:gradFill flip="none" rotWithShape="1">
          <a:gsLst>
            <a:gs pos="0">
              <a:schemeClr val="accent3">
                <a:lumMod val="67000"/>
              </a:schemeClr>
            </a:gs>
            <a:gs pos="48000">
              <a:schemeClr val="accent3">
                <a:lumMod val="97000"/>
                <a:lumOff val="3000"/>
              </a:schemeClr>
            </a:gs>
            <a:gs pos="100000">
              <a:schemeClr val="accent3">
                <a:lumMod val="60000"/>
                <a:lumOff val="40000"/>
              </a:schemeClr>
            </a:gs>
          </a:gsLst>
          <a:lin ang="16200000" scaled="1"/>
          <a:tileRect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Finansal tablolarda yeterli açıklamanın yapılmış olması</a:t>
          </a:r>
          <a:endParaRPr lang="tr-TR" sz="1800" kern="1200" dirty="0"/>
        </a:p>
      </dsp:txBody>
      <dsp:txXfrm>
        <a:off x="2391844" y="2823126"/>
        <a:ext cx="1890424" cy="1194980"/>
      </dsp:txXfrm>
    </dsp:sp>
    <dsp:sp modelId="{8FA34732-79AD-4F5E-B3A6-8320387FAF5E}">
      <dsp:nvSpPr>
        <dsp:cNvPr id="0" name=""/>
        <dsp:cNvSpPr/>
      </dsp:nvSpPr>
      <dsp:spPr>
        <a:xfrm>
          <a:off x="2351758" y="4139628"/>
          <a:ext cx="1964780" cy="1269336"/>
        </a:xfrm>
        <a:prstGeom prst="roundRect">
          <a:avLst>
            <a:gd name="adj" fmla="val 10000"/>
          </a:avLst>
        </a:prstGeom>
        <a:gradFill flip="none" rotWithShape="0">
          <a:gsLst>
            <a:gs pos="0">
              <a:schemeClr val="accent3">
                <a:lumMod val="67000"/>
              </a:schemeClr>
            </a:gs>
            <a:gs pos="48000">
              <a:schemeClr val="accent3">
                <a:lumMod val="97000"/>
                <a:lumOff val="3000"/>
              </a:schemeClr>
            </a:gs>
            <a:gs pos="100000">
              <a:schemeClr val="accent3">
                <a:lumMod val="60000"/>
                <a:lumOff val="40000"/>
              </a:schemeClr>
            </a:gs>
          </a:gsLst>
          <a:lin ang="16200000" scaled="1"/>
          <a:tileRect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i="1" kern="1200" dirty="0" smtClean="0">
              <a:solidFill>
                <a:srgbClr val="00B050"/>
              </a:solidFill>
            </a:rPr>
            <a:t>Olumlu Görüş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i="1" kern="1200" dirty="0" smtClean="0">
              <a:solidFill>
                <a:srgbClr val="00B050"/>
              </a:solidFill>
            </a:rPr>
            <a:t>+ Açıklama</a:t>
          </a:r>
          <a:endParaRPr lang="tr-TR" sz="1800" b="1" i="1" kern="1200" dirty="0">
            <a:solidFill>
              <a:srgbClr val="00B050"/>
            </a:solidFill>
          </a:endParaRPr>
        </a:p>
      </dsp:txBody>
      <dsp:txXfrm>
        <a:off x="2388936" y="4176806"/>
        <a:ext cx="1890424" cy="1194980"/>
      </dsp:txXfrm>
    </dsp:sp>
    <dsp:sp modelId="{D427BEB4-6A3B-41BF-B53C-93DE166D6BA0}">
      <dsp:nvSpPr>
        <dsp:cNvPr id="0" name=""/>
        <dsp:cNvSpPr/>
      </dsp:nvSpPr>
      <dsp:spPr>
        <a:xfrm>
          <a:off x="4399060" y="2760164"/>
          <a:ext cx="3970822" cy="1269336"/>
        </a:xfrm>
        <a:prstGeom prst="roundRect">
          <a:avLst>
            <a:gd name="adj" fmla="val 10000"/>
          </a:avLst>
        </a:prstGeom>
        <a:gradFill flip="none" rotWithShape="1">
          <a:gsLst>
            <a:gs pos="0">
              <a:schemeClr val="accent3">
                <a:lumMod val="67000"/>
              </a:schemeClr>
            </a:gs>
            <a:gs pos="48000">
              <a:schemeClr val="accent3">
                <a:lumMod val="97000"/>
                <a:lumOff val="3000"/>
              </a:schemeClr>
            </a:gs>
            <a:gs pos="100000">
              <a:schemeClr val="accent3">
                <a:lumMod val="60000"/>
                <a:lumOff val="40000"/>
              </a:schemeClr>
            </a:gs>
          </a:gsLst>
          <a:lin ang="16200000" scaled="1"/>
          <a:tileRect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Finansal tablolarda yeterli açıklamanın yapıl</a:t>
          </a:r>
          <a:r>
            <a:rPr lang="tr-TR" sz="1800" b="1" kern="1200" dirty="0" smtClean="0"/>
            <a:t>ma</a:t>
          </a:r>
          <a:r>
            <a:rPr lang="tr-TR" sz="1800" kern="1200" dirty="0" smtClean="0"/>
            <a:t>mış olması</a:t>
          </a:r>
          <a:endParaRPr lang="tr-TR" sz="1800" kern="1200" dirty="0"/>
        </a:p>
      </dsp:txBody>
      <dsp:txXfrm>
        <a:off x="4436238" y="2797342"/>
        <a:ext cx="3896466" cy="1194980"/>
      </dsp:txXfrm>
    </dsp:sp>
    <dsp:sp modelId="{5D49A2D2-3546-4B05-9EDA-EE5E7EAC7715}">
      <dsp:nvSpPr>
        <dsp:cNvPr id="0" name=""/>
        <dsp:cNvSpPr/>
      </dsp:nvSpPr>
      <dsp:spPr>
        <a:xfrm>
          <a:off x="4399060" y="4139628"/>
          <a:ext cx="1964780" cy="1269336"/>
        </a:xfrm>
        <a:prstGeom prst="roundRect">
          <a:avLst>
            <a:gd name="adj" fmla="val 10000"/>
          </a:avLst>
        </a:prstGeom>
        <a:gradFill flip="none" rotWithShape="0">
          <a:gsLst>
            <a:gs pos="0">
              <a:schemeClr val="accent3">
                <a:lumMod val="67000"/>
              </a:schemeClr>
            </a:gs>
            <a:gs pos="48000">
              <a:schemeClr val="accent3">
                <a:lumMod val="97000"/>
                <a:lumOff val="3000"/>
              </a:schemeClr>
            </a:gs>
            <a:gs pos="100000">
              <a:schemeClr val="accent3">
                <a:lumMod val="60000"/>
                <a:lumOff val="40000"/>
              </a:schemeClr>
            </a:gs>
          </a:gsLst>
          <a:lin ang="16200000" scaled="1"/>
          <a:tileRect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i="1" kern="1200" dirty="0" smtClean="0">
              <a:solidFill>
                <a:srgbClr val="002060"/>
              </a:solidFill>
            </a:rPr>
            <a:t>Sınırlı Olumlu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i="1" kern="1200" dirty="0" smtClean="0">
              <a:solidFill>
                <a:srgbClr val="002060"/>
              </a:solidFill>
            </a:rPr>
            <a:t>(Şartlı) Görüş</a:t>
          </a:r>
          <a:endParaRPr lang="tr-TR" sz="1800" b="1" i="1" kern="1200" dirty="0">
            <a:solidFill>
              <a:srgbClr val="002060"/>
            </a:solidFill>
          </a:endParaRPr>
        </a:p>
      </dsp:txBody>
      <dsp:txXfrm>
        <a:off x="4436238" y="4176806"/>
        <a:ext cx="1890424" cy="1194980"/>
      </dsp:txXfrm>
    </dsp:sp>
    <dsp:sp modelId="{A7EC6606-8BB7-46D6-B4C5-D26730FC2EC2}">
      <dsp:nvSpPr>
        <dsp:cNvPr id="0" name=""/>
        <dsp:cNvSpPr/>
      </dsp:nvSpPr>
      <dsp:spPr>
        <a:xfrm>
          <a:off x="6405101" y="4139628"/>
          <a:ext cx="1964780" cy="1269336"/>
        </a:xfrm>
        <a:prstGeom prst="roundRect">
          <a:avLst>
            <a:gd name="adj" fmla="val 10000"/>
          </a:avLst>
        </a:prstGeom>
        <a:gradFill flip="none" rotWithShape="0">
          <a:gsLst>
            <a:gs pos="0">
              <a:schemeClr val="accent3">
                <a:lumMod val="67000"/>
              </a:schemeClr>
            </a:gs>
            <a:gs pos="48000">
              <a:schemeClr val="accent3">
                <a:lumMod val="97000"/>
                <a:lumOff val="3000"/>
              </a:schemeClr>
            </a:gs>
            <a:gs pos="100000">
              <a:schemeClr val="accent3">
                <a:lumMod val="60000"/>
                <a:lumOff val="40000"/>
              </a:schemeClr>
            </a:gs>
          </a:gsLst>
          <a:lin ang="16200000" scaled="1"/>
          <a:tileRect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i="1" kern="1200" dirty="0" smtClean="0">
              <a:solidFill>
                <a:srgbClr val="C00000"/>
              </a:solidFill>
            </a:rPr>
            <a:t>Olumsuz Görüş</a:t>
          </a:r>
          <a:endParaRPr lang="tr-TR" sz="1800" b="1" i="1" kern="1200" dirty="0">
            <a:solidFill>
              <a:srgbClr val="C00000"/>
            </a:solidFill>
          </a:endParaRPr>
        </a:p>
      </dsp:txBody>
      <dsp:txXfrm>
        <a:off x="6442279" y="4176806"/>
        <a:ext cx="1890424" cy="11949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59F8B4-7D04-486D-BE3B-27E2FB2E4E4F}" type="datetimeFigureOut">
              <a:rPr lang="tr-TR" smtClean="0"/>
              <a:pPr/>
              <a:t>06.10.2018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40C999-8DCC-4A49-AD83-DAB03339A9D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3827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40C999-8DCC-4A49-AD83-DAB03339A9DC}" type="slidenum">
              <a:rPr lang="tr-TR" smtClean="0"/>
              <a:pPr/>
              <a:t>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68414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Şeffaflığı artırmak</a:t>
            </a:r>
          </a:p>
          <a:p>
            <a:r>
              <a:rPr lang="tr-TR" dirty="0"/>
              <a:t>Finansal tablo kullanıcılarının, finansal tablolarda önemli ölçüde yönetim yargısına dayanan ve denetçinin önemli gördüğü konulara dikkatini çekmek  </a:t>
            </a:r>
          </a:p>
          <a:p>
            <a:r>
              <a:rPr lang="tr-TR" dirty="0"/>
              <a:t>Denetçi ile yönetimden sorumlu olanlar arasındaki iletişimi artırmak</a:t>
            </a:r>
          </a:p>
          <a:p>
            <a:r>
              <a:rPr lang="tr-TR" dirty="0"/>
              <a:t>İşleme yönetimin bu konulara ilişkin finansal tablo dipnotlarında yapılan açıklamalara daha fazla dikkat etmesini sağlamak</a:t>
            </a:r>
          </a:p>
          <a:p>
            <a:r>
              <a:rPr lang="tr-TR" dirty="0"/>
              <a:t>Açıklanacak konularda denetçinin artan mesleki şüphecilik anlayışıyla hareket etmesi ve denetimin kalitesinin artması</a:t>
            </a:r>
          </a:p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40C999-8DCC-4A49-AD83-DAB03339A9DC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25471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3891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tr-TR" sz="2400">
                <a:latin typeface="Times New Roman" pitchFamily="18" charset="0"/>
              </a:endParaRPr>
            </a:p>
          </p:txBody>
        </p:sp>
        <p:sp>
          <p:nvSpPr>
            <p:cNvPr id="3891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tr-TR" sz="2400">
                <a:latin typeface="Times New Roman" pitchFamily="18" charset="0"/>
              </a:endParaRPr>
            </a:p>
          </p:txBody>
        </p:sp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3891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tr-TR" sz="2400">
                  <a:latin typeface="Times New Roman" pitchFamily="18" charset="0"/>
                </a:endParaRPr>
              </a:p>
            </p:txBody>
          </p:sp>
          <p:sp>
            <p:nvSpPr>
              <p:cNvPr id="3891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tr-TR" sz="2400">
                  <a:latin typeface="Times New Roman" pitchFamily="18" charset="0"/>
                </a:endParaRPr>
              </a:p>
            </p:txBody>
          </p:sp>
          <p:sp>
            <p:nvSpPr>
              <p:cNvPr id="3892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tr-TR" sz="2400">
                  <a:latin typeface="Times New Roman" pitchFamily="18" charset="0"/>
                </a:endParaRPr>
              </a:p>
            </p:txBody>
          </p:sp>
          <p:sp>
            <p:nvSpPr>
              <p:cNvPr id="3892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tr-TR" sz="2400">
                  <a:latin typeface="Times New Roman" pitchFamily="18" charset="0"/>
                </a:endParaRPr>
              </a:p>
            </p:txBody>
          </p:sp>
          <p:sp>
            <p:nvSpPr>
              <p:cNvPr id="3892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tr-TR" sz="2400">
                  <a:latin typeface="Times New Roman" pitchFamily="18" charset="0"/>
                </a:endParaRPr>
              </a:p>
            </p:txBody>
          </p:sp>
          <p:sp>
            <p:nvSpPr>
              <p:cNvPr id="3892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tr-TR" sz="2400">
                  <a:latin typeface="Times New Roman" pitchFamily="18" charset="0"/>
                </a:endParaRPr>
              </a:p>
            </p:txBody>
          </p:sp>
          <p:sp>
            <p:nvSpPr>
              <p:cNvPr id="3892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tr-TR" sz="2400">
                  <a:latin typeface="Times New Roman" pitchFamily="18" charset="0"/>
                </a:endParaRPr>
              </a:p>
            </p:txBody>
          </p:sp>
          <p:sp>
            <p:nvSpPr>
              <p:cNvPr id="3892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tr-TR" sz="2400">
                  <a:latin typeface="Times New Roman" pitchFamily="18" charset="0"/>
                </a:endParaRPr>
              </a:p>
            </p:txBody>
          </p:sp>
          <p:sp>
            <p:nvSpPr>
              <p:cNvPr id="3892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tr-TR" sz="2400">
                  <a:latin typeface="Times New Roman" pitchFamily="18" charset="0"/>
                </a:endParaRPr>
              </a:p>
            </p:txBody>
          </p:sp>
          <p:sp>
            <p:nvSpPr>
              <p:cNvPr id="3892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tr-TR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38928" name="Rectangle 16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8929" name="Rectangle 1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8930" name="Rectangle 1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latin typeface="Arial Black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8931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46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8932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>
                <a:latin typeface="Times New Roman" pitchFamily="18" charset="0"/>
                <a:cs typeface="Times New Roman" pitchFamily="18" charset="0"/>
              </a:defRPr>
            </a:lvl1pPr>
            <a:lvl2pPr>
              <a:defRPr sz="2400">
                <a:latin typeface="Times New Roman" pitchFamily="18" charset="0"/>
                <a:cs typeface="Times New Roman" pitchFamily="18" charset="0"/>
              </a:defRPr>
            </a:lvl2pPr>
            <a:lvl3pPr>
              <a:defRPr sz="2400">
                <a:latin typeface="Times New Roman" pitchFamily="18" charset="0"/>
                <a:cs typeface="Times New Roman" pitchFamily="18" charset="0"/>
              </a:defRPr>
            </a:lvl3pPr>
            <a:lvl4pPr>
              <a:defRPr sz="2400">
                <a:latin typeface="Times New Roman" pitchFamily="18" charset="0"/>
                <a:cs typeface="Times New Roman" pitchFamily="18" charset="0"/>
              </a:defRPr>
            </a:lvl4pPr>
            <a:lvl5pPr>
              <a:defRPr sz="2400"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tr-TR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386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37893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tr-TR" sz="2400">
                <a:latin typeface="Times New Roman" pitchFamily="18" charset="0"/>
              </a:endParaRPr>
            </a:p>
          </p:txBody>
        </p:sp>
        <p:sp>
          <p:nvSpPr>
            <p:cNvPr id="37894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tr-TR" sz="2400">
                <a:latin typeface="Times New Roman" pitchFamily="18" charset="0"/>
              </a:endParaRPr>
            </a:p>
          </p:txBody>
        </p:sp>
        <p:sp>
          <p:nvSpPr>
            <p:cNvPr id="37895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tr-TR">
                <a:solidFill>
                  <a:schemeClr val="hlink"/>
                </a:solidFill>
              </a:endParaRPr>
            </a:p>
          </p:txBody>
        </p:sp>
        <p:sp>
          <p:nvSpPr>
            <p:cNvPr id="37896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tr-TR">
                <a:solidFill>
                  <a:schemeClr val="hlink"/>
                </a:solidFill>
              </a:endParaRPr>
            </a:p>
          </p:txBody>
        </p:sp>
        <p:sp>
          <p:nvSpPr>
            <p:cNvPr id="37897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tr-TR">
                <a:solidFill>
                  <a:schemeClr val="accent2"/>
                </a:solidFill>
              </a:endParaRPr>
            </a:p>
          </p:txBody>
        </p:sp>
        <p:sp>
          <p:nvSpPr>
            <p:cNvPr id="37898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tr-TR">
                <a:solidFill>
                  <a:schemeClr val="hlink"/>
                </a:solidFill>
              </a:endParaRPr>
            </a:p>
          </p:txBody>
        </p:sp>
        <p:sp>
          <p:nvSpPr>
            <p:cNvPr id="37899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tr-TR" sz="2400">
                <a:latin typeface="Times New Roman" pitchFamily="18" charset="0"/>
              </a:endParaRPr>
            </a:p>
          </p:txBody>
        </p:sp>
        <p:sp>
          <p:nvSpPr>
            <p:cNvPr id="37900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tr-TR">
                <a:solidFill>
                  <a:schemeClr val="accent2"/>
                </a:solidFill>
              </a:endParaRPr>
            </a:p>
          </p:txBody>
        </p:sp>
        <p:sp>
          <p:nvSpPr>
            <p:cNvPr id="37901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tr-TR">
                <a:solidFill>
                  <a:schemeClr val="accent2"/>
                </a:solidFill>
              </a:endParaRPr>
            </a:p>
          </p:txBody>
        </p:sp>
      </p:grpSp>
      <p:sp>
        <p:nvSpPr>
          <p:cNvPr id="37902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7903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2296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37904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rial" pitchFamily="34" charset="0"/>
        </a:defRPr>
      </a:lvl9pPr>
    </p:titleStyle>
    <p:bodyStyle>
      <a:lvl1pPr marL="342900" indent="-342900" algn="just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just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400">
          <a:solidFill>
            <a:schemeClr val="tx1"/>
          </a:solidFill>
          <a:latin typeface="+mn-lt"/>
        </a:defRPr>
      </a:lvl2pPr>
      <a:lvl3pPr marL="1143000" indent="-228600" algn="just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600200" indent="-228600" algn="just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just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just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just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just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just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2.bin"/><Relationship Id="rId7" Type="http://schemas.openxmlformats.org/officeDocument/2006/relationships/package" Target="../embeddings/Microsoft_Word_Document3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12.wmf"/><Relationship Id="rId5" Type="http://schemas.openxmlformats.org/officeDocument/2006/relationships/image" Target="../media/image10.wmf"/><Relationship Id="rId10" Type="http://schemas.openxmlformats.org/officeDocument/2006/relationships/package" Target="../embeddings/Microsoft_Word_Document4.docx"/><Relationship Id="rId4" Type="http://schemas.openxmlformats.org/officeDocument/2006/relationships/package" Target="../embeddings/Microsoft_Word_Document2.docx"/><Relationship Id="rId9" Type="http://schemas.openxmlformats.org/officeDocument/2006/relationships/oleObject" Target="../embeddings/oleObject4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3.e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package" Target="../embeddings/Microsoft_Word_Document1.docx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emf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057400"/>
            <a:ext cx="8229600" cy="1828800"/>
          </a:xfrm>
        </p:spPr>
        <p:txBody>
          <a:bodyPr>
            <a:noAutofit/>
          </a:bodyPr>
          <a:lstStyle/>
          <a:p>
            <a:pPr algn="r"/>
            <a:r>
              <a:rPr lang="tr-TR" sz="4400" dirty="0" smtClean="0">
                <a:solidFill>
                  <a:schemeClr val="bg1"/>
                </a:solidFill>
              </a:rPr>
              <a:t>Denetim ve Güvence Uygulamalarında </a:t>
            </a:r>
            <a:br>
              <a:rPr lang="tr-TR" sz="4400" dirty="0" smtClean="0">
                <a:solidFill>
                  <a:schemeClr val="bg1"/>
                </a:solidFill>
              </a:rPr>
            </a:br>
            <a:r>
              <a:rPr lang="tr-TR" sz="4400" dirty="0" smtClean="0">
                <a:solidFill>
                  <a:schemeClr val="bg1"/>
                </a:solidFill>
              </a:rPr>
              <a:t>Değişen Yaklaşımlar</a:t>
            </a:r>
            <a:endParaRPr lang="tr-TR" sz="4400" dirty="0">
              <a:solidFill>
                <a:schemeClr val="bg1"/>
              </a:solidFill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838200" y="4495800"/>
            <a:ext cx="7391400" cy="1600200"/>
          </a:xfrm>
        </p:spPr>
        <p:txBody>
          <a:bodyPr/>
          <a:lstStyle/>
          <a:p>
            <a:pPr algn="ctr"/>
            <a:r>
              <a:rPr lang="tr-TR" b="1" dirty="0" smtClean="0">
                <a:solidFill>
                  <a:srgbClr val="003192"/>
                </a:solidFill>
              </a:rPr>
              <a:t>YENİ DENETİM RAPORLARI</a:t>
            </a:r>
            <a:endParaRPr lang="tr-TR" b="1" dirty="0">
              <a:solidFill>
                <a:srgbClr val="00319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44200" y="5257800"/>
            <a:ext cx="4134530" cy="13388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b="1" dirty="0" smtClean="0">
                <a:solidFill>
                  <a:srgbClr val="002060"/>
                </a:solidFill>
              </a:rPr>
              <a:t>6 Ekim 2018</a:t>
            </a:r>
          </a:p>
          <a:p>
            <a:pPr algn="ctr">
              <a:lnSpc>
                <a:spcPct val="150000"/>
              </a:lnSpc>
            </a:pPr>
            <a:r>
              <a:rPr lang="tr-TR" b="1" dirty="0" smtClean="0">
                <a:solidFill>
                  <a:srgbClr val="C00000"/>
                </a:solidFill>
              </a:rPr>
              <a:t>Doç. Dr. Tuba Şavlı, SMMM</a:t>
            </a:r>
          </a:p>
          <a:p>
            <a:pPr algn="ctr">
              <a:lnSpc>
                <a:spcPct val="150000"/>
              </a:lnSpc>
            </a:pPr>
            <a:r>
              <a:rPr lang="tr-TR" b="1" dirty="0" smtClean="0">
                <a:solidFill>
                  <a:srgbClr val="C00000"/>
                </a:solidFill>
              </a:rPr>
              <a:t>Yeditepe Üniversitesi Öğretim Üyesi</a:t>
            </a:r>
          </a:p>
        </p:txBody>
      </p:sp>
    </p:spTree>
    <p:extLst>
      <p:ext uri="{BB962C8B-B14F-4D97-AF65-F5344CB8AC3E}">
        <p14:creationId xmlns:p14="http://schemas.microsoft.com/office/powerpoint/2010/main" val="2375300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Yeni Zelenda’dan örnekler *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 smtClean="0"/>
              <a:t>179 denetçi raporundan……………. en çok raporlanan KDK</a:t>
            </a:r>
          </a:p>
          <a:p>
            <a:pPr marL="914400" lvl="1" indent="-457200">
              <a:lnSpc>
                <a:spcPct val="150000"/>
              </a:lnSpc>
              <a:buSzPct val="120000"/>
              <a:buFont typeface="+mj-lt"/>
              <a:buAutoNum type="arabicPeriod"/>
            </a:pPr>
            <a:r>
              <a:rPr lang="tr-TR" dirty="0" smtClean="0"/>
              <a:t>Şerefiyede / diğer </a:t>
            </a:r>
            <a:r>
              <a:rPr lang="tr-TR" dirty="0" err="1" smtClean="0"/>
              <a:t>MODV’da</a:t>
            </a:r>
            <a:r>
              <a:rPr lang="tr-TR" dirty="0" smtClean="0"/>
              <a:t> </a:t>
            </a:r>
            <a:r>
              <a:rPr lang="tr-TR" dirty="0"/>
              <a:t>değer </a:t>
            </a:r>
            <a:r>
              <a:rPr lang="tr-TR" dirty="0" smtClean="0"/>
              <a:t>kaybı</a:t>
            </a:r>
            <a:endParaRPr lang="tr-TR" dirty="0"/>
          </a:p>
          <a:p>
            <a:pPr marL="914400" lvl="1" indent="-457200">
              <a:lnSpc>
                <a:spcPct val="150000"/>
              </a:lnSpc>
              <a:buSzPct val="120000"/>
              <a:buFont typeface="+mj-lt"/>
              <a:buAutoNum type="arabicPeriod"/>
            </a:pPr>
            <a:r>
              <a:rPr lang="tr-TR" dirty="0" err="1" smtClean="0"/>
              <a:t>MDV’ın</a:t>
            </a:r>
            <a:r>
              <a:rPr lang="tr-TR" dirty="0" smtClean="0"/>
              <a:t> değerlenmesi</a:t>
            </a:r>
          </a:p>
          <a:p>
            <a:pPr marL="914400" lvl="1" indent="-457200">
              <a:lnSpc>
                <a:spcPct val="150000"/>
              </a:lnSpc>
              <a:buSzPct val="120000"/>
              <a:buFont typeface="+mj-lt"/>
              <a:buAutoNum type="arabicPeriod"/>
            </a:pPr>
            <a:r>
              <a:rPr lang="tr-TR" dirty="0" smtClean="0"/>
              <a:t>Hasılat kaydı</a:t>
            </a:r>
          </a:p>
          <a:p>
            <a:pPr marL="457200" lvl="1" indent="0">
              <a:lnSpc>
                <a:spcPct val="100000"/>
              </a:lnSpc>
              <a:spcBef>
                <a:spcPts val="2400"/>
              </a:spcBef>
              <a:buSzPct val="120000"/>
              <a:buNone/>
            </a:pPr>
            <a:endParaRPr lang="tr-TR" dirty="0" smtClean="0"/>
          </a:p>
          <a:p>
            <a:pPr marL="457200" lvl="1" indent="0">
              <a:lnSpc>
                <a:spcPct val="100000"/>
              </a:lnSpc>
              <a:spcBef>
                <a:spcPts val="2400"/>
              </a:spcBef>
              <a:buSzPct val="120000"/>
              <a:buNone/>
            </a:pPr>
            <a:endParaRPr lang="tr-TR" dirty="0"/>
          </a:p>
          <a:p>
            <a:pPr marL="457200" lvl="1" indent="0">
              <a:lnSpc>
                <a:spcPct val="100000"/>
              </a:lnSpc>
              <a:spcBef>
                <a:spcPts val="2400"/>
              </a:spcBef>
              <a:buSzPct val="120000"/>
              <a:buNone/>
            </a:pPr>
            <a:r>
              <a:rPr lang="tr-TR" dirty="0" smtClean="0"/>
              <a:t>* </a:t>
            </a:r>
            <a:r>
              <a:rPr lang="en-US" sz="2000" i="1" dirty="0" smtClean="0"/>
              <a:t>External Reporting Board &amp; Financial Markets Authority, </a:t>
            </a:r>
            <a:r>
              <a:rPr lang="tr-TR" sz="2000" i="1" dirty="0" smtClean="0"/>
              <a:t>Nov.2017	«</a:t>
            </a:r>
            <a:r>
              <a:rPr lang="en-US" sz="2000" i="1" dirty="0" smtClean="0"/>
              <a:t>Key Audit Matters: A stock take of the first year in New Zealand</a:t>
            </a:r>
            <a:r>
              <a:rPr lang="tr-TR" sz="2000" i="1" dirty="0" smtClean="0"/>
              <a:t>»</a:t>
            </a:r>
            <a:endParaRPr lang="en-US" sz="2000" i="1" dirty="0" smtClean="0"/>
          </a:p>
          <a:p>
            <a:pPr marL="400050" lvl="1" indent="0">
              <a:buNone/>
            </a:pPr>
            <a:endParaRPr lang="en-US" dirty="0"/>
          </a:p>
        </p:txBody>
      </p:sp>
      <p:pic>
        <p:nvPicPr>
          <p:cNvPr id="7" name="Picture 6" descr="Image result for yeni zelanda bayraÄÄ±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2793" y="609600"/>
            <a:ext cx="800901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4111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İsviçre’den örnekler *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 smtClean="0"/>
              <a:t>50 denetçi raporundan……………. en çok raporlanan KDK</a:t>
            </a:r>
          </a:p>
          <a:p>
            <a:pPr marL="914400" lvl="1" indent="-457200">
              <a:lnSpc>
                <a:spcPct val="150000"/>
              </a:lnSpc>
              <a:buSzPct val="120000"/>
              <a:buFont typeface="+mj-lt"/>
              <a:buAutoNum type="arabicPeriod"/>
            </a:pPr>
            <a:r>
              <a:rPr lang="tr-TR" dirty="0" smtClean="0"/>
              <a:t>Şerefiye ve Diğer MODV</a:t>
            </a:r>
            <a:endParaRPr lang="tr-TR" dirty="0"/>
          </a:p>
          <a:p>
            <a:pPr marL="914400" lvl="1" indent="-457200">
              <a:lnSpc>
                <a:spcPct val="150000"/>
              </a:lnSpc>
              <a:buSzPct val="120000"/>
              <a:buFont typeface="+mj-lt"/>
              <a:buAutoNum type="arabicPeriod"/>
            </a:pPr>
            <a:r>
              <a:rPr lang="tr-TR" dirty="0" smtClean="0"/>
              <a:t>Hasılat kaydı</a:t>
            </a:r>
          </a:p>
          <a:p>
            <a:pPr marL="914400" lvl="1" indent="-457200">
              <a:lnSpc>
                <a:spcPct val="150000"/>
              </a:lnSpc>
              <a:buSzPct val="120000"/>
              <a:buFont typeface="+mj-lt"/>
              <a:buAutoNum type="arabicPeriod"/>
            </a:pPr>
            <a:r>
              <a:rPr lang="tr-TR" dirty="0" smtClean="0"/>
              <a:t>Vergi </a:t>
            </a:r>
          </a:p>
          <a:p>
            <a:pPr marL="914400" lvl="1" indent="-457200">
              <a:lnSpc>
                <a:spcPct val="150000"/>
              </a:lnSpc>
              <a:buSzPct val="120000"/>
              <a:buFont typeface="+mj-lt"/>
              <a:buAutoNum type="arabicPeriod"/>
            </a:pPr>
            <a:r>
              <a:rPr lang="tr-TR" dirty="0" smtClean="0"/>
              <a:t>Karşılıklar </a:t>
            </a:r>
          </a:p>
          <a:p>
            <a:pPr marL="457200" lvl="1" indent="0">
              <a:lnSpc>
                <a:spcPct val="100000"/>
              </a:lnSpc>
              <a:spcBef>
                <a:spcPts val="2400"/>
              </a:spcBef>
              <a:buSzPct val="120000"/>
              <a:buNone/>
            </a:pPr>
            <a:endParaRPr lang="tr-TR" dirty="0"/>
          </a:p>
          <a:p>
            <a:pPr marL="457200" lvl="1" indent="0">
              <a:lnSpc>
                <a:spcPct val="100000"/>
              </a:lnSpc>
              <a:spcBef>
                <a:spcPts val="2400"/>
              </a:spcBef>
              <a:buSzPct val="120000"/>
              <a:buNone/>
            </a:pPr>
            <a:r>
              <a:rPr lang="tr-TR" dirty="0" smtClean="0"/>
              <a:t>* </a:t>
            </a:r>
            <a:r>
              <a:rPr lang="en-US" sz="2000" i="1" dirty="0" smtClean="0"/>
              <a:t>Deloitte, 2017 «Benchmarking the new auditor’s report; key audit matters and other additional information»</a:t>
            </a:r>
          </a:p>
          <a:p>
            <a:pPr marL="400050" lvl="1" indent="0">
              <a:buNone/>
            </a:pPr>
            <a:endParaRPr lang="en-US" dirty="0"/>
          </a:p>
        </p:txBody>
      </p:sp>
      <p:pic>
        <p:nvPicPr>
          <p:cNvPr id="10244" name="Picture 4" descr="Related imag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1775" y="381000"/>
            <a:ext cx="911225" cy="911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8577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dirty="0" smtClean="0"/>
              <a:t>560 Rapor üzerinden ACCA araştırması*</a:t>
            </a:r>
            <a:endParaRPr lang="tr-T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tr-TR" dirty="0"/>
              <a:t>Brezilya, </a:t>
            </a:r>
            <a:r>
              <a:rPr lang="tr-TR" dirty="0" err="1"/>
              <a:t>G.Kıbrıs</a:t>
            </a:r>
            <a:r>
              <a:rPr lang="tr-TR" dirty="0"/>
              <a:t>, Kenya, Nijerya, Umman, Romanya, Güney Afrika, Birleşik Arap Emirlikleri, Zimbabve </a:t>
            </a:r>
            <a:r>
              <a:rPr lang="tr-TR" dirty="0" smtClean="0"/>
              <a:t>……………….. en çok raporlanan KDK</a:t>
            </a:r>
          </a:p>
          <a:p>
            <a:pPr marL="914400" lvl="1" indent="-457200">
              <a:lnSpc>
                <a:spcPct val="150000"/>
              </a:lnSpc>
              <a:spcBef>
                <a:spcPts val="0"/>
              </a:spcBef>
              <a:buSzPct val="120000"/>
              <a:buFont typeface="+mj-lt"/>
              <a:buAutoNum type="arabicPeriod"/>
            </a:pPr>
            <a:r>
              <a:rPr lang="tr-TR" dirty="0" smtClean="0"/>
              <a:t>Varlıklarda değer kaybı</a:t>
            </a:r>
            <a:endParaRPr lang="tr-TR" dirty="0"/>
          </a:p>
          <a:p>
            <a:pPr marL="914400" lvl="1" indent="-457200">
              <a:lnSpc>
                <a:spcPct val="150000"/>
              </a:lnSpc>
              <a:spcBef>
                <a:spcPts val="0"/>
              </a:spcBef>
              <a:buSzPct val="120000"/>
              <a:buFont typeface="+mj-lt"/>
              <a:buAutoNum type="arabicPeriod"/>
            </a:pPr>
            <a:r>
              <a:rPr lang="tr-TR" dirty="0" smtClean="0"/>
              <a:t>Hasılat kaydı</a:t>
            </a:r>
          </a:p>
          <a:p>
            <a:pPr marL="914400" lvl="1" indent="-457200">
              <a:lnSpc>
                <a:spcPct val="150000"/>
              </a:lnSpc>
              <a:spcBef>
                <a:spcPts val="0"/>
              </a:spcBef>
              <a:buSzPct val="120000"/>
              <a:buFont typeface="+mj-lt"/>
              <a:buAutoNum type="arabicPeriod"/>
            </a:pPr>
            <a:r>
              <a:rPr lang="tr-TR" dirty="0" smtClean="0"/>
              <a:t>Şüpheli alacak karşılığı</a:t>
            </a:r>
          </a:p>
          <a:p>
            <a:pPr marL="914400" lvl="1" indent="-457200">
              <a:lnSpc>
                <a:spcPct val="150000"/>
              </a:lnSpc>
              <a:spcBef>
                <a:spcPts val="0"/>
              </a:spcBef>
              <a:buSzPct val="120000"/>
              <a:buFont typeface="+mj-lt"/>
              <a:buAutoNum type="arabicPeriod"/>
            </a:pPr>
            <a:r>
              <a:rPr lang="tr-TR" dirty="0" smtClean="0"/>
              <a:t>Şerefiyede değer kaybı </a:t>
            </a:r>
          </a:p>
          <a:p>
            <a:pPr marL="914400" lvl="1" indent="-457200">
              <a:lnSpc>
                <a:spcPct val="150000"/>
              </a:lnSpc>
              <a:spcBef>
                <a:spcPts val="0"/>
              </a:spcBef>
              <a:buSzPct val="120000"/>
              <a:buFont typeface="+mj-lt"/>
              <a:buAutoNum type="arabicPeriod"/>
            </a:pPr>
            <a:r>
              <a:rPr lang="tr-TR" dirty="0" smtClean="0"/>
              <a:t>Vergi</a:t>
            </a:r>
          </a:p>
          <a:p>
            <a:pPr marL="457200" lvl="1" indent="0">
              <a:lnSpc>
                <a:spcPct val="150000"/>
              </a:lnSpc>
              <a:spcBef>
                <a:spcPts val="1800"/>
              </a:spcBef>
              <a:buSzPct val="120000"/>
              <a:buNone/>
            </a:pPr>
            <a:r>
              <a:rPr lang="tr-TR" sz="2000" i="1" dirty="0" smtClean="0"/>
              <a:t>* Mart 2018</a:t>
            </a:r>
          </a:p>
        </p:txBody>
      </p:sp>
    </p:spTree>
    <p:extLst>
      <p:ext uri="{BB962C8B-B14F-4D97-AF65-F5344CB8AC3E}">
        <p14:creationId xmlns:p14="http://schemas.microsoft.com/office/powerpoint/2010/main" val="3776098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Türkiye’den örnekler *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b="1" dirty="0" smtClean="0">
                <a:solidFill>
                  <a:srgbClr val="C00000"/>
                </a:solidFill>
              </a:rPr>
              <a:t>103</a:t>
            </a:r>
            <a:r>
              <a:rPr lang="tr-TR" dirty="0" smtClean="0"/>
              <a:t> denetçi raporundan / </a:t>
            </a:r>
            <a:r>
              <a:rPr lang="tr-TR" b="1" dirty="0" smtClean="0">
                <a:solidFill>
                  <a:srgbClr val="0070C0"/>
                </a:solidFill>
              </a:rPr>
              <a:t>214</a:t>
            </a:r>
            <a:r>
              <a:rPr lang="tr-TR" dirty="0" smtClean="0"/>
              <a:t> KDK arasından</a:t>
            </a:r>
          </a:p>
          <a:p>
            <a:pPr marL="914400" lvl="1" indent="-457200">
              <a:lnSpc>
                <a:spcPct val="150000"/>
              </a:lnSpc>
              <a:buSzPct val="120000"/>
              <a:buFont typeface="+mj-lt"/>
              <a:buAutoNum type="arabicPeriod"/>
            </a:pPr>
            <a:r>
              <a:rPr lang="tr-TR" dirty="0" smtClean="0"/>
              <a:t>Hasılatın muhasebeleştirilmesi – 38</a:t>
            </a:r>
          </a:p>
          <a:p>
            <a:pPr marL="914400" lvl="1" indent="-457200">
              <a:lnSpc>
                <a:spcPct val="150000"/>
              </a:lnSpc>
              <a:buSzPct val="120000"/>
              <a:buFont typeface="+mj-lt"/>
              <a:buAutoNum type="arabicPeriod"/>
            </a:pPr>
            <a:r>
              <a:rPr lang="tr-TR" dirty="0" smtClean="0"/>
              <a:t>MDV / MODV yeniden değerleme &amp; YAG GUD – 29</a:t>
            </a:r>
          </a:p>
          <a:p>
            <a:pPr marL="914400" lvl="1" indent="-457200">
              <a:lnSpc>
                <a:spcPct val="150000"/>
              </a:lnSpc>
              <a:buSzPct val="120000"/>
              <a:buFont typeface="+mj-lt"/>
              <a:buAutoNum type="arabicPeriod"/>
            </a:pPr>
            <a:r>
              <a:rPr lang="tr-TR" dirty="0" smtClean="0"/>
              <a:t>Ticari alacakların tahsil edilebilirliği – 25</a:t>
            </a:r>
          </a:p>
          <a:p>
            <a:pPr marL="914400" lvl="1" indent="-457200">
              <a:lnSpc>
                <a:spcPct val="150000"/>
              </a:lnSpc>
              <a:buSzPct val="120000"/>
              <a:buFont typeface="+mj-lt"/>
              <a:buAutoNum type="arabicPeriod"/>
            </a:pPr>
            <a:r>
              <a:rPr lang="tr-TR" dirty="0" smtClean="0"/>
              <a:t>MDV / MODV / FDV değer düşüklüğü – 24</a:t>
            </a:r>
          </a:p>
          <a:p>
            <a:pPr marL="914400" lvl="1" indent="-457200">
              <a:lnSpc>
                <a:spcPct val="150000"/>
              </a:lnSpc>
              <a:buSzPct val="120000"/>
              <a:buFont typeface="+mj-lt"/>
              <a:buAutoNum type="arabicPeriod"/>
            </a:pPr>
            <a:r>
              <a:rPr lang="tr-TR" dirty="0"/>
              <a:t>Stok değer düşüklüğü – </a:t>
            </a:r>
            <a:r>
              <a:rPr lang="tr-TR" dirty="0" smtClean="0"/>
              <a:t>22 </a:t>
            </a:r>
          </a:p>
          <a:p>
            <a:pPr marL="457200" lvl="1" indent="0">
              <a:lnSpc>
                <a:spcPct val="150000"/>
              </a:lnSpc>
              <a:buSzPct val="120000"/>
              <a:buNone/>
            </a:pPr>
            <a:endParaRPr lang="tr-TR" dirty="0"/>
          </a:p>
          <a:p>
            <a:pPr marL="457200" lvl="1" indent="0">
              <a:lnSpc>
                <a:spcPct val="100000"/>
              </a:lnSpc>
              <a:buSzPct val="120000"/>
              <a:buNone/>
            </a:pPr>
            <a:r>
              <a:rPr lang="tr-TR" dirty="0" smtClean="0"/>
              <a:t>* </a:t>
            </a:r>
            <a:r>
              <a:rPr lang="tr-TR" sz="2000" i="1" dirty="0" err="1" smtClean="0"/>
              <a:t>BIST’de</a:t>
            </a:r>
            <a:r>
              <a:rPr lang="tr-TR" sz="2000" i="1" dirty="0" smtClean="0"/>
              <a:t> işlem gören şirketlerin 31.12.2017 denetçi raporlarından</a:t>
            </a:r>
          </a:p>
          <a:p>
            <a:pPr marL="40005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920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2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2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Türkiye’den örnekler *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tr-TR" b="1" dirty="0" smtClean="0">
                <a:solidFill>
                  <a:srgbClr val="C00000"/>
                </a:solidFill>
              </a:rPr>
              <a:t>103</a:t>
            </a:r>
            <a:r>
              <a:rPr lang="tr-TR" dirty="0" smtClean="0"/>
              <a:t> denetçi raporundan / </a:t>
            </a:r>
            <a:r>
              <a:rPr lang="tr-TR" b="1" dirty="0" smtClean="0">
                <a:solidFill>
                  <a:srgbClr val="0070C0"/>
                </a:solidFill>
              </a:rPr>
              <a:t>214</a:t>
            </a:r>
            <a:r>
              <a:rPr lang="tr-TR" dirty="0" smtClean="0"/>
              <a:t> KDK arasından ………Diğer</a:t>
            </a:r>
          </a:p>
          <a:p>
            <a:pPr lvl="1">
              <a:lnSpc>
                <a:spcPct val="125000"/>
              </a:lnSpc>
              <a:spcBef>
                <a:spcPts val="0"/>
              </a:spcBef>
              <a:buSzPct val="120000"/>
              <a:buFont typeface="Wingdings" panose="05000000000000000000" pitchFamily="2" charset="2"/>
              <a:buChar char="§"/>
            </a:pPr>
            <a:r>
              <a:rPr lang="tr-TR" dirty="0" smtClean="0"/>
              <a:t>Ertelenmiş vergi</a:t>
            </a:r>
          </a:p>
          <a:p>
            <a:pPr lvl="1">
              <a:lnSpc>
                <a:spcPct val="125000"/>
              </a:lnSpc>
              <a:spcBef>
                <a:spcPts val="0"/>
              </a:spcBef>
              <a:buSzPct val="120000"/>
              <a:buFont typeface="Wingdings" panose="05000000000000000000" pitchFamily="2" charset="2"/>
              <a:buChar char="§"/>
            </a:pPr>
            <a:r>
              <a:rPr lang="tr-TR" dirty="0" smtClean="0"/>
              <a:t>Açılış bakiyelerinin denetimi</a:t>
            </a:r>
          </a:p>
          <a:p>
            <a:pPr lvl="1">
              <a:lnSpc>
                <a:spcPct val="125000"/>
              </a:lnSpc>
              <a:spcBef>
                <a:spcPts val="0"/>
              </a:spcBef>
              <a:buSzPct val="120000"/>
              <a:buFont typeface="Wingdings" panose="05000000000000000000" pitchFamily="2" charset="2"/>
              <a:buChar char="§"/>
            </a:pPr>
            <a:r>
              <a:rPr lang="tr-TR" dirty="0" smtClean="0"/>
              <a:t>Borçlanma maliyetleri</a:t>
            </a:r>
          </a:p>
          <a:p>
            <a:pPr lvl="1">
              <a:lnSpc>
                <a:spcPct val="125000"/>
              </a:lnSpc>
              <a:spcBef>
                <a:spcPts val="0"/>
              </a:spcBef>
              <a:buSzPct val="120000"/>
              <a:buFont typeface="Wingdings" panose="05000000000000000000" pitchFamily="2" charset="2"/>
              <a:buChar char="§"/>
            </a:pPr>
            <a:r>
              <a:rPr lang="tr-TR" dirty="0" smtClean="0"/>
              <a:t>Finansal borçlar / Ticari borçlar / </a:t>
            </a:r>
            <a:r>
              <a:rPr lang="tr-TR" dirty="0"/>
              <a:t>O</a:t>
            </a:r>
            <a:r>
              <a:rPr lang="tr-TR" dirty="0" smtClean="0"/>
              <a:t>rtaklara borçlar</a:t>
            </a:r>
          </a:p>
          <a:p>
            <a:pPr lvl="1">
              <a:lnSpc>
                <a:spcPct val="125000"/>
              </a:lnSpc>
              <a:spcBef>
                <a:spcPts val="0"/>
              </a:spcBef>
              <a:buSzPct val="120000"/>
              <a:buFont typeface="Wingdings" panose="05000000000000000000" pitchFamily="2" charset="2"/>
              <a:buChar char="§"/>
            </a:pPr>
            <a:r>
              <a:rPr lang="tr-TR" dirty="0" smtClean="0"/>
              <a:t>Kıdem tazminatı</a:t>
            </a:r>
          </a:p>
          <a:p>
            <a:pPr lvl="1">
              <a:lnSpc>
                <a:spcPct val="125000"/>
              </a:lnSpc>
              <a:spcBef>
                <a:spcPts val="0"/>
              </a:spcBef>
              <a:buSzPct val="120000"/>
              <a:buFont typeface="Wingdings" panose="05000000000000000000" pitchFamily="2" charset="2"/>
              <a:buChar char="§"/>
            </a:pPr>
            <a:r>
              <a:rPr lang="tr-TR" dirty="0" smtClean="0"/>
              <a:t>Geliştirme maliyetleri</a:t>
            </a:r>
          </a:p>
          <a:p>
            <a:pPr lvl="1">
              <a:lnSpc>
                <a:spcPct val="125000"/>
              </a:lnSpc>
              <a:spcBef>
                <a:spcPts val="0"/>
              </a:spcBef>
              <a:buSzPct val="120000"/>
              <a:buFont typeface="Wingdings" panose="05000000000000000000" pitchFamily="2" charset="2"/>
              <a:buChar char="§"/>
            </a:pPr>
            <a:r>
              <a:rPr lang="tr-TR" dirty="0" smtClean="0"/>
              <a:t>Ters birleşme işlemi / Ortaklık yapısının değişmesi</a:t>
            </a:r>
          </a:p>
          <a:p>
            <a:pPr lvl="1">
              <a:lnSpc>
                <a:spcPct val="125000"/>
              </a:lnSpc>
              <a:spcBef>
                <a:spcPts val="0"/>
              </a:spcBef>
              <a:buSzPct val="120000"/>
              <a:buFont typeface="Wingdings" panose="05000000000000000000" pitchFamily="2" charset="2"/>
              <a:buChar char="§"/>
            </a:pPr>
            <a:r>
              <a:rPr lang="tr-TR" dirty="0" smtClean="0"/>
              <a:t>İç Kontrol eksikliği</a:t>
            </a:r>
          </a:p>
          <a:p>
            <a:pPr marL="40005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6985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KDK belirleme</a:t>
            </a:r>
            <a:endParaRPr lang="tr-TR" dirty="0"/>
          </a:p>
        </p:txBody>
      </p:sp>
      <p:sp>
        <p:nvSpPr>
          <p:cNvPr id="5" name="Flowchart: Connector 4"/>
          <p:cNvSpPr/>
          <p:nvPr/>
        </p:nvSpPr>
        <p:spPr bwMode="auto">
          <a:xfrm>
            <a:off x="1143000" y="1295400"/>
            <a:ext cx="5562600" cy="5410200"/>
          </a:xfrm>
          <a:prstGeom prst="flowChartConnector">
            <a:avLst/>
          </a:prstGeom>
          <a:solidFill>
            <a:srgbClr val="CCECFF"/>
          </a:solidFill>
          <a:ln w="508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</a:rPr>
              <a:t>Yönetimle görüşülen</a:t>
            </a:r>
            <a:r>
              <a:rPr kumimoji="0" lang="tr-TR" sz="2000" b="1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</a:rPr>
              <a:t> konular</a:t>
            </a:r>
            <a:endParaRPr kumimoji="0" lang="tr-TR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</p:txBody>
      </p:sp>
      <p:sp>
        <p:nvSpPr>
          <p:cNvPr id="6" name="Flowchart: Connector 5"/>
          <p:cNvSpPr/>
          <p:nvPr/>
        </p:nvSpPr>
        <p:spPr bwMode="auto">
          <a:xfrm>
            <a:off x="1752600" y="2743200"/>
            <a:ext cx="4267200" cy="3962400"/>
          </a:xfrm>
          <a:prstGeom prst="flowChartConnector">
            <a:avLst/>
          </a:prstGeom>
          <a:solidFill>
            <a:srgbClr val="00B0F0"/>
          </a:solidFill>
          <a:ln w="508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</a:rPr>
              <a:t>Denetçi için önem</a:t>
            </a:r>
            <a:r>
              <a:rPr kumimoji="0" lang="tr-TR" sz="2000" b="1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</a:rPr>
              <a:t> arz eden konular</a:t>
            </a:r>
            <a:endParaRPr kumimoji="0" lang="tr-TR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</p:txBody>
      </p:sp>
      <p:sp>
        <p:nvSpPr>
          <p:cNvPr id="8" name="Flowchart: Connector 7"/>
          <p:cNvSpPr/>
          <p:nvPr/>
        </p:nvSpPr>
        <p:spPr bwMode="auto">
          <a:xfrm>
            <a:off x="2590800" y="4267200"/>
            <a:ext cx="2590800" cy="2438400"/>
          </a:xfrm>
          <a:prstGeom prst="flowChartConnector">
            <a:avLst/>
          </a:prstGeom>
          <a:solidFill>
            <a:srgbClr val="0070C0"/>
          </a:solidFill>
          <a:ln w="508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rPr>
              <a:t>Kilit Denetim Konuları</a:t>
            </a:r>
          </a:p>
        </p:txBody>
      </p:sp>
      <p:sp>
        <p:nvSpPr>
          <p:cNvPr id="10" name="Rectangular Callout 9"/>
          <p:cNvSpPr/>
          <p:nvPr/>
        </p:nvSpPr>
        <p:spPr bwMode="auto">
          <a:xfrm>
            <a:off x="6457950" y="534240"/>
            <a:ext cx="2476500" cy="1522319"/>
          </a:xfrm>
          <a:prstGeom prst="wedgeRectCallout">
            <a:avLst>
              <a:gd name="adj1" fmla="val -73274"/>
              <a:gd name="adj2" fmla="val 48542"/>
            </a:avLst>
          </a:prstGeom>
          <a:solidFill>
            <a:schemeClr val="bg1"/>
          </a:solidFill>
          <a:ln w="5080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ts val="600"/>
              </a:spcBef>
              <a:spcAft>
                <a:spcPts val="300"/>
              </a:spcAft>
            </a:pPr>
            <a:r>
              <a:rPr lang="tr-TR" sz="2000" b="1" i="1" dirty="0" smtClean="0">
                <a:solidFill>
                  <a:srgbClr val="002060"/>
                </a:solidFill>
                <a:latin typeface="Arial" pitchFamily="34" charset="0"/>
              </a:rPr>
              <a:t>BDS 260</a:t>
            </a:r>
          </a:p>
          <a:p>
            <a:pPr algn="ctr" eaLnBrk="0" fontAlgn="base" hangingPunct="0">
              <a:spcBef>
                <a:spcPts val="600"/>
              </a:spcBef>
              <a:spcAft>
                <a:spcPts val="300"/>
              </a:spcAft>
            </a:pPr>
            <a:r>
              <a:rPr lang="tr-TR" sz="2000" b="1" i="1" dirty="0" smtClean="0">
                <a:solidFill>
                  <a:srgbClr val="002060"/>
                </a:solidFill>
                <a:latin typeface="Arial" pitchFamily="34" charset="0"/>
              </a:rPr>
              <a:t>Üst Yönetimden Sorumlu Olanlarla Kurulacak İletişim</a:t>
            </a:r>
            <a:endParaRPr lang="tr-TR" sz="2000" b="1" i="1" dirty="0">
              <a:solidFill>
                <a:srgbClr val="00206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2465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BDS 260 Yönetimle iletişim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>
                <a:solidFill>
                  <a:srgbClr val="0070C0"/>
                </a:solidFill>
              </a:rPr>
              <a:t>Bildirilmesi Gereken Hususlar </a:t>
            </a:r>
            <a:endParaRPr lang="tr-TR" dirty="0">
              <a:solidFill>
                <a:srgbClr val="0070C0"/>
              </a:solidFill>
            </a:endParaRPr>
          </a:p>
          <a:p>
            <a:pPr lvl="1"/>
            <a:r>
              <a:rPr lang="tr-TR" i="1" dirty="0">
                <a:solidFill>
                  <a:srgbClr val="002060"/>
                </a:solidFill>
              </a:rPr>
              <a:t>Denetçinin Finansal Tabloların Denetimine İlişkin Sorumlulukları </a:t>
            </a:r>
            <a:endParaRPr lang="tr-TR" dirty="0">
              <a:solidFill>
                <a:srgbClr val="002060"/>
              </a:solidFill>
            </a:endParaRPr>
          </a:p>
          <a:p>
            <a:pPr lvl="2"/>
            <a:r>
              <a:rPr lang="tr-TR" dirty="0" smtClean="0"/>
              <a:t>Denetçi</a:t>
            </a:r>
            <a:r>
              <a:rPr lang="tr-TR" dirty="0"/>
              <a:t>, yönetim tarafından üst yönetimden sorumlu olanların gözetiminde hazırlanmış finansal tablolar hakkında bir görüş oluşturmaktan ve bildirmekten sorumludur ve </a:t>
            </a:r>
          </a:p>
          <a:p>
            <a:pPr lvl="2"/>
            <a:r>
              <a:rPr lang="tr-TR" dirty="0" smtClean="0"/>
              <a:t>Finansal </a:t>
            </a:r>
            <a:r>
              <a:rPr lang="tr-TR" dirty="0"/>
              <a:t>tabloların denetlenmesi, yönetimin veya üst yönetimden sorumlu olanların sorumluluklarını ortadan </a:t>
            </a:r>
            <a:r>
              <a:rPr lang="tr-TR" dirty="0" smtClean="0"/>
              <a:t>kaldırmaz.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26505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BDS 260 Yönetimle iletişim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>
                <a:solidFill>
                  <a:srgbClr val="0070C0"/>
                </a:solidFill>
              </a:rPr>
              <a:t>Bildirilmesi Gereken Hususlar </a:t>
            </a:r>
            <a:endParaRPr lang="tr-TR" dirty="0">
              <a:solidFill>
                <a:srgbClr val="0070C0"/>
              </a:solidFill>
            </a:endParaRPr>
          </a:p>
          <a:p>
            <a:pPr lvl="1"/>
            <a:r>
              <a:rPr lang="tr-TR" i="1" dirty="0">
                <a:solidFill>
                  <a:srgbClr val="002060"/>
                </a:solidFill>
              </a:rPr>
              <a:t>Denetimin Planlanan Kapsamı ve Zamanlaması </a:t>
            </a:r>
            <a:endParaRPr lang="tr-TR" dirty="0">
              <a:solidFill>
                <a:srgbClr val="002060"/>
              </a:solidFill>
            </a:endParaRPr>
          </a:p>
          <a:p>
            <a:pPr lvl="2"/>
            <a:r>
              <a:rPr lang="tr-TR" dirty="0" smtClean="0"/>
              <a:t>Denetçi</a:t>
            </a:r>
            <a:r>
              <a:rPr lang="tr-TR" dirty="0"/>
              <a:t>, üst yönetimden sorumlu olanlara, belirlediği ciddi riskler dâhil, denetimin planlanan kapsamını ve zamanlamasını genel hatlarıyla </a:t>
            </a:r>
            <a:r>
              <a:rPr lang="tr-TR" dirty="0" smtClean="0"/>
              <a:t>bildirir.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66437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BDS 260 Yönetimle iletişim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>
                <a:solidFill>
                  <a:srgbClr val="0070C0"/>
                </a:solidFill>
              </a:rPr>
              <a:t>Bildirilmesi Gereken Hususlar </a:t>
            </a:r>
            <a:endParaRPr lang="tr-TR" dirty="0">
              <a:solidFill>
                <a:srgbClr val="0070C0"/>
              </a:solidFill>
            </a:endParaRPr>
          </a:p>
          <a:p>
            <a:pPr lvl="1"/>
            <a:r>
              <a:rPr lang="tr-TR" i="1" dirty="0">
                <a:solidFill>
                  <a:srgbClr val="002060"/>
                </a:solidFill>
              </a:rPr>
              <a:t>Önemli Denetim Bulguları </a:t>
            </a:r>
            <a:endParaRPr lang="tr-TR" dirty="0">
              <a:solidFill>
                <a:srgbClr val="002060"/>
              </a:solidFill>
            </a:endParaRPr>
          </a:p>
          <a:p>
            <a:pPr lvl="2"/>
            <a:r>
              <a:rPr lang="tr-TR" dirty="0" smtClean="0"/>
              <a:t>Denetçinin</a:t>
            </a:r>
            <a:r>
              <a:rPr lang="tr-TR" dirty="0"/>
              <a:t>; muhasebe politikaları, muhasebe tahminleri ve finansal tablo dipnotları dâhil, işletmenin muhasebe </a:t>
            </a:r>
            <a:r>
              <a:rPr lang="tr-TR" dirty="0" smtClean="0"/>
              <a:t>uygulamalarının önemli niteliksel </a:t>
            </a:r>
            <a:r>
              <a:rPr lang="tr-TR" dirty="0"/>
              <a:t>yönleri hakkındaki </a:t>
            </a:r>
            <a:r>
              <a:rPr lang="tr-TR" dirty="0" smtClean="0"/>
              <a:t>görüşleri</a:t>
            </a:r>
          </a:p>
          <a:p>
            <a:pPr lvl="2"/>
            <a:r>
              <a:rPr lang="tr-TR" dirty="0" smtClean="0"/>
              <a:t>Denetim </a:t>
            </a:r>
            <a:r>
              <a:rPr lang="tr-TR" dirty="0"/>
              <a:t>sırasında </a:t>
            </a:r>
            <a:r>
              <a:rPr lang="tr-TR" dirty="0" smtClean="0"/>
              <a:t>karşılaşılan </a:t>
            </a:r>
            <a:r>
              <a:rPr lang="tr-TR" dirty="0"/>
              <a:t>önemli </a:t>
            </a:r>
            <a:r>
              <a:rPr lang="tr-TR" dirty="0" smtClean="0"/>
              <a:t>zorluklar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74018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BDS 260 Yönetimle iletişim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382000" cy="4800600"/>
          </a:xfrm>
        </p:spPr>
        <p:txBody>
          <a:bodyPr/>
          <a:lstStyle/>
          <a:p>
            <a:r>
              <a:rPr lang="tr-TR" b="1" dirty="0">
                <a:solidFill>
                  <a:srgbClr val="0070C0"/>
                </a:solidFill>
              </a:rPr>
              <a:t>Bildirilmesi Gereken Hususlar </a:t>
            </a:r>
            <a:endParaRPr lang="tr-TR" dirty="0">
              <a:solidFill>
                <a:srgbClr val="0070C0"/>
              </a:solidFill>
            </a:endParaRPr>
          </a:p>
          <a:p>
            <a:pPr lvl="1"/>
            <a:r>
              <a:rPr lang="tr-TR" i="1" dirty="0">
                <a:solidFill>
                  <a:srgbClr val="002060"/>
                </a:solidFill>
              </a:rPr>
              <a:t>Önemli Denetim Bulguları </a:t>
            </a:r>
            <a:endParaRPr lang="tr-TR" dirty="0">
              <a:solidFill>
                <a:srgbClr val="002060"/>
              </a:solidFill>
            </a:endParaRPr>
          </a:p>
          <a:p>
            <a:pPr lvl="2"/>
            <a:r>
              <a:rPr lang="tr-TR" dirty="0" smtClean="0"/>
              <a:t>Üst </a:t>
            </a:r>
            <a:r>
              <a:rPr lang="tr-TR" dirty="0"/>
              <a:t>yönetimden sorumlu olanların tamamının işletme yönetiminde </a:t>
            </a:r>
            <a:r>
              <a:rPr lang="tr-TR" dirty="0" err="1"/>
              <a:t>icrai</a:t>
            </a:r>
            <a:r>
              <a:rPr lang="tr-TR" dirty="0"/>
              <a:t> nitelikte </a:t>
            </a:r>
            <a:r>
              <a:rPr lang="tr-TR" dirty="0" smtClean="0"/>
              <a:t>görev </a:t>
            </a:r>
            <a:r>
              <a:rPr lang="tr-TR" dirty="0"/>
              <a:t>üstlenmediği </a:t>
            </a:r>
            <a:r>
              <a:rPr lang="tr-TR" dirty="0" smtClean="0"/>
              <a:t>durumda</a:t>
            </a:r>
            <a:r>
              <a:rPr lang="tr-TR" dirty="0"/>
              <a:t>: </a:t>
            </a:r>
          </a:p>
          <a:p>
            <a:pPr lvl="3"/>
            <a:r>
              <a:rPr lang="tr-TR" dirty="0" smtClean="0"/>
              <a:t>Denetim </a:t>
            </a:r>
            <a:r>
              <a:rPr lang="tr-TR" dirty="0"/>
              <a:t>sırasında ortaya çıkan ve yönetimle </a:t>
            </a:r>
            <a:r>
              <a:rPr lang="tr-TR" dirty="0" smtClean="0"/>
              <a:t>müzakere edilen önemli hususlar, </a:t>
            </a:r>
            <a:endParaRPr lang="tr-TR" dirty="0"/>
          </a:p>
          <a:p>
            <a:pPr lvl="3"/>
            <a:r>
              <a:rPr lang="tr-TR" dirty="0" smtClean="0"/>
              <a:t>Denetçinin </a:t>
            </a:r>
            <a:r>
              <a:rPr lang="tr-TR" dirty="0"/>
              <a:t>talep ettiği yazılı </a:t>
            </a:r>
            <a:r>
              <a:rPr lang="tr-TR" dirty="0" smtClean="0"/>
              <a:t>beyanlar</a:t>
            </a:r>
            <a:endParaRPr lang="tr-TR" dirty="0"/>
          </a:p>
          <a:p>
            <a:pPr lvl="3"/>
            <a:r>
              <a:rPr lang="tr-TR" dirty="0"/>
              <a:t>D</a:t>
            </a:r>
            <a:r>
              <a:rPr lang="tr-TR" dirty="0" smtClean="0"/>
              <a:t>enetçi </a:t>
            </a:r>
            <a:r>
              <a:rPr lang="tr-TR" dirty="0"/>
              <a:t>raporunun şeklini ve içeriğini etkileyen durumlar </a:t>
            </a:r>
            <a:r>
              <a:rPr lang="tr-TR" dirty="0" smtClean="0"/>
              <a:t>(varsa) </a:t>
            </a:r>
          </a:p>
          <a:p>
            <a:pPr lvl="3"/>
            <a:r>
              <a:rPr lang="tr-TR" dirty="0" smtClean="0"/>
              <a:t>Diğer önemli hususlar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79315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Son değişiklikler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8918184"/>
              </p:ext>
            </p:extLst>
          </p:nvPr>
        </p:nvGraphicFramePr>
        <p:xfrm>
          <a:off x="533400" y="1676400"/>
          <a:ext cx="8229600" cy="4666577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676400"/>
                <a:gridCol w="6553200"/>
              </a:tblGrid>
              <a:tr h="228600">
                <a:tc>
                  <a:txBody>
                    <a:bodyPr/>
                    <a:lstStyle/>
                    <a:p>
                      <a:endParaRPr lang="tr-T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700" dirty="0"/>
                    </a:p>
                  </a:txBody>
                  <a:tcPr/>
                </a:tc>
              </a:tr>
              <a:tr h="486634">
                <a:tc>
                  <a:txBody>
                    <a:bodyPr/>
                    <a:lstStyle/>
                    <a:p>
                      <a:r>
                        <a:rPr lang="tr-TR" sz="2000" b="1" dirty="0" smtClean="0"/>
                        <a:t>BDS</a:t>
                      </a:r>
                      <a:r>
                        <a:rPr lang="tr-TR" sz="2000" b="1" baseline="0" dirty="0" smtClean="0"/>
                        <a:t> 260</a:t>
                      </a:r>
                      <a:endParaRPr lang="tr-T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Üst Yönetimden Sorumlu Olanlarla Kurulacak İletişim </a:t>
                      </a:r>
                      <a:endParaRPr lang="tr-TR" sz="2000" dirty="0"/>
                    </a:p>
                  </a:txBody>
                  <a:tcPr/>
                </a:tc>
              </a:tr>
              <a:tr h="486634">
                <a:tc>
                  <a:txBody>
                    <a:bodyPr/>
                    <a:lstStyle/>
                    <a:p>
                      <a:pPr>
                        <a:tabLst>
                          <a:tab pos="1308100" algn="l"/>
                          <a:tab pos="1490663" algn="l"/>
                        </a:tabLst>
                      </a:pPr>
                      <a:r>
                        <a:rPr lang="tr-TR" sz="2000" b="1" dirty="0" smtClean="0"/>
                        <a:t>BDS 570</a:t>
                      </a:r>
                      <a:endParaRPr lang="tr-T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İşletmenin Sürekliliği</a:t>
                      </a:r>
                      <a:endParaRPr lang="tr-TR" sz="2000" dirty="0"/>
                    </a:p>
                  </a:txBody>
                  <a:tcPr/>
                </a:tc>
              </a:tr>
              <a:tr h="486634">
                <a:tc>
                  <a:txBody>
                    <a:bodyPr/>
                    <a:lstStyle/>
                    <a:p>
                      <a:r>
                        <a:rPr lang="tr-TR" sz="2000" b="1" dirty="0" smtClean="0"/>
                        <a:t>BDS 700</a:t>
                      </a:r>
                      <a:endParaRPr lang="tr-T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Finansal Tablolara İlişkin Görüş Oluşturma ve Raporlama</a:t>
                      </a:r>
                      <a:endParaRPr lang="tr-TR" sz="2000" dirty="0"/>
                    </a:p>
                  </a:txBody>
                  <a:tcPr/>
                </a:tc>
              </a:tr>
              <a:tr h="839943">
                <a:tc>
                  <a:txBody>
                    <a:bodyPr/>
                    <a:lstStyle/>
                    <a:p>
                      <a:r>
                        <a:rPr lang="tr-TR" sz="2000" b="1" dirty="0" smtClean="0"/>
                        <a:t>BDS 701</a:t>
                      </a:r>
                      <a:endParaRPr lang="tr-T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Kilit Denetim Konularının </a:t>
                      </a:r>
                    </a:p>
                    <a:p>
                      <a:r>
                        <a:rPr lang="tr-TR" sz="2000" dirty="0" smtClean="0"/>
                        <a:t>Bağımsız Denetçi Raporunda Bildirilmesi</a:t>
                      </a:r>
                      <a:endParaRPr lang="tr-TR" sz="2000" dirty="0"/>
                    </a:p>
                  </a:txBody>
                  <a:tcPr/>
                </a:tc>
              </a:tr>
              <a:tr h="839943">
                <a:tc>
                  <a:txBody>
                    <a:bodyPr/>
                    <a:lstStyle/>
                    <a:p>
                      <a:r>
                        <a:rPr lang="tr-TR" sz="2000" b="1" dirty="0" smtClean="0"/>
                        <a:t>BDS 705</a:t>
                      </a:r>
                      <a:endParaRPr lang="tr-T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Bağımsız Denetçi Raporunda </a:t>
                      </a:r>
                    </a:p>
                    <a:p>
                      <a:r>
                        <a:rPr lang="tr-TR" sz="2000" dirty="0" smtClean="0"/>
                        <a:t>Olumlu Görüşün Dışında Bir Görüş Verilmesi</a:t>
                      </a:r>
                      <a:endParaRPr lang="tr-TR" sz="2000" dirty="0"/>
                    </a:p>
                  </a:txBody>
                  <a:tcPr/>
                </a:tc>
              </a:tr>
              <a:tr h="839943">
                <a:tc>
                  <a:txBody>
                    <a:bodyPr/>
                    <a:lstStyle/>
                    <a:p>
                      <a:r>
                        <a:rPr lang="tr-TR" sz="2000" b="1" dirty="0" smtClean="0"/>
                        <a:t>BDS 706</a:t>
                      </a:r>
                      <a:endParaRPr lang="tr-T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Bağımsız Denetçi Raporunda Yer Alan </a:t>
                      </a:r>
                    </a:p>
                    <a:p>
                      <a:r>
                        <a:rPr lang="tr-TR" sz="2000" dirty="0" smtClean="0"/>
                        <a:t>Dikkat Çekilen Hususlar ve Diğer Hususlar Paragrafları</a:t>
                      </a:r>
                      <a:endParaRPr lang="tr-TR" sz="2000" dirty="0"/>
                    </a:p>
                  </a:txBody>
                  <a:tcPr/>
                </a:tc>
              </a:tr>
              <a:tr h="196029">
                <a:tc>
                  <a:txBody>
                    <a:bodyPr/>
                    <a:lstStyle/>
                    <a:p>
                      <a:endParaRPr lang="tr-T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 bwMode="auto">
          <a:xfrm>
            <a:off x="533400" y="3581400"/>
            <a:ext cx="8229600" cy="838200"/>
          </a:xfrm>
          <a:prstGeom prst="rect">
            <a:avLst/>
          </a:prstGeom>
          <a:noFill/>
          <a:ln w="5080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533400" y="1900740"/>
            <a:ext cx="1524000" cy="4469019"/>
          </a:xfrm>
          <a:prstGeom prst="rect">
            <a:avLst/>
          </a:prstGeom>
          <a:noFill/>
          <a:ln w="50800" cap="flat" cmpd="sng" algn="ctr">
            <a:solidFill>
              <a:srgbClr val="00319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Flowchart: Manual Operation 7"/>
          <p:cNvSpPr/>
          <p:nvPr/>
        </p:nvSpPr>
        <p:spPr bwMode="auto">
          <a:xfrm rot="16200000">
            <a:off x="3175690" y="782447"/>
            <a:ext cx="4469021" cy="6705602"/>
          </a:xfrm>
          <a:prstGeom prst="flowChartManualOperation">
            <a:avLst/>
          </a:prstGeom>
          <a:solidFill>
            <a:schemeClr val="bg1"/>
          </a:solidFill>
          <a:ln w="50800" cap="flat" cmpd="sng" algn="ctr">
            <a:solidFill>
              <a:schemeClr val="bg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vert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282575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800" b="1" dirty="0" smtClean="0"/>
              <a:t>1.1.2017</a:t>
            </a:r>
            <a:r>
              <a:rPr lang="tr-TR" sz="2800" dirty="0" smtClean="0"/>
              <a:t> </a:t>
            </a:r>
            <a:r>
              <a:rPr lang="tr-TR" sz="2800" dirty="0"/>
              <a:t>tarihinde ve sonrasında başlayacak hesap dönemlerinin denetiminde uygulanmak üzere </a:t>
            </a:r>
            <a:r>
              <a:rPr lang="tr-TR" dirty="0"/>
              <a:t>	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2133597" y="1873957"/>
            <a:ext cx="6705603" cy="4469019"/>
          </a:xfrm>
          <a:prstGeom prst="rect">
            <a:avLst/>
          </a:prstGeom>
          <a:solidFill>
            <a:schemeClr val="bg1"/>
          </a:solidFill>
          <a:ln w="508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dirty="0">
              <a:latin typeface="Arial" pitchFamily="34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Kilit Denetim Konuları</a:t>
            </a:r>
          </a:p>
        </p:txBody>
      </p:sp>
      <p:sp>
        <p:nvSpPr>
          <p:cNvPr id="12" name="Pentagon 11"/>
          <p:cNvSpPr/>
          <p:nvPr/>
        </p:nvSpPr>
        <p:spPr bwMode="auto">
          <a:xfrm>
            <a:off x="2057397" y="3276599"/>
            <a:ext cx="6705602" cy="1143001"/>
          </a:xfrm>
          <a:prstGeom prst="homePlate">
            <a:avLst/>
          </a:prstGeom>
          <a:solidFill>
            <a:schemeClr val="bg1"/>
          </a:solidFill>
          <a:ln w="5080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tr-TR" sz="2000" dirty="0" smtClean="0"/>
              <a:t>borsada </a:t>
            </a:r>
            <a:r>
              <a:rPr lang="tr-TR" sz="2000" dirty="0"/>
              <a:t>işlem gören işletmelerin </a:t>
            </a:r>
            <a:r>
              <a:rPr lang="tr-TR" sz="2000" dirty="0" smtClean="0"/>
              <a:t>1.1.2017 </a:t>
            </a:r>
            <a:r>
              <a:rPr lang="tr-TR" sz="2000" dirty="0"/>
              <a:t>tarihinde ve sonrasında, </a:t>
            </a:r>
            <a:r>
              <a:rPr lang="tr-TR" sz="2000" b="1" dirty="0" smtClean="0"/>
              <a:t>diğer </a:t>
            </a:r>
            <a:r>
              <a:rPr lang="tr-TR" sz="2000" b="1" dirty="0"/>
              <a:t>şirketlerin </a:t>
            </a:r>
            <a:r>
              <a:rPr lang="tr-TR" sz="2000" b="1" dirty="0" smtClean="0"/>
              <a:t>1.1.2018</a:t>
            </a:r>
            <a:r>
              <a:rPr lang="tr-TR" sz="2000" dirty="0" smtClean="0"/>
              <a:t> </a:t>
            </a:r>
            <a:r>
              <a:rPr lang="tr-TR" sz="2000" dirty="0"/>
              <a:t>tarihinde ve sonrasında başlayan hesap dönemlerinin </a:t>
            </a:r>
            <a:r>
              <a:rPr lang="tr-TR" sz="2000" dirty="0" smtClean="0"/>
              <a:t>denetiminde </a:t>
            </a:r>
            <a:endParaRPr lang="tr-TR" sz="2000" dirty="0"/>
          </a:p>
          <a:p>
            <a:r>
              <a:rPr lang="tr-TR" sz="2000" dirty="0"/>
              <a:t>	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533400" y="3276600"/>
            <a:ext cx="1523996" cy="1143000"/>
          </a:xfrm>
          <a:prstGeom prst="rect">
            <a:avLst/>
          </a:prstGeom>
          <a:noFill/>
          <a:ln w="5080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533400" y="2819400"/>
            <a:ext cx="1523996" cy="461463"/>
          </a:xfrm>
          <a:prstGeom prst="rect">
            <a:avLst/>
          </a:prstGeom>
          <a:noFill/>
          <a:ln w="508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4987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grpId="1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7" grpId="0" animBg="1"/>
      <p:bldP spid="7" grpId="1" animBg="1"/>
      <p:bldP spid="8" grpId="0" animBg="1"/>
      <p:bldP spid="8" grpId="1" animBg="1"/>
      <p:bldP spid="11" grpId="0" animBg="1"/>
      <p:bldP spid="12" grpId="0" animBg="1"/>
      <p:bldP spid="13" grpId="0" animBg="1"/>
      <p:bldP spid="16" grpId="0"/>
      <p:bldP spid="16" grpId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BDS 260 Yönetimle iletişim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>
                <a:solidFill>
                  <a:srgbClr val="0070C0"/>
                </a:solidFill>
              </a:rPr>
              <a:t>Bildirilmesi Gereken Hususlar </a:t>
            </a:r>
            <a:endParaRPr lang="tr-TR" dirty="0">
              <a:solidFill>
                <a:srgbClr val="0070C0"/>
              </a:solidFill>
            </a:endParaRPr>
          </a:p>
          <a:p>
            <a:pPr lvl="1"/>
            <a:r>
              <a:rPr lang="tr-TR" i="1" dirty="0">
                <a:solidFill>
                  <a:srgbClr val="002060"/>
                </a:solidFill>
              </a:rPr>
              <a:t>Denetçinin Bağımsızlığı </a:t>
            </a:r>
            <a:endParaRPr lang="tr-TR" dirty="0">
              <a:solidFill>
                <a:srgbClr val="002060"/>
              </a:solidFill>
            </a:endParaRPr>
          </a:p>
          <a:p>
            <a:pPr lvl="2"/>
            <a:r>
              <a:rPr lang="tr-TR" dirty="0" smtClean="0"/>
              <a:t>Denetim ekibinin, bağımsızlığa </a:t>
            </a:r>
            <a:r>
              <a:rPr lang="tr-TR" dirty="0"/>
              <a:t>ilişkin etik hükümlere uygunluk sağladıklarına dair bir </a:t>
            </a:r>
            <a:r>
              <a:rPr lang="tr-TR" dirty="0" smtClean="0"/>
              <a:t>açıklama</a:t>
            </a:r>
            <a:endParaRPr lang="tr-TR" dirty="0"/>
          </a:p>
          <a:p>
            <a:pPr lvl="2"/>
            <a:r>
              <a:rPr lang="tr-TR" dirty="0" smtClean="0"/>
              <a:t>Denetçinin </a:t>
            </a:r>
            <a:r>
              <a:rPr lang="tr-TR" dirty="0"/>
              <a:t>mesleki muhakemesine göre denetim şirketi ve denetim ağına dâhil şirketler ile işletme arasındaki, bağımsızlık üzerinde etkisi olduğu düşünülebilecek bütün ilişki ve </a:t>
            </a:r>
            <a:r>
              <a:rPr lang="tr-TR" dirty="0" smtClean="0"/>
              <a:t>hususlar</a:t>
            </a:r>
          </a:p>
          <a:p>
            <a:pPr lvl="2"/>
            <a:r>
              <a:rPr lang="tr-TR" dirty="0" smtClean="0"/>
              <a:t>Bağımsızlığa </a:t>
            </a:r>
            <a:r>
              <a:rPr lang="tr-TR" dirty="0"/>
              <a:t>yönelik belirlenmiş tehditleri ortadan kaldırmak veya kabul edilebilir bir düzeye indirmek amacıyla uygulanan ilgili </a:t>
            </a:r>
            <a:r>
              <a:rPr lang="tr-TR" dirty="0" smtClean="0"/>
              <a:t>önlemler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17433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BDS </a:t>
            </a:r>
            <a:r>
              <a:rPr lang="tr-TR" dirty="0" smtClean="0"/>
              <a:t>260 Yönetimle iletişim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tr-TR" b="1" i="1" dirty="0" smtClean="0">
                <a:solidFill>
                  <a:srgbClr val="0070C0"/>
                </a:solidFill>
              </a:rPr>
              <a:t>İletişim - belgelendirme</a:t>
            </a:r>
          </a:p>
          <a:p>
            <a:pPr lvl="1">
              <a:spcAft>
                <a:spcPts val="600"/>
              </a:spcAft>
            </a:pPr>
            <a:r>
              <a:rPr lang="tr-TR" dirty="0" smtClean="0">
                <a:solidFill>
                  <a:srgbClr val="002060"/>
                </a:solidFill>
              </a:rPr>
              <a:t>Yazılı</a:t>
            </a:r>
          </a:p>
          <a:p>
            <a:pPr lvl="2">
              <a:spcAft>
                <a:spcPts val="600"/>
              </a:spcAft>
            </a:pPr>
            <a:r>
              <a:rPr lang="tr-TR" dirty="0" smtClean="0"/>
              <a:t>Yazılı bildirimin kopyası</a:t>
            </a:r>
          </a:p>
          <a:p>
            <a:pPr lvl="1">
              <a:spcAft>
                <a:spcPts val="600"/>
              </a:spcAft>
            </a:pPr>
            <a:r>
              <a:rPr lang="tr-TR" dirty="0" smtClean="0">
                <a:solidFill>
                  <a:srgbClr val="002060"/>
                </a:solidFill>
              </a:rPr>
              <a:t>Sözlü</a:t>
            </a:r>
          </a:p>
          <a:p>
            <a:pPr lvl="2">
              <a:spcAft>
                <a:spcPts val="600"/>
              </a:spcAft>
            </a:pPr>
            <a:r>
              <a:rPr lang="tr-TR" dirty="0" smtClean="0"/>
              <a:t>Çalışma kağıtlarında dokümantasyon</a:t>
            </a:r>
          </a:p>
          <a:p>
            <a:pPr lvl="3">
              <a:spcAft>
                <a:spcPts val="600"/>
              </a:spcAft>
            </a:pPr>
            <a:r>
              <a:rPr lang="tr-TR" dirty="0" smtClean="0"/>
              <a:t>Konu</a:t>
            </a:r>
          </a:p>
          <a:p>
            <a:pPr lvl="3">
              <a:spcAft>
                <a:spcPts val="600"/>
              </a:spcAft>
            </a:pPr>
            <a:r>
              <a:rPr lang="tr-TR" dirty="0" smtClean="0"/>
              <a:t>Ne zaman</a:t>
            </a:r>
          </a:p>
          <a:p>
            <a:pPr lvl="3">
              <a:spcAft>
                <a:spcPts val="600"/>
              </a:spcAft>
            </a:pPr>
            <a:r>
              <a:rPr lang="tr-TR" dirty="0" smtClean="0"/>
              <a:t>Kiminle görüşüldüğü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6696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KDK ………yaşanabilecek sorunlar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 smtClean="0"/>
              <a:t>Eksik ve hatalı olarak belirlenmesi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Kalıplaşmış ifadelerin oluşması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Şirket yönetimi ile görüşülmemiş olması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Şirket yönetimi ile yaşanabilecek görüş ayrılıkları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Şirkete özel / gizli konuların açıklanması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Yetersiz denetim prosedürleri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Diğer….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32150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BDS 570 İşletmenin Sürekliliği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  <a:spcBef>
                <a:spcPts val="1800"/>
              </a:spcBef>
              <a:spcAft>
                <a:spcPts val="1200"/>
              </a:spcAft>
            </a:pPr>
            <a:r>
              <a:rPr lang="tr-TR" b="1" i="1" dirty="0">
                <a:solidFill>
                  <a:srgbClr val="002060"/>
                </a:solidFill>
              </a:rPr>
              <a:t>Denetçinin Sorumlulukları </a:t>
            </a:r>
            <a:endParaRPr lang="tr-TR" b="1" dirty="0">
              <a:solidFill>
                <a:srgbClr val="002060"/>
              </a:solidFill>
            </a:endParaRPr>
          </a:p>
          <a:p>
            <a:pPr lvl="1">
              <a:lnSpc>
                <a:spcPct val="120000"/>
              </a:lnSpc>
              <a:spcBef>
                <a:spcPts val="1800"/>
              </a:spcBef>
              <a:spcAft>
                <a:spcPts val="1200"/>
              </a:spcAft>
            </a:pPr>
            <a:r>
              <a:rPr lang="tr-TR" dirty="0" smtClean="0"/>
              <a:t>Finansal </a:t>
            </a:r>
            <a:r>
              <a:rPr lang="tr-TR" dirty="0"/>
              <a:t>tabloların hazırlanmasında yönetimin işletmenin sürekliliği esasını kullanmasının uygunluğu hakkında yeterli ve uygun denetim kanıtı elde etmek ve yönetimin bu esası kullanmasının uygunluğuna ilişkin bir sonuca varmak </a:t>
            </a:r>
            <a:r>
              <a:rPr lang="tr-TR" dirty="0" smtClean="0"/>
              <a:t> </a:t>
            </a:r>
            <a:endParaRPr lang="tr-TR" dirty="0"/>
          </a:p>
          <a:p>
            <a:pPr lvl="1">
              <a:lnSpc>
                <a:spcPct val="120000"/>
              </a:lnSpc>
              <a:spcBef>
                <a:spcPts val="1800"/>
              </a:spcBef>
              <a:spcAft>
                <a:spcPts val="1200"/>
              </a:spcAft>
            </a:pPr>
            <a:r>
              <a:rPr lang="tr-TR" dirty="0" smtClean="0"/>
              <a:t>Elde </a:t>
            </a:r>
            <a:r>
              <a:rPr lang="tr-TR" dirty="0"/>
              <a:t>edilen denetim kanıtlarına dayanarak işletmenin sürekliliğini devam ettirme kabiliyetine ilişkin önemli bir belirsizliğin mevcut olup olmadığı konusunda bir sonuca </a:t>
            </a:r>
            <a:r>
              <a:rPr lang="tr-TR" dirty="0" smtClean="0"/>
              <a:t>varmak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33751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auto">
          <a:xfrm>
            <a:off x="457200" y="1066800"/>
            <a:ext cx="8229600" cy="381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648943781"/>
              </p:ext>
            </p:extLst>
          </p:nvPr>
        </p:nvGraphicFramePr>
        <p:xfrm>
          <a:off x="381000" y="838200"/>
          <a:ext cx="8382000" cy="541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31236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A522DB48-C66F-45C6-9A2F-9A2B0FE3B6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11">
                                            <p:graphicEl>
                                              <a:dgm id="{A522DB48-C66F-45C6-9A2F-9A2B0FE3B6C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21A5521D-1DA2-454D-AA88-F56DE657CC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000"/>
                                        <p:tgtEl>
                                          <p:spTgt spid="11">
                                            <p:graphicEl>
                                              <a:dgm id="{21A5521D-1DA2-454D-AA88-F56DE657CC8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9F0C286E-2819-4EAA-BDA7-A8CB83B33B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1000"/>
                                        <p:tgtEl>
                                          <p:spTgt spid="11">
                                            <p:graphicEl>
                                              <a:dgm id="{9F0C286E-2819-4EAA-BDA7-A8CB83B33BD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67CE72B4-4390-431E-B528-15CBB38A86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1000"/>
                                        <p:tgtEl>
                                          <p:spTgt spid="11">
                                            <p:graphicEl>
                                              <a:dgm id="{67CE72B4-4390-431E-B528-15CBB38A863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AE9DF349-0894-45E4-AD62-ADE42545D7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1000"/>
                                        <p:tgtEl>
                                          <p:spTgt spid="11">
                                            <p:graphicEl>
                                              <a:dgm id="{AE9DF349-0894-45E4-AD62-ADE42545D74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8FA34732-79AD-4F5E-B3A6-8320387FAF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1000"/>
                                        <p:tgtEl>
                                          <p:spTgt spid="11">
                                            <p:graphicEl>
                                              <a:dgm id="{8FA34732-79AD-4F5E-B3A6-8320387FAF5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D427BEB4-6A3B-41BF-B53C-93DE166D6B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1000"/>
                                        <p:tgtEl>
                                          <p:spTgt spid="11">
                                            <p:graphicEl>
                                              <a:dgm id="{D427BEB4-6A3B-41BF-B53C-93DE166D6BA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5D49A2D2-3546-4B05-9EDA-EE5E7EAC77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1000"/>
                                        <p:tgtEl>
                                          <p:spTgt spid="11">
                                            <p:graphicEl>
                                              <a:dgm id="{5D49A2D2-3546-4B05-9EDA-EE5E7EAC771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A7EC6606-8BB7-46D6-B4C5-D26730FC2EC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1000"/>
                                        <p:tgtEl>
                                          <p:spTgt spid="11">
                                            <p:graphicEl>
                                              <a:dgm id="{A7EC6606-8BB7-46D6-B4C5-D26730FC2EC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 uiExpand="1">
        <p:bldSub>
          <a:bldDgm bld="one"/>
        </p:bldSub>
      </p:bldGraphic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BDS 570 </a:t>
            </a:r>
            <a:r>
              <a:rPr lang="tr-TR" i="1" dirty="0" smtClean="0"/>
              <a:t>Örnekler</a:t>
            </a:r>
            <a:endParaRPr lang="tr-TR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200" dirty="0"/>
              <a:t>Örnek </a:t>
            </a:r>
            <a:r>
              <a:rPr lang="tr-TR" sz="2200" dirty="0" smtClean="0"/>
              <a:t>1</a:t>
            </a:r>
          </a:p>
          <a:p>
            <a:pPr lvl="1"/>
            <a:r>
              <a:rPr lang="tr-TR" sz="2200" dirty="0" smtClean="0"/>
              <a:t>Önemli </a:t>
            </a:r>
            <a:r>
              <a:rPr lang="tr-TR" sz="2200" dirty="0"/>
              <a:t>Bir Belirsizliğin Mevcut Olduğu ve Finansal Tablolardaki Açıklamaların Yeterli Olduğu Durumda </a:t>
            </a:r>
            <a:r>
              <a:rPr lang="tr-TR" sz="2200" dirty="0" smtClean="0"/>
              <a:t>	</a:t>
            </a:r>
            <a:r>
              <a:rPr lang="tr-TR" sz="2200" b="1" i="1" dirty="0" smtClean="0">
                <a:solidFill>
                  <a:srgbClr val="003192"/>
                </a:solidFill>
              </a:rPr>
              <a:t>Olumlu Görüş</a:t>
            </a:r>
          </a:p>
          <a:p>
            <a:r>
              <a:rPr lang="tr-TR" sz="2200" dirty="0"/>
              <a:t>Örnek </a:t>
            </a:r>
            <a:r>
              <a:rPr lang="tr-TR" sz="2200" dirty="0" smtClean="0"/>
              <a:t>2</a:t>
            </a:r>
          </a:p>
          <a:p>
            <a:pPr lvl="1"/>
            <a:r>
              <a:rPr lang="tr-TR" sz="2200" dirty="0" smtClean="0"/>
              <a:t>Önemli </a:t>
            </a:r>
            <a:r>
              <a:rPr lang="tr-TR" sz="2200" dirty="0"/>
              <a:t>Bir Belirsizliğin Mevcut Olduğu ve Yeterli Açıklamaların Yapılmamasına Bağlı Olarak Finansal Tabloların Önemli Yanlışlık İçerdiği Durumda </a:t>
            </a:r>
            <a:r>
              <a:rPr lang="tr-TR" sz="2200" b="1" i="1" dirty="0">
                <a:solidFill>
                  <a:srgbClr val="00B050"/>
                </a:solidFill>
              </a:rPr>
              <a:t>Sınırlı Olumlu </a:t>
            </a:r>
            <a:r>
              <a:rPr lang="tr-TR" sz="2200" b="1" i="1" dirty="0" smtClean="0">
                <a:solidFill>
                  <a:srgbClr val="00B050"/>
                </a:solidFill>
              </a:rPr>
              <a:t>Görüş</a:t>
            </a:r>
          </a:p>
          <a:p>
            <a:r>
              <a:rPr lang="tr-TR" sz="2200" dirty="0"/>
              <a:t>Örnek </a:t>
            </a:r>
            <a:r>
              <a:rPr lang="tr-TR" sz="2200" dirty="0" smtClean="0"/>
              <a:t>3 </a:t>
            </a:r>
          </a:p>
          <a:p>
            <a:pPr lvl="1"/>
            <a:r>
              <a:rPr lang="tr-TR" sz="2200" dirty="0" smtClean="0"/>
              <a:t>Önemli </a:t>
            </a:r>
            <a:r>
              <a:rPr lang="tr-TR" sz="2200" dirty="0"/>
              <a:t>Bir Belirsizliğin Mevcut Olduğu ve Finansal Tablolarda Açıklanmadığı Durumda </a:t>
            </a:r>
            <a:r>
              <a:rPr lang="tr-TR" sz="2200" b="1" i="1" dirty="0">
                <a:solidFill>
                  <a:srgbClr val="FF0000"/>
                </a:solidFill>
              </a:rPr>
              <a:t>Olumsuz Görüş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384063"/>
              </p:ext>
            </p:extLst>
          </p:nvPr>
        </p:nvGraphicFramePr>
        <p:xfrm>
          <a:off x="3124200" y="2743200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8" name="Document" showAsIcon="1" r:id="rId4" imgW="914400" imgH="771480" progId="Word.Document.12">
                  <p:embed/>
                </p:oleObj>
              </mc:Choice>
              <mc:Fallback>
                <p:oleObj name="Document" showAsIcon="1" r:id="rId4" imgW="914400" imgH="77148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124200" y="2743200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3560504"/>
              </p:ext>
            </p:extLst>
          </p:nvPr>
        </p:nvGraphicFramePr>
        <p:xfrm>
          <a:off x="7696200" y="4343400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9" name="Document" showAsIcon="1" r:id="rId7" imgW="914400" imgH="771480" progId="Word.Document.12">
                  <p:embed/>
                </p:oleObj>
              </mc:Choice>
              <mc:Fallback>
                <p:oleObj name="Document" showAsIcon="1" r:id="rId7" imgW="914400" imgH="77148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696200" y="4343400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2566184"/>
              </p:ext>
            </p:extLst>
          </p:nvPr>
        </p:nvGraphicFramePr>
        <p:xfrm>
          <a:off x="5867400" y="5629275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0" name="Document" showAsIcon="1" r:id="rId10" imgW="914400" imgH="771480" progId="Word.Document.12">
                  <p:embed/>
                </p:oleObj>
              </mc:Choice>
              <mc:Fallback>
                <p:oleObj name="Document" showAsIcon="1" r:id="rId10" imgW="914400" imgH="77148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867400" y="5629275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11346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verb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verb" cmd="1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verb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verb" cmd="1">
                                      <p:cBhvr>
                                        <p:cTn id="10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verb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verb" cmd="1">
                                      <p:cBhvr>
                                        <p:cTn id="14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dirty="0" smtClean="0"/>
              <a:t>Soru - Cevap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581400" y="1828800"/>
            <a:ext cx="1727200" cy="3276600"/>
            <a:chOff x="175" y="1582"/>
            <a:chExt cx="1273" cy="1502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175" y="1719"/>
              <a:ext cx="249" cy="251"/>
              <a:chOff x="175" y="1719"/>
              <a:chExt cx="249" cy="251"/>
            </a:xfrm>
          </p:grpSpPr>
          <p:sp>
            <p:nvSpPr>
              <p:cNvPr id="35864" name="Oval 5"/>
              <p:cNvSpPr>
                <a:spLocks noChangeArrowheads="1"/>
              </p:cNvSpPr>
              <p:nvPr/>
            </p:nvSpPr>
            <p:spPr bwMode="auto">
              <a:xfrm>
                <a:off x="362" y="1909"/>
                <a:ext cx="62" cy="61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35865" name="Freeform 6"/>
              <p:cNvSpPr>
                <a:spLocks/>
              </p:cNvSpPr>
              <p:nvPr/>
            </p:nvSpPr>
            <p:spPr bwMode="auto">
              <a:xfrm>
                <a:off x="175" y="1719"/>
                <a:ext cx="187" cy="199"/>
              </a:xfrm>
              <a:custGeom>
                <a:avLst/>
                <a:gdLst>
                  <a:gd name="T0" fmla="*/ 150 w 187"/>
                  <a:gd name="T1" fmla="*/ 129 h 199"/>
                  <a:gd name="T2" fmla="*/ 150 w 187"/>
                  <a:gd name="T3" fmla="*/ 141 h 199"/>
                  <a:gd name="T4" fmla="*/ 187 w 187"/>
                  <a:gd name="T5" fmla="*/ 168 h 199"/>
                  <a:gd name="T6" fmla="*/ 164 w 187"/>
                  <a:gd name="T7" fmla="*/ 199 h 199"/>
                  <a:gd name="T8" fmla="*/ 127 w 187"/>
                  <a:gd name="T9" fmla="*/ 174 h 199"/>
                  <a:gd name="T10" fmla="*/ 114 w 187"/>
                  <a:gd name="T11" fmla="*/ 149 h 199"/>
                  <a:gd name="T12" fmla="*/ 112 w 187"/>
                  <a:gd name="T13" fmla="*/ 122 h 199"/>
                  <a:gd name="T14" fmla="*/ 108 w 187"/>
                  <a:gd name="T15" fmla="*/ 93 h 199"/>
                  <a:gd name="T16" fmla="*/ 106 w 187"/>
                  <a:gd name="T17" fmla="*/ 66 h 199"/>
                  <a:gd name="T18" fmla="*/ 94 w 187"/>
                  <a:gd name="T19" fmla="*/ 54 h 199"/>
                  <a:gd name="T20" fmla="*/ 77 w 187"/>
                  <a:gd name="T21" fmla="*/ 48 h 199"/>
                  <a:gd name="T22" fmla="*/ 58 w 187"/>
                  <a:gd name="T23" fmla="*/ 50 h 199"/>
                  <a:gd name="T24" fmla="*/ 39 w 187"/>
                  <a:gd name="T25" fmla="*/ 73 h 199"/>
                  <a:gd name="T26" fmla="*/ 39 w 187"/>
                  <a:gd name="T27" fmla="*/ 93 h 199"/>
                  <a:gd name="T28" fmla="*/ 52 w 187"/>
                  <a:gd name="T29" fmla="*/ 112 h 199"/>
                  <a:gd name="T30" fmla="*/ 31 w 187"/>
                  <a:gd name="T31" fmla="*/ 143 h 199"/>
                  <a:gd name="T32" fmla="*/ 12 w 187"/>
                  <a:gd name="T33" fmla="*/ 122 h 199"/>
                  <a:gd name="T34" fmla="*/ 0 w 187"/>
                  <a:gd name="T35" fmla="*/ 93 h 199"/>
                  <a:gd name="T36" fmla="*/ 2 w 187"/>
                  <a:gd name="T37" fmla="*/ 60 h 199"/>
                  <a:gd name="T38" fmla="*/ 12 w 187"/>
                  <a:gd name="T39" fmla="*/ 29 h 199"/>
                  <a:gd name="T40" fmla="*/ 44 w 187"/>
                  <a:gd name="T41" fmla="*/ 6 h 199"/>
                  <a:gd name="T42" fmla="*/ 75 w 187"/>
                  <a:gd name="T43" fmla="*/ 0 h 199"/>
                  <a:gd name="T44" fmla="*/ 94 w 187"/>
                  <a:gd name="T45" fmla="*/ 4 h 199"/>
                  <a:gd name="T46" fmla="*/ 114 w 187"/>
                  <a:gd name="T47" fmla="*/ 12 h 199"/>
                  <a:gd name="T48" fmla="*/ 139 w 187"/>
                  <a:gd name="T49" fmla="*/ 35 h 199"/>
                  <a:gd name="T50" fmla="*/ 143 w 187"/>
                  <a:gd name="T51" fmla="*/ 62 h 199"/>
                  <a:gd name="T52" fmla="*/ 143 w 187"/>
                  <a:gd name="T53" fmla="*/ 87 h 199"/>
                  <a:gd name="T54" fmla="*/ 143 w 187"/>
                  <a:gd name="T55" fmla="*/ 106 h 199"/>
                  <a:gd name="T56" fmla="*/ 150 w 187"/>
                  <a:gd name="T57" fmla="*/ 129 h 19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187"/>
                  <a:gd name="T88" fmla="*/ 0 h 199"/>
                  <a:gd name="T89" fmla="*/ 187 w 187"/>
                  <a:gd name="T90" fmla="*/ 199 h 19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187" h="199">
                    <a:moveTo>
                      <a:pt x="150" y="129"/>
                    </a:moveTo>
                    <a:lnTo>
                      <a:pt x="150" y="141"/>
                    </a:lnTo>
                    <a:lnTo>
                      <a:pt x="187" y="168"/>
                    </a:lnTo>
                    <a:lnTo>
                      <a:pt x="164" y="199"/>
                    </a:lnTo>
                    <a:lnTo>
                      <a:pt x="127" y="174"/>
                    </a:lnTo>
                    <a:lnTo>
                      <a:pt x="114" y="149"/>
                    </a:lnTo>
                    <a:lnTo>
                      <a:pt x="112" y="122"/>
                    </a:lnTo>
                    <a:lnTo>
                      <a:pt x="108" y="93"/>
                    </a:lnTo>
                    <a:lnTo>
                      <a:pt x="106" y="66"/>
                    </a:lnTo>
                    <a:lnTo>
                      <a:pt x="94" y="54"/>
                    </a:lnTo>
                    <a:lnTo>
                      <a:pt x="77" y="48"/>
                    </a:lnTo>
                    <a:lnTo>
                      <a:pt x="58" y="50"/>
                    </a:lnTo>
                    <a:lnTo>
                      <a:pt x="39" y="73"/>
                    </a:lnTo>
                    <a:lnTo>
                      <a:pt x="39" y="93"/>
                    </a:lnTo>
                    <a:lnTo>
                      <a:pt x="52" y="112"/>
                    </a:lnTo>
                    <a:lnTo>
                      <a:pt x="31" y="143"/>
                    </a:lnTo>
                    <a:lnTo>
                      <a:pt x="12" y="122"/>
                    </a:lnTo>
                    <a:lnTo>
                      <a:pt x="0" y="93"/>
                    </a:lnTo>
                    <a:lnTo>
                      <a:pt x="2" y="60"/>
                    </a:lnTo>
                    <a:lnTo>
                      <a:pt x="12" y="29"/>
                    </a:lnTo>
                    <a:lnTo>
                      <a:pt x="44" y="6"/>
                    </a:lnTo>
                    <a:lnTo>
                      <a:pt x="75" y="0"/>
                    </a:lnTo>
                    <a:lnTo>
                      <a:pt x="94" y="4"/>
                    </a:lnTo>
                    <a:lnTo>
                      <a:pt x="114" y="12"/>
                    </a:lnTo>
                    <a:lnTo>
                      <a:pt x="139" y="35"/>
                    </a:lnTo>
                    <a:lnTo>
                      <a:pt x="143" y="62"/>
                    </a:lnTo>
                    <a:lnTo>
                      <a:pt x="143" y="87"/>
                    </a:lnTo>
                    <a:lnTo>
                      <a:pt x="143" y="106"/>
                    </a:lnTo>
                    <a:lnTo>
                      <a:pt x="150" y="129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4" name="Group 7"/>
            <p:cNvGrpSpPr>
              <a:grpSpLocks/>
            </p:cNvGrpSpPr>
            <p:nvPr/>
          </p:nvGrpSpPr>
          <p:grpSpPr bwMode="auto">
            <a:xfrm>
              <a:off x="1224" y="1582"/>
              <a:ext cx="224" cy="270"/>
              <a:chOff x="1224" y="1582"/>
              <a:chExt cx="224" cy="270"/>
            </a:xfrm>
          </p:grpSpPr>
          <p:sp>
            <p:nvSpPr>
              <p:cNvPr id="35862" name="Freeform 8"/>
              <p:cNvSpPr>
                <a:spLocks/>
              </p:cNvSpPr>
              <p:nvPr/>
            </p:nvSpPr>
            <p:spPr bwMode="auto">
              <a:xfrm>
                <a:off x="1224" y="1788"/>
                <a:ext cx="60" cy="64"/>
              </a:xfrm>
              <a:custGeom>
                <a:avLst/>
                <a:gdLst>
                  <a:gd name="T0" fmla="*/ 36 w 60"/>
                  <a:gd name="T1" fmla="*/ 63 h 64"/>
                  <a:gd name="T2" fmla="*/ 40 w 60"/>
                  <a:gd name="T3" fmla="*/ 62 h 64"/>
                  <a:gd name="T4" fmla="*/ 45 w 60"/>
                  <a:gd name="T5" fmla="*/ 58 h 64"/>
                  <a:gd name="T6" fmla="*/ 48 w 60"/>
                  <a:gd name="T7" fmla="*/ 56 h 64"/>
                  <a:gd name="T8" fmla="*/ 53 w 60"/>
                  <a:gd name="T9" fmla="*/ 53 h 64"/>
                  <a:gd name="T10" fmla="*/ 55 w 60"/>
                  <a:gd name="T11" fmla="*/ 48 h 64"/>
                  <a:gd name="T12" fmla="*/ 58 w 60"/>
                  <a:gd name="T13" fmla="*/ 42 h 64"/>
                  <a:gd name="T14" fmla="*/ 59 w 60"/>
                  <a:gd name="T15" fmla="*/ 38 h 64"/>
                  <a:gd name="T16" fmla="*/ 60 w 60"/>
                  <a:gd name="T17" fmla="*/ 33 h 64"/>
                  <a:gd name="T18" fmla="*/ 59 w 60"/>
                  <a:gd name="T19" fmla="*/ 27 h 64"/>
                  <a:gd name="T20" fmla="*/ 58 w 60"/>
                  <a:gd name="T21" fmla="*/ 22 h 64"/>
                  <a:gd name="T22" fmla="*/ 54 w 60"/>
                  <a:gd name="T23" fmla="*/ 17 h 64"/>
                  <a:gd name="T24" fmla="*/ 53 w 60"/>
                  <a:gd name="T25" fmla="*/ 13 h 64"/>
                  <a:gd name="T26" fmla="*/ 48 w 60"/>
                  <a:gd name="T27" fmla="*/ 9 h 64"/>
                  <a:gd name="T28" fmla="*/ 44 w 60"/>
                  <a:gd name="T29" fmla="*/ 5 h 64"/>
                  <a:gd name="T30" fmla="*/ 39 w 60"/>
                  <a:gd name="T31" fmla="*/ 3 h 64"/>
                  <a:gd name="T32" fmla="*/ 36 w 60"/>
                  <a:gd name="T33" fmla="*/ 1 h 64"/>
                  <a:gd name="T34" fmla="*/ 29 w 60"/>
                  <a:gd name="T35" fmla="*/ 0 h 64"/>
                  <a:gd name="T36" fmla="*/ 24 w 60"/>
                  <a:gd name="T37" fmla="*/ 1 h 64"/>
                  <a:gd name="T38" fmla="*/ 20 w 60"/>
                  <a:gd name="T39" fmla="*/ 2 h 64"/>
                  <a:gd name="T40" fmla="*/ 15 w 60"/>
                  <a:gd name="T41" fmla="*/ 6 h 64"/>
                  <a:gd name="T42" fmla="*/ 12 w 60"/>
                  <a:gd name="T43" fmla="*/ 8 h 64"/>
                  <a:gd name="T44" fmla="*/ 7 w 60"/>
                  <a:gd name="T45" fmla="*/ 11 h 64"/>
                  <a:gd name="T46" fmla="*/ 5 w 60"/>
                  <a:gd name="T47" fmla="*/ 16 h 64"/>
                  <a:gd name="T48" fmla="*/ 2 w 60"/>
                  <a:gd name="T49" fmla="*/ 22 h 64"/>
                  <a:gd name="T50" fmla="*/ 1 w 60"/>
                  <a:gd name="T51" fmla="*/ 26 h 64"/>
                  <a:gd name="T52" fmla="*/ 0 w 60"/>
                  <a:gd name="T53" fmla="*/ 31 h 64"/>
                  <a:gd name="T54" fmla="*/ 1 w 60"/>
                  <a:gd name="T55" fmla="*/ 37 h 64"/>
                  <a:gd name="T56" fmla="*/ 2 w 60"/>
                  <a:gd name="T57" fmla="*/ 42 h 64"/>
                  <a:gd name="T58" fmla="*/ 6 w 60"/>
                  <a:gd name="T59" fmla="*/ 47 h 64"/>
                  <a:gd name="T60" fmla="*/ 7 w 60"/>
                  <a:gd name="T61" fmla="*/ 51 h 64"/>
                  <a:gd name="T62" fmla="*/ 12 w 60"/>
                  <a:gd name="T63" fmla="*/ 55 h 64"/>
                  <a:gd name="T64" fmla="*/ 16 w 60"/>
                  <a:gd name="T65" fmla="*/ 59 h 64"/>
                  <a:gd name="T66" fmla="*/ 21 w 60"/>
                  <a:gd name="T67" fmla="*/ 61 h 64"/>
                  <a:gd name="T68" fmla="*/ 24 w 60"/>
                  <a:gd name="T69" fmla="*/ 63 h 64"/>
                  <a:gd name="T70" fmla="*/ 31 w 60"/>
                  <a:gd name="T71" fmla="*/ 64 h 64"/>
                  <a:gd name="T72" fmla="*/ 36 w 60"/>
                  <a:gd name="T73" fmla="*/ 63 h 64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60"/>
                  <a:gd name="T112" fmla="*/ 0 h 64"/>
                  <a:gd name="T113" fmla="*/ 60 w 60"/>
                  <a:gd name="T114" fmla="*/ 64 h 64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60" h="64">
                    <a:moveTo>
                      <a:pt x="36" y="63"/>
                    </a:moveTo>
                    <a:lnTo>
                      <a:pt x="40" y="62"/>
                    </a:lnTo>
                    <a:lnTo>
                      <a:pt x="45" y="58"/>
                    </a:lnTo>
                    <a:lnTo>
                      <a:pt x="48" y="56"/>
                    </a:lnTo>
                    <a:lnTo>
                      <a:pt x="53" y="53"/>
                    </a:lnTo>
                    <a:lnTo>
                      <a:pt x="55" y="48"/>
                    </a:lnTo>
                    <a:lnTo>
                      <a:pt x="58" y="42"/>
                    </a:lnTo>
                    <a:lnTo>
                      <a:pt x="59" y="38"/>
                    </a:lnTo>
                    <a:lnTo>
                      <a:pt x="60" y="33"/>
                    </a:lnTo>
                    <a:lnTo>
                      <a:pt x="59" y="27"/>
                    </a:lnTo>
                    <a:lnTo>
                      <a:pt x="58" y="22"/>
                    </a:lnTo>
                    <a:lnTo>
                      <a:pt x="54" y="17"/>
                    </a:lnTo>
                    <a:lnTo>
                      <a:pt x="53" y="13"/>
                    </a:lnTo>
                    <a:lnTo>
                      <a:pt x="48" y="9"/>
                    </a:lnTo>
                    <a:lnTo>
                      <a:pt x="44" y="5"/>
                    </a:lnTo>
                    <a:lnTo>
                      <a:pt x="39" y="3"/>
                    </a:lnTo>
                    <a:lnTo>
                      <a:pt x="36" y="1"/>
                    </a:lnTo>
                    <a:lnTo>
                      <a:pt x="29" y="0"/>
                    </a:lnTo>
                    <a:lnTo>
                      <a:pt x="24" y="1"/>
                    </a:lnTo>
                    <a:lnTo>
                      <a:pt x="20" y="2"/>
                    </a:lnTo>
                    <a:lnTo>
                      <a:pt x="15" y="6"/>
                    </a:lnTo>
                    <a:lnTo>
                      <a:pt x="12" y="8"/>
                    </a:lnTo>
                    <a:lnTo>
                      <a:pt x="7" y="11"/>
                    </a:lnTo>
                    <a:lnTo>
                      <a:pt x="5" y="16"/>
                    </a:lnTo>
                    <a:lnTo>
                      <a:pt x="2" y="22"/>
                    </a:lnTo>
                    <a:lnTo>
                      <a:pt x="1" y="26"/>
                    </a:lnTo>
                    <a:lnTo>
                      <a:pt x="0" y="31"/>
                    </a:lnTo>
                    <a:lnTo>
                      <a:pt x="1" y="37"/>
                    </a:lnTo>
                    <a:lnTo>
                      <a:pt x="2" y="42"/>
                    </a:lnTo>
                    <a:lnTo>
                      <a:pt x="6" y="47"/>
                    </a:lnTo>
                    <a:lnTo>
                      <a:pt x="7" y="51"/>
                    </a:lnTo>
                    <a:lnTo>
                      <a:pt x="12" y="55"/>
                    </a:lnTo>
                    <a:lnTo>
                      <a:pt x="16" y="59"/>
                    </a:lnTo>
                    <a:lnTo>
                      <a:pt x="21" y="61"/>
                    </a:lnTo>
                    <a:lnTo>
                      <a:pt x="24" y="63"/>
                    </a:lnTo>
                    <a:lnTo>
                      <a:pt x="31" y="64"/>
                    </a:lnTo>
                    <a:lnTo>
                      <a:pt x="36" y="63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35863" name="Freeform 9"/>
              <p:cNvSpPr>
                <a:spLocks/>
              </p:cNvSpPr>
              <p:nvPr/>
            </p:nvSpPr>
            <p:spPr bwMode="auto">
              <a:xfrm>
                <a:off x="1265" y="1582"/>
                <a:ext cx="183" cy="201"/>
              </a:xfrm>
              <a:custGeom>
                <a:avLst/>
                <a:gdLst>
                  <a:gd name="T0" fmla="*/ 67 w 183"/>
                  <a:gd name="T1" fmla="*/ 155 h 201"/>
                  <a:gd name="T2" fmla="*/ 54 w 183"/>
                  <a:gd name="T3" fmla="*/ 157 h 201"/>
                  <a:gd name="T4" fmla="*/ 35 w 183"/>
                  <a:gd name="T5" fmla="*/ 201 h 201"/>
                  <a:gd name="T6" fmla="*/ 0 w 183"/>
                  <a:gd name="T7" fmla="*/ 182 h 201"/>
                  <a:gd name="T8" fmla="*/ 19 w 183"/>
                  <a:gd name="T9" fmla="*/ 141 h 201"/>
                  <a:gd name="T10" fmla="*/ 40 w 183"/>
                  <a:gd name="T11" fmla="*/ 126 h 201"/>
                  <a:gd name="T12" fmla="*/ 69 w 183"/>
                  <a:gd name="T13" fmla="*/ 118 h 201"/>
                  <a:gd name="T14" fmla="*/ 96 w 183"/>
                  <a:gd name="T15" fmla="*/ 110 h 201"/>
                  <a:gd name="T16" fmla="*/ 121 w 183"/>
                  <a:gd name="T17" fmla="*/ 102 h 201"/>
                  <a:gd name="T18" fmla="*/ 131 w 183"/>
                  <a:gd name="T19" fmla="*/ 89 h 201"/>
                  <a:gd name="T20" fmla="*/ 135 w 183"/>
                  <a:gd name="T21" fmla="*/ 70 h 201"/>
                  <a:gd name="T22" fmla="*/ 129 w 183"/>
                  <a:gd name="T23" fmla="*/ 52 h 201"/>
                  <a:gd name="T24" fmla="*/ 104 w 183"/>
                  <a:gd name="T25" fmla="*/ 37 h 201"/>
                  <a:gd name="T26" fmla="*/ 81 w 183"/>
                  <a:gd name="T27" fmla="*/ 41 h 201"/>
                  <a:gd name="T28" fmla="*/ 67 w 183"/>
                  <a:gd name="T29" fmla="*/ 58 h 201"/>
                  <a:gd name="T30" fmla="*/ 33 w 183"/>
                  <a:gd name="T31" fmla="*/ 44 h 201"/>
                  <a:gd name="T32" fmla="*/ 50 w 183"/>
                  <a:gd name="T33" fmla="*/ 19 h 201"/>
                  <a:gd name="T34" fmla="*/ 73 w 183"/>
                  <a:gd name="T35" fmla="*/ 2 h 201"/>
                  <a:gd name="T36" fmla="*/ 108 w 183"/>
                  <a:gd name="T37" fmla="*/ 0 h 201"/>
                  <a:gd name="T38" fmla="*/ 143 w 183"/>
                  <a:gd name="T39" fmla="*/ 2 h 201"/>
                  <a:gd name="T40" fmla="*/ 168 w 183"/>
                  <a:gd name="T41" fmla="*/ 31 h 201"/>
                  <a:gd name="T42" fmla="*/ 183 w 183"/>
                  <a:gd name="T43" fmla="*/ 60 h 201"/>
                  <a:gd name="T44" fmla="*/ 181 w 183"/>
                  <a:gd name="T45" fmla="*/ 81 h 201"/>
                  <a:gd name="T46" fmla="*/ 175 w 183"/>
                  <a:gd name="T47" fmla="*/ 102 h 201"/>
                  <a:gd name="T48" fmla="*/ 158 w 183"/>
                  <a:gd name="T49" fmla="*/ 131 h 201"/>
                  <a:gd name="T50" fmla="*/ 133 w 183"/>
                  <a:gd name="T51" fmla="*/ 137 h 201"/>
                  <a:gd name="T52" fmla="*/ 108 w 183"/>
                  <a:gd name="T53" fmla="*/ 143 h 201"/>
                  <a:gd name="T54" fmla="*/ 87 w 183"/>
                  <a:gd name="T55" fmla="*/ 145 h 201"/>
                  <a:gd name="T56" fmla="*/ 67 w 183"/>
                  <a:gd name="T57" fmla="*/ 155 h 201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183"/>
                  <a:gd name="T88" fmla="*/ 0 h 201"/>
                  <a:gd name="T89" fmla="*/ 183 w 183"/>
                  <a:gd name="T90" fmla="*/ 201 h 201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183" h="201">
                    <a:moveTo>
                      <a:pt x="67" y="155"/>
                    </a:moveTo>
                    <a:lnTo>
                      <a:pt x="54" y="157"/>
                    </a:lnTo>
                    <a:lnTo>
                      <a:pt x="35" y="201"/>
                    </a:lnTo>
                    <a:lnTo>
                      <a:pt x="0" y="182"/>
                    </a:lnTo>
                    <a:lnTo>
                      <a:pt x="19" y="141"/>
                    </a:lnTo>
                    <a:lnTo>
                      <a:pt x="40" y="126"/>
                    </a:lnTo>
                    <a:lnTo>
                      <a:pt x="69" y="118"/>
                    </a:lnTo>
                    <a:lnTo>
                      <a:pt x="96" y="110"/>
                    </a:lnTo>
                    <a:lnTo>
                      <a:pt x="121" y="102"/>
                    </a:lnTo>
                    <a:lnTo>
                      <a:pt x="131" y="89"/>
                    </a:lnTo>
                    <a:lnTo>
                      <a:pt x="135" y="70"/>
                    </a:lnTo>
                    <a:lnTo>
                      <a:pt x="129" y="52"/>
                    </a:lnTo>
                    <a:lnTo>
                      <a:pt x="104" y="37"/>
                    </a:lnTo>
                    <a:lnTo>
                      <a:pt x="81" y="41"/>
                    </a:lnTo>
                    <a:lnTo>
                      <a:pt x="67" y="58"/>
                    </a:lnTo>
                    <a:lnTo>
                      <a:pt x="33" y="44"/>
                    </a:lnTo>
                    <a:lnTo>
                      <a:pt x="50" y="19"/>
                    </a:lnTo>
                    <a:lnTo>
                      <a:pt x="73" y="2"/>
                    </a:lnTo>
                    <a:lnTo>
                      <a:pt x="108" y="0"/>
                    </a:lnTo>
                    <a:lnTo>
                      <a:pt x="143" y="2"/>
                    </a:lnTo>
                    <a:lnTo>
                      <a:pt x="168" y="31"/>
                    </a:lnTo>
                    <a:lnTo>
                      <a:pt x="183" y="60"/>
                    </a:lnTo>
                    <a:lnTo>
                      <a:pt x="181" y="81"/>
                    </a:lnTo>
                    <a:lnTo>
                      <a:pt x="175" y="102"/>
                    </a:lnTo>
                    <a:lnTo>
                      <a:pt x="158" y="131"/>
                    </a:lnTo>
                    <a:lnTo>
                      <a:pt x="133" y="137"/>
                    </a:lnTo>
                    <a:lnTo>
                      <a:pt x="108" y="143"/>
                    </a:lnTo>
                    <a:lnTo>
                      <a:pt x="87" y="145"/>
                    </a:lnTo>
                    <a:lnTo>
                      <a:pt x="67" y="155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5" name="Group 10"/>
            <p:cNvGrpSpPr>
              <a:grpSpLocks/>
            </p:cNvGrpSpPr>
            <p:nvPr/>
          </p:nvGrpSpPr>
          <p:grpSpPr bwMode="auto">
            <a:xfrm>
              <a:off x="519" y="1795"/>
              <a:ext cx="668" cy="1289"/>
              <a:chOff x="519" y="1795"/>
              <a:chExt cx="668" cy="1289"/>
            </a:xfrm>
          </p:grpSpPr>
          <p:sp>
            <p:nvSpPr>
              <p:cNvPr id="35856" name="Freeform 11"/>
              <p:cNvSpPr>
                <a:spLocks/>
              </p:cNvSpPr>
              <p:nvPr/>
            </p:nvSpPr>
            <p:spPr bwMode="auto">
              <a:xfrm>
                <a:off x="519" y="1897"/>
                <a:ext cx="346" cy="329"/>
              </a:xfrm>
              <a:custGeom>
                <a:avLst/>
                <a:gdLst>
                  <a:gd name="T0" fmla="*/ 113 w 346"/>
                  <a:gd name="T1" fmla="*/ 187 h 329"/>
                  <a:gd name="T2" fmla="*/ 88 w 346"/>
                  <a:gd name="T3" fmla="*/ 144 h 329"/>
                  <a:gd name="T4" fmla="*/ 74 w 346"/>
                  <a:gd name="T5" fmla="*/ 110 h 329"/>
                  <a:gd name="T6" fmla="*/ 68 w 346"/>
                  <a:gd name="T7" fmla="*/ 84 h 329"/>
                  <a:gd name="T8" fmla="*/ 74 w 346"/>
                  <a:gd name="T9" fmla="*/ 53 h 329"/>
                  <a:gd name="T10" fmla="*/ 88 w 346"/>
                  <a:gd name="T11" fmla="*/ 32 h 329"/>
                  <a:gd name="T12" fmla="*/ 111 w 346"/>
                  <a:gd name="T13" fmla="*/ 11 h 329"/>
                  <a:gd name="T14" fmla="*/ 143 w 346"/>
                  <a:gd name="T15" fmla="*/ 4 h 329"/>
                  <a:gd name="T16" fmla="*/ 178 w 346"/>
                  <a:gd name="T17" fmla="*/ 0 h 329"/>
                  <a:gd name="T18" fmla="*/ 217 w 346"/>
                  <a:gd name="T19" fmla="*/ 9 h 329"/>
                  <a:gd name="T20" fmla="*/ 252 w 346"/>
                  <a:gd name="T21" fmla="*/ 21 h 329"/>
                  <a:gd name="T22" fmla="*/ 278 w 346"/>
                  <a:gd name="T23" fmla="*/ 41 h 329"/>
                  <a:gd name="T24" fmla="*/ 303 w 346"/>
                  <a:gd name="T25" fmla="*/ 64 h 329"/>
                  <a:gd name="T26" fmla="*/ 328 w 346"/>
                  <a:gd name="T27" fmla="*/ 100 h 329"/>
                  <a:gd name="T28" fmla="*/ 344 w 346"/>
                  <a:gd name="T29" fmla="*/ 126 h 329"/>
                  <a:gd name="T30" fmla="*/ 346 w 346"/>
                  <a:gd name="T31" fmla="*/ 158 h 329"/>
                  <a:gd name="T32" fmla="*/ 338 w 346"/>
                  <a:gd name="T33" fmla="*/ 190 h 329"/>
                  <a:gd name="T34" fmla="*/ 321 w 346"/>
                  <a:gd name="T35" fmla="*/ 217 h 329"/>
                  <a:gd name="T36" fmla="*/ 303 w 346"/>
                  <a:gd name="T37" fmla="*/ 235 h 329"/>
                  <a:gd name="T38" fmla="*/ 283 w 346"/>
                  <a:gd name="T39" fmla="*/ 249 h 329"/>
                  <a:gd name="T40" fmla="*/ 248 w 346"/>
                  <a:gd name="T41" fmla="*/ 256 h 329"/>
                  <a:gd name="T42" fmla="*/ 217 w 346"/>
                  <a:gd name="T43" fmla="*/ 254 h 329"/>
                  <a:gd name="T44" fmla="*/ 184 w 346"/>
                  <a:gd name="T45" fmla="*/ 245 h 329"/>
                  <a:gd name="T46" fmla="*/ 162 w 346"/>
                  <a:gd name="T47" fmla="*/ 235 h 329"/>
                  <a:gd name="T48" fmla="*/ 137 w 346"/>
                  <a:gd name="T49" fmla="*/ 222 h 329"/>
                  <a:gd name="T50" fmla="*/ 98 w 346"/>
                  <a:gd name="T51" fmla="*/ 261 h 329"/>
                  <a:gd name="T52" fmla="*/ 63 w 346"/>
                  <a:gd name="T53" fmla="*/ 299 h 329"/>
                  <a:gd name="T54" fmla="*/ 51 w 346"/>
                  <a:gd name="T55" fmla="*/ 320 h 329"/>
                  <a:gd name="T56" fmla="*/ 27 w 346"/>
                  <a:gd name="T57" fmla="*/ 329 h 329"/>
                  <a:gd name="T58" fmla="*/ 6 w 346"/>
                  <a:gd name="T59" fmla="*/ 324 h 329"/>
                  <a:gd name="T60" fmla="*/ 0 w 346"/>
                  <a:gd name="T61" fmla="*/ 308 h 329"/>
                  <a:gd name="T62" fmla="*/ 2 w 346"/>
                  <a:gd name="T63" fmla="*/ 288 h 329"/>
                  <a:gd name="T64" fmla="*/ 27 w 346"/>
                  <a:gd name="T65" fmla="*/ 265 h 329"/>
                  <a:gd name="T66" fmla="*/ 74 w 346"/>
                  <a:gd name="T67" fmla="*/ 235 h 329"/>
                  <a:gd name="T68" fmla="*/ 113 w 346"/>
                  <a:gd name="T69" fmla="*/ 187 h 329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346"/>
                  <a:gd name="T106" fmla="*/ 0 h 329"/>
                  <a:gd name="T107" fmla="*/ 346 w 346"/>
                  <a:gd name="T108" fmla="*/ 329 h 329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346" h="329">
                    <a:moveTo>
                      <a:pt x="113" y="187"/>
                    </a:moveTo>
                    <a:lnTo>
                      <a:pt x="88" y="144"/>
                    </a:lnTo>
                    <a:lnTo>
                      <a:pt x="74" y="110"/>
                    </a:lnTo>
                    <a:lnTo>
                      <a:pt x="68" y="84"/>
                    </a:lnTo>
                    <a:lnTo>
                      <a:pt x="74" y="53"/>
                    </a:lnTo>
                    <a:lnTo>
                      <a:pt x="88" y="32"/>
                    </a:lnTo>
                    <a:lnTo>
                      <a:pt x="111" y="11"/>
                    </a:lnTo>
                    <a:lnTo>
                      <a:pt x="143" y="4"/>
                    </a:lnTo>
                    <a:lnTo>
                      <a:pt x="178" y="0"/>
                    </a:lnTo>
                    <a:lnTo>
                      <a:pt x="217" y="9"/>
                    </a:lnTo>
                    <a:lnTo>
                      <a:pt x="252" y="21"/>
                    </a:lnTo>
                    <a:lnTo>
                      <a:pt x="278" y="41"/>
                    </a:lnTo>
                    <a:lnTo>
                      <a:pt x="303" y="64"/>
                    </a:lnTo>
                    <a:lnTo>
                      <a:pt x="328" y="100"/>
                    </a:lnTo>
                    <a:lnTo>
                      <a:pt x="344" y="126"/>
                    </a:lnTo>
                    <a:lnTo>
                      <a:pt x="346" y="158"/>
                    </a:lnTo>
                    <a:lnTo>
                      <a:pt x="338" y="190"/>
                    </a:lnTo>
                    <a:lnTo>
                      <a:pt x="321" y="217"/>
                    </a:lnTo>
                    <a:lnTo>
                      <a:pt x="303" y="235"/>
                    </a:lnTo>
                    <a:lnTo>
                      <a:pt x="283" y="249"/>
                    </a:lnTo>
                    <a:lnTo>
                      <a:pt x="248" y="256"/>
                    </a:lnTo>
                    <a:lnTo>
                      <a:pt x="217" y="254"/>
                    </a:lnTo>
                    <a:lnTo>
                      <a:pt x="184" y="245"/>
                    </a:lnTo>
                    <a:lnTo>
                      <a:pt x="162" y="235"/>
                    </a:lnTo>
                    <a:lnTo>
                      <a:pt x="137" y="222"/>
                    </a:lnTo>
                    <a:lnTo>
                      <a:pt x="98" y="261"/>
                    </a:lnTo>
                    <a:lnTo>
                      <a:pt x="63" y="299"/>
                    </a:lnTo>
                    <a:lnTo>
                      <a:pt x="51" y="320"/>
                    </a:lnTo>
                    <a:lnTo>
                      <a:pt x="27" y="329"/>
                    </a:lnTo>
                    <a:lnTo>
                      <a:pt x="6" y="324"/>
                    </a:lnTo>
                    <a:lnTo>
                      <a:pt x="0" y="308"/>
                    </a:lnTo>
                    <a:lnTo>
                      <a:pt x="2" y="288"/>
                    </a:lnTo>
                    <a:lnTo>
                      <a:pt x="27" y="265"/>
                    </a:lnTo>
                    <a:lnTo>
                      <a:pt x="74" y="235"/>
                    </a:lnTo>
                    <a:lnTo>
                      <a:pt x="113" y="187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35857" name="Freeform 12"/>
              <p:cNvSpPr>
                <a:spLocks/>
              </p:cNvSpPr>
              <p:nvPr/>
            </p:nvSpPr>
            <p:spPr bwMode="auto">
              <a:xfrm>
                <a:off x="794" y="2132"/>
                <a:ext cx="288" cy="477"/>
              </a:xfrm>
              <a:custGeom>
                <a:avLst/>
                <a:gdLst>
                  <a:gd name="T0" fmla="*/ 25 w 288"/>
                  <a:gd name="T1" fmla="*/ 16 h 477"/>
                  <a:gd name="T2" fmla="*/ 49 w 288"/>
                  <a:gd name="T3" fmla="*/ 4 h 477"/>
                  <a:gd name="T4" fmla="*/ 74 w 288"/>
                  <a:gd name="T5" fmla="*/ 0 h 477"/>
                  <a:gd name="T6" fmla="*/ 103 w 288"/>
                  <a:gd name="T7" fmla="*/ 0 h 477"/>
                  <a:gd name="T8" fmla="*/ 140 w 288"/>
                  <a:gd name="T9" fmla="*/ 10 h 477"/>
                  <a:gd name="T10" fmla="*/ 171 w 288"/>
                  <a:gd name="T11" fmla="*/ 28 h 477"/>
                  <a:gd name="T12" fmla="*/ 202 w 288"/>
                  <a:gd name="T13" fmla="*/ 55 h 477"/>
                  <a:gd name="T14" fmla="*/ 226 w 288"/>
                  <a:gd name="T15" fmla="*/ 89 h 477"/>
                  <a:gd name="T16" fmla="*/ 247 w 288"/>
                  <a:gd name="T17" fmla="*/ 127 h 477"/>
                  <a:gd name="T18" fmla="*/ 269 w 288"/>
                  <a:gd name="T19" fmla="*/ 174 h 477"/>
                  <a:gd name="T20" fmla="*/ 282 w 288"/>
                  <a:gd name="T21" fmla="*/ 216 h 477"/>
                  <a:gd name="T22" fmla="*/ 288 w 288"/>
                  <a:gd name="T23" fmla="*/ 265 h 477"/>
                  <a:gd name="T24" fmla="*/ 288 w 288"/>
                  <a:gd name="T25" fmla="*/ 315 h 477"/>
                  <a:gd name="T26" fmla="*/ 284 w 288"/>
                  <a:gd name="T27" fmla="*/ 356 h 477"/>
                  <a:gd name="T28" fmla="*/ 276 w 288"/>
                  <a:gd name="T29" fmla="*/ 392 h 477"/>
                  <a:gd name="T30" fmla="*/ 263 w 288"/>
                  <a:gd name="T31" fmla="*/ 424 h 477"/>
                  <a:gd name="T32" fmla="*/ 235 w 288"/>
                  <a:gd name="T33" fmla="*/ 447 h 477"/>
                  <a:gd name="T34" fmla="*/ 214 w 288"/>
                  <a:gd name="T35" fmla="*/ 465 h 477"/>
                  <a:gd name="T36" fmla="*/ 171 w 288"/>
                  <a:gd name="T37" fmla="*/ 477 h 477"/>
                  <a:gd name="T38" fmla="*/ 130 w 288"/>
                  <a:gd name="T39" fmla="*/ 473 h 477"/>
                  <a:gd name="T40" fmla="*/ 105 w 288"/>
                  <a:gd name="T41" fmla="*/ 461 h 477"/>
                  <a:gd name="T42" fmla="*/ 84 w 288"/>
                  <a:gd name="T43" fmla="*/ 428 h 477"/>
                  <a:gd name="T44" fmla="*/ 66 w 288"/>
                  <a:gd name="T45" fmla="*/ 394 h 477"/>
                  <a:gd name="T46" fmla="*/ 56 w 288"/>
                  <a:gd name="T47" fmla="*/ 350 h 477"/>
                  <a:gd name="T48" fmla="*/ 66 w 288"/>
                  <a:gd name="T49" fmla="*/ 295 h 477"/>
                  <a:gd name="T50" fmla="*/ 78 w 288"/>
                  <a:gd name="T51" fmla="*/ 259 h 477"/>
                  <a:gd name="T52" fmla="*/ 84 w 288"/>
                  <a:gd name="T53" fmla="*/ 224 h 477"/>
                  <a:gd name="T54" fmla="*/ 80 w 288"/>
                  <a:gd name="T55" fmla="*/ 194 h 477"/>
                  <a:gd name="T56" fmla="*/ 68 w 288"/>
                  <a:gd name="T57" fmla="*/ 164 h 477"/>
                  <a:gd name="T58" fmla="*/ 43 w 288"/>
                  <a:gd name="T59" fmla="*/ 139 h 477"/>
                  <a:gd name="T60" fmla="*/ 23 w 288"/>
                  <a:gd name="T61" fmla="*/ 125 h 477"/>
                  <a:gd name="T62" fmla="*/ 6 w 288"/>
                  <a:gd name="T63" fmla="*/ 103 h 477"/>
                  <a:gd name="T64" fmla="*/ 0 w 288"/>
                  <a:gd name="T65" fmla="*/ 77 h 477"/>
                  <a:gd name="T66" fmla="*/ 0 w 288"/>
                  <a:gd name="T67" fmla="*/ 55 h 477"/>
                  <a:gd name="T68" fmla="*/ 10 w 288"/>
                  <a:gd name="T69" fmla="*/ 34 h 477"/>
                  <a:gd name="T70" fmla="*/ 25 w 288"/>
                  <a:gd name="T71" fmla="*/ 16 h 477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288"/>
                  <a:gd name="T109" fmla="*/ 0 h 477"/>
                  <a:gd name="T110" fmla="*/ 288 w 288"/>
                  <a:gd name="T111" fmla="*/ 477 h 477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288" h="477">
                    <a:moveTo>
                      <a:pt x="25" y="16"/>
                    </a:moveTo>
                    <a:lnTo>
                      <a:pt x="49" y="4"/>
                    </a:lnTo>
                    <a:lnTo>
                      <a:pt x="74" y="0"/>
                    </a:lnTo>
                    <a:lnTo>
                      <a:pt x="103" y="0"/>
                    </a:lnTo>
                    <a:lnTo>
                      <a:pt x="140" y="10"/>
                    </a:lnTo>
                    <a:lnTo>
                      <a:pt x="171" y="28"/>
                    </a:lnTo>
                    <a:lnTo>
                      <a:pt x="202" y="55"/>
                    </a:lnTo>
                    <a:lnTo>
                      <a:pt x="226" y="89"/>
                    </a:lnTo>
                    <a:lnTo>
                      <a:pt x="247" y="127"/>
                    </a:lnTo>
                    <a:lnTo>
                      <a:pt x="269" y="174"/>
                    </a:lnTo>
                    <a:lnTo>
                      <a:pt x="282" y="216"/>
                    </a:lnTo>
                    <a:lnTo>
                      <a:pt x="288" y="265"/>
                    </a:lnTo>
                    <a:lnTo>
                      <a:pt x="288" y="315"/>
                    </a:lnTo>
                    <a:lnTo>
                      <a:pt x="284" y="356"/>
                    </a:lnTo>
                    <a:lnTo>
                      <a:pt x="276" y="392"/>
                    </a:lnTo>
                    <a:lnTo>
                      <a:pt x="263" y="424"/>
                    </a:lnTo>
                    <a:lnTo>
                      <a:pt x="235" y="447"/>
                    </a:lnTo>
                    <a:lnTo>
                      <a:pt x="214" y="465"/>
                    </a:lnTo>
                    <a:lnTo>
                      <a:pt x="171" y="477"/>
                    </a:lnTo>
                    <a:lnTo>
                      <a:pt x="130" y="473"/>
                    </a:lnTo>
                    <a:lnTo>
                      <a:pt x="105" y="461"/>
                    </a:lnTo>
                    <a:lnTo>
                      <a:pt x="84" y="428"/>
                    </a:lnTo>
                    <a:lnTo>
                      <a:pt x="66" y="394"/>
                    </a:lnTo>
                    <a:lnTo>
                      <a:pt x="56" y="350"/>
                    </a:lnTo>
                    <a:lnTo>
                      <a:pt x="66" y="295"/>
                    </a:lnTo>
                    <a:lnTo>
                      <a:pt x="78" y="259"/>
                    </a:lnTo>
                    <a:lnTo>
                      <a:pt x="84" y="224"/>
                    </a:lnTo>
                    <a:lnTo>
                      <a:pt x="80" y="194"/>
                    </a:lnTo>
                    <a:lnTo>
                      <a:pt x="68" y="164"/>
                    </a:lnTo>
                    <a:lnTo>
                      <a:pt x="43" y="139"/>
                    </a:lnTo>
                    <a:lnTo>
                      <a:pt x="23" y="125"/>
                    </a:lnTo>
                    <a:lnTo>
                      <a:pt x="6" y="103"/>
                    </a:lnTo>
                    <a:lnTo>
                      <a:pt x="0" y="77"/>
                    </a:lnTo>
                    <a:lnTo>
                      <a:pt x="0" y="55"/>
                    </a:lnTo>
                    <a:lnTo>
                      <a:pt x="10" y="34"/>
                    </a:lnTo>
                    <a:lnTo>
                      <a:pt x="25" y="16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35858" name="Freeform 13"/>
              <p:cNvSpPr>
                <a:spLocks/>
              </p:cNvSpPr>
              <p:nvPr/>
            </p:nvSpPr>
            <p:spPr bwMode="auto">
              <a:xfrm>
                <a:off x="631" y="2165"/>
                <a:ext cx="237" cy="464"/>
              </a:xfrm>
              <a:custGeom>
                <a:avLst/>
                <a:gdLst>
                  <a:gd name="T0" fmla="*/ 127 w 237"/>
                  <a:gd name="T1" fmla="*/ 67 h 464"/>
                  <a:gd name="T2" fmla="*/ 164 w 237"/>
                  <a:gd name="T3" fmla="*/ 20 h 464"/>
                  <a:gd name="T4" fmla="*/ 193 w 237"/>
                  <a:gd name="T5" fmla="*/ 0 h 464"/>
                  <a:gd name="T6" fmla="*/ 214 w 237"/>
                  <a:gd name="T7" fmla="*/ 14 h 464"/>
                  <a:gd name="T8" fmla="*/ 231 w 237"/>
                  <a:gd name="T9" fmla="*/ 69 h 464"/>
                  <a:gd name="T10" fmla="*/ 220 w 237"/>
                  <a:gd name="T11" fmla="*/ 91 h 464"/>
                  <a:gd name="T12" fmla="*/ 164 w 237"/>
                  <a:gd name="T13" fmla="*/ 111 h 464"/>
                  <a:gd name="T14" fmla="*/ 125 w 237"/>
                  <a:gd name="T15" fmla="*/ 140 h 464"/>
                  <a:gd name="T16" fmla="*/ 77 w 237"/>
                  <a:gd name="T17" fmla="*/ 176 h 464"/>
                  <a:gd name="T18" fmla="*/ 50 w 237"/>
                  <a:gd name="T19" fmla="*/ 207 h 464"/>
                  <a:gd name="T20" fmla="*/ 46 w 237"/>
                  <a:gd name="T21" fmla="*/ 225 h 464"/>
                  <a:gd name="T22" fmla="*/ 58 w 237"/>
                  <a:gd name="T23" fmla="*/ 243 h 464"/>
                  <a:gd name="T24" fmla="*/ 71 w 237"/>
                  <a:gd name="T25" fmla="*/ 261 h 464"/>
                  <a:gd name="T26" fmla="*/ 119 w 237"/>
                  <a:gd name="T27" fmla="*/ 294 h 464"/>
                  <a:gd name="T28" fmla="*/ 164 w 237"/>
                  <a:gd name="T29" fmla="*/ 318 h 464"/>
                  <a:gd name="T30" fmla="*/ 206 w 237"/>
                  <a:gd name="T31" fmla="*/ 328 h 464"/>
                  <a:gd name="T32" fmla="*/ 225 w 237"/>
                  <a:gd name="T33" fmla="*/ 324 h 464"/>
                  <a:gd name="T34" fmla="*/ 233 w 237"/>
                  <a:gd name="T35" fmla="*/ 330 h 464"/>
                  <a:gd name="T36" fmla="*/ 237 w 237"/>
                  <a:gd name="T37" fmla="*/ 346 h 464"/>
                  <a:gd name="T38" fmla="*/ 208 w 237"/>
                  <a:gd name="T39" fmla="*/ 371 h 464"/>
                  <a:gd name="T40" fmla="*/ 187 w 237"/>
                  <a:gd name="T41" fmla="*/ 397 h 464"/>
                  <a:gd name="T42" fmla="*/ 181 w 237"/>
                  <a:gd name="T43" fmla="*/ 428 h 464"/>
                  <a:gd name="T44" fmla="*/ 177 w 237"/>
                  <a:gd name="T45" fmla="*/ 456 h 464"/>
                  <a:gd name="T46" fmla="*/ 158 w 237"/>
                  <a:gd name="T47" fmla="*/ 464 h 464"/>
                  <a:gd name="T48" fmla="*/ 143 w 237"/>
                  <a:gd name="T49" fmla="*/ 456 h 464"/>
                  <a:gd name="T50" fmla="*/ 146 w 237"/>
                  <a:gd name="T51" fmla="*/ 421 h 464"/>
                  <a:gd name="T52" fmla="*/ 158 w 237"/>
                  <a:gd name="T53" fmla="*/ 383 h 464"/>
                  <a:gd name="T54" fmla="*/ 181 w 237"/>
                  <a:gd name="T55" fmla="*/ 349 h 464"/>
                  <a:gd name="T56" fmla="*/ 133 w 237"/>
                  <a:gd name="T57" fmla="*/ 336 h 464"/>
                  <a:gd name="T58" fmla="*/ 81 w 237"/>
                  <a:gd name="T59" fmla="*/ 316 h 464"/>
                  <a:gd name="T60" fmla="*/ 37 w 237"/>
                  <a:gd name="T61" fmla="*/ 288 h 464"/>
                  <a:gd name="T62" fmla="*/ 15 w 237"/>
                  <a:gd name="T63" fmla="*/ 263 h 464"/>
                  <a:gd name="T64" fmla="*/ 0 w 237"/>
                  <a:gd name="T65" fmla="*/ 227 h 464"/>
                  <a:gd name="T66" fmla="*/ 0 w 237"/>
                  <a:gd name="T67" fmla="*/ 207 h 464"/>
                  <a:gd name="T68" fmla="*/ 12 w 237"/>
                  <a:gd name="T69" fmla="*/ 176 h 464"/>
                  <a:gd name="T70" fmla="*/ 44 w 237"/>
                  <a:gd name="T71" fmla="*/ 146 h 464"/>
                  <a:gd name="T72" fmla="*/ 87 w 237"/>
                  <a:gd name="T73" fmla="*/ 109 h 464"/>
                  <a:gd name="T74" fmla="*/ 127 w 237"/>
                  <a:gd name="T75" fmla="*/ 67 h 464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237"/>
                  <a:gd name="T115" fmla="*/ 0 h 464"/>
                  <a:gd name="T116" fmla="*/ 237 w 237"/>
                  <a:gd name="T117" fmla="*/ 464 h 464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237" h="464">
                    <a:moveTo>
                      <a:pt x="127" y="67"/>
                    </a:moveTo>
                    <a:lnTo>
                      <a:pt x="164" y="20"/>
                    </a:lnTo>
                    <a:lnTo>
                      <a:pt x="193" y="0"/>
                    </a:lnTo>
                    <a:lnTo>
                      <a:pt x="214" y="14"/>
                    </a:lnTo>
                    <a:lnTo>
                      <a:pt x="231" y="69"/>
                    </a:lnTo>
                    <a:lnTo>
                      <a:pt x="220" y="91"/>
                    </a:lnTo>
                    <a:lnTo>
                      <a:pt x="164" y="111"/>
                    </a:lnTo>
                    <a:lnTo>
                      <a:pt x="125" y="140"/>
                    </a:lnTo>
                    <a:lnTo>
                      <a:pt x="77" y="176"/>
                    </a:lnTo>
                    <a:lnTo>
                      <a:pt x="50" y="207"/>
                    </a:lnTo>
                    <a:lnTo>
                      <a:pt x="46" y="225"/>
                    </a:lnTo>
                    <a:lnTo>
                      <a:pt x="58" y="243"/>
                    </a:lnTo>
                    <a:lnTo>
                      <a:pt x="71" y="261"/>
                    </a:lnTo>
                    <a:lnTo>
                      <a:pt x="119" y="294"/>
                    </a:lnTo>
                    <a:lnTo>
                      <a:pt x="164" y="318"/>
                    </a:lnTo>
                    <a:lnTo>
                      <a:pt x="206" y="328"/>
                    </a:lnTo>
                    <a:lnTo>
                      <a:pt x="225" y="324"/>
                    </a:lnTo>
                    <a:lnTo>
                      <a:pt x="233" y="330"/>
                    </a:lnTo>
                    <a:lnTo>
                      <a:pt x="237" y="346"/>
                    </a:lnTo>
                    <a:lnTo>
                      <a:pt x="208" y="371"/>
                    </a:lnTo>
                    <a:lnTo>
                      <a:pt x="187" y="397"/>
                    </a:lnTo>
                    <a:lnTo>
                      <a:pt x="181" y="428"/>
                    </a:lnTo>
                    <a:lnTo>
                      <a:pt x="177" y="456"/>
                    </a:lnTo>
                    <a:lnTo>
                      <a:pt x="158" y="464"/>
                    </a:lnTo>
                    <a:lnTo>
                      <a:pt x="143" y="456"/>
                    </a:lnTo>
                    <a:lnTo>
                      <a:pt x="146" y="421"/>
                    </a:lnTo>
                    <a:lnTo>
                      <a:pt x="158" y="383"/>
                    </a:lnTo>
                    <a:lnTo>
                      <a:pt x="181" y="349"/>
                    </a:lnTo>
                    <a:lnTo>
                      <a:pt x="133" y="336"/>
                    </a:lnTo>
                    <a:lnTo>
                      <a:pt x="81" y="316"/>
                    </a:lnTo>
                    <a:lnTo>
                      <a:pt x="37" y="288"/>
                    </a:lnTo>
                    <a:lnTo>
                      <a:pt x="15" y="263"/>
                    </a:lnTo>
                    <a:lnTo>
                      <a:pt x="0" y="227"/>
                    </a:lnTo>
                    <a:lnTo>
                      <a:pt x="0" y="207"/>
                    </a:lnTo>
                    <a:lnTo>
                      <a:pt x="12" y="176"/>
                    </a:lnTo>
                    <a:lnTo>
                      <a:pt x="44" y="146"/>
                    </a:lnTo>
                    <a:lnTo>
                      <a:pt x="87" y="109"/>
                    </a:lnTo>
                    <a:lnTo>
                      <a:pt x="127" y="67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35859" name="Freeform 14"/>
              <p:cNvSpPr>
                <a:spLocks/>
              </p:cNvSpPr>
              <p:nvPr/>
            </p:nvSpPr>
            <p:spPr bwMode="auto">
              <a:xfrm>
                <a:off x="756" y="1795"/>
                <a:ext cx="398" cy="407"/>
              </a:xfrm>
              <a:custGeom>
                <a:avLst/>
                <a:gdLst>
                  <a:gd name="T0" fmla="*/ 172 w 398"/>
                  <a:gd name="T1" fmla="*/ 358 h 407"/>
                  <a:gd name="T2" fmla="*/ 211 w 398"/>
                  <a:gd name="T3" fmla="*/ 352 h 407"/>
                  <a:gd name="T4" fmla="*/ 265 w 398"/>
                  <a:gd name="T5" fmla="*/ 338 h 407"/>
                  <a:gd name="T6" fmla="*/ 283 w 398"/>
                  <a:gd name="T7" fmla="*/ 331 h 407"/>
                  <a:gd name="T8" fmla="*/ 315 w 398"/>
                  <a:gd name="T9" fmla="*/ 306 h 407"/>
                  <a:gd name="T10" fmla="*/ 342 w 398"/>
                  <a:gd name="T11" fmla="*/ 267 h 407"/>
                  <a:gd name="T12" fmla="*/ 350 w 398"/>
                  <a:gd name="T13" fmla="*/ 246 h 407"/>
                  <a:gd name="T14" fmla="*/ 350 w 398"/>
                  <a:gd name="T15" fmla="*/ 220 h 407"/>
                  <a:gd name="T16" fmla="*/ 304 w 398"/>
                  <a:gd name="T17" fmla="*/ 192 h 407"/>
                  <a:gd name="T18" fmla="*/ 226 w 398"/>
                  <a:gd name="T19" fmla="*/ 156 h 407"/>
                  <a:gd name="T20" fmla="*/ 176 w 398"/>
                  <a:gd name="T21" fmla="*/ 150 h 407"/>
                  <a:gd name="T22" fmla="*/ 143 w 398"/>
                  <a:gd name="T23" fmla="*/ 155 h 407"/>
                  <a:gd name="T24" fmla="*/ 117 w 398"/>
                  <a:gd name="T25" fmla="*/ 167 h 407"/>
                  <a:gd name="T26" fmla="*/ 100 w 398"/>
                  <a:gd name="T27" fmla="*/ 172 h 407"/>
                  <a:gd name="T28" fmla="*/ 83 w 398"/>
                  <a:gd name="T29" fmla="*/ 161 h 407"/>
                  <a:gd name="T30" fmla="*/ 78 w 398"/>
                  <a:gd name="T31" fmla="*/ 145 h 407"/>
                  <a:gd name="T32" fmla="*/ 104 w 398"/>
                  <a:gd name="T33" fmla="*/ 126 h 407"/>
                  <a:gd name="T34" fmla="*/ 128 w 398"/>
                  <a:gd name="T35" fmla="*/ 124 h 407"/>
                  <a:gd name="T36" fmla="*/ 148 w 398"/>
                  <a:gd name="T37" fmla="*/ 119 h 407"/>
                  <a:gd name="T38" fmla="*/ 154 w 398"/>
                  <a:gd name="T39" fmla="*/ 109 h 407"/>
                  <a:gd name="T40" fmla="*/ 148 w 398"/>
                  <a:gd name="T41" fmla="*/ 76 h 407"/>
                  <a:gd name="T42" fmla="*/ 122 w 398"/>
                  <a:gd name="T43" fmla="*/ 54 h 407"/>
                  <a:gd name="T44" fmla="*/ 94 w 398"/>
                  <a:gd name="T45" fmla="*/ 44 h 407"/>
                  <a:gd name="T46" fmla="*/ 61 w 398"/>
                  <a:gd name="T47" fmla="*/ 45 h 407"/>
                  <a:gd name="T48" fmla="*/ 44 w 398"/>
                  <a:gd name="T49" fmla="*/ 54 h 407"/>
                  <a:gd name="T50" fmla="*/ 37 w 398"/>
                  <a:gd name="T51" fmla="*/ 71 h 407"/>
                  <a:gd name="T52" fmla="*/ 39 w 398"/>
                  <a:gd name="T53" fmla="*/ 89 h 407"/>
                  <a:gd name="T54" fmla="*/ 48 w 398"/>
                  <a:gd name="T55" fmla="*/ 101 h 407"/>
                  <a:gd name="T56" fmla="*/ 39 w 398"/>
                  <a:gd name="T57" fmla="*/ 111 h 407"/>
                  <a:gd name="T58" fmla="*/ 20 w 398"/>
                  <a:gd name="T59" fmla="*/ 114 h 407"/>
                  <a:gd name="T60" fmla="*/ 4 w 398"/>
                  <a:gd name="T61" fmla="*/ 99 h 407"/>
                  <a:gd name="T62" fmla="*/ 0 w 398"/>
                  <a:gd name="T63" fmla="*/ 76 h 407"/>
                  <a:gd name="T64" fmla="*/ 9 w 398"/>
                  <a:gd name="T65" fmla="*/ 44 h 407"/>
                  <a:gd name="T66" fmla="*/ 28 w 398"/>
                  <a:gd name="T67" fmla="*/ 30 h 407"/>
                  <a:gd name="T68" fmla="*/ 44 w 398"/>
                  <a:gd name="T69" fmla="*/ 13 h 407"/>
                  <a:gd name="T70" fmla="*/ 76 w 398"/>
                  <a:gd name="T71" fmla="*/ 5 h 407"/>
                  <a:gd name="T72" fmla="*/ 104 w 398"/>
                  <a:gd name="T73" fmla="*/ 0 h 407"/>
                  <a:gd name="T74" fmla="*/ 117 w 398"/>
                  <a:gd name="T75" fmla="*/ 0 h 407"/>
                  <a:gd name="T76" fmla="*/ 139 w 398"/>
                  <a:gd name="T77" fmla="*/ 19 h 407"/>
                  <a:gd name="T78" fmla="*/ 159 w 398"/>
                  <a:gd name="T79" fmla="*/ 40 h 407"/>
                  <a:gd name="T80" fmla="*/ 193 w 398"/>
                  <a:gd name="T81" fmla="*/ 79 h 407"/>
                  <a:gd name="T82" fmla="*/ 222 w 398"/>
                  <a:gd name="T83" fmla="*/ 116 h 407"/>
                  <a:gd name="T84" fmla="*/ 267 w 398"/>
                  <a:gd name="T85" fmla="*/ 141 h 407"/>
                  <a:gd name="T86" fmla="*/ 311 w 398"/>
                  <a:gd name="T87" fmla="*/ 161 h 407"/>
                  <a:gd name="T88" fmla="*/ 361 w 398"/>
                  <a:gd name="T89" fmla="*/ 185 h 407"/>
                  <a:gd name="T90" fmla="*/ 389 w 398"/>
                  <a:gd name="T91" fmla="*/ 195 h 407"/>
                  <a:gd name="T92" fmla="*/ 398 w 398"/>
                  <a:gd name="T93" fmla="*/ 207 h 407"/>
                  <a:gd name="T94" fmla="*/ 394 w 398"/>
                  <a:gd name="T95" fmla="*/ 251 h 407"/>
                  <a:gd name="T96" fmla="*/ 381 w 398"/>
                  <a:gd name="T97" fmla="*/ 291 h 407"/>
                  <a:gd name="T98" fmla="*/ 359 w 398"/>
                  <a:gd name="T99" fmla="*/ 321 h 407"/>
                  <a:gd name="T100" fmla="*/ 322 w 398"/>
                  <a:gd name="T101" fmla="*/ 358 h 407"/>
                  <a:gd name="T102" fmla="*/ 270 w 398"/>
                  <a:gd name="T103" fmla="*/ 387 h 407"/>
                  <a:gd name="T104" fmla="*/ 200 w 398"/>
                  <a:gd name="T105" fmla="*/ 407 h 407"/>
                  <a:gd name="T106" fmla="*/ 167 w 398"/>
                  <a:gd name="T107" fmla="*/ 404 h 407"/>
                  <a:gd name="T108" fmla="*/ 143 w 398"/>
                  <a:gd name="T109" fmla="*/ 387 h 407"/>
                  <a:gd name="T110" fmla="*/ 139 w 398"/>
                  <a:gd name="T111" fmla="*/ 367 h 407"/>
                  <a:gd name="T112" fmla="*/ 172 w 398"/>
                  <a:gd name="T113" fmla="*/ 358 h 407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398"/>
                  <a:gd name="T172" fmla="*/ 0 h 407"/>
                  <a:gd name="T173" fmla="*/ 398 w 398"/>
                  <a:gd name="T174" fmla="*/ 407 h 407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398" h="407">
                    <a:moveTo>
                      <a:pt x="172" y="358"/>
                    </a:moveTo>
                    <a:lnTo>
                      <a:pt x="211" y="352"/>
                    </a:lnTo>
                    <a:lnTo>
                      <a:pt x="265" y="338"/>
                    </a:lnTo>
                    <a:lnTo>
                      <a:pt x="283" y="331"/>
                    </a:lnTo>
                    <a:lnTo>
                      <a:pt x="315" y="306"/>
                    </a:lnTo>
                    <a:lnTo>
                      <a:pt x="342" y="267"/>
                    </a:lnTo>
                    <a:lnTo>
                      <a:pt x="350" y="246"/>
                    </a:lnTo>
                    <a:lnTo>
                      <a:pt x="350" y="220"/>
                    </a:lnTo>
                    <a:lnTo>
                      <a:pt x="304" y="192"/>
                    </a:lnTo>
                    <a:lnTo>
                      <a:pt x="226" y="156"/>
                    </a:lnTo>
                    <a:lnTo>
                      <a:pt x="176" y="150"/>
                    </a:lnTo>
                    <a:lnTo>
                      <a:pt x="143" y="155"/>
                    </a:lnTo>
                    <a:lnTo>
                      <a:pt x="117" y="167"/>
                    </a:lnTo>
                    <a:lnTo>
                      <a:pt x="100" y="172"/>
                    </a:lnTo>
                    <a:lnTo>
                      <a:pt x="83" y="161"/>
                    </a:lnTo>
                    <a:lnTo>
                      <a:pt x="78" y="145"/>
                    </a:lnTo>
                    <a:lnTo>
                      <a:pt x="104" y="126"/>
                    </a:lnTo>
                    <a:lnTo>
                      <a:pt x="128" y="124"/>
                    </a:lnTo>
                    <a:lnTo>
                      <a:pt x="148" y="119"/>
                    </a:lnTo>
                    <a:lnTo>
                      <a:pt x="154" y="109"/>
                    </a:lnTo>
                    <a:lnTo>
                      <a:pt x="148" y="76"/>
                    </a:lnTo>
                    <a:lnTo>
                      <a:pt x="122" y="54"/>
                    </a:lnTo>
                    <a:lnTo>
                      <a:pt x="94" y="44"/>
                    </a:lnTo>
                    <a:lnTo>
                      <a:pt x="61" y="45"/>
                    </a:lnTo>
                    <a:lnTo>
                      <a:pt x="44" y="54"/>
                    </a:lnTo>
                    <a:lnTo>
                      <a:pt x="37" y="71"/>
                    </a:lnTo>
                    <a:lnTo>
                      <a:pt x="39" y="89"/>
                    </a:lnTo>
                    <a:lnTo>
                      <a:pt x="48" y="101"/>
                    </a:lnTo>
                    <a:lnTo>
                      <a:pt x="39" y="111"/>
                    </a:lnTo>
                    <a:lnTo>
                      <a:pt x="20" y="114"/>
                    </a:lnTo>
                    <a:lnTo>
                      <a:pt x="4" y="99"/>
                    </a:lnTo>
                    <a:lnTo>
                      <a:pt x="0" y="76"/>
                    </a:lnTo>
                    <a:lnTo>
                      <a:pt x="9" y="44"/>
                    </a:lnTo>
                    <a:lnTo>
                      <a:pt x="28" y="30"/>
                    </a:lnTo>
                    <a:lnTo>
                      <a:pt x="44" y="13"/>
                    </a:lnTo>
                    <a:lnTo>
                      <a:pt x="76" y="5"/>
                    </a:lnTo>
                    <a:lnTo>
                      <a:pt x="104" y="0"/>
                    </a:lnTo>
                    <a:lnTo>
                      <a:pt x="117" y="0"/>
                    </a:lnTo>
                    <a:lnTo>
                      <a:pt x="139" y="19"/>
                    </a:lnTo>
                    <a:lnTo>
                      <a:pt x="159" y="40"/>
                    </a:lnTo>
                    <a:lnTo>
                      <a:pt x="193" y="79"/>
                    </a:lnTo>
                    <a:lnTo>
                      <a:pt x="222" y="116"/>
                    </a:lnTo>
                    <a:lnTo>
                      <a:pt x="267" y="141"/>
                    </a:lnTo>
                    <a:lnTo>
                      <a:pt x="311" y="161"/>
                    </a:lnTo>
                    <a:lnTo>
                      <a:pt x="361" y="185"/>
                    </a:lnTo>
                    <a:lnTo>
                      <a:pt x="389" y="195"/>
                    </a:lnTo>
                    <a:lnTo>
                      <a:pt x="398" y="207"/>
                    </a:lnTo>
                    <a:lnTo>
                      <a:pt x="394" y="251"/>
                    </a:lnTo>
                    <a:lnTo>
                      <a:pt x="381" y="291"/>
                    </a:lnTo>
                    <a:lnTo>
                      <a:pt x="359" y="321"/>
                    </a:lnTo>
                    <a:lnTo>
                      <a:pt x="322" y="358"/>
                    </a:lnTo>
                    <a:lnTo>
                      <a:pt x="270" y="387"/>
                    </a:lnTo>
                    <a:lnTo>
                      <a:pt x="200" y="407"/>
                    </a:lnTo>
                    <a:lnTo>
                      <a:pt x="167" y="404"/>
                    </a:lnTo>
                    <a:lnTo>
                      <a:pt x="143" y="387"/>
                    </a:lnTo>
                    <a:lnTo>
                      <a:pt x="139" y="367"/>
                    </a:lnTo>
                    <a:lnTo>
                      <a:pt x="172" y="358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35860" name="Freeform 15"/>
              <p:cNvSpPr>
                <a:spLocks/>
              </p:cNvSpPr>
              <p:nvPr/>
            </p:nvSpPr>
            <p:spPr bwMode="auto">
              <a:xfrm>
                <a:off x="961" y="2523"/>
                <a:ext cx="226" cy="532"/>
              </a:xfrm>
              <a:custGeom>
                <a:avLst/>
                <a:gdLst>
                  <a:gd name="T0" fmla="*/ 6 w 226"/>
                  <a:gd name="T1" fmla="*/ 49 h 532"/>
                  <a:gd name="T2" fmla="*/ 0 w 226"/>
                  <a:gd name="T3" fmla="*/ 26 h 532"/>
                  <a:gd name="T4" fmla="*/ 23 w 226"/>
                  <a:gd name="T5" fmla="*/ 0 h 532"/>
                  <a:gd name="T6" fmla="*/ 53 w 226"/>
                  <a:gd name="T7" fmla="*/ 2 h 532"/>
                  <a:gd name="T8" fmla="*/ 74 w 226"/>
                  <a:gd name="T9" fmla="*/ 12 h 532"/>
                  <a:gd name="T10" fmla="*/ 99 w 226"/>
                  <a:gd name="T11" fmla="*/ 45 h 532"/>
                  <a:gd name="T12" fmla="*/ 117 w 226"/>
                  <a:gd name="T13" fmla="*/ 111 h 532"/>
                  <a:gd name="T14" fmla="*/ 142 w 226"/>
                  <a:gd name="T15" fmla="*/ 170 h 532"/>
                  <a:gd name="T16" fmla="*/ 164 w 226"/>
                  <a:gd name="T17" fmla="*/ 225 h 532"/>
                  <a:gd name="T18" fmla="*/ 164 w 226"/>
                  <a:gd name="T19" fmla="*/ 255 h 532"/>
                  <a:gd name="T20" fmla="*/ 164 w 226"/>
                  <a:gd name="T21" fmla="*/ 279 h 532"/>
                  <a:gd name="T22" fmla="*/ 152 w 226"/>
                  <a:gd name="T23" fmla="*/ 309 h 532"/>
                  <a:gd name="T24" fmla="*/ 121 w 226"/>
                  <a:gd name="T25" fmla="*/ 370 h 532"/>
                  <a:gd name="T26" fmla="*/ 103 w 226"/>
                  <a:gd name="T27" fmla="*/ 423 h 532"/>
                  <a:gd name="T28" fmla="*/ 97 w 226"/>
                  <a:gd name="T29" fmla="*/ 443 h 532"/>
                  <a:gd name="T30" fmla="*/ 111 w 226"/>
                  <a:gd name="T31" fmla="*/ 459 h 532"/>
                  <a:gd name="T32" fmla="*/ 152 w 226"/>
                  <a:gd name="T33" fmla="*/ 471 h 532"/>
                  <a:gd name="T34" fmla="*/ 203 w 226"/>
                  <a:gd name="T35" fmla="*/ 483 h 532"/>
                  <a:gd name="T36" fmla="*/ 226 w 226"/>
                  <a:gd name="T37" fmla="*/ 496 h 532"/>
                  <a:gd name="T38" fmla="*/ 203 w 226"/>
                  <a:gd name="T39" fmla="*/ 516 h 532"/>
                  <a:gd name="T40" fmla="*/ 158 w 226"/>
                  <a:gd name="T41" fmla="*/ 532 h 532"/>
                  <a:gd name="T42" fmla="*/ 136 w 226"/>
                  <a:gd name="T43" fmla="*/ 526 h 532"/>
                  <a:gd name="T44" fmla="*/ 117 w 226"/>
                  <a:gd name="T45" fmla="*/ 502 h 532"/>
                  <a:gd name="T46" fmla="*/ 86 w 226"/>
                  <a:gd name="T47" fmla="*/ 483 h 532"/>
                  <a:gd name="T48" fmla="*/ 60 w 226"/>
                  <a:gd name="T49" fmla="*/ 483 h 532"/>
                  <a:gd name="T50" fmla="*/ 43 w 226"/>
                  <a:gd name="T51" fmla="*/ 479 h 532"/>
                  <a:gd name="T52" fmla="*/ 35 w 226"/>
                  <a:gd name="T53" fmla="*/ 459 h 532"/>
                  <a:gd name="T54" fmla="*/ 47 w 226"/>
                  <a:gd name="T55" fmla="*/ 437 h 532"/>
                  <a:gd name="T56" fmla="*/ 68 w 226"/>
                  <a:gd name="T57" fmla="*/ 407 h 532"/>
                  <a:gd name="T58" fmla="*/ 86 w 226"/>
                  <a:gd name="T59" fmla="*/ 382 h 532"/>
                  <a:gd name="T60" fmla="*/ 109 w 226"/>
                  <a:gd name="T61" fmla="*/ 322 h 532"/>
                  <a:gd name="T62" fmla="*/ 117 w 226"/>
                  <a:gd name="T63" fmla="*/ 285 h 532"/>
                  <a:gd name="T64" fmla="*/ 121 w 226"/>
                  <a:gd name="T65" fmla="*/ 255 h 532"/>
                  <a:gd name="T66" fmla="*/ 115 w 226"/>
                  <a:gd name="T67" fmla="*/ 225 h 532"/>
                  <a:gd name="T68" fmla="*/ 97 w 226"/>
                  <a:gd name="T69" fmla="*/ 190 h 532"/>
                  <a:gd name="T70" fmla="*/ 66 w 226"/>
                  <a:gd name="T71" fmla="*/ 158 h 532"/>
                  <a:gd name="T72" fmla="*/ 35 w 226"/>
                  <a:gd name="T73" fmla="*/ 105 h 532"/>
                  <a:gd name="T74" fmla="*/ 6 w 226"/>
                  <a:gd name="T75" fmla="*/ 49 h 532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226"/>
                  <a:gd name="T115" fmla="*/ 0 h 532"/>
                  <a:gd name="T116" fmla="*/ 226 w 226"/>
                  <a:gd name="T117" fmla="*/ 532 h 532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226" h="532">
                    <a:moveTo>
                      <a:pt x="6" y="49"/>
                    </a:moveTo>
                    <a:lnTo>
                      <a:pt x="0" y="26"/>
                    </a:lnTo>
                    <a:lnTo>
                      <a:pt x="23" y="0"/>
                    </a:lnTo>
                    <a:lnTo>
                      <a:pt x="53" y="2"/>
                    </a:lnTo>
                    <a:lnTo>
                      <a:pt x="74" y="12"/>
                    </a:lnTo>
                    <a:lnTo>
                      <a:pt x="99" y="45"/>
                    </a:lnTo>
                    <a:lnTo>
                      <a:pt x="117" y="111"/>
                    </a:lnTo>
                    <a:lnTo>
                      <a:pt x="142" y="170"/>
                    </a:lnTo>
                    <a:lnTo>
                      <a:pt x="164" y="225"/>
                    </a:lnTo>
                    <a:lnTo>
                      <a:pt x="164" y="255"/>
                    </a:lnTo>
                    <a:lnTo>
                      <a:pt x="164" y="279"/>
                    </a:lnTo>
                    <a:lnTo>
                      <a:pt x="152" y="309"/>
                    </a:lnTo>
                    <a:lnTo>
                      <a:pt x="121" y="370"/>
                    </a:lnTo>
                    <a:lnTo>
                      <a:pt x="103" y="423"/>
                    </a:lnTo>
                    <a:lnTo>
                      <a:pt x="97" y="443"/>
                    </a:lnTo>
                    <a:lnTo>
                      <a:pt x="111" y="459"/>
                    </a:lnTo>
                    <a:lnTo>
                      <a:pt x="152" y="471"/>
                    </a:lnTo>
                    <a:lnTo>
                      <a:pt x="203" y="483"/>
                    </a:lnTo>
                    <a:lnTo>
                      <a:pt x="226" y="496"/>
                    </a:lnTo>
                    <a:lnTo>
                      <a:pt x="203" y="516"/>
                    </a:lnTo>
                    <a:lnTo>
                      <a:pt x="158" y="532"/>
                    </a:lnTo>
                    <a:lnTo>
                      <a:pt x="136" y="526"/>
                    </a:lnTo>
                    <a:lnTo>
                      <a:pt x="117" y="502"/>
                    </a:lnTo>
                    <a:lnTo>
                      <a:pt x="86" y="483"/>
                    </a:lnTo>
                    <a:lnTo>
                      <a:pt x="60" y="483"/>
                    </a:lnTo>
                    <a:lnTo>
                      <a:pt x="43" y="479"/>
                    </a:lnTo>
                    <a:lnTo>
                      <a:pt x="35" y="459"/>
                    </a:lnTo>
                    <a:lnTo>
                      <a:pt x="47" y="437"/>
                    </a:lnTo>
                    <a:lnTo>
                      <a:pt x="68" y="407"/>
                    </a:lnTo>
                    <a:lnTo>
                      <a:pt x="86" y="382"/>
                    </a:lnTo>
                    <a:lnTo>
                      <a:pt x="109" y="322"/>
                    </a:lnTo>
                    <a:lnTo>
                      <a:pt x="117" y="285"/>
                    </a:lnTo>
                    <a:lnTo>
                      <a:pt x="121" y="255"/>
                    </a:lnTo>
                    <a:lnTo>
                      <a:pt x="115" y="225"/>
                    </a:lnTo>
                    <a:lnTo>
                      <a:pt x="97" y="190"/>
                    </a:lnTo>
                    <a:lnTo>
                      <a:pt x="66" y="158"/>
                    </a:lnTo>
                    <a:lnTo>
                      <a:pt x="35" y="105"/>
                    </a:lnTo>
                    <a:lnTo>
                      <a:pt x="6" y="49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35861" name="Freeform 16"/>
              <p:cNvSpPr>
                <a:spLocks/>
              </p:cNvSpPr>
              <p:nvPr/>
            </p:nvSpPr>
            <p:spPr bwMode="auto">
              <a:xfrm>
                <a:off x="812" y="2529"/>
                <a:ext cx="159" cy="555"/>
              </a:xfrm>
              <a:custGeom>
                <a:avLst/>
                <a:gdLst>
                  <a:gd name="T0" fmla="*/ 63 w 159"/>
                  <a:gd name="T1" fmla="*/ 137 h 555"/>
                  <a:gd name="T2" fmla="*/ 82 w 159"/>
                  <a:gd name="T3" fmla="*/ 61 h 555"/>
                  <a:gd name="T4" fmla="*/ 94 w 159"/>
                  <a:gd name="T5" fmla="*/ 12 h 555"/>
                  <a:gd name="T6" fmla="*/ 115 w 159"/>
                  <a:gd name="T7" fmla="*/ 0 h 555"/>
                  <a:gd name="T8" fmla="*/ 144 w 159"/>
                  <a:gd name="T9" fmla="*/ 4 h 555"/>
                  <a:gd name="T10" fmla="*/ 159 w 159"/>
                  <a:gd name="T11" fmla="*/ 34 h 555"/>
                  <a:gd name="T12" fmla="*/ 146 w 159"/>
                  <a:gd name="T13" fmla="*/ 71 h 555"/>
                  <a:gd name="T14" fmla="*/ 132 w 159"/>
                  <a:gd name="T15" fmla="*/ 137 h 555"/>
                  <a:gd name="T16" fmla="*/ 113 w 159"/>
                  <a:gd name="T17" fmla="*/ 212 h 555"/>
                  <a:gd name="T18" fmla="*/ 107 w 159"/>
                  <a:gd name="T19" fmla="*/ 264 h 555"/>
                  <a:gd name="T20" fmla="*/ 107 w 159"/>
                  <a:gd name="T21" fmla="*/ 337 h 555"/>
                  <a:gd name="T22" fmla="*/ 115 w 159"/>
                  <a:gd name="T23" fmla="*/ 398 h 555"/>
                  <a:gd name="T24" fmla="*/ 121 w 159"/>
                  <a:gd name="T25" fmla="*/ 456 h 555"/>
                  <a:gd name="T26" fmla="*/ 128 w 159"/>
                  <a:gd name="T27" fmla="*/ 474 h 555"/>
                  <a:gd name="T28" fmla="*/ 119 w 159"/>
                  <a:gd name="T29" fmla="*/ 486 h 555"/>
                  <a:gd name="T30" fmla="*/ 94 w 159"/>
                  <a:gd name="T31" fmla="*/ 498 h 555"/>
                  <a:gd name="T32" fmla="*/ 71 w 159"/>
                  <a:gd name="T33" fmla="*/ 525 h 555"/>
                  <a:gd name="T34" fmla="*/ 59 w 159"/>
                  <a:gd name="T35" fmla="*/ 553 h 555"/>
                  <a:gd name="T36" fmla="*/ 38 w 159"/>
                  <a:gd name="T37" fmla="*/ 555 h 555"/>
                  <a:gd name="T38" fmla="*/ 0 w 159"/>
                  <a:gd name="T39" fmla="*/ 537 h 555"/>
                  <a:gd name="T40" fmla="*/ 6 w 159"/>
                  <a:gd name="T41" fmla="*/ 519 h 555"/>
                  <a:gd name="T42" fmla="*/ 27 w 159"/>
                  <a:gd name="T43" fmla="*/ 505 h 555"/>
                  <a:gd name="T44" fmla="*/ 65 w 159"/>
                  <a:gd name="T45" fmla="*/ 474 h 555"/>
                  <a:gd name="T46" fmla="*/ 84 w 159"/>
                  <a:gd name="T47" fmla="*/ 458 h 555"/>
                  <a:gd name="T48" fmla="*/ 94 w 159"/>
                  <a:gd name="T49" fmla="*/ 438 h 555"/>
                  <a:gd name="T50" fmla="*/ 94 w 159"/>
                  <a:gd name="T51" fmla="*/ 398 h 555"/>
                  <a:gd name="T52" fmla="*/ 82 w 159"/>
                  <a:gd name="T53" fmla="*/ 335 h 555"/>
                  <a:gd name="T54" fmla="*/ 69 w 159"/>
                  <a:gd name="T55" fmla="*/ 279 h 555"/>
                  <a:gd name="T56" fmla="*/ 63 w 159"/>
                  <a:gd name="T57" fmla="*/ 228 h 555"/>
                  <a:gd name="T58" fmla="*/ 59 w 159"/>
                  <a:gd name="T59" fmla="*/ 188 h 555"/>
                  <a:gd name="T60" fmla="*/ 63 w 159"/>
                  <a:gd name="T61" fmla="*/ 137 h 555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159"/>
                  <a:gd name="T94" fmla="*/ 0 h 555"/>
                  <a:gd name="T95" fmla="*/ 159 w 159"/>
                  <a:gd name="T96" fmla="*/ 555 h 555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159" h="555">
                    <a:moveTo>
                      <a:pt x="63" y="137"/>
                    </a:moveTo>
                    <a:lnTo>
                      <a:pt x="82" y="61"/>
                    </a:lnTo>
                    <a:lnTo>
                      <a:pt x="94" y="12"/>
                    </a:lnTo>
                    <a:lnTo>
                      <a:pt x="115" y="0"/>
                    </a:lnTo>
                    <a:lnTo>
                      <a:pt x="144" y="4"/>
                    </a:lnTo>
                    <a:lnTo>
                      <a:pt x="159" y="34"/>
                    </a:lnTo>
                    <a:lnTo>
                      <a:pt x="146" y="71"/>
                    </a:lnTo>
                    <a:lnTo>
                      <a:pt x="132" y="137"/>
                    </a:lnTo>
                    <a:lnTo>
                      <a:pt x="113" y="212"/>
                    </a:lnTo>
                    <a:lnTo>
                      <a:pt x="107" y="264"/>
                    </a:lnTo>
                    <a:lnTo>
                      <a:pt x="107" y="337"/>
                    </a:lnTo>
                    <a:lnTo>
                      <a:pt x="115" y="398"/>
                    </a:lnTo>
                    <a:lnTo>
                      <a:pt x="121" y="456"/>
                    </a:lnTo>
                    <a:lnTo>
                      <a:pt x="128" y="474"/>
                    </a:lnTo>
                    <a:lnTo>
                      <a:pt x="119" y="486"/>
                    </a:lnTo>
                    <a:lnTo>
                      <a:pt x="94" y="498"/>
                    </a:lnTo>
                    <a:lnTo>
                      <a:pt x="71" y="525"/>
                    </a:lnTo>
                    <a:lnTo>
                      <a:pt x="59" y="553"/>
                    </a:lnTo>
                    <a:lnTo>
                      <a:pt x="38" y="555"/>
                    </a:lnTo>
                    <a:lnTo>
                      <a:pt x="0" y="537"/>
                    </a:lnTo>
                    <a:lnTo>
                      <a:pt x="6" y="519"/>
                    </a:lnTo>
                    <a:lnTo>
                      <a:pt x="27" y="505"/>
                    </a:lnTo>
                    <a:lnTo>
                      <a:pt x="65" y="474"/>
                    </a:lnTo>
                    <a:lnTo>
                      <a:pt x="84" y="458"/>
                    </a:lnTo>
                    <a:lnTo>
                      <a:pt x="94" y="438"/>
                    </a:lnTo>
                    <a:lnTo>
                      <a:pt x="94" y="398"/>
                    </a:lnTo>
                    <a:lnTo>
                      <a:pt x="82" y="335"/>
                    </a:lnTo>
                    <a:lnTo>
                      <a:pt x="69" y="279"/>
                    </a:lnTo>
                    <a:lnTo>
                      <a:pt x="63" y="228"/>
                    </a:lnTo>
                    <a:lnTo>
                      <a:pt x="59" y="188"/>
                    </a:lnTo>
                    <a:lnTo>
                      <a:pt x="63" y="137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</p:grpSp>
      <p:grpSp>
        <p:nvGrpSpPr>
          <p:cNvPr id="6" name="Group 17"/>
          <p:cNvGrpSpPr>
            <a:grpSpLocks/>
          </p:cNvGrpSpPr>
          <p:nvPr/>
        </p:nvGrpSpPr>
        <p:grpSpPr bwMode="auto">
          <a:xfrm>
            <a:off x="6096000" y="3200400"/>
            <a:ext cx="2041525" cy="2667000"/>
            <a:chOff x="864" y="2114"/>
            <a:chExt cx="493" cy="1236"/>
          </a:xfrm>
        </p:grpSpPr>
        <p:sp>
          <p:nvSpPr>
            <p:cNvPr id="35847" name="Freeform 18"/>
            <p:cNvSpPr>
              <a:spLocks/>
            </p:cNvSpPr>
            <p:nvPr/>
          </p:nvSpPr>
          <p:spPr bwMode="auto">
            <a:xfrm>
              <a:off x="990" y="2162"/>
              <a:ext cx="289" cy="283"/>
            </a:xfrm>
            <a:custGeom>
              <a:avLst/>
              <a:gdLst>
                <a:gd name="T0" fmla="*/ 44 w 578"/>
                <a:gd name="T1" fmla="*/ 59 h 566"/>
                <a:gd name="T2" fmla="*/ 56 w 578"/>
                <a:gd name="T3" fmla="*/ 40 h 566"/>
                <a:gd name="T4" fmla="*/ 71 w 578"/>
                <a:gd name="T5" fmla="*/ 26 h 566"/>
                <a:gd name="T6" fmla="*/ 85 w 578"/>
                <a:gd name="T7" fmla="*/ 9 h 566"/>
                <a:gd name="T8" fmla="*/ 102 w 578"/>
                <a:gd name="T9" fmla="*/ 1 h 566"/>
                <a:gd name="T10" fmla="*/ 116 w 578"/>
                <a:gd name="T11" fmla="*/ 0 h 566"/>
                <a:gd name="T12" fmla="*/ 131 w 578"/>
                <a:gd name="T13" fmla="*/ 4 h 566"/>
                <a:gd name="T14" fmla="*/ 139 w 578"/>
                <a:gd name="T15" fmla="*/ 15 h 566"/>
                <a:gd name="T16" fmla="*/ 145 w 578"/>
                <a:gd name="T17" fmla="*/ 36 h 566"/>
                <a:gd name="T18" fmla="*/ 143 w 578"/>
                <a:gd name="T19" fmla="*/ 58 h 566"/>
                <a:gd name="T20" fmla="*/ 137 w 578"/>
                <a:gd name="T21" fmla="*/ 77 h 566"/>
                <a:gd name="T22" fmla="*/ 121 w 578"/>
                <a:gd name="T23" fmla="*/ 99 h 566"/>
                <a:gd name="T24" fmla="*/ 103 w 578"/>
                <a:gd name="T25" fmla="*/ 114 h 566"/>
                <a:gd name="T26" fmla="*/ 85 w 578"/>
                <a:gd name="T27" fmla="*/ 129 h 566"/>
                <a:gd name="T28" fmla="*/ 65 w 578"/>
                <a:gd name="T29" fmla="*/ 139 h 566"/>
                <a:gd name="T30" fmla="*/ 47 w 578"/>
                <a:gd name="T31" fmla="*/ 142 h 566"/>
                <a:gd name="T32" fmla="*/ 39 w 578"/>
                <a:gd name="T33" fmla="*/ 137 h 566"/>
                <a:gd name="T34" fmla="*/ 33 w 578"/>
                <a:gd name="T35" fmla="*/ 118 h 566"/>
                <a:gd name="T36" fmla="*/ 35 w 578"/>
                <a:gd name="T37" fmla="*/ 93 h 566"/>
                <a:gd name="T38" fmla="*/ 5 w 578"/>
                <a:gd name="T39" fmla="*/ 94 h 566"/>
                <a:gd name="T40" fmla="*/ 0 w 578"/>
                <a:gd name="T41" fmla="*/ 89 h 566"/>
                <a:gd name="T42" fmla="*/ 5 w 578"/>
                <a:gd name="T43" fmla="*/ 80 h 566"/>
                <a:gd name="T44" fmla="*/ 36 w 578"/>
                <a:gd name="T45" fmla="*/ 78 h 566"/>
                <a:gd name="T46" fmla="*/ 44 w 578"/>
                <a:gd name="T47" fmla="*/ 59 h 56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578"/>
                <a:gd name="T73" fmla="*/ 0 h 566"/>
                <a:gd name="T74" fmla="*/ 578 w 578"/>
                <a:gd name="T75" fmla="*/ 566 h 56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578" h="566">
                  <a:moveTo>
                    <a:pt x="176" y="239"/>
                  </a:moveTo>
                  <a:lnTo>
                    <a:pt x="227" y="163"/>
                  </a:lnTo>
                  <a:lnTo>
                    <a:pt x="283" y="107"/>
                  </a:lnTo>
                  <a:lnTo>
                    <a:pt x="340" y="38"/>
                  </a:lnTo>
                  <a:lnTo>
                    <a:pt x="409" y="7"/>
                  </a:lnTo>
                  <a:lnTo>
                    <a:pt x="465" y="0"/>
                  </a:lnTo>
                  <a:lnTo>
                    <a:pt x="522" y="19"/>
                  </a:lnTo>
                  <a:lnTo>
                    <a:pt x="554" y="63"/>
                  </a:lnTo>
                  <a:lnTo>
                    <a:pt x="578" y="145"/>
                  </a:lnTo>
                  <a:lnTo>
                    <a:pt x="572" y="233"/>
                  </a:lnTo>
                  <a:lnTo>
                    <a:pt x="547" y="308"/>
                  </a:lnTo>
                  <a:lnTo>
                    <a:pt x="484" y="397"/>
                  </a:lnTo>
                  <a:lnTo>
                    <a:pt x="415" y="459"/>
                  </a:lnTo>
                  <a:lnTo>
                    <a:pt x="340" y="515"/>
                  </a:lnTo>
                  <a:lnTo>
                    <a:pt x="258" y="553"/>
                  </a:lnTo>
                  <a:lnTo>
                    <a:pt x="189" y="566"/>
                  </a:lnTo>
                  <a:lnTo>
                    <a:pt x="158" y="548"/>
                  </a:lnTo>
                  <a:lnTo>
                    <a:pt x="132" y="472"/>
                  </a:lnTo>
                  <a:lnTo>
                    <a:pt x="138" y="372"/>
                  </a:lnTo>
                  <a:lnTo>
                    <a:pt x="19" y="377"/>
                  </a:lnTo>
                  <a:lnTo>
                    <a:pt x="0" y="359"/>
                  </a:lnTo>
                  <a:lnTo>
                    <a:pt x="19" y="321"/>
                  </a:lnTo>
                  <a:lnTo>
                    <a:pt x="145" y="315"/>
                  </a:lnTo>
                  <a:lnTo>
                    <a:pt x="176" y="239"/>
                  </a:lnTo>
                  <a:close/>
                </a:path>
              </a:pathLst>
            </a:custGeom>
            <a:solidFill>
              <a:srgbClr val="C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5848" name="Freeform 19"/>
            <p:cNvSpPr>
              <a:spLocks/>
            </p:cNvSpPr>
            <p:nvPr/>
          </p:nvSpPr>
          <p:spPr bwMode="auto">
            <a:xfrm>
              <a:off x="974" y="2460"/>
              <a:ext cx="201" cy="416"/>
            </a:xfrm>
            <a:custGeom>
              <a:avLst/>
              <a:gdLst>
                <a:gd name="T0" fmla="*/ 29 w 401"/>
                <a:gd name="T1" fmla="*/ 18 h 831"/>
                <a:gd name="T2" fmla="*/ 43 w 401"/>
                <a:gd name="T3" fmla="*/ 5 h 831"/>
                <a:gd name="T4" fmla="*/ 65 w 401"/>
                <a:gd name="T5" fmla="*/ 0 h 831"/>
                <a:gd name="T6" fmla="*/ 83 w 401"/>
                <a:gd name="T7" fmla="*/ 4 h 831"/>
                <a:gd name="T8" fmla="*/ 97 w 401"/>
                <a:gd name="T9" fmla="*/ 16 h 831"/>
                <a:gd name="T10" fmla="*/ 101 w 401"/>
                <a:gd name="T11" fmla="*/ 26 h 831"/>
                <a:gd name="T12" fmla="*/ 101 w 401"/>
                <a:gd name="T13" fmla="*/ 38 h 831"/>
                <a:gd name="T14" fmla="*/ 94 w 401"/>
                <a:gd name="T15" fmla="*/ 49 h 831"/>
                <a:gd name="T16" fmla="*/ 83 w 401"/>
                <a:gd name="T17" fmla="*/ 68 h 831"/>
                <a:gd name="T18" fmla="*/ 79 w 401"/>
                <a:gd name="T19" fmla="*/ 90 h 831"/>
                <a:gd name="T20" fmla="*/ 77 w 401"/>
                <a:gd name="T21" fmla="*/ 109 h 831"/>
                <a:gd name="T22" fmla="*/ 82 w 401"/>
                <a:gd name="T23" fmla="*/ 129 h 831"/>
                <a:gd name="T24" fmla="*/ 94 w 401"/>
                <a:gd name="T25" fmla="*/ 148 h 831"/>
                <a:gd name="T26" fmla="*/ 99 w 401"/>
                <a:gd name="T27" fmla="*/ 167 h 831"/>
                <a:gd name="T28" fmla="*/ 97 w 401"/>
                <a:gd name="T29" fmla="*/ 184 h 831"/>
                <a:gd name="T30" fmla="*/ 88 w 401"/>
                <a:gd name="T31" fmla="*/ 199 h 831"/>
                <a:gd name="T32" fmla="*/ 76 w 401"/>
                <a:gd name="T33" fmla="*/ 207 h 831"/>
                <a:gd name="T34" fmla="*/ 60 w 401"/>
                <a:gd name="T35" fmla="*/ 208 h 831"/>
                <a:gd name="T36" fmla="*/ 41 w 401"/>
                <a:gd name="T37" fmla="*/ 208 h 831"/>
                <a:gd name="T38" fmla="*/ 27 w 401"/>
                <a:gd name="T39" fmla="*/ 200 h 831"/>
                <a:gd name="T40" fmla="*/ 13 w 401"/>
                <a:gd name="T41" fmla="*/ 177 h 831"/>
                <a:gd name="T42" fmla="*/ 4 w 401"/>
                <a:gd name="T43" fmla="*/ 156 h 831"/>
                <a:gd name="T44" fmla="*/ 0 w 401"/>
                <a:gd name="T45" fmla="*/ 125 h 831"/>
                <a:gd name="T46" fmla="*/ 4 w 401"/>
                <a:gd name="T47" fmla="*/ 96 h 831"/>
                <a:gd name="T48" fmla="*/ 10 w 401"/>
                <a:gd name="T49" fmla="*/ 67 h 831"/>
                <a:gd name="T50" fmla="*/ 19 w 401"/>
                <a:gd name="T51" fmla="*/ 37 h 831"/>
                <a:gd name="T52" fmla="*/ 29 w 401"/>
                <a:gd name="T53" fmla="*/ 18 h 831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401"/>
                <a:gd name="T82" fmla="*/ 0 h 831"/>
                <a:gd name="T83" fmla="*/ 401 w 401"/>
                <a:gd name="T84" fmla="*/ 831 h 831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401" h="831">
                  <a:moveTo>
                    <a:pt x="113" y="70"/>
                  </a:moveTo>
                  <a:lnTo>
                    <a:pt x="169" y="20"/>
                  </a:lnTo>
                  <a:lnTo>
                    <a:pt x="257" y="0"/>
                  </a:lnTo>
                  <a:lnTo>
                    <a:pt x="332" y="13"/>
                  </a:lnTo>
                  <a:lnTo>
                    <a:pt x="388" y="64"/>
                  </a:lnTo>
                  <a:lnTo>
                    <a:pt x="401" y="102"/>
                  </a:lnTo>
                  <a:lnTo>
                    <a:pt x="401" y="151"/>
                  </a:lnTo>
                  <a:lnTo>
                    <a:pt x="376" y="196"/>
                  </a:lnTo>
                  <a:lnTo>
                    <a:pt x="332" y="271"/>
                  </a:lnTo>
                  <a:lnTo>
                    <a:pt x="314" y="360"/>
                  </a:lnTo>
                  <a:lnTo>
                    <a:pt x="307" y="434"/>
                  </a:lnTo>
                  <a:lnTo>
                    <a:pt x="326" y="516"/>
                  </a:lnTo>
                  <a:lnTo>
                    <a:pt x="376" y="592"/>
                  </a:lnTo>
                  <a:lnTo>
                    <a:pt x="395" y="667"/>
                  </a:lnTo>
                  <a:lnTo>
                    <a:pt x="388" y="736"/>
                  </a:lnTo>
                  <a:lnTo>
                    <a:pt x="352" y="793"/>
                  </a:lnTo>
                  <a:lnTo>
                    <a:pt x="301" y="825"/>
                  </a:lnTo>
                  <a:lnTo>
                    <a:pt x="238" y="831"/>
                  </a:lnTo>
                  <a:lnTo>
                    <a:pt x="163" y="831"/>
                  </a:lnTo>
                  <a:lnTo>
                    <a:pt x="107" y="799"/>
                  </a:lnTo>
                  <a:lnTo>
                    <a:pt x="50" y="705"/>
                  </a:lnTo>
                  <a:lnTo>
                    <a:pt x="13" y="623"/>
                  </a:lnTo>
                  <a:lnTo>
                    <a:pt x="0" y="498"/>
                  </a:lnTo>
                  <a:lnTo>
                    <a:pt x="13" y="384"/>
                  </a:lnTo>
                  <a:lnTo>
                    <a:pt x="38" y="265"/>
                  </a:lnTo>
                  <a:lnTo>
                    <a:pt x="75" y="145"/>
                  </a:lnTo>
                  <a:lnTo>
                    <a:pt x="113" y="70"/>
                  </a:lnTo>
                  <a:close/>
                </a:path>
              </a:pathLst>
            </a:custGeom>
            <a:solidFill>
              <a:srgbClr val="C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5849" name="Freeform 20"/>
            <p:cNvSpPr>
              <a:spLocks/>
            </p:cNvSpPr>
            <p:nvPr/>
          </p:nvSpPr>
          <p:spPr bwMode="auto">
            <a:xfrm>
              <a:off x="1134" y="2474"/>
              <a:ext cx="223" cy="374"/>
            </a:xfrm>
            <a:custGeom>
              <a:avLst/>
              <a:gdLst>
                <a:gd name="T0" fmla="*/ 0 w 446"/>
                <a:gd name="T1" fmla="*/ 10 h 748"/>
                <a:gd name="T2" fmla="*/ 2 w 446"/>
                <a:gd name="T3" fmla="*/ 1 h 748"/>
                <a:gd name="T4" fmla="*/ 19 w 446"/>
                <a:gd name="T5" fmla="*/ 0 h 748"/>
                <a:gd name="T6" fmla="*/ 28 w 446"/>
                <a:gd name="T7" fmla="*/ 7 h 748"/>
                <a:gd name="T8" fmla="*/ 43 w 446"/>
                <a:gd name="T9" fmla="*/ 28 h 748"/>
                <a:gd name="T10" fmla="*/ 61 w 446"/>
                <a:gd name="T11" fmla="*/ 54 h 748"/>
                <a:gd name="T12" fmla="*/ 79 w 446"/>
                <a:gd name="T13" fmla="*/ 74 h 748"/>
                <a:gd name="T14" fmla="*/ 110 w 446"/>
                <a:gd name="T15" fmla="*/ 108 h 748"/>
                <a:gd name="T16" fmla="*/ 112 w 446"/>
                <a:gd name="T17" fmla="*/ 116 h 748"/>
                <a:gd name="T18" fmla="*/ 105 w 446"/>
                <a:gd name="T19" fmla="*/ 121 h 748"/>
                <a:gd name="T20" fmla="*/ 90 w 446"/>
                <a:gd name="T21" fmla="*/ 127 h 748"/>
                <a:gd name="T22" fmla="*/ 68 w 446"/>
                <a:gd name="T23" fmla="*/ 132 h 748"/>
                <a:gd name="T24" fmla="*/ 41 w 446"/>
                <a:gd name="T25" fmla="*/ 134 h 748"/>
                <a:gd name="T26" fmla="*/ 31 w 446"/>
                <a:gd name="T27" fmla="*/ 135 h 748"/>
                <a:gd name="T28" fmla="*/ 28 w 446"/>
                <a:gd name="T29" fmla="*/ 142 h 748"/>
                <a:gd name="T30" fmla="*/ 35 w 446"/>
                <a:gd name="T31" fmla="*/ 153 h 748"/>
                <a:gd name="T32" fmla="*/ 56 w 446"/>
                <a:gd name="T33" fmla="*/ 171 h 748"/>
                <a:gd name="T34" fmla="*/ 72 w 446"/>
                <a:gd name="T35" fmla="*/ 176 h 748"/>
                <a:gd name="T36" fmla="*/ 76 w 446"/>
                <a:gd name="T37" fmla="*/ 183 h 748"/>
                <a:gd name="T38" fmla="*/ 69 w 446"/>
                <a:gd name="T39" fmla="*/ 187 h 748"/>
                <a:gd name="T40" fmla="*/ 55 w 446"/>
                <a:gd name="T41" fmla="*/ 187 h 748"/>
                <a:gd name="T42" fmla="*/ 36 w 446"/>
                <a:gd name="T43" fmla="*/ 176 h 748"/>
                <a:gd name="T44" fmla="*/ 21 w 446"/>
                <a:gd name="T45" fmla="*/ 161 h 748"/>
                <a:gd name="T46" fmla="*/ 11 w 446"/>
                <a:gd name="T47" fmla="*/ 146 h 748"/>
                <a:gd name="T48" fmla="*/ 11 w 446"/>
                <a:gd name="T49" fmla="*/ 135 h 748"/>
                <a:gd name="T50" fmla="*/ 17 w 446"/>
                <a:gd name="T51" fmla="*/ 127 h 748"/>
                <a:gd name="T52" fmla="*/ 27 w 446"/>
                <a:gd name="T53" fmla="*/ 124 h 748"/>
                <a:gd name="T54" fmla="*/ 41 w 446"/>
                <a:gd name="T55" fmla="*/ 122 h 748"/>
                <a:gd name="T56" fmla="*/ 56 w 446"/>
                <a:gd name="T57" fmla="*/ 122 h 748"/>
                <a:gd name="T58" fmla="*/ 76 w 446"/>
                <a:gd name="T59" fmla="*/ 119 h 748"/>
                <a:gd name="T60" fmla="*/ 85 w 446"/>
                <a:gd name="T61" fmla="*/ 116 h 748"/>
                <a:gd name="T62" fmla="*/ 90 w 446"/>
                <a:gd name="T63" fmla="*/ 111 h 748"/>
                <a:gd name="T64" fmla="*/ 88 w 446"/>
                <a:gd name="T65" fmla="*/ 107 h 748"/>
                <a:gd name="T66" fmla="*/ 74 w 446"/>
                <a:gd name="T67" fmla="*/ 94 h 748"/>
                <a:gd name="T68" fmla="*/ 52 w 446"/>
                <a:gd name="T69" fmla="*/ 72 h 748"/>
                <a:gd name="T70" fmla="*/ 31 w 446"/>
                <a:gd name="T71" fmla="*/ 53 h 748"/>
                <a:gd name="T72" fmla="*/ 10 w 446"/>
                <a:gd name="T73" fmla="*/ 33 h 748"/>
                <a:gd name="T74" fmla="*/ 2 w 446"/>
                <a:gd name="T75" fmla="*/ 19 h 748"/>
                <a:gd name="T76" fmla="*/ 0 w 446"/>
                <a:gd name="T77" fmla="*/ 10 h 748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446"/>
                <a:gd name="T118" fmla="*/ 0 h 748"/>
                <a:gd name="T119" fmla="*/ 446 w 446"/>
                <a:gd name="T120" fmla="*/ 748 h 748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446" h="748">
                  <a:moveTo>
                    <a:pt x="0" y="37"/>
                  </a:moveTo>
                  <a:lnTo>
                    <a:pt x="6" y="6"/>
                  </a:lnTo>
                  <a:lnTo>
                    <a:pt x="75" y="0"/>
                  </a:lnTo>
                  <a:lnTo>
                    <a:pt x="112" y="31"/>
                  </a:lnTo>
                  <a:lnTo>
                    <a:pt x="170" y="112"/>
                  </a:lnTo>
                  <a:lnTo>
                    <a:pt x="244" y="219"/>
                  </a:lnTo>
                  <a:lnTo>
                    <a:pt x="313" y="295"/>
                  </a:lnTo>
                  <a:lnTo>
                    <a:pt x="439" y="433"/>
                  </a:lnTo>
                  <a:lnTo>
                    <a:pt x="446" y="464"/>
                  </a:lnTo>
                  <a:lnTo>
                    <a:pt x="420" y="484"/>
                  </a:lnTo>
                  <a:lnTo>
                    <a:pt x="357" y="508"/>
                  </a:lnTo>
                  <a:lnTo>
                    <a:pt x="270" y="528"/>
                  </a:lnTo>
                  <a:lnTo>
                    <a:pt x="163" y="534"/>
                  </a:lnTo>
                  <a:lnTo>
                    <a:pt x="125" y="540"/>
                  </a:lnTo>
                  <a:lnTo>
                    <a:pt x="112" y="566"/>
                  </a:lnTo>
                  <a:lnTo>
                    <a:pt x="137" y="609"/>
                  </a:lnTo>
                  <a:lnTo>
                    <a:pt x="226" y="684"/>
                  </a:lnTo>
                  <a:lnTo>
                    <a:pt x="288" y="704"/>
                  </a:lnTo>
                  <a:lnTo>
                    <a:pt x="301" y="729"/>
                  </a:lnTo>
                  <a:lnTo>
                    <a:pt x="275" y="748"/>
                  </a:lnTo>
                  <a:lnTo>
                    <a:pt x="219" y="748"/>
                  </a:lnTo>
                  <a:lnTo>
                    <a:pt x="144" y="704"/>
                  </a:lnTo>
                  <a:lnTo>
                    <a:pt x="81" y="641"/>
                  </a:lnTo>
                  <a:lnTo>
                    <a:pt x="43" y="584"/>
                  </a:lnTo>
                  <a:lnTo>
                    <a:pt x="43" y="540"/>
                  </a:lnTo>
                  <a:lnTo>
                    <a:pt x="68" y="508"/>
                  </a:lnTo>
                  <a:lnTo>
                    <a:pt x="106" y="497"/>
                  </a:lnTo>
                  <a:lnTo>
                    <a:pt x="163" y="490"/>
                  </a:lnTo>
                  <a:lnTo>
                    <a:pt x="226" y="490"/>
                  </a:lnTo>
                  <a:lnTo>
                    <a:pt x="301" y="477"/>
                  </a:lnTo>
                  <a:lnTo>
                    <a:pt x="339" y="464"/>
                  </a:lnTo>
                  <a:lnTo>
                    <a:pt x="357" y="446"/>
                  </a:lnTo>
                  <a:lnTo>
                    <a:pt x="351" y="428"/>
                  </a:lnTo>
                  <a:lnTo>
                    <a:pt x="295" y="377"/>
                  </a:lnTo>
                  <a:lnTo>
                    <a:pt x="206" y="288"/>
                  </a:lnTo>
                  <a:lnTo>
                    <a:pt x="125" y="214"/>
                  </a:lnTo>
                  <a:lnTo>
                    <a:pt x="37" y="132"/>
                  </a:lnTo>
                  <a:lnTo>
                    <a:pt x="6" y="75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C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5850" name="Freeform 21"/>
            <p:cNvSpPr>
              <a:spLocks/>
            </p:cNvSpPr>
            <p:nvPr/>
          </p:nvSpPr>
          <p:spPr bwMode="auto">
            <a:xfrm>
              <a:off x="990" y="2787"/>
              <a:ext cx="241" cy="563"/>
            </a:xfrm>
            <a:custGeom>
              <a:avLst/>
              <a:gdLst>
                <a:gd name="T0" fmla="*/ 59 w 483"/>
                <a:gd name="T1" fmla="*/ 0 h 1127"/>
                <a:gd name="T2" fmla="*/ 77 w 483"/>
                <a:gd name="T3" fmla="*/ 3 h 1127"/>
                <a:gd name="T4" fmla="*/ 84 w 483"/>
                <a:gd name="T5" fmla="*/ 16 h 1127"/>
                <a:gd name="T6" fmla="*/ 83 w 483"/>
                <a:gd name="T7" fmla="*/ 45 h 1127"/>
                <a:gd name="T8" fmla="*/ 80 w 483"/>
                <a:gd name="T9" fmla="*/ 77 h 1127"/>
                <a:gd name="T10" fmla="*/ 80 w 483"/>
                <a:gd name="T11" fmla="*/ 110 h 1127"/>
                <a:gd name="T12" fmla="*/ 95 w 483"/>
                <a:gd name="T13" fmla="*/ 149 h 1127"/>
                <a:gd name="T14" fmla="*/ 108 w 483"/>
                <a:gd name="T15" fmla="*/ 177 h 1127"/>
                <a:gd name="T16" fmla="*/ 114 w 483"/>
                <a:gd name="T17" fmla="*/ 206 h 1127"/>
                <a:gd name="T18" fmla="*/ 113 w 483"/>
                <a:gd name="T19" fmla="*/ 231 h 1127"/>
                <a:gd name="T20" fmla="*/ 113 w 483"/>
                <a:gd name="T21" fmla="*/ 240 h 1127"/>
                <a:gd name="T22" fmla="*/ 119 w 483"/>
                <a:gd name="T23" fmla="*/ 250 h 1127"/>
                <a:gd name="T24" fmla="*/ 120 w 483"/>
                <a:gd name="T25" fmla="*/ 259 h 1127"/>
                <a:gd name="T26" fmla="*/ 116 w 483"/>
                <a:gd name="T27" fmla="*/ 264 h 1127"/>
                <a:gd name="T28" fmla="*/ 103 w 483"/>
                <a:gd name="T29" fmla="*/ 261 h 1127"/>
                <a:gd name="T30" fmla="*/ 80 w 483"/>
                <a:gd name="T31" fmla="*/ 258 h 1127"/>
                <a:gd name="T32" fmla="*/ 51 w 483"/>
                <a:gd name="T33" fmla="*/ 264 h 1127"/>
                <a:gd name="T34" fmla="*/ 33 w 483"/>
                <a:gd name="T35" fmla="*/ 275 h 1127"/>
                <a:gd name="T36" fmla="*/ 23 w 483"/>
                <a:gd name="T37" fmla="*/ 281 h 1127"/>
                <a:gd name="T38" fmla="*/ 14 w 483"/>
                <a:gd name="T39" fmla="*/ 281 h 1127"/>
                <a:gd name="T40" fmla="*/ 0 w 483"/>
                <a:gd name="T41" fmla="*/ 261 h 1127"/>
                <a:gd name="T42" fmla="*/ 1 w 483"/>
                <a:gd name="T43" fmla="*/ 258 h 1127"/>
                <a:gd name="T44" fmla="*/ 30 w 483"/>
                <a:gd name="T45" fmla="*/ 248 h 1127"/>
                <a:gd name="T46" fmla="*/ 63 w 483"/>
                <a:gd name="T47" fmla="*/ 244 h 1127"/>
                <a:gd name="T48" fmla="*/ 86 w 483"/>
                <a:gd name="T49" fmla="*/ 242 h 1127"/>
                <a:gd name="T50" fmla="*/ 100 w 483"/>
                <a:gd name="T51" fmla="*/ 242 h 1127"/>
                <a:gd name="T52" fmla="*/ 103 w 483"/>
                <a:gd name="T53" fmla="*/ 233 h 1127"/>
                <a:gd name="T54" fmla="*/ 99 w 483"/>
                <a:gd name="T55" fmla="*/ 206 h 1127"/>
                <a:gd name="T56" fmla="*/ 88 w 483"/>
                <a:gd name="T57" fmla="*/ 177 h 1127"/>
                <a:gd name="T58" fmla="*/ 70 w 483"/>
                <a:gd name="T59" fmla="*/ 141 h 1127"/>
                <a:gd name="T60" fmla="*/ 56 w 483"/>
                <a:gd name="T61" fmla="*/ 110 h 1127"/>
                <a:gd name="T62" fmla="*/ 50 w 483"/>
                <a:gd name="T63" fmla="*/ 81 h 1127"/>
                <a:gd name="T64" fmla="*/ 48 w 483"/>
                <a:gd name="T65" fmla="*/ 50 h 1127"/>
                <a:gd name="T66" fmla="*/ 48 w 483"/>
                <a:gd name="T67" fmla="*/ 20 h 1127"/>
                <a:gd name="T68" fmla="*/ 55 w 483"/>
                <a:gd name="T69" fmla="*/ 8 h 1127"/>
                <a:gd name="T70" fmla="*/ 59 w 483"/>
                <a:gd name="T71" fmla="*/ 0 h 112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483"/>
                <a:gd name="T109" fmla="*/ 0 h 1127"/>
                <a:gd name="T110" fmla="*/ 483 w 483"/>
                <a:gd name="T111" fmla="*/ 1127 h 1127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483" h="1127">
                  <a:moveTo>
                    <a:pt x="239" y="0"/>
                  </a:moveTo>
                  <a:lnTo>
                    <a:pt x="308" y="13"/>
                  </a:lnTo>
                  <a:lnTo>
                    <a:pt x="339" y="64"/>
                  </a:lnTo>
                  <a:lnTo>
                    <a:pt x="332" y="183"/>
                  </a:lnTo>
                  <a:lnTo>
                    <a:pt x="321" y="309"/>
                  </a:lnTo>
                  <a:lnTo>
                    <a:pt x="321" y="441"/>
                  </a:lnTo>
                  <a:lnTo>
                    <a:pt x="383" y="598"/>
                  </a:lnTo>
                  <a:lnTo>
                    <a:pt x="433" y="711"/>
                  </a:lnTo>
                  <a:lnTo>
                    <a:pt x="459" y="825"/>
                  </a:lnTo>
                  <a:lnTo>
                    <a:pt x="452" y="925"/>
                  </a:lnTo>
                  <a:lnTo>
                    <a:pt x="452" y="963"/>
                  </a:lnTo>
                  <a:lnTo>
                    <a:pt x="477" y="1001"/>
                  </a:lnTo>
                  <a:lnTo>
                    <a:pt x="483" y="1038"/>
                  </a:lnTo>
                  <a:lnTo>
                    <a:pt x="465" y="1057"/>
                  </a:lnTo>
                  <a:lnTo>
                    <a:pt x="414" y="1045"/>
                  </a:lnTo>
                  <a:lnTo>
                    <a:pt x="321" y="1032"/>
                  </a:lnTo>
                  <a:lnTo>
                    <a:pt x="207" y="1057"/>
                  </a:lnTo>
                  <a:lnTo>
                    <a:pt x="132" y="1101"/>
                  </a:lnTo>
                  <a:lnTo>
                    <a:pt x="94" y="1127"/>
                  </a:lnTo>
                  <a:lnTo>
                    <a:pt x="56" y="1127"/>
                  </a:lnTo>
                  <a:lnTo>
                    <a:pt x="0" y="1045"/>
                  </a:lnTo>
                  <a:lnTo>
                    <a:pt x="7" y="1032"/>
                  </a:lnTo>
                  <a:lnTo>
                    <a:pt x="120" y="994"/>
                  </a:lnTo>
                  <a:lnTo>
                    <a:pt x="252" y="976"/>
                  </a:lnTo>
                  <a:lnTo>
                    <a:pt x="345" y="969"/>
                  </a:lnTo>
                  <a:lnTo>
                    <a:pt x="401" y="969"/>
                  </a:lnTo>
                  <a:lnTo>
                    <a:pt x="414" y="932"/>
                  </a:lnTo>
                  <a:lnTo>
                    <a:pt x="396" y="825"/>
                  </a:lnTo>
                  <a:lnTo>
                    <a:pt x="352" y="711"/>
                  </a:lnTo>
                  <a:lnTo>
                    <a:pt x="283" y="567"/>
                  </a:lnTo>
                  <a:lnTo>
                    <a:pt x="226" y="441"/>
                  </a:lnTo>
                  <a:lnTo>
                    <a:pt x="201" y="327"/>
                  </a:lnTo>
                  <a:lnTo>
                    <a:pt x="194" y="202"/>
                  </a:lnTo>
                  <a:lnTo>
                    <a:pt x="194" y="82"/>
                  </a:lnTo>
                  <a:lnTo>
                    <a:pt x="220" y="33"/>
                  </a:lnTo>
                  <a:lnTo>
                    <a:pt x="239" y="0"/>
                  </a:lnTo>
                  <a:close/>
                </a:path>
              </a:pathLst>
            </a:custGeom>
            <a:solidFill>
              <a:srgbClr val="C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5851" name="Freeform 22"/>
            <p:cNvSpPr>
              <a:spLocks/>
            </p:cNvSpPr>
            <p:nvPr/>
          </p:nvSpPr>
          <p:spPr bwMode="auto">
            <a:xfrm>
              <a:off x="870" y="2803"/>
              <a:ext cx="201" cy="469"/>
            </a:xfrm>
            <a:custGeom>
              <a:avLst/>
              <a:gdLst>
                <a:gd name="T0" fmla="*/ 76 w 401"/>
                <a:gd name="T1" fmla="*/ 0 h 936"/>
                <a:gd name="T2" fmla="*/ 90 w 401"/>
                <a:gd name="T3" fmla="*/ 0 h 936"/>
                <a:gd name="T4" fmla="*/ 94 w 401"/>
                <a:gd name="T5" fmla="*/ 10 h 936"/>
                <a:gd name="T6" fmla="*/ 97 w 401"/>
                <a:gd name="T7" fmla="*/ 30 h 936"/>
                <a:gd name="T8" fmla="*/ 94 w 401"/>
                <a:gd name="T9" fmla="*/ 52 h 936"/>
                <a:gd name="T10" fmla="*/ 87 w 401"/>
                <a:gd name="T11" fmla="*/ 96 h 936"/>
                <a:gd name="T12" fmla="*/ 88 w 401"/>
                <a:gd name="T13" fmla="*/ 115 h 936"/>
                <a:gd name="T14" fmla="*/ 97 w 401"/>
                <a:gd name="T15" fmla="*/ 153 h 936"/>
                <a:gd name="T16" fmla="*/ 101 w 401"/>
                <a:gd name="T17" fmla="*/ 180 h 936"/>
                <a:gd name="T18" fmla="*/ 101 w 401"/>
                <a:gd name="T19" fmla="*/ 200 h 936"/>
                <a:gd name="T20" fmla="*/ 96 w 401"/>
                <a:gd name="T21" fmla="*/ 205 h 936"/>
                <a:gd name="T22" fmla="*/ 82 w 401"/>
                <a:gd name="T23" fmla="*/ 208 h 936"/>
                <a:gd name="T24" fmla="*/ 63 w 401"/>
                <a:gd name="T25" fmla="*/ 213 h 936"/>
                <a:gd name="T26" fmla="*/ 44 w 401"/>
                <a:gd name="T27" fmla="*/ 222 h 936"/>
                <a:gd name="T28" fmla="*/ 25 w 401"/>
                <a:gd name="T29" fmla="*/ 235 h 936"/>
                <a:gd name="T30" fmla="*/ 18 w 401"/>
                <a:gd name="T31" fmla="*/ 235 h 936"/>
                <a:gd name="T32" fmla="*/ 0 w 401"/>
                <a:gd name="T33" fmla="*/ 221 h 936"/>
                <a:gd name="T34" fmla="*/ 2 w 401"/>
                <a:gd name="T35" fmla="*/ 214 h 936"/>
                <a:gd name="T36" fmla="*/ 24 w 401"/>
                <a:gd name="T37" fmla="*/ 205 h 936"/>
                <a:gd name="T38" fmla="*/ 62 w 401"/>
                <a:gd name="T39" fmla="*/ 195 h 936"/>
                <a:gd name="T40" fmla="*/ 79 w 401"/>
                <a:gd name="T41" fmla="*/ 189 h 936"/>
                <a:gd name="T42" fmla="*/ 82 w 401"/>
                <a:gd name="T43" fmla="*/ 183 h 936"/>
                <a:gd name="T44" fmla="*/ 82 w 401"/>
                <a:gd name="T45" fmla="*/ 156 h 936"/>
                <a:gd name="T46" fmla="*/ 76 w 401"/>
                <a:gd name="T47" fmla="*/ 122 h 936"/>
                <a:gd name="T48" fmla="*/ 72 w 401"/>
                <a:gd name="T49" fmla="*/ 99 h 936"/>
                <a:gd name="T50" fmla="*/ 69 w 401"/>
                <a:gd name="T51" fmla="*/ 65 h 936"/>
                <a:gd name="T52" fmla="*/ 68 w 401"/>
                <a:gd name="T53" fmla="*/ 27 h 936"/>
                <a:gd name="T54" fmla="*/ 69 w 401"/>
                <a:gd name="T55" fmla="*/ 10 h 936"/>
                <a:gd name="T56" fmla="*/ 76 w 401"/>
                <a:gd name="T57" fmla="*/ 0 h 9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401"/>
                <a:gd name="T88" fmla="*/ 0 h 936"/>
                <a:gd name="T89" fmla="*/ 401 w 401"/>
                <a:gd name="T90" fmla="*/ 936 h 9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401" h="936">
                  <a:moveTo>
                    <a:pt x="301" y="0"/>
                  </a:moveTo>
                  <a:lnTo>
                    <a:pt x="357" y="0"/>
                  </a:lnTo>
                  <a:lnTo>
                    <a:pt x="376" y="37"/>
                  </a:lnTo>
                  <a:lnTo>
                    <a:pt x="388" y="119"/>
                  </a:lnTo>
                  <a:lnTo>
                    <a:pt x="376" y="207"/>
                  </a:lnTo>
                  <a:lnTo>
                    <a:pt x="345" y="383"/>
                  </a:lnTo>
                  <a:lnTo>
                    <a:pt x="350" y="458"/>
                  </a:lnTo>
                  <a:lnTo>
                    <a:pt x="388" y="609"/>
                  </a:lnTo>
                  <a:lnTo>
                    <a:pt x="401" y="716"/>
                  </a:lnTo>
                  <a:lnTo>
                    <a:pt x="401" y="798"/>
                  </a:lnTo>
                  <a:lnTo>
                    <a:pt x="383" y="817"/>
                  </a:lnTo>
                  <a:lnTo>
                    <a:pt x="326" y="830"/>
                  </a:lnTo>
                  <a:lnTo>
                    <a:pt x="250" y="848"/>
                  </a:lnTo>
                  <a:lnTo>
                    <a:pt x="176" y="886"/>
                  </a:lnTo>
                  <a:lnTo>
                    <a:pt x="100" y="936"/>
                  </a:lnTo>
                  <a:lnTo>
                    <a:pt x="69" y="936"/>
                  </a:lnTo>
                  <a:lnTo>
                    <a:pt x="0" y="880"/>
                  </a:lnTo>
                  <a:lnTo>
                    <a:pt x="6" y="854"/>
                  </a:lnTo>
                  <a:lnTo>
                    <a:pt x="94" y="817"/>
                  </a:lnTo>
                  <a:lnTo>
                    <a:pt x="245" y="779"/>
                  </a:lnTo>
                  <a:lnTo>
                    <a:pt x="314" y="754"/>
                  </a:lnTo>
                  <a:lnTo>
                    <a:pt x="326" y="729"/>
                  </a:lnTo>
                  <a:lnTo>
                    <a:pt x="326" y="622"/>
                  </a:lnTo>
                  <a:lnTo>
                    <a:pt x="301" y="484"/>
                  </a:lnTo>
                  <a:lnTo>
                    <a:pt x="288" y="396"/>
                  </a:lnTo>
                  <a:lnTo>
                    <a:pt x="276" y="258"/>
                  </a:lnTo>
                  <a:lnTo>
                    <a:pt x="270" y="106"/>
                  </a:lnTo>
                  <a:lnTo>
                    <a:pt x="276" y="37"/>
                  </a:lnTo>
                  <a:lnTo>
                    <a:pt x="301" y="0"/>
                  </a:lnTo>
                  <a:close/>
                </a:path>
              </a:pathLst>
            </a:custGeom>
            <a:solidFill>
              <a:srgbClr val="C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5852" name="Freeform 23"/>
            <p:cNvSpPr>
              <a:spLocks/>
            </p:cNvSpPr>
            <p:nvPr/>
          </p:nvSpPr>
          <p:spPr bwMode="auto">
            <a:xfrm>
              <a:off x="864" y="2114"/>
              <a:ext cx="329" cy="417"/>
            </a:xfrm>
            <a:custGeom>
              <a:avLst/>
              <a:gdLst>
                <a:gd name="T0" fmla="*/ 87 w 659"/>
                <a:gd name="T1" fmla="*/ 208 h 836"/>
                <a:gd name="T2" fmla="*/ 95 w 659"/>
                <a:gd name="T3" fmla="*/ 199 h 836"/>
                <a:gd name="T4" fmla="*/ 92 w 659"/>
                <a:gd name="T5" fmla="*/ 185 h 836"/>
                <a:gd name="T6" fmla="*/ 86 w 659"/>
                <a:gd name="T7" fmla="*/ 166 h 836"/>
                <a:gd name="T8" fmla="*/ 62 w 659"/>
                <a:gd name="T9" fmla="*/ 144 h 836"/>
                <a:gd name="T10" fmla="*/ 39 w 659"/>
                <a:gd name="T11" fmla="*/ 124 h 836"/>
                <a:gd name="T12" fmla="*/ 28 w 659"/>
                <a:gd name="T13" fmla="*/ 102 h 836"/>
                <a:gd name="T14" fmla="*/ 23 w 659"/>
                <a:gd name="T15" fmla="*/ 67 h 836"/>
                <a:gd name="T16" fmla="*/ 50 w 659"/>
                <a:gd name="T17" fmla="*/ 58 h 836"/>
                <a:gd name="T18" fmla="*/ 92 w 659"/>
                <a:gd name="T19" fmla="*/ 53 h 836"/>
                <a:gd name="T20" fmla="*/ 109 w 659"/>
                <a:gd name="T21" fmla="*/ 55 h 836"/>
                <a:gd name="T22" fmla="*/ 114 w 659"/>
                <a:gd name="T23" fmla="*/ 59 h 836"/>
                <a:gd name="T24" fmla="*/ 122 w 659"/>
                <a:gd name="T25" fmla="*/ 52 h 836"/>
                <a:gd name="T26" fmla="*/ 119 w 659"/>
                <a:gd name="T27" fmla="*/ 44 h 836"/>
                <a:gd name="T28" fmla="*/ 123 w 659"/>
                <a:gd name="T29" fmla="*/ 30 h 836"/>
                <a:gd name="T30" fmla="*/ 136 w 659"/>
                <a:gd name="T31" fmla="*/ 17 h 836"/>
                <a:gd name="T32" fmla="*/ 145 w 659"/>
                <a:gd name="T33" fmla="*/ 14 h 836"/>
                <a:gd name="T34" fmla="*/ 158 w 659"/>
                <a:gd name="T35" fmla="*/ 22 h 836"/>
                <a:gd name="T36" fmla="*/ 164 w 659"/>
                <a:gd name="T37" fmla="*/ 14 h 836"/>
                <a:gd name="T38" fmla="*/ 153 w 659"/>
                <a:gd name="T39" fmla="*/ 0 h 836"/>
                <a:gd name="T40" fmla="*/ 139 w 659"/>
                <a:gd name="T41" fmla="*/ 0 h 836"/>
                <a:gd name="T42" fmla="*/ 122 w 659"/>
                <a:gd name="T43" fmla="*/ 8 h 836"/>
                <a:gd name="T44" fmla="*/ 111 w 659"/>
                <a:gd name="T45" fmla="*/ 28 h 836"/>
                <a:gd name="T46" fmla="*/ 97 w 659"/>
                <a:gd name="T47" fmla="*/ 37 h 836"/>
                <a:gd name="T48" fmla="*/ 75 w 659"/>
                <a:gd name="T49" fmla="*/ 40 h 836"/>
                <a:gd name="T50" fmla="*/ 35 w 659"/>
                <a:gd name="T51" fmla="*/ 45 h 836"/>
                <a:gd name="T52" fmla="*/ 4 w 659"/>
                <a:gd name="T53" fmla="*/ 55 h 836"/>
                <a:gd name="T54" fmla="*/ 0 w 659"/>
                <a:gd name="T55" fmla="*/ 63 h 836"/>
                <a:gd name="T56" fmla="*/ 3 w 659"/>
                <a:gd name="T57" fmla="*/ 88 h 836"/>
                <a:gd name="T58" fmla="*/ 14 w 659"/>
                <a:gd name="T59" fmla="*/ 122 h 836"/>
                <a:gd name="T60" fmla="*/ 29 w 659"/>
                <a:gd name="T61" fmla="*/ 150 h 836"/>
                <a:gd name="T62" fmla="*/ 45 w 659"/>
                <a:gd name="T63" fmla="*/ 175 h 836"/>
                <a:gd name="T64" fmla="*/ 59 w 659"/>
                <a:gd name="T65" fmla="*/ 193 h 836"/>
                <a:gd name="T66" fmla="*/ 73 w 659"/>
                <a:gd name="T67" fmla="*/ 205 h 836"/>
                <a:gd name="T68" fmla="*/ 87 w 659"/>
                <a:gd name="T69" fmla="*/ 208 h 8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659"/>
                <a:gd name="T106" fmla="*/ 0 h 836"/>
                <a:gd name="T107" fmla="*/ 659 w 659"/>
                <a:gd name="T108" fmla="*/ 836 h 8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659" h="836">
                  <a:moveTo>
                    <a:pt x="350" y="836"/>
                  </a:moveTo>
                  <a:lnTo>
                    <a:pt x="382" y="798"/>
                  </a:lnTo>
                  <a:lnTo>
                    <a:pt x="370" y="742"/>
                  </a:lnTo>
                  <a:lnTo>
                    <a:pt x="345" y="666"/>
                  </a:lnTo>
                  <a:lnTo>
                    <a:pt x="250" y="578"/>
                  </a:lnTo>
                  <a:lnTo>
                    <a:pt x="156" y="497"/>
                  </a:lnTo>
                  <a:lnTo>
                    <a:pt x="112" y="408"/>
                  </a:lnTo>
                  <a:lnTo>
                    <a:pt x="94" y="270"/>
                  </a:lnTo>
                  <a:lnTo>
                    <a:pt x="201" y="232"/>
                  </a:lnTo>
                  <a:lnTo>
                    <a:pt x="370" y="214"/>
                  </a:lnTo>
                  <a:lnTo>
                    <a:pt x="439" y="221"/>
                  </a:lnTo>
                  <a:lnTo>
                    <a:pt x="457" y="239"/>
                  </a:lnTo>
                  <a:lnTo>
                    <a:pt x="489" y="208"/>
                  </a:lnTo>
                  <a:lnTo>
                    <a:pt x="477" y="176"/>
                  </a:lnTo>
                  <a:lnTo>
                    <a:pt x="495" y="120"/>
                  </a:lnTo>
                  <a:lnTo>
                    <a:pt x="546" y="69"/>
                  </a:lnTo>
                  <a:lnTo>
                    <a:pt x="583" y="56"/>
                  </a:lnTo>
                  <a:lnTo>
                    <a:pt x="633" y="88"/>
                  </a:lnTo>
                  <a:lnTo>
                    <a:pt x="659" y="56"/>
                  </a:lnTo>
                  <a:lnTo>
                    <a:pt x="615" y="0"/>
                  </a:lnTo>
                  <a:lnTo>
                    <a:pt x="558" y="0"/>
                  </a:lnTo>
                  <a:lnTo>
                    <a:pt x="489" y="32"/>
                  </a:lnTo>
                  <a:lnTo>
                    <a:pt x="445" y="114"/>
                  </a:lnTo>
                  <a:lnTo>
                    <a:pt x="388" y="151"/>
                  </a:lnTo>
                  <a:lnTo>
                    <a:pt x="301" y="163"/>
                  </a:lnTo>
                  <a:lnTo>
                    <a:pt x="143" y="183"/>
                  </a:lnTo>
                  <a:lnTo>
                    <a:pt x="18" y="221"/>
                  </a:lnTo>
                  <a:lnTo>
                    <a:pt x="0" y="252"/>
                  </a:lnTo>
                  <a:lnTo>
                    <a:pt x="12" y="352"/>
                  </a:lnTo>
                  <a:lnTo>
                    <a:pt x="56" y="490"/>
                  </a:lnTo>
                  <a:lnTo>
                    <a:pt x="119" y="604"/>
                  </a:lnTo>
                  <a:lnTo>
                    <a:pt x="181" y="704"/>
                  </a:lnTo>
                  <a:lnTo>
                    <a:pt x="238" y="773"/>
                  </a:lnTo>
                  <a:lnTo>
                    <a:pt x="294" y="823"/>
                  </a:lnTo>
                  <a:lnTo>
                    <a:pt x="350" y="836"/>
                  </a:lnTo>
                  <a:close/>
                </a:path>
              </a:pathLst>
            </a:custGeom>
            <a:solidFill>
              <a:srgbClr val="CC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graphicFrame>
        <p:nvGraphicFramePr>
          <p:cNvPr id="7" name="Object 24"/>
          <p:cNvGraphicFramePr>
            <a:graphicFrameLocks noChangeAspect="1"/>
          </p:cNvGraphicFramePr>
          <p:nvPr/>
        </p:nvGraphicFramePr>
        <p:xfrm>
          <a:off x="1536700" y="1524000"/>
          <a:ext cx="1130300" cy="484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0" name="Clip" r:id="rId3" imgW="1295640" imgH="3934080" progId="">
                  <p:embed/>
                </p:oleObj>
              </mc:Choice>
              <mc:Fallback>
                <p:oleObj name="Clip" r:id="rId3" imgW="1295640" imgH="3934080" progId="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6700" y="1524000"/>
                        <a:ext cx="1130300" cy="4848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5" name="WordArt 2"/>
          <p:cNvSpPr>
            <a:spLocks noChangeArrowheads="1" noChangeShapeType="1" noTextEdit="1"/>
          </p:cNvSpPr>
          <p:nvPr/>
        </p:nvSpPr>
        <p:spPr bwMode="auto">
          <a:xfrm>
            <a:off x="1143000" y="2209800"/>
            <a:ext cx="7315200" cy="2819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 Black"/>
              </a:rPr>
              <a:t>Teşekkürler</a:t>
            </a:r>
          </a:p>
        </p:txBody>
      </p:sp>
      <p:sp>
        <p:nvSpPr>
          <p:cNvPr id="92166" name="Text Box 3"/>
          <p:cNvSpPr txBox="1">
            <a:spLocks noChangeArrowheads="1"/>
          </p:cNvSpPr>
          <p:nvPr/>
        </p:nvSpPr>
        <p:spPr bwMode="auto">
          <a:xfrm>
            <a:off x="5181600" y="4953000"/>
            <a:ext cx="347723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3600" dirty="0" smtClean="0">
                <a:latin typeface="Monotype Corsiva" pitchFamily="66" charset="0"/>
              </a:rPr>
              <a:t>Doç. Dr</a:t>
            </a:r>
            <a:r>
              <a:rPr lang="tr-TR" sz="3600" dirty="0">
                <a:latin typeface="Monotype Corsiva" pitchFamily="66" charset="0"/>
              </a:rPr>
              <a:t>. Tuba Şavlı</a:t>
            </a:r>
            <a:endParaRPr lang="en-US" sz="3600" dirty="0">
              <a:latin typeface="Monotype Corsiva" pitchFamily="66" charset="0"/>
            </a:endParaRPr>
          </a:p>
        </p:txBody>
      </p:sp>
      <p:sp>
        <p:nvSpPr>
          <p:cNvPr id="92167" name="Rectangle 4"/>
          <p:cNvSpPr>
            <a:spLocks noChangeArrowheads="1"/>
          </p:cNvSpPr>
          <p:nvPr/>
        </p:nvSpPr>
        <p:spPr bwMode="auto">
          <a:xfrm>
            <a:off x="457200" y="277813"/>
            <a:ext cx="8229600" cy="941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1" hangingPunct="1"/>
            <a:r>
              <a:rPr lang="tr-TR" sz="4000" b="0" dirty="0" smtClean="0">
                <a:latin typeface="Garamond" pitchFamily="18" charset="0"/>
              </a:rPr>
              <a:t>İlginiz </a:t>
            </a:r>
            <a:r>
              <a:rPr lang="tr-TR" sz="4000" b="0" dirty="0">
                <a:latin typeface="Garamond" pitchFamily="18" charset="0"/>
              </a:rPr>
              <a:t>için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92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92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BDS 700 Görüş oluşturma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dirty="0" smtClean="0"/>
              <a:t>Önce görüş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dirty="0" smtClean="0"/>
              <a:t>Kilit denetim konuları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dirty="0" smtClean="0"/>
              <a:t>İşletme yönetiminin finansal tablolara ilişkin sorumluluğu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tr-TR" dirty="0"/>
              <a:t>İşletmenin </a:t>
            </a:r>
            <a:r>
              <a:rPr lang="tr-TR" dirty="0" smtClean="0"/>
              <a:t>sürekliliği</a:t>
            </a:r>
            <a:endParaRPr lang="tr-TR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dirty="0" smtClean="0"/>
              <a:t>Denetçinin sorumluluğu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tr-TR" dirty="0" smtClean="0"/>
              <a:t>Bağımsızlık beyanı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tr-TR" dirty="0"/>
              <a:t>hile kaynaklı önemli bir yanlışlığı tespit edememe </a:t>
            </a:r>
            <a:r>
              <a:rPr lang="tr-TR" dirty="0" smtClean="0"/>
              <a:t>riski &gt; hata </a:t>
            </a:r>
            <a:r>
              <a:rPr lang="tr-TR" dirty="0"/>
              <a:t>kaynaklı önemli bir yanlışlığı tespit edememe </a:t>
            </a:r>
            <a:r>
              <a:rPr lang="tr-TR" dirty="0" smtClean="0"/>
              <a:t>riski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tr-TR" dirty="0" smtClean="0"/>
              <a:t>İşletmenin sürekliliğinin değerlendirilmesi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tr-TR" dirty="0" smtClean="0"/>
              <a:t>Üst yönetimden sorumlu olanlara yapılan bildirimler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dirty="0" smtClean="0"/>
              <a:t>Denetçinin adı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35392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14400"/>
          </a:xfrm>
        </p:spPr>
        <p:txBody>
          <a:bodyPr/>
          <a:lstStyle/>
          <a:p>
            <a:r>
              <a:rPr lang="tr-TR" dirty="0" smtClean="0"/>
              <a:t>Bağımsız Denetçi Raporu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29200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tr-TR" dirty="0">
                <a:solidFill>
                  <a:srgbClr val="000000"/>
                </a:solidFill>
                <a:ea typeface="Calibri" panose="020F0502020204030204" pitchFamily="34" charset="0"/>
              </a:rPr>
              <a:t> </a:t>
            </a:r>
            <a:r>
              <a:rPr lang="tr-TR" sz="2000" dirty="0">
                <a:solidFill>
                  <a:srgbClr val="000000"/>
                </a:solidFill>
                <a:ea typeface="Calibri" panose="020F0502020204030204" pitchFamily="34" charset="0"/>
              </a:rPr>
              <a:t>Muhatap</a:t>
            </a:r>
          </a:p>
          <a:p>
            <a:pPr marL="53975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tr-TR" sz="2000" b="1" dirty="0" smtClean="0">
                <a:solidFill>
                  <a:srgbClr val="000000"/>
                </a:solidFill>
                <a:ea typeface="Calibri" panose="020F0502020204030204" pitchFamily="34" charset="0"/>
              </a:rPr>
              <a:t>Finansal </a:t>
            </a:r>
            <a:r>
              <a:rPr lang="tr-TR" sz="2000" b="1" dirty="0">
                <a:solidFill>
                  <a:srgbClr val="000000"/>
                </a:solidFill>
                <a:ea typeface="Calibri" panose="020F0502020204030204" pitchFamily="34" charset="0"/>
              </a:rPr>
              <a:t>Tabloların Bağımsız Denetimi </a:t>
            </a:r>
            <a:endParaRPr lang="tr-TR" sz="18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marL="403225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tr-TR" sz="2000" b="1" dirty="0">
                <a:solidFill>
                  <a:srgbClr val="000000"/>
                </a:solidFill>
                <a:ea typeface="Calibri" panose="020F0502020204030204" pitchFamily="34" charset="0"/>
              </a:rPr>
              <a:t> </a:t>
            </a:r>
            <a:r>
              <a:rPr lang="tr-TR" sz="2000" dirty="0">
                <a:solidFill>
                  <a:srgbClr val="000000"/>
                </a:solidFill>
                <a:ea typeface="Calibri" panose="020F0502020204030204" pitchFamily="34" charset="0"/>
              </a:rPr>
              <a:t>Görüş </a:t>
            </a:r>
          </a:p>
          <a:p>
            <a:pPr marL="403225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tr-TR" sz="2000" dirty="0">
                <a:solidFill>
                  <a:srgbClr val="000000"/>
                </a:solidFill>
                <a:ea typeface="Calibri" panose="020F0502020204030204" pitchFamily="34" charset="0"/>
              </a:rPr>
              <a:t> Görüşün Dayanağı </a:t>
            </a:r>
          </a:p>
          <a:p>
            <a:pPr marL="403225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tr-TR" sz="2000" dirty="0">
                <a:solidFill>
                  <a:srgbClr val="000000"/>
                </a:solidFill>
                <a:ea typeface="Calibri" panose="020F0502020204030204" pitchFamily="34" charset="0"/>
              </a:rPr>
              <a:t> </a:t>
            </a:r>
            <a:r>
              <a:rPr lang="tr-TR" sz="2000" i="1" dirty="0">
                <a:solidFill>
                  <a:srgbClr val="000000"/>
                </a:solidFill>
                <a:ea typeface="Calibri" panose="020F0502020204030204" pitchFamily="34" charset="0"/>
              </a:rPr>
              <a:t>İşletmenin Sürekliliği – önemli bir belirsizlik varsa</a:t>
            </a:r>
          </a:p>
          <a:p>
            <a:pPr marL="403225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tr-TR" sz="2000" dirty="0">
                <a:solidFill>
                  <a:srgbClr val="000000"/>
                </a:solidFill>
                <a:ea typeface="Calibri" panose="020F0502020204030204" pitchFamily="34" charset="0"/>
              </a:rPr>
              <a:t> Kilit Denetim Konuları </a:t>
            </a:r>
          </a:p>
          <a:p>
            <a:pPr marL="403225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tr-TR" sz="2000" dirty="0">
                <a:solidFill>
                  <a:srgbClr val="000000"/>
                </a:solidFill>
                <a:ea typeface="Calibri" panose="020F0502020204030204" pitchFamily="34" charset="0"/>
              </a:rPr>
              <a:t> Yönetimin Finansal Tablolara İlişkin Sorumlulukları</a:t>
            </a:r>
          </a:p>
          <a:p>
            <a:pPr marL="403225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tr-TR" sz="2000" dirty="0" smtClean="0">
                <a:solidFill>
                  <a:srgbClr val="000000"/>
                </a:solidFill>
                <a:ea typeface="Calibri" panose="020F0502020204030204" pitchFamily="34" charset="0"/>
              </a:rPr>
              <a:t> Bağımsız </a:t>
            </a:r>
            <a:r>
              <a:rPr lang="tr-TR" sz="2000" dirty="0">
                <a:solidFill>
                  <a:srgbClr val="000000"/>
                </a:solidFill>
                <a:ea typeface="Calibri" panose="020F0502020204030204" pitchFamily="34" charset="0"/>
              </a:rPr>
              <a:t>Denetçinin </a:t>
            </a:r>
            <a:r>
              <a:rPr lang="tr-TR" sz="2000" dirty="0" smtClean="0">
                <a:solidFill>
                  <a:srgbClr val="000000"/>
                </a:solidFill>
                <a:ea typeface="Calibri" panose="020F0502020204030204" pitchFamily="34" charset="0"/>
              </a:rPr>
              <a:t>FT </a:t>
            </a:r>
            <a:r>
              <a:rPr lang="tr-TR" sz="2000" dirty="0">
                <a:solidFill>
                  <a:srgbClr val="000000"/>
                </a:solidFill>
                <a:ea typeface="Calibri" panose="020F0502020204030204" pitchFamily="34" charset="0"/>
              </a:rPr>
              <a:t>Bağımsız Denetimine İlişkin Sorumlulukları </a:t>
            </a:r>
            <a:endParaRPr lang="tr-TR" sz="2000" dirty="0" smtClean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marL="53975" indent="66675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tr-TR" sz="2000" b="1" dirty="0" smtClean="0">
                <a:solidFill>
                  <a:srgbClr val="000000"/>
                </a:solidFill>
                <a:ea typeface="Calibri" panose="020F0502020204030204" pitchFamily="34" charset="0"/>
              </a:rPr>
              <a:t>Mevzuattan Kaynaklanan Diğer Yükümlülükler</a:t>
            </a:r>
            <a:r>
              <a:rPr lang="tr-TR" b="1" dirty="0" smtClean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endParaRPr lang="tr-TR" sz="2000" dirty="0" smtClean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marL="45720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tr-TR" sz="2000" dirty="0" smtClean="0">
                <a:solidFill>
                  <a:srgbClr val="000000"/>
                </a:solidFill>
                <a:ea typeface="Calibri" panose="020F0502020204030204" pitchFamily="34" charset="0"/>
              </a:rPr>
              <a:t>Riskin </a:t>
            </a:r>
            <a:r>
              <a:rPr lang="tr-TR" sz="2000" dirty="0">
                <a:solidFill>
                  <a:srgbClr val="000000"/>
                </a:solidFill>
                <a:ea typeface="Calibri" panose="020F0502020204030204" pitchFamily="34" charset="0"/>
              </a:rPr>
              <a:t>Erken Saptanması Sistemi </a:t>
            </a:r>
          </a:p>
          <a:p>
            <a:pPr marL="45720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tr-TR" sz="2000" dirty="0" smtClean="0">
                <a:solidFill>
                  <a:srgbClr val="000000"/>
                </a:solidFill>
                <a:ea typeface="Calibri" panose="020F0502020204030204" pitchFamily="34" charset="0"/>
              </a:rPr>
              <a:t>Defter </a:t>
            </a:r>
            <a:r>
              <a:rPr lang="tr-TR" sz="2000" dirty="0">
                <a:solidFill>
                  <a:srgbClr val="000000"/>
                </a:solidFill>
                <a:ea typeface="Calibri" panose="020F0502020204030204" pitchFamily="34" charset="0"/>
              </a:rPr>
              <a:t>tutma düzeninin, kanun ile esas </a:t>
            </a:r>
            <a:r>
              <a:rPr lang="tr-TR" sz="2000" dirty="0" smtClean="0">
                <a:solidFill>
                  <a:srgbClr val="000000"/>
                </a:solidFill>
                <a:ea typeface="Calibri" panose="020F0502020204030204" pitchFamily="34" charset="0"/>
              </a:rPr>
              <a:t>sözleşmeye uygunluğu</a:t>
            </a:r>
            <a:endParaRPr lang="tr-TR" sz="20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marL="45720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tr-TR" sz="2000" dirty="0" smtClean="0">
                <a:ea typeface="Calibri" panose="020F0502020204030204" pitchFamily="34" charset="0"/>
              </a:rPr>
              <a:t>Yönetim </a:t>
            </a:r>
            <a:r>
              <a:rPr lang="tr-TR" sz="2000" dirty="0">
                <a:ea typeface="Calibri" panose="020F0502020204030204" pitchFamily="34" charset="0"/>
              </a:rPr>
              <a:t>Kurulu’nun denetim kapsamında istenen </a:t>
            </a:r>
            <a:r>
              <a:rPr lang="tr-TR" sz="2000" dirty="0" smtClean="0">
                <a:ea typeface="Calibri" panose="020F0502020204030204" pitchFamily="34" charset="0"/>
              </a:rPr>
              <a:t>bilgileri </a:t>
            </a:r>
            <a:r>
              <a:rPr lang="tr-TR" sz="2000" dirty="0">
                <a:ea typeface="Calibri" panose="020F0502020204030204" pitchFamily="34" charset="0"/>
              </a:rPr>
              <a:t>verdiği</a:t>
            </a:r>
            <a:endParaRPr lang="tr-TR" sz="18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2065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tr-TR" sz="2000" dirty="0" smtClean="0">
                <a:solidFill>
                  <a:srgbClr val="000000"/>
                </a:solidFill>
                <a:ea typeface="Calibri" panose="020F0502020204030204" pitchFamily="34" charset="0"/>
              </a:rPr>
              <a:t>Bağımsız </a:t>
            </a:r>
            <a:r>
              <a:rPr lang="tr-TR" sz="2000" dirty="0">
                <a:solidFill>
                  <a:srgbClr val="000000"/>
                </a:solidFill>
                <a:ea typeface="Calibri" panose="020F0502020204030204" pitchFamily="34" charset="0"/>
              </a:rPr>
              <a:t>denetimi yürütüp sonuçlandıran sorumlu </a:t>
            </a:r>
            <a:r>
              <a:rPr lang="tr-TR" sz="2000" dirty="0" smtClean="0">
                <a:solidFill>
                  <a:srgbClr val="000000"/>
                </a:solidFill>
                <a:ea typeface="Calibri" panose="020F0502020204030204" pitchFamily="34" charset="0"/>
              </a:rPr>
              <a:t>denetçinin adı</a:t>
            </a:r>
            <a:endParaRPr lang="tr-TR" sz="18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2065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tr-TR" sz="2000" dirty="0" smtClean="0">
                <a:solidFill>
                  <a:srgbClr val="000000"/>
                </a:solidFill>
                <a:ea typeface="Calibri" panose="020F0502020204030204" pitchFamily="34" charset="0"/>
              </a:rPr>
              <a:t>Tarih </a:t>
            </a:r>
            <a:r>
              <a:rPr lang="tr-TR" sz="2000" dirty="0">
                <a:solidFill>
                  <a:srgbClr val="000000"/>
                </a:solidFill>
                <a:ea typeface="Calibri" panose="020F0502020204030204" pitchFamily="34" charset="0"/>
              </a:rPr>
              <a:t>– İmza – İsim – Adres </a:t>
            </a:r>
            <a:endParaRPr lang="tr-TR" sz="18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endParaRPr lang="tr-TR" sz="20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462173"/>
              </p:ext>
            </p:extLst>
          </p:nvPr>
        </p:nvGraphicFramePr>
        <p:xfrm>
          <a:off x="6680200" y="1371600"/>
          <a:ext cx="16256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Document" showAsIcon="1" r:id="rId4" imgW="914400" imgH="771480" progId="Word.Document.12">
                  <p:embed/>
                </p:oleObj>
              </mc:Choice>
              <mc:Fallback>
                <p:oleObj name="Document" showAsIcon="1" r:id="rId4" imgW="914400" imgH="77148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680200" y="1371600"/>
                        <a:ext cx="1625600" cy="1371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39002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verb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verb" cmd="1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Neden Kilit Denetim Konuları?</a:t>
            </a:r>
            <a:endParaRPr lang="tr-T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1566" y="742870"/>
            <a:ext cx="1183858" cy="343059"/>
          </a:xfrm>
          <a:prstGeom prst="rect">
            <a:avLst/>
          </a:prstGeom>
        </p:spPr>
      </p:pic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518050502"/>
              </p:ext>
            </p:extLst>
          </p:nvPr>
        </p:nvGraphicFramePr>
        <p:xfrm>
          <a:off x="838200" y="1371599"/>
          <a:ext cx="7239000" cy="53340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871625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FC4C0D6-EB4B-45B7-B6F4-67143398EB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6">
                                            <p:graphicEl>
                                              <a:dgm id="{FFC4C0D6-EB4B-45B7-B6F4-67143398EB7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9CBBFD0-7562-44E9-8F36-51BD94DE64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000"/>
                                        <p:tgtEl>
                                          <p:spTgt spid="6">
                                            <p:graphicEl>
                                              <a:dgm id="{59CBBFD0-7562-44E9-8F36-51BD94DE647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8EDC583-CF96-4BF0-ADC3-1E21640889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1000"/>
                                        <p:tgtEl>
                                          <p:spTgt spid="6">
                                            <p:graphicEl>
                                              <a:dgm id="{78EDC583-CF96-4BF0-ADC3-1E216408890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B84F2D5-EDF6-4581-AF46-24AAD0D102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1000"/>
                                        <p:tgtEl>
                                          <p:spTgt spid="6">
                                            <p:graphicEl>
                                              <a:dgm id="{EB84F2D5-EDF6-4581-AF46-24AAD0D102D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BBB6F3C-0593-4598-BC92-91DD0A18D5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1000"/>
                                        <p:tgtEl>
                                          <p:spTgt spid="6">
                                            <p:graphicEl>
                                              <a:dgm id="{EBBB6F3C-0593-4598-BC92-91DD0A18D54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KDK belirleme</a:t>
            </a:r>
            <a:endParaRPr lang="tr-TR" dirty="0"/>
          </a:p>
        </p:txBody>
      </p:sp>
      <p:sp>
        <p:nvSpPr>
          <p:cNvPr id="5" name="Flowchart: Connector 4"/>
          <p:cNvSpPr/>
          <p:nvPr/>
        </p:nvSpPr>
        <p:spPr bwMode="auto">
          <a:xfrm>
            <a:off x="152400" y="1295400"/>
            <a:ext cx="5562600" cy="5410200"/>
          </a:xfrm>
          <a:prstGeom prst="flowChartConnector">
            <a:avLst/>
          </a:prstGeom>
          <a:solidFill>
            <a:srgbClr val="CCECFF"/>
          </a:solidFill>
          <a:ln w="508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</a:rPr>
              <a:t>Yönetimle görüşülen</a:t>
            </a:r>
            <a:r>
              <a:rPr kumimoji="0" lang="tr-TR" sz="2000" b="1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</a:rPr>
              <a:t> konular</a:t>
            </a:r>
            <a:endParaRPr kumimoji="0" lang="tr-TR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</p:txBody>
      </p:sp>
      <p:sp>
        <p:nvSpPr>
          <p:cNvPr id="6" name="Flowchart: Connector 5"/>
          <p:cNvSpPr/>
          <p:nvPr/>
        </p:nvSpPr>
        <p:spPr bwMode="auto">
          <a:xfrm>
            <a:off x="762000" y="2743200"/>
            <a:ext cx="4267200" cy="3962400"/>
          </a:xfrm>
          <a:prstGeom prst="flowChartConnector">
            <a:avLst/>
          </a:prstGeom>
          <a:solidFill>
            <a:srgbClr val="00B0F0"/>
          </a:solidFill>
          <a:ln w="508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</a:rPr>
              <a:t>Denetçi için önem</a:t>
            </a:r>
            <a:r>
              <a:rPr kumimoji="0" lang="tr-TR" sz="2000" b="1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</a:rPr>
              <a:t> arz eden konular</a:t>
            </a:r>
            <a:endParaRPr kumimoji="0" lang="tr-TR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</p:txBody>
      </p:sp>
      <p:sp>
        <p:nvSpPr>
          <p:cNvPr id="8" name="Flowchart: Connector 7"/>
          <p:cNvSpPr/>
          <p:nvPr/>
        </p:nvSpPr>
        <p:spPr bwMode="auto">
          <a:xfrm>
            <a:off x="1600200" y="4267200"/>
            <a:ext cx="2590800" cy="2438400"/>
          </a:xfrm>
          <a:prstGeom prst="flowChartConnector">
            <a:avLst/>
          </a:prstGeom>
          <a:solidFill>
            <a:srgbClr val="0070C0"/>
          </a:solidFill>
          <a:ln w="508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rPr>
              <a:t>Kilit Denetim Konuları</a:t>
            </a:r>
          </a:p>
        </p:txBody>
      </p:sp>
      <p:sp>
        <p:nvSpPr>
          <p:cNvPr id="10" name="Rectangular Callout 9"/>
          <p:cNvSpPr/>
          <p:nvPr/>
        </p:nvSpPr>
        <p:spPr bwMode="auto">
          <a:xfrm>
            <a:off x="4876800" y="1326776"/>
            <a:ext cx="4114800" cy="2171700"/>
          </a:xfrm>
          <a:prstGeom prst="wedgeRectCallout">
            <a:avLst>
              <a:gd name="adj1" fmla="val -78009"/>
              <a:gd name="adj2" fmla="val 25882"/>
            </a:avLst>
          </a:prstGeom>
          <a:solidFill>
            <a:schemeClr val="bg1"/>
          </a:solidFill>
          <a:ln w="50800" cap="flat" cmpd="sng" algn="ctr">
            <a:solidFill>
              <a:srgbClr val="00B0F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285750" indent="-285750" eaLnBrk="0" fontAlgn="base" hangingPunct="0"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tr-TR" dirty="0">
                <a:latin typeface="Arial" pitchFamily="34" charset="0"/>
              </a:rPr>
              <a:t>Önemli yanlışlık riskinin olduğu alanlar</a:t>
            </a:r>
          </a:p>
          <a:p>
            <a:pPr marL="285750" indent="-285750" eaLnBrk="0" fontAlgn="base" hangingPunct="0"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tr-TR" dirty="0">
                <a:latin typeface="Arial" pitchFamily="34" charset="0"/>
              </a:rPr>
              <a:t>Önemli yönetim değerlendirmelerinin ve tahmine dayalı belirsizliklerin olduğu alanlar</a:t>
            </a:r>
          </a:p>
          <a:p>
            <a:pPr marL="285750" indent="-285750" eaLnBrk="0" fontAlgn="base" hangingPunct="0"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tr-TR" dirty="0">
                <a:latin typeface="Arial" pitchFamily="34" charset="0"/>
              </a:rPr>
              <a:t>Önemli işlem veya </a:t>
            </a:r>
            <a:r>
              <a:rPr lang="tr-TR" dirty="0" smtClean="0">
                <a:latin typeface="Arial" pitchFamily="34" charset="0"/>
              </a:rPr>
              <a:t>olaylar</a:t>
            </a:r>
            <a:endParaRPr lang="tr-TR" dirty="0">
              <a:latin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562600" y="6243935"/>
            <a:ext cx="33867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i="1" dirty="0" smtClean="0"/>
              <a:t>Kaynak: KAM </a:t>
            </a:r>
            <a:r>
              <a:rPr lang="en-US" sz="1200" i="1" dirty="0" smtClean="0"/>
              <a:t>Decision Making Framework</a:t>
            </a:r>
          </a:p>
          <a:p>
            <a:r>
              <a:rPr lang="en-US" sz="1200" i="1" dirty="0" smtClean="0"/>
              <a:t>	EY Enhanced Auditor’s Reporting</a:t>
            </a:r>
            <a:endParaRPr lang="en-US" sz="1200" i="1" dirty="0"/>
          </a:p>
        </p:txBody>
      </p:sp>
      <p:sp>
        <p:nvSpPr>
          <p:cNvPr id="12" name="Rectangular Callout 11"/>
          <p:cNvSpPr/>
          <p:nvPr/>
        </p:nvSpPr>
        <p:spPr bwMode="auto">
          <a:xfrm>
            <a:off x="5165912" y="3760258"/>
            <a:ext cx="3825688" cy="2171700"/>
          </a:xfrm>
          <a:prstGeom prst="wedgeRectCallout">
            <a:avLst>
              <a:gd name="adj1" fmla="val -78009"/>
              <a:gd name="adj2" fmla="val 25882"/>
            </a:avLst>
          </a:prstGeom>
          <a:solidFill>
            <a:schemeClr val="bg1"/>
          </a:solidFill>
          <a:ln w="50800" cap="flat" cmpd="sng" algn="ctr">
            <a:solidFill>
              <a:srgbClr val="0070C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tr-TR" dirty="0"/>
              <a:t>İlgili konunun KDK olarak </a:t>
            </a:r>
            <a:r>
              <a:rPr lang="tr-TR" dirty="0" smtClean="0"/>
              <a:t> belirlenme </a:t>
            </a:r>
            <a:r>
              <a:rPr lang="tr-TR" dirty="0"/>
              <a:t>sebebi 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tr-TR" dirty="0"/>
              <a:t>Konunun denetimde nasıl ele alındığı </a:t>
            </a:r>
            <a:endParaRPr lang="tr-TR" dirty="0" smtClean="0"/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tr-TR" dirty="0" smtClean="0"/>
              <a:t>İlgili finansal tablo dipnotlarına referans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831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10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KDK – denetçi raporunda…..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7696200" cy="4800600"/>
          </a:xfrm>
        </p:spPr>
        <p:txBody>
          <a:bodyPr/>
          <a:lstStyle/>
          <a:p>
            <a:pPr>
              <a:lnSpc>
                <a:spcPct val="200000"/>
              </a:lnSpc>
              <a:spcAft>
                <a:spcPts val="1200"/>
              </a:spcAft>
            </a:pPr>
            <a:r>
              <a:rPr lang="tr-TR" dirty="0" smtClean="0"/>
              <a:t>İlgili konunun KDK olarak belirlenme sebebi </a:t>
            </a:r>
          </a:p>
          <a:p>
            <a:pPr>
              <a:spcAft>
                <a:spcPts val="1200"/>
              </a:spcAft>
            </a:pPr>
            <a:r>
              <a:rPr lang="tr-TR" dirty="0" smtClean="0"/>
              <a:t>Konunun denetimde nasıl ele alındığı </a:t>
            </a:r>
          </a:p>
          <a:p>
            <a:pPr lvl="1">
              <a:spcAft>
                <a:spcPts val="1200"/>
              </a:spcAft>
            </a:pPr>
            <a:r>
              <a:rPr lang="tr-TR" sz="2200" dirty="0" smtClean="0"/>
              <a:t>Değerlendirilmiş “önemli yanlışlık” riskine özgü denetçi yaklaşımı</a:t>
            </a:r>
          </a:p>
          <a:p>
            <a:pPr lvl="1">
              <a:spcAft>
                <a:spcPts val="1200"/>
              </a:spcAft>
            </a:pPr>
            <a:r>
              <a:rPr lang="tr-TR" sz="2200" dirty="0" smtClean="0"/>
              <a:t>Uygulanan </a:t>
            </a:r>
            <a:r>
              <a:rPr lang="tr-TR" sz="2200" dirty="0"/>
              <a:t>prosedürlere ilişkin kısa bir </a:t>
            </a:r>
            <a:r>
              <a:rPr lang="tr-TR" sz="2200" dirty="0" smtClean="0"/>
              <a:t>değerlendirme </a:t>
            </a:r>
            <a:endParaRPr lang="tr-TR" sz="2200" dirty="0"/>
          </a:p>
          <a:p>
            <a:pPr lvl="1">
              <a:spcAft>
                <a:spcPts val="1200"/>
              </a:spcAft>
            </a:pPr>
            <a:r>
              <a:rPr lang="tr-TR" sz="2200" dirty="0" smtClean="0"/>
              <a:t>Denetçinin </a:t>
            </a:r>
            <a:r>
              <a:rPr lang="tr-TR" sz="2200" dirty="0"/>
              <a:t>uyguladığı prosedürlerin sonuçlarına ilişkin bir gösterge veya </a:t>
            </a:r>
            <a:r>
              <a:rPr lang="tr-TR" sz="2200" dirty="0" smtClean="0"/>
              <a:t>konuyla </a:t>
            </a:r>
            <a:r>
              <a:rPr lang="tr-TR" sz="2200" dirty="0"/>
              <a:t>ilgili </a:t>
            </a:r>
            <a:r>
              <a:rPr lang="tr-TR" sz="2200" dirty="0" smtClean="0"/>
              <a:t>önemli </a:t>
            </a:r>
            <a:r>
              <a:rPr lang="tr-TR" sz="2200" dirty="0"/>
              <a:t>gözlemler </a:t>
            </a:r>
            <a:endParaRPr lang="tr-TR" sz="2200" dirty="0" smtClean="0"/>
          </a:p>
          <a:p>
            <a:pPr>
              <a:spcAft>
                <a:spcPts val="1200"/>
              </a:spcAft>
            </a:pPr>
            <a:r>
              <a:rPr lang="tr-TR" dirty="0" smtClean="0"/>
              <a:t>İlgili finansal tablo dipnotlarına referans</a:t>
            </a:r>
          </a:p>
        </p:txBody>
      </p:sp>
    </p:spTree>
    <p:extLst>
      <p:ext uri="{BB962C8B-B14F-4D97-AF65-F5344CB8AC3E}">
        <p14:creationId xmlns:p14="http://schemas.microsoft.com/office/powerpoint/2010/main" val="1953375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Uluslararası durum</a:t>
            </a:r>
            <a:endParaRPr lang="tr-TR" dirty="0"/>
          </a:p>
        </p:txBody>
      </p:sp>
      <p:pic>
        <p:nvPicPr>
          <p:cNvPr id="4" name="Picture 9" descr="3dflagsdotcom_usa_2fawm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7100" y="1751810"/>
            <a:ext cx="800100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1" descr="3dflagsdotcom_european_union_2fawm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4181475"/>
            <a:ext cx="800100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3" descr="3dflagsdotcom_turke_2fagm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1676400"/>
            <a:ext cx="800100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4724400" y="4038600"/>
            <a:ext cx="3581400" cy="219456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tr-TR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İngiltere</a:t>
            </a: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</a:pP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2013 Halka açık şirketler </a:t>
            </a:r>
          </a:p>
          <a:p>
            <a:pPr>
              <a:lnSpc>
                <a:spcPct val="110000"/>
              </a:lnSpc>
            </a:pP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Şirketlere ilave dipnotlar</a:t>
            </a:r>
          </a:p>
          <a:p>
            <a:pPr>
              <a:lnSpc>
                <a:spcPct val="110000"/>
              </a:lnSpc>
            </a:pP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Denetim komitesine rapor</a:t>
            </a: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" y="4016276"/>
            <a:ext cx="3581400" cy="219456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tr-TR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Avrupa Birliği</a:t>
            </a:r>
          </a:p>
          <a:p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KAYİK</a:t>
            </a:r>
          </a:p>
          <a:p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Genişletilmiş denetçi raporu</a:t>
            </a:r>
          </a:p>
          <a:p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Denetim komitesine rapor</a:t>
            </a: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24400" y="1577875"/>
            <a:ext cx="3581400" cy="219456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tr-TR" sz="2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ABD</a:t>
            </a: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Yeni rapor formatı 2017</a:t>
            </a:r>
          </a:p>
          <a:p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KDK</a:t>
            </a:r>
          </a:p>
          <a:p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Büyük halka açık şirketler 2019</a:t>
            </a:r>
          </a:p>
          <a:p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Diğer halka açık şirketler 2020 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2000" y="1546324"/>
            <a:ext cx="3581400" cy="218521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tr-TR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Türkiye</a:t>
            </a:r>
          </a:p>
          <a:p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KDK</a:t>
            </a:r>
          </a:p>
          <a:p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2017 Halka açık şirketler </a:t>
            </a:r>
          </a:p>
          <a:p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2018 Denetime (KGK) 		tabi diğer şirketler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ingiltere-bayragi-hareketli-resim-000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4201784"/>
            <a:ext cx="773486" cy="549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0658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8" grpId="0" animBg="1"/>
      <p:bldP spid="9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İngiltere’den örnekler *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 smtClean="0"/>
              <a:t>153 denetçi raporundan……………. en çok raporlanan KDK</a:t>
            </a:r>
          </a:p>
          <a:p>
            <a:pPr marL="914400" lvl="1" indent="-457200">
              <a:lnSpc>
                <a:spcPct val="150000"/>
              </a:lnSpc>
              <a:buSzPct val="120000"/>
              <a:buFont typeface="+mj-lt"/>
              <a:buAutoNum type="arabicPeriod"/>
            </a:pPr>
            <a:r>
              <a:rPr lang="tr-TR" dirty="0" smtClean="0"/>
              <a:t>Varlıklarda değer kaybı</a:t>
            </a:r>
          </a:p>
          <a:p>
            <a:pPr marL="914400" lvl="1" indent="-457200">
              <a:lnSpc>
                <a:spcPct val="150000"/>
              </a:lnSpc>
              <a:buSzPct val="120000"/>
              <a:buFont typeface="+mj-lt"/>
              <a:buAutoNum type="arabicPeriod"/>
            </a:pPr>
            <a:r>
              <a:rPr lang="tr-TR" dirty="0" smtClean="0"/>
              <a:t>Vergi</a:t>
            </a:r>
          </a:p>
          <a:p>
            <a:pPr marL="914400" lvl="1" indent="-457200">
              <a:lnSpc>
                <a:spcPct val="150000"/>
              </a:lnSpc>
              <a:buSzPct val="120000"/>
              <a:buFont typeface="+mj-lt"/>
              <a:buAutoNum type="arabicPeriod"/>
            </a:pPr>
            <a:r>
              <a:rPr lang="tr-TR" dirty="0" smtClean="0"/>
              <a:t>Şerefiyede değer kabı</a:t>
            </a:r>
          </a:p>
          <a:p>
            <a:pPr lvl="1">
              <a:lnSpc>
                <a:spcPct val="150000"/>
              </a:lnSpc>
              <a:buSzPct val="120000"/>
              <a:buFont typeface="Wingdings" panose="05000000000000000000" pitchFamily="2" charset="2"/>
              <a:buChar char="ü"/>
            </a:pPr>
            <a:r>
              <a:rPr lang="tr-TR" dirty="0" smtClean="0"/>
              <a:t>Yönetimin iç kontrolleri işlevsiz kılma riski</a:t>
            </a:r>
          </a:p>
          <a:p>
            <a:pPr lvl="1">
              <a:lnSpc>
                <a:spcPct val="150000"/>
              </a:lnSpc>
              <a:buSzPct val="120000"/>
              <a:buFont typeface="Wingdings" panose="05000000000000000000" pitchFamily="2" charset="2"/>
              <a:buChar char="ü"/>
            </a:pPr>
            <a:r>
              <a:rPr lang="tr-TR" dirty="0" smtClean="0"/>
              <a:t>Hasılatın yansıtılmasında hile riski</a:t>
            </a:r>
          </a:p>
          <a:p>
            <a:pPr marL="457200" lvl="1" indent="0">
              <a:lnSpc>
                <a:spcPct val="100000"/>
              </a:lnSpc>
              <a:spcBef>
                <a:spcPts val="2400"/>
              </a:spcBef>
              <a:buSzPct val="120000"/>
              <a:buNone/>
            </a:pPr>
            <a:r>
              <a:rPr lang="tr-TR" dirty="0" smtClean="0"/>
              <a:t>* </a:t>
            </a:r>
            <a:r>
              <a:rPr lang="en-US" sz="2000" i="1" dirty="0" smtClean="0"/>
              <a:t>Mazars Fact Sheet, February 2016 				«Overwiew of the New Auditor’s Report Under The ISAs»</a:t>
            </a:r>
          </a:p>
          <a:p>
            <a:pPr marL="400050" lvl="1" indent="0">
              <a:buNone/>
            </a:pPr>
            <a:endParaRPr lang="en-US" dirty="0"/>
          </a:p>
        </p:txBody>
      </p:sp>
      <p:pic>
        <p:nvPicPr>
          <p:cNvPr id="6" name="Picture 8" descr="Image result for ingiltere bayraÄÄ±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2793" y="609600"/>
            <a:ext cx="774007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3838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4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50800" cap="flat" cmpd="sng" algn="ctr">
          <a:solidFill>
            <a:schemeClr val="bg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50800" cap="flat" cmpd="sng" algn="ctr">
          <a:solidFill>
            <a:schemeClr val="bg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Theme4</Template>
  <TotalTime>7225</TotalTime>
  <Words>1082</Words>
  <Application>Microsoft Office PowerPoint</Application>
  <PresentationFormat>On-screen Show (4:3)</PresentationFormat>
  <Paragraphs>237</Paragraphs>
  <Slides>27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38" baseType="lpstr">
      <vt:lpstr>Arial</vt:lpstr>
      <vt:lpstr>Arial Black</vt:lpstr>
      <vt:lpstr>Calibri</vt:lpstr>
      <vt:lpstr>Garamond</vt:lpstr>
      <vt:lpstr>Monotype Corsiva</vt:lpstr>
      <vt:lpstr>Times New Roman</vt:lpstr>
      <vt:lpstr>Verdana</vt:lpstr>
      <vt:lpstr>Wingdings</vt:lpstr>
      <vt:lpstr>Theme4</vt:lpstr>
      <vt:lpstr>Document</vt:lpstr>
      <vt:lpstr>Clip</vt:lpstr>
      <vt:lpstr>Denetim ve Güvence Uygulamalarında  Değişen Yaklaşımlar</vt:lpstr>
      <vt:lpstr>Son değişiklikler</vt:lpstr>
      <vt:lpstr>BDS 700 Görüş oluşturma</vt:lpstr>
      <vt:lpstr>Bağımsız Denetçi Raporu</vt:lpstr>
      <vt:lpstr>Neden Kilit Denetim Konuları?</vt:lpstr>
      <vt:lpstr>KDK belirleme</vt:lpstr>
      <vt:lpstr>KDK – denetçi raporunda…..</vt:lpstr>
      <vt:lpstr>Uluslararası durum</vt:lpstr>
      <vt:lpstr>İngiltere’den örnekler *</vt:lpstr>
      <vt:lpstr>Yeni Zelenda’dan örnekler *</vt:lpstr>
      <vt:lpstr>İsviçre’den örnekler *</vt:lpstr>
      <vt:lpstr>560 Rapor üzerinden ACCA araştırması*</vt:lpstr>
      <vt:lpstr>Türkiye’den örnekler *</vt:lpstr>
      <vt:lpstr>Türkiye’den örnekler *</vt:lpstr>
      <vt:lpstr>KDK belirleme</vt:lpstr>
      <vt:lpstr>BDS 260 Yönetimle iletişim</vt:lpstr>
      <vt:lpstr>BDS 260 Yönetimle iletişim</vt:lpstr>
      <vt:lpstr>BDS 260 Yönetimle iletişim</vt:lpstr>
      <vt:lpstr>BDS 260 Yönetimle iletişim</vt:lpstr>
      <vt:lpstr>BDS 260 Yönetimle iletişim</vt:lpstr>
      <vt:lpstr>BDS 260 Yönetimle iletişim</vt:lpstr>
      <vt:lpstr>KDK ………yaşanabilecek sorunlar</vt:lpstr>
      <vt:lpstr>BDS 570 İşletmenin Sürekliliği</vt:lpstr>
      <vt:lpstr>PowerPoint Presentation</vt:lpstr>
      <vt:lpstr>BDS 570 Örnekler</vt:lpstr>
      <vt:lpstr>Soru - Cevap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Cagla</dc:creator>
  <cp:lastModifiedBy>Tuba</cp:lastModifiedBy>
  <cp:revision>398</cp:revision>
  <dcterms:created xsi:type="dcterms:W3CDTF">2006-08-16T00:00:00Z</dcterms:created>
  <dcterms:modified xsi:type="dcterms:W3CDTF">2018-10-06T05:30:48Z</dcterms:modified>
</cp:coreProperties>
</file>