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70" r:id="rId2"/>
    <p:sldId id="300" r:id="rId3"/>
    <p:sldId id="323" r:id="rId4"/>
    <p:sldId id="319" r:id="rId5"/>
    <p:sldId id="311" r:id="rId6"/>
    <p:sldId id="312" r:id="rId7"/>
    <p:sldId id="313" r:id="rId8"/>
    <p:sldId id="314" r:id="rId9"/>
    <p:sldId id="315" r:id="rId10"/>
    <p:sldId id="321" r:id="rId11"/>
    <p:sldId id="320" r:id="rId12"/>
    <p:sldId id="304" r:id="rId13"/>
    <p:sldId id="318" r:id="rId14"/>
    <p:sldId id="317" r:id="rId15"/>
    <p:sldId id="322" r:id="rId16"/>
    <p:sldId id="306" r:id="rId17"/>
    <p:sldId id="307" r:id="rId18"/>
    <p:sldId id="308" r:id="rId19"/>
    <p:sldId id="309" r:id="rId20"/>
    <p:sldId id="291" r:id="rId21"/>
    <p:sldId id="278" r:id="rId22"/>
    <p:sldId id="279" r:id="rId23"/>
    <p:sldId id="283" r:id="rId24"/>
    <p:sldId id="281" r:id="rId25"/>
    <p:sldId id="284" r:id="rId26"/>
    <p:sldId id="285" r:id="rId27"/>
    <p:sldId id="286" r:id="rId28"/>
    <p:sldId id="287" r:id="rId29"/>
    <p:sldId id="267"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ia" initials="O" lastIdx="1" clrIdx="0"/>
  <p:cmAuthor id="1" name="Nora Sranko" initials="NS" lastIdx="1" clrIdx="1">
    <p:extLst>
      <p:ext uri="{19B8F6BF-5375-455C-9EA6-DF929625EA0E}">
        <p15:presenceInfo xmlns:p15="http://schemas.microsoft.com/office/powerpoint/2012/main" userId="S-1-12-1-2229425512-1282973476-2798245043-1924810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1EF6"/>
    <a:srgbClr val="FF9900"/>
    <a:srgbClr val="F7931E"/>
    <a:srgbClr val="24408F"/>
    <a:srgbClr val="CDD7F3"/>
    <a:srgbClr val="AFB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49" autoAdjust="0"/>
  </p:normalViewPr>
  <p:slideViewPr>
    <p:cSldViewPr snapToObjects="1">
      <p:cViewPr varScale="1">
        <p:scale>
          <a:sx n="91" d="100"/>
          <a:sy n="91" d="100"/>
        </p:scale>
        <p:origin x="21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Vita\Desktop\Aqis\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ita\Desktop\Aqis\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ita\Desktop\Aqi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Yes/Expected</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Approval/Registration</c:v>
                </c:pt>
                <c:pt idx="1">
                  <c:v>Standards</c:v>
                </c:pt>
                <c:pt idx="2">
                  <c:v>Education</c:v>
                </c:pt>
                <c:pt idx="3">
                  <c:v>Quality Assurance</c:v>
                </c:pt>
                <c:pt idx="4">
                  <c:v> 'Sanctions'</c:v>
                </c:pt>
              </c:strCache>
            </c:strRef>
          </c:cat>
          <c:val>
            <c:numRef>
              <c:f>Sheet1!$B$2:$B$6</c:f>
              <c:numCache>
                <c:formatCode>General</c:formatCode>
                <c:ptCount val="5"/>
                <c:pt idx="0">
                  <c:v>12</c:v>
                </c:pt>
                <c:pt idx="1">
                  <c:v>9</c:v>
                </c:pt>
                <c:pt idx="2">
                  <c:v>16</c:v>
                </c:pt>
                <c:pt idx="3">
                  <c:v>16</c:v>
                </c:pt>
                <c:pt idx="4">
                  <c:v>12</c:v>
                </c:pt>
              </c:numCache>
            </c:numRef>
          </c:val>
          <c:extLst>
            <c:ext xmlns:c16="http://schemas.microsoft.com/office/drawing/2014/chart" uri="{C3380CC4-5D6E-409C-BE32-E72D297353CC}">
              <c16:uniqueId val="{00000000-CFA1-4D8C-8B8E-22E366BD8EDE}"/>
            </c:ext>
          </c:extLst>
        </c:ser>
        <c:ser>
          <c:idx val="1"/>
          <c:order val="1"/>
          <c:tx>
            <c:strRef>
              <c:f>Sheet1!$C$1</c:f>
              <c:strCache>
                <c:ptCount val="1"/>
                <c:pt idx="0">
                  <c:v>No</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Approval/Registration</c:v>
                </c:pt>
                <c:pt idx="1">
                  <c:v>Standards</c:v>
                </c:pt>
                <c:pt idx="2">
                  <c:v>Education</c:v>
                </c:pt>
                <c:pt idx="3">
                  <c:v>Quality Assurance</c:v>
                </c:pt>
                <c:pt idx="4">
                  <c:v> 'Sanctions'</c:v>
                </c:pt>
              </c:strCache>
            </c:strRef>
          </c:cat>
          <c:val>
            <c:numRef>
              <c:f>Sheet1!$C$2:$C$6</c:f>
              <c:numCache>
                <c:formatCode>General</c:formatCode>
                <c:ptCount val="5"/>
                <c:pt idx="0">
                  <c:v>12</c:v>
                </c:pt>
                <c:pt idx="1">
                  <c:v>13</c:v>
                </c:pt>
                <c:pt idx="2">
                  <c:v>7</c:v>
                </c:pt>
                <c:pt idx="3">
                  <c:v>7</c:v>
                </c:pt>
                <c:pt idx="4">
                  <c:v>12</c:v>
                </c:pt>
              </c:numCache>
            </c:numRef>
          </c:val>
          <c:extLst>
            <c:ext xmlns:c16="http://schemas.microsoft.com/office/drawing/2014/chart" uri="{C3380CC4-5D6E-409C-BE32-E72D297353CC}">
              <c16:uniqueId val="{00000001-CFA1-4D8C-8B8E-22E366BD8EDE}"/>
            </c:ext>
          </c:extLst>
        </c:ser>
        <c:ser>
          <c:idx val="2"/>
          <c:order val="2"/>
          <c:tx>
            <c:strRef>
              <c:f>Sheet1!$D$1</c:f>
              <c:strCache>
                <c:ptCount val="1"/>
                <c:pt idx="0">
                  <c:v>Not clear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Approval/Registration</c:v>
                </c:pt>
                <c:pt idx="1">
                  <c:v>Standards</c:v>
                </c:pt>
                <c:pt idx="2">
                  <c:v>Education</c:v>
                </c:pt>
                <c:pt idx="3">
                  <c:v>Quality Assurance</c:v>
                </c:pt>
                <c:pt idx="4">
                  <c:v> 'Sanctions'</c:v>
                </c:pt>
              </c:strCache>
            </c:strRef>
          </c:cat>
          <c:val>
            <c:numRef>
              <c:f>Sheet1!$D$2:$D$6</c:f>
              <c:numCache>
                <c:formatCode>General</c:formatCode>
                <c:ptCount val="5"/>
                <c:pt idx="0">
                  <c:v>7</c:v>
                </c:pt>
                <c:pt idx="1">
                  <c:v>9</c:v>
                </c:pt>
                <c:pt idx="2">
                  <c:v>8</c:v>
                </c:pt>
                <c:pt idx="3">
                  <c:v>8</c:v>
                </c:pt>
                <c:pt idx="4">
                  <c:v>7</c:v>
                </c:pt>
              </c:numCache>
            </c:numRef>
          </c:val>
          <c:extLst>
            <c:ext xmlns:c16="http://schemas.microsoft.com/office/drawing/2014/chart" uri="{C3380CC4-5D6E-409C-BE32-E72D297353CC}">
              <c16:uniqueId val="{00000002-CFA1-4D8C-8B8E-22E366BD8EDE}"/>
            </c:ext>
          </c:extLst>
        </c:ser>
        <c:dLbls>
          <c:showLegendKey val="0"/>
          <c:showVal val="0"/>
          <c:showCatName val="0"/>
          <c:showSerName val="0"/>
          <c:showPercent val="0"/>
          <c:showBubbleSize val="0"/>
        </c:dLbls>
        <c:gapWidth val="150"/>
        <c:overlap val="100"/>
        <c:axId val="131798528"/>
        <c:axId val="187089472"/>
      </c:barChart>
      <c:catAx>
        <c:axId val="131798528"/>
        <c:scaling>
          <c:orientation val="minMax"/>
        </c:scaling>
        <c:delete val="0"/>
        <c:axPos val="b"/>
        <c:numFmt formatCode="General" sourceLinked="0"/>
        <c:majorTickMark val="out"/>
        <c:minorTickMark val="none"/>
        <c:tickLblPos val="nextTo"/>
        <c:txPr>
          <a:bodyPr/>
          <a:lstStyle/>
          <a:p>
            <a:pPr>
              <a:defRPr sz="1200"/>
            </a:pPr>
            <a:endParaRPr lang="en-US"/>
          </a:p>
        </c:txPr>
        <c:crossAx val="187089472"/>
        <c:crosses val="autoZero"/>
        <c:auto val="0"/>
        <c:lblAlgn val="ctr"/>
        <c:lblOffset val="100"/>
        <c:noMultiLvlLbl val="0"/>
      </c:catAx>
      <c:valAx>
        <c:axId val="187089472"/>
        <c:scaling>
          <c:orientation val="minMax"/>
          <c:max val="35"/>
        </c:scaling>
        <c:delete val="1"/>
        <c:axPos val="l"/>
        <c:majorGridlines/>
        <c:title>
          <c:tx>
            <c:rich>
              <a:bodyPr rot="0" vert="horz"/>
              <a:lstStyle/>
              <a:p>
                <a:pPr>
                  <a:defRPr sz="1400"/>
                </a:pPr>
                <a:r>
                  <a:rPr lang="fr-BE" sz="1400" b="0" dirty="0" err="1" smtClean="0"/>
                  <a:t>Number</a:t>
                </a:r>
                <a:r>
                  <a:rPr lang="fr-BE" sz="1400" b="0" dirty="0" smtClean="0"/>
                  <a:t> of countries</a:t>
                </a:r>
                <a:endParaRPr lang="fr-BE" sz="1400" b="0" dirty="0"/>
              </a:p>
            </c:rich>
          </c:tx>
          <c:layout>
            <c:manualLayout>
              <c:xMode val="edge"/>
              <c:yMode val="edge"/>
              <c:x val="1.8518518518518517E-2"/>
              <c:y val="2.0922466808437266E-2"/>
            </c:manualLayout>
          </c:layout>
          <c:overlay val="0"/>
        </c:title>
        <c:numFmt formatCode="General" sourceLinked="1"/>
        <c:majorTickMark val="out"/>
        <c:minorTickMark val="none"/>
        <c:tickLblPos val="nextTo"/>
        <c:crossAx val="131798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Yes/Expected</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Approval/Registration</c:v>
                </c:pt>
                <c:pt idx="1">
                  <c:v>Standards</c:v>
                </c:pt>
                <c:pt idx="2">
                  <c:v>Education</c:v>
                </c:pt>
              </c:strCache>
            </c:strRef>
          </c:cat>
          <c:val>
            <c:numRef>
              <c:f>Sheet1!$B$2:$B$4</c:f>
              <c:numCache>
                <c:formatCode>General</c:formatCode>
                <c:ptCount val="3"/>
                <c:pt idx="0">
                  <c:v>13</c:v>
                </c:pt>
                <c:pt idx="1">
                  <c:v>9</c:v>
                </c:pt>
                <c:pt idx="2">
                  <c:v>16</c:v>
                </c:pt>
              </c:numCache>
            </c:numRef>
          </c:val>
          <c:extLst>
            <c:ext xmlns:c16="http://schemas.microsoft.com/office/drawing/2014/chart" uri="{C3380CC4-5D6E-409C-BE32-E72D297353CC}">
              <c16:uniqueId val="{00000000-CFA1-4D8C-8B8E-22E366BD8EDE}"/>
            </c:ext>
          </c:extLst>
        </c:ser>
        <c:ser>
          <c:idx val="1"/>
          <c:order val="1"/>
          <c:tx>
            <c:strRef>
              <c:f>Sheet1!$C$1</c:f>
              <c:strCache>
                <c:ptCount val="1"/>
                <c:pt idx="0">
                  <c:v>No</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Approval/Registration</c:v>
                </c:pt>
                <c:pt idx="1">
                  <c:v>Standards</c:v>
                </c:pt>
                <c:pt idx="2">
                  <c:v>Education</c:v>
                </c:pt>
              </c:strCache>
            </c:strRef>
          </c:cat>
          <c:val>
            <c:numRef>
              <c:f>Sheet1!$C$2:$C$4</c:f>
              <c:numCache>
                <c:formatCode>General</c:formatCode>
                <c:ptCount val="3"/>
                <c:pt idx="0">
                  <c:v>11</c:v>
                </c:pt>
                <c:pt idx="1">
                  <c:v>13</c:v>
                </c:pt>
                <c:pt idx="2">
                  <c:v>8</c:v>
                </c:pt>
              </c:numCache>
            </c:numRef>
          </c:val>
          <c:extLst>
            <c:ext xmlns:c16="http://schemas.microsoft.com/office/drawing/2014/chart" uri="{C3380CC4-5D6E-409C-BE32-E72D297353CC}">
              <c16:uniqueId val="{00000001-CFA1-4D8C-8B8E-22E366BD8EDE}"/>
            </c:ext>
          </c:extLst>
        </c:ser>
        <c:ser>
          <c:idx val="2"/>
          <c:order val="2"/>
          <c:tx>
            <c:strRef>
              <c:f>Sheet1!$D$1</c:f>
              <c:strCache>
                <c:ptCount val="1"/>
                <c:pt idx="0">
                  <c:v>Not clear</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Approval/Registration</c:v>
                </c:pt>
                <c:pt idx="1">
                  <c:v>Standards</c:v>
                </c:pt>
                <c:pt idx="2">
                  <c:v>Education</c:v>
                </c:pt>
              </c:strCache>
            </c:strRef>
          </c:cat>
          <c:val>
            <c:numRef>
              <c:f>Sheet1!$D$2:$D$4</c:f>
              <c:numCache>
                <c:formatCode>General</c:formatCode>
                <c:ptCount val="3"/>
                <c:pt idx="0">
                  <c:v>7</c:v>
                </c:pt>
                <c:pt idx="1">
                  <c:v>9</c:v>
                </c:pt>
                <c:pt idx="2">
                  <c:v>7</c:v>
                </c:pt>
              </c:numCache>
            </c:numRef>
          </c:val>
          <c:extLst>
            <c:ext xmlns:c16="http://schemas.microsoft.com/office/drawing/2014/chart" uri="{C3380CC4-5D6E-409C-BE32-E72D297353CC}">
              <c16:uniqueId val="{00000002-CFA1-4D8C-8B8E-22E366BD8EDE}"/>
            </c:ext>
          </c:extLst>
        </c:ser>
        <c:dLbls>
          <c:showLegendKey val="0"/>
          <c:showVal val="0"/>
          <c:showCatName val="0"/>
          <c:showSerName val="0"/>
          <c:showPercent val="0"/>
          <c:showBubbleSize val="0"/>
        </c:dLbls>
        <c:gapWidth val="150"/>
        <c:overlap val="100"/>
        <c:axId val="131798528"/>
        <c:axId val="187089472"/>
      </c:barChart>
      <c:catAx>
        <c:axId val="131798528"/>
        <c:scaling>
          <c:orientation val="minMax"/>
        </c:scaling>
        <c:delete val="0"/>
        <c:axPos val="b"/>
        <c:numFmt formatCode="General" sourceLinked="0"/>
        <c:majorTickMark val="out"/>
        <c:minorTickMark val="none"/>
        <c:tickLblPos val="nextTo"/>
        <c:txPr>
          <a:bodyPr/>
          <a:lstStyle/>
          <a:p>
            <a:pPr>
              <a:defRPr sz="1400"/>
            </a:pPr>
            <a:endParaRPr lang="en-US"/>
          </a:p>
        </c:txPr>
        <c:crossAx val="187089472"/>
        <c:crosses val="autoZero"/>
        <c:auto val="1"/>
        <c:lblAlgn val="ctr"/>
        <c:lblOffset val="100"/>
        <c:noMultiLvlLbl val="0"/>
      </c:catAx>
      <c:valAx>
        <c:axId val="187089472"/>
        <c:scaling>
          <c:orientation val="minMax"/>
          <c:max val="35"/>
        </c:scaling>
        <c:delete val="1"/>
        <c:axPos val="l"/>
        <c:majorGridlines/>
        <c:title>
          <c:tx>
            <c:rich>
              <a:bodyPr rot="0" vert="horz"/>
              <a:lstStyle/>
              <a:p>
                <a:pPr>
                  <a:defRPr sz="1400"/>
                </a:pPr>
                <a:r>
                  <a:rPr lang="fr-BE" sz="1400" b="0" dirty="0" err="1" smtClean="0"/>
                  <a:t>Number</a:t>
                </a:r>
                <a:r>
                  <a:rPr lang="fr-BE" sz="1400" b="0" dirty="0" smtClean="0"/>
                  <a:t> of countries</a:t>
                </a:r>
                <a:endParaRPr lang="fr-BE" sz="1400" b="0" dirty="0"/>
              </a:p>
            </c:rich>
          </c:tx>
          <c:layout>
            <c:manualLayout>
              <c:xMode val="edge"/>
              <c:yMode val="edge"/>
              <c:x val="1.8518518518518517E-2"/>
              <c:y val="2.0922466808437266E-2"/>
            </c:manualLayout>
          </c:layout>
          <c:overlay val="0"/>
        </c:title>
        <c:numFmt formatCode="General" sourceLinked="1"/>
        <c:majorTickMark val="out"/>
        <c:minorTickMark val="none"/>
        <c:tickLblPos val="nextTo"/>
        <c:crossAx val="131798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400" dirty="0"/>
              <a:t>Information</a:t>
            </a:r>
            <a:r>
              <a:rPr lang="en-GB" sz="2400" baseline="0" dirty="0"/>
              <a:t> type on AQIs</a:t>
            </a:r>
            <a:endParaRPr lang="en-GB" sz="2400" dirty="0"/>
          </a:p>
        </c:rich>
      </c:tx>
      <c:layout>
        <c:manualLayout>
          <c:xMode val="edge"/>
          <c:yMode val="edge"/>
          <c:x val="0.1586681764356806"/>
          <c:y val="4.4119435872637627E-2"/>
        </c:manualLayout>
      </c:layout>
      <c:overlay val="0"/>
    </c:title>
    <c:autoTitleDeleted val="0"/>
    <c:plotArea>
      <c:layout/>
      <c:pieChart>
        <c:varyColors val="1"/>
        <c:ser>
          <c:idx val="0"/>
          <c:order val="0"/>
          <c:dLbls>
            <c:dLbl>
              <c:idx val="0"/>
              <c:layout>
                <c:manualLayout>
                  <c:x val="-0.16298993540013168"/>
                  <c:y val="-4.512769638023261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2A9-4FAD-BEA6-3DA3AB0B6708}"/>
                </c:ext>
              </c:extLst>
            </c:dLbl>
            <c:dLbl>
              <c:idx val="1"/>
              <c:layout>
                <c:manualLayout>
                  <c:x val="0.13992872743136942"/>
                  <c:y val="-4.4336292891576479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2A9-4FAD-BEA6-3DA3AB0B6708}"/>
                </c:ext>
              </c:extLst>
            </c:dLbl>
            <c:dLbl>
              <c:idx val="2"/>
              <c:layout>
                <c:manualLayout>
                  <c:x val="7.7871936993450588E-2"/>
                  <c:y val="0.15296495889687078"/>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2A9-4FAD-BEA6-3DA3AB0B6708}"/>
                </c:ext>
              </c:extLst>
            </c:dLbl>
            <c:spPr>
              <a:noFill/>
              <a:ln>
                <a:noFill/>
              </a:ln>
              <a:effectLst/>
            </c:spPr>
            <c:txPr>
              <a:bodyPr/>
              <a:lstStyle/>
              <a:p>
                <a:pPr>
                  <a:defRPr sz="18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Sheet1!$A$4:$A$6</c:f>
              <c:strCache>
                <c:ptCount val="3"/>
                <c:pt idx="0">
                  <c:v>Quantitative</c:v>
                </c:pt>
                <c:pt idx="1">
                  <c:v>Qualitative</c:v>
                </c:pt>
                <c:pt idx="2">
                  <c:v>Both</c:v>
                </c:pt>
              </c:strCache>
            </c:strRef>
          </c:cat>
          <c:val>
            <c:numRef>
              <c:f>Sheet1!$B$4:$B$6</c:f>
              <c:numCache>
                <c:formatCode>General</c:formatCode>
                <c:ptCount val="3"/>
                <c:pt idx="0">
                  <c:v>5</c:v>
                </c:pt>
                <c:pt idx="1">
                  <c:v>3</c:v>
                </c:pt>
                <c:pt idx="2">
                  <c:v>1</c:v>
                </c:pt>
              </c:numCache>
            </c:numRef>
          </c:val>
          <c:extLst>
            <c:ext xmlns:c16="http://schemas.microsoft.com/office/drawing/2014/chart" uri="{C3380CC4-5D6E-409C-BE32-E72D297353CC}">
              <c16:uniqueId val="{00000003-D2A9-4FAD-BEA6-3DA3AB0B6708}"/>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7679200955991337"/>
          <c:y val="0.37058770744741842"/>
          <c:w val="0.31613797653919212"/>
          <c:h val="0.3826818483197320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400" dirty="0"/>
              <a:t>Type</a:t>
            </a:r>
            <a:r>
              <a:rPr lang="en-GB" sz="2400" baseline="0" dirty="0"/>
              <a:t> of reporting on AQIs</a:t>
            </a:r>
            <a:endParaRPr lang="en-GB" sz="2400" dirty="0"/>
          </a:p>
        </c:rich>
      </c:tx>
      <c:layout>
        <c:manualLayout>
          <c:xMode val="edge"/>
          <c:yMode val="edge"/>
          <c:x val="0.1114979674796748"/>
          <c:y val="4.7501496110113707E-2"/>
        </c:manualLayout>
      </c:layout>
      <c:overlay val="0"/>
    </c:title>
    <c:autoTitleDeleted val="0"/>
    <c:plotArea>
      <c:layout/>
      <c:pieChart>
        <c:varyColors val="1"/>
        <c:ser>
          <c:idx val="0"/>
          <c:order val="0"/>
          <c:dLbls>
            <c:dLbl>
              <c:idx val="0"/>
              <c:layout>
                <c:manualLayout>
                  <c:x val="-0.14320113482384825"/>
                  <c:y val="-7.976760422900464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203-461A-9450-FD845A6689E1}"/>
                </c:ext>
              </c:extLst>
            </c:dLbl>
            <c:dLbl>
              <c:idx val="1"/>
              <c:layout>
                <c:manualLayout>
                  <c:x val="0.13069266598915988"/>
                  <c:y val="-0.1066155495711151"/>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203-461A-9450-FD845A6689E1}"/>
                </c:ext>
              </c:extLst>
            </c:dLbl>
            <c:dLbl>
              <c:idx val="2"/>
              <c:layout>
                <c:manualLayout>
                  <c:x val="0.12284722222222222"/>
                  <c:y val="0.18016232794733691"/>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203-461A-9450-FD845A6689E1}"/>
                </c:ext>
              </c:extLst>
            </c:dLbl>
            <c:spPr>
              <a:noFill/>
              <a:ln>
                <a:noFill/>
              </a:ln>
              <a:effectLst/>
            </c:spPr>
            <c:txPr>
              <a:bodyPr/>
              <a:lstStyle/>
              <a:p>
                <a:pPr>
                  <a:defRPr sz="18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Sheet1!$I$4:$I$6</c:f>
              <c:strCache>
                <c:ptCount val="3"/>
                <c:pt idx="0">
                  <c:v>Public reporting</c:v>
                </c:pt>
                <c:pt idx="1">
                  <c:v>Private reporting</c:v>
                </c:pt>
                <c:pt idx="2">
                  <c:v>Both</c:v>
                </c:pt>
              </c:strCache>
            </c:strRef>
          </c:cat>
          <c:val>
            <c:numRef>
              <c:f>Sheet1!$J$4:$J$6</c:f>
              <c:numCache>
                <c:formatCode>General</c:formatCode>
                <c:ptCount val="3"/>
                <c:pt idx="0">
                  <c:v>5</c:v>
                </c:pt>
                <c:pt idx="1">
                  <c:v>2</c:v>
                </c:pt>
                <c:pt idx="2">
                  <c:v>2</c:v>
                </c:pt>
              </c:numCache>
            </c:numRef>
          </c:val>
          <c:extLst>
            <c:ext xmlns:c16="http://schemas.microsoft.com/office/drawing/2014/chart" uri="{C3380CC4-5D6E-409C-BE32-E72D297353CC}">
              <c16:uniqueId val="{00000003-0203-461A-9450-FD845A6689E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9476117886178856"/>
          <c:y val="0.39557001795332142"/>
          <c:w val="0.29233231707317076"/>
          <c:h val="0.3396317075603431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GB" sz="2400" dirty="0"/>
              <a:t>Principles</a:t>
            </a:r>
            <a:r>
              <a:rPr lang="en-GB" sz="2400" baseline="0" dirty="0"/>
              <a:t> vs Rules-based</a:t>
            </a:r>
            <a:endParaRPr lang="en-GB" sz="2400" dirty="0"/>
          </a:p>
        </c:rich>
      </c:tx>
      <c:layout>
        <c:manualLayout>
          <c:xMode val="edge"/>
          <c:yMode val="edge"/>
          <c:x val="0.12279115853658537"/>
          <c:y val="4.4334729702772788E-2"/>
        </c:manualLayout>
      </c:layout>
      <c:overlay val="0"/>
    </c:title>
    <c:autoTitleDeleted val="0"/>
    <c:plotArea>
      <c:layout/>
      <c:pieChart>
        <c:varyColors val="1"/>
        <c:ser>
          <c:idx val="0"/>
          <c:order val="0"/>
          <c:dLbls>
            <c:dLbl>
              <c:idx val="0"/>
              <c:layout>
                <c:manualLayout>
                  <c:x val="-0.14794783197831979"/>
                  <c:y val="5.492220227408743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6F2F-4A22-97B1-8E8222B882DF}"/>
                </c:ext>
              </c:extLst>
            </c:dLbl>
            <c:dLbl>
              <c:idx val="1"/>
              <c:layout>
                <c:manualLayout>
                  <c:x val="0.15439168360433606"/>
                  <c:y val="-4.4933173748254542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F2F-4A22-97B1-8E8222B882DF}"/>
                </c:ext>
              </c:extLst>
            </c:dLbl>
            <c:spPr>
              <a:noFill/>
              <a:ln>
                <a:noFill/>
              </a:ln>
              <a:effectLst/>
            </c:spPr>
            <c:txPr>
              <a:bodyPr/>
              <a:lstStyle/>
              <a:p>
                <a:pPr>
                  <a:defRPr sz="18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Sheet1!$Q$4:$Q$5</c:f>
              <c:strCache>
                <c:ptCount val="2"/>
                <c:pt idx="0">
                  <c:v>Principles-based</c:v>
                </c:pt>
                <c:pt idx="1">
                  <c:v>Rules-based</c:v>
                </c:pt>
              </c:strCache>
            </c:strRef>
          </c:cat>
          <c:val>
            <c:numRef>
              <c:f>Sheet1!$R$4:$R$5</c:f>
              <c:numCache>
                <c:formatCode>General</c:formatCode>
                <c:ptCount val="2"/>
                <c:pt idx="0">
                  <c:v>4</c:v>
                </c:pt>
                <c:pt idx="1">
                  <c:v>5</c:v>
                </c:pt>
              </c:numCache>
            </c:numRef>
          </c:val>
          <c:extLst>
            <c:ext xmlns:c16="http://schemas.microsoft.com/office/drawing/2014/chart" uri="{C3380CC4-5D6E-409C-BE32-E72D297353CC}">
              <c16:uniqueId val="{00000002-6F2F-4A22-97B1-8E8222B882D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0661382113821147"/>
          <c:y val="0.40203470975463795"/>
          <c:w val="0.28047967479674801"/>
          <c:h val="0.28553411131059248"/>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A7A1E-805C-43B4-9811-6E15AA48D75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00FA974D-5320-400E-B808-A53FAD4C3C0A}">
      <dgm:prSet phldrT="[Text]"/>
      <dgm:spPr/>
      <dgm:t>
        <a:bodyPr/>
        <a:lstStyle/>
        <a:p>
          <a:r>
            <a:rPr lang="en-US" b="1" dirty="0" smtClean="0"/>
            <a:t>A core element in all we do</a:t>
          </a:r>
          <a:endParaRPr lang="en-US" dirty="0"/>
        </a:p>
      </dgm:t>
    </dgm:pt>
    <dgm:pt modelId="{B313818F-2B74-4BAB-B146-B2C8CE192CF9}" type="parTrans" cxnId="{5AB6BAA5-0538-44D8-8EB2-77272A0275DD}">
      <dgm:prSet/>
      <dgm:spPr/>
      <dgm:t>
        <a:bodyPr/>
        <a:lstStyle/>
        <a:p>
          <a:endParaRPr lang="en-US"/>
        </a:p>
      </dgm:t>
    </dgm:pt>
    <dgm:pt modelId="{65DD1C63-4653-480A-A9D7-C2A4AC782C99}" type="sibTrans" cxnId="{5AB6BAA5-0538-44D8-8EB2-77272A0275DD}">
      <dgm:prSet/>
      <dgm:spPr/>
      <dgm:t>
        <a:bodyPr/>
        <a:lstStyle/>
        <a:p>
          <a:endParaRPr lang="en-US"/>
        </a:p>
      </dgm:t>
    </dgm:pt>
    <dgm:pt modelId="{183D49FB-0AD7-4919-8809-5F37B8D3C1BD}">
      <dgm:prSet/>
      <dgm:spPr/>
      <dgm:t>
        <a:bodyPr/>
        <a:lstStyle/>
        <a:p>
          <a:r>
            <a:rPr lang="en-US" b="1" dirty="0" smtClean="0"/>
            <a:t>Shared responsibility for all financial reporting supply chain players </a:t>
          </a:r>
          <a:endParaRPr lang="en-US" b="1" dirty="0"/>
        </a:p>
      </dgm:t>
    </dgm:pt>
    <dgm:pt modelId="{61B6D5A4-77BD-4088-AE30-14F28AC706E5}" type="parTrans" cxnId="{1546AD0D-7D35-4CC6-A5C3-34C632708469}">
      <dgm:prSet/>
      <dgm:spPr/>
      <dgm:t>
        <a:bodyPr/>
        <a:lstStyle/>
        <a:p>
          <a:endParaRPr lang="en-US"/>
        </a:p>
      </dgm:t>
    </dgm:pt>
    <dgm:pt modelId="{F49B0B12-86BE-443A-981B-582A448F0FFF}" type="sibTrans" cxnId="{1546AD0D-7D35-4CC6-A5C3-34C632708469}">
      <dgm:prSet/>
      <dgm:spPr/>
      <dgm:t>
        <a:bodyPr/>
        <a:lstStyle/>
        <a:p>
          <a:endParaRPr lang="en-US"/>
        </a:p>
      </dgm:t>
    </dgm:pt>
    <dgm:pt modelId="{4E4D798F-F679-4EFE-BF26-4874FCAB38A6}">
      <dgm:prSet/>
      <dgm:spPr/>
      <dgm:t>
        <a:bodyPr/>
        <a:lstStyle/>
        <a:p>
          <a:r>
            <a:rPr lang="en-US" b="1" dirty="0" smtClean="0"/>
            <a:t>Needs to be properly perceived – and demonstrated</a:t>
          </a:r>
          <a:endParaRPr lang="en-US" b="1" dirty="0"/>
        </a:p>
      </dgm:t>
    </dgm:pt>
    <dgm:pt modelId="{BBAA591C-309C-4F93-96C0-CCFF09FE5A3A}" type="parTrans" cxnId="{8F51ED42-81E7-4F5A-9B50-039D25AE9BDD}">
      <dgm:prSet/>
      <dgm:spPr/>
      <dgm:t>
        <a:bodyPr/>
        <a:lstStyle/>
        <a:p>
          <a:endParaRPr lang="en-US"/>
        </a:p>
      </dgm:t>
    </dgm:pt>
    <dgm:pt modelId="{8FD8FF9C-E231-41C6-A6E2-A72E846271C8}" type="sibTrans" cxnId="{8F51ED42-81E7-4F5A-9B50-039D25AE9BDD}">
      <dgm:prSet/>
      <dgm:spPr/>
      <dgm:t>
        <a:bodyPr/>
        <a:lstStyle/>
        <a:p>
          <a:endParaRPr lang="en-US"/>
        </a:p>
      </dgm:t>
    </dgm:pt>
    <dgm:pt modelId="{32E46ADB-6702-4490-88EA-6C2FF367CC55}" type="pres">
      <dgm:prSet presAssocID="{4CEA7A1E-805C-43B4-9811-6E15AA48D75A}" presName="Name0" presStyleCnt="0">
        <dgm:presLayoutVars>
          <dgm:chMax val="7"/>
          <dgm:chPref val="7"/>
          <dgm:dir/>
        </dgm:presLayoutVars>
      </dgm:prSet>
      <dgm:spPr/>
      <dgm:t>
        <a:bodyPr/>
        <a:lstStyle/>
        <a:p>
          <a:endParaRPr lang="en-US"/>
        </a:p>
      </dgm:t>
    </dgm:pt>
    <dgm:pt modelId="{53869609-8D27-4088-8C83-B2022E39A7A4}" type="pres">
      <dgm:prSet presAssocID="{4CEA7A1E-805C-43B4-9811-6E15AA48D75A}" presName="Name1" presStyleCnt="0"/>
      <dgm:spPr/>
    </dgm:pt>
    <dgm:pt modelId="{C5A61B77-87CE-4A72-ADAB-20E1507B061F}" type="pres">
      <dgm:prSet presAssocID="{4CEA7A1E-805C-43B4-9811-6E15AA48D75A}" presName="cycle" presStyleCnt="0"/>
      <dgm:spPr/>
    </dgm:pt>
    <dgm:pt modelId="{C14EA32F-6B11-42E2-A2D2-9AD08767FC68}" type="pres">
      <dgm:prSet presAssocID="{4CEA7A1E-805C-43B4-9811-6E15AA48D75A}" presName="srcNode" presStyleLbl="node1" presStyleIdx="0" presStyleCnt="3"/>
      <dgm:spPr/>
    </dgm:pt>
    <dgm:pt modelId="{B5A710D2-ACBF-48D6-A5B2-43187A55D04C}" type="pres">
      <dgm:prSet presAssocID="{4CEA7A1E-805C-43B4-9811-6E15AA48D75A}" presName="conn" presStyleLbl="parChTrans1D2" presStyleIdx="0" presStyleCnt="1"/>
      <dgm:spPr/>
      <dgm:t>
        <a:bodyPr/>
        <a:lstStyle/>
        <a:p>
          <a:endParaRPr lang="en-US"/>
        </a:p>
      </dgm:t>
    </dgm:pt>
    <dgm:pt modelId="{39C864AF-BB07-43AE-877A-916270471F11}" type="pres">
      <dgm:prSet presAssocID="{4CEA7A1E-805C-43B4-9811-6E15AA48D75A}" presName="extraNode" presStyleLbl="node1" presStyleIdx="0" presStyleCnt="3"/>
      <dgm:spPr/>
    </dgm:pt>
    <dgm:pt modelId="{0C6EE936-229D-4DC8-A227-974D53D38B9B}" type="pres">
      <dgm:prSet presAssocID="{4CEA7A1E-805C-43B4-9811-6E15AA48D75A}" presName="dstNode" presStyleLbl="node1" presStyleIdx="0" presStyleCnt="3"/>
      <dgm:spPr/>
    </dgm:pt>
    <dgm:pt modelId="{1E15A54E-0A9F-43B2-8B21-56BD2511C325}" type="pres">
      <dgm:prSet presAssocID="{00FA974D-5320-400E-B808-A53FAD4C3C0A}" presName="text_1" presStyleLbl="node1" presStyleIdx="0" presStyleCnt="3">
        <dgm:presLayoutVars>
          <dgm:bulletEnabled val="1"/>
        </dgm:presLayoutVars>
      </dgm:prSet>
      <dgm:spPr/>
      <dgm:t>
        <a:bodyPr/>
        <a:lstStyle/>
        <a:p>
          <a:endParaRPr lang="en-US"/>
        </a:p>
      </dgm:t>
    </dgm:pt>
    <dgm:pt modelId="{C2DF15B9-B30F-49A8-BDD1-077844307919}" type="pres">
      <dgm:prSet presAssocID="{00FA974D-5320-400E-B808-A53FAD4C3C0A}" presName="accent_1" presStyleCnt="0"/>
      <dgm:spPr/>
    </dgm:pt>
    <dgm:pt modelId="{099AEFA4-AF6F-40EC-AB35-6E08B31785C6}" type="pres">
      <dgm:prSet presAssocID="{00FA974D-5320-400E-B808-A53FAD4C3C0A}" presName="accentRepeatNode" presStyleLbl="solidFgAcc1" presStyleIdx="0" presStyleCnt="3" custScaleX="81271" custScaleY="81271"/>
      <dgm:spPr/>
    </dgm:pt>
    <dgm:pt modelId="{A4B5A0C9-A437-4167-B6D8-598A4D147592}" type="pres">
      <dgm:prSet presAssocID="{183D49FB-0AD7-4919-8809-5F37B8D3C1BD}" presName="text_2" presStyleLbl="node1" presStyleIdx="1" presStyleCnt="3">
        <dgm:presLayoutVars>
          <dgm:bulletEnabled val="1"/>
        </dgm:presLayoutVars>
      </dgm:prSet>
      <dgm:spPr/>
      <dgm:t>
        <a:bodyPr/>
        <a:lstStyle/>
        <a:p>
          <a:endParaRPr lang="en-US"/>
        </a:p>
      </dgm:t>
    </dgm:pt>
    <dgm:pt modelId="{25AA4648-329F-4909-9178-F209DB245BBE}" type="pres">
      <dgm:prSet presAssocID="{183D49FB-0AD7-4919-8809-5F37B8D3C1BD}" presName="accent_2" presStyleCnt="0"/>
      <dgm:spPr/>
    </dgm:pt>
    <dgm:pt modelId="{A469C359-B2BA-4AB6-83D3-C739AE561C8F}" type="pres">
      <dgm:prSet presAssocID="{183D49FB-0AD7-4919-8809-5F37B8D3C1BD}" presName="accentRepeatNode" presStyleLbl="solidFgAcc1" presStyleIdx="1" presStyleCnt="3" custScaleX="81271" custScaleY="81271"/>
      <dgm:spPr/>
    </dgm:pt>
    <dgm:pt modelId="{92FE5512-B869-4F1E-A6FD-9EC3DA665C50}" type="pres">
      <dgm:prSet presAssocID="{4E4D798F-F679-4EFE-BF26-4874FCAB38A6}" presName="text_3" presStyleLbl="node1" presStyleIdx="2" presStyleCnt="3">
        <dgm:presLayoutVars>
          <dgm:bulletEnabled val="1"/>
        </dgm:presLayoutVars>
      </dgm:prSet>
      <dgm:spPr/>
      <dgm:t>
        <a:bodyPr/>
        <a:lstStyle/>
        <a:p>
          <a:endParaRPr lang="en-US"/>
        </a:p>
      </dgm:t>
    </dgm:pt>
    <dgm:pt modelId="{7F893D92-F036-4011-AF41-B43EECF4B896}" type="pres">
      <dgm:prSet presAssocID="{4E4D798F-F679-4EFE-BF26-4874FCAB38A6}" presName="accent_3" presStyleCnt="0"/>
      <dgm:spPr/>
    </dgm:pt>
    <dgm:pt modelId="{3EE8C658-A40B-4794-A747-CB6818940150}" type="pres">
      <dgm:prSet presAssocID="{4E4D798F-F679-4EFE-BF26-4874FCAB38A6}" presName="accentRepeatNode" presStyleLbl="solidFgAcc1" presStyleIdx="2" presStyleCnt="3" custScaleX="81271" custScaleY="81271"/>
      <dgm:spPr/>
    </dgm:pt>
  </dgm:ptLst>
  <dgm:cxnLst>
    <dgm:cxn modelId="{5DEB13E9-A47F-470E-ACED-6DD0F6037FDE}" type="presOf" srcId="{183D49FB-0AD7-4919-8809-5F37B8D3C1BD}" destId="{A4B5A0C9-A437-4167-B6D8-598A4D147592}" srcOrd="0" destOrd="0" presId="urn:microsoft.com/office/officeart/2008/layout/VerticalCurvedList"/>
    <dgm:cxn modelId="{06566075-3926-46EE-BF4E-C3CC5796878D}" type="presOf" srcId="{65DD1C63-4653-480A-A9D7-C2A4AC782C99}" destId="{B5A710D2-ACBF-48D6-A5B2-43187A55D04C}" srcOrd="0" destOrd="0" presId="urn:microsoft.com/office/officeart/2008/layout/VerticalCurvedList"/>
    <dgm:cxn modelId="{CC933B36-7EAC-4AF5-A3E0-9EB15584F2E5}" type="presOf" srcId="{00FA974D-5320-400E-B808-A53FAD4C3C0A}" destId="{1E15A54E-0A9F-43B2-8B21-56BD2511C325}" srcOrd="0" destOrd="0" presId="urn:microsoft.com/office/officeart/2008/layout/VerticalCurvedList"/>
    <dgm:cxn modelId="{5AB6BAA5-0538-44D8-8EB2-77272A0275DD}" srcId="{4CEA7A1E-805C-43B4-9811-6E15AA48D75A}" destId="{00FA974D-5320-400E-B808-A53FAD4C3C0A}" srcOrd="0" destOrd="0" parTransId="{B313818F-2B74-4BAB-B146-B2C8CE192CF9}" sibTransId="{65DD1C63-4653-480A-A9D7-C2A4AC782C99}"/>
    <dgm:cxn modelId="{8F51ED42-81E7-4F5A-9B50-039D25AE9BDD}" srcId="{4CEA7A1E-805C-43B4-9811-6E15AA48D75A}" destId="{4E4D798F-F679-4EFE-BF26-4874FCAB38A6}" srcOrd="2" destOrd="0" parTransId="{BBAA591C-309C-4F93-96C0-CCFF09FE5A3A}" sibTransId="{8FD8FF9C-E231-41C6-A6E2-A72E846271C8}"/>
    <dgm:cxn modelId="{B217FD0B-9165-4FEF-9BDE-B15B252F8F74}" type="presOf" srcId="{4CEA7A1E-805C-43B4-9811-6E15AA48D75A}" destId="{32E46ADB-6702-4490-88EA-6C2FF367CC55}" srcOrd="0" destOrd="0" presId="urn:microsoft.com/office/officeart/2008/layout/VerticalCurvedList"/>
    <dgm:cxn modelId="{C5841B35-4528-4BA3-B1E5-A56286AEE0B7}" type="presOf" srcId="{4E4D798F-F679-4EFE-BF26-4874FCAB38A6}" destId="{92FE5512-B869-4F1E-A6FD-9EC3DA665C50}" srcOrd="0" destOrd="0" presId="urn:microsoft.com/office/officeart/2008/layout/VerticalCurvedList"/>
    <dgm:cxn modelId="{1546AD0D-7D35-4CC6-A5C3-34C632708469}" srcId="{4CEA7A1E-805C-43B4-9811-6E15AA48D75A}" destId="{183D49FB-0AD7-4919-8809-5F37B8D3C1BD}" srcOrd="1" destOrd="0" parTransId="{61B6D5A4-77BD-4088-AE30-14F28AC706E5}" sibTransId="{F49B0B12-86BE-443A-981B-582A448F0FFF}"/>
    <dgm:cxn modelId="{422BF746-C85E-4F9A-A22F-B33A81C81721}" type="presParOf" srcId="{32E46ADB-6702-4490-88EA-6C2FF367CC55}" destId="{53869609-8D27-4088-8C83-B2022E39A7A4}" srcOrd="0" destOrd="0" presId="urn:microsoft.com/office/officeart/2008/layout/VerticalCurvedList"/>
    <dgm:cxn modelId="{7D968089-1A00-4383-AC69-049926147BEF}" type="presParOf" srcId="{53869609-8D27-4088-8C83-B2022E39A7A4}" destId="{C5A61B77-87CE-4A72-ADAB-20E1507B061F}" srcOrd="0" destOrd="0" presId="urn:microsoft.com/office/officeart/2008/layout/VerticalCurvedList"/>
    <dgm:cxn modelId="{B3973182-0FB2-45F9-B8D6-826C2BED6BDD}" type="presParOf" srcId="{C5A61B77-87CE-4A72-ADAB-20E1507B061F}" destId="{C14EA32F-6B11-42E2-A2D2-9AD08767FC68}" srcOrd="0" destOrd="0" presId="urn:microsoft.com/office/officeart/2008/layout/VerticalCurvedList"/>
    <dgm:cxn modelId="{0563AD88-077D-45F2-A5C4-FB8DA5D9A0AA}" type="presParOf" srcId="{C5A61B77-87CE-4A72-ADAB-20E1507B061F}" destId="{B5A710D2-ACBF-48D6-A5B2-43187A55D04C}" srcOrd="1" destOrd="0" presId="urn:microsoft.com/office/officeart/2008/layout/VerticalCurvedList"/>
    <dgm:cxn modelId="{196582A8-A51C-4E8B-9F46-8FD58C4A9AC5}" type="presParOf" srcId="{C5A61B77-87CE-4A72-ADAB-20E1507B061F}" destId="{39C864AF-BB07-43AE-877A-916270471F11}" srcOrd="2" destOrd="0" presId="urn:microsoft.com/office/officeart/2008/layout/VerticalCurvedList"/>
    <dgm:cxn modelId="{68BCEAA5-97CE-4FE7-9C87-748CC5384F51}" type="presParOf" srcId="{C5A61B77-87CE-4A72-ADAB-20E1507B061F}" destId="{0C6EE936-229D-4DC8-A227-974D53D38B9B}" srcOrd="3" destOrd="0" presId="urn:microsoft.com/office/officeart/2008/layout/VerticalCurvedList"/>
    <dgm:cxn modelId="{D7E9AA43-80B3-4C65-B0BE-FED184D5DDB8}" type="presParOf" srcId="{53869609-8D27-4088-8C83-B2022E39A7A4}" destId="{1E15A54E-0A9F-43B2-8B21-56BD2511C325}" srcOrd="1" destOrd="0" presId="urn:microsoft.com/office/officeart/2008/layout/VerticalCurvedList"/>
    <dgm:cxn modelId="{727CD822-415E-47A8-9CA5-DB5A6484A588}" type="presParOf" srcId="{53869609-8D27-4088-8C83-B2022E39A7A4}" destId="{C2DF15B9-B30F-49A8-BDD1-077844307919}" srcOrd="2" destOrd="0" presId="urn:microsoft.com/office/officeart/2008/layout/VerticalCurvedList"/>
    <dgm:cxn modelId="{25C80195-7473-4C9C-B626-58C3188D32B8}" type="presParOf" srcId="{C2DF15B9-B30F-49A8-BDD1-077844307919}" destId="{099AEFA4-AF6F-40EC-AB35-6E08B31785C6}" srcOrd="0" destOrd="0" presId="urn:microsoft.com/office/officeart/2008/layout/VerticalCurvedList"/>
    <dgm:cxn modelId="{1A1E7251-46D9-4217-968A-E52A5D5BEFE1}" type="presParOf" srcId="{53869609-8D27-4088-8C83-B2022E39A7A4}" destId="{A4B5A0C9-A437-4167-B6D8-598A4D147592}" srcOrd="3" destOrd="0" presId="urn:microsoft.com/office/officeart/2008/layout/VerticalCurvedList"/>
    <dgm:cxn modelId="{5C6BA1CF-CA6E-41D9-AB8B-AE2589F8FA35}" type="presParOf" srcId="{53869609-8D27-4088-8C83-B2022E39A7A4}" destId="{25AA4648-329F-4909-9178-F209DB245BBE}" srcOrd="4" destOrd="0" presId="urn:microsoft.com/office/officeart/2008/layout/VerticalCurvedList"/>
    <dgm:cxn modelId="{6FB428A4-E507-4DDA-B477-5E015122AAE4}" type="presParOf" srcId="{25AA4648-329F-4909-9178-F209DB245BBE}" destId="{A469C359-B2BA-4AB6-83D3-C739AE561C8F}" srcOrd="0" destOrd="0" presId="urn:microsoft.com/office/officeart/2008/layout/VerticalCurvedList"/>
    <dgm:cxn modelId="{9D774F46-0E35-4AA9-814E-64BD0F239145}" type="presParOf" srcId="{53869609-8D27-4088-8C83-B2022E39A7A4}" destId="{92FE5512-B869-4F1E-A6FD-9EC3DA665C50}" srcOrd="5" destOrd="0" presId="urn:microsoft.com/office/officeart/2008/layout/VerticalCurvedList"/>
    <dgm:cxn modelId="{32DEAE9F-E56E-4814-9A8A-EF40637A7FBB}" type="presParOf" srcId="{53869609-8D27-4088-8C83-B2022E39A7A4}" destId="{7F893D92-F036-4011-AF41-B43EECF4B896}" srcOrd="6" destOrd="0" presId="urn:microsoft.com/office/officeart/2008/layout/VerticalCurvedList"/>
    <dgm:cxn modelId="{78372CF8-DC5E-485F-90A5-A455B6E4BD58}" type="presParOf" srcId="{7F893D92-F036-4011-AF41-B43EECF4B896}" destId="{3EE8C658-A40B-4794-A747-CB681894015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F20BF-EC34-4AF5-BB17-8590AC9FEB71}" type="doc">
      <dgm:prSet loTypeId="urn:microsoft.com/office/officeart/2005/8/layout/gear1" loCatId="cycle" qsTypeId="urn:microsoft.com/office/officeart/2005/8/quickstyle/simple1" qsCatId="simple" csTypeId="urn:microsoft.com/office/officeart/2005/8/colors/colorful4" csCatId="colorful" phldr="1"/>
      <dgm:spPr/>
    </dgm:pt>
    <dgm:pt modelId="{D7315A5D-3E6A-4789-B5A7-FEC5E3334340}">
      <dgm:prSet phldrT="[Text]"/>
      <dgm:spPr/>
      <dgm:t>
        <a:bodyPr/>
        <a:lstStyle/>
        <a:p>
          <a:r>
            <a:rPr lang="en-US" b="1" dirty="0" smtClean="0"/>
            <a:t>How audits are conducted (data analytics, social listening, etc.)</a:t>
          </a:r>
          <a:endParaRPr lang="en-GB" b="1" dirty="0"/>
        </a:p>
      </dgm:t>
    </dgm:pt>
    <dgm:pt modelId="{4D52DE80-BD1E-4F43-A25E-A5ECC1BF711B}" type="parTrans" cxnId="{216FEBEF-75D5-4D0B-AFEB-F4106C3B191C}">
      <dgm:prSet/>
      <dgm:spPr/>
      <dgm:t>
        <a:bodyPr/>
        <a:lstStyle/>
        <a:p>
          <a:endParaRPr lang="en-GB"/>
        </a:p>
      </dgm:t>
    </dgm:pt>
    <dgm:pt modelId="{EB3C7E61-DFA5-4246-BF7A-FC302251386E}" type="sibTrans" cxnId="{216FEBEF-75D5-4D0B-AFEB-F4106C3B191C}">
      <dgm:prSet/>
      <dgm:spPr/>
      <dgm:t>
        <a:bodyPr/>
        <a:lstStyle/>
        <a:p>
          <a:endParaRPr lang="en-GB"/>
        </a:p>
      </dgm:t>
    </dgm:pt>
    <dgm:pt modelId="{B6773590-F661-469B-A89C-EC41E82B1FBC}">
      <dgm:prSet phldrT="[Text]"/>
      <dgm:spPr/>
      <dgm:t>
        <a:bodyPr/>
        <a:lstStyle/>
        <a:p>
          <a:r>
            <a:rPr lang="en-US" b="1" dirty="0" smtClean="0"/>
            <a:t>How audit business operates</a:t>
          </a:r>
          <a:endParaRPr lang="en-GB" b="1" dirty="0"/>
        </a:p>
      </dgm:t>
    </dgm:pt>
    <dgm:pt modelId="{543DCDDA-59C7-4BE3-9E9F-3FAB21E61596}" type="parTrans" cxnId="{F478297B-743B-48C9-AFDF-F4FA5E676E1D}">
      <dgm:prSet/>
      <dgm:spPr/>
      <dgm:t>
        <a:bodyPr/>
        <a:lstStyle/>
        <a:p>
          <a:endParaRPr lang="en-GB"/>
        </a:p>
      </dgm:t>
    </dgm:pt>
    <dgm:pt modelId="{DA9C58F5-9ABC-4CFD-AB86-F1B9556BCB1B}" type="sibTrans" cxnId="{F478297B-743B-48C9-AFDF-F4FA5E676E1D}">
      <dgm:prSet/>
      <dgm:spPr/>
      <dgm:t>
        <a:bodyPr/>
        <a:lstStyle/>
        <a:p>
          <a:endParaRPr lang="en-GB"/>
        </a:p>
      </dgm:t>
    </dgm:pt>
    <dgm:pt modelId="{D98D8754-6D53-4F4C-9E5C-E945D3B131AC}">
      <dgm:prSet phldrT="[Text]"/>
      <dgm:spPr/>
      <dgm:t>
        <a:bodyPr/>
        <a:lstStyle/>
        <a:p>
          <a:r>
            <a:rPr lang="en-US" b="1" dirty="0" smtClean="0"/>
            <a:t>How business is done</a:t>
          </a:r>
          <a:endParaRPr lang="en-GB" b="1" dirty="0"/>
        </a:p>
      </dgm:t>
    </dgm:pt>
    <dgm:pt modelId="{31F7CEEA-92E2-404F-9651-A8B9C06F291B}" type="parTrans" cxnId="{65430A0E-944F-46DA-8BAE-10A7EA4C4D18}">
      <dgm:prSet/>
      <dgm:spPr/>
      <dgm:t>
        <a:bodyPr/>
        <a:lstStyle/>
        <a:p>
          <a:endParaRPr lang="en-GB"/>
        </a:p>
      </dgm:t>
    </dgm:pt>
    <dgm:pt modelId="{203E2F62-33A5-42A7-9055-6B343182014F}" type="sibTrans" cxnId="{65430A0E-944F-46DA-8BAE-10A7EA4C4D18}">
      <dgm:prSet/>
      <dgm:spPr/>
      <dgm:t>
        <a:bodyPr/>
        <a:lstStyle/>
        <a:p>
          <a:endParaRPr lang="en-GB"/>
        </a:p>
      </dgm:t>
    </dgm:pt>
    <dgm:pt modelId="{659C0926-3F50-40B9-90C6-67D76EDF02D7}" type="pres">
      <dgm:prSet presAssocID="{14CF20BF-EC34-4AF5-BB17-8590AC9FEB71}" presName="composite" presStyleCnt="0">
        <dgm:presLayoutVars>
          <dgm:chMax val="3"/>
          <dgm:animLvl val="lvl"/>
          <dgm:resizeHandles val="exact"/>
        </dgm:presLayoutVars>
      </dgm:prSet>
      <dgm:spPr/>
    </dgm:pt>
    <dgm:pt modelId="{43135782-CD2D-47C5-8793-20DF2716F483}" type="pres">
      <dgm:prSet presAssocID="{D7315A5D-3E6A-4789-B5A7-FEC5E3334340}" presName="gear1" presStyleLbl="node1" presStyleIdx="0" presStyleCnt="3">
        <dgm:presLayoutVars>
          <dgm:chMax val="1"/>
          <dgm:bulletEnabled val="1"/>
        </dgm:presLayoutVars>
      </dgm:prSet>
      <dgm:spPr/>
      <dgm:t>
        <a:bodyPr/>
        <a:lstStyle/>
        <a:p>
          <a:endParaRPr lang="en-GB"/>
        </a:p>
      </dgm:t>
    </dgm:pt>
    <dgm:pt modelId="{2092E8A0-85E6-426D-B31D-74659465CB25}" type="pres">
      <dgm:prSet presAssocID="{D7315A5D-3E6A-4789-B5A7-FEC5E3334340}" presName="gear1srcNode" presStyleLbl="node1" presStyleIdx="0" presStyleCnt="3"/>
      <dgm:spPr/>
      <dgm:t>
        <a:bodyPr/>
        <a:lstStyle/>
        <a:p>
          <a:endParaRPr lang="en-GB"/>
        </a:p>
      </dgm:t>
    </dgm:pt>
    <dgm:pt modelId="{4AE38061-82FB-43D9-883A-751C73198CDC}" type="pres">
      <dgm:prSet presAssocID="{D7315A5D-3E6A-4789-B5A7-FEC5E3334340}" presName="gear1dstNode" presStyleLbl="node1" presStyleIdx="0" presStyleCnt="3"/>
      <dgm:spPr/>
      <dgm:t>
        <a:bodyPr/>
        <a:lstStyle/>
        <a:p>
          <a:endParaRPr lang="en-GB"/>
        </a:p>
      </dgm:t>
    </dgm:pt>
    <dgm:pt modelId="{4E2A7D1E-BC14-44D2-971B-FA658B10A866}" type="pres">
      <dgm:prSet presAssocID="{B6773590-F661-469B-A89C-EC41E82B1FBC}" presName="gear2" presStyleLbl="node1" presStyleIdx="1" presStyleCnt="3">
        <dgm:presLayoutVars>
          <dgm:chMax val="1"/>
          <dgm:bulletEnabled val="1"/>
        </dgm:presLayoutVars>
      </dgm:prSet>
      <dgm:spPr/>
      <dgm:t>
        <a:bodyPr/>
        <a:lstStyle/>
        <a:p>
          <a:endParaRPr lang="en-GB"/>
        </a:p>
      </dgm:t>
    </dgm:pt>
    <dgm:pt modelId="{4A0D9BC4-4E81-42A7-9FF4-5AB857068ED8}" type="pres">
      <dgm:prSet presAssocID="{B6773590-F661-469B-A89C-EC41E82B1FBC}" presName="gear2srcNode" presStyleLbl="node1" presStyleIdx="1" presStyleCnt="3"/>
      <dgm:spPr/>
      <dgm:t>
        <a:bodyPr/>
        <a:lstStyle/>
        <a:p>
          <a:endParaRPr lang="en-GB"/>
        </a:p>
      </dgm:t>
    </dgm:pt>
    <dgm:pt modelId="{46E1142E-C890-47AB-BEB4-3335378ABB92}" type="pres">
      <dgm:prSet presAssocID="{B6773590-F661-469B-A89C-EC41E82B1FBC}" presName="gear2dstNode" presStyleLbl="node1" presStyleIdx="1" presStyleCnt="3"/>
      <dgm:spPr/>
      <dgm:t>
        <a:bodyPr/>
        <a:lstStyle/>
        <a:p>
          <a:endParaRPr lang="en-GB"/>
        </a:p>
      </dgm:t>
    </dgm:pt>
    <dgm:pt modelId="{773288A6-09BA-4EF4-A384-B19B9E4F5CD2}" type="pres">
      <dgm:prSet presAssocID="{D98D8754-6D53-4F4C-9E5C-E945D3B131AC}" presName="gear3" presStyleLbl="node1" presStyleIdx="2" presStyleCnt="3"/>
      <dgm:spPr/>
      <dgm:t>
        <a:bodyPr/>
        <a:lstStyle/>
        <a:p>
          <a:endParaRPr lang="en-GB"/>
        </a:p>
      </dgm:t>
    </dgm:pt>
    <dgm:pt modelId="{81127C43-EB0E-4A9D-B451-CEF4F77C5D90}" type="pres">
      <dgm:prSet presAssocID="{D98D8754-6D53-4F4C-9E5C-E945D3B131AC}" presName="gear3tx" presStyleLbl="node1" presStyleIdx="2" presStyleCnt="3">
        <dgm:presLayoutVars>
          <dgm:chMax val="1"/>
          <dgm:bulletEnabled val="1"/>
        </dgm:presLayoutVars>
      </dgm:prSet>
      <dgm:spPr/>
      <dgm:t>
        <a:bodyPr/>
        <a:lstStyle/>
        <a:p>
          <a:endParaRPr lang="en-GB"/>
        </a:p>
      </dgm:t>
    </dgm:pt>
    <dgm:pt modelId="{0590FB4A-EF90-442D-BFA8-C5ECD98384F6}" type="pres">
      <dgm:prSet presAssocID="{D98D8754-6D53-4F4C-9E5C-E945D3B131AC}" presName="gear3srcNode" presStyleLbl="node1" presStyleIdx="2" presStyleCnt="3"/>
      <dgm:spPr/>
      <dgm:t>
        <a:bodyPr/>
        <a:lstStyle/>
        <a:p>
          <a:endParaRPr lang="en-GB"/>
        </a:p>
      </dgm:t>
    </dgm:pt>
    <dgm:pt modelId="{99C89BC8-BB9A-4868-B4C7-1AA52C76D83F}" type="pres">
      <dgm:prSet presAssocID="{D98D8754-6D53-4F4C-9E5C-E945D3B131AC}" presName="gear3dstNode" presStyleLbl="node1" presStyleIdx="2" presStyleCnt="3"/>
      <dgm:spPr/>
      <dgm:t>
        <a:bodyPr/>
        <a:lstStyle/>
        <a:p>
          <a:endParaRPr lang="en-GB"/>
        </a:p>
      </dgm:t>
    </dgm:pt>
    <dgm:pt modelId="{9591F8DC-23AE-49F0-94D4-F9B4034772F5}" type="pres">
      <dgm:prSet presAssocID="{EB3C7E61-DFA5-4246-BF7A-FC302251386E}" presName="connector1" presStyleLbl="sibTrans2D1" presStyleIdx="0" presStyleCnt="3"/>
      <dgm:spPr/>
      <dgm:t>
        <a:bodyPr/>
        <a:lstStyle/>
        <a:p>
          <a:endParaRPr lang="en-GB"/>
        </a:p>
      </dgm:t>
    </dgm:pt>
    <dgm:pt modelId="{DE47C3BA-6003-4784-AF0A-A8FCEC860BF3}" type="pres">
      <dgm:prSet presAssocID="{DA9C58F5-9ABC-4CFD-AB86-F1B9556BCB1B}" presName="connector2" presStyleLbl="sibTrans2D1" presStyleIdx="1" presStyleCnt="3"/>
      <dgm:spPr/>
      <dgm:t>
        <a:bodyPr/>
        <a:lstStyle/>
        <a:p>
          <a:endParaRPr lang="en-GB"/>
        </a:p>
      </dgm:t>
    </dgm:pt>
    <dgm:pt modelId="{FD31F1C1-7CC6-427C-9346-6FEA916C6899}" type="pres">
      <dgm:prSet presAssocID="{203E2F62-33A5-42A7-9055-6B343182014F}" presName="connector3" presStyleLbl="sibTrans2D1" presStyleIdx="2" presStyleCnt="3"/>
      <dgm:spPr/>
      <dgm:t>
        <a:bodyPr/>
        <a:lstStyle/>
        <a:p>
          <a:endParaRPr lang="en-GB"/>
        </a:p>
      </dgm:t>
    </dgm:pt>
  </dgm:ptLst>
  <dgm:cxnLst>
    <dgm:cxn modelId="{E51D8915-19FE-42D3-BA35-F0DCABE7231D}" type="presOf" srcId="{203E2F62-33A5-42A7-9055-6B343182014F}" destId="{FD31F1C1-7CC6-427C-9346-6FEA916C6899}" srcOrd="0" destOrd="0" presId="urn:microsoft.com/office/officeart/2005/8/layout/gear1"/>
    <dgm:cxn modelId="{004FC6B3-35C0-4A9E-BA92-40760FCED91C}" type="presOf" srcId="{D7315A5D-3E6A-4789-B5A7-FEC5E3334340}" destId="{43135782-CD2D-47C5-8793-20DF2716F483}" srcOrd="0" destOrd="0" presId="urn:microsoft.com/office/officeart/2005/8/layout/gear1"/>
    <dgm:cxn modelId="{65430A0E-944F-46DA-8BAE-10A7EA4C4D18}" srcId="{14CF20BF-EC34-4AF5-BB17-8590AC9FEB71}" destId="{D98D8754-6D53-4F4C-9E5C-E945D3B131AC}" srcOrd="2" destOrd="0" parTransId="{31F7CEEA-92E2-404F-9651-A8B9C06F291B}" sibTransId="{203E2F62-33A5-42A7-9055-6B343182014F}"/>
    <dgm:cxn modelId="{1EA2E18E-EC9E-4EE4-9148-4469EA0B8551}" type="presOf" srcId="{B6773590-F661-469B-A89C-EC41E82B1FBC}" destId="{4A0D9BC4-4E81-42A7-9FF4-5AB857068ED8}" srcOrd="1" destOrd="0" presId="urn:microsoft.com/office/officeart/2005/8/layout/gear1"/>
    <dgm:cxn modelId="{CD4F39F9-2DC9-4E5D-B985-5B53E6E4A60A}" type="presOf" srcId="{B6773590-F661-469B-A89C-EC41E82B1FBC}" destId="{4E2A7D1E-BC14-44D2-971B-FA658B10A866}" srcOrd="0" destOrd="0" presId="urn:microsoft.com/office/officeart/2005/8/layout/gear1"/>
    <dgm:cxn modelId="{BC199E90-31C2-4EEA-A1CD-5F407C59565E}" type="presOf" srcId="{D7315A5D-3E6A-4789-B5A7-FEC5E3334340}" destId="{2092E8A0-85E6-426D-B31D-74659465CB25}" srcOrd="1" destOrd="0" presId="urn:microsoft.com/office/officeart/2005/8/layout/gear1"/>
    <dgm:cxn modelId="{3AFAFECB-F580-41C3-93EF-91DB3DBDD765}" type="presOf" srcId="{D7315A5D-3E6A-4789-B5A7-FEC5E3334340}" destId="{4AE38061-82FB-43D9-883A-751C73198CDC}" srcOrd="2" destOrd="0" presId="urn:microsoft.com/office/officeart/2005/8/layout/gear1"/>
    <dgm:cxn modelId="{22DA9D52-936F-4772-9687-790ECF37D86D}" type="presOf" srcId="{DA9C58F5-9ABC-4CFD-AB86-F1B9556BCB1B}" destId="{DE47C3BA-6003-4784-AF0A-A8FCEC860BF3}" srcOrd="0" destOrd="0" presId="urn:microsoft.com/office/officeart/2005/8/layout/gear1"/>
    <dgm:cxn modelId="{3507B790-CF81-450C-B37B-229CBCD89DDE}" type="presOf" srcId="{14CF20BF-EC34-4AF5-BB17-8590AC9FEB71}" destId="{659C0926-3F50-40B9-90C6-67D76EDF02D7}" srcOrd="0" destOrd="0" presId="urn:microsoft.com/office/officeart/2005/8/layout/gear1"/>
    <dgm:cxn modelId="{B2109A68-34B1-4506-9AA1-208AC6734BF3}" type="presOf" srcId="{EB3C7E61-DFA5-4246-BF7A-FC302251386E}" destId="{9591F8DC-23AE-49F0-94D4-F9B4034772F5}" srcOrd="0" destOrd="0" presId="urn:microsoft.com/office/officeart/2005/8/layout/gear1"/>
    <dgm:cxn modelId="{9723ADF0-B3D9-45D8-B290-A4CF8E77ED00}" type="presOf" srcId="{D98D8754-6D53-4F4C-9E5C-E945D3B131AC}" destId="{81127C43-EB0E-4A9D-B451-CEF4F77C5D90}" srcOrd="1" destOrd="0" presId="urn:microsoft.com/office/officeart/2005/8/layout/gear1"/>
    <dgm:cxn modelId="{F478297B-743B-48C9-AFDF-F4FA5E676E1D}" srcId="{14CF20BF-EC34-4AF5-BB17-8590AC9FEB71}" destId="{B6773590-F661-469B-A89C-EC41E82B1FBC}" srcOrd="1" destOrd="0" parTransId="{543DCDDA-59C7-4BE3-9E9F-3FAB21E61596}" sibTransId="{DA9C58F5-9ABC-4CFD-AB86-F1B9556BCB1B}"/>
    <dgm:cxn modelId="{216FEBEF-75D5-4D0B-AFEB-F4106C3B191C}" srcId="{14CF20BF-EC34-4AF5-BB17-8590AC9FEB71}" destId="{D7315A5D-3E6A-4789-B5A7-FEC5E3334340}" srcOrd="0" destOrd="0" parTransId="{4D52DE80-BD1E-4F43-A25E-A5ECC1BF711B}" sibTransId="{EB3C7E61-DFA5-4246-BF7A-FC302251386E}"/>
    <dgm:cxn modelId="{E9BFD363-0E32-4969-8923-42F65E81B723}" type="presOf" srcId="{D98D8754-6D53-4F4C-9E5C-E945D3B131AC}" destId="{0590FB4A-EF90-442D-BFA8-C5ECD98384F6}" srcOrd="2" destOrd="0" presId="urn:microsoft.com/office/officeart/2005/8/layout/gear1"/>
    <dgm:cxn modelId="{0D03A825-BDA8-423F-B9D1-AD4046CABD6D}" type="presOf" srcId="{B6773590-F661-469B-A89C-EC41E82B1FBC}" destId="{46E1142E-C890-47AB-BEB4-3335378ABB92}" srcOrd="2" destOrd="0" presId="urn:microsoft.com/office/officeart/2005/8/layout/gear1"/>
    <dgm:cxn modelId="{7B481F9A-7C44-4320-8177-14C758CB8A1C}" type="presOf" srcId="{D98D8754-6D53-4F4C-9E5C-E945D3B131AC}" destId="{773288A6-09BA-4EF4-A384-B19B9E4F5CD2}" srcOrd="0" destOrd="0" presId="urn:microsoft.com/office/officeart/2005/8/layout/gear1"/>
    <dgm:cxn modelId="{109C6608-749E-4DAF-A520-71CF09896BEE}" type="presOf" srcId="{D98D8754-6D53-4F4C-9E5C-E945D3B131AC}" destId="{99C89BC8-BB9A-4868-B4C7-1AA52C76D83F}" srcOrd="3" destOrd="0" presId="urn:microsoft.com/office/officeart/2005/8/layout/gear1"/>
    <dgm:cxn modelId="{8E35B626-07A6-4D13-A9D8-933071CEC0BB}" type="presParOf" srcId="{659C0926-3F50-40B9-90C6-67D76EDF02D7}" destId="{43135782-CD2D-47C5-8793-20DF2716F483}" srcOrd="0" destOrd="0" presId="urn:microsoft.com/office/officeart/2005/8/layout/gear1"/>
    <dgm:cxn modelId="{2D92F635-3A9B-490D-B3E3-E7E4EB08C81A}" type="presParOf" srcId="{659C0926-3F50-40B9-90C6-67D76EDF02D7}" destId="{2092E8A0-85E6-426D-B31D-74659465CB25}" srcOrd="1" destOrd="0" presId="urn:microsoft.com/office/officeart/2005/8/layout/gear1"/>
    <dgm:cxn modelId="{3AAA3B7A-AF69-4953-BFAB-683472E3F7B1}" type="presParOf" srcId="{659C0926-3F50-40B9-90C6-67D76EDF02D7}" destId="{4AE38061-82FB-43D9-883A-751C73198CDC}" srcOrd="2" destOrd="0" presId="urn:microsoft.com/office/officeart/2005/8/layout/gear1"/>
    <dgm:cxn modelId="{57B8213A-CD5E-407A-A537-05F10ECA242E}" type="presParOf" srcId="{659C0926-3F50-40B9-90C6-67D76EDF02D7}" destId="{4E2A7D1E-BC14-44D2-971B-FA658B10A866}" srcOrd="3" destOrd="0" presId="urn:microsoft.com/office/officeart/2005/8/layout/gear1"/>
    <dgm:cxn modelId="{91EB2571-FAE4-4721-9673-11CF9EA93441}" type="presParOf" srcId="{659C0926-3F50-40B9-90C6-67D76EDF02D7}" destId="{4A0D9BC4-4E81-42A7-9FF4-5AB857068ED8}" srcOrd="4" destOrd="0" presId="urn:microsoft.com/office/officeart/2005/8/layout/gear1"/>
    <dgm:cxn modelId="{CAA285AA-6092-4789-AFAB-A153A2C690CC}" type="presParOf" srcId="{659C0926-3F50-40B9-90C6-67D76EDF02D7}" destId="{46E1142E-C890-47AB-BEB4-3335378ABB92}" srcOrd="5" destOrd="0" presId="urn:microsoft.com/office/officeart/2005/8/layout/gear1"/>
    <dgm:cxn modelId="{FA54DB46-9D93-43E0-9707-952E165E7279}" type="presParOf" srcId="{659C0926-3F50-40B9-90C6-67D76EDF02D7}" destId="{773288A6-09BA-4EF4-A384-B19B9E4F5CD2}" srcOrd="6" destOrd="0" presId="urn:microsoft.com/office/officeart/2005/8/layout/gear1"/>
    <dgm:cxn modelId="{3DC4D20C-DBCA-4C60-9190-88330E1DF3EC}" type="presParOf" srcId="{659C0926-3F50-40B9-90C6-67D76EDF02D7}" destId="{81127C43-EB0E-4A9D-B451-CEF4F77C5D90}" srcOrd="7" destOrd="0" presId="urn:microsoft.com/office/officeart/2005/8/layout/gear1"/>
    <dgm:cxn modelId="{9B2A9730-A830-4D7A-8FA2-D3BD96BC142F}" type="presParOf" srcId="{659C0926-3F50-40B9-90C6-67D76EDF02D7}" destId="{0590FB4A-EF90-442D-BFA8-C5ECD98384F6}" srcOrd="8" destOrd="0" presId="urn:microsoft.com/office/officeart/2005/8/layout/gear1"/>
    <dgm:cxn modelId="{45C1C092-4D62-4B67-AEBA-3ACF643B3C51}" type="presParOf" srcId="{659C0926-3F50-40B9-90C6-67D76EDF02D7}" destId="{99C89BC8-BB9A-4868-B4C7-1AA52C76D83F}" srcOrd="9" destOrd="0" presId="urn:microsoft.com/office/officeart/2005/8/layout/gear1"/>
    <dgm:cxn modelId="{8B3F86D9-4A16-4C1E-8EBB-6A05FD730D64}" type="presParOf" srcId="{659C0926-3F50-40B9-90C6-67D76EDF02D7}" destId="{9591F8DC-23AE-49F0-94D4-F9B4034772F5}" srcOrd="10" destOrd="0" presId="urn:microsoft.com/office/officeart/2005/8/layout/gear1"/>
    <dgm:cxn modelId="{EF2D8517-E120-428D-96A2-DD192D0F9327}" type="presParOf" srcId="{659C0926-3F50-40B9-90C6-67D76EDF02D7}" destId="{DE47C3BA-6003-4784-AF0A-A8FCEC860BF3}" srcOrd="11" destOrd="0" presId="urn:microsoft.com/office/officeart/2005/8/layout/gear1"/>
    <dgm:cxn modelId="{4DD1EB72-C598-4A04-AEA5-88D07EEB3E5D}" type="presParOf" srcId="{659C0926-3F50-40B9-90C6-67D76EDF02D7}" destId="{FD31F1C1-7CC6-427C-9346-6FEA916C689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10D2-ACBF-48D6-A5B2-43187A55D04C}">
      <dsp:nvSpPr>
        <dsp:cNvPr id="0" name=""/>
        <dsp:cNvSpPr/>
      </dsp:nvSpPr>
      <dsp:spPr>
        <a:xfrm>
          <a:off x="-6106540" y="-934303"/>
          <a:ext cx="7269206" cy="7269206"/>
        </a:xfrm>
        <a:prstGeom prst="blockArc">
          <a:avLst>
            <a:gd name="adj1" fmla="val 18900000"/>
            <a:gd name="adj2" fmla="val 2700000"/>
            <a:gd name="adj3" fmla="val 297"/>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5A54E-0A9F-43B2-8B21-56BD2511C325}">
      <dsp:nvSpPr>
        <dsp:cNvPr id="0" name=""/>
        <dsp:cNvSpPr/>
      </dsp:nvSpPr>
      <dsp:spPr>
        <a:xfrm>
          <a:off x="747834" y="540060"/>
          <a:ext cx="5271868" cy="108012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A core element in all we do</a:t>
          </a:r>
          <a:endParaRPr lang="en-US" sz="2300" kern="1200" dirty="0"/>
        </a:p>
      </dsp:txBody>
      <dsp:txXfrm>
        <a:off x="747834" y="540060"/>
        <a:ext cx="5271868" cy="1080120"/>
      </dsp:txXfrm>
    </dsp:sp>
    <dsp:sp modelId="{099AEFA4-AF6F-40EC-AB35-6E08B31785C6}">
      <dsp:nvSpPr>
        <dsp:cNvPr id="0" name=""/>
        <dsp:cNvSpPr/>
      </dsp:nvSpPr>
      <dsp:spPr>
        <a:xfrm>
          <a:off x="199194" y="531479"/>
          <a:ext cx="1097280" cy="1097280"/>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5A0C9-A437-4167-B6D8-598A4D147592}">
      <dsp:nvSpPr>
        <dsp:cNvPr id="0" name=""/>
        <dsp:cNvSpPr/>
      </dsp:nvSpPr>
      <dsp:spPr>
        <a:xfrm>
          <a:off x="1140458" y="2160240"/>
          <a:ext cx="4879244" cy="1080120"/>
        </a:xfrm>
        <a:prstGeom prst="rect">
          <a:avLst/>
        </a:prstGeom>
        <a:solidFill>
          <a:schemeClr val="accent4">
            <a:hueOff val="-5766713"/>
            <a:satOff val="16677"/>
            <a:lumOff val="96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Shared responsibility for all financial reporting supply chain players </a:t>
          </a:r>
          <a:endParaRPr lang="en-US" sz="2300" b="1" kern="1200" dirty="0"/>
        </a:p>
      </dsp:txBody>
      <dsp:txXfrm>
        <a:off x="1140458" y="2160240"/>
        <a:ext cx="4879244" cy="1080120"/>
      </dsp:txXfrm>
    </dsp:sp>
    <dsp:sp modelId="{A469C359-B2BA-4AB6-83D3-C739AE561C8F}">
      <dsp:nvSpPr>
        <dsp:cNvPr id="0" name=""/>
        <dsp:cNvSpPr/>
      </dsp:nvSpPr>
      <dsp:spPr>
        <a:xfrm>
          <a:off x="591818" y="2151659"/>
          <a:ext cx="1097280" cy="1097280"/>
        </a:xfrm>
        <a:prstGeom prst="ellipse">
          <a:avLst/>
        </a:prstGeom>
        <a:solidFill>
          <a:schemeClr val="lt1">
            <a:hueOff val="0"/>
            <a:satOff val="0"/>
            <a:lumOff val="0"/>
            <a:alphaOff val="0"/>
          </a:schemeClr>
        </a:solidFill>
        <a:ln w="19050" cap="flat" cmpd="sng" algn="ctr">
          <a:solidFill>
            <a:schemeClr val="accent4">
              <a:hueOff val="-5766713"/>
              <a:satOff val="16677"/>
              <a:lumOff val="9607"/>
              <a:alphaOff val="0"/>
            </a:schemeClr>
          </a:solidFill>
          <a:prstDash val="solid"/>
        </a:ln>
        <a:effectLst/>
      </dsp:spPr>
      <dsp:style>
        <a:lnRef idx="2">
          <a:scrgbClr r="0" g="0" b="0"/>
        </a:lnRef>
        <a:fillRef idx="1">
          <a:scrgbClr r="0" g="0" b="0"/>
        </a:fillRef>
        <a:effectRef idx="0">
          <a:scrgbClr r="0" g="0" b="0"/>
        </a:effectRef>
        <a:fontRef idx="minor"/>
      </dsp:style>
    </dsp:sp>
    <dsp:sp modelId="{92FE5512-B869-4F1E-A6FD-9EC3DA665C50}">
      <dsp:nvSpPr>
        <dsp:cNvPr id="0" name=""/>
        <dsp:cNvSpPr/>
      </dsp:nvSpPr>
      <dsp:spPr>
        <a:xfrm>
          <a:off x="747834" y="3780420"/>
          <a:ext cx="5271868" cy="1080120"/>
        </a:xfrm>
        <a:prstGeom prst="rect">
          <a:avLst/>
        </a:prstGeom>
        <a:solidFill>
          <a:schemeClr val="accent4">
            <a:hueOff val="-11533426"/>
            <a:satOff val="33354"/>
            <a:lumOff val="192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Needs to be properly perceived – and demonstrated</a:t>
          </a:r>
          <a:endParaRPr lang="en-US" sz="2300" b="1" kern="1200" dirty="0"/>
        </a:p>
      </dsp:txBody>
      <dsp:txXfrm>
        <a:off x="747834" y="3780420"/>
        <a:ext cx="5271868" cy="1080120"/>
      </dsp:txXfrm>
    </dsp:sp>
    <dsp:sp modelId="{3EE8C658-A40B-4794-A747-CB6818940150}">
      <dsp:nvSpPr>
        <dsp:cNvPr id="0" name=""/>
        <dsp:cNvSpPr/>
      </dsp:nvSpPr>
      <dsp:spPr>
        <a:xfrm>
          <a:off x="199194" y="3771839"/>
          <a:ext cx="1097280" cy="1097280"/>
        </a:xfrm>
        <a:prstGeom prst="ellipse">
          <a:avLst/>
        </a:prstGeom>
        <a:solidFill>
          <a:schemeClr val="lt1">
            <a:hueOff val="0"/>
            <a:satOff val="0"/>
            <a:lumOff val="0"/>
            <a:alphaOff val="0"/>
          </a:schemeClr>
        </a:solidFill>
        <a:ln w="19050" cap="flat" cmpd="sng" algn="ctr">
          <a:solidFill>
            <a:schemeClr val="accent4">
              <a:hueOff val="-11533426"/>
              <a:satOff val="33354"/>
              <a:lumOff val="1921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35782-CD2D-47C5-8793-20DF2716F483}">
      <dsp:nvSpPr>
        <dsp:cNvPr id="0" name=""/>
        <dsp:cNvSpPr/>
      </dsp:nvSpPr>
      <dsp:spPr>
        <a:xfrm>
          <a:off x="3949595" y="2462405"/>
          <a:ext cx="3009607" cy="3009607"/>
        </a:xfrm>
        <a:prstGeom prst="gear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How audits are conducted (data analytics, social listening, etc.)</a:t>
          </a:r>
          <a:endParaRPr lang="en-GB" sz="1900" b="1" kern="1200" dirty="0"/>
        </a:p>
      </dsp:txBody>
      <dsp:txXfrm>
        <a:off x="4554660" y="3167391"/>
        <a:ext cx="1799477" cy="1547000"/>
      </dsp:txXfrm>
    </dsp:sp>
    <dsp:sp modelId="{4E2A7D1E-BC14-44D2-971B-FA658B10A866}">
      <dsp:nvSpPr>
        <dsp:cNvPr id="0" name=""/>
        <dsp:cNvSpPr/>
      </dsp:nvSpPr>
      <dsp:spPr>
        <a:xfrm>
          <a:off x="2198551" y="1751044"/>
          <a:ext cx="2188805" cy="2188805"/>
        </a:xfrm>
        <a:prstGeom prst="gear6">
          <a:avLst/>
        </a:prstGeom>
        <a:solidFill>
          <a:schemeClr val="accent4">
            <a:hueOff val="-5766713"/>
            <a:satOff val="16677"/>
            <a:lumOff val="96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How audit business operates</a:t>
          </a:r>
          <a:endParaRPr lang="en-GB" sz="1900" b="1" kern="1200" dirty="0"/>
        </a:p>
      </dsp:txBody>
      <dsp:txXfrm>
        <a:off x="2749589" y="2305413"/>
        <a:ext cx="1086729" cy="1080067"/>
      </dsp:txXfrm>
    </dsp:sp>
    <dsp:sp modelId="{773288A6-09BA-4EF4-A384-B19B9E4F5CD2}">
      <dsp:nvSpPr>
        <dsp:cNvPr id="0" name=""/>
        <dsp:cNvSpPr/>
      </dsp:nvSpPr>
      <dsp:spPr>
        <a:xfrm rot="20700000">
          <a:off x="3424505" y="240991"/>
          <a:ext cx="2144582" cy="2144582"/>
        </a:xfrm>
        <a:prstGeom prst="gear6">
          <a:avLst/>
        </a:prstGeom>
        <a:solidFill>
          <a:schemeClr val="accent4">
            <a:hueOff val="-11533426"/>
            <a:satOff val="33354"/>
            <a:lumOff val="192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How business is done</a:t>
          </a:r>
          <a:endParaRPr lang="en-GB" sz="1900" b="1" kern="1200" dirty="0"/>
        </a:p>
      </dsp:txBody>
      <dsp:txXfrm rot="-20700000">
        <a:off x="3894875" y="711361"/>
        <a:ext cx="1203842" cy="1203842"/>
      </dsp:txXfrm>
    </dsp:sp>
    <dsp:sp modelId="{9591F8DC-23AE-49F0-94D4-F9B4034772F5}">
      <dsp:nvSpPr>
        <dsp:cNvPr id="0" name=""/>
        <dsp:cNvSpPr/>
      </dsp:nvSpPr>
      <dsp:spPr>
        <a:xfrm>
          <a:off x="3732456" y="2000094"/>
          <a:ext cx="3852297" cy="3852297"/>
        </a:xfrm>
        <a:prstGeom prst="circularArrow">
          <a:avLst>
            <a:gd name="adj1" fmla="val 4688"/>
            <a:gd name="adj2" fmla="val 299029"/>
            <a:gd name="adj3" fmla="val 2540089"/>
            <a:gd name="adj4" fmla="val 1581067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7C3BA-6003-4784-AF0A-A8FCEC860BF3}">
      <dsp:nvSpPr>
        <dsp:cNvPr id="0" name=""/>
        <dsp:cNvSpPr/>
      </dsp:nvSpPr>
      <dsp:spPr>
        <a:xfrm>
          <a:off x="1810918" y="1261261"/>
          <a:ext cx="2798934" cy="2798934"/>
        </a:xfrm>
        <a:prstGeom prst="leftCircularArrow">
          <a:avLst>
            <a:gd name="adj1" fmla="val 6452"/>
            <a:gd name="adj2" fmla="val 429999"/>
            <a:gd name="adj3" fmla="val 10489124"/>
            <a:gd name="adj4" fmla="val 14837806"/>
            <a:gd name="adj5" fmla="val 7527"/>
          </a:avLst>
        </a:prstGeom>
        <a:solidFill>
          <a:schemeClr val="accent4">
            <a:hueOff val="-5766713"/>
            <a:satOff val="16677"/>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1F1C1-7CC6-427C-9346-6FEA916C6899}">
      <dsp:nvSpPr>
        <dsp:cNvPr id="0" name=""/>
        <dsp:cNvSpPr/>
      </dsp:nvSpPr>
      <dsp:spPr>
        <a:xfrm>
          <a:off x="2928441" y="-234235"/>
          <a:ext cx="3017815" cy="3017815"/>
        </a:xfrm>
        <a:prstGeom prst="circularArrow">
          <a:avLst>
            <a:gd name="adj1" fmla="val 5984"/>
            <a:gd name="adj2" fmla="val 394124"/>
            <a:gd name="adj3" fmla="val 13313824"/>
            <a:gd name="adj4" fmla="val 10508221"/>
            <a:gd name="adj5" fmla="val 6981"/>
          </a:avLst>
        </a:prstGeom>
        <a:solidFill>
          <a:schemeClr val="accent4">
            <a:hueOff val="-11533426"/>
            <a:satOff val="33354"/>
            <a:lumOff val="1921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51" cy="494655"/>
          </a:xfrm>
          <a:prstGeom prst="rect">
            <a:avLst/>
          </a:prstGeom>
        </p:spPr>
        <p:txBody>
          <a:bodyPr vert="horz" lIns="90608" tIns="45304" rIns="90608" bIns="45304" rtlCol="0"/>
          <a:lstStyle>
            <a:lvl1pPr algn="l">
              <a:defRPr sz="1200"/>
            </a:lvl1pPr>
          </a:lstStyle>
          <a:p>
            <a:endParaRPr lang="en-US"/>
          </a:p>
        </p:txBody>
      </p:sp>
      <p:sp>
        <p:nvSpPr>
          <p:cNvPr id="3" name="Date Placeholder 2"/>
          <p:cNvSpPr>
            <a:spLocks noGrp="1"/>
          </p:cNvSpPr>
          <p:nvPr>
            <p:ph type="dt" sz="quarter" idx="1"/>
          </p:nvPr>
        </p:nvSpPr>
        <p:spPr>
          <a:xfrm>
            <a:off x="3816043" y="0"/>
            <a:ext cx="2918150" cy="494655"/>
          </a:xfrm>
          <a:prstGeom prst="rect">
            <a:avLst/>
          </a:prstGeom>
        </p:spPr>
        <p:txBody>
          <a:bodyPr vert="horz" lIns="90608" tIns="45304" rIns="90608" bIns="45304" rtlCol="0"/>
          <a:lstStyle>
            <a:lvl1pPr algn="r">
              <a:defRPr sz="1200"/>
            </a:lvl1pPr>
          </a:lstStyle>
          <a:p>
            <a:fld id="{9718D0AC-46CD-4AA2-94D4-6D5601A0CF3D}" type="datetimeFigureOut">
              <a:rPr lang="en-US" smtClean="0"/>
              <a:t>5/26/2016</a:t>
            </a:fld>
            <a:endParaRPr lang="en-US"/>
          </a:p>
        </p:txBody>
      </p:sp>
      <p:sp>
        <p:nvSpPr>
          <p:cNvPr id="4" name="Footer Placeholder 3"/>
          <p:cNvSpPr>
            <a:spLocks noGrp="1"/>
          </p:cNvSpPr>
          <p:nvPr>
            <p:ph type="ftr" sz="quarter" idx="2"/>
          </p:nvPr>
        </p:nvSpPr>
        <p:spPr>
          <a:xfrm>
            <a:off x="0" y="9371659"/>
            <a:ext cx="2918151" cy="494655"/>
          </a:xfrm>
          <a:prstGeom prst="rect">
            <a:avLst/>
          </a:prstGeom>
        </p:spPr>
        <p:txBody>
          <a:bodyPr vert="horz" lIns="90608" tIns="45304" rIns="90608" bIns="45304" rtlCol="0" anchor="b"/>
          <a:lstStyle>
            <a:lvl1pPr algn="l">
              <a:defRPr sz="1200"/>
            </a:lvl1pPr>
          </a:lstStyle>
          <a:p>
            <a:endParaRPr lang="en-US"/>
          </a:p>
        </p:txBody>
      </p:sp>
      <p:sp>
        <p:nvSpPr>
          <p:cNvPr id="5" name="Slide Number Placeholder 4"/>
          <p:cNvSpPr>
            <a:spLocks noGrp="1"/>
          </p:cNvSpPr>
          <p:nvPr>
            <p:ph type="sldNum" sz="quarter" idx="3"/>
          </p:nvPr>
        </p:nvSpPr>
        <p:spPr>
          <a:xfrm>
            <a:off x="3816043" y="9371659"/>
            <a:ext cx="2918150" cy="494655"/>
          </a:xfrm>
          <a:prstGeom prst="rect">
            <a:avLst/>
          </a:prstGeom>
        </p:spPr>
        <p:txBody>
          <a:bodyPr vert="horz" lIns="90608" tIns="45304" rIns="90608" bIns="45304" rtlCol="0" anchor="b"/>
          <a:lstStyle>
            <a:lvl1pPr algn="r">
              <a:defRPr sz="1200"/>
            </a:lvl1pPr>
          </a:lstStyle>
          <a:p>
            <a:fld id="{826BDAF6-150D-466A-91AA-D237DA360BEC}" type="slidenum">
              <a:rPr lang="en-US" smtClean="0"/>
              <a:t>‹#›</a:t>
            </a:fld>
            <a:endParaRPr lang="en-US"/>
          </a:p>
        </p:txBody>
      </p:sp>
    </p:spTree>
    <p:extLst>
      <p:ext uri="{BB962C8B-B14F-4D97-AF65-F5344CB8AC3E}">
        <p14:creationId xmlns:p14="http://schemas.microsoft.com/office/powerpoint/2010/main" val="623269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08" tIns="45304" rIns="90608" bIns="45304" rtlCol="0"/>
          <a:lstStyle>
            <a:lvl1pPr algn="l">
              <a:defRPr sz="1200"/>
            </a:lvl1pPr>
          </a:lstStyle>
          <a:p>
            <a:endParaRPr lang="en-GB"/>
          </a:p>
        </p:txBody>
      </p:sp>
      <p:sp>
        <p:nvSpPr>
          <p:cNvPr id="3" name="Date Placeholder 2"/>
          <p:cNvSpPr>
            <a:spLocks noGrp="1"/>
          </p:cNvSpPr>
          <p:nvPr>
            <p:ph type="dt" idx="1"/>
          </p:nvPr>
        </p:nvSpPr>
        <p:spPr>
          <a:xfrm>
            <a:off x="3815374" y="0"/>
            <a:ext cx="2918831" cy="493316"/>
          </a:xfrm>
          <a:prstGeom prst="rect">
            <a:avLst/>
          </a:prstGeom>
        </p:spPr>
        <p:txBody>
          <a:bodyPr vert="horz" lIns="90608" tIns="45304" rIns="90608" bIns="45304" rtlCol="0"/>
          <a:lstStyle>
            <a:lvl1pPr algn="r">
              <a:defRPr sz="1200"/>
            </a:lvl1pPr>
          </a:lstStyle>
          <a:p>
            <a:fld id="{7F3F9E4D-063A-4FE8-99E5-98CF29E2167B}" type="datetimeFigureOut">
              <a:rPr lang="en-GB" smtClean="0"/>
              <a:t>26/05/2016</a:t>
            </a:fld>
            <a:endParaRPr lang="en-GB"/>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08" tIns="45304" rIns="90608" bIns="45304"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08" tIns="45304" rIns="90608" bIns="453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0608" tIns="45304" rIns="90608" bIns="45304"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08" tIns="45304" rIns="90608" bIns="45304" rtlCol="0" anchor="b"/>
          <a:lstStyle>
            <a:lvl1pPr algn="r">
              <a:defRPr sz="1200"/>
            </a:lvl1pPr>
          </a:lstStyle>
          <a:p>
            <a:fld id="{D6149E9B-DD8E-4492-920E-A6C4480863E6}" type="slidenum">
              <a:rPr lang="en-GB" smtClean="0"/>
              <a:t>‹#›</a:t>
            </a:fld>
            <a:endParaRPr lang="en-GB"/>
          </a:p>
        </p:txBody>
      </p:sp>
    </p:spTree>
    <p:extLst>
      <p:ext uri="{BB962C8B-B14F-4D97-AF65-F5344CB8AC3E}">
        <p14:creationId xmlns:p14="http://schemas.microsoft.com/office/powerpoint/2010/main" val="32336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1</a:t>
            </a:fld>
            <a:endParaRPr lang="en-GB"/>
          </a:p>
        </p:txBody>
      </p:sp>
    </p:spTree>
    <p:extLst>
      <p:ext uri="{BB962C8B-B14F-4D97-AF65-F5344CB8AC3E}">
        <p14:creationId xmlns:p14="http://schemas.microsoft.com/office/powerpoint/2010/main" val="47528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10</a:t>
            </a:fld>
            <a:endParaRPr lang="en-GB"/>
          </a:p>
        </p:txBody>
      </p:sp>
    </p:spTree>
    <p:extLst>
      <p:ext uri="{BB962C8B-B14F-4D97-AF65-F5344CB8AC3E}">
        <p14:creationId xmlns:p14="http://schemas.microsoft.com/office/powerpoint/2010/main" val="46459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49E9B-DD8E-4492-920E-A6C4480863E6}" type="slidenum">
              <a:rPr lang="en-GB" smtClean="0"/>
              <a:t>11</a:t>
            </a:fld>
            <a:endParaRPr lang="en-GB"/>
          </a:p>
        </p:txBody>
      </p:sp>
    </p:spTree>
    <p:extLst>
      <p:ext uri="{BB962C8B-B14F-4D97-AF65-F5344CB8AC3E}">
        <p14:creationId xmlns:p14="http://schemas.microsoft.com/office/powerpoint/2010/main" val="178962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12</a:t>
            </a:fld>
            <a:endParaRPr lang="en-GB"/>
          </a:p>
        </p:txBody>
      </p:sp>
    </p:spTree>
    <p:extLst>
      <p:ext uri="{BB962C8B-B14F-4D97-AF65-F5344CB8AC3E}">
        <p14:creationId xmlns:p14="http://schemas.microsoft.com/office/powerpoint/2010/main" val="379601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13</a:t>
            </a:fld>
            <a:endParaRPr lang="en-GB"/>
          </a:p>
        </p:txBody>
      </p:sp>
    </p:spTree>
    <p:extLst>
      <p:ext uri="{BB962C8B-B14F-4D97-AF65-F5344CB8AC3E}">
        <p14:creationId xmlns:p14="http://schemas.microsoft.com/office/powerpoint/2010/main" val="226726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14</a:t>
            </a:fld>
            <a:endParaRPr lang="en-GB"/>
          </a:p>
        </p:txBody>
      </p:sp>
    </p:spTree>
    <p:extLst>
      <p:ext uri="{BB962C8B-B14F-4D97-AF65-F5344CB8AC3E}">
        <p14:creationId xmlns:p14="http://schemas.microsoft.com/office/powerpoint/2010/main" val="6452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15</a:t>
            </a:fld>
            <a:endParaRPr lang="en-GB"/>
          </a:p>
        </p:txBody>
      </p:sp>
    </p:spTree>
    <p:extLst>
      <p:ext uri="{BB962C8B-B14F-4D97-AF65-F5344CB8AC3E}">
        <p14:creationId xmlns:p14="http://schemas.microsoft.com/office/powerpoint/2010/main" val="42186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16</a:t>
            </a:fld>
            <a:endParaRPr lang="en-GB"/>
          </a:p>
        </p:txBody>
      </p:sp>
    </p:spTree>
    <p:extLst>
      <p:ext uri="{BB962C8B-B14F-4D97-AF65-F5344CB8AC3E}">
        <p14:creationId xmlns:p14="http://schemas.microsoft.com/office/powerpoint/2010/main" val="211999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17</a:t>
            </a:fld>
            <a:endParaRPr lang="en-GB"/>
          </a:p>
        </p:txBody>
      </p:sp>
    </p:spTree>
    <p:extLst>
      <p:ext uri="{BB962C8B-B14F-4D97-AF65-F5344CB8AC3E}">
        <p14:creationId xmlns:p14="http://schemas.microsoft.com/office/powerpoint/2010/main" val="101553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18</a:t>
            </a:fld>
            <a:endParaRPr lang="en-GB"/>
          </a:p>
        </p:txBody>
      </p:sp>
    </p:spTree>
    <p:extLst>
      <p:ext uri="{BB962C8B-B14F-4D97-AF65-F5344CB8AC3E}">
        <p14:creationId xmlns:p14="http://schemas.microsoft.com/office/powerpoint/2010/main" val="359242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19</a:t>
            </a:fld>
            <a:endParaRPr lang="en-GB"/>
          </a:p>
        </p:txBody>
      </p:sp>
    </p:spTree>
    <p:extLst>
      <p:ext uri="{BB962C8B-B14F-4D97-AF65-F5344CB8AC3E}">
        <p14:creationId xmlns:p14="http://schemas.microsoft.com/office/powerpoint/2010/main" val="423224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2</a:t>
            </a:fld>
            <a:endParaRPr lang="en-GB"/>
          </a:p>
        </p:txBody>
      </p:sp>
    </p:spTree>
    <p:extLst>
      <p:ext uri="{BB962C8B-B14F-4D97-AF65-F5344CB8AC3E}">
        <p14:creationId xmlns:p14="http://schemas.microsoft.com/office/powerpoint/2010/main" val="72073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endParaRPr lang="fr-BE" dirty="0"/>
          </a:p>
        </p:txBody>
      </p:sp>
      <p:sp>
        <p:nvSpPr>
          <p:cNvPr id="4" name="Slide Number Placeholder 3"/>
          <p:cNvSpPr>
            <a:spLocks noGrp="1"/>
          </p:cNvSpPr>
          <p:nvPr>
            <p:ph type="sldNum" sz="quarter" idx="10"/>
          </p:nvPr>
        </p:nvSpPr>
        <p:spPr/>
        <p:txBody>
          <a:bodyPr/>
          <a:lstStyle/>
          <a:p>
            <a:fld id="{D6149E9B-DD8E-4492-920E-A6C4480863E6}" type="slidenum">
              <a:rPr lang="en-GB" smtClean="0"/>
              <a:t>20</a:t>
            </a:fld>
            <a:endParaRPr lang="en-GB"/>
          </a:p>
        </p:txBody>
      </p:sp>
    </p:spTree>
    <p:extLst>
      <p:ext uri="{BB962C8B-B14F-4D97-AF65-F5344CB8AC3E}">
        <p14:creationId xmlns:p14="http://schemas.microsoft.com/office/powerpoint/2010/main" val="322316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149E9B-DD8E-4492-920E-A6C4480863E6}" type="slidenum">
              <a:rPr lang="en-GB" smtClean="0"/>
              <a:t>21</a:t>
            </a:fld>
            <a:endParaRPr lang="en-GB"/>
          </a:p>
        </p:txBody>
      </p:sp>
    </p:spTree>
    <p:extLst>
      <p:ext uri="{BB962C8B-B14F-4D97-AF65-F5344CB8AC3E}">
        <p14:creationId xmlns:p14="http://schemas.microsoft.com/office/powerpoint/2010/main" val="76658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22</a:t>
            </a:fld>
            <a:endParaRPr lang="en-GB"/>
          </a:p>
        </p:txBody>
      </p:sp>
    </p:spTree>
    <p:extLst>
      <p:ext uri="{BB962C8B-B14F-4D97-AF65-F5344CB8AC3E}">
        <p14:creationId xmlns:p14="http://schemas.microsoft.com/office/powerpoint/2010/main" val="3148871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68" indent="-224368">
              <a:buAutoNum type="arabicPeriod"/>
            </a:pPr>
            <a:endParaRPr lang="en-GB" b="1" dirty="0"/>
          </a:p>
        </p:txBody>
      </p:sp>
      <p:sp>
        <p:nvSpPr>
          <p:cNvPr id="4" name="Slide Number Placeholder 3"/>
          <p:cNvSpPr>
            <a:spLocks noGrp="1"/>
          </p:cNvSpPr>
          <p:nvPr>
            <p:ph type="sldNum" sz="quarter" idx="10"/>
          </p:nvPr>
        </p:nvSpPr>
        <p:spPr/>
        <p:txBody>
          <a:bodyPr/>
          <a:lstStyle/>
          <a:p>
            <a:fld id="{D6149E9B-DD8E-4492-920E-A6C4480863E6}" type="slidenum">
              <a:rPr lang="en-GB" smtClean="0"/>
              <a:t>23</a:t>
            </a:fld>
            <a:endParaRPr lang="en-GB"/>
          </a:p>
        </p:txBody>
      </p:sp>
    </p:spTree>
    <p:extLst>
      <p:ext uri="{BB962C8B-B14F-4D97-AF65-F5344CB8AC3E}">
        <p14:creationId xmlns:p14="http://schemas.microsoft.com/office/powerpoint/2010/main" val="1276345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24</a:t>
            </a:fld>
            <a:endParaRPr lang="en-GB"/>
          </a:p>
        </p:txBody>
      </p:sp>
    </p:spTree>
    <p:extLst>
      <p:ext uri="{BB962C8B-B14F-4D97-AF65-F5344CB8AC3E}">
        <p14:creationId xmlns:p14="http://schemas.microsoft.com/office/powerpoint/2010/main" val="166964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25</a:t>
            </a:fld>
            <a:endParaRPr lang="en-GB"/>
          </a:p>
        </p:txBody>
      </p:sp>
    </p:spTree>
    <p:extLst>
      <p:ext uri="{BB962C8B-B14F-4D97-AF65-F5344CB8AC3E}">
        <p14:creationId xmlns:p14="http://schemas.microsoft.com/office/powerpoint/2010/main" val="44349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26</a:t>
            </a:fld>
            <a:endParaRPr lang="en-GB"/>
          </a:p>
        </p:txBody>
      </p:sp>
    </p:spTree>
    <p:extLst>
      <p:ext uri="{BB962C8B-B14F-4D97-AF65-F5344CB8AC3E}">
        <p14:creationId xmlns:p14="http://schemas.microsoft.com/office/powerpoint/2010/main" val="1231078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149E9B-DD8E-4492-920E-A6C4480863E6}" type="slidenum">
              <a:rPr lang="en-GB" smtClean="0"/>
              <a:t>27</a:t>
            </a:fld>
            <a:endParaRPr lang="en-GB"/>
          </a:p>
        </p:txBody>
      </p:sp>
    </p:spTree>
    <p:extLst>
      <p:ext uri="{BB962C8B-B14F-4D97-AF65-F5344CB8AC3E}">
        <p14:creationId xmlns:p14="http://schemas.microsoft.com/office/powerpoint/2010/main" val="373195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28</a:t>
            </a:fld>
            <a:endParaRPr lang="en-GB"/>
          </a:p>
        </p:txBody>
      </p:sp>
    </p:spTree>
    <p:extLst>
      <p:ext uri="{BB962C8B-B14F-4D97-AF65-F5344CB8AC3E}">
        <p14:creationId xmlns:p14="http://schemas.microsoft.com/office/powerpoint/2010/main" val="2738078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49E9B-DD8E-4492-920E-A6C4480863E6}" type="slidenum">
              <a:rPr lang="en-GB" smtClean="0"/>
              <a:t>29</a:t>
            </a:fld>
            <a:endParaRPr lang="en-GB"/>
          </a:p>
        </p:txBody>
      </p:sp>
    </p:spTree>
    <p:extLst>
      <p:ext uri="{BB962C8B-B14F-4D97-AF65-F5344CB8AC3E}">
        <p14:creationId xmlns:p14="http://schemas.microsoft.com/office/powerpoint/2010/main" val="291247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3</a:t>
            </a:fld>
            <a:endParaRPr lang="en-GB"/>
          </a:p>
        </p:txBody>
      </p:sp>
    </p:spTree>
    <p:extLst>
      <p:ext uri="{BB962C8B-B14F-4D97-AF65-F5344CB8AC3E}">
        <p14:creationId xmlns:p14="http://schemas.microsoft.com/office/powerpoint/2010/main" val="74203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149E9B-DD8E-4492-920E-A6C4480863E6}" type="slidenum">
              <a:rPr lang="en-GB" smtClean="0"/>
              <a:t>4</a:t>
            </a:fld>
            <a:endParaRPr lang="en-GB"/>
          </a:p>
        </p:txBody>
      </p:sp>
    </p:spTree>
    <p:extLst>
      <p:ext uri="{BB962C8B-B14F-4D97-AF65-F5344CB8AC3E}">
        <p14:creationId xmlns:p14="http://schemas.microsoft.com/office/powerpoint/2010/main" val="99212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F0A8C-EC89-4183-8C4B-5FC5C061D7D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38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F0A8C-EC89-4183-8C4B-5FC5C061D7D6}" type="slidenum">
              <a:rPr lang="en-GB" smtClean="0"/>
              <a:pPr/>
              <a:t>6</a:t>
            </a:fld>
            <a:endParaRPr lang="en-GB"/>
          </a:p>
        </p:txBody>
      </p:sp>
    </p:spTree>
    <p:extLst>
      <p:ext uri="{BB962C8B-B14F-4D97-AF65-F5344CB8AC3E}">
        <p14:creationId xmlns:p14="http://schemas.microsoft.com/office/powerpoint/2010/main" val="7838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F0A8C-EC89-4183-8C4B-5FC5C061D7D6}" type="slidenum">
              <a:rPr lang="en-GB" smtClean="0"/>
              <a:pPr/>
              <a:t>7</a:t>
            </a:fld>
            <a:endParaRPr lang="en-GB"/>
          </a:p>
        </p:txBody>
      </p:sp>
    </p:spTree>
    <p:extLst>
      <p:ext uri="{BB962C8B-B14F-4D97-AF65-F5344CB8AC3E}">
        <p14:creationId xmlns:p14="http://schemas.microsoft.com/office/powerpoint/2010/main" val="278228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49E9B-DD8E-4492-920E-A6C4480863E6}" type="slidenum">
              <a:rPr lang="en-GB" smtClean="0"/>
              <a:t>8</a:t>
            </a:fld>
            <a:endParaRPr lang="en-GB"/>
          </a:p>
        </p:txBody>
      </p:sp>
    </p:spTree>
    <p:extLst>
      <p:ext uri="{BB962C8B-B14F-4D97-AF65-F5344CB8AC3E}">
        <p14:creationId xmlns:p14="http://schemas.microsoft.com/office/powerpoint/2010/main" val="153660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49E9B-DD8E-4492-920E-A6C4480863E6}" type="slidenum">
              <a:rPr lang="en-GB" smtClean="0"/>
              <a:t>9</a:t>
            </a:fld>
            <a:endParaRPr lang="en-GB"/>
          </a:p>
        </p:txBody>
      </p:sp>
    </p:spTree>
    <p:extLst>
      <p:ext uri="{BB962C8B-B14F-4D97-AF65-F5344CB8AC3E}">
        <p14:creationId xmlns:p14="http://schemas.microsoft.com/office/powerpoint/2010/main" val="315862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6408614"/>
            <a:ext cx="9144000" cy="449386"/>
          </a:xfrm>
          <a:prstGeom prst="rect">
            <a:avLst/>
          </a:prstGeom>
          <a:solidFill>
            <a:srgbClr val="2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1629" y="1988840"/>
            <a:ext cx="7848600" cy="1927225"/>
          </a:xfrm>
        </p:spPr>
        <p:txBody>
          <a:bodyPr anchor="b">
            <a:noAutofit/>
          </a:bodyPr>
          <a:lstStyle>
            <a:lvl1pPr>
              <a:defRPr sz="4800" cap="none" baseline="0">
                <a:solidFill>
                  <a:schemeClr val="bg2"/>
                </a:solidFill>
                <a:latin typeface="+mj-lt"/>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91629" y="4122440"/>
            <a:ext cx="6400800" cy="1752600"/>
          </a:xfrm>
        </p:spPr>
        <p:txBody>
          <a:bodyPr>
            <a:normAutofit/>
          </a:bodyPr>
          <a:lstStyle>
            <a:lvl1pPr marL="0" indent="0" algn="l">
              <a:buNone/>
              <a:defRPr sz="3600">
                <a:solidFill>
                  <a:schemeClr val="tx1"/>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91629" y="4015760"/>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6256" y="6516080"/>
            <a:ext cx="265680" cy="216000"/>
          </a:xfrm>
          <a:prstGeom prst="rect">
            <a:avLst/>
          </a:prstGeom>
          <a:noFill/>
        </p:spPr>
      </p:pic>
      <p:pic>
        <p:nvPicPr>
          <p:cNvPr id="19" name="Picture 2" descr="http://a1.mzstatic.com/us/r30/Purple6/v4/f2/d9/0b/f2d90b5a-2be7-0d8d-94ed-6d0d7bc9d896/mzl.hcndxsj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8904" y="6498501"/>
            <a:ext cx="251999"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MAN\PRO\Templates, Logos, About FEE, MB Maps, etc\FEE Logo 2008\logo 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71" y="404664"/>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a:off x="2123728" y="772664"/>
            <a:ext cx="5544616" cy="330860"/>
          </a:xfrm>
          <a:prstGeom prst="rect">
            <a:avLst/>
          </a:prstGeom>
          <a:noFill/>
        </p:spPr>
        <p:txBody>
          <a:bodyPr wrap="square" rtlCol="0" anchor="ctr">
            <a:spAutoFit/>
          </a:bodyPr>
          <a:lstStyle/>
          <a:p>
            <a:r>
              <a:rPr lang="en-GB" sz="1550" b="1" dirty="0" smtClean="0">
                <a:solidFill>
                  <a:schemeClr val="bg2"/>
                </a:solidFill>
                <a:latin typeface="Univers 55" pitchFamily="34" charset="0"/>
              </a:rPr>
              <a:t>Federation of European Accountants</a:t>
            </a:r>
            <a:endParaRPr lang="en-GB" sz="1550" b="1" dirty="0">
              <a:solidFill>
                <a:schemeClr val="bg2"/>
              </a:solidFill>
              <a:latin typeface="Univers 55" pitchFamily="34" charset="0"/>
            </a:endParaRPr>
          </a:p>
        </p:txBody>
      </p:sp>
      <p:sp>
        <p:nvSpPr>
          <p:cNvPr id="28" name="Slide Number Placeholder 5"/>
          <p:cNvSpPr>
            <a:spLocks noGrp="1"/>
          </p:cNvSpPr>
          <p:nvPr>
            <p:ph type="sldNum" sz="quarter" idx="4"/>
          </p:nvPr>
        </p:nvSpPr>
        <p:spPr>
          <a:xfrm>
            <a:off x="8172400" y="6408614"/>
            <a:ext cx="576064" cy="449386"/>
          </a:xfrm>
          <a:prstGeom prst="rect">
            <a:avLst/>
          </a:prstGeom>
        </p:spPr>
        <p:txBody>
          <a:bodyPr vert="horz" lIns="91440" tIns="45720" rIns="91440" bIns="45720" rtlCol="0" anchor="ctr"/>
          <a:lstStyle>
            <a:lvl1pPr algn="l">
              <a:defRPr sz="1200" b="1">
                <a:solidFill>
                  <a:srgbClr val="FFFFFF"/>
                </a:solidFill>
                <a:latin typeface="Univers 55" pitchFamily="34" charset="0"/>
              </a:defRPr>
            </a:lvl1pPr>
          </a:lstStyle>
          <a:p>
            <a:pPr algn="r"/>
            <a:fld id="{0DF74D16-A0F2-44D1-AEE1-E7B8F2353DB5}" type="slidenum">
              <a:rPr lang="en-GB" smtClean="0"/>
              <a:pPr algn="r"/>
              <a:t>‹#›</a:t>
            </a:fld>
            <a:endParaRPr lang="en-GB" dirty="0"/>
          </a:p>
        </p:txBody>
      </p:sp>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30" name="TextBox 29"/>
          <p:cNvSpPr txBox="1"/>
          <p:nvPr userDrawn="1"/>
        </p:nvSpPr>
        <p:spPr>
          <a:xfrm>
            <a:off x="988148" y="6491286"/>
            <a:ext cx="1135580" cy="430887"/>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www.fee.be		</a:t>
            </a:r>
            <a:endParaRPr lang="de-DE" sz="1050" b="1" dirty="0">
              <a:solidFill>
                <a:schemeClr val="bg1"/>
              </a:solidFill>
              <a:latin typeface="Univers 55" pitchFamily="34" charset="0"/>
              <a:cs typeface="Arial" panose="020B0604020202020204" pitchFamily="34" charset="0"/>
            </a:endParaRPr>
          </a:p>
        </p:txBody>
      </p:sp>
      <p:cxnSp>
        <p:nvCxnSpPr>
          <p:cNvPr id="31" name="Straight Connector 30"/>
          <p:cNvCxnSpPr/>
          <p:nvPr userDrawn="1"/>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userDrawn="1"/>
        </p:nvSpPr>
        <p:spPr>
          <a:xfrm>
            <a:off x="2540903" y="6498501"/>
            <a:ext cx="3425278" cy="253916"/>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Connect with European Professional Accountants</a:t>
            </a:r>
            <a:endParaRPr lang="de-DE" sz="1050" b="1" dirty="0">
              <a:solidFill>
                <a:schemeClr val="bg1"/>
              </a:solidFill>
              <a:latin typeface="Univers 55" pitchFamily="34" charset="0"/>
              <a:cs typeface="Arial" panose="020B0604020202020204" pitchFamily="34" charset="0"/>
            </a:endParaRPr>
          </a:p>
        </p:txBody>
      </p:sp>
      <p:sp>
        <p:nvSpPr>
          <p:cNvPr id="42" name="TextBox 41"/>
          <p:cNvSpPr txBox="1"/>
          <p:nvPr userDrawn="1"/>
        </p:nvSpPr>
        <p:spPr>
          <a:xfrm>
            <a:off x="6471936" y="6486481"/>
            <a:ext cx="1678537" cy="261610"/>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 </a:t>
            </a:r>
            <a:r>
              <a:rPr lang="de-DE" sz="1050" b="1" dirty="0" smtClean="0">
                <a:solidFill>
                  <a:schemeClr val="tx2"/>
                </a:solidFill>
                <a:latin typeface="Univers 55" pitchFamily="34" charset="0"/>
                <a:cs typeface="Arial" panose="020B0604020202020204" pitchFamily="34" charset="0"/>
              </a:rPr>
              <a:t>@</a:t>
            </a:r>
            <a:r>
              <a:rPr lang="de-DE" sz="1050" b="1" dirty="0" smtClean="0">
                <a:solidFill>
                  <a:schemeClr val="bg1"/>
                </a:solidFill>
                <a:latin typeface="Univers 55" pitchFamily="34" charset="0"/>
                <a:cs typeface="Arial" panose="020B0604020202020204" pitchFamily="34" charset="0"/>
              </a:rPr>
              <a:t>FEE_Brussels</a:t>
            </a:r>
            <a:endParaRPr lang="de-DE" sz="1050" b="1" dirty="0">
              <a:solidFill>
                <a:schemeClr val="bg1"/>
              </a:solidFill>
              <a:latin typeface="Univers 55"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F7931E"/>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457200" indent="-457200">
              <a:lnSpc>
                <a:spcPct val="120000"/>
              </a:lnSpc>
              <a:buClr>
                <a:srgbClr val="F7931E"/>
              </a:buClr>
              <a:buFont typeface="Wingdings" panose="05000000000000000000" pitchFamily="2" charset="2"/>
              <a:buChar char="§"/>
              <a:defRPr sz="3200">
                <a:solidFill>
                  <a:schemeClr val="tx1"/>
                </a:solidFill>
                <a:latin typeface="+mn-lt"/>
                <a:cs typeface="Arial" panose="020B0604020202020204" pitchFamily="34" charset="0"/>
              </a:defRPr>
            </a:lvl1pPr>
            <a:lvl2pPr marL="731520" indent="-457200">
              <a:lnSpc>
                <a:spcPct val="120000"/>
              </a:lnSpc>
              <a:buClr>
                <a:srgbClr val="24408F"/>
              </a:buClr>
              <a:buFont typeface="Arial" panose="020B0604020202020204" pitchFamily="34" charset="0"/>
              <a:buChar char="•"/>
              <a:defRPr sz="3200">
                <a:solidFill>
                  <a:schemeClr val="tx1"/>
                </a:solidFill>
                <a:latin typeface="+mn-lt"/>
                <a:cs typeface="Arial" panose="020B0604020202020204" pitchFamily="34" charset="0"/>
              </a:defRPr>
            </a:lvl2pPr>
            <a:lvl3pPr marL="1005840" indent="-457200">
              <a:lnSpc>
                <a:spcPct val="120000"/>
              </a:lnSpc>
              <a:buClr>
                <a:srgbClr val="24408F"/>
              </a:buClr>
              <a:buFont typeface="Arial" panose="020B0604020202020204" pitchFamily="34" charset="0"/>
              <a:buChar char="•"/>
              <a:defRPr sz="3200">
                <a:solidFill>
                  <a:schemeClr val="tx1"/>
                </a:solidFill>
                <a:latin typeface="+mn-lt"/>
                <a:cs typeface="Arial" panose="020B0604020202020204" pitchFamily="34" charset="0"/>
              </a:defRPr>
            </a:lvl3pPr>
            <a:lvl4pPr marL="1280160" indent="-457200">
              <a:lnSpc>
                <a:spcPct val="120000"/>
              </a:lnSpc>
              <a:buClr>
                <a:srgbClr val="24408F"/>
              </a:buClr>
              <a:buFont typeface="Arial" panose="020B0604020202020204" pitchFamily="34" charset="0"/>
              <a:buChar char="•"/>
              <a:defRPr sz="3200">
                <a:solidFill>
                  <a:schemeClr val="tx1"/>
                </a:solidFill>
                <a:latin typeface="+mn-lt"/>
                <a:cs typeface="Arial" panose="020B0604020202020204" pitchFamily="34" charset="0"/>
              </a:defRPr>
            </a:lvl4pPr>
            <a:lvl5pPr marL="1508760" indent="-457200">
              <a:lnSpc>
                <a:spcPct val="120000"/>
              </a:lnSpc>
              <a:buClr>
                <a:srgbClr val="24408F"/>
              </a:buClr>
              <a:buFont typeface="Arial" panose="020B0604020202020204" pitchFamily="34" charset="0"/>
              <a:buChar char="•"/>
              <a:defRPr sz="3200">
                <a:solidFill>
                  <a:schemeClr val="tx1"/>
                </a:solidFill>
                <a:latin typeface="+mn-lt"/>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lgn="r"/>
            <a:fld id="{0DF74D16-A0F2-44D1-AEE1-E7B8F2353DB5}" type="slidenum">
              <a:rPr lang="en-GB" smtClean="0"/>
              <a:pPr algn="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400"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lgn="r">
              <a:defRPr>
                <a:latin typeface="Univers 55" pitchFamily="34" charset="0"/>
              </a:defRPr>
            </a:lvl1pPr>
          </a:lstStyle>
          <a:p>
            <a:fld id="{0DF74D16-A0F2-44D1-AEE1-E7B8F2353DB5}"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595040" y="6511275"/>
            <a:ext cx="1368152" cy="261610"/>
          </a:xfrm>
          <a:prstGeom prst="rect">
            <a:avLst/>
          </a:prstGeom>
          <a:noFill/>
        </p:spPr>
        <p:txBody>
          <a:bodyPr wrap="square" rtlCol="0" anchor="ctr">
            <a:spAutoFit/>
          </a:bodyPr>
          <a:lstStyle/>
          <a:p>
            <a:r>
              <a:rPr lang="en-GB" sz="1050" b="1" i="0" dirty="0" smtClean="0">
                <a:solidFill>
                  <a:srgbClr val="F7921E"/>
                </a:solidFill>
                <a:latin typeface="Univers 55" pitchFamily="34" charset="0"/>
              </a:rPr>
              <a:t>@</a:t>
            </a:r>
            <a:r>
              <a:rPr lang="en-GB" sz="1050" b="1" i="0" dirty="0" smtClean="0">
                <a:solidFill>
                  <a:srgbClr val="FFFFFF"/>
                </a:solidFill>
                <a:latin typeface="Univers 55" pitchFamily="34" charset="0"/>
              </a:rPr>
              <a:t>FEE_Brussels</a:t>
            </a:r>
            <a:endParaRPr lang="en-GB" sz="1050" b="1" i="0" dirty="0">
              <a:solidFill>
                <a:srgbClr val="FFFFFF"/>
              </a:solidFill>
              <a:latin typeface="Univers 55"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F7931E"/>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normAutofit/>
          </a:bodyPr>
          <a:lstStyle>
            <a:lvl1pPr marL="182880" indent="-182880">
              <a:buFont typeface="Wingdings" panose="05000000000000000000" pitchFamily="2" charset="2"/>
              <a:buChar char="§"/>
              <a:defRPr sz="3200">
                <a:solidFill>
                  <a:schemeClr val="tx1"/>
                </a:solidFill>
                <a:latin typeface="+mn-lt"/>
                <a:cs typeface="Arial" panose="020B0604020202020204" pitchFamily="34" charset="0"/>
              </a:defRPr>
            </a:lvl1pPr>
            <a:lvl2pPr>
              <a:defRPr sz="2800">
                <a:solidFill>
                  <a:schemeClr val="tx1"/>
                </a:solidFill>
                <a:latin typeface="+mn-lt"/>
                <a:cs typeface="Arial" panose="020B0604020202020204" pitchFamily="34" charset="0"/>
              </a:defRPr>
            </a:lvl2pPr>
            <a:lvl3pPr>
              <a:defRPr sz="2400">
                <a:solidFill>
                  <a:schemeClr val="tx1"/>
                </a:solidFill>
                <a:latin typeface="+mn-lt"/>
                <a:cs typeface="Arial" panose="020B0604020202020204" pitchFamily="34" charset="0"/>
              </a:defRPr>
            </a:lvl3pPr>
            <a:lvl4pPr>
              <a:defRPr sz="2000">
                <a:solidFill>
                  <a:schemeClr val="tx1"/>
                </a:solidFill>
                <a:latin typeface="+mn-lt"/>
                <a:cs typeface="Arial" panose="020B0604020202020204" pitchFamily="34" charset="0"/>
              </a:defRPr>
            </a:lvl4pPr>
            <a:lvl5pPr>
              <a:defRPr sz="2000">
                <a:solidFill>
                  <a:schemeClr val="tx1"/>
                </a:solidFill>
                <a:latin typeface="+mn-lt"/>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normAutofit/>
          </a:bodyPr>
          <a:lstStyle>
            <a:lvl1pPr marL="182880" indent="-182880">
              <a:buFont typeface="Wingdings" panose="05000000000000000000" pitchFamily="2" charset="2"/>
              <a:buChar cha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7931E"/>
                </a:solidFill>
                <a:latin typeface="+mj-lt"/>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800" b="0">
                <a:solidFill>
                  <a:schemeClr val="bg2"/>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normAutofit/>
          </a:bodyPr>
          <a:lstStyle>
            <a:lvl1pPr marL="182880" indent="-182880">
              <a:buFont typeface="Wingdings" panose="05000000000000000000" pitchFamily="2" charset="2"/>
              <a:buChar cha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800" b="0" kern="1200" dirty="0" smtClean="0">
                <a:solidFill>
                  <a:schemeClr val="bg2"/>
                </a:solidFill>
                <a:latin typeface="+mj-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normAutofit/>
          </a:bodyPr>
          <a:lstStyle>
            <a:lvl1pPr marL="182880" indent="-182880">
              <a:buFont typeface="Wingdings" panose="05000000000000000000" pitchFamily="2" charset="2"/>
              <a:buChar cha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j-lt"/>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800" b="0">
                <a:solidFill>
                  <a:schemeClr val="bg2"/>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normAutofit/>
          </a:bodyPr>
          <a:lstStyle>
            <a:lvl1pPr>
              <a:defRPr sz="3200">
                <a:latin typeface="+mn-lt"/>
                <a:cs typeface="Arial" panose="020B0604020202020204" pitchFamily="34" charset="0"/>
              </a:defRPr>
            </a:lvl1pPr>
            <a:lvl2pPr>
              <a:defRPr sz="3200">
                <a:latin typeface="+mn-lt"/>
                <a:cs typeface="Arial" panose="020B0604020202020204" pitchFamily="34" charset="0"/>
              </a:defRPr>
            </a:lvl2pPr>
            <a:lvl3pPr>
              <a:defRPr sz="3200">
                <a:latin typeface="+mn-lt"/>
                <a:cs typeface="Arial" panose="020B0604020202020204" pitchFamily="34" charset="0"/>
              </a:defRPr>
            </a:lvl3pPr>
            <a:lvl4pPr>
              <a:defRPr sz="3200">
                <a:latin typeface="+mn-lt"/>
                <a:cs typeface="Arial" panose="020B0604020202020204" pitchFamily="34" charset="0"/>
              </a:defRPr>
            </a:lvl4pPr>
            <a:lvl5pPr>
              <a:defRPr sz="32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normAutofit/>
          </a:bodyPr>
          <a:lstStyle>
            <a:lvl1pPr marL="0" indent="0">
              <a:buNone/>
              <a:defRPr sz="2400">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lgn="r"/>
            <a:fld id="{0DF74D16-A0F2-44D1-AEE1-E7B8F2353DB5}" type="slidenum">
              <a:rPr lang="en-GB" smtClean="0"/>
              <a:pPr algn="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Autofit/>
          </a:bodyPr>
          <a:lstStyle>
            <a:lvl1pPr algn="l">
              <a:defRPr sz="2800" b="0">
                <a:latin typeface="+mj-lt"/>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normAutofit/>
          </a:bodyPr>
          <a:lstStyle>
            <a:lvl1pPr marL="0" indent="0">
              <a:buNone/>
              <a:defRPr sz="2400">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22385"/>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544" y="1089184"/>
            <a:ext cx="8229600" cy="52201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 this is a long second level comment the second line appears to be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6408614"/>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172400" y="6408614"/>
            <a:ext cx="576064" cy="449386"/>
          </a:xfrm>
          <a:prstGeom prst="rect">
            <a:avLst/>
          </a:prstGeom>
        </p:spPr>
        <p:txBody>
          <a:bodyPr vert="horz" lIns="91440" tIns="45720" rIns="91440" bIns="45720" rtlCol="0" anchor="ctr"/>
          <a:lstStyle>
            <a:lvl1pPr algn="l">
              <a:defRPr sz="1200" b="1">
                <a:solidFill>
                  <a:srgbClr val="FFFFFF"/>
                </a:solidFill>
                <a:latin typeface="Univers 55" pitchFamily="34" charset="0"/>
              </a:defRPr>
            </a:lvl1pPr>
          </a:lstStyle>
          <a:p>
            <a:pPr algn="r"/>
            <a:fld id="{0DF74D16-A0F2-44D1-AEE1-E7B8F2353DB5}" type="slidenum">
              <a:rPr lang="en-GB" smtClean="0"/>
              <a:pPr algn="r"/>
              <a:t>‹#›</a:t>
            </a:fld>
            <a:endParaRPr lang="en-GB"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13" name="TextBox 12"/>
          <p:cNvSpPr txBox="1"/>
          <p:nvPr/>
        </p:nvSpPr>
        <p:spPr>
          <a:xfrm>
            <a:off x="988148" y="6491286"/>
            <a:ext cx="3384376" cy="261610"/>
          </a:xfrm>
          <a:prstGeom prst="rect">
            <a:avLst/>
          </a:prstGeom>
          <a:noFill/>
        </p:spPr>
        <p:txBody>
          <a:bodyPr wrap="square" rtlCol="0">
            <a:spAutoFit/>
          </a:bodyPr>
          <a:lstStyle/>
          <a:p>
            <a:r>
              <a:rPr lang="de-DE" sz="1050" b="1" dirty="0" smtClean="0">
                <a:solidFill>
                  <a:schemeClr val="bg1"/>
                </a:solidFill>
                <a:latin typeface="Univers 55" pitchFamily="34" charset="0"/>
                <a:cs typeface="Arial" panose="020B0604020202020204" pitchFamily="34" charset="0"/>
              </a:rPr>
              <a:t>Federation of European</a:t>
            </a:r>
            <a:r>
              <a:rPr lang="de-DE" sz="1050" b="1" baseline="0" dirty="0" smtClean="0">
                <a:solidFill>
                  <a:schemeClr val="bg1"/>
                </a:solidFill>
                <a:latin typeface="Univers 55" pitchFamily="34" charset="0"/>
                <a:cs typeface="Arial" panose="020B0604020202020204" pitchFamily="34" charset="0"/>
              </a:rPr>
              <a:t> Accountants</a:t>
            </a:r>
            <a:endParaRPr lang="de-DE" sz="1050" b="1" dirty="0">
              <a:solidFill>
                <a:schemeClr val="bg1"/>
              </a:solidFill>
              <a:latin typeface="Univers 55" pitchFamily="34" charset="0"/>
              <a:cs typeface="Arial" panose="020B0604020202020204" pitchFamily="34" charset="0"/>
            </a:endParaRPr>
          </a:p>
        </p:txBody>
      </p:sp>
      <p:cxnSp>
        <p:nvCxnSpPr>
          <p:cNvPr id="14" name="Straight Connector 13"/>
          <p:cNvCxnSpPr/>
          <p:nvPr/>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spc="-100" baseline="0">
          <a:solidFill>
            <a:srgbClr val="F7931E"/>
          </a:solidFill>
          <a:latin typeface="+mj-lt"/>
          <a:ea typeface="+mj-ea"/>
          <a:cs typeface="Arial" panose="020B0604020202020204" pitchFamily="34" charset="0"/>
        </a:defRPr>
      </a:lvl1pPr>
    </p:titleStyle>
    <p:bodyStyle>
      <a:lvl1pPr marL="182880" indent="-182880" algn="l" defTabSz="914400" rtl="0" eaLnBrk="1" latinLnBrk="0" hangingPunct="1">
        <a:lnSpc>
          <a:spcPct val="120000"/>
        </a:lnSpc>
        <a:spcBef>
          <a:spcPts val="0"/>
        </a:spcBef>
        <a:spcAft>
          <a:spcPts val="1800"/>
        </a:spcAft>
        <a:buClr>
          <a:schemeClr val="tx2"/>
        </a:buClr>
        <a:buSzPct val="85000"/>
        <a:buFont typeface="Arial" pitchFamily="34" charset="0"/>
        <a:buChar char="•"/>
        <a:defRPr sz="3200" kern="1200">
          <a:solidFill>
            <a:schemeClr val="tx1"/>
          </a:solidFill>
          <a:latin typeface="+mn-lt"/>
          <a:ea typeface="+mn-ea"/>
          <a:cs typeface="Arial" panose="020B0604020202020204" pitchFamily="34" charset="0"/>
        </a:defRPr>
      </a:lvl1pPr>
      <a:lvl2pPr marL="457200" indent="-182880" algn="l" defTabSz="914400" rtl="0" eaLnBrk="1" latinLnBrk="0" hangingPunct="1">
        <a:lnSpc>
          <a:spcPct val="120000"/>
        </a:lnSpc>
        <a:spcBef>
          <a:spcPts val="0"/>
        </a:spcBef>
        <a:spcAft>
          <a:spcPts val="1800"/>
        </a:spcAft>
        <a:buClr>
          <a:schemeClr val="tx2"/>
        </a:buClr>
        <a:buSzPct val="85000"/>
        <a:buFont typeface="Arial" pitchFamily="34" charset="0"/>
        <a:buChar char="•"/>
        <a:defRPr sz="3200" kern="1200" baseline="0">
          <a:solidFill>
            <a:schemeClr val="tx1"/>
          </a:solidFill>
          <a:latin typeface="+mn-lt"/>
          <a:ea typeface="+mn-ea"/>
          <a:cs typeface="Arial" panose="020B0604020202020204" pitchFamily="34" charset="0"/>
        </a:defRPr>
      </a:lvl2pPr>
      <a:lvl3pPr marL="731520" indent="-182880" algn="l" defTabSz="914400" rtl="0" eaLnBrk="1" latinLnBrk="0" hangingPunct="1">
        <a:lnSpc>
          <a:spcPct val="120000"/>
        </a:lnSpc>
        <a:spcBef>
          <a:spcPts val="0"/>
        </a:spcBef>
        <a:spcAft>
          <a:spcPts val="1800"/>
        </a:spcAft>
        <a:buClr>
          <a:schemeClr val="tx2"/>
        </a:buClr>
        <a:buSzPct val="90000"/>
        <a:buFont typeface="Arial" pitchFamily="34" charset="0"/>
        <a:buChar char="•"/>
        <a:defRPr sz="3200" kern="1200">
          <a:solidFill>
            <a:schemeClr val="tx1"/>
          </a:solidFill>
          <a:latin typeface="+mn-lt"/>
          <a:ea typeface="+mn-ea"/>
          <a:cs typeface="Arial" panose="020B0604020202020204" pitchFamily="34" charset="0"/>
        </a:defRPr>
      </a:lvl3pPr>
      <a:lvl4pPr marL="1005840" indent="-182880" algn="l" defTabSz="914400" rtl="0" eaLnBrk="1" latinLnBrk="0" hangingPunct="1">
        <a:lnSpc>
          <a:spcPct val="120000"/>
        </a:lnSpc>
        <a:spcBef>
          <a:spcPts val="0"/>
        </a:spcBef>
        <a:spcAft>
          <a:spcPts val="1800"/>
        </a:spcAft>
        <a:buClr>
          <a:schemeClr val="tx2"/>
        </a:buClr>
        <a:buFont typeface="Arial" pitchFamily="34" charset="0"/>
        <a:buChar char="•"/>
        <a:defRPr sz="3200" kern="1200">
          <a:solidFill>
            <a:schemeClr val="tx1"/>
          </a:solidFill>
          <a:latin typeface="+mn-lt"/>
          <a:ea typeface="+mn-ea"/>
          <a:cs typeface="Arial" panose="020B0604020202020204" pitchFamily="34" charset="0"/>
        </a:defRPr>
      </a:lvl4pPr>
      <a:lvl5pPr marL="1188720" indent="-137160" algn="l" defTabSz="914400" rtl="0" eaLnBrk="1" latinLnBrk="0" hangingPunct="1">
        <a:lnSpc>
          <a:spcPct val="120000"/>
        </a:lnSpc>
        <a:spcBef>
          <a:spcPts val="0"/>
        </a:spcBef>
        <a:spcAft>
          <a:spcPts val="1800"/>
        </a:spcAft>
        <a:buClr>
          <a:schemeClr val="tx2"/>
        </a:buClr>
        <a:buSzPct val="100000"/>
        <a:buFont typeface="Arial" pitchFamily="34" charset="0"/>
        <a:buChar char="•"/>
        <a:defRPr sz="3200" kern="1200" baseline="0">
          <a:solidFill>
            <a:schemeClr val="tx1"/>
          </a:solidFill>
          <a:latin typeface="+mn-lt"/>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91628" y="1988840"/>
            <a:ext cx="8272859" cy="1927225"/>
          </a:xfrm>
        </p:spPr>
        <p:txBody>
          <a:bodyPr/>
          <a:lstStyle/>
          <a:p>
            <a:r>
              <a:rPr lang="en-US" b="0" dirty="0" smtClean="0"/>
              <a:t/>
            </a:r>
            <a:br>
              <a:rPr lang="en-US" b="0" dirty="0" smtClean="0"/>
            </a:br>
            <a:r>
              <a:rPr lang="en-US" b="0" dirty="0" smtClean="0"/>
              <a:t>Enhancing audit quality</a:t>
            </a:r>
            <a:r>
              <a:rPr lang="en-US" sz="4000" b="0" dirty="0" smtClean="0"/>
              <a:t/>
            </a:r>
            <a:br>
              <a:rPr lang="en-US" sz="4000" b="0" dirty="0" smtClean="0"/>
            </a:br>
            <a:r>
              <a:rPr lang="en-US" sz="3600" b="0" dirty="0" smtClean="0"/>
              <a:t>&amp; the Role of Public Oversight</a:t>
            </a:r>
            <a:endParaRPr lang="en-GB" sz="3600" b="0" dirty="0"/>
          </a:p>
        </p:txBody>
      </p:sp>
      <p:sp>
        <p:nvSpPr>
          <p:cNvPr id="6" name="Subtitle 5"/>
          <p:cNvSpPr>
            <a:spLocks noGrp="1"/>
          </p:cNvSpPr>
          <p:nvPr>
            <p:ph type="subTitle" idx="1"/>
          </p:nvPr>
        </p:nvSpPr>
        <p:spPr>
          <a:xfrm>
            <a:off x="691628" y="4122440"/>
            <a:ext cx="8056835" cy="1752600"/>
          </a:xfrm>
        </p:spPr>
        <p:txBody>
          <a:bodyPr>
            <a:normAutofit/>
          </a:bodyPr>
          <a:lstStyle/>
          <a:p>
            <a:pPr>
              <a:lnSpc>
                <a:spcPct val="100000"/>
              </a:lnSpc>
              <a:spcAft>
                <a:spcPts val="600"/>
              </a:spcAft>
            </a:pPr>
            <a:r>
              <a:rPr lang="en-US" dirty="0" smtClean="0"/>
              <a:t>Hilde Blomme, Deputy CEO</a:t>
            </a:r>
          </a:p>
          <a:p>
            <a:pPr>
              <a:lnSpc>
                <a:spcPct val="100000"/>
              </a:lnSpc>
              <a:spcAft>
                <a:spcPts val="600"/>
              </a:spcAft>
            </a:pPr>
            <a:r>
              <a:rPr lang="en-US" sz="3200" dirty="0" smtClean="0"/>
              <a:t>TURMOB Conference, 1 June 2016</a:t>
            </a:r>
            <a:endParaRPr lang="en-GB" sz="3200" dirty="0"/>
          </a:p>
        </p:txBody>
      </p:sp>
      <p:sp>
        <p:nvSpPr>
          <p:cNvPr id="4" name="Slide Number Placeholder 3"/>
          <p:cNvSpPr>
            <a:spLocks noGrp="1"/>
          </p:cNvSpPr>
          <p:nvPr>
            <p:ph type="sldNum" sz="quarter" idx="4"/>
          </p:nvPr>
        </p:nvSpPr>
        <p:spPr/>
        <p:txBody>
          <a:bodyPr/>
          <a:lstStyle/>
          <a:p>
            <a:pPr algn="r"/>
            <a:fld id="{0DF74D16-A0F2-44D1-AEE1-E7B8F2353DB5}" type="slidenum">
              <a:rPr lang="en-GB" smtClean="0"/>
              <a:pPr algn="r"/>
              <a:t>1</a:t>
            </a:fld>
            <a:endParaRPr lang="en-GB" dirty="0"/>
          </a:p>
        </p:txBody>
      </p:sp>
    </p:spTree>
    <p:extLst>
      <p:ext uri="{BB962C8B-B14F-4D97-AF65-F5344CB8AC3E}">
        <p14:creationId xmlns:p14="http://schemas.microsoft.com/office/powerpoint/2010/main" val="374969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550" y="3013943"/>
            <a:ext cx="8369938" cy="991121"/>
          </a:xfrm>
        </p:spPr>
        <p:txBody>
          <a:bodyPr/>
          <a:lstStyle/>
          <a:p>
            <a:r>
              <a:rPr lang="en-GB" sz="3600" b="0" dirty="0"/>
              <a:t>EU Audit Reform</a:t>
            </a:r>
            <a:br>
              <a:rPr lang="en-GB" sz="3600" b="0" dirty="0"/>
            </a:br>
            <a:r>
              <a:rPr lang="en-GB" sz="3600" b="0" dirty="0" smtClean="0"/>
              <a:t>Potential implementation of public oversight…</a:t>
            </a:r>
            <a:endParaRPr lang="en-GB" sz="3600" b="0" dirty="0"/>
          </a:p>
        </p:txBody>
      </p:sp>
      <p:sp>
        <p:nvSpPr>
          <p:cNvPr id="4" name="Slide Number Placeholder 3"/>
          <p:cNvSpPr>
            <a:spLocks noGrp="1"/>
          </p:cNvSpPr>
          <p:nvPr>
            <p:ph type="sldNum" sz="quarter" idx="4"/>
          </p:nvPr>
        </p:nvSpPr>
        <p:spPr/>
        <p:txBody>
          <a:bodyPr/>
          <a:lstStyle/>
          <a:p>
            <a:pPr algn="r"/>
            <a:fld id="{0DF74D16-A0F2-44D1-AEE1-E7B8F2353DB5}" type="slidenum">
              <a:rPr lang="en-GB" smtClean="0"/>
              <a:pPr algn="r"/>
              <a:t>10</a:t>
            </a:fld>
            <a:endParaRPr lang="en-GB" dirty="0"/>
          </a:p>
        </p:txBody>
      </p:sp>
    </p:spTree>
    <p:extLst>
      <p:ext uri="{BB962C8B-B14F-4D97-AF65-F5344CB8AC3E}">
        <p14:creationId xmlns:p14="http://schemas.microsoft.com/office/powerpoint/2010/main" val="2829077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EU audit reform towards implementation of public oversight…</a:t>
            </a:r>
            <a:endParaRPr lang="en-GB"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11</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726942402"/>
              </p:ext>
            </p:extLst>
          </p:nvPr>
        </p:nvGraphicFramePr>
        <p:xfrm>
          <a:off x="1534344" y="1376539"/>
          <a:ext cx="6096000" cy="4394200"/>
        </p:xfrm>
        <a:graphic>
          <a:graphicData uri="http://schemas.openxmlformats.org/drawingml/2006/table">
            <a:tbl>
              <a:tblPr firstRow="1" firstCol="1">
                <a:tableStyleId>{7DF18680-E054-41AD-8BC1-D1AEF772440D}</a:tableStyleId>
              </a:tblPr>
              <a:tblGrid>
                <a:gridCol w="2032000">
                  <a:extLst>
                    <a:ext uri="{9D8B030D-6E8A-4147-A177-3AD203B41FA5}">
                      <a16:colId xmlns:a16="http://schemas.microsoft.com/office/drawing/2014/main" val="669031157"/>
                    </a:ext>
                  </a:extLst>
                </a:gridCol>
                <a:gridCol w="2032000">
                  <a:extLst>
                    <a:ext uri="{9D8B030D-6E8A-4147-A177-3AD203B41FA5}">
                      <a16:colId xmlns:a16="http://schemas.microsoft.com/office/drawing/2014/main" val="4175898775"/>
                    </a:ext>
                  </a:extLst>
                </a:gridCol>
                <a:gridCol w="2032000">
                  <a:extLst>
                    <a:ext uri="{9D8B030D-6E8A-4147-A177-3AD203B41FA5}">
                      <a16:colId xmlns:a16="http://schemas.microsoft.com/office/drawing/2014/main" val="4261922368"/>
                    </a:ext>
                  </a:extLst>
                </a:gridCol>
              </a:tblGrid>
              <a:tr h="370840">
                <a:tc>
                  <a:txBody>
                    <a:bodyPr/>
                    <a:lstStyle/>
                    <a:p>
                      <a:r>
                        <a:rPr lang="en-GB" dirty="0" smtClean="0"/>
                        <a:t>OVERSIGHT</a:t>
                      </a:r>
                      <a:r>
                        <a:rPr lang="en-GB" baseline="0" dirty="0" smtClean="0"/>
                        <a:t> OF</a:t>
                      </a:r>
                      <a:endParaRPr lang="en-GB" dirty="0"/>
                    </a:p>
                  </a:txBody>
                  <a:tcPr/>
                </a:tc>
                <a:tc>
                  <a:txBody>
                    <a:bodyPr/>
                    <a:lstStyle/>
                    <a:p>
                      <a:r>
                        <a:rPr lang="en-GB" dirty="0" smtClean="0"/>
                        <a:t>non PIEs</a:t>
                      </a:r>
                      <a:endParaRPr lang="en-GB" dirty="0"/>
                    </a:p>
                  </a:txBody>
                  <a:tcPr/>
                </a:tc>
                <a:tc>
                  <a:txBody>
                    <a:bodyPr/>
                    <a:lstStyle/>
                    <a:p>
                      <a:r>
                        <a:rPr lang="en-GB" dirty="0" smtClean="0"/>
                        <a:t>PIEs</a:t>
                      </a:r>
                      <a:endParaRPr lang="en-GB" dirty="0"/>
                    </a:p>
                  </a:txBody>
                  <a:tcPr/>
                </a:tc>
                <a:extLst>
                  <a:ext uri="{0D108BD9-81ED-4DB2-BD59-A6C34878D82A}">
                    <a16:rowId xmlns:a16="http://schemas.microsoft.com/office/drawing/2014/main" val="2277612252"/>
                  </a:ext>
                </a:extLst>
              </a:tr>
              <a:tr h="370840">
                <a:tc>
                  <a:txBody>
                    <a:bodyPr/>
                    <a:lstStyle/>
                    <a:p>
                      <a:r>
                        <a:rPr lang="en-GB" b="0" dirty="0" smtClean="0"/>
                        <a:t>Approval and registration of statutory auditors and audit firms</a:t>
                      </a:r>
                      <a:endParaRPr lang="en-GB" b="0" dirty="0"/>
                    </a:p>
                  </a:txBody>
                  <a:tcPr/>
                </a:tc>
                <a:tc>
                  <a:txBody>
                    <a:bodyPr/>
                    <a:lstStyle/>
                    <a:p>
                      <a:pPr algn="l"/>
                      <a:r>
                        <a:rPr lang="en-GB" dirty="0" smtClean="0"/>
                        <a:t>may be delegated </a:t>
                      </a:r>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a:t>
                      </a:r>
                    </a:p>
                  </a:txBody>
                  <a:tcPr anchor="ctr"/>
                </a:tc>
                <a:extLst>
                  <a:ext uri="{0D108BD9-81ED-4DB2-BD59-A6C34878D82A}">
                    <a16:rowId xmlns:a16="http://schemas.microsoft.com/office/drawing/2014/main" val="1505203653"/>
                  </a:ext>
                </a:extLst>
              </a:tr>
              <a:tr h="370840">
                <a:tc>
                  <a:txBody>
                    <a:bodyPr/>
                    <a:lstStyle/>
                    <a:p>
                      <a:r>
                        <a:rPr lang="en-GB" b="0" dirty="0" smtClean="0"/>
                        <a:t>Adoption of relevant standards</a:t>
                      </a:r>
                      <a:endParaRPr lang="en-GB"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extLst>
                  <a:ext uri="{0D108BD9-81ED-4DB2-BD59-A6C34878D82A}">
                    <a16:rowId xmlns:a16="http://schemas.microsoft.com/office/drawing/2014/main" val="2888522285"/>
                  </a:ext>
                </a:extLst>
              </a:tr>
              <a:tr h="370840">
                <a:tc>
                  <a:txBody>
                    <a:bodyPr/>
                    <a:lstStyle/>
                    <a:p>
                      <a:r>
                        <a:rPr lang="en-GB" b="0" dirty="0" smtClean="0"/>
                        <a:t>Continuing education</a:t>
                      </a:r>
                      <a:endParaRPr lang="en-GB"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extLst>
                  <a:ext uri="{0D108BD9-81ED-4DB2-BD59-A6C34878D82A}">
                    <a16:rowId xmlns:a16="http://schemas.microsoft.com/office/drawing/2014/main" val="3337513746"/>
                  </a:ext>
                </a:extLst>
              </a:tr>
              <a:tr h="370840">
                <a:tc>
                  <a:txBody>
                    <a:bodyPr/>
                    <a:lstStyle/>
                    <a:p>
                      <a:r>
                        <a:rPr lang="en-GB" b="0" dirty="0" smtClean="0"/>
                        <a:t>Quality assurance system</a:t>
                      </a:r>
                      <a:endParaRPr lang="en-GB"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NOT be delegated </a:t>
                      </a:r>
                    </a:p>
                  </a:txBody>
                  <a:tcPr anchor="ctr"/>
                </a:tc>
                <a:extLst>
                  <a:ext uri="{0D108BD9-81ED-4DB2-BD59-A6C34878D82A}">
                    <a16:rowId xmlns:a16="http://schemas.microsoft.com/office/drawing/2014/main" val="1031058353"/>
                  </a:ext>
                </a:extLst>
              </a:tr>
              <a:tr h="370840">
                <a:tc>
                  <a:txBody>
                    <a:bodyPr/>
                    <a:lstStyle/>
                    <a:p>
                      <a:r>
                        <a:rPr lang="en-GB" b="0" dirty="0" smtClean="0"/>
                        <a:t>Investigative and administrative disciplinary system</a:t>
                      </a:r>
                      <a:endParaRPr lang="en-GB"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be delegated </a:t>
                      </a:r>
                    </a:p>
                    <a:p>
                      <a:pPr algn="l"/>
                      <a:endParaRPr lang="en-GB" dirty="0"/>
                    </a:p>
                  </a:txBody>
                  <a:tcPr anchor="ctr"/>
                </a:tc>
                <a:tc>
                  <a:txBody>
                    <a:bodyPr/>
                    <a:lstStyle/>
                    <a:p>
                      <a:pPr algn="l"/>
                      <a:r>
                        <a:rPr lang="en-GB" dirty="0" smtClean="0"/>
                        <a:t>may</a:t>
                      </a:r>
                      <a:r>
                        <a:rPr lang="en-GB" baseline="0" dirty="0" smtClean="0"/>
                        <a:t> be delegated to independent body</a:t>
                      </a:r>
                      <a:endParaRPr lang="en-GB" dirty="0"/>
                    </a:p>
                  </a:txBody>
                  <a:tcPr anchor="ctr"/>
                </a:tc>
                <a:extLst>
                  <a:ext uri="{0D108BD9-81ED-4DB2-BD59-A6C34878D82A}">
                    <a16:rowId xmlns:a16="http://schemas.microsoft.com/office/drawing/2014/main" val="413809937"/>
                  </a:ext>
                </a:extLst>
              </a:tr>
            </a:tbl>
          </a:graphicData>
        </a:graphic>
      </p:graphicFrame>
    </p:spTree>
    <p:extLst>
      <p:ext uri="{BB962C8B-B14F-4D97-AF65-F5344CB8AC3E}">
        <p14:creationId xmlns:p14="http://schemas.microsoft.com/office/powerpoint/2010/main" val="95225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Illustration: </a:t>
            </a:r>
            <a:r>
              <a:rPr lang="en-GB" b="1" dirty="0"/>
              <a:t>p</a:t>
            </a:r>
            <a:r>
              <a:rPr lang="en-GB" b="1" dirty="0" smtClean="0"/>
              <a:t>otential use of delegation of tasks for non-PIE auditors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3322203"/>
              </p:ext>
            </p:extLst>
          </p:nvPr>
        </p:nvGraphicFramePr>
        <p:xfrm>
          <a:off x="307275" y="915847"/>
          <a:ext cx="8784975"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496" y="5427221"/>
            <a:ext cx="9073008" cy="954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400" b="1" u="sng" dirty="0">
                <a:solidFill>
                  <a:schemeClr val="bg2"/>
                </a:solidFill>
              </a:rPr>
              <a:t>Caveat: </a:t>
            </a:r>
            <a:r>
              <a:rPr lang="en-GB" sz="1400" b="1" dirty="0">
                <a:solidFill>
                  <a:schemeClr val="bg2"/>
                </a:solidFill>
              </a:rPr>
              <a:t>this graph has been prepared for general illustration purposes. It includes information from different sources informally gathered up to </a:t>
            </a:r>
            <a:r>
              <a:rPr lang="en-GB" sz="1400" b="1" dirty="0" smtClean="0">
                <a:solidFill>
                  <a:schemeClr val="bg2"/>
                </a:solidFill>
              </a:rPr>
              <a:t>May 2016 </a:t>
            </a:r>
            <a:r>
              <a:rPr lang="en-GB" sz="1400" b="1" dirty="0">
                <a:solidFill>
                  <a:schemeClr val="bg2"/>
                </a:solidFill>
              </a:rPr>
              <a:t>without any further verification. It may already be out of date when presented and be subject to change. It does not bind the Federation or its Members. The Federation cannot accept or assume any liability or responsibility in this respect. </a:t>
            </a:r>
            <a:endParaRPr lang="en-US" sz="1400" b="1" dirty="0">
              <a:solidFill>
                <a:schemeClr val="bg2"/>
              </a:solidFill>
            </a:endParaRP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12</a:t>
            </a:fld>
            <a:endParaRPr lang="en-GB" dirty="0"/>
          </a:p>
        </p:txBody>
      </p:sp>
    </p:spTree>
    <p:extLst>
      <p:ext uri="{BB962C8B-B14F-4D97-AF65-F5344CB8AC3E}">
        <p14:creationId xmlns:p14="http://schemas.microsoft.com/office/powerpoint/2010/main" val="106712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Illustration: </a:t>
            </a:r>
            <a:r>
              <a:rPr lang="en-GB" b="1" dirty="0"/>
              <a:t>p</a:t>
            </a:r>
            <a:r>
              <a:rPr lang="en-GB" b="1" dirty="0" smtClean="0"/>
              <a:t>otential use of delegation of tasks for PIE auditors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8796781"/>
              </p:ext>
            </p:extLst>
          </p:nvPr>
        </p:nvGraphicFramePr>
        <p:xfrm>
          <a:off x="251521" y="908721"/>
          <a:ext cx="8712967" cy="449121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496" y="5427221"/>
            <a:ext cx="9073008" cy="954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400" b="1" u="sng" dirty="0">
                <a:solidFill>
                  <a:schemeClr val="bg2"/>
                </a:solidFill>
              </a:rPr>
              <a:t>Caveat: </a:t>
            </a:r>
            <a:r>
              <a:rPr lang="en-GB" sz="1400" b="1" dirty="0">
                <a:solidFill>
                  <a:schemeClr val="bg2"/>
                </a:solidFill>
              </a:rPr>
              <a:t>this graph has been prepared for general illustration purposes. It includes information from different sources informally gathered up to </a:t>
            </a:r>
            <a:r>
              <a:rPr lang="en-GB" sz="1400" b="1" dirty="0" smtClean="0">
                <a:solidFill>
                  <a:schemeClr val="bg2"/>
                </a:solidFill>
              </a:rPr>
              <a:t>May 2016 </a:t>
            </a:r>
            <a:r>
              <a:rPr lang="en-GB" sz="1400" b="1" dirty="0">
                <a:solidFill>
                  <a:schemeClr val="bg2"/>
                </a:solidFill>
              </a:rPr>
              <a:t>without any further verification. It may already be out of date when presented and be subject to change. It does not bind the Federation or its Members. The Federation cannot accept or assume any liability or responsibility in this respect. </a:t>
            </a:r>
            <a:endParaRPr lang="en-US" sz="1400" b="1" dirty="0">
              <a:solidFill>
                <a:schemeClr val="bg2"/>
              </a:solidFill>
            </a:endParaRP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13</a:t>
            </a:fld>
            <a:endParaRPr lang="en-GB" dirty="0"/>
          </a:p>
        </p:txBody>
      </p:sp>
    </p:spTree>
    <p:extLst>
      <p:ext uri="{BB962C8B-B14F-4D97-AF65-F5344CB8AC3E}">
        <p14:creationId xmlns:p14="http://schemas.microsoft.com/office/powerpoint/2010/main" val="423411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550" y="3013943"/>
            <a:ext cx="7848600" cy="991121"/>
          </a:xfrm>
        </p:spPr>
        <p:txBody>
          <a:bodyPr/>
          <a:lstStyle/>
          <a:p>
            <a:r>
              <a:rPr lang="en-GB" sz="3600" b="0" dirty="0" smtClean="0"/>
              <a:t>Looking ahead beyond audit reform:</a:t>
            </a:r>
            <a:br>
              <a:rPr lang="en-GB" sz="3600" b="0" dirty="0" smtClean="0"/>
            </a:br>
            <a:r>
              <a:rPr lang="en-GB" sz="3600" b="0" dirty="0" smtClean="0"/>
              <a:t>-&gt; The </a:t>
            </a:r>
            <a:r>
              <a:rPr lang="en-GB" sz="3600" b="0" dirty="0"/>
              <a:t>future of Audit </a:t>
            </a:r>
            <a:r>
              <a:rPr lang="en-GB" sz="3600" b="0" dirty="0" smtClean="0"/>
              <a:t>&amp; Assurance</a:t>
            </a:r>
            <a:br>
              <a:rPr lang="en-GB" sz="3600" b="0" dirty="0" smtClean="0"/>
            </a:br>
            <a:r>
              <a:rPr lang="en-GB" sz="3600" b="0" dirty="0" smtClean="0"/>
              <a:t>-&gt; Audit Committees</a:t>
            </a:r>
            <a:br>
              <a:rPr lang="en-GB" sz="3600" b="0" dirty="0" smtClean="0"/>
            </a:br>
            <a:r>
              <a:rPr lang="en-GB" sz="3600" b="0" dirty="0" smtClean="0"/>
              <a:t>-&gt; Audit Quality Indicators</a:t>
            </a:r>
            <a:endParaRPr lang="en-GB" sz="3600" b="0" dirty="0"/>
          </a:p>
        </p:txBody>
      </p:sp>
      <p:sp>
        <p:nvSpPr>
          <p:cNvPr id="4" name="Slide Number Placeholder 3"/>
          <p:cNvSpPr>
            <a:spLocks noGrp="1"/>
          </p:cNvSpPr>
          <p:nvPr>
            <p:ph type="sldNum" sz="quarter" idx="4"/>
          </p:nvPr>
        </p:nvSpPr>
        <p:spPr/>
        <p:txBody>
          <a:bodyPr/>
          <a:lstStyle/>
          <a:p>
            <a:pPr algn="r"/>
            <a:fld id="{0DF74D16-A0F2-44D1-AEE1-E7B8F2353DB5}" type="slidenum">
              <a:rPr lang="en-GB" smtClean="0"/>
              <a:pPr algn="r"/>
              <a:t>14</a:t>
            </a:fld>
            <a:endParaRPr lang="en-GB" dirty="0"/>
          </a:p>
        </p:txBody>
      </p:sp>
    </p:spTree>
    <p:extLst>
      <p:ext uri="{BB962C8B-B14F-4D97-AF65-F5344CB8AC3E}">
        <p14:creationId xmlns:p14="http://schemas.microsoft.com/office/powerpoint/2010/main" val="2599975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 is </a:t>
            </a:r>
            <a:r>
              <a:rPr lang="en-GB" dirty="0"/>
              <a:t>All about Audit </a:t>
            </a:r>
            <a:r>
              <a:rPr lang="en-GB" dirty="0" smtClean="0"/>
              <a:t>Quality</a:t>
            </a:r>
            <a:endParaRPr lang="en-US"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15</a:t>
            </a:fld>
            <a:endParaRPr lang="en-GB" dirty="0"/>
          </a:p>
        </p:txBody>
      </p:sp>
      <p:sp>
        <p:nvSpPr>
          <p:cNvPr id="7" name="Rectangle 6"/>
          <p:cNvSpPr/>
          <p:nvPr/>
        </p:nvSpPr>
        <p:spPr>
          <a:xfrm>
            <a:off x="3923928" y="116632"/>
            <a:ext cx="6696744" cy="6741368"/>
          </a:xfrm>
          <a:prstGeom prst="rect">
            <a:avLst/>
          </a:prstGeom>
        </p:spPr>
        <p:txBody>
          <a:bodyPr/>
          <a:lstStyle/>
          <a:p>
            <a:pPr lvl="0">
              <a:buChar char="•"/>
            </a:pPr>
            <a:endParaRPr lang="en-US" b="1" dirty="0"/>
          </a:p>
        </p:txBody>
      </p:sp>
      <p:pic>
        <p:nvPicPr>
          <p:cNvPr id="17" name="Picture 16"/>
          <p:cNvPicPr>
            <a:picLocks noChangeAspect="1"/>
          </p:cNvPicPr>
          <p:nvPr/>
        </p:nvPicPr>
        <p:blipFill rotWithShape="1">
          <a:blip r:embed="rId3"/>
          <a:srcRect l="31950" t="14222" r="32950" b="4190"/>
          <a:stretch/>
        </p:blipFill>
        <p:spPr>
          <a:xfrm>
            <a:off x="167604" y="876328"/>
            <a:ext cx="3681714" cy="5144960"/>
          </a:xfrm>
          <a:prstGeom prst="rect">
            <a:avLst/>
          </a:prstGeom>
          <a:ln w="50800">
            <a:solidFill>
              <a:srgbClr val="FF9900"/>
            </a:solidFill>
          </a:ln>
          <a:effectLst>
            <a:softEdge rad="12700"/>
          </a:effectLst>
        </p:spPr>
      </p:pic>
      <p:graphicFrame>
        <p:nvGraphicFramePr>
          <p:cNvPr id="8" name="Diagram 7"/>
          <p:cNvGraphicFramePr/>
          <p:nvPr>
            <p:extLst/>
          </p:nvPr>
        </p:nvGraphicFramePr>
        <p:xfrm>
          <a:off x="3039824" y="836712"/>
          <a:ext cx="609600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236032" y="6085448"/>
            <a:ext cx="8899792" cy="307777"/>
          </a:xfrm>
          <a:prstGeom prst="rect">
            <a:avLst/>
          </a:prstGeom>
        </p:spPr>
        <p:txBody>
          <a:bodyPr wrap="square">
            <a:spAutoFit/>
          </a:bodyPr>
          <a:lstStyle/>
          <a:p>
            <a:pPr algn="ctr"/>
            <a:r>
              <a:rPr lang="en-US" sz="1400" b="1" dirty="0">
                <a:solidFill>
                  <a:srgbClr val="2D1EF6"/>
                </a:solidFill>
              </a:rPr>
              <a:t>http://www.fee.be/images/publications/auditing/1601_Future_of_audit_and_assurance.pdf</a:t>
            </a:r>
          </a:p>
        </p:txBody>
      </p:sp>
    </p:spTree>
    <p:extLst>
      <p:ext uri="{BB962C8B-B14F-4D97-AF65-F5344CB8AC3E}">
        <p14:creationId xmlns:p14="http://schemas.microsoft.com/office/powerpoint/2010/main" val="356298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557537"/>
            <a:ext cx="1977176" cy="18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829"/>
          <a:stretch/>
        </p:blipFill>
        <p:spPr bwMode="auto">
          <a:xfrm>
            <a:off x="342110" y="1825726"/>
            <a:ext cx="1853626"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157" y="461662"/>
            <a:ext cx="32258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11267"/>
            <a:ext cx="8567737" cy="1185485"/>
          </a:xfrm>
        </p:spPr>
        <p:txBody>
          <a:bodyPr>
            <a:noAutofit/>
          </a:bodyPr>
          <a:lstStyle/>
          <a:p>
            <a:pPr>
              <a:defRPr/>
            </a:pPr>
            <a:r>
              <a:rPr lang="en-US" sz="3200" dirty="0" smtClean="0"/>
              <a:t>Pursuing </a:t>
            </a:r>
            <a:r>
              <a:rPr lang="en-US" sz="3200" dirty="0"/>
              <a:t>a strategic </a:t>
            </a:r>
            <a:r>
              <a:rPr lang="en-US" sz="3200" dirty="0" smtClean="0"/>
              <a:t>debate to improve quality in reporting, audit &amp; assurance</a:t>
            </a:r>
            <a:endParaRPr lang="en-US" sz="3200" dirty="0"/>
          </a:p>
        </p:txBody>
      </p:sp>
      <p:sp>
        <p:nvSpPr>
          <p:cNvPr id="3" name="Content Placeholder 2"/>
          <p:cNvSpPr>
            <a:spLocks noGrp="1"/>
          </p:cNvSpPr>
          <p:nvPr>
            <p:ph idx="1"/>
          </p:nvPr>
        </p:nvSpPr>
        <p:spPr>
          <a:xfrm>
            <a:off x="35247" y="3717032"/>
            <a:ext cx="8785225" cy="2592288"/>
          </a:xfrm>
        </p:spPr>
        <p:txBody>
          <a:bodyPr>
            <a:normAutofit fontScale="77500" lnSpcReduction="20000"/>
          </a:bodyPr>
          <a:lstStyle/>
          <a:p>
            <a:pPr marL="274320" lvl="1" indent="0">
              <a:lnSpc>
                <a:spcPct val="120000"/>
              </a:lnSpc>
              <a:buNone/>
              <a:defRPr/>
            </a:pPr>
            <a:r>
              <a:rPr lang="en-US" dirty="0" smtClean="0"/>
              <a:t>Projects on the future of Audit and Assurance:</a:t>
            </a:r>
          </a:p>
          <a:p>
            <a:pPr lvl="2">
              <a:lnSpc>
                <a:spcPct val="120000"/>
              </a:lnSpc>
              <a:buFont typeface="Wingdings" panose="05000000000000000000" pitchFamily="2" charset="2"/>
              <a:buChar char="ü"/>
              <a:defRPr/>
            </a:pPr>
            <a:r>
              <a:rPr lang="en-US" dirty="0" smtClean="0"/>
              <a:t>Responding to changing stakeholders’ needs</a:t>
            </a:r>
            <a:endParaRPr lang="en-US" dirty="0"/>
          </a:p>
          <a:p>
            <a:pPr lvl="2">
              <a:lnSpc>
                <a:spcPct val="120000"/>
              </a:lnSpc>
              <a:buFont typeface="Wingdings" panose="05000000000000000000" pitchFamily="2" charset="2"/>
              <a:buChar char="ü"/>
              <a:defRPr/>
            </a:pPr>
            <a:r>
              <a:rPr lang="en-US" dirty="0" smtClean="0"/>
              <a:t>IT </a:t>
            </a:r>
            <a:r>
              <a:rPr lang="en-US" dirty="0"/>
              <a:t>and innovation</a:t>
            </a:r>
          </a:p>
          <a:p>
            <a:pPr lvl="2">
              <a:lnSpc>
                <a:spcPct val="120000"/>
              </a:lnSpc>
              <a:buFont typeface="Wingdings" panose="05000000000000000000" pitchFamily="2" charset="2"/>
              <a:buChar char="ü"/>
              <a:defRPr/>
            </a:pPr>
            <a:r>
              <a:rPr lang="en-US" dirty="0"/>
              <a:t>Skillset of the </a:t>
            </a:r>
            <a:r>
              <a:rPr lang="en-US" dirty="0" smtClean="0"/>
              <a:t>future and rethink education</a:t>
            </a:r>
          </a:p>
          <a:p>
            <a:pPr>
              <a:defRPr/>
            </a:pPr>
            <a:endParaRPr lang="en-US" dirty="0"/>
          </a:p>
        </p:txBody>
      </p:sp>
      <p:sp>
        <p:nvSpPr>
          <p:cNvPr id="54276" name="Slide Number Placeholder 3"/>
          <p:cNvSpPr>
            <a:spLocks noGrp="1"/>
          </p:cNvSpPr>
          <p:nvPr>
            <p:ph type="sldNum" sz="quarter" idx="12"/>
          </p:nvPr>
        </p:nvSpPr>
        <p:spPr bwMode="auto">
          <a:xfrm>
            <a:off x="8172450" y="6408738"/>
            <a:ext cx="576263" cy="449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85000"/>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85000"/>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Clr>
                <a:schemeClr val="tx2"/>
              </a:buClr>
              <a:buSzPct val="90000"/>
              <a:buFont typeface="Arial" pitchFamily="34" charset="0"/>
              <a:buChar char="•"/>
              <a:defRPr sz="2800">
                <a:solidFill>
                  <a:schemeClr val="tx1"/>
                </a:solidFill>
                <a:latin typeface="Arial" pitchFamily="34" charset="0"/>
                <a:cs typeface="Arial" pitchFamily="34" charset="0"/>
              </a:defRPr>
            </a:lvl3pPr>
            <a:lvl4pPr marL="1600200" indent="-228600" eaLnBrk="0" hangingPunct="0">
              <a:spcBef>
                <a:spcPct val="20000"/>
              </a:spcBef>
              <a:buClr>
                <a:schemeClr val="tx2"/>
              </a:buClr>
              <a:buFont typeface="Arial" pitchFamily="34" charset="0"/>
              <a:buChar char="•"/>
              <a:defRPr sz="2800">
                <a:solidFill>
                  <a:schemeClr val="tx1"/>
                </a:solidFill>
                <a:latin typeface="Arial" pitchFamily="34" charset="0"/>
                <a:cs typeface="Arial" pitchFamily="34" charset="0"/>
              </a:defRPr>
            </a:lvl4pPr>
            <a:lvl5pPr marL="2057400" indent="-228600" eaLnBrk="0" hangingPunct="0">
              <a:spcBef>
                <a:spcPct val="20000"/>
              </a:spcBef>
              <a:buClr>
                <a:schemeClr val="tx2"/>
              </a:buClr>
              <a:buSzPct val="100000"/>
              <a:buFont typeface="Arial" pitchFamily="34" charset="0"/>
              <a:buChar char="•"/>
              <a:defRPr sz="28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9pPr>
          </a:lstStyle>
          <a:p>
            <a:pPr eaLnBrk="1" hangingPunct="1">
              <a:spcBef>
                <a:spcPct val="0"/>
              </a:spcBef>
              <a:buClrTx/>
              <a:buSzTx/>
              <a:buFontTx/>
              <a:buNone/>
            </a:pPr>
            <a:fld id="{0868B61F-9697-4423-B7E7-ED1280C6C079}" type="slidenum">
              <a:rPr lang="en-GB" altLang="en-US" sz="1400" smtClean="0">
                <a:solidFill>
                  <a:srgbClr val="FFFFFF"/>
                </a:solidFill>
                <a:latin typeface="Calibri Light" pitchFamily="34" charset="0"/>
              </a:rPr>
              <a:pPr eaLnBrk="1" hangingPunct="1">
                <a:spcBef>
                  <a:spcPct val="0"/>
                </a:spcBef>
                <a:buClrTx/>
                <a:buSzTx/>
                <a:buFontTx/>
                <a:buNone/>
              </a:pPr>
              <a:t>16</a:t>
            </a:fld>
            <a:endParaRPr lang="en-GB" altLang="en-US" sz="1400" smtClean="0">
              <a:solidFill>
                <a:srgbClr val="FFFFFF"/>
              </a:solidFill>
              <a:latin typeface="Calibri Light" pitchFamily="34" charset="0"/>
            </a:endParaRP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r="34900"/>
          <a:stretch/>
        </p:blipFill>
        <p:spPr>
          <a:xfrm>
            <a:off x="3059832" y="1412776"/>
            <a:ext cx="2002882" cy="1538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84054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
            <a:ext cx="8567737" cy="887412"/>
          </a:xfrm>
        </p:spPr>
        <p:txBody>
          <a:bodyPr>
            <a:noAutofit/>
          </a:bodyPr>
          <a:lstStyle/>
          <a:p>
            <a:pPr>
              <a:defRPr/>
            </a:pPr>
            <a:r>
              <a:rPr lang="en-US" sz="3200" dirty="0" smtClean="0"/>
              <a:t>Let’s pause on new </a:t>
            </a:r>
            <a:r>
              <a:rPr lang="en-US" sz="3200" dirty="0"/>
              <a:t>investors’ </a:t>
            </a:r>
            <a:r>
              <a:rPr lang="en-US" sz="3200" dirty="0" smtClean="0"/>
              <a:t>demands</a:t>
            </a:r>
            <a:endParaRPr lang="en-US" sz="3200" dirty="0"/>
          </a:p>
        </p:txBody>
      </p:sp>
      <p:sp>
        <p:nvSpPr>
          <p:cNvPr id="56323" name="Content Placeholder 2"/>
          <p:cNvSpPr>
            <a:spLocks noGrp="1"/>
          </p:cNvSpPr>
          <p:nvPr>
            <p:ph idx="1"/>
          </p:nvPr>
        </p:nvSpPr>
        <p:spPr>
          <a:xfrm>
            <a:off x="-1329" y="868712"/>
            <a:ext cx="9145329" cy="5540025"/>
          </a:xfrm>
        </p:spPr>
        <p:txBody>
          <a:bodyPr>
            <a:normAutofit/>
          </a:bodyPr>
          <a:lstStyle/>
          <a:p>
            <a:pPr marL="454025" lvl="1" indent="0">
              <a:buNone/>
            </a:pPr>
            <a:r>
              <a:rPr lang="en-US" altLang="en-US" sz="2600" dirty="0" smtClean="0"/>
              <a:t>Investors are more &amp; more interested in non-financial information </a:t>
            </a:r>
          </a:p>
          <a:p>
            <a:pPr marL="1263650" lvl="3" indent="-457200">
              <a:buFont typeface="Wingdings" panose="05000000000000000000" pitchFamily="2" charset="2"/>
              <a:buChar char="ü"/>
            </a:pPr>
            <a:r>
              <a:rPr lang="en-US" altLang="en-US" sz="2400" dirty="0" smtClean="0"/>
              <a:t>Value creation</a:t>
            </a:r>
          </a:p>
          <a:p>
            <a:pPr marL="1263650" lvl="3" indent="-457200">
              <a:buFont typeface="Wingdings" panose="05000000000000000000" pitchFamily="2" charset="2"/>
              <a:buChar char="ü"/>
            </a:pPr>
            <a:r>
              <a:rPr lang="en-US" altLang="en-US" sz="2400" dirty="0"/>
              <a:t>Board accountability</a:t>
            </a:r>
          </a:p>
          <a:p>
            <a:pPr marL="1263650" lvl="3" indent="-457200">
              <a:buFont typeface="Wingdings" panose="05000000000000000000" pitchFamily="2" charset="2"/>
              <a:buChar char="ü"/>
            </a:pPr>
            <a:r>
              <a:rPr lang="en-US" altLang="en-US" sz="2400" dirty="0" smtClean="0"/>
              <a:t>Human </a:t>
            </a:r>
            <a:r>
              <a:rPr lang="en-US" altLang="en-US" sz="2400" dirty="0"/>
              <a:t>capital</a:t>
            </a:r>
          </a:p>
          <a:p>
            <a:pPr marL="1263650" lvl="3" indent="-457200">
              <a:buFont typeface="Wingdings" panose="05000000000000000000" pitchFamily="2" charset="2"/>
              <a:buChar char="ü"/>
            </a:pPr>
            <a:r>
              <a:rPr lang="en-US" altLang="en-US" sz="2400" dirty="0" smtClean="0"/>
              <a:t>Executive compensation</a:t>
            </a:r>
          </a:p>
          <a:p>
            <a:pPr marL="1263650" lvl="3" indent="-457200">
              <a:buFont typeface="Wingdings" panose="05000000000000000000" pitchFamily="2" charset="2"/>
              <a:buChar char="ü"/>
            </a:pPr>
            <a:endParaRPr lang="en-US" altLang="en-US" sz="1600" dirty="0" smtClean="0"/>
          </a:p>
        </p:txBody>
      </p:sp>
      <p:sp>
        <p:nvSpPr>
          <p:cNvPr id="56324" name="Slide Number Placeholder 3"/>
          <p:cNvSpPr>
            <a:spLocks noGrp="1"/>
          </p:cNvSpPr>
          <p:nvPr>
            <p:ph type="sldNum" sz="quarter" idx="12"/>
          </p:nvPr>
        </p:nvSpPr>
        <p:spPr bwMode="auto">
          <a:xfrm>
            <a:off x="8172450" y="6408738"/>
            <a:ext cx="576263" cy="449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85000"/>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85000"/>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Clr>
                <a:schemeClr val="tx2"/>
              </a:buClr>
              <a:buSzPct val="90000"/>
              <a:buFont typeface="Arial" pitchFamily="34" charset="0"/>
              <a:buChar char="•"/>
              <a:defRPr sz="2800">
                <a:solidFill>
                  <a:schemeClr val="tx1"/>
                </a:solidFill>
                <a:latin typeface="Arial" pitchFamily="34" charset="0"/>
                <a:cs typeface="Arial" pitchFamily="34" charset="0"/>
              </a:defRPr>
            </a:lvl3pPr>
            <a:lvl4pPr marL="1600200" indent="-228600" eaLnBrk="0" hangingPunct="0">
              <a:spcBef>
                <a:spcPct val="20000"/>
              </a:spcBef>
              <a:buClr>
                <a:schemeClr val="tx2"/>
              </a:buClr>
              <a:buFont typeface="Arial" pitchFamily="34" charset="0"/>
              <a:buChar char="•"/>
              <a:defRPr sz="2800">
                <a:solidFill>
                  <a:schemeClr val="tx1"/>
                </a:solidFill>
                <a:latin typeface="Arial" pitchFamily="34" charset="0"/>
                <a:cs typeface="Arial" pitchFamily="34" charset="0"/>
              </a:defRPr>
            </a:lvl4pPr>
            <a:lvl5pPr marL="2057400" indent="-228600" eaLnBrk="0" hangingPunct="0">
              <a:spcBef>
                <a:spcPct val="20000"/>
              </a:spcBef>
              <a:buClr>
                <a:schemeClr val="tx2"/>
              </a:buClr>
              <a:buSzPct val="100000"/>
              <a:buFont typeface="Arial" pitchFamily="34" charset="0"/>
              <a:buChar char="•"/>
              <a:defRPr sz="28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SzPct val="100000"/>
              <a:buFont typeface="Arial" pitchFamily="34" charset="0"/>
              <a:buChar char="•"/>
              <a:defRPr sz="2800">
                <a:solidFill>
                  <a:schemeClr val="tx1"/>
                </a:solidFill>
                <a:latin typeface="Arial" pitchFamily="34" charset="0"/>
                <a:cs typeface="Arial" pitchFamily="34" charset="0"/>
              </a:defRPr>
            </a:lvl9pPr>
          </a:lstStyle>
          <a:p>
            <a:pPr eaLnBrk="1" hangingPunct="1">
              <a:spcBef>
                <a:spcPct val="0"/>
              </a:spcBef>
              <a:buClrTx/>
              <a:buSzTx/>
              <a:buFontTx/>
              <a:buNone/>
            </a:pPr>
            <a:fld id="{D6D6659C-8659-4684-8D5F-6161C540E11C}" type="slidenum">
              <a:rPr lang="en-GB" altLang="en-US" sz="1400" smtClean="0">
                <a:solidFill>
                  <a:srgbClr val="FFFFFF"/>
                </a:solidFill>
                <a:latin typeface="Calibri Light" pitchFamily="34" charset="0"/>
              </a:rPr>
              <a:pPr eaLnBrk="1" hangingPunct="1">
                <a:spcBef>
                  <a:spcPct val="0"/>
                </a:spcBef>
                <a:buClrTx/>
                <a:buSzTx/>
                <a:buFontTx/>
                <a:buNone/>
              </a:pPr>
              <a:t>17</a:t>
            </a:fld>
            <a:endParaRPr lang="en-GB" altLang="en-US" sz="1400" smtClean="0">
              <a:solidFill>
                <a:srgbClr val="FFFFFF"/>
              </a:solidFill>
              <a:latin typeface="Calibri Light"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84" t="10736" r="29747"/>
          <a:stretch/>
        </p:blipFill>
        <p:spPr bwMode="auto">
          <a:xfrm>
            <a:off x="4855232" y="2780928"/>
            <a:ext cx="4027512" cy="3452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256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&amp; Innovation</a:t>
            </a:r>
            <a:endParaRPr lang="en-GB" dirty="0"/>
          </a:p>
        </p:txBody>
      </p:sp>
      <p:graphicFrame>
        <p:nvGraphicFramePr>
          <p:cNvPr id="5" name="Content Placeholder 4"/>
          <p:cNvGraphicFramePr>
            <a:graphicFrameLocks noGrp="1"/>
          </p:cNvGraphicFramePr>
          <p:nvPr>
            <p:ph idx="1"/>
            <p:extLst/>
          </p:nvPr>
        </p:nvGraphicFramePr>
        <p:xfrm>
          <a:off x="251520" y="836712"/>
          <a:ext cx="8446393" cy="547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lgn="r"/>
            <a:fld id="{0DF74D16-A0F2-44D1-AEE1-E7B8F2353DB5}" type="slidenum">
              <a:rPr lang="en-GB" smtClean="0"/>
              <a:pPr algn="r"/>
              <a:t>18</a:t>
            </a:fld>
            <a:endParaRPr lang="en-GB" dirty="0"/>
          </a:p>
        </p:txBody>
      </p:sp>
    </p:spTree>
    <p:extLst>
      <p:ext uri="{BB962C8B-B14F-4D97-AF65-F5344CB8AC3E}">
        <p14:creationId xmlns:p14="http://schemas.microsoft.com/office/powerpoint/2010/main" val="3575520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Skillset of the future</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Technical expertise </a:t>
            </a:r>
            <a:r>
              <a:rPr lang="en-US" sz="2000" dirty="0" smtClean="0"/>
              <a:t>(IT, accounting &amp; auditing, mathematics, statistics, etc.) </a:t>
            </a:r>
            <a:r>
              <a:rPr lang="en-US" dirty="0" smtClean="0"/>
              <a:t>but not only</a:t>
            </a:r>
          </a:p>
          <a:p>
            <a:pPr lvl="1">
              <a:buFont typeface="Wingdings" panose="05000000000000000000" pitchFamily="2" charset="2"/>
              <a:buChar char="ü"/>
            </a:pPr>
            <a:r>
              <a:rPr lang="en-GB" dirty="0" smtClean="0"/>
              <a:t>Values: professional behaviour</a:t>
            </a:r>
            <a:r>
              <a:rPr lang="en-US" dirty="0" smtClean="0"/>
              <a:t> and ethics</a:t>
            </a:r>
          </a:p>
          <a:p>
            <a:pPr lvl="1">
              <a:buFont typeface="Wingdings" panose="05000000000000000000" pitchFamily="2" charset="2"/>
              <a:buChar char="ü"/>
            </a:pPr>
            <a:r>
              <a:rPr lang="en-US" dirty="0" smtClean="0"/>
              <a:t>Business: business understanding and related risks, risk management</a:t>
            </a:r>
          </a:p>
          <a:p>
            <a:r>
              <a:rPr lang="en-US" dirty="0"/>
              <a:t>Need to develop multi-disciplinary teams</a:t>
            </a:r>
          </a:p>
          <a:p>
            <a:r>
              <a:rPr lang="en-US" dirty="0" smtClean="0"/>
              <a:t>Need to promote consistent and international education standards</a:t>
            </a:r>
          </a:p>
          <a:p>
            <a:pPr lvl="1">
              <a:buFont typeface="Wingdings" panose="05000000000000000000" pitchFamily="2" charset="2"/>
              <a:buChar char="ü"/>
            </a:pP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19</a:t>
            </a:fld>
            <a:endParaRPr lang="en-GB" dirty="0"/>
          </a:p>
        </p:txBody>
      </p:sp>
    </p:spTree>
    <p:extLst>
      <p:ext uri="{BB962C8B-B14F-4D97-AF65-F5344CB8AC3E}">
        <p14:creationId xmlns:p14="http://schemas.microsoft.com/office/powerpoint/2010/main" val="191890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GOV\COM\PHOTOS\Fotolia\Fotolia_101025968_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4005"/>
          <a:stretch/>
        </p:blipFill>
        <p:spPr bwMode="auto">
          <a:xfrm>
            <a:off x="0" y="404664"/>
            <a:ext cx="9144001" cy="600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GB" dirty="0" smtClean="0"/>
              <a:t>About the Federation of European Accountants (FEE)</a:t>
            </a: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latin typeface="Arial" panose="020B0604020202020204" pitchFamily="34" charset="0"/>
                <a:cs typeface="Arial" panose="020B0604020202020204" pitchFamily="34" charset="0"/>
              </a:rPr>
              <a:pPr algn="r"/>
              <a:t>2</a:t>
            </a:fld>
            <a:endParaRPr lang="en-GB"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601" y="1276642"/>
            <a:ext cx="178632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566" y="1276642"/>
            <a:ext cx="174710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1577" y="4013105"/>
            <a:ext cx="1344375"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60699" y="2868540"/>
            <a:ext cx="2026132" cy="523220"/>
          </a:xfrm>
          <a:prstGeom prst="rect">
            <a:avLst/>
          </a:prstGeom>
          <a:noFill/>
        </p:spPr>
        <p:txBody>
          <a:bodyPr wrap="none" rtlCol="0">
            <a:spAutoFit/>
          </a:bodyPr>
          <a:lstStyle/>
          <a:p>
            <a:pPr algn="ctr"/>
            <a:r>
              <a:rPr lang="en-GB" sz="2800" b="1" dirty="0" smtClean="0">
                <a:cs typeface="Arial" panose="020B0604020202020204" pitchFamily="34" charset="0"/>
              </a:rPr>
              <a:t>50 institutes</a:t>
            </a:r>
            <a:endParaRPr lang="en-GB" sz="2800" b="1" dirty="0">
              <a:cs typeface="Arial" panose="020B0604020202020204" pitchFamily="34" charset="0"/>
            </a:endParaRPr>
          </a:p>
        </p:txBody>
      </p:sp>
      <p:sp>
        <p:nvSpPr>
          <p:cNvPr id="13" name="TextBox 12"/>
          <p:cNvSpPr txBox="1"/>
          <p:nvPr/>
        </p:nvSpPr>
        <p:spPr>
          <a:xfrm>
            <a:off x="4854071" y="2868540"/>
            <a:ext cx="3420103" cy="523220"/>
          </a:xfrm>
          <a:prstGeom prst="rect">
            <a:avLst/>
          </a:prstGeom>
          <a:noFill/>
        </p:spPr>
        <p:txBody>
          <a:bodyPr wrap="none" rtlCol="0">
            <a:spAutoFit/>
          </a:bodyPr>
          <a:lstStyle/>
          <a:p>
            <a:pPr algn="ctr"/>
            <a:r>
              <a:rPr lang="en-GB" sz="2800" b="1" dirty="0" smtClean="0">
                <a:cs typeface="Arial" panose="020B0604020202020204" pitchFamily="34" charset="0"/>
              </a:rPr>
              <a:t>875,000 professionals</a:t>
            </a:r>
            <a:endParaRPr lang="en-GB" sz="2800" b="1" dirty="0">
              <a:cs typeface="Arial" panose="020B0604020202020204" pitchFamily="34" charset="0"/>
            </a:endParaRPr>
          </a:p>
        </p:txBody>
      </p:sp>
      <p:sp>
        <p:nvSpPr>
          <p:cNvPr id="14" name="TextBox 13"/>
          <p:cNvSpPr txBox="1"/>
          <p:nvPr/>
        </p:nvSpPr>
        <p:spPr>
          <a:xfrm>
            <a:off x="1563848" y="5597281"/>
            <a:ext cx="2019848" cy="523220"/>
          </a:xfrm>
          <a:prstGeom prst="rect">
            <a:avLst/>
          </a:prstGeom>
          <a:noFill/>
        </p:spPr>
        <p:txBody>
          <a:bodyPr wrap="none" rtlCol="0">
            <a:spAutoFit/>
          </a:bodyPr>
          <a:lstStyle/>
          <a:p>
            <a:pPr algn="ctr"/>
            <a:r>
              <a:rPr lang="en-GB" sz="2800" b="1" dirty="0" smtClean="0">
                <a:cs typeface="Arial" panose="020B0604020202020204" pitchFamily="34" charset="0"/>
              </a:rPr>
              <a:t>37 countries</a:t>
            </a:r>
            <a:endParaRPr lang="en-GB" sz="2800" b="1" dirty="0">
              <a:cs typeface="Arial" panose="020B0604020202020204" pitchFamily="34" charset="0"/>
            </a:endParaRPr>
          </a:p>
        </p:txBody>
      </p:sp>
      <p:sp>
        <p:nvSpPr>
          <p:cNvPr id="15" name="TextBox 14"/>
          <p:cNvSpPr txBox="1"/>
          <p:nvPr/>
        </p:nvSpPr>
        <p:spPr>
          <a:xfrm>
            <a:off x="4889244" y="5597280"/>
            <a:ext cx="3349764" cy="523220"/>
          </a:xfrm>
          <a:prstGeom prst="rect">
            <a:avLst/>
          </a:prstGeom>
          <a:noFill/>
        </p:spPr>
        <p:txBody>
          <a:bodyPr wrap="none" rtlCol="0">
            <a:spAutoFit/>
          </a:bodyPr>
          <a:lstStyle/>
          <a:p>
            <a:pPr algn="ctr"/>
            <a:r>
              <a:rPr lang="en-GB" sz="2800" b="1" dirty="0" smtClean="0">
                <a:cs typeface="Arial" panose="020B0604020202020204" pitchFamily="34" charset="0"/>
              </a:rPr>
              <a:t>28 EU member states</a:t>
            </a:r>
            <a:endParaRPr lang="en-GB" sz="2800" b="1" dirty="0">
              <a:cs typeface="Arial" panose="020B0604020202020204" pitchFamily="34" charset="0"/>
            </a:endParaRPr>
          </a:p>
        </p:txBody>
      </p:sp>
      <p:pic>
        <p:nvPicPr>
          <p:cNvPr id="1027" name="Picture 3" descr="H:\GOV\COM\Public Affairs &amp; Outreach\Image bank\Symbols &amp; icons\Euro flag stars 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9886" y="4012218"/>
            <a:ext cx="1448477" cy="144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95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Audit committee: in the eye of the storm</a:t>
            </a: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20</a:t>
            </a:fld>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108" y="980728"/>
            <a:ext cx="3474847" cy="4752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211960" y="1012985"/>
            <a:ext cx="4932040" cy="5281446"/>
          </a:xfrm>
          <a:prstGeom prst="rect">
            <a:avLst/>
          </a:prstGeom>
        </p:spPr>
        <p:txBody>
          <a:bodyPr wrap="square">
            <a:spAutoFit/>
          </a:bodyPr>
          <a:lstStyle/>
          <a:p>
            <a:pPr marL="457200" indent="-457200">
              <a:lnSpc>
                <a:spcPct val="120000"/>
              </a:lnSpc>
              <a:spcAft>
                <a:spcPts val="1800"/>
              </a:spcAft>
              <a:buClr>
                <a:srgbClr val="F7931E"/>
              </a:buClr>
              <a:buSzPct val="85000"/>
              <a:buFont typeface="Wingdings" panose="05000000000000000000" pitchFamily="2" charset="2"/>
              <a:buChar char="§"/>
            </a:pPr>
            <a:r>
              <a:rPr lang="en-US" sz="3200" dirty="0" smtClean="0">
                <a:cs typeface="Arial" panose="020B0604020202020204" pitchFamily="34" charset="0"/>
              </a:rPr>
              <a:t>Significant potential to contribute to audit quality</a:t>
            </a:r>
          </a:p>
          <a:p>
            <a:pPr marL="457200" indent="-457200">
              <a:lnSpc>
                <a:spcPct val="120000"/>
              </a:lnSpc>
              <a:spcAft>
                <a:spcPts val="1800"/>
              </a:spcAft>
              <a:buClr>
                <a:srgbClr val="F7931E"/>
              </a:buClr>
              <a:buSzPct val="85000"/>
              <a:buFont typeface="Wingdings" panose="05000000000000000000" pitchFamily="2" charset="2"/>
              <a:buChar char="§"/>
            </a:pPr>
            <a:r>
              <a:rPr lang="en-US" sz="3200" dirty="0">
                <a:cs typeface="Arial" panose="020B0604020202020204" pitchFamily="34" charset="0"/>
              </a:rPr>
              <a:t>Building well-functioning audit committees is still work in progress in many </a:t>
            </a:r>
            <a:r>
              <a:rPr lang="en-US" sz="3200" dirty="0" smtClean="0">
                <a:cs typeface="Arial" panose="020B0604020202020204" pitchFamily="34" charset="0"/>
              </a:rPr>
              <a:t>European countries</a:t>
            </a:r>
            <a:endParaRPr lang="en-US" sz="3200" dirty="0">
              <a:cs typeface="Arial" panose="020B0604020202020204" pitchFamily="34" charset="0"/>
            </a:endParaRPr>
          </a:p>
          <a:p>
            <a:pPr marL="457200" indent="-457200">
              <a:lnSpc>
                <a:spcPct val="120000"/>
              </a:lnSpc>
              <a:spcAft>
                <a:spcPts val="1800"/>
              </a:spcAft>
              <a:buClr>
                <a:srgbClr val="F7931E"/>
              </a:buClr>
              <a:buSzPct val="85000"/>
              <a:buFont typeface="Wingdings" panose="05000000000000000000" pitchFamily="2" charset="2"/>
              <a:buChar char="§"/>
            </a:pPr>
            <a:endParaRPr lang="en-US" sz="3200" dirty="0">
              <a:cs typeface="Arial" panose="020B0604020202020204" pitchFamily="34" charset="0"/>
            </a:endParaRPr>
          </a:p>
        </p:txBody>
      </p:sp>
      <p:sp>
        <p:nvSpPr>
          <p:cNvPr id="6" name="Rectangle 5"/>
          <p:cNvSpPr/>
          <p:nvPr/>
        </p:nvSpPr>
        <p:spPr>
          <a:xfrm>
            <a:off x="251520" y="6047341"/>
            <a:ext cx="9106182" cy="307777"/>
          </a:xfrm>
          <a:prstGeom prst="rect">
            <a:avLst/>
          </a:prstGeom>
        </p:spPr>
        <p:txBody>
          <a:bodyPr wrap="square">
            <a:spAutoFit/>
          </a:bodyPr>
          <a:lstStyle/>
          <a:p>
            <a:pPr algn="ctr"/>
            <a:r>
              <a:rPr lang="en-US" sz="1400" b="1" dirty="0">
                <a:solidFill>
                  <a:srgbClr val="2D1EF6"/>
                </a:solidFill>
              </a:rPr>
              <a:t>http://www.fee.be/images/publications/company_law/160115_Impact_of_audit_reform_on_audit_committee.pdf</a:t>
            </a:r>
          </a:p>
        </p:txBody>
      </p:sp>
    </p:spTree>
    <p:extLst>
      <p:ext uri="{BB962C8B-B14F-4D97-AF65-F5344CB8AC3E}">
        <p14:creationId xmlns:p14="http://schemas.microsoft.com/office/powerpoint/2010/main" val="4155243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385"/>
            <a:ext cx="8712968" cy="990600"/>
          </a:xfrm>
        </p:spPr>
        <p:txBody>
          <a:bodyPr>
            <a:normAutofit fontScale="90000"/>
          </a:bodyPr>
          <a:lstStyle/>
          <a:p>
            <a:r>
              <a:rPr lang="en-US" altLang="en-US" sz="3600" dirty="0" smtClean="0"/>
              <a:t>FEE Overview of Audit Quality Indicator Initiatives</a:t>
            </a:r>
            <a:endParaRPr lang="en-GB" sz="3600" dirty="0"/>
          </a:p>
        </p:txBody>
      </p:sp>
      <p:sp>
        <p:nvSpPr>
          <p:cNvPr id="3" name="Content Placeholder 2"/>
          <p:cNvSpPr>
            <a:spLocks noGrp="1"/>
          </p:cNvSpPr>
          <p:nvPr>
            <p:ph idx="1"/>
          </p:nvPr>
        </p:nvSpPr>
        <p:spPr>
          <a:xfrm>
            <a:off x="4716016" y="1051298"/>
            <a:ext cx="4295934" cy="5220135"/>
          </a:xfrm>
        </p:spPr>
        <p:txBody>
          <a:bodyPr>
            <a:normAutofit/>
          </a:bodyPr>
          <a:lstStyle/>
          <a:p>
            <a:pPr>
              <a:spcBef>
                <a:spcPts val="600"/>
              </a:spcBef>
              <a:spcAft>
                <a:spcPts val="600"/>
              </a:spcAft>
            </a:pPr>
            <a:r>
              <a:rPr lang="en-US" altLang="en-US" b="1" dirty="0" smtClean="0"/>
              <a:t>Stock-taking </a:t>
            </a:r>
            <a:r>
              <a:rPr lang="en-US" altLang="en-US" dirty="0" smtClean="0"/>
              <a:t>of recent initiatives on Audit Quality Indicators (AQIs)</a:t>
            </a:r>
          </a:p>
          <a:p>
            <a:pPr>
              <a:spcBef>
                <a:spcPts val="600"/>
              </a:spcBef>
              <a:spcAft>
                <a:spcPts val="600"/>
              </a:spcAft>
            </a:pPr>
            <a:r>
              <a:rPr lang="en-US" altLang="en-US" b="1" dirty="0" smtClean="0"/>
              <a:t>High</a:t>
            </a:r>
            <a:r>
              <a:rPr lang="en-US" altLang="en-US" dirty="0" smtClean="0"/>
              <a:t> </a:t>
            </a:r>
            <a:r>
              <a:rPr lang="en-US" altLang="en-US" b="1" dirty="0" smtClean="0"/>
              <a:t>level summary </a:t>
            </a:r>
            <a:r>
              <a:rPr lang="en-US" altLang="en-US" dirty="0" smtClean="0"/>
              <a:t>of similarities and direction of initiatives</a:t>
            </a:r>
            <a:endParaRPr lang="en-GB" altLang="en-US" dirty="0" smtClean="0"/>
          </a:p>
          <a:p>
            <a:endParaRPr lang="en-GB" dirty="0" smtClean="0"/>
          </a:p>
          <a:p>
            <a:endParaRPr lang="en-GB" dirty="0"/>
          </a:p>
          <a:p>
            <a:endParaRPr lang="en-GB" dirty="0" smtClean="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21</a:t>
            </a:fld>
            <a:endParaRPr lang="en-GB" dirty="0"/>
          </a:p>
        </p:txBody>
      </p:sp>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80728"/>
            <a:ext cx="3697612" cy="49745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8626" y="6073551"/>
            <a:ext cx="9065373" cy="307777"/>
          </a:xfrm>
          <a:prstGeom prst="rect">
            <a:avLst/>
          </a:prstGeom>
        </p:spPr>
        <p:txBody>
          <a:bodyPr wrap="square">
            <a:spAutoFit/>
          </a:bodyPr>
          <a:lstStyle/>
          <a:p>
            <a:pPr algn="ctr"/>
            <a:r>
              <a:rPr lang="en-US" sz="1400" b="1" dirty="0">
                <a:solidFill>
                  <a:srgbClr val="2D1EF6"/>
                </a:solidFill>
              </a:rPr>
              <a:t>http://www.fee.be/images/publications/auditing/1511_Overview_of_Audit_Quality_Indicators_Initiatives.pdf</a:t>
            </a:r>
          </a:p>
        </p:txBody>
      </p:sp>
    </p:spTree>
    <p:extLst>
      <p:ext uri="{BB962C8B-B14F-4D97-AF65-F5344CB8AC3E}">
        <p14:creationId xmlns:p14="http://schemas.microsoft.com/office/powerpoint/2010/main" val="2027845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Highlights</a:t>
            </a:r>
            <a:endParaRPr lang="de-DE" sz="3600"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altLang="en-US" b="1" dirty="0" smtClean="0"/>
              <a:t>Nine bodies </a:t>
            </a:r>
            <a:r>
              <a:rPr lang="en-US" altLang="en-US" dirty="0" smtClean="0"/>
              <a:t>around the world issued either a proposal or an initiative on AQIs </a:t>
            </a:r>
          </a:p>
          <a:p>
            <a:pPr>
              <a:spcBef>
                <a:spcPts val="600"/>
              </a:spcBef>
              <a:spcAft>
                <a:spcPts val="600"/>
              </a:spcAft>
            </a:pPr>
            <a:r>
              <a:rPr lang="en-GB" altLang="en-US" b="1" dirty="0" smtClean="0"/>
              <a:t>Different</a:t>
            </a:r>
            <a:r>
              <a:rPr lang="en-GB" altLang="en-US" dirty="0" smtClean="0"/>
              <a:t> </a:t>
            </a:r>
            <a:r>
              <a:rPr lang="en-GB" altLang="en-US" b="1" dirty="0" smtClean="0"/>
              <a:t>issuing bodies</a:t>
            </a:r>
            <a:r>
              <a:rPr lang="en-GB" altLang="en-US" dirty="0" smtClean="0"/>
              <a:t>: regulators</a:t>
            </a:r>
            <a:r>
              <a:rPr lang="en-US" altLang="en-US" dirty="0" smtClean="0"/>
              <a:t>, oversight bodies, professional bodies, audit </a:t>
            </a:r>
            <a:r>
              <a:rPr lang="en-US" altLang="en-US" dirty="0"/>
              <a:t>firms</a:t>
            </a:r>
            <a:endParaRPr lang="en-GB" altLang="en-US" dirty="0"/>
          </a:p>
          <a:p>
            <a:r>
              <a:rPr lang="de-DE" b="1" dirty="0" smtClean="0"/>
              <a:t>Different user groups</a:t>
            </a:r>
            <a:r>
              <a:rPr lang="de-DE" dirty="0" smtClean="0"/>
              <a:t>: audit committees, audit firms, investors, and regulators</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22</a:t>
            </a:fld>
            <a:endParaRPr lang="en-GB" dirty="0"/>
          </a:p>
        </p:txBody>
      </p:sp>
    </p:spTree>
    <p:extLst>
      <p:ext uri="{BB962C8B-B14F-4D97-AF65-F5344CB8AC3E}">
        <p14:creationId xmlns:p14="http://schemas.microsoft.com/office/powerpoint/2010/main" val="4292914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385"/>
            <a:ext cx="8064896" cy="990600"/>
          </a:xfrm>
        </p:spPr>
        <p:txBody>
          <a:bodyPr>
            <a:normAutofit/>
          </a:bodyPr>
          <a:lstStyle/>
          <a:p>
            <a:r>
              <a:rPr lang="en-GB" sz="3600" dirty="0" smtClean="0"/>
              <a:t>Issuing bodies - AQI Initiatives</a:t>
            </a:r>
            <a:endParaRPr lang="en-GB" sz="3600"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23</a:t>
            </a:fld>
            <a:endParaRPr lang="en-GB"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16" y="836713"/>
            <a:ext cx="9124984" cy="5571901"/>
          </a:xfrm>
        </p:spPr>
      </p:pic>
      <p:sp>
        <p:nvSpPr>
          <p:cNvPr id="16" name="TextBox 15"/>
          <p:cNvSpPr txBox="1"/>
          <p:nvPr/>
        </p:nvSpPr>
        <p:spPr>
          <a:xfrm>
            <a:off x="2654335" y="1268760"/>
            <a:ext cx="2258640" cy="338554"/>
          </a:xfrm>
          <a:prstGeom prst="rect">
            <a:avLst/>
          </a:prstGeom>
          <a:noFill/>
          <a:ln>
            <a:noFill/>
          </a:ln>
        </p:spPr>
        <p:txBody>
          <a:bodyPr wrap="square" rtlCol="0">
            <a:spAutoFit/>
          </a:bodyPr>
          <a:lstStyle/>
          <a:p>
            <a:r>
              <a:rPr lang="en-US" sz="1600" b="1" dirty="0" smtClean="0"/>
              <a:t>CPAB, Canada</a:t>
            </a:r>
            <a:endParaRPr lang="en-GB" sz="1600" b="1" dirty="0"/>
          </a:p>
        </p:txBody>
      </p:sp>
      <p:sp>
        <p:nvSpPr>
          <p:cNvPr id="18" name="TextBox 17"/>
          <p:cNvSpPr txBox="1"/>
          <p:nvPr/>
        </p:nvSpPr>
        <p:spPr>
          <a:xfrm>
            <a:off x="488959" y="3780329"/>
            <a:ext cx="1368152" cy="584775"/>
          </a:xfrm>
          <a:prstGeom prst="rect">
            <a:avLst/>
          </a:prstGeom>
          <a:noFill/>
        </p:spPr>
        <p:txBody>
          <a:bodyPr wrap="square" rtlCol="0">
            <a:spAutoFit/>
          </a:bodyPr>
          <a:lstStyle/>
          <a:p>
            <a:r>
              <a:rPr lang="en-US" sz="1600" b="1" dirty="0" smtClean="0"/>
              <a:t>PCAOB</a:t>
            </a:r>
          </a:p>
          <a:p>
            <a:r>
              <a:rPr lang="en-US" sz="1600" b="1" dirty="0" smtClean="0"/>
              <a:t>The </a:t>
            </a:r>
            <a:r>
              <a:rPr lang="en-US" sz="1600" b="1" dirty="0"/>
              <a:t>US </a:t>
            </a:r>
            <a:r>
              <a:rPr lang="en-US" sz="1600" b="1" dirty="0" smtClean="0"/>
              <a:t>CAQ</a:t>
            </a:r>
            <a:endParaRPr lang="en-GB" sz="1600" b="1" dirty="0"/>
          </a:p>
        </p:txBody>
      </p:sp>
      <p:sp>
        <p:nvSpPr>
          <p:cNvPr id="19" name="TextBox 18"/>
          <p:cNvSpPr txBox="1"/>
          <p:nvPr/>
        </p:nvSpPr>
        <p:spPr>
          <a:xfrm>
            <a:off x="7200292" y="3408443"/>
            <a:ext cx="1728192" cy="338554"/>
          </a:xfrm>
          <a:prstGeom prst="rect">
            <a:avLst/>
          </a:prstGeom>
          <a:noFill/>
        </p:spPr>
        <p:txBody>
          <a:bodyPr wrap="square" rtlCol="0">
            <a:spAutoFit/>
          </a:bodyPr>
          <a:lstStyle/>
          <a:p>
            <a:r>
              <a:rPr lang="en-US" sz="1600" b="1" dirty="0" smtClean="0"/>
              <a:t>ACRA, Singapore</a:t>
            </a:r>
            <a:endParaRPr lang="en-GB" sz="1600" b="1" dirty="0"/>
          </a:p>
        </p:txBody>
      </p:sp>
      <p:sp>
        <p:nvSpPr>
          <p:cNvPr id="22" name="TextBox 21"/>
          <p:cNvSpPr txBox="1"/>
          <p:nvPr/>
        </p:nvSpPr>
        <p:spPr>
          <a:xfrm>
            <a:off x="4318649" y="5650050"/>
            <a:ext cx="3456384" cy="338554"/>
          </a:xfrm>
          <a:prstGeom prst="rect">
            <a:avLst/>
          </a:prstGeom>
          <a:noFill/>
        </p:spPr>
        <p:txBody>
          <a:bodyPr wrap="square" rtlCol="0">
            <a:spAutoFit/>
          </a:bodyPr>
          <a:lstStyle/>
          <a:p>
            <a:r>
              <a:rPr lang="en-US" sz="1600" b="1" dirty="0" smtClean="0"/>
              <a:t>CAANZ, Australia &amp; New Zealand</a:t>
            </a:r>
            <a:endParaRPr lang="en-GB" sz="1600" b="1" dirty="0"/>
          </a:p>
        </p:txBody>
      </p:sp>
      <p:sp>
        <p:nvSpPr>
          <p:cNvPr id="23" name="TextBox 22"/>
          <p:cNvSpPr txBox="1"/>
          <p:nvPr/>
        </p:nvSpPr>
        <p:spPr>
          <a:xfrm>
            <a:off x="3111231" y="3071721"/>
            <a:ext cx="1028721" cy="338554"/>
          </a:xfrm>
          <a:prstGeom prst="rect">
            <a:avLst/>
          </a:prstGeom>
          <a:noFill/>
        </p:spPr>
        <p:txBody>
          <a:bodyPr wrap="square" rtlCol="0">
            <a:spAutoFit/>
          </a:bodyPr>
          <a:lstStyle/>
          <a:p>
            <a:r>
              <a:rPr lang="en-US" sz="1600" b="1" dirty="0" smtClean="0"/>
              <a:t>IOSCO*</a:t>
            </a:r>
            <a:endParaRPr lang="en-GB" sz="1600" b="1" dirty="0"/>
          </a:p>
        </p:txBody>
      </p:sp>
      <p:sp>
        <p:nvSpPr>
          <p:cNvPr id="26" name="TextBox 25"/>
          <p:cNvSpPr txBox="1"/>
          <p:nvPr/>
        </p:nvSpPr>
        <p:spPr>
          <a:xfrm>
            <a:off x="5183655" y="2763051"/>
            <a:ext cx="2037806" cy="338554"/>
          </a:xfrm>
          <a:prstGeom prst="rect">
            <a:avLst/>
          </a:prstGeom>
          <a:noFill/>
        </p:spPr>
        <p:txBody>
          <a:bodyPr wrap="square" rtlCol="0">
            <a:spAutoFit/>
          </a:bodyPr>
          <a:lstStyle/>
          <a:p>
            <a:r>
              <a:rPr lang="en-US" sz="1600" b="1" dirty="0"/>
              <a:t>FAOA, </a:t>
            </a:r>
            <a:r>
              <a:rPr lang="en-US" sz="1600" b="1" dirty="0" smtClean="0"/>
              <a:t>Switzerland</a:t>
            </a:r>
            <a:endParaRPr lang="en-US" sz="1600" b="1" dirty="0"/>
          </a:p>
        </p:txBody>
      </p:sp>
      <p:sp>
        <p:nvSpPr>
          <p:cNvPr id="29" name="TextBox 28"/>
          <p:cNvSpPr txBox="1"/>
          <p:nvPr/>
        </p:nvSpPr>
        <p:spPr>
          <a:xfrm>
            <a:off x="5149873" y="1988840"/>
            <a:ext cx="2088232" cy="338554"/>
          </a:xfrm>
          <a:prstGeom prst="rect">
            <a:avLst/>
          </a:prstGeom>
          <a:noFill/>
        </p:spPr>
        <p:txBody>
          <a:bodyPr wrap="square" rtlCol="0">
            <a:spAutoFit/>
          </a:bodyPr>
          <a:lstStyle/>
          <a:p>
            <a:r>
              <a:rPr lang="en-US" sz="1600" b="1" dirty="0"/>
              <a:t>NBA, </a:t>
            </a:r>
            <a:r>
              <a:rPr lang="en-US" sz="1600" b="1" dirty="0" smtClean="0"/>
              <a:t>Netherlands</a:t>
            </a:r>
            <a:endParaRPr lang="en-US" sz="1600" b="1" dirty="0"/>
          </a:p>
        </p:txBody>
      </p:sp>
      <p:cxnSp>
        <p:nvCxnSpPr>
          <p:cNvPr id="37" name="Straight Connector 36"/>
          <p:cNvCxnSpPr/>
          <p:nvPr/>
        </p:nvCxnSpPr>
        <p:spPr>
          <a:xfrm flipV="1">
            <a:off x="6876256" y="3746997"/>
            <a:ext cx="432048" cy="46718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7308304" y="3746997"/>
            <a:ext cx="151216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4499992" y="2307761"/>
            <a:ext cx="720080" cy="25714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4283968" y="1556793"/>
            <a:ext cx="936104" cy="1008112"/>
          </a:xfrm>
          <a:prstGeom prst="line">
            <a:avLst/>
          </a:prstGeom>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5149872" y="1268760"/>
            <a:ext cx="2248441" cy="338554"/>
          </a:xfrm>
          <a:prstGeom prst="rect">
            <a:avLst/>
          </a:prstGeom>
          <a:noFill/>
        </p:spPr>
        <p:txBody>
          <a:bodyPr wrap="square" rtlCol="0">
            <a:spAutoFit/>
          </a:bodyPr>
          <a:lstStyle/>
          <a:p>
            <a:r>
              <a:rPr lang="en-US" sz="1600" b="1" dirty="0"/>
              <a:t>FRC </a:t>
            </a:r>
            <a:r>
              <a:rPr lang="en-US" sz="1600" b="1" dirty="0" smtClean="0"/>
              <a:t>&amp; the </a:t>
            </a:r>
            <a:r>
              <a:rPr lang="en-US" sz="1600" b="1" dirty="0"/>
              <a:t>Big Six, </a:t>
            </a:r>
            <a:r>
              <a:rPr lang="en-US" sz="1600" b="1" dirty="0" smtClean="0"/>
              <a:t>UK</a:t>
            </a:r>
            <a:endParaRPr lang="en-US" sz="1600" b="1" dirty="0"/>
          </a:p>
        </p:txBody>
      </p:sp>
      <p:cxnSp>
        <p:nvCxnSpPr>
          <p:cNvPr id="87" name="Straight Connector 86"/>
          <p:cNvCxnSpPr/>
          <p:nvPr/>
        </p:nvCxnSpPr>
        <p:spPr>
          <a:xfrm>
            <a:off x="4572000" y="2852936"/>
            <a:ext cx="648072" cy="216024"/>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flipH="1">
            <a:off x="1691680" y="3264064"/>
            <a:ext cx="144016" cy="1101040"/>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flipH="1">
            <a:off x="539552" y="4365104"/>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a:off x="5220072" y="3068960"/>
            <a:ext cx="1512168" cy="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a:off x="5220072" y="2307761"/>
            <a:ext cx="1452331" cy="0"/>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a:off x="5220072" y="1556793"/>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V="1">
            <a:off x="1979712" y="1607314"/>
            <a:ext cx="720080" cy="453535"/>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2699792" y="160731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H="1">
            <a:off x="7200292" y="5229200"/>
            <a:ext cx="396044" cy="748620"/>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V="1">
            <a:off x="7200292" y="5733256"/>
            <a:ext cx="1116124" cy="244564"/>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flipH="1">
            <a:off x="4318649" y="5977820"/>
            <a:ext cx="2881643" cy="0"/>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flipH="1">
            <a:off x="3923928" y="3101605"/>
            <a:ext cx="216024" cy="306838"/>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H="1">
            <a:off x="3111231" y="3408443"/>
            <a:ext cx="812697" cy="0"/>
          </a:xfrm>
          <a:prstGeom prst="line">
            <a:avLst/>
          </a:prstGeom>
        </p:spPr>
        <p:style>
          <a:lnRef idx="1">
            <a:schemeClr val="dk1"/>
          </a:lnRef>
          <a:fillRef idx="0">
            <a:schemeClr val="dk1"/>
          </a:fillRef>
          <a:effectRef idx="0">
            <a:schemeClr val="dk1"/>
          </a:effectRef>
          <a:fontRef idx="minor">
            <a:schemeClr val="tx1"/>
          </a:fontRef>
        </p:style>
      </p:cxnSp>
      <p:sp>
        <p:nvSpPr>
          <p:cNvPr id="152" name="TextBox 151"/>
          <p:cNvSpPr txBox="1"/>
          <p:nvPr/>
        </p:nvSpPr>
        <p:spPr>
          <a:xfrm>
            <a:off x="245725" y="6115562"/>
            <a:ext cx="3888432" cy="253916"/>
          </a:xfrm>
          <a:prstGeom prst="rect">
            <a:avLst/>
          </a:prstGeom>
          <a:noFill/>
        </p:spPr>
        <p:txBody>
          <a:bodyPr wrap="square" rtlCol="0">
            <a:spAutoFit/>
          </a:bodyPr>
          <a:lstStyle/>
          <a:p>
            <a:r>
              <a:rPr lang="en-US" sz="1050" dirty="0" smtClean="0"/>
              <a:t>*IOSCO – an international organisation based in Madrid</a:t>
            </a:r>
            <a:endParaRPr lang="en-GB" sz="1050" dirty="0"/>
          </a:p>
        </p:txBody>
      </p:sp>
    </p:spTree>
    <p:extLst>
      <p:ext uri="{BB962C8B-B14F-4D97-AF65-F5344CB8AC3E}">
        <p14:creationId xmlns:p14="http://schemas.microsoft.com/office/powerpoint/2010/main" val="2164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Outcome</a:t>
            </a:r>
            <a:endParaRPr lang="de-DE" sz="3600" dirty="0"/>
          </a:p>
        </p:txBody>
      </p:sp>
      <p:sp>
        <p:nvSpPr>
          <p:cNvPr id="3" name="Content Placeholder 2"/>
          <p:cNvSpPr>
            <a:spLocks noGrp="1"/>
          </p:cNvSpPr>
          <p:nvPr>
            <p:ph idx="1"/>
          </p:nvPr>
        </p:nvSpPr>
        <p:spPr>
          <a:xfrm>
            <a:off x="467544" y="1089184"/>
            <a:ext cx="8496944" cy="5220135"/>
          </a:xfrm>
        </p:spPr>
        <p:txBody>
          <a:bodyPr>
            <a:normAutofit/>
          </a:bodyPr>
          <a:lstStyle/>
          <a:p>
            <a:pPr algn="just">
              <a:spcBef>
                <a:spcPts val="600"/>
              </a:spcBef>
              <a:spcAft>
                <a:spcPts val="600"/>
              </a:spcAft>
            </a:pPr>
            <a:r>
              <a:rPr lang="en-GB" b="1" dirty="0" smtClean="0"/>
              <a:t>The most </a:t>
            </a:r>
            <a:r>
              <a:rPr lang="en-GB" b="1" dirty="0"/>
              <a:t>popular </a:t>
            </a:r>
            <a:r>
              <a:rPr lang="en-GB" b="1" dirty="0" smtClean="0"/>
              <a:t>AQI</a:t>
            </a:r>
            <a:r>
              <a:rPr lang="en-GB" dirty="0" smtClean="0"/>
              <a:t>: </a:t>
            </a:r>
            <a:r>
              <a:rPr lang="en-GB" dirty="0"/>
              <a:t>quantum of hours of training undertaken per person </a:t>
            </a:r>
            <a:endParaRPr lang="en-GB" dirty="0" smtClean="0"/>
          </a:p>
          <a:p>
            <a:pPr algn="just">
              <a:spcBef>
                <a:spcPts val="600"/>
              </a:spcBef>
              <a:spcAft>
                <a:spcPts val="600"/>
              </a:spcAft>
            </a:pPr>
            <a:r>
              <a:rPr lang="en-US" altLang="en-US" dirty="0" smtClean="0"/>
              <a:t>Other frequently mentioned AQIs:</a:t>
            </a:r>
          </a:p>
          <a:p>
            <a:pPr lvl="1">
              <a:lnSpc>
                <a:spcPct val="110000"/>
              </a:lnSpc>
            </a:pPr>
            <a:r>
              <a:rPr lang="en-GB" sz="3000" dirty="0"/>
              <a:t>Number of internal engagement quality reviews</a:t>
            </a:r>
          </a:p>
          <a:p>
            <a:pPr lvl="1">
              <a:lnSpc>
                <a:spcPct val="110000"/>
              </a:lnSpc>
            </a:pPr>
            <a:r>
              <a:rPr lang="en-GB" sz="3000" dirty="0"/>
              <a:t>Number of external inspections</a:t>
            </a:r>
          </a:p>
          <a:p>
            <a:pPr lvl="1">
              <a:lnSpc>
                <a:spcPct val="110000"/>
              </a:lnSpc>
            </a:pPr>
            <a:r>
              <a:rPr lang="en-GB" sz="3000" dirty="0"/>
              <a:t>Number of audit staff per audit partner</a:t>
            </a:r>
          </a:p>
          <a:p>
            <a:pPr lvl="1">
              <a:lnSpc>
                <a:spcPct val="110000"/>
              </a:lnSpc>
            </a:pPr>
            <a:r>
              <a:rPr lang="en-GB" sz="3000" dirty="0"/>
              <a:t>Years of experience of audit staff</a:t>
            </a:r>
            <a:endParaRPr lang="en-US" altLang="en-US" sz="3000" dirty="0"/>
          </a:p>
          <a:p>
            <a:endParaRPr lang="de-DE"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24</a:t>
            </a:fld>
            <a:endParaRPr lang="en-GB" dirty="0"/>
          </a:p>
        </p:txBody>
      </p:sp>
    </p:spTree>
    <p:extLst>
      <p:ext uri="{BB962C8B-B14F-4D97-AF65-F5344CB8AC3E}">
        <p14:creationId xmlns:p14="http://schemas.microsoft.com/office/powerpoint/2010/main" val="260997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Finding I</a:t>
            </a:r>
            <a:endParaRPr lang="de-DE" sz="3600" dirty="0"/>
          </a:p>
        </p:txBody>
      </p:sp>
      <p:sp>
        <p:nvSpPr>
          <p:cNvPr id="3" name="Content Placeholder 2"/>
          <p:cNvSpPr>
            <a:spLocks noGrp="1"/>
          </p:cNvSpPr>
          <p:nvPr>
            <p:ph idx="1"/>
          </p:nvPr>
        </p:nvSpPr>
        <p:spPr>
          <a:xfrm>
            <a:off x="467544" y="980728"/>
            <a:ext cx="8229600" cy="1475720"/>
          </a:xfrm>
        </p:spPr>
        <p:txBody>
          <a:bodyPr>
            <a:normAutofit/>
          </a:bodyPr>
          <a:lstStyle/>
          <a:p>
            <a:r>
              <a:rPr lang="de-DE" dirty="0" smtClean="0"/>
              <a:t>AQIs are predominantly quantitative rather than qualitative</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25</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644326518"/>
              </p:ext>
            </p:extLst>
          </p:nvPr>
        </p:nvGraphicFramePr>
        <p:xfrm>
          <a:off x="1691680" y="2276872"/>
          <a:ext cx="5904656" cy="4011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24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Finding II</a:t>
            </a:r>
            <a:endParaRPr lang="de-DE" sz="3600" dirty="0"/>
          </a:p>
        </p:txBody>
      </p:sp>
      <p:sp>
        <p:nvSpPr>
          <p:cNvPr id="3" name="Content Placeholder 2"/>
          <p:cNvSpPr>
            <a:spLocks noGrp="1"/>
          </p:cNvSpPr>
          <p:nvPr>
            <p:ph idx="1"/>
          </p:nvPr>
        </p:nvSpPr>
        <p:spPr>
          <a:xfrm>
            <a:off x="467544" y="1089185"/>
            <a:ext cx="8229600" cy="1475720"/>
          </a:xfrm>
        </p:spPr>
        <p:txBody>
          <a:bodyPr>
            <a:normAutofit/>
          </a:bodyPr>
          <a:lstStyle/>
          <a:p>
            <a:r>
              <a:rPr lang="de-DE" dirty="0" smtClean="0"/>
              <a:t>Reporting on AQIs public and/or private</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26</a:t>
            </a:fld>
            <a:endParaRPr lang="en-GB" dirty="0"/>
          </a:p>
        </p:txBody>
      </p:sp>
      <p:graphicFrame>
        <p:nvGraphicFramePr>
          <p:cNvPr id="7" name="Chart 6"/>
          <p:cNvGraphicFramePr>
            <a:graphicFrameLocks/>
          </p:cNvGraphicFramePr>
          <p:nvPr>
            <p:extLst>
              <p:ext uri="{D42A27DB-BD31-4B8C-83A1-F6EECF244321}">
                <p14:modId xmlns:p14="http://schemas.microsoft.com/office/powerpoint/2010/main" val="4001154763"/>
              </p:ext>
            </p:extLst>
          </p:nvPr>
        </p:nvGraphicFramePr>
        <p:xfrm>
          <a:off x="1979712" y="2204864"/>
          <a:ext cx="5904000" cy="401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300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Finding III</a:t>
            </a:r>
            <a:endParaRPr lang="de-DE" sz="3600" dirty="0"/>
          </a:p>
        </p:txBody>
      </p:sp>
      <p:sp>
        <p:nvSpPr>
          <p:cNvPr id="3" name="Content Placeholder 2"/>
          <p:cNvSpPr>
            <a:spLocks noGrp="1"/>
          </p:cNvSpPr>
          <p:nvPr>
            <p:ph idx="1"/>
          </p:nvPr>
        </p:nvSpPr>
        <p:spPr>
          <a:xfrm>
            <a:off x="487556" y="922494"/>
            <a:ext cx="8229600" cy="1475720"/>
          </a:xfrm>
        </p:spPr>
        <p:txBody>
          <a:bodyPr>
            <a:normAutofit/>
          </a:bodyPr>
          <a:lstStyle/>
          <a:p>
            <a:r>
              <a:rPr lang="de-DE" dirty="0" smtClean="0"/>
              <a:t>Different approaches used towards reporting on AQIs</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27</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321357424"/>
              </p:ext>
            </p:extLst>
          </p:nvPr>
        </p:nvGraphicFramePr>
        <p:xfrm>
          <a:off x="1835696" y="2204864"/>
          <a:ext cx="5904000" cy="401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576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58186"/>
            <a:ext cx="8229600" cy="990600"/>
          </a:xfrm>
        </p:spPr>
        <p:txBody>
          <a:bodyPr/>
          <a:lstStyle/>
          <a:p>
            <a:r>
              <a:rPr lang="en-US" dirty="0" smtClean="0"/>
              <a:t>Takeaways from our survey</a:t>
            </a:r>
            <a:endParaRPr lang="en-US" dirty="0"/>
          </a:p>
        </p:txBody>
      </p:sp>
      <p:sp>
        <p:nvSpPr>
          <p:cNvPr id="3" name="Content Placeholder 2"/>
          <p:cNvSpPr>
            <a:spLocks noGrp="1"/>
          </p:cNvSpPr>
          <p:nvPr>
            <p:ph idx="1"/>
          </p:nvPr>
        </p:nvSpPr>
        <p:spPr/>
        <p:txBody>
          <a:bodyPr>
            <a:normAutofit/>
          </a:bodyPr>
          <a:lstStyle/>
          <a:p>
            <a:r>
              <a:rPr lang="en-US" dirty="0"/>
              <a:t>Quantitative, yes, but with contextual data</a:t>
            </a:r>
          </a:p>
          <a:p>
            <a:r>
              <a:rPr lang="en-US"/>
              <a:t>No commonly accepted set of AQIs</a:t>
            </a:r>
          </a:p>
          <a:p>
            <a:r>
              <a:rPr lang="en-US" smtClean="0"/>
              <a:t>A </a:t>
            </a:r>
            <a:r>
              <a:rPr lang="en-US" dirty="0" smtClean="0"/>
              <a:t>clear need to identify ways to measure audit quality</a:t>
            </a:r>
          </a:p>
          <a:p>
            <a:pPr marL="457200" lvl="1">
              <a:buClr>
                <a:srgbClr val="F7931E"/>
              </a:buClr>
              <a:buFont typeface="Wingdings" panose="05000000000000000000" pitchFamily="2" charset="2"/>
              <a:buChar char="§"/>
            </a:pPr>
            <a:r>
              <a:rPr lang="en-GB" b="1" dirty="0" smtClean="0"/>
              <a:t>A </a:t>
            </a:r>
            <a:r>
              <a:rPr lang="en-GB" b="1" dirty="0"/>
              <a:t>chance for the profession instead of regulators to enable demonstration of audit quality?</a:t>
            </a:r>
          </a:p>
          <a:p>
            <a:endParaRPr lang="en-US"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28</a:t>
            </a:fld>
            <a:endParaRPr lang="en-GB" dirty="0"/>
          </a:p>
        </p:txBody>
      </p:sp>
    </p:spTree>
    <p:extLst>
      <p:ext uri="{BB962C8B-B14F-4D97-AF65-F5344CB8AC3E}">
        <p14:creationId xmlns:p14="http://schemas.microsoft.com/office/powerpoint/2010/main" val="2463577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840" y="50477"/>
            <a:ext cx="3880250" cy="388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8000" y="21600"/>
            <a:ext cx="8229600" cy="990600"/>
          </a:xfrm>
        </p:spPr>
        <p:txBody>
          <a:bodyPr/>
          <a:lstStyle/>
          <a:p>
            <a:r>
              <a:rPr lang="en-GB" b="1" dirty="0" smtClean="0">
                <a:solidFill>
                  <a:srgbClr val="F7931E"/>
                </a:solidFill>
              </a:rPr>
              <a:t>Stay connected</a:t>
            </a:r>
            <a:endParaRPr lang="en-GB" b="1" dirty="0">
              <a:solidFill>
                <a:srgbClr val="F7931E"/>
              </a:solidFill>
            </a:endParaRP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29</a:t>
            </a:fld>
            <a:endParaRPr lang="en-GB" dirty="0"/>
          </a:p>
        </p:txBody>
      </p:sp>
      <p:grpSp>
        <p:nvGrpSpPr>
          <p:cNvPr id="17" name="Group 16"/>
          <p:cNvGrpSpPr/>
          <p:nvPr/>
        </p:nvGrpSpPr>
        <p:grpSpPr>
          <a:xfrm>
            <a:off x="485300" y="1664277"/>
            <a:ext cx="8825608" cy="4216000"/>
            <a:chOff x="590518" y="1124744"/>
            <a:chExt cx="8574582" cy="3604040"/>
          </a:xfrm>
        </p:grpSpPr>
        <p:pic>
          <p:nvPicPr>
            <p:cNvPr id="6" name="Picture 2" descr="https://g.twimg.com/Twitter_logo_blue.png"/>
            <p:cNvPicPr>
              <a:picLocks noChangeAspect="1" noChangeArrowheads="1"/>
            </p:cNvPicPr>
            <p:nvPr/>
          </p:nvPicPr>
          <p:blipFill>
            <a:blip r:embed="rId4"/>
            <a:srcRect/>
            <a:stretch>
              <a:fillRect/>
            </a:stretch>
          </p:blipFill>
          <p:spPr bwMode="auto">
            <a:xfrm>
              <a:off x="695046" y="3884305"/>
              <a:ext cx="1028296" cy="709434"/>
            </a:xfrm>
            <a:prstGeom prst="rect">
              <a:avLst/>
            </a:prstGeom>
            <a:noFill/>
            <a:ln w="9525">
              <a:noFill/>
              <a:miter lim="800000"/>
              <a:headEnd/>
              <a:tailEnd/>
            </a:ln>
          </p:spPr>
        </p:pic>
        <p:sp>
          <p:nvSpPr>
            <p:cNvPr id="7" name="TextBox 11"/>
            <p:cNvSpPr txBox="1">
              <a:spLocks noChangeArrowheads="1"/>
            </p:cNvSpPr>
            <p:nvPr/>
          </p:nvSpPr>
          <p:spPr bwMode="auto">
            <a:xfrm>
              <a:off x="2072822" y="2415649"/>
              <a:ext cx="5055950" cy="972000"/>
            </a:xfrm>
            <a:prstGeom prst="rect">
              <a:avLst/>
            </a:prstGeom>
            <a:noFill/>
            <a:ln w="9525">
              <a:noFill/>
              <a:miter lim="800000"/>
              <a:headEnd/>
              <a:tailEnd/>
            </a:ln>
          </p:spPr>
          <p:txBody>
            <a:bodyPr anchor="ctr"/>
            <a:lstStyle/>
            <a:p>
              <a:pPr>
                <a:spcBef>
                  <a:spcPct val="20000"/>
                </a:spcBef>
                <a:buClr>
                  <a:schemeClr val="tx2"/>
                </a:buClr>
                <a:buSzPct val="85000"/>
                <a:buFont typeface="Wingdings" pitchFamily="2" charset="2"/>
                <a:buNone/>
              </a:pPr>
              <a:r>
                <a:rPr lang="en-GB" sz="3000" dirty="0" smtClean="0">
                  <a:cs typeface="Arial" panose="020B0604020202020204" pitchFamily="34" charset="0"/>
                </a:rPr>
                <a:t>FEE – Federation of European Accountants</a:t>
              </a:r>
              <a:endParaRPr lang="en-GB" sz="3000" dirty="0">
                <a:cs typeface="Arial" panose="020B0604020202020204" pitchFamily="34" charset="0"/>
              </a:endParaRPr>
            </a:p>
          </p:txBody>
        </p:sp>
        <p:sp>
          <p:nvSpPr>
            <p:cNvPr id="8" name="Content Placeholder 2"/>
            <p:cNvSpPr txBox="1">
              <a:spLocks/>
            </p:cNvSpPr>
            <p:nvPr/>
          </p:nvSpPr>
          <p:spPr bwMode="auto">
            <a:xfrm>
              <a:off x="2072820" y="1160748"/>
              <a:ext cx="3909566" cy="972000"/>
            </a:xfrm>
            <a:prstGeom prst="rect">
              <a:avLst/>
            </a:prstGeom>
            <a:noFill/>
            <a:ln w="9525">
              <a:noFill/>
              <a:miter lim="800000"/>
              <a:headEnd/>
              <a:tailEnd/>
            </a:ln>
          </p:spPr>
          <p:txBody>
            <a:bodyPr anchor="ctr"/>
            <a:lstStyle/>
            <a:p>
              <a:pPr>
                <a:spcBef>
                  <a:spcPct val="20000"/>
                </a:spcBef>
                <a:buClr>
                  <a:schemeClr val="tx2"/>
                </a:buClr>
                <a:buSzPct val="85000"/>
              </a:pPr>
              <a:r>
                <a:rPr lang="en-GB" sz="3000" dirty="0">
                  <a:cs typeface="Arial" panose="020B0604020202020204" pitchFamily="34" charset="0"/>
                </a:rPr>
                <a:t>FEE website</a:t>
              </a:r>
            </a:p>
            <a:p>
              <a:pPr>
                <a:spcBef>
                  <a:spcPct val="20000"/>
                </a:spcBef>
                <a:buClr>
                  <a:schemeClr val="tx2"/>
                </a:buClr>
                <a:buSzPct val="85000"/>
              </a:pPr>
              <a:r>
                <a:rPr lang="en-GB" sz="3000" dirty="0">
                  <a:cs typeface="Arial" panose="020B0604020202020204" pitchFamily="34" charset="0"/>
                </a:rPr>
                <a:t>Monthly e-newsletter</a:t>
              </a:r>
            </a:p>
          </p:txBody>
        </p:sp>
        <p:pic>
          <p:nvPicPr>
            <p:cNvPr id="9" name="Picture 2" descr="http://a1.mzstatic.com/us/r30/Purple6/v4/f2/d9/0b/f2d90b5a-2be7-0d8d-94ed-6d0d7bc9d896/mzl.hcndxsjs.png"/>
            <p:cNvPicPr>
              <a:picLocks noChangeAspect="1" noChangeArrowheads="1"/>
            </p:cNvPicPr>
            <p:nvPr/>
          </p:nvPicPr>
          <p:blipFill>
            <a:blip r:embed="rId5"/>
            <a:srcRect/>
            <a:stretch>
              <a:fillRect/>
            </a:stretch>
          </p:blipFill>
          <p:spPr bwMode="auto">
            <a:xfrm>
              <a:off x="775946" y="2547532"/>
              <a:ext cx="866494" cy="798214"/>
            </a:xfrm>
            <a:prstGeom prst="rect">
              <a:avLst/>
            </a:prstGeom>
            <a:noFill/>
            <a:ln w="9525">
              <a:noFill/>
              <a:miter lim="800000"/>
              <a:headEnd/>
              <a:tailEnd/>
            </a:ln>
          </p:spPr>
        </p:pic>
        <p:pic>
          <p:nvPicPr>
            <p:cNvPr id="10" name="Picture 9"/>
            <p:cNvPicPr>
              <a:picLocks noChangeAspect="1"/>
            </p:cNvPicPr>
            <p:nvPr/>
          </p:nvPicPr>
          <p:blipFill rotWithShape="1">
            <a:blip r:embed="rId6"/>
            <a:srcRect l="32583" t="17196" r="9786" b="4232"/>
            <a:stretch/>
          </p:blipFill>
          <p:spPr bwMode="auto">
            <a:xfrm>
              <a:off x="590518" y="1124744"/>
              <a:ext cx="1237352" cy="1044008"/>
            </a:xfrm>
            <a:prstGeom prst="rect">
              <a:avLst/>
            </a:prstGeom>
            <a:ln>
              <a:noFill/>
            </a:ln>
            <a:extLst>
              <a:ext uri="{53640926-AAD7-44D8-BBD7-CCE9431645EC}">
                <a14:shadowObscured xmlns:a14="http://schemas.microsoft.com/office/drawing/2010/main"/>
              </a:ext>
            </a:extLst>
          </p:spPr>
        </p:pic>
        <p:sp>
          <p:nvSpPr>
            <p:cNvPr id="12" name="TextBox 11"/>
            <p:cNvSpPr txBox="1">
              <a:spLocks noChangeArrowheads="1"/>
            </p:cNvSpPr>
            <p:nvPr/>
          </p:nvSpPr>
          <p:spPr bwMode="auto">
            <a:xfrm>
              <a:off x="2072819" y="3756784"/>
              <a:ext cx="7092281" cy="972000"/>
            </a:xfrm>
            <a:prstGeom prst="rect">
              <a:avLst/>
            </a:prstGeom>
            <a:noFill/>
            <a:ln w="9525">
              <a:noFill/>
              <a:miter lim="800000"/>
              <a:headEnd/>
              <a:tailEnd/>
            </a:ln>
          </p:spPr>
          <p:txBody>
            <a:bodyPr anchor="ctr"/>
            <a:lstStyle/>
            <a:p>
              <a:pPr>
                <a:spcBef>
                  <a:spcPct val="20000"/>
                </a:spcBef>
                <a:buClr>
                  <a:srgbClr val="F7931E"/>
                </a:buClr>
                <a:buFont typeface="Wingdings" pitchFamily="2" charset="2"/>
                <a:buNone/>
              </a:pPr>
              <a:r>
                <a:rPr lang="en-GB" sz="3000" dirty="0" smtClean="0">
                  <a:solidFill>
                    <a:srgbClr val="F7931E"/>
                  </a:solidFill>
                  <a:cs typeface="Arial" panose="020B0604020202020204" pitchFamily="34" charset="0"/>
                </a:rPr>
                <a:t>@</a:t>
              </a:r>
              <a:r>
                <a:rPr lang="en-GB" sz="3000" dirty="0">
                  <a:cs typeface="Arial" panose="020B0604020202020204" pitchFamily="34" charset="0"/>
                </a:rPr>
                <a:t>FEE_Brussels</a:t>
              </a:r>
            </a:p>
            <a:p>
              <a:pPr>
                <a:spcBef>
                  <a:spcPct val="20000"/>
                </a:spcBef>
                <a:buClr>
                  <a:srgbClr val="F7931E"/>
                </a:buClr>
              </a:pPr>
              <a:r>
                <a:rPr lang="en-GB" sz="3000" dirty="0" smtClean="0">
                  <a:solidFill>
                    <a:srgbClr val="F7931E"/>
                  </a:solidFill>
                  <a:cs typeface="Arial" panose="020B0604020202020204" pitchFamily="34" charset="0"/>
                </a:rPr>
                <a:t>@</a:t>
              </a:r>
              <a:r>
                <a:rPr lang="en-GB" sz="3000" dirty="0">
                  <a:cs typeface="Arial" panose="020B0604020202020204" pitchFamily="34" charset="0"/>
                </a:rPr>
                <a:t>FEE_SMP</a:t>
              </a:r>
            </a:p>
          </p:txBody>
        </p:sp>
      </p:grpSp>
      <p:sp>
        <p:nvSpPr>
          <p:cNvPr id="13" name="AutoShape 2" descr="https://lh4.googleusercontent.com/-iFQAYf9E1NA/AAAAAAAAAAI/AAAAAAAAAAA/0oLQSiboLq0/phot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94072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is all about Enhancing Audit Quality</a:t>
            </a:r>
            <a:endParaRPr lang="en-GB" dirty="0"/>
          </a:p>
        </p:txBody>
      </p:sp>
      <p:sp>
        <p:nvSpPr>
          <p:cNvPr id="3" name="Content Placeholder 2"/>
          <p:cNvSpPr>
            <a:spLocks noGrp="1"/>
          </p:cNvSpPr>
          <p:nvPr>
            <p:ph idx="1"/>
          </p:nvPr>
        </p:nvSpPr>
        <p:spPr/>
        <p:txBody>
          <a:bodyPr>
            <a:normAutofit/>
          </a:bodyPr>
          <a:lstStyle/>
          <a:p>
            <a:r>
              <a:rPr lang="en-US" dirty="0"/>
              <a:t>M</a:t>
            </a:r>
            <a:r>
              <a:rPr lang="en-US" dirty="0" smtClean="0"/>
              <a:t>any drivers of audit quality</a:t>
            </a:r>
          </a:p>
          <a:p>
            <a:r>
              <a:rPr lang="en-GB" dirty="0" smtClean="0"/>
              <a:t>Regulation and Public Oversight is just one</a:t>
            </a:r>
          </a:p>
          <a:p>
            <a:r>
              <a:rPr lang="en-GB" dirty="0" smtClean="0"/>
              <a:t>Not forget </a:t>
            </a:r>
            <a:r>
              <a:rPr lang="en-GB" dirty="0" err="1" smtClean="0"/>
              <a:t>f.i</a:t>
            </a:r>
            <a:r>
              <a:rPr lang="en-GB" dirty="0" smtClean="0"/>
              <a:t>. a</a:t>
            </a:r>
            <a:r>
              <a:rPr lang="en-US" dirty="0" err="1" smtClean="0"/>
              <a:t>uditor</a:t>
            </a:r>
            <a:r>
              <a:rPr lang="en-US" dirty="0" smtClean="0"/>
              <a:t> reporting and quality assurance </a:t>
            </a:r>
          </a:p>
          <a:p>
            <a:r>
              <a:rPr lang="en-US" dirty="0" smtClean="0"/>
              <a:t>Refer to profession’s future initiatives, audit committees, Audit Quality Indicators </a:t>
            </a: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3</a:t>
            </a:fld>
            <a:endParaRPr lang="en-GB" dirty="0"/>
          </a:p>
        </p:txBody>
      </p:sp>
    </p:spTree>
    <p:extLst>
      <p:ext uri="{BB962C8B-B14F-4D97-AF65-F5344CB8AC3E}">
        <p14:creationId xmlns:p14="http://schemas.microsoft.com/office/powerpoint/2010/main" val="228330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550" y="3013943"/>
            <a:ext cx="8369938" cy="991121"/>
          </a:xfrm>
        </p:spPr>
        <p:txBody>
          <a:bodyPr/>
          <a:lstStyle/>
          <a:p>
            <a:r>
              <a:rPr lang="en-GB" sz="3600" b="0" dirty="0"/>
              <a:t>EU Audit Reform</a:t>
            </a:r>
            <a:br>
              <a:rPr lang="en-GB" sz="3600" b="0" dirty="0"/>
            </a:br>
            <a:r>
              <a:rPr lang="en-GB" sz="3600" b="0" dirty="0"/>
              <a:t>Towards a new organization of public oversight in Europe</a:t>
            </a:r>
          </a:p>
        </p:txBody>
      </p:sp>
      <p:sp>
        <p:nvSpPr>
          <p:cNvPr id="4" name="Slide Number Placeholder 3"/>
          <p:cNvSpPr>
            <a:spLocks noGrp="1"/>
          </p:cNvSpPr>
          <p:nvPr>
            <p:ph type="sldNum" sz="quarter" idx="4"/>
          </p:nvPr>
        </p:nvSpPr>
        <p:spPr/>
        <p:txBody>
          <a:bodyPr/>
          <a:lstStyle/>
          <a:p>
            <a:pPr algn="r"/>
            <a:fld id="{0DF74D16-A0F2-44D1-AEE1-E7B8F2353DB5}" type="slidenum">
              <a:rPr lang="en-GB" smtClean="0"/>
              <a:pPr algn="r"/>
              <a:t>4</a:t>
            </a:fld>
            <a:endParaRPr lang="en-GB" dirty="0"/>
          </a:p>
        </p:txBody>
      </p:sp>
    </p:spTree>
    <p:extLst>
      <p:ext uri="{BB962C8B-B14F-4D97-AF65-F5344CB8AC3E}">
        <p14:creationId xmlns:p14="http://schemas.microsoft.com/office/powerpoint/2010/main" val="343594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84784"/>
          </a:xfrm>
        </p:spPr>
        <p:txBody>
          <a:bodyPr/>
          <a:lstStyle/>
          <a:p>
            <a:pPr algn="ctr"/>
            <a:r>
              <a:rPr lang="en-US" dirty="0" smtClean="0"/>
              <a:t>Who will be affected by the audit reform?</a:t>
            </a:r>
            <a:endParaRPr lang="en-GB"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5</a:t>
            </a:fld>
            <a:endParaRPr lang="en-GB"/>
          </a:p>
        </p:txBody>
      </p:sp>
      <p:sp>
        <p:nvSpPr>
          <p:cNvPr id="5" name="Content Placeholder 1"/>
          <p:cNvSpPr txBox="1">
            <a:spLocks/>
          </p:cNvSpPr>
          <p:nvPr/>
        </p:nvSpPr>
        <p:spPr bwMode="gray">
          <a:xfrm>
            <a:off x="107504" y="1268760"/>
            <a:ext cx="8928992" cy="5472608"/>
          </a:xfrm>
          <a:prstGeom prst="rect">
            <a:avLst/>
          </a:prstGeom>
        </p:spPr>
        <p:txBody>
          <a:bodyPr vert="horz" lIns="0" tIns="0" rIns="0" bIns="0" rtlCol="0">
            <a:noAutofit/>
          </a:bodyPr>
          <a:lstStyle/>
          <a:p>
            <a:pPr marL="457200" lvl="2" indent="-457200" defTabSz="912865">
              <a:spcAft>
                <a:spcPts val="600"/>
              </a:spcAft>
              <a:buClr>
                <a:srgbClr val="F7931E"/>
              </a:buClr>
              <a:buFont typeface="Wingdings" panose="05000000000000000000" pitchFamily="2" charset="2"/>
              <a:buChar char="§"/>
              <a:defRPr/>
            </a:pPr>
            <a:r>
              <a:rPr lang="en-US" sz="3000" b="1" dirty="0">
                <a:solidFill>
                  <a:srgbClr val="24408F"/>
                </a:solidFill>
                <a:latin typeface="Arial" charset="0"/>
                <a:cs typeface="Arial" charset="0"/>
              </a:rPr>
              <a:t>Directive: </a:t>
            </a:r>
            <a:r>
              <a:rPr lang="en-US" sz="3000" dirty="0" smtClean="0">
                <a:solidFill>
                  <a:srgbClr val="24408F"/>
                </a:solidFill>
                <a:latin typeface="Arial" charset="0"/>
                <a:cs typeface="Arial" charset="0"/>
              </a:rPr>
              <a:t>audits of all entities</a:t>
            </a:r>
            <a:endParaRPr lang="en-US" sz="3000" dirty="0">
              <a:solidFill>
                <a:srgbClr val="24408F"/>
              </a:solidFill>
              <a:latin typeface="Arial" panose="020B0604020202020204" pitchFamily="34" charset="0"/>
              <a:cs typeface="Arial" panose="020B0604020202020204" pitchFamily="34" charset="0"/>
            </a:endParaRPr>
          </a:p>
          <a:p>
            <a:pPr marL="457200" lvl="2" indent="-457200" defTabSz="912865">
              <a:spcBef>
                <a:spcPts val="1200"/>
              </a:spcBef>
              <a:spcAft>
                <a:spcPts val="600"/>
              </a:spcAft>
              <a:buClr>
                <a:srgbClr val="F7931E"/>
              </a:buClr>
              <a:buFont typeface="Wingdings" panose="05000000000000000000" pitchFamily="2" charset="2"/>
              <a:buChar char="§"/>
              <a:defRPr/>
            </a:pPr>
            <a:r>
              <a:rPr lang="en-US" sz="3000" b="1" dirty="0" smtClean="0">
                <a:solidFill>
                  <a:srgbClr val="24408F"/>
                </a:solidFill>
                <a:latin typeface="Arial" charset="0"/>
                <a:cs typeface="Arial" charset="0"/>
              </a:rPr>
              <a:t>Regulation</a:t>
            </a:r>
            <a:r>
              <a:rPr lang="en-US" sz="3000" dirty="0" smtClean="0">
                <a:solidFill>
                  <a:srgbClr val="24408F"/>
                </a:solidFill>
                <a:latin typeface="Arial" charset="0"/>
                <a:cs typeface="Arial" charset="0"/>
              </a:rPr>
              <a:t>: audits of </a:t>
            </a:r>
            <a:r>
              <a:rPr lang="en-US" sz="3000" b="1" dirty="0" smtClean="0">
                <a:solidFill>
                  <a:srgbClr val="24408F"/>
                </a:solidFill>
                <a:latin typeface="Arial" charset="0"/>
                <a:cs typeface="Arial" charset="0"/>
              </a:rPr>
              <a:t>Public Interest Entities </a:t>
            </a:r>
            <a:endParaRPr lang="en-US" sz="3000" dirty="0">
              <a:solidFill>
                <a:srgbClr val="24408F"/>
              </a:solidFill>
              <a:latin typeface="Arial" charset="0"/>
              <a:cs typeface="Arial" charset="0"/>
            </a:endParaRPr>
          </a:p>
          <a:p>
            <a:pPr marL="457200" lvl="2" indent="-457200" defTabSz="912865">
              <a:spcBef>
                <a:spcPts val="1200"/>
              </a:spcBef>
              <a:spcAft>
                <a:spcPts val="600"/>
              </a:spcAft>
              <a:buClr>
                <a:srgbClr val="F7931E"/>
              </a:buClr>
              <a:buFont typeface="Wingdings" panose="05000000000000000000" pitchFamily="2" charset="2"/>
              <a:buChar char="§"/>
              <a:defRPr/>
            </a:pPr>
            <a:endParaRPr lang="en-US" sz="3000" dirty="0" smtClean="0">
              <a:solidFill>
                <a:srgbClr val="24408F"/>
              </a:solidFill>
              <a:latin typeface="Arial" charset="0"/>
              <a:cs typeface="Arial" charset="0"/>
            </a:endParaRPr>
          </a:p>
          <a:p>
            <a:pPr marL="285637" lvl="2" indent="-285637" defTabSz="912865">
              <a:spcAft>
                <a:spcPts val="600"/>
              </a:spcAft>
              <a:buClr>
                <a:srgbClr val="002776"/>
              </a:buClr>
              <a:buFont typeface="Arial" pitchFamily="34" charset="0"/>
              <a:buChar char="•"/>
              <a:defRPr/>
            </a:pPr>
            <a:endParaRPr lang="en-US" dirty="0" smtClean="0">
              <a:solidFill>
                <a:srgbClr val="002776"/>
              </a:solidFill>
              <a:latin typeface="Arial" charset="0"/>
              <a:cs typeface="Arial" charset="0"/>
            </a:endParaRPr>
          </a:p>
          <a:p>
            <a:pPr marL="171450" lvl="2" indent="-171450" defTabSz="912865">
              <a:spcAft>
                <a:spcPts val="600"/>
              </a:spcAft>
              <a:buClr>
                <a:srgbClr val="002776"/>
              </a:buClr>
              <a:buFont typeface="Arial" charset="0"/>
              <a:buChar char="•"/>
              <a:defRPr/>
            </a:pPr>
            <a:endParaRPr lang="en-US" sz="1200" dirty="0">
              <a:solidFill>
                <a:srgbClr val="002776"/>
              </a:solidFill>
              <a:latin typeface="Arial" charset="0"/>
              <a:cs typeface="Arial" charset="0"/>
            </a:endParaRPr>
          </a:p>
          <a:p>
            <a:pPr marL="285637" lvl="2" indent="-285637" defTabSz="912865">
              <a:spcAft>
                <a:spcPts val="600"/>
              </a:spcAft>
              <a:buClr>
                <a:srgbClr val="002776"/>
              </a:buClr>
              <a:buFont typeface="Arial" pitchFamily="34" charset="0"/>
              <a:buChar char="•"/>
              <a:defRPr/>
            </a:pPr>
            <a:endParaRPr lang="en-US" dirty="0">
              <a:solidFill>
                <a:srgbClr val="002776"/>
              </a:solidFill>
              <a:latin typeface="Arial" charset="0"/>
              <a:cs typeface="Arial" charset="0"/>
            </a:endParaRPr>
          </a:p>
        </p:txBody>
      </p:sp>
      <p:sp>
        <p:nvSpPr>
          <p:cNvPr id="6" name="TextBox 5"/>
          <p:cNvSpPr txBox="1"/>
          <p:nvPr/>
        </p:nvSpPr>
        <p:spPr>
          <a:xfrm>
            <a:off x="611560" y="2780928"/>
            <a:ext cx="2808312" cy="30162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spcBef>
                <a:spcPts val="1800"/>
              </a:spcBef>
              <a:spcAft>
                <a:spcPts val="600"/>
              </a:spcAft>
            </a:pPr>
            <a:endParaRPr lang="en-GB" sz="6000" b="1" dirty="0" smtClean="0">
              <a:solidFill>
                <a:srgbClr val="3F3F3F"/>
              </a:solidFill>
            </a:endParaRPr>
          </a:p>
          <a:p>
            <a:pPr algn="ctr"/>
            <a:r>
              <a:rPr lang="en-GB" sz="6000" b="1" dirty="0" smtClean="0">
                <a:solidFill>
                  <a:srgbClr val="3F3F3F"/>
                </a:solidFill>
              </a:rPr>
              <a:t>PIEs</a:t>
            </a:r>
          </a:p>
          <a:p>
            <a:pPr algn="ctr">
              <a:spcBef>
                <a:spcPts val="600"/>
              </a:spcBef>
              <a:spcAft>
                <a:spcPts val="1800"/>
              </a:spcAft>
            </a:pPr>
            <a:endParaRPr lang="en-GB" sz="6000" b="1" dirty="0">
              <a:solidFill>
                <a:srgbClr val="3F3F3F"/>
              </a:solidFill>
            </a:endParaRPr>
          </a:p>
        </p:txBody>
      </p:sp>
      <p:sp>
        <p:nvSpPr>
          <p:cNvPr id="7" name="TextBox 6"/>
          <p:cNvSpPr txBox="1"/>
          <p:nvPr/>
        </p:nvSpPr>
        <p:spPr>
          <a:xfrm>
            <a:off x="3851920" y="3068960"/>
            <a:ext cx="4679562" cy="263149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3300" b="1" dirty="0" smtClean="0">
                <a:solidFill>
                  <a:srgbClr val="3F3F3F"/>
                </a:solidFill>
              </a:rPr>
              <a:t>Listed companies</a:t>
            </a:r>
          </a:p>
          <a:p>
            <a:r>
              <a:rPr lang="en-GB" sz="3300" b="1" dirty="0" smtClean="0">
                <a:solidFill>
                  <a:srgbClr val="3F3F3F"/>
                </a:solidFill>
              </a:rPr>
              <a:t>Credit institutions</a:t>
            </a:r>
          </a:p>
          <a:p>
            <a:r>
              <a:rPr lang="en-GB" sz="3300" b="1" dirty="0" smtClean="0">
                <a:solidFill>
                  <a:srgbClr val="3F3F3F"/>
                </a:solidFill>
              </a:rPr>
              <a:t>Insurance undertakings</a:t>
            </a:r>
          </a:p>
          <a:p>
            <a:r>
              <a:rPr lang="en-GB" sz="3300" b="1" dirty="0" smtClean="0">
                <a:solidFill>
                  <a:srgbClr val="3F3F3F"/>
                </a:solidFill>
              </a:rPr>
              <a:t>Other entities designated</a:t>
            </a:r>
            <a:br>
              <a:rPr lang="en-GB" sz="3300" b="1" dirty="0" smtClean="0">
                <a:solidFill>
                  <a:srgbClr val="3F3F3F"/>
                </a:solidFill>
              </a:rPr>
            </a:br>
            <a:r>
              <a:rPr lang="en-GB" sz="3300" b="1" dirty="0" smtClean="0">
                <a:solidFill>
                  <a:srgbClr val="3F3F3F"/>
                </a:solidFill>
              </a:rPr>
              <a:t>  by Member States</a:t>
            </a:r>
            <a:endParaRPr lang="en-GB" sz="3300" b="1" dirty="0">
              <a:solidFill>
                <a:srgbClr val="3F3F3F"/>
              </a:solidFill>
            </a:endParaRPr>
          </a:p>
        </p:txBody>
      </p:sp>
    </p:spTree>
    <p:extLst>
      <p:ext uri="{BB962C8B-B14F-4D97-AF65-F5344CB8AC3E}">
        <p14:creationId xmlns:p14="http://schemas.microsoft.com/office/powerpoint/2010/main" val="3370406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2" cy="1060412"/>
          </a:xfrm>
        </p:spPr>
        <p:txBody>
          <a:bodyPr/>
          <a:lstStyle/>
          <a:p>
            <a:r>
              <a:rPr lang="fr-BE" dirty="0" smtClean="0"/>
              <a:t>Directive: Main </a:t>
            </a:r>
            <a:r>
              <a:rPr lang="en-GB" dirty="0"/>
              <a:t>P</a:t>
            </a:r>
            <a:r>
              <a:rPr lang="en-GB" dirty="0" smtClean="0"/>
              <a:t>rovisions</a:t>
            </a:r>
            <a:endParaRPr lang="en-GB" dirty="0"/>
          </a:p>
        </p:txBody>
      </p:sp>
      <p:sp>
        <p:nvSpPr>
          <p:cNvPr id="3" name="Content Placeholder 2"/>
          <p:cNvSpPr>
            <a:spLocks noGrp="1"/>
          </p:cNvSpPr>
          <p:nvPr>
            <p:ph idx="1"/>
          </p:nvPr>
        </p:nvSpPr>
        <p:spPr>
          <a:xfrm>
            <a:off x="107504" y="1268761"/>
            <a:ext cx="8892480" cy="5112568"/>
          </a:xfrm>
        </p:spPr>
        <p:txBody>
          <a:bodyPr>
            <a:normAutofit lnSpcReduction="10000"/>
          </a:bodyPr>
          <a:lstStyle/>
          <a:p>
            <a:pPr marL="457200" lvl="2" defTabSz="912865">
              <a:spcBef>
                <a:spcPts val="0"/>
              </a:spcBef>
              <a:spcAft>
                <a:spcPts val="600"/>
              </a:spcAft>
              <a:buClr>
                <a:srgbClr val="F7931E"/>
              </a:buClr>
              <a:buFont typeface="Wingdings" panose="05000000000000000000" pitchFamily="2" charset="2"/>
              <a:buChar char="§"/>
              <a:defRPr/>
            </a:pPr>
            <a:r>
              <a:rPr lang="en-GB" sz="3000" b="1" dirty="0">
                <a:solidFill>
                  <a:srgbClr val="24408F"/>
                </a:solidFill>
                <a:latin typeface="Arial" charset="0"/>
                <a:cs typeface="Arial" charset="0"/>
              </a:rPr>
              <a:t>Definition of PIE</a:t>
            </a:r>
          </a:p>
          <a:p>
            <a:pPr marL="457200" lvl="2" defTabSz="912865">
              <a:lnSpc>
                <a:spcPct val="160000"/>
              </a:lnSpc>
              <a:spcBef>
                <a:spcPts val="0"/>
              </a:spcBef>
              <a:spcAft>
                <a:spcPts val="600"/>
              </a:spcAft>
              <a:buClr>
                <a:srgbClr val="F7931E"/>
              </a:buClr>
              <a:buFont typeface="Wingdings" panose="05000000000000000000" pitchFamily="2" charset="2"/>
              <a:buChar char="§"/>
              <a:defRPr/>
            </a:pPr>
            <a:r>
              <a:rPr lang="en-GB" sz="3000" b="1" dirty="0">
                <a:solidFill>
                  <a:srgbClr val="24408F"/>
                </a:solidFill>
                <a:latin typeface="Arial" charset="0"/>
                <a:cs typeface="Arial" charset="0"/>
              </a:rPr>
              <a:t>More specific provisions in areas </a:t>
            </a:r>
            <a:r>
              <a:rPr lang="en-GB" sz="3000" b="1" dirty="0" smtClean="0">
                <a:solidFill>
                  <a:srgbClr val="24408F"/>
                </a:solidFill>
                <a:latin typeface="Arial" charset="0"/>
                <a:cs typeface="Arial" charset="0"/>
              </a:rPr>
              <a:t>of</a:t>
            </a:r>
            <a:endParaRPr lang="en-GB" sz="3000" b="1" dirty="0">
              <a:solidFill>
                <a:srgbClr val="24408F"/>
              </a:solidFill>
              <a:latin typeface="Arial" charset="0"/>
              <a:cs typeface="Arial" charset="0"/>
            </a:endParaRPr>
          </a:p>
          <a:p>
            <a:pPr marL="628650" lvl="1" indent="-354013">
              <a:lnSpc>
                <a:spcPct val="120000"/>
              </a:lnSpc>
              <a:buClr>
                <a:schemeClr val="tx2"/>
              </a:buClr>
              <a:buFont typeface="Wingdings" panose="05000000000000000000" pitchFamily="2" charset="2"/>
              <a:buChar char="Ø"/>
              <a:defRPr/>
            </a:pPr>
            <a:r>
              <a:rPr lang="en-GB" sz="3000" dirty="0"/>
              <a:t>Independence and objectivity</a:t>
            </a:r>
          </a:p>
          <a:p>
            <a:pPr marL="628650" lvl="1" indent="-354013">
              <a:lnSpc>
                <a:spcPct val="120000"/>
              </a:lnSpc>
              <a:buClr>
                <a:schemeClr val="tx2"/>
              </a:buClr>
              <a:buFont typeface="Wingdings" panose="05000000000000000000" pitchFamily="2" charset="2"/>
              <a:buChar char="Ø"/>
              <a:defRPr/>
            </a:pPr>
            <a:r>
              <a:rPr lang="en-GB" sz="3000" dirty="0" smtClean="0"/>
              <a:t>Internal </a:t>
            </a:r>
            <a:r>
              <a:rPr lang="en-GB" sz="3000" dirty="0"/>
              <a:t>organisation of </a:t>
            </a:r>
            <a:r>
              <a:rPr lang="en-GB" sz="3000" dirty="0" smtClean="0"/>
              <a:t>audit firm &amp; </a:t>
            </a:r>
            <a:r>
              <a:rPr lang="en-GB" sz="3000" dirty="0"/>
              <a:t>audit work</a:t>
            </a:r>
          </a:p>
          <a:p>
            <a:pPr marL="628650" lvl="1" indent="-354013">
              <a:lnSpc>
                <a:spcPct val="120000"/>
              </a:lnSpc>
              <a:buClr>
                <a:schemeClr val="tx2"/>
              </a:buClr>
              <a:buFont typeface="Wingdings" panose="05000000000000000000" pitchFamily="2" charset="2"/>
              <a:buChar char="Ø"/>
              <a:defRPr/>
            </a:pPr>
            <a:r>
              <a:rPr lang="en-GB" sz="3000" dirty="0"/>
              <a:t>ISA adoption: EC development process</a:t>
            </a:r>
          </a:p>
          <a:p>
            <a:pPr marL="628650" lvl="1" indent="-354013">
              <a:lnSpc>
                <a:spcPct val="120000"/>
              </a:lnSpc>
              <a:buClr>
                <a:schemeClr val="tx2"/>
              </a:buClr>
              <a:buFont typeface="Wingdings" panose="05000000000000000000" pitchFamily="2" charset="2"/>
              <a:buChar char="Ø"/>
              <a:defRPr/>
            </a:pPr>
            <a:r>
              <a:rPr lang="en-GB" sz="3000" dirty="0"/>
              <a:t>Functioning of audit committees of </a:t>
            </a:r>
            <a:r>
              <a:rPr lang="en-GB" sz="3000" dirty="0" smtClean="0"/>
              <a:t>PIEs</a:t>
            </a:r>
            <a:endParaRPr lang="en-GB" sz="3000" dirty="0"/>
          </a:p>
          <a:p>
            <a:pPr marL="628650" lvl="1" indent="-354013">
              <a:buClr>
                <a:schemeClr val="tx2"/>
              </a:buClr>
              <a:buFont typeface="Wingdings" panose="05000000000000000000" pitchFamily="2" charset="2"/>
              <a:buChar char="Ø"/>
              <a:defRPr/>
            </a:pPr>
            <a:r>
              <a:rPr lang="en-GB" sz="3000" b="1" dirty="0"/>
              <a:t>Quality assurance, investigation and sanctions</a:t>
            </a:r>
            <a:endParaRPr lang="fr-BE" sz="3000" b="1" dirty="0"/>
          </a:p>
          <a:p>
            <a:pPr marL="628650" lvl="1" indent="-354013">
              <a:lnSpc>
                <a:spcPct val="120000"/>
              </a:lnSpc>
              <a:buClr>
                <a:schemeClr val="tx2"/>
              </a:buClr>
              <a:buFont typeface="Wingdings" panose="05000000000000000000" pitchFamily="2" charset="2"/>
              <a:buChar char="Ø"/>
              <a:defRPr/>
            </a:pPr>
            <a:endParaRPr lang="en-GB" sz="3000"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6</a:t>
            </a:fld>
            <a:endParaRPr lang="en-GB"/>
          </a:p>
        </p:txBody>
      </p:sp>
      <p:sp>
        <p:nvSpPr>
          <p:cNvPr id="5" name="Oval Callout 4"/>
          <p:cNvSpPr/>
          <p:nvPr/>
        </p:nvSpPr>
        <p:spPr>
          <a:xfrm>
            <a:off x="4553744" y="584685"/>
            <a:ext cx="4548243" cy="1368152"/>
          </a:xfrm>
          <a:prstGeom prst="wedgeEllipseCallout">
            <a:avLst>
              <a:gd name="adj1" fmla="val -62739"/>
              <a:gd name="adj2" fmla="val 136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Arial" panose="020B0604020202020204" pitchFamily="34" charset="0"/>
                <a:cs typeface="Arial" panose="020B0604020202020204" pitchFamily="34" charset="0"/>
              </a:rPr>
              <a:t>Determines the scope of the </a:t>
            </a:r>
            <a:r>
              <a:rPr lang="en-GB" sz="2400" dirty="0">
                <a:latin typeface="Arial" panose="020B0604020202020204" pitchFamily="34" charset="0"/>
                <a:cs typeface="Arial" panose="020B0604020202020204" pitchFamily="34" charset="0"/>
              </a:rPr>
              <a:t>R</a:t>
            </a:r>
            <a:r>
              <a:rPr lang="en-GB" sz="2400" dirty="0" smtClean="0">
                <a:latin typeface="Arial" panose="020B0604020202020204" pitchFamily="34" charset="0"/>
                <a:cs typeface="Arial" panose="020B0604020202020204" pitchFamily="34" charset="0"/>
              </a:rPr>
              <a:t>egulation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024"/>
            <a:ext cx="9144000" cy="980728"/>
          </a:xfrm>
        </p:spPr>
        <p:txBody>
          <a:bodyPr/>
          <a:lstStyle/>
          <a:p>
            <a:pPr algn="ctr"/>
            <a:r>
              <a:rPr lang="en-GB" dirty="0" smtClean="0"/>
              <a:t>Quality</a:t>
            </a:r>
            <a:r>
              <a:rPr lang="fr-BE" dirty="0" smtClean="0"/>
              <a:t> assurance and </a:t>
            </a:r>
            <a:r>
              <a:rPr lang="fr-BE" dirty="0" err="1" smtClean="0"/>
              <a:t>oversight</a:t>
            </a:r>
            <a:r>
              <a:rPr lang="fr-BE" dirty="0" smtClean="0"/>
              <a:t> (1)</a:t>
            </a:r>
            <a:endParaRPr lang="en-GB" dirty="0"/>
          </a:p>
        </p:txBody>
      </p:sp>
      <p:sp>
        <p:nvSpPr>
          <p:cNvPr id="3" name="Content Placeholder 2"/>
          <p:cNvSpPr>
            <a:spLocks noGrp="1"/>
          </p:cNvSpPr>
          <p:nvPr>
            <p:ph idx="1"/>
          </p:nvPr>
        </p:nvSpPr>
        <p:spPr>
          <a:xfrm>
            <a:off x="12778" y="1440062"/>
            <a:ext cx="9131222" cy="4365202"/>
          </a:xfrm>
        </p:spPr>
        <p:txBody>
          <a:bodyPr>
            <a:noAutofit/>
          </a:bodyPr>
          <a:lstStyle/>
          <a:p>
            <a:pPr marL="457200" lvl="2" defTabSz="912865">
              <a:lnSpc>
                <a:spcPct val="160000"/>
              </a:lnSpc>
              <a:spcBef>
                <a:spcPts val="0"/>
              </a:spcBef>
              <a:spcAft>
                <a:spcPts val="600"/>
              </a:spcAft>
              <a:buClr>
                <a:srgbClr val="F7931E"/>
              </a:buClr>
              <a:buFont typeface="Wingdings" panose="05000000000000000000" pitchFamily="2" charset="2"/>
              <a:buChar char="§"/>
              <a:defRPr/>
            </a:pPr>
            <a:r>
              <a:rPr lang="en-GB" b="1" dirty="0">
                <a:solidFill>
                  <a:srgbClr val="24408F"/>
                </a:solidFill>
                <a:latin typeface="Arial" charset="0"/>
                <a:cs typeface="Arial" charset="0"/>
              </a:rPr>
              <a:t>Competent Authority (CA) has ultimate responsibility for the oversight of:</a:t>
            </a:r>
          </a:p>
          <a:p>
            <a:pPr lvl="1">
              <a:buClr>
                <a:srgbClr val="F7931E"/>
              </a:buClr>
              <a:buFont typeface="Wingdings" panose="05000000000000000000" pitchFamily="2" charset="2"/>
              <a:buChar char="Ø"/>
            </a:pPr>
            <a:r>
              <a:rPr lang="en-GB" dirty="0"/>
              <a:t>Approval and registration of auditors</a:t>
            </a:r>
          </a:p>
          <a:p>
            <a:pPr lvl="1">
              <a:buClr>
                <a:srgbClr val="F7931E"/>
              </a:buClr>
              <a:buFont typeface="Wingdings" panose="05000000000000000000" pitchFamily="2" charset="2"/>
              <a:buChar char="Ø"/>
            </a:pPr>
            <a:r>
              <a:rPr lang="en-GB" dirty="0"/>
              <a:t>Adoption of relevant standards </a:t>
            </a:r>
          </a:p>
          <a:p>
            <a:pPr lvl="1">
              <a:buClr>
                <a:srgbClr val="F7931E"/>
              </a:buClr>
              <a:buFont typeface="Wingdings" panose="05000000000000000000" pitchFamily="2" charset="2"/>
              <a:buChar char="Ø"/>
            </a:pPr>
            <a:r>
              <a:rPr lang="en-GB" dirty="0"/>
              <a:t>Continuing education, quality assurance system, investigative and administrative disciplinary </a:t>
            </a:r>
            <a:r>
              <a:rPr lang="en-GB" dirty="0" smtClean="0"/>
              <a:t>systems</a:t>
            </a:r>
          </a:p>
        </p:txBody>
      </p:sp>
      <p:sp>
        <p:nvSpPr>
          <p:cNvPr id="4" name="Slide Number Placeholder 3"/>
          <p:cNvSpPr>
            <a:spLocks noGrp="1"/>
          </p:cNvSpPr>
          <p:nvPr>
            <p:ph type="sldNum" sz="quarter" idx="12"/>
          </p:nvPr>
        </p:nvSpPr>
        <p:spPr/>
        <p:txBody>
          <a:bodyPr/>
          <a:lstStyle/>
          <a:p>
            <a:fld id="{5EB7B9F7-688B-4D22-8AA5-4F9577669134}" type="slidenum">
              <a:rPr lang="en-GB" smtClean="0"/>
              <a:pPr/>
              <a:t>7</a:t>
            </a:fld>
            <a:endParaRPr lang="en-GB"/>
          </a:p>
        </p:txBody>
      </p:sp>
    </p:spTree>
    <p:extLst>
      <p:ext uri="{BB962C8B-B14F-4D97-AF65-F5344CB8AC3E}">
        <p14:creationId xmlns:p14="http://schemas.microsoft.com/office/powerpoint/2010/main" val="97943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Quality</a:t>
            </a:r>
            <a:r>
              <a:rPr lang="fr-BE" dirty="0" smtClean="0"/>
              <a:t> </a:t>
            </a:r>
            <a:r>
              <a:rPr lang="fr-BE" dirty="0"/>
              <a:t>assurance and </a:t>
            </a:r>
            <a:r>
              <a:rPr lang="fr-BE" dirty="0" err="1" smtClean="0"/>
              <a:t>oversight</a:t>
            </a:r>
            <a:r>
              <a:rPr lang="fr-BE" dirty="0" smtClean="0"/>
              <a:t> (2)</a:t>
            </a:r>
            <a:endParaRPr lang="en-GB" dirty="0"/>
          </a:p>
        </p:txBody>
      </p:sp>
      <p:sp>
        <p:nvSpPr>
          <p:cNvPr id="3" name="Content Placeholder 2"/>
          <p:cNvSpPr>
            <a:spLocks noGrp="1"/>
          </p:cNvSpPr>
          <p:nvPr>
            <p:ph idx="1"/>
          </p:nvPr>
        </p:nvSpPr>
        <p:spPr>
          <a:xfrm>
            <a:off x="179512" y="1089184"/>
            <a:ext cx="8784976" cy="5076119"/>
          </a:xfrm>
        </p:spPr>
        <p:txBody>
          <a:bodyPr>
            <a:normAutofit fontScale="92500" lnSpcReduction="10000"/>
          </a:bodyPr>
          <a:lstStyle/>
          <a:p>
            <a:pPr>
              <a:spcBef>
                <a:spcPts val="0"/>
              </a:spcBef>
              <a:spcAft>
                <a:spcPts val="1200"/>
              </a:spcAft>
              <a:buClr>
                <a:srgbClr val="F7931E"/>
              </a:buClr>
              <a:buFont typeface="Wingdings" panose="05000000000000000000" pitchFamily="2" charset="2"/>
              <a:buChar char="§"/>
            </a:pPr>
            <a:r>
              <a:rPr lang="en-GB" sz="3000" dirty="0" smtClean="0"/>
              <a:t>Quality assurance reviews, </a:t>
            </a:r>
            <a:r>
              <a:rPr lang="en-GB" sz="3000" dirty="0"/>
              <a:t>investigations and disciplinary matters can</a:t>
            </a:r>
            <a:r>
              <a:rPr lang="en-GB" sz="3000" b="1" dirty="0"/>
              <a:t> no longer be delegated to professional bodies </a:t>
            </a:r>
            <a:r>
              <a:rPr lang="en-GB" sz="3000" dirty="0"/>
              <a:t>for PIE audits </a:t>
            </a:r>
          </a:p>
          <a:p>
            <a:pPr>
              <a:spcBef>
                <a:spcPts val="1800"/>
              </a:spcBef>
              <a:buClr>
                <a:srgbClr val="F7931E"/>
              </a:buClr>
              <a:buFont typeface="Wingdings" panose="05000000000000000000" pitchFamily="2" charset="2"/>
              <a:buChar char="§"/>
            </a:pPr>
            <a:r>
              <a:rPr lang="en-GB" sz="3000" b="1" dirty="0">
                <a:solidFill>
                  <a:srgbClr val="24408F"/>
                </a:solidFill>
                <a:latin typeface="Arial" charset="0"/>
                <a:cs typeface="Arial" charset="0"/>
              </a:rPr>
              <a:t>Quality assurance reviews:</a:t>
            </a:r>
          </a:p>
          <a:p>
            <a:pPr lvl="1">
              <a:spcBef>
                <a:spcPts val="600"/>
              </a:spcBef>
              <a:buClr>
                <a:srgbClr val="F7931E"/>
              </a:buClr>
              <a:buFont typeface="Wingdings" panose="05000000000000000000" pitchFamily="2" charset="2"/>
              <a:buChar char="Ø"/>
            </a:pPr>
            <a:r>
              <a:rPr lang="en-GB" sz="3000" dirty="0"/>
              <a:t>Frequency </a:t>
            </a:r>
            <a:r>
              <a:rPr lang="en-GB" sz="3000" dirty="0" smtClean="0"/>
              <a:t>is risk-based, at </a:t>
            </a:r>
            <a:r>
              <a:rPr lang="en-GB" sz="3000" dirty="0"/>
              <a:t>least every six years (three years for PIEs)</a:t>
            </a:r>
          </a:p>
          <a:p>
            <a:pPr lvl="1">
              <a:buClr>
                <a:srgbClr val="F7931E"/>
              </a:buClr>
              <a:buFont typeface="Wingdings" panose="05000000000000000000" pitchFamily="2" charset="2"/>
              <a:buChar char="Ø"/>
            </a:pPr>
            <a:r>
              <a:rPr lang="en-GB" sz="3000" dirty="0" smtClean="0"/>
              <a:t>To </a:t>
            </a:r>
            <a:r>
              <a:rPr lang="en-GB" sz="3000" dirty="0"/>
              <a:t>be appropriate and proportionate to the scale </a:t>
            </a:r>
            <a:r>
              <a:rPr lang="en-GB" sz="3000" dirty="0" smtClean="0"/>
              <a:t>&amp; complexity </a:t>
            </a:r>
            <a:r>
              <a:rPr lang="en-GB" sz="3000" dirty="0"/>
              <a:t>of the audited </a:t>
            </a:r>
            <a:r>
              <a:rPr lang="en-GB" sz="3000" dirty="0" smtClean="0"/>
              <a:t>entity</a:t>
            </a:r>
            <a:endParaRPr lang="en-GB" sz="3000" dirty="0"/>
          </a:p>
        </p:txBody>
      </p:sp>
      <p:sp>
        <p:nvSpPr>
          <p:cNvPr id="4" name="Slide Number Placeholder 3"/>
          <p:cNvSpPr>
            <a:spLocks noGrp="1"/>
          </p:cNvSpPr>
          <p:nvPr>
            <p:ph type="sldNum" sz="quarter" idx="12"/>
          </p:nvPr>
        </p:nvSpPr>
        <p:spPr/>
        <p:txBody>
          <a:bodyPr/>
          <a:lstStyle/>
          <a:p>
            <a:fld id="{5EB7B9F7-688B-4D22-8AA5-4F9577669134}" type="slidenum">
              <a:rPr lang="en-GB" smtClean="0"/>
              <a:pPr/>
              <a:t>8</a:t>
            </a:fld>
            <a:endParaRPr lang="en-GB"/>
          </a:p>
        </p:txBody>
      </p:sp>
    </p:spTree>
    <p:extLst>
      <p:ext uri="{BB962C8B-B14F-4D97-AF65-F5344CB8AC3E}">
        <p14:creationId xmlns:p14="http://schemas.microsoft.com/office/powerpoint/2010/main" val="371637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1053896"/>
          </a:xfrm>
        </p:spPr>
        <p:txBody>
          <a:bodyPr>
            <a:normAutofit/>
          </a:bodyPr>
          <a:lstStyle/>
          <a:p>
            <a:pPr marL="0" indent="0" algn="ctr">
              <a:spcBef>
                <a:spcPts val="1800"/>
              </a:spcBef>
            </a:pPr>
            <a:r>
              <a:rPr lang="en-GB" sz="3600" dirty="0"/>
              <a:t>Briefing Papers</a:t>
            </a:r>
          </a:p>
        </p:txBody>
      </p:sp>
      <p:sp>
        <p:nvSpPr>
          <p:cNvPr id="10" name="TextBox 9"/>
          <p:cNvSpPr txBox="1"/>
          <p:nvPr/>
        </p:nvSpPr>
        <p:spPr>
          <a:xfrm>
            <a:off x="4877381" y="1597482"/>
            <a:ext cx="3968956" cy="769441"/>
          </a:xfrm>
          <a:prstGeom prst="rect">
            <a:avLst/>
          </a:prstGeom>
          <a:noFill/>
          <a:ln>
            <a:noFill/>
          </a:ln>
        </p:spPr>
        <p:txBody>
          <a:bodyPr wrap="square" rtlCol="0">
            <a:spAutoFit/>
          </a:bodyPr>
          <a:lstStyle/>
          <a:p>
            <a:pPr algn="ctr"/>
            <a:r>
              <a:rPr lang="en-GB" sz="2200" b="1" dirty="0" smtClean="0"/>
              <a:t>Future Supervision of the Audit Profession</a:t>
            </a:r>
            <a:endParaRPr lang="en-GB" sz="2200" b="1" dirty="0"/>
          </a:p>
        </p:txBody>
      </p:sp>
      <p:sp>
        <p:nvSpPr>
          <p:cNvPr id="15" name="TextBox 14"/>
          <p:cNvSpPr txBox="1"/>
          <p:nvPr/>
        </p:nvSpPr>
        <p:spPr>
          <a:xfrm>
            <a:off x="4865921" y="2927402"/>
            <a:ext cx="3968956" cy="769441"/>
          </a:xfrm>
          <a:prstGeom prst="rect">
            <a:avLst/>
          </a:prstGeom>
          <a:noFill/>
          <a:ln>
            <a:noFill/>
          </a:ln>
        </p:spPr>
        <p:txBody>
          <a:bodyPr wrap="square" rtlCol="0">
            <a:spAutoFit/>
          </a:bodyPr>
          <a:lstStyle/>
          <a:p>
            <a:pPr algn="ctr"/>
            <a:r>
              <a:rPr lang="en-GB" sz="2200" b="1" dirty="0" smtClean="0"/>
              <a:t>Public Oversight of  Statutory Auditors and Audit Firms </a:t>
            </a:r>
          </a:p>
        </p:txBody>
      </p:sp>
      <p:sp>
        <p:nvSpPr>
          <p:cNvPr id="17" name="TextBox 16"/>
          <p:cNvSpPr txBox="1"/>
          <p:nvPr/>
        </p:nvSpPr>
        <p:spPr>
          <a:xfrm>
            <a:off x="4932040" y="4257323"/>
            <a:ext cx="3968956" cy="769441"/>
          </a:xfrm>
          <a:prstGeom prst="rect">
            <a:avLst/>
          </a:prstGeom>
          <a:noFill/>
          <a:ln>
            <a:noFill/>
          </a:ln>
        </p:spPr>
        <p:txBody>
          <a:bodyPr wrap="square" rtlCol="0">
            <a:spAutoFit/>
          </a:bodyPr>
          <a:lstStyle/>
          <a:p>
            <a:pPr algn="ctr"/>
            <a:r>
              <a:rPr lang="en-GB" sz="2200" b="1" dirty="0" smtClean="0"/>
              <a:t>Public Oversight of the Audit Profession</a:t>
            </a:r>
          </a:p>
        </p:txBody>
      </p:sp>
      <p:sp>
        <p:nvSpPr>
          <p:cNvPr id="2" name="Slide Number Placeholder 1"/>
          <p:cNvSpPr>
            <a:spLocks noGrp="1"/>
          </p:cNvSpPr>
          <p:nvPr>
            <p:ph type="sldNum" sz="quarter" idx="12"/>
          </p:nvPr>
        </p:nvSpPr>
        <p:spPr/>
        <p:txBody>
          <a:bodyPr/>
          <a:lstStyle/>
          <a:p>
            <a:pPr algn="r"/>
            <a:fld id="{0DF74D16-A0F2-44D1-AEE1-E7B8F2353DB5}" type="slidenum">
              <a:rPr lang="en-GB" smtClean="0"/>
              <a:pPr algn="r"/>
              <a:t>9</a:t>
            </a:fld>
            <a:endParaRPr lang="en-GB" dirty="0"/>
          </a:p>
        </p:txBody>
      </p:sp>
      <p:pic>
        <p:nvPicPr>
          <p:cNvPr id="7" name="Picture 6"/>
          <p:cNvPicPr>
            <a:picLocks noChangeAspect="1"/>
          </p:cNvPicPr>
          <p:nvPr/>
        </p:nvPicPr>
        <p:blipFill>
          <a:blip r:embed="rId3"/>
          <a:stretch>
            <a:fillRect/>
          </a:stretch>
        </p:blipFill>
        <p:spPr>
          <a:xfrm>
            <a:off x="724554" y="3656608"/>
            <a:ext cx="4048751" cy="2740313"/>
          </a:xfrm>
          <a:prstGeom prst="flowChartDocument">
            <a:avLst/>
          </a:prstGeom>
          <a:ln w="9525">
            <a:solidFill>
              <a:schemeClr val="accent1"/>
            </a:solidFill>
            <a:miter lim="800000"/>
            <a:headEnd/>
            <a:tailEnd/>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24040" y="2492896"/>
            <a:ext cx="4048753" cy="2347044"/>
          </a:xfrm>
          <a:prstGeom prst="flowChartDocument">
            <a:avLst/>
          </a:prstGeom>
          <a:ln w="9525">
            <a:solidFill>
              <a:schemeClr val="accent1"/>
            </a:solidFill>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23528" y="1092292"/>
            <a:ext cx="3979133" cy="2525919"/>
          </a:xfrm>
          <a:prstGeom prst="flowChartDocument">
            <a:avLst/>
          </a:prstGeom>
          <a:ln w="19050">
            <a:solidFill>
              <a:srgbClr val="24408F"/>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2805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a:themeElements>
    <a:clrScheme name="FEE">
      <a:dk1>
        <a:srgbClr val="3F3F3F"/>
      </a:dk1>
      <a:lt1>
        <a:srgbClr val="FFFFFF"/>
      </a:lt1>
      <a:dk2>
        <a:srgbClr val="F7921E"/>
      </a:dk2>
      <a:lt2>
        <a:srgbClr val="24408F"/>
      </a:lt2>
      <a:accent1>
        <a:srgbClr val="24408F"/>
      </a:accent1>
      <a:accent2>
        <a:srgbClr val="F7921E"/>
      </a:accent2>
      <a:accent3>
        <a:srgbClr val="7691DC"/>
      </a:accent3>
      <a:accent4>
        <a:srgbClr val="24408F"/>
      </a:accent4>
      <a:accent5>
        <a:srgbClr val="F7921E"/>
      </a:accent5>
      <a:accent6>
        <a:srgbClr val="7691DC"/>
      </a:accent6>
      <a:hlink>
        <a:srgbClr val="24408F"/>
      </a:hlink>
      <a:folHlink>
        <a:srgbClr val="7691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3474</TotalTime>
  <Words>1045</Words>
  <Application>Microsoft Office PowerPoint</Application>
  <PresentationFormat>On-screen Show (4:3)</PresentationFormat>
  <Paragraphs>218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Univers 55</vt:lpstr>
      <vt:lpstr>Wingdings</vt:lpstr>
      <vt:lpstr>Presentation</vt:lpstr>
      <vt:lpstr> Enhancing audit quality &amp; the Role of Public Oversight</vt:lpstr>
      <vt:lpstr>About the Federation of European Accountants (FEE)</vt:lpstr>
      <vt:lpstr>It is all about Enhancing Audit Quality</vt:lpstr>
      <vt:lpstr>EU Audit Reform Towards a new organization of public oversight in Europe</vt:lpstr>
      <vt:lpstr>Who will be affected by the audit reform?</vt:lpstr>
      <vt:lpstr>Directive: Main Provisions</vt:lpstr>
      <vt:lpstr>Quality assurance and oversight (1)</vt:lpstr>
      <vt:lpstr>Quality assurance and oversight (2)</vt:lpstr>
      <vt:lpstr>Briefing Papers</vt:lpstr>
      <vt:lpstr>EU Audit Reform Potential implementation of public oversight…</vt:lpstr>
      <vt:lpstr>EU audit reform towards implementation of public oversight…</vt:lpstr>
      <vt:lpstr>Illustration: potential use of delegation of tasks for non-PIE auditors</vt:lpstr>
      <vt:lpstr>Illustration: potential use of delegation of tasks for PIE auditors</vt:lpstr>
      <vt:lpstr>Looking ahead beyond audit reform: -&gt; The future of Audit &amp; Assurance -&gt; Audit Committees -&gt; Audit Quality Indicators</vt:lpstr>
      <vt:lpstr>It is All about Audit Quality</vt:lpstr>
      <vt:lpstr>Pursuing a strategic debate to improve quality in reporting, audit &amp; assurance</vt:lpstr>
      <vt:lpstr>Let’s pause on new investors’ demands</vt:lpstr>
      <vt:lpstr>IT &amp; Innovation</vt:lpstr>
      <vt:lpstr>Skillset of the future</vt:lpstr>
      <vt:lpstr>Audit committee: in the eye of the storm</vt:lpstr>
      <vt:lpstr>FEE Overview of Audit Quality Indicator Initiatives</vt:lpstr>
      <vt:lpstr>Highlights</vt:lpstr>
      <vt:lpstr>Issuing bodies - AQI Initiatives</vt:lpstr>
      <vt:lpstr>Outcome</vt:lpstr>
      <vt:lpstr>Finding I</vt:lpstr>
      <vt:lpstr>Finding II</vt:lpstr>
      <vt:lpstr>Finding III</vt:lpstr>
      <vt:lpstr>Takeaways from our survey</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&amp; Assurance Conference</dc:title>
  <dc:creator>Vita</dc:creator>
  <cp:lastModifiedBy>Nora Sranko</cp:lastModifiedBy>
  <cp:revision>134</cp:revision>
  <cp:lastPrinted>2016-05-25T11:18:33Z</cp:lastPrinted>
  <dcterms:created xsi:type="dcterms:W3CDTF">2016-04-21T08:41:42Z</dcterms:created>
  <dcterms:modified xsi:type="dcterms:W3CDTF">2016-05-26T10:55:04Z</dcterms:modified>
</cp:coreProperties>
</file>