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7" r:id="rId3"/>
    <p:sldId id="303" r:id="rId4"/>
    <p:sldId id="308" r:id="rId5"/>
    <p:sldId id="309" r:id="rId6"/>
    <p:sldId id="304" r:id="rId7"/>
    <p:sldId id="310" r:id="rId8"/>
    <p:sldId id="333" r:id="rId9"/>
    <p:sldId id="311" r:id="rId10"/>
    <p:sldId id="312" r:id="rId11"/>
    <p:sldId id="306" r:id="rId12"/>
    <p:sldId id="313" r:id="rId13"/>
    <p:sldId id="314" r:id="rId14"/>
    <p:sldId id="305" r:id="rId15"/>
    <p:sldId id="321" r:id="rId16"/>
    <p:sldId id="315" r:id="rId17"/>
    <p:sldId id="316" r:id="rId18"/>
    <p:sldId id="317" r:id="rId19"/>
    <p:sldId id="322" r:id="rId20"/>
    <p:sldId id="323" r:id="rId21"/>
    <p:sldId id="318" r:id="rId22"/>
    <p:sldId id="332" r:id="rId23"/>
    <p:sldId id="319" r:id="rId24"/>
    <p:sldId id="320" r:id="rId25"/>
    <p:sldId id="324" r:id="rId26"/>
    <p:sldId id="330" r:id="rId27"/>
    <p:sldId id="331" r:id="rId28"/>
    <p:sldId id="325" r:id="rId29"/>
    <p:sldId id="329" r:id="rId30"/>
    <p:sldId id="328" r:id="rId31"/>
    <p:sldId id="307" r:id="rId32"/>
    <p:sldId id="326" r:id="rId33"/>
    <p:sldId id="32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14" autoAdjust="0"/>
  </p:normalViewPr>
  <p:slideViewPr>
    <p:cSldViewPr snapToGrid="0">
      <p:cViewPr varScale="1">
        <p:scale>
          <a:sx n="114" d="100"/>
          <a:sy n="114" d="100"/>
        </p:scale>
        <p:origin x="100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5A58F2E-ED8A-472B-B5C4-EB277CBE1799}" type="datetimeFigureOut">
              <a:rPr lang="tr-TR" smtClean="0"/>
              <a:t>4.10.2018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2442794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5A58F2E-ED8A-472B-B5C4-EB277CBE1799}" type="datetimeFigureOut">
              <a:rPr lang="tr-TR" smtClean="0"/>
              <a:t>4.10.2018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4093476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5A58F2E-ED8A-472B-B5C4-EB277CBE1799}" type="datetimeFigureOut">
              <a:rPr lang="tr-TR" smtClean="0"/>
              <a:t>4.10.2018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137222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5A58F2E-ED8A-472B-B5C4-EB277CBE1799}" type="datetimeFigureOut">
              <a:rPr lang="tr-TR" smtClean="0"/>
              <a:t>4.10.2018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384536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35A58F2E-ED8A-472B-B5C4-EB277CBE1799}" type="datetimeFigureOut">
              <a:rPr lang="tr-TR" smtClean="0"/>
              <a:t>4.10.2018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60060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5A58F2E-ED8A-472B-B5C4-EB277CBE1799}" type="datetimeFigureOut">
              <a:rPr lang="tr-TR" smtClean="0"/>
              <a:t>4.10.2018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190252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5A58F2E-ED8A-472B-B5C4-EB277CBE1799}" type="datetimeFigureOut">
              <a:rPr lang="tr-TR" smtClean="0"/>
              <a:t>4.10.2018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405042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5A58F2E-ED8A-472B-B5C4-EB277CBE1799}" type="datetimeFigureOut">
              <a:rPr lang="tr-TR" smtClean="0"/>
              <a:t>4.10.2018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2343850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A58F2E-ED8A-472B-B5C4-EB277CBE1799}" type="datetimeFigureOut">
              <a:rPr lang="tr-TR" smtClean="0"/>
              <a:t>4.10.2018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358075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35A58F2E-ED8A-472B-B5C4-EB277CBE1799}" type="datetimeFigureOut">
              <a:rPr lang="tr-TR" smtClean="0"/>
              <a:t>4.10.2018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1815883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35A58F2E-ED8A-472B-B5C4-EB277CBE1799}" type="datetimeFigureOut">
              <a:rPr lang="tr-TR" smtClean="0"/>
              <a:t>4.10.2018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C66E3D5-00A9-4F4F-845A-021AD3E58162}" type="slidenum">
              <a:rPr lang="tr-TR" smtClean="0"/>
              <a:t>‹#›</a:t>
            </a:fld>
            <a:endParaRPr lang="tr-TR"/>
          </a:p>
        </p:txBody>
      </p:sp>
    </p:spTree>
    <p:extLst>
      <p:ext uri="{BB962C8B-B14F-4D97-AF65-F5344CB8AC3E}">
        <p14:creationId xmlns:p14="http://schemas.microsoft.com/office/powerpoint/2010/main" val="158385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58F2E-ED8A-472B-B5C4-EB277CBE1799}" type="datetimeFigureOut">
              <a:rPr lang="tr-TR" smtClean="0"/>
              <a:t>4.10.2018</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6E3D5-00A9-4F4F-845A-021AD3E58162}" type="slidenum">
              <a:rPr lang="tr-TR" smtClean="0"/>
              <a:t>‹#›</a:t>
            </a:fld>
            <a:endParaRPr lang="tr-TR"/>
          </a:p>
        </p:txBody>
      </p:sp>
    </p:spTree>
    <p:extLst>
      <p:ext uri="{BB962C8B-B14F-4D97-AF65-F5344CB8AC3E}">
        <p14:creationId xmlns:p14="http://schemas.microsoft.com/office/powerpoint/2010/main" val="3512676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Nesne 6">
            <a:extLst>
              <a:ext uri="{FF2B5EF4-FFF2-40B4-BE49-F238E27FC236}">
                <a16:creationId xmlns:a16="http://schemas.microsoft.com/office/drawing/2014/main" id="{EAD76BD4-9145-4484-AE2A-B5560A3BC02B}"/>
              </a:ext>
            </a:extLst>
          </p:cNvPr>
          <p:cNvGraphicFramePr>
            <a:graphicFrameLocks noChangeAspect="1"/>
          </p:cNvGraphicFramePr>
          <p:nvPr>
            <p:extLst>
              <p:ext uri="{D42A27DB-BD31-4B8C-83A1-F6EECF244321}">
                <p14:modId xmlns:p14="http://schemas.microsoft.com/office/powerpoint/2010/main" val="1795148314"/>
              </p:ext>
            </p:extLst>
          </p:nvPr>
        </p:nvGraphicFramePr>
        <p:xfrm>
          <a:off x="-1" y="0"/>
          <a:ext cx="4854009" cy="6869135"/>
        </p:xfrm>
        <a:graphic>
          <a:graphicData uri="http://schemas.openxmlformats.org/presentationml/2006/ole">
            <mc:AlternateContent xmlns:mc="http://schemas.openxmlformats.org/markup-compatibility/2006">
              <mc:Choice xmlns:v="urn:schemas-microsoft-com:vml" Requires="v">
                <p:oleObj spid="_x0000_s2078" name="Acrobat Document" r:id="rId3" imgW="5667177" imgH="8019676" progId="AcroExch.Document.DC">
                  <p:embed/>
                </p:oleObj>
              </mc:Choice>
              <mc:Fallback>
                <p:oleObj name="Acrobat Document" r:id="rId3" imgW="5667177" imgH="8019676" progId="AcroExch.Document.DC">
                  <p:embed/>
                  <p:pic>
                    <p:nvPicPr>
                      <p:cNvPr id="0" name=""/>
                      <p:cNvPicPr/>
                      <p:nvPr/>
                    </p:nvPicPr>
                    <p:blipFill>
                      <a:blip r:embed="rId4"/>
                      <a:stretch>
                        <a:fillRect/>
                      </a:stretch>
                    </p:blipFill>
                    <p:spPr>
                      <a:xfrm>
                        <a:off x="-1" y="0"/>
                        <a:ext cx="4854009" cy="6869135"/>
                      </a:xfrm>
                      <a:prstGeom prst="rect">
                        <a:avLst/>
                      </a:prstGeom>
                    </p:spPr>
                  </p:pic>
                </p:oleObj>
              </mc:Fallback>
            </mc:AlternateContent>
          </a:graphicData>
        </a:graphic>
      </p:graphicFrame>
      <p:sp>
        <p:nvSpPr>
          <p:cNvPr id="2" name="Dikdörtgen 1">
            <a:extLst>
              <a:ext uri="{FF2B5EF4-FFF2-40B4-BE49-F238E27FC236}">
                <a16:creationId xmlns:a16="http://schemas.microsoft.com/office/drawing/2014/main" id="{CA03E0DB-723D-459C-80E0-DEBD3F00E997}"/>
              </a:ext>
            </a:extLst>
          </p:cNvPr>
          <p:cNvSpPr/>
          <p:nvPr/>
        </p:nvSpPr>
        <p:spPr>
          <a:xfrm>
            <a:off x="4854008" y="1181831"/>
            <a:ext cx="4136166" cy="4809009"/>
          </a:xfrm>
          <a:prstGeom prst="rect">
            <a:avLst/>
          </a:prstGeom>
          <a:noFill/>
        </p:spPr>
        <p:txBody>
          <a:bodyPr wrap="square" lIns="68580" tIns="34290" rIns="68580" bIns="34290">
            <a:spAutoFit/>
          </a:bodyPr>
          <a:lstStyle/>
          <a:p>
            <a:pPr algn="ctr"/>
            <a:r>
              <a:rPr lang="tr-TR" sz="4400" b="1" spc="38"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Adli Muhasebe Kapsamında Bilirkişiliğin Muhasebe Meslek Mensupları Açısından Önemi</a:t>
            </a:r>
          </a:p>
        </p:txBody>
      </p:sp>
      <p:sp>
        <p:nvSpPr>
          <p:cNvPr id="3" name="Dikdörtgen 2">
            <a:extLst>
              <a:ext uri="{FF2B5EF4-FFF2-40B4-BE49-F238E27FC236}">
                <a16:creationId xmlns:a16="http://schemas.microsoft.com/office/drawing/2014/main" id="{902C9242-AD69-45B5-AAFC-37A0170852C9}"/>
              </a:ext>
            </a:extLst>
          </p:cNvPr>
          <p:cNvSpPr/>
          <p:nvPr/>
        </p:nvSpPr>
        <p:spPr>
          <a:xfrm>
            <a:off x="5196853" y="5990840"/>
            <a:ext cx="3052309" cy="438582"/>
          </a:xfrm>
          <a:prstGeom prst="rect">
            <a:avLst/>
          </a:prstGeom>
          <a:noFill/>
        </p:spPr>
        <p:txBody>
          <a:bodyPr wrap="none" lIns="68580" tIns="34290" rIns="68580" bIns="34290">
            <a:spAutoFit/>
          </a:bodyPr>
          <a:lstStyle/>
          <a:p>
            <a:pPr algn="ctr"/>
            <a:r>
              <a:rPr lang="tr-TR" sz="2400" b="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Doç. Dr. Hakan TAŞTAN</a:t>
            </a:r>
          </a:p>
        </p:txBody>
      </p:sp>
      <p:sp>
        <p:nvSpPr>
          <p:cNvPr id="4" name="Dikdörtgen 3">
            <a:extLst>
              <a:ext uri="{FF2B5EF4-FFF2-40B4-BE49-F238E27FC236}">
                <a16:creationId xmlns:a16="http://schemas.microsoft.com/office/drawing/2014/main" id="{68295ABC-CEDE-4BAA-BF99-722383223539}"/>
              </a:ext>
            </a:extLst>
          </p:cNvPr>
          <p:cNvSpPr/>
          <p:nvPr/>
        </p:nvSpPr>
        <p:spPr>
          <a:xfrm>
            <a:off x="5644762" y="6369200"/>
            <a:ext cx="2156488" cy="346249"/>
          </a:xfrm>
          <a:prstGeom prst="rect">
            <a:avLst/>
          </a:prstGeom>
          <a:noFill/>
        </p:spPr>
        <p:txBody>
          <a:bodyPr wrap="none" lIns="68580" tIns="34290" rIns="68580" bIns="34290">
            <a:spAutoFit/>
          </a:bodyPr>
          <a:lstStyle/>
          <a:p>
            <a:pPr algn="ctr"/>
            <a:r>
              <a:rPr lang="tr-TR" b="1" i="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Yeminli Mali Müşavir</a:t>
            </a:r>
          </a:p>
        </p:txBody>
      </p:sp>
      <p:pic>
        <p:nvPicPr>
          <p:cNvPr id="6" name="Resim 5">
            <a:extLst>
              <a:ext uri="{FF2B5EF4-FFF2-40B4-BE49-F238E27FC236}">
                <a16:creationId xmlns:a16="http://schemas.microsoft.com/office/drawing/2014/main" id="{78B7065C-0CC3-4653-A49C-00672B201CC3}"/>
              </a:ext>
            </a:extLst>
          </p:cNvPr>
          <p:cNvPicPr>
            <a:picLocks noChangeAspect="1"/>
          </p:cNvPicPr>
          <p:nvPr/>
        </p:nvPicPr>
        <p:blipFill>
          <a:blip r:embed="rId5"/>
          <a:stretch>
            <a:fillRect/>
          </a:stretch>
        </p:blipFill>
        <p:spPr>
          <a:xfrm>
            <a:off x="7801250" y="34773"/>
            <a:ext cx="1342750" cy="1033918"/>
          </a:xfrm>
          <a:prstGeom prst="rect">
            <a:avLst/>
          </a:prstGeom>
        </p:spPr>
      </p:pic>
    </p:spTree>
    <p:extLst>
      <p:ext uri="{BB962C8B-B14F-4D97-AF65-F5344CB8AC3E}">
        <p14:creationId xmlns:p14="http://schemas.microsoft.com/office/powerpoint/2010/main" val="283396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B1F68A12-E316-490B-9CA2-02918E8AC7D0}"/>
              </a:ext>
            </a:extLst>
          </p:cNvPr>
          <p:cNvSpPr/>
          <p:nvPr/>
        </p:nvSpPr>
        <p:spPr>
          <a:xfrm>
            <a:off x="0" y="0"/>
            <a:ext cx="8922507"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 ADLİ MUHASEBE KAPSAMINDA BİLİRKİŞİLİK</a:t>
            </a:r>
          </a:p>
        </p:txBody>
      </p:sp>
      <p:sp>
        <p:nvSpPr>
          <p:cNvPr id="3" name="Dikdörtgen 2">
            <a:extLst>
              <a:ext uri="{FF2B5EF4-FFF2-40B4-BE49-F238E27FC236}">
                <a16:creationId xmlns:a16="http://schemas.microsoft.com/office/drawing/2014/main" id="{BBB049A4-3C78-456E-BC6F-A6C63238DB8F}"/>
              </a:ext>
            </a:extLst>
          </p:cNvPr>
          <p:cNvSpPr/>
          <p:nvPr/>
        </p:nvSpPr>
        <p:spPr>
          <a:xfrm>
            <a:off x="521831" y="488771"/>
            <a:ext cx="5042919" cy="458074"/>
          </a:xfrm>
          <a:prstGeom prst="rect">
            <a:avLst/>
          </a:prstGeom>
        </p:spPr>
        <p:txBody>
          <a:bodyPr wrap="none">
            <a:spAutoFit/>
          </a:bodyPr>
          <a:lstStyle/>
          <a:p>
            <a:pPr algn="just">
              <a:lnSpc>
                <a:spcPct val="150000"/>
              </a:lnSpc>
              <a:spcBef>
                <a:spcPts val="600"/>
              </a:spcBef>
              <a:spcAft>
                <a:spcPts val="600"/>
              </a:spcAft>
            </a:pPr>
            <a:r>
              <a:rPr lang="tr-TR"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2.4. Bilirkişiliğin Adli Muhasebe İçerisindeki Yeri</a:t>
            </a:r>
            <a:endParaRPr lang="tr-TR"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Dikdörtgen 1">
            <a:extLst>
              <a:ext uri="{FF2B5EF4-FFF2-40B4-BE49-F238E27FC236}">
                <a16:creationId xmlns:a16="http://schemas.microsoft.com/office/drawing/2014/main" id="{074DB3AA-25FE-464C-BDC0-83B46A2F034D}"/>
              </a:ext>
            </a:extLst>
          </p:cNvPr>
          <p:cNvSpPr/>
          <p:nvPr/>
        </p:nvSpPr>
        <p:spPr>
          <a:xfrm>
            <a:off x="650146" y="1435616"/>
            <a:ext cx="7629787" cy="830997"/>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Mali konulardaki bilirkişilik adli muhasebenin alt dallarından biridir. </a:t>
            </a:r>
            <a:endParaRPr lang="tr-TR" sz="2400" dirty="0"/>
          </a:p>
        </p:txBody>
      </p:sp>
      <p:sp>
        <p:nvSpPr>
          <p:cNvPr id="4" name="Dikdörtgen 3">
            <a:extLst>
              <a:ext uri="{FF2B5EF4-FFF2-40B4-BE49-F238E27FC236}">
                <a16:creationId xmlns:a16="http://schemas.microsoft.com/office/drawing/2014/main" id="{645AE383-3B48-4AF9-ACF0-EF34B9CE7E2E}"/>
              </a:ext>
            </a:extLst>
          </p:cNvPr>
          <p:cNvSpPr/>
          <p:nvPr/>
        </p:nvSpPr>
        <p:spPr>
          <a:xfrm>
            <a:off x="650146" y="2755384"/>
            <a:ext cx="8141516" cy="707886"/>
          </a:xfrm>
          <a:prstGeom prst="rect">
            <a:avLst/>
          </a:prstGeom>
        </p:spPr>
        <p:txBody>
          <a:bodyPr wrap="square">
            <a:spAutoFit/>
          </a:bodyPr>
          <a:lstStyle/>
          <a:p>
            <a:r>
              <a:rPr lang="tr-TR" sz="2000" b="1" u="sng" dirty="0">
                <a:solidFill>
                  <a:schemeClr val="accent5">
                    <a:lumMod val="75000"/>
                  </a:schemeClr>
                </a:solidFill>
                <a:latin typeface="Times New Roman" panose="02020603050405020304" pitchFamily="18" charset="0"/>
                <a:ea typeface="Times New Roman" panose="02020603050405020304" pitchFamily="18" charset="0"/>
              </a:rPr>
              <a:t>Bilirkişi</a:t>
            </a:r>
            <a:r>
              <a:rPr lang="tr-TR" sz="2000" dirty="0">
                <a:latin typeface="Times New Roman" panose="02020603050405020304" pitchFamily="18" charset="0"/>
                <a:ea typeface="Times New Roman" panose="02020603050405020304" pitchFamily="18" charset="0"/>
              </a:rPr>
              <a:t>; belirli bir konudan iyi anlayan ve bir anlaşmazlığı çözümlemek için </a:t>
            </a:r>
          </a:p>
          <a:p>
            <a:r>
              <a:rPr lang="tr-TR" sz="2000" dirty="0">
                <a:latin typeface="Times New Roman" panose="02020603050405020304" pitchFamily="18" charset="0"/>
                <a:ea typeface="Times New Roman" panose="02020603050405020304" pitchFamily="18" charset="0"/>
              </a:rPr>
              <a:t>                kendisine başvurulan, konusunda uzman kimsedir. </a:t>
            </a:r>
            <a:endParaRPr lang="tr-TR" sz="2000" dirty="0"/>
          </a:p>
        </p:txBody>
      </p:sp>
      <p:sp>
        <p:nvSpPr>
          <p:cNvPr id="6" name="Dikdörtgen 5">
            <a:extLst>
              <a:ext uri="{FF2B5EF4-FFF2-40B4-BE49-F238E27FC236}">
                <a16:creationId xmlns:a16="http://schemas.microsoft.com/office/drawing/2014/main" id="{897D332B-8629-4153-99CB-F81BFEEC60ED}"/>
              </a:ext>
            </a:extLst>
          </p:cNvPr>
          <p:cNvSpPr/>
          <p:nvPr/>
        </p:nvSpPr>
        <p:spPr>
          <a:xfrm>
            <a:off x="478579" y="4025746"/>
            <a:ext cx="7965348" cy="1569660"/>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SMMM veya YMM mesleğini icra etmek tek başına bilirkişi olmak için yeterli sayılamaz.  Bu kişilerin bilirkişi sayılmaları ancak sınırları belirli </a:t>
            </a:r>
            <a:r>
              <a:rPr lang="tr-TR" sz="2400" b="1" u="sng" dirty="0">
                <a:solidFill>
                  <a:schemeClr val="accent5">
                    <a:lumMod val="75000"/>
                  </a:schemeClr>
                </a:solidFill>
                <a:latin typeface="Times New Roman" panose="02020603050405020304" pitchFamily="18" charset="0"/>
                <a:ea typeface="Times New Roman" panose="02020603050405020304" pitchFamily="18" charset="0"/>
              </a:rPr>
              <a:t>bir alanda özel birtakım derin bilgilere sahip olmalarını </a:t>
            </a:r>
            <a:r>
              <a:rPr lang="tr-TR" sz="2400" dirty="0">
                <a:latin typeface="Times New Roman" panose="02020603050405020304" pitchFamily="18" charset="0"/>
                <a:ea typeface="Times New Roman" panose="02020603050405020304" pitchFamily="18" charset="0"/>
              </a:rPr>
              <a:t>gerektirmektedir</a:t>
            </a:r>
            <a:endParaRPr lang="tr-TR" sz="2400" dirty="0"/>
          </a:p>
        </p:txBody>
      </p:sp>
    </p:spTree>
    <p:extLst>
      <p:ext uri="{BB962C8B-B14F-4D97-AF65-F5344CB8AC3E}">
        <p14:creationId xmlns:p14="http://schemas.microsoft.com/office/powerpoint/2010/main" val="375126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9CD81376-B67F-45F3-8D7B-5EB28448F1BC}"/>
              </a:ext>
            </a:extLst>
          </p:cNvPr>
          <p:cNvSpPr/>
          <p:nvPr/>
        </p:nvSpPr>
        <p:spPr>
          <a:xfrm>
            <a:off x="104046" y="22011"/>
            <a:ext cx="9039953" cy="500137"/>
          </a:xfrm>
          <a:prstGeom prst="rect">
            <a:avLst/>
          </a:prstGeom>
          <a:noFill/>
        </p:spPr>
        <p:txBody>
          <a:bodyPr wrap="square" lIns="68580" tIns="34290" rIns="68580" bIns="34290">
            <a:spAutoFit/>
          </a:bodyPr>
          <a:lstStyle/>
          <a:p>
            <a:r>
              <a:rPr lang="tr-TR"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 MESLEK MENSUPLARI AÇISINDAN BİLİRKİŞİLİĞİN ÖNEMİ</a:t>
            </a:r>
          </a:p>
        </p:txBody>
      </p:sp>
      <p:sp>
        <p:nvSpPr>
          <p:cNvPr id="3" name="Dikdörtgen 2">
            <a:extLst>
              <a:ext uri="{FF2B5EF4-FFF2-40B4-BE49-F238E27FC236}">
                <a16:creationId xmlns:a16="http://schemas.microsoft.com/office/drawing/2014/main" id="{F2B35313-85AB-4F7A-A8B5-424464853D2C}"/>
              </a:ext>
            </a:extLst>
          </p:cNvPr>
          <p:cNvSpPr/>
          <p:nvPr/>
        </p:nvSpPr>
        <p:spPr>
          <a:xfrm>
            <a:off x="380199" y="866760"/>
            <a:ext cx="8141516" cy="461665"/>
          </a:xfrm>
          <a:prstGeom prst="rect">
            <a:avLst/>
          </a:prstGeom>
        </p:spPr>
        <p:txBody>
          <a:bodyPr wrap="square">
            <a:spAutoFit/>
          </a:bodyPr>
          <a:lstStyle/>
          <a:p>
            <a:r>
              <a:rPr lang="tr-TR" sz="2400" b="1" u="sng" dirty="0">
                <a:solidFill>
                  <a:schemeClr val="accent5">
                    <a:lumMod val="75000"/>
                  </a:schemeClr>
                </a:solidFill>
                <a:latin typeface="Times New Roman" panose="02020603050405020304" pitchFamily="18" charset="0"/>
                <a:ea typeface="Times New Roman" panose="02020603050405020304" pitchFamily="18" charset="0"/>
              </a:rPr>
              <a:t>Bilirkişi</a:t>
            </a:r>
            <a:r>
              <a:rPr lang="tr-TR" sz="2400" dirty="0">
                <a:latin typeface="Times New Roman" panose="02020603050405020304" pitchFamily="18" charset="0"/>
                <a:ea typeface="Times New Roman" panose="02020603050405020304" pitchFamily="18" charset="0"/>
              </a:rPr>
              <a:t>; </a:t>
            </a:r>
            <a:r>
              <a:rPr lang="tr-TR" sz="2400" i="1" dirty="0"/>
              <a:t>adli olaylarda bilgisinden yararlanılan kişi.</a:t>
            </a:r>
            <a:endParaRPr lang="tr-TR" sz="2400" dirty="0"/>
          </a:p>
        </p:txBody>
      </p:sp>
      <p:sp>
        <p:nvSpPr>
          <p:cNvPr id="2" name="Dikdörtgen 1">
            <a:extLst>
              <a:ext uri="{FF2B5EF4-FFF2-40B4-BE49-F238E27FC236}">
                <a16:creationId xmlns:a16="http://schemas.microsoft.com/office/drawing/2014/main" id="{3DD8E66B-DFCD-4AB1-ABA9-84792F4E7B71}"/>
              </a:ext>
            </a:extLst>
          </p:cNvPr>
          <p:cNvSpPr/>
          <p:nvPr/>
        </p:nvSpPr>
        <p:spPr>
          <a:xfrm>
            <a:off x="269647" y="1994475"/>
            <a:ext cx="7772400" cy="830997"/>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Bilirkişiden istenen hakimi aydınlatacak, ikna edecek bilgileri vermesidir. </a:t>
            </a:r>
            <a:endParaRPr lang="tr-TR" sz="2400" dirty="0"/>
          </a:p>
        </p:txBody>
      </p:sp>
      <p:sp>
        <p:nvSpPr>
          <p:cNvPr id="4" name="Dikdörtgen 3">
            <a:extLst>
              <a:ext uri="{FF2B5EF4-FFF2-40B4-BE49-F238E27FC236}">
                <a16:creationId xmlns:a16="http://schemas.microsoft.com/office/drawing/2014/main" id="{7CCE4C81-D8FF-4ECA-9FB4-91E8BB452A89}"/>
              </a:ext>
            </a:extLst>
          </p:cNvPr>
          <p:cNvSpPr/>
          <p:nvPr/>
        </p:nvSpPr>
        <p:spPr>
          <a:xfrm>
            <a:off x="269647" y="3350374"/>
            <a:ext cx="4002058" cy="461665"/>
          </a:xfrm>
          <a:prstGeom prst="rect">
            <a:avLst/>
          </a:prstGeom>
        </p:spPr>
        <p:txBody>
          <a:bodyPr wrap="none">
            <a:spAutoFit/>
          </a:bodyPr>
          <a:lstStyle/>
          <a:p>
            <a:r>
              <a:rPr lang="tr-TR" sz="2400" dirty="0">
                <a:latin typeface="Times New Roman" panose="02020603050405020304" pitchFamily="18" charset="0"/>
                <a:ea typeface="Times New Roman" panose="02020603050405020304" pitchFamily="18" charset="0"/>
              </a:rPr>
              <a:t>Bilirkişi, hakimin dürbünüdür. </a:t>
            </a:r>
            <a:endParaRPr lang="tr-TR" sz="2400" dirty="0"/>
          </a:p>
        </p:txBody>
      </p:sp>
      <p:pic>
        <p:nvPicPr>
          <p:cNvPr id="3074" name="Picture 2" descr="looking at binocular ile ilgili gÃ¶rsel sonucu">
            <a:extLst>
              <a:ext uri="{FF2B5EF4-FFF2-40B4-BE49-F238E27FC236}">
                <a16:creationId xmlns:a16="http://schemas.microsoft.com/office/drawing/2014/main" id="{5F15B17B-C905-47F0-9BCE-F8FA5C403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957" y="2608323"/>
            <a:ext cx="4649406" cy="3870026"/>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21221F1E-A979-4904-B92E-BB4BF0757BF6}"/>
              </a:ext>
            </a:extLst>
          </p:cNvPr>
          <p:cNvSpPr/>
          <p:nvPr/>
        </p:nvSpPr>
        <p:spPr>
          <a:xfrm>
            <a:off x="155495" y="4752439"/>
            <a:ext cx="5758744" cy="830997"/>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Bilirkişiler durumu hakimin zihninde şekillendirememiş ise rolünü yapamamıştır.</a:t>
            </a:r>
            <a:endParaRPr lang="tr-TR" sz="2400" dirty="0"/>
          </a:p>
        </p:txBody>
      </p:sp>
    </p:spTree>
    <p:extLst>
      <p:ext uri="{BB962C8B-B14F-4D97-AF65-F5344CB8AC3E}">
        <p14:creationId xmlns:p14="http://schemas.microsoft.com/office/powerpoint/2010/main" val="6729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par>
                                <p:cTn id="21" presetID="31"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1000" fill="hold"/>
                                        <p:tgtEl>
                                          <p:spTgt spid="3074"/>
                                        </p:tgtEl>
                                        <p:attrNameLst>
                                          <p:attrName>ppt_w</p:attrName>
                                        </p:attrNameLst>
                                      </p:cBhvr>
                                      <p:tavLst>
                                        <p:tav tm="0">
                                          <p:val>
                                            <p:fltVal val="0"/>
                                          </p:val>
                                        </p:tav>
                                        <p:tav tm="100000">
                                          <p:val>
                                            <p:strVal val="#ppt_w"/>
                                          </p:val>
                                        </p:tav>
                                      </p:tavLst>
                                    </p:anim>
                                    <p:anim calcmode="lin" valueType="num">
                                      <p:cBhvr>
                                        <p:cTn id="24" dur="1000" fill="hold"/>
                                        <p:tgtEl>
                                          <p:spTgt spid="3074"/>
                                        </p:tgtEl>
                                        <p:attrNameLst>
                                          <p:attrName>ppt_h</p:attrName>
                                        </p:attrNameLst>
                                      </p:cBhvr>
                                      <p:tavLst>
                                        <p:tav tm="0">
                                          <p:val>
                                            <p:fltVal val="0"/>
                                          </p:val>
                                        </p:tav>
                                        <p:tav tm="100000">
                                          <p:val>
                                            <p:strVal val="#ppt_h"/>
                                          </p:val>
                                        </p:tav>
                                      </p:tavLst>
                                    </p:anim>
                                    <p:anim calcmode="lin" valueType="num">
                                      <p:cBhvr>
                                        <p:cTn id="25" dur="1000" fill="hold"/>
                                        <p:tgtEl>
                                          <p:spTgt spid="3074"/>
                                        </p:tgtEl>
                                        <p:attrNameLst>
                                          <p:attrName>style.rotation</p:attrName>
                                        </p:attrNameLst>
                                      </p:cBhvr>
                                      <p:tavLst>
                                        <p:tav tm="0">
                                          <p:val>
                                            <p:fltVal val="90"/>
                                          </p:val>
                                        </p:tav>
                                        <p:tav tm="100000">
                                          <p:val>
                                            <p:fltVal val="0"/>
                                          </p:val>
                                        </p:tav>
                                      </p:tavLst>
                                    </p:anim>
                                    <p:animEffect transition="in" filter="fade">
                                      <p:cBhvr>
                                        <p:cTn id="26" dur="10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9CD81376-B67F-45F3-8D7B-5EB28448F1BC}"/>
              </a:ext>
            </a:extLst>
          </p:cNvPr>
          <p:cNvSpPr/>
          <p:nvPr/>
        </p:nvSpPr>
        <p:spPr>
          <a:xfrm>
            <a:off x="104046" y="22011"/>
            <a:ext cx="9039953" cy="500137"/>
          </a:xfrm>
          <a:prstGeom prst="rect">
            <a:avLst/>
          </a:prstGeom>
          <a:noFill/>
        </p:spPr>
        <p:txBody>
          <a:bodyPr wrap="square" lIns="68580" tIns="34290" rIns="68580" bIns="34290">
            <a:spAutoFit/>
          </a:bodyPr>
          <a:lstStyle/>
          <a:p>
            <a:r>
              <a:rPr lang="tr-TR"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 MESLEK MENSUPLARI AÇISINDAN BİLİRKİŞİLİĞİN ÖNEMİ</a:t>
            </a:r>
          </a:p>
        </p:txBody>
      </p:sp>
      <p:sp>
        <p:nvSpPr>
          <p:cNvPr id="5" name="Dikdörtgen 4">
            <a:extLst>
              <a:ext uri="{FF2B5EF4-FFF2-40B4-BE49-F238E27FC236}">
                <a16:creationId xmlns:a16="http://schemas.microsoft.com/office/drawing/2014/main" id="{1E91DC45-4BEC-4B42-9F1F-7B5CEEB7EC75}"/>
              </a:ext>
            </a:extLst>
          </p:cNvPr>
          <p:cNvSpPr/>
          <p:nvPr/>
        </p:nvSpPr>
        <p:spPr>
          <a:xfrm>
            <a:off x="239085" y="857261"/>
            <a:ext cx="8812635" cy="1200329"/>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Bilirkişiler, mahkeme kararları dahil olmak üzere birçok kişinin kararlarını etkileyebilecek güce sahip olduklarından bilirkişilik kurumu için günümüzde yüksek standartlar kabul edilmektedir. </a:t>
            </a:r>
            <a:endParaRPr lang="tr-TR" sz="2400" dirty="0"/>
          </a:p>
        </p:txBody>
      </p:sp>
      <p:sp>
        <p:nvSpPr>
          <p:cNvPr id="8" name="Dikdörtgen 7">
            <a:extLst>
              <a:ext uri="{FF2B5EF4-FFF2-40B4-BE49-F238E27FC236}">
                <a16:creationId xmlns:a16="http://schemas.microsoft.com/office/drawing/2014/main" id="{CEA6E686-E479-4BDB-8475-076A0E40CD7E}"/>
              </a:ext>
            </a:extLst>
          </p:cNvPr>
          <p:cNvSpPr/>
          <p:nvPr/>
        </p:nvSpPr>
        <p:spPr>
          <a:xfrm>
            <a:off x="163584" y="2598003"/>
            <a:ext cx="8594521" cy="830997"/>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Buna göre, bir bilirkişinin faaliyet gösterdiği alanda ortalamanın üstünde ayrıcalıklı ve özel bir bilgi birikimine sahip olması şarttır. </a:t>
            </a:r>
            <a:endParaRPr lang="tr-TR" sz="2400" dirty="0"/>
          </a:p>
        </p:txBody>
      </p:sp>
      <p:sp>
        <p:nvSpPr>
          <p:cNvPr id="9" name="Dikdörtgen 8">
            <a:extLst>
              <a:ext uri="{FF2B5EF4-FFF2-40B4-BE49-F238E27FC236}">
                <a16:creationId xmlns:a16="http://schemas.microsoft.com/office/drawing/2014/main" id="{8AEBFEE1-FA26-4E6B-B16D-C729A426A088}"/>
              </a:ext>
            </a:extLst>
          </p:cNvPr>
          <p:cNvSpPr/>
          <p:nvPr/>
        </p:nvSpPr>
        <p:spPr>
          <a:xfrm>
            <a:off x="5360564" y="3757569"/>
            <a:ext cx="3783435" cy="2677656"/>
          </a:xfrm>
          <a:prstGeom prst="rect">
            <a:avLst/>
          </a:prstGeom>
        </p:spPr>
        <p:txBody>
          <a:bodyPr wrap="square">
            <a:spAutoFit/>
          </a:bodyPr>
          <a:lstStyle/>
          <a:p>
            <a:r>
              <a:rPr lang="tr-TR" sz="2800" dirty="0">
                <a:latin typeface="Comic Sans MS" panose="030F0702030302020204" pitchFamily="66" charset="0"/>
                <a:ea typeface="Times New Roman" panose="02020603050405020304" pitchFamily="18" charset="0"/>
              </a:rPr>
              <a:t>Bir bilirkişi alanındaki gelişmeleri, buluşları, yeni yöntemleri takip etmeli ve kendini devamlı geliştirmelidir</a:t>
            </a:r>
            <a:endParaRPr lang="tr-TR" sz="2800" dirty="0">
              <a:latin typeface="Comic Sans MS" panose="030F0702030302020204" pitchFamily="66" charset="0"/>
            </a:endParaRPr>
          </a:p>
        </p:txBody>
      </p:sp>
      <p:pic>
        <p:nvPicPr>
          <p:cNvPr id="5122" name="Picture 2" descr="devamlÄ± geliÅim ile ilgili gÃ¶rsel sonucu">
            <a:extLst>
              <a:ext uri="{FF2B5EF4-FFF2-40B4-BE49-F238E27FC236}">
                <a16:creationId xmlns:a16="http://schemas.microsoft.com/office/drawing/2014/main" id="{8E344CD8-7587-49C9-9D19-372A5A022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7569"/>
            <a:ext cx="4617630" cy="307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9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9CD81376-B67F-45F3-8D7B-5EB28448F1BC}"/>
              </a:ext>
            </a:extLst>
          </p:cNvPr>
          <p:cNvSpPr/>
          <p:nvPr/>
        </p:nvSpPr>
        <p:spPr>
          <a:xfrm>
            <a:off x="104046" y="22011"/>
            <a:ext cx="9039953" cy="500137"/>
          </a:xfrm>
          <a:prstGeom prst="rect">
            <a:avLst/>
          </a:prstGeom>
          <a:noFill/>
        </p:spPr>
        <p:txBody>
          <a:bodyPr wrap="square" lIns="68580" tIns="34290" rIns="68580" bIns="34290">
            <a:spAutoFit/>
          </a:bodyPr>
          <a:lstStyle/>
          <a:p>
            <a:r>
              <a:rPr lang="tr-TR"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 MESLEK MENSUPLARI AÇISINDAN BİLİRKİŞİLİĞİN ÖNEMİ</a:t>
            </a:r>
          </a:p>
        </p:txBody>
      </p:sp>
      <p:sp>
        <p:nvSpPr>
          <p:cNvPr id="2" name="Dikdörtgen 1">
            <a:extLst>
              <a:ext uri="{FF2B5EF4-FFF2-40B4-BE49-F238E27FC236}">
                <a16:creationId xmlns:a16="http://schemas.microsoft.com/office/drawing/2014/main" id="{7891C799-77D5-43BB-A010-8F4033C3C6AA}"/>
              </a:ext>
            </a:extLst>
          </p:cNvPr>
          <p:cNvSpPr/>
          <p:nvPr/>
        </p:nvSpPr>
        <p:spPr>
          <a:xfrm>
            <a:off x="302594" y="1200024"/>
            <a:ext cx="3141677" cy="4457952"/>
          </a:xfrm>
          <a:prstGeom prst="rect">
            <a:avLst/>
          </a:prstGeom>
        </p:spPr>
        <p:txBody>
          <a:bodyPr wrap="square">
            <a:spAutoFit/>
          </a:bodyPr>
          <a:lstStyle/>
          <a:p>
            <a:pPr>
              <a:lnSpc>
                <a:spcPct val="150000"/>
              </a:lnSpc>
              <a:spcBef>
                <a:spcPts val="600"/>
              </a:spcBef>
              <a:spcAft>
                <a:spcPts val="600"/>
              </a:spcAft>
            </a:pPr>
            <a:r>
              <a:rPr lang="tr-T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Ekonomik suçların somut olarak tespiti, delilleri ile ortaya konulması adli muhasebe konusunda uzman olan bilirkişiler aracılığı ile olanaklı olabilecektir.</a:t>
            </a:r>
            <a:endParaRPr lang="tr-TR"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5BB9BE1F-9163-46DF-988E-62E464BCFD15}"/>
              </a:ext>
            </a:extLst>
          </p:cNvPr>
          <p:cNvSpPr/>
          <p:nvPr/>
        </p:nvSpPr>
        <p:spPr>
          <a:xfrm>
            <a:off x="4181911" y="1414075"/>
            <a:ext cx="4572000" cy="5355312"/>
          </a:xfrm>
          <a:prstGeom prst="rect">
            <a:avLst/>
          </a:prstGeom>
        </p:spPr>
        <p:txBody>
          <a:bodyPr>
            <a:spAutoFit/>
          </a:bodyPr>
          <a:lstStyle/>
          <a:p>
            <a:r>
              <a:rPr lang="tr-TR" dirty="0">
                <a:latin typeface="Times New Roman" panose="02020603050405020304" pitchFamily="18" charset="0"/>
                <a:ea typeface="Times New Roman" panose="02020603050405020304" pitchFamily="18" charset="0"/>
              </a:rPr>
              <a:t>Hırsızlık, dolandırıcılık, kundaklama, hileli iflas, rüşvet, tefecilik, kredi kartı dolandırıcılığı, fuhuş ve fuhuşa teşvik, hırsızla işbirliği, kumar, pornografik suçlar, işyerine özel harcamaları ödettirme, stok hilesi ve manipülasyon, narkotik suçları, tehdit ve şantajla menfaat temin etme, sahtecilik, vergi kaçırma, baka hileleri, ticareti sınırlama, yağma, sağlık hizmetleri hilesi, içeriden edinilen bilgi ticareti, komplo, gizli anlaşmalar, kalpazanlık, adam kaçırma, fikri ve sınai haklara tecavüz, güveni kötüye kullanma, yanlışlık numarası, yardım ve yataklık, iletişim yoluyla dolandırıcılık, göçmen kaçakçılığı, dilencilik, ticari sırları açıklama, zimmet, irtikap, ihaleye fesat karıştırma, terörizmin finansmanı, görevi kötüye kullanma, gümrük kaçakçılığı, manipülasyon ve suç gelirlerinin aklanması </a:t>
            </a:r>
            <a:endParaRPr lang="tr-TR" dirty="0"/>
          </a:p>
        </p:txBody>
      </p:sp>
      <p:sp>
        <p:nvSpPr>
          <p:cNvPr id="4" name="Dikdörtgen 3">
            <a:extLst>
              <a:ext uri="{FF2B5EF4-FFF2-40B4-BE49-F238E27FC236}">
                <a16:creationId xmlns:a16="http://schemas.microsoft.com/office/drawing/2014/main" id="{7D97C44A-8C15-4813-BF4E-A01C27E93BFD}"/>
              </a:ext>
            </a:extLst>
          </p:cNvPr>
          <p:cNvSpPr/>
          <p:nvPr/>
        </p:nvSpPr>
        <p:spPr>
          <a:xfrm>
            <a:off x="3834359" y="425471"/>
            <a:ext cx="4919552" cy="923330"/>
          </a:xfrm>
          <a:prstGeom prst="rect">
            <a:avLst/>
          </a:prstGeom>
          <a:noFill/>
        </p:spPr>
        <p:txBody>
          <a:bodyPr wrap="none" lIns="91440" tIns="45720" rIns="91440" bIns="45720">
            <a:spAutoFit/>
          </a:bodyPr>
          <a:lstStyle/>
          <a:p>
            <a:pPr algn="ctr"/>
            <a:r>
              <a:rPr lang="tr-TR" sz="5400" b="1" cap="none" spc="0" dirty="0">
                <a:ln w="9525">
                  <a:solidFill>
                    <a:schemeClr val="bg1"/>
                  </a:solidFill>
                  <a:prstDash val="solid"/>
                </a:ln>
                <a:solidFill>
                  <a:schemeClr val="accent2">
                    <a:lumMod val="50000"/>
                  </a:schemeClr>
                </a:solidFill>
                <a:effectLst>
                  <a:outerShdw blurRad="12700" dist="38100" dir="2700000" algn="tl" rotWithShape="0">
                    <a:schemeClr val="accent5">
                      <a:lumMod val="60000"/>
                      <a:lumOff val="40000"/>
                    </a:schemeClr>
                  </a:outerShdw>
                </a:effectLst>
              </a:rPr>
              <a:t>Ekonomik Suçlar</a:t>
            </a:r>
          </a:p>
        </p:txBody>
      </p:sp>
    </p:spTree>
    <p:extLst>
      <p:ext uri="{BB962C8B-B14F-4D97-AF65-F5344CB8AC3E}">
        <p14:creationId xmlns:p14="http://schemas.microsoft.com/office/powerpoint/2010/main" val="200861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90977" y="953977"/>
            <a:ext cx="8257390"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Adliye Yerleşkelerinde Otopark Sorunu</a:t>
            </a:r>
          </a:p>
        </p:txBody>
      </p:sp>
      <p:pic>
        <p:nvPicPr>
          <p:cNvPr id="6146" name="Picture 2" descr="ÃaÄlayan Adliyesi ile ilgili gÃ¶rsel sonucu">
            <a:extLst>
              <a:ext uri="{FF2B5EF4-FFF2-40B4-BE49-F238E27FC236}">
                <a16:creationId xmlns:a16="http://schemas.microsoft.com/office/drawing/2014/main" id="{6DADB970-3604-4F40-B89F-848377D9C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6324"/>
            <a:ext cx="9085277" cy="3256372"/>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4082BBAA-6C91-4A2D-92E6-1795FDCDDDD0}"/>
              </a:ext>
            </a:extLst>
          </p:cNvPr>
          <p:cNvSpPr/>
          <p:nvPr/>
        </p:nvSpPr>
        <p:spPr>
          <a:xfrm>
            <a:off x="90977" y="5005307"/>
            <a:ext cx="8594521" cy="461665"/>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Adliyelerdeki otoparklar bilirkişilerce kullanılmalıdır.</a:t>
            </a:r>
            <a:endParaRPr lang="tr-TR" sz="2400" dirty="0"/>
          </a:p>
        </p:txBody>
      </p:sp>
      <p:sp>
        <p:nvSpPr>
          <p:cNvPr id="6" name="Dikdörtgen 5">
            <a:extLst>
              <a:ext uri="{FF2B5EF4-FFF2-40B4-BE49-F238E27FC236}">
                <a16:creationId xmlns:a16="http://schemas.microsoft.com/office/drawing/2014/main" id="{4A868906-3390-4060-96BE-6D36150A8970}"/>
              </a:ext>
            </a:extLst>
          </p:cNvPr>
          <p:cNvSpPr/>
          <p:nvPr/>
        </p:nvSpPr>
        <p:spPr>
          <a:xfrm>
            <a:off x="90977" y="5563573"/>
            <a:ext cx="8594521" cy="461665"/>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Bilirkişiler pahalı otoparklara mecbur edilmemelidir.</a:t>
            </a:r>
            <a:endParaRPr lang="tr-TR" sz="2400" dirty="0"/>
          </a:p>
        </p:txBody>
      </p:sp>
    </p:spTree>
    <p:extLst>
      <p:ext uri="{BB962C8B-B14F-4D97-AF65-F5344CB8AC3E}">
        <p14:creationId xmlns:p14="http://schemas.microsoft.com/office/powerpoint/2010/main" val="339271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checkerboard(across)">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8401BA6-E9E0-423F-9A86-338366FCE1D9}"/>
              </a:ext>
            </a:extLst>
          </p:cNvPr>
          <p:cNvPicPr>
            <a:picLocks noChangeAspect="1"/>
          </p:cNvPicPr>
          <p:nvPr/>
        </p:nvPicPr>
        <p:blipFill rotWithShape="1">
          <a:blip r:embed="rId2"/>
          <a:srcRect r="33262"/>
          <a:stretch/>
        </p:blipFill>
        <p:spPr>
          <a:xfrm>
            <a:off x="3707935" y="2898429"/>
            <a:ext cx="5285064" cy="3959572"/>
          </a:xfrm>
          <a:prstGeom prst="rect">
            <a:avLst/>
          </a:prstGeom>
        </p:spPr>
      </p:pic>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90977" y="953977"/>
            <a:ext cx="8257390"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Adliye Yerleşkelerinde Otopark Sorunu</a:t>
            </a:r>
          </a:p>
        </p:txBody>
      </p:sp>
      <p:pic>
        <p:nvPicPr>
          <p:cNvPr id="3" name="Resim 2">
            <a:extLst>
              <a:ext uri="{FF2B5EF4-FFF2-40B4-BE49-F238E27FC236}">
                <a16:creationId xmlns:a16="http://schemas.microsoft.com/office/drawing/2014/main" id="{393C2949-CB4F-45BD-B03F-980CE9D809A0}"/>
              </a:ext>
            </a:extLst>
          </p:cNvPr>
          <p:cNvPicPr>
            <a:picLocks noChangeAspect="1"/>
          </p:cNvPicPr>
          <p:nvPr/>
        </p:nvPicPr>
        <p:blipFill rotWithShape="1">
          <a:blip r:embed="rId3"/>
          <a:srcRect l="16881" t="9723" r="46239" b="15571"/>
          <a:stretch/>
        </p:blipFill>
        <p:spPr>
          <a:xfrm>
            <a:off x="0" y="1623486"/>
            <a:ext cx="3372375" cy="5028679"/>
          </a:xfrm>
          <a:prstGeom prst="rect">
            <a:avLst/>
          </a:prstGeom>
        </p:spPr>
      </p:pic>
      <p:sp>
        <p:nvSpPr>
          <p:cNvPr id="8" name="Dikdörtgen 7">
            <a:extLst>
              <a:ext uri="{FF2B5EF4-FFF2-40B4-BE49-F238E27FC236}">
                <a16:creationId xmlns:a16="http://schemas.microsoft.com/office/drawing/2014/main" id="{E2838F96-684D-42DE-AAEA-1377C6D14687}"/>
              </a:ext>
            </a:extLst>
          </p:cNvPr>
          <p:cNvSpPr/>
          <p:nvPr/>
        </p:nvSpPr>
        <p:spPr>
          <a:xfrm>
            <a:off x="3858936" y="2140865"/>
            <a:ext cx="5285064" cy="830997"/>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Uzak otoparka dosya ve çuval taşımak zor ve zahmetli.</a:t>
            </a:r>
            <a:endParaRPr lang="tr-TR" sz="2400" dirty="0"/>
          </a:p>
        </p:txBody>
      </p:sp>
    </p:spTree>
    <p:extLst>
      <p:ext uri="{BB962C8B-B14F-4D97-AF65-F5344CB8AC3E}">
        <p14:creationId xmlns:p14="http://schemas.microsoft.com/office/powerpoint/2010/main" val="404958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156102" y="844920"/>
            <a:ext cx="8414612"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Adliye Binalarına Giriş Sorunu ve Kimlik</a:t>
            </a:r>
          </a:p>
        </p:txBody>
      </p:sp>
      <p:pic>
        <p:nvPicPr>
          <p:cNvPr id="3" name="Resim 2">
            <a:extLst>
              <a:ext uri="{FF2B5EF4-FFF2-40B4-BE49-F238E27FC236}">
                <a16:creationId xmlns:a16="http://schemas.microsoft.com/office/drawing/2014/main" id="{02FF7B72-3D2A-4DC5-8F79-16D9CEA886E3}"/>
              </a:ext>
            </a:extLst>
          </p:cNvPr>
          <p:cNvPicPr>
            <a:picLocks noChangeAspect="1"/>
          </p:cNvPicPr>
          <p:nvPr/>
        </p:nvPicPr>
        <p:blipFill>
          <a:blip r:embed="rId2"/>
          <a:stretch>
            <a:fillRect/>
          </a:stretch>
        </p:blipFill>
        <p:spPr>
          <a:xfrm>
            <a:off x="5229934" y="1491251"/>
            <a:ext cx="3914066" cy="2451575"/>
          </a:xfrm>
          <a:prstGeom prst="rect">
            <a:avLst/>
          </a:prstGeom>
        </p:spPr>
      </p:pic>
      <p:pic>
        <p:nvPicPr>
          <p:cNvPr id="8194" name="Picture 2" descr="Ä°lgili resim">
            <a:extLst>
              <a:ext uri="{FF2B5EF4-FFF2-40B4-BE49-F238E27FC236}">
                <a16:creationId xmlns:a16="http://schemas.microsoft.com/office/drawing/2014/main" id="{07490B7F-CC4E-4AE9-9170-0D998BE05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561" y="3934436"/>
            <a:ext cx="4085439" cy="263338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25047D91-1B54-4791-BEE1-EC4FAA94432F}"/>
              </a:ext>
            </a:extLst>
          </p:cNvPr>
          <p:cNvSpPr/>
          <p:nvPr/>
        </p:nvSpPr>
        <p:spPr>
          <a:xfrm>
            <a:off x="230370" y="1972751"/>
            <a:ext cx="4895303" cy="1200329"/>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Bilirkişi; taraf vekilleri, hakim, savcı ve personelden farklı görülmemelidir.</a:t>
            </a:r>
            <a:endParaRPr lang="tr-TR" sz="2400" dirty="0"/>
          </a:p>
        </p:txBody>
      </p:sp>
    </p:spTree>
    <p:extLst>
      <p:ext uri="{BB962C8B-B14F-4D97-AF65-F5344CB8AC3E}">
        <p14:creationId xmlns:p14="http://schemas.microsoft.com/office/powerpoint/2010/main" val="364029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1000" fill="hold"/>
                                        <p:tgtEl>
                                          <p:spTgt spid="8194"/>
                                        </p:tgtEl>
                                        <p:attrNameLst>
                                          <p:attrName>ppt_w</p:attrName>
                                        </p:attrNameLst>
                                      </p:cBhvr>
                                      <p:tavLst>
                                        <p:tav tm="0">
                                          <p:val>
                                            <p:fltVal val="0"/>
                                          </p:val>
                                        </p:tav>
                                        <p:tav tm="100000">
                                          <p:val>
                                            <p:strVal val="#ppt_w"/>
                                          </p:val>
                                        </p:tav>
                                      </p:tavLst>
                                    </p:anim>
                                    <p:anim calcmode="lin" valueType="num">
                                      <p:cBhvr>
                                        <p:cTn id="15" dur="1000" fill="hold"/>
                                        <p:tgtEl>
                                          <p:spTgt spid="8194"/>
                                        </p:tgtEl>
                                        <p:attrNameLst>
                                          <p:attrName>ppt_h</p:attrName>
                                        </p:attrNameLst>
                                      </p:cBhvr>
                                      <p:tavLst>
                                        <p:tav tm="0">
                                          <p:val>
                                            <p:fltVal val="0"/>
                                          </p:val>
                                        </p:tav>
                                        <p:tav tm="100000">
                                          <p:val>
                                            <p:strVal val="#ppt_h"/>
                                          </p:val>
                                        </p:tav>
                                      </p:tavLst>
                                    </p:anim>
                                    <p:anim calcmode="lin" valueType="num">
                                      <p:cBhvr>
                                        <p:cTn id="16" dur="1000" fill="hold"/>
                                        <p:tgtEl>
                                          <p:spTgt spid="8194"/>
                                        </p:tgtEl>
                                        <p:attrNameLst>
                                          <p:attrName>style.rotation</p:attrName>
                                        </p:attrNameLst>
                                      </p:cBhvr>
                                      <p:tavLst>
                                        <p:tav tm="0">
                                          <p:val>
                                            <p:fltVal val="90"/>
                                          </p:val>
                                        </p:tav>
                                        <p:tav tm="100000">
                                          <p:val>
                                            <p:fltVal val="0"/>
                                          </p:val>
                                        </p:tav>
                                      </p:tavLst>
                                    </p:anim>
                                    <p:animEffect transition="in" filter="fade">
                                      <p:cBhvr>
                                        <p:cTn id="17" dur="10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65135" y="717780"/>
            <a:ext cx="6063070" cy="584775"/>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200" b="1" cap="none" spc="0" dirty="0">
                <a:ln w="0"/>
                <a:solidFill>
                  <a:srgbClr val="FF0000"/>
                </a:solidFill>
                <a:effectLst>
                  <a:outerShdw blurRad="38100" dist="25400" dir="5400000" algn="ctr" rotWithShape="0">
                    <a:srgbClr val="6E747A">
                      <a:alpha val="43000"/>
                    </a:srgbClr>
                  </a:outerShdw>
                </a:effectLst>
              </a:rPr>
              <a:t> </a:t>
            </a:r>
            <a:r>
              <a:rPr lang="tr-TR" sz="3200" b="1" cap="none" spc="0" dirty="0">
                <a:ln w="0"/>
                <a:solidFill>
                  <a:srgbClr val="002060"/>
                </a:solidFill>
                <a:effectLst>
                  <a:outerShdw blurRad="38100" dist="25400" dir="5400000" algn="ctr" rotWithShape="0">
                    <a:srgbClr val="6E747A">
                      <a:alpha val="43000"/>
                    </a:srgbClr>
                  </a:outerShdw>
                </a:effectLst>
              </a:rPr>
              <a:t>Adliye Binalarında Oda Sorunu</a:t>
            </a:r>
          </a:p>
        </p:txBody>
      </p:sp>
      <p:pic>
        <p:nvPicPr>
          <p:cNvPr id="9218" name="Picture 2" descr="Ä°lgili resim">
            <a:extLst>
              <a:ext uri="{FF2B5EF4-FFF2-40B4-BE49-F238E27FC236}">
                <a16:creationId xmlns:a16="http://schemas.microsoft.com/office/drawing/2014/main" id="{60C2BEA9-E37F-4772-9D62-D7F90CEE4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35" y="1341028"/>
            <a:ext cx="9013730" cy="4780008"/>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D42F1264-C2C5-4C52-B3B2-6923B3EE2000}"/>
              </a:ext>
            </a:extLst>
          </p:cNvPr>
          <p:cNvSpPr/>
          <p:nvPr/>
        </p:nvSpPr>
        <p:spPr>
          <a:xfrm>
            <a:off x="6206978" y="1643037"/>
            <a:ext cx="2937022" cy="584775"/>
          </a:xfrm>
          <a:prstGeom prst="rect">
            <a:avLst/>
          </a:prstGeom>
          <a:noFill/>
        </p:spPr>
        <p:txBody>
          <a:bodyPr wrap="none" lIns="91440" tIns="45720" rIns="91440" bIns="45720">
            <a:spAutoFit/>
          </a:bodyPr>
          <a:lstStyle/>
          <a:p>
            <a:pPr algn="ctr"/>
            <a:r>
              <a:rPr lang="tr-TR" sz="3200" b="1" dirty="0">
                <a:ln w="0"/>
                <a:solidFill>
                  <a:srgbClr val="C00000"/>
                </a:solidFill>
                <a:effectLst>
                  <a:outerShdw blurRad="38100" dist="25400" dir="5400000" algn="ctr" rotWithShape="0">
                    <a:srgbClr val="6E747A">
                      <a:alpha val="43000"/>
                    </a:srgbClr>
                  </a:outerShdw>
                </a:effectLst>
              </a:rPr>
              <a:t>Bilirkişiler Odası</a:t>
            </a:r>
            <a:endParaRPr lang="tr-TR" sz="3200" b="1" cap="none" spc="0" dirty="0">
              <a:ln w="0"/>
              <a:solidFill>
                <a:srgbClr val="C0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747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BilirkiÅi Ã¼cret tarifesi ile ilgili gÃ¶rsel sonucu">
            <a:extLst>
              <a:ext uri="{FF2B5EF4-FFF2-40B4-BE49-F238E27FC236}">
                <a16:creationId xmlns:a16="http://schemas.microsoft.com/office/drawing/2014/main" id="{95C9A5C4-6240-4C78-B518-EF1EB5773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58" t="1" r="3229" b="5590"/>
          <a:stretch/>
        </p:blipFill>
        <p:spPr bwMode="auto">
          <a:xfrm>
            <a:off x="3710629" y="2738304"/>
            <a:ext cx="5433371" cy="3191695"/>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217685" y="910726"/>
            <a:ext cx="3492944"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Ücret  Sorunu</a:t>
            </a:r>
          </a:p>
        </p:txBody>
      </p:sp>
      <p:pic>
        <p:nvPicPr>
          <p:cNvPr id="11266" name="Picture 2" descr="BilirkiÅi Ã¼cret tarifesi ile ilgili gÃ¶rsel sonucu">
            <a:extLst>
              <a:ext uri="{FF2B5EF4-FFF2-40B4-BE49-F238E27FC236}">
                <a16:creationId xmlns:a16="http://schemas.microsoft.com/office/drawing/2014/main" id="{CE3A3D83-E2F5-4168-8C3F-0604B7127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068" y="717780"/>
            <a:ext cx="3211148" cy="192668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0AF912E6-A40A-44F0-9996-0308F6EC7A11}"/>
              </a:ext>
            </a:extLst>
          </p:cNvPr>
          <p:cNvSpPr/>
          <p:nvPr/>
        </p:nvSpPr>
        <p:spPr>
          <a:xfrm>
            <a:off x="230370" y="1972751"/>
            <a:ext cx="4895303" cy="461665"/>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Bu bir asgari tarifedir.</a:t>
            </a:r>
            <a:endParaRPr lang="tr-TR" sz="2400" dirty="0"/>
          </a:p>
        </p:txBody>
      </p:sp>
      <p:sp>
        <p:nvSpPr>
          <p:cNvPr id="8" name="Dikdörtgen 7">
            <a:extLst>
              <a:ext uri="{FF2B5EF4-FFF2-40B4-BE49-F238E27FC236}">
                <a16:creationId xmlns:a16="http://schemas.microsoft.com/office/drawing/2014/main" id="{3270DE40-1A9E-4016-BD7B-A7BD90B9D59D}"/>
              </a:ext>
            </a:extLst>
          </p:cNvPr>
          <p:cNvSpPr/>
          <p:nvPr/>
        </p:nvSpPr>
        <p:spPr>
          <a:xfrm>
            <a:off x="0" y="2956745"/>
            <a:ext cx="3729137" cy="707886"/>
          </a:xfrm>
          <a:prstGeom prst="rect">
            <a:avLst/>
          </a:prstGeom>
        </p:spPr>
        <p:txBody>
          <a:bodyPr wrap="square">
            <a:spAutoFit/>
          </a:bodyPr>
          <a:lstStyle/>
          <a:p>
            <a:r>
              <a:rPr lang="tr-TR" sz="2000" dirty="0"/>
              <a:t>Örneğin Ticaret Mahkemesi alınan bir dosya……380,00 TL</a:t>
            </a:r>
          </a:p>
        </p:txBody>
      </p:sp>
      <p:sp>
        <p:nvSpPr>
          <p:cNvPr id="9" name="Dikdörtgen 8">
            <a:extLst>
              <a:ext uri="{FF2B5EF4-FFF2-40B4-BE49-F238E27FC236}">
                <a16:creationId xmlns:a16="http://schemas.microsoft.com/office/drawing/2014/main" id="{69A2BC79-0348-4AFF-80EC-FC533A95455C}"/>
              </a:ext>
            </a:extLst>
          </p:cNvPr>
          <p:cNvSpPr/>
          <p:nvPr/>
        </p:nvSpPr>
        <p:spPr>
          <a:xfrm>
            <a:off x="217685" y="3791187"/>
            <a:ext cx="3729137" cy="369332"/>
          </a:xfrm>
          <a:prstGeom prst="rect">
            <a:avLst/>
          </a:prstGeom>
        </p:spPr>
        <p:txBody>
          <a:bodyPr wrap="square">
            <a:spAutoFit/>
          </a:bodyPr>
          <a:lstStyle/>
          <a:p>
            <a:r>
              <a:rPr lang="tr-TR" dirty="0"/>
              <a:t>Bir gün Adliyeye dosyayı almaya gitme</a:t>
            </a:r>
          </a:p>
        </p:txBody>
      </p:sp>
      <p:sp>
        <p:nvSpPr>
          <p:cNvPr id="10" name="Dikdörtgen 9">
            <a:extLst>
              <a:ext uri="{FF2B5EF4-FFF2-40B4-BE49-F238E27FC236}">
                <a16:creationId xmlns:a16="http://schemas.microsoft.com/office/drawing/2014/main" id="{0FE0739C-0627-421C-8E1F-17B9B1E21C65}"/>
              </a:ext>
            </a:extLst>
          </p:cNvPr>
          <p:cNvSpPr/>
          <p:nvPr/>
        </p:nvSpPr>
        <p:spPr>
          <a:xfrm>
            <a:off x="230370" y="4263968"/>
            <a:ext cx="3729137" cy="307777"/>
          </a:xfrm>
          <a:prstGeom prst="rect">
            <a:avLst/>
          </a:prstGeom>
        </p:spPr>
        <p:txBody>
          <a:bodyPr wrap="square">
            <a:spAutoFit/>
          </a:bodyPr>
          <a:lstStyle/>
          <a:p>
            <a:r>
              <a:rPr lang="tr-TR" sz="1400" dirty="0"/>
              <a:t>Her iki tarafından yerinde inceleme talebi var</a:t>
            </a:r>
          </a:p>
        </p:txBody>
      </p:sp>
      <p:sp>
        <p:nvSpPr>
          <p:cNvPr id="11" name="Dikdörtgen 10">
            <a:extLst>
              <a:ext uri="{FF2B5EF4-FFF2-40B4-BE49-F238E27FC236}">
                <a16:creationId xmlns:a16="http://schemas.microsoft.com/office/drawing/2014/main" id="{A167468A-3B1A-4BD9-95DF-E0688664A346}"/>
              </a:ext>
            </a:extLst>
          </p:cNvPr>
          <p:cNvSpPr/>
          <p:nvPr/>
        </p:nvSpPr>
        <p:spPr>
          <a:xfrm>
            <a:off x="230370" y="4777722"/>
            <a:ext cx="3729137" cy="307777"/>
          </a:xfrm>
          <a:prstGeom prst="rect">
            <a:avLst/>
          </a:prstGeom>
        </p:spPr>
        <p:txBody>
          <a:bodyPr wrap="square">
            <a:spAutoFit/>
          </a:bodyPr>
          <a:lstStyle/>
          <a:p>
            <a:r>
              <a:rPr lang="tr-TR" sz="1400" dirty="0"/>
              <a:t>Bir gün davacı nezdinde inceleme</a:t>
            </a:r>
          </a:p>
        </p:txBody>
      </p:sp>
      <p:sp>
        <p:nvSpPr>
          <p:cNvPr id="12" name="Dikdörtgen 11">
            <a:extLst>
              <a:ext uri="{FF2B5EF4-FFF2-40B4-BE49-F238E27FC236}">
                <a16:creationId xmlns:a16="http://schemas.microsoft.com/office/drawing/2014/main" id="{E5E81829-95C2-4274-8F24-AA8EC776EE5D}"/>
              </a:ext>
            </a:extLst>
          </p:cNvPr>
          <p:cNvSpPr/>
          <p:nvPr/>
        </p:nvSpPr>
        <p:spPr>
          <a:xfrm>
            <a:off x="230370" y="5030237"/>
            <a:ext cx="3729137" cy="307777"/>
          </a:xfrm>
          <a:prstGeom prst="rect">
            <a:avLst/>
          </a:prstGeom>
        </p:spPr>
        <p:txBody>
          <a:bodyPr wrap="square">
            <a:spAutoFit/>
          </a:bodyPr>
          <a:lstStyle/>
          <a:p>
            <a:r>
              <a:rPr lang="tr-TR" sz="1400" dirty="0"/>
              <a:t>Bir gün davalı nezdinde inceleme</a:t>
            </a:r>
          </a:p>
        </p:txBody>
      </p:sp>
      <p:sp>
        <p:nvSpPr>
          <p:cNvPr id="13" name="Dikdörtgen 12">
            <a:extLst>
              <a:ext uri="{FF2B5EF4-FFF2-40B4-BE49-F238E27FC236}">
                <a16:creationId xmlns:a16="http://schemas.microsoft.com/office/drawing/2014/main" id="{E58BC56B-F0C4-4091-99EF-C58B49E09ED1}"/>
              </a:ext>
            </a:extLst>
          </p:cNvPr>
          <p:cNvSpPr/>
          <p:nvPr/>
        </p:nvSpPr>
        <p:spPr>
          <a:xfrm>
            <a:off x="217685" y="5389738"/>
            <a:ext cx="3729137" cy="307777"/>
          </a:xfrm>
          <a:prstGeom prst="rect">
            <a:avLst/>
          </a:prstGeom>
        </p:spPr>
        <p:txBody>
          <a:bodyPr wrap="square">
            <a:spAutoFit/>
          </a:bodyPr>
          <a:lstStyle/>
          <a:p>
            <a:r>
              <a:rPr lang="tr-TR" sz="1400" dirty="0"/>
              <a:t>Bir gün Rapor teslimi için Adliyeye gitme</a:t>
            </a:r>
          </a:p>
        </p:txBody>
      </p:sp>
      <p:sp>
        <p:nvSpPr>
          <p:cNvPr id="14" name="Dikdörtgen 13">
            <a:extLst>
              <a:ext uri="{FF2B5EF4-FFF2-40B4-BE49-F238E27FC236}">
                <a16:creationId xmlns:a16="http://schemas.microsoft.com/office/drawing/2014/main" id="{0C610EA5-B832-4CDF-B437-60AED72AF588}"/>
              </a:ext>
            </a:extLst>
          </p:cNvPr>
          <p:cNvSpPr/>
          <p:nvPr/>
        </p:nvSpPr>
        <p:spPr>
          <a:xfrm>
            <a:off x="230370" y="5780018"/>
            <a:ext cx="3729137" cy="307777"/>
          </a:xfrm>
          <a:prstGeom prst="rect">
            <a:avLst/>
          </a:prstGeom>
        </p:spPr>
        <p:txBody>
          <a:bodyPr wrap="square">
            <a:spAutoFit/>
          </a:bodyPr>
          <a:lstStyle/>
          <a:p>
            <a:r>
              <a:rPr lang="tr-TR" sz="1400" dirty="0"/>
              <a:t>Ek rapora gelirse…..</a:t>
            </a:r>
          </a:p>
        </p:txBody>
      </p:sp>
      <p:sp>
        <p:nvSpPr>
          <p:cNvPr id="15" name="Dikdörtgen 14">
            <a:extLst>
              <a:ext uri="{FF2B5EF4-FFF2-40B4-BE49-F238E27FC236}">
                <a16:creationId xmlns:a16="http://schemas.microsoft.com/office/drawing/2014/main" id="{172BD1EE-169F-4FA9-99D9-84783AD56101}"/>
              </a:ext>
            </a:extLst>
          </p:cNvPr>
          <p:cNvSpPr/>
          <p:nvPr/>
        </p:nvSpPr>
        <p:spPr>
          <a:xfrm>
            <a:off x="230370" y="6178014"/>
            <a:ext cx="3729137" cy="307777"/>
          </a:xfrm>
          <a:prstGeom prst="rect">
            <a:avLst/>
          </a:prstGeom>
        </p:spPr>
        <p:txBody>
          <a:bodyPr wrap="square">
            <a:spAutoFit/>
          </a:bodyPr>
          <a:lstStyle/>
          <a:p>
            <a:r>
              <a:rPr lang="tr-TR" sz="1400" dirty="0"/>
              <a:t>Ücret ödemesinde G.V. Kesintisi ……..</a:t>
            </a:r>
          </a:p>
        </p:txBody>
      </p:sp>
    </p:spTree>
    <p:extLst>
      <p:ext uri="{BB962C8B-B14F-4D97-AF65-F5344CB8AC3E}">
        <p14:creationId xmlns:p14="http://schemas.microsoft.com/office/powerpoint/2010/main" val="151349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randombar(horizontal)">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217685" y="910726"/>
            <a:ext cx="3492944"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Ücret  Sorunu</a:t>
            </a:r>
          </a:p>
        </p:txBody>
      </p:sp>
      <p:pic>
        <p:nvPicPr>
          <p:cNvPr id="11266" name="Picture 2" descr="BilirkiÅi Ã¼cret tarifesi ile ilgili gÃ¶rsel sonucu">
            <a:extLst>
              <a:ext uri="{FF2B5EF4-FFF2-40B4-BE49-F238E27FC236}">
                <a16:creationId xmlns:a16="http://schemas.microsoft.com/office/drawing/2014/main" id="{CE3A3D83-E2F5-4168-8C3F-0604B7127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068" y="717780"/>
            <a:ext cx="3211148" cy="192668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lirkiÅi Ã¼cret tarifesi ile ilgili gÃ¶rsel sonucu">
            <a:extLst>
              <a:ext uri="{FF2B5EF4-FFF2-40B4-BE49-F238E27FC236}">
                <a16:creationId xmlns:a16="http://schemas.microsoft.com/office/drawing/2014/main" id="{3FD75F14-6436-4A70-867F-CB218898F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58" t="1" r="3229" b="5590"/>
          <a:stretch/>
        </p:blipFill>
        <p:spPr bwMode="auto">
          <a:xfrm>
            <a:off x="3710629" y="2738304"/>
            <a:ext cx="5433371" cy="319169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a:extLst>
              <a:ext uri="{FF2B5EF4-FFF2-40B4-BE49-F238E27FC236}">
                <a16:creationId xmlns:a16="http://schemas.microsoft.com/office/drawing/2014/main" id="{3270DE40-1A9E-4016-BD7B-A7BD90B9D59D}"/>
              </a:ext>
            </a:extLst>
          </p:cNvPr>
          <p:cNvSpPr/>
          <p:nvPr/>
        </p:nvSpPr>
        <p:spPr>
          <a:xfrm>
            <a:off x="345784" y="1983336"/>
            <a:ext cx="3729137" cy="707886"/>
          </a:xfrm>
          <a:prstGeom prst="rect">
            <a:avLst/>
          </a:prstGeom>
        </p:spPr>
        <p:txBody>
          <a:bodyPr wrap="square">
            <a:spAutoFit/>
          </a:bodyPr>
          <a:lstStyle/>
          <a:p>
            <a:r>
              <a:rPr lang="tr-TR" sz="2000" dirty="0"/>
              <a:t>Örneğin Asliye Ceza Mahkemesi alınan bir dosya……315,00 TL</a:t>
            </a:r>
          </a:p>
        </p:txBody>
      </p:sp>
      <p:sp>
        <p:nvSpPr>
          <p:cNvPr id="9" name="Dikdörtgen 8">
            <a:extLst>
              <a:ext uri="{FF2B5EF4-FFF2-40B4-BE49-F238E27FC236}">
                <a16:creationId xmlns:a16="http://schemas.microsoft.com/office/drawing/2014/main" id="{69A2BC79-0348-4AFF-80EC-FC533A95455C}"/>
              </a:ext>
            </a:extLst>
          </p:cNvPr>
          <p:cNvSpPr/>
          <p:nvPr/>
        </p:nvSpPr>
        <p:spPr>
          <a:xfrm>
            <a:off x="281735" y="2759071"/>
            <a:ext cx="3729137" cy="338554"/>
          </a:xfrm>
          <a:prstGeom prst="rect">
            <a:avLst/>
          </a:prstGeom>
        </p:spPr>
        <p:txBody>
          <a:bodyPr wrap="square">
            <a:spAutoFit/>
          </a:bodyPr>
          <a:lstStyle/>
          <a:p>
            <a:r>
              <a:rPr lang="tr-TR" sz="1600" dirty="0"/>
              <a:t>Bir gün Adliyeye dosyayı almaya gitme</a:t>
            </a:r>
          </a:p>
        </p:txBody>
      </p:sp>
      <p:sp>
        <p:nvSpPr>
          <p:cNvPr id="13" name="Dikdörtgen 12">
            <a:extLst>
              <a:ext uri="{FF2B5EF4-FFF2-40B4-BE49-F238E27FC236}">
                <a16:creationId xmlns:a16="http://schemas.microsoft.com/office/drawing/2014/main" id="{E58BC56B-F0C4-4091-99EF-C58B49E09ED1}"/>
              </a:ext>
            </a:extLst>
          </p:cNvPr>
          <p:cNvSpPr/>
          <p:nvPr/>
        </p:nvSpPr>
        <p:spPr>
          <a:xfrm>
            <a:off x="249710" y="3219469"/>
            <a:ext cx="3729137" cy="338554"/>
          </a:xfrm>
          <a:prstGeom prst="rect">
            <a:avLst/>
          </a:prstGeom>
        </p:spPr>
        <p:txBody>
          <a:bodyPr wrap="square">
            <a:spAutoFit/>
          </a:bodyPr>
          <a:lstStyle/>
          <a:p>
            <a:r>
              <a:rPr lang="tr-TR" sz="1600" dirty="0"/>
              <a:t>Bir gün Rapor teslimi için Adliyeye gitme</a:t>
            </a:r>
          </a:p>
        </p:txBody>
      </p:sp>
      <p:sp>
        <p:nvSpPr>
          <p:cNvPr id="14" name="Dikdörtgen 13">
            <a:extLst>
              <a:ext uri="{FF2B5EF4-FFF2-40B4-BE49-F238E27FC236}">
                <a16:creationId xmlns:a16="http://schemas.microsoft.com/office/drawing/2014/main" id="{0C610EA5-B832-4CDF-B437-60AED72AF588}"/>
              </a:ext>
            </a:extLst>
          </p:cNvPr>
          <p:cNvSpPr/>
          <p:nvPr/>
        </p:nvSpPr>
        <p:spPr>
          <a:xfrm>
            <a:off x="249710" y="4132750"/>
            <a:ext cx="3729137" cy="307777"/>
          </a:xfrm>
          <a:prstGeom prst="rect">
            <a:avLst/>
          </a:prstGeom>
        </p:spPr>
        <p:txBody>
          <a:bodyPr wrap="square">
            <a:spAutoFit/>
          </a:bodyPr>
          <a:lstStyle/>
          <a:p>
            <a:r>
              <a:rPr lang="tr-TR" sz="1400" dirty="0"/>
              <a:t>Ek rapora gelirse…..</a:t>
            </a:r>
          </a:p>
        </p:txBody>
      </p:sp>
      <p:sp>
        <p:nvSpPr>
          <p:cNvPr id="15" name="Dikdörtgen 14">
            <a:extLst>
              <a:ext uri="{FF2B5EF4-FFF2-40B4-BE49-F238E27FC236}">
                <a16:creationId xmlns:a16="http://schemas.microsoft.com/office/drawing/2014/main" id="{172BD1EE-169F-4FA9-99D9-84783AD56101}"/>
              </a:ext>
            </a:extLst>
          </p:cNvPr>
          <p:cNvSpPr/>
          <p:nvPr/>
        </p:nvSpPr>
        <p:spPr>
          <a:xfrm>
            <a:off x="249710" y="3706207"/>
            <a:ext cx="3729137" cy="307777"/>
          </a:xfrm>
          <a:prstGeom prst="rect">
            <a:avLst/>
          </a:prstGeom>
        </p:spPr>
        <p:txBody>
          <a:bodyPr wrap="square">
            <a:spAutoFit/>
          </a:bodyPr>
          <a:lstStyle/>
          <a:p>
            <a:r>
              <a:rPr lang="tr-TR" sz="1400" dirty="0"/>
              <a:t>Ücret ödemesinde G.V. Kesintisi ……..</a:t>
            </a:r>
          </a:p>
        </p:txBody>
      </p:sp>
      <p:sp>
        <p:nvSpPr>
          <p:cNvPr id="16" name="Dikdörtgen 15">
            <a:extLst>
              <a:ext uri="{FF2B5EF4-FFF2-40B4-BE49-F238E27FC236}">
                <a16:creationId xmlns:a16="http://schemas.microsoft.com/office/drawing/2014/main" id="{F4D1E09F-A1CC-45F2-9A40-1F833B65BFC2}"/>
              </a:ext>
            </a:extLst>
          </p:cNvPr>
          <p:cNvSpPr/>
          <p:nvPr/>
        </p:nvSpPr>
        <p:spPr>
          <a:xfrm>
            <a:off x="281735" y="4675117"/>
            <a:ext cx="3729137" cy="523220"/>
          </a:xfrm>
          <a:prstGeom prst="rect">
            <a:avLst/>
          </a:prstGeom>
        </p:spPr>
        <p:txBody>
          <a:bodyPr wrap="square">
            <a:spAutoFit/>
          </a:bodyPr>
          <a:lstStyle/>
          <a:p>
            <a:r>
              <a:rPr lang="tr-TR" sz="1400" dirty="0"/>
              <a:t>Vergilerden sonra net 250,00 TL </a:t>
            </a:r>
          </a:p>
          <a:p>
            <a:r>
              <a:rPr lang="tr-TR" sz="1400" dirty="0"/>
              <a:t>yaklaşık 6 ay sonra</a:t>
            </a:r>
          </a:p>
        </p:txBody>
      </p:sp>
      <p:sp>
        <p:nvSpPr>
          <p:cNvPr id="17" name="Dikdörtgen 16">
            <a:extLst>
              <a:ext uri="{FF2B5EF4-FFF2-40B4-BE49-F238E27FC236}">
                <a16:creationId xmlns:a16="http://schemas.microsoft.com/office/drawing/2014/main" id="{D0854DE0-F58B-43B7-A9C8-19E09CF3738A}"/>
              </a:ext>
            </a:extLst>
          </p:cNvPr>
          <p:cNvSpPr/>
          <p:nvPr/>
        </p:nvSpPr>
        <p:spPr>
          <a:xfrm>
            <a:off x="281734" y="5384181"/>
            <a:ext cx="3729137" cy="307777"/>
          </a:xfrm>
          <a:prstGeom prst="rect">
            <a:avLst/>
          </a:prstGeom>
        </p:spPr>
        <p:txBody>
          <a:bodyPr wrap="square">
            <a:spAutoFit/>
          </a:bodyPr>
          <a:lstStyle/>
          <a:p>
            <a:r>
              <a:rPr lang="tr-TR" sz="1400" dirty="0"/>
              <a:t>Takibi ve kontrolü son derece zor…..</a:t>
            </a:r>
          </a:p>
        </p:txBody>
      </p:sp>
      <p:sp>
        <p:nvSpPr>
          <p:cNvPr id="18" name="Dikdörtgen 17">
            <a:extLst>
              <a:ext uri="{FF2B5EF4-FFF2-40B4-BE49-F238E27FC236}">
                <a16:creationId xmlns:a16="http://schemas.microsoft.com/office/drawing/2014/main" id="{8AB78CD4-D656-4851-AF84-61A6C1F34268}"/>
              </a:ext>
            </a:extLst>
          </p:cNvPr>
          <p:cNvSpPr/>
          <p:nvPr/>
        </p:nvSpPr>
        <p:spPr>
          <a:xfrm>
            <a:off x="281734" y="5793975"/>
            <a:ext cx="3729137" cy="307777"/>
          </a:xfrm>
          <a:prstGeom prst="rect">
            <a:avLst/>
          </a:prstGeom>
        </p:spPr>
        <p:txBody>
          <a:bodyPr wrap="square">
            <a:spAutoFit/>
          </a:bodyPr>
          <a:lstStyle/>
          <a:p>
            <a:r>
              <a:rPr lang="tr-TR" sz="1400" dirty="0"/>
              <a:t>Kalem ücret kararı yazmamışsa…..</a:t>
            </a:r>
          </a:p>
        </p:txBody>
      </p:sp>
    </p:spTree>
    <p:extLst>
      <p:ext uri="{BB962C8B-B14F-4D97-AF65-F5344CB8AC3E}">
        <p14:creationId xmlns:p14="http://schemas.microsoft.com/office/powerpoint/2010/main" val="79805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B1DC862-EB2E-4D1A-8646-1CD2273F344E}"/>
              </a:ext>
            </a:extLst>
          </p:cNvPr>
          <p:cNvSpPr/>
          <p:nvPr/>
        </p:nvSpPr>
        <p:spPr>
          <a:xfrm>
            <a:off x="260278" y="509150"/>
            <a:ext cx="1619674"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 GİRİŞ</a:t>
            </a:r>
          </a:p>
        </p:txBody>
      </p:sp>
      <p:sp>
        <p:nvSpPr>
          <p:cNvPr id="5" name="Dikdörtgen 4">
            <a:extLst>
              <a:ext uri="{FF2B5EF4-FFF2-40B4-BE49-F238E27FC236}">
                <a16:creationId xmlns:a16="http://schemas.microsoft.com/office/drawing/2014/main" id="{B1F68A12-E316-490B-9CA2-02918E8AC7D0}"/>
              </a:ext>
            </a:extLst>
          </p:cNvPr>
          <p:cNvSpPr/>
          <p:nvPr/>
        </p:nvSpPr>
        <p:spPr>
          <a:xfrm>
            <a:off x="221493" y="1342703"/>
            <a:ext cx="8922507"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 ADLİ MUHASEBE KAPSAMINDA BİLİRKİŞİLİK</a:t>
            </a:r>
          </a:p>
        </p:txBody>
      </p:sp>
      <p:sp>
        <p:nvSpPr>
          <p:cNvPr id="6" name="Dikdörtgen 5">
            <a:extLst>
              <a:ext uri="{FF2B5EF4-FFF2-40B4-BE49-F238E27FC236}">
                <a16:creationId xmlns:a16="http://schemas.microsoft.com/office/drawing/2014/main" id="{9CD81376-B67F-45F3-8D7B-5EB28448F1BC}"/>
              </a:ext>
            </a:extLst>
          </p:cNvPr>
          <p:cNvSpPr/>
          <p:nvPr/>
        </p:nvSpPr>
        <p:spPr>
          <a:xfrm>
            <a:off x="221493" y="2345761"/>
            <a:ext cx="8640496" cy="1177245"/>
          </a:xfrm>
          <a:prstGeom prst="rect">
            <a:avLst/>
          </a:prstGeom>
          <a:noFill/>
        </p:spPr>
        <p:txBody>
          <a:bodyPr wrap="square" lIns="68580" tIns="34290" rIns="68580" bIns="34290">
            <a:spAutoFit/>
          </a:bodyPr>
          <a:lstStyle/>
          <a:p>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 MESLEK MENSUPLARI AÇISINDAN</a:t>
            </a:r>
          </a:p>
          <a:p>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BİLİRKİŞİLİĞİN ÖNEMİ</a:t>
            </a:r>
          </a:p>
        </p:txBody>
      </p:sp>
      <p:sp>
        <p:nvSpPr>
          <p:cNvPr id="7" name="Dikdörtgen 6">
            <a:extLst>
              <a:ext uri="{FF2B5EF4-FFF2-40B4-BE49-F238E27FC236}">
                <a16:creationId xmlns:a16="http://schemas.microsoft.com/office/drawing/2014/main" id="{C4D3F0BB-EAE0-4F56-9248-2A4320F0595D}"/>
              </a:ext>
            </a:extLst>
          </p:cNvPr>
          <p:cNvSpPr/>
          <p:nvPr/>
        </p:nvSpPr>
        <p:spPr>
          <a:xfrm>
            <a:off x="336127" y="4012191"/>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8" name="Dikdörtgen 7">
            <a:extLst>
              <a:ext uri="{FF2B5EF4-FFF2-40B4-BE49-F238E27FC236}">
                <a16:creationId xmlns:a16="http://schemas.microsoft.com/office/drawing/2014/main" id="{60B851DE-10DF-49FF-B077-BDB078FB06BB}"/>
              </a:ext>
            </a:extLst>
          </p:cNvPr>
          <p:cNvSpPr/>
          <p:nvPr/>
        </p:nvSpPr>
        <p:spPr>
          <a:xfrm>
            <a:off x="398601" y="5201537"/>
            <a:ext cx="1980350"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 SONUÇ</a:t>
            </a:r>
          </a:p>
        </p:txBody>
      </p:sp>
    </p:spTree>
    <p:extLst>
      <p:ext uri="{BB962C8B-B14F-4D97-AF65-F5344CB8AC3E}">
        <p14:creationId xmlns:p14="http://schemas.microsoft.com/office/powerpoint/2010/main" val="790619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217685" y="910726"/>
            <a:ext cx="3492944"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Ücret  Sorunu</a:t>
            </a:r>
          </a:p>
        </p:txBody>
      </p:sp>
      <p:sp>
        <p:nvSpPr>
          <p:cNvPr id="8" name="Dikdörtgen 7">
            <a:extLst>
              <a:ext uri="{FF2B5EF4-FFF2-40B4-BE49-F238E27FC236}">
                <a16:creationId xmlns:a16="http://schemas.microsoft.com/office/drawing/2014/main" id="{3270DE40-1A9E-4016-BD7B-A7BD90B9D59D}"/>
              </a:ext>
            </a:extLst>
          </p:cNvPr>
          <p:cNvSpPr/>
          <p:nvPr/>
        </p:nvSpPr>
        <p:spPr>
          <a:xfrm>
            <a:off x="217685" y="3429000"/>
            <a:ext cx="2684906" cy="461665"/>
          </a:xfrm>
          <a:prstGeom prst="rect">
            <a:avLst/>
          </a:prstGeom>
        </p:spPr>
        <p:txBody>
          <a:bodyPr wrap="square">
            <a:spAutoFit/>
          </a:bodyPr>
          <a:lstStyle/>
          <a:p>
            <a:r>
              <a:rPr lang="tr-TR" sz="2400" b="1" dirty="0">
                <a:solidFill>
                  <a:srgbClr val="C00000"/>
                </a:solidFill>
              </a:rPr>
              <a:t>Hakimlerin Şikayeti</a:t>
            </a:r>
          </a:p>
        </p:txBody>
      </p:sp>
      <p:sp>
        <p:nvSpPr>
          <p:cNvPr id="3" name="Dikdörtgen 2">
            <a:extLst>
              <a:ext uri="{FF2B5EF4-FFF2-40B4-BE49-F238E27FC236}">
                <a16:creationId xmlns:a16="http://schemas.microsoft.com/office/drawing/2014/main" id="{A1714223-A80F-4136-8D7C-B905BEC5A270}"/>
              </a:ext>
            </a:extLst>
          </p:cNvPr>
          <p:cNvSpPr/>
          <p:nvPr/>
        </p:nvSpPr>
        <p:spPr>
          <a:xfrm>
            <a:off x="616591" y="3982738"/>
            <a:ext cx="8158292" cy="830997"/>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Bilirkişiler, tam çok verimli ve uzman bilirkişi olduklarında bu işi yapmak istemiyorlar….</a:t>
            </a:r>
            <a:endParaRPr lang="tr-TR" sz="2400" dirty="0"/>
          </a:p>
        </p:txBody>
      </p:sp>
      <p:sp>
        <p:nvSpPr>
          <p:cNvPr id="19" name="Dikdörtgen 18">
            <a:extLst>
              <a:ext uri="{FF2B5EF4-FFF2-40B4-BE49-F238E27FC236}">
                <a16:creationId xmlns:a16="http://schemas.microsoft.com/office/drawing/2014/main" id="{C235E6DD-3DDF-45D9-A921-7DA1CBA879EC}"/>
              </a:ext>
            </a:extLst>
          </p:cNvPr>
          <p:cNvSpPr/>
          <p:nvPr/>
        </p:nvSpPr>
        <p:spPr>
          <a:xfrm>
            <a:off x="616591" y="4905808"/>
            <a:ext cx="8158292" cy="523220"/>
          </a:xfrm>
          <a:prstGeom prst="rect">
            <a:avLst/>
          </a:prstGeom>
        </p:spPr>
        <p:txBody>
          <a:bodyPr wrap="square">
            <a:spAutoFit/>
          </a:bodyPr>
          <a:lstStyle/>
          <a:p>
            <a:r>
              <a:rPr lang="tr-TR" sz="2800" b="1" dirty="0">
                <a:solidFill>
                  <a:schemeClr val="accent4">
                    <a:lumMod val="50000"/>
                  </a:schemeClr>
                </a:solidFill>
                <a:latin typeface="Times New Roman" panose="02020603050405020304" pitchFamily="18" charset="0"/>
                <a:ea typeface="Times New Roman" panose="02020603050405020304" pitchFamily="18" charset="0"/>
              </a:rPr>
              <a:t>Acaba Neden?</a:t>
            </a:r>
            <a:endParaRPr lang="tr-TR" sz="2800" b="1" dirty="0">
              <a:solidFill>
                <a:schemeClr val="accent4">
                  <a:lumMod val="50000"/>
                </a:schemeClr>
              </a:solidFill>
            </a:endParaRPr>
          </a:p>
        </p:txBody>
      </p:sp>
      <p:sp>
        <p:nvSpPr>
          <p:cNvPr id="9" name="Dikdörtgen 8">
            <a:extLst>
              <a:ext uri="{FF2B5EF4-FFF2-40B4-BE49-F238E27FC236}">
                <a16:creationId xmlns:a16="http://schemas.microsoft.com/office/drawing/2014/main" id="{462F2560-0584-4699-8DD5-487A69DC41EE}"/>
              </a:ext>
            </a:extLst>
          </p:cNvPr>
          <p:cNvSpPr/>
          <p:nvPr/>
        </p:nvSpPr>
        <p:spPr>
          <a:xfrm>
            <a:off x="390088" y="1934760"/>
            <a:ext cx="8158292" cy="461665"/>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Adaleti pahalılaştırmadan tatminkar ücret verilmelidir.</a:t>
            </a:r>
            <a:endParaRPr lang="tr-TR" sz="2400" dirty="0"/>
          </a:p>
        </p:txBody>
      </p:sp>
    </p:spTree>
    <p:extLst>
      <p:ext uri="{BB962C8B-B14F-4D97-AF65-F5344CB8AC3E}">
        <p14:creationId xmlns:p14="http://schemas.microsoft.com/office/powerpoint/2010/main" val="22280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9"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151806" y="868781"/>
            <a:ext cx="7433317"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Gereksiz Yere Heyet Oluşturulması</a:t>
            </a:r>
          </a:p>
        </p:txBody>
      </p:sp>
      <p:pic>
        <p:nvPicPr>
          <p:cNvPr id="12290" name="Picture 2" descr="group people ile ilgili gÃ¶rsel sonucu">
            <a:extLst>
              <a:ext uri="{FF2B5EF4-FFF2-40B4-BE49-F238E27FC236}">
                <a16:creationId xmlns:a16="http://schemas.microsoft.com/office/drawing/2014/main" id="{CEC780F3-AADC-4299-8BEB-4B3F8B2C1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859" y="1449023"/>
            <a:ext cx="5395142" cy="396187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C1813CAB-9BCE-4CF7-B130-A77B882B5578}"/>
              </a:ext>
            </a:extLst>
          </p:cNvPr>
          <p:cNvSpPr/>
          <p:nvPr/>
        </p:nvSpPr>
        <p:spPr>
          <a:xfrm>
            <a:off x="230370" y="1972751"/>
            <a:ext cx="4895303" cy="1200329"/>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Hem çalışan bilirkişiye daha az ödeniyor. Hem de adalet pahalılaşıyor.</a:t>
            </a:r>
            <a:endParaRPr lang="tr-TR" sz="2400" dirty="0"/>
          </a:p>
        </p:txBody>
      </p:sp>
      <p:sp>
        <p:nvSpPr>
          <p:cNvPr id="8" name="Dikdörtgen 7">
            <a:extLst>
              <a:ext uri="{FF2B5EF4-FFF2-40B4-BE49-F238E27FC236}">
                <a16:creationId xmlns:a16="http://schemas.microsoft.com/office/drawing/2014/main" id="{2F25362C-65C4-4162-AA5E-525E770E2943}"/>
              </a:ext>
            </a:extLst>
          </p:cNvPr>
          <p:cNvSpPr/>
          <p:nvPr/>
        </p:nvSpPr>
        <p:spPr>
          <a:xfrm>
            <a:off x="230371" y="3429000"/>
            <a:ext cx="4341630" cy="1200329"/>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b="1" dirty="0">
                <a:solidFill>
                  <a:srgbClr val="0070C0"/>
                </a:solidFill>
                <a:latin typeface="Times New Roman" panose="02020603050405020304" pitchFamily="18" charset="0"/>
                <a:ea typeface="Times New Roman" panose="02020603050405020304" pitchFamily="18" charset="0"/>
              </a:rPr>
              <a:t>İmza bilirkişisi </a:t>
            </a:r>
            <a:r>
              <a:rPr lang="tr-TR" sz="2400" dirty="0">
                <a:latin typeface="Times New Roman" panose="02020603050405020304" pitchFamily="18" charset="0"/>
                <a:ea typeface="Times New Roman" panose="02020603050405020304" pitchFamily="18" charset="0"/>
              </a:rPr>
              <a:t>tabiri kullanılmaya başlıyor ve bilirkişiler için itibar kaybı…</a:t>
            </a:r>
            <a:endParaRPr lang="tr-TR" sz="2400" dirty="0"/>
          </a:p>
        </p:txBody>
      </p:sp>
      <p:sp>
        <p:nvSpPr>
          <p:cNvPr id="9" name="Dikdörtgen 8">
            <a:extLst>
              <a:ext uri="{FF2B5EF4-FFF2-40B4-BE49-F238E27FC236}">
                <a16:creationId xmlns:a16="http://schemas.microsoft.com/office/drawing/2014/main" id="{602177DA-08B1-4D9C-92F0-2662FAAF706C}"/>
              </a:ext>
            </a:extLst>
          </p:cNvPr>
          <p:cNvSpPr/>
          <p:nvPr/>
        </p:nvSpPr>
        <p:spPr>
          <a:xfrm>
            <a:off x="230370" y="5637704"/>
            <a:ext cx="8267677" cy="830997"/>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b="1" dirty="0">
                <a:solidFill>
                  <a:srgbClr val="0070C0"/>
                </a:solidFill>
                <a:latin typeface="Times New Roman" panose="02020603050405020304" pitchFamily="18" charset="0"/>
                <a:ea typeface="Times New Roman" panose="02020603050405020304" pitchFamily="18" charset="0"/>
              </a:rPr>
              <a:t>Mali Bilirkişinin </a:t>
            </a:r>
            <a:r>
              <a:rPr lang="tr-TR" sz="2400" dirty="0">
                <a:latin typeface="Times New Roman" panose="02020603050405020304" pitchFamily="18" charset="0"/>
                <a:ea typeface="Times New Roman" panose="02020603050405020304" pitchFamily="18" charset="0"/>
              </a:rPr>
              <a:t>olduğu yerde diğer bilirkişilere gerek olup olmadığı bir kez daha değerlendirilmelidir. </a:t>
            </a:r>
            <a:endParaRPr lang="tr-TR" sz="2400" dirty="0"/>
          </a:p>
        </p:txBody>
      </p:sp>
    </p:spTree>
    <p:extLst>
      <p:ext uri="{BB962C8B-B14F-4D97-AF65-F5344CB8AC3E}">
        <p14:creationId xmlns:p14="http://schemas.microsoft.com/office/powerpoint/2010/main" val="5099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 calcmode="lin" valueType="num">
                                      <p:cBhvr>
                                        <p:cTn id="13" dur="1000" fill="hold"/>
                                        <p:tgtEl>
                                          <p:spTgt spid="12290"/>
                                        </p:tgtEl>
                                        <p:attrNameLst>
                                          <p:attrName>ppt_w</p:attrName>
                                        </p:attrNameLst>
                                      </p:cBhvr>
                                      <p:tavLst>
                                        <p:tav tm="0">
                                          <p:val>
                                            <p:fltVal val="0"/>
                                          </p:val>
                                        </p:tav>
                                        <p:tav tm="100000">
                                          <p:val>
                                            <p:strVal val="#ppt_w"/>
                                          </p:val>
                                        </p:tav>
                                      </p:tavLst>
                                    </p:anim>
                                    <p:anim calcmode="lin" valueType="num">
                                      <p:cBhvr>
                                        <p:cTn id="14" dur="1000" fill="hold"/>
                                        <p:tgtEl>
                                          <p:spTgt spid="12290"/>
                                        </p:tgtEl>
                                        <p:attrNameLst>
                                          <p:attrName>ppt_h</p:attrName>
                                        </p:attrNameLst>
                                      </p:cBhvr>
                                      <p:tavLst>
                                        <p:tav tm="0">
                                          <p:val>
                                            <p:fltVal val="0"/>
                                          </p:val>
                                        </p:tav>
                                        <p:tav tm="100000">
                                          <p:val>
                                            <p:strVal val="#ppt_h"/>
                                          </p:val>
                                        </p:tav>
                                      </p:tavLst>
                                    </p:anim>
                                    <p:anim calcmode="lin" valueType="num">
                                      <p:cBhvr>
                                        <p:cTn id="15" dur="1000" fill="hold"/>
                                        <p:tgtEl>
                                          <p:spTgt spid="12290"/>
                                        </p:tgtEl>
                                        <p:attrNameLst>
                                          <p:attrName>style.rotation</p:attrName>
                                        </p:attrNameLst>
                                      </p:cBhvr>
                                      <p:tavLst>
                                        <p:tav tm="0">
                                          <p:val>
                                            <p:fltVal val="90"/>
                                          </p:val>
                                        </p:tav>
                                        <p:tav tm="100000">
                                          <p:val>
                                            <p:fltVal val="0"/>
                                          </p:val>
                                        </p:tav>
                                      </p:tavLst>
                                    </p:anim>
                                    <p:animEffect transition="in" filter="fade">
                                      <p:cBhvr>
                                        <p:cTn id="16" dur="1000"/>
                                        <p:tgtEl>
                                          <p:spTgt spid="1229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0" y="846954"/>
            <a:ext cx="9123010" cy="523220"/>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2800" b="1" cap="none" spc="0" dirty="0">
                <a:ln w="0"/>
                <a:solidFill>
                  <a:srgbClr val="002060"/>
                </a:solidFill>
                <a:effectLst>
                  <a:outerShdw blurRad="38100" dist="25400" dir="5400000" algn="ctr" rotWithShape="0">
                    <a:srgbClr val="6E747A">
                      <a:alpha val="43000"/>
                    </a:srgbClr>
                  </a:outerShdw>
                </a:effectLst>
              </a:rPr>
              <a:t>Heyet Oluşturulması Rapor Verilmesini Geciktirmektedir</a:t>
            </a:r>
          </a:p>
        </p:txBody>
      </p:sp>
      <p:sp>
        <p:nvSpPr>
          <p:cNvPr id="6" name="Dikdörtgen 5">
            <a:extLst>
              <a:ext uri="{FF2B5EF4-FFF2-40B4-BE49-F238E27FC236}">
                <a16:creationId xmlns:a16="http://schemas.microsoft.com/office/drawing/2014/main" id="{C1813CAB-9BCE-4CF7-B130-A77B882B5578}"/>
              </a:ext>
            </a:extLst>
          </p:cNvPr>
          <p:cNvSpPr/>
          <p:nvPr/>
        </p:nvSpPr>
        <p:spPr>
          <a:xfrm>
            <a:off x="20991" y="2080472"/>
            <a:ext cx="3619518" cy="1200329"/>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Dosyalar uzun süre beklemekte ve rapor yazımı zor olmaktadır.</a:t>
            </a:r>
            <a:endParaRPr lang="tr-TR" sz="2400" dirty="0"/>
          </a:p>
        </p:txBody>
      </p:sp>
      <p:pic>
        <p:nvPicPr>
          <p:cNvPr id="17410" name="Picture 2" descr="unhappy group people ile ilgili gÃ¶rsel sonucu">
            <a:extLst>
              <a:ext uri="{FF2B5EF4-FFF2-40B4-BE49-F238E27FC236}">
                <a16:creationId xmlns:a16="http://schemas.microsoft.com/office/drawing/2014/main" id="{6DE694DB-4ED3-4BE1-A737-F8CD6D9137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1" b="7803"/>
          <a:stretch/>
        </p:blipFill>
        <p:spPr bwMode="auto">
          <a:xfrm>
            <a:off x="3233515" y="1452541"/>
            <a:ext cx="5889495" cy="3888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7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7410"/>
                                        </p:tgtEl>
                                        <p:attrNameLst>
                                          <p:attrName>style.visibility</p:attrName>
                                        </p:attrNameLst>
                                      </p:cBhvr>
                                      <p:to>
                                        <p:strVal val="visible"/>
                                      </p:to>
                                    </p:set>
                                    <p:animEffect transition="in" filter="randombar(horizontal)">
                                      <p:cBhvr>
                                        <p:cTn id="14" dur="500"/>
                                        <p:tgtEl>
                                          <p:spTgt spid="174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30262" y="874286"/>
            <a:ext cx="7184339" cy="584775"/>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200" b="1" cap="none" spc="0" dirty="0">
                <a:ln w="0"/>
                <a:solidFill>
                  <a:srgbClr val="FF0000"/>
                </a:solidFill>
                <a:effectLst>
                  <a:outerShdw blurRad="38100" dist="25400" dir="5400000" algn="ctr" rotWithShape="0">
                    <a:srgbClr val="6E747A">
                      <a:alpha val="43000"/>
                    </a:srgbClr>
                  </a:outerShdw>
                </a:effectLst>
              </a:rPr>
              <a:t> </a:t>
            </a:r>
            <a:r>
              <a:rPr lang="tr-TR" sz="3200" b="1" cap="none" spc="0" dirty="0">
                <a:ln w="0"/>
                <a:solidFill>
                  <a:srgbClr val="002060"/>
                </a:solidFill>
                <a:effectLst>
                  <a:outerShdw blurRad="38100" dist="25400" dir="5400000" algn="ctr" rotWithShape="0">
                    <a:srgbClr val="6E747A">
                      <a:alpha val="43000"/>
                    </a:srgbClr>
                  </a:outerShdw>
                </a:effectLst>
              </a:rPr>
              <a:t>Bilirkişi Hakkında Gereksiz Şikayetler</a:t>
            </a:r>
          </a:p>
        </p:txBody>
      </p:sp>
      <p:pic>
        <p:nvPicPr>
          <p:cNvPr id="3" name="Resim 2">
            <a:extLst>
              <a:ext uri="{FF2B5EF4-FFF2-40B4-BE49-F238E27FC236}">
                <a16:creationId xmlns:a16="http://schemas.microsoft.com/office/drawing/2014/main" id="{8F3203B8-936A-4B2C-A8B4-E34C130B98EF}"/>
              </a:ext>
            </a:extLst>
          </p:cNvPr>
          <p:cNvPicPr>
            <a:picLocks noChangeAspect="1"/>
          </p:cNvPicPr>
          <p:nvPr/>
        </p:nvPicPr>
        <p:blipFill>
          <a:blip r:embed="rId2"/>
          <a:stretch>
            <a:fillRect/>
          </a:stretch>
        </p:blipFill>
        <p:spPr>
          <a:xfrm>
            <a:off x="5024255" y="1379050"/>
            <a:ext cx="4119745" cy="2746496"/>
          </a:xfrm>
          <a:prstGeom prst="rect">
            <a:avLst/>
          </a:prstGeom>
        </p:spPr>
      </p:pic>
      <p:sp>
        <p:nvSpPr>
          <p:cNvPr id="6" name="Dikdörtgen 5">
            <a:extLst>
              <a:ext uri="{FF2B5EF4-FFF2-40B4-BE49-F238E27FC236}">
                <a16:creationId xmlns:a16="http://schemas.microsoft.com/office/drawing/2014/main" id="{29338481-36F5-4F38-8467-0438D7440EBB}"/>
              </a:ext>
            </a:extLst>
          </p:cNvPr>
          <p:cNvSpPr/>
          <p:nvPr/>
        </p:nvSpPr>
        <p:spPr>
          <a:xfrm>
            <a:off x="187737" y="1615779"/>
            <a:ext cx="4895303" cy="1200329"/>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Mahkemeler tarafından ve ciddi olan şikayetler BBK tarafından özenle takip edilmelidir.</a:t>
            </a:r>
            <a:endParaRPr lang="tr-TR" sz="2400" dirty="0"/>
          </a:p>
        </p:txBody>
      </p:sp>
      <p:pic>
        <p:nvPicPr>
          <p:cNvPr id="15364" name="Picture 4" descr="olgun gÃ¼zel kadÄ±n ile ilgili gÃ¶rsel sonucu">
            <a:extLst>
              <a:ext uri="{FF2B5EF4-FFF2-40B4-BE49-F238E27FC236}">
                <a16:creationId xmlns:a16="http://schemas.microsoft.com/office/drawing/2014/main" id="{30CF32B5-2616-4410-A7D0-8B3F7D22D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32059"/>
            <a:ext cx="2917634" cy="171860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5796AB06-1470-4B33-9713-E4FB35972811}"/>
              </a:ext>
            </a:extLst>
          </p:cNvPr>
          <p:cNvPicPr>
            <a:picLocks noChangeAspect="1"/>
          </p:cNvPicPr>
          <p:nvPr/>
        </p:nvPicPr>
        <p:blipFill>
          <a:blip r:embed="rId4"/>
          <a:stretch>
            <a:fillRect/>
          </a:stretch>
        </p:blipFill>
        <p:spPr>
          <a:xfrm>
            <a:off x="2917634" y="2733731"/>
            <a:ext cx="1893979" cy="1211171"/>
          </a:xfrm>
          <a:prstGeom prst="rect">
            <a:avLst/>
          </a:prstGeom>
        </p:spPr>
      </p:pic>
      <p:cxnSp>
        <p:nvCxnSpPr>
          <p:cNvPr id="9" name="Düz Ok Bağlayıcısı 8">
            <a:extLst>
              <a:ext uri="{FF2B5EF4-FFF2-40B4-BE49-F238E27FC236}">
                <a16:creationId xmlns:a16="http://schemas.microsoft.com/office/drawing/2014/main" id="{AED46CE6-353B-49CD-AFAA-297894A24908}"/>
              </a:ext>
            </a:extLst>
          </p:cNvPr>
          <p:cNvCxnSpPr/>
          <p:nvPr/>
        </p:nvCxnSpPr>
        <p:spPr>
          <a:xfrm flipH="1">
            <a:off x="1659007" y="3976382"/>
            <a:ext cx="1213895" cy="75500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2" name="Dikdörtgen 11">
            <a:extLst>
              <a:ext uri="{FF2B5EF4-FFF2-40B4-BE49-F238E27FC236}">
                <a16:creationId xmlns:a16="http://schemas.microsoft.com/office/drawing/2014/main" id="{48274D08-0DAB-44EA-8332-30825F518F2E}"/>
              </a:ext>
            </a:extLst>
          </p:cNvPr>
          <p:cNvSpPr/>
          <p:nvPr/>
        </p:nvSpPr>
        <p:spPr>
          <a:xfrm rot="19695181">
            <a:off x="964044" y="3791716"/>
            <a:ext cx="2603821" cy="369332"/>
          </a:xfrm>
          <a:prstGeom prst="rect">
            <a:avLst/>
          </a:prstGeom>
        </p:spPr>
        <p:txBody>
          <a:bodyPr wrap="square">
            <a:spAutoFit/>
          </a:bodyPr>
          <a:lstStyle/>
          <a:p>
            <a:r>
              <a:rPr lang="tr-TR" dirty="0">
                <a:latin typeface="Times New Roman" panose="02020603050405020304" pitchFamily="18" charset="0"/>
                <a:ea typeface="Times New Roman" panose="02020603050405020304" pitchFamily="18" charset="0"/>
              </a:rPr>
              <a:t>Tazminat tutarını hesapla</a:t>
            </a:r>
            <a:endParaRPr lang="tr-TR" dirty="0"/>
          </a:p>
        </p:txBody>
      </p:sp>
      <p:cxnSp>
        <p:nvCxnSpPr>
          <p:cNvPr id="13" name="Düz Ok Bağlayıcısı 12">
            <a:extLst>
              <a:ext uri="{FF2B5EF4-FFF2-40B4-BE49-F238E27FC236}">
                <a16:creationId xmlns:a16="http://schemas.microsoft.com/office/drawing/2014/main" id="{1A2DD8AF-2618-4F86-AA48-9A2FDA51DF18}"/>
              </a:ext>
            </a:extLst>
          </p:cNvPr>
          <p:cNvCxnSpPr>
            <a:cxnSpLocks/>
          </p:cNvCxnSpPr>
          <p:nvPr/>
        </p:nvCxnSpPr>
        <p:spPr>
          <a:xfrm flipV="1">
            <a:off x="2226093" y="4031426"/>
            <a:ext cx="1679148" cy="158919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5" name="Dikdörtgen 14">
            <a:extLst>
              <a:ext uri="{FF2B5EF4-FFF2-40B4-BE49-F238E27FC236}">
                <a16:creationId xmlns:a16="http://schemas.microsoft.com/office/drawing/2014/main" id="{DB339C5F-19DA-44D7-B361-28180A362D61}"/>
              </a:ext>
            </a:extLst>
          </p:cNvPr>
          <p:cNvSpPr/>
          <p:nvPr/>
        </p:nvSpPr>
        <p:spPr>
          <a:xfrm rot="19018373">
            <a:off x="2031536" y="4595083"/>
            <a:ext cx="1682728" cy="369332"/>
          </a:xfrm>
          <a:prstGeom prst="rect">
            <a:avLst/>
          </a:prstGeom>
        </p:spPr>
        <p:txBody>
          <a:bodyPr wrap="square">
            <a:spAutoFit/>
          </a:bodyPr>
          <a:lstStyle/>
          <a:p>
            <a:r>
              <a:rPr lang="tr-TR" dirty="0">
                <a:latin typeface="Times New Roman" panose="02020603050405020304" pitchFamily="18" charset="0"/>
                <a:ea typeface="Times New Roman" panose="02020603050405020304" pitchFamily="18" charset="0"/>
              </a:rPr>
              <a:t>Rapor sunulmuş</a:t>
            </a:r>
            <a:endParaRPr lang="tr-TR" dirty="0"/>
          </a:p>
        </p:txBody>
      </p:sp>
      <p:pic>
        <p:nvPicPr>
          <p:cNvPr id="11" name="Resim 10">
            <a:extLst>
              <a:ext uri="{FF2B5EF4-FFF2-40B4-BE49-F238E27FC236}">
                <a16:creationId xmlns:a16="http://schemas.microsoft.com/office/drawing/2014/main" id="{2B3A4D44-6FC7-4375-96B6-186248A80E60}"/>
              </a:ext>
            </a:extLst>
          </p:cNvPr>
          <p:cNvPicPr>
            <a:picLocks noChangeAspect="1"/>
          </p:cNvPicPr>
          <p:nvPr/>
        </p:nvPicPr>
        <p:blipFill>
          <a:blip r:embed="rId5"/>
          <a:stretch>
            <a:fillRect/>
          </a:stretch>
        </p:blipFill>
        <p:spPr>
          <a:xfrm>
            <a:off x="4811613" y="5281329"/>
            <a:ext cx="1482139" cy="1482139"/>
          </a:xfrm>
          <a:prstGeom prst="rect">
            <a:avLst/>
          </a:prstGeom>
        </p:spPr>
      </p:pic>
      <p:cxnSp>
        <p:nvCxnSpPr>
          <p:cNvPr id="17" name="Düz Ok Bağlayıcısı 16">
            <a:extLst>
              <a:ext uri="{FF2B5EF4-FFF2-40B4-BE49-F238E27FC236}">
                <a16:creationId xmlns:a16="http://schemas.microsoft.com/office/drawing/2014/main" id="{55C4A13E-5D78-48B6-8008-3677472058DA}"/>
              </a:ext>
            </a:extLst>
          </p:cNvPr>
          <p:cNvCxnSpPr>
            <a:cxnSpLocks/>
          </p:cNvCxnSpPr>
          <p:nvPr/>
        </p:nvCxnSpPr>
        <p:spPr>
          <a:xfrm>
            <a:off x="4117047" y="3971891"/>
            <a:ext cx="965993" cy="171947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8" name="Dikdörtgen 17">
            <a:extLst>
              <a:ext uri="{FF2B5EF4-FFF2-40B4-BE49-F238E27FC236}">
                <a16:creationId xmlns:a16="http://schemas.microsoft.com/office/drawing/2014/main" id="{D9E8EEBC-9D5F-4685-A7B2-4B41A552F070}"/>
              </a:ext>
            </a:extLst>
          </p:cNvPr>
          <p:cNvSpPr/>
          <p:nvPr/>
        </p:nvSpPr>
        <p:spPr>
          <a:xfrm rot="3899482">
            <a:off x="4270000" y="4470736"/>
            <a:ext cx="899761" cy="381729"/>
          </a:xfrm>
          <a:prstGeom prst="rect">
            <a:avLst/>
          </a:prstGeom>
        </p:spPr>
        <p:txBody>
          <a:bodyPr wrap="square">
            <a:spAutoFit/>
          </a:bodyPr>
          <a:lstStyle/>
          <a:p>
            <a:r>
              <a:rPr lang="tr-TR" dirty="0">
                <a:latin typeface="Times New Roman" panose="02020603050405020304" pitchFamily="18" charset="0"/>
                <a:ea typeface="Times New Roman" panose="02020603050405020304" pitchFamily="18" charset="0"/>
              </a:rPr>
              <a:t>Rapor</a:t>
            </a:r>
            <a:endParaRPr lang="tr-TR" dirty="0"/>
          </a:p>
        </p:txBody>
      </p:sp>
      <p:cxnSp>
        <p:nvCxnSpPr>
          <p:cNvPr id="21" name="Düz Ok Bağlayıcısı 20">
            <a:extLst>
              <a:ext uri="{FF2B5EF4-FFF2-40B4-BE49-F238E27FC236}">
                <a16:creationId xmlns:a16="http://schemas.microsoft.com/office/drawing/2014/main" id="{3AD3F752-3F9B-427C-B59C-2D70BAF5E205}"/>
              </a:ext>
            </a:extLst>
          </p:cNvPr>
          <p:cNvCxnSpPr>
            <a:cxnSpLocks/>
          </p:cNvCxnSpPr>
          <p:nvPr/>
        </p:nvCxnSpPr>
        <p:spPr>
          <a:xfrm flipV="1">
            <a:off x="5534520" y="3824028"/>
            <a:ext cx="591458" cy="141819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2" name="Dikdörtgen 21">
            <a:extLst>
              <a:ext uri="{FF2B5EF4-FFF2-40B4-BE49-F238E27FC236}">
                <a16:creationId xmlns:a16="http://schemas.microsoft.com/office/drawing/2014/main" id="{CCCCA154-8D23-4B47-BD92-1D5F7984331F}"/>
              </a:ext>
            </a:extLst>
          </p:cNvPr>
          <p:cNvSpPr/>
          <p:nvPr/>
        </p:nvSpPr>
        <p:spPr>
          <a:xfrm rot="17668258">
            <a:off x="4729228" y="4429114"/>
            <a:ext cx="1682728" cy="338554"/>
          </a:xfrm>
          <a:prstGeom prst="rect">
            <a:avLst/>
          </a:prstGeom>
        </p:spPr>
        <p:txBody>
          <a:bodyPr wrap="square">
            <a:spAutoFit/>
          </a:bodyPr>
          <a:lstStyle/>
          <a:p>
            <a:r>
              <a:rPr lang="tr-TR" sz="1600" dirty="0">
                <a:latin typeface="Times New Roman" panose="02020603050405020304" pitchFamily="18" charset="0"/>
                <a:ea typeface="Times New Roman" panose="02020603050405020304" pitchFamily="18" charset="0"/>
              </a:rPr>
              <a:t>Şikayet bildirimi</a:t>
            </a:r>
            <a:endParaRPr lang="tr-TR" sz="1600" dirty="0"/>
          </a:p>
        </p:txBody>
      </p:sp>
      <p:sp>
        <p:nvSpPr>
          <p:cNvPr id="23" name="Dikdörtgen 22">
            <a:extLst>
              <a:ext uri="{FF2B5EF4-FFF2-40B4-BE49-F238E27FC236}">
                <a16:creationId xmlns:a16="http://schemas.microsoft.com/office/drawing/2014/main" id="{1F05031B-F1B0-48AB-A07C-6F9CB4E52965}"/>
              </a:ext>
            </a:extLst>
          </p:cNvPr>
          <p:cNvSpPr/>
          <p:nvPr/>
        </p:nvSpPr>
        <p:spPr>
          <a:xfrm>
            <a:off x="5723139" y="204280"/>
            <a:ext cx="1809854" cy="830997"/>
          </a:xfrm>
          <a:prstGeom prst="rect">
            <a:avLst/>
          </a:prstGeom>
          <a:noFill/>
        </p:spPr>
        <p:txBody>
          <a:bodyPr wrap="none" lIns="91440" tIns="45720" rIns="91440" bIns="45720">
            <a:spAutoFit/>
          </a:bodyPr>
          <a:lstStyle/>
          <a:p>
            <a:pPr algn="ctr"/>
            <a:r>
              <a:rPr lang="tr-TR" sz="2400" b="1" cap="none" spc="0"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Bilirkişilik </a:t>
            </a:r>
          </a:p>
          <a:p>
            <a:pPr algn="ctr"/>
            <a:r>
              <a:rPr lang="tr-TR" sz="2400" b="1" cap="none" spc="0"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Bölge Kurulu</a:t>
            </a:r>
          </a:p>
        </p:txBody>
      </p:sp>
      <p:pic>
        <p:nvPicPr>
          <p:cNvPr id="15366" name="Picture 6" descr="istanbul bilirkiÅi bÃ¶lge kurulu ile ilgili gÃ¶rsel sonucu">
            <a:extLst>
              <a:ext uri="{FF2B5EF4-FFF2-40B4-BE49-F238E27FC236}">
                <a16:creationId xmlns:a16="http://schemas.microsoft.com/office/drawing/2014/main" id="{8D36111E-587D-4AEC-AB77-661BB403E8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1256" y="13027"/>
            <a:ext cx="1772744" cy="141819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Düz Ok Bağlayıcısı 27">
            <a:extLst>
              <a:ext uri="{FF2B5EF4-FFF2-40B4-BE49-F238E27FC236}">
                <a16:creationId xmlns:a16="http://schemas.microsoft.com/office/drawing/2014/main" id="{055621B4-831D-4328-9048-2DCB2855C4FC}"/>
              </a:ext>
            </a:extLst>
          </p:cNvPr>
          <p:cNvCxnSpPr>
            <a:cxnSpLocks/>
          </p:cNvCxnSpPr>
          <p:nvPr/>
        </p:nvCxnSpPr>
        <p:spPr>
          <a:xfrm flipH="1">
            <a:off x="1971715" y="1271547"/>
            <a:ext cx="5561278" cy="3618979"/>
          </a:xfrm>
          <a:prstGeom prst="straightConnector1">
            <a:avLst/>
          </a:prstGeom>
          <a:ln w="111125">
            <a:solidFill>
              <a:srgbClr val="0070C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102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15364"/>
                                        </p:tgtEl>
                                        <p:attrNameLst>
                                          <p:attrName>style.visibility</p:attrName>
                                        </p:attrNameLst>
                                      </p:cBhvr>
                                      <p:to>
                                        <p:strVal val="visible"/>
                                      </p:to>
                                    </p:set>
                                    <p:animEffect transition="in" filter="randombar(horizontal)">
                                      <p:cBhvr>
                                        <p:cTn id="31" dur="500"/>
                                        <p:tgtEl>
                                          <p:spTgt spid="1536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randombar(horizont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1000" fill="hold"/>
                                        <p:tgtEl>
                                          <p:spTgt spid="23"/>
                                        </p:tgtEl>
                                        <p:attrNameLst>
                                          <p:attrName>ppt_w</p:attrName>
                                        </p:attrNameLst>
                                      </p:cBhvr>
                                      <p:tavLst>
                                        <p:tav tm="0">
                                          <p:val>
                                            <p:fltVal val="0"/>
                                          </p:val>
                                        </p:tav>
                                        <p:tav tm="100000">
                                          <p:val>
                                            <p:strVal val="#ppt_w"/>
                                          </p:val>
                                        </p:tav>
                                      </p:tavLst>
                                    </p:anim>
                                    <p:anim calcmode="lin" valueType="num">
                                      <p:cBhvr>
                                        <p:cTn id="75" dur="1000" fill="hold"/>
                                        <p:tgtEl>
                                          <p:spTgt spid="23"/>
                                        </p:tgtEl>
                                        <p:attrNameLst>
                                          <p:attrName>ppt_h</p:attrName>
                                        </p:attrNameLst>
                                      </p:cBhvr>
                                      <p:tavLst>
                                        <p:tav tm="0">
                                          <p:val>
                                            <p:fltVal val="0"/>
                                          </p:val>
                                        </p:tav>
                                        <p:tav tm="100000">
                                          <p:val>
                                            <p:strVal val="#ppt_h"/>
                                          </p:val>
                                        </p:tav>
                                      </p:tavLst>
                                    </p:anim>
                                    <p:anim calcmode="lin" valueType="num">
                                      <p:cBhvr>
                                        <p:cTn id="76" dur="1000" fill="hold"/>
                                        <p:tgtEl>
                                          <p:spTgt spid="23"/>
                                        </p:tgtEl>
                                        <p:attrNameLst>
                                          <p:attrName>style.rotation</p:attrName>
                                        </p:attrNameLst>
                                      </p:cBhvr>
                                      <p:tavLst>
                                        <p:tav tm="0">
                                          <p:val>
                                            <p:fltVal val="90"/>
                                          </p:val>
                                        </p:tav>
                                        <p:tav tm="100000">
                                          <p:val>
                                            <p:fltVal val="0"/>
                                          </p:val>
                                        </p:tav>
                                      </p:tavLst>
                                    </p:anim>
                                    <p:animEffect transition="in" filter="fade">
                                      <p:cBhvr>
                                        <p:cTn id="77" dur="1000"/>
                                        <p:tgtEl>
                                          <p:spTgt spid="23"/>
                                        </p:tgtEl>
                                      </p:cBhvr>
                                    </p:animEffect>
                                  </p:childTnLst>
                                </p:cTn>
                              </p:par>
                              <p:par>
                                <p:cTn id="78" presetID="31" presetClass="entr" presetSubtype="0" fill="hold" nodeType="withEffect">
                                  <p:stCondLst>
                                    <p:cond delay="0"/>
                                  </p:stCondLst>
                                  <p:childTnLst>
                                    <p:set>
                                      <p:cBhvr>
                                        <p:cTn id="79" dur="1" fill="hold">
                                          <p:stCondLst>
                                            <p:cond delay="0"/>
                                          </p:stCondLst>
                                        </p:cTn>
                                        <p:tgtEl>
                                          <p:spTgt spid="15366"/>
                                        </p:tgtEl>
                                        <p:attrNameLst>
                                          <p:attrName>style.visibility</p:attrName>
                                        </p:attrNameLst>
                                      </p:cBhvr>
                                      <p:to>
                                        <p:strVal val="visible"/>
                                      </p:to>
                                    </p:set>
                                    <p:anim calcmode="lin" valueType="num">
                                      <p:cBhvr>
                                        <p:cTn id="80" dur="1000" fill="hold"/>
                                        <p:tgtEl>
                                          <p:spTgt spid="15366"/>
                                        </p:tgtEl>
                                        <p:attrNameLst>
                                          <p:attrName>ppt_w</p:attrName>
                                        </p:attrNameLst>
                                      </p:cBhvr>
                                      <p:tavLst>
                                        <p:tav tm="0">
                                          <p:val>
                                            <p:fltVal val="0"/>
                                          </p:val>
                                        </p:tav>
                                        <p:tav tm="100000">
                                          <p:val>
                                            <p:strVal val="#ppt_w"/>
                                          </p:val>
                                        </p:tav>
                                      </p:tavLst>
                                    </p:anim>
                                    <p:anim calcmode="lin" valueType="num">
                                      <p:cBhvr>
                                        <p:cTn id="81" dur="1000" fill="hold"/>
                                        <p:tgtEl>
                                          <p:spTgt spid="15366"/>
                                        </p:tgtEl>
                                        <p:attrNameLst>
                                          <p:attrName>ppt_h</p:attrName>
                                        </p:attrNameLst>
                                      </p:cBhvr>
                                      <p:tavLst>
                                        <p:tav tm="0">
                                          <p:val>
                                            <p:fltVal val="0"/>
                                          </p:val>
                                        </p:tav>
                                        <p:tav tm="100000">
                                          <p:val>
                                            <p:strVal val="#ppt_h"/>
                                          </p:val>
                                        </p:tav>
                                      </p:tavLst>
                                    </p:anim>
                                    <p:anim calcmode="lin" valueType="num">
                                      <p:cBhvr>
                                        <p:cTn id="82" dur="1000" fill="hold"/>
                                        <p:tgtEl>
                                          <p:spTgt spid="15366"/>
                                        </p:tgtEl>
                                        <p:attrNameLst>
                                          <p:attrName>style.rotation</p:attrName>
                                        </p:attrNameLst>
                                      </p:cBhvr>
                                      <p:tavLst>
                                        <p:tav tm="0">
                                          <p:val>
                                            <p:fltVal val="90"/>
                                          </p:val>
                                        </p:tav>
                                        <p:tav tm="100000">
                                          <p:val>
                                            <p:fltVal val="0"/>
                                          </p:val>
                                        </p:tav>
                                      </p:tavLst>
                                    </p:anim>
                                    <p:animEffect transition="in" filter="fade">
                                      <p:cBhvr>
                                        <p:cTn id="83" dur="1000"/>
                                        <p:tgtEl>
                                          <p:spTgt spid="15366"/>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randombar(horizontal)">
                                      <p:cBhvr>
                                        <p:cTn id="8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P spid="15" grpId="0"/>
      <p:bldP spid="18"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219995" y="826836"/>
            <a:ext cx="4411144"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Liste Dışı Atamalar</a:t>
            </a:r>
          </a:p>
        </p:txBody>
      </p:sp>
      <p:sp>
        <p:nvSpPr>
          <p:cNvPr id="5" name="Dikdörtgen 4">
            <a:extLst>
              <a:ext uri="{FF2B5EF4-FFF2-40B4-BE49-F238E27FC236}">
                <a16:creationId xmlns:a16="http://schemas.microsoft.com/office/drawing/2014/main" id="{DE18ED2D-173B-4F51-BEC9-8E7BCFA17283}"/>
              </a:ext>
            </a:extLst>
          </p:cNvPr>
          <p:cNvSpPr/>
          <p:nvPr/>
        </p:nvSpPr>
        <p:spPr>
          <a:xfrm>
            <a:off x="533253" y="1582223"/>
            <a:ext cx="4536504" cy="1384995"/>
          </a:xfrm>
          <a:prstGeom prst="rect">
            <a:avLst/>
          </a:prstGeom>
        </p:spPr>
        <p:txBody>
          <a:bodyPr wrap="square">
            <a:spAutoFit/>
          </a:bodyPr>
          <a:lstStyle/>
          <a:p>
            <a:r>
              <a:rPr lang="tr-TR" sz="2800" dirty="0">
                <a:solidFill>
                  <a:schemeClr val="accent5">
                    <a:lumMod val="50000"/>
                  </a:schemeClr>
                </a:solidFill>
              </a:rPr>
              <a:t>Bilirkişiler, bölge kurullarınca düzenlenen listelerden seçilir.</a:t>
            </a:r>
          </a:p>
        </p:txBody>
      </p:sp>
      <p:sp>
        <p:nvSpPr>
          <p:cNvPr id="6" name="Metin kutusu 5">
            <a:extLst>
              <a:ext uri="{FF2B5EF4-FFF2-40B4-BE49-F238E27FC236}">
                <a16:creationId xmlns:a16="http://schemas.microsoft.com/office/drawing/2014/main" id="{A71C74F3-1575-47E1-8340-D54A738FB081}"/>
              </a:ext>
            </a:extLst>
          </p:cNvPr>
          <p:cNvSpPr txBox="1"/>
          <p:nvPr/>
        </p:nvSpPr>
        <p:spPr>
          <a:xfrm>
            <a:off x="5716495" y="1052736"/>
            <a:ext cx="3100333" cy="3485708"/>
          </a:xfrm>
          <a:prstGeom prst="rect">
            <a:avLst/>
          </a:prstGeom>
          <a:noFill/>
          <a:ln>
            <a:solidFill>
              <a:schemeClr val="accent5">
                <a:lumMod val="75000"/>
              </a:schemeClr>
            </a:solidFill>
          </a:ln>
        </p:spPr>
        <p:txBody>
          <a:bodyPr wrap="square" rtlCol="0">
            <a:spAutoFit/>
          </a:bodyPr>
          <a:lstStyle/>
          <a:p>
            <a:endParaRPr lang="tr-TR" dirty="0"/>
          </a:p>
        </p:txBody>
      </p:sp>
      <p:sp>
        <p:nvSpPr>
          <p:cNvPr id="8" name="Dikdörtgen 7">
            <a:extLst>
              <a:ext uri="{FF2B5EF4-FFF2-40B4-BE49-F238E27FC236}">
                <a16:creationId xmlns:a16="http://schemas.microsoft.com/office/drawing/2014/main" id="{4A442CF5-455A-45CD-B04D-972F7D74AB66}"/>
              </a:ext>
            </a:extLst>
          </p:cNvPr>
          <p:cNvSpPr/>
          <p:nvPr/>
        </p:nvSpPr>
        <p:spPr>
          <a:xfrm>
            <a:off x="6050001" y="1594030"/>
            <a:ext cx="2339102" cy="1754326"/>
          </a:xfrm>
          <a:prstGeom prst="rect">
            <a:avLst/>
          </a:prstGeom>
          <a:noFill/>
        </p:spPr>
        <p:txBody>
          <a:bodyPr wrap="none" lIns="91440" tIns="45720" rIns="91440" bIns="45720">
            <a:spAutoFit/>
          </a:bodyPr>
          <a:lstStyle/>
          <a:p>
            <a:pPr algn="ctr"/>
            <a:r>
              <a:rPr lang="tr-TR" sz="5400" b="0" cap="none" spc="0" dirty="0">
                <a:ln w="0"/>
                <a:solidFill>
                  <a:srgbClr val="FFC000"/>
                </a:solidFill>
                <a:effectLst>
                  <a:reflection blurRad="6350" stA="53000" endA="300" endPos="35500" dir="5400000" sy="-90000" algn="bl" rotWithShape="0"/>
                </a:effectLst>
              </a:rPr>
              <a:t>Bilirkişi</a:t>
            </a:r>
          </a:p>
          <a:p>
            <a:pPr algn="ctr"/>
            <a:r>
              <a:rPr lang="tr-TR" sz="5400" dirty="0">
                <a:ln w="0"/>
                <a:solidFill>
                  <a:srgbClr val="FFC000"/>
                </a:solidFill>
                <a:effectLst>
                  <a:reflection blurRad="6350" stA="53000" endA="300" endPos="35500" dir="5400000" sy="-90000" algn="bl" rotWithShape="0"/>
                </a:effectLst>
              </a:rPr>
              <a:t>Listesi</a:t>
            </a:r>
            <a:endParaRPr lang="tr-TR" sz="5400" b="0" cap="none" spc="0" dirty="0">
              <a:ln w="0"/>
              <a:solidFill>
                <a:srgbClr val="FFC000"/>
              </a:solidFill>
              <a:effectLst>
                <a:reflection blurRad="6350" stA="53000" endA="300" endPos="35500" dir="5400000" sy="-90000" algn="bl" rotWithShape="0"/>
              </a:effectLst>
            </a:endParaRPr>
          </a:p>
        </p:txBody>
      </p:sp>
      <p:sp>
        <p:nvSpPr>
          <p:cNvPr id="9" name="Dikdörtgen 8">
            <a:extLst>
              <a:ext uri="{FF2B5EF4-FFF2-40B4-BE49-F238E27FC236}">
                <a16:creationId xmlns:a16="http://schemas.microsoft.com/office/drawing/2014/main" id="{BDA00288-63CA-46DF-9A8A-59EE58FE8FD4}"/>
              </a:ext>
            </a:extLst>
          </p:cNvPr>
          <p:cNvSpPr/>
          <p:nvPr/>
        </p:nvSpPr>
        <p:spPr>
          <a:xfrm>
            <a:off x="219995" y="2775959"/>
            <a:ext cx="5525810" cy="2074934"/>
          </a:xfrm>
          <a:prstGeom prst="rect">
            <a:avLst/>
          </a:prstGeom>
        </p:spPr>
        <p:txBody>
          <a:bodyPr wrap="square">
            <a:spAutoFit/>
          </a:bodyPr>
          <a:lstStyle/>
          <a:p>
            <a:r>
              <a:rPr lang="tr-TR" sz="3200" dirty="0">
                <a:solidFill>
                  <a:srgbClr val="00B050"/>
                </a:solidFill>
              </a:rPr>
              <a:t>İstisnai durumlarda listelerin dışından görevlendirilen bilirkişiler, bölge kuruluna bildirilir. </a:t>
            </a:r>
          </a:p>
        </p:txBody>
      </p:sp>
      <p:sp>
        <p:nvSpPr>
          <p:cNvPr id="10" name="Dikdörtgen 9">
            <a:extLst>
              <a:ext uri="{FF2B5EF4-FFF2-40B4-BE49-F238E27FC236}">
                <a16:creationId xmlns:a16="http://schemas.microsoft.com/office/drawing/2014/main" id="{B9446687-6C6D-4803-95EA-07C8B9F5056A}"/>
              </a:ext>
            </a:extLst>
          </p:cNvPr>
          <p:cNvSpPr/>
          <p:nvPr/>
        </p:nvSpPr>
        <p:spPr>
          <a:xfrm>
            <a:off x="296592" y="5115620"/>
            <a:ext cx="8520236" cy="1077218"/>
          </a:xfrm>
          <a:prstGeom prst="rect">
            <a:avLst/>
          </a:prstGeom>
        </p:spPr>
        <p:txBody>
          <a:bodyPr wrap="square">
            <a:spAutoFit/>
          </a:bodyPr>
          <a:lstStyle/>
          <a:p>
            <a:r>
              <a:rPr lang="tr-TR" sz="3200" dirty="0"/>
              <a:t>Bazı Bilirkişiler hiç dosya alamazken bazıları dışarıdan atanabilmektedir.</a:t>
            </a:r>
          </a:p>
        </p:txBody>
      </p:sp>
    </p:spTree>
    <p:extLst>
      <p:ext uri="{BB962C8B-B14F-4D97-AF65-F5344CB8AC3E}">
        <p14:creationId xmlns:p14="http://schemas.microsoft.com/office/powerpoint/2010/main" val="422594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0" y="613930"/>
            <a:ext cx="8107797"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Hiçbir dosyaya atanamayan bilirkişiler</a:t>
            </a:r>
          </a:p>
        </p:txBody>
      </p:sp>
      <p:sp>
        <p:nvSpPr>
          <p:cNvPr id="11" name="Metin kutusu 10">
            <a:extLst>
              <a:ext uri="{FF2B5EF4-FFF2-40B4-BE49-F238E27FC236}">
                <a16:creationId xmlns:a16="http://schemas.microsoft.com/office/drawing/2014/main" id="{0A2D7C18-C356-4CBB-BDFA-26F94BEDE7CB}"/>
              </a:ext>
            </a:extLst>
          </p:cNvPr>
          <p:cNvSpPr txBox="1"/>
          <p:nvPr/>
        </p:nvSpPr>
        <p:spPr>
          <a:xfrm>
            <a:off x="5745805" y="1530908"/>
            <a:ext cx="3100333" cy="3485708"/>
          </a:xfrm>
          <a:prstGeom prst="rect">
            <a:avLst/>
          </a:prstGeom>
          <a:noFill/>
          <a:ln>
            <a:solidFill>
              <a:schemeClr val="accent5">
                <a:lumMod val="75000"/>
              </a:schemeClr>
            </a:solidFill>
          </a:ln>
        </p:spPr>
        <p:txBody>
          <a:bodyPr wrap="square" rtlCol="0">
            <a:spAutoFit/>
          </a:bodyPr>
          <a:lstStyle/>
          <a:p>
            <a:endParaRPr lang="tr-TR" dirty="0"/>
          </a:p>
        </p:txBody>
      </p:sp>
      <p:sp>
        <p:nvSpPr>
          <p:cNvPr id="12" name="Dikdörtgen 11">
            <a:extLst>
              <a:ext uri="{FF2B5EF4-FFF2-40B4-BE49-F238E27FC236}">
                <a16:creationId xmlns:a16="http://schemas.microsoft.com/office/drawing/2014/main" id="{57621A4A-F55F-4637-BAFB-78A97473D965}"/>
              </a:ext>
            </a:extLst>
          </p:cNvPr>
          <p:cNvSpPr/>
          <p:nvPr/>
        </p:nvSpPr>
        <p:spPr>
          <a:xfrm>
            <a:off x="6079311" y="2072202"/>
            <a:ext cx="2339102" cy="1754326"/>
          </a:xfrm>
          <a:prstGeom prst="rect">
            <a:avLst/>
          </a:prstGeom>
          <a:noFill/>
        </p:spPr>
        <p:txBody>
          <a:bodyPr wrap="none" lIns="91440" tIns="45720" rIns="91440" bIns="45720">
            <a:spAutoFit/>
          </a:bodyPr>
          <a:lstStyle/>
          <a:p>
            <a:pPr algn="ctr"/>
            <a:r>
              <a:rPr lang="tr-TR" sz="5400" b="0" cap="none" spc="0" dirty="0">
                <a:ln w="0"/>
                <a:solidFill>
                  <a:srgbClr val="FFC000"/>
                </a:solidFill>
                <a:effectLst>
                  <a:reflection blurRad="6350" stA="53000" endA="300" endPos="35500" dir="5400000" sy="-90000" algn="bl" rotWithShape="0"/>
                </a:effectLst>
              </a:rPr>
              <a:t>Bilirkişi</a:t>
            </a:r>
          </a:p>
          <a:p>
            <a:pPr algn="ctr"/>
            <a:r>
              <a:rPr lang="tr-TR" sz="5400" dirty="0">
                <a:ln w="0"/>
                <a:solidFill>
                  <a:srgbClr val="FFC000"/>
                </a:solidFill>
                <a:effectLst>
                  <a:reflection blurRad="6350" stA="53000" endA="300" endPos="35500" dir="5400000" sy="-90000" algn="bl" rotWithShape="0"/>
                </a:effectLst>
              </a:rPr>
              <a:t>Listesi</a:t>
            </a:r>
            <a:endParaRPr lang="tr-TR" sz="5400" b="0" cap="none" spc="0" dirty="0">
              <a:ln w="0"/>
              <a:solidFill>
                <a:srgbClr val="FFC000"/>
              </a:solidFill>
              <a:effectLst>
                <a:reflection blurRad="6350" stA="53000" endA="300" endPos="35500" dir="5400000" sy="-90000" algn="bl" rotWithShape="0"/>
              </a:effectLst>
            </a:endParaRPr>
          </a:p>
        </p:txBody>
      </p:sp>
      <p:sp>
        <p:nvSpPr>
          <p:cNvPr id="13" name="Dikdörtgen 12">
            <a:extLst>
              <a:ext uri="{FF2B5EF4-FFF2-40B4-BE49-F238E27FC236}">
                <a16:creationId xmlns:a16="http://schemas.microsoft.com/office/drawing/2014/main" id="{01E0C48F-E7ED-4A20-B6C4-D9903C567109}"/>
              </a:ext>
            </a:extLst>
          </p:cNvPr>
          <p:cNvSpPr/>
          <p:nvPr/>
        </p:nvSpPr>
        <p:spPr>
          <a:xfrm>
            <a:off x="230370" y="1972751"/>
            <a:ext cx="4895302" cy="837561"/>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Bilirkişilikte tecrübesi yok gerekçesiyle atanamama</a:t>
            </a:r>
            <a:endParaRPr lang="tr-TR" sz="2400" dirty="0"/>
          </a:p>
        </p:txBody>
      </p:sp>
      <p:sp>
        <p:nvSpPr>
          <p:cNvPr id="14" name="Dikdörtgen 13">
            <a:extLst>
              <a:ext uri="{FF2B5EF4-FFF2-40B4-BE49-F238E27FC236}">
                <a16:creationId xmlns:a16="http://schemas.microsoft.com/office/drawing/2014/main" id="{DDFB583A-3762-4E28-A686-AD2F9EB5E1EC}"/>
              </a:ext>
            </a:extLst>
          </p:cNvPr>
          <p:cNvSpPr/>
          <p:nvPr/>
        </p:nvSpPr>
        <p:spPr>
          <a:xfrm>
            <a:off x="230369" y="3273762"/>
            <a:ext cx="4895303" cy="1569660"/>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31.12.2018 tarihine ertelenen süre aşımı halinde yeni dosya alamama uygulaması ertelenmeden ve de tavizsiz olarak uygulanmalıdır.</a:t>
            </a:r>
            <a:endParaRPr lang="tr-TR" sz="2400" dirty="0"/>
          </a:p>
        </p:txBody>
      </p:sp>
    </p:spTree>
    <p:extLst>
      <p:ext uri="{BB962C8B-B14F-4D97-AF65-F5344CB8AC3E}">
        <p14:creationId xmlns:p14="http://schemas.microsoft.com/office/powerpoint/2010/main" val="40049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18" presetClass="entr" presetSubtype="12"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33223" y="801178"/>
            <a:ext cx="7856638"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Otomatik Tevzi Sistemi Getirilmelidir</a:t>
            </a:r>
          </a:p>
        </p:txBody>
      </p:sp>
      <p:sp>
        <p:nvSpPr>
          <p:cNvPr id="11" name="Metin kutusu 10">
            <a:extLst>
              <a:ext uri="{FF2B5EF4-FFF2-40B4-BE49-F238E27FC236}">
                <a16:creationId xmlns:a16="http://schemas.microsoft.com/office/drawing/2014/main" id="{0A2D7C18-C356-4CBB-BDFA-26F94BEDE7CB}"/>
              </a:ext>
            </a:extLst>
          </p:cNvPr>
          <p:cNvSpPr txBox="1"/>
          <p:nvPr/>
        </p:nvSpPr>
        <p:spPr>
          <a:xfrm>
            <a:off x="5745805" y="1955973"/>
            <a:ext cx="3100333" cy="3485708"/>
          </a:xfrm>
          <a:prstGeom prst="rect">
            <a:avLst/>
          </a:prstGeom>
          <a:noFill/>
          <a:ln>
            <a:solidFill>
              <a:schemeClr val="accent5">
                <a:lumMod val="75000"/>
              </a:schemeClr>
            </a:solidFill>
          </a:ln>
        </p:spPr>
        <p:txBody>
          <a:bodyPr wrap="square" rtlCol="0">
            <a:spAutoFit/>
          </a:bodyPr>
          <a:lstStyle/>
          <a:p>
            <a:endParaRPr lang="tr-TR" dirty="0"/>
          </a:p>
        </p:txBody>
      </p:sp>
      <p:sp>
        <p:nvSpPr>
          <p:cNvPr id="12" name="Dikdörtgen 11">
            <a:extLst>
              <a:ext uri="{FF2B5EF4-FFF2-40B4-BE49-F238E27FC236}">
                <a16:creationId xmlns:a16="http://schemas.microsoft.com/office/drawing/2014/main" id="{57621A4A-F55F-4637-BAFB-78A97473D965}"/>
              </a:ext>
            </a:extLst>
          </p:cNvPr>
          <p:cNvSpPr/>
          <p:nvPr/>
        </p:nvSpPr>
        <p:spPr>
          <a:xfrm>
            <a:off x="6079311" y="2497267"/>
            <a:ext cx="2339102" cy="1754326"/>
          </a:xfrm>
          <a:prstGeom prst="rect">
            <a:avLst/>
          </a:prstGeom>
          <a:noFill/>
        </p:spPr>
        <p:txBody>
          <a:bodyPr wrap="none" lIns="91440" tIns="45720" rIns="91440" bIns="45720">
            <a:spAutoFit/>
          </a:bodyPr>
          <a:lstStyle/>
          <a:p>
            <a:pPr algn="ctr"/>
            <a:r>
              <a:rPr lang="tr-TR" sz="5400" b="0" cap="none" spc="0" dirty="0">
                <a:ln w="0"/>
                <a:solidFill>
                  <a:srgbClr val="FFC000"/>
                </a:solidFill>
                <a:effectLst>
                  <a:reflection blurRad="6350" stA="53000" endA="300" endPos="35500" dir="5400000" sy="-90000" algn="bl" rotWithShape="0"/>
                </a:effectLst>
              </a:rPr>
              <a:t>Bilirkişi</a:t>
            </a:r>
          </a:p>
          <a:p>
            <a:pPr algn="ctr"/>
            <a:r>
              <a:rPr lang="tr-TR" sz="5400" dirty="0">
                <a:ln w="0"/>
                <a:solidFill>
                  <a:srgbClr val="FFC000"/>
                </a:solidFill>
                <a:effectLst>
                  <a:reflection blurRad="6350" stA="53000" endA="300" endPos="35500" dir="5400000" sy="-90000" algn="bl" rotWithShape="0"/>
                </a:effectLst>
              </a:rPr>
              <a:t>Listesi</a:t>
            </a:r>
            <a:endParaRPr lang="tr-TR" sz="5400" b="0" cap="none" spc="0" dirty="0">
              <a:ln w="0"/>
              <a:solidFill>
                <a:srgbClr val="FFC000"/>
              </a:solidFill>
              <a:effectLst>
                <a:reflection blurRad="6350" stA="53000" endA="300" endPos="35500" dir="5400000" sy="-90000" algn="bl" rotWithShape="0"/>
              </a:effectLst>
            </a:endParaRPr>
          </a:p>
        </p:txBody>
      </p:sp>
      <p:sp>
        <p:nvSpPr>
          <p:cNvPr id="13" name="Dikdörtgen 12">
            <a:extLst>
              <a:ext uri="{FF2B5EF4-FFF2-40B4-BE49-F238E27FC236}">
                <a16:creationId xmlns:a16="http://schemas.microsoft.com/office/drawing/2014/main" id="{01E0C48F-E7ED-4A20-B6C4-D9903C567109}"/>
              </a:ext>
            </a:extLst>
          </p:cNvPr>
          <p:cNvSpPr/>
          <p:nvPr/>
        </p:nvSpPr>
        <p:spPr>
          <a:xfrm>
            <a:off x="230370" y="2425756"/>
            <a:ext cx="4895303" cy="1200329"/>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70C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Hakim sadece alt uzmanlık alanını belirlemeli sistem bilirkişiyi sırasıyla atamalıdır.</a:t>
            </a:r>
            <a:endParaRPr lang="tr-TR" sz="2400" dirty="0"/>
          </a:p>
        </p:txBody>
      </p:sp>
    </p:spTree>
    <p:extLst>
      <p:ext uri="{BB962C8B-B14F-4D97-AF65-F5344CB8AC3E}">
        <p14:creationId xmlns:p14="http://schemas.microsoft.com/office/powerpoint/2010/main" val="409483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503726" y="801178"/>
            <a:ext cx="6915611"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Kıdemli Bilirkişilik Getirilmelidir</a:t>
            </a:r>
          </a:p>
        </p:txBody>
      </p:sp>
      <p:sp>
        <p:nvSpPr>
          <p:cNvPr id="11" name="Metin kutusu 10">
            <a:extLst>
              <a:ext uri="{FF2B5EF4-FFF2-40B4-BE49-F238E27FC236}">
                <a16:creationId xmlns:a16="http://schemas.microsoft.com/office/drawing/2014/main" id="{0A2D7C18-C356-4CBB-BDFA-26F94BEDE7CB}"/>
              </a:ext>
            </a:extLst>
          </p:cNvPr>
          <p:cNvSpPr txBox="1"/>
          <p:nvPr/>
        </p:nvSpPr>
        <p:spPr>
          <a:xfrm>
            <a:off x="5745805" y="1955973"/>
            <a:ext cx="3100333" cy="3485708"/>
          </a:xfrm>
          <a:prstGeom prst="rect">
            <a:avLst/>
          </a:prstGeom>
          <a:noFill/>
          <a:ln>
            <a:solidFill>
              <a:schemeClr val="accent5">
                <a:lumMod val="75000"/>
              </a:schemeClr>
            </a:solidFill>
          </a:ln>
        </p:spPr>
        <p:txBody>
          <a:bodyPr wrap="square" rtlCol="0">
            <a:spAutoFit/>
          </a:bodyPr>
          <a:lstStyle/>
          <a:p>
            <a:endParaRPr lang="tr-TR" dirty="0"/>
          </a:p>
        </p:txBody>
      </p:sp>
      <p:sp>
        <p:nvSpPr>
          <p:cNvPr id="12" name="Dikdörtgen 11">
            <a:extLst>
              <a:ext uri="{FF2B5EF4-FFF2-40B4-BE49-F238E27FC236}">
                <a16:creationId xmlns:a16="http://schemas.microsoft.com/office/drawing/2014/main" id="{57621A4A-F55F-4637-BAFB-78A97473D965}"/>
              </a:ext>
            </a:extLst>
          </p:cNvPr>
          <p:cNvSpPr/>
          <p:nvPr/>
        </p:nvSpPr>
        <p:spPr>
          <a:xfrm>
            <a:off x="6079311" y="2497267"/>
            <a:ext cx="2339102" cy="1754326"/>
          </a:xfrm>
          <a:prstGeom prst="rect">
            <a:avLst/>
          </a:prstGeom>
          <a:noFill/>
        </p:spPr>
        <p:txBody>
          <a:bodyPr wrap="none" lIns="91440" tIns="45720" rIns="91440" bIns="45720">
            <a:spAutoFit/>
          </a:bodyPr>
          <a:lstStyle/>
          <a:p>
            <a:pPr algn="ctr"/>
            <a:r>
              <a:rPr lang="tr-TR" sz="5400" b="0" cap="none" spc="0" dirty="0">
                <a:ln w="0"/>
                <a:solidFill>
                  <a:srgbClr val="FFC000"/>
                </a:solidFill>
                <a:effectLst>
                  <a:reflection blurRad="6350" stA="53000" endA="300" endPos="35500" dir="5400000" sy="-90000" algn="bl" rotWithShape="0"/>
                </a:effectLst>
              </a:rPr>
              <a:t>Bilirkişi</a:t>
            </a:r>
          </a:p>
          <a:p>
            <a:pPr algn="ctr"/>
            <a:r>
              <a:rPr lang="tr-TR" sz="5400" dirty="0">
                <a:ln w="0"/>
                <a:solidFill>
                  <a:srgbClr val="FFC000"/>
                </a:solidFill>
                <a:effectLst>
                  <a:reflection blurRad="6350" stA="53000" endA="300" endPos="35500" dir="5400000" sy="-90000" algn="bl" rotWithShape="0"/>
                </a:effectLst>
              </a:rPr>
              <a:t>Listesi</a:t>
            </a:r>
            <a:endParaRPr lang="tr-TR" sz="5400" b="0" cap="none" spc="0" dirty="0">
              <a:ln w="0"/>
              <a:solidFill>
                <a:srgbClr val="FFC000"/>
              </a:solidFill>
              <a:effectLst>
                <a:reflection blurRad="6350" stA="53000" endA="300" endPos="35500" dir="5400000" sy="-90000" algn="bl" rotWithShape="0"/>
              </a:effectLst>
            </a:endParaRPr>
          </a:p>
        </p:txBody>
      </p:sp>
      <p:sp>
        <p:nvSpPr>
          <p:cNvPr id="13" name="Dikdörtgen 12">
            <a:extLst>
              <a:ext uri="{FF2B5EF4-FFF2-40B4-BE49-F238E27FC236}">
                <a16:creationId xmlns:a16="http://schemas.microsoft.com/office/drawing/2014/main" id="{01E0C48F-E7ED-4A20-B6C4-D9903C567109}"/>
              </a:ext>
            </a:extLst>
          </p:cNvPr>
          <p:cNvSpPr/>
          <p:nvPr/>
        </p:nvSpPr>
        <p:spPr>
          <a:xfrm>
            <a:off x="230370" y="2425756"/>
            <a:ext cx="4895303" cy="1938992"/>
          </a:xfrm>
          <a:prstGeom prst="rect">
            <a:avLst/>
          </a:prstGeom>
        </p:spPr>
        <p:txBody>
          <a:bodyPr wrap="square">
            <a:spAutoFit/>
          </a:bodyPr>
          <a:lstStyle/>
          <a:p>
            <a:pPr marL="342900" indent="-342900">
              <a:buFont typeface="Wingdings" panose="05000000000000000000" pitchFamily="2" charset="2"/>
              <a:buChar char="ü"/>
            </a:pPr>
            <a:r>
              <a:rPr lang="tr-TR" sz="2400" dirty="0">
                <a:latin typeface="Times New Roman" panose="02020603050405020304" pitchFamily="18" charset="0"/>
                <a:ea typeface="Times New Roman" panose="02020603050405020304" pitchFamily="18" charset="0"/>
              </a:rPr>
              <a:t> 10 yıllık deneyime sahip Bilirkişiler </a:t>
            </a:r>
            <a:r>
              <a:rPr lang="tr-TR" sz="2400" b="1" dirty="0">
                <a:solidFill>
                  <a:srgbClr val="0070C0"/>
                </a:solidFill>
                <a:latin typeface="Times New Roman" panose="02020603050405020304" pitchFamily="18" charset="0"/>
                <a:ea typeface="Times New Roman" panose="02020603050405020304" pitchFamily="18" charset="0"/>
              </a:rPr>
              <a:t>Kıdemli Bilirkişi </a:t>
            </a:r>
            <a:r>
              <a:rPr lang="tr-TR" sz="2400" dirty="0">
                <a:latin typeface="Times New Roman" panose="02020603050405020304" pitchFamily="18" charset="0"/>
                <a:ea typeface="Times New Roman" panose="02020603050405020304" pitchFamily="18" charset="0"/>
              </a:rPr>
              <a:t>olarak tanımlanmalı ve kurulan her heyette en az bir </a:t>
            </a:r>
            <a:r>
              <a:rPr lang="tr-TR" sz="2400" b="1" dirty="0">
                <a:solidFill>
                  <a:srgbClr val="0070C0"/>
                </a:solidFill>
                <a:latin typeface="Times New Roman" panose="02020603050405020304" pitchFamily="18" charset="0"/>
                <a:ea typeface="Times New Roman" panose="02020603050405020304" pitchFamily="18" charset="0"/>
              </a:rPr>
              <a:t>Kıdemli Bilirkişi </a:t>
            </a:r>
            <a:r>
              <a:rPr lang="tr-TR" sz="2400" dirty="0">
                <a:latin typeface="Times New Roman" panose="02020603050405020304" pitchFamily="18" charset="0"/>
                <a:ea typeface="Times New Roman" panose="02020603050405020304" pitchFamily="18" charset="0"/>
              </a:rPr>
              <a:t>bulunmalıdır.</a:t>
            </a:r>
            <a:endParaRPr lang="tr-TR" sz="2400" dirty="0"/>
          </a:p>
        </p:txBody>
      </p:sp>
    </p:spTree>
    <p:extLst>
      <p:ext uri="{BB962C8B-B14F-4D97-AF65-F5344CB8AC3E}">
        <p14:creationId xmlns:p14="http://schemas.microsoft.com/office/powerpoint/2010/main" val="15886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0" y="698934"/>
            <a:ext cx="7352590"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Konkordato Komiserlerinin Seçimi</a:t>
            </a:r>
          </a:p>
        </p:txBody>
      </p:sp>
      <p:sp>
        <p:nvSpPr>
          <p:cNvPr id="11" name="Metin kutusu 10">
            <a:extLst>
              <a:ext uri="{FF2B5EF4-FFF2-40B4-BE49-F238E27FC236}">
                <a16:creationId xmlns:a16="http://schemas.microsoft.com/office/drawing/2014/main" id="{0A2D7C18-C356-4CBB-BDFA-26F94BEDE7CB}"/>
              </a:ext>
            </a:extLst>
          </p:cNvPr>
          <p:cNvSpPr txBox="1"/>
          <p:nvPr/>
        </p:nvSpPr>
        <p:spPr>
          <a:xfrm>
            <a:off x="5745805" y="1530908"/>
            <a:ext cx="3100333" cy="3485708"/>
          </a:xfrm>
          <a:prstGeom prst="rect">
            <a:avLst/>
          </a:prstGeom>
          <a:noFill/>
          <a:ln>
            <a:solidFill>
              <a:schemeClr val="accent5">
                <a:lumMod val="75000"/>
              </a:schemeClr>
            </a:solidFill>
          </a:ln>
        </p:spPr>
        <p:txBody>
          <a:bodyPr wrap="square" rtlCol="0">
            <a:spAutoFit/>
          </a:bodyPr>
          <a:lstStyle/>
          <a:p>
            <a:endParaRPr lang="tr-TR" dirty="0"/>
          </a:p>
        </p:txBody>
      </p:sp>
      <p:sp>
        <p:nvSpPr>
          <p:cNvPr id="12" name="Dikdörtgen 11">
            <a:extLst>
              <a:ext uri="{FF2B5EF4-FFF2-40B4-BE49-F238E27FC236}">
                <a16:creationId xmlns:a16="http://schemas.microsoft.com/office/drawing/2014/main" id="{57621A4A-F55F-4637-BAFB-78A97473D965}"/>
              </a:ext>
            </a:extLst>
          </p:cNvPr>
          <p:cNvSpPr/>
          <p:nvPr/>
        </p:nvSpPr>
        <p:spPr>
          <a:xfrm>
            <a:off x="6079311" y="2072202"/>
            <a:ext cx="2339102" cy="1754326"/>
          </a:xfrm>
          <a:prstGeom prst="rect">
            <a:avLst/>
          </a:prstGeom>
          <a:noFill/>
        </p:spPr>
        <p:txBody>
          <a:bodyPr wrap="none" lIns="91440" tIns="45720" rIns="91440" bIns="45720">
            <a:spAutoFit/>
          </a:bodyPr>
          <a:lstStyle/>
          <a:p>
            <a:pPr algn="ctr"/>
            <a:r>
              <a:rPr lang="tr-TR" sz="5400" b="0" cap="none" spc="0" dirty="0">
                <a:ln w="0"/>
                <a:solidFill>
                  <a:srgbClr val="FFC000"/>
                </a:solidFill>
                <a:effectLst>
                  <a:reflection blurRad="6350" stA="53000" endA="300" endPos="35500" dir="5400000" sy="-90000" algn="bl" rotWithShape="0"/>
                </a:effectLst>
              </a:rPr>
              <a:t>Bilirkişi</a:t>
            </a:r>
          </a:p>
          <a:p>
            <a:pPr algn="ctr"/>
            <a:r>
              <a:rPr lang="tr-TR" sz="5400" dirty="0">
                <a:ln w="0"/>
                <a:solidFill>
                  <a:srgbClr val="FFC000"/>
                </a:solidFill>
                <a:effectLst>
                  <a:reflection blurRad="6350" stA="53000" endA="300" endPos="35500" dir="5400000" sy="-90000" algn="bl" rotWithShape="0"/>
                </a:effectLst>
              </a:rPr>
              <a:t>Listesi</a:t>
            </a:r>
            <a:endParaRPr lang="tr-TR" sz="5400" b="0" cap="none" spc="0" dirty="0">
              <a:ln w="0"/>
              <a:solidFill>
                <a:srgbClr val="FFC000"/>
              </a:solidFill>
              <a:effectLst>
                <a:reflection blurRad="6350" stA="53000" endA="300" endPos="35500" dir="5400000" sy="-90000" algn="bl" rotWithShape="0"/>
              </a:effectLst>
            </a:endParaRPr>
          </a:p>
        </p:txBody>
      </p:sp>
      <p:sp>
        <p:nvSpPr>
          <p:cNvPr id="13" name="Dikdörtgen 12">
            <a:extLst>
              <a:ext uri="{FF2B5EF4-FFF2-40B4-BE49-F238E27FC236}">
                <a16:creationId xmlns:a16="http://schemas.microsoft.com/office/drawing/2014/main" id="{01E0C48F-E7ED-4A20-B6C4-D9903C567109}"/>
              </a:ext>
            </a:extLst>
          </p:cNvPr>
          <p:cNvSpPr/>
          <p:nvPr/>
        </p:nvSpPr>
        <p:spPr>
          <a:xfrm>
            <a:off x="230370" y="1972751"/>
            <a:ext cx="4895303" cy="830997"/>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Konkordato Komiserleri Bilirkişi Listesinden seçilmelidir.</a:t>
            </a:r>
            <a:endParaRPr lang="tr-TR" sz="2400" dirty="0"/>
          </a:p>
        </p:txBody>
      </p:sp>
    </p:spTree>
    <p:extLst>
      <p:ext uri="{BB962C8B-B14F-4D97-AF65-F5344CB8AC3E}">
        <p14:creationId xmlns:p14="http://schemas.microsoft.com/office/powerpoint/2010/main" val="381944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73792" y="801178"/>
            <a:ext cx="7775462"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cap="none" spc="0" dirty="0">
                <a:ln w="0"/>
                <a:solidFill>
                  <a:srgbClr val="002060"/>
                </a:solidFill>
                <a:effectLst>
                  <a:outerShdw blurRad="38100" dist="25400" dir="5400000" algn="ctr" rotWithShape="0">
                    <a:srgbClr val="6E747A">
                      <a:alpha val="43000"/>
                    </a:srgbClr>
                  </a:outerShdw>
                </a:effectLst>
              </a:rPr>
              <a:t>Kayyum ve Özel Denetçilerin Seçimi</a:t>
            </a:r>
          </a:p>
        </p:txBody>
      </p:sp>
      <p:sp>
        <p:nvSpPr>
          <p:cNvPr id="11" name="Metin kutusu 10">
            <a:extLst>
              <a:ext uri="{FF2B5EF4-FFF2-40B4-BE49-F238E27FC236}">
                <a16:creationId xmlns:a16="http://schemas.microsoft.com/office/drawing/2014/main" id="{0A2D7C18-C356-4CBB-BDFA-26F94BEDE7CB}"/>
              </a:ext>
            </a:extLst>
          </p:cNvPr>
          <p:cNvSpPr txBox="1"/>
          <p:nvPr/>
        </p:nvSpPr>
        <p:spPr>
          <a:xfrm>
            <a:off x="5745805" y="1955973"/>
            <a:ext cx="3100333" cy="3485708"/>
          </a:xfrm>
          <a:prstGeom prst="rect">
            <a:avLst/>
          </a:prstGeom>
          <a:noFill/>
          <a:ln>
            <a:solidFill>
              <a:schemeClr val="accent5">
                <a:lumMod val="75000"/>
              </a:schemeClr>
            </a:solidFill>
          </a:ln>
        </p:spPr>
        <p:txBody>
          <a:bodyPr wrap="square" rtlCol="0">
            <a:spAutoFit/>
          </a:bodyPr>
          <a:lstStyle/>
          <a:p>
            <a:endParaRPr lang="tr-TR" dirty="0"/>
          </a:p>
        </p:txBody>
      </p:sp>
      <p:sp>
        <p:nvSpPr>
          <p:cNvPr id="12" name="Dikdörtgen 11">
            <a:extLst>
              <a:ext uri="{FF2B5EF4-FFF2-40B4-BE49-F238E27FC236}">
                <a16:creationId xmlns:a16="http://schemas.microsoft.com/office/drawing/2014/main" id="{57621A4A-F55F-4637-BAFB-78A97473D965}"/>
              </a:ext>
            </a:extLst>
          </p:cNvPr>
          <p:cNvSpPr/>
          <p:nvPr/>
        </p:nvSpPr>
        <p:spPr>
          <a:xfrm>
            <a:off x="6079311" y="2497267"/>
            <a:ext cx="2339102" cy="1754326"/>
          </a:xfrm>
          <a:prstGeom prst="rect">
            <a:avLst/>
          </a:prstGeom>
          <a:noFill/>
        </p:spPr>
        <p:txBody>
          <a:bodyPr wrap="none" lIns="91440" tIns="45720" rIns="91440" bIns="45720">
            <a:spAutoFit/>
          </a:bodyPr>
          <a:lstStyle/>
          <a:p>
            <a:pPr algn="ctr"/>
            <a:r>
              <a:rPr lang="tr-TR" sz="5400" b="0" cap="none" spc="0" dirty="0">
                <a:ln w="0"/>
                <a:solidFill>
                  <a:srgbClr val="FFC000"/>
                </a:solidFill>
                <a:effectLst>
                  <a:reflection blurRad="6350" stA="53000" endA="300" endPos="35500" dir="5400000" sy="-90000" algn="bl" rotWithShape="0"/>
                </a:effectLst>
              </a:rPr>
              <a:t>Bilirkişi</a:t>
            </a:r>
          </a:p>
          <a:p>
            <a:pPr algn="ctr"/>
            <a:r>
              <a:rPr lang="tr-TR" sz="5400" dirty="0">
                <a:ln w="0"/>
                <a:solidFill>
                  <a:srgbClr val="FFC000"/>
                </a:solidFill>
                <a:effectLst>
                  <a:reflection blurRad="6350" stA="53000" endA="300" endPos="35500" dir="5400000" sy="-90000" algn="bl" rotWithShape="0"/>
                </a:effectLst>
              </a:rPr>
              <a:t>Listesi</a:t>
            </a:r>
            <a:endParaRPr lang="tr-TR" sz="5400" b="0" cap="none" spc="0" dirty="0">
              <a:ln w="0"/>
              <a:solidFill>
                <a:srgbClr val="FFC000"/>
              </a:solidFill>
              <a:effectLst>
                <a:reflection blurRad="6350" stA="53000" endA="300" endPos="35500" dir="5400000" sy="-90000" algn="bl" rotWithShape="0"/>
              </a:effectLst>
            </a:endParaRPr>
          </a:p>
        </p:txBody>
      </p:sp>
      <p:sp>
        <p:nvSpPr>
          <p:cNvPr id="13" name="Dikdörtgen 12">
            <a:extLst>
              <a:ext uri="{FF2B5EF4-FFF2-40B4-BE49-F238E27FC236}">
                <a16:creationId xmlns:a16="http://schemas.microsoft.com/office/drawing/2014/main" id="{01E0C48F-E7ED-4A20-B6C4-D9903C567109}"/>
              </a:ext>
            </a:extLst>
          </p:cNvPr>
          <p:cNvSpPr/>
          <p:nvPr/>
        </p:nvSpPr>
        <p:spPr>
          <a:xfrm>
            <a:off x="230370" y="2425756"/>
            <a:ext cx="4895303" cy="830997"/>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b="1" dirty="0">
                <a:solidFill>
                  <a:srgbClr val="7030A0"/>
                </a:solidFill>
                <a:latin typeface="Times New Roman" panose="02020603050405020304" pitchFamily="18" charset="0"/>
                <a:ea typeface="Times New Roman" panose="02020603050405020304" pitchFamily="18" charset="0"/>
              </a:rPr>
              <a:t>Kayyumlar</a:t>
            </a:r>
            <a:r>
              <a:rPr lang="tr-TR" sz="2400" dirty="0">
                <a:latin typeface="Times New Roman" panose="02020603050405020304" pitchFamily="18" charset="0"/>
                <a:ea typeface="Times New Roman" panose="02020603050405020304" pitchFamily="18" charset="0"/>
              </a:rPr>
              <a:t> ve </a:t>
            </a:r>
            <a:r>
              <a:rPr lang="tr-TR" sz="2400" b="1" dirty="0">
                <a:solidFill>
                  <a:srgbClr val="7030A0"/>
                </a:solidFill>
                <a:latin typeface="Times New Roman" panose="02020603050405020304" pitchFamily="18" charset="0"/>
                <a:ea typeface="Times New Roman" panose="02020603050405020304" pitchFamily="18" charset="0"/>
              </a:rPr>
              <a:t>Özel Denetçiler </a:t>
            </a:r>
            <a:r>
              <a:rPr lang="tr-TR" sz="2400" dirty="0">
                <a:latin typeface="Times New Roman" panose="02020603050405020304" pitchFamily="18" charset="0"/>
                <a:ea typeface="Times New Roman" panose="02020603050405020304" pitchFamily="18" charset="0"/>
              </a:rPr>
              <a:t>de Bilirkişi Listesinden seçilmelidir.</a:t>
            </a:r>
            <a:endParaRPr lang="tr-TR" sz="2400" dirty="0"/>
          </a:p>
        </p:txBody>
      </p:sp>
    </p:spTree>
    <p:extLst>
      <p:ext uri="{BB962C8B-B14F-4D97-AF65-F5344CB8AC3E}">
        <p14:creationId xmlns:p14="http://schemas.microsoft.com/office/powerpoint/2010/main" val="411427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C828491-41C8-477F-A0F3-EE83F8DE927A}"/>
              </a:ext>
            </a:extLst>
          </p:cNvPr>
          <p:cNvSpPr/>
          <p:nvPr/>
        </p:nvSpPr>
        <p:spPr>
          <a:xfrm>
            <a:off x="157728" y="141681"/>
            <a:ext cx="1619674"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 GİRİŞ</a:t>
            </a:r>
          </a:p>
        </p:txBody>
      </p:sp>
      <p:pic>
        <p:nvPicPr>
          <p:cNvPr id="2" name="Resim 1">
            <a:extLst>
              <a:ext uri="{FF2B5EF4-FFF2-40B4-BE49-F238E27FC236}">
                <a16:creationId xmlns:a16="http://schemas.microsoft.com/office/drawing/2014/main" id="{4E5FBC94-9B59-47C6-A6CA-B24EBC806FE7}"/>
              </a:ext>
            </a:extLst>
          </p:cNvPr>
          <p:cNvPicPr>
            <a:picLocks noChangeAspect="1"/>
          </p:cNvPicPr>
          <p:nvPr/>
        </p:nvPicPr>
        <p:blipFill rotWithShape="1">
          <a:blip r:embed="rId2"/>
          <a:srcRect l="15553" t="-1" r="15005" b="-351"/>
          <a:stretch/>
        </p:blipFill>
        <p:spPr>
          <a:xfrm>
            <a:off x="4639297" y="1066450"/>
            <a:ext cx="4471146" cy="3379715"/>
          </a:xfrm>
          <a:prstGeom prst="rect">
            <a:avLst/>
          </a:prstGeom>
        </p:spPr>
      </p:pic>
      <p:sp>
        <p:nvSpPr>
          <p:cNvPr id="3" name="Dikdörtgen 2">
            <a:extLst>
              <a:ext uri="{FF2B5EF4-FFF2-40B4-BE49-F238E27FC236}">
                <a16:creationId xmlns:a16="http://schemas.microsoft.com/office/drawing/2014/main" id="{89FA83D5-1AAD-4160-B8A6-8AC908C37D41}"/>
              </a:ext>
            </a:extLst>
          </p:cNvPr>
          <p:cNvSpPr/>
          <p:nvPr/>
        </p:nvSpPr>
        <p:spPr>
          <a:xfrm>
            <a:off x="161396" y="857126"/>
            <a:ext cx="7002802" cy="1200329"/>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Kamu kurumlarına, şirketlere ve bireylere karşı işlenen ekonomik suçlar artık neredeyse yadırganmaz hale gelmiştir.</a:t>
            </a:r>
            <a:endParaRPr lang="tr-TR" sz="2400" dirty="0"/>
          </a:p>
        </p:txBody>
      </p:sp>
      <p:sp>
        <p:nvSpPr>
          <p:cNvPr id="4" name="Dikdörtgen 3">
            <a:extLst>
              <a:ext uri="{FF2B5EF4-FFF2-40B4-BE49-F238E27FC236}">
                <a16:creationId xmlns:a16="http://schemas.microsoft.com/office/drawing/2014/main" id="{ABE5787C-5F19-4A88-9E33-A638A1109B6F}"/>
              </a:ext>
            </a:extLst>
          </p:cNvPr>
          <p:cNvSpPr/>
          <p:nvPr/>
        </p:nvSpPr>
        <p:spPr>
          <a:xfrm>
            <a:off x="67297" y="2228671"/>
            <a:ext cx="4572000" cy="1200329"/>
          </a:xfrm>
          <a:prstGeom prst="rect">
            <a:avLst/>
          </a:prstGeom>
        </p:spPr>
        <p:txBody>
          <a:bodyPr>
            <a:spAutoFit/>
          </a:bodyPr>
          <a:lstStyle/>
          <a:p>
            <a:r>
              <a:rPr lang="tr-TR" sz="2400" dirty="0">
                <a:latin typeface="Times New Roman" panose="02020603050405020304" pitchFamily="18" charset="0"/>
                <a:ea typeface="Times New Roman" panose="02020603050405020304" pitchFamily="18" charset="0"/>
              </a:rPr>
              <a:t>Suçun işlenmesi engellenemediğine göre güçlü şekilde telafisi değer kazanacaktır. </a:t>
            </a:r>
            <a:endParaRPr lang="tr-TR" sz="2400" dirty="0"/>
          </a:p>
        </p:txBody>
      </p:sp>
      <p:sp>
        <p:nvSpPr>
          <p:cNvPr id="6" name="Dikdörtgen 5">
            <a:extLst>
              <a:ext uri="{FF2B5EF4-FFF2-40B4-BE49-F238E27FC236}">
                <a16:creationId xmlns:a16="http://schemas.microsoft.com/office/drawing/2014/main" id="{802EC1C2-F819-4449-AF02-2A2CD63E07DE}"/>
              </a:ext>
            </a:extLst>
          </p:cNvPr>
          <p:cNvSpPr/>
          <p:nvPr/>
        </p:nvSpPr>
        <p:spPr>
          <a:xfrm>
            <a:off x="0" y="3804960"/>
            <a:ext cx="5068760" cy="500137"/>
          </a:xfrm>
          <a:prstGeom prst="rect">
            <a:avLst/>
          </a:prstGeom>
          <a:noFill/>
        </p:spPr>
        <p:txBody>
          <a:bodyPr wrap="none" lIns="68580" tIns="34290" rIns="68580" bIns="34290">
            <a:spAutoFit/>
          </a:bodyPr>
          <a:lstStyle/>
          <a:p>
            <a:pPr algn="ctr"/>
            <a:r>
              <a:rPr lang="tr-TR" sz="2800" b="1" dirty="0">
                <a:ln w="13462">
                  <a:solidFill>
                    <a:schemeClr val="bg1"/>
                  </a:solidFill>
                  <a:prstDash val="solid"/>
                </a:ln>
                <a:solidFill>
                  <a:srgbClr val="FF0000"/>
                </a:solidFill>
                <a:effectLst>
                  <a:outerShdw dist="38100" dir="2700000" algn="bl" rotWithShape="0">
                    <a:schemeClr val="accent5"/>
                  </a:outerShdw>
                </a:effectLst>
              </a:rPr>
              <a:t>Doğru Hesaplama &amp; Doğru Tespit</a:t>
            </a:r>
          </a:p>
        </p:txBody>
      </p:sp>
      <p:sp>
        <p:nvSpPr>
          <p:cNvPr id="5" name="Dikdörtgen 4">
            <a:extLst>
              <a:ext uri="{FF2B5EF4-FFF2-40B4-BE49-F238E27FC236}">
                <a16:creationId xmlns:a16="http://schemas.microsoft.com/office/drawing/2014/main" id="{CEE04FFE-9FF6-4F6B-91CD-9AA140F63722}"/>
              </a:ext>
            </a:extLst>
          </p:cNvPr>
          <p:cNvSpPr/>
          <p:nvPr/>
        </p:nvSpPr>
        <p:spPr>
          <a:xfrm>
            <a:off x="157727" y="4332323"/>
            <a:ext cx="8306765" cy="400110"/>
          </a:xfrm>
          <a:prstGeom prst="rect">
            <a:avLst/>
          </a:prstGeom>
        </p:spPr>
        <p:txBody>
          <a:bodyPr wrap="square">
            <a:spAutoFit/>
          </a:bodyPr>
          <a:lstStyle/>
          <a:p>
            <a:r>
              <a:rPr lang="tr-TR" sz="2000" dirty="0">
                <a:latin typeface="Times New Roman" panose="02020603050405020304" pitchFamily="18" charset="0"/>
                <a:ea typeface="Times New Roman" panose="02020603050405020304" pitchFamily="18" charset="0"/>
              </a:rPr>
              <a:t>Adli muhasebecilerin bu alanda görev yapmaları ile mümkün olabilecektir.</a:t>
            </a:r>
            <a:endParaRPr lang="tr-TR" sz="2000" dirty="0"/>
          </a:p>
        </p:txBody>
      </p:sp>
      <p:sp>
        <p:nvSpPr>
          <p:cNvPr id="9" name="Dikdörtgen 8">
            <a:extLst>
              <a:ext uri="{FF2B5EF4-FFF2-40B4-BE49-F238E27FC236}">
                <a16:creationId xmlns:a16="http://schemas.microsoft.com/office/drawing/2014/main" id="{156C36CB-2E8A-44BD-A901-06EC6F99ABA3}"/>
              </a:ext>
            </a:extLst>
          </p:cNvPr>
          <p:cNvSpPr/>
          <p:nvPr/>
        </p:nvSpPr>
        <p:spPr>
          <a:xfrm>
            <a:off x="0" y="4862292"/>
            <a:ext cx="3017494" cy="500137"/>
          </a:xfrm>
          <a:prstGeom prst="rect">
            <a:avLst/>
          </a:prstGeom>
          <a:noFill/>
        </p:spPr>
        <p:txBody>
          <a:bodyPr wrap="none" lIns="68580" tIns="34290" rIns="68580" bIns="34290">
            <a:spAutoFit/>
          </a:bodyPr>
          <a:lstStyle/>
          <a:p>
            <a:pPr algn="ctr"/>
            <a:r>
              <a:rPr lang="tr-TR" sz="2800" b="1" dirty="0">
                <a:ln w="13462">
                  <a:solidFill>
                    <a:schemeClr val="bg1"/>
                  </a:solidFill>
                  <a:prstDash val="solid"/>
                </a:ln>
                <a:solidFill>
                  <a:srgbClr val="FF0000"/>
                </a:solidFill>
                <a:effectLst>
                  <a:outerShdw dist="38100" dir="2700000" algn="bl" rotWithShape="0">
                    <a:schemeClr val="accent5"/>
                  </a:outerShdw>
                </a:effectLst>
              </a:rPr>
              <a:t>Adli Muhasebeciler</a:t>
            </a:r>
          </a:p>
        </p:txBody>
      </p:sp>
      <p:sp>
        <p:nvSpPr>
          <p:cNvPr id="11" name="Dikdörtgen 10">
            <a:extLst>
              <a:ext uri="{FF2B5EF4-FFF2-40B4-BE49-F238E27FC236}">
                <a16:creationId xmlns:a16="http://schemas.microsoft.com/office/drawing/2014/main" id="{0CD592DD-1D1B-478E-AADA-FBBBAEC52765}"/>
              </a:ext>
            </a:extLst>
          </p:cNvPr>
          <p:cNvSpPr/>
          <p:nvPr/>
        </p:nvSpPr>
        <p:spPr>
          <a:xfrm>
            <a:off x="71677" y="5510839"/>
            <a:ext cx="8306765" cy="400110"/>
          </a:xfrm>
          <a:prstGeom prst="rect">
            <a:avLst/>
          </a:prstGeom>
        </p:spPr>
        <p:txBody>
          <a:bodyPr wrap="square">
            <a:spAutoFit/>
          </a:bodyPr>
          <a:lstStyle/>
          <a:p>
            <a:r>
              <a:rPr lang="tr-TR" sz="2000" dirty="0">
                <a:latin typeface="Times New Roman" panose="02020603050405020304" pitchFamily="18" charset="0"/>
                <a:ea typeface="Times New Roman" panose="02020603050405020304" pitchFamily="18" charset="0"/>
              </a:rPr>
              <a:t>Bu alanda donanımlı YMM ve </a:t>
            </a:r>
            <a:r>
              <a:rPr lang="tr-TR" sz="2000" dirty="0" err="1">
                <a:latin typeface="Times New Roman" panose="02020603050405020304" pitchFamily="18" charset="0"/>
                <a:ea typeface="Times New Roman" panose="02020603050405020304" pitchFamily="18" charset="0"/>
              </a:rPr>
              <a:t>SMMM’lerdir</a:t>
            </a:r>
            <a:r>
              <a:rPr lang="tr-TR" sz="2000" dirty="0">
                <a:latin typeface="Times New Roman" panose="02020603050405020304" pitchFamily="18" charset="0"/>
                <a:ea typeface="Times New Roman" panose="02020603050405020304" pitchFamily="18" charset="0"/>
              </a:rPr>
              <a:t>.</a:t>
            </a:r>
            <a:endParaRPr lang="tr-TR" sz="2000" dirty="0"/>
          </a:p>
        </p:txBody>
      </p:sp>
    </p:spTree>
    <p:extLst>
      <p:ext uri="{BB962C8B-B14F-4D97-AF65-F5344CB8AC3E}">
        <p14:creationId xmlns:p14="http://schemas.microsoft.com/office/powerpoint/2010/main" val="154870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2000"/>
                            </p:stCondLst>
                            <p:childTnLst>
                              <p:par>
                                <p:cTn id="29" presetID="16" presetClass="entr" presetSubtype="2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5"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D3F0BB-EAE0-4F56-9248-2A4320F0595D}"/>
              </a:ext>
            </a:extLst>
          </p:cNvPr>
          <p:cNvSpPr/>
          <p:nvPr/>
        </p:nvSpPr>
        <p:spPr>
          <a:xfrm>
            <a:off x="0" y="94532"/>
            <a:ext cx="5745805"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BİLİRKİŞİLERİN SORUNLARI</a:t>
            </a:r>
          </a:p>
        </p:txBody>
      </p:sp>
      <p:sp>
        <p:nvSpPr>
          <p:cNvPr id="2" name="Dikdörtgen 1">
            <a:extLst>
              <a:ext uri="{FF2B5EF4-FFF2-40B4-BE49-F238E27FC236}">
                <a16:creationId xmlns:a16="http://schemas.microsoft.com/office/drawing/2014/main" id="{0006B5CE-F931-406C-AC44-E218CAC6187A}"/>
              </a:ext>
            </a:extLst>
          </p:cNvPr>
          <p:cNvSpPr/>
          <p:nvPr/>
        </p:nvSpPr>
        <p:spPr>
          <a:xfrm>
            <a:off x="106138" y="698934"/>
            <a:ext cx="8491171" cy="646331"/>
          </a:xfrm>
          <a:prstGeom prst="rect">
            <a:avLst/>
          </a:prstGeom>
          <a:noFill/>
        </p:spPr>
        <p:txBody>
          <a:bodyPr wrap="none" lIns="91440" tIns="45720" rIns="91440" bIns="45720">
            <a:spAutoFit/>
          </a:bodyPr>
          <a:lstStyle/>
          <a:p>
            <a:pPr marL="571500" indent="-571500" algn="ctr">
              <a:buFont typeface="Wingdings" panose="05000000000000000000" pitchFamily="2" charset="2"/>
              <a:buChar char="Ø"/>
            </a:pPr>
            <a:r>
              <a:rPr lang="tr-TR" sz="3600" b="1" cap="none" spc="0" dirty="0">
                <a:ln w="0"/>
                <a:solidFill>
                  <a:srgbClr val="FF0000"/>
                </a:solidFill>
                <a:effectLst>
                  <a:outerShdw blurRad="38100" dist="25400" dir="5400000" algn="ctr" rotWithShape="0">
                    <a:srgbClr val="6E747A">
                      <a:alpha val="43000"/>
                    </a:srgbClr>
                  </a:outerShdw>
                </a:effectLst>
              </a:rPr>
              <a:t> </a:t>
            </a:r>
            <a:r>
              <a:rPr lang="tr-TR" sz="3600" b="1" dirty="0">
                <a:ln w="0"/>
                <a:solidFill>
                  <a:srgbClr val="002060"/>
                </a:solidFill>
                <a:effectLst>
                  <a:outerShdw blurRad="38100" dist="25400" dir="5400000" algn="ctr" rotWithShape="0">
                    <a:srgbClr val="6E747A">
                      <a:alpha val="43000"/>
                    </a:srgbClr>
                  </a:outerShdw>
                </a:effectLst>
              </a:rPr>
              <a:t>Bilirkişi A</a:t>
            </a:r>
            <a:r>
              <a:rPr lang="tr-TR" sz="3600" b="1" cap="none" spc="0" dirty="0">
                <a:ln w="0"/>
                <a:solidFill>
                  <a:srgbClr val="002060"/>
                </a:solidFill>
                <a:effectLst>
                  <a:outerShdw blurRad="38100" dist="25400" dir="5400000" algn="ctr" rotWithShape="0">
                    <a:srgbClr val="6E747A">
                      <a:alpha val="43000"/>
                    </a:srgbClr>
                  </a:outerShdw>
                </a:effectLst>
              </a:rPr>
              <a:t>lt Uzmanlıkları Revize Edilmeli </a:t>
            </a:r>
          </a:p>
        </p:txBody>
      </p:sp>
      <p:sp>
        <p:nvSpPr>
          <p:cNvPr id="11" name="Metin kutusu 10">
            <a:extLst>
              <a:ext uri="{FF2B5EF4-FFF2-40B4-BE49-F238E27FC236}">
                <a16:creationId xmlns:a16="http://schemas.microsoft.com/office/drawing/2014/main" id="{0A2D7C18-C356-4CBB-BDFA-26F94BEDE7CB}"/>
              </a:ext>
            </a:extLst>
          </p:cNvPr>
          <p:cNvSpPr txBox="1"/>
          <p:nvPr/>
        </p:nvSpPr>
        <p:spPr>
          <a:xfrm>
            <a:off x="4840448" y="1538915"/>
            <a:ext cx="4196122" cy="4954164"/>
          </a:xfrm>
          <a:prstGeom prst="rect">
            <a:avLst/>
          </a:prstGeom>
          <a:noFill/>
          <a:ln>
            <a:solidFill>
              <a:schemeClr val="accent5">
                <a:lumMod val="75000"/>
              </a:schemeClr>
            </a:solidFill>
          </a:ln>
        </p:spPr>
        <p:txBody>
          <a:bodyPr wrap="square" rtlCol="0">
            <a:spAutoFit/>
          </a:bodyPr>
          <a:lstStyle/>
          <a:p>
            <a:endParaRPr lang="tr-TR" dirty="0"/>
          </a:p>
        </p:txBody>
      </p:sp>
      <p:sp>
        <p:nvSpPr>
          <p:cNvPr id="13" name="Dikdörtgen 12">
            <a:extLst>
              <a:ext uri="{FF2B5EF4-FFF2-40B4-BE49-F238E27FC236}">
                <a16:creationId xmlns:a16="http://schemas.microsoft.com/office/drawing/2014/main" id="{01E0C48F-E7ED-4A20-B6C4-D9903C567109}"/>
              </a:ext>
            </a:extLst>
          </p:cNvPr>
          <p:cNvSpPr/>
          <p:nvPr/>
        </p:nvSpPr>
        <p:spPr>
          <a:xfrm>
            <a:off x="54200" y="1964717"/>
            <a:ext cx="4895303" cy="1200329"/>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Alt uzmanlıkların bazıları değiştirilmeli, yeni alt uzmanlıklar oluşturulmalıdır.</a:t>
            </a:r>
            <a:endParaRPr lang="tr-TR" sz="2400" dirty="0"/>
          </a:p>
        </p:txBody>
      </p:sp>
      <p:sp>
        <p:nvSpPr>
          <p:cNvPr id="8" name="Dikdörtgen 7">
            <a:extLst>
              <a:ext uri="{FF2B5EF4-FFF2-40B4-BE49-F238E27FC236}">
                <a16:creationId xmlns:a16="http://schemas.microsoft.com/office/drawing/2014/main" id="{44C46C2D-52F8-438E-9C45-3B19975818F4}"/>
              </a:ext>
            </a:extLst>
          </p:cNvPr>
          <p:cNvSpPr/>
          <p:nvPr/>
        </p:nvSpPr>
        <p:spPr>
          <a:xfrm>
            <a:off x="54200" y="3420966"/>
            <a:ext cx="4895303" cy="830997"/>
          </a:xfrm>
          <a:prstGeom prst="rect">
            <a:avLst/>
          </a:prstGeom>
        </p:spPr>
        <p:txBody>
          <a:bodyPr wrap="square">
            <a:spAutoFit/>
          </a:bodyPr>
          <a:lstStyle/>
          <a:p>
            <a:pPr marL="342900" indent="-342900">
              <a:buFont typeface="Wingdings" panose="05000000000000000000" pitchFamily="2" charset="2"/>
              <a:buChar char="ü"/>
            </a:pPr>
            <a:r>
              <a:rPr lang="tr-TR" sz="2400" dirty="0">
                <a:solidFill>
                  <a:srgbClr val="00B050"/>
                </a:solidFill>
                <a:latin typeface="Times New Roman" panose="02020603050405020304" pitchFamily="18" charset="0"/>
                <a:ea typeface="Times New Roman" panose="02020603050405020304" pitchFamily="18" charset="0"/>
              </a:rPr>
              <a:t> </a:t>
            </a:r>
            <a:r>
              <a:rPr lang="tr-TR" sz="2400" dirty="0">
                <a:latin typeface="Times New Roman" panose="02020603050405020304" pitchFamily="18" charset="0"/>
                <a:ea typeface="Times New Roman" panose="02020603050405020304" pitchFamily="18" charset="0"/>
              </a:rPr>
              <a:t>Bir bilirkişi, üçten fazla uzmanlık alanı belirlememelidir.</a:t>
            </a:r>
            <a:endParaRPr lang="tr-TR" sz="2400" dirty="0"/>
          </a:p>
        </p:txBody>
      </p:sp>
      <p:sp>
        <p:nvSpPr>
          <p:cNvPr id="9" name="Dikdörtgen 8">
            <a:extLst>
              <a:ext uri="{FF2B5EF4-FFF2-40B4-BE49-F238E27FC236}">
                <a16:creationId xmlns:a16="http://schemas.microsoft.com/office/drawing/2014/main" id="{7D85A6B9-26B2-4DB6-A8EE-CE98A35C3D6D}"/>
              </a:ext>
            </a:extLst>
          </p:cNvPr>
          <p:cNvSpPr/>
          <p:nvPr/>
        </p:nvSpPr>
        <p:spPr>
          <a:xfrm>
            <a:off x="4924337" y="1580389"/>
            <a:ext cx="4051883" cy="276999"/>
          </a:xfrm>
          <a:prstGeom prst="rect">
            <a:avLst/>
          </a:prstGeom>
        </p:spPr>
        <p:txBody>
          <a:bodyPr wrap="square">
            <a:spAutoFit/>
          </a:bodyPr>
          <a:lstStyle/>
          <a:p>
            <a:r>
              <a:rPr lang="tr-TR" sz="1200" b="1" dirty="0">
                <a:solidFill>
                  <a:srgbClr val="0070C0"/>
                </a:solidFill>
              </a:rPr>
              <a:t>44 MENKUL VARLIKLAR VE DEĞERLEME İŞLEMLERİ</a:t>
            </a:r>
          </a:p>
        </p:txBody>
      </p:sp>
      <p:sp>
        <p:nvSpPr>
          <p:cNvPr id="10" name="Dikdörtgen 9">
            <a:extLst>
              <a:ext uri="{FF2B5EF4-FFF2-40B4-BE49-F238E27FC236}">
                <a16:creationId xmlns:a16="http://schemas.microsoft.com/office/drawing/2014/main" id="{C10273F2-ADC3-4428-A898-3C307D2EB082}"/>
              </a:ext>
            </a:extLst>
          </p:cNvPr>
          <p:cNvSpPr/>
          <p:nvPr/>
        </p:nvSpPr>
        <p:spPr>
          <a:xfrm>
            <a:off x="4899172" y="3433353"/>
            <a:ext cx="3664103" cy="276999"/>
          </a:xfrm>
          <a:prstGeom prst="rect">
            <a:avLst/>
          </a:prstGeom>
        </p:spPr>
        <p:txBody>
          <a:bodyPr wrap="square">
            <a:spAutoFit/>
          </a:bodyPr>
          <a:lstStyle/>
          <a:p>
            <a:r>
              <a:rPr lang="tr-TR" sz="1200" b="1" dirty="0">
                <a:solidFill>
                  <a:srgbClr val="0070C0"/>
                </a:solidFill>
              </a:rPr>
              <a:t>45 MUHASEBE</a:t>
            </a:r>
          </a:p>
        </p:txBody>
      </p:sp>
      <p:sp>
        <p:nvSpPr>
          <p:cNvPr id="18" name="Dikdörtgen 17">
            <a:extLst>
              <a:ext uri="{FF2B5EF4-FFF2-40B4-BE49-F238E27FC236}">
                <a16:creationId xmlns:a16="http://schemas.microsoft.com/office/drawing/2014/main" id="{CED7878B-ECEB-4589-9A17-7691FAA76009}"/>
              </a:ext>
            </a:extLst>
          </p:cNvPr>
          <p:cNvSpPr/>
          <p:nvPr/>
        </p:nvSpPr>
        <p:spPr>
          <a:xfrm>
            <a:off x="5092117" y="1828377"/>
            <a:ext cx="3944453" cy="276999"/>
          </a:xfrm>
          <a:prstGeom prst="rect">
            <a:avLst/>
          </a:prstGeom>
        </p:spPr>
        <p:txBody>
          <a:bodyPr wrap="square">
            <a:spAutoFit/>
          </a:bodyPr>
          <a:lstStyle/>
          <a:p>
            <a:r>
              <a:rPr lang="tr-TR" sz="1200" dirty="0"/>
              <a:t>44.01 Menkul Varlıkların Değerleme İşlemleri</a:t>
            </a:r>
          </a:p>
        </p:txBody>
      </p:sp>
      <p:sp>
        <p:nvSpPr>
          <p:cNvPr id="19" name="Dikdörtgen 18">
            <a:extLst>
              <a:ext uri="{FF2B5EF4-FFF2-40B4-BE49-F238E27FC236}">
                <a16:creationId xmlns:a16="http://schemas.microsoft.com/office/drawing/2014/main" id="{527802EE-7172-4DA9-834B-69159E175C48}"/>
              </a:ext>
            </a:extLst>
          </p:cNvPr>
          <p:cNvSpPr/>
          <p:nvPr/>
        </p:nvSpPr>
        <p:spPr>
          <a:xfrm>
            <a:off x="5092117" y="2055052"/>
            <a:ext cx="3944453" cy="461665"/>
          </a:xfrm>
          <a:prstGeom prst="rect">
            <a:avLst/>
          </a:prstGeom>
        </p:spPr>
        <p:txBody>
          <a:bodyPr wrap="square">
            <a:spAutoFit/>
          </a:bodyPr>
          <a:lstStyle/>
          <a:p>
            <a:r>
              <a:rPr lang="tr-TR" sz="1200" dirty="0"/>
              <a:t>44.02 </a:t>
            </a:r>
            <a:r>
              <a:rPr lang="tr-TR" sz="1200" dirty="0" err="1"/>
              <a:t>TMS’ye</a:t>
            </a:r>
            <a:r>
              <a:rPr lang="tr-TR" sz="1200" dirty="0"/>
              <a:t> Göre Varlık Değerlemesi - Menkul Varlıkların </a:t>
            </a:r>
          </a:p>
          <a:p>
            <a:r>
              <a:rPr lang="tr-TR" sz="1200" dirty="0"/>
              <a:t>            Değerleme İşlemleri </a:t>
            </a:r>
          </a:p>
        </p:txBody>
      </p:sp>
      <p:sp>
        <p:nvSpPr>
          <p:cNvPr id="20" name="Dikdörtgen 19">
            <a:extLst>
              <a:ext uri="{FF2B5EF4-FFF2-40B4-BE49-F238E27FC236}">
                <a16:creationId xmlns:a16="http://schemas.microsoft.com/office/drawing/2014/main" id="{5ADDF032-160A-4F97-A06F-443355E3E505}"/>
              </a:ext>
            </a:extLst>
          </p:cNvPr>
          <p:cNvSpPr/>
          <p:nvPr/>
        </p:nvSpPr>
        <p:spPr>
          <a:xfrm>
            <a:off x="5092117" y="2481021"/>
            <a:ext cx="3944453" cy="276999"/>
          </a:xfrm>
          <a:prstGeom prst="rect">
            <a:avLst/>
          </a:prstGeom>
        </p:spPr>
        <p:txBody>
          <a:bodyPr wrap="square">
            <a:spAutoFit/>
          </a:bodyPr>
          <a:lstStyle/>
          <a:p>
            <a:r>
              <a:rPr lang="tr-TR" sz="1200" dirty="0"/>
              <a:t>44.03 Menkul Kıymetler ve Borsa Uzmanlığı</a:t>
            </a:r>
          </a:p>
        </p:txBody>
      </p:sp>
      <p:sp>
        <p:nvSpPr>
          <p:cNvPr id="21" name="Dikdörtgen 20">
            <a:extLst>
              <a:ext uri="{FF2B5EF4-FFF2-40B4-BE49-F238E27FC236}">
                <a16:creationId xmlns:a16="http://schemas.microsoft.com/office/drawing/2014/main" id="{9DD864C9-7B03-4DE6-8913-251EBF03EE3E}"/>
              </a:ext>
            </a:extLst>
          </p:cNvPr>
          <p:cNvSpPr/>
          <p:nvPr/>
        </p:nvSpPr>
        <p:spPr>
          <a:xfrm>
            <a:off x="5108895" y="2766092"/>
            <a:ext cx="3944453" cy="461665"/>
          </a:xfrm>
          <a:prstGeom prst="rect">
            <a:avLst/>
          </a:prstGeom>
        </p:spPr>
        <p:txBody>
          <a:bodyPr wrap="square">
            <a:spAutoFit/>
          </a:bodyPr>
          <a:lstStyle/>
          <a:p>
            <a:r>
              <a:rPr lang="tr-TR" sz="1200" dirty="0"/>
              <a:t>44.04 GMSİ, Değer Artış Kazancı ve Taşınmazlara İlişkin </a:t>
            </a:r>
          </a:p>
          <a:p>
            <a:r>
              <a:rPr lang="tr-TR" sz="1200" dirty="0"/>
              <a:t>            Vergilerin Matrahının Tespiti</a:t>
            </a:r>
          </a:p>
        </p:txBody>
      </p:sp>
      <p:sp>
        <p:nvSpPr>
          <p:cNvPr id="22" name="Dikdörtgen 21">
            <a:extLst>
              <a:ext uri="{FF2B5EF4-FFF2-40B4-BE49-F238E27FC236}">
                <a16:creationId xmlns:a16="http://schemas.microsoft.com/office/drawing/2014/main" id="{F46C69CC-BA08-4761-A47D-15FF79F7BB13}"/>
              </a:ext>
            </a:extLst>
          </p:cNvPr>
          <p:cNvSpPr/>
          <p:nvPr/>
        </p:nvSpPr>
        <p:spPr>
          <a:xfrm>
            <a:off x="5125673" y="3177433"/>
            <a:ext cx="4018327" cy="276999"/>
          </a:xfrm>
          <a:prstGeom prst="rect">
            <a:avLst/>
          </a:prstGeom>
        </p:spPr>
        <p:txBody>
          <a:bodyPr wrap="square">
            <a:spAutoFit/>
          </a:bodyPr>
          <a:lstStyle/>
          <a:p>
            <a:r>
              <a:rPr lang="tr-TR" sz="1200" dirty="0"/>
              <a:t>44.05 Kamu Alacağı, İcra ve İflas İşlemlerine İlişkin Değerleme</a:t>
            </a:r>
          </a:p>
        </p:txBody>
      </p:sp>
      <p:sp>
        <p:nvSpPr>
          <p:cNvPr id="23" name="Dikdörtgen 22">
            <a:extLst>
              <a:ext uri="{FF2B5EF4-FFF2-40B4-BE49-F238E27FC236}">
                <a16:creationId xmlns:a16="http://schemas.microsoft.com/office/drawing/2014/main" id="{667B3100-6E11-4E54-A6C7-086D884268A8}"/>
              </a:ext>
            </a:extLst>
          </p:cNvPr>
          <p:cNvSpPr/>
          <p:nvPr/>
        </p:nvSpPr>
        <p:spPr>
          <a:xfrm>
            <a:off x="5092116" y="3664550"/>
            <a:ext cx="3944453" cy="276999"/>
          </a:xfrm>
          <a:prstGeom prst="rect">
            <a:avLst/>
          </a:prstGeom>
        </p:spPr>
        <p:txBody>
          <a:bodyPr wrap="square">
            <a:spAutoFit/>
          </a:bodyPr>
          <a:lstStyle/>
          <a:p>
            <a:r>
              <a:rPr lang="tr-TR" sz="1200" dirty="0"/>
              <a:t>45.01 Genel Muhasebe</a:t>
            </a:r>
          </a:p>
        </p:txBody>
      </p:sp>
      <p:sp>
        <p:nvSpPr>
          <p:cNvPr id="24" name="Dikdörtgen 23">
            <a:extLst>
              <a:ext uri="{FF2B5EF4-FFF2-40B4-BE49-F238E27FC236}">
                <a16:creationId xmlns:a16="http://schemas.microsoft.com/office/drawing/2014/main" id="{E7989E80-B75F-4E87-A00E-10B69DE55326}"/>
              </a:ext>
            </a:extLst>
          </p:cNvPr>
          <p:cNvSpPr/>
          <p:nvPr/>
        </p:nvSpPr>
        <p:spPr>
          <a:xfrm>
            <a:off x="5108895" y="3880510"/>
            <a:ext cx="3944453" cy="276999"/>
          </a:xfrm>
          <a:prstGeom prst="rect">
            <a:avLst/>
          </a:prstGeom>
        </p:spPr>
        <p:txBody>
          <a:bodyPr wrap="square">
            <a:spAutoFit/>
          </a:bodyPr>
          <a:lstStyle/>
          <a:p>
            <a:r>
              <a:rPr lang="tr-TR" sz="1200" dirty="0"/>
              <a:t>45.02 Yönetim Muhasebesi</a:t>
            </a:r>
          </a:p>
        </p:txBody>
      </p:sp>
      <p:sp>
        <p:nvSpPr>
          <p:cNvPr id="25" name="Dikdörtgen 24">
            <a:extLst>
              <a:ext uri="{FF2B5EF4-FFF2-40B4-BE49-F238E27FC236}">
                <a16:creationId xmlns:a16="http://schemas.microsoft.com/office/drawing/2014/main" id="{3FE8865C-F6AD-4EB3-AE0A-48B451D6D568}"/>
              </a:ext>
            </a:extLst>
          </p:cNvPr>
          <p:cNvSpPr/>
          <p:nvPr/>
        </p:nvSpPr>
        <p:spPr>
          <a:xfrm>
            <a:off x="5125673" y="4116666"/>
            <a:ext cx="3944453" cy="276999"/>
          </a:xfrm>
          <a:prstGeom prst="rect">
            <a:avLst/>
          </a:prstGeom>
        </p:spPr>
        <p:txBody>
          <a:bodyPr wrap="square">
            <a:spAutoFit/>
          </a:bodyPr>
          <a:lstStyle/>
          <a:p>
            <a:r>
              <a:rPr lang="tr-TR" sz="1200" dirty="0"/>
              <a:t>45.03 Maliyet Muhasebesi</a:t>
            </a:r>
          </a:p>
        </p:txBody>
      </p:sp>
      <p:sp>
        <p:nvSpPr>
          <p:cNvPr id="26" name="Dikdörtgen 25">
            <a:extLst>
              <a:ext uri="{FF2B5EF4-FFF2-40B4-BE49-F238E27FC236}">
                <a16:creationId xmlns:a16="http://schemas.microsoft.com/office/drawing/2014/main" id="{E8A2EA80-4C85-4185-9E4A-BCD986C59DE3}"/>
              </a:ext>
            </a:extLst>
          </p:cNvPr>
          <p:cNvSpPr/>
          <p:nvPr/>
        </p:nvSpPr>
        <p:spPr>
          <a:xfrm>
            <a:off x="5142451" y="4364197"/>
            <a:ext cx="3944453" cy="276999"/>
          </a:xfrm>
          <a:prstGeom prst="rect">
            <a:avLst/>
          </a:prstGeom>
        </p:spPr>
        <p:txBody>
          <a:bodyPr wrap="square">
            <a:spAutoFit/>
          </a:bodyPr>
          <a:lstStyle/>
          <a:p>
            <a:r>
              <a:rPr lang="tr-TR" sz="1200" dirty="0"/>
              <a:t>45.04 Ekonomi ve Ekonometri</a:t>
            </a:r>
          </a:p>
        </p:txBody>
      </p:sp>
      <p:sp>
        <p:nvSpPr>
          <p:cNvPr id="27" name="Dikdörtgen 26">
            <a:extLst>
              <a:ext uri="{FF2B5EF4-FFF2-40B4-BE49-F238E27FC236}">
                <a16:creationId xmlns:a16="http://schemas.microsoft.com/office/drawing/2014/main" id="{EE9955CA-DFFB-4E94-A9E1-2830BFB781A7}"/>
              </a:ext>
            </a:extLst>
          </p:cNvPr>
          <p:cNvSpPr/>
          <p:nvPr/>
        </p:nvSpPr>
        <p:spPr>
          <a:xfrm>
            <a:off x="5142451" y="4607640"/>
            <a:ext cx="3944453" cy="276999"/>
          </a:xfrm>
          <a:prstGeom prst="rect">
            <a:avLst/>
          </a:prstGeom>
        </p:spPr>
        <p:txBody>
          <a:bodyPr wrap="square">
            <a:spAutoFit/>
          </a:bodyPr>
          <a:lstStyle/>
          <a:p>
            <a:r>
              <a:rPr lang="tr-TR" sz="1200" dirty="0"/>
              <a:t>45.05 Ticari İşletme ve Şirketler Muhasebesi</a:t>
            </a:r>
          </a:p>
        </p:txBody>
      </p:sp>
      <p:sp>
        <p:nvSpPr>
          <p:cNvPr id="28" name="Dikdörtgen 27">
            <a:extLst>
              <a:ext uri="{FF2B5EF4-FFF2-40B4-BE49-F238E27FC236}">
                <a16:creationId xmlns:a16="http://schemas.microsoft.com/office/drawing/2014/main" id="{386AF55F-C7CA-4326-BEA0-30B73211C378}"/>
              </a:ext>
            </a:extLst>
          </p:cNvPr>
          <p:cNvSpPr/>
          <p:nvPr/>
        </p:nvSpPr>
        <p:spPr>
          <a:xfrm>
            <a:off x="5142450" y="4815209"/>
            <a:ext cx="3944453" cy="276999"/>
          </a:xfrm>
          <a:prstGeom prst="rect">
            <a:avLst/>
          </a:prstGeom>
        </p:spPr>
        <p:txBody>
          <a:bodyPr wrap="square">
            <a:spAutoFit/>
          </a:bodyPr>
          <a:lstStyle/>
          <a:p>
            <a:r>
              <a:rPr lang="tr-TR" sz="1200" dirty="0"/>
              <a:t>45.06 Denetim</a:t>
            </a:r>
          </a:p>
        </p:txBody>
      </p:sp>
      <p:sp>
        <p:nvSpPr>
          <p:cNvPr id="29" name="Dikdörtgen 28">
            <a:extLst>
              <a:ext uri="{FF2B5EF4-FFF2-40B4-BE49-F238E27FC236}">
                <a16:creationId xmlns:a16="http://schemas.microsoft.com/office/drawing/2014/main" id="{878FAA9B-4383-4A77-9C09-EF263AA7052A}"/>
              </a:ext>
            </a:extLst>
          </p:cNvPr>
          <p:cNvSpPr/>
          <p:nvPr/>
        </p:nvSpPr>
        <p:spPr>
          <a:xfrm>
            <a:off x="4915948" y="5033508"/>
            <a:ext cx="3664103" cy="276999"/>
          </a:xfrm>
          <a:prstGeom prst="rect">
            <a:avLst/>
          </a:prstGeom>
        </p:spPr>
        <p:txBody>
          <a:bodyPr wrap="square">
            <a:spAutoFit/>
          </a:bodyPr>
          <a:lstStyle/>
          <a:p>
            <a:r>
              <a:rPr lang="tr-TR" sz="1200" b="1" dirty="0">
                <a:solidFill>
                  <a:srgbClr val="0070C0"/>
                </a:solidFill>
              </a:rPr>
              <a:t>48 VERGİLER VE MALİ YÜKÜMLÜLÜKLER</a:t>
            </a:r>
          </a:p>
        </p:txBody>
      </p:sp>
      <p:sp>
        <p:nvSpPr>
          <p:cNvPr id="30" name="Dikdörtgen 29">
            <a:extLst>
              <a:ext uri="{FF2B5EF4-FFF2-40B4-BE49-F238E27FC236}">
                <a16:creationId xmlns:a16="http://schemas.microsoft.com/office/drawing/2014/main" id="{5A793416-D2D6-4140-B5E5-C89C7C26C3C0}"/>
              </a:ext>
            </a:extLst>
          </p:cNvPr>
          <p:cNvSpPr/>
          <p:nvPr/>
        </p:nvSpPr>
        <p:spPr>
          <a:xfrm>
            <a:off x="5108892" y="5264705"/>
            <a:ext cx="3944453" cy="461665"/>
          </a:xfrm>
          <a:prstGeom prst="rect">
            <a:avLst/>
          </a:prstGeom>
        </p:spPr>
        <p:txBody>
          <a:bodyPr wrap="square">
            <a:spAutoFit/>
          </a:bodyPr>
          <a:lstStyle/>
          <a:p>
            <a:r>
              <a:rPr lang="tr-TR" sz="1200" dirty="0"/>
              <a:t>48.01 Yurt İçinden Alınan Vergi, resim, Harç ve Mali </a:t>
            </a:r>
          </a:p>
          <a:p>
            <a:r>
              <a:rPr lang="tr-TR" sz="1200" dirty="0"/>
              <a:t>           Yükümlülükler</a:t>
            </a:r>
          </a:p>
        </p:txBody>
      </p:sp>
      <p:sp>
        <p:nvSpPr>
          <p:cNvPr id="31" name="Dikdörtgen 30">
            <a:extLst>
              <a:ext uri="{FF2B5EF4-FFF2-40B4-BE49-F238E27FC236}">
                <a16:creationId xmlns:a16="http://schemas.microsoft.com/office/drawing/2014/main" id="{3B29B62E-3943-4A6D-9280-706FB0397DB4}"/>
              </a:ext>
            </a:extLst>
          </p:cNvPr>
          <p:cNvSpPr/>
          <p:nvPr/>
        </p:nvSpPr>
        <p:spPr>
          <a:xfrm>
            <a:off x="5108891" y="5900877"/>
            <a:ext cx="3944453" cy="276999"/>
          </a:xfrm>
          <a:prstGeom prst="rect">
            <a:avLst/>
          </a:prstGeom>
        </p:spPr>
        <p:txBody>
          <a:bodyPr wrap="square">
            <a:spAutoFit/>
          </a:bodyPr>
          <a:lstStyle/>
          <a:p>
            <a:r>
              <a:rPr lang="tr-TR" sz="1200" dirty="0"/>
              <a:t>48.03 Kamu Maliyesi</a:t>
            </a:r>
          </a:p>
        </p:txBody>
      </p:sp>
      <p:sp>
        <p:nvSpPr>
          <p:cNvPr id="32" name="Dikdörtgen 31">
            <a:extLst>
              <a:ext uri="{FF2B5EF4-FFF2-40B4-BE49-F238E27FC236}">
                <a16:creationId xmlns:a16="http://schemas.microsoft.com/office/drawing/2014/main" id="{6D584EB0-53F0-4831-AD73-1A729644FF51}"/>
              </a:ext>
            </a:extLst>
          </p:cNvPr>
          <p:cNvSpPr/>
          <p:nvPr/>
        </p:nvSpPr>
        <p:spPr>
          <a:xfrm>
            <a:off x="5108892" y="5666184"/>
            <a:ext cx="3944453" cy="276999"/>
          </a:xfrm>
          <a:prstGeom prst="rect">
            <a:avLst/>
          </a:prstGeom>
        </p:spPr>
        <p:txBody>
          <a:bodyPr wrap="square">
            <a:spAutoFit/>
          </a:bodyPr>
          <a:lstStyle/>
          <a:p>
            <a:r>
              <a:rPr lang="tr-TR" sz="1200" dirty="0"/>
              <a:t>48.02 Borsa ve Sermaye Piyasası Araçlarının Vergilendirilmesi</a:t>
            </a:r>
          </a:p>
        </p:txBody>
      </p:sp>
    </p:spTree>
    <p:extLst>
      <p:ext uri="{BB962C8B-B14F-4D97-AF65-F5344CB8AC3E}">
        <p14:creationId xmlns:p14="http://schemas.microsoft.com/office/powerpoint/2010/main" val="74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par>
                          <p:cTn id="30" fill="hold">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par>
                          <p:cTn id="42" fill="hold">
                            <p:stCondLst>
                              <p:cond delay="4500"/>
                            </p:stCondLst>
                            <p:childTnLst>
                              <p:par>
                                <p:cTn id="43" presetID="22" presetClass="entr" presetSubtype="4"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par>
                          <p:cTn id="46" fill="hold">
                            <p:stCondLst>
                              <p:cond delay="5000"/>
                            </p:stCondLst>
                            <p:childTnLst>
                              <p:par>
                                <p:cTn id="47" presetID="22" presetClass="entr" presetSubtype="4"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par>
                          <p:cTn id="50" fill="hold">
                            <p:stCondLst>
                              <p:cond delay="5500"/>
                            </p:stCondLst>
                            <p:childTnLst>
                              <p:par>
                                <p:cTn id="51" presetID="22" presetClass="entr" presetSubtype="4"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par>
                          <p:cTn id="54" fill="hold">
                            <p:stCondLst>
                              <p:cond delay="6000"/>
                            </p:stCondLst>
                            <p:childTnLst>
                              <p:par>
                                <p:cTn id="55" presetID="22" presetClass="entr" presetSubtype="4"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par>
                          <p:cTn id="58" fill="hold">
                            <p:stCondLst>
                              <p:cond delay="6500"/>
                            </p:stCondLst>
                            <p:childTnLst>
                              <p:par>
                                <p:cTn id="59" presetID="22" presetClass="entr" presetSubtype="4"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par>
                          <p:cTn id="62" fill="hold">
                            <p:stCondLst>
                              <p:cond delay="7000"/>
                            </p:stCondLst>
                            <p:childTnLst>
                              <p:par>
                                <p:cTn id="63" presetID="22" presetClass="entr" presetSubtype="4"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childTnLst>
                          </p:cTn>
                        </p:par>
                        <p:par>
                          <p:cTn id="66" fill="hold">
                            <p:stCondLst>
                              <p:cond delay="7500"/>
                            </p:stCondLst>
                            <p:childTnLst>
                              <p:par>
                                <p:cTn id="67" presetID="22" presetClass="entr" presetSubtype="4"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00"/>
                                        <p:tgtEl>
                                          <p:spTgt spid="29"/>
                                        </p:tgtEl>
                                      </p:cBhvr>
                                    </p:animEffect>
                                  </p:childTnLst>
                                </p:cTn>
                              </p:par>
                            </p:childTnLst>
                          </p:cTn>
                        </p:par>
                        <p:par>
                          <p:cTn id="70" fill="hold">
                            <p:stCondLst>
                              <p:cond delay="8000"/>
                            </p:stCondLst>
                            <p:childTnLst>
                              <p:par>
                                <p:cTn id="71" presetID="22" presetClass="entr" presetSubtype="4"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down)">
                                      <p:cBhvr>
                                        <p:cTn id="73" dur="500"/>
                                        <p:tgtEl>
                                          <p:spTgt spid="30"/>
                                        </p:tgtEl>
                                      </p:cBhvr>
                                    </p:animEffect>
                                  </p:childTnLst>
                                </p:cTn>
                              </p:par>
                            </p:childTnLst>
                          </p:cTn>
                        </p:par>
                        <p:par>
                          <p:cTn id="74" fill="hold">
                            <p:stCondLst>
                              <p:cond delay="8500"/>
                            </p:stCondLst>
                            <p:childTnLst>
                              <p:par>
                                <p:cTn id="75" presetID="22" presetClass="entr" presetSubtype="4"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down)">
                                      <p:cBhvr>
                                        <p:cTn id="77" dur="500"/>
                                        <p:tgtEl>
                                          <p:spTgt spid="31"/>
                                        </p:tgtEl>
                                      </p:cBhvr>
                                    </p:animEffect>
                                  </p:childTnLst>
                                </p:cTn>
                              </p:par>
                            </p:childTnLst>
                          </p:cTn>
                        </p:par>
                        <p:par>
                          <p:cTn id="78" fill="hold">
                            <p:stCondLst>
                              <p:cond delay="9000"/>
                            </p:stCondLst>
                            <p:childTnLst>
                              <p:par>
                                <p:cTn id="79" presetID="22" presetClass="entr" presetSubtype="4"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down)">
                                      <p:cBhvr>
                                        <p:cTn id="81" dur="5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down)">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down)">
                                      <p:cBhvr>
                                        <p:cTn id="9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3" grpId="0"/>
      <p:bldP spid="8" grpId="0"/>
      <p:bldP spid="9" grpId="0"/>
      <p:bldP spid="10"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0B851DE-10DF-49FF-B077-BDB078FB06BB}"/>
              </a:ext>
            </a:extLst>
          </p:cNvPr>
          <p:cNvSpPr/>
          <p:nvPr/>
        </p:nvSpPr>
        <p:spPr>
          <a:xfrm>
            <a:off x="96598" y="59086"/>
            <a:ext cx="1980350"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 SONUÇ</a:t>
            </a:r>
          </a:p>
        </p:txBody>
      </p:sp>
      <p:sp>
        <p:nvSpPr>
          <p:cNvPr id="2" name="Dikdörtgen 1">
            <a:extLst>
              <a:ext uri="{FF2B5EF4-FFF2-40B4-BE49-F238E27FC236}">
                <a16:creationId xmlns:a16="http://schemas.microsoft.com/office/drawing/2014/main" id="{6F4AC5D4-8694-4941-ACA6-2BBAA38F727C}"/>
              </a:ext>
            </a:extLst>
          </p:cNvPr>
          <p:cNvSpPr/>
          <p:nvPr/>
        </p:nvSpPr>
        <p:spPr>
          <a:xfrm>
            <a:off x="457200" y="882428"/>
            <a:ext cx="8267350" cy="1569660"/>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3568 sayılı yasa kapsamında meslek mensubu olmayanların adli muhasebeci olarak, bilirkişi, denetçi, kayyum, konkordato komiseri gibi görevlendirmelere konu edilmemeleri gerekmektedir.</a:t>
            </a:r>
            <a:endParaRPr lang="tr-TR" sz="2400" dirty="0"/>
          </a:p>
        </p:txBody>
      </p:sp>
      <p:sp>
        <p:nvSpPr>
          <p:cNvPr id="3" name="Dikdörtgen 2">
            <a:extLst>
              <a:ext uri="{FF2B5EF4-FFF2-40B4-BE49-F238E27FC236}">
                <a16:creationId xmlns:a16="http://schemas.microsoft.com/office/drawing/2014/main" id="{2AB4216E-44D3-4A12-9E3C-5DA15DF13F3D}"/>
              </a:ext>
            </a:extLst>
          </p:cNvPr>
          <p:cNvSpPr/>
          <p:nvPr/>
        </p:nvSpPr>
        <p:spPr>
          <a:xfrm>
            <a:off x="457200" y="4775243"/>
            <a:ext cx="8267350" cy="1200329"/>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Adli muhasebecilik mesleği, yalnızca mali suçlar ve anlaşmazlıklarla da sınırlı olmayan bir uzmanlığı ve güçlü bir donanımı zorunlu kılmaktadır</a:t>
            </a:r>
            <a:endParaRPr lang="tr-TR" sz="2400" dirty="0"/>
          </a:p>
        </p:txBody>
      </p:sp>
      <p:sp>
        <p:nvSpPr>
          <p:cNvPr id="5" name="Dikdörtgen 4">
            <a:extLst>
              <a:ext uri="{FF2B5EF4-FFF2-40B4-BE49-F238E27FC236}">
                <a16:creationId xmlns:a16="http://schemas.microsoft.com/office/drawing/2014/main" id="{2B24D1D7-7C76-4093-9035-181C9E81E994}"/>
              </a:ext>
            </a:extLst>
          </p:cNvPr>
          <p:cNvSpPr/>
          <p:nvPr/>
        </p:nvSpPr>
        <p:spPr>
          <a:xfrm>
            <a:off x="457200" y="3151785"/>
            <a:ext cx="8267350" cy="830997"/>
          </a:xfrm>
          <a:prstGeom prst="rect">
            <a:avLst/>
          </a:prstGeom>
        </p:spPr>
        <p:txBody>
          <a:bodyPr wrap="square">
            <a:spAutoFit/>
          </a:bodyPr>
          <a:lstStyle/>
          <a:p>
            <a:r>
              <a:rPr lang="tr-TR" sz="2400" dirty="0">
                <a:latin typeface="Times New Roman" panose="02020603050405020304" pitchFamily="18" charset="0"/>
              </a:rPr>
              <a:t>YMM/SMMM olmayanlar Bilirkişi Listelerinden çıkarılmalıdırlar. </a:t>
            </a:r>
            <a:endParaRPr lang="tr-TR" sz="2400" dirty="0"/>
          </a:p>
        </p:txBody>
      </p:sp>
    </p:spTree>
    <p:extLst>
      <p:ext uri="{BB962C8B-B14F-4D97-AF65-F5344CB8AC3E}">
        <p14:creationId xmlns:p14="http://schemas.microsoft.com/office/powerpoint/2010/main" val="113717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0B851DE-10DF-49FF-B077-BDB078FB06BB}"/>
              </a:ext>
            </a:extLst>
          </p:cNvPr>
          <p:cNvSpPr/>
          <p:nvPr/>
        </p:nvSpPr>
        <p:spPr>
          <a:xfrm>
            <a:off x="96598" y="59086"/>
            <a:ext cx="1980350"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 SONUÇ</a:t>
            </a:r>
          </a:p>
        </p:txBody>
      </p:sp>
      <p:sp>
        <p:nvSpPr>
          <p:cNvPr id="4" name="Dikdörtgen 3">
            <a:extLst>
              <a:ext uri="{FF2B5EF4-FFF2-40B4-BE49-F238E27FC236}">
                <a16:creationId xmlns:a16="http://schemas.microsoft.com/office/drawing/2014/main" id="{F3D78713-8804-4162-90EB-8E20F7F32F04}"/>
              </a:ext>
            </a:extLst>
          </p:cNvPr>
          <p:cNvSpPr/>
          <p:nvPr/>
        </p:nvSpPr>
        <p:spPr>
          <a:xfrm>
            <a:off x="471881" y="1280986"/>
            <a:ext cx="8426741" cy="1569660"/>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YMM ve SMMM’lerin bilirkişi görevleri sürecinde kendilerine itibar edilmesi, saygınlığının korunması ve düşünsel emeğinin karşılığının kendisine ödenmesi ile kaliteli bilirkişi raporları söz konusu olabilecektir.</a:t>
            </a:r>
            <a:endParaRPr lang="tr-TR" sz="2400" dirty="0"/>
          </a:p>
        </p:txBody>
      </p:sp>
      <p:sp>
        <p:nvSpPr>
          <p:cNvPr id="6" name="Dikdörtgen 5">
            <a:extLst>
              <a:ext uri="{FF2B5EF4-FFF2-40B4-BE49-F238E27FC236}">
                <a16:creationId xmlns:a16="http://schemas.microsoft.com/office/drawing/2014/main" id="{B3E8A8BB-45D7-4D4F-8612-B6324A46B537}"/>
              </a:ext>
            </a:extLst>
          </p:cNvPr>
          <p:cNvSpPr/>
          <p:nvPr/>
        </p:nvSpPr>
        <p:spPr>
          <a:xfrm>
            <a:off x="488659" y="3550775"/>
            <a:ext cx="8250572" cy="830997"/>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Meslek mensuplarının bilirkişiliği yaparken daha dikkatli ve titiz olma zorunlulukları bulunmaktadır.</a:t>
            </a:r>
            <a:endParaRPr lang="tr-TR" sz="2400" dirty="0"/>
          </a:p>
        </p:txBody>
      </p:sp>
    </p:spTree>
    <p:extLst>
      <p:ext uri="{BB962C8B-B14F-4D97-AF65-F5344CB8AC3E}">
        <p14:creationId xmlns:p14="http://schemas.microsoft.com/office/powerpoint/2010/main" val="34941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Nesne 6">
            <a:extLst>
              <a:ext uri="{FF2B5EF4-FFF2-40B4-BE49-F238E27FC236}">
                <a16:creationId xmlns:a16="http://schemas.microsoft.com/office/drawing/2014/main" id="{EAD76BD4-9145-4484-AE2A-B5560A3BC02B}"/>
              </a:ext>
            </a:extLst>
          </p:cNvPr>
          <p:cNvGraphicFramePr>
            <a:graphicFrameLocks noChangeAspect="1"/>
          </p:cNvGraphicFramePr>
          <p:nvPr>
            <p:extLst/>
          </p:nvPr>
        </p:nvGraphicFramePr>
        <p:xfrm>
          <a:off x="-1" y="0"/>
          <a:ext cx="4854009" cy="6869135"/>
        </p:xfrm>
        <a:graphic>
          <a:graphicData uri="http://schemas.openxmlformats.org/presentationml/2006/ole">
            <mc:AlternateContent xmlns:mc="http://schemas.openxmlformats.org/markup-compatibility/2006">
              <mc:Choice xmlns:v="urn:schemas-microsoft-com:vml" Requires="v">
                <p:oleObj spid="_x0000_s16405" name="Acrobat Document" r:id="rId3" imgW="5667177" imgH="8019676" progId="AcroExch.Document.DC">
                  <p:embed/>
                </p:oleObj>
              </mc:Choice>
              <mc:Fallback>
                <p:oleObj name="Acrobat Document" r:id="rId3" imgW="5667177" imgH="8019676" progId="AcroExch.Document.DC">
                  <p:embed/>
                  <p:pic>
                    <p:nvPicPr>
                      <p:cNvPr id="7" name="Nesne 6">
                        <a:extLst>
                          <a:ext uri="{FF2B5EF4-FFF2-40B4-BE49-F238E27FC236}">
                            <a16:creationId xmlns:a16="http://schemas.microsoft.com/office/drawing/2014/main" id="{EAD76BD4-9145-4484-AE2A-B5560A3BC02B}"/>
                          </a:ext>
                        </a:extLst>
                      </p:cNvPr>
                      <p:cNvPicPr/>
                      <p:nvPr/>
                    </p:nvPicPr>
                    <p:blipFill>
                      <a:blip r:embed="rId4"/>
                      <a:stretch>
                        <a:fillRect/>
                      </a:stretch>
                    </p:blipFill>
                    <p:spPr>
                      <a:xfrm>
                        <a:off x="-1" y="0"/>
                        <a:ext cx="4854009" cy="6869135"/>
                      </a:xfrm>
                      <a:prstGeom prst="rect">
                        <a:avLst/>
                      </a:prstGeom>
                    </p:spPr>
                  </p:pic>
                </p:oleObj>
              </mc:Fallback>
            </mc:AlternateContent>
          </a:graphicData>
        </a:graphic>
      </p:graphicFrame>
      <p:sp>
        <p:nvSpPr>
          <p:cNvPr id="2" name="Dikdörtgen 1">
            <a:extLst>
              <a:ext uri="{FF2B5EF4-FFF2-40B4-BE49-F238E27FC236}">
                <a16:creationId xmlns:a16="http://schemas.microsoft.com/office/drawing/2014/main" id="{CA03E0DB-723D-459C-80E0-DEBD3F00E997}"/>
              </a:ext>
            </a:extLst>
          </p:cNvPr>
          <p:cNvSpPr/>
          <p:nvPr/>
        </p:nvSpPr>
        <p:spPr>
          <a:xfrm>
            <a:off x="4854008" y="1181831"/>
            <a:ext cx="4136166" cy="4809009"/>
          </a:xfrm>
          <a:prstGeom prst="rect">
            <a:avLst/>
          </a:prstGeom>
          <a:noFill/>
        </p:spPr>
        <p:txBody>
          <a:bodyPr wrap="square" lIns="68580" tIns="34290" rIns="68580" bIns="34290">
            <a:spAutoFit/>
          </a:bodyPr>
          <a:lstStyle/>
          <a:p>
            <a:pPr algn="ctr"/>
            <a:r>
              <a:rPr lang="tr-TR" sz="4400" b="1" spc="38"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Adli Muhasebe Kapsamında Bilirkişiliğin Muhasebe Meslek Mensupları Açısından Önemi</a:t>
            </a:r>
          </a:p>
        </p:txBody>
      </p:sp>
      <p:sp>
        <p:nvSpPr>
          <p:cNvPr id="3" name="Dikdörtgen 2">
            <a:extLst>
              <a:ext uri="{FF2B5EF4-FFF2-40B4-BE49-F238E27FC236}">
                <a16:creationId xmlns:a16="http://schemas.microsoft.com/office/drawing/2014/main" id="{902C9242-AD69-45B5-AAFC-37A0170852C9}"/>
              </a:ext>
            </a:extLst>
          </p:cNvPr>
          <p:cNvSpPr/>
          <p:nvPr/>
        </p:nvSpPr>
        <p:spPr>
          <a:xfrm>
            <a:off x="5196853" y="5990840"/>
            <a:ext cx="3052309" cy="438582"/>
          </a:xfrm>
          <a:prstGeom prst="rect">
            <a:avLst/>
          </a:prstGeom>
          <a:noFill/>
        </p:spPr>
        <p:txBody>
          <a:bodyPr wrap="none" lIns="68580" tIns="34290" rIns="68580" bIns="34290">
            <a:spAutoFit/>
          </a:bodyPr>
          <a:lstStyle/>
          <a:p>
            <a:pPr algn="ctr"/>
            <a:r>
              <a:rPr lang="tr-TR" sz="2400" b="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Doç. Dr. Hakan TAŞTAN</a:t>
            </a:r>
          </a:p>
        </p:txBody>
      </p:sp>
      <p:sp>
        <p:nvSpPr>
          <p:cNvPr id="4" name="Dikdörtgen 3">
            <a:extLst>
              <a:ext uri="{FF2B5EF4-FFF2-40B4-BE49-F238E27FC236}">
                <a16:creationId xmlns:a16="http://schemas.microsoft.com/office/drawing/2014/main" id="{68295ABC-CEDE-4BAA-BF99-722383223539}"/>
              </a:ext>
            </a:extLst>
          </p:cNvPr>
          <p:cNvSpPr/>
          <p:nvPr/>
        </p:nvSpPr>
        <p:spPr>
          <a:xfrm>
            <a:off x="5644762" y="6369200"/>
            <a:ext cx="2156488" cy="346249"/>
          </a:xfrm>
          <a:prstGeom prst="rect">
            <a:avLst/>
          </a:prstGeom>
          <a:noFill/>
        </p:spPr>
        <p:txBody>
          <a:bodyPr wrap="none" lIns="68580" tIns="34290" rIns="68580" bIns="34290">
            <a:spAutoFit/>
          </a:bodyPr>
          <a:lstStyle/>
          <a:p>
            <a:pPr algn="ctr"/>
            <a:r>
              <a:rPr lang="tr-TR" b="1" i="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Yeminli Mali Müşavir</a:t>
            </a:r>
          </a:p>
        </p:txBody>
      </p:sp>
      <p:pic>
        <p:nvPicPr>
          <p:cNvPr id="6" name="Resim 5">
            <a:extLst>
              <a:ext uri="{FF2B5EF4-FFF2-40B4-BE49-F238E27FC236}">
                <a16:creationId xmlns:a16="http://schemas.microsoft.com/office/drawing/2014/main" id="{78B7065C-0CC3-4653-A49C-00672B201CC3}"/>
              </a:ext>
            </a:extLst>
          </p:cNvPr>
          <p:cNvPicPr>
            <a:picLocks noChangeAspect="1"/>
          </p:cNvPicPr>
          <p:nvPr/>
        </p:nvPicPr>
        <p:blipFill>
          <a:blip r:embed="rId5"/>
          <a:stretch>
            <a:fillRect/>
          </a:stretch>
        </p:blipFill>
        <p:spPr>
          <a:xfrm>
            <a:off x="7801250" y="34773"/>
            <a:ext cx="1342750" cy="1033918"/>
          </a:xfrm>
          <a:prstGeom prst="rect">
            <a:avLst/>
          </a:prstGeom>
        </p:spPr>
      </p:pic>
    </p:spTree>
    <p:extLst>
      <p:ext uri="{BB962C8B-B14F-4D97-AF65-F5344CB8AC3E}">
        <p14:creationId xmlns:p14="http://schemas.microsoft.com/office/powerpoint/2010/main" val="177277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C828491-41C8-477F-A0F3-EE83F8DE927A}"/>
              </a:ext>
            </a:extLst>
          </p:cNvPr>
          <p:cNvSpPr/>
          <p:nvPr/>
        </p:nvSpPr>
        <p:spPr>
          <a:xfrm>
            <a:off x="157728" y="141681"/>
            <a:ext cx="1619674"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 GİRİŞ</a:t>
            </a:r>
          </a:p>
        </p:txBody>
      </p:sp>
      <p:pic>
        <p:nvPicPr>
          <p:cNvPr id="3074" name="Picture 2" descr="Ä°lgili resim">
            <a:extLst>
              <a:ext uri="{FF2B5EF4-FFF2-40B4-BE49-F238E27FC236}">
                <a16:creationId xmlns:a16="http://schemas.microsoft.com/office/drawing/2014/main" id="{6CACD59C-5953-4A13-A21E-C1E15A195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226" y="1043953"/>
            <a:ext cx="4129046" cy="4857701"/>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a:extLst>
              <a:ext uri="{FF2B5EF4-FFF2-40B4-BE49-F238E27FC236}">
                <a16:creationId xmlns:a16="http://schemas.microsoft.com/office/drawing/2014/main" id="{54E9481D-3BFC-4785-AB3E-F0D9F69FF4D2}"/>
              </a:ext>
            </a:extLst>
          </p:cNvPr>
          <p:cNvSpPr/>
          <p:nvPr/>
        </p:nvSpPr>
        <p:spPr>
          <a:xfrm>
            <a:off x="157728" y="956346"/>
            <a:ext cx="5532169" cy="1200329"/>
          </a:xfrm>
          <a:prstGeom prst="rect">
            <a:avLst/>
          </a:prstGeom>
        </p:spPr>
        <p:txBody>
          <a:bodyPr wrap="square">
            <a:spAutoFit/>
          </a:bodyPr>
          <a:lstStyle/>
          <a:p>
            <a:r>
              <a:rPr lang="tr-TR" sz="2400" dirty="0">
                <a:latin typeface="Times New Roman" panose="02020603050405020304" pitchFamily="18" charset="0"/>
                <a:ea typeface="Times New Roman" panose="02020603050405020304" pitchFamily="18" charset="0"/>
              </a:rPr>
              <a:t>Karmaşıklaşan işlemler, sorunlar ve süreçlerin çözümü </a:t>
            </a:r>
            <a:r>
              <a:rPr lang="tr-TR" sz="2400" dirty="0"/>
              <a:t>özel bilgi ve deneyimleri öne çıkarmaktadır. </a:t>
            </a:r>
          </a:p>
        </p:txBody>
      </p:sp>
      <p:sp>
        <p:nvSpPr>
          <p:cNvPr id="7" name="Dikdörtgen 6">
            <a:extLst>
              <a:ext uri="{FF2B5EF4-FFF2-40B4-BE49-F238E27FC236}">
                <a16:creationId xmlns:a16="http://schemas.microsoft.com/office/drawing/2014/main" id="{A8803F1F-2F82-4709-A719-BE0E5CE5C391}"/>
              </a:ext>
            </a:extLst>
          </p:cNvPr>
          <p:cNvSpPr/>
          <p:nvPr/>
        </p:nvSpPr>
        <p:spPr>
          <a:xfrm>
            <a:off x="157728" y="2714066"/>
            <a:ext cx="4572000" cy="1200329"/>
          </a:xfrm>
          <a:prstGeom prst="rect">
            <a:avLst/>
          </a:prstGeom>
        </p:spPr>
        <p:txBody>
          <a:bodyPr>
            <a:spAutoFit/>
          </a:bodyPr>
          <a:lstStyle/>
          <a:p>
            <a:r>
              <a:rPr lang="tr-TR" sz="2400" dirty="0">
                <a:latin typeface="Times New Roman" panose="02020603050405020304" pitchFamily="18" charset="0"/>
                <a:ea typeface="Times New Roman" panose="02020603050405020304" pitchFamily="18" charset="0"/>
              </a:rPr>
              <a:t>Çünkü bu süreçleri anlamak, analiz etmek, yorumlamak yüksek bir donanımı gerekli kılmaktadır.</a:t>
            </a:r>
            <a:endParaRPr lang="tr-TR" sz="2400" dirty="0"/>
          </a:p>
        </p:txBody>
      </p:sp>
    </p:spTree>
    <p:extLst>
      <p:ext uri="{BB962C8B-B14F-4D97-AF65-F5344CB8AC3E}">
        <p14:creationId xmlns:p14="http://schemas.microsoft.com/office/powerpoint/2010/main" val="86320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C828491-41C8-477F-A0F3-EE83F8DE927A}"/>
              </a:ext>
            </a:extLst>
          </p:cNvPr>
          <p:cNvSpPr/>
          <p:nvPr/>
        </p:nvSpPr>
        <p:spPr>
          <a:xfrm>
            <a:off x="157728" y="141681"/>
            <a:ext cx="1619674"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 GİRİŞ</a:t>
            </a:r>
          </a:p>
        </p:txBody>
      </p:sp>
      <p:sp>
        <p:nvSpPr>
          <p:cNvPr id="12" name="Dikdörtgen 11">
            <a:extLst>
              <a:ext uri="{FF2B5EF4-FFF2-40B4-BE49-F238E27FC236}">
                <a16:creationId xmlns:a16="http://schemas.microsoft.com/office/drawing/2014/main" id="{54E9481D-3BFC-4785-AB3E-F0D9F69FF4D2}"/>
              </a:ext>
            </a:extLst>
          </p:cNvPr>
          <p:cNvSpPr/>
          <p:nvPr/>
        </p:nvSpPr>
        <p:spPr>
          <a:xfrm>
            <a:off x="157728" y="956346"/>
            <a:ext cx="5532169" cy="1200329"/>
          </a:xfrm>
          <a:prstGeom prst="rect">
            <a:avLst/>
          </a:prstGeom>
        </p:spPr>
        <p:txBody>
          <a:bodyPr wrap="square">
            <a:spAutoFit/>
          </a:bodyPr>
          <a:lstStyle/>
          <a:p>
            <a:r>
              <a:rPr lang="tr-TR" sz="2400" dirty="0"/>
              <a:t>Dünyada her yıl  3 trilyon doların üstünde bir para; hile ve yolsuzluklar nedeniyle kaybolmaktadır. </a:t>
            </a:r>
            <a:endParaRPr lang="tr-TR" sz="3200" dirty="0"/>
          </a:p>
        </p:txBody>
      </p:sp>
      <p:pic>
        <p:nvPicPr>
          <p:cNvPr id="4098" name="Picture 2" descr="throwing money ile ilgili gÃ¶rsel sonucu">
            <a:extLst>
              <a:ext uri="{FF2B5EF4-FFF2-40B4-BE49-F238E27FC236}">
                <a16:creationId xmlns:a16="http://schemas.microsoft.com/office/drawing/2014/main" id="{184C5F83-C5C3-4A74-8490-AF4F2B416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300" y="453305"/>
            <a:ext cx="5600700" cy="553402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99AC718B-BD07-4566-A057-BCE12FC7D713}"/>
              </a:ext>
            </a:extLst>
          </p:cNvPr>
          <p:cNvSpPr/>
          <p:nvPr/>
        </p:nvSpPr>
        <p:spPr>
          <a:xfrm>
            <a:off x="157728" y="2505670"/>
            <a:ext cx="4572000" cy="1938992"/>
          </a:xfrm>
          <a:prstGeom prst="rect">
            <a:avLst/>
          </a:prstGeom>
        </p:spPr>
        <p:txBody>
          <a:bodyPr>
            <a:spAutoFit/>
          </a:bodyPr>
          <a:lstStyle/>
          <a:p>
            <a:r>
              <a:rPr lang="tr-TR" sz="2400" dirty="0">
                <a:solidFill>
                  <a:srgbClr val="002060"/>
                </a:solidFill>
                <a:latin typeface="Times New Roman" panose="02020603050405020304" pitchFamily="18" charset="0"/>
                <a:ea typeface="Times New Roman" panose="02020603050405020304" pitchFamily="18" charset="0"/>
              </a:rPr>
              <a:t>Muhasebe, finans, denetim ve hesaplamalar konusunda yetkin olan uzmanlara ülkemizde ve dünyada her geçen gün gereksinim artmaktadır.</a:t>
            </a:r>
            <a:endParaRPr lang="tr-TR" sz="2400" dirty="0">
              <a:solidFill>
                <a:srgbClr val="002060"/>
              </a:solidFill>
            </a:endParaRPr>
          </a:p>
        </p:txBody>
      </p:sp>
    </p:spTree>
    <p:extLst>
      <p:ext uri="{BB962C8B-B14F-4D97-AF65-F5344CB8AC3E}">
        <p14:creationId xmlns:p14="http://schemas.microsoft.com/office/powerpoint/2010/main" val="337335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B1F68A12-E316-490B-9CA2-02918E8AC7D0}"/>
              </a:ext>
            </a:extLst>
          </p:cNvPr>
          <p:cNvSpPr/>
          <p:nvPr/>
        </p:nvSpPr>
        <p:spPr>
          <a:xfrm>
            <a:off x="0" y="0"/>
            <a:ext cx="8922507"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 ADLİ MUHASEBE KAPSAMINDA BİLİRKİŞİLİK</a:t>
            </a:r>
          </a:p>
        </p:txBody>
      </p:sp>
      <p:sp>
        <p:nvSpPr>
          <p:cNvPr id="2" name="Dikdörtgen 1">
            <a:extLst>
              <a:ext uri="{FF2B5EF4-FFF2-40B4-BE49-F238E27FC236}">
                <a16:creationId xmlns:a16="http://schemas.microsoft.com/office/drawing/2014/main" id="{C86EEC74-B959-4A5B-A583-030A9065F46E}"/>
              </a:ext>
            </a:extLst>
          </p:cNvPr>
          <p:cNvSpPr/>
          <p:nvPr/>
        </p:nvSpPr>
        <p:spPr>
          <a:xfrm>
            <a:off x="155196" y="1031846"/>
            <a:ext cx="3802310" cy="2535566"/>
          </a:xfrm>
          <a:prstGeom prst="rect">
            <a:avLst/>
          </a:prstGeom>
        </p:spPr>
        <p:txBody>
          <a:bodyPr wrap="square">
            <a:spAutoFit/>
          </a:bodyPr>
          <a:lstStyle/>
          <a:p>
            <a:pPr algn="just">
              <a:lnSpc>
                <a:spcPct val="150000"/>
              </a:lnSpc>
              <a:spcBef>
                <a:spcPts val="600"/>
              </a:spcBef>
              <a:spcAft>
                <a:spcPts val="600"/>
              </a:spcAft>
            </a:pPr>
            <a:r>
              <a:rPr lang="tr-TR" dirty="0">
                <a:latin typeface="Times New Roman" panose="02020603050405020304" pitchFamily="18" charset="0"/>
                <a:ea typeface="Times New Roman" panose="02020603050405020304" pitchFamily="18" charset="0"/>
                <a:cs typeface="Times New Roman" panose="02020603050405020304" pitchFamily="18" charset="0"/>
              </a:rPr>
              <a:t>“</a:t>
            </a:r>
            <a:r>
              <a:rPr lang="tr-TR"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Forensic</a:t>
            </a:r>
            <a:r>
              <a:rPr lang="tr-TR"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Accounting</a:t>
            </a:r>
            <a:r>
              <a:rPr lang="tr-TR" dirty="0">
                <a:latin typeface="Times New Roman" panose="02020603050405020304" pitchFamily="18" charset="0"/>
                <a:ea typeface="Times New Roman" panose="02020603050405020304" pitchFamily="18" charset="0"/>
                <a:cs typeface="Times New Roman" panose="02020603050405020304" pitchFamily="18" charset="0"/>
              </a:rPr>
              <a:t>” olarak kullanılan kavram, dilimize ilke defa Sayın </a:t>
            </a:r>
            <a:r>
              <a:rPr lang="tr-TR" b="1" dirty="0">
                <a:latin typeface="Times New Roman" panose="02020603050405020304" pitchFamily="18" charset="0"/>
                <a:ea typeface="Times New Roman" panose="02020603050405020304" pitchFamily="18" charset="0"/>
                <a:cs typeface="Times New Roman" panose="02020603050405020304" pitchFamily="18" charset="0"/>
              </a:rPr>
              <a:t>Masum Türker </a:t>
            </a:r>
            <a:r>
              <a:rPr lang="tr-TR" dirty="0">
                <a:latin typeface="Times New Roman" panose="02020603050405020304" pitchFamily="18" charset="0"/>
                <a:ea typeface="Times New Roman" panose="02020603050405020304" pitchFamily="18" charset="0"/>
                <a:cs typeface="Times New Roman" panose="02020603050405020304" pitchFamily="18" charset="0"/>
              </a:rPr>
              <a:t>tarafından “</a:t>
            </a:r>
            <a:r>
              <a:rPr lang="tr-TR" b="1" i="1" dirty="0">
                <a:latin typeface="Times New Roman" panose="02020603050405020304" pitchFamily="18" charset="0"/>
                <a:ea typeface="Times New Roman" panose="02020603050405020304" pitchFamily="18" charset="0"/>
                <a:cs typeface="Times New Roman" panose="02020603050405020304" pitchFamily="18" charset="0"/>
              </a:rPr>
              <a:t>İhtilaflı İşler Muhasebesi</a:t>
            </a:r>
            <a:r>
              <a:rPr lang="tr-TR" dirty="0">
                <a:latin typeface="Times New Roman" panose="02020603050405020304" pitchFamily="18" charset="0"/>
                <a:ea typeface="Times New Roman" panose="02020603050405020304" pitchFamily="18" charset="0"/>
                <a:cs typeface="Times New Roman" panose="02020603050405020304" pitchFamily="18" charset="0"/>
              </a:rPr>
              <a:t>” olarak çevrilmiş olsa da   “</a:t>
            </a:r>
            <a:r>
              <a:rPr lang="tr-TR"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Adli Muhasebe</a:t>
            </a:r>
            <a:r>
              <a:rPr lang="tr-TR" dirty="0">
                <a:latin typeface="Times New Roman" panose="02020603050405020304" pitchFamily="18" charset="0"/>
                <a:ea typeface="Times New Roman" panose="02020603050405020304" pitchFamily="18" charset="0"/>
                <a:cs typeface="Times New Roman" panose="02020603050405020304" pitchFamily="18" charset="0"/>
              </a:rPr>
              <a:t>” olarak yerleşmiştir. </a:t>
            </a:r>
          </a:p>
        </p:txBody>
      </p:sp>
      <p:pic>
        <p:nvPicPr>
          <p:cNvPr id="3" name="Resim 2">
            <a:extLst>
              <a:ext uri="{FF2B5EF4-FFF2-40B4-BE49-F238E27FC236}">
                <a16:creationId xmlns:a16="http://schemas.microsoft.com/office/drawing/2014/main" id="{5CF5E121-F1DE-4B8C-87FE-85E4A0A60395}"/>
              </a:ext>
            </a:extLst>
          </p:cNvPr>
          <p:cNvPicPr>
            <a:picLocks noChangeAspect="1"/>
          </p:cNvPicPr>
          <p:nvPr/>
        </p:nvPicPr>
        <p:blipFill>
          <a:blip r:embed="rId2"/>
          <a:stretch>
            <a:fillRect/>
          </a:stretch>
        </p:blipFill>
        <p:spPr>
          <a:xfrm>
            <a:off x="4310766" y="1031847"/>
            <a:ext cx="4833234" cy="2665602"/>
          </a:xfrm>
          <a:prstGeom prst="rect">
            <a:avLst/>
          </a:prstGeom>
        </p:spPr>
      </p:pic>
      <p:sp>
        <p:nvSpPr>
          <p:cNvPr id="4" name="Dikdörtgen 3">
            <a:extLst>
              <a:ext uri="{FF2B5EF4-FFF2-40B4-BE49-F238E27FC236}">
                <a16:creationId xmlns:a16="http://schemas.microsoft.com/office/drawing/2014/main" id="{98B9961A-863A-408E-9043-67471555B79A}"/>
              </a:ext>
            </a:extLst>
          </p:cNvPr>
          <p:cNvSpPr/>
          <p:nvPr/>
        </p:nvSpPr>
        <p:spPr>
          <a:xfrm>
            <a:off x="155196" y="4045251"/>
            <a:ext cx="3948517" cy="369332"/>
          </a:xfrm>
          <a:prstGeom prst="rect">
            <a:avLst/>
          </a:prstGeom>
        </p:spPr>
        <p:txBody>
          <a:bodyPr wrap="none">
            <a:spAutoFit/>
          </a:bodyPr>
          <a:lstStyle/>
          <a:p>
            <a:r>
              <a:rPr lang="tr-TR" dirty="0">
                <a:latin typeface="Times New Roman" panose="02020603050405020304" pitchFamily="18" charset="0"/>
                <a:ea typeface="Times New Roman" panose="02020603050405020304" pitchFamily="18" charset="0"/>
              </a:rPr>
              <a:t>Adli muhasebe alanını meslek edinenler </a:t>
            </a:r>
            <a:endParaRPr lang="tr-TR" dirty="0"/>
          </a:p>
        </p:txBody>
      </p:sp>
      <p:sp>
        <p:nvSpPr>
          <p:cNvPr id="6" name="Ok: Aşağı 5">
            <a:extLst>
              <a:ext uri="{FF2B5EF4-FFF2-40B4-BE49-F238E27FC236}">
                <a16:creationId xmlns:a16="http://schemas.microsoft.com/office/drawing/2014/main" id="{940FAC56-6893-4CC6-B297-AABFA35079D1}"/>
              </a:ext>
            </a:extLst>
          </p:cNvPr>
          <p:cNvSpPr/>
          <p:nvPr/>
        </p:nvSpPr>
        <p:spPr>
          <a:xfrm>
            <a:off x="1762736" y="4603210"/>
            <a:ext cx="293615" cy="788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328FB0C6-2D6F-439B-AB34-9FBFA7510B7E}"/>
              </a:ext>
            </a:extLst>
          </p:cNvPr>
          <p:cNvSpPr/>
          <p:nvPr/>
        </p:nvSpPr>
        <p:spPr>
          <a:xfrm>
            <a:off x="131077" y="5400165"/>
            <a:ext cx="4968027" cy="1292662"/>
          </a:xfrm>
          <a:prstGeom prst="rect">
            <a:avLst/>
          </a:prstGeom>
          <a:noFill/>
        </p:spPr>
        <p:txBody>
          <a:bodyPr wrap="none" lIns="91440" tIns="45720" rIns="91440" bIns="45720">
            <a:spAutoFit/>
          </a:bodyPr>
          <a:lstStyle/>
          <a:p>
            <a:pPr algn="ctr"/>
            <a:r>
              <a:rPr lang="tr-TR" sz="5400" b="1" cap="none" spc="0" dirty="0">
                <a:ln w="6600">
                  <a:solidFill>
                    <a:schemeClr val="accent2"/>
                  </a:solidFill>
                  <a:prstDash val="solid"/>
                </a:ln>
                <a:solidFill>
                  <a:srgbClr val="FFFFFF"/>
                </a:solidFill>
                <a:effectLst>
                  <a:outerShdw dist="38100" dir="2700000" algn="tl" rotWithShape="0">
                    <a:schemeClr val="accent2"/>
                  </a:outerShdw>
                </a:effectLst>
              </a:rPr>
              <a:t>Adli Muhasebeci</a:t>
            </a:r>
          </a:p>
          <a:p>
            <a:pPr algn="ctr"/>
            <a:r>
              <a:rPr lang="tr-TR" sz="2400" b="1" dirty="0">
                <a:ln w="6600">
                  <a:solidFill>
                    <a:schemeClr val="accent2"/>
                  </a:solidFill>
                  <a:prstDash val="solid"/>
                </a:ln>
                <a:solidFill>
                  <a:srgbClr val="0070C0"/>
                </a:solidFill>
                <a:effectLst>
                  <a:outerShdw dist="38100" dir="2700000" algn="tl" rotWithShape="0">
                    <a:schemeClr val="accent2"/>
                  </a:outerShdw>
                </a:effectLst>
              </a:rPr>
              <a:t>(</a:t>
            </a:r>
            <a:r>
              <a:rPr lang="tr-TR" sz="2400" b="1" dirty="0" err="1">
                <a:ln w="6600">
                  <a:solidFill>
                    <a:schemeClr val="accent2"/>
                  </a:solidFill>
                  <a:prstDash val="solid"/>
                </a:ln>
                <a:solidFill>
                  <a:srgbClr val="0070C0"/>
                </a:solidFill>
                <a:effectLst>
                  <a:outerShdw dist="38100" dir="2700000" algn="tl" rotWithShape="0">
                    <a:schemeClr val="accent2"/>
                  </a:outerShdw>
                </a:effectLst>
              </a:rPr>
              <a:t>Forensic</a:t>
            </a:r>
            <a:r>
              <a:rPr lang="tr-TR" sz="2400" b="1" dirty="0">
                <a:ln w="6600">
                  <a:solidFill>
                    <a:schemeClr val="accent2"/>
                  </a:solidFill>
                  <a:prstDash val="solid"/>
                </a:ln>
                <a:solidFill>
                  <a:srgbClr val="0070C0"/>
                </a:solidFill>
                <a:effectLst>
                  <a:outerShdw dist="38100" dir="2700000" algn="tl" rotWithShape="0">
                    <a:schemeClr val="accent2"/>
                  </a:outerShdw>
                </a:effectLst>
              </a:rPr>
              <a:t> </a:t>
            </a:r>
            <a:r>
              <a:rPr lang="tr-TR" sz="2400" b="1" dirty="0" err="1">
                <a:ln w="6600">
                  <a:solidFill>
                    <a:schemeClr val="accent2"/>
                  </a:solidFill>
                  <a:prstDash val="solid"/>
                </a:ln>
                <a:solidFill>
                  <a:srgbClr val="0070C0"/>
                </a:solidFill>
                <a:effectLst>
                  <a:outerShdw dist="38100" dir="2700000" algn="tl" rotWithShape="0">
                    <a:schemeClr val="accent2"/>
                  </a:outerShdw>
                </a:effectLst>
              </a:rPr>
              <a:t>Accountant</a:t>
            </a:r>
            <a:r>
              <a:rPr lang="tr-TR" sz="2400" b="1" dirty="0">
                <a:ln w="6600">
                  <a:solidFill>
                    <a:schemeClr val="accent2"/>
                  </a:solidFill>
                  <a:prstDash val="solid"/>
                </a:ln>
                <a:solidFill>
                  <a:srgbClr val="0070C0"/>
                </a:solidFill>
                <a:effectLst>
                  <a:outerShdw dist="38100" dir="2700000" algn="tl" rotWithShape="0">
                    <a:schemeClr val="accent2"/>
                  </a:outerShdw>
                </a:effectLst>
              </a:rPr>
              <a:t>)</a:t>
            </a:r>
            <a:endParaRPr lang="tr-TR" sz="24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
        <p:nvSpPr>
          <p:cNvPr id="8" name="Dikdörtgen 7">
            <a:extLst>
              <a:ext uri="{FF2B5EF4-FFF2-40B4-BE49-F238E27FC236}">
                <a16:creationId xmlns:a16="http://schemas.microsoft.com/office/drawing/2014/main" id="{7ED6845B-BA7A-43B7-9D4D-5C2FFF01BC97}"/>
              </a:ext>
            </a:extLst>
          </p:cNvPr>
          <p:cNvSpPr/>
          <p:nvPr/>
        </p:nvSpPr>
        <p:spPr>
          <a:xfrm>
            <a:off x="221493" y="509831"/>
            <a:ext cx="4307718" cy="458074"/>
          </a:xfrm>
          <a:prstGeom prst="rect">
            <a:avLst/>
          </a:prstGeom>
        </p:spPr>
        <p:txBody>
          <a:bodyPr wrap="none">
            <a:spAutoFit/>
          </a:bodyPr>
          <a:lstStyle/>
          <a:p>
            <a:pPr algn="just">
              <a:lnSpc>
                <a:spcPct val="150000"/>
              </a:lnSpc>
              <a:spcBef>
                <a:spcPts val="600"/>
              </a:spcBef>
              <a:spcAft>
                <a:spcPts val="600"/>
              </a:spcAft>
            </a:pPr>
            <a:r>
              <a:rPr lang="tr-TR"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2.1. Adli Muhasebe ve Adli Muhasebecilik</a:t>
            </a:r>
            <a:endParaRPr lang="tr-TR"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31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B1F68A12-E316-490B-9CA2-02918E8AC7D0}"/>
              </a:ext>
            </a:extLst>
          </p:cNvPr>
          <p:cNvSpPr/>
          <p:nvPr/>
        </p:nvSpPr>
        <p:spPr>
          <a:xfrm>
            <a:off x="0" y="0"/>
            <a:ext cx="8922507"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 ADLİ MUHASEBE KAPSAMINDA BİLİRKİŞİLİK</a:t>
            </a:r>
          </a:p>
        </p:txBody>
      </p:sp>
      <p:sp>
        <p:nvSpPr>
          <p:cNvPr id="8" name="Dikdörtgen 7">
            <a:extLst>
              <a:ext uri="{FF2B5EF4-FFF2-40B4-BE49-F238E27FC236}">
                <a16:creationId xmlns:a16="http://schemas.microsoft.com/office/drawing/2014/main" id="{CCB5810C-1704-43FF-8D7E-4176CD9E418D}"/>
              </a:ext>
            </a:extLst>
          </p:cNvPr>
          <p:cNvSpPr/>
          <p:nvPr/>
        </p:nvSpPr>
        <p:spPr>
          <a:xfrm>
            <a:off x="221493" y="965255"/>
            <a:ext cx="8099570" cy="461665"/>
          </a:xfrm>
          <a:prstGeom prst="rect">
            <a:avLst/>
          </a:prstGeom>
        </p:spPr>
        <p:txBody>
          <a:bodyPr wrap="square">
            <a:spAutoFit/>
          </a:bodyPr>
          <a:lstStyle/>
          <a:p>
            <a:r>
              <a:rPr lang="tr-TR" sz="2400" i="1" dirty="0">
                <a:latin typeface="Times New Roman" panose="02020603050405020304" pitchFamily="18" charset="0"/>
                <a:ea typeface="Times New Roman" panose="02020603050405020304" pitchFamily="18" charset="0"/>
              </a:rPr>
              <a:t>Türkiye açısından bir adli muhasebeci hangi işleri yapabilir? </a:t>
            </a:r>
            <a:endParaRPr lang="tr-TR" sz="2400" i="1" dirty="0"/>
          </a:p>
        </p:txBody>
      </p:sp>
      <p:sp>
        <p:nvSpPr>
          <p:cNvPr id="9" name="Dikdörtgen 8">
            <a:extLst>
              <a:ext uri="{FF2B5EF4-FFF2-40B4-BE49-F238E27FC236}">
                <a16:creationId xmlns:a16="http://schemas.microsoft.com/office/drawing/2014/main" id="{76BE7ABF-D5FC-4C83-8A1B-7F4862DE8F54}"/>
              </a:ext>
            </a:extLst>
          </p:cNvPr>
          <p:cNvSpPr/>
          <p:nvPr/>
        </p:nvSpPr>
        <p:spPr>
          <a:xfrm>
            <a:off x="465996" y="1424269"/>
            <a:ext cx="4710011" cy="5339923"/>
          </a:xfrm>
          <a:prstGeom prst="rect">
            <a:avLst/>
          </a:prstGeom>
        </p:spPr>
        <p:txBody>
          <a:bodyPr wrap="square">
            <a:spAutoFit/>
          </a:bodyPr>
          <a:lstStyle/>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Beyaz yaka suçları ve diğer finansal suçlar</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Hile, gerçekleşen veya gerçekleşmesi olası hilelere karşı değerlendirme,</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Hileli iflaslar</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Tazminat hesaplamaları</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Ticari anlaşmazlıklar</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Haksız rekabet sonucu uğranılan zararları ve kazanç kayıplarını hesaplama</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Hissedarlar arası anlaşmazlıklar</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Ortaklık ve sözleşme anlaşmazlıkları</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Şirket, varlık ve proje değerlemeleri</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Şirketteki payların değerlerinin tespiti,</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Şirketlerdeki kar payı dağıtımlarının doğruluğu,</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İç kontrol ve iç denetimin kurulması ve değerlendirilmesi,</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İşin durması halinde uğranılacak olan zarar ve kar kaybı,</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Her türlü kaza sonucu mahrum kalınan gelir ve tazminatlar,</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Mahkemeler nezdinde bilirkişilik</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Cumhuriyet Savcılığı nezdinde bilirkişilik</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Dikdörtgen 9">
            <a:extLst>
              <a:ext uri="{FF2B5EF4-FFF2-40B4-BE49-F238E27FC236}">
                <a16:creationId xmlns:a16="http://schemas.microsoft.com/office/drawing/2014/main" id="{FCD8B3D7-1B36-43E0-A27B-06B86F06C72C}"/>
              </a:ext>
            </a:extLst>
          </p:cNvPr>
          <p:cNvSpPr/>
          <p:nvPr/>
        </p:nvSpPr>
        <p:spPr>
          <a:xfrm>
            <a:off x="5272480" y="2377023"/>
            <a:ext cx="3871520" cy="3293209"/>
          </a:xfrm>
          <a:prstGeom prst="rect">
            <a:avLst/>
          </a:prstGeom>
        </p:spPr>
        <p:txBody>
          <a:bodyPr wrap="square">
            <a:spAutoFit/>
          </a:bodyPr>
          <a:lstStyle/>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Mütalaa verme,</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Dava danışmanlığı yapma,</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Davacı veya davalının uğradığı zararları ve kazanç kayıplarını hesaplama,</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Fikri ve sınai haklara tecavüzde tazminat ve kazanç kayıplarını hesaplama,</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Vergi uyuşmazlıkları,</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Evliliklerin sona ermesiyle paylaşılacak varlık ve borçların değerinin hesaplanması,</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Tahkim,</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Konkordato Komiserliği,</a:t>
            </a:r>
          </a:p>
          <a:p>
            <a:pPr marL="342900" lvl="0" indent="-342900" algn="just">
              <a:spcBef>
                <a:spcPts val="300"/>
              </a:spcBef>
              <a:spcAft>
                <a:spcPts val="300"/>
              </a:spcAft>
              <a:buFont typeface="Algerian" panose="04020705040A02060702" pitchFamily="82" charset="0"/>
              <a:buChar char="•"/>
            </a:pPr>
            <a:r>
              <a:rPr lang="tr-TR" sz="1400" dirty="0">
                <a:latin typeface="Times New Roman" panose="02020603050405020304" pitchFamily="18" charset="0"/>
                <a:ea typeface="Times New Roman" panose="02020603050405020304" pitchFamily="18" charset="0"/>
                <a:cs typeface="Times New Roman" panose="02020603050405020304" pitchFamily="18" charset="0"/>
              </a:rPr>
              <a:t>TTK uyarınca özel denetçilik</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Dikdörtgen 5">
            <a:extLst>
              <a:ext uri="{FF2B5EF4-FFF2-40B4-BE49-F238E27FC236}">
                <a16:creationId xmlns:a16="http://schemas.microsoft.com/office/drawing/2014/main" id="{F4D91E35-AE08-412B-8076-887D7EC9593E}"/>
              </a:ext>
            </a:extLst>
          </p:cNvPr>
          <p:cNvSpPr/>
          <p:nvPr/>
        </p:nvSpPr>
        <p:spPr>
          <a:xfrm>
            <a:off x="321990" y="498843"/>
            <a:ext cx="4250010" cy="458074"/>
          </a:xfrm>
          <a:prstGeom prst="rect">
            <a:avLst/>
          </a:prstGeom>
        </p:spPr>
        <p:txBody>
          <a:bodyPr wrap="none">
            <a:spAutoFit/>
          </a:bodyPr>
          <a:lstStyle/>
          <a:p>
            <a:pPr algn="just">
              <a:lnSpc>
                <a:spcPct val="150000"/>
              </a:lnSpc>
              <a:spcBef>
                <a:spcPts val="600"/>
              </a:spcBef>
              <a:spcAft>
                <a:spcPts val="600"/>
              </a:spcAft>
            </a:pPr>
            <a:r>
              <a:rPr lang="tr-TR"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2.2. Adli Muhasebenin Çalışma Alanları</a:t>
            </a:r>
            <a:endParaRPr lang="tr-TR"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9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69659ABD-DB3C-4400-AEB5-6A87315B79CD}"/>
              </a:ext>
            </a:extLst>
          </p:cNvPr>
          <p:cNvPicPr>
            <a:picLocks noChangeAspect="1"/>
          </p:cNvPicPr>
          <p:nvPr/>
        </p:nvPicPr>
        <p:blipFill>
          <a:blip r:embed="rId2"/>
          <a:stretch>
            <a:fillRect/>
          </a:stretch>
        </p:blipFill>
        <p:spPr>
          <a:xfrm>
            <a:off x="21352" y="3802284"/>
            <a:ext cx="2524562" cy="2692866"/>
          </a:xfrm>
          <a:prstGeom prst="rect">
            <a:avLst/>
          </a:prstGeom>
        </p:spPr>
      </p:pic>
      <p:pic>
        <p:nvPicPr>
          <p:cNvPr id="18434" name="Picture 2" descr="Accounting drawing ile ilgili gÃ¶rsel sonucu">
            <a:extLst>
              <a:ext uri="{FF2B5EF4-FFF2-40B4-BE49-F238E27FC236}">
                <a16:creationId xmlns:a16="http://schemas.microsoft.com/office/drawing/2014/main" id="{A002A3C8-5952-4CF0-A16B-F8793B0D0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2" y="956917"/>
            <a:ext cx="2102186" cy="151897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B1F68A12-E316-490B-9CA2-02918E8AC7D0}"/>
              </a:ext>
            </a:extLst>
          </p:cNvPr>
          <p:cNvSpPr/>
          <p:nvPr/>
        </p:nvSpPr>
        <p:spPr>
          <a:xfrm>
            <a:off x="0" y="0"/>
            <a:ext cx="8922507"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 ADLİ MUHASEBE KAPSAMINDA BİLİRKİŞİLİK</a:t>
            </a:r>
          </a:p>
        </p:txBody>
      </p:sp>
      <p:sp>
        <p:nvSpPr>
          <p:cNvPr id="6" name="Dikdörtgen 5">
            <a:extLst>
              <a:ext uri="{FF2B5EF4-FFF2-40B4-BE49-F238E27FC236}">
                <a16:creationId xmlns:a16="http://schemas.microsoft.com/office/drawing/2014/main" id="{F4D91E35-AE08-412B-8076-887D7EC9593E}"/>
              </a:ext>
            </a:extLst>
          </p:cNvPr>
          <p:cNvSpPr/>
          <p:nvPr/>
        </p:nvSpPr>
        <p:spPr>
          <a:xfrm>
            <a:off x="321990" y="498843"/>
            <a:ext cx="4250010" cy="458074"/>
          </a:xfrm>
          <a:prstGeom prst="rect">
            <a:avLst/>
          </a:prstGeom>
        </p:spPr>
        <p:txBody>
          <a:bodyPr wrap="none">
            <a:spAutoFit/>
          </a:bodyPr>
          <a:lstStyle/>
          <a:p>
            <a:pPr algn="just">
              <a:lnSpc>
                <a:spcPct val="150000"/>
              </a:lnSpc>
              <a:spcBef>
                <a:spcPts val="600"/>
              </a:spcBef>
              <a:spcAft>
                <a:spcPts val="600"/>
              </a:spcAft>
            </a:pPr>
            <a:r>
              <a:rPr lang="tr-TR"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2.2. Adli Muhasebenin Çalışma Alanları</a:t>
            </a:r>
            <a:endParaRPr lang="tr-TR"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Resim 1">
            <a:extLst>
              <a:ext uri="{FF2B5EF4-FFF2-40B4-BE49-F238E27FC236}">
                <a16:creationId xmlns:a16="http://schemas.microsoft.com/office/drawing/2014/main" id="{E0C56D93-43F9-434B-ABC6-522081273122}"/>
              </a:ext>
            </a:extLst>
          </p:cNvPr>
          <p:cNvPicPr>
            <a:picLocks noChangeAspect="1"/>
          </p:cNvPicPr>
          <p:nvPr/>
        </p:nvPicPr>
        <p:blipFill rotWithShape="1">
          <a:blip r:embed="rId4"/>
          <a:srcRect b="9065"/>
          <a:stretch/>
        </p:blipFill>
        <p:spPr>
          <a:xfrm>
            <a:off x="3427905" y="956917"/>
            <a:ext cx="5640594" cy="2692866"/>
          </a:xfrm>
          <a:prstGeom prst="rect">
            <a:avLst/>
          </a:prstGeom>
        </p:spPr>
      </p:pic>
      <p:cxnSp>
        <p:nvCxnSpPr>
          <p:cNvPr id="4" name="Düz Ok Bağlayıcısı 3">
            <a:extLst>
              <a:ext uri="{FF2B5EF4-FFF2-40B4-BE49-F238E27FC236}">
                <a16:creationId xmlns:a16="http://schemas.microsoft.com/office/drawing/2014/main" id="{41753E44-08B9-4ADA-8599-43500A54BC48}"/>
              </a:ext>
            </a:extLst>
          </p:cNvPr>
          <p:cNvCxnSpPr/>
          <p:nvPr/>
        </p:nvCxnSpPr>
        <p:spPr>
          <a:xfrm flipH="1">
            <a:off x="2052111" y="1442906"/>
            <a:ext cx="1375794"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7" name="Dikdörtgen 6">
            <a:extLst>
              <a:ext uri="{FF2B5EF4-FFF2-40B4-BE49-F238E27FC236}">
                <a16:creationId xmlns:a16="http://schemas.microsoft.com/office/drawing/2014/main" id="{2891D851-9D56-4001-8433-1B0B4FFA530E}"/>
              </a:ext>
            </a:extLst>
          </p:cNvPr>
          <p:cNvSpPr/>
          <p:nvPr/>
        </p:nvSpPr>
        <p:spPr>
          <a:xfrm>
            <a:off x="21352" y="2434514"/>
            <a:ext cx="2347116" cy="523220"/>
          </a:xfrm>
          <a:prstGeom prst="rect">
            <a:avLst/>
          </a:prstGeom>
          <a:noFill/>
        </p:spPr>
        <p:txBody>
          <a:bodyPr wrap="none" lIns="91440" tIns="45720" rIns="91440" bIns="45720">
            <a:spAutoFit/>
          </a:bodyPr>
          <a:lstStyle/>
          <a:p>
            <a:pPr algn="ctr"/>
            <a:r>
              <a:rPr lang="tr-T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Muhasebecilik</a:t>
            </a:r>
          </a:p>
        </p:txBody>
      </p:sp>
      <p:cxnSp>
        <p:nvCxnSpPr>
          <p:cNvPr id="12" name="Düz Ok Bağlayıcısı 11">
            <a:extLst>
              <a:ext uri="{FF2B5EF4-FFF2-40B4-BE49-F238E27FC236}">
                <a16:creationId xmlns:a16="http://schemas.microsoft.com/office/drawing/2014/main" id="{0D89282A-707C-4B8A-B2C2-80E2D94DE57C}"/>
              </a:ext>
            </a:extLst>
          </p:cNvPr>
          <p:cNvCxnSpPr>
            <a:cxnSpLocks/>
          </p:cNvCxnSpPr>
          <p:nvPr/>
        </p:nvCxnSpPr>
        <p:spPr>
          <a:xfrm flipH="1">
            <a:off x="2446995" y="3649783"/>
            <a:ext cx="1084770" cy="72927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4" name="Dikdörtgen 13">
            <a:extLst>
              <a:ext uri="{FF2B5EF4-FFF2-40B4-BE49-F238E27FC236}">
                <a16:creationId xmlns:a16="http://schemas.microsoft.com/office/drawing/2014/main" id="{7CCE74BE-F1FB-47FD-B12F-D12AB4416217}"/>
              </a:ext>
            </a:extLst>
          </p:cNvPr>
          <p:cNvSpPr/>
          <p:nvPr/>
        </p:nvSpPr>
        <p:spPr>
          <a:xfrm>
            <a:off x="236703" y="6233540"/>
            <a:ext cx="1671483" cy="523220"/>
          </a:xfrm>
          <a:prstGeom prst="rect">
            <a:avLst/>
          </a:prstGeom>
          <a:noFill/>
        </p:spPr>
        <p:txBody>
          <a:bodyPr wrap="none" lIns="91440" tIns="45720" rIns="91440" bIns="45720">
            <a:spAutoFit/>
          </a:bodyPr>
          <a:lstStyle/>
          <a:p>
            <a:pPr algn="ctr"/>
            <a:r>
              <a:rPr lang="tr-T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Denetçilik</a:t>
            </a:r>
          </a:p>
        </p:txBody>
      </p:sp>
      <p:sp>
        <p:nvSpPr>
          <p:cNvPr id="16" name="Dikdörtgen 15">
            <a:extLst>
              <a:ext uri="{FF2B5EF4-FFF2-40B4-BE49-F238E27FC236}">
                <a16:creationId xmlns:a16="http://schemas.microsoft.com/office/drawing/2014/main" id="{F611637B-D33A-4937-B25E-728F48FE73D2}"/>
              </a:ext>
            </a:extLst>
          </p:cNvPr>
          <p:cNvSpPr/>
          <p:nvPr/>
        </p:nvSpPr>
        <p:spPr>
          <a:xfrm>
            <a:off x="6560181" y="5541043"/>
            <a:ext cx="2347116" cy="954107"/>
          </a:xfrm>
          <a:prstGeom prst="rect">
            <a:avLst/>
          </a:prstGeom>
          <a:noFill/>
        </p:spPr>
        <p:txBody>
          <a:bodyPr wrap="none" lIns="91440" tIns="45720" rIns="91440" bIns="45720">
            <a:spAutoFit/>
          </a:bodyPr>
          <a:lstStyle/>
          <a:p>
            <a:pPr algn="ctr"/>
            <a:r>
              <a:rPr lang="tr-TR" sz="2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Adli </a:t>
            </a:r>
          </a:p>
          <a:p>
            <a:pPr algn="ctr"/>
            <a:r>
              <a:rPr lang="tr-TR" sz="2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Muhasebecilik</a:t>
            </a:r>
          </a:p>
        </p:txBody>
      </p:sp>
      <p:pic>
        <p:nvPicPr>
          <p:cNvPr id="15" name="Resim 14">
            <a:extLst>
              <a:ext uri="{FF2B5EF4-FFF2-40B4-BE49-F238E27FC236}">
                <a16:creationId xmlns:a16="http://schemas.microsoft.com/office/drawing/2014/main" id="{E0DFA197-F51D-4C1C-9810-04C74E22CB49}"/>
              </a:ext>
            </a:extLst>
          </p:cNvPr>
          <p:cNvPicPr>
            <a:picLocks noChangeAspect="1"/>
          </p:cNvPicPr>
          <p:nvPr/>
        </p:nvPicPr>
        <p:blipFill>
          <a:blip r:embed="rId5"/>
          <a:stretch>
            <a:fillRect/>
          </a:stretch>
        </p:blipFill>
        <p:spPr>
          <a:xfrm>
            <a:off x="4244853" y="3680746"/>
            <a:ext cx="2239837" cy="3168294"/>
          </a:xfrm>
          <a:prstGeom prst="rect">
            <a:avLst/>
          </a:prstGeom>
        </p:spPr>
      </p:pic>
      <p:sp>
        <p:nvSpPr>
          <p:cNvPr id="17" name="Dikdörtgen 16">
            <a:extLst>
              <a:ext uri="{FF2B5EF4-FFF2-40B4-BE49-F238E27FC236}">
                <a16:creationId xmlns:a16="http://schemas.microsoft.com/office/drawing/2014/main" id="{91070319-3C93-4042-A842-E5F54AD87B2C}"/>
              </a:ext>
            </a:extLst>
          </p:cNvPr>
          <p:cNvSpPr/>
          <p:nvPr/>
        </p:nvSpPr>
        <p:spPr>
          <a:xfrm>
            <a:off x="2169368" y="1489019"/>
            <a:ext cx="957313" cy="523220"/>
          </a:xfrm>
          <a:prstGeom prst="rect">
            <a:avLst/>
          </a:prstGeom>
          <a:noFill/>
        </p:spPr>
        <p:txBody>
          <a:bodyPr wrap="none" lIns="91440" tIns="45720" rIns="91440" bIns="45720">
            <a:spAutoFit/>
          </a:bodyPr>
          <a:lstStyle/>
          <a:p>
            <a:pPr algn="ctr"/>
            <a:r>
              <a:rPr lang="tr-TR" sz="2800" b="0" cap="none" spc="0" dirty="0">
                <a:ln w="0"/>
                <a:solidFill>
                  <a:srgbClr val="0070C0"/>
                </a:solidFill>
                <a:effectLst>
                  <a:outerShdw blurRad="38100" dist="19050" dir="2700000" algn="tl" rotWithShape="0">
                    <a:schemeClr val="dk1">
                      <a:alpha val="40000"/>
                    </a:schemeClr>
                  </a:outerShdw>
                </a:effectLst>
              </a:rPr>
              <a:t>15 yıl</a:t>
            </a:r>
          </a:p>
        </p:txBody>
      </p:sp>
      <p:sp>
        <p:nvSpPr>
          <p:cNvPr id="19" name="Dikdörtgen 18">
            <a:extLst>
              <a:ext uri="{FF2B5EF4-FFF2-40B4-BE49-F238E27FC236}">
                <a16:creationId xmlns:a16="http://schemas.microsoft.com/office/drawing/2014/main" id="{3429DA3F-CF70-4D8C-B355-EF66A1D0C9DA}"/>
              </a:ext>
            </a:extLst>
          </p:cNvPr>
          <p:cNvSpPr/>
          <p:nvPr/>
        </p:nvSpPr>
        <p:spPr>
          <a:xfrm>
            <a:off x="2214142" y="3462892"/>
            <a:ext cx="957314" cy="523220"/>
          </a:xfrm>
          <a:prstGeom prst="rect">
            <a:avLst/>
          </a:prstGeom>
          <a:noFill/>
        </p:spPr>
        <p:txBody>
          <a:bodyPr wrap="none" lIns="91440" tIns="45720" rIns="91440" bIns="45720">
            <a:spAutoFit/>
          </a:bodyPr>
          <a:lstStyle/>
          <a:p>
            <a:pPr algn="ctr"/>
            <a:r>
              <a:rPr lang="tr-TR" sz="2800" dirty="0">
                <a:ln w="0"/>
                <a:solidFill>
                  <a:srgbClr val="0070C0"/>
                </a:solidFill>
                <a:effectLst>
                  <a:outerShdw blurRad="38100" dist="19050" dir="2700000" algn="tl" rotWithShape="0">
                    <a:schemeClr val="dk1">
                      <a:alpha val="40000"/>
                    </a:schemeClr>
                  </a:outerShdw>
                </a:effectLst>
              </a:rPr>
              <a:t>2</a:t>
            </a:r>
            <a:r>
              <a:rPr lang="tr-TR" sz="2800" b="0" cap="none" spc="0" dirty="0">
                <a:ln w="0"/>
                <a:solidFill>
                  <a:srgbClr val="0070C0"/>
                </a:solidFill>
                <a:effectLst>
                  <a:outerShdw blurRad="38100" dist="19050" dir="2700000" algn="tl" rotWithShape="0">
                    <a:schemeClr val="dk1">
                      <a:alpha val="40000"/>
                    </a:schemeClr>
                  </a:outerShdw>
                </a:effectLst>
              </a:rPr>
              <a:t>5 yıl</a:t>
            </a:r>
          </a:p>
        </p:txBody>
      </p:sp>
      <p:sp>
        <p:nvSpPr>
          <p:cNvPr id="20" name="Dikdörtgen 19">
            <a:extLst>
              <a:ext uri="{FF2B5EF4-FFF2-40B4-BE49-F238E27FC236}">
                <a16:creationId xmlns:a16="http://schemas.microsoft.com/office/drawing/2014/main" id="{1B70C3B6-E3A7-480D-B318-E14CB5BA74E0}"/>
              </a:ext>
            </a:extLst>
          </p:cNvPr>
          <p:cNvSpPr/>
          <p:nvPr/>
        </p:nvSpPr>
        <p:spPr>
          <a:xfrm>
            <a:off x="6518798" y="3778888"/>
            <a:ext cx="2319802" cy="1200329"/>
          </a:xfrm>
          <a:prstGeom prst="rect">
            <a:avLst/>
          </a:prstGeom>
          <a:noFill/>
        </p:spPr>
        <p:txBody>
          <a:bodyPr wrap="none" lIns="91440" tIns="45720" rIns="91440" bIns="45720">
            <a:spAutoFit/>
          </a:bodyPr>
          <a:lstStyle/>
          <a:p>
            <a:pPr algn="ctr"/>
            <a:r>
              <a:rPr lang="tr-TR" sz="3600" dirty="0">
                <a:ln w="0"/>
                <a:solidFill>
                  <a:srgbClr val="0070C0"/>
                </a:solidFill>
                <a:effectLst>
                  <a:outerShdw blurRad="38100" dist="19050" dir="2700000" algn="tl" rotWithShape="0">
                    <a:schemeClr val="dk1">
                      <a:alpha val="40000"/>
                    </a:schemeClr>
                  </a:outerShdw>
                </a:effectLst>
              </a:rPr>
              <a:t>Yeni doğan </a:t>
            </a:r>
          </a:p>
          <a:p>
            <a:pPr algn="ctr"/>
            <a:r>
              <a:rPr lang="tr-TR" sz="3600" dirty="0">
                <a:ln w="0"/>
                <a:solidFill>
                  <a:srgbClr val="0070C0"/>
                </a:solidFill>
                <a:effectLst>
                  <a:outerShdw blurRad="38100" dist="19050" dir="2700000" algn="tl" rotWithShape="0">
                    <a:schemeClr val="dk1">
                      <a:alpha val="40000"/>
                    </a:schemeClr>
                  </a:outerShdw>
                </a:effectLst>
              </a:rPr>
              <a:t>bir meslek</a:t>
            </a:r>
            <a:endParaRPr lang="tr-TR" sz="3600" b="0" cap="none" spc="0" dirty="0">
              <a:ln w="0"/>
              <a:solidFill>
                <a:srgbClr val="0070C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8003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18434"/>
                                        </p:tgtEl>
                                        <p:attrNameLst>
                                          <p:attrName>style.visibility</p:attrName>
                                        </p:attrNameLst>
                                      </p:cBhvr>
                                      <p:to>
                                        <p:strVal val="visible"/>
                                      </p:to>
                                    </p:set>
                                    <p:animEffect transition="in" filter="randombar(horizontal)">
                                      <p:cBhvr>
                                        <p:cTn id="18" dur="500"/>
                                        <p:tgtEl>
                                          <p:spTgt spid="1843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0"/>
                                  </p:iterate>
                                  <p:childTnLst>
                                    <p:set>
                                      <p:cBhvr>
                                        <p:cTn id="50" dur="1" fill="hold">
                                          <p:stCondLst>
                                            <p:cond delay="0"/>
                                          </p:stCondLst>
                                        </p:cTn>
                                        <p:tgtEl>
                                          <p:spTgt spid="20"/>
                                        </p:tgtEl>
                                        <p:attrNameLst>
                                          <p:attrName>style.visibility</p:attrName>
                                        </p:attrNameLst>
                                      </p:cBhvr>
                                      <p:to>
                                        <p:strVal val="visible"/>
                                      </p:to>
                                    </p:set>
                                    <p:anim calcmode="lin" valueType="num">
                                      <p:cBhvr>
                                        <p:cTn id="51" dur="1000" fill="hold"/>
                                        <p:tgtEl>
                                          <p:spTgt spid="20"/>
                                        </p:tgtEl>
                                        <p:attrNameLst>
                                          <p:attrName>ppt_w</p:attrName>
                                        </p:attrNameLst>
                                      </p:cBhvr>
                                      <p:tavLst>
                                        <p:tav tm="0">
                                          <p:val>
                                            <p:fltVal val="0"/>
                                          </p:val>
                                        </p:tav>
                                        <p:tav tm="100000">
                                          <p:val>
                                            <p:strVal val="#ppt_w"/>
                                          </p:val>
                                        </p:tav>
                                      </p:tavLst>
                                    </p:anim>
                                    <p:anim calcmode="lin" valueType="num">
                                      <p:cBhvr>
                                        <p:cTn id="52" dur="1000" fill="hold"/>
                                        <p:tgtEl>
                                          <p:spTgt spid="20"/>
                                        </p:tgtEl>
                                        <p:attrNameLst>
                                          <p:attrName>ppt_h</p:attrName>
                                        </p:attrNameLst>
                                      </p:cBhvr>
                                      <p:tavLst>
                                        <p:tav tm="0">
                                          <p:val>
                                            <p:fltVal val="0"/>
                                          </p:val>
                                        </p:tav>
                                        <p:tav tm="100000">
                                          <p:val>
                                            <p:strVal val="#ppt_h"/>
                                          </p:val>
                                        </p:tav>
                                      </p:tavLst>
                                    </p:anim>
                                    <p:anim calcmode="lin" valueType="num">
                                      <p:cBhvr>
                                        <p:cTn id="53" dur="1000" fill="hold"/>
                                        <p:tgtEl>
                                          <p:spTgt spid="20"/>
                                        </p:tgtEl>
                                        <p:attrNameLst>
                                          <p:attrName>style.rotation</p:attrName>
                                        </p:attrNameLst>
                                      </p:cBhvr>
                                      <p:tavLst>
                                        <p:tav tm="0">
                                          <p:val>
                                            <p:fltVal val="90"/>
                                          </p:val>
                                        </p:tav>
                                        <p:tav tm="100000">
                                          <p:val>
                                            <p:fltVal val="0"/>
                                          </p:val>
                                        </p:tav>
                                      </p:tavLst>
                                    </p:anim>
                                    <p:animEffect transition="in" filter="fade">
                                      <p:cBhvr>
                                        <p:cTn id="54" dur="1000"/>
                                        <p:tgtEl>
                                          <p:spTgt spid="20"/>
                                        </p:tgtEl>
                                      </p:cBhvr>
                                    </p:animEffect>
                                  </p:childTnLst>
                                </p:cTn>
                              </p:par>
                            </p:childTnLst>
                          </p:cTn>
                        </p:par>
                        <p:par>
                          <p:cTn id="55" fill="hold">
                            <p:stCondLst>
                              <p:cond delay="1000"/>
                            </p:stCondLst>
                            <p:childTnLst>
                              <p:par>
                                <p:cTn id="56" presetID="6" presetClass="emph" presetSubtype="0" fill="hold" nodeType="afterEffect">
                                  <p:stCondLst>
                                    <p:cond delay="0"/>
                                  </p:stCondLst>
                                  <p:iterate type="lt">
                                    <p:tmPct val="0"/>
                                  </p:iterate>
                                  <p:childTnLst>
                                    <p:animScale>
                                      <p:cBhvr>
                                        <p:cTn id="57" dur="2000" fill="hold"/>
                                        <p:tgtEl>
                                          <p:spTgt spid="20"/>
                                        </p:tgtEl>
                                      </p:cBhvr>
                                      <p:by x="150000" y="150000"/>
                                    </p:animScale>
                                  </p:childTnLst>
                                </p:cTn>
                              </p:par>
                            </p:childTnLst>
                          </p:cTn>
                        </p:par>
                        <p:par>
                          <p:cTn id="58" fill="hold">
                            <p:stCondLst>
                              <p:cond delay="3000"/>
                            </p:stCondLst>
                            <p:childTnLst>
                              <p:par>
                                <p:cTn id="59" presetID="32" presetClass="emph" presetSubtype="0" fill="hold" grpId="1" nodeType="afterEffect">
                                  <p:stCondLst>
                                    <p:cond delay="0"/>
                                  </p:stCondLst>
                                  <p:iterate type="lt">
                                    <p:tmPct val="0"/>
                                  </p:iterate>
                                  <p:childTnLst>
                                    <p:animRot by="120000">
                                      <p:cBhvr>
                                        <p:cTn id="60" dur="100" fill="hold">
                                          <p:stCondLst>
                                            <p:cond delay="0"/>
                                          </p:stCondLst>
                                        </p:cTn>
                                        <p:tgtEl>
                                          <p:spTgt spid="20"/>
                                        </p:tgtEl>
                                        <p:attrNameLst>
                                          <p:attrName>r</p:attrName>
                                        </p:attrNameLst>
                                      </p:cBhvr>
                                    </p:animRot>
                                    <p:animRot by="-240000">
                                      <p:cBhvr>
                                        <p:cTn id="61" dur="200" fill="hold">
                                          <p:stCondLst>
                                            <p:cond delay="200"/>
                                          </p:stCondLst>
                                        </p:cTn>
                                        <p:tgtEl>
                                          <p:spTgt spid="20"/>
                                        </p:tgtEl>
                                        <p:attrNameLst>
                                          <p:attrName>r</p:attrName>
                                        </p:attrNameLst>
                                      </p:cBhvr>
                                    </p:animRot>
                                    <p:animRot by="240000">
                                      <p:cBhvr>
                                        <p:cTn id="62" dur="200" fill="hold">
                                          <p:stCondLst>
                                            <p:cond delay="400"/>
                                          </p:stCondLst>
                                        </p:cTn>
                                        <p:tgtEl>
                                          <p:spTgt spid="20"/>
                                        </p:tgtEl>
                                        <p:attrNameLst>
                                          <p:attrName>r</p:attrName>
                                        </p:attrNameLst>
                                      </p:cBhvr>
                                    </p:animRot>
                                    <p:animRot by="-240000">
                                      <p:cBhvr>
                                        <p:cTn id="63" dur="200" fill="hold">
                                          <p:stCondLst>
                                            <p:cond delay="600"/>
                                          </p:stCondLst>
                                        </p:cTn>
                                        <p:tgtEl>
                                          <p:spTgt spid="20"/>
                                        </p:tgtEl>
                                        <p:attrNameLst>
                                          <p:attrName>r</p:attrName>
                                        </p:attrNameLst>
                                      </p:cBhvr>
                                    </p:animRot>
                                    <p:animRot by="120000">
                                      <p:cBhvr>
                                        <p:cTn id="64" dur="200" fill="hold">
                                          <p:stCondLst>
                                            <p:cond delay="800"/>
                                          </p:stCondLst>
                                        </p:cTn>
                                        <p:tgtEl>
                                          <p:spTgt spid="20"/>
                                        </p:tgtEl>
                                        <p:attrNameLst>
                                          <p:attrName>r</p:attrName>
                                        </p:attrNameLst>
                                      </p:cBhvr>
                                    </p:animRot>
                                  </p:childTnLst>
                                </p:cTn>
                              </p:par>
                            </p:childTnLst>
                          </p:cTn>
                        </p:par>
                        <p:par>
                          <p:cTn id="65" fill="hold">
                            <p:stCondLst>
                              <p:cond delay="4000"/>
                            </p:stCondLst>
                            <p:childTnLst>
                              <p:par>
                                <p:cTn id="66" presetID="32" presetClass="emph" presetSubtype="0" fill="hold" grpId="2" nodeType="afterEffect">
                                  <p:stCondLst>
                                    <p:cond delay="0"/>
                                  </p:stCondLst>
                                  <p:iterate type="lt">
                                    <p:tmPct val="0"/>
                                  </p:iterate>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7" grpId="0"/>
      <p:bldP spid="19" grpId="0"/>
      <p:bldP spid="20" grpId="0"/>
      <p:bldP spid="20" grpId="1"/>
      <p:bldP spid="2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B1BE9C9D-5801-4A52-95FE-6733E7183C10}"/>
              </a:ext>
            </a:extLst>
          </p:cNvPr>
          <p:cNvPicPr>
            <a:picLocks noChangeAspect="1"/>
          </p:cNvPicPr>
          <p:nvPr/>
        </p:nvPicPr>
        <p:blipFill rotWithShape="1">
          <a:blip r:embed="rId2"/>
          <a:srcRect t="3398" r="7394" b="3286"/>
          <a:stretch/>
        </p:blipFill>
        <p:spPr>
          <a:xfrm>
            <a:off x="5931017" y="2655410"/>
            <a:ext cx="3182605" cy="4169165"/>
          </a:xfrm>
          <a:prstGeom prst="rect">
            <a:avLst/>
          </a:prstGeom>
        </p:spPr>
      </p:pic>
      <p:sp>
        <p:nvSpPr>
          <p:cNvPr id="5" name="Dikdörtgen 4">
            <a:extLst>
              <a:ext uri="{FF2B5EF4-FFF2-40B4-BE49-F238E27FC236}">
                <a16:creationId xmlns:a16="http://schemas.microsoft.com/office/drawing/2014/main" id="{B1F68A12-E316-490B-9CA2-02918E8AC7D0}"/>
              </a:ext>
            </a:extLst>
          </p:cNvPr>
          <p:cNvSpPr/>
          <p:nvPr/>
        </p:nvSpPr>
        <p:spPr>
          <a:xfrm>
            <a:off x="0" y="0"/>
            <a:ext cx="8922507" cy="623248"/>
          </a:xfrm>
          <a:prstGeom prst="rect">
            <a:avLst/>
          </a:prstGeom>
          <a:noFill/>
        </p:spPr>
        <p:txBody>
          <a:bodyPr wrap="none" lIns="68580" tIns="34290" rIns="68580" bIns="34290">
            <a:spAutoFit/>
          </a:bodyPr>
          <a:lstStyle/>
          <a:p>
            <a:pPr algn="ctr"/>
            <a:r>
              <a:rPr lang="tr-TR"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 ADLİ MUHASEBE KAPSAMINDA BİLİRKİŞİLİK</a:t>
            </a:r>
          </a:p>
        </p:txBody>
      </p:sp>
      <p:sp>
        <p:nvSpPr>
          <p:cNvPr id="2" name="Dikdörtgen 1">
            <a:extLst>
              <a:ext uri="{FF2B5EF4-FFF2-40B4-BE49-F238E27FC236}">
                <a16:creationId xmlns:a16="http://schemas.microsoft.com/office/drawing/2014/main" id="{BC6570BB-FAAE-4A52-8C30-758A27021CE5}"/>
              </a:ext>
            </a:extLst>
          </p:cNvPr>
          <p:cNvSpPr/>
          <p:nvPr/>
        </p:nvSpPr>
        <p:spPr>
          <a:xfrm>
            <a:off x="-15800" y="1175804"/>
            <a:ext cx="7390701" cy="646331"/>
          </a:xfrm>
          <a:prstGeom prst="rect">
            <a:avLst/>
          </a:prstGeom>
        </p:spPr>
        <p:txBody>
          <a:bodyPr wrap="square">
            <a:spAutoFit/>
          </a:bodyPr>
          <a:lstStyle/>
          <a:p>
            <a:r>
              <a:rPr lang="tr-TR" dirty="0">
                <a:latin typeface="Book Antiqua" panose="02040602050305030304" pitchFamily="18" charset="0"/>
                <a:ea typeface="Times New Roman" panose="02020603050405020304" pitchFamily="18" charset="0"/>
              </a:rPr>
              <a:t>Dr. </a:t>
            </a:r>
            <a:r>
              <a:rPr lang="tr-TR" dirty="0" err="1">
                <a:latin typeface="Book Antiqua" panose="02040602050305030304" pitchFamily="18" charset="0"/>
                <a:ea typeface="Times New Roman" panose="02020603050405020304" pitchFamily="18" charset="0"/>
              </a:rPr>
              <a:t>Larry</a:t>
            </a:r>
            <a:r>
              <a:rPr lang="tr-TR" dirty="0">
                <a:latin typeface="Book Antiqua" panose="02040602050305030304" pitchFamily="18" charset="0"/>
                <a:ea typeface="Times New Roman" panose="02020603050405020304" pitchFamily="18" charset="0"/>
              </a:rPr>
              <a:t> </a:t>
            </a:r>
            <a:r>
              <a:rPr lang="tr-TR" dirty="0" err="1">
                <a:latin typeface="Book Antiqua" panose="02040602050305030304" pitchFamily="18" charset="0"/>
                <a:ea typeface="Times New Roman" panose="02020603050405020304" pitchFamily="18" charset="0"/>
              </a:rPr>
              <a:t>Crumbly</a:t>
            </a:r>
            <a:r>
              <a:rPr lang="tr-TR" dirty="0">
                <a:latin typeface="Book Antiqua" panose="02040602050305030304" pitchFamily="18" charset="0"/>
                <a:ea typeface="Times New Roman" panose="02020603050405020304" pitchFamily="18" charset="0"/>
              </a:rPr>
              <a:t>, adli muhasebeciyi bağımsız denetçi ve iç denetçiden karşılaştırmalı olarak ayırırken köpeklere benzetmektedir.</a:t>
            </a:r>
            <a:endParaRPr lang="tr-TR" dirty="0">
              <a:latin typeface="Book Antiqua" panose="02040602050305030304" pitchFamily="18" charset="0"/>
            </a:endParaRPr>
          </a:p>
        </p:txBody>
      </p:sp>
      <p:pic>
        <p:nvPicPr>
          <p:cNvPr id="3" name="Resim 2">
            <a:extLst>
              <a:ext uri="{FF2B5EF4-FFF2-40B4-BE49-F238E27FC236}">
                <a16:creationId xmlns:a16="http://schemas.microsoft.com/office/drawing/2014/main" id="{58DC85D9-4731-4114-A38A-D720A930F1A3}"/>
              </a:ext>
            </a:extLst>
          </p:cNvPr>
          <p:cNvPicPr>
            <a:picLocks noChangeAspect="1"/>
          </p:cNvPicPr>
          <p:nvPr/>
        </p:nvPicPr>
        <p:blipFill>
          <a:blip r:embed="rId3"/>
          <a:stretch>
            <a:fillRect/>
          </a:stretch>
        </p:blipFill>
        <p:spPr>
          <a:xfrm>
            <a:off x="7366512" y="429994"/>
            <a:ext cx="1762195" cy="1952479"/>
          </a:xfrm>
          <a:prstGeom prst="rect">
            <a:avLst/>
          </a:prstGeom>
        </p:spPr>
      </p:pic>
      <p:sp>
        <p:nvSpPr>
          <p:cNvPr id="4" name="Dikdörtgen 3">
            <a:extLst>
              <a:ext uri="{FF2B5EF4-FFF2-40B4-BE49-F238E27FC236}">
                <a16:creationId xmlns:a16="http://schemas.microsoft.com/office/drawing/2014/main" id="{A0DE3A71-97EB-4EB1-9CFC-AB7D8167EC32}"/>
              </a:ext>
            </a:extLst>
          </p:cNvPr>
          <p:cNvSpPr/>
          <p:nvPr/>
        </p:nvSpPr>
        <p:spPr>
          <a:xfrm>
            <a:off x="-1" y="2111667"/>
            <a:ext cx="3006785" cy="584775"/>
          </a:xfrm>
          <a:prstGeom prst="rect">
            <a:avLst/>
          </a:prstGeom>
          <a:noFill/>
        </p:spPr>
        <p:txBody>
          <a:bodyPr wrap="none" lIns="91440" tIns="45720" rIns="91440" bIns="45720">
            <a:spAutoFit/>
          </a:bodyPr>
          <a:lstStyle/>
          <a:p>
            <a:pPr algn="ctr"/>
            <a:r>
              <a:rPr lang="tr-TR" sz="3200" b="0" cap="none" spc="0" dirty="0">
                <a:ln w="0"/>
                <a:solidFill>
                  <a:schemeClr val="tx1"/>
                </a:solidFill>
                <a:effectLst>
                  <a:outerShdw blurRad="38100" dist="19050" dir="2700000" algn="tl" rotWithShape="0">
                    <a:schemeClr val="dk1">
                      <a:alpha val="40000"/>
                    </a:schemeClr>
                  </a:outerShdw>
                </a:effectLst>
              </a:rPr>
              <a:t>Bağımsız Denetçi</a:t>
            </a:r>
          </a:p>
        </p:txBody>
      </p:sp>
      <p:pic>
        <p:nvPicPr>
          <p:cNvPr id="6" name="Resim 5">
            <a:extLst>
              <a:ext uri="{FF2B5EF4-FFF2-40B4-BE49-F238E27FC236}">
                <a16:creationId xmlns:a16="http://schemas.microsoft.com/office/drawing/2014/main" id="{C27FA268-C5BC-4C17-BDD1-E3AD9D36FA04}"/>
              </a:ext>
            </a:extLst>
          </p:cNvPr>
          <p:cNvPicPr>
            <a:picLocks noChangeAspect="1"/>
          </p:cNvPicPr>
          <p:nvPr/>
        </p:nvPicPr>
        <p:blipFill>
          <a:blip r:embed="rId4"/>
          <a:stretch>
            <a:fillRect/>
          </a:stretch>
        </p:blipFill>
        <p:spPr>
          <a:xfrm>
            <a:off x="2954667" y="1863630"/>
            <a:ext cx="2316362" cy="2550123"/>
          </a:xfrm>
          <a:prstGeom prst="rect">
            <a:avLst/>
          </a:prstGeom>
        </p:spPr>
      </p:pic>
      <p:sp>
        <p:nvSpPr>
          <p:cNvPr id="11" name="Dikdörtgen 10">
            <a:extLst>
              <a:ext uri="{FF2B5EF4-FFF2-40B4-BE49-F238E27FC236}">
                <a16:creationId xmlns:a16="http://schemas.microsoft.com/office/drawing/2014/main" id="{0883AB97-4AED-4188-9602-B45EE11DAF85}"/>
              </a:ext>
            </a:extLst>
          </p:cNvPr>
          <p:cNvSpPr/>
          <p:nvPr/>
        </p:nvSpPr>
        <p:spPr>
          <a:xfrm>
            <a:off x="-1" y="4463932"/>
            <a:ext cx="1830181" cy="584775"/>
          </a:xfrm>
          <a:prstGeom prst="rect">
            <a:avLst/>
          </a:prstGeom>
          <a:noFill/>
        </p:spPr>
        <p:txBody>
          <a:bodyPr wrap="none" lIns="91440" tIns="45720" rIns="91440" bIns="45720">
            <a:spAutoFit/>
          </a:bodyPr>
          <a:lstStyle/>
          <a:p>
            <a:pPr algn="ctr"/>
            <a:r>
              <a:rPr lang="tr-TR" sz="3200" b="0" cap="none" spc="0" dirty="0">
                <a:ln w="0"/>
                <a:solidFill>
                  <a:schemeClr val="tx1"/>
                </a:solidFill>
                <a:effectLst>
                  <a:outerShdw blurRad="38100" dist="19050" dir="2700000" algn="tl" rotWithShape="0">
                    <a:schemeClr val="dk1">
                      <a:alpha val="40000"/>
                    </a:schemeClr>
                  </a:outerShdw>
                </a:effectLst>
              </a:rPr>
              <a:t>İç Denetçi</a:t>
            </a:r>
          </a:p>
        </p:txBody>
      </p:sp>
      <p:sp>
        <p:nvSpPr>
          <p:cNvPr id="12" name="Dikdörtgen 11">
            <a:extLst>
              <a:ext uri="{FF2B5EF4-FFF2-40B4-BE49-F238E27FC236}">
                <a16:creationId xmlns:a16="http://schemas.microsoft.com/office/drawing/2014/main" id="{72FB92D6-0362-40B4-BC65-94803CD9CA90}"/>
              </a:ext>
            </a:extLst>
          </p:cNvPr>
          <p:cNvSpPr/>
          <p:nvPr/>
        </p:nvSpPr>
        <p:spPr>
          <a:xfrm>
            <a:off x="5699502" y="2261257"/>
            <a:ext cx="2953053" cy="584775"/>
          </a:xfrm>
          <a:prstGeom prst="rect">
            <a:avLst/>
          </a:prstGeom>
          <a:noFill/>
        </p:spPr>
        <p:txBody>
          <a:bodyPr wrap="none" lIns="91440" tIns="45720" rIns="91440" bIns="45720">
            <a:spAutoFit/>
          </a:bodyPr>
          <a:lstStyle/>
          <a:p>
            <a:pPr algn="ctr"/>
            <a:r>
              <a:rPr lang="tr-TR" sz="3200" b="0" cap="none" spc="0" dirty="0">
                <a:ln w="0"/>
                <a:solidFill>
                  <a:schemeClr val="tx1"/>
                </a:solidFill>
                <a:effectLst>
                  <a:outerShdw blurRad="38100" dist="19050" dir="2700000" algn="tl" rotWithShape="0">
                    <a:schemeClr val="dk1">
                      <a:alpha val="40000"/>
                    </a:schemeClr>
                  </a:outerShdw>
                </a:effectLst>
              </a:rPr>
              <a:t>Adli Muhasebeci</a:t>
            </a:r>
          </a:p>
        </p:txBody>
      </p:sp>
      <p:pic>
        <p:nvPicPr>
          <p:cNvPr id="7" name="Resim 6">
            <a:extLst>
              <a:ext uri="{FF2B5EF4-FFF2-40B4-BE49-F238E27FC236}">
                <a16:creationId xmlns:a16="http://schemas.microsoft.com/office/drawing/2014/main" id="{A596E9E5-024B-4503-A7AB-A8363700B3B8}"/>
              </a:ext>
            </a:extLst>
          </p:cNvPr>
          <p:cNvPicPr>
            <a:picLocks noChangeAspect="1"/>
          </p:cNvPicPr>
          <p:nvPr/>
        </p:nvPicPr>
        <p:blipFill rotWithShape="1">
          <a:blip r:embed="rId5"/>
          <a:srcRect r="1031" b="10343"/>
          <a:stretch/>
        </p:blipFill>
        <p:spPr>
          <a:xfrm>
            <a:off x="1755751" y="4463932"/>
            <a:ext cx="3644006" cy="2376845"/>
          </a:xfrm>
          <a:prstGeom prst="rect">
            <a:avLst/>
          </a:prstGeom>
        </p:spPr>
      </p:pic>
      <p:sp>
        <p:nvSpPr>
          <p:cNvPr id="14" name="Dikdörtgen 13">
            <a:extLst>
              <a:ext uri="{FF2B5EF4-FFF2-40B4-BE49-F238E27FC236}">
                <a16:creationId xmlns:a16="http://schemas.microsoft.com/office/drawing/2014/main" id="{2FF34A8F-FAD0-4573-8F7A-63E56328AADF}"/>
              </a:ext>
            </a:extLst>
          </p:cNvPr>
          <p:cNvSpPr/>
          <p:nvPr/>
        </p:nvSpPr>
        <p:spPr>
          <a:xfrm>
            <a:off x="238005" y="463604"/>
            <a:ext cx="3999878" cy="458074"/>
          </a:xfrm>
          <a:prstGeom prst="rect">
            <a:avLst/>
          </a:prstGeom>
        </p:spPr>
        <p:txBody>
          <a:bodyPr wrap="none">
            <a:spAutoFit/>
          </a:bodyPr>
          <a:lstStyle/>
          <a:p>
            <a:pPr algn="just">
              <a:lnSpc>
                <a:spcPct val="150000"/>
              </a:lnSpc>
              <a:spcBef>
                <a:spcPts val="600"/>
              </a:spcBef>
              <a:spcAft>
                <a:spcPts val="600"/>
              </a:spcAft>
            </a:pPr>
            <a:r>
              <a:rPr lang="tr-TR"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2.3. Adli Muhasebeci &amp; Denetçi İlişkisi</a:t>
            </a:r>
            <a:endParaRPr lang="tr-TR"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3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style.rotation</p:attrName>
                                        </p:attrNameLst>
                                      </p:cBhvr>
                                      <p:tavLst>
                                        <p:tav tm="0">
                                          <p:val>
                                            <p:fltVal val="90"/>
                                          </p:val>
                                        </p:tav>
                                        <p:tav tm="100000">
                                          <p:val>
                                            <p:fltVal val="0"/>
                                          </p:val>
                                        </p:tav>
                                      </p:tavLst>
                                    </p:anim>
                                    <p:animEffect transition="in" filter="fade">
                                      <p:cBhvr>
                                        <p:cTn id="33" dur="1000"/>
                                        <p:tgtEl>
                                          <p:spTgt spid="11"/>
                                        </p:tgtEl>
                                      </p:cBhvr>
                                    </p:animEffect>
                                  </p:childTnLst>
                                </p:cTn>
                              </p:par>
                              <p:par>
                                <p:cTn id="34" presetID="3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style.rotation</p:attrName>
                                        </p:attrNameLst>
                                      </p:cBhvr>
                                      <p:tavLst>
                                        <p:tav tm="0">
                                          <p:val>
                                            <p:fltVal val="90"/>
                                          </p:val>
                                        </p:tav>
                                        <p:tav tm="100000">
                                          <p:val>
                                            <p:fltVal val="0"/>
                                          </p:val>
                                        </p:tav>
                                      </p:tavLst>
                                    </p:anim>
                                    <p:animEffect transition="in" filter="fade">
                                      <p:cBhvr>
                                        <p:cTn id="39" dur="1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par>
                                <p:cTn id="45" presetID="14" presetClass="entr" presetSubtype="1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p:bldP spid="12" grpId="0"/>
    </p:bld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2021</TotalTime>
  <Words>1539</Words>
  <Application>Microsoft Office PowerPoint</Application>
  <PresentationFormat>Ekran Gösterisi (4:3)</PresentationFormat>
  <Paragraphs>216</Paragraphs>
  <Slides>33</Slides>
  <Notes>0</Notes>
  <HiddenSlides>0</HiddenSlides>
  <MMClips>0</MMClips>
  <ScaleCrop>false</ScaleCrop>
  <HeadingPairs>
    <vt:vector size="8" baseType="variant">
      <vt:variant>
        <vt:lpstr>Kullanılan Yazı Tipleri</vt:lpstr>
      </vt:variant>
      <vt:variant>
        <vt:i4>8</vt:i4>
      </vt:variant>
      <vt:variant>
        <vt:lpstr>Tema</vt:lpstr>
      </vt:variant>
      <vt:variant>
        <vt:i4>1</vt:i4>
      </vt:variant>
      <vt:variant>
        <vt:lpstr>Eklenmiş OLE Hizmet Programları</vt:lpstr>
      </vt:variant>
      <vt:variant>
        <vt:i4>1</vt:i4>
      </vt:variant>
      <vt:variant>
        <vt:lpstr>Slayt Başlıkları</vt:lpstr>
      </vt:variant>
      <vt:variant>
        <vt:i4>33</vt:i4>
      </vt:variant>
    </vt:vector>
  </HeadingPairs>
  <TitlesOfParts>
    <vt:vector size="43" baseType="lpstr">
      <vt:lpstr>Algerian</vt:lpstr>
      <vt:lpstr>Arial</vt:lpstr>
      <vt:lpstr>Book Antiqua</vt:lpstr>
      <vt:lpstr>Calibri</vt:lpstr>
      <vt:lpstr>Calibri Light</vt:lpstr>
      <vt:lpstr>Comic Sans MS</vt:lpstr>
      <vt:lpstr>Times New Roman</vt:lpstr>
      <vt:lpstr>Wingdings</vt:lpstr>
      <vt:lpstr>Office Teması</vt:lpstr>
      <vt:lpstr>Acrobat Document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Toshiba</dc:creator>
  <cp:lastModifiedBy>Toshiba</cp:lastModifiedBy>
  <cp:revision>142</cp:revision>
  <dcterms:created xsi:type="dcterms:W3CDTF">2018-03-14T14:33:09Z</dcterms:created>
  <dcterms:modified xsi:type="dcterms:W3CDTF">2018-10-04T10:43:12Z</dcterms:modified>
</cp:coreProperties>
</file>