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259" r:id="rId3"/>
    <p:sldId id="285" r:id="rId4"/>
    <p:sldId id="286" r:id="rId5"/>
    <p:sldId id="287" r:id="rId6"/>
    <p:sldId id="288" r:id="rId7"/>
    <p:sldId id="289" r:id="rId8"/>
    <p:sldId id="257" r:id="rId9"/>
    <p:sldId id="284" r:id="rId10"/>
    <p:sldId id="264" r:id="rId11"/>
    <p:sldId id="262" r:id="rId12"/>
    <p:sldId id="267" r:id="rId13"/>
    <p:sldId id="269" r:id="rId14"/>
    <p:sldId id="280" r:id="rId15"/>
    <p:sldId id="281" r:id="rId16"/>
    <p:sldId id="282" r:id="rId17"/>
    <p:sldId id="283" r:id="rId18"/>
    <p:sldId id="266" r:id="rId19"/>
    <p:sldId id="268" r:id="rId20"/>
    <p:sldId id="274" r:id="rId21"/>
    <p:sldId id="277" r:id="rId22"/>
    <p:sldId id="290" r:id="rId23"/>
    <p:sldId id="278" r:id="rId24"/>
  </p:sldIdLst>
  <p:sldSz cx="12192000" cy="6858000"/>
  <p:notesSz cx="6799263" cy="9929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3500"/>
    <a:srgbClr val="C85C12"/>
    <a:srgbClr val="AD6300"/>
    <a:srgbClr val="BF9000"/>
    <a:srgbClr val="A6A6A6"/>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54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6CDA10-2F5B-4636-A098-E5228358DAF2}" type="doc">
      <dgm:prSet loTypeId="urn:microsoft.com/office/officeart/2005/8/layout/cycle2" loCatId="cycle" qsTypeId="urn:microsoft.com/office/officeart/2005/8/quickstyle/simple1" qsCatId="simple" csTypeId="urn:microsoft.com/office/officeart/2005/8/colors/colorful3" csCatId="colorful" phldr="1"/>
      <dgm:spPr/>
      <dgm:t>
        <a:bodyPr/>
        <a:lstStyle/>
        <a:p>
          <a:endParaRPr lang="tr-TR"/>
        </a:p>
      </dgm:t>
    </dgm:pt>
    <dgm:pt modelId="{98467B9A-AC5A-421C-9915-5381B9BBE31E}">
      <dgm:prSet phldrT="[Text]" custT="1"/>
      <dgm:spPr/>
      <dgm:t>
        <a:bodyPr/>
        <a:lstStyle/>
        <a:p>
          <a:pPr algn="ctr"/>
          <a:r>
            <a:rPr lang="tr-TR" sz="1800" dirty="0" smtClean="0"/>
            <a:t>(1)</a:t>
          </a:r>
        </a:p>
        <a:p>
          <a:pPr algn="ctr"/>
          <a:r>
            <a:rPr lang="tr-TR" sz="1600" dirty="0" smtClean="0"/>
            <a:t>Demografik Değişim</a:t>
          </a:r>
          <a:endParaRPr lang="tr-TR" sz="1600" dirty="0"/>
        </a:p>
      </dgm:t>
    </dgm:pt>
    <dgm:pt modelId="{C5AA14AA-4676-4146-A884-18203130AC8D}" type="parTrans" cxnId="{60BB260A-23D1-4F3F-B17D-CE66D3BED912}">
      <dgm:prSet/>
      <dgm:spPr/>
      <dgm:t>
        <a:bodyPr/>
        <a:lstStyle/>
        <a:p>
          <a:pPr algn="ctr"/>
          <a:endParaRPr lang="tr-TR" sz="2000"/>
        </a:p>
      </dgm:t>
    </dgm:pt>
    <dgm:pt modelId="{089E6A7F-CE36-4AF1-877C-7EA78BBDC666}" type="sibTrans" cxnId="{60BB260A-23D1-4F3F-B17D-CE66D3BED912}">
      <dgm:prSet custT="1"/>
      <dgm:spPr/>
      <dgm:t>
        <a:bodyPr/>
        <a:lstStyle/>
        <a:p>
          <a:pPr algn="ctr"/>
          <a:endParaRPr lang="tr-TR" sz="2000"/>
        </a:p>
      </dgm:t>
    </dgm:pt>
    <dgm:pt modelId="{C8872A9D-948D-4BB4-B29C-FF8FB8D15435}">
      <dgm:prSet phldrT="[Text]" custT="1"/>
      <dgm:spPr/>
      <dgm:t>
        <a:bodyPr/>
        <a:lstStyle/>
        <a:p>
          <a:pPr algn="ctr"/>
          <a:r>
            <a:rPr lang="tr-TR" sz="1400" dirty="0" smtClean="0"/>
            <a:t>(2)</a:t>
          </a:r>
        </a:p>
        <a:p>
          <a:pPr algn="ctr"/>
          <a:r>
            <a:rPr lang="tr-TR" sz="1600" dirty="0" smtClean="0"/>
            <a:t>Ekonomik Güç</a:t>
          </a:r>
          <a:endParaRPr lang="tr-TR" sz="1600" dirty="0"/>
        </a:p>
      </dgm:t>
    </dgm:pt>
    <dgm:pt modelId="{42597799-3D5A-42A3-BA17-FD0D64294635}" type="parTrans" cxnId="{F5FDA836-8D8D-4382-A2C1-25A838869E9E}">
      <dgm:prSet/>
      <dgm:spPr/>
      <dgm:t>
        <a:bodyPr/>
        <a:lstStyle/>
        <a:p>
          <a:pPr algn="ctr"/>
          <a:endParaRPr lang="tr-TR" sz="2000"/>
        </a:p>
      </dgm:t>
    </dgm:pt>
    <dgm:pt modelId="{D8E7A91F-DBCD-4673-B99F-DE18D5FB96A6}" type="sibTrans" cxnId="{F5FDA836-8D8D-4382-A2C1-25A838869E9E}">
      <dgm:prSet custT="1"/>
      <dgm:spPr/>
      <dgm:t>
        <a:bodyPr/>
        <a:lstStyle/>
        <a:p>
          <a:pPr algn="ctr"/>
          <a:endParaRPr lang="tr-TR" sz="2000"/>
        </a:p>
      </dgm:t>
    </dgm:pt>
    <dgm:pt modelId="{A0763DE4-67ED-4A5A-AD4B-1BA7C79774D3}">
      <dgm:prSet phldrT="[Text]" custT="1"/>
      <dgm:spPr/>
      <dgm:t>
        <a:bodyPr/>
        <a:lstStyle/>
        <a:p>
          <a:pPr algn="ctr"/>
          <a:r>
            <a:rPr lang="tr-TR" sz="1400" dirty="0" smtClean="0"/>
            <a:t>(4)</a:t>
          </a:r>
        </a:p>
        <a:p>
          <a:pPr algn="ctr"/>
          <a:r>
            <a:rPr lang="tr-TR" sz="1600" dirty="0" smtClean="0"/>
            <a:t>İklim Değişimi ve Sınırlı Kaynaklar</a:t>
          </a:r>
          <a:endParaRPr lang="tr-TR" sz="1600" dirty="0"/>
        </a:p>
      </dgm:t>
    </dgm:pt>
    <dgm:pt modelId="{DFCB9322-0D75-40DB-99B1-AD5E29309B8D}" type="parTrans" cxnId="{E8C7F1F9-5F81-42EA-AB99-A12141132D3C}">
      <dgm:prSet/>
      <dgm:spPr/>
      <dgm:t>
        <a:bodyPr/>
        <a:lstStyle/>
        <a:p>
          <a:pPr algn="ctr"/>
          <a:endParaRPr lang="tr-TR" sz="2000"/>
        </a:p>
      </dgm:t>
    </dgm:pt>
    <dgm:pt modelId="{E8A293F6-3839-44D7-90B0-DC64CAA0F3BC}" type="sibTrans" cxnId="{E8C7F1F9-5F81-42EA-AB99-A12141132D3C}">
      <dgm:prSet custT="1"/>
      <dgm:spPr/>
      <dgm:t>
        <a:bodyPr/>
        <a:lstStyle/>
        <a:p>
          <a:pPr algn="ctr"/>
          <a:endParaRPr lang="tr-TR" sz="2000"/>
        </a:p>
      </dgm:t>
    </dgm:pt>
    <dgm:pt modelId="{1ED038B0-9A66-4C1A-A2DA-E5D4C9BC0DBD}">
      <dgm:prSet custT="1"/>
      <dgm:spPr/>
      <dgm:t>
        <a:bodyPr/>
        <a:lstStyle/>
        <a:p>
          <a:r>
            <a:rPr lang="tr-TR" sz="1400" dirty="0" smtClean="0"/>
            <a:t>(3)</a:t>
          </a:r>
        </a:p>
        <a:p>
          <a:r>
            <a:rPr lang="tr-TR" sz="1600" dirty="0" smtClean="0"/>
            <a:t>Hızlanan Şehirleşme</a:t>
          </a:r>
          <a:endParaRPr lang="tr-TR" sz="1600" dirty="0"/>
        </a:p>
      </dgm:t>
    </dgm:pt>
    <dgm:pt modelId="{94D3EA02-FC92-45AF-A89C-CEBFD3D0BEDD}" type="parTrans" cxnId="{E8E0F9EC-AD99-45C9-A9AB-B47EBDA76828}">
      <dgm:prSet/>
      <dgm:spPr/>
      <dgm:t>
        <a:bodyPr/>
        <a:lstStyle/>
        <a:p>
          <a:endParaRPr lang="tr-TR" sz="2000"/>
        </a:p>
      </dgm:t>
    </dgm:pt>
    <dgm:pt modelId="{B2E375B5-265C-4267-9964-309B06F87E27}" type="sibTrans" cxnId="{E8E0F9EC-AD99-45C9-A9AB-B47EBDA76828}">
      <dgm:prSet custT="1"/>
      <dgm:spPr/>
      <dgm:t>
        <a:bodyPr/>
        <a:lstStyle/>
        <a:p>
          <a:endParaRPr lang="tr-TR" sz="2000"/>
        </a:p>
      </dgm:t>
    </dgm:pt>
    <dgm:pt modelId="{0FECCCB9-E401-43C7-B341-C7DD377733F3}">
      <dgm:prSet phldrT="[Text]" custT="1"/>
      <dgm:spPr/>
      <dgm:t>
        <a:bodyPr/>
        <a:lstStyle/>
        <a:p>
          <a:pPr algn="ctr"/>
          <a:r>
            <a:rPr lang="tr-TR" sz="1800" dirty="0" smtClean="0">
              <a:solidFill>
                <a:srgbClr val="FAFAFA"/>
              </a:solidFill>
            </a:rPr>
            <a:t>(5)</a:t>
          </a:r>
        </a:p>
        <a:p>
          <a:pPr algn="ctr"/>
          <a:r>
            <a:rPr lang="tr-TR" sz="1600" dirty="0" smtClean="0">
              <a:solidFill>
                <a:srgbClr val="FAFAFA"/>
              </a:solidFill>
            </a:rPr>
            <a:t>Teknolojik İlerleme</a:t>
          </a:r>
          <a:endParaRPr lang="tr-TR" sz="1600" dirty="0">
            <a:solidFill>
              <a:srgbClr val="FAFAFA"/>
            </a:solidFill>
          </a:endParaRPr>
        </a:p>
      </dgm:t>
    </dgm:pt>
    <dgm:pt modelId="{CE207050-ECC3-4F58-87CE-022E0BA6B55F}" type="sibTrans" cxnId="{2E8048FF-E4BC-4B85-8FD5-5BC6971E805D}">
      <dgm:prSet custT="1"/>
      <dgm:spPr/>
      <dgm:t>
        <a:bodyPr/>
        <a:lstStyle/>
        <a:p>
          <a:pPr algn="ctr"/>
          <a:endParaRPr lang="tr-TR" sz="2000"/>
        </a:p>
      </dgm:t>
    </dgm:pt>
    <dgm:pt modelId="{10CC43E3-5CF6-4A40-8454-4BA43F05E2F3}" type="parTrans" cxnId="{2E8048FF-E4BC-4B85-8FD5-5BC6971E805D}">
      <dgm:prSet/>
      <dgm:spPr/>
      <dgm:t>
        <a:bodyPr/>
        <a:lstStyle/>
        <a:p>
          <a:pPr algn="ctr"/>
          <a:endParaRPr lang="tr-TR" sz="2000"/>
        </a:p>
      </dgm:t>
    </dgm:pt>
    <dgm:pt modelId="{0FA68483-820D-4142-9314-D385BF362637}" type="pres">
      <dgm:prSet presAssocID="{036CDA10-2F5B-4636-A098-E5228358DAF2}" presName="cycle" presStyleCnt="0">
        <dgm:presLayoutVars>
          <dgm:dir/>
          <dgm:resizeHandles val="exact"/>
        </dgm:presLayoutVars>
      </dgm:prSet>
      <dgm:spPr/>
      <dgm:t>
        <a:bodyPr/>
        <a:lstStyle/>
        <a:p>
          <a:endParaRPr lang="tr-TR"/>
        </a:p>
      </dgm:t>
    </dgm:pt>
    <dgm:pt modelId="{4A96E5AF-286B-407A-866F-89CCD2F7C7AF}" type="pres">
      <dgm:prSet presAssocID="{98467B9A-AC5A-421C-9915-5381B9BBE31E}" presName="node" presStyleLbl="node1" presStyleIdx="0" presStyleCnt="5" custScaleX="113145" custScaleY="105759">
        <dgm:presLayoutVars>
          <dgm:bulletEnabled val="1"/>
        </dgm:presLayoutVars>
      </dgm:prSet>
      <dgm:spPr/>
      <dgm:t>
        <a:bodyPr/>
        <a:lstStyle/>
        <a:p>
          <a:endParaRPr lang="tr-TR"/>
        </a:p>
      </dgm:t>
    </dgm:pt>
    <dgm:pt modelId="{3B9593C2-F072-4574-AFEB-E4F7B45D0B95}" type="pres">
      <dgm:prSet presAssocID="{089E6A7F-CE36-4AF1-877C-7EA78BBDC666}" presName="sibTrans" presStyleLbl="sibTrans2D1" presStyleIdx="0" presStyleCnt="5"/>
      <dgm:spPr/>
      <dgm:t>
        <a:bodyPr/>
        <a:lstStyle/>
        <a:p>
          <a:endParaRPr lang="tr-TR"/>
        </a:p>
      </dgm:t>
    </dgm:pt>
    <dgm:pt modelId="{E866AA46-DEB3-464B-BC68-55A2FD8C6977}" type="pres">
      <dgm:prSet presAssocID="{089E6A7F-CE36-4AF1-877C-7EA78BBDC666}" presName="connectorText" presStyleLbl="sibTrans2D1" presStyleIdx="0" presStyleCnt="5"/>
      <dgm:spPr/>
      <dgm:t>
        <a:bodyPr/>
        <a:lstStyle/>
        <a:p>
          <a:endParaRPr lang="tr-TR"/>
        </a:p>
      </dgm:t>
    </dgm:pt>
    <dgm:pt modelId="{8E02DA81-59CC-4B36-AD69-CF58D3B60CB3}" type="pres">
      <dgm:prSet presAssocID="{C8872A9D-948D-4BB4-B29C-FF8FB8D15435}" presName="node" presStyleLbl="node1" presStyleIdx="1" presStyleCnt="5">
        <dgm:presLayoutVars>
          <dgm:bulletEnabled val="1"/>
        </dgm:presLayoutVars>
      </dgm:prSet>
      <dgm:spPr/>
      <dgm:t>
        <a:bodyPr/>
        <a:lstStyle/>
        <a:p>
          <a:endParaRPr lang="tr-TR"/>
        </a:p>
      </dgm:t>
    </dgm:pt>
    <dgm:pt modelId="{AA13052F-7331-4E50-BE62-ED4137575E23}" type="pres">
      <dgm:prSet presAssocID="{D8E7A91F-DBCD-4673-B99F-DE18D5FB96A6}" presName="sibTrans" presStyleLbl="sibTrans2D1" presStyleIdx="1" presStyleCnt="5"/>
      <dgm:spPr/>
      <dgm:t>
        <a:bodyPr/>
        <a:lstStyle/>
        <a:p>
          <a:endParaRPr lang="tr-TR"/>
        </a:p>
      </dgm:t>
    </dgm:pt>
    <dgm:pt modelId="{D9ADC778-C19B-4F49-A036-A2576C2EA271}" type="pres">
      <dgm:prSet presAssocID="{D8E7A91F-DBCD-4673-B99F-DE18D5FB96A6}" presName="connectorText" presStyleLbl="sibTrans2D1" presStyleIdx="1" presStyleCnt="5"/>
      <dgm:spPr/>
      <dgm:t>
        <a:bodyPr/>
        <a:lstStyle/>
        <a:p>
          <a:endParaRPr lang="tr-TR"/>
        </a:p>
      </dgm:t>
    </dgm:pt>
    <dgm:pt modelId="{64626AF3-B48C-490B-B560-1C878B985B52}" type="pres">
      <dgm:prSet presAssocID="{1ED038B0-9A66-4C1A-A2DA-E5D4C9BC0DBD}" presName="node" presStyleLbl="node1" presStyleIdx="2" presStyleCnt="5" custScaleX="113705" custScaleY="103037">
        <dgm:presLayoutVars>
          <dgm:bulletEnabled val="1"/>
        </dgm:presLayoutVars>
      </dgm:prSet>
      <dgm:spPr/>
      <dgm:t>
        <a:bodyPr/>
        <a:lstStyle/>
        <a:p>
          <a:endParaRPr lang="tr-TR"/>
        </a:p>
      </dgm:t>
    </dgm:pt>
    <dgm:pt modelId="{EDA6E026-7403-45BE-856C-81355457ED2C}" type="pres">
      <dgm:prSet presAssocID="{B2E375B5-265C-4267-9964-309B06F87E27}" presName="sibTrans" presStyleLbl="sibTrans2D1" presStyleIdx="2" presStyleCnt="5"/>
      <dgm:spPr/>
      <dgm:t>
        <a:bodyPr/>
        <a:lstStyle/>
        <a:p>
          <a:endParaRPr lang="tr-TR"/>
        </a:p>
      </dgm:t>
    </dgm:pt>
    <dgm:pt modelId="{DB9E68F1-D838-4460-B705-106FB2B06E18}" type="pres">
      <dgm:prSet presAssocID="{B2E375B5-265C-4267-9964-309B06F87E27}" presName="connectorText" presStyleLbl="sibTrans2D1" presStyleIdx="2" presStyleCnt="5"/>
      <dgm:spPr/>
      <dgm:t>
        <a:bodyPr/>
        <a:lstStyle/>
        <a:p>
          <a:endParaRPr lang="tr-TR"/>
        </a:p>
      </dgm:t>
    </dgm:pt>
    <dgm:pt modelId="{CCBAAFAF-1FDB-4A5A-BF50-9014DFB6E285}" type="pres">
      <dgm:prSet presAssocID="{A0763DE4-67ED-4A5A-AD4B-1BA7C79774D3}" presName="node" presStyleLbl="node1" presStyleIdx="3" presStyleCnt="5" custScaleX="115926">
        <dgm:presLayoutVars>
          <dgm:bulletEnabled val="1"/>
        </dgm:presLayoutVars>
      </dgm:prSet>
      <dgm:spPr/>
      <dgm:t>
        <a:bodyPr/>
        <a:lstStyle/>
        <a:p>
          <a:endParaRPr lang="tr-TR"/>
        </a:p>
      </dgm:t>
    </dgm:pt>
    <dgm:pt modelId="{539AB297-4169-4056-B0E1-FED7C74E29BC}" type="pres">
      <dgm:prSet presAssocID="{E8A293F6-3839-44D7-90B0-DC64CAA0F3BC}" presName="sibTrans" presStyleLbl="sibTrans2D1" presStyleIdx="3" presStyleCnt="5"/>
      <dgm:spPr/>
      <dgm:t>
        <a:bodyPr/>
        <a:lstStyle/>
        <a:p>
          <a:endParaRPr lang="tr-TR"/>
        </a:p>
      </dgm:t>
    </dgm:pt>
    <dgm:pt modelId="{21BB97B2-6022-446D-9FB0-BD1A44CA16C2}" type="pres">
      <dgm:prSet presAssocID="{E8A293F6-3839-44D7-90B0-DC64CAA0F3BC}" presName="connectorText" presStyleLbl="sibTrans2D1" presStyleIdx="3" presStyleCnt="5"/>
      <dgm:spPr/>
      <dgm:t>
        <a:bodyPr/>
        <a:lstStyle/>
        <a:p>
          <a:endParaRPr lang="tr-TR"/>
        </a:p>
      </dgm:t>
    </dgm:pt>
    <dgm:pt modelId="{92AA7A4F-5F31-423F-BF90-5C849402355A}" type="pres">
      <dgm:prSet presAssocID="{0FECCCB9-E401-43C7-B341-C7DD377733F3}" presName="node" presStyleLbl="node1" presStyleIdx="4" presStyleCnt="5">
        <dgm:presLayoutVars>
          <dgm:bulletEnabled val="1"/>
        </dgm:presLayoutVars>
      </dgm:prSet>
      <dgm:spPr/>
      <dgm:t>
        <a:bodyPr/>
        <a:lstStyle/>
        <a:p>
          <a:endParaRPr lang="tr-TR"/>
        </a:p>
      </dgm:t>
    </dgm:pt>
    <dgm:pt modelId="{D8D29D57-1222-408C-9DA3-7362D2710C79}" type="pres">
      <dgm:prSet presAssocID="{CE207050-ECC3-4F58-87CE-022E0BA6B55F}" presName="sibTrans" presStyleLbl="sibTrans2D1" presStyleIdx="4" presStyleCnt="5"/>
      <dgm:spPr/>
      <dgm:t>
        <a:bodyPr/>
        <a:lstStyle/>
        <a:p>
          <a:endParaRPr lang="tr-TR"/>
        </a:p>
      </dgm:t>
    </dgm:pt>
    <dgm:pt modelId="{6A82091B-B15C-417E-88D9-049EC022D955}" type="pres">
      <dgm:prSet presAssocID="{CE207050-ECC3-4F58-87CE-022E0BA6B55F}" presName="connectorText" presStyleLbl="sibTrans2D1" presStyleIdx="4" presStyleCnt="5"/>
      <dgm:spPr/>
      <dgm:t>
        <a:bodyPr/>
        <a:lstStyle/>
        <a:p>
          <a:endParaRPr lang="tr-TR"/>
        </a:p>
      </dgm:t>
    </dgm:pt>
  </dgm:ptLst>
  <dgm:cxnLst>
    <dgm:cxn modelId="{60BB260A-23D1-4F3F-B17D-CE66D3BED912}" srcId="{036CDA10-2F5B-4636-A098-E5228358DAF2}" destId="{98467B9A-AC5A-421C-9915-5381B9BBE31E}" srcOrd="0" destOrd="0" parTransId="{C5AA14AA-4676-4146-A884-18203130AC8D}" sibTransId="{089E6A7F-CE36-4AF1-877C-7EA78BBDC666}"/>
    <dgm:cxn modelId="{249B78A8-BCAB-4856-9650-849B3783FF82}" type="presOf" srcId="{98467B9A-AC5A-421C-9915-5381B9BBE31E}" destId="{4A96E5AF-286B-407A-866F-89CCD2F7C7AF}" srcOrd="0" destOrd="0" presId="urn:microsoft.com/office/officeart/2005/8/layout/cycle2"/>
    <dgm:cxn modelId="{19757B47-2D38-4974-B4E1-276364C905D9}" type="presOf" srcId="{D8E7A91F-DBCD-4673-B99F-DE18D5FB96A6}" destId="{AA13052F-7331-4E50-BE62-ED4137575E23}" srcOrd="0" destOrd="0" presId="urn:microsoft.com/office/officeart/2005/8/layout/cycle2"/>
    <dgm:cxn modelId="{6D1404CD-D6DB-4373-8BB5-2D11AF50C26E}" type="presOf" srcId="{C8872A9D-948D-4BB4-B29C-FF8FB8D15435}" destId="{8E02DA81-59CC-4B36-AD69-CF58D3B60CB3}" srcOrd="0" destOrd="0" presId="urn:microsoft.com/office/officeart/2005/8/layout/cycle2"/>
    <dgm:cxn modelId="{D57D2A5C-69AB-42E7-A6BE-7F35D462B563}" type="presOf" srcId="{A0763DE4-67ED-4A5A-AD4B-1BA7C79774D3}" destId="{CCBAAFAF-1FDB-4A5A-BF50-9014DFB6E285}" srcOrd="0" destOrd="0" presId="urn:microsoft.com/office/officeart/2005/8/layout/cycle2"/>
    <dgm:cxn modelId="{01DE646A-49AE-4886-BAE3-EEBD28F5FE59}" type="presOf" srcId="{036CDA10-2F5B-4636-A098-E5228358DAF2}" destId="{0FA68483-820D-4142-9314-D385BF362637}" srcOrd="0" destOrd="0" presId="urn:microsoft.com/office/officeart/2005/8/layout/cycle2"/>
    <dgm:cxn modelId="{0AF618E7-B688-44CC-986E-03ABA5CA346E}" type="presOf" srcId="{B2E375B5-265C-4267-9964-309B06F87E27}" destId="{DB9E68F1-D838-4460-B705-106FB2B06E18}" srcOrd="1" destOrd="0" presId="urn:microsoft.com/office/officeart/2005/8/layout/cycle2"/>
    <dgm:cxn modelId="{FE3D4B6A-E42E-4612-B877-82D3AA13ADBB}" type="presOf" srcId="{B2E375B5-265C-4267-9964-309B06F87E27}" destId="{EDA6E026-7403-45BE-856C-81355457ED2C}" srcOrd="0" destOrd="0" presId="urn:microsoft.com/office/officeart/2005/8/layout/cycle2"/>
    <dgm:cxn modelId="{F5FDA836-8D8D-4382-A2C1-25A838869E9E}" srcId="{036CDA10-2F5B-4636-A098-E5228358DAF2}" destId="{C8872A9D-948D-4BB4-B29C-FF8FB8D15435}" srcOrd="1" destOrd="0" parTransId="{42597799-3D5A-42A3-BA17-FD0D64294635}" sibTransId="{D8E7A91F-DBCD-4673-B99F-DE18D5FB96A6}"/>
    <dgm:cxn modelId="{6139BAD1-68E6-4A8A-AD74-1482560E0357}" type="presOf" srcId="{0FECCCB9-E401-43C7-B341-C7DD377733F3}" destId="{92AA7A4F-5F31-423F-BF90-5C849402355A}" srcOrd="0" destOrd="0" presId="urn:microsoft.com/office/officeart/2005/8/layout/cycle2"/>
    <dgm:cxn modelId="{5F204A48-4787-4235-91FA-3EEDA0625C76}" type="presOf" srcId="{089E6A7F-CE36-4AF1-877C-7EA78BBDC666}" destId="{3B9593C2-F072-4574-AFEB-E4F7B45D0B95}" srcOrd="0" destOrd="0" presId="urn:microsoft.com/office/officeart/2005/8/layout/cycle2"/>
    <dgm:cxn modelId="{070CB405-2163-43AA-8C3E-C9BE05307B24}" type="presOf" srcId="{E8A293F6-3839-44D7-90B0-DC64CAA0F3BC}" destId="{539AB297-4169-4056-B0E1-FED7C74E29BC}" srcOrd="0" destOrd="0" presId="urn:microsoft.com/office/officeart/2005/8/layout/cycle2"/>
    <dgm:cxn modelId="{E8E0F9EC-AD99-45C9-A9AB-B47EBDA76828}" srcId="{036CDA10-2F5B-4636-A098-E5228358DAF2}" destId="{1ED038B0-9A66-4C1A-A2DA-E5D4C9BC0DBD}" srcOrd="2" destOrd="0" parTransId="{94D3EA02-FC92-45AF-A89C-CEBFD3D0BEDD}" sibTransId="{B2E375B5-265C-4267-9964-309B06F87E27}"/>
    <dgm:cxn modelId="{903E5773-9AC6-46E2-B7F0-C730D993BF1A}" type="presOf" srcId="{D8E7A91F-DBCD-4673-B99F-DE18D5FB96A6}" destId="{D9ADC778-C19B-4F49-A036-A2576C2EA271}" srcOrd="1" destOrd="0" presId="urn:microsoft.com/office/officeart/2005/8/layout/cycle2"/>
    <dgm:cxn modelId="{0D9DACF1-4457-4CDB-A536-61D23BCF7084}" type="presOf" srcId="{CE207050-ECC3-4F58-87CE-022E0BA6B55F}" destId="{6A82091B-B15C-417E-88D9-049EC022D955}" srcOrd="1" destOrd="0" presId="urn:microsoft.com/office/officeart/2005/8/layout/cycle2"/>
    <dgm:cxn modelId="{E4ADCCF4-C4EC-4F76-8ACE-B6497B2DF8A5}" type="presOf" srcId="{1ED038B0-9A66-4C1A-A2DA-E5D4C9BC0DBD}" destId="{64626AF3-B48C-490B-B560-1C878B985B52}" srcOrd="0" destOrd="0" presId="urn:microsoft.com/office/officeart/2005/8/layout/cycle2"/>
    <dgm:cxn modelId="{57D5568D-F391-4D88-9838-87BB5BD01531}" type="presOf" srcId="{089E6A7F-CE36-4AF1-877C-7EA78BBDC666}" destId="{E866AA46-DEB3-464B-BC68-55A2FD8C6977}" srcOrd="1" destOrd="0" presId="urn:microsoft.com/office/officeart/2005/8/layout/cycle2"/>
    <dgm:cxn modelId="{3389DC7C-069F-4B92-9341-90038AE2B7EF}" type="presOf" srcId="{CE207050-ECC3-4F58-87CE-022E0BA6B55F}" destId="{D8D29D57-1222-408C-9DA3-7362D2710C79}" srcOrd="0" destOrd="0" presId="urn:microsoft.com/office/officeart/2005/8/layout/cycle2"/>
    <dgm:cxn modelId="{DE19C707-84D2-40B8-A75C-59D195FA0570}" type="presOf" srcId="{E8A293F6-3839-44D7-90B0-DC64CAA0F3BC}" destId="{21BB97B2-6022-446D-9FB0-BD1A44CA16C2}" srcOrd="1" destOrd="0" presId="urn:microsoft.com/office/officeart/2005/8/layout/cycle2"/>
    <dgm:cxn modelId="{E8C7F1F9-5F81-42EA-AB99-A12141132D3C}" srcId="{036CDA10-2F5B-4636-A098-E5228358DAF2}" destId="{A0763DE4-67ED-4A5A-AD4B-1BA7C79774D3}" srcOrd="3" destOrd="0" parTransId="{DFCB9322-0D75-40DB-99B1-AD5E29309B8D}" sibTransId="{E8A293F6-3839-44D7-90B0-DC64CAA0F3BC}"/>
    <dgm:cxn modelId="{2E8048FF-E4BC-4B85-8FD5-5BC6971E805D}" srcId="{036CDA10-2F5B-4636-A098-E5228358DAF2}" destId="{0FECCCB9-E401-43C7-B341-C7DD377733F3}" srcOrd="4" destOrd="0" parTransId="{10CC43E3-5CF6-4A40-8454-4BA43F05E2F3}" sibTransId="{CE207050-ECC3-4F58-87CE-022E0BA6B55F}"/>
    <dgm:cxn modelId="{6A949973-F29A-4837-A2F8-6AFFCF3C1357}" type="presParOf" srcId="{0FA68483-820D-4142-9314-D385BF362637}" destId="{4A96E5AF-286B-407A-866F-89CCD2F7C7AF}" srcOrd="0" destOrd="0" presId="urn:microsoft.com/office/officeart/2005/8/layout/cycle2"/>
    <dgm:cxn modelId="{E6FF741E-4FAF-41B7-842E-C28E9E51D17E}" type="presParOf" srcId="{0FA68483-820D-4142-9314-D385BF362637}" destId="{3B9593C2-F072-4574-AFEB-E4F7B45D0B95}" srcOrd="1" destOrd="0" presId="urn:microsoft.com/office/officeart/2005/8/layout/cycle2"/>
    <dgm:cxn modelId="{ADE0EAEE-B8F7-415B-B44D-4293CEB74BC5}" type="presParOf" srcId="{3B9593C2-F072-4574-AFEB-E4F7B45D0B95}" destId="{E866AA46-DEB3-464B-BC68-55A2FD8C6977}" srcOrd="0" destOrd="0" presId="urn:microsoft.com/office/officeart/2005/8/layout/cycle2"/>
    <dgm:cxn modelId="{D886D1B8-9BE0-41AE-A731-4E2EDF194FDD}" type="presParOf" srcId="{0FA68483-820D-4142-9314-D385BF362637}" destId="{8E02DA81-59CC-4B36-AD69-CF58D3B60CB3}" srcOrd="2" destOrd="0" presId="urn:microsoft.com/office/officeart/2005/8/layout/cycle2"/>
    <dgm:cxn modelId="{34BF9792-DE07-4478-AEBD-C213CB0B5505}" type="presParOf" srcId="{0FA68483-820D-4142-9314-D385BF362637}" destId="{AA13052F-7331-4E50-BE62-ED4137575E23}" srcOrd="3" destOrd="0" presId="urn:microsoft.com/office/officeart/2005/8/layout/cycle2"/>
    <dgm:cxn modelId="{699DC08A-25DA-4283-8287-BD181AFF6661}" type="presParOf" srcId="{AA13052F-7331-4E50-BE62-ED4137575E23}" destId="{D9ADC778-C19B-4F49-A036-A2576C2EA271}" srcOrd="0" destOrd="0" presId="urn:microsoft.com/office/officeart/2005/8/layout/cycle2"/>
    <dgm:cxn modelId="{FA572026-A066-45A1-890E-D40589702E83}" type="presParOf" srcId="{0FA68483-820D-4142-9314-D385BF362637}" destId="{64626AF3-B48C-490B-B560-1C878B985B52}" srcOrd="4" destOrd="0" presId="urn:microsoft.com/office/officeart/2005/8/layout/cycle2"/>
    <dgm:cxn modelId="{54CACE0C-9A95-4518-B413-160366172D38}" type="presParOf" srcId="{0FA68483-820D-4142-9314-D385BF362637}" destId="{EDA6E026-7403-45BE-856C-81355457ED2C}" srcOrd="5" destOrd="0" presId="urn:microsoft.com/office/officeart/2005/8/layout/cycle2"/>
    <dgm:cxn modelId="{85E433D6-5A4E-4100-8D02-2C1073DE725B}" type="presParOf" srcId="{EDA6E026-7403-45BE-856C-81355457ED2C}" destId="{DB9E68F1-D838-4460-B705-106FB2B06E18}" srcOrd="0" destOrd="0" presId="urn:microsoft.com/office/officeart/2005/8/layout/cycle2"/>
    <dgm:cxn modelId="{9732C115-0029-4D73-8CAB-4E37486FCB0D}" type="presParOf" srcId="{0FA68483-820D-4142-9314-D385BF362637}" destId="{CCBAAFAF-1FDB-4A5A-BF50-9014DFB6E285}" srcOrd="6" destOrd="0" presId="urn:microsoft.com/office/officeart/2005/8/layout/cycle2"/>
    <dgm:cxn modelId="{3D290D05-745E-49B8-BA97-0287EEBF26AA}" type="presParOf" srcId="{0FA68483-820D-4142-9314-D385BF362637}" destId="{539AB297-4169-4056-B0E1-FED7C74E29BC}" srcOrd="7" destOrd="0" presId="urn:microsoft.com/office/officeart/2005/8/layout/cycle2"/>
    <dgm:cxn modelId="{B6954EB8-4C1C-4D56-8AA5-FAAA6C853E35}" type="presParOf" srcId="{539AB297-4169-4056-B0E1-FED7C74E29BC}" destId="{21BB97B2-6022-446D-9FB0-BD1A44CA16C2}" srcOrd="0" destOrd="0" presId="urn:microsoft.com/office/officeart/2005/8/layout/cycle2"/>
    <dgm:cxn modelId="{178A1DCB-721C-441B-8B8F-90A79697FA24}" type="presParOf" srcId="{0FA68483-820D-4142-9314-D385BF362637}" destId="{92AA7A4F-5F31-423F-BF90-5C849402355A}" srcOrd="8" destOrd="0" presId="urn:microsoft.com/office/officeart/2005/8/layout/cycle2"/>
    <dgm:cxn modelId="{5E8F8844-56FE-45C7-85BE-61A310D7C5DF}" type="presParOf" srcId="{0FA68483-820D-4142-9314-D385BF362637}" destId="{D8D29D57-1222-408C-9DA3-7362D2710C79}" srcOrd="9" destOrd="0" presId="urn:microsoft.com/office/officeart/2005/8/layout/cycle2"/>
    <dgm:cxn modelId="{12048D3A-D74E-44C4-8382-06B90557DEF4}" type="presParOf" srcId="{D8D29D57-1222-408C-9DA3-7362D2710C79}" destId="{6A82091B-B15C-417E-88D9-049EC022D955}"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694744-3E88-4236-ABD9-2AEFC3655F51}" type="doc">
      <dgm:prSet loTypeId="urn:microsoft.com/office/officeart/2011/layout/RadialPictureList" loCatId="officeonline" qsTypeId="urn:microsoft.com/office/officeart/2005/8/quickstyle/simple1" qsCatId="simple" csTypeId="urn:microsoft.com/office/officeart/2005/8/colors/colorful3" csCatId="colorful" phldr="1"/>
      <dgm:spPr/>
      <dgm:t>
        <a:bodyPr/>
        <a:lstStyle/>
        <a:p>
          <a:endParaRPr lang="tr-TR"/>
        </a:p>
      </dgm:t>
    </dgm:pt>
    <dgm:pt modelId="{1CF8B000-6D34-41F4-912D-DEB27EE4707A}">
      <dgm:prSet phldrT="[Text]"/>
      <dgm:spPr/>
      <dgm:t>
        <a:bodyPr/>
        <a:lstStyle/>
        <a:p>
          <a:r>
            <a:rPr lang="tr-TR" b="1" dirty="0" smtClean="0"/>
            <a:t>Sağlıklı Bir Muhasebe ve Raporlama Sisteminin Varlığı Halinde</a:t>
          </a:r>
          <a:endParaRPr lang="tr-TR" b="1" dirty="0"/>
        </a:p>
      </dgm:t>
    </dgm:pt>
    <dgm:pt modelId="{3DFD88A1-9082-411C-8375-8A73A1E7BF64}" type="parTrans" cxnId="{7A4A37F5-5C75-465D-823F-5D4BBEA98A2A}">
      <dgm:prSet/>
      <dgm:spPr/>
      <dgm:t>
        <a:bodyPr/>
        <a:lstStyle/>
        <a:p>
          <a:endParaRPr lang="tr-TR"/>
        </a:p>
      </dgm:t>
    </dgm:pt>
    <dgm:pt modelId="{C929A70B-BFC4-4426-ABC3-30CF41C0A0A1}" type="sibTrans" cxnId="{7A4A37F5-5C75-465D-823F-5D4BBEA98A2A}">
      <dgm:prSet/>
      <dgm:spPr/>
      <dgm:t>
        <a:bodyPr/>
        <a:lstStyle/>
        <a:p>
          <a:endParaRPr lang="tr-TR"/>
        </a:p>
      </dgm:t>
    </dgm:pt>
    <dgm:pt modelId="{FC0B9142-5069-4E2E-9E73-9E1752BC33FF}">
      <dgm:prSet phldrT="[Text]" custT="1"/>
      <dgm:spPr/>
      <dgm:t>
        <a:bodyPr/>
        <a:lstStyle/>
        <a:p>
          <a:pPr algn="l"/>
          <a:endParaRPr lang="tr-TR" sz="2400" b="0" dirty="0" smtClean="0"/>
        </a:p>
        <a:p>
          <a:pPr algn="just"/>
          <a:r>
            <a:rPr lang="tr-TR" sz="2400" b="0" dirty="0" smtClean="0"/>
            <a:t>1- Devletler, mükelleflerden vergi alacağını en doğru şekilde tespit edebilir ve buna bağlı olarak kamu hizmetlerinin etkin bir şekilde yürütülmesini sağlar.</a:t>
          </a:r>
        </a:p>
        <a:p>
          <a:pPr algn="l"/>
          <a:endParaRPr lang="tr-TR" sz="1600" b="1" dirty="0"/>
        </a:p>
      </dgm:t>
    </dgm:pt>
    <dgm:pt modelId="{A4D51D00-E233-4239-91F3-2107936E99DC}" type="parTrans" cxnId="{C07A694C-C9C8-4E53-A8F4-6A09BD0755F2}">
      <dgm:prSet/>
      <dgm:spPr/>
      <dgm:t>
        <a:bodyPr/>
        <a:lstStyle/>
        <a:p>
          <a:endParaRPr lang="tr-TR"/>
        </a:p>
      </dgm:t>
    </dgm:pt>
    <dgm:pt modelId="{4FA6073B-CC4B-4989-8399-6788AE245343}" type="sibTrans" cxnId="{C07A694C-C9C8-4E53-A8F4-6A09BD0755F2}">
      <dgm:prSet/>
      <dgm:spPr/>
      <dgm:t>
        <a:bodyPr/>
        <a:lstStyle/>
        <a:p>
          <a:endParaRPr lang="tr-TR"/>
        </a:p>
      </dgm:t>
    </dgm:pt>
    <dgm:pt modelId="{8454B980-83CB-4BF9-BAE7-6C46E05AF79E}">
      <dgm:prSet phldrT="[Text]" custT="1"/>
      <dgm:spPr/>
      <dgm:t>
        <a:bodyPr/>
        <a:lstStyle/>
        <a:p>
          <a:pPr algn="l"/>
          <a:endParaRPr lang="tr-TR" sz="2400" b="0" dirty="0" smtClean="0"/>
        </a:p>
        <a:p>
          <a:pPr algn="just"/>
          <a:r>
            <a:rPr lang="tr-TR" sz="2400" b="0" dirty="0" smtClean="0"/>
            <a:t>  2- Düzenleyici kurumlar ve bankalar gibi kamu yararını    ilgilendiren kurumlar görevlerini en iyi şekilde yerine getirebilir.</a:t>
          </a:r>
          <a:endParaRPr lang="tr-TR" sz="2400" b="0" dirty="0"/>
        </a:p>
      </dgm:t>
    </dgm:pt>
    <dgm:pt modelId="{DE47138E-755F-4106-9215-A0698B2E5A34}" type="parTrans" cxnId="{45D5A8F7-38ED-4F5C-AA83-9D4D5C5884CA}">
      <dgm:prSet/>
      <dgm:spPr/>
      <dgm:t>
        <a:bodyPr/>
        <a:lstStyle/>
        <a:p>
          <a:endParaRPr lang="tr-TR"/>
        </a:p>
      </dgm:t>
    </dgm:pt>
    <dgm:pt modelId="{A94B0248-0DF9-4C9E-9F96-F43EC7E15FBF}" type="sibTrans" cxnId="{45D5A8F7-38ED-4F5C-AA83-9D4D5C5884CA}">
      <dgm:prSet/>
      <dgm:spPr/>
      <dgm:t>
        <a:bodyPr/>
        <a:lstStyle/>
        <a:p>
          <a:endParaRPr lang="tr-TR"/>
        </a:p>
      </dgm:t>
    </dgm:pt>
    <dgm:pt modelId="{ADEF893F-4162-4C20-BB9A-76E4897B7E41}">
      <dgm:prSet phldrT="[Text]" custT="1"/>
      <dgm:spPr/>
      <dgm:t>
        <a:bodyPr/>
        <a:lstStyle/>
        <a:p>
          <a:pPr algn="l"/>
          <a:r>
            <a:rPr lang="tr-TR" sz="2400" b="0" dirty="0" smtClean="0"/>
            <a:t> </a:t>
          </a:r>
        </a:p>
        <a:p>
          <a:pPr algn="just"/>
          <a:r>
            <a:rPr lang="tr-TR" sz="2400" b="0" dirty="0" smtClean="0"/>
            <a:t>  3- İşletmeler şeffaf bir şekilde yönetilebilir, hem kendilerinin hemde yatırımcılarının doğru yatırım kararlarını almaları, finansman ihtiyaçlarının tespiti, halka arz edilmeleri vb. tüm süreçlerin yönetimi sağlıklı olur.</a:t>
          </a:r>
          <a:endParaRPr lang="tr-TR" sz="2400" b="0" dirty="0"/>
        </a:p>
      </dgm:t>
    </dgm:pt>
    <dgm:pt modelId="{FF6B0370-5C7C-4250-94F1-98AF02F35FD4}" type="parTrans" cxnId="{DB82198C-EB1D-453B-96DE-851A7B9E0E7F}">
      <dgm:prSet/>
      <dgm:spPr/>
      <dgm:t>
        <a:bodyPr/>
        <a:lstStyle/>
        <a:p>
          <a:endParaRPr lang="tr-TR"/>
        </a:p>
      </dgm:t>
    </dgm:pt>
    <dgm:pt modelId="{76E94663-21D8-4A88-858C-7407772946C7}" type="sibTrans" cxnId="{DB82198C-EB1D-453B-96DE-851A7B9E0E7F}">
      <dgm:prSet/>
      <dgm:spPr/>
      <dgm:t>
        <a:bodyPr/>
        <a:lstStyle/>
        <a:p>
          <a:endParaRPr lang="tr-TR"/>
        </a:p>
      </dgm:t>
    </dgm:pt>
    <dgm:pt modelId="{07B42954-4295-421B-8241-EEF5E2726B72}" type="pres">
      <dgm:prSet presAssocID="{8E694744-3E88-4236-ABD9-2AEFC3655F51}" presName="Name0" presStyleCnt="0">
        <dgm:presLayoutVars>
          <dgm:chMax val="1"/>
          <dgm:chPref val="1"/>
          <dgm:dir/>
          <dgm:resizeHandles/>
        </dgm:presLayoutVars>
      </dgm:prSet>
      <dgm:spPr/>
      <dgm:t>
        <a:bodyPr/>
        <a:lstStyle/>
        <a:p>
          <a:endParaRPr lang="tr-TR"/>
        </a:p>
      </dgm:t>
    </dgm:pt>
    <dgm:pt modelId="{9D949B08-C6A8-4CCA-8E2F-C36EDD7D0C4E}" type="pres">
      <dgm:prSet presAssocID="{1CF8B000-6D34-41F4-912D-DEB27EE4707A}" presName="Parent" presStyleLbl="node1" presStyleIdx="0" presStyleCnt="2" custScaleX="89902" custScaleY="84173" custLinFactNeighborX="-31121" custLinFactNeighborY="-5803">
        <dgm:presLayoutVars>
          <dgm:chMax val="4"/>
          <dgm:chPref val="3"/>
        </dgm:presLayoutVars>
      </dgm:prSet>
      <dgm:spPr/>
      <dgm:t>
        <a:bodyPr/>
        <a:lstStyle/>
        <a:p>
          <a:endParaRPr lang="tr-TR"/>
        </a:p>
      </dgm:t>
    </dgm:pt>
    <dgm:pt modelId="{AE30F012-CFC2-4F5E-AF2E-6238DD01FE10}" type="pres">
      <dgm:prSet presAssocID="{FC0B9142-5069-4E2E-9E73-9E1752BC33FF}" presName="Accent" presStyleLbl="node1" presStyleIdx="1" presStyleCnt="2" custLinFactNeighborX="-24334" custLinFactNeighborY="-1630"/>
      <dgm:spPr/>
      <dgm:t>
        <a:bodyPr/>
        <a:lstStyle/>
        <a:p>
          <a:endParaRPr lang="tr-TR"/>
        </a:p>
      </dgm:t>
    </dgm:pt>
    <dgm:pt modelId="{CFCE27A1-7643-42E2-B01F-5E6F56DAB80C}" type="pres">
      <dgm:prSet presAssocID="{FC0B9142-5069-4E2E-9E73-9E1752BC33FF}" presName="Image1" presStyleLbl="fgImgPlace1" presStyleIdx="0" presStyleCnt="3" custScaleX="68873" custScaleY="70081" custLinFactNeighborX="-85661" custLinFactNeighborY="-984"/>
      <dgm:spPr>
        <a:blipFill rotWithShape="1">
          <a:blip xmlns:r="http://schemas.openxmlformats.org/officeDocument/2006/relationships" r:embed="rId1"/>
          <a:stretch>
            <a:fillRect/>
          </a:stretch>
        </a:blipFill>
      </dgm:spPr>
      <dgm:t>
        <a:bodyPr/>
        <a:lstStyle/>
        <a:p>
          <a:endParaRPr lang="tr-TR"/>
        </a:p>
      </dgm:t>
    </dgm:pt>
    <dgm:pt modelId="{750A5BA2-BE2B-4A3A-8766-4BF7AEBE446E}" type="pres">
      <dgm:prSet presAssocID="{FC0B9142-5069-4E2E-9E73-9E1752BC33FF}" presName="Child1" presStyleLbl="revTx" presStyleIdx="0" presStyleCnt="3" custScaleX="403957" custScaleY="132168" custLinFactX="976" custLinFactNeighborX="100000" custLinFactNeighborY="-6649">
        <dgm:presLayoutVars>
          <dgm:chMax val="0"/>
          <dgm:chPref val="0"/>
          <dgm:bulletEnabled val="1"/>
        </dgm:presLayoutVars>
      </dgm:prSet>
      <dgm:spPr/>
      <dgm:t>
        <a:bodyPr/>
        <a:lstStyle/>
        <a:p>
          <a:endParaRPr lang="tr-TR"/>
        </a:p>
      </dgm:t>
    </dgm:pt>
    <dgm:pt modelId="{890C300D-4ED0-4B5A-A1B8-45E7AAA66179}" type="pres">
      <dgm:prSet presAssocID="{8454B980-83CB-4BF9-BAE7-6C46E05AF79E}" presName="Image2" presStyleCnt="0"/>
      <dgm:spPr/>
      <dgm:t>
        <a:bodyPr/>
        <a:lstStyle/>
        <a:p>
          <a:endParaRPr lang="tr-TR"/>
        </a:p>
      </dgm:t>
    </dgm:pt>
    <dgm:pt modelId="{A6A5C19E-77B4-41C3-94C6-2CC991A6DDB2}" type="pres">
      <dgm:prSet presAssocID="{8454B980-83CB-4BF9-BAE7-6C46E05AF79E}" presName="Image" presStyleLbl="fgImgPlace1" presStyleIdx="1" presStyleCnt="3" custScaleX="76254" custScaleY="63140" custLinFactX="-4512" custLinFactNeighborX="-100000" custLinFactNeighborY="5763"/>
      <dgm:spPr>
        <a:blipFill rotWithShape="1">
          <a:blip xmlns:r="http://schemas.openxmlformats.org/officeDocument/2006/relationships" r:embed="rId2"/>
          <a:stretch>
            <a:fillRect/>
          </a:stretch>
        </a:blipFill>
      </dgm:spPr>
      <dgm:t>
        <a:bodyPr/>
        <a:lstStyle/>
        <a:p>
          <a:endParaRPr lang="tr-TR"/>
        </a:p>
      </dgm:t>
    </dgm:pt>
    <dgm:pt modelId="{1A7E52F1-601E-4A40-A6B5-B54EC3D15666}" type="pres">
      <dgm:prSet presAssocID="{8454B980-83CB-4BF9-BAE7-6C46E05AF79E}" presName="Child2" presStyleLbl="revTx" presStyleIdx="1" presStyleCnt="3" custScaleX="407286" custScaleY="130425" custLinFactNeighborX="78728" custLinFactNeighborY="-20366">
        <dgm:presLayoutVars>
          <dgm:chMax val="0"/>
          <dgm:chPref val="0"/>
          <dgm:bulletEnabled val="1"/>
        </dgm:presLayoutVars>
      </dgm:prSet>
      <dgm:spPr/>
      <dgm:t>
        <a:bodyPr/>
        <a:lstStyle/>
        <a:p>
          <a:endParaRPr lang="tr-TR"/>
        </a:p>
      </dgm:t>
    </dgm:pt>
    <dgm:pt modelId="{BEA1AB48-E9EB-4E3E-9A9F-A89D50F602DF}" type="pres">
      <dgm:prSet presAssocID="{ADEF893F-4162-4C20-BB9A-76E4897B7E41}" presName="Image3" presStyleCnt="0"/>
      <dgm:spPr/>
      <dgm:t>
        <a:bodyPr/>
        <a:lstStyle/>
        <a:p>
          <a:endParaRPr lang="tr-TR"/>
        </a:p>
      </dgm:t>
    </dgm:pt>
    <dgm:pt modelId="{7D5C121A-4F51-439E-8165-69D4BE77BB59}" type="pres">
      <dgm:prSet presAssocID="{ADEF893F-4162-4C20-BB9A-76E4897B7E41}" presName="Image" presStyleLbl="fgImgPlace1" presStyleIdx="2" presStyleCnt="3" custScaleX="65294" custScaleY="55368" custLinFactX="-6339" custLinFactNeighborX="-100000" custLinFactNeighborY="15749"/>
      <dgm:spPr>
        <a:blipFill rotWithShape="1">
          <a:blip xmlns:r="http://schemas.openxmlformats.org/officeDocument/2006/relationships" r:embed="rId3"/>
          <a:stretch>
            <a:fillRect/>
          </a:stretch>
        </a:blipFill>
      </dgm:spPr>
      <dgm:t>
        <a:bodyPr/>
        <a:lstStyle/>
        <a:p>
          <a:endParaRPr lang="tr-TR"/>
        </a:p>
      </dgm:t>
    </dgm:pt>
    <dgm:pt modelId="{BBAE48F5-84F1-4C11-8F93-1ED6EDC4973D}" type="pres">
      <dgm:prSet presAssocID="{ADEF893F-4162-4C20-BB9A-76E4897B7E41}" presName="Child3" presStyleLbl="revTx" presStyleIdx="2" presStyleCnt="3" custScaleX="396738" custScaleY="140245" custLinFactNeighborX="91226" custLinFactNeighborY="-13554">
        <dgm:presLayoutVars>
          <dgm:chMax val="0"/>
          <dgm:chPref val="0"/>
          <dgm:bulletEnabled val="1"/>
        </dgm:presLayoutVars>
      </dgm:prSet>
      <dgm:spPr/>
      <dgm:t>
        <a:bodyPr/>
        <a:lstStyle/>
        <a:p>
          <a:endParaRPr lang="tr-TR"/>
        </a:p>
      </dgm:t>
    </dgm:pt>
  </dgm:ptLst>
  <dgm:cxnLst>
    <dgm:cxn modelId="{810A7197-243E-4BEC-B3D9-63ACB54B2FF7}" type="presOf" srcId="{8E694744-3E88-4236-ABD9-2AEFC3655F51}" destId="{07B42954-4295-421B-8241-EEF5E2726B72}" srcOrd="0" destOrd="0" presId="urn:microsoft.com/office/officeart/2011/layout/RadialPictureList"/>
    <dgm:cxn modelId="{7A4A37F5-5C75-465D-823F-5D4BBEA98A2A}" srcId="{8E694744-3E88-4236-ABD9-2AEFC3655F51}" destId="{1CF8B000-6D34-41F4-912D-DEB27EE4707A}" srcOrd="0" destOrd="0" parTransId="{3DFD88A1-9082-411C-8375-8A73A1E7BF64}" sibTransId="{C929A70B-BFC4-4426-ABC3-30CF41C0A0A1}"/>
    <dgm:cxn modelId="{DB82198C-EB1D-453B-96DE-851A7B9E0E7F}" srcId="{1CF8B000-6D34-41F4-912D-DEB27EE4707A}" destId="{ADEF893F-4162-4C20-BB9A-76E4897B7E41}" srcOrd="2" destOrd="0" parTransId="{FF6B0370-5C7C-4250-94F1-98AF02F35FD4}" sibTransId="{76E94663-21D8-4A88-858C-7407772946C7}"/>
    <dgm:cxn modelId="{C07A694C-C9C8-4E53-A8F4-6A09BD0755F2}" srcId="{1CF8B000-6D34-41F4-912D-DEB27EE4707A}" destId="{FC0B9142-5069-4E2E-9E73-9E1752BC33FF}" srcOrd="0" destOrd="0" parTransId="{A4D51D00-E233-4239-91F3-2107936E99DC}" sibTransId="{4FA6073B-CC4B-4989-8399-6788AE245343}"/>
    <dgm:cxn modelId="{63CA32C7-98B9-4D7E-A292-B9AD140DE2F1}" type="presOf" srcId="{FC0B9142-5069-4E2E-9E73-9E1752BC33FF}" destId="{750A5BA2-BE2B-4A3A-8766-4BF7AEBE446E}" srcOrd="0" destOrd="0" presId="urn:microsoft.com/office/officeart/2011/layout/RadialPictureList"/>
    <dgm:cxn modelId="{C3E77B8A-2D5A-405A-B35D-F7D664D7B474}" type="presOf" srcId="{ADEF893F-4162-4C20-BB9A-76E4897B7E41}" destId="{BBAE48F5-84F1-4C11-8F93-1ED6EDC4973D}" srcOrd="0" destOrd="0" presId="urn:microsoft.com/office/officeart/2011/layout/RadialPictureList"/>
    <dgm:cxn modelId="{45D5A8F7-38ED-4F5C-AA83-9D4D5C5884CA}" srcId="{1CF8B000-6D34-41F4-912D-DEB27EE4707A}" destId="{8454B980-83CB-4BF9-BAE7-6C46E05AF79E}" srcOrd="1" destOrd="0" parTransId="{DE47138E-755F-4106-9215-A0698B2E5A34}" sibTransId="{A94B0248-0DF9-4C9E-9F96-F43EC7E15FBF}"/>
    <dgm:cxn modelId="{90996000-0012-415E-9792-5239F65F9989}" type="presOf" srcId="{8454B980-83CB-4BF9-BAE7-6C46E05AF79E}" destId="{1A7E52F1-601E-4A40-A6B5-B54EC3D15666}" srcOrd="0" destOrd="0" presId="urn:microsoft.com/office/officeart/2011/layout/RadialPictureList"/>
    <dgm:cxn modelId="{BA5490EB-235B-43E0-8879-F3D23B5C126F}" type="presOf" srcId="{1CF8B000-6D34-41F4-912D-DEB27EE4707A}" destId="{9D949B08-C6A8-4CCA-8E2F-C36EDD7D0C4E}" srcOrd="0" destOrd="0" presId="urn:microsoft.com/office/officeart/2011/layout/RadialPictureList"/>
    <dgm:cxn modelId="{10E6ADCF-FBAB-4502-83E8-11B136749FAB}" type="presParOf" srcId="{07B42954-4295-421B-8241-EEF5E2726B72}" destId="{9D949B08-C6A8-4CCA-8E2F-C36EDD7D0C4E}" srcOrd="0" destOrd="0" presId="urn:microsoft.com/office/officeart/2011/layout/RadialPictureList"/>
    <dgm:cxn modelId="{53DA44D3-C5D7-4D37-A9F6-C45518229FE1}" type="presParOf" srcId="{07B42954-4295-421B-8241-EEF5E2726B72}" destId="{AE30F012-CFC2-4F5E-AF2E-6238DD01FE10}" srcOrd="1" destOrd="0" presId="urn:microsoft.com/office/officeart/2011/layout/RadialPictureList"/>
    <dgm:cxn modelId="{CF41F39D-36FE-4C2A-A35E-C433C9A31007}" type="presParOf" srcId="{07B42954-4295-421B-8241-EEF5E2726B72}" destId="{CFCE27A1-7643-42E2-B01F-5E6F56DAB80C}" srcOrd="2" destOrd="0" presId="urn:microsoft.com/office/officeart/2011/layout/RadialPictureList"/>
    <dgm:cxn modelId="{5991AA10-F4F2-40C4-8F89-16B43708AEDB}" type="presParOf" srcId="{07B42954-4295-421B-8241-EEF5E2726B72}" destId="{750A5BA2-BE2B-4A3A-8766-4BF7AEBE446E}" srcOrd="3" destOrd="0" presId="urn:microsoft.com/office/officeart/2011/layout/RadialPictureList"/>
    <dgm:cxn modelId="{1DDA1B4E-6AB5-49A1-AE8B-45B9D71D628C}" type="presParOf" srcId="{07B42954-4295-421B-8241-EEF5E2726B72}" destId="{890C300D-4ED0-4B5A-A1B8-45E7AAA66179}" srcOrd="4" destOrd="0" presId="urn:microsoft.com/office/officeart/2011/layout/RadialPictureList"/>
    <dgm:cxn modelId="{2661BBB0-7D69-4183-A177-7A4B793E2C86}" type="presParOf" srcId="{890C300D-4ED0-4B5A-A1B8-45E7AAA66179}" destId="{A6A5C19E-77B4-41C3-94C6-2CC991A6DDB2}" srcOrd="0" destOrd="0" presId="urn:microsoft.com/office/officeart/2011/layout/RadialPictureList"/>
    <dgm:cxn modelId="{A8D95482-C8FF-4668-B566-CF349EA2DF6C}" type="presParOf" srcId="{07B42954-4295-421B-8241-EEF5E2726B72}" destId="{1A7E52F1-601E-4A40-A6B5-B54EC3D15666}" srcOrd="5" destOrd="0" presId="urn:microsoft.com/office/officeart/2011/layout/RadialPictureList"/>
    <dgm:cxn modelId="{48A25219-6A1C-40A5-9307-9911881AACE2}" type="presParOf" srcId="{07B42954-4295-421B-8241-EEF5E2726B72}" destId="{BEA1AB48-E9EB-4E3E-9A9F-A89D50F602DF}" srcOrd="6" destOrd="0" presId="urn:microsoft.com/office/officeart/2011/layout/RadialPictureList"/>
    <dgm:cxn modelId="{5577BDF6-DAB9-4F5A-96C9-71435263457E}" type="presParOf" srcId="{BEA1AB48-E9EB-4E3E-9A9F-A89D50F602DF}" destId="{7D5C121A-4F51-439E-8165-69D4BE77BB59}" srcOrd="0" destOrd="0" presId="urn:microsoft.com/office/officeart/2011/layout/RadialPictureList"/>
    <dgm:cxn modelId="{2088EEF7-DB20-4803-B149-FC062940F9B0}" type="presParOf" srcId="{07B42954-4295-421B-8241-EEF5E2726B72}" destId="{BBAE48F5-84F1-4C11-8F93-1ED6EDC4973D}" srcOrd="7" destOrd="0" presId="urn:microsoft.com/office/officeart/2011/layout/RadialPictur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59BF6D-CD2C-4F38-B047-A636BC25B904}" type="doc">
      <dgm:prSet loTypeId="urn:microsoft.com/office/officeart/2005/8/layout/radial5" loCatId="relationship" qsTypeId="urn:microsoft.com/office/officeart/2005/8/quickstyle/simple1" qsCatId="simple" csTypeId="urn:microsoft.com/office/officeart/2005/8/colors/colorful2" csCatId="colorful" phldr="1"/>
      <dgm:spPr/>
      <dgm:t>
        <a:bodyPr/>
        <a:lstStyle/>
        <a:p>
          <a:endParaRPr lang="tr-TR"/>
        </a:p>
      </dgm:t>
    </dgm:pt>
    <dgm:pt modelId="{A9B46344-7FF8-492F-A3EA-3D5822E3838A}">
      <dgm:prSet phldrT="[Text]"/>
      <dgm:spPr/>
      <dgm:t>
        <a:bodyPr/>
        <a:lstStyle/>
        <a:p>
          <a:r>
            <a:rPr lang="tr-TR" b="1" dirty="0" smtClean="0"/>
            <a:t>Ülkemizde Meslek Mensubu Mesleğini İcra ederken</a:t>
          </a:r>
          <a:endParaRPr lang="tr-TR" b="1" dirty="0"/>
        </a:p>
      </dgm:t>
    </dgm:pt>
    <dgm:pt modelId="{E85E097D-84B9-43F1-BCE7-9BFE681E7AF1}" type="parTrans" cxnId="{1F124EEB-F516-436C-8DE4-20A4C00F92FD}">
      <dgm:prSet/>
      <dgm:spPr/>
      <dgm:t>
        <a:bodyPr/>
        <a:lstStyle/>
        <a:p>
          <a:endParaRPr lang="tr-TR"/>
        </a:p>
      </dgm:t>
    </dgm:pt>
    <dgm:pt modelId="{C3C78C18-F636-4475-9CAA-90764AD832CE}" type="sibTrans" cxnId="{1F124EEB-F516-436C-8DE4-20A4C00F92FD}">
      <dgm:prSet/>
      <dgm:spPr/>
      <dgm:t>
        <a:bodyPr/>
        <a:lstStyle/>
        <a:p>
          <a:endParaRPr lang="tr-TR"/>
        </a:p>
      </dgm:t>
    </dgm:pt>
    <dgm:pt modelId="{AEB3D141-CF07-4D15-9255-06BB7647E9D8}">
      <dgm:prSet phldrT="[Text]" custT="1"/>
      <dgm:spPr/>
      <dgm:t>
        <a:bodyPr/>
        <a:lstStyle/>
        <a:p>
          <a:r>
            <a:rPr lang="tr-TR" sz="1800" b="1" u="none" dirty="0" smtClean="0"/>
            <a:t>Kamu Yararına Odaklanmalı</a:t>
          </a:r>
          <a:endParaRPr lang="tr-TR" sz="1800" u="none" dirty="0"/>
        </a:p>
      </dgm:t>
    </dgm:pt>
    <dgm:pt modelId="{0FB1FFCB-B905-4155-B066-BE4CB1EBF135}" type="parTrans" cxnId="{89740881-563C-4E70-9B8A-E452D75A103E}">
      <dgm:prSet/>
      <dgm:spPr/>
      <dgm:t>
        <a:bodyPr/>
        <a:lstStyle/>
        <a:p>
          <a:endParaRPr lang="tr-TR"/>
        </a:p>
      </dgm:t>
    </dgm:pt>
    <dgm:pt modelId="{CC4B89E7-9472-4F49-AE76-ED4B26C3B8BC}" type="sibTrans" cxnId="{89740881-563C-4E70-9B8A-E452D75A103E}">
      <dgm:prSet/>
      <dgm:spPr/>
      <dgm:t>
        <a:bodyPr/>
        <a:lstStyle/>
        <a:p>
          <a:endParaRPr lang="tr-TR"/>
        </a:p>
      </dgm:t>
    </dgm:pt>
    <dgm:pt modelId="{AFD4438F-A74A-4209-B1A7-17A1899E6425}">
      <dgm:prSet phldrT="[Text]" custT="1"/>
      <dgm:spPr/>
      <dgm:t>
        <a:bodyPr/>
        <a:lstStyle/>
        <a:p>
          <a:r>
            <a:rPr lang="tr-TR" sz="1600" b="1" dirty="0" smtClean="0"/>
            <a:t>Teknoloji ve Dijitalde dahil Mesleki teknik yeterlilik ve yetkinliklere sahip bir lider olmalı</a:t>
          </a:r>
          <a:endParaRPr lang="tr-TR" sz="1600" dirty="0"/>
        </a:p>
      </dgm:t>
    </dgm:pt>
    <dgm:pt modelId="{82DBA0F2-1AC7-4884-8E2A-A06BD06F8B98}" type="parTrans" cxnId="{A8787A2C-2852-46CB-9E16-E75DEF96E378}">
      <dgm:prSet/>
      <dgm:spPr/>
      <dgm:t>
        <a:bodyPr/>
        <a:lstStyle/>
        <a:p>
          <a:endParaRPr lang="tr-TR"/>
        </a:p>
      </dgm:t>
    </dgm:pt>
    <dgm:pt modelId="{B5359D2D-C920-4FCA-BACD-85A339509E45}" type="sibTrans" cxnId="{A8787A2C-2852-46CB-9E16-E75DEF96E378}">
      <dgm:prSet/>
      <dgm:spPr/>
      <dgm:t>
        <a:bodyPr/>
        <a:lstStyle/>
        <a:p>
          <a:endParaRPr lang="tr-TR"/>
        </a:p>
      </dgm:t>
    </dgm:pt>
    <dgm:pt modelId="{29D7266E-81FF-4F96-8717-67804DDE5865}">
      <dgm:prSet phldrT="[Text]" custT="1"/>
      <dgm:spPr/>
      <dgm:t>
        <a:bodyPr/>
        <a:lstStyle/>
        <a:p>
          <a:r>
            <a:rPr lang="tr-TR" sz="2000" b="1" u="none" dirty="0" smtClean="0"/>
            <a:t>Değişimi Yönetmeli</a:t>
          </a:r>
          <a:endParaRPr lang="tr-TR" sz="2000" u="none" dirty="0"/>
        </a:p>
      </dgm:t>
    </dgm:pt>
    <dgm:pt modelId="{61D9A7D1-0528-427B-BB43-36C04D329321}" type="parTrans" cxnId="{3756566E-0D93-4B43-B3A0-E06FDB2E4E3C}">
      <dgm:prSet/>
      <dgm:spPr/>
      <dgm:t>
        <a:bodyPr/>
        <a:lstStyle/>
        <a:p>
          <a:endParaRPr lang="tr-TR"/>
        </a:p>
      </dgm:t>
    </dgm:pt>
    <dgm:pt modelId="{56BE01F6-B5A3-4DF0-8759-AE727E3082E4}" type="sibTrans" cxnId="{3756566E-0D93-4B43-B3A0-E06FDB2E4E3C}">
      <dgm:prSet/>
      <dgm:spPr/>
      <dgm:t>
        <a:bodyPr/>
        <a:lstStyle/>
        <a:p>
          <a:endParaRPr lang="tr-TR"/>
        </a:p>
      </dgm:t>
    </dgm:pt>
    <dgm:pt modelId="{F29DDD98-C697-4B92-879B-302D7B4D054F}">
      <dgm:prSet phldrT="[Text]" custT="1"/>
      <dgm:spPr/>
      <dgm:t>
        <a:bodyPr/>
        <a:lstStyle/>
        <a:p>
          <a:r>
            <a:rPr lang="tr-TR" sz="1600" b="1" dirty="0" smtClean="0"/>
            <a:t>Dürüstlük, Güven, Tarafsızlık, Doğruluk gibi Etik değerleri esas almalı</a:t>
          </a:r>
          <a:endParaRPr lang="tr-TR" sz="1600" dirty="0"/>
        </a:p>
      </dgm:t>
    </dgm:pt>
    <dgm:pt modelId="{267431C9-7E21-4A75-A490-8985C09F7505}" type="parTrans" cxnId="{0E8ABBAE-7E37-40D0-9DDA-A9C9AFF69EFE}">
      <dgm:prSet/>
      <dgm:spPr/>
      <dgm:t>
        <a:bodyPr/>
        <a:lstStyle/>
        <a:p>
          <a:endParaRPr lang="tr-TR"/>
        </a:p>
      </dgm:t>
    </dgm:pt>
    <dgm:pt modelId="{25DA4CE7-1E92-48BC-9074-A5CC54F87281}" type="sibTrans" cxnId="{0E8ABBAE-7E37-40D0-9DDA-A9C9AFF69EFE}">
      <dgm:prSet/>
      <dgm:spPr/>
      <dgm:t>
        <a:bodyPr/>
        <a:lstStyle/>
        <a:p>
          <a:endParaRPr lang="tr-TR"/>
        </a:p>
      </dgm:t>
    </dgm:pt>
    <dgm:pt modelId="{6618DF20-FC7F-4E6D-8158-37163892504E}" type="pres">
      <dgm:prSet presAssocID="{9D59BF6D-CD2C-4F38-B047-A636BC25B904}" presName="Name0" presStyleCnt="0">
        <dgm:presLayoutVars>
          <dgm:chMax val="1"/>
          <dgm:dir/>
          <dgm:animLvl val="ctr"/>
          <dgm:resizeHandles val="exact"/>
        </dgm:presLayoutVars>
      </dgm:prSet>
      <dgm:spPr/>
      <dgm:t>
        <a:bodyPr/>
        <a:lstStyle/>
        <a:p>
          <a:endParaRPr lang="tr-TR"/>
        </a:p>
      </dgm:t>
    </dgm:pt>
    <dgm:pt modelId="{703DD034-32B2-4EF9-99E2-062F3168505D}" type="pres">
      <dgm:prSet presAssocID="{A9B46344-7FF8-492F-A3EA-3D5822E3838A}" presName="centerShape" presStyleLbl="node0" presStyleIdx="0" presStyleCnt="1" custScaleX="143045" custScaleY="143045"/>
      <dgm:spPr/>
      <dgm:t>
        <a:bodyPr/>
        <a:lstStyle/>
        <a:p>
          <a:endParaRPr lang="tr-TR"/>
        </a:p>
      </dgm:t>
    </dgm:pt>
    <dgm:pt modelId="{2A708103-C9A6-485B-B9F9-6EE03C24710D}" type="pres">
      <dgm:prSet presAssocID="{0FB1FFCB-B905-4155-B066-BE4CB1EBF135}" presName="parTrans" presStyleLbl="sibTrans2D1" presStyleIdx="0" presStyleCnt="4"/>
      <dgm:spPr/>
      <dgm:t>
        <a:bodyPr/>
        <a:lstStyle/>
        <a:p>
          <a:endParaRPr lang="tr-TR"/>
        </a:p>
      </dgm:t>
    </dgm:pt>
    <dgm:pt modelId="{5A28156E-9E58-493F-97E0-8DB303FA7563}" type="pres">
      <dgm:prSet presAssocID="{0FB1FFCB-B905-4155-B066-BE4CB1EBF135}" presName="connectorText" presStyleLbl="sibTrans2D1" presStyleIdx="0" presStyleCnt="4"/>
      <dgm:spPr/>
      <dgm:t>
        <a:bodyPr/>
        <a:lstStyle/>
        <a:p>
          <a:endParaRPr lang="tr-TR"/>
        </a:p>
      </dgm:t>
    </dgm:pt>
    <dgm:pt modelId="{556F4494-6B75-47BA-98A3-E51882216B85}" type="pres">
      <dgm:prSet presAssocID="{AEB3D141-CF07-4D15-9255-06BB7647E9D8}" presName="node" presStyleLbl="node1" presStyleIdx="0" presStyleCnt="4" custScaleX="122816" custScaleY="122816">
        <dgm:presLayoutVars>
          <dgm:bulletEnabled val="1"/>
        </dgm:presLayoutVars>
      </dgm:prSet>
      <dgm:spPr/>
      <dgm:t>
        <a:bodyPr/>
        <a:lstStyle/>
        <a:p>
          <a:endParaRPr lang="tr-TR"/>
        </a:p>
      </dgm:t>
    </dgm:pt>
    <dgm:pt modelId="{4B25935E-A488-4E63-98AC-D8E404840DEB}" type="pres">
      <dgm:prSet presAssocID="{82DBA0F2-1AC7-4884-8E2A-A06BD06F8B98}" presName="parTrans" presStyleLbl="sibTrans2D1" presStyleIdx="1" presStyleCnt="4"/>
      <dgm:spPr/>
      <dgm:t>
        <a:bodyPr/>
        <a:lstStyle/>
        <a:p>
          <a:endParaRPr lang="tr-TR"/>
        </a:p>
      </dgm:t>
    </dgm:pt>
    <dgm:pt modelId="{62253075-A246-46C3-A086-AD37C5F222D2}" type="pres">
      <dgm:prSet presAssocID="{82DBA0F2-1AC7-4884-8E2A-A06BD06F8B98}" presName="connectorText" presStyleLbl="sibTrans2D1" presStyleIdx="1" presStyleCnt="4"/>
      <dgm:spPr/>
      <dgm:t>
        <a:bodyPr/>
        <a:lstStyle/>
        <a:p>
          <a:endParaRPr lang="tr-TR"/>
        </a:p>
      </dgm:t>
    </dgm:pt>
    <dgm:pt modelId="{C45E2A96-C799-4697-B951-9DD4708C0F81}" type="pres">
      <dgm:prSet presAssocID="{AFD4438F-A74A-4209-B1A7-17A1899E6425}" presName="node" presStyleLbl="node1" presStyleIdx="1" presStyleCnt="4" custScaleX="139960" custScaleY="139379" custRadScaleRad="108980">
        <dgm:presLayoutVars>
          <dgm:bulletEnabled val="1"/>
        </dgm:presLayoutVars>
      </dgm:prSet>
      <dgm:spPr/>
      <dgm:t>
        <a:bodyPr/>
        <a:lstStyle/>
        <a:p>
          <a:endParaRPr lang="tr-TR"/>
        </a:p>
      </dgm:t>
    </dgm:pt>
    <dgm:pt modelId="{46939F3C-8C34-4898-8AE0-7C69494A9148}" type="pres">
      <dgm:prSet presAssocID="{61D9A7D1-0528-427B-BB43-36C04D329321}" presName="parTrans" presStyleLbl="sibTrans2D1" presStyleIdx="2" presStyleCnt="4"/>
      <dgm:spPr/>
      <dgm:t>
        <a:bodyPr/>
        <a:lstStyle/>
        <a:p>
          <a:endParaRPr lang="tr-TR"/>
        </a:p>
      </dgm:t>
    </dgm:pt>
    <dgm:pt modelId="{D545727C-3359-4C05-B760-F3CC00418AC1}" type="pres">
      <dgm:prSet presAssocID="{61D9A7D1-0528-427B-BB43-36C04D329321}" presName="connectorText" presStyleLbl="sibTrans2D1" presStyleIdx="2" presStyleCnt="4"/>
      <dgm:spPr/>
      <dgm:t>
        <a:bodyPr/>
        <a:lstStyle/>
        <a:p>
          <a:endParaRPr lang="tr-TR"/>
        </a:p>
      </dgm:t>
    </dgm:pt>
    <dgm:pt modelId="{75FA532A-E902-459D-B1D2-85FE73A214E0}" type="pres">
      <dgm:prSet presAssocID="{29D7266E-81FF-4F96-8717-67804DDE5865}" presName="node" presStyleLbl="node1" presStyleIdx="2" presStyleCnt="4">
        <dgm:presLayoutVars>
          <dgm:bulletEnabled val="1"/>
        </dgm:presLayoutVars>
      </dgm:prSet>
      <dgm:spPr/>
      <dgm:t>
        <a:bodyPr/>
        <a:lstStyle/>
        <a:p>
          <a:endParaRPr lang="tr-TR"/>
        </a:p>
      </dgm:t>
    </dgm:pt>
    <dgm:pt modelId="{8631D28F-C9D8-4984-AF22-C36B2EAF193C}" type="pres">
      <dgm:prSet presAssocID="{267431C9-7E21-4A75-A490-8985C09F7505}" presName="parTrans" presStyleLbl="sibTrans2D1" presStyleIdx="3" presStyleCnt="4"/>
      <dgm:spPr/>
      <dgm:t>
        <a:bodyPr/>
        <a:lstStyle/>
        <a:p>
          <a:endParaRPr lang="tr-TR"/>
        </a:p>
      </dgm:t>
    </dgm:pt>
    <dgm:pt modelId="{529E6593-B063-4FE2-B96A-0F04825177AB}" type="pres">
      <dgm:prSet presAssocID="{267431C9-7E21-4A75-A490-8985C09F7505}" presName="connectorText" presStyleLbl="sibTrans2D1" presStyleIdx="3" presStyleCnt="4"/>
      <dgm:spPr/>
      <dgm:t>
        <a:bodyPr/>
        <a:lstStyle/>
        <a:p>
          <a:endParaRPr lang="tr-TR"/>
        </a:p>
      </dgm:t>
    </dgm:pt>
    <dgm:pt modelId="{F8B6F7D6-0FBC-45BA-8723-4F36481F3013}" type="pres">
      <dgm:prSet presAssocID="{F29DDD98-C697-4B92-879B-302D7B4D054F}" presName="node" presStyleLbl="node1" presStyleIdx="3" presStyleCnt="4" custScaleX="128949" custScaleY="128949" custRadScaleRad="113504" custRadScaleInc="3148">
        <dgm:presLayoutVars>
          <dgm:bulletEnabled val="1"/>
        </dgm:presLayoutVars>
      </dgm:prSet>
      <dgm:spPr/>
      <dgm:t>
        <a:bodyPr/>
        <a:lstStyle/>
        <a:p>
          <a:endParaRPr lang="tr-TR"/>
        </a:p>
      </dgm:t>
    </dgm:pt>
  </dgm:ptLst>
  <dgm:cxnLst>
    <dgm:cxn modelId="{169D31A5-1C7B-4BBC-8F1C-3E6A48489F0C}" type="presOf" srcId="{A9B46344-7FF8-492F-A3EA-3D5822E3838A}" destId="{703DD034-32B2-4EF9-99E2-062F3168505D}" srcOrd="0" destOrd="0" presId="urn:microsoft.com/office/officeart/2005/8/layout/radial5"/>
    <dgm:cxn modelId="{CF9B44C0-E039-4EB0-AB6D-CE7368577405}" type="presOf" srcId="{AEB3D141-CF07-4D15-9255-06BB7647E9D8}" destId="{556F4494-6B75-47BA-98A3-E51882216B85}" srcOrd="0" destOrd="0" presId="urn:microsoft.com/office/officeart/2005/8/layout/radial5"/>
    <dgm:cxn modelId="{931E699E-EAC6-46A3-A5EB-1413A6F13C65}" type="presOf" srcId="{F29DDD98-C697-4B92-879B-302D7B4D054F}" destId="{F8B6F7D6-0FBC-45BA-8723-4F36481F3013}" srcOrd="0" destOrd="0" presId="urn:microsoft.com/office/officeart/2005/8/layout/radial5"/>
    <dgm:cxn modelId="{50721948-F6E1-4B9B-9CC9-1BC7B6EA7F46}" type="presOf" srcId="{82DBA0F2-1AC7-4884-8E2A-A06BD06F8B98}" destId="{4B25935E-A488-4E63-98AC-D8E404840DEB}" srcOrd="0" destOrd="0" presId="urn:microsoft.com/office/officeart/2005/8/layout/radial5"/>
    <dgm:cxn modelId="{A8787A2C-2852-46CB-9E16-E75DEF96E378}" srcId="{A9B46344-7FF8-492F-A3EA-3D5822E3838A}" destId="{AFD4438F-A74A-4209-B1A7-17A1899E6425}" srcOrd="1" destOrd="0" parTransId="{82DBA0F2-1AC7-4884-8E2A-A06BD06F8B98}" sibTransId="{B5359D2D-C920-4FCA-BACD-85A339509E45}"/>
    <dgm:cxn modelId="{3756566E-0D93-4B43-B3A0-E06FDB2E4E3C}" srcId="{A9B46344-7FF8-492F-A3EA-3D5822E3838A}" destId="{29D7266E-81FF-4F96-8717-67804DDE5865}" srcOrd="2" destOrd="0" parTransId="{61D9A7D1-0528-427B-BB43-36C04D329321}" sibTransId="{56BE01F6-B5A3-4DF0-8759-AE727E3082E4}"/>
    <dgm:cxn modelId="{1A062ECC-7099-4666-AB98-67216BA78AE1}" type="presOf" srcId="{267431C9-7E21-4A75-A490-8985C09F7505}" destId="{8631D28F-C9D8-4984-AF22-C36B2EAF193C}" srcOrd="0" destOrd="0" presId="urn:microsoft.com/office/officeart/2005/8/layout/radial5"/>
    <dgm:cxn modelId="{0E8551E6-5C98-4CEF-9D00-B4987B6CA6B3}" type="presOf" srcId="{267431C9-7E21-4A75-A490-8985C09F7505}" destId="{529E6593-B063-4FE2-B96A-0F04825177AB}" srcOrd="1" destOrd="0" presId="urn:microsoft.com/office/officeart/2005/8/layout/radial5"/>
    <dgm:cxn modelId="{6D9BD80D-D2D8-4334-979A-E67A261817ED}" type="presOf" srcId="{61D9A7D1-0528-427B-BB43-36C04D329321}" destId="{46939F3C-8C34-4898-8AE0-7C69494A9148}" srcOrd="0" destOrd="0" presId="urn:microsoft.com/office/officeart/2005/8/layout/radial5"/>
    <dgm:cxn modelId="{0EBA931B-4912-4B51-B04D-CA024E41A24D}" type="presOf" srcId="{61D9A7D1-0528-427B-BB43-36C04D329321}" destId="{D545727C-3359-4C05-B760-F3CC00418AC1}" srcOrd="1" destOrd="0" presId="urn:microsoft.com/office/officeart/2005/8/layout/radial5"/>
    <dgm:cxn modelId="{07F2F2EE-D87F-4E33-9C9B-6366D99C876C}" type="presOf" srcId="{0FB1FFCB-B905-4155-B066-BE4CB1EBF135}" destId="{2A708103-C9A6-485B-B9F9-6EE03C24710D}" srcOrd="0" destOrd="0" presId="urn:microsoft.com/office/officeart/2005/8/layout/radial5"/>
    <dgm:cxn modelId="{0E8ABBAE-7E37-40D0-9DDA-A9C9AFF69EFE}" srcId="{A9B46344-7FF8-492F-A3EA-3D5822E3838A}" destId="{F29DDD98-C697-4B92-879B-302D7B4D054F}" srcOrd="3" destOrd="0" parTransId="{267431C9-7E21-4A75-A490-8985C09F7505}" sibTransId="{25DA4CE7-1E92-48BC-9074-A5CC54F87281}"/>
    <dgm:cxn modelId="{ED61C6FC-9587-4356-AEF9-F14D8EF9EEC6}" type="presOf" srcId="{82DBA0F2-1AC7-4884-8E2A-A06BD06F8B98}" destId="{62253075-A246-46C3-A086-AD37C5F222D2}" srcOrd="1" destOrd="0" presId="urn:microsoft.com/office/officeart/2005/8/layout/radial5"/>
    <dgm:cxn modelId="{568F12B5-2E8C-4CF5-BDF5-6E610B9CC792}" type="presOf" srcId="{29D7266E-81FF-4F96-8717-67804DDE5865}" destId="{75FA532A-E902-459D-B1D2-85FE73A214E0}" srcOrd="0" destOrd="0" presId="urn:microsoft.com/office/officeart/2005/8/layout/radial5"/>
    <dgm:cxn modelId="{D0F8706D-A70B-4ADA-A4B3-B4786017C504}" type="presOf" srcId="{AFD4438F-A74A-4209-B1A7-17A1899E6425}" destId="{C45E2A96-C799-4697-B951-9DD4708C0F81}" srcOrd="0" destOrd="0" presId="urn:microsoft.com/office/officeart/2005/8/layout/radial5"/>
    <dgm:cxn modelId="{1F124EEB-F516-436C-8DE4-20A4C00F92FD}" srcId="{9D59BF6D-CD2C-4F38-B047-A636BC25B904}" destId="{A9B46344-7FF8-492F-A3EA-3D5822E3838A}" srcOrd="0" destOrd="0" parTransId="{E85E097D-84B9-43F1-BCE7-9BFE681E7AF1}" sibTransId="{C3C78C18-F636-4475-9CAA-90764AD832CE}"/>
    <dgm:cxn modelId="{17F92E82-4E11-488E-AB81-B76D7BF468DA}" type="presOf" srcId="{0FB1FFCB-B905-4155-B066-BE4CB1EBF135}" destId="{5A28156E-9E58-493F-97E0-8DB303FA7563}" srcOrd="1" destOrd="0" presId="urn:microsoft.com/office/officeart/2005/8/layout/radial5"/>
    <dgm:cxn modelId="{E54D4FD2-34B7-4F3D-A5BD-B616D9BCA2B7}" type="presOf" srcId="{9D59BF6D-CD2C-4F38-B047-A636BC25B904}" destId="{6618DF20-FC7F-4E6D-8158-37163892504E}" srcOrd="0" destOrd="0" presId="urn:microsoft.com/office/officeart/2005/8/layout/radial5"/>
    <dgm:cxn modelId="{89740881-563C-4E70-9B8A-E452D75A103E}" srcId="{A9B46344-7FF8-492F-A3EA-3D5822E3838A}" destId="{AEB3D141-CF07-4D15-9255-06BB7647E9D8}" srcOrd="0" destOrd="0" parTransId="{0FB1FFCB-B905-4155-B066-BE4CB1EBF135}" sibTransId="{CC4B89E7-9472-4F49-AE76-ED4B26C3B8BC}"/>
    <dgm:cxn modelId="{577387C3-173F-491B-85F3-1E56F6DDC98E}" type="presParOf" srcId="{6618DF20-FC7F-4E6D-8158-37163892504E}" destId="{703DD034-32B2-4EF9-99E2-062F3168505D}" srcOrd="0" destOrd="0" presId="urn:microsoft.com/office/officeart/2005/8/layout/radial5"/>
    <dgm:cxn modelId="{A052F2EA-4F18-4434-BF3F-E473D383137E}" type="presParOf" srcId="{6618DF20-FC7F-4E6D-8158-37163892504E}" destId="{2A708103-C9A6-485B-B9F9-6EE03C24710D}" srcOrd="1" destOrd="0" presId="urn:microsoft.com/office/officeart/2005/8/layout/radial5"/>
    <dgm:cxn modelId="{383827B2-0907-4776-A996-D36C3062E641}" type="presParOf" srcId="{2A708103-C9A6-485B-B9F9-6EE03C24710D}" destId="{5A28156E-9E58-493F-97E0-8DB303FA7563}" srcOrd="0" destOrd="0" presId="urn:microsoft.com/office/officeart/2005/8/layout/radial5"/>
    <dgm:cxn modelId="{4A682722-A53B-4C3B-9897-36CF904470AD}" type="presParOf" srcId="{6618DF20-FC7F-4E6D-8158-37163892504E}" destId="{556F4494-6B75-47BA-98A3-E51882216B85}" srcOrd="2" destOrd="0" presId="urn:microsoft.com/office/officeart/2005/8/layout/radial5"/>
    <dgm:cxn modelId="{24DC456F-7DB4-4343-ADDC-AF3A9CFAAD35}" type="presParOf" srcId="{6618DF20-FC7F-4E6D-8158-37163892504E}" destId="{4B25935E-A488-4E63-98AC-D8E404840DEB}" srcOrd="3" destOrd="0" presId="urn:microsoft.com/office/officeart/2005/8/layout/radial5"/>
    <dgm:cxn modelId="{56D6845C-F6B7-478B-A754-4B2CF17D23A5}" type="presParOf" srcId="{4B25935E-A488-4E63-98AC-D8E404840DEB}" destId="{62253075-A246-46C3-A086-AD37C5F222D2}" srcOrd="0" destOrd="0" presId="urn:microsoft.com/office/officeart/2005/8/layout/radial5"/>
    <dgm:cxn modelId="{8EAD1D24-C130-4FD3-9799-50F4B02E00DD}" type="presParOf" srcId="{6618DF20-FC7F-4E6D-8158-37163892504E}" destId="{C45E2A96-C799-4697-B951-9DD4708C0F81}" srcOrd="4" destOrd="0" presId="urn:microsoft.com/office/officeart/2005/8/layout/radial5"/>
    <dgm:cxn modelId="{4B3A9273-E1E6-43C5-B0DD-EDB14FB6A7D9}" type="presParOf" srcId="{6618DF20-FC7F-4E6D-8158-37163892504E}" destId="{46939F3C-8C34-4898-8AE0-7C69494A9148}" srcOrd="5" destOrd="0" presId="urn:microsoft.com/office/officeart/2005/8/layout/radial5"/>
    <dgm:cxn modelId="{45E76974-D9D1-42B5-AC3C-DE307592C4CA}" type="presParOf" srcId="{46939F3C-8C34-4898-8AE0-7C69494A9148}" destId="{D545727C-3359-4C05-B760-F3CC00418AC1}" srcOrd="0" destOrd="0" presId="urn:microsoft.com/office/officeart/2005/8/layout/radial5"/>
    <dgm:cxn modelId="{3C629B33-33BC-413F-BBC7-DE5CF5459C1D}" type="presParOf" srcId="{6618DF20-FC7F-4E6D-8158-37163892504E}" destId="{75FA532A-E902-459D-B1D2-85FE73A214E0}" srcOrd="6" destOrd="0" presId="urn:microsoft.com/office/officeart/2005/8/layout/radial5"/>
    <dgm:cxn modelId="{53BF9572-2BF1-421D-8B50-F85753E19D23}" type="presParOf" srcId="{6618DF20-FC7F-4E6D-8158-37163892504E}" destId="{8631D28F-C9D8-4984-AF22-C36B2EAF193C}" srcOrd="7" destOrd="0" presId="urn:microsoft.com/office/officeart/2005/8/layout/radial5"/>
    <dgm:cxn modelId="{A455EB94-2046-402F-B0B5-E9D087BBF4E6}" type="presParOf" srcId="{8631D28F-C9D8-4984-AF22-C36B2EAF193C}" destId="{529E6593-B063-4FE2-B96A-0F04825177AB}" srcOrd="0" destOrd="0" presId="urn:microsoft.com/office/officeart/2005/8/layout/radial5"/>
    <dgm:cxn modelId="{D5A3ACFB-B673-45D6-B640-3BB25CFE0F16}" type="presParOf" srcId="{6618DF20-FC7F-4E6D-8158-37163892504E}" destId="{F8B6F7D6-0FBC-45BA-8723-4F36481F3013}"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96E5AF-286B-407A-866F-89CCD2F7C7AF}">
      <dsp:nvSpPr>
        <dsp:cNvPr id="0" name=""/>
        <dsp:cNvSpPr/>
      </dsp:nvSpPr>
      <dsp:spPr>
        <a:xfrm>
          <a:off x="4507600" y="-27151"/>
          <a:ext cx="1468201" cy="1372358"/>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(1)</a:t>
          </a:r>
        </a:p>
        <a:p>
          <a:pPr lvl="0" algn="ctr" defTabSz="800100">
            <a:lnSpc>
              <a:spcPct val="90000"/>
            </a:lnSpc>
            <a:spcBef>
              <a:spcPct val="0"/>
            </a:spcBef>
            <a:spcAft>
              <a:spcPct val="35000"/>
            </a:spcAft>
          </a:pPr>
          <a:r>
            <a:rPr lang="tr-TR" sz="1600" kern="1200" dirty="0" smtClean="0"/>
            <a:t>Demografik Değişim</a:t>
          </a:r>
          <a:endParaRPr lang="tr-TR" sz="1600" kern="1200" dirty="0"/>
        </a:p>
      </dsp:txBody>
      <dsp:txXfrm>
        <a:off x="4722613" y="173826"/>
        <a:ext cx="1038175" cy="970404"/>
      </dsp:txXfrm>
    </dsp:sp>
    <dsp:sp modelId="{3B9593C2-F072-4574-AFEB-E4F7B45D0B95}">
      <dsp:nvSpPr>
        <dsp:cNvPr id="0" name=""/>
        <dsp:cNvSpPr/>
      </dsp:nvSpPr>
      <dsp:spPr>
        <a:xfrm rot="2160000">
          <a:off x="5895436" y="1027074"/>
          <a:ext cx="308462" cy="43794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a:off x="5904273" y="1087467"/>
        <a:ext cx="215923" cy="262769"/>
      </dsp:txXfrm>
    </dsp:sp>
    <dsp:sp modelId="{8E02DA81-59CC-4B36-AD69-CF58D3B60CB3}">
      <dsp:nvSpPr>
        <dsp:cNvPr id="0" name=""/>
        <dsp:cNvSpPr/>
      </dsp:nvSpPr>
      <dsp:spPr>
        <a:xfrm>
          <a:off x="6168243" y="1154777"/>
          <a:ext cx="1297628" cy="1297628"/>
        </a:xfrm>
        <a:prstGeom prst="ellipse">
          <a:avLst/>
        </a:prstGeom>
        <a:solidFill>
          <a:schemeClr val="accent3">
            <a:hueOff val="677650"/>
            <a:satOff val="25000"/>
            <a:lumOff val="-36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(2)</a:t>
          </a:r>
        </a:p>
        <a:p>
          <a:pPr lvl="0" algn="ctr" defTabSz="622300">
            <a:lnSpc>
              <a:spcPct val="90000"/>
            </a:lnSpc>
            <a:spcBef>
              <a:spcPct val="0"/>
            </a:spcBef>
            <a:spcAft>
              <a:spcPct val="35000"/>
            </a:spcAft>
          </a:pPr>
          <a:r>
            <a:rPr lang="tr-TR" sz="1600" kern="1200" dirty="0" smtClean="0"/>
            <a:t>Ekonomik Güç</a:t>
          </a:r>
          <a:endParaRPr lang="tr-TR" sz="1600" kern="1200" dirty="0"/>
        </a:p>
      </dsp:txBody>
      <dsp:txXfrm>
        <a:off x="6358276" y="1344810"/>
        <a:ext cx="917562" cy="917562"/>
      </dsp:txXfrm>
    </dsp:sp>
    <dsp:sp modelId="{AA13052F-7331-4E50-BE62-ED4137575E23}">
      <dsp:nvSpPr>
        <dsp:cNvPr id="0" name=""/>
        <dsp:cNvSpPr/>
      </dsp:nvSpPr>
      <dsp:spPr>
        <a:xfrm rot="6480000">
          <a:off x="6357627" y="2489564"/>
          <a:ext cx="330790" cy="437949"/>
        </a:xfrm>
        <a:prstGeom prst="rightArrow">
          <a:avLst>
            <a:gd name="adj1" fmla="val 60000"/>
            <a:gd name="adj2" fmla="val 50000"/>
          </a:avLst>
        </a:prstGeom>
        <a:solidFill>
          <a:schemeClr val="accent3">
            <a:hueOff val="677650"/>
            <a:satOff val="25000"/>
            <a:lumOff val="-36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rot="10800000">
        <a:off x="6422578" y="2529964"/>
        <a:ext cx="231553" cy="262769"/>
      </dsp:txXfrm>
    </dsp:sp>
    <dsp:sp modelId="{64626AF3-B48C-490B-B560-1C878B985B52}">
      <dsp:nvSpPr>
        <dsp:cNvPr id="0" name=""/>
        <dsp:cNvSpPr/>
      </dsp:nvSpPr>
      <dsp:spPr>
        <a:xfrm>
          <a:off x="5477591" y="2987015"/>
          <a:ext cx="1475468" cy="1337037"/>
        </a:xfrm>
        <a:prstGeom prst="ellipse">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(3)</a:t>
          </a:r>
        </a:p>
        <a:p>
          <a:pPr lvl="0" algn="ctr" defTabSz="622300">
            <a:lnSpc>
              <a:spcPct val="90000"/>
            </a:lnSpc>
            <a:spcBef>
              <a:spcPct val="0"/>
            </a:spcBef>
            <a:spcAft>
              <a:spcPct val="35000"/>
            </a:spcAft>
          </a:pPr>
          <a:r>
            <a:rPr lang="tr-TR" sz="1600" kern="1200" dirty="0" smtClean="0"/>
            <a:t>Hızlanan Şehirleşme</a:t>
          </a:r>
          <a:endParaRPr lang="tr-TR" sz="1600" kern="1200" dirty="0"/>
        </a:p>
      </dsp:txBody>
      <dsp:txXfrm>
        <a:off x="5693668" y="3182820"/>
        <a:ext cx="1043314" cy="945427"/>
      </dsp:txXfrm>
    </dsp:sp>
    <dsp:sp modelId="{EDA6E026-7403-45BE-856C-81355457ED2C}">
      <dsp:nvSpPr>
        <dsp:cNvPr id="0" name=""/>
        <dsp:cNvSpPr/>
      </dsp:nvSpPr>
      <dsp:spPr>
        <a:xfrm rot="10800000">
          <a:off x="5134564" y="3436558"/>
          <a:ext cx="242405" cy="437949"/>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rot="10800000">
        <a:off x="5207285" y="3524148"/>
        <a:ext cx="169684" cy="262769"/>
      </dsp:txXfrm>
    </dsp:sp>
    <dsp:sp modelId="{CCBAAFAF-1FDB-4A5A-BF50-9014DFB6E285}">
      <dsp:nvSpPr>
        <dsp:cNvPr id="0" name=""/>
        <dsp:cNvSpPr/>
      </dsp:nvSpPr>
      <dsp:spPr>
        <a:xfrm>
          <a:off x="3515933" y="3006719"/>
          <a:ext cx="1504288" cy="1297628"/>
        </a:xfrm>
        <a:prstGeom prst="ellipse">
          <a:avLst/>
        </a:prstGeom>
        <a:solidFill>
          <a:schemeClr val="accent3">
            <a:hueOff val="2032949"/>
            <a:satOff val="75000"/>
            <a:lumOff val="-1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(4)</a:t>
          </a:r>
        </a:p>
        <a:p>
          <a:pPr lvl="0" algn="ctr" defTabSz="622300">
            <a:lnSpc>
              <a:spcPct val="90000"/>
            </a:lnSpc>
            <a:spcBef>
              <a:spcPct val="0"/>
            </a:spcBef>
            <a:spcAft>
              <a:spcPct val="35000"/>
            </a:spcAft>
          </a:pPr>
          <a:r>
            <a:rPr lang="tr-TR" sz="1600" kern="1200" dirty="0" smtClean="0"/>
            <a:t>İklim Değişimi ve Sınırlı Kaynaklar</a:t>
          </a:r>
          <a:endParaRPr lang="tr-TR" sz="1600" kern="1200" dirty="0"/>
        </a:p>
      </dsp:txBody>
      <dsp:txXfrm>
        <a:off x="3736231" y="3196752"/>
        <a:ext cx="1063692" cy="917562"/>
      </dsp:txXfrm>
    </dsp:sp>
    <dsp:sp modelId="{539AB297-4169-4056-B0E1-FED7C74E29BC}">
      <dsp:nvSpPr>
        <dsp:cNvPr id="0" name=""/>
        <dsp:cNvSpPr/>
      </dsp:nvSpPr>
      <dsp:spPr>
        <a:xfrm rot="15120000">
          <a:off x="3798928" y="2515899"/>
          <a:ext cx="340018" cy="437949"/>
        </a:xfrm>
        <a:prstGeom prst="rightArrow">
          <a:avLst>
            <a:gd name="adj1" fmla="val 60000"/>
            <a:gd name="adj2" fmla="val 50000"/>
          </a:avLst>
        </a:prstGeom>
        <a:solidFill>
          <a:schemeClr val="accent3">
            <a:hueOff val="2032949"/>
            <a:satOff val="75000"/>
            <a:lumOff val="-1102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rot="10800000">
        <a:off x="3865691" y="2651995"/>
        <a:ext cx="238013" cy="262769"/>
      </dsp:txXfrm>
    </dsp:sp>
    <dsp:sp modelId="{92AA7A4F-5F31-423F-BF90-5C849402355A}">
      <dsp:nvSpPr>
        <dsp:cNvPr id="0" name=""/>
        <dsp:cNvSpPr/>
      </dsp:nvSpPr>
      <dsp:spPr>
        <a:xfrm>
          <a:off x="3017531" y="1154777"/>
          <a:ext cx="1297628" cy="1297628"/>
        </a:xfrm>
        <a:prstGeom prst="ellipse">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solidFill>
                <a:srgbClr val="FAFAFA"/>
              </a:solidFill>
            </a:rPr>
            <a:t>(5)</a:t>
          </a:r>
        </a:p>
        <a:p>
          <a:pPr lvl="0" algn="ctr" defTabSz="800100">
            <a:lnSpc>
              <a:spcPct val="90000"/>
            </a:lnSpc>
            <a:spcBef>
              <a:spcPct val="0"/>
            </a:spcBef>
            <a:spcAft>
              <a:spcPct val="35000"/>
            </a:spcAft>
          </a:pPr>
          <a:r>
            <a:rPr lang="tr-TR" sz="1600" kern="1200" dirty="0" smtClean="0">
              <a:solidFill>
                <a:srgbClr val="FAFAFA"/>
              </a:solidFill>
            </a:rPr>
            <a:t>Teknolojik İlerleme</a:t>
          </a:r>
          <a:endParaRPr lang="tr-TR" sz="1600" kern="1200" dirty="0">
            <a:solidFill>
              <a:srgbClr val="FAFAFA"/>
            </a:solidFill>
          </a:endParaRPr>
        </a:p>
      </dsp:txBody>
      <dsp:txXfrm>
        <a:off x="3207564" y="1344810"/>
        <a:ext cx="917562" cy="917562"/>
      </dsp:txXfrm>
    </dsp:sp>
    <dsp:sp modelId="{D8D29D57-1222-408C-9DA3-7362D2710C79}">
      <dsp:nvSpPr>
        <dsp:cNvPr id="0" name=""/>
        <dsp:cNvSpPr/>
      </dsp:nvSpPr>
      <dsp:spPr>
        <a:xfrm rot="19440000">
          <a:off x="4265378" y="1037337"/>
          <a:ext cx="308462" cy="437949"/>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p>
      </dsp:txBody>
      <dsp:txXfrm>
        <a:off x="4274215" y="1152124"/>
        <a:ext cx="215923" cy="2627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DD034-32B2-4EF9-99E2-062F3168505D}">
      <dsp:nvSpPr>
        <dsp:cNvPr id="0" name=""/>
        <dsp:cNvSpPr/>
      </dsp:nvSpPr>
      <dsp:spPr>
        <a:xfrm>
          <a:off x="4928219" y="2311918"/>
          <a:ext cx="1940527" cy="19405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kern="1200" dirty="0" smtClean="0"/>
            <a:t>Ülkemizde Meslek Mensubu Mesleğini İcra ederken</a:t>
          </a:r>
          <a:endParaRPr lang="tr-TR" sz="1800" b="1" kern="1200" dirty="0"/>
        </a:p>
      </dsp:txBody>
      <dsp:txXfrm>
        <a:off x="5212403" y="2596102"/>
        <a:ext cx="1372159" cy="1372159"/>
      </dsp:txXfrm>
    </dsp:sp>
    <dsp:sp modelId="{2A708103-C9A6-485B-B9F9-6EE03C24710D}">
      <dsp:nvSpPr>
        <dsp:cNvPr id="0" name=""/>
        <dsp:cNvSpPr/>
      </dsp:nvSpPr>
      <dsp:spPr>
        <a:xfrm rot="16200000">
          <a:off x="5806652" y="1859133"/>
          <a:ext cx="183659" cy="56943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5834201" y="2000569"/>
        <a:ext cx="128561" cy="341663"/>
      </dsp:txXfrm>
    </dsp:sp>
    <dsp:sp modelId="{556F4494-6B75-47BA-98A3-E51882216B85}">
      <dsp:nvSpPr>
        <dsp:cNvPr id="0" name=""/>
        <dsp:cNvSpPr/>
      </dsp:nvSpPr>
      <dsp:spPr>
        <a:xfrm>
          <a:off x="4870010" y="-91554"/>
          <a:ext cx="2056943" cy="205694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b="1" u="none" kern="1200" dirty="0" smtClean="0"/>
            <a:t>Kamu Yararına Odaklanmalı</a:t>
          </a:r>
          <a:endParaRPr lang="tr-TR" sz="1800" u="none" kern="1200" dirty="0"/>
        </a:p>
      </dsp:txBody>
      <dsp:txXfrm>
        <a:off x="5171242" y="209678"/>
        <a:ext cx="1454479" cy="1454479"/>
      </dsp:txXfrm>
    </dsp:sp>
    <dsp:sp modelId="{4B25935E-A488-4E63-98AC-D8E404840DEB}">
      <dsp:nvSpPr>
        <dsp:cNvPr id="0" name=""/>
        <dsp:cNvSpPr/>
      </dsp:nvSpPr>
      <dsp:spPr>
        <a:xfrm>
          <a:off x="6959731" y="2997463"/>
          <a:ext cx="219190" cy="569437"/>
        </a:xfrm>
        <a:prstGeom prst="rightArrow">
          <a:avLst>
            <a:gd name="adj1" fmla="val 60000"/>
            <a:gd name="adj2" fmla="val 50000"/>
          </a:avLst>
        </a:prstGeom>
        <a:solidFill>
          <a:schemeClr val="accent2">
            <a:hueOff val="-485121"/>
            <a:satOff val="-27976"/>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6959731" y="3111350"/>
        <a:ext cx="153433" cy="341663"/>
      </dsp:txXfrm>
    </dsp:sp>
    <dsp:sp modelId="{C45E2A96-C799-4697-B951-9DD4708C0F81}">
      <dsp:nvSpPr>
        <dsp:cNvPr id="0" name=""/>
        <dsp:cNvSpPr/>
      </dsp:nvSpPr>
      <dsp:spPr>
        <a:xfrm>
          <a:off x="7282314" y="2115010"/>
          <a:ext cx="2344074" cy="2334343"/>
        </a:xfrm>
        <a:prstGeom prst="ellipse">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t>Teknoloji ve Dijitalde dahil Mesleki teknik yeterlilik ve yetkinliklere sahip bir lider olmalı</a:t>
          </a:r>
          <a:endParaRPr lang="tr-TR" sz="1600" kern="1200" dirty="0"/>
        </a:p>
      </dsp:txBody>
      <dsp:txXfrm>
        <a:off x="7625596" y="2456867"/>
        <a:ext cx="1657510" cy="1650629"/>
      </dsp:txXfrm>
    </dsp:sp>
    <dsp:sp modelId="{46939F3C-8C34-4898-8AE0-7C69494A9148}">
      <dsp:nvSpPr>
        <dsp:cNvPr id="0" name=""/>
        <dsp:cNvSpPr/>
      </dsp:nvSpPr>
      <dsp:spPr>
        <a:xfrm rot="5400000">
          <a:off x="5756021" y="4228458"/>
          <a:ext cx="284923" cy="569437"/>
        </a:xfrm>
        <a:prstGeom prst="rightArrow">
          <a:avLst>
            <a:gd name="adj1" fmla="val 60000"/>
            <a:gd name="adj2" fmla="val 50000"/>
          </a:avLst>
        </a:prstGeom>
        <a:solidFill>
          <a:schemeClr val="accent2">
            <a:hueOff val="-970242"/>
            <a:satOff val="-55952"/>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5798760" y="4299607"/>
        <a:ext cx="199446" cy="341663"/>
      </dsp:txXfrm>
    </dsp:sp>
    <dsp:sp modelId="{75FA532A-E902-459D-B1D2-85FE73A214E0}">
      <dsp:nvSpPr>
        <dsp:cNvPr id="0" name=""/>
        <dsp:cNvSpPr/>
      </dsp:nvSpPr>
      <dsp:spPr>
        <a:xfrm>
          <a:off x="5061074" y="4790037"/>
          <a:ext cx="1674817" cy="1674817"/>
        </a:xfrm>
        <a:prstGeom prst="ellipse">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u="none" kern="1200" dirty="0" smtClean="0"/>
            <a:t>Değişimi Yönetmeli</a:t>
          </a:r>
          <a:endParaRPr lang="tr-TR" sz="2000" u="none" kern="1200" dirty="0"/>
        </a:p>
      </dsp:txBody>
      <dsp:txXfrm>
        <a:off x="5306345" y="5035308"/>
        <a:ext cx="1184275" cy="1184275"/>
      </dsp:txXfrm>
    </dsp:sp>
    <dsp:sp modelId="{8631D28F-C9D8-4984-AF22-C36B2EAF193C}">
      <dsp:nvSpPr>
        <dsp:cNvPr id="0" name=""/>
        <dsp:cNvSpPr/>
      </dsp:nvSpPr>
      <dsp:spPr>
        <a:xfrm rot="10884996">
          <a:off x="4469700" y="2966139"/>
          <a:ext cx="324293" cy="569437"/>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rot="10800000">
        <a:off x="4566973" y="3081229"/>
        <a:ext cx="227005" cy="341663"/>
      </dsp:txXfrm>
    </dsp:sp>
    <dsp:sp modelId="{F8B6F7D6-0FBC-45BA-8723-4F36481F3013}">
      <dsp:nvSpPr>
        <dsp:cNvPr id="0" name=""/>
        <dsp:cNvSpPr/>
      </dsp:nvSpPr>
      <dsp:spPr>
        <a:xfrm>
          <a:off x="2157497" y="2136543"/>
          <a:ext cx="2159660" cy="2159660"/>
        </a:xfrm>
        <a:prstGeom prst="ellipse">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b="1" kern="1200" dirty="0" smtClean="0"/>
            <a:t>Dürüstlük, Güven, Tarafsızlık, Doğruluk gibi Etik değerleri esas almalı</a:t>
          </a:r>
          <a:endParaRPr lang="tr-TR" sz="1600" kern="1200" dirty="0"/>
        </a:p>
      </dsp:txBody>
      <dsp:txXfrm>
        <a:off x="2473772" y="2452818"/>
        <a:ext cx="1527110" cy="152711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2189625D-DC68-412E-97EF-F87804EFD83B}" type="datetimeFigureOut">
              <a:rPr lang="tr-TR" smtClean="0"/>
              <a:t>5.10.2018</a:t>
            </a:fld>
            <a:endParaRPr lang="tr-TR"/>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3C66BF86-FA33-458A-AC25-D791FFAB0167}" type="slidenum">
              <a:rPr lang="tr-TR" smtClean="0"/>
              <a:t>‹#›</a:t>
            </a:fld>
            <a:endParaRPr lang="tr-TR"/>
          </a:p>
        </p:txBody>
      </p:sp>
    </p:spTree>
    <p:extLst>
      <p:ext uri="{BB962C8B-B14F-4D97-AF65-F5344CB8AC3E}">
        <p14:creationId xmlns:p14="http://schemas.microsoft.com/office/powerpoint/2010/main" val="2117479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3C66BF86-FA33-458A-AC25-D791FFAB0167}" type="slidenum">
              <a:rPr lang="tr-TR" smtClean="0"/>
              <a:t>1</a:t>
            </a:fld>
            <a:endParaRPr lang="tr-TR"/>
          </a:p>
        </p:txBody>
      </p:sp>
    </p:spTree>
    <p:extLst>
      <p:ext uri="{BB962C8B-B14F-4D97-AF65-F5344CB8AC3E}">
        <p14:creationId xmlns:p14="http://schemas.microsoft.com/office/powerpoint/2010/main" val="1288273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3C66BF86-FA33-458A-AC25-D791FFAB0167}" type="slidenum">
              <a:rPr lang="tr-TR" smtClean="0"/>
              <a:t>2</a:t>
            </a:fld>
            <a:endParaRPr lang="tr-TR"/>
          </a:p>
        </p:txBody>
      </p:sp>
    </p:spTree>
    <p:extLst>
      <p:ext uri="{BB962C8B-B14F-4D97-AF65-F5344CB8AC3E}">
        <p14:creationId xmlns:p14="http://schemas.microsoft.com/office/powerpoint/2010/main" val="3622944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3C66BF86-FA33-458A-AC25-D791FFAB0167}" type="slidenum">
              <a:rPr lang="tr-TR" smtClean="0"/>
              <a:t>3</a:t>
            </a:fld>
            <a:endParaRPr lang="tr-TR"/>
          </a:p>
        </p:txBody>
      </p:sp>
    </p:spTree>
    <p:extLst>
      <p:ext uri="{BB962C8B-B14F-4D97-AF65-F5344CB8AC3E}">
        <p14:creationId xmlns:p14="http://schemas.microsoft.com/office/powerpoint/2010/main" val="15301010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B694E3C-E2AB-4C17-9841-1E63A2E8C6AD}" type="datetime1">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B0F90C-FCC2-4D0B-994D-6D8B439A7966}" type="slidenum">
              <a:rPr lang="tr-TR" smtClean="0"/>
              <a:t>‹#›</a:t>
            </a:fld>
            <a:endParaRPr lang="tr-T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9852" y="79132"/>
            <a:ext cx="2089123" cy="756138"/>
          </a:xfrm>
          <a:prstGeom prst="rect">
            <a:avLst/>
          </a:prstGeom>
        </p:spPr>
      </p:pic>
    </p:spTree>
    <p:extLst>
      <p:ext uri="{BB962C8B-B14F-4D97-AF65-F5344CB8AC3E}">
        <p14:creationId xmlns:p14="http://schemas.microsoft.com/office/powerpoint/2010/main" val="1455361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D80E379-F12E-4371-A960-CA445A9483C6}" type="datetime1">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360382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EA73678-E6DE-430F-BD71-87FE97AD225D}" type="datetime1">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16188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tr-TR" dirty="0"/>
          </a:p>
        </p:txBody>
      </p:sp>
      <p:sp>
        <p:nvSpPr>
          <p:cNvPr id="4" name="Date Placeholder 3"/>
          <p:cNvSpPr>
            <a:spLocks noGrp="1"/>
          </p:cNvSpPr>
          <p:nvPr>
            <p:ph type="dt" sz="half" idx="10"/>
          </p:nvPr>
        </p:nvSpPr>
        <p:spPr/>
        <p:txBody>
          <a:bodyPr/>
          <a:lstStyle/>
          <a:p>
            <a:fld id="{F7626CE7-EF8D-4173-8747-DEBE15811D13}" type="datetime1">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B0F90C-FCC2-4D0B-994D-6D8B439A7966}" type="slidenum">
              <a:rPr lang="tr-TR" smtClean="0"/>
              <a:t>‹#›</a:t>
            </a:fld>
            <a:endParaRPr lang="tr-T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79852" y="79132"/>
            <a:ext cx="2089123" cy="756138"/>
          </a:xfrm>
          <a:prstGeom prst="rect">
            <a:avLst/>
          </a:prstGeom>
        </p:spPr>
      </p:pic>
      <p:sp>
        <p:nvSpPr>
          <p:cNvPr id="8" name="TextBox 7"/>
          <p:cNvSpPr txBox="1"/>
          <p:nvPr userDrawn="1"/>
        </p:nvSpPr>
        <p:spPr>
          <a:xfrm>
            <a:off x="61546" y="6443009"/>
            <a:ext cx="5686111" cy="461665"/>
          </a:xfrm>
          <a:prstGeom prst="rect">
            <a:avLst/>
          </a:prstGeom>
          <a:noFill/>
        </p:spPr>
        <p:txBody>
          <a:bodyPr wrap="square" rtlCol="0">
            <a:spAutoFit/>
          </a:bodyPr>
          <a:lstStyle/>
          <a:p>
            <a:pPr marL="0" indent="0">
              <a:lnSpc>
                <a:spcPct val="100000"/>
              </a:lnSpc>
              <a:spcBef>
                <a:spcPts val="0"/>
              </a:spcBef>
              <a:buNone/>
            </a:pPr>
            <a:r>
              <a:rPr lang="tr-TR" sz="800" b="1" dirty="0" smtClean="0">
                <a:solidFill>
                  <a:srgbClr val="0070C0"/>
                </a:solidFill>
              </a:rPr>
              <a:t>A.</a:t>
            </a:r>
            <a:r>
              <a:rPr lang="en-GB" sz="800" b="1" dirty="0" smtClean="0">
                <a:solidFill>
                  <a:srgbClr val="0070C0"/>
                </a:solidFill>
              </a:rPr>
              <a:t> </a:t>
            </a:r>
            <a:r>
              <a:rPr lang="tr-TR" sz="800" b="1" dirty="0" smtClean="0">
                <a:solidFill>
                  <a:srgbClr val="0070C0"/>
                </a:solidFill>
              </a:rPr>
              <a:t>Hüsnü GÜRELİ, Yönetim Kurulu Başkanı</a:t>
            </a:r>
          </a:p>
          <a:p>
            <a:pPr marL="0" indent="0">
              <a:lnSpc>
                <a:spcPct val="100000"/>
              </a:lnSpc>
              <a:spcBef>
                <a:spcPts val="0"/>
              </a:spcBef>
              <a:buNone/>
            </a:pPr>
            <a:r>
              <a:rPr lang="tr-TR" sz="800" b="1" dirty="0" smtClean="0"/>
              <a:t>XX. TÜRKİYE MUHASEBE KONGRESİ</a:t>
            </a:r>
            <a:r>
              <a:rPr lang="tr-TR" sz="800" b="1" baseline="0" dirty="0" smtClean="0"/>
              <a:t> </a:t>
            </a:r>
            <a:r>
              <a:rPr lang="tr-TR" sz="800" b="1" dirty="0" smtClean="0"/>
              <a:t>İSTANBUL HİLTON BOMONTİ KONGRE MERKEZİ ,05-06 EKİM 2018</a:t>
            </a:r>
          </a:p>
          <a:p>
            <a:endParaRPr lang="tr-TR" sz="800" b="1" dirty="0"/>
          </a:p>
        </p:txBody>
      </p:sp>
    </p:spTree>
    <p:extLst>
      <p:ext uri="{BB962C8B-B14F-4D97-AF65-F5344CB8AC3E}">
        <p14:creationId xmlns:p14="http://schemas.microsoft.com/office/powerpoint/2010/main" val="1610963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D57FCB-D9CF-4FBA-9CCE-9686B1181C98}" type="datetime1">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93177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0A5EA51-D4A6-408D-8C1B-C0C9DFB26D39}" type="datetime1">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2700682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E85BDA2-DFCC-4897-876E-05D6BA826AFD}" type="datetime1">
              <a:rPr lang="tr-TR" smtClean="0"/>
              <a:t>5.10.2018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08593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ED3E432-BA2E-4110-AAC8-EDDF7E31C5EA}" type="datetime1">
              <a:rPr lang="tr-TR" smtClean="0"/>
              <a:t>5.10.2018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921610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80001-B4F4-417B-BC2F-A16EA65CEFE4}" type="datetime1">
              <a:rPr lang="tr-TR" smtClean="0"/>
              <a:t>5.10.2018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79247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86F65-544B-4C36-88DF-43AACC424317}" type="datetime1">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620362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17C6A-6EA5-48E7-ABF6-237FA9FFC81D}" type="datetime1">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B0F90C-FCC2-4D0B-994D-6D8B439A7966}" type="slidenum">
              <a:rPr lang="tr-TR" smtClean="0"/>
              <a:t>‹#›</a:t>
            </a:fld>
            <a:endParaRPr lang="tr-TR"/>
          </a:p>
        </p:txBody>
      </p:sp>
    </p:spTree>
    <p:extLst>
      <p:ext uri="{BB962C8B-B14F-4D97-AF65-F5344CB8AC3E}">
        <p14:creationId xmlns:p14="http://schemas.microsoft.com/office/powerpoint/2010/main" val="1050982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F25B2-6A7A-4BD4-9886-EF305A101C7D}" type="datetime1">
              <a:rPr lang="tr-TR" smtClean="0"/>
              <a:t>5.10.2018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B0F90C-FCC2-4D0B-994D-6D8B439A7966}" type="slidenum">
              <a:rPr lang="tr-TR" smtClean="0"/>
              <a:t>‹#›</a:t>
            </a:fld>
            <a:endParaRPr lang="tr-TR"/>
          </a:p>
        </p:txBody>
      </p:sp>
    </p:spTree>
    <p:extLst>
      <p:ext uri="{BB962C8B-B14F-4D97-AF65-F5344CB8AC3E}">
        <p14:creationId xmlns:p14="http://schemas.microsoft.com/office/powerpoint/2010/main" val="1207769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3" Type="http://schemas.openxmlformats.org/officeDocument/2006/relationships/hyperlink" Target="http://www.marketingturkiye.com.tr/haberler/gelecegi-sekillendirecek-5-mega-trend/" TargetMode="External"/><Relationship Id="rId2" Type="http://schemas.openxmlformats.org/officeDocument/2006/relationships/hyperlink" Target="https://www.endustri40.com/siber-fiziksel-sistemler/"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endustri40.com/kendinden-organize-dijital-fabrikalar/" TargetMode="External"/><Relationship Id="rId2" Type="http://schemas.openxmlformats.org/officeDocument/2006/relationships/hyperlink" Target="http://www.endustri40.com/endustriyel-makineler-icin-saglik-taramas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66119"/>
            <a:ext cx="9144000" cy="1787611"/>
          </a:xfrm>
        </p:spPr>
        <p:txBody>
          <a:bodyPr>
            <a:normAutofit fontScale="90000"/>
          </a:bodyPr>
          <a:lstStyle/>
          <a:p>
            <a:r>
              <a:rPr lang="tr-TR" b="1" dirty="0" smtClean="0"/>
              <a:t>KAMU YARARINI KORUMA,</a:t>
            </a:r>
            <a:br>
              <a:rPr lang="tr-TR" b="1" dirty="0" smtClean="0"/>
            </a:br>
            <a:r>
              <a:rPr lang="tr-TR" b="1" dirty="0" smtClean="0"/>
              <a:t>MUHASEBE MESLEĞİNİN LİDERLİĞİ</a:t>
            </a:r>
            <a:endParaRPr lang="tr-TR" b="1" dirty="0"/>
          </a:p>
        </p:txBody>
      </p:sp>
      <p:sp>
        <p:nvSpPr>
          <p:cNvPr id="3" name="Subtitle 2"/>
          <p:cNvSpPr>
            <a:spLocks noGrp="1"/>
          </p:cNvSpPr>
          <p:nvPr>
            <p:ph type="subTitle" idx="1"/>
          </p:nvPr>
        </p:nvSpPr>
        <p:spPr>
          <a:xfrm>
            <a:off x="1524000" y="3097427"/>
            <a:ext cx="9144000" cy="3682313"/>
          </a:xfrm>
        </p:spPr>
        <p:txBody>
          <a:bodyPr>
            <a:normAutofit fontScale="70000" lnSpcReduction="20000"/>
          </a:bodyPr>
          <a:lstStyle/>
          <a:p>
            <a:r>
              <a:rPr lang="tr-TR" b="1" dirty="0" smtClean="0"/>
              <a:t> </a:t>
            </a:r>
            <a:r>
              <a:rPr lang="tr-TR" sz="3600" b="1" dirty="0" smtClean="0"/>
              <a:t>A. HÜSNÜ GÜRELİ, YMM</a:t>
            </a:r>
          </a:p>
          <a:p>
            <a:endParaRPr lang="tr-TR" sz="3600" b="1" dirty="0" smtClean="0"/>
          </a:p>
          <a:p>
            <a:r>
              <a:rPr lang="tr-TR" sz="3600" b="1" dirty="0" smtClean="0"/>
              <a:t>GÜRELİ YEMİNLİ MALİ MÜŞAVİRLİK</a:t>
            </a:r>
          </a:p>
          <a:p>
            <a:r>
              <a:rPr lang="tr-TR" sz="3600" b="1" dirty="0" smtClean="0"/>
              <a:t>BAĞIMSIZ DENETİM HİZMETLERİ A.Ş.</a:t>
            </a:r>
          </a:p>
          <a:p>
            <a:r>
              <a:rPr lang="tr-TR" sz="3600" b="1" dirty="0" smtClean="0"/>
              <a:t>YÖNETİM KURULU BAŞKANI</a:t>
            </a:r>
          </a:p>
          <a:p>
            <a:endParaRPr lang="tr-TR" sz="3600" b="1" dirty="0"/>
          </a:p>
          <a:p>
            <a:r>
              <a:rPr lang="tr-TR" sz="3600" b="1" dirty="0" smtClean="0"/>
              <a:t>XX. TÜRKİYE MUHASEBE KONGRESİ</a:t>
            </a:r>
          </a:p>
          <a:p>
            <a:r>
              <a:rPr lang="tr-TR" sz="3600" b="1" dirty="0" smtClean="0"/>
              <a:t>İSTANBUL HİLTON BOMONTİ KONGRE MERKEZİ</a:t>
            </a:r>
          </a:p>
          <a:p>
            <a:r>
              <a:rPr lang="tr-TR" sz="3600" b="1" dirty="0" smtClean="0"/>
              <a:t>05-06 EKİM 2018</a:t>
            </a:r>
            <a:endParaRPr lang="tr-TR" sz="3600" b="1" dirty="0"/>
          </a:p>
        </p:txBody>
      </p:sp>
      <p:sp>
        <p:nvSpPr>
          <p:cNvPr id="4" name="Slide Number Placeholder 3"/>
          <p:cNvSpPr>
            <a:spLocks noGrp="1"/>
          </p:cNvSpPr>
          <p:nvPr>
            <p:ph type="sldNum" sz="quarter" idx="12"/>
          </p:nvPr>
        </p:nvSpPr>
        <p:spPr/>
        <p:txBody>
          <a:bodyPr/>
          <a:lstStyle/>
          <a:p>
            <a:fld id="{64B0F90C-FCC2-4D0B-994D-6D8B439A7966}" type="slidenum">
              <a:rPr lang="tr-TR" smtClean="0"/>
              <a:t>1</a:t>
            </a:fld>
            <a:endParaRPr lang="tr-TR"/>
          </a:p>
        </p:txBody>
      </p:sp>
    </p:spTree>
    <p:extLst>
      <p:ext uri="{BB962C8B-B14F-4D97-AF65-F5344CB8AC3E}">
        <p14:creationId xmlns:p14="http://schemas.microsoft.com/office/powerpoint/2010/main" val="495983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76" y="204843"/>
            <a:ext cx="10515600" cy="705794"/>
          </a:xfrm>
        </p:spPr>
        <p:txBody>
          <a:bodyPr>
            <a:normAutofit/>
          </a:bodyPr>
          <a:lstStyle/>
          <a:p>
            <a:r>
              <a:rPr lang="tr-TR" b="1" dirty="0" smtClean="0">
                <a:solidFill>
                  <a:srgbClr val="FF0000"/>
                </a:solidFill>
                <a:effectLst>
                  <a:outerShdw blurRad="38100" dist="38100" dir="2700000" algn="tl">
                    <a:srgbClr val="000000">
                      <a:alpha val="43137"/>
                    </a:srgbClr>
                  </a:outerShdw>
                </a:effectLst>
              </a:rPr>
              <a:t>İş Dünyası da Değişiyor...</a:t>
            </a:r>
            <a:endParaRPr lang="tr-TR"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169773"/>
            <a:ext cx="10515600" cy="5007190"/>
          </a:xfrm>
        </p:spPr>
        <p:txBody>
          <a:bodyPr>
            <a:normAutofit/>
          </a:bodyPr>
          <a:lstStyle/>
          <a:p>
            <a:pPr marL="0" indent="0">
              <a:buNone/>
            </a:pPr>
            <a:r>
              <a:rPr lang="tr-TR" b="1" dirty="0" smtClean="0">
                <a:solidFill>
                  <a:srgbClr val="0070C0"/>
                </a:solidFill>
              </a:rPr>
              <a:t>İş Dünyası ; iş yapısını ve yöntemlerini geliştiriyor</a:t>
            </a:r>
            <a:endParaRPr lang="tr-TR" b="1" dirty="0" smtClean="0"/>
          </a:p>
          <a:p>
            <a:pPr marL="0" indent="0">
              <a:buNone/>
            </a:pPr>
            <a:endParaRPr lang="tr-TR" sz="2200" dirty="0"/>
          </a:p>
        </p:txBody>
      </p:sp>
      <p:pic>
        <p:nvPicPr>
          <p:cNvPr id="4" name="Picture 2" descr="sanayi devrimi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771" y="1653296"/>
            <a:ext cx="8010660" cy="4523667"/>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64B0F90C-FCC2-4D0B-994D-6D8B439A7966}" type="slidenum">
              <a:rPr lang="tr-TR" smtClean="0"/>
              <a:t>10</a:t>
            </a:fld>
            <a:endParaRPr lang="tr-TR"/>
          </a:p>
        </p:txBody>
      </p:sp>
    </p:spTree>
    <p:extLst>
      <p:ext uri="{BB962C8B-B14F-4D97-AF65-F5344CB8AC3E}">
        <p14:creationId xmlns:p14="http://schemas.microsoft.com/office/powerpoint/2010/main" val="218514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36" y="285997"/>
            <a:ext cx="10515600" cy="549275"/>
          </a:xfrm>
        </p:spPr>
        <p:txBody>
          <a:bodyPr>
            <a:noAutofit/>
          </a:bodyPr>
          <a:lstStyle/>
          <a:p>
            <a:r>
              <a:rPr lang="tr-TR" sz="4000" b="1" dirty="0" smtClean="0">
                <a:solidFill>
                  <a:srgbClr val="FF0000"/>
                </a:solidFill>
                <a:effectLst>
                  <a:outerShdw blurRad="38100" dist="38100" dir="2700000" algn="tl">
                    <a:srgbClr val="000000">
                      <a:alpha val="43137"/>
                    </a:srgbClr>
                  </a:outerShdw>
                </a:effectLst>
              </a:rPr>
              <a:t>İş Dünyası da Değişiyor...</a:t>
            </a:r>
            <a:endParaRPr lang="tr-TR"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005016"/>
            <a:ext cx="10515600" cy="5171947"/>
          </a:xfrm>
        </p:spPr>
        <p:txBody>
          <a:bodyPr>
            <a:normAutofit/>
          </a:bodyPr>
          <a:lstStyle/>
          <a:p>
            <a:pPr marL="0" indent="0">
              <a:buNone/>
            </a:pPr>
            <a:endParaRPr lang="tr-TR" sz="2200" dirty="0" smtClean="0"/>
          </a:p>
          <a:p>
            <a:pPr marL="0" indent="0">
              <a:buNone/>
            </a:pPr>
            <a:r>
              <a:rPr lang="tr-TR" sz="2200" dirty="0"/>
              <a:t>İş Dünyasında artık geleneksel çalışma sistemleri yeterli </a:t>
            </a:r>
            <a:r>
              <a:rPr lang="tr-TR" sz="2200" dirty="0" smtClean="0"/>
              <a:t>değil. </a:t>
            </a:r>
            <a:endParaRPr lang="tr-TR" sz="2200" dirty="0"/>
          </a:p>
          <a:p>
            <a:pPr marL="0" indent="0">
              <a:buNone/>
            </a:pPr>
            <a:r>
              <a:rPr lang="tr-TR" sz="2200" dirty="0" smtClean="0"/>
              <a:t>Tüm </a:t>
            </a:r>
            <a:r>
              <a:rPr lang="tr-TR" sz="2200" dirty="0"/>
              <a:t>sektörlerdeki tüm organizasyonlar, ulusal ve global ölçekte karşılaştığımız bu büyük değişimlerden etkilenecek. Bu yüzden kurumların düşünme ve çalışma biçimlerini yeniden şekillendirmeye ihtiyacı var.</a:t>
            </a:r>
            <a:endParaRPr lang="tr-TR" sz="2200" b="1" u="sng" dirty="0"/>
          </a:p>
          <a:p>
            <a:pPr marL="0" indent="0">
              <a:buNone/>
            </a:pPr>
            <a:r>
              <a:rPr lang="tr-TR" sz="2200" dirty="0" smtClean="0"/>
              <a:t>Adına dijitalleşme dediğimiz dönüşüm herkesin gündemindedir.</a:t>
            </a:r>
          </a:p>
          <a:p>
            <a:pPr marL="0" indent="0">
              <a:buNone/>
            </a:pPr>
            <a:r>
              <a:rPr lang="tr-TR" sz="2200" dirty="0" smtClean="0"/>
              <a:t>Dijital, herkes için her yerde bulunur hale gelmiş ve örneğin sosyal ağlar ile insan hayatının ayrılmaz bir parçası olmuştur.</a:t>
            </a:r>
          </a:p>
          <a:p>
            <a:pPr marL="0" indent="0">
              <a:buNone/>
            </a:pPr>
            <a:r>
              <a:rPr lang="tr-TR" sz="2200" dirty="0" smtClean="0"/>
              <a:t>Günümüzde, işletmelerden yalnızca mal ve hizmet sunmaları beklenmemektedir. Müşteriler, aynı zamanda ve bazen daha çok şeyler talep eder hale gelmiştir. Dijital dünya ile birlikte ortaya çıkan yeni ekonomi oyuncuları her pazarda yerleşik lider konumundaki kurumsal işletmelere meydan okumaktadır.</a:t>
            </a:r>
            <a:r>
              <a:rPr lang="tr-TR" sz="2400" dirty="0"/>
              <a:t> </a:t>
            </a:r>
            <a:r>
              <a:rPr lang="tr-TR" sz="2200" dirty="0" smtClean="0"/>
              <a:t>Robotların </a:t>
            </a:r>
            <a:r>
              <a:rPr lang="tr-TR" sz="2200" dirty="0"/>
              <a:t>egemen olduğu yapay zekanın devreye girdiği bugünlere gelişi, Bill Gates “dijital sinir” düşüncesi </a:t>
            </a:r>
            <a:r>
              <a:rPr lang="tr-TR" sz="2200" dirty="0" smtClean="0"/>
              <a:t>ile açıklamıştır.</a:t>
            </a:r>
            <a:endParaRPr lang="tr-TR" sz="2200" dirty="0"/>
          </a:p>
        </p:txBody>
      </p:sp>
      <p:sp>
        <p:nvSpPr>
          <p:cNvPr id="4" name="Slide Number Placeholder 3"/>
          <p:cNvSpPr>
            <a:spLocks noGrp="1"/>
          </p:cNvSpPr>
          <p:nvPr>
            <p:ph type="sldNum" sz="quarter" idx="12"/>
          </p:nvPr>
        </p:nvSpPr>
        <p:spPr/>
        <p:txBody>
          <a:bodyPr/>
          <a:lstStyle/>
          <a:p>
            <a:fld id="{64B0F90C-FCC2-4D0B-994D-6D8B439A7966}" type="slidenum">
              <a:rPr lang="tr-TR" smtClean="0"/>
              <a:t>11</a:t>
            </a:fld>
            <a:endParaRPr lang="tr-TR"/>
          </a:p>
        </p:txBody>
      </p:sp>
    </p:spTree>
    <p:extLst>
      <p:ext uri="{BB962C8B-B14F-4D97-AF65-F5344CB8AC3E}">
        <p14:creationId xmlns:p14="http://schemas.microsoft.com/office/powerpoint/2010/main" val="2723230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498" y="154628"/>
            <a:ext cx="10515600" cy="801516"/>
          </a:xfrm>
        </p:spPr>
        <p:txBody>
          <a:bodyPr>
            <a:normAutofit/>
          </a:bodyPr>
          <a:lstStyle/>
          <a:p>
            <a:r>
              <a:rPr lang="tr-TR" sz="4000" b="1" dirty="0" smtClean="0">
                <a:solidFill>
                  <a:srgbClr val="FF0000"/>
                </a:solidFill>
                <a:effectLst>
                  <a:outerShdw blurRad="38100" dist="38100" dir="2700000" algn="tl">
                    <a:srgbClr val="000000">
                      <a:alpha val="43137"/>
                    </a:srgbClr>
                  </a:outerShdw>
                </a:effectLst>
              </a:rPr>
              <a:t>İş Dünyası da Değişiyor...</a:t>
            </a:r>
            <a:endParaRPr lang="tr-TR" sz="4000" dirty="0">
              <a:effectLst>
                <a:outerShdw blurRad="38100" dist="38100" dir="2700000" algn="tl">
                  <a:srgbClr val="000000">
                    <a:alpha val="43137"/>
                  </a:srgbClr>
                </a:outerShdw>
              </a:effectLst>
            </a:endParaRPr>
          </a:p>
        </p:txBody>
      </p:sp>
      <p:pic>
        <p:nvPicPr>
          <p:cNvPr id="2058" name="Picture 10" descr="bill gates ile ilgili gÃ¶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3711" y="1666889"/>
            <a:ext cx="2067984" cy="206798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847752" y="1049522"/>
            <a:ext cx="7965989" cy="5801588"/>
          </a:xfrm>
          <a:prstGeom prst="rect">
            <a:avLst/>
          </a:prstGeom>
          <a:noFill/>
        </p:spPr>
        <p:txBody>
          <a:bodyPr wrap="square" rtlCol="0">
            <a:spAutoFit/>
          </a:bodyPr>
          <a:lstStyle/>
          <a:p>
            <a:pPr algn="ctr"/>
            <a:r>
              <a:rPr lang="tr-TR" sz="2800" dirty="0" smtClean="0">
                <a:solidFill>
                  <a:srgbClr val="FF0000"/>
                </a:solidFill>
              </a:rPr>
              <a:t> </a:t>
            </a:r>
            <a:r>
              <a:rPr lang="tr-TR" sz="2800" b="1" dirty="0" smtClean="0">
                <a:solidFill>
                  <a:srgbClr val="FF0000"/>
                </a:solidFill>
              </a:rPr>
              <a:t>Bill Gates “Dijital Sinir Sistemi”</a:t>
            </a:r>
          </a:p>
          <a:p>
            <a:pPr algn="ctr"/>
            <a:endParaRPr lang="tr-TR" sz="2800" dirty="0" smtClean="0"/>
          </a:p>
          <a:p>
            <a:r>
              <a:rPr lang="tr-TR" sz="2150" dirty="0" smtClean="0"/>
              <a:t>“Dijital çağda faaliyet gösterebilmek için yeni bir dijital alt yapı oluşturmak gerekir. Bu alt yapı insanların sinir sistemine benzeyen “</a:t>
            </a:r>
            <a:r>
              <a:rPr lang="tr-TR" sz="2150" b="1" dirty="0">
                <a:solidFill>
                  <a:srgbClr val="0070C0"/>
                </a:solidFill>
              </a:rPr>
              <a:t>dijital sinir sistemi</a:t>
            </a:r>
            <a:r>
              <a:rPr lang="tr-TR" sz="2150" dirty="0" smtClean="0"/>
              <a:t>”dir. </a:t>
            </a:r>
          </a:p>
          <a:p>
            <a:endParaRPr lang="tr-TR" sz="2150" dirty="0" smtClean="0"/>
          </a:p>
          <a:p>
            <a:r>
              <a:rPr lang="tr-TR" sz="2150" b="1" dirty="0" smtClean="0">
                <a:solidFill>
                  <a:srgbClr val="0070C0"/>
                </a:solidFill>
              </a:rPr>
              <a:t>Dijital sinir sistemi</a:t>
            </a:r>
            <a:r>
              <a:rPr lang="tr-TR" sz="2150" dirty="0" smtClean="0"/>
              <a:t>, bir şirketin çevresini algılayabilmesini ve gerekli tepkiler gösterebilmesini, rakiplerin yol açtığı tehlikelerin ve müşterilerin ihtiyaçlarının belirlenebilmesini, gerekli kararların gerektiği zaman alınabilmesini sağlayan dijital proseslerden oluşur. </a:t>
            </a:r>
          </a:p>
          <a:p>
            <a:endParaRPr lang="tr-TR" sz="2150" dirty="0" smtClean="0"/>
          </a:p>
          <a:p>
            <a:r>
              <a:rPr lang="tr-TR" sz="2150" dirty="0" smtClean="0"/>
              <a:t>Hem donanıma hem yazılıma gerek duyan dijital sinir sistemi, şirketlerin pürüzsüz ve sorunsuz iş yapabilmelerini, acil durumlar ve fırsatlar karşısında zaman kaybetmeden tepki verebilmelerini, gerekli bilgiyi şirket içinde ihtiyacı olanlara zamanında iletebilmeyi sağlamaktadır</a:t>
            </a:r>
          </a:p>
          <a:p>
            <a:endParaRPr lang="tr-TR" sz="1400" dirty="0"/>
          </a:p>
        </p:txBody>
      </p:sp>
      <p:pic>
        <p:nvPicPr>
          <p:cNvPr id="1028" name="Picture 4" descr="dijital sinir sistemi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498" y="4131450"/>
            <a:ext cx="2940410" cy="1470205"/>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64B0F90C-FCC2-4D0B-994D-6D8B439A7966}" type="slidenum">
              <a:rPr lang="tr-TR" smtClean="0"/>
              <a:t>12</a:t>
            </a:fld>
            <a:endParaRPr lang="tr-TR"/>
          </a:p>
        </p:txBody>
      </p:sp>
    </p:spTree>
    <p:extLst>
      <p:ext uri="{BB962C8B-B14F-4D97-AF65-F5344CB8AC3E}">
        <p14:creationId xmlns:p14="http://schemas.microsoft.com/office/powerpoint/2010/main" val="1761658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24" y="437882"/>
            <a:ext cx="10527307" cy="702054"/>
          </a:xfrm>
        </p:spPr>
        <p:txBody>
          <a:bodyPr>
            <a:normAutofit/>
          </a:bodyPr>
          <a:lstStyle/>
          <a:p>
            <a:r>
              <a:rPr lang="tr-TR" sz="3600" b="1" dirty="0">
                <a:solidFill>
                  <a:srgbClr val="FF0000"/>
                </a:solidFill>
                <a:effectLst>
                  <a:outerShdw blurRad="38100" dist="38100" dir="2700000" algn="tl">
                    <a:srgbClr val="000000">
                      <a:alpha val="43137"/>
                    </a:srgbClr>
                  </a:outerShdw>
                </a:effectLst>
              </a:rPr>
              <a:t>Kamu Yararını </a:t>
            </a:r>
            <a:r>
              <a:rPr lang="tr-TR" sz="3600" b="1" dirty="0" smtClean="0">
                <a:solidFill>
                  <a:srgbClr val="FF0000"/>
                </a:solidFill>
                <a:effectLst>
                  <a:outerShdw blurRad="38100" dist="38100" dir="2700000" algn="tl">
                    <a:srgbClr val="000000">
                      <a:alpha val="43137"/>
                    </a:srgbClr>
                  </a:outerShdw>
                </a:effectLst>
              </a:rPr>
              <a:t>Koruma, Muhasebe </a:t>
            </a:r>
            <a:r>
              <a:rPr lang="tr-TR" sz="3600" b="1" dirty="0">
                <a:solidFill>
                  <a:srgbClr val="FF0000"/>
                </a:solidFill>
                <a:effectLst>
                  <a:outerShdw blurRad="38100" dist="38100" dir="2700000" algn="tl">
                    <a:srgbClr val="000000">
                      <a:alpha val="43137"/>
                    </a:srgbClr>
                  </a:outerShdw>
                </a:effectLst>
              </a:rPr>
              <a:t>Mesleğinin Liderliği</a:t>
            </a:r>
            <a:endParaRPr lang="tr-TR"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3365" y="939701"/>
            <a:ext cx="10366489" cy="5100615"/>
          </a:xfrm>
        </p:spPr>
        <p:txBody>
          <a:bodyPr>
            <a:normAutofit/>
          </a:bodyPr>
          <a:lstStyle/>
          <a:p>
            <a:pPr marL="0" indent="0">
              <a:buNone/>
            </a:pPr>
            <a:endParaRPr lang="tr-TR" sz="2400" dirty="0" smtClean="0"/>
          </a:p>
          <a:p>
            <a:pPr marL="0" indent="0">
              <a:buNone/>
            </a:pPr>
            <a:r>
              <a:rPr lang="tr-TR" sz="2400" b="1" dirty="0" smtClean="0"/>
              <a:t>2015 Yılına </a:t>
            </a:r>
            <a:r>
              <a:rPr lang="tr-TR" sz="2400" b="1" dirty="0"/>
              <a:t>G</a:t>
            </a:r>
            <a:r>
              <a:rPr lang="tr-TR" sz="2400" b="1" dirty="0" smtClean="0"/>
              <a:t>elindiğinde;</a:t>
            </a:r>
          </a:p>
          <a:p>
            <a:pPr marL="0" indent="0">
              <a:buNone/>
            </a:pPr>
            <a:endParaRPr lang="tr-TR" sz="2400" dirty="0" smtClean="0"/>
          </a:p>
          <a:p>
            <a:pPr marL="342900" indent="-342900">
              <a:buAutoNum type="alphaLcParenBoth"/>
            </a:pPr>
            <a:r>
              <a:rPr lang="tr-TR" sz="2400" dirty="0" smtClean="0"/>
              <a:t>Dijitalleşme sürecindeki yenilikler </a:t>
            </a:r>
          </a:p>
          <a:p>
            <a:pPr marL="342900" indent="-342900">
              <a:buAutoNum type="alphaLcParenBoth"/>
            </a:pPr>
            <a:r>
              <a:rPr lang="tr-TR" sz="2400" dirty="0" smtClean="0"/>
              <a:t>Yapay zekanın kullanılma derecesindeki artış düzeyi ve </a:t>
            </a:r>
          </a:p>
          <a:p>
            <a:pPr marL="342900" indent="-342900">
              <a:buAutoNum type="alphaLcParenBoth"/>
            </a:pPr>
            <a:r>
              <a:rPr lang="tr-TR" sz="2400" dirty="0" smtClean="0"/>
              <a:t>Mega trendlerdeki (başka bir değişle makro trendlerdeki veya büyük eğilimlerdeki) gelişme, </a:t>
            </a:r>
          </a:p>
          <a:p>
            <a:pPr marL="0" indent="0">
              <a:buNone/>
            </a:pPr>
            <a:r>
              <a:rPr lang="tr-TR" sz="2400" dirty="0" smtClean="0"/>
              <a:t>küresel muhasebenin yeniden tasarlanarak şekillendirilmesi gereğinin doğmasına neden olmuştur</a:t>
            </a:r>
            <a:endParaRPr lang="en-GB" sz="2400" dirty="0" smtClean="0"/>
          </a:p>
          <a:p>
            <a:pPr marL="0" indent="0">
              <a:buNone/>
            </a:pPr>
            <a:r>
              <a:rPr lang="tr-TR" sz="2400" dirty="0" smtClean="0"/>
              <a:t>Muhasebe Mesleğinin Liderleri İş dünyasının gelişen yeni yapısına karşılık muhasebe mesleğinin geleceğini küresel düzeyde şekillendirmek için düşünmek ve yaratıcı olmak sorumluluğu içinde çalışmalarını yürütmektedirler.</a:t>
            </a:r>
          </a:p>
          <a:p>
            <a:pPr marL="0" indent="0">
              <a:buNone/>
            </a:pPr>
            <a:endParaRPr lang="tr-TR" sz="1800" dirty="0" smtClean="0"/>
          </a:p>
          <a:p>
            <a:pPr marL="0" indent="0">
              <a:buNone/>
            </a:pPr>
            <a:endParaRPr lang="tr-TR" sz="1800" dirty="0" smtClean="0"/>
          </a:p>
          <a:p>
            <a:pPr marL="0" indent="0">
              <a:buNone/>
            </a:pPr>
            <a:endParaRPr lang="tr-TR" sz="1800" dirty="0"/>
          </a:p>
          <a:p>
            <a:pPr marL="0" indent="0">
              <a:buNone/>
            </a:pPr>
            <a:endParaRPr lang="tr-TR" sz="1800" dirty="0" smtClean="0"/>
          </a:p>
          <a:p>
            <a:pPr marL="0" indent="0">
              <a:buNone/>
            </a:pPr>
            <a:endParaRPr lang="tr-TR" sz="1800" dirty="0"/>
          </a:p>
          <a:p>
            <a:pPr marL="0" indent="0">
              <a:buNone/>
            </a:pPr>
            <a:endParaRPr lang="tr-TR" sz="1800" dirty="0"/>
          </a:p>
          <a:p>
            <a:pPr marL="0" indent="0">
              <a:buNone/>
            </a:pPr>
            <a:endParaRPr lang="tr-TR" sz="1800" dirty="0"/>
          </a:p>
        </p:txBody>
      </p:sp>
      <p:sp>
        <p:nvSpPr>
          <p:cNvPr id="4" name="Slide Number Placeholder 3"/>
          <p:cNvSpPr>
            <a:spLocks noGrp="1"/>
          </p:cNvSpPr>
          <p:nvPr>
            <p:ph type="sldNum" sz="quarter" idx="12"/>
          </p:nvPr>
        </p:nvSpPr>
        <p:spPr/>
        <p:txBody>
          <a:bodyPr/>
          <a:lstStyle/>
          <a:p>
            <a:fld id="{64B0F90C-FCC2-4D0B-994D-6D8B439A7966}" type="slidenum">
              <a:rPr lang="tr-TR" smtClean="0"/>
              <a:t>13</a:t>
            </a:fld>
            <a:endParaRPr lang="tr-TR"/>
          </a:p>
        </p:txBody>
      </p:sp>
    </p:spTree>
    <p:extLst>
      <p:ext uri="{BB962C8B-B14F-4D97-AF65-F5344CB8AC3E}">
        <p14:creationId xmlns:p14="http://schemas.microsoft.com/office/powerpoint/2010/main" val="3993780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566" y="693308"/>
            <a:ext cx="10515600" cy="656367"/>
          </a:xfrm>
        </p:spPr>
        <p:txBody>
          <a:bodyPr>
            <a:noAutofit/>
          </a:bodyPr>
          <a:lstStyle/>
          <a:p>
            <a:r>
              <a:rPr lang="tr-TR" sz="3600" b="1" dirty="0">
                <a:solidFill>
                  <a:srgbClr val="FF0000"/>
                </a:solidFill>
                <a:effectLst>
                  <a:outerShdw blurRad="38100" dist="38100" dir="2700000" algn="tl">
                    <a:srgbClr val="000000">
                      <a:alpha val="43137"/>
                    </a:srgbClr>
                  </a:outerShdw>
                </a:effectLst>
              </a:rPr>
              <a:t>Kamu Yararını Koruma, Muhasebe Mesleğinin </a:t>
            </a:r>
            <a:r>
              <a:rPr lang="tr-TR" sz="3600" b="1" dirty="0" smtClean="0">
                <a:solidFill>
                  <a:srgbClr val="FF0000"/>
                </a:solidFill>
                <a:effectLst>
                  <a:outerShdw blurRad="38100" dist="38100" dir="2700000" algn="tl">
                    <a:srgbClr val="000000">
                      <a:alpha val="43137"/>
                    </a:srgbClr>
                  </a:outerShdw>
                </a:effectLst>
              </a:rPr>
              <a:t>Liderliği</a:t>
            </a:r>
            <a:endParaRPr lang="tr-TR" sz="3600"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021492"/>
            <a:ext cx="10515600" cy="5155471"/>
          </a:xfrm>
        </p:spPr>
        <p:txBody>
          <a:bodyPr/>
          <a:lstStyle/>
          <a:p>
            <a:pPr marL="0" indent="0">
              <a:buNone/>
            </a:pPr>
            <a:endParaRPr lang="tr-TR" sz="2200" dirty="0" smtClean="0"/>
          </a:p>
          <a:p>
            <a:pPr marL="0" indent="0">
              <a:buNone/>
            </a:pPr>
            <a:endParaRPr lang="tr-TR" sz="2200" dirty="0"/>
          </a:p>
          <a:p>
            <a:pPr marL="0" indent="0">
              <a:buNone/>
            </a:pPr>
            <a:endParaRPr lang="tr-TR" sz="2200" dirty="0" smtClean="0"/>
          </a:p>
          <a:p>
            <a:pPr marL="0" indent="0">
              <a:buNone/>
            </a:pPr>
            <a:r>
              <a:rPr lang="tr-TR" dirty="0" smtClean="0"/>
              <a:t>Uluslararası </a:t>
            </a:r>
            <a:r>
              <a:rPr lang="tr-TR" dirty="0"/>
              <a:t>Muhasebeciler Federasyonu (IFAC) , </a:t>
            </a:r>
            <a:r>
              <a:rPr lang="tr-TR" dirty="0" smtClean="0"/>
              <a:t>Muhasebe </a:t>
            </a:r>
            <a:r>
              <a:rPr lang="tr-TR" dirty="0"/>
              <a:t>mesleğine önemli etkileri olan </a:t>
            </a:r>
            <a:r>
              <a:rPr lang="tr-TR" b="1" dirty="0">
                <a:solidFill>
                  <a:srgbClr val="0070C0"/>
                </a:solidFill>
              </a:rPr>
              <a:t>başlıca (kilit) makro trendleri </a:t>
            </a:r>
            <a:r>
              <a:rPr lang="tr-TR" dirty="0"/>
              <a:t>ve </a:t>
            </a:r>
            <a:r>
              <a:rPr lang="tr-TR" b="1" dirty="0">
                <a:solidFill>
                  <a:srgbClr val="0070C0"/>
                </a:solidFill>
              </a:rPr>
              <a:t>bu trendlerin olası etkilerini </a:t>
            </a:r>
            <a:r>
              <a:rPr lang="tr-TR" dirty="0" smtClean="0"/>
              <a:t>belirleyerek,bunlara </a:t>
            </a:r>
            <a:r>
              <a:rPr lang="tr-TR" dirty="0"/>
              <a:t>karşılık verecek </a:t>
            </a:r>
            <a:r>
              <a:rPr lang="tr-TR" b="1" dirty="0">
                <a:solidFill>
                  <a:srgbClr val="0070C0"/>
                </a:solidFill>
              </a:rPr>
              <a:t>mesleğin geleceği için öncelikli faaliyetlerini </a:t>
            </a:r>
            <a:r>
              <a:rPr lang="tr-TR" dirty="0"/>
              <a:t>planlamaktadır</a:t>
            </a:r>
            <a:r>
              <a:rPr lang="tr-TR" dirty="0" smtClean="0"/>
              <a:t>. IFAC tarafından yapılan stratejik çalışmadan örnekler aşağıdaki gibidir:</a:t>
            </a:r>
          </a:p>
          <a:p>
            <a:pPr marL="0" indent="0">
              <a:buNone/>
            </a:pPr>
            <a:endParaRPr lang="tr-TR" sz="2200" dirty="0"/>
          </a:p>
          <a:p>
            <a:pPr marL="0" indent="0">
              <a:buNone/>
            </a:pPr>
            <a:endParaRPr lang="tr-TR" dirty="0"/>
          </a:p>
        </p:txBody>
      </p:sp>
      <p:sp>
        <p:nvSpPr>
          <p:cNvPr id="4" name="Slide Number Placeholder 3"/>
          <p:cNvSpPr>
            <a:spLocks noGrp="1"/>
          </p:cNvSpPr>
          <p:nvPr>
            <p:ph type="sldNum" sz="quarter" idx="12"/>
          </p:nvPr>
        </p:nvSpPr>
        <p:spPr/>
        <p:txBody>
          <a:bodyPr/>
          <a:lstStyle/>
          <a:p>
            <a:fld id="{64B0F90C-FCC2-4D0B-994D-6D8B439A7966}" type="slidenum">
              <a:rPr lang="tr-TR" smtClean="0"/>
              <a:t>14</a:t>
            </a:fld>
            <a:endParaRPr lang="tr-TR"/>
          </a:p>
        </p:txBody>
      </p:sp>
    </p:spTree>
    <p:extLst>
      <p:ext uri="{BB962C8B-B14F-4D97-AF65-F5344CB8AC3E}">
        <p14:creationId xmlns:p14="http://schemas.microsoft.com/office/powerpoint/2010/main" val="17631373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34107" y="1500187"/>
            <a:ext cx="6838681" cy="4654900"/>
          </a:xfrm>
          <a:prstGeom prst="rect">
            <a:avLst/>
          </a:prstGeom>
        </p:spPr>
      </p:pic>
      <p:sp>
        <p:nvSpPr>
          <p:cNvPr id="6" name="TextBox 5"/>
          <p:cNvSpPr txBox="1"/>
          <p:nvPr/>
        </p:nvSpPr>
        <p:spPr>
          <a:xfrm>
            <a:off x="314506" y="438627"/>
            <a:ext cx="5890139" cy="830997"/>
          </a:xfrm>
          <a:prstGeom prst="rect">
            <a:avLst/>
          </a:prstGeom>
          <a:noFill/>
        </p:spPr>
        <p:txBody>
          <a:bodyPr wrap="none" rtlCol="0">
            <a:spAutoFit/>
          </a:bodyPr>
          <a:lstStyle/>
          <a:p>
            <a:r>
              <a:rPr lang="tr-TR" sz="2400" b="1" dirty="0">
                <a:solidFill>
                  <a:srgbClr val="FF0000"/>
                </a:solidFill>
                <a:effectLst>
                  <a:outerShdw blurRad="38100" dist="38100" dir="2700000" algn="tl">
                    <a:srgbClr val="000000">
                      <a:alpha val="43137"/>
                    </a:srgbClr>
                  </a:outerShdw>
                </a:effectLst>
              </a:rPr>
              <a:t>MUHASEBE MESLEĞİNİN LİDERLİĞİ </a:t>
            </a:r>
            <a:r>
              <a:rPr lang="tr-TR" sz="2400" b="1" dirty="0" smtClean="0">
                <a:solidFill>
                  <a:srgbClr val="FF0000"/>
                </a:solidFill>
                <a:effectLst>
                  <a:outerShdw blurRad="38100" dist="38100" dir="2700000" algn="tl">
                    <a:srgbClr val="000000">
                      <a:alpha val="43137"/>
                    </a:srgbClr>
                  </a:outerShdw>
                </a:effectLst>
              </a:rPr>
              <a:t>İÇİN;</a:t>
            </a:r>
          </a:p>
          <a:p>
            <a:r>
              <a:rPr lang="tr-TR" sz="2400" b="1" dirty="0" smtClean="0">
                <a:solidFill>
                  <a:srgbClr val="FF0000"/>
                </a:solidFill>
                <a:effectLst>
                  <a:outerShdw blurRad="38100" dist="38100" dir="2700000" algn="tl">
                    <a:srgbClr val="000000">
                      <a:alpha val="43137"/>
                    </a:srgbClr>
                  </a:outerShdw>
                </a:effectLst>
              </a:rPr>
              <a:t>KİLİT </a:t>
            </a:r>
            <a:r>
              <a:rPr lang="tr-TR" sz="2400" b="1" dirty="0">
                <a:solidFill>
                  <a:srgbClr val="FF0000"/>
                </a:solidFill>
                <a:effectLst>
                  <a:outerShdw blurRad="38100" dist="38100" dir="2700000" algn="tl">
                    <a:srgbClr val="000000">
                      <a:alpha val="43137"/>
                    </a:srgbClr>
                  </a:outerShdw>
                </a:effectLst>
              </a:rPr>
              <a:t>MAKRO TRENDLERDEN BAZI ÖRNEKLER</a:t>
            </a:r>
          </a:p>
        </p:txBody>
      </p:sp>
      <p:sp>
        <p:nvSpPr>
          <p:cNvPr id="2" name="Slide Number Placeholder 1"/>
          <p:cNvSpPr>
            <a:spLocks noGrp="1"/>
          </p:cNvSpPr>
          <p:nvPr>
            <p:ph type="sldNum" sz="quarter" idx="12"/>
          </p:nvPr>
        </p:nvSpPr>
        <p:spPr/>
        <p:txBody>
          <a:bodyPr/>
          <a:lstStyle/>
          <a:p>
            <a:fld id="{64B0F90C-FCC2-4D0B-994D-6D8B439A7966}" type="slidenum">
              <a:rPr lang="tr-TR" smtClean="0"/>
              <a:t>15</a:t>
            </a:fld>
            <a:endParaRPr lang="tr-TR"/>
          </a:p>
        </p:txBody>
      </p:sp>
    </p:spTree>
    <p:extLst>
      <p:ext uri="{BB962C8B-B14F-4D97-AF65-F5344CB8AC3E}">
        <p14:creationId xmlns:p14="http://schemas.microsoft.com/office/powerpoint/2010/main" val="15168174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266682" y="1351627"/>
            <a:ext cx="6259132" cy="5032306"/>
          </a:xfrm>
          <a:prstGeom prst="rect">
            <a:avLst/>
          </a:prstGeom>
        </p:spPr>
      </p:pic>
      <p:sp>
        <p:nvSpPr>
          <p:cNvPr id="6" name="TextBox 5"/>
          <p:cNvSpPr txBox="1"/>
          <p:nvPr/>
        </p:nvSpPr>
        <p:spPr>
          <a:xfrm>
            <a:off x="296214" y="347731"/>
            <a:ext cx="10238704" cy="1361911"/>
          </a:xfrm>
          <a:prstGeom prst="rect">
            <a:avLst/>
          </a:prstGeom>
          <a:noFill/>
        </p:spPr>
        <p:txBody>
          <a:bodyPr wrap="square" rtlCol="0">
            <a:spAutoFit/>
          </a:bodyPr>
          <a:lstStyle/>
          <a:p>
            <a:r>
              <a:rPr lang="tr-TR" sz="2150" b="1" dirty="0">
                <a:solidFill>
                  <a:srgbClr val="FF0000"/>
                </a:solidFill>
                <a:effectLst>
                  <a:outerShdw blurRad="38100" dist="38100" dir="2700000" algn="tl">
                    <a:srgbClr val="000000">
                      <a:alpha val="43137"/>
                    </a:srgbClr>
                  </a:outerShdw>
                </a:effectLst>
              </a:rPr>
              <a:t>MUHASEBE MESLEĞİNİN LİDERLİĞİ </a:t>
            </a:r>
            <a:r>
              <a:rPr lang="tr-TR" sz="2150" b="1" dirty="0" smtClean="0">
                <a:solidFill>
                  <a:srgbClr val="FF0000"/>
                </a:solidFill>
                <a:effectLst>
                  <a:outerShdw blurRad="38100" dist="38100" dir="2700000" algn="tl">
                    <a:srgbClr val="000000">
                      <a:alpha val="43137"/>
                    </a:srgbClr>
                  </a:outerShdw>
                </a:effectLst>
              </a:rPr>
              <a:t>İÇİN; </a:t>
            </a:r>
          </a:p>
          <a:p>
            <a:r>
              <a:rPr lang="tr-TR" sz="2150" b="1" dirty="0" smtClean="0">
                <a:solidFill>
                  <a:srgbClr val="FF0000"/>
                </a:solidFill>
                <a:effectLst>
                  <a:outerShdw blurRad="38100" dist="38100" dir="2700000" algn="tl">
                    <a:srgbClr val="000000">
                      <a:alpha val="43137"/>
                    </a:srgbClr>
                  </a:outerShdw>
                </a:effectLst>
              </a:rPr>
              <a:t>KİLİT </a:t>
            </a:r>
            <a:r>
              <a:rPr lang="tr-TR" sz="2150" b="1" dirty="0">
                <a:solidFill>
                  <a:srgbClr val="FF0000"/>
                </a:solidFill>
                <a:effectLst>
                  <a:outerShdw blurRad="38100" dist="38100" dir="2700000" algn="tl">
                    <a:srgbClr val="000000">
                      <a:alpha val="43137"/>
                    </a:srgbClr>
                  </a:outerShdw>
                </a:effectLst>
              </a:rPr>
              <a:t>MAKRO </a:t>
            </a:r>
            <a:r>
              <a:rPr lang="tr-TR" sz="2150" b="1" dirty="0" smtClean="0">
                <a:solidFill>
                  <a:srgbClr val="FF0000"/>
                </a:solidFill>
                <a:effectLst>
                  <a:outerShdw blurRad="38100" dist="38100" dir="2700000" algn="tl">
                    <a:srgbClr val="000000">
                      <a:alpha val="43137"/>
                    </a:srgbClr>
                  </a:outerShdw>
                </a:effectLst>
              </a:rPr>
              <a:t>TRENDLERİN MUHSASEBE MESLEĞİNE OLASI ETKİLERİNDEN BAZI ÖRNEKLER </a:t>
            </a:r>
            <a:endParaRPr lang="tr-TR" sz="2150" b="1" dirty="0">
              <a:solidFill>
                <a:srgbClr val="FF0000"/>
              </a:solidFill>
              <a:effectLst>
                <a:outerShdw blurRad="38100" dist="38100" dir="2700000" algn="tl">
                  <a:srgbClr val="000000">
                    <a:alpha val="43137"/>
                  </a:srgbClr>
                </a:outerShdw>
              </a:effectLst>
            </a:endParaRPr>
          </a:p>
          <a:p>
            <a:endParaRPr lang="tr-TR" dirty="0"/>
          </a:p>
        </p:txBody>
      </p:sp>
      <p:sp>
        <p:nvSpPr>
          <p:cNvPr id="2" name="Slide Number Placeholder 1"/>
          <p:cNvSpPr>
            <a:spLocks noGrp="1"/>
          </p:cNvSpPr>
          <p:nvPr>
            <p:ph type="sldNum" sz="quarter" idx="12"/>
          </p:nvPr>
        </p:nvSpPr>
        <p:spPr/>
        <p:txBody>
          <a:bodyPr/>
          <a:lstStyle/>
          <a:p>
            <a:fld id="{64B0F90C-FCC2-4D0B-994D-6D8B439A7966}" type="slidenum">
              <a:rPr lang="tr-TR" smtClean="0"/>
              <a:t>16</a:t>
            </a:fld>
            <a:endParaRPr lang="tr-TR"/>
          </a:p>
        </p:txBody>
      </p:sp>
    </p:spTree>
    <p:extLst>
      <p:ext uri="{BB962C8B-B14F-4D97-AF65-F5344CB8AC3E}">
        <p14:creationId xmlns:p14="http://schemas.microsoft.com/office/powerpoint/2010/main" val="2251648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154424" y="1240322"/>
            <a:ext cx="6500178" cy="5251874"/>
          </a:xfrm>
          <a:prstGeom prst="rect">
            <a:avLst/>
          </a:prstGeom>
        </p:spPr>
      </p:pic>
      <p:sp>
        <p:nvSpPr>
          <p:cNvPr id="6" name="TextBox 5"/>
          <p:cNvSpPr txBox="1"/>
          <p:nvPr/>
        </p:nvSpPr>
        <p:spPr>
          <a:xfrm>
            <a:off x="579549" y="399245"/>
            <a:ext cx="5874802" cy="841077"/>
          </a:xfrm>
          <a:prstGeom prst="rect">
            <a:avLst/>
          </a:prstGeom>
          <a:noFill/>
        </p:spPr>
        <p:txBody>
          <a:bodyPr wrap="square" rtlCol="0">
            <a:spAutoFit/>
          </a:bodyPr>
          <a:lstStyle/>
          <a:p>
            <a:r>
              <a:rPr lang="tr-TR" sz="2400" b="1" dirty="0">
                <a:solidFill>
                  <a:srgbClr val="FF0000"/>
                </a:solidFill>
                <a:effectLst>
                  <a:outerShdw blurRad="38100" dist="38100" dir="2700000" algn="tl">
                    <a:srgbClr val="000000">
                      <a:alpha val="43137"/>
                    </a:srgbClr>
                  </a:outerShdw>
                </a:effectLst>
              </a:rPr>
              <a:t>MUHASEBE MESLEĞİNİN LİDERLİĞİ </a:t>
            </a:r>
            <a:r>
              <a:rPr lang="tr-TR" sz="2400" b="1" dirty="0" smtClean="0">
                <a:solidFill>
                  <a:srgbClr val="FF0000"/>
                </a:solidFill>
                <a:effectLst>
                  <a:outerShdw blurRad="38100" dist="38100" dir="2700000" algn="tl">
                    <a:srgbClr val="000000">
                      <a:alpha val="43137"/>
                    </a:srgbClr>
                  </a:outerShdw>
                </a:effectLst>
              </a:rPr>
              <a:t>İÇİN;</a:t>
            </a:r>
          </a:p>
          <a:p>
            <a:r>
              <a:rPr lang="tr-TR" sz="2400" b="1" dirty="0" smtClean="0">
                <a:solidFill>
                  <a:srgbClr val="FF0000"/>
                </a:solidFill>
                <a:effectLst>
                  <a:outerShdw blurRad="38100" dist="38100" dir="2700000" algn="tl">
                    <a:srgbClr val="000000">
                      <a:alpha val="43137"/>
                    </a:srgbClr>
                  </a:outerShdw>
                </a:effectLst>
              </a:rPr>
              <a:t>ÖNCELİKLİ FAALİYETLERİDEN BAZI ÖRNEKLER</a:t>
            </a:r>
            <a:endParaRPr lang="tr-TR" sz="2400" b="1" dirty="0">
              <a:solidFill>
                <a:srgbClr val="FF0000"/>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64B0F90C-FCC2-4D0B-994D-6D8B439A7966}" type="slidenum">
              <a:rPr lang="tr-TR" smtClean="0"/>
              <a:t>17</a:t>
            </a:fld>
            <a:endParaRPr lang="tr-TR"/>
          </a:p>
        </p:txBody>
      </p:sp>
    </p:spTree>
    <p:extLst>
      <p:ext uri="{BB962C8B-B14F-4D97-AF65-F5344CB8AC3E}">
        <p14:creationId xmlns:p14="http://schemas.microsoft.com/office/powerpoint/2010/main" val="1163100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14" y="899509"/>
            <a:ext cx="10576499" cy="739823"/>
          </a:xfrm>
        </p:spPr>
        <p:txBody>
          <a:bodyPr>
            <a:noAutofit/>
          </a:bodyPr>
          <a:lstStyle/>
          <a:p>
            <a:r>
              <a:rPr lang="tr-TR" sz="3600" b="1" dirty="0">
                <a:solidFill>
                  <a:srgbClr val="FF0000"/>
                </a:solidFill>
                <a:effectLst>
                  <a:outerShdw blurRad="38100" dist="38100" dir="2700000" algn="tl">
                    <a:srgbClr val="000000">
                      <a:alpha val="43137"/>
                    </a:srgbClr>
                  </a:outerShdw>
                </a:effectLst>
              </a:rPr>
              <a:t>Kamu Yararını Koruma, Muhasebe Mesleğinin Liderliği</a:t>
            </a:r>
          </a:p>
        </p:txBody>
      </p:sp>
      <p:sp>
        <p:nvSpPr>
          <p:cNvPr id="3" name="Content Placeholder 2"/>
          <p:cNvSpPr>
            <a:spLocks noGrp="1"/>
          </p:cNvSpPr>
          <p:nvPr>
            <p:ph idx="1"/>
          </p:nvPr>
        </p:nvSpPr>
        <p:spPr>
          <a:xfrm>
            <a:off x="838200" y="1639332"/>
            <a:ext cx="10515600" cy="4669439"/>
          </a:xfrm>
        </p:spPr>
        <p:txBody>
          <a:bodyPr>
            <a:normAutofit/>
          </a:bodyPr>
          <a:lstStyle/>
          <a:p>
            <a:pPr marL="0" indent="0">
              <a:buNone/>
            </a:pPr>
            <a:endParaRPr lang="tr-TR" sz="2400" b="1" dirty="0" smtClean="0">
              <a:solidFill>
                <a:srgbClr val="FF0000"/>
              </a:solidFill>
            </a:endParaRPr>
          </a:p>
          <a:p>
            <a:pPr marL="0" indent="0">
              <a:buNone/>
            </a:pPr>
            <a:r>
              <a:rPr lang="tr-TR" sz="3200" b="1" dirty="0" smtClean="0">
                <a:solidFill>
                  <a:srgbClr val="FF0000"/>
                </a:solidFill>
              </a:rPr>
              <a:t>Sosyal </a:t>
            </a:r>
            <a:r>
              <a:rPr lang="tr-TR" sz="3200" b="1" dirty="0">
                <a:solidFill>
                  <a:srgbClr val="FF0000"/>
                </a:solidFill>
              </a:rPr>
              <a:t>Sorumluluk İlkesi</a:t>
            </a:r>
            <a:endParaRPr lang="tr-TR" sz="3200" dirty="0" smtClean="0"/>
          </a:p>
          <a:p>
            <a:pPr marL="0" indent="0">
              <a:buNone/>
            </a:pPr>
            <a:endParaRPr lang="tr-TR" sz="2400" dirty="0"/>
          </a:p>
          <a:p>
            <a:pPr marL="0" indent="0">
              <a:buNone/>
            </a:pPr>
            <a:r>
              <a:rPr lang="tr-TR" sz="2400" dirty="0" smtClean="0"/>
              <a:t>Muhasebe </a:t>
            </a:r>
            <a:r>
              <a:rPr lang="tr-TR" sz="2400" dirty="0"/>
              <a:t>işlevi yerine getirilirken, </a:t>
            </a:r>
            <a:r>
              <a:rPr lang="tr-TR" sz="2400" b="1" dirty="0">
                <a:solidFill>
                  <a:srgbClr val="0070C0"/>
                </a:solidFill>
              </a:rPr>
              <a:t>belli kişi ve grupların değil tüm toplumun çıkarlarının gözetilmesi </a:t>
            </a:r>
            <a:r>
              <a:rPr lang="tr-TR" sz="2400" dirty="0"/>
              <a:t>ve dolayısıyla </a:t>
            </a:r>
            <a:r>
              <a:rPr lang="tr-TR" sz="2400" b="1" dirty="0">
                <a:solidFill>
                  <a:srgbClr val="0070C0"/>
                </a:solidFill>
              </a:rPr>
              <a:t>bilgi üretilmesinde gerçeğe uygun , tarafsız ve dürüst davranılması gerekir. </a:t>
            </a:r>
            <a:endParaRPr lang="tr-TR" sz="2400" b="1" dirty="0" smtClean="0">
              <a:solidFill>
                <a:srgbClr val="0070C0"/>
              </a:solidFill>
            </a:endParaRPr>
          </a:p>
          <a:p>
            <a:endParaRPr lang="tr-TR" sz="2400" dirty="0" smtClean="0"/>
          </a:p>
          <a:p>
            <a:pPr marL="0" indent="0">
              <a:buNone/>
            </a:pPr>
            <a:r>
              <a:rPr lang="tr-TR" sz="2400" dirty="0" smtClean="0"/>
              <a:t>Sağlıklı </a:t>
            </a:r>
            <a:r>
              <a:rPr lang="tr-TR" sz="2400" dirty="0"/>
              <a:t>bir muhasebe ve raporlama sisteminin varlığı toplumların devamlılığının ve dolayısıyla kamu yararının sağlanmasında çok önemli bir yer tutmaktadır. </a:t>
            </a:r>
          </a:p>
          <a:p>
            <a:pPr marL="0" indent="0">
              <a:buNone/>
            </a:pPr>
            <a:r>
              <a:rPr lang="tr-TR" sz="2400" dirty="0"/>
              <a:t> </a:t>
            </a:r>
          </a:p>
          <a:p>
            <a:pPr marL="0" indent="0">
              <a:buNone/>
            </a:pPr>
            <a:endParaRPr lang="tr-TR" dirty="0">
              <a:solidFill>
                <a:srgbClr val="000000"/>
              </a:solidFill>
              <a:latin typeface="Arial" panose="020B0604020202020204" pitchFamily="34" charset="0"/>
            </a:endParaRPr>
          </a:p>
          <a:p>
            <a:pPr marL="0" lvl="0" indent="0">
              <a:buNone/>
            </a:pPr>
            <a:endParaRPr lang="tr-TR" dirty="0" smtClean="0"/>
          </a:p>
          <a:p>
            <a:pPr marL="0" indent="0">
              <a:buNone/>
            </a:pPr>
            <a:endParaRPr lang="tr-TR" dirty="0" smtClean="0"/>
          </a:p>
          <a:p>
            <a:pPr marL="0" indent="0">
              <a:buNone/>
            </a:pPr>
            <a:endParaRPr lang="tr-TR" dirty="0"/>
          </a:p>
        </p:txBody>
      </p:sp>
      <p:sp>
        <p:nvSpPr>
          <p:cNvPr id="4" name="Slide Number Placeholder 3"/>
          <p:cNvSpPr>
            <a:spLocks noGrp="1"/>
          </p:cNvSpPr>
          <p:nvPr>
            <p:ph type="sldNum" sz="quarter" idx="12"/>
          </p:nvPr>
        </p:nvSpPr>
        <p:spPr/>
        <p:txBody>
          <a:bodyPr/>
          <a:lstStyle/>
          <a:p>
            <a:fld id="{64B0F90C-FCC2-4D0B-994D-6D8B439A7966}" type="slidenum">
              <a:rPr lang="tr-TR" smtClean="0"/>
              <a:t>18</a:t>
            </a:fld>
            <a:endParaRPr lang="tr-TR"/>
          </a:p>
        </p:txBody>
      </p:sp>
    </p:spTree>
    <p:extLst>
      <p:ext uri="{BB962C8B-B14F-4D97-AF65-F5344CB8AC3E}">
        <p14:creationId xmlns:p14="http://schemas.microsoft.com/office/powerpoint/2010/main" val="20073659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639" y="255810"/>
            <a:ext cx="10515600" cy="602628"/>
          </a:xfrm>
        </p:spPr>
        <p:txBody>
          <a:bodyPr>
            <a:noAutofit/>
          </a:bodyPr>
          <a:lstStyle/>
          <a:p>
            <a:r>
              <a:rPr lang="tr-TR" sz="3600" b="1" dirty="0" smtClean="0">
                <a:solidFill>
                  <a:srgbClr val="FF0000"/>
                </a:solidFill>
                <a:effectLst>
                  <a:outerShdw blurRad="38100" dist="38100" dir="2700000" algn="tl">
                    <a:srgbClr val="000000">
                      <a:alpha val="43137"/>
                    </a:srgbClr>
                  </a:outerShdw>
                </a:effectLst>
              </a:rPr>
              <a:t>Kamu Yararını Koruma, </a:t>
            </a:r>
            <a:r>
              <a:rPr lang="tr-TR" sz="3600" b="1" dirty="0">
                <a:solidFill>
                  <a:srgbClr val="FF0000"/>
                </a:solidFill>
                <a:effectLst>
                  <a:outerShdw blurRad="38100" dist="38100" dir="2700000" algn="tl">
                    <a:srgbClr val="000000">
                      <a:alpha val="43137"/>
                    </a:srgbClr>
                  </a:outerShdw>
                </a:effectLst>
              </a:rPr>
              <a:t>Muhasebe Mesleğinin </a:t>
            </a:r>
            <a:r>
              <a:rPr lang="tr-TR" sz="3600" b="1" dirty="0" smtClean="0">
                <a:solidFill>
                  <a:srgbClr val="FF0000"/>
                </a:solidFill>
                <a:effectLst>
                  <a:outerShdw blurRad="38100" dist="38100" dir="2700000" algn="tl">
                    <a:srgbClr val="000000">
                      <a:alpha val="43137"/>
                    </a:srgbClr>
                  </a:outerShdw>
                </a:effectLst>
              </a:rPr>
              <a:t>Liderliği</a:t>
            </a:r>
            <a:endParaRPr lang="tr-TR"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380931"/>
            <a:ext cx="10515600" cy="4871588"/>
          </a:xfrm>
        </p:spPr>
        <p:txBody>
          <a:bodyPr>
            <a:normAutofit fontScale="70000" lnSpcReduction="20000"/>
          </a:bodyPr>
          <a:lstStyle/>
          <a:p>
            <a:pPr marL="0" indent="0" algn="ctr">
              <a:buNone/>
            </a:pPr>
            <a:endParaRPr lang="tr-TR" b="1" u="sng" dirty="0" smtClean="0">
              <a:solidFill>
                <a:srgbClr val="00B0F0"/>
              </a:solidFill>
            </a:endParaRPr>
          </a:p>
          <a:p>
            <a:pPr marL="0" indent="0">
              <a:buNone/>
            </a:pPr>
            <a:endParaRPr lang="tr-TR" sz="5000" b="1" dirty="0" smtClean="0"/>
          </a:p>
          <a:p>
            <a:endParaRPr lang="tr-TR" sz="6200" dirty="0">
              <a:solidFill>
                <a:srgbClr val="000000"/>
              </a:solidFill>
              <a:latin typeface="Arial" panose="020B0604020202020204" pitchFamily="34" charset="0"/>
            </a:endParaRPr>
          </a:p>
          <a:p>
            <a:endParaRPr lang="tr-TR" sz="6200" dirty="0">
              <a:solidFill>
                <a:srgbClr val="000000"/>
              </a:solidFill>
              <a:latin typeface="Arial" panose="020B0604020202020204" pitchFamily="34" charset="0"/>
            </a:endParaRPr>
          </a:p>
          <a:p>
            <a:pPr marL="0" indent="0">
              <a:buNone/>
            </a:pPr>
            <a:endParaRPr lang="tr-TR" sz="6200" b="1" dirty="0" smtClean="0"/>
          </a:p>
          <a:p>
            <a:pPr marL="0" indent="0">
              <a:buNone/>
            </a:pPr>
            <a:r>
              <a:rPr lang="tr-TR" sz="6200" i="1" dirty="0" smtClean="0"/>
              <a:t>.</a:t>
            </a:r>
            <a:endParaRPr lang="tr-TR" sz="6200" i="1" dirty="0"/>
          </a:p>
          <a:p>
            <a:pPr marL="0" indent="0">
              <a:buNone/>
            </a:pPr>
            <a:endParaRPr lang="tr-TR" sz="6200" b="1" dirty="0" smtClean="0"/>
          </a:p>
          <a:p>
            <a:pPr marL="0" indent="0">
              <a:buNone/>
            </a:pPr>
            <a:endParaRPr lang="tr-TR" sz="6200" b="1" dirty="0" smtClean="0"/>
          </a:p>
          <a:p>
            <a:pPr marL="0" indent="0">
              <a:buNone/>
            </a:pPr>
            <a:r>
              <a:rPr lang="tr-TR" sz="5000" b="1" dirty="0" smtClean="0"/>
              <a:t> </a:t>
            </a:r>
          </a:p>
          <a:p>
            <a:pPr>
              <a:buFont typeface="Wingdings" panose="05000000000000000000" pitchFamily="2" charset="2"/>
              <a:buChar char="Ø"/>
            </a:pPr>
            <a:endParaRPr lang="tr-TR" sz="2600" dirty="0"/>
          </a:p>
          <a:p>
            <a:pPr>
              <a:buFont typeface="Wingdings" panose="05000000000000000000" pitchFamily="2" charset="2"/>
              <a:buChar char="Ø"/>
            </a:pPr>
            <a:endParaRPr lang="tr-TR" dirty="0"/>
          </a:p>
        </p:txBody>
      </p:sp>
      <p:graphicFrame>
        <p:nvGraphicFramePr>
          <p:cNvPr id="4" name="Diagram 3"/>
          <p:cNvGraphicFramePr/>
          <p:nvPr>
            <p:extLst>
              <p:ext uri="{D42A27DB-BD31-4B8C-83A1-F6EECF244321}">
                <p14:modId xmlns:p14="http://schemas.microsoft.com/office/powerpoint/2010/main" val="4146319808"/>
              </p:ext>
            </p:extLst>
          </p:nvPr>
        </p:nvGraphicFramePr>
        <p:xfrm>
          <a:off x="-1460015" y="1121622"/>
          <a:ext cx="12252511" cy="5130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64B0F90C-FCC2-4D0B-994D-6D8B439A7966}" type="slidenum">
              <a:rPr lang="tr-TR" smtClean="0"/>
              <a:t>19</a:t>
            </a:fld>
            <a:endParaRPr lang="tr-TR"/>
          </a:p>
        </p:txBody>
      </p:sp>
    </p:spTree>
    <p:extLst>
      <p:ext uri="{BB962C8B-B14F-4D97-AF65-F5344CB8AC3E}">
        <p14:creationId xmlns:p14="http://schemas.microsoft.com/office/powerpoint/2010/main" val="1869689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36" y="312374"/>
            <a:ext cx="10515600" cy="475134"/>
          </a:xfrm>
        </p:spPr>
        <p:txBody>
          <a:bodyPr>
            <a:noAutofit/>
          </a:bodyPr>
          <a:lstStyle/>
          <a:p>
            <a:r>
              <a:rPr lang="tr-TR" sz="4000" b="1" dirty="0" smtClean="0">
                <a:solidFill>
                  <a:srgbClr val="FF0000"/>
                </a:solidFill>
                <a:effectLst>
                  <a:outerShdw blurRad="38100" dist="38100" dir="2700000" algn="tl">
                    <a:srgbClr val="000000">
                      <a:alpha val="43137"/>
                    </a:srgbClr>
                  </a:outerShdw>
                </a:effectLst>
              </a:rPr>
              <a:t>Dünya Değişiyor ...</a:t>
            </a:r>
            <a:endParaRPr lang="tr-TR" sz="4000" dirty="0">
              <a:effectLst>
                <a:outerShdw blurRad="38100" dist="38100" dir="2700000" algn="tl">
                  <a:srgbClr val="000000">
                    <a:alpha val="43137"/>
                  </a:srgbClr>
                </a:outerShdw>
              </a:effectLst>
            </a:endParaRPr>
          </a:p>
        </p:txBody>
      </p:sp>
      <p:sp>
        <p:nvSpPr>
          <p:cNvPr id="5" name="Rectangle 4"/>
          <p:cNvSpPr/>
          <p:nvPr/>
        </p:nvSpPr>
        <p:spPr>
          <a:xfrm>
            <a:off x="436606" y="955592"/>
            <a:ext cx="10917194" cy="769441"/>
          </a:xfrm>
          <a:prstGeom prst="rect">
            <a:avLst/>
          </a:prstGeom>
        </p:spPr>
        <p:txBody>
          <a:bodyPr wrap="square">
            <a:spAutoFit/>
          </a:bodyPr>
          <a:lstStyle/>
          <a:p>
            <a:r>
              <a:rPr lang="tr-TR" sz="2200" dirty="0"/>
              <a:t>Dünya nefes kesici bir hızla değişmeyi sürdürüyor. </a:t>
            </a:r>
            <a:r>
              <a:rPr lang="tr-TR" sz="2200" dirty="0" smtClean="0"/>
              <a:t>Gelecek</a:t>
            </a:r>
            <a:r>
              <a:rPr lang="tr-TR" sz="2200" dirty="0"/>
              <a:t>, geçmişin devamı olmayacak ve büyük bir hızla yeniden inşa </a:t>
            </a:r>
            <a:r>
              <a:rPr lang="tr-TR" sz="2200" dirty="0" smtClean="0"/>
              <a:t>ediliyor</a:t>
            </a:r>
            <a:endParaRPr lang="tr-TR" sz="2200" dirty="0"/>
          </a:p>
        </p:txBody>
      </p:sp>
      <p:graphicFrame>
        <p:nvGraphicFramePr>
          <p:cNvPr id="6" name="Diagram 5"/>
          <p:cNvGraphicFramePr/>
          <p:nvPr>
            <p:extLst>
              <p:ext uri="{D42A27DB-BD31-4B8C-83A1-F6EECF244321}">
                <p14:modId xmlns:p14="http://schemas.microsoft.com/office/powerpoint/2010/main" val="3539431506"/>
              </p:ext>
            </p:extLst>
          </p:nvPr>
        </p:nvGraphicFramePr>
        <p:xfrm>
          <a:off x="734095" y="2228045"/>
          <a:ext cx="10483403" cy="4296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931831" y="1717929"/>
            <a:ext cx="7727324" cy="738664"/>
          </a:xfrm>
          <a:prstGeom prst="rect">
            <a:avLst/>
          </a:prstGeom>
          <a:noFill/>
        </p:spPr>
        <p:txBody>
          <a:bodyPr wrap="square" rtlCol="0">
            <a:spAutoFit/>
          </a:bodyPr>
          <a:lstStyle/>
          <a:p>
            <a:pPr algn="ctr"/>
            <a:r>
              <a:rPr lang="tr-TR" sz="2400" b="1" dirty="0">
                <a:solidFill>
                  <a:srgbClr val="0070C0"/>
                </a:solidFill>
                <a:effectLst>
                  <a:outerShdw blurRad="38100" dist="38100" dir="2700000" algn="tl">
                    <a:srgbClr val="000000">
                      <a:alpha val="43137"/>
                    </a:srgbClr>
                  </a:outerShdw>
                </a:effectLst>
              </a:rPr>
              <a:t>Dünyada </a:t>
            </a:r>
            <a:r>
              <a:rPr lang="tr-TR" sz="2400" b="1" dirty="0" smtClean="0">
                <a:solidFill>
                  <a:srgbClr val="0070C0"/>
                </a:solidFill>
                <a:effectLst>
                  <a:outerShdw blurRad="38100" dist="38100" dir="2700000" algn="tl">
                    <a:srgbClr val="000000">
                      <a:alpha val="43137"/>
                    </a:srgbClr>
                  </a:outerShdw>
                </a:effectLst>
              </a:rPr>
              <a:t>Geleceği </a:t>
            </a:r>
            <a:r>
              <a:rPr lang="tr-TR" sz="2400" b="1" dirty="0">
                <a:solidFill>
                  <a:srgbClr val="0070C0"/>
                </a:solidFill>
                <a:effectLst>
                  <a:outerShdw blurRad="38100" dist="38100" dir="2700000" algn="tl">
                    <a:srgbClr val="000000">
                      <a:alpha val="43137"/>
                    </a:srgbClr>
                  </a:outerShdw>
                </a:effectLst>
              </a:rPr>
              <a:t>Ş</a:t>
            </a:r>
            <a:r>
              <a:rPr lang="tr-TR" sz="2400" b="1" dirty="0" smtClean="0">
                <a:solidFill>
                  <a:srgbClr val="0070C0"/>
                </a:solidFill>
                <a:effectLst>
                  <a:outerShdw blurRad="38100" dist="38100" dir="2700000" algn="tl">
                    <a:srgbClr val="000000">
                      <a:alpha val="43137"/>
                    </a:srgbClr>
                  </a:outerShdw>
                </a:effectLst>
              </a:rPr>
              <a:t>ekillendirecek </a:t>
            </a:r>
            <a:r>
              <a:rPr lang="tr-TR" sz="2400" b="1" dirty="0">
                <a:solidFill>
                  <a:srgbClr val="0070C0"/>
                </a:solidFill>
                <a:effectLst>
                  <a:outerShdw blurRad="38100" dist="38100" dir="2700000" algn="tl">
                    <a:srgbClr val="000000">
                      <a:alpha val="43137"/>
                    </a:srgbClr>
                  </a:outerShdw>
                </a:effectLst>
              </a:rPr>
              <a:t>5 </a:t>
            </a:r>
            <a:r>
              <a:rPr lang="tr-TR" sz="2400" b="1" dirty="0" smtClean="0">
                <a:solidFill>
                  <a:srgbClr val="0070C0"/>
                </a:solidFill>
                <a:effectLst>
                  <a:outerShdw blurRad="38100" dist="38100" dir="2700000" algn="tl">
                    <a:srgbClr val="000000">
                      <a:alpha val="43137"/>
                    </a:srgbClr>
                  </a:outerShdw>
                </a:effectLst>
              </a:rPr>
              <a:t>Mega </a:t>
            </a:r>
            <a:r>
              <a:rPr lang="tr-TR" sz="2400" b="1" dirty="0">
                <a:solidFill>
                  <a:srgbClr val="0070C0"/>
                </a:solidFill>
                <a:effectLst>
                  <a:outerShdw blurRad="38100" dist="38100" dir="2700000" algn="tl">
                    <a:srgbClr val="000000">
                      <a:alpha val="43137"/>
                    </a:srgbClr>
                  </a:outerShdw>
                </a:effectLst>
              </a:rPr>
              <a:t>T</a:t>
            </a:r>
            <a:r>
              <a:rPr lang="tr-TR" sz="2400" b="1" dirty="0" smtClean="0">
                <a:solidFill>
                  <a:srgbClr val="0070C0"/>
                </a:solidFill>
                <a:effectLst>
                  <a:outerShdw blurRad="38100" dist="38100" dir="2700000" algn="tl">
                    <a:srgbClr val="000000">
                      <a:alpha val="43137"/>
                    </a:srgbClr>
                  </a:outerShdw>
                </a:effectLst>
              </a:rPr>
              <a:t>rend</a:t>
            </a:r>
            <a:endParaRPr lang="tr-TR" sz="2400" b="1" dirty="0">
              <a:effectLst>
                <a:outerShdw blurRad="38100" dist="38100" dir="2700000" algn="tl">
                  <a:srgbClr val="000000">
                    <a:alpha val="43137"/>
                  </a:srgbClr>
                </a:outerShdw>
              </a:effectLst>
            </a:endParaRPr>
          </a:p>
          <a:p>
            <a:endParaRPr lang="tr-TR" dirty="0"/>
          </a:p>
        </p:txBody>
      </p:sp>
      <p:sp>
        <p:nvSpPr>
          <p:cNvPr id="4" name="Slide Number Placeholder 3"/>
          <p:cNvSpPr>
            <a:spLocks noGrp="1"/>
          </p:cNvSpPr>
          <p:nvPr>
            <p:ph type="sldNum" sz="quarter" idx="12"/>
          </p:nvPr>
        </p:nvSpPr>
        <p:spPr/>
        <p:txBody>
          <a:bodyPr/>
          <a:lstStyle/>
          <a:p>
            <a:fld id="{64B0F90C-FCC2-4D0B-994D-6D8B439A7966}" type="slidenum">
              <a:rPr lang="tr-TR" smtClean="0"/>
              <a:t>2</a:t>
            </a:fld>
            <a:endParaRPr lang="tr-TR"/>
          </a:p>
        </p:txBody>
      </p:sp>
    </p:spTree>
    <p:extLst>
      <p:ext uri="{BB962C8B-B14F-4D97-AF65-F5344CB8AC3E}">
        <p14:creationId xmlns:p14="http://schemas.microsoft.com/office/powerpoint/2010/main" val="1128927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144" y="259621"/>
            <a:ext cx="10515600" cy="592821"/>
          </a:xfrm>
        </p:spPr>
        <p:txBody>
          <a:bodyPr>
            <a:normAutofit/>
          </a:bodyPr>
          <a:lstStyle/>
          <a:p>
            <a:r>
              <a:rPr lang="tr-TR" sz="3600" b="1" dirty="0">
                <a:solidFill>
                  <a:srgbClr val="FF0000"/>
                </a:solidFill>
                <a:effectLst>
                  <a:outerShdw blurRad="38100" dist="38100" dir="2700000" algn="tl">
                    <a:srgbClr val="000000">
                      <a:alpha val="43137"/>
                    </a:srgbClr>
                  </a:outerShdw>
                </a:effectLst>
              </a:rPr>
              <a:t>Kamu Yararını Koruma, Muhasebe Mesleğinin Liderliği</a:t>
            </a:r>
            <a:endParaRPr lang="tr-TR" sz="3600" dirty="0">
              <a:effectLst>
                <a:outerShdw blurRad="38100" dist="38100" dir="2700000" algn="tl">
                  <a:srgbClr val="000000">
                    <a:alpha val="43137"/>
                  </a:srgbClr>
                </a:outerShdw>
              </a:effectLst>
            </a:endParaRPr>
          </a:p>
        </p:txBody>
      </p:sp>
      <p:sp>
        <p:nvSpPr>
          <p:cNvPr id="3" name="TextBox 2"/>
          <p:cNvSpPr txBox="1"/>
          <p:nvPr/>
        </p:nvSpPr>
        <p:spPr>
          <a:xfrm>
            <a:off x="480880" y="824077"/>
            <a:ext cx="10824519" cy="2062103"/>
          </a:xfrm>
          <a:prstGeom prst="rect">
            <a:avLst/>
          </a:prstGeom>
          <a:noFill/>
        </p:spPr>
        <p:txBody>
          <a:bodyPr wrap="square" rtlCol="0">
            <a:spAutoFit/>
          </a:bodyPr>
          <a:lstStyle/>
          <a:p>
            <a:pPr algn="just"/>
            <a:r>
              <a:rPr lang="tr-TR" sz="2200" dirty="0" smtClean="0"/>
              <a:t>Kamu </a:t>
            </a:r>
            <a:r>
              <a:rPr lang="tr-TR" sz="2200" dirty="0"/>
              <a:t>yararının gözetilmesi, kamu güvenin sağlanması </a:t>
            </a:r>
            <a:r>
              <a:rPr lang="tr-TR" sz="2200" dirty="0" smtClean="0"/>
              <a:t>amacına </a:t>
            </a:r>
            <a:r>
              <a:rPr lang="tr-TR" sz="2200" dirty="0"/>
              <a:t>yönelik bilginin sunulmasını sağlamak çok önemlidir. </a:t>
            </a:r>
            <a:r>
              <a:rPr lang="tr-TR" sz="2200" dirty="0" smtClean="0"/>
              <a:t>Bu </a:t>
            </a:r>
            <a:r>
              <a:rPr lang="tr-TR" sz="2200" dirty="0"/>
              <a:t>bağlamda muhasebe mesleğinde </a:t>
            </a:r>
            <a:r>
              <a:rPr lang="tr-TR" sz="2200" dirty="0" smtClean="0"/>
              <a:t>liderlik, mali müşavirlik danışmanlık</a:t>
            </a:r>
            <a:r>
              <a:rPr lang="tr-TR" sz="2200" dirty="0"/>
              <a:t>, kurumsal finansman, finansal/finansal olmayan  raporlama (entegre raporlama) ve </a:t>
            </a:r>
            <a:r>
              <a:rPr lang="tr-TR" sz="2200" dirty="0" smtClean="0"/>
              <a:t>bağımsız denetim </a:t>
            </a:r>
            <a:r>
              <a:rPr lang="tr-TR" sz="2200" dirty="0"/>
              <a:t>boyutunda zorlukları fırsatlara çeviren mesleki yeterliliklerinin varlığını sağlayan yenilikçi bir yaklaşımı gerektirmektedir.</a:t>
            </a:r>
          </a:p>
          <a:p>
            <a:endParaRPr lang="tr-TR" dirty="0"/>
          </a:p>
        </p:txBody>
      </p:sp>
      <p:sp>
        <p:nvSpPr>
          <p:cNvPr id="14" name="Oval 13"/>
          <p:cNvSpPr/>
          <p:nvPr/>
        </p:nvSpPr>
        <p:spPr>
          <a:xfrm>
            <a:off x="9628605" y="3067068"/>
            <a:ext cx="2505107" cy="2459518"/>
          </a:xfrm>
          <a:prstGeom prst="ellipse">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r-TR" b="1" dirty="0" smtClean="0"/>
              <a:t>MUHASEBE MESLEĞİNDE LİDERLİK</a:t>
            </a:r>
            <a:endParaRPr lang="tr-TR" b="1" dirty="0"/>
          </a:p>
        </p:txBody>
      </p:sp>
      <p:sp>
        <p:nvSpPr>
          <p:cNvPr id="15" name="Equal 14"/>
          <p:cNvSpPr/>
          <p:nvPr/>
        </p:nvSpPr>
        <p:spPr>
          <a:xfrm>
            <a:off x="9171944" y="4023258"/>
            <a:ext cx="438668" cy="477795"/>
          </a:xfrm>
          <a:prstGeom prst="mathEqual">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solidFill>
                <a:schemeClr val="tx1"/>
              </a:solidFill>
            </a:endParaRPr>
          </a:p>
        </p:txBody>
      </p:sp>
      <p:sp>
        <p:nvSpPr>
          <p:cNvPr id="16" name="Plus 15"/>
          <p:cNvSpPr/>
          <p:nvPr/>
        </p:nvSpPr>
        <p:spPr>
          <a:xfrm>
            <a:off x="6100679" y="4008504"/>
            <a:ext cx="428367" cy="576646"/>
          </a:xfrm>
          <a:prstGeom prst="mathPlus">
            <a:avLst/>
          </a:prstGeom>
          <a:solidFill>
            <a:srgbClr val="0070C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17" name="Rectangle 16"/>
          <p:cNvSpPr/>
          <p:nvPr/>
        </p:nvSpPr>
        <p:spPr>
          <a:xfrm>
            <a:off x="6624692" y="2821539"/>
            <a:ext cx="2382591" cy="352722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tr-TR" b="1" u="sng" dirty="0"/>
              <a:t>MESLEKİ </a:t>
            </a:r>
            <a:r>
              <a:rPr lang="tr-TR" b="1" u="sng" dirty="0" smtClean="0"/>
              <a:t>YETKİNLİKLER</a:t>
            </a:r>
          </a:p>
          <a:p>
            <a:pPr lvl="0" algn="ctr"/>
            <a:endParaRPr lang="tr-TR" sz="1600" b="1" u="sng" dirty="0"/>
          </a:p>
          <a:p>
            <a:pPr marL="285750" lvl="0" indent="-285750">
              <a:buFont typeface="Wingdings" panose="05000000000000000000" pitchFamily="2" charset="2"/>
              <a:buChar char="ü"/>
            </a:pPr>
            <a:r>
              <a:rPr lang="tr-TR" sz="1600" dirty="0"/>
              <a:t>Mesleki lisansa (ruhsata) sahip olma (profesyonellik) </a:t>
            </a:r>
          </a:p>
          <a:p>
            <a:pPr marL="285750" lvl="0" indent="-285750">
              <a:buFont typeface="Wingdings" panose="05000000000000000000" pitchFamily="2" charset="2"/>
              <a:buChar char="ü"/>
            </a:pPr>
            <a:r>
              <a:rPr lang="tr-TR" sz="1600" dirty="0"/>
              <a:t>Etik davranışlar</a:t>
            </a:r>
          </a:p>
          <a:p>
            <a:pPr marL="285750" lvl="0" indent="-285750">
              <a:buFont typeface="Wingdings" panose="05000000000000000000" pitchFamily="2" charset="2"/>
              <a:buChar char="ü"/>
            </a:pPr>
            <a:r>
              <a:rPr lang="tr-TR" sz="1600" dirty="0"/>
              <a:t>Yazarak ve konuşarak iletişim</a:t>
            </a:r>
          </a:p>
          <a:p>
            <a:pPr marL="285750" lvl="0" indent="-285750">
              <a:buFont typeface="Wingdings" panose="05000000000000000000" pitchFamily="2" charset="2"/>
              <a:buChar char="ü"/>
            </a:pPr>
            <a:r>
              <a:rPr lang="tr-TR" sz="1600" dirty="0"/>
              <a:t>Liderlik yeteneği </a:t>
            </a:r>
          </a:p>
          <a:p>
            <a:pPr marL="285750" lvl="0" indent="-285750">
              <a:buFont typeface="Wingdings" panose="05000000000000000000" pitchFamily="2" charset="2"/>
              <a:buChar char="ü"/>
            </a:pPr>
            <a:r>
              <a:rPr lang="tr-TR" sz="1600" dirty="0"/>
              <a:t>Sorun çözme yeteneği </a:t>
            </a:r>
          </a:p>
          <a:p>
            <a:pPr marL="285750" lvl="0" indent="-285750">
              <a:buFont typeface="Wingdings" panose="05000000000000000000" pitchFamily="2" charset="2"/>
              <a:buChar char="ü"/>
            </a:pPr>
            <a:r>
              <a:rPr lang="tr-TR" sz="1600" dirty="0"/>
              <a:t>Proaktif olma/Risk Yönetimi</a:t>
            </a:r>
          </a:p>
          <a:p>
            <a:pPr marL="285750" lvl="0" indent="-285750">
              <a:buFont typeface="Wingdings" panose="05000000000000000000" pitchFamily="2" charset="2"/>
              <a:buChar char="ü"/>
            </a:pPr>
            <a:r>
              <a:rPr lang="tr-TR" sz="1600" dirty="0"/>
              <a:t>Karar verme</a:t>
            </a:r>
          </a:p>
        </p:txBody>
      </p:sp>
      <p:sp>
        <p:nvSpPr>
          <p:cNvPr id="19" name="Plus 18"/>
          <p:cNvSpPr/>
          <p:nvPr/>
        </p:nvSpPr>
        <p:spPr>
          <a:xfrm>
            <a:off x="3171676" y="4073144"/>
            <a:ext cx="428367" cy="576646"/>
          </a:xfrm>
          <a:prstGeom prst="mathPlu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22" name="Rectangle 21"/>
          <p:cNvSpPr/>
          <p:nvPr/>
        </p:nvSpPr>
        <p:spPr>
          <a:xfrm>
            <a:off x="3620779" y="2815956"/>
            <a:ext cx="2418824" cy="343865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tr-TR" b="1" u="sng" dirty="0" smtClean="0"/>
          </a:p>
          <a:p>
            <a:pPr lvl="0"/>
            <a:endParaRPr lang="tr-TR" b="1" u="sng" dirty="0" smtClean="0"/>
          </a:p>
          <a:p>
            <a:pPr lvl="0"/>
            <a:r>
              <a:rPr lang="tr-TR" b="1" u="sng" dirty="0" smtClean="0"/>
              <a:t>TEKNİK YETERLİLİKLER</a:t>
            </a:r>
          </a:p>
          <a:p>
            <a:pPr lvl="0"/>
            <a:endParaRPr lang="tr-TR" sz="1600" b="1" u="sng" dirty="0" smtClean="0"/>
          </a:p>
          <a:p>
            <a:pPr marL="285750" lvl="0" indent="-285750">
              <a:buFont typeface="Wingdings" panose="05000000000000000000" pitchFamily="2" charset="2"/>
              <a:buChar char="ü"/>
            </a:pPr>
            <a:r>
              <a:rPr lang="tr-TR" sz="1600" u="sng" dirty="0" smtClean="0"/>
              <a:t>Finansal Raporlama</a:t>
            </a:r>
          </a:p>
          <a:p>
            <a:pPr marL="285750" indent="-285750">
              <a:buFont typeface="Wingdings" panose="05000000000000000000" pitchFamily="2" charset="2"/>
              <a:buChar char="ü"/>
            </a:pPr>
            <a:r>
              <a:rPr lang="tr-TR" sz="1600" dirty="0"/>
              <a:t>Yönetim </a:t>
            </a:r>
            <a:r>
              <a:rPr lang="tr-TR" sz="1600" dirty="0" smtClean="0"/>
              <a:t>muhasebesi</a:t>
            </a:r>
          </a:p>
          <a:p>
            <a:pPr marL="285750" indent="-285750">
              <a:buFont typeface="Wingdings" panose="05000000000000000000" pitchFamily="2" charset="2"/>
              <a:buChar char="ü"/>
            </a:pPr>
            <a:r>
              <a:rPr lang="tr-TR" sz="1600" dirty="0"/>
              <a:t>Strateji ve </a:t>
            </a:r>
            <a:r>
              <a:rPr lang="tr-TR" sz="1600" dirty="0" smtClean="0"/>
              <a:t>yönetişim</a:t>
            </a:r>
          </a:p>
          <a:p>
            <a:pPr marL="285750" lvl="0" indent="-285750">
              <a:buFont typeface="Wingdings" panose="05000000000000000000" pitchFamily="2" charset="2"/>
              <a:buChar char="ü"/>
            </a:pPr>
            <a:r>
              <a:rPr lang="tr-TR" sz="1600" dirty="0"/>
              <a:t>Denetim ve güvence</a:t>
            </a:r>
          </a:p>
          <a:p>
            <a:pPr marL="285750" lvl="0" indent="-285750">
              <a:buFont typeface="Wingdings" panose="05000000000000000000" pitchFamily="2" charset="2"/>
              <a:buChar char="ü"/>
            </a:pPr>
            <a:r>
              <a:rPr lang="tr-TR" sz="1600" dirty="0"/>
              <a:t>Data/Finansal Analiz</a:t>
            </a:r>
          </a:p>
          <a:p>
            <a:pPr marL="285750" lvl="0" indent="-285750">
              <a:buFont typeface="Wingdings" panose="05000000000000000000" pitchFamily="2" charset="2"/>
              <a:buChar char="ü"/>
            </a:pPr>
            <a:r>
              <a:rPr lang="tr-TR" sz="1600" dirty="0"/>
              <a:t>Finansal /Kurumsal Yönetim</a:t>
            </a:r>
          </a:p>
          <a:p>
            <a:pPr marL="285750" lvl="0" indent="-285750">
              <a:buFont typeface="Wingdings" panose="05000000000000000000" pitchFamily="2" charset="2"/>
              <a:buChar char="ü"/>
            </a:pPr>
            <a:r>
              <a:rPr lang="tr-TR" sz="1600" dirty="0"/>
              <a:t>Vergilendirme</a:t>
            </a:r>
          </a:p>
          <a:p>
            <a:pPr marL="285750" lvl="0" indent="-285750">
              <a:buFont typeface="Wingdings" panose="05000000000000000000" pitchFamily="2" charset="2"/>
              <a:buChar char="ü"/>
            </a:pPr>
            <a:r>
              <a:rPr lang="tr-TR" sz="1600" dirty="0"/>
              <a:t>Teknoloji /Dijital</a:t>
            </a:r>
          </a:p>
          <a:p>
            <a:pPr marL="285750" indent="-285750">
              <a:buFont typeface="Wingdings" panose="05000000000000000000" pitchFamily="2" charset="2"/>
              <a:buChar char="ü"/>
            </a:pPr>
            <a:endParaRPr lang="tr-TR" sz="1600" b="1" dirty="0"/>
          </a:p>
          <a:p>
            <a:pPr marL="285750" indent="-285750">
              <a:buFont typeface="Wingdings" panose="05000000000000000000" pitchFamily="2" charset="2"/>
              <a:buChar char="ü"/>
            </a:pPr>
            <a:endParaRPr lang="tr-TR" sz="1600" b="1" dirty="0"/>
          </a:p>
          <a:p>
            <a:pPr marL="285750" lvl="0" indent="-285750">
              <a:buFont typeface="Wingdings" panose="05000000000000000000" pitchFamily="2" charset="2"/>
              <a:buChar char="ü"/>
            </a:pPr>
            <a:endParaRPr lang="tr-TR" sz="1400" b="1" u="sng" dirty="0" smtClean="0"/>
          </a:p>
          <a:p>
            <a:pPr marL="285750" lvl="0" indent="-285750">
              <a:buFont typeface="Wingdings" panose="05000000000000000000" pitchFamily="2" charset="2"/>
              <a:buChar char="ü"/>
            </a:pPr>
            <a:endParaRPr lang="tr-TR" sz="1400" b="1" u="sng" dirty="0"/>
          </a:p>
        </p:txBody>
      </p:sp>
      <p:sp>
        <p:nvSpPr>
          <p:cNvPr id="13" name="Rectangle 12"/>
          <p:cNvSpPr/>
          <p:nvPr/>
        </p:nvSpPr>
        <p:spPr>
          <a:xfrm>
            <a:off x="616866" y="2815956"/>
            <a:ext cx="2418824" cy="343865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b="1" u="sng" dirty="0">
                <a:solidFill>
                  <a:schemeClr val="bg1"/>
                </a:solidFill>
              </a:rPr>
              <a:t>MESLEKTE KURUMSALLAŞMA/</a:t>
            </a:r>
          </a:p>
          <a:p>
            <a:r>
              <a:rPr lang="tr-TR" b="1" u="sng" dirty="0" smtClean="0">
                <a:solidFill>
                  <a:schemeClr val="bg1"/>
                </a:solidFill>
              </a:rPr>
              <a:t>ÖRGÜTLENME</a:t>
            </a:r>
          </a:p>
          <a:p>
            <a:endParaRPr lang="tr-TR" sz="1600" b="1" u="sng" dirty="0">
              <a:solidFill>
                <a:schemeClr val="bg1"/>
              </a:solidFill>
            </a:endParaRPr>
          </a:p>
          <a:p>
            <a:pPr marL="285750" indent="-285750">
              <a:buFont typeface="Wingdings" panose="05000000000000000000" pitchFamily="2" charset="2"/>
              <a:buChar char="ü"/>
            </a:pPr>
            <a:r>
              <a:rPr lang="tr-TR" sz="1600" dirty="0">
                <a:solidFill>
                  <a:schemeClr val="bg1"/>
                </a:solidFill>
              </a:rPr>
              <a:t>Etik Kurallar</a:t>
            </a:r>
          </a:p>
          <a:p>
            <a:pPr marL="285750" indent="-285750">
              <a:buFont typeface="Wingdings" panose="05000000000000000000" pitchFamily="2" charset="2"/>
              <a:buChar char="ü"/>
            </a:pPr>
            <a:r>
              <a:rPr lang="tr-TR" sz="1600" dirty="0">
                <a:solidFill>
                  <a:schemeClr val="bg1"/>
                </a:solidFill>
              </a:rPr>
              <a:t>Üst Yönetim Yapılanması ve Çalışma Prensipleri</a:t>
            </a:r>
          </a:p>
          <a:p>
            <a:pPr marL="285750" indent="-285750">
              <a:buFont typeface="Wingdings" panose="05000000000000000000" pitchFamily="2" charset="2"/>
              <a:buChar char="ü"/>
            </a:pPr>
            <a:r>
              <a:rPr lang="tr-TR" sz="1600" dirty="0">
                <a:solidFill>
                  <a:schemeClr val="bg1"/>
                </a:solidFill>
              </a:rPr>
              <a:t>Ortaklık Sözleşmesi</a:t>
            </a:r>
          </a:p>
          <a:p>
            <a:pPr marL="285750" indent="-285750">
              <a:buFont typeface="Wingdings" panose="05000000000000000000" pitchFamily="2" charset="2"/>
              <a:buChar char="ü"/>
            </a:pPr>
            <a:r>
              <a:rPr lang="tr-TR" sz="1600" dirty="0">
                <a:solidFill>
                  <a:schemeClr val="bg1"/>
                </a:solidFill>
              </a:rPr>
              <a:t>Kar Dağıtım,Emeklilik </a:t>
            </a:r>
          </a:p>
          <a:p>
            <a:pPr marL="285750" indent="-285750">
              <a:buFont typeface="Wingdings" panose="05000000000000000000" pitchFamily="2" charset="2"/>
              <a:buChar char="ü"/>
            </a:pPr>
            <a:r>
              <a:rPr lang="tr-TR" sz="1600" dirty="0">
                <a:solidFill>
                  <a:schemeClr val="bg1"/>
                </a:solidFill>
              </a:rPr>
              <a:t>Operasyonel Prosedürler (Satınalma,İK,BT vb)</a:t>
            </a:r>
          </a:p>
        </p:txBody>
      </p:sp>
      <p:sp>
        <p:nvSpPr>
          <p:cNvPr id="4" name="Slide Number Placeholder 3"/>
          <p:cNvSpPr>
            <a:spLocks noGrp="1"/>
          </p:cNvSpPr>
          <p:nvPr>
            <p:ph type="sldNum" sz="quarter" idx="12"/>
          </p:nvPr>
        </p:nvSpPr>
        <p:spPr/>
        <p:txBody>
          <a:bodyPr/>
          <a:lstStyle/>
          <a:p>
            <a:fld id="{64B0F90C-FCC2-4D0B-994D-6D8B439A7966}" type="slidenum">
              <a:rPr lang="tr-TR" smtClean="0"/>
              <a:t>20</a:t>
            </a:fld>
            <a:endParaRPr lang="tr-TR"/>
          </a:p>
        </p:txBody>
      </p:sp>
    </p:spTree>
    <p:extLst>
      <p:ext uri="{BB962C8B-B14F-4D97-AF65-F5344CB8AC3E}">
        <p14:creationId xmlns:p14="http://schemas.microsoft.com/office/powerpoint/2010/main" val="44723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9" grpId="0" animBg="1"/>
      <p:bldP spid="2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743" y="195472"/>
            <a:ext cx="3952102" cy="648130"/>
          </a:xfrm>
        </p:spPr>
        <p:txBody>
          <a:bodyPr>
            <a:normAutofit fontScale="90000"/>
          </a:bodyPr>
          <a:lstStyle/>
          <a:p>
            <a:r>
              <a:rPr lang="tr-TR" sz="6700" b="1" dirty="0">
                <a:solidFill>
                  <a:srgbClr val="FF0000"/>
                </a:solidFill>
                <a:effectLst>
                  <a:outerShdw blurRad="38100" dist="38100" dir="2700000" algn="tl">
                    <a:srgbClr val="000000">
                      <a:alpha val="43137"/>
                    </a:srgbClr>
                  </a:outerShdw>
                </a:effectLst>
              </a:rPr>
              <a:t>Sonuç</a:t>
            </a:r>
            <a:endParaRPr lang="tr-TR" sz="6000" b="1" dirty="0">
              <a:solidFill>
                <a:srgbClr val="FF0000"/>
              </a:solidFill>
              <a:effectLst>
                <a:outerShdw blurRad="38100" dist="38100" dir="2700000" algn="tl">
                  <a:srgbClr val="000000">
                    <a:alpha val="43137"/>
                  </a:srgbClr>
                </a:outerShdw>
              </a:effectLs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81070955"/>
              </p:ext>
            </p:extLst>
          </p:nvPr>
        </p:nvGraphicFramePr>
        <p:xfrm>
          <a:off x="154546" y="373487"/>
          <a:ext cx="11889173" cy="63733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64B0F90C-FCC2-4D0B-994D-6D8B439A7966}" type="slidenum">
              <a:rPr lang="tr-TR" smtClean="0"/>
              <a:t>21</a:t>
            </a:fld>
            <a:endParaRPr lang="tr-TR"/>
          </a:p>
        </p:txBody>
      </p:sp>
    </p:spTree>
    <p:extLst>
      <p:ext uri="{BB962C8B-B14F-4D97-AF65-F5344CB8AC3E}">
        <p14:creationId xmlns:p14="http://schemas.microsoft.com/office/powerpoint/2010/main" val="358095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352" y="410368"/>
            <a:ext cx="10515600" cy="1325563"/>
          </a:xfrm>
        </p:spPr>
        <p:txBody>
          <a:bodyPr>
            <a:normAutofit/>
          </a:bodyPr>
          <a:lstStyle/>
          <a:p>
            <a:r>
              <a:rPr lang="tr-TR" sz="4000" dirty="0" smtClean="0"/>
              <a:t/>
            </a:r>
            <a:br>
              <a:rPr lang="tr-TR" sz="4000" dirty="0" smtClean="0"/>
            </a:br>
            <a:r>
              <a:rPr lang="tr-TR" sz="4000" b="1" dirty="0" smtClean="0">
                <a:solidFill>
                  <a:srgbClr val="FF0000"/>
                </a:solidFill>
                <a:effectLst>
                  <a:outerShdw blurRad="38100" dist="38100" dir="2700000" algn="tl">
                    <a:srgbClr val="000000">
                      <a:alpha val="43137"/>
                    </a:srgbClr>
                  </a:outerShdw>
                </a:effectLst>
              </a:rPr>
              <a:t>Kaynakça</a:t>
            </a:r>
            <a:r>
              <a:rPr lang="tr-TR" sz="4000" dirty="0" smtClean="0"/>
              <a:t> </a:t>
            </a:r>
            <a:endParaRPr lang="tr-TR" sz="4000" dirty="0"/>
          </a:p>
        </p:txBody>
      </p:sp>
      <p:sp>
        <p:nvSpPr>
          <p:cNvPr id="3" name="Content Placeholder 2"/>
          <p:cNvSpPr>
            <a:spLocks noGrp="1"/>
          </p:cNvSpPr>
          <p:nvPr>
            <p:ph idx="1"/>
          </p:nvPr>
        </p:nvSpPr>
        <p:spPr/>
        <p:txBody>
          <a:bodyPr>
            <a:noAutofit/>
          </a:bodyPr>
          <a:lstStyle/>
          <a:p>
            <a:endParaRPr lang="tr-TR" sz="1600" dirty="0"/>
          </a:p>
          <a:p>
            <a:pPr marL="0" indent="0">
              <a:buNone/>
            </a:pPr>
            <a:endParaRPr lang="tr-TR" sz="1600" dirty="0" smtClean="0"/>
          </a:p>
          <a:p>
            <a:pPr marL="0" indent="0">
              <a:buNone/>
            </a:pPr>
            <a:r>
              <a:rPr lang="tr-TR" sz="1600" dirty="0" smtClean="0"/>
              <a:t>-Masum </a:t>
            </a:r>
            <a:r>
              <a:rPr lang="tr-TR" sz="1600" dirty="0"/>
              <a:t>Türker </a:t>
            </a:r>
            <a:r>
              <a:rPr lang="tr-TR" sz="1600" dirty="0" smtClean="0"/>
              <a:t>, İSMMMO</a:t>
            </a:r>
            <a:r>
              <a:rPr lang="tr-TR" sz="1600" dirty="0"/>
              <a:t>, Muhasebe ve Denetim Mesleğinde </a:t>
            </a:r>
            <a:r>
              <a:rPr lang="tr-TR" sz="1600" dirty="0" smtClean="0"/>
              <a:t>Kurumsallaşma, Digitalleşme Sürecinde Küresel Muhasebe Mesleğinşn Yeniden Şekillenmesine Bakış </a:t>
            </a:r>
            <a:endParaRPr lang="tr-TR" sz="1600" dirty="0"/>
          </a:p>
          <a:p>
            <a:pPr marL="0" indent="0">
              <a:buNone/>
            </a:pPr>
            <a:r>
              <a:rPr lang="tr-TR" sz="1600" dirty="0"/>
              <a:t>-</a:t>
            </a:r>
            <a:r>
              <a:rPr lang="tr-TR" sz="1600" dirty="0" smtClean="0"/>
              <a:t>Türkiye </a:t>
            </a:r>
            <a:r>
              <a:rPr lang="tr-TR" sz="1600" dirty="0"/>
              <a:t>Endüstri 4.0 </a:t>
            </a:r>
            <a:r>
              <a:rPr lang="tr-TR" sz="1600" dirty="0" smtClean="0"/>
              <a:t>platformu,</a:t>
            </a:r>
            <a:r>
              <a:rPr lang="tr-TR" sz="1600" dirty="0"/>
              <a:t> </a:t>
            </a:r>
            <a:r>
              <a:rPr lang="tr-TR" sz="1600" u="sng" dirty="0">
                <a:hlinkClick r:id="rId2"/>
              </a:rPr>
              <a:t>https://www.endustri40.com/siber-fiziksel-sistemler/</a:t>
            </a:r>
            <a:endParaRPr lang="tr-TR" sz="1600" dirty="0"/>
          </a:p>
          <a:p>
            <a:pPr marL="0" indent="0">
              <a:buNone/>
            </a:pPr>
            <a:r>
              <a:rPr lang="tr-TR" sz="1600" dirty="0"/>
              <a:t>-</a:t>
            </a:r>
            <a:r>
              <a:rPr lang="tr-TR" sz="1600" dirty="0" smtClean="0"/>
              <a:t>Marketing </a:t>
            </a:r>
            <a:r>
              <a:rPr lang="tr-TR" sz="1600" dirty="0"/>
              <a:t>Türkiye, </a:t>
            </a:r>
            <a:r>
              <a:rPr lang="tr-TR" sz="1600" u="sng" dirty="0">
                <a:hlinkClick r:id="rId3"/>
              </a:rPr>
              <a:t>http://www.marketingturkiye.com.tr/haberler/gelecegi-sekillendirecek-5-mega-trend/</a:t>
            </a:r>
            <a:endParaRPr lang="tr-TR" sz="1600" dirty="0"/>
          </a:p>
          <a:p>
            <a:pPr marL="0" indent="0">
              <a:buNone/>
            </a:pPr>
            <a:r>
              <a:rPr lang="tr-TR" sz="1600" dirty="0"/>
              <a:t>-</a:t>
            </a:r>
            <a:r>
              <a:rPr lang="tr-TR" sz="1600" dirty="0" smtClean="0"/>
              <a:t>Kanada </a:t>
            </a:r>
            <a:r>
              <a:rPr lang="tr-TR" sz="1600" dirty="0"/>
              <a:t>Muhasebeciler </a:t>
            </a:r>
            <a:r>
              <a:rPr lang="tr-TR" sz="1600" dirty="0" smtClean="0"/>
              <a:t>Birliği, Gelecek </a:t>
            </a:r>
            <a:r>
              <a:rPr lang="tr-TR" sz="1600" dirty="0"/>
              <a:t>iş dünyası kuşağına muhasebenin liderliği amacıyla saptanan yeterliliklerin çerçevesi </a:t>
            </a:r>
            <a:endParaRPr lang="tr-TR" sz="1600" dirty="0" smtClean="0"/>
          </a:p>
          <a:p>
            <a:pPr marL="0" indent="0">
              <a:buNone/>
            </a:pPr>
            <a:r>
              <a:rPr lang="tr-TR" sz="1600" dirty="0" smtClean="0"/>
              <a:t>-ICAEW, </a:t>
            </a:r>
            <a:r>
              <a:rPr lang="tr-TR" sz="1600" dirty="0"/>
              <a:t>Information Technology </a:t>
            </a:r>
            <a:r>
              <a:rPr lang="tr-TR" sz="1600" dirty="0" smtClean="0"/>
              <a:t>Faculty </a:t>
            </a:r>
            <a:r>
              <a:rPr lang="tr-TR" sz="1600" dirty="0"/>
              <a:t>(2015</a:t>
            </a:r>
            <a:r>
              <a:rPr lang="tr-TR" sz="1600" dirty="0" smtClean="0"/>
              <a:t>), </a:t>
            </a:r>
            <a:r>
              <a:rPr lang="tr-TR" sz="1600" dirty="0"/>
              <a:t>Providing Leadersership in a Digitalword, ICAEW, London. </a:t>
            </a:r>
          </a:p>
          <a:p>
            <a:pPr marL="0" indent="0">
              <a:buNone/>
            </a:pPr>
            <a:endParaRPr lang="tr-TR" sz="1600" dirty="0"/>
          </a:p>
          <a:p>
            <a:pPr marL="0" indent="0">
              <a:buNone/>
            </a:pPr>
            <a:endParaRPr lang="tr-TR" sz="1600" dirty="0" smtClean="0"/>
          </a:p>
          <a:p>
            <a:pPr marL="0" indent="0">
              <a:buNone/>
            </a:pPr>
            <a:endParaRPr lang="tr-TR" sz="1600" dirty="0"/>
          </a:p>
        </p:txBody>
      </p:sp>
      <p:sp>
        <p:nvSpPr>
          <p:cNvPr id="4" name="Slide Number Placeholder 3"/>
          <p:cNvSpPr>
            <a:spLocks noGrp="1"/>
          </p:cNvSpPr>
          <p:nvPr>
            <p:ph type="sldNum" sz="quarter" idx="12"/>
          </p:nvPr>
        </p:nvSpPr>
        <p:spPr/>
        <p:txBody>
          <a:bodyPr/>
          <a:lstStyle/>
          <a:p>
            <a:fld id="{64B0F90C-FCC2-4D0B-994D-6D8B439A7966}" type="slidenum">
              <a:rPr lang="tr-TR" smtClean="0"/>
              <a:t>22</a:t>
            </a:fld>
            <a:endParaRPr lang="tr-TR"/>
          </a:p>
        </p:txBody>
      </p:sp>
    </p:spTree>
    <p:extLst>
      <p:ext uri="{BB962C8B-B14F-4D97-AF65-F5344CB8AC3E}">
        <p14:creationId xmlns:p14="http://schemas.microsoft.com/office/powerpoint/2010/main" val="3774827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tr-TR" b="1" dirty="0" smtClean="0"/>
              <a:t>				</a:t>
            </a:r>
          </a:p>
          <a:p>
            <a:pPr marL="0" indent="0">
              <a:buNone/>
            </a:pPr>
            <a:endParaRPr lang="tr-TR" b="1" dirty="0"/>
          </a:p>
          <a:p>
            <a:pPr marL="0" indent="0">
              <a:buNone/>
            </a:pPr>
            <a:r>
              <a:rPr lang="tr-TR" b="1" dirty="0" smtClean="0"/>
              <a:t>	</a:t>
            </a:r>
            <a:endParaRPr lang="tr-TR" b="1" dirty="0"/>
          </a:p>
          <a:p>
            <a:pPr marL="0" indent="0">
              <a:buNone/>
            </a:pPr>
            <a:endParaRPr lang="tr-TR" sz="5400" b="1" dirty="0" smtClean="0">
              <a:solidFill>
                <a:srgbClr val="0070C0"/>
              </a:solidFill>
              <a:effectLst>
                <a:outerShdw blurRad="38100" dist="38100" dir="2700000" algn="tl">
                  <a:srgbClr val="000000">
                    <a:alpha val="43137"/>
                  </a:srgbClr>
                </a:outerShdw>
              </a:effectLst>
            </a:endParaRPr>
          </a:p>
          <a:p>
            <a:pPr marL="0" indent="0">
              <a:buNone/>
            </a:pPr>
            <a:r>
              <a:rPr lang="tr-TR" sz="5400" b="1" dirty="0">
                <a:solidFill>
                  <a:srgbClr val="0070C0"/>
                </a:solidFill>
                <a:effectLst>
                  <a:outerShdw blurRad="38100" dist="38100" dir="2700000" algn="tl">
                    <a:srgbClr val="000000">
                      <a:alpha val="43137"/>
                    </a:srgbClr>
                  </a:outerShdw>
                </a:effectLst>
              </a:rPr>
              <a:t> </a:t>
            </a:r>
            <a:r>
              <a:rPr lang="tr-TR" sz="5400" b="1" dirty="0" smtClean="0">
                <a:solidFill>
                  <a:srgbClr val="0070C0"/>
                </a:solidFill>
                <a:effectLst>
                  <a:outerShdw blurRad="38100" dist="38100" dir="2700000" algn="tl">
                    <a:srgbClr val="000000">
                      <a:alpha val="43137"/>
                    </a:srgbClr>
                  </a:outerShdw>
                </a:effectLst>
              </a:rPr>
              <a:t>                                      TEŞEKKÜRLER</a:t>
            </a:r>
            <a:endParaRPr lang="tr-TR" sz="4600" dirty="0">
              <a:solidFill>
                <a:srgbClr val="0070C0"/>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64B0F90C-FCC2-4D0B-994D-6D8B439A7966}" type="slidenum">
              <a:rPr lang="tr-TR" smtClean="0"/>
              <a:t>23</a:t>
            </a:fld>
            <a:endParaRPr lang="tr-TR"/>
          </a:p>
        </p:txBody>
      </p:sp>
    </p:spTree>
    <p:extLst>
      <p:ext uri="{BB962C8B-B14F-4D97-AF65-F5344CB8AC3E}">
        <p14:creationId xmlns:p14="http://schemas.microsoft.com/office/powerpoint/2010/main" val="468505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92450" y="425470"/>
            <a:ext cx="7495504" cy="6432530"/>
          </a:xfrm>
          <a:prstGeom prst="rect">
            <a:avLst/>
          </a:prstGeom>
          <a:noFill/>
        </p:spPr>
        <p:txBody>
          <a:bodyPr wrap="square" rtlCol="0">
            <a:spAutoFit/>
          </a:bodyPr>
          <a:lstStyle/>
          <a:p>
            <a:endParaRPr lang="tr-TR" sz="2000" dirty="0" smtClean="0"/>
          </a:p>
          <a:p>
            <a:endParaRPr lang="tr-TR" sz="2000" u="sng" dirty="0"/>
          </a:p>
          <a:p>
            <a:pPr>
              <a:lnSpc>
                <a:spcPct val="100000"/>
              </a:lnSpc>
              <a:spcBef>
                <a:spcPts val="0"/>
              </a:spcBef>
            </a:pPr>
            <a:r>
              <a:rPr lang="tr-TR" sz="2400" dirty="0"/>
              <a:t>Gelişmiş ülkelerde nüfus yaşlanıyor, gelişmekte olan ülkeler nispeten daha genç, büyüyen orta sınıf ise iş dünyası için fırsata dönüşebilir.</a:t>
            </a:r>
          </a:p>
          <a:p>
            <a:pPr fontAlgn="base">
              <a:lnSpc>
                <a:spcPct val="100000"/>
              </a:lnSpc>
              <a:spcBef>
                <a:spcPts val="0"/>
              </a:spcBef>
            </a:pPr>
            <a:endParaRPr lang="tr-TR" sz="2400" dirty="0"/>
          </a:p>
          <a:p>
            <a:pPr fontAlgn="base">
              <a:lnSpc>
                <a:spcPct val="100000"/>
              </a:lnSpc>
              <a:spcBef>
                <a:spcPts val="0"/>
              </a:spcBef>
            </a:pPr>
            <a:r>
              <a:rPr lang="tr-TR" sz="2400" dirty="0"/>
              <a:t>Dünya nüfusu büyümeye devam ediyor. 2050 yılına geldiğimizde nüfusun 10 milyarı bulacağı öngörülüyor. Fakat dünya nüfusu yaşlanıyor; 1975’te 22 olan ortalama yaş, 2050’de ise 31 olacak, gelişmiş ülkelerde ise ortalama yaşın 45 olacağı öngörülüyor.</a:t>
            </a:r>
          </a:p>
          <a:p>
            <a:pPr fontAlgn="base"/>
            <a:endParaRPr lang="tr-TR" sz="2400" dirty="0"/>
          </a:p>
          <a:p>
            <a:pPr fontAlgn="base">
              <a:lnSpc>
                <a:spcPct val="100000"/>
              </a:lnSpc>
              <a:spcBef>
                <a:spcPts val="0"/>
              </a:spcBef>
            </a:pPr>
            <a:r>
              <a:rPr lang="tr-TR" sz="2400" dirty="0"/>
              <a:t>Global Orta Sınıf da artış gösteriyor, örneğin 2030 yılında dünyadaki global orta sınıfın üçte ikisi Asya kıtasında yaşıyor olacak. Bu bölgedeki tüketicileri anlamak en önemli adımlardan biri olabilir.</a:t>
            </a:r>
          </a:p>
          <a:p>
            <a:endParaRPr lang="tr-TR" sz="2000" dirty="0" smtClean="0"/>
          </a:p>
          <a:p>
            <a:endParaRPr lang="tr-TR" dirty="0"/>
          </a:p>
        </p:txBody>
      </p:sp>
      <p:sp>
        <p:nvSpPr>
          <p:cNvPr id="9" name="Oval 8"/>
          <p:cNvSpPr/>
          <p:nvPr/>
        </p:nvSpPr>
        <p:spPr>
          <a:xfrm>
            <a:off x="708339" y="1899632"/>
            <a:ext cx="2768957" cy="2768957"/>
          </a:xfrm>
          <a:prstGeom prst="ellipse">
            <a:avLst/>
          </a:prstGeom>
          <a:solidFill>
            <a:srgbClr val="A6A6A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effectLst>
                  <a:outerShdw blurRad="38100" dist="38100" dir="2700000" algn="tl">
                    <a:srgbClr val="000000">
                      <a:alpha val="43137"/>
                    </a:srgbClr>
                  </a:outerShdw>
                </a:effectLst>
              </a:rPr>
              <a:t>DEMOGRAFİK DEĞİŞİM </a:t>
            </a:r>
            <a:endParaRPr lang="tr-TR" sz="2400" b="1" dirty="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64B0F90C-FCC2-4D0B-994D-6D8B439A7966}" type="slidenum">
              <a:rPr lang="tr-TR" smtClean="0"/>
              <a:t>3</a:t>
            </a:fld>
            <a:endParaRPr lang="tr-TR"/>
          </a:p>
        </p:txBody>
      </p:sp>
    </p:spTree>
    <p:extLst>
      <p:ext uri="{BB962C8B-B14F-4D97-AF65-F5344CB8AC3E}">
        <p14:creationId xmlns:p14="http://schemas.microsoft.com/office/powerpoint/2010/main" val="2077960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anim calcmode="lin" valueType="num">
                                      <p:cBhvr>
                                        <p:cTn id="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1000"/>
                                        <p:tgtEl>
                                          <p:spTgt spid="5">
                                            <p:txEl>
                                              <p:pRg st="4" end="4"/>
                                            </p:txEl>
                                          </p:spTgt>
                                        </p:tgtEl>
                                      </p:cBhvr>
                                    </p:animEffect>
                                    <p:anim calcmode="lin" valueType="num">
                                      <p:cBhvr>
                                        <p:cTn id="1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1000"/>
                                        <p:tgtEl>
                                          <p:spTgt spid="5">
                                            <p:txEl>
                                              <p:pRg st="6" end="6"/>
                                            </p:txEl>
                                          </p:spTgt>
                                        </p:tgtEl>
                                      </p:cBhvr>
                                    </p:animEffect>
                                    <p:anim calcmode="lin" valueType="num">
                                      <p:cBhvr>
                                        <p:cTn id="1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57600" y="1742567"/>
            <a:ext cx="8113690" cy="3028521"/>
          </a:xfrm>
          <a:prstGeom prst="rect">
            <a:avLst/>
          </a:prstGeom>
          <a:noFill/>
        </p:spPr>
        <p:txBody>
          <a:bodyPr wrap="square" rtlCol="0">
            <a:spAutoFit/>
          </a:bodyPr>
          <a:lstStyle/>
          <a:p>
            <a:pPr>
              <a:lnSpc>
                <a:spcPct val="120000"/>
              </a:lnSpc>
              <a:spcBef>
                <a:spcPts val="0"/>
              </a:spcBef>
            </a:pPr>
            <a:r>
              <a:rPr lang="tr-TR" sz="2400" dirty="0" smtClean="0"/>
              <a:t>Küresel </a:t>
            </a:r>
            <a:r>
              <a:rPr lang="tr-TR" sz="2400" dirty="0"/>
              <a:t>ekonomi yeniden dengeleniyor. Büyümenin odak noktası batıdan tekrar doğuya dönüyor. </a:t>
            </a:r>
          </a:p>
          <a:p>
            <a:pPr>
              <a:lnSpc>
                <a:spcPct val="120000"/>
              </a:lnSpc>
            </a:pPr>
            <a:endParaRPr lang="tr-TR" sz="2400" dirty="0"/>
          </a:p>
          <a:p>
            <a:pPr>
              <a:lnSpc>
                <a:spcPct val="120000"/>
              </a:lnSpc>
              <a:spcBef>
                <a:spcPts val="0"/>
              </a:spcBef>
            </a:pPr>
            <a:r>
              <a:rPr lang="tr-TR" sz="2400" dirty="0"/>
              <a:t>Gelişmekte olan ekonomiler küresel erişimlerini artırmaya devam ettikçe </a:t>
            </a:r>
            <a:r>
              <a:rPr lang="tr-TR" sz="2400" dirty="0" smtClean="0"/>
              <a:t>önümüzdeki </a:t>
            </a:r>
            <a:r>
              <a:rPr lang="tr-TR" sz="2400" dirty="0"/>
              <a:t>10 yıl, uzun vadede ekonominin yeniden dengelenmesindeki dönüm noktası olacak.</a:t>
            </a:r>
          </a:p>
          <a:p>
            <a:endParaRPr lang="tr-TR" dirty="0"/>
          </a:p>
        </p:txBody>
      </p:sp>
      <p:sp>
        <p:nvSpPr>
          <p:cNvPr id="8" name="Oval 7"/>
          <p:cNvSpPr/>
          <p:nvPr/>
        </p:nvSpPr>
        <p:spPr>
          <a:xfrm>
            <a:off x="656823" y="1635617"/>
            <a:ext cx="2721361" cy="2721361"/>
          </a:xfrm>
          <a:prstGeom prst="ellipse">
            <a:avLst/>
          </a:prstGeom>
          <a:solidFill>
            <a:srgbClr val="BF9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effectLst>
                  <a:outerShdw blurRad="38100" dist="38100" dir="2700000" algn="tl">
                    <a:srgbClr val="000000">
                      <a:alpha val="43137"/>
                    </a:srgbClr>
                  </a:outerShdw>
                </a:effectLst>
              </a:rPr>
              <a:t>EKONOMİK GÜÇ </a:t>
            </a:r>
            <a:endParaRPr lang="tr-TR" sz="2400" b="1" dirty="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64B0F90C-FCC2-4D0B-994D-6D8B439A7966}" type="slidenum">
              <a:rPr lang="tr-TR" smtClean="0"/>
              <a:t>4</a:t>
            </a:fld>
            <a:endParaRPr lang="tr-TR"/>
          </a:p>
        </p:txBody>
      </p:sp>
    </p:spTree>
    <p:extLst>
      <p:ext uri="{BB962C8B-B14F-4D97-AF65-F5344CB8AC3E}">
        <p14:creationId xmlns:p14="http://schemas.microsoft.com/office/powerpoint/2010/main" val="271911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50783" y="1648495"/>
            <a:ext cx="7688687" cy="2643159"/>
          </a:xfrm>
          <a:prstGeom prst="rect">
            <a:avLst/>
          </a:prstGeom>
        </p:spPr>
        <p:txBody>
          <a:bodyPr wrap="square">
            <a:spAutoFit/>
          </a:bodyPr>
          <a:lstStyle/>
          <a:p>
            <a:pPr>
              <a:lnSpc>
                <a:spcPct val="120000"/>
              </a:lnSpc>
              <a:spcBef>
                <a:spcPts val="0"/>
              </a:spcBef>
            </a:pPr>
            <a:endParaRPr lang="tr-TR" sz="2800" dirty="0" smtClean="0"/>
          </a:p>
          <a:p>
            <a:pPr>
              <a:lnSpc>
                <a:spcPct val="120000"/>
              </a:lnSpc>
              <a:spcBef>
                <a:spcPts val="0"/>
              </a:spcBef>
            </a:pPr>
            <a:r>
              <a:rPr lang="tr-TR" sz="2800" dirty="0" smtClean="0"/>
              <a:t>1950’lerde </a:t>
            </a:r>
            <a:r>
              <a:rPr lang="tr-TR" sz="2800" dirty="0"/>
              <a:t>nüfusun yüzde 30’undan azı şehirlerde yaşarken bugün bu oran yüzde 50 düzeyinde</a:t>
            </a:r>
            <a:r>
              <a:rPr lang="tr-TR" sz="2400" dirty="0"/>
              <a:t>. </a:t>
            </a:r>
            <a:r>
              <a:rPr lang="tr-TR" sz="2800" dirty="0"/>
              <a:t>Birleşmiş Milletler öngörülerine göre 2030 yılına kadar 4,9 milyar insan şehirlerde yaşıyor olacak. </a:t>
            </a:r>
          </a:p>
        </p:txBody>
      </p:sp>
      <p:sp>
        <p:nvSpPr>
          <p:cNvPr id="9" name="Oval 8"/>
          <p:cNvSpPr/>
          <p:nvPr/>
        </p:nvSpPr>
        <p:spPr>
          <a:xfrm>
            <a:off x="695460" y="1848117"/>
            <a:ext cx="2743199" cy="2743199"/>
          </a:xfrm>
          <a:prstGeom prst="ellipse">
            <a:avLst/>
          </a:prstGeom>
          <a:solidFill>
            <a:srgbClr val="AD6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effectLst>
                  <a:outerShdw blurRad="38100" dist="38100" dir="2700000" algn="tl">
                    <a:srgbClr val="000000">
                      <a:alpha val="43137"/>
                    </a:srgbClr>
                  </a:outerShdw>
                </a:effectLst>
              </a:rPr>
              <a:t>HIZLANAN ŞEHİRLEŞME</a:t>
            </a:r>
            <a:endParaRPr lang="tr-TR" sz="2400" b="1" dirty="0">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64B0F90C-FCC2-4D0B-994D-6D8B439A7966}" type="slidenum">
              <a:rPr lang="tr-TR" smtClean="0"/>
              <a:t>5</a:t>
            </a:fld>
            <a:endParaRPr lang="tr-TR"/>
          </a:p>
        </p:txBody>
      </p:sp>
    </p:spTree>
    <p:extLst>
      <p:ext uri="{BB962C8B-B14F-4D97-AF65-F5344CB8AC3E}">
        <p14:creationId xmlns:p14="http://schemas.microsoft.com/office/powerpoint/2010/main" val="54616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86389" y="1642055"/>
            <a:ext cx="6130344" cy="3046988"/>
          </a:xfrm>
          <a:prstGeom prst="rect">
            <a:avLst/>
          </a:prstGeom>
        </p:spPr>
        <p:txBody>
          <a:bodyPr wrap="square">
            <a:spAutoFit/>
          </a:bodyPr>
          <a:lstStyle/>
          <a:p>
            <a:r>
              <a:rPr lang="tr-TR" sz="2400" dirty="0"/>
              <a:t>Kaynakların kıtlığı ve iklim değişiminin etkisi büyüyen ekonomik endişelerin başında geliyor. </a:t>
            </a:r>
            <a:endParaRPr lang="tr-TR" sz="2400" dirty="0" smtClean="0"/>
          </a:p>
          <a:p>
            <a:endParaRPr lang="tr-TR" sz="2400" dirty="0"/>
          </a:p>
          <a:p>
            <a:r>
              <a:rPr lang="tr-TR" sz="2400" dirty="0"/>
              <a:t>Enerji talebinin 2030 yılına kadar yüzde 50 artacağı ve su kaynaklarının yüzde 40 azalacağı öngörülüyor</a:t>
            </a:r>
            <a:r>
              <a:rPr lang="tr-TR" sz="2400" dirty="0" smtClean="0"/>
              <a:t>.</a:t>
            </a:r>
          </a:p>
          <a:p>
            <a:endParaRPr lang="tr-TR" sz="2400" dirty="0" smtClean="0"/>
          </a:p>
          <a:p>
            <a:r>
              <a:rPr lang="tr-TR" sz="2400" dirty="0" smtClean="0"/>
              <a:t>Sürdürülebilir </a:t>
            </a:r>
            <a:r>
              <a:rPr lang="tr-TR" sz="2400" dirty="0"/>
              <a:t>çözüm ihtiyacı büyük.</a:t>
            </a:r>
          </a:p>
        </p:txBody>
      </p:sp>
      <p:sp>
        <p:nvSpPr>
          <p:cNvPr id="8" name="Oval 7"/>
          <p:cNvSpPr/>
          <p:nvPr/>
        </p:nvSpPr>
        <p:spPr>
          <a:xfrm>
            <a:off x="682581" y="1781070"/>
            <a:ext cx="2768957" cy="2768957"/>
          </a:xfrm>
          <a:prstGeom prst="ellipse">
            <a:avLst/>
          </a:prstGeom>
          <a:solidFill>
            <a:srgbClr val="C85C1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İKLİM DEĞİŞİMİ </a:t>
            </a:r>
          </a:p>
          <a:p>
            <a:pPr algn="ctr"/>
            <a:r>
              <a:rPr lang="tr-TR" sz="2400" b="1" dirty="0" smtClean="0"/>
              <a:t>VE </a:t>
            </a:r>
          </a:p>
          <a:p>
            <a:pPr algn="ctr"/>
            <a:r>
              <a:rPr lang="tr-TR" sz="2400" b="1" dirty="0" smtClean="0"/>
              <a:t>SINIRLI KAYNAKLAR</a:t>
            </a:r>
            <a:endParaRPr lang="tr-TR" sz="2400" b="1" dirty="0"/>
          </a:p>
        </p:txBody>
      </p:sp>
      <p:sp>
        <p:nvSpPr>
          <p:cNvPr id="2" name="Slide Number Placeholder 1"/>
          <p:cNvSpPr>
            <a:spLocks noGrp="1"/>
          </p:cNvSpPr>
          <p:nvPr>
            <p:ph type="sldNum" sz="quarter" idx="12"/>
          </p:nvPr>
        </p:nvSpPr>
        <p:spPr/>
        <p:txBody>
          <a:bodyPr/>
          <a:lstStyle/>
          <a:p>
            <a:fld id="{64B0F90C-FCC2-4D0B-994D-6D8B439A7966}" type="slidenum">
              <a:rPr lang="tr-TR" smtClean="0"/>
              <a:t>6</a:t>
            </a:fld>
            <a:endParaRPr lang="tr-TR"/>
          </a:p>
        </p:txBody>
      </p:sp>
    </p:spTree>
    <p:extLst>
      <p:ext uri="{BB962C8B-B14F-4D97-AF65-F5344CB8AC3E}">
        <p14:creationId xmlns:p14="http://schemas.microsoft.com/office/powerpoint/2010/main" val="201733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1000"/>
                                        <p:tgtEl>
                                          <p:spTgt spid="7">
                                            <p:txEl>
                                              <p:pRg st="2" end="2"/>
                                            </p:txEl>
                                          </p:spTgt>
                                        </p:tgtEl>
                                      </p:cBhvr>
                                    </p:animEffect>
                                    <p:anim calcmode="lin" valueType="num">
                                      <p:cBhvr>
                                        <p:cTn id="13"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1000"/>
                                        <p:tgtEl>
                                          <p:spTgt spid="7">
                                            <p:txEl>
                                              <p:pRg st="4" end="4"/>
                                            </p:txEl>
                                          </p:spTgt>
                                        </p:tgtEl>
                                      </p:cBhvr>
                                    </p:animEffect>
                                    <p:anim calcmode="lin" valueType="num">
                                      <p:cBhvr>
                                        <p:cTn id="18"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734872" y="1571223"/>
            <a:ext cx="7598536" cy="3785652"/>
          </a:xfrm>
          <a:prstGeom prst="rect">
            <a:avLst/>
          </a:prstGeom>
        </p:spPr>
        <p:txBody>
          <a:bodyPr wrap="square">
            <a:spAutoFit/>
          </a:bodyPr>
          <a:lstStyle/>
          <a:p>
            <a:endParaRPr lang="tr-TR" sz="2400" dirty="0" smtClean="0"/>
          </a:p>
          <a:p>
            <a:r>
              <a:rPr lang="tr-TR" sz="2400" dirty="0" smtClean="0"/>
              <a:t>İnternet</a:t>
            </a:r>
            <a:r>
              <a:rPr lang="tr-TR" sz="2400" dirty="0"/>
              <a:t>, mobil cihazlar, büyük veri, büyük veri analizi, yapay zeka, siber güvenlik ve bulut </a:t>
            </a:r>
            <a:r>
              <a:rPr lang="tr-TR" sz="2400" dirty="0" smtClean="0"/>
              <a:t>bilişim </a:t>
            </a:r>
            <a:r>
              <a:rPr lang="tr-TR" sz="2400" dirty="0"/>
              <a:t>buna benzer gelişmeler dünyamızda yeni bir dönüşümü beraberinde getirecek. </a:t>
            </a:r>
            <a:endParaRPr lang="tr-TR" sz="2400" dirty="0" smtClean="0"/>
          </a:p>
          <a:p>
            <a:endParaRPr lang="tr-TR" sz="2400" dirty="0"/>
          </a:p>
          <a:p>
            <a:r>
              <a:rPr lang="tr-TR" sz="2400" dirty="0"/>
              <a:t>Fikir ve inovasyon akımları daha güçlü teknolojileri yaratıyor, bu teknolojilerin kullanımı da sadece hayal gücümüzle sınırlı.</a:t>
            </a:r>
          </a:p>
          <a:p>
            <a:endParaRPr lang="tr-TR" sz="2400" b="1" dirty="0"/>
          </a:p>
        </p:txBody>
      </p:sp>
      <p:sp>
        <p:nvSpPr>
          <p:cNvPr id="11" name="Oval 10"/>
          <p:cNvSpPr/>
          <p:nvPr/>
        </p:nvSpPr>
        <p:spPr>
          <a:xfrm>
            <a:off x="746976" y="1873875"/>
            <a:ext cx="2614411" cy="2614411"/>
          </a:xfrm>
          <a:prstGeom prst="ellipse">
            <a:avLst/>
          </a:prstGeom>
          <a:solidFill>
            <a:srgbClr val="B435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t>TEKNOLOJİK İLERLEME </a:t>
            </a:r>
            <a:endParaRPr lang="tr-TR" sz="2400" b="1" dirty="0"/>
          </a:p>
        </p:txBody>
      </p:sp>
      <p:sp>
        <p:nvSpPr>
          <p:cNvPr id="2" name="Slide Number Placeholder 1"/>
          <p:cNvSpPr>
            <a:spLocks noGrp="1"/>
          </p:cNvSpPr>
          <p:nvPr>
            <p:ph type="sldNum" sz="quarter" idx="12"/>
          </p:nvPr>
        </p:nvSpPr>
        <p:spPr/>
        <p:txBody>
          <a:bodyPr/>
          <a:lstStyle/>
          <a:p>
            <a:fld id="{64B0F90C-FCC2-4D0B-994D-6D8B439A7966}" type="slidenum">
              <a:rPr lang="tr-TR" smtClean="0"/>
              <a:t>7</a:t>
            </a:fld>
            <a:endParaRPr lang="tr-TR"/>
          </a:p>
        </p:txBody>
      </p:sp>
    </p:spTree>
    <p:extLst>
      <p:ext uri="{BB962C8B-B14F-4D97-AF65-F5344CB8AC3E}">
        <p14:creationId xmlns:p14="http://schemas.microsoft.com/office/powerpoint/2010/main" val="233928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1000"/>
                                        <p:tgtEl>
                                          <p:spTgt spid="6">
                                            <p:txEl>
                                              <p:pRg st="3" end="3"/>
                                            </p:txEl>
                                          </p:spTgt>
                                        </p:tgtEl>
                                      </p:cBhvr>
                                    </p:animEffect>
                                    <p:anim calcmode="lin" valueType="num">
                                      <p:cBhvr>
                                        <p:cTn id="1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36" y="303582"/>
            <a:ext cx="10515600" cy="516323"/>
          </a:xfrm>
        </p:spPr>
        <p:txBody>
          <a:bodyPr>
            <a:noAutofit/>
          </a:bodyPr>
          <a:lstStyle/>
          <a:p>
            <a:r>
              <a:rPr lang="tr-TR" sz="4000" b="1" dirty="0" smtClean="0">
                <a:solidFill>
                  <a:srgbClr val="FF0000"/>
                </a:solidFill>
                <a:effectLst>
                  <a:outerShdw blurRad="38100" dist="38100" dir="2700000" algn="tl">
                    <a:srgbClr val="000000">
                      <a:alpha val="43137"/>
                    </a:srgbClr>
                  </a:outerShdw>
                </a:effectLst>
              </a:rPr>
              <a:t>İş Dünyası da Değişiyor...</a:t>
            </a:r>
            <a:endParaRPr lang="tr-TR" sz="4000" dirty="0">
              <a:effectLst>
                <a:outerShdw blurRad="38100" dist="38100" dir="2700000" algn="tl">
                  <a:srgbClr val="000000">
                    <a:alpha val="43137"/>
                  </a:srgbClr>
                </a:outerShdw>
              </a:effectLst>
            </a:endParaRPr>
          </a:p>
        </p:txBody>
      </p:sp>
      <p:sp>
        <p:nvSpPr>
          <p:cNvPr id="7" name="Content Placeholder 2"/>
          <p:cNvSpPr>
            <a:spLocks noGrp="1"/>
          </p:cNvSpPr>
          <p:nvPr>
            <p:ph idx="1"/>
          </p:nvPr>
        </p:nvSpPr>
        <p:spPr>
          <a:xfrm>
            <a:off x="620333" y="1854558"/>
            <a:ext cx="10515600" cy="4399678"/>
          </a:xfrm>
        </p:spPr>
        <p:txBody>
          <a:bodyPr>
            <a:normAutofit/>
          </a:bodyPr>
          <a:lstStyle/>
          <a:p>
            <a:pPr marL="0" indent="0">
              <a:buNone/>
            </a:pPr>
            <a:r>
              <a:rPr lang="tr-TR" b="1" dirty="0" smtClean="0"/>
              <a:t> </a:t>
            </a:r>
          </a:p>
          <a:p>
            <a:pPr marL="0" indent="0">
              <a:buNone/>
            </a:pPr>
            <a:endParaRPr lang="tr-TR" b="1" dirty="0"/>
          </a:p>
          <a:p>
            <a:pPr marL="0" indent="0">
              <a:buNone/>
            </a:pPr>
            <a:endParaRPr lang="tr-TR" b="1" dirty="0" smtClean="0"/>
          </a:p>
          <a:p>
            <a:pPr marL="0" indent="0">
              <a:buNone/>
            </a:pPr>
            <a:endParaRPr lang="tr-TR" dirty="0"/>
          </a:p>
        </p:txBody>
      </p:sp>
      <p:sp>
        <p:nvSpPr>
          <p:cNvPr id="9" name="Content Placeholder 2"/>
          <p:cNvSpPr txBox="1">
            <a:spLocks/>
          </p:cNvSpPr>
          <p:nvPr/>
        </p:nvSpPr>
        <p:spPr>
          <a:xfrm>
            <a:off x="838200" y="1854558"/>
            <a:ext cx="10533845" cy="47806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endParaRPr lang="tr-TR" sz="2000" dirty="0" smtClean="0"/>
          </a:p>
          <a:p>
            <a:pPr marL="0" indent="0">
              <a:lnSpc>
                <a:spcPct val="100000"/>
              </a:lnSpc>
              <a:spcBef>
                <a:spcPts val="0"/>
              </a:spcBef>
              <a:buFont typeface="Arial" panose="020B0604020202020204" pitchFamily="34" charset="0"/>
              <a:buNone/>
            </a:pPr>
            <a:r>
              <a:rPr lang="tr-TR" b="1" dirty="0" smtClean="0">
                <a:solidFill>
                  <a:srgbClr val="FF0000"/>
                </a:solidFill>
              </a:rPr>
              <a:t>İlk sanayi devrimi </a:t>
            </a:r>
            <a:r>
              <a:rPr lang="tr-TR" dirty="0" smtClean="0"/>
              <a:t>üretime </a:t>
            </a:r>
            <a:r>
              <a:rPr lang="tr-TR" b="1" u="sng" dirty="0">
                <a:solidFill>
                  <a:srgbClr val="0070C0"/>
                </a:solidFill>
              </a:rPr>
              <a:t>mekanizasyonu</a:t>
            </a:r>
            <a:r>
              <a:rPr lang="tr-TR" dirty="0" smtClean="0"/>
              <a:t> getirirken, </a:t>
            </a:r>
          </a:p>
          <a:p>
            <a:pPr marL="0" indent="0">
              <a:lnSpc>
                <a:spcPct val="100000"/>
              </a:lnSpc>
              <a:spcBef>
                <a:spcPts val="0"/>
              </a:spcBef>
              <a:buFont typeface="Arial" panose="020B0604020202020204" pitchFamily="34" charset="0"/>
              <a:buNone/>
            </a:pPr>
            <a:r>
              <a:rPr lang="tr-TR" b="1" dirty="0">
                <a:solidFill>
                  <a:srgbClr val="FF0000"/>
                </a:solidFill>
              </a:rPr>
              <a:t>İ</a:t>
            </a:r>
            <a:r>
              <a:rPr lang="tr-TR" b="1" dirty="0" smtClean="0">
                <a:solidFill>
                  <a:srgbClr val="FF0000"/>
                </a:solidFill>
              </a:rPr>
              <a:t>kinci </a:t>
            </a:r>
            <a:r>
              <a:rPr lang="tr-TR" b="1" dirty="0">
                <a:solidFill>
                  <a:srgbClr val="FF0000"/>
                </a:solidFill>
              </a:rPr>
              <a:t>sanayi </a:t>
            </a:r>
            <a:r>
              <a:rPr lang="tr-TR" dirty="0" smtClean="0"/>
              <a:t>devrimi </a:t>
            </a:r>
            <a:r>
              <a:rPr lang="tr-TR" b="1" u="sng" dirty="0">
                <a:solidFill>
                  <a:srgbClr val="0070C0"/>
                </a:solidFill>
              </a:rPr>
              <a:t>elektriği</a:t>
            </a:r>
            <a:r>
              <a:rPr lang="tr-TR" b="1" dirty="0">
                <a:solidFill>
                  <a:srgbClr val="0070C0"/>
                </a:solidFill>
              </a:rPr>
              <a:t> </a:t>
            </a:r>
            <a:r>
              <a:rPr lang="tr-TR" dirty="0" smtClean="0"/>
              <a:t>getirdi. </a:t>
            </a:r>
            <a:endParaRPr lang="tr-TR" dirty="0"/>
          </a:p>
          <a:p>
            <a:pPr marL="0" indent="0">
              <a:lnSpc>
                <a:spcPct val="100000"/>
              </a:lnSpc>
              <a:spcBef>
                <a:spcPts val="0"/>
              </a:spcBef>
              <a:buFont typeface="Arial" panose="020B0604020202020204" pitchFamily="34" charset="0"/>
              <a:buNone/>
            </a:pPr>
            <a:r>
              <a:rPr lang="tr-TR" dirty="0" smtClean="0"/>
              <a:t>1970'lerde gerçekleşen </a:t>
            </a:r>
            <a:r>
              <a:rPr lang="tr-TR" b="1" dirty="0">
                <a:solidFill>
                  <a:srgbClr val="FF0000"/>
                </a:solidFill>
              </a:rPr>
              <a:t>üçüncü sanayi devrimi </a:t>
            </a:r>
            <a:r>
              <a:rPr lang="tr-TR" dirty="0" smtClean="0"/>
              <a:t>ise </a:t>
            </a:r>
            <a:r>
              <a:rPr lang="tr-TR" b="1" u="sng" dirty="0">
                <a:solidFill>
                  <a:srgbClr val="0070C0"/>
                </a:solidFill>
              </a:rPr>
              <a:t>bilişim teknolojilerinin </a:t>
            </a:r>
            <a:r>
              <a:rPr lang="tr-TR" dirty="0" smtClean="0"/>
              <a:t>gelişiyle üretim proseslerini daha da geliştirdi. </a:t>
            </a:r>
          </a:p>
          <a:p>
            <a:pPr marL="0" indent="0">
              <a:lnSpc>
                <a:spcPct val="100000"/>
              </a:lnSpc>
              <a:spcBef>
                <a:spcPts val="0"/>
              </a:spcBef>
              <a:buFont typeface="Arial" panose="020B0604020202020204" pitchFamily="34" charset="0"/>
              <a:buNone/>
            </a:pPr>
            <a:endParaRPr lang="tr-TR" u="sng" dirty="0">
              <a:solidFill>
                <a:srgbClr val="FF0000"/>
              </a:solidFill>
            </a:endParaRPr>
          </a:p>
          <a:p>
            <a:pPr marL="0" indent="0">
              <a:lnSpc>
                <a:spcPct val="100000"/>
              </a:lnSpc>
              <a:spcBef>
                <a:spcPts val="0"/>
              </a:spcBef>
              <a:buFont typeface="Arial" panose="020B0604020202020204" pitchFamily="34" charset="0"/>
              <a:buNone/>
            </a:pPr>
            <a:r>
              <a:rPr lang="tr-TR" b="1" dirty="0" smtClean="0"/>
              <a:t>Bu üç sanayi devrimi de sonradan tanımlanmıştı. </a:t>
            </a:r>
          </a:p>
          <a:p>
            <a:pPr marL="0" indent="0">
              <a:buNone/>
            </a:pPr>
            <a:endParaRPr lang="tr-TR" sz="2200" dirty="0" smtClean="0"/>
          </a:p>
          <a:p>
            <a:pPr marL="0" indent="0">
              <a:buNone/>
            </a:pPr>
            <a:endParaRPr lang="tr-TR" sz="2200" dirty="0"/>
          </a:p>
          <a:p>
            <a:pPr marL="0" indent="0">
              <a:buNone/>
            </a:pPr>
            <a:endParaRPr lang="tr-TR" sz="2200" dirty="0"/>
          </a:p>
          <a:p>
            <a:pPr marL="0" indent="0">
              <a:buNone/>
            </a:pPr>
            <a:endParaRPr lang="tr-TR" sz="2000" dirty="0" smtClean="0"/>
          </a:p>
          <a:p>
            <a:pPr marL="0" indent="0">
              <a:lnSpc>
                <a:spcPct val="100000"/>
              </a:lnSpc>
              <a:spcBef>
                <a:spcPts val="0"/>
              </a:spcBef>
              <a:buFont typeface="Arial" panose="020B0604020202020204" pitchFamily="34" charset="0"/>
              <a:buNone/>
            </a:pPr>
            <a:endParaRPr lang="tr-TR" sz="2000" b="1" dirty="0" smtClean="0">
              <a:solidFill>
                <a:srgbClr val="0070C0"/>
              </a:solidFill>
            </a:endParaRPr>
          </a:p>
          <a:p>
            <a:pPr marL="0" indent="0">
              <a:lnSpc>
                <a:spcPct val="100000"/>
              </a:lnSpc>
              <a:spcBef>
                <a:spcPts val="0"/>
              </a:spcBef>
              <a:buFont typeface="Arial" panose="020B0604020202020204" pitchFamily="34" charset="0"/>
              <a:buNone/>
            </a:pPr>
            <a:endParaRPr lang="tr-TR" sz="2000" b="1" dirty="0" smtClean="0"/>
          </a:p>
          <a:p>
            <a:pPr marL="0" indent="0">
              <a:lnSpc>
                <a:spcPct val="100000"/>
              </a:lnSpc>
              <a:spcBef>
                <a:spcPts val="0"/>
              </a:spcBef>
              <a:buFont typeface="Arial" panose="020B0604020202020204" pitchFamily="34" charset="0"/>
              <a:buNone/>
            </a:pPr>
            <a:r>
              <a:rPr lang="tr-TR" sz="1800" b="1" dirty="0" smtClean="0">
                <a:solidFill>
                  <a:srgbClr val="FF0000"/>
                </a:solidFill>
              </a:rPr>
              <a:t>.</a:t>
            </a:r>
          </a:p>
          <a:p>
            <a:pPr marL="0" indent="0">
              <a:buFont typeface="Arial" panose="020B0604020202020204" pitchFamily="34" charset="0"/>
              <a:buNone/>
            </a:pPr>
            <a:r>
              <a:rPr lang="tr-TR" sz="1800" dirty="0" smtClean="0"/>
              <a:t>	</a:t>
            </a:r>
            <a:endParaRPr lang="tr-TR" sz="1800" b="1" dirty="0"/>
          </a:p>
        </p:txBody>
      </p:sp>
      <p:sp>
        <p:nvSpPr>
          <p:cNvPr id="3" name="Slide Number Placeholder 2"/>
          <p:cNvSpPr>
            <a:spLocks noGrp="1"/>
          </p:cNvSpPr>
          <p:nvPr>
            <p:ph type="sldNum" sz="quarter" idx="12"/>
          </p:nvPr>
        </p:nvSpPr>
        <p:spPr/>
        <p:txBody>
          <a:bodyPr/>
          <a:lstStyle/>
          <a:p>
            <a:fld id="{64B0F90C-FCC2-4D0B-994D-6D8B439A7966}" type="slidenum">
              <a:rPr lang="tr-TR" smtClean="0"/>
              <a:t>8</a:t>
            </a:fld>
            <a:endParaRPr lang="tr-TR"/>
          </a:p>
        </p:txBody>
      </p:sp>
    </p:spTree>
    <p:extLst>
      <p:ext uri="{BB962C8B-B14F-4D97-AF65-F5344CB8AC3E}">
        <p14:creationId xmlns:p14="http://schemas.microsoft.com/office/powerpoint/2010/main" val="3105851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851" y="640768"/>
            <a:ext cx="10864402" cy="5553969"/>
          </a:xfrm>
        </p:spPr>
        <p:txBody>
          <a:bodyPr>
            <a:normAutofit fontScale="85000" lnSpcReduction="10000"/>
          </a:bodyPr>
          <a:lstStyle/>
          <a:p>
            <a:pPr marL="0" indent="0">
              <a:lnSpc>
                <a:spcPct val="100000"/>
              </a:lnSpc>
              <a:spcBef>
                <a:spcPts val="0"/>
              </a:spcBef>
              <a:buNone/>
            </a:pPr>
            <a:r>
              <a:rPr lang="tr-TR" b="1" dirty="0"/>
              <a:t>Şimdi ise ilk defa</a:t>
            </a:r>
            <a:r>
              <a:rPr lang="tr-TR" dirty="0"/>
              <a:t>, </a:t>
            </a:r>
            <a:r>
              <a:rPr lang="tr-TR" b="1" dirty="0">
                <a:solidFill>
                  <a:srgbClr val="0070C0"/>
                </a:solidFill>
              </a:rPr>
              <a:t>Sanayi veya </a:t>
            </a:r>
            <a:r>
              <a:rPr lang="tr-TR" b="1" dirty="0">
                <a:solidFill>
                  <a:srgbClr val="0070C0"/>
                </a:solidFill>
                <a:hlinkClick r:id="rId2"/>
              </a:rPr>
              <a:t>E</a:t>
            </a:r>
            <a:r>
              <a:rPr lang="tr-TR" b="1" dirty="0">
                <a:hlinkClick r:id="rId2"/>
              </a:rPr>
              <a:t>ndüstri 4.0</a:t>
            </a:r>
            <a:r>
              <a:rPr lang="tr-TR" b="1" dirty="0"/>
              <a:t> terimi bir devrimi daha gerçekleşmeden tanımlamak için kullanılıyor. </a:t>
            </a:r>
            <a:endParaRPr lang="tr-TR" b="1" dirty="0" smtClean="0"/>
          </a:p>
          <a:p>
            <a:pPr marL="0" indent="0">
              <a:lnSpc>
                <a:spcPct val="100000"/>
              </a:lnSpc>
              <a:spcBef>
                <a:spcPts val="0"/>
              </a:spcBef>
              <a:buNone/>
            </a:pPr>
            <a:endParaRPr lang="tr-TR" b="1" dirty="0"/>
          </a:p>
          <a:p>
            <a:pPr marL="0" indent="0">
              <a:buNone/>
            </a:pPr>
            <a:r>
              <a:rPr lang="tr-TR" dirty="0"/>
              <a:t>Dördüncü sanayi devriminin karakteristik özelliği, </a:t>
            </a:r>
            <a:r>
              <a:rPr lang="tr-TR" b="1" u="sng" dirty="0">
                <a:solidFill>
                  <a:srgbClr val="0070C0"/>
                </a:solidFill>
              </a:rPr>
              <a:t>fiziksel dünya ile sanal dünyanın</a:t>
            </a:r>
            <a:r>
              <a:rPr lang="tr-TR" u="sng" dirty="0"/>
              <a:t> </a:t>
            </a:r>
            <a:r>
              <a:rPr lang="tr-TR" b="1" dirty="0"/>
              <a:t>siber fiziksel sistemler (CPS:Cyber</a:t>
            </a:r>
            <a:r>
              <a:rPr lang="tr-TR" dirty="0"/>
              <a:t>-</a:t>
            </a:r>
            <a:r>
              <a:rPr lang="tr-TR" b="1" dirty="0"/>
              <a:t>Physical Systems </a:t>
            </a:r>
            <a:r>
              <a:rPr lang="tr-TR" dirty="0"/>
              <a:t>) biçiminde </a:t>
            </a:r>
            <a:r>
              <a:rPr lang="tr-TR" b="1" dirty="0">
                <a:solidFill>
                  <a:srgbClr val="0070C0"/>
                </a:solidFill>
              </a:rPr>
              <a:t>bir araya gelmesidir</a:t>
            </a:r>
            <a:r>
              <a:rPr lang="tr-TR" dirty="0"/>
              <a:t>. </a:t>
            </a:r>
            <a:endParaRPr lang="tr-TR" dirty="0" smtClean="0"/>
          </a:p>
          <a:p>
            <a:pPr marL="0" indent="0">
              <a:buNone/>
            </a:pPr>
            <a:r>
              <a:rPr lang="tr-TR" dirty="0" smtClean="0"/>
              <a:t>Bu </a:t>
            </a:r>
            <a:r>
              <a:rPr lang="tr-TR" dirty="0"/>
              <a:t>şu demek oluyor ki; sensörler ve aktüatörler fiziksel dünyayı </a:t>
            </a:r>
            <a:r>
              <a:rPr lang="tr-TR" b="1" dirty="0">
                <a:hlinkClick r:id="rId3"/>
              </a:rPr>
              <a:t>sanal</a:t>
            </a:r>
            <a:r>
              <a:rPr lang="tr-TR" dirty="0"/>
              <a:t> bilgi işlem dünyasıyla bağlar. Örneğin, üretimin herhangi bir aşamasında kaynak sıkıntısı olması durumunda, gerekli kaynak siparişi otomatik olarak veriliyor, oluşan arızalar anında ve yerinde tespit edilip giderilebiliyor, sistem tam kapasiteyle ve sorunsuz çalıştırılabiliyor </a:t>
            </a:r>
          </a:p>
          <a:p>
            <a:pPr marL="0" indent="0">
              <a:buNone/>
            </a:pPr>
            <a:endParaRPr lang="tr-TR" dirty="0" smtClean="0"/>
          </a:p>
          <a:p>
            <a:pPr marL="0" indent="0">
              <a:buNone/>
            </a:pPr>
            <a:r>
              <a:rPr lang="tr-TR" dirty="0" smtClean="0"/>
              <a:t>Nesnelerin </a:t>
            </a:r>
            <a:r>
              <a:rPr lang="tr-TR" dirty="0"/>
              <a:t>ve Endüstriyel Nesnelerin İnterneti ile birlikte çok geniş bir iletişim ağı yaratan ve böylece gerçek ve sanal dünyalar arasındaki sınırı kaldırmaya yönelen Siber-Fiziksel Sistemler, Endüstri 4.0’ın temelindeki önemli güçlerden birini oluşturuyor.</a:t>
            </a:r>
          </a:p>
          <a:p>
            <a:pPr marL="0" indent="0">
              <a:buNone/>
            </a:pPr>
            <a:r>
              <a:rPr lang="tr-TR" sz="3300" b="1" dirty="0"/>
              <a:t>Sanayi 4 </a:t>
            </a:r>
            <a:r>
              <a:rPr lang="tr-TR" sz="3300" b="1" dirty="0" smtClean="0"/>
              <a:t>Devrimi’nin </a:t>
            </a:r>
            <a:r>
              <a:rPr lang="tr-TR" sz="3300" b="1" dirty="0"/>
              <a:t>önceki tüm sanayi devrimlerinden daha yıkıcı bir değişim potansiyeli bulunmaktadır.</a:t>
            </a:r>
          </a:p>
          <a:p>
            <a:endParaRPr lang="tr-TR" sz="3300" b="1" dirty="0"/>
          </a:p>
        </p:txBody>
      </p:sp>
      <p:sp>
        <p:nvSpPr>
          <p:cNvPr id="2" name="Slide Number Placeholder 1"/>
          <p:cNvSpPr>
            <a:spLocks noGrp="1"/>
          </p:cNvSpPr>
          <p:nvPr>
            <p:ph type="sldNum" sz="quarter" idx="12"/>
          </p:nvPr>
        </p:nvSpPr>
        <p:spPr/>
        <p:txBody>
          <a:bodyPr/>
          <a:lstStyle/>
          <a:p>
            <a:fld id="{64B0F90C-FCC2-4D0B-994D-6D8B439A7966}" type="slidenum">
              <a:rPr lang="tr-TR" smtClean="0"/>
              <a:t>9</a:t>
            </a:fld>
            <a:endParaRPr lang="tr-TR"/>
          </a:p>
        </p:txBody>
      </p:sp>
    </p:spTree>
    <p:extLst>
      <p:ext uri="{BB962C8B-B14F-4D97-AF65-F5344CB8AC3E}">
        <p14:creationId xmlns:p14="http://schemas.microsoft.com/office/powerpoint/2010/main" val="330011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1153</Words>
  <Application>Microsoft Office PowerPoint</Application>
  <PresentationFormat>Widescreen</PresentationFormat>
  <Paragraphs>224</Paragraphs>
  <Slides>23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Wingdings</vt:lpstr>
      <vt:lpstr>Office Theme</vt:lpstr>
      <vt:lpstr>KAMU YARARINI KORUMA, MUHASEBE MESLEĞİNİN LİDERLİĞİ</vt:lpstr>
      <vt:lpstr>Dünya Değişiyor ...</vt:lpstr>
      <vt:lpstr>PowerPoint Presentation</vt:lpstr>
      <vt:lpstr>PowerPoint Presentation</vt:lpstr>
      <vt:lpstr>PowerPoint Presentation</vt:lpstr>
      <vt:lpstr>PowerPoint Presentation</vt:lpstr>
      <vt:lpstr>PowerPoint Presentation</vt:lpstr>
      <vt:lpstr>İş Dünyası da Değişiyor...</vt:lpstr>
      <vt:lpstr>PowerPoint Presentation</vt:lpstr>
      <vt:lpstr>İş Dünyası da Değişiyor...</vt:lpstr>
      <vt:lpstr>İş Dünyası da Değişiyor...</vt:lpstr>
      <vt:lpstr>İş Dünyası da Değişiyor...</vt:lpstr>
      <vt:lpstr>Kamu Yararını Koruma, Muhasebe Mesleğinin Liderliği</vt:lpstr>
      <vt:lpstr>Kamu Yararını Koruma, Muhasebe Mesleğinin Liderliği</vt:lpstr>
      <vt:lpstr>PowerPoint Presentation</vt:lpstr>
      <vt:lpstr>PowerPoint Presentation</vt:lpstr>
      <vt:lpstr>PowerPoint Presentation</vt:lpstr>
      <vt:lpstr>Kamu Yararını Koruma, Muhasebe Mesleğinin Liderliği</vt:lpstr>
      <vt:lpstr>Kamu Yararını Koruma, Muhasebe Mesleğinin Liderliği</vt:lpstr>
      <vt:lpstr>Kamu Yararını Koruma, Muhasebe Mesleğinin Liderliği</vt:lpstr>
      <vt:lpstr>Sonuç</vt:lpstr>
      <vt:lpstr> Kaynakça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YARARINI KORUMA, MUHASEBE MESLEĞİNİN LİDERLİĞİ</dc:title>
  <dc:creator>Cemal IBIS</dc:creator>
  <cp:lastModifiedBy>Seda KARADAYI</cp:lastModifiedBy>
  <cp:revision>80</cp:revision>
  <cp:lastPrinted>2018-10-04T12:47:56Z</cp:lastPrinted>
  <dcterms:created xsi:type="dcterms:W3CDTF">2018-10-01T14:15:12Z</dcterms:created>
  <dcterms:modified xsi:type="dcterms:W3CDTF">2018-10-05T07:08:08Z</dcterms:modified>
</cp:coreProperties>
</file>