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83" r:id="rId1"/>
  </p:sldMasterIdLst>
  <p:sldIdLst>
    <p:sldId id="256" r:id="rId2"/>
    <p:sldId id="257" r:id="rId3"/>
    <p:sldId id="258" r:id="rId4"/>
    <p:sldId id="271" r:id="rId5"/>
    <p:sldId id="259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60" r:id="rId16"/>
    <p:sldId id="261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82"/>
    <p:restoredTop sz="94643"/>
  </p:normalViewPr>
  <p:slideViewPr>
    <p:cSldViewPr snapToGrid="0" snapToObjects="1">
      <p:cViewPr varScale="1">
        <p:scale>
          <a:sx n="73" d="100"/>
          <a:sy n="73" d="100"/>
        </p:scale>
        <p:origin x="-420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48A87A34-81AB-432B-8DAE-1953F412C126}" type="datetimeFigureOut">
              <a:rPr lang="en-US" smtClean="0"/>
              <a:pPr/>
              <a:t>10/5/2018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4184230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10/5/2018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3089319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10/5/2018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2273257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10/5/2018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669423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10/5/2018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2322592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10/5/2018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428639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10/5/2018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0207176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10/5/2018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7064082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10/5/2018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935467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10/5/2018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898318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10/5/2018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2609265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10/5/2018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5800121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10/5/2018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9385257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10/5/2018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259252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10/5/2018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6170629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10/5/2018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1726501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10/5/2018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5883334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48A87A34-81AB-432B-8DAE-1953F412C126}" type="datetimeFigureOut">
              <a:rPr lang="en-US" smtClean="0"/>
              <a:pPr/>
              <a:t>10/5/2018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81806490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  <p:sldLayoutId id="2147483795" r:id="rId12"/>
    <p:sldLayoutId id="2147483796" r:id="rId13"/>
    <p:sldLayoutId id="2147483797" r:id="rId14"/>
    <p:sldLayoutId id="2147483798" r:id="rId15"/>
    <p:sldLayoutId id="2147483799" r:id="rId16"/>
    <p:sldLayoutId id="2147483800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tif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tif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03DF5D7-3525-4E4F-9E3B-8C0A83E08F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6262" y="366592"/>
            <a:ext cx="10199400" cy="3819646"/>
          </a:xfrm>
        </p:spPr>
        <p:txBody>
          <a:bodyPr>
            <a:noAutofit/>
          </a:bodyPr>
          <a:lstStyle/>
          <a:p>
            <a:pPr algn="ctr"/>
            <a:r>
              <a:rPr lang="tr-TR" sz="6000" b="1" dirty="0">
                <a:solidFill>
                  <a:srgbClr val="FFC000"/>
                </a:solidFill>
              </a:rPr>
              <a:t>BİLGİ ÇAĞINDA TEKNOLOJİK DEĞİŞİM ve DÖNÜŞÜMLERİN </a:t>
            </a:r>
            <a:r>
              <a:rPr lang="tr-TR" sz="6000" dirty="0">
                <a:solidFill>
                  <a:srgbClr val="FFC000"/>
                </a:solidFill>
              </a:rPr>
              <a:t/>
            </a:r>
            <a:br>
              <a:rPr lang="tr-TR" sz="6000" dirty="0">
                <a:solidFill>
                  <a:srgbClr val="FFC000"/>
                </a:solidFill>
              </a:rPr>
            </a:br>
            <a:r>
              <a:rPr lang="tr-TR" sz="6000" b="1" dirty="0">
                <a:solidFill>
                  <a:srgbClr val="FFC000"/>
                </a:solidFill>
              </a:rPr>
              <a:t>MUHASEBE MESLEĞİ ÜZERİNE ETKİLERİ</a:t>
            </a:r>
            <a:endParaRPr lang="tr-TR" sz="6000" dirty="0">
              <a:solidFill>
                <a:srgbClr val="FFC000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6CE944F-CCA1-ED43-85E5-483EA8AA95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8624" y="4628619"/>
            <a:ext cx="11444287" cy="1405467"/>
          </a:xfrm>
        </p:spPr>
        <p:txBody>
          <a:bodyPr>
            <a:noAutofit/>
          </a:bodyPr>
          <a:lstStyle/>
          <a:p>
            <a:pPr algn="ctr"/>
            <a:r>
              <a:rPr lang="en-US" sz="3200" b="1" i="1" dirty="0">
                <a:solidFill>
                  <a:schemeClr val="tx2"/>
                </a:solidFill>
              </a:rPr>
              <a:t>Dr. </a:t>
            </a:r>
            <a:r>
              <a:rPr lang="en-US" sz="3200" b="1" i="1" dirty="0" err="1">
                <a:solidFill>
                  <a:schemeClr val="tx2"/>
                </a:solidFill>
              </a:rPr>
              <a:t>Öğr</a:t>
            </a:r>
            <a:r>
              <a:rPr lang="en-US" sz="3200" b="1" i="1" dirty="0">
                <a:solidFill>
                  <a:schemeClr val="tx2"/>
                </a:solidFill>
              </a:rPr>
              <a:t>. </a:t>
            </a:r>
            <a:r>
              <a:rPr lang="en-US" sz="3200" b="1" i="1" dirty="0" err="1">
                <a:solidFill>
                  <a:schemeClr val="tx2"/>
                </a:solidFill>
              </a:rPr>
              <a:t>Üyesi</a:t>
            </a:r>
            <a:r>
              <a:rPr lang="tr-TR" sz="3200" b="1" dirty="0">
                <a:solidFill>
                  <a:schemeClr val="tx2"/>
                </a:solidFill>
              </a:rPr>
              <a:t> </a:t>
            </a:r>
            <a:r>
              <a:rPr lang="tr-TR" sz="3200" b="1" cap="none" dirty="0">
                <a:solidFill>
                  <a:schemeClr val="tx2"/>
                </a:solidFill>
              </a:rPr>
              <a:t>Nida</a:t>
            </a:r>
            <a:r>
              <a:rPr lang="tr-TR" sz="3200" b="1" dirty="0">
                <a:solidFill>
                  <a:schemeClr val="tx2"/>
                </a:solidFill>
              </a:rPr>
              <a:t> TÜREGÜN - </a:t>
            </a:r>
            <a:r>
              <a:rPr lang="en-US" sz="3200" b="1" i="1" cap="none" dirty="0" err="1">
                <a:solidFill>
                  <a:schemeClr val="tx2"/>
                </a:solidFill>
              </a:rPr>
              <a:t>Özyeğin</a:t>
            </a:r>
            <a:r>
              <a:rPr lang="en-US" sz="3200" b="1" i="1" cap="none" dirty="0">
                <a:solidFill>
                  <a:schemeClr val="tx2"/>
                </a:solidFill>
              </a:rPr>
              <a:t> </a:t>
            </a:r>
            <a:r>
              <a:rPr lang="en-US" sz="3200" b="1" i="1" cap="none" dirty="0" err="1">
                <a:solidFill>
                  <a:schemeClr val="tx2"/>
                </a:solidFill>
              </a:rPr>
              <a:t>Üniversitesi</a:t>
            </a:r>
            <a:r>
              <a:rPr lang="tr-TR" sz="3200" b="1" cap="none" dirty="0">
                <a:solidFill>
                  <a:schemeClr val="tx2"/>
                </a:solidFill>
              </a:rPr>
              <a:t> </a:t>
            </a:r>
            <a:endParaRPr lang="tr-TR" sz="3200" b="1" dirty="0">
              <a:solidFill>
                <a:schemeClr val="tx2"/>
              </a:solidFill>
            </a:endParaRPr>
          </a:p>
          <a:p>
            <a:pPr algn="ctr"/>
            <a:r>
              <a:rPr lang="tr-TR" sz="3200" b="1" i="1" dirty="0">
                <a:solidFill>
                  <a:schemeClr val="tx2"/>
                </a:solidFill>
              </a:rPr>
              <a:t>Dr. </a:t>
            </a:r>
            <a:r>
              <a:rPr lang="tr-TR" sz="3200" b="1" dirty="0">
                <a:solidFill>
                  <a:schemeClr val="tx2"/>
                </a:solidFill>
              </a:rPr>
              <a:t>A. </a:t>
            </a:r>
            <a:r>
              <a:rPr lang="tr-TR" sz="3200" b="1" cap="none" dirty="0">
                <a:solidFill>
                  <a:schemeClr val="tx2"/>
                </a:solidFill>
              </a:rPr>
              <a:t>Engin</a:t>
            </a:r>
            <a:r>
              <a:rPr lang="tr-TR" sz="3200" b="1" dirty="0">
                <a:solidFill>
                  <a:schemeClr val="tx2"/>
                </a:solidFill>
              </a:rPr>
              <a:t> ERGÜDEN - </a:t>
            </a:r>
            <a:r>
              <a:rPr lang="en-US" sz="3200" b="1" i="1" cap="none" dirty="0" err="1">
                <a:solidFill>
                  <a:schemeClr val="tx2"/>
                </a:solidFill>
              </a:rPr>
              <a:t>Yeditepe</a:t>
            </a:r>
            <a:r>
              <a:rPr lang="en-US" sz="3200" b="1" i="1" cap="none" dirty="0">
                <a:solidFill>
                  <a:schemeClr val="tx2"/>
                </a:solidFill>
              </a:rPr>
              <a:t> </a:t>
            </a:r>
            <a:r>
              <a:rPr lang="en-US" sz="3200" b="1" i="1" cap="none" dirty="0" err="1">
                <a:solidFill>
                  <a:schemeClr val="tx2"/>
                </a:solidFill>
              </a:rPr>
              <a:t>Üniversitesi</a:t>
            </a:r>
            <a:r>
              <a:rPr lang="tr-TR" sz="3200" b="1" cap="none" dirty="0">
                <a:solidFill>
                  <a:schemeClr val="tx2"/>
                </a:solidFill>
              </a:rPr>
              <a:t> </a:t>
            </a:r>
            <a:endParaRPr lang="tr-TR" sz="3200" b="1" dirty="0">
              <a:solidFill>
                <a:schemeClr val="tx2"/>
              </a:solidFill>
            </a:endParaRPr>
          </a:p>
          <a:p>
            <a:pPr algn="ctr"/>
            <a:r>
              <a:rPr lang="tr-TR" sz="3200" b="1" i="1" dirty="0">
                <a:solidFill>
                  <a:schemeClr val="tx2"/>
                </a:solidFill>
              </a:rPr>
              <a:t>Doç. Dr. </a:t>
            </a:r>
            <a:r>
              <a:rPr lang="tr-TR" sz="3200" b="1" cap="none" dirty="0">
                <a:solidFill>
                  <a:schemeClr val="tx2"/>
                </a:solidFill>
              </a:rPr>
              <a:t>Can</a:t>
            </a:r>
            <a:r>
              <a:rPr lang="tr-TR" sz="3200" b="1" dirty="0">
                <a:solidFill>
                  <a:schemeClr val="tx2"/>
                </a:solidFill>
              </a:rPr>
              <a:t> KAYA - </a:t>
            </a:r>
            <a:r>
              <a:rPr lang="en-US" sz="3200" b="1" i="1" cap="none" dirty="0" err="1">
                <a:solidFill>
                  <a:schemeClr val="tx2"/>
                </a:solidFill>
              </a:rPr>
              <a:t>Yeditepe</a:t>
            </a:r>
            <a:r>
              <a:rPr lang="en-US" sz="3200" b="1" i="1" cap="none" dirty="0">
                <a:solidFill>
                  <a:schemeClr val="tx2"/>
                </a:solidFill>
              </a:rPr>
              <a:t> </a:t>
            </a:r>
            <a:r>
              <a:rPr lang="en-US" sz="3200" b="1" i="1" cap="none" dirty="0" err="1">
                <a:solidFill>
                  <a:schemeClr val="tx2"/>
                </a:solidFill>
              </a:rPr>
              <a:t>Üniversitesi</a:t>
            </a:r>
            <a:r>
              <a:rPr lang="tr-TR" sz="3200" b="1" cap="none" dirty="0">
                <a:solidFill>
                  <a:schemeClr val="tx2"/>
                </a:solidFill>
              </a:rPr>
              <a:t> </a:t>
            </a:r>
            <a:endParaRPr lang="tr-TR" sz="32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32773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3914493-F8F1-014E-A32E-705174F92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3026" y="481013"/>
            <a:ext cx="10131425" cy="1456267"/>
          </a:xfrm>
        </p:spPr>
        <p:txBody>
          <a:bodyPr/>
          <a:lstStyle/>
          <a:p>
            <a:r>
              <a:rPr lang="tr-TR" b="1" u="sng" dirty="0">
                <a:solidFill>
                  <a:schemeClr val="accent5"/>
                </a:solidFill>
              </a:rPr>
              <a:t>TEKNOLOJİK </a:t>
            </a:r>
            <a:r>
              <a:rPr lang="tr-TR" b="1" u="sng" dirty="0" smtClean="0">
                <a:solidFill>
                  <a:schemeClr val="accent5"/>
                </a:solidFill>
              </a:rPr>
              <a:t> DEĞİŞİMLER  VE  MUHASEBE  MESLEĞİ</a:t>
            </a:r>
            <a:r>
              <a:rPr lang="tr-TR" dirty="0"/>
              <a:t/>
            </a:r>
            <a:br>
              <a:rPr lang="tr-TR" dirty="0"/>
            </a:br>
            <a:endParaRPr lang="tr-T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3831262-D197-D446-B7B3-328CE53E7F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2912" y="1350699"/>
            <a:ext cx="11187112" cy="377295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r-TR" sz="2600" dirty="0">
                <a:solidFill>
                  <a:srgbClr val="FFFF00"/>
                </a:solidFill>
              </a:rPr>
              <a:t>Teknoloji kullanımının bazı kısıtlarından dolayı tam olarak insan faktörünün yerine geçememektedir ve insanlara ihtiyaç duyulmaktadır (</a:t>
            </a:r>
            <a:r>
              <a:rPr lang="tr-TR" sz="2600" dirty="0" err="1">
                <a:solidFill>
                  <a:srgbClr val="FFFF00"/>
                </a:solidFill>
              </a:rPr>
              <a:t>Shimamoto</a:t>
            </a:r>
            <a:r>
              <a:rPr lang="tr-TR" sz="2600" dirty="0">
                <a:solidFill>
                  <a:srgbClr val="FFFF00"/>
                </a:solidFill>
              </a:rPr>
              <a:t>, 2018). Çünkü;</a:t>
            </a:r>
          </a:p>
          <a:p>
            <a:pPr lvl="1"/>
            <a:r>
              <a:rPr lang="tr-TR" sz="2200" b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Yapay zeka ahlaki sınırları aşabilir ve yasal sınırlarla karşılaşabilir.</a:t>
            </a:r>
          </a:p>
          <a:p>
            <a:pPr lvl="1"/>
            <a:r>
              <a:rPr lang="tr-TR" sz="2200" b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Gerekli sayıda veri miktarının olması ve kaliteli olması gerekmektedir.</a:t>
            </a:r>
          </a:p>
          <a:p>
            <a:pPr lvl="1"/>
            <a:r>
              <a:rPr lang="tr-TR" sz="2200" b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Her problem </a:t>
            </a:r>
            <a:r>
              <a:rPr lang="tr-TR" sz="2200" b="1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özdevimli</a:t>
            </a:r>
            <a:r>
              <a:rPr lang="tr-TR" sz="2200" b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öğrenim yaklaşımı için uygun olmayabilir.</a:t>
            </a:r>
          </a:p>
          <a:p>
            <a:pPr lvl="1"/>
            <a:r>
              <a:rPr lang="tr-TR" sz="2200" b="1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Özdevimli</a:t>
            </a:r>
            <a:r>
              <a:rPr lang="tr-TR" sz="2200" b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öğrenim modellerinin çıktıları matematiksel hesaplamalara dayalı tahminler veya önerileri içermektedir.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B66891C-04A7-5742-8EB9-B56D3E8AE0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7225" y="4765675"/>
            <a:ext cx="3138487" cy="2092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931542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DCEB473-79CA-834B-AC79-199CB1687F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0139" y="352425"/>
            <a:ext cx="10131425" cy="1456267"/>
          </a:xfrm>
        </p:spPr>
        <p:txBody>
          <a:bodyPr>
            <a:normAutofit fontScale="90000"/>
          </a:bodyPr>
          <a:lstStyle/>
          <a:p>
            <a:pPr algn="ctr"/>
            <a:r>
              <a:rPr lang="tr-TR" sz="4000" b="1" u="sng" dirty="0">
                <a:solidFill>
                  <a:schemeClr val="accent5"/>
                </a:solidFill>
              </a:rPr>
              <a:t>TEKNOLOJİNİN </a:t>
            </a:r>
            <a:r>
              <a:rPr lang="tr-TR" sz="4000" b="1" u="sng" dirty="0" smtClean="0">
                <a:solidFill>
                  <a:schemeClr val="accent5"/>
                </a:solidFill>
              </a:rPr>
              <a:t> MUHASEBE  MESLEK  MENSUPLARI </a:t>
            </a:r>
            <a:r>
              <a:rPr lang="tr-TR" sz="4000" b="1" u="sng" dirty="0">
                <a:solidFill>
                  <a:schemeClr val="accent5"/>
                </a:solidFill>
              </a:rPr>
              <a:t>ÜZERİNDEKİ </a:t>
            </a:r>
            <a:r>
              <a:rPr lang="tr-TR" sz="4000" b="1" u="sng" dirty="0" smtClean="0">
                <a:solidFill>
                  <a:schemeClr val="accent5"/>
                </a:solidFill>
              </a:rPr>
              <a:t> ETKİLERİ</a:t>
            </a:r>
            <a:r>
              <a:rPr lang="tr-TR" dirty="0"/>
              <a:t/>
            </a:r>
            <a:br>
              <a:rPr lang="tr-TR" dirty="0"/>
            </a:br>
            <a:endParaRPr lang="tr-T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605DBE2-02EC-9647-A5A4-45B079552B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0138" y="1370542"/>
            <a:ext cx="10131425" cy="364913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r-TR" sz="2800" b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Muhasebe meslek mensupları için belirgin değişimler beklenmektedir </a:t>
            </a:r>
            <a:r>
              <a:rPr lang="tr-TR" sz="2400" b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(</a:t>
            </a:r>
            <a:r>
              <a:rPr lang="tr-TR" sz="2400" b="1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Botha</a:t>
            </a:r>
            <a:r>
              <a:rPr lang="tr-TR" sz="2400" b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, 2017; Su, 2018; </a:t>
            </a:r>
            <a:r>
              <a:rPr lang="tr-TR" sz="2400" b="1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Krahel</a:t>
            </a:r>
            <a:r>
              <a:rPr lang="tr-TR" sz="2400" b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 &amp; </a:t>
            </a:r>
            <a:r>
              <a:rPr lang="tr-TR" sz="2400" b="1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Titera</a:t>
            </a:r>
            <a:r>
              <a:rPr lang="tr-TR" sz="2400" b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, 2015) </a:t>
            </a:r>
            <a:r>
              <a:rPr lang="tr-TR" sz="2800" b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:</a:t>
            </a:r>
            <a:endParaRPr lang="tr-TR" sz="2800" b="1" i="1" dirty="0">
              <a:solidFill>
                <a:schemeClr val="bg2">
                  <a:lumMod val="40000"/>
                  <a:lumOff val="60000"/>
                </a:schemeClr>
              </a:solidFill>
            </a:endParaRPr>
          </a:p>
          <a:p>
            <a:pPr lvl="1"/>
            <a:r>
              <a:rPr lang="tr-TR" sz="2600" b="1" i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Doğru becerilere sahip olmak:</a:t>
            </a:r>
          </a:p>
          <a:p>
            <a:pPr lvl="1"/>
            <a:r>
              <a:rPr lang="tr-TR" sz="2600" b="1" i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Yeni çalışma alanlarına adapte olma</a:t>
            </a:r>
            <a:r>
              <a:rPr lang="tr-TR" sz="2600" b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k</a:t>
            </a:r>
          </a:p>
          <a:p>
            <a:pPr lvl="1"/>
            <a:r>
              <a:rPr lang="tr-TR" sz="2600" b="1" i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Yeni düşünce ve davranış biçimlerini benimsemek</a:t>
            </a:r>
            <a:r>
              <a:rPr lang="tr-TR" sz="26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C07B055-B14C-6742-A612-DD69E21A6B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9738" y="4445000"/>
            <a:ext cx="4064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101051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7A12AE4-3D02-B948-BA1F-FE0357B1B1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tr-TR" sz="4000" b="1" u="sng" dirty="0" smtClean="0">
                <a:solidFill>
                  <a:schemeClr val="accent5"/>
                </a:solidFill>
              </a:rPr>
              <a:t>TEKNOLOJİNİN  </a:t>
            </a:r>
            <a:r>
              <a:rPr lang="tr-TR" sz="4000" b="1" u="sng" dirty="0">
                <a:solidFill>
                  <a:schemeClr val="accent5"/>
                </a:solidFill>
              </a:rPr>
              <a:t>MUHASEBE </a:t>
            </a:r>
            <a:r>
              <a:rPr lang="tr-TR" sz="4000" b="1" u="sng" dirty="0" smtClean="0">
                <a:solidFill>
                  <a:schemeClr val="accent5"/>
                </a:solidFill>
              </a:rPr>
              <a:t> MESLEK  </a:t>
            </a:r>
            <a:r>
              <a:rPr lang="tr-TR" sz="4000" b="1" u="sng" dirty="0">
                <a:solidFill>
                  <a:schemeClr val="accent5"/>
                </a:solidFill>
              </a:rPr>
              <a:t>MENSUPLARI ÜZERİNDEKİ </a:t>
            </a:r>
            <a:r>
              <a:rPr lang="tr-TR" sz="4000" b="1" u="sng" dirty="0" smtClean="0">
                <a:solidFill>
                  <a:schemeClr val="accent5"/>
                </a:solidFill>
              </a:rPr>
              <a:t> ETKİLERİ</a:t>
            </a:r>
            <a:r>
              <a:rPr lang="tr-TR" dirty="0"/>
              <a:t/>
            </a:r>
            <a:br>
              <a:rPr lang="tr-TR" dirty="0"/>
            </a:br>
            <a:r>
              <a:rPr lang="tr-TR" dirty="0"/>
              <a:t>q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7A2879F-8887-5648-BECC-E00A4F0FB5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2284943"/>
            <a:ext cx="10987086" cy="395869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tr-TR" sz="2800" b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Şirketlerin karşılaşacağı zorluklar (ICAEW, 2017) :</a:t>
            </a:r>
          </a:p>
          <a:p>
            <a:pPr lvl="1"/>
            <a:r>
              <a:rPr lang="tr-TR" sz="2200" b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Özellikle </a:t>
            </a:r>
            <a:r>
              <a:rPr lang="tr-TR" sz="2200" b="1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özdevimli</a:t>
            </a:r>
            <a:r>
              <a:rPr lang="tr-TR" sz="2200" b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öğrenimin giderek iş ve muhasebe yazımlarına entegre hala gelmesinden dolayı çalışanlara ve muhasebecilere bu konu hakkında eğitimlerin verilmesi,</a:t>
            </a:r>
          </a:p>
          <a:p>
            <a:pPr lvl="1"/>
            <a:r>
              <a:rPr lang="tr-TR" sz="2200" b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Derin bilgiye sahip teknik analistlerin işe alınması,</a:t>
            </a:r>
          </a:p>
          <a:p>
            <a:pPr lvl="1"/>
            <a:r>
              <a:rPr lang="tr-TR" sz="2200" b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Belirli iş veya muhasebe problemlerini çözmek için yapay zeka yeteneklerinin bilinçli olarak benimsenmesi,</a:t>
            </a:r>
          </a:p>
          <a:p>
            <a:pPr lvl="1"/>
            <a:r>
              <a:rPr lang="tr-TR" sz="2200" b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Yapay zekaya yatırım yaparak bu alanda birçok ücretsiz ve açık kaynak yazılımı olsa da, yasal veya düzenleyici nedenlerden dolayı kurulmuş yazılım tedarikçilerinin kullanılması gerekebilir. </a:t>
            </a:r>
          </a:p>
        </p:txBody>
      </p:sp>
    </p:spTree>
    <p:extLst>
      <p:ext uri="{BB962C8B-B14F-4D97-AF65-F5344CB8AC3E}">
        <p14:creationId xmlns:p14="http://schemas.microsoft.com/office/powerpoint/2010/main" xmlns="" val="21906385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16D8976-3ED9-8B4F-A3AD-08DCCA7A64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295275"/>
            <a:ext cx="10131425" cy="1456267"/>
          </a:xfrm>
        </p:spPr>
        <p:txBody>
          <a:bodyPr/>
          <a:lstStyle/>
          <a:p>
            <a:pPr algn="ctr"/>
            <a:r>
              <a:rPr lang="tr-TR" b="1" u="sng" dirty="0">
                <a:solidFill>
                  <a:schemeClr val="accent5"/>
                </a:solidFill>
              </a:rPr>
              <a:t>SONUÇ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C0DF289-F98A-C04C-A7B3-6DFDDDD036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0114" y="1751542"/>
            <a:ext cx="10401299" cy="4787371"/>
          </a:xfrm>
        </p:spPr>
        <p:txBody>
          <a:bodyPr>
            <a:normAutofit/>
          </a:bodyPr>
          <a:lstStyle/>
          <a:p>
            <a:pPr algn="just">
              <a:spcAft>
                <a:spcPts val="1600"/>
              </a:spcAft>
            </a:pPr>
            <a:r>
              <a:rPr lang="tr-TR" sz="2600" b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Günümüz küresel ekonomi sistemi içerisinde muhasebe ve finansal raporlama mesleğinin önemi giderek artmaktadır. </a:t>
            </a:r>
          </a:p>
          <a:p>
            <a:pPr algn="just">
              <a:spcAft>
                <a:spcPts val="1600"/>
              </a:spcAft>
            </a:pPr>
            <a:r>
              <a:rPr lang="tr-TR" sz="2600" b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Yatırımcıların şirketlerin finansal raporlarına tam güven duyması gerekmektedir.  </a:t>
            </a:r>
          </a:p>
          <a:p>
            <a:pPr algn="just">
              <a:spcAft>
                <a:spcPts val="1600"/>
              </a:spcAft>
            </a:pPr>
            <a:r>
              <a:rPr lang="tr-TR" sz="2600" b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Şirketler ve devletler ise doğru vergi oranlarının ödenmesini sağlamalı ve yönetimler kaynakları nasıl harcayacağına doğru karar vermelidir. </a:t>
            </a:r>
          </a:p>
          <a:p>
            <a:pPr algn="just"/>
            <a:r>
              <a:rPr lang="tr-TR" sz="2600" b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Daha akıllı sistemler, muhasebe mesleğinin çözmeyi amaçladığı temel iş sorunlarına ve hedeflerine kökten farklı yaklaşımlar sağlamaktadır (</a:t>
            </a:r>
            <a:r>
              <a:rPr lang="tr-TR" sz="2600" b="1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Hollander</a:t>
            </a:r>
            <a:r>
              <a:rPr lang="tr-TR" sz="2600" b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vd., 1999).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xmlns="" val="25346057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518B949-97E7-C941-9E04-EA13CACD92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4376" y="280988"/>
            <a:ext cx="10131425" cy="1456267"/>
          </a:xfrm>
        </p:spPr>
        <p:txBody>
          <a:bodyPr/>
          <a:lstStyle/>
          <a:p>
            <a:pPr algn="ctr"/>
            <a:r>
              <a:rPr lang="tr-TR" b="1" u="sng" dirty="0">
                <a:solidFill>
                  <a:schemeClr val="accent5"/>
                </a:solidFill>
              </a:rPr>
              <a:t>SONUÇ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E734270-5FA1-E449-B5E6-8F5A4CFC2A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7251" y="1927754"/>
            <a:ext cx="10772774" cy="3830108"/>
          </a:xfrm>
        </p:spPr>
        <p:txBody>
          <a:bodyPr>
            <a:normAutofit/>
          </a:bodyPr>
          <a:lstStyle/>
          <a:p>
            <a:pPr algn="just">
              <a:spcAft>
                <a:spcPts val="1600"/>
              </a:spcAft>
            </a:pPr>
            <a:r>
              <a:rPr lang="tr-TR" sz="2600" b="1" dirty="0" err="1"/>
              <a:t>Özdevimli</a:t>
            </a:r>
            <a:r>
              <a:rPr lang="tr-TR" sz="2600" b="1" dirty="0"/>
              <a:t> öğrenim gibi yapay zeka tekniklerinin muhasebe alanında yaygın bir şekilde </a:t>
            </a:r>
            <a:r>
              <a:rPr lang="tr-TR" sz="2600" b="1" dirty="0">
                <a:solidFill>
                  <a:srgbClr val="FFFF00"/>
                </a:solidFill>
              </a:rPr>
              <a:t>benimsenmesi</a:t>
            </a:r>
            <a:r>
              <a:rPr lang="tr-TR" sz="2600" b="1" dirty="0"/>
              <a:t> şu an için hala erken aşamadadır. </a:t>
            </a:r>
          </a:p>
          <a:p>
            <a:pPr algn="just">
              <a:spcAft>
                <a:spcPts val="1600"/>
              </a:spcAft>
            </a:pPr>
            <a:r>
              <a:rPr lang="tr-TR" sz="2600" b="1" dirty="0"/>
              <a:t>Geleceğe dair olumlu bir vizyon oluşturmak için muhasebe meslek mensupları, yapay zekanın muhasebe ve işletme sorunlarını, uygulamadaki zorluklarını ve becerilerini akıllı sistemlerle birlikte çalışarak nasıl çözebileceğine dair </a:t>
            </a:r>
            <a:r>
              <a:rPr lang="tr-TR" sz="2600" b="1" dirty="0">
                <a:solidFill>
                  <a:srgbClr val="FFFF00"/>
                </a:solidFill>
              </a:rPr>
              <a:t>derin bir anlayış </a:t>
            </a:r>
            <a:r>
              <a:rPr lang="tr-TR" sz="2600" b="1" dirty="0"/>
              <a:t>geliştirmelidir. </a:t>
            </a:r>
          </a:p>
          <a:p>
            <a:pPr algn="just"/>
            <a:r>
              <a:rPr lang="tr-TR" sz="2600" b="1" dirty="0"/>
              <a:t>Muhasebe mesleğinde teknolojiden korkmak yerine ona ayak uydurmanın birçok </a:t>
            </a:r>
            <a:r>
              <a:rPr lang="tr-TR" sz="2600" b="1" dirty="0">
                <a:solidFill>
                  <a:srgbClr val="FFFF00"/>
                </a:solidFill>
              </a:rPr>
              <a:t>artı yanı </a:t>
            </a:r>
            <a:r>
              <a:rPr lang="tr-TR" sz="2600" b="1" dirty="0"/>
              <a:t>olacaktır. 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xmlns="" val="1475622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46EA4FC-7BD1-9D43-9766-ECDE3B5254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3625" y="381000"/>
            <a:ext cx="10131425" cy="1456267"/>
          </a:xfrm>
        </p:spPr>
        <p:txBody>
          <a:bodyPr/>
          <a:lstStyle/>
          <a:p>
            <a:pPr algn="ctr"/>
            <a:r>
              <a:rPr lang="tr-TR" b="1" u="sng" dirty="0" err="1">
                <a:solidFill>
                  <a:schemeClr val="accent5"/>
                </a:solidFill>
              </a:rPr>
              <a:t>sONUÇ</a:t>
            </a:r>
            <a:endParaRPr lang="tr-TR" b="1" u="sng" dirty="0">
              <a:solidFill>
                <a:schemeClr val="accent5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FD36F5A-B227-5740-B6FB-6271FDCBA9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837267"/>
            <a:ext cx="10887074" cy="4001558"/>
          </a:xfrm>
        </p:spPr>
        <p:txBody>
          <a:bodyPr>
            <a:noAutofit/>
          </a:bodyPr>
          <a:lstStyle/>
          <a:p>
            <a:pPr algn="just">
              <a:spcAft>
                <a:spcPts val="1600"/>
              </a:spcAft>
            </a:pPr>
            <a:r>
              <a:rPr lang="tr-TR" sz="2400" b="1" dirty="0"/>
              <a:t>Muhasebe girişlerini </a:t>
            </a:r>
            <a:r>
              <a:rPr lang="tr-TR" sz="2400" b="1" dirty="0">
                <a:solidFill>
                  <a:srgbClr val="FFFF00"/>
                </a:solidFill>
              </a:rPr>
              <a:t>kodlamak için </a:t>
            </a:r>
            <a:r>
              <a:rPr lang="tr-TR" sz="2400" b="1" dirty="0" err="1">
                <a:solidFill>
                  <a:srgbClr val="FFFF00"/>
                </a:solidFill>
              </a:rPr>
              <a:t>özdevimli</a:t>
            </a:r>
            <a:r>
              <a:rPr lang="tr-TR" sz="2400" b="1" dirty="0">
                <a:solidFill>
                  <a:srgbClr val="FFFF00"/>
                </a:solidFill>
              </a:rPr>
              <a:t> öğrenim </a:t>
            </a:r>
            <a:r>
              <a:rPr lang="tr-TR" sz="2400" b="1" dirty="0"/>
              <a:t>kullanmak, </a:t>
            </a:r>
            <a:r>
              <a:rPr lang="tr-TR" sz="2400" b="1" dirty="0">
                <a:solidFill>
                  <a:srgbClr val="FFFF00"/>
                </a:solidFill>
              </a:rPr>
              <a:t>kurallara dayalı yaklaşımların</a:t>
            </a:r>
            <a:r>
              <a:rPr lang="tr-TR" sz="2400" b="1" dirty="0"/>
              <a:t> doğruluğunu geliştirmek, </a:t>
            </a:r>
            <a:r>
              <a:rPr lang="tr-TR" sz="2400" b="1" dirty="0">
                <a:solidFill>
                  <a:srgbClr val="FFFF00"/>
                </a:solidFill>
              </a:rPr>
              <a:t>süreçlerin </a:t>
            </a:r>
            <a:r>
              <a:rPr lang="tr-TR" sz="2400" b="1" dirty="0"/>
              <a:t>daha fazla </a:t>
            </a:r>
            <a:r>
              <a:rPr lang="tr-TR" sz="2400" b="1" dirty="0">
                <a:solidFill>
                  <a:srgbClr val="FFFF00"/>
                </a:solidFill>
              </a:rPr>
              <a:t>otomasyonunu </a:t>
            </a:r>
            <a:r>
              <a:rPr lang="tr-TR" sz="2400" b="1" dirty="0"/>
              <a:t>sağlamak, </a:t>
            </a:r>
            <a:r>
              <a:rPr lang="tr-TR" sz="2400" b="1" dirty="0">
                <a:solidFill>
                  <a:srgbClr val="FFFF00"/>
                </a:solidFill>
              </a:rPr>
              <a:t>suiistimali daha iyi tespit </a:t>
            </a:r>
            <a:r>
              <a:rPr lang="tr-TR" sz="2400" b="1" dirty="0"/>
              <a:t>etmek ve </a:t>
            </a:r>
            <a:r>
              <a:rPr lang="tr-TR" sz="2400" b="1" dirty="0">
                <a:solidFill>
                  <a:srgbClr val="FFFF00"/>
                </a:solidFill>
              </a:rPr>
              <a:t>gelir tahminleri için </a:t>
            </a:r>
            <a:r>
              <a:rPr lang="tr-TR" sz="2400" b="1" dirty="0" err="1">
                <a:solidFill>
                  <a:srgbClr val="FFFF00"/>
                </a:solidFill>
              </a:rPr>
              <a:t>özdevimli</a:t>
            </a:r>
            <a:r>
              <a:rPr lang="tr-TR" sz="2400" b="1" dirty="0">
                <a:solidFill>
                  <a:srgbClr val="FFFF00"/>
                </a:solidFill>
              </a:rPr>
              <a:t> öğrenime dayalı tahmin modelleri </a:t>
            </a:r>
            <a:r>
              <a:rPr lang="tr-TR" sz="2400" b="1" dirty="0"/>
              <a:t>kullanmak muhasebe mesleğinin yararına ve yarını olacaktır.  </a:t>
            </a:r>
          </a:p>
          <a:p>
            <a:pPr algn="just"/>
            <a:r>
              <a:rPr lang="tr-TR" sz="2400" b="1" dirty="0"/>
              <a:t>Çalışmaya göre, </a:t>
            </a:r>
            <a:r>
              <a:rPr lang="tr-TR" sz="2400" b="1" dirty="0">
                <a:solidFill>
                  <a:srgbClr val="FFFF00"/>
                </a:solidFill>
              </a:rPr>
              <a:t>muhasebe mesleğinin geleceği </a:t>
            </a:r>
            <a:r>
              <a:rPr lang="tr-TR" sz="2400" b="1" dirty="0"/>
              <a:t>hem muhasebe meslek mensupları; hem de </a:t>
            </a:r>
            <a:r>
              <a:rPr lang="tr-TR" sz="2400" b="1" dirty="0">
                <a:solidFill>
                  <a:srgbClr val="FFFF00"/>
                </a:solidFill>
              </a:rPr>
              <a:t>bilgi teknolojileri </a:t>
            </a:r>
            <a:r>
              <a:rPr lang="tr-TR" sz="2400" b="1" dirty="0"/>
              <a:t>konusunda uzmanlığa sahip bireylerin bir araya geleceği veya iki alanda da eğitimli profesyonellerin olduğu bir platformda şekilleneceği artık kesinlik kazanmış bir gerçektir. </a:t>
            </a:r>
          </a:p>
        </p:txBody>
      </p:sp>
    </p:spTree>
    <p:extLst>
      <p:ext uri="{BB962C8B-B14F-4D97-AF65-F5344CB8AC3E}">
        <p14:creationId xmlns:p14="http://schemas.microsoft.com/office/powerpoint/2010/main" xmlns="" val="18469357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D377B3C-1162-DB4F-B668-DC5A1D1598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8938" y="1685924"/>
            <a:ext cx="6110287" cy="3818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217479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A7386CE-0E71-7C4F-81ED-F56992FB2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5863" y="2667000"/>
            <a:ext cx="2743199" cy="1456267"/>
          </a:xfrm>
        </p:spPr>
        <p:txBody>
          <a:bodyPr>
            <a:normAutofit/>
          </a:bodyPr>
          <a:lstStyle/>
          <a:p>
            <a:r>
              <a:rPr lang="tr-TR" sz="7200" b="1" dirty="0" err="1" smtClean="0">
                <a:solidFill>
                  <a:srgbClr val="FFC000"/>
                </a:solidFill>
              </a:rPr>
              <a:t>İçerİk</a:t>
            </a:r>
            <a:endParaRPr lang="tr-TR" sz="7200" b="1" dirty="0">
              <a:solidFill>
                <a:srgbClr val="FFC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8E077B9-5C5A-A746-B546-6CBE81C222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72063" y="1060361"/>
            <a:ext cx="6729412" cy="5248622"/>
          </a:xfrm>
        </p:spPr>
        <p:txBody>
          <a:bodyPr>
            <a:normAutofit/>
          </a:bodyPr>
          <a:lstStyle/>
          <a:p>
            <a:r>
              <a:rPr lang="tr-TR" sz="3200" b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Çalışmanın Amacı</a:t>
            </a:r>
          </a:p>
          <a:p>
            <a:r>
              <a:rPr lang="tr-TR" sz="3200" b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Teknolojik Yenilikler</a:t>
            </a:r>
          </a:p>
          <a:p>
            <a:r>
              <a:rPr lang="tr-TR" sz="3200" b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Teknolojik Değişimlerin Muhasebe Mesleğine Yararları</a:t>
            </a:r>
          </a:p>
          <a:p>
            <a:r>
              <a:rPr lang="tr-TR" sz="3200" b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Teknolojik Değişimler ve Muhasebe Mesleği</a:t>
            </a:r>
          </a:p>
          <a:p>
            <a:r>
              <a:rPr lang="tr-TR" sz="3200" b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Teknolojinin Muhasebe Meslek Mensupları Üzerindeki Etkileri</a:t>
            </a:r>
          </a:p>
          <a:p>
            <a:r>
              <a:rPr lang="tr-TR" sz="3200" b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Sonuç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xmlns="" val="1923558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ED0F768-26C5-114C-81A8-9CA23B2C8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0"/>
            <a:ext cx="10131425" cy="1456267"/>
          </a:xfrm>
        </p:spPr>
        <p:txBody>
          <a:bodyPr>
            <a:normAutofit/>
          </a:bodyPr>
          <a:lstStyle/>
          <a:p>
            <a:pPr algn="ctr"/>
            <a:r>
              <a:rPr lang="tr-TR" sz="4000" u="sng" dirty="0">
                <a:solidFill>
                  <a:schemeClr val="accent5"/>
                </a:solidFill>
              </a:rPr>
              <a:t>Çalışmanın Amacı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08C0BE9-17CF-4B4E-A68E-E2E1757615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2976" y="1684867"/>
            <a:ext cx="10131425" cy="4115858"/>
          </a:xfrm>
          <a:noFill/>
        </p:spPr>
        <p:txBody>
          <a:bodyPr>
            <a:noAutofit/>
          </a:bodyPr>
          <a:lstStyle/>
          <a:p>
            <a:pPr algn="just">
              <a:spcAft>
                <a:spcPts val="1600"/>
              </a:spcAft>
            </a:pPr>
            <a:r>
              <a:rPr lang="tr-TR" sz="2400" b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20 yıl öncesine göre meslek mensupları artık çok farklı şekilde çalışmaktadır. </a:t>
            </a:r>
          </a:p>
          <a:p>
            <a:pPr algn="just">
              <a:spcAft>
                <a:spcPts val="1600"/>
              </a:spcAft>
            </a:pPr>
            <a:r>
              <a:rPr lang="tr-TR" sz="2400" b="1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Özdevimli</a:t>
            </a:r>
            <a:r>
              <a:rPr lang="tr-TR" sz="2400" b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öğrenimin, </a:t>
            </a:r>
            <a:r>
              <a:rPr lang="tr-TR" sz="2400" b="1" dirty="0">
                <a:solidFill>
                  <a:srgbClr val="FF0000"/>
                </a:solidFill>
              </a:rPr>
              <a:t>yapay zeka</a:t>
            </a:r>
            <a:r>
              <a:rPr lang="tr-TR" sz="2400" b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, </a:t>
            </a:r>
            <a:r>
              <a:rPr lang="tr-TR" sz="2400" b="1" dirty="0">
                <a:solidFill>
                  <a:srgbClr val="FF0000"/>
                </a:solidFill>
              </a:rPr>
              <a:t>blok zincir </a:t>
            </a:r>
            <a:r>
              <a:rPr lang="tr-TR" sz="2400" b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ve </a:t>
            </a:r>
            <a:r>
              <a:rPr lang="tr-TR" sz="2400" b="1" dirty="0">
                <a:solidFill>
                  <a:srgbClr val="FF0000"/>
                </a:solidFill>
              </a:rPr>
              <a:t>büyük veri </a:t>
            </a:r>
            <a:r>
              <a:rPr lang="tr-TR" sz="2400" b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kullanımını sayesinde muhasebe mesleği daha güçlü bir değişim görecektir. </a:t>
            </a:r>
          </a:p>
          <a:p>
            <a:pPr algn="just">
              <a:spcAft>
                <a:spcPts val="1600"/>
              </a:spcAft>
            </a:pPr>
            <a:r>
              <a:rPr lang="tr-TR" sz="2400" b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Yapay zekanın ve blok zincirin yakınsaması ile yakın gelecekte mesleki çalışmaların </a:t>
            </a:r>
            <a:r>
              <a:rPr lang="tr-TR" sz="2400" b="1" dirty="0">
                <a:solidFill>
                  <a:srgbClr val="FF0000"/>
                </a:solidFill>
              </a:rPr>
              <a:t>otomasyon destekli </a:t>
            </a:r>
            <a:r>
              <a:rPr lang="tr-TR" sz="2400" b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olacağı artık kesinlik kazanmıştır. </a:t>
            </a:r>
          </a:p>
          <a:p>
            <a:pPr algn="just"/>
            <a:r>
              <a:rPr lang="tr-TR" sz="2400" b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Her şey bu kadar hızlı değişirken, muhasebe </a:t>
            </a:r>
            <a:r>
              <a:rPr lang="tr-TR" sz="2400" b="1" u="sng" dirty="0">
                <a:solidFill>
                  <a:srgbClr val="FFFF00"/>
                </a:solidFill>
              </a:rPr>
              <a:t>meslek mensuplarının en zorlu görevi bu değişimlerle beraber kendilerini değişimlere adapte etmek olacaktır. </a:t>
            </a:r>
            <a:r>
              <a:rPr lang="tr-TR" sz="2400" b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Bir kısım meslek mensubu için tehdit niteliği taşıyabilecek olan bu değişimleri fırsat olarak görenler kazançlı çıkacaktır. </a:t>
            </a:r>
          </a:p>
        </p:txBody>
      </p:sp>
    </p:spTree>
    <p:extLst>
      <p:ext uri="{BB962C8B-B14F-4D97-AF65-F5344CB8AC3E}">
        <p14:creationId xmlns:p14="http://schemas.microsoft.com/office/powerpoint/2010/main" xmlns="" val="3470742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2F5CED0-00E6-B349-8807-51A2594A8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551" y="609600"/>
            <a:ext cx="10131425" cy="1456267"/>
          </a:xfrm>
        </p:spPr>
        <p:txBody>
          <a:bodyPr>
            <a:normAutofit/>
          </a:bodyPr>
          <a:lstStyle/>
          <a:p>
            <a:pPr algn="ctr"/>
            <a:r>
              <a:rPr lang="tr-TR" sz="4000" u="sng" dirty="0">
                <a:solidFill>
                  <a:schemeClr val="accent5"/>
                </a:solidFill>
              </a:rPr>
              <a:t>Çalışmanın Amacı</a:t>
            </a:r>
            <a:endParaRPr lang="tr-TR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99F1872-BDD7-C64D-BE78-C589E8635A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71589" y="2065867"/>
            <a:ext cx="10131425" cy="3649133"/>
          </a:xfrm>
        </p:spPr>
        <p:txBody>
          <a:bodyPr/>
          <a:lstStyle/>
          <a:p>
            <a:pPr marL="0" indent="0" algn="just">
              <a:buNone/>
            </a:pPr>
            <a:r>
              <a:rPr lang="tr-TR" sz="2800" b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Bu çalışmanın amacı, </a:t>
            </a:r>
            <a:r>
              <a:rPr lang="tr-TR" sz="2800" b="1" dirty="0">
                <a:solidFill>
                  <a:srgbClr val="FFFF00"/>
                </a:solidFill>
              </a:rPr>
              <a:t>teknolojik değişim ve dönüşümleri ele alarak </a:t>
            </a:r>
            <a:r>
              <a:rPr lang="tr-TR" sz="2800" b="1" dirty="0">
                <a:solidFill>
                  <a:srgbClr val="FF0000"/>
                </a:solidFill>
              </a:rPr>
              <a:t>muhasebe mesleğinin geleceği </a:t>
            </a:r>
            <a:r>
              <a:rPr lang="tr-TR" sz="2800" b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üzerine etkilerini ortaya koymaktır. Çalışma ilk olarak kullanılan teknolojik araçlara yer vermektedir. Çalışma, </a:t>
            </a:r>
            <a:r>
              <a:rPr lang="tr-TR" sz="2800" b="1" dirty="0">
                <a:solidFill>
                  <a:srgbClr val="FFFF00"/>
                </a:solidFill>
              </a:rPr>
              <a:t>teknolojik değişimlerin </a:t>
            </a:r>
            <a:r>
              <a:rPr lang="tr-TR" sz="2800" b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muhasebe mesleğine </a:t>
            </a:r>
            <a:r>
              <a:rPr lang="tr-TR" sz="2800" b="1" dirty="0">
                <a:solidFill>
                  <a:srgbClr val="FF0000"/>
                </a:solidFill>
              </a:rPr>
              <a:t>faydaları, tehditleri</a:t>
            </a:r>
            <a:r>
              <a:rPr lang="tr-TR" sz="2800" b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ve </a:t>
            </a:r>
            <a:r>
              <a:rPr lang="tr-TR" sz="2800" b="1" dirty="0">
                <a:solidFill>
                  <a:srgbClr val="FF0000"/>
                </a:solidFill>
              </a:rPr>
              <a:t>etkilerini bütünsel </a:t>
            </a:r>
            <a:r>
              <a:rPr lang="tr-TR" sz="2800" b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olarak ortaya koymaktadır.</a:t>
            </a:r>
          </a:p>
          <a:p>
            <a:endParaRPr lang="tr-TR" b="1" dirty="0"/>
          </a:p>
        </p:txBody>
      </p:sp>
    </p:spTree>
    <p:extLst>
      <p:ext uri="{BB962C8B-B14F-4D97-AF65-F5344CB8AC3E}">
        <p14:creationId xmlns:p14="http://schemas.microsoft.com/office/powerpoint/2010/main" xmlns="" val="3252616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23942A4-5B81-BF4D-A58C-525C63C12A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5853" y="271288"/>
            <a:ext cx="6572249" cy="1456267"/>
          </a:xfrm>
        </p:spPr>
        <p:txBody>
          <a:bodyPr>
            <a:normAutofit fontScale="90000"/>
          </a:bodyPr>
          <a:lstStyle/>
          <a:p>
            <a:r>
              <a:rPr lang="tr-TR" sz="5400" b="1" u="sng" dirty="0">
                <a:solidFill>
                  <a:srgbClr val="FFC000"/>
                </a:solidFill>
              </a:rPr>
              <a:t>TEKNOLOJİK </a:t>
            </a:r>
            <a:r>
              <a:rPr lang="tr-TR" sz="5400" b="1" u="sng" dirty="0" smtClean="0">
                <a:solidFill>
                  <a:srgbClr val="FFC000"/>
                </a:solidFill>
              </a:rPr>
              <a:t> YENİLİKLER</a:t>
            </a:r>
            <a:r>
              <a:rPr lang="tr-TR" dirty="0"/>
              <a:t/>
            </a:r>
            <a:br>
              <a:rPr lang="tr-TR" dirty="0"/>
            </a:br>
            <a:endParaRPr lang="tr-T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BFA25D7-A942-B342-BE6A-46B159E135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5944" y="999422"/>
            <a:ext cx="5368834" cy="5248622"/>
          </a:xfrm>
        </p:spPr>
        <p:txBody>
          <a:bodyPr>
            <a:normAutofit/>
          </a:bodyPr>
          <a:lstStyle/>
          <a:p>
            <a:pPr marL="742950" indent="-742950">
              <a:buClr>
                <a:schemeClr val="bg2">
                  <a:lumMod val="40000"/>
                  <a:lumOff val="60000"/>
                </a:schemeClr>
              </a:buClr>
              <a:buSzPct val="87000"/>
              <a:buFont typeface="+mj-lt"/>
              <a:buAutoNum type="arabicPeriod"/>
            </a:pPr>
            <a:r>
              <a:rPr lang="tr-TR" sz="4000" b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Yapay </a:t>
            </a:r>
            <a:r>
              <a:rPr lang="tr-TR" sz="4000" b="1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Zeka:</a:t>
            </a:r>
            <a:r>
              <a:rPr lang="tr-TR" b="1" dirty="0" smtClean="0">
                <a:solidFill>
                  <a:srgbClr val="FFFF00"/>
                </a:solidFill>
              </a:rPr>
              <a:t> </a:t>
            </a:r>
            <a:r>
              <a:rPr lang="tr-TR" sz="3000" b="1" dirty="0" smtClean="0">
                <a:solidFill>
                  <a:srgbClr val="FFFF00"/>
                </a:solidFill>
              </a:rPr>
              <a:t>İnsan zekası süreçlerinin makineler ile </a:t>
            </a:r>
            <a:r>
              <a:rPr lang="tr-TR" sz="3000" b="1" dirty="0" err="1" smtClean="0">
                <a:solidFill>
                  <a:srgbClr val="FFFF00"/>
                </a:solidFill>
              </a:rPr>
              <a:t>simülasyonı</a:t>
            </a:r>
            <a:r>
              <a:rPr lang="tr-TR" sz="3000" b="1" dirty="0" err="1" smtClean="0">
                <a:solidFill>
                  <a:srgbClr val="FFFF00"/>
                </a:solidFill>
              </a:rPr>
              <a:t>u</a:t>
            </a:r>
            <a:endParaRPr lang="tr-TR" sz="3000" b="1" dirty="0">
              <a:solidFill>
                <a:schemeClr val="bg2">
                  <a:lumMod val="40000"/>
                  <a:lumOff val="60000"/>
                </a:schemeClr>
              </a:solidFill>
            </a:endParaRPr>
          </a:p>
          <a:p>
            <a:pPr lvl="2"/>
            <a:r>
              <a:rPr lang="tr-TR" sz="3000" b="1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Özdevimli</a:t>
            </a:r>
            <a:r>
              <a:rPr lang="tr-TR" sz="3000" b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Öğrenme</a:t>
            </a:r>
          </a:p>
          <a:p>
            <a:pPr lvl="2"/>
            <a:r>
              <a:rPr lang="tr-TR" sz="3000" b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Derin Öğrenme</a:t>
            </a:r>
          </a:p>
          <a:p>
            <a:pPr lvl="2"/>
            <a:r>
              <a:rPr lang="tr-TR" sz="3000" b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Özdevim Muhakemesi</a:t>
            </a:r>
          </a:p>
          <a:p>
            <a:pPr lvl="2"/>
            <a:r>
              <a:rPr lang="tr-TR" sz="3000" b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Doğal Dil işleme</a:t>
            </a:r>
          </a:p>
          <a:p>
            <a:pPr lvl="2"/>
            <a:r>
              <a:rPr lang="tr-TR" sz="3000" b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Bilgisayarın Vizyonu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9F87E9E-CB09-FE42-A241-B69073C7E2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9395" y="1271587"/>
            <a:ext cx="3528707" cy="2095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245CF10-8918-4C4C-B3B8-A19DDE2219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15111" y="2734204"/>
            <a:ext cx="3676889" cy="2540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81E0D9A-0AFD-3E48-B9C6-81EBFCBCDE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8492" y="4567238"/>
            <a:ext cx="3706735" cy="2290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35227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3D87FC3-B875-BE40-97D2-CEB1C0B35B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338" y="685096"/>
            <a:ext cx="11301412" cy="3649133"/>
          </a:xfrm>
        </p:spPr>
        <p:txBody>
          <a:bodyPr>
            <a:noAutofit/>
          </a:bodyPr>
          <a:lstStyle/>
          <a:p>
            <a:pPr marL="342900" indent="-342900">
              <a:buClr>
                <a:schemeClr val="bg2">
                  <a:lumMod val="40000"/>
                  <a:lumOff val="60000"/>
                </a:schemeClr>
              </a:buClr>
              <a:buFont typeface="+mj-lt"/>
              <a:buAutoNum type="arabicPeriod" startAt="2"/>
            </a:pPr>
            <a:r>
              <a:rPr lang="tr-TR" sz="4000" b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Blok Zinciri</a:t>
            </a:r>
          </a:p>
          <a:p>
            <a:r>
              <a:rPr lang="tr-TR" sz="2800" b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Birçok bilgisayarda </a:t>
            </a:r>
            <a:r>
              <a:rPr lang="tr-TR" sz="2800" b="1" dirty="0">
                <a:solidFill>
                  <a:srgbClr val="FFFF00"/>
                </a:solidFill>
              </a:rPr>
              <a:t>işlemlerin hareket kayıtlarını yapmak için kullanılan </a:t>
            </a:r>
            <a:r>
              <a:rPr lang="tr-TR" sz="2800" b="1" dirty="0">
                <a:solidFill>
                  <a:srgbClr val="FF0000"/>
                </a:solidFill>
              </a:rPr>
              <a:t>merkezi olmayan, dağınık </a:t>
            </a:r>
            <a:r>
              <a:rPr lang="tr-TR" sz="2800" b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ve </a:t>
            </a:r>
            <a:r>
              <a:rPr lang="tr-TR" sz="2800" b="1" dirty="0">
                <a:solidFill>
                  <a:srgbClr val="FF0000"/>
                </a:solidFill>
              </a:rPr>
              <a:t>halka açık bir dijital defteri kebirdir</a:t>
            </a:r>
            <a:r>
              <a:rPr lang="tr-TR" sz="2800" b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. </a:t>
            </a:r>
          </a:p>
          <a:p>
            <a:r>
              <a:rPr lang="tr-TR" sz="2800" b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Birbirini takip eden tüm blokların ve ağın mutabakatı değişmediği sürece kayıtlar geçmişe dönük olarak değiştirilemez. 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xmlns="" id="{CDC627C9-364C-F445-92DA-B13E8B5DD7F4}"/>
              </a:ext>
            </a:extLst>
          </p:cNvPr>
          <p:cNvSpPr txBox="1">
            <a:spLocks/>
          </p:cNvSpPr>
          <p:nvPr/>
        </p:nvSpPr>
        <p:spPr>
          <a:xfrm>
            <a:off x="2405853" y="271288"/>
            <a:ext cx="6572249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tr-TR" sz="5400" b="1" u="sng" dirty="0">
                <a:solidFill>
                  <a:srgbClr val="FFC000"/>
                </a:solidFill>
              </a:rPr>
              <a:t>TEKNOLOJİK YENİLİKLER</a:t>
            </a:r>
            <a:r>
              <a:rPr lang="tr-TR" dirty="0"/>
              <a:t/>
            </a:r>
            <a:br>
              <a:rPr lang="tr-TR" dirty="0"/>
            </a:br>
            <a:endParaRPr lang="tr-TR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CFAF736-5B1C-C149-BAEC-A491C71387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1751" y="4171949"/>
            <a:ext cx="7058024" cy="2548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0636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xmlns="" id="{980C6DF8-394C-764D-9EC0-F94612099D6F}"/>
              </a:ext>
            </a:extLst>
          </p:cNvPr>
          <p:cNvSpPr txBox="1">
            <a:spLocks/>
          </p:cNvSpPr>
          <p:nvPr/>
        </p:nvSpPr>
        <p:spPr>
          <a:xfrm>
            <a:off x="2963066" y="271288"/>
            <a:ext cx="6572249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tr-TR" sz="5400" b="1" u="sng" dirty="0">
                <a:solidFill>
                  <a:srgbClr val="FFC000"/>
                </a:solidFill>
              </a:rPr>
              <a:t>TEKNOLOJİK YENİLİKLER</a:t>
            </a:r>
            <a:r>
              <a:rPr lang="tr-TR" dirty="0"/>
              <a:t/>
            </a:r>
            <a:br>
              <a:rPr lang="tr-TR" dirty="0"/>
            </a:br>
            <a:endParaRPr lang="tr-TR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xmlns="" id="{E767B49E-8949-4B47-8EC5-201215C7929B}"/>
              </a:ext>
            </a:extLst>
          </p:cNvPr>
          <p:cNvSpPr txBox="1">
            <a:spLocks/>
          </p:cNvSpPr>
          <p:nvPr/>
        </p:nvSpPr>
        <p:spPr>
          <a:xfrm>
            <a:off x="414338" y="685096"/>
            <a:ext cx="11301412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742950" indent="-742950">
              <a:buClr>
                <a:schemeClr val="bg2">
                  <a:lumMod val="40000"/>
                  <a:lumOff val="60000"/>
                </a:schemeClr>
              </a:buClr>
              <a:buFont typeface="+mj-lt"/>
              <a:buAutoNum type="arabicPeriod" startAt="3"/>
            </a:pPr>
            <a:r>
              <a:rPr lang="tr-TR" sz="4000" b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Bulut</a:t>
            </a:r>
          </a:p>
          <a:p>
            <a:pPr marL="0" indent="0">
              <a:buClr>
                <a:schemeClr val="bg2">
                  <a:lumMod val="40000"/>
                  <a:lumOff val="60000"/>
                </a:schemeClr>
              </a:buClr>
              <a:buNone/>
            </a:pPr>
            <a:r>
              <a:rPr lang="tr-TR" sz="2800" b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Bilişim hizmetlerinin (sunucular, depolama, veri tabanları, ağ, yazılım vb.) </a:t>
            </a:r>
            <a:r>
              <a:rPr lang="tr-TR" sz="2800" b="1" dirty="0">
                <a:solidFill>
                  <a:srgbClr val="FFFF00"/>
                </a:solidFill>
              </a:rPr>
              <a:t>internet üzerinden </a:t>
            </a:r>
            <a:r>
              <a:rPr lang="tr-TR" sz="2800" b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sunulmasıdır</a:t>
            </a:r>
            <a:r>
              <a:rPr lang="tr-TR" sz="28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.</a:t>
            </a:r>
            <a:r>
              <a:rPr lang="tr-TR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</a:p>
          <a:p>
            <a:pPr marL="0" indent="0">
              <a:buClr>
                <a:schemeClr val="bg2">
                  <a:lumMod val="40000"/>
                  <a:lumOff val="60000"/>
                </a:schemeClr>
              </a:buClr>
              <a:buNone/>
            </a:pPr>
            <a:endParaRPr lang="tr-TR" sz="4000"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23B7970-D30C-AA4A-BE37-89F6CAB4E7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1344" y="2509662"/>
            <a:ext cx="3327400" cy="3327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A9CCEE8-8D52-BC4D-A39E-015D2A09DB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767087"/>
            <a:ext cx="4395788" cy="209091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D5DAF238-67CF-164B-9D1C-3686E697DA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23188" y="4767087"/>
            <a:ext cx="4445000" cy="20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46127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B15E5B9-DFE5-2648-91AC-53C26024C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tr-TR" sz="4400" b="1" u="sng" dirty="0">
                <a:solidFill>
                  <a:schemeClr val="accent5"/>
                </a:solidFill>
              </a:rPr>
              <a:t>TEKNOLOJİK </a:t>
            </a:r>
            <a:r>
              <a:rPr lang="tr-TR" sz="4400" b="1" u="sng" dirty="0" smtClean="0">
                <a:solidFill>
                  <a:schemeClr val="accent5"/>
                </a:solidFill>
              </a:rPr>
              <a:t> DEĞİŞİMLERİN  MUHASEBE </a:t>
            </a:r>
            <a:r>
              <a:rPr lang="tr-TR" sz="4400" b="1" u="sng" dirty="0">
                <a:solidFill>
                  <a:schemeClr val="accent5"/>
                </a:solidFill>
              </a:rPr>
              <a:t>MESLEĞİNE </a:t>
            </a:r>
            <a:r>
              <a:rPr lang="tr-TR" sz="4400" b="1" u="sng" dirty="0" smtClean="0">
                <a:solidFill>
                  <a:schemeClr val="accent5"/>
                </a:solidFill>
              </a:rPr>
              <a:t> YARARLARI</a:t>
            </a:r>
            <a:r>
              <a:rPr lang="tr-TR" dirty="0"/>
              <a:t/>
            </a:r>
            <a:br>
              <a:rPr lang="tr-TR" dirty="0"/>
            </a:br>
            <a:endParaRPr lang="tr-T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34F2231-6F72-0C4E-8397-EC714AC63E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877" y="2184930"/>
            <a:ext cx="8915398" cy="3649133"/>
          </a:xfrm>
        </p:spPr>
        <p:txBody>
          <a:bodyPr>
            <a:noAutofit/>
          </a:bodyPr>
          <a:lstStyle/>
          <a:p>
            <a:pPr lvl="0"/>
            <a:r>
              <a:rPr lang="tr-TR" sz="2800" b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Büyük Veri Hacmi: </a:t>
            </a:r>
          </a:p>
          <a:p>
            <a:pPr marL="0" lvl="0" indent="0" algn="just">
              <a:buNone/>
            </a:pPr>
            <a:r>
              <a:rPr lang="tr-TR" sz="2200" b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İnsanların yapabileceğinden çok daha büyük miktarda verinin işlenmesini sağlamak. </a:t>
            </a:r>
          </a:p>
          <a:p>
            <a:pPr algn="just"/>
            <a:r>
              <a:rPr lang="tr-TR" sz="2800" b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Kompleks ve Değişen Kalıplar: </a:t>
            </a:r>
          </a:p>
          <a:p>
            <a:pPr marL="0" lvl="0" indent="0" algn="just">
              <a:buNone/>
            </a:pPr>
            <a:r>
              <a:rPr lang="tr-TR" sz="2200" b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Verilerde bulunan daha zayıf veya karmaşık kalıplar toplamak. İnsanların belirsiz olarak tanımladığı ortamlarda makinelerin ve genel anlamda otomasyonun daha gelişmiş olduğu gerçeği tekrar karşımıza çıkmaktadır.</a:t>
            </a:r>
          </a:p>
          <a:p>
            <a:pPr lvl="0" algn="just"/>
            <a:r>
              <a:rPr lang="tr-TR" sz="2800" b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Tutarlılık: </a:t>
            </a:r>
          </a:p>
          <a:p>
            <a:pPr marL="0" lvl="0" indent="0" algn="just">
              <a:buNone/>
            </a:pPr>
            <a:r>
              <a:rPr lang="tr-TR" sz="2200" b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Yorgunluk veya can sıkıntısı çekme </a:t>
            </a:r>
            <a:r>
              <a:rPr lang="tr-TR" sz="2200" b="1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gibi fiziki ve psikolojik insanî </a:t>
            </a:r>
            <a:r>
              <a:rPr lang="tr-TR" sz="2200" b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özelliklerden arınmış olmanın verdiği üstün karar verme yeteneği ile daha tutarlı karar verici olmak.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296E3BF-D1FD-3A4F-859A-09C0368EE5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58300" y="2548855"/>
            <a:ext cx="2755900" cy="2921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018366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F4FE192-1F7E-C943-8D6E-CCCC44476B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1525" y="-85329"/>
            <a:ext cx="10858499" cy="1456267"/>
          </a:xfrm>
        </p:spPr>
        <p:txBody>
          <a:bodyPr>
            <a:normAutofit/>
          </a:bodyPr>
          <a:lstStyle/>
          <a:p>
            <a:pPr algn="ctr"/>
            <a:r>
              <a:rPr lang="tr-TR" sz="4000" b="1" u="sng" dirty="0">
                <a:solidFill>
                  <a:schemeClr val="accent5"/>
                </a:solidFill>
              </a:rPr>
              <a:t>TEKNOLOJİK </a:t>
            </a:r>
            <a:r>
              <a:rPr lang="tr-TR" sz="4000" b="1" u="sng" dirty="0" smtClean="0">
                <a:solidFill>
                  <a:schemeClr val="accent5"/>
                </a:solidFill>
              </a:rPr>
              <a:t> DEĞİŞİMLER  VE  MUHASEBE  </a:t>
            </a:r>
            <a:r>
              <a:rPr lang="tr-TR" sz="4000" b="1" u="sng" dirty="0">
                <a:solidFill>
                  <a:schemeClr val="accent5"/>
                </a:solidFill>
              </a:rPr>
              <a:t>MESLEĞİ</a:t>
            </a:r>
            <a:endParaRPr lang="tr-TR" sz="4000" u="sng" dirty="0">
              <a:solidFill>
                <a:schemeClr val="accent5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D7F952C-9303-594E-933D-CB374FA2F4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57550" y="1957978"/>
            <a:ext cx="8758238" cy="3920596"/>
          </a:xfrm>
        </p:spPr>
        <p:txBody>
          <a:bodyPr>
            <a:noAutofit/>
          </a:bodyPr>
          <a:lstStyle/>
          <a:p>
            <a:pPr algn="just">
              <a:spcAft>
                <a:spcPts val="1600"/>
              </a:spcAft>
            </a:pPr>
            <a:r>
              <a:rPr lang="tr-TR" sz="24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Değişimler etkin bir şekilde kullanıldığı ve meslek mensupları teknolojiyi daha sık kullanabilmeye başladığında tehdit olmaktan daha çok </a:t>
            </a:r>
            <a:r>
              <a:rPr lang="tr-TR" sz="2400" dirty="0">
                <a:solidFill>
                  <a:srgbClr val="FFFF00"/>
                </a:solidFill>
              </a:rPr>
              <a:t>fayda</a:t>
            </a:r>
            <a:r>
              <a:rPr lang="tr-TR" sz="24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sağlayacaktır. </a:t>
            </a:r>
          </a:p>
          <a:p>
            <a:pPr algn="just">
              <a:spcAft>
                <a:spcPts val="1600"/>
              </a:spcAft>
            </a:pPr>
            <a:r>
              <a:rPr lang="tr-TR" sz="24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Mesleki çalışmaların </a:t>
            </a:r>
            <a:r>
              <a:rPr lang="tr-TR" sz="2400" dirty="0">
                <a:solidFill>
                  <a:srgbClr val="FFFF00"/>
                </a:solidFill>
              </a:rPr>
              <a:t>yazılımlar</a:t>
            </a:r>
            <a:r>
              <a:rPr lang="tr-TR" sz="24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tarafından yapılması, bir kısım meslek mensubunun değişimi kabul etmeleri için zor görünmektedir. </a:t>
            </a:r>
          </a:p>
          <a:p>
            <a:pPr algn="just">
              <a:spcAft>
                <a:spcPts val="1600"/>
              </a:spcAft>
            </a:pPr>
            <a:r>
              <a:rPr lang="tr-TR" sz="24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Bakıldığı zaman, sürekli aynı, tekrar eden ve doğal olarak zaman alıcı görevleri yapmak için yazılım kullanmak </a:t>
            </a:r>
            <a:r>
              <a:rPr lang="tr-TR" sz="2400" dirty="0">
                <a:solidFill>
                  <a:srgbClr val="FFFF00"/>
                </a:solidFill>
              </a:rPr>
              <a:t>daha akılcı </a:t>
            </a:r>
            <a:r>
              <a:rPr lang="tr-TR" sz="24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ve çok </a:t>
            </a:r>
            <a:r>
              <a:rPr lang="tr-TR" sz="2400" dirty="0">
                <a:solidFill>
                  <a:srgbClr val="FFFF00"/>
                </a:solidFill>
              </a:rPr>
              <a:t>maliyet odaklı </a:t>
            </a:r>
            <a:r>
              <a:rPr lang="tr-TR" sz="24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olacaktır.  </a:t>
            </a:r>
          </a:p>
          <a:p>
            <a:pPr algn="just"/>
            <a:r>
              <a:rPr lang="tr-TR" sz="24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Sağlam yapılandırılmış bir yapay zeka sistemi muhasebe hatalarını ortadan kaldırabilir ve böylece meslek mensuplarının üzerindeki sorumluluğu azaltarak daha fazla </a:t>
            </a:r>
            <a:r>
              <a:rPr lang="tr-TR" sz="2400" dirty="0">
                <a:solidFill>
                  <a:srgbClr val="FFFF00"/>
                </a:solidFill>
              </a:rPr>
              <a:t>danışman</a:t>
            </a:r>
            <a:r>
              <a:rPr lang="tr-TR" sz="24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rolüne geçmeleri sağlanabilir.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B73EDBE-AEE8-C245-8BD3-EC6B45D062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45018"/>
            <a:ext cx="3371850" cy="2746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2240756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lestial">
  <a:themeElements>
    <a:clrScheme name="Celestial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Celestial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Celestial" id="{C4BB2A3D-0E93-4C5F-B0D2-9D3FCE089CC5}" vid="{42E5908D-19A2-46FD-89FA-638B126129E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{C7B3F4DB-48C3-E946-A14B-E6A3C653854D}tf10001058</Template>
  <TotalTime>227</TotalTime>
  <Words>858</Words>
  <Application>Microsoft Office PowerPoint</Application>
  <PresentationFormat>Özel</PresentationFormat>
  <Paragraphs>73</Paragraphs>
  <Slides>16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16</vt:i4>
      </vt:variant>
    </vt:vector>
  </HeadingPairs>
  <TitlesOfParts>
    <vt:vector size="17" baseType="lpstr">
      <vt:lpstr>Celestial</vt:lpstr>
      <vt:lpstr>BİLGİ ÇAĞINDA TEKNOLOJİK DEĞİŞİM ve DÖNÜŞÜMLERİN  MUHASEBE MESLEĞİ ÜZERİNE ETKİLERİ</vt:lpstr>
      <vt:lpstr>İçerİk</vt:lpstr>
      <vt:lpstr>Çalışmanın Amacı</vt:lpstr>
      <vt:lpstr>Çalışmanın Amacı</vt:lpstr>
      <vt:lpstr>TEKNOLOJİK  YENİLİKLER </vt:lpstr>
      <vt:lpstr>Slayt 6</vt:lpstr>
      <vt:lpstr>Slayt 7</vt:lpstr>
      <vt:lpstr>TEKNOLOJİK  DEĞİŞİMLERİN  MUHASEBE MESLEĞİNE  YARARLARI </vt:lpstr>
      <vt:lpstr>TEKNOLOJİK  DEĞİŞİMLER  VE  MUHASEBE  MESLEĞİ</vt:lpstr>
      <vt:lpstr>TEKNOLOJİK  DEĞİŞİMLER  VE  MUHASEBE  MESLEĞİ </vt:lpstr>
      <vt:lpstr>TEKNOLOJİNİN  MUHASEBE  MESLEK  MENSUPLARI ÜZERİNDEKİ  ETKİLERİ </vt:lpstr>
      <vt:lpstr>TEKNOLOJİNİN  MUHASEBE  MESLEK  MENSUPLARI ÜZERİNDEKİ  ETKİLERİ q</vt:lpstr>
      <vt:lpstr>SONUÇ</vt:lpstr>
      <vt:lpstr>SONUÇ</vt:lpstr>
      <vt:lpstr>sONUÇ</vt:lpstr>
      <vt:lpstr>Slayt 16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BİLGİ ÇAĞINDA TEKNOLOJİK DEĞİŞİM VE DÖNÜŞÜMLERİN  MUHASEBE MESLEĞİ ÜZERİNE ETKİLERİ</dc:title>
  <dc:creator>Microsoft Office User</dc:creator>
  <cp:lastModifiedBy>hp</cp:lastModifiedBy>
  <cp:revision>51</cp:revision>
  <dcterms:created xsi:type="dcterms:W3CDTF">2018-09-25T15:15:29Z</dcterms:created>
  <dcterms:modified xsi:type="dcterms:W3CDTF">2018-10-05T20:49:06Z</dcterms:modified>
</cp:coreProperties>
</file>