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7" r:id="rId2"/>
    <p:sldId id="366" r:id="rId3"/>
    <p:sldId id="367" r:id="rId4"/>
    <p:sldId id="354" r:id="rId5"/>
    <p:sldId id="373" r:id="rId6"/>
    <p:sldId id="386" r:id="rId7"/>
    <p:sldId id="385" r:id="rId8"/>
    <p:sldId id="371" r:id="rId9"/>
    <p:sldId id="379" r:id="rId10"/>
    <p:sldId id="398" r:id="rId11"/>
    <p:sldId id="399" r:id="rId12"/>
    <p:sldId id="400" r:id="rId13"/>
    <p:sldId id="401" r:id="rId14"/>
    <p:sldId id="402" r:id="rId15"/>
    <p:sldId id="348" r:id="rId16"/>
    <p:sldId id="376" r:id="rId17"/>
    <p:sldId id="343" r:id="rId18"/>
    <p:sldId id="395" r:id="rId19"/>
    <p:sldId id="396" r:id="rId20"/>
    <p:sldId id="397" r:id="rId21"/>
    <p:sldId id="391" r:id="rId22"/>
    <p:sldId id="392" r:id="rId23"/>
    <p:sldId id="393" r:id="rId24"/>
    <p:sldId id="394" r:id="rId25"/>
    <p:sldId id="329" r:id="rId2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dal ASLAN" initials="E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5" autoAdjust="0"/>
    <p:restoredTop sz="91629" autoAdjust="0"/>
  </p:normalViewPr>
  <p:slideViewPr>
    <p:cSldViewPr>
      <p:cViewPr>
        <p:scale>
          <a:sx n="100" d="100"/>
          <a:sy n="100" d="100"/>
        </p:scale>
        <p:origin x="-1848"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22799" y="0"/>
            <a:ext cx="4301543" cy="339884"/>
          </a:xfrm>
          <a:prstGeom prst="rect">
            <a:avLst/>
          </a:prstGeom>
        </p:spPr>
        <p:txBody>
          <a:bodyPr vert="horz" lIns="91440" tIns="45720" rIns="91440" bIns="45720" rtlCol="0"/>
          <a:lstStyle>
            <a:lvl1pPr algn="r">
              <a:defRPr sz="1200"/>
            </a:lvl1pPr>
          </a:lstStyle>
          <a:p>
            <a:fld id="{59172060-D22C-4FD6-9704-C1334FDE2C69}" type="datetime1">
              <a:rPr lang="en-US" smtClean="0"/>
              <a:t>10/5/2018</a:t>
            </a:fld>
            <a:endParaRPr lang="en-US"/>
          </a:p>
        </p:txBody>
      </p:sp>
      <p:sp>
        <p:nvSpPr>
          <p:cNvPr id="4" name="Footer Placeholder 3"/>
          <p:cNvSpPr>
            <a:spLocks noGrp="1"/>
          </p:cNvSpPr>
          <p:nvPr>
            <p:ph type="ftr" sz="quarter" idx="2"/>
          </p:nvPr>
        </p:nvSpPr>
        <p:spPr>
          <a:xfrm>
            <a:off x="1" y="6456612"/>
            <a:ext cx="4301543" cy="3398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22799" y="6456612"/>
            <a:ext cx="4301543" cy="339884"/>
          </a:xfrm>
          <a:prstGeom prst="rect">
            <a:avLst/>
          </a:prstGeom>
        </p:spPr>
        <p:txBody>
          <a:bodyPr vert="horz" lIns="91440" tIns="45720" rIns="91440" bIns="45720" rtlCol="0" anchor="b"/>
          <a:lstStyle>
            <a:lvl1pPr algn="r">
              <a:defRPr sz="1200"/>
            </a:lvl1pPr>
          </a:lstStyle>
          <a:p>
            <a:fld id="{57783462-630C-4D9A-840C-7D7C3F99670B}" type="slidenum">
              <a:rPr lang="en-US" smtClean="0"/>
              <a:t>‹#›</a:t>
            </a:fld>
            <a:endParaRPr lang="en-US"/>
          </a:p>
        </p:txBody>
      </p:sp>
    </p:spTree>
    <p:extLst>
      <p:ext uri="{BB962C8B-B14F-4D97-AF65-F5344CB8AC3E}">
        <p14:creationId xmlns:p14="http://schemas.microsoft.com/office/powerpoint/2010/main" val="376010107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3AA2FB38-A7E0-43E3-94B1-0D8099C0C1FA}" type="datetime1">
              <a:rPr lang="en-US" smtClean="0"/>
              <a:t>10/5/2018</a:t>
            </a:fld>
            <a:endParaRPr lang="en-US"/>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56612"/>
            <a:ext cx="4301543"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2"/>
            <a:ext cx="4301543" cy="339884"/>
          </a:xfrm>
          <a:prstGeom prst="rect">
            <a:avLst/>
          </a:prstGeom>
        </p:spPr>
        <p:txBody>
          <a:bodyPr vert="horz" lIns="91440" tIns="45720" rIns="91440" bIns="45720" rtlCol="0" anchor="b"/>
          <a:lstStyle>
            <a:lvl1pPr algn="r">
              <a:defRPr sz="1200"/>
            </a:lvl1pPr>
          </a:lstStyle>
          <a:p>
            <a:fld id="{1A3F3F0E-337E-4890-9A1D-5545D291AEE1}" type="slidenum">
              <a:rPr lang="en-US" smtClean="0"/>
              <a:t>‹#›</a:t>
            </a:fld>
            <a:endParaRPr lang="en-US"/>
          </a:p>
        </p:txBody>
      </p:sp>
    </p:spTree>
    <p:extLst>
      <p:ext uri="{BB962C8B-B14F-4D97-AF65-F5344CB8AC3E}">
        <p14:creationId xmlns:p14="http://schemas.microsoft.com/office/powerpoint/2010/main" val="271844671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461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C99E8C-60A9-42A0-89A3-933828545F5A}" type="slidenum">
              <a:rPr lang="en-US"/>
              <a:pPr/>
              <a:t>25</a:t>
            </a:fld>
            <a:endParaRPr lang="en-US"/>
          </a:p>
        </p:txBody>
      </p:sp>
      <p:sp>
        <p:nvSpPr>
          <p:cNvPr id="87042" name="Rectangle 2"/>
          <p:cNvSpPr>
            <a:spLocks noGrp="1" noRot="1" noChangeAspect="1" noChangeArrowheads="1" noTextEdit="1"/>
          </p:cNvSpPr>
          <p:nvPr>
            <p:ph type="sldImg"/>
          </p:nvPr>
        </p:nvSpPr>
        <p:spPr>
          <a:xfrm>
            <a:off x="3263900" y="509588"/>
            <a:ext cx="3398838" cy="2549525"/>
          </a:xfrm>
          <a:ln/>
        </p:spPr>
      </p:sp>
      <p:sp>
        <p:nvSpPr>
          <p:cNvPr id="87043" name="Rectangle 3"/>
          <p:cNvSpPr>
            <a:spLocks noGrp="1" noChangeArrowheads="1"/>
          </p:cNvSpPr>
          <p:nvPr>
            <p:ph type="body" idx="1"/>
          </p:nvPr>
        </p:nvSpPr>
        <p:spPr/>
        <p:txBody>
          <a:bodyPr/>
          <a:lstStyle/>
          <a:p>
            <a:r>
              <a:rPr lang="en-GB" sz="1000" b="1" dirty="0"/>
              <a:t>Introduction  </a:t>
            </a:r>
            <a:endParaRPr lang="en-GB" sz="1000" dirty="0"/>
          </a:p>
          <a:p>
            <a:r>
              <a:rPr lang="en-GB" sz="1000" dirty="0"/>
              <a:t>The guidance notes included in this template are intended to assist you in creating successful PowerPoint slide presentations.</a:t>
            </a:r>
          </a:p>
          <a:p>
            <a:r>
              <a:rPr lang="en-GB" sz="1000" dirty="0"/>
              <a:t>In order to reduce the amount of time it takes to create a presentation, colours, fonts, the position of the locator graphic device and various graphic elements have been programmed into the templates. This means that the creation of most slides is automated.</a:t>
            </a:r>
          </a:p>
          <a:p>
            <a:r>
              <a:rPr lang="en-GB" sz="1000" dirty="0"/>
              <a:t>However not all the slides in this template (e.g. section dividers and quotation slides) are included in the ‘Slide Layout Options’ when you choose to ‘insert’ a new slide into your presentation. These additional slides will need to be copied and pasted into your presentation from the original slide in this template. When printing to ‘black and white’, all colour elements will be converted to </a:t>
            </a:r>
            <a:r>
              <a:rPr lang="en-GB" sz="1000" dirty="0" err="1"/>
              <a:t>grayscale</a:t>
            </a:r>
            <a:r>
              <a:rPr lang="en-GB" sz="1000" dirty="0"/>
              <a:t>. You can preview how your presentation will print ‘black and white’ by choosing the preview option under the ‘view’ menu in PowerPoint.</a:t>
            </a:r>
            <a:endParaRPr lang="en-GB" sz="1000" b="1" dirty="0"/>
          </a:p>
          <a:p>
            <a:r>
              <a:rPr lang="en-GB" sz="1000" b="1" dirty="0"/>
              <a:t>Title slide (</a:t>
            </a:r>
            <a:r>
              <a:rPr lang="en-GB" sz="1000" b="1" dirty="0" err="1"/>
              <a:t>Autolayout</a:t>
            </a:r>
            <a:r>
              <a:rPr lang="en-GB" sz="1000" b="1" dirty="0"/>
              <a:t> option: Title Slide)</a:t>
            </a:r>
            <a:endParaRPr lang="en-GB" sz="1000" dirty="0"/>
          </a:p>
          <a:p>
            <a:r>
              <a:rPr lang="en-GB" sz="1000" dirty="0"/>
              <a:t>The title slide is preset in style by the ‘title master’. Graphic elements are fixed in position on the typographic grid. Text, which is also fixed in size and position, can be edited but should not be resized or the colour changed. The title slide master includes the BDO Teal colour as a background. This can be changed to any of the colours from the template’s colour palette except BDO Grey. BDO Blue, BDO Teal, BDO Burgundy, BDO Copper and BDO Fuchsia are all acceptable. Text should always be white. See also image title slide option (next slide)</a:t>
            </a:r>
            <a:r>
              <a:rPr lang="en-US" sz="1000" dirty="0"/>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388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183" name="Rectangle 15"/>
          <p:cNvSpPr>
            <a:spLocks noChangeArrowheads="1"/>
          </p:cNvSpPr>
          <p:nvPr/>
        </p:nvSpPr>
        <p:spPr bwMode="gray">
          <a:xfrm>
            <a:off x="0" y="287338"/>
            <a:ext cx="8853488" cy="5326062"/>
          </a:xfrm>
          <a:prstGeom prst="rect">
            <a:avLst/>
          </a:prstGeom>
          <a:solidFill>
            <a:srgbClr val="2EAFA4"/>
          </a:solidFill>
          <a:ln w="9525">
            <a:noFill/>
            <a:miter lim="800000"/>
            <a:headEnd/>
            <a:tailEnd/>
          </a:ln>
          <a:effectLst/>
        </p:spPr>
        <p:txBody>
          <a:bodyPr wrap="none" anchor="ctr"/>
          <a:lstStyle/>
          <a:p>
            <a:endParaRPr lang="tr-TR"/>
          </a:p>
        </p:txBody>
      </p:sp>
      <p:sp>
        <p:nvSpPr>
          <p:cNvPr id="7170" name="Rectangle 2"/>
          <p:cNvSpPr>
            <a:spLocks noGrp="1" noChangeArrowheads="1"/>
          </p:cNvSpPr>
          <p:nvPr>
            <p:ph type="ctrTitle"/>
          </p:nvPr>
        </p:nvSpPr>
        <p:spPr bwMode="gray">
          <a:xfrm>
            <a:off x="287338" y="1379538"/>
            <a:ext cx="8299450" cy="525462"/>
          </a:xfrm>
        </p:spPr>
        <p:txBody>
          <a:bodyPr/>
          <a:lstStyle>
            <a:lvl1pPr>
              <a:defRPr sz="3200">
                <a:solidFill>
                  <a:schemeClr val="bg1"/>
                </a:solidFill>
              </a:defRPr>
            </a:lvl1pPr>
          </a:lstStyle>
          <a:p>
            <a:r>
              <a:rPr lang="tr-TR" smtClean="0"/>
              <a:t>Asıl başlık stili için tıklatın</a:t>
            </a:r>
            <a:endParaRPr lang="en-US"/>
          </a:p>
        </p:txBody>
      </p:sp>
      <p:sp>
        <p:nvSpPr>
          <p:cNvPr id="7171" name="Rectangle 3"/>
          <p:cNvSpPr>
            <a:spLocks noGrp="1" noChangeArrowheads="1"/>
          </p:cNvSpPr>
          <p:nvPr>
            <p:ph type="subTitle" idx="1"/>
          </p:nvPr>
        </p:nvSpPr>
        <p:spPr bwMode="gray">
          <a:xfrm>
            <a:off x="287338" y="1905000"/>
            <a:ext cx="8299450" cy="2755900"/>
          </a:xfrm>
        </p:spPr>
        <p:txBody>
          <a:bodyPr/>
          <a:lstStyle>
            <a:lvl1pPr>
              <a:defRPr>
                <a:solidFill>
                  <a:schemeClr val="bg1"/>
                </a:solidFill>
              </a:defRPr>
            </a:lvl1pPr>
          </a:lstStyle>
          <a:p>
            <a:r>
              <a:rPr lang="tr-TR" smtClean="0"/>
              <a:t>Asıl alt başlık stilini düzenlemek için tıklatın</a:t>
            </a:r>
            <a:endParaRPr lang="en-US"/>
          </a:p>
        </p:txBody>
      </p:sp>
      <p:pic>
        <p:nvPicPr>
          <p:cNvPr id="7175" name="Picture 7" descr="BDO_Logo_RGB 100%"/>
          <p:cNvPicPr>
            <a:picLocks noChangeAspect="1" noChangeArrowheads="1"/>
          </p:cNvPicPr>
          <p:nvPr/>
        </p:nvPicPr>
        <p:blipFill>
          <a:blip r:embed="rId2" cstate="print"/>
          <a:srcRect/>
          <a:stretch>
            <a:fillRect/>
          </a:stretch>
        </p:blipFill>
        <p:spPr bwMode="auto">
          <a:xfrm>
            <a:off x="7881938" y="6238875"/>
            <a:ext cx="974725" cy="374650"/>
          </a:xfrm>
          <a:prstGeom prst="rect">
            <a:avLst/>
          </a:prstGeom>
          <a:noFill/>
        </p:spPr>
      </p:pic>
      <p:sp>
        <p:nvSpPr>
          <p:cNvPr id="7180" name="Rectangle 12"/>
          <p:cNvSpPr>
            <a:spLocks noGrp="1" noChangeArrowheads="1"/>
          </p:cNvSpPr>
          <p:nvPr>
            <p:ph type="dt" sz="half" idx="2"/>
          </p:nvPr>
        </p:nvSpPr>
        <p:spPr>
          <a:xfrm>
            <a:off x="5705475" y="7031038"/>
            <a:ext cx="1752600" cy="165100"/>
          </a:xfrm>
        </p:spPr>
        <p:txBody>
          <a:bodyPr/>
          <a:lstStyle>
            <a:lvl1pPr>
              <a:defRPr/>
            </a:lvl1pPr>
          </a:lstStyle>
          <a:p>
            <a:fld id="{BBC32201-E6C7-48B6-A6CF-3E4819F0C3CF}" type="datetime1">
              <a:rPr lang="en-US" smtClean="0"/>
              <a:t>10/5/2018</a:t>
            </a:fld>
            <a:endParaRPr lang="en-US"/>
          </a:p>
        </p:txBody>
      </p:sp>
      <p:sp>
        <p:nvSpPr>
          <p:cNvPr id="7181" name="Rectangle 13"/>
          <p:cNvSpPr>
            <a:spLocks noGrp="1" noChangeArrowheads="1"/>
          </p:cNvSpPr>
          <p:nvPr>
            <p:ph type="ftr" sz="quarter" idx="3"/>
          </p:nvPr>
        </p:nvSpPr>
        <p:spPr>
          <a:xfrm>
            <a:off x="630238" y="7031038"/>
            <a:ext cx="2941637" cy="158750"/>
          </a:xfrm>
        </p:spPr>
        <p:txBody>
          <a:bodyPr/>
          <a:lstStyle>
            <a:lvl1pPr>
              <a:defRPr/>
            </a:lvl1pPr>
          </a:lstStyle>
          <a:p>
            <a:endParaRPr lang="en-US"/>
          </a:p>
        </p:txBody>
      </p:sp>
      <p:sp>
        <p:nvSpPr>
          <p:cNvPr id="7182" name="Rectangle 14"/>
          <p:cNvSpPr>
            <a:spLocks noGrp="1" noChangeArrowheads="1"/>
          </p:cNvSpPr>
          <p:nvPr>
            <p:ph type="sldNum" sz="quarter" idx="4"/>
          </p:nvPr>
        </p:nvSpPr>
        <p:spPr>
          <a:xfrm>
            <a:off x="3571875" y="7024688"/>
            <a:ext cx="2133600" cy="165100"/>
          </a:xfrm>
        </p:spPr>
        <p:txBody>
          <a:bodyPr/>
          <a:lstStyle>
            <a:lvl1pPr>
              <a:defRPr/>
            </a:lvl1pPr>
          </a:lstStyle>
          <a:p>
            <a:fld id="{B6F15528-21DE-4FAA-801E-634DDDAF4B2B}" type="slidenum">
              <a:rPr lang="en-US" smtClean="0"/>
              <a:pPr/>
              <a:t>‹#›</a:t>
            </a:fld>
            <a:endParaRPr lang="en-US"/>
          </a:p>
        </p:txBody>
      </p:sp>
      <p:sp>
        <p:nvSpPr>
          <p:cNvPr id="7193" name="Freeform 25"/>
          <p:cNvSpPr>
            <a:spLocks noChangeAspect="1"/>
          </p:cNvSpPr>
          <p:nvPr/>
        </p:nvSpPr>
        <p:spPr bwMode="gray">
          <a:xfrm>
            <a:off x="287338" y="5030788"/>
            <a:ext cx="161925" cy="1827212"/>
          </a:xfrm>
          <a:custGeom>
            <a:avLst/>
            <a:gdLst/>
            <a:ahLst/>
            <a:cxnLst>
              <a:cxn ang="0">
                <a:pos x="120" y="0"/>
              </a:cxn>
              <a:cxn ang="0">
                <a:pos x="120" y="1354"/>
              </a:cxn>
              <a:cxn ang="0">
                <a:pos x="0" y="1354"/>
              </a:cxn>
              <a:cxn ang="0">
                <a:pos x="0" y="85"/>
              </a:cxn>
              <a:cxn ang="0">
                <a:pos x="120" y="0"/>
              </a:cxn>
            </a:cxnLst>
            <a:rect l="0" t="0" r="r" b="b"/>
            <a:pathLst>
              <a:path w="120" h="1354">
                <a:moveTo>
                  <a:pt x="120" y="0"/>
                </a:moveTo>
                <a:lnTo>
                  <a:pt x="120" y="1354"/>
                </a:lnTo>
                <a:lnTo>
                  <a:pt x="0" y="1354"/>
                </a:lnTo>
                <a:lnTo>
                  <a:pt x="0" y="85"/>
                </a:lnTo>
                <a:lnTo>
                  <a:pt x="120" y="0"/>
                </a:lnTo>
                <a:close/>
              </a:path>
            </a:pathLst>
          </a:custGeom>
          <a:solidFill>
            <a:srgbClr val="EC1C3C"/>
          </a:solidFill>
          <a:ln w="9525">
            <a:noFill/>
            <a:round/>
            <a:headEnd/>
            <a:tailEnd/>
          </a:ln>
        </p:spPr>
        <p:txBody>
          <a:bodyPr/>
          <a:lstStyle/>
          <a:p>
            <a:endParaRPr lang="tr-TR"/>
          </a:p>
        </p:txBody>
      </p:sp>
      <p:sp>
        <p:nvSpPr>
          <p:cNvPr id="7198" name="Freeform 30"/>
          <p:cNvSpPr>
            <a:spLocks noChangeAspect="1"/>
          </p:cNvSpPr>
          <p:nvPr/>
        </p:nvSpPr>
        <p:spPr bwMode="gray">
          <a:xfrm>
            <a:off x="287338" y="0"/>
            <a:ext cx="161925" cy="898525"/>
          </a:xfrm>
          <a:custGeom>
            <a:avLst/>
            <a:gdLst/>
            <a:ahLst/>
            <a:cxnLst>
              <a:cxn ang="0">
                <a:pos x="120" y="581"/>
              </a:cxn>
              <a:cxn ang="0">
                <a:pos x="120" y="0"/>
              </a:cxn>
              <a:cxn ang="0">
                <a:pos x="0" y="0"/>
              </a:cxn>
              <a:cxn ang="0">
                <a:pos x="0" y="666"/>
              </a:cxn>
              <a:cxn ang="0">
                <a:pos x="120" y="581"/>
              </a:cxn>
            </a:cxnLst>
            <a:rect l="0" t="0" r="r" b="b"/>
            <a:pathLst>
              <a:path w="120" h="666">
                <a:moveTo>
                  <a:pt x="120" y="581"/>
                </a:moveTo>
                <a:lnTo>
                  <a:pt x="120" y="0"/>
                </a:lnTo>
                <a:lnTo>
                  <a:pt x="0" y="0"/>
                </a:lnTo>
                <a:lnTo>
                  <a:pt x="0" y="666"/>
                </a:lnTo>
                <a:lnTo>
                  <a:pt x="120" y="581"/>
                </a:lnTo>
                <a:close/>
              </a:path>
            </a:pathLst>
          </a:custGeom>
          <a:solidFill>
            <a:srgbClr val="EC1C3C"/>
          </a:solidFill>
          <a:ln w="9525">
            <a:noFill/>
            <a:round/>
            <a:headEnd/>
            <a:tailEnd/>
          </a:ln>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fld id="{F32243FB-F6C1-4AB7-AFAC-982F78D35168}" type="datetime1">
              <a:rPr lang="en-US" smtClean="0"/>
              <a:t>10/5/2018</a:t>
            </a:fld>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15125" y="673100"/>
            <a:ext cx="2141538" cy="496093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87338" y="673100"/>
            <a:ext cx="6275387" cy="49609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fld id="{EDBD59D5-6FA1-4A6E-A233-2B17D6038128}" type="datetime1">
              <a:rPr lang="en-US" smtClean="0"/>
              <a:t>10/5/2018</a:t>
            </a:fld>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287338" y="673100"/>
            <a:ext cx="8569325" cy="97155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287338" y="1820863"/>
            <a:ext cx="4208462" cy="38131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820863"/>
            <a:ext cx="4208463" cy="38131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649288" y="7027863"/>
            <a:ext cx="2133600" cy="165100"/>
          </a:xfrm>
        </p:spPr>
        <p:txBody>
          <a:bodyPr/>
          <a:lstStyle>
            <a:lvl1pPr>
              <a:defRPr/>
            </a:lvl1pPr>
          </a:lstStyle>
          <a:p>
            <a:fld id="{8DBA84A7-09A4-4B74-860D-3F5DFB7348F6}" type="datetime1">
              <a:rPr lang="en-US" smtClean="0"/>
              <a:t>10/5/2018</a:t>
            </a:fld>
            <a:endParaRPr lang="en-US"/>
          </a:p>
        </p:txBody>
      </p:sp>
      <p:sp>
        <p:nvSpPr>
          <p:cNvPr id="6" name="5 Altbilgi Yer Tutucusu"/>
          <p:cNvSpPr>
            <a:spLocks noGrp="1"/>
          </p:cNvSpPr>
          <p:nvPr>
            <p:ph type="ftr" sz="quarter" idx="11"/>
          </p:nvPr>
        </p:nvSpPr>
        <p:spPr>
          <a:xfrm>
            <a:off x="649288" y="6327775"/>
            <a:ext cx="6692900" cy="158750"/>
          </a:xfrm>
        </p:spPr>
        <p:txBody>
          <a:bodyPr/>
          <a:lstStyle>
            <a:lvl1pPr>
              <a:defRPr/>
            </a:lvl1pPr>
          </a:lstStyle>
          <a:p>
            <a:endParaRPr lang="en-US"/>
          </a:p>
        </p:txBody>
      </p:sp>
      <p:sp>
        <p:nvSpPr>
          <p:cNvPr id="7" name="6 Slayt Numarası Yer Tutucusu"/>
          <p:cNvSpPr>
            <a:spLocks noGrp="1"/>
          </p:cNvSpPr>
          <p:nvPr>
            <p:ph type="sldNum" sz="quarter" idx="12"/>
          </p:nvPr>
        </p:nvSpPr>
        <p:spPr>
          <a:xfrm>
            <a:off x="649288" y="6486525"/>
            <a:ext cx="2133600" cy="165100"/>
          </a:xfrm>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Başlık ve İçerik Üzerinde Metin">
    <p:spTree>
      <p:nvGrpSpPr>
        <p:cNvPr id="1" name=""/>
        <p:cNvGrpSpPr/>
        <p:nvPr/>
      </p:nvGrpSpPr>
      <p:grpSpPr>
        <a:xfrm>
          <a:off x="0" y="0"/>
          <a:ext cx="0" cy="0"/>
          <a:chOff x="0" y="0"/>
          <a:chExt cx="0" cy="0"/>
        </a:xfrm>
      </p:grpSpPr>
      <p:sp>
        <p:nvSpPr>
          <p:cNvPr id="2" name="1 Başlık"/>
          <p:cNvSpPr>
            <a:spLocks noGrp="1"/>
          </p:cNvSpPr>
          <p:nvPr>
            <p:ph type="title"/>
          </p:nvPr>
        </p:nvSpPr>
        <p:spPr>
          <a:xfrm>
            <a:off x="287338" y="673100"/>
            <a:ext cx="8569325" cy="97155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287338" y="1820863"/>
            <a:ext cx="8569325" cy="18303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287338" y="3803650"/>
            <a:ext cx="8569325" cy="18303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649288" y="7027863"/>
            <a:ext cx="2133600" cy="165100"/>
          </a:xfrm>
        </p:spPr>
        <p:txBody>
          <a:bodyPr/>
          <a:lstStyle>
            <a:lvl1pPr>
              <a:defRPr/>
            </a:lvl1pPr>
          </a:lstStyle>
          <a:p>
            <a:fld id="{01B8C901-81D1-48A7-93E3-38EBFB7DC09C}" type="datetime1">
              <a:rPr lang="en-US" smtClean="0"/>
              <a:t>10/5/2018</a:t>
            </a:fld>
            <a:endParaRPr lang="en-US"/>
          </a:p>
        </p:txBody>
      </p:sp>
      <p:sp>
        <p:nvSpPr>
          <p:cNvPr id="6" name="5 Altbilgi Yer Tutucusu"/>
          <p:cNvSpPr>
            <a:spLocks noGrp="1"/>
          </p:cNvSpPr>
          <p:nvPr>
            <p:ph type="ftr" sz="quarter" idx="11"/>
          </p:nvPr>
        </p:nvSpPr>
        <p:spPr>
          <a:xfrm>
            <a:off x="649288" y="6327775"/>
            <a:ext cx="6692900" cy="158750"/>
          </a:xfrm>
        </p:spPr>
        <p:txBody>
          <a:bodyPr/>
          <a:lstStyle>
            <a:lvl1pPr>
              <a:defRPr/>
            </a:lvl1pPr>
          </a:lstStyle>
          <a:p>
            <a:endParaRPr lang="en-US"/>
          </a:p>
        </p:txBody>
      </p:sp>
      <p:sp>
        <p:nvSpPr>
          <p:cNvPr id="7" name="6 Slayt Numarası Yer Tutucusu"/>
          <p:cNvSpPr>
            <a:spLocks noGrp="1"/>
          </p:cNvSpPr>
          <p:nvPr>
            <p:ph type="sldNum" sz="quarter" idx="12"/>
          </p:nvPr>
        </p:nvSpPr>
        <p:spPr>
          <a:xfrm>
            <a:off x="649288" y="6486525"/>
            <a:ext cx="2133600" cy="165100"/>
          </a:xfrm>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fld id="{3B408342-6801-491E-9CD6-225F5BAD9539}" type="datetime1">
              <a:rPr lang="en-US" smtClean="0"/>
              <a:t>10/5/2018</a:t>
            </a:fld>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fld id="{403AB829-289D-4EED-B591-2087D21590BD}" type="datetime1">
              <a:rPr lang="en-US" smtClean="0"/>
              <a:t>10/5/2018</a:t>
            </a:fld>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287338" y="1820863"/>
            <a:ext cx="4208462" cy="3813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820863"/>
            <a:ext cx="4208463" cy="3813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fld id="{DE01A0B0-7A40-424F-8411-17023F4A4185}" type="datetime1">
              <a:rPr lang="en-US" smtClean="0"/>
              <a:t>10/5/2018</a:t>
            </a:fld>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fld id="{32C96BE0-36C9-49E8-8A36-00BE677FB4F7}" type="datetime1">
              <a:rPr lang="en-US" smtClean="0"/>
              <a:t>10/5/2018</a:t>
            </a:fld>
            <a:endParaRPr lang="en-US"/>
          </a:p>
        </p:txBody>
      </p:sp>
      <p:sp>
        <p:nvSpPr>
          <p:cNvPr id="8" name="7 Altbilgi Yer Tutucusu"/>
          <p:cNvSpPr>
            <a:spLocks noGrp="1"/>
          </p:cNvSpPr>
          <p:nvPr>
            <p:ph type="ftr" sz="quarter" idx="11"/>
          </p:nvPr>
        </p:nvSpPr>
        <p:spPr/>
        <p:txBody>
          <a:bodyPr/>
          <a:lstStyle>
            <a:lvl1pPr>
              <a:defRPr/>
            </a:lvl1pPr>
          </a:lstStyle>
          <a:p>
            <a:endParaRPr lang="en-US"/>
          </a:p>
        </p:txBody>
      </p:sp>
      <p:sp>
        <p:nvSpPr>
          <p:cNvPr id="9" name="8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fld id="{3D470925-9A09-4079-A40C-6320F55640DB}" type="datetime1">
              <a:rPr lang="en-US" smtClean="0"/>
              <a:t>10/5/2018</a:t>
            </a:fld>
            <a:endParaRPr lang="en-US"/>
          </a:p>
        </p:txBody>
      </p:sp>
      <p:sp>
        <p:nvSpPr>
          <p:cNvPr id="4" name="3 Altbilgi Yer Tutucusu"/>
          <p:cNvSpPr>
            <a:spLocks noGrp="1"/>
          </p:cNvSpPr>
          <p:nvPr>
            <p:ph type="ftr" sz="quarter" idx="11"/>
          </p:nvPr>
        </p:nvSpPr>
        <p:spPr/>
        <p:txBody>
          <a:bodyPr/>
          <a:lstStyle>
            <a:lvl1pPr>
              <a:defRPr/>
            </a:lvl1pPr>
          </a:lstStyle>
          <a:p>
            <a:endParaRPr lang="en-US"/>
          </a:p>
        </p:txBody>
      </p:sp>
      <p:sp>
        <p:nvSpPr>
          <p:cNvPr id="5" name="4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fld id="{9AD9DF5C-1B03-487B-B2DA-3CBA586371BF}" type="datetime1">
              <a:rPr lang="en-US" smtClean="0"/>
              <a:t>10/5/2018</a:t>
            </a:fld>
            <a:endParaRPr lang="en-US"/>
          </a:p>
        </p:txBody>
      </p:sp>
      <p:sp>
        <p:nvSpPr>
          <p:cNvPr id="3" name="2 Altbilgi Yer Tutucusu"/>
          <p:cNvSpPr>
            <a:spLocks noGrp="1"/>
          </p:cNvSpPr>
          <p:nvPr>
            <p:ph type="ftr" sz="quarter" idx="11"/>
          </p:nvPr>
        </p:nvSpPr>
        <p:spPr/>
        <p:txBody>
          <a:bodyPr/>
          <a:lstStyle>
            <a:lvl1pPr>
              <a:defRPr/>
            </a:lvl1pPr>
          </a:lstStyle>
          <a:p>
            <a:endParaRPr lang="en-US"/>
          </a:p>
        </p:txBody>
      </p:sp>
      <p:sp>
        <p:nvSpPr>
          <p:cNvPr id="4" name="3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fld id="{9ED6FD96-1B2E-4C1C-A019-F4F8F67329A4}" type="datetime1">
              <a:rPr lang="en-US" smtClean="0"/>
              <a:t>10/5/2018</a:t>
            </a:fld>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fld id="{CD91A1F7-8BD8-46E4-A306-6E01B1C41585}" type="datetime1">
              <a:rPr lang="en-US" smtClean="0"/>
              <a:t>10/5/2018</a:t>
            </a:fld>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7338" y="673100"/>
            <a:ext cx="8569325"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nvPr>
        </p:nvSpPr>
        <p:spPr bwMode="auto">
          <a:xfrm>
            <a:off x="287338" y="1820863"/>
            <a:ext cx="8569325" cy="38131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649288" y="7027863"/>
            <a:ext cx="2133600" cy="1651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1000" b="0">
                <a:solidFill>
                  <a:srgbClr val="ED1A3B"/>
                </a:solidFill>
              </a:defRPr>
            </a:lvl1pPr>
          </a:lstStyle>
          <a:p>
            <a:fld id="{0AE96CE9-206A-457C-B049-1C461562A3A7}" type="datetime1">
              <a:rPr lang="en-US" smtClean="0"/>
              <a:t>10/5/2018</a:t>
            </a:fld>
            <a:endParaRPr lang="en-US"/>
          </a:p>
        </p:txBody>
      </p:sp>
      <p:sp>
        <p:nvSpPr>
          <p:cNvPr id="1029" name="Rectangle 5"/>
          <p:cNvSpPr>
            <a:spLocks noGrp="1" noChangeArrowheads="1"/>
          </p:cNvSpPr>
          <p:nvPr>
            <p:ph type="ftr" sz="quarter" idx="3"/>
          </p:nvPr>
        </p:nvSpPr>
        <p:spPr bwMode="auto">
          <a:xfrm>
            <a:off x="649288" y="6327775"/>
            <a:ext cx="6692900" cy="158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1000" b="0">
                <a:solidFill>
                  <a:srgbClr val="ED1A3B"/>
                </a:solidFill>
              </a:defRPr>
            </a:lvl1pPr>
          </a:lstStyle>
          <a:p>
            <a:endParaRPr lang="en-US"/>
          </a:p>
        </p:txBody>
      </p:sp>
      <p:sp>
        <p:nvSpPr>
          <p:cNvPr id="1030" name="Rectangle 6"/>
          <p:cNvSpPr>
            <a:spLocks noGrp="1" noChangeArrowheads="1"/>
          </p:cNvSpPr>
          <p:nvPr>
            <p:ph type="sldNum" sz="quarter" idx="4"/>
          </p:nvPr>
        </p:nvSpPr>
        <p:spPr bwMode="auto">
          <a:xfrm>
            <a:off x="649288" y="6486525"/>
            <a:ext cx="2133600" cy="1651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1000" b="0">
                <a:solidFill>
                  <a:srgbClr val="ED1A3B"/>
                </a:solidFill>
              </a:defRPr>
            </a:lvl1pPr>
          </a:lstStyle>
          <a:p>
            <a:fld id="{B6F15528-21DE-4FAA-801E-634DDDAF4B2B}" type="slidenum">
              <a:rPr lang="en-US" smtClean="0"/>
              <a:pPr/>
              <a:t>‹#›</a:t>
            </a:fld>
            <a:endParaRPr lang="en-US"/>
          </a:p>
        </p:txBody>
      </p:sp>
      <p:pic>
        <p:nvPicPr>
          <p:cNvPr id="1033" name="Picture 9" descr="BDO_Logo_RGB 100%"/>
          <p:cNvPicPr>
            <a:picLocks noChangeAspect="1" noChangeArrowheads="1"/>
          </p:cNvPicPr>
          <p:nvPr/>
        </p:nvPicPr>
        <p:blipFill>
          <a:blip r:embed="rId15" cstate="print"/>
          <a:srcRect/>
          <a:stretch>
            <a:fillRect/>
          </a:stretch>
        </p:blipFill>
        <p:spPr bwMode="auto">
          <a:xfrm>
            <a:off x="7881938" y="6238875"/>
            <a:ext cx="974725" cy="374650"/>
          </a:xfrm>
          <a:prstGeom prst="rect">
            <a:avLst/>
          </a:prstGeom>
          <a:noFill/>
        </p:spPr>
      </p:pic>
      <p:sp>
        <p:nvSpPr>
          <p:cNvPr id="1035" name="Freeform 11"/>
          <p:cNvSpPr>
            <a:spLocks noChangeAspect="1"/>
          </p:cNvSpPr>
          <p:nvPr/>
        </p:nvSpPr>
        <p:spPr bwMode="gray">
          <a:xfrm>
            <a:off x="287338" y="0"/>
            <a:ext cx="161925" cy="554038"/>
          </a:xfrm>
          <a:custGeom>
            <a:avLst/>
            <a:gdLst/>
            <a:ahLst/>
            <a:cxnLst>
              <a:cxn ang="0">
                <a:pos x="120" y="328"/>
              </a:cxn>
              <a:cxn ang="0">
                <a:pos x="120" y="0"/>
              </a:cxn>
              <a:cxn ang="0">
                <a:pos x="0" y="0"/>
              </a:cxn>
              <a:cxn ang="0">
                <a:pos x="0" y="411"/>
              </a:cxn>
              <a:cxn ang="0">
                <a:pos x="120" y="328"/>
              </a:cxn>
            </a:cxnLst>
            <a:rect l="0" t="0" r="r" b="b"/>
            <a:pathLst>
              <a:path w="120" h="411">
                <a:moveTo>
                  <a:pt x="120" y="328"/>
                </a:moveTo>
                <a:lnTo>
                  <a:pt x="120" y="0"/>
                </a:lnTo>
                <a:lnTo>
                  <a:pt x="0" y="0"/>
                </a:lnTo>
                <a:lnTo>
                  <a:pt x="0" y="411"/>
                </a:lnTo>
                <a:lnTo>
                  <a:pt x="120" y="328"/>
                </a:lnTo>
                <a:close/>
              </a:path>
            </a:pathLst>
          </a:custGeom>
          <a:solidFill>
            <a:srgbClr val="ED1A3B"/>
          </a:solidFill>
          <a:ln w="9525">
            <a:noFill/>
            <a:round/>
            <a:headEnd/>
            <a:tailEnd/>
          </a:ln>
        </p:spPr>
        <p:txBody>
          <a:bodyPr/>
          <a:lstStyle/>
          <a:p>
            <a:endParaRPr lang="tr-TR"/>
          </a:p>
        </p:txBody>
      </p:sp>
      <p:sp>
        <p:nvSpPr>
          <p:cNvPr id="1036" name="Freeform 12"/>
          <p:cNvSpPr>
            <a:spLocks noChangeAspect="1"/>
          </p:cNvSpPr>
          <p:nvPr/>
        </p:nvSpPr>
        <p:spPr bwMode="gray">
          <a:xfrm>
            <a:off x="287338" y="6242050"/>
            <a:ext cx="161925" cy="615950"/>
          </a:xfrm>
          <a:custGeom>
            <a:avLst/>
            <a:gdLst/>
            <a:ahLst/>
            <a:cxnLst>
              <a:cxn ang="0">
                <a:pos x="0" y="85"/>
              </a:cxn>
              <a:cxn ang="0">
                <a:pos x="0" y="456"/>
              </a:cxn>
              <a:cxn ang="0">
                <a:pos x="120" y="456"/>
              </a:cxn>
              <a:cxn ang="0">
                <a:pos x="120" y="0"/>
              </a:cxn>
              <a:cxn ang="0">
                <a:pos x="0" y="85"/>
              </a:cxn>
            </a:cxnLst>
            <a:rect l="0" t="0" r="r" b="b"/>
            <a:pathLst>
              <a:path w="120" h="456">
                <a:moveTo>
                  <a:pt x="0" y="85"/>
                </a:moveTo>
                <a:lnTo>
                  <a:pt x="0" y="456"/>
                </a:lnTo>
                <a:lnTo>
                  <a:pt x="120" y="456"/>
                </a:lnTo>
                <a:lnTo>
                  <a:pt x="120" y="0"/>
                </a:lnTo>
                <a:lnTo>
                  <a:pt x="0" y="85"/>
                </a:lnTo>
                <a:close/>
              </a:path>
            </a:pathLst>
          </a:custGeom>
          <a:solidFill>
            <a:srgbClr val="ED1A3B"/>
          </a:solidFill>
          <a:ln w="9525">
            <a:noFill/>
            <a:round/>
            <a:headEnd/>
            <a:tailEnd/>
          </a:ln>
        </p:spPr>
        <p:txBody>
          <a:bodyPr/>
          <a:lstStyle/>
          <a:p>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1" fontAlgn="base" hangingPunct="1">
        <a:lnSpc>
          <a:spcPct val="105000"/>
        </a:lnSpc>
        <a:spcBef>
          <a:spcPct val="0"/>
        </a:spcBef>
        <a:spcAft>
          <a:spcPct val="0"/>
        </a:spcAft>
        <a:defRPr sz="2800" b="1">
          <a:solidFill>
            <a:srgbClr val="ED1A3B"/>
          </a:solidFill>
          <a:latin typeface="+mj-lt"/>
          <a:ea typeface="+mj-ea"/>
          <a:cs typeface="+mj-cs"/>
        </a:defRPr>
      </a:lvl1pPr>
      <a:lvl2pPr algn="l" rtl="0" eaLnBrk="1" fontAlgn="base" hangingPunct="1">
        <a:lnSpc>
          <a:spcPct val="105000"/>
        </a:lnSpc>
        <a:spcBef>
          <a:spcPct val="0"/>
        </a:spcBef>
        <a:spcAft>
          <a:spcPct val="0"/>
        </a:spcAft>
        <a:defRPr sz="2800" b="1">
          <a:solidFill>
            <a:srgbClr val="ED1A3B"/>
          </a:solidFill>
          <a:latin typeface="Trebuchet MS" pitchFamily="34" charset="0"/>
        </a:defRPr>
      </a:lvl2pPr>
      <a:lvl3pPr algn="l" rtl="0" eaLnBrk="1" fontAlgn="base" hangingPunct="1">
        <a:lnSpc>
          <a:spcPct val="105000"/>
        </a:lnSpc>
        <a:spcBef>
          <a:spcPct val="0"/>
        </a:spcBef>
        <a:spcAft>
          <a:spcPct val="0"/>
        </a:spcAft>
        <a:defRPr sz="2800" b="1">
          <a:solidFill>
            <a:srgbClr val="ED1A3B"/>
          </a:solidFill>
          <a:latin typeface="Trebuchet MS" pitchFamily="34" charset="0"/>
        </a:defRPr>
      </a:lvl3pPr>
      <a:lvl4pPr algn="l" rtl="0" eaLnBrk="1" fontAlgn="base" hangingPunct="1">
        <a:lnSpc>
          <a:spcPct val="105000"/>
        </a:lnSpc>
        <a:spcBef>
          <a:spcPct val="0"/>
        </a:spcBef>
        <a:spcAft>
          <a:spcPct val="0"/>
        </a:spcAft>
        <a:defRPr sz="2800" b="1">
          <a:solidFill>
            <a:srgbClr val="ED1A3B"/>
          </a:solidFill>
          <a:latin typeface="Trebuchet MS" pitchFamily="34" charset="0"/>
        </a:defRPr>
      </a:lvl4pPr>
      <a:lvl5pPr algn="l" rtl="0" eaLnBrk="1" fontAlgn="base" hangingPunct="1">
        <a:lnSpc>
          <a:spcPct val="105000"/>
        </a:lnSpc>
        <a:spcBef>
          <a:spcPct val="0"/>
        </a:spcBef>
        <a:spcAft>
          <a:spcPct val="0"/>
        </a:spcAft>
        <a:defRPr sz="2800" b="1">
          <a:solidFill>
            <a:srgbClr val="ED1A3B"/>
          </a:solidFill>
          <a:latin typeface="Trebuchet MS" pitchFamily="34" charset="0"/>
        </a:defRPr>
      </a:lvl5pPr>
      <a:lvl6pPr marL="457200" algn="l" rtl="0" eaLnBrk="1" fontAlgn="base" hangingPunct="1">
        <a:lnSpc>
          <a:spcPct val="105000"/>
        </a:lnSpc>
        <a:spcBef>
          <a:spcPct val="0"/>
        </a:spcBef>
        <a:spcAft>
          <a:spcPct val="0"/>
        </a:spcAft>
        <a:defRPr sz="2800" b="1">
          <a:solidFill>
            <a:srgbClr val="ED1A3B"/>
          </a:solidFill>
          <a:latin typeface="Trebuchet MS" pitchFamily="34" charset="0"/>
        </a:defRPr>
      </a:lvl6pPr>
      <a:lvl7pPr marL="914400" algn="l" rtl="0" eaLnBrk="1" fontAlgn="base" hangingPunct="1">
        <a:lnSpc>
          <a:spcPct val="105000"/>
        </a:lnSpc>
        <a:spcBef>
          <a:spcPct val="0"/>
        </a:spcBef>
        <a:spcAft>
          <a:spcPct val="0"/>
        </a:spcAft>
        <a:defRPr sz="2800" b="1">
          <a:solidFill>
            <a:srgbClr val="ED1A3B"/>
          </a:solidFill>
          <a:latin typeface="Trebuchet MS" pitchFamily="34" charset="0"/>
        </a:defRPr>
      </a:lvl7pPr>
      <a:lvl8pPr marL="1371600" algn="l" rtl="0" eaLnBrk="1" fontAlgn="base" hangingPunct="1">
        <a:lnSpc>
          <a:spcPct val="105000"/>
        </a:lnSpc>
        <a:spcBef>
          <a:spcPct val="0"/>
        </a:spcBef>
        <a:spcAft>
          <a:spcPct val="0"/>
        </a:spcAft>
        <a:defRPr sz="2800" b="1">
          <a:solidFill>
            <a:srgbClr val="ED1A3B"/>
          </a:solidFill>
          <a:latin typeface="Trebuchet MS" pitchFamily="34" charset="0"/>
        </a:defRPr>
      </a:lvl8pPr>
      <a:lvl9pPr marL="1828800" algn="l" rtl="0" eaLnBrk="1" fontAlgn="base" hangingPunct="1">
        <a:lnSpc>
          <a:spcPct val="105000"/>
        </a:lnSpc>
        <a:spcBef>
          <a:spcPct val="0"/>
        </a:spcBef>
        <a:spcAft>
          <a:spcPct val="0"/>
        </a:spcAft>
        <a:defRPr sz="2800" b="1">
          <a:solidFill>
            <a:srgbClr val="ED1A3B"/>
          </a:solidFill>
          <a:latin typeface="Trebuchet MS" pitchFamily="34" charset="0"/>
        </a:defRPr>
      </a:lvl9pPr>
    </p:titleStyle>
    <p:bodyStyle>
      <a:lvl1pPr algn="l" rtl="0" eaLnBrk="1" fontAlgn="base" hangingPunct="1">
        <a:spcBef>
          <a:spcPct val="20000"/>
        </a:spcBef>
        <a:spcAft>
          <a:spcPct val="0"/>
        </a:spcAft>
        <a:defRPr>
          <a:solidFill>
            <a:srgbClr val="786860"/>
          </a:solidFill>
          <a:latin typeface="+mn-lt"/>
          <a:ea typeface="+mn-ea"/>
          <a:cs typeface="+mn-cs"/>
        </a:defRPr>
      </a:lvl1pPr>
      <a:lvl2pPr marL="336550" indent="-334963" algn="l" rtl="0" eaLnBrk="1" fontAlgn="base" hangingPunct="1">
        <a:spcBef>
          <a:spcPct val="20000"/>
        </a:spcBef>
        <a:spcAft>
          <a:spcPct val="0"/>
        </a:spcAft>
        <a:buChar char="•"/>
        <a:defRPr>
          <a:solidFill>
            <a:srgbClr val="786860"/>
          </a:solidFill>
          <a:latin typeface="+mn-lt"/>
        </a:defRPr>
      </a:lvl2pPr>
      <a:lvl3pPr marL="641350" indent="-303213" algn="l" rtl="0" eaLnBrk="1" fontAlgn="base" hangingPunct="1">
        <a:spcBef>
          <a:spcPct val="20000"/>
        </a:spcBef>
        <a:spcAft>
          <a:spcPct val="0"/>
        </a:spcAft>
        <a:buFont typeface="Univers HSBCPB Con 520" pitchFamily="34" charset="0"/>
        <a:buChar char="-"/>
        <a:defRPr sz="1400">
          <a:solidFill>
            <a:srgbClr val="786860"/>
          </a:solidFill>
          <a:latin typeface="+mn-lt"/>
        </a:defRPr>
      </a:lvl3pPr>
      <a:lvl4pPr marL="9715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4pPr>
      <a:lvl5pPr marL="13017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5pPr>
      <a:lvl6pPr marL="17589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6pPr>
      <a:lvl7pPr marL="22161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7pPr>
      <a:lvl8pPr marL="26733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8pPr>
      <a:lvl9pPr marL="3130550" indent="-328613" algn="l" rtl="0" eaLnBrk="1" fontAlgn="base" hangingPunct="1">
        <a:spcBef>
          <a:spcPct val="20000"/>
        </a:spcBef>
        <a:spcAft>
          <a:spcPct val="0"/>
        </a:spcAft>
        <a:buFont typeface="Univers HSBCPB Con 520" pitchFamily="34" charset="0"/>
        <a:buChar char="-"/>
        <a:defRPr sz="1400">
          <a:solidFill>
            <a:srgbClr val="786860"/>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914400"/>
            <a:ext cx="6629400" cy="4572000"/>
          </a:xfrm>
        </p:spPr>
        <p:txBody>
          <a:bodyPr>
            <a:noAutofit/>
          </a:bodyPr>
          <a:lstStyle/>
          <a:p>
            <a:pPr algn="ctr">
              <a:lnSpc>
                <a:spcPct val="100000"/>
              </a:lnSpc>
            </a:pPr>
            <a:r>
              <a:rPr lang="tr-TR" sz="2800" b="1" dirty="0" smtClean="0"/>
              <a:t/>
            </a:r>
            <a:br>
              <a:rPr lang="tr-TR" sz="2800" b="1" dirty="0" smtClean="0"/>
            </a:br>
            <a:r>
              <a:rPr lang="tr-TR" sz="2800" b="1" dirty="0" smtClean="0"/>
              <a:t>BAĞIMSIZ DENETİM’DE </a:t>
            </a:r>
            <a:r>
              <a:rPr lang="tr-TR" sz="2800" b="1" dirty="0" smtClean="0"/>
              <a:t>GELİŞMELER SORUNLAR </a:t>
            </a:r>
            <a:r>
              <a:rPr lang="tr-TR" sz="2800" dirty="0" smtClean="0"/>
              <a:t>VE</a:t>
            </a:r>
            <a:r>
              <a:rPr lang="tr-TR" sz="2800" b="1" dirty="0" smtClean="0"/>
              <a:t> </a:t>
            </a:r>
            <a:r>
              <a:rPr lang="tr-TR" sz="2800" b="1" dirty="0" smtClean="0"/>
              <a:t>ÇÖZÜMLER</a:t>
            </a:r>
            <a:r>
              <a:rPr lang="tr-TR" sz="2800" b="1" dirty="0" smtClean="0"/>
              <a:t/>
            </a:r>
            <a:br>
              <a:rPr lang="tr-TR" sz="2800" b="1" dirty="0" smtClean="0"/>
            </a:br>
            <a:r>
              <a:rPr lang="tr-TR" sz="2800" b="1" dirty="0" smtClean="0"/>
              <a:t/>
            </a:r>
            <a:br>
              <a:rPr lang="tr-TR" sz="2800" b="1" dirty="0" smtClean="0"/>
            </a:br>
            <a:r>
              <a:rPr lang="tr-TR" sz="2000" b="1" dirty="0"/>
              <a:t/>
            </a:r>
            <a:br>
              <a:rPr lang="tr-TR" sz="2000" b="1" dirty="0"/>
            </a:br>
            <a:r>
              <a:rPr lang="tr-TR" sz="1800" b="1" dirty="0" smtClean="0">
                <a:latin typeface="Trebuchet MS" panose="020B0603020202020204" pitchFamily="34" charset="0"/>
              </a:rPr>
              <a:t>Erdal ASLAN</a:t>
            </a:r>
            <a:r>
              <a:rPr lang="tr-TR" sz="1800" b="1" dirty="0">
                <a:latin typeface="Trebuchet MS" panose="020B0603020202020204" pitchFamily="34" charset="0"/>
              </a:rPr>
              <a:t/>
            </a:r>
            <a:br>
              <a:rPr lang="tr-TR" sz="1800" b="1" dirty="0">
                <a:latin typeface="Trebuchet MS" panose="020B0603020202020204" pitchFamily="34" charset="0"/>
              </a:rPr>
            </a:br>
            <a:r>
              <a:rPr lang="tr-TR" sz="1800" b="1" dirty="0">
                <a:latin typeface="Trebuchet MS" panose="020B0603020202020204" pitchFamily="34" charset="0"/>
              </a:rPr>
              <a:t>Yeminli Mali Müşavir</a:t>
            </a:r>
            <a:br>
              <a:rPr lang="tr-TR" sz="1800" b="1" dirty="0">
                <a:latin typeface="Trebuchet MS" panose="020B0603020202020204" pitchFamily="34" charset="0"/>
              </a:rPr>
            </a:br>
            <a:r>
              <a:rPr lang="tr-TR" sz="1800" b="1" dirty="0">
                <a:latin typeface="Trebuchet MS" panose="020B0603020202020204" pitchFamily="34" charset="0"/>
              </a:rPr>
              <a:t>Sorumlu </a:t>
            </a:r>
            <a:r>
              <a:rPr lang="tr-TR" sz="1800" b="1" dirty="0" smtClean="0">
                <a:latin typeface="Trebuchet MS" panose="020B0603020202020204" pitchFamily="34" charset="0"/>
              </a:rPr>
              <a:t>Denetçi</a:t>
            </a:r>
            <a:br>
              <a:rPr lang="tr-TR" sz="1800" b="1" dirty="0" smtClean="0">
                <a:latin typeface="Trebuchet MS" panose="020B0603020202020204" pitchFamily="34" charset="0"/>
              </a:rPr>
            </a:br>
            <a:r>
              <a:rPr lang="tr-TR" sz="1800" b="1" dirty="0" smtClean="0">
                <a:latin typeface="Trebuchet MS" panose="020B0603020202020204" pitchFamily="34" charset="0"/>
              </a:rPr>
              <a:t>CPA (USA)</a:t>
            </a:r>
            <a:br>
              <a:rPr lang="tr-TR" sz="1800" b="1" dirty="0" smtClean="0">
                <a:latin typeface="Trebuchet MS" panose="020B0603020202020204" pitchFamily="34" charset="0"/>
              </a:rPr>
            </a:br>
            <a:r>
              <a:rPr lang="tr-TR" sz="1800" b="1" dirty="0" smtClean="0">
                <a:latin typeface="Trebuchet MS" panose="020B0603020202020204" pitchFamily="34" charset="0"/>
              </a:rPr>
              <a:t/>
            </a:r>
            <a:br>
              <a:rPr lang="tr-TR" sz="1800" b="1" dirty="0" smtClean="0">
                <a:latin typeface="Trebuchet MS" panose="020B0603020202020204" pitchFamily="34" charset="0"/>
              </a:rPr>
            </a:br>
            <a:r>
              <a:rPr lang="tr-TR" sz="1800" dirty="0" smtClean="0">
                <a:latin typeface="Trebuchet MS" panose="020B0603020202020204" pitchFamily="34" charset="0"/>
              </a:rPr>
              <a:t>Master </a:t>
            </a:r>
            <a:r>
              <a:rPr lang="tr-TR" sz="1800" dirty="0">
                <a:latin typeface="Trebuchet MS" panose="020B0603020202020204" pitchFamily="34" charset="0"/>
              </a:rPr>
              <a:t>of Sience in Accounting, UIUC/USA</a:t>
            </a:r>
            <a:br>
              <a:rPr lang="tr-TR" sz="1800" dirty="0">
                <a:latin typeface="Trebuchet MS" panose="020B0603020202020204" pitchFamily="34" charset="0"/>
              </a:rPr>
            </a:br>
            <a:r>
              <a:rPr lang="tr-TR" sz="1800" dirty="0">
                <a:latin typeface="Trebuchet MS" panose="020B0603020202020204" pitchFamily="34" charset="0"/>
              </a:rPr>
              <a:t>Master of Sience in Finance, </a:t>
            </a:r>
            <a:r>
              <a:rPr lang="tr-TR" sz="1800" dirty="0" smtClean="0">
                <a:latin typeface="Trebuchet MS" panose="020B0603020202020204" pitchFamily="34" charset="0"/>
              </a:rPr>
              <a:t>UIUC/USA</a:t>
            </a:r>
            <a:br>
              <a:rPr lang="tr-TR" sz="1800" dirty="0" smtClean="0">
                <a:latin typeface="Trebuchet MS" panose="020B0603020202020204" pitchFamily="34" charset="0"/>
              </a:rPr>
            </a:br>
            <a:r>
              <a:rPr lang="tr-TR" sz="1800" dirty="0">
                <a:latin typeface="Trebuchet MS" panose="020B0603020202020204" pitchFamily="34" charset="0"/>
              </a:rPr>
              <a:t/>
            </a:r>
            <a:br>
              <a:rPr lang="tr-TR" sz="1800" dirty="0">
                <a:latin typeface="Trebuchet MS" panose="020B0603020202020204" pitchFamily="34" charset="0"/>
              </a:rPr>
            </a:br>
            <a:r>
              <a:rPr lang="tr-TR" sz="1600" i="1" dirty="0" smtClean="0">
                <a:latin typeface="Trebuchet MS" panose="020B0603020202020204" pitchFamily="34" charset="0"/>
              </a:rPr>
              <a:t>Ekim, 2018</a:t>
            </a:r>
            <a:endParaRPr lang="en-US" sz="1600" i="1" dirty="0">
              <a:latin typeface="Trebuchet MS" panose="020B0603020202020204" pitchFamily="34" charset="0"/>
            </a:endParaRPr>
          </a:p>
        </p:txBody>
      </p:sp>
    </p:spTree>
    <p:extLst>
      <p:ext uri="{BB962C8B-B14F-4D97-AF65-F5344CB8AC3E}">
        <p14:creationId xmlns:p14="http://schemas.microsoft.com/office/powerpoint/2010/main" val="1513309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38" y="533400"/>
            <a:ext cx="8569325" cy="1219200"/>
          </a:xfrm>
        </p:spPr>
        <p:txBody>
          <a:bodyPr>
            <a:noAutofit/>
          </a:bodyPr>
          <a:lstStyle/>
          <a:p>
            <a:pPr algn="ctr"/>
            <a:r>
              <a:rPr lang="tr-TR" dirty="0" smtClean="0">
                <a:solidFill>
                  <a:srgbClr val="FF0000"/>
                </a:solidFill>
              </a:rPr>
              <a:t>İŞLETMELERİN YASAL YÜKÜMLÜLÜKLERİNDEN DENETÇİ’NİN SORUMLU TUTULMASI</a:t>
            </a:r>
            <a:br>
              <a:rPr lang="tr-TR" dirty="0" smtClean="0">
                <a:solidFill>
                  <a:srgbClr val="FF0000"/>
                </a:solidFill>
              </a:rPr>
            </a:br>
            <a:r>
              <a:rPr lang="tr-TR" sz="2400" i="1" dirty="0" smtClean="0">
                <a:solidFill>
                  <a:srgbClr val="FF0000"/>
                </a:solidFill>
              </a:rPr>
              <a:t>«</a:t>
            </a:r>
            <a:r>
              <a:rPr lang="en-GB" sz="2400" i="1" dirty="0" smtClean="0">
                <a:solidFill>
                  <a:srgbClr val="FF0000"/>
                </a:solidFill>
              </a:rPr>
              <a:t>D</a:t>
            </a:r>
            <a:r>
              <a:rPr lang="tr-TR" sz="2400" i="1" dirty="0" smtClean="0">
                <a:solidFill>
                  <a:srgbClr val="FF0000"/>
                </a:solidFill>
              </a:rPr>
              <a:t>ENETİM SÖZLEŞMESİ İMZALAMA YÜKÜMLÜLÜĞÜ»</a:t>
            </a:r>
            <a:endParaRPr lang="en-US" i="1" dirty="0">
              <a:solidFill>
                <a:srgbClr val="FF0000"/>
              </a:solidFill>
            </a:endParaRPr>
          </a:p>
        </p:txBody>
      </p:sp>
      <p:sp>
        <p:nvSpPr>
          <p:cNvPr id="4" name="TextBox 3"/>
          <p:cNvSpPr txBox="1"/>
          <p:nvPr/>
        </p:nvSpPr>
        <p:spPr>
          <a:xfrm>
            <a:off x="666750" y="1970306"/>
            <a:ext cx="8153400" cy="3862596"/>
          </a:xfrm>
          <a:prstGeom prst="rect">
            <a:avLst/>
          </a:prstGeom>
          <a:noFill/>
        </p:spPr>
        <p:txBody>
          <a:bodyPr wrap="square" rtlCol="0">
            <a:spAutoFit/>
          </a:bodyPr>
          <a:lstStyle/>
          <a:p>
            <a:pPr marL="285750" indent="-285750">
              <a:spcBef>
                <a:spcPts val="600"/>
              </a:spcBef>
              <a:buFont typeface="Wingdings" pitchFamily="2" charset="2"/>
              <a:buChar char="Ø"/>
            </a:pPr>
            <a:r>
              <a:rPr lang="en-GB" sz="2000" dirty="0" err="1"/>
              <a:t>Denetçinin</a:t>
            </a:r>
            <a:r>
              <a:rPr lang="en-GB" sz="2000" dirty="0"/>
              <a:t> </a:t>
            </a:r>
            <a:r>
              <a:rPr lang="en-GB" sz="2000" dirty="0" err="1"/>
              <a:t>seçiminden</a:t>
            </a:r>
            <a:r>
              <a:rPr lang="en-GB" sz="2000" dirty="0"/>
              <a:t> </a:t>
            </a:r>
            <a:r>
              <a:rPr lang="en-GB" sz="2000" dirty="0" err="1"/>
              <a:t>itibaren</a:t>
            </a:r>
            <a:r>
              <a:rPr lang="en-GB" sz="2000" dirty="0"/>
              <a:t> </a:t>
            </a:r>
            <a:r>
              <a:rPr lang="en-GB" sz="2000" dirty="0" smtClean="0"/>
              <a:t>en </a:t>
            </a:r>
            <a:r>
              <a:rPr lang="en-GB" sz="2000" dirty="0" err="1"/>
              <a:t>geç</a:t>
            </a:r>
            <a:r>
              <a:rPr lang="en-GB" sz="2000" dirty="0"/>
              <a:t> 60 </a:t>
            </a:r>
            <a:r>
              <a:rPr lang="en-GB" sz="2000" dirty="0" err="1"/>
              <a:t>gün</a:t>
            </a:r>
            <a:r>
              <a:rPr lang="en-GB" sz="2000" dirty="0"/>
              <a:t> </a:t>
            </a:r>
            <a:r>
              <a:rPr lang="en-GB" sz="2000" dirty="0" err="1"/>
              <a:t>içinde</a:t>
            </a:r>
            <a:r>
              <a:rPr lang="en-GB" sz="2000" dirty="0"/>
              <a:t>, </a:t>
            </a:r>
            <a:r>
              <a:rPr lang="en-GB" sz="2000" dirty="0" err="1">
                <a:solidFill>
                  <a:srgbClr val="FF0000"/>
                </a:solidFill>
              </a:rPr>
              <a:t>denetimi</a:t>
            </a:r>
            <a:r>
              <a:rPr lang="en-GB" sz="2000" dirty="0">
                <a:solidFill>
                  <a:srgbClr val="FF0000"/>
                </a:solidFill>
              </a:rPr>
              <a:t> </a:t>
            </a:r>
            <a:r>
              <a:rPr lang="en-GB" sz="2000" dirty="0" err="1">
                <a:solidFill>
                  <a:srgbClr val="FF0000"/>
                </a:solidFill>
              </a:rPr>
              <a:t>üstlenenin</a:t>
            </a:r>
            <a:r>
              <a:rPr lang="en-GB" sz="2000" dirty="0">
                <a:solidFill>
                  <a:srgbClr val="FF0000"/>
                </a:solidFill>
              </a:rPr>
              <a:t> </a:t>
            </a:r>
            <a:r>
              <a:rPr lang="en-GB" sz="2000" dirty="0" err="1">
                <a:solidFill>
                  <a:srgbClr val="FF0000"/>
                </a:solidFill>
              </a:rPr>
              <a:t>yazılı</a:t>
            </a:r>
            <a:r>
              <a:rPr lang="en-GB" sz="2000" dirty="0">
                <a:solidFill>
                  <a:srgbClr val="FF0000"/>
                </a:solidFill>
              </a:rPr>
              <a:t> </a:t>
            </a:r>
            <a:r>
              <a:rPr lang="en-GB" sz="2000" dirty="0" err="1">
                <a:solidFill>
                  <a:srgbClr val="FF0000"/>
                </a:solidFill>
              </a:rPr>
              <a:t>ihtarına</a:t>
            </a:r>
            <a:r>
              <a:rPr lang="en-GB" sz="2000" dirty="0">
                <a:solidFill>
                  <a:srgbClr val="FF0000"/>
                </a:solidFill>
              </a:rPr>
              <a:t> </a:t>
            </a:r>
            <a:r>
              <a:rPr lang="en-GB" sz="2000" dirty="0" err="1">
                <a:solidFill>
                  <a:srgbClr val="FF0000"/>
                </a:solidFill>
              </a:rPr>
              <a:t>rağmen</a:t>
            </a:r>
            <a:r>
              <a:rPr lang="en-GB" sz="2000" dirty="0"/>
              <a:t>, </a:t>
            </a:r>
            <a:r>
              <a:rPr lang="en-GB" sz="2000" dirty="0" err="1"/>
              <a:t>denetlenen</a:t>
            </a:r>
            <a:r>
              <a:rPr lang="en-GB" sz="2000" dirty="0"/>
              <a:t> </a:t>
            </a:r>
            <a:r>
              <a:rPr lang="en-GB" sz="2000" dirty="0" err="1"/>
              <a:t>işletmenin</a:t>
            </a:r>
            <a:r>
              <a:rPr lang="en-GB" sz="2000" dirty="0"/>
              <a:t> </a:t>
            </a:r>
            <a:r>
              <a:rPr lang="en-GB" sz="2000" dirty="0" err="1"/>
              <a:t>sözleşme</a:t>
            </a:r>
            <a:r>
              <a:rPr lang="en-GB" sz="2000" dirty="0"/>
              <a:t> </a:t>
            </a:r>
            <a:r>
              <a:rPr lang="en-GB" sz="2000" dirty="0" err="1"/>
              <a:t>yapmaktan</a:t>
            </a:r>
            <a:r>
              <a:rPr lang="en-GB" sz="2000" dirty="0"/>
              <a:t> </a:t>
            </a:r>
            <a:r>
              <a:rPr lang="en-GB" sz="2000" dirty="0" err="1" smtClean="0"/>
              <a:t>kaçınması</a:t>
            </a:r>
            <a:r>
              <a:rPr lang="en-GB" sz="2000" dirty="0" smtClean="0"/>
              <a:t> </a:t>
            </a:r>
            <a:r>
              <a:rPr lang="en-GB" sz="2000" dirty="0"/>
              <a:t>(BDY m. 29/3</a:t>
            </a:r>
            <a:r>
              <a:rPr lang="en-GB" sz="2000" dirty="0" smtClean="0"/>
              <a:t>)</a:t>
            </a:r>
            <a:r>
              <a:rPr lang="tr-TR" sz="2000" dirty="0" smtClean="0"/>
              <a:t>.</a:t>
            </a:r>
            <a:endParaRPr lang="tr-TR" sz="2000" dirty="0"/>
          </a:p>
          <a:p>
            <a:pPr marL="285750" indent="-285750">
              <a:spcBef>
                <a:spcPts val="600"/>
              </a:spcBef>
              <a:buFont typeface="Wingdings" pitchFamily="2" charset="2"/>
              <a:buChar char="Ø"/>
            </a:pPr>
            <a:endParaRPr lang="en-GB" sz="2000" dirty="0">
              <a:solidFill>
                <a:srgbClr val="00B0F0"/>
              </a:solidFill>
            </a:endParaRPr>
          </a:p>
          <a:p>
            <a:pPr marL="800100" lvl="1" indent="-342900">
              <a:spcBef>
                <a:spcPts val="600"/>
              </a:spcBef>
              <a:buFont typeface="Wingdings" pitchFamily="2" charset="2"/>
              <a:buChar char="ü"/>
            </a:pPr>
            <a:r>
              <a:rPr lang="en-GB" sz="2000" dirty="0" err="1"/>
              <a:t>Sözleşmeyi</a:t>
            </a:r>
            <a:r>
              <a:rPr lang="en-GB" sz="2000" dirty="0"/>
              <a:t> </a:t>
            </a:r>
            <a:r>
              <a:rPr lang="en-GB" sz="2000" dirty="0" err="1"/>
              <a:t>süresinde</a:t>
            </a:r>
            <a:r>
              <a:rPr lang="en-GB" sz="2000" dirty="0"/>
              <a:t> </a:t>
            </a:r>
            <a:r>
              <a:rPr lang="en-GB" sz="2000" dirty="0" err="1"/>
              <a:t>imzalama</a:t>
            </a:r>
            <a:r>
              <a:rPr lang="en-GB" sz="2000" dirty="0"/>
              <a:t> </a:t>
            </a:r>
            <a:r>
              <a:rPr lang="en-GB" sz="2000" dirty="0" err="1"/>
              <a:t>sorumluluğu</a:t>
            </a:r>
            <a:r>
              <a:rPr lang="en-GB" sz="2000" dirty="0"/>
              <a:t> </a:t>
            </a:r>
            <a:r>
              <a:rPr lang="en-GB" sz="2000" dirty="0" err="1" smtClean="0"/>
              <a:t>Denetim</a:t>
            </a:r>
            <a:r>
              <a:rPr lang="tr-TR" sz="2000" dirty="0" smtClean="0"/>
              <a:t>i</a:t>
            </a:r>
            <a:r>
              <a:rPr lang="en-GB" sz="2000" dirty="0" smtClean="0"/>
              <a:t> </a:t>
            </a:r>
            <a:r>
              <a:rPr lang="en-GB" sz="2000" dirty="0" err="1"/>
              <a:t>yaptırmak</a:t>
            </a:r>
            <a:r>
              <a:rPr lang="en-GB" sz="2000" dirty="0"/>
              <a:t> </a:t>
            </a:r>
            <a:r>
              <a:rPr lang="en-GB" sz="2000" dirty="0" err="1"/>
              <a:t>zorunda</a:t>
            </a:r>
            <a:r>
              <a:rPr lang="en-GB" sz="2000" dirty="0"/>
              <a:t> </a:t>
            </a:r>
            <a:r>
              <a:rPr lang="en-GB" sz="2000" dirty="0" err="1"/>
              <a:t>olan</a:t>
            </a:r>
            <a:r>
              <a:rPr lang="en-GB" sz="2000" dirty="0"/>
              <a:t> </a:t>
            </a:r>
            <a:r>
              <a:rPr lang="tr-TR" sz="2000" dirty="0" smtClean="0"/>
              <a:t>İşletme Yönetimindedi</a:t>
            </a:r>
            <a:r>
              <a:rPr lang="en-GB" sz="2000" dirty="0" smtClean="0"/>
              <a:t>r.</a:t>
            </a:r>
            <a:r>
              <a:rPr lang="tr-TR" sz="2000" dirty="0" smtClean="0"/>
              <a:t> </a:t>
            </a:r>
            <a:r>
              <a:rPr lang="tr-TR" sz="2000" dirty="0" smtClean="0">
                <a:solidFill>
                  <a:srgbClr val="FF0000"/>
                </a:solidFill>
              </a:rPr>
              <a:t>Denetçi </a:t>
            </a:r>
            <a:r>
              <a:rPr lang="tr-TR" sz="2000" dirty="0" smtClean="0">
                <a:solidFill>
                  <a:srgbClr val="FF0000"/>
                </a:solidFill>
              </a:rPr>
              <a:t>neden ihtar çekmeli !</a:t>
            </a:r>
          </a:p>
          <a:p>
            <a:pPr marL="800100" lvl="1" indent="-342900">
              <a:spcBef>
                <a:spcPts val="600"/>
              </a:spcBef>
              <a:buFont typeface="Wingdings" pitchFamily="2" charset="2"/>
              <a:buChar char="ü"/>
            </a:pPr>
            <a:endParaRPr lang="en-GB" sz="2000" dirty="0">
              <a:solidFill>
                <a:srgbClr val="FF0000"/>
              </a:solidFill>
            </a:endParaRPr>
          </a:p>
          <a:p>
            <a:pPr marL="800100" lvl="1" indent="-342900">
              <a:spcBef>
                <a:spcPts val="600"/>
              </a:spcBef>
              <a:buFont typeface="Wingdings" pitchFamily="2" charset="2"/>
              <a:buChar char="ü"/>
            </a:pPr>
            <a:r>
              <a:rPr lang="en-GB" sz="2000" dirty="0" err="1"/>
              <a:t>Denetçi’den</a:t>
            </a:r>
            <a:r>
              <a:rPr lang="en-GB" sz="2000" dirty="0"/>
              <a:t> </a:t>
            </a:r>
            <a:r>
              <a:rPr lang="en-GB" sz="2000" dirty="0" err="1"/>
              <a:t>kaynaklanan</a:t>
            </a:r>
            <a:r>
              <a:rPr lang="en-GB" sz="2000" dirty="0"/>
              <a:t> </a:t>
            </a:r>
            <a:r>
              <a:rPr lang="en-GB" sz="2000" dirty="0" err="1"/>
              <a:t>nedenlerle</a:t>
            </a:r>
            <a:r>
              <a:rPr lang="en-GB" sz="2000" dirty="0"/>
              <a:t> </a:t>
            </a:r>
            <a:r>
              <a:rPr lang="en-GB" sz="2000" dirty="0" err="1"/>
              <a:t>sözleşmenin</a:t>
            </a:r>
            <a:r>
              <a:rPr lang="en-GB" sz="2000" dirty="0"/>
              <a:t> </a:t>
            </a:r>
            <a:r>
              <a:rPr lang="en-GB" sz="2000" dirty="0" err="1" smtClean="0"/>
              <a:t>imzalanmadığı</a:t>
            </a:r>
            <a:r>
              <a:rPr lang="en-GB" sz="2000" dirty="0" smtClean="0"/>
              <a:t> </a:t>
            </a:r>
            <a:r>
              <a:rPr lang="en-GB" sz="2000" dirty="0" err="1"/>
              <a:t>tespit</a:t>
            </a:r>
            <a:r>
              <a:rPr lang="en-GB" sz="2000" dirty="0"/>
              <a:t> </a:t>
            </a:r>
            <a:r>
              <a:rPr lang="en-GB" sz="2000" dirty="0" err="1"/>
              <a:t>edilmediği</a:t>
            </a:r>
            <a:r>
              <a:rPr lang="en-GB" sz="2000" dirty="0"/>
              <a:t> </a:t>
            </a:r>
            <a:r>
              <a:rPr lang="en-GB" sz="2000" dirty="0" err="1" smtClean="0"/>
              <a:t>sürece</a:t>
            </a:r>
            <a:r>
              <a:rPr lang="tr-TR" sz="2000" dirty="0" smtClean="0"/>
              <a:t>;</a:t>
            </a:r>
            <a:r>
              <a:rPr lang="en-GB" sz="2000" dirty="0" smtClean="0"/>
              <a:t> </a:t>
            </a:r>
            <a:r>
              <a:rPr lang="en-GB" sz="2000" u="sng" dirty="0" err="1" smtClean="0">
                <a:solidFill>
                  <a:srgbClr val="FF0000"/>
                </a:solidFill>
              </a:rPr>
              <a:t>Denetçi</a:t>
            </a:r>
            <a:r>
              <a:rPr lang="en-GB" sz="2000" u="sng" dirty="0" smtClean="0">
                <a:solidFill>
                  <a:srgbClr val="FF0000"/>
                </a:solidFill>
              </a:rPr>
              <a:t> </a:t>
            </a:r>
            <a:r>
              <a:rPr lang="en-GB" sz="2000" u="sng" dirty="0" err="1">
                <a:solidFill>
                  <a:srgbClr val="FF0000"/>
                </a:solidFill>
              </a:rPr>
              <a:t>sorumlu</a:t>
            </a:r>
            <a:r>
              <a:rPr lang="en-GB" sz="2000" u="sng" dirty="0">
                <a:solidFill>
                  <a:srgbClr val="FF0000"/>
                </a:solidFill>
              </a:rPr>
              <a:t> </a:t>
            </a:r>
            <a:r>
              <a:rPr lang="en-GB" sz="2000" u="sng" dirty="0" err="1" smtClean="0">
                <a:solidFill>
                  <a:srgbClr val="FF0000"/>
                </a:solidFill>
              </a:rPr>
              <a:t>tutul</a:t>
            </a:r>
            <a:r>
              <a:rPr lang="tr-TR" sz="2000" u="sng" dirty="0" smtClean="0">
                <a:solidFill>
                  <a:srgbClr val="FF0000"/>
                </a:solidFill>
              </a:rPr>
              <a:t>mamalıdır</a:t>
            </a:r>
            <a:r>
              <a:rPr lang="en-GB" sz="2000" u="sng" dirty="0" smtClean="0">
                <a:solidFill>
                  <a:srgbClr val="FF0000"/>
                </a:solidFill>
              </a:rPr>
              <a:t>.</a:t>
            </a:r>
            <a:endParaRPr lang="en-GB" sz="2000" u="sng" dirty="0">
              <a:solidFill>
                <a:srgbClr val="FF0000"/>
              </a:solidFill>
            </a:endParaRP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493378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dirty="0" smtClean="0">
                <a:solidFill>
                  <a:srgbClr val="FF0000"/>
                </a:solidFill>
              </a:rPr>
              <a:t>D</a:t>
            </a:r>
            <a:r>
              <a:rPr lang="tr-TR" dirty="0" smtClean="0">
                <a:solidFill>
                  <a:srgbClr val="FF0000"/>
                </a:solidFill>
              </a:rPr>
              <a:t>ENETİM RAPORU DÜZENLEME </a:t>
            </a:r>
            <a:r>
              <a:rPr lang="en-GB" dirty="0" smtClean="0">
                <a:solidFill>
                  <a:srgbClr val="FF0000"/>
                </a:solidFill>
              </a:rPr>
              <a:t>S</a:t>
            </a:r>
            <a:r>
              <a:rPr lang="tr-TR" dirty="0" smtClean="0">
                <a:solidFill>
                  <a:srgbClr val="FF0000"/>
                </a:solidFill>
              </a:rPr>
              <a:t>ÜRESİ</a:t>
            </a:r>
            <a:r>
              <a:rPr lang="en-GB" dirty="0" smtClean="0">
                <a:solidFill>
                  <a:srgbClr val="FF0000"/>
                </a:solidFill>
              </a:rPr>
              <a:t> </a:t>
            </a:r>
            <a:r>
              <a:rPr lang="tr-TR" dirty="0" smtClean="0">
                <a:solidFill>
                  <a:srgbClr val="FF0000"/>
                </a:solidFill>
              </a:rPr>
              <a:t>(1)</a:t>
            </a:r>
            <a:endParaRPr lang="en-US" dirty="0">
              <a:solidFill>
                <a:srgbClr val="FF0000"/>
              </a:solidFill>
            </a:endParaRPr>
          </a:p>
        </p:txBody>
      </p:sp>
      <p:sp>
        <p:nvSpPr>
          <p:cNvPr id="4" name="TextBox 3"/>
          <p:cNvSpPr txBox="1"/>
          <p:nvPr/>
        </p:nvSpPr>
        <p:spPr>
          <a:xfrm>
            <a:off x="666750" y="1313051"/>
            <a:ext cx="8153400" cy="4247317"/>
          </a:xfrm>
          <a:prstGeom prst="rect">
            <a:avLst/>
          </a:prstGeom>
          <a:noFill/>
        </p:spPr>
        <p:txBody>
          <a:bodyPr wrap="square" rtlCol="0">
            <a:spAutoFit/>
          </a:bodyPr>
          <a:lstStyle/>
          <a:p>
            <a:pPr marL="285750" indent="-285750">
              <a:spcBef>
                <a:spcPts val="1200"/>
              </a:spcBef>
              <a:spcAft>
                <a:spcPts val="600"/>
              </a:spcAft>
              <a:buFont typeface="Wingdings" pitchFamily="2" charset="2"/>
              <a:buChar char="Ø"/>
            </a:pPr>
            <a:r>
              <a:rPr lang="tr-TR" sz="2000" dirty="0" smtClean="0"/>
              <a:t>Genel Kurullar; Mart ayı sonu (TTK Taslağı, Mayıs ayı sonu !)</a:t>
            </a:r>
          </a:p>
          <a:p>
            <a:pPr marL="285750" indent="-285750">
              <a:spcBef>
                <a:spcPts val="1200"/>
              </a:spcBef>
              <a:spcAft>
                <a:spcPts val="600"/>
              </a:spcAft>
              <a:buFont typeface="Wingdings" pitchFamily="2" charset="2"/>
              <a:buChar char="Ø"/>
            </a:pPr>
            <a:r>
              <a:rPr lang="tr-TR" sz="2000" dirty="0" smtClean="0"/>
              <a:t>BD Raporunun sunulma tarihi; Mart ayı ortası</a:t>
            </a:r>
          </a:p>
          <a:p>
            <a:pPr marL="285750" indent="-285750">
              <a:spcBef>
                <a:spcPts val="1200"/>
              </a:spcBef>
              <a:spcAft>
                <a:spcPts val="600"/>
              </a:spcAft>
              <a:buFont typeface="Wingdings" pitchFamily="2" charset="2"/>
              <a:buChar char="Ø"/>
            </a:pPr>
            <a:r>
              <a:rPr lang="tr-TR" sz="2000" dirty="0" smtClean="0"/>
              <a:t>TTK’ya göre Genel Kurul’un </a:t>
            </a:r>
            <a:r>
              <a:rPr lang="tr-TR" sz="2000" dirty="0" smtClean="0"/>
              <a:t>zamanında </a:t>
            </a:r>
            <a:r>
              <a:rPr lang="tr-TR" sz="2000" dirty="0" smtClean="0"/>
              <a:t>yapılması İşletme Yönetiminin sorumluluğundadır ;</a:t>
            </a:r>
            <a:endParaRPr lang="tr-TR" sz="2000" dirty="0" smtClean="0"/>
          </a:p>
          <a:p>
            <a:pPr marL="800100" lvl="1" indent="-342900">
              <a:spcBef>
                <a:spcPts val="1200"/>
              </a:spcBef>
              <a:spcAft>
                <a:spcPts val="600"/>
              </a:spcAft>
              <a:buFont typeface="Wingdings" pitchFamily="2" charset="2"/>
              <a:buChar char="ü"/>
            </a:pPr>
            <a:r>
              <a:rPr lang="tr-TR" sz="2000" dirty="0" smtClean="0"/>
              <a:t>Mali Tablolar öngörülen standartlarda </a:t>
            </a:r>
            <a:r>
              <a:rPr lang="tr-TR" sz="2000" dirty="0" smtClean="0"/>
              <a:t>hazırlanması ve </a:t>
            </a:r>
            <a:r>
              <a:rPr lang="tr-TR" sz="2000" dirty="0" smtClean="0"/>
              <a:t>bağımsız denetimden </a:t>
            </a:r>
            <a:r>
              <a:rPr lang="tr-TR" sz="2000" dirty="0" smtClean="0"/>
              <a:t>geçirilmesi </a:t>
            </a:r>
            <a:r>
              <a:rPr lang="tr-TR" sz="2000" dirty="0"/>
              <a:t>; İşletme </a:t>
            </a:r>
            <a:r>
              <a:rPr lang="tr-TR" sz="2000" dirty="0" smtClean="0"/>
              <a:t>Yönetimi...</a:t>
            </a:r>
            <a:endParaRPr lang="tr-TR" sz="2000" dirty="0" smtClean="0"/>
          </a:p>
          <a:p>
            <a:pPr marL="285750" indent="-285750">
              <a:spcBef>
                <a:spcPts val="1200"/>
              </a:spcBef>
              <a:spcAft>
                <a:spcPts val="600"/>
              </a:spcAft>
              <a:buFont typeface="Wingdings" pitchFamily="2" charset="2"/>
              <a:buChar char="Ø"/>
            </a:pPr>
            <a:r>
              <a:rPr lang="tr-TR" sz="2000" dirty="0" smtClean="0"/>
              <a:t>KGK’ya göre SORUMLU  </a:t>
            </a:r>
            <a:r>
              <a:rPr lang="tr-TR" sz="2000" dirty="0" smtClean="0"/>
              <a:t>KİM ?</a:t>
            </a:r>
          </a:p>
          <a:p>
            <a:pPr marL="800100" lvl="1" indent="-342900">
              <a:spcBef>
                <a:spcPts val="1200"/>
              </a:spcBef>
              <a:spcAft>
                <a:spcPts val="600"/>
              </a:spcAft>
              <a:buFont typeface="Wingdings" pitchFamily="2" charset="2"/>
              <a:buChar char="ü"/>
            </a:pPr>
            <a:r>
              <a:rPr lang="tr-TR" sz="2000" dirty="0"/>
              <a:t>İşletme </a:t>
            </a:r>
            <a:r>
              <a:rPr lang="tr-TR" sz="2000" dirty="0" smtClean="0"/>
              <a:t>Yönetimi !</a:t>
            </a:r>
            <a:endParaRPr lang="tr-TR" sz="2000" dirty="0"/>
          </a:p>
          <a:p>
            <a:pPr marL="800100" lvl="1" indent="-342900">
              <a:spcBef>
                <a:spcPts val="1200"/>
              </a:spcBef>
              <a:spcAft>
                <a:spcPts val="600"/>
              </a:spcAft>
              <a:buFont typeface="Wingdings" pitchFamily="2" charset="2"/>
              <a:buChar char="ü"/>
            </a:pPr>
            <a:r>
              <a:rPr lang="tr-TR" sz="2000" dirty="0" smtClean="0"/>
              <a:t>Bağımsız Denetçi !</a:t>
            </a:r>
            <a:endParaRPr lang="tr-TR" sz="2000"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11</a:t>
            </a:fld>
            <a:endParaRPr lang="en-US" dirty="0"/>
          </a:p>
        </p:txBody>
      </p:sp>
    </p:spTree>
    <p:extLst>
      <p:ext uri="{BB962C8B-B14F-4D97-AF65-F5344CB8AC3E}">
        <p14:creationId xmlns:p14="http://schemas.microsoft.com/office/powerpoint/2010/main" val="3491998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dirty="0">
                <a:solidFill>
                  <a:srgbClr val="FF0000"/>
                </a:solidFill>
              </a:rPr>
              <a:t>D</a:t>
            </a:r>
            <a:r>
              <a:rPr lang="tr-TR" dirty="0">
                <a:solidFill>
                  <a:srgbClr val="FF0000"/>
                </a:solidFill>
              </a:rPr>
              <a:t>ENETİM RAPORU DÜZENLEME </a:t>
            </a:r>
            <a:r>
              <a:rPr lang="en-GB" dirty="0">
                <a:solidFill>
                  <a:srgbClr val="FF0000"/>
                </a:solidFill>
              </a:rPr>
              <a:t>S</a:t>
            </a:r>
            <a:r>
              <a:rPr lang="tr-TR" dirty="0">
                <a:solidFill>
                  <a:srgbClr val="FF0000"/>
                </a:solidFill>
              </a:rPr>
              <a:t>ÜRESİ</a:t>
            </a:r>
            <a:r>
              <a:rPr lang="en-GB" dirty="0">
                <a:solidFill>
                  <a:srgbClr val="FF0000"/>
                </a:solidFill>
              </a:rPr>
              <a:t> </a:t>
            </a:r>
            <a:r>
              <a:rPr lang="tr-TR" dirty="0" smtClean="0">
                <a:solidFill>
                  <a:srgbClr val="FF0000"/>
                </a:solidFill>
              </a:rPr>
              <a:t>(2)</a:t>
            </a:r>
            <a:endParaRPr lang="en-US" dirty="0">
              <a:solidFill>
                <a:srgbClr val="FF0000"/>
              </a:solidFill>
            </a:endParaRPr>
          </a:p>
        </p:txBody>
      </p:sp>
      <p:sp>
        <p:nvSpPr>
          <p:cNvPr id="4" name="TextBox 3"/>
          <p:cNvSpPr txBox="1"/>
          <p:nvPr/>
        </p:nvSpPr>
        <p:spPr>
          <a:xfrm>
            <a:off x="666750" y="1295400"/>
            <a:ext cx="8153400" cy="5170646"/>
          </a:xfrm>
          <a:prstGeom prst="rect">
            <a:avLst/>
          </a:prstGeom>
          <a:noFill/>
        </p:spPr>
        <p:txBody>
          <a:bodyPr wrap="square" rtlCol="0">
            <a:spAutoFit/>
          </a:bodyPr>
          <a:lstStyle/>
          <a:p>
            <a:pPr marL="285750" lvl="0" indent="-285750">
              <a:spcBef>
                <a:spcPts val="1200"/>
              </a:spcBef>
              <a:spcAft>
                <a:spcPts val="600"/>
              </a:spcAft>
              <a:buFont typeface="Wingdings" pitchFamily="2" charset="2"/>
              <a:buChar char="Ø"/>
            </a:pPr>
            <a:r>
              <a:rPr lang="en-GB" sz="2000" dirty="0" err="1" smtClean="0"/>
              <a:t>Denetim</a:t>
            </a:r>
            <a:r>
              <a:rPr lang="en-GB" sz="2000" dirty="0" smtClean="0"/>
              <a:t> </a:t>
            </a:r>
            <a:r>
              <a:rPr lang="en-GB" sz="2000" dirty="0" err="1"/>
              <a:t>Raporu</a:t>
            </a:r>
            <a:r>
              <a:rPr lang="en-GB" sz="2000" dirty="0"/>
              <a:t> </a:t>
            </a:r>
            <a:r>
              <a:rPr lang="en-GB" sz="2000" dirty="0" err="1"/>
              <a:t>belirtilen</a:t>
            </a:r>
            <a:r>
              <a:rPr lang="en-GB" sz="2000" dirty="0"/>
              <a:t> </a:t>
            </a:r>
            <a:r>
              <a:rPr lang="en-GB" sz="2000" dirty="0" err="1"/>
              <a:t>sürelerde</a:t>
            </a:r>
            <a:r>
              <a:rPr lang="en-GB" sz="2000" dirty="0"/>
              <a:t> </a:t>
            </a:r>
            <a:r>
              <a:rPr lang="en-GB" sz="2000" dirty="0" err="1"/>
              <a:t>düzenlenemediği</a:t>
            </a:r>
            <a:r>
              <a:rPr lang="en-GB" sz="2000" dirty="0"/>
              <a:t> </a:t>
            </a:r>
            <a:r>
              <a:rPr lang="en-GB" sz="2000" dirty="0" err="1"/>
              <a:t>durumlarda</a:t>
            </a:r>
            <a:r>
              <a:rPr lang="en-GB" sz="2000" dirty="0"/>
              <a:t> ne </a:t>
            </a:r>
            <a:r>
              <a:rPr lang="en-GB" sz="2000" dirty="0" err="1" smtClean="0"/>
              <a:t>olaca</a:t>
            </a:r>
            <a:r>
              <a:rPr lang="tr-TR" sz="2000" dirty="0" smtClean="0"/>
              <a:t>k !</a:t>
            </a:r>
            <a:endParaRPr lang="en-GB" sz="2000" dirty="0"/>
          </a:p>
          <a:p>
            <a:pPr marL="800100" lvl="1" indent="-342900">
              <a:spcBef>
                <a:spcPts val="1200"/>
              </a:spcBef>
              <a:spcAft>
                <a:spcPts val="600"/>
              </a:spcAft>
              <a:buFont typeface="Wingdings" pitchFamily="2" charset="2"/>
              <a:buChar char="ü"/>
            </a:pPr>
            <a:r>
              <a:rPr lang="en-GB" sz="2000" dirty="0" err="1"/>
              <a:t>Tamamlanamama</a:t>
            </a:r>
            <a:r>
              <a:rPr lang="en-GB" sz="2000" dirty="0"/>
              <a:t> </a:t>
            </a:r>
            <a:r>
              <a:rPr lang="en-GB" sz="2000" dirty="0" err="1"/>
              <a:t>nedeni</a:t>
            </a:r>
            <a:r>
              <a:rPr lang="en-GB" sz="2000" dirty="0"/>
              <a:t> </a:t>
            </a:r>
            <a:r>
              <a:rPr lang="en-GB" sz="2000" dirty="0" err="1"/>
              <a:t>denetimde</a:t>
            </a:r>
            <a:r>
              <a:rPr lang="en-GB" sz="2000" dirty="0"/>
              <a:t> </a:t>
            </a:r>
            <a:r>
              <a:rPr lang="en-GB" sz="2000" dirty="0" err="1"/>
              <a:t>eksiklikler</a:t>
            </a:r>
            <a:r>
              <a:rPr lang="en-GB" sz="2000" dirty="0"/>
              <a:t> </a:t>
            </a:r>
            <a:r>
              <a:rPr lang="en-GB" sz="2000" dirty="0" err="1"/>
              <a:t>ise</a:t>
            </a:r>
            <a:r>
              <a:rPr lang="tr-TR" sz="2000" dirty="0"/>
              <a:t>,</a:t>
            </a:r>
            <a:r>
              <a:rPr lang="en-GB" sz="2000" dirty="0"/>
              <a:t> </a:t>
            </a:r>
            <a:r>
              <a:rPr lang="en-GB" sz="2000" dirty="0" err="1"/>
              <a:t>sürelere</a:t>
            </a:r>
            <a:r>
              <a:rPr lang="en-GB" sz="2000" dirty="0"/>
              <a:t> </a:t>
            </a:r>
            <a:r>
              <a:rPr lang="en-GB" sz="2000" dirty="0" err="1"/>
              <a:t>uyum</a:t>
            </a:r>
            <a:r>
              <a:rPr lang="en-GB" sz="2000" dirty="0"/>
              <a:t> </a:t>
            </a:r>
            <a:r>
              <a:rPr lang="en-GB" sz="2000" dirty="0" err="1"/>
              <a:t>gereği</a:t>
            </a:r>
            <a:r>
              <a:rPr lang="tr-TR" sz="2000" dirty="0"/>
              <a:t>;</a:t>
            </a:r>
            <a:r>
              <a:rPr lang="en-GB" sz="2000" dirty="0"/>
              <a:t> </a:t>
            </a:r>
            <a:r>
              <a:rPr lang="en-GB" sz="2000" b="1" u="sng" dirty="0" err="1">
                <a:solidFill>
                  <a:srgbClr val="FF0000"/>
                </a:solidFill>
              </a:rPr>
              <a:t>Denetçi</a:t>
            </a:r>
            <a:r>
              <a:rPr lang="en-GB" sz="2000" b="1" u="sng" dirty="0">
                <a:solidFill>
                  <a:srgbClr val="FF0000"/>
                </a:solidFill>
              </a:rPr>
              <a:t> </a:t>
            </a:r>
            <a:r>
              <a:rPr lang="en-GB" sz="2000" b="1" u="sng" dirty="0" err="1">
                <a:solidFill>
                  <a:srgbClr val="FF0000"/>
                </a:solidFill>
              </a:rPr>
              <a:t>Şartlı</a:t>
            </a:r>
            <a:r>
              <a:rPr lang="en-GB" sz="2000" b="1" u="sng" dirty="0">
                <a:solidFill>
                  <a:srgbClr val="FF0000"/>
                </a:solidFill>
              </a:rPr>
              <a:t> </a:t>
            </a:r>
            <a:r>
              <a:rPr lang="en-GB" sz="2000" b="1" u="sng" dirty="0" err="1">
                <a:solidFill>
                  <a:srgbClr val="FF0000"/>
                </a:solidFill>
              </a:rPr>
              <a:t>Görüş</a:t>
            </a:r>
            <a:r>
              <a:rPr lang="en-GB" sz="2000" b="1" u="sng" dirty="0">
                <a:solidFill>
                  <a:srgbClr val="FF0000"/>
                </a:solidFill>
              </a:rPr>
              <a:t> </a:t>
            </a:r>
            <a:r>
              <a:rPr lang="en-GB" sz="2000" b="1" u="sng" dirty="0" err="1">
                <a:solidFill>
                  <a:srgbClr val="FF0000"/>
                </a:solidFill>
              </a:rPr>
              <a:t>veya</a:t>
            </a:r>
            <a:r>
              <a:rPr lang="en-GB" sz="2000" b="1" u="sng" dirty="0">
                <a:solidFill>
                  <a:srgbClr val="FF0000"/>
                </a:solidFill>
              </a:rPr>
              <a:t> </a:t>
            </a:r>
            <a:r>
              <a:rPr lang="en-GB" sz="2000" b="1" u="sng" dirty="0" err="1">
                <a:solidFill>
                  <a:srgbClr val="FF0000"/>
                </a:solidFill>
              </a:rPr>
              <a:t>Görüş</a:t>
            </a:r>
            <a:r>
              <a:rPr lang="en-GB" sz="2000" b="1" u="sng" dirty="0">
                <a:solidFill>
                  <a:srgbClr val="FF0000"/>
                </a:solidFill>
              </a:rPr>
              <a:t> </a:t>
            </a:r>
            <a:r>
              <a:rPr lang="en-GB" sz="2000" b="1" u="sng" dirty="0" err="1">
                <a:solidFill>
                  <a:srgbClr val="FF0000"/>
                </a:solidFill>
              </a:rPr>
              <a:t>Bildirmeme</a:t>
            </a:r>
            <a:r>
              <a:rPr lang="en-GB" sz="2000" b="1" u="sng" dirty="0">
                <a:solidFill>
                  <a:srgbClr val="FF0000"/>
                </a:solidFill>
              </a:rPr>
              <a:t> </a:t>
            </a:r>
            <a:r>
              <a:rPr lang="en-GB" sz="2000" b="1" u="sng" dirty="0" err="1">
                <a:solidFill>
                  <a:srgbClr val="FF0000"/>
                </a:solidFill>
              </a:rPr>
              <a:t>yoluna</a:t>
            </a:r>
            <a:r>
              <a:rPr lang="en-GB" sz="2000" b="1" u="sng" dirty="0">
                <a:solidFill>
                  <a:srgbClr val="FF0000"/>
                </a:solidFill>
              </a:rPr>
              <a:t> </a:t>
            </a:r>
            <a:r>
              <a:rPr lang="en-GB" sz="2000" b="1" u="sng" dirty="0" err="1">
                <a:solidFill>
                  <a:srgbClr val="FF0000"/>
                </a:solidFill>
              </a:rPr>
              <a:t>mı</a:t>
            </a:r>
            <a:r>
              <a:rPr lang="en-GB" sz="2000" b="1" u="sng" dirty="0">
                <a:solidFill>
                  <a:srgbClr val="FF0000"/>
                </a:solidFill>
              </a:rPr>
              <a:t> </a:t>
            </a:r>
            <a:r>
              <a:rPr lang="en-GB" sz="2000" b="1" u="sng" dirty="0" err="1">
                <a:solidFill>
                  <a:srgbClr val="FF0000"/>
                </a:solidFill>
              </a:rPr>
              <a:t>gi</a:t>
            </a:r>
            <a:r>
              <a:rPr lang="tr-TR" sz="2000" b="1" u="sng" dirty="0" smtClean="0">
                <a:solidFill>
                  <a:srgbClr val="FF0000"/>
                </a:solidFill>
              </a:rPr>
              <a:t>decek !</a:t>
            </a:r>
            <a:endParaRPr lang="en-GB" sz="2000" b="1" u="sng" dirty="0">
              <a:solidFill>
                <a:srgbClr val="FF0000"/>
              </a:solidFill>
            </a:endParaRPr>
          </a:p>
          <a:p>
            <a:pPr marL="800100" lvl="1" indent="-342900">
              <a:spcBef>
                <a:spcPts val="1200"/>
              </a:spcBef>
              <a:spcAft>
                <a:spcPts val="600"/>
              </a:spcAft>
              <a:buFont typeface="Wingdings" pitchFamily="2" charset="2"/>
              <a:buChar char="ü"/>
            </a:pPr>
            <a:r>
              <a:rPr lang="tr-TR" sz="2000" dirty="0"/>
              <a:t>İşletmeden </a:t>
            </a:r>
            <a:r>
              <a:rPr lang="en-GB" sz="2000" dirty="0" err="1"/>
              <a:t>kaynaklanan</a:t>
            </a:r>
            <a:r>
              <a:rPr lang="en-GB" sz="2000" dirty="0"/>
              <a:t> </a:t>
            </a:r>
            <a:r>
              <a:rPr lang="en-GB" sz="2000" dirty="0" err="1"/>
              <a:t>nedenlerle</a:t>
            </a:r>
            <a:r>
              <a:rPr lang="en-GB" sz="2000" dirty="0"/>
              <a:t> </a:t>
            </a:r>
            <a:r>
              <a:rPr lang="en-GB" sz="2000" dirty="0" err="1"/>
              <a:t>ortaya</a:t>
            </a:r>
            <a:r>
              <a:rPr lang="en-GB" sz="2000" dirty="0"/>
              <a:t> </a:t>
            </a:r>
            <a:r>
              <a:rPr lang="en-GB" sz="2000" dirty="0" err="1"/>
              <a:t>çıkacak</a:t>
            </a:r>
            <a:r>
              <a:rPr lang="en-GB" sz="2000" dirty="0"/>
              <a:t> </a:t>
            </a:r>
            <a:r>
              <a:rPr lang="en-GB" sz="2000" dirty="0" err="1"/>
              <a:t>süre</a:t>
            </a:r>
            <a:r>
              <a:rPr lang="en-GB" sz="2000" dirty="0"/>
              <a:t> </a:t>
            </a:r>
            <a:r>
              <a:rPr lang="en-GB" sz="2000" dirty="0" err="1"/>
              <a:t>aşımları</a:t>
            </a:r>
            <a:r>
              <a:rPr lang="en-GB" sz="2000" dirty="0"/>
              <a:t> </a:t>
            </a:r>
            <a:r>
              <a:rPr lang="en-GB" sz="2000" dirty="0" err="1"/>
              <a:t>nasıl</a:t>
            </a:r>
            <a:r>
              <a:rPr lang="en-GB" sz="2000" dirty="0"/>
              <a:t> </a:t>
            </a:r>
            <a:r>
              <a:rPr lang="en-GB" sz="2000" dirty="0" err="1" smtClean="0"/>
              <a:t>değerlendirilecek</a:t>
            </a:r>
            <a:r>
              <a:rPr lang="tr-TR" sz="2000" dirty="0" smtClean="0"/>
              <a:t> !</a:t>
            </a:r>
            <a:endParaRPr lang="tr-TR" sz="2000" dirty="0"/>
          </a:p>
          <a:p>
            <a:pPr marL="800100" lvl="1" indent="-342900">
              <a:spcBef>
                <a:spcPts val="1200"/>
              </a:spcBef>
              <a:spcAft>
                <a:spcPts val="600"/>
              </a:spcAft>
              <a:buFont typeface="Wingdings" pitchFamily="2" charset="2"/>
              <a:buChar char="ü"/>
            </a:pPr>
            <a:r>
              <a:rPr lang="tr-TR" sz="2000" dirty="0" smtClean="0"/>
              <a:t>T</a:t>
            </a:r>
            <a:r>
              <a:rPr lang="en-GB" sz="2000" dirty="0" err="1" smtClean="0"/>
              <a:t>araflardan</a:t>
            </a:r>
            <a:r>
              <a:rPr lang="en-GB" sz="2000" dirty="0" smtClean="0"/>
              <a:t> </a:t>
            </a:r>
            <a:r>
              <a:rPr lang="en-GB" sz="2000" dirty="0" err="1"/>
              <a:t>birisi</a:t>
            </a:r>
            <a:r>
              <a:rPr lang="en-GB" sz="2000" dirty="0"/>
              <a:t> </a:t>
            </a:r>
            <a:r>
              <a:rPr lang="en-GB" sz="2000" dirty="0" err="1"/>
              <a:t>haklı</a:t>
            </a:r>
            <a:r>
              <a:rPr lang="en-GB" sz="2000" dirty="0"/>
              <a:t> </a:t>
            </a:r>
            <a:r>
              <a:rPr lang="en-GB" sz="2000" dirty="0" err="1"/>
              <a:t>gerekçelerle</a:t>
            </a:r>
            <a:r>
              <a:rPr lang="en-GB" sz="2000" dirty="0"/>
              <a:t> </a:t>
            </a:r>
            <a:r>
              <a:rPr lang="en-GB" sz="2000" dirty="0" err="1"/>
              <a:t>sözleşmeyi</a:t>
            </a:r>
            <a:r>
              <a:rPr lang="en-GB" sz="2000" dirty="0"/>
              <a:t> </a:t>
            </a:r>
            <a:r>
              <a:rPr lang="en-GB" sz="2000" dirty="0" err="1"/>
              <a:t>fesih</a:t>
            </a:r>
            <a:r>
              <a:rPr lang="en-GB" sz="2000" dirty="0"/>
              <a:t> mi </a:t>
            </a:r>
            <a:r>
              <a:rPr lang="en-GB" sz="2000" dirty="0" err="1" smtClean="0"/>
              <a:t>edecek</a:t>
            </a:r>
            <a:r>
              <a:rPr lang="tr-TR" sz="2000" dirty="0" smtClean="0"/>
              <a:t> </a:t>
            </a:r>
            <a:r>
              <a:rPr lang="tr-TR" sz="2000" dirty="0" smtClean="0"/>
              <a:t>!</a:t>
            </a:r>
            <a:endParaRPr lang="tr-TR" sz="2000" dirty="0" smtClean="0"/>
          </a:p>
          <a:p>
            <a:pPr marL="800100" lvl="1" indent="-342900">
              <a:spcBef>
                <a:spcPts val="1200"/>
              </a:spcBef>
              <a:spcAft>
                <a:spcPts val="600"/>
              </a:spcAft>
              <a:buFont typeface="Wingdings" pitchFamily="2" charset="2"/>
              <a:buChar char="ü"/>
            </a:pPr>
            <a:r>
              <a:rPr lang="en-GB" sz="2000" dirty="0" err="1" smtClean="0"/>
              <a:t>Denetim</a:t>
            </a:r>
            <a:r>
              <a:rPr lang="en-GB" sz="2000" dirty="0" smtClean="0"/>
              <a:t> </a:t>
            </a:r>
            <a:r>
              <a:rPr lang="en-GB" sz="2000" dirty="0" err="1"/>
              <a:t>Raporu</a:t>
            </a:r>
            <a:r>
              <a:rPr lang="en-GB" sz="2000" dirty="0"/>
              <a:t> </a:t>
            </a:r>
            <a:r>
              <a:rPr lang="en-GB" sz="2000" dirty="0" err="1"/>
              <a:t>gecikmeli</a:t>
            </a:r>
            <a:r>
              <a:rPr lang="en-GB" sz="2000" dirty="0"/>
              <a:t> </a:t>
            </a:r>
            <a:r>
              <a:rPr lang="en-GB" sz="2000" dirty="0" err="1"/>
              <a:t>olarak</a:t>
            </a:r>
            <a:r>
              <a:rPr lang="en-GB" sz="2000" dirty="0"/>
              <a:t> </a:t>
            </a:r>
            <a:r>
              <a:rPr lang="en-GB" sz="2000" dirty="0" err="1"/>
              <a:t>mı</a:t>
            </a:r>
            <a:r>
              <a:rPr lang="en-GB" sz="2000" dirty="0"/>
              <a:t> </a:t>
            </a:r>
            <a:r>
              <a:rPr lang="en-GB" sz="2000" dirty="0" err="1" smtClean="0"/>
              <a:t>tamamlanacak</a:t>
            </a:r>
            <a:r>
              <a:rPr lang="tr-TR" sz="2000" dirty="0" smtClean="0"/>
              <a:t> </a:t>
            </a:r>
            <a:r>
              <a:rPr lang="tr-TR" sz="2000" dirty="0" smtClean="0"/>
              <a:t>!</a:t>
            </a:r>
            <a:endParaRPr lang="tr-TR" sz="2000" dirty="0" smtClean="0"/>
          </a:p>
          <a:p>
            <a:pPr marL="800100" lvl="1" indent="-342900">
              <a:spcBef>
                <a:spcPts val="1200"/>
              </a:spcBef>
              <a:spcAft>
                <a:spcPts val="600"/>
              </a:spcAft>
              <a:buFont typeface="Wingdings" pitchFamily="2" charset="2"/>
              <a:buChar char="ü"/>
            </a:pPr>
            <a:r>
              <a:rPr lang="tr-TR" sz="2000" dirty="0" smtClean="0"/>
              <a:t>D</a:t>
            </a:r>
            <a:r>
              <a:rPr lang="en-GB" sz="2000" dirty="0" err="1" smtClean="0"/>
              <a:t>enetim</a:t>
            </a:r>
            <a:r>
              <a:rPr lang="en-GB" sz="2000" dirty="0" smtClean="0"/>
              <a:t> </a:t>
            </a:r>
            <a:r>
              <a:rPr lang="en-GB" sz="2000" dirty="0" err="1"/>
              <a:t>ücreti</a:t>
            </a:r>
            <a:r>
              <a:rPr lang="en-GB" sz="2000" dirty="0"/>
              <a:t> ne </a:t>
            </a:r>
            <a:r>
              <a:rPr lang="en-GB" sz="2000" dirty="0" err="1" smtClean="0"/>
              <a:t>olacak</a:t>
            </a:r>
            <a:r>
              <a:rPr lang="tr-TR" sz="2000" dirty="0" smtClean="0"/>
              <a:t> !</a:t>
            </a:r>
            <a:endParaRPr lang="en-GB" sz="2000" dirty="0"/>
          </a:p>
          <a:p>
            <a:pPr marL="800100" lvl="1" indent="-342900">
              <a:spcBef>
                <a:spcPts val="1200"/>
              </a:spcBef>
              <a:spcAft>
                <a:spcPts val="600"/>
              </a:spcAft>
              <a:buFont typeface="Wingdings" pitchFamily="2" charset="2"/>
              <a:buChar char="ü"/>
            </a:pPr>
            <a:r>
              <a:rPr lang="en-GB" sz="2000" dirty="0" err="1" smtClean="0"/>
              <a:t>Denetçi’nin</a:t>
            </a:r>
            <a:r>
              <a:rPr lang="en-GB" sz="2000" dirty="0" smtClean="0"/>
              <a:t> </a:t>
            </a:r>
            <a:r>
              <a:rPr lang="en-GB" sz="2000" dirty="0" err="1"/>
              <a:t>sorumluluğu</a:t>
            </a:r>
            <a:r>
              <a:rPr lang="en-GB" sz="2000" dirty="0"/>
              <a:t> </a:t>
            </a:r>
            <a:r>
              <a:rPr lang="tr-TR" sz="2000" dirty="0" smtClean="0"/>
              <a:t>nasıl belirlenecek !</a:t>
            </a:r>
            <a:endParaRPr lang="tr-TR" sz="2000"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4285324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smtClean="0">
                <a:solidFill>
                  <a:srgbClr val="FF0000"/>
                </a:solidFill>
              </a:rPr>
              <a:t>SORUMLULUK</a:t>
            </a:r>
            <a:endParaRPr lang="en-US" dirty="0">
              <a:solidFill>
                <a:srgbClr val="FF0000"/>
              </a:solidFill>
            </a:endParaRPr>
          </a:p>
        </p:txBody>
      </p:sp>
      <p:sp>
        <p:nvSpPr>
          <p:cNvPr id="4" name="TextBox 3"/>
          <p:cNvSpPr txBox="1"/>
          <p:nvPr/>
        </p:nvSpPr>
        <p:spPr>
          <a:xfrm>
            <a:off x="666750" y="1219200"/>
            <a:ext cx="8153400" cy="5447645"/>
          </a:xfrm>
          <a:prstGeom prst="rect">
            <a:avLst/>
          </a:prstGeom>
          <a:noFill/>
        </p:spPr>
        <p:txBody>
          <a:bodyPr wrap="square" rtlCol="0">
            <a:spAutoFit/>
          </a:bodyPr>
          <a:lstStyle/>
          <a:p>
            <a:pPr marL="285750" lvl="0" indent="-285750">
              <a:spcBef>
                <a:spcPts val="600"/>
              </a:spcBef>
              <a:spcAft>
                <a:spcPts val="600"/>
              </a:spcAft>
              <a:buFont typeface="Wingdings" pitchFamily="2" charset="2"/>
              <a:buChar char="Ø"/>
            </a:pPr>
            <a:r>
              <a:rPr lang="tr-TR" dirty="0" smtClean="0"/>
              <a:t>Mali Tabloları hazırlama, Denetim yaptırma ve Genel Kurul ile ilgili s</a:t>
            </a:r>
            <a:r>
              <a:rPr lang="en-GB" dirty="0" err="1" smtClean="0"/>
              <a:t>ürelere</a:t>
            </a:r>
            <a:r>
              <a:rPr lang="en-GB" dirty="0" smtClean="0"/>
              <a:t> </a:t>
            </a:r>
            <a:r>
              <a:rPr lang="en-GB" dirty="0" err="1" smtClean="0"/>
              <a:t>uymak</a:t>
            </a:r>
            <a:r>
              <a:rPr lang="en-GB" dirty="0" smtClean="0"/>
              <a:t> </a:t>
            </a:r>
            <a:r>
              <a:rPr lang="en-GB" dirty="0" err="1" smtClean="0"/>
              <a:t>sorumluluğu</a:t>
            </a:r>
            <a:r>
              <a:rPr lang="en-GB" dirty="0" smtClean="0"/>
              <a:t> </a:t>
            </a:r>
            <a:r>
              <a:rPr lang="en-GB" dirty="0" err="1" smtClean="0">
                <a:solidFill>
                  <a:srgbClr val="FF0000"/>
                </a:solidFill>
              </a:rPr>
              <a:t>denetim</a:t>
            </a:r>
            <a:r>
              <a:rPr lang="tr-TR" dirty="0" smtClean="0">
                <a:solidFill>
                  <a:srgbClr val="FF0000"/>
                </a:solidFill>
              </a:rPr>
              <a:t>i</a:t>
            </a:r>
            <a:r>
              <a:rPr lang="en-GB" dirty="0" smtClean="0">
                <a:solidFill>
                  <a:srgbClr val="FF0000"/>
                </a:solidFill>
              </a:rPr>
              <a:t> </a:t>
            </a:r>
            <a:r>
              <a:rPr lang="en-GB" dirty="0" err="1" smtClean="0">
                <a:solidFill>
                  <a:srgbClr val="FF0000"/>
                </a:solidFill>
              </a:rPr>
              <a:t>yaptırmak</a:t>
            </a:r>
            <a:r>
              <a:rPr lang="en-GB" dirty="0" smtClean="0">
                <a:solidFill>
                  <a:srgbClr val="FF0000"/>
                </a:solidFill>
              </a:rPr>
              <a:t> </a:t>
            </a:r>
            <a:r>
              <a:rPr lang="en-GB" dirty="0" err="1" smtClean="0">
                <a:solidFill>
                  <a:srgbClr val="FF0000"/>
                </a:solidFill>
              </a:rPr>
              <a:t>zorunda</a:t>
            </a:r>
            <a:r>
              <a:rPr lang="en-GB" dirty="0" smtClean="0">
                <a:solidFill>
                  <a:srgbClr val="FF0000"/>
                </a:solidFill>
              </a:rPr>
              <a:t> </a:t>
            </a:r>
            <a:r>
              <a:rPr lang="en-GB" dirty="0" err="1" smtClean="0">
                <a:solidFill>
                  <a:srgbClr val="FF0000"/>
                </a:solidFill>
              </a:rPr>
              <a:t>olan</a:t>
            </a:r>
            <a:r>
              <a:rPr lang="tr-TR" dirty="0" smtClean="0">
                <a:solidFill>
                  <a:srgbClr val="FF0000"/>
                </a:solidFill>
              </a:rPr>
              <a:t> İşletme Yönetiminde</a:t>
            </a:r>
            <a:r>
              <a:rPr lang="en-GB" dirty="0" smtClean="0">
                <a:solidFill>
                  <a:srgbClr val="FF0000"/>
                </a:solidFill>
              </a:rPr>
              <a:t>dir.</a:t>
            </a:r>
            <a:endParaRPr lang="tr-TR" dirty="0" smtClean="0">
              <a:solidFill>
                <a:srgbClr val="FF0000"/>
              </a:solidFill>
            </a:endParaRPr>
          </a:p>
          <a:p>
            <a:pPr marL="285750" indent="-285750">
              <a:spcBef>
                <a:spcPts val="600"/>
              </a:spcBef>
              <a:spcAft>
                <a:spcPts val="600"/>
              </a:spcAft>
              <a:buFont typeface="Wingdings" pitchFamily="2" charset="2"/>
              <a:buChar char="Ø"/>
            </a:pPr>
            <a:r>
              <a:rPr lang="tr-TR" dirty="0"/>
              <a:t>KGK düzenlemeleri ile; </a:t>
            </a:r>
            <a:r>
              <a:rPr lang="en-GB" dirty="0" err="1"/>
              <a:t>Denetim</a:t>
            </a:r>
            <a:r>
              <a:rPr lang="en-GB" dirty="0"/>
              <a:t> </a:t>
            </a:r>
            <a:r>
              <a:rPr lang="en-GB" dirty="0" err="1"/>
              <a:t>Sözleşmesi</a:t>
            </a:r>
            <a:r>
              <a:rPr lang="en-GB" dirty="0"/>
              <a:t> </a:t>
            </a:r>
            <a:r>
              <a:rPr lang="en-GB" dirty="0" err="1"/>
              <a:t>imzalama</a:t>
            </a:r>
            <a:r>
              <a:rPr lang="tr-TR" dirty="0"/>
              <a:t> ve TTK Denetimi yaptırma </a:t>
            </a:r>
            <a:r>
              <a:rPr lang="en-GB" dirty="0"/>
              <a:t>“</a:t>
            </a:r>
            <a:r>
              <a:rPr lang="en-GB" dirty="0" err="1"/>
              <a:t>sorumluluğu</a:t>
            </a:r>
            <a:r>
              <a:rPr lang="en-GB" dirty="0"/>
              <a:t>” </a:t>
            </a:r>
            <a:r>
              <a:rPr lang="en-GB" dirty="0" err="1"/>
              <a:t>Denetçi’ye</a:t>
            </a:r>
            <a:r>
              <a:rPr lang="en-GB" dirty="0"/>
              <a:t> </a:t>
            </a:r>
            <a:r>
              <a:rPr lang="en-GB" dirty="0" err="1"/>
              <a:t>atfedilmektedir</a:t>
            </a:r>
            <a:r>
              <a:rPr lang="en-GB" dirty="0"/>
              <a:t>.</a:t>
            </a:r>
            <a:r>
              <a:rPr lang="tr-TR" dirty="0"/>
              <a:t> </a:t>
            </a:r>
          </a:p>
          <a:p>
            <a:pPr marL="800100" lvl="1" indent="-342900">
              <a:spcBef>
                <a:spcPts val="600"/>
              </a:spcBef>
              <a:spcAft>
                <a:spcPts val="600"/>
              </a:spcAft>
              <a:buFont typeface="Wingdings" pitchFamily="2" charset="2"/>
              <a:buChar char="ü"/>
            </a:pPr>
            <a:r>
              <a:rPr lang="tr-TR" dirty="0"/>
              <a:t>S</a:t>
            </a:r>
            <a:r>
              <a:rPr lang="en-GB" dirty="0" err="1"/>
              <a:t>orumluluk</a:t>
            </a:r>
            <a:r>
              <a:rPr lang="en-GB" dirty="0"/>
              <a:t> </a:t>
            </a:r>
            <a:r>
              <a:rPr lang="en-GB" dirty="0" err="1"/>
              <a:t>Denetlenende</a:t>
            </a:r>
            <a:r>
              <a:rPr lang="en-GB" dirty="0"/>
              <a:t> </a:t>
            </a:r>
            <a:r>
              <a:rPr lang="en-GB" dirty="0" err="1"/>
              <a:t>olduğu</a:t>
            </a:r>
            <a:r>
              <a:rPr lang="en-GB" dirty="0"/>
              <a:t> </a:t>
            </a:r>
            <a:r>
              <a:rPr lang="en-GB" dirty="0" err="1"/>
              <a:t>halde</a:t>
            </a:r>
            <a:r>
              <a:rPr lang="tr-TR" dirty="0"/>
              <a:t>,</a:t>
            </a:r>
            <a:r>
              <a:rPr lang="en-GB" dirty="0"/>
              <a:t> </a:t>
            </a:r>
            <a:r>
              <a:rPr lang="en-GB" dirty="0" err="1"/>
              <a:t>cezai</a:t>
            </a:r>
            <a:r>
              <a:rPr lang="en-GB" dirty="0"/>
              <a:t> </a:t>
            </a:r>
            <a:r>
              <a:rPr lang="en-GB" dirty="0" err="1"/>
              <a:t>sorumluluğu</a:t>
            </a:r>
            <a:r>
              <a:rPr lang="tr-TR" dirty="0"/>
              <a:t>n</a:t>
            </a:r>
            <a:r>
              <a:rPr lang="en-GB" dirty="0"/>
              <a:t> </a:t>
            </a:r>
            <a:r>
              <a:rPr lang="en-GB" dirty="0" err="1"/>
              <a:t>Denetçi’ye</a:t>
            </a:r>
            <a:r>
              <a:rPr lang="en-GB" dirty="0"/>
              <a:t> </a:t>
            </a:r>
            <a:r>
              <a:rPr lang="en-GB" dirty="0" err="1"/>
              <a:t>yükle</a:t>
            </a:r>
            <a:r>
              <a:rPr lang="tr-TR" dirty="0"/>
              <a:t>n</a:t>
            </a:r>
            <a:r>
              <a:rPr lang="en-GB" dirty="0"/>
              <a:t>me</a:t>
            </a:r>
            <a:r>
              <a:rPr lang="tr-TR" dirty="0"/>
              <a:t>si hukuki değildir.</a:t>
            </a:r>
          </a:p>
          <a:p>
            <a:pPr marL="800100" lvl="1" indent="-342900">
              <a:spcBef>
                <a:spcPts val="600"/>
              </a:spcBef>
              <a:spcAft>
                <a:spcPts val="600"/>
              </a:spcAft>
              <a:buFont typeface="Wingdings" pitchFamily="2" charset="2"/>
              <a:buChar char="ü"/>
            </a:pPr>
            <a:r>
              <a:rPr lang="tr-TR" dirty="0" smtClean="0"/>
              <a:t>Ko</a:t>
            </a:r>
            <a:r>
              <a:rPr lang="en-GB" dirty="0" err="1"/>
              <a:t>nunun</a:t>
            </a:r>
            <a:r>
              <a:rPr lang="en-GB" dirty="0"/>
              <a:t> </a:t>
            </a:r>
            <a:r>
              <a:rPr lang="en-GB" dirty="0" err="1"/>
              <a:t>düzenlenme</a:t>
            </a:r>
            <a:r>
              <a:rPr lang="en-GB" dirty="0"/>
              <a:t> </a:t>
            </a:r>
            <a:r>
              <a:rPr lang="en-GB" dirty="0" err="1"/>
              <a:t>alanı</a:t>
            </a:r>
            <a:r>
              <a:rPr lang="en-GB" dirty="0"/>
              <a:t> TTK</a:t>
            </a:r>
            <a:r>
              <a:rPr lang="tr-TR" dirty="0" smtClean="0"/>
              <a:t>’dır ; </a:t>
            </a:r>
            <a:r>
              <a:rPr lang="tr-TR" dirty="0"/>
              <a:t>KGK yetkili değildir.</a:t>
            </a:r>
            <a:r>
              <a:rPr lang="en-GB" dirty="0"/>
              <a:t> </a:t>
            </a:r>
            <a:endParaRPr lang="tr-TR" dirty="0"/>
          </a:p>
          <a:p>
            <a:pPr marL="800100" lvl="1" indent="-342900">
              <a:spcBef>
                <a:spcPts val="600"/>
              </a:spcBef>
              <a:spcAft>
                <a:spcPts val="600"/>
              </a:spcAft>
              <a:buFont typeface="Wingdings" pitchFamily="2" charset="2"/>
              <a:buChar char="ü"/>
            </a:pPr>
            <a:r>
              <a:rPr lang="en-GB" dirty="0" err="1" smtClean="0"/>
              <a:t>Süre</a:t>
            </a:r>
            <a:r>
              <a:rPr lang="tr-TR" dirty="0"/>
              <a:t>lere</a:t>
            </a:r>
            <a:r>
              <a:rPr lang="en-GB" dirty="0"/>
              <a:t> </a:t>
            </a:r>
            <a:r>
              <a:rPr lang="en-GB" dirty="0" err="1"/>
              <a:t>uymamanın</a:t>
            </a:r>
            <a:r>
              <a:rPr lang="en-GB" dirty="0"/>
              <a:t> </a:t>
            </a:r>
            <a:r>
              <a:rPr lang="en-GB" dirty="0" err="1"/>
              <a:t>cezai</a:t>
            </a:r>
            <a:r>
              <a:rPr lang="en-GB" dirty="0"/>
              <a:t> </a:t>
            </a:r>
            <a:r>
              <a:rPr lang="en-GB" dirty="0" err="1"/>
              <a:t>sorumluluğunun</a:t>
            </a:r>
            <a:r>
              <a:rPr lang="en-GB" dirty="0"/>
              <a:t> </a:t>
            </a:r>
            <a:r>
              <a:rPr lang="tr-TR" dirty="0">
                <a:solidFill>
                  <a:srgbClr val="FF0000"/>
                </a:solidFill>
              </a:rPr>
              <a:t>İşletme Yönetimi’nde </a:t>
            </a:r>
            <a:r>
              <a:rPr lang="en-GB" dirty="0" err="1">
                <a:solidFill>
                  <a:srgbClr val="FF0000"/>
                </a:solidFill>
              </a:rPr>
              <a:t>olması</a:t>
            </a:r>
            <a:r>
              <a:rPr lang="en-GB" dirty="0">
                <a:solidFill>
                  <a:srgbClr val="FF0000"/>
                </a:solidFill>
              </a:rPr>
              <a:t> </a:t>
            </a:r>
            <a:r>
              <a:rPr lang="en-GB" dirty="0" err="1">
                <a:solidFill>
                  <a:srgbClr val="FF0000"/>
                </a:solidFill>
              </a:rPr>
              <a:t>gerek</a:t>
            </a:r>
            <a:r>
              <a:rPr lang="tr-TR" dirty="0">
                <a:solidFill>
                  <a:srgbClr val="FF0000"/>
                </a:solidFill>
              </a:rPr>
              <a:t>ir. </a:t>
            </a:r>
            <a:r>
              <a:rPr lang="en-GB" dirty="0" err="1"/>
              <a:t>Denetçi’den</a:t>
            </a:r>
            <a:r>
              <a:rPr lang="en-GB" dirty="0"/>
              <a:t> </a:t>
            </a:r>
            <a:r>
              <a:rPr lang="en-GB" dirty="0" err="1"/>
              <a:t>kaynaklandığı</a:t>
            </a:r>
            <a:r>
              <a:rPr lang="en-GB" dirty="0"/>
              <a:t> </a:t>
            </a:r>
            <a:r>
              <a:rPr lang="en-GB" dirty="0" err="1"/>
              <a:t>tespit</a:t>
            </a:r>
            <a:r>
              <a:rPr lang="en-GB" dirty="0"/>
              <a:t> </a:t>
            </a:r>
            <a:r>
              <a:rPr lang="en-GB" dirty="0" err="1"/>
              <a:t>edilmediği</a:t>
            </a:r>
            <a:r>
              <a:rPr lang="en-GB" dirty="0"/>
              <a:t> </a:t>
            </a:r>
            <a:r>
              <a:rPr lang="en-GB" dirty="0" err="1"/>
              <a:t>sürece</a:t>
            </a:r>
            <a:r>
              <a:rPr lang="en-GB" dirty="0"/>
              <a:t> </a:t>
            </a:r>
            <a:r>
              <a:rPr lang="en-GB" dirty="0" err="1">
                <a:solidFill>
                  <a:srgbClr val="FF0000"/>
                </a:solidFill>
              </a:rPr>
              <a:t>Denetçi’nin</a:t>
            </a:r>
            <a:r>
              <a:rPr lang="en-GB" dirty="0">
                <a:solidFill>
                  <a:srgbClr val="FF0000"/>
                </a:solidFill>
              </a:rPr>
              <a:t> </a:t>
            </a:r>
            <a:r>
              <a:rPr lang="en-GB" dirty="0" err="1">
                <a:solidFill>
                  <a:srgbClr val="FF0000"/>
                </a:solidFill>
              </a:rPr>
              <a:t>sorumluluğuna</a:t>
            </a:r>
            <a:r>
              <a:rPr lang="en-GB" dirty="0">
                <a:solidFill>
                  <a:srgbClr val="FF0000"/>
                </a:solidFill>
              </a:rPr>
              <a:t> </a:t>
            </a:r>
            <a:r>
              <a:rPr lang="en-GB" dirty="0" err="1">
                <a:solidFill>
                  <a:srgbClr val="FF0000"/>
                </a:solidFill>
              </a:rPr>
              <a:t>gidilemeyeceğinin</a:t>
            </a:r>
            <a:r>
              <a:rPr lang="en-GB" dirty="0"/>
              <a:t> </a:t>
            </a:r>
            <a:r>
              <a:rPr lang="en-GB" dirty="0" err="1"/>
              <a:t>hüküm</a:t>
            </a:r>
            <a:r>
              <a:rPr lang="en-GB" dirty="0"/>
              <a:t> alt</a:t>
            </a:r>
            <a:r>
              <a:rPr lang="tr-TR" dirty="0"/>
              <a:t>ı</a:t>
            </a:r>
            <a:r>
              <a:rPr lang="en-GB" dirty="0" err="1"/>
              <a:t>na</a:t>
            </a:r>
            <a:r>
              <a:rPr lang="en-GB" dirty="0"/>
              <a:t> </a:t>
            </a:r>
            <a:r>
              <a:rPr lang="en-GB" dirty="0" err="1"/>
              <a:t>alınması</a:t>
            </a:r>
            <a:r>
              <a:rPr lang="en-GB" dirty="0"/>
              <a:t> </a:t>
            </a:r>
            <a:r>
              <a:rPr lang="en-GB" dirty="0" err="1"/>
              <a:t>gerekir</a:t>
            </a:r>
            <a:r>
              <a:rPr lang="en-GB" dirty="0"/>
              <a:t>.</a:t>
            </a:r>
            <a:endParaRPr lang="tr-TR" dirty="0"/>
          </a:p>
          <a:p>
            <a:pPr marL="1257300" lvl="2" indent="-342900">
              <a:spcBef>
                <a:spcPts val="600"/>
              </a:spcBef>
              <a:spcAft>
                <a:spcPts val="600"/>
              </a:spcAft>
              <a:buFont typeface="Courier New" pitchFamily="49" charset="0"/>
              <a:buChar char="o"/>
            </a:pPr>
            <a:r>
              <a:rPr lang="tr-TR" dirty="0">
                <a:solidFill>
                  <a:srgbClr val="FF0000"/>
                </a:solidFill>
              </a:rPr>
              <a:t>SPK’da İşletmenin BIST işlemleri durdurulmakta ve İşletme sorumlu muhatap olarak alınmaktadır. BDK’ya gidilmemektedir.</a:t>
            </a:r>
          </a:p>
          <a:p>
            <a:pPr marL="800100" lvl="1" indent="-342900">
              <a:spcBef>
                <a:spcPts val="600"/>
              </a:spcBef>
              <a:buFont typeface="Wingdings" pitchFamily="2" charset="2"/>
              <a:buChar char="ü"/>
            </a:pPr>
            <a:r>
              <a:rPr lang="tr-TR" dirty="0" smtClean="0"/>
              <a:t>Bu </a:t>
            </a:r>
            <a:r>
              <a:rPr lang="tr-TR" dirty="0"/>
              <a:t>uygulamalar «Bağımsız» olması gereken </a:t>
            </a:r>
            <a:r>
              <a:rPr lang="en-GB" dirty="0" err="1"/>
              <a:t>Denetçi’yi</a:t>
            </a:r>
            <a:r>
              <a:rPr lang="en-GB" dirty="0"/>
              <a:t> </a:t>
            </a:r>
            <a:r>
              <a:rPr lang="en-GB" dirty="0" err="1"/>
              <a:t>Denetlenene</a:t>
            </a:r>
            <a:r>
              <a:rPr lang="en-GB" dirty="0"/>
              <a:t> </a:t>
            </a:r>
            <a:r>
              <a:rPr lang="en-GB" dirty="0" err="1"/>
              <a:t>bağımlı</a:t>
            </a:r>
            <a:r>
              <a:rPr lang="en-GB" dirty="0"/>
              <a:t> hale </a:t>
            </a:r>
            <a:r>
              <a:rPr lang="en-GB" dirty="0" err="1"/>
              <a:t>getir</a:t>
            </a:r>
            <a:r>
              <a:rPr lang="tr-TR" dirty="0"/>
              <a:t>mektedir</a:t>
            </a:r>
            <a:r>
              <a:rPr lang="en-GB" dirty="0" smtClean="0"/>
              <a:t>.</a:t>
            </a:r>
            <a:endParaRPr lang="en-GB"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13</a:t>
            </a:fld>
            <a:endParaRPr lang="en-US" dirty="0"/>
          </a:p>
        </p:txBody>
      </p:sp>
    </p:spTree>
    <p:extLst>
      <p:ext uri="{BB962C8B-B14F-4D97-AF65-F5344CB8AC3E}">
        <p14:creationId xmlns:p14="http://schemas.microsoft.com/office/powerpoint/2010/main" val="1829668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smtClean="0">
                <a:solidFill>
                  <a:srgbClr val="FF0000"/>
                </a:solidFill>
              </a:rPr>
              <a:t>BAĞIMSIZLIK / ROTASYON İLE İLGİLİ SORUNLAR</a:t>
            </a:r>
            <a:endParaRPr lang="en-US" sz="2800" b="1" dirty="0">
              <a:solidFill>
                <a:srgbClr val="FF0000"/>
              </a:solidFill>
            </a:endParaRPr>
          </a:p>
        </p:txBody>
      </p:sp>
      <p:sp>
        <p:nvSpPr>
          <p:cNvPr id="4" name="TextBox 3"/>
          <p:cNvSpPr txBox="1"/>
          <p:nvPr/>
        </p:nvSpPr>
        <p:spPr>
          <a:xfrm>
            <a:off x="666750" y="1219200"/>
            <a:ext cx="8153400" cy="4739759"/>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dirty="0" smtClean="0"/>
              <a:t>Rotasyon;</a:t>
            </a:r>
          </a:p>
          <a:p>
            <a:pPr marL="742950" lvl="1" indent="-285750">
              <a:spcBef>
                <a:spcPts val="600"/>
              </a:spcBef>
              <a:spcAft>
                <a:spcPts val="600"/>
              </a:spcAft>
              <a:buFont typeface="Wingdings" pitchFamily="2" charset="2"/>
              <a:buChar char="ü"/>
            </a:pPr>
            <a:r>
              <a:rPr lang="tr-TR" dirty="0" smtClean="0"/>
              <a:t>Denetçi / BDK	: 10 yılda / 7 yıl</a:t>
            </a:r>
          </a:p>
          <a:p>
            <a:pPr marL="742950" lvl="1" indent="-285750">
              <a:spcBef>
                <a:spcPts val="600"/>
              </a:spcBef>
              <a:spcAft>
                <a:spcPts val="600"/>
              </a:spcAft>
              <a:buFont typeface="Wingdings" pitchFamily="2" charset="2"/>
              <a:buChar char="ü"/>
            </a:pPr>
            <a:r>
              <a:rPr lang="tr-TR" dirty="0" smtClean="0"/>
              <a:t>Ekip		: 5 yıl </a:t>
            </a:r>
            <a:r>
              <a:rPr lang="tr-TR" dirty="0" smtClean="0">
                <a:solidFill>
                  <a:srgbClr val="FF0000"/>
                </a:solidFill>
              </a:rPr>
              <a:t>(2 YIL FARKI)</a:t>
            </a:r>
          </a:p>
          <a:p>
            <a:pPr marL="742950" lvl="1" indent="-285750">
              <a:spcBef>
                <a:spcPts val="600"/>
              </a:spcBef>
              <a:spcAft>
                <a:spcPts val="600"/>
              </a:spcAft>
              <a:buFont typeface="Wingdings" pitchFamily="2" charset="2"/>
              <a:buChar char="ü"/>
            </a:pPr>
            <a:r>
              <a:rPr lang="tr-TR" dirty="0" smtClean="0">
                <a:solidFill>
                  <a:srgbClr val="FF0000"/>
                </a:solidFill>
              </a:rPr>
              <a:t>Ekip </a:t>
            </a:r>
            <a:r>
              <a:rPr lang="tr-TR" dirty="0">
                <a:solidFill>
                  <a:srgbClr val="FF0000"/>
                </a:solidFill>
              </a:rPr>
              <a:t>değişirse Rotasyon süresi daha uzun olmalıdır</a:t>
            </a:r>
            <a:r>
              <a:rPr lang="tr-TR" dirty="0" smtClean="0">
                <a:solidFill>
                  <a:srgbClr val="FF0000"/>
                </a:solidFill>
              </a:rPr>
              <a:t>.</a:t>
            </a:r>
          </a:p>
          <a:p>
            <a:pPr marL="285750" indent="-285750">
              <a:spcBef>
                <a:spcPts val="600"/>
              </a:spcBef>
              <a:spcAft>
                <a:spcPts val="600"/>
              </a:spcAft>
              <a:buFont typeface="Wingdings" pitchFamily="2" charset="2"/>
              <a:buChar char="Ø"/>
            </a:pPr>
            <a:r>
              <a:rPr lang="tr-TR" dirty="0" smtClean="0"/>
              <a:t>Bağımsızlık;</a:t>
            </a:r>
          </a:p>
          <a:p>
            <a:pPr marL="742950" lvl="1" indent="-285750">
              <a:spcBef>
                <a:spcPts val="600"/>
              </a:spcBef>
              <a:spcAft>
                <a:spcPts val="600"/>
              </a:spcAft>
              <a:buFont typeface="Wingdings" pitchFamily="2" charset="2"/>
              <a:buChar char="ü"/>
            </a:pPr>
            <a:r>
              <a:rPr lang="tr-TR" dirty="0"/>
              <a:t>Mali tablo </a:t>
            </a:r>
            <a:r>
              <a:rPr lang="tr-TR" dirty="0" smtClean="0"/>
              <a:t>düzenleme 	  İşletmelerin yetenekleri artırılmalıdır.</a:t>
            </a:r>
            <a:endParaRPr lang="tr-TR" dirty="0"/>
          </a:p>
          <a:p>
            <a:pPr marL="742950" lvl="1" indent="-285750">
              <a:spcBef>
                <a:spcPts val="600"/>
              </a:spcBef>
              <a:spcAft>
                <a:spcPts val="600"/>
              </a:spcAft>
              <a:buFont typeface="Wingdings" pitchFamily="2" charset="2"/>
              <a:buChar char="ü"/>
            </a:pPr>
            <a:r>
              <a:rPr lang="tr-TR" dirty="0" smtClean="0"/>
              <a:t>Ücret rekabeti </a:t>
            </a:r>
          </a:p>
          <a:p>
            <a:pPr marL="1257300" lvl="3" indent="-342900">
              <a:spcBef>
                <a:spcPts val="600"/>
              </a:spcBef>
              <a:spcAft>
                <a:spcPts val="600"/>
              </a:spcAft>
              <a:buSzPct val="100000"/>
              <a:buFont typeface="Courier New" pitchFamily="49" charset="0"/>
              <a:buChar char="o"/>
            </a:pPr>
            <a:r>
              <a:rPr lang="tr-TR" sz="2000" dirty="0"/>
              <a:t>Düşük Ücret / Yüksek Ücret</a:t>
            </a:r>
          </a:p>
          <a:p>
            <a:pPr marL="1257300" lvl="3" indent="-342900">
              <a:spcBef>
                <a:spcPts val="600"/>
              </a:spcBef>
              <a:spcAft>
                <a:spcPts val="600"/>
              </a:spcAft>
              <a:buSzPct val="100000"/>
              <a:buFont typeface="Courier New" pitchFamily="49" charset="0"/>
              <a:buChar char="o"/>
            </a:pPr>
            <a:r>
              <a:rPr lang="tr-TR" sz="2000" dirty="0"/>
              <a:t>Piyasa payı rekabeti</a:t>
            </a:r>
          </a:p>
          <a:p>
            <a:pPr marL="742950" lvl="1" indent="-285750">
              <a:spcBef>
                <a:spcPts val="600"/>
              </a:spcBef>
              <a:spcAft>
                <a:spcPts val="600"/>
              </a:spcAft>
              <a:buFont typeface="Wingdings" pitchFamily="2" charset="2"/>
              <a:buChar char="ü"/>
            </a:pPr>
            <a:r>
              <a:rPr lang="tr-TR" dirty="0"/>
              <a:t>Diğer iş ilişkileri</a:t>
            </a:r>
          </a:p>
          <a:p>
            <a:pPr marL="742950" lvl="1" indent="-285750">
              <a:spcBef>
                <a:spcPts val="600"/>
              </a:spcBef>
              <a:spcAft>
                <a:spcPts val="600"/>
              </a:spcAft>
              <a:buFont typeface="Wingdings" pitchFamily="2" charset="2"/>
              <a:buChar char="ü"/>
            </a:pPr>
            <a:r>
              <a:rPr lang="tr-TR" dirty="0" smtClean="0"/>
              <a:t>Oligopol piyasa (Toyota örneği)</a:t>
            </a: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14</a:t>
            </a:fld>
            <a:endParaRPr lang="en-US"/>
          </a:p>
        </p:txBody>
      </p:sp>
      <p:cxnSp>
        <p:nvCxnSpPr>
          <p:cNvPr id="5" name="Straight Arrow Connector 4"/>
          <p:cNvCxnSpPr/>
          <p:nvPr/>
        </p:nvCxnSpPr>
        <p:spPr bwMode="auto">
          <a:xfrm>
            <a:off x="3886200" y="3733800"/>
            <a:ext cx="533400" cy="0"/>
          </a:xfrm>
          <a:prstGeom prst="straightConnector1">
            <a:avLst/>
          </a:prstGeom>
          <a:solidFill>
            <a:schemeClr val="accent1"/>
          </a:solidFill>
          <a:ln w="25400" cap="flat" cmpd="sng" algn="ctr">
            <a:solidFill>
              <a:srgbClr val="9D8D85"/>
            </a:solidFill>
            <a:prstDash val="solid"/>
            <a:round/>
            <a:headEnd type="none" w="med" len="med"/>
            <a:tailEnd type="arrow"/>
          </a:ln>
          <a:effectLst/>
        </p:spPr>
      </p:cxnSp>
    </p:spTree>
    <p:extLst>
      <p:ext uri="{BB962C8B-B14F-4D97-AF65-F5344CB8AC3E}">
        <p14:creationId xmlns:p14="http://schemas.microsoft.com/office/powerpoint/2010/main" val="529949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smtClean="0">
                <a:solidFill>
                  <a:srgbClr val="FF0000"/>
                </a:solidFill>
              </a:rPr>
              <a:t>KALİTE / ÜCRET / REKABET / KARLILIK / GÖZETİM</a:t>
            </a:r>
            <a:endParaRPr lang="en-US" sz="2800" b="1" dirty="0">
              <a:solidFill>
                <a:srgbClr val="FF0000"/>
              </a:solidFill>
            </a:endParaRPr>
          </a:p>
        </p:txBody>
      </p:sp>
      <p:sp>
        <p:nvSpPr>
          <p:cNvPr id="4" name="TextBox 3"/>
          <p:cNvSpPr txBox="1"/>
          <p:nvPr/>
        </p:nvSpPr>
        <p:spPr>
          <a:xfrm>
            <a:off x="666750" y="1371600"/>
            <a:ext cx="8153400" cy="4370427"/>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dirty="0"/>
              <a:t>Tarife </a:t>
            </a:r>
            <a:r>
              <a:rPr lang="tr-TR" dirty="0" smtClean="0"/>
              <a:t>ihtiyacı / </a:t>
            </a:r>
            <a:r>
              <a:rPr lang="tr-TR" dirty="0" smtClean="0"/>
              <a:t>asgari ücret;</a:t>
            </a:r>
            <a:endParaRPr lang="tr-TR" dirty="0"/>
          </a:p>
          <a:p>
            <a:pPr marL="742950" lvl="1" indent="-285750">
              <a:spcBef>
                <a:spcPts val="600"/>
              </a:spcBef>
              <a:spcAft>
                <a:spcPts val="600"/>
              </a:spcAft>
              <a:buFont typeface="Wingdings" panose="05000000000000000000" pitchFamily="2" charset="2"/>
              <a:buChar char="ü"/>
            </a:pPr>
            <a:r>
              <a:rPr lang="tr-TR" dirty="0" smtClean="0"/>
              <a:t>YMM/SMMM </a:t>
            </a:r>
            <a:r>
              <a:rPr lang="tr-TR" dirty="0"/>
              <a:t>Ücret </a:t>
            </a:r>
            <a:r>
              <a:rPr lang="tr-TR" dirty="0" smtClean="0"/>
              <a:t>Tarifesi: Minimum </a:t>
            </a:r>
            <a:r>
              <a:rPr lang="tr-TR" dirty="0"/>
              <a:t>96/32/48 saat, 280 </a:t>
            </a:r>
            <a:r>
              <a:rPr lang="tr-TR" dirty="0" smtClean="0"/>
              <a:t>TL/343 </a:t>
            </a:r>
            <a:r>
              <a:rPr lang="tr-TR" dirty="0"/>
              <a:t>TL/saat, 96 saatten sonrası %50’ye kadar </a:t>
            </a:r>
            <a:r>
              <a:rPr lang="tr-TR" dirty="0" smtClean="0"/>
              <a:t>düşürülebilir</a:t>
            </a:r>
            <a:r>
              <a:rPr lang="tr-TR" dirty="0"/>
              <a:t>.   </a:t>
            </a:r>
          </a:p>
          <a:p>
            <a:pPr marL="285750" indent="-285750">
              <a:spcBef>
                <a:spcPts val="600"/>
              </a:spcBef>
              <a:spcAft>
                <a:spcPts val="600"/>
              </a:spcAft>
              <a:buFont typeface="Wingdings" pitchFamily="2" charset="2"/>
              <a:buChar char="Ø"/>
            </a:pPr>
            <a:r>
              <a:rPr lang="tr-TR" dirty="0"/>
              <a:t>Bağımsız Denetim Derneği ve KGK </a:t>
            </a:r>
            <a:r>
              <a:rPr lang="tr-TR" dirty="0" smtClean="0"/>
              <a:t>çalışmaları.</a:t>
            </a:r>
            <a:endParaRPr lang="tr-TR" dirty="0"/>
          </a:p>
          <a:p>
            <a:pPr marL="285750" indent="-285750">
              <a:spcBef>
                <a:spcPts val="600"/>
              </a:spcBef>
              <a:spcAft>
                <a:spcPts val="600"/>
              </a:spcAft>
              <a:buFont typeface="Wingdings" pitchFamily="2" charset="2"/>
              <a:buChar char="Ø"/>
            </a:pPr>
            <a:r>
              <a:rPr lang="tr-TR" dirty="0" smtClean="0"/>
              <a:t>Bağımsız Denetim kapasite yönetmeliği ve </a:t>
            </a:r>
            <a:r>
              <a:rPr lang="tr-TR" dirty="0" smtClean="0"/>
              <a:t>sorunlar.</a:t>
            </a:r>
            <a:endParaRPr lang="tr-TR" dirty="0" smtClean="0"/>
          </a:p>
          <a:p>
            <a:pPr marL="285750" indent="-285750">
              <a:spcBef>
                <a:spcPts val="600"/>
              </a:spcBef>
              <a:spcAft>
                <a:spcPts val="600"/>
              </a:spcAft>
              <a:buFont typeface="Wingdings" pitchFamily="2" charset="2"/>
              <a:buChar char="Ø"/>
            </a:pPr>
            <a:r>
              <a:rPr lang="tr-TR" dirty="0">
                <a:solidFill>
                  <a:srgbClr val="FF0000"/>
                </a:solidFill>
              </a:rPr>
              <a:t>Ücretlerin şeffaf </a:t>
            </a:r>
            <a:r>
              <a:rPr lang="tr-TR" dirty="0" smtClean="0">
                <a:solidFill>
                  <a:srgbClr val="FF0000"/>
                </a:solidFill>
              </a:rPr>
              <a:t>olması...</a:t>
            </a:r>
            <a:endParaRPr lang="tr-TR" dirty="0" smtClean="0">
              <a:solidFill>
                <a:srgbClr val="FF0000"/>
              </a:solidFill>
            </a:endParaRPr>
          </a:p>
          <a:p>
            <a:pPr marL="285750" indent="-285750">
              <a:spcBef>
                <a:spcPts val="600"/>
              </a:spcBef>
              <a:spcAft>
                <a:spcPts val="600"/>
              </a:spcAft>
              <a:buFont typeface="Wingdings" pitchFamily="2" charset="2"/>
              <a:buChar char="Ø"/>
            </a:pPr>
            <a:endParaRPr lang="tr-TR" dirty="0" smtClean="0"/>
          </a:p>
          <a:p>
            <a:pPr marL="285750" indent="-285750">
              <a:spcBef>
                <a:spcPts val="600"/>
              </a:spcBef>
              <a:spcAft>
                <a:spcPts val="600"/>
              </a:spcAft>
              <a:buFont typeface="Wingdings" pitchFamily="2" charset="2"/>
              <a:buChar char="Ø"/>
            </a:pPr>
            <a:r>
              <a:rPr lang="tr-TR" dirty="0" smtClean="0"/>
              <a:t>KGK </a:t>
            </a:r>
            <a:r>
              <a:rPr lang="tr-TR" dirty="0"/>
              <a:t>ile Bağımsız Denetçiler Aynı Saftadırlar</a:t>
            </a:r>
          </a:p>
          <a:p>
            <a:pPr marL="742950" lvl="1" indent="-285750">
              <a:spcBef>
                <a:spcPts val="600"/>
              </a:spcBef>
              <a:spcAft>
                <a:spcPts val="600"/>
              </a:spcAft>
              <a:buFont typeface="Wingdings" pitchFamily="2" charset="2"/>
              <a:buChar char="Ø"/>
            </a:pPr>
            <a:r>
              <a:rPr lang="tr-TR" dirty="0"/>
              <a:t>KGK’nın görevini etkin yürütmesi; Bağımsız Denetçilerle birlikte mümkündür.</a:t>
            </a:r>
          </a:p>
          <a:p>
            <a:pPr marL="285750" indent="-285750">
              <a:spcBef>
                <a:spcPts val="600"/>
              </a:spcBef>
              <a:spcAft>
                <a:spcPts val="600"/>
              </a:spcAft>
              <a:buFont typeface="Wingdings" pitchFamily="2" charset="2"/>
              <a:buChar char="Ø"/>
            </a:pPr>
            <a:endParaRPr lang="tr-TR" dirty="0">
              <a:solidFill>
                <a:srgbClr val="FF0000"/>
              </a:solidFill>
            </a:endParaRP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3824807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İŞLETMELERDEN KAYNAKLANAN SORUNLAR</a:t>
            </a:r>
            <a:endParaRPr lang="en-US" sz="2800" b="1" dirty="0">
              <a:solidFill>
                <a:srgbClr val="FF0000"/>
              </a:solidFill>
            </a:endParaRPr>
          </a:p>
        </p:txBody>
      </p:sp>
      <p:sp>
        <p:nvSpPr>
          <p:cNvPr id="4" name="TextBox 3"/>
          <p:cNvSpPr txBox="1"/>
          <p:nvPr/>
        </p:nvSpPr>
        <p:spPr>
          <a:xfrm>
            <a:off x="666750" y="1371600"/>
            <a:ext cx="8153400" cy="4801314"/>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en-GB" dirty="0" smtClean="0"/>
              <a:t>M</a:t>
            </a:r>
            <a:r>
              <a:rPr lang="tr-TR" dirty="0" smtClean="0"/>
              <a:t>üşteri Algısı;</a:t>
            </a:r>
          </a:p>
          <a:p>
            <a:pPr marL="742950" lvl="2" indent="-285750">
              <a:spcBef>
                <a:spcPts val="600"/>
              </a:spcBef>
              <a:spcAft>
                <a:spcPts val="600"/>
              </a:spcAft>
              <a:buFont typeface="Wingdings" pitchFamily="2" charset="2"/>
              <a:buChar char="ü"/>
            </a:pPr>
            <a:r>
              <a:rPr lang="tr-TR" dirty="0"/>
              <a:t>Bağımsız Denetimi sadece yasal </a:t>
            </a:r>
            <a:r>
              <a:rPr lang="en-GB" dirty="0" err="1"/>
              <a:t>zorunluluk</a:t>
            </a:r>
            <a:r>
              <a:rPr lang="en-GB" dirty="0"/>
              <a:t> </a:t>
            </a:r>
            <a:r>
              <a:rPr lang="en-GB" dirty="0" err="1"/>
              <a:t>ol</a:t>
            </a:r>
            <a:r>
              <a:rPr lang="tr-TR" dirty="0"/>
              <a:t>arak görmekte ve en düşük maliyeti amaçlamaktadır. </a:t>
            </a:r>
          </a:p>
          <a:p>
            <a:pPr marL="742950" lvl="2" indent="-285750">
              <a:spcBef>
                <a:spcPts val="600"/>
              </a:spcBef>
              <a:spcAft>
                <a:spcPts val="600"/>
              </a:spcAft>
              <a:buFont typeface="Wingdings" pitchFamily="2" charset="2"/>
              <a:buChar char="ü"/>
            </a:pPr>
            <a:r>
              <a:rPr lang="tr-TR" dirty="0" smtClean="0"/>
              <a:t>B</a:t>
            </a:r>
            <a:r>
              <a:rPr lang="en-GB" dirty="0" err="1"/>
              <a:t>ağımsız</a:t>
            </a:r>
            <a:r>
              <a:rPr lang="en-GB" dirty="0"/>
              <a:t> </a:t>
            </a:r>
            <a:r>
              <a:rPr lang="tr-TR" dirty="0"/>
              <a:t>D</a:t>
            </a:r>
            <a:r>
              <a:rPr lang="en-GB" dirty="0" err="1"/>
              <a:t>enetimin</a:t>
            </a:r>
            <a:r>
              <a:rPr lang="en-GB" dirty="0"/>
              <a:t> </a:t>
            </a:r>
            <a:r>
              <a:rPr lang="tr-TR" dirty="0" smtClean="0"/>
              <a:t>işletmelere ve topluma </a:t>
            </a:r>
            <a:r>
              <a:rPr lang="en-GB" dirty="0" err="1" smtClean="0"/>
              <a:t>sağladığı</a:t>
            </a:r>
            <a:r>
              <a:rPr lang="en-GB" dirty="0" smtClean="0"/>
              <a:t> </a:t>
            </a:r>
            <a:r>
              <a:rPr lang="en-GB" dirty="0" err="1"/>
              <a:t>katma</a:t>
            </a:r>
            <a:r>
              <a:rPr lang="en-GB" dirty="0"/>
              <a:t> </a:t>
            </a:r>
            <a:r>
              <a:rPr lang="en-GB" dirty="0" err="1" smtClean="0"/>
              <a:t>değer</a:t>
            </a:r>
            <a:r>
              <a:rPr lang="tr-TR" dirty="0" smtClean="0"/>
              <a:t> öne çıkarılamamaktadır.</a:t>
            </a:r>
            <a:endParaRPr lang="tr-TR" dirty="0"/>
          </a:p>
          <a:p>
            <a:pPr marL="742950" lvl="2" indent="-285750">
              <a:spcBef>
                <a:spcPts val="600"/>
              </a:spcBef>
              <a:spcAft>
                <a:spcPts val="600"/>
              </a:spcAft>
              <a:buFont typeface="Wingdings" pitchFamily="2" charset="2"/>
              <a:buChar char="ü"/>
            </a:pPr>
            <a:r>
              <a:rPr lang="tr-TR" dirty="0" smtClean="0"/>
              <a:t>İşletmelerin sürekliliği konusundaki algı geliştirilmelidir.</a:t>
            </a:r>
          </a:p>
          <a:p>
            <a:pPr marL="742950" lvl="2" indent="-285750">
              <a:spcBef>
                <a:spcPts val="600"/>
              </a:spcBef>
              <a:spcAft>
                <a:spcPts val="600"/>
              </a:spcAft>
              <a:buFont typeface="Wingdings" pitchFamily="2" charset="2"/>
              <a:buChar char="ü"/>
            </a:pPr>
            <a:r>
              <a:rPr lang="tr-TR" dirty="0" smtClean="0">
                <a:solidFill>
                  <a:srgbClr val="FF0000"/>
                </a:solidFill>
              </a:rPr>
              <a:t>Ticaret Bakanlığı bu konuda çalışmalar yapmalıdır</a:t>
            </a:r>
            <a:r>
              <a:rPr lang="tr-TR" dirty="0" smtClean="0">
                <a:solidFill>
                  <a:srgbClr val="FF0000"/>
                </a:solidFill>
              </a:rPr>
              <a:t>.</a:t>
            </a:r>
          </a:p>
          <a:p>
            <a:pPr marL="457200" lvl="2">
              <a:spcBef>
                <a:spcPts val="600"/>
              </a:spcBef>
              <a:spcAft>
                <a:spcPts val="600"/>
              </a:spcAft>
            </a:pPr>
            <a:endParaRPr lang="tr-TR" dirty="0">
              <a:solidFill>
                <a:srgbClr val="FF0000"/>
              </a:solidFill>
            </a:endParaRPr>
          </a:p>
          <a:p>
            <a:pPr marL="285750" indent="-285750">
              <a:spcBef>
                <a:spcPts val="600"/>
              </a:spcBef>
              <a:spcAft>
                <a:spcPts val="600"/>
              </a:spcAft>
              <a:buFont typeface="Wingdings" pitchFamily="2" charset="2"/>
              <a:buChar char="Ø"/>
            </a:pPr>
            <a:r>
              <a:rPr lang="tr-TR" dirty="0" smtClean="0"/>
              <a:t>Teknik </a:t>
            </a:r>
            <a:r>
              <a:rPr lang="tr-TR" dirty="0" smtClean="0"/>
              <a:t>Eksiklikler</a:t>
            </a:r>
            <a:r>
              <a:rPr lang="en-GB" dirty="0"/>
              <a:t> </a:t>
            </a:r>
            <a:r>
              <a:rPr lang="tr-TR" dirty="0" smtClean="0"/>
              <a:t>;</a:t>
            </a:r>
          </a:p>
          <a:p>
            <a:pPr marL="742950" lvl="1" indent="-285750">
              <a:spcBef>
                <a:spcPts val="600"/>
              </a:spcBef>
              <a:spcAft>
                <a:spcPts val="600"/>
              </a:spcAft>
              <a:buFont typeface="Wingdings" pitchFamily="2" charset="2"/>
              <a:buChar char="ü"/>
            </a:pPr>
            <a:r>
              <a:rPr lang="tr-TR" dirty="0" smtClean="0"/>
              <a:t>Finansal </a:t>
            </a:r>
            <a:r>
              <a:rPr lang="tr-TR" dirty="0" smtClean="0"/>
              <a:t>Raporlama Standartlarında yetkinliğin artırılması gereği</a:t>
            </a:r>
          </a:p>
          <a:p>
            <a:pPr marL="742950" lvl="1" indent="-285750">
              <a:spcBef>
                <a:spcPts val="600"/>
              </a:spcBef>
              <a:spcAft>
                <a:spcPts val="600"/>
              </a:spcAft>
              <a:buFont typeface="Wingdings" pitchFamily="2" charset="2"/>
              <a:buChar char="ü"/>
            </a:pPr>
            <a:r>
              <a:rPr lang="en-GB" dirty="0" smtClean="0"/>
              <a:t>İ</a:t>
            </a:r>
            <a:r>
              <a:rPr lang="tr-TR" dirty="0" smtClean="0"/>
              <a:t>şletmelerde «İç </a:t>
            </a:r>
            <a:r>
              <a:rPr lang="tr-TR" dirty="0"/>
              <a:t>Kontrol </a:t>
            </a:r>
            <a:r>
              <a:rPr lang="tr-TR" dirty="0" smtClean="0"/>
              <a:t>Sistemlerinin geliştirilmesi gereği</a:t>
            </a:r>
          </a:p>
          <a:p>
            <a:pPr marL="742950" lvl="1" indent="-285750">
              <a:spcBef>
                <a:spcPts val="600"/>
              </a:spcBef>
              <a:spcAft>
                <a:spcPts val="600"/>
              </a:spcAft>
              <a:buFont typeface="Wingdings" pitchFamily="2" charset="2"/>
              <a:buChar char="ü"/>
            </a:pPr>
            <a:r>
              <a:rPr lang="tr-TR" dirty="0" smtClean="0">
                <a:solidFill>
                  <a:srgbClr val="FF0000"/>
                </a:solidFill>
              </a:rPr>
              <a:t>Meslek Örgütü ve KGK bu alanlara yatırım yapmalıdır.</a:t>
            </a:r>
            <a:endParaRPr lang="tr-TR" dirty="0">
              <a:solidFill>
                <a:srgbClr val="FF0000"/>
              </a:solidFill>
            </a:endParaRP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639463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800" b="1" dirty="0" smtClean="0">
                <a:solidFill>
                  <a:srgbClr val="FF0000"/>
                </a:solidFill>
              </a:rPr>
              <a:t>T</a:t>
            </a:r>
            <a:r>
              <a:rPr lang="tr-TR" sz="2800" b="1" dirty="0" smtClean="0">
                <a:solidFill>
                  <a:srgbClr val="FF0000"/>
                </a:solidFill>
              </a:rPr>
              <a:t>TK ve TİCARET BAKANLIĞI UYGULAMALARINDAN KAYNAKLANAN SORUNLAR</a:t>
            </a:r>
            <a:endParaRPr lang="en-US" sz="2800" b="1" dirty="0">
              <a:solidFill>
                <a:srgbClr val="FF0000"/>
              </a:solidFill>
            </a:endParaRPr>
          </a:p>
        </p:txBody>
      </p:sp>
      <p:sp>
        <p:nvSpPr>
          <p:cNvPr id="4" name="TextBox 3"/>
          <p:cNvSpPr txBox="1"/>
          <p:nvPr/>
        </p:nvSpPr>
        <p:spPr>
          <a:xfrm>
            <a:off x="666750" y="1676400"/>
            <a:ext cx="8153400" cy="4154984"/>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dirty="0" smtClean="0"/>
              <a:t>Denetçi Ataması Davaları; KGK atayabilmelidir.</a:t>
            </a:r>
          </a:p>
          <a:p>
            <a:pPr marL="285750" indent="-285750">
              <a:spcBef>
                <a:spcPts val="600"/>
              </a:spcBef>
              <a:spcAft>
                <a:spcPts val="600"/>
              </a:spcAft>
              <a:buFont typeface="Wingdings" pitchFamily="2" charset="2"/>
              <a:buChar char="Ø"/>
            </a:pPr>
            <a:r>
              <a:rPr lang="en-GB" dirty="0" err="1"/>
              <a:t>Bağımsız</a:t>
            </a:r>
            <a:r>
              <a:rPr lang="en-GB" dirty="0"/>
              <a:t> </a:t>
            </a:r>
            <a:r>
              <a:rPr lang="tr-TR" dirty="0"/>
              <a:t>D</a:t>
            </a:r>
            <a:r>
              <a:rPr lang="en-GB" dirty="0" err="1"/>
              <a:t>enetime</a:t>
            </a:r>
            <a:r>
              <a:rPr lang="en-GB" dirty="0"/>
              <a:t> </a:t>
            </a:r>
            <a:r>
              <a:rPr lang="en-GB" dirty="0" err="1"/>
              <a:t>tabi</a:t>
            </a:r>
            <a:r>
              <a:rPr lang="en-GB" dirty="0"/>
              <a:t> </a:t>
            </a:r>
            <a:r>
              <a:rPr lang="en-GB" dirty="0" err="1"/>
              <a:t>olduğu</a:t>
            </a:r>
            <a:r>
              <a:rPr lang="en-GB" dirty="0"/>
              <a:t> </a:t>
            </a:r>
            <a:r>
              <a:rPr lang="en-GB" dirty="0" err="1"/>
              <a:t>halde</a:t>
            </a:r>
            <a:r>
              <a:rPr lang="en-GB" dirty="0"/>
              <a:t> </a:t>
            </a:r>
            <a:r>
              <a:rPr lang="en-GB" dirty="0" err="1"/>
              <a:t>denetim</a:t>
            </a:r>
            <a:r>
              <a:rPr lang="en-GB" dirty="0"/>
              <a:t> </a:t>
            </a:r>
            <a:r>
              <a:rPr lang="en-GB" dirty="0" err="1"/>
              <a:t>yaptırmayan</a:t>
            </a:r>
            <a:r>
              <a:rPr lang="en-GB" dirty="0"/>
              <a:t> </a:t>
            </a:r>
            <a:r>
              <a:rPr lang="en-GB" dirty="0" err="1"/>
              <a:t>işletmeler</a:t>
            </a:r>
            <a:r>
              <a:rPr lang="tr-TR" dirty="0"/>
              <a:t> (</a:t>
            </a:r>
            <a:r>
              <a:rPr lang="en-GB" dirty="0"/>
              <a:t>TTK Md. 397/2</a:t>
            </a:r>
            <a:r>
              <a:rPr lang="tr-TR" dirty="0"/>
              <a:t>)</a:t>
            </a:r>
          </a:p>
          <a:p>
            <a:pPr marL="742950" lvl="1" indent="-285750">
              <a:spcBef>
                <a:spcPts val="600"/>
              </a:spcBef>
              <a:spcAft>
                <a:spcPts val="600"/>
              </a:spcAft>
              <a:buFont typeface="Wingdings" pitchFamily="2" charset="2"/>
              <a:buChar char="ü"/>
            </a:pPr>
            <a:r>
              <a:rPr lang="tr-TR" dirty="0" smtClean="0"/>
              <a:t>İşletmelere, Ticaret </a:t>
            </a:r>
            <a:r>
              <a:rPr lang="tr-TR" dirty="0"/>
              <a:t>Sicili’ne </a:t>
            </a:r>
            <a:r>
              <a:rPr lang="tr-TR" dirty="0" smtClean="0"/>
              <a:t>3 kriterin bildirilmesi zorunluluğu </a:t>
            </a:r>
            <a:r>
              <a:rPr lang="tr-TR" dirty="0"/>
              <a:t>getirilmelidir.</a:t>
            </a:r>
          </a:p>
          <a:p>
            <a:pPr marL="285750" indent="-285750">
              <a:spcBef>
                <a:spcPts val="600"/>
              </a:spcBef>
              <a:spcAft>
                <a:spcPts val="600"/>
              </a:spcAft>
              <a:buFont typeface="Wingdings" pitchFamily="2" charset="2"/>
              <a:buChar char="Ø"/>
            </a:pPr>
            <a:r>
              <a:rPr lang="tr-TR" dirty="0" smtClean="0"/>
              <a:t>Ticaret </a:t>
            </a:r>
            <a:r>
              <a:rPr lang="tr-TR" dirty="0" smtClean="0"/>
              <a:t>Kanunu’na </a:t>
            </a:r>
            <a:r>
              <a:rPr lang="tr-TR" dirty="0" smtClean="0"/>
              <a:t>uygunluk denetimlerinin kapsamı belirlenmelidir.</a:t>
            </a:r>
          </a:p>
          <a:p>
            <a:pPr marL="285750" indent="-285750">
              <a:spcBef>
                <a:spcPts val="600"/>
              </a:spcBef>
              <a:spcAft>
                <a:spcPts val="600"/>
              </a:spcAft>
              <a:buFont typeface="Wingdings" pitchFamily="2" charset="2"/>
              <a:buChar char="Ø"/>
            </a:pPr>
            <a:r>
              <a:rPr lang="en-GB" dirty="0" err="1" smtClean="0">
                <a:solidFill>
                  <a:srgbClr val="FF0000"/>
                </a:solidFill>
              </a:rPr>
              <a:t>Bağımsız</a:t>
            </a:r>
            <a:r>
              <a:rPr lang="en-GB" dirty="0" smtClean="0">
                <a:solidFill>
                  <a:srgbClr val="FF0000"/>
                </a:solidFill>
              </a:rPr>
              <a:t> </a:t>
            </a:r>
            <a:r>
              <a:rPr lang="en-GB" dirty="0" err="1">
                <a:solidFill>
                  <a:srgbClr val="FF0000"/>
                </a:solidFill>
              </a:rPr>
              <a:t>denetime</a:t>
            </a:r>
            <a:r>
              <a:rPr lang="en-GB" dirty="0">
                <a:solidFill>
                  <a:srgbClr val="FF0000"/>
                </a:solidFill>
              </a:rPr>
              <a:t> </a:t>
            </a:r>
            <a:r>
              <a:rPr lang="en-GB" dirty="0" err="1">
                <a:solidFill>
                  <a:srgbClr val="FF0000"/>
                </a:solidFill>
              </a:rPr>
              <a:t>tabi</a:t>
            </a:r>
            <a:r>
              <a:rPr lang="en-GB" dirty="0">
                <a:solidFill>
                  <a:srgbClr val="FF0000"/>
                </a:solidFill>
              </a:rPr>
              <a:t> </a:t>
            </a:r>
            <a:r>
              <a:rPr lang="en-GB" dirty="0" err="1">
                <a:solidFill>
                  <a:srgbClr val="FF0000"/>
                </a:solidFill>
              </a:rPr>
              <a:t>olmayan</a:t>
            </a:r>
            <a:r>
              <a:rPr lang="en-GB" dirty="0">
                <a:solidFill>
                  <a:srgbClr val="FF0000"/>
                </a:solidFill>
              </a:rPr>
              <a:t> </a:t>
            </a:r>
            <a:r>
              <a:rPr lang="tr-TR" dirty="0" smtClean="0">
                <a:solidFill>
                  <a:srgbClr val="FF0000"/>
                </a:solidFill>
              </a:rPr>
              <a:t>işletmeler </a:t>
            </a:r>
            <a:r>
              <a:rPr lang="en-GB" dirty="0" err="1" smtClean="0">
                <a:solidFill>
                  <a:srgbClr val="FF0000"/>
                </a:solidFill>
              </a:rPr>
              <a:t>bağımsız</a:t>
            </a:r>
            <a:r>
              <a:rPr lang="en-GB" dirty="0" smtClean="0">
                <a:solidFill>
                  <a:srgbClr val="FF0000"/>
                </a:solidFill>
              </a:rPr>
              <a:t> </a:t>
            </a:r>
            <a:r>
              <a:rPr lang="en-GB" dirty="0" err="1">
                <a:solidFill>
                  <a:srgbClr val="FF0000"/>
                </a:solidFill>
              </a:rPr>
              <a:t>denetçi</a:t>
            </a:r>
            <a:r>
              <a:rPr lang="en-GB" dirty="0">
                <a:solidFill>
                  <a:srgbClr val="FF0000"/>
                </a:solidFill>
              </a:rPr>
              <a:t> </a:t>
            </a:r>
            <a:r>
              <a:rPr lang="en-GB" dirty="0" err="1">
                <a:solidFill>
                  <a:srgbClr val="FF0000"/>
                </a:solidFill>
              </a:rPr>
              <a:t>tayin</a:t>
            </a:r>
            <a:r>
              <a:rPr lang="en-GB" dirty="0">
                <a:solidFill>
                  <a:srgbClr val="FF0000"/>
                </a:solidFill>
              </a:rPr>
              <a:t> </a:t>
            </a:r>
            <a:r>
              <a:rPr lang="en-GB" dirty="0" err="1">
                <a:solidFill>
                  <a:srgbClr val="FF0000"/>
                </a:solidFill>
              </a:rPr>
              <a:t>edebilir</a:t>
            </a:r>
            <a:r>
              <a:rPr lang="en-GB" dirty="0">
                <a:solidFill>
                  <a:srgbClr val="FF0000"/>
                </a:solidFill>
              </a:rPr>
              <a:t> </a:t>
            </a:r>
            <a:r>
              <a:rPr lang="en-GB" dirty="0" smtClean="0">
                <a:solidFill>
                  <a:srgbClr val="FF0000"/>
                </a:solidFill>
              </a:rPr>
              <a:t>mi</a:t>
            </a:r>
            <a:r>
              <a:rPr lang="tr-TR" dirty="0" smtClean="0">
                <a:solidFill>
                  <a:srgbClr val="FF0000"/>
                </a:solidFill>
              </a:rPr>
              <a:t>;</a:t>
            </a:r>
          </a:p>
          <a:p>
            <a:pPr marL="742950" lvl="1" indent="-285750">
              <a:spcBef>
                <a:spcPts val="600"/>
              </a:spcBef>
              <a:spcAft>
                <a:spcPts val="600"/>
              </a:spcAft>
              <a:buFont typeface="Courier New" pitchFamily="49" charset="0"/>
              <a:buChar char="o"/>
            </a:pPr>
            <a:r>
              <a:rPr lang="en-GB" sz="1400" i="1" dirty="0" err="1" smtClean="0"/>
              <a:t>İç</a:t>
            </a:r>
            <a:r>
              <a:rPr lang="en-GB" sz="1400" i="1" dirty="0" smtClean="0"/>
              <a:t> </a:t>
            </a:r>
            <a:r>
              <a:rPr lang="en-GB" sz="1400" i="1" dirty="0" err="1"/>
              <a:t>Ticaret</a:t>
            </a:r>
            <a:r>
              <a:rPr lang="en-GB" sz="1400" i="1" dirty="0"/>
              <a:t> </a:t>
            </a:r>
            <a:r>
              <a:rPr lang="en-GB" sz="1400" i="1" dirty="0" smtClean="0"/>
              <a:t>G</a:t>
            </a:r>
            <a:r>
              <a:rPr lang="tr-TR" sz="1400" i="1" dirty="0" smtClean="0"/>
              <a:t>M bir </a:t>
            </a:r>
            <a:r>
              <a:rPr lang="en-GB" sz="1400" i="1" dirty="0" err="1" smtClean="0"/>
              <a:t>yazısında</a:t>
            </a:r>
            <a:r>
              <a:rPr lang="tr-TR" sz="1400" i="1" dirty="0"/>
              <a:t>;</a:t>
            </a:r>
            <a:r>
              <a:rPr lang="en-GB" sz="1400" i="1" dirty="0"/>
              <a:t> </a:t>
            </a:r>
            <a:r>
              <a:rPr lang="tr-TR" sz="1400" i="1" dirty="0"/>
              <a:t>B</a:t>
            </a:r>
            <a:r>
              <a:rPr lang="en-GB" sz="1400" i="1" dirty="0" err="1"/>
              <a:t>ağımsız</a:t>
            </a:r>
            <a:r>
              <a:rPr lang="en-GB" sz="1400" i="1" dirty="0"/>
              <a:t> </a:t>
            </a:r>
            <a:r>
              <a:rPr lang="tr-TR" sz="1400" i="1" dirty="0"/>
              <a:t>D</a:t>
            </a:r>
            <a:r>
              <a:rPr lang="en-GB" sz="1400" i="1" dirty="0" err="1"/>
              <a:t>enetime</a:t>
            </a:r>
            <a:r>
              <a:rPr lang="en-GB" sz="1400" i="1" dirty="0"/>
              <a:t> </a:t>
            </a:r>
            <a:r>
              <a:rPr lang="en-GB" sz="1400" i="1" dirty="0" err="1"/>
              <a:t>tabi</a:t>
            </a:r>
            <a:r>
              <a:rPr lang="en-GB" sz="1400" i="1" dirty="0"/>
              <a:t> </a:t>
            </a:r>
            <a:r>
              <a:rPr lang="en-GB" sz="1400" i="1" dirty="0" err="1"/>
              <a:t>olmayan</a:t>
            </a:r>
            <a:r>
              <a:rPr lang="en-GB" sz="1400" i="1" dirty="0"/>
              <a:t> </a:t>
            </a:r>
            <a:r>
              <a:rPr lang="en-GB" sz="1400" i="1" dirty="0" err="1"/>
              <a:t>şirketlerde</a:t>
            </a:r>
            <a:r>
              <a:rPr lang="en-GB" sz="1400" i="1" dirty="0"/>
              <a:t> </a:t>
            </a:r>
            <a:r>
              <a:rPr lang="en-GB" sz="1400" i="1" dirty="0" err="1"/>
              <a:t>bağımsız</a:t>
            </a:r>
            <a:r>
              <a:rPr lang="en-GB" sz="1400" i="1" dirty="0"/>
              <a:t> </a:t>
            </a:r>
            <a:r>
              <a:rPr lang="en-GB" sz="1400" i="1" dirty="0" err="1"/>
              <a:t>denetçi</a:t>
            </a:r>
            <a:r>
              <a:rPr lang="en-GB" sz="1400" i="1" dirty="0"/>
              <a:t> </a:t>
            </a:r>
            <a:r>
              <a:rPr lang="tr-TR" sz="1400" i="1" dirty="0"/>
              <a:t>atamasının </a:t>
            </a:r>
            <a:r>
              <a:rPr lang="en-GB" sz="1400" i="1" dirty="0" err="1"/>
              <a:t>tescilinin</a:t>
            </a:r>
            <a:r>
              <a:rPr lang="en-GB" sz="1400" i="1" dirty="0"/>
              <a:t> </a:t>
            </a:r>
            <a:r>
              <a:rPr lang="en-GB" sz="1400" i="1" dirty="0" err="1"/>
              <a:t>yasal</a:t>
            </a:r>
            <a:r>
              <a:rPr lang="en-GB" sz="1400" i="1" dirty="0"/>
              <a:t> </a:t>
            </a:r>
            <a:r>
              <a:rPr lang="en-GB" sz="1400" i="1" dirty="0" err="1"/>
              <a:t>dayanağı</a:t>
            </a:r>
            <a:r>
              <a:rPr lang="en-GB" sz="1400" i="1" dirty="0"/>
              <a:t> </a:t>
            </a:r>
            <a:r>
              <a:rPr lang="en-GB" sz="1400" i="1" dirty="0" err="1"/>
              <a:t>olmadığı</a:t>
            </a:r>
            <a:r>
              <a:rPr lang="en-GB" sz="1400" i="1" dirty="0"/>
              <a:t>, </a:t>
            </a:r>
            <a:r>
              <a:rPr lang="tr-TR" sz="1400" i="1" dirty="0" smtClean="0"/>
              <a:t>tescil ve ilanın </a:t>
            </a:r>
            <a:r>
              <a:rPr lang="en-GB" sz="1400" i="1" dirty="0" err="1" smtClean="0"/>
              <a:t>üçüncü</a:t>
            </a:r>
            <a:r>
              <a:rPr lang="en-GB" sz="1400" i="1" dirty="0" smtClean="0"/>
              <a:t> </a:t>
            </a:r>
            <a:r>
              <a:rPr lang="en-GB" sz="1400" i="1" dirty="0" err="1"/>
              <a:t>kişilerde</a:t>
            </a:r>
            <a:r>
              <a:rPr lang="en-GB" sz="1400" i="1" dirty="0"/>
              <a:t> </a:t>
            </a:r>
            <a:r>
              <a:rPr lang="en-GB" sz="1400" i="1" dirty="0" err="1"/>
              <a:t>yanlış</a:t>
            </a:r>
            <a:r>
              <a:rPr lang="en-GB" sz="1400" i="1" dirty="0"/>
              <a:t> </a:t>
            </a:r>
            <a:r>
              <a:rPr lang="en-GB" sz="1400" i="1" dirty="0" err="1"/>
              <a:t>izlenime</a:t>
            </a:r>
            <a:r>
              <a:rPr lang="en-GB" sz="1400" i="1" dirty="0"/>
              <a:t> </a:t>
            </a:r>
            <a:r>
              <a:rPr lang="en-GB" sz="1400" i="1" dirty="0" err="1"/>
              <a:t>sebep</a:t>
            </a:r>
            <a:r>
              <a:rPr lang="en-GB" sz="1400" i="1" dirty="0"/>
              <a:t> </a:t>
            </a:r>
            <a:r>
              <a:rPr lang="en-GB" sz="1400" i="1" dirty="0" err="1" smtClean="0"/>
              <a:t>olacağı</a:t>
            </a:r>
            <a:r>
              <a:rPr lang="tr-TR" sz="1400" i="1" dirty="0" smtClean="0"/>
              <a:t>;</a:t>
            </a:r>
            <a:r>
              <a:rPr lang="en-GB" sz="1400" i="1" dirty="0" smtClean="0"/>
              <a:t> </a:t>
            </a:r>
            <a:r>
              <a:rPr lang="en-GB" sz="1400" i="1" dirty="0" err="1"/>
              <a:t>beklenen</a:t>
            </a:r>
            <a:r>
              <a:rPr lang="en-GB" sz="1400" i="1" dirty="0"/>
              <a:t> </a:t>
            </a:r>
            <a:r>
              <a:rPr lang="en-GB" sz="1400" i="1" dirty="0" err="1"/>
              <a:t>yönetmelik</a:t>
            </a:r>
            <a:r>
              <a:rPr lang="en-GB" sz="1400" i="1" dirty="0"/>
              <a:t> </a:t>
            </a:r>
            <a:r>
              <a:rPr lang="en-GB" sz="1400" i="1" dirty="0" err="1"/>
              <a:t>çıkarılıncaya</a:t>
            </a:r>
            <a:r>
              <a:rPr lang="en-GB" sz="1400" i="1" dirty="0"/>
              <a:t> </a:t>
            </a:r>
            <a:r>
              <a:rPr lang="en-GB" sz="1400" i="1" dirty="0" err="1"/>
              <a:t>kadar</a:t>
            </a:r>
            <a:r>
              <a:rPr lang="en-GB" sz="1400" i="1" dirty="0"/>
              <a:t> </a:t>
            </a:r>
            <a:r>
              <a:rPr lang="en-GB" sz="1400" i="1" dirty="0" err="1"/>
              <a:t>bağımsız</a:t>
            </a:r>
            <a:r>
              <a:rPr lang="en-GB" sz="1400" i="1" dirty="0"/>
              <a:t> </a:t>
            </a:r>
            <a:r>
              <a:rPr lang="en-GB" sz="1400" i="1" dirty="0" err="1"/>
              <a:t>denetim</a:t>
            </a:r>
            <a:r>
              <a:rPr lang="en-GB" sz="1400" i="1" dirty="0"/>
              <a:t> </a:t>
            </a:r>
            <a:r>
              <a:rPr lang="en-GB" sz="1400" i="1" dirty="0" err="1"/>
              <a:t>kapsamında</a:t>
            </a:r>
            <a:r>
              <a:rPr lang="en-GB" sz="1400" i="1" dirty="0"/>
              <a:t> </a:t>
            </a:r>
            <a:r>
              <a:rPr lang="en-GB" sz="1400" i="1" dirty="0" err="1"/>
              <a:t>olmayan</a:t>
            </a:r>
            <a:r>
              <a:rPr lang="en-GB" sz="1400" i="1" dirty="0"/>
              <a:t> </a:t>
            </a:r>
            <a:r>
              <a:rPr lang="en-GB" sz="1400" i="1" dirty="0" err="1"/>
              <a:t>şirketlerin</a:t>
            </a:r>
            <a:r>
              <a:rPr lang="en-GB" sz="1400" i="1" dirty="0"/>
              <a:t> </a:t>
            </a:r>
            <a:r>
              <a:rPr lang="en-GB" sz="1400" i="1" dirty="0" err="1"/>
              <a:t>genel</a:t>
            </a:r>
            <a:r>
              <a:rPr lang="en-GB" sz="1400" i="1" dirty="0"/>
              <a:t> </a:t>
            </a:r>
            <a:r>
              <a:rPr lang="en-GB" sz="1400" i="1" dirty="0" err="1"/>
              <a:t>kurullarında</a:t>
            </a:r>
            <a:r>
              <a:rPr lang="en-GB" sz="1400" i="1" dirty="0"/>
              <a:t> </a:t>
            </a:r>
            <a:r>
              <a:rPr lang="en-GB" sz="1400" i="1" dirty="0" err="1"/>
              <a:t>denetçi</a:t>
            </a:r>
            <a:r>
              <a:rPr lang="en-GB" sz="1400" i="1" dirty="0"/>
              <a:t> </a:t>
            </a:r>
            <a:r>
              <a:rPr lang="en-GB" sz="1400" i="1" dirty="0" err="1"/>
              <a:t>seçilemeyeceği</a:t>
            </a:r>
            <a:r>
              <a:rPr lang="en-GB" sz="1400" i="1" dirty="0"/>
              <a:t>, </a:t>
            </a:r>
            <a:r>
              <a:rPr lang="en-GB" sz="1400" i="1" dirty="0" err="1" smtClean="0"/>
              <a:t>böyle</a:t>
            </a:r>
            <a:r>
              <a:rPr lang="en-GB" sz="1400" i="1" dirty="0" smtClean="0"/>
              <a:t> </a:t>
            </a:r>
            <a:r>
              <a:rPr lang="en-GB" sz="1400" i="1" dirty="0" err="1" smtClean="0"/>
              <a:t>bir</a:t>
            </a:r>
            <a:r>
              <a:rPr lang="en-GB" sz="1400" i="1" dirty="0" smtClean="0"/>
              <a:t> </a:t>
            </a:r>
            <a:r>
              <a:rPr lang="en-GB" sz="1400" i="1" dirty="0" err="1"/>
              <a:t>hususun</a:t>
            </a:r>
            <a:r>
              <a:rPr lang="en-GB" sz="1400" i="1" dirty="0"/>
              <a:t> </a:t>
            </a:r>
            <a:r>
              <a:rPr lang="en-GB" sz="1400" i="1" dirty="0" err="1" smtClean="0"/>
              <a:t>tescil</a:t>
            </a:r>
            <a:r>
              <a:rPr lang="en-GB" sz="1400" i="1" dirty="0" smtClean="0"/>
              <a:t> </a:t>
            </a:r>
            <a:r>
              <a:rPr lang="en-GB" sz="1400" i="1" dirty="0" err="1"/>
              <a:t>ve</a:t>
            </a:r>
            <a:r>
              <a:rPr lang="en-GB" sz="1400" i="1" dirty="0"/>
              <a:t> </a:t>
            </a:r>
            <a:r>
              <a:rPr lang="en-GB" sz="1400" i="1" dirty="0" err="1"/>
              <a:t>ilanının</a:t>
            </a:r>
            <a:r>
              <a:rPr lang="en-GB" sz="1400" i="1" dirty="0"/>
              <a:t> </a:t>
            </a:r>
            <a:r>
              <a:rPr lang="en-GB" sz="1400" i="1" dirty="0" err="1"/>
              <a:t>yapılmaması</a:t>
            </a:r>
            <a:r>
              <a:rPr lang="en-GB" sz="1400" i="1" dirty="0"/>
              <a:t> </a:t>
            </a:r>
            <a:r>
              <a:rPr lang="en-GB" sz="1400" i="1" dirty="0" err="1" smtClean="0"/>
              <a:t>gerektiği</a:t>
            </a:r>
            <a:r>
              <a:rPr lang="tr-TR" sz="1400" i="1" dirty="0" smtClean="0"/>
              <a:t> belirtilmiştir</a:t>
            </a:r>
            <a:r>
              <a:rPr lang="en-GB" sz="1400" i="1" dirty="0" smtClean="0"/>
              <a:t>.</a:t>
            </a:r>
            <a:endParaRPr lang="tr-TR" sz="1400" i="1" dirty="0" smtClean="0"/>
          </a:p>
        </p:txBody>
      </p:sp>
      <p:sp>
        <p:nvSpPr>
          <p:cNvPr id="6" name="Slayt Numarası Yer Tutucusu 5"/>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272472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MUHASEBE STANDARTLARI İLE İLGİLİ SORUNLAR (1)</a:t>
            </a:r>
            <a:endParaRPr lang="en-US" sz="2800" b="1" dirty="0">
              <a:solidFill>
                <a:srgbClr val="FF0000"/>
              </a:solidFill>
            </a:endParaRPr>
          </a:p>
        </p:txBody>
      </p:sp>
      <p:sp>
        <p:nvSpPr>
          <p:cNvPr id="4" name="TextBox 3"/>
          <p:cNvSpPr txBox="1"/>
          <p:nvPr/>
        </p:nvSpPr>
        <p:spPr>
          <a:xfrm>
            <a:off x="685800" y="1371600"/>
            <a:ext cx="8153400" cy="4247317"/>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b="1" dirty="0">
                <a:solidFill>
                  <a:srgbClr val="FF0000"/>
                </a:solidFill>
              </a:rPr>
              <a:t>Aynı İşletme - Aynı Dönem - Farklı Mali </a:t>
            </a:r>
            <a:r>
              <a:rPr lang="tr-TR" b="1" dirty="0" smtClean="0">
                <a:solidFill>
                  <a:srgbClr val="FF0000"/>
                </a:solidFill>
              </a:rPr>
              <a:t>Tablolar</a:t>
            </a:r>
            <a:endParaRPr lang="tr-TR" b="1" dirty="0">
              <a:solidFill>
                <a:srgbClr val="FF0000"/>
              </a:solidFill>
            </a:endParaRPr>
          </a:p>
          <a:p>
            <a:pPr marL="285750" indent="-285750">
              <a:spcBef>
                <a:spcPts val="600"/>
              </a:spcBef>
              <a:spcAft>
                <a:spcPts val="600"/>
              </a:spcAft>
              <a:buFont typeface="Wingdings" pitchFamily="2" charset="2"/>
              <a:buChar char="Ø"/>
            </a:pPr>
            <a:r>
              <a:rPr lang="tr-TR" dirty="0" smtClean="0"/>
              <a:t>Defterler;</a:t>
            </a:r>
          </a:p>
          <a:p>
            <a:pPr marL="742950" lvl="1" indent="-285750">
              <a:spcBef>
                <a:spcPts val="600"/>
              </a:spcBef>
              <a:spcAft>
                <a:spcPts val="600"/>
              </a:spcAft>
              <a:buFont typeface="Wingdings" pitchFamily="2" charset="2"/>
              <a:buChar char="ü"/>
            </a:pPr>
            <a:r>
              <a:rPr lang="tr-TR" dirty="0" smtClean="0"/>
              <a:t>VUK (TTK)</a:t>
            </a:r>
          </a:p>
          <a:p>
            <a:pPr marL="742950" lvl="1" indent="-285750">
              <a:spcBef>
                <a:spcPts val="600"/>
              </a:spcBef>
              <a:spcAft>
                <a:spcPts val="600"/>
              </a:spcAft>
              <a:buFont typeface="Wingdings" pitchFamily="2" charset="2"/>
              <a:buChar char="ü"/>
            </a:pPr>
            <a:r>
              <a:rPr lang="tr-TR" dirty="0" smtClean="0"/>
              <a:t>MSUGT</a:t>
            </a:r>
          </a:p>
          <a:p>
            <a:pPr marL="742950" lvl="1" indent="-285750">
              <a:spcBef>
                <a:spcPts val="600"/>
              </a:spcBef>
              <a:spcAft>
                <a:spcPts val="600"/>
              </a:spcAft>
              <a:buFont typeface="Wingdings" pitchFamily="2" charset="2"/>
              <a:buChar char="ü"/>
            </a:pPr>
            <a:r>
              <a:rPr lang="tr-TR" dirty="0">
                <a:solidFill>
                  <a:srgbClr val="FF0000"/>
                </a:solidFill>
              </a:rPr>
              <a:t>Başka bir FR Standardına geçişte atılan kayıtlara ilişkin Defter ihtiyacı</a:t>
            </a:r>
          </a:p>
          <a:p>
            <a:pPr marL="285750" indent="-285750">
              <a:spcBef>
                <a:spcPts val="600"/>
              </a:spcBef>
              <a:spcAft>
                <a:spcPts val="600"/>
              </a:spcAft>
              <a:buFont typeface="Wingdings" pitchFamily="2" charset="2"/>
              <a:buChar char="Ø"/>
            </a:pPr>
            <a:r>
              <a:rPr lang="tr-TR" dirty="0" smtClean="0"/>
              <a:t>Mali Tablolar;</a:t>
            </a:r>
          </a:p>
          <a:p>
            <a:pPr marL="742950" lvl="1" indent="-285750">
              <a:spcBef>
                <a:spcPts val="600"/>
              </a:spcBef>
              <a:spcAft>
                <a:spcPts val="600"/>
              </a:spcAft>
              <a:buFont typeface="Wingdings" pitchFamily="2" charset="2"/>
              <a:buChar char="ü"/>
            </a:pPr>
            <a:r>
              <a:rPr lang="tr-TR" dirty="0" smtClean="0"/>
              <a:t>VUK / MSUGT (Tüm işletmeler)</a:t>
            </a:r>
          </a:p>
          <a:p>
            <a:pPr marL="742950" lvl="1" indent="-285750">
              <a:spcBef>
                <a:spcPts val="600"/>
              </a:spcBef>
              <a:spcAft>
                <a:spcPts val="600"/>
              </a:spcAft>
              <a:buFont typeface="Wingdings" pitchFamily="2" charset="2"/>
              <a:buChar char="ü"/>
            </a:pPr>
            <a:r>
              <a:rPr lang="tr-TR" dirty="0"/>
              <a:t>Türkiye Finansal Raporlama Standartları (TFRS)</a:t>
            </a:r>
          </a:p>
          <a:p>
            <a:pPr marL="742950" lvl="1" indent="-285750">
              <a:spcBef>
                <a:spcPts val="600"/>
              </a:spcBef>
              <a:spcAft>
                <a:spcPts val="600"/>
              </a:spcAft>
              <a:buFont typeface="Wingdings" pitchFamily="2" charset="2"/>
              <a:buChar char="ü"/>
            </a:pPr>
            <a:r>
              <a:rPr lang="en-GB" dirty="0" smtClean="0">
                <a:solidFill>
                  <a:srgbClr val="FF0000"/>
                </a:solidFill>
              </a:rPr>
              <a:t>Y</a:t>
            </a:r>
            <a:r>
              <a:rPr lang="tr-TR" dirty="0">
                <a:solidFill>
                  <a:srgbClr val="FF0000"/>
                </a:solidFill>
              </a:rPr>
              <a:t>erel Finansal Raporlama Çerçevesi </a:t>
            </a:r>
            <a:r>
              <a:rPr lang="tr-TR" dirty="0" smtClean="0">
                <a:solidFill>
                  <a:srgbClr val="FF0000"/>
                </a:solidFill>
              </a:rPr>
              <a:t>(BOBI </a:t>
            </a:r>
            <a:r>
              <a:rPr lang="tr-TR" dirty="0">
                <a:solidFill>
                  <a:srgbClr val="FF0000"/>
                </a:solidFill>
              </a:rPr>
              <a:t>FRS</a:t>
            </a:r>
            <a:r>
              <a:rPr lang="tr-TR" dirty="0" smtClean="0">
                <a:solidFill>
                  <a:srgbClr val="FF0000"/>
                </a:solidFill>
              </a:rPr>
              <a:t>)</a:t>
            </a:r>
          </a:p>
          <a:p>
            <a:pPr marL="1200150" lvl="2" indent="-285750">
              <a:spcBef>
                <a:spcPts val="600"/>
              </a:spcBef>
              <a:spcAft>
                <a:spcPts val="600"/>
              </a:spcAft>
              <a:buFont typeface="Wingdings" pitchFamily="2" charset="2"/>
              <a:buChar char="ü"/>
            </a:pPr>
            <a:r>
              <a:rPr lang="tr-TR" dirty="0" smtClean="0">
                <a:solidFill>
                  <a:srgbClr val="FF0000"/>
                </a:solidFill>
              </a:rPr>
              <a:t>Uygulanma imkanı !</a:t>
            </a:r>
            <a:endParaRPr lang="tr-TR" dirty="0">
              <a:solidFill>
                <a:srgbClr val="FF0000"/>
              </a:solidFill>
            </a:endParaRP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501126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6750" y="1371600"/>
            <a:ext cx="8153400" cy="3385542"/>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dirty="0" smtClean="0"/>
              <a:t>BAĞIMSIZ DENETİM</a:t>
            </a:r>
          </a:p>
          <a:p>
            <a:pPr marL="742950" lvl="1" indent="-285750">
              <a:spcBef>
                <a:spcPts val="600"/>
              </a:spcBef>
              <a:spcAft>
                <a:spcPts val="600"/>
              </a:spcAft>
              <a:buFont typeface="Wingdings" panose="05000000000000000000" pitchFamily="2" charset="2"/>
              <a:buChar char="ü"/>
            </a:pPr>
            <a:r>
              <a:rPr lang="tr-TR" dirty="0" smtClean="0"/>
              <a:t>YMM - SMM (MSUGT / VUK)</a:t>
            </a:r>
          </a:p>
          <a:p>
            <a:pPr marL="742950" lvl="1" indent="-285750">
              <a:spcBef>
                <a:spcPts val="600"/>
              </a:spcBef>
              <a:spcAft>
                <a:spcPts val="600"/>
              </a:spcAft>
              <a:buFont typeface="Wingdings" panose="05000000000000000000" pitchFamily="2" charset="2"/>
              <a:buChar char="ü"/>
            </a:pPr>
            <a:r>
              <a:rPr lang="tr-TR" dirty="0" smtClean="0"/>
              <a:t>BAĞIMSIZ DENETÇİ (TFRS / BOBI FRS)</a:t>
            </a:r>
          </a:p>
          <a:p>
            <a:pPr marL="742950" lvl="1" indent="-285750">
              <a:spcBef>
                <a:spcPts val="600"/>
              </a:spcBef>
              <a:spcAft>
                <a:spcPts val="600"/>
              </a:spcAft>
              <a:buFont typeface="Wingdings" panose="05000000000000000000" pitchFamily="2" charset="2"/>
              <a:buChar char="ü"/>
            </a:pPr>
            <a:endParaRPr lang="tr-TR" dirty="0"/>
          </a:p>
          <a:p>
            <a:pPr marL="285750" indent="-285750">
              <a:spcBef>
                <a:spcPts val="600"/>
              </a:spcBef>
              <a:spcAft>
                <a:spcPts val="600"/>
              </a:spcAft>
              <a:buFont typeface="Wingdings" pitchFamily="2" charset="2"/>
              <a:buChar char="Ø"/>
            </a:pPr>
            <a:r>
              <a:rPr lang="tr-TR" dirty="0" smtClean="0"/>
              <a:t>TTK Uygulamaları</a:t>
            </a:r>
            <a:endParaRPr lang="tr-TR" dirty="0"/>
          </a:p>
          <a:p>
            <a:pPr marL="742950" lvl="1" indent="-285750">
              <a:spcBef>
                <a:spcPts val="600"/>
              </a:spcBef>
              <a:spcAft>
                <a:spcPts val="600"/>
              </a:spcAft>
              <a:buFont typeface="Wingdings" panose="05000000000000000000" pitchFamily="2" charset="2"/>
              <a:buChar char="ü"/>
            </a:pPr>
            <a:r>
              <a:rPr lang="tr-TR" dirty="0" smtClean="0">
                <a:solidFill>
                  <a:srgbClr val="FF0000"/>
                </a:solidFill>
              </a:rPr>
              <a:t>Kar </a:t>
            </a:r>
            <a:r>
              <a:rPr lang="tr-TR" dirty="0">
                <a:solidFill>
                  <a:srgbClr val="FF0000"/>
                </a:solidFill>
              </a:rPr>
              <a:t>Dağıtımı ? </a:t>
            </a:r>
          </a:p>
          <a:p>
            <a:pPr marL="742950" lvl="1" indent="-285750">
              <a:spcBef>
                <a:spcPts val="600"/>
              </a:spcBef>
              <a:spcAft>
                <a:spcPts val="600"/>
              </a:spcAft>
              <a:buFont typeface="Wingdings" panose="05000000000000000000" pitchFamily="2" charset="2"/>
              <a:buChar char="ü"/>
            </a:pPr>
            <a:r>
              <a:rPr lang="tr-TR" dirty="0"/>
              <a:t>Teknik İflas ?</a:t>
            </a:r>
          </a:p>
          <a:p>
            <a:pPr marL="742950" lvl="1" indent="-285750">
              <a:spcBef>
                <a:spcPts val="600"/>
              </a:spcBef>
              <a:spcAft>
                <a:spcPts val="600"/>
              </a:spcAft>
              <a:buFont typeface="Wingdings" panose="05000000000000000000" pitchFamily="2" charset="2"/>
              <a:buChar char="ü"/>
            </a:pPr>
            <a:r>
              <a:rPr lang="tr-TR" dirty="0"/>
              <a:t>Diğer TTK İşlemleri (Birleşme, Bölünme, Sermaye artırımı, vb.)</a:t>
            </a:r>
          </a:p>
        </p:txBody>
      </p:sp>
      <p:sp>
        <p:nvSpPr>
          <p:cNvPr id="6" name="Slayt Numarası Yer Tutucusu 5"/>
          <p:cNvSpPr>
            <a:spLocks noGrp="1"/>
          </p:cNvSpPr>
          <p:nvPr>
            <p:ph type="sldNum" sz="quarter" idx="12"/>
          </p:nvPr>
        </p:nvSpPr>
        <p:spPr/>
        <p:txBody>
          <a:bodyPr/>
          <a:lstStyle/>
          <a:p>
            <a:fld id="{B6F15528-21DE-4FAA-801E-634DDDAF4B2B}" type="slidenum">
              <a:rPr lang="en-US" smtClean="0"/>
              <a:pPr/>
              <a:t>19</a:t>
            </a:fld>
            <a:endParaRPr lang="en-US" dirty="0"/>
          </a:p>
        </p:txBody>
      </p:sp>
      <p:sp>
        <p:nvSpPr>
          <p:cNvPr id="7" name="Title 1"/>
          <p:cNvSpPr txBox="1">
            <a:spLocks/>
          </p:cNvSpPr>
          <p:nvPr/>
        </p:nvSpPr>
        <p:spPr bwMode="auto">
          <a:xfrm>
            <a:off x="287338" y="673100"/>
            <a:ext cx="8569325"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lvl1pPr algn="l" rtl="0" eaLnBrk="1" fontAlgn="base" hangingPunct="1">
              <a:lnSpc>
                <a:spcPct val="105000"/>
              </a:lnSpc>
              <a:spcBef>
                <a:spcPct val="0"/>
              </a:spcBef>
              <a:spcAft>
                <a:spcPct val="0"/>
              </a:spcAft>
              <a:defRPr sz="2800" b="1">
                <a:solidFill>
                  <a:srgbClr val="ED1A3B"/>
                </a:solidFill>
                <a:latin typeface="+mj-lt"/>
                <a:ea typeface="+mj-ea"/>
                <a:cs typeface="+mj-cs"/>
              </a:defRPr>
            </a:lvl1pPr>
            <a:lvl2pPr algn="l" rtl="0" eaLnBrk="1" fontAlgn="base" hangingPunct="1">
              <a:lnSpc>
                <a:spcPct val="105000"/>
              </a:lnSpc>
              <a:spcBef>
                <a:spcPct val="0"/>
              </a:spcBef>
              <a:spcAft>
                <a:spcPct val="0"/>
              </a:spcAft>
              <a:defRPr sz="2800" b="1">
                <a:solidFill>
                  <a:srgbClr val="ED1A3B"/>
                </a:solidFill>
                <a:latin typeface="Trebuchet MS" pitchFamily="34" charset="0"/>
              </a:defRPr>
            </a:lvl2pPr>
            <a:lvl3pPr algn="l" rtl="0" eaLnBrk="1" fontAlgn="base" hangingPunct="1">
              <a:lnSpc>
                <a:spcPct val="105000"/>
              </a:lnSpc>
              <a:spcBef>
                <a:spcPct val="0"/>
              </a:spcBef>
              <a:spcAft>
                <a:spcPct val="0"/>
              </a:spcAft>
              <a:defRPr sz="2800" b="1">
                <a:solidFill>
                  <a:srgbClr val="ED1A3B"/>
                </a:solidFill>
                <a:latin typeface="Trebuchet MS" pitchFamily="34" charset="0"/>
              </a:defRPr>
            </a:lvl3pPr>
            <a:lvl4pPr algn="l" rtl="0" eaLnBrk="1" fontAlgn="base" hangingPunct="1">
              <a:lnSpc>
                <a:spcPct val="105000"/>
              </a:lnSpc>
              <a:spcBef>
                <a:spcPct val="0"/>
              </a:spcBef>
              <a:spcAft>
                <a:spcPct val="0"/>
              </a:spcAft>
              <a:defRPr sz="2800" b="1">
                <a:solidFill>
                  <a:srgbClr val="ED1A3B"/>
                </a:solidFill>
                <a:latin typeface="Trebuchet MS" pitchFamily="34" charset="0"/>
              </a:defRPr>
            </a:lvl4pPr>
            <a:lvl5pPr algn="l" rtl="0" eaLnBrk="1" fontAlgn="base" hangingPunct="1">
              <a:lnSpc>
                <a:spcPct val="105000"/>
              </a:lnSpc>
              <a:spcBef>
                <a:spcPct val="0"/>
              </a:spcBef>
              <a:spcAft>
                <a:spcPct val="0"/>
              </a:spcAft>
              <a:defRPr sz="2800" b="1">
                <a:solidFill>
                  <a:srgbClr val="ED1A3B"/>
                </a:solidFill>
                <a:latin typeface="Trebuchet MS" pitchFamily="34" charset="0"/>
              </a:defRPr>
            </a:lvl5pPr>
            <a:lvl6pPr marL="457200" algn="l" rtl="0" eaLnBrk="1" fontAlgn="base" hangingPunct="1">
              <a:lnSpc>
                <a:spcPct val="105000"/>
              </a:lnSpc>
              <a:spcBef>
                <a:spcPct val="0"/>
              </a:spcBef>
              <a:spcAft>
                <a:spcPct val="0"/>
              </a:spcAft>
              <a:defRPr sz="2800" b="1">
                <a:solidFill>
                  <a:srgbClr val="ED1A3B"/>
                </a:solidFill>
                <a:latin typeface="Trebuchet MS" pitchFamily="34" charset="0"/>
              </a:defRPr>
            </a:lvl6pPr>
            <a:lvl7pPr marL="914400" algn="l" rtl="0" eaLnBrk="1" fontAlgn="base" hangingPunct="1">
              <a:lnSpc>
                <a:spcPct val="105000"/>
              </a:lnSpc>
              <a:spcBef>
                <a:spcPct val="0"/>
              </a:spcBef>
              <a:spcAft>
                <a:spcPct val="0"/>
              </a:spcAft>
              <a:defRPr sz="2800" b="1">
                <a:solidFill>
                  <a:srgbClr val="ED1A3B"/>
                </a:solidFill>
                <a:latin typeface="Trebuchet MS" pitchFamily="34" charset="0"/>
              </a:defRPr>
            </a:lvl7pPr>
            <a:lvl8pPr marL="1371600" algn="l" rtl="0" eaLnBrk="1" fontAlgn="base" hangingPunct="1">
              <a:lnSpc>
                <a:spcPct val="105000"/>
              </a:lnSpc>
              <a:spcBef>
                <a:spcPct val="0"/>
              </a:spcBef>
              <a:spcAft>
                <a:spcPct val="0"/>
              </a:spcAft>
              <a:defRPr sz="2800" b="1">
                <a:solidFill>
                  <a:srgbClr val="ED1A3B"/>
                </a:solidFill>
                <a:latin typeface="Trebuchet MS" pitchFamily="34" charset="0"/>
              </a:defRPr>
            </a:lvl8pPr>
            <a:lvl9pPr marL="1828800" algn="l" rtl="0" eaLnBrk="1" fontAlgn="base" hangingPunct="1">
              <a:lnSpc>
                <a:spcPct val="105000"/>
              </a:lnSpc>
              <a:spcBef>
                <a:spcPct val="0"/>
              </a:spcBef>
              <a:spcAft>
                <a:spcPct val="0"/>
              </a:spcAft>
              <a:defRPr sz="2800" b="1">
                <a:solidFill>
                  <a:srgbClr val="ED1A3B"/>
                </a:solidFill>
                <a:latin typeface="Trebuchet MS" pitchFamily="34" charset="0"/>
              </a:defRPr>
            </a:lvl9pPr>
          </a:lstStyle>
          <a:p>
            <a:pPr algn="ctr"/>
            <a:r>
              <a:rPr lang="tr-TR" dirty="0">
                <a:solidFill>
                  <a:srgbClr val="FF0000"/>
                </a:solidFill>
              </a:rPr>
              <a:t>MUHASEBE STANDARTLARI İLE İLGİLİ SORUNLAR </a:t>
            </a:r>
            <a:r>
              <a:rPr lang="tr-TR" dirty="0" smtClean="0">
                <a:solidFill>
                  <a:srgbClr val="FF0000"/>
                </a:solidFill>
              </a:rPr>
              <a:t>(2)</a:t>
            </a:r>
            <a:endParaRPr lang="en-US" dirty="0">
              <a:solidFill>
                <a:srgbClr val="FF0000"/>
              </a:solidFill>
            </a:endParaRPr>
          </a:p>
        </p:txBody>
      </p:sp>
    </p:spTree>
    <p:extLst>
      <p:ext uri="{BB962C8B-B14F-4D97-AF65-F5344CB8AC3E}">
        <p14:creationId xmlns:p14="http://schemas.microsoft.com/office/powerpoint/2010/main" val="3472766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6750" y="1219200"/>
            <a:ext cx="8153400" cy="5139869"/>
          </a:xfrm>
          <a:prstGeom prst="rect">
            <a:avLst/>
          </a:prstGeom>
          <a:noFill/>
        </p:spPr>
        <p:txBody>
          <a:bodyPr wrap="square" rtlCol="0">
            <a:spAutoFit/>
          </a:bodyPr>
          <a:lstStyle/>
          <a:p>
            <a:pPr marL="285750" indent="-285750">
              <a:spcBef>
                <a:spcPts val="1200"/>
              </a:spcBef>
              <a:spcAft>
                <a:spcPts val="600"/>
              </a:spcAft>
              <a:buFont typeface="Wingdings" pitchFamily="2" charset="2"/>
              <a:buChar char="Ø"/>
            </a:pPr>
            <a:r>
              <a:rPr lang="tr-TR" sz="2000" dirty="0" smtClean="0"/>
              <a:t>Bağımsız Denetçi		: </a:t>
            </a:r>
            <a:r>
              <a:rPr lang="tr-TR" sz="2000" dirty="0"/>
              <a:t>~ </a:t>
            </a:r>
            <a:r>
              <a:rPr lang="tr-TR" sz="2000" dirty="0" smtClean="0"/>
              <a:t>15.800</a:t>
            </a:r>
            <a:endParaRPr lang="tr-TR" sz="2000" dirty="0"/>
          </a:p>
          <a:p>
            <a:pPr marL="285750" indent="-285750">
              <a:spcBef>
                <a:spcPts val="1200"/>
              </a:spcBef>
              <a:spcAft>
                <a:spcPts val="600"/>
              </a:spcAft>
              <a:buFont typeface="Wingdings" pitchFamily="2" charset="2"/>
              <a:buChar char="Ø"/>
            </a:pPr>
            <a:r>
              <a:rPr lang="en-GB" sz="2000" dirty="0" err="1"/>
              <a:t>Bağımsız</a:t>
            </a:r>
            <a:r>
              <a:rPr lang="en-GB" sz="2000" dirty="0"/>
              <a:t> </a:t>
            </a:r>
            <a:r>
              <a:rPr lang="en-GB" sz="2000" dirty="0" err="1"/>
              <a:t>Denetim</a:t>
            </a:r>
            <a:r>
              <a:rPr lang="en-GB" sz="2000" dirty="0"/>
              <a:t> </a:t>
            </a:r>
            <a:r>
              <a:rPr lang="tr-TR" sz="2000" dirty="0" smtClean="0"/>
              <a:t>Kuruluşu	: </a:t>
            </a:r>
            <a:r>
              <a:rPr lang="tr-TR" sz="2000" dirty="0"/>
              <a:t>~ </a:t>
            </a:r>
            <a:r>
              <a:rPr lang="en-GB" sz="2000" dirty="0" smtClean="0"/>
              <a:t>2</a:t>
            </a:r>
            <a:r>
              <a:rPr lang="tr-TR" sz="2000" dirty="0" smtClean="0"/>
              <a:t>60</a:t>
            </a:r>
            <a:endParaRPr lang="tr-TR" sz="2000" dirty="0"/>
          </a:p>
          <a:p>
            <a:pPr marL="285750" lvl="1" indent="-285750">
              <a:spcBef>
                <a:spcPts val="1200"/>
              </a:spcBef>
              <a:spcAft>
                <a:spcPts val="600"/>
              </a:spcAft>
              <a:buFont typeface="Wingdings" pitchFamily="2" charset="2"/>
              <a:buChar char="Ø"/>
            </a:pPr>
            <a:r>
              <a:rPr lang="tr-TR" sz="2000" dirty="0"/>
              <a:t>B</a:t>
            </a:r>
            <a:r>
              <a:rPr lang="en-GB" sz="2000" dirty="0" err="1"/>
              <a:t>ağımsız</a:t>
            </a:r>
            <a:r>
              <a:rPr lang="en-GB" sz="2000" dirty="0"/>
              <a:t> </a:t>
            </a:r>
            <a:r>
              <a:rPr lang="en-GB" sz="2000" dirty="0" err="1"/>
              <a:t>Denetim</a:t>
            </a:r>
            <a:r>
              <a:rPr lang="en-GB" sz="2000" dirty="0"/>
              <a:t> </a:t>
            </a:r>
            <a:r>
              <a:rPr lang="tr-TR" sz="2000" dirty="0"/>
              <a:t>Kuruluşu bünyesindeki</a:t>
            </a:r>
            <a:r>
              <a:rPr lang="en-GB" sz="2000" dirty="0"/>
              <a:t> </a:t>
            </a:r>
            <a:r>
              <a:rPr lang="en-GB" sz="2000" dirty="0" err="1"/>
              <a:t>Bağımsız</a:t>
            </a:r>
            <a:r>
              <a:rPr lang="en-GB" sz="2000" dirty="0"/>
              <a:t> </a:t>
            </a:r>
            <a:r>
              <a:rPr lang="en-GB" sz="2000" dirty="0" err="1" smtClean="0"/>
              <a:t>Denetçi</a:t>
            </a:r>
            <a:r>
              <a:rPr lang="tr-TR" sz="2000" dirty="0" smtClean="0"/>
              <a:t> : ~2.100</a:t>
            </a:r>
            <a:endParaRPr lang="tr-TR" sz="2000" dirty="0"/>
          </a:p>
          <a:p>
            <a:pPr marL="285750" lvl="1" indent="-285750">
              <a:spcBef>
                <a:spcPts val="1200"/>
              </a:spcBef>
              <a:spcAft>
                <a:spcPts val="600"/>
              </a:spcAft>
              <a:buFont typeface="Wingdings" pitchFamily="2" charset="2"/>
              <a:buChar char="Ø"/>
            </a:pPr>
            <a:r>
              <a:rPr lang="tr-TR" sz="2000" dirty="0"/>
              <a:t>Minimum </a:t>
            </a:r>
            <a:r>
              <a:rPr lang="en-GB" sz="2000" dirty="0"/>
              <a:t>3 </a:t>
            </a:r>
            <a:r>
              <a:rPr lang="tr-TR" sz="2000" dirty="0" smtClean="0"/>
              <a:t>A</a:t>
            </a:r>
            <a:r>
              <a:rPr lang="en-GB" sz="2000" dirty="0" err="1" smtClean="0"/>
              <a:t>sıl</a:t>
            </a:r>
            <a:r>
              <a:rPr lang="tr-TR" sz="2000" dirty="0" smtClean="0"/>
              <a:t> +</a:t>
            </a:r>
            <a:r>
              <a:rPr lang="en-GB" sz="2000" dirty="0" smtClean="0"/>
              <a:t> </a:t>
            </a:r>
            <a:r>
              <a:rPr lang="en-GB" sz="2000" dirty="0"/>
              <a:t>3 </a:t>
            </a:r>
            <a:r>
              <a:rPr lang="tr-TR" sz="2000" dirty="0" smtClean="0"/>
              <a:t>Y</a:t>
            </a:r>
            <a:r>
              <a:rPr lang="en-GB" sz="2000" dirty="0" err="1" smtClean="0"/>
              <a:t>edek</a:t>
            </a:r>
            <a:r>
              <a:rPr lang="en-GB" sz="2000" dirty="0" smtClean="0"/>
              <a:t> </a:t>
            </a:r>
            <a:r>
              <a:rPr lang="en-GB" sz="2000" dirty="0" err="1"/>
              <a:t>Bağımsız</a:t>
            </a:r>
            <a:r>
              <a:rPr lang="en-GB" sz="2000" dirty="0"/>
              <a:t> </a:t>
            </a:r>
            <a:r>
              <a:rPr lang="en-GB" sz="2000" dirty="0" err="1" smtClean="0"/>
              <a:t>Denetçi</a:t>
            </a:r>
            <a:r>
              <a:rPr lang="tr-TR" sz="2000" dirty="0" smtClean="0"/>
              <a:t> zorunluluğu</a:t>
            </a:r>
            <a:endParaRPr lang="tr-TR" sz="2000" dirty="0"/>
          </a:p>
          <a:p>
            <a:pPr marL="285750" lvl="1" indent="-285750">
              <a:spcBef>
                <a:spcPts val="1200"/>
              </a:spcBef>
              <a:spcAft>
                <a:spcPts val="600"/>
              </a:spcAft>
              <a:buFont typeface="Wingdings" pitchFamily="2" charset="2"/>
              <a:buChar char="Ø"/>
            </a:pPr>
            <a:r>
              <a:rPr lang="en-GB" sz="2000" dirty="0"/>
              <a:t>201</a:t>
            </a:r>
            <a:r>
              <a:rPr lang="tr-TR" sz="2000" dirty="0"/>
              <a:t>8</a:t>
            </a:r>
            <a:r>
              <a:rPr lang="en-GB" sz="2000" dirty="0"/>
              <a:t> </a:t>
            </a:r>
            <a:r>
              <a:rPr lang="en-GB" sz="2000" dirty="0" err="1"/>
              <a:t>yılı</a:t>
            </a:r>
            <a:r>
              <a:rPr lang="en-GB" sz="2000" dirty="0"/>
              <a:t> </a:t>
            </a:r>
            <a:r>
              <a:rPr lang="en-GB" sz="2000" dirty="0" err="1"/>
              <a:t>için</a:t>
            </a:r>
            <a:r>
              <a:rPr lang="en-GB" sz="2000" dirty="0"/>
              <a:t> </a:t>
            </a:r>
            <a:r>
              <a:rPr lang="en-GB" sz="2000" dirty="0" err="1"/>
              <a:t>zorunlu</a:t>
            </a:r>
            <a:r>
              <a:rPr lang="en-GB" sz="2000" dirty="0"/>
              <a:t> </a:t>
            </a:r>
            <a:r>
              <a:rPr lang="en-GB" sz="2000" dirty="0" err="1"/>
              <a:t>denetime</a:t>
            </a:r>
            <a:r>
              <a:rPr lang="en-GB" sz="2000" dirty="0"/>
              <a:t> </a:t>
            </a:r>
            <a:r>
              <a:rPr lang="en-GB" sz="2000" dirty="0" err="1"/>
              <a:t>tabi</a:t>
            </a:r>
            <a:r>
              <a:rPr lang="en-GB" sz="2000" dirty="0"/>
              <a:t> firma </a:t>
            </a:r>
            <a:r>
              <a:rPr lang="en-GB" sz="2000" dirty="0" err="1"/>
              <a:t>sayısı</a:t>
            </a:r>
            <a:r>
              <a:rPr lang="en-GB" sz="2000" dirty="0"/>
              <a:t> </a:t>
            </a:r>
            <a:r>
              <a:rPr lang="tr-TR" sz="2000" dirty="0"/>
              <a:t>: ~ 7</a:t>
            </a:r>
            <a:r>
              <a:rPr lang="en-GB" sz="2000" dirty="0"/>
              <a:t>.</a:t>
            </a:r>
            <a:r>
              <a:rPr lang="tr-TR" sz="2000" dirty="0"/>
              <a:t>0</a:t>
            </a:r>
            <a:r>
              <a:rPr lang="en-GB" sz="2000" dirty="0"/>
              <a:t>00</a:t>
            </a:r>
            <a:endParaRPr lang="tr-TR" sz="2000" dirty="0"/>
          </a:p>
          <a:p>
            <a:pPr marL="285750" lvl="1" indent="-285750">
              <a:spcBef>
                <a:spcPts val="1200"/>
              </a:spcBef>
              <a:spcAft>
                <a:spcPts val="600"/>
              </a:spcAft>
              <a:buFont typeface="Wingdings" pitchFamily="2" charset="2"/>
              <a:buChar char="Ø"/>
            </a:pPr>
            <a:r>
              <a:rPr lang="tr-TR" sz="2000" dirty="0"/>
              <a:t>Kriterler;</a:t>
            </a:r>
          </a:p>
          <a:p>
            <a:pPr marL="742950" lvl="1" indent="-285750">
              <a:spcBef>
                <a:spcPts val="600"/>
              </a:spcBef>
              <a:spcAft>
                <a:spcPts val="600"/>
              </a:spcAft>
              <a:buFont typeface="Wingdings" panose="05000000000000000000" pitchFamily="2" charset="2"/>
              <a:buChar char="ü"/>
            </a:pPr>
            <a:r>
              <a:rPr lang="en-GB" sz="1600" dirty="0" err="1"/>
              <a:t>Aktif</a:t>
            </a:r>
            <a:r>
              <a:rPr lang="en-GB" sz="1600" dirty="0"/>
              <a:t> </a:t>
            </a:r>
            <a:r>
              <a:rPr lang="tr-TR" sz="1600" dirty="0"/>
              <a:t>B</a:t>
            </a:r>
            <a:r>
              <a:rPr lang="en-GB" sz="1600" dirty="0" err="1"/>
              <a:t>üyüklük</a:t>
            </a:r>
            <a:r>
              <a:rPr lang="tr-TR" sz="1600" dirty="0"/>
              <a:t>	</a:t>
            </a:r>
            <a:r>
              <a:rPr lang="en-GB" sz="1600" dirty="0"/>
              <a:t>: </a:t>
            </a:r>
            <a:r>
              <a:rPr lang="tr-TR" sz="1600" dirty="0"/>
              <a:t>35</a:t>
            </a:r>
            <a:r>
              <a:rPr lang="en-GB" sz="1600" dirty="0"/>
              <a:t> </a:t>
            </a:r>
            <a:r>
              <a:rPr lang="en-GB" sz="1600" dirty="0" err="1"/>
              <a:t>milyon</a:t>
            </a:r>
            <a:r>
              <a:rPr lang="en-GB" sz="1600" dirty="0"/>
              <a:t> TL</a:t>
            </a:r>
            <a:endParaRPr lang="tr-TR" sz="1600" dirty="0"/>
          </a:p>
          <a:p>
            <a:pPr marL="742950" lvl="1" indent="-285750">
              <a:spcBef>
                <a:spcPts val="600"/>
              </a:spcBef>
              <a:spcAft>
                <a:spcPts val="600"/>
              </a:spcAft>
              <a:buFont typeface="Wingdings" panose="05000000000000000000" pitchFamily="2" charset="2"/>
              <a:buChar char="ü"/>
            </a:pPr>
            <a:r>
              <a:rPr lang="en-GB" sz="1600" dirty="0" err="1"/>
              <a:t>Ciro</a:t>
            </a:r>
            <a:r>
              <a:rPr lang="en-GB" sz="1600" dirty="0"/>
              <a:t> </a:t>
            </a:r>
            <a:r>
              <a:rPr lang="tr-TR" sz="1600" dirty="0"/>
              <a:t>		: 70</a:t>
            </a:r>
            <a:r>
              <a:rPr lang="en-GB" sz="1600" dirty="0"/>
              <a:t> </a:t>
            </a:r>
            <a:r>
              <a:rPr lang="en-GB" sz="1600" dirty="0" err="1"/>
              <a:t>milyon</a:t>
            </a:r>
            <a:r>
              <a:rPr lang="en-GB" sz="1600" dirty="0"/>
              <a:t> TL</a:t>
            </a:r>
            <a:endParaRPr lang="tr-TR" sz="1600" dirty="0"/>
          </a:p>
          <a:p>
            <a:pPr marL="742950" lvl="1" indent="-285750">
              <a:spcBef>
                <a:spcPts val="600"/>
              </a:spcBef>
              <a:spcAft>
                <a:spcPts val="600"/>
              </a:spcAft>
              <a:buFont typeface="Wingdings" panose="05000000000000000000" pitchFamily="2" charset="2"/>
              <a:buChar char="ü"/>
            </a:pPr>
            <a:r>
              <a:rPr lang="en-GB" sz="1600" dirty="0" err="1"/>
              <a:t>Çalışan</a:t>
            </a:r>
            <a:r>
              <a:rPr lang="en-GB" sz="1600" dirty="0"/>
              <a:t> </a:t>
            </a:r>
            <a:r>
              <a:rPr lang="en-GB" sz="1600" dirty="0" err="1"/>
              <a:t>sayısı</a:t>
            </a:r>
            <a:r>
              <a:rPr lang="tr-TR" sz="1600" dirty="0"/>
              <a:t>	</a:t>
            </a:r>
            <a:r>
              <a:rPr lang="en-GB" sz="1600" dirty="0"/>
              <a:t>: </a:t>
            </a:r>
            <a:r>
              <a:rPr lang="tr-TR" sz="1600" dirty="0"/>
              <a:t>175</a:t>
            </a:r>
          </a:p>
          <a:p>
            <a:pPr marL="285750" lvl="1" indent="-285750">
              <a:spcBef>
                <a:spcPts val="1200"/>
              </a:spcBef>
              <a:spcAft>
                <a:spcPts val="600"/>
              </a:spcAft>
              <a:buFont typeface="Wingdings" pitchFamily="2" charset="2"/>
              <a:buChar char="Ø"/>
            </a:pPr>
            <a:r>
              <a:rPr lang="tr-TR" sz="2000" dirty="0" smtClean="0">
                <a:solidFill>
                  <a:srgbClr val="FF0000"/>
                </a:solidFill>
              </a:rPr>
              <a:t>KAYİK </a:t>
            </a:r>
            <a:r>
              <a:rPr lang="tr-TR" sz="2000" dirty="0" smtClean="0">
                <a:solidFill>
                  <a:srgbClr val="FF0000"/>
                </a:solidFill>
              </a:rPr>
              <a:t>denetimlerinin tamamına yakını, </a:t>
            </a:r>
            <a:r>
              <a:rPr lang="tr-TR" sz="2000" dirty="0" smtClean="0">
                <a:solidFill>
                  <a:srgbClr val="FF0000"/>
                </a:solidFill>
              </a:rPr>
              <a:t>toplam </a:t>
            </a:r>
            <a:r>
              <a:rPr lang="tr-TR" sz="2000" dirty="0" smtClean="0">
                <a:solidFill>
                  <a:srgbClr val="FF0000"/>
                </a:solidFill>
              </a:rPr>
              <a:t>denetimlerin ise büyük çoğunluğu </a:t>
            </a:r>
            <a:r>
              <a:rPr lang="tr-TR" sz="2000" dirty="0" smtClean="0">
                <a:solidFill>
                  <a:srgbClr val="FF0000"/>
                </a:solidFill>
              </a:rPr>
              <a:t>BDK </a:t>
            </a:r>
            <a:r>
              <a:rPr lang="tr-TR" sz="2000" dirty="0">
                <a:solidFill>
                  <a:srgbClr val="FF0000"/>
                </a:solidFill>
              </a:rPr>
              <a:t>tarafından </a:t>
            </a:r>
            <a:r>
              <a:rPr lang="tr-TR" sz="2000" dirty="0" smtClean="0">
                <a:solidFill>
                  <a:srgbClr val="FF0000"/>
                </a:solidFill>
              </a:rPr>
              <a:t>yapılmakta</a:t>
            </a:r>
            <a:r>
              <a:rPr lang="tr-TR" sz="2000" dirty="0" smtClean="0">
                <a:solidFill>
                  <a:srgbClr val="FF0000"/>
                </a:solidFill>
              </a:rPr>
              <a:t>.</a:t>
            </a:r>
            <a:endParaRPr lang="tr-TR" sz="2000" dirty="0" smtClean="0">
              <a:solidFill>
                <a:srgbClr val="FF0000"/>
              </a:solidFill>
            </a:endParaRPr>
          </a:p>
        </p:txBody>
      </p:sp>
      <p:sp>
        <p:nvSpPr>
          <p:cNvPr id="6" name="Slayt Numarası Yer Tutucusu 5"/>
          <p:cNvSpPr>
            <a:spLocks noGrp="1"/>
          </p:cNvSpPr>
          <p:nvPr>
            <p:ph type="sldNum" sz="quarter" idx="12"/>
          </p:nvPr>
        </p:nvSpPr>
        <p:spPr/>
        <p:txBody>
          <a:bodyPr/>
          <a:lstStyle/>
          <a:p>
            <a:fld id="{B6F15528-21DE-4FAA-801E-634DDDAF4B2B}" type="slidenum">
              <a:rPr lang="en-US" smtClean="0"/>
              <a:pPr/>
              <a:t>2</a:t>
            </a:fld>
            <a:endParaRPr lang="en-US"/>
          </a:p>
        </p:txBody>
      </p:sp>
      <p:sp>
        <p:nvSpPr>
          <p:cNvPr id="5" name="Title 1"/>
          <p:cNvSpPr txBox="1">
            <a:spLocks/>
          </p:cNvSpPr>
          <p:nvPr/>
        </p:nvSpPr>
        <p:spPr bwMode="auto">
          <a:xfrm>
            <a:off x="287338" y="673100"/>
            <a:ext cx="8569325"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lvl1pPr algn="l" rtl="0" eaLnBrk="1" fontAlgn="base" hangingPunct="1">
              <a:lnSpc>
                <a:spcPct val="105000"/>
              </a:lnSpc>
              <a:spcBef>
                <a:spcPct val="0"/>
              </a:spcBef>
              <a:spcAft>
                <a:spcPct val="0"/>
              </a:spcAft>
              <a:defRPr sz="2800" b="1">
                <a:solidFill>
                  <a:srgbClr val="ED1A3B"/>
                </a:solidFill>
                <a:latin typeface="+mj-lt"/>
                <a:ea typeface="+mj-ea"/>
                <a:cs typeface="+mj-cs"/>
              </a:defRPr>
            </a:lvl1pPr>
            <a:lvl2pPr algn="l" rtl="0" eaLnBrk="1" fontAlgn="base" hangingPunct="1">
              <a:lnSpc>
                <a:spcPct val="105000"/>
              </a:lnSpc>
              <a:spcBef>
                <a:spcPct val="0"/>
              </a:spcBef>
              <a:spcAft>
                <a:spcPct val="0"/>
              </a:spcAft>
              <a:defRPr sz="2800" b="1">
                <a:solidFill>
                  <a:srgbClr val="ED1A3B"/>
                </a:solidFill>
                <a:latin typeface="Trebuchet MS" pitchFamily="34" charset="0"/>
              </a:defRPr>
            </a:lvl2pPr>
            <a:lvl3pPr algn="l" rtl="0" eaLnBrk="1" fontAlgn="base" hangingPunct="1">
              <a:lnSpc>
                <a:spcPct val="105000"/>
              </a:lnSpc>
              <a:spcBef>
                <a:spcPct val="0"/>
              </a:spcBef>
              <a:spcAft>
                <a:spcPct val="0"/>
              </a:spcAft>
              <a:defRPr sz="2800" b="1">
                <a:solidFill>
                  <a:srgbClr val="ED1A3B"/>
                </a:solidFill>
                <a:latin typeface="Trebuchet MS" pitchFamily="34" charset="0"/>
              </a:defRPr>
            </a:lvl3pPr>
            <a:lvl4pPr algn="l" rtl="0" eaLnBrk="1" fontAlgn="base" hangingPunct="1">
              <a:lnSpc>
                <a:spcPct val="105000"/>
              </a:lnSpc>
              <a:spcBef>
                <a:spcPct val="0"/>
              </a:spcBef>
              <a:spcAft>
                <a:spcPct val="0"/>
              </a:spcAft>
              <a:defRPr sz="2800" b="1">
                <a:solidFill>
                  <a:srgbClr val="ED1A3B"/>
                </a:solidFill>
                <a:latin typeface="Trebuchet MS" pitchFamily="34" charset="0"/>
              </a:defRPr>
            </a:lvl4pPr>
            <a:lvl5pPr algn="l" rtl="0" eaLnBrk="1" fontAlgn="base" hangingPunct="1">
              <a:lnSpc>
                <a:spcPct val="105000"/>
              </a:lnSpc>
              <a:spcBef>
                <a:spcPct val="0"/>
              </a:spcBef>
              <a:spcAft>
                <a:spcPct val="0"/>
              </a:spcAft>
              <a:defRPr sz="2800" b="1">
                <a:solidFill>
                  <a:srgbClr val="ED1A3B"/>
                </a:solidFill>
                <a:latin typeface="Trebuchet MS" pitchFamily="34" charset="0"/>
              </a:defRPr>
            </a:lvl5pPr>
            <a:lvl6pPr marL="457200" algn="l" rtl="0" eaLnBrk="1" fontAlgn="base" hangingPunct="1">
              <a:lnSpc>
                <a:spcPct val="105000"/>
              </a:lnSpc>
              <a:spcBef>
                <a:spcPct val="0"/>
              </a:spcBef>
              <a:spcAft>
                <a:spcPct val="0"/>
              </a:spcAft>
              <a:defRPr sz="2800" b="1">
                <a:solidFill>
                  <a:srgbClr val="ED1A3B"/>
                </a:solidFill>
                <a:latin typeface="Trebuchet MS" pitchFamily="34" charset="0"/>
              </a:defRPr>
            </a:lvl6pPr>
            <a:lvl7pPr marL="914400" algn="l" rtl="0" eaLnBrk="1" fontAlgn="base" hangingPunct="1">
              <a:lnSpc>
                <a:spcPct val="105000"/>
              </a:lnSpc>
              <a:spcBef>
                <a:spcPct val="0"/>
              </a:spcBef>
              <a:spcAft>
                <a:spcPct val="0"/>
              </a:spcAft>
              <a:defRPr sz="2800" b="1">
                <a:solidFill>
                  <a:srgbClr val="ED1A3B"/>
                </a:solidFill>
                <a:latin typeface="Trebuchet MS" pitchFamily="34" charset="0"/>
              </a:defRPr>
            </a:lvl7pPr>
            <a:lvl8pPr marL="1371600" algn="l" rtl="0" eaLnBrk="1" fontAlgn="base" hangingPunct="1">
              <a:lnSpc>
                <a:spcPct val="105000"/>
              </a:lnSpc>
              <a:spcBef>
                <a:spcPct val="0"/>
              </a:spcBef>
              <a:spcAft>
                <a:spcPct val="0"/>
              </a:spcAft>
              <a:defRPr sz="2800" b="1">
                <a:solidFill>
                  <a:srgbClr val="ED1A3B"/>
                </a:solidFill>
                <a:latin typeface="Trebuchet MS" pitchFamily="34" charset="0"/>
              </a:defRPr>
            </a:lvl8pPr>
            <a:lvl9pPr marL="1828800" algn="l" rtl="0" eaLnBrk="1" fontAlgn="base" hangingPunct="1">
              <a:lnSpc>
                <a:spcPct val="105000"/>
              </a:lnSpc>
              <a:spcBef>
                <a:spcPct val="0"/>
              </a:spcBef>
              <a:spcAft>
                <a:spcPct val="0"/>
              </a:spcAft>
              <a:defRPr sz="2800" b="1">
                <a:solidFill>
                  <a:srgbClr val="ED1A3B"/>
                </a:solidFill>
                <a:latin typeface="Trebuchet MS" pitchFamily="34" charset="0"/>
              </a:defRPr>
            </a:lvl9pPr>
          </a:lstStyle>
          <a:p>
            <a:pPr algn="ctr"/>
            <a:r>
              <a:rPr lang="tr-TR" dirty="0" smtClean="0">
                <a:solidFill>
                  <a:srgbClr val="FF0000"/>
                </a:solidFill>
              </a:rPr>
              <a:t>MEVCUT DURUM</a:t>
            </a:r>
            <a:endParaRPr lang="en-US" dirty="0">
              <a:solidFill>
                <a:srgbClr val="FF0000"/>
              </a:solidFill>
            </a:endParaRPr>
          </a:p>
        </p:txBody>
      </p:sp>
    </p:spTree>
    <p:extLst>
      <p:ext uri="{BB962C8B-B14F-4D97-AF65-F5344CB8AC3E}">
        <p14:creationId xmlns:p14="http://schemas.microsoft.com/office/powerpoint/2010/main" val="3719576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6750" y="1630501"/>
            <a:ext cx="8153400" cy="4555093"/>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sz="2000" dirty="0" smtClean="0"/>
              <a:t>Kar Dağıtımı;</a:t>
            </a:r>
          </a:p>
          <a:p>
            <a:pPr marL="742950" lvl="1" indent="-285750">
              <a:spcBef>
                <a:spcPts val="600"/>
              </a:spcBef>
              <a:spcAft>
                <a:spcPts val="600"/>
              </a:spcAft>
              <a:buFont typeface="Wingdings" panose="05000000000000000000" pitchFamily="2" charset="2"/>
              <a:buChar char="ü"/>
            </a:pPr>
            <a:r>
              <a:rPr lang="tr-TR" sz="2000" dirty="0">
                <a:solidFill>
                  <a:srgbClr val="FF0000"/>
                </a:solidFill>
              </a:rPr>
              <a:t>Yatırımcı</a:t>
            </a:r>
          </a:p>
          <a:p>
            <a:pPr marL="742950" lvl="1" indent="-285750">
              <a:spcBef>
                <a:spcPts val="600"/>
              </a:spcBef>
              <a:spcAft>
                <a:spcPts val="600"/>
              </a:spcAft>
              <a:buFont typeface="Wingdings" panose="05000000000000000000" pitchFamily="2" charset="2"/>
              <a:buChar char="ü"/>
            </a:pPr>
            <a:r>
              <a:rPr lang="tr-TR" sz="2000" dirty="0" smtClean="0"/>
              <a:t>SPK</a:t>
            </a:r>
          </a:p>
          <a:p>
            <a:pPr marL="742950" lvl="1" indent="-285750">
              <a:spcBef>
                <a:spcPts val="600"/>
              </a:spcBef>
              <a:spcAft>
                <a:spcPts val="600"/>
              </a:spcAft>
              <a:buFont typeface="Wingdings" panose="05000000000000000000" pitchFamily="2" charset="2"/>
              <a:buChar char="ü"/>
            </a:pPr>
            <a:r>
              <a:rPr lang="tr-TR" sz="2000" dirty="0"/>
              <a:t>Ticaret Bakanlığı</a:t>
            </a:r>
          </a:p>
          <a:p>
            <a:pPr marL="742950" lvl="1" indent="-285750">
              <a:spcBef>
                <a:spcPts val="600"/>
              </a:spcBef>
              <a:spcAft>
                <a:spcPts val="600"/>
              </a:spcAft>
              <a:buFont typeface="Wingdings" panose="05000000000000000000" pitchFamily="2" charset="2"/>
              <a:buChar char="ü"/>
            </a:pPr>
            <a:r>
              <a:rPr lang="tr-TR" sz="2000" dirty="0" smtClean="0"/>
              <a:t>Hazine ve Maliye Bakanlığı</a:t>
            </a:r>
          </a:p>
          <a:p>
            <a:pPr marL="742950" lvl="1" indent="-285750">
              <a:spcBef>
                <a:spcPts val="600"/>
              </a:spcBef>
              <a:spcAft>
                <a:spcPts val="600"/>
              </a:spcAft>
              <a:buFont typeface="Wingdings" panose="05000000000000000000" pitchFamily="2" charset="2"/>
              <a:buChar char="ü"/>
            </a:pPr>
            <a:r>
              <a:rPr lang="tr-TR" sz="2000" dirty="0" smtClean="0"/>
              <a:t>KGK</a:t>
            </a:r>
          </a:p>
          <a:p>
            <a:pPr marL="285750" indent="-285750">
              <a:spcBef>
                <a:spcPts val="600"/>
              </a:spcBef>
              <a:spcAft>
                <a:spcPts val="600"/>
              </a:spcAft>
              <a:buFont typeface="Wingdings" pitchFamily="2" charset="2"/>
              <a:buChar char="Ø"/>
            </a:pPr>
            <a:r>
              <a:rPr lang="tr-TR" sz="2000" dirty="0" smtClean="0"/>
              <a:t>Özkaynak Tespiti;</a:t>
            </a:r>
          </a:p>
          <a:p>
            <a:pPr marL="742950" lvl="1" indent="-285750">
              <a:spcBef>
                <a:spcPts val="600"/>
              </a:spcBef>
              <a:spcAft>
                <a:spcPts val="600"/>
              </a:spcAft>
              <a:buFont typeface="Wingdings" panose="05000000000000000000" pitchFamily="2" charset="2"/>
              <a:buChar char="ü"/>
            </a:pPr>
            <a:r>
              <a:rPr lang="tr-TR" sz="2000" dirty="0" smtClean="0"/>
              <a:t>TTK 376; Teknik İflas</a:t>
            </a:r>
          </a:p>
          <a:p>
            <a:pPr marL="742950" lvl="1" indent="-285750">
              <a:spcBef>
                <a:spcPts val="600"/>
              </a:spcBef>
              <a:spcAft>
                <a:spcPts val="600"/>
              </a:spcAft>
              <a:buFont typeface="Wingdings" panose="05000000000000000000" pitchFamily="2" charset="2"/>
              <a:buChar char="ü"/>
            </a:pPr>
            <a:r>
              <a:rPr lang="tr-TR" sz="2000" dirty="0" smtClean="0"/>
              <a:t>Sermaye Artırımı-Azaltımı / Birleşme / Bölünme / ... </a:t>
            </a:r>
          </a:p>
          <a:p>
            <a:pPr marL="742950" lvl="1" indent="-285750">
              <a:spcBef>
                <a:spcPts val="600"/>
              </a:spcBef>
              <a:spcAft>
                <a:spcPts val="600"/>
              </a:spcAft>
              <a:buFont typeface="Wingdings" panose="05000000000000000000" pitchFamily="2" charset="2"/>
              <a:buChar char="ü"/>
            </a:pPr>
            <a:endParaRPr lang="tr-TR" sz="2000"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20</a:t>
            </a:fld>
            <a:endParaRPr lang="en-US" dirty="0"/>
          </a:p>
        </p:txBody>
      </p:sp>
      <p:sp>
        <p:nvSpPr>
          <p:cNvPr id="5" name="Title 1"/>
          <p:cNvSpPr txBox="1">
            <a:spLocks/>
          </p:cNvSpPr>
          <p:nvPr/>
        </p:nvSpPr>
        <p:spPr bwMode="auto">
          <a:xfrm>
            <a:off x="287338" y="673100"/>
            <a:ext cx="8569325"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lvl1pPr algn="l" rtl="0" eaLnBrk="1" fontAlgn="base" hangingPunct="1">
              <a:lnSpc>
                <a:spcPct val="105000"/>
              </a:lnSpc>
              <a:spcBef>
                <a:spcPct val="0"/>
              </a:spcBef>
              <a:spcAft>
                <a:spcPct val="0"/>
              </a:spcAft>
              <a:defRPr sz="2800" b="1">
                <a:solidFill>
                  <a:srgbClr val="ED1A3B"/>
                </a:solidFill>
                <a:latin typeface="+mj-lt"/>
                <a:ea typeface="+mj-ea"/>
                <a:cs typeface="+mj-cs"/>
              </a:defRPr>
            </a:lvl1pPr>
            <a:lvl2pPr algn="l" rtl="0" eaLnBrk="1" fontAlgn="base" hangingPunct="1">
              <a:lnSpc>
                <a:spcPct val="105000"/>
              </a:lnSpc>
              <a:spcBef>
                <a:spcPct val="0"/>
              </a:spcBef>
              <a:spcAft>
                <a:spcPct val="0"/>
              </a:spcAft>
              <a:defRPr sz="2800" b="1">
                <a:solidFill>
                  <a:srgbClr val="ED1A3B"/>
                </a:solidFill>
                <a:latin typeface="Trebuchet MS" pitchFamily="34" charset="0"/>
              </a:defRPr>
            </a:lvl2pPr>
            <a:lvl3pPr algn="l" rtl="0" eaLnBrk="1" fontAlgn="base" hangingPunct="1">
              <a:lnSpc>
                <a:spcPct val="105000"/>
              </a:lnSpc>
              <a:spcBef>
                <a:spcPct val="0"/>
              </a:spcBef>
              <a:spcAft>
                <a:spcPct val="0"/>
              </a:spcAft>
              <a:defRPr sz="2800" b="1">
                <a:solidFill>
                  <a:srgbClr val="ED1A3B"/>
                </a:solidFill>
                <a:latin typeface="Trebuchet MS" pitchFamily="34" charset="0"/>
              </a:defRPr>
            </a:lvl3pPr>
            <a:lvl4pPr algn="l" rtl="0" eaLnBrk="1" fontAlgn="base" hangingPunct="1">
              <a:lnSpc>
                <a:spcPct val="105000"/>
              </a:lnSpc>
              <a:spcBef>
                <a:spcPct val="0"/>
              </a:spcBef>
              <a:spcAft>
                <a:spcPct val="0"/>
              </a:spcAft>
              <a:defRPr sz="2800" b="1">
                <a:solidFill>
                  <a:srgbClr val="ED1A3B"/>
                </a:solidFill>
                <a:latin typeface="Trebuchet MS" pitchFamily="34" charset="0"/>
              </a:defRPr>
            </a:lvl4pPr>
            <a:lvl5pPr algn="l" rtl="0" eaLnBrk="1" fontAlgn="base" hangingPunct="1">
              <a:lnSpc>
                <a:spcPct val="105000"/>
              </a:lnSpc>
              <a:spcBef>
                <a:spcPct val="0"/>
              </a:spcBef>
              <a:spcAft>
                <a:spcPct val="0"/>
              </a:spcAft>
              <a:defRPr sz="2800" b="1">
                <a:solidFill>
                  <a:srgbClr val="ED1A3B"/>
                </a:solidFill>
                <a:latin typeface="Trebuchet MS" pitchFamily="34" charset="0"/>
              </a:defRPr>
            </a:lvl5pPr>
            <a:lvl6pPr marL="457200" algn="l" rtl="0" eaLnBrk="1" fontAlgn="base" hangingPunct="1">
              <a:lnSpc>
                <a:spcPct val="105000"/>
              </a:lnSpc>
              <a:spcBef>
                <a:spcPct val="0"/>
              </a:spcBef>
              <a:spcAft>
                <a:spcPct val="0"/>
              </a:spcAft>
              <a:defRPr sz="2800" b="1">
                <a:solidFill>
                  <a:srgbClr val="ED1A3B"/>
                </a:solidFill>
                <a:latin typeface="Trebuchet MS" pitchFamily="34" charset="0"/>
              </a:defRPr>
            </a:lvl6pPr>
            <a:lvl7pPr marL="914400" algn="l" rtl="0" eaLnBrk="1" fontAlgn="base" hangingPunct="1">
              <a:lnSpc>
                <a:spcPct val="105000"/>
              </a:lnSpc>
              <a:spcBef>
                <a:spcPct val="0"/>
              </a:spcBef>
              <a:spcAft>
                <a:spcPct val="0"/>
              </a:spcAft>
              <a:defRPr sz="2800" b="1">
                <a:solidFill>
                  <a:srgbClr val="ED1A3B"/>
                </a:solidFill>
                <a:latin typeface="Trebuchet MS" pitchFamily="34" charset="0"/>
              </a:defRPr>
            </a:lvl7pPr>
            <a:lvl8pPr marL="1371600" algn="l" rtl="0" eaLnBrk="1" fontAlgn="base" hangingPunct="1">
              <a:lnSpc>
                <a:spcPct val="105000"/>
              </a:lnSpc>
              <a:spcBef>
                <a:spcPct val="0"/>
              </a:spcBef>
              <a:spcAft>
                <a:spcPct val="0"/>
              </a:spcAft>
              <a:defRPr sz="2800" b="1">
                <a:solidFill>
                  <a:srgbClr val="ED1A3B"/>
                </a:solidFill>
                <a:latin typeface="Trebuchet MS" pitchFamily="34" charset="0"/>
              </a:defRPr>
            </a:lvl8pPr>
            <a:lvl9pPr marL="1828800" algn="l" rtl="0" eaLnBrk="1" fontAlgn="base" hangingPunct="1">
              <a:lnSpc>
                <a:spcPct val="105000"/>
              </a:lnSpc>
              <a:spcBef>
                <a:spcPct val="0"/>
              </a:spcBef>
              <a:spcAft>
                <a:spcPct val="0"/>
              </a:spcAft>
              <a:defRPr sz="2800" b="1">
                <a:solidFill>
                  <a:srgbClr val="ED1A3B"/>
                </a:solidFill>
                <a:latin typeface="Trebuchet MS" pitchFamily="34" charset="0"/>
              </a:defRPr>
            </a:lvl9pPr>
          </a:lstStyle>
          <a:p>
            <a:pPr algn="ctr"/>
            <a:r>
              <a:rPr lang="tr-TR" dirty="0">
                <a:solidFill>
                  <a:srgbClr val="FF0000"/>
                </a:solidFill>
              </a:rPr>
              <a:t>MUHASEBE STANDARTLARI İLE İLGİLİ SORUNLAR </a:t>
            </a:r>
            <a:r>
              <a:rPr lang="tr-TR" dirty="0" smtClean="0">
                <a:solidFill>
                  <a:srgbClr val="FF0000"/>
                </a:solidFill>
              </a:rPr>
              <a:t>(3)</a:t>
            </a:r>
          </a:p>
          <a:p>
            <a:pPr algn="ctr"/>
            <a:r>
              <a:rPr lang="tr-TR" sz="2400" dirty="0" smtClean="0">
                <a:solidFill>
                  <a:srgbClr val="FF0000"/>
                </a:solidFill>
              </a:rPr>
              <a:t>«HANGİ </a:t>
            </a:r>
            <a:r>
              <a:rPr lang="tr-TR" sz="2400" dirty="0">
                <a:solidFill>
                  <a:srgbClr val="FF0000"/>
                </a:solidFill>
              </a:rPr>
              <a:t>MALİ </a:t>
            </a:r>
            <a:r>
              <a:rPr lang="tr-TR" sz="2400" dirty="0" smtClean="0">
                <a:solidFill>
                  <a:srgbClr val="FF0000"/>
                </a:solidFill>
              </a:rPr>
              <a:t>TABLOLAR»</a:t>
            </a:r>
            <a:endParaRPr lang="en-US" dirty="0">
              <a:solidFill>
                <a:srgbClr val="FF0000"/>
              </a:solidFill>
            </a:endParaRPr>
          </a:p>
        </p:txBody>
      </p:sp>
    </p:spTree>
    <p:extLst>
      <p:ext uri="{BB962C8B-B14F-4D97-AF65-F5344CB8AC3E}">
        <p14:creationId xmlns:p14="http://schemas.microsoft.com/office/powerpoint/2010/main" val="2261204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Bağımsız Denetiminde </a:t>
            </a:r>
            <a:r>
              <a:rPr lang="en-GB" sz="2800" b="1" dirty="0" err="1" smtClean="0">
                <a:solidFill>
                  <a:srgbClr val="FF0000"/>
                </a:solidFill>
              </a:rPr>
              <a:t>Teknoloji</a:t>
            </a:r>
            <a:r>
              <a:rPr lang="tr-TR" sz="2800" b="1" dirty="0" smtClean="0">
                <a:solidFill>
                  <a:srgbClr val="FF0000"/>
                </a:solidFill>
              </a:rPr>
              <a:t>k Dönüşüm</a:t>
            </a:r>
            <a:endParaRPr lang="en-US" sz="2800" b="1" dirty="0">
              <a:solidFill>
                <a:srgbClr val="FF0000"/>
              </a:solidFill>
            </a:endParaRPr>
          </a:p>
        </p:txBody>
      </p:sp>
      <p:sp>
        <p:nvSpPr>
          <p:cNvPr id="4" name="TextBox 3"/>
          <p:cNvSpPr txBox="1"/>
          <p:nvPr/>
        </p:nvSpPr>
        <p:spPr>
          <a:xfrm>
            <a:off x="685800" y="1219200"/>
            <a:ext cx="8153400" cy="4770537"/>
          </a:xfrm>
          <a:prstGeom prst="rect">
            <a:avLst/>
          </a:prstGeom>
          <a:noFill/>
        </p:spPr>
        <p:txBody>
          <a:bodyPr wrap="square" rtlCol="0">
            <a:spAutoFit/>
          </a:bodyPr>
          <a:lstStyle/>
          <a:p>
            <a:pPr marL="285750" indent="-285750">
              <a:buFont typeface="Wingdings" pitchFamily="2" charset="2"/>
              <a:buChar char="Ø"/>
            </a:pPr>
            <a:r>
              <a:rPr lang="tr-TR" sz="1600" dirty="0" smtClean="0"/>
              <a:t>GEÇMİŞ</a:t>
            </a:r>
          </a:p>
          <a:p>
            <a:pPr marL="742950" lvl="1" indent="-285750">
              <a:buFont typeface="Wingdings" panose="05000000000000000000" pitchFamily="2" charset="2"/>
              <a:buChar char="ü"/>
            </a:pPr>
            <a:r>
              <a:rPr lang="tr-TR" sz="1600" dirty="0" smtClean="0"/>
              <a:t>Kişisel bilgisayarlar</a:t>
            </a:r>
          </a:p>
          <a:p>
            <a:pPr marL="742950" lvl="1" indent="-285750">
              <a:buFont typeface="Wingdings" panose="05000000000000000000" pitchFamily="2" charset="2"/>
              <a:buChar char="ü"/>
            </a:pPr>
            <a:r>
              <a:rPr lang="tr-TR" sz="1600" dirty="0" smtClean="0"/>
              <a:t>Entegre olmayan işlem yazılımları</a:t>
            </a:r>
          </a:p>
          <a:p>
            <a:pPr marL="742950" lvl="1" indent="-285750">
              <a:buFont typeface="Wingdings" panose="05000000000000000000" pitchFamily="2" charset="2"/>
              <a:buChar char="ü"/>
            </a:pPr>
            <a:r>
              <a:rPr lang="tr-TR" sz="1600" dirty="0" smtClean="0"/>
              <a:t>Muhasebe yazılımları ; İşlem kolaylığı, Zaman tasarrufu (Excel)</a:t>
            </a:r>
          </a:p>
          <a:p>
            <a:pPr marL="285750" indent="-285750">
              <a:buFont typeface="Wingdings" pitchFamily="2" charset="2"/>
              <a:buChar char="Ø"/>
            </a:pPr>
            <a:endParaRPr lang="tr-TR" sz="1600" dirty="0" smtClean="0"/>
          </a:p>
          <a:p>
            <a:pPr marL="285750" indent="-285750">
              <a:buFont typeface="Wingdings" pitchFamily="2" charset="2"/>
              <a:buChar char="Ø"/>
            </a:pPr>
            <a:r>
              <a:rPr lang="tr-TR" sz="1600" dirty="0" smtClean="0"/>
              <a:t>GÜNÜMÜZ</a:t>
            </a:r>
          </a:p>
          <a:p>
            <a:pPr marL="742950" lvl="1" indent="-285750">
              <a:buFont typeface="Wingdings" panose="05000000000000000000" pitchFamily="2" charset="2"/>
              <a:buChar char="ü"/>
            </a:pPr>
            <a:r>
              <a:rPr lang="tr-TR" sz="1600" dirty="0"/>
              <a:t>Yaygınlaşan bilgi teknolojileri Şirketlerin tüm faaliyetlerinin yürütüldüğü, takip edildiği ve arşivlendiği ortamları etkisi altına almıştır. </a:t>
            </a:r>
          </a:p>
          <a:p>
            <a:pPr marL="742950" lvl="1" indent="-285750">
              <a:buFont typeface="Wingdings" panose="05000000000000000000" pitchFamily="2" charset="2"/>
              <a:buChar char="ü"/>
            </a:pPr>
            <a:r>
              <a:rPr lang="tr-TR" sz="1600" dirty="0" smtClean="0"/>
              <a:t>Internet</a:t>
            </a:r>
            <a:r>
              <a:rPr lang="tr-TR" sz="1600" dirty="0"/>
              <a:t>, e-mail, akıllı telefonlar</a:t>
            </a:r>
          </a:p>
          <a:p>
            <a:pPr marL="742950" lvl="1" indent="-285750">
              <a:buFont typeface="Wingdings" panose="05000000000000000000" pitchFamily="2" charset="2"/>
              <a:buChar char="ü"/>
            </a:pPr>
            <a:r>
              <a:rPr lang="tr-TR" sz="1600" dirty="0"/>
              <a:t>Gelişmiş </a:t>
            </a:r>
            <a:r>
              <a:rPr lang="tr-TR" sz="1600" dirty="0" smtClean="0"/>
              <a:t>yazılımlar ,muhasebe </a:t>
            </a:r>
            <a:r>
              <a:rPr lang="tr-TR" sz="1600" dirty="0"/>
              <a:t>ile entegre ERP/MIS Sistemleri</a:t>
            </a:r>
          </a:p>
          <a:p>
            <a:pPr marL="742950" lvl="1" indent="-285750">
              <a:buFont typeface="Wingdings" panose="05000000000000000000" pitchFamily="2" charset="2"/>
              <a:buChar char="ü"/>
            </a:pPr>
            <a:r>
              <a:rPr lang="tr-TR" sz="1600" dirty="0" smtClean="0"/>
              <a:t>Audit yazılımları</a:t>
            </a:r>
          </a:p>
          <a:p>
            <a:pPr marL="742950" lvl="1" indent="-285750">
              <a:buFont typeface="Wingdings" panose="05000000000000000000" pitchFamily="2" charset="2"/>
              <a:buChar char="ü"/>
            </a:pPr>
            <a:r>
              <a:rPr lang="tr-TR" sz="1600" dirty="0" smtClean="0"/>
              <a:t>Data saklama sistemleri</a:t>
            </a:r>
          </a:p>
          <a:p>
            <a:pPr marL="285750" indent="-285750">
              <a:buFont typeface="Wingdings" pitchFamily="2" charset="2"/>
              <a:buChar char="Ø"/>
            </a:pPr>
            <a:r>
              <a:rPr lang="tr-TR" sz="1600" dirty="0" smtClean="0"/>
              <a:t>Halen </a:t>
            </a:r>
            <a:r>
              <a:rPr lang="tr-TR" sz="1600" dirty="0"/>
              <a:t>kullanılan teknolojiler;</a:t>
            </a:r>
          </a:p>
          <a:p>
            <a:pPr marL="742950" lvl="1" indent="-285750">
              <a:buFont typeface="Wingdings" panose="05000000000000000000" pitchFamily="2" charset="2"/>
              <a:buChar char="ü"/>
            </a:pPr>
            <a:r>
              <a:rPr lang="tr-TR" sz="1600" dirty="0"/>
              <a:t>IS/IT Audit</a:t>
            </a:r>
          </a:p>
          <a:p>
            <a:pPr marL="742950" lvl="1" indent="-285750">
              <a:buFont typeface="Wingdings" panose="05000000000000000000" pitchFamily="2" charset="2"/>
              <a:buChar char="ü"/>
            </a:pPr>
            <a:r>
              <a:rPr lang="tr-TR" sz="1600" dirty="0"/>
              <a:t>Audit yazılımları (CAAT)</a:t>
            </a:r>
          </a:p>
          <a:p>
            <a:pPr marL="742950" lvl="1" indent="-285750">
              <a:buFont typeface="Wingdings" panose="05000000000000000000" pitchFamily="2" charset="2"/>
              <a:buChar char="ü"/>
            </a:pPr>
            <a:r>
              <a:rPr lang="tr-TR" sz="1600" dirty="0"/>
              <a:t>Paket programlar (Excel, CaseWare, vb.) </a:t>
            </a:r>
          </a:p>
          <a:p>
            <a:pPr marL="742950" lvl="1" indent="-285750">
              <a:buFont typeface="Wingdings" panose="05000000000000000000" pitchFamily="2" charset="2"/>
              <a:buChar char="ü"/>
            </a:pPr>
            <a:r>
              <a:rPr lang="tr-TR" sz="1600" dirty="0"/>
              <a:t>Elektronik çalışma kağıtları</a:t>
            </a:r>
          </a:p>
          <a:p>
            <a:pPr marL="742950" lvl="1" indent="-285750">
              <a:buFont typeface="Wingdings" panose="05000000000000000000" pitchFamily="2" charset="2"/>
              <a:buChar char="ü"/>
            </a:pPr>
            <a:r>
              <a:rPr lang="tr-TR" sz="1600" dirty="0"/>
              <a:t>eXtensible Business Reporting Language (Taxonomi)</a:t>
            </a:r>
          </a:p>
          <a:p>
            <a:pPr marL="742950" lvl="1" indent="-285750">
              <a:buFont typeface="Wingdings" pitchFamily="2" charset="2"/>
              <a:buChar char="Ø"/>
            </a:pPr>
            <a:r>
              <a:rPr lang="tr-TR" sz="1600" dirty="0"/>
              <a:t>E</a:t>
            </a:r>
            <a:r>
              <a:rPr lang="en-GB" sz="1600" dirty="0"/>
              <a:t>-</a:t>
            </a:r>
            <a:r>
              <a:rPr lang="en-GB" sz="1600" dirty="0" err="1"/>
              <a:t>fatura</a:t>
            </a:r>
            <a:r>
              <a:rPr lang="en-GB" sz="1600" dirty="0"/>
              <a:t>, </a:t>
            </a:r>
            <a:r>
              <a:rPr lang="tr-TR" sz="1600" dirty="0"/>
              <a:t>E</a:t>
            </a:r>
            <a:r>
              <a:rPr lang="en-GB" sz="1600" dirty="0"/>
              <a:t>-defter, </a:t>
            </a:r>
            <a:r>
              <a:rPr lang="tr-TR" sz="1600" dirty="0"/>
              <a:t>E</a:t>
            </a:r>
            <a:r>
              <a:rPr lang="en-GB" sz="1600" dirty="0" smtClean="0"/>
              <a:t>-</a:t>
            </a:r>
            <a:r>
              <a:rPr lang="en-GB" sz="1600" dirty="0" err="1" smtClean="0"/>
              <a:t>arşi</a:t>
            </a:r>
            <a:r>
              <a:rPr lang="tr-TR" sz="1600" dirty="0" smtClean="0"/>
              <a:t>v</a:t>
            </a:r>
          </a:p>
        </p:txBody>
      </p:sp>
      <p:sp>
        <p:nvSpPr>
          <p:cNvPr id="6" name="Slayt Numarası Yer Tutucusu 5"/>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703656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Bağımsız Denetimde / Gelecek</a:t>
            </a:r>
            <a:endParaRPr lang="en-US" sz="2800" b="1" dirty="0">
              <a:solidFill>
                <a:srgbClr val="FF0000"/>
              </a:solidFill>
            </a:endParaRPr>
          </a:p>
        </p:txBody>
      </p:sp>
      <p:sp>
        <p:nvSpPr>
          <p:cNvPr id="4" name="TextBox 3"/>
          <p:cNvSpPr txBox="1"/>
          <p:nvPr/>
        </p:nvSpPr>
        <p:spPr>
          <a:xfrm>
            <a:off x="685800" y="1219200"/>
            <a:ext cx="8153400" cy="5309146"/>
          </a:xfrm>
          <a:prstGeom prst="rect">
            <a:avLst/>
          </a:prstGeom>
          <a:noFill/>
        </p:spPr>
        <p:txBody>
          <a:bodyPr wrap="square" rtlCol="0">
            <a:spAutoFit/>
          </a:bodyPr>
          <a:lstStyle/>
          <a:p>
            <a:pPr marL="285750" indent="-285750">
              <a:buFont typeface="Wingdings" pitchFamily="2" charset="2"/>
              <a:buChar char="Ø"/>
            </a:pPr>
            <a:r>
              <a:rPr lang="tr-TR" sz="1400" dirty="0" smtClean="0"/>
              <a:t>GELECEK: Önümüzdeki </a:t>
            </a:r>
            <a:r>
              <a:rPr lang="tr-TR" sz="1400" dirty="0"/>
              <a:t>5 yıl içerisinde Denetim uygulamalarının geçmiş 30 yılda gösterdiği gelişimden daha fazla değişim göstereceği öngörülmektedir</a:t>
            </a:r>
            <a:r>
              <a:rPr lang="tr-TR" sz="1400" dirty="0" smtClean="0"/>
              <a:t>.</a:t>
            </a:r>
          </a:p>
          <a:p>
            <a:pPr marL="285750" indent="-285750">
              <a:buFont typeface="Wingdings" pitchFamily="2" charset="2"/>
              <a:buChar char="Ø"/>
            </a:pPr>
            <a:r>
              <a:rPr lang="tr-TR" sz="1400" dirty="0"/>
              <a:t>«Meslek» kendisini teknolojik dönüşüme paralel olarak yeniden organize etmelidir.</a:t>
            </a:r>
          </a:p>
          <a:p>
            <a:pPr marL="742950" lvl="1" indent="-285750">
              <a:buFont typeface="Wingdings" panose="05000000000000000000" pitchFamily="2" charset="2"/>
              <a:buChar char="ü"/>
            </a:pPr>
            <a:r>
              <a:rPr lang="tr-TR" sz="1400" dirty="0" smtClean="0"/>
              <a:t>Yeni </a:t>
            </a:r>
            <a:r>
              <a:rPr lang="tr-TR" sz="1400" dirty="0"/>
              <a:t>entegre muhasebe yazılımları (XERO)</a:t>
            </a:r>
          </a:p>
          <a:p>
            <a:pPr marL="742950" lvl="1" indent="-285750">
              <a:buFont typeface="Wingdings" panose="05000000000000000000" pitchFamily="2" charset="2"/>
              <a:buChar char="ü"/>
            </a:pPr>
            <a:r>
              <a:rPr lang="tr-TR" sz="1400" dirty="0"/>
              <a:t>E-Defter, E-fatura, Blockchain, Bitcoin uygulamaları</a:t>
            </a:r>
          </a:p>
          <a:p>
            <a:pPr marL="742950" lvl="1" indent="-285750">
              <a:buFont typeface="Wingdings" panose="05000000000000000000" pitchFamily="2" charset="2"/>
              <a:buChar char="ü"/>
            </a:pPr>
            <a:r>
              <a:rPr lang="tr-TR" sz="1400" dirty="0"/>
              <a:t>Gelişmiş entegre Audit yazılımları</a:t>
            </a:r>
          </a:p>
          <a:p>
            <a:pPr marL="1200150" lvl="2" indent="-285750">
              <a:buFont typeface="Courier New" pitchFamily="49" charset="0"/>
              <a:buChar char="o"/>
            </a:pPr>
            <a:r>
              <a:rPr lang="tr-TR" sz="1400" dirty="0"/>
              <a:t>Data Analytics</a:t>
            </a:r>
          </a:p>
          <a:p>
            <a:pPr marL="1200150" lvl="2" indent="-285750">
              <a:buFont typeface="Courier New" pitchFamily="49" charset="0"/>
              <a:buChar char="o"/>
            </a:pPr>
            <a:r>
              <a:rPr lang="tr-TR" sz="1400" dirty="0"/>
              <a:t>Cloud Computing</a:t>
            </a:r>
          </a:p>
          <a:p>
            <a:pPr marL="742950" lvl="1" indent="-285750">
              <a:buFont typeface="Wingdings" panose="05000000000000000000" pitchFamily="2" charset="2"/>
              <a:buChar char="ü"/>
            </a:pPr>
            <a:r>
              <a:rPr lang="tr-TR" sz="1400" dirty="0">
                <a:solidFill>
                  <a:srgbClr val="FF0000"/>
                </a:solidFill>
              </a:rPr>
              <a:t>BİLGİ DEPOLAMA, DENETİM VE RAPORLAMA yerine; İŞLENMİŞ, TEST EDİLMİŞ, ANALİZ EDİLMİŞ  VERİLER/RAPORLAR ÜZERİNDEN BAĞIMSIZ GÖRÜŞ OLUŞTURMA</a:t>
            </a:r>
          </a:p>
          <a:p>
            <a:pPr marL="285750" indent="-285750">
              <a:spcBef>
                <a:spcPts val="600"/>
              </a:spcBef>
              <a:buFont typeface="Wingdings" pitchFamily="2" charset="2"/>
              <a:buChar char="Ø"/>
            </a:pPr>
            <a:r>
              <a:rPr lang="tr-TR" sz="1400" dirty="0" smtClean="0"/>
              <a:t>Bu tüm BD Standartlarının yeniden yazılması anlamına gelecektir.</a:t>
            </a:r>
          </a:p>
          <a:p>
            <a:pPr marL="742950" lvl="1" indent="-285750">
              <a:spcBef>
                <a:spcPts val="600"/>
              </a:spcBef>
              <a:buFont typeface="Wingdings" panose="05000000000000000000" pitchFamily="2" charset="2"/>
              <a:buChar char="ü"/>
            </a:pPr>
            <a:r>
              <a:rPr lang="tr-TR" sz="1400" dirty="0" smtClean="0"/>
              <a:t>Internet of things</a:t>
            </a:r>
          </a:p>
          <a:p>
            <a:pPr marL="742950" lvl="1" indent="-285750">
              <a:spcBef>
                <a:spcPts val="600"/>
              </a:spcBef>
              <a:buFont typeface="Wingdings" panose="05000000000000000000" pitchFamily="2" charset="2"/>
              <a:buChar char="ü"/>
            </a:pPr>
            <a:r>
              <a:rPr lang="tr-TR" sz="1400" dirty="0" smtClean="0"/>
              <a:t>Big Data &amp; Data analytics</a:t>
            </a:r>
          </a:p>
          <a:p>
            <a:pPr marL="742950" lvl="1" indent="-285750">
              <a:spcBef>
                <a:spcPts val="600"/>
              </a:spcBef>
              <a:buFont typeface="Wingdings" panose="05000000000000000000" pitchFamily="2" charset="2"/>
              <a:buChar char="ü"/>
            </a:pPr>
            <a:r>
              <a:rPr lang="tr-TR" sz="1400" dirty="0" smtClean="0"/>
              <a:t>Driverless audit</a:t>
            </a:r>
          </a:p>
          <a:p>
            <a:pPr marL="742950" lvl="1" indent="-285750">
              <a:spcBef>
                <a:spcPts val="600"/>
              </a:spcBef>
              <a:buFont typeface="Wingdings" panose="05000000000000000000" pitchFamily="2" charset="2"/>
              <a:buChar char="ü"/>
            </a:pPr>
            <a:r>
              <a:rPr lang="tr-TR" sz="1400" dirty="0" smtClean="0"/>
              <a:t>CAAT</a:t>
            </a:r>
          </a:p>
          <a:p>
            <a:pPr marL="742950" lvl="1" indent="-285750">
              <a:spcBef>
                <a:spcPts val="600"/>
              </a:spcBef>
              <a:buFont typeface="Wingdings" panose="05000000000000000000" pitchFamily="2" charset="2"/>
              <a:buChar char="ü"/>
            </a:pPr>
            <a:r>
              <a:rPr lang="tr-TR" sz="1400" dirty="0"/>
              <a:t>Drone kullanımı</a:t>
            </a:r>
          </a:p>
          <a:p>
            <a:pPr marL="285750" indent="-285750">
              <a:spcBef>
                <a:spcPts val="600"/>
              </a:spcBef>
              <a:buFont typeface="Wingdings" pitchFamily="2" charset="2"/>
              <a:buChar char="Ø"/>
            </a:pPr>
            <a:r>
              <a:rPr lang="tr-TR" sz="1400" dirty="0" smtClean="0"/>
              <a:t>Muhasebe&amp;Denetim&amp;Vergi </a:t>
            </a:r>
            <a:r>
              <a:rPr lang="tr-TR" sz="1400" dirty="0"/>
              <a:t>firmalarının yıllık yaklaşık 4 Milyar USD teknoloji harcaması yaptıkları söylenmektedir</a:t>
            </a:r>
            <a:r>
              <a:rPr lang="tr-TR" sz="1400" dirty="0" smtClean="0"/>
              <a:t>. </a:t>
            </a:r>
            <a:endParaRPr lang="tr-TR" sz="1400" dirty="0"/>
          </a:p>
          <a:p>
            <a:pPr marL="285750" indent="-285750">
              <a:spcBef>
                <a:spcPts val="600"/>
              </a:spcBef>
              <a:buFont typeface="Wingdings" pitchFamily="2" charset="2"/>
              <a:buChar char="Ø"/>
            </a:pPr>
            <a:r>
              <a:rPr lang="tr-TR" sz="1400" dirty="0" smtClean="0"/>
              <a:t>Denetçilerin</a:t>
            </a:r>
            <a:r>
              <a:rPr lang="tr-TR" sz="1400" dirty="0"/>
              <a:t>; sadece muhasebe ve denetim bilmeleri yeterli olmayacaktır. Çok daha güçlü analitik, bilgi işlem sistemleri, ve IT yetenekleri geliştirmeleri gerekecektir.</a:t>
            </a:r>
          </a:p>
          <a:p>
            <a:pPr marL="285750" indent="-285750">
              <a:spcBef>
                <a:spcPts val="600"/>
              </a:spcBef>
              <a:buFont typeface="Wingdings" pitchFamily="2" charset="2"/>
              <a:buChar char="Ø"/>
            </a:pPr>
            <a:r>
              <a:rPr lang="tr-TR" sz="1400" dirty="0" smtClean="0"/>
              <a:t>Denetimde bir devrim gerçekleşmektedir. </a:t>
            </a:r>
            <a:endParaRPr lang="tr-TR" sz="1400"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925919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513" y="1981200"/>
            <a:ext cx="8562975" cy="188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p:cNvSpPr>
          <p:nvPr/>
        </p:nvSpPr>
        <p:spPr bwMode="auto">
          <a:xfrm>
            <a:off x="439738" y="825500"/>
            <a:ext cx="8569325"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lvl1pPr algn="l" rtl="0" eaLnBrk="1" fontAlgn="base" hangingPunct="1">
              <a:lnSpc>
                <a:spcPct val="105000"/>
              </a:lnSpc>
              <a:spcBef>
                <a:spcPct val="0"/>
              </a:spcBef>
              <a:spcAft>
                <a:spcPct val="0"/>
              </a:spcAft>
              <a:defRPr sz="2800" b="1">
                <a:solidFill>
                  <a:srgbClr val="ED1A3B"/>
                </a:solidFill>
                <a:latin typeface="+mj-lt"/>
                <a:ea typeface="+mj-ea"/>
                <a:cs typeface="+mj-cs"/>
              </a:defRPr>
            </a:lvl1pPr>
            <a:lvl2pPr algn="l" rtl="0" eaLnBrk="1" fontAlgn="base" hangingPunct="1">
              <a:lnSpc>
                <a:spcPct val="105000"/>
              </a:lnSpc>
              <a:spcBef>
                <a:spcPct val="0"/>
              </a:spcBef>
              <a:spcAft>
                <a:spcPct val="0"/>
              </a:spcAft>
              <a:defRPr sz="2800" b="1">
                <a:solidFill>
                  <a:srgbClr val="ED1A3B"/>
                </a:solidFill>
                <a:latin typeface="Trebuchet MS" pitchFamily="34" charset="0"/>
              </a:defRPr>
            </a:lvl2pPr>
            <a:lvl3pPr algn="l" rtl="0" eaLnBrk="1" fontAlgn="base" hangingPunct="1">
              <a:lnSpc>
                <a:spcPct val="105000"/>
              </a:lnSpc>
              <a:spcBef>
                <a:spcPct val="0"/>
              </a:spcBef>
              <a:spcAft>
                <a:spcPct val="0"/>
              </a:spcAft>
              <a:defRPr sz="2800" b="1">
                <a:solidFill>
                  <a:srgbClr val="ED1A3B"/>
                </a:solidFill>
                <a:latin typeface="Trebuchet MS" pitchFamily="34" charset="0"/>
              </a:defRPr>
            </a:lvl3pPr>
            <a:lvl4pPr algn="l" rtl="0" eaLnBrk="1" fontAlgn="base" hangingPunct="1">
              <a:lnSpc>
                <a:spcPct val="105000"/>
              </a:lnSpc>
              <a:spcBef>
                <a:spcPct val="0"/>
              </a:spcBef>
              <a:spcAft>
                <a:spcPct val="0"/>
              </a:spcAft>
              <a:defRPr sz="2800" b="1">
                <a:solidFill>
                  <a:srgbClr val="ED1A3B"/>
                </a:solidFill>
                <a:latin typeface="Trebuchet MS" pitchFamily="34" charset="0"/>
              </a:defRPr>
            </a:lvl4pPr>
            <a:lvl5pPr algn="l" rtl="0" eaLnBrk="1" fontAlgn="base" hangingPunct="1">
              <a:lnSpc>
                <a:spcPct val="105000"/>
              </a:lnSpc>
              <a:spcBef>
                <a:spcPct val="0"/>
              </a:spcBef>
              <a:spcAft>
                <a:spcPct val="0"/>
              </a:spcAft>
              <a:defRPr sz="2800" b="1">
                <a:solidFill>
                  <a:srgbClr val="ED1A3B"/>
                </a:solidFill>
                <a:latin typeface="Trebuchet MS" pitchFamily="34" charset="0"/>
              </a:defRPr>
            </a:lvl5pPr>
            <a:lvl6pPr marL="457200" algn="l" rtl="0" eaLnBrk="1" fontAlgn="base" hangingPunct="1">
              <a:lnSpc>
                <a:spcPct val="105000"/>
              </a:lnSpc>
              <a:spcBef>
                <a:spcPct val="0"/>
              </a:spcBef>
              <a:spcAft>
                <a:spcPct val="0"/>
              </a:spcAft>
              <a:defRPr sz="2800" b="1">
                <a:solidFill>
                  <a:srgbClr val="ED1A3B"/>
                </a:solidFill>
                <a:latin typeface="Trebuchet MS" pitchFamily="34" charset="0"/>
              </a:defRPr>
            </a:lvl6pPr>
            <a:lvl7pPr marL="914400" algn="l" rtl="0" eaLnBrk="1" fontAlgn="base" hangingPunct="1">
              <a:lnSpc>
                <a:spcPct val="105000"/>
              </a:lnSpc>
              <a:spcBef>
                <a:spcPct val="0"/>
              </a:spcBef>
              <a:spcAft>
                <a:spcPct val="0"/>
              </a:spcAft>
              <a:defRPr sz="2800" b="1">
                <a:solidFill>
                  <a:srgbClr val="ED1A3B"/>
                </a:solidFill>
                <a:latin typeface="Trebuchet MS" pitchFamily="34" charset="0"/>
              </a:defRPr>
            </a:lvl7pPr>
            <a:lvl8pPr marL="1371600" algn="l" rtl="0" eaLnBrk="1" fontAlgn="base" hangingPunct="1">
              <a:lnSpc>
                <a:spcPct val="105000"/>
              </a:lnSpc>
              <a:spcBef>
                <a:spcPct val="0"/>
              </a:spcBef>
              <a:spcAft>
                <a:spcPct val="0"/>
              </a:spcAft>
              <a:defRPr sz="2800" b="1">
                <a:solidFill>
                  <a:srgbClr val="ED1A3B"/>
                </a:solidFill>
                <a:latin typeface="Trebuchet MS" pitchFamily="34" charset="0"/>
              </a:defRPr>
            </a:lvl8pPr>
            <a:lvl9pPr marL="1828800" algn="l" rtl="0" eaLnBrk="1" fontAlgn="base" hangingPunct="1">
              <a:lnSpc>
                <a:spcPct val="105000"/>
              </a:lnSpc>
              <a:spcBef>
                <a:spcPct val="0"/>
              </a:spcBef>
              <a:spcAft>
                <a:spcPct val="0"/>
              </a:spcAft>
              <a:defRPr sz="2800" b="1">
                <a:solidFill>
                  <a:srgbClr val="ED1A3B"/>
                </a:solidFill>
                <a:latin typeface="Trebuchet MS" pitchFamily="34" charset="0"/>
              </a:defRPr>
            </a:lvl9pPr>
          </a:lstStyle>
          <a:p>
            <a:pPr algn="ctr"/>
            <a:r>
              <a:rPr lang="tr-TR" smtClean="0">
                <a:solidFill>
                  <a:srgbClr val="FF0000"/>
                </a:solidFill>
              </a:rPr>
              <a:t>Bağımsız Denetimde / Gelecek</a:t>
            </a:r>
            <a:endParaRPr lang="en-US" dirty="0">
              <a:solidFill>
                <a:srgbClr val="FF0000"/>
              </a:solidFill>
            </a:endParaRPr>
          </a:p>
        </p:txBody>
      </p:sp>
    </p:spTree>
    <p:extLst>
      <p:ext uri="{BB962C8B-B14F-4D97-AF65-F5344CB8AC3E}">
        <p14:creationId xmlns:p14="http://schemas.microsoft.com/office/powerpoint/2010/main" val="3681338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dirty="0" smtClean="0"/>
              <a:t>BAĞIMSIZ DENETİMDE KALİTENİN PAYDAŞLARI</a:t>
            </a:r>
            <a:endParaRPr lang="en-GB" dirty="0"/>
          </a:p>
        </p:txBody>
      </p:sp>
      <p:sp>
        <p:nvSpPr>
          <p:cNvPr id="3" name="Content Placeholder 2"/>
          <p:cNvSpPr>
            <a:spLocks noGrp="1"/>
          </p:cNvSpPr>
          <p:nvPr>
            <p:ph idx="1"/>
          </p:nvPr>
        </p:nvSpPr>
        <p:spPr/>
        <p:txBody>
          <a:bodyPr/>
          <a:lstStyle/>
          <a:p>
            <a:pPr marL="0" indent="0">
              <a:buNone/>
            </a:pPr>
            <a:r>
              <a:rPr lang="tr-TR" dirty="0" smtClean="0"/>
              <a:t>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295400"/>
            <a:ext cx="5638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1686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Dikdörtgen"/>
          <p:cNvSpPr/>
          <p:nvPr/>
        </p:nvSpPr>
        <p:spPr>
          <a:xfrm>
            <a:off x="609600" y="1295400"/>
            <a:ext cx="7743093" cy="4154984"/>
          </a:xfrm>
          <a:prstGeom prst="rect">
            <a:avLst/>
          </a:prstGeom>
        </p:spPr>
        <p:txBody>
          <a:bodyPr wrap="square">
            <a:spAutoFit/>
          </a:bodyPr>
          <a:lstStyle/>
          <a:p>
            <a:pPr algn="ctr"/>
            <a:r>
              <a:rPr lang="tr-TR" sz="2800" b="1" dirty="0">
                <a:solidFill>
                  <a:schemeClr val="bg1"/>
                </a:solidFill>
                <a:latin typeface="+mj-lt"/>
                <a:ea typeface="+mj-ea"/>
                <a:cs typeface="+mj-cs"/>
              </a:rPr>
              <a:t>TEŞEKKÜRLER</a:t>
            </a:r>
          </a:p>
          <a:p>
            <a:pPr algn="ctr"/>
            <a:endParaRPr lang="tr-TR" sz="2800" b="1" dirty="0" smtClean="0">
              <a:solidFill>
                <a:schemeClr val="bg1"/>
              </a:solidFill>
              <a:latin typeface="+mj-lt"/>
              <a:ea typeface="+mj-ea"/>
              <a:cs typeface="+mj-cs"/>
            </a:endParaRPr>
          </a:p>
          <a:p>
            <a:pPr algn="ctr"/>
            <a:endParaRPr lang="tr-TR" sz="2800" b="1" dirty="0">
              <a:solidFill>
                <a:schemeClr val="bg1"/>
              </a:solidFill>
              <a:latin typeface="+mj-lt"/>
              <a:ea typeface="+mj-ea"/>
              <a:cs typeface="+mj-cs"/>
            </a:endParaRPr>
          </a:p>
          <a:p>
            <a:pPr algn="ctr"/>
            <a:r>
              <a:rPr lang="tr-TR" sz="2000" b="1" dirty="0" smtClean="0">
                <a:solidFill>
                  <a:schemeClr val="bg1"/>
                </a:solidFill>
                <a:latin typeface="+mj-lt"/>
                <a:ea typeface="+mj-ea"/>
                <a:cs typeface="+mj-cs"/>
              </a:rPr>
              <a:t>Erdal </a:t>
            </a:r>
            <a:r>
              <a:rPr lang="tr-TR" sz="2000" b="1" dirty="0">
                <a:solidFill>
                  <a:schemeClr val="bg1"/>
                </a:solidFill>
                <a:latin typeface="+mj-lt"/>
                <a:ea typeface="+mj-ea"/>
                <a:cs typeface="+mj-cs"/>
              </a:rPr>
              <a:t>ASLAN</a:t>
            </a:r>
          </a:p>
          <a:p>
            <a:pPr algn="ctr"/>
            <a:r>
              <a:rPr lang="tr-TR" sz="2000" b="1" dirty="0">
                <a:solidFill>
                  <a:schemeClr val="bg1"/>
                </a:solidFill>
                <a:latin typeface="+mj-lt"/>
                <a:ea typeface="+mj-ea"/>
                <a:cs typeface="+mj-cs"/>
              </a:rPr>
              <a:t>Yeminli Mali Müşavir</a:t>
            </a:r>
          </a:p>
          <a:p>
            <a:pPr algn="ctr"/>
            <a:r>
              <a:rPr lang="tr-TR" sz="2000" b="1" dirty="0">
                <a:solidFill>
                  <a:schemeClr val="bg1"/>
                </a:solidFill>
                <a:latin typeface="+mj-lt"/>
                <a:ea typeface="+mj-ea"/>
                <a:cs typeface="+mj-cs"/>
              </a:rPr>
              <a:t>Sorumlu Ddenetçi</a:t>
            </a:r>
          </a:p>
          <a:p>
            <a:pPr algn="ctr"/>
            <a:r>
              <a:rPr lang="tr-TR" sz="2000" b="1" dirty="0">
                <a:solidFill>
                  <a:schemeClr val="bg1"/>
                </a:solidFill>
                <a:latin typeface="+mj-lt"/>
                <a:ea typeface="+mj-ea"/>
                <a:cs typeface="+mj-cs"/>
              </a:rPr>
              <a:t>CPA (USA</a:t>
            </a:r>
            <a:r>
              <a:rPr lang="tr-TR" sz="2000" b="1" dirty="0" smtClean="0">
                <a:solidFill>
                  <a:schemeClr val="bg1"/>
                </a:solidFill>
                <a:latin typeface="+mj-lt"/>
                <a:ea typeface="+mj-ea"/>
                <a:cs typeface="+mj-cs"/>
              </a:rPr>
              <a:t>)</a:t>
            </a:r>
          </a:p>
          <a:p>
            <a:pPr algn="ctr"/>
            <a:endParaRPr lang="tr-TR" sz="2000" b="1" dirty="0">
              <a:solidFill>
                <a:schemeClr val="bg1"/>
              </a:solidFill>
              <a:latin typeface="+mj-lt"/>
              <a:ea typeface="+mj-ea"/>
              <a:cs typeface="+mj-cs"/>
            </a:endParaRPr>
          </a:p>
          <a:p>
            <a:pPr algn="ctr"/>
            <a:endParaRPr lang="tr-TR" sz="2000" b="1" dirty="0" smtClean="0">
              <a:solidFill>
                <a:schemeClr val="bg1"/>
              </a:solidFill>
              <a:latin typeface="+mj-lt"/>
              <a:ea typeface="+mj-ea"/>
              <a:cs typeface="+mj-cs"/>
            </a:endParaRPr>
          </a:p>
          <a:p>
            <a:pPr algn="ctr"/>
            <a:endParaRPr lang="tr-TR" sz="2000" b="1" dirty="0">
              <a:solidFill>
                <a:schemeClr val="bg1"/>
              </a:solidFill>
              <a:latin typeface="+mj-lt"/>
              <a:ea typeface="+mj-ea"/>
              <a:cs typeface="+mj-cs"/>
            </a:endParaRPr>
          </a:p>
          <a:p>
            <a:pPr algn="ctr"/>
            <a:r>
              <a:rPr lang="tr-TR" sz="2000" b="1" dirty="0">
                <a:solidFill>
                  <a:schemeClr val="bg1"/>
                </a:solidFill>
                <a:latin typeface="+mj-lt"/>
                <a:ea typeface="+mj-ea"/>
                <a:cs typeface="+mj-cs"/>
              </a:rPr>
              <a:t>Master of Sience in Accounting, UIUC/USA</a:t>
            </a:r>
          </a:p>
          <a:p>
            <a:pPr algn="ctr"/>
            <a:r>
              <a:rPr lang="tr-TR" sz="2000" b="1" dirty="0">
                <a:solidFill>
                  <a:schemeClr val="bg1"/>
                </a:solidFill>
                <a:latin typeface="+mj-lt"/>
                <a:ea typeface="+mj-ea"/>
                <a:cs typeface="+mj-cs"/>
              </a:rPr>
              <a:t>Master of Sience in Finance, UIUC/USA</a:t>
            </a:r>
          </a:p>
        </p:txBody>
      </p:sp>
    </p:spTree>
    <p:extLst>
      <p:ext uri="{BB962C8B-B14F-4D97-AF65-F5344CB8AC3E}">
        <p14:creationId xmlns:p14="http://schemas.microsoft.com/office/powerpoint/2010/main" val="837780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dirty="0" smtClean="0"/>
              <a:t>PAYDAŞLAR</a:t>
            </a:r>
            <a:endParaRPr lang="en-GB" dirty="0"/>
          </a:p>
        </p:txBody>
      </p:sp>
      <p:sp>
        <p:nvSpPr>
          <p:cNvPr id="3" name="Content Placeholder 2"/>
          <p:cNvSpPr>
            <a:spLocks noGrp="1"/>
          </p:cNvSpPr>
          <p:nvPr>
            <p:ph idx="1"/>
          </p:nvPr>
        </p:nvSpPr>
        <p:spPr/>
        <p:txBody>
          <a:bodyPr/>
          <a:lstStyle/>
          <a:p>
            <a:pPr marL="0" indent="0">
              <a:buNone/>
            </a:pPr>
            <a:r>
              <a:rPr lang="tr-TR" dirty="0" smtClean="0"/>
              <a:t>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6" name="TextBox 5"/>
          <p:cNvSpPr txBox="1"/>
          <p:nvPr/>
        </p:nvSpPr>
        <p:spPr>
          <a:xfrm>
            <a:off x="666750" y="1219200"/>
            <a:ext cx="8153400" cy="4478149"/>
          </a:xfrm>
          <a:prstGeom prst="rect">
            <a:avLst/>
          </a:prstGeom>
          <a:noFill/>
        </p:spPr>
        <p:txBody>
          <a:bodyPr wrap="square" rtlCol="0">
            <a:spAutoFit/>
          </a:bodyPr>
          <a:lstStyle/>
          <a:p>
            <a:pPr marL="285750" indent="-285750">
              <a:spcBef>
                <a:spcPts val="1200"/>
              </a:spcBef>
              <a:spcAft>
                <a:spcPts val="600"/>
              </a:spcAft>
              <a:buFont typeface="Wingdings" pitchFamily="2" charset="2"/>
              <a:buChar char="Ø"/>
            </a:pPr>
            <a:r>
              <a:rPr lang="tr-TR" sz="2000" dirty="0">
                <a:solidFill>
                  <a:srgbClr val="FF0000"/>
                </a:solidFill>
                <a:latin typeface="+mj-lt"/>
              </a:rPr>
              <a:t>DENETİM STANDARTLARINI BELİRLEYENLER VE DENETİM YAPANLAR</a:t>
            </a:r>
          </a:p>
          <a:p>
            <a:pPr marL="800100" lvl="1" indent="-342900">
              <a:spcBef>
                <a:spcPts val="1200"/>
              </a:spcBef>
              <a:spcAft>
                <a:spcPts val="600"/>
              </a:spcAft>
              <a:buFont typeface="Wingdings" pitchFamily="2" charset="2"/>
              <a:buChar char="ü"/>
            </a:pPr>
            <a:r>
              <a:rPr lang="tr-TR" sz="2000" dirty="0">
                <a:latin typeface="+mj-lt"/>
              </a:rPr>
              <a:t>Meslek Mensupları / Meslek Örgütü</a:t>
            </a:r>
            <a:endParaRPr lang="tr-TR" sz="2000" dirty="0">
              <a:latin typeface="+mj-lt"/>
            </a:endParaRPr>
          </a:p>
          <a:p>
            <a:pPr marL="800100" lvl="1" indent="-342900">
              <a:spcBef>
                <a:spcPts val="1200"/>
              </a:spcBef>
              <a:spcAft>
                <a:spcPts val="600"/>
              </a:spcAft>
              <a:buFont typeface="Wingdings" pitchFamily="2" charset="2"/>
              <a:buChar char="ü"/>
            </a:pPr>
            <a:r>
              <a:rPr lang="tr-TR" sz="2000" dirty="0">
                <a:latin typeface="+mj-lt"/>
              </a:rPr>
              <a:t>Düzenleyici ve Denetleyici Kuruluşlar (KGK, SPK, BDDK)</a:t>
            </a:r>
          </a:p>
          <a:p>
            <a:pPr marL="285750" indent="-285750">
              <a:spcBef>
                <a:spcPts val="1200"/>
              </a:spcBef>
              <a:spcAft>
                <a:spcPts val="600"/>
              </a:spcAft>
              <a:buFont typeface="Wingdings" pitchFamily="2" charset="2"/>
              <a:buChar char="Ø"/>
            </a:pPr>
            <a:r>
              <a:rPr lang="tr-TR" sz="2000" dirty="0" smtClean="0">
                <a:solidFill>
                  <a:srgbClr val="FF0000"/>
                </a:solidFill>
                <a:latin typeface="+mj-lt"/>
              </a:rPr>
              <a:t>KULLANICILAR</a:t>
            </a:r>
          </a:p>
          <a:p>
            <a:pPr marL="800100" lvl="1" indent="-342900">
              <a:spcBef>
                <a:spcPts val="1200"/>
              </a:spcBef>
              <a:spcAft>
                <a:spcPts val="600"/>
              </a:spcAft>
              <a:buFont typeface="Wingdings" pitchFamily="2" charset="2"/>
              <a:buChar char="ü"/>
            </a:pPr>
            <a:r>
              <a:rPr lang="tr-TR" sz="2000" dirty="0" smtClean="0">
                <a:latin typeface="+mj-lt"/>
              </a:rPr>
              <a:t>İşletmeler &amp; İşletme Yönetimleri</a:t>
            </a:r>
            <a:endParaRPr lang="tr-TR" sz="2000" dirty="0">
              <a:latin typeface="+mj-lt"/>
            </a:endParaRPr>
          </a:p>
          <a:p>
            <a:pPr marL="800100" lvl="1" indent="-342900">
              <a:spcBef>
                <a:spcPts val="1200"/>
              </a:spcBef>
              <a:spcAft>
                <a:spcPts val="600"/>
              </a:spcAft>
              <a:buFont typeface="Wingdings" pitchFamily="2" charset="2"/>
              <a:buChar char="ü"/>
            </a:pPr>
            <a:r>
              <a:rPr lang="tr-TR" sz="2000" dirty="0" smtClean="0">
                <a:latin typeface="+mj-lt"/>
              </a:rPr>
              <a:t>Yatırımcılar</a:t>
            </a:r>
            <a:r>
              <a:rPr lang="tr-TR" sz="2000" dirty="0">
                <a:latin typeface="+mj-lt"/>
              </a:rPr>
              <a:t>, Ortaklar, Kreditörler, Çalışanlar</a:t>
            </a:r>
          </a:p>
          <a:p>
            <a:pPr marL="800100" lvl="1" indent="-342900">
              <a:spcBef>
                <a:spcPts val="1200"/>
              </a:spcBef>
              <a:spcAft>
                <a:spcPts val="600"/>
              </a:spcAft>
              <a:buFont typeface="Wingdings" pitchFamily="2" charset="2"/>
              <a:buChar char="ü"/>
            </a:pPr>
            <a:r>
              <a:rPr lang="tr-TR" sz="2000" dirty="0"/>
              <a:t>Kamu Kurumları (Ticaret Bakanlığı, Hazine ve Maliye Bakanlığı, </a:t>
            </a:r>
            <a:r>
              <a:rPr lang="tr-TR" sz="2000" dirty="0" smtClean="0"/>
              <a:t>TCMB, EPDK, SGM) </a:t>
            </a:r>
            <a:endParaRPr lang="tr-TR" sz="2000" dirty="0"/>
          </a:p>
          <a:p>
            <a:pPr marL="285750" indent="-285750">
              <a:spcBef>
                <a:spcPts val="1200"/>
              </a:spcBef>
              <a:spcAft>
                <a:spcPts val="600"/>
              </a:spcAft>
              <a:buFont typeface="Wingdings" pitchFamily="2" charset="2"/>
              <a:buChar char="Ø"/>
            </a:pPr>
            <a:r>
              <a:rPr lang="tr-TR" sz="2000" dirty="0" smtClean="0">
                <a:solidFill>
                  <a:srgbClr val="FF0000"/>
                </a:solidFill>
                <a:latin typeface="+mj-lt"/>
              </a:rPr>
              <a:t>ALTYAPI SAĞLAYICILARI </a:t>
            </a:r>
            <a:r>
              <a:rPr lang="tr-TR" sz="2000" dirty="0" smtClean="0">
                <a:solidFill>
                  <a:srgbClr val="FF0000"/>
                </a:solidFill>
                <a:latin typeface="+mj-lt"/>
              </a:rPr>
              <a:t>(IT)</a:t>
            </a:r>
          </a:p>
        </p:txBody>
      </p:sp>
    </p:spTree>
    <p:extLst>
      <p:ext uri="{BB962C8B-B14F-4D97-AF65-F5344CB8AC3E}">
        <p14:creationId xmlns:p14="http://schemas.microsoft.com/office/powerpoint/2010/main" val="638267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a:t>SORUNLAR</a:t>
            </a:r>
            <a:endParaRPr lang="en-US"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4</a:t>
            </a:fld>
            <a:endParaRPr lang="en-US" dirty="0"/>
          </a:p>
        </p:txBody>
      </p:sp>
      <p:sp>
        <p:nvSpPr>
          <p:cNvPr id="7" name="TextBox 6"/>
          <p:cNvSpPr txBox="1"/>
          <p:nvPr/>
        </p:nvSpPr>
        <p:spPr>
          <a:xfrm>
            <a:off x="666750" y="1219200"/>
            <a:ext cx="8153400" cy="5247590"/>
          </a:xfrm>
          <a:prstGeom prst="rect">
            <a:avLst/>
          </a:prstGeom>
          <a:noFill/>
        </p:spPr>
        <p:txBody>
          <a:bodyPr wrap="square" rtlCol="0">
            <a:spAutoFit/>
          </a:bodyPr>
          <a:lstStyle/>
          <a:p>
            <a:pPr marL="285750" indent="-285750">
              <a:spcBef>
                <a:spcPts val="1200"/>
              </a:spcBef>
              <a:spcAft>
                <a:spcPts val="600"/>
              </a:spcAft>
              <a:buFont typeface="Wingdings" pitchFamily="2" charset="2"/>
              <a:buChar char="Ø"/>
            </a:pPr>
            <a:r>
              <a:rPr lang="tr-TR" sz="2000" dirty="0" smtClean="0"/>
              <a:t>Denetime bakış </a:t>
            </a:r>
            <a:r>
              <a:rPr lang="tr-TR" sz="2000" dirty="0" smtClean="0"/>
              <a:t>ile ilgili sorunlar </a:t>
            </a:r>
          </a:p>
          <a:p>
            <a:pPr marL="800100" lvl="1" indent="-342900">
              <a:spcBef>
                <a:spcPts val="1200"/>
              </a:spcBef>
              <a:spcAft>
                <a:spcPts val="600"/>
              </a:spcAft>
              <a:buFont typeface="Wingdings" pitchFamily="2" charset="2"/>
              <a:buChar char="ü"/>
            </a:pPr>
            <a:r>
              <a:rPr lang="tr-TR" sz="2000" dirty="0" smtClean="0">
                <a:solidFill>
                  <a:srgbClr val="FF0000"/>
                </a:solidFill>
              </a:rPr>
              <a:t>Sermaye ve Para Piyasalarında </a:t>
            </a:r>
            <a:r>
              <a:rPr lang="tr-TR" sz="2000" dirty="0" smtClean="0">
                <a:solidFill>
                  <a:srgbClr val="FF0000"/>
                </a:solidFill>
              </a:rPr>
              <a:t>Asli </a:t>
            </a:r>
            <a:r>
              <a:rPr lang="tr-TR" sz="2000" dirty="0" smtClean="0">
                <a:solidFill>
                  <a:srgbClr val="FF0000"/>
                </a:solidFill>
              </a:rPr>
              <a:t>Unsurdur !</a:t>
            </a:r>
            <a:endParaRPr lang="tr-TR" sz="2000" dirty="0" smtClean="0">
              <a:solidFill>
                <a:srgbClr val="FF0000"/>
              </a:solidFill>
            </a:endParaRPr>
          </a:p>
          <a:p>
            <a:pPr marL="285750" indent="-285750">
              <a:spcBef>
                <a:spcPts val="1200"/>
              </a:spcBef>
              <a:spcAft>
                <a:spcPts val="600"/>
              </a:spcAft>
              <a:buFont typeface="Wingdings" pitchFamily="2" charset="2"/>
              <a:buChar char="Ø"/>
            </a:pPr>
            <a:r>
              <a:rPr lang="tr-TR" sz="2000" dirty="0" smtClean="0"/>
              <a:t>İşletmelerle </a:t>
            </a:r>
            <a:r>
              <a:rPr lang="tr-TR" sz="2000" dirty="0"/>
              <a:t>ilgili </a:t>
            </a:r>
            <a:r>
              <a:rPr lang="tr-TR" sz="2000" dirty="0" smtClean="0"/>
              <a:t>sorunlar.</a:t>
            </a:r>
            <a:endParaRPr lang="tr-TR" sz="2000" dirty="0"/>
          </a:p>
          <a:p>
            <a:pPr marL="285750" indent="-285750">
              <a:spcBef>
                <a:spcPts val="1200"/>
              </a:spcBef>
              <a:spcAft>
                <a:spcPts val="600"/>
              </a:spcAft>
              <a:buFont typeface="Wingdings" pitchFamily="2" charset="2"/>
              <a:buChar char="Ø"/>
            </a:pPr>
            <a:r>
              <a:rPr lang="tr-TR" sz="2000" dirty="0"/>
              <a:t>Kullanıcılar ile ilgili </a:t>
            </a:r>
            <a:r>
              <a:rPr lang="tr-TR" sz="2000" dirty="0" smtClean="0"/>
              <a:t>sorunlar.</a:t>
            </a:r>
            <a:endParaRPr lang="tr-TR" sz="2000" dirty="0"/>
          </a:p>
          <a:p>
            <a:pPr marL="285750" indent="-285750">
              <a:spcBef>
                <a:spcPts val="1200"/>
              </a:spcBef>
              <a:spcAft>
                <a:spcPts val="600"/>
              </a:spcAft>
              <a:buFont typeface="Wingdings" pitchFamily="2" charset="2"/>
              <a:buChar char="Ø"/>
            </a:pPr>
            <a:r>
              <a:rPr lang="tr-TR" sz="2000" dirty="0" smtClean="0"/>
              <a:t>Meslek mensupları ile ilgili </a:t>
            </a:r>
            <a:r>
              <a:rPr lang="tr-TR" sz="2000" dirty="0" smtClean="0"/>
              <a:t>sorunlar.</a:t>
            </a:r>
            <a:endParaRPr lang="tr-TR" sz="2000" dirty="0"/>
          </a:p>
          <a:p>
            <a:pPr marL="285750" indent="-285750">
              <a:spcBef>
                <a:spcPts val="1200"/>
              </a:spcBef>
              <a:spcAft>
                <a:spcPts val="600"/>
              </a:spcAft>
              <a:buFont typeface="Wingdings" pitchFamily="2" charset="2"/>
              <a:buChar char="Ø"/>
            </a:pPr>
            <a:r>
              <a:rPr lang="tr-TR" sz="2000" dirty="0"/>
              <a:t>Denetimin Gözetim ve Yönetimi ile ilgili </a:t>
            </a:r>
            <a:r>
              <a:rPr lang="tr-TR" sz="2000" dirty="0" smtClean="0"/>
              <a:t>sorunlar.</a:t>
            </a:r>
            <a:endParaRPr lang="tr-TR" sz="2000" dirty="0"/>
          </a:p>
          <a:p>
            <a:pPr marL="285750" indent="-285750">
              <a:spcBef>
                <a:spcPts val="1200"/>
              </a:spcBef>
              <a:spcAft>
                <a:spcPts val="600"/>
              </a:spcAft>
              <a:buFont typeface="Wingdings" pitchFamily="2" charset="2"/>
              <a:buChar char="Ø"/>
            </a:pPr>
            <a:r>
              <a:rPr lang="tr-TR" sz="2000" dirty="0"/>
              <a:t>Kamu Kurumları uygulamaları ile ilgili </a:t>
            </a:r>
            <a:r>
              <a:rPr lang="tr-TR" sz="2000" dirty="0" smtClean="0"/>
              <a:t>sorunlar;</a:t>
            </a:r>
          </a:p>
          <a:p>
            <a:pPr marL="800100" lvl="1" indent="-342900">
              <a:spcBef>
                <a:spcPts val="1200"/>
              </a:spcBef>
              <a:spcAft>
                <a:spcPts val="600"/>
              </a:spcAft>
              <a:buFont typeface="Wingdings" pitchFamily="2" charset="2"/>
              <a:buChar char="ü"/>
            </a:pPr>
            <a:r>
              <a:rPr lang="tr-TR" sz="2000" dirty="0" smtClean="0"/>
              <a:t>TCMB	: </a:t>
            </a:r>
            <a:r>
              <a:rPr lang="tr-TR" sz="2000" dirty="0"/>
              <a:t>Kredi Denetimleri</a:t>
            </a:r>
          </a:p>
          <a:p>
            <a:pPr marL="800100" lvl="1" indent="-342900">
              <a:spcBef>
                <a:spcPts val="1200"/>
              </a:spcBef>
              <a:spcAft>
                <a:spcPts val="600"/>
              </a:spcAft>
              <a:buFont typeface="Wingdings" pitchFamily="2" charset="2"/>
              <a:buChar char="ü"/>
            </a:pPr>
            <a:r>
              <a:rPr lang="tr-TR" sz="2000" dirty="0" smtClean="0"/>
              <a:t>VUK	: </a:t>
            </a:r>
            <a:r>
              <a:rPr lang="tr-TR" sz="2000" dirty="0"/>
              <a:t>Taşınmaz Değerlemesi (7144 sayılı Kanun)</a:t>
            </a:r>
          </a:p>
          <a:p>
            <a:pPr marL="285750" indent="-285750">
              <a:spcBef>
                <a:spcPts val="1200"/>
              </a:spcBef>
              <a:spcAft>
                <a:spcPts val="600"/>
              </a:spcAft>
              <a:buFont typeface="Wingdings" pitchFamily="2" charset="2"/>
              <a:buChar char="Ø"/>
            </a:pPr>
            <a:r>
              <a:rPr lang="tr-TR" sz="2000" dirty="0" smtClean="0"/>
              <a:t>Mevzuattan kaynaklanan </a:t>
            </a:r>
            <a:r>
              <a:rPr lang="tr-TR" sz="2000" dirty="0" smtClean="0"/>
              <a:t>sorunlar.</a:t>
            </a:r>
            <a:endParaRPr lang="tr-TR" sz="2000" dirty="0" smtClean="0"/>
          </a:p>
        </p:txBody>
      </p:sp>
    </p:spTree>
    <p:extLst>
      <p:ext uri="{BB962C8B-B14F-4D97-AF65-F5344CB8AC3E}">
        <p14:creationId xmlns:p14="http://schemas.microsoft.com/office/powerpoint/2010/main" val="370221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a:t>MESLEKİ ÖRGÜTLENME</a:t>
            </a:r>
            <a:endParaRPr lang="en-US"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5</a:t>
            </a:fld>
            <a:endParaRPr lang="en-US" dirty="0"/>
          </a:p>
        </p:txBody>
      </p:sp>
      <p:sp>
        <p:nvSpPr>
          <p:cNvPr id="7" name="TextBox 6"/>
          <p:cNvSpPr txBox="1"/>
          <p:nvPr/>
        </p:nvSpPr>
        <p:spPr>
          <a:xfrm>
            <a:off x="666750" y="1295400"/>
            <a:ext cx="8153400" cy="5016758"/>
          </a:xfrm>
          <a:prstGeom prst="rect">
            <a:avLst/>
          </a:prstGeom>
          <a:noFill/>
        </p:spPr>
        <p:txBody>
          <a:bodyPr wrap="square" rtlCol="0">
            <a:spAutoFit/>
          </a:bodyPr>
          <a:lstStyle/>
          <a:p>
            <a:pPr marL="285750" lvl="2" indent="-285750">
              <a:spcBef>
                <a:spcPts val="1200"/>
              </a:spcBef>
              <a:spcAft>
                <a:spcPts val="600"/>
              </a:spcAft>
              <a:buFont typeface="Wingdings" pitchFamily="2" charset="2"/>
              <a:buChar char="Ø"/>
            </a:pPr>
            <a:r>
              <a:rPr lang="tr-TR" sz="2000" dirty="0" smtClean="0"/>
              <a:t>Uzmanlaşma/Branşlaşma zorunluluğu</a:t>
            </a:r>
            <a:r>
              <a:rPr lang="tr-TR" sz="2000" dirty="0" smtClean="0"/>
              <a:t>;</a:t>
            </a:r>
            <a:endParaRPr lang="tr-TR" sz="2000" dirty="0"/>
          </a:p>
          <a:p>
            <a:pPr marL="800100" lvl="2" indent="-342900">
              <a:spcBef>
                <a:spcPts val="600"/>
              </a:spcBef>
              <a:spcAft>
                <a:spcPts val="600"/>
              </a:spcAft>
              <a:buFont typeface="Wingdings" pitchFamily="2" charset="2"/>
              <a:buChar char="ü"/>
            </a:pPr>
            <a:r>
              <a:rPr lang="tr-TR" sz="2000" dirty="0"/>
              <a:t>Muhasebe</a:t>
            </a:r>
          </a:p>
          <a:p>
            <a:pPr marL="800100" lvl="2" indent="-342900">
              <a:spcBef>
                <a:spcPts val="600"/>
              </a:spcBef>
              <a:spcAft>
                <a:spcPts val="600"/>
              </a:spcAft>
              <a:buFont typeface="Wingdings" pitchFamily="2" charset="2"/>
              <a:buChar char="ü"/>
            </a:pPr>
            <a:r>
              <a:rPr lang="tr-TR" sz="2000" dirty="0"/>
              <a:t>Denetim</a:t>
            </a:r>
          </a:p>
          <a:p>
            <a:pPr marL="800100" lvl="2" indent="-342900">
              <a:spcBef>
                <a:spcPts val="600"/>
              </a:spcBef>
              <a:spcAft>
                <a:spcPts val="600"/>
              </a:spcAft>
              <a:buFont typeface="Wingdings" pitchFamily="2" charset="2"/>
              <a:buChar char="ü"/>
            </a:pPr>
            <a:r>
              <a:rPr lang="tr-TR" sz="2000" dirty="0" smtClean="0"/>
              <a:t>Vergi</a:t>
            </a:r>
          </a:p>
          <a:p>
            <a:pPr marL="800100" lvl="2" indent="-342900">
              <a:spcBef>
                <a:spcPts val="600"/>
              </a:spcBef>
              <a:spcAft>
                <a:spcPts val="600"/>
              </a:spcAft>
              <a:buFont typeface="Wingdings" pitchFamily="2" charset="2"/>
              <a:buChar char="ü"/>
            </a:pPr>
            <a:r>
              <a:rPr lang="tr-TR" sz="2000" dirty="0" smtClean="0"/>
              <a:t>Danışmanlık</a:t>
            </a:r>
            <a:endParaRPr lang="tr-TR" sz="2000" dirty="0" smtClean="0"/>
          </a:p>
          <a:p>
            <a:pPr marL="800100" lvl="2" indent="-342900">
              <a:spcBef>
                <a:spcPts val="600"/>
              </a:spcBef>
              <a:spcAft>
                <a:spcPts val="600"/>
              </a:spcAft>
              <a:buFont typeface="Wingdings" pitchFamily="2" charset="2"/>
              <a:buChar char="ü"/>
            </a:pPr>
            <a:endParaRPr lang="tr-TR" sz="2000" dirty="0"/>
          </a:p>
          <a:p>
            <a:pPr marL="285750" lvl="1" indent="-285750">
              <a:spcBef>
                <a:spcPts val="600"/>
              </a:spcBef>
              <a:spcAft>
                <a:spcPts val="600"/>
              </a:spcAft>
              <a:buFont typeface="Wingdings" pitchFamily="2" charset="2"/>
              <a:buChar char="Ø"/>
            </a:pPr>
            <a:r>
              <a:rPr lang="tr-TR" sz="2000" dirty="0" smtClean="0"/>
              <a:t>Denetçi ve UFRS kapasitesinin </a:t>
            </a:r>
            <a:r>
              <a:rPr lang="tr-TR" sz="2000" dirty="0" smtClean="0"/>
              <a:t>artırılması zorunluluğu;</a:t>
            </a:r>
            <a:endParaRPr lang="tr-TR" sz="2000" dirty="0"/>
          </a:p>
          <a:p>
            <a:pPr marL="800100" lvl="2" indent="-342900">
              <a:spcBef>
                <a:spcPts val="600"/>
              </a:spcBef>
              <a:spcAft>
                <a:spcPts val="600"/>
              </a:spcAft>
              <a:buFont typeface="Wingdings" pitchFamily="2" charset="2"/>
              <a:buChar char="ü"/>
            </a:pPr>
            <a:r>
              <a:rPr lang="tr-TR" sz="2000" dirty="0"/>
              <a:t>İşletmelerin Finansal Raporlama kapasitelerinin artırılması</a:t>
            </a:r>
          </a:p>
          <a:p>
            <a:pPr marL="800100" lvl="2" indent="-342900">
              <a:spcBef>
                <a:spcPts val="600"/>
              </a:spcBef>
              <a:spcAft>
                <a:spcPts val="600"/>
              </a:spcAft>
              <a:buFont typeface="Wingdings" pitchFamily="2" charset="2"/>
              <a:buChar char="ü"/>
            </a:pPr>
            <a:r>
              <a:rPr lang="tr-TR" sz="2000" dirty="0" smtClean="0"/>
              <a:t>Denetçi </a:t>
            </a:r>
            <a:r>
              <a:rPr lang="tr-TR" sz="2000" dirty="0"/>
              <a:t>yetiştirme </a:t>
            </a:r>
            <a:r>
              <a:rPr lang="tr-TR" sz="2000" dirty="0" smtClean="0"/>
              <a:t>ihtiyacı ; İşbaşında </a:t>
            </a:r>
            <a:r>
              <a:rPr lang="tr-TR" sz="2000" dirty="0"/>
              <a:t>eğitim ve </a:t>
            </a:r>
            <a:r>
              <a:rPr lang="tr-TR" sz="2000" dirty="0" smtClean="0"/>
              <a:t>çıraklık.</a:t>
            </a:r>
            <a:endParaRPr lang="tr-TR" sz="2000" dirty="0"/>
          </a:p>
          <a:p>
            <a:pPr marL="800100" lvl="2" indent="-342900">
              <a:spcBef>
                <a:spcPts val="600"/>
              </a:spcBef>
              <a:spcAft>
                <a:spcPts val="600"/>
              </a:spcAft>
              <a:buSzPct val="75000"/>
              <a:buFont typeface="Wingdings" pitchFamily="2" charset="2"/>
              <a:buChar char="ü"/>
            </a:pPr>
            <a:r>
              <a:rPr lang="tr-TR" sz="2000" dirty="0" smtClean="0"/>
              <a:t>Sürekli </a:t>
            </a:r>
            <a:r>
              <a:rPr lang="tr-TR" sz="2000" dirty="0"/>
              <a:t>Mesleki </a:t>
            </a:r>
            <a:r>
              <a:rPr lang="tr-TR" sz="2000" dirty="0" smtClean="0"/>
              <a:t>Eğitim</a:t>
            </a:r>
          </a:p>
          <a:p>
            <a:pPr marL="800100" lvl="2" indent="-342900">
              <a:spcBef>
                <a:spcPts val="600"/>
              </a:spcBef>
              <a:spcAft>
                <a:spcPts val="600"/>
              </a:spcAft>
              <a:buSzPct val="75000"/>
              <a:buFont typeface="Wingdings" pitchFamily="2" charset="2"/>
              <a:buChar char="ü"/>
            </a:pPr>
            <a:endParaRPr lang="tr-TR" sz="2000" dirty="0"/>
          </a:p>
        </p:txBody>
      </p:sp>
    </p:spTree>
    <p:extLst>
      <p:ext uri="{BB962C8B-B14F-4D97-AF65-F5344CB8AC3E}">
        <p14:creationId xmlns:p14="http://schemas.microsoft.com/office/powerpoint/2010/main" val="4018601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a:t>DÜZENLEYİCİLER !</a:t>
            </a:r>
            <a:endParaRPr lang="en-US" dirty="0"/>
          </a:p>
        </p:txBody>
      </p:sp>
      <p:sp>
        <p:nvSpPr>
          <p:cNvPr id="4" name="TextBox 3"/>
          <p:cNvSpPr txBox="1"/>
          <p:nvPr/>
        </p:nvSpPr>
        <p:spPr>
          <a:xfrm>
            <a:off x="666750" y="1371600"/>
            <a:ext cx="8153400" cy="3816429"/>
          </a:xfrm>
          <a:prstGeom prst="rect">
            <a:avLst/>
          </a:prstGeom>
          <a:noFill/>
        </p:spPr>
        <p:txBody>
          <a:bodyPr wrap="square" rtlCol="0">
            <a:spAutoFit/>
          </a:bodyPr>
          <a:lstStyle/>
          <a:p>
            <a:pPr marL="342900" indent="-342900">
              <a:spcBef>
                <a:spcPts val="600"/>
              </a:spcBef>
              <a:spcAft>
                <a:spcPts val="600"/>
              </a:spcAft>
              <a:buFont typeface="+mj-lt"/>
              <a:buAutoNum type="arabicParenR"/>
            </a:pPr>
            <a:r>
              <a:rPr lang="tr-TR" dirty="0"/>
              <a:t>TÜRMOB </a:t>
            </a:r>
            <a:endParaRPr lang="tr-TR" dirty="0" smtClean="0"/>
          </a:p>
          <a:p>
            <a:pPr marL="342900" indent="-342900">
              <a:spcBef>
                <a:spcPts val="600"/>
              </a:spcBef>
              <a:spcAft>
                <a:spcPts val="600"/>
              </a:spcAft>
              <a:buFont typeface="+mj-lt"/>
              <a:buAutoNum type="arabicParenR"/>
            </a:pPr>
            <a:r>
              <a:rPr lang="tr-TR" dirty="0" smtClean="0"/>
              <a:t>Ticaret Bakanlığı</a:t>
            </a:r>
          </a:p>
          <a:p>
            <a:pPr marL="342900" indent="-342900">
              <a:spcBef>
                <a:spcPts val="600"/>
              </a:spcBef>
              <a:spcAft>
                <a:spcPts val="600"/>
              </a:spcAft>
              <a:buFont typeface="+mj-lt"/>
              <a:buAutoNum type="arabicParenR"/>
            </a:pPr>
            <a:r>
              <a:rPr lang="tr-TR" dirty="0" smtClean="0"/>
              <a:t>Hazine ve Maliye </a:t>
            </a:r>
            <a:r>
              <a:rPr lang="tr-TR" dirty="0"/>
              <a:t>Bakanlığı</a:t>
            </a:r>
          </a:p>
          <a:p>
            <a:pPr marL="342900" indent="-342900">
              <a:spcBef>
                <a:spcPts val="600"/>
              </a:spcBef>
              <a:spcAft>
                <a:spcPts val="600"/>
              </a:spcAft>
              <a:buFont typeface="+mj-lt"/>
              <a:buAutoNum type="arabicParenR"/>
            </a:pPr>
            <a:r>
              <a:rPr lang="tr-TR" dirty="0" smtClean="0"/>
              <a:t>KGK</a:t>
            </a:r>
          </a:p>
          <a:p>
            <a:pPr marL="342900" indent="-342900">
              <a:spcBef>
                <a:spcPts val="600"/>
              </a:spcBef>
              <a:spcAft>
                <a:spcPts val="600"/>
              </a:spcAft>
              <a:buFont typeface="+mj-lt"/>
              <a:buAutoNum type="arabicParenR"/>
            </a:pPr>
            <a:r>
              <a:rPr lang="tr-TR" dirty="0" smtClean="0"/>
              <a:t>SPK</a:t>
            </a:r>
          </a:p>
          <a:p>
            <a:pPr marL="342900" indent="-342900">
              <a:spcBef>
                <a:spcPts val="600"/>
              </a:spcBef>
              <a:spcAft>
                <a:spcPts val="600"/>
              </a:spcAft>
              <a:buFont typeface="+mj-lt"/>
              <a:buAutoNum type="arabicParenR"/>
            </a:pPr>
            <a:r>
              <a:rPr lang="tr-TR" dirty="0" smtClean="0"/>
              <a:t>BDDK</a:t>
            </a:r>
          </a:p>
          <a:p>
            <a:pPr marL="342900" indent="-342900">
              <a:spcBef>
                <a:spcPts val="600"/>
              </a:spcBef>
              <a:spcAft>
                <a:spcPts val="600"/>
              </a:spcAft>
              <a:buFont typeface="+mj-lt"/>
              <a:buAutoNum type="arabicParenR"/>
            </a:pPr>
            <a:r>
              <a:rPr lang="tr-TR" dirty="0" smtClean="0"/>
              <a:t>Sigortacılık </a:t>
            </a:r>
            <a:r>
              <a:rPr lang="tr-TR" dirty="0"/>
              <a:t>Genel Müdürlüğü</a:t>
            </a:r>
          </a:p>
          <a:p>
            <a:pPr marL="342900" indent="-342900">
              <a:spcBef>
                <a:spcPts val="600"/>
              </a:spcBef>
              <a:spcAft>
                <a:spcPts val="600"/>
              </a:spcAft>
              <a:buFont typeface="+mj-lt"/>
              <a:buAutoNum type="arabicParenR"/>
            </a:pPr>
            <a:r>
              <a:rPr lang="tr-TR" dirty="0" smtClean="0"/>
              <a:t>EPDK</a:t>
            </a:r>
          </a:p>
          <a:p>
            <a:pPr marL="342900" indent="-342900">
              <a:spcBef>
                <a:spcPts val="600"/>
              </a:spcBef>
              <a:spcAft>
                <a:spcPts val="600"/>
              </a:spcAft>
              <a:buFont typeface="+mj-lt"/>
              <a:buAutoNum type="arabicParenR"/>
            </a:pPr>
            <a:r>
              <a:rPr lang="tr-TR" dirty="0" smtClean="0"/>
              <a:t>TCMB</a:t>
            </a:r>
          </a:p>
        </p:txBody>
      </p:sp>
      <p:sp>
        <p:nvSpPr>
          <p:cNvPr id="6" name="Slayt Numarası Yer Tutucusu 5"/>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40562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DÜZENLEME / DENETİM / YAPTIRIMLARDA</a:t>
            </a:r>
            <a:br>
              <a:rPr lang="tr-TR" sz="2800" b="1" dirty="0" smtClean="0">
                <a:solidFill>
                  <a:srgbClr val="FF0000"/>
                </a:solidFill>
              </a:rPr>
            </a:br>
            <a:r>
              <a:rPr lang="tr-TR" dirty="0" smtClean="0">
                <a:solidFill>
                  <a:srgbClr val="FF0000"/>
                </a:solidFill>
              </a:rPr>
              <a:t>KOORDİNASYON İHTİYACI</a:t>
            </a:r>
            <a:endParaRPr lang="en-US" sz="2800" b="1" dirty="0">
              <a:solidFill>
                <a:srgbClr val="FF0000"/>
              </a:solidFill>
            </a:endParaRPr>
          </a:p>
        </p:txBody>
      </p:sp>
      <p:sp>
        <p:nvSpPr>
          <p:cNvPr id="4" name="TextBox 3"/>
          <p:cNvSpPr txBox="1"/>
          <p:nvPr/>
        </p:nvSpPr>
        <p:spPr>
          <a:xfrm>
            <a:off x="666750" y="1696522"/>
            <a:ext cx="8153400" cy="4493538"/>
          </a:xfrm>
          <a:prstGeom prst="rect">
            <a:avLst/>
          </a:prstGeom>
          <a:noFill/>
        </p:spPr>
        <p:txBody>
          <a:bodyPr wrap="square" rtlCol="0">
            <a:spAutoFit/>
          </a:bodyPr>
          <a:lstStyle/>
          <a:p>
            <a:pPr marL="285750" indent="-285750">
              <a:spcBef>
                <a:spcPts val="600"/>
              </a:spcBef>
              <a:spcAft>
                <a:spcPts val="600"/>
              </a:spcAft>
              <a:buFont typeface="Wingdings" pitchFamily="2" charset="2"/>
              <a:buChar char="Ø"/>
            </a:pPr>
            <a:r>
              <a:rPr lang="tr-TR" dirty="0" smtClean="0"/>
              <a:t>Şeffaflık </a:t>
            </a:r>
            <a:r>
              <a:rPr lang="tr-TR" dirty="0"/>
              <a:t>Raporları, Faaliyet Raporları, </a:t>
            </a:r>
            <a:r>
              <a:rPr lang="tr-TR" dirty="0" smtClean="0"/>
              <a:t>Sözleşmeler, </a:t>
            </a:r>
            <a:r>
              <a:rPr lang="tr-TR" dirty="0"/>
              <a:t>Personel, BD Raporları, vb. </a:t>
            </a:r>
            <a:r>
              <a:rPr lang="tr-TR" dirty="0" smtClean="0">
                <a:solidFill>
                  <a:srgbClr val="FF0000"/>
                </a:solidFill>
              </a:rPr>
              <a:t>bildirimler</a:t>
            </a:r>
            <a:r>
              <a:rPr lang="tr-TR" dirty="0" smtClean="0"/>
              <a:t>in farklı </a:t>
            </a:r>
            <a:r>
              <a:rPr lang="tr-TR" dirty="0"/>
              <a:t>kurumlara birden fazla defa </a:t>
            </a:r>
            <a:r>
              <a:rPr lang="tr-TR" dirty="0" smtClean="0"/>
              <a:t>yapılması.</a:t>
            </a:r>
            <a:endParaRPr lang="tr-TR" dirty="0"/>
          </a:p>
          <a:p>
            <a:pPr marL="285750" lvl="0" indent="-285750">
              <a:spcBef>
                <a:spcPts val="600"/>
              </a:spcBef>
              <a:spcAft>
                <a:spcPts val="600"/>
              </a:spcAft>
              <a:buFont typeface="Wingdings" pitchFamily="2" charset="2"/>
              <a:buChar char="Ø"/>
            </a:pPr>
            <a:r>
              <a:rPr lang="tr-TR" dirty="0"/>
              <a:t>Aynı Denetçi’nin / Aynı </a:t>
            </a:r>
            <a:r>
              <a:rPr lang="tr-TR" dirty="0" smtClean="0"/>
              <a:t>dönem </a:t>
            </a:r>
            <a:r>
              <a:rPr lang="tr-TR" dirty="0"/>
              <a:t>/ Aynı </a:t>
            </a:r>
            <a:r>
              <a:rPr lang="tr-TR" dirty="0" smtClean="0"/>
              <a:t>dosyasında birden fazla kurum tarafından </a:t>
            </a:r>
            <a:r>
              <a:rPr lang="tr-TR" dirty="0" smtClean="0">
                <a:solidFill>
                  <a:srgbClr val="FF0000"/>
                </a:solidFill>
              </a:rPr>
              <a:t>kalite kontrol denetimleri </a:t>
            </a:r>
            <a:r>
              <a:rPr lang="tr-TR" dirty="0" smtClean="0"/>
              <a:t>yapılması.</a:t>
            </a:r>
            <a:endParaRPr lang="tr-TR" dirty="0"/>
          </a:p>
          <a:p>
            <a:pPr marL="285750" indent="-285750">
              <a:spcBef>
                <a:spcPts val="600"/>
              </a:spcBef>
              <a:spcAft>
                <a:spcPts val="600"/>
              </a:spcAft>
              <a:buFont typeface="Wingdings" pitchFamily="2" charset="2"/>
              <a:buChar char="Ø"/>
            </a:pPr>
            <a:r>
              <a:rPr lang="tr-TR" dirty="0" smtClean="0"/>
              <a:t>Düzenleyici </a:t>
            </a:r>
            <a:r>
              <a:rPr lang="tr-TR" dirty="0"/>
              <a:t>kurumların </a:t>
            </a:r>
            <a:r>
              <a:rPr lang="tr-TR" dirty="0" smtClean="0"/>
              <a:t>bağımsız denetim sektöründen elde edilecek bilgileri görev alanları dışında </a:t>
            </a:r>
            <a:r>
              <a:rPr lang="tr-TR" dirty="0" smtClean="0">
                <a:solidFill>
                  <a:srgbClr val="FF0000"/>
                </a:solidFill>
              </a:rPr>
              <a:t>istatistiki </a:t>
            </a:r>
            <a:r>
              <a:rPr lang="tr-TR" dirty="0">
                <a:solidFill>
                  <a:srgbClr val="FF0000"/>
                </a:solidFill>
              </a:rPr>
              <a:t>amaçla kullanma </a:t>
            </a:r>
            <a:r>
              <a:rPr lang="tr-TR" dirty="0" smtClean="0"/>
              <a:t>çabaları (KGK, TCMB</a:t>
            </a:r>
            <a:r>
              <a:rPr lang="tr-TR" dirty="0" smtClean="0"/>
              <a:t>).</a:t>
            </a:r>
            <a:endParaRPr lang="tr-TR" dirty="0" smtClean="0"/>
          </a:p>
          <a:p>
            <a:pPr marL="285750" indent="-285750">
              <a:spcBef>
                <a:spcPts val="600"/>
              </a:spcBef>
              <a:spcAft>
                <a:spcPts val="600"/>
              </a:spcAft>
              <a:buFont typeface="Wingdings" pitchFamily="2" charset="2"/>
              <a:buChar char="Ø"/>
            </a:pPr>
            <a:r>
              <a:rPr lang="tr-TR" dirty="0"/>
              <a:t>Bilgi Sistemleri Denetimi Tebliği (BDDK, SPK, KGK, TURMOB)</a:t>
            </a:r>
          </a:p>
          <a:p>
            <a:pPr marL="285750" lvl="0" indent="-285750">
              <a:spcBef>
                <a:spcPts val="600"/>
              </a:spcBef>
              <a:spcAft>
                <a:spcPts val="600"/>
              </a:spcAft>
              <a:buFont typeface="Wingdings" pitchFamily="2" charset="2"/>
              <a:buChar char="Ø"/>
            </a:pPr>
            <a:r>
              <a:rPr lang="tr-TR" dirty="0" smtClean="0"/>
              <a:t>Sürekli Mesleki Eğitim düzenlemeleri.</a:t>
            </a:r>
          </a:p>
          <a:p>
            <a:pPr marL="285750" lvl="0" indent="-285750">
              <a:spcBef>
                <a:spcPts val="600"/>
              </a:spcBef>
              <a:spcAft>
                <a:spcPts val="600"/>
              </a:spcAft>
              <a:buFont typeface="Wingdings" pitchFamily="2" charset="2"/>
              <a:buChar char="Ø"/>
            </a:pPr>
            <a:r>
              <a:rPr lang="tr-TR" dirty="0" smtClean="0"/>
              <a:t>Kar </a:t>
            </a:r>
            <a:r>
              <a:rPr lang="tr-TR" dirty="0"/>
              <a:t>dağıtımına ilişkin düzenlemeler / </a:t>
            </a:r>
            <a:r>
              <a:rPr lang="tr-TR" dirty="0" smtClean="0"/>
              <a:t>açıklamalar.</a:t>
            </a:r>
            <a:endParaRPr lang="tr-TR" dirty="0"/>
          </a:p>
          <a:p>
            <a:pPr marL="285750" lvl="0" indent="-285750">
              <a:spcBef>
                <a:spcPts val="600"/>
              </a:spcBef>
              <a:spcAft>
                <a:spcPts val="600"/>
              </a:spcAft>
              <a:buFont typeface="Wingdings" pitchFamily="2" charset="2"/>
              <a:buChar char="Ø"/>
            </a:pPr>
            <a:r>
              <a:rPr lang="tr-TR" dirty="0" smtClean="0"/>
              <a:t>TTK 376’nın </a:t>
            </a:r>
            <a:r>
              <a:rPr lang="tr-TR" dirty="0"/>
              <a:t>uygulanmasına ilişkin düzenlemeler / </a:t>
            </a:r>
            <a:r>
              <a:rPr lang="tr-TR" dirty="0" smtClean="0"/>
              <a:t>açıklamalar.</a:t>
            </a:r>
            <a:endParaRPr lang="tr-TR" dirty="0"/>
          </a:p>
          <a:p>
            <a:pPr marL="285750" indent="-285750">
              <a:spcBef>
                <a:spcPts val="600"/>
              </a:spcBef>
              <a:spcAft>
                <a:spcPts val="600"/>
              </a:spcAft>
              <a:buFont typeface="Wingdings" pitchFamily="2" charset="2"/>
              <a:buChar char="Ø"/>
            </a:pPr>
            <a:r>
              <a:rPr lang="tr-TR" dirty="0" smtClean="0"/>
              <a:t> VUK </a:t>
            </a:r>
            <a:r>
              <a:rPr lang="tr-TR" dirty="0" smtClean="0"/>
              <a:t>Değerleme hükümleri uyumlaştırma çalışmaları </a:t>
            </a:r>
            <a:r>
              <a:rPr lang="tr-TR" dirty="0"/>
              <a:t>ve BOBİ </a:t>
            </a:r>
            <a:r>
              <a:rPr lang="tr-TR" dirty="0" smtClean="0"/>
              <a:t>FRS.</a:t>
            </a:r>
            <a:endParaRPr lang="tr-TR"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38230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2800" b="1" dirty="0" smtClean="0">
                <a:solidFill>
                  <a:srgbClr val="FF0000"/>
                </a:solidFill>
              </a:rPr>
              <a:t>KGK DENETİM VE YAPTIRIMLARI</a:t>
            </a:r>
            <a:endParaRPr lang="en-US" sz="2800" b="1" dirty="0">
              <a:solidFill>
                <a:srgbClr val="FF0000"/>
              </a:solidFill>
            </a:endParaRPr>
          </a:p>
        </p:txBody>
      </p:sp>
      <p:sp>
        <p:nvSpPr>
          <p:cNvPr id="4" name="TextBox 3"/>
          <p:cNvSpPr txBox="1"/>
          <p:nvPr/>
        </p:nvSpPr>
        <p:spPr>
          <a:xfrm>
            <a:off x="666750" y="1371600"/>
            <a:ext cx="8153400" cy="4093428"/>
          </a:xfrm>
          <a:prstGeom prst="rect">
            <a:avLst/>
          </a:prstGeom>
          <a:noFill/>
        </p:spPr>
        <p:txBody>
          <a:bodyPr wrap="square" rtlCol="0">
            <a:spAutoFit/>
          </a:bodyPr>
          <a:lstStyle/>
          <a:p>
            <a:pPr marL="285750" lvl="0" indent="-285750">
              <a:spcBef>
                <a:spcPts val="600"/>
              </a:spcBef>
              <a:spcAft>
                <a:spcPts val="600"/>
              </a:spcAft>
              <a:buFont typeface="Wingdings" pitchFamily="2" charset="2"/>
              <a:buChar char="Ø"/>
            </a:pPr>
            <a:r>
              <a:rPr lang="en-GB" dirty="0" smtClean="0"/>
              <a:t>KGK</a:t>
            </a:r>
            <a:r>
              <a:rPr lang="tr-TR"/>
              <a:t> </a:t>
            </a:r>
            <a:r>
              <a:rPr lang="tr-TR" smtClean="0"/>
              <a:t>2016-2017 yıllarında </a:t>
            </a:r>
            <a:r>
              <a:rPr lang="tr-TR" dirty="0" smtClean="0"/>
              <a:t>çok </a:t>
            </a:r>
            <a:r>
              <a:rPr lang="tr-TR"/>
              <a:t>sayıda </a:t>
            </a:r>
            <a:r>
              <a:rPr lang="tr-TR" smtClean="0"/>
              <a:t>denetim yapmış ve Denetçiye </a:t>
            </a:r>
            <a:r>
              <a:rPr lang="tr-TR" dirty="0" smtClean="0"/>
              <a:t>ve BDK’na </a:t>
            </a:r>
            <a:r>
              <a:rPr lang="en-GB" dirty="0" err="1" smtClean="0"/>
              <a:t>yaptırım</a:t>
            </a:r>
            <a:r>
              <a:rPr lang="en-GB" dirty="0" smtClean="0"/>
              <a:t> </a:t>
            </a:r>
            <a:r>
              <a:rPr lang="en-GB" dirty="0" err="1"/>
              <a:t>uygulamıştır</a:t>
            </a:r>
            <a:r>
              <a:rPr lang="en-GB" dirty="0"/>
              <a:t>. </a:t>
            </a:r>
            <a:endParaRPr lang="tr-TR" dirty="0"/>
          </a:p>
          <a:p>
            <a:pPr marL="742950" lvl="1" indent="-285750">
              <a:spcBef>
                <a:spcPts val="600"/>
              </a:spcBef>
              <a:spcAft>
                <a:spcPts val="600"/>
              </a:spcAft>
              <a:buFont typeface="Wingdings" pitchFamily="2" charset="2"/>
              <a:buChar char="ü"/>
            </a:pPr>
            <a:r>
              <a:rPr lang="tr-TR" dirty="0"/>
              <a:t>İdari Yaptırımlar</a:t>
            </a:r>
          </a:p>
          <a:p>
            <a:pPr marL="742950" lvl="1" indent="-285750">
              <a:spcBef>
                <a:spcPts val="600"/>
              </a:spcBef>
              <a:spcAft>
                <a:spcPts val="600"/>
              </a:spcAft>
              <a:buFont typeface="Wingdings" pitchFamily="2" charset="2"/>
              <a:buChar char="ü"/>
            </a:pPr>
            <a:r>
              <a:rPr lang="tr-TR" dirty="0"/>
              <a:t>Para </a:t>
            </a:r>
            <a:r>
              <a:rPr lang="tr-TR" dirty="0" smtClean="0"/>
              <a:t>Cezaları</a:t>
            </a:r>
          </a:p>
          <a:p>
            <a:pPr marL="742950" lvl="1" indent="-285750">
              <a:spcBef>
                <a:spcPts val="600"/>
              </a:spcBef>
              <a:spcAft>
                <a:spcPts val="600"/>
              </a:spcAft>
              <a:buFont typeface="Wingdings" pitchFamily="2" charset="2"/>
              <a:buChar char="ü"/>
            </a:pPr>
            <a:endParaRPr lang="tr-TR" dirty="0"/>
          </a:p>
          <a:p>
            <a:pPr marL="285750" indent="-285750">
              <a:spcBef>
                <a:spcPts val="600"/>
              </a:spcBef>
              <a:spcAft>
                <a:spcPts val="600"/>
              </a:spcAft>
              <a:buFont typeface="Wingdings" pitchFamily="2" charset="2"/>
              <a:buChar char="Ø"/>
            </a:pPr>
            <a:r>
              <a:rPr lang="tr-TR" dirty="0"/>
              <a:t>KGK Denetimlerinde Yaklaşım</a:t>
            </a:r>
          </a:p>
          <a:p>
            <a:pPr marL="742950" lvl="1" indent="-285750">
              <a:spcBef>
                <a:spcPts val="600"/>
              </a:spcBef>
              <a:spcAft>
                <a:spcPts val="600"/>
              </a:spcAft>
              <a:buFont typeface="Wingdings" pitchFamily="2" charset="2"/>
              <a:buChar char="ü"/>
            </a:pPr>
            <a:r>
              <a:rPr lang="tr-TR" dirty="0"/>
              <a:t>İlke / Kural</a:t>
            </a:r>
          </a:p>
          <a:p>
            <a:pPr marL="742950" lvl="1" indent="-285750">
              <a:spcBef>
                <a:spcPts val="600"/>
              </a:spcBef>
              <a:spcAft>
                <a:spcPts val="600"/>
              </a:spcAft>
              <a:buFont typeface="Wingdings" pitchFamily="2" charset="2"/>
              <a:buChar char="ü"/>
            </a:pPr>
            <a:r>
              <a:rPr lang="tr-TR" dirty="0"/>
              <a:t>Usul / </a:t>
            </a:r>
            <a:r>
              <a:rPr lang="tr-TR" dirty="0" smtClean="0"/>
              <a:t>Öz</a:t>
            </a:r>
          </a:p>
          <a:p>
            <a:pPr marL="742950" lvl="1" indent="-285750">
              <a:spcBef>
                <a:spcPts val="600"/>
              </a:spcBef>
              <a:spcAft>
                <a:spcPts val="600"/>
              </a:spcAft>
              <a:buFont typeface="Wingdings" pitchFamily="2" charset="2"/>
              <a:buChar char="ü"/>
            </a:pPr>
            <a:r>
              <a:rPr lang="tr-TR" dirty="0" smtClean="0"/>
              <a:t>(Bağımsızlık ; Chinese Wall)</a:t>
            </a:r>
            <a:endParaRPr lang="tr-TR" dirty="0"/>
          </a:p>
          <a:p>
            <a:pPr marL="742950" lvl="1" indent="-285750">
              <a:spcBef>
                <a:spcPts val="600"/>
              </a:spcBef>
              <a:spcAft>
                <a:spcPts val="600"/>
              </a:spcAft>
              <a:buFont typeface="Wingdings" pitchFamily="2" charset="2"/>
              <a:buChar char="ü"/>
            </a:pPr>
            <a:endParaRPr lang="tr-TR"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889421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dirty="0" smtClean="0">
                <a:solidFill>
                  <a:srgbClr val="FF0000"/>
                </a:solidFill>
              </a:rPr>
              <a:t>KGK YAPTIRIMLARI </a:t>
            </a:r>
            <a:r>
              <a:rPr lang="tr-TR" sz="2800" b="1" dirty="0" smtClean="0">
                <a:solidFill>
                  <a:srgbClr val="FF0000"/>
                </a:solidFill>
              </a:rPr>
              <a:t>(Öneri)</a:t>
            </a:r>
            <a:endParaRPr lang="en-US" sz="2800" b="1" dirty="0">
              <a:solidFill>
                <a:srgbClr val="FF0000"/>
              </a:solidFill>
            </a:endParaRPr>
          </a:p>
        </p:txBody>
      </p:sp>
      <p:sp>
        <p:nvSpPr>
          <p:cNvPr id="4" name="TextBox 3"/>
          <p:cNvSpPr txBox="1"/>
          <p:nvPr/>
        </p:nvSpPr>
        <p:spPr>
          <a:xfrm>
            <a:off x="666750" y="1219200"/>
            <a:ext cx="8153400" cy="4893647"/>
          </a:xfrm>
          <a:prstGeom prst="rect">
            <a:avLst/>
          </a:prstGeom>
          <a:noFill/>
        </p:spPr>
        <p:txBody>
          <a:bodyPr wrap="square" rtlCol="0">
            <a:spAutoFit/>
          </a:bodyPr>
          <a:lstStyle/>
          <a:p>
            <a:pPr marL="285750" indent="-285750">
              <a:spcBef>
                <a:spcPts val="1200"/>
              </a:spcBef>
              <a:spcAft>
                <a:spcPts val="600"/>
              </a:spcAft>
              <a:buFont typeface="Wingdings" pitchFamily="2" charset="2"/>
              <a:buChar char="Ø"/>
            </a:pPr>
            <a:r>
              <a:rPr lang="en-GB" dirty="0" err="1" smtClean="0"/>
              <a:t>Yaptırımlar</a:t>
            </a:r>
            <a:r>
              <a:rPr lang="en-GB" dirty="0" smtClean="0"/>
              <a:t> </a:t>
            </a:r>
            <a:r>
              <a:rPr lang="tr-TR" dirty="0" smtClean="0"/>
              <a:t>2’ye </a:t>
            </a:r>
            <a:r>
              <a:rPr lang="en-GB" dirty="0" err="1" smtClean="0"/>
              <a:t>ayrılmalıdır</a:t>
            </a:r>
            <a:r>
              <a:rPr lang="en-GB" dirty="0"/>
              <a:t>;</a:t>
            </a:r>
          </a:p>
          <a:p>
            <a:pPr marL="742950" lvl="1" indent="-285750">
              <a:spcBef>
                <a:spcPts val="1200"/>
              </a:spcBef>
              <a:spcAft>
                <a:spcPts val="600"/>
              </a:spcAft>
              <a:buFont typeface="Wingdings" pitchFamily="2" charset="2"/>
              <a:buChar char="ü"/>
            </a:pPr>
            <a:r>
              <a:rPr lang="en-GB" dirty="0" err="1"/>
              <a:t>KGK’nın</a:t>
            </a:r>
            <a:r>
              <a:rPr lang="en-GB" dirty="0"/>
              <a:t> </a:t>
            </a:r>
            <a:r>
              <a:rPr lang="en-GB" dirty="0" err="1"/>
              <a:t>usul</a:t>
            </a:r>
            <a:r>
              <a:rPr lang="en-GB" dirty="0"/>
              <a:t> </a:t>
            </a:r>
            <a:r>
              <a:rPr lang="en-GB" dirty="0" err="1"/>
              <a:t>ve</a:t>
            </a:r>
            <a:r>
              <a:rPr lang="en-GB" dirty="0"/>
              <a:t> </a:t>
            </a:r>
            <a:r>
              <a:rPr lang="en-GB" dirty="0" err="1"/>
              <a:t>bildirimlere</a:t>
            </a:r>
            <a:r>
              <a:rPr lang="en-GB" dirty="0"/>
              <a:t> </a:t>
            </a:r>
            <a:r>
              <a:rPr lang="en-GB" dirty="0" err="1"/>
              <a:t>ilişkin</a:t>
            </a:r>
            <a:r>
              <a:rPr lang="en-GB" dirty="0"/>
              <a:t> </a:t>
            </a:r>
            <a:r>
              <a:rPr lang="en-GB" dirty="0" err="1"/>
              <a:t>düzenlemelerine</a:t>
            </a:r>
            <a:r>
              <a:rPr lang="en-GB" dirty="0"/>
              <a:t>, vb. </a:t>
            </a:r>
            <a:r>
              <a:rPr lang="en-GB" dirty="0" err="1"/>
              <a:t>uyulmaması</a:t>
            </a:r>
            <a:r>
              <a:rPr lang="en-GB" dirty="0"/>
              <a:t> </a:t>
            </a:r>
            <a:r>
              <a:rPr lang="en-GB" dirty="0" err="1"/>
              <a:t>nedeniyle</a:t>
            </a:r>
            <a:r>
              <a:rPr lang="en-GB" dirty="0"/>
              <a:t> </a:t>
            </a:r>
            <a:r>
              <a:rPr lang="en-GB" dirty="0" err="1"/>
              <a:t>verilecek</a:t>
            </a:r>
            <a:r>
              <a:rPr lang="en-GB" dirty="0"/>
              <a:t> </a:t>
            </a:r>
            <a:r>
              <a:rPr lang="en-GB" dirty="0" err="1"/>
              <a:t>cezalar</a:t>
            </a:r>
            <a:r>
              <a:rPr lang="en-GB" dirty="0"/>
              <a:t>; </a:t>
            </a:r>
            <a:r>
              <a:rPr lang="tr-TR" dirty="0" smtClean="0"/>
              <a:t>sadece </a:t>
            </a:r>
            <a:r>
              <a:rPr lang="en-GB" dirty="0" smtClean="0">
                <a:solidFill>
                  <a:srgbClr val="FF0000"/>
                </a:solidFill>
              </a:rPr>
              <a:t>“</a:t>
            </a:r>
            <a:r>
              <a:rPr lang="tr-TR" dirty="0" err="1">
                <a:solidFill>
                  <a:srgbClr val="FF0000"/>
                </a:solidFill>
              </a:rPr>
              <a:t>İ</a:t>
            </a:r>
            <a:r>
              <a:rPr lang="en-GB" dirty="0" err="1" smtClean="0">
                <a:solidFill>
                  <a:srgbClr val="FF0000"/>
                </a:solidFill>
              </a:rPr>
              <a:t>dari</a:t>
            </a:r>
            <a:r>
              <a:rPr lang="en-GB" dirty="0" smtClean="0">
                <a:solidFill>
                  <a:srgbClr val="FF0000"/>
                </a:solidFill>
              </a:rPr>
              <a:t> </a:t>
            </a:r>
            <a:r>
              <a:rPr lang="tr-TR" dirty="0">
                <a:solidFill>
                  <a:srgbClr val="FF0000"/>
                </a:solidFill>
              </a:rPr>
              <a:t>P</a:t>
            </a:r>
            <a:r>
              <a:rPr lang="en-GB" dirty="0" err="1" smtClean="0">
                <a:solidFill>
                  <a:srgbClr val="FF0000"/>
                </a:solidFill>
              </a:rPr>
              <a:t>ara</a:t>
            </a:r>
            <a:r>
              <a:rPr lang="en-GB" dirty="0" smtClean="0">
                <a:solidFill>
                  <a:srgbClr val="FF0000"/>
                </a:solidFill>
              </a:rPr>
              <a:t> </a:t>
            </a:r>
            <a:r>
              <a:rPr lang="tr-TR" dirty="0">
                <a:solidFill>
                  <a:srgbClr val="FF0000"/>
                </a:solidFill>
              </a:rPr>
              <a:t>C</a:t>
            </a:r>
            <a:r>
              <a:rPr lang="en-GB" dirty="0" err="1" smtClean="0">
                <a:solidFill>
                  <a:srgbClr val="FF0000"/>
                </a:solidFill>
              </a:rPr>
              <a:t>ezası</a:t>
            </a:r>
            <a:r>
              <a:rPr lang="en-GB" dirty="0">
                <a:solidFill>
                  <a:srgbClr val="FF0000"/>
                </a:solidFill>
              </a:rPr>
              <a:t>”</a:t>
            </a:r>
            <a:r>
              <a:rPr lang="en-GB" dirty="0"/>
              <a:t> </a:t>
            </a:r>
            <a:r>
              <a:rPr lang="en-GB" dirty="0" err="1"/>
              <a:t>şeklinde</a:t>
            </a:r>
            <a:r>
              <a:rPr lang="en-GB" dirty="0"/>
              <a:t> </a:t>
            </a:r>
            <a:r>
              <a:rPr lang="en-GB" dirty="0" err="1"/>
              <a:t>olmalıdır</a:t>
            </a:r>
            <a:r>
              <a:rPr lang="en-GB" dirty="0"/>
              <a:t>. Bu filler, </a:t>
            </a:r>
            <a:r>
              <a:rPr lang="en-GB" dirty="0" err="1"/>
              <a:t>çok</a:t>
            </a:r>
            <a:r>
              <a:rPr lang="en-GB" dirty="0"/>
              <a:t> </a:t>
            </a:r>
            <a:r>
              <a:rPr lang="en-GB" dirty="0" err="1"/>
              <a:t>önemli</a:t>
            </a:r>
            <a:r>
              <a:rPr lang="en-GB" dirty="0"/>
              <a:t> </a:t>
            </a:r>
            <a:r>
              <a:rPr lang="en-GB" dirty="0" err="1"/>
              <a:t>seviyede</a:t>
            </a:r>
            <a:r>
              <a:rPr lang="en-GB" dirty="0"/>
              <a:t> </a:t>
            </a:r>
            <a:r>
              <a:rPr lang="en-GB" dirty="0" err="1"/>
              <a:t>ve</a:t>
            </a:r>
            <a:r>
              <a:rPr lang="en-GB" dirty="0"/>
              <a:t> </a:t>
            </a:r>
            <a:r>
              <a:rPr lang="en-GB" dirty="0" err="1"/>
              <a:t>tekerrür</a:t>
            </a:r>
            <a:r>
              <a:rPr lang="en-GB" dirty="0"/>
              <a:t> </a:t>
            </a:r>
            <a:r>
              <a:rPr lang="en-GB" dirty="0" err="1"/>
              <a:t>olmadığı</a:t>
            </a:r>
            <a:r>
              <a:rPr lang="en-GB" dirty="0"/>
              <a:t> </a:t>
            </a:r>
            <a:r>
              <a:rPr lang="en-GB" dirty="0" err="1"/>
              <a:t>sürece</a:t>
            </a:r>
            <a:r>
              <a:rPr lang="en-GB" dirty="0"/>
              <a:t> “</a:t>
            </a:r>
            <a:r>
              <a:rPr lang="en-GB" dirty="0" err="1"/>
              <a:t>Uyarma</a:t>
            </a:r>
            <a:r>
              <a:rPr lang="en-GB" dirty="0"/>
              <a:t>, </a:t>
            </a:r>
            <a:r>
              <a:rPr lang="en-GB" dirty="0" err="1"/>
              <a:t>Faaliyet</a:t>
            </a:r>
            <a:r>
              <a:rPr lang="en-GB" dirty="0"/>
              <a:t> </a:t>
            </a:r>
            <a:r>
              <a:rPr lang="en-GB" dirty="0" err="1"/>
              <a:t>İznini</a:t>
            </a:r>
            <a:r>
              <a:rPr lang="en-GB" dirty="0"/>
              <a:t> </a:t>
            </a:r>
            <a:r>
              <a:rPr lang="en-GB" dirty="0" err="1"/>
              <a:t>Askıya</a:t>
            </a:r>
            <a:r>
              <a:rPr lang="en-GB" dirty="0"/>
              <a:t> Alma </a:t>
            </a:r>
            <a:r>
              <a:rPr lang="en-GB" dirty="0" err="1"/>
              <a:t>veya</a:t>
            </a:r>
            <a:r>
              <a:rPr lang="en-GB" dirty="0"/>
              <a:t> </a:t>
            </a:r>
            <a:r>
              <a:rPr lang="en-GB" dirty="0" err="1"/>
              <a:t>Faaliyet</a:t>
            </a:r>
            <a:r>
              <a:rPr lang="en-GB" dirty="0"/>
              <a:t> </a:t>
            </a:r>
            <a:r>
              <a:rPr lang="en-GB" dirty="0" err="1"/>
              <a:t>İznini</a:t>
            </a:r>
            <a:r>
              <a:rPr lang="en-GB" dirty="0"/>
              <a:t> </a:t>
            </a:r>
            <a:r>
              <a:rPr lang="en-GB" dirty="0" err="1"/>
              <a:t>İptal</a:t>
            </a:r>
            <a:r>
              <a:rPr lang="en-GB" dirty="0"/>
              <a:t>” </a:t>
            </a:r>
            <a:r>
              <a:rPr lang="en-GB" dirty="0" err="1"/>
              <a:t>cezaları</a:t>
            </a:r>
            <a:r>
              <a:rPr lang="en-GB" dirty="0"/>
              <a:t> </a:t>
            </a:r>
            <a:r>
              <a:rPr lang="en-GB" dirty="0" err="1"/>
              <a:t>ile</a:t>
            </a:r>
            <a:r>
              <a:rPr lang="en-GB" dirty="0"/>
              <a:t> </a:t>
            </a:r>
            <a:r>
              <a:rPr lang="en-GB" dirty="0" err="1" smtClean="0"/>
              <a:t>cezalandırılmamalıdır</a:t>
            </a:r>
            <a:r>
              <a:rPr lang="en-GB" dirty="0" smtClean="0"/>
              <a:t>.</a:t>
            </a:r>
            <a:endParaRPr lang="en-GB" dirty="0"/>
          </a:p>
          <a:p>
            <a:pPr marL="742950" lvl="1" indent="-285750">
              <a:spcBef>
                <a:spcPts val="1200"/>
              </a:spcBef>
              <a:spcAft>
                <a:spcPts val="600"/>
              </a:spcAft>
              <a:buFont typeface="Wingdings" pitchFamily="2" charset="2"/>
              <a:buChar char="ü"/>
            </a:pPr>
            <a:r>
              <a:rPr lang="en-GB" dirty="0" err="1"/>
              <a:t>BDS’ler</a:t>
            </a:r>
            <a:r>
              <a:rPr lang="en-GB" dirty="0"/>
              <a:t>, </a:t>
            </a:r>
            <a:r>
              <a:rPr lang="en-GB" dirty="0" err="1"/>
              <a:t>Etik</a:t>
            </a:r>
            <a:r>
              <a:rPr lang="en-GB" dirty="0"/>
              <a:t> </a:t>
            </a:r>
            <a:r>
              <a:rPr lang="en-GB" dirty="0" err="1"/>
              <a:t>Kurallar</a:t>
            </a:r>
            <a:r>
              <a:rPr lang="en-GB" dirty="0"/>
              <a:t>, </a:t>
            </a:r>
            <a:r>
              <a:rPr lang="tr-TR" dirty="0" smtClean="0"/>
              <a:t>B</a:t>
            </a:r>
            <a:r>
              <a:rPr lang="en-GB" dirty="0" err="1" smtClean="0"/>
              <a:t>ağımsız</a:t>
            </a:r>
            <a:r>
              <a:rPr lang="en-GB" dirty="0" smtClean="0"/>
              <a:t> </a:t>
            </a:r>
            <a:r>
              <a:rPr lang="tr-TR" dirty="0" smtClean="0"/>
              <a:t>D</a:t>
            </a:r>
            <a:r>
              <a:rPr lang="en-GB" dirty="0" err="1" smtClean="0"/>
              <a:t>enetim</a:t>
            </a:r>
            <a:r>
              <a:rPr lang="en-GB" dirty="0" smtClean="0"/>
              <a:t> </a:t>
            </a:r>
            <a:r>
              <a:rPr lang="en-GB" dirty="0" err="1"/>
              <a:t>kalitesine</a:t>
            </a:r>
            <a:r>
              <a:rPr lang="en-GB" dirty="0"/>
              <a:t> </a:t>
            </a:r>
            <a:r>
              <a:rPr lang="en-GB" dirty="0" err="1"/>
              <a:t>ilişkin</a:t>
            </a:r>
            <a:r>
              <a:rPr lang="en-GB" dirty="0"/>
              <a:t> </a:t>
            </a:r>
            <a:r>
              <a:rPr lang="en-GB" dirty="0" err="1"/>
              <a:t>aykırılıklar</a:t>
            </a:r>
            <a:r>
              <a:rPr lang="en-GB" dirty="0"/>
              <a:t> </a:t>
            </a:r>
            <a:r>
              <a:rPr lang="en-GB" dirty="0" err="1"/>
              <a:t>ise</a:t>
            </a:r>
            <a:r>
              <a:rPr lang="en-GB" dirty="0"/>
              <a:t> </a:t>
            </a:r>
            <a:r>
              <a:rPr lang="en-GB" dirty="0" err="1"/>
              <a:t>ağırlıklarına</a:t>
            </a:r>
            <a:r>
              <a:rPr lang="en-GB" dirty="0"/>
              <a:t>/</a:t>
            </a:r>
            <a:r>
              <a:rPr lang="en-GB" dirty="0" err="1"/>
              <a:t>tekerrüre</a:t>
            </a:r>
            <a:r>
              <a:rPr lang="en-GB" dirty="0"/>
              <a:t>/</a:t>
            </a:r>
            <a:r>
              <a:rPr lang="en-GB" dirty="0" err="1"/>
              <a:t>ilgili</a:t>
            </a:r>
            <a:r>
              <a:rPr lang="en-GB" dirty="0"/>
              <a:t> </a:t>
            </a:r>
            <a:r>
              <a:rPr lang="en-GB" dirty="0" err="1"/>
              <a:t>bağımsız</a:t>
            </a:r>
            <a:r>
              <a:rPr lang="en-GB" dirty="0"/>
              <a:t> </a:t>
            </a:r>
            <a:r>
              <a:rPr lang="en-GB" dirty="0" err="1"/>
              <a:t>denetim</a:t>
            </a:r>
            <a:r>
              <a:rPr lang="en-GB" dirty="0"/>
              <a:t> </a:t>
            </a:r>
            <a:r>
              <a:rPr lang="en-GB" dirty="0" err="1"/>
              <a:t>kuruluşundaki</a:t>
            </a:r>
            <a:r>
              <a:rPr lang="en-GB" dirty="0"/>
              <a:t> </a:t>
            </a:r>
            <a:r>
              <a:rPr lang="en-GB" dirty="0" err="1"/>
              <a:t>yaygınlığına</a:t>
            </a:r>
            <a:r>
              <a:rPr lang="en-GB" dirty="0"/>
              <a:t> </a:t>
            </a:r>
            <a:r>
              <a:rPr lang="en-GB" dirty="0" smtClean="0"/>
              <a:t>g</a:t>
            </a:r>
            <a:r>
              <a:rPr lang="tr-TR" dirty="0" smtClean="0"/>
              <a:t>ö</a:t>
            </a:r>
            <a:r>
              <a:rPr lang="en-GB" dirty="0" smtClean="0"/>
              <a:t>re</a:t>
            </a:r>
            <a:r>
              <a:rPr lang="en-GB" dirty="0"/>
              <a:t>; </a:t>
            </a:r>
            <a:r>
              <a:rPr lang="en-GB" dirty="0">
                <a:solidFill>
                  <a:srgbClr val="FF0000"/>
                </a:solidFill>
              </a:rPr>
              <a:t>“Para </a:t>
            </a:r>
            <a:r>
              <a:rPr lang="en-GB" dirty="0" err="1">
                <a:solidFill>
                  <a:srgbClr val="FF0000"/>
                </a:solidFill>
              </a:rPr>
              <a:t>Cezası</a:t>
            </a:r>
            <a:r>
              <a:rPr lang="en-GB" dirty="0">
                <a:solidFill>
                  <a:srgbClr val="FF0000"/>
                </a:solidFill>
              </a:rPr>
              <a:t>, </a:t>
            </a:r>
            <a:r>
              <a:rPr lang="en-GB" dirty="0" err="1">
                <a:solidFill>
                  <a:srgbClr val="FF0000"/>
                </a:solidFill>
              </a:rPr>
              <a:t>Uyarma</a:t>
            </a:r>
            <a:r>
              <a:rPr lang="en-GB" dirty="0">
                <a:solidFill>
                  <a:srgbClr val="FF0000"/>
                </a:solidFill>
              </a:rPr>
              <a:t>, </a:t>
            </a:r>
            <a:r>
              <a:rPr lang="en-GB" dirty="0" err="1">
                <a:solidFill>
                  <a:srgbClr val="FF0000"/>
                </a:solidFill>
              </a:rPr>
              <a:t>İzlemeye</a:t>
            </a:r>
            <a:r>
              <a:rPr lang="en-GB" dirty="0">
                <a:solidFill>
                  <a:srgbClr val="FF0000"/>
                </a:solidFill>
              </a:rPr>
              <a:t> Alma, </a:t>
            </a:r>
            <a:r>
              <a:rPr lang="en-GB" dirty="0" err="1">
                <a:solidFill>
                  <a:srgbClr val="FF0000"/>
                </a:solidFill>
              </a:rPr>
              <a:t>Faaliyet</a:t>
            </a:r>
            <a:r>
              <a:rPr lang="en-GB" dirty="0">
                <a:solidFill>
                  <a:srgbClr val="FF0000"/>
                </a:solidFill>
              </a:rPr>
              <a:t> </a:t>
            </a:r>
            <a:r>
              <a:rPr lang="en-GB" dirty="0" err="1" smtClean="0">
                <a:solidFill>
                  <a:srgbClr val="FF0000"/>
                </a:solidFill>
              </a:rPr>
              <a:t>İznini</a:t>
            </a:r>
            <a:r>
              <a:rPr lang="tr-TR" dirty="0" smtClean="0">
                <a:solidFill>
                  <a:srgbClr val="FF0000"/>
                </a:solidFill>
              </a:rPr>
              <a:t>n</a:t>
            </a:r>
            <a:r>
              <a:rPr lang="en-GB" dirty="0" smtClean="0">
                <a:solidFill>
                  <a:srgbClr val="FF0000"/>
                </a:solidFill>
              </a:rPr>
              <a:t> </a:t>
            </a:r>
            <a:r>
              <a:rPr lang="en-GB" dirty="0" err="1">
                <a:solidFill>
                  <a:srgbClr val="FF0000"/>
                </a:solidFill>
              </a:rPr>
              <a:t>Askıya</a:t>
            </a:r>
            <a:r>
              <a:rPr lang="en-GB" dirty="0">
                <a:solidFill>
                  <a:srgbClr val="FF0000"/>
                </a:solidFill>
              </a:rPr>
              <a:t> </a:t>
            </a:r>
            <a:r>
              <a:rPr lang="en-GB" dirty="0" smtClean="0">
                <a:solidFill>
                  <a:srgbClr val="FF0000"/>
                </a:solidFill>
              </a:rPr>
              <a:t>Al</a:t>
            </a:r>
            <a:r>
              <a:rPr lang="tr-TR" dirty="0" smtClean="0">
                <a:solidFill>
                  <a:srgbClr val="FF0000"/>
                </a:solidFill>
              </a:rPr>
              <a:t>ınması</a:t>
            </a:r>
            <a:r>
              <a:rPr lang="en-GB" dirty="0" smtClean="0">
                <a:solidFill>
                  <a:srgbClr val="FF0000"/>
                </a:solidFill>
              </a:rPr>
              <a:t>, </a:t>
            </a:r>
            <a:r>
              <a:rPr lang="en-GB" dirty="0" err="1">
                <a:solidFill>
                  <a:srgbClr val="FF0000"/>
                </a:solidFill>
              </a:rPr>
              <a:t>Faaliyet</a:t>
            </a:r>
            <a:r>
              <a:rPr lang="en-GB" dirty="0">
                <a:solidFill>
                  <a:srgbClr val="FF0000"/>
                </a:solidFill>
              </a:rPr>
              <a:t> </a:t>
            </a:r>
            <a:r>
              <a:rPr lang="en-GB" dirty="0" err="1" smtClean="0">
                <a:solidFill>
                  <a:srgbClr val="FF0000"/>
                </a:solidFill>
              </a:rPr>
              <a:t>İznini</a:t>
            </a:r>
            <a:r>
              <a:rPr lang="tr-TR" dirty="0" smtClean="0">
                <a:solidFill>
                  <a:srgbClr val="FF0000"/>
                </a:solidFill>
              </a:rPr>
              <a:t>n</a:t>
            </a:r>
            <a:r>
              <a:rPr lang="en-GB" dirty="0" smtClean="0">
                <a:solidFill>
                  <a:srgbClr val="FF0000"/>
                </a:solidFill>
              </a:rPr>
              <a:t> </a:t>
            </a:r>
            <a:r>
              <a:rPr lang="en-GB" dirty="0" err="1" smtClean="0">
                <a:solidFill>
                  <a:srgbClr val="FF0000"/>
                </a:solidFill>
              </a:rPr>
              <a:t>İptal</a:t>
            </a:r>
            <a:r>
              <a:rPr lang="tr-TR" dirty="0" smtClean="0">
                <a:solidFill>
                  <a:srgbClr val="FF0000"/>
                </a:solidFill>
              </a:rPr>
              <a:t>i</a:t>
            </a:r>
            <a:r>
              <a:rPr lang="en-GB" dirty="0" smtClean="0">
                <a:solidFill>
                  <a:srgbClr val="FF0000"/>
                </a:solidFill>
              </a:rPr>
              <a:t>”</a:t>
            </a:r>
            <a:r>
              <a:rPr lang="en-GB" dirty="0" smtClean="0"/>
              <a:t> </a:t>
            </a:r>
            <a:r>
              <a:rPr lang="en-GB" dirty="0" err="1"/>
              <a:t>yaptırımlarına</a:t>
            </a:r>
            <a:r>
              <a:rPr lang="en-GB" dirty="0"/>
              <a:t> </a:t>
            </a:r>
            <a:r>
              <a:rPr lang="en-GB" dirty="0" err="1"/>
              <a:t>tabi</a:t>
            </a:r>
            <a:r>
              <a:rPr lang="en-GB" dirty="0"/>
              <a:t> </a:t>
            </a:r>
            <a:r>
              <a:rPr lang="en-GB" dirty="0" err="1" smtClean="0"/>
              <a:t>tutul</a:t>
            </a:r>
            <a:r>
              <a:rPr lang="tr-TR" dirty="0" smtClean="0"/>
              <a:t>malıdır</a:t>
            </a:r>
            <a:r>
              <a:rPr lang="en-GB" dirty="0" smtClean="0"/>
              <a:t>.</a:t>
            </a:r>
            <a:endParaRPr lang="tr-TR" dirty="0" smtClean="0"/>
          </a:p>
          <a:p>
            <a:pPr marL="285750" lvl="1" indent="-285750">
              <a:spcBef>
                <a:spcPts val="1200"/>
              </a:spcBef>
              <a:spcAft>
                <a:spcPts val="600"/>
              </a:spcAft>
              <a:buFont typeface="Wingdings" pitchFamily="2" charset="2"/>
              <a:buChar char="Ø"/>
            </a:pPr>
            <a:r>
              <a:rPr lang="tr-TR" dirty="0" smtClean="0"/>
              <a:t>KGK düzenlemelerinde ; Denetçinin kontrol </a:t>
            </a:r>
            <a:r>
              <a:rPr lang="tr-TR" dirty="0"/>
              <a:t>edemediği alanlarda cezai sorumluluğu </a:t>
            </a:r>
            <a:r>
              <a:rPr lang="tr-TR" dirty="0" smtClean="0"/>
              <a:t>bulunmaktadır; </a:t>
            </a:r>
            <a:r>
              <a:rPr lang="tr-TR" dirty="0" smtClean="0">
                <a:solidFill>
                  <a:srgbClr val="FF0000"/>
                </a:solidFill>
              </a:rPr>
              <a:t>Sözleşme İmzalama / Denetimi </a:t>
            </a:r>
            <a:r>
              <a:rPr lang="tr-TR" dirty="0" smtClean="0">
                <a:solidFill>
                  <a:srgbClr val="FF0000"/>
                </a:solidFill>
              </a:rPr>
              <a:t>Tamamlama.</a:t>
            </a:r>
          </a:p>
          <a:p>
            <a:pPr marL="285750" lvl="1" indent="-285750">
              <a:spcBef>
                <a:spcPts val="1200"/>
              </a:spcBef>
              <a:spcAft>
                <a:spcPts val="600"/>
              </a:spcAft>
              <a:buFont typeface="Wingdings" pitchFamily="2" charset="2"/>
              <a:buChar char="Ø"/>
            </a:pPr>
            <a:r>
              <a:rPr lang="tr-TR" dirty="0"/>
              <a:t>Denetçi’ye yaptırımın koşulları daha açık bir şekilde belirlenmelidir</a:t>
            </a:r>
            <a:r>
              <a:rPr lang="tr-TR" dirty="0" smtClean="0"/>
              <a:t>.</a:t>
            </a:r>
            <a:endParaRPr lang="tr-TR" dirty="0"/>
          </a:p>
        </p:txBody>
      </p:sp>
      <p:sp>
        <p:nvSpPr>
          <p:cNvPr id="6" name="Slayt Numarası Yer Tutucusu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483135176"/>
      </p:ext>
    </p:extLst>
  </p:cSld>
  <p:clrMapOvr>
    <a:masterClrMapping/>
  </p:clrMapOvr>
</p:sld>
</file>

<file path=ppt/theme/theme1.xml><?xml version="1.0" encoding="utf-8"?>
<a:theme xmlns:a="http://schemas.openxmlformats.org/drawingml/2006/main" name="Tema1">
  <a:themeElements>
    <a:clrScheme name="Özel 2">
      <a:dk1>
        <a:srgbClr val="000000"/>
      </a:dk1>
      <a:lt1>
        <a:srgbClr val="FFFFFF"/>
      </a:lt1>
      <a:dk2>
        <a:srgbClr val="786860"/>
      </a:dk2>
      <a:lt2>
        <a:srgbClr val="D1108C"/>
      </a:lt2>
      <a:accent1>
        <a:srgbClr val="ED1A3B"/>
      </a:accent1>
      <a:accent2>
        <a:srgbClr val="2EAFA4"/>
      </a:accent2>
      <a:accent3>
        <a:srgbClr val="FFFFFF"/>
      </a:accent3>
      <a:accent4>
        <a:srgbClr val="000000"/>
      </a:accent4>
      <a:accent5>
        <a:srgbClr val="F4ABAF"/>
      </a:accent5>
      <a:accent6>
        <a:srgbClr val="299E94"/>
      </a:accent6>
      <a:hlink>
        <a:srgbClr val="98002E"/>
      </a:hlink>
      <a:folHlink>
        <a:srgbClr val="62CAE3"/>
      </a:folHlink>
    </a:clrScheme>
    <a:fontScheme name="Default Design">
      <a:majorFont>
        <a:latin typeface="Trebuchet MS"/>
        <a:ea typeface=""/>
        <a:cs typeface=""/>
      </a:majorFont>
      <a:minorFont>
        <a:latin typeface="Trebuchet MS"/>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9D8D85"/>
          </a:solidFill>
          <a:prstDash val="solid"/>
          <a:round/>
          <a:headEnd type="none" w="med" len="med"/>
          <a:tailEnd type="triangle" w="lg" len="med"/>
        </a:ln>
        <a:effectLst/>
      </a:spPr>
      <a:bodyPr vert="horz" wrap="squar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bg1"/>
            </a:solidFill>
            <a:effectLst/>
            <a:latin typeface="Trebuchet MS" pitchFamily="34"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9D8D85"/>
          </a:solidFill>
          <a:prstDash val="solid"/>
          <a:round/>
          <a:headEnd type="none" w="med" len="med"/>
          <a:tailEnd type="triangle" w="lg" len="med"/>
        </a:ln>
        <a:effectLst/>
      </a:spPr>
      <a:bodyPr vert="horz" wrap="squar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bg1"/>
            </a:solidFill>
            <a:effectLst/>
            <a:latin typeface="Trebuchet MS" pitchFamily="34" charset="0"/>
          </a:defRPr>
        </a:defPPr>
      </a:lstStyle>
    </a:lnDef>
  </a:objectDefaults>
  <a:extraClrSchemeLst>
    <a:extraClrScheme>
      <a:clrScheme name="Default Design 1">
        <a:dk1>
          <a:srgbClr val="000000"/>
        </a:dk1>
        <a:lt1>
          <a:srgbClr val="FFFFFF"/>
        </a:lt1>
        <a:dk2>
          <a:srgbClr val="786860"/>
        </a:dk2>
        <a:lt2>
          <a:srgbClr val="D1108C"/>
        </a:lt2>
        <a:accent1>
          <a:srgbClr val="ED1A3B"/>
        </a:accent1>
        <a:accent2>
          <a:srgbClr val="2EAFA4"/>
        </a:accent2>
        <a:accent3>
          <a:srgbClr val="FFFFFF"/>
        </a:accent3>
        <a:accent4>
          <a:srgbClr val="000000"/>
        </a:accent4>
        <a:accent5>
          <a:srgbClr val="F4ABAF"/>
        </a:accent5>
        <a:accent6>
          <a:srgbClr val="299E94"/>
        </a:accent6>
        <a:hlink>
          <a:srgbClr val="98002E"/>
        </a:hlink>
        <a:folHlink>
          <a:srgbClr val="62CAE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Tema1</Template>
  <TotalTime>1755</TotalTime>
  <Words>1740</Words>
  <Application>Microsoft Office PowerPoint</Application>
  <PresentationFormat>On-screen Show (4:3)</PresentationFormat>
  <Paragraphs>260</Paragraphs>
  <Slides>25</Slides>
  <Notes>22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Tema1</vt:lpstr>
      <vt:lpstr> BAĞIMSIZ DENETİM’DE GELİŞMELER SORUNLAR VE ÇÖZÜMLER   Erdal ASLAN Yeminli Mali Müşavir Sorumlu Denetçi CPA (USA)  Master of Sience in Accounting, UIUC/USA Master of Sience in Finance, UIUC/USA  Ekim, 2018</vt:lpstr>
      <vt:lpstr>PowerPoint Presentation</vt:lpstr>
      <vt:lpstr>PAYDAŞLAR</vt:lpstr>
      <vt:lpstr>SORUNLAR</vt:lpstr>
      <vt:lpstr>MESLEKİ ÖRGÜTLENME</vt:lpstr>
      <vt:lpstr>DÜZENLEYİCİLER !</vt:lpstr>
      <vt:lpstr>DÜZENLEME / DENETİM / YAPTIRIMLARDA KOORDİNASYON İHTİYACI</vt:lpstr>
      <vt:lpstr>KGK DENETİM VE YAPTIRIMLARI</vt:lpstr>
      <vt:lpstr>KGK YAPTIRIMLARI (Öneri)</vt:lpstr>
      <vt:lpstr>İŞLETMELERİN YASAL YÜKÜMLÜLÜKLERİNDEN DENETÇİ’NİN SORUMLU TUTULMASI «DENETİM SÖZLEŞMESİ İMZALAMA YÜKÜMLÜLÜĞÜ»</vt:lpstr>
      <vt:lpstr>DENETİM RAPORU DÜZENLEME SÜRESİ (1)</vt:lpstr>
      <vt:lpstr>DENETİM RAPORU DÜZENLEME SÜRESİ (2)</vt:lpstr>
      <vt:lpstr>SORUMLULUK</vt:lpstr>
      <vt:lpstr>BAĞIMSIZLIK / ROTASYON İLE İLGİLİ SORUNLAR</vt:lpstr>
      <vt:lpstr>KALİTE / ÜCRET / REKABET / KARLILIK / GÖZETİM</vt:lpstr>
      <vt:lpstr>İŞLETMELERDEN KAYNAKLANAN SORUNLAR</vt:lpstr>
      <vt:lpstr>TTK ve TİCARET BAKANLIĞI UYGULAMALARINDAN KAYNAKLANAN SORUNLAR</vt:lpstr>
      <vt:lpstr>MUHASEBE STANDARTLARI İLE İLGİLİ SORUNLAR (1)</vt:lpstr>
      <vt:lpstr>PowerPoint Presentation</vt:lpstr>
      <vt:lpstr>PowerPoint Presentation</vt:lpstr>
      <vt:lpstr>Bağımsız Denetiminde Teknolojik Dönüşüm</vt:lpstr>
      <vt:lpstr>Bağımsız Denetimde / Gelecek</vt:lpstr>
      <vt:lpstr>PowerPoint Presentation</vt:lpstr>
      <vt:lpstr>BAĞIMSIZ DENETİMDE KALİTENİN PAYDAŞLARI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Denetimde Teknoloji Kullanımının  Denetim Kalitesi ve Verimlilik Üzerine Etkileri</dc:title>
  <dc:creator>Ozden KARAASLAN</dc:creator>
  <cp:lastModifiedBy>Erdal ASLAN</cp:lastModifiedBy>
  <cp:revision>1199</cp:revision>
  <cp:lastPrinted>2017-11-27T08:26:13Z</cp:lastPrinted>
  <dcterms:created xsi:type="dcterms:W3CDTF">2006-08-16T00:00:00Z</dcterms:created>
  <dcterms:modified xsi:type="dcterms:W3CDTF">2018-10-05T10:27:18Z</dcterms:modified>
</cp:coreProperties>
</file>