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1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08" r:id="rId19"/>
    <p:sldId id="311" r:id="rId20"/>
    <p:sldId id="315" r:id="rId21"/>
    <p:sldId id="316" r:id="rId22"/>
    <p:sldId id="317" r:id="rId23"/>
    <p:sldId id="318" r:id="rId24"/>
    <p:sldId id="319" r:id="rId25"/>
    <p:sldId id="320" r:id="rId26"/>
    <p:sldId id="321" r:id="rId27"/>
    <p:sldId id="322" r:id="rId28"/>
    <p:sldId id="323" r:id="rId29"/>
    <p:sldId id="324" r:id="rId30"/>
    <p:sldId id="325" r:id="rId31"/>
    <p:sldId id="326" r:id="rId32"/>
    <p:sldId id="287" r:id="rId33"/>
    <p:sldId id="257" r:id="rId34"/>
    <p:sldId id="258" r:id="rId35"/>
    <p:sldId id="259" r:id="rId36"/>
    <p:sldId id="260" r:id="rId37"/>
    <p:sldId id="261" r:id="rId38"/>
    <p:sldId id="263" r:id="rId39"/>
    <p:sldId id="265" r:id="rId40"/>
    <p:sldId id="266" r:id="rId41"/>
    <p:sldId id="269" r:id="rId42"/>
    <p:sldId id="267" r:id="rId43"/>
    <p:sldId id="268" r:id="rId44"/>
    <p:sldId id="264" r:id="rId45"/>
    <p:sldId id="272" r:id="rId46"/>
    <p:sldId id="271" r:id="rId47"/>
    <p:sldId id="277" r:id="rId48"/>
    <p:sldId id="278" r:id="rId49"/>
    <p:sldId id="280" r:id="rId50"/>
    <p:sldId id="279" r:id="rId51"/>
    <p:sldId id="276" r:id="rId52"/>
    <p:sldId id="275" r:id="rId53"/>
    <p:sldId id="274" r:id="rId54"/>
    <p:sldId id="273" r:id="rId55"/>
    <p:sldId id="283" r:id="rId56"/>
    <p:sldId id="286" r:id="rId57"/>
    <p:sldId id="327" r:id="rId5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75" d="100"/>
          <a:sy n="75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69E7-82C2-4807-877C-8396F1EC8CFC}" type="datetimeFigureOut">
              <a:rPr lang="tr-TR" smtClean="0"/>
              <a:t>03.06.2016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2789-2290-4DD9-85BD-F59FC9664D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4535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69E7-82C2-4807-877C-8396F1EC8CFC}" type="datetimeFigureOut">
              <a:rPr lang="tr-TR" smtClean="0"/>
              <a:t>03.06.2016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2789-2290-4DD9-85BD-F59FC9664D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1990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69E7-82C2-4807-877C-8396F1EC8CFC}" type="datetimeFigureOut">
              <a:rPr lang="tr-TR" smtClean="0"/>
              <a:t>03.06.2016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2789-2290-4DD9-85BD-F59FC9664D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7236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69E7-82C2-4807-877C-8396F1EC8CFC}" type="datetimeFigureOut">
              <a:rPr lang="tr-TR" smtClean="0"/>
              <a:t>03.06.2016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2789-2290-4DD9-85BD-F59FC9664D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1217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69E7-82C2-4807-877C-8396F1EC8CFC}" type="datetimeFigureOut">
              <a:rPr lang="tr-TR" smtClean="0"/>
              <a:t>03.06.2016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2789-2290-4DD9-85BD-F59FC9664D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2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69E7-82C2-4807-877C-8396F1EC8CFC}" type="datetimeFigureOut">
              <a:rPr lang="tr-TR" smtClean="0"/>
              <a:t>03.06.2016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2789-2290-4DD9-85BD-F59FC9664D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3174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69E7-82C2-4807-877C-8396F1EC8CFC}" type="datetimeFigureOut">
              <a:rPr lang="tr-TR" smtClean="0"/>
              <a:t>03.06.2016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2789-2290-4DD9-85BD-F59FC9664D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926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69E7-82C2-4807-877C-8396F1EC8CFC}" type="datetimeFigureOut">
              <a:rPr lang="tr-TR" smtClean="0"/>
              <a:t>03.06.2016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2789-2290-4DD9-85BD-F59FC9664D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88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69E7-82C2-4807-877C-8396F1EC8CFC}" type="datetimeFigureOut">
              <a:rPr lang="tr-TR" smtClean="0"/>
              <a:t>03.06.2016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2789-2290-4DD9-85BD-F59FC9664D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665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69E7-82C2-4807-877C-8396F1EC8CFC}" type="datetimeFigureOut">
              <a:rPr lang="tr-TR" smtClean="0"/>
              <a:t>03.06.2016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2789-2290-4DD9-85BD-F59FC9664D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864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69E7-82C2-4807-877C-8396F1EC8CFC}" type="datetimeFigureOut">
              <a:rPr lang="tr-TR" smtClean="0"/>
              <a:t>03.06.2016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E2789-2290-4DD9-85BD-F59FC9664D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3929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E69E7-82C2-4807-877C-8396F1EC8CFC}" type="datetimeFigureOut">
              <a:rPr lang="tr-TR" smtClean="0"/>
              <a:t>03.06.2016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E2789-2290-4DD9-85BD-F59FC9664D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016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40" y="0"/>
            <a:ext cx="8168640" cy="3309870"/>
          </a:xfrm>
        </p:spPr>
        <p:txBody>
          <a:bodyPr>
            <a:noAutofit/>
          </a:bodyPr>
          <a:lstStyle/>
          <a:p>
            <a:r>
              <a:rPr lang="tr-T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KUŞAK FARKI, </a:t>
            </a:r>
            <a:br>
              <a:rPr lang="tr-T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FARKLILAŞAN </a:t>
            </a:r>
            <a:br>
              <a:rPr lang="tr-T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DEĞERLER</a:t>
            </a:r>
            <a:endParaRPr lang="tr-TR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9901" y="4003040"/>
            <a:ext cx="4539803" cy="2438400"/>
          </a:xfrm>
        </p:spPr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Prof. Dr. Veysel BOZKURT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İstanbul Üniversitesi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33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/>
              <a:t>Y Kuşağı (Milenyum Kuşağı, Net Kuşağı)</a:t>
            </a:r>
            <a:r>
              <a:rPr lang="tr-TR" sz="3200" b="1" dirty="0" err="1"/>
              <a:t>nın</a:t>
            </a:r>
            <a:r>
              <a:rPr lang="tr-TR" sz="3200" b="1" dirty="0"/>
              <a:t> Temel Değerleri (1980 Sonrası)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tr-TR" dirty="0"/>
          </a:p>
          <a:p>
            <a:pPr lvl="0"/>
            <a:r>
              <a:rPr lang="tr-TR" b="1" dirty="0"/>
              <a:t>Teknoloji ustası</a:t>
            </a:r>
            <a:r>
              <a:rPr lang="tr-TR" dirty="0"/>
              <a:t>: İşlerini daha iyi yapabilmek için teknolojiye bağımlılar. </a:t>
            </a:r>
            <a:r>
              <a:rPr lang="tr-TR" dirty="0" smtClean="0"/>
              <a:t>Notebook</a:t>
            </a:r>
            <a:r>
              <a:rPr lang="tr-TR" dirty="0"/>
              <a:t>, </a:t>
            </a:r>
            <a:r>
              <a:rPr lang="tr-TR" dirty="0" smtClean="0"/>
              <a:t>IPHONE, IPAD, </a:t>
            </a:r>
            <a:r>
              <a:rPr lang="tr-TR" dirty="0" err="1" smtClean="0"/>
              <a:t>Blackberrys</a:t>
            </a:r>
            <a:r>
              <a:rPr lang="tr-TR" dirty="0"/>
              <a:t>, </a:t>
            </a:r>
            <a:r>
              <a:rPr lang="tr-TR" dirty="0" err="1"/>
              <a:t>vd</a:t>
            </a:r>
            <a:r>
              <a:rPr lang="tr-TR" dirty="0"/>
              <a:t>.  24 saat ağda.  İletişimi </a:t>
            </a:r>
            <a:r>
              <a:rPr lang="tr-TR" dirty="0" err="1"/>
              <a:t>email</a:t>
            </a:r>
            <a:r>
              <a:rPr lang="tr-TR" dirty="0"/>
              <a:t>, </a:t>
            </a:r>
            <a:r>
              <a:rPr lang="tr-TR" dirty="0" err="1"/>
              <a:t>facebook</a:t>
            </a:r>
            <a:r>
              <a:rPr lang="tr-TR" dirty="0"/>
              <a:t>, </a:t>
            </a:r>
            <a:r>
              <a:rPr lang="tr-TR" dirty="0" err="1"/>
              <a:t>twitter</a:t>
            </a:r>
            <a:r>
              <a:rPr lang="tr-TR" dirty="0"/>
              <a:t> üzerinde yürüten bir nesil</a:t>
            </a:r>
          </a:p>
          <a:p>
            <a:pPr lvl="0"/>
            <a:r>
              <a:rPr lang="tr-TR" b="1" dirty="0"/>
              <a:t>Başarı yönelimli</a:t>
            </a:r>
            <a:r>
              <a:rPr lang="tr-TR" dirty="0"/>
              <a:t>:  </a:t>
            </a:r>
            <a:r>
              <a:rPr lang="tr-TR" dirty="0" smtClean="0"/>
              <a:t>Daha </a:t>
            </a:r>
            <a:r>
              <a:rPr lang="tr-TR" dirty="0"/>
              <a:t>çok </a:t>
            </a:r>
            <a:r>
              <a:rPr lang="tr-TR" u="sng" dirty="0"/>
              <a:t>özen </a:t>
            </a:r>
            <a:r>
              <a:rPr lang="tr-TR" u="sng" dirty="0" smtClean="0"/>
              <a:t>gösteren </a:t>
            </a:r>
            <a:r>
              <a:rPr lang="tr-TR" u="sng" dirty="0"/>
              <a:t>aileler</a:t>
            </a:r>
            <a:r>
              <a:rPr lang="tr-TR" dirty="0"/>
              <a:t>de yetişen çocuklar.. </a:t>
            </a:r>
            <a:r>
              <a:rPr lang="tr-TR" i="1" dirty="0"/>
              <a:t>Çocuk merkezli </a:t>
            </a:r>
            <a:r>
              <a:rPr lang="tr-TR" dirty="0"/>
              <a:t>aile, eğitim vb. </a:t>
            </a:r>
          </a:p>
          <a:p>
            <a:pPr lvl="0"/>
            <a:r>
              <a:rPr lang="tr-TR" dirty="0"/>
              <a:t>Kendinden </a:t>
            </a:r>
            <a:r>
              <a:rPr lang="tr-TR" b="1" dirty="0" smtClean="0"/>
              <a:t>emin</a:t>
            </a:r>
          </a:p>
          <a:p>
            <a:r>
              <a:rPr lang="tr-TR" dirty="0"/>
              <a:t>Yöneticilerinden </a:t>
            </a:r>
            <a:r>
              <a:rPr lang="tr-TR" b="1" dirty="0"/>
              <a:t>daha çok beklenti </a:t>
            </a:r>
            <a:r>
              <a:rPr lang="tr-TR" dirty="0"/>
              <a:t>içindeler</a:t>
            </a:r>
          </a:p>
          <a:p>
            <a:pPr marL="0" lv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929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/>
              <a:t>Y Kuşağı (Milenyum Kuşağı, Net Kuşağı)</a:t>
            </a:r>
            <a:r>
              <a:rPr lang="tr-TR" sz="3200" b="1" dirty="0" err="1"/>
              <a:t>nın</a:t>
            </a:r>
            <a:r>
              <a:rPr lang="tr-TR" sz="3200" b="1" dirty="0"/>
              <a:t> Temel Değerleri (1980 Sonrası 2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Ayrıca </a:t>
            </a:r>
            <a:r>
              <a:rPr lang="tr-TR" u="sng" dirty="0" smtClean="0"/>
              <a:t>otorite</a:t>
            </a:r>
            <a:r>
              <a:rPr lang="tr-TR" dirty="0" smtClean="0"/>
              <a:t> </a:t>
            </a:r>
            <a:r>
              <a:rPr lang="tr-TR" dirty="0"/>
              <a:t>ile ilişkileri daha </a:t>
            </a:r>
            <a:r>
              <a:rPr lang="tr-TR" b="1" dirty="0"/>
              <a:t>rahat ve nazik</a:t>
            </a:r>
          </a:p>
          <a:p>
            <a:pPr lvl="0"/>
            <a:r>
              <a:rPr lang="tr-TR" dirty="0"/>
              <a:t>Aile yönelimler.. </a:t>
            </a:r>
            <a:r>
              <a:rPr lang="tr-TR" b="1" dirty="0"/>
              <a:t>Esnek çalışma saatleri</a:t>
            </a:r>
            <a:r>
              <a:rPr lang="tr-TR" dirty="0"/>
              <a:t>.. Daha çok </a:t>
            </a:r>
            <a:r>
              <a:rPr lang="tr-TR" u="sng" dirty="0"/>
              <a:t>iş yaşam dengesi</a:t>
            </a:r>
            <a:r>
              <a:rPr lang="tr-TR" dirty="0"/>
              <a:t>..</a:t>
            </a:r>
          </a:p>
          <a:p>
            <a:pPr lvl="0"/>
            <a:r>
              <a:rPr lang="tr-TR" b="1" dirty="0" smtClean="0"/>
              <a:t>Artan </a:t>
            </a:r>
            <a:r>
              <a:rPr lang="tr-TR" b="1" dirty="0"/>
              <a:t>narsisim </a:t>
            </a:r>
          </a:p>
          <a:p>
            <a:pPr lvl="0"/>
            <a:r>
              <a:rPr lang="tr-TR" dirty="0"/>
              <a:t>Bağlılıktan, disiplinden ve </a:t>
            </a:r>
            <a:r>
              <a:rPr lang="tr-TR" b="1" dirty="0"/>
              <a:t>amaçlılıktan uzaklık</a:t>
            </a:r>
          </a:p>
          <a:p>
            <a:pPr lvl="0"/>
            <a:r>
              <a:rPr lang="tr-TR" dirty="0"/>
              <a:t>Daha </a:t>
            </a:r>
            <a:r>
              <a:rPr lang="tr-TR" b="1" dirty="0"/>
              <a:t>yüksek ücret beklentisi </a:t>
            </a:r>
            <a:r>
              <a:rPr lang="tr-TR" dirty="0"/>
              <a:t>içindeler.. Fakat aynı zamanda </a:t>
            </a:r>
            <a:r>
              <a:rPr lang="tr-TR" b="1" dirty="0"/>
              <a:t>daha çok boş zaman </a:t>
            </a:r>
            <a:r>
              <a:rPr lang="tr-TR" dirty="0"/>
              <a:t>talep ediyorlar.. </a:t>
            </a:r>
            <a:endParaRPr lang="tr-TR" dirty="0" smtClean="0"/>
          </a:p>
          <a:p>
            <a:pPr lvl="0"/>
            <a:r>
              <a:rPr lang="tr-TR" dirty="0" smtClean="0"/>
              <a:t>Onlar </a:t>
            </a:r>
            <a:r>
              <a:rPr lang="tr-TR" dirty="0"/>
              <a:t>hem istediği kadar yemek </a:t>
            </a:r>
            <a:r>
              <a:rPr lang="tr-TR" b="1" dirty="0"/>
              <a:t>yemek</a:t>
            </a:r>
            <a:r>
              <a:rPr lang="tr-TR" dirty="0"/>
              <a:t>, hem de </a:t>
            </a:r>
            <a:r>
              <a:rPr lang="tr-TR" b="1" dirty="0"/>
              <a:t>fit kalmak </a:t>
            </a:r>
            <a:r>
              <a:rPr lang="tr-TR" dirty="0"/>
              <a:t>isteyen bir nesil.</a:t>
            </a:r>
          </a:p>
          <a:p>
            <a:pPr lvl="0"/>
            <a:r>
              <a:rPr lang="tr-TR" dirty="0" smtClean="0"/>
              <a:t>Optimistler</a:t>
            </a:r>
            <a:endParaRPr lang="tr-TR" dirty="0"/>
          </a:p>
          <a:p>
            <a:pPr lvl="0">
              <a:buNone/>
            </a:pPr>
            <a:endParaRPr lang="tr-TR" dirty="0"/>
          </a:p>
          <a:p>
            <a:pPr lvl="0"/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78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/>
              <a:t>ÇALIŞANLAR VE DEĞERLERİ KONUSUNDA SAHA ARAŞTIRMASI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791 ücretli/maaşlı çalışan (17-66 yaş arası)</a:t>
            </a:r>
          </a:p>
          <a:p>
            <a:r>
              <a:rPr lang="tr-TR" dirty="0" smtClean="0"/>
              <a:t>Önde gelen sanayi şehirlerinden birinde</a:t>
            </a:r>
          </a:p>
          <a:p>
            <a:r>
              <a:rPr lang="tr-TR" dirty="0" smtClean="0"/>
              <a:t>Ağırlıklı olarak sendikalardan yardım alındı.</a:t>
            </a:r>
          </a:p>
          <a:p>
            <a:r>
              <a:rPr lang="tr-TR" dirty="0" smtClean="0"/>
              <a:t>Yüzde 36 kadın, 63 Erkek</a:t>
            </a:r>
          </a:p>
          <a:p>
            <a:r>
              <a:rPr lang="tr-TR" dirty="0" smtClean="0"/>
              <a:t>Yüzde  45’i üniversite ve üzeri eğitime sahip</a:t>
            </a:r>
          </a:p>
          <a:p>
            <a:r>
              <a:rPr lang="tr-TR" dirty="0" smtClean="0"/>
              <a:t>Yüzde 57’si öğrenci iken çalışmış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104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/>
              <a:t>Çalışma Etiği ve Kuşaklar </a:t>
            </a:r>
            <a:br>
              <a:rPr lang="tr-TR" sz="3200" dirty="0"/>
            </a:br>
            <a:r>
              <a:rPr lang="tr-TR" sz="2400" dirty="0"/>
              <a:t>Ortalamalar: Y= 3,65;  X=3,68; BB=3,76; (p&gt;,620)</a:t>
            </a:r>
            <a:br>
              <a:rPr lang="tr-TR" sz="2400" dirty="0"/>
            </a:br>
            <a:endParaRPr lang="tr-TR" sz="2400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4667" y="1379002"/>
            <a:ext cx="6935273" cy="4815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47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43000" y="0"/>
            <a:ext cx="61722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600" dirty="0"/>
              <a:t>Hedonist Değerler ve Kuşaklar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</a:t>
            </a:r>
            <a:r>
              <a:rPr lang="tr-TR" sz="2700" dirty="0"/>
              <a:t>Ortalamalar: BB= 4,78;  X=4,19; Y=3,60 </a:t>
            </a:r>
            <a:r>
              <a:rPr lang="tr-TR" sz="2800" dirty="0"/>
              <a:t>(p&lt;000</a:t>
            </a:r>
            <a:r>
              <a:rPr lang="tr-TR" sz="2400" dirty="0"/>
              <a:t>)</a:t>
            </a:r>
            <a:endParaRPr lang="tr-TR" sz="2700" dirty="0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/>
          <a:srcRect l="1" r="1595" b="10904"/>
          <a:stretch/>
        </p:blipFill>
        <p:spPr bwMode="auto">
          <a:xfrm>
            <a:off x="2573779" y="1512323"/>
            <a:ext cx="4172083" cy="4032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ikdörtgen 2"/>
          <p:cNvSpPr/>
          <p:nvPr/>
        </p:nvSpPr>
        <p:spPr>
          <a:xfrm>
            <a:off x="3383868" y="5517232"/>
            <a:ext cx="81009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Y Kuşağı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517994" y="5517232"/>
            <a:ext cx="81009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X Kuşağı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5706126" y="5517232"/>
            <a:ext cx="75608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BP</a:t>
            </a:r>
          </a:p>
        </p:txBody>
      </p:sp>
    </p:spTree>
    <p:extLst>
      <p:ext uri="{BB962C8B-B14F-4D97-AF65-F5344CB8AC3E}">
        <p14:creationId xmlns:p14="http://schemas.microsoft.com/office/powerpoint/2010/main" val="384338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93658" y="260648"/>
            <a:ext cx="6172200" cy="1143000"/>
          </a:xfrm>
        </p:spPr>
        <p:txBody>
          <a:bodyPr>
            <a:normAutofit/>
          </a:bodyPr>
          <a:lstStyle/>
          <a:p>
            <a:pPr algn="ctr"/>
            <a:r>
              <a:rPr lang="tr-TR" sz="2800" dirty="0"/>
              <a:t>Başarı Değeri ve Kuşaklar </a:t>
            </a:r>
            <a:br>
              <a:rPr lang="tr-TR" sz="2800" dirty="0"/>
            </a:br>
            <a:r>
              <a:rPr lang="tr-TR" sz="2000" dirty="0"/>
              <a:t>Ortalamalar: BB= 5,03;  X=4,82; Y=4,66 (p&lt;,037)</a:t>
            </a:r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2145" y="1600202"/>
            <a:ext cx="423971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ikdörtgen 2"/>
          <p:cNvSpPr/>
          <p:nvPr/>
        </p:nvSpPr>
        <p:spPr>
          <a:xfrm>
            <a:off x="3329862" y="5517232"/>
            <a:ext cx="75608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Y Kuşağı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409982" y="5517232"/>
            <a:ext cx="81009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X Kuşağı</a:t>
            </a:r>
          </a:p>
        </p:txBody>
      </p:sp>
      <p:sp>
        <p:nvSpPr>
          <p:cNvPr id="6" name="Dikdörtgen 5"/>
          <p:cNvSpPr/>
          <p:nvPr/>
        </p:nvSpPr>
        <p:spPr>
          <a:xfrm>
            <a:off x="5490102" y="5517232"/>
            <a:ext cx="86409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BP</a:t>
            </a:r>
          </a:p>
        </p:txBody>
      </p:sp>
    </p:spTree>
    <p:extLst>
      <p:ext uri="{BB962C8B-B14F-4D97-AF65-F5344CB8AC3E}">
        <p14:creationId xmlns:p14="http://schemas.microsoft.com/office/powerpoint/2010/main" val="366645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93658" y="260648"/>
            <a:ext cx="61722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/>
              <a:t>Heyecanlı Bir Hayat Değeri ve Kuşaklar </a:t>
            </a:r>
            <a:br>
              <a:rPr lang="tr-TR" sz="2400" dirty="0"/>
            </a:br>
            <a:r>
              <a:rPr lang="tr-TR" sz="2400" dirty="0"/>
              <a:t>Ortalamalar: BB= 4,17;  X=3,80; Y=3,50 (p&lt;,001)</a:t>
            </a:r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2145" y="1600202"/>
            <a:ext cx="423971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ikdörtgen 2"/>
          <p:cNvSpPr/>
          <p:nvPr/>
        </p:nvSpPr>
        <p:spPr>
          <a:xfrm>
            <a:off x="3275856" y="5589240"/>
            <a:ext cx="75608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Y Kuşağı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409982" y="5589240"/>
            <a:ext cx="810090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X Kuşağı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5598114" y="5589240"/>
            <a:ext cx="702078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BP</a:t>
            </a:r>
          </a:p>
        </p:txBody>
      </p:sp>
    </p:spTree>
    <p:extLst>
      <p:ext uri="{BB962C8B-B14F-4D97-AF65-F5344CB8AC3E}">
        <p14:creationId xmlns:p14="http://schemas.microsoft.com/office/powerpoint/2010/main" val="412332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09682" y="274638"/>
            <a:ext cx="5948418" cy="994122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Güç Değeri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 err="1"/>
              <a:t>Ort</a:t>
            </a:r>
            <a:r>
              <a:rPr lang="tr-TR" sz="2800" dirty="0"/>
              <a:t>: Y=4,47; X=3,97; BB=3,33 (p&lt;000)</a:t>
            </a:r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5766" y="1628802"/>
            <a:ext cx="423971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Dikdörtgen 3"/>
          <p:cNvSpPr/>
          <p:nvPr/>
        </p:nvSpPr>
        <p:spPr>
          <a:xfrm>
            <a:off x="3275856" y="5589240"/>
            <a:ext cx="75608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Y Kuşağı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409982" y="5589240"/>
            <a:ext cx="810090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X Kuşağı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5598114" y="5589240"/>
            <a:ext cx="702078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BP</a:t>
            </a:r>
          </a:p>
        </p:txBody>
      </p:sp>
    </p:spTree>
    <p:extLst>
      <p:ext uri="{BB962C8B-B14F-4D97-AF65-F5344CB8AC3E}">
        <p14:creationId xmlns:p14="http://schemas.microsoft.com/office/powerpoint/2010/main" val="195326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 smtClean="0"/>
              <a:t>Evrensel Değerler</a:t>
            </a:r>
            <a:br>
              <a:rPr lang="tr-TR" sz="2800" dirty="0" smtClean="0"/>
            </a:br>
            <a:r>
              <a:rPr lang="tr-TR" sz="2800" dirty="0" smtClean="0"/>
              <a:t> </a:t>
            </a:r>
            <a:r>
              <a:rPr lang="tr-TR" sz="2800" dirty="0" err="1" smtClean="0"/>
              <a:t>Ort</a:t>
            </a:r>
            <a:r>
              <a:rPr lang="tr-TR" sz="2800" dirty="0" smtClean="0"/>
              <a:t>: Y=5,18; X=5,40; BB=5,62 (p&lt;006</a:t>
            </a:r>
            <a:endParaRPr lang="tr-TR" sz="2800" dirty="0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2145" y="1600202"/>
            <a:ext cx="423971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ikdörtgen 2"/>
          <p:cNvSpPr/>
          <p:nvPr/>
        </p:nvSpPr>
        <p:spPr>
          <a:xfrm>
            <a:off x="3383868" y="5589240"/>
            <a:ext cx="702078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Y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517994" y="5589240"/>
            <a:ext cx="64807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X</a:t>
            </a:r>
          </a:p>
        </p:txBody>
      </p:sp>
      <p:sp>
        <p:nvSpPr>
          <p:cNvPr id="5" name="Dikdörtgen 4"/>
          <p:cNvSpPr/>
          <p:nvPr/>
        </p:nvSpPr>
        <p:spPr>
          <a:xfrm>
            <a:off x="5544108" y="5589240"/>
            <a:ext cx="702078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BP</a:t>
            </a:r>
          </a:p>
        </p:txBody>
      </p:sp>
    </p:spTree>
    <p:extLst>
      <p:ext uri="{BB962C8B-B14F-4D97-AF65-F5344CB8AC3E}">
        <p14:creationId xmlns:p14="http://schemas.microsoft.com/office/powerpoint/2010/main" val="201826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 smtClean="0"/>
              <a:t>Zengin olmaya verilen değer</a:t>
            </a:r>
            <a:br>
              <a:rPr lang="tr-TR" sz="2400" dirty="0" smtClean="0"/>
            </a:br>
            <a:r>
              <a:rPr lang="tr-TR" sz="2400" dirty="0" smtClean="0"/>
              <a:t> </a:t>
            </a:r>
            <a:r>
              <a:rPr lang="tr-TR" sz="2400" dirty="0" err="1" smtClean="0"/>
              <a:t>Ort</a:t>
            </a:r>
            <a:r>
              <a:rPr lang="tr-TR" sz="2400" dirty="0" smtClean="0"/>
              <a:t>: Y=3,87; X=3,31; BB=3,00 (p&lt;001)</a:t>
            </a:r>
            <a:endParaRPr lang="tr-TR" sz="2400" dirty="0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2145" y="1628802"/>
            <a:ext cx="423971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ikdörtgen 2"/>
          <p:cNvSpPr/>
          <p:nvPr/>
        </p:nvSpPr>
        <p:spPr>
          <a:xfrm>
            <a:off x="3383868" y="5589240"/>
            <a:ext cx="702078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Y K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463988" y="5589240"/>
            <a:ext cx="702078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X</a:t>
            </a:r>
          </a:p>
        </p:txBody>
      </p:sp>
      <p:sp>
        <p:nvSpPr>
          <p:cNvPr id="5" name="Dikdörtgen 4"/>
          <p:cNvSpPr/>
          <p:nvPr/>
        </p:nvSpPr>
        <p:spPr>
          <a:xfrm>
            <a:off x="5598114" y="5589240"/>
            <a:ext cx="702078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BP</a:t>
            </a:r>
          </a:p>
        </p:txBody>
      </p:sp>
    </p:spTree>
    <p:extLst>
      <p:ext uri="{BB962C8B-B14F-4D97-AF65-F5344CB8AC3E}">
        <p14:creationId xmlns:p14="http://schemas.microsoft.com/office/powerpoint/2010/main" val="118729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BİZİMLE DİĞER KUŞAKLAR ARASINDA GERÇEKTEN FARK MI?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Eski bir Çin bedduası: </a:t>
            </a:r>
          </a:p>
          <a:p>
            <a:r>
              <a:rPr lang="tr-TR" dirty="0" smtClean="0"/>
              <a:t>İnşallah değişen zamanlarda yaşarsın</a:t>
            </a:r>
          </a:p>
          <a:p>
            <a:r>
              <a:rPr lang="tr-TR" dirty="0" smtClean="0"/>
              <a:t>Neden??</a:t>
            </a:r>
          </a:p>
          <a:p>
            <a:r>
              <a:rPr lang="tr-TR" dirty="0" smtClean="0"/>
              <a:t>Antik çağda </a:t>
            </a:r>
            <a:r>
              <a:rPr lang="tr-TR" dirty="0" err="1" smtClean="0"/>
              <a:t>Heraklitos</a:t>
            </a:r>
            <a:r>
              <a:rPr lang="tr-TR" dirty="0" smtClean="0"/>
              <a:t>-</a:t>
            </a:r>
            <a:r>
              <a:rPr lang="tr-TR" dirty="0" err="1" smtClean="0"/>
              <a:t>Parmanides</a:t>
            </a:r>
            <a:endParaRPr lang="tr-TR" dirty="0" smtClean="0"/>
          </a:p>
          <a:p>
            <a:r>
              <a:rPr lang="tr-TR" dirty="0" smtClean="0"/>
              <a:t>Biz kimin yanında saf tutuyoruz?</a:t>
            </a:r>
          </a:p>
          <a:p>
            <a:r>
              <a:rPr lang="tr-TR" dirty="0" smtClean="0"/>
              <a:t>Günümüzün insanı :  Çinlilerin bedduası tuttu mu acaba?</a:t>
            </a:r>
          </a:p>
          <a:p>
            <a:r>
              <a:rPr lang="tr-TR" dirty="0" smtClean="0"/>
              <a:t>Kürselleşme : Küçülen dünya.. İvme kazanan değişim ?</a:t>
            </a:r>
          </a:p>
          <a:p>
            <a:r>
              <a:rPr lang="tr-TR" dirty="0" smtClean="0"/>
              <a:t>Türkiye nerede?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885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 smtClean="0"/>
              <a:t>Doğayla Bütünlük İçinde Olmak</a:t>
            </a:r>
            <a:br>
              <a:rPr lang="tr-TR" sz="2800" dirty="0" smtClean="0"/>
            </a:br>
            <a:r>
              <a:rPr lang="tr-TR" sz="2800" dirty="0" err="1"/>
              <a:t>Ort</a:t>
            </a:r>
            <a:r>
              <a:rPr lang="tr-TR" sz="2800" dirty="0"/>
              <a:t>: Y=4,24; X=4,80; BB=5,15 (p&lt;000)</a:t>
            </a:r>
            <a:br>
              <a:rPr lang="tr-TR" sz="2800" dirty="0"/>
            </a:br>
            <a:endParaRPr lang="tr-TR" sz="2800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2145" y="1600202"/>
            <a:ext cx="423971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ikdörtgen 2"/>
          <p:cNvSpPr/>
          <p:nvPr/>
        </p:nvSpPr>
        <p:spPr>
          <a:xfrm>
            <a:off x="3383868" y="5589240"/>
            <a:ext cx="70207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Y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517994" y="5589240"/>
            <a:ext cx="54006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X</a:t>
            </a:r>
          </a:p>
        </p:txBody>
      </p:sp>
      <p:sp>
        <p:nvSpPr>
          <p:cNvPr id="6" name="Dikdörtgen 5"/>
          <p:cNvSpPr/>
          <p:nvPr/>
        </p:nvSpPr>
        <p:spPr>
          <a:xfrm>
            <a:off x="5598114" y="5589240"/>
            <a:ext cx="54006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BP</a:t>
            </a:r>
          </a:p>
        </p:txBody>
      </p:sp>
    </p:spTree>
    <p:extLst>
      <p:ext uri="{BB962C8B-B14F-4D97-AF65-F5344CB8AC3E}">
        <p14:creationId xmlns:p14="http://schemas.microsoft.com/office/powerpoint/2010/main" val="31372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 smtClean="0"/>
              <a:t>Doğa ve Sanatın Güzelliği</a:t>
            </a:r>
            <a:br>
              <a:rPr lang="tr-TR" sz="2800" dirty="0" smtClean="0"/>
            </a:br>
            <a:r>
              <a:rPr lang="tr-TR" sz="2800" dirty="0" err="1" smtClean="0"/>
              <a:t>Ort</a:t>
            </a:r>
            <a:r>
              <a:rPr lang="tr-TR" sz="2800" dirty="0" smtClean="0"/>
              <a:t>: Y=4,85; X=5,12; BB=5,44 (p&lt;040</a:t>
            </a:r>
            <a:endParaRPr lang="tr-TR" sz="2800" dirty="0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2145" y="1600202"/>
            <a:ext cx="423971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ikdörtgen 2"/>
          <p:cNvSpPr/>
          <p:nvPr/>
        </p:nvSpPr>
        <p:spPr>
          <a:xfrm>
            <a:off x="3383868" y="5589240"/>
            <a:ext cx="64807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Y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572000" y="5589240"/>
            <a:ext cx="48605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X</a:t>
            </a:r>
          </a:p>
        </p:txBody>
      </p:sp>
      <p:sp>
        <p:nvSpPr>
          <p:cNvPr id="5" name="Dikdörtgen 4"/>
          <p:cNvSpPr/>
          <p:nvPr/>
        </p:nvSpPr>
        <p:spPr>
          <a:xfrm>
            <a:off x="5598114" y="5589240"/>
            <a:ext cx="540060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BP</a:t>
            </a:r>
          </a:p>
        </p:txBody>
      </p:sp>
    </p:spTree>
    <p:extLst>
      <p:ext uri="{BB962C8B-B14F-4D97-AF65-F5344CB8AC3E}">
        <p14:creationId xmlns:p14="http://schemas.microsoft.com/office/powerpoint/2010/main" val="245827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200" dirty="0" smtClean="0"/>
              <a:t>Cesur Olmak (Macera ve Risk Aramak)</a:t>
            </a:r>
            <a:br>
              <a:rPr lang="tr-TR" sz="3200" dirty="0" smtClean="0"/>
            </a:br>
            <a:r>
              <a:rPr lang="tr-TR" sz="3200" dirty="0" err="1" smtClean="0"/>
              <a:t>Ort</a:t>
            </a:r>
            <a:r>
              <a:rPr lang="tr-TR" sz="3200" dirty="0" smtClean="0"/>
              <a:t>: Y=4,89; X=4,33; BB=3,39 (p&lt;000</a:t>
            </a:r>
            <a:br>
              <a:rPr lang="tr-TR" sz="3200" dirty="0" smtClean="0"/>
            </a:br>
            <a:endParaRPr lang="tr-TR" sz="3200" dirty="0"/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2145" y="1600202"/>
            <a:ext cx="423971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ikdörtgen 2"/>
          <p:cNvSpPr/>
          <p:nvPr/>
        </p:nvSpPr>
        <p:spPr>
          <a:xfrm>
            <a:off x="3437874" y="5589240"/>
            <a:ext cx="540060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Y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572000" y="5589240"/>
            <a:ext cx="48605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X</a:t>
            </a:r>
          </a:p>
        </p:txBody>
      </p:sp>
      <p:sp>
        <p:nvSpPr>
          <p:cNvPr id="5" name="Dikdörtgen 4"/>
          <p:cNvSpPr/>
          <p:nvPr/>
        </p:nvSpPr>
        <p:spPr>
          <a:xfrm>
            <a:off x="5652120" y="5589240"/>
            <a:ext cx="540060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BP</a:t>
            </a:r>
          </a:p>
        </p:txBody>
      </p:sp>
    </p:spTree>
    <p:extLst>
      <p:ext uri="{BB962C8B-B14F-4D97-AF65-F5344CB8AC3E}">
        <p14:creationId xmlns:p14="http://schemas.microsoft.com/office/powerpoint/2010/main" val="322462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93658" y="476672"/>
            <a:ext cx="61722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3100" dirty="0"/>
              <a:t>Çevreyi (Doğayı) Korumak</a:t>
            </a:r>
            <a:br>
              <a:rPr lang="tr-TR" sz="3100" dirty="0"/>
            </a:br>
            <a:r>
              <a:rPr lang="tr-TR" sz="3100" dirty="0" err="1"/>
              <a:t>Ort</a:t>
            </a:r>
            <a:r>
              <a:rPr lang="tr-TR" sz="3100" dirty="0"/>
              <a:t>: Y=4,74; X=5,25; BB=5,83 (p&lt;000</a:t>
            </a:r>
            <a:r>
              <a:rPr lang="tr-TR" dirty="0" smtClean="0"/>
              <a:t>)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49743" y="1844826"/>
            <a:ext cx="4442113" cy="4281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ikdörtgen 2"/>
          <p:cNvSpPr/>
          <p:nvPr/>
        </p:nvSpPr>
        <p:spPr>
          <a:xfrm>
            <a:off x="3221850" y="5589240"/>
            <a:ext cx="70207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Y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409982" y="5589240"/>
            <a:ext cx="59406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X</a:t>
            </a:r>
          </a:p>
        </p:txBody>
      </p:sp>
      <p:sp>
        <p:nvSpPr>
          <p:cNvPr id="5" name="Dikdörtgen 4"/>
          <p:cNvSpPr/>
          <p:nvPr/>
        </p:nvSpPr>
        <p:spPr>
          <a:xfrm>
            <a:off x="5652120" y="5589240"/>
            <a:ext cx="48605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BP</a:t>
            </a:r>
          </a:p>
        </p:txBody>
      </p:sp>
    </p:spTree>
    <p:extLst>
      <p:ext uri="{BB962C8B-B14F-4D97-AF65-F5344CB8AC3E}">
        <p14:creationId xmlns:p14="http://schemas.microsoft.com/office/powerpoint/2010/main" val="370497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19628" y="259648"/>
            <a:ext cx="6172200" cy="1143000"/>
          </a:xfrm>
        </p:spPr>
        <p:txBody>
          <a:bodyPr>
            <a:normAutofit/>
          </a:bodyPr>
          <a:lstStyle/>
          <a:p>
            <a:pPr algn="ctr"/>
            <a:r>
              <a:rPr lang="tr-TR" sz="2800" dirty="0"/>
              <a:t>Kendi Hedeflerini Bağımsızca Belirleyebilmek</a:t>
            </a:r>
            <a:br>
              <a:rPr lang="tr-TR" sz="2800" dirty="0"/>
            </a:br>
            <a:r>
              <a:rPr lang="tr-TR" sz="2800" dirty="0" err="1"/>
              <a:t>Ort</a:t>
            </a:r>
            <a:r>
              <a:rPr lang="tr-TR" sz="2800" dirty="0"/>
              <a:t>: Y=5,76; X=5,43; BB=5,22 (p&lt;003)</a:t>
            </a:r>
          </a:p>
        </p:txBody>
      </p:sp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2145" y="1600202"/>
            <a:ext cx="423971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ikdörtgen 2"/>
          <p:cNvSpPr/>
          <p:nvPr/>
        </p:nvSpPr>
        <p:spPr>
          <a:xfrm>
            <a:off x="3383868" y="5589240"/>
            <a:ext cx="594066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Y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572000" y="5589240"/>
            <a:ext cx="432048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X</a:t>
            </a:r>
          </a:p>
        </p:txBody>
      </p:sp>
      <p:sp>
        <p:nvSpPr>
          <p:cNvPr id="5" name="Dikdörtgen 4"/>
          <p:cNvSpPr/>
          <p:nvPr/>
        </p:nvSpPr>
        <p:spPr>
          <a:xfrm>
            <a:off x="5652120" y="5589240"/>
            <a:ext cx="48605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BP</a:t>
            </a:r>
          </a:p>
        </p:txBody>
      </p:sp>
    </p:spTree>
    <p:extLst>
      <p:ext uri="{BB962C8B-B14F-4D97-AF65-F5344CB8AC3E}">
        <p14:creationId xmlns:p14="http://schemas.microsoft.com/office/powerpoint/2010/main" val="211915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/>
              <a:t>İmaj: Toplumdaki Görüntümü Koruyabilmek</a:t>
            </a:r>
            <a:br>
              <a:rPr lang="tr-TR" sz="2800" dirty="0"/>
            </a:br>
            <a:r>
              <a:rPr lang="tr-TR" sz="2800" dirty="0" err="1"/>
              <a:t>Ort</a:t>
            </a:r>
            <a:r>
              <a:rPr lang="tr-TR" sz="2800" dirty="0"/>
              <a:t>: Y=5,30; X=4,92; BB=4,83 (p&lt;006)</a:t>
            </a:r>
          </a:p>
        </p:txBody>
      </p:sp>
      <p:pic>
        <p:nvPicPr>
          <p:cNvPr id="245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2145" y="1600202"/>
            <a:ext cx="423971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ikdörtgen 2"/>
          <p:cNvSpPr/>
          <p:nvPr/>
        </p:nvSpPr>
        <p:spPr>
          <a:xfrm>
            <a:off x="3383868" y="5589240"/>
            <a:ext cx="64807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Y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572000" y="5589240"/>
            <a:ext cx="48605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X</a:t>
            </a:r>
          </a:p>
        </p:txBody>
      </p:sp>
      <p:sp>
        <p:nvSpPr>
          <p:cNvPr id="5" name="Dikdörtgen 4"/>
          <p:cNvSpPr/>
          <p:nvPr/>
        </p:nvSpPr>
        <p:spPr>
          <a:xfrm>
            <a:off x="5598114" y="5589240"/>
            <a:ext cx="540060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BP</a:t>
            </a:r>
          </a:p>
        </p:txBody>
      </p:sp>
    </p:spTree>
    <p:extLst>
      <p:ext uri="{BB962C8B-B14F-4D97-AF65-F5344CB8AC3E}">
        <p14:creationId xmlns:p14="http://schemas.microsoft.com/office/powerpoint/2010/main" val="137328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700" dirty="0"/>
              <a:t>İsteklerine Düşkün Olmak (Kendine Zevk veren şeyler yapmak)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</a:t>
            </a:r>
            <a:r>
              <a:rPr lang="tr-TR" sz="2700" dirty="0" err="1"/>
              <a:t>Ort</a:t>
            </a:r>
            <a:r>
              <a:rPr lang="tr-TR" sz="2700" dirty="0"/>
              <a:t>: Y=4,54; X=3,62; BB=3,36 (p&lt;004) </a:t>
            </a:r>
          </a:p>
        </p:txBody>
      </p:sp>
      <p:pic>
        <p:nvPicPr>
          <p:cNvPr id="266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2145" y="1600202"/>
            <a:ext cx="423971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ikdörtgen 2"/>
          <p:cNvSpPr/>
          <p:nvPr/>
        </p:nvSpPr>
        <p:spPr>
          <a:xfrm>
            <a:off x="3383868" y="5589240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Y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572000" y="5517232"/>
            <a:ext cx="43204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X</a:t>
            </a:r>
          </a:p>
        </p:txBody>
      </p:sp>
      <p:sp>
        <p:nvSpPr>
          <p:cNvPr id="5" name="Dikdörtgen 4"/>
          <p:cNvSpPr/>
          <p:nvPr/>
        </p:nvSpPr>
        <p:spPr>
          <a:xfrm>
            <a:off x="5598114" y="5589240"/>
            <a:ext cx="54006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BP</a:t>
            </a:r>
          </a:p>
        </p:txBody>
      </p:sp>
    </p:spTree>
    <p:extLst>
      <p:ext uri="{BB962C8B-B14F-4D97-AF65-F5344CB8AC3E}">
        <p14:creationId xmlns:p14="http://schemas.microsoft.com/office/powerpoint/2010/main" val="57024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/>
              <a:t>Seçme imkanı sunulsa hangisi tercih ederdiniz? </a:t>
            </a:r>
            <a:br>
              <a:rPr lang="tr-TR" sz="2800" dirty="0"/>
            </a:br>
            <a:r>
              <a:rPr lang="tr-TR" sz="2800" dirty="0"/>
              <a:t>1) Yüksek Ücreti İş 2) Kendi İşim</a:t>
            </a:r>
            <a:br>
              <a:rPr lang="tr-TR" sz="2800" dirty="0"/>
            </a:br>
            <a:r>
              <a:rPr lang="tr-TR" sz="2800" dirty="0"/>
              <a:t> </a:t>
            </a:r>
            <a:r>
              <a:rPr lang="tr-TR" sz="2800" dirty="0" err="1"/>
              <a:t>Ort</a:t>
            </a:r>
            <a:r>
              <a:rPr lang="tr-TR" sz="2800" dirty="0"/>
              <a:t>: Y=1,55; X=1,68; BB=1,74 (p&lt;003) </a:t>
            </a:r>
          </a:p>
        </p:txBody>
      </p:sp>
      <p:pic>
        <p:nvPicPr>
          <p:cNvPr id="276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2145" y="1600202"/>
            <a:ext cx="423971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ikdörtgen 2"/>
          <p:cNvSpPr/>
          <p:nvPr/>
        </p:nvSpPr>
        <p:spPr>
          <a:xfrm>
            <a:off x="3383868" y="5589240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Y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517994" y="5589240"/>
            <a:ext cx="59406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X</a:t>
            </a:r>
          </a:p>
        </p:txBody>
      </p:sp>
      <p:sp>
        <p:nvSpPr>
          <p:cNvPr id="5" name="Dikdörtgen 4"/>
          <p:cNvSpPr/>
          <p:nvPr/>
        </p:nvSpPr>
        <p:spPr>
          <a:xfrm>
            <a:off x="5598114" y="5589240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BP</a:t>
            </a:r>
          </a:p>
        </p:txBody>
      </p:sp>
    </p:spTree>
    <p:extLst>
      <p:ext uri="{BB962C8B-B14F-4D97-AF65-F5344CB8AC3E}">
        <p14:creationId xmlns:p14="http://schemas.microsoft.com/office/powerpoint/2010/main" val="183614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dirty="0" smtClean="0"/>
              <a:t>Temkinlilik</a:t>
            </a:r>
            <a:br>
              <a:rPr lang="tr-TR" sz="3100" dirty="0" smtClean="0"/>
            </a:br>
            <a:r>
              <a:rPr lang="tr-TR" sz="3100" dirty="0" smtClean="0"/>
              <a:t> </a:t>
            </a:r>
            <a:r>
              <a:rPr lang="tr-TR" sz="3100" dirty="0" err="1" smtClean="0"/>
              <a:t>Ort</a:t>
            </a:r>
            <a:r>
              <a:rPr lang="tr-TR" sz="3100" dirty="0" smtClean="0"/>
              <a:t>: Y=3,58; X=3,76; BB=3,75 (p&lt;,036)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pic>
        <p:nvPicPr>
          <p:cNvPr id="286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2145" y="1600202"/>
            <a:ext cx="423971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ikdörtgen 2"/>
          <p:cNvSpPr/>
          <p:nvPr/>
        </p:nvSpPr>
        <p:spPr>
          <a:xfrm>
            <a:off x="3383868" y="5589240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Y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572000" y="5589240"/>
            <a:ext cx="43204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X</a:t>
            </a:r>
          </a:p>
        </p:txBody>
      </p:sp>
      <p:sp>
        <p:nvSpPr>
          <p:cNvPr id="5" name="Dikdörtgen 4"/>
          <p:cNvSpPr/>
          <p:nvPr/>
        </p:nvSpPr>
        <p:spPr>
          <a:xfrm>
            <a:off x="5652120" y="5589240"/>
            <a:ext cx="48605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BP</a:t>
            </a:r>
          </a:p>
        </p:txBody>
      </p:sp>
    </p:spTree>
    <p:extLst>
      <p:ext uri="{BB962C8B-B14F-4D97-AF65-F5344CB8AC3E}">
        <p14:creationId xmlns:p14="http://schemas.microsoft.com/office/powerpoint/2010/main" val="111538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 smtClean="0"/>
              <a:t>Güven</a:t>
            </a:r>
            <a:br>
              <a:rPr lang="tr-TR" sz="3200" dirty="0" smtClean="0"/>
            </a:br>
            <a:r>
              <a:rPr lang="tr-TR" sz="3200" dirty="0" smtClean="0"/>
              <a:t> </a:t>
            </a:r>
            <a:r>
              <a:rPr lang="tr-TR" sz="3200" dirty="0" err="1" smtClean="0"/>
              <a:t>Ort</a:t>
            </a:r>
            <a:r>
              <a:rPr lang="tr-TR" sz="3200" dirty="0" smtClean="0"/>
              <a:t>: Y=2,26; X=2,51; BB=2,80 (p&lt;001)</a:t>
            </a:r>
            <a:endParaRPr lang="tr-TR" sz="3200" dirty="0"/>
          </a:p>
        </p:txBody>
      </p:sp>
      <p:pic>
        <p:nvPicPr>
          <p:cNvPr id="296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2145" y="1600202"/>
            <a:ext cx="423971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ikdörtgen 2"/>
          <p:cNvSpPr/>
          <p:nvPr/>
        </p:nvSpPr>
        <p:spPr>
          <a:xfrm>
            <a:off x="3437874" y="5589240"/>
            <a:ext cx="59406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Y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572000" y="5589240"/>
            <a:ext cx="48605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X</a:t>
            </a:r>
          </a:p>
        </p:txBody>
      </p:sp>
      <p:sp>
        <p:nvSpPr>
          <p:cNvPr id="5" name="Dikdörtgen 4"/>
          <p:cNvSpPr/>
          <p:nvPr/>
        </p:nvSpPr>
        <p:spPr>
          <a:xfrm>
            <a:off x="5652120" y="5589240"/>
            <a:ext cx="48605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BP</a:t>
            </a:r>
          </a:p>
        </p:txBody>
      </p:sp>
    </p:spTree>
    <p:extLst>
      <p:ext uri="{BB962C8B-B14F-4D97-AF65-F5344CB8AC3E}">
        <p14:creationId xmlns:p14="http://schemas.microsoft.com/office/powerpoint/2010/main" val="162481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Değişen değerler?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Peki her şey (yada çok şey) değişiyorsa,</a:t>
            </a:r>
          </a:p>
          <a:p>
            <a:r>
              <a:rPr lang="tr-TR" dirty="0"/>
              <a:t>Neler değişiyor?</a:t>
            </a:r>
          </a:p>
          <a:p>
            <a:r>
              <a:rPr lang="tr-TR" dirty="0"/>
              <a:t>Neler değişmiyor?</a:t>
            </a:r>
          </a:p>
          <a:p>
            <a:r>
              <a:rPr lang="tr-TR" dirty="0"/>
              <a:t> </a:t>
            </a:r>
            <a:r>
              <a:rPr lang="tr-TR" dirty="0" smtClean="0"/>
              <a:t>Geçmişin </a:t>
            </a:r>
            <a:r>
              <a:rPr lang="tr-TR" dirty="0"/>
              <a:t>kuşakları arasında ne gibi </a:t>
            </a:r>
            <a:r>
              <a:rPr lang="tr-TR" dirty="0" smtClean="0"/>
              <a:t>süreklilikler </a:t>
            </a:r>
            <a:r>
              <a:rPr lang="tr-TR" dirty="0"/>
              <a:t>ve kopukluklar var?</a:t>
            </a:r>
          </a:p>
          <a:p>
            <a:r>
              <a:rPr lang="tr-TR" dirty="0"/>
              <a:t>Nerelerde </a:t>
            </a:r>
            <a:r>
              <a:rPr lang="tr-TR" dirty="0" smtClean="0"/>
              <a:t>aynı </a:t>
            </a:r>
            <a:r>
              <a:rPr lang="tr-TR" dirty="0"/>
              <a:t>dili nerelerde </a:t>
            </a:r>
            <a:r>
              <a:rPr lang="tr-TR" dirty="0" smtClean="0"/>
              <a:t>farklı </a:t>
            </a:r>
            <a:r>
              <a:rPr lang="tr-TR" dirty="0"/>
              <a:t>dili </a:t>
            </a:r>
            <a:r>
              <a:rPr lang="tr-TR" dirty="0" smtClean="0"/>
              <a:t>konuşuyoruz?</a:t>
            </a:r>
            <a:endParaRPr lang="tr-TR" dirty="0"/>
          </a:p>
          <a:p>
            <a:r>
              <a:rPr lang="tr-TR" dirty="0"/>
              <a:t> </a:t>
            </a:r>
            <a:r>
              <a:rPr lang="tr-TR" dirty="0" smtClean="0"/>
              <a:t>Farklı </a:t>
            </a:r>
            <a:r>
              <a:rPr lang="tr-TR" dirty="0"/>
              <a:t>kuşaklar birbirlerini anlıyorlar mı?</a:t>
            </a:r>
          </a:p>
          <a:p>
            <a:r>
              <a:rPr lang="tr-TR" dirty="0"/>
              <a:t> </a:t>
            </a:r>
            <a:r>
              <a:rPr lang="tr-TR" dirty="0" smtClean="0"/>
              <a:t>Aralarında </a:t>
            </a:r>
            <a:r>
              <a:rPr lang="tr-TR" dirty="0"/>
              <a:t>bazı </a:t>
            </a:r>
            <a:r>
              <a:rPr lang="tr-TR" dirty="0" smtClean="0"/>
              <a:t>sorunlar </a:t>
            </a:r>
            <a:r>
              <a:rPr lang="tr-TR" dirty="0"/>
              <a:t>var olmalı ki bu soruyu </a:t>
            </a:r>
            <a:r>
              <a:rPr lang="tr-TR" dirty="0" smtClean="0"/>
              <a:t>soruyoruz!!!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529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 err="1"/>
              <a:t>Makyevelizm</a:t>
            </a:r>
            <a:r>
              <a:rPr lang="tr-TR" sz="1800" dirty="0"/>
              <a:t> </a:t>
            </a:r>
            <a:r>
              <a:rPr lang="tr-TR" sz="1800" dirty="0" smtClean="0"/>
              <a:t/>
            </a:r>
            <a:br>
              <a:rPr lang="tr-TR" sz="1800" dirty="0" smtClean="0"/>
            </a:br>
            <a:r>
              <a:rPr lang="tr-TR" sz="1800" dirty="0" smtClean="0"/>
              <a:t>(</a:t>
            </a:r>
            <a:r>
              <a:rPr lang="tr-TR" sz="1800" dirty="0"/>
              <a:t>İnsan başarı için gerektiğinde her yolu denemeli midir?)</a:t>
            </a:r>
            <a:br>
              <a:rPr lang="tr-TR" sz="1800" dirty="0"/>
            </a:br>
            <a:r>
              <a:rPr lang="tr-TR" sz="1800" dirty="0" err="1"/>
              <a:t>Ort</a:t>
            </a:r>
            <a:r>
              <a:rPr lang="tr-TR" sz="1800" dirty="0"/>
              <a:t>: Y=3,32; X=3,01; BB=2,95 (p&lt;,008)</a:t>
            </a:r>
            <a:br>
              <a:rPr lang="tr-TR" sz="1800" dirty="0"/>
            </a:br>
            <a:endParaRPr lang="tr-TR" sz="1800" dirty="0"/>
          </a:p>
        </p:txBody>
      </p:sp>
      <p:pic>
        <p:nvPicPr>
          <p:cNvPr id="307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2145" y="1600202"/>
            <a:ext cx="423971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ikdörtgen 2"/>
          <p:cNvSpPr/>
          <p:nvPr/>
        </p:nvSpPr>
        <p:spPr>
          <a:xfrm>
            <a:off x="3383868" y="5589240"/>
            <a:ext cx="64807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Y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572000" y="5589240"/>
            <a:ext cx="432048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X</a:t>
            </a:r>
          </a:p>
        </p:txBody>
      </p:sp>
      <p:sp>
        <p:nvSpPr>
          <p:cNvPr id="5" name="Dikdörtgen 4"/>
          <p:cNvSpPr/>
          <p:nvPr/>
        </p:nvSpPr>
        <p:spPr>
          <a:xfrm>
            <a:off x="5598114" y="5589240"/>
            <a:ext cx="540060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BP</a:t>
            </a:r>
          </a:p>
        </p:txBody>
      </p:sp>
    </p:spTree>
    <p:extLst>
      <p:ext uri="{BB962C8B-B14F-4D97-AF65-F5344CB8AC3E}">
        <p14:creationId xmlns:p14="http://schemas.microsoft.com/office/powerpoint/2010/main" val="123815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/>
              <a:t>Rekabet teşvik edilmelidir</a:t>
            </a:r>
            <a:br>
              <a:rPr lang="tr-TR" sz="3200" dirty="0"/>
            </a:br>
            <a:r>
              <a:rPr lang="tr-TR" sz="3200" dirty="0"/>
              <a:t> </a:t>
            </a:r>
            <a:r>
              <a:rPr lang="tr-TR" sz="3200" dirty="0" err="1"/>
              <a:t>Ort</a:t>
            </a:r>
            <a:r>
              <a:rPr lang="tr-TR" sz="3200" dirty="0"/>
              <a:t>: Y=3,56; X=3,75; BB=3,92 (p&lt;001)</a:t>
            </a:r>
          </a:p>
        </p:txBody>
      </p:sp>
      <p:pic>
        <p:nvPicPr>
          <p:cNvPr id="31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2145" y="1600202"/>
            <a:ext cx="423971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Dikdörtgen 2"/>
          <p:cNvSpPr/>
          <p:nvPr/>
        </p:nvSpPr>
        <p:spPr>
          <a:xfrm>
            <a:off x="3383868" y="5589240"/>
            <a:ext cx="59406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Y</a:t>
            </a:r>
          </a:p>
        </p:txBody>
      </p:sp>
      <p:sp>
        <p:nvSpPr>
          <p:cNvPr id="4" name="Dikdörtgen 3"/>
          <p:cNvSpPr/>
          <p:nvPr/>
        </p:nvSpPr>
        <p:spPr>
          <a:xfrm>
            <a:off x="4572000" y="5589240"/>
            <a:ext cx="48605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X</a:t>
            </a:r>
          </a:p>
        </p:txBody>
      </p:sp>
      <p:sp>
        <p:nvSpPr>
          <p:cNvPr id="5" name="Dikdörtgen 4"/>
          <p:cNvSpPr/>
          <p:nvPr/>
        </p:nvSpPr>
        <p:spPr>
          <a:xfrm>
            <a:off x="5652120" y="5589240"/>
            <a:ext cx="43204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r-TR" dirty="0"/>
              <a:t>BP</a:t>
            </a:r>
          </a:p>
        </p:txBody>
      </p:sp>
    </p:spTree>
    <p:extLst>
      <p:ext uri="{BB962C8B-B14F-4D97-AF65-F5344CB8AC3E}">
        <p14:creationId xmlns:p14="http://schemas.microsoft.com/office/powerpoint/2010/main" val="308735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4278"/>
          </a:xfrm>
        </p:spPr>
        <p:txBody>
          <a:bodyPr/>
          <a:lstStyle/>
          <a:p>
            <a:pPr algn="ctr"/>
            <a:r>
              <a:rPr lang="tr-TR" b="1" dirty="0" smtClean="0"/>
              <a:t>İKİNCİ ARAŞTIRMA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1568047"/>
            <a:ext cx="7886700" cy="4351338"/>
          </a:xfrm>
        </p:spPr>
        <p:txBody>
          <a:bodyPr>
            <a:normAutofit/>
          </a:bodyPr>
          <a:lstStyle/>
          <a:p>
            <a:r>
              <a:rPr lang="tr-TR" sz="3200" dirty="0" smtClean="0"/>
              <a:t>Dünya Değerler Araştırması </a:t>
            </a:r>
          </a:p>
          <a:p>
            <a:r>
              <a:rPr lang="tr-TR" sz="3200" dirty="0" smtClean="0"/>
              <a:t>1991 :1030 anket</a:t>
            </a:r>
          </a:p>
          <a:p>
            <a:r>
              <a:rPr lang="tr-TR" sz="3200" dirty="0" smtClean="0"/>
              <a:t>2011 : 1605</a:t>
            </a:r>
            <a:r>
              <a:rPr lang="tr-TR" sz="3200" dirty="0"/>
              <a:t> </a:t>
            </a:r>
            <a:r>
              <a:rPr lang="tr-TR" sz="3200" dirty="0" smtClean="0"/>
              <a:t>anket</a:t>
            </a:r>
          </a:p>
          <a:p>
            <a:r>
              <a:rPr lang="tr-TR" sz="3200" dirty="0" smtClean="0"/>
              <a:t>Eğitim/yaş/cinsiyet kotaları</a:t>
            </a:r>
          </a:p>
          <a:p>
            <a:r>
              <a:rPr lang="tr-TR" sz="3200" dirty="0" smtClean="0"/>
              <a:t>Tabakalı-tesadüfi örneklem..</a:t>
            </a:r>
          </a:p>
          <a:p>
            <a:endParaRPr lang="tr-TR" sz="3200" dirty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4601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31821"/>
            <a:ext cx="7886700" cy="965915"/>
          </a:xfrm>
        </p:spPr>
        <p:txBody>
          <a:bodyPr>
            <a:normAutofit/>
          </a:bodyPr>
          <a:lstStyle/>
          <a:p>
            <a:pPr algn="ctr"/>
            <a:r>
              <a:rPr lang="tr-TR" sz="3200" dirty="0" smtClean="0"/>
              <a:t>20 yılda : Zevk yönelimli </a:t>
            </a:r>
            <a:r>
              <a:rPr lang="tr-TR" sz="3200" b="1" dirty="0" smtClean="0"/>
              <a:t>boş zaman</a:t>
            </a:r>
            <a:r>
              <a:rPr lang="tr-TR" sz="3200" dirty="0" smtClean="0"/>
              <a:t>a verilen önemde artış..</a:t>
            </a:r>
            <a:endParaRPr lang="tr-T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0657" y="1690688"/>
            <a:ext cx="6591869" cy="4656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87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48520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 smtClean="0"/>
              <a:t>Bütün yaş gruplarında artış…</a:t>
            </a:r>
            <a:endParaRPr lang="tr-T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437772"/>
            <a:ext cx="7886700" cy="5127044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251408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19731"/>
          </a:xfrm>
        </p:spPr>
        <p:txBody>
          <a:bodyPr/>
          <a:lstStyle/>
          <a:p>
            <a:pPr algn="ctr"/>
            <a:r>
              <a:rPr lang="tr-TR" dirty="0" smtClean="0"/>
              <a:t>Arkadaşlara verilen önem….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184857"/>
            <a:ext cx="7886700" cy="5254581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18907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5641"/>
          </a:xfrm>
        </p:spPr>
        <p:txBody>
          <a:bodyPr/>
          <a:lstStyle/>
          <a:p>
            <a:r>
              <a:rPr lang="tr-TR" dirty="0" smtClean="0"/>
              <a:t>Yaşa göre artış..</a:t>
            </a:r>
            <a:endParaRPr lang="tr-T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1" y="1416677"/>
            <a:ext cx="7996975" cy="5243431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276071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67426"/>
            <a:ext cx="7886700" cy="862885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Çalışmaya verilen önemde gerileme….</a:t>
            </a:r>
            <a:endParaRPr lang="tr-T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231" y="1030310"/>
            <a:ext cx="7955120" cy="5718220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170306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6518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Yaş gruplarına göre gerileme…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232" y="1326525"/>
            <a:ext cx="8026757" cy="5344732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152933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03820"/>
          </a:xfrm>
        </p:spPr>
        <p:txBody>
          <a:bodyPr/>
          <a:lstStyle/>
          <a:p>
            <a:pPr algn="ctr"/>
            <a:r>
              <a:rPr lang="tr-TR" dirty="0" smtClean="0"/>
              <a:t>Çalışmanı önemi..</a:t>
            </a:r>
            <a:endParaRPr lang="tr-T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1" y="1068948"/>
            <a:ext cx="8006634" cy="5789053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415649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Kuşaklar arasındaki fark?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Bu fark kültürel mi,  biyolojik mi? </a:t>
            </a:r>
          </a:p>
          <a:p>
            <a:endParaRPr lang="tr-TR" dirty="0"/>
          </a:p>
          <a:p>
            <a:r>
              <a:rPr lang="tr-TR" dirty="0" smtClean="0"/>
              <a:t>2500 yılı öncesinde… Antik </a:t>
            </a:r>
            <a:r>
              <a:rPr lang="tr-TR" dirty="0"/>
              <a:t>çağın tabletlerinde,  o günün gençlerinin çok yozlaştığı anlatılır.</a:t>
            </a:r>
          </a:p>
          <a:p>
            <a:pPr>
              <a:buNone/>
            </a:pPr>
            <a:r>
              <a:rPr lang="tr-TR" dirty="0"/>
              <a:t> </a:t>
            </a:r>
          </a:p>
          <a:p>
            <a:r>
              <a:rPr lang="tr-TR" dirty="0" smtClean="0"/>
              <a:t>Günümüzün gençliği de yozlaştı mı acaba?</a:t>
            </a:r>
          </a:p>
          <a:p>
            <a:endParaRPr lang="tr-TR" dirty="0"/>
          </a:p>
          <a:p>
            <a:pPr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028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3183"/>
            <a:ext cx="7886700" cy="631065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Çocuk özelliği: Sıkı çalışma</a:t>
            </a:r>
            <a:endParaRPr lang="tr-T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75" y="824249"/>
            <a:ext cx="8225575" cy="57539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136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93974"/>
          </a:xfrm>
        </p:spPr>
        <p:txBody>
          <a:bodyPr/>
          <a:lstStyle/>
          <a:p>
            <a:pPr algn="ctr"/>
            <a:r>
              <a:rPr lang="tr-TR" dirty="0"/>
              <a:t>Çocuk </a:t>
            </a:r>
            <a:r>
              <a:rPr lang="tr-TR" dirty="0" smtClean="0"/>
              <a:t>özelliği: Bağımsızlık</a:t>
            </a:r>
            <a:endParaRPr lang="tr-T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775" y="1159101"/>
            <a:ext cx="7833575" cy="55190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23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1095"/>
          </a:xfrm>
        </p:spPr>
        <p:txBody>
          <a:bodyPr/>
          <a:lstStyle/>
          <a:p>
            <a:pPr algn="ctr"/>
            <a:r>
              <a:rPr lang="tr-TR" dirty="0"/>
              <a:t>Çocuk özelliği</a:t>
            </a:r>
            <a:r>
              <a:rPr lang="tr-TR" dirty="0" smtClean="0"/>
              <a:t>: İtaatkârlık</a:t>
            </a:r>
            <a:endParaRPr lang="tr-T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583" y="1146220"/>
            <a:ext cx="7234995" cy="54348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509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06064"/>
            <a:ext cx="7886700" cy="682579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/>
              <a:t>Çocuk </a:t>
            </a:r>
            <a:r>
              <a:rPr lang="tr-TR" dirty="0" smtClean="0"/>
              <a:t>özelliği: Dindarlık</a:t>
            </a:r>
            <a:endParaRPr lang="tr-T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1" y="1056068"/>
            <a:ext cx="7562313" cy="5576552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1961254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19731"/>
          </a:xfrm>
        </p:spPr>
        <p:txBody>
          <a:bodyPr/>
          <a:lstStyle/>
          <a:p>
            <a:pPr algn="ctr"/>
            <a:r>
              <a:rPr lang="tr-TR" dirty="0" smtClean="0"/>
              <a:t>Yaşam tatmini</a:t>
            </a:r>
            <a:endParaRPr lang="tr-T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1" y="1352283"/>
            <a:ext cx="7886699" cy="5164427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304147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71247"/>
          </a:xfrm>
        </p:spPr>
        <p:txBody>
          <a:bodyPr/>
          <a:lstStyle/>
          <a:p>
            <a:pPr algn="ctr"/>
            <a:r>
              <a:rPr lang="tr-TR" dirty="0"/>
              <a:t>Yaşam </a:t>
            </a:r>
            <a:r>
              <a:rPr lang="tr-TR" dirty="0" smtClean="0"/>
              <a:t>tatmini: Yaş gruplarına göre</a:t>
            </a:r>
            <a:endParaRPr lang="tr-T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1" y="1236373"/>
            <a:ext cx="7784474" cy="5434883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119754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48520"/>
          </a:xfrm>
        </p:spPr>
        <p:txBody>
          <a:bodyPr/>
          <a:lstStyle/>
          <a:p>
            <a:pPr algn="ctr"/>
            <a:r>
              <a:rPr lang="tr-TR" dirty="0" smtClean="0"/>
              <a:t>Güven</a:t>
            </a:r>
            <a:endParaRPr lang="tr-T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1" y="1313647"/>
            <a:ext cx="7687882" cy="4863317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169028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29579"/>
          </a:xfrm>
        </p:spPr>
        <p:txBody>
          <a:bodyPr/>
          <a:lstStyle/>
          <a:p>
            <a:pPr algn="ctr"/>
            <a:r>
              <a:rPr lang="tr-TR" dirty="0" smtClean="0"/>
              <a:t>Başarı torpile ve şansa bağlıdır</a:t>
            </a:r>
            <a:endParaRPr lang="tr-T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094704"/>
            <a:ext cx="7886700" cy="5628068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276038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2154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Rekabet zararlıdır</a:t>
            </a:r>
            <a:endParaRPr lang="tr-T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612" y="1120462"/>
            <a:ext cx="8054738" cy="5737538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71106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9776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Dindar bir insanım…</a:t>
            </a:r>
            <a:endParaRPr lang="tr-T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862887"/>
            <a:ext cx="7996975" cy="5731097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41907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tr-TR" sz="2400" b="1" dirty="0"/>
              <a:t>Aslında kuşaklara ilişkin tartışmalar  büyük ölçüde Amerikan literatürüne dayanarak sınıflandırılıyor: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Örneğin,</a:t>
            </a:r>
          </a:p>
          <a:p>
            <a:r>
              <a:rPr lang="tr-TR" dirty="0"/>
              <a:t>1943 -1960 arası </a:t>
            </a:r>
            <a:r>
              <a:rPr lang="tr-TR" dirty="0" smtClean="0"/>
              <a:t>Bebek patlaması</a:t>
            </a:r>
          </a:p>
          <a:p>
            <a:r>
              <a:rPr lang="tr-TR" dirty="0" smtClean="0"/>
              <a:t>1960-1980 </a:t>
            </a:r>
            <a:r>
              <a:rPr lang="tr-TR" dirty="0"/>
              <a:t>arası X kuşağı</a:t>
            </a:r>
          </a:p>
          <a:p>
            <a:r>
              <a:rPr lang="tr-TR" dirty="0" smtClean="0"/>
              <a:t>1980-2000 arası Y kuşağı (Milenyum)</a:t>
            </a:r>
            <a:endParaRPr lang="tr-TR" dirty="0"/>
          </a:p>
          <a:p>
            <a:r>
              <a:rPr lang="tr-TR" dirty="0" smtClean="0"/>
              <a:t>Başlangıç </a:t>
            </a:r>
            <a:r>
              <a:rPr lang="tr-TR" dirty="0"/>
              <a:t>ve bitiş </a:t>
            </a:r>
            <a:r>
              <a:rPr lang="tr-TR" dirty="0" smtClean="0"/>
              <a:t>tarihlerinde  </a:t>
            </a:r>
            <a:r>
              <a:rPr lang="tr-TR" dirty="0"/>
              <a:t>bazı kaymalar olsa bile benzer sınıflamalar </a:t>
            </a:r>
            <a:r>
              <a:rPr lang="tr-TR" dirty="0" smtClean="0"/>
              <a:t>birbirine beziyor..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320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32610"/>
          </a:xfrm>
        </p:spPr>
        <p:txBody>
          <a:bodyPr/>
          <a:lstStyle/>
          <a:p>
            <a:pPr algn="ctr"/>
            <a:r>
              <a:rPr lang="tr-TR" dirty="0" smtClean="0"/>
              <a:t>Cehenneme inanırım diyenler..</a:t>
            </a:r>
            <a:endParaRPr lang="tr-T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437" y="1429554"/>
            <a:ext cx="7790914" cy="5318975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76067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23517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Tanrı hayatınızda ne kadar önemli?</a:t>
            </a:r>
            <a:endParaRPr lang="tr-T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1" y="1223492"/>
            <a:ext cx="7886699" cy="5447763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359744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36396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Milliyetinle ne kadar gurur duyuyorsunuz?</a:t>
            </a:r>
            <a:endParaRPr lang="tr-T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030310"/>
            <a:ext cx="7755496" cy="5434884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130071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890" y="365127"/>
            <a:ext cx="7945460" cy="626547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Post-materyalizm 4</a:t>
            </a:r>
            <a:endParaRPr lang="tr-T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56" y="991674"/>
            <a:ext cx="8211002" cy="5550794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42111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23517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Post-materyalizm- 12</a:t>
            </a:r>
            <a:endParaRPr lang="tr-T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1" y="1056068"/>
            <a:ext cx="7886699" cy="5801932"/>
          </a:xfrm>
          <a:prstGeom prst="rect">
            <a:avLst/>
          </a:prstGeom>
          <a:noFill/>
          <a:ln>
            <a:noFill/>
          </a:ln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340618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2946372"/>
              </p:ext>
            </p:extLst>
          </p:nvPr>
        </p:nvGraphicFramePr>
        <p:xfrm>
          <a:off x="726743" y="2169997"/>
          <a:ext cx="7788608" cy="42717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2500"/>
                <a:gridCol w="425667"/>
                <a:gridCol w="560963"/>
                <a:gridCol w="560963"/>
                <a:gridCol w="681226"/>
                <a:gridCol w="807819"/>
                <a:gridCol w="807819"/>
                <a:gridCol w="786457"/>
                <a:gridCol w="786457"/>
                <a:gridCol w="794369"/>
                <a:gridCol w="794369"/>
              </a:tblGrid>
              <a:tr h="592640">
                <a:tc gridSpan="11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Correlations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01187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Wave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Post-Mat. index 12-item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Autonomy Index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Hayatınızda arkadaşların önemi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Hayatınızda boş zamanın önemi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Hayatınızda siyasetin önemi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Hayatınızda çalışmanın önemi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Hayatınızda dinin önemi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592640"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Spearman's rho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1991-2011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1,000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-,129</a:t>
                      </a:r>
                      <a:r>
                        <a:rPr lang="tr-TR" sz="900" baseline="30000">
                          <a:effectLst/>
                        </a:rPr>
                        <a:t>**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,123</a:t>
                      </a:r>
                      <a:r>
                        <a:rPr lang="tr-TR" sz="900" baseline="30000">
                          <a:effectLst/>
                        </a:rPr>
                        <a:t>**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,127</a:t>
                      </a:r>
                      <a:r>
                        <a:rPr lang="tr-TR" sz="900" baseline="30000">
                          <a:effectLst/>
                        </a:rPr>
                        <a:t>**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,361</a:t>
                      </a:r>
                      <a:r>
                        <a:rPr lang="tr-TR" sz="900" baseline="30000">
                          <a:effectLst/>
                        </a:rPr>
                        <a:t>**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,211</a:t>
                      </a:r>
                      <a:r>
                        <a:rPr lang="tr-TR" sz="900" baseline="30000">
                          <a:effectLst/>
                        </a:rPr>
                        <a:t>**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-,042</a:t>
                      </a:r>
                      <a:r>
                        <a:rPr lang="tr-TR" sz="900" baseline="30000">
                          <a:effectLst/>
                        </a:rPr>
                        <a:t>*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,130</a:t>
                      </a:r>
                      <a:r>
                        <a:rPr lang="tr-TR" sz="900" baseline="30000">
                          <a:effectLst/>
                        </a:rPr>
                        <a:t>**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59264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.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,000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,000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,000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,000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,000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,033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,000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59264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2635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2426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 dirty="0">
                          <a:effectLst/>
                        </a:rPr>
                        <a:t>1626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2626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2602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2598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>
                          <a:effectLst/>
                        </a:rPr>
                        <a:t>2522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800" dirty="0">
                          <a:effectLst/>
                        </a:rPr>
                        <a:t>2618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700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7887263"/>
              </p:ext>
            </p:extLst>
          </p:nvPr>
        </p:nvGraphicFramePr>
        <p:xfrm>
          <a:off x="317312" y="2033517"/>
          <a:ext cx="8557145" cy="4490113"/>
        </p:xfrm>
        <a:graphic>
          <a:graphicData uri="http://schemas.openxmlformats.org/drawingml/2006/table">
            <a:tbl>
              <a:tblPr/>
              <a:tblGrid>
                <a:gridCol w="859714"/>
                <a:gridCol w="467669"/>
                <a:gridCol w="25400"/>
                <a:gridCol w="815693"/>
                <a:gridCol w="949563"/>
                <a:gridCol w="818866"/>
                <a:gridCol w="931460"/>
                <a:gridCol w="880281"/>
                <a:gridCol w="962167"/>
                <a:gridCol w="979932"/>
                <a:gridCol w="872752"/>
              </a:tblGrid>
              <a:tr h="343634">
                <a:tc gridSpan="11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Correlations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306099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Wave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Post-Mat. index 12-item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Autonomy Index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Hayatınızda arkadaşların önemi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Hayatınızda boş zamanın önemi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Hayatınızda siyasetin önemi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Hayatınızda çalışmanın önemi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Hayatınızda dinin önemi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28015">
                <a:tc rowSpan="3">
                  <a:txBody>
                    <a:bodyPr/>
                    <a:lstStyle/>
                    <a:p>
                      <a:pPr marL="38100" marR="3810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Spe</a:t>
                      </a:r>
                      <a:endParaRPr lang="tr-TR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arman's </a:t>
                      </a:r>
                      <a:r>
                        <a:rPr lang="tr-TR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rho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1991-2011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1,000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-,129</a:t>
                      </a:r>
                      <a:r>
                        <a:rPr lang="tr-TR" sz="1600" b="1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,123</a:t>
                      </a:r>
                      <a:r>
                        <a:rPr lang="tr-TR" sz="1600" b="1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,127</a:t>
                      </a:r>
                      <a:r>
                        <a:rPr lang="tr-TR" sz="160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,361</a:t>
                      </a:r>
                      <a:r>
                        <a:rPr lang="tr-TR" sz="160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,211</a:t>
                      </a:r>
                      <a:r>
                        <a:rPr lang="tr-TR" sz="160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-,042</a:t>
                      </a:r>
                      <a:r>
                        <a:rPr lang="tr-TR" sz="1600" b="1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,130</a:t>
                      </a:r>
                      <a:r>
                        <a:rPr lang="tr-TR" sz="1600" b="1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435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,000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,000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,000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,000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,000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,033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,000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72801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2635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2426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1626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2626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2602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2598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2522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2618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526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8650" y="218942"/>
            <a:ext cx="7886700" cy="631065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SONUÇ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28650" y="850006"/>
            <a:ext cx="7886700" cy="6007994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Dünya literatürü ile paralellik</a:t>
            </a:r>
          </a:p>
          <a:p>
            <a:r>
              <a:rPr lang="tr-TR" dirty="0" smtClean="0"/>
              <a:t>Kuşaklar arasında güç, </a:t>
            </a:r>
            <a:r>
              <a:rPr lang="tr-TR" b="1" dirty="0" err="1" smtClean="0"/>
              <a:t>hedonism</a:t>
            </a:r>
            <a:r>
              <a:rPr lang="tr-TR" dirty="0" smtClean="0"/>
              <a:t>, </a:t>
            </a:r>
            <a:r>
              <a:rPr lang="tr-TR" i="1" u="sng" dirty="0" smtClean="0"/>
              <a:t>zenginlik</a:t>
            </a:r>
            <a:r>
              <a:rPr lang="tr-TR" dirty="0" smtClean="0"/>
              <a:t>, </a:t>
            </a:r>
            <a:r>
              <a:rPr lang="tr-TR" b="1" dirty="0" smtClean="0"/>
              <a:t>doğaya karşı tutum</a:t>
            </a:r>
            <a:r>
              <a:rPr lang="tr-TR" dirty="0" smtClean="0"/>
              <a:t>, imajına önem vermek, </a:t>
            </a:r>
            <a:r>
              <a:rPr lang="tr-TR" b="1" dirty="0" smtClean="0"/>
              <a:t>kendi amaçlarını seçmek </a:t>
            </a:r>
            <a:r>
              <a:rPr lang="tr-TR" dirty="0" smtClean="0"/>
              <a:t>ve </a:t>
            </a:r>
            <a:r>
              <a:rPr lang="tr-TR" i="1" dirty="0" smtClean="0"/>
              <a:t>isteklerine düşkün olmak </a:t>
            </a:r>
            <a:r>
              <a:rPr lang="tr-TR" dirty="0" smtClean="0"/>
              <a:t>gibi konularda istatistiksel olarak anlamlı farklar var.</a:t>
            </a:r>
          </a:p>
          <a:p>
            <a:r>
              <a:rPr lang="tr-TR" dirty="0" smtClean="0"/>
              <a:t>Ayrıca Y kuşağı olarak adlandırılan kuşak, </a:t>
            </a:r>
            <a:r>
              <a:rPr lang="tr-TR" b="1" dirty="0" err="1" smtClean="0"/>
              <a:t>Makyevelizm</a:t>
            </a:r>
            <a:r>
              <a:rPr lang="tr-TR" dirty="0" err="1" smtClean="0"/>
              <a:t>i</a:t>
            </a:r>
            <a:r>
              <a:rPr lang="tr-TR" dirty="0" smtClean="0"/>
              <a:t> daha çok onaylıyor ve insanlara daha az güveniyor.</a:t>
            </a:r>
          </a:p>
          <a:p>
            <a:r>
              <a:rPr lang="tr-TR" b="1" dirty="0" smtClean="0"/>
              <a:t>Hayatın tadına bakmak </a:t>
            </a:r>
            <a:r>
              <a:rPr lang="tr-TR" dirty="0" smtClean="0"/>
              <a:t>konusunda daha istekli bir kuşak.</a:t>
            </a:r>
          </a:p>
          <a:p>
            <a:r>
              <a:rPr lang="tr-TR" dirty="0" smtClean="0"/>
              <a:t>Ancak denildiği kadar da sorumsuz ve </a:t>
            </a:r>
            <a:r>
              <a:rPr lang="tr-TR" u="sng" dirty="0" smtClean="0"/>
              <a:t>çalışma disiplininden uzak değil</a:t>
            </a:r>
            <a:r>
              <a:rPr lang="tr-TR" dirty="0" smtClean="0"/>
              <a:t>.</a:t>
            </a:r>
          </a:p>
          <a:p>
            <a:r>
              <a:rPr lang="tr-TR" dirty="0" smtClean="0"/>
              <a:t>Güç sahibi olmak istiyor.</a:t>
            </a:r>
          </a:p>
          <a:p>
            <a:r>
              <a:rPr lang="tr-TR" dirty="0" smtClean="0"/>
              <a:t>Bağımsız olmak istiyor.</a:t>
            </a:r>
          </a:p>
          <a:p>
            <a:r>
              <a:rPr lang="tr-TR" dirty="0" smtClean="0"/>
              <a:t>Daha cesur davranmaya değer veriyor.</a:t>
            </a:r>
          </a:p>
          <a:p>
            <a:r>
              <a:rPr lang="tr-TR" dirty="0" smtClean="0"/>
              <a:t>Daha zengin olmak istiyor.</a:t>
            </a:r>
          </a:p>
          <a:p>
            <a:r>
              <a:rPr lang="tr-TR" dirty="0" smtClean="0"/>
              <a:t>Ancak doğaya, evrensel değerlere diğer kuşaklara göre daha az değer veriyor.</a:t>
            </a:r>
          </a:p>
          <a:p>
            <a:r>
              <a:rPr lang="tr-TR" dirty="0" smtClean="0"/>
              <a:t>Yani kuşaklar arasındaki farklar bildiğiniz gibi, </a:t>
            </a:r>
          </a:p>
          <a:p>
            <a:r>
              <a:rPr lang="tr-TR" dirty="0" smtClean="0"/>
              <a:t>Yani özünde ANTİK çağdan çok da farklı sayılmaz  </a:t>
            </a:r>
            <a:r>
              <a:rPr lang="tr-TR" dirty="0" smtClean="0">
                <a:sym typeface="Wingdings" pitchFamily="2" charset="2"/>
              </a:rPr>
              <a:t>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6775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Tabii bu sınıflama bize uyar mı, tartışmak gerek..</a:t>
            </a:r>
            <a:br>
              <a:rPr lang="tr-TR" b="1" dirty="0" smtClean="0"/>
            </a:b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Amerikan </a:t>
            </a:r>
            <a:r>
              <a:rPr lang="tr-TR" dirty="0"/>
              <a:t>toplumu ve Türk toplumu </a:t>
            </a:r>
            <a:r>
              <a:rPr lang="tr-TR" b="1" dirty="0"/>
              <a:t>farklı tarihsel aşamalar</a:t>
            </a:r>
            <a:r>
              <a:rPr lang="tr-TR" dirty="0"/>
              <a:t>da bulunan toplumlar </a:t>
            </a:r>
            <a:r>
              <a:rPr lang="tr-TR" dirty="0" smtClean="0"/>
              <a:t>...</a:t>
            </a:r>
          </a:p>
          <a:p>
            <a:endParaRPr lang="tr-TR" dirty="0" smtClean="0"/>
          </a:p>
          <a:p>
            <a:r>
              <a:rPr lang="tr-TR" dirty="0" smtClean="0"/>
              <a:t>Her </a:t>
            </a:r>
            <a:r>
              <a:rPr lang="tr-TR" dirty="0"/>
              <a:t>ne kadar yükselen </a:t>
            </a:r>
            <a:r>
              <a:rPr lang="tr-TR" b="1" dirty="0"/>
              <a:t>küresel tüketim toplumu kültürü</a:t>
            </a:r>
            <a:r>
              <a:rPr lang="tr-TR" dirty="0"/>
              <a:t> benzerlikleri artırsa bile, bize özgü </a:t>
            </a:r>
            <a:r>
              <a:rPr lang="tr-TR" b="1" dirty="0"/>
              <a:t>farklılıklar kendini koruyor</a:t>
            </a:r>
            <a:r>
              <a:rPr lang="tr-TR" dirty="0" smtClean="0"/>
              <a:t>.</a:t>
            </a:r>
          </a:p>
          <a:p>
            <a:r>
              <a:rPr lang="tr-TR" dirty="0" smtClean="0"/>
              <a:t>Ancak bazı konularda yine de </a:t>
            </a:r>
            <a:r>
              <a:rPr lang="tr-TR" b="1" dirty="0" smtClean="0"/>
              <a:t>Dünya literatüründen ilham </a:t>
            </a:r>
            <a:r>
              <a:rPr lang="tr-TR" dirty="0" smtClean="0"/>
              <a:t>alabiliriz !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426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Kuşak çatışması her yerde !!!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Antik çağın bugün 2000 yaşını devirmiş gençleri gibi, </a:t>
            </a:r>
            <a:r>
              <a:rPr lang="tr-TR" b="1" dirty="0" smtClean="0"/>
              <a:t>günümüzün gençlerinin de ..</a:t>
            </a:r>
            <a:endParaRPr lang="tr-TR" b="1" dirty="0"/>
          </a:p>
          <a:p>
            <a:r>
              <a:rPr lang="tr-TR" dirty="0" smtClean="0"/>
              <a:t>Çok “</a:t>
            </a:r>
            <a:r>
              <a:rPr lang="tr-TR" b="1" dirty="0" smtClean="0"/>
              <a:t>sorumsuz</a:t>
            </a:r>
            <a:r>
              <a:rPr lang="tr-TR" dirty="0"/>
              <a:t>” davrandıkları…</a:t>
            </a:r>
          </a:p>
          <a:p>
            <a:r>
              <a:rPr lang="tr-TR" b="1" dirty="0"/>
              <a:t>Çalışma </a:t>
            </a:r>
            <a:r>
              <a:rPr lang="tr-TR" b="1" dirty="0" smtClean="0"/>
              <a:t>disiplinine </a:t>
            </a:r>
            <a:r>
              <a:rPr lang="tr-TR" dirty="0" smtClean="0"/>
              <a:t>sahip olmadıkları ... </a:t>
            </a:r>
            <a:endParaRPr lang="tr-TR" dirty="0"/>
          </a:p>
          <a:p>
            <a:r>
              <a:rPr lang="tr-TR" b="1" dirty="0"/>
              <a:t>Tembel</a:t>
            </a:r>
            <a:r>
              <a:rPr lang="tr-TR" dirty="0"/>
              <a:t> oldukları..</a:t>
            </a:r>
          </a:p>
          <a:p>
            <a:r>
              <a:rPr lang="tr-TR" dirty="0"/>
              <a:t>Giderek daha çok </a:t>
            </a:r>
            <a:r>
              <a:rPr lang="tr-TR" b="1" dirty="0"/>
              <a:t>saygısız</a:t>
            </a:r>
            <a:r>
              <a:rPr lang="tr-TR" dirty="0"/>
              <a:t> oldukları</a:t>
            </a:r>
          </a:p>
          <a:p>
            <a:r>
              <a:rPr lang="tr-TR" b="1" dirty="0" smtClean="0"/>
              <a:t>Bağlılık</a:t>
            </a:r>
            <a:r>
              <a:rPr lang="tr-TR" dirty="0" smtClean="0"/>
              <a:t>larının kalmadığı</a:t>
            </a:r>
            <a:r>
              <a:rPr lang="tr-TR" dirty="0"/>
              <a:t>…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40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/>
              <a:t/>
            </a:r>
            <a:br>
              <a:rPr lang="tr-TR" sz="3600" b="1" dirty="0"/>
            </a:br>
            <a:r>
              <a:rPr lang="tr-TR" sz="3600" b="1" dirty="0" smtClean="0"/>
              <a:t>BP’lerin </a:t>
            </a:r>
            <a:r>
              <a:rPr lang="tr-TR" sz="3600" b="1" dirty="0"/>
              <a:t>Temel Değerleri (1960 ve öncesi)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b="1" dirty="0"/>
              <a:t> </a:t>
            </a:r>
            <a:endParaRPr lang="tr-TR" dirty="0"/>
          </a:p>
          <a:p>
            <a:pPr lvl="0"/>
            <a:r>
              <a:rPr lang="tr-TR" dirty="0"/>
              <a:t>Güçlü </a:t>
            </a:r>
            <a:r>
              <a:rPr lang="tr-TR" b="1" dirty="0"/>
              <a:t>çalışma etiği</a:t>
            </a:r>
            <a:r>
              <a:rPr lang="tr-TR" dirty="0"/>
              <a:t>.. İş merkezli hayat.. Gelir, statü ve prestij için çalışma</a:t>
            </a:r>
          </a:p>
          <a:p>
            <a:pPr lvl="0"/>
            <a:r>
              <a:rPr lang="tr-TR" dirty="0"/>
              <a:t>Uzun süre </a:t>
            </a:r>
            <a:r>
              <a:rPr lang="tr-TR" b="1" dirty="0"/>
              <a:t>çalışmaktan ze</a:t>
            </a:r>
            <a:r>
              <a:rPr lang="tr-TR" dirty="0"/>
              <a:t>vk almak </a:t>
            </a:r>
          </a:p>
          <a:p>
            <a:pPr lvl="0"/>
            <a:r>
              <a:rPr lang="tr-TR" dirty="0"/>
              <a:t>Kendini </a:t>
            </a:r>
            <a:r>
              <a:rPr lang="tr-TR" dirty="0" smtClean="0"/>
              <a:t>yaptığı </a:t>
            </a:r>
            <a:r>
              <a:rPr lang="tr-TR" b="1" dirty="0" smtClean="0"/>
              <a:t>işle tanımlama</a:t>
            </a:r>
            <a:r>
              <a:rPr lang="tr-TR" dirty="0" smtClean="0"/>
              <a:t>k</a:t>
            </a:r>
            <a:r>
              <a:rPr lang="tr-TR" dirty="0"/>
              <a:t>.. </a:t>
            </a:r>
            <a:r>
              <a:rPr lang="tr-TR" b="1" dirty="0" err="1"/>
              <a:t>İşkolik</a:t>
            </a:r>
            <a:r>
              <a:rPr lang="tr-TR" dirty="0"/>
              <a:t> jenerasyon..</a:t>
            </a:r>
          </a:p>
          <a:p>
            <a:pPr lvl="0"/>
            <a:r>
              <a:rPr lang="tr-TR" dirty="0"/>
              <a:t>Bu </a:t>
            </a:r>
            <a:r>
              <a:rPr lang="tr-TR" dirty="0" smtClean="0"/>
              <a:t>sebeple kendisinde </a:t>
            </a:r>
            <a:r>
              <a:rPr lang="tr-TR" dirty="0"/>
              <a:t>sonra gelen kuşakları </a:t>
            </a:r>
            <a:r>
              <a:rPr lang="tr-TR" u="sng" dirty="0"/>
              <a:t>tembel</a:t>
            </a:r>
            <a:r>
              <a:rPr lang="tr-TR" dirty="0"/>
              <a:t> olmakla </a:t>
            </a:r>
            <a:r>
              <a:rPr lang="tr-TR" b="1" dirty="0"/>
              <a:t>suçlama eğilimi</a:t>
            </a:r>
          </a:p>
          <a:p>
            <a:pPr lvl="0"/>
            <a:r>
              <a:rPr lang="tr-TR" dirty="0"/>
              <a:t>Optimizm</a:t>
            </a:r>
          </a:p>
          <a:p>
            <a:pPr lvl="0"/>
            <a:r>
              <a:rPr lang="tr-TR" b="1" dirty="0"/>
              <a:t>Bağımsızlık</a:t>
            </a:r>
          </a:p>
          <a:p>
            <a:pPr lvl="0"/>
            <a:r>
              <a:rPr lang="tr-TR" dirty="0"/>
              <a:t>Kendine </a:t>
            </a:r>
            <a:r>
              <a:rPr lang="tr-TR" b="1" dirty="0"/>
              <a:t>güven</a:t>
            </a:r>
            <a:r>
              <a:rPr lang="tr-TR" dirty="0"/>
              <a:t>.. Dünyayı değiştirebileceğine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dirty="0" smtClean="0"/>
              <a:t>inanan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dirty="0"/>
              <a:t>bir nesil..</a:t>
            </a:r>
          </a:p>
          <a:p>
            <a:pPr lvl="0"/>
            <a:r>
              <a:rPr lang="tr-TR" b="1" dirty="0"/>
              <a:t>Sonuç odaklı </a:t>
            </a:r>
            <a:r>
              <a:rPr lang="tr-TR" dirty="0"/>
              <a:t>insanlar.. başarı motifi yüksek</a:t>
            </a:r>
          </a:p>
          <a:p>
            <a:pPr lvl="0"/>
            <a:r>
              <a:rPr lang="tr-TR" dirty="0"/>
              <a:t>İşyerinde oldukça </a:t>
            </a:r>
            <a:r>
              <a:rPr lang="tr-TR" b="1" dirty="0"/>
              <a:t>rekabetçiler</a:t>
            </a:r>
            <a:r>
              <a:rPr lang="tr-TR" dirty="0"/>
              <a:t>..</a:t>
            </a:r>
          </a:p>
          <a:p>
            <a:pPr lvl="0"/>
            <a:r>
              <a:rPr lang="tr-TR" dirty="0"/>
              <a:t>Ancak </a:t>
            </a:r>
            <a:r>
              <a:rPr lang="tr-TR" b="1" dirty="0"/>
              <a:t>otorite</a:t>
            </a:r>
            <a:r>
              <a:rPr lang="tr-TR" dirty="0"/>
              <a:t> ile ilişkileri </a:t>
            </a:r>
            <a:r>
              <a:rPr lang="tr-TR" b="1" dirty="0"/>
              <a:t>aşk ve nefret </a:t>
            </a:r>
            <a:r>
              <a:rPr lang="tr-TR" dirty="0"/>
              <a:t>ilişkisi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992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39427"/>
          </a:xfrm>
        </p:spPr>
        <p:txBody>
          <a:bodyPr>
            <a:normAutofit fontScale="90000"/>
          </a:bodyPr>
          <a:lstStyle/>
          <a:p>
            <a:r>
              <a:rPr lang="tr-TR" sz="3600" b="1" dirty="0" smtClean="0"/>
              <a:t/>
            </a:r>
            <a:br>
              <a:rPr lang="tr-TR" sz="3600" b="1" dirty="0" smtClean="0"/>
            </a:br>
            <a:r>
              <a:rPr lang="tr-TR" sz="3600" b="1" dirty="0" smtClean="0"/>
              <a:t>X </a:t>
            </a:r>
            <a:r>
              <a:rPr lang="tr-TR" sz="3600" b="1" dirty="0"/>
              <a:t>Kuşağının Temel Değerleri (1960-1980)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34662" y="1004553"/>
            <a:ext cx="8461420" cy="5499279"/>
          </a:xfrm>
        </p:spPr>
        <p:txBody>
          <a:bodyPr>
            <a:normAutofit/>
          </a:bodyPr>
          <a:lstStyle/>
          <a:p>
            <a:pPr lvl="0"/>
            <a:r>
              <a:rPr lang="tr-TR" b="1" dirty="0" smtClean="0"/>
              <a:t>Artan </a:t>
            </a:r>
            <a:r>
              <a:rPr lang="tr-TR" b="1" dirty="0"/>
              <a:t>Bireycilik</a:t>
            </a:r>
            <a:r>
              <a:rPr lang="tr-TR" dirty="0"/>
              <a:t>: </a:t>
            </a:r>
            <a:r>
              <a:rPr lang="tr-TR" dirty="0" smtClean="0"/>
              <a:t>Annenin </a:t>
            </a:r>
            <a:r>
              <a:rPr lang="tr-TR" dirty="0"/>
              <a:t>çalışmaya </a:t>
            </a:r>
            <a:r>
              <a:rPr lang="tr-TR" b="1" dirty="0" smtClean="0"/>
              <a:t>başlaması</a:t>
            </a:r>
            <a:r>
              <a:rPr lang="tr-TR" dirty="0"/>
              <a:t>. </a:t>
            </a:r>
            <a:r>
              <a:rPr lang="tr-TR" b="1" dirty="0" smtClean="0"/>
              <a:t>Artan </a:t>
            </a:r>
            <a:r>
              <a:rPr lang="tr-TR" dirty="0"/>
              <a:t>boşanmalar. Babanın </a:t>
            </a:r>
            <a:r>
              <a:rPr lang="tr-TR" dirty="0" smtClean="0"/>
              <a:t>çocuğun sosyalleşmesindeki </a:t>
            </a:r>
            <a:r>
              <a:rPr lang="tr-TR" dirty="0"/>
              <a:t>etkisinin gerilemesi ve </a:t>
            </a:r>
            <a:r>
              <a:rPr lang="tr-TR" b="1" dirty="0"/>
              <a:t>Artan Narsisizm</a:t>
            </a:r>
            <a:r>
              <a:rPr lang="tr-TR" dirty="0"/>
              <a:t> (</a:t>
            </a:r>
            <a:r>
              <a:rPr lang="tr-TR" dirty="0" err="1"/>
              <a:t>Lash</a:t>
            </a:r>
            <a:r>
              <a:rPr lang="tr-TR" dirty="0"/>
              <a:t>)</a:t>
            </a:r>
          </a:p>
          <a:p>
            <a:pPr lvl="0"/>
            <a:r>
              <a:rPr lang="tr-TR" b="1" dirty="0" smtClean="0"/>
              <a:t>Bağımsızlığa</a:t>
            </a:r>
            <a:r>
              <a:rPr lang="tr-TR" dirty="0" smtClean="0"/>
              <a:t>, </a:t>
            </a:r>
            <a:r>
              <a:rPr lang="tr-TR" b="1" dirty="0" smtClean="0"/>
              <a:t>özgürlük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b="1" dirty="0"/>
              <a:t>sorumluluğa</a:t>
            </a:r>
            <a:r>
              <a:rPr lang="tr-TR" dirty="0"/>
              <a:t> vurgu</a:t>
            </a:r>
          </a:p>
          <a:p>
            <a:pPr lvl="0"/>
            <a:r>
              <a:rPr lang="tr-TR" dirty="0"/>
              <a:t>Kendi </a:t>
            </a:r>
            <a:r>
              <a:rPr lang="tr-TR" b="1" dirty="0"/>
              <a:t>kendine yetebilmek</a:t>
            </a:r>
            <a:r>
              <a:rPr lang="tr-TR" dirty="0"/>
              <a:t>,  </a:t>
            </a:r>
          </a:p>
          <a:p>
            <a:pPr lvl="0"/>
            <a:r>
              <a:rPr lang="tr-TR" dirty="0"/>
              <a:t>Esneklik: Tek hakikat, tek doğru yerine, “</a:t>
            </a:r>
            <a:r>
              <a:rPr lang="tr-TR" b="1" dirty="0" err="1"/>
              <a:t>anything</a:t>
            </a:r>
            <a:r>
              <a:rPr lang="tr-TR" b="1" dirty="0"/>
              <a:t> </a:t>
            </a:r>
            <a:r>
              <a:rPr lang="tr-TR" b="1" dirty="0" err="1"/>
              <a:t>goes</a:t>
            </a:r>
            <a:r>
              <a:rPr lang="tr-TR" dirty="0"/>
              <a:t>” anlayışı</a:t>
            </a:r>
          </a:p>
          <a:p>
            <a:pPr lvl="0"/>
            <a:r>
              <a:rPr lang="tr-TR" dirty="0" smtClean="0"/>
              <a:t>İş-yaşam </a:t>
            </a:r>
            <a:r>
              <a:rPr lang="tr-TR" dirty="0"/>
              <a:t>dengesi: Sadece çalışmak için yaşamak değil. </a:t>
            </a:r>
            <a:r>
              <a:rPr lang="tr-TR" b="1" dirty="0"/>
              <a:t>Gündüz püriten gece </a:t>
            </a:r>
            <a:r>
              <a:rPr lang="tr-TR" b="1" dirty="0" err="1"/>
              <a:t>playboy</a:t>
            </a:r>
            <a:r>
              <a:rPr lang="tr-TR" dirty="0"/>
              <a:t> (D. </a:t>
            </a:r>
            <a:r>
              <a:rPr lang="tr-TR" dirty="0" err="1"/>
              <a:t>Bell</a:t>
            </a:r>
            <a:r>
              <a:rPr lang="tr-TR" dirty="0"/>
              <a:t>) </a:t>
            </a:r>
          </a:p>
          <a:p>
            <a:pPr lvl="0"/>
            <a:r>
              <a:rPr lang="tr-TR" b="1" dirty="0"/>
              <a:t>Hazcılığın yükselişi</a:t>
            </a:r>
          </a:p>
          <a:p>
            <a:pPr lvl="0"/>
            <a:r>
              <a:rPr lang="tr-TR" dirty="0" smtClean="0"/>
              <a:t>Eğlenceye düşkünlük</a:t>
            </a:r>
            <a:r>
              <a:rPr lang="tr-TR" dirty="0"/>
              <a:t>: Bu kuşağın yöneticinin genelde </a:t>
            </a:r>
            <a:r>
              <a:rPr lang="tr-TR" b="1" dirty="0"/>
              <a:t>oyun ve eğlenceyi birleştirdiği</a:t>
            </a:r>
            <a:r>
              <a:rPr lang="tr-TR" dirty="0"/>
              <a:t> iddiası</a:t>
            </a:r>
          </a:p>
          <a:p>
            <a:pPr lvl="0"/>
            <a:r>
              <a:rPr lang="tr-TR" dirty="0" smtClean="0"/>
              <a:t>Pragmatizm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424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1016</Words>
  <Application>Microsoft Office PowerPoint</Application>
  <PresentationFormat>Ekran Gösterisi (4:3)</PresentationFormat>
  <Paragraphs>283</Paragraphs>
  <Slides>57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57</vt:i4>
      </vt:variant>
    </vt:vector>
  </HeadingPairs>
  <TitlesOfParts>
    <vt:vector size="58" baseType="lpstr">
      <vt:lpstr>Office Theme</vt:lpstr>
      <vt:lpstr>KUŞAK FARKI,  FARKLILAŞAN  DEĞERLER</vt:lpstr>
      <vt:lpstr>BİZİMLE DİĞER KUŞAKLAR ARASINDA GERÇEKTEN FARK MI?</vt:lpstr>
      <vt:lpstr>Değişen değerler?</vt:lpstr>
      <vt:lpstr>Kuşaklar arasındaki fark?</vt:lpstr>
      <vt:lpstr>Aslında kuşaklara ilişkin tartışmalar  büyük ölçüde Amerikan literatürüne dayanarak sınıflandırılıyor: </vt:lpstr>
      <vt:lpstr> Tabii bu sınıflama bize uyar mı, tartışmak gerek.. </vt:lpstr>
      <vt:lpstr>Kuşak çatışması her yerde !!! </vt:lpstr>
      <vt:lpstr> BP’lerin Temel Değerleri (1960 ve öncesi) </vt:lpstr>
      <vt:lpstr> X Kuşağının Temel Değerleri (1960-1980) </vt:lpstr>
      <vt:lpstr>Y Kuşağı (Milenyum Kuşağı, Net Kuşağı)nın Temel Değerleri (1980 Sonrası)</vt:lpstr>
      <vt:lpstr>Y Kuşağı (Milenyum Kuşağı, Net Kuşağı)nın Temel Değerleri (1980 Sonrası 2</vt:lpstr>
      <vt:lpstr>ÇALIŞANLAR VE DEĞERLERİ KONUSUNDA SAHA ARAŞTIRMASI</vt:lpstr>
      <vt:lpstr>Çalışma Etiği ve Kuşaklar  Ortalamalar: Y= 3,65;  X=3,68; BB=3,76; (p&gt;,620) </vt:lpstr>
      <vt:lpstr>Hedonist Değerler ve Kuşaklar   Ortalamalar: BB= 4,78;  X=4,19; Y=3,60 (p&lt;000)</vt:lpstr>
      <vt:lpstr>Başarı Değeri ve Kuşaklar  Ortalamalar: BB= 5,03;  X=4,82; Y=4,66 (p&lt;,037)</vt:lpstr>
      <vt:lpstr>Heyecanlı Bir Hayat Değeri ve Kuşaklar  Ortalamalar: BB= 4,17;  X=3,80; Y=3,50 (p&lt;,001)</vt:lpstr>
      <vt:lpstr>Güç Değeri Ort: Y=4,47; X=3,97; BB=3,33 (p&lt;000)</vt:lpstr>
      <vt:lpstr>Evrensel Değerler  Ort: Y=5,18; X=5,40; BB=5,62 (p&lt;006</vt:lpstr>
      <vt:lpstr>Zengin olmaya verilen değer  Ort: Y=3,87; X=3,31; BB=3,00 (p&lt;001)</vt:lpstr>
      <vt:lpstr>Doğayla Bütünlük İçinde Olmak Ort: Y=4,24; X=4,80; BB=5,15 (p&lt;000) </vt:lpstr>
      <vt:lpstr>Doğa ve Sanatın Güzelliği Ort: Y=4,85; X=5,12; BB=5,44 (p&lt;040</vt:lpstr>
      <vt:lpstr>Cesur Olmak (Macera ve Risk Aramak) Ort: Y=4,89; X=4,33; BB=3,39 (p&lt;000 </vt:lpstr>
      <vt:lpstr>  Çevreyi (Doğayı) Korumak Ort: Y=4,74; X=5,25; BB=5,83 (p&lt;000)  </vt:lpstr>
      <vt:lpstr>Kendi Hedeflerini Bağımsızca Belirleyebilmek Ort: Y=5,76; X=5,43; BB=5,22 (p&lt;003)</vt:lpstr>
      <vt:lpstr>İmaj: Toplumdaki Görüntümü Koruyabilmek Ort: Y=5,30; X=4,92; BB=4,83 (p&lt;006)</vt:lpstr>
      <vt:lpstr>İsteklerine Düşkün Olmak (Kendine Zevk veren şeyler yapmak)  Ort: Y=4,54; X=3,62; BB=3,36 (p&lt;004) </vt:lpstr>
      <vt:lpstr>Seçme imkanı sunulsa hangisi tercih ederdiniz?  1) Yüksek Ücreti İş 2) Kendi İşim  Ort: Y=1,55; X=1,68; BB=1,74 (p&lt;003) </vt:lpstr>
      <vt:lpstr>Temkinlilik  Ort: Y=3,58; X=3,76; BB=3,75 (p&lt;,036)  </vt:lpstr>
      <vt:lpstr>Güven  Ort: Y=2,26; X=2,51; BB=2,80 (p&lt;001)</vt:lpstr>
      <vt:lpstr>Makyevelizm  (İnsan başarı için gerektiğinde her yolu denemeli midir?) Ort: Y=3,32; X=3,01; BB=2,95 (p&lt;,008) </vt:lpstr>
      <vt:lpstr>Rekabet teşvik edilmelidir  Ort: Y=3,56; X=3,75; BB=3,92 (p&lt;001)</vt:lpstr>
      <vt:lpstr>İKİNCİ ARAŞTIRMA</vt:lpstr>
      <vt:lpstr>20 yılda : Zevk yönelimli boş zamana verilen önemde artış..</vt:lpstr>
      <vt:lpstr>Bütün yaş gruplarında artış…</vt:lpstr>
      <vt:lpstr>Arkadaşlara verilen önem….</vt:lpstr>
      <vt:lpstr>Yaşa göre artış..</vt:lpstr>
      <vt:lpstr>Çalışmaya verilen önemde gerileme….</vt:lpstr>
      <vt:lpstr>Yaş gruplarına göre gerileme…</vt:lpstr>
      <vt:lpstr>Çalışmanı önemi..</vt:lpstr>
      <vt:lpstr>Çocuk özelliği: Sıkı çalışma</vt:lpstr>
      <vt:lpstr>Çocuk özelliği: Bağımsızlık</vt:lpstr>
      <vt:lpstr>Çocuk özelliği: İtaatkârlık</vt:lpstr>
      <vt:lpstr>Çocuk özelliği: Dindarlık</vt:lpstr>
      <vt:lpstr>Yaşam tatmini</vt:lpstr>
      <vt:lpstr>Yaşam tatmini: Yaş gruplarına göre</vt:lpstr>
      <vt:lpstr>Güven</vt:lpstr>
      <vt:lpstr>Başarı torpile ve şansa bağlıdır</vt:lpstr>
      <vt:lpstr>Rekabet zararlıdır</vt:lpstr>
      <vt:lpstr>Dindar bir insanım…</vt:lpstr>
      <vt:lpstr>Cehenneme inanırım diyenler..</vt:lpstr>
      <vt:lpstr>Tanrı hayatınızda ne kadar önemli?</vt:lpstr>
      <vt:lpstr>Milliyetinle ne kadar gurur duyuyorsunuz?</vt:lpstr>
      <vt:lpstr>Post-materyalizm 4</vt:lpstr>
      <vt:lpstr>Post-materyalizm- 12</vt:lpstr>
      <vt:lpstr>PowerPoint Sunusu</vt:lpstr>
      <vt:lpstr>PowerPoint Sunusu</vt:lpstr>
      <vt:lpstr>SONUÇ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YK</dc:creator>
  <cp:lastModifiedBy>sun</cp:lastModifiedBy>
  <cp:revision>70</cp:revision>
  <dcterms:created xsi:type="dcterms:W3CDTF">2016-06-02T07:06:43Z</dcterms:created>
  <dcterms:modified xsi:type="dcterms:W3CDTF">2016-06-03T06:58:40Z</dcterms:modified>
</cp:coreProperties>
</file>