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7" r:id="rId2"/>
  </p:sldMasterIdLst>
  <p:notesMasterIdLst>
    <p:notesMasterId r:id="rId46"/>
  </p:notesMasterIdLst>
  <p:sldIdLst>
    <p:sldId id="256" r:id="rId3"/>
    <p:sldId id="258" r:id="rId4"/>
    <p:sldId id="289" r:id="rId5"/>
    <p:sldId id="257" r:id="rId6"/>
    <p:sldId id="288" r:id="rId7"/>
    <p:sldId id="261" r:id="rId8"/>
    <p:sldId id="262" r:id="rId9"/>
    <p:sldId id="263" r:id="rId10"/>
    <p:sldId id="264" r:id="rId11"/>
    <p:sldId id="265" r:id="rId12"/>
    <p:sldId id="313" r:id="rId13"/>
    <p:sldId id="314" r:id="rId14"/>
    <p:sldId id="266" r:id="rId15"/>
    <p:sldId id="268" r:id="rId16"/>
    <p:sldId id="270" r:id="rId17"/>
    <p:sldId id="269" r:id="rId18"/>
    <p:sldId id="272" r:id="rId19"/>
    <p:sldId id="290" r:id="rId20"/>
    <p:sldId id="320" r:id="rId21"/>
    <p:sldId id="291" r:id="rId22"/>
    <p:sldId id="277" r:id="rId23"/>
    <p:sldId id="292" r:id="rId24"/>
    <p:sldId id="316" r:id="rId25"/>
    <p:sldId id="278" r:id="rId26"/>
    <p:sldId id="293" r:id="rId27"/>
    <p:sldId id="295" r:id="rId28"/>
    <p:sldId id="280" r:id="rId29"/>
    <p:sldId id="274" r:id="rId30"/>
    <p:sldId id="294" r:id="rId31"/>
    <p:sldId id="296" r:id="rId32"/>
    <p:sldId id="273" r:id="rId33"/>
    <p:sldId id="276" r:id="rId34"/>
    <p:sldId id="318" r:id="rId35"/>
    <p:sldId id="279" r:id="rId36"/>
    <p:sldId id="260" r:id="rId37"/>
    <p:sldId id="281" r:id="rId38"/>
    <p:sldId id="285" r:id="rId39"/>
    <p:sldId id="302" r:id="rId40"/>
    <p:sldId id="301" r:id="rId41"/>
    <p:sldId id="300" r:id="rId42"/>
    <p:sldId id="307" r:id="rId43"/>
    <p:sldId id="303" r:id="rId44"/>
    <p:sldId id="317" r:id="rId45"/>
  </p:sldIdLst>
  <p:sldSz cx="9144000" cy="6858000" type="screen4x3"/>
  <p:notesSz cx="6797675" cy="9926638"/>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urat YILDIZ" initials="MY" lastIdx="0" clrIdx="0">
    <p:extLst>
      <p:ext uri="{19B8F6BF-5375-455C-9EA6-DF929625EA0E}">
        <p15:presenceInfo xmlns:p15="http://schemas.microsoft.com/office/powerpoint/2012/main" userId="0b6ddbb5d6c8528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00" autoAdjust="0"/>
  </p:normalViewPr>
  <p:slideViewPr>
    <p:cSldViewPr>
      <p:cViewPr varScale="1">
        <p:scale>
          <a:sx n="83" d="100"/>
          <a:sy n="83" d="100"/>
        </p:scale>
        <p:origin x="1406" y="4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customXml" Target="../customXml/item1.xml"/><Relationship Id="rId6"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920" b="1" i="0" u="none" strike="noStrike" kern="1200" baseline="0">
                <a:solidFill>
                  <a:srgbClr val="C00000"/>
                </a:solidFill>
                <a:effectLst/>
                <a:latin typeface="Arial" panose="020B0604020202020204" pitchFamily="34" charset="0"/>
                <a:ea typeface="+mn-ea"/>
                <a:cs typeface="Arial" panose="020B0604020202020204" pitchFamily="34" charset="0"/>
              </a:defRPr>
            </a:pPr>
            <a:r>
              <a:rPr lang="tr-TR" dirty="0">
                <a:solidFill>
                  <a:srgbClr val="C00000"/>
                </a:solidFill>
              </a:rPr>
              <a:t>GİB İNTERNET SİTESİNDE </a:t>
            </a:r>
          </a:p>
          <a:p>
            <a:pPr algn="ctr">
              <a:defRPr>
                <a:solidFill>
                  <a:srgbClr val="C00000"/>
                </a:solidFill>
              </a:defRPr>
            </a:pPr>
            <a:r>
              <a:rPr lang="en-US" dirty="0">
                <a:solidFill>
                  <a:srgbClr val="C00000"/>
                </a:solidFill>
              </a:rPr>
              <a:t>YAYIMLANAN ÖZELGE SAYISI</a:t>
            </a:r>
            <a:r>
              <a:rPr lang="tr-TR" dirty="0">
                <a:solidFill>
                  <a:srgbClr val="C00000"/>
                </a:solidFill>
              </a:rPr>
              <a:t> *</a:t>
            </a:r>
            <a:endParaRPr lang="en-US" dirty="0">
              <a:solidFill>
                <a:srgbClr val="C00000"/>
              </a:solidFill>
            </a:endParaRPr>
          </a:p>
        </c:rich>
      </c:tx>
      <c:layout>
        <c:manualLayout>
          <c:xMode val="edge"/>
          <c:yMode val="edge"/>
          <c:x val="0.21504612113334887"/>
          <c:y val="2.6549990813233273E-3"/>
        </c:manualLayout>
      </c:layout>
      <c:overlay val="0"/>
      <c:spPr>
        <a:solidFill>
          <a:schemeClr val="tx2">
            <a:lumMod val="20000"/>
            <a:lumOff val="80000"/>
          </a:schemeClr>
        </a:solidFill>
        <a:ln>
          <a:noFill/>
        </a:ln>
        <a:effectLst/>
      </c:spPr>
      <c:txPr>
        <a:bodyPr rot="0" spcFirstLastPara="1" vertOverflow="ellipsis" vert="horz" wrap="square" anchor="ctr" anchorCtr="1"/>
        <a:lstStyle/>
        <a:p>
          <a:pPr algn="ctr">
            <a:defRPr sz="1920" b="1" i="0" u="none" strike="noStrike" kern="1200" baseline="0">
              <a:solidFill>
                <a:srgbClr val="C00000"/>
              </a:solidFill>
              <a:effectLst/>
              <a:latin typeface="Arial" panose="020B0604020202020204" pitchFamily="34" charset="0"/>
              <a:ea typeface="+mn-ea"/>
              <a:cs typeface="Arial" panose="020B0604020202020204" pitchFamily="34" charset="0"/>
            </a:defRPr>
          </a:pPr>
          <a:endParaRPr lang="tr-TR"/>
        </a:p>
      </c:txPr>
    </c:title>
    <c:autoTitleDeleted val="0"/>
    <c:plotArea>
      <c:layout/>
      <c:barChart>
        <c:barDir val="col"/>
        <c:grouping val="clustered"/>
        <c:varyColors val="0"/>
        <c:ser>
          <c:idx val="0"/>
          <c:order val="0"/>
          <c:tx>
            <c:strRef>
              <c:f>Sayfa1!$B$1</c:f>
              <c:strCache>
                <c:ptCount val="1"/>
                <c:pt idx="0">
                  <c:v>YAYIMLANAN ÖZELGE SAYISI</c:v>
                </c:pt>
              </c:strCache>
            </c:strRef>
          </c:tx>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lt1"/>
                    </a:solidFill>
                    <a:latin typeface="Arial" panose="020B0604020202020204" pitchFamily="34" charset="0"/>
                    <a:ea typeface="+mn-ea"/>
                    <a:cs typeface="Arial" panose="020B0604020202020204" pitchFamily="34" charset="0"/>
                  </a:defRPr>
                </a:pPr>
                <a:endParaRPr lang="tr-T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Sayfa1!$A$2:$A$8</c:f>
              <c:numCache>
                <c:formatCode>General</c:formatCode>
                <c:ptCount val="7"/>
                <c:pt idx="0">
                  <c:v>2011</c:v>
                </c:pt>
                <c:pt idx="1">
                  <c:v>2012</c:v>
                </c:pt>
                <c:pt idx="2">
                  <c:v>2013</c:v>
                </c:pt>
                <c:pt idx="3">
                  <c:v>2014</c:v>
                </c:pt>
                <c:pt idx="4">
                  <c:v>2015</c:v>
                </c:pt>
                <c:pt idx="5">
                  <c:v>2016</c:v>
                </c:pt>
                <c:pt idx="6">
                  <c:v>2017</c:v>
                </c:pt>
              </c:numCache>
            </c:numRef>
          </c:cat>
          <c:val>
            <c:numRef>
              <c:f>Sayfa1!$B$2:$B$8</c:f>
              <c:numCache>
                <c:formatCode>General</c:formatCode>
                <c:ptCount val="7"/>
                <c:pt idx="0">
                  <c:v>2721</c:v>
                </c:pt>
                <c:pt idx="1">
                  <c:v>2151</c:v>
                </c:pt>
                <c:pt idx="2">
                  <c:v>1502</c:v>
                </c:pt>
                <c:pt idx="3">
                  <c:v>1255</c:v>
                </c:pt>
                <c:pt idx="4">
                  <c:v>1593</c:v>
                </c:pt>
                <c:pt idx="5">
                  <c:v>878</c:v>
                </c:pt>
                <c:pt idx="6">
                  <c:v>853</c:v>
                </c:pt>
              </c:numCache>
            </c:numRef>
          </c:val>
          <c:extLst>
            <c:ext xmlns:c16="http://schemas.microsoft.com/office/drawing/2014/chart" uri="{C3380CC4-5D6E-409C-BE32-E72D297353CC}">
              <c16:uniqueId val="{00000000-3DC5-4959-A507-C108BE74307D}"/>
            </c:ext>
          </c:extLst>
        </c:ser>
        <c:dLbls>
          <c:dLblPos val="inEnd"/>
          <c:showLegendKey val="0"/>
          <c:showVal val="1"/>
          <c:showCatName val="0"/>
          <c:showSerName val="0"/>
          <c:showPercent val="0"/>
          <c:showBubbleSize val="0"/>
        </c:dLbls>
        <c:gapWidth val="41"/>
        <c:axId val="1012290112"/>
        <c:axId val="1012505280"/>
      </c:barChart>
      <c:catAx>
        <c:axId val="1012290112"/>
        <c:scaling>
          <c:orientation val="minMax"/>
        </c:scaling>
        <c:delete val="0"/>
        <c:axPos val="b"/>
        <c:title>
          <c:tx>
            <c:rich>
              <a:bodyPr rot="0" spcFirstLastPara="1" vertOverflow="ellipsis" vert="horz" wrap="square" anchor="ctr" anchorCtr="1"/>
              <a:lstStyle/>
              <a:p>
                <a:pPr>
                  <a:defRPr sz="1600" b="1" i="0" u="none" strike="noStrike" kern="1200" baseline="0">
                    <a:solidFill>
                      <a:srgbClr val="FF0000"/>
                    </a:solidFill>
                    <a:latin typeface="Arial" panose="020B0604020202020204" pitchFamily="34" charset="0"/>
                    <a:ea typeface="+mn-ea"/>
                    <a:cs typeface="Arial" panose="020B0604020202020204" pitchFamily="34" charset="0"/>
                  </a:defRPr>
                </a:pPr>
                <a:r>
                  <a:rPr lang="tr-TR" dirty="0">
                    <a:solidFill>
                      <a:srgbClr val="FF0000"/>
                    </a:solidFill>
                  </a:rPr>
                  <a:t>(</a:t>
                </a:r>
                <a:r>
                  <a:rPr lang="en-US" dirty="0">
                    <a:solidFill>
                      <a:srgbClr val="FF0000"/>
                    </a:solidFill>
                  </a:rPr>
                  <a:t>YILLAR</a:t>
                </a:r>
                <a:r>
                  <a:rPr lang="tr-TR" dirty="0">
                    <a:solidFill>
                      <a:srgbClr val="FF0000"/>
                    </a:solidFill>
                  </a:rPr>
                  <a:t>)</a:t>
                </a:r>
                <a:endParaRPr lang="en-US" dirty="0">
                  <a:solidFill>
                    <a:srgbClr val="FF0000"/>
                  </a:solidFill>
                </a:endParaRPr>
              </a:p>
            </c:rich>
          </c:tx>
          <c:overlay val="0"/>
          <c:spPr>
            <a:noFill/>
            <a:ln>
              <a:noFill/>
            </a:ln>
            <a:effectLst/>
          </c:spPr>
          <c:txPr>
            <a:bodyPr rot="0" spcFirstLastPara="1" vertOverflow="ellipsis" vert="horz" wrap="square" anchor="ctr" anchorCtr="1"/>
            <a:lstStyle/>
            <a:p>
              <a:pPr>
                <a:defRPr sz="1600" b="1" i="0" u="none" strike="noStrike" kern="1200" baseline="0">
                  <a:solidFill>
                    <a:srgbClr val="FF0000"/>
                  </a:solidFill>
                  <a:latin typeface="Arial" panose="020B0604020202020204" pitchFamily="34" charset="0"/>
                  <a:ea typeface="+mn-ea"/>
                  <a:cs typeface="Arial" panose="020B0604020202020204" pitchFamily="34" charset="0"/>
                </a:defRPr>
              </a:pPr>
              <a:endParaRPr lang="tr-TR"/>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dk1">
                    <a:lumMod val="65000"/>
                    <a:lumOff val="35000"/>
                  </a:schemeClr>
                </a:solidFill>
                <a:effectLst/>
                <a:latin typeface="Arial" panose="020B0604020202020204" pitchFamily="34" charset="0"/>
                <a:ea typeface="+mn-ea"/>
                <a:cs typeface="Arial" panose="020B0604020202020204" pitchFamily="34" charset="0"/>
              </a:defRPr>
            </a:pPr>
            <a:endParaRPr lang="tr-TR"/>
          </a:p>
        </c:txPr>
        <c:crossAx val="1012505280"/>
        <c:crosses val="autoZero"/>
        <c:auto val="1"/>
        <c:lblAlgn val="ctr"/>
        <c:lblOffset val="100"/>
        <c:noMultiLvlLbl val="0"/>
      </c:catAx>
      <c:valAx>
        <c:axId val="1012505280"/>
        <c:scaling>
          <c:orientation val="minMax"/>
        </c:scaling>
        <c:delete val="1"/>
        <c:axPos val="l"/>
        <c:title>
          <c:tx>
            <c:rich>
              <a:bodyPr rot="-5400000" spcFirstLastPara="1" vertOverflow="ellipsis" vert="horz" wrap="square" anchor="ctr" anchorCtr="1"/>
              <a:lstStyle/>
              <a:p>
                <a:pPr>
                  <a:defRPr sz="1600" b="1" i="0" u="none" strike="noStrike" kern="1200" baseline="0">
                    <a:solidFill>
                      <a:srgbClr val="0070C0"/>
                    </a:solidFill>
                    <a:latin typeface="Arial" panose="020B0604020202020204" pitchFamily="34" charset="0"/>
                    <a:ea typeface="+mn-ea"/>
                    <a:cs typeface="Arial" panose="020B0604020202020204" pitchFamily="34" charset="0"/>
                  </a:defRPr>
                </a:pPr>
                <a:r>
                  <a:rPr lang="tr-TR" dirty="0">
                    <a:solidFill>
                      <a:srgbClr val="0070C0"/>
                    </a:solidFill>
                  </a:rPr>
                  <a:t>(YAYIMLANAN  ÖZELGE SAYISI)</a:t>
                </a:r>
              </a:p>
            </c:rich>
          </c:tx>
          <c:layout>
            <c:manualLayout>
              <c:xMode val="edge"/>
              <c:yMode val="edge"/>
              <c:x val="1.5686274509803921E-2"/>
              <c:y val="0.1510692424431129"/>
            </c:manualLayout>
          </c:layout>
          <c:overlay val="0"/>
          <c:spPr>
            <a:noFill/>
            <a:ln>
              <a:noFill/>
            </a:ln>
            <a:effectLst/>
          </c:spPr>
          <c:txPr>
            <a:bodyPr rot="-5400000" spcFirstLastPara="1" vertOverflow="ellipsis" vert="horz" wrap="square" anchor="ctr" anchorCtr="1"/>
            <a:lstStyle/>
            <a:p>
              <a:pPr>
                <a:defRPr sz="1600" b="1" i="0" u="none" strike="noStrike" kern="1200" baseline="0">
                  <a:solidFill>
                    <a:srgbClr val="0070C0"/>
                  </a:solidFill>
                  <a:latin typeface="Arial" panose="020B0604020202020204" pitchFamily="34" charset="0"/>
                  <a:ea typeface="+mn-ea"/>
                  <a:cs typeface="Arial" panose="020B0604020202020204" pitchFamily="34" charset="0"/>
                </a:defRPr>
              </a:pPr>
              <a:endParaRPr lang="tr-TR"/>
            </a:p>
          </c:txPr>
        </c:title>
        <c:numFmt formatCode="General" sourceLinked="1"/>
        <c:majorTickMark val="none"/>
        <c:minorTickMark val="none"/>
        <c:tickLblPos val="nextTo"/>
        <c:crossAx val="1012290112"/>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sz="1600" b="1">
          <a:latin typeface="Arial" panose="020B0604020202020204" pitchFamily="34" charset="0"/>
          <a:cs typeface="Arial" panose="020B0604020202020204" pitchFamily="34" charset="0"/>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000" kern="1200"/>
  </cs:chartArea>
  <cs:dataLabel>
    <cs:lnRef idx="0"/>
    <cs:fillRef idx="0"/>
    <cs:effectRef idx="0"/>
    <cs:fontRef idx="minor">
      <a:schemeClr val="lt1"/>
    </cs:fontRef>
    <cs:spPr/>
    <cs:defRPr sz="10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0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46275" cy="4966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tr-TR"/>
          </a:p>
        </p:txBody>
      </p:sp>
      <p:sp>
        <p:nvSpPr>
          <p:cNvPr id="23555" name="Rectangle 3"/>
          <p:cNvSpPr>
            <a:spLocks noGrp="1" noChangeArrowheads="1"/>
          </p:cNvSpPr>
          <p:nvPr>
            <p:ph type="dt" idx="1"/>
          </p:nvPr>
        </p:nvSpPr>
        <p:spPr bwMode="auto">
          <a:xfrm>
            <a:off x="3849862" y="0"/>
            <a:ext cx="2946275" cy="4966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tr-TR"/>
          </a:p>
        </p:txBody>
      </p:sp>
      <p:sp>
        <p:nvSpPr>
          <p:cNvPr id="2355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3557" name="Rectangle 5"/>
          <p:cNvSpPr>
            <a:spLocks noGrp="1" noChangeArrowheads="1"/>
          </p:cNvSpPr>
          <p:nvPr>
            <p:ph type="body" sz="quarter" idx="3"/>
          </p:nvPr>
        </p:nvSpPr>
        <p:spPr bwMode="auto">
          <a:xfrm>
            <a:off x="680383" y="4715831"/>
            <a:ext cx="5436909" cy="4466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23558" name="Rectangle 6"/>
          <p:cNvSpPr>
            <a:spLocks noGrp="1" noChangeArrowheads="1"/>
          </p:cNvSpPr>
          <p:nvPr>
            <p:ph type="ftr" sz="quarter" idx="4"/>
          </p:nvPr>
        </p:nvSpPr>
        <p:spPr bwMode="auto">
          <a:xfrm>
            <a:off x="0" y="9428272"/>
            <a:ext cx="2946275" cy="4966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tr-TR"/>
          </a:p>
        </p:txBody>
      </p:sp>
      <p:sp>
        <p:nvSpPr>
          <p:cNvPr id="23559" name="Rectangle 7"/>
          <p:cNvSpPr>
            <a:spLocks noGrp="1" noChangeArrowheads="1"/>
          </p:cNvSpPr>
          <p:nvPr>
            <p:ph type="sldNum" sz="quarter" idx="5"/>
          </p:nvPr>
        </p:nvSpPr>
        <p:spPr bwMode="auto">
          <a:xfrm>
            <a:off x="3849862" y="9428272"/>
            <a:ext cx="2946275" cy="4966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B00E580D-246B-4AB6-9156-194B536138E1}" type="slidenum">
              <a:rPr lang="tr-TR"/>
              <a:pPr/>
              <a:t>‹#›</a:t>
            </a:fld>
            <a:endParaRPr lang="tr-TR"/>
          </a:p>
        </p:txBody>
      </p:sp>
    </p:spTree>
    <p:extLst>
      <p:ext uri="{BB962C8B-B14F-4D97-AF65-F5344CB8AC3E}">
        <p14:creationId xmlns:p14="http://schemas.microsoft.com/office/powerpoint/2010/main" val="21892422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4CADF0-1D23-4B95-9902-A9893CFBC85A}" type="slidenum">
              <a:rPr lang="tr-TR"/>
              <a:pPr/>
              <a:t>1</a:t>
            </a:fld>
            <a:endParaRPr lang="tr-TR"/>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4CADF0-1D23-4B95-9902-A9893CFBC85A}" type="slidenum">
              <a:rPr lang="tr-TR"/>
              <a:pPr/>
              <a:t>19</a:t>
            </a:fld>
            <a:endParaRPr lang="tr-TR"/>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1021121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4CADF0-1D23-4B95-9902-A9893CFBC85A}" type="slidenum">
              <a:rPr lang="tr-TR"/>
              <a:pPr/>
              <a:t>43</a:t>
            </a:fld>
            <a:endParaRPr lang="tr-TR"/>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2150338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685800"/>
            <a:ext cx="7772400" cy="2127250"/>
          </a:xfrm>
          <a:prstGeom prst="rect">
            <a:avLst/>
          </a:prstGeom>
        </p:spPr>
        <p:txBody>
          <a:bodyPr/>
          <a:lstStyle>
            <a:lvl1pPr algn="ctr">
              <a:defRPr sz="5800"/>
            </a:lvl1pPr>
          </a:lstStyle>
          <a:p>
            <a:pPr lvl="0"/>
            <a:r>
              <a:rPr lang="tr-TR" noProof="0"/>
              <a:t>Asıl başlık stilini düzenlemek için tıklayın</a:t>
            </a:r>
          </a:p>
        </p:txBody>
      </p:sp>
      <p:sp>
        <p:nvSpPr>
          <p:cNvPr id="16387"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pPr lvl="0"/>
            <a:r>
              <a:rPr lang="tr-TR" noProof="0"/>
              <a:t>Asıl alt başlık stilini düzenlemek için tıklayın</a:t>
            </a:r>
          </a:p>
        </p:txBody>
      </p:sp>
      <p:sp>
        <p:nvSpPr>
          <p:cNvPr id="16390" name="Rectangle 6"/>
          <p:cNvSpPr>
            <a:spLocks noGrp="1" noChangeArrowheads="1"/>
          </p:cNvSpPr>
          <p:nvPr>
            <p:ph type="sldNum" sz="quarter" idx="4"/>
          </p:nvPr>
        </p:nvSpPr>
        <p:spPr>
          <a:xfrm>
            <a:off x="8458200" y="6505112"/>
            <a:ext cx="658416" cy="324272"/>
          </a:xfrm>
        </p:spPr>
        <p:txBody>
          <a:bodyPr/>
          <a:lstStyle>
            <a:lvl1pPr>
              <a:defRPr/>
            </a:lvl1pPr>
          </a:lstStyle>
          <a:p>
            <a:fld id="{00AF620E-3C43-49E2-8B42-DAC17A8D4ED7}" type="slidenum">
              <a:rPr lang="tr-TR"/>
              <a:pPr/>
              <a:t>‹#›</a:t>
            </a:fld>
            <a:endParaRPr lang="tr-TR"/>
          </a:p>
        </p:txBody>
      </p:sp>
      <p:sp>
        <p:nvSpPr>
          <p:cNvPr id="16392" name="Rectangle 8" descr="Gold bar"/>
          <p:cNvSpPr>
            <a:spLocks noChangeArrowheads="1"/>
          </p:cNvSpPr>
          <p:nvPr/>
        </p:nvSpPr>
        <p:spPr bwMode="auto">
          <a:xfrm>
            <a:off x="2870" y="6500202"/>
            <a:ext cx="3056962" cy="32918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tr-TR" b="1" dirty="0">
                <a:latin typeface="Arial Black" panose="020B0A04020102020204" pitchFamily="34" charset="0"/>
              </a:rPr>
              <a:t>A. MURAT YILDIZ</a:t>
            </a:r>
            <a:endParaRPr lang="en-US" b="1" dirty="0">
              <a:latin typeface="Arial Black" panose="020B0A04020102020204" pitchFamily="34" charset="0"/>
            </a:endParaRPr>
          </a:p>
        </p:txBody>
      </p:sp>
      <p:sp>
        <p:nvSpPr>
          <p:cNvPr id="16393" name="Rectangle 9" descr="Orange bar"/>
          <p:cNvSpPr>
            <a:spLocks noChangeArrowheads="1"/>
          </p:cNvSpPr>
          <p:nvPr/>
        </p:nvSpPr>
        <p:spPr bwMode="auto">
          <a:xfrm>
            <a:off x="3051720" y="6500202"/>
            <a:ext cx="3248472" cy="324272"/>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tr-TR" dirty="0">
                <a:solidFill>
                  <a:schemeClr val="bg1">
                    <a:lumMod val="95000"/>
                  </a:schemeClr>
                </a:solidFill>
                <a:latin typeface="Arial Black" panose="020B0A04020102020204" pitchFamily="34" charset="0"/>
              </a:rPr>
              <a:t>YEMİNLİ MALİ MÜŞAVİR</a:t>
            </a:r>
            <a:endParaRPr lang="en-US" dirty="0">
              <a:solidFill>
                <a:schemeClr val="bg1">
                  <a:lumMod val="95000"/>
                </a:schemeClr>
              </a:solidFill>
              <a:latin typeface="Arial Black" panose="020B0A04020102020204" pitchFamily="34" charset="0"/>
            </a:endParaRPr>
          </a:p>
        </p:txBody>
      </p:sp>
      <p:sp>
        <p:nvSpPr>
          <p:cNvPr id="16394" name="Rectangle 10" descr="Slate bar"/>
          <p:cNvSpPr>
            <a:spLocks noChangeArrowheads="1"/>
          </p:cNvSpPr>
          <p:nvPr/>
        </p:nvSpPr>
        <p:spPr bwMode="auto">
          <a:xfrm>
            <a:off x="6300192" y="6505113"/>
            <a:ext cx="2816424" cy="329184"/>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tr-TR" b="0" dirty="0">
                <a:solidFill>
                  <a:schemeClr val="bg1">
                    <a:lumMod val="95000"/>
                  </a:schemeClr>
                </a:solidFill>
                <a:latin typeface="Arial Black" panose="020B0A04020102020204" pitchFamily="34" charset="0"/>
              </a:rPr>
              <a:t>ÖZELGE (MUKTEZA)</a:t>
            </a:r>
            <a:endParaRPr lang="en-US" b="0" dirty="0">
              <a:solidFill>
                <a:schemeClr val="bg1">
                  <a:lumMod val="95000"/>
                </a:schemeClr>
              </a:solidFill>
              <a:latin typeface="Arial Black" panose="020B0A040201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432766" y="2348880"/>
            <a:ext cx="8583590" cy="1246187"/>
          </a:xfrm>
          <a:prstGeom prst="rect">
            <a:avLst/>
          </a:prstGeom>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457200" y="6248400"/>
            <a:ext cx="2133600" cy="457200"/>
          </a:xfrm>
          <a:prstGeom prst="rect">
            <a:avLst/>
          </a:prstGeom>
        </p:spPr>
        <p:txBody>
          <a:bodyPr/>
          <a:lstStyle>
            <a:lvl1pPr>
              <a:defRPr/>
            </a:lvl1pPr>
          </a:lstStyle>
          <a:p>
            <a:endParaRPr lang="tr-TR"/>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tr-TR"/>
          </a:p>
        </p:txBody>
      </p:sp>
      <p:sp>
        <p:nvSpPr>
          <p:cNvPr id="6" name="Slide Number Placeholder 5"/>
          <p:cNvSpPr>
            <a:spLocks noGrp="1"/>
          </p:cNvSpPr>
          <p:nvPr>
            <p:ph type="sldNum" sz="quarter" idx="12"/>
          </p:nvPr>
        </p:nvSpPr>
        <p:spPr/>
        <p:txBody>
          <a:bodyPr/>
          <a:lstStyle>
            <a:lvl1pPr>
              <a:defRPr/>
            </a:lvl1pPr>
          </a:lstStyle>
          <a:p>
            <a:fld id="{24FEF43B-EB27-43CC-BA8E-1A503A314628}" type="slidenum">
              <a:rPr lang="tr-TR"/>
              <a:pPr/>
              <a:t>‹#›</a:t>
            </a:fld>
            <a:endParaRPr lang="tr-TR"/>
          </a:p>
        </p:txBody>
      </p:sp>
    </p:spTree>
    <p:extLst>
      <p:ext uri="{BB962C8B-B14F-4D97-AF65-F5344CB8AC3E}">
        <p14:creationId xmlns:p14="http://schemas.microsoft.com/office/powerpoint/2010/main" val="2382689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a:prstGeom prst="rect">
            <a:avLst/>
          </a:prstGeom>
        </p:spPr>
        <p:txBody>
          <a:bodyPr vert="eaVert"/>
          <a:lstStyle/>
          <a:p>
            <a:r>
              <a:rPr lang="tr-TR"/>
              <a:t>Asıl başlık stilini düzenlemek için tıklayın</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457200" y="6248400"/>
            <a:ext cx="2133600" cy="457200"/>
          </a:xfrm>
          <a:prstGeom prst="rect">
            <a:avLst/>
          </a:prstGeom>
        </p:spPr>
        <p:txBody>
          <a:bodyPr/>
          <a:lstStyle>
            <a:lvl1pPr>
              <a:defRPr/>
            </a:lvl1pPr>
          </a:lstStyle>
          <a:p>
            <a:endParaRPr lang="tr-TR"/>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tr-TR"/>
          </a:p>
        </p:txBody>
      </p:sp>
      <p:sp>
        <p:nvSpPr>
          <p:cNvPr id="6" name="Slide Number Placeholder 5"/>
          <p:cNvSpPr>
            <a:spLocks noGrp="1"/>
          </p:cNvSpPr>
          <p:nvPr>
            <p:ph type="sldNum" sz="quarter" idx="12"/>
          </p:nvPr>
        </p:nvSpPr>
        <p:spPr/>
        <p:txBody>
          <a:bodyPr/>
          <a:lstStyle>
            <a:lvl1pPr>
              <a:defRPr/>
            </a:lvl1pPr>
          </a:lstStyle>
          <a:p>
            <a:fld id="{2F201E7A-E57F-4DC1-BDEC-F439AB2FD5AB}" type="slidenum">
              <a:rPr lang="tr-TR"/>
              <a:pPr/>
              <a:t>‹#›</a:t>
            </a:fld>
            <a:endParaRPr lang="tr-TR"/>
          </a:p>
        </p:txBody>
      </p:sp>
    </p:spTree>
    <p:extLst>
      <p:ext uri="{BB962C8B-B14F-4D97-AF65-F5344CB8AC3E}">
        <p14:creationId xmlns:p14="http://schemas.microsoft.com/office/powerpoint/2010/main" val="29165289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Başlık, Metin ve 2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246187"/>
          </a:xfrm>
          <a:prstGeom prst="rect">
            <a:avLst/>
          </a:prstGeom>
        </p:spPr>
        <p:txBody>
          <a:bodyPr/>
          <a:lstStyle/>
          <a:p>
            <a:r>
              <a:rPr lang="tr-TR"/>
              <a:t>Asıl başlık stilini düzenlemek için tıklayın</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Date Placeholder 5"/>
          <p:cNvSpPr>
            <a:spLocks noGrp="1"/>
          </p:cNvSpPr>
          <p:nvPr>
            <p:ph type="dt" sz="half" idx="10"/>
          </p:nvPr>
        </p:nvSpPr>
        <p:spPr>
          <a:xfrm>
            <a:off x="457200" y="6248400"/>
            <a:ext cx="2133600" cy="457200"/>
          </a:xfrm>
          <a:prstGeom prst="rect">
            <a:avLst/>
          </a:prstGeom>
        </p:spPr>
        <p:txBody>
          <a:bodyPr/>
          <a:lstStyle>
            <a:lvl1pPr>
              <a:defRPr/>
            </a:lvl1pPr>
          </a:lstStyle>
          <a:p>
            <a:endParaRPr lang="tr-TR"/>
          </a:p>
        </p:txBody>
      </p:sp>
      <p:sp>
        <p:nvSpPr>
          <p:cNvPr id="7" name="Footer Placeholder 6"/>
          <p:cNvSpPr>
            <a:spLocks noGrp="1"/>
          </p:cNvSpPr>
          <p:nvPr>
            <p:ph type="ftr" sz="quarter" idx="11"/>
          </p:nvPr>
        </p:nvSpPr>
        <p:spPr>
          <a:xfrm>
            <a:off x="3124200" y="6248400"/>
            <a:ext cx="2895600" cy="457200"/>
          </a:xfrm>
          <a:prstGeom prst="rect">
            <a:avLst/>
          </a:prstGeom>
        </p:spPr>
        <p:txBody>
          <a:bodyPr/>
          <a:lstStyle>
            <a:lvl1pPr>
              <a:defRPr/>
            </a:lvl1pPr>
          </a:lstStyle>
          <a:p>
            <a:endParaRPr lang="tr-TR"/>
          </a:p>
        </p:txBody>
      </p:sp>
      <p:sp>
        <p:nvSpPr>
          <p:cNvPr id="8" name="Slide Number Placeholder 7"/>
          <p:cNvSpPr>
            <a:spLocks noGrp="1"/>
          </p:cNvSpPr>
          <p:nvPr>
            <p:ph type="sldNum" sz="quarter" idx="12"/>
          </p:nvPr>
        </p:nvSpPr>
        <p:spPr>
          <a:xfrm>
            <a:off x="6553200" y="6248400"/>
            <a:ext cx="2133600" cy="457200"/>
          </a:xfrm>
        </p:spPr>
        <p:txBody>
          <a:bodyPr/>
          <a:lstStyle>
            <a:lvl1pPr>
              <a:defRPr/>
            </a:lvl1pPr>
          </a:lstStyle>
          <a:p>
            <a:fld id="{A2085D17-BB08-450F-85D6-1A11C58B0A05}" type="slidenum">
              <a:rPr lang="tr-TR"/>
              <a:pPr/>
              <a:t>‹#›</a:t>
            </a:fld>
            <a:endParaRPr lang="tr-TR"/>
          </a:p>
        </p:txBody>
      </p:sp>
    </p:spTree>
    <p:extLst>
      <p:ext uri="{BB962C8B-B14F-4D97-AF65-F5344CB8AC3E}">
        <p14:creationId xmlns:p14="http://schemas.microsoft.com/office/powerpoint/2010/main" val="730089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Başlık, Metin ve Küçük Resim">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246187"/>
          </a:xfrm>
          <a:prstGeom prst="rect">
            <a:avLst/>
          </a:prstGeom>
        </p:spPr>
        <p:txBody>
          <a:bodyPr/>
          <a:lstStyle/>
          <a:p>
            <a:r>
              <a:rPr lang="tr-TR"/>
              <a:t>Asıl başlık stilini düzenlemek için tıklayın</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lipArt Placeholder 3"/>
          <p:cNvSpPr>
            <a:spLocks noGrp="1"/>
          </p:cNvSpPr>
          <p:nvPr>
            <p:ph type="clipArt" sz="half" idx="2"/>
          </p:nvPr>
        </p:nvSpPr>
        <p:spPr>
          <a:xfrm>
            <a:off x="4648200" y="1600200"/>
            <a:ext cx="4038600" cy="4530725"/>
          </a:xfrm>
        </p:spPr>
        <p:txBody>
          <a:bodyPr/>
          <a:lstStyle/>
          <a:p>
            <a:r>
              <a:rPr lang="tr-TR"/>
              <a:t>Çevrimiçi resim eklemek için simgeye tıklayın</a:t>
            </a:r>
            <a:endParaRPr lang="en-US"/>
          </a:p>
        </p:txBody>
      </p:sp>
      <p:sp>
        <p:nvSpPr>
          <p:cNvPr id="5" name="Date Placeholder 4"/>
          <p:cNvSpPr>
            <a:spLocks noGrp="1"/>
          </p:cNvSpPr>
          <p:nvPr>
            <p:ph type="dt" sz="half" idx="10"/>
          </p:nvPr>
        </p:nvSpPr>
        <p:spPr>
          <a:xfrm>
            <a:off x="457200" y="6248400"/>
            <a:ext cx="2133600" cy="457200"/>
          </a:xfrm>
          <a:prstGeom prst="rect">
            <a:avLst/>
          </a:prstGeom>
        </p:spPr>
        <p:txBody>
          <a:bodyPr/>
          <a:lstStyle>
            <a:lvl1pPr>
              <a:defRPr/>
            </a:lvl1pPr>
          </a:lstStyle>
          <a:p>
            <a:endParaRPr lang="tr-TR"/>
          </a:p>
        </p:txBody>
      </p:sp>
      <p:sp>
        <p:nvSpPr>
          <p:cNvPr id="6" name="Footer Placeholder 5"/>
          <p:cNvSpPr>
            <a:spLocks noGrp="1"/>
          </p:cNvSpPr>
          <p:nvPr>
            <p:ph type="ftr" sz="quarter" idx="11"/>
          </p:nvPr>
        </p:nvSpPr>
        <p:spPr>
          <a:xfrm>
            <a:off x="3124200" y="6248400"/>
            <a:ext cx="2895600" cy="457200"/>
          </a:xfrm>
          <a:prstGeom prst="rect">
            <a:avLst/>
          </a:prstGeom>
        </p:spPr>
        <p:txBody>
          <a:bodyPr/>
          <a:lstStyle>
            <a:lvl1pPr>
              <a:defRPr/>
            </a:lvl1pPr>
          </a:lstStyle>
          <a:p>
            <a:endParaRPr lang="tr-TR"/>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94C76AA8-A1A0-4C92-9E3D-3F02CC318050}" type="slidenum">
              <a:rPr lang="tr-TR"/>
              <a:pPr/>
              <a:t>‹#›</a:t>
            </a:fld>
            <a:endParaRPr lang="tr-TR"/>
          </a:p>
        </p:txBody>
      </p:sp>
    </p:spTree>
    <p:extLst>
      <p:ext uri="{BB962C8B-B14F-4D97-AF65-F5344CB8AC3E}">
        <p14:creationId xmlns:p14="http://schemas.microsoft.com/office/powerpoint/2010/main" val="2714195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432766" y="2348880"/>
            <a:ext cx="8583590" cy="1246187"/>
          </a:xfrm>
          <a:prstGeom prst="rect">
            <a:avLst/>
          </a:prstGeom>
        </p:spPr>
        <p:txBody>
          <a:bodyPr/>
          <a:lstStyle/>
          <a:p>
            <a:r>
              <a:rPr lang="tr-TR"/>
              <a:t>Asıl başlık stilini düzenlemek için tıklayın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457200" y="6248400"/>
            <a:ext cx="2133600" cy="457200"/>
          </a:xfrm>
          <a:prstGeom prst="rect">
            <a:avLst/>
          </a:prstGeom>
        </p:spPr>
        <p:txBody>
          <a:bodyPr/>
          <a:lstStyle>
            <a:lvl1pPr>
              <a:defRPr/>
            </a:lvl1pPr>
          </a:lstStyle>
          <a:p>
            <a:endParaRPr lang="tr-TR"/>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tr-TR"/>
          </a:p>
        </p:txBody>
      </p:sp>
      <p:sp>
        <p:nvSpPr>
          <p:cNvPr id="6" name="Slide Number Placeholder 5"/>
          <p:cNvSpPr>
            <a:spLocks noGrp="1"/>
          </p:cNvSpPr>
          <p:nvPr>
            <p:ph type="sldNum" sz="quarter" idx="12"/>
          </p:nvPr>
        </p:nvSpPr>
        <p:spPr/>
        <p:txBody>
          <a:bodyPr/>
          <a:lstStyle>
            <a:lvl1pPr>
              <a:defRPr/>
            </a:lvl1pPr>
          </a:lstStyle>
          <a:p>
            <a:fld id="{B6CBF2A1-A246-4652-A694-355DEEDA63C2}" type="slidenum">
              <a:rPr lang="tr-TR"/>
              <a:pPr/>
              <a:t>‹#›</a:t>
            </a:fld>
            <a:endParaRPr lang="tr-TR"/>
          </a:p>
        </p:txBody>
      </p:sp>
    </p:spTree>
    <p:extLst>
      <p:ext uri="{BB962C8B-B14F-4D97-AF65-F5344CB8AC3E}">
        <p14:creationId xmlns:p14="http://schemas.microsoft.com/office/powerpoint/2010/main" val="2290704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ölüm Üst Bilgisi">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67544" y="908720"/>
            <a:ext cx="8568952" cy="1944216"/>
          </a:xfrm>
        </p:spPr>
        <p:txBody>
          <a:bodyPr anchor="b"/>
          <a:lstStyle>
            <a:lvl1pPr marL="0" indent="0">
              <a:buNone/>
              <a:defRPr sz="18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dirty="0"/>
              <a:t>Asıl metin stillerini düzenle</a:t>
            </a:r>
          </a:p>
        </p:txBody>
      </p:sp>
      <p:sp>
        <p:nvSpPr>
          <p:cNvPr id="6" name="Slide Number Placeholder 5"/>
          <p:cNvSpPr>
            <a:spLocks noGrp="1"/>
          </p:cNvSpPr>
          <p:nvPr>
            <p:ph type="sldNum" sz="quarter" idx="12"/>
          </p:nvPr>
        </p:nvSpPr>
        <p:spPr/>
        <p:txBody>
          <a:bodyPr/>
          <a:lstStyle>
            <a:lvl1pPr>
              <a:defRPr/>
            </a:lvl1pPr>
          </a:lstStyle>
          <a:p>
            <a:fld id="{799E2AF1-C64F-4ED3-BE1A-7A297F1E8107}" type="slidenum">
              <a:rPr lang="tr-TR"/>
              <a:pPr/>
              <a:t>‹#›</a:t>
            </a:fld>
            <a:endParaRPr lang="tr-TR"/>
          </a:p>
        </p:txBody>
      </p:sp>
      <p:sp>
        <p:nvSpPr>
          <p:cNvPr id="7" name="Dikdörtgen 6">
            <a:extLst>
              <a:ext uri="{FF2B5EF4-FFF2-40B4-BE49-F238E27FC236}">
                <a16:creationId xmlns:a16="http://schemas.microsoft.com/office/drawing/2014/main" id="{EB2D26BC-E1B1-4887-82A4-44C48BA5B9B2}"/>
              </a:ext>
            </a:extLst>
          </p:cNvPr>
          <p:cNvSpPr/>
          <p:nvPr userDrawn="1"/>
        </p:nvSpPr>
        <p:spPr>
          <a:xfrm>
            <a:off x="-54260" y="116632"/>
            <a:ext cx="9252519" cy="615553"/>
          </a:xfrm>
          <a:prstGeom prst="rect">
            <a:avLst/>
          </a:prstGeom>
        </p:spPr>
        <p:txBody>
          <a:bodyPr wrap="square">
            <a:spAutoFit/>
          </a:bodyPr>
          <a:lstStyle/>
          <a:p>
            <a:pPr indent="450215" algn="ctr">
              <a:lnSpc>
                <a:spcPct val="100000"/>
              </a:lnSpc>
              <a:spcAft>
                <a:spcPts val="0"/>
              </a:spcAft>
            </a:pPr>
            <a:r>
              <a:rPr lang="tr-TR" sz="1600" b="1" dirty="0">
                <a:solidFill>
                  <a:srgbClr val="FF0000"/>
                </a:solidFill>
                <a:effectLst/>
                <a:latin typeface="Arial Black" panose="020B0A04020102020204" pitchFamily="34" charset="0"/>
                <a:ea typeface="Calibri" panose="020F0502020204030204" pitchFamily="34" charset="0"/>
                <a:cs typeface="Arial" panose="020B0604020202020204" pitchFamily="34" charset="0"/>
              </a:rPr>
              <a:t>VERGİ UYGULAMALARINDA VE VERGİ PLANLAMASINDA ÖZELGELERİN YERİ VE ÖNEMİ </a:t>
            </a:r>
            <a:r>
              <a:rPr lang="tr-TR" sz="1600" b="1" dirty="0">
                <a:solidFill>
                  <a:srgbClr val="0070C0"/>
                </a:solidFill>
                <a:effectLst/>
                <a:latin typeface="Arial Black" panose="020B0A04020102020204" pitchFamily="34" charset="0"/>
                <a:ea typeface="Calibri" panose="020F0502020204030204" pitchFamily="34" charset="0"/>
                <a:cs typeface="Arial" panose="020B0604020202020204" pitchFamily="34" charset="0"/>
              </a:rPr>
              <a:t>(SORUNLAR VE ÇÖZÜM ÖNERİLERİ</a:t>
            </a:r>
            <a:r>
              <a:rPr lang="tr-TR" sz="1800" b="1"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a:t>
            </a:r>
            <a:endParaRPr lang="tr-TR" sz="16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5724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32766" y="2348880"/>
            <a:ext cx="8583590" cy="1246187"/>
          </a:xfrm>
          <a:prstGeom prst="rect">
            <a:avLst/>
          </a:prstGeom>
        </p:spPr>
        <p:txBody>
          <a:bodyPr/>
          <a:lstStyle/>
          <a:p>
            <a:r>
              <a:rPr lang="tr-TR"/>
              <a:t>Asıl başlık stilini düzenlemek için tıklayın</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a:xfrm>
            <a:off x="457200" y="6248400"/>
            <a:ext cx="2133600" cy="457200"/>
          </a:xfrm>
          <a:prstGeom prst="rect">
            <a:avLst/>
          </a:prstGeom>
        </p:spPr>
        <p:txBody>
          <a:bodyPr/>
          <a:lstStyle>
            <a:lvl1pPr>
              <a:defRPr/>
            </a:lvl1pPr>
          </a:lstStyle>
          <a:p>
            <a:endParaRPr lang="tr-TR"/>
          </a:p>
        </p:txBody>
      </p:sp>
      <p:sp>
        <p:nvSpPr>
          <p:cNvPr id="6" name="Footer Placeholder 5"/>
          <p:cNvSpPr>
            <a:spLocks noGrp="1"/>
          </p:cNvSpPr>
          <p:nvPr>
            <p:ph type="ftr" sz="quarter" idx="11"/>
          </p:nvPr>
        </p:nvSpPr>
        <p:spPr>
          <a:xfrm>
            <a:off x="3124200" y="6248400"/>
            <a:ext cx="2895600" cy="457200"/>
          </a:xfrm>
          <a:prstGeom prst="rect">
            <a:avLst/>
          </a:prstGeom>
        </p:spPr>
        <p:txBody>
          <a:bodyPr/>
          <a:lstStyle>
            <a:lvl1pPr>
              <a:defRPr/>
            </a:lvl1pPr>
          </a:lstStyle>
          <a:p>
            <a:endParaRPr lang="tr-TR"/>
          </a:p>
        </p:txBody>
      </p:sp>
      <p:sp>
        <p:nvSpPr>
          <p:cNvPr id="7" name="Slide Number Placeholder 6"/>
          <p:cNvSpPr>
            <a:spLocks noGrp="1"/>
          </p:cNvSpPr>
          <p:nvPr>
            <p:ph type="sldNum" sz="quarter" idx="12"/>
          </p:nvPr>
        </p:nvSpPr>
        <p:spPr/>
        <p:txBody>
          <a:bodyPr/>
          <a:lstStyle>
            <a:lvl1pPr>
              <a:defRPr/>
            </a:lvl1pPr>
          </a:lstStyle>
          <a:p>
            <a:fld id="{0624545D-9CFE-4D0B-889D-E21BFB1ECF18}" type="slidenum">
              <a:rPr lang="tr-TR"/>
              <a:pPr/>
              <a:t>‹#›</a:t>
            </a:fld>
            <a:endParaRPr lang="tr-TR"/>
          </a:p>
        </p:txBody>
      </p:sp>
    </p:spTree>
    <p:extLst>
      <p:ext uri="{BB962C8B-B14F-4D97-AF65-F5344CB8AC3E}">
        <p14:creationId xmlns:p14="http://schemas.microsoft.com/office/powerpoint/2010/main" val="596748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tr-TR"/>
              <a:t>Asıl başlık stilini düzenlemek için tıklayın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a:xfrm>
            <a:off x="457200" y="6248400"/>
            <a:ext cx="2133600" cy="457200"/>
          </a:xfrm>
          <a:prstGeom prst="rect">
            <a:avLst/>
          </a:prstGeom>
        </p:spPr>
        <p:txBody>
          <a:bodyPr/>
          <a:lstStyle>
            <a:lvl1pPr>
              <a:defRPr/>
            </a:lvl1pPr>
          </a:lstStyle>
          <a:p>
            <a:endParaRPr lang="tr-TR"/>
          </a:p>
        </p:txBody>
      </p:sp>
      <p:sp>
        <p:nvSpPr>
          <p:cNvPr id="8" name="Footer Placeholder 7"/>
          <p:cNvSpPr>
            <a:spLocks noGrp="1"/>
          </p:cNvSpPr>
          <p:nvPr>
            <p:ph type="ftr" sz="quarter" idx="11"/>
          </p:nvPr>
        </p:nvSpPr>
        <p:spPr>
          <a:xfrm>
            <a:off x="3124200" y="6248400"/>
            <a:ext cx="2895600" cy="457200"/>
          </a:xfrm>
          <a:prstGeom prst="rect">
            <a:avLst/>
          </a:prstGeom>
        </p:spPr>
        <p:txBody>
          <a:bodyPr/>
          <a:lstStyle>
            <a:lvl1pPr>
              <a:defRPr/>
            </a:lvl1pPr>
          </a:lstStyle>
          <a:p>
            <a:endParaRPr lang="tr-TR"/>
          </a:p>
        </p:txBody>
      </p:sp>
      <p:sp>
        <p:nvSpPr>
          <p:cNvPr id="9" name="Slide Number Placeholder 8"/>
          <p:cNvSpPr>
            <a:spLocks noGrp="1"/>
          </p:cNvSpPr>
          <p:nvPr>
            <p:ph type="sldNum" sz="quarter" idx="12"/>
          </p:nvPr>
        </p:nvSpPr>
        <p:spPr/>
        <p:txBody>
          <a:bodyPr/>
          <a:lstStyle>
            <a:lvl1pPr>
              <a:defRPr/>
            </a:lvl1pPr>
          </a:lstStyle>
          <a:p>
            <a:fld id="{90752513-BFCC-449E-AD5D-0FD264D46DB3}" type="slidenum">
              <a:rPr lang="tr-TR"/>
              <a:pPr/>
              <a:t>‹#›</a:t>
            </a:fld>
            <a:endParaRPr lang="tr-TR"/>
          </a:p>
        </p:txBody>
      </p:sp>
    </p:spTree>
    <p:extLst>
      <p:ext uri="{BB962C8B-B14F-4D97-AF65-F5344CB8AC3E}">
        <p14:creationId xmlns:p14="http://schemas.microsoft.com/office/powerpoint/2010/main" val="3655751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32766" y="2348880"/>
            <a:ext cx="8583590" cy="1246187"/>
          </a:xfrm>
          <a:prstGeom prst="rect">
            <a:avLst/>
          </a:prstGeom>
        </p:spPr>
        <p:txBody>
          <a:bodyPr/>
          <a:lstStyle/>
          <a:p>
            <a:r>
              <a:rPr lang="tr-TR"/>
              <a:t>Asıl başlık stilini düzenlemek için tıklayın</a:t>
            </a:r>
            <a:endParaRPr lang="en-US"/>
          </a:p>
        </p:txBody>
      </p:sp>
      <p:sp>
        <p:nvSpPr>
          <p:cNvPr id="3" name="Date Placeholder 2"/>
          <p:cNvSpPr>
            <a:spLocks noGrp="1"/>
          </p:cNvSpPr>
          <p:nvPr>
            <p:ph type="dt" sz="half" idx="10"/>
          </p:nvPr>
        </p:nvSpPr>
        <p:spPr>
          <a:xfrm>
            <a:off x="457200" y="6248400"/>
            <a:ext cx="2133600" cy="457200"/>
          </a:xfrm>
          <a:prstGeom prst="rect">
            <a:avLst/>
          </a:prstGeom>
        </p:spPr>
        <p:txBody>
          <a:bodyPr/>
          <a:lstStyle>
            <a:lvl1pPr>
              <a:defRPr/>
            </a:lvl1pPr>
          </a:lstStyle>
          <a:p>
            <a:endParaRPr lang="tr-TR"/>
          </a:p>
        </p:txBody>
      </p:sp>
      <p:sp>
        <p:nvSpPr>
          <p:cNvPr id="4" name="Footer Placeholder 3"/>
          <p:cNvSpPr>
            <a:spLocks noGrp="1"/>
          </p:cNvSpPr>
          <p:nvPr>
            <p:ph type="ftr" sz="quarter" idx="11"/>
          </p:nvPr>
        </p:nvSpPr>
        <p:spPr>
          <a:xfrm>
            <a:off x="3124200" y="6248400"/>
            <a:ext cx="2895600" cy="457200"/>
          </a:xfrm>
          <a:prstGeom prst="rect">
            <a:avLst/>
          </a:prstGeom>
        </p:spPr>
        <p:txBody>
          <a:bodyPr/>
          <a:lstStyle>
            <a:lvl1pPr>
              <a:defRPr/>
            </a:lvl1pPr>
          </a:lstStyle>
          <a:p>
            <a:endParaRPr lang="tr-TR"/>
          </a:p>
        </p:txBody>
      </p:sp>
      <p:sp>
        <p:nvSpPr>
          <p:cNvPr id="5" name="Slide Number Placeholder 4"/>
          <p:cNvSpPr>
            <a:spLocks noGrp="1"/>
          </p:cNvSpPr>
          <p:nvPr>
            <p:ph type="sldNum" sz="quarter" idx="12"/>
          </p:nvPr>
        </p:nvSpPr>
        <p:spPr/>
        <p:txBody>
          <a:bodyPr/>
          <a:lstStyle>
            <a:lvl1pPr>
              <a:defRPr/>
            </a:lvl1pPr>
          </a:lstStyle>
          <a:p>
            <a:fld id="{9BAB45B8-D820-4B5C-AF3A-4C4DCFE09432}" type="slidenum">
              <a:rPr lang="tr-TR"/>
              <a:pPr/>
              <a:t>‹#›</a:t>
            </a:fld>
            <a:endParaRPr lang="tr-TR"/>
          </a:p>
        </p:txBody>
      </p:sp>
    </p:spTree>
    <p:extLst>
      <p:ext uri="{BB962C8B-B14F-4D97-AF65-F5344CB8AC3E}">
        <p14:creationId xmlns:p14="http://schemas.microsoft.com/office/powerpoint/2010/main" val="2376090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248400"/>
            <a:ext cx="2133600" cy="457200"/>
          </a:xfrm>
          <a:prstGeom prst="rect">
            <a:avLst/>
          </a:prstGeom>
        </p:spPr>
        <p:txBody>
          <a:bodyPr/>
          <a:lstStyle>
            <a:lvl1pPr>
              <a:defRPr/>
            </a:lvl1pPr>
          </a:lstStyle>
          <a:p>
            <a:endParaRPr lang="tr-TR"/>
          </a:p>
        </p:txBody>
      </p:sp>
      <p:sp>
        <p:nvSpPr>
          <p:cNvPr id="3" name="Footer Placeholder 2"/>
          <p:cNvSpPr>
            <a:spLocks noGrp="1"/>
          </p:cNvSpPr>
          <p:nvPr>
            <p:ph type="ftr" sz="quarter" idx="11"/>
          </p:nvPr>
        </p:nvSpPr>
        <p:spPr>
          <a:xfrm>
            <a:off x="3124200" y="6248400"/>
            <a:ext cx="2895600" cy="457200"/>
          </a:xfrm>
          <a:prstGeom prst="rect">
            <a:avLst/>
          </a:prstGeom>
        </p:spPr>
        <p:txBody>
          <a:bodyPr/>
          <a:lstStyle>
            <a:lvl1pPr>
              <a:defRPr/>
            </a:lvl1pPr>
          </a:lstStyle>
          <a:p>
            <a:endParaRPr lang="tr-TR"/>
          </a:p>
        </p:txBody>
      </p:sp>
      <p:sp>
        <p:nvSpPr>
          <p:cNvPr id="4" name="Slide Number Placeholder 3"/>
          <p:cNvSpPr>
            <a:spLocks noGrp="1"/>
          </p:cNvSpPr>
          <p:nvPr>
            <p:ph type="sldNum" sz="quarter" idx="12"/>
          </p:nvPr>
        </p:nvSpPr>
        <p:spPr/>
        <p:txBody>
          <a:bodyPr/>
          <a:lstStyle>
            <a:lvl1pPr>
              <a:defRPr/>
            </a:lvl1pPr>
          </a:lstStyle>
          <a:p>
            <a:fld id="{B1136B22-8508-49D2-BD46-6EC6DB0C56E3}" type="slidenum">
              <a:rPr lang="tr-TR"/>
              <a:pPr/>
              <a:t>‹#›</a:t>
            </a:fld>
            <a:endParaRPr lang="tr-TR"/>
          </a:p>
        </p:txBody>
      </p:sp>
    </p:spTree>
    <p:extLst>
      <p:ext uri="{BB962C8B-B14F-4D97-AF65-F5344CB8AC3E}">
        <p14:creationId xmlns:p14="http://schemas.microsoft.com/office/powerpoint/2010/main" val="2406094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tr-TR"/>
              <a:t>Asıl başlık stilini düzenlemek için tıklayın</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57200" y="6248400"/>
            <a:ext cx="2133600" cy="457200"/>
          </a:xfrm>
          <a:prstGeom prst="rect">
            <a:avLst/>
          </a:prstGeom>
        </p:spPr>
        <p:txBody>
          <a:bodyPr/>
          <a:lstStyle>
            <a:lvl1pPr>
              <a:defRPr/>
            </a:lvl1pPr>
          </a:lstStyle>
          <a:p>
            <a:endParaRPr lang="tr-TR"/>
          </a:p>
        </p:txBody>
      </p:sp>
      <p:sp>
        <p:nvSpPr>
          <p:cNvPr id="6" name="Footer Placeholder 5"/>
          <p:cNvSpPr>
            <a:spLocks noGrp="1"/>
          </p:cNvSpPr>
          <p:nvPr>
            <p:ph type="ftr" sz="quarter" idx="11"/>
          </p:nvPr>
        </p:nvSpPr>
        <p:spPr>
          <a:xfrm>
            <a:off x="3124200" y="6248400"/>
            <a:ext cx="2895600" cy="457200"/>
          </a:xfrm>
          <a:prstGeom prst="rect">
            <a:avLst/>
          </a:prstGeom>
        </p:spPr>
        <p:txBody>
          <a:bodyPr/>
          <a:lstStyle>
            <a:lvl1pPr>
              <a:defRPr/>
            </a:lvl1pPr>
          </a:lstStyle>
          <a:p>
            <a:endParaRPr lang="tr-TR"/>
          </a:p>
        </p:txBody>
      </p:sp>
      <p:sp>
        <p:nvSpPr>
          <p:cNvPr id="7" name="Slide Number Placeholder 6"/>
          <p:cNvSpPr>
            <a:spLocks noGrp="1"/>
          </p:cNvSpPr>
          <p:nvPr>
            <p:ph type="sldNum" sz="quarter" idx="12"/>
          </p:nvPr>
        </p:nvSpPr>
        <p:spPr/>
        <p:txBody>
          <a:bodyPr/>
          <a:lstStyle>
            <a:lvl1pPr>
              <a:defRPr/>
            </a:lvl1pPr>
          </a:lstStyle>
          <a:p>
            <a:fld id="{E2D4E656-C999-4312-A8CD-7732D2338C79}" type="slidenum">
              <a:rPr lang="tr-TR"/>
              <a:pPr/>
              <a:t>‹#›</a:t>
            </a:fld>
            <a:endParaRPr lang="tr-TR"/>
          </a:p>
        </p:txBody>
      </p:sp>
    </p:spTree>
    <p:extLst>
      <p:ext uri="{BB962C8B-B14F-4D97-AF65-F5344CB8AC3E}">
        <p14:creationId xmlns:p14="http://schemas.microsoft.com/office/powerpoint/2010/main" val="3375095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tr-TR"/>
              <a:t>Asıl başlık stilini düzenlemek için tıklayın</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57200" y="6248400"/>
            <a:ext cx="2133600" cy="457200"/>
          </a:xfrm>
          <a:prstGeom prst="rect">
            <a:avLst/>
          </a:prstGeom>
        </p:spPr>
        <p:txBody>
          <a:bodyPr/>
          <a:lstStyle>
            <a:lvl1pPr>
              <a:defRPr/>
            </a:lvl1pPr>
          </a:lstStyle>
          <a:p>
            <a:endParaRPr lang="tr-TR"/>
          </a:p>
        </p:txBody>
      </p:sp>
      <p:sp>
        <p:nvSpPr>
          <p:cNvPr id="6" name="Footer Placeholder 5"/>
          <p:cNvSpPr>
            <a:spLocks noGrp="1"/>
          </p:cNvSpPr>
          <p:nvPr>
            <p:ph type="ftr" sz="quarter" idx="11"/>
          </p:nvPr>
        </p:nvSpPr>
        <p:spPr>
          <a:xfrm>
            <a:off x="3124200" y="6248400"/>
            <a:ext cx="2895600" cy="457200"/>
          </a:xfrm>
          <a:prstGeom prst="rect">
            <a:avLst/>
          </a:prstGeom>
        </p:spPr>
        <p:txBody>
          <a:bodyPr/>
          <a:lstStyle>
            <a:lvl1pPr>
              <a:defRPr/>
            </a:lvl1pPr>
          </a:lstStyle>
          <a:p>
            <a:endParaRPr lang="tr-TR"/>
          </a:p>
        </p:txBody>
      </p:sp>
      <p:sp>
        <p:nvSpPr>
          <p:cNvPr id="7" name="Slide Number Placeholder 6"/>
          <p:cNvSpPr>
            <a:spLocks noGrp="1"/>
          </p:cNvSpPr>
          <p:nvPr>
            <p:ph type="sldNum" sz="quarter" idx="12"/>
          </p:nvPr>
        </p:nvSpPr>
        <p:spPr/>
        <p:txBody>
          <a:bodyPr/>
          <a:lstStyle>
            <a:lvl1pPr>
              <a:defRPr/>
            </a:lvl1pPr>
          </a:lstStyle>
          <a:p>
            <a:fld id="{DA578A24-C539-4F79-9148-102E9B69F5A6}" type="slidenum">
              <a:rPr lang="tr-TR"/>
              <a:pPr/>
              <a:t>‹#›</a:t>
            </a:fld>
            <a:endParaRPr lang="tr-TR"/>
          </a:p>
        </p:txBody>
      </p:sp>
    </p:spTree>
    <p:extLst>
      <p:ext uri="{BB962C8B-B14F-4D97-AF65-F5344CB8AC3E}">
        <p14:creationId xmlns:p14="http://schemas.microsoft.com/office/powerpoint/2010/main" val="185942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bwMode="auto">
          <a:xfrm>
            <a:off x="452906" y="1432660"/>
            <a:ext cx="8583590" cy="45166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dirty="0"/>
              <a:t>Ana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15366" name="Rectangle 6"/>
          <p:cNvSpPr>
            <a:spLocks noGrp="1" noChangeArrowheads="1"/>
          </p:cNvSpPr>
          <p:nvPr>
            <p:ph type="sldNum" sz="quarter" idx="4"/>
          </p:nvPr>
        </p:nvSpPr>
        <p:spPr bwMode="auto">
          <a:xfrm>
            <a:off x="8704328" y="6309320"/>
            <a:ext cx="439671" cy="5486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fld id="{B9439373-13DA-423F-8FD2-5A01CA094997}" type="slidenum">
              <a:rPr lang="tr-TR"/>
              <a:pPr/>
              <a:t>‹#›</a:t>
            </a:fld>
            <a:endParaRPr lang="tr-TR"/>
          </a:p>
        </p:txBody>
      </p:sp>
      <p:sp>
        <p:nvSpPr>
          <p:cNvPr id="15367" name="Rectangle 7" descr="Gold bar"/>
          <p:cNvSpPr>
            <a:spLocks noChangeArrowheads="1"/>
          </p:cNvSpPr>
          <p:nvPr/>
        </p:nvSpPr>
        <p:spPr bwMode="auto">
          <a:xfrm>
            <a:off x="0" y="0"/>
            <a:ext cx="439670" cy="2492896"/>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cene3d>
              <a:camera prst="orthographicFront">
                <a:rot lat="0" lon="0" rev="5400000"/>
              </a:camera>
              <a:lightRig rig="threePt" dir="t"/>
            </a:scene3d>
          </a:bodyPr>
          <a:lstStyle/>
          <a:p>
            <a:pPr algn="ctr" eaLnBrk="1" hangingPunct="1"/>
            <a:r>
              <a:rPr lang="tr-TR" sz="1600" dirty="0">
                <a:solidFill>
                  <a:srgbClr val="0070C0"/>
                </a:solidFill>
                <a:latin typeface="Arial Black" panose="020B0A04020102020204" pitchFamily="34" charset="0"/>
              </a:rPr>
              <a:t>Yeminli Mali Müşavir</a:t>
            </a:r>
          </a:p>
        </p:txBody>
      </p:sp>
      <p:sp>
        <p:nvSpPr>
          <p:cNvPr id="15368" name="Line 8"/>
          <p:cNvSpPr>
            <a:spLocks noChangeShapeType="1"/>
          </p:cNvSpPr>
          <p:nvPr userDrawn="1"/>
        </p:nvSpPr>
        <p:spPr bwMode="auto">
          <a:xfrm>
            <a:off x="439669" y="473034"/>
            <a:ext cx="870433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9" name="Rectangle 9" descr="Orange bar"/>
          <p:cNvSpPr>
            <a:spLocks noChangeArrowheads="1"/>
          </p:cNvSpPr>
          <p:nvPr/>
        </p:nvSpPr>
        <p:spPr bwMode="auto">
          <a:xfrm>
            <a:off x="1868" y="2492896"/>
            <a:ext cx="439670" cy="2016224"/>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cene3d>
              <a:camera prst="orthographicFront">
                <a:rot lat="0" lon="0" rev="5400000"/>
              </a:camera>
              <a:lightRig rig="threePt" dir="t"/>
            </a:scene3d>
          </a:bodyPr>
          <a:lstStyle/>
          <a:p>
            <a:pPr algn="ctr" eaLnBrk="1" hangingPunct="1"/>
            <a:r>
              <a:rPr lang="tr-TR" sz="1600" dirty="0">
                <a:latin typeface="Arial Black" panose="020B0A04020102020204" pitchFamily="34" charset="0"/>
              </a:rPr>
              <a:t>A. Murat YILDIZ</a:t>
            </a:r>
          </a:p>
        </p:txBody>
      </p:sp>
      <p:sp>
        <p:nvSpPr>
          <p:cNvPr id="11" name="Rectangle 10" descr="Slate bar">
            <a:extLst>
              <a:ext uri="{FF2B5EF4-FFF2-40B4-BE49-F238E27FC236}">
                <a16:creationId xmlns:a16="http://schemas.microsoft.com/office/drawing/2014/main" id="{A373CB52-6739-4CC7-AC74-C71BBD43DCBB}"/>
              </a:ext>
            </a:extLst>
          </p:cNvPr>
          <p:cNvSpPr>
            <a:spLocks noChangeArrowheads="1"/>
          </p:cNvSpPr>
          <p:nvPr userDrawn="1"/>
        </p:nvSpPr>
        <p:spPr bwMode="auto">
          <a:xfrm rot="16200000">
            <a:off x="-947986" y="5463725"/>
            <a:ext cx="2348881" cy="439671"/>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tr-TR" sz="1400" b="0" dirty="0">
                <a:solidFill>
                  <a:schemeClr val="bg1">
                    <a:lumMod val="95000"/>
                  </a:schemeClr>
                </a:solidFill>
                <a:latin typeface="Arial Black" panose="020B0A04020102020204" pitchFamily="34" charset="0"/>
              </a:rPr>
              <a:t>ÖZELGE (MUKTEZA</a:t>
            </a:r>
            <a:r>
              <a:rPr lang="tr-TR" b="0" dirty="0">
                <a:solidFill>
                  <a:schemeClr val="bg1">
                    <a:lumMod val="95000"/>
                  </a:schemeClr>
                </a:solidFill>
                <a:latin typeface="Arial Black" panose="020B0A04020102020204" pitchFamily="34" charset="0"/>
              </a:rPr>
              <a:t>)</a:t>
            </a:r>
            <a:endParaRPr lang="en-US" b="0" dirty="0">
              <a:solidFill>
                <a:schemeClr val="bg1">
                  <a:lumMod val="95000"/>
                </a:schemeClr>
              </a:solidFill>
              <a:latin typeface="Arial Black" panose="020B0A04020102020204" pitchFamily="34" charset="0"/>
            </a:endParaRPr>
          </a:p>
        </p:txBody>
      </p:sp>
      <p:sp>
        <p:nvSpPr>
          <p:cNvPr id="12" name="Dikdörtgen 11">
            <a:extLst>
              <a:ext uri="{FF2B5EF4-FFF2-40B4-BE49-F238E27FC236}">
                <a16:creationId xmlns:a16="http://schemas.microsoft.com/office/drawing/2014/main" id="{0A6D3138-3C14-4E9E-B885-C8CD4698D977}"/>
              </a:ext>
            </a:extLst>
          </p:cNvPr>
          <p:cNvSpPr/>
          <p:nvPr userDrawn="1"/>
        </p:nvSpPr>
        <p:spPr>
          <a:xfrm>
            <a:off x="456298" y="0"/>
            <a:ext cx="8691094" cy="461665"/>
          </a:xfrm>
          <a:prstGeom prst="rect">
            <a:avLst/>
          </a:prstGeom>
          <a:solidFill>
            <a:schemeClr val="accent3">
              <a:lumMod val="95000"/>
            </a:schemeClr>
          </a:solidFill>
        </p:spPr>
        <p:txBody>
          <a:bodyPr wrap="square">
            <a:spAutoFit/>
          </a:bodyPr>
          <a:lstStyle/>
          <a:p>
            <a:pPr indent="450215" algn="ctr">
              <a:lnSpc>
                <a:spcPct val="100000"/>
              </a:lnSpc>
              <a:spcAft>
                <a:spcPts val="0"/>
              </a:spcAft>
            </a:pPr>
            <a:r>
              <a:rPr lang="tr-TR" sz="1200" b="1" dirty="0">
                <a:solidFill>
                  <a:srgbClr val="FF0000"/>
                </a:solidFill>
                <a:effectLst/>
                <a:latin typeface="Arial Black" panose="020B0A04020102020204" pitchFamily="34" charset="0"/>
                <a:ea typeface="Calibri" panose="020F0502020204030204" pitchFamily="34" charset="0"/>
                <a:cs typeface="Arial" panose="020B0604020202020204" pitchFamily="34" charset="0"/>
              </a:rPr>
              <a:t>VERGİ UYGULAMALARINDA VE VERGİ PLANLAMASINDA ÖZELGELERİN YERİ VE ÖNEMİ </a:t>
            </a:r>
          </a:p>
          <a:p>
            <a:pPr indent="450215" algn="ctr">
              <a:lnSpc>
                <a:spcPct val="100000"/>
              </a:lnSpc>
              <a:spcAft>
                <a:spcPts val="0"/>
              </a:spcAft>
            </a:pPr>
            <a:r>
              <a:rPr lang="tr-TR" sz="1200" b="1" dirty="0">
                <a:solidFill>
                  <a:srgbClr val="0070C0"/>
                </a:solidFill>
                <a:effectLst/>
                <a:latin typeface="Arial Black" panose="020B0A04020102020204" pitchFamily="34" charset="0"/>
                <a:ea typeface="Calibri" panose="020F0502020204030204" pitchFamily="34" charset="0"/>
                <a:cs typeface="Arial" panose="020B0604020202020204" pitchFamily="34" charset="0"/>
              </a:rPr>
              <a:t>(SORUNLAR VE ÇÖZÜM ÖNERİLERİ</a:t>
            </a:r>
            <a:r>
              <a:rPr lang="tr-TR" sz="1200" b="1"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a:t>
            </a:r>
            <a:endParaRPr lang="tr-TR" sz="12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Lst>
  <p:hf hdr="0" ftr="0" dt="0"/>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pitchFamily="18" charset="0"/>
        </a:defRPr>
      </a:lvl2pPr>
      <a:lvl3pPr algn="l" rtl="0" eaLnBrk="1" fontAlgn="base" hangingPunct="1">
        <a:spcBef>
          <a:spcPct val="0"/>
        </a:spcBef>
        <a:spcAft>
          <a:spcPct val="0"/>
        </a:spcAft>
        <a:defRPr sz="4400">
          <a:solidFill>
            <a:schemeClr val="tx2"/>
          </a:solidFill>
          <a:latin typeface="Times New Roman" pitchFamily="18" charset="0"/>
        </a:defRPr>
      </a:lvl3pPr>
      <a:lvl4pPr algn="l" rtl="0" eaLnBrk="1" fontAlgn="base" hangingPunct="1">
        <a:spcBef>
          <a:spcPct val="0"/>
        </a:spcBef>
        <a:spcAft>
          <a:spcPct val="0"/>
        </a:spcAft>
        <a:defRPr sz="4400">
          <a:solidFill>
            <a:schemeClr val="tx2"/>
          </a:solidFill>
          <a:latin typeface="Times New Roman" pitchFamily="18" charset="0"/>
        </a:defRPr>
      </a:lvl4pPr>
      <a:lvl5pPr algn="l" rtl="0" eaLnBrk="1" fontAlgn="base" hangingPunct="1">
        <a:spcBef>
          <a:spcPct val="0"/>
        </a:spcBef>
        <a:spcAft>
          <a:spcPct val="0"/>
        </a:spcAft>
        <a:defRPr sz="4400">
          <a:solidFill>
            <a:schemeClr val="tx2"/>
          </a:solidFill>
          <a:latin typeface="Times New Roman" pitchFamily="18"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987824" y="20449"/>
            <a:ext cx="6156176" cy="784757"/>
          </a:xfrm>
          <a:ln w="38100">
            <a:solidFill>
              <a:srgbClr val="0070C0"/>
            </a:solidFill>
          </a:ln>
        </p:spPr>
        <p:txBody>
          <a:bodyPr/>
          <a:lstStyle/>
          <a:p>
            <a:br>
              <a:rPr lang="tr-TR" sz="1400" b="1" dirty="0">
                <a:solidFill>
                  <a:srgbClr val="0070C0"/>
                </a:solidFill>
                <a:latin typeface="Arial Black" panose="020B0A04020102020204" pitchFamily="34" charset="0"/>
              </a:rPr>
            </a:br>
            <a:r>
              <a:rPr lang="tr-TR" sz="2000" b="1" dirty="0">
                <a:solidFill>
                  <a:srgbClr val="0070C0"/>
                </a:solidFill>
                <a:latin typeface="Arial Black" panose="020B0A04020102020204" pitchFamily="34" charset="0"/>
              </a:rPr>
              <a:t>XX. TÜRKİYE MUHASEBE KONGRESİ</a:t>
            </a:r>
          </a:p>
        </p:txBody>
      </p:sp>
      <p:sp>
        <p:nvSpPr>
          <p:cNvPr id="2" name="Dikdörtgen 1">
            <a:extLst>
              <a:ext uri="{FF2B5EF4-FFF2-40B4-BE49-F238E27FC236}">
                <a16:creationId xmlns:a16="http://schemas.microsoft.com/office/drawing/2014/main" id="{E43405B0-CCF4-4843-8517-616046A05249}"/>
              </a:ext>
            </a:extLst>
          </p:cNvPr>
          <p:cNvSpPr/>
          <p:nvPr/>
        </p:nvSpPr>
        <p:spPr>
          <a:xfrm>
            <a:off x="134634" y="2852936"/>
            <a:ext cx="8874732" cy="2859116"/>
          </a:xfrm>
          <a:prstGeom prst="rect">
            <a:avLst/>
          </a:prstGeom>
          <a:ln w="57150">
            <a:solidFill>
              <a:schemeClr val="accent1">
                <a:lumMod val="60000"/>
                <a:lumOff val="40000"/>
              </a:schemeClr>
            </a:solidFill>
          </a:ln>
        </p:spPr>
        <p:txBody>
          <a:bodyPr wrap="square">
            <a:spAutoFit/>
          </a:bodyPr>
          <a:lstStyle/>
          <a:p>
            <a:pPr algn="ctr">
              <a:lnSpc>
                <a:spcPct val="150000"/>
              </a:lnSpc>
              <a:spcAft>
                <a:spcPts val="800"/>
              </a:spcAft>
            </a:pPr>
            <a:endParaRPr lang="tr-TR" b="1" dirty="0">
              <a:solidFill>
                <a:srgbClr val="0070C0"/>
              </a:solidFill>
              <a:latin typeface="Arial Black" panose="020B0A04020102020204" pitchFamily="34" charset="0"/>
              <a:ea typeface="Calibri" panose="020F0502020204030204" pitchFamily="34" charset="0"/>
              <a:cs typeface="Arial" panose="020B0604020202020204" pitchFamily="34" charset="0"/>
            </a:endParaRPr>
          </a:p>
          <a:p>
            <a:pPr algn="ctr">
              <a:lnSpc>
                <a:spcPct val="150000"/>
              </a:lnSpc>
              <a:spcAft>
                <a:spcPts val="800"/>
              </a:spcAft>
            </a:pPr>
            <a:endParaRPr lang="tr-TR" b="1" dirty="0">
              <a:solidFill>
                <a:srgbClr val="0070C0"/>
              </a:solidFill>
              <a:latin typeface="Arial Black" panose="020B0A04020102020204" pitchFamily="34" charset="0"/>
              <a:ea typeface="Calibri" panose="020F0502020204030204" pitchFamily="34" charset="0"/>
              <a:cs typeface="Arial" panose="020B0604020202020204" pitchFamily="34" charset="0"/>
            </a:endParaRPr>
          </a:p>
          <a:p>
            <a:pPr algn="ctr">
              <a:lnSpc>
                <a:spcPct val="150000"/>
              </a:lnSpc>
              <a:spcAft>
                <a:spcPts val="800"/>
              </a:spcAft>
            </a:pPr>
            <a:r>
              <a:rPr lang="tr-TR" b="1" dirty="0">
                <a:solidFill>
                  <a:srgbClr val="0070C0"/>
                </a:solidFill>
                <a:latin typeface="Arial Black" panose="020B0A04020102020204" pitchFamily="34" charset="0"/>
                <a:ea typeface="Calibri" panose="020F0502020204030204" pitchFamily="34" charset="0"/>
                <a:cs typeface="Arial" panose="020B0604020202020204" pitchFamily="34" charset="0"/>
              </a:rPr>
              <a:t>VERGİ UYGULAMALARINDA VE VERGİ PLANLAMASINDA ÖZELGELERİN YERİ VE ÖNEMİ </a:t>
            </a:r>
            <a:r>
              <a:rPr lang="tr-TR" b="1" dirty="0">
                <a:solidFill>
                  <a:srgbClr val="7030A0"/>
                </a:solidFill>
                <a:latin typeface="Arial Black" panose="020B0A04020102020204" pitchFamily="34" charset="0"/>
                <a:ea typeface="Calibri" panose="020F0502020204030204" pitchFamily="34" charset="0"/>
                <a:cs typeface="Arial" panose="020B0604020202020204" pitchFamily="34" charset="0"/>
              </a:rPr>
              <a:t>(SORUNLAR VE ÇÖZÜM ÖNERİLERİ)</a:t>
            </a:r>
          </a:p>
          <a:p>
            <a:pPr indent="450215" algn="ctr">
              <a:lnSpc>
                <a:spcPct val="150000"/>
              </a:lnSpc>
              <a:spcAft>
                <a:spcPts val="800"/>
              </a:spcAft>
            </a:pPr>
            <a:endParaRPr lang="tr-TR" sz="1600" b="1" dirty="0">
              <a:effectLst/>
              <a:latin typeface="Times New Roman" panose="02020603050405020304" pitchFamily="18" charset="0"/>
              <a:ea typeface="Calibri" panose="020F0502020204030204" pitchFamily="34" charset="0"/>
              <a:cs typeface="Arial" panose="020B0604020202020204" pitchFamily="34" charset="0"/>
            </a:endParaRPr>
          </a:p>
          <a:p>
            <a:pPr indent="450215" algn="ctr">
              <a:lnSpc>
                <a:spcPct val="150000"/>
              </a:lnSpc>
              <a:spcAft>
                <a:spcPts val="800"/>
              </a:spcAft>
            </a:pPr>
            <a:endParaRPr lang="tr-TR" sz="1600" b="1" dirty="0">
              <a:latin typeface="Times New Roman" panose="02020603050405020304" pitchFamily="18" charset="0"/>
              <a:ea typeface="Calibri" panose="020F0502020204030204" pitchFamily="34" charset="0"/>
              <a:cs typeface="Arial" panose="020B0604020202020204" pitchFamily="34" charset="0"/>
            </a:endParaRPr>
          </a:p>
        </p:txBody>
      </p:sp>
      <p:sp>
        <p:nvSpPr>
          <p:cNvPr id="5" name="Dikdörtgen 4">
            <a:extLst>
              <a:ext uri="{FF2B5EF4-FFF2-40B4-BE49-F238E27FC236}">
                <a16:creationId xmlns:a16="http://schemas.microsoft.com/office/drawing/2014/main" id="{796DAE62-0301-499E-B796-4B125096BACB}"/>
              </a:ext>
            </a:extLst>
          </p:cNvPr>
          <p:cNvSpPr/>
          <p:nvPr/>
        </p:nvSpPr>
        <p:spPr>
          <a:xfrm>
            <a:off x="161764" y="1130091"/>
            <a:ext cx="8982236" cy="1200329"/>
          </a:xfrm>
          <a:prstGeom prst="rect">
            <a:avLst/>
          </a:prstGeom>
        </p:spPr>
        <p:txBody>
          <a:bodyPr wrap="square">
            <a:spAutoFit/>
          </a:bodyPr>
          <a:lstStyle/>
          <a:p>
            <a:pPr algn="ctr"/>
            <a:r>
              <a:rPr lang="tr-TR" sz="2400" b="1" dirty="0">
                <a:solidFill>
                  <a:srgbClr val="C00000"/>
                </a:solidFill>
              </a:rPr>
              <a:t>OTURUM BAŞLIĞI </a:t>
            </a:r>
          </a:p>
          <a:p>
            <a:pPr algn="ctr"/>
            <a:r>
              <a:rPr lang="tr-TR" sz="2400" b="1" dirty="0"/>
              <a:t>Vergi Uygulamalarında ve Vergi Planlamasında Güncel Gelişmeler: Sorunlar ve Çözümler</a:t>
            </a:r>
            <a:endParaRPr lang="tr-TR" sz="2400" dirty="0"/>
          </a:p>
        </p:txBody>
      </p:sp>
      <p:pic>
        <p:nvPicPr>
          <p:cNvPr id="6" name="Grafik 5">
            <a:extLst>
              <a:ext uri="{FF2B5EF4-FFF2-40B4-BE49-F238E27FC236}">
                <a16:creationId xmlns:a16="http://schemas.microsoft.com/office/drawing/2014/main" id="{557C85A0-64E3-4077-8E48-F4F02C31F90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0" y="20449"/>
            <a:ext cx="2833859" cy="860068"/>
          </a:xfrm>
          <a:prstGeom prst="rect">
            <a:avLst/>
          </a:prstGeom>
        </p:spPr>
      </p:pic>
      <p:sp>
        <p:nvSpPr>
          <p:cNvPr id="9" name="Dikdörtgen 8">
            <a:extLst>
              <a:ext uri="{FF2B5EF4-FFF2-40B4-BE49-F238E27FC236}">
                <a16:creationId xmlns:a16="http://schemas.microsoft.com/office/drawing/2014/main" id="{DEEDA8B9-DE7C-4D85-80E7-1945606249C7}"/>
              </a:ext>
            </a:extLst>
          </p:cNvPr>
          <p:cNvSpPr/>
          <p:nvPr/>
        </p:nvSpPr>
        <p:spPr>
          <a:xfrm>
            <a:off x="2065932" y="5949280"/>
            <a:ext cx="3977563" cy="464743"/>
          </a:xfrm>
          <a:prstGeom prst="rect">
            <a:avLst/>
          </a:prstGeom>
        </p:spPr>
        <p:txBody>
          <a:bodyPr wrap="none">
            <a:spAutoFit/>
          </a:bodyPr>
          <a:lstStyle/>
          <a:p>
            <a:pPr indent="450215" algn="ctr">
              <a:lnSpc>
                <a:spcPct val="150000"/>
              </a:lnSpc>
              <a:spcAft>
                <a:spcPts val="800"/>
              </a:spcAft>
            </a:pPr>
            <a:r>
              <a:rPr lang="tr-TR" b="1" dirty="0">
                <a:highlight>
                  <a:srgbClr val="FFFF00"/>
                </a:highlight>
                <a:latin typeface="Arial Black" panose="020B0A04020102020204" pitchFamily="34" charset="0"/>
                <a:ea typeface="Calibri" panose="020F0502020204030204" pitchFamily="34" charset="0"/>
                <a:cs typeface="Arial" panose="020B0604020202020204" pitchFamily="34" charset="0"/>
              </a:rPr>
              <a:t>İSTANBUL / 05 EKİM 2018 </a:t>
            </a:r>
            <a:endParaRPr lang="tr-TR" dirty="0">
              <a:highlight>
                <a:srgbClr val="FFFF00"/>
              </a:highlight>
              <a:latin typeface="Arial Black" panose="020B0A04020102020204" pitchFamily="34" charset="0"/>
              <a:ea typeface="Calibri" panose="020F0502020204030204" pitchFamily="34" charset="0"/>
              <a:cs typeface="Arial" panose="020B0604020202020204" pitchFamily="34" charset="0"/>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BE9B9AB6-3A24-4FE3-A436-3676B719A976}"/>
              </a:ext>
            </a:extLst>
          </p:cNvPr>
          <p:cNvSpPr/>
          <p:nvPr/>
        </p:nvSpPr>
        <p:spPr>
          <a:xfrm>
            <a:off x="467544" y="620688"/>
            <a:ext cx="8676456" cy="5977919"/>
          </a:xfrm>
          <a:prstGeom prst="rect">
            <a:avLst/>
          </a:prstGeom>
        </p:spPr>
        <p:txBody>
          <a:bodyPr wrap="square">
            <a:spAutoFit/>
          </a:bodyPr>
          <a:lstStyle/>
          <a:p>
            <a:pPr algn="just">
              <a:spcBef>
                <a:spcPts val="600"/>
              </a:spcBef>
              <a:spcAft>
                <a:spcPts val="600"/>
              </a:spcAft>
            </a:pPr>
            <a:r>
              <a:rPr lang="tr-TR" b="1" dirty="0">
                <a:solidFill>
                  <a:srgbClr val="C00000"/>
                </a:solidFill>
                <a:latin typeface="+mn-lt"/>
                <a:ea typeface="Times New Roman" panose="02020603050405020304" pitchFamily="18" charset="0"/>
                <a:cs typeface="Times New Roman" panose="02020603050405020304" pitchFamily="18" charset="0"/>
              </a:rPr>
              <a:t>TALEPLERİN DEĞERLENDİRİLMESİ VE ÖZELGE TAYİNİ (MADDE 11)</a:t>
            </a:r>
          </a:p>
          <a:p>
            <a:pPr algn="just">
              <a:lnSpc>
                <a:spcPts val="2300"/>
              </a:lnSpc>
              <a:spcBef>
                <a:spcPts val="600"/>
              </a:spcBef>
              <a:spcAft>
                <a:spcPts val="600"/>
              </a:spcAft>
            </a:pPr>
            <a:r>
              <a:rPr lang="tr-TR" b="1" dirty="0">
                <a:solidFill>
                  <a:srgbClr val="FF0000"/>
                </a:solidFill>
                <a:latin typeface="+mn-lt"/>
                <a:ea typeface="Times New Roman" panose="02020603050405020304" pitchFamily="18" charset="0"/>
                <a:cs typeface="Times New Roman" panose="02020603050405020304" pitchFamily="18" charset="0"/>
              </a:rPr>
              <a:t>(1) </a:t>
            </a:r>
            <a:r>
              <a:rPr lang="tr-TR" b="1" dirty="0">
                <a:latin typeface="+mn-lt"/>
                <a:ea typeface="Times New Roman" panose="02020603050405020304" pitchFamily="18" charset="0"/>
                <a:cs typeface="Times New Roman" panose="02020603050405020304" pitchFamily="18" charset="0"/>
              </a:rPr>
              <a:t>Vergi dairesi başkanlıkları ile vergi dairesi başkanlığı bulunmayan illerde defterdarlıklar özelge taleplerini, Yönetmeliğin 8, 9 ve 10 uncu maddelerde yer alan hükümler bakımından değerlendirir. Söz konusu maddelerde yer alan hükümlere aykırı bir durumun varlığı hâlinde, başvuru sahibine yazılı ve gerekçeli olarak gerekli bildirim yapılır.</a:t>
            </a:r>
            <a:endParaRPr lang="tr-TR" b="1" dirty="0">
              <a:latin typeface="+mn-lt"/>
              <a:ea typeface="Calibri" panose="020F0502020204030204" pitchFamily="34" charset="0"/>
              <a:cs typeface="Arial" panose="020B0604020202020204" pitchFamily="34" charset="0"/>
            </a:endParaRPr>
          </a:p>
          <a:p>
            <a:pPr algn="just">
              <a:lnSpc>
                <a:spcPts val="2300"/>
              </a:lnSpc>
              <a:spcBef>
                <a:spcPts val="600"/>
              </a:spcBef>
              <a:spcAft>
                <a:spcPts val="600"/>
              </a:spcAft>
            </a:pPr>
            <a:r>
              <a:rPr lang="tr-TR" b="1" dirty="0">
                <a:solidFill>
                  <a:srgbClr val="FF0000"/>
                </a:solidFill>
                <a:latin typeface="+mn-lt"/>
                <a:ea typeface="Times New Roman" panose="02020603050405020304" pitchFamily="18" charset="0"/>
                <a:cs typeface="Times New Roman" panose="02020603050405020304" pitchFamily="18" charset="0"/>
              </a:rPr>
              <a:t>(2) </a:t>
            </a:r>
            <a:r>
              <a:rPr lang="tr-TR" b="1" dirty="0">
                <a:latin typeface="+mn-lt"/>
                <a:ea typeface="Times New Roman" panose="02020603050405020304" pitchFamily="18" charset="0"/>
                <a:cs typeface="Times New Roman" panose="02020603050405020304" pitchFamily="18" charset="0"/>
              </a:rPr>
              <a:t>Birinci fıkrada belirtilen makamlarca; konu, kapsam ve ilgili olduğu mevzuat bakımından ilk defa özelge talep edilen hususlara ilişkin olarak özelge taslağı hazırlanarak, Gelir İdaresi Başkanlığına gönderilir ve Komisyonun onayından sonra özelge tayin edilir.</a:t>
            </a:r>
            <a:endParaRPr lang="tr-TR" b="1" dirty="0">
              <a:latin typeface="+mn-lt"/>
              <a:ea typeface="Calibri" panose="020F0502020204030204" pitchFamily="34" charset="0"/>
              <a:cs typeface="Arial" panose="020B0604020202020204" pitchFamily="34" charset="0"/>
            </a:endParaRPr>
          </a:p>
          <a:p>
            <a:pPr algn="just">
              <a:lnSpc>
                <a:spcPts val="2300"/>
              </a:lnSpc>
              <a:spcBef>
                <a:spcPts val="600"/>
              </a:spcBef>
              <a:spcAft>
                <a:spcPts val="600"/>
              </a:spcAft>
            </a:pPr>
            <a:r>
              <a:rPr lang="tr-TR" b="1" dirty="0">
                <a:solidFill>
                  <a:srgbClr val="FF0000"/>
                </a:solidFill>
                <a:latin typeface="+mn-lt"/>
                <a:ea typeface="Times New Roman" panose="02020603050405020304" pitchFamily="18" charset="0"/>
                <a:cs typeface="Times New Roman" panose="02020603050405020304" pitchFamily="18" charset="0"/>
              </a:rPr>
              <a:t>(3) </a:t>
            </a:r>
            <a:r>
              <a:rPr lang="tr-TR" b="1" dirty="0">
                <a:latin typeface="+mn-lt"/>
                <a:ea typeface="Times New Roman" panose="02020603050405020304" pitchFamily="18" charset="0"/>
                <a:cs typeface="Times New Roman" panose="02020603050405020304" pitchFamily="18" charset="0"/>
              </a:rPr>
              <a:t>Komisyonca onaylanmış özelgeler </a:t>
            </a:r>
            <a:r>
              <a:rPr lang="tr-TR" b="1" dirty="0" err="1">
                <a:latin typeface="+mn-lt"/>
                <a:ea typeface="Times New Roman" panose="02020603050405020304" pitchFamily="18" charset="0"/>
                <a:cs typeface="Times New Roman" panose="02020603050405020304" pitchFamily="18" charset="0"/>
              </a:rPr>
              <a:t>emsâl</a:t>
            </a:r>
            <a:r>
              <a:rPr lang="tr-TR" b="1" dirty="0">
                <a:latin typeface="+mn-lt"/>
                <a:ea typeface="Times New Roman" panose="02020603050405020304" pitchFamily="18" charset="0"/>
                <a:cs typeface="Times New Roman" panose="02020603050405020304" pitchFamily="18" charset="0"/>
              </a:rPr>
              <a:t> teşkil etmek üzere Özelge  Otomasyon Sisteminde bu amaçla hazırlanan </a:t>
            </a:r>
            <a:r>
              <a:rPr lang="tr-TR" b="1" dirty="0" err="1">
                <a:latin typeface="+mn-lt"/>
                <a:ea typeface="Times New Roman" panose="02020603050405020304" pitchFamily="18" charset="0"/>
                <a:cs typeface="Times New Roman" panose="02020603050405020304" pitchFamily="18" charset="0"/>
              </a:rPr>
              <a:t>emsâl</a:t>
            </a:r>
            <a:r>
              <a:rPr lang="tr-TR" b="1" dirty="0">
                <a:latin typeface="+mn-lt"/>
                <a:ea typeface="Times New Roman" panose="02020603050405020304" pitchFamily="18" charset="0"/>
                <a:cs typeface="Times New Roman" panose="02020603050405020304" pitchFamily="18" charset="0"/>
              </a:rPr>
              <a:t> özelge havuzuna konulur.</a:t>
            </a:r>
            <a:endParaRPr lang="tr-TR" b="1" dirty="0">
              <a:latin typeface="+mn-lt"/>
              <a:ea typeface="Calibri" panose="020F0502020204030204" pitchFamily="34" charset="0"/>
              <a:cs typeface="Arial" panose="020B0604020202020204" pitchFamily="34" charset="0"/>
            </a:endParaRPr>
          </a:p>
          <a:p>
            <a:pPr algn="just">
              <a:lnSpc>
                <a:spcPts val="2300"/>
              </a:lnSpc>
              <a:spcBef>
                <a:spcPts val="600"/>
              </a:spcBef>
              <a:spcAft>
                <a:spcPts val="600"/>
              </a:spcAft>
            </a:pPr>
            <a:r>
              <a:rPr lang="tr-TR" b="1" dirty="0">
                <a:solidFill>
                  <a:srgbClr val="FF0000"/>
                </a:solidFill>
                <a:latin typeface="+mn-lt"/>
                <a:ea typeface="Times New Roman" panose="02020603050405020304" pitchFamily="18" charset="0"/>
                <a:cs typeface="Times New Roman" panose="02020603050405020304" pitchFamily="18" charset="0"/>
              </a:rPr>
              <a:t>(4) </a:t>
            </a:r>
            <a:r>
              <a:rPr lang="tr-TR" b="1" dirty="0">
                <a:latin typeface="+mn-lt"/>
                <a:ea typeface="Times New Roman" panose="02020603050405020304" pitchFamily="18" charset="0"/>
                <a:cs typeface="Times New Roman" panose="02020603050405020304" pitchFamily="18" charset="0"/>
              </a:rPr>
              <a:t>Vergi dairesi başkanlıkları ile vergi dairesi başkanlığı bulunmayan illerde defterdarlıklar, Komisyonda oluşturulmuş sirküler veya özelgeler ile konu, kapsam ve ilgili olduğu mevzuat bakımından tamamen aynı mahiyeti taşıyan bir hususta özelge talebinde bulunulması hâlinde, Komisyon tarafından oluşturulan sirküler veya </a:t>
            </a:r>
            <a:r>
              <a:rPr lang="tr-TR" b="1" dirty="0" err="1">
                <a:latin typeface="+mn-lt"/>
                <a:ea typeface="Times New Roman" panose="02020603050405020304" pitchFamily="18" charset="0"/>
                <a:cs typeface="Times New Roman" panose="02020603050405020304" pitchFamily="18" charset="0"/>
              </a:rPr>
              <a:t>emsâl</a:t>
            </a:r>
            <a:r>
              <a:rPr lang="tr-TR" b="1" dirty="0">
                <a:latin typeface="+mn-lt"/>
                <a:ea typeface="Times New Roman" panose="02020603050405020304" pitchFamily="18" charset="0"/>
                <a:cs typeface="Times New Roman" panose="02020603050405020304" pitchFamily="18" charset="0"/>
              </a:rPr>
              <a:t> özelge havuzunda yer alan özelgelere uygun olmak şartıyla özelge verebilir.</a:t>
            </a:r>
            <a:endParaRPr lang="tr-TR" b="1" dirty="0">
              <a:effectLst/>
              <a:latin typeface="+mn-lt"/>
              <a:ea typeface="Calibri" panose="020F0502020204030204" pitchFamily="34" charset="0"/>
              <a:cs typeface="Arial" panose="020B0604020202020204" pitchFamily="34" charset="0"/>
            </a:endParaRPr>
          </a:p>
        </p:txBody>
      </p:sp>
      <p:sp>
        <p:nvSpPr>
          <p:cNvPr id="3" name="Slayt Numarası Yer Tutucusu 2">
            <a:extLst>
              <a:ext uri="{FF2B5EF4-FFF2-40B4-BE49-F238E27FC236}">
                <a16:creationId xmlns:a16="http://schemas.microsoft.com/office/drawing/2014/main" id="{218FB786-2227-442E-9433-98E4F121CFF0}"/>
              </a:ext>
            </a:extLst>
          </p:cNvPr>
          <p:cNvSpPr>
            <a:spLocks noGrp="1"/>
          </p:cNvSpPr>
          <p:nvPr>
            <p:ph type="sldNum" sz="quarter" idx="12"/>
          </p:nvPr>
        </p:nvSpPr>
        <p:spPr/>
        <p:txBody>
          <a:bodyPr/>
          <a:lstStyle/>
          <a:p>
            <a:fld id="{B6CBF2A1-A246-4652-A694-355DEEDA63C2}" type="slidenum">
              <a:rPr lang="tr-TR" smtClean="0"/>
              <a:pPr/>
              <a:t>10</a:t>
            </a:fld>
            <a:endParaRPr lang="tr-TR"/>
          </a:p>
        </p:txBody>
      </p:sp>
    </p:spTree>
    <p:extLst>
      <p:ext uri="{BB962C8B-B14F-4D97-AF65-F5344CB8AC3E}">
        <p14:creationId xmlns:p14="http://schemas.microsoft.com/office/powerpoint/2010/main" val="3673183258"/>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a:extLst>
              <a:ext uri="{FF2B5EF4-FFF2-40B4-BE49-F238E27FC236}">
                <a16:creationId xmlns:a16="http://schemas.microsoft.com/office/drawing/2014/main" id="{722EC0F2-1A33-4127-8562-469D1E8D7B78}"/>
              </a:ext>
            </a:extLst>
          </p:cNvPr>
          <p:cNvPicPr>
            <a:picLocks noChangeAspect="1"/>
          </p:cNvPicPr>
          <p:nvPr/>
        </p:nvPicPr>
        <p:blipFill>
          <a:blip r:embed="rId2"/>
          <a:stretch>
            <a:fillRect/>
          </a:stretch>
        </p:blipFill>
        <p:spPr>
          <a:xfrm>
            <a:off x="683568" y="1471780"/>
            <a:ext cx="4340728" cy="4876428"/>
          </a:xfrm>
          <a:prstGeom prst="rect">
            <a:avLst/>
          </a:prstGeom>
        </p:spPr>
      </p:pic>
      <p:sp>
        <p:nvSpPr>
          <p:cNvPr id="7" name="Rectangle 2">
            <a:extLst>
              <a:ext uri="{FF2B5EF4-FFF2-40B4-BE49-F238E27FC236}">
                <a16:creationId xmlns:a16="http://schemas.microsoft.com/office/drawing/2014/main" id="{232D63CB-419A-49D0-BB7A-93E712F952E1}"/>
              </a:ext>
            </a:extLst>
          </p:cNvPr>
          <p:cNvSpPr>
            <a:spLocks noGrp="1" noChangeArrowheads="1"/>
          </p:cNvSpPr>
          <p:nvPr>
            <p:ph type="title"/>
          </p:nvPr>
        </p:nvSpPr>
        <p:spPr>
          <a:xfrm>
            <a:off x="611560" y="692696"/>
            <a:ext cx="8208912" cy="542944"/>
          </a:xfrm>
        </p:spPr>
        <p:txBody>
          <a:bodyPr/>
          <a:lstStyle/>
          <a:p>
            <a:pPr algn="just"/>
            <a:r>
              <a:rPr lang="tr-TR" altLang="tr-TR" sz="1800" b="1" dirty="0">
                <a:solidFill>
                  <a:srgbClr val="C00000"/>
                </a:solidFill>
                <a:latin typeface="+mn-lt"/>
              </a:rPr>
              <a:t>ÖZELGE VERİLME PROSEDÜRÜ (VERGİ DAİRESİ BAŞKANLIĞI)</a:t>
            </a:r>
          </a:p>
        </p:txBody>
      </p:sp>
      <p:sp>
        <p:nvSpPr>
          <p:cNvPr id="8" name="Rectangle 3">
            <a:extLst>
              <a:ext uri="{FF2B5EF4-FFF2-40B4-BE49-F238E27FC236}">
                <a16:creationId xmlns:a16="http://schemas.microsoft.com/office/drawing/2014/main" id="{87F42A91-5EEA-4D13-9D33-C42990ED6BEE}"/>
              </a:ext>
            </a:extLst>
          </p:cNvPr>
          <p:cNvSpPr txBox="1">
            <a:spLocks noChangeArrowheads="1"/>
          </p:cNvSpPr>
          <p:nvPr/>
        </p:nvSpPr>
        <p:spPr bwMode="auto">
          <a:xfrm>
            <a:off x="5148064" y="1628800"/>
            <a:ext cx="3861466" cy="3816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lvl1pPr marL="341313" indent="-341313" algn="l" defTabSz="449263" rtl="0" eaLnBrk="0" fontAlgn="base" hangingPunct="0">
              <a:spcBef>
                <a:spcPts val="600"/>
              </a:spcBef>
              <a:spcAft>
                <a:spcPct val="0"/>
              </a:spcAft>
              <a:buClr>
                <a:srgbClr val="000000"/>
              </a:buClr>
              <a:buSzPct val="120000"/>
              <a:buFont typeface="Wingdings" panose="05000000000000000000" pitchFamily="2" charset="2"/>
              <a:buChar char=""/>
              <a:defRPr sz="2400">
                <a:solidFill>
                  <a:srgbClr val="000000"/>
                </a:solidFill>
                <a:latin typeface="+mn-lt"/>
                <a:ea typeface="+mn-ea"/>
                <a:cs typeface="+mn-cs"/>
              </a:defRPr>
            </a:lvl1pPr>
            <a:lvl2pPr marL="741363" indent="-284163" algn="l" defTabSz="449263" rtl="0" eaLnBrk="0" fontAlgn="base" hangingPunct="0">
              <a:spcBef>
                <a:spcPts val="550"/>
              </a:spcBef>
              <a:spcAft>
                <a:spcPct val="0"/>
              </a:spcAft>
              <a:buClr>
                <a:srgbClr val="000000"/>
              </a:buClr>
              <a:buSzPct val="110000"/>
              <a:buFont typeface="Tahoma" panose="020B0604030504040204" pitchFamily="34" charset="0"/>
              <a:buChar char="•"/>
              <a:defRPr sz="2200">
                <a:solidFill>
                  <a:srgbClr val="000000"/>
                </a:solidFill>
                <a:latin typeface="+mn-lt"/>
              </a:defRPr>
            </a:lvl2pPr>
            <a:lvl3pPr marL="1143000" indent="-228600" algn="l" defTabSz="449263" rtl="0" eaLnBrk="0" fontAlgn="base" hangingPunct="0">
              <a:spcBef>
                <a:spcPts val="500"/>
              </a:spcBef>
              <a:spcAft>
                <a:spcPct val="0"/>
              </a:spcAft>
              <a:buClr>
                <a:srgbClr val="000000"/>
              </a:buClr>
              <a:buSzPct val="100000"/>
              <a:buFont typeface="Tahoma" panose="020B0604030504040204" pitchFamily="34" charset="0"/>
              <a:buChar char="•"/>
              <a:defRPr sz="2000">
                <a:solidFill>
                  <a:srgbClr val="000000"/>
                </a:solidFill>
                <a:latin typeface="+mn-lt"/>
              </a:defRPr>
            </a:lvl3pPr>
            <a:lvl4pPr marL="1600200" indent="-228600" algn="l" defTabSz="449263" rtl="0" eaLnBrk="0" fontAlgn="base" hangingPunct="0">
              <a:spcBef>
                <a:spcPts val="500"/>
              </a:spcBef>
              <a:spcAft>
                <a:spcPct val="0"/>
              </a:spcAft>
              <a:buClr>
                <a:srgbClr val="000000"/>
              </a:buClr>
              <a:buSzPct val="100000"/>
              <a:buFont typeface="Tahoma" panose="020B0604030504040204" pitchFamily="34" charset="0"/>
              <a:buChar char="–"/>
              <a:defRPr sz="2000">
                <a:solidFill>
                  <a:srgbClr val="000000"/>
                </a:solidFill>
                <a:latin typeface="+mn-lt"/>
              </a:defRPr>
            </a:lvl4pPr>
            <a:lvl5pPr marL="2057400" indent="-228600" algn="l" defTabSz="449263" rtl="0" eaLnBrk="0" fontAlgn="base" hangingPunct="0">
              <a:spcBef>
                <a:spcPts val="500"/>
              </a:spcBef>
              <a:spcAft>
                <a:spcPct val="0"/>
              </a:spcAft>
              <a:buClr>
                <a:srgbClr val="000000"/>
              </a:buClr>
              <a:buSzPct val="100000"/>
              <a:buFont typeface="Tahoma" panose="020B0604030504040204" pitchFamily="34" charset="0"/>
              <a:buChar char="»"/>
              <a:defRPr sz="2000">
                <a:solidFill>
                  <a:srgbClr val="000000"/>
                </a:solidFill>
                <a:latin typeface="+mn-lt"/>
              </a:defRPr>
            </a:lvl5pPr>
            <a:lvl6pPr marL="2514600" indent="-228600" algn="l" defTabSz="449263" rtl="0" eaLnBrk="0" fontAlgn="base" hangingPunct="0">
              <a:spcBef>
                <a:spcPts val="500"/>
              </a:spcBef>
              <a:spcAft>
                <a:spcPct val="0"/>
              </a:spcAft>
              <a:buClr>
                <a:srgbClr val="000000"/>
              </a:buClr>
              <a:buSzPct val="100000"/>
              <a:buFont typeface="Tahoma" pitchFamily="34" charset="0"/>
              <a:buChar char="»"/>
              <a:defRPr sz="2000">
                <a:solidFill>
                  <a:srgbClr val="000000"/>
                </a:solidFill>
                <a:latin typeface="+mn-lt"/>
              </a:defRPr>
            </a:lvl6pPr>
            <a:lvl7pPr marL="2971800" indent="-228600" algn="l" defTabSz="449263" rtl="0" eaLnBrk="0" fontAlgn="base" hangingPunct="0">
              <a:spcBef>
                <a:spcPts val="500"/>
              </a:spcBef>
              <a:spcAft>
                <a:spcPct val="0"/>
              </a:spcAft>
              <a:buClr>
                <a:srgbClr val="000000"/>
              </a:buClr>
              <a:buSzPct val="100000"/>
              <a:buFont typeface="Tahoma" pitchFamily="34" charset="0"/>
              <a:buChar char="»"/>
              <a:defRPr sz="2000">
                <a:solidFill>
                  <a:srgbClr val="000000"/>
                </a:solidFill>
                <a:latin typeface="+mn-lt"/>
              </a:defRPr>
            </a:lvl7pPr>
            <a:lvl8pPr marL="3429000" indent="-228600" algn="l" defTabSz="449263" rtl="0" eaLnBrk="0" fontAlgn="base" hangingPunct="0">
              <a:spcBef>
                <a:spcPts val="500"/>
              </a:spcBef>
              <a:spcAft>
                <a:spcPct val="0"/>
              </a:spcAft>
              <a:buClr>
                <a:srgbClr val="000000"/>
              </a:buClr>
              <a:buSzPct val="100000"/>
              <a:buFont typeface="Tahoma" pitchFamily="34" charset="0"/>
              <a:buChar char="»"/>
              <a:defRPr sz="2000">
                <a:solidFill>
                  <a:srgbClr val="000000"/>
                </a:solidFill>
                <a:latin typeface="+mn-lt"/>
              </a:defRPr>
            </a:lvl8pPr>
            <a:lvl9pPr marL="3886200" indent="-228600" algn="l" defTabSz="449263" rtl="0" eaLnBrk="0" fontAlgn="base" hangingPunct="0">
              <a:spcBef>
                <a:spcPts val="500"/>
              </a:spcBef>
              <a:spcAft>
                <a:spcPct val="0"/>
              </a:spcAft>
              <a:buClr>
                <a:srgbClr val="000000"/>
              </a:buClr>
              <a:buSzPct val="100000"/>
              <a:buFont typeface="Tahoma" pitchFamily="34" charset="0"/>
              <a:buChar char="»"/>
              <a:defRPr sz="2000">
                <a:solidFill>
                  <a:srgbClr val="000000"/>
                </a:solidFill>
                <a:latin typeface="+mn-lt"/>
              </a:defRPr>
            </a:lvl9pPr>
          </a:lstStyle>
          <a:p>
            <a:pPr marL="609600" marR="0" lvl="0" indent="-609600" algn="just" defTabSz="449263" rtl="0" eaLnBrk="0" fontAlgn="base" latinLnBrk="0" hangingPunct="0">
              <a:lnSpc>
                <a:spcPct val="100000"/>
              </a:lnSpc>
              <a:spcBef>
                <a:spcPct val="20000"/>
              </a:spcBef>
              <a:spcAft>
                <a:spcPct val="0"/>
              </a:spcAft>
              <a:buClr>
                <a:srgbClr val="000000"/>
              </a:buClr>
              <a:buSzPct val="100000"/>
              <a:buFont typeface="Times New Roman" panose="02020603050405020304" pitchFamily="18" charset="0"/>
              <a:buNone/>
              <a:tabLst/>
              <a:defRPr/>
            </a:pPr>
            <a:r>
              <a:rPr kumimoji="0" lang="tr-TR" altLang="tr-TR" sz="1800" b="0" i="0" u="none" strike="noStrike" kern="0" cap="none" spc="0" normalizeH="0" baseline="0" noProof="0" dirty="0">
                <a:ln>
                  <a:noFill/>
                </a:ln>
                <a:solidFill>
                  <a:srgbClr val="000000"/>
                </a:solidFill>
                <a:effectLst/>
                <a:uLnTx/>
                <a:uFillTx/>
                <a:latin typeface="Tahoma"/>
                <a:ea typeface="+mn-ea"/>
                <a:cs typeface="+mn-cs"/>
              </a:rPr>
              <a:t> </a:t>
            </a:r>
            <a:r>
              <a:rPr kumimoji="0" lang="tr-TR" altLang="tr-TR" sz="1800" b="1" i="0" u="none" strike="noStrike" kern="0" cap="none" spc="0" normalizeH="0" baseline="0" noProof="0" dirty="0">
                <a:ln>
                  <a:noFill/>
                </a:ln>
                <a:solidFill>
                  <a:srgbClr val="C00000"/>
                </a:solidFill>
                <a:effectLst/>
                <a:uLnTx/>
                <a:uFillTx/>
                <a:ea typeface="+mn-ea"/>
                <a:cs typeface="+mn-cs"/>
              </a:rPr>
              <a:t>Vergi Dairesi Başkanı;</a:t>
            </a:r>
          </a:p>
          <a:p>
            <a:pPr marL="0" marR="0" lvl="0" indent="0" algn="just" defTabSz="449263" rtl="0" eaLnBrk="0" fontAlgn="base" latinLnBrk="0" hangingPunct="0">
              <a:lnSpc>
                <a:spcPct val="150000"/>
              </a:lnSpc>
              <a:spcAft>
                <a:spcPts val="600"/>
              </a:spcAft>
              <a:buClr>
                <a:srgbClr val="C00000"/>
              </a:buClr>
              <a:buSzPct val="100000"/>
              <a:buFont typeface="+mj-lt"/>
              <a:buAutoNum type="romanLcPeriod"/>
              <a:tabLst/>
              <a:defRPr/>
            </a:pPr>
            <a:r>
              <a:rPr kumimoji="0" lang="tr-TR" altLang="tr-TR" sz="1600" b="1" i="0" u="none" strike="noStrike" kern="0" cap="none" spc="0" normalizeH="0" baseline="0" noProof="0" dirty="0">
                <a:ln>
                  <a:noFill/>
                </a:ln>
                <a:solidFill>
                  <a:srgbClr val="000000"/>
                </a:solidFill>
                <a:effectLst/>
                <a:uLnTx/>
                <a:uFillTx/>
                <a:ea typeface="+mn-ea"/>
                <a:cs typeface="+mn-cs"/>
              </a:rPr>
              <a:t>Taslağı uygun bulmazsa; gerekli değişikliği yaparak veya not ekleyerek personele geri gönderir.</a:t>
            </a:r>
          </a:p>
          <a:p>
            <a:pPr marL="0" marR="0" lvl="0" indent="0" algn="just" defTabSz="449263" rtl="0" eaLnBrk="0" fontAlgn="base" latinLnBrk="0" hangingPunct="0">
              <a:lnSpc>
                <a:spcPct val="150000"/>
              </a:lnSpc>
              <a:spcAft>
                <a:spcPts val="600"/>
              </a:spcAft>
              <a:buClr>
                <a:srgbClr val="C00000"/>
              </a:buClr>
              <a:buSzPct val="100000"/>
              <a:buFont typeface="+mj-lt"/>
              <a:buAutoNum type="romanLcPeriod"/>
              <a:tabLst/>
              <a:defRPr/>
            </a:pPr>
            <a:r>
              <a:rPr kumimoji="0" lang="tr-TR" altLang="tr-TR" sz="1600" b="1" i="0" u="none" strike="noStrike" kern="0" cap="none" spc="0" normalizeH="0" baseline="0" noProof="0" dirty="0">
                <a:ln>
                  <a:noFill/>
                </a:ln>
                <a:solidFill>
                  <a:srgbClr val="000000"/>
                </a:solidFill>
                <a:effectLst/>
                <a:uLnTx/>
                <a:uFillTx/>
                <a:ea typeface="+mn-ea"/>
                <a:cs typeface="+mn-cs"/>
              </a:rPr>
              <a:t>Taslak örnek özelgeden üretilmiş ise, imzalayarak taslağı </a:t>
            </a:r>
            <a:r>
              <a:rPr kumimoji="0" lang="tr-TR" altLang="tr-TR" sz="1600" b="1" i="1" u="none" strike="noStrike" kern="0" cap="none" spc="0" normalizeH="0" baseline="0" noProof="0" dirty="0">
                <a:ln>
                  <a:noFill/>
                </a:ln>
                <a:solidFill>
                  <a:srgbClr val="000000"/>
                </a:solidFill>
                <a:effectLst/>
                <a:uLnTx/>
                <a:uFillTx/>
                <a:ea typeface="+mn-ea"/>
                <a:cs typeface="+mn-cs"/>
              </a:rPr>
              <a:t>Özelge </a:t>
            </a:r>
            <a:r>
              <a:rPr kumimoji="0" lang="tr-TR" altLang="tr-TR" sz="1600" b="1" i="0" u="none" strike="noStrike" kern="0" cap="none" spc="0" normalizeH="0" baseline="0" noProof="0" dirty="0">
                <a:ln>
                  <a:noFill/>
                </a:ln>
                <a:solidFill>
                  <a:srgbClr val="000000"/>
                </a:solidFill>
                <a:effectLst/>
                <a:uLnTx/>
                <a:uFillTx/>
                <a:ea typeface="+mn-ea"/>
                <a:cs typeface="+mn-cs"/>
              </a:rPr>
              <a:t>haline çevirir.</a:t>
            </a:r>
          </a:p>
          <a:p>
            <a:pPr marL="0" marR="0" lvl="0" indent="0" algn="just" defTabSz="449263" rtl="0" eaLnBrk="0" fontAlgn="base" latinLnBrk="0" hangingPunct="0">
              <a:lnSpc>
                <a:spcPct val="150000"/>
              </a:lnSpc>
              <a:spcAft>
                <a:spcPts val="600"/>
              </a:spcAft>
              <a:buClr>
                <a:srgbClr val="C00000"/>
              </a:buClr>
              <a:buSzPct val="100000"/>
              <a:buFont typeface="+mj-lt"/>
              <a:buAutoNum type="romanLcPeriod"/>
              <a:tabLst/>
              <a:defRPr/>
            </a:pPr>
            <a:r>
              <a:rPr kumimoji="0" lang="tr-TR" altLang="tr-TR" sz="1600" b="1" i="0" u="none" strike="noStrike" kern="0" cap="none" spc="0" normalizeH="0" baseline="0" noProof="0" dirty="0">
                <a:ln>
                  <a:noFill/>
                </a:ln>
                <a:solidFill>
                  <a:srgbClr val="000000"/>
                </a:solidFill>
                <a:effectLst/>
                <a:uLnTx/>
                <a:uFillTx/>
                <a:ea typeface="+mn-ea"/>
                <a:cs typeface="+mn-cs"/>
              </a:rPr>
              <a:t>Taslak örnek özelgeden üretilmemiş ise, imzalayarak taslağı görüş için GİB’ deki ilgili Müdür’e gönderir.</a:t>
            </a:r>
          </a:p>
        </p:txBody>
      </p:sp>
      <p:sp>
        <p:nvSpPr>
          <p:cNvPr id="10" name="Slayt Numarası Yer Tutucusu 9">
            <a:extLst>
              <a:ext uri="{FF2B5EF4-FFF2-40B4-BE49-F238E27FC236}">
                <a16:creationId xmlns:a16="http://schemas.microsoft.com/office/drawing/2014/main" id="{C3D366D9-A3DE-4810-BA48-AB067A8A404E}"/>
              </a:ext>
            </a:extLst>
          </p:cNvPr>
          <p:cNvSpPr>
            <a:spLocks noGrp="1"/>
          </p:cNvSpPr>
          <p:nvPr>
            <p:ph type="sldNum" sz="quarter" idx="12"/>
          </p:nvPr>
        </p:nvSpPr>
        <p:spPr/>
        <p:txBody>
          <a:bodyPr/>
          <a:lstStyle/>
          <a:p>
            <a:fld id="{B6CBF2A1-A246-4652-A694-355DEEDA63C2}" type="slidenum">
              <a:rPr lang="tr-TR" smtClean="0"/>
              <a:pPr/>
              <a:t>11</a:t>
            </a:fld>
            <a:endParaRPr lang="tr-TR"/>
          </a:p>
        </p:txBody>
      </p:sp>
    </p:spTree>
    <p:extLst>
      <p:ext uri="{BB962C8B-B14F-4D97-AF65-F5344CB8AC3E}">
        <p14:creationId xmlns:p14="http://schemas.microsoft.com/office/powerpoint/2010/main" val="2671192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checkerboard(down)">
                                      <p:cBhvr>
                                        <p:cTn id="7" dur="500"/>
                                        <p:tgtEl>
                                          <p:spTgt spid="8">
                                            <p:txEl>
                                              <p:pRg st="0" end="0"/>
                                            </p:txEl>
                                          </p:spTgt>
                                        </p:tgtEl>
                                      </p:cBhvr>
                                    </p:animEffect>
                                  </p:childTnLst>
                                </p:cTn>
                              </p:par>
                            </p:childTnLst>
                          </p:cTn>
                        </p:par>
                        <p:par>
                          <p:cTn id="8" fill="hold">
                            <p:stCondLst>
                              <p:cond delay="500"/>
                            </p:stCondLst>
                            <p:childTnLst>
                              <p:par>
                                <p:cTn id="9" presetID="5" presetClass="entr" presetSubtype="5" fill="hold" grpId="0" nodeType="after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Effect transition="in" filter="checkerboard(down)">
                                      <p:cBhvr>
                                        <p:cTn id="11" dur="500"/>
                                        <p:tgtEl>
                                          <p:spTgt spid="8">
                                            <p:txEl>
                                              <p:pRg st="1" end="1"/>
                                            </p:txEl>
                                          </p:spTgt>
                                        </p:tgtEl>
                                      </p:cBhvr>
                                    </p:animEffect>
                                  </p:childTnLst>
                                </p:cTn>
                              </p:par>
                            </p:childTnLst>
                          </p:cTn>
                        </p:par>
                        <p:par>
                          <p:cTn id="12" fill="hold">
                            <p:stCondLst>
                              <p:cond delay="1000"/>
                            </p:stCondLst>
                            <p:childTnLst>
                              <p:par>
                                <p:cTn id="13" presetID="5" presetClass="entr" presetSubtype="5" fill="hold" grpId="0" nodeType="after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animEffect transition="in" filter="checkerboard(down)">
                                      <p:cBhvr>
                                        <p:cTn id="15" dur="500"/>
                                        <p:tgtEl>
                                          <p:spTgt spid="8">
                                            <p:txEl>
                                              <p:pRg st="2" end="2"/>
                                            </p:txEl>
                                          </p:spTgt>
                                        </p:tgtEl>
                                      </p:cBhvr>
                                    </p:animEffect>
                                  </p:childTnLst>
                                </p:cTn>
                              </p:par>
                            </p:childTnLst>
                          </p:cTn>
                        </p:par>
                        <p:par>
                          <p:cTn id="16" fill="hold">
                            <p:stCondLst>
                              <p:cond delay="1500"/>
                            </p:stCondLst>
                            <p:childTnLst>
                              <p:par>
                                <p:cTn id="17" presetID="5" presetClass="entr" presetSubtype="5" fill="hold" grpId="0" nodeType="after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animEffect transition="in" filter="checkerboard(down)">
                                      <p:cBhvr>
                                        <p:cTn id="19"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56E76D86-E82B-46D7-930B-32D5431C55BE}"/>
              </a:ext>
            </a:extLst>
          </p:cNvPr>
          <p:cNvPicPr>
            <a:picLocks noChangeAspect="1"/>
          </p:cNvPicPr>
          <p:nvPr/>
        </p:nvPicPr>
        <p:blipFill>
          <a:blip r:embed="rId2"/>
          <a:stretch>
            <a:fillRect/>
          </a:stretch>
        </p:blipFill>
        <p:spPr>
          <a:xfrm>
            <a:off x="615636" y="1807063"/>
            <a:ext cx="4462659" cy="4608512"/>
          </a:xfrm>
          <a:prstGeom prst="rect">
            <a:avLst/>
          </a:prstGeom>
        </p:spPr>
      </p:pic>
      <p:sp>
        <p:nvSpPr>
          <p:cNvPr id="6" name="Rectangle 2">
            <a:extLst>
              <a:ext uri="{FF2B5EF4-FFF2-40B4-BE49-F238E27FC236}">
                <a16:creationId xmlns:a16="http://schemas.microsoft.com/office/drawing/2014/main" id="{C90C281E-F468-4297-B6E1-377D6DBFE715}"/>
              </a:ext>
            </a:extLst>
          </p:cNvPr>
          <p:cNvSpPr>
            <a:spLocks noGrp="1" noChangeArrowheads="1"/>
          </p:cNvSpPr>
          <p:nvPr>
            <p:ph type="title"/>
          </p:nvPr>
        </p:nvSpPr>
        <p:spPr>
          <a:xfrm>
            <a:off x="608740" y="675287"/>
            <a:ext cx="8208912" cy="648072"/>
          </a:xfrm>
        </p:spPr>
        <p:txBody>
          <a:bodyPr/>
          <a:lstStyle/>
          <a:p>
            <a:r>
              <a:rPr lang="tr-TR" altLang="tr-TR" sz="1800" b="1" dirty="0">
                <a:solidFill>
                  <a:srgbClr val="C00000"/>
                </a:solidFill>
                <a:latin typeface="+mn-lt"/>
              </a:rPr>
              <a:t>ÖZELGE VERİLME PROSEDÜRÜ (GELİR  İDARESİ BAŞKANLIĞI)</a:t>
            </a:r>
          </a:p>
        </p:txBody>
      </p:sp>
      <p:sp>
        <p:nvSpPr>
          <p:cNvPr id="7" name="Dikdörtgen 6">
            <a:extLst>
              <a:ext uri="{FF2B5EF4-FFF2-40B4-BE49-F238E27FC236}">
                <a16:creationId xmlns:a16="http://schemas.microsoft.com/office/drawing/2014/main" id="{D3F06276-91C0-4E88-BB2A-C1DB82812398}"/>
              </a:ext>
            </a:extLst>
          </p:cNvPr>
          <p:cNvSpPr/>
          <p:nvPr/>
        </p:nvSpPr>
        <p:spPr>
          <a:xfrm>
            <a:off x="5092289" y="1245724"/>
            <a:ext cx="3997773" cy="5245539"/>
          </a:xfrm>
          <a:prstGeom prst="rect">
            <a:avLst/>
          </a:prstGeom>
        </p:spPr>
        <p:txBody>
          <a:bodyPr wrap="square">
            <a:spAutoFit/>
          </a:bodyPr>
          <a:lstStyle/>
          <a:p>
            <a:pPr marL="609600" indent="-609600" algn="just">
              <a:lnSpc>
                <a:spcPct val="90000"/>
              </a:lnSpc>
              <a:spcBef>
                <a:spcPct val="20000"/>
              </a:spcBef>
              <a:buSzPct val="100000"/>
              <a:buFont typeface="Times New Roman" panose="02020603050405020304" pitchFamily="18" charset="0"/>
              <a:buNone/>
            </a:pPr>
            <a:r>
              <a:rPr lang="tr-TR" altLang="tr-TR" b="1" dirty="0">
                <a:solidFill>
                  <a:srgbClr val="C00000"/>
                </a:solidFill>
                <a:latin typeface="+mn-lt"/>
              </a:rPr>
              <a:t>GİB Daire Başkanı;</a:t>
            </a:r>
          </a:p>
          <a:p>
            <a:pPr algn="just">
              <a:lnSpc>
                <a:spcPct val="150000"/>
              </a:lnSpc>
              <a:spcBef>
                <a:spcPts val="600"/>
              </a:spcBef>
              <a:spcAft>
                <a:spcPts val="600"/>
              </a:spcAft>
              <a:buClr>
                <a:srgbClr val="C00000"/>
              </a:buClr>
              <a:buSzPct val="100000"/>
              <a:buFont typeface="+mj-lt"/>
              <a:buAutoNum type="romanLcPeriod"/>
            </a:pPr>
            <a:r>
              <a:rPr lang="tr-TR" altLang="tr-TR" b="1" dirty="0">
                <a:latin typeface="+mn-lt"/>
              </a:rPr>
              <a:t> Taslağı uygun bulmazsa; gerekli değişikliği yaparak veya not ekleyerek personele geri gönderir.</a:t>
            </a:r>
          </a:p>
          <a:p>
            <a:pPr algn="just">
              <a:lnSpc>
                <a:spcPct val="150000"/>
              </a:lnSpc>
              <a:spcBef>
                <a:spcPts val="600"/>
              </a:spcBef>
              <a:spcAft>
                <a:spcPts val="600"/>
              </a:spcAft>
              <a:buClr>
                <a:srgbClr val="C00000"/>
              </a:buClr>
              <a:buSzPct val="100000"/>
              <a:buFont typeface="+mj-lt"/>
              <a:buAutoNum type="romanLcPeriod"/>
            </a:pPr>
            <a:r>
              <a:rPr lang="tr-TR" altLang="tr-TR" b="1" dirty="0">
                <a:latin typeface="+mn-lt"/>
              </a:rPr>
              <a:t> Taslağı uygun bulursa; onaylayarak Özelge Komisyonuna  gönderir.</a:t>
            </a:r>
          </a:p>
          <a:p>
            <a:pPr algn="just">
              <a:lnSpc>
                <a:spcPct val="150000"/>
              </a:lnSpc>
              <a:spcBef>
                <a:spcPts val="600"/>
              </a:spcBef>
              <a:spcAft>
                <a:spcPts val="600"/>
              </a:spcAft>
              <a:buClr>
                <a:srgbClr val="C00000"/>
              </a:buClr>
              <a:buSzPct val="100000"/>
              <a:buFont typeface="+mj-lt"/>
              <a:buAutoNum type="romanLcPeriod"/>
            </a:pPr>
            <a:r>
              <a:rPr lang="tr-TR" altLang="tr-TR" b="1" dirty="0">
                <a:latin typeface="+mn-lt"/>
              </a:rPr>
              <a:t> Taslağı yeterli bulmaz veya Havuzda emsal olduğu bilgisi gelirse </a:t>
            </a:r>
            <a:r>
              <a:rPr lang="tr-TR" altLang="tr-TR" b="1" dirty="0" err="1">
                <a:latin typeface="+mn-lt"/>
              </a:rPr>
              <a:t>Red</a:t>
            </a:r>
            <a:r>
              <a:rPr lang="tr-TR" altLang="tr-TR" b="1" dirty="0">
                <a:latin typeface="+mn-lt"/>
              </a:rPr>
              <a:t> ederek Vergi Dairesi Başkanlığı veya </a:t>
            </a:r>
            <a:r>
              <a:rPr lang="tr-TR" altLang="tr-TR" b="1" dirty="0" err="1">
                <a:latin typeface="+mn-lt"/>
              </a:rPr>
              <a:t>Defterdarlık’daki</a:t>
            </a:r>
            <a:r>
              <a:rPr lang="tr-TR" altLang="tr-TR" b="1" dirty="0">
                <a:latin typeface="+mn-lt"/>
              </a:rPr>
              <a:t> personele iadesi yapılır.</a:t>
            </a:r>
          </a:p>
        </p:txBody>
      </p:sp>
      <p:sp>
        <p:nvSpPr>
          <p:cNvPr id="9" name="Slayt Numarası Yer Tutucusu 8">
            <a:extLst>
              <a:ext uri="{FF2B5EF4-FFF2-40B4-BE49-F238E27FC236}">
                <a16:creationId xmlns:a16="http://schemas.microsoft.com/office/drawing/2014/main" id="{DFF83AC0-2B43-4F13-9176-31BAEB7CD141}"/>
              </a:ext>
            </a:extLst>
          </p:cNvPr>
          <p:cNvSpPr>
            <a:spLocks noGrp="1"/>
          </p:cNvSpPr>
          <p:nvPr>
            <p:ph type="sldNum" sz="quarter" idx="12"/>
          </p:nvPr>
        </p:nvSpPr>
        <p:spPr/>
        <p:txBody>
          <a:bodyPr/>
          <a:lstStyle/>
          <a:p>
            <a:fld id="{B6CBF2A1-A246-4652-A694-355DEEDA63C2}" type="slidenum">
              <a:rPr lang="tr-TR" smtClean="0"/>
              <a:pPr/>
              <a:t>12</a:t>
            </a:fld>
            <a:endParaRPr lang="tr-TR"/>
          </a:p>
        </p:txBody>
      </p:sp>
    </p:spTree>
    <p:extLst>
      <p:ext uri="{BB962C8B-B14F-4D97-AF65-F5344CB8AC3E}">
        <p14:creationId xmlns:p14="http://schemas.microsoft.com/office/powerpoint/2010/main" val="37534765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251520" y="1432660"/>
            <a:ext cx="8892480" cy="4516620"/>
          </a:xfrm>
        </p:spPr>
        <p:txBody>
          <a:bodyPr/>
          <a:lstStyle/>
          <a:p>
            <a:endParaRPr lang="tr-TR" dirty="0"/>
          </a:p>
          <a:p>
            <a:pPr marL="0" indent="0">
              <a:buNone/>
            </a:pPr>
            <a:endParaRPr lang="tr-TR" dirty="0"/>
          </a:p>
        </p:txBody>
      </p:sp>
      <p:sp>
        <p:nvSpPr>
          <p:cNvPr id="2" name="Dikdörtgen 1">
            <a:extLst>
              <a:ext uri="{FF2B5EF4-FFF2-40B4-BE49-F238E27FC236}">
                <a16:creationId xmlns:a16="http://schemas.microsoft.com/office/drawing/2014/main" id="{06B38EF2-243C-49A5-BB6A-AD1D38FD3C67}"/>
              </a:ext>
            </a:extLst>
          </p:cNvPr>
          <p:cNvSpPr/>
          <p:nvPr/>
        </p:nvSpPr>
        <p:spPr>
          <a:xfrm>
            <a:off x="468773" y="461490"/>
            <a:ext cx="8567721" cy="369332"/>
          </a:xfrm>
          <a:prstGeom prst="rect">
            <a:avLst/>
          </a:prstGeom>
        </p:spPr>
        <p:txBody>
          <a:bodyPr wrap="square">
            <a:spAutoFit/>
          </a:bodyPr>
          <a:lstStyle/>
          <a:p>
            <a:endParaRPr lang="tr-TR" b="1" dirty="0">
              <a:solidFill>
                <a:srgbClr val="C00000"/>
              </a:solidFill>
              <a:latin typeface="+mn-lt"/>
            </a:endParaRPr>
          </a:p>
        </p:txBody>
      </p:sp>
      <p:sp>
        <p:nvSpPr>
          <p:cNvPr id="3" name="Dikdörtgen 2">
            <a:extLst>
              <a:ext uri="{FF2B5EF4-FFF2-40B4-BE49-F238E27FC236}">
                <a16:creationId xmlns:a16="http://schemas.microsoft.com/office/drawing/2014/main" id="{02BEE077-4C65-4DC6-B527-3294845F8768}"/>
              </a:ext>
            </a:extLst>
          </p:cNvPr>
          <p:cNvSpPr/>
          <p:nvPr/>
        </p:nvSpPr>
        <p:spPr>
          <a:xfrm>
            <a:off x="414484" y="515366"/>
            <a:ext cx="8729515" cy="6342634"/>
          </a:xfrm>
          <a:prstGeom prst="rect">
            <a:avLst/>
          </a:prstGeom>
        </p:spPr>
        <p:txBody>
          <a:bodyPr wrap="square">
            <a:spAutoFit/>
          </a:bodyPr>
          <a:lstStyle/>
          <a:p>
            <a:pPr marR="73660" indent="19050" algn="just">
              <a:lnSpc>
                <a:spcPts val="2100"/>
              </a:lnSpc>
              <a:spcBef>
                <a:spcPts val="600"/>
              </a:spcBef>
              <a:spcAft>
                <a:spcPts val="600"/>
              </a:spcAft>
            </a:pPr>
            <a:r>
              <a:rPr lang="tr-TR" b="1" spc="-5" dirty="0">
                <a:solidFill>
                  <a:srgbClr val="C00000"/>
                </a:solidFill>
                <a:latin typeface="+mn-lt"/>
                <a:ea typeface="Calibri" panose="020F0502020204030204" pitchFamily="34" charset="0"/>
                <a:cs typeface="Arial" panose="020B0604020202020204" pitchFamily="34" charset="0"/>
              </a:rPr>
              <a:t>ÖZELGE</a:t>
            </a:r>
            <a:r>
              <a:rPr lang="tr-TR" b="1" spc="-70" dirty="0">
                <a:solidFill>
                  <a:srgbClr val="C00000"/>
                </a:solidFill>
                <a:latin typeface="+mn-lt"/>
                <a:ea typeface="Calibri" panose="020F0502020204030204" pitchFamily="34" charset="0"/>
                <a:cs typeface="Arial" panose="020B0604020202020204" pitchFamily="34" charset="0"/>
              </a:rPr>
              <a:t> </a:t>
            </a:r>
            <a:r>
              <a:rPr lang="tr-TR" b="1" dirty="0">
                <a:solidFill>
                  <a:srgbClr val="C00000"/>
                </a:solidFill>
                <a:latin typeface="+mn-lt"/>
                <a:ea typeface="Calibri" panose="020F0502020204030204" pitchFamily="34" charset="0"/>
                <a:cs typeface="Arial" panose="020B0604020202020204" pitchFamily="34" charset="0"/>
              </a:rPr>
              <a:t>TALEP KARŞILAMA SÜRESİ</a:t>
            </a:r>
          </a:p>
          <a:p>
            <a:pPr marR="73660" indent="19050" algn="just">
              <a:lnSpc>
                <a:spcPts val="2100"/>
              </a:lnSpc>
              <a:spcBef>
                <a:spcPts val="600"/>
              </a:spcBef>
              <a:spcAft>
                <a:spcPts val="600"/>
              </a:spcAft>
            </a:pPr>
            <a:r>
              <a:rPr lang="tr-TR" sz="1600" b="1" dirty="0">
                <a:latin typeface="+mn-lt"/>
                <a:ea typeface="Times New Roman" panose="02020603050405020304" pitchFamily="18" charset="0"/>
                <a:cs typeface="Times New Roman" panose="02020603050405020304" pitchFamily="18" charset="0"/>
              </a:rPr>
              <a:t>Mükelleflerin vergi uygulamaları ile ilgili işlemlerinin gerçekleşmesinden sonra yaptıkları özelge başvuruları cevaplanmayacağından, </a:t>
            </a:r>
            <a:r>
              <a:rPr lang="tr-TR" sz="1600" b="1" dirty="0">
                <a:latin typeface="+mn-lt"/>
                <a:ea typeface="Times New Roman" panose="02020603050405020304" pitchFamily="18" charset="0"/>
                <a:cs typeface="Arial" panose="020B0604020202020204" pitchFamily="34" charset="0"/>
              </a:rPr>
              <a:t>özelgenin</a:t>
            </a:r>
            <a:r>
              <a:rPr lang="tr-TR" sz="1600" b="1" spc="265" dirty="0">
                <a:latin typeface="+mn-lt"/>
                <a:ea typeface="Times New Roman" panose="02020603050405020304" pitchFamily="18" charset="0"/>
                <a:cs typeface="Arial" panose="020B0604020202020204" pitchFamily="34" charset="0"/>
              </a:rPr>
              <a:t> </a:t>
            </a:r>
            <a:r>
              <a:rPr lang="tr-TR" sz="1600" b="1" spc="-5" dirty="0">
                <a:latin typeface="+mn-lt"/>
                <a:ea typeface="Times New Roman" panose="02020603050405020304" pitchFamily="18" charset="0"/>
                <a:cs typeface="Arial" panose="020B0604020202020204" pitchFamily="34" charset="0"/>
              </a:rPr>
              <a:t>vergisel</a:t>
            </a:r>
            <a:r>
              <a:rPr lang="tr-TR" sz="1600" b="1" spc="260" dirty="0">
                <a:latin typeface="+mn-lt"/>
                <a:ea typeface="Times New Roman" panose="02020603050405020304" pitchFamily="18" charset="0"/>
                <a:cs typeface="Arial" panose="020B0604020202020204" pitchFamily="34" charset="0"/>
              </a:rPr>
              <a:t> </a:t>
            </a:r>
            <a:r>
              <a:rPr lang="tr-TR" sz="1600" b="1" spc="-5" dirty="0">
                <a:latin typeface="+mn-lt"/>
                <a:ea typeface="Times New Roman" panose="02020603050405020304" pitchFamily="18" charset="0"/>
                <a:cs typeface="Arial" panose="020B0604020202020204" pitchFamily="34" charset="0"/>
              </a:rPr>
              <a:t>işlemin</a:t>
            </a:r>
            <a:r>
              <a:rPr lang="tr-TR" sz="1600" b="1" spc="385" dirty="0">
                <a:latin typeface="+mn-lt"/>
                <a:ea typeface="Times New Roman" panose="02020603050405020304" pitchFamily="18" charset="0"/>
                <a:cs typeface="Arial" panose="020B0604020202020204" pitchFamily="34" charset="0"/>
              </a:rPr>
              <a:t> </a:t>
            </a:r>
            <a:r>
              <a:rPr lang="tr-TR" sz="1600" b="1" spc="-5" dirty="0">
                <a:latin typeface="+mn-lt"/>
                <a:ea typeface="Times New Roman" panose="02020603050405020304" pitchFamily="18" charset="0"/>
                <a:cs typeface="Arial" panose="020B0604020202020204" pitchFamily="34" charset="0"/>
              </a:rPr>
              <a:t>gerçekleşmesinden</a:t>
            </a:r>
            <a:r>
              <a:rPr lang="tr-TR" sz="1600" b="1" spc="65" dirty="0">
                <a:latin typeface="+mn-lt"/>
                <a:ea typeface="Times New Roman" panose="02020603050405020304" pitchFamily="18" charset="0"/>
                <a:cs typeface="Arial" panose="020B0604020202020204" pitchFamily="34" charset="0"/>
              </a:rPr>
              <a:t> </a:t>
            </a:r>
            <a:r>
              <a:rPr lang="tr-TR" sz="1600" b="1" dirty="0">
                <a:latin typeface="+mn-lt"/>
                <a:ea typeface="Times New Roman" panose="02020603050405020304" pitchFamily="18" charset="0"/>
                <a:cs typeface="Arial" panose="020B0604020202020204" pitchFamily="34" charset="0"/>
              </a:rPr>
              <a:t>önce</a:t>
            </a:r>
            <a:r>
              <a:rPr lang="tr-TR" sz="1600" b="1" spc="75" dirty="0">
                <a:latin typeface="+mn-lt"/>
                <a:ea typeface="Times New Roman" panose="02020603050405020304" pitchFamily="18" charset="0"/>
                <a:cs typeface="Arial" panose="020B0604020202020204" pitchFamily="34" charset="0"/>
              </a:rPr>
              <a:t> </a:t>
            </a:r>
            <a:r>
              <a:rPr lang="tr-TR" sz="1600" b="1" spc="-5" dirty="0">
                <a:latin typeface="+mn-lt"/>
                <a:ea typeface="Times New Roman" panose="02020603050405020304" pitchFamily="18" charset="0"/>
                <a:cs typeface="Arial" panose="020B0604020202020204" pitchFamily="34" charset="0"/>
              </a:rPr>
              <a:t>alınmış</a:t>
            </a:r>
            <a:r>
              <a:rPr lang="tr-TR" sz="1600" b="1" spc="70" dirty="0">
                <a:latin typeface="+mn-lt"/>
                <a:ea typeface="Times New Roman" panose="02020603050405020304" pitchFamily="18" charset="0"/>
                <a:cs typeface="Arial" panose="020B0604020202020204" pitchFamily="34" charset="0"/>
              </a:rPr>
              <a:t> </a:t>
            </a:r>
            <a:r>
              <a:rPr lang="tr-TR" sz="1600" b="1" dirty="0">
                <a:latin typeface="+mn-lt"/>
                <a:ea typeface="Times New Roman" panose="02020603050405020304" pitchFamily="18" charset="0"/>
                <a:cs typeface="Arial" panose="020B0604020202020204" pitchFamily="34" charset="0"/>
              </a:rPr>
              <a:t>olması</a:t>
            </a:r>
            <a:r>
              <a:rPr lang="tr-TR" sz="1600" b="1" spc="65" dirty="0">
                <a:latin typeface="+mn-lt"/>
                <a:ea typeface="Times New Roman" panose="02020603050405020304" pitchFamily="18" charset="0"/>
                <a:cs typeface="Arial" panose="020B0604020202020204" pitchFamily="34" charset="0"/>
              </a:rPr>
              <a:t> </a:t>
            </a:r>
            <a:r>
              <a:rPr lang="tr-TR" sz="1600" b="1" spc="-5" dirty="0">
                <a:latin typeface="+mn-lt"/>
                <a:ea typeface="Times New Roman" panose="02020603050405020304" pitchFamily="18" charset="0"/>
                <a:cs typeface="Arial" panose="020B0604020202020204" pitchFamily="34" charset="0"/>
              </a:rPr>
              <a:t>gerekmekte olup, bu durumda mükelleflerin özelge taleplerinin hızlı bir biçimde karşılanması büyük önem arz etmektedir.</a:t>
            </a:r>
            <a:r>
              <a:rPr lang="tr-TR" altLang="tr-TR" sz="1600" b="1" dirty="0">
                <a:latin typeface="+mn-lt"/>
                <a:ea typeface="Times New Roman" panose="02020603050405020304" pitchFamily="18" charset="0"/>
                <a:cs typeface="Arial" panose="020B0604020202020204" pitchFamily="34" charset="0"/>
              </a:rPr>
              <a:t> </a:t>
            </a:r>
          </a:p>
          <a:p>
            <a:pPr marR="73660" indent="19050" algn="just">
              <a:lnSpc>
                <a:spcPts val="2100"/>
              </a:lnSpc>
              <a:spcBef>
                <a:spcPts val="600"/>
              </a:spcBef>
              <a:spcAft>
                <a:spcPts val="600"/>
              </a:spcAft>
            </a:pPr>
            <a:r>
              <a:rPr lang="tr-TR" altLang="tr-TR" sz="1600" b="1" dirty="0">
                <a:latin typeface="+mn-lt"/>
                <a:ea typeface="Times New Roman" panose="02020603050405020304" pitchFamily="18" charset="0"/>
                <a:cs typeface="Arial" panose="020B0604020202020204" pitchFamily="34" charset="0"/>
              </a:rPr>
              <a:t>Türkiye’de özelge taleplerinin idarece ne kadar sürede cevaplandırılacağına ilişkin idareyi bağlayıcı kanuni bir düzenleme bulunmamaktadır. VUK’un </a:t>
            </a:r>
            <a:r>
              <a:rPr lang="tr-TR" altLang="tr-TR" sz="1600" b="1" dirty="0">
                <a:latin typeface="+mn-lt"/>
                <a:ea typeface="Calibri" panose="020F0502020204030204" pitchFamily="34" charset="0"/>
                <a:cs typeface="Arial" panose="020B0604020202020204" pitchFamily="34" charset="0"/>
              </a:rPr>
              <a:t>413 üncü maddesi, 2003 yılında değiştirilmiş ve maddede yer alan </a:t>
            </a:r>
            <a:r>
              <a:rPr lang="tr-TR" altLang="tr-TR" sz="1600" b="1" i="1" dirty="0">
                <a:solidFill>
                  <a:srgbClr val="C00000"/>
                </a:solidFill>
                <a:latin typeface="+mn-lt"/>
                <a:ea typeface="Calibri" panose="020F0502020204030204" pitchFamily="34" charset="0"/>
                <a:cs typeface="Times New Roman" panose="02020603050405020304" pitchFamily="18" charset="0"/>
              </a:rPr>
              <a:t>“en kısa zamanda” </a:t>
            </a:r>
            <a:r>
              <a:rPr lang="tr-TR" altLang="tr-TR" sz="1600" b="1" dirty="0">
                <a:latin typeface="+mn-lt"/>
                <a:ea typeface="Calibri" panose="020F0502020204030204" pitchFamily="34" charset="0"/>
                <a:cs typeface="Times New Roman" panose="02020603050405020304" pitchFamily="18" charset="0"/>
              </a:rPr>
              <a:t>ibaresi madde </a:t>
            </a:r>
            <a:r>
              <a:rPr lang="tr-TR" altLang="tr-TR" sz="1600" b="1" dirty="0">
                <a:latin typeface="+mn-lt"/>
                <a:ea typeface="Calibri" panose="020F0502020204030204" pitchFamily="34" charset="0"/>
                <a:cs typeface="Arial" panose="020B0604020202020204" pitchFamily="34" charset="0"/>
              </a:rPr>
              <a:t>metninden çıkarılmıştır.</a:t>
            </a:r>
            <a:r>
              <a:rPr lang="tr-TR" sz="1600" b="1" dirty="0">
                <a:latin typeface="+mn-lt"/>
              </a:rPr>
              <a:t> Bu şekilde mükelleflerin özelge taleplerinin cevaplanmasında idareyi süre konusunda zorlayan herhangi bir yasal düzenleme kalmamıştır.</a:t>
            </a:r>
          </a:p>
          <a:p>
            <a:pPr algn="just">
              <a:lnSpc>
                <a:spcPts val="2100"/>
              </a:lnSpc>
              <a:spcBef>
                <a:spcPts val="600"/>
              </a:spcBef>
              <a:spcAft>
                <a:spcPts val="600"/>
              </a:spcAft>
            </a:pPr>
            <a:r>
              <a:rPr lang="tr-TR" sz="1600" b="1" dirty="0">
                <a:latin typeface="+mn-lt"/>
              </a:rPr>
              <a:t>Mevcut uygulamada özelgelerin cevaplandırılmasında idarece dikkate alınabilecek tek süre sınırlaması, “Kamu Hizmetlerinin Sunumunda Uyulacak Usul ve Esaslara İlişkin Yönetmeliğin 6 </a:t>
            </a:r>
            <a:r>
              <a:rPr lang="tr-TR" sz="1600" b="1" dirty="0" err="1">
                <a:latin typeface="+mn-lt"/>
              </a:rPr>
              <a:t>ncı</a:t>
            </a:r>
            <a:r>
              <a:rPr lang="tr-TR" sz="1600" b="1" dirty="0">
                <a:latin typeface="+mn-lt"/>
              </a:rPr>
              <a:t> maddesine yer alan ve mükellefin özelge taleplerinin cevaplandırılması hizmetinin </a:t>
            </a:r>
            <a:r>
              <a:rPr lang="tr-TR" sz="1600" b="1" dirty="0">
                <a:solidFill>
                  <a:srgbClr val="C00000"/>
                </a:solidFill>
                <a:latin typeface="+mn-lt"/>
              </a:rPr>
              <a:t>en geç 45 gün içinde </a:t>
            </a:r>
            <a:r>
              <a:rPr lang="tr-TR" sz="1600" b="1" dirty="0">
                <a:latin typeface="+mn-lt"/>
              </a:rPr>
              <a:t>tamamlanacağı belirten düzenlemedir.. Ancak, söz konusu hizmet standartları tablosu bağlayıcı nitelikte olmadığından bu süreye  riayet  edilmemesi  durumunda  mükellef açısından herhangi bir hak doğurucu nitelik arz etmemektedir.</a:t>
            </a:r>
          </a:p>
          <a:p>
            <a:pPr algn="just">
              <a:lnSpc>
                <a:spcPts val="2100"/>
              </a:lnSpc>
              <a:spcBef>
                <a:spcPts val="600"/>
              </a:spcBef>
              <a:spcAft>
                <a:spcPts val="600"/>
              </a:spcAft>
            </a:pPr>
            <a:r>
              <a:rPr lang="tr-TR" sz="1600" b="1" dirty="0">
                <a:latin typeface="+mn-lt"/>
              </a:rPr>
              <a:t>Diğer ülke uygulamalarında ise  idarelere özelge cevaplanması için </a:t>
            </a:r>
            <a:r>
              <a:rPr lang="tr-TR" sz="1600" b="1" dirty="0">
                <a:solidFill>
                  <a:srgbClr val="C00000"/>
                </a:solidFill>
                <a:latin typeface="+mn-lt"/>
              </a:rPr>
              <a:t>28 gün ile 1 yıl arasında </a:t>
            </a:r>
            <a:r>
              <a:rPr lang="tr-TR" sz="1600" b="1" dirty="0">
                <a:latin typeface="+mn-lt"/>
              </a:rPr>
              <a:t>değişen süreler tanınmakta ve bu süreler vergi türü itibariyle değişebilmekte ya da karmaşık ve ayrıntılı araştırmayı gerektiren durumlar için özelge vermede idareye ilave süre tanınması söz konusu olabilmektedir. </a:t>
            </a:r>
            <a:endParaRPr lang="tr-TR" altLang="tr-TR" sz="1600" dirty="0">
              <a:latin typeface="+mn-lt"/>
            </a:endParaRPr>
          </a:p>
        </p:txBody>
      </p:sp>
      <p:sp>
        <p:nvSpPr>
          <p:cNvPr id="5" name="Slayt Numarası Yer Tutucusu 4">
            <a:extLst>
              <a:ext uri="{FF2B5EF4-FFF2-40B4-BE49-F238E27FC236}">
                <a16:creationId xmlns:a16="http://schemas.microsoft.com/office/drawing/2014/main" id="{D0571FBE-40CF-4D8D-A658-C3F2D16DC683}"/>
              </a:ext>
            </a:extLst>
          </p:cNvPr>
          <p:cNvSpPr>
            <a:spLocks noGrp="1"/>
          </p:cNvSpPr>
          <p:nvPr>
            <p:ph type="sldNum" sz="quarter" idx="12"/>
          </p:nvPr>
        </p:nvSpPr>
        <p:spPr/>
        <p:txBody>
          <a:bodyPr/>
          <a:lstStyle/>
          <a:p>
            <a:fld id="{B6CBF2A1-A246-4652-A694-355DEEDA63C2}" type="slidenum">
              <a:rPr lang="tr-TR" smtClean="0"/>
              <a:pPr/>
              <a:t>13</a:t>
            </a:fld>
            <a:endParaRPr lang="tr-TR"/>
          </a:p>
        </p:txBody>
      </p:sp>
    </p:spTree>
    <p:extLst>
      <p:ext uri="{BB962C8B-B14F-4D97-AF65-F5344CB8AC3E}">
        <p14:creationId xmlns:p14="http://schemas.microsoft.com/office/powerpoint/2010/main" val="3726987911"/>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p:txBody>
          <a:bodyPr/>
          <a:lstStyle/>
          <a:p>
            <a:endParaRPr lang="tr-TR" dirty="0"/>
          </a:p>
          <a:p>
            <a:pPr marL="0" indent="0">
              <a:buNone/>
            </a:pPr>
            <a:endParaRPr lang="tr-TR" dirty="0"/>
          </a:p>
        </p:txBody>
      </p:sp>
      <p:sp>
        <p:nvSpPr>
          <p:cNvPr id="2" name="Dikdörtgen 1">
            <a:extLst>
              <a:ext uri="{FF2B5EF4-FFF2-40B4-BE49-F238E27FC236}">
                <a16:creationId xmlns:a16="http://schemas.microsoft.com/office/drawing/2014/main" id="{21E066C3-7DB5-4FF2-A8B8-AF726FAFC55E}"/>
              </a:ext>
            </a:extLst>
          </p:cNvPr>
          <p:cNvSpPr/>
          <p:nvPr/>
        </p:nvSpPr>
        <p:spPr>
          <a:xfrm>
            <a:off x="452906" y="548680"/>
            <a:ext cx="8691094" cy="6034216"/>
          </a:xfrm>
          <a:prstGeom prst="rect">
            <a:avLst/>
          </a:prstGeom>
        </p:spPr>
        <p:txBody>
          <a:bodyPr wrap="square">
            <a:spAutoFit/>
          </a:bodyPr>
          <a:lstStyle/>
          <a:p>
            <a:pPr algn="just">
              <a:spcBef>
                <a:spcPts val="600"/>
              </a:spcBef>
              <a:spcAft>
                <a:spcPts val="600"/>
              </a:spcAft>
            </a:pPr>
            <a:r>
              <a:rPr lang="tr-TR" b="1" dirty="0">
                <a:solidFill>
                  <a:srgbClr val="C00000"/>
                </a:solidFill>
                <a:latin typeface="+mn-lt"/>
              </a:rPr>
              <a:t>ÖZELGE ve SİRKÜLER  UYGULAMASININ MÜKELLEFLERE SAĞLADIĞI AVANTAJLAR</a:t>
            </a:r>
          </a:p>
          <a:p>
            <a:pPr algn="just">
              <a:lnSpc>
                <a:spcPts val="2200"/>
              </a:lnSpc>
              <a:spcBef>
                <a:spcPts val="600"/>
              </a:spcBef>
              <a:spcAft>
                <a:spcPts val="600"/>
              </a:spcAft>
            </a:pPr>
            <a:r>
              <a:rPr lang="tr-TR" sz="1600" b="1" dirty="0">
                <a:latin typeface="+mn-lt"/>
              </a:rPr>
              <a:t>VUK’un “Yanılma” başlıklı 369 uncu maddesinde; “Yetkili makamların mükellefin kendisine yazı ile yanlış izahat vermiş olmaları veya bir hükmün uygulanma tarzına ilişkin bir içtihadın değişmiş olması halinde </a:t>
            </a:r>
            <a:r>
              <a:rPr lang="tr-TR" sz="1600" b="1" dirty="0">
                <a:solidFill>
                  <a:srgbClr val="C00000"/>
                </a:solidFill>
                <a:latin typeface="+mn-lt"/>
              </a:rPr>
              <a:t>vergi cezası kesilmez ve gecikme faizi hesaplanmaz.</a:t>
            </a:r>
            <a:r>
              <a:rPr lang="tr-TR" sz="1600" b="1" dirty="0">
                <a:latin typeface="+mn-lt"/>
              </a:rPr>
              <a:t>” hükmü yer almaktadır.</a:t>
            </a:r>
          </a:p>
          <a:p>
            <a:pPr algn="just">
              <a:lnSpc>
                <a:spcPts val="2200"/>
              </a:lnSpc>
              <a:spcBef>
                <a:spcPts val="600"/>
              </a:spcBef>
              <a:spcAft>
                <a:spcPts val="600"/>
              </a:spcAft>
            </a:pPr>
            <a:r>
              <a:rPr lang="tr-TR" sz="1600" b="1" dirty="0">
                <a:latin typeface="+mn-lt"/>
              </a:rPr>
              <a:t>Söz konusu hüküm çerçevesinde mukteza makamının verdiği özelgenin hatalı olması durumunda, mükellefin özelgeye uygun yaptığı işlem nedeniyle adına ikmalen veya resen vergi tarhı yapılabilecek, ancak bu tarh işlemi nedeniyle vergi ziyaı cezası, özel usulsüzlük ve usulsüzlük gibi cezalar kesilmeyecek, gecikme faizi de hesaplanmayacaktır. </a:t>
            </a:r>
          </a:p>
          <a:p>
            <a:pPr algn="just">
              <a:lnSpc>
                <a:spcPts val="2200"/>
              </a:lnSpc>
              <a:spcBef>
                <a:spcPts val="600"/>
              </a:spcBef>
              <a:spcAft>
                <a:spcPts val="600"/>
              </a:spcAft>
            </a:pPr>
            <a:r>
              <a:rPr lang="tr-TR" sz="1600" b="1" dirty="0">
                <a:latin typeface="+mn-lt"/>
              </a:rPr>
              <a:t>Diğer taraftan aynı maddenin 2. fıkrasında yer alan </a:t>
            </a:r>
            <a:r>
              <a:rPr lang="tr-TR" sz="1600" dirty="0">
                <a:latin typeface="+mn-lt"/>
                <a:ea typeface="Calibri" panose="020F0502020204030204" pitchFamily="34" charset="0"/>
                <a:cs typeface="Arial" panose="020B0604020202020204" pitchFamily="34" charset="0"/>
              </a:rPr>
              <a:t>“</a:t>
            </a:r>
            <a:r>
              <a:rPr lang="tr-TR" sz="1600" b="1" dirty="0">
                <a:latin typeface="+mn-lt"/>
              </a:rPr>
              <a:t>Bir hükmün uygulanma tarzı hususunda yetkili makamların genel tebliğ veya sirkülerde değişiklik yapmak suretiyle görüş ve kanaatini değiştirmesi halinde, oluşan yeni görüş ve kanaate ilişkin genel </a:t>
            </a:r>
            <a:r>
              <a:rPr lang="tr-TR" sz="1600" b="1" dirty="0">
                <a:solidFill>
                  <a:srgbClr val="C00000"/>
                </a:solidFill>
                <a:latin typeface="+mn-lt"/>
              </a:rPr>
              <a:t>tebliğ veya sirküler yayımlandığı tarihten itibaren geçerli olup, geriye dönük olarak uygulanamaz.</a:t>
            </a:r>
            <a:r>
              <a:rPr lang="tr-TR" sz="1600" dirty="0">
                <a:solidFill>
                  <a:srgbClr val="C00000"/>
                </a:solidFill>
                <a:latin typeface="+mn-lt"/>
                <a:ea typeface="Calibri" panose="020F0502020204030204" pitchFamily="34" charset="0"/>
                <a:cs typeface="Arial" panose="020B0604020202020204" pitchFamily="34" charset="0"/>
              </a:rPr>
              <a:t> </a:t>
            </a:r>
            <a:r>
              <a:rPr lang="tr-TR" sz="1600" dirty="0">
                <a:latin typeface="+mn-lt"/>
                <a:ea typeface="Calibri" panose="020F0502020204030204" pitchFamily="34" charset="0"/>
                <a:cs typeface="Arial" panose="020B0604020202020204" pitchFamily="34" charset="0"/>
              </a:rPr>
              <a:t>”</a:t>
            </a:r>
            <a:r>
              <a:rPr lang="tr-TR" sz="1600" b="1" dirty="0">
                <a:latin typeface="+mn-lt"/>
              </a:rPr>
              <a:t> hükmü yer almaktadır. </a:t>
            </a:r>
          </a:p>
          <a:p>
            <a:pPr algn="just">
              <a:lnSpc>
                <a:spcPts val="2200"/>
              </a:lnSpc>
              <a:spcBef>
                <a:spcPts val="600"/>
              </a:spcBef>
              <a:spcAft>
                <a:spcPts val="600"/>
              </a:spcAft>
            </a:pPr>
            <a:r>
              <a:rPr lang="tr-TR" sz="1600" b="1" dirty="0">
                <a:latin typeface="+mn-lt"/>
              </a:rPr>
              <a:t>Bu çerçevede sirkülere uygun davranan mükellefler vergi cezası ve gecikme faizi ödememelerinin yanı sıra, daha sonradan sirkülerin değişmesi hâlinde geçmişe yönelik olarak herhangi bir </a:t>
            </a:r>
            <a:r>
              <a:rPr lang="tr-TR" sz="1600" b="1" dirty="0">
                <a:solidFill>
                  <a:srgbClr val="FF0000"/>
                </a:solidFill>
                <a:latin typeface="+mn-lt"/>
              </a:rPr>
              <a:t>vergi tarhiyatı </a:t>
            </a:r>
            <a:r>
              <a:rPr lang="tr-TR" sz="1600" b="1" dirty="0">
                <a:latin typeface="+mn-lt"/>
              </a:rPr>
              <a:t>ile karşılaşmamaktadır.</a:t>
            </a:r>
          </a:p>
        </p:txBody>
      </p:sp>
      <p:sp>
        <p:nvSpPr>
          <p:cNvPr id="4" name="Slayt Numarası Yer Tutucusu 3">
            <a:extLst>
              <a:ext uri="{FF2B5EF4-FFF2-40B4-BE49-F238E27FC236}">
                <a16:creationId xmlns:a16="http://schemas.microsoft.com/office/drawing/2014/main" id="{42C1C6CE-CCC7-4296-A84F-57B58CCA8554}"/>
              </a:ext>
            </a:extLst>
          </p:cNvPr>
          <p:cNvSpPr>
            <a:spLocks noGrp="1"/>
          </p:cNvSpPr>
          <p:nvPr>
            <p:ph type="sldNum" sz="quarter" idx="12"/>
          </p:nvPr>
        </p:nvSpPr>
        <p:spPr/>
        <p:txBody>
          <a:bodyPr/>
          <a:lstStyle/>
          <a:p>
            <a:fld id="{B6CBF2A1-A246-4652-A694-355DEEDA63C2}" type="slidenum">
              <a:rPr lang="tr-TR" smtClean="0"/>
              <a:pPr/>
              <a:t>14</a:t>
            </a:fld>
            <a:endParaRPr lang="tr-TR"/>
          </a:p>
        </p:txBody>
      </p:sp>
    </p:spTree>
    <p:extLst>
      <p:ext uri="{BB962C8B-B14F-4D97-AF65-F5344CB8AC3E}">
        <p14:creationId xmlns:p14="http://schemas.microsoft.com/office/powerpoint/2010/main" val="3794712669"/>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p:txBody>
          <a:bodyPr/>
          <a:lstStyle/>
          <a:p>
            <a:endParaRPr lang="tr-TR" dirty="0"/>
          </a:p>
          <a:p>
            <a:pPr marL="0" indent="0">
              <a:buNone/>
            </a:pPr>
            <a:endParaRPr lang="tr-TR" dirty="0"/>
          </a:p>
        </p:txBody>
      </p:sp>
      <p:sp>
        <p:nvSpPr>
          <p:cNvPr id="2" name="Dikdörtgen 1">
            <a:extLst>
              <a:ext uri="{FF2B5EF4-FFF2-40B4-BE49-F238E27FC236}">
                <a16:creationId xmlns:a16="http://schemas.microsoft.com/office/drawing/2014/main" id="{166E8C58-F03F-4C41-A37B-443679C2B376}"/>
              </a:ext>
            </a:extLst>
          </p:cNvPr>
          <p:cNvSpPr/>
          <p:nvPr/>
        </p:nvSpPr>
        <p:spPr>
          <a:xfrm>
            <a:off x="452092" y="460880"/>
            <a:ext cx="8691908" cy="6454844"/>
          </a:xfrm>
          <a:prstGeom prst="rect">
            <a:avLst/>
          </a:prstGeom>
        </p:spPr>
        <p:txBody>
          <a:bodyPr wrap="square">
            <a:spAutoFit/>
          </a:bodyPr>
          <a:lstStyle/>
          <a:p>
            <a:pPr marR="10795" algn="just" defTabSz="1065213">
              <a:lnSpc>
                <a:spcPts val="2200"/>
              </a:lnSpc>
              <a:spcBef>
                <a:spcPts val="600"/>
              </a:spcBef>
              <a:spcAft>
                <a:spcPts val="600"/>
              </a:spcAft>
            </a:pPr>
            <a:r>
              <a:rPr lang="tr-TR" sz="1600" b="1" dirty="0">
                <a:latin typeface="+mn-lt"/>
                <a:ea typeface="Arial" panose="020B0604020202020204" pitchFamily="34" charset="0"/>
                <a:cs typeface="Arial" panose="020B0604020202020204" pitchFamily="34" charset="0"/>
              </a:rPr>
              <a:t>Bu</a:t>
            </a:r>
            <a:r>
              <a:rPr lang="tr-TR" sz="1600" b="1" spc="-50"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yasal</a:t>
            </a:r>
            <a:r>
              <a:rPr lang="tr-TR" sz="1600" b="1" spc="-55" dirty="0">
                <a:latin typeface="+mn-lt"/>
                <a:ea typeface="Arial" panose="020B0604020202020204" pitchFamily="34" charset="0"/>
                <a:cs typeface="Arial" panose="020B0604020202020204" pitchFamily="34" charset="0"/>
              </a:rPr>
              <a:t> </a:t>
            </a:r>
            <a:r>
              <a:rPr lang="tr-TR" sz="1600" b="1" spc="-10" dirty="0">
                <a:latin typeface="+mn-lt"/>
                <a:ea typeface="Arial" panose="020B0604020202020204" pitchFamily="34" charset="0"/>
                <a:cs typeface="Arial" panose="020B0604020202020204" pitchFamily="34" charset="0"/>
              </a:rPr>
              <a:t>düz</a:t>
            </a:r>
            <a:r>
              <a:rPr lang="tr-TR" sz="1600" b="1" spc="-5" dirty="0">
                <a:latin typeface="+mn-lt"/>
                <a:ea typeface="Arial" panose="020B0604020202020204" pitchFamily="34" charset="0"/>
                <a:cs typeface="Arial" panose="020B0604020202020204" pitchFamily="34" charset="0"/>
              </a:rPr>
              <a:t>enleme</a:t>
            </a:r>
            <a:r>
              <a:rPr lang="tr-TR" sz="1600" b="1" spc="190" dirty="0">
                <a:latin typeface="+mn-lt"/>
                <a:ea typeface="Arial" panose="020B0604020202020204" pitchFamily="34" charset="0"/>
                <a:cs typeface="Arial" panose="020B0604020202020204" pitchFamily="34" charset="0"/>
              </a:rPr>
              <a:t> </a:t>
            </a:r>
            <a:r>
              <a:rPr lang="tr-TR" sz="1600" b="1" spc="-5" dirty="0">
                <a:latin typeface="+mn-lt"/>
                <a:ea typeface="Arial" panose="020B0604020202020204" pitchFamily="34" charset="0"/>
                <a:cs typeface="Arial" panose="020B0604020202020204" pitchFamily="34" charset="0"/>
              </a:rPr>
              <a:t>sirkülere</a:t>
            </a:r>
            <a:r>
              <a:rPr lang="tr-TR" sz="1600" b="1" dirty="0">
                <a:latin typeface="+mn-lt"/>
                <a:ea typeface="Arial" panose="020B0604020202020204" pitchFamily="34" charset="0"/>
                <a:cs typeface="Arial" panose="020B0604020202020204" pitchFamily="34" charset="0"/>
              </a:rPr>
              <a:t> uygun şekilde</a:t>
            </a:r>
            <a:r>
              <a:rPr lang="tr-TR" sz="1600" b="1" spc="5" dirty="0">
                <a:latin typeface="+mn-lt"/>
                <a:ea typeface="Arial" panose="020B0604020202020204" pitchFamily="34" charset="0"/>
                <a:cs typeface="Arial" panose="020B0604020202020204" pitchFamily="34" charset="0"/>
              </a:rPr>
              <a:t> </a:t>
            </a:r>
            <a:r>
              <a:rPr lang="tr-TR" sz="1600" b="1" spc="-20" dirty="0">
                <a:latin typeface="+mn-lt"/>
                <a:ea typeface="Arial" panose="020B0604020202020204" pitchFamily="34" charset="0"/>
                <a:cs typeface="Arial" panose="020B0604020202020204" pitchFamily="34" charset="0"/>
              </a:rPr>
              <a:t>har</a:t>
            </a:r>
            <a:r>
              <a:rPr lang="tr-TR" sz="1600" b="1" spc="-15" dirty="0">
                <a:latin typeface="+mn-lt"/>
                <a:ea typeface="Arial" panose="020B0604020202020204" pitchFamily="34" charset="0"/>
                <a:cs typeface="Arial" panose="020B0604020202020204" pitchFamily="34" charset="0"/>
              </a:rPr>
              <a:t>eket</a:t>
            </a:r>
            <a:r>
              <a:rPr lang="tr-TR" sz="1600" b="1" dirty="0">
                <a:latin typeface="+mn-lt"/>
                <a:ea typeface="Arial" panose="020B0604020202020204" pitchFamily="34" charset="0"/>
                <a:cs typeface="Arial" panose="020B0604020202020204" pitchFamily="34" charset="0"/>
              </a:rPr>
              <a:t> eden</a:t>
            </a:r>
            <a:r>
              <a:rPr lang="tr-TR" sz="1600" b="1" spc="140" dirty="0">
                <a:latin typeface="+mn-lt"/>
                <a:ea typeface="Arial" panose="020B0604020202020204" pitchFamily="34" charset="0"/>
                <a:cs typeface="Arial" panose="020B0604020202020204" pitchFamily="34" charset="0"/>
              </a:rPr>
              <a:t> </a:t>
            </a:r>
            <a:r>
              <a:rPr lang="tr-TR" sz="1600" b="1" spc="-10" dirty="0">
                <a:latin typeface="+mn-lt"/>
                <a:ea typeface="Arial" panose="020B0604020202020204" pitchFamily="34" charset="0"/>
                <a:cs typeface="Arial" panose="020B0604020202020204" pitchFamily="34" charset="0"/>
              </a:rPr>
              <a:t>mükelleflere</a:t>
            </a:r>
            <a:r>
              <a:rPr lang="tr-TR" sz="1600" b="1" spc="-2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hukuki</a:t>
            </a:r>
            <a:r>
              <a:rPr lang="tr-TR" sz="1600" b="1" spc="-20" dirty="0">
                <a:latin typeface="+mn-lt"/>
                <a:ea typeface="Arial" panose="020B0604020202020204" pitchFamily="34" charset="0"/>
                <a:cs typeface="Arial" panose="020B0604020202020204" pitchFamily="34" charset="0"/>
              </a:rPr>
              <a:t> </a:t>
            </a:r>
            <a:r>
              <a:rPr lang="tr-TR" sz="1600" b="1" spc="-5" dirty="0">
                <a:latin typeface="+mn-lt"/>
                <a:ea typeface="Arial" panose="020B0604020202020204" pitchFamily="34" charset="0"/>
                <a:cs typeface="Arial" panose="020B0604020202020204" pitchFamily="34" charset="0"/>
              </a:rPr>
              <a:t>güvence</a:t>
            </a:r>
            <a:r>
              <a:rPr lang="tr-TR" sz="1600" b="1" spc="-20"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sağlamak</a:t>
            </a:r>
            <a:r>
              <a:rPr lang="tr-TR" sz="1600" b="1" spc="10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amacıyla</a:t>
            </a:r>
            <a:r>
              <a:rPr lang="tr-TR" sz="1600" b="1" spc="-105" dirty="0">
                <a:latin typeface="+mn-lt"/>
                <a:ea typeface="Arial" panose="020B0604020202020204" pitchFamily="34" charset="0"/>
                <a:cs typeface="Arial" panose="020B0604020202020204" pitchFamily="34" charset="0"/>
              </a:rPr>
              <a:t> </a:t>
            </a:r>
            <a:r>
              <a:rPr lang="tr-TR" sz="1600" b="1" spc="-15" dirty="0">
                <a:latin typeface="+mn-lt"/>
                <a:ea typeface="Arial" panose="020B0604020202020204" pitchFamily="34" charset="0"/>
                <a:cs typeface="Arial" panose="020B0604020202020204" pitchFamily="34" charset="0"/>
              </a:rPr>
              <a:t>yapılmış</a:t>
            </a:r>
            <a:r>
              <a:rPr lang="tr-TR" sz="1600" b="1" spc="-100"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olup, nitekim bahse konu </a:t>
            </a:r>
            <a:r>
              <a:rPr lang="tr-TR" sz="1600" b="1" spc="-5" dirty="0">
                <a:latin typeface="+mn-lt"/>
                <a:ea typeface="Arial" panose="020B0604020202020204" pitchFamily="34" charset="0"/>
                <a:cs typeface="Arial" panose="020B0604020202020204" pitchFamily="34" charset="0"/>
              </a:rPr>
              <a:t>madde</a:t>
            </a:r>
            <a:r>
              <a:rPr lang="tr-TR" sz="1600" b="1" spc="145" dirty="0">
                <a:latin typeface="+mn-lt"/>
                <a:ea typeface="Arial" panose="020B0604020202020204" pitchFamily="34" charset="0"/>
                <a:cs typeface="Arial" panose="020B0604020202020204" pitchFamily="34" charset="0"/>
              </a:rPr>
              <a:t> </a:t>
            </a:r>
            <a:r>
              <a:rPr lang="tr-TR" sz="1600" b="1" spc="-5" dirty="0">
                <a:latin typeface="+mn-lt"/>
                <a:ea typeface="Arial" panose="020B0604020202020204" pitchFamily="34" charset="0"/>
                <a:cs typeface="Arial" panose="020B0604020202020204" pitchFamily="34" charset="0"/>
              </a:rPr>
              <a:t>gerekçesinde de</a:t>
            </a:r>
            <a:r>
              <a:rPr lang="tr-TR" sz="1600" b="1" spc="14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 aşağıdaki açıklamalara</a:t>
            </a:r>
            <a:r>
              <a:rPr lang="tr-TR" sz="1600" b="1" spc="145" dirty="0">
                <a:latin typeface="+mn-lt"/>
                <a:ea typeface="Arial" panose="020B0604020202020204" pitchFamily="34" charset="0"/>
                <a:cs typeface="Arial" panose="020B0604020202020204" pitchFamily="34" charset="0"/>
              </a:rPr>
              <a:t> </a:t>
            </a:r>
            <a:r>
              <a:rPr lang="tr-TR" sz="1600" b="1" spc="-10" dirty="0">
                <a:latin typeface="+mn-lt"/>
                <a:ea typeface="Arial" panose="020B0604020202020204" pitchFamily="34" charset="0"/>
                <a:cs typeface="Arial" panose="020B0604020202020204" pitchFamily="34" charset="0"/>
              </a:rPr>
              <a:t>yer</a:t>
            </a:r>
            <a:r>
              <a:rPr lang="tr-TR" sz="1600" b="1" spc="85" dirty="0">
                <a:latin typeface="+mn-lt"/>
                <a:ea typeface="Arial" panose="020B0604020202020204" pitchFamily="34" charset="0"/>
                <a:cs typeface="Arial" panose="020B0604020202020204" pitchFamily="34" charset="0"/>
              </a:rPr>
              <a:t> </a:t>
            </a:r>
            <a:r>
              <a:rPr lang="tr-TR" sz="1600" b="1" spc="-5" dirty="0">
                <a:latin typeface="+mn-lt"/>
                <a:ea typeface="Arial" panose="020B0604020202020204" pitchFamily="34" charset="0"/>
                <a:cs typeface="Arial" panose="020B0604020202020204" pitchFamily="34" charset="0"/>
              </a:rPr>
              <a:t>verilmiştir: </a:t>
            </a:r>
          </a:p>
          <a:p>
            <a:pPr marR="10795" algn="just" defTabSz="1065213">
              <a:lnSpc>
                <a:spcPts val="2200"/>
              </a:lnSpc>
              <a:spcBef>
                <a:spcPts val="600"/>
              </a:spcBef>
              <a:spcAft>
                <a:spcPts val="600"/>
              </a:spcAft>
            </a:pPr>
            <a:r>
              <a:rPr lang="tr-TR" sz="1600" b="1" i="1" spc="-10" dirty="0">
                <a:latin typeface="+mn-lt"/>
                <a:ea typeface="Arial" panose="020B0604020202020204" pitchFamily="34" charset="0"/>
                <a:cs typeface="Arial" panose="020B0604020202020204" pitchFamily="34" charset="0"/>
              </a:rPr>
              <a:t>“…Y</a:t>
            </a:r>
            <a:r>
              <a:rPr lang="tr-TR" sz="1600" b="1" i="1" spc="-15" dirty="0">
                <a:latin typeface="+mn-lt"/>
                <a:ea typeface="Arial" panose="020B0604020202020204" pitchFamily="34" charset="0"/>
                <a:cs typeface="Arial" panose="020B0604020202020204" pitchFamily="34" charset="0"/>
              </a:rPr>
              <a:t>apılması</a:t>
            </a:r>
            <a:r>
              <a:rPr lang="tr-TR" sz="1600" b="1" i="1" spc="5"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öngörülen</a:t>
            </a:r>
            <a:r>
              <a:rPr lang="tr-TR" sz="1600" b="1" i="1" spc="5"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düzenlemenin</a:t>
            </a:r>
            <a:r>
              <a:rPr lang="tr-TR" sz="1600" b="1" i="1" spc="145"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amaçlarından</a:t>
            </a:r>
            <a:r>
              <a:rPr lang="tr-TR" sz="1600" b="1" i="1" spc="-80"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birisi</a:t>
            </a:r>
            <a:r>
              <a:rPr lang="tr-TR" sz="1600" b="1" i="1" spc="-80"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de</a:t>
            </a:r>
            <a:r>
              <a:rPr lang="tr-TR" sz="1600" b="1" i="1" spc="-80" dirty="0">
                <a:latin typeface="+mn-lt"/>
                <a:ea typeface="Arial" panose="020B0604020202020204" pitchFamily="34" charset="0"/>
                <a:cs typeface="Arial" panose="020B0604020202020204" pitchFamily="34" charset="0"/>
              </a:rPr>
              <a:t> </a:t>
            </a:r>
            <a:r>
              <a:rPr lang="tr-TR" sz="1600" b="1" i="1" spc="-10" dirty="0">
                <a:latin typeface="+mn-lt"/>
                <a:ea typeface="Arial" panose="020B0604020202020204" pitchFamily="34" charset="0"/>
                <a:cs typeface="Arial" panose="020B0604020202020204" pitchFamily="34" charset="0"/>
              </a:rPr>
              <a:t>idar</a:t>
            </a:r>
            <a:r>
              <a:rPr lang="tr-TR" sz="1600" b="1" i="1" spc="-5" dirty="0">
                <a:latin typeface="+mn-lt"/>
                <a:ea typeface="Arial" panose="020B0604020202020204" pitchFamily="34" charset="0"/>
                <a:cs typeface="Arial" panose="020B0604020202020204" pitchFamily="34" charset="0"/>
              </a:rPr>
              <a:t>ede</a:t>
            </a:r>
            <a:r>
              <a:rPr lang="tr-TR" sz="1600" b="1" i="1" spc="-80"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istikrar</a:t>
            </a:r>
            <a:r>
              <a:rPr lang="tr-TR" sz="1600" b="1" i="1" spc="125"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ve </a:t>
            </a:r>
            <a:r>
              <a:rPr lang="tr-TR" sz="1600" b="1" i="1" spc="-5" dirty="0">
                <a:latin typeface="+mn-lt"/>
                <a:ea typeface="Arial" panose="020B0604020202020204" pitchFamily="34" charset="0"/>
                <a:cs typeface="Arial" panose="020B0604020202020204" pitchFamily="34" charset="0"/>
              </a:rPr>
              <a:t>vergide</a:t>
            </a:r>
            <a:r>
              <a:rPr lang="tr-TR" sz="1600" b="1" i="1" dirty="0">
                <a:latin typeface="+mn-lt"/>
                <a:ea typeface="Arial" panose="020B0604020202020204" pitchFamily="34" charset="0"/>
                <a:cs typeface="Arial" panose="020B0604020202020204" pitchFamily="34" charset="0"/>
              </a:rPr>
              <a:t>n öngörülebilirlik </a:t>
            </a:r>
            <a:r>
              <a:rPr lang="tr-TR" sz="1600" b="1" i="1" spc="-5" dirty="0">
                <a:latin typeface="+mn-lt"/>
                <a:ea typeface="Arial" panose="020B0604020202020204" pitchFamily="34" charset="0"/>
                <a:cs typeface="Arial" panose="020B0604020202020204" pitchFamily="34" charset="0"/>
              </a:rPr>
              <a:t>ilkelerine</a:t>
            </a:r>
            <a:r>
              <a:rPr lang="tr-TR" sz="1600" b="1" i="1" spc="120"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uygun</a:t>
            </a:r>
            <a:r>
              <a:rPr lang="tr-TR" sz="1600" b="1" i="1" spc="25"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bir</a:t>
            </a:r>
            <a:r>
              <a:rPr lang="tr-TR" sz="1600" b="1" i="1" spc="25" dirty="0">
                <a:latin typeface="+mn-lt"/>
                <a:ea typeface="Arial" panose="020B0604020202020204" pitchFamily="34" charset="0"/>
                <a:cs typeface="Arial" panose="020B0604020202020204" pitchFamily="34" charset="0"/>
              </a:rPr>
              <a:t> </a:t>
            </a:r>
            <a:r>
              <a:rPr lang="tr-TR" sz="1600" b="1" i="1" spc="-10" dirty="0">
                <a:latin typeface="+mn-lt"/>
                <a:ea typeface="Arial" panose="020B0604020202020204" pitchFamily="34" charset="0"/>
                <a:cs typeface="Arial" panose="020B0604020202020204" pitchFamily="34" charset="0"/>
              </a:rPr>
              <a:t>şekilde,</a:t>
            </a:r>
            <a:r>
              <a:rPr lang="tr-TR" sz="1600" b="1" i="1" spc="25" dirty="0">
                <a:latin typeface="+mn-lt"/>
                <a:ea typeface="Arial" panose="020B0604020202020204" pitchFamily="34" charset="0"/>
                <a:cs typeface="Arial" panose="020B0604020202020204" pitchFamily="34" charset="0"/>
              </a:rPr>
              <a:t> </a:t>
            </a:r>
            <a:r>
              <a:rPr lang="tr-TR" sz="1600" b="1" i="1" spc="-5" dirty="0">
                <a:latin typeface="+mn-lt"/>
                <a:ea typeface="Arial" panose="020B0604020202020204" pitchFamily="34" charset="0"/>
                <a:cs typeface="Arial" panose="020B0604020202020204" pitchFamily="34" charset="0"/>
              </a:rPr>
              <a:t>mükelleflerin </a:t>
            </a:r>
            <a:r>
              <a:rPr lang="tr-TR" sz="1600" b="1" i="1" dirty="0">
                <a:latin typeface="+mn-lt"/>
                <a:ea typeface="Calibri" panose="020F0502020204030204" pitchFamily="34" charset="0"/>
                <a:cs typeface="Arial" panose="020B0604020202020204" pitchFamily="34" charset="0"/>
              </a:rPr>
              <a:t>yetkili</a:t>
            </a:r>
            <a:r>
              <a:rPr lang="tr-TR" sz="1600" b="1" i="1" spc="-3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makamların</a:t>
            </a:r>
            <a:r>
              <a:rPr lang="tr-TR" sz="1600" b="1" i="1" spc="-3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genel</a:t>
            </a:r>
            <a:r>
              <a:rPr lang="tr-TR" sz="1600" b="1" i="1" spc="-3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tebliğ</a:t>
            </a:r>
            <a:r>
              <a:rPr lang="tr-TR" sz="1600" b="1" i="1" spc="-3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veya sirküler</a:t>
            </a:r>
            <a:r>
              <a:rPr lang="tr-TR" sz="1600" b="1" i="1" spc="-15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vasıtasıyla</a:t>
            </a:r>
            <a:r>
              <a:rPr lang="tr-TR" sz="1600" b="1" i="1" spc="-15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oluşturdukları görüş</a:t>
            </a:r>
            <a:r>
              <a:rPr lang="tr-TR" sz="1600" b="1" i="1" spc="-1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ve</a:t>
            </a:r>
            <a:r>
              <a:rPr lang="tr-TR" sz="1600" b="1" i="1" spc="-5" dirty="0">
                <a:latin typeface="+mn-lt"/>
                <a:ea typeface="Calibri" panose="020F0502020204030204" pitchFamily="34" charset="0"/>
                <a:cs typeface="Arial" panose="020B0604020202020204" pitchFamily="34" charset="0"/>
              </a:rPr>
              <a:t> </a:t>
            </a:r>
            <a:r>
              <a:rPr lang="tr-TR" sz="1600" b="1" i="1" spc="-10" dirty="0">
                <a:latin typeface="+mn-lt"/>
                <a:ea typeface="Calibri" panose="020F0502020204030204" pitchFamily="34" charset="0"/>
                <a:cs typeface="Arial" panose="020B0604020202020204" pitchFamily="34" charset="0"/>
              </a:rPr>
              <a:t>kanaa</a:t>
            </a:r>
            <a:r>
              <a:rPr lang="tr-TR" sz="1600" b="1" i="1" spc="-5" dirty="0">
                <a:latin typeface="+mn-lt"/>
                <a:ea typeface="Calibri" panose="020F0502020204030204" pitchFamily="34" charset="0"/>
                <a:cs typeface="Arial" panose="020B0604020202020204" pitchFamily="34" charset="0"/>
              </a:rPr>
              <a:t>tlerini</a:t>
            </a:r>
            <a:r>
              <a:rPr lang="tr-TR" sz="1600" b="1" i="1" spc="-1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değiştirmiş</a:t>
            </a:r>
            <a:r>
              <a:rPr lang="tr-TR" sz="1600" b="1" i="1" spc="14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olmaları</a:t>
            </a:r>
            <a:r>
              <a:rPr lang="tr-TR" sz="1600" b="1" i="1" spc="-5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nedeniyle</a:t>
            </a:r>
            <a:r>
              <a:rPr lang="tr-TR" sz="1600" b="1" i="1" spc="-4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geriye</a:t>
            </a:r>
            <a:r>
              <a:rPr lang="tr-TR" sz="1600" b="1" i="1" spc="-5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dönük olarak</a:t>
            </a:r>
            <a:r>
              <a:rPr lang="tr-TR" sz="1600" b="1" i="1" spc="-70" dirty="0">
                <a:latin typeface="+mn-lt"/>
                <a:ea typeface="Calibri" panose="020F0502020204030204" pitchFamily="34" charset="0"/>
                <a:cs typeface="Arial" panose="020B0604020202020204" pitchFamily="34" charset="0"/>
              </a:rPr>
              <a:t> </a:t>
            </a:r>
            <a:r>
              <a:rPr lang="tr-TR" sz="1600" b="1" i="1" spc="-5" dirty="0">
                <a:latin typeface="+mn-lt"/>
                <a:ea typeface="Calibri" panose="020F0502020204030204" pitchFamily="34" charset="0"/>
                <a:cs typeface="Arial" panose="020B0604020202020204" pitchFamily="34" charset="0"/>
              </a:rPr>
              <a:t>öngöremeyecekleri</a:t>
            </a:r>
            <a:r>
              <a:rPr lang="tr-TR" sz="1600" b="1" i="1" spc="-7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bir</a:t>
            </a:r>
            <a:r>
              <a:rPr lang="tr-TR" sz="1600" b="1" i="1" spc="150" dirty="0">
                <a:latin typeface="+mn-lt"/>
                <a:ea typeface="Calibri" panose="020F0502020204030204" pitchFamily="34" charset="0"/>
                <a:cs typeface="Arial" panose="020B0604020202020204" pitchFamily="34" charset="0"/>
              </a:rPr>
              <a:t> </a:t>
            </a:r>
            <a:r>
              <a:rPr lang="tr-TR" sz="1600" b="1" i="1" spc="-5" dirty="0">
                <a:latin typeface="+mn-lt"/>
                <a:ea typeface="Calibri" panose="020F0502020204030204" pitchFamily="34" charset="0"/>
                <a:cs typeface="Arial" panose="020B0604020202020204" pitchFamily="34" charset="0"/>
              </a:rPr>
              <a:t>tarhiyat</a:t>
            </a:r>
            <a:r>
              <a:rPr lang="tr-TR" sz="1600" b="1" i="1" spc="-8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yükümlülüğü</a:t>
            </a:r>
            <a:r>
              <a:rPr lang="tr-TR" sz="1600" b="1" i="1" spc="-8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ile</a:t>
            </a:r>
            <a:r>
              <a:rPr lang="tr-TR" sz="1600" b="1" i="1" spc="-8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karşı</a:t>
            </a:r>
            <a:r>
              <a:rPr lang="tr-TR" sz="1600" b="1" i="1" spc="-8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karşıya</a:t>
            </a:r>
            <a:r>
              <a:rPr lang="tr-TR" sz="1600" b="1" i="1" spc="12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kalmamalarını</a:t>
            </a:r>
            <a:r>
              <a:rPr lang="tr-TR" sz="1600" b="1" i="1" spc="200" dirty="0">
                <a:latin typeface="+mn-lt"/>
                <a:ea typeface="Calibri" panose="020F0502020204030204" pitchFamily="34" charset="0"/>
                <a:cs typeface="Arial" panose="020B0604020202020204" pitchFamily="34" charset="0"/>
              </a:rPr>
              <a:t> </a:t>
            </a:r>
            <a:r>
              <a:rPr lang="tr-TR" sz="1600" b="1" i="1" spc="-10" dirty="0">
                <a:latin typeface="+mn-lt"/>
                <a:ea typeface="Calibri" panose="020F0502020204030204" pitchFamily="34" charset="0"/>
                <a:cs typeface="Arial" panose="020B0604020202020204" pitchFamily="34" charset="0"/>
              </a:rPr>
              <a:t>sağlamaktır.</a:t>
            </a:r>
            <a:endParaRPr lang="tr-TR" sz="1600" b="1" dirty="0">
              <a:latin typeface="+mn-lt"/>
              <a:ea typeface="Calibri" panose="020F0502020204030204" pitchFamily="34" charset="0"/>
              <a:cs typeface="Arial" panose="020B0604020202020204" pitchFamily="34" charset="0"/>
            </a:endParaRPr>
          </a:p>
          <a:p>
            <a:pPr marR="10795" algn="just" defTabSz="1065213">
              <a:lnSpc>
                <a:spcPts val="2200"/>
              </a:lnSpc>
              <a:spcBef>
                <a:spcPts val="600"/>
              </a:spcBef>
              <a:spcAft>
                <a:spcPts val="600"/>
              </a:spcAft>
            </a:pPr>
            <a:r>
              <a:rPr lang="tr-TR" sz="1600" b="1" i="1" spc="-10" dirty="0">
                <a:solidFill>
                  <a:srgbClr val="C00000"/>
                </a:solidFill>
                <a:latin typeface="+mn-lt"/>
                <a:ea typeface="Calibri" panose="020F0502020204030204" pitchFamily="34" charset="0"/>
                <a:cs typeface="Arial" panose="020B0604020202020204" pitchFamily="34" charset="0"/>
              </a:rPr>
              <a:t>Anayasa</a:t>
            </a:r>
            <a:r>
              <a:rPr lang="tr-TR" sz="1600" b="1" i="1" spc="-150" dirty="0">
                <a:solidFill>
                  <a:srgbClr val="C00000"/>
                </a:solidFill>
                <a:latin typeface="+mn-lt"/>
                <a:ea typeface="Calibri" panose="020F0502020204030204" pitchFamily="34" charset="0"/>
                <a:cs typeface="Arial" panose="020B0604020202020204" pitchFamily="34" charset="0"/>
              </a:rPr>
              <a:t> </a:t>
            </a:r>
            <a:r>
              <a:rPr lang="tr-TR" sz="1600" b="1" i="1" spc="-5" dirty="0">
                <a:solidFill>
                  <a:srgbClr val="C00000"/>
                </a:solidFill>
                <a:latin typeface="+mn-lt"/>
                <a:ea typeface="Calibri" panose="020F0502020204030204" pitchFamily="34" charset="0"/>
                <a:cs typeface="Arial" panose="020B0604020202020204" pitchFamily="34" charset="0"/>
              </a:rPr>
              <a:t>Mahkemesi</a:t>
            </a:r>
            <a:r>
              <a:rPr lang="tr-TR" sz="1600" b="1" i="1" spc="-15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kararlarında</a:t>
            </a:r>
            <a:r>
              <a:rPr lang="tr-TR" sz="1600" b="1" i="1" spc="-15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da</a:t>
            </a:r>
            <a:r>
              <a:rPr lang="tr-TR" sz="1600" b="1" i="1" spc="13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vurgulandığı</a:t>
            </a:r>
            <a:r>
              <a:rPr lang="tr-TR" sz="1600" b="1" i="1" spc="-65" dirty="0">
                <a:solidFill>
                  <a:srgbClr val="C00000"/>
                </a:solidFill>
                <a:latin typeface="+mn-lt"/>
                <a:ea typeface="Calibri" panose="020F0502020204030204" pitchFamily="34" charset="0"/>
                <a:cs typeface="Arial" panose="020B0604020202020204" pitchFamily="34" charset="0"/>
              </a:rPr>
              <a:t> </a:t>
            </a:r>
            <a:r>
              <a:rPr lang="tr-TR" sz="1600" b="1" i="1" spc="-15" dirty="0">
                <a:solidFill>
                  <a:srgbClr val="C00000"/>
                </a:solidFill>
                <a:latin typeface="+mn-lt"/>
                <a:ea typeface="Calibri" panose="020F0502020204030204" pitchFamily="34" charset="0"/>
                <a:cs typeface="Arial" panose="020B0604020202020204" pitchFamily="34" charset="0"/>
              </a:rPr>
              <a:t>üzer</a:t>
            </a:r>
            <a:r>
              <a:rPr lang="tr-TR" sz="1600" b="1" i="1" spc="-10" dirty="0">
                <a:solidFill>
                  <a:srgbClr val="C00000"/>
                </a:solidFill>
                <a:latin typeface="+mn-lt"/>
                <a:ea typeface="Calibri" panose="020F0502020204030204" pitchFamily="34" charset="0"/>
                <a:cs typeface="Arial" panose="020B0604020202020204" pitchFamily="34" charset="0"/>
              </a:rPr>
              <a:t>e,</a:t>
            </a:r>
            <a:r>
              <a:rPr lang="tr-TR" sz="1600" b="1" i="1" spc="-6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hukuk</a:t>
            </a:r>
            <a:r>
              <a:rPr lang="tr-TR" sz="1600" b="1" i="1" spc="-6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güvenliği</a:t>
            </a:r>
            <a:r>
              <a:rPr lang="tr-TR" sz="1600" b="1" i="1" spc="-65" dirty="0">
                <a:solidFill>
                  <a:srgbClr val="C00000"/>
                </a:solidFill>
                <a:latin typeface="+mn-lt"/>
                <a:ea typeface="Calibri" panose="020F0502020204030204" pitchFamily="34" charset="0"/>
                <a:cs typeface="Arial" panose="020B0604020202020204" pitchFamily="34" charset="0"/>
              </a:rPr>
              <a:t> </a:t>
            </a:r>
            <a:r>
              <a:rPr lang="tr-TR" sz="1600" b="1" i="1" spc="-10" dirty="0">
                <a:solidFill>
                  <a:srgbClr val="C00000"/>
                </a:solidFill>
                <a:latin typeface="+mn-lt"/>
                <a:ea typeface="Calibri" panose="020F0502020204030204" pitchFamily="34" charset="0"/>
                <a:cs typeface="Arial" panose="020B0604020202020204" pitchFamily="34" charset="0"/>
              </a:rPr>
              <a:t>ilkesi,</a:t>
            </a:r>
            <a:r>
              <a:rPr lang="tr-TR" sz="1600" b="1" i="1" spc="13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hukuk</a:t>
            </a:r>
            <a:r>
              <a:rPr lang="tr-TR" sz="1600" b="1" i="1" spc="-9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normlarının</a:t>
            </a:r>
            <a:r>
              <a:rPr lang="tr-TR" sz="1600" b="1" i="1" spc="-9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öngörülebilir</a:t>
            </a:r>
            <a:r>
              <a:rPr lang="tr-TR" sz="1600" b="1" i="1" spc="-9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olmasını, </a:t>
            </a:r>
            <a:r>
              <a:rPr lang="tr-TR" sz="1600" b="1" i="1" spc="-5" dirty="0">
                <a:solidFill>
                  <a:srgbClr val="C00000"/>
                </a:solidFill>
                <a:latin typeface="+mn-lt"/>
                <a:ea typeface="Calibri" panose="020F0502020204030204" pitchFamily="34" charset="0"/>
                <a:cs typeface="Arial" panose="020B0604020202020204" pitchFamily="34" charset="0"/>
              </a:rPr>
              <a:t>bireylerin</a:t>
            </a:r>
            <a:r>
              <a:rPr lang="tr-TR" sz="1600" b="1" i="1" spc="6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tüm</a:t>
            </a:r>
            <a:r>
              <a:rPr lang="tr-TR" sz="1600" b="1" i="1" spc="7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eylem</a:t>
            </a:r>
            <a:r>
              <a:rPr lang="tr-TR" sz="1600" b="1" i="1" spc="7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işlemlerinde</a:t>
            </a:r>
            <a:r>
              <a:rPr lang="tr-TR" sz="1600" b="1" i="1" spc="140" dirty="0">
                <a:solidFill>
                  <a:srgbClr val="C00000"/>
                </a:solidFill>
                <a:latin typeface="+mn-lt"/>
                <a:ea typeface="Calibri" panose="020F0502020204030204" pitchFamily="34" charset="0"/>
                <a:cs typeface="Arial" panose="020B0604020202020204" pitchFamily="34" charset="0"/>
              </a:rPr>
              <a:t> </a:t>
            </a:r>
            <a:r>
              <a:rPr lang="tr-TR" sz="1600" b="1" i="1" spc="-5" dirty="0">
                <a:solidFill>
                  <a:srgbClr val="C00000"/>
                </a:solidFill>
                <a:latin typeface="+mn-lt"/>
                <a:ea typeface="Calibri" panose="020F0502020204030204" pitchFamily="34" charset="0"/>
                <a:cs typeface="Arial" panose="020B0604020202020204" pitchFamily="34" charset="0"/>
              </a:rPr>
              <a:t>devlete</a:t>
            </a:r>
            <a:r>
              <a:rPr lang="tr-TR" sz="1600" b="1" i="1" spc="2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güven</a:t>
            </a:r>
            <a:r>
              <a:rPr lang="tr-TR" sz="1600" b="1" i="1" spc="20" dirty="0">
                <a:solidFill>
                  <a:srgbClr val="C00000"/>
                </a:solidFill>
                <a:latin typeface="+mn-lt"/>
                <a:ea typeface="Calibri" panose="020F0502020204030204" pitchFamily="34" charset="0"/>
                <a:cs typeface="Arial" panose="020B0604020202020204" pitchFamily="34" charset="0"/>
              </a:rPr>
              <a:t> </a:t>
            </a:r>
            <a:r>
              <a:rPr lang="tr-TR" sz="1600" b="1" i="1" spc="-10" dirty="0">
                <a:solidFill>
                  <a:srgbClr val="C00000"/>
                </a:solidFill>
                <a:latin typeface="+mn-lt"/>
                <a:ea typeface="Calibri" panose="020F0502020204030204" pitchFamily="34" charset="0"/>
                <a:cs typeface="Arial" panose="020B0604020202020204" pitchFamily="34" charset="0"/>
              </a:rPr>
              <a:t>duya</a:t>
            </a:r>
            <a:r>
              <a:rPr lang="tr-TR" sz="1600" b="1" i="1" spc="-5" dirty="0">
                <a:solidFill>
                  <a:srgbClr val="C00000"/>
                </a:solidFill>
                <a:latin typeface="+mn-lt"/>
                <a:ea typeface="Calibri" panose="020F0502020204030204" pitchFamily="34" charset="0"/>
                <a:cs typeface="Arial" panose="020B0604020202020204" pitchFamily="34" charset="0"/>
              </a:rPr>
              <a:t>bilmesini,</a:t>
            </a:r>
            <a:r>
              <a:rPr lang="tr-TR" sz="1600" b="1" i="1" spc="20" dirty="0">
                <a:solidFill>
                  <a:srgbClr val="C00000"/>
                </a:solidFill>
                <a:latin typeface="+mn-lt"/>
                <a:ea typeface="Calibri" panose="020F0502020204030204" pitchFamily="34" charset="0"/>
                <a:cs typeface="Arial" panose="020B0604020202020204" pitchFamily="34" charset="0"/>
              </a:rPr>
              <a:t> </a:t>
            </a:r>
            <a:r>
              <a:rPr lang="tr-TR" sz="1600" b="1" i="1" spc="-5" dirty="0">
                <a:solidFill>
                  <a:srgbClr val="C00000"/>
                </a:solidFill>
                <a:latin typeface="+mn-lt"/>
                <a:ea typeface="Calibri" panose="020F0502020204030204" pitchFamily="34" charset="0"/>
                <a:cs typeface="Arial" panose="020B0604020202020204" pitchFamily="34" charset="0"/>
              </a:rPr>
              <a:t>devletin</a:t>
            </a:r>
            <a:r>
              <a:rPr lang="tr-TR" sz="1600" b="1" i="1" spc="2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de</a:t>
            </a:r>
            <a:r>
              <a:rPr lang="tr-TR" sz="1600" b="1" i="1" spc="13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hukuk</a:t>
            </a:r>
            <a:r>
              <a:rPr lang="tr-TR" sz="1600" b="1" i="1" spc="-4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normlarında</a:t>
            </a:r>
            <a:r>
              <a:rPr lang="tr-TR" sz="1600" b="1" i="1" spc="-40" dirty="0">
                <a:solidFill>
                  <a:srgbClr val="C00000"/>
                </a:solidFill>
                <a:latin typeface="+mn-lt"/>
                <a:ea typeface="Calibri" panose="020F0502020204030204" pitchFamily="34" charset="0"/>
                <a:cs typeface="Arial" panose="020B0604020202020204" pitchFamily="34" charset="0"/>
              </a:rPr>
              <a:t> </a:t>
            </a:r>
            <a:r>
              <a:rPr lang="tr-TR" sz="1600" b="1" i="1" spc="-5" dirty="0">
                <a:solidFill>
                  <a:srgbClr val="C00000"/>
                </a:solidFill>
                <a:latin typeface="+mn-lt"/>
                <a:ea typeface="Calibri" panose="020F0502020204030204" pitchFamily="34" charset="0"/>
                <a:cs typeface="Arial" panose="020B0604020202020204" pitchFamily="34" charset="0"/>
              </a:rPr>
              <a:t>bu</a:t>
            </a:r>
            <a:r>
              <a:rPr lang="tr-TR" sz="1600" b="1" i="1" spc="-4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güven</a:t>
            </a:r>
            <a:r>
              <a:rPr lang="tr-TR" sz="1600" b="1" i="1" spc="-40" dirty="0">
                <a:solidFill>
                  <a:srgbClr val="C00000"/>
                </a:solidFill>
                <a:latin typeface="+mn-lt"/>
                <a:ea typeface="Calibri" panose="020F0502020204030204" pitchFamily="34" charset="0"/>
                <a:cs typeface="Arial" panose="020B0604020202020204" pitchFamily="34" charset="0"/>
              </a:rPr>
              <a:t> </a:t>
            </a:r>
            <a:r>
              <a:rPr lang="tr-TR" sz="1600" b="1" i="1" spc="-5" dirty="0">
                <a:solidFill>
                  <a:srgbClr val="C00000"/>
                </a:solidFill>
                <a:latin typeface="+mn-lt"/>
                <a:ea typeface="Calibri" panose="020F0502020204030204" pitchFamily="34" charset="0"/>
                <a:cs typeface="Arial" panose="020B0604020202020204" pitchFamily="34" charset="0"/>
              </a:rPr>
              <a:t>duygusunu</a:t>
            </a:r>
            <a:r>
              <a:rPr lang="tr-TR" sz="1600" b="1" i="1" spc="10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zedeleyici</a:t>
            </a:r>
            <a:r>
              <a:rPr lang="tr-TR" sz="1600" b="1" i="1" spc="-15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yöntemlerden</a:t>
            </a:r>
            <a:r>
              <a:rPr lang="tr-TR" sz="1600" b="1" i="1" spc="-15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kaçınmasını </a:t>
            </a:r>
            <a:r>
              <a:rPr lang="tr-TR" sz="1600" b="1" i="1" spc="-5" dirty="0">
                <a:solidFill>
                  <a:srgbClr val="C00000"/>
                </a:solidFill>
                <a:latin typeface="+mn-lt"/>
                <a:ea typeface="Calibri" panose="020F0502020204030204" pitchFamily="34" charset="0"/>
                <a:cs typeface="Arial" panose="020B0604020202020204" pitchFamily="34" charset="0"/>
              </a:rPr>
              <a:t>gerekli</a:t>
            </a:r>
            <a:r>
              <a:rPr lang="tr-TR" sz="1600" b="1" i="1" spc="-20" dirty="0">
                <a:solidFill>
                  <a:srgbClr val="C00000"/>
                </a:solidFill>
                <a:latin typeface="+mn-lt"/>
                <a:ea typeface="Calibri" panose="020F0502020204030204" pitchFamily="34" charset="0"/>
                <a:cs typeface="Arial" panose="020B0604020202020204" pitchFamily="34" charset="0"/>
              </a:rPr>
              <a:t> </a:t>
            </a:r>
            <a:r>
              <a:rPr lang="tr-TR" sz="1600" b="1" i="1" spc="-25" dirty="0">
                <a:solidFill>
                  <a:srgbClr val="C00000"/>
                </a:solidFill>
                <a:latin typeface="+mn-lt"/>
                <a:ea typeface="Calibri" panose="020F0502020204030204" pitchFamily="34" charset="0"/>
                <a:cs typeface="Arial" panose="020B0604020202020204" pitchFamily="34" charset="0"/>
              </a:rPr>
              <a:t>kıla</a:t>
            </a:r>
            <a:r>
              <a:rPr lang="tr-TR" sz="1600" b="1" i="1" spc="-20" dirty="0">
                <a:solidFill>
                  <a:srgbClr val="C00000"/>
                </a:solidFill>
                <a:latin typeface="+mn-lt"/>
                <a:ea typeface="Calibri" panose="020F0502020204030204" pitchFamily="34" charset="0"/>
                <a:cs typeface="Arial" panose="020B0604020202020204" pitchFamily="34" charset="0"/>
              </a:rPr>
              <a:t>r. </a:t>
            </a:r>
            <a:r>
              <a:rPr lang="tr-TR" sz="1600" b="1" i="1" dirty="0">
                <a:solidFill>
                  <a:srgbClr val="C00000"/>
                </a:solidFill>
                <a:latin typeface="+mn-lt"/>
                <a:ea typeface="Calibri" panose="020F0502020204030204" pitchFamily="34" charset="0"/>
                <a:cs typeface="Arial" panose="020B0604020202020204" pitchFamily="34" charset="0"/>
              </a:rPr>
              <a:t>Hukuk</a:t>
            </a:r>
            <a:r>
              <a:rPr lang="tr-TR" sz="1600" b="1" i="1" spc="-15" dirty="0">
                <a:solidFill>
                  <a:srgbClr val="C00000"/>
                </a:solidFill>
                <a:latin typeface="+mn-lt"/>
                <a:ea typeface="Calibri" panose="020F0502020204030204" pitchFamily="34" charset="0"/>
                <a:cs typeface="Arial" panose="020B0604020202020204" pitchFamily="34" charset="0"/>
              </a:rPr>
              <a:t> </a:t>
            </a:r>
            <a:r>
              <a:rPr lang="tr-TR" sz="1600" b="1" i="1" spc="-5" dirty="0">
                <a:solidFill>
                  <a:srgbClr val="C00000"/>
                </a:solidFill>
                <a:latin typeface="+mn-lt"/>
                <a:ea typeface="Calibri" panose="020F0502020204030204" pitchFamily="34" charset="0"/>
                <a:cs typeface="Arial" panose="020B0604020202020204" pitchFamily="34" charset="0"/>
              </a:rPr>
              <a:t>devletinin</a:t>
            </a:r>
            <a:r>
              <a:rPr lang="tr-TR" sz="1600" b="1" i="1" spc="-2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hukuk</a:t>
            </a:r>
            <a:r>
              <a:rPr lang="tr-TR" sz="1600" b="1" i="1" spc="11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güvenliği</a:t>
            </a:r>
            <a:r>
              <a:rPr lang="tr-TR" sz="1600" b="1" i="1" spc="15" dirty="0">
                <a:solidFill>
                  <a:srgbClr val="C00000"/>
                </a:solidFill>
                <a:latin typeface="+mn-lt"/>
                <a:ea typeface="Calibri" panose="020F0502020204030204" pitchFamily="34" charset="0"/>
                <a:cs typeface="Arial" panose="020B0604020202020204" pitchFamily="34" charset="0"/>
              </a:rPr>
              <a:t> </a:t>
            </a:r>
            <a:r>
              <a:rPr lang="tr-TR" sz="1600" b="1" i="1" spc="-10" dirty="0">
                <a:solidFill>
                  <a:srgbClr val="C00000"/>
                </a:solidFill>
                <a:latin typeface="+mn-lt"/>
                <a:ea typeface="Calibri" panose="020F0502020204030204" pitchFamily="34" charset="0"/>
                <a:cs typeface="Arial" panose="020B0604020202020204" pitchFamily="34" charset="0"/>
              </a:rPr>
              <a:t>ilkesi</a:t>
            </a:r>
            <a:r>
              <a:rPr lang="tr-TR" sz="1600" b="1" i="1" spc="15" dirty="0">
                <a:solidFill>
                  <a:srgbClr val="C00000"/>
                </a:solidFill>
                <a:latin typeface="+mn-lt"/>
                <a:ea typeface="Calibri" panose="020F0502020204030204" pitchFamily="34" charset="0"/>
                <a:cs typeface="Arial" panose="020B0604020202020204" pitchFamily="34" charset="0"/>
              </a:rPr>
              <a:t> </a:t>
            </a:r>
            <a:r>
              <a:rPr lang="tr-TR" sz="1600" b="1" i="1" spc="-5" dirty="0">
                <a:solidFill>
                  <a:srgbClr val="C00000"/>
                </a:solidFill>
                <a:latin typeface="+mn-lt"/>
                <a:ea typeface="Calibri" panose="020F0502020204030204" pitchFamily="34" charset="0"/>
                <a:cs typeface="Arial" panose="020B0604020202020204" pitchFamily="34" charset="0"/>
              </a:rPr>
              <a:t>vergilendirmede</a:t>
            </a:r>
            <a:r>
              <a:rPr lang="tr-TR" sz="1600" b="1" i="1" spc="2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belirliliği</a:t>
            </a:r>
            <a:r>
              <a:rPr lang="tr-TR" sz="1600" b="1" i="1" spc="145" dirty="0">
                <a:solidFill>
                  <a:srgbClr val="C00000"/>
                </a:solidFill>
                <a:latin typeface="+mn-lt"/>
                <a:ea typeface="Calibri" panose="020F0502020204030204" pitchFamily="34" charset="0"/>
                <a:cs typeface="Arial" panose="020B0604020202020204" pitchFamily="34" charset="0"/>
              </a:rPr>
              <a:t> </a:t>
            </a:r>
            <a:r>
              <a:rPr lang="tr-TR" sz="1600" b="1" i="1" spc="-15" dirty="0">
                <a:solidFill>
                  <a:srgbClr val="C00000"/>
                </a:solidFill>
                <a:latin typeface="+mn-lt"/>
                <a:ea typeface="Calibri" panose="020F0502020204030204" pitchFamily="34" charset="0"/>
                <a:cs typeface="Arial" panose="020B0604020202020204" pitchFamily="34" charset="0"/>
              </a:rPr>
              <a:t>gerektirir.</a:t>
            </a:r>
            <a:r>
              <a:rPr lang="tr-TR" sz="1600" b="1" i="1" spc="1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Belirlilik</a:t>
            </a:r>
            <a:r>
              <a:rPr lang="tr-TR" sz="1600" b="1" i="1" spc="15" dirty="0">
                <a:solidFill>
                  <a:srgbClr val="C00000"/>
                </a:solidFill>
                <a:latin typeface="+mn-lt"/>
                <a:ea typeface="Calibri" panose="020F0502020204030204" pitchFamily="34" charset="0"/>
                <a:cs typeface="Arial" panose="020B0604020202020204" pitchFamily="34" charset="0"/>
              </a:rPr>
              <a:t> </a:t>
            </a:r>
            <a:r>
              <a:rPr lang="tr-TR" sz="1600" b="1" i="1" spc="-10" dirty="0">
                <a:solidFill>
                  <a:srgbClr val="C00000"/>
                </a:solidFill>
                <a:latin typeface="+mn-lt"/>
                <a:ea typeface="Calibri" panose="020F0502020204030204" pitchFamily="34" charset="0"/>
                <a:cs typeface="Arial" panose="020B0604020202020204" pitchFamily="34" charset="0"/>
              </a:rPr>
              <a:t>ilkesi,</a:t>
            </a:r>
            <a:r>
              <a:rPr lang="tr-TR" sz="1600" b="1" i="1" spc="1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yükümlülüğün</a:t>
            </a:r>
            <a:r>
              <a:rPr lang="tr-TR" sz="1600" b="1" i="1" spc="15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hem</a:t>
            </a:r>
            <a:r>
              <a:rPr lang="tr-TR" sz="1600" b="1" i="1" spc="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kişiler</a:t>
            </a:r>
            <a:r>
              <a:rPr lang="tr-TR" sz="1600" b="1" i="1" spc="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hem</a:t>
            </a:r>
            <a:r>
              <a:rPr lang="tr-TR" sz="1600" b="1" i="1" spc="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de</a:t>
            </a:r>
            <a:r>
              <a:rPr lang="tr-TR" sz="1600" b="1" i="1" spc="5" dirty="0">
                <a:solidFill>
                  <a:srgbClr val="C00000"/>
                </a:solidFill>
                <a:latin typeface="+mn-lt"/>
                <a:ea typeface="Calibri" panose="020F0502020204030204" pitchFamily="34" charset="0"/>
                <a:cs typeface="Arial" panose="020B0604020202020204" pitchFamily="34" charset="0"/>
              </a:rPr>
              <a:t> </a:t>
            </a:r>
            <a:r>
              <a:rPr lang="tr-TR" sz="1600" b="1" i="1" spc="-10" dirty="0">
                <a:solidFill>
                  <a:srgbClr val="C00000"/>
                </a:solidFill>
                <a:latin typeface="+mn-lt"/>
                <a:ea typeface="Calibri" panose="020F0502020204030204" pitchFamily="34" charset="0"/>
                <a:cs typeface="Arial" panose="020B0604020202020204" pitchFamily="34" charset="0"/>
              </a:rPr>
              <a:t>idar</a:t>
            </a:r>
            <a:r>
              <a:rPr lang="tr-TR" sz="1600" b="1" i="1" spc="-5" dirty="0">
                <a:solidFill>
                  <a:srgbClr val="C00000"/>
                </a:solidFill>
                <a:latin typeface="+mn-lt"/>
                <a:ea typeface="Calibri" panose="020F0502020204030204" pitchFamily="34" charset="0"/>
                <a:cs typeface="Arial" panose="020B0604020202020204" pitchFamily="34" charset="0"/>
              </a:rPr>
              <a:t>e</a:t>
            </a:r>
            <a:r>
              <a:rPr lang="tr-TR" sz="1600" b="1" i="1" spc="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yönünden</a:t>
            </a:r>
            <a:r>
              <a:rPr lang="tr-TR" sz="1600" b="1" i="1" spc="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belli</a:t>
            </a:r>
            <a:r>
              <a:rPr lang="tr-TR" sz="1600" b="1" i="1" spc="11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ve</a:t>
            </a:r>
            <a:r>
              <a:rPr lang="tr-TR" sz="1600" b="1" i="1" spc="-70" dirty="0">
                <a:solidFill>
                  <a:srgbClr val="C00000"/>
                </a:solidFill>
                <a:latin typeface="+mn-lt"/>
                <a:ea typeface="Calibri" panose="020F0502020204030204" pitchFamily="34" charset="0"/>
                <a:cs typeface="Arial" panose="020B0604020202020204" pitchFamily="34" charset="0"/>
              </a:rPr>
              <a:t> </a:t>
            </a:r>
            <a:r>
              <a:rPr lang="tr-TR" sz="1600" b="1" i="1" spc="-10" dirty="0">
                <a:solidFill>
                  <a:srgbClr val="C00000"/>
                </a:solidFill>
                <a:latin typeface="+mn-lt"/>
                <a:ea typeface="Calibri" panose="020F0502020204030204" pitchFamily="34" charset="0"/>
                <a:cs typeface="Arial" panose="020B0604020202020204" pitchFamily="34" charset="0"/>
              </a:rPr>
              <a:t>kesin</a:t>
            </a:r>
            <a:r>
              <a:rPr lang="tr-TR" sz="1600" b="1" i="1" spc="-7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olmasını,</a:t>
            </a:r>
            <a:r>
              <a:rPr lang="tr-TR" sz="1600" b="1" i="1" spc="-6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hukuk</a:t>
            </a:r>
            <a:r>
              <a:rPr lang="tr-TR" sz="1600" b="1" i="1" spc="-7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normlarının </a:t>
            </a:r>
            <a:r>
              <a:rPr lang="tr-TR" sz="1600" b="1" i="1" spc="-5" dirty="0">
                <a:solidFill>
                  <a:srgbClr val="C00000"/>
                </a:solidFill>
                <a:latin typeface="+mn-lt"/>
                <a:ea typeface="Calibri" panose="020F0502020204030204" pitchFamily="34" charset="0"/>
                <a:cs typeface="Arial" panose="020B0604020202020204" pitchFamily="34" charset="0"/>
              </a:rPr>
              <a:t>ilgili</a:t>
            </a:r>
            <a:r>
              <a:rPr lang="tr-TR" sz="1600" b="1" i="1" spc="-3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kişilerin</a:t>
            </a:r>
            <a:r>
              <a:rPr lang="tr-TR" sz="1600" b="1" i="1" spc="-30" dirty="0">
                <a:solidFill>
                  <a:srgbClr val="C00000"/>
                </a:solidFill>
                <a:latin typeface="+mn-lt"/>
                <a:ea typeface="Calibri" panose="020F0502020204030204" pitchFamily="34" charset="0"/>
                <a:cs typeface="Arial" panose="020B0604020202020204" pitchFamily="34" charset="0"/>
              </a:rPr>
              <a:t> </a:t>
            </a:r>
            <a:r>
              <a:rPr lang="tr-TR" sz="1600" b="1" i="1" spc="-5" dirty="0">
                <a:solidFill>
                  <a:srgbClr val="C00000"/>
                </a:solidFill>
                <a:latin typeface="+mn-lt"/>
                <a:ea typeface="Calibri" panose="020F0502020204030204" pitchFamily="34" charset="0"/>
                <a:cs typeface="Arial" panose="020B0604020202020204" pitchFamily="34" charset="0"/>
              </a:rPr>
              <a:t>mevcut</a:t>
            </a:r>
            <a:r>
              <a:rPr lang="tr-TR" sz="1600" b="1" i="1" spc="-2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şartlar</a:t>
            </a:r>
            <a:r>
              <a:rPr lang="tr-TR" sz="1600" b="1" i="1" spc="-3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altında</a:t>
            </a:r>
            <a:r>
              <a:rPr lang="tr-TR" sz="1600" b="1" i="1" spc="10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belirli</a:t>
            </a:r>
            <a:r>
              <a:rPr lang="tr-TR" sz="1600" b="1" i="1" spc="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bir</a:t>
            </a:r>
            <a:r>
              <a:rPr lang="tr-TR" sz="1600" b="1" i="1" spc="1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işlemin</a:t>
            </a:r>
            <a:r>
              <a:rPr lang="tr-TR" sz="1600" b="1" i="1" spc="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ne</a:t>
            </a:r>
            <a:r>
              <a:rPr lang="tr-TR" sz="1600" b="1" i="1" spc="1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tür</a:t>
            </a:r>
            <a:r>
              <a:rPr lang="tr-TR" sz="1600" b="1" i="1" spc="5" dirty="0">
                <a:solidFill>
                  <a:srgbClr val="C00000"/>
                </a:solidFill>
                <a:latin typeface="+mn-lt"/>
                <a:ea typeface="Calibri" panose="020F0502020204030204" pitchFamily="34" charset="0"/>
                <a:cs typeface="Arial" panose="020B0604020202020204" pitchFamily="34" charset="0"/>
              </a:rPr>
              <a:t> </a:t>
            </a:r>
            <a:r>
              <a:rPr lang="tr-TR" sz="1600" b="1" i="1" spc="-10" dirty="0">
                <a:solidFill>
                  <a:srgbClr val="C00000"/>
                </a:solidFill>
                <a:latin typeface="+mn-lt"/>
                <a:ea typeface="Calibri" panose="020F0502020204030204" pitchFamily="34" charset="0"/>
                <a:cs typeface="Arial" panose="020B0604020202020204" pitchFamily="34" charset="0"/>
              </a:rPr>
              <a:t>son</a:t>
            </a:r>
            <a:r>
              <a:rPr lang="tr-TR" sz="1600" b="1" i="1" spc="-15" dirty="0">
                <a:solidFill>
                  <a:srgbClr val="C00000"/>
                </a:solidFill>
                <a:latin typeface="+mn-lt"/>
                <a:ea typeface="Calibri" panose="020F0502020204030204" pitchFamily="34" charset="0"/>
                <a:cs typeface="Arial" panose="020B0604020202020204" pitchFamily="34" charset="0"/>
              </a:rPr>
              <a:t>uçlar</a:t>
            </a:r>
            <a:r>
              <a:rPr lang="tr-TR" sz="1600" b="1" i="1" spc="135" dirty="0">
                <a:solidFill>
                  <a:srgbClr val="C00000"/>
                </a:solidFill>
                <a:latin typeface="+mn-lt"/>
                <a:ea typeface="Calibri" panose="020F0502020204030204" pitchFamily="34" charset="0"/>
                <a:cs typeface="Arial" panose="020B0604020202020204" pitchFamily="34" charset="0"/>
              </a:rPr>
              <a:t> </a:t>
            </a:r>
            <a:r>
              <a:rPr lang="tr-TR" sz="1600" b="1" i="1" spc="-5" dirty="0">
                <a:solidFill>
                  <a:srgbClr val="C00000"/>
                </a:solidFill>
                <a:latin typeface="+mn-lt"/>
                <a:ea typeface="Calibri" panose="020F0502020204030204" pitchFamily="34" charset="0"/>
                <a:cs typeface="Arial" panose="020B0604020202020204" pitchFamily="34" charset="0"/>
              </a:rPr>
              <a:t>doğurabileceğini</a:t>
            </a:r>
            <a:r>
              <a:rPr lang="tr-TR" sz="1600" b="1" i="1" spc="-5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makul</a:t>
            </a:r>
            <a:r>
              <a:rPr lang="tr-TR" sz="1600" b="1" i="1" spc="-4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bir</a:t>
            </a:r>
            <a:r>
              <a:rPr lang="tr-TR" sz="1600" b="1" i="1" spc="-4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düzeyde</a:t>
            </a:r>
            <a:r>
              <a:rPr lang="tr-TR" sz="1600" b="1" i="1" spc="12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öngörmelerini</a:t>
            </a:r>
            <a:r>
              <a:rPr lang="tr-TR" sz="1600" b="1" i="1" spc="-40"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mümkün</a:t>
            </a:r>
            <a:r>
              <a:rPr lang="tr-TR" sz="1600" b="1" i="1" spc="-3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kılacak</a:t>
            </a:r>
            <a:r>
              <a:rPr lang="tr-TR" sz="1600" b="1" i="1" spc="-3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bir şekilde</a:t>
            </a:r>
            <a:r>
              <a:rPr lang="tr-TR" sz="1600" b="1" i="1" spc="-6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düzenlenmesini</a:t>
            </a:r>
            <a:r>
              <a:rPr lang="tr-TR" sz="1600" b="1" i="1" spc="-6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ve</a:t>
            </a:r>
            <a:r>
              <a:rPr lang="tr-TR" sz="1600" b="1" i="1" spc="-65" dirty="0">
                <a:solidFill>
                  <a:srgbClr val="C00000"/>
                </a:solidFill>
                <a:latin typeface="+mn-lt"/>
                <a:ea typeface="Calibri" panose="020F0502020204030204" pitchFamily="34" charset="0"/>
                <a:cs typeface="Arial" panose="020B0604020202020204" pitchFamily="34" charset="0"/>
              </a:rPr>
              <a:t> </a:t>
            </a:r>
            <a:r>
              <a:rPr lang="tr-TR" sz="1600" b="1" i="1" dirty="0">
                <a:solidFill>
                  <a:srgbClr val="C00000"/>
                </a:solidFill>
                <a:latin typeface="+mn-lt"/>
                <a:ea typeface="Calibri" panose="020F0502020204030204" pitchFamily="34" charset="0"/>
                <a:cs typeface="Arial" panose="020B0604020202020204" pitchFamily="34" charset="0"/>
              </a:rPr>
              <a:t>uygulanmasını </a:t>
            </a:r>
            <a:r>
              <a:rPr lang="tr-TR" sz="1600" b="1" i="1" spc="-15" dirty="0">
                <a:solidFill>
                  <a:srgbClr val="C00000"/>
                </a:solidFill>
                <a:latin typeface="+mn-lt"/>
                <a:ea typeface="Calibri" panose="020F0502020204030204" pitchFamily="34" charset="0"/>
                <a:cs typeface="Arial" panose="020B0604020202020204" pitchFamily="34" charset="0"/>
              </a:rPr>
              <a:t>gerektirir.</a:t>
            </a:r>
            <a:endParaRPr lang="tr-TR" sz="1600" b="1" dirty="0">
              <a:solidFill>
                <a:srgbClr val="C00000"/>
              </a:solidFill>
              <a:latin typeface="+mn-lt"/>
              <a:ea typeface="Calibri" panose="020F0502020204030204" pitchFamily="34" charset="0"/>
              <a:cs typeface="Arial" panose="020B0604020202020204" pitchFamily="34" charset="0"/>
            </a:endParaRPr>
          </a:p>
          <a:p>
            <a:pPr marR="179070" algn="just" defTabSz="1065213">
              <a:lnSpc>
                <a:spcPts val="2200"/>
              </a:lnSpc>
              <a:spcBef>
                <a:spcPts val="600"/>
              </a:spcBef>
              <a:spcAft>
                <a:spcPts val="600"/>
              </a:spcAft>
            </a:pPr>
            <a:r>
              <a:rPr lang="tr-TR" sz="1600" b="1" i="1" dirty="0">
                <a:latin typeface="+mn-lt"/>
                <a:ea typeface="Calibri" panose="020F0502020204030204" pitchFamily="34" charset="0"/>
                <a:cs typeface="Arial" panose="020B0604020202020204" pitchFamily="34" charset="0"/>
              </a:rPr>
              <a:t>Bu</a:t>
            </a:r>
            <a:r>
              <a:rPr lang="tr-TR" sz="1600" b="1" i="1" spc="-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açıklamalardan</a:t>
            </a:r>
            <a:r>
              <a:rPr lang="tr-TR" sz="1600" b="1" i="1" spc="-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da</a:t>
            </a:r>
            <a:r>
              <a:rPr lang="tr-TR" sz="1600" b="1" i="1" spc="-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anlaşılacağı </a:t>
            </a:r>
            <a:r>
              <a:rPr lang="tr-TR" sz="1600" b="1" i="1" spc="-10" dirty="0">
                <a:latin typeface="+mn-lt"/>
                <a:ea typeface="Calibri" panose="020F0502020204030204" pitchFamily="34" charset="0"/>
                <a:cs typeface="Arial" panose="020B0604020202020204" pitchFamily="34" charset="0"/>
              </a:rPr>
              <a:t>üzer</a:t>
            </a:r>
            <a:r>
              <a:rPr lang="tr-TR" sz="1600" b="1" i="1" spc="-5" dirty="0">
                <a:latin typeface="+mn-lt"/>
                <a:ea typeface="Calibri" panose="020F0502020204030204" pitchFamily="34" charset="0"/>
                <a:cs typeface="Arial" panose="020B0604020202020204" pitchFamily="34" charset="0"/>
              </a:rPr>
              <a:t>e</a:t>
            </a:r>
            <a:r>
              <a:rPr lang="tr-TR" sz="1600" b="1" i="1" spc="-1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bir</a:t>
            </a:r>
            <a:r>
              <a:rPr lang="tr-TR" sz="1600" b="1" i="1" spc="-10" dirty="0">
                <a:latin typeface="+mn-lt"/>
                <a:ea typeface="Calibri" panose="020F0502020204030204" pitchFamily="34" charset="0"/>
                <a:cs typeface="Arial" panose="020B0604020202020204" pitchFamily="34" charset="0"/>
              </a:rPr>
              <a:t> </a:t>
            </a:r>
            <a:r>
              <a:rPr lang="tr-TR" sz="1600" b="1" i="1" spc="-15" dirty="0">
                <a:latin typeface="+mn-lt"/>
                <a:ea typeface="Calibri" panose="020F0502020204030204" pitchFamily="34" charset="0"/>
                <a:cs typeface="Arial" panose="020B0604020202020204" pitchFamily="34" charset="0"/>
              </a:rPr>
              <a:t>kan</a:t>
            </a:r>
            <a:r>
              <a:rPr lang="tr-TR" sz="1600" b="1" i="1" spc="-10" dirty="0">
                <a:latin typeface="+mn-lt"/>
                <a:ea typeface="Calibri" panose="020F0502020204030204" pitchFamily="34" charset="0"/>
                <a:cs typeface="Arial" panose="020B0604020202020204" pitchFamily="34" charset="0"/>
              </a:rPr>
              <a:t>un </a:t>
            </a:r>
            <a:r>
              <a:rPr lang="tr-TR" sz="1600" b="1" i="1" dirty="0">
                <a:latin typeface="+mn-lt"/>
                <a:ea typeface="Calibri" panose="020F0502020204030204" pitchFamily="34" charset="0"/>
                <a:cs typeface="Arial" panose="020B0604020202020204" pitchFamily="34" charset="0"/>
              </a:rPr>
              <a:t>hükmünde</a:t>
            </a:r>
            <a:r>
              <a:rPr lang="tr-TR" sz="1600" b="1" i="1" spc="-1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değişiklik</a:t>
            </a:r>
            <a:r>
              <a:rPr lang="tr-TR" sz="1600" b="1" i="1" spc="125" dirty="0">
                <a:latin typeface="+mn-lt"/>
                <a:ea typeface="Calibri" panose="020F0502020204030204" pitchFamily="34" charset="0"/>
                <a:cs typeface="Arial" panose="020B0604020202020204" pitchFamily="34" charset="0"/>
              </a:rPr>
              <a:t> </a:t>
            </a:r>
            <a:r>
              <a:rPr lang="tr-TR" sz="1600" b="1" i="1" spc="-10" dirty="0">
                <a:latin typeface="+mn-lt"/>
                <a:ea typeface="Calibri" panose="020F0502020204030204" pitchFamily="34" charset="0"/>
                <a:cs typeface="Arial" panose="020B0604020202020204" pitchFamily="34" charset="0"/>
              </a:rPr>
              <a:t>yapılmadığı</a:t>
            </a:r>
            <a:r>
              <a:rPr lang="tr-TR" sz="1600" b="1" i="1" spc="-70" dirty="0">
                <a:latin typeface="+mn-lt"/>
                <a:ea typeface="Calibri" panose="020F0502020204030204" pitchFamily="34" charset="0"/>
                <a:cs typeface="Arial" panose="020B0604020202020204" pitchFamily="34" charset="0"/>
              </a:rPr>
              <a:t> </a:t>
            </a:r>
            <a:r>
              <a:rPr lang="tr-TR" sz="1600" b="1" i="1" spc="-5" dirty="0">
                <a:latin typeface="+mn-lt"/>
                <a:ea typeface="Calibri" panose="020F0502020204030204" pitchFamily="34" charset="0"/>
                <a:cs typeface="Arial" panose="020B0604020202020204" pitchFamily="34" charset="0"/>
              </a:rPr>
              <a:t>sürece</a:t>
            </a:r>
            <a:r>
              <a:rPr lang="tr-TR" sz="1600" b="1" i="1" spc="-65" dirty="0">
                <a:latin typeface="+mn-lt"/>
                <a:ea typeface="Calibri" panose="020F0502020204030204" pitchFamily="34" charset="0"/>
                <a:cs typeface="Arial" panose="020B0604020202020204" pitchFamily="34" charset="0"/>
              </a:rPr>
              <a:t> </a:t>
            </a:r>
            <a:r>
              <a:rPr lang="tr-TR" sz="1600" b="1" i="1" spc="-15" dirty="0">
                <a:latin typeface="+mn-lt"/>
                <a:ea typeface="Calibri" panose="020F0502020204030204" pitchFamily="34" charset="0"/>
                <a:cs typeface="Arial" panose="020B0604020202020204" pitchFamily="34" charset="0"/>
              </a:rPr>
              <a:t>idar</a:t>
            </a:r>
            <a:r>
              <a:rPr lang="tr-TR" sz="1600" b="1" i="1" spc="-10" dirty="0">
                <a:latin typeface="+mn-lt"/>
                <a:ea typeface="Calibri" panose="020F0502020204030204" pitchFamily="34" charset="0"/>
                <a:cs typeface="Arial" panose="020B0604020202020204" pitchFamily="34" charset="0"/>
              </a:rPr>
              <a:t>ece,</a:t>
            </a:r>
            <a:r>
              <a:rPr lang="tr-TR" sz="1600" b="1" i="1" spc="-6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belirli</a:t>
            </a:r>
            <a:r>
              <a:rPr lang="tr-TR" sz="1600" b="1" i="1" spc="-6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bir</a:t>
            </a:r>
            <a:r>
              <a:rPr lang="tr-TR" sz="1600" b="1" i="1" spc="16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dönemde</a:t>
            </a:r>
            <a:r>
              <a:rPr lang="tr-TR" sz="1600" b="1" i="1" spc="30" dirty="0">
                <a:latin typeface="+mn-lt"/>
                <a:ea typeface="Calibri" panose="020F0502020204030204" pitchFamily="34" charset="0"/>
                <a:cs typeface="Arial" panose="020B0604020202020204" pitchFamily="34" charset="0"/>
              </a:rPr>
              <a:t> </a:t>
            </a:r>
            <a:r>
              <a:rPr lang="tr-TR" sz="1600" b="1" i="1" spc="-5" dirty="0">
                <a:latin typeface="+mn-lt"/>
                <a:ea typeface="Calibri" panose="020F0502020204030204" pitchFamily="34" charset="0"/>
                <a:cs typeface="Arial" panose="020B0604020202020204" pitchFamily="34" charset="0"/>
              </a:rPr>
              <a:t>oluşturulmuş</a:t>
            </a:r>
            <a:r>
              <a:rPr lang="tr-TR" sz="1600" b="1" i="1" spc="3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bir</a:t>
            </a:r>
            <a:r>
              <a:rPr lang="tr-TR" sz="1600" b="1" i="1" spc="3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görüş</a:t>
            </a:r>
            <a:r>
              <a:rPr lang="tr-TR" sz="1600" b="1" i="1" spc="3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ve </a:t>
            </a:r>
            <a:r>
              <a:rPr lang="tr-TR" sz="1600" b="1" i="1" spc="-10" dirty="0">
                <a:latin typeface="+mn-lt"/>
                <a:ea typeface="Calibri" panose="020F0502020204030204" pitchFamily="34" charset="0"/>
                <a:cs typeface="Arial" panose="020B0604020202020204" pitchFamily="34" charset="0"/>
              </a:rPr>
              <a:t>kanaa</a:t>
            </a:r>
            <a:r>
              <a:rPr lang="tr-TR" sz="1600" b="1" i="1" spc="-5" dirty="0">
                <a:latin typeface="+mn-lt"/>
                <a:ea typeface="Calibri" panose="020F0502020204030204" pitchFamily="34" charset="0"/>
                <a:cs typeface="Arial" panose="020B0604020202020204" pitchFamily="34" charset="0"/>
              </a:rPr>
              <a:t>tin</a:t>
            </a:r>
            <a:r>
              <a:rPr lang="tr-TR" sz="1600" b="1" i="1" spc="-4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sonradan</a:t>
            </a:r>
            <a:r>
              <a:rPr lang="tr-TR" sz="1600" b="1" i="1" spc="-4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değişmesi,</a:t>
            </a:r>
            <a:r>
              <a:rPr lang="tr-TR" sz="1600" b="1" i="1" spc="-40" dirty="0">
                <a:latin typeface="+mn-lt"/>
                <a:ea typeface="Calibri" panose="020F0502020204030204" pitchFamily="34" charset="0"/>
                <a:cs typeface="Arial" panose="020B0604020202020204" pitchFamily="34" charset="0"/>
              </a:rPr>
              <a:t> </a:t>
            </a:r>
            <a:r>
              <a:rPr lang="tr-TR" sz="1600" b="1" i="1" spc="-5" dirty="0">
                <a:latin typeface="+mn-lt"/>
                <a:ea typeface="Calibri" panose="020F0502020204030204" pitchFamily="34" charset="0"/>
                <a:cs typeface="Arial" panose="020B0604020202020204" pitchFamily="34" charset="0"/>
              </a:rPr>
              <a:t>mükellefler</a:t>
            </a:r>
            <a:r>
              <a:rPr lang="tr-TR" sz="1600" b="1" i="1" spc="14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bakımından</a:t>
            </a:r>
            <a:r>
              <a:rPr lang="tr-TR" sz="1600" b="1" i="1" spc="-7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öngörülebilmesi</a:t>
            </a:r>
            <a:r>
              <a:rPr lang="tr-TR" sz="1600" b="1" i="1" spc="-6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mümkün </a:t>
            </a:r>
            <a:r>
              <a:rPr lang="tr-TR" sz="1600" b="1" i="1" spc="-10" dirty="0">
                <a:latin typeface="+mn-lt"/>
                <a:ea typeface="Calibri" panose="020F0502020204030204" pitchFamily="34" charset="0"/>
                <a:cs typeface="Arial" panose="020B0604020202020204" pitchFamily="34" charset="0"/>
              </a:rPr>
              <a:t>olamayacağından,</a:t>
            </a:r>
            <a:r>
              <a:rPr lang="tr-TR" sz="1600" b="1" i="1" spc="-100"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salt</a:t>
            </a:r>
            <a:r>
              <a:rPr lang="tr-TR" sz="1600" b="1" i="1" spc="-9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görüş</a:t>
            </a:r>
            <a:r>
              <a:rPr lang="tr-TR" sz="1600" b="1" i="1" spc="-95" dirty="0">
                <a:latin typeface="+mn-lt"/>
                <a:ea typeface="Calibri" panose="020F0502020204030204" pitchFamily="34" charset="0"/>
                <a:cs typeface="Arial" panose="020B0604020202020204" pitchFamily="34" charset="0"/>
              </a:rPr>
              <a:t> </a:t>
            </a:r>
            <a:r>
              <a:rPr lang="tr-TR" sz="1600" b="1" i="1" dirty="0">
                <a:latin typeface="+mn-lt"/>
                <a:ea typeface="Calibri" panose="020F0502020204030204" pitchFamily="34" charset="0"/>
                <a:cs typeface="Arial" panose="020B0604020202020204" pitchFamily="34" charset="0"/>
              </a:rPr>
              <a:t>ve </a:t>
            </a:r>
            <a:r>
              <a:rPr lang="tr-TR" sz="1600" b="1" i="1" spc="-10" dirty="0">
                <a:latin typeface="+mn-lt"/>
                <a:ea typeface="Arial" panose="020B0604020202020204" pitchFamily="34" charset="0"/>
                <a:cs typeface="Arial" panose="020B0604020202020204" pitchFamily="34" charset="0"/>
              </a:rPr>
              <a:t>kanaa</a:t>
            </a:r>
            <a:r>
              <a:rPr lang="tr-TR" sz="1600" b="1" i="1" spc="-5" dirty="0">
                <a:latin typeface="+mn-lt"/>
                <a:ea typeface="Arial" panose="020B0604020202020204" pitchFamily="34" charset="0"/>
                <a:cs typeface="Arial" panose="020B0604020202020204" pitchFamily="34" charset="0"/>
              </a:rPr>
              <a:t>t</a:t>
            </a:r>
            <a:r>
              <a:rPr lang="tr-TR" sz="1600" b="1" i="1" spc="-95"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değişikliğine</a:t>
            </a:r>
            <a:r>
              <a:rPr lang="tr-TR" sz="1600" b="1" i="1" spc="-95"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bağlı</a:t>
            </a:r>
            <a:r>
              <a:rPr lang="tr-TR" sz="1600" b="1" i="1" spc="-95"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olarak</a:t>
            </a:r>
            <a:r>
              <a:rPr lang="tr-TR" sz="1600" b="1" i="1" spc="-95"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geriye</a:t>
            </a:r>
            <a:r>
              <a:rPr lang="tr-TR" sz="1600" b="1" i="1" spc="110"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dönük </a:t>
            </a:r>
            <a:r>
              <a:rPr lang="tr-TR" sz="1600" b="1" i="1" spc="-5" dirty="0">
                <a:latin typeface="+mn-lt"/>
                <a:ea typeface="Arial" panose="020B0604020202020204" pitchFamily="34" charset="0"/>
                <a:cs typeface="Arial" panose="020B0604020202020204" pitchFamily="34" charset="0"/>
              </a:rPr>
              <a:t>vergi</a:t>
            </a:r>
            <a:r>
              <a:rPr lang="tr-TR" sz="1600" b="1" i="1" spc="5"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tarh</a:t>
            </a:r>
            <a:r>
              <a:rPr lang="tr-TR" sz="1600" b="1" i="1" spc="5"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edilmesi</a:t>
            </a:r>
            <a:r>
              <a:rPr lang="tr-TR" sz="1600" b="1" i="1" spc="5" dirty="0">
                <a:latin typeface="+mn-lt"/>
                <a:ea typeface="Arial" panose="020B0604020202020204" pitchFamily="34" charset="0"/>
                <a:cs typeface="Arial" panose="020B0604020202020204" pitchFamily="34" charset="0"/>
              </a:rPr>
              <a:t> </a:t>
            </a:r>
            <a:r>
              <a:rPr lang="tr-TR" sz="1600" b="1" i="1" dirty="0">
                <a:latin typeface="+mn-lt"/>
                <a:ea typeface="Arial" panose="020B0604020202020204" pitchFamily="34" charset="0"/>
                <a:cs typeface="Arial" panose="020B0604020202020204" pitchFamily="34" charset="0"/>
              </a:rPr>
              <a:t>de doğru </a:t>
            </a:r>
            <a:r>
              <a:rPr lang="tr-TR" sz="1600" b="1" i="1" spc="-5" dirty="0">
                <a:latin typeface="+mn-lt"/>
                <a:ea typeface="Arial" panose="020B0604020202020204" pitchFamily="34" charset="0"/>
                <a:cs typeface="Arial" panose="020B0604020202020204" pitchFamily="34" charset="0"/>
              </a:rPr>
              <a:t>olmayacaktır…”</a:t>
            </a:r>
            <a:r>
              <a:rPr lang="tr-TR" sz="1600" b="1" spc="120" dirty="0">
                <a:latin typeface="+mn-lt"/>
                <a:ea typeface="Arial" panose="020B0604020202020204" pitchFamily="34" charset="0"/>
                <a:cs typeface="Arial" panose="020B0604020202020204" pitchFamily="34" charset="0"/>
              </a:rPr>
              <a:t> </a:t>
            </a:r>
            <a:endParaRPr lang="tr-TR" sz="1600" b="1" dirty="0">
              <a:effectLst/>
              <a:latin typeface="+mn-lt"/>
              <a:ea typeface="Calibri" panose="020F0502020204030204" pitchFamily="34" charset="0"/>
              <a:cs typeface="Arial" panose="020B0604020202020204" pitchFamily="34" charset="0"/>
            </a:endParaRPr>
          </a:p>
        </p:txBody>
      </p:sp>
      <p:sp>
        <p:nvSpPr>
          <p:cNvPr id="4" name="Slayt Numarası Yer Tutucusu 3">
            <a:extLst>
              <a:ext uri="{FF2B5EF4-FFF2-40B4-BE49-F238E27FC236}">
                <a16:creationId xmlns:a16="http://schemas.microsoft.com/office/drawing/2014/main" id="{4A9343A3-5B5A-42B9-BA10-23B980B8D72E}"/>
              </a:ext>
            </a:extLst>
          </p:cNvPr>
          <p:cNvSpPr>
            <a:spLocks noGrp="1"/>
          </p:cNvSpPr>
          <p:nvPr>
            <p:ph type="sldNum" sz="quarter" idx="12"/>
          </p:nvPr>
        </p:nvSpPr>
        <p:spPr/>
        <p:txBody>
          <a:bodyPr/>
          <a:lstStyle/>
          <a:p>
            <a:fld id="{B6CBF2A1-A246-4652-A694-355DEEDA63C2}" type="slidenum">
              <a:rPr lang="tr-TR" smtClean="0"/>
              <a:pPr/>
              <a:t>15</a:t>
            </a:fld>
            <a:endParaRPr lang="tr-TR"/>
          </a:p>
        </p:txBody>
      </p:sp>
    </p:spTree>
    <p:extLst>
      <p:ext uri="{BB962C8B-B14F-4D97-AF65-F5344CB8AC3E}">
        <p14:creationId xmlns:p14="http://schemas.microsoft.com/office/powerpoint/2010/main" val="260529427"/>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p:txBody>
          <a:bodyPr/>
          <a:lstStyle/>
          <a:p>
            <a:endParaRPr lang="tr-TR" dirty="0"/>
          </a:p>
          <a:p>
            <a:pPr marL="0" indent="0">
              <a:buNone/>
            </a:pPr>
            <a:endParaRPr lang="tr-TR" dirty="0"/>
          </a:p>
        </p:txBody>
      </p:sp>
      <p:sp>
        <p:nvSpPr>
          <p:cNvPr id="2" name="Dikdörtgen 1">
            <a:extLst>
              <a:ext uri="{FF2B5EF4-FFF2-40B4-BE49-F238E27FC236}">
                <a16:creationId xmlns:a16="http://schemas.microsoft.com/office/drawing/2014/main" id="{3B3BA4BD-FC97-445F-9748-E05D8F810735}"/>
              </a:ext>
            </a:extLst>
          </p:cNvPr>
          <p:cNvSpPr/>
          <p:nvPr/>
        </p:nvSpPr>
        <p:spPr>
          <a:xfrm>
            <a:off x="399154" y="979971"/>
            <a:ext cx="8691094" cy="3611245"/>
          </a:xfrm>
          <a:prstGeom prst="rect">
            <a:avLst/>
          </a:prstGeom>
        </p:spPr>
        <p:txBody>
          <a:bodyPr wrap="square">
            <a:spAutoFit/>
          </a:bodyPr>
          <a:lstStyle/>
          <a:p>
            <a:pPr algn="just">
              <a:spcAft>
                <a:spcPts val="1200"/>
              </a:spcAft>
            </a:pPr>
            <a:r>
              <a:rPr lang="tr-TR" b="1" dirty="0">
                <a:solidFill>
                  <a:srgbClr val="C00000"/>
                </a:solidFill>
                <a:latin typeface="+mn-lt"/>
              </a:rPr>
              <a:t>ÖZELGELERİN BAĞLAYICILIĞI VE DAVA KONUSU YAPILABİLMESİ</a:t>
            </a:r>
          </a:p>
          <a:p>
            <a:pPr algn="just">
              <a:lnSpc>
                <a:spcPct val="150000"/>
              </a:lnSpc>
              <a:spcBef>
                <a:spcPts val="600"/>
              </a:spcBef>
              <a:spcAft>
                <a:spcPts val="600"/>
              </a:spcAft>
            </a:pPr>
            <a:r>
              <a:rPr lang="tr-TR" b="1" dirty="0">
                <a:latin typeface="+mn-lt"/>
              </a:rPr>
              <a:t>Mükelleflerin talep ettiği özelgenin kendi beklentilerinden aksi yönde yani mükellefi olumsuz yönde etkileyecek bir şekilde gelmesi durumunda, vergi yargısında oturmuş içtihatlara göre özelgeler istişari nitelikte olup, kesin ve yürütülmesi zorunlu olan bir işlem niteliğinde olmadığından idari davaya konu edilememektedir.</a:t>
            </a:r>
          </a:p>
          <a:p>
            <a:pPr algn="just">
              <a:lnSpc>
                <a:spcPct val="150000"/>
              </a:lnSpc>
              <a:spcBef>
                <a:spcPts val="600"/>
              </a:spcBef>
              <a:spcAft>
                <a:spcPts val="600"/>
              </a:spcAft>
            </a:pPr>
            <a:r>
              <a:rPr lang="tr-TR" b="1" dirty="0">
                <a:latin typeface="+mn-lt"/>
              </a:rPr>
              <a:t>Ancak bu durumda mükelleflerin </a:t>
            </a:r>
            <a:r>
              <a:rPr lang="tr-TR" b="1" dirty="0" err="1">
                <a:latin typeface="+mn-lt"/>
              </a:rPr>
              <a:t>ihtirazi</a:t>
            </a:r>
            <a:r>
              <a:rPr lang="tr-TR" b="1" dirty="0">
                <a:latin typeface="+mn-lt"/>
              </a:rPr>
              <a:t> kayıtla beyanname verip dava açma yoluna gitmeleri olanağı bulunmaktadır. </a:t>
            </a:r>
          </a:p>
        </p:txBody>
      </p:sp>
      <p:sp>
        <p:nvSpPr>
          <p:cNvPr id="4" name="Slayt Numarası Yer Tutucusu 3">
            <a:extLst>
              <a:ext uri="{FF2B5EF4-FFF2-40B4-BE49-F238E27FC236}">
                <a16:creationId xmlns:a16="http://schemas.microsoft.com/office/drawing/2014/main" id="{CF65B6E1-F4B9-435B-A083-12B2A05F878F}"/>
              </a:ext>
            </a:extLst>
          </p:cNvPr>
          <p:cNvSpPr>
            <a:spLocks noGrp="1"/>
          </p:cNvSpPr>
          <p:nvPr>
            <p:ph type="sldNum" sz="quarter" idx="12"/>
          </p:nvPr>
        </p:nvSpPr>
        <p:spPr>
          <a:xfrm>
            <a:off x="8704328" y="6597351"/>
            <a:ext cx="439671" cy="288357"/>
          </a:xfrm>
        </p:spPr>
        <p:txBody>
          <a:bodyPr/>
          <a:lstStyle/>
          <a:p>
            <a:fld id="{B6CBF2A1-A246-4652-A694-355DEEDA63C2}" type="slidenum">
              <a:rPr lang="tr-TR" smtClean="0"/>
              <a:pPr/>
              <a:t>16</a:t>
            </a:fld>
            <a:endParaRPr lang="tr-TR"/>
          </a:p>
        </p:txBody>
      </p:sp>
    </p:spTree>
    <p:extLst>
      <p:ext uri="{BB962C8B-B14F-4D97-AF65-F5344CB8AC3E}">
        <p14:creationId xmlns:p14="http://schemas.microsoft.com/office/powerpoint/2010/main" val="1761369294"/>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p:txBody>
          <a:bodyPr/>
          <a:lstStyle/>
          <a:p>
            <a:pPr marL="0" indent="0">
              <a:buNone/>
            </a:pPr>
            <a:endParaRPr lang="tr-TR" dirty="0"/>
          </a:p>
          <a:p>
            <a:pPr marL="0" indent="0">
              <a:buNone/>
            </a:pPr>
            <a:endParaRPr lang="tr-TR" dirty="0"/>
          </a:p>
        </p:txBody>
      </p:sp>
      <p:sp>
        <p:nvSpPr>
          <p:cNvPr id="2" name="Dikdörtgen 1">
            <a:extLst>
              <a:ext uri="{FF2B5EF4-FFF2-40B4-BE49-F238E27FC236}">
                <a16:creationId xmlns:a16="http://schemas.microsoft.com/office/drawing/2014/main" id="{E8E757ED-5064-4458-80ED-BF3DC1D90AAA}"/>
              </a:ext>
            </a:extLst>
          </p:cNvPr>
          <p:cNvSpPr/>
          <p:nvPr/>
        </p:nvSpPr>
        <p:spPr>
          <a:xfrm>
            <a:off x="452907" y="692696"/>
            <a:ext cx="8691093" cy="5351209"/>
          </a:xfrm>
          <a:prstGeom prst="rect">
            <a:avLst/>
          </a:prstGeom>
        </p:spPr>
        <p:txBody>
          <a:bodyPr wrap="square">
            <a:spAutoFit/>
          </a:bodyPr>
          <a:lstStyle/>
          <a:p>
            <a:pPr marR="76200" algn="just">
              <a:lnSpc>
                <a:spcPct val="104000"/>
              </a:lnSpc>
              <a:spcBef>
                <a:spcPts val="710"/>
              </a:spcBef>
              <a:spcAft>
                <a:spcPts val="0"/>
              </a:spcAft>
            </a:pPr>
            <a:r>
              <a:rPr lang="tr-TR" sz="1600" b="1" spc="-10" dirty="0">
                <a:solidFill>
                  <a:srgbClr val="C00000"/>
                </a:solidFill>
                <a:latin typeface="+mn-lt"/>
                <a:ea typeface="Arial" panose="020B0604020202020204" pitchFamily="34" charset="0"/>
                <a:cs typeface="Arial" panose="020B0604020202020204" pitchFamily="34" charset="0"/>
              </a:rPr>
              <a:t>MÜKELLEFLERİN</a:t>
            </a:r>
            <a:r>
              <a:rPr lang="tr-TR" sz="1600" b="1" spc="15" dirty="0">
                <a:solidFill>
                  <a:srgbClr val="C00000"/>
                </a:solidFill>
                <a:latin typeface="+mn-lt"/>
                <a:ea typeface="Arial" panose="020B0604020202020204" pitchFamily="34" charset="0"/>
                <a:cs typeface="Arial" panose="020B0604020202020204" pitchFamily="34" charset="0"/>
              </a:rPr>
              <a:t> </a:t>
            </a:r>
            <a:r>
              <a:rPr lang="tr-TR" sz="1600" b="1" dirty="0">
                <a:solidFill>
                  <a:srgbClr val="C00000"/>
                </a:solidFill>
                <a:latin typeface="+mn-lt"/>
                <a:ea typeface="Arial" panose="020B0604020202020204" pitchFamily="34" charset="0"/>
                <a:cs typeface="Arial" panose="020B0604020202020204" pitchFamily="34" charset="0"/>
              </a:rPr>
              <a:t>BAŞKA</a:t>
            </a:r>
            <a:r>
              <a:rPr lang="tr-TR" sz="1600" b="1" spc="20" dirty="0">
                <a:solidFill>
                  <a:srgbClr val="C00000"/>
                </a:solidFill>
                <a:latin typeface="+mn-lt"/>
                <a:ea typeface="Arial" panose="020B0604020202020204" pitchFamily="34" charset="0"/>
                <a:cs typeface="Arial" panose="020B0604020202020204" pitchFamily="34" charset="0"/>
              </a:rPr>
              <a:t> </a:t>
            </a:r>
            <a:r>
              <a:rPr lang="tr-TR" sz="1600" b="1" spc="-10" dirty="0">
                <a:solidFill>
                  <a:srgbClr val="C00000"/>
                </a:solidFill>
                <a:latin typeface="+mn-lt"/>
                <a:ea typeface="Arial" panose="020B0604020202020204" pitchFamily="34" charset="0"/>
                <a:cs typeface="Arial" panose="020B0604020202020204" pitchFamily="34" charset="0"/>
              </a:rPr>
              <a:t>MÜKELLEFLERE</a:t>
            </a:r>
            <a:r>
              <a:rPr lang="tr-TR" sz="1600" b="1" spc="15" dirty="0">
                <a:solidFill>
                  <a:srgbClr val="C00000"/>
                </a:solidFill>
                <a:latin typeface="+mn-lt"/>
                <a:ea typeface="Arial" panose="020B0604020202020204" pitchFamily="34" charset="0"/>
                <a:cs typeface="Arial" panose="020B0604020202020204" pitchFamily="34" charset="0"/>
              </a:rPr>
              <a:t> </a:t>
            </a:r>
            <a:r>
              <a:rPr lang="tr-TR" sz="1600" b="1" spc="-20" dirty="0">
                <a:solidFill>
                  <a:srgbClr val="C00000"/>
                </a:solidFill>
                <a:latin typeface="+mn-lt"/>
                <a:ea typeface="Arial" panose="020B0604020202020204" pitchFamily="34" charset="0"/>
                <a:cs typeface="Arial" panose="020B0604020202020204" pitchFamily="34" charset="0"/>
              </a:rPr>
              <a:t>V</a:t>
            </a:r>
            <a:r>
              <a:rPr lang="tr-TR" sz="1600" b="1" spc="-15" dirty="0">
                <a:solidFill>
                  <a:srgbClr val="C00000"/>
                </a:solidFill>
                <a:latin typeface="+mn-lt"/>
                <a:ea typeface="Arial" panose="020B0604020202020204" pitchFamily="34" charset="0"/>
                <a:cs typeface="Arial" panose="020B0604020202020204" pitchFamily="34" charset="0"/>
              </a:rPr>
              <a:t>ERİLEN</a:t>
            </a:r>
            <a:r>
              <a:rPr lang="tr-TR" sz="1600" b="1" spc="225" dirty="0">
                <a:solidFill>
                  <a:srgbClr val="C00000"/>
                </a:solidFill>
                <a:latin typeface="+mn-lt"/>
                <a:ea typeface="Arial" panose="020B0604020202020204" pitchFamily="34" charset="0"/>
                <a:cs typeface="Arial" panose="020B0604020202020204" pitchFamily="34" charset="0"/>
              </a:rPr>
              <a:t> </a:t>
            </a:r>
            <a:r>
              <a:rPr lang="tr-TR" sz="1600" b="1" spc="-10" dirty="0">
                <a:solidFill>
                  <a:srgbClr val="C00000"/>
                </a:solidFill>
                <a:latin typeface="+mn-lt"/>
                <a:ea typeface="Arial" panose="020B0604020202020204" pitchFamily="34" charset="0"/>
                <a:cs typeface="Arial" panose="020B0604020202020204" pitchFamily="34" charset="0"/>
              </a:rPr>
              <a:t>ÖZELGELERDEN</a:t>
            </a:r>
            <a:r>
              <a:rPr lang="tr-TR" sz="1600" b="1" spc="140" dirty="0">
                <a:solidFill>
                  <a:srgbClr val="C00000"/>
                </a:solidFill>
                <a:latin typeface="+mn-lt"/>
                <a:ea typeface="Arial" panose="020B0604020202020204" pitchFamily="34" charset="0"/>
                <a:cs typeface="Arial" panose="020B0604020202020204" pitchFamily="34" charset="0"/>
              </a:rPr>
              <a:t> </a:t>
            </a:r>
            <a:r>
              <a:rPr lang="tr-TR" sz="1600" b="1" spc="-15" dirty="0">
                <a:solidFill>
                  <a:srgbClr val="C00000"/>
                </a:solidFill>
                <a:latin typeface="+mn-lt"/>
                <a:ea typeface="Arial" panose="020B0604020202020204" pitchFamily="34" charset="0"/>
                <a:cs typeface="Arial" panose="020B0604020202020204" pitchFamily="34" charset="0"/>
              </a:rPr>
              <a:t>Y</a:t>
            </a:r>
            <a:r>
              <a:rPr lang="tr-TR" sz="1600" b="1" spc="-10" dirty="0">
                <a:solidFill>
                  <a:srgbClr val="C00000"/>
                </a:solidFill>
                <a:latin typeface="+mn-lt"/>
                <a:ea typeface="Arial" panose="020B0604020202020204" pitchFamily="34" charset="0"/>
                <a:cs typeface="Arial" panose="020B0604020202020204" pitchFamily="34" charset="0"/>
              </a:rPr>
              <a:t>ARARLANMA</a:t>
            </a:r>
            <a:r>
              <a:rPr lang="tr-TR" sz="1600" b="1" spc="140" dirty="0">
                <a:solidFill>
                  <a:srgbClr val="C00000"/>
                </a:solidFill>
                <a:latin typeface="+mn-lt"/>
                <a:ea typeface="Arial" panose="020B0604020202020204" pitchFamily="34" charset="0"/>
                <a:cs typeface="Arial" panose="020B0604020202020204" pitchFamily="34" charset="0"/>
              </a:rPr>
              <a:t> </a:t>
            </a:r>
            <a:r>
              <a:rPr lang="tr-TR" sz="1600" b="1" dirty="0">
                <a:solidFill>
                  <a:srgbClr val="C00000"/>
                </a:solidFill>
                <a:latin typeface="+mn-lt"/>
                <a:ea typeface="Arial" panose="020B0604020202020204" pitchFamily="34" charset="0"/>
                <a:cs typeface="Arial" panose="020B0604020202020204" pitchFamily="34" charset="0"/>
              </a:rPr>
              <a:t>OLANAĞI</a:t>
            </a:r>
            <a:r>
              <a:rPr lang="tr-TR" sz="1600" b="1" spc="155" dirty="0">
                <a:solidFill>
                  <a:srgbClr val="C00000"/>
                </a:solidFill>
                <a:latin typeface="+mn-lt"/>
                <a:ea typeface="Arial" panose="020B0604020202020204" pitchFamily="34" charset="0"/>
                <a:cs typeface="Arial" panose="020B0604020202020204" pitchFamily="34" charset="0"/>
              </a:rPr>
              <a:t> </a:t>
            </a:r>
          </a:p>
          <a:p>
            <a:pPr marR="76200" algn="just">
              <a:lnSpc>
                <a:spcPts val="2200"/>
              </a:lnSpc>
              <a:spcBef>
                <a:spcPts val="600"/>
              </a:spcBef>
              <a:spcAft>
                <a:spcPts val="600"/>
              </a:spcAft>
            </a:pPr>
            <a:r>
              <a:rPr lang="tr-TR" sz="1600" b="1" dirty="0">
                <a:latin typeface="+mn-lt"/>
                <a:ea typeface="Arial" panose="020B0604020202020204" pitchFamily="34" charset="0"/>
                <a:cs typeface="Arial" panose="020B0604020202020204" pitchFamily="34" charset="0"/>
              </a:rPr>
              <a:t>6009</a:t>
            </a:r>
            <a:r>
              <a:rPr lang="tr-TR" sz="1600" b="1" spc="10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S</a:t>
            </a:r>
            <a:r>
              <a:rPr lang="tr-TR" sz="1600" b="1" spc="-25" dirty="0">
                <a:latin typeface="+mn-lt"/>
                <a:ea typeface="Arial" panose="020B0604020202020204" pitchFamily="34" charset="0"/>
                <a:cs typeface="Arial" panose="020B0604020202020204" pitchFamily="34" charset="0"/>
              </a:rPr>
              <a:t>a</a:t>
            </a:r>
            <a:r>
              <a:rPr lang="tr-TR" sz="1600" b="1" dirty="0">
                <a:latin typeface="+mn-lt"/>
                <a:ea typeface="Arial" panose="020B0604020202020204" pitchFamily="34" charset="0"/>
                <a:cs typeface="Arial" panose="020B0604020202020204" pitchFamily="34" charset="0"/>
              </a:rPr>
              <a:t>yılı </a:t>
            </a:r>
            <a:r>
              <a:rPr lang="tr-TR" sz="1600" b="1" spc="-15" dirty="0">
                <a:latin typeface="+mn-lt"/>
                <a:ea typeface="Arial" panose="020B0604020202020204" pitchFamily="34" charset="0"/>
                <a:cs typeface="Arial" panose="020B0604020202020204" pitchFamily="34" charset="0"/>
              </a:rPr>
              <a:t>Kan</a:t>
            </a:r>
            <a:r>
              <a:rPr lang="tr-TR" sz="1600" b="1" spc="-10" dirty="0">
                <a:latin typeface="+mn-lt"/>
                <a:ea typeface="Arial" panose="020B0604020202020204" pitchFamily="34" charset="0"/>
                <a:cs typeface="Arial" panose="020B0604020202020204" pitchFamily="34" charset="0"/>
              </a:rPr>
              <a:t>un’la</a:t>
            </a:r>
            <a:r>
              <a:rPr lang="tr-TR" sz="1600" b="1" spc="-130" dirty="0">
                <a:latin typeface="+mn-lt"/>
                <a:ea typeface="Arial" panose="020B0604020202020204" pitchFamily="34" charset="0"/>
                <a:cs typeface="Arial" panose="020B0604020202020204" pitchFamily="34" charset="0"/>
              </a:rPr>
              <a:t> </a:t>
            </a:r>
            <a:r>
              <a:rPr lang="tr-TR" sz="1600" b="1" spc="-15" dirty="0">
                <a:latin typeface="+mn-lt"/>
                <a:ea typeface="Arial" panose="020B0604020202020204" pitchFamily="34" charset="0"/>
                <a:cs typeface="Arial" panose="020B0604020202020204" pitchFamily="34" charset="0"/>
              </a:rPr>
              <a:t>yapılan</a:t>
            </a:r>
            <a:r>
              <a:rPr lang="tr-TR" sz="1600" b="1" spc="-13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yasal</a:t>
            </a:r>
            <a:r>
              <a:rPr lang="tr-TR" sz="1600" b="1" spc="-130" dirty="0">
                <a:latin typeface="+mn-lt"/>
                <a:ea typeface="Arial" panose="020B0604020202020204" pitchFamily="34" charset="0"/>
                <a:cs typeface="Arial" panose="020B0604020202020204" pitchFamily="34" charset="0"/>
              </a:rPr>
              <a:t> </a:t>
            </a:r>
            <a:r>
              <a:rPr lang="tr-TR" sz="1600" b="1" spc="-10" dirty="0">
                <a:latin typeface="+mn-lt"/>
                <a:ea typeface="Arial" panose="020B0604020202020204" pitchFamily="34" charset="0"/>
                <a:cs typeface="Arial" panose="020B0604020202020204" pitchFamily="34" charset="0"/>
              </a:rPr>
              <a:t>düz</a:t>
            </a:r>
            <a:r>
              <a:rPr lang="tr-TR" sz="1600" b="1" spc="-5" dirty="0">
                <a:latin typeface="+mn-lt"/>
                <a:ea typeface="Arial" panose="020B0604020202020204" pitchFamily="34" charset="0"/>
                <a:cs typeface="Arial" panose="020B0604020202020204" pitchFamily="34" charset="0"/>
              </a:rPr>
              <a:t>enlemeler sonrasında</a:t>
            </a:r>
            <a:r>
              <a:rPr lang="tr-TR" sz="1600" b="1" spc="145" dirty="0">
                <a:latin typeface="+mn-lt"/>
                <a:ea typeface="Arial" panose="020B0604020202020204" pitchFamily="34" charset="0"/>
                <a:cs typeface="Arial" panose="020B0604020202020204" pitchFamily="34" charset="0"/>
              </a:rPr>
              <a:t> </a:t>
            </a:r>
            <a:r>
              <a:rPr lang="tr-TR" sz="1600" b="1" dirty="0">
                <a:solidFill>
                  <a:srgbClr val="000000"/>
                </a:solidFill>
                <a:latin typeface="+mn-lt"/>
              </a:rPr>
              <a:t>Vergi Müfettişlerinin kararname, tüzük, yönetmelik, genel tebliğ ve sirkülere aykırı olarak doğrudan vergi inceleme raporu yazmaları yasaklanmış bulunmaktadır.</a:t>
            </a:r>
          </a:p>
          <a:p>
            <a:pPr marR="76200" algn="just">
              <a:lnSpc>
                <a:spcPts val="2200"/>
              </a:lnSpc>
              <a:spcBef>
                <a:spcPts val="600"/>
              </a:spcBef>
              <a:spcAft>
                <a:spcPts val="600"/>
              </a:spcAft>
            </a:pPr>
            <a:r>
              <a:rPr lang="tr-TR" sz="1600" b="1" dirty="0">
                <a:latin typeface="+mn-lt"/>
                <a:ea typeface="Arial" panose="020B0604020202020204" pitchFamily="34" charset="0"/>
                <a:cs typeface="Arial" panose="020B0604020202020204" pitchFamily="34" charset="0"/>
              </a:rPr>
              <a:t>Yapılan düzenlemeye göre; </a:t>
            </a:r>
            <a:r>
              <a:rPr lang="tr-TR" sz="1600" b="1" spc="-15" dirty="0">
                <a:latin typeface="+mn-lt"/>
                <a:ea typeface="Arial" panose="020B0604020202020204" pitchFamily="34" charset="0"/>
                <a:cs typeface="Arial" panose="020B0604020202020204" pitchFamily="34" charset="0"/>
              </a:rPr>
              <a:t>ra</a:t>
            </a:r>
            <a:r>
              <a:rPr lang="tr-TR" sz="1600" b="1" spc="-10" dirty="0">
                <a:latin typeface="+mn-lt"/>
                <a:ea typeface="Arial" panose="020B0604020202020204" pitchFamily="34" charset="0"/>
                <a:cs typeface="Arial" panose="020B0604020202020204" pitchFamily="34" charset="0"/>
              </a:rPr>
              <a:t>por</a:t>
            </a:r>
            <a:r>
              <a:rPr lang="tr-TR" sz="1600" b="1" spc="-7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değerlendirme</a:t>
            </a:r>
            <a:r>
              <a:rPr lang="tr-TR" sz="1600" b="1" spc="-75" dirty="0">
                <a:latin typeface="+mn-lt"/>
                <a:ea typeface="Arial" panose="020B0604020202020204" pitchFamily="34" charset="0"/>
                <a:cs typeface="Arial" panose="020B0604020202020204" pitchFamily="34" charset="0"/>
              </a:rPr>
              <a:t> </a:t>
            </a:r>
            <a:r>
              <a:rPr lang="tr-TR" sz="1600" b="1" spc="-5" dirty="0">
                <a:latin typeface="+mn-lt"/>
                <a:ea typeface="Arial" panose="020B0604020202020204" pitchFamily="34" charset="0"/>
                <a:cs typeface="Arial" panose="020B0604020202020204" pitchFamily="34" charset="0"/>
              </a:rPr>
              <a:t>komisy</a:t>
            </a:r>
            <a:r>
              <a:rPr lang="tr-TR" sz="1600" b="1" spc="-10" dirty="0">
                <a:latin typeface="+mn-lt"/>
                <a:ea typeface="Arial" panose="020B0604020202020204" pitchFamily="34" charset="0"/>
                <a:cs typeface="Arial" panose="020B0604020202020204" pitchFamily="34" charset="0"/>
              </a:rPr>
              <a:t>onları</a:t>
            </a:r>
            <a:r>
              <a:rPr lang="tr-TR" sz="1600" b="1" spc="115" dirty="0">
                <a:latin typeface="+mn-lt"/>
                <a:ea typeface="Arial" panose="020B0604020202020204" pitchFamily="34" charset="0"/>
                <a:cs typeface="Arial" panose="020B0604020202020204" pitchFamily="34" charset="0"/>
              </a:rPr>
              <a:t> </a:t>
            </a:r>
            <a:r>
              <a:rPr lang="tr-TR" sz="1600" b="1" spc="-10" dirty="0">
                <a:latin typeface="+mn-lt"/>
                <a:ea typeface="Arial" panose="020B0604020202020204" pitchFamily="34" charset="0"/>
                <a:cs typeface="Arial" panose="020B0604020202020204" pitchFamily="34" charset="0"/>
              </a:rPr>
              <a:t>düz</a:t>
            </a:r>
            <a:r>
              <a:rPr lang="tr-TR" sz="1600" b="1" spc="-5" dirty="0">
                <a:latin typeface="+mn-lt"/>
                <a:ea typeface="Arial" panose="020B0604020202020204" pitchFamily="34" charset="0"/>
                <a:cs typeface="Arial" panose="020B0604020202020204" pitchFamily="34" charset="0"/>
              </a:rPr>
              <a:t>enlenen</a:t>
            </a:r>
            <a:r>
              <a:rPr lang="tr-TR" sz="1600" b="1" spc="-70" dirty="0">
                <a:latin typeface="+mn-lt"/>
                <a:ea typeface="Arial" panose="020B0604020202020204" pitchFamily="34" charset="0"/>
                <a:cs typeface="Arial" panose="020B0604020202020204" pitchFamily="34" charset="0"/>
              </a:rPr>
              <a:t> </a:t>
            </a:r>
            <a:r>
              <a:rPr lang="tr-TR" sz="1600" b="1" spc="-20" dirty="0">
                <a:latin typeface="+mn-lt"/>
                <a:ea typeface="Arial" panose="020B0604020202020204" pitchFamily="34" charset="0"/>
                <a:cs typeface="Arial" panose="020B0604020202020204" pitchFamily="34" charset="0"/>
              </a:rPr>
              <a:t>vergi</a:t>
            </a:r>
            <a:r>
              <a:rPr lang="tr-TR" sz="1600" b="1" spc="-6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inceleme</a:t>
            </a:r>
            <a:r>
              <a:rPr lang="tr-TR" sz="1600" b="1" spc="-65" dirty="0">
                <a:latin typeface="+mn-lt"/>
                <a:ea typeface="Arial" panose="020B0604020202020204" pitchFamily="34" charset="0"/>
                <a:cs typeface="Arial" panose="020B0604020202020204" pitchFamily="34" charset="0"/>
              </a:rPr>
              <a:t> </a:t>
            </a:r>
            <a:r>
              <a:rPr lang="tr-TR" sz="1600" b="1" spc="-10" dirty="0">
                <a:latin typeface="+mn-lt"/>
                <a:ea typeface="Arial" panose="020B0604020202020204" pitchFamily="34" charset="0"/>
                <a:cs typeface="Arial" panose="020B0604020202020204" pitchFamily="34" charset="0"/>
              </a:rPr>
              <a:t>raporlarını</a:t>
            </a:r>
            <a:r>
              <a:rPr lang="tr-TR" sz="1600" b="1" spc="145" dirty="0">
                <a:latin typeface="+mn-lt"/>
                <a:ea typeface="Arial" panose="020B0604020202020204" pitchFamily="34" charset="0"/>
                <a:cs typeface="Arial" panose="020B0604020202020204" pitchFamily="34" charset="0"/>
              </a:rPr>
              <a:t> </a:t>
            </a:r>
            <a:r>
              <a:rPr lang="tr-TR" sz="1600" b="1" spc="-20" dirty="0">
                <a:latin typeface="+mn-lt"/>
                <a:ea typeface="Arial" panose="020B0604020202020204" pitchFamily="34" charset="0"/>
                <a:cs typeface="Arial" panose="020B0604020202020204" pitchFamily="34" charset="0"/>
              </a:rPr>
              <a:t>vergi</a:t>
            </a:r>
            <a:r>
              <a:rPr lang="tr-TR" sz="1600" b="1" spc="-40" dirty="0">
                <a:latin typeface="+mn-lt"/>
                <a:ea typeface="Arial" panose="020B0604020202020204" pitchFamily="34" charset="0"/>
                <a:cs typeface="Arial" panose="020B0604020202020204" pitchFamily="34" charset="0"/>
              </a:rPr>
              <a:t> </a:t>
            </a:r>
            <a:r>
              <a:rPr lang="tr-TR" sz="1600" b="1" spc="-15" dirty="0">
                <a:latin typeface="+mn-lt"/>
                <a:ea typeface="Arial" panose="020B0604020202020204" pitchFamily="34" charset="0"/>
                <a:cs typeface="Arial" panose="020B0604020202020204" pitchFamily="34" charset="0"/>
              </a:rPr>
              <a:t>kanunları</a:t>
            </a:r>
            <a:r>
              <a:rPr lang="tr-TR" sz="1600" b="1" spc="-35" dirty="0">
                <a:latin typeface="+mn-lt"/>
                <a:ea typeface="Arial" panose="020B0604020202020204" pitchFamily="34" charset="0"/>
                <a:cs typeface="Arial" panose="020B0604020202020204" pitchFamily="34" charset="0"/>
              </a:rPr>
              <a:t> </a:t>
            </a:r>
            <a:r>
              <a:rPr lang="tr-TR" sz="1600" b="1" spc="-15" dirty="0">
                <a:latin typeface="+mn-lt"/>
                <a:ea typeface="Arial" panose="020B0604020202020204" pitchFamily="34" charset="0"/>
                <a:cs typeface="Arial" panose="020B0604020202020204" pitchFamily="34" charset="0"/>
              </a:rPr>
              <a:t>ve</a:t>
            </a:r>
            <a:r>
              <a:rPr lang="tr-TR" sz="1600" b="1" spc="-3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ikincil</a:t>
            </a:r>
            <a:r>
              <a:rPr lang="tr-TR" sz="1600" b="1" spc="-35" dirty="0">
                <a:latin typeface="+mn-lt"/>
                <a:ea typeface="Arial" panose="020B0604020202020204" pitchFamily="34" charset="0"/>
                <a:cs typeface="Arial" panose="020B0604020202020204" pitchFamily="34" charset="0"/>
              </a:rPr>
              <a:t> </a:t>
            </a:r>
            <a:r>
              <a:rPr lang="tr-TR" sz="1600" b="1" spc="-10" dirty="0">
                <a:latin typeface="+mn-lt"/>
                <a:ea typeface="Arial" panose="020B0604020202020204" pitchFamily="34" charset="0"/>
                <a:cs typeface="Arial" panose="020B0604020202020204" pitchFamily="34" charset="0"/>
              </a:rPr>
              <a:t>düz</a:t>
            </a:r>
            <a:r>
              <a:rPr lang="tr-TR" sz="1600" b="1" spc="-5" dirty="0">
                <a:latin typeface="+mn-lt"/>
                <a:ea typeface="Arial" panose="020B0604020202020204" pitchFamily="34" charset="0"/>
                <a:cs typeface="Arial" panose="020B0604020202020204" pitchFamily="34" charset="0"/>
              </a:rPr>
              <a:t>enlemelerin</a:t>
            </a:r>
            <a:r>
              <a:rPr lang="tr-TR" sz="1600" b="1" spc="16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yanı</a:t>
            </a:r>
            <a:r>
              <a:rPr lang="tr-TR" sz="1600" b="1" spc="-7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sıra</a:t>
            </a:r>
            <a:r>
              <a:rPr lang="tr-TR" sz="1600" b="1" spc="-70" dirty="0">
                <a:latin typeface="+mn-lt"/>
                <a:ea typeface="Arial" panose="020B0604020202020204" pitchFamily="34" charset="0"/>
                <a:cs typeface="Arial" panose="020B0604020202020204" pitchFamily="34" charset="0"/>
              </a:rPr>
              <a:t> </a:t>
            </a:r>
            <a:r>
              <a:rPr lang="tr-TR" sz="1600" b="1" spc="-15" dirty="0">
                <a:latin typeface="+mn-lt"/>
                <a:ea typeface="Arial" panose="020B0604020202020204" pitchFamily="34" charset="0"/>
                <a:cs typeface="Arial" panose="020B0604020202020204" pitchFamily="34" charset="0"/>
              </a:rPr>
              <a:t>öz</a:t>
            </a:r>
            <a:r>
              <a:rPr lang="tr-TR" sz="1600" b="1" spc="-10" dirty="0">
                <a:latin typeface="+mn-lt"/>
                <a:ea typeface="Arial" panose="020B0604020202020204" pitchFamily="34" charset="0"/>
                <a:cs typeface="Arial" panose="020B0604020202020204" pitchFamily="34" charset="0"/>
              </a:rPr>
              <a:t>elgelere</a:t>
            </a:r>
            <a:r>
              <a:rPr lang="tr-TR" sz="1600" b="1" spc="-70"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uygunluğu</a:t>
            </a:r>
            <a:r>
              <a:rPr lang="tr-TR" sz="1600" b="1" spc="-70" dirty="0">
                <a:latin typeface="+mn-lt"/>
                <a:ea typeface="Arial" panose="020B0604020202020204" pitchFamily="34" charset="0"/>
                <a:cs typeface="Arial" panose="020B0604020202020204" pitchFamily="34" charset="0"/>
              </a:rPr>
              <a:t> </a:t>
            </a:r>
            <a:r>
              <a:rPr lang="tr-TR" sz="1600" b="1" spc="-5" dirty="0">
                <a:latin typeface="+mn-lt"/>
                <a:ea typeface="Arial" panose="020B0604020202020204" pitchFamily="34" charset="0"/>
                <a:cs typeface="Arial" panose="020B0604020202020204" pitchFamily="34" charset="0"/>
              </a:rPr>
              <a:t>yönünden</a:t>
            </a:r>
            <a:r>
              <a:rPr lang="tr-TR" sz="1600" b="1" spc="140"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de</a:t>
            </a:r>
            <a:r>
              <a:rPr lang="tr-TR" sz="1600" b="1" spc="10" dirty="0">
                <a:latin typeface="+mn-lt"/>
                <a:ea typeface="Arial" panose="020B0604020202020204" pitchFamily="34" charset="0"/>
                <a:cs typeface="Arial" panose="020B0604020202020204" pitchFamily="34" charset="0"/>
              </a:rPr>
              <a:t> </a:t>
            </a:r>
            <a:r>
              <a:rPr lang="tr-TR" sz="1600" b="1" spc="-5" dirty="0">
                <a:latin typeface="+mn-lt"/>
                <a:ea typeface="Arial" panose="020B0604020202020204" pitchFamily="34" charset="0"/>
                <a:cs typeface="Arial" panose="020B0604020202020204" pitchFamily="34" charset="0"/>
              </a:rPr>
              <a:t>değerlendirmek durumundadır.</a:t>
            </a:r>
            <a:endParaRPr lang="tr-TR" sz="1600" b="1" spc="-45" dirty="0">
              <a:latin typeface="+mn-lt"/>
              <a:ea typeface="Arial" panose="020B0604020202020204" pitchFamily="34" charset="0"/>
              <a:cs typeface="Arial" panose="020B0604020202020204" pitchFamily="34" charset="0"/>
            </a:endParaRPr>
          </a:p>
          <a:p>
            <a:pPr marR="76200" algn="just">
              <a:lnSpc>
                <a:spcPts val="2200"/>
              </a:lnSpc>
              <a:spcBef>
                <a:spcPts val="600"/>
              </a:spcBef>
              <a:spcAft>
                <a:spcPts val="600"/>
              </a:spcAft>
            </a:pPr>
            <a:r>
              <a:rPr lang="tr-TR" sz="1600" b="1" dirty="0">
                <a:latin typeface="+mn-lt"/>
                <a:ea typeface="Arial" panose="020B0604020202020204" pitchFamily="34" charset="0"/>
                <a:cs typeface="Arial" panose="020B0604020202020204" pitchFamily="34" charset="0"/>
              </a:rPr>
              <a:t>Söz</a:t>
            </a:r>
            <a:r>
              <a:rPr lang="tr-TR" sz="1600" b="1" spc="-45" dirty="0">
                <a:latin typeface="+mn-lt"/>
                <a:ea typeface="Arial" panose="020B0604020202020204" pitchFamily="34" charset="0"/>
                <a:cs typeface="Arial" panose="020B0604020202020204" pitchFamily="34" charset="0"/>
              </a:rPr>
              <a:t> k</a:t>
            </a:r>
            <a:r>
              <a:rPr lang="tr-TR" sz="1600" b="1" dirty="0">
                <a:latin typeface="+mn-lt"/>
                <a:ea typeface="Arial" panose="020B0604020202020204" pitchFamily="34" charset="0"/>
                <a:cs typeface="Arial" panose="020B0604020202020204" pitchFamily="34" charset="0"/>
              </a:rPr>
              <a:t>o</a:t>
            </a:r>
            <a:r>
              <a:rPr lang="tr-TR" sz="1600" b="1" spc="-65" dirty="0">
                <a:latin typeface="+mn-lt"/>
                <a:ea typeface="Arial" panose="020B0604020202020204" pitchFamily="34" charset="0"/>
                <a:cs typeface="Arial" panose="020B0604020202020204" pitchFamily="34" charset="0"/>
              </a:rPr>
              <a:t>n</a:t>
            </a:r>
            <a:r>
              <a:rPr lang="tr-TR" sz="1600" b="1" dirty="0">
                <a:latin typeface="+mn-lt"/>
                <a:ea typeface="Arial" panose="020B0604020202020204" pitchFamily="34" charset="0"/>
                <a:cs typeface="Arial" panose="020B0604020202020204" pitchFamily="34" charset="0"/>
              </a:rPr>
              <a:t>usu</a:t>
            </a:r>
            <a:r>
              <a:rPr lang="tr-TR" sz="1600" b="1" spc="-4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yasal</a:t>
            </a:r>
            <a:r>
              <a:rPr lang="tr-TR" sz="1600" b="1" spc="-4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dü</a:t>
            </a:r>
            <a:r>
              <a:rPr lang="tr-TR" sz="1600" b="1" spc="-30" dirty="0">
                <a:latin typeface="+mn-lt"/>
                <a:ea typeface="Arial" panose="020B0604020202020204" pitchFamily="34" charset="0"/>
                <a:cs typeface="Arial" panose="020B0604020202020204" pitchFamily="34" charset="0"/>
              </a:rPr>
              <a:t>z</a:t>
            </a:r>
            <a:r>
              <a:rPr lang="tr-TR" sz="1600" b="1" dirty="0">
                <a:latin typeface="+mn-lt"/>
                <a:ea typeface="Arial" panose="020B0604020202020204" pitchFamily="34" charset="0"/>
                <a:cs typeface="Arial" panose="020B0604020202020204" pitchFamily="34" charset="0"/>
              </a:rPr>
              <a:t>enlem</a:t>
            </a:r>
            <a:r>
              <a:rPr lang="tr-TR" sz="1600" b="1" spc="-15" dirty="0">
                <a:latin typeface="+mn-lt"/>
                <a:ea typeface="Arial" panose="020B0604020202020204" pitchFamily="34" charset="0"/>
                <a:cs typeface="Arial" panose="020B0604020202020204" pitchFamily="34" charset="0"/>
              </a:rPr>
              <a:t>e</a:t>
            </a:r>
            <a:r>
              <a:rPr lang="tr-TR" sz="1600" b="1" spc="-30" dirty="0">
                <a:latin typeface="+mn-lt"/>
                <a:ea typeface="Arial" panose="020B0604020202020204" pitchFamily="34" charset="0"/>
                <a:cs typeface="Arial" panose="020B0604020202020204" pitchFamily="34" charset="0"/>
              </a:rPr>
              <a:t>y</a:t>
            </a:r>
            <a:r>
              <a:rPr lang="tr-TR" sz="1600" b="1" dirty="0">
                <a:latin typeface="+mn-lt"/>
                <a:ea typeface="Arial" panose="020B0604020202020204" pitchFamily="34" charset="0"/>
                <a:cs typeface="Arial" panose="020B0604020202020204" pitchFamily="34" charset="0"/>
              </a:rPr>
              <a:t>e ilişkin</a:t>
            </a:r>
            <a:r>
              <a:rPr lang="tr-TR" sz="1600" b="1" spc="-60"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olarak</a:t>
            </a:r>
            <a:r>
              <a:rPr lang="tr-TR" sz="1600" b="1" spc="-55" dirty="0">
                <a:latin typeface="+mn-lt"/>
                <a:ea typeface="Arial" panose="020B0604020202020204" pitchFamily="34" charset="0"/>
                <a:cs typeface="Arial" panose="020B0604020202020204" pitchFamily="34" charset="0"/>
              </a:rPr>
              <a:t> </a:t>
            </a:r>
            <a:r>
              <a:rPr lang="tr-TR" sz="1600" b="1" spc="-10" dirty="0">
                <a:latin typeface="+mn-lt"/>
                <a:ea typeface="Arial" panose="020B0604020202020204" pitchFamily="34" charset="0"/>
                <a:cs typeface="Arial" panose="020B0604020202020204" pitchFamily="34" charset="0"/>
              </a:rPr>
              <a:t>yayımlanan</a:t>
            </a:r>
            <a:r>
              <a:rPr lang="tr-TR" sz="1600" b="1" spc="-55" dirty="0">
                <a:latin typeface="+mn-lt"/>
                <a:ea typeface="Arial" panose="020B0604020202020204" pitchFamily="34" charset="0"/>
                <a:cs typeface="Arial" panose="020B0604020202020204" pitchFamily="34" charset="0"/>
              </a:rPr>
              <a:t> </a:t>
            </a:r>
            <a:r>
              <a:rPr lang="tr-TR" sz="1600" b="1" spc="-5" dirty="0">
                <a:latin typeface="+mn-lt"/>
                <a:ea typeface="Arial" panose="020B0604020202020204" pitchFamily="34" charset="0"/>
                <a:cs typeface="Arial" panose="020B0604020202020204" pitchFamily="34" charset="0"/>
              </a:rPr>
              <a:t>genel</a:t>
            </a:r>
            <a:r>
              <a:rPr lang="tr-TR" sz="1600" b="1" spc="-55" dirty="0">
                <a:latin typeface="+mn-lt"/>
                <a:ea typeface="Arial" panose="020B0604020202020204" pitchFamily="34" charset="0"/>
                <a:cs typeface="Arial" panose="020B0604020202020204" pitchFamily="34" charset="0"/>
              </a:rPr>
              <a:t> </a:t>
            </a:r>
            <a:r>
              <a:rPr lang="tr-TR" sz="1600" b="1" spc="-10" dirty="0">
                <a:latin typeface="+mn-lt"/>
                <a:ea typeface="Arial" panose="020B0604020202020204" pitchFamily="34" charset="0"/>
                <a:cs typeface="Arial" panose="020B0604020202020204" pitchFamily="34" charset="0"/>
              </a:rPr>
              <a:t>tebliğde</a:t>
            </a:r>
            <a:r>
              <a:rPr lang="tr-TR" sz="1600" b="1" spc="125" dirty="0">
                <a:latin typeface="+mn-lt"/>
                <a:ea typeface="Arial" panose="020B0604020202020204" pitchFamily="34" charset="0"/>
                <a:cs typeface="Arial" panose="020B0604020202020204" pitchFamily="34" charset="0"/>
              </a:rPr>
              <a:t> </a:t>
            </a:r>
            <a:r>
              <a:rPr lang="tr-TR" sz="1600" b="1" spc="-20" dirty="0">
                <a:latin typeface="+mn-lt"/>
                <a:ea typeface="Arial" panose="020B0604020202020204" pitchFamily="34" charset="0"/>
                <a:cs typeface="Arial" panose="020B0604020202020204" pitchFamily="34" charset="0"/>
              </a:rPr>
              <a:t>ise,</a:t>
            </a:r>
            <a:r>
              <a:rPr lang="tr-TR" sz="1600" b="1" spc="-70"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yasa</a:t>
            </a:r>
            <a:r>
              <a:rPr lang="tr-TR" sz="1600" b="1" spc="-70"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hükmünde</a:t>
            </a:r>
            <a:r>
              <a:rPr lang="tr-TR" sz="1600" b="1" spc="-70" dirty="0">
                <a:latin typeface="+mn-lt"/>
                <a:ea typeface="Arial" panose="020B0604020202020204" pitchFamily="34" charset="0"/>
                <a:cs typeface="Arial" panose="020B0604020202020204" pitchFamily="34" charset="0"/>
              </a:rPr>
              <a:t> </a:t>
            </a:r>
            <a:r>
              <a:rPr lang="tr-TR" sz="1600" b="1" spc="-10" dirty="0">
                <a:latin typeface="+mn-lt"/>
                <a:ea typeface="Arial" panose="020B0604020202020204" pitchFamily="34" charset="0"/>
                <a:cs typeface="Arial" panose="020B0604020202020204" pitchFamily="34" charset="0"/>
              </a:rPr>
              <a:t>kısıtlayıcı</a:t>
            </a:r>
            <a:r>
              <a:rPr lang="tr-TR" sz="1600" b="1" spc="-75" dirty="0">
                <a:latin typeface="+mn-lt"/>
                <a:ea typeface="Arial" panose="020B0604020202020204" pitchFamily="34" charset="0"/>
                <a:cs typeface="Arial" panose="020B0604020202020204" pitchFamily="34" charset="0"/>
              </a:rPr>
              <a:t> </a:t>
            </a:r>
            <a:r>
              <a:rPr lang="tr-TR" sz="1600" b="1" spc="-5" dirty="0">
                <a:latin typeface="+mn-lt"/>
                <a:ea typeface="Arial" panose="020B0604020202020204" pitchFamily="34" charset="0"/>
                <a:cs typeface="Arial" panose="020B0604020202020204" pitchFamily="34" charset="0"/>
              </a:rPr>
              <a:t>yönde </a:t>
            </a:r>
            <a:r>
              <a:rPr lang="tr-TR" sz="1600" b="1" dirty="0">
                <a:latin typeface="+mn-lt"/>
                <a:ea typeface="Arial" panose="020B0604020202020204" pitchFamily="34" charset="0"/>
                <a:cs typeface="Arial" panose="020B0604020202020204" pitchFamily="34" charset="0"/>
              </a:rPr>
              <a:t>bir</a:t>
            </a:r>
            <a:r>
              <a:rPr lang="tr-TR" sz="1600" b="1" spc="-2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hüküm</a:t>
            </a:r>
            <a:r>
              <a:rPr lang="tr-TR" sz="1600" b="1" spc="-25" dirty="0">
                <a:latin typeface="+mn-lt"/>
                <a:ea typeface="Arial" panose="020B0604020202020204" pitchFamily="34" charset="0"/>
                <a:cs typeface="Arial" panose="020B0604020202020204" pitchFamily="34" charset="0"/>
              </a:rPr>
              <a:t> </a:t>
            </a:r>
            <a:r>
              <a:rPr lang="tr-TR" sz="1600" b="1" spc="-5" dirty="0">
                <a:latin typeface="+mn-lt"/>
                <a:ea typeface="Arial" panose="020B0604020202020204" pitchFamily="34" charset="0"/>
                <a:cs typeface="Arial" panose="020B0604020202020204" pitchFamily="34" charset="0"/>
              </a:rPr>
              <a:t>b</a:t>
            </a:r>
            <a:r>
              <a:rPr lang="tr-TR" sz="1600" b="1" spc="-10" dirty="0">
                <a:latin typeface="+mn-lt"/>
                <a:ea typeface="Arial" panose="020B0604020202020204" pitchFamily="34" charset="0"/>
                <a:cs typeface="Arial" panose="020B0604020202020204" pitchFamily="34" charset="0"/>
              </a:rPr>
              <a:t>ulunmadığından</a:t>
            </a:r>
            <a:r>
              <a:rPr lang="tr-TR" sz="1600" b="1" spc="-15" dirty="0">
                <a:latin typeface="+mn-lt"/>
                <a:ea typeface="Arial" panose="020B0604020202020204" pitchFamily="34" charset="0"/>
                <a:cs typeface="Arial" panose="020B0604020202020204" pitchFamily="34" charset="0"/>
              </a:rPr>
              <a:t> ra</a:t>
            </a:r>
            <a:r>
              <a:rPr lang="tr-TR" sz="1600" b="1" spc="-10" dirty="0">
                <a:latin typeface="+mn-lt"/>
                <a:ea typeface="Arial" panose="020B0604020202020204" pitchFamily="34" charset="0"/>
                <a:cs typeface="Arial" panose="020B0604020202020204" pitchFamily="34" charset="0"/>
              </a:rPr>
              <a:t>por</a:t>
            </a:r>
            <a:r>
              <a:rPr lang="tr-TR" sz="1600" b="1" spc="-7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değerlendirme</a:t>
            </a:r>
            <a:r>
              <a:rPr lang="tr-TR" sz="1600" b="1" spc="-75" dirty="0">
                <a:latin typeface="+mn-lt"/>
                <a:ea typeface="Arial" panose="020B0604020202020204" pitchFamily="34" charset="0"/>
                <a:cs typeface="Arial" panose="020B0604020202020204" pitchFamily="34" charset="0"/>
              </a:rPr>
              <a:t> </a:t>
            </a:r>
            <a:r>
              <a:rPr lang="tr-TR" sz="1600" b="1" spc="-5" dirty="0">
                <a:latin typeface="+mn-lt"/>
                <a:ea typeface="Arial" panose="020B0604020202020204" pitchFamily="34" charset="0"/>
                <a:cs typeface="Arial" panose="020B0604020202020204" pitchFamily="34" charset="0"/>
              </a:rPr>
              <a:t>komisy</a:t>
            </a:r>
            <a:r>
              <a:rPr lang="tr-TR" sz="1600" b="1" spc="-10" dirty="0">
                <a:latin typeface="+mn-lt"/>
                <a:ea typeface="Arial" panose="020B0604020202020204" pitchFamily="34" charset="0"/>
                <a:cs typeface="Arial" panose="020B0604020202020204" pitchFamily="34" charset="0"/>
              </a:rPr>
              <a:t>onlarınca</a:t>
            </a:r>
            <a:r>
              <a:rPr lang="tr-TR" sz="1600" b="1" spc="-30"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inceleme</a:t>
            </a:r>
            <a:r>
              <a:rPr lang="tr-TR" sz="1600" b="1" spc="145" dirty="0">
                <a:latin typeface="+mn-lt"/>
                <a:ea typeface="Arial" panose="020B0604020202020204" pitchFamily="34" charset="0"/>
                <a:cs typeface="Arial" panose="020B0604020202020204" pitchFamily="34" charset="0"/>
              </a:rPr>
              <a:t> </a:t>
            </a:r>
            <a:r>
              <a:rPr lang="tr-TR" sz="1600" b="1" spc="-10" dirty="0">
                <a:latin typeface="+mn-lt"/>
                <a:ea typeface="Arial" panose="020B0604020202020204" pitchFamily="34" charset="0"/>
                <a:cs typeface="Arial" panose="020B0604020202020204" pitchFamily="34" charset="0"/>
              </a:rPr>
              <a:t>raporları</a:t>
            </a:r>
            <a:r>
              <a:rPr lang="tr-TR" sz="1600" b="1" spc="-15" dirty="0">
                <a:latin typeface="+mn-lt"/>
                <a:ea typeface="Arial" panose="020B0604020202020204" pitchFamily="34" charset="0"/>
                <a:cs typeface="Arial" panose="020B0604020202020204" pitchFamily="34" charset="0"/>
              </a:rPr>
              <a:t> </a:t>
            </a:r>
            <a:r>
              <a:rPr lang="tr-TR" sz="1600" b="1" spc="-5" dirty="0">
                <a:latin typeface="+mn-lt"/>
                <a:ea typeface="Arial" panose="020B0604020202020204" pitchFamily="34" charset="0"/>
                <a:cs typeface="Arial" panose="020B0604020202020204" pitchFamily="34" charset="0"/>
              </a:rPr>
              <a:t>değerlendirmeye</a:t>
            </a:r>
            <a:r>
              <a:rPr lang="tr-TR" sz="1600" b="1" spc="-15" dirty="0">
                <a:latin typeface="+mn-lt"/>
                <a:ea typeface="Arial" panose="020B0604020202020204" pitchFamily="34" charset="0"/>
                <a:cs typeface="Arial" panose="020B0604020202020204" pitchFamily="34" charset="0"/>
              </a:rPr>
              <a:t> </a:t>
            </a:r>
            <a:r>
              <a:rPr lang="tr-TR" sz="1600" b="1" spc="-10" dirty="0">
                <a:latin typeface="+mn-lt"/>
                <a:ea typeface="Arial" panose="020B0604020202020204" pitchFamily="34" charset="0"/>
                <a:cs typeface="Arial" panose="020B0604020202020204" pitchFamily="34" charset="0"/>
              </a:rPr>
              <a:t>tâbi</a:t>
            </a:r>
            <a:r>
              <a:rPr lang="tr-TR" sz="1600" b="1" spc="-15" dirty="0">
                <a:latin typeface="+mn-lt"/>
                <a:ea typeface="Arial" panose="020B0604020202020204" pitchFamily="34" charset="0"/>
                <a:cs typeface="Arial" panose="020B0604020202020204" pitchFamily="34" charset="0"/>
              </a:rPr>
              <a:t> </a:t>
            </a:r>
            <a:r>
              <a:rPr lang="tr-TR" sz="1600" b="1" spc="-5" dirty="0">
                <a:latin typeface="+mn-lt"/>
                <a:ea typeface="Arial" panose="020B0604020202020204" pitchFamily="34" charset="0"/>
                <a:cs typeface="Arial" panose="020B0604020202020204" pitchFamily="34" charset="0"/>
              </a:rPr>
              <a:t>tutulurken</a:t>
            </a:r>
            <a:r>
              <a:rPr lang="tr-TR" sz="1600" b="1" spc="140"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adına</a:t>
            </a:r>
            <a:r>
              <a:rPr lang="tr-TR" sz="1600" b="1" spc="-55" dirty="0">
                <a:latin typeface="+mn-lt"/>
                <a:ea typeface="Arial" panose="020B0604020202020204" pitchFamily="34" charset="0"/>
                <a:cs typeface="Arial" panose="020B0604020202020204" pitchFamily="34" charset="0"/>
              </a:rPr>
              <a:t> </a:t>
            </a:r>
            <a:r>
              <a:rPr lang="tr-TR" sz="1600" b="1" spc="-15" dirty="0">
                <a:latin typeface="+mn-lt"/>
                <a:ea typeface="Arial" panose="020B0604020202020204" pitchFamily="34" charset="0"/>
                <a:cs typeface="Arial" panose="020B0604020202020204" pitchFamily="34" charset="0"/>
              </a:rPr>
              <a:t>ra</a:t>
            </a:r>
            <a:r>
              <a:rPr lang="tr-TR" sz="1600" b="1" spc="-10" dirty="0">
                <a:latin typeface="+mn-lt"/>
                <a:ea typeface="Arial" panose="020B0604020202020204" pitchFamily="34" charset="0"/>
                <a:cs typeface="Arial" panose="020B0604020202020204" pitchFamily="34" charset="0"/>
              </a:rPr>
              <a:t>por</a:t>
            </a:r>
            <a:r>
              <a:rPr lang="tr-TR" sz="1600" b="1" spc="-55" dirty="0">
                <a:latin typeface="+mn-lt"/>
                <a:ea typeface="Arial" panose="020B0604020202020204" pitchFamily="34" charset="0"/>
                <a:cs typeface="Arial" panose="020B0604020202020204" pitchFamily="34" charset="0"/>
              </a:rPr>
              <a:t> </a:t>
            </a:r>
            <a:r>
              <a:rPr lang="tr-TR" sz="1600" b="1" spc="-10" dirty="0">
                <a:latin typeface="+mn-lt"/>
                <a:ea typeface="Arial" panose="020B0604020202020204" pitchFamily="34" charset="0"/>
                <a:cs typeface="Arial" panose="020B0604020202020204" pitchFamily="34" charset="0"/>
              </a:rPr>
              <a:t>düz</a:t>
            </a:r>
            <a:r>
              <a:rPr lang="tr-TR" sz="1600" b="1" spc="-5" dirty="0">
                <a:latin typeface="+mn-lt"/>
                <a:ea typeface="Arial" panose="020B0604020202020204" pitchFamily="34" charset="0"/>
                <a:cs typeface="Arial" panose="020B0604020202020204" pitchFamily="34" charset="0"/>
              </a:rPr>
              <a:t>enlenmiş</a:t>
            </a:r>
            <a:r>
              <a:rPr lang="tr-TR" sz="1600" b="1" spc="-55" dirty="0">
                <a:latin typeface="+mn-lt"/>
                <a:ea typeface="Arial" panose="020B0604020202020204" pitchFamily="34" charset="0"/>
                <a:cs typeface="Arial" panose="020B0604020202020204" pitchFamily="34" charset="0"/>
              </a:rPr>
              <a:t> </a:t>
            </a:r>
            <a:r>
              <a:rPr lang="tr-TR" sz="1600" b="1" spc="-10" dirty="0">
                <a:latin typeface="+mn-lt"/>
                <a:ea typeface="Arial" panose="020B0604020202020204" pitchFamily="34" charset="0"/>
                <a:cs typeface="Arial" panose="020B0604020202020204" pitchFamily="34" charset="0"/>
              </a:rPr>
              <a:t>mükellefe</a:t>
            </a:r>
            <a:r>
              <a:rPr lang="tr-TR" sz="1600" b="1" spc="145" dirty="0">
                <a:latin typeface="+mn-lt"/>
                <a:ea typeface="Arial" panose="020B0604020202020204" pitchFamily="34" charset="0"/>
                <a:cs typeface="Arial" panose="020B0604020202020204" pitchFamily="34" charset="0"/>
              </a:rPr>
              <a:t> </a:t>
            </a:r>
            <a:r>
              <a:rPr lang="tr-TR" sz="1600" b="1" spc="-5" dirty="0">
                <a:latin typeface="+mn-lt"/>
                <a:ea typeface="Arial" panose="020B0604020202020204" pitchFamily="34" charset="0"/>
                <a:cs typeface="Arial" panose="020B0604020202020204" pitchFamily="34" charset="0"/>
              </a:rPr>
              <a:t>verilmiş </a:t>
            </a:r>
            <a:r>
              <a:rPr lang="tr-TR" sz="1600" b="1" spc="-155" dirty="0">
                <a:latin typeface="+mn-lt"/>
                <a:ea typeface="Arial" panose="020B0604020202020204" pitchFamily="34" charset="0"/>
                <a:cs typeface="Arial" panose="020B0604020202020204" pitchFamily="34" charset="0"/>
              </a:rPr>
              <a:t> </a:t>
            </a:r>
            <a:r>
              <a:rPr lang="tr-TR" sz="1600" b="1" spc="-15" dirty="0" err="1">
                <a:latin typeface="+mn-lt"/>
                <a:ea typeface="Arial" panose="020B0604020202020204" pitchFamily="34" charset="0"/>
                <a:cs typeface="Arial" panose="020B0604020202020204" pitchFamily="34" charset="0"/>
              </a:rPr>
              <a:t>öz</a:t>
            </a:r>
            <a:r>
              <a:rPr lang="tr-TR" sz="1600" b="1" spc="-10" dirty="0" err="1">
                <a:latin typeface="+mn-lt"/>
                <a:ea typeface="Arial" panose="020B0604020202020204" pitchFamily="34" charset="0"/>
                <a:cs typeface="Arial" panose="020B0604020202020204" pitchFamily="34" charset="0"/>
              </a:rPr>
              <a:t>elgeyle</a:t>
            </a:r>
            <a:r>
              <a:rPr lang="tr-TR" sz="1600" b="1" spc="-15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sınırlı</a:t>
            </a:r>
            <a:r>
              <a:rPr lang="tr-TR" sz="1600" b="1" spc="-150" dirty="0">
                <a:latin typeface="+mn-lt"/>
                <a:ea typeface="Arial" panose="020B0604020202020204" pitchFamily="34" charset="0"/>
                <a:cs typeface="Arial" panose="020B0604020202020204" pitchFamily="34" charset="0"/>
              </a:rPr>
              <a:t> </a:t>
            </a:r>
            <a:r>
              <a:rPr lang="tr-TR" sz="1600" b="1" spc="-10" dirty="0">
                <a:latin typeface="+mn-lt"/>
                <a:ea typeface="Arial" panose="020B0604020202020204" pitchFamily="34" charset="0"/>
                <a:cs typeface="Arial" panose="020B0604020202020204" pitchFamily="34" charset="0"/>
              </a:rPr>
              <a:t>kalınmayacağı,</a:t>
            </a:r>
            <a:r>
              <a:rPr lang="tr-TR" sz="1600" b="1" spc="195" dirty="0">
                <a:latin typeface="+mn-lt"/>
                <a:ea typeface="Arial" panose="020B0604020202020204" pitchFamily="34" charset="0"/>
                <a:cs typeface="Arial" panose="020B0604020202020204" pitchFamily="34" charset="0"/>
              </a:rPr>
              <a:t> </a:t>
            </a:r>
            <a:r>
              <a:rPr lang="tr-TR" sz="1600" b="1" spc="-20" dirty="0">
                <a:latin typeface="+mn-lt"/>
                <a:ea typeface="Arial" panose="020B0604020202020204" pitchFamily="34" charset="0"/>
                <a:cs typeface="Arial" panose="020B0604020202020204" pitchFamily="34" charset="0"/>
              </a:rPr>
              <a:t>kon</a:t>
            </a:r>
            <a:r>
              <a:rPr lang="tr-TR" sz="1600" b="1" spc="-25" dirty="0">
                <a:latin typeface="+mn-lt"/>
                <a:ea typeface="Arial" panose="020B0604020202020204" pitchFamily="34" charset="0"/>
                <a:cs typeface="Arial" panose="020B0604020202020204" pitchFamily="34" charset="0"/>
              </a:rPr>
              <a:t>uya</a:t>
            </a:r>
            <a:r>
              <a:rPr lang="tr-TR" sz="1600" b="1" spc="-6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ilişkin</a:t>
            </a:r>
            <a:r>
              <a:rPr lang="tr-TR" sz="1600" b="1" spc="-6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olarak</a:t>
            </a:r>
            <a:r>
              <a:rPr lang="tr-TR" sz="1600" b="1" spc="-60" dirty="0">
                <a:latin typeface="+mn-lt"/>
                <a:ea typeface="Arial" panose="020B0604020202020204" pitchFamily="34" charset="0"/>
                <a:cs typeface="Arial" panose="020B0604020202020204" pitchFamily="34" charset="0"/>
              </a:rPr>
              <a:t> </a:t>
            </a:r>
            <a:r>
              <a:rPr lang="tr-TR" sz="1600" b="1" dirty="0">
                <a:solidFill>
                  <a:srgbClr val="C00000"/>
                </a:solidFill>
                <a:latin typeface="+mn-lt"/>
                <a:ea typeface="Arial" panose="020B0604020202020204" pitchFamily="34" charset="0"/>
                <a:cs typeface="Arial" panose="020B0604020202020204" pitchFamily="34" charset="0"/>
              </a:rPr>
              <a:t>başka</a:t>
            </a:r>
            <a:r>
              <a:rPr lang="tr-TR" sz="1600" b="1" spc="-65" dirty="0">
                <a:solidFill>
                  <a:srgbClr val="C00000"/>
                </a:solidFill>
                <a:latin typeface="+mn-lt"/>
                <a:ea typeface="Arial" panose="020B0604020202020204" pitchFamily="34" charset="0"/>
                <a:cs typeface="Arial" panose="020B0604020202020204" pitchFamily="34" charset="0"/>
              </a:rPr>
              <a:t> </a:t>
            </a:r>
            <a:r>
              <a:rPr lang="tr-TR" sz="1600" b="1" spc="-10" dirty="0">
                <a:solidFill>
                  <a:srgbClr val="C00000"/>
                </a:solidFill>
                <a:latin typeface="+mn-lt"/>
                <a:ea typeface="Arial" panose="020B0604020202020204" pitchFamily="34" charset="0"/>
                <a:cs typeface="Arial" panose="020B0604020202020204" pitchFamily="34" charset="0"/>
              </a:rPr>
              <a:t>mükelleflere</a:t>
            </a:r>
            <a:r>
              <a:rPr lang="tr-TR" sz="1600" b="1" spc="105" dirty="0">
                <a:solidFill>
                  <a:srgbClr val="C00000"/>
                </a:solidFill>
                <a:latin typeface="+mn-lt"/>
                <a:ea typeface="Arial" panose="020B0604020202020204" pitchFamily="34" charset="0"/>
                <a:cs typeface="Arial" panose="020B0604020202020204" pitchFamily="34" charset="0"/>
              </a:rPr>
              <a:t> </a:t>
            </a:r>
            <a:r>
              <a:rPr lang="tr-TR" sz="1600" b="1" spc="-5" dirty="0">
                <a:solidFill>
                  <a:srgbClr val="C00000"/>
                </a:solidFill>
                <a:latin typeface="+mn-lt"/>
                <a:ea typeface="Arial" panose="020B0604020202020204" pitchFamily="34" charset="0"/>
                <a:cs typeface="Arial" panose="020B0604020202020204" pitchFamily="34" charset="0"/>
              </a:rPr>
              <a:t>verilmiş</a:t>
            </a:r>
            <a:r>
              <a:rPr lang="tr-TR" sz="1600" b="1" spc="-20" dirty="0">
                <a:solidFill>
                  <a:srgbClr val="C00000"/>
                </a:solidFill>
                <a:latin typeface="+mn-lt"/>
                <a:ea typeface="Arial" panose="020B0604020202020204" pitchFamily="34" charset="0"/>
                <a:cs typeface="Arial" panose="020B0604020202020204" pitchFamily="34" charset="0"/>
              </a:rPr>
              <a:t> </a:t>
            </a:r>
            <a:r>
              <a:rPr lang="tr-TR" sz="1600" b="1" spc="-5" dirty="0">
                <a:solidFill>
                  <a:srgbClr val="C00000"/>
                </a:solidFill>
                <a:latin typeface="+mn-lt"/>
                <a:ea typeface="Arial" panose="020B0604020202020204" pitchFamily="34" charset="0"/>
                <a:cs typeface="Arial" panose="020B0604020202020204" pitchFamily="34" charset="0"/>
              </a:rPr>
              <a:t>bulunan</a:t>
            </a:r>
            <a:r>
              <a:rPr lang="tr-TR" sz="1600" b="1" spc="-20" dirty="0">
                <a:solidFill>
                  <a:srgbClr val="C00000"/>
                </a:solidFill>
                <a:latin typeface="+mn-lt"/>
                <a:ea typeface="Arial" panose="020B0604020202020204" pitchFamily="34" charset="0"/>
                <a:cs typeface="Arial" panose="020B0604020202020204" pitchFamily="34" charset="0"/>
              </a:rPr>
              <a:t> </a:t>
            </a:r>
            <a:r>
              <a:rPr lang="tr-TR" sz="1600" b="1" spc="-10" dirty="0">
                <a:solidFill>
                  <a:srgbClr val="C00000"/>
                </a:solidFill>
                <a:latin typeface="+mn-lt"/>
                <a:ea typeface="Arial" panose="020B0604020202020204" pitchFamily="34" charset="0"/>
                <a:cs typeface="Arial" panose="020B0604020202020204" pitchFamily="34" charset="0"/>
              </a:rPr>
              <a:t>öz</a:t>
            </a:r>
            <a:r>
              <a:rPr lang="tr-TR" sz="1600" b="1" spc="-5" dirty="0">
                <a:solidFill>
                  <a:srgbClr val="C00000"/>
                </a:solidFill>
                <a:latin typeface="+mn-lt"/>
                <a:ea typeface="Arial" panose="020B0604020202020204" pitchFamily="34" charset="0"/>
                <a:cs typeface="Arial" panose="020B0604020202020204" pitchFamily="34" charset="0"/>
              </a:rPr>
              <a:t>elgelerin</a:t>
            </a:r>
            <a:r>
              <a:rPr lang="tr-TR" sz="1600" b="1" spc="-20" dirty="0">
                <a:solidFill>
                  <a:srgbClr val="C00000"/>
                </a:solidFill>
                <a:latin typeface="+mn-lt"/>
                <a:ea typeface="Arial" panose="020B0604020202020204" pitchFamily="34" charset="0"/>
                <a:cs typeface="Arial" panose="020B0604020202020204" pitchFamily="34" charset="0"/>
              </a:rPr>
              <a:t> </a:t>
            </a:r>
            <a:r>
              <a:rPr lang="tr-TR" sz="1600" b="1" dirty="0">
                <a:solidFill>
                  <a:srgbClr val="C00000"/>
                </a:solidFill>
                <a:latin typeface="+mn-lt"/>
                <a:ea typeface="Arial" panose="020B0604020202020204" pitchFamily="34" charset="0"/>
                <a:cs typeface="Arial" panose="020B0604020202020204" pitchFamily="34" charset="0"/>
              </a:rPr>
              <a:t>de</a:t>
            </a:r>
            <a:r>
              <a:rPr lang="tr-TR" sz="1600" b="1" spc="-20" dirty="0">
                <a:solidFill>
                  <a:srgbClr val="C00000"/>
                </a:solidFill>
                <a:latin typeface="+mn-lt"/>
                <a:ea typeface="Arial" panose="020B0604020202020204" pitchFamily="34" charset="0"/>
                <a:cs typeface="Arial" panose="020B0604020202020204" pitchFamily="34" charset="0"/>
              </a:rPr>
              <a:t> </a:t>
            </a:r>
            <a:r>
              <a:rPr lang="tr-TR" sz="1600" b="1" spc="-10" dirty="0">
                <a:solidFill>
                  <a:srgbClr val="C00000"/>
                </a:solidFill>
                <a:latin typeface="+mn-lt"/>
                <a:ea typeface="Arial" panose="020B0604020202020204" pitchFamily="34" charset="0"/>
                <a:cs typeface="Arial" panose="020B0604020202020204" pitchFamily="34" charset="0"/>
              </a:rPr>
              <a:t>dikka</a:t>
            </a:r>
            <a:r>
              <a:rPr lang="tr-TR" sz="1600" b="1" spc="-5" dirty="0">
                <a:solidFill>
                  <a:srgbClr val="C00000"/>
                </a:solidFill>
                <a:latin typeface="+mn-lt"/>
                <a:ea typeface="Arial" panose="020B0604020202020204" pitchFamily="34" charset="0"/>
                <a:cs typeface="Arial" panose="020B0604020202020204" pitchFamily="34" charset="0"/>
              </a:rPr>
              <a:t>te</a:t>
            </a:r>
            <a:r>
              <a:rPr lang="tr-TR" sz="1600" b="1" spc="105" dirty="0">
                <a:solidFill>
                  <a:srgbClr val="C00000"/>
                </a:solidFill>
                <a:latin typeface="+mn-lt"/>
                <a:ea typeface="Arial" panose="020B0604020202020204" pitchFamily="34" charset="0"/>
                <a:cs typeface="Arial" panose="020B0604020202020204" pitchFamily="34" charset="0"/>
              </a:rPr>
              <a:t> </a:t>
            </a:r>
            <a:r>
              <a:rPr lang="tr-TR" sz="1600" b="1" dirty="0">
                <a:solidFill>
                  <a:srgbClr val="C00000"/>
                </a:solidFill>
                <a:latin typeface="+mn-lt"/>
                <a:ea typeface="Arial" panose="020B0604020202020204" pitchFamily="34" charset="0"/>
                <a:cs typeface="Arial" panose="020B0604020202020204" pitchFamily="34" charset="0"/>
              </a:rPr>
              <a:t>alınacağı</a:t>
            </a:r>
            <a:r>
              <a:rPr lang="tr-TR" sz="1600" b="1" spc="-145" dirty="0">
                <a:latin typeface="+mn-lt"/>
                <a:ea typeface="Arial" panose="020B0604020202020204" pitchFamily="34" charset="0"/>
                <a:cs typeface="Arial" panose="020B0604020202020204" pitchFamily="34" charset="0"/>
              </a:rPr>
              <a:t> </a:t>
            </a:r>
            <a:r>
              <a:rPr lang="tr-TR" sz="1600" b="1" dirty="0">
                <a:latin typeface="+mn-lt"/>
                <a:ea typeface="Arial" panose="020B0604020202020204" pitchFamily="34" charset="0"/>
                <a:cs typeface="Arial" panose="020B0604020202020204" pitchFamily="34" charset="0"/>
              </a:rPr>
              <a:t>belirtilmişti</a:t>
            </a:r>
            <a:r>
              <a:rPr lang="tr-TR" sz="1600" b="1" spc="-140" dirty="0">
                <a:latin typeface="+mn-lt"/>
                <a:ea typeface="Arial" panose="020B0604020202020204" pitchFamily="34" charset="0"/>
                <a:cs typeface="Arial" panose="020B0604020202020204" pitchFamily="34" charset="0"/>
              </a:rPr>
              <a:t>r</a:t>
            </a:r>
            <a:r>
              <a:rPr lang="tr-TR" sz="1600" b="1" dirty="0">
                <a:latin typeface="+mn-lt"/>
                <a:ea typeface="Arial" panose="020B0604020202020204" pitchFamily="34" charset="0"/>
                <a:cs typeface="Arial" panose="020B0604020202020204" pitchFamily="34" charset="0"/>
              </a:rPr>
              <a:t>. </a:t>
            </a:r>
          </a:p>
          <a:p>
            <a:pPr algn="just">
              <a:lnSpc>
                <a:spcPts val="2200"/>
              </a:lnSpc>
              <a:spcBef>
                <a:spcPts val="600"/>
              </a:spcBef>
              <a:spcAft>
                <a:spcPts val="600"/>
              </a:spcAft>
            </a:pPr>
            <a:r>
              <a:rPr lang="tr-TR" sz="1600" b="1" spc="-5" dirty="0">
                <a:latin typeface="+mn-lt"/>
                <a:ea typeface="Calibri" panose="020F0502020204030204" pitchFamily="34" charset="0"/>
                <a:cs typeface="Arial" panose="020B0604020202020204" pitchFamily="34" charset="0"/>
              </a:rPr>
              <a:t>Böylece</a:t>
            </a:r>
            <a:r>
              <a:rPr lang="tr-TR" sz="1600" b="1" spc="-15" dirty="0">
                <a:latin typeface="+mn-lt"/>
                <a:ea typeface="Calibri" panose="020F0502020204030204" pitchFamily="34" charset="0"/>
                <a:cs typeface="Arial" panose="020B0604020202020204" pitchFamily="34" charset="0"/>
              </a:rPr>
              <a:t> </a:t>
            </a:r>
            <a:r>
              <a:rPr lang="tr-TR" sz="1600" b="1" spc="-5" dirty="0">
                <a:latin typeface="+mn-lt"/>
                <a:ea typeface="Calibri" panose="020F0502020204030204" pitchFamily="34" charset="0"/>
                <a:cs typeface="Arial" panose="020B0604020202020204" pitchFamily="34" charset="0"/>
              </a:rPr>
              <a:t>mükelleflerin</a:t>
            </a:r>
            <a:r>
              <a:rPr lang="tr-TR" sz="1600" b="1" spc="-10" dirty="0">
                <a:latin typeface="+mn-lt"/>
                <a:ea typeface="Calibri" panose="020F0502020204030204" pitchFamily="34" charset="0"/>
                <a:cs typeface="Arial" panose="020B0604020202020204" pitchFamily="34" charset="0"/>
              </a:rPr>
              <a:t> aynı </a:t>
            </a:r>
            <a:r>
              <a:rPr lang="tr-TR" sz="1600" b="1" dirty="0">
                <a:latin typeface="+mn-lt"/>
                <a:ea typeface="Calibri" panose="020F0502020204030204" pitchFamily="34" charset="0"/>
                <a:cs typeface="Arial" panose="020B0604020202020204" pitchFamily="34" charset="0"/>
              </a:rPr>
              <a:t>durumda</a:t>
            </a:r>
            <a:r>
              <a:rPr lang="tr-TR" sz="1600" b="1" spc="145"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olmak</a:t>
            </a:r>
            <a:r>
              <a:rPr lang="tr-TR" sz="1600" b="1" spc="-75" dirty="0">
                <a:latin typeface="+mn-lt"/>
                <a:ea typeface="Calibri" panose="020F0502020204030204" pitchFamily="34" charset="0"/>
                <a:cs typeface="Arial" panose="020B0604020202020204" pitchFamily="34" charset="0"/>
              </a:rPr>
              <a:t> </a:t>
            </a:r>
            <a:r>
              <a:rPr lang="tr-TR" sz="1600" b="1" spc="-10" dirty="0">
                <a:latin typeface="+mn-lt"/>
                <a:ea typeface="Calibri" panose="020F0502020204030204" pitchFamily="34" charset="0"/>
                <a:cs typeface="Arial" panose="020B0604020202020204" pitchFamily="34" charset="0"/>
              </a:rPr>
              <a:t>kaydıyla</a:t>
            </a:r>
            <a:r>
              <a:rPr lang="tr-TR" sz="1600" b="1" spc="-75"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başka</a:t>
            </a:r>
            <a:r>
              <a:rPr lang="tr-TR" sz="1600" b="1" spc="-75" dirty="0">
                <a:latin typeface="+mn-lt"/>
                <a:ea typeface="Calibri" panose="020F0502020204030204" pitchFamily="34" charset="0"/>
                <a:cs typeface="Arial" panose="020B0604020202020204" pitchFamily="34" charset="0"/>
              </a:rPr>
              <a:t> </a:t>
            </a:r>
            <a:r>
              <a:rPr lang="tr-TR" sz="1600" b="1" spc="-10" dirty="0">
                <a:latin typeface="+mn-lt"/>
                <a:ea typeface="Calibri" panose="020F0502020204030204" pitchFamily="34" charset="0"/>
                <a:cs typeface="Arial" panose="020B0604020202020204" pitchFamily="34" charset="0"/>
              </a:rPr>
              <a:t>mükelleflere</a:t>
            </a:r>
            <a:r>
              <a:rPr lang="tr-TR" sz="1600" b="1" spc="125" dirty="0">
                <a:latin typeface="+mn-lt"/>
                <a:ea typeface="Calibri" panose="020F0502020204030204" pitchFamily="34" charset="0"/>
                <a:cs typeface="Arial" panose="020B0604020202020204" pitchFamily="34" charset="0"/>
              </a:rPr>
              <a:t> </a:t>
            </a:r>
            <a:r>
              <a:rPr lang="tr-TR" sz="1600" b="1" spc="-5" dirty="0">
                <a:latin typeface="+mn-lt"/>
                <a:ea typeface="Calibri" panose="020F0502020204030204" pitchFamily="34" charset="0"/>
                <a:cs typeface="Arial" panose="020B0604020202020204" pitchFamily="34" charset="0"/>
              </a:rPr>
              <a:t>verilmiş</a:t>
            </a:r>
            <a:r>
              <a:rPr lang="tr-TR" sz="1600" b="1" spc="-45" dirty="0">
                <a:latin typeface="+mn-lt"/>
                <a:ea typeface="Calibri" panose="020F0502020204030204" pitchFamily="34" charset="0"/>
                <a:cs typeface="Arial" panose="020B0604020202020204" pitchFamily="34" charset="0"/>
              </a:rPr>
              <a:t> </a:t>
            </a:r>
            <a:r>
              <a:rPr lang="tr-TR" sz="1600" b="1" spc="-5" dirty="0">
                <a:latin typeface="+mn-lt"/>
                <a:ea typeface="Calibri" panose="020F0502020204030204" pitchFamily="34" charset="0"/>
                <a:cs typeface="Arial" panose="020B0604020202020204" pitchFamily="34" charset="0"/>
              </a:rPr>
              <a:t>bulunan</a:t>
            </a:r>
            <a:r>
              <a:rPr lang="tr-TR" sz="1600" b="1" spc="-40" dirty="0">
                <a:latin typeface="+mn-lt"/>
                <a:ea typeface="Calibri" panose="020F0502020204030204" pitchFamily="34" charset="0"/>
                <a:cs typeface="Arial" panose="020B0604020202020204" pitchFamily="34" charset="0"/>
              </a:rPr>
              <a:t> </a:t>
            </a:r>
            <a:r>
              <a:rPr lang="tr-TR" sz="1600" b="1" spc="-15" dirty="0">
                <a:latin typeface="+mn-lt"/>
                <a:ea typeface="Calibri" panose="020F0502020204030204" pitchFamily="34" charset="0"/>
                <a:cs typeface="Arial" panose="020B0604020202020204" pitchFamily="34" charset="0"/>
              </a:rPr>
              <a:t>öz</a:t>
            </a:r>
            <a:r>
              <a:rPr lang="tr-TR" sz="1600" b="1" spc="-10" dirty="0">
                <a:latin typeface="+mn-lt"/>
                <a:ea typeface="Calibri" panose="020F0502020204030204" pitchFamily="34" charset="0"/>
                <a:cs typeface="Arial" panose="020B0604020202020204" pitchFamily="34" charset="0"/>
              </a:rPr>
              <a:t>elgelerden</a:t>
            </a:r>
            <a:r>
              <a:rPr lang="tr-TR" sz="1600" b="1" spc="155"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yararlanmasının</a:t>
            </a:r>
            <a:r>
              <a:rPr lang="tr-TR" sz="1600" b="1" spc="90"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önü</a:t>
            </a:r>
            <a:r>
              <a:rPr lang="tr-TR" sz="1600" b="1" spc="90"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açılmıştı</a:t>
            </a:r>
            <a:r>
              <a:rPr lang="tr-TR" sz="1600" b="1" spc="-135" dirty="0">
                <a:latin typeface="+mn-lt"/>
                <a:ea typeface="Calibri" panose="020F0502020204030204" pitchFamily="34" charset="0"/>
                <a:cs typeface="Arial" panose="020B0604020202020204" pitchFamily="34" charset="0"/>
              </a:rPr>
              <a:t>r</a:t>
            </a:r>
            <a:r>
              <a:rPr lang="tr-TR" sz="1600" b="1" dirty="0">
                <a:latin typeface="+mn-lt"/>
                <a:ea typeface="Calibri" panose="020F0502020204030204" pitchFamily="34" charset="0"/>
                <a:cs typeface="Arial" panose="020B0604020202020204" pitchFamily="34" charset="0"/>
              </a:rPr>
              <a:t>.</a:t>
            </a:r>
            <a:r>
              <a:rPr lang="tr-TR" sz="1600" b="1" spc="90"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Dol</a:t>
            </a:r>
            <a:r>
              <a:rPr lang="tr-TR" sz="1600" b="1" spc="-20" dirty="0">
                <a:latin typeface="+mn-lt"/>
                <a:ea typeface="Calibri" panose="020F0502020204030204" pitchFamily="34" charset="0"/>
                <a:cs typeface="Arial" panose="020B0604020202020204" pitchFamily="34" charset="0"/>
              </a:rPr>
              <a:t>a</a:t>
            </a:r>
            <a:r>
              <a:rPr lang="tr-TR" sz="1600" b="1" dirty="0">
                <a:latin typeface="+mn-lt"/>
                <a:ea typeface="Calibri" panose="020F0502020204030204" pitchFamily="34" charset="0"/>
                <a:cs typeface="Arial" panose="020B0604020202020204" pitchFamily="34" charset="0"/>
              </a:rPr>
              <a:t>yısıyla </a:t>
            </a:r>
            <a:r>
              <a:rPr lang="tr-TR" sz="1600" b="1" spc="-10" dirty="0">
                <a:latin typeface="+mn-lt"/>
                <a:ea typeface="Calibri" panose="020F0502020204030204" pitchFamily="34" charset="0"/>
                <a:cs typeface="Arial" panose="020B0604020202020204" pitchFamily="34" charset="0"/>
              </a:rPr>
              <a:t>aynı</a:t>
            </a:r>
            <a:r>
              <a:rPr lang="tr-TR" sz="1600" b="1" spc="-85"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durumda</a:t>
            </a:r>
            <a:r>
              <a:rPr lang="tr-TR" sz="1600" b="1" spc="-85"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olan</a:t>
            </a:r>
            <a:r>
              <a:rPr lang="tr-TR" sz="1600" b="1" spc="-80" dirty="0">
                <a:latin typeface="+mn-lt"/>
                <a:ea typeface="Calibri" panose="020F0502020204030204" pitchFamily="34" charset="0"/>
                <a:cs typeface="Arial" panose="020B0604020202020204" pitchFamily="34" charset="0"/>
              </a:rPr>
              <a:t> </a:t>
            </a:r>
            <a:r>
              <a:rPr lang="tr-TR" sz="1600" b="1" spc="-5" dirty="0">
                <a:latin typeface="+mn-lt"/>
                <a:ea typeface="Calibri" panose="020F0502020204030204" pitchFamily="34" charset="0"/>
                <a:cs typeface="Arial" panose="020B0604020202020204" pitchFamily="34" charset="0"/>
              </a:rPr>
              <a:t>mükellefler</a:t>
            </a:r>
            <a:r>
              <a:rPr lang="tr-TR" sz="1600" b="1" spc="-85"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arasında</a:t>
            </a:r>
            <a:r>
              <a:rPr lang="tr-TR" sz="1600" b="1" spc="115"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eşitliği</a:t>
            </a:r>
            <a:r>
              <a:rPr lang="tr-TR" sz="1600" b="1" spc="-40" dirty="0">
                <a:latin typeface="+mn-lt"/>
                <a:ea typeface="Calibri" panose="020F0502020204030204" pitchFamily="34" charset="0"/>
                <a:cs typeface="Arial" panose="020B0604020202020204" pitchFamily="34" charset="0"/>
              </a:rPr>
              <a:t> </a:t>
            </a:r>
            <a:r>
              <a:rPr lang="tr-TR" sz="1600" b="1" spc="-10" dirty="0">
                <a:latin typeface="+mn-lt"/>
                <a:ea typeface="Calibri" panose="020F0502020204030204" pitchFamily="34" charset="0"/>
                <a:cs typeface="Arial" panose="020B0604020202020204" pitchFamily="34" charset="0"/>
              </a:rPr>
              <a:t>sağlayan</a:t>
            </a:r>
            <a:r>
              <a:rPr lang="tr-TR" sz="1600" b="1" spc="-40" dirty="0">
                <a:latin typeface="+mn-lt"/>
                <a:ea typeface="Calibri" panose="020F0502020204030204" pitchFamily="34" charset="0"/>
                <a:cs typeface="Arial" panose="020B0604020202020204" pitchFamily="34" charset="0"/>
              </a:rPr>
              <a:t> </a:t>
            </a:r>
            <a:r>
              <a:rPr lang="tr-TR" sz="1600" b="1" spc="-15" dirty="0">
                <a:latin typeface="+mn-lt"/>
                <a:ea typeface="Calibri" panose="020F0502020204030204" pitchFamily="34" charset="0"/>
                <a:cs typeface="Arial" panose="020B0604020202020204" pitchFamily="34" charset="0"/>
              </a:rPr>
              <a:t>bu</a:t>
            </a:r>
            <a:r>
              <a:rPr lang="tr-TR" sz="1600" b="1" spc="-40" dirty="0">
                <a:latin typeface="+mn-lt"/>
                <a:ea typeface="Calibri" panose="020F0502020204030204" pitchFamily="34" charset="0"/>
                <a:cs typeface="Arial" panose="020B0604020202020204" pitchFamily="34" charset="0"/>
              </a:rPr>
              <a:t> </a:t>
            </a:r>
            <a:r>
              <a:rPr lang="tr-TR" sz="1600" b="1" spc="-10" dirty="0">
                <a:latin typeface="+mn-lt"/>
                <a:ea typeface="Calibri" panose="020F0502020204030204" pitchFamily="34" charset="0"/>
                <a:cs typeface="Arial" panose="020B0604020202020204" pitchFamily="34" charset="0"/>
              </a:rPr>
              <a:t>düz</a:t>
            </a:r>
            <a:r>
              <a:rPr lang="tr-TR" sz="1600" b="1" spc="-5" dirty="0">
                <a:latin typeface="+mn-lt"/>
                <a:ea typeface="Calibri" panose="020F0502020204030204" pitchFamily="34" charset="0"/>
                <a:cs typeface="Arial" panose="020B0604020202020204" pitchFamily="34" charset="0"/>
              </a:rPr>
              <a:t>enleme,</a:t>
            </a:r>
            <a:r>
              <a:rPr lang="tr-TR" sz="1600" b="1" spc="125" dirty="0">
                <a:latin typeface="+mn-lt"/>
                <a:ea typeface="Calibri" panose="020F0502020204030204" pitchFamily="34" charset="0"/>
                <a:cs typeface="Arial" panose="020B0604020202020204" pitchFamily="34" charset="0"/>
              </a:rPr>
              <a:t> </a:t>
            </a:r>
            <a:r>
              <a:rPr lang="tr-TR" sz="1600" b="1" spc="-10" dirty="0">
                <a:latin typeface="+mn-lt"/>
                <a:ea typeface="Calibri" panose="020F0502020204030204" pitchFamily="34" charset="0"/>
                <a:cs typeface="Arial" panose="020B0604020202020204" pitchFamily="34" charset="0"/>
              </a:rPr>
              <a:t>mükellef</a:t>
            </a:r>
            <a:r>
              <a:rPr lang="tr-TR" sz="1600" b="1" spc="-30"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hakları</a:t>
            </a:r>
            <a:r>
              <a:rPr lang="tr-TR" sz="1600" b="1" spc="-25" dirty="0">
                <a:latin typeface="+mn-lt"/>
                <a:ea typeface="Calibri" panose="020F0502020204030204" pitchFamily="34" charset="0"/>
                <a:cs typeface="Arial" panose="020B0604020202020204" pitchFamily="34" charset="0"/>
              </a:rPr>
              <a:t> </a:t>
            </a:r>
            <a:r>
              <a:rPr lang="tr-TR" sz="1600" b="1" spc="-15" dirty="0">
                <a:latin typeface="+mn-lt"/>
                <a:ea typeface="Calibri" panose="020F0502020204030204" pitchFamily="34" charset="0"/>
                <a:cs typeface="Arial" panose="020B0604020202020204" pitchFamily="34" charset="0"/>
              </a:rPr>
              <a:t>ve</a:t>
            </a:r>
            <a:r>
              <a:rPr lang="tr-TR" sz="1600" b="1" spc="-25" dirty="0">
                <a:latin typeface="+mn-lt"/>
                <a:ea typeface="Calibri" panose="020F0502020204030204" pitchFamily="34" charset="0"/>
                <a:cs typeface="Arial" panose="020B0604020202020204" pitchFamily="34" charset="0"/>
              </a:rPr>
              <a:t> </a:t>
            </a:r>
            <a:r>
              <a:rPr lang="tr-TR" sz="1600" b="1" spc="-15" dirty="0">
                <a:latin typeface="+mn-lt"/>
                <a:ea typeface="Calibri" panose="020F0502020204030204" pitchFamily="34" charset="0"/>
                <a:cs typeface="Arial" panose="020B0604020202020204" pitchFamily="34" charset="0"/>
              </a:rPr>
              <a:t>verginin</a:t>
            </a:r>
            <a:r>
              <a:rPr lang="tr-TR" sz="1600" b="1" spc="-30" dirty="0">
                <a:latin typeface="+mn-lt"/>
                <a:ea typeface="Calibri" panose="020F0502020204030204" pitchFamily="34" charset="0"/>
                <a:cs typeface="Arial" panose="020B0604020202020204" pitchFamily="34" charset="0"/>
              </a:rPr>
              <a:t> </a:t>
            </a:r>
            <a:r>
              <a:rPr lang="tr-TR" sz="1600" b="1" spc="-5" dirty="0">
                <a:latin typeface="+mn-lt"/>
                <a:ea typeface="Calibri" panose="020F0502020204030204" pitchFamily="34" charset="0"/>
                <a:cs typeface="Arial" panose="020B0604020202020204" pitchFamily="34" charset="0"/>
              </a:rPr>
              <a:t>belirginliğinin</a:t>
            </a:r>
            <a:r>
              <a:rPr lang="tr-TR" sz="1600" b="1" spc="145"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artırılması</a:t>
            </a:r>
            <a:r>
              <a:rPr lang="tr-TR" sz="1600" b="1" spc="-105"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açısından</a:t>
            </a:r>
            <a:r>
              <a:rPr lang="tr-TR" sz="1600" b="1" spc="-105"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ileri</a:t>
            </a:r>
            <a:r>
              <a:rPr lang="tr-TR" sz="1600" b="1" spc="-105" dirty="0">
                <a:latin typeface="+mn-lt"/>
                <a:ea typeface="Calibri" panose="020F0502020204030204" pitchFamily="34" charset="0"/>
                <a:cs typeface="Arial" panose="020B0604020202020204" pitchFamily="34" charset="0"/>
              </a:rPr>
              <a:t> </a:t>
            </a:r>
            <a:r>
              <a:rPr lang="tr-TR" sz="1600" b="1" spc="-5" dirty="0">
                <a:latin typeface="+mn-lt"/>
                <a:ea typeface="Calibri" panose="020F0502020204030204" pitchFamily="34" charset="0"/>
                <a:cs typeface="Arial" panose="020B0604020202020204" pitchFamily="34" charset="0"/>
              </a:rPr>
              <a:t>yönde</a:t>
            </a:r>
            <a:r>
              <a:rPr lang="tr-TR" sz="1600" b="1" spc="-100" dirty="0">
                <a:latin typeface="+mn-lt"/>
                <a:ea typeface="Calibri" panose="020F0502020204030204" pitchFamily="34" charset="0"/>
                <a:cs typeface="Arial" panose="020B0604020202020204" pitchFamily="34" charset="0"/>
              </a:rPr>
              <a:t> </a:t>
            </a:r>
            <a:r>
              <a:rPr lang="tr-TR" sz="1600" b="1" spc="-10" dirty="0">
                <a:latin typeface="+mn-lt"/>
                <a:ea typeface="Calibri" panose="020F0502020204030204" pitchFamily="34" charset="0"/>
                <a:cs typeface="Arial" panose="020B0604020202020204" pitchFamily="34" charset="0"/>
              </a:rPr>
              <a:t>a</a:t>
            </a:r>
            <a:r>
              <a:rPr lang="tr-TR" sz="1600" b="1" spc="-5" dirty="0">
                <a:latin typeface="+mn-lt"/>
                <a:ea typeface="Calibri" panose="020F0502020204030204" pitchFamily="34" charset="0"/>
                <a:cs typeface="Arial" panose="020B0604020202020204" pitchFamily="34" charset="0"/>
              </a:rPr>
              <a:t>tılmış</a:t>
            </a:r>
            <a:r>
              <a:rPr lang="tr-TR" sz="1600" b="1" spc="-105"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bir</a:t>
            </a:r>
            <a:r>
              <a:rPr lang="tr-TR" sz="1600" b="1" spc="120"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adım</a:t>
            </a:r>
            <a:r>
              <a:rPr lang="tr-TR" sz="1600" b="1" spc="-45" dirty="0">
                <a:latin typeface="+mn-lt"/>
                <a:ea typeface="Calibri" panose="020F0502020204030204" pitchFamily="34" charset="0"/>
                <a:cs typeface="Arial" panose="020B0604020202020204" pitchFamily="34" charset="0"/>
              </a:rPr>
              <a:t> </a:t>
            </a:r>
            <a:r>
              <a:rPr lang="tr-TR" sz="1600" b="1" dirty="0">
                <a:latin typeface="+mn-lt"/>
                <a:ea typeface="Calibri" panose="020F0502020204030204" pitchFamily="34" charset="0"/>
                <a:cs typeface="Arial" panose="020B0604020202020204" pitchFamily="34" charset="0"/>
              </a:rPr>
              <a:t>değerlendirilebilir.</a:t>
            </a:r>
            <a:endParaRPr lang="tr-TR" sz="1600" b="1" dirty="0">
              <a:latin typeface="+mn-lt"/>
            </a:endParaRPr>
          </a:p>
        </p:txBody>
      </p:sp>
      <p:sp>
        <p:nvSpPr>
          <p:cNvPr id="4" name="Slayt Numarası Yer Tutucusu 3">
            <a:extLst>
              <a:ext uri="{FF2B5EF4-FFF2-40B4-BE49-F238E27FC236}">
                <a16:creationId xmlns:a16="http://schemas.microsoft.com/office/drawing/2014/main" id="{7633E802-F2D9-4CD6-96F5-3212674B0BA4}"/>
              </a:ext>
            </a:extLst>
          </p:cNvPr>
          <p:cNvSpPr>
            <a:spLocks noGrp="1"/>
          </p:cNvSpPr>
          <p:nvPr>
            <p:ph type="sldNum" sz="quarter" idx="12"/>
          </p:nvPr>
        </p:nvSpPr>
        <p:spPr>
          <a:xfrm>
            <a:off x="8680432" y="6525344"/>
            <a:ext cx="463567" cy="332656"/>
          </a:xfrm>
        </p:spPr>
        <p:txBody>
          <a:bodyPr/>
          <a:lstStyle/>
          <a:p>
            <a:fld id="{B6CBF2A1-A246-4652-A694-355DEEDA63C2}" type="slidenum">
              <a:rPr lang="tr-TR" b="1" smtClean="0"/>
              <a:pPr/>
              <a:t>17</a:t>
            </a:fld>
            <a:endParaRPr lang="tr-TR" b="1" dirty="0"/>
          </a:p>
        </p:txBody>
      </p:sp>
    </p:spTree>
    <p:extLst>
      <p:ext uri="{BB962C8B-B14F-4D97-AF65-F5344CB8AC3E}">
        <p14:creationId xmlns:p14="http://schemas.microsoft.com/office/powerpoint/2010/main" val="1739545832"/>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p:txBody>
          <a:bodyPr/>
          <a:lstStyle/>
          <a:p>
            <a:endParaRPr lang="tr-TR" dirty="0"/>
          </a:p>
          <a:p>
            <a:pPr marL="0" indent="0">
              <a:buNone/>
            </a:pPr>
            <a:endParaRPr lang="tr-TR" dirty="0"/>
          </a:p>
        </p:txBody>
      </p:sp>
      <p:sp>
        <p:nvSpPr>
          <p:cNvPr id="3" name="Dikdörtgen 2">
            <a:extLst>
              <a:ext uri="{FF2B5EF4-FFF2-40B4-BE49-F238E27FC236}">
                <a16:creationId xmlns:a16="http://schemas.microsoft.com/office/drawing/2014/main" id="{164F652E-FBB5-4ADE-B54F-C3E4D910E307}"/>
              </a:ext>
            </a:extLst>
          </p:cNvPr>
          <p:cNvSpPr/>
          <p:nvPr/>
        </p:nvSpPr>
        <p:spPr>
          <a:xfrm>
            <a:off x="452906" y="619233"/>
            <a:ext cx="8679084" cy="6002156"/>
          </a:xfrm>
          <a:prstGeom prst="rect">
            <a:avLst/>
          </a:prstGeom>
        </p:spPr>
        <p:txBody>
          <a:bodyPr wrap="square">
            <a:spAutoFit/>
          </a:bodyPr>
          <a:lstStyle/>
          <a:p>
            <a:pPr algn="just">
              <a:spcBef>
                <a:spcPts val="600"/>
              </a:spcBef>
              <a:spcAft>
                <a:spcPts val="600"/>
              </a:spcAft>
            </a:pPr>
            <a:r>
              <a:rPr lang="tr-TR" b="1" dirty="0">
                <a:solidFill>
                  <a:srgbClr val="C00000"/>
                </a:solidFill>
                <a:latin typeface="+mn-lt"/>
              </a:rPr>
              <a:t>VERGİ MÜFETTİŞLERİNİN ÖZELGELERE AYKIRI RAPOR YAZAMAMA DÜZENLEMESİNİN DOĞURDUĞU SONUÇLAR</a:t>
            </a:r>
          </a:p>
          <a:p>
            <a:pPr algn="just">
              <a:lnSpc>
                <a:spcPts val="2400"/>
              </a:lnSpc>
              <a:spcBef>
                <a:spcPts val="600"/>
              </a:spcBef>
              <a:spcAft>
                <a:spcPts val="600"/>
              </a:spcAft>
            </a:pPr>
            <a:r>
              <a:rPr lang="tr-TR" sz="1600" b="1" dirty="0">
                <a:latin typeface="+mn-lt"/>
              </a:rPr>
              <a:t>Prof. Dr. Hakan </a:t>
            </a:r>
            <a:r>
              <a:rPr lang="tr-TR" sz="1600" b="1" dirty="0" err="1">
                <a:latin typeface="+mn-lt"/>
              </a:rPr>
              <a:t>UZELTÜRK’ünde</a:t>
            </a:r>
            <a:r>
              <a:rPr lang="tr-TR" sz="1600" b="1" dirty="0">
                <a:latin typeface="+mn-lt"/>
              </a:rPr>
              <a:t> eleştiri konusu yaptığı gibi vergi müfettişlerinin özelgeye aykırı rapor yazabilmesi için kendi görüşünün doğruluğu ve Gelir İdaresi Başkanlığı’nın görüşünün yanlış olduğu konusunda, sırasıyla önce Rapor Değerlendirme Komisyonu’nu, ardından Merkezi Rapor Değerlendirme Komisyonu’nu ve en nihayetinde Merkezi Rapor Değerlendirme Komisyonu ile </a:t>
            </a:r>
            <a:r>
              <a:rPr lang="tr-TR" sz="1600" b="1" dirty="0" err="1">
                <a:latin typeface="+mn-lt"/>
              </a:rPr>
              <a:t>özelgeyi</a:t>
            </a:r>
            <a:r>
              <a:rPr lang="tr-TR" sz="1600" b="1" dirty="0">
                <a:latin typeface="+mn-lt"/>
              </a:rPr>
              <a:t> veren komisyonun üyelerinden oluşan Karma Komisyonu ikna etmesi gerekecektir. </a:t>
            </a:r>
          </a:p>
          <a:p>
            <a:pPr algn="just">
              <a:lnSpc>
                <a:spcPts val="2400"/>
              </a:lnSpc>
              <a:spcBef>
                <a:spcPts val="600"/>
              </a:spcBef>
              <a:spcAft>
                <a:spcPts val="600"/>
              </a:spcAft>
            </a:pPr>
            <a:r>
              <a:rPr lang="tr-TR" sz="1600" b="1" dirty="0">
                <a:latin typeface="+mn-lt"/>
              </a:rPr>
              <a:t>Bunun ne derece imkân dâhilinde olduğu tartışma konusudur. Vergi Müfettişlerinin aslen bağlı oldukları kanun düzenlemeleri yanında İdare tarafından çıkarılan ve vergi hukuku bakımından asli kaynak niteliği bulunmayan genel tebliğ, sirkülerler ve özelgelere bağlı kılınması hukuka aykırıdır. </a:t>
            </a:r>
          </a:p>
          <a:p>
            <a:pPr algn="just">
              <a:lnSpc>
                <a:spcPts val="2400"/>
              </a:lnSpc>
              <a:spcBef>
                <a:spcPts val="600"/>
              </a:spcBef>
              <a:spcAft>
                <a:spcPts val="600"/>
              </a:spcAft>
            </a:pPr>
            <a:r>
              <a:rPr lang="tr-TR" sz="1600" b="1" dirty="0">
                <a:latin typeface="+mn-lt"/>
              </a:rPr>
              <a:t>Diğer taraftan Rapor Değerlendirme Komisyonlarınca inceleme raporlarının özelgelere uygunluğu değerlendirilirken verilmiş en güncel özelgenin dikkate alınması, beyan döneminde güncel olan lehinde bir muktezaya dayanarak beyanda bulunan bir mükellefe, aradan iki yıl geçtikten sonra aleyhinde bir mukteza çıkması ve yapılan incelemede en güncel denilerek hakkında tarhiyat yapılması sonucunu doğuracaktır ki bu uygulamanın da ne derece hukuki olacağı tartışmaya açıktır.</a:t>
            </a:r>
          </a:p>
        </p:txBody>
      </p:sp>
      <p:sp>
        <p:nvSpPr>
          <p:cNvPr id="4" name="Slayt Numarası Yer Tutucusu 3">
            <a:extLst>
              <a:ext uri="{FF2B5EF4-FFF2-40B4-BE49-F238E27FC236}">
                <a16:creationId xmlns:a16="http://schemas.microsoft.com/office/drawing/2014/main" id="{840A5F18-EE73-4838-A0B7-062A3AF5DFAB}"/>
              </a:ext>
            </a:extLst>
          </p:cNvPr>
          <p:cNvSpPr>
            <a:spLocks noGrp="1"/>
          </p:cNvSpPr>
          <p:nvPr>
            <p:ph type="sldNum" sz="quarter" idx="12"/>
          </p:nvPr>
        </p:nvSpPr>
        <p:spPr>
          <a:xfrm>
            <a:off x="8587333" y="6459311"/>
            <a:ext cx="439671" cy="368341"/>
          </a:xfrm>
        </p:spPr>
        <p:txBody>
          <a:bodyPr/>
          <a:lstStyle/>
          <a:p>
            <a:fld id="{B6CBF2A1-A246-4652-A694-355DEEDA63C2}" type="slidenum">
              <a:rPr lang="tr-TR" smtClean="0"/>
              <a:pPr/>
              <a:t>18</a:t>
            </a:fld>
            <a:endParaRPr lang="tr-TR" dirty="0"/>
          </a:p>
        </p:txBody>
      </p:sp>
    </p:spTree>
    <p:extLst>
      <p:ext uri="{BB962C8B-B14F-4D97-AF65-F5344CB8AC3E}">
        <p14:creationId xmlns:p14="http://schemas.microsoft.com/office/powerpoint/2010/main" val="238367069"/>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987824" y="20449"/>
            <a:ext cx="6156176" cy="784757"/>
          </a:xfrm>
          <a:ln w="38100">
            <a:solidFill>
              <a:srgbClr val="0070C0"/>
            </a:solidFill>
          </a:ln>
        </p:spPr>
        <p:txBody>
          <a:bodyPr/>
          <a:lstStyle/>
          <a:p>
            <a:br>
              <a:rPr lang="tr-TR" sz="1400" b="1" dirty="0">
                <a:solidFill>
                  <a:srgbClr val="0070C0"/>
                </a:solidFill>
                <a:latin typeface="Arial Black" panose="020B0A04020102020204" pitchFamily="34" charset="0"/>
              </a:rPr>
            </a:br>
            <a:r>
              <a:rPr lang="tr-TR" sz="2000" b="1" dirty="0">
                <a:solidFill>
                  <a:srgbClr val="0070C0"/>
                </a:solidFill>
                <a:latin typeface="Arial Black" panose="020B0A04020102020204" pitchFamily="34" charset="0"/>
              </a:rPr>
              <a:t>XX. TÜRKİYE MUHASEBE KONGRESİ</a:t>
            </a:r>
          </a:p>
        </p:txBody>
      </p:sp>
      <p:sp>
        <p:nvSpPr>
          <p:cNvPr id="2" name="Dikdörtgen 1">
            <a:extLst>
              <a:ext uri="{FF2B5EF4-FFF2-40B4-BE49-F238E27FC236}">
                <a16:creationId xmlns:a16="http://schemas.microsoft.com/office/drawing/2014/main" id="{E43405B0-CCF4-4843-8517-616046A05249}"/>
              </a:ext>
            </a:extLst>
          </p:cNvPr>
          <p:cNvSpPr/>
          <p:nvPr/>
        </p:nvSpPr>
        <p:spPr>
          <a:xfrm>
            <a:off x="0" y="1556792"/>
            <a:ext cx="8874732" cy="3423373"/>
          </a:xfrm>
          <a:prstGeom prst="rect">
            <a:avLst/>
          </a:prstGeom>
          <a:ln w="57150">
            <a:solidFill>
              <a:schemeClr val="accent1">
                <a:lumMod val="60000"/>
                <a:lumOff val="40000"/>
              </a:schemeClr>
            </a:solidFill>
          </a:ln>
        </p:spPr>
        <p:txBody>
          <a:bodyPr wrap="square">
            <a:spAutoFit/>
          </a:bodyPr>
          <a:lstStyle/>
          <a:p>
            <a:pPr algn="ctr">
              <a:lnSpc>
                <a:spcPct val="150000"/>
              </a:lnSpc>
              <a:spcAft>
                <a:spcPts val="800"/>
              </a:spcAft>
            </a:pPr>
            <a:endParaRPr lang="tr-TR" b="1" dirty="0">
              <a:solidFill>
                <a:srgbClr val="0070C0"/>
              </a:solidFill>
              <a:latin typeface="Arial Black" panose="020B0A04020102020204" pitchFamily="34" charset="0"/>
              <a:ea typeface="Calibri" panose="020F0502020204030204" pitchFamily="34" charset="0"/>
              <a:cs typeface="Arial" panose="020B0604020202020204" pitchFamily="34" charset="0"/>
            </a:endParaRPr>
          </a:p>
          <a:p>
            <a:pPr algn="ctr">
              <a:lnSpc>
                <a:spcPct val="150000"/>
              </a:lnSpc>
              <a:spcAft>
                <a:spcPts val="800"/>
              </a:spcAft>
            </a:pPr>
            <a:endParaRPr lang="tr-TR" b="1" dirty="0">
              <a:solidFill>
                <a:srgbClr val="0070C0"/>
              </a:solidFill>
              <a:latin typeface="Arial Black" panose="020B0A04020102020204" pitchFamily="34" charset="0"/>
              <a:ea typeface="Calibri" panose="020F0502020204030204" pitchFamily="34" charset="0"/>
              <a:cs typeface="Arial" panose="020B0604020202020204" pitchFamily="34" charset="0"/>
            </a:endParaRPr>
          </a:p>
          <a:p>
            <a:pPr algn="ctr">
              <a:lnSpc>
                <a:spcPct val="150000"/>
              </a:lnSpc>
              <a:spcAft>
                <a:spcPts val="800"/>
              </a:spcAft>
            </a:pPr>
            <a:r>
              <a:rPr lang="tr-TR" sz="2800" b="1" dirty="0">
                <a:solidFill>
                  <a:srgbClr val="7030A0"/>
                </a:solidFill>
                <a:latin typeface="Arial Black" panose="020B0A04020102020204" pitchFamily="34" charset="0"/>
                <a:ea typeface="Calibri" panose="020F0502020204030204" pitchFamily="34" charset="0"/>
                <a:cs typeface="Arial" panose="020B0604020202020204" pitchFamily="34" charset="0"/>
              </a:rPr>
              <a:t>ÖZELGE UYGULAMASINDA SORUNLAR </a:t>
            </a:r>
          </a:p>
          <a:p>
            <a:pPr algn="ctr">
              <a:lnSpc>
                <a:spcPct val="150000"/>
              </a:lnSpc>
              <a:spcAft>
                <a:spcPts val="800"/>
              </a:spcAft>
            </a:pPr>
            <a:r>
              <a:rPr lang="tr-TR" sz="2800" b="1" dirty="0">
                <a:solidFill>
                  <a:srgbClr val="7030A0"/>
                </a:solidFill>
                <a:latin typeface="Arial Black" panose="020B0A04020102020204" pitchFamily="34" charset="0"/>
                <a:ea typeface="Calibri" panose="020F0502020204030204" pitchFamily="34" charset="0"/>
                <a:cs typeface="Arial" panose="020B0604020202020204" pitchFamily="34" charset="0"/>
              </a:rPr>
              <a:t>VE ÇÖZÜM ÖNERİLERİMİZ</a:t>
            </a:r>
          </a:p>
          <a:p>
            <a:pPr indent="450215" algn="ctr">
              <a:lnSpc>
                <a:spcPct val="150000"/>
              </a:lnSpc>
              <a:spcAft>
                <a:spcPts val="800"/>
              </a:spcAft>
            </a:pPr>
            <a:endParaRPr lang="tr-TR" sz="1600" b="1" dirty="0">
              <a:effectLst/>
              <a:latin typeface="Times New Roman" panose="02020603050405020304" pitchFamily="18" charset="0"/>
              <a:ea typeface="Calibri" panose="020F0502020204030204" pitchFamily="34" charset="0"/>
              <a:cs typeface="Arial" panose="020B0604020202020204" pitchFamily="34" charset="0"/>
            </a:endParaRPr>
          </a:p>
          <a:p>
            <a:pPr indent="450215" algn="ctr">
              <a:lnSpc>
                <a:spcPct val="150000"/>
              </a:lnSpc>
              <a:spcAft>
                <a:spcPts val="800"/>
              </a:spcAft>
            </a:pPr>
            <a:endParaRPr lang="tr-TR" sz="1600" b="1" dirty="0">
              <a:latin typeface="Times New Roman" panose="02020603050405020304" pitchFamily="18" charset="0"/>
              <a:ea typeface="Calibri" panose="020F0502020204030204" pitchFamily="34" charset="0"/>
              <a:cs typeface="Arial" panose="020B0604020202020204" pitchFamily="34" charset="0"/>
            </a:endParaRPr>
          </a:p>
        </p:txBody>
      </p:sp>
      <p:pic>
        <p:nvPicPr>
          <p:cNvPr id="6" name="Grafik 5">
            <a:extLst>
              <a:ext uri="{FF2B5EF4-FFF2-40B4-BE49-F238E27FC236}">
                <a16:creationId xmlns:a16="http://schemas.microsoft.com/office/drawing/2014/main" id="{557C85A0-64E3-4077-8E48-F4F02C31F90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0" y="20449"/>
            <a:ext cx="2833859" cy="860068"/>
          </a:xfrm>
          <a:prstGeom prst="rect">
            <a:avLst/>
          </a:prstGeom>
        </p:spPr>
      </p:pic>
      <p:sp>
        <p:nvSpPr>
          <p:cNvPr id="9" name="Dikdörtgen 8">
            <a:extLst>
              <a:ext uri="{FF2B5EF4-FFF2-40B4-BE49-F238E27FC236}">
                <a16:creationId xmlns:a16="http://schemas.microsoft.com/office/drawing/2014/main" id="{DEEDA8B9-DE7C-4D85-80E7-1945606249C7}"/>
              </a:ext>
            </a:extLst>
          </p:cNvPr>
          <p:cNvSpPr/>
          <p:nvPr/>
        </p:nvSpPr>
        <p:spPr>
          <a:xfrm>
            <a:off x="2267744" y="5731751"/>
            <a:ext cx="3977563" cy="464743"/>
          </a:xfrm>
          <a:prstGeom prst="rect">
            <a:avLst/>
          </a:prstGeom>
        </p:spPr>
        <p:txBody>
          <a:bodyPr wrap="none">
            <a:spAutoFit/>
          </a:bodyPr>
          <a:lstStyle/>
          <a:p>
            <a:pPr indent="450215" algn="ctr">
              <a:lnSpc>
                <a:spcPct val="150000"/>
              </a:lnSpc>
              <a:spcAft>
                <a:spcPts val="800"/>
              </a:spcAft>
            </a:pPr>
            <a:r>
              <a:rPr lang="tr-TR" b="1" dirty="0">
                <a:highlight>
                  <a:srgbClr val="FFFF00"/>
                </a:highlight>
                <a:latin typeface="Arial Black" panose="020B0A04020102020204" pitchFamily="34" charset="0"/>
                <a:ea typeface="Calibri" panose="020F0502020204030204" pitchFamily="34" charset="0"/>
                <a:cs typeface="Arial" panose="020B0604020202020204" pitchFamily="34" charset="0"/>
              </a:rPr>
              <a:t>İSTANBUL / 05 EKİM 2018 </a:t>
            </a:r>
            <a:endParaRPr lang="tr-TR" dirty="0">
              <a:highlight>
                <a:srgbClr val="FFFF00"/>
              </a:highlight>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32035573"/>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7B4243B-1DE6-4793-99F9-C906A081A13C}"/>
              </a:ext>
            </a:extLst>
          </p:cNvPr>
          <p:cNvSpPr>
            <a:spLocks noGrp="1"/>
          </p:cNvSpPr>
          <p:nvPr>
            <p:ph idx="1"/>
          </p:nvPr>
        </p:nvSpPr>
        <p:spPr>
          <a:xfrm>
            <a:off x="469961" y="665312"/>
            <a:ext cx="8676456" cy="5716016"/>
          </a:xfrm>
        </p:spPr>
        <p:txBody>
          <a:bodyPr/>
          <a:lstStyle/>
          <a:p>
            <a:pPr marL="0" indent="0" algn="just">
              <a:spcBef>
                <a:spcPts val="600"/>
              </a:spcBef>
              <a:spcAft>
                <a:spcPts val="600"/>
              </a:spcAft>
              <a:buNone/>
            </a:pPr>
            <a:r>
              <a:rPr lang="tr-TR" sz="1800" b="1" dirty="0">
                <a:solidFill>
                  <a:srgbClr val="C00000"/>
                </a:solidFill>
              </a:rPr>
              <a:t>VERGİ PLANLAMASINDA VERGİNİN KANUNİLİĞİ İLKESİNİN ÖNEMİ</a:t>
            </a:r>
          </a:p>
          <a:p>
            <a:pPr marL="0" indent="0" algn="just">
              <a:lnSpc>
                <a:spcPts val="2200"/>
              </a:lnSpc>
              <a:spcBef>
                <a:spcPts val="600"/>
              </a:spcBef>
              <a:spcAft>
                <a:spcPts val="600"/>
              </a:spcAft>
              <a:buNone/>
            </a:pPr>
            <a:r>
              <a:rPr lang="tr-TR" sz="1800" b="1" dirty="0"/>
              <a:t>Mükelleflerin vergi yüklerini en aza indirmek adına, Kanunlarda yer alan boşluklar, indirim, istisna, muafiyetlerden azami yararlanarak etkin bir vergi planlaması yapmaları en doğal haklarından biridir.</a:t>
            </a:r>
          </a:p>
          <a:p>
            <a:pPr marL="0" indent="0" algn="just">
              <a:lnSpc>
                <a:spcPts val="2200"/>
              </a:lnSpc>
              <a:spcBef>
                <a:spcPts val="600"/>
              </a:spcBef>
              <a:spcAft>
                <a:spcPts val="600"/>
              </a:spcAft>
              <a:buNone/>
            </a:pPr>
            <a:r>
              <a:rPr lang="tr-TR" sz="1800" b="1" dirty="0"/>
              <a:t>Kanuni sınırlar içinde uygulanan </a:t>
            </a:r>
            <a:r>
              <a:rPr lang="tr-TR" sz="1800" b="1" dirty="0">
                <a:solidFill>
                  <a:srgbClr val="C00000"/>
                </a:solidFill>
              </a:rPr>
              <a:t>vergi planlaması</a:t>
            </a:r>
            <a:r>
              <a:rPr lang="tr-TR" sz="1800" b="1" dirty="0"/>
              <a:t> kısa dönemde mükelleflere, orta ve uzun vadede de, vergi gelirlerinin artmasını sağlayarak ekonomik büyüme ve kalkınmaya olumlu etki yapacaktır.</a:t>
            </a:r>
          </a:p>
          <a:p>
            <a:pPr marL="0" indent="0" algn="just">
              <a:lnSpc>
                <a:spcPts val="2200"/>
              </a:lnSpc>
              <a:spcBef>
                <a:spcPts val="600"/>
              </a:spcBef>
              <a:spcAft>
                <a:spcPts val="600"/>
              </a:spcAft>
              <a:buNone/>
            </a:pPr>
            <a:r>
              <a:rPr lang="tr-TR" sz="1800" b="1" dirty="0"/>
              <a:t>Diğer taraftan Anayasamızın 73. maddesin 3. fıkrasında yer alan “vergi, resim, harç ve benzeri yükümlülükler kanunla konulur, kaldırılır ve değiştirilir.” hükmü ile ifade olunan </a:t>
            </a:r>
            <a:r>
              <a:rPr lang="tr-TR" sz="1800" b="1" dirty="0">
                <a:solidFill>
                  <a:srgbClr val="C00000"/>
                </a:solidFill>
              </a:rPr>
              <a:t>“verginin yasallığı ilkesi” etkin ve doğru bir vergi planlaması yapabilmenin teminatı niteliğindedir.</a:t>
            </a:r>
          </a:p>
          <a:p>
            <a:pPr marL="0" lvl="0" indent="0" algn="just" eaLnBrk="0" hangingPunct="0">
              <a:lnSpc>
                <a:spcPts val="2200"/>
              </a:lnSpc>
              <a:spcBef>
                <a:spcPts val="600"/>
              </a:spcBef>
              <a:spcAft>
                <a:spcPts val="600"/>
              </a:spcAft>
              <a:buClrTx/>
              <a:buSzTx/>
              <a:buNone/>
            </a:pPr>
            <a:r>
              <a:rPr lang="tr-TR" sz="1800" b="1" kern="1200" dirty="0">
                <a:solidFill>
                  <a:srgbClr val="C00000"/>
                </a:solidFill>
              </a:rPr>
              <a:t>Verginin Kanuniliği İlkesi; </a:t>
            </a:r>
            <a:r>
              <a:rPr lang="tr-TR" sz="1800" b="1" kern="1200" dirty="0">
                <a:solidFill>
                  <a:srgbClr val="000000"/>
                </a:solidFill>
              </a:rPr>
              <a:t>yasal düzenlemelerin </a:t>
            </a:r>
            <a:r>
              <a:rPr lang="tr-TR" sz="1800" b="1" kern="1200" dirty="0">
                <a:solidFill>
                  <a:srgbClr val="C00000"/>
                </a:solidFill>
              </a:rPr>
              <a:t>ulaşılabilir, öngörülebilir ve belirli </a:t>
            </a:r>
            <a:r>
              <a:rPr lang="tr-TR" sz="1800" b="1" kern="1200" dirty="0">
                <a:solidFill>
                  <a:srgbClr val="000000"/>
                </a:solidFill>
              </a:rPr>
              <a:t>olmasını gerektirmektedir. </a:t>
            </a:r>
            <a:r>
              <a:rPr lang="tr-TR" sz="1800" b="1" kern="1200" dirty="0" err="1">
                <a:solidFill>
                  <a:srgbClr val="000000"/>
                </a:solidFill>
              </a:rPr>
              <a:t>Anayasa’nm</a:t>
            </a:r>
            <a:r>
              <a:rPr lang="tr-TR" sz="1800" b="1" kern="1200" dirty="0">
                <a:solidFill>
                  <a:srgbClr val="000000"/>
                </a:solidFill>
              </a:rPr>
              <a:t> 73. maddesinin üçüncü fıkrası hükmü ile vergi mükellefi bakımından vergisel yükümlülüklerin “</a:t>
            </a:r>
            <a:r>
              <a:rPr lang="tr-TR" sz="1800" b="1" kern="1200" dirty="0" err="1">
                <a:solidFill>
                  <a:srgbClr val="C00000"/>
                </a:solidFill>
              </a:rPr>
              <a:t>belirliliği</a:t>
            </a:r>
            <a:r>
              <a:rPr lang="tr-TR" sz="1800" b="1" kern="1200" dirty="0" err="1">
                <a:solidFill>
                  <a:srgbClr val="000000"/>
                </a:solidFill>
              </a:rPr>
              <a:t>”nin</a:t>
            </a:r>
            <a:r>
              <a:rPr lang="tr-TR" sz="1800" b="1" kern="1200" dirty="0">
                <a:solidFill>
                  <a:srgbClr val="000000"/>
                </a:solidFill>
              </a:rPr>
              <a:t> ve “</a:t>
            </a:r>
            <a:r>
              <a:rPr lang="tr-TR" sz="1800" b="1" kern="1200" dirty="0" err="1">
                <a:solidFill>
                  <a:srgbClr val="C00000"/>
                </a:solidFill>
              </a:rPr>
              <a:t>öngörülebilirliği</a:t>
            </a:r>
            <a:r>
              <a:rPr lang="tr-TR" sz="1800" b="1" kern="1200" dirty="0" err="1">
                <a:solidFill>
                  <a:srgbClr val="000000"/>
                </a:solidFill>
              </a:rPr>
              <a:t>“nin</a:t>
            </a:r>
            <a:r>
              <a:rPr lang="tr-TR" sz="1800" b="1" kern="1200" dirty="0">
                <a:solidFill>
                  <a:srgbClr val="000000"/>
                </a:solidFill>
              </a:rPr>
              <a:t>, bu bağlamda vergi mükelleflerinin hukuki güvenliğinin sağlanması amaçlanmıştır. Söz konusu ölçütler mülkiyet hakkına yönelik müdahalenin kanunla yapılması zorunluluğunun alt ölçütleri olarak da kabul edilmektedir. </a:t>
            </a:r>
            <a:endParaRPr lang="tr-TR" sz="1800" b="1" dirty="0">
              <a:solidFill>
                <a:srgbClr val="C00000"/>
              </a:solidFill>
            </a:endParaRPr>
          </a:p>
        </p:txBody>
      </p:sp>
      <p:sp>
        <p:nvSpPr>
          <p:cNvPr id="4" name="Slayt Numarası Yer Tutucusu 3">
            <a:extLst>
              <a:ext uri="{FF2B5EF4-FFF2-40B4-BE49-F238E27FC236}">
                <a16:creationId xmlns:a16="http://schemas.microsoft.com/office/drawing/2014/main" id="{32A32705-7D70-4282-9146-B8631F96BB47}"/>
              </a:ext>
            </a:extLst>
          </p:cNvPr>
          <p:cNvSpPr>
            <a:spLocks noGrp="1"/>
          </p:cNvSpPr>
          <p:nvPr>
            <p:ph type="sldNum" sz="quarter" idx="12"/>
          </p:nvPr>
        </p:nvSpPr>
        <p:spPr/>
        <p:txBody>
          <a:bodyPr/>
          <a:lstStyle/>
          <a:p>
            <a:fld id="{B6CBF2A1-A246-4652-A694-355DEEDA63C2}" type="slidenum">
              <a:rPr lang="tr-TR" smtClean="0"/>
              <a:pPr/>
              <a:t>2</a:t>
            </a:fld>
            <a:endParaRPr lang="tr-TR"/>
          </a:p>
        </p:txBody>
      </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p:txBody>
          <a:bodyPr/>
          <a:lstStyle/>
          <a:p>
            <a:endParaRPr lang="tr-TR" dirty="0"/>
          </a:p>
          <a:p>
            <a:pPr marL="0" indent="0">
              <a:buNone/>
            </a:pPr>
            <a:endParaRPr lang="tr-TR" dirty="0"/>
          </a:p>
        </p:txBody>
      </p:sp>
      <p:sp>
        <p:nvSpPr>
          <p:cNvPr id="12" name="Dikdörtgen 11">
            <a:extLst>
              <a:ext uri="{FF2B5EF4-FFF2-40B4-BE49-F238E27FC236}">
                <a16:creationId xmlns:a16="http://schemas.microsoft.com/office/drawing/2014/main" id="{70661811-23E5-496E-894B-440D37D816E9}"/>
              </a:ext>
            </a:extLst>
          </p:cNvPr>
          <p:cNvSpPr/>
          <p:nvPr/>
        </p:nvSpPr>
        <p:spPr>
          <a:xfrm>
            <a:off x="439090" y="620688"/>
            <a:ext cx="8684732" cy="5486117"/>
          </a:xfrm>
          <a:prstGeom prst="rect">
            <a:avLst/>
          </a:prstGeom>
        </p:spPr>
        <p:txBody>
          <a:bodyPr wrap="square">
            <a:spAutoFit/>
          </a:bodyPr>
          <a:lstStyle/>
          <a:p>
            <a:pPr algn="just">
              <a:lnSpc>
                <a:spcPts val="2200"/>
              </a:lnSpc>
              <a:spcBef>
                <a:spcPts val="600"/>
              </a:spcBef>
              <a:spcAft>
                <a:spcPts val="600"/>
              </a:spcAft>
            </a:pPr>
            <a:r>
              <a:rPr lang="tr-TR" b="1" spc="-5" dirty="0">
                <a:solidFill>
                  <a:srgbClr val="C00000"/>
                </a:solidFill>
                <a:ea typeface="Times New Roman" panose="02020603050405020304" pitchFamily="18" charset="0"/>
                <a:cs typeface="Arial" panose="020B0604020202020204" pitchFamily="34" charset="0"/>
              </a:rPr>
              <a:t>1- ÖZELGE</a:t>
            </a:r>
            <a:r>
              <a:rPr lang="tr-TR" b="1" spc="220" dirty="0">
                <a:solidFill>
                  <a:srgbClr val="C00000"/>
                </a:solidFill>
                <a:ea typeface="Times New Roman" panose="02020603050405020304" pitchFamily="18" charset="0"/>
                <a:cs typeface="Arial" panose="020B0604020202020204" pitchFamily="34" charset="0"/>
              </a:rPr>
              <a:t> </a:t>
            </a:r>
            <a:r>
              <a:rPr lang="tr-TR" b="1" spc="-5" dirty="0">
                <a:solidFill>
                  <a:srgbClr val="C00000"/>
                </a:solidFill>
                <a:ea typeface="Times New Roman" panose="02020603050405020304" pitchFamily="18" charset="0"/>
                <a:cs typeface="Arial" panose="020B0604020202020204" pitchFamily="34" charset="0"/>
              </a:rPr>
              <a:t>KOMİSYON</a:t>
            </a:r>
            <a:r>
              <a:rPr lang="tr-TR" b="1" spc="220" dirty="0">
                <a:solidFill>
                  <a:srgbClr val="C00000"/>
                </a:solidFill>
                <a:ea typeface="Times New Roman" panose="02020603050405020304" pitchFamily="18" charset="0"/>
                <a:cs typeface="Arial" panose="020B0604020202020204" pitchFamily="34" charset="0"/>
              </a:rPr>
              <a:t> YAPISI TEKRAR DÜZENLENEREK </a:t>
            </a:r>
            <a:r>
              <a:rPr lang="tr-TR" b="1" dirty="0">
                <a:solidFill>
                  <a:srgbClr val="C00000"/>
                </a:solidFill>
              </a:rPr>
              <a:t>ÖZELGELER İÇİN SÜREKLİLİK ESASINA GÖRE ÇALIŞAN AYRI  BİR BİRİMİN KURULMASI FAYDALI OLACAKTIR.</a:t>
            </a:r>
          </a:p>
          <a:p>
            <a:pPr marR="74295" lvl="0" algn="just">
              <a:lnSpc>
                <a:spcPts val="2200"/>
              </a:lnSpc>
              <a:spcBef>
                <a:spcPts val="600"/>
              </a:spcBef>
              <a:spcAft>
                <a:spcPts val="600"/>
              </a:spcAft>
              <a:buSzPts val="1200"/>
              <a:tabLst>
                <a:tab pos="302895" algn="l"/>
              </a:tabLst>
            </a:pPr>
            <a:r>
              <a:rPr lang="tr-TR" b="1" dirty="0"/>
              <a:t>Özelge verilmesi işlemlerinin merkezde kurulan bir komisyon vasıtasıyla yapılması,  taşra birimlerinin aynı konuya ilişkin olarak birbirinden farklı yönde çelişkili görüşler verilmesine engel olmuştur. </a:t>
            </a:r>
          </a:p>
          <a:p>
            <a:pPr marR="74295" lvl="0" algn="just">
              <a:lnSpc>
                <a:spcPts val="2200"/>
              </a:lnSpc>
              <a:spcBef>
                <a:spcPts val="600"/>
              </a:spcBef>
              <a:spcAft>
                <a:spcPts val="600"/>
              </a:spcAft>
              <a:buSzPts val="1200"/>
              <a:tabLst>
                <a:tab pos="302895" algn="l"/>
              </a:tabLst>
            </a:pPr>
            <a:r>
              <a:rPr lang="tr-TR" b="1" dirty="0"/>
              <a:t>Ancak söz konusu komisyonun toplantı sayılarının ve sürelerinin kısıtlı olması nedeniyle, vergiye ilişkin ödevlerini yerine getirirken tereddüt duyan mükelleflerin özelge taleplerine makul bir sürede yanıt verilmesi genelde pek mümkün olmamaktadır. </a:t>
            </a:r>
          </a:p>
          <a:p>
            <a:pPr marR="74295" lvl="0" algn="just">
              <a:lnSpc>
                <a:spcPts val="2200"/>
              </a:lnSpc>
              <a:spcBef>
                <a:spcPts val="600"/>
              </a:spcBef>
              <a:spcAft>
                <a:spcPts val="600"/>
              </a:spcAft>
              <a:buSzPts val="1200"/>
              <a:tabLst>
                <a:tab pos="302895" algn="l"/>
              </a:tabLst>
            </a:pPr>
            <a:r>
              <a:rPr lang="tr-TR" b="1" spc="-5" dirty="0">
                <a:ea typeface="Times New Roman" panose="02020603050405020304" pitchFamily="18" charset="0"/>
                <a:cs typeface="Arial" panose="020B0604020202020204" pitchFamily="34" charset="0"/>
              </a:rPr>
              <a:t>Bu</a:t>
            </a:r>
            <a:r>
              <a:rPr lang="tr-TR" b="1" spc="21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kapsamda</a:t>
            </a:r>
            <a:r>
              <a:rPr lang="tr-TR" b="1" spc="205"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özelgelerin</a:t>
            </a:r>
            <a:r>
              <a:rPr lang="tr-TR" b="1" spc="24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komisyon</a:t>
            </a:r>
            <a:r>
              <a:rPr lang="tr-TR" b="1" spc="34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marifetiyle</a:t>
            </a:r>
            <a:r>
              <a:rPr lang="tr-TR" b="1" spc="3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oluşturulması</a:t>
            </a:r>
            <a:r>
              <a:rPr lang="tr-TR" b="1" spc="35"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sistemi</a:t>
            </a:r>
            <a:r>
              <a:rPr lang="tr-TR" b="1" spc="3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tekrar</a:t>
            </a:r>
            <a:r>
              <a:rPr lang="tr-TR" b="1" spc="3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tartışılabilir.</a:t>
            </a:r>
            <a:r>
              <a:rPr lang="tr-TR" b="1" spc="3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Örneğin</a:t>
            </a:r>
            <a:r>
              <a:rPr lang="tr-TR" b="1" spc="3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sadece</a:t>
            </a:r>
            <a:r>
              <a:rPr lang="tr-TR" b="1" spc="3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KDV</a:t>
            </a:r>
            <a:r>
              <a:rPr lang="tr-TR" b="1" spc="40"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ile</a:t>
            </a:r>
            <a:r>
              <a:rPr lang="tr-TR" b="1" spc="3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ilgili</a:t>
            </a:r>
            <a:r>
              <a:rPr lang="tr-TR" b="1" spc="35"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bir</a:t>
            </a:r>
            <a:r>
              <a:rPr lang="tr-TR" b="1" spc="43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konudaki</a:t>
            </a:r>
            <a:r>
              <a:rPr lang="tr-TR" b="1" spc="19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özelge</a:t>
            </a:r>
            <a:r>
              <a:rPr lang="tr-TR" b="1" spc="185"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için,</a:t>
            </a:r>
            <a:r>
              <a:rPr lang="tr-TR" b="1" spc="19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diğer</a:t>
            </a:r>
            <a:r>
              <a:rPr lang="tr-TR" b="1" spc="18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bölümlerde</a:t>
            </a:r>
            <a:r>
              <a:rPr lang="tr-TR" b="1" spc="185"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uzmanlaşmış</a:t>
            </a:r>
            <a:r>
              <a:rPr lang="tr-TR" b="1" spc="19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daire</a:t>
            </a:r>
            <a:r>
              <a:rPr lang="tr-TR" b="1" spc="18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başkanlarının</a:t>
            </a:r>
            <a:r>
              <a:rPr lang="tr-TR" b="1" spc="200"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da</a:t>
            </a:r>
            <a:r>
              <a:rPr lang="tr-TR" b="1" spc="18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meşgul</a:t>
            </a:r>
            <a:r>
              <a:rPr lang="tr-TR" b="1" spc="40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edilmesi,</a:t>
            </a:r>
            <a:r>
              <a:rPr lang="tr-TR" b="1"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mevcut</a:t>
            </a:r>
            <a:r>
              <a:rPr lang="tr-TR" b="1"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sistemdeki</a:t>
            </a:r>
            <a:r>
              <a:rPr lang="tr-TR" b="1"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katkıları</a:t>
            </a:r>
            <a:r>
              <a:rPr lang="tr-TR" b="1" dirty="0">
                <a:ea typeface="Times New Roman" panose="02020603050405020304" pitchFamily="18" charset="0"/>
                <a:cs typeface="Arial" panose="020B0604020202020204" pitchFamily="34" charset="0"/>
              </a:rPr>
              <a:t> da</a:t>
            </a:r>
            <a:r>
              <a:rPr lang="tr-TR" b="1" spc="-10"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dikkate</a:t>
            </a:r>
            <a:r>
              <a:rPr lang="tr-TR" b="1" spc="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alınarak</a:t>
            </a:r>
            <a:r>
              <a:rPr lang="tr-TR" b="1"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tekrar</a:t>
            </a:r>
            <a:r>
              <a:rPr lang="tr-TR" b="1" dirty="0">
                <a:ea typeface="Times New Roman" panose="02020603050405020304" pitchFamily="18" charset="0"/>
                <a:cs typeface="Arial" panose="020B0604020202020204" pitchFamily="34" charset="0"/>
              </a:rPr>
              <a:t> tartışılabilir.</a:t>
            </a:r>
          </a:p>
          <a:p>
            <a:pPr algn="just">
              <a:lnSpc>
                <a:spcPts val="2200"/>
              </a:lnSpc>
              <a:spcBef>
                <a:spcPts val="600"/>
              </a:spcBef>
              <a:spcAft>
                <a:spcPts val="600"/>
              </a:spcAft>
            </a:pPr>
            <a:r>
              <a:rPr lang="tr-TR" b="1" dirty="0"/>
              <a:t>Dolayısıyla bazı OECD ülkelerinde olduğu gibi, Gelir İdaresi Başkanlığı bünyesinde özelge vermek üzere süreklilik esasına göre çalışan ayrı bir birim kurulmasında yarar görülmektedir.</a:t>
            </a:r>
          </a:p>
        </p:txBody>
      </p:sp>
      <p:sp>
        <p:nvSpPr>
          <p:cNvPr id="3" name="Slayt Numarası Yer Tutucusu 2">
            <a:extLst>
              <a:ext uri="{FF2B5EF4-FFF2-40B4-BE49-F238E27FC236}">
                <a16:creationId xmlns:a16="http://schemas.microsoft.com/office/drawing/2014/main" id="{02470B57-519D-4B76-878B-8002BD6873E3}"/>
              </a:ext>
            </a:extLst>
          </p:cNvPr>
          <p:cNvSpPr>
            <a:spLocks noGrp="1"/>
          </p:cNvSpPr>
          <p:nvPr>
            <p:ph type="sldNum" sz="quarter" idx="12"/>
          </p:nvPr>
        </p:nvSpPr>
        <p:spPr/>
        <p:txBody>
          <a:bodyPr/>
          <a:lstStyle/>
          <a:p>
            <a:fld id="{B6CBF2A1-A246-4652-A694-355DEEDA63C2}" type="slidenum">
              <a:rPr lang="tr-TR" smtClean="0"/>
              <a:pPr/>
              <a:t>20</a:t>
            </a:fld>
            <a:endParaRPr lang="tr-TR"/>
          </a:p>
        </p:txBody>
      </p:sp>
    </p:spTree>
    <p:extLst>
      <p:ext uri="{BB962C8B-B14F-4D97-AF65-F5344CB8AC3E}">
        <p14:creationId xmlns:p14="http://schemas.microsoft.com/office/powerpoint/2010/main" val="3741878504"/>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01372351-E8E1-4907-8C12-A2A2A05353EC}"/>
              </a:ext>
            </a:extLst>
          </p:cNvPr>
          <p:cNvSpPr>
            <a:spLocks noGrp="1"/>
          </p:cNvSpPr>
          <p:nvPr>
            <p:ph type="sldNum" sz="quarter" idx="12"/>
          </p:nvPr>
        </p:nvSpPr>
        <p:spPr/>
        <p:txBody>
          <a:bodyPr/>
          <a:lstStyle/>
          <a:p>
            <a:fld id="{B6CBF2A1-A246-4652-A694-355DEEDA63C2}" type="slidenum">
              <a:rPr lang="tr-TR" smtClean="0"/>
              <a:pPr/>
              <a:t>21</a:t>
            </a:fld>
            <a:endParaRPr lang="tr-TR"/>
          </a:p>
        </p:txBody>
      </p:sp>
      <p:sp>
        <p:nvSpPr>
          <p:cNvPr id="5" name="Dikdörtgen 4">
            <a:extLst>
              <a:ext uri="{FF2B5EF4-FFF2-40B4-BE49-F238E27FC236}">
                <a16:creationId xmlns:a16="http://schemas.microsoft.com/office/drawing/2014/main" id="{00CBD1C9-F1C7-4259-8594-2883639C543C}"/>
              </a:ext>
            </a:extLst>
          </p:cNvPr>
          <p:cNvSpPr/>
          <p:nvPr/>
        </p:nvSpPr>
        <p:spPr>
          <a:xfrm>
            <a:off x="429319" y="1052736"/>
            <a:ext cx="8714680" cy="2921313"/>
          </a:xfrm>
          <a:prstGeom prst="rect">
            <a:avLst/>
          </a:prstGeom>
        </p:spPr>
        <p:txBody>
          <a:bodyPr wrap="square">
            <a:spAutoFit/>
          </a:bodyPr>
          <a:lstStyle/>
          <a:p>
            <a:pPr algn="just">
              <a:lnSpc>
                <a:spcPts val="2200"/>
              </a:lnSpc>
              <a:spcBef>
                <a:spcPts val="600"/>
              </a:spcBef>
              <a:spcAft>
                <a:spcPts val="600"/>
              </a:spcAft>
            </a:pPr>
            <a:r>
              <a:rPr lang="tr-TR" b="1" dirty="0">
                <a:solidFill>
                  <a:srgbClr val="C00000"/>
                </a:solidFill>
              </a:rPr>
              <a:t>2- VERİLEN ÖZELGELERE UYUM TAKİP BİRİMİ KURULMASI ÖZELGELERİN BAĞLAYICILIĞINI VE ÖNEMİNİ ARTIRACAKTIR.</a:t>
            </a:r>
          </a:p>
          <a:p>
            <a:pPr algn="just">
              <a:lnSpc>
                <a:spcPts val="2200"/>
              </a:lnSpc>
              <a:spcBef>
                <a:spcPts val="600"/>
              </a:spcBef>
              <a:spcAft>
                <a:spcPts val="600"/>
              </a:spcAft>
            </a:pPr>
            <a:r>
              <a:rPr lang="tr-TR" b="1" dirty="0"/>
              <a:t>Mükelleflerin kendilerine verilen özelgelere uygun şekilde davranıp davranmadığının kontrol edilmesine yönelik olarak yönetmelikte bir düzenleme yapılmasında, kurulmasını önerdiğimiz sürekli özelge birimi bünyesinde oluşturulacak bir takip sistemi ile, verilen özelgelerin takip edilmesi ve uyulmaması halinde gerekli yaptırımların uygulanmasında  yarar bulunmaktadır. </a:t>
            </a:r>
          </a:p>
          <a:p>
            <a:pPr algn="just">
              <a:lnSpc>
                <a:spcPts val="2200"/>
              </a:lnSpc>
              <a:spcBef>
                <a:spcPts val="600"/>
              </a:spcBef>
              <a:spcAft>
                <a:spcPts val="600"/>
              </a:spcAft>
            </a:pPr>
            <a:r>
              <a:rPr lang="tr-TR" b="1" dirty="0"/>
              <a:t>Bu şekilde özelge müessesesinin ciddiyeti ve bağlayıcılığı artacaktır.</a:t>
            </a:r>
          </a:p>
        </p:txBody>
      </p:sp>
    </p:spTree>
    <p:extLst>
      <p:ext uri="{BB962C8B-B14F-4D97-AF65-F5344CB8AC3E}">
        <p14:creationId xmlns:p14="http://schemas.microsoft.com/office/powerpoint/2010/main" val="2389534764"/>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p:txBody>
          <a:bodyPr/>
          <a:lstStyle/>
          <a:p>
            <a:endParaRPr lang="tr-TR" dirty="0"/>
          </a:p>
          <a:p>
            <a:pPr marL="0" indent="0">
              <a:buNone/>
            </a:pPr>
            <a:endParaRPr lang="tr-TR" dirty="0"/>
          </a:p>
        </p:txBody>
      </p:sp>
      <p:sp>
        <p:nvSpPr>
          <p:cNvPr id="2" name="Dikdörtgen 1">
            <a:extLst>
              <a:ext uri="{FF2B5EF4-FFF2-40B4-BE49-F238E27FC236}">
                <a16:creationId xmlns:a16="http://schemas.microsoft.com/office/drawing/2014/main" id="{11033A11-DB06-43A8-8004-FE1B17233A6E}"/>
              </a:ext>
            </a:extLst>
          </p:cNvPr>
          <p:cNvSpPr/>
          <p:nvPr/>
        </p:nvSpPr>
        <p:spPr>
          <a:xfrm>
            <a:off x="408429" y="506098"/>
            <a:ext cx="8672544" cy="6329810"/>
          </a:xfrm>
          <a:prstGeom prst="rect">
            <a:avLst/>
          </a:prstGeom>
        </p:spPr>
        <p:txBody>
          <a:bodyPr wrap="square">
            <a:spAutoFit/>
          </a:bodyPr>
          <a:lstStyle/>
          <a:p>
            <a:pPr algn="just">
              <a:lnSpc>
                <a:spcPts val="2200"/>
              </a:lnSpc>
              <a:spcBef>
                <a:spcPts val="600"/>
              </a:spcBef>
              <a:spcAft>
                <a:spcPts val="600"/>
              </a:spcAft>
            </a:pPr>
            <a:r>
              <a:rPr lang="tr-TR" b="1" dirty="0">
                <a:solidFill>
                  <a:srgbClr val="C00000"/>
                </a:solidFill>
              </a:rPr>
              <a:t>3- EMSAL ÖZELGE HAVUZUNUN KAMUOYUNUN KULLANIMINA AÇILMASI ÖZELGE SİSTEMİNDEN BEKLENEN FAYDANIN TAM OLARAK SAĞLANMASI İÇİN KAÇINILMAZDIR.</a:t>
            </a:r>
          </a:p>
          <a:p>
            <a:pPr algn="just">
              <a:lnSpc>
                <a:spcPts val="2200"/>
              </a:lnSpc>
              <a:spcBef>
                <a:spcPts val="600"/>
              </a:spcBef>
              <a:spcAft>
                <a:spcPts val="600"/>
              </a:spcAft>
            </a:pPr>
            <a:r>
              <a:rPr lang="tr-TR" sz="1600" b="1" dirty="0"/>
              <a:t>Gelir İdaresi vergi mahremiyetini de göz önünde bulundurarak internetten yayın yoluyla şeffaflık sağlamak, mükellefin uyum maliyetini azaltmak, idarenin iş yükünü hafifletmek, bürokrasi ve kırtasiyeciliği azaltarak kaynakların verimli kullanılmasını sağlamak vb. amaçlarla mükelleflere verilmiş bulunan örnek sayılabilecek </a:t>
            </a:r>
            <a:r>
              <a:rPr lang="tr-TR" sz="1600" b="1" dirty="0" err="1"/>
              <a:t>özelgeleri</a:t>
            </a:r>
            <a:r>
              <a:rPr lang="tr-TR" sz="1600" b="1" dirty="0"/>
              <a:t> web sitesinde yayımlanmaktadır. </a:t>
            </a:r>
          </a:p>
          <a:p>
            <a:pPr algn="just">
              <a:lnSpc>
                <a:spcPts val="2100"/>
              </a:lnSpc>
              <a:spcBef>
                <a:spcPts val="600"/>
              </a:spcBef>
              <a:spcAft>
                <a:spcPts val="600"/>
              </a:spcAft>
            </a:pPr>
            <a:r>
              <a:rPr lang="tr-TR" sz="1600" b="1" dirty="0"/>
              <a:t>Ancak sınırlı sayıda özelge yayımlanıyor olması geçmişte yaşanan yakınmaları gündeme getirmektedir. Bu durum aynı konuya ilişkin olarak farklı mükelleflere farklı görüşler verilip verilmediği konusunda soru işaretleri doğmakta, tereddüt edilen konularda idare tarafından verilmiş başka bir özelge olup olmadığı konusunda mükellefler arayışa sürüklemektedir.</a:t>
            </a:r>
          </a:p>
          <a:p>
            <a:pPr algn="just">
              <a:lnSpc>
                <a:spcPts val="2100"/>
              </a:lnSpc>
              <a:spcBef>
                <a:spcPts val="600"/>
              </a:spcBef>
              <a:spcAft>
                <a:spcPts val="600"/>
              </a:spcAft>
            </a:pPr>
            <a:r>
              <a:rPr lang="tr-TR" sz="1600" b="1" dirty="0"/>
              <a:t>Dolayısıyla komisyon tarafından onaylan özelgelerin içine konulduğu emsal özelge havuzunun, sadece yetkili birimlerce kullanılması uygulamasından vazgeçilerek, web sitesi üzerinden kamuoyunun kullanımına açılması yerinde olacaktır.</a:t>
            </a:r>
            <a:r>
              <a:rPr lang="tr-TR" sz="1600" dirty="0"/>
              <a:t> </a:t>
            </a:r>
          </a:p>
          <a:p>
            <a:pPr algn="just">
              <a:lnSpc>
                <a:spcPts val="2100"/>
              </a:lnSpc>
              <a:spcBef>
                <a:spcPts val="600"/>
              </a:spcBef>
              <a:spcAft>
                <a:spcPts val="600"/>
              </a:spcAft>
            </a:pPr>
            <a:r>
              <a:rPr lang="tr-TR" sz="1600" b="1" dirty="0"/>
              <a:t>31/12/2017 tarihi itibarıyla özelge sistemi kapsamında verilen 10.953 özelge GİB internet sitesinde internet sayfasında yayınlanmıştır.</a:t>
            </a:r>
          </a:p>
          <a:p>
            <a:pPr algn="just">
              <a:lnSpc>
                <a:spcPts val="2100"/>
              </a:lnSpc>
              <a:spcBef>
                <a:spcPts val="600"/>
              </a:spcBef>
              <a:spcAft>
                <a:spcPts val="600"/>
              </a:spcAft>
            </a:pPr>
            <a:r>
              <a:rPr lang="tr-TR" sz="1600" b="1" dirty="0"/>
              <a:t>Yıllar itibariyle (2011-2017) Özelge komisyonunda onaylanarak mükellefe verilen  ve GİB internet sitesinde yayınlanan özelgelerin sayıları aşağıdaki tabloda yer almaktadır.</a:t>
            </a:r>
            <a:endParaRPr lang="tr-TR" sz="1600" dirty="0"/>
          </a:p>
        </p:txBody>
      </p:sp>
      <p:sp>
        <p:nvSpPr>
          <p:cNvPr id="4" name="Slayt Numarası Yer Tutucusu 3">
            <a:extLst>
              <a:ext uri="{FF2B5EF4-FFF2-40B4-BE49-F238E27FC236}">
                <a16:creationId xmlns:a16="http://schemas.microsoft.com/office/drawing/2014/main" id="{16A85758-C41B-4F72-AB36-D6178EA2B86A}"/>
              </a:ext>
            </a:extLst>
          </p:cNvPr>
          <p:cNvSpPr>
            <a:spLocks noGrp="1"/>
          </p:cNvSpPr>
          <p:nvPr>
            <p:ph type="sldNum" sz="quarter" idx="12"/>
          </p:nvPr>
        </p:nvSpPr>
        <p:spPr>
          <a:xfrm>
            <a:off x="8704328" y="6597352"/>
            <a:ext cx="439671" cy="260648"/>
          </a:xfrm>
        </p:spPr>
        <p:txBody>
          <a:bodyPr/>
          <a:lstStyle/>
          <a:p>
            <a:fld id="{B6CBF2A1-A246-4652-A694-355DEEDA63C2}" type="slidenum">
              <a:rPr lang="tr-TR" b="1" smtClean="0"/>
              <a:pPr/>
              <a:t>22</a:t>
            </a:fld>
            <a:endParaRPr lang="tr-TR" b="1" dirty="0"/>
          </a:p>
        </p:txBody>
      </p:sp>
    </p:spTree>
    <p:extLst>
      <p:ext uri="{BB962C8B-B14F-4D97-AF65-F5344CB8AC3E}">
        <p14:creationId xmlns:p14="http://schemas.microsoft.com/office/powerpoint/2010/main" val="3526258550"/>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491EE0A3-D056-4F57-804E-E9C7F6312930}"/>
              </a:ext>
            </a:extLst>
          </p:cNvPr>
          <p:cNvSpPr>
            <a:spLocks noGrp="1"/>
          </p:cNvSpPr>
          <p:nvPr>
            <p:ph type="sldNum" sz="quarter" idx="12"/>
          </p:nvPr>
        </p:nvSpPr>
        <p:spPr/>
        <p:txBody>
          <a:bodyPr/>
          <a:lstStyle/>
          <a:p>
            <a:fld id="{B6CBF2A1-A246-4652-A694-355DEEDA63C2}" type="slidenum">
              <a:rPr lang="tr-TR" sz="1400" smtClean="0"/>
              <a:pPr/>
              <a:t>23</a:t>
            </a:fld>
            <a:endParaRPr lang="tr-TR" sz="1400"/>
          </a:p>
        </p:txBody>
      </p:sp>
      <p:graphicFrame>
        <p:nvGraphicFramePr>
          <p:cNvPr id="6" name="Grafik 5">
            <a:extLst>
              <a:ext uri="{FF2B5EF4-FFF2-40B4-BE49-F238E27FC236}">
                <a16:creationId xmlns:a16="http://schemas.microsoft.com/office/drawing/2014/main" id="{CB12DC6F-52A5-49EE-A632-965AEA31D7F2}"/>
              </a:ext>
            </a:extLst>
          </p:cNvPr>
          <p:cNvGraphicFramePr>
            <a:graphicFrameLocks/>
          </p:cNvGraphicFramePr>
          <p:nvPr>
            <p:extLst>
              <p:ext uri="{D42A27DB-BD31-4B8C-83A1-F6EECF244321}">
                <p14:modId xmlns:p14="http://schemas.microsoft.com/office/powerpoint/2010/main" val="1614236921"/>
              </p:ext>
            </p:extLst>
          </p:nvPr>
        </p:nvGraphicFramePr>
        <p:xfrm>
          <a:off x="539552" y="692697"/>
          <a:ext cx="8496944" cy="4392488"/>
        </p:xfrm>
        <a:graphic>
          <a:graphicData uri="http://schemas.openxmlformats.org/drawingml/2006/chart">
            <c:chart xmlns:c="http://schemas.openxmlformats.org/drawingml/2006/chart" xmlns:r="http://schemas.openxmlformats.org/officeDocument/2006/relationships" r:id="rId2"/>
          </a:graphicData>
        </a:graphic>
      </p:graphicFrame>
      <p:sp>
        <p:nvSpPr>
          <p:cNvPr id="7" name="Dikdörtgen 6">
            <a:extLst>
              <a:ext uri="{FF2B5EF4-FFF2-40B4-BE49-F238E27FC236}">
                <a16:creationId xmlns:a16="http://schemas.microsoft.com/office/drawing/2014/main" id="{A4C40D8C-0797-435F-A39F-858A61CCCC04}"/>
              </a:ext>
            </a:extLst>
          </p:cNvPr>
          <p:cNvSpPr/>
          <p:nvPr/>
        </p:nvSpPr>
        <p:spPr>
          <a:xfrm>
            <a:off x="394289" y="5359569"/>
            <a:ext cx="8748463" cy="1323439"/>
          </a:xfrm>
          <a:prstGeom prst="rect">
            <a:avLst/>
          </a:prstGeom>
        </p:spPr>
        <p:txBody>
          <a:bodyPr wrap="square">
            <a:spAutoFit/>
          </a:bodyPr>
          <a:lstStyle/>
          <a:p>
            <a:pPr algn="just"/>
            <a:r>
              <a:rPr lang="tr-TR" sz="1600" b="1" dirty="0"/>
              <a:t>Diğer taraftan; 01/01/2010- 31/12/2017 döneminde; Özelge komisyonunun onayından geçip özelge havuzuna atılan özelge sayısı 10.257, Taşra tarafından özelge havuzundan emsal alınarak oluşturulmuş özelge sayısı 37.563 adet olarak gerçekleşmiştir.</a:t>
            </a:r>
          </a:p>
          <a:p>
            <a:pPr algn="just"/>
            <a:r>
              <a:rPr lang="tr-TR" sz="1600" b="1" dirty="0"/>
              <a:t> </a:t>
            </a:r>
          </a:p>
          <a:p>
            <a:pPr algn="just"/>
            <a:r>
              <a:rPr lang="tr-TR" sz="1600" b="1" dirty="0">
                <a:solidFill>
                  <a:srgbClr val="C00000"/>
                </a:solidFill>
              </a:rPr>
              <a:t>* KAYNAK; GİB FAALİYET RAPORLARI</a:t>
            </a:r>
          </a:p>
        </p:txBody>
      </p:sp>
    </p:spTree>
    <p:extLst>
      <p:ext uri="{BB962C8B-B14F-4D97-AF65-F5344CB8AC3E}">
        <p14:creationId xmlns:p14="http://schemas.microsoft.com/office/powerpoint/2010/main" val="24905295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452906" y="1432660"/>
            <a:ext cx="8583590" cy="1564292"/>
          </a:xfrm>
        </p:spPr>
        <p:txBody>
          <a:bodyPr/>
          <a:lstStyle/>
          <a:p>
            <a:endParaRPr lang="tr-TR" dirty="0"/>
          </a:p>
          <a:p>
            <a:pPr marL="0" indent="0">
              <a:buNone/>
            </a:pPr>
            <a:endParaRPr lang="tr-TR" dirty="0"/>
          </a:p>
        </p:txBody>
      </p:sp>
      <p:sp>
        <p:nvSpPr>
          <p:cNvPr id="2" name="Dikdörtgen 1">
            <a:extLst>
              <a:ext uri="{FF2B5EF4-FFF2-40B4-BE49-F238E27FC236}">
                <a16:creationId xmlns:a16="http://schemas.microsoft.com/office/drawing/2014/main" id="{C859861C-9AE2-455B-9562-F20823F190E8}"/>
              </a:ext>
            </a:extLst>
          </p:cNvPr>
          <p:cNvSpPr/>
          <p:nvPr/>
        </p:nvSpPr>
        <p:spPr>
          <a:xfrm>
            <a:off x="452906" y="873294"/>
            <a:ext cx="8691094" cy="3662541"/>
          </a:xfrm>
          <a:prstGeom prst="rect">
            <a:avLst/>
          </a:prstGeom>
        </p:spPr>
        <p:txBody>
          <a:bodyPr wrap="square">
            <a:spAutoFit/>
          </a:bodyPr>
          <a:lstStyle/>
          <a:p>
            <a:pPr marR="73660" lvl="0" algn="just">
              <a:spcBef>
                <a:spcPts val="600"/>
              </a:spcBef>
              <a:spcAft>
                <a:spcPts val="600"/>
              </a:spcAft>
              <a:buSzPts val="1200"/>
              <a:tabLst>
                <a:tab pos="302895" algn="l"/>
              </a:tabLst>
            </a:pPr>
            <a:r>
              <a:rPr lang="tr-TR" sz="1600" b="1" spc="-5" dirty="0">
                <a:solidFill>
                  <a:srgbClr val="C00000"/>
                </a:solidFill>
                <a:latin typeface="+mn-lt"/>
                <a:ea typeface="Times New Roman" panose="02020603050405020304" pitchFamily="18" charset="0"/>
                <a:cs typeface="Times New Roman" panose="02020603050405020304" pitchFamily="18" charset="0"/>
              </a:rPr>
              <a:t>4- ÖZELGE HAVUZUN MÜKELLEFLERE AÇILMADIĞI DURUMDA VERGİ İNCELEMELERİNDE SADECE İLAN EDİLEN ÖZELGELER DİKKATE ALINMALIDIR.</a:t>
            </a:r>
          </a:p>
          <a:p>
            <a:pPr marR="73660" lvl="0" algn="just">
              <a:spcBef>
                <a:spcPts val="600"/>
              </a:spcBef>
              <a:spcAft>
                <a:spcPts val="600"/>
              </a:spcAft>
              <a:buSzPts val="1200"/>
              <a:tabLst>
                <a:tab pos="302895" algn="l"/>
              </a:tabLst>
            </a:pPr>
            <a:r>
              <a:rPr lang="tr-TR" b="1" spc="-5" dirty="0">
                <a:latin typeface="+mn-lt"/>
                <a:ea typeface="Times New Roman" panose="02020603050405020304" pitchFamily="18" charset="0"/>
                <a:cs typeface="Arial" panose="020B0604020202020204" pitchFamily="34" charset="0"/>
              </a:rPr>
              <a:t>Özelge havuzunda yer alan tüm özelgelerin kamuoyuna açıklanmadığından hareketle; mükelleflerin</a:t>
            </a:r>
            <a:r>
              <a:rPr lang="tr-TR" b="1" spc="1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normal</a:t>
            </a:r>
            <a:r>
              <a:rPr lang="tr-TR" b="1" spc="47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olarak</a:t>
            </a:r>
            <a:r>
              <a:rPr lang="tr-TR" b="1" spc="4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Times New Roman" panose="02020603050405020304" pitchFamily="18" charset="0"/>
              </a:rPr>
              <a:t>özelge havuzundaki tüm özelgelere değil </a:t>
            </a:r>
            <a:r>
              <a:rPr lang="tr-TR" b="1" spc="-5" dirty="0">
                <a:latin typeface="+mn-lt"/>
                <a:ea typeface="Times New Roman" panose="02020603050405020304" pitchFamily="18" charset="0"/>
                <a:cs typeface="Arial" panose="020B0604020202020204" pitchFamily="34" charset="0"/>
              </a:rPr>
              <a:t>sadece</a:t>
            </a:r>
            <a:r>
              <a:rPr lang="tr-TR" b="1" spc="1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GİB</a:t>
            </a:r>
            <a:r>
              <a:rPr lang="tr-TR" b="1" spc="1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web</a:t>
            </a:r>
            <a:r>
              <a:rPr lang="tr-TR" b="1" spc="2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sayfasında</a:t>
            </a:r>
            <a:r>
              <a:rPr lang="tr-TR" b="1" spc="3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ilan</a:t>
            </a:r>
            <a:r>
              <a:rPr lang="tr-TR" b="1" spc="2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edilen</a:t>
            </a:r>
            <a:r>
              <a:rPr lang="tr-TR" b="1" spc="2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özelgelere</a:t>
            </a:r>
            <a:r>
              <a:rPr lang="tr-TR" b="1" spc="1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erişimi</a:t>
            </a:r>
            <a:r>
              <a:rPr lang="tr-TR" b="1" spc="2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mümkün</a:t>
            </a:r>
            <a:r>
              <a:rPr lang="tr-TR" b="1" spc="4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Times New Roman" panose="02020603050405020304" pitchFamily="18" charset="0"/>
              </a:rPr>
              <a:t>olduğundan, </a:t>
            </a:r>
            <a:r>
              <a:rPr lang="tr-TR" b="1" spc="-5" dirty="0">
                <a:latin typeface="+mn-lt"/>
                <a:ea typeface="Times New Roman" panose="02020603050405020304" pitchFamily="18" charset="0"/>
                <a:cs typeface="Arial" panose="020B0604020202020204" pitchFamily="34" charset="0"/>
              </a:rPr>
              <a:t>vergi müfettişlerince düzenlenen vergi inceleme raporlarında</a:t>
            </a:r>
            <a:r>
              <a:rPr lang="tr-TR" b="1" spc="19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tartışmalı</a:t>
            </a:r>
            <a:r>
              <a:rPr lang="tr-TR" b="1" spc="17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konular</a:t>
            </a:r>
            <a:r>
              <a:rPr lang="tr-TR" b="1" spc="17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için</a:t>
            </a:r>
            <a:r>
              <a:rPr lang="tr-TR" b="1" spc="19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yalnızca</a:t>
            </a:r>
            <a:r>
              <a:rPr lang="tr-TR" b="1" spc="185" dirty="0">
                <a:latin typeface="+mn-lt"/>
                <a:ea typeface="Times New Roman" panose="02020603050405020304" pitchFamily="18" charset="0"/>
                <a:cs typeface="Arial" panose="020B0604020202020204" pitchFamily="34" charset="0"/>
              </a:rPr>
              <a:t> </a:t>
            </a:r>
            <a:r>
              <a:rPr lang="tr-TR" b="1" spc="-5" dirty="0" err="1">
                <a:latin typeface="+mn-lt"/>
                <a:ea typeface="Times New Roman" panose="02020603050405020304" pitchFamily="18" charset="0"/>
                <a:cs typeface="Arial" panose="020B0604020202020204" pitchFamily="34" charset="0"/>
              </a:rPr>
              <a:t>GİB’de</a:t>
            </a:r>
            <a:r>
              <a:rPr lang="tr-TR" b="1" spc="17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ilan</a:t>
            </a:r>
            <a:r>
              <a:rPr lang="tr-TR" b="1" spc="17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edilen</a:t>
            </a:r>
            <a:r>
              <a:rPr lang="tr-TR" b="1" spc="18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özelgelere</a:t>
            </a:r>
            <a:r>
              <a:rPr lang="tr-TR" b="1" spc="17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neden</a:t>
            </a:r>
            <a:r>
              <a:rPr lang="tr-TR" b="1" spc="35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uymadıkları </a:t>
            </a:r>
            <a:r>
              <a:rPr lang="tr-TR" b="1" dirty="0">
                <a:latin typeface="+mn-lt"/>
                <a:ea typeface="Times New Roman" panose="02020603050405020304" pitchFamily="18" charset="0"/>
                <a:cs typeface="Arial" panose="020B0604020202020204" pitchFamily="34" charset="0"/>
              </a:rPr>
              <a:t>konusunda  </a:t>
            </a:r>
            <a:r>
              <a:rPr lang="tr-TR" b="1" spc="11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eleştiri yapılabilmelidir.</a:t>
            </a:r>
            <a:endParaRPr lang="tr-TR" b="1" dirty="0">
              <a:latin typeface="+mn-lt"/>
              <a:ea typeface="Times New Roman" panose="02020603050405020304" pitchFamily="18" charset="0"/>
              <a:cs typeface="Arial" panose="020B0604020202020204" pitchFamily="34" charset="0"/>
            </a:endParaRPr>
          </a:p>
          <a:p>
            <a:pPr marR="73660" lvl="0" algn="just">
              <a:spcBef>
                <a:spcPts val="600"/>
              </a:spcBef>
              <a:spcAft>
                <a:spcPts val="600"/>
              </a:spcAft>
              <a:buSzPts val="1200"/>
              <a:tabLst>
                <a:tab pos="302895" algn="l"/>
              </a:tabLst>
            </a:pPr>
            <a:r>
              <a:rPr lang="tr-TR" b="1" spc="-5" dirty="0">
                <a:latin typeface="+mn-lt"/>
                <a:ea typeface="Times New Roman" panose="02020603050405020304" pitchFamily="18" charset="0"/>
                <a:cs typeface="Arial" panose="020B0604020202020204" pitchFamily="34" charset="0"/>
              </a:rPr>
              <a:t>Bir başka deyişle</a:t>
            </a:r>
            <a:r>
              <a:rPr lang="tr-TR" b="1" dirty="0">
                <a:latin typeface="+mn-lt"/>
                <a:ea typeface="Times New Roman" panose="02020603050405020304" pitchFamily="18" charset="0"/>
                <a:cs typeface="Arial" panose="020B0604020202020204" pitchFamily="34" charset="0"/>
              </a:rPr>
              <a:t> inceleme </a:t>
            </a:r>
            <a:r>
              <a:rPr lang="tr-TR" b="1" spc="-5" dirty="0">
                <a:latin typeface="+mn-lt"/>
                <a:ea typeface="Times New Roman" panose="02020603050405020304" pitchFamily="18" charset="0"/>
                <a:cs typeface="Arial" panose="020B0604020202020204" pitchFamily="34" charset="0"/>
              </a:rPr>
              <a:t>elemanlarının eleştirilerine</a:t>
            </a:r>
            <a:r>
              <a:rPr lang="tr-TR" b="1" spc="18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dayanak</a:t>
            </a:r>
            <a:r>
              <a:rPr lang="tr-TR" b="1" spc="19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olarak</a:t>
            </a:r>
            <a:r>
              <a:rPr lang="tr-TR" b="1" spc="19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sadece</a:t>
            </a:r>
            <a:r>
              <a:rPr lang="tr-TR" b="1" spc="185" dirty="0">
                <a:latin typeface="+mn-lt"/>
                <a:ea typeface="Times New Roman" panose="02020603050405020304" pitchFamily="18" charset="0"/>
                <a:cs typeface="Arial" panose="020B0604020202020204" pitchFamily="34" charset="0"/>
              </a:rPr>
              <a:t> </a:t>
            </a:r>
            <a:r>
              <a:rPr lang="tr-TR" b="1" dirty="0" err="1">
                <a:latin typeface="+mn-lt"/>
                <a:ea typeface="Times New Roman" panose="02020603050405020304" pitchFamily="18" charset="0"/>
                <a:cs typeface="Arial" panose="020B0604020202020204" pitchFamily="34" charset="0"/>
              </a:rPr>
              <a:t>GİB’de</a:t>
            </a:r>
            <a:r>
              <a:rPr lang="tr-TR" b="1" spc="18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ilan</a:t>
            </a:r>
            <a:r>
              <a:rPr lang="tr-TR" b="1" spc="20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edilen</a:t>
            </a:r>
            <a:r>
              <a:rPr lang="tr-TR" b="1" spc="190" dirty="0">
                <a:latin typeface="+mn-lt"/>
                <a:ea typeface="Times New Roman" panose="02020603050405020304" pitchFamily="18" charset="0"/>
                <a:cs typeface="Arial" panose="020B0604020202020204" pitchFamily="34" charset="0"/>
              </a:rPr>
              <a:t> </a:t>
            </a:r>
            <a:r>
              <a:rPr lang="tr-TR" b="1" spc="-5" dirty="0" err="1">
                <a:latin typeface="+mn-lt"/>
                <a:ea typeface="Times New Roman" panose="02020603050405020304" pitchFamily="18" charset="0"/>
                <a:cs typeface="Arial" panose="020B0604020202020204" pitchFamily="34" charset="0"/>
              </a:rPr>
              <a:t>özelgeleri</a:t>
            </a:r>
            <a:r>
              <a:rPr lang="tr-TR" b="1" spc="19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kullanabilmeleri, dolayısıyla rapor değerlendirme komisyonlarında düzenlenen vergi inceleme raporlarını bu kapsamda </a:t>
            </a:r>
            <a:r>
              <a:rPr lang="tr-TR" b="1" dirty="0">
                <a:latin typeface="+mn-lt"/>
                <a:ea typeface="Times New Roman" panose="02020603050405020304" pitchFamily="18" charset="0"/>
                <a:cs typeface="Arial" panose="020B0604020202020204" pitchFamily="34" charset="0"/>
              </a:rPr>
              <a:t>değerlendirmelerini sağlayacak düzenlemelerin yapılması gerekir.</a:t>
            </a:r>
            <a:endParaRPr lang="tr-TR" b="1" dirty="0">
              <a:effectLst/>
              <a:latin typeface="+mn-lt"/>
              <a:ea typeface="Times New Roman" panose="02020603050405020304" pitchFamily="18" charset="0"/>
              <a:cs typeface="Arial" panose="020B0604020202020204" pitchFamily="34" charset="0"/>
            </a:endParaRPr>
          </a:p>
        </p:txBody>
      </p:sp>
      <p:sp>
        <p:nvSpPr>
          <p:cNvPr id="4" name="Slayt Numarası Yer Tutucusu 3">
            <a:extLst>
              <a:ext uri="{FF2B5EF4-FFF2-40B4-BE49-F238E27FC236}">
                <a16:creationId xmlns:a16="http://schemas.microsoft.com/office/drawing/2014/main" id="{0F97A3CF-14D4-4A3C-9C6E-2C19C12FBC22}"/>
              </a:ext>
            </a:extLst>
          </p:cNvPr>
          <p:cNvSpPr>
            <a:spLocks noGrp="1"/>
          </p:cNvSpPr>
          <p:nvPr>
            <p:ph type="sldNum" sz="quarter" idx="12"/>
          </p:nvPr>
        </p:nvSpPr>
        <p:spPr>
          <a:xfrm>
            <a:off x="8704328" y="6525344"/>
            <a:ext cx="439671" cy="332656"/>
          </a:xfrm>
        </p:spPr>
        <p:txBody>
          <a:bodyPr/>
          <a:lstStyle/>
          <a:p>
            <a:fld id="{B6CBF2A1-A246-4652-A694-355DEEDA63C2}" type="slidenum">
              <a:rPr lang="tr-TR" smtClean="0"/>
              <a:pPr/>
              <a:t>24</a:t>
            </a:fld>
            <a:endParaRPr lang="tr-TR"/>
          </a:p>
        </p:txBody>
      </p:sp>
    </p:spTree>
    <p:extLst>
      <p:ext uri="{BB962C8B-B14F-4D97-AF65-F5344CB8AC3E}">
        <p14:creationId xmlns:p14="http://schemas.microsoft.com/office/powerpoint/2010/main" val="3671181678"/>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p:txBody>
          <a:bodyPr/>
          <a:lstStyle/>
          <a:p>
            <a:endParaRPr lang="tr-TR" dirty="0"/>
          </a:p>
          <a:p>
            <a:pPr marL="0" indent="0">
              <a:buNone/>
            </a:pPr>
            <a:endParaRPr lang="tr-TR" dirty="0"/>
          </a:p>
        </p:txBody>
      </p:sp>
      <p:sp>
        <p:nvSpPr>
          <p:cNvPr id="2" name="Dikdörtgen 1">
            <a:extLst>
              <a:ext uri="{FF2B5EF4-FFF2-40B4-BE49-F238E27FC236}">
                <a16:creationId xmlns:a16="http://schemas.microsoft.com/office/drawing/2014/main" id="{84705766-01D3-46A7-95D9-A599979D4321}"/>
              </a:ext>
            </a:extLst>
          </p:cNvPr>
          <p:cNvSpPr/>
          <p:nvPr/>
        </p:nvSpPr>
        <p:spPr>
          <a:xfrm>
            <a:off x="429930" y="555217"/>
            <a:ext cx="8707785" cy="5957272"/>
          </a:xfrm>
          <a:prstGeom prst="rect">
            <a:avLst/>
          </a:prstGeom>
        </p:spPr>
        <p:txBody>
          <a:bodyPr wrap="square">
            <a:spAutoFit/>
          </a:bodyPr>
          <a:lstStyle/>
          <a:p>
            <a:pPr marR="76835" algn="just">
              <a:spcBef>
                <a:spcPts val="710"/>
              </a:spcBef>
              <a:spcAft>
                <a:spcPts val="0"/>
              </a:spcAft>
            </a:pPr>
            <a:r>
              <a:rPr lang="tr-TR" b="1" spc="-10" dirty="0">
                <a:solidFill>
                  <a:srgbClr val="C00000"/>
                </a:solidFill>
                <a:latin typeface="Arial" panose="020B0604020202020204" pitchFamily="34" charset="0"/>
                <a:ea typeface="Arial" panose="020B0604020202020204" pitchFamily="34" charset="0"/>
                <a:cs typeface="Arial" panose="020B0604020202020204" pitchFamily="34" charset="0"/>
              </a:rPr>
              <a:t>5- ÖZ</a:t>
            </a:r>
            <a:r>
              <a:rPr lang="tr-TR" b="1" spc="-5" dirty="0">
                <a:solidFill>
                  <a:srgbClr val="C00000"/>
                </a:solidFill>
                <a:latin typeface="Arial" panose="020B0604020202020204" pitchFamily="34" charset="0"/>
                <a:ea typeface="Arial" panose="020B0604020202020204" pitchFamily="34" charset="0"/>
                <a:cs typeface="Arial" panose="020B0604020202020204" pitchFamily="34" charset="0"/>
              </a:rPr>
              <a:t>ELGENİN</a:t>
            </a:r>
            <a:r>
              <a:rPr lang="tr-TR" b="1" spc="-30"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dirty="0">
                <a:solidFill>
                  <a:srgbClr val="C00000"/>
                </a:solidFill>
                <a:latin typeface="Arial" panose="020B0604020202020204" pitchFamily="34" charset="0"/>
                <a:ea typeface="Arial" panose="020B0604020202020204" pitchFamily="34" charset="0"/>
                <a:cs typeface="Arial" panose="020B0604020202020204" pitchFamily="34" charset="0"/>
              </a:rPr>
              <a:t>İPTAL</a:t>
            </a:r>
            <a:r>
              <a:rPr lang="tr-TR" b="1" spc="-30"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dirty="0">
                <a:solidFill>
                  <a:srgbClr val="C00000"/>
                </a:solidFill>
                <a:latin typeface="Arial" panose="020B0604020202020204" pitchFamily="34" charset="0"/>
                <a:ea typeface="Arial" panose="020B0604020202020204" pitchFamily="34" charset="0"/>
                <a:cs typeface="Arial" panose="020B0604020202020204" pitchFamily="34" charset="0"/>
              </a:rPr>
              <a:t>EDİLMESİ</a:t>
            </a:r>
            <a:r>
              <a:rPr lang="tr-TR" b="1" spc="-30"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spc="-10" dirty="0">
                <a:solidFill>
                  <a:srgbClr val="C00000"/>
                </a:solidFill>
                <a:latin typeface="Arial" panose="020B0604020202020204" pitchFamily="34" charset="0"/>
                <a:ea typeface="Arial" panose="020B0604020202020204" pitchFamily="34" charset="0"/>
                <a:cs typeface="Arial" panose="020B0604020202020204" pitchFamily="34" charset="0"/>
              </a:rPr>
              <a:t>DURUM</a:t>
            </a:r>
            <a:r>
              <a:rPr lang="tr-TR" b="1" spc="-15" dirty="0">
                <a:solidFill>
                  <a:srgbClr val="C00000"/>
                </a:solidFill>
                <a:latin typeface="Arial" panose="020B0604020202020204" pitchFamily="34" charset="0"/>
                <a:ea typeface="Arial" panose="020B0604020202020204" pitchFamily="34" charset="0"/>
                <a:cs typeface="Arial" panose="020B0604020202020204" pitchFamily="34" charset="0"/>
              </a:rPr>
              <a:t>UNDA</a:t>
            </a:r>
            <a:r>
              <a:rPr lang="tr-TR" b="1" spc="135"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spc="-15" dirty="0">
                <a:solidFill>
                  <a:srgbClr val="C00000"/>
                </a:solidFill>
                <a:latin typeface="Arial" panose="020B0604020202020204" pitchFamily="34" charset="0"/>
                <a:ea typeface="Arial" panose="020B0604020202020204" pitchFamily="34" charset="0"/>
                <a:cs typeface="Arial" panose="020B0604020202020204" pitchFamily="34" charset="0"/>
              </a:rPr>
              <a:t>İLA</a:t>
            </a:r>
            <a:r>
              <a:rPr lang="tr-TR" b="1" spc="-10" dirty="0">
                <a:solidFill>
                  <a:srgbClr val="C00000"/>
                </a:solidFill>
                <a:latin typeface="Arial" panose="020B0604020202020204" pitchFamily="34" charset="0"/>
                <a:ea typeface="Arial" panose="020B0604020202020204" pitchFamily="34" charset="0"/>
                <a:cs typeface="Arial" panose="020B0604020202020204" pitchFamily="34" charset="0"/>
              </a:rPr>
              <a:t>VE</a:t>
            </a:r>
            <a:r>
              <a:rPr lang="tr-TR" b="1" spc="-160"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spc="-35" dirty="0">
                <a:solidFill>
                  <a:srgbClr val="C00000"/>
                </a:solidFill>
                <a:latin typeface="Arial" panose="020B0604020202020204" pitchFamily="34" charset="0"/>
                <a:ea typeface="Arial" panose="020B0604020202020204" pitchFamily="34" charset="0"/>
                <a:cs typeface="Arial" panose="020B0604020202020204" pitchFamily="34" charset="0"/>
              </a:rPr>
              <a:t>V</a:t>
            </a:r>
            <a:r>
              <a:rPr lang="tr-TR" b="1" spc="-30" dirty="0">
                <a:solidFill>
                  <a:srgbClr val="C00000"/>
                </a:solidFill>
                <a:latin typeface="Arial" panose="020B0604020202020204" pitchFamily="34" charset="0"/>
                <a:ea typeface="Arial" panose="020B0604020202020204" pitchFamily="34" charset="0"/>
                <a:cs typeface="Arial" panose="020B0604020202020204" pitchFamily="34" charset="0"/>
              </a:rPr>
              <a:t>ERGİ</a:t>
            </a:r>
            <a:r>
              <a:rPr lang="tr-TR" b="1" spc="-160"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spc="-20" dirty="0">
                <a:solidFill>
                  <a:srgbClr val="C00000"/>
                </a:solidFill>
                <a:latin typeface="Arial" panose="020B0604020202020204" pitchFamily="34" charset="0"/>
                <a:ea typeface="Arial" panose="020B0604020202020204" pitchFamily="34" charset="0"/>
                <a:cs typeface="Arial" panose="020B0604020202020204" pitchFamily="34" charset="0"/>
              </a:rPr>
              <a:t>TARHİYA</a:t>
            </a:r>
            <a:r>
              <a:rPr lang="tr-TR" b="1" spc="-15" dirty="0">
                <a:solidFill>
                  <a:srgbClr val="C00000"/>
                </a:solidFill>
                <a:latin typeface="Arial" panose="020B0604020202020204" pitchFamily="34" charset="0"/>
                <a:ea typeface="Arial" panose="020B0604020202020204" pitchFamily="34" charset="0"/>
                <a:cs typeface="Arial" panose="020B0604020202020204" pitchFamily="34" charset="0"/>
              </a:rPr>
              <a:t>TI</a:t>
            </a:r>
            <a:r>
              <a:rPr lang="tr-TR" b="1" spc="-160"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spc="-20" dirty="0">
                <a:solidFill>
                  <a:srgbClr val="C00000"/>
                </a:solidFill>
                <a:latin typeface="Arial" panose="020B0604020202020204" pitchFamily="34" charset="0"/>
                <a:ea typeface="Arial" panose="020B0604020202020204" pitchFamily="34" charset="0"/>
                <a:cs typeface="Arial" panose="020B0604020202020204" pitchFamily="34" charset="0"/>
              </a:rPr>
              <a:t>YAPILMAMASI</a:t>
            </a:r>
            <a:r>
              <a:rPr lang="tr-TR" b="1" spc="125" dirty="0">
                <a:solidFill>
                  <a:srgbClr val="C00000"/>
                </a:solidFill>
                <a:latin typeface="Arial" panose="020B0604020202020204" pitchFamily="34" charset="0"/>
                <a:ea typeface="Arial" panose="020B0604020202020204" pitchFamily="34" charset="0"/>
                <a:cs typeface="Arial" panose="020B0604020202020204" pitchFamily="34" charset="0"/>
              </a:rPr>
              <a:t> </a:t>
            </a:r>
          </a:p>
          <a:p>
            <a:pPr marR="76835" algn="just">
              <a:lnSpc>
                <a:spcPts val="2200"/>
              </a:lnSpc>
              <a:spcBef>
                <a:spcPts val="600"/>
              </a:spcBef>
              <a:spcAft>
                <a:spcPts val="600"/>
              </a:spcAft>
            </a:pPr>
            <a:r>
              <a:rPr lang="tr-TR" sz="1600" b="1" spc="-5" dirty="0">
                <a:latin typeface="Arial" panose="020B0604020202020204" pitchFamily="34" charset="0"/>
                <a:ea typeface="Arial" panose="020B0604020202020204" pitchFamily="34" charset="0"/>
                <a:cs typeface="Arial" panose="020B0604020202020204" pitchFamily="34" charset="0"/>
              </a:rPr>
              <a:t>Ülkemizde</a:t>
            </a:r>
            <a:r>
              <a:rPr lang="tr-TR" sz="1600" b="1" spc="-2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yürürlükte</a:t>
            </a:r>
            <a:r>
              <a:rPr lang="tr-TR" sz="1600" b="1" spc="-2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olan</a:t>
            </a:r>
            <a:r>
              <a:rPr lang="tr-TR" sz="1600" b="1" spc="-25"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me</a:t>
            </a:r>
            <a:r>
              <a:rPr lang="tr-TR" sz="1600" b="1" spc="-10" dirty="0">
                <a:latin typeface="Arial" panose="020B0604020202020204" pitchFamily="34" charset="0"/>
                <a:ea typeface="Arial" panose="020B0604020202020204" pitchFamily="34" charset="0"/>
                <a:cs typeface="Arial" panose="020B0604020202020204" pitchFamily="34" charset="0"/>
              </a:rPr>
              <a:t>vzua</a:t>
            </a:r>
            <a:r>
              <a:rPr lang="tr-TR" sz="1600" b="1" spc="-5" dirty="0">
                <a:latin typeface="Arial" panose="020B0604020202020204" pitchFamily="34" charset="0"/>
                <a:ea typeface="Arial" panose="020B0604020202020204" pitchFamily="34" charset="0"/>
                <a:cs typeface="Arial" panose="020B0604020202020204" pitchFamily="34" charset="0"/>
              </a:rPr>
              <a:t>ta</a:t>
            </a:r>
            <a:r>
              <a:rPr lang="tr-TR" sz="1600" b="1" spc="105" dirty="0">
                <a:latin typeface="Arial" panose="020B0604020202020204" pitchFamily="34" charset="0"/>
                <a:ea typeface="Arial" panose="020B0604020202020204" pitchFamily="34" charset="0"/>
                <a:cs typeface="Arial" panose="020B0604020202020204" pitchFamily="34" charset="0"/>
              </a:rPr>
              <a:t> </a:t>
            </a:r>
            <a:r>
              <a:rPr lang="tr-TR" sz="1600" b="1" spc="-15" dirty="0">
                <a:latin typeface="Arial" panose="020B0604020202020204" pitchFamily="34" charset="0"/>
                <a:ea typeface="Arial" panose="020B0604020202020204" pitchFamily="34" charset="0"/>
                <a:cs typeface="Arial" panose="020B0604020202020204" pitchFamily="34" charset="0"/>
              </a:rPr>
              <a:t>göre</a:t>
            </a:r>
            <a:r>
              <a:rPr lang="tr-TR" sz="1600" b="1" spc="15"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mükelleflerin</a:t>
            </a:r>
            <a:r>
              <a:rPr lang="tr-TR" sz="1600" b="1" spc="15" dirty="0">
                <a:latin typeface="Arial" panose="020B0604020202020204" pitchFamily="34" charset="0"/>
                <a:ea typeface="Arial" panose="020B0604020202020204" pitchFamily="34" charset="0"/>
                <a:cs typeface="Arial" panose="020B0604020202020204" pitchFamily="34" charset="0"/>
              </a:rPr>
              <a:t> </a:t>
            </a:r>
            <a:r>
              <a:rPr lang="tr-TR" sz="1600" b="1" spc="-15" dirty="0">
                <a:latin typeface="Arial" panose="020B0604020202020204" pitchFamily="34" charset="0"/>
                <a:ea typeface="Arial" panose="020B0604020202020204" pitchFamily="34" charset="0"/>
                <a:cs typeface="Arial" panose="020B0604020202020204" pitchFamily="34" charset="0"/>
              </a:rPr>
              <a:t>vergisel</a:t>
            </a:r>
            <a:r>
              <a:rPr lang="tr-TR" sz="1600" b="1" spc="20" dirty="0">
                <a:latin typeface="Arial" panose="020B0604020202020204" pitchFamily="34" charset="0"/>
                <a:ea typeface="Arial" panose="020B0604020202020204" pitchFamily="34" charset="0"/>
                <a:cs typeface="Arial" panose="020B0604020202020204" pitchFamily="34" charset="0"/>
              </a:rPr>
              <a:t> </a:t>
            </a:r>
            <a:r>
              <a:rPr lang="tr-TR" sz="1600" b="1" spc="-10" dirty="0">
                <a:latin typeface="Arial" panose="020B0604020202020204" pitchFamily="34" charset="0"/>
                <a:ea typeface="Arial" panose="020B0604020202020204" pitchFamily="34" charset="0"/>
                <a:cs typeface="Arial" panose="020B0604020202020204" pitchFamily="34" charset="0"/>
              </a:rPr>
              <a:t>durum</a:t>
            </a:r>
            <a:r>
              <a:rPr lang="tr-TR" sz="1600" b="1" spc="-15" dirty="0">
                <a:latin typeface="Arial" panose="020B0604020202020204" pitchFamily="34" charset="0"/>
                <a:ea typeface="Arial" panose="020B0604020202020204" pitchFamily="34" charset="0"/>
                <a:cs typeface="Arial" panose="020B0604020202020204" pitchFamily="34" charset="0"/>
              </a:rPr>
              <a:t>una</a:t>
            </a:r>
            <a:r>
              <a:rPr lang="tr-TR" sz="1600" b="1" spc="15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ilişkin</a:t>
            </a:r>
            <a:r>
              <a:rPr lang="tr-TR" sz="1600" b="1" spc="-6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almış</a:t>
            </a:r>
            <a:r>
              <a:rPr lang="tr-TR" sz="1600" b="1" spc="-6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oldukları</a:t>
            </a:r>
            <a:r>
              <a:rPr lang="tr-TR" sz="1600" b="1" spc="-60" dirty="0">
                <a:latin typeface="Arial" panose="020B0604020202020204" pitchFamily="34" charset="0"/>
                <a:ea typeface="Arial" panose="020B0604020202020204" pitchFamily="34" charset="0"/>
                <a:cs typeface="Arial" panose="020B0604020202020204" pitchFamily="34" charset="0"/>
              </a:rPr>
              <a:t> </a:t>
            </a:r>
            <a:r>
              <a:rPr lang="tr-TR" sz="1600" b="1" spc="-20" dirty="0">
                <a:latin typeface="Arial" panose="020B0604020202020204" pitchFamily="34" charset="0"/>
                <a:ea typeface="Arial" panose="020B0604020202020204" pitchFamily="34" charset="0"/>
                <a:cs typeface="Arial" panose="020B0604020202020204" pitchFamily="34" charset="0"/>
              </a:rPr>
              <a:t>öz</a:t>
            </a:r>
            <a:r>
              <a:rPr lang="tr-TR" sz="1600" b="1" spc="-15" dirty="0">
                <a:latin typeface="Arial" panose="020B0604020202020204" pitchFamily="34" charset="0"/>
                <a:ea typeface="Arial" panose="020B0604020202020204" pitchFamily="34" charset="0"/>
                <a:cs typeface="Arial" panose="020B0604020202020204" pitchFamily="34" charset="0"/>
              </a:rPr>
              <a:t>elgeye</a:t>
            </a:r>
            <a:r>
              <a:rPr lang="tr-TR" sz="1600" b="1" spc="-6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uygun</a:t>
            </a:r>
            <a:r>
              <a:rPr lang="tr-TR" sz="1600" b="1" spc="135" dirty="0">
                <a:latin typeface="Arial" panose="020B0604020202020204" pitchFamily="34" charset="0"/>
                <a:ea typeface="Arial" panose="020B0604020202020204" pitchFamily="34" charset="0"/>
                <a:cs typeface="Arial" panose="020B0604020202020204" pitchFamily="34" charset="0"/>
              </a:rPr>
              <a:t> </a:t>
            </a:r>
            <a:r>
              <a:rPr lang="tr-TR" sz="1600" b="1" spc="-10" dirty="0">
                <a:latin typeface="Arial" panose="020B0604020202020204" pitchFamily="34" charset="0"/>
                <a:ea typeface="Arial" panose="020B0604020202020204" pitchFamily="34" charset="0"/>
                <a:cs typeface="Arial" panose="020B0604020202020204" pitchFamily="34" charset="0"/>
              </a:rPr>
              <a:t>davranmakla</a:t>
            </a:r>
            <a:r>
              <a:rPr lang="tr-TR" sz="1600" b="1" spc="-125" dirty="0">
                <a:latin typeface="Arial" panose="020B0604020202020204" pitchFamily="34" charset="0"/>
                <a:ea typeface="Arial" panose="020B0604020202020204" pitchFamily="34" charset="0"/>
                <a:cs typeface="Arial" panose="020B0604020202020204" pitchFamily="34" charset="0"/>
              </a:rPr>
              <a:t> </a:t>
            </a:r>
            <a:r>
              <a:rPr lang="tr-TR" sz="1600" b="1" spc="-10" dirty="0">
                <a:latin typeface="Arial" panose="020B0604020202020204" pitchFamily="34" charset="0"/>
                <a:ea typeface="Arial" panose="020B0604020202020204" pitchFamily="34" charset="0"/>
                <a:cs typeface="Arial" panose="020B0604020202020204" pitchFamily="34" charset="0"/>
              </a:rPr>
              <a:t>birlikte,</a:t>
            </a:r>
            <a:r>
              <a:rPr lang="tr-TR" sz="1600" b="1" spc="-12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alınan</a:t>
            </a:r>
            <a:r>
              <a:rPr lang="tr-TR" sz="1600" b="1" spc="-125" dirty="0">
                <a:latin typeface="Arial" panose="020B0604020202020204" pitchFamily="34" charset="0"/>
                <a:ea typeface="Arial" panose="020B0604020202020204" pitchFamily="34" charset="0"/>
                <a:cs typeface="Arial" panose="020B0604020202020204" pitchFamily="34" charset="0"/>
              </a:rPr>
              <a:t> </a:t>
            </a:r>
            <a:r>
              <a:rPr lang="tr-TR" sz="1600" b="1" spc="-15" dirty="0">
                <a:latin typeface="Arial" panose="020B0604020202020204" pitchFamily="34" charset="0"/>
                <a:ea typeface="Arial" panose="020B0604020202020204" pitchFamily="34" charset="0"/>
                <a:cs typeface="Arial" panose="020B0604020202020204" pitchFamily="34" charset="0"/>
              </a:rPr>
              <a:t>öz</a:t>
            </a:r>
            <a:r>
              <a:rPr lang="tr-TR" sz="1600" b="1" spc="-10" dirty="0">
                <a:latin typeface="Arial" panose="020B0604020202020204" pitchFamily="34" charset="0"/>
                <a:ea typeface="Arial" panose="020B0604020202020204" pitchFamily="34" charset="0"/>
                <a:cs typeface="Arial" panose="020B0604020202020204" pitchFamily="34" charset="0"/>
              </a:rPr>
              <a:t>elge</a:t>
            </a:r>
            <a:r>
              <a:rPr lang="tr-TR" sz="1600" b="1" spc="-12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daha</a:t>
            </a:r>
            <a:r>
              <a:rPr lang="tr-TR" sz="1600" b="1" spc="12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sonradan</a:t>
            </a:r>
            <a:r>
              <a:rPr lang="tr-TR" sz="1600" b="1" spc="-6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iptal</a:t>
            </a:r>
            <a:r>
              <a:rPr lang="tr-TR" sz="1600" b="1" spc="-6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edilirse</a:t>
            </a:r>
            <a:r>
              <a:rPr lang="tr-TR" sz="1600" b="1" spc="-6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yahut</a:t>
            </a:r>
            <a:r>
              <a:rPr lang="tr-TR" sz="1600" b="1" spc="-6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uygulama tarzında</a:t>
            </a:r>
            <a:r>
              <a:rPr lang="tr-TR" sz="1600" b="1" spc="-6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değişiklik</a:t>
            </a:r>
            <a:r>
              <a:rPr lang="tr-TR" sz="1600" b="1" spc="-5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olursa,</a:t>
            </a:r>
            <a:r>
              <a:rPr lang="tr-TR" sz="1600" b="1" spc="-55" dirty="0">
                <a:latin typeface="Arial" panose="020B0604020202020204" pitchFamily="34" charset="0"/>
                <a:ea typeface="Arial" panose="020B0604020202020204" pitchFamily="34" charset="0"/>
                <a:cs typeface="Arial" panose="020B0604020202020204" pitchFamily="34" charset="0"/>
              </a:rPr>
              <a:t> </a:t>
            </a:r>
            <a:r>
              <a:rPr lang="tr-TR" sz="1600" b="1" spc="-10" dirty="0">
                <a:latin typeface="Arial" panose="020B0604020202020204" pitchFamily="34" charset="0"/>
                <a:ea typeface="Arial" panose="020B0604020202020204" pitchFamily="34" charset="0"/>
                <a:cs typeface="Arial" panose="020B0604020202020204" pitchFamily="34" charset="0"/>
              </a:rPr>
              <a:t>mükellef</a:t>
            </a:r>
            <a:r>
              <a:rPr lang="tr-TR" sz="1600" b="1" spc="13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yanıltılmış</a:t>
            </a:r>
            <a:r>
              <a:rPr lang="tr-TR" sz="1600" b="1" spc="-12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olduğundan</a:t>
            </a:r>
            <a:r>
              <a:rPr lang="tr-TR" sz="1600" b="1" spc="-120"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kendisine </a:t>
            </a:r>
            <a:r>
              <a:rPr lang="tr-TR" sz="1600" b="1" spc="-20" dirty="0">
                <a:latin typeface="Arial" panose="020B0604020202020204" pitchFamily="34" charset="0"/>
                <a:ea typeface="Arial" panose="020B0604020202020204" pitchFamily="34" charset="0"/>
                <a:cs typeface="Arial" panose="020B0604020202020204" pitchFamily="34" charset="0"/>
              </a:rPr>
              <a:t>vergi</a:t>
            </a:r>
            <a:r>
              <a:rPr lang="tr-TR" sz="1600" b="1" spc="-4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cezası</a:t>
            </a:r>
            <a:r>
              <a:rPr lang="tr-TR" sz="1600" b="1" spc="-40" dirty="0">
                <a:latin typeface="Arial" panose="020B0604020202020204" pitchFamily="34" charset="0"/>
                <a:ea typeface="Arial" panose="020B0604020202020204" pitchFamily="34" charset="0"/>
                <a:cs typeface="Arial" panose="020B0604020202020204" pitchFamily="34" charset="0"/>
              </a:rPr>
              <a:t> </a:t>
            </a:r>
            <a:r>
              <a:rPr lang="tr-TR" sz="1600" b="1" spc="-10" dirty="0">
                <a:latin typeface="Arial" panose="020B0604020202020204" pitchFamily="34" charset="0"/>
                <a:ea typeface="Arial" panose="020B0604020202020204" pitchFamily="34" charset="0"/>
                <a:cs typeface="Arial" panose="020B0604020202020204" pitchFamily="34" charset="0"/>
              </a:rPr>
              <a:t>kesilmez</a:t>
            </a:r>
            <a:r>
              <a:rPr lang="tr-TR" sz="1600" b="1" spc="-35" dirty="0">
                <a:latin typeface="Arial" panose="020B0604020202020204" pitchFamily="34" charset="0"/>
                <a:ea typeface="Arial" panose="020B0604020202020204" pitchFamily="34" charset="0"/>
                <a:cs typeface="Arial" panose="020B0604020202020204" pitchFamily="34" charset="0"/>
              </a:rPr>
              <a:t> </a:t>
            </a:r>
            <a:r>
              <a:rPr lang="tr-TR" sz="1600" b="1" spc="-15" dirty="0">
                <a:latin typeface="Arial" panose="020B0604020202020204" pitchFamily="34" charset="0"/>
                <a:ea typeface="Arial" panose="020B0604020202020204" pitchFamily="34" charset="0"/>
                <a:cs typeface="Arial" panose="020B0604020202020204" pitchFamily="34" charset="0"/>
              </a:rPr>
              <a:t>ve</a:t>
            </a:r>
            <a:r>
              <a:rPr lang="tr-TR" sz="1600" b="1" spc="-40"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gecikme</a:t>
            </a:r>
            <a:r>
              <a:rPr lang="tr-TR" sz="1600" b="1" spc="-35"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f</a:t>
            </a:r>
            <a:r>
              <a:rPr lang="tr-TR" sz="1600" b="1" spc="-10" dirty="0">
                <a:latin typeface="Arial" panose="020B0604020202020204" pitchFamily="34" charset="0"/>
                <a:ea typeface="Arial" panose="020B0604020202020204" pitchFamily="34" charset="0"/>
                <a:cs typeface="Arial" panose="020B0604020202020204" pitchFamily="34" charset="0"/>
              </a:rPr>
              <a:t>aizi</a:t>
            </a:r>
            <a:r>
              <a:rPr lang="tr-TR" sz="1600" b="1" spc="155" dirty="0">
                <a:latin typeface="Arial" panose="020B0604020202020204" pitchFamily="34" charset="0"/>
                <a:ea typeface="Arial" panose="020B0604020202020204" pitchFamily="34" charset="0"/>
                <a:cs typeface="Arial" panose="020B0604020202020204" pitchFamily="34" charset="0"/>
              </a:rPr>
              <a:t> </a:t>
            </a:r>
            <a:r>
              <a:rPr lang="tr-TR" sz="1600" b="1" spc="-10" dirty="0">
                <a:latin typeface="Arial" panose="020B0604020202020204" pitchFamily="34" charset="0"/>
                <a:ea typeface="Arial" panose="020B0604020202020204" pitchFamily="34" charset="0"/>
                <a:cs typeface="Arial" panose="020B0604020202020204" pitchFamily="34" charset="0"/>
              </a:rPr>
              <a:t>hesaplanmaz sadece kayba</a:t>
            </a:r>
            <a:r>
              <a:rPr lang="tr-TR" sz="1600" b="1" spc="-135" dirty="0">
                <a:latin typeface="Arial" panose="020B0604020202020204" pitchFamily="34" charset="0"/>
                <a:ea typeface="Arial" panose="020B0604020202020204" pitchFamily="34" charset="0"/>
                <a:cs typeface="Arial" panose="020B0604020202020204" pitchFamily="34" charset="0"/>
              </a:rPr>
              <a:t> </a:t>
            </a:r>
            <a:r>
              <a:rPr lang="tr-TR" sz="1600" b="1" spc="-10" dirty="0">
                <a:latin typeface="Arial" panose="020B0604020202020204" pitchFamily="34" charset="0"/>
                <a:ea typeface="Arial" panose="020B0604020202020204" pitchFamily="34" charset="0"/>
                <a:cs typeface="Arial" panose="020B0604020202020204" pitchFamily="34" charset="0"/>
              </a:rPr>
              <a:t>uğratılan</a:t>
            </a:r>
            <a:r>
              <a:rPr lang="tr-TR" sz="1600" b="1" spc="105" dirty="0">
                <a:latin typeface="Arial" panose="020B0604020202020204" pitchFamily="34" charset="0"/>
                <a:ea typeface="Arial" panose="020B0604020202020204" pitchFamily="34" charset="0"/>
                <a:cs typeface="Arial" panose="020B0604020202020204" pitchFamily="34" charset="0"/>
              </a:rPr>
              <a:t> </a:t>
            </a:r>
            <a:r>
              <a:rPr lang="tr-TR" sz="1600" b="1" spc="-25" dirty="0">
                <a:latin typeface="Arial" panose="020B0604020202020204" pitchFamily="34" charset="0"/>
                <a:ea typeface="Arial" panose="020B0604020202020204" pitchFamily="34" charset="0"/>
                <a:cs typeface="Arial" panose="020B0604020202020204" pitchFamily="34" charset="0"/>
              </a:rPr>
              <a:t>v</a:t>
            </a:r>
            <a:r>
              <a:rPr lang="tr-TR" sz="1600" b="1" dirty="0">
                <a:latin typeface="Arial" panose="020B0604020202020204" pitchFamily="34" charset="0"/>
                <a:ea typeface="Arial" panose="020B0604020202020204" pitchFamily="34" charset="0"/>
                <a:cs typeface="Arial" panose="020B0604020202020204" pitchFamily="34" charset="0"/>
              </a:rPr>
              <a:t>e</a:t>
            </a:r>
            <a:r>
              <a:rPr lang="tr-TR" sz="1600" b="1" spc="-20" dirty="0">
                <a:latin typeface="Arial" panose="020B0604020202020204" pitchFamily="34" charset="0"/>
                <a:ea typeface="Arial" panose="020B0604020202020204" pitchFamily="34" charset="0"/>
                <a:cs typeface="Arial" panose="020B0604020202020204" pitchFamily="34" charset="0"/>
              </a:rPr>
              <a:t>r</a:t>
            </a:r>
            <a:r>
              <a:rPr lang="tr-TR" sz="1600" b="1" spc="-50" dirty="0">
                <a:latin typeface="Arial" panose="020B0604020202020204" pitchFamily="34" charset="0"/>
                <a:ea typeface="Arial" panose="020B0604020202020204" pitchFamily="34" charset="0"/>
                <a:cs typeface="Arial" panose="020B0604020202020204" pitchFamily="34" charset="0"/>
              </a:rPr>
              <a:t>g</a:t>
            </a:r>
            <a:r>
              <a:rPr lang="tr-TR" sz="1600" b="1" dirty="0">
                <a:latin typeface="Arial" panose="020B0604020202020204" pitchFamily="34" charset="0"/>
                <a:ea typeface="Arial" panose="020B0604020202020204" pitchFamily="34" charset="0"/>
                <a:cs typeface="Arial" panose="020B0604020202020204" pitchFamily="34" charset="0"/>
              </a:rPr>
              <a:t>inin</a:t>
            </a:r>
            <a:r>
              <a:rPr lang="tr-TR" sz="1600" b="1" spc="-2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aslı</a:t>
            </a:r>
            <a:r>
              <a:rPr lang="tr-TR" sz="1600" b="1" spc="-2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isteni</a:t>
            </a:r>
            <a:r>
              <a:rPr lang="tr-TR" sz="1600" b="1" spc="-140" dirty="0">
                <a:latin typeface="Arial" panose="020B0604020202020204" pitchFamily="34" charset="0"/>
                <a:ea typeface="Arial" panose="020B0604020202020204" pitchFamily="34" charset="0"/>
                <a:cs typeface="Arial" panose="020B0604020202020204" pitchFamily="34" charset="0"/>
              </a:rPr>
              <a:t>r</a:t>
            </a:r>
            <a:r>
              <a:rPr lang="tr-TR" sz="1600" b="1" dirty="0">
                <a:latin typeface="Arial" panose="020B0604020202020204" pitchFamily="34" charset="0"/>
                <a:ea typeface="Arial" panose="020B0604020202020204" pitchFamily="34" charset="0"/>
                <a:cs typeface="Arial" panose="020B0604020202020204" pitchFamily="34" charset="0"/>
              </a:rPr>
              <a:t>.</a:t>
            </a:r>
            <a:r>
              <a:rPr lang="tr-TR" sz="1600" b="1" spc="235" dirty="0">
                <a:latin typeface="Arial" panose="020B0604020202020204" pitchFamily="34" charset="0"/>
                <a:ea typeface="Arial" panose="020B0604020202020204" pitchFamily="34" charset="0"/>
                <a:cs typeface="Arial" panose="020B0604020202020204" pitchFamily="34" charset="0"/>
              </a:rPr>
              <a:t> </a:t>
            </a:r>
          </a:p>
          <a:p>
            <a:pPr marR="76835" algn="just">
              <a:lnSpc>
                <a:spcPts val="2200"/>
              </a:lnSpc>
              <a:spcBef>
                <a:spcPts val="600"/>
              </a:spcBef>
              <a:spcAft>
                <a:spcPts val="600"/>
              </a:spcAft>
            </a:pPr>
            <a:r>
              <a:rPr lang="tr-TR" sz="1600" b="1" dirty="0">
                <a:latin typeface="Arial" panose="020B0604020202020204" pitchFamily="34" charset="0"/>
                <a:ea typeface="Arial" panose="020B0604020202020204" pitchFamily="34" charset="0"/>
                <a:cs typeface="Arial" panose="020B0604020202020204" pitchFamily="34" charset="0"/>
              </a:rPr>
              <a:t>Ancak</a:t>
            </a:r>
            <a:r>
              <a:rPr lang="tr-TR" sz="1600" b="1" spc="-2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d</a:t>
            </a:r>
            <a:r>
              <a:rPr lang="tr-TR" sz="1600" b="1" spc="-25" dirty="0">
                <a:latin typeface="Arial" panose="020B0604020202020204" pitchFamily="34" charset="0"/>
                <a:ea typeface="Arial" panose="020B0604020202020204" pitchFamily="34" charset="0"/>
                <a:cs typeface="Arial" panose="020B0604020202020204" pitchFamily="34" charset="0"/>
              </a:rPr>
              <a:t>e</a:t>
            </a:r>
            <a:r>
              <a:rPr lang="tr-TR" sz="1600" b="1" dirty="0">
                <a:latin typeface="Arial" panose="020B0604020202020204" pitchFamily="34" charset="0"/>
                <a:ea typeface="Arial" panose="020B0604020202020204" pitchFamily="34" charset="0"/>
                <a:cs typeface="Arial" panose="020B0604020202020204" pitchFamily="34" charset="0"/>
              </a:rPr>
              <a:t>vletin </a:t>
            </a:r>
            <a:r>
              <a:rPr lang="tr-TR" sz="1600" b="1" spc="-5" dirty="0">
                <a:latin typeface="Arial" panose="020B0604020202020204" pitchFamily="34" charset="0"/>
                <a:ea typeface="Arial" panose="020B0604020202020204" pitchFamily="34" charset="0"/>
                <a:cs typeface="Arial" panose="020B0604020202020204" pitchFamily="34" charset="0"/>
              </a:rPr>
              <a:t>yetkili</a:t>
            </a:r>
            <a:r>
              <a:rPr lang="tr-TR" sz="1600" b="1" spc="5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makamlarından</a:t>
            </a:r>
            <a:r>
              <a:rPr lang="tr-TR" sz="1600" b="1" spc="6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alınan</a:t>
            </a:r>
            <a:r>
              <a:rPr lang="tr-TR" sz="1600" b="1" spc="5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yazılı</a:t>
            </a:r>
            <a:r>
              <a:rPr lang="tr-TR" sz="1600" b="1" spc="105"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görüş</a:t>
            </a:r>
            <a:r>
              <a:rPr lang="tr-TR" sz="1600" b="1" spc="10" dirty="0">
                <a:latin typeface="Arial" panose="020B0604020202020204" pitchFamily="34" charset="0"/>
                <a:ea typeface="Arial" panose="020B0604020202020204" pitchFamily="34" charset="0"/>
                <a:cs typeface="Arial" panose="020B0604020202020204" pitchFamily="34" charset="0"/>
              </a:rPr>
              <a:t> </a:t>
            </a:r>
            <a:r>
              <a:rPr lang="tr-TR" sz="1600" b="1" spc="-10" dirty="0">
                <a:latin typeface="Arial" panose="020B0604020202020204" pitchFamily="34" charset="0"/>
                <a:ea typeface="Arial" panose="020B0604020202020204" pitchFamily="34" charset="0"/>
                <a:cs typeface="Arial" panose="020B0604020202020204" pitchFamily="34" charset="0"/>
              </a:rPr>
              <a:t>son</a:t>
            </a:r>
            <a:r>
              <a:rPr lang="tr-TR" sz="1600" b="1" spc="-15" dirty="0">
                <a:latin typeface="Arial" panose="020B0604020202020204" pitchFamily="34" charset="0"/>
                <a:ea typeface="Arial" panose="020B0604020202020204" pitchFamily="34" charset="0"/>
                <a:cs typeface="Arial" panose="020B0604020202020204" pitchFamily="34" charset="0"/>
              </a:rPr>
              <a:t>ucunda,</a:t>
            </a:r>
            <a:r>
              <a:rPr lang="tr-TR" sz="1600" b="1" spc="10"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mükellefler</a:t>
            </a:r>
            <a:r>
              <a:rPr lang="tr-TR" sz="1600" b="1" spc="1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bir</a:t>
            </a:r>
            <a:r>
              <a:rPr lang="tr-TR" sz="1600" b="1" spc="11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takım</a:t>
            </a:r>
            <a:r>
              <a:rPr lang="tr-TR" sz="1600" b="1" spc="-75" dirty="0">
                <a:latin typeface="Arial" panose="020B0604020202020204" pitchFamily="34" charset="0"/>
                <a:ea typeface="Arial" panose="020B0604020202020204" pitchFamily="34" charset="0"/>
                <a:cs typeface="Arial" panose="020B0604020202020204" pitchFamily="34" charset="0"/>
              </a:rPr>
              <a:t> </a:t>
            </a:r>
            <a:r>
              <a:rPr lang="tr-TR" sz="1600" b="1" spc="-15" dirty="0">
                <a:latin typeface="Arial" panose="020B0604020202020204" pitchFamily="34" charset="0"/>
                <a:ea typeface="Arial" panose="020B0604020202020204" pitchFamily="34" charset="0"/>
                <a:cs typeface="Arial" panose="020B0604020202020204" pitchFamily="34" charset="0"/>
              </a:rPr>
              <a:t>haya</a:t>
            </a:r>
            <a:r>
              <a:rPr lang="tr-TR" sz="1600" b="1" spc="-10" dirty="0">
                <a:latin typeface="Arial" panose="020B0604020202020204" pitchFamily="34" charset="0"/>
                <a:ea typeface="Arial" panose="020B0604020202020204" pitchFamily="34" charset="0"/>
                <a:cs typeface="Arial" panose="020B0604020202020204" pitchFamily="34" charset="0"/>
              </a:rPr>
              <a:t>ti</a:t>
            </a:r>
            <a:r>
              <a:rPr lang="tr-TR" sz="1600" b="1" spc="-70" dirty="0">
                <a:latin typeface="Arial" panose="020B0604020202020204" pitchFamily="34" charset="0"/>
                <a:ea typeface="Arial" panose="020B0604020202020204" pitchFamily="34" charset="0"/>
                <a:cs typeface="Arial" panose="020B0604020202020204" pitchFamily="34" charset="0"/>
              </a:rPr>
              <a:t> </a:t>
            </a:r>
            <a:r>
              <a:rPr lang="tr-TR" sz="1600" b="1" spc="-10" dirty="0">
                <a:latin typeface="Arial" panose="020B0604020202020204" pitchFamily="34" charset="0"/>
                <a:ea typeface="Arial" panose="020B0604020202020204" pitchFamily="34" charset="0"/>
                <a:cs typeface="Arial" panose="020B0604020202020204" pitchFamily="34" charset="0"/>
              </a:rPr>
              <a:t>ya</a:t>
            </a:r>
            <a:r>
              <a:rPr lang="tr-TR" sz="1600" b="1" spc="-5" dirty="0">
                <a:latin typeface="Arial" panose="020B0604020202020204" pitchFamily="34" charset="0"/>
                <a:ea typeface="Arial" panose="020B0604020202020204" pitchFamily="34" charset="0"/>
                <a:cs typeface="Arial" panose="020B0604020202020204" pitchFamily="34" charset="0"/>
              </a:rPr>
              <a:t>tırım</a:t>
            </a:r>
            <a:r>
              <a:rPr lang="tr-TR" sz="1600" b="1" spc="-7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kararları</a:t>
            </a:r>
            <a:r>
              <a:rPr lang="tr-TR" sz="1600" b="1" spc="-70"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vermiş</a:t>
            </a:r>
            <a:r>
              <a:rPr lang="tr-TR" sz="1600" b="1" spc="-75" dirty="0">
                <a:latin typeface="Arial" panose="020B0604020202020204" pitchFamily="34" charset="0"/>
                <a:ea typeface="Arial" panose="020B0604020202020204" pitchFamily="34" charset="0"/>
                <a:cs typeface="Arial" panose="020B0604020202020204" pitchFamily="34" charset="0"/>
              </a:rPr>
              <a:t> </a:t>
            </a:r>
            <a:r>
              <a:rPr lang="tr-TR" sz="1600" b="1" spc="-15" dirty="0">
                <a:latin typeface="Arial" panose="020B0604020202020204" pitchFamily="34" charset="0"/>
                <a:ea typeface="Arial" panose="020B0604020202020204" pitchFamily="34" charset="0"/>
                <a:cs typeface="Arial" panose="020B0604020202020204" pitchFamily="34" charset="0"/>
              </a:rPr>
              <a:t>ve</a:t>
            </a:r>
            <a:r>
              <a:rPr lang="tr-TR" sz="1600" b="1" spc="115" dirty="0">
                <a:latin typeface="Arial" panose="020B0604020202020204" pitchFamily="34" charset="0"/>
                <a:ea typeface="Arial" panose="020B0604020202020204" pitchFamily="34" charset="0"/>
                <a:cs typeface="Arial" panose="020B0604020202020204" pitchFamily="34" charset="0"/>
              </a:rPr>
              <a:t> </a:t>
            </a:r>
            <a:r>
              <a:rPr lang="tr-TR" sz="1600" b="1" spc="-10" dirty="0">
                <a:latin typeface="Arial" panose="020B0604020202020204" pitchFamily="34" charset="0"/>
                <a:ea typeface="Arial" panose="020B0604020202020204" pitchFamily="34" charset="0"/>
                <a:cs typeface="Arial" panose="020B0604020202020204" pitchFamily="34" charset="0"/>
              </a:rPr>
              <a:t>borç</a:t>
            </a:r>
            <a:r>
              <a:rPr lang="tr-TR" sz="1600" b="1" spc="-3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yükümlülüğü</a:t>
            </a:r>
            <a:r>
              <a:rPr lang="tr-TR" sz="1600" b="1" spc="-2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altına</a:t>
            </a:r>
            <a:r>
              <a:rPr lang="tr-TR" sz="1600" b="1" spc="-25" dirty="0">
                <a:latin typeface="Arial" panose="020B0604020202020204" pitchFamily="34" charset="0"/>
                <a:ea typeface="Arial" panose="020B0604020202020204" pitchFamily="34" charset="0"/>
                <a:cs typeface="Arial" panose="020B0604020202020204" pitchFamily="34" charset="0"/>
              </a:rPr>
              <a:t> </a:t>
            </a:r>
            <a:r>
              <a:rPr lang="tr-TR" sz="1600" b="1" spc="-10" dirty="0">
                <a:latin typeface="Arial" panose="020B0604020202020204" pitchFamily="34" charset="0"/>
                <a:ea typeface="Arial" panose="020B0604020202020204" pitchFamily="34" charset="0"/>
                <a:cs typeface="Arial" panose="020B0604020202020204" pitchFamily="34" charset="0"/>
              </a:rPr>
              <a:t>girmiş</a:t>
            </a:r>
            <a:r>
              <a:rPr lang="tr-TR" sz="1600" b="1" spc="-2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yahut</a:t>
            </a:r>
            <a:r>
              <a:rPr lang="tr-TR" sz="1600" b="1" spc="120"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şirketlerinde</a:t>
            </a:r>
            <a:r>
              <a:rPr lang="tr-TR" sz="1600" b="1" spc="-9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kalan</a:t>
            </a:r>
            <a:r>
              <a:rPr lang="tr-TR" sz="1600" b="1" spc="-90" dirty="0">
                <a:latin typeface="Arial" panose="020B0604020202020204" pitchFamily="34" charset="0"/>
                <a:ea typeface="Arial" panose="020B0604020202020204" pitchFamily="34" charset="0"/>
                <a:cs typeface="Arial" panose="020B0604020202020204" pitchFamily="34" charset="0"/>
              </a:rPr>
              <a:t> </a:t>
            </a:r>
            <a:r>
              <a:rPr lang="tr-TR" sz="1600" b="1" spc="-15" dirty="0">
                <a:latin typeface="Arial" panose="020B0604020202020204" pitchFamily="34" charset="0"/>
                <a:ea typeface="Arial" panose="020B0604020202020204" pitchFamily="34" charset="0"/>
                <a:cs typeface="Arial" panose="020B0604020202020204" pitchFamily="34" charset="0"/>
              </a:rPr>
              <a:t>fon</a:t>
            </a:r>
            <a:r>
              <a:rPr lang="tr-TR" sz="1600" b="1" spc="-90"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f</a:t>
            </a:r>
            <a:r>
              <a:rPr lang="tr-TR" sz="1600" b="1" spc="-10" dirty="0">
                <a:latin typeface="Arial" panose="020B0604020202020204" pitchFamily="34" charset="0"/>
                <a:ea typeface="Arial" panose="020B0604020202020204" pitchFamily="34" charset="0"/>
                <a:cs typeface="Arial" panose="020B0604020202020204" pitchFamily="34" charset="0"/>
              </a:rPr>
              <a:t>azlalarını</a:t>
            </a:r>
            <a:r>
              <a:rPr lang="tr-TR" sz="1600" b="1" spc="-9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kâr dağıtımı</a:t>
            </a:r>
            <a:r>
              <a:rPr lang="tr-TR" sz="1600" b="1" spc="-18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olarak</a:t>
            </a:r>
            <a:r>
              <a:rPr lang="tr-TR" sz="1600" b="1" spc="-18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ortaklarına</a:t>
            </a:r>
            <a:r>
              <a:rPr lang="tr-TR" sz="1600" b="1" spc="-18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dağıtmış ol</a:t>
            </a:r>
            <a:r>
              <a:rPr lang="tr-TR" sz="1600" b="1" spc="-45" dirty="0">
                <a:latin typeface="Arial" panose="020B0604020202020204" pitchFamily="34" charset="0"/>
                <a:ea typeface="Arial" panose="020B0604020202020204" pitchFamily="34" charset="0"/>
                <a:cs typeface="Arial" panose="020B0604020202020204" pitchFamily="34" charset="0"/>
              </a:rPr>
              <a:t>a</a:t>
            </a:r>
            <a:r>
              <a:rPr lang="tr-TR" sz="1600" b="1" dirty="0">
                <a:latin typeface="Arial" panose="020B0604020202020204" pitchFamily="34" charset="0"/>
                <a:ea typeface="Arial" panose="020B0604020202020204" pitchFamily="34" charset="0"/>
                <a:cs typeface="Arial" panose="020B0604020202020204" pitchFamily="34" charset="0"/>
              </a:rPr>
              <a:t>bili</a:t>
            </a:r>
            <a:r>
              <a:rPr lang="tr-TR" sz="1600" b="1" spc="-140" dirty="0">
                <a:latin typeface="Arial" panose="020B0604020202020204" pitchFamily="34" charset="0"/>
                <a:ea typeface="Arial" panose="020B0604020202020204" pitchFamily="34" charset="0"/>
                <a:cs typeface="Arial" panose="020B0604020202020204" pitchFamily="34" charset="0"/>
              </a:rPr>
              <a:t>r</a:t>
            </a:r>
            <a:r>
              <a:rPr lang="tr-TR" sz="1600" b="1" dirty="0">
                <a:latin typeface="Arial" panose="020B0604020202020204" pitchFamily="34" charset="0"/>
                <a:ea typeface="Arial" panose="020B0604020202020204" pitchFamily="34" charset="0"/>
                <a:cs typeface="Arial" panose="020B0604020202020204" pitchFamily="34" charset="0"/>
              </a:rPr>
              <a:t>.</a:t>
            </a:r>
            <a:r>
              <a:rPr lang="tr-TR" sz="1600" b="1" spc="-110" dirty="0">
                <a:latin typeface="Arial" panose="020B0604020202020204" pitchFamily="34" charset="0"/>
                <a:ea typeface="Arial" panose="020B0604020202020204" pitchFamily="34" charset="0"/>
                <a:cs typeface="Arial" panose="020B0604020202020204" pitchFamily="34" charset="0"/>
              </a:rPr>
              <a:t> </a:t>
            </a:r>
          </a:p>
          <a:p>
            <a:pPr marR="76835" algn="just">
              <a:lnSpc>
                <a:spcPts val="2200"/>
              </a:lnSpc>
              <a:spcBef>
                <a:spcPts val="600"/>
              </a:spcBef>
              <a:spcAft>
                <a:spcPts val="600"/>
              </a:spcAft>
            </a:pPr>
            <a:r>
              <a:rPr lang="tr-TR" sz="1600" b="1" spc="-85" dirty="0">
                <a:latin typeface="Arial" panose="020B0604020202020204" pitchFamily="34" charset="0"/>
                <a:ea typeface="Arial" panose="020B0604020202020204" pitchFamily="34" charset="0"/>
                <a:cs typeface="Arial" panose="020B0604020202020204" pitchFamily="34" charset="0"/>
              </a:rPr>
              <a:t>Bu nedenlerle v</a:t>
            </a:r>
            <a:r>
              <a:rPr lang="tr-TR" sz="1600" b="1" dirty="0">
                <a:latin typeface="Arial" panose="020B0604020202020204" pitchFamily="34" charset="0"/>
                <a:ea typeface="Arial" panose="020B0604020202020204" pitchFamily="34" charset="0"/>
                <a:cs typeface="Arial" panose="020B0604020202020204" pitchFamily="34" charset="0"/>
              </a:rPr>
              <a:t>erilen</a:t>
            </a:r>
            <a:r>
              <a:rPr lang="tr-TR" sz="1600" b="1" spc="-10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ö</a:t>
            </a:r>
            <a:r>
              <a:rPr lang="tr-TR" sz="1600" b="1" spc="-30" dirty="0">
                <a:latin typeface="Arial" panose="020B0604020202020204" pitchFamily="34" charset="0"/>
                <a:ea typeface="Arial" panose="020B0604020202020204" pitchFamily="34" charset="0"/>
                <a:cs typeface="Arial" panose="020B0604020202020204" pitchFamily="34" charset="0"/>
              </a:rPr>
              <a:t>z</a:t>
            </a:r>
            <a:r>
              <a:rPr lang="tr-TR" sz="1600" b="1" dirty="0">
                <a:latin typeface="Arial" panose="020B0604020202020204" pitchFamily="34" charset="0"/>
                <a:ea typeface="Arial" panose="020B0604020202020204" pitchFamily="34" charset="0"/>
                <a:cs typeface="Arial" panose="020B0604020202020204" pitchFamily="34" charset="0"/>
              </a:rPr>
              <a:t>el</a:t>
            </a:r>
            <a:r>
              <a:rPr lang="tr-TR" sz="1600" b="1" spc="-20" dirty="0">
                <a:latin typeface="Arial" panose="020B0604020202020204" pitchFamily="34" charset="0"/>
                <a:ea typeface="Arial" panose="020B0604020202020204" pitchFamily="34" charset="0"/>
                <a:cs typeface="Arial" panose="020B0604020202020204" pitchFamily="34" charset="0"/>
              </a:rPr>
              <a:t>g</a:t>
            </a:r>
            <a:r>
              <a:rPr lang="tr-TR" sz="1600" b="1" dirty="0">
                <a:latin typeface="Arial" panose="020B0604020202020204" pitchFamily="34" charset="0"/>
                <a:ea typeface="Arial" panose="020B0604020202020204" pitchFamily="34" charset="0"/>
                <a:cs typeface="Arial" panose="020B0604020202020204" pitchFamily="34" charset="0"/>
              </a:rPr>
              <a:t>enin</a:t>
            </a:r>
            <a:r>
              <a:rPr lang="tr-TR" sz="1600" b="1" spc="-11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daha</a:t>
            </a:r>
            <a:r>
              <a:rPr lang="tr-TR" sz="1600" b="1" spc="-10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sonra hiç</a:t>
            </a:r>
            <a:r>
              <a:rPr lang="tr-TR" sz="1600" b="1" spc="-40" dirty="0">
                <a:latin typeface="Arial" panose="020B0604020202020204" pitchFamily="34" charset="0"/>
                <a:ea typeface="Arial" panose="020B0604020202020204" pitchFamily="34" charset="0"/>
                <a:cs typeface="Arial" panose="020B0604020202020204" pitchFamily="34" charset="0"/>
              </a:rPr>
              <a:t> </a:t>
            </a:r>
            <a:r>
              <a:rPr lang="tr-TR" sz="1600" b="1" spc="-15" dirty="0">
                <a:latin typeface="Arial" panose="020B0604020202020204" pitchFamily="34" charset="0"/>
                <a:ea typeface="Arial" panose="020B0604020202020204" pitchFamily="34" charset="0"/>
                <a:cs typeface="Arial" panose="020B0604020202020204" pitchFamily="34" charset="0"/>
              </a:rPr>
              <a:t>hesa</a:t>
            </a:r>
            <a:r>
              <a:rPr lang="tr-TR" sz="1600" b="1" spc="-10" dirty="0">
                <a:latin typeface="Arial" panose="020B0604020202020204" pitchFamily="34" charset="0"/>
                <a:ea typeface="Arial" panose="020B0604020202020204" pitchFamily="34" charset="0"/>
                <a:cs typeface="Arial" panose="020B0604020202020204" pitchFamily="34" charset="0"/>
              </a:rPr>
              <a:t>pta</a:t>
            </a:r>
            <a:r>
              <a:rPr lang="tr-TR" sz="1600" b="1" spc="-40"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olma</a:t>
            </a:r>
            <a:r>
              <a:rPr lang="tr-TR" sz="1600" b="1" spc="-10" dirty="0">
                <a:latin typeface="Arial" panose="020B0604020202020204" pitchFamily="34" charset="0"/>
                <a:ea typeface="Arial" panose="020B0604020202020204" pitchFamily="34" charset="0"/>
                <a:cs typeface="Arial" panose="020B0604020202020204" pitchFamily="34" charset="0"/>
              </a:rPr>
              <a:t>yan bir</a:t>
            </a:r>
            <a:r>
              <a:rPr lang="tr-TR" sz="1600" b="1" spc="15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şekilde</a:t>
            </a:r>
            <a:r>
              <a:rPr lang="tr-TR" sz="1600" b="1" spc="-4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iptali</a:t>
            </a:r>
            <a:r>
              <a:rPr lang="tr-TR" sz="1600" b="1" spc="-40" dirty="0">
                <a:latin typeface="Arial" panose="020B0604020202020204" pitchFamily="34" charset="0"/>
                <a:ea typeface="Arial" panose="020B0604020202020204" pitchFamily="34" charset="0"/>
                <a:cs typeface="Arial" panose="020B0604020202020204" pitchFamily="34" charset="0"/>
              </a:rPr>
              <a:t> </a:t>
            </a:r>
            <a:r>
              <a:rPr lang="tr-TR" sz="1600" b="1" spc="-15" dirty="0">
                <a:latin typeface="Arial" panose="020B0604020202020204" pitchFamily="34" charset="0"/>
                <a:ea typeface="Arial" panose="020B0604020202020204" pitchFamily="34" charset="0"/>
                <a:cs typeface="Arial" panose="020B0604020202020204" pitchFamily="34" charset="0"/>
              </a:rPr>
              <a:t>hâlinde</a:t>
            </a:r>
            <a:r>
              <a:rPr lang="tr-TR" sz="1600" b="1" spc="-10" dirty="0">
                <a:latin typeface="Arial" panose="020B0604020202020204" pitchFamily="34" charset="0"/>
                <a:ea typeface="Arial" panose="020B0604020202020204" pitchFamily="34" charset="0"/>
                <a:cs typeface="Arial" panose="020B0604020202020204" pitchFamily="34" charset="0"/>
              </a:rPr>
              <a:t>,</a:t>
            </a:r>
            <a:r>
              <a:rPr lang="tr-TR" sz="1600" b="1" spc="-40"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orta</a:t>
            </a:r>
            <a:r>
              <a:rPr lang="tr-TR" sz="1600" b="1" spc="-10" dirty="0">
                <a:latin typeface="Arial" panose="020B0604020202020204" pitchFamily="34" charset="0"/>
                <a:ea typeface="Arial" panose="020B0604020202020204" pitchFamily="34" charset="0"/>
                <a:cs typeface="Arial" panose="020B0604020202020204" pitchFamily="34" charset="0"/>
              </a:rPr>
              <a:t>ya</a:t>
            </a:r>
            <a:r>
              <a:rPr lang="tr-TR" sz="1600" b="1" spc="-45" dirty="0">
                <a:latin typeface="Arial" panose="020B0604020202020204" pitchFamily="34" charset="0"/>
                <a:ea typeface="Arial" panose="020B0604020202020204" pitchFamily="34" charset="0"/>
                <a:cs typeface="Arial" panose="020B0604020202020204" pitchFamily="34" charset="0"/>
              </a:rPr>
              <a:t> </a:t>
            </a:r>
            <a:r>
              <a:rPr lang="tr-TR" sz="1600" b="1" spc="-10" dirty="0">
                <a:latin typeface="Arial" panose="020B0604020202020204" pitchFamily="34" charset="0"/>
                <a:ea typeface="Arial" panose="020B0604020202020204" pitchFamily="34" charset="0"/>
                <a:cs typeface="Arial" panose="020B0604020202020204" pitchFamily="34" charset="0"/>
              </a:rPr>
              <a:t>çıka</a:t>
            </a:r>
            <a:r>
              <a:rPr lang="tr-TR" sz="1600" b="1" spc="-5" dirty="0">
                <a:latin typeface="Arial" panose="020B0604020202020204" pitchFamily="34" charset="0"/>
                <a:ea typeface="Arial" panose="020B0604020202020204" pitchFamily="34" charset="0"/>
                <a:cs typeface="Arial" panose="020B0604020202020204" pitchFamily="34" charset="0"/>
              </a:rPr>
              <a:t>bilecek</a:t>
            </a:r>
            <a:r>
              <a:rPr lang="tr-TR" sz="1600" b="1" spc="-4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ek</a:t>
            </a:r>
            <a:r>
              <a:rPr lang="tr-TR" sz="1600" b="1" spc="-45" dirty="0">
                <a:latin typeface="Arial" panose="020B0604020202020204" pitchFamily="34" charset="0"/>
                <a:ea typeface="Arial" panose="020B0604020202020204" pitchFamily="34" charset="0"/>
                <a:cs typeface="Arial" panose="020B0604020202020204" pitchFamily="34" charset="0"/>
              </a:rPr>
              <a:t> </a:t>
            </a:r>
            <a:r>
              <a:rPr lang="tr-TR" sz="1600" b="1" spc="-20" dirty="0">
                <a:latin typeface="Arial" panose="020B0604020202020204" pitchFamily="34" charset="0"/>
                <a:ea typeface="Arial" panose="020B0604020202020204" pitchFamily="34" charset="0"/>
                <a:cs typeface="Arial" panose="020B0604020202020204" pitchFamily="34" charset="0"/>
              </a:rPr>
              <a:t>vergi</a:t>
            </a:r>
            <a:r>
              <a:rPr lang="tr-TR" sz="1600" b="1" spc="13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tarhiy</a:t>
            </a:r>
            <a:r>
              <a:rPr lang="tr-TR" sz="1600" b="1" spc="-20" dirty="0">
                <a:latin typeface="Arial" panose="020B0604020202020204" pitchFamily="34" charset="0"/>
                <a:ea typeface="Arial" panose="020B0604020202020204" pitchFamily="34" charset="0"/>
                <a:cs typeface="Arial" panose="020B0604020202020204" pitchFamily="34" charset="0"/>
              </a:rPr>
              <a:t>a</a:t>
            </a:r>
            <a:r>
              <a:rPr lang="tr-TR" sz="1600" b="1" dirty="0">
                <a:latin typeface="Arial" panose="020B0604020202020204" pitchFamily="34" charset="0"/>
                <a:ea typeface="Arial" panose="020B0604020202020204" pitchFamily="34" charset="0"/>
                <a:cs typeface="Arial" panose="020B0604020202020204" pitchFamily="34" charset="0"/>
              </a:rPr>
              <a:t>tı</a:t>
            </a:r>
            <a:r>
              <a:rPr lang="tr-TR" sz="1600" b="1" spc="-4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mü</a:t>
            </a:r>
            <a:r>
              <a:rPr lang="tr-TR" sz="1600" b="1" spc="-45" dirty="0">
                <a:latin typeface="Arial" panose="020B0604020202020204" pitchFamily="34" charset="0"/>
                <a:ea typeface="Arial" panose="020B0604020202020204" pitchFamily="34" charset="0"/>
                <a:cs typeface="Arial" panose="020B0604020202020204" pitchFamily="34" charset="0"/>
              </a:rPr>
              <a:t>k</a:t>
            </a:r>
            <a:r>
              <a:rPr lang="tr-TR" sz="1600" b="1" dirty="0">
                <a:latin typeface="Arial" panose="020B0604020202020204" pitchFamily="34" charset="0"/>
                <a:ea typeface="Arial" panose="020B0604020202020204" pitchFamily="34" charset="0"/>
                <a:cs typeface="Arial" panose="020B0604020202020204" pitchFamily="34" charset="0"/>
              </a:rPr>
              <a:t>ellefleri</a:t>
            </a:r>
            <a:r>
              <a:rPr lang="tr-TR" sz="1600" b="1" spc="-3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zor durumda bırakmaması için vergi </a:t>
            </a:r>
            <a:r>
              <a:rPr lang="tr-TR" sz="1600" b="1" dirty="0" err="1">
                <a:latin typeface="Arial" panose="020B0604020202020204" pitchFamily="34" charset="0"/>
                <a:ea typeface="Arial" panose="020B0604020202020204" pitchFamily="34" charset="0"/>
                <a:cs typeface="Arial" panose="020B0604020202020204" pitchFamily="34" charset="0"/>
              </a:rPr>
              <a:t>tarhiyatıda</a:t>
            </a:r>
            <a:r>
              <a:rPr lang="tr-TR" sz="1600" b="1" dirty="0">
                <a:latin typeface="Arial" panose="020B0604020202020204" pitchFamily="34" charset="0"/>
                <a:ea typeface="Arial" panose="020B0604020202020204" pitchFamily="34" charset="0"/>
                <a:cs typeface="Arial" panose="020B0604020202020204" pitchFamily="34" charset="0"/>
              </a:rPr>
              <a:t> yapılmamalı, </a:t>
            </a:r>
            <a:r>
              <a:rPr lang="tr-TR" sz="1600" b="1" spc="-10" dirty="0">
                <a:latin typeface="Arial" panose="020B0604020202020204" pitchFamily="34" charset="0"/>
                <a:ea typeface="Arial" panose="020B0604020202020204" pitchFamily="34" charset="0"/>
                <a:cs typeface="Arial" panose="020B0604020202020204" pitchFamily="34" charset="0"/>
              </a:rPr>
              <a:t>mükellef</a:t>
            </a:r>
            <a:r>
              <a:rPr lang="tr-TR" sz="1600" b="1" spc="-3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uygulamanın</a:t>
            </a:r>
            <a:r>
              <a:rPr lang="tr-TR" sz="1600" b="1" spc="13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değiştiği</a:t>
            </a:r>
            <a:r>
              <a:rPr lang="tr-TR" sz="1600" b="1" spc="-125" dirty="0">
                <a:latin typeface="Arial" panose="020B0604020202020204" pitchFamily="34" charset="0"/>
                <a:ea typeface="Arial" panose="020B0604020202020204" pitchFamily="34" charset="0"/>
                <a:cs typeface="Arial" panose="020B0604020202020204" pitchFamily="34" charset="0"/>
              </a:rPr>
              <a:t> ve bundan böyle </a:t>
            </a:r>
            <a:r>
              <a:rPr lang="tr-TR" sz="1600" b="1" dirty="0">
                <a:latin typeface="Arial" panose="020B0604020202020204" pitchFamily="34" charset="0"/>
                <a:ea typeface="Arial" panose="020B0604020202020204" pitchFamily="34" charset="0"/>
                <a:cs typeface="Arial" panose="020B0604020202020204" pitchFamily="34" charset="0"/>
              </a:rPr>
              <a:t>değişen</a:t>
            </a:r>
            <a:r>
              <a:rPr lang="tr-TR" sz="1600" b="1" spc="-45"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uygulama</a:t>
            </a:r>
            <a:r>
              <a:rPr lang="tr-TR" sz="1600" b="1" spc="-10" dirty="0">
                <a:latin typeface="Arial" panose="020B0604020202020204" pitchFamily="34" charset="0"/>
                <a:ea typeface="Arial" panose="020B0604020202020204" pitchFamily="34" charset="0"/>
                <a:cs typeface="Arial" panose="020B0604020202020204" pitchFamily="34" charset="0"/>
              </a:rPr>
              <a:t>ya</a:t>
            </a:r>
            <a:r>
              <a:rPr lang="tr-TR" sz="1600" b="1" spc="12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uymaması</a:t>
            </a:r>
            <a:r>
              <a:rPr lang="tr-TR" sz="1600" b="1" spc="-9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halinde</a:t>
            </a:r>
            <a:r>
              <a:rPr lang="tr-TR" sz="1600" b="1" spc="-90" dirty="0">
                <a:latin typeface="Arial" panose="020B0604020202020204" pitchFamily="34" charset="0"/>
                <a:ea typeface="Arial" panose="020B0604020202020204" pitchFamily="34" charset="0"/>
                <a:cs typeface="Arial" panose="020B0604020202020204" pitchFamily="34" charset="0"/>
              </a:rPr>
              <a:t> </a:t>
            </a:r>
            <a:r>
              <a:rPr lang="tr-TR" sz="1600" b="1" spc="-15" dirty="0">
                <a:latin typeface="Arial" panose="020B0604020202020204" pitchFamily="34" charset="0"/>
                <a:ea typeface="Arial" panose="020B0604020202020204" pitchFamily="34" charset="0"/>
                <a:cs typeface="Arial" panose="020B0604020202020204" pitchFamily="34" charset="0"/>
              </a:rPr>
              <a:t>ila</a:t>
            </a:r>
            <a:r>
              <a:rPr lang="tr-TR" sz="1600" b="1" spc="-10" dirty="0">
                <a:latin typeface="Arial" panose="020B0604020202020204" pitchFamily="34" charset="0"/>
                <a:ea typeface="Arial" panose="020B0604020202020204" pitchFamily="34" charset="0"/>
                <a:cs typeface="Arial" panose="020B0604020202020204" pitchFamily="34" charset="0"/>
              </a:rPr>
              <a:t>ve</a:t>
            </a:r>
            <a:r>
              <a:rPr lang="tr-TR" sz="1600" b="1" spc="-90"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tarhiyatla</a:t>
            </a:r>
            <a:r>
              <a:rPr lang="tr-TR" sz="1600" b="1" spc="13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karşılaş</a:t>
            </a:r>
            <a:r>
              <a:rPr lang="tr-TR" sz="1600" b="1" spc="-45" dirty="0">
                <a:latin typeface="Arial" panose="020B0604020202020204" pitchFamily="34" charset="0"/>
                <a:ea typeface="Arial" panose="020B0604020202020204" pitchFamily="34" charset="0"/>
                <a:cs typeface="Arial" panose="020B0604020202020204" pitchFamily="34" charset="0"/>
              </a:rPr>
              <a:t>a</a:t>
            </a:r>
            <a:r>
              <a:rPr lang="tr-TR" sz="1600" b="1" dirty="0">
                <a:latin typeface="Arial" panose="020B0604020202020204" pitchFamily="34" charset="0"/>
                <a:ea typeface="Arial" panose="020B0604020202020204" pitchFamily="34" charset="0"/>
                <a:cs typeface="Arial" panose="020B0604020202020204" pitchFamily="34" charset="0"/>
              </a:rPr>
              <a:t>bileceği</a:t>
            </a:r>
            <a:r>
              <a:rPr lang="tr-TR" sz="1600" b="1" spc="185" dirty="0">
                <a:latin typeface="Arial" panose="020B0604020202020204" pitchFamily="34" charset="0"/>
                <a:ea typeface="Arial" panose="020B0604020202020204" pitchFamily="34" charset="0"/>
                <a:cs typeface="Arial" panose="020B0604020202020204" pitchFamily="34" charset="0"/>
              </a:rPr>
              <a:t> </a:t>
            </a:r>
            <a:r>
              <a:rPr lang="tr-TR" sz="1600" b="1" spc="-45" dirty="0">
                <a:latin typeface="Arial" panose="020B0604020202020204" pitchFamily="34" charset="0"/>
                <a:ea typeface="Arial" panose="020B0604020202020204" pitchFamily="34" charset="0"/>
                <a:cs typeface="Arial" panose="020B0604020202020204" pitchFamily="34" charset="0"/>
              </a:rPr>
              <a:t>k</a:t>
            </a:r>
            <a:r>
              <a:rPr lang="tr-TR" sz="1600" b="1" dirty="0">
                <a:latin typeface="Arial" panose="020B0604020202020204" pitchFamily="34" charset="0"/>
                <a:ea typeface="Arial" panose="020B0604020202020204" pitchFamily="34" charset="0"/>
                <a:cs typeface="Arial" panose="020B0604020202020204" pitchFamily="34" charset="0"/>
              </a:rPr>
              <a:t>o</a:t>
            </a:r>
            <a:r>
              <a:rPr lang="tr-TR" sz="1600" b="1" spc="-65" dirty="0">
                <a:latin typeface="Arial" panose="020B0604020202020204" pitchFamily="34" charset="0"/>
                <a:ea typeface="Arial" panose="020B0604020202020204" pitchFamily="34" charset="0"/>
                <a:cs typeface="Arial" panose="020B0604020202020204" pitchFamily="34" charset="0"/>
              </a:rPr>
              <a:t>n</a:t>
            </a:r>
            <a:r>
              <a:rPr lang="tr-TR" sz="1600" b="1" dirty="0">
                <a:latin typeface="Arial" panose="020B0604020202020204" pitchFamily="34" charset="0"/>
                <a:ea typeface="Arial" panose="020B0604020202020204" pitchFamily="34" charset="0"/>
                <a:cs typeface="Arial" panose="020B0604020202020204" pitchFamily="34" charset="0"/>
              </a:rPr>
              <a:t>usunda</a:t>
            </a:r>
            <a:r>
              <a:rPr lang="tr-TR" sz="1600" b="1" spc="19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yazılı</a:t>
            </a:r>
            <a:r>
              <a:rPr lang="tr-TR" sz="1600" b="1" spc="-12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olarak</a:t>
            </a:r>
            <a:r>
              <a:rPr lang="tr-TR" sz="1600" b="1" spc="130"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uyarılmalıdır.</a:t>
            </a:r>
            <a:endParaRPr lang="tr-TR" sz="1600" b="1" dirty="0">
              <a:latin typeface="Arial" panose="020B0604020202020204" pitchFamily="34" charset="0"/>
              <a:ea typeface="Arial" panose="020B0604020202020204" pitchFamily="34" charset="0"/>
              <a:cs typeface="Arial" panose="020B0604020202020204" pitchFamily="34" charset="0"/>
            </a:endParaRPr>
          </a:p>
          <a:p>
            <a:pPr marR="76835" algn="just">
              <a:lnSpc>
                <a:spcPts val="2200"/>
              </a:lnSpc>
              <a:spcBef>
                <a:spcPts val="600"/>
              </a:spcBef>
              <a:spcAft>
                <a:spcPts val="600"/>
              </a:spcAft>
            </a:pPr>
            <a:r>
              <a:rPr lang="tr-TR" sz="1600" b="1" spc="-10" dirty="0">
                <a:latin typeface="Arial" panose="020B0604020202020204" pitchFamily="34" charset="0"/>
                <a:ea typeface="Arial" panose="020B0604020202020204" pitchFamily="34" charset="0"/>
                <a:cs typeface="Arial" panose="020B0604020202020204" pitchFamily="34" charset="0"/>
              </a:rPr>
              <a:t>Nitekim, örneğin Fransa’da</a:t>
            </a:r>
            <a:r>
              <a:rPr lang="tr-TR" sz="1600" b="1" spc="-120" dirty="0">
                <a:latin typeface="Arial" panose="020B0604020202020204" pitchFamily="34" charset="0"/>
                <a:ea typeface="Arial" panose="020B0604020202020204" pitchFamily="34" charset="0"/>
                <a:cs typeface="Arial" panose="020B0604020202020204" pitchFamily="34" charset="0"/>
              </a:rPr>
              <a:t> </a:t>
            </a:r>
            <a:r>
              <a:rPr lang="tr-TR" sz="1600" b="1" spc="-15" dirty="0">
                <a:latin typeface="Arial" panose="020B0604020202020204" pitchFamily="34" charset="0"/>
                <a:ea typeface="Arial" panose="020B0604020202020204" pitchFamily="34" charset="0"/>
                <a:cs typeface="Arial" panose="020B0604020202020204" pitchFamily="34" charset="0"/>
              </a:rPr>
              <a:t>öz</a:t>
            </a:r>
            <a:r>
              <a:rPr lang="tr-TR" sz="1600" b="1" spc="-10" dirty="0">
                <a:latin typeface="Arial" panose="020B0604020202020204" pitchFamily="34" charset="0"/>
                <a:ea typeface="Arial" panose="020B0604020202020204" pitchFamily="34" charset="0"/>
                <a:cs typeface="Arial" panose="020B0604020202020204" pitchFamily="34" charset="0"/>
              </a:rPr>
              <a:t>elge</a:t>
            </a:r>
            <a:r>
              <a:rPr lang="tr-TR" sz="1600" b="1" spc="-11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sisteminde </a:t>
            </a:r>
            <a:r>
              <a:rPr lang="tr-TR" sz="1600" b="1" spc="-5" dirty="0">
                <a:latin typeface="Arial" panose="020B0604020202020204" pitchFamily="34" charset="0"/>
                <a:ea typeface="Arial" panose="020B0604020202020204" pitchFamily="34" charset="0"/>
                <a:cs typeface="Arial" panose="020B0604020202020204" pitchFamily="34" charset="0"/>
              </a:rPr>
              <a:t>“İdarenin</a:t>
            </a:r>
            <a:r>
              <a:rPr lang="tr-TR" sz="1600" b="1" spc="14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Görüş</a:t>
            </a:r>
            <a:r>
              <a:rPr lang="tr-TR" sz="1600" b="1" spc="-2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Değiştirmelerine</a:t>
            </a:r>
            <a:r>
              <a:rPr lang="tr-TR" sz="1600" b="1" spc="-1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Karşı</a:t>
            </a:r>
            <a:r>
              <a:rPr lang="tr-TR" sz="1600" b="1" spc="-15"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Mükellefin</a:t>
            </a:r>
            <a:r>
              <a:rPr lang="tr-TR" sz="1600" b="1" spc="10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Korunması”</a:t>
            </a:r>
            <a:r>
              <a:rPr lang="tr-TR" sz="1600" b="1" spc="-7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başlığı</a:t>
            </a:r>
            <a:r>
              <a:rPr lang="tr-TR" sz="1600" b="1" spc="-70" dirty="0">
                <a:latin typeface="Arial" panose="020B0604020202020204" pitchFamily="34" charset="0"/>
                <a:ea typeface="Arial" panose="020B0604020202020204" pitchFamily="34" charset="0"/>
                <a:cs typeface="Arial" panose="020B0604020202020204" pitchFamily="34" charset="0"/>
              </a:rPr>
              <a:t> altında; v</a:t>
            </a:r>
            <a:r>
              <a:rPr lang="tr-TR" sz="1600" b="1" spc="-30" dirty="0">
                <a:latin typeface="Arial" panose="020B0604020202020204" pitchFamily="34" charset="0"/>
                <a:ea typeface="Arial" panose="020B0604020202020204" pitchFamily="34" charset="0"/>
                <a:cs typeface="Arial" panose="020B0604020202020204" pitchFamily="34" charset="0"/>
              </a:rPr>
              <a:t>ergi</a:t>
            </a:r>
            <a:r>
              <a:rPr lang="tr-TR" sz="1600" b="1" spc="-20" dirty="0">
                <a:latin typeface="Arial" panose="020B0604020202020204" pitchFamily="34" charset="0"/>
                <a:ea typeface="Arial" panose="020B0604020202020204" pitchFamily="34" charset="0"/>
                <a:cs typeface="Arial" panose="020B0604020202020204" pitchFamily="34" charset="0"/>
              </a:rPr>
              <a:t> </a:t>
            </a:r>
            <a:r>
              <a:rPr lang="tr-TR" sz="1600" b="1" spc="-10" dirty="0">
                <a:latin typeface="Arial" panose="020B0604020202020204" pitchFamily="34" charset="0"/>
                <a:ea typeface="Arial" panose="020B0604020202020204" pitchFamily="34" charset="0"/>
                <a:cs typeface="Arial" panose="020B0604020202020204" pitchFamily="34" charset="0"/>
              </a:rPr>
              <a:t>idar</a:t>
            </a:r>
            <a:r>
              <a:rPr lang="tr-TR" sz="1600" b="1" spc="-5" dirty="0">
                <a:latin typeface="Arial" panose="020B0604020202020204" pitchFamily="34" charset="0"/>
                <a:ea typeface="Arial" panose="020B0604020202020204" pitchFamily="34" charset="0"/>
                <a:cs typeface="Arial" panose="020B0604020202020204" pitchFamily="34" charset="0"/>
              </a:rPr>
              <a:t>esinin</a:t>
            </a:r>
            <a:r>
              <a:rPr lang="tr-TR" sz="1600" b="1" spc="-15" dirty="0">
                <a:latin typeface="Arial" panose="020B0604020202020204" pitchFamily="34" charset="0"/>
                <a:ea typeface="Arial" panose="020B0604020202020204" pitchFamily="34" charset="0"/>
                <a:cs typeface="Arial" panose="020B0604020202020204" pitchFamily="34" charset="0"/>
              </a:rPr>
              <a:t> </a:t>
            </a:r>
            <a:r>
              <a:rPr lang="tr-TR" sz="1600" b="1" spc="-10" dirty="0">
                <a:latin typeface="Arial" panose="020B0604020202020204" pitchFamily="34" charset="0"/>
                <a:ea typeface="Arial" panose="020B0604020202020204" pitchFamily="34" charset="0"/>
                <a:cs typeface="Arial" panose="020B0604020202020204" pitchFamily="34" charset="0"/>
              </a:rPr>
              <a:t>mükellefe</a:t>
            </a:r>
            <a:r>
              <a:rPr lang="tr-TR" sz="1600" b="1" spc="-15"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verilen</a:t>
            </a:r>
            <a:r>
              <a:rPr lang="tr-TR" sz="1600" b="1" spc="-15" dirty="0">
                <a:latin typeface="Arial" panose="020B0604020202020204" pitchFamily="34" charset="0"/>
                <a:ea typeface="Arial" panose="020B0604020202020204" pitchFamily="34" charset="0"/>
                <a:cs typeface="Arial" panose="020B0604020202020204" pitchFamily="34" charset="0"/>
              </a:rPr>
              <a:t> öz</a:t>
            </a:r>
            <a:r>
              <a:rPr lang="tr-TR" sz="1600" b="1" spc="-10" dirty="0">
                <a:latin typeface="Arial" panose="020B0604020202020204" pitchFamily="34" charset="0"/>
                <a:ea typeface="Arial" panose="020B0604020202020204" pitchFamily="34" charset="0"/>
                <a:cs typeface="Arial" panose="020B0604020202020204" pitchFamily="34" charset="0"/>
              </a:rPr>
              <a:t>elge</a:t>
            </a:r>
            <a:r>
              <a:rPr lang="tr-TR" sz="1600" b="1" spc="-2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ile</a:t>
            </a:r>
            <a:r>
              <a:rPr lang="tr-TR" sz="1600" b="1" spc="14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tamamen</a:t>
            </a:r>
            <a:r>
              <a:rPr lang="tr-TR" sz="1600" b="1" spc="-3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bağlı</a:t>
            </a:r>
            <a:r>
              <a:rPr lang="tr-TR" sz="1600" b="1" spc="-2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olduğu ve</a:t>
            </a:r>
            <a:r>
              <a:rPr lang="tr-TR" sz="1600" b="1" spc="-25" dirty="0">
                <a:latin typeface="Arial" panose="020B0604020202020204" pitchFamily="34" charset="0"/>
                <a:ea typeface="Arial" panose="020B0604020202020204" pitchFamily="34" charset="0"/>
                <a:cs typeface="Arial" panose="020B0604020202020204" pitchFamily="34" charset="0"/>
              </a:rPr>
              <a:t> </a:t>
            </a:r>
            <a:r>
              <a:rPr lang="tr-TR" sz="1600" b="1" spc="-15" dirty="0">
                <a:latin typeface="Arial" panose="020B0604020202020204" pitchFamily="34" charset="0"/>
                <a:ea typeface="Arial" panose="020B0604020202020204" pitchFamily="34" charset="0"/>
                <a:cs typeface="Arial" panose="020B0604020202020204" pitchFamily="34" charset="0"/>
              </a:rPr>
              <a:t>herhang</a:t>
            </a:r>
            <a:r>
              <a:rPr lang="tr-TR" sz="1600" b="1" spc="-10" dirty="0">
                <a:latin typeface="Arial" panose="020B0604020202020204" pitchFamily="34" charset="0"/>
                <a:ea typeface="Arial" panose="020B0604020202020204" pitchFamily="34" charset="0"/>
                <a:cs typeface="Arial" panose="020B0604020202020204" pitchFamily="34" charset="0"/>
              </a:rPr>
              <a:t>i</a:t>
            </a:r>
            <a:r>
              <a:rPr lang="tr-TR" sz="1600" b="1" spc="-2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bir</a:t>
            </a:r>
            <a:r>
              <a:rPr lang="tr-TR" sz="1600" b="1" spc="-25" dirty="0">
                <a:latin typeface="Arial" panose="020B0604020202020204" pitchFamily="34" charset="0"/>
                <a:ea typeface="Arial" panose="020B0604020202020204" pitchFamily="34" charset="0"/>
                <a:cs typeface="Arial" panose="020B0604020202020204" pitchFamily="34" charset="0"/>
              </a:rPr>
              <a:t> </a:t>
            </a:r>
            <a:r>
              <a:rPr lang="tr-TR" sz="1600" b="1" spc="-5" dirty="0">
                <a:latin typeface="Arial" panose="020B0604020202020204" pitchFamily="34" charset="0"/>
                <a:ea typeface="Arial" panose="020B0604020202020204" pitchFamily="34" charset="0"/>
                <a:cs typeface="Arial" panose="020B0604020202020204" pitchFamily="34" charset="0"/>
              </a:rPr>
              <a:t>görüş</a:t>
            </a:r>
            <a:r>
              <a:rPr lang="tr-TR" sz="1600" b="1" spc="14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değişikliğinin</a:t>
            </a:r>
            <a:r>
              <a:rPr lang="tr-TR" sz="1600" b="1" spc="-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olması </a:t>
            </a:r>
            <a:r>
              <a:rPr lang="tr-TR" sz="1600" b="1" spc="-10" dirty="0">
                <a:latin typeface="Arial" panose="020B0604020202020204" pitchFamily="34" charset="0"/>
                <a:ea typeface="Arial" panose="020B0604020202020204" pitchFamily="34" charset="0"/>
                <a:cs typeface="Arial" panose="020B0604020202020204" pitchFamily="34" charset="0"/>
              </a:rPr>
              <a:t>durum</a:t>
            </a:r>
            <a:r>
              <a:rPr lang="tr-TR" sz="1600" b="1" spc="-15" dirty="0">
                <a:latin typeface="Arial" panose="020B0604020202020204" pitchFamily="34" charset="0"/>
                <a:ea typeface="Arial" panose="020B0604020202020204" pitchFamily="34" charset="0"/>
                <a:cs typeface="Arial" panose="020B0604020202020204" pitchFamily="34" charset="0"/>
              </a:rPr>
              <a:t>unda</a:t>
            </a:r>
            <a:r>
              <a:rPr lang="tr-TR" sz="1600" b="1" dirty="0">
                <a:latin typeface="Arial" panose="020B0604020202020204" pitchFamily="34" charset="0"/>
                <a:ea typeface="Arial" panose="020B0604020202020204" pitchFamily="34" charset="0"/>
                <a:cs typeface="Arial" panose="020B0604020202020204" pitchFamily="34" charset="0"/>
              </a:rPr>
              <a:t> </a:t>
            </a:r>
            <a:r>
              <a:rPr lang="tr-TR" sz="1600" b="1" spc="-10" dirty="0">
                <a:latin typeface="Arial" panose="020B0604020202020204" pitchFamily="34" charset="0"/>
                <a:ea typeface="Arial" panose="020B0604020202020204" pitchFamily="34" charset="0"/>
                <a:cs typeface="Arial" panose="020B0604020202020204" pitchFamily="34" charset="0"/>
              </a:rPr>
              <a:t>mükellef</a:t>
            </a:r>
            <a:r>
              <a:rPr lang="tr-TR" sz="1600" b="1" spc="135"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nezdinde</a:t>
            </a:r>
            <a:r>
              <a:rPr lang="tr-TR" sz="1600" b="1" spc="-70" dirty="0">
                <a:latin typeface="Arial" panose="020B0604020202020204" pitchFamily="34" charset="0"/>
                <a:ea typeface="Arial" panose="020B0604020202020204" pitchFamily="34" charset="0"/>
                <a:cs typeface="Arial" panose="020B0604020202020204" pitchFamily="34" charset="0"/>
              </a:rPr>
              <a:t> </a:t>
            </a:r>
            <a:r>
              <a:rPr lang="tr-TR" sz="1600" b="1" spc="-15" dirty="0">
                <a:latin typeface="Arial" panose="020B0604020202020204" pitchFamily="34" charset="0"/>
                <a:ea typeface="Arial" panose="020B0604020202020204" pitchFamily="34" charset="0"/>
                <a:cs typeface="Arial" panose="020B0604020202020204" pitchFamily="34" charset="0"/>
              </a:rPr>
              <a:t>herhang</a:t>
            </a:r>
            <a:r>
              <a:rPr lang="tr-TR" sz="1600" b="1" spc="-10" dirty="0">
                <a:latin typeface="Arial" panose="020B0604020202020204" pitchFamily="34" charset="0"/>
                <a:ea typeface="Arial" panose="020B0604020202020204" pitchFamily="34" charset="0"/>
                <a:cs typeface="Arial" panose="020B0604020202020204" pitchFamily="34" charset="0"/>
              </a:rPr>
              <a:t>i</a:t>
            </a:r>
            <a:r>
              <a:rPr lang="tr-TR" sz="1600" b="1" spc="-7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bir</a:t>
            </a:r>
            <a:r>
              <a:rPr lang="tr-TR" sz="1600" b="1" spc="-70" dirty="0">
                <a:latin typeface="Arial" panose="020B0604020202020204" pitchFamily="34" charset="0"/>
                <a:ea typeface="Arial" panose="020B0604020202020204" pitchFamily="34" charset="0"/>
                <a:cs typeface="Arial" panose="020B0604020202020204" pitchFamily="34" charset="0"/>
              </a:rPr>
              <a:t> </a:t>
            </a:r>
            <a:r>
              <a:rPr lang="tr-TR" sz="1600" b="1" dirty="0">
                <a:latin typeface="Arial" panose="020B0604020202020204" pitchFamily="34" charset="0"/>
                <a:ea typeface="Arial" panose="020B0604020202020204" pitchFamily="34" charset="0"/>
                <a:cs typeface="Arial" panose="020B0604020202020204" pitchFamily="34" charset="0"/>
              </a:rPr>
              <a:t>işlem</a:t>
            </a:r>
            <a:r>
              <a:rPr lang="tr-TR" sz="1600" b="1" spc="-70" dirty="0">
                <a:latin typeface="Arial" panose="020B0604020202020204" pitchFamily="34" charset="0"/>
                <a:ea typeface="Arial" panose="020B0604020202020204" pitchFamily="34" charset="0"/>
                <a:cs typeface="Arial" panose="020B0604020202020204" pitchFamily="34" charset="0"/>
              </a:rPr>
              <a:t> </a:t>
            </a:r>
            <a:r>
              <a:rPr lang="tr-TR" sz="1600" b="1" spc="-10" dirty="0">
                <a:latin typeface="Arial" panose="020B0604020202020204" pitchFamily="34" charset="0"/>
                <a:ea typeface="Arial" panose="020B0604020202020204" pitchFamily="34" charset="0"/>
                <a:cs typeface="Arial" panose="020B0604020202020204" pitchFamily="34" charset="0"/>
              </a:rPr>
              <a:t>yapılamayacağı hüküm altına alınmıştır.</a:t>
            </a:r>
          </a:p>
        </p:txBody>
      </p:sp>
      <p:sp>
        <p:nvSpPr>
          <p:cNvPr id="4" name="Slayt Numarası Yer Tutucusu 3">
            <a:extLst>
              <a:ext uri="{FF2B5EF4-FFF2-40B4-BE49-F238E27FC236}">
                <a16:creationId xmlns:a16="http://schemas.microsoft.com/office/drawing/2014/main" id="{267FCD2A-5BC4-4298-9685-7FB0DF5ED263}"/>
              </a:ext>
            </a:extLst>
          </p:cNvPr>
          <p:cNvSpPr>
            <a:spLocks noGrp="1"/>
          </p:cNvSpPr>
          <p:nvPr>
            <p:ph type="sldNum" sz="quarter" idx="12"/>
          </p:nvPr>
        </p:nvSpPr>
        <p:spPr>
          <a:xfrm>
            <a:off x="8704328" y="6525344"/>
            <a:ext cx="439671" cy="332656"/>
          </a:xfrm>
        </p:spPr>
        <p:txBody>
          <a:bodyPr/>
          <a:lstStyle/>
          <a:p>
            <a:fld id="{B6CBF2A1-A246-4652-A694-355DEEDA63C2}" type="slidenum">
              <a:rPr lang="tr-TR" b="1" smtClean="0"/>
              <a:pPr/>
              <a:t>25</a:t>
            </a:fld>
            <a:endParaRPr lang="tr-TR" b="1" dirty="0"/>
          </a:p>
        </p:txBody>
      </p:sp>
    </p:spTree>
    <p:extLst>
      <p:ext uri="{BB962C8B-B14F-4D97-AF65-F5344CB8AC3E}">
        <p14:creationId xmlns:p14="http://schemas.microsoft.com/office/powerpoint/2010/main" val="886259999"/>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p:txBody>
          <a:bodyPr/>
          <a:lstStyle/>
          <a:p>
            <a:endParaRPr lang="tr-TR" dirty="0"/>
          </a:p>
          <a:p>
            <a:pPr marL="0" indent="0">
              <a:buNone/>
            </a:pPr>
            <a:endParaRPr lang="tr-TR" dirty="0"/>
          </a:p>
        </p:txBody>
      </p:sp>
      <p:sp>
        <p:nvSpPr>
          <p:cNvPr id="7" name="Dikdörtgen 6">
            <a:extLst>
              <a:ext uri="{FF2B5EF4-FFF2-40B4-BE49-F238E27FC236}">
                <a16:creationId xmlns:a16="http://schemas.microsoft.com/office/drawing/2014/main" id="{EC120BF2-639D-4139-B2E0-CC4284F94DF0}"/>
              </a:ext>
            </a:extLst>
          </p:cNvPr>
          <p:cNvSpPr/>
          <p:nvPr/>
        </p:nvSpPr>
        <p:spPr>
          <a:xfrm>
            <a:off x="452906" y="908720"/>
            <a:ext cx="8691093" cy="2514791"/>
          </a:xfrm>
          <a:prstGeom prst="rect">
            <a:avLst/>
          </a:prstGeom>
        </p:spPr>
        <p:txBody>
          <a:bodyPr wrap="square">
            <a:spAutoFit/>
          </a:bodyPr>
          <a:lstStyle/>
          <a:p>
            <a:pPr algn="just"/>
            <a:r>
              <a:rPr lang="tr-TR" b="1" dirty="0">
                <a:solidFill>
                  <a:srgbClr val="C00000"/>
                </a:solidFill>
              </a:rPr>
              <a:t>6- ÖZELGELERİN BELİRLİ BİR SÜRE İÇİNDE VERİLMESİ İÇİN DÜZENLEME YAPILMASI FAYDALI OLACAKTIR.</a:t>
            </a:r>
          </a:p>
          <a:p>
            <a:pPr algn="just"/>
            <a:endParaRPr lang="tr-TR" b="1" dirty="0">
              <a:solidFill>
                <a:srgbClr val="C00000"/>
              </a:solidFill>
            </a:endParaRPr>
          </a:p>
          <a:p>
            <a:pPr algn="just">
              <a:lnSpc>
                <a:spcPts val="2400"/>
              </a:lnSpc>
              <a:spcBef>
                <a:spcPts val="600"/>
              </a:spcBef>
              <a:spcAft>
                <a:spcPts val="600"/>
              </a:spcAft>
            </a:pPr>
            <a:r>
              <a:rPr lang="tr-TR" b="1" dirty="0"/>
              <a:t>Vergi Usul Kanunu’nda mükelleflere düşen ödevlerin hemen hemen hepsi sürelere bağlanmıştır. Mükelleflerin bu ödevlerini yerine getirebilmesi için tereddüt halinde süresinde izahat alması gereği bulunmaktadır. Bu nedenle mükelleflerin idareden özelge taleplerinin makul bir sürede, örneğin 30 gün içerisinde yanıtlanması için bir düzenleme yapılması yerinde olacaktır.</a:t>
            </a:r>
          </a:p>
        </p:txBody>
      </p:sp>
      <p:sp>
        <p:nvSpPr>
          <p:cNvPr id="3" name="Slayt Numarası Yer Tutucusu 2">
            <a:extLst>
              <a:ext uri="{FF2B5EF4-FFF2-40B4-BE49-F238E27FC236}">
                <a16:creationId xmlns:a16="http://schemas.microsoft.com/office/drawing/2014/main" id="{44B3A123-4F7D-4B1C-A9CB-AB87646E56C8}"/>
              </a:ext>
            </a:extLst>
          </p:cNvPr>
          <p:cNvSpPr>
            <a:spLocks noGrp="1"/>
          </p:cNvSpPr>
          <p:nvPr>
            <p:ph type="sldNum" sz="quarter" idx="12"/>
          </p:nvPr>
        </p:nvSpPr>
        <p:spPr>
          <a:xfrm>
            <a:off x="8704328" y="6597351"/>
            <a:ext cx="439671" cy="288357"/>
          </a:xfrm>
        </p:spPr>
        <p:txBody>
          <a:bodyPr/>
          <a:lstStyle/>
          <a:p>
            <a:fld id="{B6CBF2A1-A246-4652-A694-355DEEDA63C2}" type="slidenum">
              <a:rPr lang="tr-TR" smtClean="0"/>
              <a:pPr/>
              <a:t>26</a:t>
            </a:fld>
            <a:endParaRPr lang="tr-TR"/>
          </a:p>
        </p:txBody>
      </p:sp>
    </p:spTree>
    <p:extLst>
      <p:ext uri="{BB962C8B-B14F-4D97-AF65-F5344CB8AC3E}">
        <p14:creationId xmlns:p14="http://schemas.microsoft.com/office/powerpoint/2010/main" val="902766190"/>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8807FB50-CB5A-44D1-A75E-A944E03DA339}"/>
              </a:ext>
            </a:extLst>
          </p:cNvPr>
          <p:cNvSpPr/>
          <p:nvPr/>
        </p:nvSpPr>
        <p:spPr>
          <a:xfrm>
            <a:off x="452906" y="847205"/>
            <a:ext cx="8727606" cy="3475567"/>
          </a:xfrm>
          <a:prstGeom prst="rect">
            <a:avLst/>
          </a:prstGeom>
        </p:spPr>
        <p:txBody>
          <a:bodyPr wrap="square">
            <a:spAutoFit/>
          </a:bodyPr>
          <a:lstStyle/>
          <a:p>
            <a:pPr marR="71120" algn="just">
              <a:lnSpc>
                <a:spcPct val="115000"/>
              </a:lnSpc>
              <a:spcAft>
                <a:spcPts val="0"/>
              </a:spcAft>
              <a:buSzPts val="1200"/>
              <a:tabLst>
                <a:tab pos="302895" algn="l"/>
              </a:tabLst>
            </a:pPr>
            <a:r>
              <a:rPr lang="tr-TR" b="1" spc="-5" dirty="0">
                <a:solidFill>
                  <a:srgbClr val="C00000"/>
                </a:solidFill>
                <a:latin typeface="+mn-lt"/>
                <a:ea typeface="Times New Roman" panose="02020603050405020304" pitchFamily="18" charset="0"/>
                <a:cs typeface="Arial" panose="020B0604020202020204" pitchFamily="34" charset="0"/>
              </a:rPr>
              <a:t>7- BELİRLİ BİR SÜREDE ÖZELGE TALEPLERİ CEVAPLANMAYAN MÜKELLEFLERDE CEZA VE FAİZ MUAFİYETİNDEN YARARLANDIRILMALIDIR.</a:t>
            </a:r>
            <a:endParaRPr lang="tr-TR" b="1" spc="85" dirty="0">
              <a:solidFill>
                <a:srgbClr val="C00000"/>
              </a:solidFill>
              <a:latin typeface="+mn-lt"/>
              <a:ea typeface="Times New Roman" panose="02020603050405020304" pitchFamily="18" charset="0"/>
              <a:cs typeface="Arial" panose="020B0604020202020204" pitchFamily="34" charset="0"/>
            </a:endParaRPr>
          </a:p>
          <a:p>
            <a:pPr marR="71120" lvl="0" algn="just">
              <a:lnSpc>
                <a:spcPts val="2200"/>
              </a:lnSpc>
              <a:spcBef>
                <a:spcPts val="600"/>
              </a:spcBef>
              <a:spcAft>
                <a:spcPts val="600"/>
              </a:spcAft>
              <a:buSzPts val="1200"/>
              <a:tabLst>
                <a:tab pos="302895" algn="l"/>
              </a:tabLst>
            </a:pPr>
            <a:r>
              <a:rPr lang="tr-TR" b="1" spc="-5" dirty="0">
                <a:latin typeface="+mn-lt"/>
                <a:ea typeface="Times New Roman" panose="02020603050405020304" pitchFamily="18" charset="0"/>
                <a:cs typeface="Arial" panose="020B0604020202020204" pitchFamily="34" charset="0"/>
              </a:rPr>
              <a:t>Bazı</a:t>
            </a:r>
            <a:r>
              <a:rPr lang="tr-TR" b="1" spc="8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durumlarda</a:t>
            </a:r>
            <a:r>
              <a:rPr lang="tr-TR" b="1" spc="7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belirli</a:t>
            </a:r>
            <a:r>
              <a:rPr lang="tr-TR" b="1" spc="8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konularda</a:t>
            </a:r>
            <a:r>
              <a:rPr lang="tr-TR" b="1" spc="7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özelge</a:t>
            </a:r>
            <a:r>
              <a:rPr lang="tr-TR" b="1" spc="7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için</a:t>
            </a:r>
            <a:r>
              <a:rPr lang="tr-TR" b="1" spc="8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başvuru</a:t>
            </a:r>
            <a:r>
              <a:rPr lang="tr-TR" b="1" spc="43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yapılmakta,</a:t>
            </a:r>
            <a:r>
              <a:rPr lang="tr-TR" b="1" spc="3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ancak</a:t>
            </a:r>
            <a:r>
              <a:rPr lang="tr-TR" b="1" spc="2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bu</a:t>
            </a:r>
            <a:r>
              <a:rPr lang="tr-TR" b="1" spc="2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özelgeye</a:t>
            </a:r>
            <a:r>
              <a:rPr lang="tr-TR" b="1" spc="2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belirli</a:t>
            </a:r>
            <a:r>
              <a:rPr lang="tr-TR" b="1" spc="2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süre</a:t>
            </a:r>
            <a:r>
              <a:rPr lang="tr-TR" b="1" spc="1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içerisinde</a:t>
            </a:r>
            <a:r>
              <a:rPr lang="tr-TR" b="1" spc="1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cevap</a:t>
            </a:r>
            <a:r>
              <a:rPr lang="tr-TR" b="1" spc="2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verilmemekte,</a:t>
            </a:r>
            <a:r>
              <a:rPr lang="tr-TR" b="1" spc="3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ancak</a:t>
            </a:r>
            <a:r>
              <a:rPr lang="tr-TR" b="1" spc="2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işlem</a:t>
            </a:r>
            <a:r>
              <a:rPr lang="tr-TR" b="1" spc="43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kaçınılmaz</a:t>
            </a:r>
            <a:r>
              <a:rPr lang="tr-TR" b="1" spc="10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bir</a:t>
            </a:r>
            <a:r>
              <a:rPr lang="tr-TR" b="1" spc="9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şekilde</a:t>
            </a:r>
            <a:r>
              <a:rPr lang="tr-TR" b="1" spc="7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yapılmak</a:t>
            </a:r>
            <a:r>
              <a:rPr lang="tr-TR" b="1" spc="9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durumunda</a:t>
            </a:r>
            <a:r>
              <a:rPr lang="tr-TR" b="1" spc="8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kalınabilmektedir.</a:t>
            </a:r>
            <a:r>
              <a:rPr lang="tr-TR" b="1" spc="115" dirty="0">
                <a:latin typeface="+mn-lt"/>
                <a:ea typeface="Times New Roman" panose="02020603050405020304" pitchFamily="18" charset="0"/>
                <a:cs typeface="Arial" panose="020B0604020202020204" pitchFamily="34" charset="0"/>
              </a:rPr>
              <a:t> </a:t>
            </a:r>
          </a:p>
          <a:p>
            <a:pPr marR="71120" lvl="0" algn="just">
              <a:lnSpc>
                <a:spcPts val="2200"/>
              </a:lnSpc>
              <a:spcBef>
                <a:spcPts val="600"/>
              </a:spcBef>
              <a:spcAft>
                <a:spcPts val="600"/>
              </a:spcAft>
              <a:buSzPts val="1200"/>
              <a:tabLst>
                <a:tab pos="302895" algn="l"/>
              </a:tabLst>
            </a:pPr>
            <a:r>
              <a:rPr lang="tr-TR" b="1" spc="-5" dirty="0">
                <a:latin typeface="+mn-lt"/>
                <a:ea typeface="Times New Roman" panose="02020603050405020304" pitchFamily="18" charset="0"/>
                <a:cs typeface="Arial" panose="020B0604020202020204" pitchFamily="34" charset="0"/>
              </a:rPr>
              <a:t>Bu kapsama giren mükelleflere Vergi Usul Kanunu’nda yapılacak bir değişiklikle</a:t>
            </a:r>
            <a:r>
              <a:rPr lang="tr-TR" b="1" dirty="0">
                <a:latin typeface="+mn-lt"/>
                <a:ea typeface="Times New Roman" panose="02020603050405020304" pitchFamily="18" charset="0"/>
                <a:cs typeface="Arial" panose="020B0604020202020204" pitchFamily="34" charset="0"/>
              </a:rPr>
              <a:t>,</a:t>
            </a:r>
            <a:r>
              <a:rPr lang="tr-TR" b="1" spc="9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mükellefin</a:t>
            </a:r>
            <a:r>
              <a:rPr lang="tr-TR" b="1" spc="9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belirli</a:t>
            </a:r>
            <a:r>
              <a:rPr lang="tr-TR" b="1" spc="10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bir</a:t>
            </a:r>
            <a:r>
              <a:rPr lang="tr-TR" b="1" spc="9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konudaki</a:t>
            </a:r>
            <a:r>
              <a:rPr lang="tr-TR" b="1" spc="9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vergi</a:t>
            </a:r>
            <a:r>
              <a:rPr lang="tr-TR" b="1" spc="9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uygulaması</a:t>
            </a:r>
            <a:r>
              <a:rPr lang="tr-TR" b="1" spc="9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için</a:t>
            </a:r>
            <a:r>
              <a:rPr lang="tr-TR" b="1" spc="31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özelge</a:t>
            </a:r>
            <a:r>
              <a:rPr lang="tr-TR" b="1" spc="4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talep</a:t>
            </a:r>
            <a:r>
              <a:rPr lang="tr-TR" b="1" spc="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etmesi</a:t>
            </a:r>
            <a:r>
              <a:rPr lang="tr-TR" b="1" spc="5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ve</a:t>
            </a:r>
            <a:r>
              <a:rPr lang="tr-TR" b="1" spc="5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söz</a:t>
            </a:r>
            <a:r>
              <a:rPr lang="tr-TR" b="1" spc="5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konusu</a:t>
            </a:r>
            <a:r>
              <a:rPr lang="tr-TR" b="1" spc="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talebe</a:t>
            </a:r>
            <a:r>
              <a:rPr lang="tr-TR" b="1" spc="4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belirli</a:t>
            </a:r>
            <a:r>
              <a:rPr lang="tr-TR" b="1" spc="7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bir</a:t>
            </a:r>
            <a:r>
              <a:rPr lang="tr-TR" b="1" spc="4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sürede</a:t>
            </a:r>
            <a:r>
              <a:rPr lang="tr-TR" b="1" spc="4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cevap</a:t>
            </a:r>
            <a:r>
              <a:rPr lang="tr-TR" b="1" spc="4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verilmemesi</a:t>
            </a:r>
            <a:r>
              <a:rPr lang="tr-TR" b="1" spc="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halinde,</a:t>
            </a:r>
            <a:r>
              <a:rPr lang="tr-TR" b="1" spc="35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mükellefin</a:t>
            </a:r>
            <a:r>
              <a:rPr lang="tr-TR" b="1" spc="13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özelge</a:t>
            </a:r>
            <a:r>
              <a:rPr lang="tr-TR" b="1" spc="12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talebinde</a:t>
            </a:r>
            <a:r>
              <a:rPr lang="tr-TR" b="1" spc="12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belirtilen</a:t>
            </a:r>
            <a:r>
              <a:rPr lang="tr-TR" b="1" spc="12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uygulamaya</a:t>
            </a:r>
            <a:r>
              <a:rPr lang="tr-TR" b="1" spc="12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idarenin</a:t>
            </a:r>
            <a:r>
              <a:rPr lang="tr-TR" b="1" spc="13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olur</a:t>
            </a:r>
            <a:r>
              <a:rPr lang="tr-TR" b="1" spc="12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verdiği</a:t>
            </a:r>
            <a:r>
              <a:rPr lang="tr-TR" b="1" spc="13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kabul</a:t>
            </a:r>
            <a:r>
              <a:rPr lang="tr-TR" b="1" spc="13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edilip,</a:t>
            </a:r>
            <a:r>
              <a:rPr lang="tr-TR" b="1" spc="38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söz</a:t>
            </a:r>
            <a:r>
              <a:rPr lang="tr-TR" b="1" spc="10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konusu</a:t>
            </a:r>
            <a:r>
              <a:rPr lang="tr-TR" b="1" spc="9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husus</a:t>
            </a:r>
            <a:r>
              <a:rPr lang="tr-TR" b="1" spc="10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ileride</a:t>
            </a:r>
            <a:r>
              <a:rPr lang="tr-TR" b="1" spc="8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eleştirilse</a:t>
            </a:r>
            <a:r>
              <a:rPr lang="tr-TR" b="1" spc="9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bile</a:t>
            </a:r>
            <a:r>
              <a:rPr lang="tr-TR" b="1" spc="9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sanki</a:t>
            </a:r>
            <a:r>
              <a:rPr lang="tr-TR" b="1" spc="10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özelge</a:t>
            </a:r>
            <a:r>
              <a:rPr lang="tr-TR" b="1" spc="10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alınmış</a:t>
            </a:r>
            <a:r>
              <a:rPr lang="tr-TR" b="1" spc="9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gibi</a:t>
            </a:r>
            <a:r>
              <a:rPr lang="tr-TR" b="1" spc="9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ceza</a:t>
            </a:r>
            <a:r>
              <a:rPr lang="tr-TR" b="1" spc="9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ve</a:t>
            </a:r>
            <a:r>
              <a:rPr lang="tr-TR" b="1" spc="11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faiz</a:t>
            </a:r>
            <a:r>
              <a:rPr lang="tr-TR" b="1" spc="28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uygulaması</a:t>
            </a:r>
            <a:r>
              <a:rPr lang="tr-TR" b="1" spc="2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yapılmaması</a:t>
            </a:r>
            <a:r>
              <a:rPr lang="tr-TR" b="1" spc="1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sağlanabilir.</a:t>
            </a:r>
            <a:endParaRPr lang="tr-TR" b="1" dirty="0">
              <a:effectLst/>
              <a:latin typeface="+mn-lt"/>
              <a:ea typeface="Times New Roman" panose="02020603050405020304" pitchFamily="18" charset="0"/>
              <a:cs typeface="Arial" panose="020B0604020202020204" pitchFamily="34" charset="0"/>
            </a:endParaRPr>
          </a:p>
        </p:txBody>
      </p:sp>
      <p:sp>
        <p:nvSpPr>
          <p:cNvPr id="4" name="Slayt Numarası Yer Tutucusu 3">
            <a:extLst>
              <a:ext uri="{FF2B5EF4-FFF2-40B4-BE49-F238E27FC236}">
                <a16:creationId xmlns:a16="http://schemas.microsoft.com/office/drawing/2014/main" id="{C63702AF-6BED-46E6-A4D5-A6FD3DE45781}"/>
              </a:ext>
            </a:extLst>
          </p:cNvPr>
          <p:cNvSpPr>
            <a:spLocks noGrp="1"/>
          </p:cNvSpPr>
          <p:nvPr>
            <p:ph type="sldNum" sz="quarter" idx="12"/>
          </p:nvPr>
        </p:nvSpPr>
        <p:spPr>
          <a:xfrm>
            <a:off x="8704328" y="6597351"/>
            <a:ext cx="439671" cy="288357"/>
          </a:xfrm>
        </p:spPr>
        <p:txBody>
          <a:bodyPr/>
          <a:lstStyle/>
          <a:p>
            <a:fld id="{B6CBF2A1-A246-4652-A694-355DEEDA63C2}" type="slidenum">
              <a:rPr lang="tr-TR" smtClean="0"/>
              <a:pPr/>
              <a:t>27</a:t>
            </a:fld>
            <a:endParaRPr lang="tr-TR"/>
          </a:p>
        </p:txBody>
      </p:sp>
    </p:spTree>
    <p:extLst>
      <p:ext uri="{BB962C8B-B14F-4D97-AF65-F5344CB8AC3E}">
        <p14:creationId xmlns:p14="http://schemas.microsoft.com/office/powerpoint/2010/main" val="799114076"/>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F7811FE4-6D63-4E7F-AB1A-361AD82270A1}"/>
              </a:ext>
            </a:extLst>
          </p:cNvPr>
          <p:cNvSpPr/>
          <p:nvPr/>
        </p:nvSpPr>
        <p:spPr>
          <a:xfrm>
            <a:off x="467544" y="692696"/>
            <a:ext cx="8568952" cy="5777607"/>
          </a:xfrm>
          <a:prstGeom prst="rect">
            <a:avLst/>
          </a:prstGeom>
        </p:spPr>
        <p:txBody>
          <a:bodyPr wrap="square">
            <a:spAutoFit/>
          </a:bodyPr>
          <a:lstStyle/>
          <a:p>
            <a:pPr marR="85725" algn="just">
              <a:spcBef>
                <a:spcPts val="600"/>
              </a:spcBef>
              <a:spcAft>
                <a:spcPts val="1200"/>
              </a:spcAft>
              <a:tabLst>
                <a:tab pos="90170" algn="l"/>
              </a:tabLst>
            </a:pPr>
            <a:r>
              <a:rPr lang="tr-TR" b="1" dirty="0">
                <a:solidFill>
                  <a:srgbClr val="C00000"/>
                </a:solidFill>
              </a:rPr>
              <a:t>8- ÖZELLİKLİ DURUMLAR İÇİN HIZLANDIRILMIŞ ÖZELGE-ÖN ÖZELGE İMKANI GETİRİLMELİDİR.</a:t>
            </a:r>
          </a:p>
          <a:p>
            <a:pPr marR="85725" algn="just">
              <a:lnSpc>
                <a:spcPts val="2400"/>
              </a:lnSpc>
              <a:spcBef>
                <a:spcPts val="600"/>
              </a:spcBef>
              <a:spcAft>
                <a:spcPts val="600"/>
              </a:spcAft>
              <a:tabLst>
                <a:tab pos="90170" algn="l"/>
              </a:tabLst>
            </a:pPr>
            <a:r>
              <a:rPr lang="tr-TR" b="1" dirty="0"/>
              <a:t>Özellikle Türkiye’de yatırım yapan yabancılara veya özellikli ve acil durumlarda tüm mükelleflere  vergileme konularında hukuk güvenliğinin ve öngörülebilirliğin sağlanması için, makul miktarda bir harçta alınmak suretiyle hızlandırılmış olarak özelge verecek özel bir birim kurulması faydalı olacaktır. Bu yolla öncelikli ve özellikli özelge talepleri diğerlerinden ayrılmak suretiyle belirlenecek azami süre içerisinde cevaplanacaktır. </a:t>
            </a:r>
          </a:p>
          <a:p>
            <a:pPr marR="85725" algn="just">
              <a:lnSpc>
                <a:spcPts val="2400"/>
              </a:lnSpc>
              <a:spcBef>
                <a:spcPts val="600"/>
              </a:spcBef>
              <a:spcAft>
                <a:spcPts val="600"/>
              </a:spcAft>
              <a:tabLst>
                <a:tab pos="90170" algn="l"/>
              </a:tabLst>
            </a:pPr>
            <a:r>
              <a:rPr lang="tr-TR" b="1" spc="-10" dirty="0">
                <a:latin typeface="Arial" panose="020B0604020202020204" pitchFamily="34" charset="0"/>
                <a:ea typeface="Trebuchet MS" panose="020B0603020202020204" pitchFamily="34" charset="0"/>
                <a:cs typeface="Arial" panose="020B0604020202020204" pitchFamily="34" charset="0"/>
              </a:rPr>
              <a:t>Dünya uygulamalarında; ABD</a:t>
            </a:r>
            <a:r>
              <a:rPr lang="tr-TR" b="1" spc="100" dirty="0">
                <a:latin typeface="Arial" panose="020B0604020202020204" pitchFamily="34" charset="0"/>
                <a:ea typeface="Trebuchet MS" panose="020B0603020202020204" pitchFamily="34" charset="0"/>
                <a:cs typeface="Arial" panose="020B0604020202020204" pitchFamily="34" charset="0"/>
              </a:rPr>
              <a:t> </a:t>
            </a:r>
            <a:r>
              <a:rPr lang="tr-TR" b="1" spc="-10" dirty="0">
                <a:latin typeface="Arial" panose="020B0604020202020204" pitchFamily="34" charset="0"/>
                <a:ea typeface="Trebuchet MS" panose="020B0603020202020204" pitchFamily="34" charset="0"/>
                <a:cs typeface="Arial" panose="020B0604020202020204" pitchFamily="34" charset="0"/>
              </a:rPr>
              <a:t>de</a:t>
            </a:r>
            <a:r>
              <a:rPr lang="tr-TR" b="1" spc="10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mükelleflerin</a:t>
            </a:r>
            <a:r>
              <a:rPr lang="tr-TR" b="1" spc="10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kısa</a:t>
            </a:r>
            <a:r>
              <a:rPr lang="tr-TR" b="1" spc="10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sürede</a:t>
            </a:r>
            <a:r>
              <a:rPr lang="tr-TR" b="1" spc="10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özelge</a:t>
            </a:r>
            <a:r>
              <a:rPr lang="tr-TR" b="1" spc="10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verilmesini</a:t>
            </a:r>
            <a:r>
              <a:rPr lang="tr-TR" b="1" spc="10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isteminde</a:t>
            </a:r>
            <a:r>
              <a:rPr lang="tr-TR" b="1" spc="10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bulunmaları</a:t>
            </a:r>
            <a:r>
              <a:rPr lang="tr-TR" b="1" spc="10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idarece,</a:t>
            </a:r>
            <a:r>
              <a:rPr lang="tr-TR" b="1" spc="10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yabancı</a:t>
            </a:r>
            <a:r>
              <a:rPr lang="tr-TR" b="1" spc="24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devletler</a:t>
            </a:r>
            <a:r>
              <a:rPr lang="tr-TR" b="1" spc="-5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gibi</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15" dirty="0">
                <a:latin typeface="Arial" panose="020B0604020202020204" pitchFamily="34" charset="0"/>
                <a:ea typeface="Trebuchet MS" panose="020B0603020202020204" pitchFamily="34" charset="0"/>
                <a:cs typeface="Arial" panose="020B0604020202020204" pitchFamily="34" charset="0"/>
              </a:rPr>
              <a:t>üçüncü</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tarafların,</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piyasa</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koşullarının,</a:t>
            </a:r>
            <a:r>
              <a:rPr lang="tr-TR" b="1" spc="-55" dirty="0">
                <a:latin typeface="Arial" panose="020B0604020202020204" pitchFamily="34" charset="0"/>
                <a:ea typeface="Trebuchet MS" panose="020B0603020202020204" pitchFamily="34" charset="0"/>
                <a:cs typeface="Arial" panose="020B0604020202020204" pitchFamily="34" charset="0"/>
              </a:rPr>
              <a:t> </a:t>
            </a:r>
            <a:r>
              <a:rPr lang="tr-TR" b="1" spc="-15" dirty="0">
                <a:latin typeface="Arial" panose="020B0604020202020204" pitchFamily="34" charset="0"/>
                <a:ea typeface="Trebuchet MS" panose="020B0603020202020204" pitchFamily="34" charset="0"/>
                <a:cs typeface="Arial" panose="020B0604020202020204" pitchFamily="34" charset="0"/>
              </a:rPr>
              <a:t>ekonomik</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15" dirty="0">
                <a:latin typeface="Arial" panose="020B0604020202020204" pitchFamily="34" charset="0"/>
                <a:ea typeface="Trebuchet MS" panose="020B0603020202020204" pitchFamily="34" charset="0"/>
                <a:cs typeface="Arial" panose="020B0604020202020204" pitchFamily="34" charset="0"/>
              </a:rPr>
              <a:t>anlamda</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10" dirty="0">
                <a:latin typeface="Arial" panose="020B0604020202020204" pitchFamily="34" charset="0"/>
                <a:ea typeface="Trebuchet MS" panose="020B0603020202020204" pitchFamily="34" charset="0"/>
                <a:cs typeface="Arial" panose="020B0604020202020204" pitchFamily="34" charset="0"/>
              </a:rPr>
              <a:t>zor</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15" dirty="0">
                <a:latin typeface="Arial" panose="020B0604020202020204" pitchFamily="34" charset="0"/>
                <a:ea typeface="Trebuchet MS" panose="020B0603020202020204" pitchFamily="34" charset="0"/>
                <a:cs typeface="Arial" panose="020B0604020202020204" pitchFamily="34" charset="0"/>
              </a:rPr>
              <a:t>durumda</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kalınması</a:t>
            </a:r>
            <a:r>
              <a:rPr lang="tr-TR" b="1" spc="-5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halleri</a:t>
            </a:r>
            <a:r>
              <a:rPr lang="tr-TR" b="1" spc="29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dikkate</a:t>
            </a:r>
            <a:r>
              <a:rPr lang="tr-TR" b="1" spc="-5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alınarak</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karşılanmaktadır.</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15" dirty="0">
                <a:latin typeface="Arial" panose="020B0604020202020204" pitchFamily="34" charset="0"/>
                <a:ea typeface="Trebuchet MS" panose="020B0603020202020204" pitchFamily="34" charset="0"/>
                <a:cs typeface="Arial" panose="020B0604020202020204" pitchFamily="34" charset="0"/>
              </a:rPr>
              <a:t>Başka</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ülkelerde</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10" dirty="0">
                <a:latin typeface="Arial" panose="020B0604020202020204" pitchFamily="34" charset="0"/>
                <a:ea typeface="Trebuchet MS" panose="020B0603020202020204" pitchFamily="34" charset="0"/>
                <a:cs typeface="Arial" panose="020B0604020202020204" pitchFamily="34" charset="0"/>
              </a:rPr>
              <a:t>de</a:t>
            </a:r>
            <a:r>
              <a:rPr lang="tr-TR" b="1" spc="-5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hızlı</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15" dirty="0">
                <a:latin typeface="Arial" panose="020B0604020202020204" pitchFamily="34" charset="0"/>
                <a:ea typeface="Trebuchet MS" panose="020B0603020202020204" pitchFamily="34" charset="0"/>
                <a:cs typeface="Arial" panose="020B0604020202020204" pitchFamily="34" charset="0"/>
              </a:rPr>
              <a:t>özelge</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alınabilmektedir.</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Hızlı</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15" dirty="0">
                <a:latin typeface="Arial" panose="020B0604020202020204" pitchFamily="34" charset="0"/>
                <a:ea typeface="Trebuchet MS" panose="020B0603020202020204" pitchFamily="34" charset="0"/>
                <a:cs typeface="Arial" panose="020B0604020202020204" pitchFamily="34" charset="0"/>
              </a:rPr>
              <a:t>özelge</a:t>
            </a:r>
            <a:r>
              <a:rPr lang="tr-TR" b="1" spc="-50" dirty="0">
                <a:latin typeface="Arial" panose="020B0604020202020204" pitchFamily="34" charset="0"/>
                <a:ea typeface="Trebuchet MS" panose="020B0603020202020204" pitchFamily="34" charset="0"/>
                <a:cs typeface="Arial" panose="020B0604020202020204" pitchFamily="34" charset="0"/>
              </a:rPr>
              <a:t> </a:t>
            </a:r>
            <a:r>
              <a:rPr lang="tr-TR" b="1" spc="-15" dirty="0">
                <a:latin typeface="Arial" panose="020B0604020202020204" pitchFamily="34" charset="0"/>
                <a:ea typeface="Trebuchet MS" panose="020B0603020202020204" pitchFamily="34" charset="0"/>
                <a:cs typeface="Arial" panose="020B0604020202020204" pitchFamily="34" charset="0"/>
              </a:rPr>
              <a:t>usulü</a:t>
            </a:r>
            <a:r>
              <a:rPr lang="tr-TR" b="1" spc="30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başvuranın</a:t>
            </a:r>
            <a:r>
              <a:rPr lang="tr-TR" b="1" spc="-8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gereksinimlerine</a:t>
            </a:r>
            <a:r>
              <a:rPr lang="tr-TR" b="1" spc="-80" dirty="0">
                <a:latin typeface="Arial" panose="020B0604020202020204" pitchFamily="34" charset="0"/>
                <a:ea typeface="Trebuchet MS" panose="020B0603020202020204" pitchFamily="34" charset="0"/>
                <a:cs typeface="Arial" panose="020B0604020202020204" pitchFamily="34" charset="0"/>
              </a:rPr>
              <a:t> </a:t>
            </a:r>
            <a:r>
              <a:rPr lang="tr-TR" b="1" spc="-15" dirty="0">
                <a:latin typeface="Arial" panose="020B0604020202020204" pitchFamily="34" charset="0"/>
                <a:ea typeface="Trebuchet MS" panose="020B0603020202020204" pitchFamily="34" charset="0"/>
                <a:cs typeface="Arial" panose="020B0604020202020204" pitchFamily="34" charset="0"/>
              </a:rPr>
              <a:t>göre</a:t>
            </a:r>
            <a:r>
              <a:rPr lang="tr-TR" b="1" spc="-80" dirty="0">
                <a:latin typeface="Arial" panose="020B0604020202020204" pitchFamily="34" charset="0"/>
                <a:ea typeface="Trebuchet MS" panose="020B0603020202020204" pitchFamily="34" charset="0"/>
                <a:cs typeface="Arial" panose="020B0604020202020204" pitchFamily="34" charset="0"/>
              </a:rPr>
              <a:t> </a:t>
            </a:r>
            <a:r>
              <a:rPr lang="tr-TR" b="1" spc="-15" dirty="0">
                <a:latin typeface="Arial" panose="020B0604020202020204" pitchFamily="34" charset="0"/>
                <a:ea typeface="Trebuchet MS" panose="020B0603020202020204" pitchFamily="34" charset="0"/>
                <a:cs typeface="Arial" panose="020B0604020202020204" pitchFamily="34" charset="0"/>
              </a:rPr>
              <a:t>ve</a:t>
            </a:r>
            <a:r>
              <a:rPr lang="tr-TR" b="1" spc="-8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konuya</a:t>
            </a:r>
            <a:r>
              <a:rPr lang="tr-TR" b="1" spc="-80" dirty="0">
                <a:latin typeface="Arial" panose="020B0604020202020204" pitchFamily="34" charset="0"/>
                <a:ea typeface="Trebuchet MS" panose="020B0603020202020204" pitchFamily="34" charset="0"/>
                <a:cs typeface="Arial" panose="020B0604020202020204" pitchFamily="34" charset="0"/>
              </a:rPr>
              <a:t> </a:t>
            </a:r>
            <a:r>
              <a:rPr lang="tr-TR" b="1" spc="-15" dirty="0">
                <a:latin typeface="Arial" panose="020B0604020202020204" pitchFamily="34" charset="0"/>
                <a:ea typeface="Trebuchet MS" panose="020B0603020202020204" pitchFamily="34" charset="0"/>
                <a:cs typeface="Arial" panose="020B0604020202020204" pitchFamily="34" charset="0"/>
              </a:rPr>
              <a:t>göre</a:t>
            </a:r>
            <a:r>
              <a:rPr lang="tr-TR" b="1" spc="-8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sınırlandırılabilmektedir.</a:t>
            </a:r>
            <a:r>
              <a:rPr lang="tr-TR" b="1" spc="-80" dirty="0">
                <a:latin typeface="Arial" panose="020B0604020202020204" pitchFamily="34" charset="0"/>
                <a:ea typeface="Trebuchet MS" panose="020B0603020202020204" pitchFamily="34" charset="0"/>
                <a:cs typeface="Arial" panose="020B0604020202020204" pitchFamily="34" charset="0"/>
              </a:rPr>
              <a:t> </a:t>
            </a:r>
          </a:p>
          <a:p>
            <a:pPr marR="85725" algn="just">
              <a:lnSpc>
                <a:spcPts val="2400"/>
              </a:lnSpc>
              <a:spcBef>
                <a:spcPts val="600"/>
              </a:spcBef>
              <a:spcAft>
                <a:spcPts val="600"/>
              </a:spcAft>
              <a:tabLst>
                <a:tab pos="90170" algn="l"/>
              </a:tabLst>
            </a:pPr>
            <a:r>
              <a:rPr lang="tr-TR" b="1" spc="-20" dirty="0">
                <a:latin typeface="Arial" panose="020B0604020202020204" pitchFamily="34" charset="0"/>
                <a:ea typeface="Trebuchet MS" panose="020B0603020202020204" pitchFamily="34" charset="0"/>
                <a:cs typeface="Arial" panose="020B0604020202020204" pitchFamily="34" charset="0"/>
              </a:rPr>
              <a:t>Hızlı</a:t>
            </a:r>
            <a:r>
              <a:rPr lang="tr-TR" b="1" spc="-8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özelge</a:t>
            </a:r>
            <a:r>
              <a:rPr lang="tr-TR" b="1" spc="-8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istenmesi</a:t>
            </a:r>
            <a:r>
              <a:rPr lang="tr-TR" b="1" spc="24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durumunda</a:t>
            </a:r>
            <a:r>
              <a:rPr lang="tr-TR" b="1" spc="-18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özelge</a:t>
            </a:r>
            <a:r>
              <a:rPr lang="tr-TR" b="1" spc="-18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isteminde</a:t>
            </a:r>
            <a:r>
              <a:rPr lang="tr-TR" b="1" spc="-18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ücret</a:t>
            </a:r>
            <a:r>
              <a:rPr lang="tr-TR" b="1" spc="-18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talep</a:t>
            </a:r>
            <a:r>
              <a:rPr lang="tr-TR" b="1" spc="-18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etmeyen</a:t>
            </a:r>
            <a:r>
              <a:rPr lang="tr-TR" b="1" spc="-18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ülkeler</a:t>
            </a:r>
            <a:r>
              <a:rPr lang="tr-TR" b="1" spc="-18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ücret</a:t>
            </a:r>
            <a:r>
              <a:rPr lang="tr-TR" b="1" spc="-18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talep</a:t>
            </a:r>
            <a:r>
              <a:rPr lang="tr-TR" b="1" spc="-18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etmekte,</a:t>
            </a:r>
            <a:r>
              <a:rPr lang="tr-TR" b="1" spc="-18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özelge</a:t>
            </a:r>
            <a:r>
              <a:rPr lang="tr-TR" b="1" spc="-18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sistemi</a:t>
            </a:r>
            <a:r>
              <a:rPr lang="tr-TR" b="1" spc="-18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zaten</a:t>
            </a:r>
            <a:r>
              <a:rPr lang="tr-TR" b="1" spc="35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ücret</a:t>
            </a:r>
            <a:r>
              <a:rPr lang="tr-TR" b="1" spc="-130"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karşılığı</a:t>
            </a:r>
            <a:r>
              <a:rPr lang="tr-TR" b="1" spc="-12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olan</a:t>
            </a:r>
            <a:r>
              <a:rPr lang="tr-TR" b="1" spc="-12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ülkeler</a:t>
            </a:r>
            <a:r>
              <a:rPr lang="tr-TR" b="1" spc="-125" dirty="0">
                <a:latin typeface="Arial" panose="020B0604020202020204" pitchFamily="34" charset="0"/>
                <a:ea typeface="Trebuchet MS" panose="020B0603020202020204" pitchFamily="34" charset="0"/>
                <a:cs typeface="Arial" panose="020B0604020202020204" pitchFamily="34" charset="0"/>
              </a:rPr>
              <a:t> </a:t>
            </a:r>
            <a:r>
              <a:rPr lang="tr-TR" b="1" spc="-15" dirty="0">
                <a:latin typeface="Arial" panose="020B0604020202020204" pitchFamily="34" charset="0"/>
                <a:ea typeface="Trebuchet MS" panose="020B0603020202020204" pitchFamily="34" charset="0"/>
                <a:cs typeface="Arial" panose="020B0604020202020204" pitchFamily="34" charset="0"/>
              </a:rPr>
              <a:t>ise</a:t>
            </a:r>
            <a:r>
              <a:rPr lang="tr-TR" b="1" spc="-12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normal</a:t>
            </a:r>
            <a:r>
              <a:rPr lang="tr-TR" b="1" spc="-12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ücrete</a:t>
            </a:r>
            <a:r>
              <a:rPr lang="tr-TR" b="1" spc="-125" dirty="0">
                <a:latin typeface="Arial" panose="020B0604020202020204" pitchFamily="34" charset="0"/>
                <a:ea typeface="Trebuchet MS" panose="020B0603020202020204" pitchFamily="34" charset="0"/>
                <a:cs typeface="Arial" panose="020B0604020202020204" pitchFamily="34" charset="0"/>
              </a:rPr>
              <a:t> </a:t>
            </a:r>
            <a:r>
              <a:rPr lang="tr-TR" b="1" spc="-15" dirty="0">
                <a:latin typeface="Arial" panose="020B0604020202020204" pitchFamily="34" charset="0"/>
                <a:ea typeface="Trebuchet MS" panose="020B0603020202020204" pitchFamily="34" charset="0"/>
                <a:cs typeface="Arial" panose="020B0604020202020204" pitchFamily="34" charset="0"/>
              </a:rPr>
              <a:t>ek</a:t>
            </a:r>
            <a:r>
              <a:rPr lang="tr-TR" b="1" spc="-12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ücret</a:t>
            </a:r>
            <a:r>
              <a:rPr lang="tr-TR" b="1" spc="-125" dirty="0">
                <a:latin typeface="Arial" panose="020B0604020202020204" pitchFamily="34" charset="0"/>
                <a:ea typeface="Trebuchet MS" panose="020B0603020202020204" pitchFamily="34" charset="0"/>
                <a:cs typeface="Arial" panose="020B0604020202020204" pitchFamily="34" charset="0"/>
              </a:rPr>
              <a:t> </a:t>
            </a:r>
            <a:r>
              <a:rPr lang="tr-TR" b="1" spc="-20" dirty="0">
                <a:latin typeface="Arial" panose="020B0604020202020204" pitchFamily="34" charset="0"/>
                <a:ea typeface="Trebuchet MS" panose="020B0603020202020204" pitchFamily="34" charset="0"/>
                <a:cs typeface="Arial" panose="020B0604020202020204" pitchFamily="34" charset="0"/>
              </a:rPr>
              <a:t>istemektedirler</a:t>
            </a:r>
            <a:r>
              <a:rPr lang="tr-TR" b="1" spc="-125" dirty="0">
                <a:latin typeface="Arial" panose="020B0604020202020204" pitchFamily="34" charset="0"/>
                <a:ea typeface="Trebuchet MS" panose="020B0603020202020204" pitchFamily="34" charset="0"/>
                <a:cs typeface="Arial" panose="020B0604020202020204" pitchFamily="34" charset="0"/>
              </a:rPr>
              <a:t>.</a:t>
            </a:r>
            <a:endParaRPr lang="tr-TR" b="1" dirty="0">
              <a:effectLst/>
              <a:latin typeface="Trebuchet MS" panose="020B0603020202020204" pitchFamily="34" charset="0"/>
              <a:ea typeface="Trebuchet MS" panose="020B0603020202020204" pitchFamily="34" charset="0"/>
              <a:cs typeface="Arial" panose="020B0604020202020204" pitchFamily="34" charset="0"/>
            </a:endParaRPr>
          </a:p>
        </p:txBody>
      </p:sp>
      <p:sp>
        <p:nvSpPr>
          <p:cNvPr id="3" name="Slayt Numarası Yer Tutucusu 2">
            <a:extLst>
              <a:ext uri="{FF2B5EF4-FFF2-40B4-BE49-F238E27FC236}">
                <a16:creationId xmlns:a16="http://schemas.microsoft.com/office/drawing/2014/main" id="{D632382A-DEB7-4D5D-A2ED-406BEDD06F35}"/>
              </a:ext>
            </a:extLst>
          </p:cNvPr>
          <p:cNvSpPr>
            <a:spLocks noGrp="1"/>
          </p:cNvSpPr>
          <p:nvPr>
            <p:ph type="sldNum" sz="quarter" idx="12"/>
          </p:nvPr>
        </p:nvSpPr>
        <p:spPr>
          <a:xfrm>
            <a:off x="8704328" y="6525344"/>
            <a:ext cx="439671" cy="332656"/>
          </a:xfrm>
        </p:spPr>
        <p:txBody>
          <a:bodyPr/>
          <a:lstStyle/>
          <a:p>
            <a:fld id="{B6CBF2A1-A246-4652-A694-355DEEDA63C2}" type="slidenum">
              <a:rPr lang="tr-TR" smtClean="0"/>
              <a:pPr/>
              <a:t>28</a:t>
            </a:fld>
            <a:endParaRPr lang="tr-TR" dirty="0"/>
          </a:p>
        </p:txBody>
      </p:sp>
    </p:spTree>
    <p:extLst>
      <p:ext uri="{BB962C8B-B14F-4D97-AF65-F5344CB8AC3E}">
        <p14:creationId xmlns:p14="http://schemas.microsoft.com/office/powerpoint/2010/main" val="4232158201"/>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p:txBody>
          <a:bodyPr/>
          <a:lstStyle/>
          <a:p>
            <a:endParaRPr lang="tr-TR" dirty="0"/>
          </a:p>
          <a:p>
            <a:pPr marL="0" indent="0">
              <a:buNone/>
            </a:pPr>
            <a:endParaRPr lang="tr-TR" dirty="0"/>
          </a:p>
        </p:txBody>
      </p:sp>
      <p:sp>
        <p:nvSpPr>
          <p:cNvPr id="2" name="Dikdörtgen 1">
            <a:extLst>
              <a:ext uri="{FF2B5EF4-FFF2-40B4-BE49-F238E27FC236}">
                <a16:creationId xmlns:a16="http://schemas.microsoft.com/office/drawing/2014/main" id="{ECA9AB14-8E19-4D31-8166-0286CB5176AA}"/>
              </a:ext>
            </a:extLst>
          </p:cNvPr>
          <p:cNvSpPr/>
          <p:nvPr/>
        </p:nvSpPr>
        <p:spPr>
          <a:xfrm>
            <a:off x="539553" y="620688"/>
            <a:ext cx="8496943" cy="4844275"/>
          </a:xfrm>
          <a:prstGeom prst="rect">
            <a:avLst/>
          </a:prstGeom>
        </p:spPr>
        <p:txBody>
          <a:bodyPr wrap="square">
            <a:spAutoFit/>
          </a:bodyPr>
          <a:lstStyle/>
          <a:p>
            <a:pPr marR="366395" algn="just" defTabSz="925513">
              <a:spcBef>
                <a:spcPts val="600"/>
              </a:spcBef>
              <a:spcAft>
                <a:spcPts val="1200"/>
              </a:spcAft>
            </a:pPr>
            <a:r>
              <a:rPr lang="tr-TR" b="1" spc="-20" dirty="0">
                <a:solidFill>
                  <a:srgbClr val="C00000"/>
                </a:solidFill>
                <a:latin typeface="Arial" panose="020B0604020202020204" pitchFamily="34" charset="0"/>
                <a:ea typeface="Arial" panose="020B0604020202020204" pitchFamily="34" charset="0"/>
                <a:cs typeface="Arial" panose="020B0604020202020204" pitchFamily="34" charset="0"/>
              </a:rPr>
              <a:t>9- V</a:t>
            </a:r>
            <a:r>
              <a:rPr lang="tr-TR" b="1" spc="-15" dirty="0">
                <a:solidFill>
                  <a:srgbClr val="C00000"/>
                </a:solidFill>
                <a:latin typeface="Arial" panose="020B0604020202020204" pitchFamily="34" charset="0"/>
                <a:ea typeface="Arial" panose="020B0604020202020204" pitchFamily="34" charset="0"/>
                <a:cs typeface="Arial" panose="020B0604020202020204" pitchFamily="34" charset="0"/>
              </a:rPr>
              <a:t>ERİLEN</a:t>
            </a:r>
            <a:r>
              <a:rPr lang="tr-TR" b="1" spc="-30"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spc="-15" dirty="0">
                <a:solidFill>
                  <a:srgbClr val="C00000"/>
                </a:solidFill>
                <a:latin typeface="Arial" panose="020B0604020202020204" pitchFamily="34" charset="0"/>
                <a:ea typeface="Arial" panose="020B0604020202020204" pitchFamily="34" charset="0"/>
                <a:cs typeface="Arial" panose="020B0604020202020204" pitchFamily="34" charset="0"/>
              </a:rPr>
              <a:t>ÖZ</a:t>
            </a:r>
            <a:r>
              <a:rPr lang="tr-TR" b="1" spc="-10" dirty="0">
                <a:solidFill>
                  <a:srgbClr val="C00000"/>
                </a:solidFill>
                <a:latin typeface="Arial" panose="020B0604020202020204" pitchFamily="34" charset="0"/>
                <a:ea typeface="Arial" panose="020B0604020202020204" pitchFamily="34" charset="0"/>
                <a:cs typeface="Arial" panose="020B0604020202020204" pitchFamily="34" charset="0"/>
              </a:rPr>
              <a:t>ELGELER İÇİN </a:t>
            </a:r>
            <a:r>
              <a:rPr lang="tr-TR" b="1" dirty="0">
                <a:solidFill>
                  <a:srgbClr val="C00000"/>
                </a:solidFill>
                <a:latin typeface="Arial" panose="020B0604020202020204" pitchFamily="34" charset="0"/>
                <a:ea typeface="Arial" panose="020B0604020202020204" pitchFamily="34" charset="0"/>
                <a:cs typeface="Arial" panose="020B0604020202020204" pitchFamily="34" charset="0"/>
              </a:rPr>
              <a:t>MAKTU</a:t>
            </a:r>
            <a:r>
              <a:rPr lang="tr-TR" b="1" spc="-30"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spc="-15" dirty="0">
                <a:solidFill>
                  <a:srgbClr val="C00000"/>
                </a:solidFill>
                <a:latin typeface="Arial" panose="020B0604020202020204" pitchFamily="34" charset="0"/>
                <a:ea typeface="Arial" panose="020B0604020202020204" pitchFamily="34" charset="0"/>
                <a:cs typeface="Arial" panose="020B0604020202020204" pitchFamily="34" charset="0"/>
              </a:rPr>
              <a:t>VE</a:t>
            </a:r>
            <a:r>
              <a:rPr lang="tr-TR" b="1" spc="-30"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dirty="0">
                <a:solidFill>
                  <a:srgbClr val="C00000"/>
                </a:solidFill>
                <a:latin typeface="Arial" panose="020B0604020202020204" pitchFamily="34" charset="0"/>
                <a:ea typeface="Arial" panose="020B0604020202020204" pitchFamily="34" charset="0"/>
                <a:cs typeface="Arial" panose="020B0604020202020204" pitchFamily="34" charset="0"/>
              </a:rPr>
              <a:t>CÜZİ</a:t>
            </a:r>
            <a:r>
              <a:rPr lang="tr-TR" b="1" spc="175"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spc="-25" dirty="0">
                <a:solidFill>
                  <a:srgbClr val="C00000"/>
                </a:solidFill>
                <a:latin typeface="Arial" panose="020B0604020202020204" pitchFamily="34" charset="0"/>
                <a:ea typeface="Arial" panose="020B0604020202020204" pitchFamily="34" charset="0"/>
                <a:cs typeface="Arial" panose="020B0604020202020204" pitchFamily="34" charset="0"/>
              </a:rPr>
              <a:t>TUTARDA</a:t>
            </a:r>
            <a:r>
              <a:rPr lang="tr-TR" b="1" spc="-140"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spc="-15" dirty="0">
                <a:solidFill>
                  <a:srgbClr val="C00000"/>
                </a:solidFill>
                <a:latin typeface="Arial" panose="020B0604020202020204" pitchFamily="34" charset="0"/>
                <a:ea typeface="Arial" panose="020B0604020202020204" pitchFamily="34" charset="0"/>
                <a:cs typeface="Arial" panose="020B0604020202020204" pitchFamily="34" charset="0"/>
              </a:rPr>
              <a:t>HAR</a:t>
            </a:r>
            <a:r>
              <a:rPr lang="tr-TR" b="1" spc="-10" dirty="0">
                <a:solidFill>
                  <a:srgbClr val="C00000"/>
                </a:solidFill>
                <a:latin typeface="Arial" panose="020B0604020202020204" pitchFamily="34" charset="0"/>
                <a:ea typeface="Arial" panose="020B0604020202020204" pitchFamily="34" charset="0"/>
                <a:cs typeface="Arial" panose="020B0604020202020204" pitchFamily="34" charset="0"/>
              </a:rPr>
              <a:t>Ç</a:t>
            </a:r>
            <a:r>
              <a:rPr lang="tr-TR" b="1" spc="-140"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dirty="0">
                <a:solidFill>
                  <a:srgbClr val="C00000"/>
                </a:solidFill>
                <a:latin typeface="Arial" panose="020B0604020202020204" pitchFamily="34" charset="0"/>
                <a:ea typeface="Arial" panose="020B0604020202020204" pitchFamily="34" charset="0"/>
                <a:cs typeface="Arial" panose="020B0604020202020204" pitchFamily="34" charset="0"/>
              </a:rPr>
              <a:t>ALINMASI DEĞERLENDİRİLEBİLİR.</a:t>
            </a:r>
          </a:p>
          <a:p>
            <a:pPr marR="107950" algn="just" defTabSz="976313">
              <a:lnSpc>
                <a:spcPts val="2300"/>
              </a:lnSpc>
              <a:spcBef>
                <a:spcPts val="600"/>
              </a:spcBef>
              <a:spcAft>
                <a:spcPts val="600"/>
              </a:spcAft>
            </a:pPr>
            <a:r>
              <a:rPr lang="tr-TR" b="1" spc="-5" dirty="0">
                <a:latin typeface="Arial" panose="020B0604020202020204" pitchFamily="34" charset="0"/>
                <a:ea typeface="Arial" panose="020B0604020202020204" pitchFamily="34" charset="0"/>
                <a:cs typeface="Arial" panose="020B0604020202020204" pitchFamily="34" charset="0"/>
              </a:rPr>
              <a:t>Ülkemizde</a:t>
            </a:r>
            <a:r>
              <a:rPr lang="tr-TR" b="1" spc="-35" dirty="0">
                <a:latin typeface="Arial" panose="020B0604020202020204" pitchFamily="34" charset="0"/>
                <a:ea typeface="Arial" panose="020B0604020202020204" pitchFamily="34" charset="0"/>
                <a:cs typeface="Arial" panose="020B0604020202020204" pitchFamily="34" charset="0"/>
              </a:rPr>
              <a:t> </a:t>
            </a:r>
            <a:r>
              <a:rPr lang="tr-TR" b="1" spc="-15" dirty="0">
                <a:latin typeface="Arial" panose="020B0604020202020204" pitchFamily="34" charset="0"/>
                <a:ea typeface="Arial" panose="020B0604020202020204" pitchFamily="34" charset="0"/>
                <a:cs typeface="Arial" panose="020B0604020202020204" pitchFamily="34" charset="0"/>
              </a:rPr>
              <a:t>öz</a:t>
            </a:r>
            <a:r>
              <a:rPr lang="tr-TR" b="1" spc="-10" dirty="0">
                <a:latin typeface="Arial" panose="020B0604020202020204" pitchFamily="34" charset="0"/>
                <a:ea typeface="Arial" panose="020B0604020202020204" pitchFamily="34" charset="0"/>
                <a:cs typeface="Arial" panose="020B0604020202020204" pitchFamily="34" charset="0"/>
              </a:rPr>
              <a:t>elge</a:t>
            </a:r>
            <a:r>
              <a:rPr lang="tr-TR" b="1" spc="-35" dirty="0">
                <a:latin typeface="Arial" panose="020B0604020202020204" pitchFamily="34" charset="0"/>
                <a:ea typeface="Arial" panose="020B0604020202020204" pitchFamily="34" charset="0"/>
                <a:cs typeface="Arial" panose="020B0604020202020204" pitchFamily="34" charset="0"/>
              </a:rPr>
              <a:t> </a:t>
            </a:r>
            <a:r>
              <a:rPr lang="tr-TR" b="1" spc="-5" dirty="0">
                <a:latin typeface="Arial" panose="020B0604020202020204" pitchFamily="34" charset="0"/>
                <a:ea typeface="Arial" panose="020B0604020202020204" pitchFamily="34" charset="0"/>
                <a:cs typeface="Arial" panose="020B0604020202020204" pitchFamily="34" charset="0"/>
              </a:rPr>
              <a:t>taleplerinden</a:t>
            </a:r>
            <a:r>
              <a:rPr lang="tr-TR" b="1" spc="115" dirty="0">
                <a:latin typeface="Arial" panose="020B0604020202020204" pitchFamily="34" charset="0"/>
                <a:ea typeface="Arial" panose="020B0604020202020204" pitchFamily="34" charset="0"/>
                <a:cs typeface="Arial" panose="020B0604020202020204" pitchFamily="34" charset="0"/>
              </a:rPr>
              <a:t> </a:t>
            </a:r>
            <a:r>
              <a:rPr lang="tr-TR" b="1" spc="-15" dirty="0">
                <a:latin typeface="Arial" panose="020B0604020202020204" pitchFamily="34" charset="0"/>
                <a:ea typeface="Arial" panose="020B0604020202020204" pitchFamily="34" charset="0"/>
                <a:cs typeface="Arial" panose="020B0604020202020204" pitchFamily="34" charset="0"/>
              </a:rPr>
              <a:t>herhang</a:t>
            </a:r>
            <a:r>
              <a:rPr lang="tr-TR" b="1" spc="-10" dirty="0">
                <a:latin typeface="Arial" panose="020B0604020202020204" pitchFamily="34" charset="0"/>
                <a:ea typeface="Arial" panose="020B0604020202020204" pitchFamily="34" charset="0"/>
                <a:cs typeface="Arial" panose="020B0604020202020204" pitchFamily="34" charset="0"/>
              </a:rPr>
              <a:t>i</a:t>
            </a:r>
            <a:r>
              <a:rPr lang="tr-TR" b="1" spc="-5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bir</a:t>
            </a:r>
            <a:r>
              <a:rPr lang="tr-TR" b="1" spc="-50" dirty="0">
                <a:latin typeface="Arial" panose="020B0604020202020204" pitchFamily="34" charset="0"/>
                <a:ea typeface="Arial" panose="020B0604020202020204" pitchFamily="34" charset="0"/>
                <a:cs typeface="Arial" panose="020B0604020202020204" pitchFamily="34" charset="0"/>
              </a:rPr>
              <a:t> </a:t>
            </a:r>
            <a:r>
              <a:rPr lang="tr-TR" b="1" spc="-10" dirty="0">
                <a:latin typeface="Arial" panose="020B0604020202020204" pitchFamily="34" charset="0"/>
                <a:ea typeface="Arial" panose="020B0604020202020204" pitchFamily="34" charset="0"/>
                <a:cs typeface="Arial" panose="020B0604020202020204" pitchFamily="34" charset="0"/>
              </a:rPr>
              <a:t>ücret</a:t>
            </a:r>
            <a:r>
              <a:rPr lang="tr-TR" b="1" spc="-5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alınmaması</a:t>
            </a:r>
            <a:r>
              <a:rPr lang="tr-TR" b="1" spc="-4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nedeniyle</a:t>
            </a:r>
            <a:r>
              <a:rPr lang="tr-TR" b="1" spc="145" dirty="0">
                <a:latin typeface="Arial" panose="020B0604020202020204" pitchFamily="34" charset="0"/>
                <a:ea typeface="Arial" panose="020B0604020202020204" pitchFamily="34" charset="0"/>
                <a:cs typeface="Arial" panose="020B0604020202020204" pitchFamily="34" charset="0"/>
              </a:rPr>
              <a:t> </a:t>
            </a:r>
            <a:r>
              <a:rPr lang="tr-TR" b="1" spc="-5" dirty="0">
                <a:latin typeface="Arial" panose="020B0604020202020204" pitchFamily="34" charset="0"/>
                <a:ea typeface="Arial" panose="020B0604020202020204" pitchFamily="34" charset="0"/>
                <a:cs typeface="Arial" panose="020B0604020202020204" pitchFamily="34" charset="0"/>
              </a:rPr>
              <a:t>mükelleflerin</a:t>
            </a:r>
            <a:r>
              <a:rPr lang="tr-TR" b="1" spc="-4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en</a:t>
            </a:r>
            <a:r>
              <a:rPr lang="tr-TR" b="1" spc="-4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küçük</a:t>
            </a:r>
            <a:r>
              <a:rPr lang="tr-TR" b="1" spc="-3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sorunlarını dâhi</a:t>
            </a:r>
            <a:r>
              <a:rPr lang="tr-TR" b="1" spc="-5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Bakanlığa</a:t>
            </a:r>
            <a:r>
              <a:rPr lang="tr-TR" b="1" spc="-5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ilettiği,</a:t>
            </a:r>
            <a:r>
              <a:rPr lang="tr-TR" b="1" spc="-50" dirty="0">
                <a:latin typeface="Arial" panose="020B0604020202020204" pitchFamily="34" charset="0"/>
                <a:ea typeface="Arial" panose="020B0604020202020204" pitchFamily="34" charset="0"/>
                <a:cs typeface="Arial" panose="020B0604020202020204" pitchFamily="34" charset="0"/>
              </a:rPr>
              <a:t> </a:t>
            </a:r>
            <a:r>
              <a:rPr lang="tr-TR" b="1" spc="-10" dirty="0">
                <a:latin typeface="Arial" panose="020B0604020202020204" pitchFamily="34" charset="0"/>
                <a:ea typeface="Arial" panose="020B0604020202020204" pitchFamily="34" charset="0"/>
                <a:cs typeface="Arial" panose="020B0604020202020204" pitchFamily="34" charset="0"/>
              </a:rPr>
              <a:t>ha</a:t>
            </a:r>
            <a:r>
              <a:rPr lang="tr-TR" b="1" spc="-5" dirty="0">
                <a:latin typeface="Arial" panose="020B0604020202020204" pitchFamily="34" charset="0"/>
                <a:ea typeface="Arial" panose="020B0604020202020204" pitchFamily="34" charset="0"/>
                <a:cs typeface="Arial" panose="020B0604020202020204" pitchFamily="34" charset="0"/>
              </a:rPr>
              <a:t>tta</a:t>
            </a:r>
            <a:r>
              <a:rPr lang="tr-TR" b="1" spc="-50" dirty="0">
                <a:latin typeface="Arial" panose="020B0604020202020204" pitchFamily="34" charset="0"/>
                <a:ea typeface="Arial" panose="020B0604020202020204" pitchFamily="34" charset="0"/>
                <a:cs typeface="Arial" panose="020B0604020202020204" pitchFamily="34" charset="0"/>
              </a:rPr>
              <a:t> </a:t>
            </a:r>
            <a:r>
              <a:rPr lang="tr-TR" b="1" spc="-10" dirty="0">
                <a:latin typeface="Arial" panose="020B0604020202020204" pitchFamily="34" charset="0"/>
                <a:ea typeface="Arial" panose="020B0604020202020204" pitchFamily="34" charset="0"/>
                <a:cs typeface="Arial" panose="020B0604020202020204" pitchFamily="34" charset="0"/>
              </a:rPr>
              <a:t>ücret</a:t>
            </a:r>
            <a:r>
              <a:rPr lang="tr-TR" b="1" spc="12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karşılığı</a:t>
            </a:r>
            <a:r>
              <a:rPr lang="tr-TR" b="1" spc="-135" dirty="0">
                <a:latin typeface="Arial" panose="020B0604020202020204" pitchFamily="34" charset="0"/>
                <a:ea typeface="Arial" panose="020B0604020202020204" pitchFamily="34" charset="0"/>
                <a:cs typeface="Arial" panose="020B0604020202020204" pitchFamily="34" charset="0"/>
              </a:rPr>
              <a:t> </a:t>
            </a:r>
            <a:r>
              <a:rPr lang="tr-TR" b="1" spc="-10" dirty="0">
                <a:latin typeface="Arial" panose="020B0604020202020204" pitchFamily="34" charset="0"/>
                <a:ea typeface="Arial" panose="020B0604020202020204" pitchFamily="34" charset="0"/>
                <a:cs typeface="Arial" panose="020B0604020202020204" pitchFamily="34" charset="0"/>
              </a:rPr>
              <a:t>mükelleflere</a:t>
            </a:r>
            <a:r>
              <a:rPr lang="tr-TR" b="1" spc="-13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danışmanlık</a:t>
            </a:r>
            <a:r>
              <a:rPr lang="tr-TR" b="1" spc="-130" dirty="0">
                <a:latin typeface="Arial" panose="020B0604020202020204" pitchFamily="34" charset="0"/>
                <a:ea typeface="Arial" panose="020B0604020202020204" pitchFamily="34" charset="0"/>
                <a:cs typeface="Arial" panose="020B0604020202020204" pitchFamily="34" charset="0"/>
              </a:rPr>
              <a:t> </a:t>
            </a:r>
            <a:r>
              <a:rPr lang="tr-TR" b="1" spc="-15" dirty="0">
                <a:latin typeface="Arial" panose="020B0604020202020204" pitchFamily="34" charset="0"/>
                <a:ea typeface="Arial" panose="020B0604020202020204" pitchFamily="34" charset="0"/>
                <a:cs typeface="Arial" panose="020B0604020202020204" pitchFamily="34" charset="0"/>
              </a:rPr>
              <a:t>ve</a:t>
            </a:r>
            <a:r>
              <a:rPr lang="tr-TR" b="1" spc="150" dirty="0">
                <a:latin typeface="Arial" panose="020B0604020202020204" pitchFamily="34" charset="0"/>
                <a:ea typeface="Arial" panose="020B0604020202020204" pitchFamily="34" charset="0"/>
                <a:cs typeface="Arial" panose="020B0604020202020204" pitchFamily="34" charset="0"/>
              </a:rPr>
              <a:t> </a:t>
            </a:r>
            <a:r>
              <a:rPr lang="tr-TR" b="1" spc="-5" dirty="0">
                <a:latin typeface="Arial" panose="020B0604020202020204" pitchFamily="34" charset="0"/>
                <a:ea typeface="Arial" panose="020B0604020202020204" pitchFamily="34" charset="0"/>
                <a:cs typeface="Arial" panose="020B0604020202020204" pitchFamily="34" charset="0"/>
              </a:rPr>
              <a:t>müşavirlik</a:t>
            </a:r>
            <a:r>
              <a:rPr lang="tr-TR" b="1" spc="-1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hizmeti</a:t>
            </a:r>
            <a:r>
              <a:rPr lang="tr-TR" b="1" spc="-1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sunan</a:t>
            </a:r>
            <a:r>
              <a:rPr lang="tr-TR" b="1" spc="-1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kişilerin</a:t>
            </a:r>
            <a:r>
              <a:rPr lang="tr-TR" b="1" spc="-1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bile</a:t>
            </a:r>
            <a:r>
              <a:rPr lang="tr-TR" b="1" spc="125" dirty="0">
                <a:latin typeface="Arial" panose="020B0604020202020204" pitchFamily="34" charset="0"/>
                <a:ea typeface="Arial" panose="020B0604020202020204" pitchFamily="34" charset="0"/>
                <a:cs typeface="Arial" panose="020B0604020202020204" pitchFamily="34" charset="0"/>
              </a:rPr>
              <a:t> </a:t>
            </a:r>
            <a:r>
              <a:rPr lang="tr-TR" b="1" spc="-15" dirty="0">
                <a:latin typeface="Arial" panose="020B0604020202020204" pitchFamily="34" charset="0"/>
                <a:ea typeface="Arial" panose="020B0604020202020204" pitchFamily="34" charset="0"/>
                <a:cs typeface="Arial" panose="020B0604020202020204" pitchFamily="34" charset="0"/>
              </a:rPr>
              <a:t>öz</a:t>
            </a:r>
            <a:r>
              <a:rPr lang="tr-TR" b="1" spc="-10" dirty="0">
                <a:latin typeface="Arial" panose="020B0604020202020204" pitchFamily="34" charset="0"/>
                <a:ea typeface="Arial" panose="020B0604020202020204" pitchFamily="34" charset="0"/>
                <a:cs typeface="Arial" panose="020B0604020202020204" pitchFamily="34" charset="0"/>
              </a:rPr>
              <a:t>elge</a:t>
            </a:r>
            <a:r>
              <a:rPr lang="tr-TR" b="1" spc="-1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istedikleri,</a:t>
            </a:r>
            <a:r>
              <a:rPr lang="tr-TR" b="1" spc="-15" dirty="0">
                <a:latin typeface="Arial" panose="020B0604020202020204" pitchFamily="34" charset="0"/>
                <a:ea typeface="Arial" panose="020B0604020202020204" pitchFamily="34" charset="0"/>
                <a:cs typeface="Arial" panose="020B0604020202020204" pitchFamily="34" charset="0"/>
              </a:rPr>
              <a:t> </a:t>
            </a:r>
            <a:r>
              <a:rPr lang="tr-TR" b="1" spc="-20" dirty="0">
                <a:latin typeface="Arial" panose="020B0604020202020204" pitchFamily="34" charset="0"/>
                <a:ea typeface="Arial" panose="020B0604020202020204" pitchFamily="34" charset="0"/>
                <a:cs typeface="Arial" panose="020B0604020202020204" pitchFamily="34" charset="0"/>
              </a:rPr>
              <a:t>vergi</a:t>
            </a:r>
            <a:r>
              <a:rPr lang="tr-TR" b="1" spc="-15" dirty="0">
                <a:latin typeface="Arial" panose="020B0604020202020204" pitchFamily="34" charset="0"/>
                <a:ea typeface="Arial" panose="020B0604020202020204" pitchFamily="34" charset="0"/>
                <a:cs typeface="Arial" panose="020B0604020202020204" pitchFamily="34" charset="0"/>
              </a:rPr>
              <a:t> </a:t>
            </a:r>
            <a:r>
              <a:rPr lang="tr-TR" b="1" spc="-10" dirty="0">
                <a:latin typeface="Arial" panose="020B0604020202020204" pitchFamily="34" charset="0"/>
                <a:ea typeface="Arial" panose="020B0604020202020204" pitchFamily="34" charset="0"/>
                <a:cs typeface="Arial" panose="020B0604020202020204" pitchFamily="34" charset="0"/>
              </a:rPr>
              <a:t>idar</a:t>
            </a:r>
            <a:r>
              <a:rPr lang="tr-TR" b="1" spc="-5" dirty="0">
                <a:latin typeface="Arial" panose="020B0604020202020204" pitchFamily="34" charset="0"/>
                <a:ea typeface="Arial" panose="020B0604020202020204" pitchFamily="34" charset="0"/>
                <a:cs typeface="Arial" panose="020B0604020202020204" pitchFamily="34" charset="0"/>
              </a:rPr>
              <a:t>esinin</a:t>
            </a:r>
            <a:r>
              <a:rPr lang="tr-TR" b="1" spc="-15" dirty="0">
                <a:latin typeface="Arial" panose="020B0604020202020204" pitchFamily="34" charset="0"/>
                <a:ea typeface="Arial" panose="020B0604020202020204" pitchFamily="34" charset="0"/>
                <a:cs typeface="Arial" panose="020B0604020202020204" pitchFamily="34" charset="0"/>
              </a:rPr>
              <a:t> </a:t>
            </a:r>
            <a:r>
              <a:rPr lang="tr-TR" b="1" spc="-10" dirty="0">
                <a:latin typeface="Arial" panose="020B0604020202020204" pitchFamily="34" charset="0"/>
                <a:ea typeface="Arial" panose="020B0604020202020204" pitchFamily="34" charset="0"/>
                <a:cs typeface="Arial" panose="020B0604020202020204" pitchFamily="34" charset="0"/>
              </a:rPr>
              <a:t>kendi</a:t>
            </a:r>
            <a:r>
              <a:rPr lang="tr-TR" b="1" spc="14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işlemlerinden</a:t>
            </a:r>
            <a:r>
              <a:rPr lang="tr-TR" b="1" spc="-12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daha</a:t>
            </a:r>
            <a:r>
              <a:rPr lang="tr-TR" b="1" spc="-11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çok</a:t>
            </a:r>
            <a:r>
              <a:rPr lang="tr-TR" b="1" spc="-11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danışmanlık işlerine</a:t>
            </a:r>
            <a:r>
              <a:rPr lang="tr-TR" b="1" spc="-8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zaman</a:t>
            </a:r>
            <a:r>
              <a:rPr lang="tr-TR" b="1" spc="-75" dirty="0">
                <a:latin typeface="Arial" panose="020B0604020202020204" pitchFamily="34" charset="0"/>
                <a:ea typeface="Arial" panose="020B0604020202020204" pitchFamily="34" charset="0"/>
                <a:cs typeface="Arial" panose="020B0604020202020204" pitchFamily="34" charset="0"/>
              </a:rPr>
              <a:t> </a:t>
            </a:r>
            <a:r>
              <a:rPr lang="tr-TR" b="1" spc="-10" dirty="0">
                <a:latin typeface="Arial" panose="020B0604020202020204" pitchFamily="34" charset="0"/>
                <a:ea typeface="Arial" panose="020B0604020202020204" pitchFamily="34" charset="0"/>
                <a:cs typeface="Arial" panose="020B0604020202020204" pitchFamily="34" charset="0"/>
              </a:rPr>
              <a:t>harcadığı,</a:t>
            </a:r>
            <a:r>
              <a:rPr lang="tr-TR" b="1" spc="-80" dirty="0">
                <a:latin typeface="Arial" panose="020B0604020202020204" pitchFamily="34" charset="0"/>
                <a:ea typeface="Arial" panose="020B0604020202020204" pitchFamily="34" charset="0"/>
                <a:cs typeface="Arial" panose="020B0604020202020204" pitchFamily="34" charset="0"/>
              </a:rPr>
              <a:t> </a:t>
            </a:r>
            <a:r>
              <a:rPr lang="tr-TR" b="1" spc="-15" dirty="0">
                <a:latin typeface="Arial" panose="020B0604020202020204" pitchFamily="34" charset="0"/>
                <a:ea typeface="Arial" panose="020B0604020202020204" pitchFamily="34" charset="0"/>
                <a:cs typeface="Arial" panose="020B0604020202020204" pitchFamily="34" charset="0"/>
              </a:rPr>
              <a:t>bu</a:t>
            </a:r>
            <a:r>
              <a:rPr lang="tr-TR" b="1" spc="-7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nedenle</a:t>
            </a:r>
            <a:r>
              <a:rPr lang="tr-TR" b="1" spc="120" dirty="0">
                <a:latin typeface="Arial" panose="020B0604020202020204" pitchFamily="34" charset="0"/>
                <a:ea typeface="Arial" panose="020B0604020202020204" pitchFamily="34" charset="0"/>
                <a:cs typeface="Arial" panose="020B0604020202020204" pitchFamily="34" charset="0"/>
              </a:rPr>
              <a:t> </a:t>
            </a:r>
            <a:r>
              <a:rPr lang="tr-TR" b="1" spc="-15" dirty="0">
                <a:latin typeface="Arial" panose="020B0604020202020204" pitchFamily="34" charset="0"/>
                <a:ea typeface="Arial" panose="020B0604020202020204" pitchFamily="34" charset="0"/>
                <a:cs typeface="Arial" panose="020B0604020202020204" pitchFamily="34" charset="0"/>
              </a:rPr>
              <a:t>öz</a:t>
            </a:r>
            <a:r>
              <a:rPr lang="tr-TR" b="1" spc="-10" dirty="0">
                <a:latin typeface="Arial" panose="020B0604020202020204" pitchFamily="34" charset="0"/>
                <a:ea typeface="Arial" panose="020B0604020202020204" pitchFamily="34" charset="0"/>
                <a:cs typeface="Arial" panose="020B0604020202020204" pitchFamily="34" charset="0"/>
              </a:rPr>
              <a:t>elge</a:t>
            </a:r>
            <a:r>
              <a:rPr lang="tr-TR" b="1" spc="-125" dirty="0">
                <a:latin typeface="Arial" panose="020B0604020202020204" pitchFamily="34" charset="0"/>
                <a:ea typeface="Arial" panose="020B0604020202020204" pitchFamily="34" charset="0"/>
                <a:cs typeface="Arial" panose="020B0604020202020204" pitchFamily="34" charset="0"/>
              </a:rPr>
              <a:t> </a:t>
            </a:r>
            <a:r>
              <a:rPr lang="tr-TR" b="1" spc="-5" dirty="0">
                <a:latin typeface="Arial" panose="020B0604020202020204" pitchFamily="34" charset="0"/>
                <a:ea typeface="Arial" panose="020B0604020202020204" pitchFamily="34" charset="0"/>
                <a:cs typeface="Arial" panose="020B0604020202020204" pitchFamily="34" charset="0"/>
              </a:rPr>
              <a:t>verilecek</a:t>
            </a:r>
            <a:r>
              <a:rPr lang="tr-TR" b="1" spc="-120" dirty="0">
                <a:latin typeface="Arial" panose="020B0604020202020204" pitchFamily="34" charset="0"/>
                <a:ea typeface="Arial" panose="020B0604020202020204" pitchFamily="34" charset="0"/>
                <a:cs typeface="Arial" panose="020B0604020202020204" pitchFamily="34" charset="0"/>
              </a:rPr>
              <a:t> </a:t>
            </a:r>
            <a:r>
              <a:rPr lang="tr-TR" b="1" spc="-15" dirty="0">
                <a:latin typeface="Arial" panose="020B0604020202020204" pitchFamily="34" charset="0"/>
                <a:ea typeface="Arial" panose="020B0604020202020204" pitchFamily="34" charset="0"/>
                <a:cs typeface="Arial" panose="020B0604020202020204" pitchFamily="34" charset="0"/>
              </a:rPr>
              <a:t>kon</a:t>
            </a:r>
            <a:r>
              <a:rPr lang="tr-TR" b="1" spc="-20" dirty="0">
                <a:latin typeface="Arial" panose="020B0604020202020204" pitchFamily="34" charset="0"/>
                <a:ea typeface="Arial" panose="020B0604020202020204" pitchFamily="34" charset="0"/>
                <a:cs typeface="Arial" panose="020B0604020202020204" pitchFamily="34" charset="0"/>
              </a:rPr>
              <a:t>ularda</a:t>
            </a:r>
            <a:r>
              <a:rPr lang="tr-TR" b="1" spc="-125" dirty="0">
                <a:latin typeface="Arial" panose="020B0604020202020204" pitchFamily="34" charset="0"/>
                <a:ea typeface="Arial" panose="020B0604020202020204" pitchFamily="34" charset="0"/>
                <a:cs typeface="Arial" panose="020B0604020202020204" pitchFamily="34" charset="0"/>
              </a:rPr>
              <a:t> </a:t>
            </a:r>
            <a:r>
              <a:rPr lang="tr-TR" b="1" spc="-10" dirty="0">
                <a:latin typeface="Arial" panose="020B0604020202020204" pitchFamily="34" charset="0"/>
                <a:ea typeface="Arial" panose="020B0604020202020204" pitchFamily="34" charset="0"/>
                <a:cs typeface="Arial" panose="020B0604020202020204" pitchFamily="34" charset="0"/>
              </a:rPr>
              <a:t>yapılacak</a:t>
            </a:r>
            <a:r>
              <a:rPr lang="tr-TR" b="1" spc="14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açıklama</a:t>
            </a:r>
            <a:r>
              <a:rPr lang="tr-TR" b="1" spc="-125" dirty="0">
                <a:latin typeface="Arial" panose="020B0604020202020204" pitchFamily="34" charset="0"/>
                <a:ea typeface="Arial" panose="020B0604020202020204" pitchFamily="34" charset="0"/>
                <a:cs typeface="Arial" panose="020B0604020202020204" pitchFamily="34" charset="0"/>
              </a:rPr>
              <a:t> </a:t>
            </a:r>
            <a:r>
              <a:rPr lang="tr-TR" b="1" spc="-5" dirty="0">
                <a:latin typeface="Arial" panose="020B0604020202020204" pitchFamily="34" charset="0"/>
                <a:ea typeface="Arial" panose="020B0604020202020204" pitchFamily="34" charset="0"/>
                <a:cs typeface="Arial" panose="020B0604020202020204" pitchFamily="34" charset="0"/>
              </a:rPr>
              <a:t>taleplerinin</a:t>
            </a:r>
            <a:r>
              <a:rPr lang="tr-TR" b="1" spc="-12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asgari</a:t>
            </a:r>
            <a:r>
              <a:rPr lang="tr-TR" b="1" spc="-120" dirty="0">
                <a:latin typeface="Arial" panose="020B0604020202020204" pitchFamily="34" charset="0"/>
                <a:ea typeface="Arial" panose="020B0604020202020204" pitchFamily="34" charset="0"/>
                <a:cs typeface="Arial" panose="020B0604020202020204" pitchFamily="34" charset="0"/>
              </a:rPr>
              <a:t> </a:t>
            </a:r>
            <a:r>
              <a:rPr lang="tr-TR" b="1" spc="-15" dirty="0">
                <a:latin typeface="Arial" panose="020B0604020202020204" pitchFamily="34" charset="0"/>
                <a:ea typeface="Arial" panose="020B0604020202020204" pitchFamily="34" charset="0"/>
                <a:cs typeface="Arial" panose="020B0604020202020204" pitchFamily="34" charset="0"/>
              </a:rPr>
              <a:t>ve</a:t>
            </a:r>
            <a:r>
              <a:rPr lang="tr-TR" b="1" spc="-12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azami</a:t>
            </a:r>
            <a:r>
              <a:rPr lang="tr-TR" b="1" spc="14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sınırları</a:t>
            </a:r>
            <a:r>
              <a:rPr lang="tr-TR" b="1" spc="-5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tespit</a:t>
            </a:r>
            <a:r>
              <a:rPr lang="tr-TR" b="1" spc="-4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edilecek</a:t>
            </a:r>
            <a:r>
              <a:rPr lang="tr-TR" b="1" spc="-4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bir</a:t>
            </a:r>
            <a:r>
              <a:rPr lang="tr-TR" b="1" spc="-45" dirty="0">
                <a:latin typeface="Arial" panose="020B0604020202020204" pitchFamily="34" charset="0"/>
                <a:ea typeface="Arial" panose="020B0604020202020204" pitchFamily="34" charset="0"/>
                <a:cs typeface="Arial" panose="020B0604020202020204" pitchFamily="34" charset="0"/>
              </a:rPr>
              <a:t> </a:t>
            </a:r>
            <a:r>
              <a:rPr lang="tr-TR" b="1" spc="-15" dirty="0">
                <a:latin typeface="Arial" panose="020B0604020202020204" pitchFamily="34" charset="0"/>
                <a:ea typeface="Arial" panose="020B0604020202020204" pitchFamily="34" charset="0"/>
                <a:cs typeface="Arial" panose="020B0604020202020204" pitchFamily="34" charset="0"/>
              </a:rPr>
              <a:t>har</a:t>
            </a:r>
            <a:r>
              <a:rPr lang="tr-TR" b="1" spc="-10" dirty="0">
                <a:latin typeface="Arial" panose="020B0604020202020204" pitchFamily="34" charset="0"/>
                <a:ea typeface="Arial" panose="020B0604020202020204" pitchFamily="34" charset="0"/>
                <a:cs typeface="Arial" panose="020B0604020202020204" pitchFamily="34" charset="0"/>
              </a:rPr>
              <a:t>ç</a:t>
            </a:r>
            <a:r>
              <a:rPr lang="tr-TR" b="1" spc="11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karşılığında</a:t>
            </a:r>
            <a:r>
              <a:rPr lang="tr-TR" b="1" spc="20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y</a:t>
            </a:r>
            <a:r>
              <a:rPr lang="tr-TR" b="1" spc="-50" dirty="0">
                <a:latin typeface="Arial" panose="020B0604020202020204" pitchFamily="34" charset="0"/>
                <a:ea typeface="Arial" panose="020B0604020202020204" pitchFamily="34" charset="0"/>
                <a:cs typeface="Arial" panose="020B0604020202020204" pitchFamily="34" charset="0"/>
              </a:rPr>
              <a:t>a</a:t>
            </a:r>
            <a:r>
              <a:rPr lang="tr-TR" b="1" dirty="0">
                <a:latin typeface="Arial" panose="020B0604020202020204" pitchFamily="34" charset="0"/>
                <a:ea typeface="Arial" panose="020B0604020202020204" pitchFamily="34" charset="0"/>
                <a:cs typeface="Arial" panose="020B0604020202020204" pitchFamily="34" charset="0"/>
              </a:rPr>
              <a:t>pılması</a:t>
            </a:r>
            <a:r>
              <a:rPr lang="tr-TR" b="1" spc="20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önerilmişti</a:t>
            </a:r>
            <a:r>
              <a:rPr lang="tr-TR" b="1" spc="-135" dirty="0">
                <a:latin typeface="Arial" panose="020B0604020202020204" pitchFamily="34" charset="0"/>
                <a:ea typeface="Arial" panose="020B0604020202020204" pitchFamily="34" charset="0"/>
                <a:cs typeface="Arial" panose="020B0604020202020204" pitchFamily="34" charset="0"/>
              </a:rPr>
              <a:t>r</a:t>
            </a:r>
            <a:r>
              <a:rPr lang="tr-TR" b="1" dirty="0">
                <a:latin typeface="Arial" panose="020B0604020202020204" pitchFamily="34" charset="0"/>
                <a:ea typeface="Arial" panose="020B0604020202020204" pitchFamily="34" charset="0"/>
                <a:cs typeface="Arial" panose="020B0604020202020204" pitchFamily="34" charset="0"/>
              </a:rPr>
              <a:t>. </a:t>
            </a:r>
          </a:p>
          <a:p>
            <a:pPr marR="107950" algn="just" defTabSz="976313">
              <a:lnSpc>
                <a:spcPts val="2300"/>
              </a:lnSpc>
              <a:spcBef>
                <a:spcPts val="600"/>
              </a:spcBef>
              <a:spcAft>
                <a:spcPts val="600"/>
              </a:spcAft>
            </a:pPr>
            <a:r>
              <a:rPr lang="tr-TR" b="1" dirty="0">
                <a:latin typeface="Arial" panose="020B0604020202020204" pitchFamily="34" charset="0"/>
                <a:ea typeface="Arial" panose="020B0604020202020204" pitchFamily="34" charset="0"/>
                <a:cs typeface="Arial" panose="020B0604020202020204" pitchFamily="34" charset="0"/>
              </a:rPr>
              <a:t>Nitekim, örneğin Kanada’da</a:t>
            </a:r>
            <a:r>
              <a:rPr lang="tr-TR" b="1" spc="-100" dirty="0">
                <a:latin typeface="Arial" panose="020B0604020202020204" pitchFamily="34" charset="0"/>
                <a:ea typeface="Arial" panose="020B0604020202020204" pitchFamily="34" charset="0"/>
                <a:cs typeface="Arial" panose="020B0604020202020204" pitchFamily="34" charset="0"/>
              </a:rPr>
              <a:t> </a:t>
            </a:r>
            <a:r>
              <a:rPr lang="tr-TR" b="1" spc="-20" dirty="0">
                <a:latin typeface="Arial" panose="020B0604020202020204" pitchFamily="34" charset="0"/>
                <a:ea typeface="Arial" panose="020B0604020202020204" pitchFamily="34" charset="0"/>
                <a:cs typeface="Arial" panose="020B0604020202020204" pitchFamily="34" charset="0"/>
              </a:rPr>
              <a:t>vergi</a:t>
            </a:r>
            <a:r>
              <a:rPr lang="tr-TR" b="1" spc="-100" dirty="0">
                <a:latin typeface="Arial" panose="020B0604020202020204" pitchFamily="34" charset="0"/>
                <a:ea typeface="Arial" panose="020B0604020202020204" pitchFamily="34" charset="0"/>
                <a:cs typeface="Arial" panose="020B0604020202020204" pitchFamily="34" charset="0"/>
              </a:rPr>
              <a:t> </a:t>
            </a:r>
            <a:r>
              <a:rPr lang="tr-TR" b="1" spc="-10" dirty="0">
                <a:latin typeface="Arial" panose="020B0604020202020204" pitchFamily="34" charset="0"/>
                <a:ea typeface="Arial" panose="020B0604020202020204" pitchFamily="34" charset="0"/>
                <a:cs typeface="Arial" panose="020B0604020202020204" pitchFamily="34" charset="0"/>
              </a:rPr>
              <a:t>idar</a:t>
            </a:r>
            <a:r>
              <a:rPr lang="tr-TR" b="1" spc="-5" dirty="0">
                <a:latin typeface="Arial" panose="020B0604020202020204" pitchFamily="34" charset="0"/>
                <a:ea typeface="Arial" panose="020B0604020202020204" pitchFamily="34" charset="0"/>
                <a:cs typeface="Arial" panose="020B0604020202020204" pitchFamily="34" charset="0"/>
              </a:rPr>
              <a:t>esi</a:t>
            </a:r>
            <a:r>
              <a:rPr lang="tr-TR" b="1" spc="-105" dirty="0">
                <a:latin typeface="Arial" panose="020B0604020202020204" pitchFamily="34" charset="0"/>
                <a:ea typeface="Arial" panose="020B0604020202020204" pitchFamily="34" charset="0"/>
                <a:cs typeface="Arial" panose="020B0604020202020204" pitchFamily="34" charset="0"/>
              </a:rPr>
              <a:t> </a:t>
            </a:r>
            <a:r>
              <a:rPr lang="tr-TR" b="1" spc="-5" dirty="0">
                <a:latin typeface="Arial" panose="020B0604020202020204" pitchFamily="34" charset="0"/>
                <a:ea typeface="Arial" panose="020B0604020202020204" pitchFamily="34" charset="0"/>
                <a:cs typeface="Arial" panose="020B0604020202020204" pitchFamily="34" charset="0"/>
              </a:rPr>
              <a:t>taraf</a:t>
            </a:r>
            <a:r>
              <a:rPr lang="tr-TR" b="1" spc="-10" dirty="0">
                <a:latin typeface="Arial" panose="020B0604020202020204" pitchFamily="34" charset="0"/>
                <a:ea typeface="Arial" panose="020B0604020202020204" pitchFamily="34" charset="0"/>
                <a:cs typeface="Arial" panose="020B0604020202020204" pitchFamily="34" charset="0"/>
              </a:rPr>
              <a:t>ından</a:t>
            </a:r>
            <a:r>
              <a:rPr lang="tr-TR" b="1" spc="15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her</a:t>
            </a:r>
            <a:r>
              <a:rPr lang="tr-TR" b="1" spc="10" dirty="0">
                <a:latin typeface="Arial" panose="020B0604020202020204" pitchFamily="34" charset="0"/>
                <a:ea typeface="Arial" panose="020B0604020202020204" pitchFamily="34" charset="0"/>
                <a:cs typeface="Arial" panose="020B0604020202020204" pitchFamily="34" charset="0"/>
              </a:rPr>
              <a:t> </a:t>
            </a:r>
            <a:r>
              <a:rPr lang="tr-TR" b="1" spc="-20" dirty="0">
                <a:latin typeface="Arial" panose="020B0604020202020204" pitchFamily="34" charset="0"/>
                <a:ea typeface="Arial" panose="020B0604020202020204" pitchFamily="34" charset="0"/>
                <a:cs typeface="Arial" panose="020B0604020202020204" pitchFamily="34" charset="0"/>
              </a:rPr>
              <a:t>kon</a:t>
            </a:r>
            <a:r>
              <a:rPr lang="tr-TR" b="1" spc="-25" dirty="0">
                <a:latin typeface="Arial" panose="020B0604020202020204" pitchFamily="34" charset="0"/>
                <a:ea typeface="Arial" panose="020B0604020202020204" pitchFamily="34" charset="0"/>
                <a:cs typeface="Arial" panose="020B0604020202020204" pitchFamily="34" charset="0"/>
              </a:rPr>
              <a:t>uda</a:t>
            </a:r>
            <a:r>
              <a:rPr lang="tr-TR" b="1" spc="15" dirty="0">
                <a:latin typeface="Arial" panose="020B0604020202020204" pitchFamily="34" charset="0"/>
                <a:ea typeface="Arial" panose="020B0604020202020204" pitchFamily="34" charset="0"/>
                <a:cs typeface="Arial" panose="020B0604020202020204" pitchFamily="34" charset="0"/>
              </a:rPr>
              <a:t> </a:t>
            </a:r>
            <a:r>
              <a:rPr lang="tr-TR" b="1" spc="-15" dirty="0">
                <a:latin typeface="Arial" panose="020B0604020202020204" pitchFamily="34" charset="0"/>
                <a:ea typeface="Arial" panose="020B0604020202020204" pitchFamily="34" charset="0"/>
                <a:cs typeface="Arial" panose="020B0604020202020204" pitchFamily="34" charset="0"/>
              </a:rPr>
              <a:t>öz</a:t>
            </a:r>
            <a:r>
              <a:rPr lang="tr-TR" b="1" spc="-10" dirty="0">
                <a:latin typeface="Arial" panose="020B0604020202020204" pitchFamily="34" charset="0"/>
                <a:ea typeface="Arial" panose="020B0604020202020204" pitchFamily="34" charset="0"/>
                <a:cs typeface="Arial" panose="020B0604020202020204" pitchFamily="34" charset="0"/>
              </a:rPr>
              <a:t>elge</a:t>
            </a:r>
            <a:r>
              <a:rPr lang="tr-TR" b="1" spc="15" dirty="0">
                <a:latin typeface="Arial" panose="020B0604020202020204" pitchFamily="34" charset="0"/>
                <a:ea typeface="Arial" panose="020B0604020202020204" pitchFamily="34" charset="0"/>
                <a:cs typeface="Arial" panose="020B0604020202020204" pitchFamily="34" charset="0"/>
              </a:rPr>
              <a:t> </a:t>
            </a:r>
            <a:r>
              <a:rPr lang="tr-TR" b="1" spc="-10" dirty="0">
                <a:latin typeface="Arial" panose="020B0604020202020204" pitchFamily="34" charset="0"/>
                <a:ea typeface="Arial" panose="020B0604020202020204" pitchFamily="34" charset="0"/>
                <a:cs typeface="Arial" panose="020B0604020202020204" pitchFamily="34" charset="0"/>
              </a:rPr>
              <a:t>verilmemekte,</a:t>
            </a:r>
            <a:r>
              <a:rPr lang="tr-TR" b="1" spc="15" dirty="0">
                <a:latin typeface="Arial" panose="020B0604020202020204" pitchFamily="34" charset="0"/>
                <a:ea typeface="Arial" panose="020B0604020202020204" pitchFamily="34" charset="0"/>
                <a:cs typeface="Arial" panose="020B0604020202020204" pitchFamily="34" charset="0"/>
              </a:rPr>
              <a:t> </a:t>
            </a:r>
            <a:r>
              <a:rPr lang="tr-TR" b="1" spc="-5" dirty="0">
                <a:latin typeface="Arial" panose="020B0604020202020204" pitchFamily="34" charset="0"/>
                <a:ea typeface="Arial" panose="020B0604020202020204" pitchFamily="34" charset="0"/>
                <a:cs typeface="Arial" panose="020B0604020202020204" pitchFamily="34" charset="0"/>
              </a:rPr>
              <a:t>verilen</a:t>
            </a:r>
            <a:r>
              <a:rPr lang="tr-TR" b="1" spc="135" dirty="0">
                <a:latin typeface="Arial" panose="020B0604020202020204" pitchFamily="34" charset="0"/>
                <a:ea typeface="Arial" panose="020B0604020202020204" pitchFamily="34" charset="0"/>
                <a:cs typeface="Arial" panose="020B0604020202020204" pitchFamily="34" charset="0"/>
              </a:rPr>
              <a:t> </a:t>
            </a:r>
            <a:r>
              <a:rPr lang="tr-TR" b="1" spc="-15" dirty="0" err="1">
                <a:latin typeface="Arial" panose="020B0604020202020204" pitchFamily="34" charset="0"/>
                <a:ea typeface="Arial" panose="020B0604020202020204" pitchFamily="34" charset="0"/>
                <a:cs typeface="Arial" panose="020B0604020202020204" pitchFamily="34" charset="0"/>
              </a:rPr>
              <a:t>öz</a:t>
            </a:r>
            <a:r>
              <a:rPr lang="tr-TR" b="1" spc="-10" dirty="0" err="1">
                <a:latin typeface="Arial" panose="020B0604020202020204" pitchFamily="34" charset="0"/>
                <a:ea typeface="Arial" panose="020B0604020202020204" pitchFamily="34" charset="0"/>
                <a:cs typeface="Arial" panose="020B0604020202020204" pitchFamily="34" charset="0"/>
              </a:rPr>
              <a:t>elgelerde</a:t>
            </a:r>
            <a:r>
              <a:rPr lang="tr-TR" b="1" spc="-16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ise</a:t>
            </a:r>
            <a:r>
              <a:rPr lang="tr-TR" b="1" spc="-165" dirty="0">
                <a:latin typeface="Arial" panose="020B0604020202020204" pitchFamily="34" charset="0"/>
                <a:ea typeface="Arial" panose="020B0604020202020204" pitchFamily="34" charset="0"/>
                <a:cs typeface="Arial" panose="020B0604020202020204" pitchFamily="34" charset="0"/>
              </a:rPr>
              <a:t> </a:t>
            </a:r>
            <a:r>
              <a:rPr lang="tr-TR" b="1" spc="-10" dirty="0">
                <a:latin typeface="Arial" panose="020B0604020202020204" pitchFamily="34" charset="0"/>
                <a:ea typeface="Arial" panose="020B0604020202020204" pitchFamily="34" charset="0"/>
                <a:cs typeface="Arial" panose="020B0604020202020204" pitchFamily="34" charset="0"/>
              </a:rPr>
              <a:t>öz</a:t>
            </a:r>
            <a:r>
              <a:rPr lang="tr-TR" b="1" spc="-5" dirty="0">
                <a:latin typeface="Arial" panose="020B0604020202020204" pitchFamily="34" charset="0"/>
                <a:ea typeface="Arial" panose="020B0604020202020204" pitchFamily="34" charset="0"/>
                <a:cs typeface="Arial" panose="020B0604020202020204" pitchFamily="34" charset="0"/>
              </a:rPr>
              <a:t>elgenin</a:t>
            </a:r>
            <a:r>
              <a:rPr lang="tr-TR" b="1" spc="-16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hazırlanmasında</a:t>
            </a:r>
            <a:r>
              <a:rPr lang="tr-TR" b="1" spc="150" dirty="0">
                <a:latin typeface="Arial" panose="020B0604020202020204" pitchFamily="34" charset="0"/>
                <a:ea typeface="Arial" panose="020B0604020202020204" pitchFamily="34" charset="0"/>
                <a:cs typeface="Arial" panose="020B0604020202020204" pitchFamily="34" charset="0"/>
              </a:rPr>
              <a:t> </a:t>
            </a:r>
            <a:r>
              <a:rPr lang="tr-TR" b="1" spc="-5" dirty="0">
                <a:latin typeface="Arial" panose="020B0604020202020204" pitchFamily="34" charset="0"/>
                <a:ea typeface="Arial" panose="020B0604020202020204" pitchFamily="34" charset="0"/>
                <a:cs typeface="Arial" panose="020B0604020202020204" pitchFamily="34" charset="0"/>
              </a:rPr>
              <a:t>geçen</a:t>
            </a:r>
            <a:r>
              <a:rPr lang="tr-TR" b="1" spc="-50" dirty="0">
                <a:latin typeface="Arial" panose="020B0604020202020204" pitchFamily="34" charset="0"/>
                <a:ea typeface="Arial" panose="020B0604020202020204" pitchFamily="34" charset="0"/>
                <a:cs typeface="Arial" panose="020B0604020202020204" pitchFamily="34" charset="0"/>
              </a:rPr>
              <a:t> </a:t>
            </a:r>
            <a:r>
              <a:rPr lang="tr-TR" b="1" spc="-10" dirty="0">
                <a:latin typeface="Arial" panose="020B0604020202020204" pitchFamily="34" charset="0"/>
                <a:ea typeface="Arial" panose="020B0604020202020204" pitchFamily="34" charset="0"/>
                <a:cs typeface="Arial" panose="020B0604020202020204" pitchFamily="34" charset="0"/>
              </a:rPr>
              <a:t>süre</a:t>
            </a:r>
            <a:r>
              <a:rPr lang="tr-TR" b="1" spc="-5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için</a:t>
            </a:r>
            <a:r>
              <a:rPr lang="tr-TR" b="1" spc="-50" dirty="0">
                <a:latin typeface="Arial" panose="020B0604020202020204" pitchFamily="34" charset="0"/>
                <a:ea typeface="Arial" panose="020B0604020202020204" pitchFamily="34" charset="0"/>
                <a:cs typeface="Arial" panose="020B0604020202020204" pitchFamily="34" charset="0"/>
              </a:rPr>
              <a:t> </a:t>
            </a:r>
            <a:r>
              <a:rPr lang="tr-TR" b="1" spc="-10" dirty="0">
                <a:latin typeface="Arial" panose="020B0604020202020204" pitchFamily="34" charset="0"/>
                <a:ea typeface="Arial" panose="020B0604020202020204" pitchFamily="34" charset="0"/>
                <a:cs typeface="Arial" panose="020B0604020202020204" pitchFamily="34" charset="0"/>
              </a:rPr>
              <a:t>saa</a:t>
            </a:r>
            <a:r>
              <a:rPr lang="tr-TR" b="1" spc="-5" dirty="0">
                <a:latin typeface="Arial" panose="020B0604020202020204" pitchFamily="34" charset="0"/>
                <a:ea typeface="Arial" panose="020B0604020202020204" pitchFamily="34" charset="0"/>
                <a:cs typeface="Arial" panose="020B0604020202020204" pitchFamily="34" charset="0"/>
              </a:rPr>
              <a:t>t</a:t>
            </a:r>
            <a:r>
              <a:rPr lang="tr-TR" b="1" spc="-5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bazında</a:t>
            </a:r>
            <a:r>
              <a:rPr lang="tr-TR" b="1" spc="-45" dirty="0">
                <a:latin typeface="Arial" panose="020B0604020202020204" pitchFamily="34" charset="0"/>
                <a:ea typeface="Arial" panose="020B0604020202020204" pitchFamily="34" charset="0"/>
                <a:cs typeface="Arial" panose="020B0604020202020204" pitchFamily="34" charset="0"/>
              </a:rPr>
              <a:t> </a:t>
            </a:r>
            <a:r>
              <a:rPr lang="tr-TR" b="1" spc="-10" dirty="0">
                <a:latin typeface="Arial" panose="020B0604020202020204" pitchFamily="34" charset="0"/>
                <a:ea typeface="Arial" panose="020B0604020202020204" pitchFamily="34" charset="0"/>
                <a:cs typeface="Arial" panose="020B0604020202020204" pitchFamily="34" charset="0"/>
              </a:rPr>
              <a:t>ücret</a:t>
            </a:r>
            <a:r>
              <a:rPr lang="tr-TR" b="1" spc="13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alınmaktadı</a:t>
            </a:r>
            <a:r>
              <a:rPr lang="tr-TR" b="1" spc="-140" dirty="0">
                <a:latin typeface="Arial" panose="020B0604020202020204" pitchFamily="34" charset="0"/>
                <a:ea typeface="Arial" panose="020B0604020202020204" pitchFamily="34" charset="0"/>
                <a:cs typeface="Arial" panose="020B0604020202020204" pitchFamily="34" charset="0"/>
              </a:rPr>
              <a:t>r</a:t>
            </a:r>
            <a:r>
              <a:rPr lang="tr-TR" b="1" dirty="0">
                <a:latin typeface="Arial" panose="020B0604020202020204" pitchFamily="34" charset="0"/>
                <a:ea typeface="Arial" panose="020B0604020202020204" pitchFamily="34" charset="0"/>
                <a:cs typeface="Arial" panose="020B0604020202020204" pitchFamily="34" charset="0"/>
              </a:rPr>
              <a:t>.</a:t>
            </a:r>
            <a:r>
              <a:rPr lang="tr-TR" b="1" spc="-13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Üc</a:t>
            </a:r>
            <a:r>
              <a:rPr lang="tr-TR" b="1" spc="-35" dirty="0">
                <a:latin typeface="Arial" panose="020B0604020202020204" pitchFamily="34" charset="0"/>
                <a:ea typeface="Arial" panose="020B0604020202020204" pitchFamily="34" charset="0"/>
                <a:cs typeface="Arial" panose="020B0604020202020204" pitchFamily="34" charset="0"/>
              </a:rPr>
              <a:t>r</a:t>
            </a:r>
            <a:r>
              <a:rPr lang="tr-TR" b="1" dirty="0">
                <a:latin typeface="Arial" panose="020B0604020202020204" pitchFamily="34" charset="0"/>
                <a:ea typeface="Arial" panose="020B0604020202020204" pitchFamily="34" charset="0"/>
                <a:cs typeface="Arial" panose="020B0604020202020204" pitchFamily="34" charset="0"/>
              </a:rPr>
              <a:t>et</a:t>
            </a:r>
            <a:r>
              <a:rPr lang="tr-TR" b="1" spc="-13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alınmasına</a:t>
            </a:r>
            <a:r>
              <a:rPr lang="tr-TR" b="1" spc="-135" dirty="0">
                <a:latin typeface="Arial" panose="020B0604020202020204" pitchFamily="34" charset="0"/>
                <a:ea typeface="Arial" panose="020B0604020202020204" pitchFamily="34" charset="0"/>
                <a:cs typeface="Arial" panose="020B0604020202020204" pitchFamily="34" charset="0"/>
              </a:rPr>
              <a:t> </a:t>
            </a:r>
            <a:r>
              <a:rPr lang="tr-TR" b="1" spc="-20" dirty="0">
                <a:latin typeface="Arial" panose="020B0604020202020204" pitchFamily="34" charset="0"/>
                <a:ea typeface="Arial" panose="020B0604020202020204" pitchFamily="34" charset="0"/>
                <a:cs typeface="Arial" panose="020B0604020202020204" pitchFamily="34" charset="0"/>
              </a:rPr>
              <a:t>g</a:t>
            </a:r>
            <a:r>
              <a:rPr lang="tr-TR" b="1" dirty="0">
                <a:latin typeface="Arial" panose="020B0604020202020204" pitchFamily="34" charset="0"/>
                <a:ea typeface="Arial" panose="020B0604020202020204" pitchFamily="34" charset="0"/>
                <a:cs typeface="Arial" panose="020B0604020202020204" pitchFamily="34" charset="0"/>
              </a:rPr>
              <a:t>e</a:t>
            </a:r>
            <a:r>
              <a:rPr lang="tr-TR" b="1" spc="-35" dirty="0">
                <a:latin typeface="Arial" panose="020B0604020202020204" pitchFamily="34" charset="0"/>
                <a:ea typeface="Arial" panose="020B0604020202020204" pitchFamily="34" charset="0"/>
                <a:cs typeface="Arial" panose="020B0604020202020204" pitchFamily="34" charset="0"/>
              </a:rPr>
              <a:t>r</a:t>
            </a:r>
            <a:r>
              <a:rPr lang="tr-TR" b="1" dirty="0">
                <a:latin typeface="Arial" panose="020B0604020202020204" pitchFamily="34" charset="0"/>
                <a:ea typeface="Arial" panose="020B0604020202020204" pitchFamily="34" charset="0"/>
                <a:cs typeface="Arial" panose="020B0604020202020204" pitchFamily="34" charset="0"/>
              </a:rPr>
              <a:t>ekçe olarak</a:t>
            </a:r>
            <a:r>
              <a:rPr lang="tr-TR" b="1" spc="-35" dirty="0">
                <a:latin typeface="Arial" panose="020B0604020202020204" pitchFamily="34" charset="0"/>
                <a:ea typeface="Arial" panose="020B0604020202020204" pitchFamily="34" charset="0"/>
                <a:cs typeface="Arial" panose="020B0604020202020204" pitchFamily="34" charset="0"/>
              </a:rPr>
              <a:t> </a:t>
            </a:r>
            <a:r>
              <a:rPr lang="tr-TR" b="1" spc="-20" dirty="0">
                <a:latin typeface="Arial" panose="020B0604020202020204" pitchFamily="34" charset="0"/>
                <a:ea typeface="Arial" panose="020B0604020202020204" pitchFamily="34" charset="0"/>
                <a:cs typeface="Arial" panose="020B0604020202020204" pitchFamily="34" charset="0"/>
              </a:rPr>
              <a:t>ise,</a:t>
            </a:r>
            <a:r>
              <a:rPr lang="tr-TR" b="1" spc="-3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personelin</a:t>
            </a:r>
            <a:r>
              <a:rPr lang="tr-TR" b="1" spc="-3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normal</a:t>
            </a:r>
            <a:r>
              <a:rPr lang="tr-TR" b="1" spc="-35" dirty="0">
                <a:latin typeface="Arial" panose="020B0604020202020204" pitchFamily="34" charset="0"/>
                <a:ea typeface="Arial" panose="020B0604020202020204" pitchFamily="34" charset="0"/>
                <a:cs typeface="Arial" panose="020B0604020202020204" pitchFamily="34" charset="0"/>
              </a:rPr>
              <a:t> </a:t>
            </a:r>
            <a:r>
              <a:rPr lang="tr-TR" b="1" spc="-15" dirty="0">
                <a:latin typeface="Arial" panose="020B0604020202020204" pitchFamily="34" charset="0"/>
                <a:ea typeface="Arial" panose="020B0604020202020204" pitchFamily="34" charset="0"/>
                <a:cs typeface="Arial" panose="020B0604020202020204" pitchFamily="34" charset="0"/>
              </a:rPr>
              <a:t>görevi</a:t>
            </a:r>
            <a:r>
              <a:rPr lang="tr-TR" b="1" spc="12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dışında</a:t>
            </a:r>
            <a:r>
              <a:rPr lang="tr-TR" b="1" spc="-120" dirty="0">
                <a:latin typeface="Arial" panose="020B0604020202020204" pitchFamily="34" charset="0"/>
                <a:ea typeface="Arial" panose="020B0604020202020204" pitchFamily="34" charset="0"/>
                <a:cs typeface="Arial" panose="020B0604020202020204" pitchFamily="34" charset="0"/>
              </a:rPr>
              <a:t> </a:t>
            </a:r>
            <a:r>
              <a:rPr lang="tr-TR" b="1" spc="-10" dirty="0">
                <a:latin typeface="Arial" panose="020B0604020202020204" pitchFamily="34" charset="0"/>
                <a:ea typeface="Arial" panose="020B0604020202020204" pitchFamily="34" charset="0"/>
                <a:cs typeface="Arial" panose="020B0604020202020204" pitchFamily="34" charset="0"/>
              </a:rPr>
              <a:t>ayırdığı</a:t>
            </a:r>
            <a:r>
              <a:rPr lang="tr-TR" b="1" spc="-11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zaman</a:t>
            </a:r>
            <a:r>
              <a:rPr lang="tr-TR" b="1" spc="-115" dirty="0">
                <a:latin typeface="Arial" panose="020B0604020202020204" pitchFamily="34" charset="0"/>
                <a:ea typeface="Arial" panose="020B0604020202020204" pitchFamily="34" charset="0"/>
                <a:cs typeface="Arial" panose="020B0604020202020204" pitchFamily="34" charset="0"/>
              </a:rPr>
              <a:t> </a:t>
            </a:r>
            <a:r>
              <a:rPr lang="tr-TR" b="1" spc="-15" dirty="0">
                <a:latin typeface="Arial" panose="020B0604020202020204" pitchFamily="34" charset="0"/>
                <a:ea typeface="Arial" panose="020B0604020202020204" pitchFamily="34" charset="0"/>
                <a:cs typeface="Arial" panose="020B0604020202020204" pitchFamily="34" charset="0"/>
              </a:rPr>
              <a:t>ve</a:t>
            </a:r>
            <a:r>
              <a:rPr lang="tr-TR" b="1" spc="-11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diğer</a:t>
            </a:r>
            <a:r>
              <a:rPr lang="tr-TR" b="1" spc="-11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idari</a:t>
            </a:r>
            <a:r>
              <a:rPr lang="tr-TR" b="1" spc="110"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masrafların</a:t>
            </a:r>
            <a:r>
              <a:rPr lang="tr-TR" b="1" spc="-7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varlığı</a:t>
            </a:r>
            <a:r>
              <a:rPr lang="tr-TR" b="1" spc="-75" dirty="0">
                <a:latin typeface="Arial" panose="020B0604020202020204" pitchFamily="34" charset="0"/>
                <a:ea typeface="Arial" panose="020B0604020202020204" pitchFamily="34" charset="0"/>
                <a:cs typeface="Arial" panose="020B0604020202020204" pitchFamily="34" charset="0"/>
              </a:rPr>
              <a:t> </a:t>
            </a:r>
            <a:r>
              <a:rPr lang="tr-TR" b="1" dirty="0">
                <a:latin typeface="Arial" panose="020B0604020202020204" pitchFamily="34" charset="0"/>
                <a:ea typeface="Arial" panose="020B0604020202020204" pitchFamily="34" charset="0"/>
                <a:cs typeface="Arial" panose="020B0604020202020204" pitchFamily="34" charset="0"/>
              </a:rPr>
              <a:t>ile</a:t>
            </a:r>
            <a:r>
              <a:rPr lang="tr-TR" b="1" spc="-75" dirty="0">
                <a:latin typeface="Arial" panose="020B0604020202020204" pitchFamily="34" charset="0"/>
                <a:ea typeface="Arial" panose="020B0604020202020204" pitchFamily="34" charset="0"/>
                <a:cs typeface="Arial" panose="020B0604020202020204" pitchFamily="34" charset="0"/>
              </a:rPr>
              <a:t> </a:t>
            </a:r>
            <a:r>
              <a:rPr lang="tr-TR" b="1" spc="-5" dirty="0">
                <a:solidFill>
                  <a:srgbClr val="C00000"/>
                </a:solidFill>
                <a:latin typeface="Arial" panose="020B0604020202020204" pitchFamily="34" charset="0"/>
                <a:ea typeface="Arial" panose="020B0604020202020204" pitchFamily="34" charset="0"/>
                <a:cs typeface="Arial" panose="020B0604020202020204" pitchFamily="34" charset="0"/>
              </a:rPr>
              <a:t>mükellefin</a:t>
            </a:r>
            <a:r>
              <a:rPr lang="tr-TR" b="1" spc="-75"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spc="-20" dirty="0">
                <a:solidFill>
                  <a:srgbClr val="C00000"/>
                </a:solidFill>
                <a:latin typeface="Arial" panose="020B0604020202020204" pitchFamily="34" charset="0"/>
                <a:ea typeface="Arial" panose="020B0604020202020204" pitchFamily="34" charset="0"/>
                <a:cs typeface="Arial" panose="020B0604020202020204" pitchFamily="34" charset="0"/>
              </a:rPr>
              <a:t>kon</a:t>
            </a:r>
            <a:r>
              <a:rPr lang="tr-TR" b="1" spc="-25" dirty="0">
                <a:solidFill>
                  <a:srgbClr val="C00000"/>
                </a:solidFill>
                <a:latin typeface="Arial" panose="020B0604020202020204" pitchFamily="34" charset="0"/>
                <a:ea typeface="Arial" panose="020B0604020202020204" pitchFamily="34" charset="0"/>
                <a:cs typeface="Arial" panose="020B0604020202020204" pitchFamily="34" charset="0"/>
              </a:rPr>
              <a:t>uya</a:t>
            </a:r>
            <a:r>
              <a:rPr lang="tr-TR" b="1" spc="120"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dirty="0">
                <a:solidFill>
                  <a:srgbClr val="C00000"/>
                </a:solidFill>
                <a:latin typeface="Arial" panose="020B0604020202020204" pitchFamily="34" charset="0"/>
                <a:ea typeface="Arial" panose="020B0604020202020204" pitchFamily="34" charset="0"/>
                <a:cs typeface="Arial" panose="020B0604020202020204" pitchFamily="34" charset="0"/>
              </a:rPr>
              <a:t>ilişkin</a:t>
            </a:r>
            <a:r>
              <a:rPr lang="tr-TR" b="1" spc="-100"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dirty="0">
                <a:solidFill>
                  <a:srgbClr val="C00000"/>
                </a:solidFill>
                <a:latin typeface="Arial" panose="020B0604020202020204" pitchFamily="34" charset="0"/>
                <a:ea typeface="Arial" panose="020B0604020202020204" pitchFamily="34" charset="0"/>
                <a:cs typeface="Arial" panose="020B0604020202020204" pitchFamily="34" charset="0"/>
              </a:rPr>
              <a:t>olarak</a:t>
            </a:r>
            <a:r>
              <a:rPr lang="tr-TR" b="1" spc="-100"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spc="-10" dirty="0">
                <a:solidFill>
                  <a:srgbClr val="C00000"/>
                </a:solidFill>
                <a:latin typeface="Arial" panose="020B0604020202020204" pitchFamily="34" charset="0"/>
                <a:ea typeface="Arial" panose="020B0604020202020204" pitchFamily="34" charset="0"/>
                <a:cs typeface="Arial" panose="020B0604020202020204" pitchFamily="34" charset="0"/>
              </a:rPr>
              <a:t>danışa</a:t>
            </a:r>
            <a:r>
              <a:rPr lang="tr-TR" b="1" spc="-5" dirty="0">
                <a:solidFill>
                  <a:srgbClr val="C00000"/>
                </a:solidFill>
                <a:latin typeface="Arial" panose="020B0604020202020204" pitchFamily="34" charset="0"/>
                <a:ea typeface="Arial" panose="020B0604020202020204" pitchFamily="34" charset="0"/>
                <a:cs typeface="Arial" panose="020B0604020202020204" pitchFamily="34" charset="0"/>
              </a:rPr>
              <a:t>bileceği</a:t>
            </a:r>
            <a:r>
              <a:rPr lang="tr-TR" b="1" spc="-95"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spc="-15" dirty="0">
                <a:solidFill>
                  <a:srgbClr val="C00000"/>
                </a:solidFill>
                <a:latin typeface="Arial" panose="020B0604020202020204" pitchFamily="34" charset="0"/>
                <a:ea typeface="Arial" panose="020B0604020202020204" pitchFamily="34" charset="0"/>
                <a:cs typeface="Arial" panose="020B0604020202020204" pitchFamily="34" charset="0"/>
              </a:rPr>
              <a:t>m</a:t>
            </a:r>
            <a:r>
              <a:rPr lang="tr-TR" b="1" spc="-20" dirty="0">
                <a:solidFill>
                  <a:srgbClr val="C00000"/>
                </a:solidFill>
                <a:latin typeface="Arial" panose="020B0604020202020204" pitchFamily="34" charset="0"/>
                <a:ea typeface="Arial" panose="020B0604020202020204" pitchFamily="34" charset="0"/>
                <a:cs typeface="Arial" panose="020B0604020202020204" pitchFamily="34" charset="0"/>
              </a:rPr>
              <a:t>uhase</a:t>
            </a:r>
            <a:r>
              <a:rPr lang="tr-TR" b="1" spc="-15" dirty="0">
                <a:solidFill>
                  <a:srgbClr val="C00000"/>
                </a:solidFill>
                <a:latin typeface="Arial" panose="020B0604020202020204" pitchFamily="34" charset="0"/>
                <a:ea typeface="Arial" panose="020B0604020202020204" pitchFamily="34" charset="0"/>
                <a:cs typeface="Arial" panose="020B0604020202020204" pitchFamily="34" charset="0"/>
              </a:rPr>
              <a:t>be ve</a:t>
            </a:r>
            <a:r>
              <a:rPr lang="tr-TR" b="1" spc="-55"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spc="-5" dirty="0">
                <a:solidFill>
                  <a:srgbClr val="C00000"/>
                </a:solidFill>
                <a:latin typeface="Arial" panose="020B0604020202020204" pitchFamily="34" charset="0"/>
                <a:ea typeface="Arial" panose="020B0604020202020204" pitchFamily="34" charset="0"/>
                <a:cs typeface="Arial" panose="020B0604020202020204" pitchFamily="34" charset="0"/>
              </a:rPr>
              <a:t>müşavirlik</a:t>
            </a:r>
            <a:r>
              <a:rPr lang="tr-TR" b="1" spc="-50"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spc="-5" dirty="0">
                <a:solidFill>
                  <a:srgbClr val="C00000"/>
                </a:solidFill>
                <a:latin typeface="Arial" panose="020B0604020202020204" pitchFamily="34" charset="0"/>
                <a:ea typeface="Arial" panose="020B0604020202020204" pitchFamily="34" charset="0"/>
                <a:cs typeface="Arial" panose="020B0604020202020204" pitchFamily="34" charset="0"/>
              </a:rPr>
              <a:t>şirketlerinin</a:t>
            </a:r>
            <a:r>
              <a:rPr lang="tr-TR" b="1" spc="-55"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dirty="0">
                <a:solidFill>
                  <a:srgbClr val="C00000"/>
                </a:solidFill>
                <a:latin typeface="Arial" panose="020B0604020202020204" pitchFamily="34" charset="0"/>
                <a:ea typeface="Arial" panose="020B0604020202020204" pitchFamily="34" charset="0"/>
                <a:cs typeface="Arial" panose="020B0604020202020204" pitchFamily="34" charset="0"/>
              </a:rPr>
              <a:t>varlığı</a:t>
            </a:r>
            <a:r>
              <a:rPr lang="tr-TR" b="1" spc="105" dirty="0">
                <a:solidFill>
                  <a:srgbClr val="C00000"/>
                </a:solidFill>
                <a:latin typeface="Arial" panose="020B0604020202020204" pitchFamily="34" charset="0"/>
                <a:ea typeface="Arial" panose="020B0604020202020204" pitchFamily="34" charset="0"/>
                <a:cs typeface="Arial" panose="020B0604020202020204" pitchFamily="34" charset="0"/>
              </a:rPr>
              <a:t> </a:t>
            </a:r>
            <a:r>
              <a:rPr lang="tr-TR" b="1" spc="-15" dirty="0">
                <a:solidFill>
                  <a:srgbClr val="C00000"/>
                </a:solidFill>
                <a:latin typeface="Arial" panose="020B0604020202020204" pitchFamily="34" charset="0"/>
                <a:ea typeface="Arial" panose="020B0604020202020204" pitchFamily="34" charset="0"/>
                <a:cs typeface="Arial" panose="020B0604020202020204" pitchFamily="34" charset="0"/>
              </a:rPr>
              <a:t>g</a:t>
            </a:r>
            <a:r>
              <a:rPr lang="tr-TR" b="1" dirty="0">
                <a:solidFill>
                  <a:srgbClr val="C00000"/>
                </a:solidFill>
                <a:latin typeface="Arial" panose="020B0604020202020204" pitchFamily="34" charset="0"/>
                <a:ea typeface="Arial" panose="020B0604020202020204" pitchFamily="34" charset="0"/>
                <a:cs typeface="Arial" panose="020B0604020202020204" pitchFamily="34" charset="0"/>
              </a:rPr>
              <a:t>österilmektedi</a:t>
            </a:r>
            <a:r>
              <a:rPr lang="tr-TR" b="1" spc="-140" dirty="0">
                <a:solidFill>
                  <a:srgbClr val="C00000"/>
                </a:solidFill>
                <a:latin typeface="Arial" panose="020B0604020202020204" pitchFamily="34" charset="0"/>
                <a:ea typeface="Arial" panose="020B0604020202020204" pitchFamily="34" charset="0"/>
                <a:cs typeface="Arial" panose="020B0604020202020204" pitchFamily="34" charset="0"/>
              </a:rPr>
              <a:t>r</a:t>
            </a:r>
            <a:r>
              <a:rPr lang="tr-TR" b="1" dirty="0">
                <a:solidFill>
                  <a:srgbClr val="C00000"/>
                </a:solidFill>
                <a:latin typeface="Arial" panose="020B0604020202020204" pitchFamily="34" charset="0"/>
                <a:ea typeface="Arial" panose="020B0604020202020204" pitchFamily="34" charset="0"/>
                <a:cs typeface="Arial" panose="020B0604020202020204" pitchFamily="34" charset="0"/>
              </a:rPr>
              <a:t>.</a:t>
            </a:r>
            <a:r>
              <a:rPr lang="tr-TR" b="1" spc="-5" dirty="0">
                <a:solidFill>
                  <a:srgbClr val="C00000"/>
                </a:solidFill>
                <a:latin typeface="Arial" panose="020B0604020202020204" pitchFamily="34" charset="0"/>
                <a:ea typeface="Arial" panose="020B0604020202020204" pitchFamily="34" charset="0"/>
                <a:cs typeface="Arial" panose="020B0604020202020204" pitchFamily="34" charset="0"/>
              </a:rPr>
              <a:t> </a:t>
            </a:r>
          </a:p>
        </p:txBody>
      </p:sp>
      <p:sp>
        <p:nvSpPr>
          <p:cNvPr id="4" name="Slayt Numarası Yer Tutucusu 3">
            <a:extLst>
              <a:ext uri="{FF2B5EF4-FFF2-40B4-BE49-F238E27FC236}">
                <a16:creationId xmlns:a16="http://schemas.microsoft.com/office/drawing/2014/main" id="{28817F57-5E1D-40A8-9582-624867038E8D}"/>
              </a:ext>
            </a:extLst>
          </p:cNvPr>
          <p:cNvSpPr>
            <a:spLocks noGrp="1"/>
          </p:cNvSpPr>
          <p:nvPr>
            <p:ph type="sldNum" sz="quarter" idx="12"/>
          </p:nvPr>
        </p:nvSpPr>
        <p:spPr>
          <a:xfrm>
            <a:off x="8704328" y="6525344"/>
            <a:ext cx="439671" cy="332656"/>
          </a:xfrm>
        </p:spPr>
        <p:txBody>
          <a:bodyPr/>
          <a:lstStyle/>
          <a:p>
            <a:fld id="{B6CBF2A1-A246-4652-A694-355DEEDA63C2}" type="slidenum">
              <a:rPr lang="tr-TR" smtClean="0"/>
              <a:pPr/>
              <a:t>29</a:t>
            </a:fld>
            <a:endParaRPr lang="tr-TR" dirty="0"/>
          </a:p>
        </p:txBody>
      </p:sp>
    </p:spTree>
    <p:extLst>
      <p:ext uri="{BB962C8B-B14F-4D97-AF65-F5344CB8AC3E}">
        <p14:creationId xmlns:p14="http://schemas.microsoft.com/office/powerpoint/2010/main" val="2898803537"/>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CDADCF02-8B43-4D99-9C44-83E7BE2A2755}"/>
              </a:ext>
            </a:extLst>
          </p:cNvPr>
          <p:cNvSpPr/>
          <p:nvPr/>
        </p:nvSpPr>
        <p:spPr>
          <a:xfrm>
            <a:off x="395535" y="620688"/>
            <a:ext cx="8748464" cy="5822748"/>
          </a:xfrm>
          <a:prstGeom prst="rect">
            <a:avLst/>
          </a:prstGeom>
        </p:spPr>
        <p:txBody>
          <a:bodyPr wrap="square">
            <a:spAutoFit/>
          </a:bodyPr>
          <a:lstStyle/>
          <a:p>
            <a:pPr algn="just">
              <a:lnSpc>
                <a:spcPts val="2500"/>
              </a:lnSpc>
              <a:spcBef>
                <a:spcPts val="600"/>
              </a:spcBef>
              <a:spcAft>
                <a:spcPts val="600"/>
              </a:spcAft>
            </a:pPr>
            <a:r>
              <a:rPr lang="tr-TR" b="1" dirty="0">
                <a:solidFill>
                  <a:srgbClr val="C00000"/>
                </a:solidFill>
              </a:rPr>
              <a:t>Vergilemede belirlilik ilkesi</a:t>
            </a:r>
            <a:r>
              <a:rPr lang="tr-TR" b="1" dirty="0"/>
              <a:t>, yükümlülüğün hem kişiler hem de idare yönünden belli ve kesin olmasını, yasa kuralının, ilgili kişilerin mevcut şartlar altında belirli bir işlemin ne tür sonuçlar doğurabileceğini makul bir düzeyde öngörmelerini mümkün kılacak şekilde düzenlenmesini gerektirir. Kanunun varlığı kadar kanun metninin ve uygulamasının da bireylerin davranışlarının sonucunu önceden öngörebilecekleri kadar hukuki belirlilik taşıması gerekir. </a:t>
            </a:r>
          </a:p>
          <a:p>
            <a:pPr algn="just">
              <a:lnSpc>
                <a:spcPts val="2500"/>
              </a:lnSpc>
              <a:spcBef>
                <a:spcPts val="600"/>
              </a:spcBef>
              <a:spcAft>
                <a:spcPts val="600"/>
              </a:spcAft>
            </a:pPr>
            <a:r>
              <a:rPr lang="tr-TR" b="1" dirty="0">
                <a:solidFill>
                  <a:srgbClr val="000000"/>
                </a:solidFill>
              </a:rPr>
              <a:t>Ancak vergi mevzuatımızın ve vergisel teşviklerin geniş kapsamlı ve anlaşılmasının güç olması, çok sık yapılan değişiklikler, teknolojik ve  ekonomik gelişmeler, kripto para birimleri ve türev finansal araçlarla yapılan işlemlerin artması, uluslararası ticaret hacmindeki hızlı artışlar ve uluslararası vergisel işlemler, yabancı sermayeli şirketlerdeki gelişmeler gibi bir çok unsur mükelleflerin vergi mevzuatını yorumlama güçlüğü karşısında idareden </a:t>
            </a:r>
            <a:r>
              <a:rPr lang="tr-TR" b="1" dirty="0">
                <a:solidFill>
                  <a:srgbClr val="C00000"/>
                </a:solidFill>
              </a:rPr>
              <a:t>izahat </a:t>
            </a:r>
            <a:r>
              <a:rPr lang="tr-TR" b="1" dirty="0">
                <a:solidFill>
                  <a:srgbClr val="000000"/>
                </a:solidFill>
              </a:rPr>
              <a:t>talep etme ihtiyacını da artırmaktadır. </a:t>
            </a:r>
          </a:p>
          <a:p>
            <a:pPr lvl="0" algn="just">
              <a:lnSpc>
                <a:spcPts val="2500"/>
              </a:lnSpc>
              <a:spcBef>
                <a:spcPts val="600"/>
              </a:spcBef>
              <a:spcAft>
                <a:spcPts val="600"/>
              </a:spcAft>
              <a:buClr>
                <a:srgbClr val="FFCC00"/>
              </a:buClr>
            </a:pPr>
            <a:r>
              <a:rPr lang="tr-TR" b="1" kern="0" dirty="0">
                <a:solidFill>
                  <a:srgbClr val="000000"/>
                </a:solidFill>
                <a:latin typeface="Arial"/>
              </a:rPr>
              <a:t>Mükelleflerin </a:t>
            </a:r>
            <a:r>
              <a:rPr lang="tr-TR" b="1" kern="0" dirty="0">
                <a:solidFill>
                  <a:srgbClr val="C00000"/>
                </a:solidFill>
                <a:latin typeface="Arial"/>
              </a:rPr>
              <a:t>izahat alma hakkı</a:t>
            </a:r>
            <a:r>
              <a:rPr lang="tr-TR" b="1" kern="0" dirty="0">
                <a:solidFill>
                  <a:srgbClr val="000000"/>
                </a:solidFill>
                <a:latin typeface="Arial"/>
              </a:rPr>
              <a:t>, </a:t>
            </a:r>
            <a:r>
              <a:rPr lang="tr-TR" b="1" kern="0" dirty="0">
                <a:solidFill>
                  <a:srgbClr val="C00000"/>
                </a:solidFill>
                <a:latin typeface="Arial"/>
              </a:rPr>
              <a:t>vergilemede kanunilik ve belirlilik </a:t>
            </a:r>
            <a:r>
              <a:rPr lang="tr-TR" b="1" kern="0" dirty="0">
                <a:solidFill>
                  <a:srgbClr val="000000"/>
                </a:solidFill>
                <a:latin typeface="Arial"/>
              </a:rPr>
              <a:t>ilkelerinin bir yansıması olarak pek çok ülke vergi mevzuatında yer almakta, vergi idareleri mükelleflerin izahat taleplerini karşılamaya ilişkin idari altyapı oluşturmaktadır.</a:t>
            </a:r>
            <a:endParaRPr lang="tr-TR" b="1" dirty="0"/>
          </a:p>
        </p:txBody>
      </p:sp>
      <p:sp>
        <p:nvSpPr>
          <p:cNvPr id="3" name="Slayt Numarası Yer Tutucusu 2">
            <a:extLst>
              <a:ext uri="{FF2B5EF4-FFF2-40B4-BE49-F238E27FC236}">
                <a16:creationId xmlns:a16="http://schemas.microsoft.com/office/drawing/2014/main" id="{00347088-F2BE-4F0C-9045-BCE7AF1031DE}"/>
              </a:ext>
            </a:extLst>
          </p:cNvPr>
          <p:cNvSpPr>
            <a:spLocks noGrp="1"/>
          </p:cNvSpPr>
          <p:nvPr>
            <p:ph type="sldNum" sz="quarter" idx="12"/>
          </p:nvPr>
        </p:nvSpPr>
        <p:spPr/>
        <p:txBody>
          <a:bodyPr/>
          <a:lstStyle/>
          <a:p>
            <a:fld id="{B6CBF2A1-A246-4652-A694-355DEEDA63C2}" type="slidenum">
              <a:rPr lang="tr-TR" smtClean="0"/>
              <a:pPr/>
              <a:t>3</a:t>
            </a:fld>
            <a:endParaRPr lang="tr-TR"/>
          </a:p>
        </p:txBody>
      </p:sp>
    </p:spTree>
    <p:extLst>
      <p:ext uri="{BB962C8B-B14F-4D97-AF65-F5344CB8AC3E}">
        <p14:creationId xmlns:p14="http://schemas.microsoft.com/office/powerpoint/2010/main" val="39773468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9C6846D-C9F0-40A1-8CFE-C0709AF10D36}"/>
              </a:ext>
            </a:extLst>
          </p:cNvPr>
          <p:cNvSpPr/>
          <p:nvPr/>
        </p:nvSpPr>
        <p:spPr>
          <a:xfrm>
            <a:off x="431031" y="548680"/>
            <a:ext cx="8712968" cy="6245299"/>
          </a:xfrm>
          <a:prstGeom prst="rect">
            <a:avLst/>
          </a:prstGeom>
        </p:spPr>
        <p:txBody>
          <a:bodyPr wrap="square">
            <a:spAutoFit/>
          </a:bodyPr>
          <a:lstStyle/>
          <a:p>
            <a:pPr algn="just"/>
            <a:r>
              <a:rPr lang="tr-TR" b="1" dirty="0">
                <a:solidFill>
                  <a:srgbClr val="C00000"/>
                </a:solidFill>
              </a:rPr>
              <a:t>10- İŞLEM GERÇEKLEŞMİŞ OLSA DAHİ BEYAN DÖNEMİNE KADAR MUKTEZA TALEP ETME HAKKI VERİLMELİDİR.</a:t>
            </a:r>
          </a:p>
          <a:p>
            <a:pPr algn="just">
              <a:lnSpc>
                <a:spcPts val="2200"/>
              </a:lnSpc>
              <a:spcBef>
                <a:spcPts val="600"/>
              </a:spcBef>
              <a:spcAft>
                <a:spcPts val="600"/>
              </a:spcAft>
            </a:pPr>
            <a:r>
              <a:rPr lang="tr-TR" b="1" dirty="0"/>
              <a:t>Mükellef İzahat Taleplerinin Cevaplandırılmasına Dair Yönetmelik’te, mükelleflerin ve vergi sorumlularının vergi uygulamaları ile ilgili işlemlerinin gerçekleşmesinden sonra yaptıkları başvuruların özelge kapsamında değerlendirilmeyeceği belirtilmiştir. </a:t>
            </a:r>
          </a:p>
          <a:p>
            <a:pPr algn="just">
              <a:lnSpc>
                <a:spcPts val="2200"/>
              </a:lnSpc>
              <a:spcBef>
                <a:spcPts val="600"/>
              </a:spcBef>
              <a:spcAft>
                <a:spcPts val="600"/>
              </a:spcAft>
            </a:pPr>
            <a:r>
              <a:rPr lang="tr-TR" b="1" spc="-5" dirty="0">
                <a:ea typeface="Times New Roman" panose="02020603050405020304" pitchFamily="18" charset="0"/>
                <a:cs typeface="Arial" panose="020B0604020202020204" pitchFamily="34" charset="0"/>
              </a:rPr>
              <a:t>Ancak</a:t>
            </a:r>
            <a:r>
              <a:rPr lang="tr-TR" b="1" spc="1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bazen</a:t>
            </a:r>
            <a:r>
              <a:rPr lang="tr-TR" b="1" spc="1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işlemler</a:t>
            </a:r>
            <a:r>
              <a:rPr lang="tr-TR" b="1" spc="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gerçekleştirildikten</a:t>
            </a:r>
            <a:r>
              <a:rPr lang="tr-TR" b="1" spc="5"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sonra da</a:t>
            </a:r>
            <a:r>
              <a:rPr lang="tr-TR" b="1" spc="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uygulamaya</a:t>
            </a:r>
            <a:r>
              <a:rPr lang="tr-TR" b="1" spc="5"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ilişkin</a:t>
            </a:r>
            <a:r>
              <a:rPr lang="tr-TR" b="1" spc="1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izahat</a:t>
            </a:r>
            <a:r>
              <a:rPr lang="tr-TR" b="1" spc="1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istenmesi</a:t>
            </a:r>
            <a:r>
              <a:rPr lang="tr-TR" b="1" spc="49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gerekli</a:t>
            </a:r>
            <a:r>
              <a:rPr lang="tr-TR" b="1" spc="7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olabilmektedir.</a:t>
            </a:r>
            <a:r>
              <a:rPr lang="tr-TR" b="1" spc="7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Özellikle</a:t>
            </a:r>
            <a:r>
              <a:rPr lang="tr-TR" b="1" spc="6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işlemi</a:t>
            </a:r>
            <a:r>
              <a:rPr lang="tr-TR" b="1" spc="7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vergisiz</a:t>
            </a:r>
            <a:r>
              <a:rPr lang="tr-TR" b="1" spc="7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olarak</a:t>
            </a:r>
            <a:r>
              <a:rPr lang="tr-TR" b="1" spc="7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gerçekleştiren</a:t>
            </a:r>
            <a:r>
              <a:rPr lang="tr-TR" b="1" spc="70"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kamusal</a:t>
            </a:r>
            <a:r>
              <a:rPr lang="tr-TR" b="1" spc="6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niteliği</a:t>
            </a:r>
            <a:r>
              <a:rPr lang="tr-TR" b="1" spc="465"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olan</a:t>
            </a:r>
            <a:r>
              <a:rPr lang="tr-TR" b="1" spc="260"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kişi</a:t>
            </a:r>
            <a:r>
              <a:rPr lang="tr-TR" b="1" spc="265"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ve</a:t>
            </a:r>
            <a:r>
              <a:rPr lang="tr-TR" b="1" spc="255"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kurumlar</a:t>
            </a:r>
            <a:r>
              <a:rPr lang="tr-TR" b="1" spc="25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(noterler,</a:t>
            </a:r>
            <a:r>
              <a:rPr lang="tr-TR" b="1" spc="26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kamu</a:t>
            </a:r>
            <a:r>
              <a:rPr lang="tr-TR" b="1" spc="26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idareleri</a:t>
            </a:r>
            <a:r>
              <a:rPr lang="tr-TR" b="1" spc="260" dirty="0">
                <a:ea typeface="Times New Roman" panose="02020603050405020304" pitchFamily="18" charset="0"/>
                <a:cs typeface="Arial" panose="020B0604020202020204" pitchFamily="34" charset="0"/>
              </a:rPr>
              <a:t> </a:t>
            </a:r>
            <a:r>
              <a:rPr lang="tr-TR" b="1" dirty="0" err="1">
                <a:ea typeface="Times New Roman" panose="02020603050405020304" pitchFamily="18" charset="0"/>
                <a:cs typeface="Arial" panose="020B0604020202020204" pitchFamily="34" charset="0"/>
              </a:rPr>
              <a:t>v.s</a:t>
            </a:r>
            <a:r>
              <a:rPr lang="tr-TR" b="1" dirty="0">
                <a:ea typeface="Times New Roman" panose="02020603050405020304" pitchFamily="18" charset="0"/>
                <a:cs typeface="Arial" panose="020B0604020202020204" pitchFamily="34" charset="0"/>
              </a:rPr>
              <a:t>.),</a:t>
            </a:r>
            <a:r>
              <a:rPr lang="tr-TR" b="1" spc="26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uygulamalarının</a:t>
            </a:r>
            <a:r>
              <a:rPr lang="tr-TR" b="1" spc="26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doğruluğunu</a:t>
            </a:r>
            <a:r>
              <a:rPr lang="tr-TR" b="1" spc="28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teyit</a:t>
            </a:r>
            <a:r>
              <a:rPr lang="tr-TR" b="1" spc="17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etmek</a:t>
            </a:r>
            <a:r>
              <a:rPr lang="tr-TR" b="1" spc="165"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için</a:t>
            </a:r>
            <a:r>
              <a:rPr lang="tr-TR" b="1" spc="16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(özellikle</a:t>
            </a:r>
            <a:r>
              <a:rPr lang="tr-TR" b="1" spc="16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damga</a:t>
            </a:r>
            <a:r>
              <a:rPr lang="tr-TR" b="1" spc="16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vergisi</a:t>
            </a:r>
            <a:r>
              <a:rPr lang="tr-TR" b="1" spc="170"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konularında)</a:t>
            </a:r>
            <a:r>
              <a:rPr lang="tr-TR" b="1" spc="160"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işlemden</a:t>
            </a:r>
            <a:r>
              <a:rPr lang="tr-TR" b="1" spc="165"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sonra</a:t>
            </a:r>
            <a:r>
              <a:rPr lang="tr-TR" b="1" spc="17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İdare’ye</a:t>
            </a:r>
            <a:r>
              <a:rPr lang="tr-TR" b="1" spc="26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başvurabilmektedir.</a:t>
            </a:r>
            <a:r>
              <a:rPr lang="tr-TR" b="1" spc="30" dirty="0">
                <a:ea typeface="Times New Roman" panose="02020603050405020304" pitchFamily="18" charset="0"/>
                <a:cs typeface="Arial" panose="020B0604020202020204" pitchFamily="34" charset="0"/>
              </a:rPr>
              <a:t> </a:t>
            </a:r>
          </a:p>
          <a:p>
            <a:pPr algn="just">
              <a:lnSpc>
                <a:spcPts val="2200"/>
              </a:lnSpc>
              <a:spcBef>
                <a:spcPts val="600"/>
              </a:spcBef>
              <a:spcAft>
                <a:spcPts val="600"/>
              </a:spcAft>
            </a:pPr>
            <a:r>
              <a:rPr lang="tr-TR" b="1" spc="-5" dirty="0">
                <a:ea typeface="Times New Roman" panose="02020603050405020304" pitchFamily="18" charset="0"/>
                <a:cs typeface="Arial" panose="020B0604020202020204" pitchFamily="34" charset="0"/>
              </a:rPr>
              <a:t>Ancak</a:t>
            </a:r>
            <a:r>
              <a:rPr lang="tr-TR" b="1" spc="30"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bu</a:t>
            </a:r>
            <a:r>
              <a:rPr lang="tr-TR" b="1" spc="3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başvurular</a:t>
            </a:r>
            <a:r>
              <a:rPr lang="tr-TR" b="1" spc="4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sıklıkla</a:t>
            </a:r>
            <a:r>
              <a:rPr lang="tr-TR" b="1" spc="3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eksik/hatalı</a:t>
            </a:r>
            <a:r>
              <a:rPr lang="tr-TR" b="1" spc="3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bilgi</a:t>
            </a:r>
            <a:r>
              <a:rPr lang="tr-TR" b="1" dirty="0">
                <a:ea typeface="Times New Roman" panose="02020603050405020304" pitchFamily="18" charset="0"/>
                <a:cs typeface="Arial" panose="020B0604020202020204" pitchFamily="34" charset="0"/>
              </a:rPr>
              <a:t> </a:t>
            </a:r>
            <a:r>
              <a:rPr lang="tr-TR" b="1" spc="35" dirty="0">
                <a:ea typeface="Times New Roman" panose="02020603050405020304" pitchFamily="18" charset="0"/>
                <a:cs typeface="Arial" panose="020B0604020202020204" pitchFamily="34" charset="0"/>
              </a:rPr>
              <a:t>ve</a:t>
            </a:r>
            <a:r>
              <a:rPr lang="tr-TR" b="1" spc="49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açıklamalarla</a:t>
            </a:r>
            <a:r>
              <a:rPr lang="tr-TR" b="1" spc="21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yapıldığından,</a:t>
            </a:r>
            <a:r>
              <a:rPr lang="tr-TR" b="1" spc="20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İdare</a:t>
            </a:r>
            <a:r>
              <a:rPr lang="tr-TR" b="1" spc="21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yanlış</a:t>
            </a:r>
            <a:r>
              <a:rPr lang="tr-TR" b="1" spc="20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yönlendirilmekte</a:t>
            </a:r>
            <a:r>
              <a:rPr lang="tr-TR" b="1" spc="185"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ve</a:t>
            </a:r>
            <a:r>
              <a:rPr lang="tr-TR" b="1" spc="18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gerçek</a:t>
            </a:r>
            <a:r>
              <a:rPr lang="tr-TR" b="1" spc="190"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duruma</a:t>
            </a:r>
            <a:r>
              <a:rPr lang="tr-TR" b="1" spc="18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uygun</a:t>
            </a:r>
            <a:r>
              <a:rPr lang="tr-TR" b="1" spc="39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olmayan</a:t>
            </a:r>
            <a:r>
              <a:rPr lang="tr-TR" b="1" spc="29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görüşler</a:t>
            </a:r>
            <a:r>
              <a:rPr lang="tr-TR" b="1" spc="28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alınabilmektedir.</a:t>
            </a:r>
            <a:r>
              <a:rPr lang="tr-TR" b="1" spc="285" dirty="0">
                <a:ea typeface="Times New Roman" panose="02020603050405020304" pitchFamily="18" charset="0"/>
                <a:cs typeface="Arial" panose="020B0604020202020204" pitchFamily="34" charset="0"/>
              </a:rPr>
              <a:t> </a:t>
            </a:r>
            <a:r>
              <a:rPr lang="tr-TR" b="1" spc="-10" dirty="0">
                <a:ea typeface="Times New Roman" panose="02020603050405020304" pitchFamily="18" charset="0"/>
                <a:cs typeface="Arial" panose="020B0604020202020204" pitchFamily="34" charset="0"/>
              </a:rPr>
              <a:t>İlk</a:t>
            </a:r>
            <a:r>
              <a:rPr lang="tr-TR" b="1" spc="28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başvurudaki</a:t>
            </a:r>
            <a:r>
              <a:rPr lang="tr-TR" b="1" spc="27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eksik/hatalı</a:t>
            </a:r>
            <a:r>
              <a:rPr lang="tr-TR" b="1" spc="27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bilgileri</a:t>
            </a:r>
            <a:r>
              <a:rPr lang="tr-TR" b="1" spc="280"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düzelter</a:t>
            </a:r>
            <a:r>
              <a:rPr lang="tr-TR" b="1" dirty="0">
                <a:ea typeface="Times New Roman" panose="02020603050405020304" pitchFamily="18" charset="0"/>
                <a:cs typeface="Times New Roman" panose="02020603050405020304" pitchFamily="18" charset="0"/>
              </a:rPr>
              <a:t>ek</a:t>
            </a:r>
            <a:r>
              <a:rPr lang="tr-TR" b="1" spc="535" dirty="0">
                <a:ea typeface="Times New Roman" panose="02020603050405020304" pitchFamily="18" charset="0"/>
                <a:cs typeface="Times New Roman" panose="02020603050405020304" pitchFamily="18" charset="0"/>
              </a:rPr>
              <a:t> </a:t>
            </a:r>
            <a:r>
              <a:rPr lang="tr-TR" b="1" spc="-5" dirty="0">
                <a:ea typeface="Times New Roman" panose="02020603050405020304" pitchFamily="18" charset="0"/>
                <a:cs typeface="Arial" panose="020B0604020202020204" pitchFamily="34" charset="0"/>
              </a:rPr>
              <a:t>doğru</a:t>
            </a:r>
            <a:r>
              <a:rPr lang="tr-TR" b="1" spc="25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bilgilerle</a:t>
            </a:r>
            <a:r>
              <a:rPr lang="tr-TR" b="1" spc="26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yeniden</a:t>
            </a:r>
            <a:r>
              <a:rPr lang="tr-TR" b="1" spc="245"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bir</a:t>
            </a:r>
            <a:r>
              <a:rPr lang="tr-TR" b="1" spc="24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değerlendirme</a:t>
            </a:r>
            <a:r>
              <a:rPr lang="tr-TR" b="1" spc="255"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isteyen</a:t>
            </a:r>
            <a:r>
              <a:rPr lang="tr-TR" b="1" spc="250"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mükellefe</a:t>
            </a:r>
            <a:r>
              <a:rPr lang="tr-TR" b="1" spc="240" dirty="0">
                <a:ea typeface="Times New Roman" panose="02020603050405020304" pitchFamily="18" charset="0"/>
                <a:cs typeface="Arial" panose="020B0604020202020204" pitchFamily="34" charset="0"/>
              </a:rPr>
              <a:t> </a:t>
            </a:r>
            <a:r>
              <a:rPr lang="tr-TR" b="1" dirty="0">
                <a:ea typeface="Times New Roman" panose="02020603050405020304" pitchFamily="18" charset="0"/>
                <a:cs typeface="Arial" panose="020B0604020202020204" pitchFamily="34" charset="0"/>
              </a:rPr>
              <a:t>ise,</a:t>
            </a:r>
            <a:r>
              <a:rPr lang="tr-TR" b="1" spc="25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işlemin</a:t>
            </a:r>
            <a:r>
              <a:rPr lang="tr-TR" b="1" spc="370"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gerçekleştirilmiş</a:t>
            </a:r>
            <a:r>
              <a:rPr lang="tr-TR" b="1"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olduğu</a:t>
            </a:r>
            <a:r>
              <a:rPr lang="tr-TR" b="1"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gerekçesiyle </a:t>
            </a:r>
            <a:r>
              <a:rPr lang="tr-TR" b="1" dirty="0">
                <a:ea typeface="Times New Roman" panose="02020603050405020304" pitchFamily="18" charset="0"/>
                <a:cs typeface="Arial" panose="020B0604020202020204" pitchFamily="34" charset="0"/>
              </a:rPr>
              <a:t>özelge </a:t>
            </a:r>
            <a:r>
              <a:rPr lang="tr-TR" b="1" spc="-5" dirty="0">
                <a:ea typeface="Times New Roman" panose="02020603050405020304" pitchFamily="18" charset="0"/>
                <a:cs typeface="Arial" panose="020B0604020202020204" pitchFamily="34" charset="0"/>
              </a:rPr>
              <a:t>kapsamında görüş</a:t>
            </a:r>
            <a:r>
              <a:rPr lang="tr-TR" b="1" dirty="0">
                <a:ea typeface="Times New Roman" panose="02020603050405020304" pitchFamily="18" charset="0"/>
                <a:cs typeface="Arial" panose="020B0604020202020204" pitchFamily="34" charset="0"/>
              </a:rPr>
              <a:t> </a:t>
            </a:r>
            <a:r>
              <a:rPr lang="tr-TR" b="1" spc="-5" dirty="0">
                <a:ea typeface="Times New Roman" panose="02020603050405020304" pitchFamily="18" charset="0"/>
                <a:cs typeface="Arial" panose="020B0604020202020204" pitchFamily="34" charset="0"/>
              </a:rPr>
              <a:t>verilmemektedir.</a:t>
            </a:r>
            <a:endParaRPr lang="tr-TR" b="1" dirty="0">
              <a:ea typeface="Times New Roman" panose="02020603050405020304" pitchFamily="18" charset="0"/>
              <a:cs typeface="Arial" panose="020B0604020202020204" pitchFamily="34" charset="0"/>
            </a:endParaRPr>
          </a:p>
          <a:p>
            <a:pPr algn="just">
              <a:lnSpc>
                <a:spcPts val="2200"/>
              </a:lnSpc>
              <a:spcBef>
                <a:spcPts val="600"/>
              </a:spcBef>
              <a:spcAft>
                <a:spcPts val="600"/>
              </a:spcAft>
            </a:pPr>
            <a:r>
              <a:rPr lang="tr-TR" b="1" dirty="0"/>
              <a:t>Oysa gerçekleştirilen işlemlere ilişkin vergisel yükümlülüklerin yerine getirileceği tarihe örneğin beyanname verme süresinin sonuna kadar veya 6 ay gibi belirli bir süreyle özelge verilmesinde bir sakınca olmaması gerekir. </a:t>
            </a:r>
          </a:p>
        </p:txBody>
      </p:sp>
      <p:sp>
        <p:nvSpPr>
          <p:cNvPr id="4" name="Slayt Numarası Yer Tutucusu 3">
            <a:extLst>
              <a:ext uri="{FF2B5EF4-FFF2-40B4-BE49-F238E27FC236}">
                <a16:creationId xmlns:a16="http://schemas.microsoft.com/office/drawing/2014/main" id="{8AAC1FFB-F5F2-4E8D-A1E1-E2DA6B7F67C0}"/>
              </a:ext>
            </a:extLst>
          </p:cNvPr>
          <p:cNvSpPr>
            <a:spLocks noGrp="1"/>
          </p:cNvSpPr>
          <p:nvPr>
            <p:ph type="sldNum" sz="quarter" idx="12"/>
          </p:nvPr>
        </p:nvSpPr>
        <p:spPr>
          <a:xfrm>
            <a:off x="8712969" y="6525344"/>
            <a:ext cx="431030" cy="332656"/>
          </a:xfrm>
        </p:spPr>
        <p:txBody>
          <a:bodyPr/>
          <a:lstStyle/>
          <a:p>
            <a:fld id="{B6CBF2A1-A246-4652-A694-355DEEDA63C2}" type="slidenum">
              <a:rPr lang="tr-TR" smtClean="0"/>
              <a:pPr/>
              <a:t>30</a:t>
            </a:fld>
            <a:endParaRPr lang="tr-TR" dirty="0"/>
          </a:p>
        </p:txBody>
      </p:sp>
    </p:spTree>
    <p:extLst>
      <p:ext uri="{BB962C8B-B14F-4D97-AF65-F5344CB8AC3E}">
        <p14:creationId xmlns:p14="http://schemas.microsoft.com/office/powerpoint/2010/main" val="395914041"/>
      </p:ext>
    </p:extLst>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452906" y="1432659"/>
            <a:ext cx="8439574" cy="4524315"/>
          </a:xfrm>
        </p:spPr>
        <p:txBody>
          <a:bodyPr/>
          <a:lstStyle/>
          <a:p>
            <a:endParaRPr lang="tr-TR" dirty="0"/>
          </a:p>
          <a:p>
            <a:pPr marL="0" indent="0">
              <a:buNone/>
            </a:pPr>
            <a:endParaRPr lang="tr-TR" dirty="0"/>
          </a:p>
        </p:txBody>
      </p:sp>
      <p:sp>
        <p:nvSpPr>
          <p:cNvPr id="2" name="Dikdörtgen 1">
            <a:extLst>
              <a:ext uri="{FF2B5EF4-FFF2-40B4-BE49-F238E27FC236}">
                <a16:creationId xmlns:a16="http://schemas.microsoft.com/office/drawing/2014/main" id="{7CD9A85D-D8BB-4B00-9059-09EAC734E47C}"/>
              </a:ext>
            </a:extLst>
          </p:cNvPr>
          <p:cNvSpPr/>
          <p:nvPr/>
        </p:nvSpPr>
        <p:spPr>
          <a:xfrm>
            <a:off x="426801" y="729543"/>
            <a:ext cx="8663842" cy="5398914"/>
          </a:xfrm>
          <a:prstGeom prst="rect">
            <a:avLst/>
          </a:prstGeom>
        </p:spPr>
        <p:txBody>
          <a:bodyPr wrap="square">
            <a:spAutoFit/>
          </a:bodyPr>
          <a:lstStyle/>
          <a:p>
            <a:pPr algn="just"/>
            <a:r>
              <a:rPr lang="tr-TR" b="1" dirty="0">
                <a:solidFill>
                  <a:srgbClr val="C00000"/>
                </a:solidFill>
              </a:rPr>
              <a:t>11- GEREKTİĞİNDE ÖZELGE TALEP EDEN MÜKELLEFE ÖZELGE KOMİSYONUNDA DİNLENME İMKANI SAĞLANMALIDIR</a:t>
            </a:r>
          </a:p>
          <a:p>
            <a:pPr algn="just">
              <a:lnSpc>
                <a:spcPts val="2200"/>
              </a:lnSpc>
              <a:spcBef>
                <a:spcPts val="600"/>
              </a:spcBef>
              <a:spcAft>
                <a:spcPts val="600"/>
              </a:spcAft>
            </a:pPr>
            <a:r>
              <a:rPr lang="tr-TR" b="1" dirty="0"/>
              <a:t>Özelge isteminden bulunan mükellefe, Vergi incelemelerinde Rapor Değerlendirme Komisyonlarında verilen dinlenme hakkının bir benzerinin tanınmasının faydalı olacağı düşündeşindeyiz. </a:t>
            </a:r>
          </a:p>
          <a:p>
            <a:pPr algn="just">
              <a:lnSpc>
                <a:spcPts val="2200"/>
              </a:lnSpc>
              <a:spcBef>
                <a:spcPts val="600"/>
              </a:spcBef>
              <a:spcAft>
                <a:spcPts val="600"/>
              </a:spcAft>
            </a:pPr>
            <a:r>
              <a:rPr lang="tr-TR" b="1" dirty="0"/>
              <a:t>Bu kapsamda özelge talep eden mükellefler belli durumlarda özelgenin hazırlanması sürecindeki komisyon toplantılara katılarak talebini somut ve detaylı bir biçimde ortaya koyabilecektir.</a:t>
            </a:r>
          </a:p>
          <a:p>
            <a:pPr algn="just">
              <a:lnSpc>
                <a:spcPts val="2200"/>
              </a:lnSpc>
              <a:spcBef>
                <a:spcPts val="600"/>
              </a:spcBef>
              <a:spcAft>
                <a:spcPts val="600"/>
              </a:spcAft>
            </a:pPr>
            <a:r>
              <a:rPr lang="tr-TR" b="1" dirty="0">
                <a:solidFill>
                  <a:srgbClr val="C00000"/>
                </a:solidFill>
              </a:rPr>
              <a:t>Örneğin; </a:t>
            </a:r>
            <a:r>
              <a:rPr lang="tr-TR" b="1" dirty="0"/>
              <a:t>ABD özelge sisteminde belirli koşullarda özelge isteminde bulunmadan önce mükellef, telefonla ya da kişisel olarak başvurarak özelge konusunun bilgi edinilmek amacıyla tartışılması için ön toplantı yapılamasını isteyebilir. Mükelleften toplantı öncesi taslak özelge vermesi ya da özelge istenen konu ile ilgili ayrıntılı tanımlamalar yapması istenebilir. Ön istem dışında, IRS toplantı yapılmasının yararlı olacağını düşünüyorsa toplantı planlayabilir. </a:t>
            </a:r>
          </a:p>
          <a:p>
            <a:pPr algn="just">
              <a:lnSpc>
                <a:spcPts val="2200"/>
              </a:lnSpc>
              <a:spcBef>
                <a:spcPts val="600"/>
              </a:spcBef>
              <a:spcAft>
                <a:spcPts val="600"/>
              </a:spcAft>
            </a:pPr>
            <a:r>
              <a:rPr lang="tr-TR" b="1" dirty="0"/>
              <a:t>Hollanda’da genel olarak idari kararlar alınırken vatandaşların bu sürece katılım hakkı vardır. </a:t>
            </a:r>
          </a:p>
        </p:txBody>
      </p:sp>
      <p:sp>
        <p:nvSpPr>
          <p:cNvPr id="4" name="Slayt Numarası Yer Tutucusu 3">
            <a:extLst>
              <a:ext uri="{FF2B5EF4-FFF2-40B4-BE49-F238E27FC236}">
                <a16:creationId xmlns:a16="http://schemas.microsoft.com/office/drawing/2014/main" id="{BF8CC566-EEF8-48C5-93CC-484AAFD2D73C}"/>
              </a:ext>
            </a:extLst>
          </p:cNvPr>
          <p:cNvSpPr>
            <a:spLocks noGrp="1"/>
          </p:cNvSpPr>
          <p:nvPr>
            <p:ph type="sldNum" sz="quarter" idx="12"/>
          </p:nvPr>
        </p:nvSpPr>
        <p:spPr>
          <a:xfrm>
            <a:off x="8704328" y="6525344"/>
            <a:ext cx="439671" cy="332656"/>
          </a:xfrm>
        </p:spPr>
        <p:txBody>
          <a:bodyPr/>
          <a:lstStyle/>
          <a:p>
            <a:fld id="{B6CBF2A1-A246-4652-A694-355DEEDA63C2}" type="slidenum">
              <a:rPr lang="tr-TR" smtClean="0"/>
              <a:pPr/>
              <a:t>31</a:t>
            </a:fld>
            <a:endParaRPr lang="tr-TR"/>
          </a:p>
        </p:txBody>
      </p:sp>
    </p:spTree>
    <p:extLst>
      <p:ext uri="{BB962C8B-B14F-4D97-AF65-F5344CB8AC3E}">
        <p14:creationId xmlns:p14="http://schemas.microsoft.com/office/powerpoint/2010/main" val="647698549"/>
      </p:ext>
    </p:extLst>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p:txBody>
          <a:bodyPr/>
          <a:lstStyle/>
          <a:p>
            <a:endParaRPr lang="tr-TR" dirty="0"/>
          </a:p>
          <a:p>
            <a:pPr marL="0" indent="0">
              <a:buNone/>
            </a:pPr>
            <a:endParaRPr lang="tr-TR" dirty="0"/>
          </a:p>
        </p:txBody>
      </p:sp>
      <p:sp>
        <p:nvSpPr>
          <p:cNvPr id="3" name="Dikdörtgen 2">
            <a:extLst>
              <a:ext uri="{FF2B5EF4-FFF2-40B4-BE49-F238E27FC236}">
                <a16:creationId xmlns:a16="http://schemas.microsoft.com/office/drawing/2014/main" id="{15537EC9-905C-425E-8E5C-7E76667F6275}"/>
              </a:ext>
            </a:extLst>
          </p:cNvPr>
          <p:cNvSpPr/>
          <p:nvPr/>
        </p:nvSpPr>
        <p:spPr>
          <a:xfrm>
            <a:off x="455145" y="764704"/>
            <a:ext cx="8583590" cy="4853893"/>
          </a:xfrm>
          <a:prstGeom prst="rect">
            <a:avLst/>
          </a:prstGeom>
        </p:spPr>
        <p:txBody>
          <a:bodyPr wrap="square">
            <a:spAutoFit/>
          </a:bodyPr>
          <a:lstStyle/>
          <a:p>
            <a:pPr algn="just">
              <a:spcAft>
                <a:spcPts val="1200"/>
              </a:spcAft>
              <a:tabLst>
                <a:tab pos="268288" algn="l"/>
              </a:tabLst>
            </a:pPr>
            <a:r>
              <a:rPr lang="tr-TR" b="1" dirty="0">
                <a:solidFill>
                  <a:srgbClr val="C00000"/>
                </a:solidFill>
              </a:rPr>
              <a:t>12- GRUP ŞİRKETLERDE GRUBA DAHİL TÜM ŞİRKETLERİ KAPSAYACAK ÖZELGE VERİLEBİLMESİ İÇİN GEREKLİ DÜZENLEMELER YAPILMALIDIR.</a:t>
            </a:r>
          </a:p>
          <a:p>
            <a:pPr algn="just">
              <a:lnSpc>
                <a:spcPts val="2400"/>
              </a:lnSpc>
              <a:spcBef>
                <a:spcPts val="600"/>
              </a:spcBef>
              <a:spcAft>
                <a:spcPts val="600"/>
              </a:spcAft>
              <a:tabLst>
                <a:tab pos="268288" algn="l"/>
              </a:tabLst>
            </a:pPr>
            <a:r>
              <a:rPr lang="tr-TR" b="1" dirty="0"/>
              <a:t>Halihazırda özelge sadece bir mükellefin bir olayına münhasır verilmektedir. Dolayısıyla holding veya grup şirketlerde, birden fazla şirkette aynı konunun olması halinde, her şirket adına ayrı ayrı özelge başvurusunda bulunmak gereği doğmaktadır. Bu durum ise mükellef ve idare tarafında gereksiz iş yükü oluşturmaktadır.</a:t>
            </a:r>
          </a:p>
          <a:p>
            <a:pPr algn="just">
              <a:lnSpc>
                <a:spcPts val="2400"/>
              </a:lnSpc>
              <a:spcBef>
                <a:spcPts val="600"/>
              </a:spcBef>
              <a:spcAft>
                <a:spcPts val="600"/>
              </a:spcAft>
            </a:pPr>
            <a:r>
              <a:rPr lang="tr-TR" b="1" dirty="0"/>
              <a:t>Bu sakıncanın ortadan kaldırılması, gereksiz iş yükünün hafifletilip özelge sisteminde etkinliğin artırılması için aynı grup veya holding içerisinde bulunan birden fazla şirket adına yapılacak başvuru ile aynı konuda birden fazla şirket adına özelge alınabilmesinin yolunun açılması gerekir.</a:t>
            </a:r>
          </a:p>
          <a:p>
            <a:pPr algn="just">
              <a:lnSpc>
                <a:spcPts val="2400"/>
              </a:lnSpc>
              <a:spcBef>
                <a:spcPts val="600"/>
              </a:spcBef>
              <a:spcAft>
                <a:spcPts val="600"/>
              </a:spcAft>
            </a:pPr>
            <a:r>
              <a:rPr lang="tr-TR" b="1" dirty="0"/>
              <a:t>Yeni sistemde mükellefi eleştiriden, görüş değişikliği sonrası eleştiri olsa bile ceza ve faizden koruyan özelge önemlidir. Bu nedenle grup özelgesi idare ve mükellefler açısından yararlı olacaktır.</a:t>
            </a:r>
          </a:p>
        </p:txBody>
      </p:sp>
      <p:sp>
        <p:nvSpPr>
          <p:cNvPr id="4" name="Slayt Numarası Yer Tutucusu 3">
            <a:extLst>
              <a:ext uri="{FF2B5EF4-FFF2-40B4-BE49-F238E27FC236}">
                <a16:creationId xmlns:a16="http://schemas.microsoft.com/office/drawing/2014/main" id="{552239A9-08B1-4BD5-B7F9-8B0E93DF0F3F}"/>
              </a:ext>
            </a:extLst>
          </p:cNvPr>
          <p:cNvSpPr>
            <a:spLocks noGrp="1"/>
          </p:cNvSpPr>
          <p:nvPr>
            <p:ph type="sldNum" sz="quarter" idx="12"/>
          </p:nvPr>
        </p:nvSpPr>
        <p:spPr>
          <a:xfrm>
            <a:off x="8704328" y="6525344"/>
            <a:ext cx="439671" cy="332656"/>
          </a:xfrm>
        </p:spPr>
        <p:txBody>
          <a:bodyPr/>
          <a:lstStyle/>
          <a:p>
            <a:fld id="{B6CBF2A1-A246-4652-A694-355DEEDA63C2}" type="slidenum">
              <a:rPr lang="tr-TR" smtClean="0"/>
              <a:pPr/>
              <a:t>32</a:t>
            </a:fld>
            <a:endParaRPr lang="tr-TR" dirty="0"/>
          </a:p>
        </p:txBody>
      </p:sp>
    </p:spTree>
    <p:extLst>
      <p:ext uri="{BB962C8B-B14F-4D97-AF65-F5344CB8AC3E}">
        <p14:creationId xmlns:p14="http://schemas.microsoft.com/office/powerpoint/2010/main" val="3325168778"/>
      </p:ext>
    </p:extLst>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80C78291-D11B-46F2-BFC6-9721410AC622}"/>
              </a:ext>
            </a:extLst>
          </p:cNvPr>
          <p:cNvSpPr>
            <a:spLocks noGrp="1"/>
          </p:cNvSpPr>
          <p:nvPr>
            <p:ph type="sldNum" sz="quarter" idx="12"/>
          </p:nvPr>
        </p:nvSpPr>
        <p:spPr>
          <a:xfrm>
            <a:off x="8704329" y="6597352"/>
            <a:ext cx="439671" cy="260648"/>
          </a:xfrm>
        </p:spPr>
        <p:txBody>
          <a:bodyPr/>
          <a:lstStyle/>
          <a:p>
            <a:fld id="{B6CBF2A1-A246-4652-A694-355DEEDA63C2}" type="slidenum">
              <a:rPr lang="tr-TR" smtClean="0"/>
              <a:pPr/>
              <a:t>33</a:t>
            </a:fld>
            <a:endParaRPr lang="tr-TR" dirty="0"/>
          </a:p>
        </p:txBody>
      </p:sp>
      <p:sp>
        <p:nvSpPr>
          <p:cNvPr id="10" name="Dikdörtgen 9">
            <a:extLst>
              <a:ext uri="{FF2B5EF4-FFF2-40B4-BE49-F238E27FC236}">
                <a16:creationId xmlns:a16="http://schemas.microsoft.com/office/drawing/2014/main" id="{9F42AE89-5AAD-424F-B557-2201A7971E92}"/>
              </a:ext>
            </a:extLst>
          </p:cNvPr>
          <p:cNvSpPr/>
          <p:nvPr/>
        </p:nvSpPr>
        <p:spPr>
          <a:xfrm>
            <a:off x="374011" y="477535"/>
            <a:ext cx="8748463" cy="6119817"/>
          </a:xfrm>
          <a:prstGeom prst="rect">
            <a:avLst/>
          </a:prstGeom>
        </p:spPr>
        <p:txBody>
          <a:bodyPr wrap="square">
            <a:spAutoFit/>
          </a:bodyPr>
          <a:lstStyle/>
          <a:p>
            <a:pPr algn="just"/>
            <a:r>
              <a:rPr lang="tr-TR" sz="1600" b="1" dirty="0">
                <a:solidFill>
                  <a:srgbClr val="C00000"/>
                </a:solidFill>
              </a:rPr>
              <a:t>13- TURMOB VE ODALARIN KENDİLERİNİ İLGİLENDİREN KONULARDA ALIP ÜYELERİNE DUYURACAĞI ÖZELGELERİN TÜM ÜYELER İÇİN HÜKÜM İFADE ETMESİNİN SAĞLANMASI ÖNEMLİ FAYDALAR SAĞLAYACAKTIR. </a:t>
            </a:r>
          </a:p>
          <a:p>
            <a:pPr algn="just">
              <a:lnSpc>
                <a:spcPts val="2000"/>
              </a:lnSpc>
              <a:spcBef>
                <a:spcPts val="600"/>
              </a:spcBef>
              <a:spcAft>
                <a:spcPts val="600"/>
              </a:spcAft>
            </a:pPr>
            <a:r>
              <a:rPr lang="tr-TR" sz="1500" b="1" dirty="0">
                <a:solidFill>
                  <a:schemeClr val="accent4"/>
                </a:solidFill>
              </a:rPr>
              <a:t>VUK’un 369 uncu maddesine göre, yanılma halinin uygulanarak vergi cezası kesilmemesinin ön şartı </a:t>
            </a:r>
            <a:r>
              <a:rPr lang="tr-TR" sz="1500" b="1" dirty="0">
                <a:solidFill>
                  <a:srgbClr val="C00000"/>
                </a:solidFill>
              </a:rPr>
              <a:t>“mükellefin kendisine” </a:t>
            </a:r>
            <a:r>
              <a:rPr lang="tr-TR" sz="1500" b="1" dirty="0">
                <a:solidFill>
                  <a:schemeClr val="accent4"/>
                </a:solidFill>
              </a:rPr>
              <a:t>yazı ile yanlış izahat verilmesi olarak belirlenmiştir. Bu açık hüküm karşısında, mükellefin bağlı olduğu oda veya birlik tarafından Gelir İdaresinden talep edilen bir görüşün, özelge niteliği kazanarak vergi cezasının kesilmemesi ve gecikme faizinin hesaplanmaması şeklinde bir sonuç doğurması beklenemez. </a:t>
            </a:r>
          </a:p>
          <a:p>
            <a:pPr algn="just">
              <a:lnSpc>
                <a:spcPts val="2000"/>
              </a:lnSpc>
              <a:spcBef>
                <a:spcPts val="600"/>
              </a:spcBef>
              <a:spcAft>
                <a:spcPts val="600"/>
              </a:spcAft>
            </a:pPr>
            <a:r>
              <a:rPr lang="tr-TR" sz="1500" b="1" dirty="0">
                <a:solidFill>
                  <a:schemeClr val="accent4"/>
                </a:solidFill>
              </a:rPr>
              <a:t>Ancak Danıştay Dördüncü Dairesi 395 Sıra No.lu VUK Tebliğinin ilgili bölümünü iptal ettiği  08.03.2011 gün ve E:2010/1129 ve K:2011/982 sayılı Kararında da belirttiği üzere; </a:t>
            </a:r>
          </a:p>
          <a:p>
            <a:pPr marL="285750" indent="-285750" algn="just">
              <a:lnSpc>
                <a:spcPts val="2000"/>
              </a:lnSpc>
              <a:spcBef>
                <a:spcPts val="600"/>
              </a:spcBef>
              <a:spcAft>
                <a:spcPts val="600"/>
              </a:spcAft>
              <a:buClr>
                <a:srgbClr val="C00000"/>
              </a:buClr>
              <a:buFont typeface="Wingdings" panose="05000000000000000000" pitchFamily="2" charset="2"/>
              <a:buChar char="§"/>
            </a:pPr>
            <a:r>
              <a:rPr lang="tr-TR" sz="1500" b="1" dirty="0">
                <a:solidFill>
                  <a:schemeClr val="accent4"/>
                </a:solidFill>
              </a:rPr>
              <a:t>3568 sayılı Kanun’un 29 uncu maddesi ile </a:t>
            </a:r>
            <a:r>
              <a:rPr lang="tr-TR" sz="1500" b="1" dirty="0" err="1">
                <a:solidFill>
                  <a:schemeClr val="accent4"/>
                </a:solidFill>
              </a:rPr>
              <a:t>TURMOB’a</a:t>
            </a:r>
            <a:r>
              <a:rPr lang="tr-TR" sz="1500" b="1" dirty="0">
                <a:solidFill>
                  <a:schemeClr val="accent4"/>
                </a:solidFill>
              </a:rPr>
              <a:t> verilen görevler göz önünde bulundurulduğunda, mesleğin geliştirilmesi mesleki konuların açıklanması ve üyelerin vergi ile ilgili sorunlarının çözülmesi bakımından odaları ilgilendiren konularda özelge istenilmesi işin gereği olduğu, </a:t>
            </a:r>
          </a:p>
          <a:p>
            <a:pPr marL="285750" indent="-285750" algn="just">
              <a:lnSpc>
                <a:spcPts val="2000"/>
              </a:lnSpc>
              <a:spcBef>
                <a:spcPts val="600"/>
              </a:spcBef>
              <a:spcAft>
                <a:spcPts val="600"/>
              </a:spcAft>
              <a:buClr>
                <a:srgbClr val="C00000"/>
              </a:buClr>
              <a:buFont typeface="Wingdings" panose="05000000000000000000" pitchFamily="2" charset="2"/>
              <a:buChar char="§"/>
            </a:pPr>
            <a:r>
              <a:rPr lang="tr-TR" sz="1500" b="1" dirty="0" err="1">
                <a:solidFill>
                  <a:schemeClr val="accent4"/>
                </a:solidFill>
              </a:rPr>
              <a:t>TURMOB’un</a:t>
            </a:r>
            <a:r>
              <a:rPr lang="tr-TR" sz="1500" b="1" dirty="0">
                <a:solidFill>
                  <a:schemeClr val="accent4"/>
                </a:solidFill>
              </a:rPr>
              <a:t> tartışmalı bir konuda özelge isteminde bulunması ve alınacak cevabın tüm üyelere bildirilmesinin mesleki faaliyetleri geliştirerek uygulamada birliği sağlayacağı gibi idarenin iş yükünün azalmasında ve yanlış yorumların önüne geçilmesinde etkili olacağı,</a:t>
            </a:r>
          </a:p>
          <a:p>
            <a:pPr algn="just">
              <a:lnSpc>
                <a:spcPts val="2000"/>
              </a:lnSpc>
              <a:spcBef>
                <a:spcPts val="600"/>
              </a:spcBef>
              <a:spcAft>
                <a:spcPts val="600"/>
              </a:spcAft>
            </a:pPr>
            <a:r>
              <a:rPr lang="tr-TR" sz="1500" b="1" dirty="0">
                <a:solidFill>
                  <a:schemeClr val="accent4"/>
                </a:solidFill>
              </a:rPr>
              <a:t>Hususları gözetilerek TURMOB tarafından mükelleflerin ve vergi sorumlularının vergi durumları ile vergi uygulamaları bakımından ülke çapında uygulama birliğinin sağlanması amacıyla Maliye Bakanlığı’ndan vergiye ilişkin şüpheli konularda özelge istenilmesinin önünü açan yasal bir düzenlemenin ivedilikle yapılması büyük fayda sağlayacaktır.</a:t>
            </a:r>
            <a:endParaRPr lang="tr-TR" sz="1400" b="1" dirty="0"/>
          </a:p>
        </p:txBody>
      </p:sp>
    </p:spTree>
    <p:extLst>
      <p:ext uri="{BB962C8B-B14F-4D97-AF65-F5344CB8AC3E}">
        <p14:creationId xmlns:p14="http://schemas.microsoft.com/office/powerpoint/2010/main" val="35123519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C9F1764-02A7-41B1-B923-A8AE1A4D1980}"/>
              </a:ext>
            </a:extLst>
          </p:cNvPr>
          <p:cNvSpPr/>
          <p:nvPr/>
        </p:nvSpPr>
        <p:spPr>
          <a:xfrm>
            <a:off x="452906" y="764704"/>
            <a:ext cx="8691094" cy="3918509"/>
          </a:xfrm>
          <a:prstGeom prst="rect">
            <a:avLst/>
          </a:prstGeom>
        </p:spPr>
        <p:txBody>
          <a:bodyPr wrap="square">
            <a:spAutoFit/>
          </a:bodyPr>
          <a:lstStyle/>
          <a:p>
            <a:pPr marR="74295" lvl="0" algn="just">
              <a:lnSpc>
                <a:spcPct val="115000"/>
              </a:lnSpc>
              <a:spcAft>
                <a:spcPts val="0"/>
              </a:spcAft>
              <a:buSzPts val="1200"/>
              <a:tabLst>
                <a:tab pos="302895" algn="l"/>
              </a:tabLst>
            </a:pPr>
            <a:r>
              <a:rPr lang="tr-TR" sz="1600" b="1" spc="-5" dirty="0">
                <a:solidFill>
                  <a:srgbClr val="C00000"/>
                </a:solidFill>
                <a:ea typeface="Times New Roman" panose="02020603050405020304" pitchFamily="18" charset="0"/>
                <a:cs typeface="Arial" panose="020B0604020202020204" pitchFamily="34" charset="0"/>
              </a:rPr>
              <a:t>14- ÖZELGELER</a:t>
            </a:r>
            <a:r>
              <a:rPr lang="tr-TR" sz="1600" b="1" spc="140" dirty="0">
                <a:solidFill>
                  <a:srgbClr val="C00000"/>
                </a:solidFill>
                <a:ea typeface="Times New Roman" panose="02020603050405020304" pitchFamily="18" charset="0"/>
                <a:cs typeface="Arial" panose="020B0604020202020204" pitchFamily="34" charset="0"/>
              </a:rPr>
              <a:t> </a:t>
            </a:r>
            <a:r>
              <a:rPr lang="tr-TR" sz="1600" b="1" spc="-5" dirty="0">
                <a:solidFill>
                  <a:srgbClr val="C00000"/>
                </a:solidFill>
                <a:ea typeface="Times New Roman" panose="02020603050405020304" pitchFamily="18" charset="0"/>
                <a:cs typeface="Arial" panose="020B0604020202020204" pitchFamily="34" charset="0"/>
              </a:rPr>
              <a:t>BELİRLİ</a:t>
            </a:r>
            <a:r>
              <a:rPr lang="tr-TR" sz="1600" b="1" spc="140" dirty="0">
                <a:solidFill>
                  <a:srgbClr val="C00000"/>
                </a:solidFill>
                <a:ea typeface="Times New Roman" panose="02020603050405020304" pitchFamily="18" charset="0"/>
                <a:cs typeface="Arial" panose="020B0604020202020204" pitchFamily="34" charset="0"/>
              </a:rPr>
              <a:t> </a:t>
            </a:r>
            <a:r>
              <a:rPr lang="tr-TR" sz="1600" b="1" spc="-5" dirty="0">
                <a:solidFill>
                  <a:srgbClr val="C00000"/>
                </a:solidFill>
                <a:ea typeface="Times New Roman" panose="02020603050405020304" pitchFamily="18" charset="0"/>
                <a:cs typeface="Arial" panose="020B0604020202020204" pitchFamily="34" charset="0"/>
              </a:rPr>
              <a:t>PERİYOTLARLA</a:t>
            </a:r>
            <a:r>
              <a:rPr lang="tr-TR" sz="1600" b="1" spc="135" dirty="0">
                <a:solidFill>
                  <a:srgbClr val="C00000"/>
                </a:solidFill>
                <a:ea typeface="Times New Roman" panose="02020603050405020304" pitchFamily="18" charset="0"/>
                <a:cs typeface="Arial" panose="020B0604020202020204" pitchFamily="34" charset="0"/>
              </a:rPr>
              <a:t> </a:t>
            </a:r>
            <a:r>
              <a:rPr lang="tr-TR" sz="1600" b="1" spc="-5" dirty="0">
                <a:solidFill>
                  <a:srgbClr val="C00000"/>
                </a:solidFill>
                <a:ea typeface="Times New Roman" panose="02020603050405020304" pitchFamily="18" charset="0"/>
                <a:cs typeface="Arial" panose="020B0604020202020204" pitchFamily="34" charset="0"/>
              </a:rPr>
              <a:t>TARANMALI</a:t>
            </a:r>
            <a:r>
              <a:rPr lang="tr-TR" sz="1600" b="1" spc="145" dirty="0">
                <a:solidFill>
                  <a:srgbClr val="C00000"/>
                </a:solidFill>
                <a:ea typeface="Times New Roman" panose="02020603050405020304" pitchFamily="18" charset="0"/>
                <a:cs typeface="Arial" panose="020B0604020202020204" pitchFamily="34" charset="0"/>
              </a:rPr>
              <a:t> </a:t>
            </a:r>
            <a:r>
              <a:rPr lang="tr-TR" sz="1600" b="1" dirty="0">
                <a:solidFill>
                  <a:srgbClr val="C00000"/>
                </a:solidFill>
                <a:ea typeface="Times New Roman" panose="02020603050405020304" pitchFamily="18" charset="0"/>
                <a:cs typeface="Arial" panose="020B0604020202020204" pitchFamily="34" charset="0"/>
              </a:rPr>
              <a:t>VE</a:t>
            </a:r>
            <a:r>
              <a:rPr lang="tr-TR" sz="1600" b="1" spc="150" dirty="0">
                <a:solidFill>
                  <a:srgbClr val="C00000"/>
                </a:solidFill>
                <a:ea typeface="Times New Roman" panose="02020603050405020304" pitchFamily="18" charset="0"/>
                <a:cs typeface="Arial" panose="020B0604020202020204" pitchFamily="34" charset="0"/>
              </a:rPr>
              <a:t> </a:t>
            </a:r>
            <a:r>
              <a:rPr lang="tr-TR" sz="1600" b="1" dirty="0">
                <a:solidFill>
                  <a:srgbClr val="C00000"/>
                </a:solidFill>
                <a:ea typeface="Times New Roman" panose="02020603050405020304" pitchFamily="18" charset="0"/>
                <a:cs typeface="Arial" panose="020B0604020202020204" pitchFamily="34" charset="0"/>
              </a:rPr>
              <a:t>AYNI</a:t>
            </a:r>
            <a:r>
              <a:rPr lang="tr-TR" sz="1600" b="1" spc="145" dirty="0">
                <a:solidFill>
                  <a:srgbClr val="C00000"/>
                </a:solidFill>
                <a:ea typeface="Times New Roman" panose="02020603050405020304" pitchFamily="18" charset="0"/>
                <a:cs typeface="Arial" panose="020B0604020202020204" pitchFamily="34" charset="0"/>
              </a:rPr>
              <a:t> </a:t>
            </a:r>
            <a:r>
              <a:rPr lang="tr-TR" sz="1600" b="1" spc="-5" dirty="0">
                <a:solidFill>
                  <a:srgbClr val="C00000"/>
                </a:solidFill>
                <a:ea typeface="Times New Roman" panose="02020603050405020304" pitchFamily="18" charset="0"/>
                <a:cs typeface="Arial" panose="020B0604020202020204" pitchFamily="34" charset="0"/>
              </a:rPr>
              <a:t>KONUDAKİ</a:t>
            </a:r>
            <a:r>
              <a:rPr lang="tr-TR" sz="1600" b="1" spc="435" dirty="0">
                <a:solidFill>
                  <a:srgbClr val="C00000"/>
                </a:solidFill>
                <a:ea typeface="Times New Roman" panose="02020603050405020304" pitchFamily="18" charset="0"/>
                <a:cs typeface="Arial" panose="020B0604020202020204" pitchFamily="34" charset="0"/>
              </a:rPr>
              <a:t> </a:t>
            </a:r>
            <a:r>
              <a:rPr lang="tr-TR" sz="1600" b="1" spc="-5" dirty="0">
                <a:solidFill>
                  <a:srgbClr val="C00000"/>
                </a:solidFill>
                <a:ea typeface="Times New Roman" panose="02020603050405020304" pitchFamily="18" charset="0"/>
                <a:cs typeface="Arial" panose="020B0604020202020204" pitchFamily="34" charset="0"/>
              </a:rPr>
              <a:t>ÖZELGELERİ</a:t>
            </a:r>
            <a:r>
              <a:rPr lang="tr-TR" sz="1600" b="1" spc="145" dirty="0">
                <a:solidFill>
                  <a:srgbClr val="C00000"/>
                </a:solidFill>
                <a:ea typeface="Times New Roman" panose="02020603050405020304" pitchFamily="18" charset="0"/>
                <a:cs typeface="Arial" panose="020B0604020202020204" pitchFamily="34" charset="0"/>
              </a:rPr>
              <a:t> </a:t>
            </a:r>
            <a:r>
              <a:rPr lang="tr-TR" sz="1600" b="1" spc="-5" dirty="0">
                <a:solidFill>
                  <a:srgbClr val="C00000"/>
                </a:solidFill>
                <a:ea typeface="Times New Roman" panose="02020603050405020304" pitchFamily="18" charset="0"/>
                <a:cs typeface="Arial" panose="020B0604020202020204" pitchFamily="34" charset="0"/>
              </a:rPr>
              <a:t>KAVRAYAN</a:t>
            </a:r>
            <a:r>
              <a:rPr lang="tr-TR" sz="1600" b="1" spc="140" dirty="0">
                <a:solidFill>
                  <a:srgbClr val="C00000"/>
                </a:solidFill>
                <a:ea typeface="Times New Roman" panose="02020603050405020304" pitchFamily="18" charset="0"/>
                <a:cs typeface="Arial" panose="020B0604020202020204" pitchFamily="34" charset="0"/>
              </a:rPr>
              <a:t> </a:t>
            </a:r>
            <a:r>
              <a:rPr lang="tr-TR" sz="1600" b="1" dirty="0">
                <a:solidFill>
                  <a:srgbClr val="C00000"/>
                </a:solidFill>
                <a:ea typeface="Times New Roman" panose="02020603050405020304" pitchFamily="18" charset="0"/>
                <a:cs typeface="Arial" panose="020B0604020202020204" pitchFamily="34" charset="0"/>
              </a:rPr>
              <a:t>SİRKÜLER</a:t>
            </a:r>
            <a:r>
              <a:rPr lang="tr-TR" sz="1600" b="1" spc="135" dirty="0">
                <a:solidFill>
                  <a:srgbClr val="C00000"/>
                </a:solidFill>
                <a:ea typeface="Times New Roman" panose="02020603050405020304" pitchFamily="18" charset="0"/>
                <a:cs typeface="Arial" panose="020B0604020202020204" pitchFamily="34" charset="0"/>
              </a:rPr>
              <a:t> </a:t>
            </a:r>
            <a:r>
              <a:rPr lang="tr-TR" sz="1600" b="1" spc="-5" dirty="0">
                <a:solidFill>
                  <a:srgbClr val="C00000"/>
                </a:solidFill>
                <a:ea typeface="Times New Roman" panose="02020603050405020304" pitchFamily="18" charset="0"/>
                <a:cs typeface="Arial" panose="020B0604020202020204" pitchFamily="34" charset="0"/>
              </a:rPr>
              <a:t>VEYA</a:t>
            </a:r>
            <a:r>
              <a:rPr lang="tr-TR" sz="1600" b="1" spc="150" dirty="0">
                <a:solidFill>
                  <a:srgbClr val="C00000"/>
                </a:solidFill>
                <a:ea typeface="Times New Roman" panose="02020603050405020304" pitchFamily="18" charset="0"/>
                <a:cs typeface="Arial" panose="020B0604020202020204" pitchFamily="34" charset="0"/>
              </a:rPr>
              <a:t> </a:t>
            </a:r>
            <a:r>
              <a:rPr lang="tr-TR" sz="1600" b="1" spc="-5" dirty="0">
                <a:solidFill>
                  <a:srgbClr val="C00000"/>
                </a:solidFill>
                <a:ea typeface="Times New Roman" panose="02020603050405020304" pitchFamily="18" charset="0"/>
                <a:cs typeface="Arial" panose="020B0604020202020204" pitchFamily="34" charset="0"/>
              </a:rPr>
              <a:t>GENEL</a:t>
            </a:r>
            <a:r>
              <a:rPr lang="tr-TR" sz="1600" b="1" spc="145" dirty="0">
                <a:solidFill>
                  <a:srgbClr val="C00000"/>
                </a:solidFill>
                <a:ea typeface="Times New Roman" panose="02020603050405020304" pitchFamily="18" charset="0"/>
                <a:cs typeface="Arial" panose="020B0604020202020204" pitchFamily="34" charset="0"/>
              </a:rPr>
              <a:t> </a:t>
            </a:r>
            <a:r>
              <a:rPr lang="tr-TR" sz="1600" b="1" spc="-5" dirty="0">
                <a:solidFill>
                  <a:srgbClr val="C00000"/>
                </a:solidFill>
                <a:ea typeface="Times New Roman" panose="02020603050405020304" pitchFamily="18" charset="0"/>
                <a:cs typeface="Arial" panose="020B0604020202020204" pitchFamily="34" charset="0"/>
              </a:rPr>
              <a:t>TEBLİĞLER</a:t>
            </a:r>
            <a:r>
              <a:rPr lang="tr-TR" sz="1600" b="1" spc="145" dirty="0">
                <a:solidFill>
                  <a:srgbClr val="C00000"/>
                </a:solidFill>
                <a:ea typeface="Times New Roman" panose="02020603050405020304" pitchFamily="18" charset="0"/>
                <a:cs typeface="Arial" panose="020B0604020202020204" pitchFamily="34" charset="0"/>
              </a:rPr>
              <a:t> </a:t>
            </a:r>
            <a:r>
              <a:rPr lang="tr-TR" sz="1600" b="1" spc="-5" dirty="0">
                <a:solidFill>
                  <a:srgbClr val="C00000"/>
                </a:solidFill>
                <a:ea typeface="Times New Roman" panose="02020603050405020304" pitchFamily="18" charset="0"/>
                <a:cs typeface="Arial" panose="020B0604020202020204" pitchFamily="34" charset="0"/>
              </a:rPr>
              <a:t>ÇIKARILMALIDIR.</a:t>
            </a:r>
            <a:r>
              <a:rPr lang="tr-TR" sz="1600" b="1" spc="135" dirty="0">
                <a:solidFill>
                  <a:srgbClr val="C00000"/>
                </a:solidFill>
                <a:ea typeface="Times New Roman" panose="02020603050405020304" pitchFamily="18" charset="0"/>
                <a:cs typeface="Arial" panose="020B0604020202020204" pitchFamily="34" charset="0"/>
              </a:rPr>
              <a:t> </a:t>
            </a:r>
          </a:p>
          <a:p>
            <a:pPr marR="74295" lvl="0" algn="just">
              <a:lnSpc>
                <a:spcPts val="2200"/>
              </a:lnSpc>
              <a:spcBef>
                <a:spcPts val="600"/>
              </a:spcBef>
              <a:spcAft>
                <a:spcPts val="600"/>
              </a:spcAft>
              <a:buSzPts val="1200"/>
              <a:tabLst>
                <a:tab pos="302895" algn="l"/>
              </a:tabLst>
            </a:pPr>
            <a:r>
              <a:rPr lang="tr-TR" b="1" spc="-5" dirty="0">
                <a:latin typeface="+mn-lt"/>
                <a:ea typeface="Times New Roman" panose="02020603050405020304" pitchFamily="18" charset="0"/>
                <a:cs typeface="Arial" panose="020B0604020202020204" pitchFamily="34" charset="0"/>
              </a:rPr>
              <a:t>Özelgeler</a:t>
            </a:r>
            <a:r>
              <a:rPr lang="tr-TR" b="1" spc="14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belirli</a:t>
            </a:r>
            <a:r>
              <a:rPr lang="tr-TR" b="1" spc="14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periyotlarla</a:t>
            </a:r>
            <a:r>
              <a:rPr lang="tr-TR" b="1" spc="13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taranmalı</a:t>
            </a:r>
            <a:r>
              <a:rPr lang="tr-TR" b="1" spc="14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ve</a:t>
            </a:r>
            <a:r>
              <a:rPr lang="tr-TR" b="1" spc="15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aynı</a:t>
            </a:r>
            <a:r>
              <a:rPr lang="tr-TR" b="1" spc="1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konudaki</a:t>
            </a:r>
            <a:r>
              <a:rPr lang="tr-TR" b="1" spc="435" dirty="0">
                <a:latin typeface="+mn-lt"/>
                <a:ea typeface="Times New Roman" panose="02020603050405020304" pitchFamily="18" charset="0"/>
                <a:cs typeface="Arial" panose="020B0604020202020204" pitchFamily="34" charset="0"/>
              </a:rPr>
              <a:t> </a:t>
            </a:r>
            <a:r>
              <a:rPr lang="tr-TR" b="1" spc="-5" dirty="0" err="1">
                <a:latin typeface="+mn-lt"/>
                <a:ea typeface="Times New Roman" panose="02020603050405020304" pitchFamily="18" charset="0"/>
                <a:cs typeface="Arial" panose="020B0604020202020204" pitchFamily="34" charset="0"/>
              </a:rPr>
              <a:t>özelgeleri</a:t>
            </a:r>
            <a:r>
              <a:rPr lang="tr-TR" b="1" spc="1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kavrayan</a:t>
            </a:r>
            <a:r>
              <a:rPr lang="tr-TR" b="1" spc="14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sirküler</a:t>
            </a:r>
            <a:r>
              <a:rPr lang="tr-TR" b="1" spc="13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veya</a:t>
            </a:r>
            <a:r>
              <a:rPr lang="tr-TR" b="1" spc="15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genel</a:t>
            </a:r>
            <a:r>
              <a:rPr lang="tr-TR" b="1" spc="1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tebliğler</a:t>
            </a:r>
            <a:r>
              <a:rPr lang="tr-TR" b="1" spc="1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çıkarılmalıdır.</a:t>
            </a:r>
            <a:r>
              <a:rPr lang="tr-TR" b="1" spc="13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Özelgelere</a:t>
            </a:r>
            <a:r>
              <a:rPr lang="tr-TR" b="1" spc="1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göre</a:t>
            </a:r>
            <a:r>
              <a:rPr lang="tr-TR" b="1" spc="49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Sirküler</a:t>
            </a:r>
            <a:r>
              <a:rPr lang="tr-TR" b="1" dirty="0">
                <a:latin typeface="+mn-lt"/>
                <a:ea typeface="Times New Roman" panose="02020603050405020304" pitchFamily="18" charset="0"/>
                <a:cs typeface="Arial" panose="020B0604020202020204" pitchFamily="34" charset="0"/>
              </a:rPr>
              <a:t> ve </a:t>
            </a:r>
            <a:r>
              <a:rPr lang="tr-TR" b="1" spc="-5" dirty="0">
                <a:latin typeface="+mn-lt"/>
                <a:ea typeface="Times New Roman" panose="02020603050405020304" pitchFamily="18" charset="0"/>
                <a:cs typeface="Arial" panose="020B0604020202020204" pitchFamily="34" charset="0"/>
              </a:rPr>
              <a:t>genel</a:t>
            </a:r>
            <a:r>
              <a:rPr lang="tr-TR" b="1" dirty="0">
                <a:latin typeface="+mn-lt"/>
                <a:ea typeface="Times New Roman" panose="02020603050405020304" pitchFamily="18" charset="0"/>
                <a:cs typeface="Arial" panose="020B0604020202020204" pitchFamily="34" charset="0"/>
              </a:rPr>
              <a:t> tebliğlerin </a:t>
            </a:r>
            <a:r>
              <a:rPr lang="tr-TR" b="1" spc="-5" dirty="0">
                <a:latin typeface="+mn-lt"/>
                <a:ea typeface="Times New Roman" panose="02020603050405020304" pitchFamily="18" charset="0"/>
                <a:cs typeface="Arial" panose="020B0604020202020204" pitchFamily="34" charset="0"/>
              </a:rPr>
              <a:t>daha çok</a:t>
            </a:r>
            <a:r>
              <a:rPr lang="tr-TR" b="1" spc="1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farkındalık</a:t>
            </a:r>
            <a:r>
              <a:rPr lang="tr-TR" b="1" spc="1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yarattığı</a:t>
            </a:r>
            <a:r>
              <a:rPr lang="tr-TR" b="1" spc="10" dirty="0">
                <a:latin typeface="+mn-lt"/>
                <a:ea typeface="Times New Roman" panose="02020603050405020304" pitchFamily="18" charset="0"/>
                <a:cs typeface="Arial" panose="020B0604020202020204" pitchFamily="34" charset="0"/>
              </a:rPr>
              <a:t> kesindir. </a:t>
            </a:r>
          </a:p>
          <a:p>
            <a:pPr marR="74295" lvl="0" algn="just">
              <a:lnSpc>
                <a:spcPts val="2200"/>
              </a:lnSpc>
              <a:spcBef>
                <a:spcPts val="600"/>
              </a:spcBef>
              <a:spcAft>
                <a:spcPts val="600"/>
              </a:spcAft>
              <a:buSzPts val="1200"/>
              <a:tabLst>
                <a:tab pos="302895" algn="l"/>
              </a:tabLst>
            </a:pPr>
            <a:r>
              <a:rPr lang="tr-TR" b="1" spc="10" dirty="0">
                <a:latin typeface="+mn-lt"/>
                <a:ea typeface="Times New Roman" panose="02020603050405020304" pitchFamily="18" charset="0"/>
                <a:cs typeface="Arial" panose="020B0604020202020204" pitchFamily="34" charset="0"/>
              </a:rPr>
              <a:t>Diğer taraftan sirküler ve genel tebliğler bunlara uygun işlem tesis eden mükelleflere vergi aslıda dahil olacak biçimde daha kapsamlı bir koruma sağlamaktadır.</a:t>
            </a:r>
          </a:p>
          <a:p>
            <a:pPr marR="74295" lvl="0" algn="just">
              <a:lnSpc>
                <a:spcPts val="2200"/>
              </a:lnSpc>
              <a:spcBef>
                <a:spcPts val="600"/>
              </a:spcBef>
              <a:spcAft>
                <a:spcPts val="600"/>
              </a:spcAft>
              <a:buSzPts val="1200"/>
              <a:tabLst>
                <a:tab pos="302895" algn="l"/>
              </a:tabLst>
            </a:pPr>
            <a:r>
              <a:rPr lang="tr-TR" b="1" spc="10" dirty="0">
                <a:latin typeface="+mn-lt"/>
                <a:ea typeface="Times New Roman" panose="02020603050405020304" pitchFamily="18" charset="0"/>
                <a:cs typeface="Arial" panose="020B0604020202020204" pitchFamily="34" charset="0"/>
              </a:rPr>
              <a:t>Bu  kapsamada verilen </a:t>
            </a:r>
            <a:r>
              <a:rPr lang="tr-TR" b="1" spc="10" dirty="0" err="1">
                <a:latin typeface="+mn-lt"/>
                <a:ea typeface="Times New Roman" panose="02020603050405020304" pitchFamily="18" charset="0"/>
                <a:cs typeface="Arial" panose="020B0604020202020204" pitchFamily="34" charset="0"/>
              </a:rPr>
              <a:t>özelgelerde</a:t>
            </a:r>
            <a:r>
              <a:rPr lang="tr-TR" b="1" spc="10" dirty="0">
                <a:latin typeface="+mn-lt"/>
                <a:ea typeface="Times New Roman" panose="02020603050405020304" pitchFamily="18" charset="0"/>
                <a:cs typeface="Arial" panose="020B0604020202020204" pitchFamily="34" charset="0"/>
              </a:rPr>
              <a:t> sayıca büyük bir orana sahip aşağıda sayılan konular sirküler veya tebliğ ile düzenlenmeli ve bu konudaki özelge talepleri karşılanmamalıdır.</a:t>
            </a:r>
            <a:endParaRPr lang="tr-TR" b="1" spc="10" dirty="0">
              <a:effectLst/>
              <a:latin typeface="+mn-lt"/>
              <a:ea typeface="Times New Roman" panose="02020603050405020304" pitchFamily="18" charset="0"/>
              <a:cs typeface="Arial" panose="020B0604020202020204" pitchFamily="34" charset="0"/>
            </a:endParaRPr>
          </a:p>
          <a:p>
            <a:pPr marR="74295" lvl="0" algn="just">
              <a:lnSpc>
                <a:spcPct val="115000"/>
              </a:lnSpc>
              <a:spcAft>
                <a:spcPts val="0"/>
              </a:spcAft>
              <a:buSzPts val="1200"/>
              <a:tabLst>
                <a:tab pos="302895" algn="l"/>
              </a:tabLst>
            </a:pPr>
            <a:endParaRPr lang="tr-TR" sz="1600" b="1" dirty="0">
              <a:effectLst/>
              <a:latin typeface="+mn-lt"/>
              <a:ea typeface="Times New Roman" panose="02020603050405020304" pitchFamily="18" charset="0"/>
              <a:cs typeface="Arial" panose="020B0604020202020204" pitchFamily="34" charset="0"/>
            </a:endParaRPr>
          </a:p>
        </p:txBody>
      </p:sp>
      <p:sp>
        <p:nvSpPr>
          <p:cNvPr id="4" name="Slayt Numarası Yer Tutucusu 3">
            <a:extLst>
              <a:ext uri="{FF2B5EF4-FFF2-40B4-BE49-F238E27FC236}">
                <a16:creationId xmlns:a16="http://schemas.microsoft.com/office/drawing/2014/main" id="{75CAA0C2-58B5-45D3-B67E-CBDE791D1158}"/>
              </a:ext>
            </a:extLst>
          </p:cNvPr>
          <p:cNvSpPr>
            <a:spLocks noGrp="1"/>
          </p:cNvSpPr>
          <p:nvPr>
            <p:ph type="sldNum" sz="quarter" idx="12"/>
          </p:nvPr>
        </p:nvSpPr>
        <p:spPr>
          <a:xfrm>
            <a:off x="8628083" y="6466647"/>
            <a:ext cx="439671" cy="391353"/>
          </a:xfrm>
        </p:spPr>
        <p:txBody>
          <a:bodyPr/>
          <a:lstStyle/>
          <a:p>
            <a:fld id="{B6CBF2A1-A246-4652-A694-355DEEDA63C2}" type="slidenum">
              <a:rPr lang="tr-TR" smtClean="0"/>
              <a:pPr/>
              <a:t>34</a:t>
            </a:fld>
            <a:endParaRPr lang="tr-TR"/>
          </a:p>
        </p:txBody>
      </p:sp>
      <p:sp>
        <p:nvSpPr>
          <p:cNvPr id="3" name="Dikdörtgen 2">
            <a:extLst>
              <a:ext uri="{FF2B5EF4-FFF2-40B4-BE49-F238E27FC236}">
                <a16:creationId xmlns:a16="http://schemas.microsoft.com/office/drawing/2014/main" id="{840AD82A-656C-47A5-A8EB-7BB99B7B66B7}"/>
              </a:ext>
            </a:extLst>
          </p:cNvPr>
          <p:cNvSpPr/>
          <p:nvPr/>
        </p:nvSpPr>
        <p:spPr>
          <a:xfrm>
            <a:off x="506658" y="4526771"/>
            <a:ext cx="8583590" cy="1938992"/>
          </a:xfrm>
          <a:prstGeom prst="rect">
            <a:avLst/>
          </a:prstGeom>
        </p:spPr>
        <p:txBody>
          <a:bodyPr wrap="square">
            <a:spAutoFit/>
          </a:bodyPr>
          <a:lstStyle/>
          <a:p>
            <a:pPr marL="342900" lvl="0" indent="-342900" algn="just">
              <a:spcBef>
                <a:spcPts val="0"/>
              </a:spcBef>
              <a:spcAft>
                <a:spcPts val="900"/>
              </a:spcAft>
              <a:buClr>
                <a:srgbClr val="FF0000"/>
              </a:buClr>
              <a:buFont typeface="Wingdings" panose="05000000000000000000" pitchFamily="2" charset="2"/>
              <a:buChar char="Ø"/>
            </a:pPr>
            <a:r>
              <a:rPr lang="tr-TR" b="1" dirty="0">
                <a:ea typeface="Calibri" panose="020F0502020204030204" pitchFamily="34" charset="0"/>
                <a:cs typeface="Times New Roman" panose="02020603050405020304" pitchFamily="18" charset="0"/>
              </a:rPr>
              <a:t>Nev'i değişikliğinde damga vergisi istisnası,</a:t>
            </a:r>
          </a:p>
          <a:p>
            <a:pPr marL="342900" lvl="0" indent="-342900" algn="just">
              <a:spcBef>
                <a:spcPts val="0"/>
              </a:spcBef>
              <a:spcAft>
                <a:spcPts val="900"/>
              </a:spcAft>
              <a:buClr>
                <a:srgbClr val="FF0000"/>
              </a:buClr>
              <a:buFont typeface="Wingdings" panose="05000000000000000000" pitchFamily="2" charset="2"/>
              <a:buChar char="Ø"/>
            </a:pPr>
            <a:r>
              <a:rPr lang="tr-TR" b="1" dirty="0">
                <a:ea typeface="Calibri" panose="020F0502020204030204" pitchFamily="34" charset="0"/>
                <a:cs typeface="Times New Roman" panose="02020603050405020304" pitchFamily="18" charset="0"/>
              </a:rPr>
              <a:t>Nev'i değişikliği ve </a:t>
            </a:r>
            <a:r>
              <a:rPr lang="tr-TR" b="1" dirty="0" err="1">
                <a:ea typeface="Calibri" panose="020F0502020204030204" pitchFamily="34" charset="0"/>
                <a:cs typeface="Times New Roman" panose="02020603050405020304" pitchFamily="18" charset="0"/>
              </a:rPr>
              <a:t>ünvan</a:t>
            </a:r>
            <a:r>
              <a:rPr lang="tr-TR" b="1" dirty="0">
                <a:ea typeface="Calibri" panose="020F0502020204030204" pitchFamily="34" charset="0"/>
                <a:cs typeface="Times New Roman" panose="02020603050405020304" pitchFamily="18" charset="0"/>
              </a:rPr>
              <a:t> değişikliğinde harç istisnası,</a:t>
            </a:r>
          </a:p>
          <a:p>
            <a:pPr marL="342900" lvl="0" indent="-342900" algn="just">
              <a:spcBef>
                <a:spcPts val="0"/>
              </a:spcBef>
              <a:spcAft>
                <a:spcPts val="900"/>
              </a:spcAft>
              <a:buClr>
                <a:srgbClr val="FF0000"/>
              </a:buClr>
              <a:buFont typeface="Wingdings" panose="05000000000000000000" pitchFamily="2" charset="2"/>
              <a:buChar char="Ø"/>
            </a:pPr>
            <a:r>
              <a:rPr lang="tr-TR" b="1" dirty="0">
                <a:ea typeface="Calibri" panose="020F0502020204030204" pitchFamily="34" charset="0"/>
                <a:cs typeface="Times New Roman" panose="02020603050405020304" pitchFamily="18" charset="0"/>
              </a:rPr>
              <a:t>SGK prim bildirgelerinde damga vergisi muafiyeti,</a:t>
            </a:r>
          </a:p>
          <a:p>
            <a:pPr marL="342900" lvl="0" indent="-342900" algn="just">
              <a:spcBef>
                <a:spcPts val="0"/>
              </a:spcBef>
              <a:spcAft>
                <a:spcPts val="900"/>
              </a:spcAft>
              <a:buClr>
                <a:srgbClr val="FF0000"/>
              </a:buClr>
              <a:buFont typeface="Wingdings" panose="05000000000000000000" pitchFamily="2" charset="2"/>
              <a:buChar char="Ø"/>
            </a:pPr>
            <a:r>
              <a:rPr lang="tr-TR" b="1" dirty="0">
                <a:ea typeface="Calibri" panose="020F0502020204030204" pitchFamily="34" charset="0"/>
                <a:cs typeface="Times New Roman" panose="02020603050405020304" pitchFamily="18" charset="0"/>
              </a:rPr>
              <a:t>Okul-aile birliğinin damga vergisi istisnası,</a:t>
            </a:r>
          </a:p>
          <a:p>
            <a:pPr marL="342900" lvl="0" indent="-342900" algn="just">
              <a:spcBef>
                <a:spcPts val="0"/>
              </a:spcBef>
              <a:spcAft>
                <a:spcPts val="900"/>
              </a:spcAft>
              <a:buClr>
                <a:srgbClr val="FF0000"/>
              </a:buClr>
              <a:buFont typeface="Wingdings" panose="05000000000000000000" pitchFamily="2" charset="2"/>
              <a:buChar char="Ø"/>
            </a:pPr>
            <a:r>
              <a:rPr lang="tr-TR" b="1" dirty="0">
                <a:ea typeface="Calibri" panose="020F0502020204030204" pitchFamily="34" charset="0"/>
                <a:cs typeface="Times New Roman" panose="02020603050405020304" pitchFamily="18" charset="0"/>
              </a:rPr>
              <a:t>Ferdi işletmenin aktif ve pasifiyle yeni kurulacak </a:t>
            </a:r>
            <a:r>
              <a:rPr lang="tr-TR" b="1" dirty="0" err="1">
                <a:ea typeface="Calibri" panose="020F0502020204030204" pitchFamily="34" charset="0"/>
                <a:cs typeface="Times New Roman" panose="02020603050405020304" pitchFamily="18" charset="0"/>
              </a:rPr>
              <a:t>limited</a:t>
            </a:r>
            <a:r>
              <a:rPr lang="tr-TR" b="1" dirty="0">
                <a:ea typeface="Calibri" panose="020F0502020204030204" pitchFamily="34" charset="0"/>
                <a:cs typeface="Times New Roman" panose="02020603050405020304" pitchFamily="18" charset="0"/>
              </a:rPr>
              <a:t> şirkete devri,</a:t>
            </a:r>
          </a:p>
        </p:txBody>
      </p:sp>
    </p:spTree>
    <p:extLst>
      <p:ext uri="{BB962C8B-B14F-4D97-AF65-F5344CB8AC3E}">
        <p14:creationId xmlns:p14="http://schemas.microsoft.com/office/powerpoint/2010/main" val="3356559792"/>
      </p:ext>
    </p:extLst>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Rectangle 7"/>
          <p:cNvSpPr>
            <a:spLocks noGrp="1" noChangeArrowheads="1"/>
          </p:cNvSpPr>
          <p:nvPr>
            <p:ph type="title"/>
          </p:nvPr>
        </p:nvSpPr>
        <p:spPr/>
        <p:txBody>
          <a:bodyPr/>
          <a:lstStyle/>
          <a:p>
            <a:br>
              <a:rPr lang="tr-TR"/>
            </a:br>
            <a:endParaRPr lang="tr-TR"/>
          </a:p>
        </p:txBody>
      </p:sp>
      <p:sp>
        <p:nvSpPr>
          <p:cNvPr id="20488" name="Rectangle 8"/>
          <p:cNvSpPr>
            <a:spLocks noGrp="1" noChangeArrowheads="1"/>
          </p:cNvSpPr>
          <p:nvPr>
            <p:ph type="body" sz="half" idx="1"/>
          </p:nvPr>
        </p:nvSpPr>
        <p:spPr/>
        <p:txBody>
          <a:bodyPr/>
          <a:lstStyle/>
          <a:p>
            <a:endParaRPr lang="tr-TR" sz="2400"/>
          </a:p>
          <a:p>
            <a:endParaRPr lang="tr-TR" sz="2400"/>
          </a:p>
        </p:txBody>
      </p:sp>
      <p:sp>
        <p:nvSpPr>
          <p:cNvPr id="20490" name="Rectangle 10"/>
          <p:cNvSpPr>
            <a:spLocks noGrp="1" noChangeArrowheads="1"/>
          </p:cNvSpPr>
          <p:nvPr>
            <p:ph sz="quarter" idx="3"/>
          </p:nvPr>
        </p:nvSpPr>
        <p:spPr/>
        <p:txBody>
          <a:bodyPr/>
          <a:lstStyle/>
          <a:p>
            <a:endParaRPr lang="tr-TR" sz="2000"/>
          </a:p>
          <a:p>
            <a:endParaRPr lang="tr-TR" sz="2000"/>
          </a:p>
        </p:txBody>
      </p:sp>
      <p:sp>
        <p:nvSpPr>
          <p:cNvPr id="2" name="Dikdörtgen 1">
            <a:extLst>
              <a:ext uri="{FF2B5EF4-FFF2-40B4-BE49-F238E27FC236}">
                <a16:creationId xmlns:a16="http://schemas.microsoft.com/office/drawing/2014/main" id="{DD6970B1-6AA1-4D5F-AC17-758561EF5175}"/>
              </a:ext>
            </a:extLst>
          </p:cNvPr>
          <p:cNvSpPr/>
          <p:nvPr/>
        </p:nvSpPr>
        <p:spPr>
          <a:xfrm>
            <a:off x="457200" y="852557"/>
            <a:ext cx="8686800" cy="5124480"/>
          </a:xfrm>
          <a:prstGeom prst="rect">
            <a:avLst/>
          </a:prstGeom>
        </p:spPr>
        <p:txBody>
          <a:bodyPr wrap="square">
            <a:spAutoFit/>
          </a:bodyPr>
          <a:lstStyle/>
          <a:p>
            <a:pPr marL="342900" lvl="0" indent="-342900" algn="just">
              <a:spcBef>
                <a:spcPts val="0"/>
              </a:spcBef>
              <a:spcAft>
                <a:spcPts val="900"/>
              </a:spcAft>
              <a:buClr>
                <a:srgbClr val="FF0000"/>
              </a:buClr>
              <a:buFont typeface="Wingdings" panose="05000000000000000000" pitchFamily="2" charset="2"/>
              <a:buChar char="Ø"/>
            </a:pPr>
            <a:r>
              <a:rPr lang="tr-TR" b="1" dirty="0">
                <a:latin typeface="+mn-lt"/>
                <a:ea typeface="Calibri" panose="020F0502020204030204" pitchFamily="34" charset="0"/>
                <a:cs typeface="Times New Roman" panose="02020603050405020304" pitchFamily="18" charset="0"/>
              </a:rPr>
              <a:t>Serbest meslek kazançlarında istisna uygulanması,</a:t>
            </a:r>
          </a:p>
          <a:p>
            <a:pPr marL="342900" lvl="0" indent="-342900" algn="just">
              <a:spcBef>
                <a:spcPts val="0"/>
              </a:spcBef>
              <a:spcAft>
                <a:spcPts val="900"/>
              </a:spcAft>
              <a:buClr>
                <a:srgbClr val="FF0000"/>
              </a:buClr>
              <a:buFont typeface="Wingdings" panose="05000000000000000000" pitchFamily="2" charset="2"/>
              <a:buChar char="Ø"/>
            </a:pPr>
            <a:r>
              <a:rPr lang="tr-TR" b="1" dirty="0">
                <a:latin typeface="+mn-lt"/>
                <a:ea typeface="Calibri" panose="020F0502020204030204" pitchFamily="34" charset="0"/>
                <a:cs typeface="Times New Roman" panose="02020603050405020304" pitchFamily="18" charset="0"/>
              </a:rPr>
              <a:t>Esnaf muaflığı uygulaması,</a:t>
            </a:r>
          </a:p>
          <a:p>
            <a:pPr marL="342900" lvl="0" indent="-342900" algn="just">
              <a:spcBef>
                <a:spcPts val="0"/>
              </a:spcBef>
              <a:spcAft>
                <a:spcPts val="900"/>
              </a:spcAft>
              <a:buClr>
                <a:srgbClr val="FF0000"/>
              </a:buClr>
              <a:buFont typeface="Wingdings" panose="05000000000000000000" pitchFamily="2" charset="2"/>
              <a:buChar char="Ø"/>
            </a:pPr>
            <a:r>
              <a:rPr lang="tr-TR" b="1" dirty="0">
                <a:latin typeface="+mn-lt"/>
                <a:ea typeface="Calibri" panose="020F0502020204030204" pitchFamily="34" charset="0"/>
                <a:cs typeface="Times New Roman" panose="02020603050405020304" pitchFamily="18" charset="0"/>
              </a:rPr>
              <a:t>6306 sayılı Kanun kapsamında riskli yapı şerhi bulunan taşınmazların devrinde damga vergisi ve harç istisnası,</a:t>
            </a:r>
          </a:p>
          <a:p>
            <a:pPr marL="342900" lvl="0" indent="-342900" algn="just">
              <a:spcBef>
                <a:spcPts val="0"/>
              </a:spcBef>
              <a:spcAft>
                <a:spcPts val="900"/>
              </a:spcAft>
              <a:buClr>
                <a:srgbClr val="FF0000"/>
              </a:buClr>
              <a:buFont typeface="Wingdings" panose="05000000000000000000" pitchFamily="2" charset="2"/>
              <a:buChar char="Ø"/>
            </a:pPr>
            <a:r>
              <a:rPr lang="tr-TR" b="1" dirty="0">
                <a:latin typeface="+mn-lt"/>
                <a:ea typeface="Calibri" panose="020F0502020204030204" pitchFamily="34" charset="0"/>
                <a:cs typeface="Times New Roman" panose="02020603050405020304" pitchFamily="18" charset="0"/>
              </a:rPr>
              <a:t>Taşınmaz ve İştirak hissesi satış kazancında kurumlar vergisi ve katma değer vergisi istisnası,</a:t>
            </a:r>
          </a:p>
          <a:p>
            <a:pPr marL="342900" lvl="0" indent="-342900" algn="just">
              <a:spcBef>
                <a:spcPts val="0"/>
              </a:spcBef>
              <a:spcAft>
                <a:spcPts val="900"/>
              </a:spcAft>
              <a:buClr>
                <a:srgbClr val="FF0000"/>
              </a:buClr>
              <a:buFont typeface="Wingdings" panose="05000000000000000000" pitchFamily="2" charset="2"/>
              <a:buChar char="Ø"/>
            </a:pPr>
            <a:r>
              <a:rPr lang="tr-TR" b="1" dirty="0">
                <a:latin typeface="+mn-lt"/>
                <a:ea typeface="Calibri" panose="020F0502020204030204" pitchFamily="34" charset="0"/>
                <a:cs typeface="Times New Roman" panose="02020603050405020304" pitchFamily="18" charset="0"/>
              </a:rPr>
              <a:t>Kat karşılığı inşaat sözleşmelerinde vergilendirme.</a:t>
            </a:r>
          </a:p>
          <a:p>
            <a:pPr marL="342900" lvl="0" indent="-342900" algn="just">
              <a:spcBef>
                <a:spcPts val="0"/>
              </a:spcBef>
              <a:spcAft>
                <a:spcPts val="900"/>
              </a:spcAft>
              <a:buClr>
                <a:srgbClr val="FF0000"/>
              </a:buClr>
              <a:buFont typeface="Wingdings" panose="05000000000000000000" pitchFamily="2" charset="2"/>
              <a:buChar char="Ø"/>
            </a:pPr>
            <a:r>
              <a:rPr lang="tr-TR" b="1" dirty="0">
                <a:latin typeface="+mn-lt"/>
                <a:ea typeface="Calibri" panose="020F0502020204030204" pitchFamily="34" charset="0"/>
                <a:cs typeface="Times New Roman" panose="02020603050405020304" pitchFamily="18" charset="0"/>
              </a:rPr>
              <a:t>Köy tüzel kişiliği sona eren yerlerde uygulanan emlak vergisi istisnası,</a:t>
            </a:r>
          </a:p>
          <a:p>
            <a:pPr marL="342900" lvl="0" indent="-342900" algn="just">
              <a:spcBef>
                <a:spcPts val="0"/>
              </a:spcBef>
              <a:spcAft>
                <a:spcPts val="900"/>
              </a:spcAft>
              <a:buClr>
                <a:srgbClr val="FF0000"/>
              </a:buClr>
              <a:buFont typeface="Wingdings" panose="05000000000000000000" pitchFamily="2" charset="2"/>
              <a:buChar char="Ø"/>
            </a:pPr>
            <a:r>
              <a:rPr lang="tr-TR" b="1" dirty="0">
                <a:latin typeface="+mn-lt"/>
                <a:ea typeface="Calibri" panose="020F0502020204030204" pitchFamily="34" charset="0"/>
                <a:cs typeface="Times New Roman" panose="02020603050405020304" pitchFamily="18" charset="0"/>
              </a:rPr>
              <a:t>Engellilerin ÖTV istisnası kapsamında taşıt satın alıp alamayacağı,</a:t>
            </a:r>
          </a:p>
          <a:p>
            <a:pPr marL="342900" lvl="0" indent="-342900" algn="just">
              <a:spcBef>
                <a:spcPts val="0"/>
              </a:spcBef>
              <a:spcAft>
                <a:spcPts val="900"/>
              </a:spcAft>
              <a:buClr>
                <a:srgbClr val="FF0000"/>
              </a:buClr>
              <a:buFont typeface="Wingdings" panose="05000000000000000000" pitchFamily="2" charset="2"/>
              <a:buChar char="Ø"/>
            </a:pPr>
            <a:r>
              <a:rPr lang="tr-TR" b="1" dirty="0">
                <a:latin typeface="+mn-lt"/>
                <a:ea typeface="Calibri" panose="020F0502020204030204" pitchFamily="34" charset="0"/>
                <a:cs typeface="Times New Roman" panose="02020603050405020304" pitchFamily="18" charset="0"/>
              </a:rPr>
              <a:t>Konut teslimlerinde uygulanacak KDV oranı,</a:t>
            </a:r>
          </a:p>
          <a:p>
            <a:pPr marL="342900" lvl="0" indent="-342900" algn="just">
              <a:spcBef>
                <a:spcPts val="0"/>
              </a:spcBef>
              <a:spcAft>
                <a:spcPts val="900"/>
              </a:spcAft>
              <a:buClr>
                <a:srgbClr val="FF0000"/>
              </a:buClr>
              <a:buFont typeface="Wingdings" panose="05000000000000000000" pitchFamily="2" charset="2"/>
              <a:buChar char="Ø"/>
            </a:pPr>
            <a:r>
              <a:rPr lang="tr-TR" b="1" dirty="0">
                <a:latin typeface="+mn-lt"/>
                <a:ea typeface="Calibri" panose="020F0502020204030204" pitchFamily="34" charset="0"/>
                <a:cs typeface="Times New Roman" panose="02020603050405020304" pitchFamily="18" charset="0"/>
              </a:rPr>
              <a:t>İkinci el araçların alım satım işlemlerinde uygulanacak KDV oranı,</a:t>
            </a:r>
          </a:p>
          <a:p>
            <a:pPr marL="342900" lvl="0" indent="-342900" algn="just">
              <a:spcBef>
                <a:spcPts val="0"/>
              </a:spcBef>
              <a:spcAft>
                <a:spcPts val="900"/>
              </a:spcAft>
              <a:buClr>
                <a:srgbClr val="FF0000"/>
              </a:buClr>
              <a:buFont typeface="Wingdings" panose="05000000000000000000" pitchFamily="2" charset="2"/>
              <a:buChar char="Ø"/>
            </a:pPr>
            <a:r>
              <a:rPr lang="tr-TR" b="1" dirty="0">
                <a:latin typeface="+mn-lt"/>
                <a:ea typeface="Calibri" panose="020F0502020204030204" pitchFamily="34" charset="0"/>
                <a:cs typeface="Times New Roman" panose="02020603050405020304" pitchFamily="18" charset="0"/>
              </a:rPr>
              <a:t>İş akdi anlaşma yolu ile sona eren personele ödenecek kıdem tazminatının tevkifata tabi olup olmadığı.  </a:t>
            </a:r>
          </a:p>
          <a:p>
            <a:pPr lvl="0" algn="just">
              <a:spcBef>
                <a:spcPts val="0"/>
              </a:spcBef>
              <a:spcAft>
                <a:spcPts val="900"/>
              </a:spcAft>
              <a:buClr>
                <a:srgbClr val="FF0000"/>
              </a:buClr>
            </a:pPr>
            <a:endParaRPr lang="tr-TR" b="1" dirty="0">
              <a:latin typeface="+mn-lt"/>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C0171DF8-CA8F-4C24-B425-BB94A4A4B7B0}"/>
              </a:ext>
            </a:extLst>
          </p:cNvPr>
          <p:cNvSpPr>
            <a:spLocks noGrp="1"/>
          </p:cNvSpPr>
          <p:nvPr>
            <p:ph type="sldNum" sz="quarter" idx="12"/>
          </p:nvPr>
        </p:nvSpPr>
        <p:spPr>
          <a:xfrm>
            <a:off x="8686799" y="6551780"/>
            <a:ext cx="466359" cy="306219"/>
          </a:xfrm>
        </p:spPr>
        <p:txBody>
          <a:bodyPr/>
          <a:lstStyle/>
          <a:p>
            <a:fld id="{A2085D17-BB08-450F-85D6-1A11C58B0A05}" type="slidenum">
              <a:rPr lang="tr-TR" smtClean="0"/>
              <a:pPr/>
              <a:t>35</a:t>
            </a:fld>
            <a:endParaRPr lang="tr-TR" dirty="0"/>
          </a:p>
        </p:txBody>
      </p:sp>
    </p:spTree>
    <p:extLst>
      <p:ext uri="{BB962C8B-B14F-4D97-AF65-F5344CB8AC3E}">
        <p14:creationId xmlns:p14="http://schemas.microsoft.com/office/powerpoint/2010/main" val="3010622932"/>
      </p:ext>
    </p:extLst>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p:txBody>
          <a:bodyPr/>
          <a:lstStyle/>
          <a:p>
            <a:endParaRPr lang="tr-TR" dirty="0"/>
          </a:p>
          <a:p>
            <a:pPr marL="0" indent="0">
              <a:buNone/>
            </a:pPr>
            <a:endParaRPr lang="tr-TR" dirty="0"/>
          </a:p>
        </p:txBody>
      </p:sp>
      <p:sp>
        <p:nvSpPr>
          <p:cNvPr id="2" name="Dikdörtgen 1">
            <a:extLst>
              <a:ext uri="{FF2B5EF4-FFF2-40B4-BE49-F238E27FC236}">
                <a16:creationId xmlns:a16="http://schemas.microsoft.com/office/drawing/2014/main" id="{29E15303-B0D8-417F-8A08-C83A80B9B08A}"/>
              </a:ext>
            </a:extLst>
          </p:cNvPr>
          <p:cNvSpPr/>
          <p:nvPr/>
        </p:nvSpPr>
        <p:spPr>
          <a:xfrm>
            <a:off x="560411" y="826645"/>
            <a:ext cx="8583589" cy="5636928"/>
          </a:xfrm>
          <a:prstGeom prst="rect">
            <a:avLst/>
          </a:prstGeom>
        </p:spPr>
        <p:txBody>
          <a:bodyPr wrap="square">
            <a:spAutoFit/>
          </a:bodyPr>
          <a:lstStyle/>
          <a:p>
            <a:pPr marR="73660" lvl="0" algn="just">
              <a:lnSpc>
                <a:spcPct val="115000"/>
              </a:lnSpc>
              <a:spcAft>
                <a:spcPts val="1200"/>
              </a:spcAft>
              <a:buSzPts val="1200"/>
              <a:tabLst>
                <a:tab pos="302895" algn="l"/>
              </a:tabLst>
            </a:pPr>
            <a:r>
              <a:rPr lang="tr-TR" sz="1600" b="1" spc="-5" dirty="0">
                <a:solidFill>
                  <a:srgbClr val="C00000"/>
                </a:solidFill>
                <a:latin typeface="+mn-lt"/>
                <a:ea typeface="Times New Roman" panose="02020603050405020304" pitchFamily="18" charset="0"/>
                <a:cs typeface="Times New Roman" panose="02020603050405020304" pitchFamily="18" charset="0"/>
              </a:rPr>
              <a:t>15- ÖZELGE</a:t>
            </a:r>
            <a:r>
              <a:rPr lang="tr-TR" sz="1600" b="1" spc="245" dirty="0">
                <a:solidFill>
                  <a:srgbClr val="C00000"/>
                </a:solidFill>
                <a:latin typeface="+mn-lt"/>
                <a:ea typeface="Times New Roman" panose="02020603050405020304" pitchFamily="18" charset="0"/>
                <a:cs typeface="Times New Roman" panose="02020603050405020304" pitchFamily="18" charset="0"/>
              </a:rPr>
              <a:t> </a:t>
            </a:r>
            <a:r>
              <a:rPr lang="tr-TR" sz="1600" b="1" spc="-5" dirty="0">
                <a:solidFill>
                  <a:srgbClr val="C00000"/>
                </a:solidFill>
                <a:latin typeface="+mn-lt"/>
                <a:ea typeface="Times New Roman" panose="02020603050405020304" pitchFamily="18" charset="0"/>
                <a:cs typeface="Times New Roman" panose="02020603050405020304" pitchFamily="18" charset="0"/>
              </a:rPr>
              <a:t>ARAMA</a:t>
            </a:r>
            <a:r>
              <a:rPr lang="tr-TR" sz="1600" b="1" spc="250" dirty="0">
                <a:solidFill>
                  <a:srgbClr val="C00000"/>
                </a:solidFill>
                <a:latin typeface="+mn-lt"/>
                <a:ea typeface="Times New Roman" panose="02020603050405020304" pitchFamily="18" charset="0"/>
                <a:cs typeface="Times New Roman" panose="02020603050405020304" pitchFamily="18" charset="0"/>
              </a:rPr>
              <a:t> </a:t>
            </a:r>
            <a:r>
              <a:rPr lang="tr-TR" sz="1600" b="1" dirty="0">
                <a:solidFill>
                  <a:srgbClr val="C00000"/>
                </a:solidFill>
                <a:latin typeface="+mn-lt"/>
                <a:ea typeface="Times New Roman" panose="02020603050405020304" pitchFamily="18" charset="0"/>
                <a:cs typeface="Times New Roman" panose="02020603050405020304" pitchFamily="18" charset="0"/>
              </a:rPr>
              <a:t>MOTORU DAHA ETKİN HALE GELMELİ GÜNCELLİĞİNİ KAYBEDEN MUKTEZALAR SİSTEMDEN AYIKLANMALIDIR.</a:t>
            </a:r>
            <a:r>
              <a:rPr lang="tr-TR" sz="1600" b="1" spc="255" dirty="0">
                <a:solidFill>
                  <a:srgbClr val="C00000"/>
                </a:solidFill>
                <a:latin typeface="+mn-lt"/>
                <a:ea typeface="Times New Roman" panose="02020603050405020304" pitchFamily="18" charset="0"/>
                <a:cs typeface="Times New Roman" panose="02020603050405020304" pitchFamily="18" charset="0"/>
              </a:rPr>
              <a:t> </a:t>
            </a:r>
          </a:p>
          <a:p>
            <a:pPr marR="73660" lvl="0" algn="just">
              <a:lnSpc>
                <a:spcPts val="2200"/>
              </a:lnSpc>
              <a:spcBef>
                <a:spcPts val="600"/>
              </a:spcBef>
              <a:spcAft>
                <a:spcPts val="600"/>
              </a:spcAft>
              <a:buSzPts val="1200"/>
              <a:tabLst>
                <a:tab pos="302895" algn="l"/>
              </a:tabLst>
            </a:pPr>
            <a:r>
              <a:rPr lang="tr-TR" b="1" spc="-5" dirty="0">
                <a:latin typeface="+mn-lt"/>
                <a:ea typeface="Times New Roman" panose="02020603050405020304" pitchFamily="18" charset="0"/>
                <a:cs typeface="Arial" panose="020B0604020202020204" pitchFamily="34" charset="0"/>
              </a:rPr>
              <a:t>GİB</a:t>
            </a:r>
            <a:r>
              <a:rPr lang="tr-TR" b="1" spc="24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özelge</a:t>
            </a:r>
            <a:r>
              <a:rPr lang="tr-TR" b="1" spc="2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arama</a:t>
            </a:r>
            <a:r>
              <a:rPr lang="tr-TR" b="1" spc="2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motoru</a:t>
            </a:r>
            <a:r>
              <a:rPr lang="tr-TR" b="1" spc="25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daha</a:t>
            </a:r>
            <a:r>
              <a:rPr lang="tr-TR" b="1" spc="2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etkin</a:t>
            </a:r>
            <a:r>
              <a:rPr lang="tr-TR" b="1" spc="25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hale</a:t>
            </a:r>
            <a:r>
              <a:rPr lang="tr-TR" b="1" spc="2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getirilmelidir.</a:t>
            </a:r>
            <a:r>
              <a:rPr lang="tr-TR" b="1" spc="38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Mevzuat</a:t>
            </a:r>
            <a:r>
              <a:rPr lang="tr-TR" b="1" spc="10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değişikliği</a:t>
            </a:r>
            <a:r>
              <a:rPr lang="tr-TR" b="1" spc="10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sebebiyle</a:t>
            </a:r>
            <a:r>
              <a:rPr lang="tr-TR" b="1" spc="11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güncelliğini</a:t>
            </a:r>
            <a:r>
              <a:rPr lang="tr-TR" b="1" spc="15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yitirdiği</a:t>
            </a:r>
            <a:r>
              <a:rPr lang="tr-TR" b="1" spc="10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halde</a:t>
            </a:r>
            <a:r>
              <a:rPr lang="tr-TR" b="1" spc="11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Times New Roman" panose="02020603050405020304" pitchFamily="18" charset="0"/>
              </a:rPr>
              <a:t>halen</a:t>
            </a:r>
            <a:r>
              <a:rPr lang="tr-TR" b="1" spc="100" dirty="0">
                <a:latin typeface="+mn-lt"/>
                <a:ea typeface="Times New Roman" panose="02020603050405020304" pitchFamily="18" charset="0"/>
                <a:cs typeface="Times New Roman" panose="02020603050405020304" pitchFamily="18" charset="0"/>
              </a:rPr>
              <a:t> </a:t>
            </a:r>
            <a:r>
              <a:rPr lang="tr-TR" b="1" dirty="0">
                <a:latin typeface="+mn-lt"/>
                <a:ea typeface="Times New Roman" panose="02020603050405020304" pitchFamily="18" charset="0"/>
                <a:cs typeface="Times New Roman" panose="02020603050405020304" pitchFamily="18" charset="0"/>
              </a:rPr>
              <a:t>sistemde</a:t>
            </a:r>
            <a:r>
              <a:rPr lang="tr-TR" b="1" spc="110" dirty="0">
                <a:latin typeface="+mn-lt"/>
                <a:ea typeface="Times New Roman" panose="02020603050405020304" pitchFamily="18" charset="0"/>
                <a:cs typeface="Times New Roman" panose="02020603050405020304" pitchFamily="18" charset="0"/>
              </a:rPr>
              <a:t> </a:t>
            </a:r>
            <a:r>
              <a:rPr lang="tr-TR" b="1" spc="-10" dirty="0">
                <a:latin typeface="+mn-lt"/>
                <a:ea typeface="Times New Roman" panose="02020603050405020304" pitchFamily="18" charset="0"/>
                <a:cs typeface="Times New Roman" panose="02020603050405020304" pitchFamily="18" charset="0"/>
              </a:rPr>
              <a:t>yer</a:t>
            </a:r>
            <a:r>
              <a:rPr lang="tr-TR" b="1" spc="110" dirty="0">
                <a:latin typeface="+mn-lt"/>
                <a:ea typeface="Times New Roman" panose="02020603050405020304" pitchFamily="18" charset="0"/>
                <a:cs typeface="Times New Roman" panose="02020603050405020304" pitchFamily="18" charset="0"/>
              </a:rPr>
              <a:t> </a:t>
            </a:r>
            <a:r>
              <a:rPr lang="tr-TR" b="1" spc="-5" dirty="0">
                <a:latin typeface="+mn-lt"/>
                <a:ea typeface="Times New Roman" panose="02020603050405020304" pitchFamily="18" charset="0"/>
                <a:cs typeface="Times New Roman" panose="02020603050405020304" pitchFamily="18" charset="0"/>
              </a:rPr>
              <a:t>almaya</a:t>
            </a:r>
            <a:r>
              <a:rPr lang="tr-TR" b="1" spc="355" dirty="0">
                <a:latin typeface="+mn-lt"/>
                <a:ea typeface="Times New Roman" panose="02020603050405020304" pitchFamily="18" charset="0"/>
                <a:cs typeface="Times New Roman" panose="02020603050405020304" pitchFamily="18" charset="0"/>
              </a:rPr>
              <a:t> </a:t>
            </a:r>
            <a:r>
              <a:rPr lang="tr-TR" b="1" spc="-5" dirty="0">
                <a:latin typeface="+mn-lt"/>
                <a:ea typeface="Times New Roman" panose="02020603050405020304" pitchFamily="18" charset="0"/>
                <a:cs typeface="Arial" panose="020B0604020202020204" pitchFamily="34" charset="0"/>
              </a:rPr>
              <a:t>devam</a:t>
            </a:r>
            <a:r>
              <a:rPr lang="tr-TR" b="1" spc="2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eden</a:t>
            </a:r>
            <a:r>
              <a:rPr lang="tr-TR" b="1" spc="2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onlarca</a:t>
            </a:r>
            <a:r>
              <a:rPr lang="tr-TR" b="1" spc="2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özelge</a:t>
            </a:r>
            <a:r>
              <a:rPr lang="tr-TR" b="1" spc="50" dirty="0">
                <a:latin typeface="+mn-lt"/>
                <a:ea typeface="Times New Roman" panose="02020603050405020304" pitchFamily="18" charset="0"/>
                <a:cs typeface="Arial" panose="020B0604020202020204" pitchFamily="34" charset="0"/>
              </a:rPr>
              <a:t> </a:t>
            </a:r>
            <a:r>
              <a:rPr lang="tr-TR" b="1" spc="-10" dirty="0">
                <a:latin typeface="+mn-lt"/>
                <a:ea typeface="Times New Roman" panose="02020603050405020304" pitchFamily="18" charset="0"/>
                <a:cs typeface="Arial" panose="020B0604020202020204" pitchFamily="34" charset="0"/>
              </a:rPr>
              <a:t>yer</a:t>
            </a:r>
            <a:r>
              <a:rPr lang="tr-TR" b="1" spc="3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almaktadır</a:t>
            </a:r>
            <a:r>
              <a:rPr lang="tr-TR" b="1" spc="30" dirty="0">
                <a:latin typeface="+mn-lt"/>
                <a:ea typeface="Times New Roman" panose="02020603050405020304" pitchFamily="18" charset="0"/>
                <a:cs typeface="Arial" panose="020B0604020202020204" pitchFamily="34" charset="0"/>
              </a:rPr>
              <a:t>.</a:t>
            </a:r>
          </a:p>
          <a:p>
            <a:pPr marR="73660" lvl="0" algn="just">
              <a:lnSpc>
                <a:spcPts val="2200"/>
              </a:lnSpc>
              <a:spcBef>
                <a:spcPts val="600"/>
              </a:spcBef>
              <a:spcAft>
                <a:spcPts val="600"/>
              </a:spcAft>
              <a:buSzPts val="1200"/>
              <a:tabLst>
                <a:tab pos="302895" algn="l"/>
              </a:tabLst>
            </a:pPr>
            <a:r>
              <a:rPr lang="tr-TR" b="1" spc="-5" dirty="0">
                <a:latin typeface="+mn-lt"/>
                <a:ea typeface="Times New Roman" panose="02020603050405020304" pitchFamily="18" charset="0"/>
                <a:cs typeface="Arial" panose="020B0604020202020204" pitchFamily="34" charset="0"/>
              </a:rPr>
              <a:t>Güncelliğini</a:t>
            </a:r>
            <a:r>
              <a:rPr lang="tr-TR" b="1" spc="7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yitirmiş</a:t>
            </a:r>
            <a:r>
              <a:rPr lang="tr-TR" b="1" spc="4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ve</a:t>
            </a:r>
            <a:r>
              <a:rPr lang="tr-TR" b="1" spc="4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uygulama</a:t>
            </a:r>
            <a:r>
              <a:rPr lang="tr-TR" b="1" spc="4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imkânı</a:t>
            </a:r>
            <a:r>
              <a:rPr lang="tr-TR" b="1" spc="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kalmamış</a:t>
            </a:r>
            <a:r>
              <a:rPr lang="tr-TR" b="1" spc="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bu</a:t>
            </a:r>
            <a:r>
              <a:rPr lang="tr-TR" b="1" spc="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özelgeler</a:t>
            </a:r>
            <a:r>
              <a:rPr lang="tr-TR" b="1" spc="38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mükellefleri</a:t>
            </a:r>
            <a:r>
              <a:rPr lang="tr-TR" b="1" spc="28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hataya</a:t>
            </a:r>
            <a:r>
              <a:rPr lang="tr-TR" b="1" spc="28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ve</a:t>
            </a:r>
            <a:r>
              <a:rPr lang="tr-TR" b="1" spc="29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yanlış</a:t>
            </a:r>
            <a:r>
              <a:rPr lang="tr-TR" b="1" spc="28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uygulamalara</a:t>
            </a:r>
            <a:r>
              <a:rPr lang="tr-TR" b="1" spc="28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sevk</a:t>
            </a:r>
            <a:r>
              <a:rPr lang="tr-TR" b="1" spc="28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eder</a:t>
            </a:r>
            <a:r>
              <a:rPr lang="tr-TR" b="1" spc="29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niteliktedir.</a:t>
            </a:r>
            <a:r>
              <a:rPr lang="tr-TR" b="1" spc="28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Bu</a:t>
            </a:r>
            <a:r>
              <a:rPr lang="tr-TR" b="1" spc="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sebeple,</a:t>
            </a:r>
            <a:r>
              <a:rPr lang="tr-TR" b="1" spc="28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bu</a:t>
            </a:r>
            <a:r>
              <a:rPr lang="tr-TR" b="1" spc="46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özelgeler</a:t>
            </a:r>
            <a:r>
              <a:rPr lang="tr-TR" b="1"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ayıklanarak</a:t>
            </a:r>
            <a:r>
              <a:rPr lang="tr-TR" b="1"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sistemden</a:t>
            </a:r>
            <a:r>
              <a:rPr lang="tr-TR" b="1"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çıkarılmalıdır. </a:t>
            </a:r>
          </a:p>
          <a:p>
            <a:pPr marR="73660" lvl="0" algn="just">
              <a:lnSpc>
                <a:spcPts val="2200"/>
              </a:lnSpc>
              <a:spcBef>
                <a:spcPts val="600"/>
              </a:spcBef>
              <a:spcAft>
                <a:spcPts val="600"/>
              </a:spcAft>
              <a:buSzPts val="1200"/>
              <a:tabLst>
                <a:tab pos="302895" algn="l"/>
              </a:tabLst>
            </a:pPr>
            <a:r>
              <a:rPr lang="tr-TR" b="1" spc="-5" dirty="0">
                <a:latin typeface="+mn-lt"/>
                <a:ea typeface="Times New Roman" panose="02020603050405020304" pitchFamily="18" charset="0"/>
                <a:cs typeface="Arial" panose="020B0604020202020204" pitchFamily="34" charset="0"/>
              </a:rPr>
              <a:t>Özelge</a:t>
            </a:r>
            <a:r>
              <a:rPr lang="tr-TR" b="1" spc="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arama</a:t>
            </a:r>
            <a:r>
              <a:rPr lang="tr-TR" b="1" spc="29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motoru</a:t>
            </a:r>
            <a:r>
              <a:rPr lang="tr-TR" b="1" spc="29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daha</a:t>
            </a:r>
            <a:r>
              <a:rPr lang="tr-TR" b="1" spc="29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sistematik</a:t>
            </a:r>
            <a:r>
              <a:rPr lang="tr-TR" b="1" spc="29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bir</a:t>
            </a:r>
            <a:r>
              <a:rPr lang="tr-TR" b="1" spc="29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ara</a:t>
            </a:r>
            <a:r>
              <a:rPr lang="tr-TR" b="1"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yüze</a:t>
            </a:r>
            <a:r>
              <a:rPr lang="tr-TR" b="1" spc="29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sahip</a:t>
            </a:r>
            <a:r>
              <a:rPr lang="tr-TR" b="1"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olmalıdır.</a:t>
            </a:r>
            <a:r>
              <a:rPr lang="tr-TR" b="1" spc="29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Madde</a:t>
            </a:r>
            <a:r>
              <a:rPr lang="tr-TR" b="1" spc="29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bendi</a:t>
            </a:r>
            <a:r>
              <a:rPr lang="tr-TR" b="1" spc="42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bazında</a:t>
            </a:r>
            <a:r>
              <a:rPr lang="tr-TR" b="1" spc="29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anahtar</a:t>
            </a:r>
            <a:r>
              <a:rPr lang="tr-TR" b="1" spc="29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kelimeyle</a:t>
            </a:r>
            <a:r>
              <a:rPr lang="tr-TR" b="1" spc="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daha</a:t>
            </a:r>
            <a:r>
              <a:rPr lang="tr-TR" b="1" dirty="0">
                <a:latin typeface="+mn-lt"/>
                <a:ea typeface="Times New Roman" panose="02020603050405020304" pitchFamily="18" charset="0"/>
                <a:cs typeface="Arial" panose="020B0604020202020204" pitchFamily="34" charset="0"/>
              </a:rPr>
              <a:t> detay</a:t>
            </a:r>
            <a:r>
              <a:rPr lang="tr-TR" b="1" spc="28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aramaya</a:t>
            </a:r>
            <a:r>
              <a:rPr lang="tr-TR" b="1"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imkân</a:t>
            </a:r>
            <a:r>
              <a:rPr lang="tr-TR" b="1" spc="29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veren</a:t>
            </a:r>
            <a:r>
              <a:rPr lang="tr-TR" b="1" spc="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bir</a:t>
            </a:r>
            <a:r>
              <a:rPr lang="tr-TR" b="1" spc="29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sistem</a:t>
            </a:r>
            <a:r>
              <a:rPr lang="tr-TR" b="1" spc="32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oluşturulmalıdır. </a:t>
            </a:r>
          </a:p>
          <a:p>
            <a:pPr marR="73660" lvl="0" algn="just">
              <a:lnSpc>
                <a:spcPts val="2200"/>
              </a:lnSpc>
              <a:spcBef>
                <a:spcPts val="600"/>
              </a:spcBef>
              <a:spcAft>
                <a:spcPts val="600"/>
              </a:spcAft>
              <a:buSzPts val="1200"/>
              <a:tabLst>
                <a:tab pos="302895" algn="l"/>
              </a:tabLst>
            </a:pPr>
            <a:r>
              <a:rPr lang="tr-TR" b="1" dirty="0">
                <a:latin typeface="+mn-lt"/>
                <a:ea typeface="Times New Roman" panose="02020603050405020304" pitchFamily="18" charset="0"/>
                <a:cs typeface="Arial" panose="020B0604020202020204" pitchFamily="34" charset="0"/>
              </a:rPr>
              <a:t>Örneğin mevcut sistemde </a:t>
            </a:r>
            <a:r>
              <a:rPr lang="tr-TR" b="1" spc="-5" dirty="0">
                <a:latin typeface="+mn-lt"/>
                <a:ea typeface="Times New Roman" panose="02020603050405020304" pitchFamily="18" charset="0"/>
                <a:cs typeface="Arial" panose="020B0604020202020204" pitchFamily="34" charset="0"/>
              </a:rPr>
              <a:t>arama</a:t>
            </a:r>
            <a:r>
              <a:rPr lang="tr-TR" b="1" spc="5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sonuçları</a:t>
            </a:r>
            <a:r>
              <a:rPr lang="tr-TR" b="1" spc="6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gelişigüzel</a:t>
            </a:r>
            <a:r>
              <a:rPr lang="tr-TR" b="1" spc="4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olarak</a:t>
            </a:r>
            <a:r>
              <a:rPr lang="tr-TR" b="1" spc="4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sıralanmaktadır.</a:t>
            </a:r>
            <a:r>
              <a:rPr lang="tr-TR" b="1" spc="4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Bu</a:t>
            </a:r>
            <a:r>
              <a:rPr lang="tr-TR" b="1" spc="4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durum,</a:t>
            </a:r>
            <a:r>
              <a:rPr lang="tr-TR" b="1" spc="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hangi</a:t>
            </a:r>
            <a:r>
              <a:rPr lang="tr-TR" b="1" spc="21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özelgenin</a:t>
            </a:r>
            <a:r>
              <a:rPr lang="tr-TR" b="1" spc="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en</a:t>
            </a:r>
            <a:r>
              <a:rPr lang="tr-TR" b="1" spc="5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güncel</a:t>
            </a:r>
            <a:r>
              <a:rPr lang="tr-TR" b="1" spc="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özelge</a:t>
            </a:r>
            <a:r>
              <a:rPr lang="tr-TR" b="1" spc="5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olduğunun</a:t>
            </a:r>
            <a:r>
              <a:rPr lang="tr-TR" b="1" spc="4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tespitini</a:t>
            </a:r>
            <a:r>
              <a:rPr lang="tr-TR" b="1" spc="5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güçleştirmektedir.</a:t>
            </a:r>
            <a:r>
              <a:rPr lang="tr-TR" b="1" spc="4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Arama</a:t>
            </a:r>
            <a:r>
              <a:rPr lang="tr-TR" b="1" spc="5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sonuçlarının</a:t>
            </a:r>
            <a:r>
              <a:rPr lang="tr-TR" b="1" spc="52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en</a:t>
            </a:r>
            <a:r>
              <a:rPr lang="tr-TR" b="1" spc="225" dirty="0">
                <a:latin typeface="+mn-lt"/>
                <a:ea typeface="Times New Roman" panose="02020603050405020304" pitchFamily="18" charset="0"/>
                <a:cs typeface="Arial" panose="020B0604020202020204" pitchFamily="34" charset="0"/>
              </a:rPr>
              <a:t> </a:t>
            </a:r>
            <a:r>
              <a:rPr lang="tr-TR" b="1" spc="-10" dirty="0">
                <a:latin typeface="+mn-lt"/>
                <a:ea typeface="Times New Roman" panose="02020603050405020304" pitchFamily="18" charset="0"/>
                <a:cs typeface="Arial" panose="020B0604020202020204" pitchFamily="34" charset="0"/>
              </a:rPr>
              <a:t>yeni</a:t>
            </a:r>
            <a:r>
              <a:rPr lang="tr-TR" b="1" spc="20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tarihli</a:t>
            </a:r>
            <a:r>
              <a:rPr lang="tr-TR" b="1" spc="20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özelgeden</a:t>
            </a:r>
            <a:r>
              <a:rPr lang="tr-TR" b="1" spc="20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başlayarak</a:t>
            </a:r>
            <a:r>
              <a:rPr lang="tr-TR" b="1" spc="20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tarihe</a:t>
            </a:r>
            <a:r>
              <a:rPr lang="tr-TR" b="1" spc="20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göre</a:t>
            </a:r>
            <a:r>
              <a:rPr lang="tr-TR" b="1" spc="20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sıralanması</a:t>
            </a:r>
            <a:r>
              <a:rPr lang="tr-TR" b="1" spc="20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uygulayıcılar</a:t>
            </a:r>
            <a:r>
              <a:rPr lang="tr-TR" b="1" spc="19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açısından</a:t>
            </a:r>
            <a:r>
              <a:rPr lang="tr-TR" b="1" spc="44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büyük</a:t>
            </a:r>
            <a:r>
              <a:rPr lang="tr-TR" b="1"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kolaylık</a:t>
            </a:r>
            <a:r>
              <a:rPr lang="tr-TR" b="1"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sağlayacaktır</a:t>
            </a:r>
            <a:r>
              <a:rPr lang="tr-TR" sz="1600" b="1" spc="-5" dirty="0">
                <a:latin typeface="+mn-lt"/>
                <a:ea typeface="Times New Roman" panose="02020603050405020304" pitchFamily="18" charset="0"/>
                <a:cs typeface="Arial" panose="020B0604020202020204" pitchFamily="34" charset="0"/>
              </a:rPr>
              <a:t>.</a:t>
            </a:r>
            <a:endParaRPr lang="tr-TR" sz="1600" b="1" dirty="0">
              <a:latin typeface="+mn-lt"/>
              <a:ea typeface="Times New Roman" panose="02020603050405020304" pitchFamily="18" charset="0"/>
              <a:cs typeface="Arial" panose="020B0604020202020204" pitchFamily="34" charset="0"/>
            </a:endParaRPr>
          </a:p>
          <a:p>
            <a:pPr marR="73660" lvl="0" algn="just">
              <a:lnSpc>
                <a:spcPct val="115000"/>
              </a:lnSpc>
              <a:spcAft>
                <a:spcPts val="0"/>
              </a:spcAft>
              <a:buSzPts val="1200"/>
              <a:tabLst>
                <a:tab pos="302895" algn="l"/>
              </a:tabLst>
            </a:pPr>
            <a:endParaRPr lang="tr-TR" sz="1600" b="1" spc="255" dirty="0">
              <a:solidFill>
                <a:srgbClr val="FF0000"/>
              </a:solidFill>
              <a:latin typeface="+mn-lt"/>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BEC8B9B9-08F2-49D0-B286-71A4E6AD2180}"/>
              </a:ext>
            </a:extLst>
          </p:cNvPr>
          <p:cNvSpPr>
            <a:spLocks noGrp="1"/>
          </p:cNvSpPr>
          <p:nvPr>
            <p:ph type="sldNum" sz="quarter" idx="12"/>
          </p:nvPr>
        </p:nvSpPr>
        <p:spPr>
          <a:xfrm>
            <a:off x="8596825" y="6463573"/>
            <a:ext cx="439671" cy="329167"/>
          </a:xfrm>
        </p:spPr>
        <p:txBody>
          <a:bodyPr/>
          <a:lstStyle/>
          <a:p>
            <a:fld id="{B6CBF2A1-A246-4652-A694-355DEEDA63C2}" type="slidenum">
              <a:rPr lang="tr-TR" smtClean="0"/>
              <a:pPr/>
              <a:t>36</a:t>
            </a:fld>
            <a:endParaRPr lang="tr-TR" dirty="0"/>
          </a:p>
        </p:txBody>
      </p:sp>
    </p:spTree>
    <p:extLst>
      <p:ext uri="{BB962C8B-B14F-4D97-AF65-F5344CB8AC3E}">
        <p14:creationId xmlns:p14="http://schemas.microsoft.com/office/powerpoint/2010/main" val="4192265605"/>
      </p:ext>
    </p:extLst>
  </p:cSld>
  <p:clrMapOvr>
    <a:masterClrMapping/>
  </p:clrMapOvr>
  <p:transition spd="med">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p:txBody>
          <a:bodyPr/>
          <a:lstStyle/>
          <a:p>
            <a:endParaRPr lang="tr-TR" dirty="0"/>
          </a:p>
          <a:p>
            <a:pPr marL="0" indent="0">
              <a:buNone/>
            </a:pPr>
            <a:endParaRPr lang="tr-TR" dirty="0"/>
          </a:p>
        </p:txBody>
      </p:sp>
      <p:sp>
        <p:nvSpPr>
          <p:cNvPr id="2" name="Dikdörtgen 1">
            <a:extLst>
              <a:ext uri="{FF2B5EF4-FFF2-40B4-BE49-F238E27FC236}">
                <a16:creationId xmlns:a16="http://schemas.microsoft.com/office/drawing/2014/main" id="{2C1DC384-3841-48A6-917D-B785352F6AD6}"/>
              </a:ext>
            </a:extLst>
          </p:cNvPr>
          <p:cNvSpPr/>
          <p:nvPr/>
        </p:nvSpPr>
        <p:spPr>
          <a:xfrm>
            <a:off x="452906" y="764704"/>
            <a:ext cx="8702493" cy="5332229"/>
          </a:xfrm>
          <a:prstGeom prst="rect">
            <a:avLst/>
          </a:prstGeom>
        </p:spPr>
        <p:txBody>
          <a:bodyPr wrap="square">
            <a:spAutoFit/>
          </a:bodyPr>
          <a:lstStyle/>
          <a:p>
            <a:pPr marR="74930" lvl="0" algn="just">
              <a:lnSpc>
                <a:spcPts val="2200"/>
              </a:lnSpc>
              <a:spcBef>
                <a:spcPts val="600"/>
              </a:spcBef>
              <a:spcAft>
                <a:spcPts val="600"/>
              </a:spcAft>
              <a:buSzPts val="1200"/>
              <a:tabLst>
                <a:tab pos="302895" algn="l"/>
              </a:tabLst>
            </a:pPr>
            <a:r>
              <a:rPr lang="tr-TR" sz="1600" b="1" spc="-5" dirty="0">
                <a:solidFill>
                  <a:srgbClr val="C00000"/>
                </a:solidFill>
                <a:latin typeface="+mn-lt"/>
                <a:ea typeface="Times New Roman" panose="02020603050405020304" pitchFamily="18" charset="0"/>
                <a:cs typeface="Arial" panose="020B0604020202020204" pitchFamily="34" charset="0"/>
              </a:rPr>
              <a:t>16- GEÇMİŞTE VERİLEN VE BİR ÇOK AKADEMİSYEN VE UZMANIN VERİLEN GÖRÜŞLERE KATILMADIĞI ÖZELGELER KURULACAK OLAN BİR KOMİSYON MARİFETİYLE GÖZDEN GEÇİRİLEREK VARSA HATALI GÖRÜŞLERİN DÜZELTİLMESİ YOLUNA GİDİLMELİDİR.</a:t>
            </a:r>
            <a:endParaRPr lang="tr-TR" sz="1600" b="1" spc="-35" dirty="0">
              <a:solidFill>
                <a:srgbClr val="C00000"/>
              </a:solidFill>
              <a:latin typeface="+mn-lt"/>
              <a:ea typeface="Times New Roman" panose="02020603050405020304" pitchFamily="18" charset="0"/>
              <a:cs typeface="Arial" panose="020B0604020202020204" pitchFamily="34" charset="0"/>
            </a:endParaRPr>
          </a:p>
          <a:p>
            <a:pPr marR="74930" lvl="0" algn="just">
              <a:lnSpc>
                <a:spcPts val="2200"/>
              </a:lnSpc>
              <a:spcBef>
                <a:spcPts val="600"/>
              </a:spcBef>
              <a:spcAft>
                <a:spcPts val="600"/>
              </a:spcAft>
              <a:buSzPts val="1200"/>
              <a:tabLst>
                <a:tab pos="302895" algn="l"/>
              </a:tabLst>
            </a:pPr>
            <a:r>
              <a:rPr lang="tr-TR" b="1" spc="-5" dirty="0">
                <a:latin typeface="+mn-lt"/>
                <a:ea typeface="Times New Roman" panose="02020603050405020304" pitchFamily="18" charset="0"/>
                <a:cs typeface="Arial" panose="020B0604020202020204" pitchFamily="34" charset="0"/>
              </a:rPr>
              <a:t>Literatürde Gelir İdaresince verilen bazı özelgelerdeki görüşlerin mevzuata uygun olmadığı veya aşırı Hazineci bir yaklaşımla verildiği veya aynı konuya ilişkin olarak farklı görüşler içeren çelişkili özelgeler verildiği konusunda bir çok akademisyen ve uzman yazarın yazdığı makalelere sıklıkla rastlanmaktadır. </a:t>
            </a:r>
          </a:p>
          <a:p>
            <a:pPr marR="74930" lvl="0" algn="just">
              <a:lnSpc>
                <a:spcPts val="2200"/>
              </a:lnSpc>
              <a:spcBef>
                <a:spcPts val="600"/>
              </a:spcBef>
              <a:spcAft>
                <a:spcPts val="600"/>
              </a:spcAft>
              <a:buSzPts val="1200"/>
              <a:tabLst>
                <a:tab pos="302895" algn="l"/>
              </a:tabLst>
            </a:pPr>
            <a:r>
              <a:rPr lang="tr-TR" b="1" spc="-5" dirty="0">
                <a:latin typeface="+mn-lt"/>
                <a:ea typeface="Times New Roman" panose="02020603050405020304" pitchFamily="18" charset="0"/>
                <a:cs typeface="Arial" panose="020B0604020202020204" pitchFamily="34" charset="0"/>
              </a:rPr>
              <a:t>İdarenin yeterince anlaşılamayan ya da zaman zaman hatalı verdiği özelgeler özelge sistemine zarar vermekte, mükelleflerde de özelge istersek verilecek hatalı bir izahat sıkıntı yaratabilir düşüncesine yol açabilmektedir. Bazen de aynı</a:t>
            </a:r>
            <a:r>
              <a:rPr lang="tr-TR" b="1" spc="-4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konuda verilen</a:t>
            </a:r>
            <a:r>
              <a:rPr lang="tr-TR" b="1" spc="-4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çelişkili</a:t>
            </a:r>
            <a:r>
              <a:rPr lang="tr-TR" b="1" spc="-4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özelgeler</a:t>
            </a:r>
            <a:r>
              <a:rPr lang="tr-TR" b="1" spc="-4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ile</a:t>
            </a:r>
            <a:r>
              <a:rPr lang="tr-TR" b="1" spc="-40"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belirsizlik</a:t>
            </a:r>
            <a:r>
              <a:rPr lang="tr-TR" b="1" spc="-4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artmakta</a:t>
            </a:r>
            <a:r>
              <a:rPr lang="tr-TR" b="1" spc="375"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gereksiz</a:t>
            </a:r>
            <a:r>
              <a:rPr lang="tr-TR" b="1" spc="200" dirty="0">
                <a:latin typeface="+mn-lt"/>
                <a:ea typeface="Times New Roman" panose="02020603050405020304" pitchFamily="18" charset="0"/>
                <a:cs typeface="Arial" panose="020B0604020202020204" pitchFamily="34" charset="0"/>
              </a:rPr>
              <a:t> </a:t>
            </a:r>
            <a:r>
              <a:rPr lang="tr-TR" b="1" spc="-5" dirty="0">
                <a:latin typeface="+mn-lt"/>
                <a:ea typeface="Times New Roman" panose="02020603050405020304" pitchFamily="18" charset="0"/>
                <a:cs typeface="Arial" panose="020B0604020202020204" pitchFamily="34" charset="0"/>
              </a:rPr>
              <a:t>ihtilaflar</a:t>
            </a:r>
            <a:r>
              <a:rPr lang="tr-TR" b="1" spc="185" dirty="0">
                <a:latin typeface="+mn-lt"/>
                <a:ea typeface="Times New Roman" panose="02020603050405020304" pitchFamily="18" charset="0"/>
                <a:cs typeface="Arial" panose="020B0604020202020204" pitchFamily="34" charset="0"/>
              </a:rPr>
              <a:t> </a:t>
            </a:r>
            <a:r>
              <a:rPr lang="tr-TR" b="1" dirty="0">
                <a:latin typeface="+mn-lt"/>
                <a:ea typeface="Times New Roman" panose="02020603050405020304" pitchFamily="18" charset="0"/>
                <a:cs typeface="Arial" panose="020B0604020202020204" pitchFamily="34" charset="0"/>
              </a:rPr>
              <a:t>çıkabilmektedir.</a:t>
            </a:r>
            <a:r>
              <a:rPr lang="tr-TR" b="1" spc="190" dirty="0">
                <a:latin typeface="+mn-lt"/>
                <a:ea typeface="Times New Roman" panose="02020603050405020304" pitchFamily="18" charset="0"/>
                <a:cs typeface="Arial" panose="020B0604020202020204" pitchFamily="34" charset="0"/>
              </a:rPr>
              <a:t> </a:t>
            </a:r>
          </a:p>
          <a:p>
            <a:pPr marR="74930" lvl="0" algn="just">
              <a:lnSpc>
                <a:spcPts val="2200"/>
              </a:lnSpc>
              <a:spcBef>
                <a:spcPts val="600"/>
              </a:spcBef>
              <a:spcAft>
                <a:spcPts val="600"/>
              </a:spcAft>
              <a:buSzPts val="1200"/>
              <a:tabLst>
                <a:tab pos="302895" algn="l"/>
              </a:tabLst>
            </a:pPr>
            <a:r>
              <a:rPr lang="tr-TR" b="1" dirty="0">
                <a:latin typeface="+mn-lt"/>
                <a:ea typeface="Times New Roman" panose="02020603050405020304" pitchFamily="18" charset="0"/>
                <a:cs typeface="Arial" panose="020B0604020202020204" pitchFamily="34" charset="0"/>
              </a:rPr>
              <a:t>Bu kapsamda geçmişte verilen ve tartışma konusu olan bu nedenle de Gelir İdaresince tekraren yorumlanmasında fayda olabileceğini düşündüğümüz özelge örneklerini özetle şu şekilde sıralayabiliriz. </a:t>
            </a:r>
          </a:p>
        </p:txBody>
      </p:sp>
      <p:sp>
        <p:nvSpPr>
          <p:cNvPr id="4" name="Slayt Numarası Yer Tutucusu 3">
            <a:extLst>
              <a:ext uri="{FF2B5EF4-FFF2-40B4-BE49-F238E27FC236}">
                <a16:creationId xmlns:a16="http://schemas.microsoft.com/office/drawing/2014/main" id="{B43183E1-E80D-4F75-A8F0-5440795AD8C2}"/>
              </a:ext>
            </a:extLst>
          </p:cNvPr>
          <p:cNvSpPr>
            <a:spLocks noGrp="1"/>
          </p:cNvSpPr>
          <p:nvPr>
            <p:ph type="sldNum" sz="quarter" idx="12"/>
          </p:nvPr>
        </p:nvSpPr>
        <p:spPr>
          <a:xfrm>
            <a:off x="8704328" y="6525344"/>
            <a:ext cx="439671" cy="332656"/>
          </a:xfrm>
        </p:spPr>
        <p:txBody>
          <a:bodyPr/>
          <a:lstStyle/>
          <a:p>
            <a:fld id="{B6CBF2A1-A246-4652-A694-355DEEDA63C2}" type="slidenum">
              <a:rPr lang="tr-TR" smtClean="0"/>
              <a:pPr/>
              <a:t>37</a:t>
            </a:fld>
            <a:endParaRPr lang="tr-TR" dirty="0"/>
          </a:p>
        </p:txBody>
      </p:sp>
    </p:spTree>
    <p:extLst>
      <p:ext uri="{BB962C8B-B14F-4D97-AF65-F5344CB8AC3E}">
        <p14:creationId xmlns:p14="http://schemas.microsoft.com/office/powerpoint/2010/main" val="3934207631"/>
      </p:ext>
    </p:extLst>
  </p:cSld>
  <p:clrMapOvr>
    <a:masterClrMapping/>
  </p:clrMapOvr>
  <p:transition spd="med">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Grp="1" noChangeArrowheads="1"/>
          </p:cNvSpPr>
          <p:nvPr>
            <p:ph type="title"/>
          </p:nvPr>
        </p:nvSpPr>
        <p:spPr/>
        <p:txBody>
          <a:bodyPr/>
          <a:lstStyle/>
          <a:p>
            <a:br>
              <a:rPr lang="tr-TR"/>
            </a:br>
            <a:endParaRPr lang="tr-TR"/>
          </a:p>
        </p:txBody>
      </p:sp>
      <p:sp>
        <p:nvSpPr>
          <p:cNvPr id="3" name="Dikdörtgen 2">
            <a:extLst>
              <a:ext uri="{FF2B5EF4-FFF2-40B4-BE49-F238E27FC236}">
                <a16:creationId xmlns:a16="http://schemas.microsoft.com/office/drawing/2014/main" id="{6BDCA8F3-112F-4756-A89C-1C1E18FAA4FC}"/>
              </a:ext>
            </a:extLst>
          </p:cNvPr>
          <p:cNvSpPr/>
          <p:nvPr/>
        </p:nvSpPr>
        <p:spPr>
          <a:xfrm>
            <a:off x="415966" y="654140"/>
            <a:ext cx="8651304" cy="4080604"/>
          </a:xfrm>
          <a:prstGeom prst="rect">
            <a:avLst/>
          </a:prstGeom>
        </p:spPr>
        <p:txBody>
          <a:bodyPr wrap="square">
            <a:spAutoFit/>
          </a:bodyPr>
          <a:lstStyle/>
          <a:p>
            <a:pPr algn="just">
              <a:spcAft>
                <a:spcPts val="1200"/>
              </a:spcAft>
            </a:pPr>
            <a:r>
              <a:rPr lang="tr-TR" sz="1600" b="1" dirty="0">
                <a:solidFill>
                  <a:srgbClr val="C00000"/>
                </a:solidFill>
                <a:latin typeface="+mn-lt"/>
                <a:ea typeface="Times New Roman" panose="02020603050405020304" pitchFamily="18" charset="0"/>
              </a:rPr>
              <a:t>MALİYE BAKANLIĞI’NCA VERİLEN ÖZELGELER ÇERÇEVESİNDE SERBEST MESLEK KAZANÇLARININ TESPİTİ VE BEYANINDA TARTIŞMALI KONULAR</a:t>
            </a:r>
            <a:endParaRPr lang="tr-TR" sz="1600" dirty="0">
              <a:solidFill>
                <a:srgbClr val="C00000"/>
              </a:solidFill>
              <a:latin typeface="+mn-lt"/>
              <a:ea typeface="Times New Roman" panose="02020603050405020304" pitchFamily="18" charset="0"/>
            </a:endParaRPr>
          </a:p>
          <a:p>
            <a:pPr algn="just">
              <a:lnSpc>
                <a:spcPts val="2200"/>
              </a:lnSpc>
              <a:spcBef>
                <a:spcPts val="600"/>
              </a:spcBef>
              <a:spcAft>
                <a:spcPts val="600"/>
              </a:spcAft>
            </a:pPr>
            <a:r>
              <a:rPr lang="tr-TR" b="1" dirty="0">
                <a:solidFill>
                  <a:srgbClr val="C00000"/>
                </a:solidFill>
                <a:latin typeface="+mn-lt"/>
                <a:ea typeface="Times New Roman" panose="02020603050405020304" pitchFamily="18" charset="0"/>
              </a:rPr>
              <a:t>1. </a:t>
            </a:r>
            <a:r>
              <a:rPr lang="tr-TR" b="1" dirty="0">
                <a:solidFill>
                  <a:srgbClr val="0D0D0D"/>
                </a:solidFill>
                <a:latin typeface="+mn-lt"/>
                <a:ea typeface="Times New Roman" panose="02020603050405020304" pitchFamily="18" charset="0"/>
              </a:rPr>
              <a:t>Serbest meslek faaliyeti nedeniyle verilen </a:t>
            </a:r>
            <a:r>
              <a:rPr lang="tr-TR" b="1" dirty="0">
                <a:solidFill>
                  <a:srgbClr val="C00000"/>
                </a:solidFill>
                <a:latin typeface="+mn-lt"/>
                <a:ea typeface="Times New Roman" panose="02020603050405020304" pitchFamily="18" charset="0"/>
              </a:rPr>
              <a:t>beyannamelere ait damga vergisinin</a:t>
            </a:r>
            <a:r>
              <a:rPr lang="tr-TR" b="1" dirty="0">
                <a:solidFill>
                  <a:srgbClr val="0D0D0D"/>
                </a:solidFill>
                <a:latin typeface="+mn-lt"/>
                <a:ea typeface="Times New Roman" panose="02020603050405020304" pitchFamily="18" charset="0"/>
              </a:rPr>
              <a:t> serbest meslek kazancından indirilemeyeceğine ilişkin özelgeler.</a:t>
            </a:r>
          </a:p>
          <a:p>
            <a:pPr algn="just">
              <a:lnSpc>
                <a:spcPts val="2200"/>
              </a:lnSpc>
              <a:spcBef>
                <a:spcPts val="600"/>
              </a:spcBef>
              <a:spcAft>
                <a:spcPts val="600"/>
              </a:spcAft>
            </a:pPr>
            <a:r>
              <a:rPr lang="tr-TR" b="1" dirty="0">
                <a:solidFill>
                  <a:srgbClr val="C00000"/>
                </a:solidFill>
                <a:latin typeface="+mn-lt"/>
                <a:ea typeface="Times New Roman" panose="02020603050405020304" pitchFamily="18" charset="0"/>
              </a:rPr>
              <a:t>2. Mesleki sorumluluk sigortası </a:t>
            </a:r>
            <a:r>
              <a:rPr lang="tr-TR" b="1" dirty="0">
                <a:solidFill>
                  <a:srgbClr val="0D0D0D"/>
                </a:solidFill>
                <a:latin typeface="+mn-lt"/>
                <a:ea typeface="Times New Roman" panose="02020603050405020304" pitchFamily="18" charset="0"/>
              </a:rPr>
              <a:t>prim ödemelerinin gider veya indirim unsuru olarak gelir vergisi matrahının tespitinde indirim konusu yapılmasının mümkün olmadığına ilişkin özelgeler.</a:t>
            </a:r>
          </a:p>
          <a:p>
            <a:pPr algn="just">
              <a:lnSpc>
                <a:spcPts val="2200"/>
              </a:lnSpc>
              <a:spcBef>
                <a:spcPts val="600"/>
              </a:spcBef>
              <a:spcAft>
                <a:spcPts val="600"/>
              </a:spcAft>
            </a:pPr>
            <a:r>
              <a:rPr lang="tr-TR" b="1" dirty="0">
                <a:solidFill>
                  <a:srgbClr val="C00000"/>
                </a:solidFill>
                <a:latin typeface="+mn-lt"/>
                <a:ea typeface="Times New Roman" panose="02020603050405020304" pitchFamily="18" charset="0"/>
              </a:rPr>
              <a:t>3. </a:t>
            </a:r>
            <a:r>
              <a:rPr lang="tr-TR" b="1" dirty="0">
                <a:solidFill>
                  <a:srgbClr val="0D0D0D"/>
                </a:solidFill>
                <a:latin typeface="+mn-lt"/>
                <a:ea typeface="Times New Roman" panose="02020603050405020304" pitchFamily="18" charset="0"/>
              </a:rPr>
              <a:t>Mesleki faaliyet kapsamında yapılan hatalar sonucu </a:t>
            </a:r>
            <a:r>
              <a:rPr lang="tr-TR" b="1" dirty="0">
                <a:solidFill>
                  <a:srgbClr val="C00000"/>
                </a:solidFill>
                <a:latin typeface="+mn-lt"/>
                <a:ea typeface="Times New Roman" panose="02020603050405020304" pitchFamily="18" charset="0"/>
              </a:rPr>
              <a:t>müşterilere kesilen ve meslek mensupları tarafından ödenen cezaların</a:t>
            </a:r>
            <a:r>
              <a:rPr lang="tr-TR" b="1" dirty="0">
                <a:solidFill>
                  <a:srgbClr val="0D0D0D"/>
                </a:solidFill>
                <a:latin typeface="+mn-lt"/>
                <a:ea typeface="Times New Roman" panose="02020603050405020304" pitchFamily="18" charset="0"/>
              </a:rPr>
              <a:t> gider kabul edilmeyeceğine ilişkin özelgeler.</a:t>
            </a:r>
          </a:p>
          <a:p>
            <a:pPr algn="just">
              <a:lnSpc>
                <a:spcPts val="2200"/>
              </a:lnSpc>
              <a:spcBef>
                <a:spcPts val="600"/>
              </a:spcBef>
              <a:spcAft>
                <a:spcPts val="600"/>
              </a:spcAft>
            </a:pPr>
            <a:r>
              <a:rPr lang="tr-TR" b="1" dirty="0">
                <a:solidFill>
                  <a:srgbClr val="C00000"/>
                </a:solidFill>
                <a:latin typeface="+mn-lt"/>
                <a:ea typeface="Times New Roman" panose="02020603050405020304" pitchFamily="18" charset="0"/>
              </a:rPr>
              <a:t> 4. </a:t>
            </a:r>
            <a:r>
              <a:rPr lang="tr-TR" b="1" dirty="0">
                <a:solidFill>
                  <a:srgbClr val="0D0D0D"/>
                </a:solidFill>
                <a:latin typeface="+mn-lt"/>
                <a:ea typeface="Times New Roman" panose="02020603050405020304" pitchFamily="18" charset="0"/>
              </a:rPr>
              <a:t>Meslek </a:t>
            </a:r>
            <a:r>
              <a:rPr lang="tr-TR" b="1" dirty="0">
                <a:latin typeface="+mn-lt"/>
                <a:ea typeface="Times New Roman" panose="02020603050405020304" pitchFamily="18" charset="0"/>
              </a:rPr>
              <a:t>mensupların </a:t>
            </a:r>
            <a:r>
              <a:rPr lang="tr-TR" b="1" dirty="0">
                <a:solidFill>
                  <a:srgbClr val="C00000"/>
                </a:solidFill>
                <a:latin typeface="+mn-lt"/>
                <a:ea typeface="Times New Roman" panose="02020603050405020304" pitchFamily="18" charset="0"/>
              </a:rPr>
              <a:t>dış giyim harcamalarının </a:t>
            </a:r>
            <a:r>
              <a:rPr lang="tr-TR" b="1" dirty="0">
                <a:latin typeface="+mn-lt"/>
                <a:ea typeface="Times New Roman" panose="02020603050405020304" pitchFamily="18" charset="0"/>
              </a:rPr>
              <a:t>mesleki kazancın tespitinde indirim konusu yapılamayacağına ilişkin verilen çelişkili özelgeler.</a:t>
            </a:r>
            <a:endParaRPr lang="tr-TR" b="1" dirty="0">
              <a:solidFill>
                <a:srgbClr val="0D0D0D"/>
              </a:solidFill>
              <a:latin typeface="+mn-lt"/>
              <a:ea typeface="Times New Roman" panose="02020603050405020304" pitchFamily="18" charset="0"/>
            </a:endParaRPr>
          </a:p>
        </p:txBody>
      </p:sp>
      <p:sp>
        <p:nvSpPr>
          <p:cNvPr id="4" name="Slayt Numarası Yer Tutucusu 3">
            <a:extLst>
              <a:ext uri="{FF2B5EF4-FFF2-40B4-BE49-F238E27FC236}">
                <a16:creationId xmlns:a16="http://schemas.microsoft.com/office/drawing/2014/main" id="{814A09BB-7A41-40C8-A6B0-9E67D1A0180B}"/>
              </a:ext>
            </a:extLst>
          </p:cNvPr>
          <p:cNvSpPr>
            <a:spLocks noGrp="1"/>
          </p:cNvSpPr>
          <p:nvPr>
            <p:ph type="sldNum" sz="quarter" idx="12"/>
          </p:nvPr>
        </p:nvSpPr>
        <p:spPr>
          <a:xfrm>
            <a:off x="8820472" y="6525889"/>
            <a:ext cx="323528" cy="332111"/>
          </a:xfrm>
        </p:spPr>
        <p:txBody>
          <a:bodyPr/>
          <a:lstStyle/>
          <a:p>
            <a:fld id="{94C76AA8-A1A0-4C92-9E3D-3F02CC318050}" type="slidenum">
              <a:rPr lang="tr-TR" smtClean="0"/>
              <a:pPr/>
              <a:t>38</a:t>
            </a:fld>
            <a:endParaRPr lang="tr-TR" dirty="0"/>
          </a:p>
        </p:txBody>
      </p:sp>
      <p:sp>
        <p:nvSpPr>
          <p:cNvPr id="2" name="Dikdörtgen 1">
            <a:extLst>
              <a:ext uri="{FF2B5EF4-FFF2-40B4-BE49-F238E27FC236}">
                <a16:creationId xmlns:a16="http://schemas.microsoft.com/office/drawing/2014/main" id="{982B903C-ECE0-4176-AEE8-2E700B008848}"/>
              </a:ext>
            </a:extLst>
          </p:cNvPr>
          <p:cNvSpPr/>
          <p:nvPr/>
        </p:nvSpPr>
        <p:spPr>
          <a:xfrm>
            <a:off x="433714" y="5284246"/>
            <a:ext cx="8651304" cy="1384995"/>
          </a:xfrm>
          <a:prstGeom prst="rect">
            <a:avLst/>
          </a:prstGeom>
        </p:spPr>
        <p:txBody>
          <a:bodyPr wrap="square">
            <a:spAutoFit/>
          </a:bodyPr>
          <a:lstStyle/>
          <a:p>
            <a:pPr algn="just">
              <a:spcAft>
                <a:spcPts val="0"/>
              </a:spcAft>
            </a:pPr>
            <a:r>
              <a:rPr lang="tr-TR" sz="1200" b="1" dirty="0">
                <a:solidFill>
                  <a:srgbClr val="C00000"/>
                </a:solidFill>
                <a:latin typeface="+mn-lt"/>
                <a:ea typeface="Times New Roman" panose="02020603050405020304" pitchFamily="18" charset="0"/>
              </a:rPr>
              <a:t>1-</a:t>
            </a:r>
            <a:r>
              <a:rPr lang="tr-TR" sz="1200" b="1" dirty="0">
                <a:latin typeface="+mn-lt"/>
                <a:ea typeface="Times New Roman" panose="02020603050405020304" pitchFamily="18" charset="0"/>
              </a:rPr>
              <a:t> Ankara Vergi Dairesi Başkanlığı'nın 27.09.2010 tarih ve B.07.1.GİB.4.06.16.01-2010-GVK-65-8-605 sayılı özelgesi ile Çorum Defterdarlığı’nın 27.10.2013 tarih ve 76071283-120(68-2013-1)-16 sayılı </a:t>
            </a:r>
            <a:r>
              <a:rPr lang="tr-TR" sz="1200" b="1" dirty="0" err="1">
                <a:latin typeface="+mn-lt"/>
                <a:ea typeface="Times New Roman" panose="02020603050405020304" pitchFamily="18" charset="0"/>
              </a:rPr>
              <a:t>özelgeleri</a:t>
            </a:r>
            <a:r>
              <a:rPr lang="tr-TR" sz="1200" b="1" dirty="0">
                <a:latin typeface="+mn-lt"/>
                <a:ea typeface="Times New Roman" panose="02020603050405020304" pitchFamily="18" charset="0"/>
              </a:rPr>
              <a:t>.</a:t>
            </a:r>
          </a:p>
          <a:p>
            <a:pPr algn="just">
              <a:spcAft>
                <a:spcPts val="0"/>
              </a:spcAft>
            </a:pPr>
            <a:r>
              <a:rPr lang="tr-TR" sz="1200" b="1" dirty="0">
                <a:solidFill>
                  <a:srgbClr val="C00000"/>
                </a:solidFill>
                <a:latin typeface="+mn-lt"/>
                <a:ea typeface="Times New Roman" panose="02020603050405020304" pitchFamily="18" charset="0"/>
              </a:rPr>
              <a:t>2-</a:t>
            </a:r>
            <a:r>
              <a:rPr lang="tr-TR" sz="1200" b="1" dirty="0">
                <a:latin typeface="+mn-lt"/>
                <a:ea typeface="Times New Roman" panose="02020603050405020304" pitchFamily="18" charset="0"/>
              </a:rPr>
              <a:t> </a:t>
            </a:r>
            <a:r>
              <a:rPr lang="tr-TR" sz="1200" b="1" dirty="0">
                <a:solidFill>
                  <a:srgbClr val="000000"/>
                </a:solidFill>
                <a:latin typeface="+mn-lt"/>
                <a:ea typeface="Times New Roman" panose="02020603050405020304" pitchFamily="18" charset="0"/>
              </a:rPr>
              <a:t>İzmir Vergi Dairesi Başkanlığı'nın 14.11.2011 tarih ve B.07.1.GİB.4.35.16.01-176200-611 sayılı özelgesi</a:t>
            </a:r>
            <a:endParaRPr lang="tr-TR" sz="1200" b="1" dirty="0">
              <a:latin typeface="+mn-lt"/>
              <a:ea typeface="Times New Roman" panose="02020603050405020304" pitchFamily="18" charset="0"/>
            </a:endParaRPr>
          </a:p>
          <a:p>
            <a:pPr algn="just">
              <a:spcAft>
                <a:spcPts val="0"/>
              </a:spcAft>
            </a:pPr>
            <a:r>
              <a:rPr lang="tr-TR" sz="1200" b="1" dirty="0">
                <a:solidFill>
                  <a:srgbClr val="C00000"/>
                </a:solidFill>
                <a:latin typeface="+mn-lt"/>
                <a:ea typeface="Times New Roman" panose="02020603050405020304" pitchFamily="18" charset="0"/>
              </a:rPr>
              <a:t>3-</a:t>
            </a:r>
            <a:r>
              <a:rPr lang="tr-TR" sz="1200" b="1" dirty="0">
                <a:latin typeface="+mn-lt"/>
                <a:ea typeface="Times New Roman" panose="02020603050405020304" pitchFamily="18" charset="0"/>
              </a:rPr>
              <a:t> İstanbul Vergi Dairesi Başkanlığı’nın  04/05/2015 tarih ve </a:t>
            </a:r>
            <a:r>
              <a:rPr lang="tr-TR" sz="1200" b="1" dirty="0">
                <a:solidFill>
                  <a:srgbClr val="000000"/>
                </a:solidFill>
                <a:latin typeface="+mn-lt"/>
                <a:ea typeface="Times New Roman" panose="02020603050405020304" pitchFamily="18" charset="0"/>
              </a:rPr>
              <a:t>62030549-120[65-2014/811]-52161</a:t>
            </a:r>
            <a:r>
              <a:rPr lang="tr-TR" sz="1200" b="1" dirty="0">
                <a:latin typeface="+mn-lt"/>
                <a:ea typeface="Times New Roman" panose="02020603050405020304" pitchFamily="18" charset="0"/>
              </a:rPr>
              <a:t>  sayılı özelgesi </a:t>
            </a:r>
          </a:p>
          <a:p>
            <a:pPr algn="just">
              <a:spcAft>
                <a:spcPts val="0"/>
              </a:spcAft>
            </a:pPr>
            <a:r>
              <a:rPr lang="tr-TR" sz="1200" b="1" dirty="0">
                <a:solidFill>
                  <a:srgbClr val="C00000"/>
                </a:solidFill>
                <a:latin typeface="+mn-lt"/>
                <a:ea typeface="Times New Roman" panose="02020603050405020304" pitchFamily="18" charset="0"/>
              </a:rPr>
              <a:t>4-</a:t>
            </a:r>
            <a:r>
              <a:rPr lang="tr-TR" sz="1200" b="1" dirty="0">
                <a:latin typeface="+mn-lt"/>
                <a:ea typeface="Times New Roman" panose="02020603050405020304" pitchFamily="18" charset="0"/>
              </a:rPr>
              <a:t> Maliye Bakanlığı Gelir İdaresi Başkanlığı İstanbul </a:t>
            </a:r>
            <a:r>
              <a:rPr lang="tr-TR" sz="1200" b="1" dirty="0" err="1">
                <a:latin typeface="+mn-lt"/>
                <a:ea typeface="Times New Roman" panose="02020603050405020304" pitchFamily="18" charset="0"/>
              </a:rPr>
              <a:t>VDB’nın</a:t>
            </a:r>
            <a:r>
              <a:rPr lang="tr-TR" sz="1200" b="1" dirty="0">
                <a:latin typeface="+mn-lt"/>
                <a:ea typeface="Times New Roman" panose="02020603050405020304" pitchFamily="18" charset="0"/>
              </a:rPr>
              <a:t> 23/10/2013 tarih ve 39044742-KDV.29-1692 sayılı muktezası ile İstanbul Vergi Dairesi Başkanlığı’nın 02.06.2014 tarih ve 11395140-105[313-2012/VUK-1]-1546 sayılı muktezası.</a:t>
            </a:r>
          </a:p>
        </p:txBody>
      </p:sp>
      <p:cxnSp>
        <p:nvCxnSpPr>
          <p:cNvPr id="6" name="Düz Ok Bağlayıcısı 5">
            <a:extLst>
              <a:ext uri="{FF2B5EF4-FFF2-40B4-BE49-F238E27FC236}">
                <a16:creationId xmlns:a16="http://schemas.microsoft.com/office/drawing/2014/main" id="{E3F63661-075A-478D-99C6-CB6F5A9D94C7}"/>
              </a:ext>
            </a:extLst>
          </p:cNvPr>
          <p:cNvCxnSpPr>
            <a:cxnSpLocks/>
          </p:cNvCxnSpPr>
          <p:nvPr/>
        </p:nvCxnSpPr>
        <p:spPr bwMode="auto">
          <a:xfrm>
            <a:off x="398218" y="5229200"/>
            <a:ext cx="8686800" cy="0"/>
          </a:xfrm>
          <a:prstGeom prst="straightConnector1">
            <a:avLst/>
          </a:prstGeom>
          <a:solidFill>
            <a:schemeClr val="accent1"/>
          </a:solidFill>
          <a:ln w="38100" cap="flat" cmpd="sng" algn="ctr">
            <a:solidFill>
              <a:srgbClr val="C00000"/>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00073558"/>
      </p:ext>
    </p:extLst>
  </p:cSld>
  <p:clrMapOvr>
    <a:masterClrMapping/>
  </p:clrMapOvr>
  <p:transition spd="med">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AB5EA2D-5AA0-4FB9-9BD5-38EA87601C98}"/>
              </a:ext>
            </a:extLst>
          </p:cNvPr>
          <p:cNvSpPr/>
          <p:nvPr/>
        </p:nvSpPr>
        <p:spPr>
          <a:xfrm>
            <a:off x="464809" y="764704"/>
            <a:ext cx="8571687" cy="4924425"/>
          </a:xfrm>
          <a:prstGeom prst="rect">
            <a:avLst/>
          </a:prstGeom>
        </p:spPr>
        <p:txBody>
          <a:bodyPr wrap="square">
            <a:spAutoFit/>
          </a:bodyPr>
          <a:lstStyle/>
          <a:p>
            <a:pPr algn="just">
              <a:lnSpc>
                <a:spcPts val="2400"/>
              </a:lnSpc>
              <a:spcBef>
                <a:spcPts val="600"/>
              </a:spcBef>
              <a:spcAft>
                <a:spcPts val="600"/>
              </a:spcAft>
            </a:pPr>
            <a:r>
              <a:rPr lang="tr-TR" b="1" dirty="0">
                <a:solidFill>
                  <a:srgbClr val="C00000"/>
                </a:solidFill>
                <a:latin typeface="+mn-lt"/>
                <a:ea typeface="Times New Roman" panose="02020603050405020304" pitchFamily="18" charset="0"/>
              </a:rPr>
              <a:t>5. </a:t>
            </a:r>
            <a:r>
              <a:rPr lang="tr-TR" b="1" dirty="0">
                <a:solidFill>
                  <a:srgbClr val="0D0D0D"/>
                </a:solidFill>
                <a:latin typeface="+mn-lt"/>
                <a:ea typeface="Times New Roman" panose="02020603050405020304" pitchFamily="18" charset="0"/>
              </a:rPr>
              <a:t>Meslek mensuplarının faaliyetinde kullanmak üzere satın aldığı </a:t>
            </a:r>
            <a:r>
              <a:rPr lang="tr-TR" b="1" dirty="0">
                <a:solidFill>
                  <a:srgbClr val="C00000"/>
                </a:solidFill>
                <a:latin typeface="+mn-lt"/>
                <a:ea typeface="Times New Roman" panose="02020603050405020304" pitchFamily="18" charset="0"/>
              </a:rPr>
              <a:t>ikinci aracı için ayırdığı amortismanlar</a:t>
            </a:r>
            <a:r>
              <a:rPr lang="tr-TR" b="1" dirty="0">
                <a:solidFill>
                  <a:srgbClr val="0D0D0D"/>
                </a:solidFill>
                <a:latin typeface="+mn-lt"/>
                <a:ea typeface="Times New Roman" panose="02020603050405020304" pitchFamily="18" charset="0"/>
              </a:rPr>
              <a:t> ile giderlerini indirim konusu yapılamayacağına ilişkin özelgeler.</a:t>
            </a:r>
          </a:p>
          <a:p>
            <a:pPr algn="just">
              <a:lnSpc>
                <a:spcPts val="2400"/>
              </a:lnSpc>
              <a:spcBef>
                <a:spcPts val="600"/>
              </a:spcBef>
              <a:spcAft>
                <a:spcPts val="600"/>
              </a:spcAft>
            </a:pPr>
            <a:r>
              <a:rPr lang="tr-TR" b="1" dirty="0">
                <a:solidFill>
                  <a:srgbClr val="C00000"/>
                </a:solidFill>
                <a:latin typeface="+mn-lt"/>
                <a:ea typeface="Times New Roman" panose="02020603050405020304" pitchFamily="18" charset="0"/>
              </a:rPr>
              <a:t>6. </a:t>
            </a:r>
            <a:r>
              <a:rPr lang="tr-TR" b="1" dirty="0">
                <a:solidFill>
                  <a:srgbClr val="0D0D0D"/>
                </a:solidFill>
                <a:latin typeface="+mn-lt"/>
                <a:ea typeface="Times New Roman" panose="02020603050405020304" pitchFamily="18" charset="0"/>
              </a:rPr>
              <a:t>Meslek mensuplarının </a:t>
            </a:r>
            <a:r>
              <a:rPr lang="tr-TR" b="1" dirty="0">
                <a:solidFill>
                  <a:srgbClr val="C00000"/>
                </a:solidFill>
                <a:latin typeface="+mn-lt"/>
                <a:ea typeface="Times New Roman" panose="02020603050405020304" pitchFamily="18" charset="0"/>
              </a:rPr>
              <a:t>yenileme fonu</a:t>
            </a:r>
            <a:r>
              <a:rPr lang="tr-TR" b="1" dirty="0">
                <a:solidFill>
                  <a:srgbClr val="0D0D0D"/>
                </a:solidFill>
                <a:latin typeface="+mn-lt"/>
                <a:ea typeface="Times New Roman" panose="02020603050405020304" pitchFamily="18" charset="0"/>
              </a:rPr>
              <a:t> uygulamasından yararlanıp yararlanamayacağına ilişkin olarak verilen çelişkili özelgeler.</a:t>
            </a:r>
          </a:p>
          <a:p>
            <a:pPr algn="just">
              <a:lnSpc>
                <a:spcPts val="2400"/>
              </a:lnSpc>
              <a:spcBef>
                <a:spcPts val="600"/>
              </a:spcBef>
              <a:spcAft>
                <a:spcPts val="600"/>
              </a:spcAft>
            </a:pPr>
            <a:r>
              <a:rPr lang="tr-TR" b="1" dirty="0">
                <a:solidFill>
                  <a:srgbClr val="C00000"/>
                </a:solidFill>
                <a:latin typeface="+mn-lt"/>
                <a:ea typeface="Times New Roman" panose="02020603050405020304" pitchFamily="18" charset="0"/>
              </a:rPr>
              <a:t>7. Sağlık harcamalarının ödeme kaydedici cihaz fişi ile belgelendirilmesi </a:t>
            </a:r>
            <a:r>
              <a:rPr lang="tr-TR" b="1" dirty="0">
                <a:solidFill>
                  <a:srgbClr val="0D0D0D"/>
                </a:solidFill>
                <a:latin typeface="+mn-lt"/>
                <a:ea typeface="Times New Roman" panose="02020603050405020304" pitchFamily="18" charset="0"/>
              </a:rPr>
              <a:t>halinde beyannamede indirim konusu yapılamayacağına ilişkin özelgeler.</a:t>
            </a:r>
          </a:p>
          <a:p>
            <a:pPr algn="just">
              <a:lnSpc>
                <a:spcPts val="2400"/>
              </a:lnSpc>
              <a:spcBef>
                <a:spcPts val="600"/>
              </a:spcBef>
              <a:spcAft>
                <a:spcPts val="600"/>
              </a:spcAft>
            </a:pPr>
            <a:r>
              <a:rPr lang="tr-TR" b="1" dirty="0">
                <a:solidFill>
                  <a:srgbClr val="C00000"/>
                </a:solidFill>
                <a:latin typeface="+mn-lt"/>
                <a:ea typeface="Times New Roman" panose="02020603050405020304" pitchFamily="18" charset="0"/>
              </a:rPr>
              <a:t>8. </a:t>
            </a:r>
            <a:r>
              <a:rPr lang="tr-TR" b="1" dirty="0">
                <a:solidFill>
                  <a:srgbClr val="0D0D0D"/>
                </a:solidFill>
                <a:latin typeface="+mn-lt"/>
                <a:ea typeface="Times New Roman" panose="02020603050405020304" pitchFamily="18" charset="0"/>
              </a:rPr>
              <a:t>Okul tarafından verilen ve bedeli ayrı olarak tespit edilebilen </a:t>
            </a:r>
            <a:r>
              <a:rPr lang="tr-TR" b="1" dirty="0">
                <a:solidFill>
                  <a:srgbClr val="C00000"/>
                </a:solidFill>
                <a:latin typeface="+mn-lt"/>
                <a:ea typeface="Times New Roman" panose="02020603050405020304" pitchFamily="18" charset="0"/>
              </a:rPr>
              <a:t>yemek hizmetine ait ücretin eğitim harcaması </a:t>
            </a:r>
            <a:r>
              <a:rPr lang="tr-TR" b="1" dirty="0">
                <a:solidFill>
                  <a:srgbClr val="0D0D0D"/>
                </a:solidFill>
                <a:latin typeface="+mn-lt"/>
                <a:ea typeface="Times New Roman" panose="02020603050405020304" pitchFamily="18" charset="0"/>
              </a:rPr>
              <a:t>olarak gelir vergisi matrahının tespitinde indirim konusu yapılamayacağına ilişkin özelgeler.</a:t>
            </a:r>
          </a:p>
          <a:p>
            <a:pPr algn="just">
              <a:spcBef>
                <a:spcPts val="600"/>
              </a:spcBef>
              <a:spcAft>
                <a:spcPts val="600"/>
              </a:spcAft>
            </a:pPr>
            <a:endParaRPr lang="tr-TR" b="1" dirty="0">
              <a:solidFill>
                <a:srgbClr val="0D0D0D"/>
              </a:solidFill>
              <a:latin typeface="+mn-lt"/>
              <a:ea typeface="Times New Roman" panose="02020603050405020304" pitchFamily="18" charset="0"/>
            </a:endParaRPr>
          </a:p>
          <a:p>
            <a:pPr algn="just">
              <a:spcBef>
                <a:spcPts val="600"/>
              </a:spcBef>
              <a:spcAft>
                <a:spcPts val="600"/>
              </a:spcAft>
            </a:pPr>
            <a:endParaRPr lang="tr-TR" b="1" dirty="0">
              <a:solidFill>
                <a:srgbClr val="0D0D0D"/>
              </a:solidFill>
              <a:latin typeface="+mn-lt"/>
              <a:ea typeface="Times New Roman" panose="02020603050405020304" pitchFamily="18" charset="0"/>
            </a:endParaRPr>
          </a:p>
          <a:p>
            <a:pPr algn="just">
              <a:spcBef>
                <a:spcPts val="600"/>
              </a:spcBef>
              <a:spcAft>
                <a:spcPts val="600"/>
              </a:spcAft>
            </a:pPr>
            <a:endParaRPr lang="tr-TR" b="1" dirty="0">
              <a:solidFill>
                <a:srgbClr val="0D0D0D"/>
              </a:solidFill>
              <a:latin typeface="+mn-lt"/>
              <a:ea typeface="Times New Roman" panose="02020603050405020304" pitchFamily="18" charset="0"/>
            </a:endParaRPr>
          </a:p>
        </p:txBody>
      </p:sp>
      <p:sp>
        <p:nvSpPr>
          <p:cNvPr id="4" name="Slayt Numarası Yer Tutucusu 3">
            <a:extLst>
              <a:ext uri="{FF2B5EF4-FFF2-40B4-BE49-F238E27FC236}">
                <a16:creationId xmlns:a16="http://schemas.microsoft.com/office/drawing/2014/main" id="{D31AD847-AC11-4324-BE8E-3F1195230A6C}"/>
              </a:ext>
            </a:extLst>
          </p:cNvPr>
          <p:cNvSpPr>
            <a:spLocks noGrp="1"/>
          </p:cNvSpPr>
          <p:nvPr>
            <p:ph type="sldNum" sz="quarter" idx="12"/>
          </p:nvPr>
        </p:nvSpPr>
        <p:spPr>
          <a:xfrm>
            <a:off x="8676456" y="6453336"/>
            <a:ext cx="467544" cy="341867"/>
          </a:xfrm>
        </p:spPr>
        <p:txBody>
          <a:bodyPr/>
          <a:lstStyle/>
          <a:p>
            <a:fld id="{94C76AA8-A1A0-4C92-9E3D-3F02CC318050}" type="slidenum">
              <a:rPr lang="tr-TR" sz="1200" b="1" smtClean="0"/>
              <a:pPr/>
              <a:t>39</a:t>
            </a:fld>
            <a:endParaRPr lang="tr-TR" sz="1200" b="1" dirty="0"/>
          </a:p>
        </p:txBody>
      </p:sp>
      <p:cxnSp>
        <p:nvCxnSpPr>
          <p:cNvPr id="5" name="Düz Ok Bağlayıcısı 4">
            <a:extLst>
              <a:ext uri="{FF2B5EF4-FFF2-40B4-BE49-F238E27FC236}">
                <a16:creationId xmlns:a16="http://schemas.microsoft.com/office/drawing/2014/main" id="{99DACF7F-EE1B-4FC4-AAFF-2E6AB8BB997C}"/>
              </a:ext>
            </a:extLst>
          </p:cNvPr>
          <p:cNvCxnSpPr>
            <a:cxnSpLocks/>
          </p:cNvCxnSpPr>
          <p:nvPr/>
        </p:nvCxnSpPr>
        <p:spPr bwMode="auto">
          <a:xfrm>
            <a:off x="457200" y="5589240"/>
            <a:ext cx="8686800" cy="0"/>
          </a:xfrm>
          <a:prstGeom prst="straightConnector1">
            <a:avLst/>
          </a:prstGeom>
          <a:solidFill>
            <a:schemeClr val="accent1"/>
          </a:solidFill>
          <a:ln w="38100" cap="flat" cmpd="sng" algn="ctr">
            <a:solidFill>
              <a:srgbClr val="C00000"/>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Dikdörtgen 2">
            <a:extLst>
              <a:ext uri="{FF2B5EF4-FFF2-40B4-BE49-F238E27FC236}">
                <a16:creationId xmlns:a16="http://schemas.microsoft.com/office/drawing/2014/main" id="{6D480963-2E9F-4058-A147-B5E3C23AE3E3}"/>
              </a:ext>
            </a:extLst>
          </p:cNvPr>
          <p:cNvSpPr/>
          <p:nvPr/>
        </p:nvSpPr>
        <p:spPr>
          <a:xfrm>
            <a:off x="395536" y="5759418"/>
            <a:ext cx="8640960" cy="830997"/>
          </a:xfrm>
          <a:prstGeom prst="rect">
            <a:avLst/>
          </a:prstGeom>
        </p:spPr>
        <p:txBody>
          <a:bodyPr wrap="square">
            <a:spAutoFit/>
          </a:bodyPr>
          <a:lstStyle/>
          <a:p>
            <a:pPr algn="just">
              <a:spcBef>
                <a:spcPts val="0"/>
              </a:spcBef>
              <a:spcAft>
                <a:spcPts val="0"/>
              </a:spcAft>
            </a:pPr>
            <a:r>
              <a:rPr lang="tr-TR" sz="1200" b="1" dirty="0">
                <a:solidFill>
                  <a:srgbClr val="C00000"/>
                </a:solidFill>
                <a:latin typeface="+mn-lt"/>
                <a:ea typeface="Times New Roman" panose="02020603050405020304" pitchFamily="18" charset="0"/>
              </a:rPr>
              <a:t>5-</a:t>
            </a:r>
            <a:r>
              <a:rPr lang="tr-TR" sz="1200" b="1" dirty="0">
                <a:latin typeface="+mn-lt"/>
                <a:ea typeface="Times New Roman" panose="02020603050405020304" pitchFamily="18" charset="0"/>
              </a:rPr>
              <a:t> Maliye Bakanlığı Gelir İdaresi Başkanlığı'nca verilen 31.07.2013 tarih ve 38418978-120[68-12/9]-831sayılı mukteza.</a:t>
            </a:r>
          </a:p>
          <a:p>
            <a:pPr algn="just">
              <a:spcBef>
                <a:spcPts val="0"/>
              </a:spcBef>
              <a:spcAft>
                <a:spcPts val="0"/>
              </a:spcAft>
            </a:pPr>
            <a:r>
              <a:rPr lang="tr-TR" sz="1200" b="1" dirty="0">
                <a:solidFill>
                  <a:srgbClr val="C00000"/>
                </a:solidFill>
                <a:latin typeface="+mn-lt"/>
                <a:ea typeface="Times New Roman" panose="02020603050405020304" pitchFamily="18" charset="0"/>
              </a:rPr>
              <a:t>6- </a:t>
            </a:r>
            <a:r>
              <a:rPr lang="tr-TR" sz="1200" b="1" dirty="0">
                <a:latin typeface="+mn-lt"/>
              </a:rPr>
              <a:t>Sakarya Vergi Dairesi Başkanlığı'nca verilen 14.01.2015 tarih ve 41931384-105[328-2014-3]-2 sayılı mukteza.</a:t>
            </a:r>
          </a:p>
          <a:p>
            <a:pPr algn="just">
              <a:spcBef>
                <a:spcPts val="0"/>
              </a:spcBef>
              <a:spcAft>
                <a:spcPts val="0"/>
              </a:spcAft>
            </a:pPr>
            <a:r>
              <a:rPr lang="tr-TR" sz="1200" b="1" dirty="0">
                <a:solidFill>
                  <a:srgbClr val="C00000"/>
                </a:solidFill>
                <a:latin typeface="+mn-lt"/>
                <a:ea typeface="Times New Roman" panose="02020603050405020304" pitchFamily="18" charset="0"/>
              </a:rPr>
              <a:t>7- </a:t>
            </a:r>
            <a:r>
              <a:rPr lang="tr-TR" sz="1200" b="1" dirty="0">
                <a:latin typeface="+mn-lt"/>
                <a:ea typeface="Times New Roman" panose="02020603050405020304" pitchFamily="18" charset="0"/>
              </a:rPr>
              <a:t>Eskişehir Vergi Dairesi Başkanlığı’nın 04.09.2014 tarih ve 11355271-120.04[65-2014/6]-6598 sayılı özelgesi</a:t>
            </a:r>
          </a:p>
          <a:p>
            <a:pPr algn="just">
              <a:spcBef>
                <a:spcPts val="0"/>
              </a:spcBef>
              <a:spcAft>
                <a:spcPts val="0"/>
              </a:spcAft>
            </a:pPr>
            <a:r>
              <a:rPr lang="tr-TR" sz="1200" b="1" dirty="0">
                <a:solidFill>
                  <a:srgbClr val="C00000"/>
                </a:solidFill>
                <a:latin typeface="+mn-lt"/>
                <a:ea typeface="Times New Roman" panose="02020603050405020304" pitchFamily="18" charset="0"/>
              </a:rPr>
              <a:t>8- </a:t>
            </a:r>
            <a:r>
              <a:rPr lang="tr-TR" sz="1200" b="1" dirty="0">
                <a:latin typeface="+mn-lt"/>
                <a:ea typeface="Times New Roman" panose="02020603050405020304" pitchFamily="18" charset="0"/>
              </a:rPr>
              <a:t>Konya Vergi Dairesi Başkanlığı’nın 24.04.2014 tarih ve 31435689-120[89-2013/1153]-57 sayılı özelgesi</a:t>
            </a:r>
          </a:p>
        </p:txBody>
      </p:sp>
    </p:spTree>
    <p:extLst>
      <p:ext uri="{BB962C8B-B14F-4D97-AF65-F5344CB8AC3E}">
        <p14:creationId xmlns:p14="http://schemas.microsoft.com/office/powerpoint/2010/main" val="3001462851"/>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Grp="1" noChangeArrowheads="1"/>
          </p:cNvSpPr>
          <p:nvPr>
            <p:ph type="title"/>
          </p:nvPr>
        </p:nvSpPr>
        <p:spPr>
          <a:xfrm>
            <a:off x="489994" y="755388"/>
            <a:ext cx="8229600" cy="504056"/>
          </a:xfrm>
        </p:spPr>
        <p:txBody>
          <a:bodyPr/>
          <a:lstStyle/>
          <a:p>
            <a:pPr algn="ctr"/>
            <a:r>
              <a:rPr lang="tr-TR" sz="2400" b="1" dirty="0">
                <a:solidFill>
                  <a:srgbClr val="C00000"/>
                </a:solidFill>
                <a:latin typeface="+mn-lt"/>
              </a:rPr>
              <a:t>NEDEN BU KONU ???</a:t>
            </a:r>
          </a:p>
        </p:txBody>
      </p:sp>
      <p:sp>
        <p:nvSpPr>
          <p:cNvPr id="2" name="Dikdörtgen 1">
            <a:extLst>
              <a:ext uri="{FF2B5EF4-FFF2-40B4-BE49-F238E27FC236}">
                <a16:creationId xmlns:a16="http://schemas.microsoft.com/office/drawing/2014/main" id="{A6875B6D-9C4F-4C2E-9E45-4D4A81FD1D9D}"/>
              </a:ext>
            </a:extLst>
          </p:cNvPr>
          <p:cNvSpPr/>
          <p:nvPr/>
        </p:nvSpPr>
        <p:spPr>
          <a:xfrm>
            <a:off x="489994" y="2924944"/>
            <a:ext cx="8513707" cy="3067506"/>
          </a:xfrm>
          <a:prstGeom prst="rect">
            <a:avLst/>
          </a:prstGeom>
        </p:spPr>
        <p:txBody>
          <a:bodyPr wrap="square">
            <a:spAutoFit/>
          </a:bodyPr>
          <a:lstStyle/>
          <a:p>
            <a:pPr algn="just">
              <a:lnSpc>
                <a:spcPts val="2200"/>
              </a:lnSpc>
              <a:spcBef>
                <a:spcPts val="600"/>
              </a:spcBef>
              <a:spcAft>
                <a:spcPts val="600"/>
              </a:spcAft>
            </a:pPr>
            <a:r>
              <a:rPr lang="tr-TR" b="1" dirty="0">
                <a:solidFill>
                  <a:srgbClr val="000000"/>
                </a:solidFill>
                <a:latin typeface="+mn-lt"/>
                <a:ea typeface="Times New Roman" panose="02020603050405020304" pitchFamily="18" charset="0"/>
                <a:cs typeface="Times New Roman" panose="02020603050405020304" pitchFamily="18" charset="0"/>
              </a:rPr>
              <a:t>Buna göre, kurumunuzun iki yıldan fazla süreyle aktifte tuttuğu ve %49.99 oranında payına sahip olduğunuz hisselerin, Kurumlar Vergisi Kanununun 19 uncu maddesinin üçüncü fıkrasının (b) bendi ile 1 seri no.lu Kurumlar Vergisi Genel Tebliğinin "19.2.2." bölümünde yer alan açıklamalar kapsamında yeni kurulacak tam mükellef bir sermaye şirketine ayni sermaye olarak konulması durumunda, söz konusu işlem kısmi bölünme kapsamında değerlendirilecektir.</a:t>
            </a:r>
            <a:endParaRPr lang="tr-TR" b="1" dirty="0">
              <a:latin typeface="+mn-lt"/>
              <a:ea typeface="Calibri" panose="020F0502020204030204" pitchFamily="34" charset="0"/>
              <a:cs typeface="Arial" panose="020B0604020202020204" pitchFamily="34" charset="0"/>
            </a:endParaRPr>
          </a:p>
          <a:p>
            <a:pPr algn="just">
              <a:lnSpc>
                <a:spcPts val="2200"/>
              </a:lnSpc>
              <a:spcBef>
                <a:spcPts val="600"/>
              </a:spcBef>
              <a:spcAft>
                <a:spcPts val="600"/>
              </a:spcAft>
            </a:pPr>
            <a:r>
              <a:rPr lang="tr-TR" sz="2000" b="1" dirty="0">
                <a:solidFill>
                  <a:srgbClr val="000000"/>
                </a:solidFill>
                <a:latin typeface="+mn-lt"/>
                <a:ea typeface="Times New Roman" panose="02020603050405020304" pitchFamily="18" charset="0"/>
                <a:cs typeface="Times New Roman" panose="02020603050405020304" pitchFamily="18" charset="0"/>
              </a:rPr>
              <a:t>Öte yandan, yapılan işlemlerin </a:t>
            </a:r>
            <a:r>
              <a:rPr lang="tr-TR" sz="2000" b="1" dirty="0">
                <a:solidFill>
                  <a:srgbClr val="C00000"/>
                </a:solidFill>
                <a:latin typeface="+mn-lt"/>
                <a:ea typeface="Times New Roman" panose="02020603050405020304" pitchFamily="18" charset="0"/>
                <a:cs typeface="Times New Roman" panose="02020603050405020304" pitchFamily="18" charset="0"/>
              </a:rPr>
              <a:t>kısmi bölünme müessesesinin </a:t>
            </a:r>
            <a:r>
              <a:rPr lang="tr-TR" sz="2000" b="1" dirty="0">
                <a:solidFill>
                  <a:srgbClr val="000000"/>
                </a:solidFill>
                <a:latin typeface="+mn-lt"/>
                <a:ea typeface="Times New Roman" panose="02020603050405020304" pitchFamily="18" charset="0"/>
                <a:cs typeface="Times New Roman" panose="02020603050405020304" pitchFamily="18" charset="0"/>
              </a:rPr>
              <a:t>amacına aykırı olması ya da </a:t>
            </a:r>
            <a:r>
              <a:rPr lang="tr-TR" sz="2000" b="1" dirty="0">
                <a:solidFill>
                  <a:srgbClr val="C00000"/>
                </a:solidFill>
                <a:latin typeface="+mn-lt"/>
                <a:ea typeface="Times New Roman" panose="02020603050405020304" pitchFamily="18" charset="0"/>
                <a:cs typeface="Times New Roman" panose="02020603050405020304" pitchFamily="18" charset="0"/>
              </a:rPr>
              <a:t>vergi planlamasına yol açacak şekilde yapılması halinde </a:t>
            </a:r>
            <a:r>
              <a:rPr lang="tr-TR" sz="2000" b="1" dirty="0">
                <a:solidFill>
                  <a:srgbClr val="000000"/>
                </a:solidFill>
                <a:latin typeface="+mn-lt"/>
                <a:ea typeface="Times New Roman" panose="02020603050405020304" pitchFamily="18" charset="0"/>
                <a:cs typeface="Times New Roman" panose="02020603050405020304" pitchFamily="18" charset="0"/>
              </a:rPr>
              <a:t>ise gerekli tarhiyatların yapılabileceği tabiidir. </a:t>
            </a:r>
            <a:endParaRPr lang="tr-TR" sz="2000" b="1" dirty="0">
              <a:effectLst/>
              <a:latin typeface="+mn-lt"/>
              <a:ea typeface="Calibri" panose="020F0502020204030204" pitchFamily="34" charset="0"/>
              <a:cs typeface="Arial" panose="020B0604020202020204" pitchFamily="34" charset="0"/>
            </a:endParaRPr>
          </a:p>
        </p:txBody>
      </p:sp>
      <p:graphicFrame>
        <p:nvGraphicFramePr>
          <p:cNvPr id="3" name="Tablo 2">
            <a:extLst>
              <a:ext uri="{FF2B5EF4-FFF2-40B4-BE49-F238E27FC236}">
                <a16:creationId xmlns:a16="http://schemas.microsoft.com/office/drawing/2014/main" id="{6AEDF7C1-DDC7-4A00-8626-D5976F04EC75}"/>
              </a:ext>
            </a:extLst>
          </p:cNvPr>
          <p:cNvGraphicFramePr>
            <a:graphicFrameLocks noGrp="1"/>
          </p:cNvGraphicFramePr>
          <p:nvPr>
            <p:extLst>
              <p:ext uri="{D42A27DB-BD31-4B8C-83A1-F6EECF244321}">
                <p14:modId xmlns:p14="http://schemas.microsoft.com/office/powerpoint/2010/main" val="3078480146"/>
              </p:ext>
            </p:extLst>
          </p:nvPr>
        </p:nvGraphicFramePr>
        <p:xfrm>
          <a:off x="545604" y="1476069"/>
          <a:ext cx="8402486" cy="1220001"/>
        </p:xfrm>
        <a:graphic>
          <a:graphicData uri="http://schemas.openxmlformats.org/drawingml/2006/table">
            <a:tbl>
              <a:tblPr firstRow="1" firstCol="1" bandRow="1">
                <a:tableStyleId>{5C22544A-7EE6-4342-B048-85BDC9FD1C3A}</a:tableStyleId>
              </a:tblPr>
              <a:tblGrid>
                <a:gridCol w="1585261">
                  <a:extLst>
                    <a:ext uri="{9D8B030D-6E8A-4147-A177-3AD203B41FA5}">
                      <a16:colId xmlns:a16="http://schemas.microsoft.com/office/drawing/2014/main" val="2957195503"/>
                    </a:ext>
                  </a:extLst>
                </a:gridCol>
                <a:gridCol w="288229">
                  <a:extLst>
                    <a:ext uri="{9D8B030D-6E8A-4147-A177-3AD203B41FA5}">
                      <a16:colId xmlns:a16="http://schemas.microsoft.com/office/drawing/2014/main" val="3579016452"/>
                    </a:ext>
                  </a:extLst>
                </a:gridCol>
                <a:gridCol w="4080724">
                  <a:extLst>
                    <a:ext uri="{9D8B030D-6E8A-4147-A177-3AD203B41FA5}">
                      <a16:colId xmlns:a16="http://schemas.microsoft.com/office/drawing/2014/main" val="2070177321"/>
                    </a:ext>
                  </a:extLst>
                </a:gridCol>
                <a:gridCol w="2448272">
                  <a:extLst>
                    <a:ext uri="{9D8B030D-6E8A-4147-A177-3AD203B41FA5}">
                      <a16:colId xmlns:a16="http://schemas.microsoft.com/office/drawing/2014/main" val="3775667475"/>
                    </a:ext>
                  </a:extLst>
                </a:gridCol>
              </a:tblGrid>
              <a:tr h="839297">
                <a:tc gridSpan="4">
                  <a:txBody>
                    <a:bodyPr/>
                    <a:lstStyle/>
                    <a:p>
                      <a:pPr algn="ctr">
                        <a:lnSpc>
                          <a:spcPts val="1275"/>
                        </a:lnSpc>
                        <a:spcAft>
                          <a:spcPts val="0"/>
                        </a:spcAft>
                      </a:pPr>
                      <a:r>
                        <a:rPr lang="tr-TR" sz="1400" dirty="0">
                          <a:effectLst/>
                        </a:rPr>
                        <a:t>T.C.</a:t>
                      </a:r>
                    </a:p>
                    <a:p>
                      <a:pPr algn="ctr">
                        <a:lnSpc>
                          <a:spcPts val="1275"/>
                        </a:lnSpc>
                        <a:spcAft>
                          <a:spcPts val="0"/>
                        </a:spcAft>
                      </a:pPr>
                      <a:r>
                        <a:rPr lang="tr-TR" sz="1400" dirty="0">
                          <a:effectLst/>
                        </a:rPr>
                        <a:t>GELİR İDARESİ BAŞKANLIĞI</a:t>
                      </a:r>
                    </a:p>
                    <a:p>
                      <a:pPr algn="ctr">
                        <a:lnSpc>
                          <a:spcPts val="1275"/>
                        </a:lnSpc>
                        <a:spcAft>
                          <a:spcPts val="0"/>
                        </a:spcAft>
                      </a:pPr>
                      <a:r>
                        <a:rPr lang="tr-TR" sz="1400" dirty="0">
                          <a:effectLst/>
                        </a:rPr>
                        <a:t>BÜYÜK MÜKELLEFLER VERGİ DAİRESİ BAŞKANLIĞI</a:t>
                      </a:r>
                    </a:p>
                    <a:p>
                      <a:pPr algn="ctr">
                        <a:lnSpc>
                          <a:spcPts val="1275"/>
                        </a:lnSpc>
                        <a:spcAft>
                          <a:spcPts val="0"/>
                        </a:spcAft>
                      </a:pPr>
                      <a:r>
                        <a:rPr lang="tr-TR" sz="1400" dirty="0">
                          <a:effectLst/>
                        </a:rPr>
                        <a:t>Mükellef Hizmetleri Grup Müdürlüğü</a:t>
                      </a:r>
                      <a:endParaRPr lang="tr-TR" sz="14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44597791"/>
                  </a:ext>
                </a:extLst>
              </a:tr>
              <a:tr h="380704">
                <a:tc>
                  <a:txBody>
                    <a:bodyPr/>
                    <a:lstStyle/>
                    <a:p>
                      <a:pPr algn="just">
                        <a:lnSpc>
                          <a:spcPts val="1275"/>
                        </a:lnSpc>
                        <a:spcAft>
                          <a:spcPts val="0"/>
                        </a:spcAft>
                      </a:pPr>
                      <a:endParaRPr lang="tr-TR" sz="1600" dirty="0">
                        <a:effectLst/>
                      </a:endParaRPr>
                    </a:p>
                    <a:p>
                      <a:pPr algn="just">
                        <a:lnSpc>
                          <a:spcPts val="1275"/>
                        </a:lnSpc>
                        <a:spcAft>
                          <a:spcPts val="0"/>
                        </a:spcAft>
                      </a:pPr>
                      <a:r>
                        <a:rPr lang="tr-TR" sz="1600" dirty="0">
                          <a:effectLst/>
                        </a:rPr>
                        <a:t>Sayı</a:t>
                      </a:r>
                      <a:endParaRPr lang="tr-TR" sz="16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gn="ctr">
                        <a:lnSpc>
                          <a:spcPts val="1275"/>
                        </a:lnSpc>
                        <a:spcAft>
                          <a:spcPts val="0"/>
                        </a:spcAft>
                      </a:pPr>
                      <a:endParaRPr lang="tr-TR" sz="1600" dirty="0">
                        <a:effectLst/>
                      </a:endParaRPr>
                    </a:p>
                    <a:p>
                      <a:pPr algn="ctr">
                        <a:lnSpc>
                          <a:spcPts val="1275"/>
                        </a:lnSpc>
                        <a:spcAft>
                          <a:spcPts val="0"/>
                        </a:spcAft>
                      </a:pPr>
                      <a:r>
                        <a:rPr lang="tr-TR" sz="1600" dirty="0">
                          <a:effectLst/>
                        </a:rPr>
                        <a:t>:</a:t>
                      </a:r>
                      <a:endParaRPr lang="tr-TR" sz="16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gn="just">
                        <a:lnSpc>
                          <a:spcPts val="1275"/>
                        </a:lnSpc>
                        <a:spcAft>
                          <a:spcPts val="0"/>
                        </a:spcAft>
                      </a:pPr>
                      <a:endParaRPr lang="tr-TR" sz="1600" dirty="0">
                        <a:effectLst/>
                      </a:endParaRPr>
                    </a:p>
                    <a:p>
                      <a:pPr algn="just">
                        <a:lnSpc>
                          <a:spcPts val="1275"/>
                        </a:lnSpc>
                        <a:spcAft>
                          <a:spcPts val="0"/>
                        </a:spcAft>
                      </a:pPr>
                      <a:r>
                        <a:rPr lang="tr-TR" sz="1600" dirty="0">
                          <a:effectLst/>
                        </a:rPr>
                        <a:t>B.07.1.GİB.4.99.16.02-KVK-19/3-b-124</a:t>
                      </a:r>
                      <a:endParaRPr lang="tr-TR" sz="16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gn="just">
                        <a:lnSpc>
                          <a:spcPts val="1275"/>
                        </a:lnSpc>
                        <a:spcAft>
                          <a:spcPts val="0"/>
                        </a:spcAft>
                      </a:pPr>
                      <a:endParaRPr lang="tr-TR" sz="1600" dirty="0">
                        <a:effectLst/>
                      </a:endParaRPr>
                    </a:p>
                    <a:p>
                      <a:pPr algn="r">
                        <a:lnSpc>
                          <a:spcPts val="1275"/>
                        </a:lnSpc>
                        <a:spcAft>
                          <a:spcPts val="0"/>
                        </a:spcAft>
                      </a:pPr>
                      <a:r>
                        <a:rPr lang="tr-TR" sz="1600" dirty="0">
                          <a:effectLst/>
                        </a:rPr>
                        <a:t>13/10/2011</a:t>
                      </a:r>
                      <a:endParaRPr lang="tr-TR" sz="16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724987619"/>
                  </a:ext>
                </a:extLst>
              </a:tr>
            </a:tbl>
          </a:graphicData>
        </a:graphic>
      </p:graphicFrame>
      <p:sp>
        <p:nvSpPr>
          <p:cNvPr id="5" name="Slayt Numarası Yer Tutucusu 4">
            <a:extLst>
              <a:ext uri="{FF2B5EF4-FFF2-40B4-BE49-F238E27FC236}">
                <a16:creationId xmlns:a16="http://schemas.microsoft.com/office/drawing/2014/main" id="{A5B19DCC-2CFB-4D40-931E-29468EF5E8DA}"/>
              </a:ext>
            </a:extLst>
          </p:cNvPr>
          <p:cNvSpPr>
            <a:spLocks noGrp="1"/>
          </p:cNvSpPr>
          <p:nvPr>
            <p:ph type="sldNum" sz="quarter" idx="12"/>
          </p:nvPr>
        </p:nvSpPr>
        <p:spPr>
          <a:xfrm>
            <a:off x="8820472" y="6597352"/>
            <a:ext cx="323528" cy="260648"/>
          </a:xfrm>
        </p:spPr>
        <p:txBody>
          <a:bodyPr/>
          <a:lstStyle/>
          <a:p>
            <a:fld id="{94C76AA8-A1A0-4C92-9E3D-3F02CC318050}" type="slidenum">
              <a:rPr lang="tr-TR" smtClean="0"/>
              <a:pPr/>
              <a:t>4</a:t>
            </a:fld>
            <a:endParaRPr lang="tr-TR"/>
          </a:p>
        </p:txBody>
      </p:sp>
    </p:spTree>
    <p:extLst>
      <p:ext uri="{BB962C8B-B14F-4D97-AF65-F5344CB8AC3E}">
        <p14:creationId xmlns:p14="http://schemas.microsoft.com/office/powerpoint/2010/main" val="2720061606"/>
      </p:ext>
    </p:extLst>
  </p:cSld>
  <p:clrMapOvr>
    <a:masterClrMapping/>
  </p:clrMapOvr>
  <p:transition spd="med">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Grp="1" noChangeArrowheads="1"/>
          </p:cNvSpPr>
          <p:nvPr>
            <p:ph type="title"/>
          </p:nvPr>
        </p:nvSpPr>
        <p:spPr/>
        <p:txBody>
          <a:bodyPr/>
          <a:lstStyle/>
          <a:p>
            <a:br>
              <a:rPr lang="tr-TR"/>
            </a:br>
            <a:endParaRPr lang="tr-TR"/>
          </a:p>
        </p:txBody>
      </p:sp>
      <p:sp>
        <p:nvSpPr>
          <p:cNvPr id="2" name="Dikdörtgen 1">
            <a:extLst>
              <a:ext uri="{FF2B5EF4-FFF2-40B4-BE49-F238E27FC236}">
                <a16:creationId xmlns:a16="http://schemas.microsoft.com/office/drawing/2014/main" id="{F3431E1E-4034-4C63-96CC-BEC9D4408BE9}"/>
              </a:ext>
            </a:extLst>
          </p:cNvPr>
          <p:cNvSpPr/>
          <p:nvPr/>
        </p:nvSpPr>
        <p:spPr>
          <a:xfrm>
            <a:off x="457200" y="608822"/>
            <a:ext cx="8665019" cy="6249147"/>
          </a:xfrm>
          <a:prstGeom prst="rect">
            <a:avLst/>
          </a:prstGeom>
        </p:spPr>
        <p:txBody>
          <a:bodyPr wrap="square">
            <a:spAutoFit/>
          </a:bodyPr>
          <a:lstStyle/>
          <a:p>
            <a:pPr algn="just">
              <a:lnSpc>
                <a:spcPts val="2400"/>
              </a:lnSpc>
              <a:tabLst>
                <a:tab pos="457200" algn="l"/>
              </a:tabLst>
            </a:pPr>
            <a:r>
              <a:rPr lang="tr-TR" sz="1600" b="1" dirty="0">
                <a:solidFill>
                  <a:srgbClr val="C00000"/>
                </a:solidFill>
                <a:ea typeface="Times New Roman" panose="02020603050405020304" pitchFamily="18" charset="0"/>
              </a:rPr>
              <a:t>MALİYE BAKANLIĞI’NCA VERİLEN VE UYGULAMADA TARTIŞMA KONUSU OLAN DİĞER ÖZELGE ÖRNEKLERİ </a:t>
            </a:r>
            <a:endParaRPr lang="tr-TR" sz="1600" dirty="0">
              <a:solidFill>
                <a:srgbClr val="C00000"/>
              </a:solidFill>
              <a:ea typeface="Times New Roman" panose="02020603050405020304" pitchFamily="18" charset="0"/>
            </a:endParaRPr>
          </a:p>
          <a:p>
            <a:pPr algn="just">
              <a:lnSpc>
                <a:spcPts val="2200"/>
              </a:lnSpc>
              <a:spcBef>
                <a:spcPts val="600"/>
              </a:spcBef>
              <a:spcAft>
                <a:spcPts val="600"/>
              </a:spcAft>
              <a:tabLst>
                <a:tab pos="457200" algn="l"/>
              </a:tabLst>
            </a:pPr>
            <a:r>
              <a:rPr lang="tr-TR" sz="1600" b="1" dirty="0">
                <a:solidFill>
                  <a:srgbClr val="C00000"/>
                </a:solidFill>
                <a:latin typeface="+mn-lt"/>
              </a:rPr>
              <a:t>1. Limited şirketin nev’i değiştirerek anonim şirkete dönüşmesi</a:t>
            </a:r>
            <a:r>
              <a:rPr lang="tr-TR" sz="1600" b="1" dirty="0">
                <a:latin typeface="+mn-lt"/>
              </a:rPr>
              <a:t>nden sonra </a:t>
            </a:r>
            <a:r>
              <a:rPr lang="tr-TR" sz="1600" b="1" u="sng" dirty="0">
                <a:latin typeface="+mn-lt"/>
              </a:rPr>
              <a:t>hisse senedi çıkartması ve gerçek kişilerin </a:t>
            </a:r>
            <a:r>
              <a:rPr lang="tr-TR" sz="1600" b="1" u="sng" dirty="0" err="1">
                <a:latin typeface="+mn-lt"/>
              </a:rPr>
              <a:t>limited</a:t>
            </a:r>
            <a:r>
              <a:rPr lang="tr-TR" sz="1600" b="1" u="sng" dirty="0">
                <a:latin typeface="+mn-lt"/>
              </a:rPr>
              <a:t> şirkette sahip oldukları ortaklık haklarının hisse senedine bağlanması halinde</a:t>
            </a:r>
            <a:r>
              <a:rPr lang="tr-TR" sz="1600" b="1" dirty="0">
                <a:latin typeface="+mn-lt"/>
              </a:rPr>
              <a:t>, </a:t>
            </a:r>
            <a:r>
              <a:rPr lang="tr-TR" sz="1600" b="1" dirty="0">
                <a:solidFill>
                  <a:srgbClr val="C00000"/>
                </a:solidFill>
                <a:latin typeface="+mn-lt"/>
              </a:rPr>
              <a:t>hisse senetlerinin iktisap tarihi </a:t>
            </a:r>
            <a:r>
              <a:rPr lang="tr-TR" sz="1600" b="1" dirty="0">
                <a:latin typeface="+mn-lt"/>
              </a:rPr>
              <a:t>ortakların hisse senetleri üzerinde tasarruf hakkına sahip oldukları, yani; </a:t>
            </a:r>
            <a:r>
              <a:rPr lang="tr-TR" sz="1600" b="1" u="sng" dirty="0">
                <a:latin typeface="+mn-lt"/>
              </a:rPr>
              <a:t>hisse senetlerinin bastırıldığı</a:t>
            </a:r>
            <a:r>
              <a:rPr lang="tr-TR" sz="1600" b="1" dirty="0">
                <a:latin typeface="+mn-lt"/>
              </a:rPr>
              <a:t> tarih esas alınacağına ilişkin özelge. </a:t>
            </a:r>
            <a:r>
              <a:rPr lang="tr-TR" sz="1600" b="1" dirty="0">
                <a:solidFill>
                  <a:srgbClr val="FF0000"/>
                </a:solidFill>
                <a:latin typeface="+mn-lt"/>
              </a:rPr>
              <a:t>(İstanbul Vergi Dairesi Başkanlığı'nın 14.02.2018 tarih ve B.07.1.GİB.4.34.16.01-120-154561 sayılı özelgesi.)</a:t>
            </a:r>
            <a:endParaRPr lang="tr-TR" sz="1600" dirty="0">
              <a:solidFill>
                <a:srgbClr val="FF0000"/>
              </a:solidFill>
              <a:latin typeface="+mn-lt"/>
            </a:endParaRPr>
          </a:p>
          <a:p>
            <a:pPr lvl="0" algn="just">
              <a:lnSpc>
                <a:spcPts val="2200"/>
              </a:lnSpc>
              <a:spcBef>
                <a:spcPts val="600"/>
              </a:spcBef>
              <a:spcAft>
                <a:spcPts val="600"/>
              </a:spcAft>
              <a:tabLst>
                <a:tab pos="457200" algn="l"/>
              </a:tabLst>
            </a:pPr>
            <a:r>
              <a:rPr lang="tr-TR" sz="1600" b="1" dirty="0">
                <a:solidFill>
                  <a:srgbClr val="C00000"/>
                </a:solidFill>
                <a:latin typeface="+mn-lt"/>
                <a:ea typeface="Calibri" panose="020F0502020204030204" pitchFamily="34" charset="0"/>
              </a:rPr>
              <a:t>2. </a:t>
            </a:r>
            <a:r>
              <a:rPr lang="tr-TR" sz="1600" b="1" dirty="0">
                <a:solidFill>
                  <a:srgbClr val="000000"/>
                </a:solidFill>
                <a:latin typeface="+mn-lt"/>
                <a:ea typeface="Calibri" panose="020F0502020204030204" pitchFamily="34" charset="0"/>
              </a:rPr>
              <a:t>Şirketin ana faaliyet konuları arasında </a:t>
            </a:r>
            <a:r>
              <a:rPr lang="tr-TR" sz="1600" b="1" dirty="0">
                <a:solidFill>
                  <a:srgbClr val="FF0000"/>
                </a:solidFill>
                <a:latin typeface="+mn-lt"/>
                <a:ea typeface="Calibri" panose="020F0502020204030204" pitchFamily="34" charset="0"/>
              </a:rPr>
              <a:t>taşınmaz ticareti ve kiralanması </a:t>
            </a:r>
            <a:r>
              <a:rPr lang="tr-TR" sz="1600" b="1" dirty="0">
                <a:solidFill>
                  <a:srgbClr val="000000"/>
                </a:solidFill>
                <a:latin typeface="+mn-lt"/>
                <a:ea typeface="Calibri" panose="020F0502020204030204" pitchFamily="34" charset="0"/>
              </a:rPr>
              <a:t>faaliyetinin bulunması halinde fiilen bu faaliyetlerin olup olmadığına bakılmaksızın taşınmaz satışından elde edilen kazancın Kurumlar Vergisi Kanununun 5 inci maddesinin birinci fıkrasının (e) bendi kapsamında kurumlar vergisinden istisna edilmesi mümkün bulunmadığına ilişkin özelgeler. </a:t>
            </a:r>
            <a:r>
              <a:rPr lang="tr-TR" sz="1600" b="1" dirty="0">
                <a:solidFill>
                  <a:srgbClr val="FF0000"/>
                </a:solidFill>
                <a:latin typeface="+mn-lt"/>
                <a:ea typeface="Calibri" panose="020F0502020204030204" pitchFamily="34" charset="0"/>
              </a:rPr>
              <a:t>(Gelir İdaresi Başkanlığı Ankara </a:t>
            </a:r>
            <a:r>
              <a:rPr lang="tr-TR" sz="1600" b="1" dirty="0" err="1">
                <a:solidFill>
                  <a:srgbClr val="FF0000"/>
                </a:solidFill>
                <a:latin typeface="+mn-lt"/>
                <a:ea typeface="Calibri" panose="020F0502020204030204" pitchFamily="34" charset="0"/>
              </a:rPr>
              <a:t>VDB’nın</a:t>
            </a:r>
            <a:r>
              <a:rPr lang="tr-TR" sz="1600" b="1" dirty="0">
                <a:solidFill>
                  <a:srgbClr val="FF0000"/>
                </a:solidFill>
                <a:latin typeface="+mn-lt"/>
                <a:ea typeface="Calibri" panose="020F0502020204030204" pitchFamily="34" charset="0"/>
              </a:rPr>
              <a:t> 04/05/2010 tarih B.07.1.GİB.4.06.16.01-2010-KVK-5-4-333 sayılı muktezası.)</a:t>
            </a:r>
          </a:p>
          <a:p>
            <a:pPr algn="just">
              <a:lnSpc>
                <a:spcPts val="2200"/>
              </a:lnSpc>
              <a:spcBef>
                <a:spcPts val="600"/>
              </a:spcBef>
              <a:spcAft>
                <a:spcPts val="600"/>
              </a:spcAft>
              <a:tabLst>
                <a:tab pos="457200" algn="l"/>
              </a:tabLst>
            </a:pPr>
            <a:r>
              <a:rPr lang="tr-TR" sz="1600" b="1" dirty="0">
                <a:solidFill>
                  <a:srgbClr val="C00000"/>
                </a:solidFill>
                <a:latin typeface="+mn-lt"/>
              </a:rPr>
              <a:t>3. </a:t>
            </a:r>
            <a:r>
              <a:rPr lang="tr-TR" sz="1600" b="1" dirty="0">
                <a:latin typeface="+mn-lt"/>
              </a:rPr>
              <a:t>Şirket karının önce ortaklara dağıtılıp daha sonra da tekrar şirkete sermaye olarak konulması işlemi dolayısıyla ve dağıtılan bu kar payı tutarıyla sınırlı olmak üzere bu </a:t>
            </a:r>
            <a:r>
              <a:rPr lang="tr-TR" sz="1600" b="1" dirty="0">
                <a:solidFill>
                  <a:srgbClr val="C00000"/>
                </a:solidFill>
                <a:latin typeface="+mn-lt"/>
              </a:rPr>
              <a:t>nakit sermaye artırımı indirimi </a:t>
            </a:r>
            <a:r>
              <a:rPr lang="tr-TR" sz="1600" b="1" dirty="0">
                <a:latin typeface="+mn-lt"/>
              </a:rPr>
              <a:t>uygulamasından yararlanmasının mümkün bulunmadığına ilişkin özelgeler. </a:t>
            </a:r>
            <a:r>
              <a:rPr lang="tr-TR" sz="1600" b="1" dirty="0">
                <a:solidFill>
                  <a:srgbClr val="FF0000"/>
                </a:solidFill>
                <a:latin typeface="+mn-lt"/>
              </a:rPr>
              <a:t>(Gelir İdaresi Başkanlığı Kocaeli Vergi Dairesi Başkanlığınca 09.05.2017 tarih ve 93767041-125[10-2016/1]-15256 sayılı özelgesi)</a:t>
            </a:r>
            <a:endParaRPr lang="tr-TR" sz="1600" dirty="0">
              <a:solidFill>
                <a:srgbClr val="FF0000"/>
              </a:solidFill>
              <a:latin typeface="+mn-lt"/>
            </a:endParaRPr>
          </a:p>
          <a:p>
            <a:pPr lvl="0">
              <a:lnSpc>
                <a:spcPts val="2400"/>
              </a:lnSpc>
              <a:tabLst>
                <a:tab pos="457200" algn="l"/>
              </a:tabLst>
            </a:pPr>
            <a:endParaRPr lang="tr-TR" dirty="0">
              <a:effectLst/>
            </a:endParaRPr>
          </a:p>
        </p:txBody>
      </p:sp>
      <p:sp>
        <p:nvSpPr>
          <p:cNvPr id="4" name="Slayt Numarası Yer Tutucusu 3">
            <a:extLst>
              <a:ext uri="{FF2B5EF4-FFF2-40B4-BE49-F238E27FC236}">
                <a16:creationId xmlns:a16="http://schemas.microsoft.com/office/drawing/2014/main" id="{FF0A5329-5E8C-4268-AF9A-A2ADEE33B271}"/>
              </a:ext>
            </a:extLst>
          </p:cNvPr>
          <p:cNvSpPr>
            <a:spLocks noGrp="1"/>
          </p:cNvSpPr>
          <p:nvPr>
            <p:ph type="sldNum" sz="quarter" idx="12"/>
          </p:nvPr>
        </p:nvSpPr>
        <p:spPr>
          <a:xfrm>
            <a:off x="8686800" y="6400769"/>
            <a:ext cx="464476" cy="457200"/>
          </a:xfrm>
        </p:spPr>
        <p:txBody>
          <a:bodyPr/>
          <a:lstStyle/>
          <a:p>
            <a:fld id="{94C76AA8-A1A0-4C92-9E3D-3F02CC318050}" type="slidenum">
              <a:rPr lang="tr-TR" smtClean="0"/>
              <a:pPr/>
              <a:t>40</a:t>
            </a:fld>
            <a:endParaRPr lang="tr-TR" dirty="0"/>
          </a:p>
        </p:txBody>
      </p:sp>
    </p:spTree>
    <p:extLst>
      <p:ext uri="{BB962C8B-B14F-4D97-AF65-F5344CB8AC3E}">
        <p14:creationId xmlns:p14="http://schemas.microsoft.com/office/powerpoint/2010/main" val="751077303"/>
      </p:ext>
    </p:extLst>
  </p:cSld>
  <p:clrMapOvr>
    <a:masterClrMapping/>
  </p:clrMapOvr>
  <p:transition spd="med">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55240FCD-D702-4A00-B560-EF0259171526}"/>
              </a:ext>
            </a:extLst>
          </p:cNvPr>
          <p:cNvSpPr/>
          <p:nvPr/>
        </p:nvSpPr>
        <p:spPr>
          <a:xfrm>
            <a:off x="467544" y="620688"/>
            <a:ext cx="8676455" cy="6172715"/>
          </a:xfrm>
          <a:prstGeom prst="rect">
            <a:avLst/>
          </a:prstGeom>
        </p:spPr>
        <p:txBody>
          <a:bodyPr wrap="square">
            <a:spAutoFit/>
          </a:bodyPr>
          <a:lstStyle/>
          <a:p>
            <a:pPr algn="just">
              <a:lnSpc>
                <a:spcPts val="2200"/>
              </a:lnSpc>
              <a:spcBef>
                <a:spcPts val="600"/>
              </a:spcBef>
              <a:spcAft>
                <a:spcPts val="600"/>
              </a:spcAft>
            </a:pPr>
            <a:r>
              <a:rPr lang="tr-TR" sz="1600" b="1" spc="-5" dirty="0">
                <a:solidFill>
                  <a:srgbClr val="C00000"/>
                </a:solidFill>
                <a:ea typeface="Times New Roman" panose="02020603050405020304" pitchFamily="18" charset="0"/>
                <a:cs typeface="Arial" panose="020B0604020202020204" pitchFamily="34" charset="0"/>
              </a:rPr>
              <a:t>4. </a:t>
            </a:r>
            <a:r>
              <a:rPr lang="tr-TR" sz="1600" b="1" dirty="0">
                <a:ea typeface="Times New Roman" panose="02020603050405020304" pitchFamily="18" charset="0"/>
                <a:cs typeface="Arial" panose="020B0604020202020204" pitchFamily="34" charset="0"/>
              </a:rPr>
              <a:t>Şirketlerce yapılacak kısmi bölünme işlemleri ya da diğer nedenlerle yapılacak </a:t>
            </a:r>
            <a:r>
              <a:rPr lang="tr-TR" sz="1600" b="1" dirty="0">
                <a:solidFill>
                  <a:srgbClr val="C00000"/>
                </a:solidFill>
                <a:ea typeface="Times New Roman" panose="02020603050405020304" pitchFamily="18" charset="0"/>
                <a:cs typeface="Arial" panose="020B0604020202020204" pitchFamily="34" charset="0"/>
              </a:rPr>
              <a:t>sermaye azaltımı işlemlerinde</a:t>
            </a:r>
            <a:r>
              <a:rPr lang="tr-TR" sz="1600" b="1" dirty="0">
                <a:ea typeface="Times New Roman" panose="02020603050405020304" pitchFamily="18" charset="0"/>
                <a:cs typeface="Arial" panose="020B0604020202020204" pitchFamily="34" charset="0"/>
              </a:rPr>
              <a:t>; öncelikle sermayeye eklenmiş olan enflasyon düzeltmesi farklarının, yeniden değerleme değer artış fonunun, iştirakler yeniden değerleme artışlarının ve maliyet artış fonunun, daha sonra ise gayrimenkul satış kazancı ile diğer istisna kazançlardan kaynaklanan fonların ve  geçmiş yıl kârlarının işletmeden çekildiğinin kabulünün, azaltılan sermaye tutarı bunların toplam tutarından fazla ise fazlalığın, şirket ortakları tarafından nakit olarak konulan sermayeden kaynaklandığı yönünde görüş içeren özelgeler.</a:t>
            </a:r>
            <a:r>
              <a:rPr lang="tr-TR" sz="1600" b="1" dirty="0"/>
              <a:t>( </a:t>
            </a:r>
            <a:r>
              <a:rPr lang="tr-TR" sz="1600" b="1" dirty="0">
                <a:solidFill>
                  <a:srgbClr val="C00000"/>
                </a:solidFill>
              </a:rPr>
              <a:t>Örneğin; </a:t>
            </a:r>
            <a:r>
              <a:rPr lang="tr-TR" sz="1600" b="1" dirty="0"/>
              <a:t>İstanbul </a:t>
            </a:r>
            <a:r>
              <a:rPr lang="tr-TR" sz="1600" b="1" dirty="0" err="1"/>
              <a:t>VDB’nın</a:t>
            </a:r>
            <a:r>
              <a:rPr lang="tr-TR" sz="1600" b="1" dirty="0"/>
              <a:t> 05.12.2012 tarih 62030549-125 [9-2012/ 58]-3132 sayılı, İzmir Vergi Dairesi Başkanlığının 17.08.2012 tarih B.07.1.GİB.4.35.16.01-176300- 791 sayılı  </a:t>
            </a:r>
            <a:r>
              <a:rPr lang="tr-TR" sz="1600" b="1" dirty="0" err="1"/>
              <a:t>Özelgeleri</a:t>
            </a:r>
            <a:r>
              <a:rPr lang="tr-TR" sz="1600" b="1" dirty="0"/>
              <a:t>)</a:t>
            </a:r>
            <a:endParaRPr lang="tr-TR" sz="1600" b="1" dirty="0">
              <a:ea typeface="Times New Roman" panose="02020603050405020304" pitchFamily="18" charset="0"/>
              <a:cs typeface="Times New Roman" panose="02020603050405020304" pitchFamily="18" charset="0"/>
            </a:endParaRPr>
          </a:p>
          <a:p>
            <a:pPr marL="0" marR="74295" lvl="1" algn="just">
              <a:lnSpc>
                <a:spcPts val="2200"/>
              </a:lnSpc>
              <a:spcBef>
                <a:spcPts val="600"/>
              </a:spcBef>
              <a:spcAft>
                <a:spcPts val="600"/>
              </a:spcAft>
              <a:buSzPts val="1200"/>
              <a:tabLst>
                <a:tab pos="531495" algn="l"/>
              </a:tabLst>
            </a:pPr>
            <a:r>
              <a:rPr lang="tr-TR" sz="1600" b="1" dirty="0">
                <a:solidFill>
                  <a:srgbClr val="C00000"/>
                </a:solidFill>
                <a:ea typeface="Times New Roman" panose="02020603050405020304" pitchFamily="18" charset="0"/>
                <a:cs typeface="Arial" panose="020B0604020202020204" pitchFamily="34" charset="0"/>
              </a:rPr>
              <a:t>5. Arsa karşılığı inşaat işlerinde </a:t>
            </a:r>
            <a:r>
              <a:rPr lang="tr-TR" sz="1600" b="1" dirty="0">
                <a:ea typeface="Times New Roman" panose="02020603050405020304" pitchFamily="18" charset="0"/>
                <a:cs typeface="Arial" panose="020B0604020202020204" pitchFamily="34" charset="0"/>
              </a:rPr>
              <a:t>arsa sahibi ve müteahhit tarafların gelirlerinin ve KDV matrahlarının nasıl hesaplanacağı konusunda verilen net olmayan ve çelişkili özelgeler.</a:t>
            </a:r>
          </a:p>
          <a:p>
            <a:pPr marL="0" marR="74295" lvl="1" algn="just">
              <a:lnSpc>
                <a:spcPts val="2200"/>
              </a:lnSpc>
              <a:spcBef>
                <a:spcPts val="600"/>
              </a:spcBef>
              <a:spcAft>
                <a:spcPts val="600"/>
              </a:spcAft>
              <a:buSzPts val="1200"/>
              <a:tabLst>
                <a:tab pos="531495" algn="l"/>
              </a:tabLst>
            </a:pPr>
            <a:r>
              <a:rPr lang="tr-TR" sz="1600" b="1" dirty="0">
                <a:solidFill>
                  <a:srgbClr val="C00000"/>
                </a:solidFill>
                <a:ea typeface="Times New Roman" panose="02020603050405020304" pitchFamily="18" charset="0"/>
                <a:cs typeface="Arial" panose="020B0604020202020204" pitchFamily="34" charset="0"/>
              </a:rPr>
              <a:t>6. İştirak hissesi alımıyla ilgili finansman giderlerinin</a:t>
            </a:r>
            <a:r>
              <a:rPr lang="tr-TR" sz="1600" b="1" dirty="0">
                <a:ea typeface="Times New Roman" panose="02020603050405020304" pitchFamily="18" charset="0"/>
                <a:cs typeface="Arial" panose="020B0604020202020204" pitchFamily="34" charset="0"/>
              </a:rPr>
              <a:t>, iştirak edilen şirketin devralınması durumunda kurum kazancının tespitinde gider olarak dikkate alınamayacağı konusunda verilen özelgeler</a:t>
            </a:r>
            <a:r>
              <a:rPr lang="tr-TR" sz="1600" b="1" dirty="0">
                <a:solidFill>
                  <a:srgbClr val="C00000"/>
                </a:solidFill>
                <a:ea typeface="Times New Roman" panose="02020603050405020304" pitchFamily="18" charset="0"/>
                <a:cs typeface="Arial" panose="020B0604020202020204" pitchFamily="34" charset="0"/>
              </a:rPr>
              <a:t>. (BMVD Başkanlığının 22.07.2014 tarih ve 117 sayılı özelgesi)</a:t>
            </a:r>
          </a:p>
          <a:p>
            <a:pPr marL="0" marR="74295" lvl="1" algn="just">
              <a:lnSpc>
                <a:spcPts val="2200"/>
              </a:lnSpc>
              <a:spcBef>
                <a:spcPts val="600"/>
              </a:spcBef>
              <a:spcAft>
                <a:spcPts val="600"/>
              </a:spcAft>
              <a:buSzPts val="1200"/>
              <a:tabLst>
                <a:tab pos="531495" algn="l"/>
              </a:tabLst>
            </a:pPr>
            <a:r>
              <a:rPr lang="tr-TR" sz="1600" b="1" dirty="0">
                <a:solidFill>
                  <a:srgbClr val="C00000"/>
                </a:solidFill>
              </a:rPr>
              <a:t>7. Tevzi yatırımlarında indirimli kurumlar vergisi </a:t>
            </a:r>
            <a:r>
              <a:rPr lang="tr-TR" sz="1600" b="1" dirty="0"/>
              <a:t>uygulanacak matrahın orantı yöntemiyle hesaplanması sırasında uygulanacak taban konusunda ticari kar ve mali kar şeklinde iki farklı algılamaya yol açan özelgeler.</a:t>
            </a:r>
            <a:endParaRPr lang="tr-TR" sz="1600" b="1" dirty="0">
              <a:solidFill>
                <a:srgbClr val="C00000"/>
              </a:solidFill>
              <a:ea typeface="Times New Roman" panose="02020603050405020304" pitchFamily="18" charset="0"/>
              <a:cs typeface="Arial" panose="020B0604020202020204" pitchFamily="34" charset="0"/>
            </a:endParaRPr>
          </a:p>
        </p:txBody>
      </p:sp>
      <p:sp>
        <p:nvSpPr>
          <p:cNvPr id="3" name="Slayt Numarası Yer Tutucusu 2">
            <a:extLst>
              <a:ext uri="{FF2B5EF4-FFF2-40B4-BE49-F238E27FC236}">
                <a16:creationId xmlns:a16="http://schemas.microsoft.com/office/drawing/2014/main" id="{C272C7D7-F9FC-4D2D-B82A-85A9A5647DC9}"/>
              </a:ext>
            </a:extLst>
          </p:cNvPr>
          <p:cNvSpPr>
            <a:spLocks noGrp="1"/>
          </p:cNvSpPr>
          <p:nvPr>
            <p:ph type="sldNum" sz="quarter" idx="12"/>
          </p:nvPr>
        </p:nvSpPr>
        <p:spPr>
          <a:xfrm>
            <a:off x="8532440" y="6453336"/>
            <a:ext cx="504056" cy="404664"/>
          </a:xfrm>
        </p:spPr>
        <p:txBody>
          <a:bodyPr/>
          <a:lstStyle/>
          <a:p>
            <a:fld id="{B6CBF2A1-A246-4652-A694-355DEEDA63C2}" type="slidenum">
              <a:rPr lang="tr-TR" smtClean="0"/>
              <a:pPr/>
              <a:t>41</a:t>
            </a:fld>
            <a:endParaRPr lang="tr-TR" dirty="0"/>
          </a:p>
        </p:txBody>
      </p:sp>
    </p:spTree>
    <p:extLst>
      <p:ext uri="{BB962C8B-B14F-4D97-AF65-F5344CB8AC3E}">
        <p14:creationId xmlns:p14="http://schemas.microsoft.com/office/powerpoint/2010/main" val="30056370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EAF14A9D-116D-418B-BB45-F839AB56F824}"/>
              </a:ext>
            </a:extLst>
          </p:cNvPr>
          <p:cNvSpPr/>
          <p:nvPr/>
        </p:nvSpPr>
        <p:spPr>
          <a:xfrm>
            <a:off x="441640" y="980728"/>
            <a:ext cx="8626924" cy="4351191"/>
          </a:xfrm>
          <a:prstGeom prst="rect">
            <a:avLst/>
          </a:prstGeom>
        </p:spPr>
        <p:txBody>
          <a:bodyPr wrap="square">
            <a:spAutoFit/>
          </a:bodyPr>
          <a:lstStyle/>
          <a:p>
            <a:pPr algn="just">
              <a:lnSpc>
                <a:spcPts val="2200"/>
              </a:lnSpc>
              <a:spcBef>
                <a:spcPts val="600"/>
              </a:spcBef>
              <a:spcAft>
                <a:spcPts val="600"/>
              </a:spcAft>
            </a:pPr>
            <a:r>
              <a:rPr lang="tr-TR" b="1" dirty="0">
                <a:solidFill>
                  <a:srgbClr val="C00000"/>
                </a:solidFill>
                <a:latin typeface="+mn-lt"/>
                <a:ea typeface="Times New Roman" panose="02020603050405020304" pitchFamily="18" charset="0"/>
              </a:rPr>
              <a:t>VERGİ PLANLAMASI YAPMAYI GÜÇLEŞTİREN DİĞER ÖRNEKLER</a:t>
            </a:r>
          </a:p>
          <a:p>
            <a:pPr algn="just">
              <a:lnSpc>
                <a:spcPts val="2400"/>
              </a:lnSpc>
              <a:spcBef>
                <a:spcPts val="600"/>
              </a:spcBef>
              <a:spcAft>
                <a:spcPts val="600"/>
              </a:spcAft>
            </a:pPr>
            <a:r>
              <a:rPr lang="tr-TR" b="1" dirty="0">
                <a:solidFill>
                  <a:srgbClr val="C00000"/>
                </a:solidFill>
                <a:latin typeface="+mn-lt"/>
                <a:ea typeface="Times New Roman" panose="02020603050405020304" pitchFamily="18" charset="0"/>
              </a:rPr>
              <a:t>1. </a:t>
            </a:r>
            <a:r>
              <a:rPr lang="tr-TR" b="1" dirty="0">
                <a:latin typeface="+mn-lt"/>
                <a:ea typeface="Times New Roman" panose="02020603050405020304" pitchFamily="18" charset="0"/>
              </a:rPr>
              <a:t>6770 sayılı Kanunun 29 uncu maddesiyle Kurumlar Vergisi Kanununun 32 </a:t>
            </a:r>
            <a:r>
              <a:rPr lang="tr-TR" b="1" dirty="0" err="1">
                <a:latin typeface="+mn-lt"/>
                <a:ea typeface="Times New Roman" panose="02020603050405020304" pitchFamily="18" charset="0"/>
              </a:rPr>
              <a:t>nci</a:t>
            </a:r>
            <a:r>
              <a:rPr lang="tr-TR" b="1" dirty="0">
                <a:latin typeface="+mn-lt"/>
                <a:ea typeface="Times New Roman" panose="02020603050405020304" pitchFamily="18" charset="0"/>
              </a:rPr>
              <a:t> maddesine eklenen ve 18.01.2017 tarihinde yürürlüğe giren beşinci fıkra hükmü çerçevesinde </a:t>
            </a:r>
            <a:r>
              <a:rPr lang="tr-TR" b="1" dirty="0">
                <a:solidFill>
                  <a:srgbClr val="C00000"/>
                </a:solidFill>
                <a:latin typeface="+mn-lt"/>
                <a:ea typeface="Times New Roman" panose="02020603050405020304" pitchFamily="18" charset="0"/>
              </a:rPr>
              <a:t>KOBİ Birleşmelerinde </a:t>
            </a:r>
            <a:r>
              <a:rPr lang="tr-TR" b="1" dirty="0">
                <a:latin typeface="+mn-lt"/>
                <a:ea typeface="Times New Roman" panose="02020603050405020304" pitchFamily="18" charset="0"/>
              </a:rPr>
              <a:t>3 yıl boyunca Bakanlar Kurulunca  belirlenecek oranda  indirimli kurumlar vergisi uygulanacağına hükmolunmuş ancak BKK çıkmadığı için bu hükümden 2017 yılında birleşen KOBİ’ler yararlanamamışlardır.</a:t>
            </a:r>
            <a:r>
              <a:rPr lang="tr-TR" b="1" dirty="0">
                <a:latin typeface="+mn-lt"/>
              </a:rPr>
              <a:t> </a:t>
            </a:r>
          </a:p>
          <a:p>
            <a:pPr algn="just">
              <a:lnSpc>
                <a:spcPts val="2400"/>
              </a:lnSpc>
              <a:spcBef>
                <a:spcPts val="600"/>
              </a:spcBef>
              <a:spcAft>
                <a:spcPts val="600"/>
              </a:spcAft>
            </a:pPr>
            <a:r>
              <a:rPr lang="tr-TR" b="1" dirty="0">
                <a:solidFill>
                  <a:srgbClr val="C00000"/>
                </a:solidFill>
                <a:latin typeface="+mn-lt"/>
              </a:rPr>
              <a:t>2. </a:t>
            </a:r>
            <a:r>
              <a:rPr lang="tr-TR" b="1" dirty="0">
                <a:latin typeface="+mn-lt"/>
              </a:rPr>
              <a:t>Kurumlar Vergisi Kanununun 11’inci maddesinin birinci fıkrasının (i) bendinde yer alan </a:t>
            </a:r>
            <a:r>
              <a:rPr lang="tr-TR" b="1" dirty="0">
                <a:solidFill>
                  <a:srgbClr val="C00000"/>
                </a:solidFill>
                <a:latin typeface="+mn-lt"/>
              </a:rPr>
              <a:t>finansman gider kısıtlaması </a:t>
            </a:r>
            <a:r>
              <a:rPr lang="tr-TR" b="1" dirty="0">
                <a:latin typeface="+mn-lt"/>
              </a:rPr>
              <a:t>hükümlerinin uygulanabilmesi için Bakanlar Kurulunca oran belirlenmesi gerekmekte olup, henüz bir belirleme yapılmadığından kurum kazancının tespitinde adı geçen fıkra nedeniyle gider kısıtlaması uygulanmamakta ancak geleceğe dönük belirsizlik devam etmektedir. </a:t>
            </a:r>
          </a:p>
        </p:txBody>
      </p:sp>
      <p:sp>
        <p:nvSpPr>
          <p:cNvPr id="3" name="Slayt Numarası Yer Tutucusu 2">
            <a:extLst>
              <a:ext uri="{FF2B5EF4-FFF2-40B4-BE49-F238E27FC236}">
                <a16:creationId xmlns:a16="http://schemas.microsoft.com/office/drawing/2014/main" id="{1B4DAB36-0251-48BD-B9D2-5E212A9A74D0}"/>
              </a:ext>
            </a:extLst>
          </p:cNvPr>
          <p:cNvSpPr>
            <a:spLocks noGrp="1"/>
          </p:cNvSpPr>
          <p:nvPr>
            <p:ph type="sldNum" sz="quarter" idx="12"/>
          </p:nvPr>
        </p:nvSpPr>
        <p:spPr>
          <a:xfrm>
            <a:off x="8676455" y="6309320"/>
            <a:ext cx="392109" cy="457200"/>
          </a:xfrm>
        </p:spPr>
        <p:txBody>
          <a:bodyPr/>
          <a:lstStyle/>
          <a:p>
            <a:fld id="{94C76AA8-A1A0-4C92-9E3D-3F02CC318050}" type="slidenum">
              <a:rPr lang="tr-TR" smtClean="0"/>
              <a:pPr/>
              <a:t>42</a:t>
            </a:fld>
            <a:endParaRPr lang="tr-TR" dirty="0"/>
          </a:p>
        </p:txBody>
      </p:sp>
    </p:spTree>
    <p:extLst>
      <p:ext uri="{BB962C8B-B14F-4D97-AF65-F5344CB8AC3E}">
        <p14:creationId xmlns:p14="http://schemas.microsoft.com/office/powerpoint/2010/main" val="14963405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987824" y="20449"/>
            <a:ext cx="6156176" cy="784757"/>
          </a:xfrm>
          <a:ln w="38100">
            <a:solidFill>
              <a:srgbClr val="0070C0"/>
            </a:solidFill>
          </a:ln>
        </p:spPr>
        <p:txBody>
          <a:bodyPr/>
          <a:lstStyle/>
          <a:p>
            <a:br>
              <a:rPr lang="tr-TR" sz="1400" b="1" dirty="0">
                <a:solidFill>
                  <a:srgbClr val="0070C0"/>
                </a:solidFill>
                <a:latin typeface="Arial Black" panose="020B0A04020102020204" pitchFamily="34" charset="0"/>
              </a:rPr>
            </a:br>
            <a:r>
              <a:rPr lang="tr-TR" sz="2000" b="1" dirty="0">
                <a:solidFill>
                  <a:srgbClr val="0070C0"/>
                </a:solidFill>
                <a:latin typeface="Arial Black" panose="020B0A04020102020204" pitchFamily="34" charset="0"/>
              </a:rPr>
              <a:t>XX. TÜRKİYE MUHASEBE KONGRESİ</a:t>
            </a:r>
          </a:p>
        </p:txBody>
      </p:sp>
      <p:sp>
        <p:nvSpPr>
          <p:cNvPr id="2" name="Dikdörtgen 1">
            <a:extLst>
              <a:ext uri="{FF2B5EF4-FFF2-40B4-BE49-F238E27FC236}">
                <a16:creationId xmlns:a16="http://schemas.microsoft.com/office/drawing/2014/main" id="{E43405B0-CCF4-4843-8517-616046A05249}"/>
              </a:ext>
            </a:extLst>
          </p:cNvPr>
          <p:cNvSpPr/>
          <p:nvPr/>
        </p:nvSpPr>
        <p:spPr>
          <a:xfrm>
            <a:off x="134634" y="2852936"/>
            <a:ext cx="8874732" cy="1361270"/>
          </a:xfrm>
          <a:prstGeom prst="rect">
            <a:avLst/>
          </a:prstGeom>
          <a:ln w="57150">
            <a:solidFill>
              <a:schemeClr val="accent1">
                <a:lumMod val="60000"/>
                <a:lumOff val="40000"/>
              </a:schemeClr>
            </a:solidFill>
          </a:ln>
        </p:spPr>
        <p:txBody>
          <a:bodyPr wrap="square">
            <a:spAutoFit/>
          </a:bodyPr>
          <a:lstStyle/>
          <a:p>
            <a:pPr algn="ctr">
              <a:lnSpc>
                <a:spcPct val="150000"/>
              </a:lnSpc>
              <a:spcAft>
                <a:spcPts val="800"/>
              </a:spcAft>
            </a:pPr>
            <a:endParaRPr lang="tr-TR" sz="1600" b="1" dirty="0">
              <a:solidFill>
                <a:srgbClr val="0070C0"/>
              </a:solidFill>
              <a:effectLst/>
              <a:latin typeface="Arial Black" panose="020B0A04020102020204" pitchFamily="34" charset="0"/>
              <a:ea typeface="Calibri" panose="020F0502020204030204" pitchFamily="34" charset="0"/>
              <a:cs typeface="Arial" panose="020B0604020202020204" pitchFamily="34" charset="0"/>
            </a:endParaRPr>
          </a:p>
          <a:p>
            <a:pPr algn="ctr">
              <a:lnSpc>
                <a:spcPct val="150000"/>
              </a:lnSpc>
              <a:spcAft>
                <a:spcPts val="800"/>
              </a:spcAft>
            </a:pPr>
            <a:r>
              <a:rPr lang="tr-TR" sz="1600" b="1" dirty="0">
                <a:solidFill>
                  <a:srgbClr val="0070C0"/>
                </a:solidFill>
                <a:effectLst/>
                <a:latin typeface="Arial Black" panose="020B0A04020102020204" pitchFamily="34" charset="0"/>
                <a:ea typeface="Calibri" panose="020F0502020204030204" pitchFamily="34" charset="0"/>
                <a:cs typeface="Arial" panose="020B0604020202020204" pitchFamily="34" charset="0"/>
              </a:rPr>
              <a:t>SABRINIZ VE </a:t>
            </a:r>
            <a:r>
              <a:rPr lang="tr-TR" sz="1600" b="1" dirty="0">
                <a:solidFill>
                  <a:srgbClr val="0070C0"/>
                </a:solidFill>
                <a:latin typeface="Arial Black" panose="020B0A04020102020204" pitchFamily="34" charset="0"/>
                <a:ea typeface="Calibri" panose="020F0502020204030204" pitchFamily="34" charset="0"/>
                <a:cs typeface="Arial" panose="020B0604020202020204" pitchFamily="34" charset="0"/>
              </a:rPr>
              <a:t>İLGİNİZ İÇİN TEŞEKKÜRLER…</a:t>
            </a:r>
            <a:endParaRPr lang="tr-TR" sz="1600" b="1" dirty="0">
              <a:effectLst/>
              <a:latin typeface="Times New Roman" panose="02020603050405020304" pitchFamily="18" charset="0"/>
              <a:ea typeface="Calibri" panose="020F0502020204030204" pitchFamily="34" charset="0"/>
              <a:cs typeface="Arial" panose="020B0604020202020204" pitchFamily="34" charset="0"/>
            </a:endParaRPr>
          </a:p>
          <a:p>
            <a:pPr indent="450215" algn="ctr">
              <a:lnSpc>
                <a:spcPct val="150000"/>
              </a:lnSpc>
              <a:spcAft>
                <a:spcPts val="800"/>
              </a:spcAft>
            </a:pPr>
            <a:endParaRPr lang="tr-TR" sz="1600" b="1" dirty="0">
              <a:latin typeface="Times New Roman" panose="02020603050405020304" pitchFamily="18" charset="0"/>
              <a:ea typeface="Calibri" panose="020F0502020204030204" pitchFamily="34" charset="0"/>
              <a:cs typeface="Arial" panose="020B0604020202020204" pitchFamily="34" charset="0"/>
            </a:endParaRPr>
          </a:p>
        </p:txBody>
      </p:sp>
      <p:sp>
        <p:nvSpPr>
          <p:cNvPr id="5" name="Dikdörtgen 4">
            <a:extLst>
              <a:ext uri="{FF2B5EF4-FFF2-40B4-BE49-F238E27FC236}">
                <a16:creationId xmlns:a16="http://schemas.microsoft.com/office/drawing/2014/main" id="{796DAE62-0301-499E-B796-4B125096BACB}"/>
              </a:ext>
            </a:extLst>
          </p:cNvPr>
          <p:cNvSpPr/>
          <p:nvPr/>
        </p:nvSpPr>
        <p:spPr>
          <a:xfrm>
            <a:off x="161764" y="1130091"/>
            <a:ext cx="8982236" cy="1200329"/>
          </a:xfrm>
          <a:prstGeom prst="rect">
            <a:avLst/>
          </a:prstGeom>
        </p:spPr>
        <p:txBody>
          <a:bodyPr wrap="square">
            <a:spAutoFit/>
          </a:bodyPr>
          <a:lstStyle/>
          <a:p>
            <a:pPr algn="ctr"/>
            <a:r>
              <a:rPr lang="tr-TR" sz="2400" b="1" dirty="0">
                <a:solidFill>
                  <a:srgbClr val="C00000"/>
                </a:solidFill>
              </a:rPr>
              <a:t>OTURUM BAŞLIĞI </a:t>
            </a:r>
          </a:p>
          <a:p>
            <a:pPr algn="ctr"/>
            <a:r>
              <a:rPr lang="tr-TR" sz="2400" b="1" dirty="0"/>
              <a:t>Vergi Uygulamalarında ve Vergi Planlamasında Güncel Gelişmeler: Sorunlar ve Çözümler</a:t>
            </a:r>
            <a:endParaRPr lang="tr-TR" sz="2400" dirty="0"/>
          </a:p>
        </p:txBody>
      </p:sp>
      <p:pic>
        <p:nvPicPr>
          <p:cNvPr id="6" name="Grafik 5">
            <a:extLst>
              <a:ext uri="{FF2B5EF4-FFF2-40B4-BE49-F238E27FC236}">
                <a16:creationId xmlns:a16="http://schemas.microsoft.com/office/drawing/2014/main" id="{557C85A0-64E3-4077-8E48-F4F02C31F90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0" y="20449"/>
            <a:ext cx="2833859" cy="860068"/>
          </a:xfrm>
          <a:prstGeom prst="rect">
            <a:avLst/>
          </a:prstGeom>
        </p:spPr>
      </p:pic>
      <p:sp>
        <p:nvSpPr>
          <p:cNvPr id="9" name="Dikdörtgen 8">
            <a:extLst>
              <a:ext uri="{FF2B5EF4-FFF2-40B4-BE49-F238E27FC236}">
                <a16:creationId xmlns:a16="http://schemas.microsoft.com/office/drawing/2014/main" id="{DEEDA8B9-DE7C-4D85-80E7-1945606249C7}"/>
              </a:ext>
            </a:extLst>
          </p:cNvPr>
          <p:cNvSpPr/>
          <p:nvPr/>
        </p:nvSpPr>
        <p:spPr>
          <a:xfrm>
            <a:off x="2065932" y="5949280"/>
            <a:ext cx="3977563" cy="464743"/>
          </a:xfrm>
          <a:prstGeom prst="rect">
            <a:avLst/>
          </a:prstGeom>
        </p:spPr>
        <p:txBody>
          <a:bodyPr wrap="none">
            <a:spAutoFit/>
          </a:bodyPr>
          <a:lstStyle/>
          <a:p>
            <a:pPr indent="450215" algn="ctr">
              <a:lnSpc>
                <a:spcPct val="150000"/>
              </a:lnSpc>
              <a:spcAft>
                <a:spcPts val="800"/>
              </a:spcAft>
            </a:pPr>
            <a:r>
              <a:rPr lang="tr-TR" b="1" dirty="0">
                <a:highlight>
                  <a:srgbClr val="FFFF00"/>
                </a:highlight>
                <a:latin typeface="Arial Black" panose="020B0A04020102020204" pitchFamily="34" charset="0"/>
                <a:ea typeface="Calibri" panose="020F0502020204030204" pitchFamily="34" charset="0"/>
                <a:cs typeface="Arial" panose="020B0604020202020204" pitchFamily="34" charset="0"/>
              </a:rPr>
              <a:t>İSTANBUL / 05 EKİM 2018 </a:t>
            </a:r>
            <a:endParaRPr lang="tr-TR" dirty="0">
              <a:highlight>
                <a:srgbClr val="FFFF00"/>
              </a:highlight>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69695494"/>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B140CDBE-E3D3-40FB-947F-744A0D3C9950}"/>
              </a:ext>
            </a:extLst>
          </p:cNvPr>
          <p:cNvSpPr/>
          <p:nvPr/>
        </p:nvSpPr>
        <p:spPr>
          <a:xfrm>
            <a:off x="445529" y="517853"/>
            <a:ext cx="8640960" cy="369332"/>
          </a:xfrm>
          <a:prstGeom prst="rect">
            <a:avLst/>
          </a:prstGeom>
        </p:spPr>
        <p:txBody>
          <a:bodyPr wrap="square">
            <a:spAutoFit/>
          </a:bodyPr>
          <a:lstStyle/>
          <a:p>
            <a:pPr lvl="0" eaLnBrk="1" hangingPunct="1">
              <a:spcBef>
                <a:spcPct val="20000"/>
              </a:spcBef>
              <a:buClr>
                <a:srgbClr val="FFCC00"/>
              </a:buClr>
              <a:buSzPct val="75000"/>
            </a:pPr>
            <a:r>
              <a:rPr lang="tr-TR" b="1" kern="0" dirty="0">
                <a:solidFill>
                  <a:srgbClr val="C00000"/>
                </a:solidFill>
                <a:latin typeface="Arial"/>
              </a:rPr>
              <a:t>İZAHAT, ÖZELGE (MUKTEZA) VE SİRKÜLER KAVRAMLARI</a:t>
            </a:r>
            <a:endParaRPr lang="tr-TR" kern="0" dirty="0">
              <a:solidFill>
                <a:srgbClr val="000000"/>
              </a:solidFill>
              <a:latin typeface="Arial"/>
            </a:endParaRPr>
          </a:p>
        </p:txBody>
      </p:sp>
      <p:sp>
        <p:nvSpPr>
          <p:cNvPr id="7" name="Rectangle 1">
            <a:extLst>
              <a:ext uri="{FF2B5EF4-FFF2-40B4-BE49-F238E27FC236}">
                <a16:creationId xmlns:a16="http://schemas.microsoft.com/office/drawing/2014/main" id="{E05AB31A-B6E7-4DA8-98F1-FE0E53EFAEAB}"/>
              </a:ext>
            </a:extLst>
          </p:cNvPr>
          <p:cNvSpPr>
            <a:spLocks noChangeArrowheads="1"/>
          </p:cNvSpPr>
          <p:nvPr/>
        </p:nvSpPr>
        <p:spPr bwMode="auto">
          <a:xfrm>
            <a:off x="503040" y="946895"/>
            <a:ext cx="864096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a:r>
              <a:rPr lang="tr-TR" b="1" dirty="0">
                <a:solidFill>
                  <a:srgbClr val="FF0000"/>
                </a:solidFill>
                <a:latin typeface="Arial" panose="020B0604020202020204" pitchFamily="34" charset="0"/>
              </a:rPr>
              <a:t>Vergi Usul Kanunu </a:t>
            </a:r>
            <a:r>
              <a:rPr lang="tr-TR" altLang="tr-TR" b="1" dirty="0">
                <a:solidFill>
                  <a:srgbClr val="FF0000"/>
                </a:solidFill>
                <a:latin typeface="Arial" panose="020B0604020202020204" pitchFamily="34" charset="0"/>
              </a:rPr>
              <a:t>Madde 413 (</a:t>
            </a:r>
            <a:r>
              <a:rPr lang="tr-TR" b="1" dirty="0">
                <a:solidFill>
                  <a:srgbClr val="FF0000"/>
                </a:solidFill>
              </a:rPr>
              <a:t>Değişik: 23/7/2010-6009/15 </a:t>
            </a:r>
            <a:r>
              <a:rPr lang="tr-TR" b="1" dirty="0" err="1">
                <a:solidFill>
                  <a:srgbClr val="FF0000"/>
                </a:solidFill>
              </a:rPr>
              <a:t>md.</a:t>
            </a:r>
            <a:r>
              <a:rPr lang="tr-TR" b="1" dirty="0">
                <a:solidFill>
                  <a:srgbClr val="FF0000"/>
                </a:solidFill>
              </a:rPr>
              <a:t>)</a:t>
            </a:r>
            <a:endParaRPr lang="tr-TR" altLang="tr-TR" b="1" dirty="0">
              <a:solidFill>
                <a:srgbClr val="FF0000"/>
              </a:solidFill>
              <a:latin typeface="Arial" panose="020B0604020202020204" pitchFamily="34" charset="0"/>
            </a:endParaRPr>
          </a:p>
          <a:p>
            <a:pPr lvl="0"/>
            <a:r>
              <a:rPr kumimoji="0" lang="tr-TR" altLang="tr-TR" b="1" i="0" u="none" strike="noStrike" cap="none" normalizeH="0" baseline="0" dirty="0">
                <a:ln>
                  <a:noFill/>
                </a:ln>
                <a:solidFill>
                  <a:srgbClr val="FF0000"/>
                </a:solidFill>
                <a:effectLst/>
                <a:latin typeface="Arial" panose="020B0604020202020204" pitchFamily="34" charset="0"/>
              </a:rPr>
              <a:t>Mükelleflerin izahat talebi</a:t>
            </a:r>
          </a:p>
        </p:txBody>
      </p:sp>
      <p:sp>
        <p:nvSpPr>
          <p:cNvPr id="8" name="Dikdörtgen 7">
            <a:extLst>
              <a:ext uri="{FF2B5EF4-FFF2-40B4-BE49-F238E27FC236}">
                <a16:creationId xmlns:a16="http://schemas.microsoft.com/office/drawing/2014/main" id="{8D97664B-262E-4D83-A1C7-A4992762DDFE}"/>
              </a:ext>
            </a:extLst>
          </p:cNvPr>
          <p:cNvSpPr/>
          <p:nvPr/>
        </p:nvSpPr>
        <p:spPr>
          <a:xfrm>
            <a:off x="388019" y="1500893"/>
            <a:ext cx="8755981" cy="5634106"/>
          </a:xfrm>
          <a:prstGeom prst="rect">
            <a:avLst/>
          </a:prstGeom>
        </p:spPr>
        <p:txBody>
          <a:bodyPr wrap="square">
            <a:spAutoFit/>
          </a:bodyPr>
          <a:lstStyle/>
          <a:p>
            <a:pPr algn="just">
              <a:lnSpc>
                <a:spcPts val="2200"/>
              </a:lnSpc>
              <a:spcBef>
                <a:spcPts val="0"/>
              </a:spcBef>
              <a:spcAft>
                <a:spcPts val="900"/>
              </a:spcAft>
            </a:pPr>
            <a:r>
              <a:rPr lang="tr-TR" sz="1600" b="1" dirty="0"/>
              <a:t>Mükellefler, Gelir İdaresi Başkanlığından veya bu hususta yetkili kıldığı makamlardan, vergi durumları ve vergi uygulaması bakımından müphem ve tereddüdü mucip gördükleri hususlar hakkında yazı ile </a:t>
            </a:r>
            <a:r>
              <a:rPr lang="tr-TR" sz="1600" b="1" dirty="0">
                <a:solidFill>
                  <a:srgbClr val="C00000"/>
                </a:solidFill>
              </a:rPr>
              <a:t>izahat </a:t>
            </a:r>
            <a:r>
              <a:rPr lang="tr-TR" sz="1600" b="1" dirty="0"/>
              <a:t>isteyebilir. </a:t>
            </a:r>
          </a:p>
          <a:p>
            <a:pPr algn="just">
              <a:lnSpc>
                <a:spcPts val="2200"/>
              </a:lnSpc>
              <a:spcBef>
                <a:spcPts val="0"/>
              </a:spcBef>
              <a:spcAft>
                <a:spcPts val="900"/>
              </a:spcAft>
            </a:pPr>
            <a:r>
              <a:rPr lang="tr-TR" sz="1600" b="1" dirty="0"/>
              <a:t>Gelir İdaresi Başkanlığı, kendisinden istenecek izahatı </a:t>
            </a:r>
            <a:r>
              <a:rPr lang="tr-TR" b="1" dirty="0">
                <a:solidFill>
                  <a:srgbClr val="C00000"/>
                </a:solidFill>
              </a:rPr>
              <a:t>özelge</a:t>
            </a:r>
            <a:r>
              <a:rPr lang="tr-TR" sz="1600" b="1" dirty="0"/>
              <a:t> ile cevaplandırabileceği gibi, aynı durumda olan tüm mükellefler bakımından uygulamaya yön vermek ve açıklık getirmek üzere</a:t>
            </a:r>
            <a:r>
              <a:rPr lang="tr-TR" b="1" dirty="0"/>
              <a:t> </a:t>
            </a:r>
            <a:r>
              <a:rPr lang="tr-TR" b="1" dirty="0">
                <a:solidFill>
                  <a:srgbClr val="C00000"/>
                </a:solidFill>
              </a:rPr>
              <a:t>sirküler</a:t>
            </a:r>
            <a:r>
              <a:rPr lang="tr-TR" b="1" dirty="0"/>
              <a:t> </a:t>
            </a:r>
            <a:r>
              <a:rPr lang="tr-TR" sz="1600" b="1" dirty="0"/>
              <a:t>de yayımlayabilir.</a:t>
            </a:r>
          </a:p>
          <a:p>
            <a:pPr algn="just">
              <a:lnSpc>
                <a:spcPts val="2200"/>
              </a:lnSpc>
              <a:spcBef>
                <a:spcPts val="0"/>
              </a:spcBef>
              <a:spcAft>
                <a:spcPts val="900"/>
              </a:spcAft>
            </a:pPr>
            <a:r>
              <a:rPr lang="tr-TR" sz="1600" b="1" dirty="0">
                <a:solidFill>
                  <a:srgbClr val="C00000"/>
                </a:solidFill>
              </a:rPr>
              <a:t>Sirküler ve özelgeler, </a:t>
            </a:r>
            <a:r>
              <a:rPr lang="tr-TR" sz="1600" b="1" dirty="0"/>
              <a:t>Gelir İdaresi Başkanlığı bünyesinde, Gelir İdaresi Başkanı veya tevkil edeceği bir başkan yardımcısının başkanlığında en az üç daire başkanından müteşekkil bir komisyon marifetiyle oluşturulur.</a:t>
            </a:r>
          </a:p>
          <a:p>
            <a:pPr algn="just">
              <a:lnSpc>
                <a:spcPts val="2200"/>
              </a:lnSpc>
              <a:spcBef>
                <a:spcPts val="0"/>
              </a:spcBef>
              <a:spcAft>
                <a:spcPts val="900"/>
              </a:spcAft>
            </a:pPr>
            <a:r>
              <a:rPr lang="tr-TR" sz="1600" b="1" dirty="0"/>
              <a:t>Söz konusu komisyonda oluşturulmuş sirküler veya özelgeler ile konu, kapsam ve ilgili olduğu mevzuat bakımından tamamen aynı mahiyeti taşıyan bir hususta izahat talebinde bulunulması halinde, </a:t>
            </a:r>
            <a:r>
              <a:rPr lang="tr-TR" sz="1600" b="1" dirty="0">
                <a:solidFill>
                  <a:srgbClr val="C00000"/>
                </a:solidFill>
              </a:rPr>
              <a:t>komisyon tarafından oluşturulan sirküler veya özelgelere uygun olmak şartıyla Gelir İdaresi Başkanlığı taşra teşkilatı tarafından da özelgeler verilebilir.</a:t>
            </a:r>
          </a:p>
          <a:p>
            <a:pPr algn="just">
              <a:lnSpc>
                <a:spcPts val="2200"/>
              </a:lnSpc>
              <a:spcBef>
                <a:spcPts val="0"/>
              </a:spcBef>
              <a:spcAft>
                <a:spcPts val="900"/>
              </a:spcAft>
            </a:pPr>
            <a:r>
              <a:rPr lang="tr-TR" sz="1600" b="1" dirty="0"/>
              <a:t>Sirküler ve vergi mahremiyetine ilişkin hükümler göz önünde bulundurulmak şartıyla özelgeler, Gelir İdaresi Başkanlığınca internet ortamında yayımlanır.</a:t>
            </a:r>
          </a:p>
          <a:p>
            <a:pPr algn="just">
              <a:lnSpc>
                <a:spcPts val="2200"/>
              </a:lnSpc>
              <a:spcBef>
                <a:spcPts val="0"/>
              </a:spcBef>
              <a:spcAft>
                <a:spcPts val="900"/>
              </a:spcAft>
            </a:pPr>
            <a:r>
              <a:rPr lang="tr-TR" sz="1600" b="1" dirty="0"/>
              <a:t>Bu maddenin uygulanmasına ilişkin usul ve esaslar Maliye Bakanlığınca çıkarılan yönetmelikle belirlenir.</a:t>
            </a:r>
          </a:p>
        </p:txBody>
      </p:sp>
      <p:sp>
        <p:nvSpPr>
          <p:cNvPr id="3" name="Slayt Numarası Yer Tutucusu 2">
            <a:extLst>
              <a:ext uri="{FF2B5EF4-FFF2-40B4-BE49-F238E27FC236}">
                <a16:creationId xmlns:a16="http://schemas.microsoft.com/office/drawing/2014/main" id="{57051741-53BB-44F9-9270-71F70D1C372E}"/>
              </a:ext>
            </a:extLst>
          </p:cNvPr>
          <p:cNvSpPr>
            <a:spLocks noGrp="1"/>
          </p:cNvSpPr>
          <p:nvPr>
            <p:ph type="sldNum" sz="quarter" idx="12"/>
          </p:nvPr>
        </p:nvSpPr>
        <p:spPr>
          <a:xfrm>
            <a:off x="8637490" y="6525344"/>
            <a:ext cx="439671" cy="548680"/>
          </a:xfrm>
        </p:spPr>
        <p:txBody>
          <a:bodyPr/>
          <a:lstStyle/>
          <a:p>
            <a:fld id="{B6CBF2A1-A246-4652-A694-355DEEDA63C2}" type="slidenum">
              <a:rPr lang="tr-TR" smtClean="0"/>
              <a:pPr/>
              <a:t>5</a:t>
            </a:fld>
            <a:endParaRPr lang="tr-TR" dirty="0"/>
          </a:p>
        </p:txBody>
      </p:sp>
    </p:spTree>
    <p:extLst>
      <p:ext uri="{BB962C8B-B14F-4D97-AF65-F5344CB8AC3E}">
        <p14:creationId xmlns:p14="http://schemas.microsoft.com/office/powerpoint/2010/main" val="4083889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BED1CEA4-64D1-4836-BB33-50733F6784F0}"/>
              </a:ext>
            </a:extLst>
          </p:cNvPr>
          <p:cNvSpPr/>
          <p:nvPr/>
        </p:nvSpPr>
        <p:spPr>
          <a:xfrm>
            <a:off x="448256" y="692696"/>
            <a:ext cx="8676456" cy="5763116"/>
          </a:xfrm>
          <a:prstGeom prst="rect">
            <a:avLst/>
          </a:prstGeom>
        </p:spPr>
        <p:txBody>
          <a:bodyPr wrap="square">
            <a:spAutoFit/>
          </a:bodyPr>
          <a:lstStyle/>
          <a:p>
            <a:pPr algn="just">
              <a:spcAft>
                <a:spcPts val="0"/>
              </a:spcAft>
            </a:pPr>
            <a:r>
              <a:rPr lang="tr-TR" b="1" dirty="0">
                <a:solidFill>
                  <a:srgbClr val="C00000"/>
                </a:solidFill>
                <a:latin typeface="+mn-lt"/>
                <a:ea typeface="Times New Roman" panose="02020603050405020304" pitchFamily="18" charset="0"/>
                <a:cs typeface="Times New Roman" panose="02020603050405020304" pitchFamily="18" charset="0"/>
              </a:rPr>
              <a:t>MÜKELLEFLERİN İZAHAT TALEPLERİNİN CEVAPLANDIRILMASINA</a:t>
            </a:r>
            <a:r>
              <a:rPr lang="tr-TR" sz="2400" b="1" dirty="0">
                <a:solidFill>
                  <a:srgbClr val="C00000"/>
                </a:solidFill>
                <a:latin typeface="+mn-lt"/>
                <a:ea typeface="Times New Roman" panose="02020603050405020304" pitchFamily="18" charset="0"/>
                <a:cs typeface="Arial" panose="020B0604020202020204" pitchFamily="34" charset="0"/>
              </a:rPr>
              <a:t> </a:t>
            </a:r>
            <a:r>
              <a:rPr lang="tr-TR" b="1" dirty="0">
                <a:solidFill>
                  <a:srgbClr val="C00000"/>
                </a:solidFill>
                <a:latin typeface="+mn-lt"/>
                <a:ea typeface="Times New Roman" panose="02020603050405020304" pitchFamily="18" charset="0"/>
                <a:cs typeface="Times New Roman" panose="02020603050405020304" pitchFamily="18" charset="0"/>
              </a:rPr>
              <a:t>DAİR YÖNETMELİK</a:t>
            </a:r>
          </a:p>
          <a:p>
            <a:pPr algn="ctr">
              <a:lnSpc>
                <a:spcPts val="1650"/>
              </a:lnSpc>
              <a:spcAft>
                <a:spcPts val="0"/>
              </a:spcAft>
            </a:pPr>
            <a:endParaRPr lang="tr-TR" sz="2400" b="1" dirty="0">
              <a:solidFill>
                <a:srgbClr val="C00000"/>
              </a:solidFill>
              <a:latin typeface="+mn-lt"/>
              <a:ea typeface="Calibri" panose="020F0502020204030204" pitchFamily="34" charset="0"/>
              <a:cs typeface="Arial" panose="020B0604020202020204" pitchFamily="34" charset="0"/>
            </a:endParaRPr>
          </a:p>
          <a:p>
            <a:pPr>
              <a:lnSpc>
                <a:spcPts val="1650"/>
              </a:lnSpc>
              <a:spcAft>
                <a:spcPts val="0"/>
              </a:spcAft>
            </a:pPr>
            <a:r>
              <a:rPr lang="tr-TR" b="1" dirty="0">
                <a:latin typeface="+mn-lt"/>
                <a:ea typeface="Times New Roman" panose="02020603050405020304" pitchFamily="18" charset="0"/>
                <a:cs typeface="Times New Roman" panose="02020603050405020304" pitchFamily="18" charset="0"/>
              </a:rPr>
              <a:t>Resmi Gazete Tarihi	: 28/08/2010</a:t>
            </a:r>
            <a:endParaRPr lang="tr-TR" sz="2400" b="1" dirty="0">
              <a:latin typeface="+mn-lt"/>
              <a:ea typeface="Calibri" panose="020F0502020204030204" pitchFamily="34" charset="0"/>
              <a:cs typeface="Arial" panose="020B0604020202020204" pitchFamily="34" charset="0"/>
            </a:endParaRPr>
          </a:p>
          <a:p>
            <a:pPr>
              <a:lnSpc>
                <a:spcPts val="1650"/>
              </a:lnSpc>
              <a:spcAft>
                <a:spcPts val="0"/>
              </a:spcAft>
            </a:pPr>
            <a:r>
              <a:rPr lang="tr-TR" b="1" dirty="0">
                <a:latin typeface="+mn-lt"/>
                <a:ea typeface="Times New Roman" panose="02020603050405020304" pitchFamily="18" charset="0"/>
                <a:cs typeface="Times New Roman" panose="02020603050405020304" pitchFamily="18" charset="0"/>
              </a:rPr>
              <a:t>Resmi Gazete No	: 27686</a:t>
            </a:r>
          </a:p>
          <a:p>
            <a:endParaRPr lang="tr-TR" dirty="0"/>
          </a:p>
          <a:p>
            <a:pPr algn="just">
              <a:lnSpc>
                <a:spcPct val="150000"/>
              </a:lnSpc>
              <a:spcBef>
                <a:spcPts val="600"/>
              </a:spcBef>
              <a:spcAft>
                <a:spcPts val="600"/>
              </a:spcAft>
            </a:pPr>
            <a:r>
              <a:rPr lang="tr-TR" sz="2000" b="1" dirty="0">
                <a:solidFill>
                  <a:srgbClr val="C00000"/>
                </a:solidFill>
              </a:rPr>
              <a:t>Özelge: </a:t>
            </a:r>
            <a:r>
              <a:rPr lang="tr-TR" b="1" dirty="0"/>
              <a:t>Mükelleflerin ve vergi sorumlularının vergi durumları ve vergi uygulaması bakımından, kendilerince açık olmayan ve tereddüt ettikleri konular hakkında yazılı olarak açıklama talebinde bulunmaları üzerine yetkili makamlarca kendilerine verilen yazılı görüştür. </a:t>
            </a:r>
            <a:r>
              <a:rPr lang="tr-TR" b="1" dirty="0">
                <a:solidFill>
                  <a:srgbClr val="C00000"/>
                </a:solidFill>
              </a:rPr>
              <a:t>(Madde 3/f)</a:t>
            </a:r>
          </a:p>
          <a:p>
            <a:pPr algn="just">
              <a:lnSpc>
                <a:spcPct val="150000"/>
              </a:lnSpc>
              <a:spcBef>
                <a:spcPts val="600"/>
              </a:spcBef>
              <a:spcAft>
                <a:spcPts val="600"/>
              </a:spcAft>
            </a:pPr>
            <a:r>
              <a:rPr lang="tr-TR" sz="2000" b="1" dirty="0">
                <a:solidFill>
                  <a:srgbClr val="C00000"/>
                </a:solidFill>
              </a:rPr>
              <a:t>Sirküler: </a:t>
            </a:r>
            <a:r>
              <a:rPr lang="tr-TR" b="1" dirty="0"/>
              <a:t>Vergi durumları ve vergi uygulaması bakımından açık olmayan ve tereddüt edilen konular hakkında </a:t>
            </a:r>
            <a:r>
              <a:rPr lang="tr-TR" b="1" u="sng" dirty="0"/>
              <a:t>aynı durumda olan tüm mükellef ve vergi sorumluları için</a:t>
            </a:r>
            <a:r>
              <a:rPr lang="tr-TR" b="1" dirty="0"/>
              <a:t> uygulamaya yön vermek ve açıklık getirmek üzere Gelir İdaresi Başkanlığınca yayımlanan görüştür. </a:t>
            </a:r>
            <a:r>
              <a:rPr lang="tr-TR" b="1" dirty="0">
                <a:solidFill>
                  <a:srgbClr val="C00000"/>
                </a:solidFill>
              </a:rPr>
              <a:t>(Madde 3/g) </a:t>
            </a:r>
          </a:p>
          <a:p>
            <a:pPr>
              <a:spcAft>
                <a:spcPts val="0"/>
              </a:spcAft>
            </a:pPr>
            <a:endParaRPr lang="tr-TR" sz="2400" b="1" dirty="0">
              <a:latin typeface="+mn-lt"/>
              <a:ea typeface="Calibri" panose="020F0502020204030204" pitchFamily="34" charset="0"/>
              <a:cs typeface="Arial" panose="020B0604020202020204" pitchFamily="34" charset="0"/>
            </a:endParaRPr>
          </a:p>
        </p:txBody>
      </p:sp>
      <p:sp>
        <p:nvSpPr>
          <p:cNvPr id="3" name="Slayt Numarası Yer Tutucusu 2">
            <a:extLst>
              <a:ext uri="{FF2B5EF4-FFF2-40B4-BE49-F238E27FC236}">
                <a16:creationId xmlns:a16="http://schemas.microsoft.com/office/drawing/2014/main" id="{EF906E61-2044-4D6F-BA8F-7BFCF2E13B54}"/>
              </a:ext>
            </a:extLst>
          </p:cNvPr>
          <p:cNvSpPr>
            <a:spLocks noGrp="1"/>
          </p:cNvSpPr>
          <p:nvPr>
            <p:ph type="sldNum" sz="quarter" idx="12"/>
          </p:nvPr>
        </p:nvSpPr>
        <p:spPr/>
        <p:txBody>
          <a:bodyPr/>
          <a:lstStyle/>
          <a:p>
            <a:fld id="{B6CBF2A1-A246-4652-A694-355DEEDA63C2}" type="slidenum">
              <a:rPr lang="tr-TR" smtClean="0"/>
              <a:pPr/>
              <a:t>6</a:t>
            </a:fld>
            <a:endParaRPr lang="tr-TR"/>
          </a:p>
        </p:txBody>
      </p:sp>
    </p:spTree>
    <p:extLst>
      <p:ext uri="{BB962C8B-B14F-4D97-AF65-F5344CB8AC3E}">
        <p14:creationId xmlns:p14="http://schemas.microsoft.com/office/powerpoint/2010/main" val="2336514882"/>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4D877277-DC62-4B3A-8CAC-B2CF85037D12}"/>
              </a:ext>
            </a:extLst>
          </p:cNvPr>
          <p:cNvSpPr/>
          <p:nvPr/>
        </p:nvSpPr>
        <p:spPr>
          <a:xfrm>
            <a:off x="467543" y="782935"/>
            <a:ext cx="8676456" cy="5526385"/>
          </a:xfrm>
          <a:prstGeom prst="rect">
            <a:avLst/>
          </a:prstGeom>
        </p:spPr>
        <p:txBody>
          <a:bodyPr wrap="square">
            <a:spAutoFit/>
          </a:bodyPr>
          <a:lstStyle/>
          <a:p>
            <a:pPr defTabSz="268288">
              <a:spcBef>
                <a:spcPts val="600"/>
              </a:spcBef>
              <a:spcAft>
                <a:spcPts val="600"/>
              </a:spcAft>
              <a:tabLst>
                <a:tab pos="360363" algn="l"/>
              </a:tabLst>
            </a:pPr>
            <a:r>
              <a:rPr lang="tr-TR" b="1" dirty="0">
                <a:solidFill>
                  <a:srgbClr val="C00000"/>
                </a:solidFill>
                <a:latin typeface="+mn-lt"/>
                <a:ea typeface="Times New Roman" panose="02020603050405020304" pitchFamily="18" charset="0"/>
                <a:cs typeface="Times New Roman" panose="02020603050405020304" pitchFamily="18" charset="0"/>
              </a:rPr>
              <a:t>ÖZELGE VERİLMEYECEK DURUMLAR (MADDE 8) </a:t>
            </a:r>
          </a:p>
          <a:p>
            <a:pPr algn="just" defTabSz="268288">
              <a:lnSpc>
                <a:spcPts val="2200"/>
              </a:lnSpc>
              <a:spcBef>
                <a:spcPts val="600"/>
              </a:spcBef>
              <a:spcAft>
                <a:spcPts val="600"/>
              </a:spcAft>
              <a:tabLst>
                <a:tab pos="360363" algn="l"/>
              </a:tabLst>
            </a:pPr>
            <a:r>
              <a:rPr lang="tr-TR" sz="1600" b="1" dirty="0">
                <a:latin typeface="+mn-lt"/>
                <a:ea typeface="Times New Roman" panose="02020603050405020304" pitchFamily="18" charset="0"/>
                <a:cs typeface="Times New Roman" panose="02020603050405020304" pitchFamily="18" charset="0"/>
              </a:rPr>
              <a:t>Mükelleflerin aşağıdaki başvuruları özelge kapsamında değerlendirilmez:</a:t>
            </a:r>
            <a:endParaRPr lang="tr-TR" sz="1600" b="1" dirty="0">
              <a:latin typeface="+mn-lt"/>
              <a:ea typeface="Calibri" panose="020F0502020204030204" pitchFamily="34" charset="0"/>
              <a:cs typeface="Arial" panose="020B0604020202020204" pitchFamily="34" charset="0"/>
            </a:endParaRPr>
          </a:p>
          <a:p>
            <a:pPr algn="just" defTabSz="268288">
              <a:lnSpc>
                <a:spcPts val="2200"/>
              </a:lnSpc>
              <a:spcBef>
                <a:spcPts val="600"/>
              </a:spcBef>
              <a:spcAft>
                <a:spcPts val="600"/>
              </a:spcAft>
              <a:tabLst>
                <a:tab pos="360363" algn="l"/>
              </a:tabLst>
            </a:pPr>
            <a:r>
              <a:rPr lang="tr-TR" sz="1600" b="1" dirty="0">
                <a:solidFill>
                  <a:srgbClr val="FF0000"/>
                </a:solidFill>
                <a:latin typeface="+mn-lt"/>
                <a:ea typeface="Times New Roman" panose="02020603050405020304" pitchFamily="18" charset="0"/>
                <a:cs typeface="Times New Roman" panose="02020603050405020304" pitchFamily="18" charset="0"/>
              </a:rPr>
              <a:t>a) </a:t>
            </a:r>
            <a:r>
              <a:rPr lang="tr-TR" sz="1600" b="1" dirty="0">
                <a:solidFill>
                  <a:srgbClr val="C00000"/>
                </a:solidFill>
                <a:latin typeface="+mn-lt"/>
                <a:ea typeface="Times New Roman" panose="02020603050405020304" pitchFamily="18" charset="0"/>
                <a:cs typeface="Times New Roman" panose="02020603050405020304" pitchFamily="18" charset="0"/>
              </a:rPr>
              <a:t>Başkalarının vergi durumları </a:t>
            </a:r>
            <a:r>
              <a:rPr lang="tr-TR" sz="1600" b="1" dirty="0">
                <a:latin typeface="+mn-lt"/>
                <a:ea typeface="Times New Roman" panose="02020603050405020304" pitchFamily="18" charset="0"/>
                <a:cs typeface="Times New Roman" panose="02020603050405020304" pitchFamily="18" charset="0"/>
              </a:rPr>
              <a:t>hakkında bilgi ve izahat talepleri.</a:t>
            </a:r>
            <a:endParaRPr lang="tr-TR" sz="1600" b="1" dirty="0">
              <a:latin typeface="+mn-lt"/>
              <a:ea typeface="Calibri" panose="020F0502020204030204" pitchFamily="34" charset="0"/>
              <a:cs typeface="Arial" panose="020B0604020202020204" pitchFamily="34" charset="0"/>
            </a:endParaRPr>
          </a:p>
          <a:p>
            <a:pPr algn="just" defTabSz="268288">
              <a:lnSpc>
                <a:spcPts val="2200"/>
              </a:lnSpc>
              <a:spcBef>
                <a:spcPts val="600"/>
              </a:spcBef>
              <a:spcAft>
                <a:spcPts val="600"/>
              </a:spcAft>
              <a:tabLst>
                <a:tab pos="360363" algn="l"/>
              </a:tabLst>
            </a:pPr>
            <a:r>
              <a:rPr lang="tr-TR" sz="1600" b="1" dirty="0">
                <a:solidFill>
                  <a:srgbClr val="FF0000"/>
                </a:solidFill>
                <a:latin typeface="+mn-lt"/>
                <a:ea typeface="Times New Roman" panose="02020603050405020304" pitchFamily="18" charset="0"/>
                <a:cs typeface="Times New Roman" panose="02020603050405020304" pitchFamily="18" charset="0"/>
              </a:rPr>
              <a:t>b) </a:t>
            </a:r>
            <a:r>
              <a:rPr lang="tr-TR" sz="1600" b="1" dirty="0">
                <a:solidFill>
                  <a:srgbClr val="C00000"/>
                </a:solidFill>
                <a:latin typeface="+mn-lt"/>
                <a:ea typeface="Times New Roman" panose="02020603050405020304" pitchFamily="18" charset="0"/>
                <a:cs typeface="Times New Roman" panose="02020603050405020304" pitchFamily="18" charset="0"/>
              </a:rPr>
              <a:t>Yargıya intikal etmiş </a:t>
            </a:r>
            <a:r>
              <a:rPr lang="tr-TR" sz="1600" b="1" dirty="0">
                <a:latin typeface="+mn-lt"/>
                <a:ea typeface="Times New Roman" panose="02020603050405020304" pitchFamily="18" charset="0"/>
                <a:cs typeface="Times New Roman" panose="02020603050405020304" pitchFamily="18" charset="0"/>
              </a:rPr>
              <a:t>olaylara ilişkin izahat talepleri.</a:t>
            </a:r>
            <a:endParaRPr lang="tr-TR" sz="1600" b="1" dirty="0">
              <a:latin typeface="+mn-lt"/>
              <a:ea typeface="Calibri" panose="020F0502020204030204" pitchFamily="34" charset="0"/>
              <a:cs typeface="Arial" panose="020B0604020202020204" pitchFamily="34" charset="0"/>
            </a:endParaRPr>
          </a:p>
          <a:p>
            <a:pPr algn="just" defTabSz="268288">
              <a:lnSpc>
                <a:spcPts val="2200"/>
              </a:lnSpc>
              <a:spcBef>
                <a:spcPts val="600"/>
              </a:spcBef>
              <a:spcAft>
                <a:spcPts val="600"/>
              </a:spcAft>
              <a:tabLst>
                <a:tab pos="360363" algn="l"/>
              </a:tabLst>
            </a:pPr>
            <a:r>
              <a:rPr lang="tr-TR" sz="1600" b="1" dirty="0">
                <a:solidFill>
                  <a:srgbClr val="FF0000"/>
                </a:solidFill>
                <a:latin typeface="+mn-lt"/>
                <a:ea typeface="Times New Roman" panose="02020603050405020304" pitchFamily="18" charset="0"/>
                <a:cs typeface="Times New Roman" panose="02020603050405020304" pitchFamily="18" charset="0"/>
              </a:rPr>
              <a:t>c) </a:t>
            </a:r>
            <a:r>
              <a:rPr lang="tr-TR" sz="1600" b="1" dirty="0">
                <a:latin typeface="+mn-lt"/>
                <a:ea typeface="Times New Roman" panose="02020603050405020304" pitchFamily="18" charset="0"/>
                <a:cs typeface="Times New Roman" panose="02020603050405020304" pitchFamily="18" charset="0"/>
              </a:rPr>
              <a:t>Hakkında </a:t>
            </a:r>
            <a:r>
              <a:rPr lang="tr-TR" sz="1600" b="1" dirty="0">
                <a:solidFill>
                  <a:srgbClr val="C00000"/>
                </a:solidFill>
                <a:latin typeface="+mn-lt"/>
                <a:ea typeface="Times New Roman" panose="02020603050405020304" pitchFamily="18" charset="0"/>
                <a:cs typeface="Times New Roman" panose="02020603050405020304" pitchFamily="18" charset="0"/>
              </a:rPr>
              <a:t>vergi incelemesi</a:t>
            </a:r>
            <a:r>
              <a:rPr lang="tr-TR" sz="1600" b="1" dirty="0">
                <a:latin typeface="+mn-lt"/>
                <a:ea typeface="Times New Roman" panose="02020603050405020304" pitchFamily="18" charset="0"/>
                <a:cs typeface="Times New Roman" panose="02020603050405020304" pitchFamily="18" charset="0"/>
              </a:rPr>
              <a:t> yapılmakta olan mükelleflerce veya vergi sorumlularınca incelemeye konu olan işlemlerle ilgili izahat talepleri.</a:t>
            </a:r>
            <a:endParaRPr lang="tr-TR" sz="1600" b="1" dirty="0">
              <a:latin typeface="+mn-lt"/>
              <a:ea typeface="Calibri" panose="020F0502020204030204" pitchFamily="34" charset="0"/>
              <a:cs typeface="Arial" panose="020B0604020202020204" pitchFamily="34" charset="0"/>
            </a:endParaRPr>
          </a:p>
          <a:p>
            <a:pPr algn="just">
              <a:lnSpc>
                <a:spcPts val="2200"/>
              </a:lnSpc>
              <a:spcBef>
                <a:spcPts val="600"/>
              </a:spcBef>
              <a:spcAft>
                <a:spcPts val="600"/>
              </a:spcAft>
            </a:pPr>
            <a:r>
              <a:rPr lang="tr-TR" sz="1600" b="1" dirty="0">
                <a:solidFill>
                  <a:srgbClr val="FF0000"/>
                </a:solidFill>
                <a:latin typeface="+mn-lt"/>
                <a:ea typeface="Times New Roman" panose="02020603050405020304" pitchFamily="18" charset="0"/>
                <a:cs typeface="Times New Roman" panose="02020603050405020304" pitchFamily="18" charset="0"/>
              </a:rPr>
              <a:t>ç) </a:t>
            </a:r>
            <a:r>
              <a:rPr lang="tr-TR" sz="1600" b="1" dirty="0">
                <a:solidFill>
                  <a:srgbClr val="C00000"/>
                </a:solidFill>
                <a:latin typeface="+mn-lt"/>
                <a:ea typeface="Times New Roman" panose="02020603050405020304" pitchFamily="18" charset="0"/>
                <a:cs typeface="Times New Roman" panose="02020603050405020304" pitchFamily="18" charset="0"/>
              </a:rPr>
              <a:t>Somut bir olaya dayanmayan</a:t>
            </a:r>
            <a:r>
              <a:rPr lang="tr-TR" sz="1600" b="1" dirty="0">
                <a:latin typeface="+mn-lt"/>
                <a:ea typeface="Times New Roman" panose="02020603050405020304" pitchFamily="18" charset="0"/>
                <a:cs typeface="Times New Roman" panose="02020603050405020304" pitchFamily="18" charset="0"/>
              </a:rPr>
              <a:t>, teorik hususlara ilişkin bilgi ve izahat talepleri.</a:t>
            </a:r>
            <a:r>
              <a:rPr lang="tr-TR" sz="1600" dirty="0"/>
              <a:t> </a:t>
            </a:r>
          </a:p>
          <a:p>
            <a:pPr algn="just">
              <a:lnSpc>
                <a:spcPts val="2200"/>
              </a:lnSpc>
              <a:spcBef>
                <a:spcPts val="600"/>
              </a:spcBef>
              <a:spcAft>
                <a:spcPts val="600"/>
              </a:spcAft>
            </a:pPr>
            <a:r>
              <a:rPr lang="tr-TR" sz="1600" b="1" dirty="0">
                <a:solidFill>
                  <a:srgbClr val="FF0000"/>
                </a:solidFill>
                <a:latin typeface="+mn-lt"/>
                <a:ea typeface="Times New Roman" panose="02020603050405020304" pitchFamily="18" charset="0"/>
                <a:cs typeface="Times New Roman" panose="02020603050405020304" pitchFamily="18" charset="0"/>
              </a:rPr>
              <a:t>d) </a:t>
            </a:r>
            <a:r>
              <a:rPr lang="tr-TR" sz="1600" b="1" dirty="0">
                <a:latin typeface="+mn-lt"/>
                <a:ea typeface="Times New Roman" panose="02020603050405020304" pitchFamily="18" charset="0"/>
                <a:cs typeface="Times New Roman" panose="02020603050405020304" pitchFamily="18" charset="0"/>
              </a:rPr>
              <a:t>Mücbir sebep hâli ilanı, vergi borçlarının terkini, belge düzenine ilişkin yetkilerin kullanılması gibi kanunlarla uygulamanın tespitine dair Maliye Bakanlığına yetki verilen konulara ilişkin talepler.</a:t>
            </a:r>
            <a:r>
              <a:rPr lang="tr-TR" sz="1600" b="1" dirty="0">
                <a:latin typeface="+mn-lt"/>
                <a:ea typeface="Calibri" panose="020F0502020204030204" pitchFamily="34" charset="0"/>
                <a:cs typeface="Arial" panose="020B0604020202020204" pitchFamily="34" charset="0"/>
              </a:rPr>
              <a:t> </a:t>
            </a:r>
          </a:p>
          <a:p>
            <a:pPr algn="just" defTabSz="268288">
              <a:lnSpc>
                <a:spcPts val="2200"/>
              </a:lnSpc>
              <a:spcBef>
                <a:spcPts val="600"/>
              </a:spcBef>
              <a:spcAft>
                <a:spcPts val="600"/>
              </a:spcAft>
              <a:tabLst>
                <a:tab pos="268288" algn="l"/>
              </a:tabLst>
            </a:pPr>
            <a:r>
              <a:rPr lang="tr-TR" sz="1600" b="1" dirty="0">
                <a:solidFill>
                  <a:srgbClr val="FF0000"/>
                </a:solidFill>
                <a:latin typeface="+mn-lt"/>
                <a:ea typeface="Times New Roman" panose="02020603050405020304" pitchFamily="18" charset="0"/>
                <a:cs typeface="Times New Roman" panose="02020603050405020304" pitchFamily="18" charset="0"/>
              </a:rPr>
              <a:t>e) </a:t>
            </a:r>
            <a:r>
              <a:rPr lang="tr-TR" sz="1600" b="1" dirty="0">
                <a:latin typeface="+mn-lt"/>
                <a:ea typeface="Times New Roman" panose="02020603050405020304" pitchFamily="18" charset="0"/>
                <a:cs typeface="Times New Roman" panose="02020603050405020304" pitchFamily="18" charset="0"/>
              </a:rPr>
              <a:t>Mükelleflerin ve vergi sorumlularının </a:t>
            </a:r>
            <a:r>
              <a:rPr lang="tr-TR" sz="1600" b="1" dirty="0">
                <a:solidFill>
                  <a:srgbClr val="C00000"/>
                </a:solidFill>
                <a:latin typeface="+mn-lt"/>
                <a:ea typeface="Times New Roman" panose="02020603050405020304" pitchFamily="18" charset="0"/>
                <a:cs typeface="Times New Roman" panose="02020603050405020304" pitchFamily="18" charset="0"/>
              </a:rPr>
              <a:t>vergi uygulamaları ile ilgili işlemlerinin gerçekleşmesinden sonra yaptıkları başvurular</a:t>
            </a:r>
            <a:r>
              <a:rPr lang="tr-TR" sz="1600" b="1" dirty="0">
                <a:latin typeface="+mn-lt"/>
                <a:ea typeface="Times New Roman" panose="02020603050405020304" pitchFamily="18" charset="0"/>
                <a:cs typeface="Times New Roman" panose="02020603050405020304" pitchFamily="18" charset="0"/>
              </a:rPr>
              <a:t>ı ile vergi hataları ile ilgili yapılan </a:t>
            </a:r>
            <a:r>
              <a:rPr lang="tr-TR" sz="1600" b="1" dirty="0">
                <a:solidFill>
                  <a:srgbClr val="C00000"/>
                </a:solidFill>
                <a:latin typeface="+mn-lt"/>
                <a:ea typeface="Times New Roman" panose="02020603050405020304" pitchFamily="18" charset="0"/>
                <a:cs typeface="Times New Roman" panose="02020603050405020304" pitchFamily="18" charset="0"/>
              </a:rPr>
              <a:t>düzeltme talepleri </a:t>
            </a:r>
            <a:r>
              <a:rPr lang="tr-TR" sz="1600" b="1" dirty="0">
                <a:latin typeface="+mn-lt"/>
                <a:ea typeface="Times New Roman" panose="02020603050405020304" pitchFamily="18" charset="0"/>
                <a:cs typeface="Times New Roman" panose="02020603050405020304" pitchFamily="18" charset="0"/>
              </a:rPr>
              <a:t>ve Maliye Bakanlığınca incelenecek olan </a:t>
            </a:r>
            <a:r>
              <a:rPr lang="tr-TR" sz="1600" b="1" dirty="0">
                <a:solidFill>
                  <a:srgbClr val="C00000"/>
                </a:solidFill>
                <a:latin typeface="+mn-lt"/>
                <a:ea typeface="Times New Roman" panose="02020603050405020304" pitchFamily="18" charset="0"/>
                <a:cs typeface="Times New Roman" panose="02020603050405020304" pitchFamily="18" charset="0"/>
              </a:rPr>
              <a:t>şikâyet yoluyla müracaatlar</a:t>
            </a:r>
            <a:r>
              <a:rPr lang="tr-TR" sz="1600" b="1" dirty="0">
                <a:latin typeface="+mn-lt"/>
                <a:ea typeface="Times New Roman" panose="02020603050405020304" pitchFamily="18" charset="0"/>
                <a:cs typeface="Times New Roman" panose="02020603050405020304" pitchFamily="18" charset="0"/>
              </a:rPr>
              <a:t>.</a:t>
            </a:r>
            <a:endParaRPr lang="tr-TR" sz="1600" b="1" dirty="0">
              <a:latin typeface="+mn-lt"/>
              <a:ea typeface="Times New Roman" panose="02020603050405020304" pitchFamily="18" charset="0"/>
              <a:cs typeface="Arial" panose="020B0604020202020204" pitchFamily="34" charset="0"/>
            </a:endParaRPr>
          </a:p>
          <a:p>
            <a:pPr algn="just" defTabSz="268288">
              <a:lnSpc>
                <a:spcPts val="2200"/>
              </a:lnSpc>
              <a:spcBef>
                <a:spcPts val="600"/>
              </a:spcBef>
              <a:spcAft>
                <a:spcPts val="600"/>
              </a:spcAft>
              <a:tabLst>
                <a:tab pos="268288" algn="l"/>
              </a:tabLst>
            </a:pPr>
            <a:r>
              <a:rPr lang="tr-TR" sz="1600" b="1" dirty="0">
                <a:solidFill>
                  <a:srgbClr val="FF0000"/>
                </a:solidFill>
                <a:latin typeface="+mn-lt"/>
                <a:ea typeface="Times New Roman" panose="02020603050405020304" pitchFamily="18" charset="0"/>
                <a:cs typeface="Times New Roman" panose="02020603050405020304" pitchFamily="18" charset="0"/>
              </a:rPr>
              <a:t>f) </a:t>
            </a:r>
            <a:r>
              <a:rPr lang="tr-TR" sz="1600" b="1" dirty="0">
                <a:latin typeface="+mn-lt"/>
                <a:ea typeface="Times New Roman" panose="02020603050405020304" pitchFamily="18" charset="0"/>
                <a:cs typeface="Times New Roman" panose="02020603050405020304" pitchFamily="18" charset="0"/>
              </a:rPr>
              <a:t>Sözlü veya yazılı olarak veya internet aracılığıyla, Dilekçe Hakkının Kullanılmasına Dair Kanun ve Bilgi Edinme Hakkı Kanunu uyarınca yapılan talepler.</a:t>
            </a:r>
            <a:endParaRPr lang="tr-TR" sz="1600" b="1" dirty="0">
              <a:effectLst/>
              <a:latin typeface="+mn-lt"/>
              <a:ea typeface="Calibri" panose="020F0502020204030204" pitchFamily="34" charset="0"/>
              <a:cs typeface="Arial" panose="020B0604020202020204" pitchFamily="34" charset="0"/>
            </a:endParaRPr>
          </a:p>
        </p:txBody>
      </p:sp>
      <p:sp>
        <p:nvSpPr>
          <p:cNvPr id="3" name="Slayt Numarası Yer Tutucusu 2">
            <a:extLst>
              <a:ext uri="{FF2B5EF4-FFF2-40B4-BE49-F238E27FC236}">
                <a16:creationId xmlns:a16="http://schemas.microsoft.com/office/drawing/2014/main" id="{5E52FAA7-05AF-4E44-8A2D-A74E99F1D97F}"/>
              </a:ext>
            </a:extLst>
          </p:cNvPr>
          <p:cNvSpPr>
            <a:spLocks noGrp="1"/>
          </p:cNvSpPr>
          <p:nvPr>
            <p:ph type="sldNum" sz="quarter" idx="12"/>
          </p:nvPr>
        </p:nvSpPr>
        <p:spPr/>
        <p:txBody>
          <a:bodyPr/>
          <a:lstStyle/>
          <a:p>
            <a:fld id="{B6CBF2A1-A246-4652-A694-355DEEDA63C2}" type="slidenum">
              <a:rPr lang="tr-TR" smtClean="0"/>
              <a:pPr/>
              <a:t>7</a:t>
            </a:fld>
            <a:endParaRPr lang="tr-TR"/>
          </a:p>
        </p:txBody>
      </p:sp>
    </p:spTree>
    <p:extLst>
      <p:ext uri="{BB962C8B-B14F-4D97-AF65-F5344CB8AC3E}">
        <p14:creationId xmlns:p14="http://schemas.microsoft.com/office/powerpoint/2010/main" val="3486133070"/>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a:extLst>
              <a:ext uri="{FF2B5EF4-FFF2-40B4-BE49-F238E27FC236}">
                <a16:creationId xmlns:a16="http://schemas.microsoft.com/office/drawing/2014/main" id="{13DE273E-940C-41FC-BA1A-786B5C10B594}"/>
              </a:ext>
            </a:extLst>
          </p:cNvPr>
          <p:cNvSpPr/>
          <p:nvPr/>
        </p:nvSpPr>
        <p:spPr>
          <a:xfrm>
            <a:off x="467544" y="620688"/>
            <a:ext cx="8568952" cy="3175228"/>
          </a:xfrm>
          <a:prstGeom prst="rect">
            <a:avLst/>
          </a:prstGeom>
        </p:spPr>
        <p:txBody>
          <a:bodyPr wrap="square">
            <a:spAutoFit/>
          </a:bodyPr>
          <a:lstStyle/>
          <a:p>
            <a:pPr>
              <a:lnSpc>
                <a:spcPts val="1650"/>
              </a:lnSpc>
              <a:spcAft>
                <a:spcPts val="1500"/>
              </a:spcAft>
            </a:pPr>
            <a:r>
              <a:rPr lang="tr-TR" b="1" dirty="0">
                <a:solidFill>
                  <a:srgbClr val="C00000"/>
                </a:solidFill>
                <a:latin typeface="+mn-lt"/>
                <a:ea typeface="Times New Roman" panose="02020603050405020304" pitchFamily="18" charset="0"/>
                <a:cs typeface="Times New Roman" panose="02020603050405020304" pitchFamily="18" charset="0"/>
              </a:rPr>
              <a:t>ÖZELGE TALEP EDEBİLECEKLER (MADDE 9)</a:t>
            </a:r>
          </a:p>
          <a:p>
            <a:pPr algn="just">
              <a:lnSpc>
                <a:spcPct val="150000"/>
              </a:lnSpc>
              <a:spcBef>
                <a:spcPts val="600"/>
              </a:spcBef>
              <a:spcAft>
                <a:spcPts val="600"/>
              </a:spcAft>
            </a:pPr>
            <a:r>
              <a:rPr lang="tr-TR" b="1" dirty="0">
                <a:solidFill>
                  <a:srgbClr val="FF0000"/>
                </a:solidFill>
                <a:latin typeface="+mn-lt"/>
                <a:ea typeface="Times New Roman" panose="02020603050405020304" pitchFamily="18" charset="0"/>
                <a:cs typeface="Times New Roman" panose="02020603050405020304" pitchFamily="18" charset="0"/>
              </a:rPr>
              <a:t>(1)</a:t>
            </a:r>
            <a:r>
              <a:rPr lang="tr-TR" b="1" dirty="0">
                <a:latin typeface="+mn-lt"/>
                <a:ea typeface="Times New Roman" panose="02020603050405020304" pitchFamily="18" charset="0"/>
                <a:cs typeface="Times New Roman" panose="02020603050405020304" pitchFamily="18" charset="0"/>
              </a:rPr>
              <a:t> Özelge talepleri, mükellefler ile vergi sorumluları, bunların mirasçıları, yetki belgesine sahip kanuni temsilcileri veya vekillerince yapılır.</a:t>
            </a:r>
            <a:endParaRPr lang="tr-TR" b="1" dirty="0">
              <a:latin typeface="+mn-lt"/>
              <a:ea typeface="Calibri" panose="020F0502020204030204" pitchFamily="34" charset="0"/>
              <a:cs typeface="Arial" panose="020B0604020202020204" pitchFamily="34" charset="0"/>
            </a:endParaRPr>
          </a:p>
          <a:p>
            <a:pPr algn="just">
              <a:lnSpc>
                <a:spcPct val="150000"/>
              </a:lnSpc>
              <a:spcBef>
                <a:spcPts val="600"/>
              </a:spcBef>
              <a:spcAft>
                <a:spcPts val="600"/>
              </a:spcAft>
            </a:pPr>
            <a:r>
              <a:rPr lang="tr-TR" b="1" dirty="0">
                <a:solidFill>
                  <a:srgbClr val="FF0000"/>
                </a:solidFill>
                <a:latin typeface="+mn-lt"/>
                <a:ea typeface="Times New Roman" panose="02020603050405020304" pitchFamily="18" charset="0"/>
                <a:cs typeface="Times New Roman" panose="02020603050405020304" pitchFamily="18" charset="0"/>
              </a:rPr>
              <a:t>(2) </a:t>
            </a:r>
            <a:r>
              <a:rPr lang="tr-TR" b="1" dirty="0">
                <a:latin typeface="+mn-lt"/>
                <a:ea typeface="Times New Roman" panose="02020603050405020304" pitchFamily="18" charset="0"/>
                <a:cs typeface="Times New Roman" panose="02020603050405020304" pitchFamily="18" charset="0"/>
              </a:rPr>
              <a:t>Odalar ve birlikler gibi mesleki kuruluşlar, kendi mükellefiyetleri ile ilgili olanlar hariç olmak üzere, üyelerine ilan etmek amacıyla özelge talebinde bulunamazlar. </a:t>
            </a:r>
            <a:r>
              <a:rPr lang="tr-TR" b="1" dirty="0">
                <a:solidFill>
                  <a:srgbClr val="C00000"/>
                </a:solidFill>
                <a:latin typeface="+mn-lt"/>
                <a:ea typeface="Times New Roman" panose="02020603050405020304" pitchFamily="18" charset="0"/>
                <a:cs typeface="Times New Roman" panose="02020603050405020304" pitchFamily="18" charset="0"/>
              </a:rPr>
              <a:t>Ancak, bu kuruluşlar Başkanlıktan, vergilendirme ile ilgili konularda özelge niteliğinde olmayan görüş talep edebilirler.*</a:t>
            </a:r>
            <a:endParaRPr lang="tr-TR" b="1" dirty="0">
              <a:solidFill>
                <a:srgbClr val="C00000"/>
              </a:solidFill>
              <a:effectLst/>
              <a:latin typeface="+mn-lt"/>
              <a:ea typeface="Calibri" panose="020F0502020204030204" pitchFamily="34" charset="0"/>
              <a:cs typeface="Arial" panose="020B0604020202020204" pitchFamily="34" charset="0"/>
            </a:endParaRPr>
          </a:p>
        </p:txBody>
      </p:sp>
      <p:sp>
        <p:nvSpPr>
          <p:cNvPr id="4" name="Slayt Numarası Yer Tutucusu 3">
            <a:extLst>
              <a:ext uri="{FF2B5EF4-FFF2-40B4-BE49-F238E27FC236}">
                <a16:creationId xmlns:a16="http://schemas.microsoft.com/office/drawing/2014/main" id="{5A640C67-C4FC-499C-8951-78512939FF94}"/>
              </a:ext>
            </a:extLst>
          </p:cNvPr>
          <p:cNvSpPr>
            <a:spLocks noGrp="1"/>
          </p:cNvSpPr>
          <p:nvPr>
            <p:ph type="sldNum" sz="quarter" idx="12"/>
          </p:nvPr>
        </p:nvSpPr>
        <p:spPr/>
        <p:txBody>
          <a:bodyPr/>
          <a:lstStyle/>
          <a:p>
            <a:fld id="{B6CBF2A1-A246-4652-A694-355DEEDA63C2}" type="slidenum">
              <a:rPr lang="tr-TR" smtClean="0"/>
              <a:pPr/>
              <a:t>8</a:t>
            </a:fld>
            <a:endParaRPr lang="tr-TR"/>
          </a:p>
        </p:txBody>
      </p:sp>
      <p:sp>
        <p:nvSpPr>
          <p:cNvPr id="2" name="Dikdörtgen 1">
            <a:extLst>
              <a:ext uri="{FF2B5EF4-FFF2-40B4-BE49-F238E27FC236}">
                <a16:creationId xmlns:a16="http://schemas.microsoft.com/office/drawing/2014/main" id="{15F945CF-DB42-4EE0-9A2D-BC453090CD2B}"/>
              </a:ext>
            </a:extLst>
          </p:cNvPr>
          <p:cNvSpPr/>
          <p:nvPr/>
        </p:nvSpPr>
        <p:spPr>
          <a:xfrm>
            <a:off x="467543" y="4258152"/>
            <a:ext cx="8676455" cy="2339200"/>
          </a:xfrm>
          <a:prstGeom prst="rect">
            <a:avLst/>
          </a:prstGeom>
        </p:spPr>
        <p:txBody>
          <a:bodyPr wrap="square">
            <a:spAutoFit/>
          </a:bodyPr>
          <a:lstStyle/>
          <a:p>
            <a:pPr algn="just">
              <a:lnSpc>
                <a:spcPts val="2200"/>
              </a:lnSpc>
            </a:pPr>
            <a:r>
              <a:rPr lang="tr-TR" sz="1600" b="1" spc="-10" dirty="0">
                <a:solidFill>
                  <a:srgbClr val="C00000"/>
                </a:solidFill>
                <a:latin typeface="+mn-lt"/>
                <a:ea typeface="Calibri" panose="020F0502020204030204" pitchFamily="34" charset="0"/>
              </a:rPr>
              <a:t>* </a:t>
            </a:r>
            <a:r>
              <a:rPr lang="tr-TR" sz="1600" b="1" spc="-10" dirty="0">
                <a:latin typeface="+mn-lt"/>
                <a:ea typeface="Calibri" panose="020F0502020204030204" pitchFamily="34" charset="0"/>
              </a:rPr>
              <a:t>Yönetmeliğin 9 (2).maddesinde ise, odalar ve birlikler gibi mesleki kuruluşların, kendi mükellefiyetleri ile ilgili olanlar hariç olmak üzere, üyelerine ilan etmek amacıyla özelge talebinde bulunamayacakları, ancak bu kuruluşların Başkanlıktan, vergilendirme ile ilgili konularda</a:t>
            </a:r>
            <a:r>
              <a:rPr lang="tr-TR" sz="1600" b="1" i="1" spc="-10" dirty="0">
                <a:latin typeface="+mn-lt"/>
                <a:ea typeface="Calibri" panose="020F0502020204030204" pitchFamily="34" charset="0"/>
              </a:rPr>
              <a:t> </a:t>
            </a:r>
            <a:r>
              <a:rPr lang="tr-TR" sz="1600" b="1" spc="-10" dirty="0">
                <a:latin typeface="+mn-lt"/>
                <a:ea typeface="Calibri" panose="020F0502020204030204" pitchFamily="34" charset="0"/>
              </a:rPr>
              <a:t>özelge niteliğinde olmayan görüş</a:t>
            </a:r>
            <a:r>
              <a:rPr lang="tr-TR" sz="1600" b="1" i="1" spc="-10" dirty="0">
                <a:latin typeface="+mn-lt"/>
                <a:ea typeface="Calibri" panose="020F0502020204030204" pitchFamily="34" charset="0"/>
              </a:rPr>
              <a:t> </a:t>
            </a:r>
            <a:r>
              <a:rPr lang="tr-TR" sz="1600" b="1" spc="-10" dirty="0">
                <a:latin typeface="+mn-lt"/>
                <a:ea typeface="Calibri" panose="020F0502020204030204" pitchFamily="34" charset="0"/>
              </a:rPr>
              <a:t>talep edebilecekleri belirtilmektedir. Dolayısıyla, sisteme bir de, hukuki sonuçları bakımından özelge niteliğinde olmayan görüş ilave edilmiştir. Vergi mükellefinin bizatihi kendisine verilen bireysel </a:t>
            </a:r>
            <a:r>
              <a:rPr lang="tr-TR" sz="1600" b="1" spc="-10" dirty="0" err="1">
                <a:latin typeface="+mn-lt"/>
                <a:ea typeface="Calibri" panose="020F0502020204030204" pitchFamily="34" charset="0"/>
              </a:rPr>
              <a:t>özelgeleri</a:t>
            </a:r>
            <a:r>
              <a:rPr lang="tr-TR" sz="1600" b="1" spc="-10" dirty="0">
                <a:latin typeface="+mn-lt"/>
                <a:ea typeface="Calibri" panose="020F0502020204030204" pitchFamily="34" charset="0"/>
              </a:rPr>
              <a:t> resmi özelge,  vergi mükellefini temsilen meslek kuruluşuna verilen görüşleri ise gayri resmi özelge şeklinde ifade etmek mümkündür.</a:t>
            </a:r>
            <a:endParaRPr lang="tr-TR" sz="1600" b="1" dirty="0">
              <a:latin typeface="+mn-lt"/>
            </a:endParaRPr>
          </a:p>
        </p:txBody>
      </p:sp>
    </p:spTree>
    <p:extLst>
      <p:ext uri="{BB962C8B-B14F-4D97-AF65-F5344CB8AC3E}">
        <p14:creationId xmlns:p14="http://schemas.microsoft.com/office/powerpoint/2010/main" val="550638105"/>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0BDA78B8-ABC0-436E-8B27-ABF81D104ECB}"/>
              </a:ext>
            </a:extLst>
          </p:cNvPr>
          <p:cNvSpPr/>
          <p:nvPr/>
        </p:nvSpPr>
        <p:spPr>
          <a:xfrm>
            <a:off x="452906" y="980728"/>
            <a:ext cx="8691094" cy="4555093"/>
          </a:xfrm>
          <a:prstGeom prst="rect">
            <a:avLst/>
          </a:prstGeom>
        </p:spPr>
        <p:txBody>
          <a:bodyPr wrap="square">
            <a:spAutoFit/>
          </a:bodyPr>
          <a:lstStyle/>
          <a:p>
            <a:pPr>
              <a:lnSpc>
                <a:spcPts val="1650"/>
              </a:lnSpc>
              <a:spcAft>
                <a:spcPts val="1500"/>
              </a:spcAft>
            </a:pPr>
            <a:r>
              <a:rPr lang="tr-TR" b="1" dirty="0">
                <a:solidFill>
                  <a:srgbClr val="C00000"/>
                </a:solidFill>
                <a:latin typeface="+mn-lt"/>
                <a:ea typeface="Times New Roman" panose="02020603050405020304" pitchFamily="18" charset="0"/>
                <a:cs typeface="Times New Roman" panose="02020603050405020304" pitchFamily="18" charset="0"/>
              </a:rPr>
              <a:t>ÖZELGE TALEP EDİLECEK MERCİ (MADDE 10) </a:t>
            </a:r>
            <a:endParaRPr lang="tr-TR" b="1" dirty="0">
              <a:solidFill>
                <a:srgbClr val="C00000"/>
              </a:solidFill>
              <a:latin typeface="+mn-lt"/>
              <a:ea typeface="Calibri" panose="020F0502020204030204" pitchFamily="34" charset="0"/>
              <a:cs typeface="Arial" panose="020B0604020202020204" pitchFamily="34" charset="0"/>
            </a:endParaRPr>
          </a:p>
          <a:p>
            <a:pPr algn="just" defTabSz="179388">
              <a:lnSpc>
                <a:spcPts val="2600"/>
              </a:lnSpc>
              <a:spcBef>
                <a:spcPts val="600"/>
              </a:spcBef>
              <a:spcAft>
                <a:spcPts val="600"/>
              </a:spcAft>
            </a:pPr>
            <a:r>
              <a:rPr lang="tr-TR" b="1" dirty="0">
                <a:solidFill>
                  <a:srgbClr val="FF0000"/>
                </a:solidFill>
                <a:latin typeface="+mn-lt"/>
                <a:ea typeface="Times New Roman" panose="02020603050405020304" pitchFamily="18" charset="0"/>
                <a:cs typeface="Times New Roman" panose="02020603050405020304" pitchFamily="18" charset="0"/>
              </a:rPr>
              <a:t>(1)</a:t>
            </a:r>
            <a:r>
              <a:rPr lang="tr-TR" b="1" dirty="0">
                <a:latin typeface="+mn-lt"/>
                <a:ea typeface="Times New Roman" panose="02020603050405020304" pitchFamily="18" charset="0"/>
                <a:cs typeface="Times New Roman" panose="02020603050405020304" pitchFamily="18" charset="0"/>
              </a:rPr>
              <a:t> Özelge, mükelleflerin gelir veya kurumlar vergisi bakımından sürekli mükellefiyetlerinin bulunduğu vergi dairesi başkanlıkları ile vergi dairesi başkanlığı bulunmayan illerde defterdarlıklardan talep edilir.</a:t>
            </a:r>
            <a:endParaRPr lang="tr-TR" sz="2400" b="1" dirty="0">
              <a:latin typeface="+mn-lt"/>
              <a:ea typeface="Calibri" panose="020F0502020204030204" pitchFamily="34" charset="0"/>
              <a:cs typeface="Arial" panose="020B0604020202020204" pitchFamily="34" charset="0"/>
            </a:endParaRPr>
          </a:p>
          <a:p>
            <a:pPr algn="just" defTabSz="179388">
              <a:lnSpc>
                <a:spcPts val="2600"/>
              </a:lnSpc>
              <a:spcBef>
                <a:spcPts val="600"/>
              </a:spcBef>
              <a:spcAft>
                <a:spcPts val="600"/>
              </a:spcAft>
            </a:pPr>
            <a:r>
              <a:rPr lang="tr-TR" b="1" dirty="0">
                <a:solidFill>
                  <a:srgbClr val="FF0000"/>
                </a:solidFill>
                <a:latin typeface="+mn-lt"/>
                <a:ea typeface="Times New Roman" panose="02020603050405020304" pitchFamily="18" charset="0"/>
                <a:cs typeface="Times New Roman" panose="02020603050405020304" pitchFamily="18" charset="0"/>
              </a:rPr>
              <a:t>(2) </a:t>
            </a:r>
            <a:r>
              <a:rPr lang="tr-TR" b="1" dirty="0">
                <a:latin typeface="+mn-lt"/>
                <a:ea typeface="Times New Roman" panose="02020603050405020304" pitchFamily="18" charset="0"/>
                <a:cs typeface="Times New Roman" panose="02020603050405020304" pitchFamily="18" charset="0"/>
              </a:rPr>
              <a:t>Diğer mükellef veya vergi sorumluları özelge talepleri için, ikametgâh veya kanuni merkezlerinin bulunduğu vergi dairesi başkanlıkları ile vergi dairesi başkanlığı bulunmayan illerde defterdarlıklara; ikametgâhı veya kanuni merkezi bulunmayanlar ise Ankara, İstanbul ve İzmir Vergi Dairesi başkanlıklarından herhangi birine başvurur.</a:t>
            </a:r>
            <a:endParaRPr lang="tr-TR" sz="2400" b="1" dirty="0">
              <a:latin typeface="+mn-lt"/>
              <a:ea typeface="Calibri" panose="020F0502020204030204" pitchFamily="34" charset="0"/>
              <a:cs typeface="Arial" panose="020B0604020202020204" pitchFamily="34" charset="0"/>
            </a:endParaRPr>
          </a:p>
          <a:p>
            <a:pPr algn="just" defTabSz="179388">
              <a:lnSpc>
                <a:spcPts val="2600"/>
              </a:lnSpc>
              <a:spcBef>
                <a:spcPts val="600"/>
              </a:spcBef>
              <a:spcAft>
                <a:spcPts val="600"/>
              </a:spcAft>
            </a:pPr>
            <a:r>
              <a:rPr lang="tr-TR" b="1" dirty="0">
                <a:solidFill>
                  <a:srgbClr val="FF0000"/>
                </a:solidFill>
                <a:latin typeface="+mn-lt"/>
                <a:ea typeface="Times New Roman" panose="02020603050405020304" pitchFamily="18" charset="0"/>
                <a:cs typeface="Times New Roman" panose="02020603050405020304" pitchFamily="18" charset="0"/>
              </a:rPr>
              <a:t>(3) </a:t>
            </a:r>
            <a:r>
              <a:rPr lang="tr-TR" b="1" dirty="0">
                <a:latin typeface="+mn-lt"/>
                <a:ea typeface="Times New Roman" panose="02020603050405020304" pitchFamily="18" charset="0"/>
                <a:cs typeface="Times New Roman" panose="02020603050405020304" pitchFamily="18" charset="0"/>
              </a:rPr>
              <a:t>Özelge talepleri, Başkanlığın internet sitesinde bir örneği yer alan Özelge Talep Formu kullanılmak suretiyle yapılır. Söz konusu form kullanılmaksızın yapılacak özelge talepleri kabul edilmez.</a:t>
            </a:r>
            <a:endParaRPr lang="tr-TR" sz="2400" b="1" dirty="0">
              <a:effectLst/>
              <a:latin typeface="+mn-lt"/>
              <a:ea typeface="Calibri" panose="020F0502020204030204" pitchFamily="34" charset="0"/>
              <a:cs typeface="Arial" panose="020B0604020202020204" pitchFamily="34" charset="0"/>
            </a:endParaRPr>
          </a:p>
        </p:txBody>
      </p:sp>
      <p:sp>
        <p:nvSpPr>
          <p:cNvPr id="3" name="Slayt Numarası Yer Tutucusu 2">
            <a:extLst>
              <a:ext uri="{FF2B5EF4-FFF2-40B4-BE49-F238E27FC236}">
                <a16:creationId xmlns:a16="http://schemas.microsoft.com/office/drawing/2014/main" id="{6FD53964-C7FD-4051-93FB-013418EC3DFA}"/>
              </a:ext>
            </a:extLst>
          </p:cNvPr>
          <p:cNvSpPr>
            <a:spLocks noGrp="1"/>
          </p:cNvSpPr>
          <p:nvPr>
            <p:ph type="sldNum" sz="quarter" idx="12"/>
          </p:nvPr>
        </p:nvSpPr>
        <p:spPr/>
        <p:txBody>
          <a:bodyPr/>
          <a:lstStyle/>
          <a:p>
            <a:fld id="{B6CBF2A1-A246-4652-A694-355DEEDA63C2}" type="slidenum">
              <a:rPr lang="tr-TR" smtClean="0"/>
              <a:pPr/>
              <a:t>9</a:t>
            </a:fld>
            <a:endParaRPr lang="tr-TR"/>
          </a:p>
        </p:txBody>
      </p:sp>
    </p:spTree>
    <p:extLst>
      <p:ext uri="{BB962C8B-B14F-4D97-AF65-F5344CB8AC3E}">
        <p14:creationId xmlns:p14="http://schemas.microsoft.com/office/powerpoint/2010/main" val="866971102"/>
      </p:ext>
    </p:extLst>
  </p:cSld>
  <p:clrMapOvr>
    <a:masterClrMapping/>
  </p:clrMapOvr>
  <p:transition spd="med">
    <p:fade/>
  </p:transition>
</p:sld>
</file>

<file path=ppt/theme/theme1.xml><?xml version="1.0" encoding="utf-8"?>
<a:theme xmlns:a="http://schemas.openxmlformats.org/drawingml/2006/main" name="Level">
  <a:themeElements>
    <a:clrScheme name="Level 9">
      <a:dk1>
        <a:srgbClr val="000000"/>
      </a:dk1>
      <a:lt1>
        <a:srgbClr val="FFFFFF"/>
      </a:lt1>
      <a:dk2>
        <a:srgbClr val="666699"/>
      </a:dk2>
      <a:lt2>
        <a:srgbClr val="FFCC00"/>
      </a:lt2>
      <a:accent1>
        <a:srgbClr val="FF9900"/>
      </a:accent1>
      <a:accent2>
        <a:srgbClr val="FF9900"/>
      </a:accent2>
      <a:accent3>
        <a:srgbClr val="FFFFFF"/>
      </a:accent3>
      <a:accent4>
        <a:srgbClr val="000000"/>
      </a:accent4>
      <a:accent5>
        <a:srgbClr val="FFCAAA"/>
      </a:accent5>
      <a:accent6>
        <a:srgbClr val="E78A00"/>
      </a:accent6>
      <a:hlink>
        <a:srgbClr val="666699"/>
      </a:hlink>
      <a:folHlink>
        <a:srgbClr val="999966"/>
      </a:folHlink>
    </a:clrScheme>
    <a:fontScheme name="Leve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
      <a:clrScheme name="Level 9">
        <a:dk1>
          <a:srgbClr val="000000"/>
        </a:dk1>
        <a:lt1>
          <a:srgbClr val="FFFFFF"/>
        </a:lt1>
        <a:dk2>
          <a:srgbClr val="666699"/>
        </a:dk2>
        <a:lt2>
          <a:srgbClr val="FFCC00"/>
        </a:lt2>
        <a:accent1>
          <a:srgbClr val="FF9900"/>
        </a:accent1>
        <a:accent2>
          <a:srgbClr val="FF9900"/>
        </a:accent2>
        <a:accent3>
          <a:srgbClr val="FFFFFF"/>
        </a:accent3>
        <a:accent4>
          <a:srgbClr val="000000"/>
        </a:accent4>
        <a:accent5>
          <a:srgbClr val="FFCAAA"/>
        </a:accent5>
        <a:accent6>
          <a:srgbClr val="E78A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08A24CC-A9A9-433C-BF6C-D19CD7956E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Sunu (Düzey teması)</Template>
  <TotalTime>2057</TotalTime>
  <Words>5044</Words>
  <Application>Microsoft Office PowerPoint</Application>
  <PresentationFormat>Ekran Gösterisi (4:3)</PresentationFormat>
  <Paragraphs>281</Paragraphs>
  <Slides>43</Slides>
  <Notes>3</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43</vt:i4>
      </vt:variant>
    </vt:vector>
  </HeadingPairs>
  <TitlesOfParts>
    <vt:vector size="51" baseType="lpstr">
      <vt:lpstr>Arial</vt:lpstr>
      <vt:lpstr>Arial Black</vt:lpstr>
      <vt:lpstr>Calibri</vt:lpstr>
      <vt:lpstr>Tahoma</vt:lpstr>
      <vt:lpstr>Times New Roman</vt:lpstr>
      <vt:lpstr>Trebuchet MS</vt:lpstr>
      <vt:lpstr>Wingdings</vt:lpstr>
      <vt:lpstr>Level</vt:lpstr>
      <vt:lpstr> XX. TÜRKİYE MUHASEBE KONGRESİ</vt:lpstr>
      <vt:lpstr>PowerPoint Sunusu</vt:lpstr>
      <vt:lpstr>PowerPoint Sunusu</vt:lpstr>
      <vt:lpstr>NEDEN BU KONU ???</vt:lpstr>
      <vt:lpstr>PowerPoint Sunusu</vt:lpstr>
      <vt:lpstr>PowerPoint Sunusu</vt:lpstr>
      <vt:lpstr>PowerPoint Sunusu</vt:lpstr>
      <vt:lpstr>PowerPoint Sunusu</vt:lpstr>
      <vt:lpstr>PowerPoint Sunusu</vt:lpstr>
      <vt:lpstr>PowerPoint Sunusu</vt:lpstr>
      <vt:lpstr>ÖZELGE VERİLME PROSEDÜRÜ (VERGİ DAİRESİ BAŞKANLIĞI)</vt:lpstr>
      <vt:lpstr>ÖZELGE VERİLME PROSEDÜRÜ (GELİR  İDARESİ BAŞKANLIĞI)</vt:lpstr>
      <vt:lpstr>PowerPoint Sunusu</vt:lpstr>
      <vt:lpstr>PowerPoint Sunusu</vt:lpstr>
      <vt:lpstr>PowerPoint Sunusu</vt:lpstr>
      <vt:lpstr>PowerPoint Sunusu</vt:lpstr>
      <vt:lpstr>PowerPoint Sunusu</vt:lpstr>
      <vt:lpstr>PowerPoint Sunusu</vt:lpstr>
      <vt:lpstr> XX. TÜRKİYE MUHASEBE KONGRESİ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vt:lpstr>
      <vt:lpstr>PowerPoint Sunusu</vt:lpstr>
      <vt:lpstr>PowerPoint Sunusu</vt:lpstr>
      <vt:lpstr> </vt:lpstr>
      <vt:lpstr>PowerPoint Sunusu</vt:lpstr>
      <vt:lpstr> </vt:lpstr>
      <vt:lpstr>PowerPoint Sunusu</vt:lpstr>
      <vt:lpstr>PowerPoint Sunusu</vt:lpstr>
      <vt:lpstr> XX. TÜRKİYE MUHASEBE KONGRESİ</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subject/>
  <dc:creator>Murat YILDIZ</dc:creator>
  <cp:keywords/>
  <dc:description/>
  <cp:lastModifiedBy>Murat YILDIZ</cp:lastModifiedBy>
  <cp:revision>141</cp:revision>
  <cp:lastPrinted>2018-10-02T08:05:46Z</cp:lastPrinted>
  <dcterms:created xsi:type="dcterms:W3CDTF">2018-09-28T07:03:01Z</dcterms:created>
  <dcterms:modified xsi:type="dcterms:W3CDTF">2018-10-03T17:48:49Z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TC060874521055</vt:lpwstr>
  </property>
</Properties>
</file>