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34"/>
  </p:notesMasterIdLst>
  <p:sldIdLst>
    <p:sldId id="256" r:id="rId2"/>
    <p:sldId id="260" r:id="rId3"/>
    <p:sldId id="262" r:id="rId4"/>
    <p:sldId id="264" r:id="rId5"/>
    <p:sldId id="266" r:id="rId6"/>
    <p:sldId id="278" r:id="rId7"/>
    <p:sldId id="261" r:id="rId8"/>
    <p:sldId id="270" r:id="rId9"/>
    <p:sldId id="374" r:id="rId10"/>
    <p:sldId id="375" r:id="rId11"/>
    <p:sldId id="282" r:id="rId12"/>
    <p:sldId id="276" r:id="rId13"/>
    <p:sldId id="286" r:id="rId14"/>
    <p:sldId id="277" r:id="rId15"/>
    <p:sldId id="346" r:id="rId16"/>
    <p:sldId id="347" r:id="rId17"/>
    <p:sldId id="329" r:id="rId18"/>
    <p:sldId id="330" r:id="rId19"/>
    <p:sldId id="333" r:id="rId20"/>
    <p:sldId id="354" r:id="rId21"/>
    <p:sldId id="356" r:id="rId22"/>
    <p:sldId id="358" r:id="rId23"/>
    <p:sldId id="360" r:id="rId24"/>
    <p:sldId id="361" r:id="rId25"/>
    <p:sldId id="366" r:id="rId26"/>
    <p:sldId id="369" r:id="rId27"/>
    <p:sldId id="371" r:id="rId28"/>
    <p:sldId id="372" r:id="rId29"/>
    <p:sldId id="365" r:id="rId30"/>
    <p:sldId id="320" r:id="rId31"/>
    <p:sldId id="341" r:id="rId32"/>
    <p:sldId id="34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hesabı" initials="Mh" lastIdx="2" clrIdx="0">
    <p:extLst>
      <p:ext uri="{19B8F6BF-5375-455C-9EA6-DF929625EA0E}">
        <p15:presenceInfo xmlns:p15="http://schemas.microsoft.com/office/powerpoint/2012/main" userId="472c944e808cd3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6973" autoAdjust="0"/>
  </p:normalViewPr>
  <p:slideViewPr>
    <p:cSldViewPr snapToGrid="0">
      <p:cViewPr varScale="1">
        <p:scale>
          <a:sx n="61" d="100"/>
          <a:sy n="61" d="100"/>
        </p:scale>
        <p:origin x="700"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AA2592-60DC-49D3-BC28-09CCFD3E3A82}" type="doc">
      <dgm:prSet loTypeId="urn:microsoft.com/office/officeart/2005/8/layout/chevron1" loCatId="process" qsTypeId="urn:microsoft.com/office/officeart/2005/8/quickstyle/simple1" qsCatId="simple" csTypeId="urn:microsoft.com/office/officeart/2005/8/colors/accent1_2" csCatId="accent1" phldr="1"/>
      <dgm:spPr/>
    </dgm:pt>
    <dgm:pt modelId="{6E55EE86-0F93-4736-AEE6-64CFAE96B2DF}">
      <dgm:prSet phldrT="[Metin]" custT="1"/>
      <dgm:spPr>
        <a:scene3d>
          <a:camera prst="orthographicFront"/>
          <a:lightRig rig="threePt" dir="t"/>
        </a:scene3d>
        <a:sp3d>
          <a:bevelT/>
        </a:sp3d>
      </dgm:spPr>
      <dgm:t>
        <a:bodyPr/>
        <a:lstStyle/>
        <a:p>
          <a:r>
            <a:rPr lang="tr-TR" sz="1600" dirty="0" smtClean="0"/>
            <a:t>Devletin yaptığı parasal işlemleri kaydeden</a:t>
          </a:r>
          <a:endParaRPr lang="tr-TR" sz="1600" dirty="0"/>
        </a:p>
      </dgm:t>
    </dgm:pt>
    <dgm:pt modelId="{283551E8-D06C-4DC3-845D-279D4623A8D3}" type="parTrans" cxnId="{38A58243-A7C6-48AB-98EC-2AC42FC1CF75}">
      <dgm:prSet/>
      <dgm:spPr/>
      <dgm:t>
        <a:bodyPr/>
        <a:lstStyle/>
        <a:p>
          <a:endParaRPr lang="tr-TR"/>
        </a:p>
      </dgm:t>
    </dgm:pt>
    <dgm:pt modelId="{1FC3D3CC-DDAA-45B0-BEF3-583460C1DBF4}" type="sibTrans" cxnId="{38A58243-A7C6-48AB-98EC-2AC42FC1CF75}">
      <dgm:prSet/>
      <dgm:spPr/>
      <dgm:t>
        <a:bodyPr/>
        <a:lstStyle/>
        <a:p>
          <a:endParaRPr lang="tr-TR"/>
        </a:p>
      </dgm:t>
    </dgm:pt>
    <dgm:pt modelId="{EFF1F2D7-EF3A-4834-82F8-E612BD39ABAC}">
      <dgm:prSet phldrT="[Metin]" custT="1"/>
      <dgm:spPr>
        <a:solidFill>
          <a:srgbClr val="00B050"/>
        </a:solidFill>
        <a:scene3d>
          <a:camera prst="orthographicFront"/>
          <a:lightRig rig="threePt" dir="t"/>
        </a:scene3d>
        <a:sp3d>
          <a:bevelT/>
        </a:sp3d>
      </dgm:spPr>
      <dgm:t>
        <a:bodyPr/>
        <a:lstStyle/>
        <a:p>
          <a:r>
            <a:rPr lang="tr-TR" sz="1600" dirty="0" smtClean="0"/>
            <a:t>belirli tarihler itibariyle mali durumu, performansını ve nakit akışlarını</a:t>
          </a:r>
          <a:endParaRPr lang="tr-TR" sz="1600" dirty="0"/>
        </a:p>
      </dgm:t>
    </dgm:pt>
    <dgm:pt modelId="{E3469C8C-F3B3-4885-B37A-83165178C9DE}" type="parTrans" cxnId="{FDC6004B-808A-41F1-9CEF-32516E282E24}">
      <dgm:prSet/>
      <dgm:spPr/>
      <dgm:t>
        <a:bodyPr/>
        <a:lstStyle/>
        <a:p>
          <a:endParaRPr lang="tr-TR"/>
        </a:p>
      </dgm:t>
    </dgm:pt>
    <dgm:pt modelId="{2EE21349-8A58-407E-9243-226C0BC1060E}" type="sibTrans" cxnId="{FDC6004B-808A-41F1-9CEF-32516E282E24}">
      <dgm:prSet/>
      <dgm:spPr/>
      <dgm:t>
        <a:bodyPr/>
        <a:lstStyle/>
        <a:p>
          <a:endParaRPr lang="tr-TR"/>
        </a:p>
      </dgm:t>
    </dgm:pt>
    <dgm:pt modelId="{F1219E26-FD59-4671-B492-42A3E91CCB54}">
      <dgm:prSet phldrT="[Metin]" custT="1"/>
      <dgm:spPr>
        <a:solidFill>
          <a:srgbClr val="FFC000"/>
        </a:solidFill>
        <a:scene3d>
          <a:camera prst="orthographicFront"/>
          <a:lightRig rig="threePt" dir="t"/>
        </a:scene3d>
        <a:sp3d>
          <a:bevelT/>
        </a:sp3d>
      </dgm:spPr>
      <dgm:t>
        <a:bodyPr/>
        <a:lstStyle/>
        <a:p>
          <a:r>
            <a:rPr lang="tr-TR" sz="1600" dirty="0" smtClean="0"/>
            <a:t>bunların bütçe hedefleri ile kontrolünü sağlayan</a:t>
          </a:r>
          <a:endParaRPr lang="tr-TR" sz="1600" dirty="0"/>
        </a:p>
      </dgm:t>
    </dgm:pt>
    <dgm:pt modelId="{7AF97E47-E830-4A45-8FAB-B447B9270F30}" type="sibTrans" cxnId="{6B578288-92A5-4967-BDE5-7CF1B7C9D7C5}">
      <dgm:prSet/>
      <dgm:spPr/>
      <dgm:t>
        <a:bodyPr/>
        <a:lstStyle/>
        <a:p>
          <a:endParaRPr lang="tr-TR"/>
        </a:p>
      </dgm:t>
    </dgm:pt>
    <dgm:pt modelId="{58B3FE98-A6F5-4931-9647-CAC4476ECB8D}" type="parTrans" cxnId="{6B578288-92A5-4967-BDE5-7CF1B7C9D7C5}">
      <dgm:prSet/>
      <dgm:spPr/>
      <dgm:t>
        <a:bodyPr/>
        <a:lstStyle/>
        <a:p>
          <a:endParaRPr lang="tr-TR"/>
        </a:p>
      </dgm:t>
    </dgm:pt>
    <dgm:pt modelId="{81D56C88-1441-4BC8-9F44-DA29FE9E633C}">
      <dgm:prSet custT="1"/>
      <dgm:spPr>
        <a:solidFill>
          <a:srgbClr val="0070C0"/>
        </a:solidFill>
        <a:scene3d>
          <a:camera prst="orthographicFront"/>
          <a:lightRig rig="threePt" dir="t"/>
        </a:scene3d>
        <a:sp3d>
          <a:bevelT/>
        </a:sp3d>
      </dgm:spPr>
      <dgm:t>
        <a:bodyPr/>
        <a:lstStyle/>
        <a:p>
          <a:r>
            <a:rPr lang="tr-TR" sz="1600" dirty="0" smtClean="0"/>
            <a:t>belirli dönemler itibariyle sonuçları rapor eden sistemdir</a:t>
          </a:r>
          <a:endParaRPr lang="tr-TR" sz="1600" dirty="0"/>
        </a:p>
      </dgm:t>
    </dgm:pt>
    <dgm:pt modelId="{14DFC1B0-B3FB-4C6B-8B12-ABDA79C957FC}" type="parTrans" cxnId="{3458DD5B-0410-4821-B845-52169FFBE129}">
      <dgm:prSet/>
      <dgm:spPr/>
      <dgm:t>
        <a:bodyPr/>
        <a:lstStyle/>
        <a:p>
          <a:endParaRPr lang="tr-TR"/>
        </a:p>
      </dgm:t>
    </dgm:pt>
    <dgm:pt modelId="{B1FEB665-9CB1-4A38-A34E-57A93A99F8F9}" type="sibTrans" cxnId="{3458DD5B-0410-4821-B845-52169FFBE129}">
      <dgm:prSet/>
      <dgm:spPr/>
      <dgm:t>
        <a:bodyPr/>
        <a:lstStyle/>
        <a:p>
          <a:endParaRPr lang="tr-TR"/>
        </a:p>
      </dgm:t>
    </dgm:pt>
    <dgm:pt modelId="{140C291D-D674-4197-A5B3-CF5597E850D1}" type="pres">
      <dgm:prSet presAssocID="{FCAA2592-60DC-49D3-BC28-09CCFD3E3A82}" presName="Name0" presStyleCnt="0">
        <dgm:presLayoutVars>
          <dgm:dir/>
          <dgm:animLvl val="lvl"/>
          <dgm:resizeHandles val="exact"/>
        </dgm:presLayoutVars>
      </dgm:prSet>
      <dgm:spPr/>
    </dgm:pt>
    <dgm:pt modelId="{D4DF1A0E-619A-486C-9F26-6F5B6FD12EB7}" type="pres">
      <dgm:prSet presAssocID="{6E55EE86-0F93-4736-AEE6-64CFAE96B2DF}" presName="parTxOnly" presStyleLbl="node1" presStyleIdx="0" presStyleCnt="4" custScaleX="117445" custScaleY="146372">
        <dgm:presLayoutVars>
          <dgm:chMax val="0"/>
          <dgm:chPref val="0"/>
          <dgm:bulletEnabled val="1"/>
        </dgm:presLayoutVars>
      </dgm:prSet>
      <dgm:spPr/>
      <dgm:t>
        <a:bodyPr/>
        <a:lstStyle/>
        <a:p>
          <a:endParaRPr lang="tr-TR"/>
        </a:p>
      </dgm:t>
    </dgm:pt>
    <dgm:pt modelId="{10BB07F7-249D-41AA-AD5E-7AA37A335FEE}" type="pres">
      <dgm:prSet presAssocID="{1FC3D3CC-DDAA-45B0-BEF3-583460C1DBF4}" presName="parTxOnlySpace" presStyleCnt="0"/>
      <dgm:spPr>
        <a:scene3d>
          <a:camera prst="orthographicFront"/>
          <a:lightRig rig="threePt" dir="t"/>
        </a:scene3d>
        <a:sp3d>
          <a:bevelT/>
        </a:sp3d>
      </dgm:spPr>
    </dgm:pt>
    <dgm:pt modelId="{105A20B2-C1A9-45EE-BA9E-C4C10D785A19}" type="pres">
      <dgm:prSet presAssocID="{F1219E26-FD59-4671-B492-42A3E91CCB54}" presName="parTxOnly" presStyleLbl="node1" presStyleIdx="1" presStyleCnt="4" custScaleX="120905" custScaleY="136757">
        <dgm:presLayoutVars>
          <dgm:chMax val="0"/>
          <dgm:chPref val="0"/>
          <dgm:bulletEnabled val="1"/>
        </dgm:presLayoutVars>
      </dgm:prSet>
      <dgm:spPr/>
      <dgm:t>
        <a:bodyPr/>
        <a:lstStyle/>
        <a:p>
          <a:endParaRPr lang="tr-TR"/>
        </a:p>
      </dgm:t>
    </dgm:pt>
    <dgm:pt modelId="{CAA5EEB1-F747-45CF-86EB-CBB13D4DD3B5}" type="pres">
      <dgm:prSet presAssocID="{7AF97E47-E830-4A45-8FAB-B447B9270F30}" presName="parTxOnlySpace" presStyleCnt="0"/>
      <dgm:spPr>
        <a:scene3d>
          <a:camera prst="orthographicFront"/>
          <a:lightRig rig="threePt" dir="t"/>
        </a:scene3d>
        <a:sp3d>
          <a:bevelT/>
        </a:sp3d>
      </dgm:spPr>
    </dgm:pt>
    <dgm:pt modelId="{37B3BBF5-D78F-466B-BB88-E7661BE87E08}" type="pres">
      <dgm:prSet presAssocID="{EFF1F2D7-EF3A-4834-82F8-E612BD39ABAC}" presName="parTxOnly" presStyleLbl="node1" presStyleIdx="2" presStyleCnt="4" custScaleX="121584" custScaleY="133552">
        <dgm:presLayoutVars>
          <dgm:chMax val="0"/>
          <dgm:chPref val="0"/>
          <dgm:bulletEnabled val="1"/>
        </dgm:presLayoutVars>
      </dgm:prSet>
      <dgm:spPr/>
      <dgm:t>
        <a:bodyPr/>
        <a:lstStyle/>
        <a:p>
          <a:endParaRPr lang="tr-TR"/>
        </a:p>
      </dgm:t>
    </dgm:pt>
    <dgm:pt modelId="{1997A8A3-84FF-4E7E-9010-5A0A37E69C56}" type="pres">
      <dgm:prSet presAssocID="{2EE21349-8A58-407E-9243-226C0BC1060E}" presName="parTxOnlySpace" presStyleCnt="0"/>
      <dgm:spPr>
        <a:scene3d>
          <a:camera prst="orthographicFront"/>
          <a:lightRig rig="threePt" dir="t"/>
        </a:scene3d>
        <a:sp3d>
          <a:bevelT/>
        </a:sp3d>
      </dgm:spPr>
    </dgm:pt>
    <dgm:pt modelId="{FD4C834A-95EF-4DAA-B02D-C7291AEFE86C}" type="pres">
      <dgm:prSet presAssocID="{81D56C88-1441-4BC8-9F44-DA29FE9E633C}" presName="parTxOnly" presStyleLbl="node1" presStyleIdx="3" presStyleCnt="4" custScaleY="133552">
        <dgm:presLayoutVars>
          <dgm:chMax val="0"/>
          <dgm:chPref val="0"/>
          <dgm:bulletEnabled val="1"/>
        </dgm:presLayoutVars>
      </dgm:prSet>
      <dgm:spPr/>
      <dgm:t>
        <a:bodyPr/>
        <a:lstStyle/>
        <a:p>
          <a:endParaRPr lang="tr-TR"/>
        </a:p>
      </dgm:t>
    </dgm:pt>
  </dgm:ptLst>
  <dgm:cxnLst>
    <dgm:cxn modelId="{6B578288-92A5-4967-BDE5-7CF1B7C9D7C5}" srcId="{FCAA2592-60DC-49D3-BC28-09CCFD3E3A82}" destId="{F1219E26-FD59-4671-B492-42A3E91CCB54}" srcOrd="1" destOrd="0" parTransId="{58B3FE98-A6F5-4931-9647-CAC4476ECB8D}" sibTransId="{7AF97E47-E830-4A45-8FAB-B447B9270F30}"/>
    <dgm:cxn modelId="{06907023-A97D-4273-96C0-A44E719E0E80}" type="presOf" srcId="{EFF1F2D7-EF3A-4834-82F8-E612BD39ABAC}" destId="{37B3BBF5-D78F-466B-BB88-E7661BE87E08}" srcOrd="0" destOrd="0" presId="urn:microsoft.com/office/officeart/2005/8/layout/chevron1"/>
    <dgm:cxn modelId="{DDDDBE3A-E8B3-4F8E-9416-13D968621F86}" type="presOf" srcId="{FCAA2592-60DC-49D3-BC28-09CCFD3E3A82}" destId="{140C291D-D674-4197-A5B3-CF5597E850D1}" srcOrd="0" destOrd="0" presId="urn:microsoft.com/office/officeart/2005/8/layout/chevron1"/>
    <dgm:cxn modelId="{38A58243-A7C6-48AB-98EC-2AC42FC1CF75}" srcId="{FCAA2592-60DC-49D3-BC28-09CCFD3E3A82}" destId="{6E55EE86-0F93-4736-AEE6-64CFAE96B2DF}" srcOrd="0" destOrd="0" parTransId="{283551E8-D06C-4DC3-845D-279D4623A8D3}" sibTransId="{1FC3D3CC-DDAA-45B0-BEF3-583460C1DBF4}"/>
    <dgm:cxn modelId="{3458DD5B-0410-4821-B845-52169FFBE129}" srcId="{FCAA2592-60DC-49D3-BC28-09CCFD3E3A82}" destId="{81D56C88-1441-4BC8-9F44-DA29FE9E633C}" srcOrd="3" destOrd="0" parTransId="{14DFC1B0-B3FB-4C6B-8B12-ABDA79C957FC}" sibTransId="{B1FEB665-9CB1-4A38-A34E-57A93A99F8F9}"/>
    <dgm:cxn modelId="{FDD2F718-AAC0-4F5F-B602-F57A8E4AD331}" type="presOf" srcId="{F1219E26-FD59-4671-B492-42A3E91CCB54}" destId="{105A20B2-C1A9-45EE-BA9E-C4C10D785A19}" srcOrd="0" destOrd="0" presId="urn:microsoft.com/office/officeart/2005/8/layout/chevron1"/>
    <dgm:cxn modelId="{FDC6004B-808A-41F1-9CEF-32516E282E24}" srcId="{FCAA2592-60DC-49D3-BC28-09CCFD3E3A82}" destId="{EFF1F2D7-EF3A-4834-82F8-E612BD39ABAC}" srcOrd="2" destOrd="0" parTransId="{E3469C8C-F3B3-4885-B37A-83165178C9DE}" sibTransId="{2EE21349-8A58-407E-9243-226C0BC1060E}"/>
    <dgm:cxn modelId="{F29DEC24-1420-4B8C-AA4F-A601078455F1}" type="presOf" srcId="{6E55EE86-0F93-4736-AEE6-64CFAE96B2DF}" destId="{D4DF1A0E-619A-486C-9F26-6F5B6FD12EB7}" srcOrd="0" destOrd="0" presId="urn:microsoft.com/office/officeart/2005/8/layout/chevron1"/>
    <dgm:cxn modelId="{12487277-7556-4F15-B087-62A840ED1FE4}" type="presOf" srcId="{81D56C88-1441-4BC8-9F44-DA29FE9E633C}" destId="{FD4C834A-95EF-4DAA-B02D-C7291AEFE86C}" srcOrd="0" destOrd="0" presId="urn:microsoft.com/office/officeart/2005/8/layout/chevron1"/>
    <dgm:cxn modelId="{AE1D0E90-B8A8-49F9-A279-75B265D6C3F9}" type="presParOf" srcId="{140C291D-D674-4197-A5B3-CF5597E850D1}" destId="{D4DF1A0E-619A-486C-9F26-6F5B6FD12EB7}" srcOrd="0" destOrd="0" presId="urn:microsoft.com/office/officeart/2005/8/layout/chevron1"/>
    <dgm:cxn modelId="{FC1842EF-1C85-4EDB-997C-6B5D7F454612}" type="presParOf" srcId="{140C291D-D674-4197-A5B3-CF5597E850D1}" destId="{10BB07F7-249D-41AA-AD5E-7AA37A335FEE}" srcOrd="1" destOrd="0" presId="urn:microsoft.com/office/officeart/2005/8/layout/chevron1"/>
    <dgm:cxn modelId="{FE0F31DD-8637-410A-A64B-D97FB78BB329}" type="presParOf" srcId="{140C291D-D674-4197-A5B3-CF5597E850D1}" destId="{105A20B2-C1A9-45EE-BA9E-C4C10D785A19}" srcOrd="2" destOrd="0" presId="urn:microsoft.com/office/officeart/2005/8/layout/chevron1"/>
    <dgm:cxn modelId="{9A53B3C9-BAF1-40E7-80D0-41C3EAD3933F}" type="presParOf" srcId="{140C291D-D674-4197-A5B3-CF5597E850D1}" destId="{CAA5EEB1-F747-45CF-86EB-CBB13D4DD3B5}" srcOrd="3" destOrd="0" presId="urn:microsoft.com/office/officeart/2005/8/layout/chevron1"/>
    <dgm:cxn modelId="{8B41D17E-DC74-4F0C-B33F-00F06E8515B4}" type="presParOf" srcId="{140C291D-D674-4197-A5B3-CF5597E850D1}" destId="{37B3BBF5-D78F-466B-BB88-E7661BE87E08}" srcOrd="4" destOrd="0" presId="urn:microsoft.com/office/officeart/2005/8/layout/chevron1"/>
    <dgm:cxn modelId="{F9C58F68-8785-4226-8CE1-074199CDE6BE}" type="presParOf" srcId="{140C291D-D674-4197-A5B3-CF5597E850D1}" destId="{1997A8A3-84FF-4E7E-9010-5A0A37E69C56}" srcOrd="5" destOrd="0" presId="urn:microsoft.com/office/officeart/2005/8/layout/chevron1"/>
    <dgm:cxn modelId="{BBAB7B5F-9252-4179-A7EF-17192EF32D0C}" type="presParOf" srcId="{140C291D-D674-4197-A5B3-CF5597E850D1}" destId="{FD4C834A-95EF-4DAA-B02D-C7291AEFE86C}"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757CE3-167F-4942-A075-07D8F829C8B9}" type="doc">
      <dgm:prSet loTypeId="urn:microsoft.com/office/officeart/2005/8/layout/equation1" loCatId="process" qsTypeId="urn:microsoft.com/office/officeart/2005/8/quickstyle/simple1" qsCatId="simple" csTypeId="urn:microsoft.com/office/officeart/2005/8/colors/accent1_2" csCatId="accent1" phldr="1"/>
      <dgm:spPr/>
    </dgm:pt>
    <dgm:pt modelId="{1904A862-5E1B-413B-A126-F1CDC4DF27AE}">
      <dgm:prSet phldrT="[Metin]" custT="1"/>
      <dgm:spPr>
        <a:solidFill>
          <a:schemeClr val="accent6">
            <a:lumMod val="75000"/>
          </a:schemeClr>
        </a:solidFill>
        <a:scene3d>
          <a:camera prst="orthographicFront"/>
          <a:lightRig rig="threePt" dir="t"/>
        </a:scene3d>
        <a:sp3d>
          <a:bevelT/>
        </a:sp3d>
      </dgm:spPr>
      <dgm:t>
        <a:bodyPr/>
        <a:lstStyle/>
        <a:p>
          <a:r>
            <a:rPr lang="tr-TR" sz="1800" b="1" dirty="0" smtClean="0"/>
            <a:t>Nakit Esası</a:t>
          </a:r>
          <a:endParaRPr lang="tr-TR" sz="1800" b="1" dirty="0"/>
        </a:p>
      </dgm:t>
    </dgm:pt>
    <dgm:pt modelId="{EAD1A9F7-4516-4722-B350-1C60A44F22FE}" type="parTrans" cxnId="{8FC74BA5-177B-40ED-AE2B-AC3CAC25572C}">
      <dgm:prSet/>
      <dgm:spPr/>
      <dgm:t>
        <a:bodyPr/>
        <a:lstStyle/>
        <a:p>
          <a:endParaRPr lang="tr-TR"/>
        </a:p>
      </dgm:t>
    </dgm:pt>
    <dgm:pt modelId="{80C8FDAD-B220-476E-87EE-43B3142CFDD1}" type="sibTrans" cxnId="{8FC74BA5-177B-40ED-AE2B-AC3CAC25572C}">
      <dgm:prSet/>
      <dgm:spPr>
        <a:scene3d>
          <a:camera prst="orthographicFront"/>
          <a:lightRig rig="threePt" dir="t"/>
        </a:scene3d>
        <a:sp3d>
          <a:bevelT/>
        </a:sp3d>
      </dgm:spPr>
      <dgm:t>
        <a:bodyPr/>
        <a:lstStyle/>
        <a:p>
          <a:endParaRPr lang="tr-TR"/>
        </a:p>
      </dgm:t>
    </dgm:pt>
    <dgm:pt modelId="{04A37AF7-36F8-49A3-B437-807672502849}">
      <dgm:prSet phldrT="[Metin]"/>
      <dgm:spPr>
        <a:solidFill>
          <a:srgbClr val="92D050"/>
        </a:solidFill>
        <a:scene3d>
          <a:camera prst="orthographicFront"/>
          <a:lightRig rig="threePt" dir="t"/>
        </a:scene3d>
        <a:sp3d>
          <a:bevelT/>
        </a:sp3d>
      </dgm:spPr>
      <dgm:t>
        <a:bodyPr/>
        <a:lstStyle/>
        <a:p>
          <a:r>
            <a:rPr lang="tr-TR" b="1" dirty="0" smtClean="0"/>
            <a:t>Ek Bir Düzenleme</a:t>
          </a:r>
          <a:endParaRPr lang="tr-TR" b="1" dirty="0"/>
        </a:p>
      </dgm:t>
    </dgm:pt>
    <dgm:pt modelId="{C70DC716-4832-4C07-B26E-F848259CA465}" type="parTrans" cxnId="{ED704A6C-8CDA-46BA-9D9C-69CFE961EFA5}">
      <dgm:prSet/>
      <dgm:spPr/>
      <dgm:t>
        <a:bodyPr/>
        <a:lstStyle/>
        <a:p>
          <a:endParaRPr lang="tr-TR"/>
        </a:p>
      </dgm:t>
    </dgm:pt>
    <dgm:pt modelId="{917CDC5E-ABA5-4096-ACEF-F877315D4206}" type="sibTrans" cxnId="{ED704A6C-8CDA-46BA-9D9C-69CFE961EFA5}">
      <dgm:prSet/>
      <dgm:spPr>
        <a:scene3d>
          <a:camera prst="orthographicFront"/>
          <a:lightRig rig="threePt" dir="t"/>
        </a:scene3d>
        <a:sp3d>
          <a:bevelT/>
        </a:sp3d>
      </dgm:spPr>
      <dgm:t>
        <a:bodyPr/>
        <a:lstStyle/>
        <a:p>
          <a:endParaRPr lang="tr-TR"/>
        </a:p>
      </dgm:t>
    </dgm:pt>
    <dgm:pt modelId="{A08F2F58-447C-4533-9A18-559B4E4D5001}">
      <dgm:prSet phldrT="[Metin]"/>
      <dgm:spPr>
        <a:solidFill>
          <a:srgbClr val="0070C0"/>
        </a:solidFill>
        <a:scene3d>
          <a:camera prst="orthographicFront"/>
          <a:lightRig rig="threePt" dir="t"/>
        </a:scene3d>
        <a:sp3d>
          <a:bevelT/>
        </a:sp3d>
      </dgm:spPr>
      <dgm:t>
        <a:bodyPr/>
        <a:lstStyle/>
        <a:p>
          <a:r>
            <a:rPr lang="tr-TR" b="1" dirty="0" smtClean="0"/>
            <a:t>Uyarlanmış Nakit Esası </a:t>
          </a:r>
          <a:endParaRPr lang="tr-TR" b="1" dirty="0"/>
        </a:p>
      </dgm:t>
    </dgm:pt>
    <dgm:pt modelId="{3C17A111-4330-490D-B8F9-B12477E3854B}" type="parTrans" cxnId="{BCA4B547-BC9F-42D3-AB68-FA30D8E23AE9}">
      <dgm:prSet/>
      <dgm:spPr/>
      <dgm:t>
        <a:bodyPr/>
        <a:lstStyle/>
        <a:p>
          <a:endParaRPr lang="tr-TR"/>
        </a:p>
      </dgm:t>
    </dgm:pt>
    <dgm:pt modelId="{58ABAB9B-F884-4299-92DF-E8B923746306}" type="sibTrans" cxnId="{BCA4B547-BC9F-42D3-AB68-FA30D8E23AE9}">
      <dgm:prSet/>
      <dgm:spPr/>
      <dgm:t>
        <a:bodyPr/>
        <a:lstStyle/>
        <a:p>
          <a:endParaRPr lang="tr-TR"/>
        </a:p>
      </dgm:t>
    </dgm:pt>
    <dgm:pt modelId="{15C15B8C-86F4-4ED6-BEFF-CF720EC9FC1B}" type="pres">
      <dgm:prSet presAssocID="{63757CE3-167F-4942-A075-07D8F829C8B9}" presName="linearFlow" presStyleCnt="0">
        <dgm:presLayoutVars>
          <dgm:dir/>
          <dgm:resizeHandles val="exact"/>
        </dgm:presLayoutVars>
      </dgm:prSet>
      <dgm:spPr/>
    </dgm:pt>
    <dgm:pt modelId="{D14E2FAB-9D8E-4478-BEE4-1BCD7834333A}" type="pres">
      <dgm:prSet presAssocID="{1904A862-5E1B-413B-A126-F1CDC4DF27AE}" presName="node" presStyleLbl="node1" presStyleIdx="0" presStyleCnt="3">
        <dgm:presLayoutVars>
          <dgm:bulletEnabled val="1"/>
        </dgm:presLayoutVars>
      </dgm:prSet>
      <dgm:spPr/>
      <dgm:t>
        <a:bodyPr/>
        <a:lstStyle/>
        <a:p>
          <a:endParaRPr lang="tr-TR"/>
        </a:p>
      </dgm:t>
    </dgm:pt>
    <dgm:pt modelId="{13CBF51E-443B-4136-B122-D04D562CF39B}" type="pres">
      <dgm:prSet presAssocID="{80C8FDAD-B220-476E-87EE-43B3142CFDD1}" presName="spacerL" presStyleCnt="0"/>
      <dgm:spPr/>
    </dgm:pt>
    <dgm:pt modelId="{200E92B5-D493-4582-990E-9A72B1CD5E6D}" type="pres">
      <dgm:prSet presAssocID="{80C8FDAD-B220-476E-87EE-43B3142CFDD1}" presName="sibTrans" presStyleLbl="sibTrans2D1" presStyleIdx="0" presStyleCnt="2"/>
      <dgm:spPr/>
      <dgm:t>
        <a:bodyPr/>
        <a:lstStyle/>
        <a:p>
          <a:endParaRPr lang="tr-TR"/>
        </a:p>
      </dgm:t>
    </dgm:pt>
    <dgm:pt modelId="{D2F3C5F2-0665-47FB-9D21-06FDDA51F1E1}" type="pres">
      <dgm:prSet presAssocID="{80C8FDAD-B220-476E-87EE-43B3142CFDD1}" presName="spacerR" presStyleCnt="0"/>
      <dgm:spPr/>
    </dgm:pt>
    <dgm:pt modelId="{B0602976-9E0A-470F-9067-ACE7B68E0FE3}" type="pres">
      <dgm:prSet presAssocID="{04A37AF7-36F8-49A3-B437-807672502849}" presName="node" presStyleLbl="node1" presStyleIdx="1" presStyleCnt="3">
        <dgm:presLayoutVars>
          <dgm:bulletEnabled val="1"/>
        </dgm:presLayoutVars>
      </dgm:prSet>
      <dgm:spPr/>
      <dgm:t>
        <a:bodyPr/>
        <a:lstStyle/>
        <a:p>
          <a:endParaRPr lang="tr-TR"/>
        </a:p>
      </dgm:t>
    </dgm:pt>
    <dgm:pt modelId="{0CCDF029-7F21-4F22-8741-C08F33572E51}" type="pres">
      <dgm:prSet presAssocID="{917CDC5E-ABA5-4096-ACEF-F877315D4206}" presName="spacerL" presStyleCnt="0"/>
      <dgm:spPr/>
    </dgm:pt>
    <dgm:pt modelId="{F23F3490-9D9F-44A6-AF11-E8FA19C73F64}" type="pres">
      <dgm:prSet presAssocID="{917CDC5E-ABA5-4096-ACEF-F877315D4206}" presName="sibTrans" presStyleLbl="sibTrans2D1" presStyleIdx="1" presStyleCnt="2"/>
      <dgm:spPr/>
      <dgm:t>
        <a:bodyPr/>
        <a:lstStyle/>
        <a:p>
          <a:endParaRPr lang="tr-TR"/>
        </a:p>
      </dgm:t>
    </dgm:pt>
    <dgm:pt modelId="{C059A17A-5992-4144-911D-7548498DFB4E}" type="pres">
      <dgm:prSet presAssocID="{917CDC5E-ABA5-4096-ACEF-F877315D4206}" presName="spacerR" presStyleCnt="0"/>
      <dgm:spPr/>
    </dgm:pt>
    <dgm:pt modelId="{CDA1C594-2545-4252-8744-4DF1DBD5B5F1}" type="pres">
      <dgm:prSet presAssocID="{A08F2F58-447C-4533-9A18-559B4E4D5001}" presName="node" presStyleLbl="node1" presStyleIdx="2" presStyleCnt="3">
        <dgm:presLayoutVars>
          <dgm:bulletEnabled val="1"/>
        </dgm:presLayoutVars>
      </dgm:prSet>
      <dgm:spPr/>
      <dgm:t>
        <a:bodyPr/>
        <a:lstStyle/>
        <a:p>
          <a:endParaRPr lang="tr-TR"/>
        </a:p>
      </dgm:t>
    </dgm:pt>
  </dgm:ptLst>
  <dgm:cxnLst>
    <dgm:cxn modelId="{66325133-22B7-4D95-8740-2DCA67096C11}" type="presOf" srcId="{1904A862-5E1B-413B-A126-F1CDC4DF27AE}" destId="{D14E2FAB-9D8E-4478-BEE4-1BCD7834333A}" srcOrd="0" destOrd="0" presId="urn:microsoft.com/office/officeart/2005/8/layout/equation1"/>
    <dgm:cxn modelId="{BCA4B547-BC9F-42D3-AB68-FA30D8E23AE9}" srcId="{63757CE3-167F-4942-A075-07D8F829C8B9}" destId="{A08F2F58-447C-4533-9A18-559B4E4D5001}" srcOrd="2" destOrd="0" parTransId="{3C17A111-4330-490D-B8F9-B12477E3854B}" sibTransId="{58ABAB9B-F884-4299-92DF-E8B923746306}"/>
    <dgm:cxn modelId="{0AE1E1B7-B49E-44CB-B577-BAB5F3A558C3}" type="presOf" srcId="{63757CE3-167F-4942-A075-07D8F829C8B9}" destId="{15C15B8C-86F4-4ED6-BEFF-CF720EC9FC1B}" srcOrd="0" destOrd="0" presId="urn:microsoft.com/office/officeart/2005/8/layout/equation1"/>
    <dgm:cxn modelId="{919F3A0C-9BD7-4DAE-B110-8AF5678BD10E}" type="presOf" srcId="{A08F2F58-447C-4533-9A18-559B4E4D5001}" destId="{CDA1C594-2545-4252-8744-4DF1DBD5B5F1}" srcOrd="0" destOrd="0" presId="urn:microsoft.com/office/officeart/2005/8/layout/equation1"/>
    <dgm:cxn modelId="{FAACD94B-84D0-46C5-B3B4-0067967F7D7D}" type="presOf" srcId="{04A37AF7-36F8-49A3-B437-807672502849}" destId="{B0602976-9E0A-470F-9067-ACE7B68E0FE3}" srcOrd="0" destOrd="0" presId="urn:microsoft.com/office/officeart/2005/8/layout/equation1"/>
    <dgm:cxn modelId="{CA131C3A-DDE6-43BE-9605-8AC06BEFE869}" type="presOf" srcId="{917CDC5E-ABA5-4096-ACEF-F877315D4206}" destId="{F23F3490-9D9F-44A6-AF11-E8FA19C73F64}" srcOrd="0" destOrd="0" presId="urn:microsoft.com/office/officeart/2005/8/layout/equation1"/>
    <dgm:cxn modelId="{159C0381-919D-40B9-B361-B0528D6853A2}" type="presOf" srcId="{80C8FDAD-B220-476E-87EE-43B3142CFDD1}" destId="{200E92B5-D493-4582-990E-9A72B1CD5E6D}" srcOrd="0" destOrd="0" presId="urn:microsoft.com/office/officeart/2005/8/layout/equation1"/>
    <dgm:cxn modelId="{8FC74BA5-177B-40ED-AE2B-AC3CAC25572C}" srcId="{63757CE3-167F-4942-A075-07D8F829C8B9}" destId="{1904A862-5E1B-413B-A126-F1CDC4DF27AE}" srcOrd="0" destOrd="0" parTransId="{EAD1A9F7-4516-4722-B350-1C60A44F22FE}" sibTransId="{80C8FDAD-B220-476E-87EE-43B3142CFDD1}"/>
    <dgm:cxn modelId="{ED704A6C-8CDA-46BA-9D9C-69CFE961EFA5}" srcId="{63757CE3-167F-4942-A075-07D8F829C8B9}" destId="{04A37AF7-36F8-49A3-B437-807672502849}" srcOrd="1" destOrd="0" parTransId="{C70DC716-4832-4C07-B26E-F848259CA465}" sibTransId="{917CDC5E-ABA5-4096-ACEF-F877315D4206}"/>
    <dgm:cxn modelId="{16C49DF4-693A-4E87-B5AA-BA405EF2421A}" type="presParOf" srcId="{15C15B8C-86F4-4ED6-BEFF-CF720EC9FC1B}" destId="{D14E2FAB-9D8E-4478-BEE4-1BCD7834333A}" srcOrd="0" destOrd="0" presId="urn:microsoft.com/office/officeart/2005/8/layout/equation1"/>
    <dgm:cxn modelId="{1F375F2D-F333-478F-A0DE-78A091212C84}" type="presParOf" srcId="{15C15B8C-86F4-4ED6-BEFF-CF720EC9FC1B}" destId="{13CBF51E-443B-4136-B122-D04D562CF39B}" srcOrd="1" destOrd="0" presId="urn:microsoft.com/office/officeart/2005/8/layout/equation1"/>
    <dgm:cxn modelId="{534439D4-7634-4809-A876-1D16DF43E3A2}" type="presParOf" srcId="{15C15B8C-86F4-4ED6-BEFF-CF720EC9FC1B}" destId="{200E92B5-D493-4582-990E-9A72B1CD5E6D}" srcOrd="2" destOrd="0" presId="urn:microsoft.com/office/officeart/2005/8/layout/equation1"/>
    <dgm:cxn modelId="{E33EEC82-148F-45F5-9917-93062CD8F5C6}" type="presParOf" srcId="{15C15B8C-86F4-4ED6-BEFF-CF720EC9FC1B}" destId="{D2F3C5F2-0665-47FB-9D21-06FDDA51F1E1}" srcOrd="3" destOrd="0" presId="urn:microsoft.com/office/officeart/2005/8/layout/equation1"/>
    <dgm:cxn modelId="{A35CC1D2-49AF-4947-BE22-AF4A63F6B276}" type="presParOf" srcId="{15C15B8C-86F4-4ED6-BEFF-CF720EC9FC1B}" destId="{B0602976-9E0A-470F-9067-ACE7B68E0FE3}" srcOrd="4" destOrd="0" presId="urn:microsoft.com/office/officeart/2005/8/layout/equation1"/>
    <dgm:cxn modelId="{6E0BD459-A70C-4C52-B993-3060F8D851AE}" type="presParOf" srcId="{15C15B8C-86F4-4ED6-BEFF-CF720EC9FC1B}" destId="{0CCDF029-7F21-4F22-8741-C08F33572E51}" srcOrd="5" destOrd="0" presId="urn:microsoft.com/office/officeart/2005/8/layout/equation1"/>
    <dgm:cxn modelId="{47E1741B-7ADB-4E83-9E38-B5AB8AD47514}" type="presParOf" srcId="{15C15B8C-86F4-4ED6-BEFF-CF720EC9FC1B}" destId="{F23F3490-9D9F-44A6-AF11-E8FA19C73F64}" srcOrd="6" destOrd="0" presId="urn:microsoft.com/office/officeart/2005/8/layout/equation1"/>
    <dgm:cxn modelId="{33AD9A09-D605-4C14-B7D7-3CDA97A263FE}" type="presParOf" srcId="{15C15B8C-86F4-4ED6-BEFF-CF720EC9FC1B}" destId="{C059A17A-5992-4144-911D-7548498DFB4E}" srcOrd="7" destOrd="0" presId="urn:microsoft.com/office/officeart/2005/8/layout/equation1"/>
    <dgm:cxn modelId="{67E66A95-AD96-4FB2-BC89-ECBCADC92D24}" type="presParOf" srcId="{15C15B8C-86F4-4ED6-BEFF-CF720EC9FC1B}" destId="{CDA1C594-2545-4252-8744-4DF1DBD5B5F1}"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F1A0E-619A-486C-9F26-6F5B6FD12EB7}">
      <dsp:nvSpPr>
        <dsp:cNvPr id="0" name=""/>
        <dsp:cNvSpPr/>
      </dsp:nvSpPr>
      <dsp:spPr>
        <a:xfrm>
          <a:off x="4170" y="1068771"/>
          <a:ext cx="3079702" cy="1535296"/>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Devletin yaptığı parasal işlemleri kaydeden</a:t>
          </a:r>
          <a:endParaRPr lang="tr-TR" sz="1600" kern="1200" dirty="0"/>
        </a:p>
      </dsp:txBody>
      <dsp:txXfrm>
        <a:off x="771818" y="1068771"/>
        <a:ext cx="1544406" cy="1535296"/>
      </dsp:txXfrm>
    </dsp:sp>
    <dsp:sp modelId="{105A20B2-C1A9-45EE-BA9E-C4C10D785A19}">
      <dsp:nvSpPr>
        <dsp:cNvPr id="0" name=""/>
        <dsp:cNvSpPr/>
      </dsp:nvSpPr>
      <dsp:spPr>
        <a:xfrm>
          <a:off x="2821648" y="1119197"/>
          <a:ext cx="3170432" cy="1434444"/>
        </a:xfrm>
        <a:prstGeom prst="chevron">
          <a:avLst/>
        </a:prstGeom>
        <a:solidFill>
          <a:srgbClr val="FFC000"/>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bunların bütçe hedefleri ile kontrolünü sağlayan</a:t>
          </a:r>
          <a:endParaRPr lang="tr-TR" sz="1600" kern="1200" dirty="0"/>
        </a:p>
      </dsp:txBody>
      <dsp:txXfrm>
        <a:off x="3538870" y="1119197"/>
        <a:ext cx="1735988" cy="1434444"/>
      </dsp:txXfrm>
    </dsp:sp>
    <dsp:sp modelId="{37B3BBF5-D78F-466B-BB88-E7661BE87E08}">
      <dsp:nvSpPr>
        <dsp:cNvPr id="0" name=""/>
        <dsp:cNvSpPr/>
      </dsp:nvSpPr>
      <dsp:spPr>
        <a:xfrm>
          <a:off x="5729855" y="1136006"/>
          <a:ext cx="3188237" cy="1400827"/>
        </a:xfrm>
        <a:prstGeom prst="chevron">
          <a:avLst/>
        </a:prstGeom>
        <a:solidFill>
          <a:srgbClr val="00B050"/>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belirli tarihler itibariyle mali durumu, performansını ve nakit akışlarını</a:t>
          </a:r>
          <a:endParaRPr lang="tr-TR" sz="1600" kern="1200" dirty="0"/>
        </a:p>
      </dsp:txBody>
      <dsp:txXfrm>
        <a:off x="6430269" y="1136006"/>
        <a:ext cx="1787410" cy="1400827"/>
      </dsp:txXfrm>
    </dsp:sp>
    <dsp:sp modelId="{FD4C834A-95EF-4DAA-B02D-C7291AEFE86C}">
      <dsp:nvSpPr>
        <dsp:cNvPr id="0" name=""/>
        <dsp:cNvSpPr/>
      </dsp:nvSpPr>
      <dsp:spPr>
        <a:xfrm>
          <a:off x="8655868" y="1136006"/>
          <a:ext cx="2622250" cy="1400827"/>
        </a:xfrm>
        <a:prstGeom prst="chevron">
          <a:avLst/>
        </a:prstGeom>
        <a:solidFill>
          <a:srgbClr val="0070C0"/>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belirli dönemler itibariyle sonuçları rapor eden sistemdir</a:t>
          </a:r>
          <a:endParaRPr lang="tr-TR" sz="1600" kern="1200" dirty="0"/>
        </a:p>
      </dsp:txBody>
      <dsp:txXfrm>
        <a:off x="9356282" y="1136006"/>
        <a:ext cx="1221423" cy="14008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E2FAB-9D8E-4478-BEE4-1BCD7834333A}">
      <dsp:nvSpPr>
        <dsp:cNvPr id="0" name=""/>
        <dsp:cNvSpPr/>
      </dsp:nvSpPr>
      <dsp:spPr>
        <a:xfrm>
          <a:off x="1366" y="447040"/>
          <a:ext cx="1811734" cy="1811734"/>
        </a:xfrm>
        <a:prstGeom prst="ellipse">
          <a:avLst/>
        </a:prstGeom>
        <a:solidFill>
          <a:schemeClr val="accent6">
            <a:lumMod val="75000"/>
          </a:schemeClr>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Nakit Esası</a:t>
          </a:r>
          <a:endParaRPr lang="tr-TR" sz="1800" b="1" kern="1200" dirty="0"/>
        </a:p>
      </dsp:txBody>
      <dsp:txXfrm>
        <a:off x="266688" y="712362"/>
        <a:ext cx="1281090" cy="1281090"/>
      </dsp:txXfrm>
    </dsp:sp>
    <dsp:sp modelId="{200E92B5-D493-4582-990E-9A72B1CD5E6D}">
      <dsp:nvSpPr>
        <dsp:cNvPr id="0" name=""/>
        <dsp:cNvSpPr/>
      </dsp:nvSpPr>
      <dsp:spPr>
        <a:xfrm>
          <a:off x="1960214" y="827505"/>
          <a:ext cx="1050805" cy="1050805"/>
        </a:xfrm>
        <a:prstGeom prst="mathPlus">
          <a:avLst/>
        </a:prstGeom>
        <a:solidFill>
          <a:schemeClr val="accent1">
            <a:tint val="60000"/>
            <a:hueOff val="0"/>
            <a:satOff val="0"/>
            <a:lumOff val="0"/>
            <a:alphaOff val="0"/>
          </a:schemeClr>
        </a:solidFill>
        <a:ln>
          <a:noFill/>
        </a:ln>
        <a:effectLst/>
        <a:scene3d>
          <a:camera prst="orthographicFront"/>
          <a:lightRig rig="threePt" dir="t"/>
        </a:scene3d>
        <a:sp3d>
          <a:bevelT/>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2099498" y="1229333"/>
        <a:ext cx="772237" cy="247149"/>
      </dsp:txXfrm>
    </dsp:sp>
    <dsp:sp modelId="{B0602976-9E0A-470F-9067-ACE7B68E0FE3}">
      <dsp:nvSpPr>
        <dsp:cNvPr id="0" name=""/>
        <dsp:cNvSpPr/>
      </dsp:nvSpPr>
      <dsp:spPr>
        <a:xfrm>
          <a:off x="3158132" y="447040"/>
          <a:ext cx="1811734" cy="1811734"/>
        </a:xfrm>
        <a:prstGeom prst="ellipse">
          <a:avLst/>
        </a:prstGeom>
        <a:solidFill>
          <a:srgbClr val="92D050"/>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t>Ek Bir Düzenleme</a:t>
          </a:r>
          <a:endParaRPr lang="tr-TR" sz="1700" b="1" kern="1200" dirty="0"/>
        </a:p>
      </dsp:txBody>
      <dsp:txXfrm>
        <a:off x="3423454" y="712362"/>
        <a:ext cx="1281090" cy="1281090"/>
      </dsp:txXfrm>
    </dsp:sp>
    <dsp:sp modelId="{F23F3490-9D9F-44A6-AF11-E8FA19C73F64}">
      <dsp:nvSpPr>
        <dsp:cNvPr id="0" name=""/>
        <dsp:cNvSpPr/>
      </dsp:nvSpPr>
      <dsp:spPr>
        <a:xfrm>
          <a:off x="5116980" y="827505"/>
          <a:ext cx="1050805" cy="1050805"/>
        </a:xfrm>
        <a:prstGeom prst="mathEqual">
          <a:avLst/>
        </a:prstGeom>
        <a:solidFill>
          <a:schemeClr val="accent1">
            <a:tint val="60000"/>
            <a:hueOff val="0"/>
            <a:satOff val="0"/>
            <a:lumOff val="0"/>
            <a:alphaOff val="0"/>
          </a:schemeClr>
        </a:solidFill>
        <a:ln>
          <a:noFill/>
        </a:ln>
        <a:effectLst/>
        <a:scene3d>
          <a:camera prst="orthographicFront"/>
          <a:lightRig rig="threePt" dir="t"/>
        </a:scene3d>
        <a:sp3d>
          <a:bevelT/>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256264" y="1043971"/>
        <a:ext cx="772237" cy="617873"/>
      </dsp:txXfrm>
    </dsp:sp>
    <dsp:sp modelId="{CDA1C594-2545-4252-8744-4DF1DBD5B5F1}">
      <dsp:nvSpPr>
        <dsp:cNvPr id="0" name=""/>
        <dsp:cNvSpPr/>
      </dsp:nvSpPr>
      <dsp:spPr>
        <a:xfrm>
          <a:off x="6314898" y="447040"/>
          <a:ext cx="1811734" cy="1811734"/>
        </a:xfrm>
        <a:prstGeom prst="ellipse">
          <a:avLst/>
        </a:prstGeom>
        <a:solidFill>
          <a:srgbClr val="0070C0"/>
        </a:solidFill>
        <a:ln w="15875"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t>Uyarlanmış Nakit Esası </a:t>
          </a:r>
          <a:endParaRPr lang="tr-TR" sz="1700" b="1" kern="1200" dirty="0"/>
        </a:p>
      </dsp:txBody>
      <dsp:txXfrm>
        <a:off x="6580220" y="712362"/>
        <a:ext cx="1281090" cy="12810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DC6A9-73FE-4EB6-BC27-95B91B53AC33}" type="datetimeFigureOut">
              <a:rPr lang="tr-TR" smtClean="0"/>
              <a:pPr/>
              <a:t>5.10.2018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ABF3-09D4-44CC-8E87-62B6A744EA6E}" type="slidenum">
              <a:rPr lang="tr-TR" smtClean="0"/>
              <a:pPr/>
              <a:t>‹#›</a:t>
            </a:fld>
            <a:endParaRPr lang="tr-TR"/>
          </a:p>
        </p:txBody>
      </p:sp>
    </p:spTree>
    <p:extLst>
      <p:ext uri="{BB962C8B-B14F-4D97-AF65-F5344CB8AC3E}">
        <p14:creationId xmlns:p14="http://schemas.microsoft.com/office/powerpoint/2010/main" val="381679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lgn="just">
              <a:buFont typeface="Arial" panose="020B0604020202020204" pitchFamily="34" charset="0"/>
              <a:buChar char="•"/>
            </a:pPr>
            <a:r>
              <a:rPr lang="tr-TR" sz="1200" dirty="0" smtClean="0"/>
              <a:t>1990’lı yıllarda başlayan kamu reformu ile ekonomik anlamda önde gelen ülkeler nakit esaslı muhasebe sisteminden bilgi kullanıcılarına ayrıntılı bilgi sağlayan tahakkuk esaslı muhasebe sistemine geçiş yapmışlardır. Bu gelişmeler paralelinde ülkemizde de 1995 yılında Kamu mali Yönetim ile devlet muhasebesi alanında yeniden yapılandırma çalışmaları başlatılmıştır. Bu çalışmaların sonucu olarak 5018 sayılı kanun yürürlüğe girmiştir. Tahakkuk esasında tek düzen muhasebe sistemine geçilmiştir. Devlet muhasebesi standartları kurulu kurulmuştur.</a:t>
            </a:r>
            <a:endParaRPr lang="tr-TR" sz="1200" dirty="0" smtClean="0"/>
          </a:p>
          <a:p>
            <a:pPr marL="171450" indent="-171450" algn="just">
              <a:buFont typeface="Arial" panose="020B0604020202020204" pitchFamily="34" charset="0"/>
              <a:buChar char="•"/>
            </a:pPr>
            <a:r>
              <a:rPr lang="tr-TR" sz="1200" dirty="0" smtClean="0"/>
              <a:t>Türkiye’de benimsenen Devlet Muhasebesi Standartları</a:t>
            </a:r>
            <a:r>
              <a:rPr lang="tr-TR" sz="1200" dirty="0" smtClean="0"/>
              <a:t>’ dan DMS 1’nin  </a:t>
            </a:r>
            <a:r>
              <a:rPr lang="tr-TR" sz="1200" dirty="0" smtClean="0"/>
              <a:t>2019 yılında uygulamaya </a:t>
            </a:r>
            <a:r>
              <a:rPr lang="tr-TR" sz="1200" dirty="0" smtClean="0"/>
              <a:t>geçeceği öngörülmektedir.</a:t>
            </a:r>
            <a:r>
              <a:rPr lang="tr-TR" baseline="0" dirty="0" smtClean="0"/>
              <a:t> </a:t>
            </a:r>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1</a:t>
            </a:fld>
            <a:endParaRPr lang="tr-TR"/>
          </a:p>
        </p:txBody>
      </p:sp>
    </p:spTree>
    <p:extLst>
      <p:ext uri="{BB962C8B-B14F-4D97-AF65-F5344CB8AC3E}">
        <p14:creationId xmlns:p14="http://schemas.microsoft.com/office/powerpoint/2010/main" val="3208320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dirty="0" smtClean="0"/>
              <a:t>Genel amaçlı mali tablolar, özel bilgi talebinde bulunmayan kullanıcıların ihtiyaçlarını karşılayan mali tablolardır. Bu çerçevede , bireysel mali tablolar ile konsolide mali tablolar sunan kamu kurumları standardın kapsamı içinde yer alır.</a:t>
            </a:r>
          </a:p>
        </p:txBody>
      </p:sp>
      <p:sp>
        <p:nvSpPr>
          <p:cNvPr id="4" name="Slayt Numarası Yer Tutucusu 3"/>
          <p:cNvSpPr>
            <a:spLocks noGrp="1"/>
          </p:cNvSpPr>
          <p:nvPr>
            <p:ph type="sldNum" sz="quarter" idx="10"/>
          </p:nvPr>
        </p:nvSpPr>
        <p:spPr/>
        <p:txBody>
          <a:bodyPr/>
          <a:lstStyle/>
          <a:p>
            <a:fld id="{85BCABF3-09D4-44CC-8E87-62B6A744EA6E}" type="slidenum">
              <a:rPr lang="tr-TR" smtClean="0"/>
              <a:pPr/>
              <a:t>11</a:t>
            </a:fld>
            <a:endParaRPr lang="tr-TR"/>
          </a:p>
        </p:txBody>
      </p:sp>
    </p:spTree>
    <p:extLst>
      <p:ext uri="{BB962C8B-B14F-4D97-AF65-F5344CB8AC3E}">
        <p14:creationId xmlns:p14="http://schemas.microsoft.com/office/powerpoint/2010/main" val="2832387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DMS 1 de finansal tabloların amacı açıklanmış, tam bir finansal tablo seti kapsamında hangi finansal tabloların düzenlenmesi gerektiği belirtilmiş ve finansal tabloların düzenlenmesinde ve sunumunda uyulması gereken genel kurallara yer verilmiştir. </a:t>
            </a:r>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12</a:t>
            </a:fld>
            <a:endParaRPr lang="tr-TR"/>
          </a:p>
        </p:txBody>
      </p:sp>
    </p:spTree>
    <p:extLst>
      <p:ext uri="{BB962C8B-B14F-4D97-AF65-F5344CB8AC3E}">
        <p14:creationId xmlns:p14="http://schemas.microsoft.com/office/powerpoint/2010/main" val="1505375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85000" lnSpcReduction="10000"/>
          </a:bodyPr>
          <a:lstStyle/>
          <a:p>
            <a:endParaRPr lang="tr-TR" dirty="0" smtClean="0">
              <a:solidFill>
                <a:schemeClr val="tx1"/>
              </a:solidFill>
            </a:endParaRPr>
          </a:p>
          <a:p>
            <a:pPr lvl="1" algn="just"/>
            <a:r>
              <a:rPr lang="tr-TR" sz="2000" dirty="0" smtClean="0">
                <a:solidFill>
                  <a:schemeClr val="tx1"/>
                </a:solidFill>
              </a:rPr>
              <a:t>Mali tabloların hazırlanmasının ve sunumunun sorumluluğu yetkililer karşısında ve yetkililer arasında değişiklik gösterir.</a:t>
            </a:r>
          </a:p>
          <a:p>
            <a:pPr lvl="1" algn="just"/>
            <a:r>
              <a:rPr lang="tr-TR" sz="2000" dirty="0" smtClean="0">
                <a:solidFill>
                  <a:schemeClr val="tx1"/>
                </a:solidFill>
              </a:rPr>
              <a:t> Ayrıca yetki çerçevesinde mali tabloların hazırlanması sorumluluğunun kime ait olacağı ve mali tabloların onaylanması ve sunulması sorumluluğunun ise kime verileceği konusunda bir ayrım yapılabilir. </a:t>
            </a:r>
          </a:p>
          <a:p>
            <a:pPr lvl="1" algn="just"/>
            <a:r>
              <a:rPr lang="tr-TR" sz="2000" dirty="0" smtClean="0">
                <a:solidFill>
                  <a:schemeClr val="tx1"/>
                </a:solidFill>
              </a:rPr>
              <a:t>Tüm kamunun konsolide mali tablolarının hazırlanmasının sorumluluğu ise genellikle ortaklaşa merkezi bir kurumun başkanı gibi üst düzey bir seviyede, örneğin maliye bakanı veya ona eş değer bir düzeyde olur. </a:t>
            </a:r>
          </a:p>
          <a:p>
            <a:endParaRPr lang="tr-TR" dirty="0" smtClean="0">
              <a:solidFill>
                <a:schemeClr val="tx1"/>
              </a:solidFill>
            </a:endParaRPr>
          </a:p>
          <a:p>
            <a:r>
              <a:rPr lang="tr-TR" dirty="0" smtClean="0">
                <a:solidFill>
                  <a:schemeClr val="tx1"/>
                </a:solidFill>
              </a:rPr>
              <a:t>Örneğin -tek bir kamu kurumunda veya dairesinde- mali tabloları hazırlayanlar sorumlu olabileceği gibi kurumun başındaki de -genel müdür, finans müdürü gibi üst düzey yöneticilerde- sorumlu tutulabilir. </a:t>
            </a:r>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13</a:t>
            </a:fld>
            <a:endParaRPr lang="tr-TR"/>
          </a:p>
        </p:txBody>
      </p:sp>
    </p:spTree>
    <p:extLst>
      <p:ext uri="{BB962C8B-B14F-4D97-AF65-F5344CB8AC3E}">
        <p14:creationId xmlns:p14="http://schemas.microsoft.com/office/powerpoint/2010/main" val="3707443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Mali tablolarla ilgili olarak ----genel kurallar olarak belirlenmiştir.</a:t>
            </a:r>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14</a:t>
            </a:fld>
            <a:endParaRPr lang="tr-TR"/>
          </a:p>
        </p:txBody>
      </p:sp>
    </p:spTree>
    <p:extLst>
      <p:ext uri="{BB962C8B-B14F-4D97-AF65-F5344CB8AC3E}">
        <p14:creationId xmlns:p14="http://schemas.microsoft.com/office/powerpoint/2010/main" val="2405990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Mevcut varlıkların ve yükümlülüklerin tanımları yapılırken idarenin faaliyet döngüsüne atıfta bulunulmaktadır.</a:t>
            </a:r>
          </a:p>
          <a:p>
            <a:r>
              <a:rPr lang="tr-TR" dirty="0" smtClean="0"/>
              <a:t> Bir varlık şu durumlarda dönen varlık olarak sınıflandırılır;</a:t>
            </a:r>
          </a:p>
          <a:p>
            <a:r>
              <a:rPr lang="tr-TR" dirty="0" smtClean="0"/>
              <a:t>1) Normal faaliyet döneminde paraya çevrilmesi veya satış ya da tüketim amacıyla elde tutulması beklendiğinde,</a:t>
            </a:r>
          </a:p>
          <a:p>
            <a:r>
              <a:rPr lang="tr-TR" dirty="0" smtClean="0"/>
              <a:t>2) Özellikle gelir getirmesi amacıyla veya kısa vadeli olarak elde tutulduğunda ve raporlama tarihinden itibaren on iki ay içerisinde paraya çevrilmesi beklendiğinde,</a:t>
            </a:r>
          </a:p>
          <a:p>
            <a:r>
              <a:rPr lang="tr-TR" dirty="0" smtClean="0"/>
              <a:t>3) Nakit veya nakit benzeri varlık olduğunda.</a:t>
            </a:r>
          </a:p>
        </p:txBody>
      </p:sp>
      <p:sp>
        <p:nvSpPr>
          <p:cNvPr id="4" name="Slayt Numarası Yer Tutucusu 3"/>
          <p:cNvSpPr>
            <a:spLocks noGrp="1"/>
          </p:cNvSpPr>
          <p:nvPr>
            <p:ph type="sldNum" sz="quarter" idx="10"/>
          </p:nvPr>
        </p:nvSpPr>
        <p:spPr/>
        <p:txBody>
          <a:bodyPr/>
          <a:lstStyle/>
          <a:p>
            <a:fld id="{85BCABF3-09D4-44CC-8E87-62B6A744EA6E}" type="slidenum">
              <a:rPr lang="tr-TR" smtClean="0"/>
              <a:pPr/>
              <a:t>15</a:t>
            </a:fld>
            <a:endParaRPr lang="tr-TR"/>
          </a:p>
        </p:txBody>
      </p:sp>
    </p:spTree>
    <p:extLst>
      <p:ext uri="{BB962C8B-B14F-4D97-AF65-F5344CB8AC3E}">
        <p14:creationId xmlns:p14="http://schemas.microsoft.com/office/powerpoint/2010/main" val="1813907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0" i="0" dirty="0" smtClean="0">
                <a:solidFill>
                  <a:srgbClr val="000000"/>
                </a:solidFill>
                <a:effectLst/>
                <a:latin typeface="Times New Roman" panose="02020603050405020304" pitchFamily="18" charset="0"/>
              </a:rPr>
              <a:t>Faaliyet döngüsünün esas alındığı sunum biçiminde, borçlar vadeleri dikkate alınarak kısa ve uzun vadeli yabancı kaynaklar şeklinde sınıflandırılmıştır.</a:t>
            </a:r>
          </a:p>
          <a:p>
            <a:r>
              <a:rPr lang="tr-TR" dirty="0" smtClean="0">
                <a:solidFill>
                  <a:srgbClr val="000000"/>
                </a:solidFill>
                <a:latin typeface="Times New Roman" panose="02020603050405020304" pitchFamily="18" charset="0"/>
              </a:rPr>
              <a:t>Bir borcun kısa vadeli olarak sınıflandırılabilmesi için aşağıdaki kriterlerden herhangi birine uyması gerekir.</a:t>
            </a:r>
          </a:p>
          <a:p>
            <a:pPr lvl="1"/>
            <a:r>
              <a:rPr lang="tr-TR" b="0" i="0" dirty="0" smtClean="0">
                <a:solidFill>
                  <a:srgbClr val="000000"/>
                </a:solidFill>
                <a:effectLst/>
                <a:latin typeface="Times New Roman" panose="02020603050405020304" pitchFamily="18" charset="0"/>
              </a:rPr>
              <a:t>Normal faaliyet döneminde ödenmesi beklenen ve</a:t>
            </a:r>
          </a:p>
          <a:p>
            <a:pPr lvl="1"/>
            <a:r>
              <a:rPr lang="tr-TR" smtClean="0">
                <a:solidFill>
                  <a:srgbClr val="000000"/>
                </a:solidFill>
                <a:latin typeface="Times New Roman" panose="02020603050405020304" pitchFamily="18" charset="0"/>
              </a:rPr>
              <a:t>R</a:t>
            </a:r>
            <a:r>
              <a:rPr lang="tr-TR" b="0" i="0" smtClean="0">
                <a:solidFill>
                  <a:srgbClr val="000000"/>
                </a:solidFill>
                <a:effectLst/>
                <a:latin typeface="Times New Roman" panose="02020603050405020304" pitchFamily="18" charset="0"/>
              </a:rPr>
              <a:t>aporlama tarihinden sonra on iki ay içerisinde ödenecek olması </a:t>
            </a:r>
            <a:r>
              <a:rPr lang="tr-TR" smtClean="0"/>
              <a:t> </a:t>
            </a:r>
            <a:endParaRPr lang="tr-TR" dirty="0" smtClean="0"/>
          </a:p>
        </p:txBody>
      </p:sp>
      <p:sp>
        <p:nvSpPr>
          <p:cNvPr id="4" name="Slayt Numarası Yer Tutucusu 3"/>
          <p:cNvSpPr>
            <a:spLocks noGrp="1"/>
          </p:cNvSpPr>
          <p:nvPr>
            <p:ph type="sldNum" sz="quarter" idx="10"/>
          </p:nvPr>
        </p:nvSpPr>
        <p:spPr/>
        <p:txBody>
          <a:bodyPr/>
          <a:lstStyle/>
          <a:p>
            <a:fld id="{85BCABF3-09D4-44CC-8E87-62B6A744EA6E}" type="slidenum">
              <a:rPr lang="tr-TR" smtClean="0"/>
              <a:pPr/>
              <a:t>16</a:t>
            </a:fld>
            <a:endParaRPr lang="tr-TR"/>
          </a:p>
        </p:txBody>
      </p:sp>
    </p:spTree>
    <p:extLst>
      <p:ext uri="{BB962C8B-B14F-4D97-AF65-F5344CB8AC3E}">
        <p14:creationId xmlns:p14="http://schemas.microsoft.com/office/powerpoint/2010/main" val="3395116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Fonksiyon esasına göre giderlerini sınıflandıran kamu kurumları, dipnot açıklamalarında giderlerini çeşit esasına göre açıklar. </a:t>
            </a:r>
          </a:p>
        </p:txBody>
      </p:sp>
      <p:sp>
        <p:nvSpPr>
          <p:cNvPr id="4" name="Slayt Numarası Yer Tutucusu 3"/>
          <p:cNvSpPr>
            <a:spLocks noGrp="1"/>
          </p:cNvSpPr>
          <p:nvPr>
            <p:ph type="sldNum" sz="quarter" idx="10"/>
          </p:nvPr>
        </p:nvSpPr>
        <p:spPr/>
        <p:txBody>
          <a:bodyPr/>
          <a:lstStyle/>
          <a:p>
            <a:fld id="{85BCABF3-09D4-44CC-8E87-62B6A744EA6E}" type="slidenum">
              <a:rPr lang="tr-TR" smtClean="0"/>
              <a:pPr/>
              <a:t>17</a:t>
            </a:fld>
            <a:endParaRPr lang="tr-TR"/>
          </a:p>
        </p:txBody>
      </p:sp>
    </p:spTree>
    <p:extLst>
      <p:ext uri="{BB962C8B-B14F-4D97-AF65-F5344CB8AC3E}">
        <p14:creationId xmlns:p14="http://schemas.microsoft.com/office/powerpoint/2010/main" val="3095264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dirty="0" smtClean="0"/>
              <a:t>DMS 1 Mali Tabloların Sunulması Standardında, net varlık/</a:t>
            </a:r>
            <a:r>
              <a:rPr lang="tr-TR" dirty="0" err="1" smtClean="0"/>
              <a:t>özkaynak</a:t>
            </a:r>
            <a:r>
              <a:rPr lang="tr-TR" dirty="0" smtClean="0"/>
              <a:t> değişim tablosunun nasıl düzenleneceğine ilişkin açıklamalara yer verilmiş, biçimsel yapısı ile ilgili herhangi bir düzenleme yapılmamıştır.</a:t>
            </a:r>
          </a:p>
          <a:p>
            <a:pPr algn="just"/>
            <a:r>
              <a:rPr lang="tr-TR" dirty="0" smtClean="0"/>
              <a:t>Devletin niteliği göz önünde tutulduğunda devlet bilançosunda kendine özgü bir </a:t>
            </a:r>
            <a:r>
              <a:rPr lang="tr-TR" dirty="0" err="1" smtClean="0"/>
              <a:t>özkaynak</a:t>
            </a:r>
            <a:r>
              <a:rPr lang="tr-TR" dirty="0" smtClean="0"/>
              <a:t> kaleminin oluşacağı açıktır ve kamu kuruluşlarının sermayesi olmamasından dolayı varlıklardaki değişimi net varlık/</a:t>
            </a:r>
            <a:r>
              <a:rPr lang="tr-TR" dirty="0" err="1" smtClean="0"/>
              <a:t>özkaynak</a:t>
            </a:r>
            <a:r>
              <a:rPr lang="tr-TR" dirty="0" smtClean="0"/>
              <a:t> değişim tablosu hazırlayarak göstermeleri gerekmektedir.  </a:t>
            </a:r>
          </a:p>
          <a:p>
            <a:pPr algn="just"/>
            <a:r>
              <a:rPr lang="tr-TR" dirty="0" smtClean="0"/>
              <a:t>Net varlık/</a:t>
            </a:r>
            <a:r>
              <a:rPr lang="tr-TR" dirty="0" err="1" smtClean="0"/>
              <a:t>özkaynak</a:t>
            </a:r>
            <a:r>
              <a:rPr lang="tr-TR" dirty="0" smtClean="0"/>
              <a:t> değişim tablosu, mali yıl boyunca idarenin net varlıklarındaki değişimi açıklayan bir mali </a:t>
            </a:r>
            <a:r>
              <a:rPr lang="tr-TR" dirty="0" err="1" smtClean="0"/>
              <a:t>tablodur.</a:t>
            </a:r>
            <a:r>
              <a:rPr lang="tr-TR" altLang="tr-TR" dirty="0" err="1" smtClean="0"/>
              <a:t>Kamu</a:t>
            </a:r>
            <a:r>
              <a:rPr lang="tr-TR" altLang="tr-TR" dirty="0" smtClean="0"/>
              <a:t> idarelerinin net varlıklar/</a:t>
            </a:r>
            <a:r>
              <a:rPr lang="tr-TR" altLang="tr-TR" dirty="0" err="1" smtClean="0"/>
              <a:t>özkaynağındaki</a:t>
            </a:r>
            <a:r>
              <a:rPr lang="tr-TR" altLang="tr-TR" dirty="0" smtClean="0"/>
              <a:t> iki raporlama tarihi arasındaki değişiklikler, malî tablolarda kabul edilen ve sunulan ölçüm ilkeleri kapsamında, dönem içerisinde net değerdeki artış ve azalışları yansıtır.</a:t>
            </a:r>
          </a:p>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19</a:t>
            </a:fld>
            <a:endParaRPr lang="tr-TR"/>
          </a:p>
        </p:txBody>
      </p:sp>
    </p:spTree>
    <p:extLst>
      <p:ext uri="{BB962C8B-B14F-4D97-AF65-F5344CB8AC3E}">
        <p14:creationId xmlns:p14="http://schemas.microsoft.com/office/powerpoint/2010/main" val="3523199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altLang="tr-TR" dirty="0" smtClean="0">
                <a:latin typeface="Arial" panose="020B0604020202020204" pitchFamily="34" charset="0"/>
                <a:cs typeface="Arial" panose="020B0604020202020204" pitchFamily="34" charset="0"/>
              </a:rPr>
              <a:t>Muhasebe sistemini DMS kapsamında hazırlayan tüm kamu sektörü kuruluşlarının nakit akış tablolarını hazırlamaları gerekmekte ve finansal tabloların ayrılmaz bir parçası olarak kabul edilmektedir. Bir kamu idaresinin nakit akışlarına ilişkin bilgiler, finansal tablo kullanıcılarına, işletmenin nakit ve nakit benzeri yaratma yeteneğini ve kamu idaresinin in bu nakit akışlarını kullanma ihtiyacını değerlendirebilmelerinde dayanak oluşturması bakımından faydalıdır.</a:t>
            </a:r>
          </a:p>
          <a:p>
            <a:endParaRPr lang="tr-TR" altLang="tr-TR" dirty="0" smtClean="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0"/>
          </p:nvPr>
        </p:nvSpPr>
        <p:spPr/>
        <p:txBody>
          <a:bodyPr/>
          <a:lstStyle/>
          <a:p>
            <a:fld id="{85BCABF3-09D4-44CC-8E87-62B6A744EA6E}" type="slidenum">
              <a:rPr lang="tr-TR" smtClean="0"/>
              <a:pPr/>
              <a:t>20</a:t>
            </a:fld>
            <a:endParaRPr lang="tr-TR"/>
          </a:p>
        </p:txBody>
      </p:sp>
    </p:spTree>
    <p:extLst>
      <p:ext uri="{BB962C8B-B14F-4D97-AF65-F5344CB8AC3E}">
        <p14:creationId xmlns:p14="http://schemas.microsoft.com/office/powerpoint/2010/main" val="1742709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Nakit benzeri tanımına vadesi üç ayı geçmemek kaydıyla, kısa vadeli mevduatlar ve devlet tahvili, kısa vadeli krediler, banka mevduat hesapları gibi.</a:t>
            </a:r>
            <a:r>
              <a:rPr lang="tr-TR" altLang="tr-TR" dirty="0" smtClean="0">
                <a:latin typeface="Arial" panose="020B0604020202020204" pitchFamily="34" charset="0"/>
                <a:cs typeface="Arial" panose="020B0604020202020204" pitchFamily="34" charset="0"/>
              </a:rPr>
              <a:t> Nakit benzerleri, kısa vadeli nakit yükümlülükler için elde bulundurulan ve yatırım amacıyla veya diğer amaçlarla kullanılmayan varlıklardır. Bir varlığın nakit benzeri olarak kabul edilebilmesi için, </a:t>
            </a:r>
            <a:r>
              <a:rPr lang="tr-TR" altLang="tr-TR" dirty="0" smtClean="0">
                <a:solidFill>
                  <a:srgbClr val="00FF00"/>
                </a:solidFill>
                <a:latin typeface="Arial" panose="020B0604020202020204" pitchFamily="34" charset="0"/>
                <a:cs typeface="Arial" panose="020B0604020202020204" pitchFamily="34" charset="0"/>
              </a:rPr>
              <a:t>değeri kesinlikle saptanabilen bir nakde dönüştürülebilmesi ve değerindeki değişim riskinin ise önemsiz olması şarttır. </a:t>
            </a:r>
          </a:p>
          <a:p>
            <a:endParaRPr lang="tr-TR" altLang="tr-TR" dirty="0" smtClean="0">
              <a:solidFill>
                <a:srgbClr val="00FF00"/>
              </a:solidFill>
              <a:latin typeface="Arial" panose="020B0604020202020204" pitchFamily="34" charset="0"/>
              <a:cs typeface="Arial" panose="020B0604020202020204" pitchFamily="34" charset="0"/>
            </a:endParaRPr>
          </a:p>
          <a:p>
            <a:pPr>
              <a:defRPr/>
            </a:pPr>
            <a:r>
              <a:rPr lang="tr-TR" altLang="tr-TR" dirty="0" smtClean="0">
                <a:latin typeface="Arial" panose="020B0604020202020204" pitchFamily="34" charset="0"/>
                <a:cs typeface="Arial" panose="020B0604020202020204" pitchFamily="34" charset="0"/>
              </a:rPr>
              <a:t>43. Yatırım ve finansman faaliyetlerinden nakit ve nakit benzeri kullanımı gerektirmeyen işlemler nakit akış tablosunda yer almaz. Bu işlemler, yatırım ve finansman faaliyeti ile ilgili tüm gerekli bilgileri içerecek şekilde, diğer finansal tablo veya dipnotlarda yer alır.</a:t>
            </a:r>
          </a:p>
          <a:p>
            <a:pPr>
              <a:defRPr/>
            </a:pPr>
            <a:r>
              <a:rPr lang="tr-TR" altLang="tr-TR" dirty="0" smtClean="0">
                <a:latin typeface="Arial" panose="020B0604020202020204" pitchFamily="34" charset="0"/>
                <a:cs typeface="Arial" panose="020B0604020202020204" pitchFamily="34" charset="0"/>
              </a:rPr>
              <a:t> 44. Yatırım ve finansman faaliyetlerinin büyük bir kısmı, işletmelerin sermaye ve aktif yapılarına etki etmelerine karşın, cari nakit akışları üzerinde herhangi bir etkiye sahip değildirler. </a:t>
            </a:r>
          </a:p>
          <a:p>
            <a:pPr>
              <a:defRPr/>
            </a:pPr>
            <a:r>
              <a:rPr lang="tr-TR" altLang="tr-TR" dirty="0" smtClean="0">
                <a:latin typeface="Arial" panose="020B0604020202020204" pitchFamily="34" charset="0"/>
                <a:cs typeface="Arial" panose="020B0604020202020204" pitchFamily="34" charset="0"/>
              </a:rPr>
              <a:t>Nakit akışı yaratmayan işlemlerin, nakit akış tablosu dışında bırakılması, nakit akış tablosunun amacı ile tutarlıdır. Çünkü bu işlemlerin cari dönemdeki nakit akışları ile bir ilişkileri bulunmamaktadır. </a:t>
            </a:r>
          </a:p>
          <a:p>
            <a:pPr>
              <a:defRPr/>
            </a:pPr>
            <a:r>
              <a:rPr lang="tr-TR" altLang="tr-TR" dirty="0" smtClean="0">
                <a:latin typeface="Arial" panose="020B0604020202020204" pitchFamily="34" charset="0"/>
                <a:cs typeface="Arial" panose="020B0604020202020204" pitchFamily="34" charset="0"/>
              </a:rPr>
              <a:t>Nakit akışı yaratmayan işlemlerin örnekleri şu şekildedir: </a:t>
            </a:r>
          </a:p>
          <a:p>
            <a:pPr marL="228600" indent="-228600">
              <a:buFontTx/>
              <a:buAutoNum type="alphaLcParenBoth"/>
              <a:defRPr/>
            </a:pPr>
            <a:r>
              <a:rPr lang="tr-TR" altLang="tr-TR" dirty="0" smtClean="0">
                <a:latin typeface="Arial" panose="020B0604020202020204" pitchFamily="34" charset="0"/>
                <a:cs typeface="Arial" panose="020B0604020202020204" pitchFamily="34" charset="0"/>
              </a:rPr>
              <a:t>Aktiflerin borçlanma veya finansal kiralama yoluyla elde edilmesi, </a:t>
            </a:r>
          </a:p>
          <a:p>
            <a:pPr marL="228600" indent="-228600">
              <a:buFontTx/>
              <a:buAutoNum type="alphaLcParenBoth"/>
              <a:defRPr/>
            </a:pPr>
            <a:r>
              <a:rPr lang="tr-TR" altLang="tr-TR" dirty="0" smtClean="0">
                <a:latin typeface="Arial" panose="020B0604020202020204" pitchFamily="34" charset="0"/>
                <a:cs typeface="Arial" panose="020B0604020202020204" pitchFamily="34" charset="0"/>
              </a:rPr>
              <a:t>Bir işletmenin hisse senedi ihracı yolu ile elde edilmesi, </a:t>
            </a:r>
          </a:p>
          <a:p>
            <a:pPr marL="228600" indent="-228600">
              <a:buFontTx/>
              <a:buAutoNum type="alphaLcParenBoth"/>
              <a:defRPr/>
            </a:pPr>
            <a:r>
              <a:rPr lang="tr-TR" altLang="tr-TR" dirty="0" smtClean="0">
                <a:latin typeface="Arial" panose="020B0604020202020204" pitchFamily="34" charset="0"/>
                <a:cs typeface="Arial" panose="020B0604020202020204" pitchFamily="34" charset="0"/>
              </a:rPr>
              <a:t>Borçların </a:t>
            </a:r>
            <a:r>
              <a:rPr lang="tr-TR" altLang="tr-TR" dirty="0" err="1" smtClean="0">
                <a:latin typeface="Arial" panose="020B0604020202020204" pitchFamily="34" charset="0"/>
                <a:cs typeface="Arial" panose="020B0604020202020204" pitchFamily="34" charset="0"/>
              </a:rPr>
              <a:t>özkaynağa</a:t>
            </a:r>
            <a:r>
              <a:rPr lang="tr-TR" altLang="tr-TR" dirty="0" smtClean="0">
                <a:latin typeface="Arial" panose="020B0604020202020204" pitchFamily="34" charset="0"/>
                <a:cs typeface="Arial" panose="020B0604020202020204" pitchFamily="34" charset="0"/>
              </a:rPr>
              <a:t> dönüştürülmesi</a:t>
            </a:r>
          </a:p>
          <a:p>
            <a:endParaRPr lang="tr-TR" dirty="0" smtClean="0"/>
          </a:p>
          <a:p>
            <a:endParaRPr lang="tr-TR" altLang="tr-TR" dirty="0" smtClean="0">
              <a:solidFill>
                <a:srgbClr val="00FF00"/>
              </a:solidFill>
              <a:latin typeface="Arial" panose="020B0604020202020204" pitchFamily="34" charset="0"/>
              <a:cs typeface="Arial" panose="020B0604020202020204" pitchFamily="34" charset="0"/>
            </a:endParaRPr>
          </a:p>
          <a:p>
            <a:endParaRPr lang="tr-TR" altLang="tr-TR" dirty="0" smtClean="0">
              <a:solidFill>
                <a:srgbClr val="00FF00"/>
              </a:solidFill>
              <a:latin typeface="Arial" panose="020B0604020202020204" pitchFamily="34" charset="0"/>
              <a:cs typeface="Arial" panose="020B0604020202020204" pitchFamily="34" charset="0"/>
            </a:endParaRPr>
          </a:p>
          <a:p>
            <a:endParaRPr lang="tr-TR" altLang="tr-TR" dirty="0" smtClean="0">
              <a:solidFill>
                <a:srgbClr val="00FF00"/>
              </a:solidFill>
              <a:latin typeface="Arial" panose="020B0604020202020204" pitchFamily="34" charset="0"/>
              <a:cs typeface="Arial" panose="020B0604020202020204" pitchFamily="34" charset="0"/>
            </a:endParaRPr>
          </a:p>
          <a:p>
            <a:endParaRPr lang="tr-TR" altLang="tr-TR" dirty="0" smtClean="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21</a:t>
            </a:fld>
            <a:endParaRPr lang="tr-TR"/>
          </a:p>
        </p:txBody>
      </p:sp>
    </p:spTree>
    <p:extLst>
      <p:ext uri="{BB962C8B-B14F-4D97-AF65-F5344CB8AC3E}">
        <p14:creationId xmlns:p14="http://schemas.microsoft.com/office/powerpoint/2010/main" val="198616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0"/>
            <a:r>
              <a:rPr lang="tr-TR" b="0" dirty="0" smtClean="0"/>
              <a:t>Muhasebe</a:t>
            </a:r>
            <a:r>
              <a:rPr lang="tr-TR" b="0" baseline="0" dirty="0" smtClean="0"/>
              <a:t> devletin olmazsa olmazıdır. Nasıl kar amacı gütmeyen bir vakıf veya kar amacı güden bir işletme finansal durum, finansal performans ve nakit akışlarını izlemek için muhasebeden faydalanıyorsa devletinde kendine özgü özellikleri içinde finansal gidişatının izlenmesi açısından iyi bir muhasebe sistemine ihtiyacı vardır. </a:t>
            </a:r>
            <a:r>
              <a:rPr lang="tr-TR" dirty="0" smtClean="0"/>
              <a:t> </a:t>
            </a:r>
          </a:p>
          <a:p>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Devletin gelir ve giderlerini ve diğer mali işlemleri kaydederek bunların bütçe ile denetlenmesine imkan sağlanması Devlet Muhasebesinin temel işlevi olarak görüle gelmiştir.</a:t>
            </a:r>
          </a:p>
          <a:p>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2</a:t>
            </a:fld>
            <a:endParaRPr lang="tr-TR"/>
          </a:p>
        </p:txBody>
      </p:sp>
    </p:spTree>
    <p:extLst>
      <p:ext uri="{BB962C8B-B14F-4D97-AF65-F5344CB8AC3E}">
        <p14:creationId xmlns:p14="http://schemas.microsoft.com/office/powerpoint/2010/main" val="3468518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ltLang="tr-TR" dirty="0" smtClean="0">
                <a:latin typeface="Arial" panose="020B0604020202020204" pitchFamily="34" charset="0"/>
                <a:cs typeface="Arial" panose="020B0604020202020204" pitchFamily="34" charset="0"/>
              </a:rPr>
              <a:t>Bir kurum, yatırım ve finansman faaliyetlerinden olan nakit akışlarını iş sahasına en uygun şekilde gösterir. </a:t>
            </a:r>
          </a:p>
          <a:p>
            <a:endParaRPr lang="tr-TR" altLang="tr-TR" dirty="0" smtClean="0">
              <a:latin typeface="Arial" panose="020B0604020202020204" pitchFamily="34" charset="0"/>
              <a:cs typeface="Arial" panose="020B0604020202020204" pitchFamily="34" charset="0"/>
            </a:endParaRPr>
          </a:p>
          <a:p>
            <a:r>
              <a:rPr lang="tr-TR" altLang="tr-TR" dirty="0" smtClean="0">
                <a:latin typeface="Arial" panose="020B0604020202020204" pitchFamily="34" charset="0"/>
                <a:cs typeface="Arial" panose="020B0604020202020204" pitchFamily="34" charset="0"/>
              </a:rPr>
              <a:t>11.Faaliyet bazında sınıflama, kullanıcılara, bu faaliyetlerin işletmenin finansal durumuna ve nakit ve nakit benzerlerine olan etkisine ilişkin bilgi sağlar. Bu bilgi ayrıca, faaliyetler arasındaki ilişkilerin değerlendirilmesi için de kullanılabilir.  </a:t>
            </a:r>
          </a:p>
          <a:p>
            <a:endParaRPr lang="tr-TR" altLang="tr-TR" dirty="0" smtClean="0">
              <a:latin typeface="Arial" panose="020B0604020202020204" pitchFamily="34" charset="0"/>
              <a:cs typeface="Arial" panose="020B0604020202020204" pitchFamily="34" charset="0"/>
            </a:endParaRPr>
          </a:p>
          <a:p>
            <a:r>
              <a:rPr lang="tr-TR" altLang="tr-TR" dirty="0" smtClean="0">
                <a:latin typeface="Arial" panose="020B0604020202020204" pitchFamily="34" charset="0"/>
                <a:cs typeface="Arial" panose="020B0604020202020204" pitchFamily="34" charset="0"/>
              </a:rPr>
              <a:t>12. Tek bir işlem, farklı şekilde sınıflandırılan nakit akışları içerebilir. Örneğin, bir kredi geri ödemesi hem faiz hem de anapara ödemesini içerir, faiz esas faaliyet faaliyeti olarak sınıflanırken anapara finansman faaliyeti olarak sınıflanır</a:t>
            </a:r>
          </a:p>
        </p:txBody>
      </p:sp>
      <p:sp>
        <p:nvSpPr>
          <p:cNvPr id="4" name="Slayt Numarası Yer Tutucusu 3"/>
          <p:cNvSpPr>
            <a:spLocks noGrp="1"/>
          </p:cNvSpPr>
          <p:nvPr>
            <p:ph type="sldNum" sz="quarter" idx="10"/>
          </p:nvPr>
        </p:nvSpPr>
        <p:spPr/>
        <p:txBody>
          <a:bodyPr/>
          <a:lstStyle/>
          <a:p>
            <a:fld id="{85BCABF3-09D4-44CC-8E87-62B6A744EA6E}" type="slidenum">
              <a:rPr lang="tr-TR" smtClean="0"/>
              <a:pPr/>
              <a:t>22</a:t>
            </a:fld>
            <a:endParaRPr lang="tr-TR"/>
          </a:p>
        </p:txBody>
      </p:sp>
    </p:spTree>
    <p:extLst>
      <p:ext uri="{BB962C8B-B14F-4D97-AF65-F5344CB8AC3E}">
        <p14:creationId xmlns:p14="http://schemas.microsoft.com/office/powerpoint/2010/main" val="717603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342900" lvl="0" indent="-342900" algn="just">
              <a:spcAft>
                <a:spcPts val="0"/>
              </a:spcAft>
              <a:buSzPts val="1000"/>
              <a:buFont typeface="+mj-lt"/>
              <a:buAutoNum type="arabicPeriod"/>
            </a:pPr>
            <a:r>
              <a:rPr lang="tr-TR" sz="1200" dirty="0" smtClean="0">
                <a:effectLst/>
                <a:latin typeface="Times New Roman" panose="02020603050405020304" pitchFamily="18" charset="0"/>
                <a:ea typeface="Times New Roman" panose="02020603050405020304" pitchFamily="18" charset="0"/>
              </a:rPr>
              <a:t>Esas faaliyetlere ilişkin </a:t>
            </a:r>
            <a:r>
              <a:rPr lang="tr-TR" sz="1200" kern="1200" dirty="0" smtClean="0">
                <a:solidFill>
                  <a:schemeClr val="tx1"/>
                </a:solidFill>
                <a:effectLst/>
                <a:latin typeface="+mn-lt"/>
                <a:ea typeface="+mn-ea"/>
                <a:cs typeface="+mn-cs"/>
              </a:rPr>
              <a:t>nakit akışları, esasen kamu idaresinin temel nakit getiren faaliyetlerinden elde edilir. </a:t>
            </a:r>
          </a:p>
          <a:p>
            <a:pPr marL="342900" lvl="0" indent="-342900" algn="just">
              <a:spcAft>
                <a:spcPts val="0"/>
              </a:spcAft>
              <a:buSzPts val="1000"/>
              <a:buFont typeface="+mj-lt"/>
              <a:buAutoNum type="arabicPeriod"/>
            </a:pPr>
            <a:r>
              <a:rPr lang="tr-TR" sz="1200" kern="1200" dirty="0" smtClean="0">
                <a:solidFill>
                  <a:schemeClr val="tx1"/>
                </a:solidFill>
                <a:effectLst/>
                <a:latin typeface="+mn-lt"/>
                <a:ea typeface="+mn-ea"/>
                <a:cs typeface="+mn-cs"/>
              </a:rPr>
              <a:t>n</a:t>
            </a:r>
            <a:r>
              <a:rPr lang="tr-TR" sz="1200" dirty="0" smtClean="0">
                <a:effectLst/>
                <a:latin typeface="Times New Roman" panose="02020603050405020304" pitchFamily="18" charset="0"/>
                <a:ea typeface="Times New Roman" panose="02020603050405020304" pitchFamily="18" charset="0"/>
              </a:rPr>
              <a:t>et nakit akışlarının tutarı kamu idaresinin faaliyetini yürütebilme, yükümlülüklerini ödeyebilme ve dış finansman kaynaklarına başvurmaksızın yeni yatırımlar yapabilme kapasitesini yansıtır. Genel yönetime ait konsolide net nakit akışlarının toplam tutarı, esas faaliyetlerin ne kadarlık kısmının vergi, harç ve diğer gelirler yoluyla finanse edildiği konusunda bilgi sağlar. </a:t>
            </a:r>
          </a:p>
          <a:p>
            <a:pPr marL="342900" lvl="0" indent="-342900" algn="just">
              <a:spcAft>
                <a:spcPts val="0"/>
              </a:spcAft>
              <a:buSzPts val="1000"/>
              <a:buFont typeface="+mj-lt"/>
              <a:buAutoNum type="arabicPeriod"/>
            </a:pPr>
            <a:endParaRPr lang="tr-TR" sz="1200" dirty="0" smtClean="0">
              <a:effectLst/>
              <a:latin typeface="Times New Roman" panose="02020603050405020304" pitchFamily="18" charset="0"/>
              <a:ea typeface="Times New Roman" panose="02020603050405020304" pitchFamily="18" charset="0"/>
            </a:endParaRPr>
          </a:p>
          <a:p>
            <a:pPr lvl="0"/>
            <a:r>
              <a:rPr lang="tr-TR" sz="1200" kern="1200" dirty="0" smtClean="0">
                <a:solidFill>
                  <a:schemeClr val="tx1"/>
                </a:solidFill>
                <a:effectLst/>
                <a:latin typeface="+mn-lt"/>
                <a:ea typeface="+mn-ea"/>
                <a:cs typeface="+mn-cs"/>
              </a:rPr>
              <a:t>Kamu idareleri net olarak ayrımını yapamadıkları faaliyetlerini esas faaliyetler kapsamında değerlendirmelidirler.</a:t>
            </a:r>
          </a:p>
          <a:p>
            <a:r>
              <a:rPr lang="tr-TR" sz="1200" b="1" kern="1200" dirty="0" smtClean="0">
                <a:solidFill>
                  <a:schemeClr val="tx1"/>
                </a:solidFill>
                <a:effectLst/>
                <a:latin typeface="+mn-lt"/>
                <a:ea typeface="+mn-ea"/>
                <a:cs typeface="+mn-cs"/>
              </a:rPr>
              <a:t> </a:t>
            </a:r>
            <a:endParaRPr lang="tr-TR" sz="1200" dirty="0" smtClean="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dirty="0" smtClean="0">
                <a:latin typeface="Arial" panose="020B0604020202020204" pitchFamily="34" charset="0"/>
                <a:cs typeface="Arial" panose="020B0604020202020204" pitchFamily="34" charset="0"/>
              </a:rPr>
              <a:t>ana gelir getirici faaliyetleriyle ilgili olup,  dönem faaliyet sonucunun belirlenmesinde yer alan işlem ve olaylardan kaynaklanır. </a:t>
            </a:r>
          </a:p>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23</a:t>
            </a:fld>
            <a:endParaRPr lang="tr-TR"/>
          </a:p>
        </p:txBody>
      </p:sp>
    </p:spTree>
    <p:extLst>
      <p:ext uri="{BB962C8B-B14F-4D97-AF65-F5344CB8AC3E}">
        <p14:creationId xmlns:p14="http://schemas.microsoft.com/office/powerpoint/2010/main" val="151383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defRPr/>
            </a:pPr>
            <a:r>
              <a:rPr lang="tr-TR" altLang="tr-TR" dirty="0" smtClean="0">
                <a:latin typeface="Arial" panose="020B0604020202020204" pitchFamily="34" charset="0"/>
                <a:cs typeface="Arial" panose="020B0604020202020204" pitchFamily="34" charset="0"/>
              </a:rPr>
              <a:t>İşletme faaliyetlerine ilişkin nakit akışları aşağıdaki yöntemlere göre raporlanabilir. </a:t>
            </a:r>
          </a:p>
          <a:p>
            <a:pPr>
              <a:defRPr/>
            </a:pPr>
            <a:endParaRPr lang="tr-TR" altLang="tr-TR" dirty="0" smtClean="0">
              <a:latin typeface="Arial" panose="020B0604020202020204" pitchFamily="34" charset="0"/>
              <a:cs typeface="Arial" panose="020B0604020202020204" pitchFamily="34" charset="0"/>
            </a:endParaRPr>
          </a:p>
          <a:p>
            <a:pPr marL="228600" indent="-228600">
              <a:buFontTx/>
              <a:buAutoNum type="alphaLcParenBoth"/>
              <a:defRPr/>
            </a:pPr>
            <a:r>
              <a:rPr lang="tr-TR" altLang="tr-TR" dirty="0" smtClean="0">
                <a:latin typeface="Arial" panose="020B0604020202020204" pitchFamily="34" charset="0"/>
                <a:cs typeface="Arial" panose="020B0604020202020204" pitchFamily="34" charset="0"/>
              </a:rPr>
              <a:t>Brüt nakit girişleri ve brüt nakit çıkışlarına ait ana grupların belirtildiği Brüt (Dolaysız) yönteme* göre veya </a:t>
            </a:r>
          </a:p>
          <a:p>
            <a:pPr marL="228600" indent="-228600">
              <a:buFontTx/>
              <a:buAutoNum type="alphaLcParenBoth"/>
              <a:defRPr/>
            </a:pPr>
            <a:r>
              <a:rPr lang="tr-TR" altLang="tr-TR" dirty="0" smtClean="0">
                <a:latin typeface="Arial" panose="020B0604020202020204" pitchFamily="34" charset="0"/>
                <a:cs typeface="Arial" panose="020B0604020202020204" pitchFamily="34" charset="0"/>
              </a:rPr>
              <a:t>Net fazla yada açıklığın sonucunun gayri nakdi işlemlerin, geçmiş veya gelecek işlemlerle ilgili nakit giriş veya çıkışları tahakkuklarının veya ertelemelerinin ve yatırım veya finansman faaliyetleriyle ilgili nakit akışlarına ilişkin gelir veya gider kalemlerinin etkilerine göre düzeltildiği net (dolaylı) yönteme göre.</a:t>
            </a:r>
          </a:p>
          <a:p>
            <a:pPr>
              <a:defRPr/>
            </a:pPr>
            <a:endParaRPr lang="tr-TR" altLang="tr-TR" dirty="0" smtClean="0">
              <a:latin typeface="Arial" panose="020B0604020202020204" pitchFamily="34" charset="0"/>
              <a:cs typeface="Arial" panose="020B0604020202020204" pitchFamily="34" charset="0"/>
            </a:endParaRPr>
          </a:p>
          <a:p>
            <a:pPr>
              <a:defRPr/>
            </a:pPr>
            <a:endParaRPr lang="tr-TR" altLang="tr-TR" dirty="0" smtClean="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0"/>
          </p:nvPr>
        </p:nvSpPr>
        <p:spPr/>
        <p:txBody>
          <a:bodyPr/>
          <a:lstStyle/>
          <a:p>
            <a:fld id="{85BCABF3-09D4-44CC-8E87-62B6A744EA6E}" type="slidenum">
              <a:rPr lang="tr-TR" smtClean="0"/>
              <a:pPr/>
              <a:t>24</a:t>
            </a:fld>
            <a:endParaRPr lang="tr-TR"/>
          </a:p>
        </p:txBody>
      </p:sp>
    </p:spTree>
    <p:extLst>
      <p:ext uri="{BB962C8B-B14F-4D97-AF65-F5344CB8AC3E}">
        <p14:creationId xmlns:p14="http://schemas.microsoft.com/office/powerpoint/2010/main" val="1273189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dirty="0" smtClean="0">
                <a:latin typeface="Arial" panose="020B0604020202020204" pitchFamily="34" charset="0"/>
                <a:cs typeface="Arial" panose="020B0604020202020204" pitchFamily="34" charset="0"/>
              </a:rPr>
              <a:t>Yatırım faaliyetlerinden kaynaklanan nakit akışlarının ayrı olarak gösterilmesi önem arz eder; çünkü gelecekte kamu idaresine gelir ve nakit akışı sağlaması öngörülen kaynaklar için yapılan harcamaların düzeyi gösterilmiş olur. Yalnızca, finansal durum tablosunda (bilançoda) varlık muhasebeleştirilmesi sonucunu doğuran harcamalar, yatırım faaliyeti olarak sınıflandırılmaya uygundur.</a:t>
            </a:r>
            <a:endParaRPr lang="tr-TR" dirty="0" smtClean="0"/>
          </a:p>
          <a:p>
            <a:endParaRPr lang="tr-TR" dirty="0" smtClean="0"/>
          </a:p>
          <a:p>
            <a:r>
              <a:rPr lang="tr-TR" dirty="0" smtClean="0"/>
              <a:t>Uzun vadeli varlıkların ve nakit benzeri kalemlerde yer almayan diğer yatırımların satın alınması ve elden çıkarılmasıdır.</a:t>
            </a:r>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25</a:t>
            </a:fld>
            <a:endParaRPr lang="tr-TR"/>
          </a:p>
        </p:txBody>
      </p:sp>
    </p:spTree>
    <p:extLst>
      <p:ext uri="{BB962C8B-B14F-4D97-AF65-F5344CB8AC3E}">
        <p14:creationId xmlns:p14="http://schemas.microsoft.com/office/powerpoint/2010/main" val="198651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Kamu idaresinin net değerinin ve borçlarının büyüklük ve niteliğinde değişikliklere neden olan faaliyetlerdir. </a:t>
            </a:r>
            <a:endParaRPr lang="tr-TR" dirty="0" smtClean="0"/>
          </a:p>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26</a:t>
            </a:fld>
            <a:endParaRPr lang="tr-TR"/>
          </a:p>
        </p:txBody>
      </p:sp>
    </p:spTree>
    <p:extLst>
      <p:ext uri="{BB962C8B-B14F-4D97-AF65-F5344CB8AC3E}">
        <p14:creationId xmlns:p14="http://schemas.microsoft.com/office/powerpoint/2010/main" val="1118435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ltLang="tr-TR" dirty="0" smtClean="0">
                <a:latin typeface="Arial" panose="020B0604020202020204" pitchFamily="34" charset="0"/>
                <a:cs typeface="Arial" panose="020B0604020202020204" pitchFamily="34" charset="0"/>
              </a:rPr>
              <a:t>Kur farklarından kaynaklanan </a:t>
            </a:r>
            <a:r>
              <a:rPr lang="tr-TR" altLang="tr-TR" dirty="0" err="1" smtClean="0">
                <a:latin typeface="Arial" panose="020B0604020202020204" pitchFamily="34" charset="0"/>
                <a:cs typeface="Arial" panose="020B0604020202020204" pitchFamily="34" charset="0"/>
              </a:rPr>
              <a:t>realize</a:t>
            </a:r>
            <a:r>
              <a:rPr lang="tr-TR" altLang="tr-TR" dirty="0" smtClean="0">
                <a:latin typeface="Arial" panose="020B0604020202020204" pitchFamily="34" charset="0"/>
                <a:cs typeface="Arial" panose="020B0604020202020204" pitchFamily="34" charset="0"/>
              </a:rPr>
              <a:t> olmamış kazanç ve kayıplar nakit akışı olarak kabul edilmez. Ancak, kur farklarının yabancı para cinsinden tutulan nakit ve nakit benzerleri üzerine etkisi, dönemin başlangıcında ve sonundaki nakit ve nakit benzerlerinin mutabakatlarını yapmak amacıyla, nakit akış tablosunda yer alır. Bu şekilde bulunan tutarlar; esas faaliyet yatırım ve finansman faaliyetlerine ilişkin nakit akışlarından ayrı bir şekilde gösterilir ve söz konusu nakit akışları dönem sonundaki kurdan ilgili para birimine çevrilmiş olsaydı ortaya çıkacak kur farklarını ihtiva eder </a:t>
            </a:r>
          </a:p>
        </p:txBody>
      </p:sp>
      <p:sp>
        <p:nvSpPr>
          <p:cNvPr id="4" name="Slayt Numarası Yer Tutucusu 3"/>
          <p:cNvSpPr>
            <a:spLocks noGrp="1"/>
          </p:cNvSpPr>
          <p:nvPr>
            <p:ph type="sldNum" sz="quarter" idx="10"/>
          </p:nvPr>
        </p:nvSpPr>
        <p:spPr/>
        <p:txBody>
          <a:bodyPr/>
          <a:lstStyle/>
          <a:p>
            <a:fld id="{85BCABF3-09D4-44CC-8E87-62B6A744EA6E}" type="slidenum">
              <a:rPr lang="tr-TR" smtClean="0"/>
              <a:pPr/>
              <a:t>27</a:t>
            </a:fld>
            <a:endParaRPr lang="tr-TR"/>
          </a:p>
        </p:txBody>
      </p:sp>
    </p:spTree>
    <p:extLst>
      <p:ext uri="{BB962C8B-B14F-4D97-AF65-F5344CB8AC3E}">
        <p14:creationId xmlns:p14="http://schemas.microsoft.com/office/powerpoint/2010/main" val="4053893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29</a:t>
            </a:fld>
            <a:endParaRPr lang="tr-TR"/>
          </a:p>
        </p:txBody>
      </p:sp>
    </p:spTree>
    <p:extLst>
      <p:ext uri="{BB962C8B-B14F-4D97-AF65-F5344CB8AC3E}">
        <p14:creationId xmlns:p14="http://schemas.microsoft.com/office/powerpoint/2010/main" val="1433710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Devlet kavramı geniş anlamıyla daha çok merkezi yönetim kapsamındaki kamu kurum ve kuruluşları ifade etmektedir.</a:t>
            </a:r>
          </a:p>
          <a:p>
            <a:r>
              <a:rPr lang="tr-TR" dirty="0" smtClean="0"/>
              <a:t>Kamunun ise kanunla kurulan bütün kamu kurum ve kuruluşlarını ifade etmektedir.</a:t>
            </a:r>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30</a:t>
            </a:fld>
            <a:endParaRPr lang="tr-TR"/>
          </a:p>
        </p:txBody>
      </p:sp>
    </p:spTree>
    <p:extLst>
      <p:ext uri="{BB962C8B-B14F-4D97-AF65-F5344CB8AC3E}">
        <p14:creationId xmlns:p14="http://schemas.microsoft.com/office/powerpoint/2010/main" val="1953762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Gelişen ekonomi sayesinde</a:t>
            </a:r>
            <a:r>
              <a:rPr lang="tr-TR" baseline="0" dirty="0" smtClean="0"/>
              <a:t> ülkelerarası ekonomik ilişkiler sonucunda ortaya çıkan bilgi ihtiyacına cevap verebilecek muhasebe sistemleri geliştirilmiştir. Bu bağlamda, ihtiyaçlara yönelik farklı sistemler geliştirilmiştir. Ülkeler devlet muhasebe sistemlerinde kendi ülkemizde de olduğu gibi bütçe temelli nakit esasını benimsemişler. Dünyada 1990’lı yıllarda başlayan Kamu Reformu ile ekonomik anlamda gelişmiş ülkeler örneğin Amerika, Yeni Zelanda, Avustralya gibi ülkeler  kamu sektörünün etkinliği ve </a:t>
            </a:r>
            <a:r>
              <a:rPr lang="tr-TR" baseline="0" dirty="0" err="1" smtClean="0"/>
              <a:t>etkiliğini</a:t>
            </a:r>
            <a:r>
              <a:rPr lang="tr-TR" baseline="0" dirty="0" smtClean="0"/>
              <a:t> artırmak amacıyla devlet muhasebe sistemlerinde nakit esaslı muhasebe sisteminden tam </a:t>
            </a:r>
            <a:r>
              <a:rPr lang="tr-TR" baseline="0" dirty="0" err="1" smtClean="0"/>
              <a:t>tahakkkuk</a:t>
            </a:r>
            <a:r>
              <a:rPr lang="tr-TR" baseline="0" dirty="0" smtClean="0"/>
              <a:t> esaslı  muhasebe sistemine geçiş yapmışlardır. 2020 yılında beklenen nakit esaslı muhasebe sistemini benimseyen ülke sayısının 5’e düşeceği öngörülmektedir.  </a:t>
            </a:r>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3</a:t>
            </a:fld>
            <a:endParaRPr lang="tr-TR"/>
          </a:p>
        </p:txBody>
      </p:sp>
    </p:spTree>
    <p:extLst>
      <p:ext uri="{BB962C8B-B14F-4D97-AF65-F5344CB8AC3E}">
        <p14:creationId xmlns:p14="http://schemas.microsoft.com/office/powerpoint/2010/main" val="1526558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dirty="0" smtClean="0"/>
              <a:t>Uyarlanmış nakit esası, çalışma şekli bakımından ve raporlama açısından</a:t>
            </a:r>
            <a:r>
              <a:rPr lang="tr-TR" baseline="0" dirty="0" smtClean="0"/>
              <a:t> </a:t>
            </a:r>
            <a:r>
              <a:rPr lang="tr-TR" dirty="0" smtClean="0"/>
              <a:t>nakit esaslı</a:t>
            </a:r>
            <a:r>
              <a:rPr lang="tr-TR" baseline="0" dirty="0" smtClean="0"/>
              <a:t> muhasebe sistemi ile aynı şekildedir</a:t>
            </a:r>
            <a:r>
              <a:rPr lang="tr-TR" dirty="0" smtClean="0"/>
              <a:t>. Bu yöntemin nakit esası yönteminden</a:t>
            </a:r>
            <a:r>
              <a:rPr lang="tr-TR" baseline="0" dirty="0" smtClean="0"/>
              <a:t> ayrıldığı nokta ise hesapların mali yıl sonrası yaklaşık olarak bir ay daha açık tutulmasıdır. </a:t>
            </a:r>
            <a:endParaRPr lang="tr-TR" dirty="0" smtClean="0"/>
          </a:p>
          <a:p>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4</a:t>
            </a:fld>
            <a:endParaRPr lang="tr-TR"/>
          </a:p>
        </p:txBody>
      </p:sp>
    </p:spTree>
    <p:extLst>
      <p:ext uri="{BB962C8B-B14F-4D97-AF65-F5344CB8AC3E}">
        <p14:creationId xmlns:p14="http://schemas.microsoft.com/office/powerpoint/2010/main" val="1929891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dirty="0" smtClean="0"/>
              <a:t>Maddi duran varlıklar gibi varlıklar  muhasebe içi izlenmez. Örneğin arazi, bina, taşıtlar, demirbaşlar, ormanlarla ilgili işlemler kayıtlara alınmaz. </a:t>
            </a:r>
          </a:p>
          <a:p>
            <a:pPr algn="just"/>
            <a:r>
              <a:rPr lang="tr-TR" dirty="0" smtClean="0"/>
              <a:t>Dolayısıyla bu varlıklara amortisman ayrılmaz.</a:t>
            </a:r>
          </a:p>
          <a:p>
            <a:pPr algn="just"/>
            <a:r>
              <a:rPr lang="tr-TR" dirty="0" smtClean="0"/>
              <a:t>Tahakkuk etmiş borç ve alacaklar muhasebe içi izlenir.</a:t>
            </a:r>
          </a:p>
          <a:p>
            <a:endParaRPr lang="tr-TR" dirty="0" smtClean="0"/>
          </a:p>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5</a:t>
            </a:fld>
            <a:endParaRPr lang="tr-TR"/>
          </a:p>
        </p:txBody>
      </p:sp>
    </p:spTree>
    <p:extLst>
      <p:ext uri="{BB962C8B-B14F-4D97-AF65-F5344CB8AC3E}">
        <p14:creationId xmlns:p14="http://schemas.microsoft.com/office/powerpoint/2010/main" val="1147488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6</a:t>
            </a:fld>
            <a:endParaRPr lang="tr-TR"/>
          </a:p>
        </p:txBody>
      </p:sp>
    </p:spTree>
    <p:extLst>
      <p:ext uri="{BB962C8B-B14F-4D97-AF65-F5344CB8AC3E}">
        <p14:creationId xmlns:p14="http://schemas.microsoft.com/office/powerpoint/2010/main" val="4887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Devlet muhasebesi alanındaki uluslararası düzenlemeler</a:t>
            </a:r>
            <a:r>
              <a:rPr lang="tr-TR" baseline="0" dirty="0" smtClean="0"/>
              <a:t> </a:t>
            </a:r>
            <a:r>
              <a:rPr lang="tr-TR" dirty="0" smtClean="0"/>
              <a:t>Uluslararası Muhasebeciler Federasyonu (IFAC) tarafından yapılmaktadır.</a:t>
            </a:r>
          </a:p>
          <a:p>
            <a:r>
              <a:rPr lang="tr-TR" dirty="0" smtClean="0"/>
              <a:t>Devlet Muhasebesi ile ilgili uluslararası düzenlemeler bu federasyona bağlı Uluslararası Kamu</a:t>
            </a:r>
            <a:r>
              <a:rPr lang="tr-TR" baseline="0" dirty="0" smtClean="0"/>
              <a:t> Sektörü </a:t>
            </a:r>
            <a:r>
              <a:rPr lang="tr-TR" dirty="0" smtClean="0"/>
              <a:t>Muhasebe Standartları Kurulunca (IPSASB) sürdürülmektedir. </a:t>
            </a:r>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7</a:t>
            </a:fld>
            <a:endParaRPr lang="tr-TR"/>
          </a:p>
        </p:txBody>
      </p:sp>
    </p:spTree>
    <p:extLst>
      <p:ext uri="{BB962C8B-B14F-4D97-AF65-F5344CB8AC3E}">
        <p14:creationId xmlns:p14="http://schemas.microsoft.com/office/powerpoint/2010/main" val="183945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Devlet düzeyinde, Avrupa Komisyonu ve diğer uluslararası ve uluslararası örgütler OECD, NATO, Birleşmiş Milletler, Dünya Bankası gibi kuruluşlar IPSAS ile uyumlu tahakkuk muhasebe sistemini benimsemişler ve benimsenmesi yolunda desteklemişlerdir. Bu</a:t>
            </a:r>
            <a:r>
              <a:rPr lang="tr-TR" baseline="0" dirty="0" smtClean="0"/>
              <a:t> standartlar dünyada küresel devrim olarak nitelendirilmektedir. </a:t>
            </a:r>
            <a:r>
              <a:rPr lang="tr-TR" dirty="0" smtClean="0"/>
              <a:t> </a:t>
            </a:r>
          </a:p>
          <a:p>
            <a:endParaRPr lang="tr-TR" dirty="0"/>
          </a:p>
        </p:txBody>
      </p:sp>
      <p:sp>
        <p:nvSpPr>
          <p:cNvPr id="4" name="3 Slayt Numarası Yer Tutucusu"/>
          <p:cNvSpPr>
            <a:spLocks noGrp="1"/>
          </p:cNvSpPr>
          <p:nvPr>
            <p:ph type="sldNum" sz="quarter" idx="10"/>
          </p:nvPr>
        </p:nvSpPr>
        <p:spPr/>
        <p:txBody>
          <a:bodyPr/>
          <a:lstStyle/>
          <a:p>
            <a:fld id="{85BCABF3-09D4-44CC-8E87-62B6A744EA6E}" type="slidenum">
              <a:rPr lang="tr-TR" smtClean="0"/>
              <a:pPr/>
              <a:t>8</a:t>
            </a:fld>
            <a:endParaRPr lang="tr-TR"/>
          </a:p>
        </p:txBody>
      </p:sp>
    </p:spTree>
    <p:extLst>
      <p:ext uri="{BB962C8B-B14F-4D97-AF65-F5344CB8AC3E}">
        <p14:creationId xmlns:p14="http://schemas.microsoft.com/office/powerpoint/2010/main" val="2140363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BCABF3-09D4-44CC-8E87-62B6A744EA6E}" type="slidenum">
              <a:rPr lang="tr-TR" smtClean="0"/>
              <a:pPr/>
              <a:t>9</a:t>
            </a:fld>
            <a:endParaRPr lang="tr-TR"/>
          </a:p>
        </p:txBody>
      </p:sp>
    </p:spTree>
    <p:extLst>
      <p:ext uri="{BB962C8B-B14F-4D97-AF65-F5344CB8AC3E}">
        <p14:creationId xmlns:p14="http://schemas.microsoft.com/office/powerpoint/2010/main" val="387839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363697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369054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2CA132-5B1F-41D5-B20B-BA7CB24E0DAD}"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0640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9EED99F-4AEA-4A8D-A8DC-22DEAAF97412}" type="datetimeFigureOut">
              <a:rPr lang="tr-TR" smtClean="0"/>
              <a:pPr/>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3610881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9EED99F-4AEA-4A8D-A8DC-22DEAAF97412}" type="datetimeFigureOut">
              <a:rPr lang="tr-TR" smtClean="0"/>
              <a:pPr/>
              <a:t>5.10.2018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CA132-5B1F-41D5-B20B-BA7CB24E0DAD}"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4158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9EED99F-4AEA-4A8D-A8DC-22DEAAF97412}" type="datetimeFigureOut">
              <a:rPr lang="tr-TR" smtClean="0"/>
              <a:pPr/>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466941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1085644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234086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203326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9EED99F-4AEA-4A8D-A8DC-22DEAAF97412}" type="datetimeFigureOut">
              <a:rPr lang="tr-TR" smtClean="0"/>
              <a:pPr/>
              <a:t>5.10.2018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295608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9EED99F-4AEA-4A8D-A8DC-22DEAAF97412}" type="datetimeFigureOut">
              <a:rPr lang="tr-TR" smtClean="0"/>
              <a:pPr/>
              <a:t>5.10.2018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179494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9EED99F-4AEA-4A8D-A8DC-22DEAAF97412}" type="datetimeFigureOut">
              <a:rPr lang="tr-TR" smtClean="0"/>
              <a:pPr/>
              <a:t>5.10.2018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273141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9EED99F-4AEA-4A8D-A8DC-22DEAAF97412}" type="datetimeFigureOut">
              <a:rPr lang="tr-TR" smtClean="0"/>
              <a:pPr/>
              <a:t>5.10.2018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4086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ED99F-4AEA-4A8D-A8DC-22DEAAF97412}" type="datetimeFigureOut">
              <a:rPr lang="tr-TR" smtClean="0"/>
              <a:pPr/>
              <a:t>5.10.2018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341624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9EED99F-4AEA-4A8D-A8DC-22DEAAF97412}" type="datetimeFigureOut">
              <a:rPr lang="tr-TR" smtClean="0"/>
              <a:pPr/>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423132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9EED99F-4AEA-4A8D-A8DC-22DEAAF97412}" type="datetimeFigureOut">
              <a:rPr lang="tr-TR" smtClean="0"/>
              <a:pPr/>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CA132-5B1F-41D5-B20B-BA7CB24E0DAD}" type="slidenum">
              <a:rPr lang="tr-TR" smtClean="0"/>
              <a:pPr/>
              <a:t>‹#›</a:t>
            </a:fld>
            <a:endParaRPr lang="tr-TR"/>
          </a:p>
        </p:txBody>
      </p:sp>
    </p:spTree>
    <p:extLst>
      <p:ext uri="{BB962C8B-B14F-4D97-AF65-F5344CB8AC3E}">
        <p14:creationId xmlns:p14="http://schemas.microsoft.com/office/powerpoint/2010/main" val="363615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ED99F-4AEA-4A8D-A8DC-22DEAAF97412}" type="datetimeFigureOut">
              <a:rPr lang="tr-TR" smtClean="0"/>
              <a:pPr/>
              <a:t>5.10.2018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2CA132-5B1F-41D5-B20B-BA7CB24E0DAD}" type="slidenum">
              <a:rPr lang="tr-TR" smtClean="0"/>
              <a:pPr/>
              <a:t>‹#›</a:t>
            </a:fld>
            <a:endParaRPr lang="tr-TR"/>
          </a:p>
        </p:txBody>
      </p:sp>
    </p:spTree>
    <p:extLst>
      <p:ext uri="{BB962C8B-B14F-4D97-AF65-F5344CB8AC3E}">
        <p14:creationId xmlns:p14="http://schemas.microsoft.com/office/powerpoint/2010/main" val="451993424"/>
      </p:ext>
    </p:extLst>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1" r:id="rId12"/>
    <p:sldLayoutId id="2147484182" r:id="rId13"/>
    <p:sldLayoutId id="2147484183" r:id="rId14"/>
    <p:sldLayoutId id="2147484184" r:id="rId15"/>
    <p:sldLayoutId id="21474841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resmigazete.gov.tr/eskiler/2013/06/20130606-16.htm" TargetMode="External"/><Relationship Id="rId13" Type="http://schemas.openxmlformats.org/officeDocument/2006/relationships/hyperlink" Target="http://www.resmigazete.gov.tr/eskiler/2017/12/20171229-20.pdf" TargetMode="External"/><Relationship Id="rId3" Type="http://schemas.openxmlformats.org/officeDocument/2006/relationships/hyperlink" Target="http://www.resmigazete.gov.tr/eskiler/2011/04/20110420-18.pdf" TargetMode="External"/><Relationship Id="rId7" Type="http://schemas.openxmlformats.org/officeDocument/2006/relationships/hyperlink" Target="http://www.resmigazete.gov.tr/eskiler/2013/06/20130606-15.htm" TargetMode="External"/><Relationship Id="rId12" Type="http://schemas.openxmlformats.org/officeDocument/2006/relationships/hyperlink" Target="http://www.resmigazete.gov.tr/eskiler/2017/10/20171012-5.pdf" TargetMode="External"/><Relationship Id="rId2" Type="http://schemas.openxmlformats.org/officeDocument/2006/relationships/hyperlink" Target="http://www.resmigazete.gov.tr/eskiler/2011/02/20110210-14.pdf" TargetMode="External"/><Relationship Id="rId1" Type="http://schemas.openxmlformats.org/officeDocument/2006/relationships/slideLayout" Target="../slideLayouts/slideLayout2.xml"/><Relationship Id="rId6" Type="http://schemas.openxmlformats.org/officeDocument/2006/relationships/hyperlink" Target="http://www.resmigazete.gov.tr/eskiler/2012/10/20121010-33.htm" TargetMode="External"/><Relationship Id="rId11" Type="http://schemas.openxmlformats.org/officeDocument/2006/relationships/hyperlink" Target="http://www.resmigazete.gov.tr/eskiler/2016/12/20161224.htm" TargetMode="External"/><Relationship Id="rId5" Type="http://schemas.openxmlformats.org/officeDocument/2006/relationships/hyperlink" Target="http://www.resmigazete.gov.tr/eskiler/2012/05/20120516-14.pdf" TargetMode="External"/><Relationship Id="rId10" Type="http://schemas.openxmlformats.org/officeDocument/2006/relationships/hyperlink" Target="http://www.resmigazete.gov.tr/main.aspx?home=http://www.resmigazete.gov.tr/eskiler/2015/06/20150626.htm&amp;main=http://www.resmigazete.gov.tr/eskiler/2015/06/20150626.htm" TargetMode="External"/><Relationship Id="rId4" Type="http://schemas.openxmlformats.org/officeDocument/2006/relationships/hyperlink" Target="http://www.resmigazete.gov.tr/eskiler/2011/11/20111124-13.htm" TargetMode="External"/><Relationship Id="rId9" Type="http://schemas.openxmlformats.org/officeDocument/2006/relationships/hyperlink" Target="http://www.resmigazete.gov.tr/eskiler/2014/05/20140507-11.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resmigazete.gov.tr/eskiler/2009/07/20090710-13.htm" TargetMode="External"/><Relationship Id="rId13" Type="http://schemas.openxmlformats.org/officeDocument/2006/relationships/hyperlink" Target="http://www.resmigazete.gov.tr/eskiler/2010/06/20100619-17.htm" TargetMode="External"/><Relationship Id="rId3" Type="http://schemas.openxmlformats.org/officeDocument/2006/relationships/hyperlink" Target="http://www.resmigazete.gov.tr/eskiler/2008/02/20080222-7.htm" TargetMode="External"/><Relationship Id="rId7" Type="http://schemas.openxmlformats.org/officeDocument/2006/relationships/hyperlink" Target="http://www.resmigazete.gov.tr/eskiler/2009/02/20090208-4.htm" TargetMode="External"/><Relationship Id="rId12" Type="http://schemas.openxmlformats.org/officeDocument/2006/relationships/hyperlink" Target="http://www.resmigazete.gov.tr/eskiler/2010/06/20100619-16.htm" TargetMode="External"/><Relationship Id="rId17" Type="http://schemas.openxmlformats.org/officeDocument/2006/relationships/hyperlink" Target="http://www.resmigazete.gov.tr/eskiler/2011/02/20110210-13.pdf" TargetMode="External"/><Relationship Id="rId2" Type="http://schemas.openxmlformats.org/officeDocument/2006/relationships/notesSlide" Target="../notesSlides/notesSlide9.xml"/><Relationship Id="rId16" Type="http://schemas.openxmlformats.org/officeDocument/2006/relationships/hyperlink" Target="http://www.resmigazete.gov.tr/eskiler/2010/08/20100827-8.htm" TargetMode="External"/><Relationship Id="rId1" Type="http://schemas.openxmlformats.org/officeDocument/2006/relationships/slideLayout" Target="../slideLayouts/slideLayout2.xml"/><Relationship Id="rId6" Type="http://schemas.openxmlformats.org/officeDocument/2006/relationships/hyperlink" Target="http://www.resmigazete.gov.tr/eskiler/2008/12/20081206-12.htm" TargetMode="External"/><Relationship Id="rId11" Type="http://schemas.openxmlformats.org/officeDocument/2006/relationships/hyperlink" Target="http://www.resmigazete.gov.tr/eskiler/2010/06/20100619-15.htm" TargetMode="External"/><Relationship Id="rId5" Type="http://schemas.openxmlformats.org/officeDocument/2006/relationships/hyperlink" Target="http://www.resmigazete.gov.tr/eskiler/2008/07/20080701-8.htm" TargetMode="External"/><Relationship Id="rId15" Type="http://schemas.openxmlformats.org/officeDocument/2006/relationships/hyperlink" Target="http://www.resmigazete.gov.tr/eskiler/2010/08/20100827-7.htm" TargetMode="External"/><Relationship Id="rId10" Type="http://schemas.openxmlformats.org/officeDocument/2006/relationships/hyperlink" Target="http://www.resmigazete.gov.tr/eskiler/2010/03/20100305-18.htm" TargetMode="External"/><Relationship Id="rId4" Type="http://schemas.openxmlformats.org/officeDocument/2006/relationships/hyperlink" Target="http://www.resmigazete.gov.tr/eskiler/2008/04/20080405-14.htm" TargetMode="External"/><Relationship Id="rId9" Type="http://schemas.openxmlformats.org/officeDocument/2006/relationships/hyperlink" Target="http://www.resmigazete.gov.tr/eskiler/2010/03/20100305-17.htm" TargetMode="External"/><Relationship Id="rId14" Type="http://schemas.openxmlformats.org/officeDocument/2006/relationships/hyperlink" Target="http://www.resmigazete.gov.tr/eskiler/2010/08/20100827-6.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0080" y="1615440"/>
            <a:ext cx="9834879" cy="2316480"/>
          </a:xfrm>
        </p:spPr>
        <p:txBody>
          <a:bodyPr>
            <a:noAutofit/>
          </a:bodyPr>
          <a:lstStyle/>
          <a:p>
            <a:r>
              <a:rPr lang="tr-TR" sz="2800" b="1" dirty="0" smtClean="0"/>
              <a:t>DEVLET </a:t>
            </a:r>
            <a:r>
              <a:rPr lang="tr-TR" sz="2800" b="1" dirty="0"/>
              <a:t>MUHASEBE </a:t>
            </a:r>
            <a:r>
              <a:rPr lang="tr-TR" sz="2800" b="1" dirty="0" smtClean="0"/>
              <a:t>SİSTEMİNDE DÜZENLENMESİ GEREKEN FİNANSAL TABLOLARIN </a:t>
            </a:r>
            <a:br>
              <a:rPr lang="tr-TR" sz="2800" b="1" dirty="0" smtClean="0"/>
            </a:br>
            <a:r>
              <a:rPr lang="tr-TR" sz="2800" b="1" dirty="0" smtClean="0"/>
              <a:t>DMS </a:t>
            </a:r>
            <a:r>
              <a:rPr lang="tr-TR" sz="2800" b="1" dirty="0"/>
              <a:t>1 – MALİ TABLOLARIN SUNULMASI VE </a:t>
            </a:r>
            <a:r>
              <a:rPr lang="tr-TR" sz="2800" b="1" dirty="0" smtClean="0"/>
              <a:t/>
            </a:r>
            <a:br>
              <a:rPr lang="tr-TR" sz="2800" b="1" dirty="0" smtClean="0"/>
            </a:br>
            <a:r>
              <a:rPr lang="tr-TR" sz="2800" b="1" dirty="0" smtClean="0"/>
              <a:t>DMS </a:t>
            </a:r>
            <a:r>
              <a:rPr lang="tr-TR" sz="2800" b="1" dirty="0"/>
              <a:t>2 – NAKİT AKIŞ </a:t>
            </a:r>
            <a:r>
              <a:rPr lang="tr-TR" sz="2800" b="1" dirty="0" smtClean="0"/>
              <a:t>TABLOLARI  AÇISINDAN İRDELENMESİ </a:t>
            </a:r>
            <a:endParaRPr lang="tr-TR" sz="2800" b="1" dirty="0">
              <a:latin typeface="Times New Roman" pitchFamily="18" charset="0"/>
              <a:cs typeface="Times New Roman" pitchFamily="18" charset="0"/>
            </a:endParaRPr>
          </a:p>
        </p:txBody>
      </p:sp>
      <p:sp>
        <p:nvSpPr>
          <p:cNvPr id="3" name="Alt Başlık 2"/>
          <p:cNvSpPr>
            <a:spLocks noGrp="1"/>
          </p:cNvSpPr>
          <p:nvPr>
            <p:ph type="subTitle" idx="1"/>
          </p:nvPr>
        </p:nvSpPr>
        <p:spPr>
          <a:xfrm>
            <a:off x="2589213" y="4810832"/>
            <a:ext cx="8915399" cy="1430381"/>
          </a:xfrm>
        </p:spPr>
        <p:txBody>
          <a:bodyPr>
            <a:noAutofit/>
          </a:bodyPr>
          <a:lstStyle/>
          <a:p>
            <a:pPr>
              <a:lnSpc>
                <a:spcPct val="120000"/>
              </a:lnSpc>
              <a:spcBef>
                <a:spcPts val="0"/>
              </a:spcBef>
            </a:pPr>
            <a:r>
              <a:rPr lang="tr-TR" sz="1400" cap="none" dirty="0" smtClean="0">
                <a:solidFill>
                  <a:srgbClr val="002060"/>
                </a:solidFill>
                <a:latin typeface="Times New Roman" pitchFamily="18" charset="0"/>
                <a:cs typeface="Times New Roman" pitchFamily="18" charset="0"/>
              </a:rPr>
              <a:t>Prof. Dr. Serap YANIK</a:t>
            </a:r>
          </a:p>
          <a:p>
            <a:pPr>
              <a:lnSpc>
                <a:spcPct val="120000"/>
              </a:lnSpc>
              <a:spcBef>
                <a:spcPts val="0"/>
              </a:spcBef>
            </a:pPr>
            <a:r>
              <a:rPr lang="tr-TR" sz="1400" cap="none" dirty="0" smtClean="0">
                <a:solidFill>
                  <a:srgbClr val="002060"/>
                </a:solidFill>
                <a:latin typeface="Times New Roman" pitchFamily="18" charset="0"/>
                <a:cs typeface="Times New Roman" pitchFamily="18" charset="0"/>
              </a:rPr>
              <a:t>Ankara Hacı Bayram Veli Üniversitesi  </a:t>
            </a:r>
          </a:p>
          <a:p>
            <a:pPr>
              <a:lnSpc>
                <a:spcPct val="120000"/>
              </a:lnSpc>
              <a:spcBef>
                <a:spcPts val="0"/>
              </a:spcBef>
            </a:pPr>
            <a:endParaRPr lang="tr-TR" sz="1400" dirty="0">
              <a:solidFill>
                <a:srgbClr val="002060"/>
              </a:solidFill>
              <a:latin typeface="Times New Roman" pitchFamily="18" charset="0"/>
              <a:cs typeface="Times New Roman" pitchFamily="18" charset="0"/>
            </a:endParaRPr>
          </a:p>
          <a:p>
            <a:pPr>
              <a:lnSpc>
                <a:spcPct val="120000"/>
              </a:lnSpc>
              <a:spcBef>
                <a:spcPts val="0"/>
              </a:spcBef>
            </a:pPr>
            <a:r>
              <a:rPr lang="tr-TR" sz="1400" cap="none" dirty="0" smtClean="0">
                <a:solidFill>
                  <a:srgbClr val="002060"/>
                </a:solidFill>
                <a:latin typeface="Times New Roman" pitchFamily="18" charset="0"/>
                <a:cs typeface="Times New Roman" pitchFamily="18" charset="0"/>
              </a:rPr>
              <a:t>Prof. Dr. Beyhan MARŞAP</a:t>
            </a:r>
            <a:br>
              <a:rPr lang="tr-TR" sz="1400" cap="none" dirty="0" smtClean="0">
                <a:solidFill>
                  <a:srgbClr val="002060"/>
                </a:solidFill>
                <a:latin typeface="Times New Roman" pitchFamily="18" charset="0"/>
                <a:cs typeface="Times New Roman" pitchFamily="18" charset="0"/>
              </a:rPr>
            </a:br>
            <a:r>
              <a:rPr lang="tr-TR" sz="1400" cap="none" dirty="0">
                <a:solidFill>
                  <a:srgbClr val="002060"/>
                </a:solidFill>
                <a:latin typeface="Times New Roman" pitchFamily="18" charset="0"/>
                <a:cs typeface="Times New Roman" pitchFamily="18" charset="0"/>
              </a:rPr>
              <a:t>Ankara Hacı Bayram Veli Üniversitesi</a:t>
            </a:r>
            <a:endParaRPr lang="tr-TR" sz="1400" cap="none"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834366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84930"/>
          </a:xfrm>
        </p:spPr>
        <p:txBody>
          <a:bodyPr>
            <a:normAutofit fontScale="90000"/>
          </a:bodyPr>
          <a:lstStyle/>
          <a:p>
            <a:r>
              <a:rPr lang="tr-TR" b="1" dirty="0"/>
              <a:t>UFRS </a:t>
            </a:r>
            <a:r>
              <a:rPr lang="tr-TR" b="1" dirty="0" err="1"/>
              <a:t>yi</a:t>
            </a:r>
            <a:r>
              <a:rPr lang="tr-TR" b="1" dirty="0"/>
              <a:t> Esas Alan </a:t>
            </a:r>
            <a:r>
              <a:rPr lang="tr-TR" b="1" dirty="0" err="1"/>
              <a:t>DMSler</a:t>
            </a:r>
            <a:endParaRPr lang="tr-TR" b="1" dirty="0"/>
          </a:p>
        </p:txBody>
      </p:sp>
      <p:sp>
        <p:nvSpPr>
          <p:cNvPr id="3" name="İçerik Yer Tutucusu 2"/>
          <p:cNvSpPr>
            <a:spLocks noGrp="1"/>
          </p:cNvSpPr>
          <p:nvPr>
            <p:ph idx="1"/>
          </p:nvPr>
        </p:nvSpPr>
        <p:spPr>
          <a:xfrm>
            <a:off x="1838960" y="1330960"/>
            <a:ext cx="9665652" cy="5039360"/>
          </a:xfrm>
        </p:spPr>
        <p:txBody>
          <a:bodyPr>
            <a:normAutofit fontScale="85000" lnSpcReduction="10000"/>
          </a:bodyPr>
          <a:lstStyle/>
          <a:p>
            <a:r>
              <a:rPr lang="tr-TR" b="1" dirty="0">
                <a:solidFill>
                  <a:schemeClr val="tx1"/>
                </a:solidFill>
              </a:rPr>
              <a:t>16-</a:t>
            </a:r>
            <a:r>
              <a:rPr lang="tr-TR" b="1" dirty="0">
                <a:solidFill>
                  <a:schemeClr val="tx1"/>
                </a:solidFill>
                <a:hlinkClick r:id="rId2"/>
              </a:rPr>
              <a:t>Devlet Muhasebesi Standardı 21 (DMS 21) Nakit Üretmeyen Varlıklarda Değer Düşüklüğü</a:t>
            </a:r>
            <a:endParaRPr lang="tr-TR" dirty="0">
              <a:solidFill>
                <a:schemeClr val="tx1"/>
              </a:solidFill>
            </a:endParaRPr>
          </a:p>
          <a:p>
            <a:r>
              <a:rPr lang="tr-TR" b="1" dirty="0">
                <a:solidFill>
                  <a:schemeClr val="tx1"/>
                </a:solidFill>
              </a:rPr>
              <a:t>17-</a:t>
            </a:r>
            <a:r>
              <a:rPr lang="tr-TR" b="1" dirty="0">
                <a:solidFill>
                  <a:schemeClr val="tx1"/>
                </a:solidFill>
                <a:hlinkClick r:id="rId3"/>
              </a:rPr>
              <a:t>Devlet Muhasebesi Standardı 31 (DMS 31) Maddi Olmayan Duran Varlıklar</a:t>
            </a:r>
            <a:r>
              <a:rPr lang="tr-TR" dirty="0">
                <a:solidFill>
                  <a:schemeClr val="tx1"/>
                </a:solidFill>
              </a:rPr>
              <a:t> </a:t>
            </a:r>
          </a:p>
          <a:p>
            <a:r>
              <a:rPr lang="tr-TR" b="1" dirty="0">
                <a:solidFill>
                  <a:schemeClr val="tx1"/>
                </a:solidFill>
              </a:rPr>
              <a:t>18-</a:t>
            </a:r>
            <a:r>
              <a:rPr lang="tr-TR" b="1" dirty="0">
                <a:solidFill>
                  <a:schemeClr val="tx1"/>
                </a:solidFill>
                <a:hlinkClick r:id="rId4"/>
              </a:rPr>
              <a:t>Devlet Muhasebesi Standardı 22 (DMS 22) Genel Yönetime İlişkin Mali Bilgilerin Açıklanması</a:t>
            </a:r>
            <a:endParaRPr lang="tr-TR" dirty="0">
              <a:solidFill>
                <a:schemeClr val="tx1"/>
              </a:solidFill>
            </a:endParaRPr>
          </a:p>
          <a:p>
            <a:r>
              <a:rPr lang="tr-TR" b="1" dirty="0">
                <a:solidFill>
                  <a:schemeClr val="tx1"/>
                </a:solidFill>
              </a:rPr>
              <a:t>19-</a:t>
            </a:r>
            <a:r>
              <a:rPr lang="tr-TR" b="1" dirty="0">
                <a:solidFill>
                  <a:schemeClr val="tx1"/>
                </a:solidFill>
                <a:hlinkClick r:id="rId5"/>
              </a:rPr>
              <a:t>Devlet Muhasebesi Standardı 18 (DMS 18) Bölümsel Raporlama</a:t>
            </a:r>
            <a:endParaRPr lang="tr-TR" dirty="0">
              <a:solidFill>
                <a:schemeClr val="tx1"/>
              </a:solidFill>
            </a:endParaRPr>
          </a:p>
          <a:p>
            <a:r>
              <a:rPr lang="tr-TR" b="1" dirty="0">
                <a:solidFill>
                  <a:schemeClr val="tx1"/>
                </a:solidFill>
              </a:rPr>
              <a:t>20-</a:t>
            </a:r>
            <a:r>
              <a:rPr lang="tr-TR" b="1" dirty="0">
                <a:solidFill>
                  <a:schemeClr val="tx1"/>
                </a:solidFill>
                <a:hlinkClick r:id="rId6"/>
              </a:rPr>
              <a:t> Devlet Muhasebesi Standardı 11 (DMS 11) İnşaat Sözleşmeleri</a:t>
            </a:r>
            <a:endParaRPr lang="tr-TR" dirty="0">
              <a:solidFill>
                <a:schemeClr val="tx1"/>
              </a:solidFill>
            </a:endParaRPr>
          </a:p>
          <a:p>
            <a:r>
              <a:rPr lang="tr-TR" b="1" dirty="0">
                <a:solidFill>
                  <a:schemeClr val="tx1"/>
                </a:solidFill>
              </a:rPr>
              <a:t>21-</a:t>
            </a:r>
            <a:r>
              <a:rPr lang="tr-TR" b="1" dirty="0">
                <a:solidFill>
                  <a:schemeClr val="tx1"/>
                </a:solidFill>
                <a:hlinkClick r:id="rId7"/>
              </a:rPr>
              <a:t>Devlet Muhasebesi Standardı 10 (DMS 10) Yüksek Enflasyonlu Ekonomilerde Mali Raporlama</a:t>
            </a:r>
            <a:endParaRPr lang="tr-TR" dirty="0">
              <a:solidFill>
                <a:schemeClr val="tx1"/>
              </a:solidFill>
            </a:endParaRPr>
          </a:p>
          <a:p>
            <a:r>
              <a:rPr lang="tr-TR" b="1" dirty="0">
                <a:solidFill>
                  <a:schemeClr val="tx1"/>
                </a:solidFill>
              </a:rPr>
              <a:t>22-</a:t>
            </a:r>
            <a:r>
              <a:rPr lang="tr-TR" b="1" dirty="0">
                <a:solidFill>
                  <a:schemeClr val="tx1"/>
                </a:solidFill>
                <a:hlinkClick r:id="rId8"/>
              </a:rPr>
              <a:t>Devlet Muhasebesi Standardı 20 (DMS 20) İlişkili Taraf Açıklamaları</a:t>
            </a:r>
            <a:endParaRPr lang="tr-TR" dirty="0">
              <a:solidFill>
                <a:schemeClr val="tx1"/>
              </a:solidFill>
            </a:endParaRPr>
          </a:p>
          <a:p>
            <a:r>
              <a:rPr lang="tr-TR" b="1" dirty="0">
                <a:solidFill>
                  <a:schemeClr val="tx1"/>
                </a:solidFill>
              </a:rPr>
              <a:t>23-</a:t>
            </a:r>
            <a:r>
              <a:rPr lang="tr-TR" b="1" dirty="0">
                <a:solidFill>
                  <a:schemeClr val="tx1"/>
                </a:solidFill>
                <a:hlinkClick r:id="rId9"/>
              </a:rPr>
              <a:t>Devlet Muhasebesi Standardı 32 (DMS 32) Hizmet İmtiyaz Sözleşmeleri</a:t>
            </a:r>
            <a:endParaRPr lang="tr-TR" dirty="0">
              <a:solidFill>
                <a:schemeClr val="tx1"/>
              </a:solidFill>
            </a:endParaRPr>
          </a:p>
          <a:p>
            <a:r>
              <a:rPr lang="tr-TR" b="1" dirty="0">
                <a:solidFill>
                  <a:schemeClr val="tx1"/>
                </a:solidFill>
              </a:rPr>
              <a:t>24-</a:t>
            </a:r>
            <a:r>
              <a:rPr lang="tr-TR" b="1" dirty="0">
                <a:solidFill>
                  <a:schemeClr val="tx1"/>
                </a:solidFill>
                <a:hlinkClick r:id="rId10"/>
              </a:rPr>
              <a:t>Devlet Muhasebesi Standardı 23 (DMS 23) Vergiler ve Karşılıksız Diğer Gelirler</a:t>
            </a:r>
            <a:endParaRPr lang="tr-TR" dirty="0">
              <a:solidFill>
                <a:schemeClr val="tx1"/>
              </a:solidFill>
            </a:endParaRPr>
          </a:p>
          <a:p>
            <a:r>
              <a:rPr lang="tr-TR" b="1" dirty="0">
                <a:solidFill>
                  <a:schemeClr val="tx1"/>
                </a:solidFill>
              </a:rPr>
              <a:t>25-</a:t>
            </a:r>
            <a:r>
              <a:rPr lang="tr-TR" b="1" dirty="0">
                <a:solidFill>
                  <a:schemeClr val="tx1"/>
                </a:solidFill>
                <a:hlinkClick r:id="rId10"/>
              </a:rPr>
              <a:t>Devlet Muhasebesi Standardı 24 (DMS 24) Bütçe Bilgilerinin Mali Tablolarda Sunumu</a:t>
            </a:r>
            <a:endParaRPr lang="tr-TR" dirty="0">
              <a:solidFill>
                <a:schemeClr val="tx1"/>
              </a:solidFill>
            </a:endParaRPr>
          </a:p>
          <a:p>
            <a:r>
              <a:rPr lang="tr-TR" b="1" dirty="0">
                <a:solidFill>
                  <a:schemeClr val="tx1"/>
                </a:solidFill>
              </a:rPr>
              <a:t>26-</a:t>
            </a:r>
            <a:r>
              <a:rPr lang="tr-TR" b="1" dirty="0">
                <a:solidFill>
                  <a:schemeClr val="tx1"/>
                </a:solidFill>
                <a:hlinkClick r:id="rId11"/>
              </a:rPr>
              <a:t>Devlet Muhasebesi Standardı 28 (DMS 28) Mali Araçlar; Sunum</a:t>
            </a:r>
            <a:endParaRPr lang="tr-TR" dirty="0">
              <a:solidFill>
                <a:schemeClr val="tx1"/>
              </a:solidFill>
            </a:endParaRPr>
          </a:p>
          <a:p>
            <a:r>
              <a:rPr lang="tr-TR" b="1" dirty="0">
                <a:solidFill>
                  <a:schemeClr val="tx1"/>
                </a:solidFill>
              </a:rPr>
              <a:t>27-</a:t>
            </a:r>
            <a:r>
              <a:rPr lang="tr-TR" b="1" dirty="0">
                <a:solidFill>
                  <a:schemeClr val="tx1"/>
                </a:solidFill>
                <a:hlinkClick r:id="rId11"/>
              </a:rPr>
              <a:t>Devlet Muhasebesi Standardı 29 (DMS 29) Mali Araçlar; Muhasebeleştirme ve Ölçme</a:t>
            </a:r>
            <a:endParaRPr lang="tr-TR" dirty="0">
              <a:solidFill>
                <a:schemeClr val="tx1"/>
              </a:solidFill>
            </a:endParaRPr>
          </a:p>
          <a:p>
            <a:r>
              <a:rPr lang="tr-TR" b="1" dirty="0">
                <a:solidFill>
                  <a:schemeClr val="tx1"/>
                </a:solidFill>
              </a:rPr>
              <a:t>28-</a:t>
            </a:r>
            <a:r>
              <a:rPr lang="tr-TR" b="1" dirty="0">
                <a:solidFill>
                  <a:schemeClr val="tx1"/>
                </a:solidFill>
                <a:hlinkClick r:id="rId11"/>
              </a:rPr>
              <a:t>Devlet Muhasebesi Standardı 30 (DMS 30) Mali Araçlar;</a:t>
            </a:r>
            <a:r>
              <a:rPr lang="tr-TR" b="1" dirty="0">
                <a:solidFill>
                  <a:schemeClr val="tx1"/>
                </a:solidFill>
              </a:rPr>
              <a:t> </a:t>
            </a:r>
            <a:r>
              <a:rPr lang="tr-TR" b="1" dirty="0">
                <a:solidFill>
                  <a:schemeClr val="tx1"/>
                </a:solidFill>
                <a:hlinkClick r:id="rId9"/>
              </a:rPr>
              <a:t>Açıklamalar</a:t>
            </a:r>
            <a:endParaRPr lang="tr-TR" dirty="0">
              <a:solidFill>
                <a:schemeClr val="tx1"/>
              </a:solidFill>
            </a:endParaRPr>
          </a:p>
          <a:p>
            <a:r>
              <a:rPr lang="tr-TR" b="1" dirty="0">
                <a:solidFill>
                  <a:schemeClr val="tx1"/>
                </a:solidFill>
              </a:rPr>
              <a:t>29-</a:t>
            </a:r>
            <a:r>
              <a:rPr lang="tr-TR" b="1" dirty="0">
                <a:solidFill>
                  <a:schemeClr val="tx1"/>
                </a:solidFill>
                <a:hlinkClick r:id="rId12"/>
              </a:rPr>
              <a:t>Devlet Muhasebesi Standardı 26 (DMS 26) Nakit Üreten Varlıklarda Değer Düşüklüğü</a:t>
            </a:r>
            <a:endParaRPr lang="tr-TR" dirty="0">
              <a:solidFill>
                <a:schemeClr val="tx1"/>
              </a:solidFill>
            </a:endParaRPr>
          </a:p>
          <a:p>
            <a:r>
              <a:rPr lang="tr-TR" b="1" dirty="0">
                <a:solidFill>
                  <a:schemeClr val="tx1"/>
                </a:solidFill>
              </a:rPr>
              <a:t>30-</a:t>
            </a:r>
            <a:r>
              <a:rPr lang="tr-TR" b="1" dirty="0">
                <a:solidFill>
                  <a:schemeClr val="tx1"/>
                </a:solidFill>
                <a:hlinkClick r:id="rId13"/>
              </a:rPr>
              <a:t>Devlet Muhasebesi Standardı 27 (DMS 27) Tarım</a:t>
            </a: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2196913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DMS 1 MALİ TABLOLARIN </a:t>
            </a:r>
            <a:r>
              <a:rPr lang="tr-TR" b="1" dirty="0" smtClean="0"/>
              <a:t>SUNULMASI </a:t>
            </a:r>
            <a:endParaRPr lang="tr-TR" dirty="0"/>
          </a:p>
        </p:txBody>
      </p:sp>
      <p:sp>
        <p:nvSpPr>
          <p:cNvPr id="3" name="İçerik Yer Tutucusu 2"/>
          <p:cNvSpPr>
            <a:spLocks noGrp="1"/>
          </p:cNvSpPr>
          <p:nvPr>
            <p:ph idx="1"/>
          </p:nvPr>
        </p:nvSpPr>
        <p:spPr/>
        <p:txBody>
          <a:bodyPr>
            <a:normAutofit/>
          </a:bodyPr>
          <a:lstStyle/>
          <a:p>
            <a:r>
              <a:rPr lang="tr-TR" b="1" dirty="0" smtClean="0">
                <a:solidFill>
                  <a:srgbClr val="FF0000"/>
                </a:solidFill>
              </a:rPr>
              <a:t>STANDARDIN KAPSAMI </a:t>
            </a:r>
          </a:p>
          <a:p>
            <a:pPr algn="just"/>
            <a:r>
              <a:rPr lang="tr-TR" dirty="0" smtClean="0"/>
              <a:t>Standart genel amaçlı mali tablolara uygulanır. </a:t>
            </a:r>
          </a:p>
          <a:p>
            <a:pPr algn="just"/>
            <a:r>
              <a:rPr lang="tr-TR" dirty="0" smtClean="0"/>
              <a:t>Genel </a:t>
            </a:r>
            <a:r>
              <a:rPr lang="tr-TR" dirty="0"/>
              <a:t>amaçlı </a:t>
            </a:r>
            <a:r>
              <a:rPr lang="tr-TR" dirty="0" smtClean="0"/>
              <a:t>mali </a:t>
            </a:r>
            <a:r>
              <a:rPr lang="tr-TR" dirty="0"/>
              <a:t>tablo kullanıcıları olarak meclis üyeleri, vergi verenler, seçmenler, kredi verenler, sponsorlar, medya ve kamu kurumlarının personelleri sayılabilir. Genel amaçlı </a:t>
            </a:r>
            <a:r>
              <a:rPr lang="tr-TR" dirty="0" smtClean="0"/>
              <a:t>mali </a:t>
            </a:r>
            <a:r>
              <a:rPr lang="tr-TR" dirty="0"/>
              <a:t>tablolar bir başka kamu belgesiyle-yıllık rapor gibi- birlikte veya ayrıca sunulabilir. </a:t>
            </a:r>
            <a:endParaRPr lang="tr-TR" dirty="0" smtClean="0"/>
          </a:p>
          <a:p>
            <a:pPr algn="just"/>
            <a:r>
              <a:rPr lang="tr-TR" dirty="0" smtClean="0"/>
              <a:t> Mali tabloların </a:t>
            </a:r>
            <a:r>
              <a:rPr lang="tr-TR" dirty="0"/>
              <a:t>sunumuna kamu iktisadi teşebbüslerin (KİT) hazırlayacağı </a:t>
            </a:r>
            <a:r>
              <a:rPr lang="tr-TR" dirty="0" smtClean="0"/>
              <a:t>mali </a:t>
            </a:r>
            <a:r>
              <a:rPr lang="tr-TR" dirty="0"/>
              <a:t>tablolar dahil </a:t>
            </a:r>
            <a:r>
              <a:rPr lang="tr-TR" dirty="0" smtClean="0"/>
              <a:t>değildir. </a:t>
            </a:r>
          </a:p>
        </p:txBody>
      </p:sp>
    </p:spTree>
    <p:extLst>
      <p:ext uri="{BB962C8B-B14F-4D97-AF65-F5344CB8AC3E}">
        <p14:creationId xmlns:p14="http://schemas.microsoft.com/office/powerpoint/2010/main" val="1042191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DMS 1 MALİ TABLOLARIN </a:t>
            </a:r>
            <a:r>
              <a:rPr lang="tr-TR" b="1" dirty="0" smtClean="0"/>
              <a:t>SUNULMASI</a:t>
            </a:r>
            <a:endParaRPr lang="tr-TR" dirty="0"/>
          </a:p>
        </p:txBody>
      </p:sp>
      <p:sp>
        <p:nvSpPr>
          <p:cNvPr id="3" name="İçerik Yer Tutucusu 2"/>
          <p:cNvSpPr>
            <a:spLocks noGrp="1"/>
          </p:cNvSpPr>
          <p:nvPr>
            <p:ph idx="1"/>
          </p:nvPr>
        </p:nvSpPr>
        <p:spPr/>
        <p:txBody>
          <a:bodyPr>
            <a:normAutofit/>
          </a:bodyPr>
          <a:lstStyle/>
          <a:p>
            <a:r>
              <a:rPr lang="tr-TR" b="1" dirty="0">
                <a:solidFill>
                  <a:srgbClr val="FF0000"/>
                </a:solidFill>
              </a:rPr>
              <a:t>MALİ TABLOLARIN </a:t>
            </a:r>
            <a:r>
              <a:rPr lang="tr-TR" b="1" dirty="0" smtClean="0">
                <a:solidFill>
                  <a:srgbClr val="FF0000"/>
                </a:solidFill>
              </a:rPr>
              <a:t>KAPSAMI</a:t>
            </a:r>
            <a:endParaRPr lang="tr-TR" b="1" dirty="0">
              <a:solidFill>
                <a:srgbClr val="FF0000"/>
              </a:solidFill>
            </a:endParaRPr>
          </a:p>
          <a:p>
            <a:r>
              <a:rPr lang="tr-TR" dirty="0" smtClean="0"/>
              <a:t>Tam bir finansal tablo seti aşağıdaki unsurları kapsamaktadır.</a:t>
            </a:r>
          </a:p>
          <a:p>
            <a:pPr lvl="1"/>
            <a:r>
              <a:rPr lang="tr-TR" dirty="0" smtClean="0">
                <a:solidFill>
                  <a:schemeClr val="tx1"/>
                </a:solidFill>
              </a:rPr>
              <a:t>Bilanço (Finansal durum tablosu)</a:t>
            </a:r>
          </a:p>
          <a:p>
            <a:pPr lvl="1"/>
            <a:r>
              <a:rPr lang="tr-TR" dirty="0" smtClean="0">
                <a:solidFill>
                  <a:schemeClr val="tx1"/>
                </a:solidFill>
              </a:rPr>
              <a:t>Faaliyet sonuçları tablosu</a:t>
            </a:r>
          </a:p>
          <a:p>
            <a:pPr lvl="1"/>
            <a:r>
              <a:rPr lang="tr-TR" dirty="0" smtClean="0">
                <a:solidFill>
                  <a:schemeClr val="tx1"/>
                </a:solidFill>
              </a:rPr>
              <a:t>Net varlık/ </a:t>
            </a:r>
            <a:r>
              <a:rPr lang="tr-TR" dirty="0" err="1" smtClean="0">
                <a:solidFill>
                  <a:schemeClr val="tx1"/>
                </a:solidFill>
              </a:rPr>
              <a:t>özkaynak</a:t>
            </a:r>
            <a:r>
              <a:rPr lang="tr-TR" dirty="0" smtClean="0">
                <a:solidFill>
                  <a:schemeClr val="tx1"/>
                </a:solidFill>
              </a:rPr>
              <a:t> değişim tablosu</a:t>
            </a:r>
          </a:p>
          <a:p>
            <a:pPr lvl="1"/>
            <a:r>
              <a:rPr lang="tr-TR" dirty="0" smtClean="0">
                <a:solidFill>
                  <a:schemeClr val="tx1"/>
                </a:solidFill>
              </a:rPr>
              <a:t>Nakit Akış Tablosu </a:t>
            </a:r>
          </a:p>
          <a:p>
            <a:pPr lvl="1"/>
            <a:r>
              <a:rPr lang="tr-TR" dirty="0" smtClean="0">
                <a:solidFill>
                  <a:schemeClr val="tx1"/>
                </a:solidFill>
              </a:rPr>
              <a:t>Önemli muhasebe politikalarını açıklayan dipnotlar ve açıklayıcı notlar. </a:t>
            </a:r>
            <a:endParaRPr lang="tr-TR" dirty="0">
              <a:solidFill>
                <a:schemeClr val="tx1"/>
              </a:solidFill>
            </a:endParaRPr>
          </a:p>
        </p:txBody>
      </p:sp>
    </p:spTree>
    <p:extLst>
      <p:ext uri="{BB962C8B-B14F-4D97-AF65-F5344CB8AC3E}">
        <p14:creationId xmlns:p14="http://schemas.microsoft.com/office/powerpoint/2010/main" val="3303992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DMS 1 MALİ TABLOLARIN </a:t>
            </a:r>
            <a:r>
              <a:rPr lang="tr-TR" b="1" dirty="0" smtClean="0"/>
              <a:t>SUNULMASI</a:t>
            </a:r>
            <a:endParaRPr lang="tr-TR" dirty="0"/>
          </a:p>
        </p:txBody>
      </p:sp>
      <p:sp>
        <p:nvSpPr>
          <p:cNvPr id="3" name="İçerik Yer Tutucusu 2"/>
          <p:cNvSpPr>
            <a:spLocks noGrp="1"/>
          </p:cNvSpPr>
          <p:nvPr>
            <p:ph idx="1"/>
          </p:nvPr>
        </p:nvSpPr>
        <p:spPr>
          <a:xfrm>
            <a:off x="1513840" y="1798320"/>
            <a:ext cx="9990772" cy="4003040"/>
          </a:xfrm>
        </p:spPr>
        <p:txBody>
          <a:bodyPr>
            <a:noAutofit/>
          </a:bodyPr>
          <a:lstStyle/>
          <a:p>
            <a:r>
              <a:rPr lang="tr-TR" sz="2400" b="1" cap="all" dirty="0" err="1" smtClean="0">
                <a:solidFill>
                  <a:srgbClr val="00B0F0"/>
                </a:solidFill>
              </a:rPr>
              <a:t>Malİ</a:t>
            </a:r>
            <a:r>
              <a:rPr lang="tr-TR" sz="2400" b="1" cap="all" dirty="0" smtClean="0">
                <a:solidFill>
                  <a:srgbClr val="00B0F0"/>
                </a:solidFill>
              </a:rPr>
              <a:t> Tablolardan Sorumlu Olma</a:t>
            </a:r>
          </a:p>
          <a:p>
            <a:r>
              <a:rPr lang="tr-TR" sz="2400" b="1" cap="all" dirty="0" smtClean="0">
                <a:solidFill>
                  <a:srgbClr val="00B0F0"/>
                </a:solidFill>
              </a:rPr>
              <a:t>Yetki paylaşımı</a:t>
            </a:r>
          </a:p>
        </p:txBody>
      </p:sp>
    </p:spTree>
    <p:extLst>
      <p:ext uri="{BB962C8B-B14F-4D97-AF65-F5344CB8AC3E}">
        <p14:creationId xmlns:p14="http://schemas.microsoft.com/office/powerpoint/2010/main" val="613592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DMS 1 MALİ TABLOLARIN </a:t>
            </a:r>
            <a:r>
              <a:rPr lang="tr-TR" b="1" dirty="0" smtClean="0"/>
              <a:t>SUNULMASI</a:t>
            </a:r>
            <a:endParaRPr lang="tr-TR" dirty="0"/>
          </a:p>
        </p:txBody>
      </p:sp>
      <p:sp>
        <p:nvSpPr>
          <p:cNvPr id="3" name="İçerik Yer Tutucusu 2"/>
          <p:cNvSpPr>
            <a:spLocks noGrp="1"/>
          </p:cNvSpPr>
          <p:nvPr>
            <p:ph idx="1"/>
          </p:nvPr>
        </p:nvSpPr>
        <p:spPr>
          <a:xfrm>
            <a:off x="2589212" y="1828800"/>
            <a:ext cx="8915400" cy="3200400"/>
          </a:xfrm>
        </p:spPr>
        <p:txBody>
          <a:bodyPr>
            <a:noAutofit/>
          </a:bodyPr>
          <a:lstStyle/>
          <a:p>
            <a:pPr marL="0" indent="0">
              <a:buNone/>
            </a:pPr>
            <a:r>
              <a:rPr lang="tr-TR" b="1" cap="all" dirty="0" err="1" smtClean="0">
                <a:solidFill>
                  <a:srgbClr val="00B050"/>
                </a:solidFill>
              </a:rPr>
              <a:t>Malİ</a:t>
            </a:r>
            <a:r>
              <a:rPr lang="tr-TR" b="1" cap="all" dirty="0" smtClean="0">
                <a:solidFill>
                  <a:srgbClr val="00B050"/>
                </a:solidFill>
              </a:rPr>
              <a:t> Tablolara </a:t>
            </a:r>
            <a:r>
              <a:rPr lang="tr-TR" b="1" cap="all" dirty="0" err="1" smtClean="0">
                <a:solidFill>
                  <a:srgbClr val="00B050"/>
                </a:solidFill>
              </a:rPr>
              <a:t>İlİşkİn</a:t>
            </a:r>
            <a:r>
              <a:rPr lang="tr-TR" b="1" cap="all" dirty="0" smtClean="0">
                <a:solidFill>
                  <a:srgbClr val="00B050"/>
                </a:solidFill>
              </a:rPr>
              <a:t> Genel Kurallar</a:t>
            </a:r>
          </a:p>
          <a:p>
            <a:pPr lvl="0"/>
            <a:r>
              <a:rPr lang="tr-TR" altLang="tr-TR" dirty="0" smtClean="0"/>
              <a:t>Gerçeğe uygun sunum</a:t>
            </a:r>
          </a:p>
          <a:p>
            <a:pPr lvl="0"/>
            <a:r>
              <a:rPr lang="tr-TR" altLang="tr-TR" dirty="0" smtClean="0"/>
              <a:t>Süreklilik</a:t>
            </a:r>
          </a:p>
          <a:p>
            <a:pPr lvl="0"/>
            <a:r>
              <a:rPr lang="tr-TR" altLang="tr-TR" dirty="0" smtClean="0"/>
              <a:t>Önemlilik ve birleştirerek sınıflandırma</a:t>
            </a:r>
          </a:p>
          <a:p>
            <a:pPr lvl="0"/>
            <a:r>
              <a:rPr lang="tr-TR" altLang="tr-TR" dirty="0" smtClean="0"/>
              <a:t>Netleştirme</a:t>
            </a:r>
          </a:p>
          <a:p>
            <a:pPr lvl="0"/>
            <a:r>
              <a:rPr lang="tr-TR" altLang="tr-TR" dirty="0" smtClean="0"/>
              <a:t>Karşılaştırmalı bilgi </a:t>
            </a:r>
          </a:p>
          <a:p>
            <a:pPr lvl="0"/>
            <a:r>
              <a:rPr lang="tr-TR" altLang="tr-TR" dirty="0" smtClean="0"/>
              <a:t>Sunumun tutarlılığı </a:t>
            </a:r>
          </a:p>
          <a:p>
            <a:pPr lvl="0"/>
            <a:endParaRPr lang="tr-TR" altLang="tr-TR" dirty="0"/>
          </a:p>
          <a:p>
            <a:pPr marL="0" lvl="0" indent="0">
              <a:buNone/>
            </a:pPr>
            <a:r>
              <a:rPr lang="tr-TR" altLang="tr-TR" dirty="0"/>
              <a:t> </a:t>
            </a:r>
          </a:p>
          <a:p>
            <a:endParaRPr lang="tr-TR" dirty="0" smtClean="0"/>
          </a:p>
          <a:p>
            <a:endParaRPr lang="tr-TR" dirty="0" smtClean="0"/>
          </a:p>
        </p:txBody>
      </p:sp>
    </p:spTree>
    <p:extLst>
      <p:ext uri="{BB962C8B-B14F-4D97-AF65-F5344CB8AC3E}">
        <p14:creationId xmlns:p14="http://schemas.microsoft.com/office/powerpoint/2010/main" val="2995825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DMS 1 MALİ TABLOLARIN SUNULMASI - </a:t>
            </a:r>
            <a:r>
              <a:rPr lang="tr-TR" sz="2400" b="1" dirty="0" smtClean="0">
                <a:solidFill>
                  <a:srgbClr val="FF0000"/>
                </a:solidFill>
              </a:rPr>
              <a:t>BİLANÇO</a:t>
            </a:r>
            <a:endParaRPr lang="tr-TR" sz="2400" dirty="0"/>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1749183352"/>
              </p:ext>
            </p:extLst>
          </p:nvPr>
        </p:nvGraphicFramePr>
        <p:xfrm>
          <a:off x="2425403" y="1264555"/>
          <a:ext cx="8602120" cy="4942710"/>
        </p:xfrm>
        <a:graphic>
          <a:graphicData uri="http://schemas.openxmlformats.org/drawingml/2006/table">
            <a:tbl>
              <a:tblPr/>
              <a:tblGrid>
                <a:gridCol w="3390314"/>
                <a:gridCol w="1201105"/>
                <a:gridCol w="1444614"/>
                <a:gridCol w="1444614"/>
                <a:gridCol w="1121473"/>
              </a:tblGrid>
              <a:tr h="145045">
                <a:tc>
                  <a:txBody>
                    <a:bodyPr/>
                    <a:lstStyle/>
                    <a:p>
                      <a:pPr algn="just">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200(t)</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200(t)</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200(t-1)</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600" b="1" dirty="0">
                          <a:latin typeface="Times New Roman"/>
                          <a:ea typeface="Times New Roman"/>
                        </a:rPr>
                        <a:t>200(t-1)</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b="1" dirty="0">
                          <a:latin typeface="Times New Roman"/>
                          <a:ea typeface="Times New Roman"/>
                        </a:rPr>
                        <a:t>VARLIKLAR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b="1">
                          <a:latin typeface="Times New Roman"/>
                          <a:ea typeface="Times New Roman"/>
                        </a:rPr>
                        <a:t>Dönen varlıklar</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15">
                <a:tc>
                  <a:txBody>
                    <a:bodyPr/>
                    <a:lstStyle/>
                    <a:p>
                      <a:pPr algn="just">
                        <a:spcAft>
                          <a:spcPts val="0"/>
                        </a:spcAft>
                      </a:pPr>
                      <a:r>
                        <a:rPr lang="tr-TR" sz="1600" dirty="0">
                          <a:latin typeface="Times New Roman"/>
                          <a:ea typeface="Times New Roman"/>
                        </a:rPr>
                        <a:t>Nakit ve nakit benzeri varlıklar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5">
                <a:tc>
                  <a:txBody>
                    <a:bodyPr/>
                    <a:lstStyle/>
                    <a:p>
                      <a:pPr algn="just">
                        <a:spcAft>
                          <a:spcPts val="0"/>
                        </a:spcAft>
                      </a:pPr>
                      <a:r>
                        <a:rPr lang="tr-TR" sz="1600">
                          <a:latin typeface="Times New Roman"/>
                          <a:ea typeface="Times New Roman"/>
                        </a:rPr>
                        <a:t>Alacaklar </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5">
                <a:tc>
                  <a:txBody>
                    <a:bodyPr/>
                    <a:lstStyle/>
                    <a:p>
                      <a:pPr algn="just">
                        <a:spcAft>
                          <a:spcPts val="0"/>
                        </a:spcAft>
                      </a:pPr>
                      <a:r>
                        <a:rPr lang="tr-TR" sz="1600" dirty="0">
                          <a:latin typeface="Times New Roman"/>
                          <a:ea typeface="Times New Roman"/>
                        </a:rPr>
                        <a:t>Stoklar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5">
                <a:tc>
                  <a:txBody>
                    <a:bodyPr/>
                    <a:lstStyle/>
                    <a:p>
                      <a:pPr algn="just">
                        <a:spcAft>
                          <a:spcPts val="0"/>
                        </a:spcAft>
                      </a:pPr>
                      <a:r>
                        <a:rPr lang="tr-TR" sz="1600">
                          <a:latin typeface="Times New Roman"/>
                          <a:ea typeface="Times New Roman"/>
                        </a:rPr>
                        <a:t>Ön ödemeler </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a:latin typeface="Times New Roman"/>
                          <a:ea typeface="Times New Roman"/>
                        </a:rPr>
                        <a:t>Diğer Dönen Varlıklar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5">
                <a:tc>
                  <a:txBody>
                    <a:bodyPr/>
                    <a:lstStyle/>
                    <a:p>
                      <a:pPr algn="just">
                        <a:spcAft>
                          <a:spcPts val="0"/>
                        </a:spcAft>
                      </a:pPr>
                      <a:r>
                        <a:rPr lang="tr-TR" sz="1600" i="1">
                          <a:latin typeface="Times New Roman"/>
                          <a:ea typeface="Times New Roman"/>
                        </a:rPr>
                        <a:t>Toplam</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b="1">
                          <a:latin typeface="Times New Roman"/>
                          <a:ea typeface="Times New Roman"/>
                        </a:rPr>
                        <a:t>Duran varlıklar</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5">
                <a:tc>
                  <a:txBody>
                    <a:bodyPr/>
                    <a:lstStyle/>
                    <a:p>
                      <a:pPr algn="just">
                        <a:spcAft>
                          <a:spcPts val="0"/>
                        </a:spcAft>
                      </a:pPr>
                      <a:r>
                        <a:rPr lang="tr-TR" sz="1600">
                          <a:latin typeface="Times New Roman"/>
                          <a:ea typeface="Times New Roman"/>
                        </a:rPr>
                        <a:t>Alacaklar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a:latin typeface="Times New Roman"/>
                          <a:ea typeface="Times New Roman"/>
                        </a:rPr>
                        <a:t>Malî duran varlıklar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a:latin typeface="Times New Roman"/>
                          <a:ea typeface="Times New Roman"/>
                        </a:rPr>
                        <a:t>Maddi duran varlıklar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14">
                <a:tc>
                  <a:txBody>
                    <a:bodyPr/>
                    <a:lstStyle/>
                    <a:p>
                      <a:pPr algn="just">
                        <a:spcAft>
                          <a:spcPts val="0"/>
                        </a:spcAft>
                      </a:pPr>
                      <a:r>
                        <a:rPr lang="tr-TR" sz="1600" dirty="0">
                          <a:latin typeface="Times New Roman"/>
                          <a:ea typeface="Times New Roman"/>
                        </a:rPr>
                        <a:t>Maddi olmayan duran varlıklar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9">
                <a:tc>
                  <a:txBody>
                    <a:bodyPr/>
                    <a:lstStyle/>
                    <a:p>
                      <a:pPr algn="just">
                        <a:spcAft>
                          <a:spcPts val="0"/>
                        </a:spcAft>
                      </a:pPr>
                      <a:r>
                        <a:rPr lang="tr-TR" sz="1600">
                          <a:latin typeface="Times New Roman"/>
                          <a:ea typeface="Times New Roman"/>
                        </a:rPr>
                        <a:t>Diğer duran varlıklar</a:t>
                      </a: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5">
                <a:tc>
                  <a:txBody>
                    <a:bodyPr/>
                    <a:lstStyle/>
                    <a:p>
                      <a:pPr algn="just">
                        <a:spcAft>
                          <a:spcPts val="0"/>
                        </a:spcAft>
                      </a:pPr>
                      <a:r>
                        <a:rPr lang="tr-TR" sz="1600" i="1">
                          <a:latin typeface="Times New Roman"/>
                          <a:ea typeface="Times New Roman"/>
                        </a:rPr>
                        <a:t>Toplam</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178">
                <a:tc>
                  <a:txBody>
                    <a:bodyPr/>
                    <a:lstStyle/>
                    <a:p>
                      <a:pPr algn="just">
                        <a:spcAft>
                          <a:spcPts val="0"/>
                        </a:spcAft>
                      </a:pPr>
                      <a:r>
                        <a:rPr lang="tr-TR" sz="1600" b="1">
                          <a:latin typeface="Times New Roman"/>
                          <a:ea typeface="Times New Roman"/>
                        </a:rPr>
                        <a:t>Toplam varlıklar</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60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DMS 1 MALİ TABLOLARIN SUNULMASI - </a:t>
            </a:r>
            <a:r>
              <a:rPr lang="tr-TR" sz="2400" b="1" dirty="0" smtClean="0">
                <a:solidFill>
                  <a:srgbClr val="FF0000"/>
                </a:solidFill>
              </a:rPr>
              <a:t>BİLANÇO</a:t>
            </a:r>
            <a:endParaRPr lang="tr-TR" sz="2400" dirty="0"/>
          </a:p>
        </p:txBody>
      </p:sp>
      <p:graphicFrame>
        <p:nvGraphicFramePr>
          <p:cNvPr id="9" name="8 İçerik Yer Tutucusu"/>
          <p:cNvGraphicFramePr>
            <a:graphicFrameLocks noGrp="1"/>
          </p:cNvGraphicFramePr>
          <p:nvPr>
            <p:ph idx="1"/>
            <p:extLst>
              <p:ext uri="{D42A27DB-BD31-4B8C-83A1-F6EECF244321}">
                <p14:modId xmlns:p14="http://schemas.microsoft.com/office/powerpoint/2010/main" val="553488795"/>
              </p:ext>
            </p:extLst>
          </p:nvPr>
        </p:nvGraphicFramePr>
        <p:xfrm>
          <a:off x="1836612" y="1457595"/>
          <a:ext cx="9440988" cy="5316853"/>
        </p:xfrm>
        <a:graphic>
          <a:graphicData uri="http://schemas.openxmlformats.org/drawingml/2006/table">
            <a:tbl>
              <a:tblPr/>
              <a:tblGrid>
                <a:gridCol w="4051499"/>
                <a:gridCol w="1284849"/>
                <a:gridCol w="1351280"/>
                <a:gridCol w="1564640"/>
                <a:gridCol w="1188720"/>
              </a:tblGrid>
              <a:tr h="243012">
                <a:tc>
                  <a:txBody>
                    <a:bodyPr/>
                    <a:lstStyle/>
                    <a:p>
                      <a:pPr algn="just">
                        <a:spcAft>
                          <a:spcPts val="0"/>
                        </a:spcAft>
                      </a:pPr>
                      <a:r>
                        <a:rPr lang="tr-TR" sz="1600" b="1" dirty="0">
                          <a:latin typeface="Times New Roman"/>
                          <a:ea typeface="Times New Roman"/>
                        </a:rPr>
                        <a:t>  </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200(t)</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200(t)</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200(t-1)</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1600" b="1" dirty="0">
                          <a:latin typeface="Times New Roman"/>
                          <a:ea typeface="Times New Roman"/>
                        </a:rPr>
                        <a:t>200(t-1)</a:t>
                      </a:r>
                      <a:endParaRPr lang="tr-TR" sz="1600" dirty="0">
                        <a:latin typeface="Times New Roman"/>
                        <a:ea typeface="Times New Roman"/>
                      </a:endParaRPr>
                    </a:p>
                  </a:txBody>
                  <a:tcPr marL="38459" marR="38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b="1" dirty="0">
                          <a:latin typeface="Times New Roman"/>
                          <a:ea typeface="Times New Roman"/>
                        </a:rPr>
                        <a:t>YÜKÜMLÜLÜKLER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b="1" dirty="0">
                          <a:latin typeface="Times New Roman"/>
                          <a:ea typeface="Times New Roman"/>
                        </a:rPr>
                        <a:t>Kısa vadeli yabancı kaynaklar</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dirty="0">
                          <a:latin typeface="Times New Roman"/>
                          <a:ea typeface="Times New Roman"/>
                        </a:rPr>
                        <a:t>Borçlar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dirty="0">
                          <a:latin typeface="Times New Roman"/>
                          <a:ea typeface="Times New Roman"/>
                        </a:rPr>
                        <a:t>Karşılıklar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04">
                <a:tc>
                  <a:txBody>
                    <a:bodyPr/>
                    <a:lstStyle/>
                    <a:p>
                      <a:pPr algn="just">
                        <a:spcAft>
                          <a:spcPts val="0"/>
                        </a:spcAft>
                      </a:pPr>
                      <a:r>
                        <a:rPr lang="tr-TR" sz="1600" dirty="0">
                          <a:latin typeface="Times New Roman"/>
                          <a:ea typeface="Times New Roman"/>
                        </a:rPr>
                        <a:t>Çalışanların sosyal güvenceleri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164">
                <a:tc>
                  <a:txBody>
                    <a:bodyPr/>
                    <a:lstStyle/>
                    <a:p>
                      <a:pPr algn="just">
                        <a:spcAft>
                          <a:spcPts val="0"/>
                        </a:spcAft>
                      </a:pPr>
                      <a:r>
                        <a:rPr lang="tr-TR" sz="1600">
                          <a:latin typeface="Times New Roman"/>
                          <a:ea typeface="Times New Roman"/>
                        </a:rPr>
                        <a:t>Emekli maaşları için ayrılan fonlar</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i="1">
                          <a:latin typeface="Times New Roman"/>
                          <a:ea typeface="Times New Roman"/>
                        </a:rPr>
                        <a:t>Toplam</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86">
                <a:tc>
                  <a:txBody>
                    <a:bodyPr/>
                    <a:lstStyle/>
                    <a:p>
                      <a:pPr algn="just">
                        <a:spcAft>
                          <a:spcPts val="0"/>
                        </a:spcAft>
                      </a:pPr>
                      <a:r>
                        <a:rPr lang="tr-TR" sz="1600" b="1">
                          <a:latin typeface="Times New Roman"/>
                          <a:ea typeface="Times New Roman"/>
                        </a:rPr>
                        <a:t>Uzun vadeli yabancı kaynaklar</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dirty="0">
                          <a:latin typeface="Times New Roman"/>
                          <a:ea typeface="Times New Roman"/>
                        </a:rPr>
                        <a:t>Borçlar</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a:latin typeface="Times New Roman"/>
                          <a:ea typeface="Times New Roman"/>
                        </a:rPr>
                        <a:t>Karşılıklar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04">
                <a:tc>
                  <a:txBody>
                    <a:bodyPr/>
                    <a:lstStyle/>
                    <a:p>
                      <a:pPr algn="just">
                        <a:spcAft>
                          <a:spcPts val="0"/>
                        </a:spcAft>
                      </a:pPr>
                      <a:r>
                        <a:rPr lang="tr-TR" sz="1600">
                          <a:latin typeface="Times New Roman"/>
                          <a:ea typeface="Times New Roman"/>
                        </a:rPr>
                        <a:t>Çalışanların sosyal güvencesi</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08">
                <a:tc>
                  <a:txBody>
                    <a:bodyPr/>
                    <a:lstStyle/>
                    <a:p>
                      <a:pPr algn="just">
                        <a:spcAft>
                          <a:spcPts val="0"/>
                        </a:spcAft>
                      </a:pPr>
                      <a:r>
                        <a:rPr lang="tr-TR" sz="1600">
                          <a:latin typeface="Times New Roman"/>
                          <a:ea typeface="Times New Roman"/>
                        </a:rPr>
                        <a:t>Emekli maaşları için ayrılan fonlar</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i="1">
                          <a:latin typeface="Times New Roman"/>
                          <a:ea typeface="Times New Roman"/>
                        </a:rPr>
                        <a:t>Toplam</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077">
                <a:tc>
                  <a:txBody>
                    <a:bodyPr/>
                    <a:lstStyle/>
                    <a:p>
                      <a:pPr algn="just">
                        <a:spcAft>
                          <a:spcPts val="0"/>
                        </a:spcAft>
                      </a:pPr>
                      <a:r>
                        <a:rPr lang="tr-TR" sz="1600" b="1">
                          <a:latin typeface="Times New Roman"/>
                          <a:ea typeface="Times New Roman"/>
                        </a:rPr>
                        <a:t>Toplam yükümlülükler</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b="1">
                          <a:latin typeface="Times New Roman"/>
                          <a:ea typeface="Times New Roman"/>
                        </a:rPr>
                        <a:t>Net varlıklar</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b="1">
                          <a:latin typeface="Times New Roman"/>
                          <a:ea typeface="Times New Roman"/>
                        </a:rPr>
                        <a:t>NET VARLIKLAR/ÖZKAYNAK</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a:latin typeface="Times New Roman"/>
                          <a:ea typeface="Times New Roman"/>
                        </a:rPr>
                        <a:t>Net değer</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12">
                <a:tc>
                  <a:txBody>
                    <a:bodyPr/>
                    <a:lstStyle/>
                    <a:p>
                      <a:pPr algn="just">
                        <a:spcAft>
                          <a:spcPts val="0"/>
                        </a:spcAft>
                      </a:pPr>
                      <a:r>
                        <a:rPr lang="tr-TR" sz="1600">
                          <a:latin typeface="Times New Roman"/>
                          <a:ea typeface="Times New Roman"/>
                        </a:rPr>
                        <a:t>Yedekler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86">
                <a:tc>
                  <a:txBody>
                    <a:bodyPr/>
                    <a:lstStyle/>
                    <a:p>
                      <a:pPr algn="just">
                        <a:spcAft>
                          <a:spcPts val="0"/>
                        </a:spcAft>
                      </a:pPr>
                      <a:r>
                        <a:rPr lang="tr-TR" sz="1600">
                          <a:latin typeface="Times New Roman"/>
                          <a:ea typeface="Times New Roman"/>
                        </a:rPr>
                        <a:t>Birikmiş olumlu/olumsuz fark</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X</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04">
                <a:tc>
                  <a:txBody>
                    <a:bodyPr/>
                    <a:lstStyle/>
                    <a:p>
                      <a:pPr algn="just">
                        <a:spcAft>
                          <a:spcPts val="0"/>
                        </a:spcAft>
                      </a:pPr>
                      <a:r>
                        <a:rPr lang="tr-TR" sz="1600" b="1">
                          <a:latin typeface="Times New Roman"/>
                          <a:ea typeface="Times New Roman"/>
                        </a:rPr>
                        <a:t>Toplam net varlıklar/özkaynak</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25639" marR="2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23440" y="212630"/>
            <a:ext cx="8911687" cy="864330"/>
          </a:xfrm>
        </p:spPr>
        <p:txBody>
          <a:bodyPr>
            <a:noAutofit/>
          </a:bodyPr>
          <a:lstStyle/>
          <a:p>
            <a:r>
              <a:rPr lang="tr-TR" sz="2400" b="1" dirty="0" smtClean="0"/>
              <a:t>DMS 1 MALİ TABLOLARIN SUNULMASI – </a:t>
            </a:r>
            <a:r>
              <a:rPr lang="tr-TR" sz="2400" b="1" dirty="0" smtClean="0">
                <a:solidFill>
                  <a:srgbClr val="FF0000"/>
                </a:solidFill>
              </a:rPr>
              <a:t>FAALİYET                      SONUÇLARI TABLOSU</a:t>
            </a:r>
            <a:r>
              <a:rPr lang="tr-TR" sz="2400" b="1" dirty="0" smtClean="0"/>
              <a:t> – </a:t>
            </a:r>
            <a:r>
              <a:rPr lang="tr-TR" sz="2400" b="1" dirty="0" smtClean="0">
                <a:solidFill>
                  <a:srgbClr val="0070C0"/>
                </a:solidFill>
              </a:rPr>
              <a:t>FONKSİYON ESASI</a:t>
            </a:r>
            <a:endParaRPr lang="tr-TR" sz="2400" dirty="0">
              <a:solidFill>
                <a:srgbClr val="0070C0"/>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842247109"/>
              </p:ext>
            </p:extLst>
          </p:nvPr>
        </p:nvGraphicFramePr>
        <p:xfrm>
          <a:off x="2255520" y="1158240"/>
          <a:ext cx="6703450" cy="5120640"/>
        </p:xfrm>
        <a:graphic>
          <a:graphicData uri="http://schemas.openxmlformats.org/drawingml/2006/table">
            <a:tbl>
              <a:tblPr/>
              <a:tblGrid>
                <a:gridCol w="4754880"/>
                <a:gridCol w="904240"/>
                <a:gridCol w="253755"/>
                <a:gridCol w="790575"/>
              </a:tblGrid>
              <a:tr h="137160">
                <a:tc>
                  <a:txBody>
                    <a:bodyPr/>
                    <a:lstStyle/>
                    <a:p>
                      <a:pPr algn="just">
                        <a:spcAft>
                          <a:spcPts val="0"/>
                        </a:spcAft>
                      </a:pPr>
                      <a:r>
                        <a:rPr lang="tr-TR" sz="1600" b="1" dirty="0">
                          <a:latin typeface="Times New Roman"/>
                          <a:ea typeface="Times New Roman"/>
                        </a:rPr>
                        <a:t>  </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200(t)</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200(t-1)</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b="1" dirty="0">
                          <a:latin typeface="Times New Roman"/>
                          <a:ea typeface="Times New Roman"/>
                        </a:rPr>
                        <a:t>Faaliyet gelirleri</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dirty="0">
                          <a:latin typeface="Times New Roman"/>
                          <a:ea typeface="Times New Roman"/>
                        </a:rPr>
                        <a:t>Vergiler </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dirty="0">
                          <a:latin typeface="Times New Roman"/>
                          <a:ea typeface="Times New Roman"/>
                        </a:rPr>
                        <a:t>Sosyal katkılar </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dirty="0">
                          <a:latin typeface="Times New Roman"/>
                          <a:ea typeface="Times New Roman"/>
                        </a:rPr>
                        <a:t>Yardım ve bağışlar</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dirty="0">
                          <a:latin typeface="Times New Roman"/>
                          <a:ea typeface="Times New Roman"/>
                        </a:rPr>
                        <a:t>Diğer gelirler</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dirty="0">
                          <a:latin typeface="Times New Roman"/>
                          <a:ea typeface="Times New Roman"/>
                        </a:rPr>
                        <a:t>Diğer kamu idarelerinden sağlanan gelirler</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b="1" dirty="0">
                          <a:latin typeface="Times New Roman"/>
                          <a:ea typeface="Times New Roman"/>
                        </a:rPr>
                        <a:t>Toplam faaliyet gelirleri</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b="1" dirty="0">
                          <a:latin typeface="Times New Roman"/>
                          <a:ea typeface="Times New Roman"/>
                        </a:rPr>
                        <a:t>Faaliyet giderleri</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dirty="0">
                          <a:latin typeface="Times New Roman"/>
                          <a:ea typeface="Times New Roman"/>
                        </a:rPr>
                        <a:t>Genel kamu hizmetleri</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Savunma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Kamu düzeni ve güvenliği</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 </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Eğitim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Sağlık</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Sosyal koruma</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İskân ve sosyal tesisler</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Eğlence, kültür ve din</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Ekonomik işler</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a:latin typeface="Times New Roman"/>
                          <a:ea typeface="Times New Roman"/>
                        </a:rPr>
                        <a:t>Çevre koruması</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b="1">
                          <a:latin typeface="Times New Roman"/>
                          <a:ea typeface="Times New Roman"/>
                        </a:rPr>
                        <a:t>Toplam faaliyet giderleri</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lgn="just">
                        <a:spcAft>
                          <a:spcPts val="0"/>
                        </a:spcAft>
                      </a:pPr>
                      <a:r>
                        <a:rPr lang="tr-TR" sz="1600" b="1">
                          <a:latin typeface="Times New Roman"/>
                          <a:ea typeface="Times New Roman"/>
                        </a:rPr>
                        <a:t>Döneme ilişkin net olumlu/olumsuz faaliyet farkı</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X</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a:latin typeface="Times New Roman"/>
                          <a:ea typeface="Times New Roman"/>
                        </a:rPr>
                        <a:t> </a:t>
                      </a:r>
                      <a:endParaRPr lang="tr-TR" sz="18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b="1" dirty="0">
                          <a:latin typeface="Times New Roman"/>
                          <a:ea typeface="Times New Roman"/>
                        </a:rPr>
                        <a:t>X</a:t>
                      </a:r>
                      <a:endParaRPr lang="tr-TR" sz="18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84975" y="98695"/>
            <a:ext cx="7251505" cy="900967"/>
          </a:xfrm>
        </p:spPr>
        <p:txBody>
          <a:bodyPr>
            <a:noAutofit/>
          </a:bodyPr>
          <a:lstStyle/>
          <a:p>
            <a:r>
              <a:rPr lang="tr-TR" sz="2400" b="1" dirty="0" smtClean="0"/>
              <a:t>DMS 1 MALİ TABLOLARIN SUNULMASI – </a:t>
            </a:r>
            <a:r>
              <a:rPr lang="tr-TR" sz="2400" b="1" dirty="0" smtClean="0">
                <a:solidFill>
                  <a:srgbClr val="FF0000"/>
                </a:solidFill>
              </a:rPr>
              <a:t>FAALİYET                      SONUÇLARI TABLOSU</a:t>
            </a:r>
            <a:r>
              <a:rPr lang="tr-TR" sz="2400" b="1" dirty="0" smtClean="0"/>
              <a:t> – </a:t>
            </a:r>
            <a:r>
              <a:rPr lang="tr-TR" sz="2400" b="1" dirty="0" smtClean="0">
                <a:solidFill>
                  <a:srgbClr val="00B050"/>
                </a:solidFill>
              </a:rPr>
              <a:t>ÇEŞİT ESASI</a:t>
            </a:r>
            <a:endParaRPr lang="tr-TR" sz="2400" dirty="0">
              <a:solidFill>
                <a:srgbClr val="00B050"/>
              </a:solidFill>
            </a:endParaRPr>
          </a:p>
        </p:txBody>
      </p:sp>
      <p:graphicFrame>
        <p:nvGraphicFramePr>
          <p:cNvPr id="14" name="13 İçerik Yer Tutucusu"/>
          <p:cNvGraphicFramePr>
            <a:graphicFrameLocks noGrp="1"/>
          </p:cNvGraphicFramePr>
          <p:nvPr>
            <p:ph idx="1"/>
            <p:extLst>
              <p:ext uri="{D42A27DB-BD31-4B8C-83A1-F6EECF244321}">
                <p14:modId xmlns:p14="http://schemas.microsoft.com/office/powerpoint/2010/main" val="813743780"/>
              </p:ext>
            </p:extLst>
          </p:nvPr>
        </p:nvGraphicFramePr>
        <p:xfrm>
          <a:off x="2793219" y="999662"/>
          <a:ext cx="6239021" cy="5679604"/>
        </p:xfrm>
        <a:graphic>
          <a:graphicData uri="http://schemas.openxmlformats.org/drawingml/2006/table">
            <a:tbl>
              <a:tblPr/>
              <a:tblGrid>
                <a:gridCol w="3193366"/>
                <a:gridCol w="1613095"/>
                <a:gridCol w="1432560"/>
              </a:tblGrid>
              <a:tr h="232452">
                <a:tc>
                  <a:txBody>
                    <a:bodyPr/>
                    <a:lstStyle/>
                    <a:p>
                      <a:pPr algn="just">
                        <a:lnSpc>
                          <a:spcPts val="1080"/>
                        </a:lnSpc>
                        <a:spcAft>
                          <a:spcPts val="0"/>
                        </a:spcAft>
                      </a:pPr>
                      <a:r>
                        <a:rPr lang="tr-TR" sz="1600" dirty="0">
                          <a:latin typeface="Times New Roman"/>
                          <a:ea typeface="Times New Roman"/>
                        </a:rPr>
                        <a:t> </a:t>
                      </a:r>
                      <a:r>
                        <a:rPr lang="tr-TR" sz="1600" b="1" dirty="0">
                          <a:latin typeface="Times New Roman"/>
                          <a:ea typeface="Times New Roman"/>
                        </a:rPr>
                        <a:t>  </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200(t</a:t>
                      </a:r>
                      <a:r>
                        <a:rPr lang="tr-TR" sz="1600" b="1" dirty="0">
                          <a:latin typeface="Times New Roman"/>
                          <a:ea typeface="Times New Roman"/>
                        </a:rPr>
                        <a:t>)</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200(t-1</a:t>
                      </a:r>
                      <a:r>
                        <a:rPr lang="tr-TR" sz="1600" b="1" dirty="0">
                          <a:latin typeface="Times New Roman"/>
                          <a:ea typeface="Times New Roman"/>
                        </a:rPr>
                        <a:t>)</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b="1" dirty="0" smtClean="0">
                        <a:latin typeface="Times New Roman"/>
                        <a:ea typeface="Times New Roman"/>
                      </a:endParaRPr>
                    </a:p>
                    <a:p>
                      <a:pPr algn="just">
                        <a:lnSpc>
                          <a:spcPts val="1080"/>
                        </a:lnSpc>
                        <a:spcAft>
                          <a:spcPts val="0"/>
                        </a:spcAft>
                      </a:pPr>
                      <a:r>
                        <a:rPr lang="tr-TR" sz="1600" b="1" dirty="0" smtClean="0">
                          <a:latin typeface="Times New Roman"/>
                          <a:ea typeface="Times New Roman"/>
                        </a:rPr>
                        <a:t>Faaliyet </a:t>
                      </a:r>
                      <a:r>
                        <a:rPr lang="tr-TR" sz="1600" b="1" dirty="0">
                          <a:latin typeface="Times New Roman"/>
                          <a:ea typeface="Times New Roman"/>
                        </a:rPr>
                        <a:t>gelirleri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r>
                        <a:rPr lang="tr-TR" sz="1600" b="1" dirty="0">
                          <a:latin typeface="Times New Roman"/>
                          <a:ea typeface="Times New Roman"/>
                        </a:rPr>
                        <a:t> </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r>
                        <a:rPr lang="tr-TR" sz="1600" b="1">
                          <a:latin typeface="Times New Roman"/>
                          <a:ea typeface="Times New Roman"/>
                        </a:rPr>
                        <a:t> </a:t>
                      </a:r>
                      <a:endParaRPr lang="tr-TR" sz="240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Vergiler </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Sosyal </a:t>
                      </a:r>
                      <a:r>
                        <a:rPr lang="tr-TR" sz="1600" dirty="0">
                          <a:latin typeface="Times New Roman"/>
                          <a:ea typeface="Times New Roman"/>
                        </a:rPr>
                        <a:t>katkılar </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Yardım </a:t>
                      </a:r>
                      <a:r>
                        <a:rPr lang="tr-TR" sz="1600" dirty="0">
                          <a:latin typeface="Times New Roman"/>
                          <a:ea typeface="Times New Roman"/>
                        </a:rPr>
                        <a:t>ve bağışlar</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Diğer </a:t>
                      </a:r>
                      <a:r>
                        <a:rPr lang="tr-TR" sz="1600" dirty="0">
                          <a:latin typeface="Times New Roman"/>
                          <a:ea typeface="Times New Roman"/>
                        </a:rPr>
                        <a:t>gelirler</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90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Diğer </a:t>
                      </a:r>
                      <a:r>
                        <a:rPr lang="tr-TR" sz="1600" dirty="0">
                          <a:latin typeface="Times New Roman"/>
                          <a:ea typeface="Times New Roman"/>
                        </a:rPr>
                        <a:t>kamu idarelerinden sağlanan gelirler</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b="1" dirty="0" smtClean="0">
                        <a:latin typeface="Times New Roman"/>
                        <a:ea typeface="Times New Roman"/>
                      </a:endParaRPr>
                    </a:p>
                    <a:p>
                      <a:pPr algn="just">
                        <a:lnSpc>
                          <a:spcPts val="1080"/>
                        </a:lnSpc>
                        <a:spcAft>
                          <a:spcPts val="0"/>
                        </a:spcAft>
                      </a:pPr>
                      <a:r>
                        <a:rPr lang="tr-TR" sz="1600" b="1" dirty="0" smtClean="0">
                          <a:latin typeface="Times New Roman"/>
                          <a:ea typeface="Times New Roman"/>
                        </a:rPr>
                        <a:t>Toplam </a:t>
                      </a:r>
                      <a:r>
                        <a:rPr lang="tr-TR" sz="1600" b="1" dirty="0">
                          <a:latin typeface="Times New Roman"/>
                          <a:ea typeface="Times New Roman"/>
                        </a:rPr>
                        <a:t>faaliyet gelirleri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b="1" dirty="0" smtClean="0">
                        <a:latin typeface="Times New Roman"/>
                        <a:ea typeface="Times New Roman"/>
                      </a:endParaRPr>
                    </a:p>
                    <a:p>
                      <a:pPr algn="just">
                        <a:lnSpc>
                          <a:spcPts val="1080"/>
                        </a:lnSpc>
                        <a:spcAft>
                          <a:spcPts val="0"/>
                        </a:spcAft>
                      </a:pPr>
                      <a:r>
                        <a:rPr lang="tr-TR" sz="1600" b="1" dirty="0" smtClean="0">
                          <a:latin typeface="Times New Roman"/>
                          <a:ea typeface="Times New Roman"/>
                        </a:rPr>
                        <a:t>Faaliyet </a:t>
                      </a:r>
                      <a:r>
                        <a:rPr lang="tr-TR" sz="1600" b="1" dirty="0">
                          <a:latin typeface="Times New Roman"/>
                          <a:ea typeface="Times New Roman"/>
                        </a:rPr>
                        <a:t>giderleri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r>
                        <a:rPr lang="tr-TR" sz="1600" b="1" dirty="0">
                          <a:latin typeface="Times New Roman"/>
                          <a:ea typeface="Times New Roman"/>
                        </a:rPr>
                        <a:t> </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r>
                        <a:rPr lang="tr-TR" sz="1600" b="1" dirty="0">
                          <a:latin typeface="Times New Roman"/>
                          <a:ea typeface="Times New Roman"/>
                        </a:rPr>
                        <a:t> </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Çalışanların </a:t>
                      </a:r>
                      <a:r>
                        <a:rPr lang="tr-TR" sz="1600" dirty="0">
                          <a:latin typeface="Times New Roman"/>
                          <a:ea typeface="Times New Roman"/>
                        </a:rPr>
                        <a:t>tazminatları</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Mal </a:t>
                      </a:r>
                      <a:r>
                        <a:rPr lang="tr-TR" sz="1600" dirty="0">
                          <a:latin typeface="Times New Roman"/>
                          <a:ea typeface="Times New Roman"/>
                        </a:rPr>
                        <a:t>ve hizmetlerin kullanımı</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Sabit </a:t>
                      </a:r>
                      <a:r>
                        <a:rPr lang="tr-TR" sz="1600" dirty="0">
                          <a:latin typeface="Times New Roman"/>
                          <a:ea typeface="Times New Roman"/>
                        </a:rPr>
                        <a:t>sermayenin tüketimi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Faiz </a:t>
                      </a:r>
                      <a:r>
                        <a:rPr lang="tr-TR" sz="1600" dirty="0">
                          <a:latin typeface="Times New Roman"/>
                          <a:ea typeface="Times New Roman"/>
                        </a:rPr>
                        <a:t>giderleri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Malî </a:t>
                      </a:r>
                      <a:r>
                        <a:rPr lang="tr-TR" sz="1600" dirty="0">
                          <a:latin typeface="Times New Roman"/>
                          <a:ea typeface="Times New Roman"/>
                        </a:rPr>
                        <a:t>yardımlar</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Bağışlar</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Sosyal </a:t>
                      </a:r>
                      <a:r>
                        <a:rPr lang="tr-TR" sz="1600" dirty="0">
                          <a:latin typeface="Times New Roman"/>
                          <a:ea typeface="Times New Roman"/>
                        </a:rPr>
                        <a:t>yardımlar</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dirty="0" smtClean="0">
                        <a:latin typeface="Times New Roman"/>
                        <a:ea typeface="Times New Roman"/>
                      </a:endParaRPr>
                    </a:p>
                    <a:p>
                      <a:pPr algn="just">
                        <a:lnSpc>
                          <a:spcPts val="1080"/>
                        </a:lnSpc>
                        <a:spcAft>
                          <a:spcPts val="0"/>
                        </a:spcAft>
                      </a:pPr>
                      <a:r>
                        <a:rPr lang="tr-TR" sz="1600" dirty="0" smtClean="0">
                          <a:latin typeface="Times New Roman"/>
                          <a:ea typeface="Times New Roman"/>
                        </a:rPr>
                        <a:t>Diğer </a:t>
                      </a:r>
                      <a:r>
                        <a:rPr lang="tr-TR" sz="1600" dirty="0">
                          <a:latin typeface="Times New Roman"/>
                          <a:ea typeface="Times New Roman"/>
                        </a:rPr>
                        <a:t>faaliyet giderleri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2">
                <a:tc>
                  <a:txBody>
                    <a:bodyPr/>
                    <a:lstStyle/>
                    <a:p>
                      <a:pPr algn="just">
                        <a:lnSpc>
                          <a:spcPts val="1080"/>
                        </a:lnSpc>
                        <a:spcAft>
                          <a:spcPts val="0"/>
                        </a:spcAft>
                      </a:pPr>
                      <a:endParaRPr lang="tr-TR" sz="1600" b="1" dirty="0" smtClean="0">
                        <a:latin typeface="Times New Roman"/>
                        <a:ea typeface="Times New Roman"/>
                      </a:endParaRPr>
                    </a:p>
                    <a:p>
                      <a:pPr algn="just">
                        <a:lnSpc>
                          <a:spcPts val="1080"/>
                        </a:lnSpc>
                        <a:spcAft>
                          <a:spcPts val="0"/>
                        </a:spcAft>
                      </a:pPr>
                      <a:r>
                        <a:rPr lang="tr-TR" sz="1600" b="1" dirty="0" smtClean="0">
                          <a:latin typeface="Times New Roman"/>
                          <a:ea typeface="Times New Roman"/>
                        </a:rPr>
                        <a:t>Toplam </a:t>
                      </a:r>
                      <a:r>
                        <a:rPr lang="tr-TR" sz="1600" b="1" dirty="0">
                          <a:latin typeface="Times New Roman"/>
                          <a:ea typeface="Times New Roman"/>
                        </a:rPr>
                        <a:t>faaliyet giderleri</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a:t>
                      </a:r>
                      <a:r>
                        <a:rPr lang="tr-TR" sz="1600" b="1" dirty="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a:t>
                      </a:r>
                      <a:r>
                        <a:rPr lang="tr-TR" sz="1600" b="1" dirty="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902">
                <a:tc>
                  <a:txBody>
                    <a:bodyPr/>
                    <a:lstStyle/>
                    <a:p>
                      <a:pPr algn="just">
                        <a:lnSpc>
                          <a:spcPts val="1080"/>
                        </a:lnSpc>
                        <a:spcAft>
                          <a:spcPts val="0"/>
                        </a:spcAft>
                      </a:pPr>
                      <a:endParaRPr lang="tr-TR" sz="1600" b="1" dirty="0" smtClean="0">
                        <a:latin typeface="Times New Roman"/>
                        <a:ea typeface="Times New Roman"/>
                      </a:endParaRPr>
                    </a:p>
                    <a:p>
                      <a:pPr algn="just">
                        <a:lnSpc>
                          <a:spcPts val="1080"/>
                        </a:lnSpc>
                        <a:spcAft>
                          <a:spcPts val="0"/>
                        </a:spcAft>
                      </a:pPr>
                      <a:r>
                        <a:rPr lang="tr-TR" sz="1600" b="1" dirty="0" smtClean="0">
                          <a:latin typeface="Times New Roman"/>
                          <a:ea typeface="Times New Roman"/>
                        </a:rPr>
                        <a:t>Döneme </a:t>
                      </a:r>
                      <a:r>
                        <a:rPr lang="tr-TR" sz="1600" b="1" dirty="0">
                          <a:latin typeface="Times New Roman"/>
                          <a:ea typeface="Times New Roman"/>
                        </a:rPr>
                        <a:t>ilişkin net olumlu/olumsuz faaliyet farkı</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80"/>
                        </a:lnSpc>
                        <a:spcAft>
                          <a:spcPts val="0"/>
                        </a:spcAft>
                      </a:pPr>
                      <a:endParaRPr lang="tr-TR" sz="1600" b="1" dirty="0" smtClean="0">
                        <a:latin typeface="Times New Roman"/>
                        <a:ea typeface="Times New Roman"/>
                      </a:endParaRPr>
                    </a:p>
                    <a:p>
                      <a:pPr algn="ctr">
                        <a:lnSpc>
                          <a:spcPts val="1080"/>
                        </a:lnSpc>
                        <a:spcAft>
                          <a:spcPts val="0"/>
                        </a:spcAft>
                      </a:pPr>
                      <a:r>
                        <a:rPr lang="tr-TR" sz="1600" b="1" dirty="0" smtClean="0">
                          <a:latin typeface="Times New Roman"/>
                          <a:ea typeface="Times New Roman"/>
                        </a:rPr>
                        <a:t>X</a:t>
                      </a:r>
                      <a:endParaRPr lang="tr-TR" sz="2400" dirty="0">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altLang="tr-TR" sz="2800" b="1" dirty="0" smtClean="0">
                <a:solidFill>
                  <a:srgbClr val="92D050"/>
                </a:solidFill>
              </a:rPr>
              <a:t>NET VARLIK/ÖZKAYNAK DEĞİŞİM TABLOSU</a:t>
            </a:r>
            <a:endParaRPr lang="tr-TR" sz="2800" dirty="0">
              <a:solidFill>
                <a:srgbClr val="92D050"/>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972127049"/>
              </p:ext>
            </p:extLst>
          </p:nvPr>
        </p:nvGraphicFramePr>
        <p:xfrm>
          <a:off x="1153549" y="1264555"/>
          <a:ext cx="10916530" cy="5118549"/>
        </p:xfrm>
        <a:graphic>
          <a:graphicData uri="http://schemas.openxmlformats.org/drawingml/2006/table">
            <a:tbl>
              <a:tblPr/>
              <a:tblGrid>
                <a:gridCol w="3559128"/>
                <a:gridCol w="858129"/>
                <a:gridCol w="1724074"/>
                <a:gridCol w="1869440"/>
                <a:gridCol w="1666240"/>
                <a:gridCol w="1239519"/>
              </a:tblGrid>
              <a:tr h="189189">
                <a:tc>
                  <a:txBody>
                    <a:bodyPr/>
                    <a:lstStyle/>
                    <a:p>
                      <a:r>
                        <a:rPr lang="tr-TR" sz="1400" b="1" dirty="0">
                          <a:latin typeface="Times New Roman"/>
                          <a:ea typeface="Times New Roman"/>
                        </a:rPr>
                        <a:t> </a:t>
                      </a:r>
                      <a:r>
                        <a:rPr lang="tr-TR" sz="1400"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Net Değer</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Yeniden değerleme yedeği</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Kur farkı yedekleri</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Birikmiş fark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Toplam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89">
                <a:tc>
                  <a:txBody>
                    <a:bodyPr/>
                    <a:lstStyle/>
                    <a:p>
                      <a:r>
                        <a:rPr lang="tr-TR" sz="1400">
                          <a:latin typeface="Times New Roman"/>
                          <a:ea typeface="Times New Roman"/>
                        </a:rPr>
                        <a:t>31 Aralık 200(t-2) tarihindeki bakiye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83">
                <a:tc>
                  <a:txBody>
                    <a:bodyPr/>
                    <a:lstStyle/>
                    <a:p>
                      <a:pPr>
                        <a:spcAft>
                          <a:spcPts val="0"/>
                        </a:spcAft>
                      </a:pPr>
                      <a:r>
                        <a:rPr lang="tr-TR" sz="1400">
                          <a:latin typeface="Times New Roman"/>
                          <a:ea typeface="Times New Roman"/>
                        </a:rPr>
                        <a:t>Muhasebe politikalarındaki değişiklikler</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89">
                <a:tc>
                  <a:txBody>
                    <a:bodyPr/>
                    <a:lstStyle/>
                    <a:p>
                      <a:pPr>
                        <a:spcAft>
                          <a:spcPts val="0"/>
                        </a:spcAft>
                      </a:pPr>
                      <a:r>
                        <a:rPr lang="tr-TR" sz="1400">
                          <a:latin typeface="Times New Roman"/>
                          <a:ea typeface="Times New Roman"/>
                        </a:rPr>
                        <a:t>Yeniden belirtilen bakiye</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83">
                <a:tc>
                  <a:txBody>
                    <a:bodyPr/>
                    <a:lstStyle/>
                    <a:p>
                      <a:pPr>
                        <a:spcAft>
                          <a:spcPts val="0"/>
                        </a:spcAft>
                      </a:pPr>
                      <a:r>
                        <a:rPr lang="tr-TR" sz="1400">
                          <a:latin typeface="Times New Roman"/>
                          <a:ea typeface="Times New Roman"/>
                        </a:rPr>
                        <a:t>Varlıkların yeniden değerlemesinden elde edilen olumlu fark</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77">
                <a:tc>
                  <a:txBody>
                    <a:bodyPr/>
                    <a:lstStyle/>
                    <a:p>
                      <a:pPr>
                        <a:spcAft>
                          <a:spcPts val="0"/>
                        </a:spcAft>
                      </a:pPr>
                      <a:r>
                        <a:rPr lang="tr-TR" sz="1400">
                          <a:latin typeface="Times New Roman"/>
                          <a:ea typeface="Times New Roman"/>
                        </a:rPr>
                        <a:t>Yatırımların yeniden değerlemesinden kaynaklanan olumsuz fark</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83">
                <a:tc>
                  <a:txBody>
                    <a:bodyPr/>
                    <a:lstStyle/>
                    <a:p>
                      <a:pPr>
                        <a:spcAft>
                          <a:spcPts val="0"/>
                        </a:spcAft>
                      </a:pPr>
                      <a:r>
                        <a:rPr lang="tr-TR" sz="1400">
                          <a:latin typeface="Times New Roman"/>
                          <a:ea typeface="Times New Roman"/>
                        </a:rPr>
                        <a:t>Para biriminin çevrilmesinden doğan kur farkları</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77">
                <a:tc>
                  <a:txBody>
                    <a:bodyPr/>
                    <a:lstStyle/>
                    <a:p>
                      <a:pPr>
                        <a:spcAft>
                          <a:spcPts val="0"/>
                        </a:spcAft>
                      </a:pPr>
                      <a:r>
                        <a:rPr lang="tr-TR" sz="1400">
                          <a:latin typeface="Times New Roman"/>
                          <a:ea typeface="Times New Roman"/>
                        </a:rPr>
                        <a:t>Malî performans tablosunda muhasebeleştirilmeyen net farklar </a:t>
                      </a:r>
                      <a:r>
                        <a:rPr lang="tr-TR" sz="1400" b="1">
                          <a:latin typeface="Times New Roman"/>
                          <a:ea typeface="Times New Roman"/>
                        </a:rPr>
                        <a:t>(+/-)</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89">
                <a:tc>
                  <a:txBody>
                    <a:bodyPr/>
                    <a:lstStyle/>
                    <a:p>
                      <a:pPr>
                        <a:spcAft>
                          <a:spcPts val="0"/>
                        </a:spcAft>
                      </a:pPr>
                      <a:r>
                        <a:rPr lang="tr-TR" sz="1400">
                          <a:latin typeface="Times New Roman"/>
                          <a:ea typeface="Times New Roman"/>
                        </a:rPr>
                        <a:t>Döneme ait net olumlu fark</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89">
                <a:tc>
                  <a:txBody>
                    <a:bodyPr/>
                    <a:lstStyle/>
                    <a:p>
                      <a:pPr>
                        <a:spcAft>
                          <a:spcPts val="0"/>
                        </a:spcAft>
                      </a:pPr>
                      <a:r>
                        <a:rPr lang="tr-TR" sz="1400">
                          <a:latin typeface="Times New Roman"/>
                          <a:ea typeface="Times New Roman"/>
                        </a:rPr>
                        <a:t>31 Aralık 200(t-1) tarihindeki bakiye</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77">
                <a:tc>
                  <a:txBody>
                    <a:bodyPr/>
                    <a:lstStyle/>
                    <a:p>
                      <a:pPr>
                        <a:spcAft>
                          <a:spcPts val="0"/>
                        </a:spcAft>
                      </a:pPr>
                      <a:r>
                        <a:rPr lang="tr-TR" sz="1400">
                          <a:latin typeface="Times New Roman"/>
                          <a:ea typeface="Times New Roman"/>
                        </a:rPr>
                        <a:t>Varlıkların yeniden değerlemesinden kaynaklanan olumsuz fark</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77">
                <a:tc>
                  <a:txBody>
                    <a:bodyPr/>
                    <a:lstStyle/>
                    <a:p>
                      <a:pPr>
                        <a:spcAft>
                          <a:spcPts val="0"/>
                        </a:spcAft>
                      </a:pPr>
                      <a:r>
                        <a:rPr lang="tr-TR" sz="1400">
                          <a:latin typeface="Times New Roman"/>
                          <a:ea typeface="Times New Roman"/>
                        </a:rPr>
                        <a:t>Yatırımların yeniden değerlemesinden kaynaklanan olumlu fark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83">
                <a:tc>
                  <a:txBody>
                    <a:bodyPr/>
                    <a:lstStyle/>
                    <a:p>
                      <a:pPr>
                        <a:spcAft>
                          <a:spcPts val="0"/>
                        </a:spcAft>
                      </a:pPr>
                      <a:r>
                        <a:rPr lang="tr-TR" sz="1400">
                          <a:latin typeface="Times New Roman"/>
                          <a:ea typeface="Times New Roman"/>
                        </a:rPr>
                        <a:t>Para biriminin çevrilmesinden doğan kur farkları</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 </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77">
                <a:tc>
                  <a:txBody>
                    <a:bodyPr/>
                    <a:lstStyle/>
                    <a:p>
                      <a:pPr>
                        <a:spcAft>
                          <a:spcPts val="0"/>
                        </a:spcAft>
                      </a:pPr>
                      <a:r>
                        <a:rPr lang="tr-TR" sz="1400">
                          <a:latin typeface="Times New Roman"/>
                          <a:ea typeface="Times New Roman"/>
                        </a:rPr>
                        <a:t>Malî performans tablosunda muhasebeleştirilmeyen net farklar </a:t>
                      </a:r>
                      <a:r>
                        <a:rPr lang="tr-TR" sz="1400" b="1">
                          <a:latin typeface="Times New Roman"/>
                          <a:ea typeface="Times New Roman"/>
                        </a:rPr>
                        <a:t>(+/-)</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89">
                <a:tc>
                  <a:txBody>
                    <a:bodyPr/>
                    <a:lstStyle/>
                    <a:p>
                      <a:pPr>
                        <a:spcAft>
                          <a:spcPts val="0"/>
                        </a:spcAft>
                      </a:pPr>
                      <a:r>
                        <a:rPr lang="tr-TR" sz="1400">
                          <a:latin typeface="Times New Roman"/>
                          <a:ea typeface="Times New Roman"/>
                        </a:rPr>
                        <a:t>Döneme ait net olumsuz fark</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 </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89">
                <a:tc>
                  <a:txBody>
                    <a:bodyPr/>
                    <a:lstStyle/>
                    <a:p>
                      <a:pPr>
                        <a:spcAft>
                          <a:spcPts val="0"/>
                        </a:spcAft>
                      </a:pPr>
                      <a:r>
                        <a:rPr lang="tr-TR" sz="1400">
                          <a:latin typeface="Times New Roman"/>
                          <a:ea typeface="Times New Roman"/>
                        </a:rPr>
                        <a:t>31 Aralık 200(t) tarihindeki bakiye</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tr-TR" sz="1400" b="1">
                          <a:latin typeface="Times New Roman"/>
                          <a:ea typeface="Times New Roman"/>
                        </a:rPr>
                        <a:t>X</a:t>
                      </a:r>
                      <a:endParaRPr lang="tr-TR" sz="160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tr-TR" sz="1400" b="1" dirty="0">
                          <a:latin typeface="Times New Roman"/>
                          <a:ea typeface="Times New Roman"/>
                        </a:rPr>
                        <a:t>X</a:t>
                      </a:r>
                      <a:endParaRPr lang="tr-TR" sz="1600" dirty="0">
                        <a:latin typeface="Times New Roman"/>
                        <a:ea typeface="Times New Roman"/>
                      </a:endParaRPr>
                    </a:p>
                  </a:txBody>
                  <a:tcPr marL="27590" marR="27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DEVLET MUHASEBESİ KAVRAMI</a:t>
            </a:r>
            <a:endParaRPr lang="tr-TR" b="1" dirty="0"/>
          </a:p>
        </p:txBody>
      </p:sp>
      <p:sp>
        <p:nvSpPr>
          <p:cNvPr id="3" name="İçerik Yer Tutucusu 2"/>
          <p:cNvSpPr>
            <a:spLocks noGrp="1"/>
          </p:cNvSpPr>
          <p:nvPr>
            <p:ph idx="1"/>
          </p:nvPr>
        </p:nvSpPr>
        <p:spPr/>
        <p:txBody>
          <a:bodyPr/>
          <a:lstStyle/>
          <a:p>
            <a:r>
              <a:rPr lang="tr-TR" b="1" dirty="0" smtClean="0">
                <a:solidFill>
                  <a:srgbClr val="FF0000"/>
                </a:solidFill>
              </a:rPr>
              <a:t>Devlet Muhasebesi,</a:t>
            </a:r>
          </a:p>
          <a:p>
            <a:pPr>
              <a:buNone/>
            </a:pPr>
            <a:endParaRPr lang="tr-TR" dirty="0"/>
          </a:p>
        </p:txBody>
      </p:sp>
      <p:graphicFrame>
        <p:nvGraphicFramePr>
          <p:cNvPr id="8" name="7 Diyagram"/>
          <p:cNvGraphicFramePr/>
          <p:nvPr>
            <p:extLst>
              <p:ext uri="{D42A27DB-BD31-4B8C-83A1-F6EECF244321}">
                <p14:modId xmlns:p14="http://schemas.microsoft.com/office/powerpoint/2010/main" val="2726561277"/>
              </p:ext>
            </p:extLst>
          </p:nvPr>
        </p:nvGraphicFramePr>
        <p:xfrm>
          <a:off x="736990" y="1783080"/>
          <a:ext cx="11282290" cy="3672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4126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DMS 2</a:t>
            </a:r>
            <a:br>
              <a:rPr lang="tr-TR" b="1" dirty="0"/>
            </a:br>
            <a:r>
              <a:rPr lang="tr-TR" b="1" dirty="0"/>
              <a:t>NAKİT AKIŞ TABLOLARI</a:t>
            </a:r>
            <a:br>
              <a:rPr lang="tr-TR" b="1" dirty="0"/>
            </a:br>
            <a:endParaRPr lang="tr-TR" dirty="0"/>
          </a:p>
        </p:txBody>
      </p:sp>
      <p:sp>
        <p:nvSpPr>
          <p:cNvPr id="3" name="İçerik Yer Tutucusu 2"/>
          <p:cNvSpPr>
            <a:spLocks noGrp="1"/>
          </p:cNvSpPr>
          <p:nvPr>
            <p:ph idx="1"/>
          </p:nvPr>
        </p:nvSpPr>
        <p:spPr/>
        <p:txBody>
          <a:bodyPr>
            <a:normAutofit/>
          </a:bodyPr>
          <a:lstStyle/>
          <a:p>
            <a:pPr defTabSz="457207">
              <a:buClr>
                <a:schemeClr val="bg2">
                  <a:lumMod val="40000"/>
                  <a:lumOff val="60000"/>
                </a:schemeClr>
              </a:buClr>
              <a:buFont typeface="+mj-lt"/>
              <a:buAutoNum type="arabicPeriod"/>
              <a:defRPr/>
            </a:pPr>
            <a:endParaRPr lang="tr-TR" altLang="tr-TR" sz="3200" b="1" dirty="0" smtClean="0">
              <a:latin typeface="Book Antiqua" panose="02040602050305030304" pitchFamily="18" charset="0"/>
            </a:endParaRPr>
          </a:p>
          <a:p>
            <a:pPr defTabSz="457207">
              <a:buClr>
                <a:schemeClr val="bg2">
                  <a:lumMod val="40000"/>
                  <a:lumOff val="60000"/>
                </a:schemeClr>
              </a:buClr>
              <a:buFont typeface="+mj-lt"/>
              <a:buAutoNum type="arabicPeriod"/>
              <a:defRPr/>
            </a:pPr>
            <a:r>
              <a:rPr lang="tr-TR" altLang="tr-TR" sz="3200" b="1" dirty="0" smtClean="0">
                <a:latin typeface="Book Antiqua" panose="02040602050305030304" pitchFamily="18" charset="0"/>
              </a:rPr>
              <a:t>Kamu idarelerinin nakit </a:t>
            </a:r>
            <a:r>
              <a:rPr lang="tr-TR" altLang="tr-TR" sz="3200" b="1" dirty="0">
                <a:latin typeface="Book Antiqua" panose="02040602050305030304" pitchFamily="18" charset="0"/>
              </a:rPr>
              <a:t>ve nakit </a:t>
            </a:r>
            <a:r>
              <a:rPr lang="tr-TR" altLang="tr-TR" sz="3200" b="1" dirty="0" smtClean="0">
                <a:latin typeface="Book Antiqua" panose="02040602050305030304" pitchFamily="18" charset="0"/>
              </a:rPr>
              <a:t>benzerleri üzerindeki geçmiş dönemde meydana gelen  </a:t>
            </a:r>
            <a:r>
              <a:rPr lang="tr-TR" altLang="tr-TR" sz="3200" b="1" dirty="0">
                <a:latin typeface="Book Antiqua" panose="02040602050305030304" pitchFamily="18" charset="0"/>
              </a:rPr>
              <a:t>değişikliklere ilişkin bilgi </a:t>
            </a:r>
            <a:r>
              <a:rPr lang="tr-TR" altLang="tr-TR" sz="3200" b="1" dirty="0" smtClean="0">
                <a:latin typeface="Book Antiqua" panose="02040602050305030304" pitchFamily="18" charset="0"/>
              </a:rPr>
              <a:t>sağlamaktır.</a:t>
            </a:r>
            <a:endParaRPr lang="tr-TR" altLang="tr-TR" sz="3200" b="1" dirty="0">
              <a:latin typeface="Book Antiqua" panose="02040602050305030304" pitchFamily="18" charset="0"/>
            </a:endParaRPr>
          </a:p>
          <a:p>
            <a:pPr defTabSz="457207">
              <a:buClr>
                <a:schemeClr val="bg2">
                  <a:lumMod val="40000"/>
                  <a:lumOff val="60000"/>
                </a:schemeClr>
              </a:buClr>
              <a:defRPr/>
            </a:pPr>
            <a:endParaRPr lang="tr-TR" altLang="tr-TR" b="1" dirty="0">
              <a:latin typeface="Book Antiqua" panose="02040602050305030304" pitchFamily="18" charset="0"/>
            </a:endParaRPr>
          </a:p>
          <a:p>
            <a:pPr marL="342906" indent="-342906" defTabSz="457207">
              <a:buClr>
                <a:schemeClr val="bg2">
                  <a:lumMod val="40000"/>
                  <a:lumOff val="60000"/>
                </a:schemeClr>
              </a:buClr>
              <a:buFont typeface="Wingdings 3" charset="2"/>
              <a:buChar char=""/>
              <a:defRPr/>
            </a:pPr>
            <a:endParaRPr lang="en-US" altLang="tr-TR" b="1" dirty="0">
              <a:latin typeface="Book Antiqua" panose="02040602050305030304" pitchFamily="18" charset="0"/>
            </a:endParaRPr>
          </a:p>
          <a:p>
            <a:endParaRPr lang="tr-TR" dirty="0"/>
          </a:p>
        </p:txBody>
      </p:sp>
    </p:spTree>
    <p:extLst>
      <p:ext uri="{BB962C8B-B14F-4D97-AF65-F5344CB8AC3E}">
        <p14:creationId xmlns:p14="http://schemas.microsoft.com/office/powerpoint/2010/main" val="449530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69900" y="144608"/>
            <a:ext cx="8911687" cy="1280890"/>
          </a:xfrm>
        </p:spPr>
        <p:txBody>
          <a:bodyPr>
            <a:normAutofit fontScale="90000"/>
          </a:bodyPr>
          <a:lstStyle/>
          <a:p>
            <a:r>
              <a:rPr lang="tr-TR" b="1" dirty="0"/>
              <a:t>DMS 2</a:t>
            </a:r>
            <a:br>
              <a:rPr lang="tr-TR" b="1" dirty="0"/>
            </a:br>
            <a:r>
              <a:rPr lang="tr-TR" b="1" dirty="0"/>
              <a:t>NAKİT AKIŞ TABLOLARI</a:t>
            </a:r>
            <a:br>
              <a:rPr lang="tr-TR" b="1" dirty="0"/>
            </a:br>
            <a:endParaRPr lang="tr-TR" dirty="0"/>
          </a:p>
        </p:txBody>
      </p:sp>
      <p:sp>
        <p:nvSpPr>
          <p:cNvPr id="3" name="İçerik Yer Tutucusu 2"/>
          <p:cNvSpPr>
            <a:spLocks noGrp="1"/>
          </p:cNvSpPr>
          <p:nvPr>
            <p:ph idx="1"/>
          </p:nvPr>
        </p:nvSpPr>
        <p:spPr>
          <a:xfrm>
            <a:off x="2366187" y="1446518"/>
            <a:ext cx="8915400" cy="3777622"/>
          </a:xfrm>
        </p:spPr>
        <p:txBody>
          <a:bodyPr>
            <a:noAutofit/>
          </a:bodyPr>
          <a:lstStyle/>
          <a:p>
            <a:r>
              <a:rPr lang="tr-TR" sz="2400" b="1" dirty="0" smtClean="0">
                <a:solidFill>
                  <a:srgbClr val="C00000"/>
                </a:solidFill>
              </a:rPr>
              <a:t>NAKİT: </a:t>
            </a:r>
          </a:p>
          <a:p>
            <a:pPr lvl="1"/>
            <a:r>
              <a:rPr lang="tr-TR" sz="2400" dirty="0" smtClean="0"/>
              <a:t> Elde </a:t>
            </a:r>
            <a:r>
              <a:rPr lang="tr-TR" sz="2400" dirty="0"/>
              <a:t>bulunan para ve vadesiz </a:t>
            </a:r>
            <a:r>
              <a:rPr lang="tr-TR" sz="2400" dirty="0" smtClean="0"/>
              <a:t>mevduat</a:t>
            </a:r>
            <a:endParaRPr lang="tr-TR" sz="2400" dirty="0"/>
          </a:p>
          <a:p>
            <a:r>
              <a:rPr lang="tr-TR" sz="2400" b="1" dirty="0" smtClean="0">
                <a:solidFill>
                  <a:srgbClr val="C00000"/>
                </a:solidFill>
              </a:rPr>
              <a:t>NAKİT BENZERLERİ:</a:t>
            </a:r>
          </a:p>
          <a:p>
            <a:pPr lvl="1" algn="just"/>
            <a:r>
              <a:rPr lang="tr-TR" sz="2400" dirty="0" smtClean="0"/>
              <a:t> Kısa vadeli yüksek likiditeye sahip ve kolayca nakde çevrilebilen ve değerinde değişim riski olmayan yatırımlar </a:t>
            </a:r>
          </a:p>
          <a:p>
            <a:pPr marL="342906" indent="-342906" defTabSz="457207">
              <a:lnSpc>
                <a:spcPct val="90000"/>
              </a:lnSpc>
              <a:buClr>
                <a:schemeClr val="bg2">
                  <a:lumMod val="40000"/>
                  <a:lumOff val="60000"/>
                </a:schemeClr>
              </a:buClr>
              <a:buFont typeface="Wingdings 3" charset="2"/>
              <a:buChar char=""/>
              <a:defRPr/>
            </a:pPr>
            <a:r>
              <a:rPr lang="tr-TR" altLang="tr-TR" sz="2000" b="1" dirty="0">
                <a:solidFill>
                  <a:srgbClr val="C00000"/>
                </a:solidFill>
                <a:latin typeface="Book Antiqua" panose="02040602050305030304" pitchFamily="18" charset="0"/>
              </a:rPr>
              <a:t>NAKİT AKIŞI KABUL EDİLMEYEN DURUMLAR</a:t>
            </a:r>
          </a:p>
          <a:p>
            <a:pPr marL="342906" indent="-342906" defTabSz="457207">
              <a:lnSpc>
                <a:spcPct val="90000"/>
              </a:lnSpc>
              <a:buClr>
                <a:schemeClr val="bg2">
                  <a:lumMod val="40000"/>
                  <a:lumOff val="60000"/>
                </a:schemeClr>
              </a:buClr>
              <a:buFont typeface="Wingdings 3" charset="2"/>
              <a:buChar char=""/>
              <a:defRPr/>
            </a:pPr>
            <a:r>
              <a:rPr lang="tr-TR" altLang="tr-TR" sz="2000" b="1" dirty="0">
                <a:latin typeface="Book Antiqua" panose="02040602050305030304" pitchFamily="18" charset="0"/>
              </a:rPr>
              <a:t>Nakit yönetiminin bir parçasını oluşturması ve işletmenin, işletme, yatırım veya finansman faaliyeti dışında kalması nedeniyle </a:t>
            </a:r>
            <a:r>
              <a:rPr lang="tr-TR" altLang="tr-TR" sz="2000" b="1" i="1" dirty="0">
                <a:latin typeface="Book Antiqua" panose="02040602050305030304" pitchFamily="18" charset="0"/>
              </a:rPr>
              <a:t>nakit ve nakit benzerleri kalemleri arasındaki işlemler</a:t>
            </a:r>
            <a:r>
              <a:rPr lang="tr-TR" altLang="tr-TR" sz="2000" b="1" dirty="0">
                <a:latin typeface="Book Antiqua" panose="02040602050305030304" pitchFamily="18" charset="0"/>
              </a:rPr>
              <a:t> nakit akışı olarak kabul edilmez. </a:t>
            </a:r>
          </a:p>
          <a:p>
            <a:pPr marL="342906" indent="-342906" defTabSz="457207">
              <a:lnSpc>
                <a:spcPct val="90000"/>
              </a:lnSpc>
              <a:buClr>
                <a:schemeClr val="bg2">
                  <a:lumMod val="40000"/>
                  <a:lumOff val="60000"/>
                </a:schemeClr>
              </a:buClr>
              <a:buFont typeface="Wingdings 3" charset="2"/>
              <a:buChar char=""/>
              <a:defRPr/>
            </a:pPr>
            <a:r>
              <a:rPr lang="tr-TR" altLang="tr-TR" sz="2000" b="1" dirty="0" smtClean="0">
                <a:latin typeface="Book Antiqua" panose="02040602050305030304" pitchFamily="18" charset="0"/>
              </a:rPr>
              <a:t>Nakit </a:t>
            </a:r>
            <a:r>
              <a:rPr lang="tr-TR" altLang="tr-TR" sz="2000" b="1" dirty="0">
                <a:latin typeface="Book Antiqua" panose="02040602050305030304" pitchFamily="18" charset="0"/>
              </a:rPr>
              <a:t>yönetimi, fazla nakdin, nakit benzeri yatırım araçlarında değerlendirilmesini içerir.</a:t>
            </a:r>
          </a:p>
          <a:p>
            <a:pPr lvl="1" algn="just"/>
            <a:endParaRPr lang="tr-TR" sz="2400" dirty="0" smtClean="0"/>
          </a:p>
          <a:p>
            <a:endParaRPr lang="tr-TR" sz="2400" dirty="0"/>
          </a:p>
        </p:txBody>
      </p:sp>
    </p:spTree>
    <p:extLst>
      <p:ext uri="{BB962C8B-B14F-4D97-AF65-F5344CB8AC3E}">
        <p14:creationId xmlns:p14="http://schemas.microsoft.com/office/powerpoint/2010/main" val="214556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6945" y="256120"/>
            <a:ext cx="8911687" cy="1280890"/>
          </a:xfrm>
        </p:spPr>
        <p:txBody>
          <a:bodyPr>
            <a:normAutofit fontScale="90000"/>
          </a:bodyPr>
          <a:lstStyle/>
          <a:p>
            <a:r>
              <a:rPr lang="tr-TR" b="1" dirty="0"/>
              <a:t>DMS 2</a:t>
            </a:r>
            <a:br>
              <a:rPr lang="tr-TR" b="1" dirty="0"/>
            </a:br>
            <a:r>
              <a:rPr lang="tr-TR" b="1" dirty="0"/>
              <a:t>NAKİT AKIŞ TABLOLARI</a:t>
            </a:r>
            <a:br>
              <a:rPr lang="tr-TR" b="1" dirty="0"/>
            </a:br>
            <a:endParaRPr lang="tr-TR" dirty="0"/>
          </a:p>
        </p:txBody>
      </p:sp>
      <p:sp>
        <p:nvSpPr>
          <p:cNvPr id="3" name="İçerik Yer Tutucusu 2"/>
          <p:cNvSpPr>
            <a:spLocks noGrp="1"/>
          </p:cNvSpPr>
          <p:nvPr>
            <p:ph idx="1"/>
          </p:nvPr>
        </p:nvSpPr>
        <p:spPr>
          <a:xfrm>
            <a:off x="1368773" y="1537010"/>
            <a:ext cx="8915400" cy="3777622"/>
          </a:xfrm>
        </p:spPr>
        <p:txBody>
          <a:bodyPr>
            <a:noAutofit/>
          </a:bodyPr>
          <a:lstStyle/>
          <a:p>
            <a:pPr marL="342906" indent="-342906" defTabSz="457207">
              <a:lnSpc>
                <a:spcPct val="130000"/>
              </a:lnSpc>
              <a:buClr>
                <a:schemeClr val="bg2">
                  <a:lumMod val="40000"/>
                  <a:lumOff val="60000"/>
                </a:schemeClr>
              </a:buClr>
              <a:buFont typeface="Wingdings 3" charset="2"/>
              <a:buChar char=""/>
              <a:defRPr/>
            </a:pPr>
            <a:r>
              <a:rPr lang="tr-TR" altLang="tr-TR" sz="2400" b="1" dirty="0" smtClean="0">
                <a:solidFill>
                  <a:srgbClr val="FF0000"/>
                </a:solidFill>
                <a:latin typeface="Book Antiqua" panose="02040602050305030304" pitchFamily="18" charset="0"/>
              </a:rPr>
              <a:t>NAKİT AKIŞ TABLOSUNUN SUNUMU</a:t>
            </a:r>
          </a:p>
          <a:p>
            <a:pPr marL="742956" lvl="1" indent="-342906" defTabSz="457207">
              <a:lnSpc>
                <a:spcPct val="130000"/>
              </a:lnSpc>
              <a:buClr>
                <a:schemeClr val="bg2">
                  <a:lumMod val="40000"/>
                  <a:lumOff val="60000"/>
                </a:schemeClr>
              </a:buClr>
              <a:buFont typeface="Wingdings 3" charset="2"/>
              <a:buChar char=""/>
              <a:defRPr/>
            </a:pPr>
            <a:r>
              <a:rPr lang="tr-TR" altLang="tr-TR" sz="2000" b="1" dirty="0" smtClean="0">
                <a:latin typeface="Book Antiqua" panose="02040602050305030304" pitchFamily="18" charset="0"/>
              </a:rPr>
              <a:t>ESAS FAALİYETLERE</a:t>
            </a:r>
            <a:r>
              <a:rPr lang="en-US" altLang="tr-TR" sz="2000" b="1" dirty="0" smtClean="0">
                <a:latin typeface="Book Antiqua" panose="02040602050305030304" pitchFamily="18" charset="0"/>
              </a:rPr>
              <a:t> </a:t>
            </a:r>
            <a:r>
              <a:rPr lang="en-US" altLang="tr-TR" sz="2000" b="1" dirty="0">
                <a:latin typeface="Book Antiqua" panose="02040602050305030304" pitchFamily="18" charset="0"/>
              </a:rPr>
              <a:t>İLİŞKİN NAKİT AKIŞLARI </a:t>
            </a:r>
            <a:endParaRPr lang="tr-TR" altLang="tr-TR" sz="2000" b="1" dirty="0">
              <a:latin typeface="Book Antiqua" panose="02040602050305030304" pitchFamily="18" charset="0"/>
            </a:endParaRPr>
          </a:p>
          <a:p>
            <a:pPr marL="742956" lvl="1" indent="-342906" defTabSz="457207">
              <a:lnSpc>
                <a:spcPct val="130000"/>
              </a:lnSpc>
              <a:buClr>
                <a:schemeClr val="bg2">
                  <a:lumMod val="40000"/>
                  <a:lumOff val="60000"/>
                </a:schemeClr>
              </a:buClr>
              <a:buFont typeface="Wingdings 3" charset="2"/>
              <a:buChar char=""/>
              <a:defRPr/>
            </a:pPr>
            <a:r>
              <a:rPr lang="en-US" altLang="tr-TR" sz="2000" b="1" dirty="0">
                <a:latin typeface="Book Antiqua" panose="02040602050305030304" pitchFamily="18" charset="0"/>
              </a:rPr>
              <a:t>YATIRIM FAALİYETLERİNE İLİŞKİN NAKİT AKIŞLARI </a:t>
            </a:r>
            <a:endParaRPr lang="tr-TR" altLang="tr-TR" sz="2000" b="1" dirty="0">
              <a:latin typeface="Book Antiqua" panose="02040602050305030304" pitchFamily="18" charset="0"/>
            </a:endParaRPr>
          </a:p>
          <a:p>
            <a:pPr marL="742956" lvl="1" indent="-342906" defTabSz="457207">
              <a:lnSpc>
                <a:spcPct val="130000"/>
              </a:lnSpc>
              <a:buClr>
                <a:schemeClr val="bg2">
                  <a:lumMod val="40000"/>
                  <a:lumOff val="60000"/>
                </a:schemeClr>
              </a:buClr>
              <a:buFont typeface="Wingdings 3" charset="2"/>
              <a:buChar char=""/>
              <a:defRPr/>
            </a:pPr>
            <a:r>
              <a:rPr lang="en-US" altLang="tr-TR" sz="2000" b="1" dirty="0">
                <a:latin typeface="Book Antiqua" panose="02040602050305030304" pitchFamily="18" charset="0"/>
              </a:rPr>
              <a:t>FİNANSMAN FAALİYETLERİNE İLİŞKİN NAKİT AKIŞLARI </a:t>
            </a:r>
            <a:endParaRPr lang="tr-TR" altLang="tr-TR" sz="2000" b="1" dirty="0">
              <a:latin typeface="Book Antiqua" panose="02040602050305030304" pitchFamily="18" charset="0"/>
            </a:endParaRPr>
          </a:p>
          <a:p>
            <a:pPr marL="742956" lvl="1" indent="-342906" defTabSz="457207">
              <a:lnSpc>
                <a:spcPct val="130000"/>
              </a:lnSpc>
              <a:buClr>
                <a:schemeClr val="bg2">
                  <a:lumMod val="40000"/>
                  <a:lumOff val="60000"/>
                </a:schemeClr>
              </a:buClr>
              <a:buFont typeface="Wingdings 3" charset="2"/>
              <a:buChar char=""/>
              <a:defRPr/>
            </a:pPr>
            <a:r>
              <a:rPr lang="en-US" altLang="tr-TR" sz="2000" b="1" dirty="0">
                <a:latin typeface="Book Antiqua" panose="02040602050305030304" pitchFamily="18" charset="0"/>
              </a:rPr>
              <a:t>KUR FARKLARININ NAKİT VE NAKİT BENZERLERİNE ETKİLERİ </a:t>
            </a:r>
            <a:endParaRPr lang="tr-TR" altLang="tr-TR" sz="2000" b="1" dirty="0">
              <a:latin typeface="Book Antiqua" panose="02040602050305030304" pitchFamily="18" charset="0"/>
            </a:endParaRPr>
          </a:p>
          <a:p>
            <a:pPr marL="742956" lvl="1" indent="-342906" defTabSz="457207">
              <a:lnSpc>
                <a:spcPct val="130000"/>
              </a:lnSpc>
              <a:buClr>
                <a:schemeClr val="bg2">
                  <a:lumMod val="40000"/>
                  <a:lumOff val="60000"/>
                </a:schemeClr>
              </a:buClr>
              <a:buFont typeface="Wingdings 3" charset="2"/>
              <a:buChar char=""/>
              <a:defRPr/>
            </a:pPr>
            <a:r>
              <a:rPr lang="de-DE" altLang="tr-TR" sz="2000" b="1" dirty="0">
                <a:solidFill>
                  <a:srgbClr val="C00000"/>
                </a:solidFill>
                <a:latin typeface="Book Antiqua" panose="02040602050305030304" pitchFamily="18" charset="0"/>
              </a:rPr>
              <a:t>NAKİT VE NAKİT BENZERLERİNDE MEYDANA GELEN NET ARTIŞ (</a:t>
            </a:r>
            <a:r>
              <a:rPr lang="de-DE" altLang="tr-TR" sz="2000" b="1" dirty="0" smtClean="0">
                <a:solidFill>
                  <a:srgbClr val="FF0000"/>
                </a:solidFill>
                <a:latin typeface="Book Antiqua" panose="02040602050305030304" pitchFamily="18" charset="0"/>
              </a:rPr>
              <a:t>AZALIŞ</a:t>
            </a:r>
            <a:r>
              <a:rPr lang="tr-TR" altLang="tr-TR" sz="2000" b="1" dirty="0">
                <a:solidFill>
                  <a:srgbClr val="FF0000"/>
                </a:solidFill>
                <a:latin typeface="Book Antiqua" panose="02040602050305030304" pitchFamily="18" charset="0"/>
              </a:rPr>
              <a:t>)</a:t>
            </a:r>
            <a:r>
              <a:rPr lang="de-DE" altLang="tr-TR" sz="2000" b="1" dirty="0" smtClean="0">
                <a:solidFill>
                  <a:srgbClr val="FF0000"/>
                </a:solidFill>
                <a:latin typeface="Book Antiqua" panose="02040602050305030304" pitchFamily="18" charset="0"/>
              </a:rPr>
              <a:t> </a:t>
            </a:r>
            <a:endParaRPr lang="tr-TR" altLang="tr-TR" sz="2000" b="1" dirty="0">
              <a:solidFill>
                <a:srgbClr val="FF0000"/>
              </a:solidFill>
              <a:latin typeface="Book Antiqua" panose="02040602050305030304" pitchFamily="18" charset="0"/>
            </a:endParaRPr>
          </a:p>
          <a:p>
            <a:pPr marL="742956" lvl="1" indent="-342906" defTabSz="457207">
              <a:lnSpc>
                <a:spcPct val="130000"/>
              </a:lnSpc>
              <a:buClr>
                <a:schemeClr val="bg2">
                  <a:lumMod val="40000"/>
                  <a:lumOff val="60000"/>
                </a:schemeClr>
              </a:buClr>
              <a:buFont typeface="Wingdings 3" charset="2"/>
              <a:buChar char=""/>
              <a:defRPr/>
            </a:pPr>
            <a:r>
              <a:rPr lang="de-DE" altLang="tr-TR" sz="2000" b="1" dirty="0">
                <a:latin typeface="Book Antiqua" panose="02040602050305030304" pitchFamily="18" charset="0"/>
              </a:rPr>
              <a:t>DÖNEM BAŞI NAKİT VE NAKİT BENZERLERİ MEVCUDU</a:t>
            </a:r>
            <a:endParaRPr lang="tr-TR" altLang="tr-TR" sz="2000" b="1" dirty="0">
              <a:latin typeface="Book Antiqua" panose="02040602050305030304" pitchFamily="18" charset="0"/>
            </a:endParaRPr>
          </a:p>
          <a:p>
            <a:pPr marL="742956" lvl="1" indent="-342906" defTabSz="457207">
              <a:lnSpc>
                <a:spcPct val="130000"/>
              </a:lnSpc>
              <a:buClr>
                <a:schemeClr val="bg2">
                  <a:lumMod val="40000"/>
                  <a:lumOff val="60000"/>
                </a:schemeClr>
              </a:buClr>
              <a:buFont typeface="Wingdings 3" charset="2"/>
              <a:buChar char=""/>
              <a:defRPr/>
            </a:pPr>
            <a:r>
              <a:rPr lang="de-DE" altLang="tr-TR" sz="2000" b="1" dirty="0">
                <a:latin typeface="Book Antiqua" panose="02040602050305030304" pitchFamily="18" charset="0"/>
              </a:rPr>
              <a:t>DÖNEM SONU NAKİT VE NAKİT BENZERLERİ MEVCUDU</a:t>
            </a:r>
            <a:r>
              <a:rPr lang="tr-TR" altLang="tr-TR" sz="2000" dirty="0"/>
              <a:t> </a:t>
            </a:r>
            <a:endParaRPr lang="tr-TR" sz="2000" dirty="0"/>
          </a:p>
        </p:txBody>
      </p:sp>
    </p:spTree>
    <p:extLst>
      <p:ext uri="{BB962C8B-B14F-4D97-AF65-F5344CB8AC3E}">
        <p14:creationId xmlns:p14="http://schemas.microsoft.com/office/powerpoint/2010/main" val="191944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69540" y="222666"/>
            <a:ext cx="8911687" cy="576120"/>
          </a:xfrm>
        </p:spPr>
        <p:txBody>
          <a:bodyPr>
            <a:normAutofit fontScale="90000"/>
          </a:bodyPr>
          <a:lstStyle/>
          <a:p>
            <a:r>
              <a:rPr lang="tr-TR" sz="2400" b="1" dirty="0"/>
              <a:t>DMS </a:t>
            </a:r>
            <a:r>
              <a:rPr lang="tr-TR" sz="2400" b="1" dirty="0" smtClean="0"/>
              <a:t>2 NAKİT </a:t>
            </a:r>
            <a:r>
              <a:rPr lang="tr-TR" sz="2400" b="1" dirty="0"/>
              <a:t>AKIŞ TABLOLARI</a:t>
            </a:r>
            <a:br>
              <a:rPr lang="tr-TR" sz="2400" b="1" dirty="0"/>
            </a:br>
            <a:endParaRPr lang="tr-TR" sz="2400" dirty="0"/>
          </a:p>
        </p:txBody>
      </p:sp>
      <p:sp>
        <p:nvSpPr>
          <p:cNvPr id="3" name="İçerik Yer Tutucusu 2"/>
          <p:cNvSpPr>
            <a:spLocks noGrp="1"/>
          </p:cNvSpPr>
          <p:nvPr>
            <p:ph idx="1"/>
          </p:nvPr>
        </p:nvSpPr>
        <p:spPr>
          <a:xfrm>
            <a:off x="1520284" y="798786"/>
            <a:ext cx="10671716" cy="3777622"/>
          </a:xfrm>
        </p:spPr>
        <p:txBody>
          <a:bodyPr>
            <a:noAutofit/>
          </a:bodyPr>
          <a:lstStyle/>
          <a:p>
            <a:pPr lvl="0"/>
            <a:r>
              <a:rPr lang="tr-TR" sz="2400" b="1" dirty="0" smtClean="0">
                <a:solidFill>
                  <a:srgbClr val="FF0000"/>
                </a:solidFill>
              </a:rPr>
              <a:t>ESAS FAALİYETLERE İLİŞKİN ÖRNEKLER</a:t>
            </a:r>
          </a:p>
          <a:p>
            <a:pPr lvl="0"/>
            <a:r>
              <a:rPr lang="tr-TR" b="1" dirty="0" smtClean="0"/>
              <a:t>Vergi</a:t>
            </a:r>
            <a:r>
              <a:rPr lang="tr-TR" b="1" dirty="0"/>
              <a:t>, resim, harç ve cezalardan sağlanan nakit girişleri,</a:t>
            </a:r>
          </a:p>
          <a:p>
            <a:pPr lvl="0"/>
            <a:r>
              <a:rPr lang="tr-TR" b="1" dirty="0"/>
              <a:t>Sunulan mal ve hizmetlerin ücretlerinden sağlanan nakit girişleri,</a:t>
            </a:r>
          </a:p>
          <a:p>
            <a:pPr lvl="0"/>
            <a:r>
              <a:rPr lang="tr-TR" b="1" dirty="0"/>
              <a:t>Merkezi yönetim ve diğer kamu kuruluşlarınca yapılanlar da dâhil olmak üzere hibe, transfer, bağış, yardım ve benzeri işlemlerden sağlanan nakit girişleri, </a:t>
            </a:r>
          </a:p>
          <a:p>
            <a:pPr lvl="0"/>
            <a:r>
              <a:rPr lang="tr-TR" b="1" dirty="0"/>
              <a:t>Lisans, ruhsat, telif hakkı, ücret, komisyon ve benzeri gelirlerden sağlanan nakit girişleri,</a:t>
            </a:r>
          </a:p>
          <a:p>
            <a:pPr lvl="0"/>
            <a:r>
              <a:rPr lang="tr-TR" b="1" dirty="0"/>
              <a:t>Diğer kamu idarelerinin faaliyetlerini finanse etmek üzere yapılan nakit ödemeleri (krediler hariç),</a:t>
            </a:r>
          </a:p>
          <a:p>
            <a:pPr lvl="0"/>
            <a:r>
              <a:rPr lang="tr-TR" b="1" dirty="0"/>
              <a:t>Mal ve hizmetler için tedarikçilere yapılan nakit ödemeleri,</a:t>
            </a:r>
          </a:p>
          <a:p>
            <a:pPr lvl="0"/>
            <a:r>
              <a:rPr lang="tr-TR" b="1" dirty="0"/>
              <a:t>Çalışanlara ve çalışanlar adına yapılan nakit ödemeleri,</a:t>
            </a:r>
          </a:p>
          <a:p>
            <a:r>
              <a:rPr lang="tr-TR" b="1" dirty="0"/>
              <a:t>Sosyal güvenlik kuruluşlarının aldığı veya ödediği primler, tazminatlar, yıllık ödemeler ve poliçeyle ilgili diğer </a:t>
            </a:r>
            <a:r>
              <a:rPr lang="tr-TR" b="1" dirty="0" smtClean="0"/>
              <a:t>yükümlülükler</a:t>
            </a:r>
          </a:p>
          <a:p>
            <a:pPr lvl="0"/>
            <a:r>
              <a:rPr lang="tr-TR" b="1" dirty="0"/>
              <a:t>Alım satım amaçlı elde bulundurulan sözleşmelerle ilgili nakit giriş ve çıkışları,</a:t>
            </a:r>
          </a:p>
          <a:p>
            <a:pPr lvl="0"/>
            <a:r>
              <a:rPr lang="tr-TR" b="1" dirty="0"/>
              <a:t>Devam etmeyen faaliyetlerle ilgili nakit giriş ve çıkışları,</a:t>
            </a:r>
          </a:p>
          <a:p>
            <a:pPr lvl="0"/>
            <a:r>
              <a:rPr lang="tr-TR" b="1" dirty="0"/>
              <a:t>Yargı kararları neticesinde gerçekleşen nakit giriş ve çıkışları.</a:t>
            </a:r>
          </a:p>
          <a:p>
            <a:pPr marL="0" indent="0">
              <a:buNone/>
            </a:pPr>
            <a:endParaRPr lang="tr-TR" b="1" dirty="0" smtClean="0"/>
          </a:p>
          <a:p>
            <a:endParaRPr lang="tr-TR" b="1" dirty="0"/>
          </a:p>
        </p:txBody>
      </p:sp>
    </p:spTree>
    <p:extLst>
      <p:ext uri="{BB962C8B-B14F-4D97-AF65-F5344CB8AC3E}">
        <p14:creationId xmlns:p14="http://schemas.microsoft.com/office/powerpoint/2010/main" val="2995921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DMS 2</a:t>
            </a:r>
            <a:br>
              <a:rPr lang="tr-TR" b="1" dirty="0"/>
            </a:br>
            <a:r>
              <a:rPr lang="tr-TR" b="1" dirty="0"/>
              <a:t>NAKİT AKIŞ TABLOLARI</a:t>
            </a:r>
            <a:br>
              <a:rPr lang="tr-TR" b="1" dirty="0"/>
            </a:br>
            <a:endParaRPr lang="tr-TR" dirty="0"/>
          </a:p>
        </p:txBody>
      </p:sp>
      <p:sp>
        <p:nvSpPr>
          <p:cNvPr id="3" name="İçerik Yer Tutucusu 2"/>
          <p:cNvSpPr>
            <a:spLocks noGrp="1"/>
          </p:cNvSpPr>
          <p:nvPr>
            <p:ph idx="1"/>
          </p:nvPr>
        </p:nvSpPr>
        <p:spPr/>
        <p:txBody>
          <a:bodyPr>
            <a:normAutofit fontScale="85000" lnSpcReduction="20000"/>
          </a:bodyPr>
          <a:lstStyle/>
          <a:p>
            <a:pPr>
              <a:defRPr/>
            </a:pPr>
            <a:r>
              <a:rPr lang="tr-TR" altLang="tr-TR" sz="2800" b="1" dirty="0" smtClean="0">
                <a:solidFill>
                  <a:srgbClr val="FF0000"/>
                </a:solidFill>
              </a:rPr>
              <a:t>ESAS FAALİYETLERİNDEN SAĞLANAN NAKİT AKIŞLARININ RAPORLANMASI</a:t>
            </a:r>
          </a:p>
          <a:p>
            <a:pPr>
              <a:defRPr/>
            </a:pPr>
            <a:endParaRPr lang="tr-TR" altLang="tr-TR" sz="2800" b="1" dirty="0" smtClean="0">
              <a:solidFill>
                <a:srgbClr val="FF0000"/>
              </a:solidFill>
            </a:endParaRPr>
          </a:p>
          <a:p>
            <a:pPr>
              <a:defRPr/>
            </a:pPr>
            <a:r>
              <a:rPr lang="tr-TR" altLang="tr-TR" sz="2800" dirty="0" smtClean="0"/>
              <a:t>Brüt </a:t>
            </a:r>
            <a:r>
              <a:rPr lang="tr-TR" altLang="tr-TR" sz="2800" dirty="0"/>
              <a:t>(Dolaysız-Direkt ) </a:t>
            </a:r>
            <a:r>
              <a:rPr lang="tr-TR" altLang="tr-TR" sz="2800" dirty="0" smtClean="0"/>
              <a:t>yöntem</a:t>
            </a:r>
            <a:endParaRPr lang="tr-TR" altLang="tr-TR" sz="2800" dirty="0"/>
          </a:p>
          <a:p>
            <a:pPr>
              <a:defRPr/>
            </a:pPr>
            <a:endParaRPr lang="tr-TR" altLang="tr-TR" sz="2800" dirty="0"/>
          </a:p>
          <a:p>
            <a:pPr marL="0" indent="0">
              <a:buNone/>
              <a:defRPr/>
            </a:pPr>
            <a:endParaRPr lang="tr-TR" altLang="tr-TR" sz="2800" b="1" dirty="0" smtClean="0">
              <a:solidFill>
                <a:srgbClr val="FF0000"/>
              </a:solidFill>
            </a:endParaRPr>
          </a:p>
          <a:p>
            <a:endParaRPr lang="tr-TR" sz="2800" b="1" dirty="0">
              <a:solidFill>
                <a:srgbClr val="FF0000"/>
              </a:solidFill>
            </a:endParaRPr>
          </a:p>
          <a:p>
            <a:r>
              <a:rPr lang="tr-TR" b="1" i="1" dirty="0" smtClean="0"/>
              <a:t>DMSK ‘ya göre </a:t>
            </a:r>
            <a:r>
              <a:rPr lang="tr-TR" b="1" i="1" dirty="0"/>
              <a:t>uygulama birliğinin sağlanması bakımından nakit akış tablolarının Türkiye içinde raporlanmasında, brüt (dolaysız) yöntemin uygulanması tercih </a:t>
            </a:r>
            <a:r>
              <a:rPr lang="tr-TR" b="1" i="1" dirty="0" smtClean="0"/>
              <a:t>edilmiştir. Brüt yöntem, gelecekteki nakit akışlarını tahmin etmede faydalı olacak ve dolaylı yöntemle mevcut olmayan bilgileri sağlamaktadır.  </a:t>
            </a:r>
            <a:endParaRPr lang="tr-TR" b="1" dirty="0">
              <a:solidFill>
                <a:srgbClr val="FF0000"/>
              </a:solidFill>
            </a:endParaRPr>
          </a:p>
        </p:txBody>
      </p:sp>
    </p:spTree>
    <p:extLst>
      <p:ext uri="{BB962C8B-B14F-4D97-AF65-F5344CB8AC3E}">
        <p14:creationId xmlns:p14="http://schemas.microsoft.com/office/powerpoint/2010/main" val="23546274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0038" y="155759"/>
            <a:ext cx="8911687" cy="647129"/>
          </a:xfrm>
        </p:spPr>
        <p:txBody>
          <a:bodyPr>
            <a:noAutofit/>
          </a:bodyPr>
          <a:lstStyle/>
          <a:p>
            <a:r>
              <a:rPr lang="tr-TR" sz="2800" b="1" dirty="0"/>
              <a:t>DMS </a:t>
            </a:r>
            <a:r>
              <a:rPr lang="tr-TR" sz="2800" b="1" dirty="0" smtClean="0"/>
              <a:t>2   NAKİT </a:t>
            </a:r>
            <a:r>
              <a:rPr lang="tr-TR" sz="2800" b="1" dirty="0"/>
              <a:t>AKIŞ TABLOLARI</a:t>
            </a:r>
            <a:br>
              <a:rPr lang="tr-TR" sz="2800" b="1" dirty="0"/>
            </a:br>
            <a:r>
              <a:rPr lang="tr-TR" sz="2800" dirty="0"/>
              <a:t/>
            </a:r>
            <a:br>
              <a:rPr lang="tr-TR" sz="2800" dirty="0"/>
            </a:br>
            <a:endParaRPr lang="tr-TR" sz="2800" dirty="0"/>
          </a:p>
        </p:txBody>
      </p:sp>
      <p:sp>
        <p:nvSpPr>
          <p:cNvPr id="3" name="İçerik Yer Tutucusu 2"/>
          <p:cNvSpPr>
            <a:spLocks noGrp="1"/>
          </p:cNvSpPr>
          <p:nvPr>
            <p:ph idx="1"/>
          </p:nvPr>
        </p:nvSpPr>
        <p:spPr>
          <a:xfrm>
            <a:off x="336331" y="1785124"/>
            <a:ext cx="11573169" cy="3777622"/>
          </a:xfrm>
        </p:spPr>
        <p:txBody>
          <a:bodyPr>
            <a:noAutofit/>
          </a:bodyPr>
          <a:lstStyle/>
          <a:p>
            <a:pPr marL="0" lvl="0" indent="0">
              <a:buNone/>
            </a:pPr>
            <a:r>
              <a:rPr lang="tr-TR" sz="2000" dirty="0" smtClean="0"/>
              <a:t> </a:t>
            </a:r>
            <a:r>
              <a:rPr lang="tr-TR" sz="2400" b="1" dirty="0" smtClean="0">
                <a:solidFill>
                  <a:schemeClr val="tx1"/>
                </a:solidFill>
              </a:rPr>
              <a:t>Yatırım Faaliyetlerinden Kaynaklanan Nakit Akışlarına İlişkin Örnekler  </a:t>
            </a:r>
            <a:endParaRPr lang="tr-TR" dirty="0">
              <a:solidFill>
                <a:schemeClr val="tx1"/>
              </a:solidFill>
            </a:endParaRPr>
          </a:p>
          <a:p>
            <a:pPr lvl="1"/>
            <a:r>
              <a:rPr lang="tr-TR" sz="2400" dirty="0"/>
              <a:t>Maddi ve maddi olmayan duran varlıklar ile diğer uzun vadeli varlıkların alım ve satımına ilişkin nakit giriş ve çıkışları, </a:t>
            </a:r>
          </a:p>
          <a:p>
            <a:pPr lvl="1"/>
            <a:r>
              <a:rPr lang="tr-TR" sz="2400" dirty="0"/>
              <a:t>Başka bir kamu idaresinin </a:t>
            </a:r>
            <a:r>
              <a:rPr lang="tr-TR" sz="2400" dirty="0" err="1"/>
              <a:t>özkaynak</a:t>
            </a:r>
            <a:r>
              <a:rPr lang="tr-TR" sz="2400" dirty="0"/>
              <a:t> veya borçlanma araçlarını almak ya da iş ortaklığına katılmak amacıyla gerçekleştirilen nakit ödemeleri, </a:t>
            </a:r>
          </a:p>
          <a:p>
            <a:pPr lvl="1"/>
            <a:r>
              <a:rPr lang="tr-TR" sz="2400" dirty="0"/>
              <a:t>Yatırım faaliyetleri ile ilgili olarak üçüncü taraflara verilen avans ve kredilere ilişkin nakit çıkışları ve geri ödenmesinden sağlanan nakit girişleri.</a:t>
            </a:r>
          </a:p>
          <a:p>
            <a:pPr lvl="1"/>
            <a:r>
              <a:rPr lang="tr-TR" sz="2400" dirty="0" smtClean="0"/>
              <a:t>Üretim </a:t>
            </a:r>
            <a:r>
              <a:rPr lang="tr-TR" sz="2400" dirty="0"/>
              <a:t>yapan tesisin bir makine ya da teçhizatının satılması işlemleri neticesinde elde edilen hâsılat veya bu tür makine teçhizat alımına yönelik ödemelerin tamamı yatırım faaliyetlerinden kaynaklanan nakit akışlarıd</a:t>
            </a:r>
            <a:r>
              <a:rPr lang="tr-TR" sz="1800" dirty="0"/>
              <a:t>ır</a:t>
            </a:r>
            <a:r>
              <a:rPr lang="tr-TR" sz="1800" dirty="0" smtClean="0"/>
              <a:t>.</a:t>
            </a:r>
            <a:endParaRPr lang="tr-TR" sz="1800" dirty="0"/>
          </a:p>
          <a:p>
            <a:endParaRPr lang="tr-TR" sz="2000" dirty="0"/>
          </a:p>
        </p:txBody>
      </p:sp>
      <p:sp>
        <p:nvSpPr>
          <p:cNvPr id="4" name="Dikdörtgen 3"/>
          <p:cNvSpPr/>
          <p:nvPr/>
        </p:nvSpPr>
        <p:spPr>
          <a:xfrm>
            <a:off x="2858427" y="1001618"/>
            <a:ext cx="9051073" cy="646331"/>
          </a:xfrm>
          <a:prstGeom prst="rect">
            <a:avLst/>
          </a:prstGeom>
        </p:spPr>
        <p:txBody>
          <a:bodyPr wrap="square">
            <a:spAutoFit/>
          </a:bodyPr>
          <a:lstStyle/>
          <a:p>
            <a:r>
              <a:rPr lang="tr-TR" altLang="tr-TR" sz="3600" b="1" dirty="0">
                <a:solidFill>
                  <a:srgbClr val="FF0000"/>
                </a:solidFill>
                <a:latin typeface="Algerian" pitchFamily="82" charset="0"/>
              </a:rPr>
              <a:t>YATIRIM FAALİYETLERİNE İLİŞKİN NAKİT </a:t>
            </a:r>
            <a:r>
              <a:rPr lang="tr-TR" altLang="tr-TR" sz="3600" b="1" dirty="0" smtClean="0">
                <a:solidFill>
                  <a:srgbClr val="FF0000"/>
                </a:solidFill>
                <a:latin typeface="Algerian" pitchFamily="82" charset="0"/>
              </a:rPr>
              <a:t>AKIŞLARI</a:t>
            </a:r>
            <a:endParaRPr lang="tr-TR" sz="3600" dirty="0">
              <a:solidFill>
                <a:srgbClr val="FF0000"/>
              </a:solidFill>
            </a:endParaRPr>
          </a:p>
        </p:txBody>
      </p:sp>
    </p:spTree>
    <p:extLst>
      <p:ext uri="{BB962C8B-B14F-4D97-AF65-F5344CB8AC3E}">
        <p14:creationId xmlns:p14="http://schemas.microsoft.com/office/powerpoint/2010/main" val="2435761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8938" y="298289"/>
            <a:ext cx="8911687" cy="784276"/>
          </a:xfrm>
        </p:spPr>
        <p:txBody>
          <a:bodyPr>
            <a:normAutofit fontScale="90000"/>
          </a:bodyPr>
          <a:lstStyle/>
          <a:p>
            <a:r>
              <a:rPr lang="tr-TR" b="1" dirty="0"/>
              <a:t>DMS </a:t>
            </a:r>
            <a:r>
              <a:rPr lang="tr-TR" b="1" dirty="0" smtClean="0"/>
              <a:t>2 NAKİT </a:t>
            </a:r>
            <a:r>
              <a:rPr lang="tr-TR" b="1" dirty="0"/>
              <a:t>AKIŞ TABLOLARI</a:t>
            </a:r>
            <a:br>
              <a:rPr lang="tr-TR" b="1" dirty="0"/>
            </a:br>
            <a:endParaRPr lang="tr-TR" dirty="0"/>
          </a:p>
        </p:txBody>
      </p:sp>
      <p:sp>
        <p:nvSpPr>
          <p:cNvPr id="3" name="İçerik Yer Tutucusu 2"/>
          <p:cNvSpPr>
            <a:spLocks noGrp="1"/>
          </p:cNvSpPr>
          <p:nvPr>
            <p:ph idx="1"/>
          </p:nvPr>
        </p:nvSpPr>
        <p:spPr>
          <a:xfrm>
            <a:off x="819807" y="2081047"/>
            <a:ext cx="10780205" cy="4288221"/>
          </a:xfrm>
        </p:spPr>
        <p:txBody>
          <a:bodyPr>
            <a:noAutofit/>
          </a:bodyPr>
          <a:lstStyle/>
          <a:p>
            <a:pPr lvl="0"/>
            <a:r>
              <a:rPr lang="tr-TR" sz="2400" b="1" dirty="0" smtClean="0">
                <a:solidFill>
                  <a:schemeClr val="tx1"/>
                </a:solidFill>
              </a:rPr>
              <a:t>Finansman Faaliyetlerinden Kaynaklanan Nakit Akışlarına İlişkin Örnekler Aşağıdadır</a:t>
            </a:r>
            <a:r>
              <a:rPr lang="tr-TR" sz="2000" dirty="0" smtClean="0">
                <a:solidFill>
                  <a:schemeClr val="tx1"/>
                </a:solidFill>
              </a:rPr>
              <a:t>: </a:t>
            </a:r>
          </a:p>
          <a:p>
            <a:pPr lvl="1"/>
            <a:r>
              <a:rPr lang="tr-TR" sz="2400" dirty="0" smtClean="0">
                <a:solidFill>
                  <a:schemeClr val="tx1"/>
                </a:solidFill>
              </a:rPr>
              <a:t>Borçlanma </a:t>
            </a:r>
            <a:r>
              <a:rPr lang="tr-TR" sz="2400" dirty="0">
                <a:solidFill>
                  <a:schemeClr val="tx1"/>
                </a:solidFill>
              </a:rPr>
              <a:t>araçları ihracı </a:t>
            </a:r>
            <a:r>
              <a:rPr lang="tr-TR" sz="2400" dirty="0"/>
              <a:t>ve diğer uzun ve kısa vadeli krediler ile sağlanan nakit girişleri, </a:t>
            </a:r>
          </a:p>
          <a:p>
            <a:pPr lvl="1"/>
            <a:r>
              <a:rPr lang="tr-TR" sz="2400" dirty="0"/>
              <a:t>Borç ödemelerine ilişkin nakit </a:t>
            </a:r>
            <a:r>
              <a:rPr lang="tr-TR" sz="2400" dirty="0" smtClean="0"/>
              <a:t>çıkışları,</a:t>
            </a:r>
          </a:p>
          <a:p>
            <a:pPr lvl="1"/>
            <a:r>
              <a:rPr lang="tr-TR" sz="2400" dirty="0" smtClean="0"/>
              <a:t>Finansal </a:t>
            </a:r>
            <a:r>
              <a:rPr lang="tr-TR" sz="2400" dirty="0"/>
              <a:t>kiralama sözleşmelerinden kaynaklanan borç ödemelerine ilişkin nakit çıkışları, </a:t>
            </a:r>
          </a:p>
          <a:p>
            <a:pPr lvl="1"/>
            <a:r>
              <a:rPr lang="tr-TR" sz="2400" dirty="0"/>
              <a:t>Türev ürünlere ilişkin nakit giriş/çıkışları (Bunların faizlerine ilişkin nakit giriş ve çıkışları esas faaliyet kapsamında değerlendirilir</a:t>
            </a:r>
            <a:r>
              <a:rPr lang="tr-TR" sz="2400" dirty="0" smtClean="0"/>
              <a:t>).</a:t>
            </a:r>
            <a:r>
              <a:rPr lang="tr-TR" sz="2400" dirty="0"/>
              <a:t> </a:t>
            </a:r>
          </a:p>
          <a:p>
            <a:endParaRPr lang="tr-TR" sz="2400" dirty="0"/>
          </a:p>
        </p:txBody>
      </p:sp>
      <p:sp>
        <p:nvSpPr>
          <p:cNvPr id="4" name="Dikdörtgen 3"/>
          <p:cNvSpPr/>
          <p:nvPr/>
        </p:nvSpPr>
        <p:spPr>
          <a:xfrm>
            <a:off x="1601239" y="1258640"/>
            <a:ext cx="9010800" cy="646331"/>
          </a:xfrm>
          <a:prstGeom prst="rect">
            <a:avLst/>
          </a:prstGeom>
        </p:spPr>
        <p:txBody>
          <a:bodyPr wrap="none">
            <a:spAutoFit/>
          </a:bodyPr>
          <a:lstStyle/>
          <a:p>
            <a:pPr marL="342906" indent="-342906" defTabSz="457207">
              <a:buClr>
                <a:schemeClr val="bg2">
                  <a:lumMod val="40000"/>
                  <a:lumOff val="60000"/>
                </a:schemeClr>
              </a:buClr>
              <a:buFont typeface="Wingdings 3" charset="2"/>
              <a:buChar char=""/>
              <a:defRPr/>
            </a:pPr>
            <a:r>
              <a:rPr lang="tr-TR" sz="3600" b="1" dirty="0">
                <a:solidFill>
                  <a:srgbClr val="FF0000"/>
                </a:solidFill>
                <a:effectLst>
                  <a:outerShdw blurRad="38100" dist="38100" dir="2700000" algn="tl">
                    <a:srgbClr val="666633"/>
                  </a:outerShdw>
                </a:effectLst>
                <a:latin typeface="Algerian" pitchFamily="82" charset="0"/>
              </a:rPr>
              <a:t>FİNANSMAN FAALİYETLERİNE İLİŞKİN NAKİT AKIŞLARI</a:t>
            </a:r>
            <a:endParaRPr lang="en-US" sz="3600" b="1" dirty="0">
              <a:solidFill>
                <a:srgbClr val="FF0000"/>
              </a:solidFill>
              <a:effectLst>
                <a:outerShdw blurRad="38100" dist="38100" dir="2700000" algn="tl">
                  <a:srgbClr val="666633"/>
                </a:outerShdw>
              </a:effectLst>
              <a:latin typeface="Algerian" pitchFamily="82" charset="0"/>
            </a:endParaRPr>
          </a:p>
        </p:txBody>
      </p:sp>
    </p:spTree>
    <p:extLst>
      <p:ext uri="{BB962C8B-B14F-4D97-AF65-F5344CB8AC3E}">
        <p14:creationId xmlns:p14="http://schemas.microsoft.com/office/powerpoint/2010/main" val="1143736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DMS </a:t>
            </a:r>
            <a:r>
              <a:rPr lang="tr-TR" b="1" dirty="0" smtClean="0"/>
              <a:t>2 NAKİT </a:t>
            </a:r>
            <a:r>
              <a:rPr lang="tr-TR" b="1" dirty="0"/>
              <a:t>AKIŞ TABLOLARI</a:t>
            </a:r>
            <a:br>
              <a:rPr lang="tr-TR" b="1" dirty="0"/>
            </a:br>
            <a:endParaRPr lang="tr-TR" dirty="0"/>
          </a:p>
        </p:txBody>
      </p:sp>
      <p:sp>
        <p:nvSpPr>
          <p:cNvPr id="3" name="İçerik Yer Tutucusu 2"/>
          <p:cNvSpPr>
            <a:spLocks noGrp="1"/>
          </p:cNvSpPr>
          <p:nvPr>
            <p:ph idx="1"/>
          </p:nvPr>
        </p:nvSpPr>
        <p:spPr>
          <a:xfrm>
            <a:off x="1040525" y="1702676"/>
            <a:ext cx="10930758" cy="3777622"/>
          </a:xfrm>
        </p:spPr>
        <p:txBody>
          <a:bodyPr>
            <a:noAutofit/>
          </a:bodyPr>
          <a:lstStyle/>
          <a:p>
            <a:r>
              <a:rPr lang="tr-TR" sz="2400" b="1" dirty="0"/>
              <a:t>Yabancı Para Nakit Akışları</a:t>
            </a:r>
            <a:endParaRPr lang="tr-TR" sz="2400" dirty="0"/>
          </a:p>
          <a:p>
            <a:pPr lvl="0"/>
            <a:r>
              <a:rPr lang="tr-TR" sz="2400" dirty="0"/>
              <a:t>Yabancı paraya dayalı olarak gerçekleştirilen işlemlerden kaynaklanan nakit akışları, gerçekleşme tarihindeki kur üzerinden raporlama para birimine çevrilmek suretiyle kaydedilmelidir. </a:t>
            </a:r>
            <a:r>
              <a:rPr lang="tr-TR" sz="2400" dirty="0" smtClean="0"/>
              <a:t>  </a:t>
            </a:r>
            <a:endParaRPr lang="tr-TR" sz="2400" dirty="0"/>
          </a:p>
          <a:p>
            <a:r>
              <a:rPr lang="tr-TR" sz="2400" dirty="0"/>
              <a:t> </a:t>
            </a:r>
            <a:r>
              <a:rPr lang="tr-TR" sz="2400" dirty="0" smtClean="0"/>
              <a:t>Kur </a:t>
            </a:r>
            <a:r>
              <a:rPr lang="tr-TR" sz="2400" dirty="0"/>
              <a:t>değişikliklerinden kaynaklanan gerçekleşmemiş gelir ve giderler nakit akışı değildir. Ancak nakit ve nakit benzeri varlıkların dönem başındaki ve sonundaki mutabakatını sağlamak üzere, kur farklarının yabancı para birimi cinsinden tutulan nakit ve nakit benzeri varlıklar üzerindeki etkisi nakit akış tablolarında raporlanmalıdır. </a:t>
            </a:r>
          </a:p>
          <a:p>
            <a:endParaRPr lang="tr-TR" sz="2400" dirty="0"/>
          </a:p>
        </p:txBody>
      </p:sp>
    </p:spTree>
    <p:extLst>
      <p:ext uri="{BB962C8B-B14F-4D97-AF65-F5344CB8AC3E}">
        <p14:creationId xmlns:p14="http://schemas.microsoft.com/office/powerpoint/2010/main" val="211007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7201" y="382372"/>
            <a:ext cx="8911687" cy="668662"/>
          </a:xfrm>
        </p:spPr>
        <p:txBody>
          <a:bodyPr>
            <a:normAutofit fontScale="90000"/>
          </a:bodyPr>
          <a:lstStyle/>
          <a:p>
            <a:r>
              <a:rPr lang="tr-TR" b="1" dirty="0"/>
              <a:t>DMS </a:t>
            </a:r>
            <a:r>
              <a:rPr lang="tr-TR" b="1" dirty="0" smtClean="0"/>
              <a:t>2 NAKİT </a:t>
            </a:r>
            <a:r>
              <a:rPr lang="tr-TR" b="1" dirty="0"/>
              <a:t>AKIŞ TABLOLARI</a:t>
            </a:r>
            <a:br>
              <a:rPr lang="tr-TR" b="1" dirty="0"/>
            </a:br>
            <a:endParaRPr lang="tr-TR" dirty="0"/>
          </a:p>
        </p:txBody>
      </p:sp>
      <p:sp>
        <p:nvSpPr>
          <p:cNvPr id="3" name="İçerik Yer Tutucusu 2"/>
          <p:cNvSpPr>
            <a:spLocks noGrp="1"/>
          </p:cNvSpPr>
          <p:nvPr>
            <p:ph idx="1"/>
          </p:nvPr>
        </p:nvSpPr>
        <p:spPr>
          <a:xfrm>
            <a:off x="2021653" y="1439917"/>
            <a:ext cx="8915400" cy="3777622"/>
          </a:xfrm>
        </p:spPr>
        <p:txBody>
          <a:bodyPr>
            <a:normAutofit/>
          </a:bodyPr>
          <a:lstStyle/>
          <a:p>
            <a:r>
              <a:rPr lang="tr-TR" sz="2400" b="1" dirty="0"/>
              <a:t>Faiz ve Temettüler</a:t>
            </a:r>
            <a:endParaRPr lang="tr-TR" sz="2400" dirty="0"/>
          </a:p>
          <a:p>
            <a:pPr lvl="0"/>
            <a:r>
              <a:rPr lang="tr-TR" sz="2400" dirty="0"/>
              <a:t>Alınan faiz ve temettü veya ödenen faizden kaynaklanan nakit akışlarının her biri esas faaliyetler içerisinde ayrı ayrı gösterilmelidir. </a:t>
            </a:r>
          </a:p>
          <a:p>
            <a:r>
              <a:rPr lang="tr-TR" sz="2400" b="1" dirty="0"/>
              <a:t> </a:t>
            </a:r>
            <a:r>
              <a:rPr lang="tr-TR" sz="2400" dirty="0" smtClean="0"/>
              <a:t>Bir </a:t>
            </a:r>
            <a:r>
              <a:rPr lang="tr-TR" sz="2400" dirty="0"/>
              <a:t>dönem içerisinde ödenen faiz tutarları, gider yazılması veya aktifleştirilmesi durumuna bakılmaksızın nakit akış tablosunda belirtilmelidir</a:t>
            </a:r>
            <a:r>
              <a:rPr lang="tr-TR" sz="2400" dirty="0" smtClean="0"/>
              <a:t>.</a:t>
            </a:r>
            <a:r>
              <a:rPr lang="tr-TR" sz="2400" dirty="0"/>
              <a:t> </a:t>
            </a:r>
          </a:p>
          <a:p>
            <a:endParaRPr lang="tr-TR" sz="2400" dirty="0"/>
          </a:p>
        </p:txBody>
      </p:sp>
    </p:spTree>
    <p:extLst>
      <p:ext uri="{BB962C8B-B14F-4D97-AF65-F5344CB8AC3E}">
        <p14:creationId xmlns:p14="http://schemas.microsoft.com/office/powerpoint/2010/main" val="5011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27389984"/>
              </p:ext>
            </p:extLst>
          </p:nvPr>
        </p:nvGraphicFramePr>
        <p:xfrm>
          <a:off x="1869440" y="28537"/>
          <a:ext cx="8696960" cy="6717689"/>
        </p:xfrm>
        <a:graphic>
          <a:graphicData uri="http://schemas.openxmlformats.org/drawingml/2006/table">
            <a:tbl>
              <a:tblPr>
                <a:tableStyleId>{5C22544A-7EE6-4342-B048-85BDC9FD1C3A}</a:tableStyleId>
              </a:tblPr>
              <a:tblGrid>
                <a:gridCol w="5762815"/>
                <a:gridCol w="1380773"/>
                <a:gridCol w="1553372"/>
              </a:tblGrid>
              <a:tr h="336829">
                <a:tc>
                  <a:txBody>
                    <a:bodyPr/>
                    <a:lstStyle/>
                    <a:p>
                      <a:pPr algn="just">
                        <a:spcAft>
                          <a:spcPts val="0"/>
                        </a:spcAft>
                        <a:tabLst>
                          <a:tab pos="3238500" algn="l"/>
                        </a:tabLst>
                      </a:pPr>
                      <a:r>
                        <a:rPr lang="tr-TR" sz="1100" b="1" dirty="0">
                          <a:effectLst/>
                        </a:rPr>
                        <a:t>ESAS FAALİYETLERDEN KAYNAKLANAN NAKİT AKIŞLARI</a:t>
                      </a:r>
                    </a:p>
                    <a:p>
                      <a:pPr algn="just">
                        <a:spcAft>
                          <a:spcPts val="0"/>
                        </a:spcAft>
                        <a:tabLst>
                          <a:tab pos="3238500" algn="l"/>
                        </a:tabLst>
                      </a:pPr>
                      <a:r>
                        <a:rPr lang="tr-TR" sz="1100" b="1" dirty="0">
                          <a:effectLst/>
                        </a:rPr>
                        <a:t> </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Nakit Girişleri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Vergiler</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Teşebbüs ve mülkiyet gelirleri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Alınan bağış ve yardımlar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Faiz gelirleri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Diğer nakit girişleri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Nakit Çıkışları</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Personel giderleri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Sağlık ve sosyal güvenlik giderleri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Mal ve hizmet alım giderleri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Faiz giderleri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     Diğer nakit çıkışları</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Esas faaliyetlerden kaynaklanan net nakit akışları</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336829">
                <a:tc>
                  <a:txBody>
                    <a:bodyPr/>
                    <a:lstStyle/>
                    <a:p>
                      <a:pPr algn="just">
                        <a:spcAft>
                          <a:spcPts val="0"/>
                        </a:spcAft>
                        <a:tabLst>
                          <a:tab pos="3238500" algn="l"/>
                        </a:tabLst>
                      </a:pPr>
                      <a:r>
                        <a:rPr lang="tr-TR" sz="1100" b="1" dirty="0">
                          <a:effectLst/>
                        </a:rPr>
                        <a:t>YATIRIM FAALİYETLERİNDEN KAYNAKLANAN NAKİT AKIŞLARI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dirty="0">
                          <a:effectLst/>
                        </a:rPr>
                        <a:t>Nakit Girişleri</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Tesis ve ekipmanların satışından kaynaklanan nakit girişleri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Menkul kıymet satışından kaynaklanan nakit girişleri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Diğer yatırım faaliyetlerinden kaynaklanan nakit girişleri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Nakit Çıkışları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 </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Tesis ve ekipman alımına yönelik nakit çıkışları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Menkul kıymet alımına yönelik nakit çıkışları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Diğer yatırım faaliyetlerinden kaynaklanan nakit çıkışları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Yatırım faaliyetlerinden kaynaklanan net nakit akışları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336829">
                <a:tc>
                  <a:txBody>
                    <a:bodyPr/>
                    <a:lstStyle/>
                    <a:p>
                      <a:pPr algn="just">
                        <a:spcAft>
                          <a:spcPts val="0"/>
                        </a:spcAft>
                        <a:tabLst>
                          <a:tab pos="3238500" algn="l"/>
                        </a:tabLst>
                      </a:pPr>
                      <a:r>
                        <a:rPr lang="tr-TR" sz="1100" b="1">
                          <a:effectLst/>
                        </a:rPr>
                        <a:t>FİNANSMAN FAALİYETLERİNDEN KAYNAKLANAN NAKİT AKIŞLARI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 </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Nakit Girişleri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 </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Borçlanmadan kaynaklanan nakit girişleri</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Diğer finansman faaliyetlerinden kaynaklanan nakit girişleri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Nakit Çıkışları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 </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317922">
                <a:tc>
                  <a:txBody>
                    <a:bodyPr/>
                    <a:lstStyle/>
                    <a:p>
                      <a:pPr algn="just">
                        <a:spcAft>
                          <a:spcPts val="0"/>
                        </a:spcAft>
                        <a:tabLst>
                          <a:tab pos="3238500" algn="l"/>
                        </a:tabLst>
                      </a:pPr>
                      <a:r>
                        <a:rPr lang="tr-TR" sz="1100" b="1">
                          <a:effectLst/>
                        </a:rPr>
                        <a:t>    Alınan borçların geri ödenmesinden kaynaklanan nakit çıkışları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Dağıtılan temettülerden kaynaklanan nakit çıkışları </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    Diğer finansman faaliyetlerinden kaynaklanan nakit çıkışları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Finansman faaliyetlerinden kaynaklanan net nakit akışları</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Nakit ve nakit ve nakit benzeri varlıklardaki net artış/azalma</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Dönem başındaki nakit ve nakit benzeri varlıklar</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r h="168415">
                <a:tc>
                  <a:txBody>
                    <a:bodyPr/>
                    <a:lstStyle/>
                    <a:p>
                      <a:pPr algn="just">
                        <a:spcAft>
                          <a:spcPts val="0"/>
                        </a:spcAft>
                        <a:tabLst>
                          <a:tab pos="3238500" algn="l"/>
                        </a:tabLst>
                      </a:pPr>
                      <a:r>
                        <a:rPr lang="tr-TR" sz="1100" b="1">
                          <a:effectLst/>
                        </a:rPr>
                        <a:t>Dönem sonundaki nakit ve nakit benzeri varlıklar</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a:effectLst/>
                        </a:rPr>
                        <a:t>X</a:t>
                      </a:r>
                      <a:endParaRPr lang="tr-TR" sz="1100" b="1">
                        <a:effectLst/>
                        <a:latin typeface="Times New Roman" panose="02020603050405020304" pitchFamily="18" charset="0"/>
                        <a:ea typeface="Times New Roman" panose="02020603050405020304" pitchFamily="18" charset="0"/>
                      </a:endParaRPr>
                    </a:p>
                  </a:txBody>
                  <a:tcPr marL="28256" marR="28256" marT="0" marB="0"/>
                </a:tc>
                <a:tc>
                  <a:txBody>
                    <a:bodyPr/>
                    <a:lstStyle/>
                    <a:p>
                      <a:pPr algn="ctr">
                        <a:spcAft>
                          <a:spcPts val="0"/>
                        </a:spcAft>
                        <a:tabLst>
                          <a:tab pos="3238500" algn="l"/>
                        </a:tabLst>
                      </a:pPr>
                      <a:r>
                        <a:rPr lang="tr-TR" sz="1100" b="1" dirty="0">
                          <a:effectLst/>
                        </a:rPr>
                        <a:t>X</a:t>
                      </a:r>
                      <a:endParaRPr lang="tr-TR" sz="1100" b="1" dirty="0">
                        <a:effectLst/>
                        <a:latin typeface="Times New Roman" panose="02020603050405020304" pitchFamily="18" charset="0"/>
                        <a:ea typeface="Times New Roman" panose="02020603050405020304" pitchFamily="18" charset="0"/>
                      </a:endParaRPr>
                    </a:p>
                  </a:txBody>
                  <a:tcPr marL="28256" marR="28256" marT="0" marB="0"/>
                </a:tc>
              </a:tr>
            </a:tbl>
          </a:graphicData>
        </a:graphic>
      </p:graphicFrame>
      <p:sp>
        <p:nvSpPr>
          <p:cNvPr id="5" name="Rectangle 1"/>
          <p:cNvSpPr>
            <a:spLocks noChangeArrowheads="1"/>
          </p:cNvSpPr>
          <p:nvPr/>
        </p:nvSpPr>
        <p:spPr bwMode="auto">
          <a:xfrm>
            <a:off x="-1895708" y="2854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sz="2000"/>
          </a:p>
        </p:txBody>
      </p:sp>
    </p:spTree>
    <p:extLst>
      <p:ext uri="{BB962C8B-B14F-4D97-AF65-F5344CB8AC3E}">
        <p14:creationId xmlns:p14="http://schemas.microsoft.com/office/powerpoint/2010/main" val="943021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DEVLET MUHASEBE SİSTEMLERİ</a:t>
            </a:r>
            <a:endParaRPr lang="tr-TR" b="1" dirty="0"/>
          </a:p>
        </p:txBody>
      </p:sp>
      <p:sp>
        <p:nvSpPr>
          <p:cNvPr id="3" name="İçerik Yer Tutucusu 2"/>
          <p:cNvSpPr>
            <a:spLocks noGrp="1"/>
          </p:cNvSpPr>
          <p:nvPr>
            <p:ph idx="1"/>
          </p:nvPr>
        </p:nvSpPr>
        <p:spPr/>
        <p:txBody>
          <a:bodyPr/>
          <a:lstStyle/>
          <a:p>
            <a:endParaRPr lang="tr-TR" b="1" dirty="0" smtClean="0">
              <a:solidFill>
                <a:srgbClr val="00B050"/>
              </a:solidFill>
            </a:endParaRPr>
          </a:p>
          <a:p>
            <a:r>
              <a:rPr lang="tr-TR" b="1" dirty="0" smtClean="0">
                <a:solidFill>
                  <a:srgbClr val="00B050"/>
                </a:solidFill>
              </a:rPr>
              <a:t>NAKİT ESASI </a:t>
            </a:r>
            <a:r>
              <a:rPr lang="tr-TR" b="1" dirty="0" smtClean="0">
                <a:solidFill>
                  <a:schemeClr val="tx2"/>
                </a:solidFill>
              </a:rPr>
              <a:t>(Cash </a:t>
            </a:r>
            <a:r>
              <a:rPr lang="tr-TR" b="1" dirty="0" err="1" smtClean="0">
                <a:solidFill>
                  <a:schemeClr val="tx2"/>
                </a:solidFill>
              </a:rPr>
              <a:t>Basis</a:t>
            </a:r>
            <a:r>
              <a:rPr lang="tr-TR" b="1" dirty="0" smtClean="0">
                <a:solidFill>
                  <a:schemeClr val="tx2"/>
                </a:solidFill>
              </a:rPr>
              <a:t>)</a:t>
            </a:r>
          </a:p>
          <a:p>
            <a:r>
              <a:rPr lang="tr-TR" b="1" dirty="0" smtClean="0">
                <a:solidFill>
                  <a:srgbClr val="0070C0"/>
                </a:solidFill>
              </a:rPr>
              <a:t>UYARLANMIŞ NAKİT ESASI </a:t>
            </a:r>
            <a:r>
              <a:rPr lang="tr-TR" b="1" dirty="0" smtClean="0">
                <a:solidFill>
                  <a:schemeClr val="tx2"/>
                </a:solidFill>
              </a:rPr>
              <a:t>(</a:t>
            </a:r>
            <a:r>
              <a:rPr lang="tr-TR" b="1" dirty="0" err="1" smtClean="0">
                <a:solidFill>
                  <a:schemeClr val="tx2"/>
                </a:solidFill>
              </a:rPr>
              <a:t>Modified</a:t>
            </a:r>
            <a:r>
              <a:rPr lang="tr-TR" b="1" dirty="0" smtClean="0">
                <a:solidFill>
                  <a:schemeClr val="tx2"/>
                </a:solidFill>
              </a:rPr>
              <a:t> </a:t>
            </a:r>
            <a:r>
              <a:rPr lang="tr-TR" b="1" dirty="0" err="1" smtClean="0">
                <a:solidFill>
                  <a:schemeClr val="tx2"/>
                </a:solidFill>
              </a:rPr>
              <a:t>Cash</a:t>
            </a:r>
            <a:r>
              <a:rPr lang="tr-TR" b="1" dirty="0" smtClean="0">
                <a:solidFill>
                  <a:schemeClr val="tx2"/>
                </a:solidFill>
              </a:rPr>
              <a:t> </a:t>
            </a:r>
            <a:r>
              <a:rPr lang="tr-TR" b="1" dirty="0" err="1" smtClean="0">
                <a:solidFill>
                  <a:schemeClr val="tx2"/>
                </a:solidFill>
              </a:rPr>
              <a:t>Basis</a:t>
            </a:r>
            <a:r>
              <a:rPr lang="tr-TR" b="1" dirty="0" smtClean="0">
                <a:solidFill>
                  <a:schemeClr val="tx2"/>
                </a:solidFill>
              </a:rPr>
              <a:t>)</a:t>
            </a:r>
          </a:p>
          <a:p>
            <a:r>
              <a:rPr lang="tr-TR" b="1" dirty="0" smtClean="0">
                <a:solidFill>
                  <a:schemeClr val="accent1">
                    <a:lumMod val="75000"/>
                  </a:schemeClr>
                </a:solidFill>
              </a:rPr>
              <a:t>TAM TAHAKKUK ESASI </a:t>
            </a:r>
            <a:r>
              <a:rPr lang="tr-TR" b="1" dirty="0" smtClean="0">
                <a:solidFill>
                  <a:schemeClr val="tx2"/>
                </a:solidFill>
              </a:rPr>
              <a:t>(</a:t>
            </a:r>
            <a:r>
              <a:rPr lang="tr-TR" b="1" dirty="0" err="1" smtClean="0">
                <a:solidFill>
                  <a:schemeClr val="tx2"/>
                </a:solidFill>
              </a:rPr>
              <a:t>Full</a:t>
            </a:r>
            <a:r>
              <a:rPr lang="tr-TR" b="1" dirty="0" smtClean="0">
                <a:solidFill>
                  <a:schemeClr val="tx2"/>
                </a:solidFill>
              </a:rPr>
              <a:t> </a:t>
            </a:r>
            <a:r>
              <a:rPr lang="tr-TR" b="1" dirty="0" err="1" smtClean="0">
                <a:solidFill>
                  <a:schemeClr val="tx2"/>
                </a:solidFill>
              </a:rPr>
              <a:t>Accrual</a:t>
            </a:r>
            <a:r>
              <a:rPr lang="tr-TR" b="1" dirty="0" smtClean="0">
                <a:solidFill>
                  <a:schemeClr val="tx2"/>
                </a:solidFill>
              </a:rPr>
              <a:t> </a:t>
            </a:r>
            <a:r>
              <a:rPr lang="tr-TR" b="1" dirty="0" err="1" smtClean="0">
                <a:solidFill>
                  <a:schemeClr val="tx2"/>
                </a:solidFill>
              </a:rPr>
              <a:t>Basis</a:t>
            </a:r>
            <a:r>
              <a:rPr lang="tr-TR" b="1" dirty="0" smtClean="0">
                <a:solidFill>
                  <a:schemeClr val="tx2"/>
                </a:solidFill>
              </a:rPr>
              <a:t>)</a:t>
            </a:r>
          </a:p>
          <a:p>
            <a:r>
              <a:rPr lang="tr-TR" b="1" dirty="0" smtClean="0">
                <a:solidFill>
                  <a:schemeClr val="accent6">
                    <a:lumMod val="75000"/>
                  </a:schemeClr>
                </a:solidFill>
              </a:rPr>
              <a:t>UYARLANMIŞ TAHAKKUK ESASI </a:t>
            </a:r>
            <a:r>
              <a:rPr lang="tr-TR" b="1" dirty="0" smtClean="0">
                <a:solidFill>
                  <a:schemeClr val="tx2"/>
                </a:solidFill>
              </a:rPr>
              <a:t>(</a:t>
            </a:r>
            <a:r>
              <a:rPr lang="tr-TR" b="1" dirty="0" err="1" smtClean="0">
                <a:solidFill>
                  <a:schemeClr val="tx2"/>
                </a:solidFill>
              </a:rPr>
              <a:t>Modified</a:t>
            </a:r>
            <a:r>
              <a:rPr lang="tr-TR" b="1" dirty="0" smtClean="0">
                <a:solidFill>
                  <a:schemeClr val="tx2"/>
                </a:solidFill>
              </a:rPr>
              <a:t> </a:t>
            </a:r>
            <a:r>
              <a:rPr lang="tr-TR" b="1" dirty="0" err="1" smtClean="0">
                <a:solidFill>
                  <a:schemeClr val="tx2"/>
                </a:solidFill>
              </a:rPr>
              <a:t>Accrual</a:t>
            </a:r>
            <a:r>
              <a:rPr lang="tr-TR" b="1" dirty="0" smtClean="0">
                <a:solidFill>
                  <a:schemeClr val="tx2"/>
                </a:solidFill>
              </a:rPr>
              <a:t> </a:t>
            </a:r>
            <a:r>
              <a:rPr lang="tr-TR" b="1" dirty="0" err="1" smtClean="0">
                <a:solidFill>
                  <a:schemeClr val="tx2"/>
                </a:solidFill>
              </a:rPr>
              <a:t>Basis</a:t>
            </a:r>
            <a:r>
              <a:rPr lang="tr-TR" b="1" dirty="0" smtClean="0">
                <a:solidFill>
                  <a:schemeClr val="tx2"/>
                </a:solidFill>
              </a:rPr>
              <a:t>)</a:t>
            </a:r>
            <a:endParaRPr lang="tr-TR" b="1" dirty="0">
              <a:solidFill>
                <a:schemeClr val="tx2"/>
              </a:solidFill>
            </a:endParaRPr>
          </a:p>
        </p:txBody>
      </p:sp>
    </p:spTree>
    <p:extLst>
      <p:ext uri="{BB962C8B-B14F-4D97-AF65-F5344CB8AC3E}">
        <p14:creationId xmlns:p14="http://schemas.microsoft.com/office/powerpoint/2010/main" val="3105438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SONUÇ VE ÖNERİLER </a:t>
            </a:r>
            <a:endParaRPr lang="tr-TR" b="1" dirty="0"/>
          </a:p>
        </p:txBody>
      </p:sp>
      <p:sp>
        <p:nvSpPr>
          <p:cNvPr id="3" name="İçerik Yer Tutucusu 2"/>
          <p:cNvSpPr>
            <a:spLocks noGrp="1"/>
          </p:cNvSpPr>
          <p:nvPr>
            <p:ph idx="1"/>
          </p:nvPr>
        </p:nvSpPr>
        <p:spPr>
          <a:xfrm>
            <a:off x="1821956" y="1418896"/>
            <a:ext cx="8915400" cy="3777622"/>
          </a:xfrm>
        </p:spPr>
        <p:txBody>
          <a:bodyPr>
            <a:noAutofit/>
          </a:bodyPr>
          <a:lstStyle/>
          <a:p>
            <a:pPr algn="just"/>
            <a:r>
              <a:rPr lang="tr-TR" sz="2000" dirty="0" smtClean="0"/>
              <a:t>Çalışmamızın konusu oluşturan DMS 1 – DMS 2 ve diğer devlet muhasebe standartlarının ülkemizde yürürlüğe girmesi düzenlenen mali raporların uluslararası karşılaştırılabilirliğini ve şeffaflığı artıracaktır.</a:t>
            </a:r>
          </a:p>
          <a:p>
            <a:pPr algn="just"/>
            <a:r>
              <a:rPr lang="tr-TR" sz="2000" dirty="0" smtClean="0"/>
              <a:t>Devlet Muhasebe Standartları Kurulu 32 adet DMS yayınlamış olmakla birlikte bunlar, </a:t>
            </a:r>
            <a:r>
              <a:rPr lang="tr-TR" sz="2000" dirty="0" err="1" smtClean="0"/>
              <a:t>IFRS’lerde</a:t>
            </a:r>
            <a:r>
              <a:rPr lang="tr-TR" sz="2000" dirty="0" smtClean="0"/>
              <a:t> olduğu gibi birebir çeviri olmayıp, </a:t>
            </a:r>
            <a:r>
              <a:rPr lang="tr-TR" sz="2000" dirty="0" err="1" smtClean="0"/>
              <a:t>IPSAS’ların</a:t>
            </a:r>
            <a:r>
              <a:rPr lang="tr-TR" sz="2000" dirty="0" smtClean="0"/>
              <a:t> Türk Devlet Muhasebesi Sistemine uyarlanmış halidir. Aslında </a:t>
            </a:r>
            <a:r>
              <a:rPr lang="tr-TR" sz="2000" dirty="0" err="1" smtClean="0"/>
              <a:t>DMS’lerin</a:t>
            </a:r>
            <a:r>
              <a:rPr lang="tr-TR" sz="2000" dirty="0" smtClean="0"/>
              <a:t> </a:t>
            </a:r>
            <a:r>
              <a:rPr lang="tr-TR" sz="2000" dirty="0" err="1" smtClean="0"/>
              <a:t>IPSAS’larla</a:t>
            </a:r>
            <a:r>
              <a:rPr lang="tr-TR" sz="2000" dirty="0" smtClean="0"/>
              <a:t> tam uyumlu kılınması ve 5018 sayılı Kamu Mali Yönetim ve Kontrol Kanunuyla getirilen muhasebeleştirme ve raporlamanın da gözden geçirilerek, gerekli düzeltmelerin yapılması tarafımızdan önerilmektedir. </a:t>
            </a:r>
          </a:p>
          <a:p>
            <a:pPr algn="just"/>
            <a:r>
              <a:rPr lang="tr-TR" sz="2000" dirty="0" smtClean="0"/>
              <a:t>Tespitimize göre DMS 1 standardı IPSAS 1 ile karşılaştırıldığında dar kapsamlı kalmıştır. DMS 1’in IPSAS 1 kapsamına taşınması önerilmektedir.   </a:t>
            </a:r>
          </a:p>
          <a:p>
            <a:pPr algn="just"/>
            <a:r>
              <a:rPr lang="tr-TR" sz="2000" dirty="0" smtClean="0"/>
              <a:t>Devlet Muhasebe Standartları Kurulunun adının Kamu Muhasebe Standartları Kurulu olarak değiştirilmesi önerilmektedir.</a:t>
            </a:r>
          </a:p>
        </p:txBody>
      </p:sp>
    </p:spTree>
    <p:extLst>
      <p:ext uri="{BB962C8B-B14F-4D97-AF65-F5344CB8AC3E}">
        <p14:creationId xmlns:p14="http://schemas.microsoft.com/office/powerpoint/2010/main" val="894781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SON SÖZ </a:t>
            </a:r>
            <a:endParaRPr lang="tr-TR" dirty="0"/>
          </a:p>
        </p:txBody>
      </p:sp>
      <p:sp>
        <p:nvSpPr>
          <p:cNvPr id="3" name="2 İçerik Yer Tutucusu"/>
          <p:cNvSpPr>
            <a:spLocks noGrp="1"/>
          </p:cNvSpPr>
          <p:nvPr>
            <p:ph idx="1"/>
          </p:nvPr>
        </p:nvSpPr>
        <p:spPr>
          <a:xfrm>
            <a:off x="1821957" y="1744718"/>
            <a:ext cx="8915400" cy="3777622"/>
          </a:xfrm>
        </p:spPr>
        <p:txBody>
          <a:bodyPr>
            <a:noAutofit/>
          </a:bodyPr>
          <a:lstStyle/>
          <a:p>
            <a:pPr algn="just"/>
            <a:r>
              <a:rPr lang="tr-TR" sz="2400" dirty="0" smtClean="0"/>
              <a:t>Ülkemizde 2019 yılından itibaren kamu kurum ve kuruluşları mali tablolarını DMS 1 standardına ve bağlı ortaklıkları varsa konsolide finansal </a:t>
            </a:r>
            <a:r>
              <a:rPr lang="tr-TR" sz="2400" dirty="0" smtClean="0"/>
              <a:t> </a:t>
            </a:r>
            <a:r>
              <a:rPr lang="tr-TR" sz="2400" dirty="0" smtClean="0"/>
              <a:t>tablolarını DMS 6’ya göre düzenleyeceklerdir. </a:t>
            </a:r>
          </a:p>
          <a:p>
            <a:pPr algn="just"/>
            <a:r>
              <a:rPr lang="tr-TR" sz="2400" dirty="0" smtClean="0"/>
              <a:t>Kamu sektöründe finansal raporlamanın </a:t>
            </a:r>
            <a:r>
              <a:rPr lang="tr-TR" sz="2400" dirty="0" err="1" smtClean="0"/>
              <a:t>IPSAS’lar</a:t>
            </a:r>
            <a:r>
              <a:rPr lang="tr-TR" sz="2400" dirty="0" smtClean="0"/>
              <a:t> çerçevesinde yapılması, bütçeleme, denetim, yönetim muhasebesi, maliyet muhasebesi gibi konuların gelişmesini de sağlayabilecektir. Bu da ülkemiz kamu sektörü muhasebe sisteminin kalitesi açısından önemli bir reform olacaktır.</a:t>
            </a:r>
            <a:endParaRPr lang="tr-T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89213" y="3952240"/>
            <a:ext cx="8915399" cy="1099461"/>
          </a:xfrm>
        </p:spPr>
        <p:txBody>
          <a:bodyPr/>
          <a:lstStyle/>
          <a:p>
            <a:r>
              <a:rPr lang="tr-TR" b="1" dirty="0" smtClean="0"/>
              <a:t>Teşekkür Ederiz.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DEVLET MUHASEBE SİSTEMLERİ</a:t>
            </a:r>
            <a:endParaRPr lang="tr-TR" dirty="0"/>
          </a:p>
        </p:txBody>
      </p:sp>
      <p:sp>
        <p:nvSpPr>
          <p:cNvPr id="3" name="İçerik Yer Tutucusu 2"/>
          <p:cNvSpPr>
            <a:spLocks noGrp="1"/>
          </p:cNvSpPr>
          <p:nvPr>
            <p:ph idx="1"/>
          </p:nvPr>
        </p:nvSpPr>
        <p:spPr>
          <a:xfrm>
            <a:off x="1502092" y="2047758"/>
            <a:ext cx="8915400" cy="2554722"/>
          </a:xfrm>
        </p:spPr>
        <p:txBody>
          <a:bodyPr>
            <a:normAutofit/>
          </a:bodyPr>
          <a:lstStyle/>
          <a:p>
            <a:r>
              <a:rPr lang="tr-TR" b="1" dirty="0" smtClean="0">
                <a:solidFill>
                  <a:srgbClr val="0070C0"/>
                </a:solidFill>
              </a:rPr>
              <a:t>UYARLANMIŞ NAKİT ESASI</a:t>
            </a:r>
          </a:p>
          <a:p>
            <a:pPr>
              <a:buNone/>
            </a:pPr>
            <a:endParaRPr lang="tr-TR" b="1" dirty="0" smtClean="0">
              <a:solidFill>
                <a:srgbClr val="0070C0"/>
              </a:solidFill>
            </a:endParaRPr>
          </a:p>
          <a:p>
            <a:pPr lvl="1"/>
            <a:endParaRPr lang="tr-TR" dirty="0" smtClean="0"/>
          </a:p>
          <a:p>
            <a:pPr lvl="1"/>
            <a:endParaRPr lang="tr-TR" dirty="0" smtClean="0"/>
          </a:p>
          <a:p>
            <a:pPr lvl="1"/>
            <a:endParaRPr lang="tr-TR" dirty="0" smtClean="0"/>
          </a:p>
          <a:p>
            <a:pPr lvl="1"/>
            <a:endParaRPr lang="tr-TR" dirty="0" smtClean="0"/>
          </a:p>
          <a:p>
            <a:pPr lvl="1"/>
            <a:endParaRPr lang="tr-TR" dirty="0" smtClean="0"/>
          </a:p>
        </p:txBody>
      </p:sp>
      <p:graphicFrame>
        <p:nvGraphicFramePr>
          <p:cNvPr id="4" name="3 Diyagram"/>
          <p:cNvGraphicFramePr/>
          <p:nvPr/>
        </p:nvGraphicFramePr>
        <p:xfrm>
          <a:off x="1694375" y="1997611"/>
          <a:ext cx="8128000" cy="27058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ikdörtgen 4"/>
          <p:cNvSpPr/>
          <p:nvPr/>
        </p:nvSpPr>
        <p:spPr>
          <a:xfrm>
            <a:off x="1361440" y="4519136"/>
            <a:ext cx="9245600" cy="1200329"/>
          </a:xfrm>
          <a:prstGeom prst="rect">
            <a:avLst/>
          </a:prstGeom>
        </p:spPr>
        <p:txBody>
          <a:bodyPr wrap="square">
            <a:spAutoFit/>
          </a:bodyPr>
          <a:lstStyle/>
          <a:p>
            <a:pPr lvl="1" algn="just"/>
            <a:r>
              <a:rPr lang="tr-TR" b="1" dirty="0"/>
              <a:t>Ek düzenleme</a:t>
            </a:r>
            <a:r>
              <a:rPr lang="tr-TR" dirty="0"/>
              <a:t>, dönem içinde elde edilen </a:t>
            </a:r>
            <a:r>
              <a:rPr lang="tr-TR" dirty="0" smtClean="0"/>
              <a:t>gelir </a:t>
            </a:r>
            <a:r>
              <a:rPr lang="tr-TR" dirty="0"/>
              <a:t>ve ödenen giderlerle ilgili olarak dönem sonunu takip eden belirlenmiş bir süre içerisinde (yaklaşık 30 gün gibi) edinilen nakit akışları ve nakit çıkışları gelir ve gider olarak kaydedilmektedir. </a:t>
            </a:r>
          </a:p>
        </p:txBody>
      </p:sp>
    </p:spTree>
    <p:extLst>
      <p:ext uri="{BB962C8B-B14F-4D97-AF65-F5344CB8AC3E}">
        <p14:creationId xmlns:p14="http://schemas.microsoft.com/office/powerpoint/2010/main" val="116781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3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DEVLET MUHASEBE SİSTEMLERİ</a:t>
            </a:r>
            <a:endParaRPr lang="tr-TR" dirty="0"/>
          </a:p>
        </p:txBody>
      </p:sp>
      <p:sp>
        <p:nvSpPr>
          <p:cNvPr id="3" name="İçerik Yer Tutucusu 2"/>
          <p:cNvSpPr>
            <a:spLocks noGrp="1"/>
          </p:cNvSpPr>
          <p:nvPr>
            <p:ph idx="1"/>
          </p:nvPr>
        </p:nvSpPr>
        <p:spPr/>
        <p:txBody>
          <a:bodyPr>
            <a:normAutofit/>
          </a:bodyPr>
          <a:lstStyle/>
          <a:p>
            <a:r>
              <a:rPr lang="tr-TR" b="1" dirty="0" smtClean="0">
                <a:solidFill>
                  <a:schemeClr val="accent6">
                    <a:lumMod val="75000"/>
                  </a:schemeClr>
                </a:solidFill>
              </a:rPr>
              <a:t>UYARLANMIŞ TAHAKKUK ESASI</a:t>
            </a:r>
          </a:p>
          <a:p>
            <a:endParaRPr lang="tr-TR" b="1" dirty="0">
              <a:solidFill>
                <a:schemeClr val="accent6">
                  <a:lumMod val="75000"/>
                </a:schemeClr>
              </a:solidFill>
            </a:endParaRPr>
          </a:p>
          <a:p>
            <a:r>
              <a:rPr lang="tr-TR" dirty="0"/>
              <a:t>İşlem ve olaylar, nakit akışlarının ne zaman olduğuna bakılmaksızın, bir ekonomik değer yaratıldığında, değişime uğradığında, devredildiğinde veya yok edildiğinde kaydedilir. </a:t>
            </a:r>
          </a:p>
          <a:p>
            <a:r>
              <a:rPr lang="tr-TR" b="1" dirty="0" smtClean="0">
                <a:solidFill>
                  <a:schemeClr val="accent6">
                    <a:lumMod val="75000"/>
                  </a:schemeClr>
                </a:solidFill>
              </a:rPr>
              <a:t>Yatırımlar</a:t>
            </a:r>
          </a:p>
          <a:p>
            <a:r>
              <a:rPr lang="tr-TR" b="1" dirty="0" smtClean="0">
                <a:solidFill>
                  <a:schemeClr val="accent6">
                    <a:lumMod val="75000"/>
                  </a:schemeClr>
                </a:solidFill>
              </a:rPr>
              <a:t>Alacaklar</a:t>
            </a:r>
          </a:p>
          <a:p>
            <a:r>
              <a:rPr lang="tr-TR" b="1" dirty="0" smtClean="0">
                <a:solidFill>
                  <a:schemeClr val="accent6">
                    <a:lumMod val="75000"/>
                  </a:schemeClr>
                </a:solidFill>
              </a:rPr>
              <a:t>Borçlar </a:t>
            </a:r>
          </a:p>
        </p:txBody>
      </p:sp>
    </p:spTree>
    <p:extLst>
      <p:ext uri="{BB962C8B-B14F-4D97-AF65-F5344CB8AC3E}">
        <p14:creationId xmlns:p14="http://schemas.microsoft.com/office/powerpoint/2010/main" val="29354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t>DEVLET MUHASEBESİ İLE İLGİLİ ULUSLARARASI DÜZENLEMELER</a:t>
            </a:r>
            <a:endParaRPr lang="tr-TR" sz="2400" dirty="0"/>
          </a:p>
        </p:txBody>
      </p:sp>
      <p:sp>
        <p:nvSpPr>
          <p:cNvPr id="3" name="İçerik Yer Tutucusu 2"/>
          <p:cNvSpPr>
            <a:spLocks noGrp="1"/>
          </p:cNvSpPr>
          <p:nvPr>
            <p:ph idx="1"/>
          </p:nvPr>
        </p:nvSpPr>
        <p:spPr/>
        <p:txBody>
          <a:bodyPr/>
          <a:lstStyle/>
          <a:p>
            <a:endParaRPr lang="tr-TR" dirty="0" smtClean="0"/>
          </a:p>
          <a:p>
            <a:r>
              <a:rPr lang="tr-TR" dirty="0" smtClean="0"/>
              <a:t>ULUSAL HESAPLAR SİSTEMİ</a:t>
            </a:r>
          </a:p>
          <a:p>
            <a:r>
              <a:rPr lang="tr-TR" dirty="0" smtClean="0"/>
              <a:t>AVRUPA HESAP SİSTEMİ </a:t>
            </a:r>
          </a:p>
          <a:p>
            <a:r>
              <a:rPr lang="tr-TR" dirty="0" smtClean="0"/>
              <a:t>DEVLET MALİ İSTATİSTİKLERİ ELKİTABI 2001 (GFSM 2001)</a:t>
            </a:r>
          </a:p>
          <a:p>
            <a:r>
              <a:rPr lang="tr-TR" dirty="0" smtClean="0"/>
              <a:t>ULUSLARARASI MUHASEBECİLER FEDERASYONU</a:t>
            </a:r>
          </a:p>
          <a:p>
            <a:endParaRPr lang="tr-TR" b="1" dirty="0" smtClean="0">
              <a:solidFill>
                <a:srgbClr val="FF0000"/>
              </a:solidFill>
            </a:endParaRPr>
          </a:p>
          <a:p>
            <a:endParaRPr lang="tr-TR" b="1" dirty="0" smtClean="0">
              <a:solidFill>
                <a:srgbClr val="FF0000"/>
              </a:solidFill>
            </a:endParaRPr>
          </a:p>
          <a:p>
            <a:endParaRPr lang="tr-TR" dirty="0"/>
          </a:p>
        </p:txBody>
      </p:sp>
    </p:spTree>
    <p:extLst>
      <p:ext uri="{BB962C8B-B14F-4D97-AF65-F5344CB8AC3E}">
        <p14:creationId xmlns:p14="http://schemas.microsoft.com/office/powerpoint/2010/main" val="327106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smtClean="0"/>
              <a:t>DEVLET MUHASEBESİ İLE İLGİLİ ULUSLARARASI DÜZENLEMELER</a:t>
            </a:r>
            <a:endParaRPr lang="tr-TR" sz="2400" b="1" dirty="0"/>
          </a:p>
        </p:txBody>
      </p:sp>
      <p:sp>
        <p:nvSpPr>
          <p:cNvPr id="4" name="3 Sol Sağ Ok Belirtme Çizgisi"/>
          <p:cNvSpPr/>
          <p:nvPr/>
        </p:nvSpPr>
        <p:spPr>
          <a:xfrm>
            <a:off x="2813540" y="2700996"/>
            <a:ext cx="6555544" cy="1547447"/>
          </a:xfrm>
          <a:prstGeom prst="leftRight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t>IFAC</a:t>
            </a:r>
            <a:endParaRPr lang="tr-TR" sz="3200" dirty="0"/>
          </a:p>
        </p:txBody>
      </p:sp>
      <p:sp>
        <p:nvSpPr>
          <p:cNvPr id="5" name="4 Dikdörtgen"/>
          <p:cNvSpPr/>
          <p:nvPr/>
        </p:nvSpPr>
        <p:spPr>
          <a:xfrm>
            <a:off x="467361" y="2700996"/>
            <a:ext cx="2036688" cy="1505244"/>
          </a:xfrm>
          <a:prstGeom prst="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Özel Sektör Muhasebesi</a:t>
            </a:r>
          </a:p>
          <a:p>
            <a:pPr algn="ctr"/>
            <a:r>
              <a:rPr lang="tr-TR" sz="2400" dirty="0" smtClean="0"/>
              <a:t>IASB</a:t>
            </a:r>
            <a:r>
              <a:rPr lang="tr-TR" dirty="0" smtClean="0"/>
              <a:t> </a:t>
            </a:r>
            <a:endParaRPr lang="tr-TR" dirty="0"/>
          </a:p>
        </p:txBody>
      </p:sp>
      <p:sp>
        <p:nvSpPr>
          <p:cNvPr id="6" name="5 Dikdörtgen"/>
          <p:cNvSpPr/>
          <p:nvPr/>
        </p:nvSpPr>
        <p:spPr>
          <a:xfrm>
            <a:off x="9605886" y="2570480"/>
            <a:ext cx="2179714" cy="167796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Kamu Sektörü Muhasebesi</a:t>
            </a:r>
          </a:p>
          <a:p>
            <a:pPr algn="ctr"/>
            <a:r>
              <a:rPr lang="tr-TR" sz="2400" dirty="0" smtClean="0"/>
              <a:t>IPSASB</a:t>
            </a:r>
            <a:r>
              <a:rPr lang="tr-TR" dirty="0" smtClean="0"/>
              <a:t> </a:t>
            </a:r>
            <a:endParaRPr lang="tr-TR" dirty="0"/>
          </a:p>
        </p:txBody>
      </p:sp>
    </p:spTree>
    <p:extLst>
      <p:ext uri="{BB962C8B-B14F-4D97-AF65-F5344CB8AC3E}">
        <p14:creationId xmlns:p14="http://schemas.microsoft.com/office/powerpoint/2010/main" val="1563733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6600" y="406400"/>
            <a:ext cx="8854440" cy="1325563"/>
          </a:xfrm>
        </p:spPr>
        <p:txBody>
          <a:bodyPr>
            <a:normAutofit/>
          </a:bodyPr>
          <a:lstStyle/>
          <a:p>
            <a:r>
              <a:rPr lang="tr-TR" sz="3200" b="1" dirty="0"/>
              <a:t>DEVLET MUHASEBESİ İLE İLGİLİ ULUSLARARASI DÜZENLEMELER</a:t>
            </a:r>
            <a:endParaRPr lang="tr-TR" sz="3200" dirty="0"/>
          </a:p>
        </p:txBody>
      </p:sp>
      <p:sp>
        <p:nvSpPr>
          <p:cNvPr id="3" name="İçerik Yer Tutucusu 2"/>
          <p:cNvSpPr>
            <a:spLocks noGrp="1"/>
          </p:cNvSpPr>
          <p:nvPr>
            <p:ph idx="1"/>
          </p:nvPr>
        </p:nvSpPr>
        <p:spPr>
          <a:xfrm>
            <a:off x="2006600" y="1960880"/>
            <a:ext cx="8915400" cy="3777622"/>
          </a:xfrm>
        </p:spPr>
        <p:txBody>
          <a:bodyPr>
            <a:normAutofit/>
          </a:bodyPr>
          <a:lstStyle/>
          <a:p>
            <a:r>
              <a:rPr lang="tr-TR" b="1" dirty="0" smtClean="0">
                <a:solidFill>
                  <a:srgbClr val="FF0000"/>
                </a:solidFill>
              </a:rPr>
              <a:t>ULUSLARARASI MUHASEBECİLER FEDERASYONU</a:t>
            </a:r>
          </a:p>
          <a:p>
            <a:pPr algn="just"/>
            <a:r>
              <a:rPr lang="tr-TR" dirty="0" smtClean="0"/>
              <a:t>IPSASB, kamu sektöründe mali tablolarda yeknesaklığı sağlamak ve kamuoyunun ekonomik kararlar almalarına yardımcı olmak üzere standartlar geliştirmiştir.</a:t>
            </a:r>
          </a:p>
          <a:p>
            <a:pPr algn="just"/>
            <a:r>
              <a:rPr lang="tr-TR" dirty="0" smtClean="0"/>
              <a:t>Kurulun yayınlamış olduğu standartlar </a:t>
            </a:r>
            <a:r>
              <a:rPr lang="tr-TR" b="1" dirty="0" smtClean="0">
                <a:solidFill>
                  <a:srgbClr val="002060"/>
                </a:solidFill>
              </a:rPr>
              <a:t>Uluslararası Kamu Sektörü Muhasebe Standartları (IPSAS)</a:t>
            </a:r>
            <a:r>
              <a:rPr lang="tr-TR" dirty="0" smtClean="0"/>
              <a:t> olarak adlandırılmıştır.</a:t>
            </a:r>
          </a:p>
          <a:p>
            <a:pPr algn="just"/>
            <a:r>
              <a:rPr lang="tr-TR" dirty="0" smtClean="0"/>
              <a:t>Bu standartlar, Uluslararası Finansal Raporlama Standartlarının kamu sektörüne uyarlanması niteliğindedir.</a:t>
            </a:r>
          </a:p>
          <a:p>
            <a:pPr algn="just"/>
            <a:r>
              <a:rPr lang="tr-TR" dirty="0" smtClean="0"/>
              <a:t>IPSAS özel sektör için uygulanan </a:t>
            </a:r>
            <a:r>
              <a:rPr lang="tr-TR" dirty="0" err="1" smtClean="0"/>
              <a:t>IFRS’lerin</a:t>
            </a:r>
            <a:r>
              <a:rPr lang="tr-TR" dirty="0" smtClean="0"/>
              <a:t> kamuya uyarlanmış bir şekli ise de IPSAS kamu sektörünün gereklerini ve özelliklerini dikkate almaktadır.  Ayrıca, </a:t>
            </a:r>
            <a:r>
              <a:rPr lang="tr-TR" dirty="0" err="1" smtClean="0"/>
              <a:t>IFRS’lerden</a:t>
            </a:r>
            <a:r>
              <a:rPr lang="tr-TR" dirty="0" smtClean="0"/>
              <a:t> bağımsız kamu sektörüne özgü standartlarda mevcuttur.     </a:t>
            </a:r>
            <a:endParaRPr lang="tr-TR" dirty="0"/>
          </a:p>
        </p:txBody>
      </p:sp>
    </p:spTree>
    <p:extLst>
      <p:ext uri="{BB962C8B-B14F-4D97-AF65-F5344CB8AC3E}">
        <p14:creationId xmlns:p14="http://schemas.microsoft.com/office/powerpoint/2010/main" val="1683768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2685" y="309150"/>
            <a:ext cx="8911687" cy="686530"/>
          </a:xfrm>
        </p:spPr>
        <p:txBody>
          <a:bodyPr/>
          <a:lstStyle/>
          <a:p>
            <a:r>
              <a:rPr lang="tr-TR" b="1" dirty="0" smtClean="0"/>
              <a:t>UFRS </a:t>
            </a:r>
            <a:r>
              <a:rPr lang="tr-TR" b="1" dirty="0" err="1" smtClean="0"/>
              <a:t>yi</a:t>
            </a:r>
            <a:r>
              <a:rPr lang="tr-TR" b="1" dirty="0" smtClean="0"/>
              <a:t> Esas Alan DMS </a:t>
            </a:r>
            <a:r>
              <a:rPr lang="tr-TR" b="1" dirty="0" err="1" smtClean="0"/>
              <a:t>ler</a:t>
            </a:r>
            <a:endParaRPr lang="tr-TR" b="1" dirty="0"/>
          </a:p>
        </p:txBody>
      </p:sp>
      <p:sp>
        <p:nvSpPr>
          <p:cNvPr id="3" name="İçerik Yer Tutucusu 2"/>
          <p:cNvSpPr>
            <a:spLocks noGrp="1"/>
          </p:cNvSpPr>
          <p:nvPr>
            <p:ph idx="1"/>
          </p:nvPr>
        </p:nvSpPr>
        <p:spPr>
          <a:xfrm>
            <a:off x="1473200" y="995680"/>
            <a:ext cx="10183812" cy="4712342"/>
          </a:xfrm>
        </p:spPr>
        <p:txBody>
          <a:bodyPr>
            <a:noAutofit/>
          </a:bodyPr>
          <a:lstStyle/>
          <a:p>
            <a:r>
              <a:rPr lang="tr-TR" sz="1500" b="1" dirty="0">
                <a:solidFill>
                  <a:schemeClr val="tx1"/>
                </a:solidFill>
              </a:rPr>
              <a:t>1-</a:t>
            </a:r>
            <a:r>
              <a:rPr lang="tr-TR" sz="1500" b="1" dirty="0">
                <a:solidFill>
                  <a:schemeClr val="tx1"/>
                </a:solidFill>
                <a:hlinkClick r:id="rId3"/>
              </a:rPr>
              <a:t>Devlet Muhasebesi Standardı 1 (DMS 1) Mali Tabloların </a:t>
            </a:r>
            <a:r>
              <a:rPr lang="tr-TR" sz="1500" b="1" dirty="0" smtClean="0">
                <a:solidFill>
                  <a:schemeClr val="tx1"/>
                </a:solidFill>
                <a:hlinkClick r:id="rId3"/>
              </a:rPr>
              <a:t>Sunulması</a:t>
            </a:r>
            <a:endParaRPr lang="tr-TR" sz="1500" dirty="0">
              <a:solidFill>
                <a:schemeClr val="tx1"/>
              </a:solidFill>
            </a:endParaRPr>
          </a:p>
          <a:p>
            <a:r>
              <a:rPr lang="tr-TR" sz="1500" b="1" dirty="0">
                <a:solidFill>
                  <a:schemeClr val="tx1"/>
                </a:solidFill>
              </a:rPr>
              <a:t>2-</a:t>
            </a:r>
            <a:r>
              <a:rPr lang="tr-TR" sz="1500" b="1" dirty="0">
                <a:solidFill>
                  <a:schemeClr val="tx1"/>
                </a:solidFill>
                <a:hlinkClick r:id="rId4"/>
              </a:rPr>
              <a:t> Devlet Muhasebesi Standardı 2 (DMS 2) Nakit Akış </a:t>
            </a:r>
            <a:r>
              <a:rPr lang="tr-TR" sz="1500" b="1" dirty="0" smtClean="0">
                <a:solidFill>
                  <a:schemeClr val="tx1"/>
                </a:solidFill>
                <a:hlinkClick r:id="rId4"/>
              </a:rPr>
              <a:t>Tabloları</a:t>
            </a:r>
            <a:endParaRPr lang="tr-TR" sz="1500" dirty="0">
              <a:solidFill>
                <a:schemeClr val="tx1"/>
              </a:solidFill>
            </a:endParaRPr>
          </a:p>
          <a:p>
            <a:r>
              <a:rPr lang="tr-TR" sz="1500" b="1" dirty="0">
                <a:solidFill>
                  <a:schemeClr val="tx1"/>
                </a:solidFill>
              </a:rPr>
              <a:t>3-</a:t>
            </a:r>
            <a:r>
              <a:rPr lang="tr-TR" sz="1500" b="1" dirty="0">
                <a:solidFill>
                  <a:schemeClr val="tx1"/>
                </a:solidFill>
                <a:hlinkClick r:id="rId5"/>
              </a:rPr>
              <a:t>Devlet Muhasebesi Standardı 3 (DMS 3) Muhasebe Politikaları, Muhasebe Tahminindeki Değişiklikler ve </a:t>
            </a:r>
            <a:r>
              <a:rPr lang="tr-TR" sz="1500" b="1" dirty="0" smtClean="0">
                <a:solidFill>
                  <a:schemeClr val="tx1"/>
                </a:solidFill>
                <a:hlinkClick r:id="rId5"/>
              </a:rPr>
              <a:t>Hatalar</a:t>
            </a:r>
            <a:endParaRPr lang="tr-TR" sz="1500" dirty="0">
              <a:solidFill>
                <a:schemeClr val="tx1"/>
              </a:solidFill>
            </a:endParaRPr>
          </a:p>
          <a:p>
            <a:r>
              <a:rPr lang="tr-TR" sz="1500" b="1" dirty="0">
                <a:solidFill>
                  <a:schemeClr val="tx1"/>
                </a:solidFill>
              </a:rPr>
              <a:t>4-</a:t>
            </a:r>
            <a:r>
              <a:rPr lang="tr-TR" sz="1500" b="1" dirty="0">
                <a:solidFill>
                  <a:schemeClr val="tx1"/>
                </a:solidFill>
                <a:hlinkClick r:id="rId6"/>
              </a:rPr>
              <a:t>Devlet Muhasebesi Standardı 4 - Dövizle Yapılan İşlemler ve Döviz Kurlarındaki Değişimin </a:t>
            </a:r>
            <a:r>
              <a:rPr lang="tr-TR" sz="1500" b="1" dirty="0" smtClean="0">
                <a:solidFill>
                  <a:schemeClr val="tx1"/>
                </a:solidFill>
                <a:hlinkClick r:id="rId6"/>
              </a:rPr>
              <a:t>Etkileri</a:t>
            </a:r>
            <a:endParaRPr lang="tr-TR" sz="1500" dirty="0">
              <a:solidFill>
                <a:schemeClr val="tx1"/>
              </a:solidFill>
            </a:endParaRPr>
          </a:p>
          <a:p>
            <a:r>
              <a:rPr lang="tr-TR" sz="1500" b="1" dirty="0">
                <a:solidFill>
                  <a:schemeClr val="tx1"/>
                </a:solidFill>
              </a:rPr>
              <a:t>5-</a:t>
            </a:r>
            <a:r>
              <a:rPr lang="tr-TR" sz="1500" b="1" dirty="0">
                <a:solidFill>
                  <a:schemeClr val="tx1"/>
                </a:solidFill>
                <a:hlinkClick r:id="rId7"/>
              </a:rPr>
              <a:t>Devlet Muhasebesi Standardı 5 - Borçlanma </a:t>
            </a:r>
            <a:r>
              <a:rPr lang="tr-TR" sz="1500" b="1" dirty="0" smtClean="0">
                <a:solidFill>
                  <a:schemeClr val="tx1"/>
                </a:solidFill>
                <a:hlinkClick r:id="rId7"/>
              </a:rPr>
              <a:t>Maliyetleri</a:t>
            </a:r>
            <a:endParaRPr lang="tr-TR" sz="1500" dirty="0">
              <a:solidFill>
                <a:schemeClr val="tx1"/>
              </a:solidFill>
            </a:endParaRPr>
          </a:p>
          <a:p>
            <a:r>
              <a:rPr lang="tr-TR" sz="1500" b="1" dirty="0">
                <a:solidFill>
                  <a:schemeClr val="tx1"/>
                </a:solidFill>
              </a:rPr>
              <a:t>6-</a:t>
            </a:r>
            <a:r>
              <a:rPr lang="tr-TR" sz="1500" b="1" dirty="0">
                <a:solidFill>
                  <a:schemeClr val="tx1"/>
                </a:solidFill>
                <a:hlinkClick r:id="rId8"/>
              </a:rPr>
              <a:t>Devlet Muhasebesi Standardı 6 (DMS 6) Konsolide ve Bireysel Mali </a:t>
            </a:r>
            <a:r>
              <a:rPr lang="tr-TR" sz="1500" b="1" dirty="0" smtClean="0">
                <a:solidFill>
                  <a:schemeClr val="tx1"/>
                </a:solidFill>
                <a:hlinkClick r:id="rId8"/>
              </a:rPr>
              <a:t>Tablolar</a:t>
            </a:r>
            <a:endParaRPr lang="tr-TR" sz="1500" dirty="0">
              <a:solidFill>
                <a:schemeClr val="tx1"/>
              </a:solidFill>
            </a:endParaRPr>
          </a:p>
          <a:p>
            <a:r>
              <a:rPr lang="tr-TR" sz="1500" b="1" dirty="0">
                <a:solidFill>
                  <a:schemeClr val="tx1"/>
                </a:solidFill>
              </a:rPr>
              <a:t>7-</a:t>
            </a:r>
            <a:r>
              <a:rPr lang="tr-TR" sz="1500" b="1" dirty="0">
                <a:solidFill>
                  <a:schemeClr val="tx1"/>
                </a:solidFill>
                <a:hlinkClick r:id="rId9"/>
              </a:rPr>
              <a:t>Devlet Muhasebesi Standardı 7 (DMS 7) İştiraklerdeki </a:t>
            </a:r>
            <a:r>
              <a:rPr lang="tr-TR" sz="1500" b="1" dirty="0" smtClean="0">
                <a:solidFill>
                  <a:schemeClr val="tx1"/>
                </a:solidFill>
                <a:hlinkClick r:id="rId9"/>
              </a:rPr>
              <a:t>Yatırımlar</a:t>
            </a:r>
            <a:endParaRPr lang="tr-TR" sz="1500" dirty="0">
              <a:solidFill>
                <a:schemeClr val="tx1"/>
              </a:solidFill>
            </a:endParaRPr>
          </a:p>
          <a:p>
            <a:r>
              <a:rPr lang="tr-TR" sz="1500" b="1" dirty="0">
                <a:solidFill>
                  <a:schemeClr val="tx1"/>
                </a:solidFill>
              </a:rPr>
              <a:t>8- </a:t>
            </a:r>
            <a:r>
              <a:rPr lang="tr-TR" sz="1500" b="1" dirty="0">
                <a:solidFill>
                  <a:schemeClr val="tx1"/>
                </a:solidFill>
                <a:hlinkClick r:id="rId10"/>
              </a:rPr>
              <a:t>Devlet Muhasebesi Standardı 8 (DMS 8) Ortak Girişimlerdeki </a:t>
            </a:r>
            <a:r>
              <a:rPr lang="tr-TR" sz="1500" b="1" dirty="0" smtClean="0">
                <a:solidFill>
                  <a:schemeClr val="tx1"/>
                </a:solidFill>
                <a:hlinkClick r:id="rId10"/>
              </a:rPr>
              <a:t>Paylar</a:t>
            </a:r>
            <a:endParaRPr lang="tr-TR" sz="1500" dirty="0">
              <a:solidFill>
                <a:schemeClr val="tx1"/>
              </a:solidFill>
            </a:endParaRPr>
          </a:p>
          <a:p>
            <a:r>
              <a:rPr lang="tr-TR" sz="1500" b="1" dirty="0">
                <a:solidFill>
                  <a:schemeClr val="tx1"/>
                </a:solidFill>
              </a:rPr>
              <a:t>9-</a:t>
            </a:r>
            <a:r>
              <a:rPr lang="tr-TR" sz="1500" b="1" dirty="0">
                <a:solidFill>
                  <a:schemeClr val="tx1"/>
                </a:solidFill>
                <a:hlinkClick r:id="rId11"/>
              </a:rPr>
              <a:t> Devlet Muhasebesi Standardı 9 (DMS 9) Bedel Karşılığında Yapılan Faaliyetlerden Elde Edilen </a:t>
            </a:r>
            <a:r>
              <a:rPr lang="tr-TR" sz="1500" b="1" dirty="0" smtClean="0">
                <a:solidFill>
                  <a:schemeClr val="tx1"/>
                </a:solidFill>
                <a:hlinkClick r:id="rId11"/>
              </a:rPr>
              <a:t>Gelirler</a:t>
            </a:r>
            <a:endParaRPr lang="tr-TR" sz="1500" dirty="0">
              <a:solidFill>
                <a:schemeClr val="tx1"/>
              </a:solidFill>
            </a:endParaRPr>
          </a:p>
          <a:p>
            <a:r>
              <a:rPr lang="tr-TR" sz="1500" b="1" dirty="0">
                <a:solidFill>
                  <a:schemeClr val="tx1"/>
                </a:solidFill>
              </a:rPr>
              <a:t>10-</a:t>
            </a:r>
            <a:r>
              <a:rPr lang="tr-TR" sz="1500" b="1" dirty="0">
                <a:solidFill>
                  <a:schemeClr val="tx1"/>
                </a:solidFill>
                <a:hlinkClick r:id="rId12"/>
              </a:rPr>
              <a:t>Devlet Muhasebesi Standardı 12 (DMS 12) </a:t>
            </a:r>
            <a:r>
              <a:rPr lang="tr-TR" sz="1500" b="1" dirty="0" smtClean="0">
                <a:solidFill>
                  <a:schemeClr val="tx1"/>
                </a:solidFill>
                <a:hlinkClick r:id="rId12"/>
              </a:rPr>
              <a:t>Stoklar</a:t>
            </a:r>
            <a:endParaRPr lang="tr-TR" sz="1500" dirty="0">
              <a:solidFill>
                <a:schemeClr val="tx1"/>
              </a:solidFill>
            </a:endParaRPr>
          </a:p>
          <a:p>
            <a:r>
              <a:rPr lang="tr-TR" sz="1500" b="1" dirty="0">
                <a:solidFill>
                  <a:schemeClr val="tx1"/>
                </a:solidFill>
              </a:rPr>
              <a:t>11-</a:t>
            </a:r>
            <a:r>
              <a:rPr lang="tr-TR" sz="1500" b="1" dirty="0">
                <a:solidFill>
                  <a:schemeClr val="tx1"/>
                </a:solidFill>
                <a:hlinkClick r:id="rId13"/>
              </a:rPr>
              <a:t>Devlet Muhasebesi Standardı 13 (DMS 13) </a:t>
            </a:r>
            <a:r>
              <a:rPr lang="tr-TR" sz="1500" b="1" dirty="0" smtClean="0">
                <a:solidFill>
                  <a:schemeClr val="tx1"/>
                </a:solidFill>
                <a:hlinkClick r:id="rId13"/>
              </a:rPr>
              <a:t>Kiralamalar</a:t>
            </a:r>
            <a:endParaRPr lang="tr-TR" sz="1500" dirty="0">
              <a:solidFill>
                <a:schemeClr val="tx1"/>
              </a:solidFill>
            </a:endParaRPr>
          </a:p>
          <a:p>
            <a:r>
              <a:rPr lang="tr-TR" sz="1500" b="1" dirty="0">
                <a:solidFill>
                  <a:schemeClr val="tx1"/>
                </a:solidFill>
              </a:rPr>
              <a:t>12-</a:t>
            </a:r>
            <a:r>
              <a:rPr lang="tr-TR" sz="1500" b="1" dirty="0">
                <a:solidFill>
                  <a:schemeClr val="tx1"/>
                </a:solidFill>
                <a:hlinkClick r:id="rId14"/>
              </a:rPr>
              <a:t>Devlet Muhasebesi Standardı 14 (DMS 14) Raporlama Tarihinden Sonraki </a:t>
            </a:r>
            <a:r>
              <a:rPr lang="tr-TR" sz="1500" b="1" dirty="0" smtClean="0">
                <a:solidFill>
                  <a:schemeClr val="tx1"/>
                </a:solidFill>
                <a:hlinkClick r:id="rId14"/>
              </a:rPr>
              <a:t>Olaylar</a:t>
            </a:r>
            <a:endParaRPr lang="tr-TR" sz="1500" dirty="0">
              <a:solidFill>
                <a:schemeClr val="tx1"/>
              </a:solidFill>
            </a:endParaRPr>
          </a:p>
          <a:p>
            <a:r>
              <a:rPr lang="tr-TR" sz="1500" b="1" dirty="0">
                <a:solidFill>
                  <a:schemeClr val="tx1"/>
                </a:solidFill>
              </a:rPr>
              <a:t>13-</a:t>
            </a:r>
            <a:r>
              <a:rPr lang="tr-TR" sz="1500" b="1" dirty="0">
                <a:solidFill>
                  <a:schemeClr val="tx1"/>
                </a:solidFill>
                <a:hlinkClick r:id="rId15"/>
              </a:rPr>
              <a:t>Devlet Muhasebesi Standardı 16 (DMS 16) Yatırım Amaçlı </a:t>
            </a:r>
            <a:r>
              <a:rPr lang="tr-TR" sz="1500" b="1" dirty="0" smtClean="0">
                <a:solidFill>
                  <a:schemeClr val="tx1"/>
                </a:solidFill>
                <a:hlinkClick r:id="rId15"/>
              </a:rPr>
              <a:t>Varlıklar</a:t>
            </a:r>
            <a:endParaRPr lang="tr-TR" sz="1500" dirty="0">
              <a:solidFill>
                <a:schemeClr val="tx1"/>
              </a:solidFill>
            </a:endParaRPr>
          </a:p>
          <a:p>
            <a:r>
              <a:rPr lang="tr-TR" sz="1500" b="1" dirty="0">
                <a:solidFill>
                  <a:schemeClr val="tx1"/>
                </a:solidFill>
              </a:rPr>
              <a:t>14-</a:t>
            </a:r>
            <a:r>
              <a:rPr lang="tr-TR" sz="1500" b="1" dirty="0">
                <a:solidFill>
                  <a:schemeClr val="tx1"/>
                </a:solidFill>
                <a:hlinkClick r:id="rId16"/>
              </a:rPr>
              <a:t>Devlet Muhasebesi Standardı 17 (DMS 17) Maddi Duran </a:t>
            </a:r>
            <a:r>
              <a:rPr lang="tr-TR" sz="1500" b="1" dirty="0" smtClean="0">
                <a:solidFill>
                  <a:schemeClr val="tx1"/>
                </a:solidFill>
                <a:hlinkClick r:id="rId16"/>
              </a:rPr>
              <a:t>Varlıklar</a:t>
            </a:r>
            <a:r>
              <a:rPr lang="tr-TR" sz="1500" dirty="0" smtClean="0">
                <a:solidFill>
                  <a:schemeClr val="tx1"/>
                </a:solidFill>
              </a:rPr>
              <a:t> </a:t>
            </a:r>
            <a:endParaRPr lang="tr-TR" sz="1500" dirty="0">
              <a:solidFill>
                <a:schemeClr val="tx1"/>
              </a:solidFill>
            </a:endParaRPr>
          </a:p>
          <a:p>
            <a:r>
              <a:rPr lang="tr-TR" sz="1500" b="1" dirty="0">
                <a:solidFill>
                  <a:schemeClr val="tx1"/>
                </a:solidFill>
              </a:rPr>
              <a:t>15-</a:t>
            </a:r>
            <a:r>
              <a:rPr lang="tr-TR" sz="1500" b="1" dirty="0">
                <a:solidFill>
                  <a:schemeClr val="tx1"/>
                </a:solidFill>
                <a:hlinkClick r:id="rId17"/>
              </a:rPr>
              <a:t>Devlet Muhasebesi Standardı 19 (DMS 19) Karşılıklar, Koşullu Yükümlülükler ve Koşullu </a:t>
            </a:r>
            <a:r>
              <a:rPr lang="tr-TR" sz="1500" b="1" dirty="0" smtClean="0">
                <a:solidFill>
                  <a:schemeClr val="tx1"/>
                </a:solidFill>
                <a:hlinkClick r:id="rId17"/>
              </a:rPr>
              <a:t>Varlıklar</a:t>
            </a:r>
            <a:endParaRPr lang="tr-TR" sz="1500" dirty="0">
              <a:solidFill>
                <a:schemeClr val="tx1"/>
              </a:solidFill>
            </a:endParaRPr>
          </a:p>
          <a:p>
            <a:pPr marL="0" indent="0">
              <a:buNone/>
            </a:pPr>
            <a:endParaRPr lang="tr-TR" sz="1500" dirty="0">
              <a:solidFill>
                <a:schemeClr val="tx1"/>
              </a:solidFill>
            </a:endParaRPr>
          </a:p>
        </p:txBody>
      </p:sp>
    </p:spTree>
    <p:extLst>
      <p:ext uri="{BB962C8B-B14F-4D97-AF65-F5344CB8AC3E}">
        <p14:creationId xmlns:p14="http://schemas.microsoft.com/office/powerpoint/2010/main" val="1653400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2324</TotalTime>
  <Words>3615</Words>
  <Application>Microsoft Office PowerPoint</Application>
  <PresentationFormat>Geniş ekran</PresentationFormat>
  <Paragraphs>877</Paragraphs>
  <Slides>32</Slides>
  <Notes>27</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32</vt:i4>
      </vt:variant>
    </vt:vector>
  </HeadingPairs>
  <TitlesOfParts>
    <vt:vector size="40" baseType="lpstr">
      <vt:lpstr>Algerian</vt:lpstr>
      <vt:lpstr>Arial</vt:lpstr>
      <vt:lpstr>Book Antiqua</vt:lpstr>
      <vt:lpstr>Calibri</vt:lpstr>
      <vt:lpstr>Century Gothic</vt:lpstr>
      <vt:lpstr>Times New Roman</vt:lpstr>
      <vt:lpstr>Wingdings 3</vt:lpstr>
      <vt:lpstr>Duman</vt:lpstr>
      <vt:lpstr>DEVLET MUHASEBE SİSTEMİNDE DÜZENLENMESİ GEREKEN FİNANSAL TABLOLARIN  DMS 1 – MALİ TABLOLARIN SUNULMASI VE  DMS 2 – NAKİT AKIŞ TABLOLARI  AÇISINDAN İRDELENMESİ </vt:lpstr>
      <vt:lpstr>DEVLET MUHASEBESİ KAVRAMI</vt:lpstr>
      <vt:lpstr>DEVLET MUHASEBE SİSTEMLERİ</vt:lpstr>
      <vt:lpstr>DEVLET MUHASEBE SİSTEMLERİ</vt:lpstr>
      <vt:lpstr>DEVLET MUHASEBE SİSTEMLERİ</vt:lpstr>
      <vt:lpstr>DEVLET MUHASEBESİ İLE İLGİLİ ULUSLARARASI DÜZENLEMELER</vt:lpstr>
      <vt:lpstr>DEVLET MUHASEBESİ İLE İLGİLİ ULUSLARARASI DÜZENLEMELER</vt:lpstr>
      <vt:lpstr>DEVLET MUHASEBESİ İLE İLGİLİ ULUSLARARASI DÜZENLEMELER</vt:lpstr>
      <vt:lpstr>UFRS yi Esas Alan DMS ler</vt:lpstr>
      <vt:lpstr>UFRS yi Esas Alan DMSler</vt:lpstr>
      <vt:lpstr>DMS 1 MALİ TABLOLARIN SUNULMASI </vt:lpstr>
      <vt:lpstr>DMS 1 MALİ TABLOLARIN SUNULMASI</vt:lpstr>
      <vt:lpstr>DMS 1 MALİ TABLOLARIN SUNULMASI</vt:lpstr>
      <vt:lpstr>DMS 1 MALİ TABLOLARIN SUNULMASI</vt:lpstr>
      <vt:lpstr>DMS 1 MALİ TABLOLARIN SUNULMASI - BİLANÇO</vt:lpstr>
      <vt:lpstr>DMS 1 MALİ TABLOLARIN SUNULMASI - BİLANÇO</vt:lpstr>
      <vt:lpstr>DMS 1 MALİ TABLOLARIN SUNULMASI – FAALİYET                      SONUÇLARI TABLOSU – FONKSİYON ESASI</vt:lpstr>
      <vt:lpstr>DMS 1 MALİ TABLOLARIN SUNULMASI – FAALİYET                      SONUÇLARI TABLOSU – ÇEŞİT ESASI</vt:lpstr>
      <vt:lpstr>NET VARLIK/ÖZKAYNAK DEĞİŞİM TABLOSU</vt:lpstr>
      <vt:lpstr>DMS 2 NAKİT AKIŞ TABLOLARI </vt:lpstr>
      <vt:lpstr>DMS 2 NAKİT AKIŞ TABLOLARI </vt:lpstr>
      <vt:lpstr>DMS 2 NAKİT AKIŞ TABLOLARI </vt:lpstr>
      <vt:lpstr>DMS 2 NAKİT AKIŞ TABLOLARI </vt:lpstr>
      <vt:lpstr>DMS 2 NAKİT AKIŞ TABLOLARI </vt:lpstr>
      <vt:lpstr>DMS 2   NAKİT AKIŞ TABLOLARI  </vt:lpstr>
      <vt:lpstr>DMS 2 NAKİT AKIŞ TABLOLARI </vt:lpstr>
      <vt:lpstr>DMS 2 NAKİT AKIŞ TABLOLARI </vt:lpstr>
      <vt:lpstr>DMS 2 NAKİT AKIŞ TABLOLARI </vt:lpstr>
      <vt:lpstr>PowerPoint Sunusu</vt:lpstr>
      <vt:lpstr>SONUÇ VE ÖNERİLER </vt:lpstr>
      <vt:lpstr>SON SÖZ </vt:lpstr>
      <vt:lpstr>Teşekkür Ederiz.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hesabı</dc:creator>
  <cp:lastModifiedBy>Microsoft hesabı</cp:lastModifiedBy>
  <cp:revision>314</cp:revision>
  <dcterms:created xsi:type="dcterms:W3CDTF">2018-08-31T11:07:18Z</dcterms:created>
  <dcterms:modified xsi:type="dcterms:W3CDTF">2018-10-05T21:15:51Z</dcterms:modified>
</cp:coreProperties>
</file>