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7" r:id="rId2"/>
    <p:sldId id="259" r:id="rId3"/>
    <p:sldId id="260" r:id="rId4"/>
    <p:sldId id="267" r:id="rId5"/>
    <p:sldId id="258" r:id="rId6"/>
    <p:sldId id="261" r:id="rId7"/>
    <p:sldId id="262" r:id="rId8"/>
    <p:sldId id="273" r:id="rId9"/>
    <p:sldId id="268" r:id="rId10"/>
    <p:sldId id="295" r:id="rId11"/>
    <p:sldId id="269" r:id="rId12"/>
    <p:sldId id="290" r:id="rId13"/>
    <p:sldId id="270" r:id="rId14"/>
    <p:sldId id="291" r:id="rId15"/>
    <p:sldId id="274" r:id="rId16"/>
    <p:sldId id="296" r:id="rId17"/>
    <p:sldId id="292" r:id="rId18"/>
    <p:sldId id="271" r:id="rId19"/>
    <p:sldId id="293" r:id="rId20"/>
    <p:sldId id="275" r:id="rId21"/>
    <p:sldId id="272" r:id="rId22"/>
    <p:sldId id="276" r:id="rId23"/>
    <p:sldId id="277" r:id="rId24"/>
    <p:sldId id="297" r:id="rId25"/>
    <p:sldId id="278" r:id="rId26"/>
    <p:sldId id="280" r:id="rId27"/>
    <p:sldId id="279" r:id="rId28"/>
    <p:sldId id="281" r:id="rId29"/>
    <p:sldId id="282" r:id="rId30"/>
    <p:sldId id="283" r:id="rId31"/>
    <p:sldId id="284" r:id="rId32"/>
    <p:sldId id="285" r:id="rId33"/>
    <p:sldId id="286" r:id="rId34"/>
    <p:sldId id="263" r:id="rId35"/>
    <p:sldId id="294" r:id="rId36"/>
    <p:sldId id="287" r:id="rId37"/>
    <p:sldId id="264" r:id="rId38"/>
    <p:sldId id="288" r:id="rId39"/>
    <p:sldId id="289" r:id="rId4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5B5"/>
    <a:srgbClr val="E6E6E6"/>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745"/>
    <p:restoredTop sz="93625"/>
  </p:normalViewPr>
  <p:slideViewPr>
    <p:cSldViewPr snapToGrid="0">
      <p:cViewPr varScale="1">
        <p:scale>
          <a:sx n="80" d="100"/>
          <a:sy n="80" d="100"/>
        </p:scale>
        <p:origin x="979"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A258AB-611C-474C-85AB-611C6D1E04C7}" type="datetimeFigureOut">
              <a:rPr lang="tr-TR" smtClean="0"/>
              <a:t>12.12.2018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50E914-EBF7-44FB-B392-EB814AAAFF85}" type="slidenum">
              <a:rPr lang="tr-TR" smtClean="0"/>
              <a:t>‹#›</a:t>
            </a:fld>
            <a:endParaRPr lang="tr-TR"/>
          </a:p>
        </p:txBody>
      </p:sp>
    </p:spTree>
    <p:extLst>
      <p:ext uri="{BB962C8B-B14F-4D97-AF65-F5344CB8AC3E}">
        <p14:creationId xmlns:p14="http://schemas.microsoft.com/office/powerpoint/2010/main" val="12874732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CC673FA2-49EB-4DC3-9F51-797768B7678F}" type="datetime1">
              <a:rPr lang="tr-TR" smtClean="0"/>
              <a:t>12.12.2018</a:t>
            </a:fld>
            <a:endParaRPr lang="tr-TR"/>
          </a:p>
        </p:txBody>
      </p:sp>
      <p:sp>
        <p:nvSpPr>
          <p:cNvPr id="5" name="Altbilgi Yer Tutucusu 4"/>
          <p:cNvSpPr>
            <a:spLocks noGrp="1"/>
          </p:cNvSpPr>
          <p:nvPr>
            <p:ph type="ftr" sz="quarter" idx="11"/>
          </p:nvPr>
        </p:nvSpPr>
        <p:spPr/>
        <p:txBody>
          <a:bodyPr/>
          <a:lstStyle/>
          <a:p>
            <a:r>
              <a:rPr lang="tr-TR"/>
              <a:t>hhh</a:t>
            </a:r>
          </a:p>
        </p:txBody>
      </p:sp>
      <p:sp>
        <p:nvSpPr>
          <p:cNvPr id="6" name="Slayt Numarası Yer Tutucusu 5"/>
          <p:cNvSpPr>
            <a:spLocks noGrp="1"/>
          </p:cNvSpPr>
          <p:nvPr>
            <p:ph type="sldNum" sz="quarter" idx="12"/>
          </p:nvPr>
        </p:nvSpPr>
        <p:spPr/>
        <p:txBody>
          <a:bodyPr/>
          <a:lstStyle/>
          <a:p>
            <a:fld id="{2404E371-32D0-4A18-A61F-93E517EAB360}" type="slidenum">
              <a:rPr lang="tr-TR" smtClean="0"/>
              <a:t>‹#›</a:t>
            </a:fld>
            <a:endParaRPr lang="tr-TR"/>
          </a:p>
        </p:txBody>
      </p:sp>
    </p:spTree>
    <p:extLst>
      <p:ext uri="{BB962C8B-B14F-4D97-AF65-F5344CB8AC3E}">
        <p14:creationId xmlns:p14="http://schemas.microsoft.com/office/powerpoint/2010/main" val="2229636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32924B5-092C-47EE-8E24-50277BA9AFDF}" type="datetime1">
              <a:rPr lang="tr-TR" smtClean="0"/>
              <a:t>12.12.2018</a:t>
            </a:fld>
            <a:endParaRPr lang="tr-TR"/>
          </a:p>
        </p:txBody>
      </p:sp>
      <p:sp>
        <p:nvSpPr>
          <p:cNvPr id="5" name="Altbilgi Yer Tutucusu 4"/>
          <p:cNvSpPr>
            <a:spLocks noGrp="1"/>
          </p:cNvSpPr>
          <p:nvPr>
            <p:ph type="ftr" sz="quarter" idx="11"/>
          </p:nvPr>
        </p:nvSpPr>
        <p:spPr/>
        <p:txBody>
          <a:bodyPr/>
          <a:lstStyle/>
          <a:p>
            <a:r>
              <a:rPr lang="tr-TR"/>
              <a:t>hhh</a:t>
            </a:r>
          </a:p>
        </p:txBody>
      </p:sp>
      <p:sp>
        <p:nvSpPr>
          <p:cNvPr id="6" name="Slayt Numarası Yer Tutucusu 5"/>
          <p:cNvSpPr>
            <a:spLocks noGrp="1"/>
          </p:cNvSpPr>
          <p:nvPr>
            <p:ph type="sldNum" sz="quarter" idx="12"/>
          </p:nvPr>
        </p:nvSpPr>
        <p:spPr/>
        <p:txBody>
          <a:bodyPr/>
          <a:lstStyle/>
          <a:p>
            <a:fld id="{2404E371-32D0-4A18-A61F-93E517EAB360}" type="slidenum">
              <a:rPr lang="tr-TR" smtClean="0"/>
              <a:t>‹#›</a:t>
            </a:fld>
            <a:endParaRPr lang="tr-TR"/>
          </a:p>
        </p:txBody>
      </p:sp>
    </p:spTree>
    <p:extLst>
      <p:ext uri="{BB962C8B-B14F-4D97-AF65-F5344CB8AC3E}">
        <p14:creationId xmlns:p14="http://schemas.microsoft.com/office/powerpoint/2010/main" val="1669314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87E96B0-AD06-4443-B721-A34A6B5A74C5}" type="datetime1">
              <a:rPr lang="tr-TR" smtClean="0"/>
              <a:t>12.12.2018</a:t>
            </a:fld>
            <a:endParaRPr lang="tr-TR"/>
          </a:p>
        </p:txBody>
      </p:sp>
      <p:sp>
        <p:nvSpPr>
          <p:cNvPr id="5" name="Altbilgi Yer Tutucusu 4"/>
          <p:cNvSpPr>
            <a:spLocks noGrp="1"/>
          </p:cNvSpPr>
          <p:nvPr>
            <p:ph type="ftr" sz="quarter" idx="11"/>
          </p:nvPr>
        </p:nvSpPr>
        <p:spPr/>
        <p:txBody>
          <a:bodyPr/>
          <a:lstStyle/>
          <a:p>
            <a:r>
              <a:rPr lang="tr-TR"/>
              <a:t>hhh</a:t>
            </a:r>
          </a:p>
        </p:txBody>
      </p:sp>
      <p:sp>
        <p:nvSpPr>
          <p:cNvPr id="6" name="Slayt Numarası Yer Tutucusu 5"/>
          <p:cNvSpPr>
            <a:spLocks noGrp="1"/>
          </p:cNvSpPr>
          <p:nvPr>
            <p:ph type="sldNum" sz="quarter" idx="12"/>
          </p:nvPr>
        </p:nvSpPr>
        <p:spPr/>
        <p:txBody>
          <a:bodyPr/>
          <a:lstStyle/>
          <a:p>
            <a:fld id="{2404E371-32D0-4A18-A61F-93E517EAB360}" type="slidenum">
              <a:rPr lang="tr-TR" smtClean="0"/>
              <a:t>‹#›</a:t>
            </a:fld>
            <a:endParaRPr lang="tr-TR"/>
          </a:p>
        </p:txBody>
      </p:sp>
    </p:spTree>
    <p:extLst>
      <p:ext uri="{BB962C8B-B14F-4D97-AF65-F5344CB8AC3E}">
        <p14:creationId xmlns:p14="http://schemas.microsoft.com/office/powerpoint/2010/main" val="2614468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B9DE972-0D7B-478D-AFBC-E9F13F22566B}" type="datetime1">
              <a:rPr lang="tr-TR" smtClean="0"/>
              <a:t>12.12.2018</a:t>
            </a:fld>
            <a:endParaRPr lang="tr-TR"/>
          </a:p>
        </p:txBody>
      </p:sp>
      <p:sp>
        <p:nvSpPr>
          <p:cNvPr id="5" name="Altbilgi Yer Tutucusu 4"/>
          <p:cNvSpPr>
            <a:spLocks noGrp="1"/>
          </p:cNvSpPr>
          <p:nvPr>
            <p:ph type="ftr" sz="quarter" idx="11"/>
          </p:nvPr>
        </p:nvSpPr>
        <p:spPr/>
        <p:txBody>
          <a:bodyPr/>
          <a:lstStyle/>
          <a:p>
            <a:r>
              <a:rPr lang="tr-TR"/>
              <a:t>hhh</a:t>
            </a:r>
          </a:p>
        </p:txBody>
      </p:sp>
      <p:sp>
        <p:nvSpPr>
          <p:cNvPr id="6" name="Slayt Numarası Yer Tutucusu 5"/>
          <p:cNvSpPr>
            <a:spLocks noGrp="1"/>
          </p:cNvSpPr>
          <p:nvPr>
            <p:ph type="sldNum" sz="quarter" idx="12"/>
          </p:nvPr>
        </p:nvSpPr>
        <p:spPr/>
        <p:txBody>
          <a:bodyPr/>
          <a:lstStyle/>
          <a:p>
            <a:fld id="{2404E371-32D0-4A18-A61F-93E517EAB360}" type="slidenum">
              <a:rPr lang="tr-TR" smtClean="0"/>
              <a:t>‹#›</a:t>
            </a:fld>
            <a:endParaRPr lang="tr-TR"/>
          </a:p>
        </p:txBody>
      </p:sp>
    </p:spTree>
    <p:extLst>
      <p:ext uri="{BB962C8B-B14F-4D97-AF65-F5344CB8AC3E}">
        <p14:creationId xmlns:p14="http://schemas.microsoft.com/office/powerpoint/2010/main" val="2443928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BE3181F1-5EB6-44FC-8D30-7CDA614D554C}" type="datetime1">
              <a:rPr lang="tr-TR" smtClean="0"/>
              <a:t>12.12.2018</a:t>
            </a:fld>
            <a:endParaRPr lang="tr-TR"/>
          </a:p>
        </p:txBody>
      </p:sp>
      <p:sp>
        <p:nvSpPr>
          <p:cNvPr id="5" name="Altbilgi Yer Tutucusu 4"/>
          <p:cNvSpPr>
            <a:spLocks noGrp="1"/>
          </p:cNvSpPr>
          <p:nvPr>
            <p:ph type="ftr" sz="quarter" idx="11"/>
          </p:nvPr>
        </p:nvSpPr>
        <p:spPr/>
        <p:txBody>
          <a:bodyPr/>
          <a:lstStyle/>
          <a:p>
            <a:r>
              <a:rPr lang="tr-TR"/>
              <a:t>hhh</a:t>
            </a:r>
          </a:p>
        </p:txBody>
      </p:sp>
      <p:sp>
        <p:nvSpPr>
          <p:cNvPr id="6" name="Slayt Numarası Yer Tutucusu 5"/>
          <p:cNvSpPr>
            <a:spLocks noGrp="1"/>
          </p:cNvSpPr>
          <p:nvPr>
            <p:ph type="sldNum" sz="quarter" idx="12"/>
          </p:nvPr>
        </p:nvSpPr>
        <p:spPr/>
        <p:txBody>
          <a:bodyPr/>
          <a:lstStyle/>
          <a:p>
            <a:fld id="{2404E371-32D0-4A18-A61F-93E517EAB360}" type="slidenum">
              <a:rPr lang="tr-TR" smtClean="0"/>
              <a:t>‹#›</a:t>
            </a:fld>
            <a:endParaRPr lang="tr-TR"/>
          </a:p>
        </p:txBody>
      </p:sp>
    </p:spTree>
    <p:extLst>
      <p:ext uri="{BB962C8B-B14F-4D97-AF65-F5344CB8AC3E}">
        <p14:creationId xmlns:p14="http://schemas.microsoft.com/office/powerpoint/2010/main" val="3801231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D32A90EB-577E-47AD-AFD9-466D2EF137BD}" type="datetime1">
              <a:rPr lang="tr-TR" smtClean="0"/>
              <a:t>12.12.2018</a:t>
            </a:fld>
            <a:endParaRPr lang="tr-TR"/>
          </a:p>
        </p:txBody>
      </p:sp>
      <p:sp>
        <p:nvSpPr>
          <p:cNvPr id="6" name="Altbilgi Yer Tutucusu 5"/>
          <p:cNvSpPr>
            <a:spLocks noGrp="1"/>
          </p:cNvSpPr>
          <p:nvPr>
            <p:ph type="ftr" sz="quarter" idx="11"/>
          </p:nvPr>
        </p:nvSpPr>
        <p:spPr/>
        <p:txBody>
          <a:bodyPr/>
          <a:lstStyle/>
          <a:p>
            <a:r>
              <a:rPr lang="tr-TR"/>
              <a:t>hhh</a:t>
            </a:r>
          </a:p>
        </p:txBody>
      </p:sp>
      <p:sp>
        <p:nvSpPr>
          <p:cNvPr id="7" name="Slayt Numarası Yer Tutucusu 6"/>
          <p:cNvSpPr>
            <a:spLocks noGrp="1"/>
          </p:cNvSpPr>
          <p:nvPr>
            <p:ph type="sldNum" sz="quarter" idx="12"/>
          </p:nvPr>
        </p:nvSpPr>
        <p:spPr/>
        <p:txBody>
          <a:bodyPr/>
          <a:lstStyle/>
          <a:p>
            <a:fld id="{2404E371-32D0-4A18-A61F-93E517EAB360}" type="slidenum">
              <a:rPr lang="tr-TR" smtClean="0"/>
              <a:t>‹#›</a:t>
            </a:fld>
            <a:endParaRPr lang="tr-TR"/>
          </a:p>
        </p:txBody>
      </p:sp>
    </p:spTree>
    <p:extLst>
      <p:ext uri="{BB962C8B-B14F-4D97-AF65-F5344CB8AC3E}">
        <p14:creationId xmlns:p14="http://schemas.microsoft.com/office/powerpoint/2010/main" val="2169600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5B070E7D-4A04-4F30-98B7-9300D39AB744}" type="datetime1">
              <a:rPr lang="tr-TR" smtClean="0"/>
              <a:t>12.12.2018</a:t>
            </a:fld>
            <a:endParaRPr lang="tr-TR"/>
          </a:p>
        </p:txBody>
      </p:sp>
      <p:sp>
        <p:nvSpPr>
          <p:cNvPr id="8" name="Altbilgi Yer Tutucusu 7"/>
          <p:cNvSpPr>
            <a:spLocks noGrp="1"/>
          </p:cNvSpPr>
          <p:nvPr>
            <p:ph type="ftr" sz="quarter" idx="11"/>
          </p:nvPr>
        </p:nvSpPr>
        <p:spPr/>
        <p:txBody>
          <a:bodyPr/>
          <a:lstStyle/>
          <a:p>
            <a:r>
              <a:rPr lang="tr-TR"/>
              <a:t>hhh</a:t>
            </a:r>
          </a:p>
        </p:txBody>
      </p:sp>
      <p:sp>
        <p:nvSpPr>
          <p:cNvPr id="9" name="Slayt Numarası Yer Tutucusu 8"/>
          <p:cNvSpPr>
            <a:spLocks noGrp="1"/>
          </p:cNvSpPr>
          <p:nvPr>
            <p:ph type="sldNum" sz="quarter" idx="12"/>
          </p:nvPr>
        </p:nvSpPr>
        <p:spPr/>
        <p:txBody>
          <a:bodyPr/>
          <a:lstStyle/>
          <a:p>
            <a:fld id="{2404E371-32D0-4A18-A61F-93E517EAB360}" type="slidenum">
              <a:rPr lang="tr-TR" smtClean="0"/>
              <a:t>‹#›</a:t>
            </a:fld>
            <a:endParaRPr lang="tr-TR"/>
          </a:p>
        </p:txBody>
      </p:sp>
    </p:spTree>
    <p:extLst>
      <p:ext uri="{BB962C8B-B14F-4D97-AF65-F5344CB8AC3E}">
        <p14:creationId xmlns:p14="http://schemas.microsoft.com/office/powerpoint/2010/main" val="2509024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18244CF3-02E3-412C-A315-508038F92BFB}" type="datetime1">
              <a:rPr lang="tr-TR" smtClean="0"/>
              <a:t>12.12.2018</a:t>
            </a:fld>
            <a:endParaRPr lang="tr-TR"/>
          </a:p>
        </p:txBody>
      </p:sp>
      <p:sp>
        <p:nvSpPr>
          <p:cNvPr id="4" name="Altbilgi Yer Tutucusu 3"/>
          <p:cNvSpPr>
            <a:spLocks noGrp="1"/>
          </p:cNvSpPr>
          <p:nvPr>
            <p:ph type="ftr" sz="quarter" idx="11"/>
          </p:nvPr>
        </p:nvSpPr>
        <p:spPr/>
        <p:txBody>
          <a:bodyPr/>
          <a:lstStyle/>
          <a:p>
            <a:r>
              <a:rPr lang="tr-TR"/>
              <a:t>hhh</a:t>
            </a:r>
          </a:p>
        </p:txBody>
      </p:sp>
      <p:sp>
        <p:nvSpPr>
          <p:cNvPr id="5" name="Slayt Numarası Yer Tutucusu 4"/>
          <p:cNvSpPr>
            <a:spLocks noGrp="1"/>
          </p:cNvSpPr>
          <p:nvPr>
            <p:ph type="sldNum" sz="quarter" idx="12"/>
          </p:nvPr>
        </p:nvSpPr>
        <p:spPr/>
        <p:txBody>
          <a:bodyPr/>
          <a:lstStyle/>
          <a:p>
            <a:fld id="{2404E371-32D0-4A18-A61F-93E517EAB360}" type="slidenum">
              <a:rPr lang="tr-TR" smtClean="0"/>
              <a:t>‹#›</a:t>
            </a:fld>
            <a:endParaRPr lang="tr-TR"/>
          </a:p>
        </p:txBody>
      </p:sp>
    </p:spTree>
    <p:extLst>
      <p:ext uri="{BB962C8B-B14F-4D97-AF65-F5344CB8AC3E}">
        <p14:creationId xmlns:p14="http://schemas.microsoft.com/office/powerpoint/2010/main" val="1416568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6FF8E2F-E816-4778-A5A8-825868DE3D69}" type="datetime1">
              <a:rPr lang="tr-TR" smtClean="0"/>
              <a:t>12.12.2018</a:t>
            </a:fld>
            <a:endParaRPr lang="tr-TR"/>
          </a:p>
        </p:txBody>
      </p:sp>
      <p:sp>
        <p:nvSpPr>
          <p:cNvPr id="3" name="Altbilgi Yer Tutucusu 2"/>
          <p:cNvSpPr>
            <a:spLocks noGrp="1"/>
          </p:cNvSpPr>
          <p:nvPr>
            <p:ph type="ftr" sz="quarter" idx="11"/>
          </p:nvPr>
        </p:nvSpPr>
        <p:spPr/>
        <p:txBody>
          <a:bodyPr/>
          <a:lstStyle/>
          <a:p>
            <a:r>
              <a:rPr lang="tr-TR"/>
              <a:t>hhh</a:t>
            </a:r>
          </a:p>
        </p:txBody>
      </p:sp>
      <p:sp>
        <p:nvSpPr>
          <p:cNvPr id="4" name="Slayt Numarası Yer Tutucusu 3"/>
          <p:cNvSpPr>
            <a:spLocks noGrp="1"/>
          </p:cNvSpPr>
          <p:nvPr>
            <p:ph type="sldNum" sz="quarter" idx="12"/>
          </p:nvPr>
        </p:nvSpPr>
        <p:spPr/>
        <p:txBody>
          <a:bodyPr/>
          <a:lstStyle/>
          <a:p>
            <a:fld id="{2404E371-32D0-4A18-A61F-93E517EAB360}" type="slidenum">
              <a:rPr lang="tr-TR" smtClean="0"/>
              <a:t>‹#›</a:t>
            </a:fld>
            <a:endParaRPr lang="tr-TR"/>
          </a:p>
        </p:txBody>
      </p:sp>
    </p:spTree>
    <p:extLst>
      <p:ext uri="{BB962C8B-B14F-4D97-AF65-F5344CB8AC3E}">
        <p14:creationId xmlns:p14="http://schemas.microsoft.com/office/powerpoint/2010/main" val="3208412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2DC7EA10-29A0-49EE-AA95-1FB804FC1258}" type="datetime1">
              <a:rPr lang="tr-TR" smtClean="0"/>
              <a:t>12.12.2018</a:t>
            </a:fld>
            <a:endParaRPr lang="tr-TR"/>
          </a:p>
        </p:txBody>
      </p:sp>
      <p:sp>
        <p:nvSpPr>
          <p:cNvPr id="6" name="Altbilgi Yer Tutucusu 5"/>
          <p:cNvSpPr>
            <a:spLocks noGrp="1"/>
          </p:cNvSpPr>
          <p:nvPr>
            <p:ph type="ftr" sz="quarter" idx="11"/>
          </p:nvPr>
        </p:nvSpPr>
        <p:spPr/>
        <p:txBody>
          <a:bodyPr/>
          <a:lstStyle/>
          <a:p>
            <a:r>
              <a:rPr lang="tr-TR"/>
              <a:t>hhh</a:t>
            </a:r>
          </a:p>
        </p:txBody>
      </p:sp>
      <p:sp>
        <p:nvSpPr>
          <p:cNvPr id="7" name="Slayt Numarası Yer Tutucusu 6"/>
          <p:cNvSpPr>
            <a:spLocks noGrp="1"/>
          </p:cNvSpPr>
          <p:nvPr>
            <p:ph type="sldNum" sz="quarter" idx="12"/>
          </p:nvPr>
        </p:nvSpPr>
        <p:spPr/>
        <p:txBody>
          <a:bodyPr/>
          <a:lstStyle/>
          <a:p>
            <a:fld id="{2404E371-32D0-4A18-A61F-93E517EAB360}" type="slidenum">
              <a:rPr lang="tr-TR" smtClean="0"/>
              <a:t>‹#›</a:t>
            </a:fld>
            <a:endParaRPr lang="tr-TR"/>
          </a:p>
        </p:txBody>
      </p:sp>
    </p:spTree>
    <p:extLst>
      <p:ext uri="{BB962C8B-B14F-4D97-AF65-F5344CB8AC3E}">
        <p14:creationId xmlns:p14="http://schemas.microsoft.com/office/powerpoint/2010/main" val="993010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6CDB77D2-8C62-4945-A8FF-19E8DE1F039B}" type="datetime1">
              <a:rPr lang="tr-TR" smtClean="0"/>
              <a:t>12.12.2018</a:t>
            </a:fld>
            <a:endParaRPr lang="tr-TR"/>
          </a:p>
        </p:txBody>
      </p:sp>
      <p:sp>
        <p:nvSpPr>
          <p:cNvPr id="6" name="Altbilgi Yer Tutucusu 5"/>
          <p:cNvSpPr>
            <a:spLocks noGrp="1"/>
          </p:cNvSpPr>
          <p:nvPr>
            <p:ph type="ftr" sz="quarter" idx="11"/>
          </p:nvPr>
        </p:nvSpPr>
        <p:spPr/>
        <p:txBody>
          <a:bodyPr/>
          <a:lstStyle/>
          <a:p>
            <a:r>
              <a:rPr lang="tr-TR"/>
              <a:t>hhh</a:t>
            </a:r>
          </a:p>
        </p:txBody>
      </p:sp>
      <p:sp>
        <p:nvSpPr>
          <p:cNvPr id="7" name="Slayt Numarası Yer Tutucusu 6"/>
          <p:cNvSpPr>
            <a:spLocks noGrp="1"/>
          </p:cNvSpPr>
          <p:nvPr>
            <p:ph type="sldNum" sz="quarter" idx="12"/>
          </p:nvPr>
        </p:nvSpPr>
        <p:spPr/>
        <p:txBody>
          <a:bodyPr/>
          <a:lstStyle/>
          <a:p>
            <a:fld id="{2404E371-32D0-4A18-A61F-93E517EAB360}" type="slidenum">
              <a:rPr lang="tr-TR" smtClean="0"/>
              <a:t>‹#›</a:t>
            </a:fld>
            <a:endParaRPr lang="tr-TR"/>
          </a:p>
        </p:txBody>
      </p:sp>
    </p:spTree>
    <p:extLst>
      <p:ext uri="{BB962C8B-B14F-4D97-AF65-F5344CB8AC3E}">
        <p14:creationId xmlns:p14="http://schemas.microsoft.com/office/powerpoint/2010/main" val="1715555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1D261B-DEA0-445F-9C3C-1D73DEBD55F7}" type="datetime1">
              <a:rPr lang="tr-TR" smtClean="0"/>
              <a:t>12.12.2018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hhh</a:t>
            </a: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04E371-32D0-4A18-A61F-93E517EAB360}" type="slidenum">
              <a:rPr lang="tr-TR" smtClean="0"/>
              <a:t>‹#›</a:t>
            </a:fld>
            <a:endParaRPr lang="tr-TR"/>
          </a:p>
        </p:txBody>
      </p:sp>
    </p:spTree>
    <p:extLst>
      <p:ext uri="{BB962C8B-B14F-4D97-AF65-F5344CB8AC3E}">
        <p14:creationId xmlns:p14="http://schemas.microsoft.com/office/powerpoint/2010/main" val="12101112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838200" y="365124"/>
            <a:ext cx="11024616" cy="1597787"/>
          </a:xfrm>
          <a:solidFill>
            <a:srgbClr val="00A5B5">
              <a:alpha val="59000"/>
            </a:srgbClr>
          </a:solidFill>
        </p:spPr>
        <p:txBody>
          <a:bodyPr>
            <a:normAutofit/>
          </a:bodyPr>
          <a:lstStyle/>
          <a:p>
            <a:pPr algn="ctr"/>
            <a:r>
              <a:rPr lang="tr-TR" sz="6000" b="1" dirty="0">
                <a:solidFill>
                  <a:schemeClr val="bg1"/>
                </a:solidFill>
                <a:latin typeface="+mn-lt"/>
              </a:rPr>
              <a:t>XX. Türkiye Muhasebe Kongresi</a:t>
            </a:r>
          </a:p>
        </p:txBody>
      </p:sp>
      <p:sp>
        <p:nvSpPr>
          <p:cNvPr id="9" name="İçerik Yer Tutucusu 8"/>
          <p:cNvSpPr>
            <a:spLocks noGrp="1"/>
          </p:cNvSpPr>
          <p:nvPr>
            <p:ph idx="1"/>
          </p:nvPr>
        </p:nvSpPr>
        <p:spPr>
          <a:xfrm>
            <a:off x="935736" y="5685635"/>
            <a:ext cx="11024616" cy="1172365"/>
          </a:xfrm>
          <a:solidFill>
            <a:srgbClr val="00A5B5">
              <a:alpha val="59000"/>
            </a:srgbClr>
          </a:solidFill>
        </p:spPr>
        <p:txBody>
          <a:bodyPr>
            <a:normAutofit fontScale="70000" lnSpcReduction="20000"/>
          </a:bodyPr>
          <a:lstStyle/>
          <a:p>
            <a:pPr marL="0" indent="0" algn="ctr">
              <a:buNone/>
            </a:pPr>
            <a:r>
              <a:rPr lang="tr-TR" sz="3600" b="1" dirty="0">
                <a:solidFill>
                  <a:schemeClr val="bg1"/>
                </a:solidFill>
              </a:rPr>
              <a:t>Doç. Dr. Vedat ACAR</a:t>
            </a:r>
          </a:p>
          <a:p>
            <a:pPr marL="0" indent="0" algn="ctr">
              <a:buNone/>
            </a:pPr>
            <a:r>
              <a:rPr lang="tr-TR" sz="3600" b="1" dirty="0">
                <a:solidFill>
                  <a:schemeClr val="bg1"/>
                </a:solidFill>
              </a:rPr>
              <a:t>İzmir Bakırçay Üniversitesi</a:t>
            </a:r>
          </a:p>
          <a:p>
            <a:pPr marL="0" indent="0" algn="ctr">
              <a:buNone/>
            </a:pPr>
            <a:r>
              <a:rPr lang="tr-TR" sz="3600" b="1" dirty="0">
                <a:solidFill>
                  <a:schemeClr val="bg1"/>
                </a:solidFill>
              </a:rPr>
              <a:t>İşletme Bölümü Öğretim Üyesi</a:t>
            </a:r>
          </a:p>
          <a:p>
            <a:pPr marL="0" indent="0">
              <a:buNone/>
            </a:pPr>
            <a:endParaRPr lang="tr-TR" sz="2400" b="1" dirty="0">
              <a:solidFill>
                <a:srgbClr val="00A5B5"/>
              </a:solidFill>
            </a:endParaRPr>
          </a:p>
        </p:txBody>
      </p:sp>
      <p:sp>
        <p:nvSpPr>
          <p:cNvPr id="12" name="Unvan 7"/>
          <p:cNvSpPr txBox="1">
            <a:spLocks/>
          </p:cNvSpPr>
          <p:nvPr/>
        </p:nvSpPr>
        <p:spPr>
          <a:xfrm>
            <a:off x="935736" y="2370951"/>
            <a:ext cx="11024616" cy="1717179"/>
          </a:xfrm>
          <a:prstGeom prst="rect">
            <a:avLst/>
          </a:prstGeom>
          <a:noFill/>
        </p:spPr>
        <p:txBody>
          <a:bodyPr vert="horz" lIns="91440" tIns="45720" rIns="91440" bIns="45720" rtlCol="0" anchor="ctr">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sz="5200" b="1" dirty="0">
                <a:solidFill>
                  <a:srgbClr val="00A5B5"/>
                </a:solidFill>
                <a:latin typeface="+mn-lt"/>
              </a:rPr>
              <a:t>Sektörlerde Muhasebe: Sorunlar ve Çözümler</a:t>
            </a:r>
          </a:p>
          <a:p>
            <a:pPr algn="ctr"/>
            <a:endParaRPr lang="tr-TR" sz="3600" b="1" dirty="0">
              <a:solidFill>
                <a:srgbClr val="00A5B5"/>
              </a:solidFill>
              <a:latin typeface="+mn-lt"/>
            </a:endParaRPr>
          </a:p>
          <a:p>
            <a:pPr algn="ctr"/>
            <a:r>
              <a:rPr lang="tr-TR" sz="4000" b="1" dirty="0">
                <a:solidFill>
                  <a:srgbClr val="00A5B5"/>
                </a:solidFill>
                <a:latin typeface="+mn-lt"/>
              </a:rPr>
              <a:t>(Tarım Muhasebesi, İnşaat Muhasebesi, Banka Muhasebesi)</a:t>
            </a:r>
            <a:endParaRPr lang="tr-TR" sz="4700" b="1" dirty="0">
              <a:solidFill>
                <a:srgbClr val="00A5B5"/>
              </a:solidFill>
              <a:latin typeface="+mn-lt"/>
            </a:endParaRPr>
          </a:p>
        </p:txBody>
      </p:sp>
      <p:sp>
        <p:nvSpPr>
          <p:cNvPr id="13" name="Unvan 7"/>
          <p:cNvSpPr txBox="1">
            <a:spLocks/>
          </p:cNvSpPr>
          <p:nvPr/>
        </p:nvSpPr>
        <p:spPr>
          <a:xfrm>
            <a:off x="838200" y="4684663"/>
            <a:ext cx="11024616" cy="660448"/>
          </a:xfrm>
          <a:prstGeom prst="rect">
            <a:avLst/>
          </a:prstGeom>
          <a:noFill/>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sz="3300" b="1" dirty="0">
                <a:solidFill>
                  <a:srgbClr val="00A5B5"/>
                </a:solidFill>
                <a:latin typeface="+mn-lt"/>
              </a:rPr>
              <a:t>5-6 Ekim 2018 Hilton </a:t>
            </a:r>
            <a:r>
              <a:rPr lang="tr-TR" sz="3300" b="1" dirty="0" err="1">
                <a:solidFill>
                  <a:srgbClr val="00A5B5"/>
                </a:solidFill>
                <a:latin typeface="+mn-lt"/>
              </a:rPr>
              <a:t>Bomonti</a:t>
            </a:r>
            <a:r>
              <a:rPr lang="tr-TR" sz="3300" b="1" dirty="0">
                <a:solidFill>
                  <a:srgbClr val="00A5B5"/>
                </a:solidFill>
                <a:latin typeface="+mn-lt"/>
              </a:rPr>
              <a:t> Kongre Merkezi</a:t>
            </a:r>
          </a:p>
        </p:txBody>
      </p:sp>
    </p:spTree>
    <p:extLst>
      <p:ext uri="{BB962C8B-B14F-4D97-AF65-F5344CB8AC3E}">
        <p14:creationId xmlns:p14="http://schemas.microsoft.com/office/powerpoint/2010/main" val="20859290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772299"/>
          </a:xfrm>
          <a:solidFill>
            <a:srgbClr val="00A5B5">
              <a:alpha val="59000"/>
            </a:srgbClr>
          </a:solidFill>
        </p:spPr>
        <p:txBody>
          <a:bodyPr>
            <a:normAutofit/>
          </a:bodyPr>
          <a:lstStyle/>
          <a:p>
            <a:r>
              <a:rPr lang="tr-TR" sz="4000" b="1" dirty="0">
                <a:solidFill>
                  <a:schemeClr val="bg1"/>
                </a:solidFill>
                <a:latin typeface="+mn-lt"/>
              </a:rPr>
              <a:t>İNŞAAT TAAHHÜT İŞLERİ</a:t>
            </a:r>
          </a:p>
        </p:txBody>
      </p:sp>
      <p:sp>
        <p:nvSpPr>
          <p:cNvPr id="9" name="İçerik Yer Tutucusu 8"/>
          <p:cNvSpPr>
            <a:spLocks noGrp="1"/>
          </p:cNvSpPr>
          <p:nvPr>
            <p:ph idx="1"/>
          </p:nvPr>
        </p:nvSpPr>
        <p:spPr>
          <a:xfrm>
            <a:off x="585216" y="1234140"/>
            <a:ext cx="11277600" cy="5087745"/>
          </a:xfrm>
        </p:spPr>
        <p:txBody>
          <a:bodyPr>
            <a:normAutofit fontScale="85000" lnSpcReduction="10000"/>
          </a:bodyPr>
          <a:lstStyle/>
          <a:p>
            <a:pPr marL="0" indent="0" algn="just">
              <a:buNone/>
            </a:pPr>
            <a:r>
              <a:rPr lang="tr-TR" sz="3600" dirty="0">
                <a:solidFill>
                  <a:srgbClr val="00A5B5"/>
                </a:solidFill>
              </a:rPr>
              <a:t>Bu modelin kavramsallaştırılmasında;</a:t>
            </a:r>
          </a:p>
          <a:p>
            <a:pPr marL="1417637" indent="-571500" algn="just">
              <a:buFont typeface="Wingdings" pitchFamily="2" charset="2"/>
              <a:buChar char="ü"/>
            </a:pPr>
            <a:r>
              <a:rPr lang="tr-TR" sz="3600" dirty="0">
                <a:solidFill>
                  <a:srgbClr val="00A5B5"/>
                </a:solidFill>
              </a:rPr>
              <a:t>Kamu Özel Sektör İşbirliği (KOSİ), </a:t>
            </a:r>
          </a:p>
          <a:p>
            <a:pPr marL="1417637" indent="-571500" algn="just">
              <a:buFont typeface="Wingdings" pitchFamily="2" charset="2"/>
              <a:buChar char="ü"/>
            </a:pPr>
            <a:r>
              <a:rPr lang="tr-TR" sz="3600" dirty="0">
                <a:solidFill>
                  <a:srgbClr val="00A5B5"/>
                </a:solidFill>
              </a:rPr>
              <a:t>Kamu Özel İşbirliği (KÖİ), </a:t>
            </a:r>
          </a:p>
          <a:p>
            <a:pPr marL="1417637" indent="-571500" algn="just">
              <a:buFont typeface="Wingdings" pitchFamily="2" charset="2"/>
              <a:buChar char="ü"/>
            </a:pPr>
            <a:r>
              <a:rPr lang="tr-TR" sz="3600" dirty="0">
                <a:solidFill>
                  <a:srgbClr val="00A5B5"/>
                </a:solidFill>
              </a:rPr>
              <a:t>Kamu Özel Ortaklığı (KÖO), </a:t>
            </a:r>
          </a:p>
          <a:p>
            <a:pPr marL="1417637" indent="-571500" algn="just">
              <a:buFont typeface="Wingdings" pitchFamily="2" charset="2"/>
              <a:buChar char="ü"/>
            </a:pPr>
            <a:r>
              <a:rPr lang="tr-TR" sz="3600" dirty="0">
                <a:solidFill>
                  <a:srgbClr val="00A5B5"/>
                </a:solidFill>
              </a:rPr>
              <a:t>Kamu Özel Sektör Ortaklığı (KÖSO), </a:t>
            </a:r>
          </a:p>
          <a:p>
            <a:pPr marL="1417637" indent="-571500" algn="just">
              <a:buFont typeface="Wingdings" pitchFamily="2" charset="2"/>
              <a:buChar char="ü"/>
            </a:pPr>
            <a:r>
              <a:rPr lang="tr-TR" sz="3600" dirty="0">
                <a:solidFill>
                  <a:srgbClr val="00A5B5"/>
                </a:solidFill>
              </a:rPr>
              <a:t>Kamu Özel Ortaklığı Modeli (KÖOM) ve hatta eksik imtiyaz, </a:t>
            </a:r>
          </a:p>
          <a:p>
            <a:pPr marL="0" indent="0" algn="just">
              <a:buNone/>
            </a:pPr>
            <a:r>
              <a:rPr lang="tr-TR" sz="3600" dirty="0">
                <a:solidFill>
                  <a:srgbClr val="00A5B5"/>
                </a:solidFill>
              </a:rPr>
              <a:t>ifadelerine yer verildiği görülmekle birlikte, tüm bu kavramlara karşılık gelen ve kapsayıcı niteliğe sahip aynı zamanda da dünya genelinde kabul görmüş </a:t>
            </a:r>
            <a:r>
              <a:rPr lang="tr-TR" sz="3600" dirty="0" err="1">
                <a:solidFill>
                  <a:srgbClr val="00A5B5"/>
                </a:solidFill>
              </a:rPr>
              <a:t>Public</a:t>
            </a:r>
            <a:r>
              <a:rPr lang="tr-TR" sz="3600" dirty="0">
                <a:solidFill>
                  <a:srgbClr val="00A5B5"/>
                </a:solidFill>
              </a:rPr>
              <a:t> </a:t>
            </a:r>
            <a:r>
              <a:rPr lang="tr-TR" sz="3600" dirty="0" err="1">
                <a:solidFill>
                  <a:srgbClr val="00A5B5"/>
                </a:solidFill>
              </a:rPr>
              <a:t>Private</a:t>
            </a:r>
            <a:r>
              <a:rPr lang="tr-TR" sz="3600" dirty="0">
                <a:solidFill>
                  <a:srgbClr val="00A5B5"/>
                </a:solidFill>
              </a:rPr>
              <a:t> </a:t>
            </a:r>
            <a:r>
              <a:rPr lang="tr-TR" sz="3600" dirty="0" err="1">
                <a:solidFill>
                  <a:srgbClr val="00A5B5"/>
                </a:solidFill>
              </a:rPr>
              <a:t>Partnerships</a:t>
            </a:r>
            <a:r>
              <a:rPr lang="tr-TR" sz="3600" dirty="0">
                <a:solidFill>
                  <a:srgbClr val="00A5B5"/>
                </a:solidFill>
              </a:rPr>
              <a:t> (</a:t>
            </a:r>
            <a:r>
              <a:rPr lang="tr-TR" sz="3600" dirty="0" err="1">
                <a:solidFill>
                  <a:srgbClr val="00A5B5"/>
                </a:solidFill>
              </a:rPr>
              <a:t>PPP’s</a:t>
            </a:r>
            <a:r>
              <a:rPr lang="tr-TR" sz="3600" dirty="0">
                <a:solidFill>
                  <a:srgbClr val="00A5B5"/>
                </a:solidFill>
              </a:rPr>
              <a:t>) kavramının tüm eserlerde de kullanıldığı görülmektedir (Boz, 2013:279).</a:t>
            </a:r>
            <a:endParaRPr lang="tr-TR" sz="3600"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3075880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 calcmode="lin" valueType="num">
                                      <p:cBhvr additive="base">
                                        <p:cTn id="25"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xEl>
                                              <p:pRg st="4" end="4"/>
                                            </p:txEl>
                                          </p:spTgt>
                                        </p:tgtEl>
                                        <p:attrNameLst>
                                          <p:attrName>style.visibility</p:attrName>
                                        </p:attrNameLst>
                                      </p:cBhvr>
                                      <p:to>
                                        <p:strVal val="visible"/>
                                      </p:to>
                                    </p:set>
                                    <p:anim calcmode="lin" valueType="num">
                                      <p:cBhvr additive="base">
                                        <p:cTn id="31"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xEl>
                                              <p:pRg st="5" end="5"/>
                                            </p:txEl>
                                          </p:spTgt>
                                        </p:tgtEl>
                                        <p:attrNameLst>
                                          <p:attrName>style.visibility</p:attrName>
                                        </p:attrNameLst>
                                      </p:cBhvr>
                                      <p:to>
                                        <p:strVal val="visible"/>
                                      </p:to>
                                    </p:set>
                                    <p:anim calcmode="lin" valueType="num">
                                      <p:cBhvr additive="base">
                                        <p:cTn id="37"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xEl>
                                              <p:pRg st="6" end="6"/>
                                            </p:txEl>
                                          </p:spTgt>
                                        </p:tgtEl>
                                        <p:attrNameLst>
                                          <p:attrName>style.visibility</p:attrName>
                                        </p:attrNameLst>
                                      </p:cBhvr>
                                      <p:to>
                                        <p:strVal val="visible"/>
                                      </p:to>
                                    </p:set>
                                    <p:anim calcmode="lin" valueType="num">
                                      <p:cBhvr additive="base">
                                        <p:cTn id="43"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772299"/>
          </a:xfrm>
          <a:solidFill>
            <a:srgbClr val="00A5B5">
              <a:alpha val="59000"/>
            </a:srgbClr>
          </a:solidFill>
        </p:spPr>
        <p:txBody>
          <a:bodyPr>
            <a:normAutofit/>
          </a:bodyPr>
          <a:lstStyle/>
          <a:p>
            <a:r>
              <a:rPr lang="tr-TR" sz="4000" b="1" dirty="0">
                <a:solidFill>
                  <a:schemeClr val="bg1"/>
                </a:solidFill>
                <a:latin typeface="+mn-lt"/>
              </a:rPr>
              <a:t>AVRUPA VE TÜRKİYE’DE KÖİ BÜYÜKLÜKLERİ</a:t>
            </a:r>
          </a:p>
        </p:txBody>
      </p:sp>
      <p:sp>
        <p:nvSpPr>
          <p:cNvPr id="9" name="İçerik Yer Tutucusu 8"/>
          <p:cNvSpPr>
            <a:spLocks noGrp="1"/>
          </p:cNvSpPr>
          <p:nvPr>
            <p:ph idx="1"/>
          </p:nvPr>
        </p:nvSpPr>
        <p:spPr>
          <a:xfrm>
            <a:off x="585216" y="1234140"/>
            <a:ext cx="11277600" cy="5087745"/>
          </a:xfrm>
        </p:spPr>
        <p:txBody>
          <a:bodyPr>
            <a:normAutofit/>
          </a:bodyPr>
          <a:lstStyle/>
          <a:p>
            <a:pPr marL="0" indent="0" algn="just">
              <a:buNone/>
            </a:pPr>
            <a:r>
              <a:rPr lang="tr-TR" sz="3400" dirty="0">
                <a:solidFill>
                  <a:srgbClr val="00A5B5"/>
                </a:solidFill>
              </a:rPr>
              <a:t>KÖİ sözleşmeleriyle ilgili istatistikler değerlendirildiğinde, ülkemizde 2013-2017 yılları arasında ulaştırma sektörüne yapılan KÖİ yatırımlarının (14,9 milyar €) toplam KÖİ yatırımlarının (23,4 milyar €) %63,59’unu oluşturduğu görülecektir. </a:t>
            </a:r>
          </a:p>
          <a:p>
            <a:pPr marL="0" indent="0" algn="just">
              <a:buNone/>
            </a:pPr>
            <a:r>
              <a:rPr lang="tr-TR" sz="3400" dirty="0">
                <a:solidFill>
                  <a:srgbClr val="00A5B5"/>
                </a:solidFill>
              </a:rPr>
              <a:t>Geri kalan KÖİ yatırımları ise (8,5 milyar €), sağlık sektörüne yapılmıştır. Sadece iki alana KÖİ yatırımı yapılan, Almanya, Fransa, İtalya, İspanya, Hollanda gibi ülkeler içerisinde </a:t>
            </a:r>
            <a:r>
              <a:rPr lang="tr-TR" sz="3400" dirty="0" err="1">
                <a:solidFill>
                  <a:srgbClr val="00A5B5"/>
                </a:solidFill>
              </a:rPr>
              <a:t>sektörel</a:t>
            </a:r>
            <a:r>
              <a:rPr lang="tr-TR" sz="3400" dirty="0">
                <a:solidFill>
                  <a:srgbClr val="00A5B5"/>
                </a:solidFill>
              </a:rPr>
              <a:t> çeşitliliği en az olan ülke olmuştur. </a:t>
            </a:r>
          </a:p>
          <a:p>
            <a:pPr marL="0" indent="0" algn="just">
              <a:buNone/>
            </a:pPr>
            <a:endParaRPr lang="tr-TR" sz="3400"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599211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772299"/>
          </a:xfrm>
          <a:solidFill>
            <a:srgbClr val="00A5B5">
              <a:alpha val="59000"/>
            </a:srgbClr>
          </a:solidFill>
        </p:spPr>
        <p:txBody>
          <a:bodyPr>
            <a:normAutofit/>
          </a:bodyPr>
          <a:lstStyle/>
          <a:p>
            <a:r>
              <a:rPr lang="tr-TR" sz="4000" b="1" dirty="0">
                <a:solidFill>
                  <a:schemeClr val="bg1"/>
                </a:solidFill>
                <a:latin typeface="+mn-lt"/>
              </a:rPr>
              <a:t>AVRUPA VE TÜRKİYE’DE KÖİ BÜYÜKLÜKLERİ</a:t>
            </a:r>
          </a:p>
        </p:txBody>
      </p:sp>
      <p:sp>
        <p:nvSpPr>
          <p:cNvPr id="9" name="İçerik Yer Tutucusu 8"/>
          <p:cNvSpPr>
            <a:spLocks noGrp="1"/>
          </p:cNvSpPr>
          <p:nvPr>
            <p:ph idx="1"/>
          </p:nvPr>
        </p:nvSpPr>
        <p:spPr>
          <a:xfrm>
            <a:off x="585216" y="1234140"/>
            <a:ext cx="11277600" cy="5087745"/>
          </a:xfrm>
        </p:spPr>
        <p:txBody>
          <a:bodyPr>
            <a:normAutofit/>
          </a:bodyPr>
          <a:lstStyle/>
          <a:p>
            <a:pPr marL="0" indent="0" algn="just">
              <a:buNone/>
            </a:pPr>
            <a:r>
              <a:rPr lang="tr-TR" sz="3800" dirty="0">
                <a:solidFill>
                  <a:srgbClr val="00A5B5"/>
                </a:solidFill>
              </a:rPr>
              <a:t>Ancak Türkiye’deki KÖİ yatırımlarının önemli bir özelliği 2008-2012 yılları arasında başlamasına rağmen, diğer ülkelere oranla oldukça hızlı bir artış çizgisine sahip olmasıdır (Uysal 2018: 170). </a:t>
            </a:r>
          </a:p>
          <a:p>
            <a:pPr marL="0" indent="0" algn="just">
              <a:buNone/>
            </a:pPr>
            <a:r>
              <a:rPr lang="tr-TR" sz="3800" dirty="0">
                <a:solidFill>
                  <a:srgbClr val="00A5B5"/>
                </a:solidFill>
              </a:rPr>
              <a:t>Bugün özellikle sağlık ve ulaştırma sektörlerinde devam eden KÖİ projelerinin, önümüzdeki yıllarda da artarak devam edeceği anlaşılmaktadır. </a:t>
            </a:r>
          </a:p>
          <a:p>
            <a:pPr marL="0" indent="0" algn="just">
              <a:buNone/>
            </a:pPr>
            <a:endParaRPr lang="tr-TR" sz="3800"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1692904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1046986"/>
          </a:xfrm>
          <a:solidFill>
            <a:srgbClr val="00A5B5">
              <a:alpha val="59000"/>
            </a:srgbClr>
          </a:solidFill>
        </p:spPr>
        <p:txBody>
          <a:bodyPr>
            <a:normAutofit fontScale="90000"/>
          </a:bodyPr>
          <a:lstStyle/>
          <a:p>
            <a:r>
              <a:rPr lang="tr-TR" sz="4000" b="1" dirty="0">
                <a:solidFill>
                  <a:schemeClr val="bg1"/>
                </a:solidFill>
                <a:latin typeface="+mn-lt"/>
              </a:rPr>
              <a:t>İNŞAAT SEKTÖRÜ MUHASEBE UYGULAMALARINDA YAŞANAN SORUNLAR</a:t>
            </a:r>
          </a:p>
        </p:txBody>
      </p:sp>
      <p:sp>
        <p:nvSpPr>
          <p:cNvPr id="9" name="İçerik Yer Tutucusu 8"/>
          <p:cNvSpPr>
            <a:spLocks noGrp="1"/>
          </p:cNvSpPr>
          <p:nvPr>
            <p:ph idx="1"/>
          </p:nvPr>
        </p:nvSpPr>
        <p:spPr>
          <a:xfrm>
            <a:off x="585216" y="1412111"/>
            <a:ext cx="11277600" cy="4909774"/>
          </a:xfrm>
        </p:spPr>
        <p:txBody>
          <a:bodyPr>
            <a:normAutofit/>
          </a:bodyPr>
          <a:lstStyle/>
          <a:p>
            <a:pPr marL="0" indent="0" algn="just">
              <a:buNone/>
            </a:pPr>
            <a:r>
              <a:rPr lang="tr-TR" sz="3400" dirty="0">
                <a:solidFill>
                  <a:srgbClr val="00A5B5"/>
                </a:solidFill>
              </a:rPr>
              <a:t>İnşaat türleri itibariyle muhasebe uygulamalarına bakıldığında, özel inşaat işlerinin muhasebe uygulamalarında sektöre özel bir durumun olmadığı görülmektedir. </a:t>
            </a:r>
          </a:p>
          <a:p>
            <a:pPr marL="0" indent="0" algn="just">
              <a:buNone/>
            </a:pPr>
            <a:r>
              <a:rPr lang="tr-TR" sz="3400" dirty="0">
                <a:solidFill>
                  <a:srgbClr val="00A5B5"/>
                </a:solidFill>
              </a:rPr>
              <a:t>Çünkü özel inşaat işlerinde faaliyet, ister “kat karşılığı” olarak ifade edilen ve üretilen yapıların mülkiyetinin paylaşımı esasına dayanan şekilde, isterse de başkasının arsası üzerinde gerçekleştirilsin, bunlar genel anlamda bir üretim faaliyetidir ve üretilen ürün de stok tanımına uygun şekilde ortaya çıkan bir yapı eseridir. </a:t>
            </a:r>
          </a:p>
          <a:p>
            <a:pPr marL="0" indent="0" algn="just">
              <a:buNone/>
            </a:pPr>
            <a:endParaRPr lang="tr-TR" sz="3400"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3613507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1046986"/>
          </a:xfrm>
          <a:solidFill>
            <a:srgbClr val="00A5B5">
              <a:alpha val="59000"/>
            </a:srgbClr>
          </a:solidFill>
        </p:spPr>
        <p:txBody>
          <a:bodyPr>
            <a:normAutofit fontScale="90000"/>
          </a:bodyPr>
          <a:lstStyle/>
          <a:p>
            <a:r>
              <a:rPr lang="tr-TR" sz="4000" b="1" dirty="0">
                <a:solidFill>
                  <a:schemeClr val="bg1"/>
                </a:solidFill>
                <a:latin typeface="+mn-lt"/>
              </a:rPr>
              <a:t>İNŞAAT SEKTÖRÜ MUHASEBE UYGULAMALARINDA YAŞANAN SORUNLAR</a:t>
            </a:r>
          </a:p>
        </p:txBody>
      </p:sp>
      <p:sp>
        <p:nvSpPr>
          <p:cNvPr id="9" name="İçerik Yer Tutucusu 8"/>
          <p:cNvSpPr>
            <a:spLocks noGrp="1"/>
          </p:cNvSpPr>
          <p:nvPr>
            <p:ph idx="1"/>
          </p:nvPr>
        </p:nvSpPr>
        <p:spPr>
          <a:xfrm>
            <a:off x="585216" y="1412111"/>
            <a:ext cx="11277600" cy="4909774"/>
          </a:xfrm>
        </p:spPr>
        <p:txBody>
          <a:bodyPr>
            <a:normAutofit/>
          </a:bodyPr>
          <a:lstStyle/>
          <a:p>
            <a:pPr marL="0" indent="0" algn="just">
              <a:buNone/>
            </a:pPr>
            <a:r>
              <a:rPr lang="tr-TR" sz="3400" dirty="0">
                <a:solidFill>
                  <a:srgbClr val="00A5B5"/>
                </a:solidFill>
              </a:rPr>
              <a:t>İnşaat faaliyetinin bir parçasını oluşturan arsanın varlığı; bu arsanın inşaat sahibine ait olması ya da başkasının mülkiyetinde olan arsanın üzerine konut veya iş yeri karşılığında yapılıyor olması durumu değiştirmez (Bekçi ve </a:t>
            </a:r>
            <a:r>
              <a:rPr lang="tr-TR" sz="3400" dirty="0" err="1">
                <a:solidFill>
                  <a:srgbClr val="00A5B5"/>
                </a:solidFill>
              </a:rPr>
              <a:t>Nergiz</a:t>
            </a:r>
            <a:r>
              <a:rPr lang="tr-TR" sz="3400" dirty="0">
                <a:solidFill>
                  <a:srgbClr val="00A5B5"/>
                </a:solidFill>
              </a:rPr>
              <a:t>, 2011:125). </a:t>
            </a:r>
          </a:p>
          <a:p>
            <a:pPr marL="0" indent="0" algn="just">
              <a:buNone/>
            </a:pPr>
            <a:r>
              <a:rPr lang="tr-TR" sz="3400" dirty="0">
                <a:solidFill>
                  <a:srgbClr val="00A5B5"/>
                </a:solidFill>
              </a:rPr>
              <a:t>Bu bağlamda yapılacak muhasebe uygulamaları açısından da bir farklılık olmayacaktır. Söz konusu inşaat işinin aynı dönemde tamamlanmış olması ya da olmaması da bu durumu değiştirmemektedir.</a:t>
            </a:r>
          </a:p>
          <a:p>
            <a:pPr marL="0" indent="0" algn="just">
              <a:buNone/>
            </a:pPr>
            <a:endParaRPr lang="tr-TR" sz="3400"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155173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1046986"/>
          </a:xfrm>
          <a:solidFill>
            <a:srgbClr val="00A5B5">
              <a:alpha val="59000"/>
            </a:srgbClr>
          </a:solidFill>
        </p:spPr>
        <p:txBody>
          <a:bodyPr>
            <a:normAutofit fontScale="90000"/>
          </a:bodyPr>
          <a:lstStyle/>
          <a:p>
            <a:r>
              <a:rPr lang="tr-TR" sz="4000" b="1" dirty="0">
                <a:solidFill>
                  <a:schemeClr val="bg1"/>
                </a:solidFill>
                <a:latin typeface="+mn-lt"/>
              </a:rPr>
              <a:t>İNŞAAT SEKTÖRÜ MUHASEBE UYGULAMALARINDA YAŞANAN SORUNLAR</a:t>
            </a:r>
          </a:p>
        </p:txBody>
      </p:sp>
      <p:sp>
        <p:nvSpPr>
          <p:cNvPr id="9" name="İçerik Yer Tutucusu 8"/>
          <p:cNvSpPr>
            <a:spLocks noGrp="1"/>
          </p:cNvSpPr>
          <p:nvPr>
            <p:ph idx="1"/>
          </p:nvPr>
        </p:nvSpPr>
        <p:spPr>
          <a:xfrm>
            <a:off x="585216" y="1412111"/>
            <a:ext cx="11277600" cy="4909774"/>
          </a:xfrm>
        </p:spPr>
        <p:txBody>
          <a:bodyPr>
            <a:normAutofit/>
          </a:bodyPr>
          <a:lstStyle/>
          <a:p>
            <a:pPr marL="0" indent="0" algn="just">
              <a:buNone/>
            </a:pPr>
            <a:r>
              <a:rPr lang="tr-TR" sz="3800" dirty="0">
                <a:solidFill>
                  <a:srgbClr val="00A5B5"/>
                </a:solidFill>
              </a:rPr>
              <a:t>Taahhüt şeklinde olmakla birlikte başlama ve tamamlanma tarihleri aynı dönemde olan inşaat işleri ise normal bir hizmet üretim işleminden farksızdır (Yereli vd., 2011:115). </a:t>
            </a:r>
          </a:p>
          <a:p>
            <a:pPr marL="0" indent="0" algn="just">
              <a:buNone/>
            </a:pPr>
            <a:r>
              <a:rPr lang="tr-TR" sz="3800" dirty="0">
                <a:solidFill>
                  <a:srgbClr val="00A5B5"/>
                </a:solidFill>
              </a:rPr>
              <a:t>Dolayısıyla muhasebe uygulamaları açısından bakıldığında sektöre özel bir uygulamadan bahsedilemez. </a:t>
            </a:r>
          </a:p>
          <a:p>
            <a:pPr marL="0" indent="0" algn="just">
              <a:buNone/>
            </a:pPr>
            <a:endParaRPr lang="tr-TR" sz="3800"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1344752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1046986"/>
          </a:xfrm>
          <a:solidFill>
            <a:srgbClr val="00A5B5">
              <a:alpha val="59000"/>
            </a:srgbClr>
          </a:solidFill>
        </p:spPr>
        <p:txBody>
          <a:bodyPr>
            <a:normAutofit fontScale="90000"/>
          </a:bodyPr>
          <a:lstStyle/>
          <a:p>
            <a:r>
              <a:rPr lang="tr-TR" sz="4000" b="1" dirty="0">
                <a:solidFill>
                  <a:schemeClr val="bg1"/>
                </a:solidFill>
                <a:latin typeface="+mn-lt"/>
              </a:rPr>
              <a:t>İNŞAAT SEKTÖRÜ MUHASEBE UYGULAMALARINDA YAŞANAN SORUNLAR</a:t>
            </a:r>
          </a:p>
        </p:txBody>
      </p:sp>
      <p:sp>
        <p:nvSpPr>
          <p:cNvPr id="9" name="İçerik Yer Tutucusu 8"/>
          <p:cNvSpPr>
            <a:spLocks noGrp="1"/>
          </p:cNvSpPr>
          <p:nvPr>
            <p:ph idx="1"/>
          </p:nvPr>
        </p:nvSpPr>
        <p:spPr>
          <a:xfrm>
            <a:off x="585216" y="1412111"/>
            <a:ext cx="11277600" cy="4909774"/>
          </a:xfrm>
        </p:spPr>
        <p:txBody>
          <a:bodyPr>
            <a:normAutofit/>
          </a:bodyPr>
          <a:lstStyle/>
          <a:p>
            <a:pPr marL="0" indent="0" algn="just">
              <a:buNone/>
            </a:pPr>
            <a:r>
              <a:rPr lang="tr-TR" sz="3800" dirty="0">
                <a:solidFill>
                  <a:srgbClr val="00A5B5"/>
                </a:solidFill>
              </a:rPr>
              <a:t>Ancak başladığı takvim yılı içerisinde tamamlanamayan taahhüt şeklindeki inşaat işlerinde durum, gerek vergi mevzuatı ve gerekse TMS/TFRS açısından farklılaşmaktadır.</a:t>
            </a:r>
          </a:p>
          <a:p>
            <a:pPr marL="0" indent="0" algn="just">
              <a:buNone/>
            </a:pPr>
            <a:r>
              <a:rPr lang="tr-TR" sz="3800" dirty="0">
                <a:solidFill>
                  <a:srgbClr val="00A5B5"/>
                </a:solidFill>
              </a:rPr>
              <a:t>Kamu kurum ya da kuruluşlarına gerçekleştirilen inşaat taahhüt işlerinde ise bir iş yapım şekli olarak görmekte olduğumuz KÖİ yöntemine dayanan inşaat işleri de genellikle başladığı takvim yılında tamamlanamayan büyük ölçekli işlerdir. </a:t>
            </a:r>
          </a:p>
          <a:p>
            <a:pPr marL="0" indent="0" algn="just">
              <a:buNone/>
            </a:pPr>
            <a:endParaRPr lang="tr-TR" sz="3800"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4211285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1046986"/>
          </a:xfrm>
          <a:solidFill>
            <a:srgbClr val="00A5B5">
              <a:alpha val="59000"/>
            </a:srgbClr>
          </a:solidFill>
        </p:spPr>
        <p:txBody>
          <a:bodyPr>
            <a:normAutofit fontScale="90000"/>
          </a:bodyPr>
          <a:lstStyle/>
          <a:p>
            <a:r>
              <a:rPr lang="tr-TR" sz="4000" b="1" dirty="0">
                <a:solidFill>
                  <a:schemeClr val="bg1"/>
                </a:solidFill>
                <a:latin typeface="+mn-lt"/>
              </a:rPr>
              <a:t>İNŞAAT SEKTÖRÜ MUHASEBE UYGULAMALARINDA YAŞANAN SORUNLAR</a:t>
            </a:r>
          </a:p>
        </p:txBody>
      </p:sp>
      <p:sp>
        <p:nvSpPr>
          <p:cNvPr id="9" name="İçerik Yer Tutucusu 8"/>
          <p:cNvSpPr>
            <a:spLocks noGrp="1"/>
          </p:cNvSpPr>
          <p:nvPr>
            <p:ph idx="1"/>
          </p:nvPr>
        </p:nvSpPr>
        <p:spPr>
          <a:xfrm>
            <a:off x="585216" y="1412111"/>
            <a:ext cx="11277600" cy="4909774"/>
          </a:xfrm>
        </p:spPr>
        <p:txBody>
          <a:bodyPr>
            <a:normAutofit/>
          </a:bodyPr>
          <a:lstStyle/>
          <a:p>
            <a:pPr marL="0" indent="0" algn="just">
              <a:buNone/>
            </a:pPr>
            <a:r>
              <a:rPr lang="tr-TR" sz="3200" dirty="0">
                <a:solidFill>
                  <a:srgbClr val="00A5B5"/>
                </a:solidFill>
              </a:rPr>
              <a:t>Bu açıdan bakıldığında, yıllara yaygın inşaat ve taahhüt işleri kapsamının ilgili vergi mevzuatı ve TMS/TFRS kapsamında değerlendirileceği kabul edilebilir. </a:t>
            </a:r>
          </a:p>
          <a:p>
            <a:pPr marL="0" indent="0" algn="just">
              <a:buNone/>
            </a:pPr>
            <a:r>
              <a:rPr lang="tr-TR" sz="3200" dirty="0">
                <a:solidFill>
                  <a:srgbClr val="00A5B5"/>
                </a:solidFill>
              </a:rPr>
              <a:t>Ancak burada da işin tamamlandığı tarih itibariyle yapılan eserin ve kullanımı içerisinde olan demirbaş ve tesislerin mülkiyetine sahip olmamakla birlikte belirli bir süre kullanım hakkının müteahhit firmada kaldığı görülmektedir. </a:t>
            </a:r>
          </a:p>
          <a:p>
            <a:pPr marL="0" indent="0" algn="just">
              <a:buNone/>
            </a:pPr>
            <a:r>
              <a:rPr lang="tr-TR" sz="3200" dirty="0">
                <a:solidFill>
                  <a:srgbClr val="00A5B5"/>
                </a:solidFill>
              </a:rPr>
              <a:t>Bu sürelerin genellikle yirmi yıldan aşağı olmadığı da dikkate alındığında, karşımıza özellik gösteren muhasebe uygulamalarının çıkacağı da bir gerçektir. </a:t>
            </a:r>
            <a:endParaRPr lang="tr-TR" sz="3200" b="1" dirty="0">
              <a:solidFill>
                <a:srgbClr val="00A5B5"/>
              </a:solidFill>
            </a:endParaRPr>
          </a:p>
          <a:p>
            <a:pPr marL="0" indent="0" algn="just">
              <a:buNone/>
            </a:pPr>
            <a:endParaRPr lang="tr-TR" sz="3200"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280689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977538"/>
          </a:xfrm>
          <a:solidFill>
            <a:srgbClr val="00A5B5">
              <a:alpha val="59000"/>
            </a:srgbClr>
          </a:solidFill>
        </p:spPr>
        <p:txBody>
          <a:bodyPr>
            <a:normAutofit fontScale="90000"/>
          </a:bodyPr>
          <a:lstStyle/>
          <a:p>
            <a:r>
              <a:rPr lang="tr-TR" sz="4000" b="1" dirty="0">
                <a:solidFill>
                  <a:schemeClr val="bg1"/>
                </a:solidFill>
                <a:latin typeface="+mn-lt"/>
              </a:rPr>
              <a:t>VERGİ MEVZUATI AÇISINDAN YAŞANAN SORUNLAR VE ÖNERİLER</a:t>
            </a:r>
          </a:p>
        </p:txBody>
      </p:sp>
      <p:sp>
        <p:nvSpPr>
          <p:cNvPr id="9" name="İçerik Yer Tutucusu 8"/>
          <p:cNvSpPr>
            <a:spLocks noGrp="1"/>
          </p:cNvSpPr>
          <p:nvPr>
            <p:ph idx="1"/>
          </p:nvPr>
        </p:nvSpPr>
        <p:spPr>
          <a:xfrm>
            <a:off x="585216" y="1342663"/>
            <a:ext cx="11277600" cy="4979222"/>
          </a:xfrm>
        </p:spPr>
        <p:txBody>
          <a:bodyPr>
            <a:normAutofit/>
          </a:bodyPr>
          <a:lstStyle/>
          <a:p>
            <a:pPr marL="0" indent="0" algn="just">
              <a:buNone/>
            </a:pPr>
            <a:r>
              <a:rPr lang="tr-TR" sz="3800" dirty="0">
                <a:solidFill>
                  <a:srgbClr val="00A5B5"/>
                </a:solidFill>
              </a:rPr>
              <a:t>Vergi mevzuatı kapsamında muhasebe uygulamalarında en fazla sorun özel inşaat işlerinde görülmektedir. </a:t>
            </a:r>
          </a:p>
          <a:p>
            <a:pPr marL="0" indent="0" algn="just">
              <a:buNone/>
            </a:pPr>
            <a:r>
              <a:rPr lang="tr-TR" sz="3800" dirty="0">
                <a:solidFill>
                  <a:srgbClr val="00A5B5"/>
                </a:solidFill>
              </a:rPr>
              <a:t>Özellikle toplam maliyetin önemli bir kısmını oluşturan arsa maliyetinin belirlenmesi sırasında, satın alınan arsa üzerinde ya da arsa payı karşılığında alınan arsa ya da miras kalan arsa üzerinde inşaat faaliyetinin yapılmasına bağlı olarak uygulama farklılıkları söz konusu olacaktır. </a:t>
            </a:r>
          </a:p>
          <a:p>
            <a:pPr marL="0" indent="0" algn="just">
              <a:buNone/>
            </a:pPr>
            <a:endParaRPr lang="tr-TR" sz="3800" b="1" dirty="0">
              <a:solidFill>
                <a:srgbClr val="00A5B5"/>
              </a:solidFill>
            </a:endParaRPr>
          </a:p>
          <a:p>
            <a:pPr marL="0" indent="0" algn="just">
              <a:buNone/>
            </a:pPr>
            <a:endParaRPr lang="tr-TR" sz="3800"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2995541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977538"/>
          </a:xfrm>
          <a:solidFill>
            <a:srgbClr val="00A5B5">
              <a:alpha val="59000"/>
            </a:srgbClr>
          </a:solidFill>
        </p:spPr>
        <p:txBody>
          <a:bodyPr>
            <a:normAutofit fontScale="90000"/>
          </a:bodyPr>
          <a:lstStyle/>
          <a:p>
            <a:r>
              <a:rPr lang="tr-TR" sz="4000" b="1" dirty="0">
                <a:solidFill>
                  <a:schemeClr val="bg1"/>
                </a:solidFill>
                <a:latin typeface="+mn-lt"/>
              </a:rPr>
              <a:t>VERGİ MEVZUATI AÇISINDAN YAŞANAN SORUNLAR VE ÖNERİLER</a:t>
            </a:r>
          </a:p>
        </p:txBody>
      </p:sp>
      <p:sp>
        <p:nvSpPr>
          <p:cNvPr id="9" name="İçerik Yer Tutucusu 8"/>
          <p:cNvSpPr>
            <a:spLocks noGrp="1"/>
          </p:cNvSpPr>
          <p:nvPr>
            <p:ph idx="1"/>
          </p:nvPr>
        </p:nvSpPr>
        <p:spPr>
          <a:xfrm>
            <a:off x="585216" y="1342663"/>
            <a:ext cx="11277600" cy="4979222"/>
          </a:xfrm>
        </p:spPr>
        <p:txBody>
          <a:bodyPr>
            <a:normAutofit/>
          </a:bodyPr>
          <a:lstStyle/>
          <a:p>
            <a:pPr marL="0" indent="0" algn="just">
              <a:buNone/>
            </a:pPr>
            <a:r>
              <a:rPr lang="tr-TR" sz="3800" dirty="0">
                <a:solidFill>
                  <a:srgbClr val="00A5B5"/>
                </a:solidFill>
              </a:rPr>
              <a:t>Bu durumda arsa için emsal bedelin ve KDV matrah ve oranlarının, faaliyet sonucunda ise hasılatın ve karın tespiti önemli olmaktadır. </a:t>
            </a:r>
          </a:p>
          <a:p>
            <a:pPr marL="0" indent="0" algn="just">
              <a:buNone/>
            </a:pPr>
            <a:r>
              <a:rPr lang="tr-TR" sz="3800" dirty="0">
                <a:solidFill>
                  <a:srgbClr val="00A5B5"/>
                </a:solidFill>
              </a:rPr>
              <a:t>Buralarda yapılabilecek yorum ya da değerlendirme hataları, işletmeleri önemli vergi sorunlarıyla karşı karşıya bırakabilecektir. </a:t>
            </a:r>
          </a:p>
          <a:p>
            <a:pPr marL="0" indent="0" algn="just">
              <a:buNone/>
            </a:pPr>
            <a:r>
              <a:rPr lang="tr-TR" sz="3800" dirty="0">
                <a:solidFill>
                  <a:srgbClr val="00A5B5"/>
                </a:solidFill>
              </a:rPr>
              <a:t>Ancak burada özel inşaat işleri kapsam dışında tutulacaktır.</a:t>
            </a:r>
          </a:p>
          <a:p>
            <a:pPr marL="0" indent="0" algn="just">
              <a:buNone/>
            </a:pPr>
            <a:endParaRPr lang="tr-TR" sz="3800" b="1" dirty="0">
              <a:solidFill>
                <a:srgbClr val="00A5B5"/>
              </a:solidFill>
            </a:endParaRPr>
          </a:p>
          <a:p>
            <a:pPr marL="0" indent="0" algn="just">
              <a:buNone/>
            </a:pPr>
            <a:endParaRPr lang="tr-TR" sz="3800"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501991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772299"/>
          </a:xfrm>
          <a:solidFill>
            <a:srgbClr val="00A5B5">
              <a:alpha val="59000"/>
            </a:srgbClr>
          </a:solidFill>
        </p:spPr>
        <p:txBody>
          <a:bodyPr>
            <a:normAutofit/>
          </a:bodyPr>
          <a:lstStyle/>
          <a:p>
            <a:r>
              <a:rPr lang="tr-TR" sz="4000" b="1" dirty="0">
                <a:solidFill>
                  <a:schemeClr val="bg1"/>
                </a:solidFill>
                <a:latin typeface="+mn-lt"/>
              </a:rPr>
              <a:t>İNŞAAT SEKTÖRÜ VE EKONOMİDEKİ YERİ</a:t>
            </a:r>
          </a:p>
        </p:txBody>
      </p:sp>
      <p:sp>
        <p:nvSpPr>
          <p:cNvPr id="9" name="İçerik Yer Tutucusu 8"/>
          <p:cNvSpPr>
            <a:spLocks noGrp="1"/>
          </p:cNvSpPr>
          <p:nvPr>
            <p:ph idx="1"/>
          </p:nvPr>
        </p:nvSpPr>
        <p:spPr>
          <a:xfrm>
            <a:off x="585216" y="1234140"/>
            <a:ext cx="11277600" cy="5087745"/>
          </a:xfrm>
        </p:spPr>
        <p:txBody>
          <a:bodyPr>
            <a:normAutofit/>
          </a:bodyPr>
          <a:lstStyle/>
          <a:p>
            <a:pPr marL="0" indent="0" algn="just">
              <a:buNone/>
            </a:pPr>
            <a:r>
              <a:rPr lang="tr-TR" sz="3500" dirty="0">
                <a:solidFill>
                  <a:srgbClr val="00A5B5"/>
                </a:solidFill>
              </a:rPr>
              <a:t>GSYH içindeki direkt payı yaklaşık %8 olmakla birlikte, bağlı sektörlere dolaylı etkileri de düşünüldüğünde, %30'lara ulaşan inşaat sektöründe reel büyüme 2018 birinci çeyrekte % 6.9 olmuştur (Türkiye Müteahhitler Birliği, İnşaat Sektörü Analizi, 2018). </a:t>
            </a:r>
          </a:p>
          <a:p>
            <a:pPr marL="0" indent="0" algn="just">
              <a:buNone/>
            </a:pPr>
            <a:r>
              <a:rPr lang="tr-TR" sz="3500" dirty="0">
                <a:solidFill>
                  <a:srgbClr val="00A5B5"/>
                </a:solidFill>
              </a:rPr>
              <a:t>Bu büyüme oranı da göstermektedir ki sektörün ekonomimiz içerisindeki payı, GSMH’deki büyümeye paralel olarak devam etmektedir.</a:t>
            </a:r>
            <a:endParaRPr lang="tr-TR" sz="3500"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4035173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977538"/>
          </a:xfrm>
          <a:solidFill>
            <a:srgbClr val="00A5B5">
              <a:alpha val="59000"/>
            </a:srgbClr>
          </a:solidFill>
        </p:spPr>
        <p:txBody>
          <a:bodyPr>
            <a:normAutofit fontScale="90000"/>
          </a:bodyPr>
          <a:lstStyle/>
          <a:p>
            <a:r>
              <a:rPr lang="tr-TR" sz="4000" b="1" dirty="0">
                <a:solidFill>
                  <a:schemeClr val="bg1"/>
                </a:solidFill>
                <a:latin typeface="+mn-lt"/>
              </a:rPr>
              <a:t>VERGİ MEVZUATI AÇISINDAN YAŞANAN SORUNLAR VE ÖNERİLER</a:t>
            </a:r>
          </a:p>
        </p:txBody>
      </p:sp>
      <p:sp>
        <p:nvSpPr>
          <p:cNvPr id="9" name="İçerik Yer Tutucusu 8"/>
          <p:cNvSpPr>
            <a:spLocks noGrp="1"/>
          </p:cNvSpPr>
          <p:nvPr>
            <p:ph idx="1"/>
          </p:nvPr>
        </p:nvSpPr>
        <p:spPr>
          <a:xfrm>
            <a:off x="585216" y="1342663"/>
            <a:ext cx="11277600" cy="4979222"/>
          </a:xfrm>
        </p:spPr>
        <p:txBody>
          <a:bodyPr>
            <a:normAutofit/>
          </a:bodyPr>
          <a:lstStyle/>
          <a:p>
            <a:pPr marL="0" indent="0">
              <a:buNone/>
            </a:pPr>
            <a:r>
              <a:rPr lang="tr-TR" sz="3200" dirty="0">
                <a:solidFill>
                  <a:srgbClr val="00A5B5"/>
                </a:solidFill>
              </a:rPr>
              <a:t>Taahhüt şeklinde gerçekleştirilen inşaat işlerinde ise vergi mevzuatı açısından karşılaşılan belli başlı sorunlar şunlardır;</a:t>
            </a:r>
          </a:p>
          <a:p>
            <a:pPr marL="984250" lvl="0" indent="-358775">
              <a:buFont typeface="Wingdings" panose="05000000000000000000" pitchFamily="2" charset="2"/>
              <a:buChar char="ü"/>
            </a:pPr>
            <a:r>
              <a:rPr lang="tr-TR" sz="3200" dirty="0">
                <a:solidFill>
                  <a:srgbClr val="00A5B5"/>
                </a:solidFill>
              </a:rPr>
              <a:t>İşe başlama ve bitiş tarihinin tespiti,</a:t>
            </a:r>
          </a:p>
          <a:p>
            <a:pPr marL="984250" lvl="0" indent="-358775">
              <a:buFont typeface="Wingdings" panose="05000000000000000000" pitchFamily="2" charset="2"/>
              <a:buChar char="ü"/>
            </a:pPr>
            <a:r>
              <a:rPr lang="tr-TR" sz="3200" dirty="0">
                <a:solidFill>
                  <a:srgbClr val="00A5B5"/>
                </a:solidFill>
              </a:rPr>
              <a:t>KDV matrahının ve oranlarının tespiti,</a:t>
            </a:r>
          </a:p>
          <a:p>
            <a:pPr marL="984250" lvl="0" indent="-358775">
              <a:buFont typeface="Wingdings" panose="05000000000000000000" pitchFamily="2" charset="2"/>
              <a:buChar char="ü"/>
            </a:pPr>
            <a:r>
              <a:rPr lang="tr-TR" sz="3200" dirty="0">
                <a:solidFill>
                  <a:srgbClr val="00A5B5"/>
                </a:solidFill>
              </a:rPr>
              <a:t>KDV iadesi,</a:t>
            </a:r>
          </a:p>
          <a:p>
            <a:pPr marL="984250" lvl="0" indent="-358775">
              <a:buFont typeface="Wingdings" panose="05000000000000000000" pitchFamily="2" charset="2"/>
              <a:buChar char="ü"/>
            </a:pPr>
            <a:r>
              <a:rPr lang="tr-TR" sz="3200" dirty="0">
                <a:solidFill>
                  <a:srgbClr val="00A5B5"/>
                </a:solidFill>
              </a:rPr>
              <a:t>KDV ve Gelir Vergisi Tevkifatı uygulaması,</a:t>
            </a:r>
          </a:p>
          <a:p>
            <a:pPr marL="984250" lvl="0" indent="-358775">
              <a:buFont typeface="Wingdings" panose="05000000000000000000" pitchFamily="2" charset="2"/>
              <a:buChar char="ü"/>
            </a:pPr>
            <a:r>
              <a:rPr lang="tr-TR" sz="3200" dirty="0">
                <a:solidFill>
                  <a:srgbClr val="00A5B5"/>
                </a:solidFill>
              </a:rPr>
              <a:t>Ticari kazancın tespiti ve vergilendirilmesi,</a:t>
            </a:r>
          </a:p>
          <a:p>
            <a:pPr marL="984250" lvl="0" indent="-358775">
              <a:buFont typeface="Wingdings" panose="05000000000000000000" pitchFamily="2" charset="2"/>
              <a:buChar char="ü"/>
            </a:pPr>
            <a:r>
              <a:rPr lang="tr-TR" sz="3200" dirty="0">
                <a:solidFill>
                  <a:srgbClr val="00A5B5"/>
                </a:solidFill>
              </a:rPr>
              <a:t>Ortak genel giderlerin dağıtımı.</a:t>
            </a:r>
          </a:p>
          <a:p>
            <a:pPr marL="0" indent="0">
              <a:buNone/>
            </a:pPr>
            <a:endParaRPr lang="tr-TR" sz="3200" b="1" dirty="0">
              <a:solidFill>
                <a:srgbClr val="00A5B5"/>
              </a:solidFill>
            </a:endParaRPr>
          </a:p>
          <a:p>
            <a:pPr marL="0" indent="0">
              <a:buNone/>
            </a:pPr>
            <a:endParaRPr lang="tr-TR" sz="3200" b="1" dirty="0">
              <a:solidFill>
                <a:srgbClr val="00A5B5"/>
              </a:solidFill>
            </a:endParaRPr>
          </a:p>
          <a:p>
            <a:pPr marL="0" indent="0">
              <a:buNone/>
            </a:pPr>
            <a:endParaRPr lang="tr-TR" sz="3200"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2668802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 calcmode="lin" valueType="num">
                                      <p:cBhvr additive="base">
                                        <p:cTn id="25"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xEl>
                                              <p:pRg st="4" end="4"/>
                                            </p:txEl>
                                          </p:spTgt>
                                        </p:tgtEl>
                                        <p:attrNameLst>
                                          <p:attrName>style.visibility</p:attrName>
                                        </p:attrNameLst>
                                      </p:cBhvr>
                                      <p:to>
                                        <p:strVal val="visible"/>
                                      </p:to>
                                    </p:set>
                                    <p:anim calcmode="lin" valueType="num">
                                      <p:cBhvr additive="base">
                                        <p:cTn id="31"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xEl>
                                              <p:pRg st="5" end="5"/>
                                            </p:txEl>
                                          </p:spTgt>
                                        </p:tgtEl>
                                        <p:attrNameLst>
                                          <p:attrName>style.visibility</p:attrName>
                                        </p:attrNameLst>
                                      </p:cBhvr>
                                      <p:to>
                                        <p:strVal val="visible"/>
                                      </p:to>
                                    </p:set>
                                    <p:anim calcmode="lin" valueType="num">
                                      <p:cBhvr additive="base">
                                        <p:cTn id="37"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xEl>
                                              <p:pRg st="6" end="6"/>
                                            </p:txEl>
                                          </p:spTgt>
                                        </p:tgtEl>
                                        <p:attrNameLst>
                                          <p:attrName>style.visibility</p:attrName>
                                        </p:attrNameLst>
                                      </p:cBhvr>
                                      <p:to>
                                        <p:strVal val="visible"/>
                                      </p:to>
                                    </p:set>
                                    <p:anim calcmode="lin" valueType="num">
                                      <p:cBhvr additive="base">
                                        <p:cTn id="43"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8"/>
          <p:cNvSpPr>
            <a:spLocks noGrp="1"/>
          </p:cNvSpPr>
          <p:nvPr>
            <p:ph idx="1"/>
          </p:nvPr>
        </p:nvSpPr>
        <p:spPr>
          <a:xfrm>
            <a:off x="585216" y="1342663"/>
            <a:ext cx="11277600" cy="4979222"/>
          </a:xfrm>
        </p:spPr>
        <p:txBody>
          <a:bodyPr>
            <a:noAutofit/>
          </a:bodyPr>
          <a:lstStyle/>
          <a:p>
            <a:pPr marL="0" indent="0" algn="just">
              <a:buNone/>
            </a:pPr>
            <a:r>
              <a:rPr lang="tr-TR" sz="3100" dirty="0">
                <a:solidFill>
                  <a:srgbClr val="00A5B5"/>
                </a:solidFill>
              </a:rPr>
              <a:t>Yıllara yaygın inşaat taahhüt işlerine ilişkin muhasebe uygulamalarındaki asıl önemli konu, sözleşme gelir ve maliyetlerinin inşaat süresi kapsamındaki muhasebe dönemleriyle ilişkilendirilmesidir. </a:t>
            </a:r>
          </a:p>
          <a:p>
            <a:pPr marL="0" indent="0" algn="just">
              <a:buNone/>
            </a:pPr>
            <a:r>
              <a:rPr lang="tr-TR" sz="3100" dirty="0">
                <a:solidFill>
                  <a:srgbClr val="00A5B5"/>
                </a:solidFill>
              </a:rPr>
              <a:t>Yap-İşlet-Devret şeklindeki inşaatlar ile özel inşaat işleri dışındaki müşteri adına ve hesabına yapılan yıllara yaygın inşaat ve onarım sözleşmelerine ilişkin gelir ve maliyetlerle ilgili muhasebe uygulamalarının açıklanmasını amaçlayan TMS 11- İnşaat Sözleşmeleri Standardı, esasta “tamamlanma yöntemi” ve “tamamlanma yüzdesi (aşamaları) yöntemi” olmak üzere iki temel yöntemin kullanılmasını öngörmüştür. </a:t>
            </a: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
        <p:nvSpPr>
          <p:cNvPr id="7" name="Unvan 7"/>
          <p:cNvSpPr txBox="1">
            <a:spLocks/>
          </p:cNvSpPr>
          <p:nvPr/>
        </p:nvSpPr>
        <p:spPr>
          <a:xfrm>
            <a:off x="585216" y="365125"/>
            <a:ext cx="11277600" cy="977538"/>
          </a:xfrm>
          <a:prstGeom prst="rect">
            <a:avLst/>
          </a:prstGeom>
          <a:solidFill>
            <a:srgbClr val="00A5B5">
              <a:alpha val="59000"/>
            </a:srgbClr>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4000" b="1" dirty="0">
                <a:solidFill>
                  <a:schemeClr val="bg1"/>
                </a:solidFill>
                <a:latin typeface="+mn-lt"/>
              </a:rPr>
              <a:t>TMS/TFRS AÇISINDAN YAŞANAN SORUNLAR VE ÖNERİLER</a:t>
            </a:r>
          </a:p>
        </p:txBody>
      </p:sp>
    </p:spTree>
    <p:extLst>
      <p:ext uri="{BB962C8B-B14F-4D97-AF65-F5344CB8AC3E}">
        <p14:creationId xmlns:p14="http://schemas.microsoft.com/office/powerpoint/2010/main" val="3386692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8"/>
          <p:cNvSpPr>
            <a:spLocks noGrp="1"/>
          </p:cNvSpPr>
          <p:nvPr>
            <p:ph idx="1"/>
          </p:nvPr>
        </p:nvSpPr>
        <p:spPr>
          <a:xfrm>
            <a:off x="585216" y="1342663"/>
            <a:ext cx="11277600" cy="4979222"/>
          </a:xfrm>
        </p:spPr>
        <p:txBody>
          <a:bodyPr>
            <a:normAutofit/>
          </a:bodyPr>
          <a:lstStyle/>
          <a:p>
            <a:pPr marL="0" indent="0" algn="just">
              <a:buNone/>
            </a:pPr>
            <a:r>
              <a:rPr lang="tr-TR" dirty="0">
                <a:solidFill>
                  <a:srgbClr val="00A5B5"/>
                </a:solidFill>
              </a:rPr>
              <a:t>Söz konusu standart, bir inşaat sözleşmesinin sonucu güvenilir bir biçimde öngörülebiliyorsa, inşaata ilişkin gelir ve maliyetlerin bilanço günü itibariyle sözleşme faaliyetlerinin tamamlanma yüzdesi esas alınarak finansal tablolara yansıtılmasını, aksi durumda ise tamamlanma yönteminin kullanılmak zorunda kalınacağını öngörmektedir (Acar, 2013:25, 32). </a:t>
            </a:r>
          </a:p>
          <a:p>
            <a:pPr marL="0" indent="0" algn="just">
              <a:buNone/>
            </a:pPr>
            <a:r>
              <a:rPr lang="tr-TR" dirty="0">
                <a:solidFill>
                  <a:srgbClr val="00A5B5"/>
                </a:solidFill>
              </a:rPr>
              <a:t>Ancak söz konusu standart TFRS 15- Müşteri Sözleşmelerinden Hasılat Standardının 01.01.2018 tarihi itibariyle yürürlüğe girmesi ile birlikte yürürlükten kalkmıştır. </a:t>
            </a:r>
          </a:p>
          <a:p>
            <a:pPr marL="0" indent="0" algn="just">
              <a:buNone/>
            </a:pPr>
            <a:r>
              <a:rPr lang="tr-TR" dirty="0">
                <a:solidFill>
                  <a:srgbClr val="00A5B5"/>
                </a:solidFill>
              </a:rPr>
              <a:t>Bu bağlamda 01.01.2018 tarihinden itibaren daha önce TMS 11’in kapsamında </a:t>
            </a:r>
            <a:r>
              <a:rPr lang="tr-TR" dirty="0" err="1">
                <a:solidFill>
                  <a:srgbClr val="00A5B5"/>
                </a:solidFill>
              </a:rPr>
              <a:t>yeralan</a:t>
            </a:r>
            <a:r>
              <a:rPr lang="tr-TR" dirty="0">
                <a:solidFill>
                  <a:srgbClr val="00A5B5"/>
                </a:solidFill>
              </a:rPr>
              <a:t> inşaat işlerinin muhasebeleştirilmesine ilişkin esaslar konusunda TFRS 15’in kullanılması gerekmektedir.</a:t>
            </a:r>
          </a:p>
          <a:p>
            <a:pPr marL="0" indent="0" algn="just">
              <a:buNone/>
            </a:pPr>
            <a:endParaRPr lang="tr-TR"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
        <p:nvSpPr>
          <p:cNvPr id="7" name="Unvan 7"/>
          <p:cNvSpPr txBox="1">
            <a:spLocks/>
          </p:cNvSpPr>
          <p:nvPr/>
        </p:nvSpPr>
        <p:spPr>
          <a:xfrm>
            <a:off x="585216" y="365125"/>
            <a:ext cx="11277600" cy="977538"/>
          </a:xfrm>
          <a:prstGeom prst="rect">
            <a:avLst/>
          </a:prstGeom>
          <a:solidFill>
            <a:srgbClr val="00A5B5">
              <a:alpha val="59000"/>
            </a:srgbClr>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4000" b="1" dirty="0">
                <a:solidFill>
                  <a:schemeClr val="bg1"/>
                </a:solidFill>
                <a:latin typeface="+mn-lt"/>
              </a:rPr>
              <a:t>TMS/TFRS AÇISINDAN YAŞANAN SORUNLAR VE ÖNERİLER</a:t>
            </a:r>
          </a:p>
        </p:txBody>
      </p:sp>
    </p:spTree>
    <p:extLst>
      <p:ext uri="{BB962C8B-B14F-4D97-AF65-F5344CB8AC3E}">
        <p14:creationId xmlns:p14="http://schemas.microsoft.com/office/powerpoint/2010/main" val="4284551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8"/>
          <p:cNvSpPr>
            <a:spLocks noGrp="1"/>
          </p:cNvSpPr>
          <p:nvPr>
            <p:ph idx="1"/>
          </p:nvPr>
        </p:nvSpPr>
        <p:spPr>
          <a:xfrm>
            <a:off x="585216" y="1342663"/>
            <a:ext cx="11277600" cy="4979222"/>
          </a:xfrm>
        </p:spPr>
        <p:txBody>
          <a:bodyPr>
            <a:normAutofit/>
          </a:bodyPr>
          <a:lstStyle/>
          <a:p>
            <a:pPr marL="0" indent="0" algn="just">
              <a:buNone/>
            </a:pPr>
            <a:r>
              <a:rPr lang="tr-TR" sz="3800" dirty="0">
                <a:solidFill>
                  <a:srgbClr val="00A5B5"/>
                </a:solidFill>
              </a:rPr>
              <a:t>TFRS 15, TMS 11’den farklı olarak sadece inşaat sektöründeki işletmelerin muhasebe uygulamalarına yönelik hükümler getirmemektedir. </a:t>
            </a:r>
          </a:p>
          <a:p>
            <a:pPr marL="0" indent="0" algn="just">
              <a:buNone/>
            </a:pPr>
            <a:r>
              <a:rPr lang="tr-TR" sz="3800" dirty="0">
                <a:solidFill>
                  <a:srgbClr val="00A5B5"/>
                </a:solidFill>
              </a:rPr>
              <a:t>İnşaat sektörü yanında, yazılım, perakende ve telekomünikasyon gibi sektörlerde faaliyette bulunan ve müşteri ile sözleşme yapılmış olması esasına dayanan işlerin muhasebeleştirilmesinde uygulanacak esasları göstermektedir. </a:t>
            </a:r>
          </a:p>
          <a:p>
            <a:pPr marL="0" indent="0" algn="just">
              <a:buNone/>
            </a:pPr>
            <a:endParaRPr lang="tr-TR" sz="3800"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
        <p:nvSpPr>
          <p:cNvPr id="7" name="Unvan 7"/>
          <p:cNvSpPr txBox="1">
            <a:spLocks/>
          </p:cNvSpPr>
          <p:nvPr/>
        </p:nvSpPr>
        <p:spPr>
          <a:xfrm>
            <a:off x="585216" y="365125"/>
            <a:ext cx="11277600" cy="977538"/>
          </a:xfrm>
          <a:prstGeom prst="rect">
            <a:avLst/>
          </a:prstGeom>
          <a:solidFill>
            <a:srgbClr val="00A5B5">
              <a:alpha val="59000"/>
            </a:srgbClr>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4000" b="1" dirty="0">
                <a:solidFill>
                  <a:schemeClr val="bg1"/>
                </a:solidFill>
                <a:latin typeface="+mn-lt"/>
              </a:rPr>
              <a:t>TMS/TFRS AÇISINDAN YAŞANAN SORUNLAR VE ÖNERİLER</a:t>
            </a:r>
          </a:p>
        </p:txBody>
      </p:sp>
    </p:spTree>
    <p:extLst>
      <p:ext uri="{BB962C8B-B14F-4D97-AF65-F5344CB8AC3E}">
        <p14:creationId xmlns:p14="http://schemas.microsoft.com/office/powerpoint/2010/main" val="2329451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8"/>
          <p:cNvSpPr>
            <a:spLocks noGrp="1"/>
          </p:cNvSpPr>
          <p:nvPr>
            <p:ph idx="1"/>
          </p:nvPr>
        </p:nvSpPr>
        <p:spPr>
          <a:xfrm>
            <a:off x="585216" y="1342663"/>
            <a:ext cx="11277600" cy="4979222"/>
          </a:xfrm>
        </p:spPr>
        <p:txBody>
          <a:bodyPr>
            <a:normAutofit/>
          </a:bodyPr>
          <a:lstStyle/>
          <a:p>
            <a:pPr marL="0" indent="0" algn="just">
              <a:buNone/>
            </a:pPr>
            <a:r>
              <a:rPr lang="tr-TR" dirty="0">
                <a:solidFill>
                  <a:srgbClr val="00A5B5"/>
                </a:solidFill>
              </a:rPr>
              <a:t>Bu nedenle TFRS 15, hasılatın tanınmasında 5 aşamalı bir yöntem kullanılmasını öngörmektedir (Arabacı, 2017:63). Bunlar;</a:t>
            </a:r>
          </a:p>
          <a:p>
            <a:pPr marL="984250" indent="-358775" algn="just">
              <a:buFont typeface="Wingdings" panose="05000000000000000000" pitchFamily="2" charset="2"/>
              <a:buChar char="ü"/>
            </a:pPr>
            <a:r>
              <a:rPr lang="tr-TR" dirty="0">
                <a:solidFill>
                  <a:srgbClr val="00A5B5"/>
                </a:solidFill>
              </a:rPr>
              <a:t>Aşama 1. Müşteriyle Olan Sözleşmeyi Belirlemek, </a:t>
            </a:r>
          </a:p>
          <a:p>
            <a:pPr marL="984250" indent="-358775" algn="just">
              <a:buFont typeface="Wingdings" panose="05000000000000000000" pitchFamily="2" charset="2"/>
              <a:buChar char="ü"/>
            </a:pPr>
            <a:r>
              <a:rPr lang="tr-TR" dirty="0">
                <a:solidFill>
                  <a:srgbClr val="00A5B5"/>
                </a:solidFill>
              </a:rPr>
              <a:t>Aşama 2. Sözleşmedeki Performans Yükümlülüklerini Belirlemek, </a:t>
            </a:r>
          </a:p>
          <a:p>
            <a:pPr marL="984250" indent="-358775" algn="just">
              <a:buFont typeface="Wingdings" panose="05000000000000000000" pitchFamily="2" charset="2"/>
              <a:buChar char="ü"/>
            </a:pPr>
            <a:r>
              <a:rPr lang="tr-TR" dirty="0">
                <a:solidFill>
                  <a:srgbClr val="00A5B5"/>
                </a:solidFill>
              </a:rPr>
              <a:t>Aşama 3. İşlem Bedelini Belirlemek, </a:t>
            </a:r>
          </a:p>
          <a:p>
            <a:pPr marL="984250" indent="-358775" algn="just">
              <a:buFont typeface="Wingdings" panose="05000000000000000000" pitchFamily="2" charset="2"/>
              <a:buChar char="ü"/>
            </a:pPr>
            <a:r>
              <a:rPr lang="tr-TR" dirty="0">
                <a:solidFill>
                  <a:srgbClr val="00A5B5"/>
                </a:solidFill>
              </a:rPr>
              <a:t>Aşama 4. İşlem Bedelini Sözleşmedeki Performans Yükümlülüklerine Dağıtmak, </a:t>
            </a:r>
          </a:p>
          <a:p>
            <a:pPr marL="984250" indent="-358775" algn="just">
              <a:buFont typeface="Wingdings" panose="05000000000000000000" pitchFamily="2" charset="2"/>
              <a:buChar char="ü"/>
              <a:tabLst>
                <a:tab pos="2036763" algn="l"/>
              </a:tabLst>
            </a:pPr>
            <a:r>
              <a:rPr lang="tr-TR" dirty="0">
                <a:solidFill>
                  <a:srgbClr val="00A5B5"/>
                </a:solidFill>
              </a:rPr>
              <a:t>Aşama	5.	İşletme Performans Yükümlülüğünü Gerçekleştirdiğinde Hasılatın Tanınması.   </a:t>
            </a:r>
          </a:p>
          <a:p>
            <a:pPr marL="0" indent="0" algn="just">
              <a:buNone/>
            </a:pPr>
            <a:endParaRPr lang="tr-TR"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
        <p:nvSpPr>
          <p:cNvPr id="7" name="Unvan 7"/>
          <p:cNvSpPr txBox="1">
            <a:spLocks/>
          </p:cNvSpPr>
          <p:nvPr/>
        </p:nvSpPr>
        <p:spPr>
          <a:xfrm>
            <a:off x="585216" y="365125"/>
            <a:ext cx="11277600" cy="977538"/>
          </a:xfrm>
          <a:prstGeom prst="rect">
            <a:avLst/>
          </a:prstGeom>
          <a:solidFill>
            <a:srgbClr val="00A5B5">
              <a:alpha val="59000"/>
            </a:srgbClr>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4000" b="1" dirty="0">
                <a:solidFill>
                  <a:schemeClr val="bg1"/>
                </a:solidFill>
                <a:latin typeface="+mn-lt"/>
              </a:rPr>
              <a:t>TMS/TFRS AÇISINDAN YAŞANAN SORUNLAR VE ÖNERİLER</a:t>
            </a:r>
          </a:p>
        </p:txBody>
      </p:sp>
    </p:spTree>
    <p:extLst>
      <p:ext uri="{BB962C8B-B14F-4D97-AF65-F5344CB8AC3E}">
        <p14:creationId xmlns:p14="http://schemas.microsoft.com/office/powerpoint/2010/main" val="2267406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 calcmode="lin" valueType="num">
                                      <p:cBhvr additive="base">
                                        <p:cTn id="25"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xEl>
                                              <p:pRg st="4" end="4"/>
                                            </p:txEl>
                                          </p:spTgt>
                                        </p:tgtEl>
                                        <p:attrNameLst>
                                          <p:attrName>style.visibility</p:attrName>
                                        </p:attrNameLst>
                                      </p:cBhvr>
                                      <p:to>
                                        <p:strVal val="visible"/>
                                      </p:to>
                                    </p:set>
                                    <p:anim calcmode="lin" valueType="num">
                                      <p:cBhvr additive="base">
                                        <p:cTn id="31"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xEl>
                                              <p:pRg st="5" end="5"/>
                                            </p:txEl>
                                          </p:spTgt>
                                        </p:tgtEl>
                                        <p:attrNameLst>
                                          <p:attrName>style.visibility</p:attrName>
                                        </p:attrNameLst>
                                      </p:cBhvr>
                                      <p:to>
                                        <p:strVal val="visible"/>
                                      </p:to>
                                    </p:set>
                                    <p:anim calcmode="lin" valueType="num">
                                      <p:cBhvr additive="base">
                                        <p:cTn id="37"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8"/>
          <p:cNvSpPr>
            <a:spLocks noGrp="1"/>
          </p:cNvSpPr>
          <p:nvPr>
            <p:ph idx="1"/>
          </p:nvPr>
        </p:nvSpPr>
        <p:spPr>
          <a:xfrm>
            <a:off x="585216" y="1342663"/>
            <a:ext cx="11277600" cy="4979222"/>
          </a:xfrm>
        </p:spPr>
        <p:txBody>
          <a:bodyPr>
            <a:normAutofit/>
          </a:bodyPr>
          <a:lstStyle/>
          <a:p>
            <a:pPr marL="0" indent="0" algn="just">
              <a:buNone/>
            </a:pPr>
            <a:r>
              <a:rPr lang="tr-TR" sz="3200" dirty="0">
                <a:solidFill>
                  <a:srgbClr val="00A5B5"/>
                </a:solidFill>
              </a:rPr>
              <a:t>Standart yukarıdaki aşamaların gerçekleştirilmesi sırasında uyulması gereken usul ve esasları da detaylı olarak tanımlamıştır. </a:t>
            </a:r>
          </a:p>
          <a:p>
            <a:pPr marL="0" indent="0" algn="just">
              <a:buNone/>
            </a:pPr>
            <a:r>
              <a:rPr lang="tr-TR" sz="3200" dirty="0">
                <a:solidFill>
                  <a:srgbClr val="00A5B5"/>
                </a:solidFill>
              </a:rPr>
              <a:t>İşletme, hasılatın finansal tablolara alınması aşamasında ortaya çıkacak tutarı ilk olarak işlem bedelini tespit ederek gerçekleştirmektedir. </a:t>
            </a:r>
          </a:p>
          <a:p>
            <a:pPr marL="0" indent="0" algn="just">
              <a:buNone/>
            </a:pPr>
            <a:r>
              <a:rPr lang="tr-TR" sz="3200" dirty="0">
                <a:solidFill>
                  <a:srgbClr val="00A5B5"/>
                </a:solidFill>
              </a:rPr>
              <a:t>İşlem bedeli, işletmenin üçüncü şahıslar adına tahsil edilen tutarlar hariç (örneğin, bazı satış vergileri), taahhüt ettiği mal veya hizmetleri müşteriye devretmesi karşılığında hak etmeyi beklediği bedeldir (Ataman ve Cavlak, 2017:412,413). </a:t>
            </a:r>
          </a:p>
          <a:p>
            <a:pPr marL="0" indent="0" algn="just">
              <a:buNone/>
            </a:pPr>
            <a:endParaRPr lang="tr-TR" sz="3200"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
        <p:nvSpPr>
          <p:cNvPr id="7" name="Unvan 7"/>
          <p:cNvSpPr txBox="1">
            <a:spLocks/>
          </p:cNvSpPr>
          <p:nvPr/>
        </p:nvSpPr>
        <p:spPr>
          <a:xfrm>
            <a:off x="585216" y="365125"/>
            <a:ext cx="11277600" cy="977538"/>
          </a:xfrm>
          <a:prstGeom prst="rect">
            <a:avLst/>
          </a:prstGeom>
          <a:solidFill>
            <a:srgbClr val="00A5B5">
              <a:alpha val="59000"/>
            </a:srgbClr>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4000" b="1" dirty="0">
                <a:solidFill>
                  <a:schemeClr val="bg1"/>
                </a:solidFill>
                <a:latin typeface="+mn-lt"/>
              </a:rPr>
              <a:t>TMS/TFRS AÇISINDAN YAŞANAN SORUNLAR VE ÖNERİLER</a:t>
            </a:r>
          </a:p>
        </p:txBody>
      </p:sp>
    </p:spTree>
    <p:extLst>
      <p:ext uri="{BB962C8B-B14F-4D97-AF65-F5344CB8AC3E}">
        <p14:creationId xmlns:p14="http://schemas.microsoft.com/office/powerpoint/2010/main" val="2256151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8"/>
          <p:cNvSpPr>
            <a:spLocks noGrp="1"/>
          </p:cNvSpPr>
          <p:nvPr>
            <p:ph idx="1"/>
          </p:nvPr>
        </p:nvSpPr>
        <p:spPr>
          <a:xfrm>
            <a:off x="585216" y="1342663"/>
            <a:ext cx="11277600" cy="4979222"/>
          </a:xfrm>
        </p:spPr>
        <p:txBody>
          <a:bodyPr>
            <a:normAutofit/>
          </a:bodyPr>
          <a:lstStyle/>
          <a:p>
            <a:pPr marL="0" indent="0" algn="just">
              <a:buNone/>
            </a:pPr>
            <a:r>
              <a:rPr lang="tr-TR" dirty="0">
                <a:solidFill>
                  <a:srgbClr val="00A5B5"/>
                </a:solidFill>
              </a:rPr>
              <a:t>Müşteri sözleşmelerinden hasılatın muhasebeleştirilmesinde beşinci adımda, edim yükümlülükleri zamana yayılı olarak yerine getirildikçe veya belli bir anda getirildiğinde hasılat finansal tablolara alınır. </a:t>
            </a:r>
          </a:p>
          <a:p>
            <a:pPr marL="0" indent="0" algn="just">
              <a:buNone/>
            </a:pPr>
            <a:r>
              <a:rPr lang="tr-TR" dirty="0">
                <a:solidFill>
                  <a:srgbClr val="00A5B5"/>
                </a:solidFill>
              </a:rPr>
              <a:t>İşletme, müşterisine transfer etmeyi taahhüt ettiği varlığın kontrolünü müşterisine geçirdiğinde edim yükümlülüğünü yerine getirmiş olur (Çalış ve Yıldırım, 2018:123). </a:t>
            </a:r>
          </a:p>
          <a:p>
            <a:pPr marL="0" indent="0" algn="just">
              <a:buNone/>
            </a:pPr>
            <a:r>
              <a:rPr lang="tr-TR" dirty="0">
                <a:solidFill>
                  <a:srgbClr val="00A5B5"/>
                </a:solidFill>
              </a:rPr>
              <a:t>Bir varlığın kontrolü müşterinin eline geçtiğinde (veya geçtikçe) varlık devredilmiş olur. Bir edim yükümlülüğü yerine getirildiğinde (veya getirildikçe) işletme, edim yükümlülüğüne tekabül eden işlem bedelini hasılat olarak finansal tablolara alır (Ataman ve Cavlak, 2017:416, 417).</a:t>
            </a:r>
          </a:p>
          <a:p>
            <a:pPr marL="0" indent="0" algn="just">
              <a:buNone/>
            </a:pPr>
            <a:endParaRPr lang="tr-TR"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
        <p:nvSpPr>
          <p:cNvPr id="7" name="Unvan 7"/>
          <p:cNvSpPr txBox="1">
            <a:spLocks/>
          </p:cNvSpPr>
          <p:nvPr/>
        </p:nvSpPr>
        <p:spPr>
          <a:xfrm>
            <a:off x="585216" y="365125"/>
            <a:ext cx="11277600" cy="977538"/>
          </a:xfrm>
          <a:prstGeom prst="rect">
            <a:avLst/>
          </a:prstGeom>
          <a:solidFill>
            <a:srgbClr val="00A5B5">
              <a:alpha val="59000"/>
            </a:srgbClr>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4000" b="1" dirty="0">
                <a:solidFill>
                  <a:schemeClr val="bg1"/>
                </a:solidFill>
                <a:latin typeface="+mn-lt"/>
              </a:rPr>
              <a:t>TMS/TFRS AÇISINDAN YAŞANAN SORUNLAR VE ÖNERİLER</a:t>
            </a:r>
          </a:p>
        </p:txBody>
      </p:sp>
    </p:spTree>
    <p:extLst>
      <p:ext uri="{BB962C8B-B14F-4D97-AF65-F5344CB8AC3E}">
        <p14:creationId xmlns:p14="http://schemas.microsoft.com/office/powerpoint/2010/main" val="622865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8"/>
          <p:cNvSpPr>
            <a:spLocks noGrp="1"/>
          </p:cNvSpPr>
          <p:nvPr>
            <p:ph idx="1"/>
          </p:nvPr>
        </p:nvSpPr>
        <p:spPr>
          <a:xfrm>
            <a:off x="585216" y="1342663"/>
            <a:ext cx="11277600" cy="4979222"/>
          </a:xfrm>
        </p:spPr>
        <p:txBody>
          <a:bodyPr>
            <a:normAutofit/>
          </a:bodyPr>
          <a:lstStyle/>
          <a:p>
            <a:pPr marL="0" indent="0" algn="just">
              <a:buNone/>
            </a:pPr>
            <a:r>
              <a:rPr lang="tr-TR" dirty="0">
                <a:solidFill>
                  <a:srgbClr val="00A5B5"/>
                </a:solidFill>
              </a:rPr>
              <a:t>Yukarıda kısa açıklamalar vermekle yetinilen, ancak her aşama için detaylı açıklamalar getirmiş olan TFRS 15,  daha önce münhasıran taahhüt şeklindeki inşaat işlerinin muhasebeleştirilme usul ve esaslarını düzenleyen TMS 11’den önemli ölçüde farklılıklar göstermektedir. </a:t>
            </a:r>
          </a:p>
          <a:p>
            <a:pPr marL="0" indent="0" algn="just">
              <a:buNone/>
            </a:pPr>
            <a:r>
              <a:rPr lang="tr-TR" dirty="0">
                <a:solidFill>
                  <a:srgbClr val="00A5B5"/>
                </a:solidFill>
              </a:rPr>
              <a:t>Anlaşılacağı üzere TFRS 15 inşaat işlerinin muhasebeleştirilmesinde tamamlanma ya da tamamlanma yüzdesi gibi yöntem ayrımlarına gitmemiştir. </a:t>
            </a:r>
          </a:p>
          <a:p>
            <a:pPr marL="0" indent="0" algn="just">
              <a:buNone/>
            </a:pPr>
            <a:r>
              <a:rPr lang="tr-TR" dirty="0">
                <a:solidFill>
                  <a:srgbClr val="00A5B5"/>
                </a:solidFill>
              </a:rPr>
              <a:t>Hasılatın ve dolayısıyla maliyetlerin finansal tablolara alınmasında temel kriteri edim yükümlülüğü olarak ifade edilen ve sözleşmeden açıkça anlaşılabilen yükümlülüklerin devredilmesi olarak görmüştür. </a:t>
            </a:r>
          </a:p>
          <a:p>
            <a:pPr marL="0" indent="0" algn="just">
              <a:buNone/>
            </a:pPr>
            <a:endParaRPr lang="tr-TR"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
        <p:nvSpPr>
          <p:cNvPr id="7" name="Unvan 7"/>
          <p:cNvSpPr txBox="1">
            <a:spLocks/>
          </p:cNvSpPr>
          <p:nvPr/>
        </p:nvSpPr>
        <p:spPr>
          <a:xfrm>
            <a:off x="585216" y="365125"/>
            <a:ext cx="11277600" cy="977538"/>
          </a:xfrm>
          <a:prstGeom prst="rect">
            <a:avLst/>
          </a:prstGeom>
          <a:solidFill>
            <a:srgbClr val="00A5B5">
              <a:alpha val="59000"/>
            </a:srgbClr>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4000" b="1" dirty="0">
                <a:solidFill>
                  <a:schemeClr val="bg1"/>
                </a:solidFill>
                <a:latin typeface="+mn-lt"/>
              </a:rPr>
              <a:t>TMS/TFRS AÇISINDAN YAŞANAN SORUNLAR VE ÖNERİLER</a:t>
            </a:r>
          </a:p>
        </p:txBody>
      </p:sp>
    </p:spTree>
    <p:extLst>
      <p:ext uri="{BB962C8B-B14F-4D97-AF65-F5344CB8AC3E}">
        <p14:creationId xmlns:p14="http://schemas.microsoft.com/office/powerpoint/2010/main" val="1538612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8"/>
          <p:cNvSpPr>
            <a:spLocks noGrp="1"/>
          </p:cNvSpPr>
          <p:nvPr>
            <p:ph idx="1"/>
          </p:nvPr>
        </p:nvSpPr>
        <p:spPr>
          <a:xfrm>
            <a:off x="585216" y="1342663"/>
            <a:ext cx="11277600" cy="4979222"/>
          </a:xfrm>
        </p:spPr>
        <p:txBody>
          <a:bodyPr>
            <a:normAutofit/>
          </a:bodyPr>
          <a:lstStyle/>
          <a:p>
            <a:pPr marL="0" indent="0" algn="just">
              <a:buNone/>
            </a:pPr>
            <a:r>
              <a:rPr lang="tr-TR" sz="3800" dirty="0">
                <a:solidFill>
                  <a:srgbClr val="00A5B5"/>
                </a:solidFill>
              </a:rPr>
              <a:t>Bu yönüyle TFRS 15’in de öngördüğü aşamalar itibariyle tamamlanma yönteminin uygulanmayacağı ve belirtilen aşamalar yerine getirildikçe hasılatın ve maliyetlerin finansal tablolara alınması gerekeceği anlaşılmaktadır. </a:t>
            </a:r>
          </a:p>
          <a:p>
            <a:pPr marL="0" indent="0" algn="just">
              <a:buNone/>
            </a:pPr>
            <a:r>
              <a:rPr lang="tr-TR" sz="3800" dirty="0">
                <a:solidFill>
                  <a:srgbClr val="00A5B5"/>
                </a:solidFill>
              </a:rPr>
              <a:t>Bu bağlamda TMS 11’in yürürlükte olduğu dönemler itibariyle vergi mevzuatından kaynaklanan sorunların TFRS 15’in yürürlükte olduğu dönemler boyunca da geçerli olacağı açıktır.</a:t>
            </a:r>
          </a:p>
          <a:p>
            <a:pPr marL="0" indent="0" algn="just">
              <a:buNone/>
            </a:pPr>
            <a:endParaRPr lang="tr-TR" sz="3800"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
        <p:nvSpPr>
          <p:cNvPr id="7" name="Unvan 7"/>
          <p:cNvSpPr txBox="1">
            <a:spLocks/>
          </p:cNvSpPr>
          <p:nvPr/>
        </p:nvSpPr>
        <p:spPr>
          <a:xfrm>
            <a:off x="585216" y="365125"/>
            <a:ext cx="11277600" cy="977538"/>
          </a:xfrm>
          <a:prstGeom prst="rect">
            <a:avLst/>
          </a:prstGeom>
          <a:solidFill>
            <a:srgbClr val="00A5B5">
              <a:alpha val="59000"/>
            </a:srgbClr>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4000" b="1" dirty="0">
                <a:solidFill>
                  <a:schemeClr val="bg1"/>
                </a:solidFill>
                <a:latin typeface="+mn-lt"/>
              </a:rPr>
              <a:t>TMS/TFRS AÇISINDAN YAŞANAN SORUNLAR VE ÖNERİLER</a:t>
            </a:r>
          </a:p>
        </p:txBody>
      </p:sp>
    </p:spTree>
    <p:extLst>
      <p:ext uri="{BB962C8B-B14F-4D97-AF65-F5344CB8AC3E}">
        <p14:creationId xmlns:p14="http://schemas.microsoft.com/office/powerpoint/2010/main" val="3842358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8"/>
          <p:cNvSpPr>
            <a:spLocks noGrp="1"/>
          </p:cNvSpPr>
          <p:nvPr>
            <p:ph idx="1"/>
          </p:nvPr>
        </p:nvSpPr>
        <p:spPr>
          <a:xfrm>
            <a:off x="585216" y="1342663"/>
            <a:ext cx="11277600" cy="4979222"/>
          </a:xfrm>
        </p:spPr>
        <p:txBody>
          <a:bodyPr>
            <a:normAutofit/>
          </a:bodyPr>
          <a:lstStyle/>
          <a:p>
            <a:pPr marL="0" indent="0" algn="just">
              <a:buNone/>
            </a:pPr>
            <a:r>
              <a:rPr lang="tr-TR" dirty="0">
                <a:solidFill>
                  <a:srgbClr val="00A5B5"/>
                </a:solidFill>
              </a:rPr>
              <a:t>KÖİ şeklinde gerçekleştirilen inşaat işlerinin kamuya gerçekleştirilen diğer inşaat işlerinden farklılıklar gösterdiği yukarıdaki başlıklarda belirtilmiştir.  </a:t>
            </a:r>
          </a:p>
          <a:p>
            <a:pPr marL="0" indent="0" algn="just">
              <a:buNone/>
            </a:pPr>
            <a:r>
              <a:rPr lang="tr-TR" dirty="0">
                <a:solidFill>
                  <a:srgbClr val="00A5B5"/>
                </a:solidFill>
              </a:rPr>
              <a:t>Bu bağlamda söz konusu özellikler, TFRS Yorum 12- İmtiyazlı Hizmet Anlaşmaları içerisinde detaylı olarak açıklanmış bulunmaktadır. </a:t>
            </a:r>
          </a:p>
          <a:p>
            <a:pPr marL="0" indent="0" algn="just">
              <a:buNone/>
            </a:pPr>
            <a:r>
              <a:rPr lang="tr-TR" dirty="0">
                <a:solidFill>
                  <a:srgbClr val="00A5B5"/>
                </a:solidFill>
              </a:rPr>
              <a:t>Söz konusu Yorum, kapsamına TFRS 15’i de almaktadır. Ayrıca bu Yorumda düzenlenen konular arasında inşaat veya yenileme hizmetleri de sayılmakta ve işletmeci, inşaat veya yenileme hizmetlerine ilişkin hâsılatı ve maliyetlerini TFRS 15’e göre muhasebeleştirir demek suretiyle referans vermektedir (TFRS Yorum 12, 10/c, 14). </a:t>
            </a:r>
          </a:p>
          <a:p>
            <a:pPr marL="0" indent="0" algn="just">
              <a:buNone/>
            </a:pPr>
            <a:r>
              <a:rPr lang="tr-TR" dirty="0">
                <a:solidFill>
                  <a:srgbClr val="00A5B5"/>
                </a:solidFill>
              </a:rPr>
              <a:t>Bu noktada en önemli konu, finansal varlık, maddi olmayan duran varlık ya da bunların karması olan hangi modelin kullanılacağının belirlenmesidir.</a:t>
            </a:r>
          </a:p>
          <a:p>
            <a:pPr marL="0" indent="0" algn="just">
              <a:buNone/>
            </a:pPr>
            <a:endParaRPr lang="tr-TR"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
        <p:nvSpPr>
          <p:cNvPr id="7" name="Unvan 7"/>
          <p:cNvSpPr txBox="1">
            <a:spLocks/>
          </p:cNvSpPr>
          <p:nvPr/>
        </p:nvSpPr>
        <p:spPr>
          <a:xfrm>
            <a:off x="585216" y="365125"/>
            <a:ext cx="11277600" cy="977538"/>
          </a:xfrm>
          <a:prstGeom prst="rect">
            <a:avLst/>
          </a:prstGeom>
          <a:solidFill>
            <a:srgbClr val="00A5B5">
              <a:alpha val="59000"/>
            </a:srgbClr>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4000" b="1" dirty="0">
                <a:solidFill>
                  <a:schemeClr val="bg1"/>
                </a:solidFill>
                <a:latin typeface="+mn-lt"/>
              </a:rPr>
              <a:t>TMS/TFRS AÇISINDAN YAŞANAN SORUNLAR VE ÖNERİLER</a:t>
            </a:r>
          </a:p>
        </p:txBody>
      </p:sp>
    </p:spTree>
    <p:extLst>
      <p:ext uri="{BB962C8B-B14F-4D97-AF65-F5344CB8AC3E}">
        <p14:creationId xmlns:p14="http://schemas.microsoft.com/office/powerpoint/2010/main" val="416743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 calcmode="lin" valueType="num">
                                      <p:cBhvr additive="base">
                                        <p:cTn id="25"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772299"/>
          </a:xfrm>
          <a:solidFill>
            <a:srgbClr val="00A5B5">
              <a:alpha val="59000"/>
            </a:srgbClr>
          </a:solidFill>
        </p:spPr>
        <p:txBody>
          <a:bodyPr>
            <a:normAutofit/>
          </a:bodyPr>
          <a:lstStyle/>
          <a:p>
            <a:r>
              <a:rPr lang="tr-TR" sz="4000" b="1" dirty="0">
                <a:solidFill>
                  <a:schemeClr val="bg1"/>
                </a:solidFill>
                <a:latin typeface="+mn-lt"/>
              </a:rPr>
              <a:t>İNŞAAT SEKTÖRÜ VE SORUNLAR</a:t>
            </a:r>
          </a:p>
        </p:txBody>
      </p:sp>
      <p:sp>
        <p:nvSpPr>
          <p:cNvPr id="9" name="İçerik Yer Tutucusu 8"/>
          <p:cNvSpPr>
            <a:spLocks noGrp="1"/>
          </p:cNvSpPr>
          <p:nvPr>
            <p:ph idx="1"/>
          </p:nvPr>
        </p:nvSpPr>
        <p:spPr>
          <a:xfrm>
            <a:off x="585216" y="1234140"/>
            <a:ext cx="11277600" cy="5087745"/>
          </a:xfrm>
        </p:spPr>
        <p:txBody>
          <a:bodyPr>
            <a:noAutofit/>
          </a:bodyPr>
          <a:lstStyle/>
          <a:p>
            <a:pPr marL="0" indent="0" algn="just">
              <a:buNone/>
            </a:pPr>
            <a:r>
              <a:rPr lang="tr-TR" sz="3200" dirty="0">
                <a:solidFill>
                  <a:srgbClr val="00A5B5"/>
                </a:solidFill>
              </a:rPr>
              <a:t>Türkiye Müteahhitler Birliği tarafından hazırlanan inşaat sektörü bildirgesinde ülkemizde sektörün;</a:t>
            </a:r>
          </a:p>
          <a:p>
            <a:pPr marL="809625" indent="-358775" algn="just">
              <a:buFont typeface="Wingdings" panose="05000000000000000000" pitchFamily="2" charset="2"/>
              <a:buChar char="ü"/>
            </a:pPr>
            <a:r>
              <a:rPr lang="tr-TR" sz="3200" dirty="0">
                <a:solidFill>
                  <a:srgbClr val="00A5B5"/>
                </a:solidFill>
              </a:rPr>
              <a:t>Kamu İhale Kanunu ve ilgili mevzuattan kaynaklanan, </a:t>
            </a:r>
          </a:p>
          <a:p>
            <a:pPr marL="809625" indent="-358775" algn="just">
              <a:buFont typeface="Wingdings" panose="05000000000000000000" pitchFamily="2" charset="2"/>
              <a:buChar char="ü"/>
            </a:pPr>
            <a:r>
              <a:rPr lang="tr-TR" sz="3200" dirty="0">
                <a:solidFill>
                  <a:srgbClr val="00A5B5"/>
                </a:solidFill>
              </a:rPr>
              <a:t>Kamu-Özel Sektör İşbirliği (KÖİ) modelinin etkin bir şekilde uygulanamaması ve yasal altyapı yetersizliklerinden kaynaklanan, </a:t>
            </a:r>
          </a:p>
          <a:p>
            <a:pPr marL="809625" indent="-358775" algn="just">
              <a:buFont typeface="Wingdings" panose="05000000000000000000" pitchFamily="2" charset="2"/>
              <a:buChar char="ü"/>
            </a:pPr>
            <a:r>
              <a:rPr lang="tr-TR" sz="3200" dirty="0">
                <a:solidFill>
                  <a:srgbClr val="00A5B5"/>
                </a:solidFill>
              </a:rPr>
              <a:t>yatırım ödeneklerinin gerçekçi olarak belirlenmesine yönelik,</a:t>
            </a:r>
          </a:p>
          <a:p>
            <a:pPr marL="0" indent="0" algn="just">
              <a:buNone/>
            </a:pPr>
            <a:r>
              <a:rPr lang="tr-TR" sz="3200" dirty="0">
                <a:solidFill>
                  <a:srgbClr val="00A5B5"/>
                </a:solidFill>
              </a:rPr>
              <a:t>olmak üzere çok ve çeşitli sorunlarla karşı karşıya olduğu ifade edilmektedir (TMB, 2018). </a:t>
            </a:r>
          </a:p>
          <a:p>
            <a:pPr marL="0" indent="0" algn="just">
              <a:buNone/>
            </a:pPr>
            <a:endParaRPr lang="tr-TR" sz="3200"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2286630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 calcmode="lin" valueType="num">
                                      <p:cBhvr additive="base">
                                        <p:cTn id="25"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xEl>
                                              <p:pRg st="4" end="4"/>
                                            </p:txEl>
                                          </p:spTgt>
                                        </p:tgtEl>
                                        <p:attrNameLst>
                                          <p:attrName>style.visibility</p:attrName>
                                        </p:attrNameLst>
                                      </p:cBhvr>
                                      <p:to>
                                        <p:strVal val="visible"/>
                                      </p:to>
                                    </p:set>
                                    <p:anim calcmode="lin" valueType="num">
                                      <p:cBhvr additive="base">
                                        <p:cTn id="31"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8"/>
          <p:cNvSpPr>
            <a:spLocks noGrp="1"/>
          </p:cNvSpPr>
          <p:nvPr>
            <p:ph idx="1"/>
          </p:nvPr>
        </p:nvSpPr>
        <p:spPr>
          <a:xfrm>
            <a:off x="585216" y="1342663"/>
            <a:ext cx="11277600" cy="4979222"/>
          </a:xfrm>
        </p:spPr>
        <p:txBody>
          <a:bodyPr>
            <a:normAutofit/>
          </a:bodyPr>
          <a:lstStyle/>
          <a:p>
            <a:pPr marL="0" indent="0" algn="just">
              <a:buNone/>
            </a:pPr>
            <a:r>
              <a:rPr lang="tr-TR" dirty="0">
                <a:solidFill>
                  <a:srgbClr val="00A5B5"/>
                </a:solidFill>
              </a:rPr>
              <a:t>Bir KÖİ sözleşmesinin, işletmeciye sözleşmeden doğan koşulsuz bir nakit tahsil etme hakkını vermesi halinde, sözleşme işletmeci açısından finansal varlık tanımını karşılayacaktır. </a:t>
            </a:r>
          </a:p>
          <a:p>
            <a:pPr marL="0" indent="0" algn="just">
              <a:buNone/>
            </a:pPr>
            <a:r>
              <a:rPr lang="tr-TR" dirty="0">
                <a:solidFill>
                  <a:srgbClr val="00A5B5"/>
                </a:solidFill>
              </a:rPr>
              <a:t>Bu durumda işletmeci böyle bir hakkı elde ettiği KÖİ sözleşmesini finansal varlık olarak muhasebeleştirir. </a:t>
            </a:r>
          </a:p>
          <a:p>
            <a:pPr marL="0" indent="0" algn="just">
              <a:buNone/>
            </a:pPr>
            <a:r>
              <a:rPr lang="tr-TR" dirty="0">
                <a:solidFill>
                  <a:srgbClr val="00A5B5"/>
                </a:solidFill>
              </a:rPr>
              <a:t>Ancak işletmecinin imtiyazlı hizmet varlığını kontrol etmesi söz konusu olmadığı için, hizmet karşılığı işletmecinin tahsil edeceği tutarı belirleyen koşullar ile imtiyazlı hizmet varlığı ve sunulacak hizmetle ilgili standartlar, imtiyazı tanıyan tarafından belirlenmektedir. </a:t>
            </a:r>
          </a:p>
          <a:p>
            <a:pPr marL="0" indent="0" algn="just">
              <a:buNone/>
            </a:pPr>
            <a:r>
              <a:rPr lang="tr-TR" dirty="0">
                <a:solidFill>
                  <a:srgbClr val="00A5B5"/>
                </a:solidFill>
              </a:rPr>
              <a:t>Bu nedenle imtiyazlı hizmet varlığı işletmecinin bilançosunda maddi duran varlık olarak muhasebeleştirilememektedir (Vardar, 2013:126-127).  </a:t>
            </a:r>
          </a:p>
          <a:p>
            <a:pPr marL="0" indent="0" algn="just">
              <a:buNone/>
            </a:pPr>
            <a:endParaRPr lang="tr-TR"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
        <p:nvSpPr>
          <p:cNvPr id="7" name="Unvan 7"/>
          <p:cNvSpPr txBox="1">
            <a:spLocks/>
          </p:cNvSpPr>
          <p:nvPr/>
        </p:nvSpPr>
        <p:spPr>
          <a:xfrm>
            <a:off x="585216" y="365125"/>
            <a:ext cx="11277600" cy="977538"/>
          </a:xfrm>
          <a:prstGeom prst="rect">
            <a:avLst/>
          </a:prstGeom>
          <a:solidFill>
            <a:srgbClr val="00A5B5">
              <a:alpha val="59000"/>
            </a:srgbClr>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4000" b="1" dirty="0">
                <a:solidFill>
                  <a:schemeClr val="bg1"/>
                </a:solidFill>
                <a:latin typeface="+mn-lt"/>
              </a:rPr>
              <a:t>TMS/TFRS AÇISINDAN YAŞANAN SORUNLAR VE ÖNERİLER</a:t>
            </a:r>
          </a:p>
        </p:txBody>
      </p:sp>
    </p:spTree>
    <p:extLst>
      <p:ext uri="{BB962C8B-B14F-4D97-AF65-F5344CB8AC3E}">
        <p14:creationId xmlns:p14="http://schemas.microsoft.com/office/powerpoint/2010/main" val="924324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 calcmode="lin" valueType="num">
                                      <p:cBhvr additive="base">
                                        <p:cTn id="25"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8"/>
          <p:cNvSpPr>
            <a:spLocks noGrp="1"/>
          </p:cNvSpPr>
          <p:nvPr>
            <p:ph idx="1"/>
          </p:nvPr>
        </p:nvSpPr>
        <p:spPr>
          <a:xfrm>
            <a:off x="585216" y="1342663"/>
            <a:ext cx="11277600" cy="4979222"/>
          </a:xfrm>
        </p:spPr>
        <p:txBody>
          <a:bodyPr>
            <a:normAutofit/>
          </a:bodyPr>
          <a:lstStyle/>
          <a:p>
            <a:pPr marL="0" indent="0" algn="just">
              <a:buNone/>
            </a:pPr>
            <a:r>
              <a:rPr lang="tr-TR" dirty="0">
                <a:solidFill>
                  <a:srgbClr val="00A5B5"/>
                </a:solidFill>
              </a:rPr>
              <a:t>TFRS Yorum 12’ye göre, KÖİ sözleşmesi kapsamında finansal tablolara alınacak finansal varlığın (imtiyazı tanıyan tarafından ödenmesi gereken tutarın) TMS-39 kapsamında dahil olabileceği gruplar; kredi veya alacaklar, satılmaya hazır finansal varlıklar veya ilk muhasebeleştirme esnasında belirtilmiş ve ilgili sınıflandırma koşulları gerçekleşmiş olması halinde, gerçeğe uygun değer farkı kar veya zarara yansıtılan finansal varlıklar olarak belirlenebilir (Vardar, 2013:131).</a:t>
            </a:r>
          </a:p>
          <a:p>
            <a:pPr marL="0" indent="0" algn="just">
              <a:buNone/>
            </a:pPr>
            <a:r>
              <a:rPr lang="tr-TR" dirty="0">
                <a:solidFill>
                  <a:srgbClr val="00A5B5"/>
                </a:solidFill>
              </a:rPr>
              <a:t>Bir diğer model olan maddi olmayan duran varlık modeline göre ise öncelikle maddi olmayan duran varlık kapsamının doğru çizilmesi gerekmektedir. </a:t>
            </a:r>
          </a:p>
          <a:p>
            <a:pPr marL="0" indent="0" algn="just">
              <a:buNone/>
            </a:pPr>
            <a:r>
              <a:rPr lang="tr-TR" dirty="0">
                <a:solidFill>
                  <a:srgbClr val="00A5B5"/>
                </a:solidFill>
              </a:rPr>
              <a:t>Maddi olmayan duran varlıklar, fiziksel niteliği olmayan tanımlanabilir parasal olmayan varlıklar olarak ifade edilmektedir. </a:t>
            </a:r>
          </a:p>
          <a:p>
            <a:pPr marL="0" indent="0" algn="just">
              <a:buNone/>
            </a:pPr>
            <a:endParaRPr lang="tr-TR"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
        <p:nvSpPr>
          <p:cNvPr id="7" name="Unvan 7"/>
          <p:cNvSpPr txBox="1">
            <a:spLocks/>
          </p:cNvSpPr>
          <p:nvPr/>
        </p:nvSpPr>
        <p:spPr>
          <a:xfrm>
            <a:off x="585216" y="365125"/>
            <a:ext cx="11277600" cy="977538"/>
          </a:xfrm>
          <a:prstGeom prst="rect">
            <a:avLst/>
          </a:prstGeom>
          <a:solidFill>
            <a:srgbClr val="00A5B5">
              <a:alpha val="59000"/>
            </a:srgbClr>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4000" b="1" dirty="0">
                <a:solidFill>
                  <a:schemeClr val="bg1"/>
                </a:solidFill>
                <a:latin typeface="+mn-lt"/>
              </a:rPr>
              <a:t>TMS/TFRS AÇISINDAN YAŞANAN SORUNLAR VE ÖNERİLER</a:t>
            </a:r>
          </a:p>
        </p:txBody>
      </p:sp>
    </p:spTree>
    <p:extLst>
      <p:ext uri="{BB962C8B-B14F-4D97-AF65-F5344CB8AC3E}">
        <p14:creationId xmlns:p14="http://schemas.microsoft.com/office/powerpoint/2010/main" val="1112378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8"/>
          <p:cNvSpPr>
            <a:spLocks noGrp="1"/>
          </p:cNvSpPr>
          <p:nvPr>
            <p:ph idx="1"/>
          </p:nvPr>
        </p:nvSpPr>
        <p:spPr>
          <a:xfrm>
            <a:off x="585216" y="1342663"/>
            <a:ext cx="11277600" cy="4979222"/>
          </a:xfrm>
        </p:spPr>
        <p:txBody>
          <a:bodyPr>
            <a:normAutofit/>
          </a:bodyPr>
          <a:lstStyle/>
          <a:p>
            <a:pPr marL="0" indent="0" algn="just">
              <a:buNone/>
            </a:pPr>
            <a:r>
              <a:rPr lang="tr-TR" dirty="0">
                <a:solidFill>
                  <a:srgbClr val="00A5B5"/>
                </a:solidFill>
              </a:rPr>
              <a:t>Bu bağlamda işletme tarafından maddi olmayan duran varlığın bilançoya alınabilmesi için, varlığın tanımlanabilir, kontrol edilebilir olması, işletmeye gelecekte ekonomik fayda sağlamasını muhtemel olması ve maliyetinin güvenilir biçimde ölçülebilir olması gerekir. </a:t>
            </a:r>
          </a:p>
          <a:p>
            <a:pPr marL="0" indent="0" algn="just">
              <a:buNone/>
            </a:pPr>
            <a:r>
              <a:rPr lang="tr-TR" dirty="0">
                <a:solidFill>
                  <a:srgbClr val="00A5B5"/>
                </a:solidFill>
              </a:rPr>
              <a:t>Maddi olmayan duran varlıkları, diğer varlıklardan ayıran unsur tanımlanabilir olmasıdır. </a:t>
            </a:r>
          </a:p>
          <a:p>
            <a:pPr marL="0" indent="0" algn="just">
              <a:buNone/>
            </a:pPr>
            <a:r>
              <a:rPr lang="tr-TR" dirty="0">
                <a:solidFill>
                  <a:srgbClr val="00A5B5"/>
                </a:solidFill>
              </a:rPr>
              <a:t>Bu bağlamda KÖİ sözleşmelerinin koşulları, işletmeciye kamu hizmetini kullananlardan ücret tahsil etme hakkı veriyorsa, sözleşme bir maddi olmayan duran varlığı temsil etmektedir ve maddi olmayan duran varlıklar içerisinde muhasebeleştirilmesi uygun olacaktır (Vardar, 2013:163).</a:t>
            </a:r>
          </a:p>
          <a:p>
            <a:pPr marL="0" indent="0" algn="just">
              <a:buNone/>
            </a:pPr>
            <a:endParaRPr lang="tr-TR"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
        <p:nvSpPr>
          <p:cNvPr id="7" name="Unvan 7"/>
          <p:cNvSpPr txBox="1">
            <a:spLocks/>
          </p:cNvSpPr>
          <p:nvPr/>
        </p:nvSpPr>
        <p:spPr>
          <a:xfrm>
            <a:off x="585216" y="365125"/>
            <a:ext cx="11277600" cy="977538"/>
          </a:xfrm>
          <a:prstGeom prst="rect">
            <a:avLst/>
          </a:prstGeom>
          <a:solidFill>
            <a:srgbClr val="00A5B5">
              <a:alpha val="59000"/>
            </a:srgbClr>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4000" b="1" dirty="0">
                <a:solidFill>
                  <a:schemeClr val="bg1"/>
                </a:solidFill>
                <a:latin typeface="+mn-lt"/>
              </a:rPr>
              <a:t>TMS/TFRS AÇISINDAN YAŞANAN SORUNLAR VE ÖNERİLER</a:t>
            </a:r>
          </a:p>
        </p:txBody>
      </p:sp>
    </p:spTree>
    <p:extLst>
      <p:ext uri="{BB962C8B-B14F-4D97-AF65-F5344CB8AC3E}">
        <p14:creationId xmlns:p14="http://schemas.microsoft.com/office/powerpoint/2010/main" val="1579373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8"/>
          <p:cNvSpPr>
            <a:spLocks noGrp="1"/>
          </p:cNvSpPr>
          <p:nvPr>
            <p:ph idx="1"/>
          </p:nvPr>
        </p:nvSpPr>
        <p:spPr>
          <a:xfrm>
            <a:off x="585216" y="1342663"/>
            <a:ext cx="11277600" cy="4979222"/>
          </a:xfrm>
        </p:spPr>
        <p:txBody>
          <a:bodyPr>
            <a:normAutofit/>
          </a:bodyPr>
          <a:lstStyle/>
          <a:p>
            <a:pPr marL="0" indent="0" algn="just">
              <a:buNone/>
            </a:pPr>
            <a:r>
              <a:rPr lang="tr-TR" dirty="0">
                <a:solidFill>
                  <a:srgbClr val="00A5B5"/>
                </a:solidFill>
              </a:rPr>
              <a:t>KÖİ sözleşmelerinin işletme aşamasında yapılması gerekenler daha açıktır. </a:t>
            </a:r>
          </a:p>
          <a:p>
            <a:pPr marL="0" indent="0" algn="just">
              <a:buNone/>
            </a:pPr>
            <a:r>
              <a:rPr lang="tr-TR" dirty="0">
                <a:solidFill>
                  <a:srgbClr val="00A5B5"/>
                </a:solidFill>
              </a:rPr>
              <a:t>Örneğin şehir hastaneleri olarak uygulaması görülen bir KÖİ sözleşmesi süresi boyunca hizmetler sözleşme çerçevesinde yaptırılan tesislerin kullanımında ortaya çıkan hizmetleri (bina, elektrik, asansör, soğutma, olağanüstü bakım onarım, peyzaj ve ana tıbbi cihazlar) içermektedir. </a:t>
            </a:r>
          </a:p>
          <a:p>
            <a:pPr marL="0" indent="0" algn="just">
              <a:buNone/>
            </a:pPr>
            <a:r>
              <a:rPr lang="tr-TR" dirty="0">
                <a:solidFill>
                  <a:srgbClr val="00A5B5"/>
                </a:solidFill>
              </a:rPr>
              <a:t>Hizmetler, ilaçlama, otopark, temizlik, bilgi yönetimi, güvenlik, resepsiyon, yardım, taşıma, çamaşır, yemek, laboratuvar, görüntüleme, sterilizasyon, dezenfektasyon, rehabilitasyon ve atık hizmeti gibi faaliyetleri içermektedir (Emek, 2027:152). </a:t>
            </a:r>
          </a:p>
          <a:p>
            <a:pPr marL="0" indent="0" algn="just">
              <a:buNone/>
            </a:pPr>
            <a:r>
              <a:rPr lang="tr-TR" dirty="0">
                <a:solidFill>
                  <a:srgbClr val="00A5B5"/>
                </a:solidFill>
              </a:rPr>
              <a:t>Dolayısıyla tüm bu faaliyetlerin muhasebeleştirilmesinde TFRS 15’in kullanılacağı açıktır.</a:t>
            </a:r>
          </a:p>
          <a:p>
            <a:pPr marL="0" indent="0" algn="just">
              <a:buNone/>
            </a:pPr>
            <a:endParaRPr lang="tr-TR"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
        <p:nvSpPr>
          <p:cNvPr id="7" name="Unvan 7"/>
          <p:cNvSpPr txBox="1">
            <a:spLocks/>
          </p:cNvSpPr>
          <p:nvPr/>
        </p:nvSpPr>
        <p:spPr>
          <a:xfrm>
            <a:off x="585216" y="365125"/>
            <a:ext cx="11277600" cy="977538"/>
          </a:xfrm>
          <a:prstGeom prst="rect">
            <a:avLst/>
          </a:prstGeom>
          <a:solidFill>
            <a:srgbClr val="00A5B5">
              <a:alpha val="59000"/>
            </a:srgbClr>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tr-TR" sz="4000" b="1" dirty="0">
                <a:solidFill>
                  <a:schemeClr val="bg1"/>
                </a:solidFill>
                <a:latin typeface="+mn-lt"/>
              </a:rPr>
              <a:t>TMS/TFRS AÇISINDAN YAŞANAN SORUNLAR VE ÖNERİLER</a:t>
            </a:r>
          </a:p>
        </p:txBody>
      </p:sp>
    </p:spTree>
    <p:extLst>
      <p:ext uri="{BB962C8B-B14F-4D97-AF65-F5344CB8AC3E}">
        <p14:creationId xmlns:p14="http://schemas.microsoft.com/office/powerpoint/2010/main" val="297303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 calcmode="lin" valueType="num">
                                      <p:cBhvr additive="base">
                                        <p:cTn id="25"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772299"/>
          </a:xfrm>
          <a:solidFill>
            <a:srgbClr val="00A5B5">
              <a:alpha val="59000"/>
            </a:srgbClr>
          </a:solidFill>
        </p:spPr>
        <p:txBody>
          <a:bodyPr>
            <a:normAutofit/>
          </a:bodyPr>
          <a:lstStyle/>
          <a:p>
            <a:r>
              <a:rPr lang="tr-TR" sz="4000" b="1" dirty="0">
                <a:solidFill>
                  <a:schemeClr val="bg1"/>
                </a:solidFill>
                <a:latin typeface="+mn-lt"/>
              </a:rPr>
              <a:t>SONUÇ</a:t>
            </a:r>
          </a:p>
        </p:txBody>
      </p:sp>
      <p:sp>
        <p:nvSpPr>
          <p:cNvPr id="9" name="İçerik Yer Tutucusu 8"/>
          <p:cNvSpPr>
            <a:spLocks noGrp="1"/>
          </p:cNvSpPr>
          <p:nvPr>
            <p:ph idx="1"/>
          </p:nvPr>
        </p:nvSpPr>
        <p:spPr>
          <a:xfrm>
            <a:off x="585216" y="1234140"/>
            <a:ext cx="11277600" cy="5087745"/>
          </a:xfrm>
        </p:spPr>
        <p:txBody>
          <a:bodyPr>
            <a:normAutofit/>
          </a:bodyPr>
          <a:lstStyle/>
          <a:p>
            <a:pPr marL="0" indent="0" algn="just">
              <a:buNone/>
            </a:pPr>
            <a:r>
              <a:rPr lang="tr-TR" sz="3800" dirty="0">
                <a:solidFill>
                  <a:srgbClr val="00A5B5"/>
                </a:solidFill>
              </a:rPr>
              <a:t>İnşaat faaliyetlerini türleri açısından incelemek suretiyle </a:t>
            </a:r>
            <a:r>
              <a:rPr lang="tr-TR" sz="3800" dirty="0" err="1">
                <a:solidFill>
                  <a:srgbClr val="00A5B5"/>
                </a:solidFill>
              </a:rPr>
              <a:t>sektörel</a:t>
            </a:r>
            <a:r>
              <a:rPr lang="tr-TR" sz="3800" dirty="0">
                <a:solidFill>
                  <a:srgbClr val="00A5B5"/>
                </a:solidFill>
              </a:rPr>
              <a:t> muhasebe uygulama sorunlarına baktığımızda karşımıza, vergi mevzuatı ve TMS/TFRS hükümlerine uygun olma açısından iki temel konu çıkmaktadır. </a:t>
            </a:r>
          </a:p>
          <a:p>
            <a:pPr marL="0" indent="0" algn="just">
              <a:buNone/>
            </a:pPr>
            <a:r>
              <a:rPr lang="tr-TR" sz="3800" dirty="0">
                <a:solidFill>
                  <a:srgbClr val="00A5B5"/>
                </a:solidFill>
              </a:rPr>
              <a:t>Bu çerçevede başladığı takvim yılında tamamlanan özel (yap-sat) inşaat faaliyetleri ile taahhüt şeklinde gerçekleştirilen inşaat faaliyetlerinde muhasebe uygulamaları açısından özellik </a:t>
            </a:r>
            <a:r>
              <a:rPr lang="tr-TR" sz="3800" dirty="0" err="1">
                <a:solidFill>
                  <a:srgbClr val="00A5B5"/>
                </a:solidFill>
              </a:rPr>
              <a:t>arzeden</a:t>
            </a:r>
            <a:r>
              <a:rPr lang="tr-TR" sz="3800" dirty="0">
                <a:solidFill>
                  <a:srgbClr val="00A5B5"/>
                </a:solidFill>
              </a:rPr>
              <a:t> bir konu bulunmamaktadır. </a:t>
            </a:r>
          </a:p>
          <a:p>
            <a:pPr marL="0" indent="0" algn="just">
              <a:buNone/>
            </a:pPr>
            <a:endParaRPr lang="tr-TR" sz="3800"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1643673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772299"/>
          </a:xfrm>
          <a:solidFill>
            <a:srgbClr val="00A5B5">
              <a:alpha val="59000"/>
            </a:srgbClr>
          </a:solidFill>
        </p:spPr>
        <p:txBody>
          <a:bodyPr>
            <a:normAutofit/>
          </a:bodyPr>
          <a:lstStyle/>
          <a:p>
            <a:r>
              <a:rPr lang="tr-TR" sz="4000" b="1" dirty="0">
                <a:solidFill>
                  <a:schemeClr val="bg1"/>
                </a:solidFill>
                <a:latin typeface="+mn-lt"/>
              </a:rPr>
              <a:t>SONUÇ</a:t>
            </a:r>
          </a:p>
        </p:txBody>
      </p:sp>
      <p:sp>
        <p:nvSpPr>
          <p:cNvPr id="9" name="İçerik Yer Tutucusu 8"/>
          <p:cNvSpPr>
            <a:spLocks noGrp="1"/>
          </p:cNvSpPr>
          <p:nvPr>
            <p:ph idx="1"/>
          </p:nvPr>
        </p:nvSpPr>
        <p:spPr>
          <a:xfrm>
            <a:off x="585216" y="1234140"/>
            <a:ext cx="11277600" cy="5087745"/>
          </a:xfrm>
        </p:spPr>
        <p:txBody>
          <a:bodyPr>
            <a:normAutofit/>
          </a:bodyPr>
          <a:lstStyle/>
          <a:p>
            <a:pPr marL="0" indent="0" algn="just">
              <a:buNone/>
            </a:pPr>
            <a:r>
              <a:rPr lang="tr-TR" sz="3400" dirty="0">
                <a:solidFill>
                  <a:srgbClr val="00A5B5"/>
                </a:solidFill>
              </a:rPr>
              <a:t>Bu türden faaliyetlerin muhasebe uygulamaları, fiziksel bir mamul üreten işletmeler ile hizmet üreten işletmelerdekine benzer şekilde gerçekleşecektir. </a:t>
            </a:r>
          </a:p>
          <a:p>
            <a:pPr marL="0" indent="0" algn="just">
              <a:buNone/>
            </a:pPr>
            <a:r>
              <a:rPr lang="tr-TR" sz="3400" dirty="0">
                <a:solidFill>
                  <a:srgbClr val="00A5B5"/>
                </a:solidFill>
              </a:rPr>
              <a:t>Farklılıklar daha çok başladığı takvim yılı içerisinde tamamlanamayan inşaat taahhüt faaliyetlerinde kendini göstermektedir.</a:t>
            </a:r>
          </a:p>
          <a:p>
            <a:pPr marL="0" indent="0" algn="just">
              <a:buNone/>
            </a:pPr>
            <a:r>
              <a:rPr lang="tr-TR" sz="3400" dirty="0">
                <a:solidFill>
                  <a:srgbClr val="00A5B5"/>
                </a:solidFill>
              </a:rPr>
              <a:t>Söz konusu faaliyetlerin muhasebe uygulamalarına yön veren unsurlardan birisi olan vergi mevzuatına uygun hareket edilmek suretiyle kayıt altına alınması, birçok işletme için birincil öncelik taşımaktadır.   </a:t>
            </a:r>
          </a:p>
          <a:p>
            <a:pPr marL="0" indent="0" algn="just">
              <a:buNone/>
            </a:pPr>
            <a:endParaRPr lang="tr-TR" sz="3400"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2733052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772299"/>
          </a:xfrm>
          <a:solidFill>
            <a:srgbClr val="00A5B5">
              <a:alpha val="59000"/>
            </a:srgbClr>
          </a:solidFill>
        </p:spPr>
        <p:txBody>
          <a:bodyPr>
            <a:normAutofit/>
          </a:bodyPr>
          <a:lstStyle/>
          <a:p>
            <a:r>
              <a:rPr lang="tr-TR" sz="4000" b="1" dirty="0">
                <a:solidFill>
                  <a:schemeClr val="bg1"/>
                </a:solidFill>
                <a:latin typeface="+mn-lt"/>
              </a:rPr>
              <a:t>SONUÇ</a:t>
            </a:r>
          </a:p>
        </p:txBody>
      </p:sp>
      <p:sp>
        <p:nvSpPr>
          <p:cNvPr id="9" name="İçerik Yer Tutucusu 8"/>
          <p:cNvSpPr>
            <a:spLocks noGrp="1"/>
          </p:cNvSpPr>
          <p:nvPr>
            <p:ph idx="1"/>
          </p:nvPr>
        </p:nvSpPr>
        <p:spPr>
          <a:xfrm>
            <a:off x="585216" y="1234140"/>
            <a:ext cx="11277600" cy="5087745"/>
          </a:xfrm>
        </p:spPr>
        <p:txBody>
          <a:bodyPr>
            <a:normAutofit/>
          </a:bodyPr>
          <a:lstStyle/>
          <a:p>
            <a:pPr marL="0" indent="0" algn="just">
              <a:buNone/>
            </a:pPr>
            <a:r>
              <a:rPr lang="tr-TR" sz="3200" dirty="0">
                <a:solidFill>
                  <a:srgbClr val="00A5B5"/>
                </a:solidFill>
              </a:rPr>
              <a:t>Bu durumda işletmelerin KDV matrahının, vergi oranlarının ve </a:t>
            </a:r>
            <a:r>
              <a:rPr lang="tr-TR" sz="3200" dirty="0" err="1">
                <a:solidFill>
                  <a:srgbClr val="00A5B5"/>
                </a:solidFill>
              </a:rPr>
              <a:t>tevkifatlarının</a:t>
            </a:r>
            <a:r>
              <a:rPr lang="tr-TR" sz="3200" dirty="0">
                <a:solidFill>
                  <a:srgbClr val="00A5B5"/>
                </a:solidFill>
              </a:rPr>
              <a:t> doğru şekilde tespit edilmesi yanında, ticari kazancın da doğru ve uygun zamanda tespit edilerek vergilendirilmesinin gerçekleştirilmesi, en önemli konu başlıkları olarak karşımıza çıkmaktadır. </a:t>
            </a:r>
          </a:p>
          <a:p>
            <a:pPr marL="0" indent="0" algn="just">
              <a:buNone/>
            </a:pPr>
            <a:r>
              <a:rPr lang="tr-TR" sz="3200" dirty="0">
                <a:solidFill>
                  <a:srgbClr val="00A5B5"/>
                </a:solidFill>
              </a:rPr>
              <a:t>Bu bağlamda uygulanması zorunlu olan tamamlanma yönteminin barındırdığı sakıncalar ve buna karşılık ilgili muhasebe standartlarının getirdiği farklı uygulamalar, inşaat sektöründeki işletmelerin faaliyet sonuçlarını yansıtan finansal tablolarının birbirini takip eden dönemler itibariyle karşılaştırılabilirliği konusunda önemli sorunları da beraberinde getirmektedir.</a:t>
            </a:r>
          </a:p>
          <a:p>
            <a:pPr marL="0" indent="0" algn="just">
              <a:buNone/>
            </a:pPr>
            <a:endParaRPr lang="tr-TR" sz="3200"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2870420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772299"/>
          </a:xfrm>
          <a:solidFill>
            <a:srgbClr val="00A5B5">
              <a:alpha val="59000"/>
            </a:srgbClr>
          </a:solidFill>
        </p:spPr>
        <p:txBody>
          <a:bodyPr>
            <a:normAutofit/>
          </a:bodyPr>
          <a:lstStyle/>
          <a:p>
            <a:r>
              <a:rPr lang="tr-TR" sz="4000" b="1" dirty="0">
                <a:solidFill>
                  <a:schemeClr val="bg1"/>
                </a:solidFill>
                <a:latin typeface="+mn-lt"/>
              </a:rPr>
              <a:t>SONUÇ</a:t>
            </a:r>
          </a:p>
        </p:txBody>
      </p:sp>
      <p:sp>
        <p:nvSpPr>
          <p:cNvPr id="9" name="İçerik Yer Tutucusu 8"/>
          <p:cNvSpPr>
            <a:spLocks noGrp="1"/>
          </p:cNvSpPr>
          <p:nvPr>
            <p:ph idx="1"/>
          </p:nvPr>
        </p:nvSpPr>
        <p:spPr>
          <a:xfrm>
            <a:off x="585216" y="1234140"/>
            <a:ext cx="11277600" cy="5087745"/>
          </a:xfrm>
        </p:spPr>
        <p:txBody>
          <a:bodyPr>
            <a:noAutofit/>
          </a:bodyPr>
          <a:lstStyle/>
          <a:p>
            <a:pPr marL="0" indent="0" algn="just">
              <a:buNone/>
            </a:pPr>
            <a:r>
              <a:rPr lang="tr-TR" sz="3100" dirty="0">
                <a:solidFill>
                  <a:srgbClr val="00A5B5"/>
                </a:solidFill>
              </a:rPr>
              <a:t>TMS/</a:t>
            </a:r>
            <a:r>
              <a:rPr lang="tr-TR" sz="3100" dirty="0" err="1">
                <a:solidFill>
                  <a:srgbClr val="00A5B5"/>
                </a:solidFill>
              </a:rPr>
              <a:t>TFRS’ler</a:t>
            </a:r>
            <a:r>
              <a:rPr lang="tr-TR" sz="3100" dirty="0">
                <a:solidFill>
                  <a:srgbClr val="00A5B5"/>
                </a:solidFill>
              </a:rPr>
              <a:t> inşaat işletmelerinin muhasebe uygulamalarında da önemli referans kaynaktır. </a:t>
            </a:r>
          </a:p>
          <a:p>
            <a:pPr marL="0" indent="0" algn="just">
              <a:buNone/>
            </a:pPr>
            <a:r>
              <a:rPr lang="tr-TR" sz="3100" dirty="0">
                <a:solidFill>
                  <a:srgbClr val="00A5B5"/>
                </a:solidFill>
              </a:rPr>
              <a:t>Bu bağlamda daha önce </a:t>
            </a:r>
            <a:r>
              <a:rPr lang="tr-TR" sz="3100" dirty="0" err="1">
                <a:solidFill>
                  <a:srgbClr val="00A5B5"/>
                </a:solidFill>
              </a:rPr>
              <a:t>sektörel</a:t>
            </a:r>
            <a:r>
              <a:rPr lang="tr-TR" sz="3100" dirty="0">
                <a:solidFill>
                  <a:srgbClr val="00A5B5"/>
                </a:solidFill>
              </a:rPr>
              <a:t> muhasebe uygulamalarına yön veren TMS 11- İnşaat Sözleşmeleri Standardının kaldırılması ve yerine getirilen TFRS 15- Müşteri Sözleşmelerinden Hasılat standardı, uygulamalar konusunda sektörde yaşanan zorlukları belirli ölçüde ortadan kaldırmaya yöneliktir. </a:t>
            </a:r>
          </a:p>
          <a:p>
            <a:pPr marL="0" indent="0" algn="just">
              <a:buNone/>
            </a:pPr>
            <a:r>
              <a:rPr lang="tr-TR" sz="3100" dirty="0">
                <a:solidFill>
                  <a:srgbClr val="00A5B5"/>
                </a:solidFill>
              </a:rPr>
              <a:t>Bu değişiklik ile finansal tabloların doğasına uygun şekilde hazırlanabilmesi için tamamlanma yüzdesi yönteminin uygulanması önem kazanmakta ve uygulama sırasında yukarıda da değinilmiş olan beş aşamanın sırasıyla yerine getirilmesi belirtilmektedir. </a:t>
            </a:r>
          </a:p>
          <a:p>
            <a:pPr marL="0" indent="0" algn="just">
              <a:buNone/>
            </a:pPr>
            <a:endParaRPr lang="tr-TR" sz="3100"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525835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772299"/>
          </a:xfrm>
          <a:solidFill>
            <a:srgbClr val="00A5B5">
              <a:alpha val="59000"/>
            </a:srgbClr>
          </a:solidFill>
        </p:spPr>
        <p:txBody>
          <a:bodyPr>
            <a:normAutofit/>
          </a:bodyPr>
          <a:lstStyle/>
          <a:p>
            <a:r>
              <a:rPr lang="tr-TR" sz="4000" b="1" dirty="0">
                <a:solidFill>
                  <a:schemeClr val="bg1"/>
                </a:solidFill>
                <a:latin typeface="+mn-lt"/>
              </a:rPr>
              <a:t>SONUÇ</a:t>
            </a:r>
          </a:p>
        </p:txBody>
      </p:sp>
      <p:sp>
        <p:nvSpPr>
          <p:cNvPr id="9" name="İçerik Yer Tutucusu 8"/>
          <p:cNvSpPr>
            <a:spLocks noGrp="1"/>
          </p:cNvSpPr>
          <p:nvPr>
            <p:ph idx="1"/>
          </p:nvPr>
        </p:nvSpPr>
        <p:spPr>
          <a:xfrm>
            <a:off x="585216" y="1234140"/>
            <a:ext cx="11277600" cy="5087745"/>
          </a:xfrm>
        </p:spPr>
        <p:txBody>
          <a:bodyPr>
            <a:normAutofit/>
          </a:bodyPr>
          <a:lstStyle/>
          <a:p>
            <a:pPr marL="0" indent="0" algn="just">
              <a:buNone/>
            </a:pPr>
            <a:r>
              <a:rPr lang="tr-TR" dirty="0">
                <a:solidFill>
                  <a:srgbClr val="00A5B5"/>
                </a:solidFill>
              </a:rPr>
              <a:t>İnşaat taahhüt işlerinin yapım şekilleri konusunda son zamanlarda sık sık duymaya başladığımız KÖİ sözleşmeleri de üzerinde durulması gereken özel bir alan şeklinde karşımıza çıkmaktadır. </a:t>
            </a:r>
          </a:p>
          <a:p>
            <a:pPr marL="0" indent="0" algn="just">
              <a:buNone/>
            </a:pPr>
            <a:r>
              <a:rPr lang="tr-TR" dirty="0">
                <a:solidFill>
                  <a:srgbClr val="00A5B5"/>
                </a:solidFill>
              </a:rPr>
              <a:t>Hukuki farklılıkları bir yana, muhasebe standartları açısından da dikkat edilmesi gereken KÖİ faaliyetlerinin muhasebeleştirilmesinde TFRS 15 dışında en önemli referanslardan birisi de TFRS Yorum 12’dir. </a:t>
            </a:r>
          </a:p>
          <a:p>
            <a:pPr marL="0" indent="0" algn="just">
              <a:buNone/>
            </a:pPr>
            <a:r>
              <a:rPr lang="tr-TR" dirty="0">
                <a:solidFill>
                  <a:srgbClr val="00A5B5"/>
                </a:solidFill>
              </a:rPr>
              <a:t>İşletmelerin yukarıda da özetle değinildiği üzere yapım aşamasında özellikle TFRS Yorum 12’ye uygun olarak varlıkları muhasebeleştirilmesi önemlidir. </a:t>
            </a:r>
          </a:p>
          <a:p>
            <a:pPr marL="0" indent="0" algn="just">
              <a:buNone/>
            </a:pPr>
            <a:r>
              <a:rPr lang="tr-TR" dirty="0">
                <a:solidFill>
                  <a:srgbClr val="00A5B5"/>
                </a:solidFill>
              </a:rPr>
              <a:t>Finansal tabloların doğru sınıflandırılması açısından önemli bir husus olan bu durum, ayrıca işletmelerin faaliyet sonuçlarının doğru değerlendirilmesi açısından da önem taşımaktadır. </a:t>
            </a:r>
          </a:p>
          <a:p>
            <a:pPr marL="0" indent="0" algn="just">
              <a:buNone/>
            </a:pPr>
            <a:endParaRPr lang="tr-TR"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3256124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 calcmode="lin" valueType="num">
                                      <p:cBhvr additive="base">
                                        <p:cTn id="25"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772299"/>
          </a:xfrm>
          <a:solidFill>
            <a:srgbClr val="00A5B5">
              <a:alpha val="59000"/>
            </a:srgbClr>
          </a:solidFill>
        </p:spPr>
        <p:txBody>
          <a:bodyPr>
            <a:normAutofit/>
          </a:bodyPr>
          <a:lstStyle/>
          <a:p>
            <a:endParaRPr lang="tr-TR" sz="4000" b="1" dirty="0">
              <a:solidFill>
                <a:schemeClr val="bg1"/>
              </a:solidFill>
              <a:latin typeface="+mn-lt"/>
            </a:endParaRPr>
          </a:p>
        </p:txBody>
      </p:sp>
      <p:sp>
        <p:nvSpPr>
          <p:cNvPr id="9" name="İçerik Yer Tutucusu 8"/>
          <p:cNvSpPr>
            <a:spLocks noGrp="1"/>
          </p:cNvSpPr>
          <p:nvPr>
            <p:ph idx="1"/>
          </p:nvPr>
        </p:nvSpPr>
        <p:spPr>
          <a:xfrm>
            <a:off x="585216" y="1234140"/>
            <a:ext cx="11277600" cy="5087745"/>
          </a:xfrm>
        </p:spPr>
        <p:txBody>
          <a:bodyPr>
            <a:normAutofit/>
          </a:bodyPr>
          <a:lstStyle/>
          <a:p>
            <a:pPr marL="0" indent="0">
              <a:buNone/>
            </a:pPr>
            <a:endParaRPr lang="tr-TR" b="1" dirty="0">
              <a:solidFill>
                <a:srgbClr val="00A5B5"/>
              </a:solidFill>
            </a:endParaRPr>
          </a:p>
          <a:p>
            <a:pPr marL="0" indent="0">
              <a:buNone/>
            </a:pPr>
            <a:endParaRPr lang="tr-TR" b="1" dirty="0">
              <a:solidFill>
                <a:srgbClr val="00A5B5"/>
              </a:solidFill>
            </a:endParaRPr>
          </a:p>
          <a:p>
            <a:pPr marL="0" indent="0">
              <a:buNone/>
            </a:pPr>
            <a:endParaRPr lang="tr-TR" b="1" dirty="0">
              <a:solidFill>
                <a:srgbClr val="00A5B5"/>
              </a:solidFill>
            </a:endParaRPr>
          </a:p>
          <a:p>
            <a:pPr marL="0" indent="0">
              <a:buNone/>
            </a:pPr>
            <a:endParaRPr lang="tr-TR" b="1" dirty="0">
              <a:solidFill>
                <a:srgbClr val="00A5B5"/>
              </a:solidFill>
            </a:endParaRPr>
          </a:p>
          <a:p>
            <a:pPr marL="0" indent="0" algn="ctr">
              <a:buNone/>
            </a:pPr>
            <a:r>
              <a:rPr lang="tr-TR" sz="4000" b="1" dirty="0">
                <a:solidFill>
                  <a:srgbClr val="00A5B5"/>
                </a:solidFill>
              </a:rPr>
              <a:t>Dinlediğiniz ve sabrınız için teşekkürler…</a:t>
            </a: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3794542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772299"/>
          </a:xfrm>
          <a:solidFill>
            <a:srgbClr val="00A5B5">
              <a:alpha val="59000"/>
            </a:srgbClr>
          </a:solidFill>
        </p:spPr>
        <p:txBody>
          <a:bodyPr>
            <a:normAutofit/>
          </a:bodyPr>
          <a:lstStyle/>
          <a:p>
            <a:r>
              <a:rPr lang="tr-TR" sz="4000" b="1" dirty="0">
                <a:solidFill>
                  <a:schemeClr val="bg1"/>
                </a:solidFill>
                <a:latin typeface="+mn-lt"/>
              </a:rPr>
              <a:t>İNŞAAT SEKTÖRÜ VE SORUNLAR</a:t>
            </a:r>
          </a:p>
        </p:txBody>
      </p:sp>
      <p:sp>
        <p:nvSpPr>
          <p:cNvPr id="9" name="İçerik Yer Tutucusu 8"/>
          <p:cNvSpPr>
            <a:spLocks noGrp="1"/>
          </p:cNvSpPr>
          <p:nvPr>
            <p:ph idx="1"/>
          </p:nvPr>
        </p:nvSpPr>
        <p:spPr>
          <a:xfrm>
            <a:off x="585216" y="1234140"/>
            <a:ext cx="11277600" cy="5087745"/>
          </a:xfrm>
        </p:spPr>
        <p:txBody>
          <a:bodyPr>
            <a:normAutofit lnSpcReduction="10000"/>
          </a:bodyPr>
          <a:lstStyle/>
          <a:p>
            <a:pPr marL="0" indent="0" algn="just">
              <a:buNone/>
            </a:pPr>
            <a:r>
              <a:rPr lang="tr-TR" dirty="0">
                <a:solidFill>
                  <a:srgbClr val="00A5B5"/>
                </a:solidFill>
              </a:rPr>
              <a:t>Ancak inşaat sektörünün işleyişini etkileyen ve söz konusu sorunlar yanında, sektörün kayıt altına alınmasında ve sektör firmalarının finansal performansları ile geleceğine yönelik tahminlerin yapılmasında en önemli işlevi gören muhasebe uygulamaları konusunda da sorunlar yaşandığı görülmektedir. </a:t>
            </a:r>
          </a:p>
          <a:p>
            <a:pPr marL="0" indent="0" algn="just">
              <a:buNone/>
            </a:pPr>
            <a:r>
              <a:rPr lang="tr-TR" dirty="0">
                <a:solidFill>
                  <a:srgbClr val="00A5B5"/>
                </a:solidFill>
              </a:rPr>
              <a:t>Ayrıca gerek sektörün işleyişine ve gerekse de sektöre özel muhasebe uygulamaları üzerinde önemli etkilere sahip olan vergi mevzuatı konusunda yaşanan sorunlar da diğer bir önemli konu olarak karşımıza çıkmaktadır. </a:t>
            </a:r>
          </a:p>
          <a:p>
            <a:pPr marL="0" indent="0" algn="just">
              <a:buNone/>
            </a:pPr>
            <a:r>
              <a:rPr lang="tr-TR" dirty="0">
                <a:solidFill>
                  <a:srgbClr val="00A5B5"/>
                </a:solidFill>
              </a:rPr>
              <a:t>Tüm bunlara ilaveten Türkiye Muhasebe Standartları/Türkiye Finansal Raporlama Standartları (TMS/TFRS)’</a:t>
            </a:r>
            <a:r>
              <a:rPr lang="tr-TR" dirty="0" err="1">
                <a:solidFill>
                  <a:srgbClr val="00A5B5"/>
                </a:solidFill>
              </a:rPr>
              <a:t>na</a:t>
            </a:r>
            <a:r>
              <a:rPr lang="tr-TR" dirty="0">
                <a:solidFill>
                  <a:srgbClr val="00A5B5"/>
                </a:solidFill>
              </a:rPr>
              <a:t> uyum çerçevesinde orta ve büyük çaplı inşaat firmalarının yaşadığı muhasebe uygulama sorunları da dünya inşaat piyasasında önemli aktörlerden birisi olan firmalarımızı önemli ölçüde zorlamaktadır.</a:t>
            </a:r>
          </a:p>
          <a:p>
            <a:pPr marL="0" indent="0" algn="just">
              <a:buNone/>
            </a:pPr>
            <a:endParaRPr lang="tr-TR"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4191033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772299"/>
          </a:xfrm>
          <a:solidFill>
            <a:srgbClr val="00A5B5">
              <a:alpha val="59000"/>
            </a:srgbClr>
          </a:solidFill>
        </p:spPr>
        <p:txBody>
          <a:bodyPr>
            <a:normAutofit/>
          </a:bodyPr>
          <a:lstStyle/>
          <a:p>
            <a:r>
              <a:rPr lang="tr-TR" sz="4000" b="1" dirty="0">
                <a:solidFill>
                  <a:schemeClr val="bg1"/>
                </a:solidFill>
                <a:latin typeface="+mn-lt"/>
              </a:rPr>
              <a:t>KAPSAM</a:t>
            </a:r>
          </a:p>
        </p:txBody>
      </p:sp>
      <p:sp>
        <p:nvSpPr>
          <p:cNvPr id="9" name="İçerik Yer Tutucusu 8"/>
          <p:cNvSpPr>
            <a:spLocks noGrp="1"/>
          </p:cNvSpPr>
          <p:nvPr>
            <p:ph idx="1"/>
          </p:nvPr>
        </p:nvSpPr>
        <p:spPr>
          <a:xfrm>
            <a:off x="585216" y="1234140"/>
            <a:ext cx="11277600" cy="5087745"/>
          </a:xfrm>
        </p:spPr>
        <p:txBody>
          <a:bodyPr>
            <a:normAutofit/>
          </a:bodyPr>
          <a:lstStyle/>
          <a:p>
            <a:pPr marL="0" indent="0" algn="just">
              <a:buNone/>
            </a:pPr>
            <a:r>
              <a:rPr lang="tr-TR" sz="4000" dirty="0">
                <a:solidFill>
                  <a:srgbClr val="00A5B5"/>
                </a:solidFill>
              </a:rPr>
              <a:t>Burada, sektörün işleyişinden kaynaklanan sorunlar dışarıda tutulacak ve daha çok muhasebe uygulamalarında yaşanan sorunlar, gerek vergi mevzuatı ve gerekse TMS/TFRS kapsamında ele alınacak ve muhasebe uygulamalarını kolaylaştırmak ve anlaşılabilirliğini arttırabilmek amacıyla açıklamalarda bulunulacaktır.</a:t>
            </a:r>
          </a:p>
          <a:p>
            <a:pPr marL="0" indent="0" algn="just">
              <a:buNone/>
            </a:pPr>
            <a:endParaRPr lang="tr-TR" sz="4000" dirty="0">
              <a:solidFill>
                <a:srgbClr val="00A5B5"/>
              </a:solidFill>
            </a:endParaRPr>
          </a:p>
          <a:p>
            <a:pPr marL="0" indent="0" algn="just">
              <a:buNone/>
            </a:pPr>
            <a:endParaRPr lang="tr-TR" sz="4000"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241210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772299"/>
          </a:xfrm>
          <a:solidFill>
            <a:srgbClr val="00A5B5">
              <a:alpha val="59000"/>
            </a:srgbClr>
          </a:solidFill>
        </p:spPr>
        <p:txBody>
          <a:bodyPr>
            <a:normAutofit/>
          </a:bodyPr>
          <a:lstStyle/>
          <a:p>
            <a:r>
              <a:rPr lang="tr-TR" sz="4000" b="1" dirty="0">
                <a:solidFill>
                  <a:schemeClr val="bg1"/>
                </a:solidFill>
                <a:latin typeface="+mn-lt"/>
              </a:rPr>
              <a:t>İNŞAAT KAVRAMI</a:t>
            </a:r>
          </a:p>
        </p:txBody>
      </p:sp>
      <p:sp>
        <p:nvSpPr>
          <p:cNvPr id="9" name="İçerik Yer Tutucusu 8"/>
          <p:cNvSpPr>
            <a:spLocks noGrp="1"/>
          </p:cNvSpPr>
          <p:nvPr>
            <p:ph idx="1"/>
          </p:nvPr>
        </p:nvSpPr>
        <p:spPr>
          <a:xfrm>
            <a:off x="585216" y="1234140"/>
            <a:ext cx="11277600" cy="5087745"/>
          </a:xfrm>
        </p:spPr>
        <p:txBody>
          <a:bodyPr>
            <a:noAutofit/>
          </a:bodyPr>
          <a:lstStyle/>
          <a:p>
            <a:pPr marL="0" indent="0" algn="just">
              <a:buNone/>
            </a:pPr>
            <a:r>
              <a:rPr lang="tr-TR" sz="3200" dirty="0">
                <a:solidFill>
                  <a:srgbClr val="00A5B5"/>
                </a:solidFill>
              </a:rPr>
              <a:t>İnşaat kavramını geniş bir şekilde tanımlayan 4734 sayılı Kamu İhale Kanunu’nda yapım kavramı altında inşaat işlerinin tanımı;</a:t>
            </a:r>
          </a:p>
          <a:p>
            <a:pPr marL="0" indent="0" algn="just">
              <a:buNone/>
            </a:pPr>
            <a:r>
              <a:rPr lang="tr-TR" sz="3200" dirty="0">
                <a:solidFill>
                  <a:srgbClr val="00A5B5"/>
                </a:solidFill>
              </a:rPr>
              <a:t> “</a:t>
            </a:r>
            <a:r>
              <a:rPr lang="tr-TR" sz="3200" dirty="0"/>
              <a:t>Bina, karayolu, demiryolu, otoyol, havalimanı, rıhtım, liman, tersane, köprü, tünel, metro, viyadük, spor tesisi, alt yapı, boru iletim hattı, haberleşme ve enerji nakil hattı, baraj, elektrik santrali, rafineri tesisi, sulama tesisi, toprak ıslahı, taşkın koruma ve dekapaj gibi her türlü inşaat işleri ve bu işlerle ilgili tesisat, imalat, ihzarat, nakliye, tamamlama, büyük onarım, restorasyon, çevre düzenlemesi, sondaj, yıkama, güçlendirme ve montaj işleri ile benzeri yapım işleri</a:t>
            </a:r>
            <a:r>
              <a:rPr lang="tr-TR" sz="3200" dirty="0">
                <a:solidFill>
                  <a:srgbClr val="00A5B5"/>
                </a:solidFill>
              </a:rPr>
              <a:t>” </a:t>
            </a:r>
          </a:p>
          <a:p>
            <a:pPr marL="0" indent="0" algn="just">
              <a:buNone/>
            </a:pPr>
            <a:r>
              <a:rPr lang="tr-TR" sz="3200" dirty="0">
                <a:solidFill>
                  <a:srgbClr val="00A5B5"/>
                </a:solidFill>
              </a:rPr>
              <a:t>şeklinde yapılmıştır (</a:t>
            </a:r>
            <a:r>
              <a:rPr lang="tr-TR" sz="3200" dirty="0" err="1">
                <a:solidFill>
                  <a:srgbClr val="00A5B5"/>
                </a:solidFill>
              </a:rPr>
              <a:t>Kızılot</a:t>
            </a:r>
            <a:r>
              <a:rPr lang="tr-TR" sz="3200" dirty="0">
                <a:solidFill>
                  <a:srgbClr val="00A5B5"/>
                </a:solidFill>
              </a:rPr>
              <a:t>, 2014:58). </a:t>
            </a:r>
          </a:p>
          <a:p>
            <a:pPr marL="0" indent="0" algn="just">
              <a:buNone/>
            </a:pPr>
            <a:endParaRPr lang="tr-TR" sz="3200"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1293094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772299"/>
          </a:xfrm>
          <a:solidFill>
            <a:srgbClr val="00A5B5">
              <a:alpha val="59000"/>
            </a:srgbClr>
          </a:solidFill>
        </p:spPr>
        <p:txBody>
          <a:bodyPr>
            <a:normAutofit/>
          </a:bodyPr>
          <a:lstStyle/>
          <a:p>
            <a:r>
              <a:rPr lang="tr-TR" sz="4000" b="1" dirty="0">
                <a:solidFill>
                  <a:schemeClr val="bg1"/>
                </a:solidFill>
                <a:latin typeface="+mn-lt"/>
              </a:rPr>
              <a:t>İNŞAAT YAPIM TÜRLERİ</a:t>
            </a:r>
          </a:p>
        </p:txBody>
      </p:sp>
      <p:sp>
        <p:nvSpPr>
          <p:cNvPr id="9" name="İçerik Yer Tutucusu 8"/>
          <p:cNvSpPr>
            <a:spLocks noGrp="1"/>
          </p:cNvSpPr>
          <p:nvPr>
            <p:ph idx="1"/>
          </p:nvPr>
        </p:nvSpPr>
        <p:spPr>
          <a:xfrm>
            <a:off x="585216" y="1234140"/>
            <a:ext cx="11277600" cy="5087745"/>
          </a:xfrm>
        </p:spPr>
        <p:txBody>
          <a:bodyPr>
            <a:normAutofit/>
          </a:bodyPr>
          <a:lstStyle/>
          <a:p>
            <a:pPr marL="0" indent="0" algn="just">
              <a:buNone/>
            </a:pPr>
            <a:r>
              <a:rPr lang="tr-TR" sz="4000" dirty="0">
                <a:solidFill>
                  <a:srgbClr val="00A5B5"/>
                </a:solidFill>
              </a:rPr>
              <a:t>Yukarıda verilen tanım çerçevesi içerisine giren tüm işler, öncelikle yapılan işin sonucunda ortaya çıkan yapıların mülkiyetine sahiplik açısından aşağıdaki şekilde sınıflandırılabilir;</a:t>
            </a:r>
          </a:p>
          <a:p>
            <a:pPr marL="0" indent="0" algn="just">
              <a:buNone/>
            </a:pPr>
            <a:endParaRPr lang="tr-TR" sz="4000" dirty="0">
              <a:solidFill>
                <a:srgbClr val="00A5B5"/>
              </a:solidFill>
            </a:endParaRPr>
          </a:p>
          <a:p>
            <a:pPr marL="1076325" lvl="0" indent="-450850" algn="just" defTabSz="1076325">
              <a:buFont typeface="Wingdings" panose="05000000000000000000" pitchFamily="2" charset="2"/>
              <a:buChar char="ü"/>
            </a:pPr>
            <a:r>
              <a:rPr lang="tr-TR" sz="4000" dirty="0">
                <a:solidFill>
                  <a:srgbClr val="00A5B5"/>
                </a:solidFill>
              </a:rPr>
              <a:t>Özel (yap-sat) inşaat işleri,</a:t>
            </a:r>
          </a:p>
          <a:p>
            <a:pPr marL="1076325" lvl="0" indent="-450850" algn="just" defTabSz="1076325">
              <a:buFont typeface="Wingdings" panose="05000000000000000000" pitchFamily="2" charset="2"/>
              <a:buChar char="ü"/>
            </a:pPr>
            <a:r>
              <a:rPr lang="tr-TR" sz="4000" dirty="0">
                <a:solidFill>
                  <a:srgbClr val="00A5B5"/>
                </a:solidFill>
              </a:rPr>
              <a:t>Taahhüt şeklinde inşaat işleri.</a:t>
            </a: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292108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 calcmode="lin" valueType="num">
                                      <p:cBhvr additive="base">
                                        <p:cTn id="13"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anim calcmode="lin" valueType="num">
                                      <p:cBhvr additive="base">
                                        <p:cTn id="19"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772299"/>
          </a:xfrm>
          <a:solidFill>
            <a:srgbClr val="00A5B5">
              <a:alpha val="59000"/>
            </a:srgbClr>
          </a:solidFill>
        </p:spPr>
        <p:txBody>
          <a:bodyPr>
            <a:normAutofit/>
          </a:bodyPr>
          <a:lstStyle/>
          <a:p>
            <a:r>
              <a:rPr lang="tr-TR" sz="4000" b="1" dirty="0">
                <a:solidFill>
                  <a:schemeClr val="bg1"/>
                </a:solidFill>
                <a:latin typeface="+mn-lt"/>
              </a:rPr>
              <a:t>İNŞAAT YAPIM TÜRLERİ</a:t>
            </a:r>
          </a:p>
        </p:txBody>
      </p:sp>
      <p:sp>
        <p:nvSpPr>
          <p:cNvPr id="9" name="İçerik Yer Tutucusu 8"/>
          <p:cNvSpPr>
            <a:spLocks noGrp="1"/>
          </p:cNvSpPr>
          <p:nvPr>
            <p:ph idx="1"/>
          </p:nvPr>
        </p:nvSpPr>
        <p:spPr>
          <a:xfrm>
            <a:off x="585216" y="1234140"/>
            <a:ext cx="11277600" cy="5087745"/>
          </a:xfrm>
        </p:spPr>
        <p:txBody>
          <a:bodyPr>
            <a:noAutofit/>
          </a:bodyPr>
          <a:lstStyle/>
          <a:p>
            <a:pPr marL="0" indent="0" algn="just">
              <a:buNone/>
            </a:pPr>
            <a:r>
              <a:rPr lang="tr-TR" sz="3800" dirty="0">
                <a:solidFill>
                  <a:srgbClr val="00A5B5"/>
                </a:solidFill>
              </a:rPr>
              <a:t>Özel (yap-sat) inşaat işlerinde faaliyet, işletmenin kendi arsası üzerinde yapılabildiği gibi uygulamada “kat karşılığı” olarak ifade edilen ve üretilen yapıların mülkiyetinin paylaşımı esasına dayanan şekilde, başkasının arsası üzerinde de gerçekleştirilebilmektedir. </a:t>
            </a:r>
          </a:p>
          <a:p>
            <a:pPr marL="0" indent="0" algn="just">
              <a:buNone/>
            </a:pPr>
            <a:endParaRPr lang="tr-TR" sz="3800" dirty="0">
              <a:solidFill>
                <a:srgbClr val="00A5B5"/>
              </a:solidFill>
            </a:endParaRPr>
          </a:p>
          <a:p>
            <a:pPr marL="0" indent="0" algn="just">
              <a:buNone/>
            </a:pPr>
            <a:r>
              <a:rPr lang="tr-TR" sz="3800" dirty="0">
                <a:solidFill>
                  <a:srgbClr val="00A5B5"/>
                </a:solidFill>
              </a:rPr>
              <a:t>Taahhüt şeklinde inşaat işleri, hizmet işleri olarak kabul edilir ve inşaatlar başkaları adına veya hesabına yapılır.</a:t>
            </a:r>
            <a:endParaRPr lang="tr-TR" sz="3800" b="1" dirty="0">
              <a:solidFill>
                <a:srgbClr val="00A5B5"/>
              </a:solidFill>
            </a:endParaRP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3044041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 calcmode="lin" valueType="num">
                                      <p:cBhvr additive="base">
                                        <p:cTn id="13"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585216" y="365125"/>
            <a:ext cx="11277600" cy="772299"/>
          </a:xfrm>
          <a:solidFill>
            <a:srgbClr val="00A5B5">
              <a:alpha val="59000"/>
            </a:srgbClr>
          </a:solidFill>
        </p:spPr>
        <p:txBody>
          <a:bodyPr>
            <a:normAutofit/>
          </a:bodyPr>
          <a:lstStyle/>
          <a:p>
            <a:r>
              <a:rPr lang="tr-TR" sz="4000" b="1" dirty="0">
                <a:solidFill>
                  <a:schemeClr val="bg1"/>
                </a:solidFill>
                <a:latin typeface="+mn-lt"/>
              </a:rPr>
              <a:t>İNŞAAT TAAHHÜT İŞLERİ</a:t>
            </a:r>
          </a:p>
        </p:txBody>
      </p:sp>
      <p:sp>
        <p:nvSpPr>
          <p:cNvPr id="9" name="İçerik Yer Tutucusu 8"/>
          <p:cNvSpPr>
            <a:spLocks noGrp="1"/>
          </p:cNvSpPr>
          <p:nvPr>
            <p:ph idx="1"/>
          </p:nvPr>
        </p:nvSpPr>
        <p:spPr>
          <a:xfrm>
            <a:off x="585216" y="1234140"/>
            <a:ext cx="11277600" cy="5087745"/>
          </a:xfrm>
        </p:spPr>
        <p:txBody>
          <a:bodyPr>
            <a:normAutofit/>
          </a:bodyPr>
          <a:lstStyle/>
          <a:p>
            <a:pPr marL="0" indent="0" algn="just">
              <a:buNone/>
            </a:pPr>
            <a:r>
              <a:rPr lang="tr-TR" sz="3600" dirty="0">
                <a:solidFill>
                  <a:srgbClr val="00A5B5"/>
                </a:solidFill>
              </a:rPr>
              <a:t>Özellikle büyük çaplı altyapı yatırımlarının gerçekleştirilmesinde, yap-işlet devret, yap-işlet, işletme hakkı devri, yap-kirala ve imtiyaz gibi yöntemlerle finansman sağlanan inşaat taahhüt işleri, kamu-özel işbirlikleri (KÖİ) olarak isimlendirilmektedir (Emek, 2014:10). </a:t>
            </a:r>
          </a:p>
          <a:p>
            <a:pPr marL="0" indent="0" algn="just">
              <a:buNone/>
            </a:pPr>
            <a:r>
              <a:rPr lang="tr-TR" sz="3600" dirty="0">
                <a:solidFill>
                  <a:srgbClr val="00A5B5"/>
                </a:solidFill>
              </a:rPr>
              <a:t>Bu modelin isimlendirilmesinde doktrinde oldukça fazla kavramsal öneri bulunmaktadır. </a:t>
            </a:r>
          </a:p>
        </p:txBody>
      </p:sp>
      <p:pic>
        <p:nvPicPr>
          <p:cNvPr id="5" name="Picture 2" descr="BakÄ±rÃ§ay Ãniversites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27648"/>
            <a:ext cx="2266946" cy="530352"/>
          </a:xfrm>
          <a:prstGeom prst="rect">
            <a:avLst/>
          </a:prstGeom>
          <a:noFill/>
          <a:extLst>
            <a:ext uri="{909E8E84-426E-40DD-AFC4-6F175D3DCCD1}">
              <a14:hiddenFill xmlns:a14="http://schemas.microsoft.com/office/drawing/2010/main">
                <a:solidFill>
                  <a:srgbClr val="FFFFFF"/>
                </a:solidFill>
              </a14:hiddenFill>
            </a:ext>
          </a:extLst>
        </p:spPr>
      </p:pic>
      <p:sp>
        <p:nvSpPr>
          <p:cNvPr id="11" name="Unvan 7"/>
          <p:cNvSpPr txBox="1">
            <a:spLocks/>
          </p:cNvSpPr>
          <p:nvPr/>
        </p:nvSpPr>
        <p:spPr>
          <a:xfrm>
            <a:off x="2266946" y="6327648"/>
            <a:ext cx="9595870" cy="524589"/>
          </a:xfrm>
          <a:prstGeom prst="rect">
            <a:avLst/>
          </a:prstGeom>
          <a:solidFill>
            <a:srgbClr val="00A5B5">
              <a:alpha val="59000"/>
            </a:srgb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4184090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1059</TotalTime>
  <Words>2828</Words>
  <Application>Microsoft Office PowerPoint</Application>
  <PresentationFormat>Geniş ekran</PresentationFormat>
  <Paragraphs>164</Paragraphs>
  <Slides>39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39</vt:i4>
      </vt:variant>
    </vt:vector>
  </HeadingPairs>
  <TitlesOfParts>
    <vt:vector size="44" baseType="lpstr">
      <vt:lpstr>Arial</vt:lpstr>
      <vt:lpstr>Calibri</vt:lpstr>
      <vt:lpstr>Calibri Light</vt:lpstr>
      <vt:lpstr>Wingdings</vt:lpstr>
      <vt:lpstr>Office Teması</vt:lpstr>
      <vt:lpstr>XX. Türkiye Muhasebe Kongresi</vt:lpstr>
      <vt:lpstr>İNŞAAT SEKTÖRÜ VE EKONOMİDEKİ YERİ</vt:lpstr>
      <vt:lpstr>İNŞAAT SEKTÖRÜ VE SORUNLAR</vt:lpstr>
      <vt:lpstr>İNŞAAT SEKTÖRÜ VE SORUNLAR</vt:lpstr>
      <vt:lpstr>KAPSAM</vt:lpstr>
      <vt:lpstr>İNŞAAT KAVRAMI</vt:lpstr>
      <vt:lpstr>İNŞAAT YAPIM TÜRLERİ</vt:lpstr>
      <vt:lpstr>İNŞAAT YAPIM TÜRLERİ</vt:lpstr>
      <vt:lpstr>İNŞAAT TAAHHÜT İŞLERİ</vt:lpstr>
      <vt:lpstr>İNŞAAT TAAHHÜT İŞLERİ</vt:lpstr>
      <vt:lpstr>AVRUPA VE TÜRKİYE’DE KÖİ BÜYÜKLÜKLERİ</vt:lpstr>
      <vt:lpstr>AVRUPA VE TÜRKİYE’DE KÖİ BÜYÜKLÜKLERİ</vt:lpstr>
      <vt:lpstr>İNŞAAT SEKTÖRÜ MUHASEBE UYGULAMALARINDA YAŞANAN SORUNLAR</vt:lpstr>
      <vt:lpstr>İNŞAAT SEKTÖRÜ MUHASEBE UYGULAMALARINDA YAŞANAN SORUNLAR</vt:lpstr>
      <vt:lpstr>İNŞAAT SEKTÖRÜ MUHASEBE UYGULAMALARINDA YAŞANAN SORUNLAR</vt:lpstr>
      <vt:lpstr>İNŞAAT SEKTÖRÜ MUHASEBE UYGULAMALARINDA YAŞANAN SORUNLAR</vt:lpstr>
      <vt:lpstr>İNŞAAT SEKTÖRÜ MUHASEBE UYGULAMALARINDA YAŞANAN SORUNLAR</vt:lpstr>
      <vt:lpstr>VERGİ MEVZUATI AÇISINDAN YAŞANAN SORUNLAR VE ÖNERİLER</vt:lpstr>
      <vt:lpstr>VERGİ MEVZUATI AÇISINDAN YAŞANAN SORUNLAR VE ÖNERİLER</vt:lpstr>
      <vt:lpstr>VERGİ MEVZUATI AÇISINDAN YAŞANAN SORUNLAR VE ÖNERİLER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SONUÇ</vt:lpstr>
      <vt:lpstr>SONUÇ</vt:lpstr>
      <vt:lpstr>SONUÇ</vt:lpstr>
      <vt:lpstr>SONUÇ</vt:lpstr>
      <vt:lpstr>SONUÇ</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Vedat ACAR</dc:creator>
  <cp:lastModifiedBy>CEREN UN</cp:lastModifiedBy>
  <cp:revision>52</cp:revision>
  <dcterms:created xsi:type="dcterms:W3CDTF">2018-10-03T07:51:44Z</dcterms:created>
  <dcterms:modified xsi:type="dcterms:W3CDTF">2018-12-12T14:02:25Z</dcterms:modified>
</cp:coreProperties>
</file>