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6"/>
  </p:notesMasterIdLst>
  <p:sldIdLst>
    <p:sldId id="256" r:id="rId2"/>
    <p:sldId id="257" r:id="rId3"/>
    <p:sldId id="263" r:id="rId4"/>
    <p:sldId id="259" r:id="rId5"/>
    <p:sldId id="272" r:id="rId6"/>
    <p:sldId id="262" r:id="rId7"/>
    <p:sldId id="260" r:id="rId8"/>
    <p:sldId id="261" r:id="rId9"/>
    <p:sldId id="265" r:id="rId10"/>
    <p:sldId id="266" r:id="rId11"/>
    <p:sldId id="276" r:id="rId12"/>
    <p:sldId id="285" r:id="rId13"/>
    <p:sldId id="267" r:id="rId14"/>
    <p:sldId id="268" r:id="rId15"/>
    <p:sldId id="278" r:id="rId16"/>
    <p:sldId id="282" r:id="rId17"/>
    <p:sldId id="269" r:id="rId18"/>
    <p:sldId id="284" r:id="rId19"/>
    <p:sldId id="270" r:id="rId20"/>
    <p:sldId id="271" r:id="rId21"/>
    <p:sldId id="273" r:id="rId22"/>
    <p:sldId id="275" r:id="rId23"/>
    <p:sldId id="280" r:id="rId24"/>
    <p:sldId id="274" r:id="rId25"/>
  </p:sldIdLst>
  <p:sldSz cx="12192000" cy="6858000"/>
  <p:notesSz cx="6805613" cy="99441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94707" autoAdjust="0"/>
  </p:normalViewPr>
  <p:slideViewPr>
    <p:cSldViewPr snapToGrid="0">
      <p:cViewPr>
        <p:scale>
          <a:sx n="50" d="100"/>
          <a:sy n="50" d="100"/>
        </p:scale>
        <p:origin x="1296" y="4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2496" y="-7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B11DE-6E17-4287-9FA3-4E37C18F782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F4F73F-4A44-4E9E-96B4-707D0017D6F9}">
      <dgm:prSet phldrT="[Text]" custT="1"/>
      <dgm:spPr/>
      <dgm:t>
        <a:bodyPr/>
        <a:lstStyle/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ICO-Düzenlemesi</a:t>
          </a:r>
        </a:p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Alternatif Stratejiler</a:t>
          </a:r>
        </a:p>
      </dgm:t>
    </dgm:pt>
    <dgm:pt modelId="{5D75C3B5-EF21-427A-8AC2-AB3D8446088F}" type="parTrans" cxnId="{B80975AA-9141-4DFF-BEF3-4A9E5BE13EEC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77643-A3D9-4B37-9CA1-5118D6381F76}" type="sibTrans" cxnId="{B80975AA-9141-4DFF-BEF3-4A9E5BE13EEC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CCC91-FE9A-419E-B29A-98570A24FC39}">
      <dgm:prSet phldrT="[Text]" custT="1"/>
      <dgm:spPr/>
      <dgm:t>
        <a:bodyPr/>
        <a:lstStyle/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1) Düzenleme yapmayıp uygulamanın şekillenmesini beklemek</a:t>
          </a:r>
        </a:p>
      </dgm:t>
    </dgm:pt>
    <dgm:pt modelId="{BB68CBED-24CC-40B9-8A57-585437EC79DA}" type="parTrans" cxnId="{C632750F-0498-4CAB-9867-E51C59FACFB3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7099B-6538-494A-B854-6D21A899B2FC}" type="sibTrans" cxnId="{C632750F-0498-4CAB-9867-E51C59FACFB3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5A152-2FC8-4056-8C41-7049493795E4}">
      <dgm:prSet phldrT="[Text]" custT="1"/>
      <dgm:spPr/>
      <dgm:t>
        <a:bodyPr/>
        <a:lstStyle/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2) A-Mevcut düzenlemelere aykırı uygulamalara müdahale etmek </a:t>
          </a:r>
        </a:p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B-ICO'ları tamamen yasaklamak (ICO-sermaye piyasası mevzuatı)</a:t>
          </a:r>
        </a:p>
      </dgm:t>
    </dgm:pt>
    <dgm:pt modelId="{C31F437F-4714-4F5C-956B-C3DCFCC56E35}" type="parTrans" cxnId="{494040BD-5EE5-4A2E-8A4B-0410B4BBAF3D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5DF7D-C17D-4481-93E3-B7B2BBC14521}" type="sibTrans" cxnId="{494040BD-5EE5-4A2E-8A4B-0410B4BBAF3D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57DB4-1D22-4A42-9FB0-0CB35C3D0BE9}">
      <dgm:prSet phldrT="[Text]" custT="1"/>
      <dgm:spPr/>
      <dgm:t>
        <a:bodyPr/>
        <a:lstStyle/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3) IPO niteliğinde olan ICO'ları düzenlemek</a:t>
          </a:r>
        </a:p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- IPO benzeri ayrıntılı </a:t>
          </a:r>
        </a:p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- Kitle fonlaması benzeri</a:t>
          </a:r>
        </a:p>
      </dgm:t>
    </dgm:pt>
    <dgm:pt modelId="{33F6F577-E244-41F5-894B-7E546FEB7DDF}" type="parTrans" cxnId="{F3A85917-2FC9-4BF4-A3A2-E63AC7758E07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9636F-5502-4739-BEF0-5B140E438F6E}" type="sibTrans" cxnId="{F3A85917-2FC9-4BF4-A3A2-E63AC7758E07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C6083-4AE1-4FFD-9D19-A96BA44C6A03}">
      <dgm:prSet phldrT="[Text]" custT="1"/>
      <dgm:spPr/>
      <dgm:t>
        <a:bodyPr/>
        <a:lstStyle/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4) Tüm ICO'ları düzenlemek</a:t>
          </a:r>
        </a:p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- IPO benzeri ayrıntılı </a:t>
          </a:r>
        </a:p>
        <a:p>
          <a:r>
            <a:rPr lang="tr-TR" sz="1600" b="1">
              <a:latin typeface="Times New Roman" panose="02020603050405020304" pitchFamily="18" charset="0"/>
              <a:cs typeface="Times New Roman" panose="02020603050405020304" pitchFamily="18" charset="0"/>
            </a:rPr>
            <a:t>- Kitle fonlaması benzeri </a:t>
          </a:r>
        </a:p>
      </dgm:t>
    </dgm:pt>
    <dgm:pt modelId="{B630893E-CC31-4611-891D-02BD0295DC60}" type="parTrans" cxnId="{39424A11-5DF0-488E-913C-F8493F37C2FC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D2FDB-860A-479B-963E-73B6824DA123}" type="sibTrans" cxnId="{39424A11-5DF0-488E-913C-F8493F37C2FC}">
      <dgm:prSet/>
      <dgm:spPr/>
      <dgm:t>
        <a:bodyPr/>
        <a:lstStyle/>
        <a:p>
          <a:endParaRPr lang="tr-TR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443F-BD06-40E4-8934-6269860CEEFC}" type="pres">
      <dgm:prSet presAssocID="{451B11DE-6E17-4287-9FA3-4E37C18F78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305877-B19A-4649-952C-731DC4E5B32D}" type="pres">
      <dgm:prSet presAssocID="{451B11DE-6E17-4287-9FA3-4E37C18F782F}" presName="matrix" presStyleCnt="0"/>
      <dgm:spPr/>
    </dgm:pt>
    <dgm:pt modelId="{AE617CB7-78D9-4F5B-8B78-8AB4EFCBED19}" type="pres">
      <dgm:prSet presAssocID="{451B11DE-6E17-4287-9FA3-4E37C18F782F}" presName="tile1" presStyleLbl="node1" presStyleIdx="0" presStyleCnt="4"/>
      <dgm:spPr/>
      <dgm:t>
        <a:bodyPr/>
        <a:lstStyle/>
        <a:p>
          <a:endParaRPr lang="tr-TR"/>
        </a:p>
      </dgm:t>
    </dgm:pt>
    <dgm:pt modelId="{5FC50571-58B5-4C03-9AAD-A3A31DCC8B46}" type="pres">
      <dgm:prSet presAssocID="{451B11DE-6E17-4287-9FA3-4E37C18F78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60C607-E91D-48FC-B315-FB140F20B678}" type="pres">
      <dgm:prSet presAssocID="{451B11DE-6E17-4287-9FA3-4E37C18F782F}" presName="tile2" presStyleLbl="node1" presStyleIdx="1" presStyleCnt="4"/>
      <dgm:spPr/>
      <dgm:t>
        <a:bodyPr/>
        <a:lstStyle/>
        <a:p>
          <a:endParaRPr lang="tr-TR"/>
        </a:p>
      </dgm:t>
    </dgm:pt>
    <dgm:pt modelId="{2960B8BA-A3A9-4760-AD05-E1E6869B2AAA}" type="pres">
      <dgm:prSet presAssocID="{451B11DE-6E17-4287-9FA3-4E37C18F78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C536EE-9FB6-4A15-B5F9-C0515BDA2C21}" type="pres">
      <dgm:prSet presAssocID="{451B11DE-6E17-4287-9FA3-4E37C18F782F}" presName="tile3" presStyleLbl="node1" presStyleIdx="2" presStyleCnt="4"/>
      <dgm:spPr/>
      <dgm:t>
        <a:bodyPr/>
        <a:lstStyle/>
        <a:p>
          <a:endParaRPr lang="tr-TR"/>
        </a:p>
      </dgm:t>
    </dgm:pt>
    <dgm:pt modelId="{0119FF5E-F42E-447E-B201-3A3FD0FCD618}" type="pres">
      <dgm:prSet presAssocID="{451B11DE-6E17-4287-9FA3-4E37C18F78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54CD78-2D23-4FA1-9AF5-01B2D3338781}" type="pres">
      <dgm:prSet presAssocID="{451B11DE-6E17-4287-9FA3-4E37C18F782F}" presName="tile4" presStyleLbl="node1" presStyleIdx="3" presStyleCnt="4" custLinFactNeighborX="0" custLinFactNeighborY="914"/>
      <dgm:spPr/>
      <dgm:t>
        <a:bodyPr/>
        <a:lstStyle/>
        <a:p>
          <a:endParaRPr lang="tr-TR"/>
        </a:p>
      </dgm:t>
    </dgm:pt>
    <dgm:pt modelId="{69651B82-BBC8-4BB8-97C0-0AEEE9327A7E}" type="pres">
      <dgm:prSet presAssocID="{451B11DE-6E17-4287-9FA3-4E37C18F78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38E4D7-E59E-40DF-AC2A-58A336661A7A}" type="pres">
      <dgm:prSet presAssocID="{451B11DE-6E17-4287-9FA3-4E37C18F78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415D0B96-E121-4886-B3FB-99DCD49EDB69}" type="presOf" srcId="{AC75A152-2FC8-4056-8C41-7049493795E4}" destId="{C360C607-E91D-48FC-B315-FB140F20B678}" srcOrd="0" destOrd="0" presId="urn:microsoft.com/office/officeart/2005/8/layout/matrix1"/>
    <dgm:cxn modelId="{02CF5703-55E0-48D4-9D38-FF6C4A46A2A9}" type="presOf" srcId="{F3F4F73F-4A44-4E9E-96B4-707D0017D6F9}" destId="{AC38E4D7-E59E-40DF-AC2A-58A336661A7A}" srcOrd="0" destOrd="0" presId="urn:microsoft.com/office/officeart/2005/8/layout/matrix1"/>
    <dgm:cxn modelId="{B80975AA-9141-4DFF-BEF3-4A9E5BE13EEC}" srcId="{451B11DE-6E17-4287-9FA3-4E37C18F782F}" destId="{F3F4F73F-4A44-4E9E-96B4-707D0017D6F9}" srcOrd="0" destOrd="0" parTransId="{5D75C3B5-EF21-427A-8AC2-AB3D8446088F}" sibTransId="{E9F77643-A3D9-4B37-9CA1-5118D6381F76}"/>
    <dgm:cxn modelId="{87EB3072-44C2-4273-9234-0C0223EC428D}" type="presOf" srcId="{E6DCCC91-FE9A-419E-B29A-98570A24FC39}" destId="{5FC50571-58B5-4C03-9AAD-A3A31DCC8B46}" srcOrd="1" destOrd="0" presId="urn:microsoft.com/office/officeart/2005/8/layout/matrix1"/>
    <dgm:cxn modelId="{3D547EEA-6153-4207-8985-AFE829E7F442}" type="presOf" srcId="{E0857DB4-1D22-4A42-9FB0-0CB35C3D0BE9}" destId="{66C536EE-9FB6-4A15-B5F9-C0515BDA2C21}" srcOrd="0" destOrd="0" presId="urn:microsoft.com/office/officeart/2005/8/layout/matrix1"/>
    <dgm:cxn modelId="{C632750F-0498-4CAB-9867-E51C59FACFB3}" srcId="{F3F4F73F-4A44-4E9E-96B4-707D0017D6F9}" destId="{E6DCCC91-FE9A-419E-B29A-98570A24FC39}" srcOrd="0" destOrd="0" parTransId="{BB68CBED-24CC-40B9-8A57-585437EC79DA}" sibTransId="{9337099B-6538-494A-B854-6D21A899B2FC}"/>
    <dgm:cxn modelId="{494040BD-5EE5-4A2E-8A4B-0410B4BBAF3D}" srcId="{F3F4F73F-4A44-4E9E-96B4-707D0017D6F9}" destId="{AC75A152-2FC8-4056-8C41-7049493795E4}" srcOrd="1" destOrd="0" parTransId="{C31F437F-4714-4F5C-956B-C3DCFCC56E35}" sibTransId="{F325DF7D-C17D-4481-93E3-B7B2BBC14521}"/>
    <dgm:cxn modelId="{AEF3A3DD-936C-4EC4-8DBE-632D4466E8F4}" type="presOf" srcId="{E6DCCC91-FE9A-419E-B29A-98570A24FC39}" destId="{AE617CB7-78D9-4F5B-8B78-8AB4EFCBED19}" srcOrd="0" destOrd="0" presId="urn:microsoft.com/office/officeart/2005/8/layout/matrix1"/>
    <dgm:cxn modelId="{F554551B-499B-4882-BD28-623EEEDB7F3C}" type="presOf" srcId="{AC75A152-2FC8-4056-8C41-7049493795E4}" destId="{2960B8BA-A3A9-4760-AD05-E1E6869B2AAA}" srcOrd="1" destOrd="0" presId="urn:microsoft.com/office/officeart/2005/8/layout/matrix1"/>
    <dgm:cxn modelId="{43C1E076-B42F-4D03-986D-9C3A8E428A9B}" type="presOf" srcId="{E0857DB4-1D22-4A42-9FB0-0CB35C3D0BE9}" destId="{0119FF5E-F42E-447E-B201-3A3FD0FCD618}" srcOrd="1" destOrd="0" presId="urn:microsoft.com/office/officeart/2005/8/layout/matrix1"/>
    <dgm:cxn modelId="{0D06B533-19F0-448E-B60F-4E960DCB53E8}" type="presOf" srcId="{F5AC6083-4AE1-4FFD-9D19-A96BA44C6A03}" destId="{3E54CD78-2D23-4FA1-9AF5-01B2D3338781}" srcOrd="0" destOrd="0" presId="urn:microsoft.com/office/officeart/2005/8/layout/matrix1"/>
    <dgm:cxn modelId="{39424A11-5DF0-488E-913C-F8493F37C2FC}" srcId="{F3F4F73F-4A44-4E9E-96B4-707D0017D6F9}" destId="{F5AC6083-4AE1-4FFD-9D19-A96BA44C6A03}" srcOrd="3" destOrd="0" parTransId="{B630893E-CC31-4611-891D-02BD0295DC60}" sibTransId="{090D2FDB-860A-479B-963E-73B6824DA123}"/>
    <dgm:cxn modelId="{F3A85917-2FC9-4BF4-A3A2-E63AC7758E07}" srcId="{F3F4F73F-4A44-4E9E-96B4-707D0017D6F9}" destId="{E0857DB4-1D22-4A42-9FB0-0CB35C3D0BE9}" srcOrd="2" destOrd="0" parTransId="{33F6F577-E244-41F5-894B-7E546FEB7DDF}" sibTransId="{B4A9636F-5502-4739-BEF0-5B140E438F6E}"/>
    <dgm:cxn modelId="{2FBA2C14-74D2-4AD1-98FF-92801D966758}" type="presOf" srcId="{F5AC6083-4AE1-4FFD-9D19-A96BA44C6A03}" destId="{69651B82-BBC8-4BB8-97C0-0AEEE9327A7E}" srcOrd="1" destOrd="0" presId="urn:microsoft.com/office/officeart/2005/8/layout/matrix1"/>
    <dgm:cxn modelId="{FADF53FB-04C3-4286-8595-0657B37CA515}" type="presOf" srcId="{451B11DE-6E17-4287-9FA3-4E37C18F782F}" destId="{40F8443F-BD06-40E4-8934-6269860CEEFC}" srcOrd="0" destOrd="0" presId="urn:microsoft.com/office/officeart/2005/8/layout/matrix1"/>
    <dgm:cxn modelId="{6E2FE4BC-E53A-4BFD-8C08-1377E8B6560F}" type="presParOf" srcId="{40F8443F-BD06-40E4-8934-6269860CEEFC}" destId="{B1305877-B19A-4649-952C-731DC4E5B32D}" srcOrd="0" destOrd="0" presId="urn:microsoft.com/office/officeart/2005/8/layout/matrix1"/>
    <dgm:cxn modelId="{D4A8EA47-2F9D-41D4-B9A8-A1D12B790A88}" type="presParOf" srcId="{B1305877-B19A-4649-952C-731DC4E5B32D}" destId="{AE617CB7-78D9-4F5B-8B78-8AB4EFCBED19}" srcOrd="0" destOrd="0" presId="urn:microsoft.com/office/officeart/2005/8/layout/matrix1"/>
    <dgm:cxn modelId="{F86AACF7-A3BB-4185-A81D-DCF1688F90C9}" type="presParOf" srcId="{B1305877-B19A-4649-952C-731DC4E5B32D}" destId="{5FC50571-58B5-4C03-9AAD-A3A31DCC8B46}" srcOrd="1" destOrd="0" presId="urn:microsoft.com/office/officeart/2005/8/layout/matrix1"/>
    <dgm:cxn modelId="{12600ABC-D5F3-4455-B02E-8B8E20BC6711}" type="presParOf" srcId="{B1305877-B19A-4649-952C-731DC4E5B32D}" destId="{C360C607-E91D-48FC-B315-FB140F20B678}" srcOrd="2" destOrd="0" presId="urn:microsoft.com/office/officeart/2005/8/layout/matrix1"/>
    <dgm:cxn modelId="{69F2FACF-7895-41A7-9209-06CAC7CE2A7B}" type="presParOf" srcId="{B1305877-B19A-4649-952C-731DC4E5B32D}" destId="{2960B8BA-A3A9-4760-AD05-E1E6869B2AAA}" srcOrd="3" destOrd="0" presId="urn:microsoft.com/office/officeart/2005/8/layout/matrix1"/>
    <dgm:cxn modelId="{3FD802A5-5140-44CA-AE6E-05FC05B34168}" type="presParOf" srcId="{B1305877-B19A-4649-952C-731DC4E5B32D}" destId="{66C536EE-9FB6-4A15-B5F9-C0515BDA2C21}" srcOrd="4" destOrd="0" presId="urn:microsoft.com/office/officeart/2005/8/layout/matrix1"/>
    <dgm:cxn modelId="{A42C0B61-546A-495F-BEA8-F9029A0ED17B}" type="presParOf" srcId="{B1305877-B19A-4649-952C-731DC4E5B32D}" destId="{0119FF5E-F42E-447E-B201-3A3FD0FCD618}" srcOrd="5" destOrd="0" presId="urn:microsoft.com/office/officeart/2005/8/layout/matrix1"/>
    <dgm:cxn modelId="{B8C4AEE4-4F48-4A08-A58D-6B2F809F533B}" type="presParOf" srcId="{B1305877-B19A-4649-952C-731DC4E5B32D}" destId="{3E54CD78-2D23-4FA1-9AF5-01B2D3338781}" srcOrd="6" destOrd="0" presId="urn:microsoft.com/office/officeart/2005/8/layout/matrix1"/>
    <dgm:cxn modelId="{D480C782-141A-4A8B-A582-4BDF5742FFD6}" type="presParOf" srcId="{B1305877-B19A-4649-952C-731DC4E5B32D}" destId="{69651B82-BBC8-4BB8-97C0-0AEEE9327A7E}" srcOrd="7" destOrd="0" presId="urn:microsoft.com/office/officeart/2005/8/layout/matrix1"/>
    <dgm:cxn modelId="{B3ACC2C7-1369-47B4-9F68-7426E776F04C}" type="presParOf" srcId="{40F8443F-BD06-40E4-8934-6269860CEEFC}" destId="{AC38E4D7-E59E-40DF-AC2A-58A336661A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17CB7-78D9-4F5B-8B78-8AB4EFCBED19}">
      <dsp:nvSpPr>
        <dsp:cNvPr id="0" name=""/>
        <dsp:cNvSpPr/>
      </dsp:nvSpPr>
      <dsp:spPr>
        <a:xfrm rot="16200000">
          <a:off x="1363201" y="-1363201"/>
          <a:ext cx="1872017" cy="45984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1) Düzenleme yapmayıp uygulamanın şekillenmesini beklemek</a:t>
          </a:r>
        </a:p>
      </dsp:txBody>
      <dsp:txXfrm rot="5400000">
        <a:off x="-1" y="1"/>
        <a:ext cx="4598420" cy="1404012"/>
      </dsp:txXfrm>
    </dsp:sp>
    <dsp:sp modelId="{C360C607-E91D-48FC-B315-FB140F20B678}">
      <dsp:nvSpPr>
        <dsp:cNvPr id="0" name=""/>
        <dsp:cNvSpPr/>
      </dsp:nvSpPr>
      <dsp:spPr>
        <a:xfrm>
          <a:off x="4598420" y="0"/>
          <a:ext cx="4598420" cy="18720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2) A-Mevcut düzenlemelere aykırı uygulamalara müdahale etmek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B-ICO'ları tamamen yasaklamak (ICO-sermaye piyasası mevzuatı)</a:t>
          </a:r>
        </a:p>
      </dsp:txBody>
      <dsp:txXfrm>
        <a:off x="4598420" y="0"/>
        <a:ext cx="4598420" cy="1404012"/>
      </dsp:txXfrm>
    </dsp:sp>
    <dsp:sp modelId="{66C536EE-9FB6-4A15-B5F9-C0515BDA2C21}">
      <dsp:nvSpPr>
        <dsp:cNvPr id="0" name=""/>
        <dsp:cNvSpPr/>
      </dsp:nvSpPr>
      <dsp:spPr>
        <a:xfrm rot="10800000">
          <a:off x="0" y="1872017"/>
          <a:ext cx="4598420" cy="18720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3) IPO niteliğinde olan ICO'ları düzenlemek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 IPO benzeri ayrıntılı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 Kitle fonlaması benzeri</a:t>
          </a:r>
        </a:p>
      </dsp:txBody>
      <dsp:txXfrm rot="10800000">
        <a:off x="0" y="2340021"/>
        <a:ext cx="4598420" cy="1404012"/>
      </dsp:txXfrm>
    </dsp:sp>
    <dsp:sp modelId="{3E54CD78-2D23-4FA1-9AF5-01B2D3338781}">
      <dsp:nvSpPr>
        <dsp:cNvPr id="0" name=""/>
        <dsp:cNvSpPr/>
      </dsp:nvSpPr>
      <dsp:spPr>
        <a:xfrm rot="5400000">
          <a:off x="5961621" y="508815"/>
          <a:ext cx="1872017" cy="45984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4) Tüm ICO'ları düzenlemek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 IPO benzeri ayrıntılı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- Kitle fonlaması benzeri </a:t>
          </a:r>
        </a:p>
      </dsp:txBody>
      <dsp:txXfrm rot="-5400000">
        <a:off x="4598419" y="2340021"/>
        <a:ext cx="4598420" cy="1404012"/>
      </dsp:txXfrm>
    </dsp:sp>
    <dsp:sp modelId="{AC38E4D7-E59E-40DF-AC2A-58A336661A7A}">
      <dsp:nvSpPr>
        <dsp:cNvPr id="0" name=""/>
        <dsp:cNvSpPr/>
      </dsp:nvSpPr>
      <dsp:spPr>
        <a:xfrm>
          <a:off x="3218894" y="1404012"/>
          <a:ext cx="2759052" cy="93600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ICO-Düzenlemesi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Alternatif Stratejiler</a:t>
          </a:r>
        </a:p>
      </dsp:txBody>
      <dsp:txXfrm>
        <a:off x="3264586" y="1449704"/>
        <a:ext cx="2667668" cy="8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2654-0752-4D24-AC85-01A1CEFACF8F}" type="datetimeFigureOut">
              <a:rPr lang="tr-TR" smtClean="0"/>
              <a:t>5.10.2018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CA4C-0DE8-4D24-85B7-B650102D0B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13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CA4C-0DE8-4D24-85B7-B650102D0BF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9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EBE355A-68EE-443D-BD35-FD40797FFC99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08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AAC0-E9B0-469D-B017-96691DB51B22}" type="datetime1">
              <a:rPr lang="tr-TR" smtClean="0"/>
              <a:t>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68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AFD3-5199-4F3C-B311-6F146C05BB3C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66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EDA6-0074-4C8F-98AF-5FA0DB4C8444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01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663-DF7D-4739-BC6E-4626F7DB28C3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7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01B7-A330-4259-91E7-689885B6078B}" type="datetime1">
              <a:rPr lang="tr-TR" smtClean="0"/>
              <a:t>5.10.2018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27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275-9419-427A-8FD3-89BE64D4C303}" type="datetime1">
              <a:rPr lang="tr-TR" smtClean="0"/>
              <a:t>5.10.2018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1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2E34359-BBDD-491D-A115-F471C00FAAE7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323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4868C0-BF9A-4B64-B849-6D28842195C6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49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38FD-29AF-41AA-B18D-798E1AB9E68D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7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36D1-F8DF-4D30-9186-30D354A9E87A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66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CF58-CBC5-48BD-A056-F66326096B64}" type="datetime1">
              <a:rPr lang="tr-TR" smtClean="0"/>
              <a:t>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8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9CBC-55F3-4C82-842F-9C60B0B0719D}" type="datetime1">
              <a:rPr lang="tr-TR" smtClean="0"/>
              <a:t>5.10.2018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8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52BB-1E9F-4458-97AC-7D97A0CCB986}" type="datetime1">
              <a:rPr lang="tr-TR" smtClean="0"/>
              <a:t>5.10.2018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9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6B5-8E12-4EE4-9D6F-BC1ACFBBD4DC}" type="datetime1">
              <a:rPr lang="tr-TR" smtClean="0"/>
              <a:t>5.10.2018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33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353C-8DAE-4706-A314-8DFEE43C3CB1}" type="datetime1">
              <a:rPr lang="tr-TR" smtClean="0"/>
              <a:t>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73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0AF9-1AC7-4ED8-8A75-689FD8F1A119}" type="datetime1">
              <a:rPr lang="tr-TR" smtClean="0"/>
              <a:t>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95D9D3-638D-4E48-8E86-620E6B8FDE21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F7B0FDE-9C19-4A25-BF2F-0AB12F7F3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00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90863"/>
            <a:ext cx="9191312" cy="3802870"/>
          </a:xfrm>
        </p:spPr>
        <p:txBody>
          <a:bodyPr/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SERMAYE </a:t>
            </a:r>
            <a:r>
              <a:rPr lang="tr-TR" sz="3600" b="1" dirty="0"/>
              <a:t>PİYASALARINDA YENİ UYGULAMALAR: 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3600" b="1" dirty="0"/>
              <a:t>KRİPTO PARA </a:t>
            </a:r>
            <a:r>
              <a:rPr lang="tr-TR" sz="3600" b="1" dirty="0" smtClean="0"/>
              <a:t>ARZLARI (ICO)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15466"/>
            <a:ext cx="8825658" cy="609601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H.İlker</a:t>
            </a:r>
            <a:r>
              <a:rPr lang="tr-TR" sz="2400" dirty="0" smtClean="0"/>
              <a:t> EVİN</a:t>
            </a:r>
            <a:endParaRPr lang="tr-T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</a:t>
            </a:fld>
            <a:endParaRPr lang="tr-TR"/>
          </a:p>
        </p:txBody>
      </p:sp>
      <p:pic>
        <p:nvPicPr>
          <p:cNvPr id="6" name="Picture 5" descr="Close-up of Coins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02" y="3521921"/>
            <a:ext cx="2376805" cy="18112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 descr="https://images.pexels.com/photos/844124/pexels-photo-844124.jpeg?auto=compress&amp;cs=tinysrgb&amp;dpr=2&amp;h=750&amp;w=1260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68" y="4057095"/>
            <a:ext cx="2625380" cy="15075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 descr="ICO nedir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68" y="2182735"/>
            <a:ext cx="2625380" cy="17611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080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Arzı (</a:t>
            </a:r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Coin</a:t>
            </a:r>
            <a:r>
              <a:rPr lang="tr-TR" dirty="0"/>
              <a:t> </a:t>
            </a:r>
            <a:r>
              <a:rPr lang="tr-TR" dirty="0" err="1"/>
              <a:t>Offering</a:t>
            </a:r>
            <a:r>
              <a:rPr lang="tr-TR" dirty="0"/>
              <a:t> – ICO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107632" cy="3868321"/>
          </a:xfrm>
        </p:spPr>
        <p:txBody>
          <a:bodyPr>
            <a:normAutofit/>
          </a:bodyPr>
          <a:lstStyle/>
          <a:p>
            <a:r>
              <a:rPr lang="tr-TR" dirty="0"/>
              <a:t>Kripto para arzı (ICO), DL-BC teknolojisi kullanan kripto paralar karşılığında fon toplamak amacıyla yapılan </a:t>
            </a:r>
            <a:r>
              <a:rPr lang="tr-TR" dirty="0" smtClean="0"/>
              <a:t>ihraçlar</a:t>
            </a:r>
          </a:p>
          <a:p>
            <a:r>
              <a:rPr lang="tr-TR" dirty="0" err="1" smtClean="0"/>
              <a:t>ICO’lar</a:t>
            </a:r>
            <a:endParaRPr lang="tr-TR" dirty="0" smtClean="0"/>
          </a:p>
          <a:p>
            <a:pPr lvl="1"/>
            <a:r>
              <a:rPr lang="tr-TR" dirty="0" smtClean="0"/>
              <a:t>Teknoloji girişim şirketleri (Start </a:t>
            </a:r>
            <a:r>
              <a:rPr lang="tr-TR" dirty="0" err="1" smtClean="0"/>
              <a:t>up</a:t>
            </a:r>
            <a:r>
              <a:rPr lang="tr-TR" dirty="0" smtClean="0"/>
              <a:t> firmaları) </a:t>
            </a:r>
          </a:p>
          <a:p>
            <a:pPr lvl="1"/>
            <a:r>
              <a:rPr lang="tr-TR" dirty="0" smtClean="0"/>
              <a:t>Aracısız- girişim sermayesi şirketleri, yatırım kuruluşları, klasik borsalar olmadan</a:t>
            </a:r>
          </a:p>
          <a:p>
            <a:pPr lvl="1"/>
            <a:r>
              <a:rPr lang="tr-TR" dirty="0" smtClean="0"/>
              <a:t>Düzenlemelere uyum zorunluluğu yok (Due dillegence)</a:t>
            </a:r>
          </a:p>
          <a:p>
            <a:pPr lvl="1"/>
            <a:r>
              <a:rPr lang="tr-TR" dirty="0" smtClean="0"/>
              <a:t>Tanıtım dokümanı (White </a:t>
            </a:r>
            <a:r>
              <a:rPr lang="tr-TR" dirty="0" err="1" smtClean="0"/>
              <a:t>paper</a:t>
            </a:r>
            <a:r>
              <a:rPr lang="tr-TR" dirty="0" smtClean="0"/>
              <a:t>): Proje kuralları, projeyi yürütenler, hangi şartlarla ne kadar jeton çıkarılarak fon toplanacağı, yeterli fon toplanamazsa iade koşulları, projenin yol haritası, uygulama nasıl işleyecek </a:t>
            </a:r>
          </a:p>
          <a:p>
            <a:pPr lvl="1"/>
            <a:r>
              <a:rPr lang="tr-TR" dirty="0"/>
              <a:t>Şartlar </a:t>
            </a:r>
            <a:r>
              <a:rPr lang="tr-TR" dirty="0" err="1"/>
              <a:t>Etherium</a:t>
            </a:r>
            <a:r>
              <a:rPr lang="tr-TR" dirty="0"/>
              <a:t> gibi ICO platformlarında akıllı sözleşmelere bağlanırlar</a:t>
            </a:r>
          </a:p>
          <a:p>
            <a:pPr lvl="1"/>
            <a:r>
              <a:rPr lang="tr-TR" dirty="0" smtClean="0"/>
              <a:t>Akıllı </a:t>
            </a:r>
            <a:r>
              <a:rPr lang="tr-TR" dirty="0"/>
              <a:t>sözleşmedeki şartlarla jeton </a:t>
            </a:r>
            <a:r>
              <a:rPr lang="tr-TR" dirty="0" smtClean="0"/>
              <a:t>(</a:t>
            </a:r>
            <a:r>
              <a:rPr lang="tr-TR" dirty="0" err="1" smtClean="0"/>
              <a:t>token</a:t>
            </a:r>
            <a:r>
              <a:rPr lang="tr-TR" dirty="0" smtClean="0"/>
              <a:t>) </a:t>
            </a:r>
            <a:r>
              <a:rPr lang="tr-TR" dirty="0"/>
              <a:t>karşılığı katılım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4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Arzı (</a:t>
            </a:r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Coin</a:t>
            </a:r>
            <a:r>
              <a:rPr lang="tr-TR" dirty="0"/>
              <a:t> </a:t>
            </a:r>
            <a:r>
              <a:rPr lang="tr-TR" dirty="0" err="1"/>
              <a:t>Offering</a:t>
            </a:r>
            <a:r>
              <a:rPr lang="tr-TR" dirty="0"/>
              <a:t> – ICO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107632" cy="3868321"/>
          </a:xfrm>
        </p:spPr>
        <p:txBody>
          <a:bodyPr>
            <a:normAutofit fontScale="85000" lnSpcReduction="20000"/>
          </a:bodyPr>
          <a:lstStyle/>
          <a:p>
            <a:r>
              <a:rPr lang="tr-TR" sz="2000" dirty="0"/>
              <a:t>ICO’larda kullanılan </a:t>
            </a:r>
            <a:r>
              <a:rPr lang="tr-TR" sz="2000" dirty="0" smtClean="0"/>
              <a:t>jetonların (</a:t>
            </a:r>
            <a:r>
              <a:rPr lang="tr-TR" sz="2000" dirty="0" err="1" smtClean="0"/>
              <a:t>token</a:t>
            </a:r>
            <a:r>
              <a:rPr lang="tr-TR" sz="2000" dirty="0" smtClean="0"/>
              <a:t>) türleri</a:t>
            </a:r>
            <a:endParaRPr lang="tr-TR" sz="2000" dirty="0"/>
          </a:p>
          <a:p>
            <a:pPr lvl="1"/>
            <a:r>
              <a:rPr lang="tr-TR" sz="2000" dirty="0"/>
              <a:t>Ödeme jetonları, değer transferi içeren, ortaklık hakkı içermeyen jetonlar</a:t>
            </a:r>
          </a:p>
          <a:p>
            <a:pPr lvl="1"/>
            <a:r>
              <a:rPr lang="tr-TR" sz="2000" dirty="0"/>
              <a:t>Kullanım jetonları, uygulamalara </a:t>
            </a:r>
            <a:r>
              <a:rPr lang="tr-TR" sz="2000" dirty="0" smtClean="0"/>
              <a:t>giriş ve kullanım imkanı </a:t>
            </a:r>
            <a:r>
              <a:rPr lang="tr-TR" sz="2000" dirty="0"/>
              <a:t>veren jetonlar</a:t>
            </a:r>
          </a:p>
          <a:p>
            <a:pPr lvl="1"/>
            <a:r>
              <a:rPr lang="tr-TR" sz="2000" dirty="0"/>
              <a:t>Varlık jetonları, </a:t>
            </a:r>
            <a:r>
              <a:rPr lang="tr-TR" sz="2000" dirty="0" smtClean="0"/>
              <a:t>ortaklık hakkı içeren jetonlar </a:t>
            </a:r>
          </a:p>
          <a:p>
            <a:pPr lvl="2"/>
            <a:r>
              <a:rPr lang="tr-TR" sz="2000" dirty="0" smtClean="0"/>
              <a:t>Ortaklık hakkı, (</a:t>
            </a:r>
            <a:r>
              <a:rPr lang="tr-TR" sz="2000" dirty="0" err="1" smtClean="0"/>
              <a:t>Howey</a:t>
            </a:r>
            <a:r>
              <a:rPr lang="tr-TR" sz="2000" dirty="0" smtClean="0"/>
              <a:t> testini geçmek için genellikle tanınmıyor)</a:t>
            </a:r>
          </a:p>
          <a:p>
            <a:pPr lvl="2"/>
            <a:r>
              <a:rPr lang="tr-TR" sz="2000" dirty="0" smtClean="0"/>
              <a:t>Yönetişim, oy hakkı,</a:t>
            </a:r>
          </a:p>
          <a:p>
            <a:pPr lvl="2"/>
            <a:r>
              <a:rPr lang="tr-TR" sz="2000" dirty="0" smtClean="0"/>
              <a:t>Kar, fayda paylaşımı</a:t>
            </a:r>
          </a:p>
          <a:p>
            <a:pPr lvl="1"/>
            <a:r>
              <a:rPr lang="tr-TR" sz="2200" dirty="0" err="1" smtClean="0"/>
              <a:t>ETOs</a:t>
            </a:r>
            <a:r>
              <a:rPr lang="tr-TR" sz="2200" dirty="0" smtClean="0"/>
              <a:t> (Equity </a:t>
            </a:r>
            <a:r>
              <a:rPr lang="tr-TR" sz="2200" dirty="0" err="1" smtClean="0"/>
              <a:t>Token</a:t>
            </a:r>
            <a:r>
              <a:rPr lang="tr-TR" sz="2200" dirty="0" smtClean="0"/>
              <a:t> </a:t>
            </a:r>
            <a:r>
              <a:rPr lang="tr-TR" sz="2200" dirty="0" err="1" smtClean="0"/>
              <a:t>Offerings</a:t>
            </a:r>
            <a:r>
              <a:rPr lang="tr-TR" sz="2200" dirty="0" smtClean="0"/>
              <a:t>) </a:t>
            </a:r>
            <a:r>
              <a:rPr lang="tr-TR" sz="2200" dirty="0" err="1" smtClean="0"/>
              <a:t>Neufund</a:t>
            </a:r>
            <a:r>
              <a:rPr lang="tr-TR" sz="2200" dirty="0" smtClean="0"/>
              <a:t> – Germany</a:t>
            </a:r>
          </a:p>
          <a:p>
            <a:pPr lvl="2"/>
            <a:r>
              <a:rPr lang="tr-TR" sz="2000" dirty="0" smtClean="0"/>
              <a:t>Ortaklık, temettü, oy hakkı sağlayan jetonlar</a:t>
            </a:r>
          </a:p>
          <a:p>
            <a:pPr lvl="2"/>
            <a:r>
              <a:rPr lang="tr-TR" sz="2000" dirty="0" smtClean="0"/>
              <a:t>ICO </a:t>
            </a:r>
            <a:r>
              <a:rPr lang="tr-TR" sz="2000" dirty="0" err="1" smtClean="0"/>
              <a:t>coini</a:t>
            </a:r>
            <a:r>
              <a:rPr lang="tr-TR" sz="2000" dirty="0" smtClean="0"/>
              <a:t> ve hisse senedi arasında </a:t>
            </a:r>
            <a:r>
              <a:rPr lang="tr-TR" sz="2000" dirty="0" err="1" smtClean="0"/>
              <a:t>hibrit</a:t>
            </a:r>
            <a:r>
              <a:rPr lang="tr-TR" sz="2000" dirty="0"/>
              <a:t> </a:t>
            </a:r>
            <a:r>
              <a:rPr lang="tr-TR" sz="2000" dirty="0" smtClean="0"/>
              <a:t>bir varlık?</a:t>
            </a:r>
          </a:p>
          <a:p>
            <a:pPr lvl="2"/>
            <a:r>
              <a:rPr lang="tr-TR" sz="2000" dirty="0" err="1" smtClean="0"/>
              <a:t>Bafin</a:t>
            </a:r>
            <a:r>
              <a:rPr lang="tr-TR" sz="2000" dirty="0" smtClean="0"/>
              <a:t> değerlendiriyor: Sermaye piyasası aracı veya yatırım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11</a:t>
            </a:fld>
            <a:endParaRPr lang="tr-TR"/>
          </a:p>
        </p:txBody>
      </p:sp>
      <p:pic>
        <p:nvPicPr>
          <p:cNvPr id="5" name="Picture 4" descr="ICO nedi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79" y="4995081"/>
            <a:ext cx="2841310" cy="158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0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Arzı (</a:t>
            </a:r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Coin</a:t>
            </a:r>
            <a:r>
              <a:rPr lang="tr-TR" dirty="0"/>
              <a:t> </a:t>
            </a:r>
            <a:r>
              <a:rPr lang="tr-TR" dirty="0" err="1"/>
              <a:t>Offering</a:t>
            </a:r>
            <a:r>
              <a:rPr lang="tr-TR" dirty="0"/>
              <a:t> – ICO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107632" cy="3868321"/>
          </a:xfrm>
        </p:spPr>
        <p:txBody>
          <a:bodyPr>
            <a:normAutofit/>
          </a:bodyPr>
          <a:lstStyle/>
          <a:p>
            <a:r>
              <a:rPr lang="tr-TR" dirty="0" smtClean="0"/>
              <a:t>ICO sahipleri ve yatırımcılar arz edilen jetonların sahibidirler</a:t>
            </a:r>
          </a:p>
          <a:p>
            <a:r>
              <a:rPr lang="tr-TR" dirty="0" err="1" smtClean="0"/>
              <a:t>ICO’larda</a:t>
            </a:r>
            <a:r>
              <a:rPr lang="tr-TR" dirty="0" smtClean="0"/>
              <a:t>, oluşturulan uygulama müşteriler tarafından kullanılmaya başladıkça jetonlara olan talebin yaratacağı değer </a:t>
            </a:r>
            <a:r>
              <a:rPr lang="tr-TR" dirty="0"/>
              <a:t>artışı hedeflenir</a:t>
            </a:r>
          </a:p>
          <a:p>
            <a:r>
              <a:rPr lang="tr-TR" dirty="0" smtClean="0"/>
              <a:t>Jetonların iki fonksiyonu vardır: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 smtClean="0"/>
              <a:t>Hizmetin gelecekteki değeridir</a:t>
            </a:r>
          </a:p>
          <a:p>
            <a:pPr marL="800100" lvl="1" indent="-342900">
              <a:buFont typeface="+mj-lt"/>
              <a:buAutoNum type="arabicPeriod"/>
            </a:pPr>
            <a:r>
              <a:rPr lang="tr-TR" dirty="0" smtClean="0"/>
              <a:t>Hizmete erişimi sağlar</a:t>
            </a:r>
          </a:p>
          <a:p>
            <a:pPr marL="400050"/>
            <a:r>
              <a:rPr lang="tr-TR" dirty="0" smtClean="0"/>
              <a:t>ICO: Jeton hem ortaklığı temsil ediyor hem de servise erişim bileti ise</a:t>
            </a:r>
          </a:p>
          <a:p>
            <a:pPr marL="800100" lvl="1"/>
            <a:r>
              <a:rPr lang="tr-TR" dirty="0" smtClean="0"/>
              <a:t>ICO sonrası finansman: İkincil arzlar nasıl yapılacak?</a:t>
            </a:r>
          </a:p>
          <a:p>
            <a:pPr marL="800100" lvl="1"/>
            <a:r>
              <a:rPr lang="tr-TR" dirty="0" smtClean="0"/>
              <a:t>Şirket nasıl el değiştirecek: Jetonları almak şirketi satın almak anlamına gelecek mi?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12</a:t>
            </a:fld>
            <a:endParaRPr lang="tr-TR"/>
          </a:p>
        </p:txBody>
      </p:sp>
      <p:pic>
        <p:nvPicPr>
          <p:cNvPr id="5" name="Picture 4" descr="ICO nedi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961" y="5227093"/>
            <a:ext cx="2001790" cy="124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4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5489" cy="706964"/>
          </a:xfrm>
        </p:spPr>
        <p:txBody>
          <a:bodyPr/>
          <a:lstStyle/>
          <a:p>
            <a:r>
              <a:rPr lang="tr-TR" dirty="0" smtClean="0"/>
              <a:t>Kripto Para Arzı (</a:t>
            </a:r>
            <a:r>
              <a:rPr lang="tr-TR" dirty="0" err="1" smtClean="0"/>
              <a:t>Initial</a:t>
            </a:r>
            <a:r>
              <a:rPr lang="tr-TR" dirty="0" smtClean="0"/>
              <a:t> </a:t>
            </a:r>
            <a:r>
              <a:rPr lang="tr-TR" dirty="0" err="1" smtClean="0"/>
              <a:t>Coin</a:t>
            </a:r>
            <a:r>
              <a:rPr lang="tr-TR" dirty="0" smtClean="0"/>
              <a:t> </a:t>
            </a:r>
            <a:r>
              <a:rPr lang="tr-TR" dirty="0" err="1" smtClean="0"/>
              <a:t>Offering</a:t>
            </a:r>
            <a:r>
              <a:rPr lang="tr-TR" dirty="0" smtClean="0"/>
              <a:t> – ICO)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832" y="2346048"/>
            <a:ext cx="8825659" cy="3416300"/>
          </a:xfrm>
        </p:spPr>
        <p:txBody>
          <a:bodyPr/>
          <a:lstStyle/>
          <a:p>
            <a:r>
              <a:rPr lang="tr-TR" dirty="0" smtClean="0"/>
              <a:t>Kripto para arzları (ICO) ile hisse senedi arzları (IPO) arasında benzerlikler ve farklar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09442"/>
              </p:ext>
            </p:extLst>
          </p:nvPr>
        </p:nvGraphicFramePr>
        <p:xfrm>
          <a:off x="2642591" y="2929968"/>
          <a:ext cx="5868139" cy="3557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 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IPO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ICO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Tescil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Ayrıntılı inceleme (Due </a:t>
                      </a:r>
                      <a:r>
                        <a:rPr lang="tr-TR" sz="1200" b="1" dirty="0" err="1">
                          <a:effectLst/>
                        </a:rPr>
                        <a:t>Dilligence</a:t>
                      </a:r>
                      <a:r>
                        <a:rPr lang="tr-TR" sz="1200" b="1" dirty="0">
                          <a:effectLst/>
                        </a:rPr>
                        <a:t>)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Geçmiş performansa ilişkin bilgi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Kamuyu aydınlatma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Gözetim-denetim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İhraç sınırları (Aktif, karlılık vb.)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Arz maliyeti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Yüksek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Düşük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Arz süresi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Uzun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Kısa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Yatırımcıların tüm arzlara eşit erişim imkânı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Mümkün değil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Mümkün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Arz sonrası maliyetler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Var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Arz sonrası yatırımcı hakları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Geniş kapsamlı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Yok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Arz fiyatı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Belirli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Değişken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9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18856" cy="706964"/>
          </a:xfrm>
        </p:spPr>
        <p:txBody>
          <a:bodyPr/>
          <a:lstStyle/>
          <a:p>
            <a:r>
              <a:rPr lang="tr-TR" dirty="0"/>
              <a:t>Kripto Para Arzı (</a:t>
            </a:r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Coin</a:t>
            </a:r>
            <a:r>
              <a:rPr lang="tr-TR" dirty="0"/>
              <a:t> </a:t>
            </a:r>
            <a:r>
              <a:rPr lang="tr-TR" dirty="0" err="1"/>
              <a:t>Offering</a:t>
            </a:r>
            <a:r>
              <a:rPr lang="tr-TR" dirty="0"/>
              <a:t> – ICO)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ICO’larla</a:t>
            </a:r>
            <a:r>
              <a:rPr lang="tr-TR" dirty="0"/>
              <a:t> ilgili temel </a:t>
            </a:r>
            <a:r>
              <a:rPr lang="tr-TR" dirty="0" smtClean="0"/>
              <a:t>sorunlar</a:t>
            </a:r>
          </a:p>
          <a:p>
            <a:pPr lvl="1"/>
            <a:r>
              <a:rPr lang="tr-TR" dirty="0" smtClean="0"/>
              <a:t>White </a:t>
            </a:r>
            <a:r>
              <a:rPr lang="tr-TR" dirty="0" err="1" smtClean="0"/>
              <a:t>paper</a:t>
            </a:r>
            <a:r>
              <a:rPr lang="tr-TR" dirty="0" smtClean="0"/>
              <a:t> bağlayıcı değildir, sonrasında da bilgi verme sorumluluğu yoktur</a:t>
            </a:r>
          </a:p>
          <a:p>
            <a:pPr lvl="1"/>
            <a:r>
              <a:rPr lang="tr-TR" dirty="0" smtClean="0"/>
              <a:t>Jetonlar ortaklık hakkı benzeri haklar içerebilir ancak genellikle daha farklı haklar içerir</a:t>
            </a:r>
          </a:p>
          <a:p>
            <a:pPr lvl="1"/>
            <a:r>
              <a:rPr lang="tr-TR" dirty="0" err="1" smtClean="0"/>
              <a:t>ICO’da</a:t>
            </a:r>
            <a:r>
              <a:rPr lang="tr-TR" dirty="0" smtClean="0"/>
              <a:t> çıkarılan jetonlarla ilgili sonradan değişiklik yapılması değeri etkileyebilir</a:t>
            </a:r>
          </a:p>
          <a:p>
            <a:pPr lvl="1"/>
            <a:r>
              <a:rPr lang="tr-TR" dirty="0" smtClean="0"/>
              <a:t>Projeyi yürütenlerin iyi niyeti esastır</a:t>
            </a:r>
          </a:p>
          <a:p>
            <a:pPr lvl="1"/>
            <a:r>
              <a:rPr lang="tr-TR" dirty="0" smtClean="0"/>
              <a:t>Kamu denetimi ve gözetimi yoktur</a:t>
            </a:r>
          </a:p>
          <a:p>
            <a:pPr lvl="1"/>
            <a:r>
              <a:rPr lang="tr-TR" dirty="0" smtClean="0"/>
              <a:t>Çıkarılan jetonların işlem gördüğü borsa benzeri platformlarda kamu gözetim ve denetimi dışındadır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9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18856" cy="706964"/>
          </a:xfrm>
        </p:spPr>
        <p:txBody>
          <a:bodyPr/>
          <a:lstStyle/>
          <a:p>
            <a:r>
              <a:rPr lang="tr-TR" dirty="0"/>
              <a:t>Kripto Para </a:t>
            </a:r>
            <a:r>
              <a:rPr lang="tr-TR" dirty="0" smtClean="0"/>
              <a:t>İşlem Platformları (Borsaları)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Dünyada 07 </a:t>
            </a:r>
            <a:r>
              <a:rPr lang="tr-TR" dirty="0"/>
              <a:t>Mayıs </a:t>
            </a:r>
            <a:r>
              <a:rPr lang="tr-TR" dirty="0" smtClean="0"/>
              <a:t>2018: 1600 </a:t>
            </a:r>
            <a:r>
              <a:rPr lang="tr-TR" dirty="0"/>
              <a:t>kripto para </a:t>
            </a:r>
            <a:endParaRPr lang="tr-TR" dirty="0" smtClean="0"/>
          </a:p>
          <a:p>
            <a:r>
              <a:rPr lang="tr-TR" dirty="0" smtClean="0"/>
              <a:t>Toplam </a:t>
            </a:r>
            <a:r>
              <a:rPr lang="tr-TR" dirty="0"/>
              <a:t>piyasa </a:t>
            </a:r>
            <a:r>
              <a:rPr lang="tr-TR" dirty="0" smtClean="0"/>
              <a:t>değeri: 438 </a:t>
            </a:r>
            <a:r>
              <a:rPr lang="tr-TR" dirty="0"/>
              <a:t>milyar ABD </a:t>
            </a:r>
            <a:r>
              <a:rPr lang="tr-TR" dirty="0" smtClean="0"/>
              <a:t>Dolarıdır</a:t>
            </a:r>
          </a:p>
          <a:p>
            <a:r>
              <a:rPr lang="tr-TR" dirty="0" smtClean="0"/>
              <a:t>Morgan </a:t>
            </a:r>
            <a:r>
              <a:rPr lang="tr-TR" dirty="0" err="1" smtClean="0"/>
              <a:t>Stanley</a:t>
            </a:r>
            <a:r>
              <a:rPr lang="tr-TR" dirty="0" smtClean="0"/>
              <a:t>: 2018 araştırması</a:t>
            </a:r>
          </a:p>
          <a:p>
            <a:pPr lvl="1"/>
            <a:r>
              <a:rPr lang="tr-TR" dirty="0" smtClean="0"/>
              <a:t>Türkiye, işlem hacmi açısından İngiltere, Hong Kong, Amerika ve Singapur’un ardından 5.sırada</a:t>
            </a:r>
          </a:p>
          <a:p>
            <a:r>
              <a:rPr lang="tr-TR" dirty="0" smtClean="0"/>
              <a:t>Kripto para borsasını saatler içinde kurabilirsiniz, kapasitesine göre maliyeti değişmektedir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0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Ülkelere göre ICO Hacimleri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762" y="5842030"/>
            <a:ext cx="2761953" cy="941696"/>
          </a:xfrm>
        </p:spPr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1000" dirty="0" smtClean="0"/>
              <a:t>Kaynak: icowatchlist.com</a:t>
            </a:r>
            <a:endParaRPr lang="tr-T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16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4" y="1839574"/>
            <a:ext cx="5455845" cy="49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ICO’ları</a:t>
            </a:r>
            <a:r>
              <a:rPr lang="tr-TR" dirty="0" smtClean="0"/>
              <a:t> ve Teknoloji Şirketlerini Çekmek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763297"/>
            <a:ext cx="9699050" cy="3416300"/>
          </a:xfrm>
        </p:spPr>
        <p:txBody>
          <a:bodyPr>
            <a:normAutofit/>
          </a:bodyPr>
          <a:lstStyle/>
          <a:p>
            <a:pPr lvl="1"/>
            <a:r>
              <a:rPr lang="tr-TR" dirty="0" smtClean="0"/>
              <a:t>Bazı ülkeler neden kripto para ve </a:t>
            </a:r>
            <a:r>
              <a:rPr lang="tr-TR" dirty="0" err="1" smtClean="0"/>
              <a:t>ICO’ları</a:t>
            </a:r>
            <a:r>
              <a:rPr lang="tr-TR" dirty="0" smtClean="0"/>
              <a:t> çekmeye çalışıyorlar?</a:t>
            </a:r>
          </a:p>
          <a:p>
            <a:pPr lvl="1"/>
            <a:r>
              <a:rPr lang="tr-TR" dirty="0" smtClean="0"/>
              <a:t>Finans </a:t>
            </a:r>
            <a:r>
              <a:rPr lang="tr-TR" dirty="0"/>
              <a:t>merkezlerinin yerini </a:t>
            </a:r>
            <a:r>
              <a:rPr lang="tr-TR" b="1" dirty="0" smtClean="0"/>
              <a:t>Dijital Finans Merkezleri</a:t>
            </a:r>
            <a:r>
              <a:rPr lang="tr-TR" dirty="0" smtClean="0"/>
              <a:t> alabilir</a:t>
            </a:r>
          </a:p>
          <a:p>
            <a:pPr lvl="2"/>
            <a:r>
              <a:rPr lang="tr-TR" dirty="0" smtClean="0"/>
              <a:t>Dijital finans merkezi: Kripto para, ICO, Teknoloji Şirket Merkezleri, İşlem platformları (Kripto para borsaları)</a:t>
            </a:r>
            <a:endParaRPr lang="tr-TR" dirty="0"/>
          </a:p>
          <a:p>
            <a:pPr lvl="1"/>
            <a:r>
              <a:rPr lang="tr-TR" dirty="0" err="1"/>
              <a:t>ICO’ları</a:t>
            </a:r>
            <a:r>
              <a:rPr lang="tr-TR" dirty="0"/>
              <a:t> ve teknoloji şirketlerini </a:t>
            </a:r>
            <a:r>
              <a:rPr lang="tr-TR" dirty="0" smtClean="0"/>
              <a:t>çekmek (Düzenleme, teşvik, uygun ekosistem)</a:t>
            </a:r>
            <a:endParaRPr lang="tr-TR" dirty="0"/>
          </a:p>
          <a:p>
            <a:pPr lvl="2"/>
            <a:r>
              <a:rPr lang="tr-TR" dirty="0"/>
              <a:t>Şirket </a:t>
            </a:r>
            <a:r>
              <a:rPr lang="tr-TR" dirty="0" smtClean="0"/>
              <a:t>merkezli</a:t>
            </a:r>
            <a:r>
              <a:rPr lang="tr-TR" dirty="0"/>
              <a:t>: Kuruluş ve </a:t>
            </a:r>
            <a:r>
              <a:rPr lang="tr-TR" dirty="0" smtClean="0"/>
              <a:t>tescil</a:t>
            </a:r>
            <a:endParaRPr lang="tr-TR" dirty="0"/>
          </a:p>
          <a:p>
            <a:pPr lvl="2"/>
            <a:r>
              <a:rPr lang="tr-TR" dirty="0" smtClean="0"/>
              <a:t>Vergi: Faaliyet, jeton </a:t>
            </a:r>
            <a:r>
              <a:rPr lang="tr-TR" dirty="0"/>
              <a:t>alım </a:t>
            </a:r>
            <a:r>
              <a:rPr lang="tr-TR" dirty="0" smtClean="0"/>
              <a:t>satımı</a:t>
            </a:r>
          </a:p>
          <a:p>
            <a:pPr lvl="2"/>
            <a:r>
              <a:rPr lang="tr-TR" dirty="0" err="1" smtClean="0"/>
              <a:t>ICO’larda</a:t>
            </a:r>
            <a:r>
              <a:rPr lang="tr-TR" dirty="0" smtClean="0"/>
              <a:t>: İzin, tescil, danışmanlık</a:t>
            </a:r>
          </a:p>
          <a:p>
            <a:pPr lvl="2"/>
            <a:r>
              <a:rPr lang="tr-TR" dirty="0" smtClean="0"/>
              <a:t>ICO işlem platformlarının (Kripto p. Borsaları): Kurulması, tescili, işletilmesi</a:t>
            </a:r>
          </a:p>
          <a:p>
            <a:pPr lvl="1"/>
            <a:r>
              <a:rPr lang="tr-TR" dirty="0" smtClean="0"/>
              <a:t>İsviçre, Litvanya, Estonya, </a:t>
            </a:r>
            <a:r>
              <a:rPr lang="tr-TR" dirty="0" err="1" smtClean="0"/>
              <a:t>Gibraltar</a:t>
            </a:r>
            <a:r>
              <a:rPr lang="tr-TR" dirty="0" smtClean="0"/>
              <a:t>, Cayman </a:t>
            </a:r>
            <a:r>
              <a:rPr lang="tr-TR" dirty="0" err="1" smtClean="0"/>
              <a:t>Islands</a:t>
            </a:r>
            <a:r>
              <a:rPr lang="tr-TR" dirty="0" smtClean="0"/>
              <a:t>, Malta </a:t>
            </a:r>
          </a:p>
          <a:p>
            <a:pPr lvl="3"/>
            <a:endParaRPr lang="tr-TR" dirty="0" smtClean="0"/>
          </a:p>
          <a:p>
            <a:pPr lvl="3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9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Kripto Para Arzlarının Düzenlenmesi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763297"/>
            <a:ext cx="9699050" cy="34163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Ülkeler genellikle kripto paralarla ilgili belirsizlikler ve suç gelirlerinin aklanması endişeleri gibi nedenlere bekle ve gör stratejisini uygulamaktadırlar</a:t>
            </a:r>
          </a:p>
          <a:p>
            <a:r>
              <a:rPr lang="tr-TR" dirty="0" smtClean="0"/>
              <a:t>Bazı ülkeler </a:t>
            </a:r>
          </a:p>
          <a:p>
            <a:pPr lvl="1"/>
            <a:r>
              <a:rPr lang="tr-TR" dirty="0" smtClean="0"/>
              <a:t>Kripto para ve </a:t>
            </a:r>
            <a:r>
              <a:rPr lang="tr-TR" dirty="0" err="1" smtClean="0"/>
              <a:t>ICO’larla</a:t>
            </a:r>
            <a:r>
              <a:rPr lang="tr-TR" dirty="0" smtClean="0"/>
              <a:t> ilgili hiç düzenleme yapmaz iken</a:t>
            </a:r>
          </a:p>
          <a:p>
            <a:pPr lvl="1"/>
            <a:r>
              <a:rPr lang="tr-TR" dirty="0" smtClean="0"/>
              <a:t>İkisini de yasaklamakta (Çin) </a:t>
            </a:r>
          </a:p>
          <a:p>
            <a:pPr lvl="1"/>
            <a:r>
              <a:rPr lang="tr-TR" dirty="0" smtClean="0"/>
              <a:t>Yalnızca </a:t>
            </a:r>
            <a:r>
              <a:rPr lang="tr-TR" dirty="0" err="1" smtClean="0"/>
              <a:t>ICO’ları</a:t>
            </a:r>
            <a:r>
              <a:rPr lang="tr-TR" dirty="0" smtClean="0"/>
              <a:t> yasaklamakta (Güney Kore)</a:t>
            </a:r>
          </a:p>
          <a:p>
            <a:pPr lvl="1"/>
            <a:r>
              <a:rPr lang="tr-TR" dirty="0" smtClean="0"/>
              <a:t>Hangi </a:t>
            </a:r>
            <a:r>
              <a:rPr lang="tr-TR" dirty="0" err="1" smtClean="0"/>
              <a:t>ICO’ların</a:t>
            </a:r>
            <a:r>
              <a:rPr lang="tr-TR" dirty="0" smtClean="0"/>
              <a:t> mevzuata aykırı olduğunu belirlemekte (İsviçre)</a:t>
            </a:r>
          </a:p>
          <a:p>
            <a:pPr lvl="1"/>
            <a:r>
              <a:rPr lang="tr-TR" dirty="0" smtClean="0"/>
              <a:t>Doğrudan harekete geçerek aykırı olan </a:t>
            </a:r>
            <a:r>
              <a:rPr lang="tr-TR" dirty="0" err="1" smtClean="0"/>
              <a:t>ICO’larla</a:t>
            </a:r>
            <a:r>
              <a:rPr lang="tr-TR" dirty="0" smtClean="0"/>
              <a:t> ilgili işlem yapmaktadırlar (ABD)</a:t>
            </a:r>
          </a:p>
          <a:p>
            <a:r>
              <a:rPr lang="tr-TR" dirty="0" smtClean="0"/>
              <a:t>Düzenleme olmaması</a:t>
            </a:r>
          </a:p>
          <a:p>
            <a:pPr lvl="1"/>
            <a:r>
              <a:rPr lang="tr-TR" dirty="0" smtClean="0"/>
              <a:t>Teknolojinin rahat bir şekilde gelişmesini sağlıyor</a:t>
            </a:r>
          </a:p>
          <a:p>
            <a:pPr lvl="1"/>
            <a:r>
              <a:rPr lang="tr-TR" dirty="0" smtClean="0"/>
              <a:t>Kuralların belli olmaması maliyetli değişimleri gerektirebilir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8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Arzlarının </a:t>
            </a:r>
            <a:r>
              <a:rPr lang="tr-TR" dirty="0" smtClean="0"/>
              <a:t>Düzenlenmesi</a:t>
            </a:r>
            <a:br>
              <a:rPr lang="tr-TR" dirty="0" smtClean="0"/>
            </a:br>
            <a:r>
              <a:rPr lang="tr-TR" dirty="0" smtClean="0"/>
              <a:t>Alternatif Stratejiler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83690"/>
              </p:ext>
            </p:extLst>
          </p:nvPr>
        </p:nvGraphicFramePr>
        <p:xfrm>
          <a:off x="1155700" y="2603500"/>
          <a:ext cx="9196840" cy="374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6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Disclaimer</a:t>
            </a:r>
            <a:r>
              <a:rPr lang="tr-TR" dirty="0" smtClean="0"/>
              <a:t>-Yasal Uyarı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b="1" dirty="0" smtClean="0"/>
              <a:t>Bildiri ve sunumda ileri sürülen görüş ve kanaatler sunumu yapan yazara ait olup yazarın görev yaptığı Sermaye Piyasası Kurulu’nun resmi politikası veya görüşünü yansıtmamaktadır.</a:t>
            </a:r>
            <a:endParaRPr lang="tr-T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2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Arzlarının Düzenlenmesi</a:t>
            </a:r>
            <a:br>
              <a:rPr lang="tr-TR" dirty="0"/>
            </a:br>
            <a:r>
              <a:rPr lang="tr-TR" dirty="0"/>
              <a:t>Alternatif Stratejiler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20</a:t>
            </a:fld>
            <a:endParaRPr lang="tr-T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87" y="2423605"/>
            <a:ext cx="7630694" cy="41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Arzlarının Düzenlenmesi</a:t>
            </a:r>
            <a:br>
              <a:rPr lang="tr-TR" dirty="0"/>
            </a:br>
            <a:r>
              <a:rPr lang="tr-TR" dirty="0"/>
              <a:t>Alternatif Stratejiler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21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40" y="3034532"/>
            <a:ext cx="7715059" cy="27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Kripto Para Arzlarının Düzenlenmesi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97586" cy="34163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Kripto paraların düzenlenmesi</a:t>
            </a:r>
          </a:p>
          <a:p>
            <a:pPr lvl="1"/>
            <a:r>
              <a:rPr lang="tr-TR" dirty="0" smtClean="0"/>
              <a:t>Hukuki niteliği, miras, haciz, dondurma, vergi, müşteri tanıma vs. </a:t>
            </a:r>
          </a:p>
          <a:p>
            <a:r>
              <a:rPr lang="tr-TR" dirty="0" smtClean="0"/>
              <a:t>Kripto paraların işlem gördüğü borsa benzeri </a:t>
            </a:r>
            <a:r>
              <a:rPr lang="tr-TR" dirty="0"/>
              <a:t>platformların </a:t>
            </a:r>
            <a:r>
              <a:rPr lang="tr-TR" dirty="0" smtClean="0"/>
              <a:t>düzenlenmesi (</a:t>
            </a:r>
            <a:r>
              <a:rPr lang="tr-TR" smtClean="0"/>
              <a:t>Akıllı sözleşmeler)</a:t>
            </a:r>
            <a:endParaRPr lang="tr-TR" dirty="0" smtClean="0"/>
          </a:p>
          <a:p>
            <a:r>
              <a:rPr lang="tr-TR" dirty="0" smtClean="0"/>
              <a:t>Kripto paraların saklandığı cüzdan (</a:t>
            </a:r>
            <a:r>
              <a:rPr lang="tr-TR" dirty="0" err="1" smtClean="0"/>
              <a:t>Wallet</a:t>
            </a:r>
            <a:r>
              <a:rPr lang="tr-TR" dirty="0" smtClean="0"/>
              <a:t>)’</a:t>
            </a:r>
            <a:r>
              <a:rPr lang="tr-TR" dirty="0" err="1" smtClean="0"/>
              <a:t>ların</a:t>
            </a:r>
            <a:r>
              <a:rPr lang="tr-TR" dirty="0"/>
              <a:t> düzenlenmesi</a:t>
            </a:r>
            <a:endParaRPr lang="tr-TR" dirty="0" smtClean="0"/>
          </a:p>
          <a:p>
            <a:r>
              <a:rPr lang="tr-TR" dirty="0" err="1" smtClean="0"/>
              <a:t>ICO’ların</a:t>
            </a:r>
            <a:r>
              <a:rPr lang="tr-TR" dirty="0" smtClean="0"/>
              <a:t> düzenlenmesinde</a:t>
            </a:r>
          </a:p>
          <a:p>
            <a:pPr lvl="1"/>
            <a:r>
              <a:rPr lang="tr-TR" dirty="0" smtClean="0"/>
              <a:t>Arzda bilgi verme (White </a:t>
            </a:r>
            <a:r>
              <a:rPr lang="tr-TR" dirty="0" err="1" smtClean="0"/>
              <a:t>Paper</a:t>
            </a:r>
            <a:r>
              <a:rPr lang="tr-TR" dirty="0" smtClean="0"/>
              <a:t>)’</a:t>
            </a:r>
            <a:r>
              <a:rPr lang="tr-TR" dirty="0" err="1" smtClean="0"/>
              <a:t>nin</a:t>
            </a:r>
            <a:r>
              <a:rPr lang="tr-TR" dirty="0" smtClean="0"/>
              <a:t> standarda bağlanması, sonrasında da kamunun aydınlatılması</a:t>
            </a:r>
          </a:p>
          <a:p>
            <a:pPr lvl="1"/>
            <a:r>
              <a:rPr lang="tr-TR" dirty="0" smtClean="0"/>
              <a:t>Arzda jetonların değerinin belirlenmesi ile ilgili doğru bilgi verilmesi ve bunun arz sonrasında da garantilenmesi </a:t>
            </a:r>
          </a:p>
          <a:p>
            <a:pPr lvl="1"/>
            <a:r>
              <a:rPr lang="tr-TR" dirty="0" smtClean="0"/>
              <a:t>Arzda yatırımcıların yatırdığı kripto paraların ve kişisel verilerinin korunması</a:t>
            </a:r>
          </a:p>
          <a:p>
            <a:pPr lvl="1"/>
            <a:r>
              <a:rPr lang="tr-TR" dirty="0" smtClean="0"/>
              <a:t>IPO benzeri esaslara yer verilmesi, yatırımcı ve sistemin itibarının korunması</a:t>
            </a:r>
          </a:p>
          <a:p>
            <a:pPr lvl="1"/>
            <a:r>
              <a:rPr lang="tr-TR" dirty="0" smtClean="0"/>
              <a:t>Teknolojinin gelişmesini engellemeyecek bir yaklaşımın benimsenmesi</a:t>
            </a:r>
          </a:p>
          <a:p>
            <a:pPr lvl="1"/>
            <a:r>
              <a:rPr lang="tr-TR" dirty="0" smtClean="0"/>
              <a:t>İnternet üzerinden her yerden erişilebilmesi nedeniyle ülkelerin işbirliği yapmaları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1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ICO-SPK Duyurusu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SPK’nın </a:t>
            </a:r>
            <a:r>
              <a:rPr lang="tr-TR" b="1" dirty="0"/>
              <a:t>27/09/2018 tarih ve 47/1102 sayılı Kararı Uyarınca Yapılan Duyuru</a:t>
            </a:r>
            <a:r>
              <a:rPr lang="tr-TR" b="1" dirty="0" smtClean="0"/>
              <a:t>:</a:t>
            </a:r>
          </a:p>
          <a:p>
            <a:pPr lvl="1"/>
            <a:r>
              <a:rPr lang="tr-TR" dirty="0" err="1" smtClean="0"/>
              <a:t>ICO’lar</a:t>
            </a:r>
            <a:r>
              <a:rPr lang="tr-TR" dirty="0" smtClean="0"/>
              <a:t> SPK düzenleme, gözetim ve denetim alanı dışındadır</a:t>
            </a:r>
          </a:p>
          <a:p>
            <a:pPr lvl="1"/>
            <a:r>
              <a:rPr lang="tr-TR" dirty="0" err="1" smtClean="0"/>
              <a:t>ICO’lar</a:t>
            </a:r>
            <a:r>
              <a:rPr lang="tr-TR" dirty="0" smtClean="0"/>
              <a:t> yüksek riskli ve spekülatif yatırımlardır</a:t>
            </a:r>
          </a:p>
          <a:p>
            <a:pPr lvl="1"/>
            <a:r>
              <a:rPr lang="tr-TR" dirty="0" smtClean="0"/>
              <a:t>ICO yatırımcılarının karşı karşıya olduğu riskler:</a:t>
            </a:r>
          </a:p>
          <a:p>
            <a:pPr lvl="2"/>
            <a:r>
              <a:rPr lang="tr-TR" dirty="0" smtClean="0"/>
              <a:t>Jetonların değeri aşırı değişkendir</a:t>
            </a:r>
          </a:p>
          <a:p>
            <a:pPr lvl="2"/>
            <a:r>
              <a:rPr lang="tr-TR" dirty="0" smtClean="0"/>
              <a:t>Toplanan paralar amacı dışında kullanılabilir</a:t>
            </a:r>
          </a:p>
          <a:p>
            <a:pPr lvl="2"/>
            <a:r>
              <a:rPr lang="tr-TR" dirty="0" smtClean="0"/>
              <a:t>White </a:t>
            </a:r>
            <a:r>
              <a:rPr lang="tr-TR" dirty="0" err="1" smtClean="0"/>
              <a:t>paperlarda</a:t>
            </a:r>
            <a:r>
              <a:rPr lang="tr-TR" dirty="0" smtClean="0"/>
              <a:t> eksik ve yanıltıcı bilgi sunulabilir</a:t>
            </a:r>
          </a:p>
          <a:p>
            <a:pPr lvl="2"/>
            <a:r>
              <a:rPr lang="tr-TR" dirty="0" smtClean="0"/>
              <a:t>Projeler </a:t>
            </a:r>
            <a:r>
              <a:rPr lang="tr-TR" dirty="0" err="1" smtClean="0"/>
              <a:t>startup</a:t>
            </a:r>
            <a:r>
              <a:rPr lang="tr-TR" dirty="0" smtClean="0"/>
              <a:t> firmaları olmaları nedeniyle başlangıç aşamasındadırlar ve yüksek risklidirler</a:t>
            </a:r>
          </a:p>
          <a:p>
            <a:r>
              <a:rPr lang="tr-TR" dirty="0" smtClean="0"/>
              <a:t>Düzenleme: Kitle fonlaması düzenleme çalışmaları sürmektedir</a:t>
            </a:r>
          </a:p>
          <a:p>
            <a:pPr lvl="1"/>
            <a:r>
              <a:rPr lang="tr-TR" b="1" dirty="0"/>
              <a:t>Halka arz ve kitle fonlaması faaliyetlerine benzer yönleri ve farklılıkları bulunan “</a:t>
            </a:r>
            <a:r>
              <a:rPr lang="tr-TR" b="1" dirty="0" err="1"/>
              <a:t>token</a:t>
            </a:r>
            <a:r>
              <a:rPr lang="tr-TR" b="1" dirty="0"/>
              <a:t> satışı” uygulamalarının Kurulumuzun düzenleyici sınırlarına girip girmediği durum bazında farklılık gösterecektir.</a:t>
            </a:r>
            <a:endParaRPr lang="tr-TR" b="1" dirty="0" smtClean="0"/>
          </a:p>
          <a:p>
            <a:pPr lvl="1"/>
            <a:r>
              <a:rPr lang="tr-TR" dirty="0" smtClean="0"/>
              <a:t>Kitle fonlaması adı altında izinsiz faaliyetler hakkında tedbir ve cezalar uygulanacaktır</a:t>
            </a:r>
          </a:p>
          <a:p>
            <a:pPr lvl="1"/>
            <a:r>
              <a:rPr lang="tr-TR" dirty="0" smtClean="0"/>
              <a:t>Kitle fonlaması adı altındaki kripto varlık satışlarına yatırımcılar tarafından itibar edilmemelidir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pPr lvl="2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9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Sermaye piyasalarında </a:t>
            </a:r>
            <a:r>
              <a:rPr lang="tr-TR" b="1" dirty="0" smtClean="0"/>
              <a:t>dağıtılmış kayıt teknolojisinin </a:t>
            </a:r>
            <a:r>
              <a:rPr lang="tr-TR" dirty="0" smtClean="0"/>
              <a:t>izinli türünün kullanılması izinsiz ve halka açık olan </a:t>
            </a:r>
            <a:r>
              <a:rPr lang="tr-TR" b="1" dirty="0" smtClean="0"/>
              <a:t>blok zincire </a:t>
            </a:r>
            <a:r>
              <a:rPr lang="tr-TR" dirty="0" smtClean="0"/>
              <a:t>göre daha </a:t>
            </a:r>
            <a:r>
              <a:rPr lang="tr-TR" b="1" dirty="0" smtClean="0"/>
              <a:t>avantajlı</a:t>
            </a:r>
            <a:r>
              <a:rPr lang="tr-TR" dirty="0" smtClean="0"/>
              <a:t> görünmektedir</a:t>
            </a:r>
          </a:p>
          <a:p>
            <a:r>
              <a:rPr lang="tr-TR" b="1" dirty="0" err="1" smtClean="0"/>
              <a:t>ICO’ların</a:t>
            </a:r>
            <a:r>
              <a:rPr lang="tr-TR" b="1" dirty="0" smtClean="0"/>
              <a:t> düzenlenmesi </a:t>
            </a:r>
            <a:r>
              <a:rPr lang="tr-TR" dirty="0" smtClean="0"/>
              <a:t>stratejisi benimsendiğinde, öncelikle </a:t>
            </a:r>
            <a:r>
              <a:rPr lang="tr-TR" b="1" dirty="0" smtClean="0"/>
              <a:t>kripto paraların</a:t>
            </a:r>
            <a:r>
              <a:rPr lang="tr-TR" dirty="0" smtClean="0"/>
              <a:t>, </a:t>
            </a:r>
            <a:r>
              <a:rPr lang="tr-TR" b="1" dirty="0" smtClean="0"/>
              <a:t>ödeme cüzdanlarının </a:t>
            </a:r>
            <a:r>
              <a:rPr lang="tr-TR" dirty="0" smtClean="0"/>
              <a:t>(</a:t>
            </a:r>
            <a:r>
              <a:rPr lang="tr-TR" dirty="0" err="1" smtClean="0"/>
              <a:t>Wallet</a:t>
            </a:r>
            <a:r>
              <a:rPr lang="tr-TR" dirty="0" smtClean="0"/>
              <a:t>) ve </a:t>
            </a:r>
            <a:r>
              <a:rPr lang="tr-TR" b="1" dirty="0" smtClean="0"/>
              <a:t>borsa benzeri işlem platformlarının </a:t>
            </a:r>
            <a:r>
              <a:rPr lang="tr-TR" dirty="0" smtClean="0"/>
              <a:t>da </a:t>
            </a:r>
            <a:r>
              <a:rPr lang="tr-TR" i="1" dirty="0" smtClean="0"/>
              <a:t> </a:t>
            </a:r>
            <a:r>
              <a:rPr lang="tr-TR" dirty="0" smtClean="0"/>
              <a:t>hukuki niteliğinin belirlenerek </a:t>
            </a:r>
            <a:r>
              <a:rPr lang="tr-TR" b="1" dirty="0" smtClean="0"/>
              <a:t>düzenlenmesi</a:t>
            </a:r>
            <a:r>
              <a:rPr lang="tr-TR" dirty="0" smtClean="0"/>
              <a:t> gerekli görünmektedir</a:t>
            </a:r>
          </a:p>
          <a:p>
            <a:r>
              <a:rPr lang="tr-TR" dirty="0" smtClean="0"/>
              <a:t>Her yerden erişilebilmesi nedeniyle </a:t>
            </a:r>
            <a:r>
              <a:rPr lang="tr-TR" b="1" dirty="0" smtClean="0"/>
              <a:t>kripto para </a:t>
            </a:r>
            <a:r>
              <a:rPr lang="tr-TR" dirty="0" smtClean="0"/>
              <a:t>ve /veya </a:t>
            </a:r>
            <a:r>
              <a:rPr lang="tr-TR" b="1" dirty="0" smtClean="0"/>
              <a:t>kripto para arzlarının ve işlem platformlarının düzenlenmesinde</a:t>
            </a:r>
            <a:r>
              <a:rPr lang="tr-TR" dirty="0" smtClean="0"/>
              <a:t> belli alanlarda </a:t>
            </a:r>
            <a:r>
              <a:rPr lang="tr-TR" b="1" dirty="0" smtClean="0"/>
              <a:t>uluslararası işbirliğine </a:t>
            </a:r>
            <a:r>
              <a:rPr lang="tr-TR" dirty="0" smtClean="0"/>
              <a:t>gidilmesi gerekmektedir</a:t>
            </a:r>
          </a:p>
          <a:p>
            <a:r>
              <a:rPr lang="tr-TR" b="1" dirty="0"/>
              <a:t>Optimum</a:t>
            </a:r>
            <a:r>
              <a:rPr lang="tr-TR" dirty="0"/>
              <a:t> düzeyde bir </a:t>
            </a:r>
            <a:r>
              <a:rPr lang="tr-TR" b="1" dirty="0"/>
              <a:t>düzenleme</a:t>
            </a:r>
            <a:r>
              <a:rPr lang="tr-TR" b="1" i="1" dirty="0"/>
              <a:t> </a:t>
            </a:r>
            <a:r>
              <a:rPr lang="tr-TR" dirty="0"/>
              <a:t>ile teknolojik gelişmeyi engellemeyecek şekilde güvenli bir ortamı yaratan </a:t>
            </a:r>
            <a:r>
              <a:rPr lang="tr-TR" b="1" dirty="0"/>
              <a:t>ülkelerin bu teknolojilerin merkezi </a:t>
            </a:r>
            <a:r>
              <a:rPr lang="tr-TR" dirty="0"/>
              <a:t>haline gelmesi mümkün </a:t>
            </a:r>
            <a:r>
              <a:rPr lang="tr-TR" dirty="0" smtClean="0"/>
              <a:t>görünmektedir </a:t>
            </a:r>
            <a:r>
              <a:rPr lang="tr-TR" b="1" dirty="0" smtClean="0"/>
              <a:t>(Dijital Finans Merkezi)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8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KRİPTO PARA ARZLARI (ICO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Kripto para arzları (ICO)’</a:t>
            </a:r>
            <a:r>
              <a:rPr lang="tr-TR" dirty="0" err="1" smtClean="0"/>
              <a:t>nın</a:t>
            </a:r>
            <a:r>
              <a:rPr lang="tr-TR" dirty="0" smtClean="0"/>
              <a:t> düzenlenmesini tartışabilmek için öncelikle</a:t>
            </a:r>
          </a:p>
          <a:p>
            <a:pPr lvl="1"/>
            <a:r>
              <a:rPr lang="tr-TR" dirty="0" smtClean="0"/>
              <a:t>Kripto paralar – </a:t>
            </a:r>
            <a:r>
              <a:rPr lang="tr-TR" dirty="0" err="1" smtClean="0"/>
              <a:t>bitcoin</a:t>
            </a:r>
            <a:endParaRPr lang="tr-TR" dirty="0" smtClean="0"/>
          </a:p>
          <a:p>
            <a:pPr lvl="1"/>
            <a:r>
              <a:rPr lang="tr-TR" dirty="0" smtClean="0"/>
              <a:t>Bunların arkasındaki </a:t>
            </a:r>
          </a:p>
          <a:p>
            <a:pPr lvl="2"/>
            <a:r>
              <a:rPr lang="tr-TR" dirty="0" smtClean="0"/>
              <a:t>Dağıtılmış kayıt </a:t>
            </a:r>
            <a:r>
              <a:rPr lang="tr-TR" dirty="0"/>
              <a:t>(DL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Blok zincir (BC)</a:t>
            </a:r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 teknolojilerinden bahsetmek gerekiyor.</a:t>
            </a:r>
          </a:p>
          <a:p>
            <a:r>
              <a:rPr lang="tr-TR" dirty="0" smtClean="0"/>
              <a:t>Teknolojilerin en önemli özelliği yıkıcı etkisi: Süreçleri, aracıları, klasik iş yapma şekillerini değiştirecek</a:t>
            </a:r>
          </a:p>
          <a:p>
            <a:pPr marL="457200" lvl="1" indent="0">
              <a:buNone/>
            </a:pPr>
            <a:r>
              <a:rPr lang="tr-TR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3</a:t>
            </a:fld>
            <a:endParaRPr lang="tr-TR"/>
          </a:p>
        </p:txBody>
      </p:sp>
      <p:pic>
        <p:nvPicPr>
          <p:cNvPr id="5" name="Picture 4" descr="Three Round Silver-and-gold-colored Coi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79" y="3090262"/>
            <a:ext cx="2394560" cy="138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6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Kripto paralar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Kripto paralar</a:t>
            </a:r>
          </a:p>
          <a:p>
            <a:pPr lvl="1"/>
            <a:r>
              <a:rPr lang="tr-TR" dirty="0" smtClean="0"/>
              <a:t>Blok zincir teknolojisi</a:t>
            </a:r>
          </a:p>
          <a:p>
            <a:pPr lvl="1"/>
            <a:r>
              <a:rPr lang="tr-TR" dirty="0" smtClean="0"/>
              <a:t>İşleten, kaydeden, denetleyen bir kuruluş yok</a:t>
            </a:r>
          </a:p>
          <a:p>
            <a:pPr lvl="1"/>
            <a:r>
              <a:rPr lang="tr-TR" dirty="0" smtClean="0"/>
              <a:t>İnternet olan her yerden erişim</a:t>
            </a:r>
          </a:p>
          <a:p>
            <a:pPr lvl="1"/>
            <a:r>
              <a:rPr lang="tr-TR" dirty="0" smtClean="0"/>
              <a:t>Arkasında bir otorite, ülke, bir değer yok</a:t>
            </a:r>
          </a:p>
          <a:p>
            <a:pPr lvl="1"/>
            <a:r>
              <a:rPr lang="tr-TR" dirty="0" smtClean="0"/>
              <a:t>Haciz edilemez ve dondurulamaz</a:t>
            </a:r>
          </a:p>
          <a:p>
            <a:pPr lvl="1"/>
            <a:r>
              <a:rPr lang="tr-TR" dirty="0"/>
              <a:t>İşlem yapanların kimlik bilgisi saklanmaz ve kaydedilemez</a:t>
            </a:r>
          </a:p>
          <a:p>
            <a:pPr lvl="1"/>
            <a:r>
              <a:rPr lang="tr-TR" dirty="0" smtClean="0"/>
              <a:t>Klasik paradan farkı: Tüm işlemler kayıt ediliyor</a:t>
            </a:r>
          </a:p>
          <a:p>
            <a:pPr lvl="1"/>
            <a:r>
              <a:rPr lang="tr-TR" dirty="0" smtClean="0"/>
              <a:t>Arzları sınırlıdır, madenciler tarafından üretilebilirler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4</a:t>
            </a:fld>
            <a:endParaRPr lang="tr-TR"/>
          </a:p>
        </p:txBody>
      </p:sp>
      <p:pic>
        <p:nvPicPr>
          <p:cNvPr id="6" name="Picture 5" descr="Gold and Silver Bitcoi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22" y="3139427"/>
            <a:ext cx="3185517" cy="234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Blok Zincir Teknolojisi (</a:t>
            </a:r>
            <a:r>
              <a:rPr lang="tr-TR" dirty="0" smtClean="0"/>
              <a:t>BC)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Blok zincir ve dağıtılmış kayıt teknolojisi birbirinin yerine kullanılabiliyor</a:t>
            </a:r>
          </a:p>
          <a:p>
            <a:r>
              <a:rPr lang="tr-TR" dirty="0" smtClean="0"/>
              <a:t>Dağıtılmış kayıt (DL) ve Blok Zincir (BC) Teknolojilerinin kullanım alanları</a:t>
            </a:r>
          </a:p>
          <a:p>
            <a:pPr lvl="1"/>
            <a:r>
              <a:rPr lang="tr-TR" dirty="0" smtClean="0"/>
              <a:t>Finans sektöründe: Ödemelerle ilgili kayıt sistemleri ve kimlik tanıma kayıtlarında</a:t>
            </a:r>
          </a:p>
          <a:p>
            <a:pPr lvl="1"/>
            <a:r>
              <a:rPr lang="tr-TR" dirty="0" smtClean="0"/>
              <a:t>Kamu sektöründe: Vatandaşlık kayıtları, taşınmaz kayıtları, oy kullanma sistemlerinde</a:t>
            </a:r>
          </a:p>
          <a:p>
            <a:pPr lvl="1"/>
            <a:r>
              <a:rPr lang="tr-TR" dirty="0" smtClean="0"/>
              <a:t>Sağlık sektöründe: Hastaların tıbbi geçmişlerinin saklanması</a:t>
            </a:r>
          </a:p>
          <a:p>
            <a:pPr lvl="1"/>
            <a:r>
              <a:rPr lang="tr-TR" dirty="0" smtClean="0"/>
              <a:t>Tedarik zincirinde: İşlem kayıtlarının blok zincirde tutularak mücevher gibi mamullerin tarihçesinin kontrolünde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5</a:t>
            </a:fld>
            <a:endParaRPr lang="tr-TR"/>
          </a:p>
        </p:txBody>
      </p:sp>
      <p:pic>
        <p:nvPicPr>
          <p:cNvPr id="5" name="Picture 4" descr="Selective Focus Photo of Black Metal Chai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98" y="5006260"/>
            <a:ext cx="2163741" cy="1137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Blok Zincir Teknolojisi (BC)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Blok zincir teknolojisi </a:t>
            </a:r>
          </a:p>
          <a:p>
            <a:pPr lvl="1"/>
            <a:r>
              <a:rPr lang="tr-TR" dirty="0" smtClean="0"/>
              <a:t>Veri tabanıdır, işlemler algoritmalarla doğrulanır ve şifrelenerek bloklar halinde kaydedilir</a:t>
            </a:r>
          </a:p>
          <a:p>
            <a:pPr lvl="1"/>
            <a:r>
              <a:rPr lang="tr-TR" dirty="0" smtClean="0"/>
              <a:t>İşlemlerin </a:t>
            </a:r>
            <a:r>
              <a:rPr lang="tr-TR" dirty="0" err="1" smtClean="0"/>
              <a:t>bloklanarak</a:t>
            </a:r>
            <a:r>
              <a:rPr lang="tr-TR" dirty="0" smtClean="0"/>
              <a:t> kaydını komisyon karşılığı madenciler yapar (</a:t>
            </a:r>
            <a:r>
              <a:rPr lang="tr-TR" dirty="0" err="1" smtClean="0"/>
              <a:t>Bitcoin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İnternet - her yerden erişilebilir</a:t>
            </a:r>
          </a:p>
          <a:p>
            <a:pPr lvl="1"/>
            <a:r>
              <a:rPr lang="tr-TR" dirty="0" smtClean="0"/>
              <a:t>İşleticisi yoktur, kaynak kodu açıktır</a:t>
            </a:r>
          </a:p>
          <a:p>
            <a:pPr lvl="1"/>
            <a:r>
              <a:rPr lang="tr-TR" dirty="0" smtClean="0"/>
              <a:t>Giriş serbest - herkes kullanabilir</a:t>
            </a:r>
          </a:p>
          <a:p>
            <a:pPr lvl="1"/>
            <a:r>
              <a:rPr lang="tr-TR" dirty="0" smtClean="0"/>
              <a:t>Kullanıcıların kimlik bilgileri gizlidir kaydedilmez</a:t>
            </a:r>
          </a:p>
          <a:p>
            <a:pPr lvl="1"/>
            <a:r>
              <a:rPr lang="tr-TR" dirty="0" smtClean="0"/>
              <a:t>Kayıtlara herkes erişebilir ve isteyen saklayabilir</a:t>
            </a:r>
          </a:p>
          <a:p>
            <a:pPr lvl="1"/>
            <a:r>
              <a:rPr lang="tr-TR" dirty="0" smtClean="0"/>
              <a:t>Kayıtlar değiştirilemez ve teyit gerektirmez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2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Dağıtılmış Kayıt Teknolojisi (DL)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Blok zincir (BC) teknolojisi dağıtılmış kayıt </a:t>
            </a:r>
            <a:r>
              <a:rPr lang="tr-TR" dirty="0"/>
              <a:t>(DL)</a:t>
            </a:r>
            <a:r>
              <a:rPr lang="tr-TR" dirty="0" smtClean="0"/>
              <a:t> teknolojisinin bir türüdür</a:t>
            </a:r>
          </a:p>
          <a:p>
            <a:r>
              <a:rPr lang="tr-TR" dirty="0"/>
              <a:t>Dağıtılmış Kayıt </a:t>
            </a:r>
            <a:r>
              <a:rPr lang="tr-TR" dirty="0" smtClean="0"/>
              <a:t>Teknolojisi</a:t>
            </a:r>
          </a:p>
          <a:p>
            <a:pPr lvl="1"/>
            <a:r>
              <a:rPr lang="tr-TR" dirty="0" smtClean="0"/>
              <a:t>Kullanıcıların bulunduğu bir ağ üzerinde</a:t>
            </a:r>
          </a:p>
          <a:p>
            <a:pPr lvl="1"/>
            <a:r>
              <a:rPr lang="tr-TR" dirty="0" smtClean="0"/>
              <a:t>İşlemlerin kaydedildiği</a:t>
            </a:r>
          </a:p>
          <a:p>
            <a:pPr lvl="1"/>
            <a:r>
              <a:rPr lang="tr-TR" dirty="0" smtClean="0"/>
              <a:t>Herkese dağıtıldığı</a:t>
            </a:r>
          </a:p>
          <a:p>
            <a:pPr lvl="1"/>
            <a:r>
              <a:rPr lang="tr-TR" dirty="0" smtClean="0"/>
              <a:t>Bir veri tabanıdır</a:t>
            </a:r>
          </a:p>
          <a:p>
            <a:pPr lvl="1"/>
            <a:r>
              <a:rPr lang="tr-TR" dirty="0" err="1" smtClean="0"/>
              <a:t>Kriptolanmış</a:t>
            </a:r>
            <a:r>
              <a:rPr lang="tr-TR" dirty="0" smtClean="0"/>
              <a:t> anahtarlarla çalışan bir doğrulama sistemi ve</a:t>
            </a:r>
          </a:p>
          <a:p>
            <a:pPr lvl="1"/>
            <a:r>
              <a:rPr lang="tr-TR" dirty="0" smtClean="0"/>
              <a:t>Tüm kullanıcıları kapsayan uzlaşma algoritmalarına sahip bir yapıdır</a:t>
            </a:r>
          </a:p>
          <a:p>
            <a:r>
              <a:rPr lang="tr-TR" dirty="0" smtClean="0"/>
              <a:t>İzinli ve izinli olmayan şeklinde iki türü vardır</a:t>
            </a:r>
          </a:p>
          <a:p>
            <a:pPr lvl="1"/>
            <a:r>
              <a:rPr lang="tr-TR" dirty="0" err="1" smtClean="0"/>
              <a:t>Bitcoin</a:t>
            </a:r>
            <a:r>
              <a:rPr lang="tr-TR" dirty="0" smtClean="0"/>
              <a:t>: İzinli olmayan-giriş serbest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7</a:t>
            </a:fld>
            <a:endParaRPr lang="tr-TR"/>
          </a:p>
        </p:txBody>
      </p:sp>
      <p:pic>
        <p:nvPicPr>
          <p:cNvPr id="6" name="Picture 5" descr="Red Lights in Line on Black Surfa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54" y="4489752"/>
            <a:ext cx="2767422" cy="1530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8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Dağıtılmış Kayıt </a:t>
            </a:r>
            <a:r>
              <a:rPr lang="tr-TR" dirty="0" smtClean="0"/>
              <a:t>Teknolojisi (DL)</a:t>
            </a: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981302"/>
              </p:ext>
            </p:extLst>
          </p:nvPr>
        </p:nvGraphicFramePr>
        <p:xfrm>
          <a:off x="1787187" y="2118779"/>
          <a:ext cx="8185212" cy="4472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DL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 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İzinli DL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Halka Açık DL (</a:t>
                      </a:r>
                      <a:r>
                        <a:rPr lang="tr-TR" sz="1600" b="1" dirty="0" err="1" smtClean="0">
                          <a:effectLst/>
                        </a:rPr>
                        <a:t>Block</a:t>
                      </a:r>
                      <a:r>
                        <a:rPr lang="tr-TR" sz="1600" b="1" dirty="0" smtClean="0">
                          <a:effectLst/>
                        </a:rPr>
                        <a:t> </a:t>
                      </a:r>
                      <a:r>
                        <a:rPr lang="tr-TR" sz="1600" b="1" dirty="0" err="1" smtClean="0">
                          <a:effectLst/>
                        </a:rPr>
                        <a:t>Chain</a:t>
                      </a:r>
                      <a:r>
                        <a:rPr lang="tr-TR" sz="1600" b="1" dirty="0" smtClean="0">
                          <a:effectLst/>
                        </a:rPr>
                        <a:t>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İşleten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 (Kamuya kapalı)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Yok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Sisteme giriş izni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Yok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Kayıt Eden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Dağıtılmış (Herkes)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Dağıtılmış (Herkes)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Kayıtlara Erişim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Sınırlanabilir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Sınırsız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Kayıtların Değiştirilememesi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</a:rPr>
                        <a:t>Kullanıcının Gizliliği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 (Zorunlu değil)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Akıllı Sözleşmeler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Uzlaşma 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Var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Madenciler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Yok</a:t>
                      </a:r>
                      <a:endParaRPr lang="tr-TR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Var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698" marR="656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9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Teknolojilerin Sermaye Piyasalarına Adaptasyonu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BC’ye</a:t>
            </a:r>
            <a:r>
              <a:rPr lang="tr-TR" dirty="0" smtClean="0"/>
              <a:t> nazaran DL sermaye piyasaları açısından daha uygun görünüyor (İzinli giriş, kayıtlara erişimin sınırlandırılabilmesi, kullanıcının gizli olmasının gerekmemesi) </a:t>
            </a:r>
          </a:p>
          <a:p>
            <a:r>
              <a:rPr lang="tr-TR" dirty="0" smtClean="0"/>
              <a:t>Dağıtılmış kayıt teknolojisi ne getirecek?</a:t>
            </a:r>
          </a:p>
          <a:p>
            <a:pPr lvl="1"/>
            <a:r>
              <a:rPr lang="tr-TR" dirty="0" smtClean="0"/>
              <a:t>Değiştirilemez kayıtlar (Düzenleyici otorite ve aracılar dahil)</a:t>
            </a:r>
          </a:p>
          <a:p>
            <a:pPr lvl="1"/>
            <a:r>
              <a:rPr lang="tr-TR" dirty="0" smtClean="0"/>
              <a:t>Teyit gerektirmeyen herkese karşı ileri sürülebilir kayıtlar</a:t>
            </a:r>
          </a:p>
          <a:p>
            <a:pPr lvl="1"/>
            <a:r>
              <a:rPr lang="tr-TR" dirty="0" smtClean="0"/>
              <a:t>Herkeste tutulan kayıtlar (Dış ataklara karşı daha güvenli)</a:t>
            </a:r>
          </a:p>
          <a:p>
            <a:r>
              <a:rPr lang="tr-TR" dirty="0" smtClean="0"/>
              <a:t>Şeffaflık ve güven artacak, yolsuzluk riski önemli ölçüde azalacaktır</a:t>
            </a:r>
          </a:p>
          <a:p>
            <a:r>
              <a:rPr lang="tr-TR" dirty="0" smtClean="0"/>
              <a:t>Düşük maliyet ve verimlilik artışı söz konusu olacaktır</a:t>
            </a:r>
          </a:p>
          <a:p>
            <a:pPr lvl="1"/>
            <a:r>
              <a:rPr lang="tr-TR" dirty="0" smtClean="0"/>
              <a:t>Daha az aracı</a:t>
            </a:r>
          </a:p>
          <a:p>
            <a:pPr lvl="1"/>
            <a:r>
              <a:rPr lang="tr-TR" dirty="0" smtClean="0"/>
              <a:t>Daha az iç ve dış denetim, iç kontrol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0FDE-9C19-4A25-BF2F-0AB12F7F38D4}" type="slidenum">
              <a:rPr lang="tr-TR" smtClean="0"/>
              <a:t>9</a:t>
            </a:fld>
            <a:endParaRPr lang="tr-TR"/>
          </a:p>
        </p:txBody>
      </p:sp>
      <p:pic>
        <p:nvPicPr>
          <p:cNvPr id="5" name="Picture 4" descr="Photo of Green Data Matri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38" y="4509856"/>
            <a:ext cx="2495802" cy="1447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4064</TotalTime>
  <Words>1590</Words>
  <Application>Microsoft Office PowerPoint</Application>
  <PresentationFormat>Geniş ekran</PresentationFormat>
  <Paragraphs>279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Ion Boardroom</vt:lpstr>
      <vt:lpstr>                                   SERMAYE PİYASALARINDA YENİ UYGULAMALAR:  KRİPTO PARA ARZLARI (ICO)   </vt:lpstr>
      <vt:lpstr>Disclaimer-Yasal Uyarı</vt:lpstr>
      <vt:lpstr>KRİPTO PARA ARZLARI (ICO)</vt:lpstr>
      <vt:lpstr>Kripto paralar</vt:lpstr>
      <vt:lpstr>Blok Zincir Teknolojisi (BC)</vt:lpstr>
      <vt:lpstr>Blok Zincir Teknolojisi (BC)</vt:lpstr>
      <vt:lpstr>Dağıtılmış Kayıt Teknolojisi (DL)</vt:lpstr>
      <vt:lpstr>Dağıtılmış Kayıt Teknolojisi (DL)</vt:lpstr>
      <vt:lpstr>Teknolojilerin Sermaye Piyasalarına Adaptasyonu</vt:lpstr>
      <vt:lpstr>Kripto Para Arzı (Initial Coin Offering – ICO)</vt:lpstr>
      <vt:lpstr>Kripto Para Arzı (Initial Coin Offering – ICO)</vt:lpstr>
      <vt:lpstr>Kripto Para Arzı (Initial Coin Offering – ICO)</vt:lpstr>
      <vt:lpstr>Kripto Para Arzı (Initial Coin Offering – ICO)</vt:lpstr>
      <vt:lpstr>Kripto Para Arzı (Initial Coin Offering – ICO)</vt:lpstr>
      <vt:lpstr>Kripto Para İşlem Platformları (Borsaları)</vt:lpstr>
      <vt:lpstr>Ülkelere göre ICO Hacimleri</vt:lpstr>
      <vt:lpstr>ICO’ları ve Teknoloji Şirketlerini Çekmek</vt:lpstr>
      <vt:lpstr>Kripto Para Arzlarının Düzenlenmesi</vt:lpstr>
      <vt:lpstr>Kripto Para Arzlarının Düzenlenmesi Alternatif Stratejiler</vt:lpstr>
      <vt:lpstr>Kripto Para Arzlarının Düzenlenmesi Alternatif Stratejiler</vt:lpstr>
      <vt:lpstr>Kripto Para Arzlarının Düzenlenmesi Alternatif Stratejiler</vt:lpstr>
      <vt:lpstr>Kripto Para Arzlarının Düzenlenmesi</vt:lpstr>
      <vt:lpstr>ICO-SPK Duyurusu</vt:lpstr>
      <vt:lpstr>SONUÇLAR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 Kontrol Sistemi Üst Yönetim</dc:title>
  <dc:creator>İlker EVİN</dc:creator>
  <cp:lastModifiedBy>Windows Kullanıcısı</cp:lastModifiedBy>
  <cp:revision>224</cp:revision>
  <dcterms:created xsi:type="dcterms:W3CDTF">2015-01-05T12:38:05Z</dcterms:created>
  <dcterms:modified xsi:type="dcterms:W3CDTF">2018-10-05T12:03:26Z</dcterms:modified>
</cp:coreProperties>
</file>