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0" r:id="rId4"/>
    <p:sldId id="258" r:id="rId5"/>
    <p:sldId id="259" r:id="rId6"/>
    <p:sldId id="270" r:id="rId7"/>
    <p:sldId id="261" r:id="rId8"/>
    <p:sldId id="272" r:id="rId9"/>
    <p:sldId id="262" r:id="rId10"/>
    <p:sldId id="263" r:id="rId11"/>
    <p:sldId id="266" r:id="rId12"/>
    <p:sldId id="268" r:id="rId13"/>
    <p:sldId id="273" r:id="rId14"/>
    <p:sldId id="274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95E4A-7990-4FE6-B130-49EFE8EBF6A9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5BF2E-BFD7-46BE-A3A0-ACDBC0CA5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705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A5BF2E-BFD7-46BE-A3A0-ACDBC0CA509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705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3F81690-7A6D-4FCC-B5FB-292120B2EC72}" type="datetimeFigureOut">
              <a:rPr lang="tr-TR" smtClean="0"/>
              <a:t>31.05.2016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A801B6E-5A05-445B-B1A4-67F30B2C9C6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800" dirty="0" smtClean="0"/>
              <a:t>Ülkemİzde kurumsal raporlama uygulamalarInda gelİnen son nokta</a:t>
            </a:r>
            <a:endParaRPr lang="tr-TR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 HAZİRAN 2016 ANKARA</a:t>
            </a:r>
            <a:endParaRPr lang="tr-TR" dirty="0"/>
          </a:p>
        </p:txBody>
      </p:sp>
      <p:pic>
        <p:nvPicPr>
          <p:cNvPr id="1026" name="Picture 2" descr="C:\Users\mdogu\Desktop\turmob_logo_lacive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733256"/>
            <a:ext cx="3149207" cy="77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3456384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76056" y="4089846"/>
            <a:ext cx="37252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Dr. Murat DOĞU</a:t>
            </a:r>
          </a:p>
          <a:p>
            <a:r>
              <a:rPr lang="tr-TR" dirty="0" smtClean="0"/>
              <a:t>Doğan Şirketler Grubu Holding A.Ş.</a:t>
            </a:r>
          </a:p>
          <a:p>
            <a:r>
              <a:rPr lang="tr-TR" dirty="0" smtClean="0"/>
              <a:t>Mali İşler Başkan Yardımcısı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149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372300" cy="548640"/>
          </a:xfrm>
        </p:spPr>
        <p:txBody>
          <a:bodyPr/>
          <a:lstStyle/>
          <a:p>
            <a:r>
              <a:rPr lang="tr-TR" dirty="0" smtClean="0"/>
              <a:t>Sorunlar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809371"/>
            <a:ext cx="7416824" cy="3771757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Bu </a:t>
            </a:r>
            <a:r>
              <a:rPr lang="tr-TR" dirty="0" smtClean="0"/>
              <a:t>durum Kurumsal Raporlar'ın kullanım alanını sınırlıyor, yaygınlaşmasını engelliyor. Zira talep sınırlı...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800" dirty="0"/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>
                <a:solidFill>
                  <a:srgbClr val="FF0000"/>
                </a:solidFill>
              </a:rPr>
              <a:t>Halka açık anonim ortaklıkarda bazı kurumsal yatırımcılar ve analistler,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>
                <a:solidFill>
                  <a:srgbClr val="FF0000"/>
                </a:solidFill>
              </a:rPr>
              <a:t>Potansiyel yatırımcılar,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>
                <a:solidFill>
                  <a:srgbClr val="FF0000"/>
                </a:solidFill>
              </a:rPr>
              <a:t>Vergi Otoritesi ve ilgili diğer Düzenleyici ve Denetleyici Kurumlar; yargı</a:t>
            </a:r>
            <a:r>
              <a:rPr lang="tr-TR" dirty="0" smtClean="0">
                <a:solidFill>
                  <a:srgbClr val="FF0000"/>
                </a:solidFill>
              </a:rPr>
              <a:t>,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/>
              <a:t>Kredi/fon sağlayan kurumlar/yatırımcılar (Ör: tahvil),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Hakim </a:t>
            </a:r>
            <a:r>
              <a:rPr lang="tr-TR" dirty="0" smtClean="0"/>
              <a:t>ortak (veya iş ortakları), yönetim kurulu üyeleri ve üst düzey yöneticiler,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Piyasa/sektör </a:t>
            </a:r>
            <a:r>
              <a:rPr lang="tr-TR" dirty="0" smtClean="0"/>
              <a:t>profesyonelleri (bağımsız denetim, iç denetim, değerleme vb.)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800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950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65760"/>
            <a:ext cx="7804348" cy="548640"/>
          </a:xfrm>
        </p:spPr>
        <p:txBody>
          <a:bodyPr/>
          <a:lstStyle/>
          <a:p>
            <a:r>
              <a:rPr lang="tr-TR" dirty="0" smtClean="0"/>
              <a:t>çözümler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53387"/>
            <a:ext cx="8064896" cy="3771757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/>
              <a:t>Tüm </a:t>
            </a:r>
            <a:r>
              <a:rPr lang="tr-TR" dirty="0" smtClean="0"/>
              <a:t>şirketlerde, kurumlarda</a:t>
            </a:r>
            <a:r>
              <a:rPr lang="tr-TR" dirty="0"/>
              <a:t>, üniversitelerde vb. başta TMS/TFRS olmak üzere ilgili mevzuat konusunda  ve Kurumsal Raporlama konusunda eğitim seferberliğine gidilmelidir. </a:t>
            </a:r>
            <a:endParaRPr lang="tr-TR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Şirketlerde Kurumsal Raporlama kültürünün </a:t>
            </a:r>
            <a:r>
              <a:rPr lang="tr-TR" dirty="0" smtClean="0"/>
              <a:t>yerleşmesine yönelik çalışmalar yapılmalıdır.</a:t>
            </a:r>
            <a:endParaRPr lang="tr-TR" dirty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Tüm şirketlerde tek bir muhasebe ve raporlama standardı  </a:t>
            </a:r>
            <a:r>
              <a:rPr lang="tr-TR" dirty="0"/>
              <a:t>(TMS/TFRS</a:t>
            </a:r>
            <a:r>
              <a:rPr lang="tr-TR" dirty="0" smtClean="0"/>
              <a:t>) kullanmalıdır.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Küçük ve orta ölçekli şirketler ile diğer bazı kuruluşlar (Ör: Finans) kendilerine özgülenmiş TMS/TFRS kullanmalıdır,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Vergi matrahı bireysel TMS/TFRS üzerinden verilecek düzeltme kayıtları ile hesaplanmalıdır. Vergi otoritesi bu konuda düzenleme yapabilir.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Faaliyet raporlarını da kapsayacak şekilde ölçeğe </a:t>
            </a:r>
            <a:r>
              <a:rPr lang="tr-TR" dirty="0" smtClean="0"/>
              <a:t>bağlı olarak </a:t>
            </a:r>
            <a:r>
              <a:rPr lang="tr-TR" dirty="0" smtClean="0"/>
              <a:t>"Entegre </a:t>
            </a:r>
            <a:r>
              <a:rPr lang="tr-TR" dirty="0" smtClean="0"/>
              <a:t>Raporlama Standartları </a:t>
            </a:r>
            <a:r>
              <a:rPr lang="tr-TR" dirty="0" smtClean="0"/>
              <a:t>" ("ERS") (geniş </a:t>
            </a:r>
            <a:r>
              <a:rPr lang="tr-TR" dirty="0" smtClean="0"/>
              <a:t>tanımı ile) belirlenmeli ve zorunlu hale getirilmelidir. 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800" dirty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74059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65760"/>
            <a:ext cx="7804348" cy="548640"/>
          </a:xfrm>
        </p:spPr>
        <p:txBody>
          <a:bodyPr/>
          <a:lstStyle/>
          <a:p>
            <a:r>
              <a:rPr lang="tr-TR" dirty="0" smtClean="0"/>
              <a:t>çözümler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8064896" cy="3771757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Entegrasyon </a:t>
            </a:r>
            <a:endParaRPr lang="tr-TR" sz="1400" dirty="0" smtClean="0"/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Belge ve kayıt düzeni,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Sistem, Süreç ve Paydaşlar,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Vizyon</a:t>
            </a:r>
            <a:r>
              <a:rPr lang="tr-TR" sz="1400" dirty="0" smtClean="0"/>
              <a:t>, </a:t>
            </a:r>
            <a:r>
              <a:rPr lang="tr-TR" sz="1400" dirty="0" smtClean="0"/>
              <a:t>strateji ve planlar ile gerçekleşen temel performans göstergeleri (sektör standardı ile karşılaştırma),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Performans, finansal bilgiler ile finansal olmayan bilgiler,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Kamuya yapılan açıklamalar ve kurumsal raporlama,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Geçmiş ile gelecek,</a:t>
            </a:r>
          </a:p>
          <a:p>
            <a:pPr marL="288036" lvl="3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1400" dirty="0" smtClean="0"/>
              <a:t>arasındaki </a:t>
            </a:r>
            <a:r>
              <a:rPr lang="tr-TR" sz="1400" dirty="0" smtClean="0"/>
              <a:t>güçlü </a:t>
            </a:r>
            <a:r>
              <a:rPr lang="tr-TR" sz="1400" dirty="0" smtClean="0"/>
              <a:t>bağ, açık </a:t>
            </a:r>
            <a:r>
              <a:rPr lang="tr-TR" sz="1400" dirty="0" smtClean="0"/>
              <a:t>ve detaylı bir şekilde göstermelidir.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Anlık veya kısa periyotlar ile  daha etkili bilgilendirme</a:t>
            </a:r>
            <a:endParaRPr lang="tr-TR" sz="1400" dirty="0" smtClean="0"/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Kapsamlı ve detaylı raporlar altı ayda bir veya yıllık alınabilir. Daha uzun periyotlarda orta-uzun vadeli planlar </a:t>
            </a:r>
            <a:r>
              <a:rPr lang="tr-TR" sz="1400" dirty="0" smtClean="0"/>
              <a:t>açıklanabilir. 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Piyasaları daha etkin çalışmasını ve kaynakların daha verimli dağılımını sağlayabilir.</a:t>
            </a:r>
            <a:endParaRPr lang="tr-TR" sz="1400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1400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996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65760"/>
            <a:ext cx="7804348" cy="548640"/>
          </a:xfrm>
        </p:spPr>
        <p:txBody>
          <a:bodyPr/>
          <a:lstStyle/>
          <a:p>
            <a:r>
              <a:rPr lang="tr-TR" dirty="0" smtClean="0"/>
              <a:t>çözümler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8064896" cy="3771757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Raporların </a:t>
            </a:r>
            <a:r>
              <a:rPr lang="tr-TR" sz="1400" dirty="0" smtClean="0"/>
              <a:t>hazırlanmasında, sunumunda ve kullanımında teknolojiden en üst düzeyde </a:t>
            </a:r>
            <a:r>
              <a:rPr lang="tr-TR" sz="1400" dirty="0" smtClean="0"/>
              <a:t>faydalanma </a:t>
            </a:r>
            <a:r>
              <a:rPr lang="tr-TR" sz="1400" dirty="0" smtClean="0"/>
              <a:t>sağlanabilir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Bu şekilde kullanıcıların raporlara daha kolay erişimi, raporlarda arama yapılabilmesi, raporlardaki verilerin indirilebilmesi, bu veriler üzerinde tekrar çalışma yapılabilmesi ve </a:t>
            </a:r>
            <a:r>
              <a:rPr lang="tr-TR" sz="1400" dirty="0" smtClean="0"/>
              <a:t>hatta üretilmesi </a:t>
            </a:r>
            <a:r>
              <a:rPr lang="tr-TR" sz="1400" dirty="0" smtClean="0"/>
              <a:t>mümkün hale gelebilir.  </a:t>
            </a:r>
            <a:endParaRPr lang="tr-TR" sz="1400" dirty="0" smtClean="0"/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Sosyal medya daha fazla kullanılabilir.</a:t>
            </a:r>
            <a:r>
              <a:rPr lang="tr-TR" sz="1400" dirty="0" smtClean="0"/>
              <a:t>   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Rapor uzun dönemli değer yaratma konusunu daha ön plana çıkarabilir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Kısa vadeli sonuçlardan daha çok, gerçekleştirilecek yatırımlar ve yaratıcılık ile orta ve uzun vadede sağlanacak değer konusu daha ön planda tutulabilir. 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1400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80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65760"/>
            <a:ext cx="7804348" cy="548640"/>
          </a:xfrm>
        </p:spPr>
        <p:txBody>
          <a:bodyPr/>
          <a:lstStyle/>
          <a:p>
            <a:r>
              <a:rPr lang="tr-TR" dirty="0" smtClean="0"/>
              <a:t>YakIn gelecek !!!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8064896" cy="3771757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Dijital ve Entegre Kurumsal Raporlama,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Dijital ve Entegre Kamuyu Aydınlatma,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Dijital Entegre Denetim.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Dijital ve Anlık Gözetim ve İnceleme.</a:t>
            </a:r>
            <a:endParaRPr lang="tr-TR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1400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896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tespİtler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tr-TR" sz="1400" dirty="0" smtClean="0"/>
              <a:t>Kurumsal Raporlama ("Corporate Reporting")</a:t>
            </a:r>
          </a:p>
          <a:p>
            <a:pPr marL="0" indent="0" algn="just">
              <a:spcBef>
                <a:spcPts val="0"/>
              </a:spcBef>
            </a:pPr>
            <a:endParaRPr lang="tr-TR" sz="1400" dirty="0" smtClean="0"/>
          </a:p>
          <a:p>
            <a:pPr marL="0" indent="0" algn="just">
              <a:spcBef>
                <a:spcPts val="0"/>
              </a:spcBef>
            </a:pPr>
            <a:r>
              <a:rPr lang="tr-TR" sz="1400" dirty="0" smtClean="0"/>
              <a:t>Tanım (Yerel uygulamalar dikkate alındığında...):</a:t>
            </a:r>
            <a:endParaRPr lang="tr-TR" sz="1400" dirty="0" smtClean="0"/>
          </a:p>
          <a:p>
            <a:pPr marL="0" indent="0" algn="just">
              <a:spcBef>
                <a:spcPts val="0"/>
              </a:spcBef>
            </a:pPr>
            <a:endParaRPr lang="tr-TR" sz="1400" dirty="0"/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i="1" dirty="0" smtClean="0"/>
              <a:t>Kurumsal bir yapı içerisinde oluşan her türlü verinin analiz edilmesini sağlayan; teknik alt yapı, entegre sistem ve yazılımlar, kayıt ve belge düzeni, uzman personel, denetim ve iç kontrol faaliyetleri, karar mekanizmaları ile bunlar sonucunda hazırlanan sunumlar ve </a:t>
            </a:r>
            <a:r>
              <a:rPr lang="tr-TR" sz="1400" i="1" dirty="0" smtClean="0"/>
              <a:t>raporlar, </a:t>
            </a:r>
            <a:r>
              <a:rPr lang="tr-TR" sz="1400" i="1" dirty="0" smtClean="0"/>
              <a:t>	 </a:t>
            </a:r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endParaRPr lang="tr-TR" sz="1400" i="1" dirty="0"/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İyi bir Kurumsal Raporlama Modeli'nin amacı; bir kurumun, değer yaratmak için gelecekte kaynaklarını nasıl yöneteceğini, açık ve öz bir şekilde anlatabildiği raporlar </a:t>
            </a:r>
            <a:r>
              <a:rPr lang="tr-TR" sz="1400" dirty="0" smtClean="0"/>
              <a:t>üretmek olmalıdır. </a:t>
            </a:r>
            <a:endParaRPr lang="tr-TR" sz="1400" dirty="0" smtClean="0"/>
          </a:p>
          <a:p>
            <a:pPr marL="0" indent="0" algn="just">
              <a:spcBef>
                <a:spcPts val="0"/>
              </a:spcBef>
            </a:pPr>
            <a:r>
              <a:rPr lang="tr-TR" sz="1400" dirty="0" smtClean="0"/>
              <a:t>     (Kaynak: Deloitte</a:t>
            </a:r>
            <a:r>
              <a:rPr lang="tr-TR" sz="1400" dirty="0" smtClean="0"/>
              <a:t>)</a:t>
            </a:r>
          </a:p>
          <a:p>
            <a:pPr marL="0" indent="0" algn="just">
              <a:spcBef>
                <a:spcPts val="0"/>
              </a:spcBef>
            </a:pPr>
            <a:endParaRPr lang="tr-TR" sz="1400" dirty="0"/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Kurumsal Raporlama, kalıcı ve sürdürülebilir büyümeyi sağlayacak planların ve stratejinin şeffaf ve hesap verebilir bir yaklaşımla paylaşılmasına aracı olur. </a:t>
            </a:r>
          </a:p>
          <a:p>
            <a:pPr marL="0" indent="0" algn="just">
              <a:spcBef>
                <a:spcPts val="0"/>
              </a:spcBef>
            </a:pPr>
            <a:r>
              <a:rPr lang="tr-TR" sz="1400" dirty="0" smtClean="0"/>
              <a:t>      (Kaynak: KPMG) </a:t>
            </a:r>
            <a:endParaRPr lang="tr-TR" sz="1400" dirty="0" smtClean="0"/>
          </a:p>
          <a:p>
            <a:pPr marL="0" indent="0" algn="just">
              <a:spcBef>
                <a:spcPts val="0"/>
              </a:spcBef>
            </a:pPr>
            <a:r>
              <a:rPr lang="tr-TR" sz="1400" dirty="0" smtClean="0"/>
              <a:t>  </a:t>
            </a:r>
          </a:p>
          <a:p>
            <a:pPr marL="0" indent="0" algn="just">
              <a:spcBef>
                <a:spcPts val="0"/>
              </a:spcBef>
            </a:pPr>
            <a:endParaRPr lang="tr-TR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52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tespİtler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908720"/>
            <a:ext cx="7520940" cy="377175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Kurumsal Raporlama ("Corporate Reporting")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8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Kapsam (Yurt Dışı İyi Uygulama Örnekleri);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800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Integrated </a:t>
            </a:r>
            <a:r>
              <a:rPr lang="tr-TR" dirty="0" smtClean="0"/>
              <a:t>R</a:t>
            </a:r>
            <a:r>
              <a:rPr lang="en-US" dirty="0" err="1" smtClean="0"/>
              <a:t>eporting</a:t>
            </a:r>
            <a:r>
              <a:rPr lang="tr-TR" dirty="0" smtClean="0"/>
              <a:t> (Entegre Raporlama),</a:t>
            </a:r>
            <a:endParaRPr lang="tr-TR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Financial </a:t>
            </a:r>
            <a:r>
              <a:rPr lang="tr-TR" dirty="0" smtClean="0"/>
              <a:t>R</a:t>
            </a:r>
            <a:r>
              <a:rPr lang="en-US" dirty="0" err="1" smtClean="0"/>
              <a:t>eporting</a:t>
            </a:r>
            <a:r>
              <a:rPr lang="tr-TR" dirty="0" smtClean="0"/>
              <a:t> (Finansal Raporlama),</a:t>
            </a:r>
            <a:endParaRPr lang="tr-TR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Corporate </a:t>
            </a:r>
            <a:r>
              <a:rPr lang="tr-TR" dirty="0" smtClean="0"/>
              <a:t>G</a:t>
            </a:r>
            <a:r>
              <a:rPr lang="en-US" dirty="0" err="1" smtClean="0"/>
              <a:t>overnance</a:t>
            </a:r>
            <a:r>
              <a:rPr lang="tr-TR" dirty="0" smtClean="0"/>
              <a:t> (Kurumsal Yönetim Raporlaması),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Executive </a:t>
            </a:r>
            <a:r>
              <a:rPr lang="tr-TR" dirty="0" smtClean="0"/>
              <a:t>R</a:t>
            </a:r>
            <a:r>
              <a:rPr lang="en-US" dirty="0" err="1" smtClean="0"/>
              <a:t>emuneration</a:t>
            </a:r>
            <a:r>
              <a:rPr lang="tr-TR" dirty="0" smtClean="0"/>
              <a:t> (Yöneticilerin Mali Haklarının Raporlanması),</a:t>
            </a:r>
            <a:endParaRPr lang="tr-TR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Corporate </a:t>
            </a:r>
            <a:r>
              <a:rPr lang="tr-TR" dirty="0" smtClean="0"/>
              <a:t>R</a:t>
            </a:r>
            <a:r>
              <a:rPr lang="en-US" dirty="0" err="1" smtClean="0"/>
              <a:t>esponsibility</a:t>
            </a:r>
            <a:r>
              <a:rPr lang="tr-TR" dirty="0" smtClean="0"/>
              <a:t> (Kurumsal Sorumluluk Raporlaması),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Narrative </a:t>
            </a:r>
            <a:r>
              <a:rPr lang="tr-TR" dirty="0" smtClean="0"/>
              <a:t>R</a:t>
            </a:r>
            <a:r>
              <a:rPr lang="en-US" dirty="0" err="1" smtClean="0"/>
              <a:t>eporting</a:t>
            </a:r>
            <a:r>
              <a:rPr lang="tr-TR" dirty="0" smtClean="0"/>
              <a:t> (Açıklayıcı Rapor)</a:t>
            </a:r>
          </a:p>
          <a:p>
            <a:pPr marL="0" indent="0"/>
            <a:endParaRPr lang="tr-TR" dirty="0" smtClean="0"/>
          </a:p>
          <a:p>
            <a:pPr marL="0" indent="0"/>
            <a:r>
              <a:rPr lang="tr-TR" dirty="0" smtClean="0"/>
              <a:t>(Kaynak: PwC)</a:t>
            </a:r>
            <a:endParaRPr lang="en-US" dirty="0"/>
          </a:p>
          <a:p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14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65760"/>
            <a:ext cx="7732340" cy="548640"/>
          </a:xfrm>
        </p:spPr>
        <p:txBody>
          <a:bodyPr/>
          <a:lstStyle/>
          <a:p>
            <a:r>
              <a:rPr lang="tr-TR" dirty="0" smtClean="0"/>
              <a:t>tespİtler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08720"/>
            <a:ext cx="7732340" cy="3771757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tr-TR" sz="1400" dirty="0" smtClean="0"/>
              <a:t>Kurumsal Raporlama ("Corporate Reporting")</a:t>
            </a:r>
          </a:p>
          <a:p>
            <a:pPr marL="0" indent="0" algn="just">
              <a:spcBef>
                <a:spcPts val="0"/>
              </a:spcBef>
            </a:pPr>
            <a:endParaRPr lang="tr-TR" sz="1400" dirty="0" smtClean="0"/>
          </a:p>
          <a:p>
            <a:pPr marL="0" indent="0" algn="just">
              <a:spcBef>
                <a:spcPts val="0"/>
              </a:spcBef>
            </a:pPr>
            <a:r>
              <a:rPr lang="tr-TR" sz="1400" dirty="0" smtClean="0"/>
              <a:t>İlgili Mevzuat  ve belirleyici diğer unsurlar (Türkiye);</a:t>
            </a:r>
            <a:endParaRPr lang="tr-TR" sz="1400" dirty="0" smtClean="0"/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endParaRPr lang="tr-TR" sz="1400" u="sng" dirty="0" smtClean="0"/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u="sng" dirty="0" smtClean="0"/>
              <a:t>Yönetim </a:t>
            </a:r>
            <a:r>
              <a:rPr lang="tr-TR" sz="1400" u="sng" dirty="0"/>
              <a:t>Raporları</a:t>
            </a:r>
            <a:r>
              <a:rPr lang="tr-TR" sz="1400" dirty="0"/>
              <a:t> (Ör: Temel Performans Göstergeleri Analizi; Nakit Akışı Analizi; Alacaklar Analizi; Kredi Borç Servisi Analizi, Yatırım Analizleri, Dava Takibi vd</a:t>
            </a:r>
            <a:r>
              <a:rPr lang="tr-TR" sz="1400" dirty="0" smtClean="0"/>
              <a:t>.).</a:t>
            </a:r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endParaRPr lang="tr-TR" sz="1400" dirty="0"/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Vergi </a:t>
            </a:r>
            <a:r>
              <a:rPr lang="tr-TR" sz="1400" dirty="0" smtClean="0"/>
              <a:t>Mevzuatı'na </a:t>
            </a:r>
            <a:r>
              <a:rPr lang="tr-TR" sz="1400" dirty="0"/>
              <a:t>ve T.C. Maliye Bakanlığı tarafından yayınlanan Tek Düzen Hesap Planı’na </a:t>
            </a:r>
            <a:r>
              <a:rPr lang="tr-TR" sz="1400" dirty="0" smtClean="0"/>
              <a:t>("MSGUT") uygun </a:t>
            </a:r>
            <a:r>
              <a:rPr lang="tr-TR" sz="1400" dirty="0"/>
              <a:t>olarak </a:t>
            </a:r>
            <a:r>
              <a:rPr lang="tr-TR" sz="1400" dirty="0" smtClean="0"/>
              <a:t>tutulan muhasebe kayıtlarına göre oluşan bilanço ve gelir tablosu (Ör: YMM Tam Tasdik Raporu</a:t>
            </a:r>
            <a:r>
              <a:rPr lang="tr-TR" sz="1400" dirty="0" smtClean="0"/>
              <a:t>).</a:t>
            </a:r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endParaRPr lang="tr-TR" sz="1400" dirty="0"/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Türk </a:t>
            </a:r>
            <a:r>
              <a:rPr lang="tr-TR" sz="1400" dirty="0" smtClean="0"/>
              <a:t>Ticaret Kanunu ("TTK") kapsamında, Kamu </a:t>
            </a:r>
            <a:r>
              <a:rPr lang="tr-TR" sz="1400" dirty="0"/>
              <a:t>Gözetimi Muhasebe ve Denetim Standartları Kurumu (“KGK”) tarafından yürürlüğe konulmuş olan Türkiye Muhasebe Standartları (“TMS</a:t>
            </a:r>
            <a:r>
              <a:rPr lang="tr-TR" sz="1400" dirty="0" smtClean="0"/>
              <a:t>”) ve Türkiye Finansal Raporlama Standartları ("TFRS")'na göre hazırlanan </a:t>
            </a:r>
            <a:r>
              <a:rPr lang="tr-TR" sz="1400" u="sng" dirty="0" smtClean="0"/>
              <a:t>Bireysel/Konsolide Finansal Raporlar</a:t>
            </a:r>
            <a:r>
              <a:rPr lang="tr-TR" sz="1400" dirty="0" smtClean="0"/>
              <a:t>.   </a:t>
            </a:r>
          </a:p>
          <a:p>
            <a:pPr marL="0" indent="0" algn="just">
              <a:spcBef>
                <a:spcPts val="0"/>
              </a:spcBef>
            </a:pPr>
            <a:endParaRPr lang="tr-TR" sz="1400" dirty="0"/>
          </a:p>
          <a:p>
            <a:pPr marL="0" indent="0" algn="just">
              <a:spcBef>
                <a:spcPts val="0"/>
              </a:spcBef>
            </a:pPr>
            <a:endParaRPr lang="tr-TR" sz="1400" dirty="0" smtClean="0"/>
          </a:p>
          <a:p>
            <a:pPr marL="0" indent="0" algn="just">
              <a:spcBef>
                <a:spcPts val="0"/>
              </a:spcBef>
            </a:pPr>
            <a:endParaRPr lang="tr-TR" sz="1400" dirty="0"/>
          </a:p>
          <a:p>
            <a:pPr marL="0" indent="0" algn="just">
              <a:spcBef>
                <a:spcPts val="0"/>
              </a:spcBef>
            </a:pPr>
            <a:r>
              <a:rPr lang="tr-TR" sz="1400" dirty="0" smtClean="0"/>
              <a:t>   	 </a:t>
            </a:r>
          </a:p>
          <a:p>
            <a:pPr marL="0" indent="0" algn="just">
              <a:spcBef>
                <a:spcPts val="0"/>
              </a:spcBef>
            </a:pPr>
            <a:endParaRPr lang="tr-TR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070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65760"/>
            <a:ext cx="7660332" cy="548640"/>
          </a:xfrm>
        </p:spPr>
        <p:txBody>
          <a:bodyPr/>
          <a:lstStyle/>
          <a:p>
            <a:r>
              <a:rPr lang="tr-TR" dirty="0" smtClean="0"/>
              <a:t>tespİtler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08912" cy="377175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tr-TR" sz="1400" dirty="0"/>
              <a:t> </a:t>
            </a:r>
            <a:r>
              <a:rPr lang="tr-TR" sz="1400" dirty="0" smtClean="0"/>
              <a:t>  </a:t>
            </a:r>
            <a:r>
              <a:rPr lang="tr-TR" sz="1400" dirty="0" smtClean="0"/>
              <a:t>(Devam)</a:t>
            </a:r>
            <a:endParaRPr lang="tr-TR" sz="1400" dirty="0" smtClean="0"/>
          </a:p>
          <a:p>
            <a:pPr marL="171450" lvl="0" indent="-1714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Sermaye </a:t>
            </a:r>
            <a:r>
              <a:rPr lang="tr-TR" sz="1400" dirty="0"/>
              <a:t>Piyasası Kurulu (“SPK”)’nun II-14.1 “Sermaye Piyasasında Finansal Raporlamaya İlişkin Esaslar Tebliği” kapsamında </a:t>
            </a:r>
            <a:r>
              <a:rPr lang="tr-TR" sz="1400" dirty="0" smtClean="0"/>
              <a:t>KGK  tarafından </a:t>
            </a:r>
            <a:r>
              <a:rPr lang="tr-TR" sz="1400" dirty="0"/>
              <a:t>yayınlanan </a:t>
            </a:r>
            <a:r>
              <a:rPr lang="tr-TR" sz="1400" dirty="0" smtClean="0"/>
              <a:t>TMS </a:t>
            </a:r>
            <a:r>
              <a:rPr lang="tr-TR" sz="1400" dirty="0"/>
              <a:t>ve </a:t>
            </a:r>
            <a:r>
              <a:rPr lang="tr-TR" sz="1400" dirty="0" smtClean="0"/>
              <a:t>TFRS'na </a:t>
            </a:r>
            <a:r>
              <a:rPr lang="tr-TR" sz="1400" dirty="0"/>
              <a:t>uygun olarak hazırlanan; sunum esasları SPK’nın 07.06.2013 tarih ve 20/670 sayılı Kararı ile belirlenip yine SPK’nın 07.06.2013 tarih ve 2013/19 sayılı Haftalık Bülteni ile ilan </a:t>
            </a:r>
            <a:r>
              <a:rPr lang="tr-TR" sz="1400" dirty="0" smtClean="0"/>
              <a:t>edilen </a:t>
            </a:r>
            <a:r>
              <a:rPr lang="tr-TR" sz="1400" u="sng" dirty="0" smtClean="0"/>
              <a:t>Bireysel/Konsolide Finansal Raporlar </a:t>
            </a:r>
            <a:r>
              <a:rPr lang="tr-TR" sz="1400" dirty="0" smtClean="0"/>
              <a:t>(Halka Açık Anonim Ortaklıklar</a:t>
            </a:r>
            <a:r>
              <a:rPr lang="tr-TR" sz="1400" dirty="0" smtClean="0"/>
              <a:t>).</a:t>
            </a:r>
          </a:p>
          <a:p>
            <a:pPr marL="171450" lvl="0" indent="-1714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800" dirty="0"/>
          </a:p>
          <a:p>
            <a:pPr marL="171450" lvl="0" indent="-1714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TTK</a:t>
            </a:r>
            <a:r>
              <a:rPr lang="tr-TR" sz="1400" dirty="0" smtClean="0"/>
              <a:t>, </a:t>
            </a:r>
            <a:r>
              <a:rPr lang="tr-TR" sz="1400" dirty="0"/>
              <a:t>Gümrük ve Ticaret Bakanlığı’nın “Şirketlerin Yıllık Faaliyet Raporunun Asgari İçeriğinin Belirlenmesi Hakkında Yönetmelik” ve </a:t>
            </a:r>
            <a:r>
              <a:rPr lang="tr-TR" sz="1400" dirty="0" smtClean="0"/>
              <a:t>ayrıca Halka </a:t>
            </a:r>
            <a:r>
              <a:rPr lang="tr-TR" sz="1400" dirty="0"/>
              <a:t>Açık Anonim </a:t>
            </a:r>
            <a:r>
              <a:rPr lang="tr-TR" sz="1400" dirty="0" smtClean="0"/>
              <a:t>Ortaklıklarda SPK’nın </a:t>
            </a:r>
            <a:r>
              <a:rPr lang="tr-TR" sz="1400" dirty="0"/>
              <a:t>II-14.1 “Sermaye Piyasasında Finansal Raporlamaya İlişkin Esaslar Tebliği”ne uygun olarak </a:t>
            </a:r>
            <a:r>
              <a:rPr lang="tr-TR" sz="1400" dirty="0" smtClean="0"/>
              <a:t>hazırlanan </a:t>
            </a:r>
            <a:r>
              <a:rPr lang="tr-TR" sz="1400" u="sng" dirty="0" smtClean="0"/>
              <a:t>Faaliyet Raporları. </a:t>
            </a:r>
            <a:endParaRPr lang="tr-TR" sz="1400" dirty="0"/>
          </a:p>
          <a:p>
            <a:pPr marL="171450" lvl="0" indent="-1714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800" dirty="0" smtClean="0"/>
          </a:p>
          <a:p>
            <a:pPr marL="171450" lvl="0" indent="-1714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Faaliyet </a:t>
            </a:r>
            <a:r>
              <a:rPr lang="tr-TR" sz="1400" dirty="0"/>
              <a:t>Raporu’nda yer alan SPK’nın II-17.1 “Kurumsal Yönetim </a:t>
            </a:r>
            <a:r>
              <a:rPr lang="tr-TR" sz="1400" dirty="0" smtClean="0"/>
              <a:t>Tebliği”ne </a:t>
            </a:r>
            <a:r>
              <a:rPr lang="tr-TR" sz="1400" dirty="0"/>
              <a:t>uygun olarak hazırlanan ve sunum esasları SPK’nın 27.01.2014 tarih ve 2/35 sayılı Kararı ile belirlenip yine SPK’nın 27.01.2014 tarih ve 2014/02 sayılı Haftalık Bülteni ile ilan edilen </a:t>
            </a:r>
            <a:r>
              <a:rPr lang="tr-TR" sz="1400" u="sng" dirty="0" smtClean="0"/>
              <a:t>Kurumsal </a:t>
            </a:r>
            <a:r>
              <a:rPr lang="tr-TR" sz="1400" u="sng" dirty="0"/>
              <a:t>Yönetim İlkeleri Uyum </a:t>
            </a:r>
            <a:r>
              <a:rPr lang="tr-TR" sz="1400" u="sng" dirty="0" smtClean="0"/>
              <a:t>Raporu</a:t>
            </a:r>
            <a:r>
              <a:rPr lang="tr-TR" sz="1400" dirty="0" smtClean="0"/>
              <a:t> (Tebliğ kapsamındaki Hakla Açık Anonim Ortaklıklarda zorunlu</a:t>
            </a:r>
            <a:r>
              <a:rPr lang="tr-TR" sz="1400" dirty="0" smtClean="0"/>
              <a:t>),</a:t>
            </a:r>
          </a:p>
          <a:p>
            <a:pPr marL="171450" lvl="0" indent="-1714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sz="800" u="sng" dirty="0"/>
          </a:p>
          <a:p>
            <a:pPr marL="171450" lvl="0" indent="-1714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u="sng" dirty="0" smtClean="0"/>
              <a:t>Sürdürülebilirlik </a:t>
            </a:r>
            <a:r>
              <a:rPr lang="tr-TR" sz="1400" u="sng" dirty="0" smtClean="0"/>
              <a:t>Raporu</a:t>
            </a:r>
            <a:r>
              <a:rPr lang="tr-TR" sz="1400" dirty="0" smtClean="0"/>
              <a:t> (</a:t>
            </a:r>
            <a:r>
              <a:rPr lang="tr-TR" sz="1400" i="1" dirty="0" smtClean="0"/>
              <a:t>Ör: BİST Sürdürülebilirlik Endeksi</a:t>
            </a:r>
            <a:r>
              <a:rPr lang="tr-TR" sz="1400" dirty="0" smtClean="0"/>
              <a:t>)   	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489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65760"/>
            <a:ext cx="7588324" cy="548640"/>
          </a:xfrm>
        </p:spPr>
        <p:txBody>
          <a:bodyPr/>
          <a:lstStyle/>
          <a:p>
            <a:r>
              <a:rPr lang="tr-TR" dirty="0" smtClean="0"/>
              <a:t>tespİtler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836712"/>
            <a:ext cx="7632848" cy="377175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Kurumsal raporlamada motivasyon unsuru olan diğer hususlar</a:t>
            </a:r>
            <a:r>
              <a:rPr lang="tr-TR" dirty="0" smtClean="0"/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dirty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/>
              <a:t>Tabi olunan mevzuat ve düzenleyici </a:t>
            </a:r>
            <a:r>
              <a:rPr lang="tr-TR" dirty="0" smtClean="0"/>
              <a:t>otorite,</a:t>
            </a:r>
            <a:endParaRPr lang="tr-TR" dirty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Ortaklık ve kurumsal yönetim yapısı,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/>
              <a:t>Kurum içinde "Kurumsal Raporlama Kültürü"nün </a:t>
            </a:r>
            <a:r>
              <a:rPr lang="tr-TR" dirty="0" smtClean="0"/>
              <a:t>gelmiş olduğu seviye,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Faaliyet gösterilen sektör,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Ölçek,</a:t>
            </a:r>
            <a:endParaRPr lang="tr-TR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Teknik </a:t>
            </a:r>
            <a:r>
              <a:rPr lang="tr-TR" dirty="0"/>
              <a:t>ve eğitimli personel </a:t>
            </a:r>
            <a:r>
              <a:rPr lang="tr-TR" dirty="0" smtClean="0"/>
              <a:t>sayısı </a:t>
            </a:r>
            <a:endParaRPr lang="tr-TR" dirty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Teknoloji </a:t>
            </a:r>
            <a:r>
              <a:rPr lang="tr-TR" dirty="0"/>
              <a:t>kullanımının </a:t>
            </a:r>
            <a:r>
              <a:rPr lang="tr-TR" dirty="0" smtClean="0"/>
              <a:t>seviyesi,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Halka </a:t>
            </a:r>
            <a:r>
              <a:rPr lang="tr-TR" dirty="0"/>
              <a:t>açık ortaklıklarda, halka açıklık oranı, ortak sayısı, halka açık kısmın yapısı (yabancı/yerli; bireysel/kurumsal),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115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65760"/>
            <a:ext cx="7804348" cy="548640"/>
          </a:xfrm>
        </p:spPr>
        <p:txBody>
          <a:bodyPr/>
          <a:lstStyle/>
          <a:p>
            <a:r>
              <a:rPr lang="tr-TR" dirty="0" smtClean="0"/>
              <a:t>tespİtler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09371"/>
            <a:ext cx="8064896" cy="377175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Kurumsal Raporlar'ı kimler talep ediyor/etmeli? (Genel olarak...)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800" dirty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Hakim ortak (veya iş ortakları), yönetim kurulu üyeleri ve üst düzey yöneticiler,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Beyaz ve mavi yakalı tüm çalışanlar,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Vergi Otoritesi ve ilgili diğer Düzenleyici ve Denetleyici Kurumlar; yargı,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/>
              <a:t>Raporları hazırlayanlar,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Kredi/fon sağlayan kurumlar/yatırımcılar (Ör: tahvil),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Mal/hizmet alan/sunan diğer paydaşlar.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Halka açık anonim ortaklıkarda bireysel ve kurumsal yatırımcılar; analistler,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Potansiyel yatırımcılar,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Piyasa/sektör profesyonelleri (bağımsız denetim, iç denetim, değerleme vb.),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Yazılı, görsel, işitsel ve sosyal medya (İnternet, sosyal ağlar vd.)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Mal ve hizmet alan müşteriler.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İlgili sivil toplum kuruluşları</a:t>
            </a:r>
            <a:r>
              <a:rPr lang="tr-TR" dirty="0" smtClean="0"/>
              <a:t>,</a:t>
            </a:r>
            <a:endParaRPr lang="tr-TR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914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16064"/>
            <a:ext cx="7804348" cy="548640"/>
          </a:xfrm>
        </p:spPr>
        <p:txBody>
          <a:bodyPr/>
          <a:lstStyle/>
          <a:p>
            <a:r>
              <a:rPr lang="tr-TR" dirty="0" smtClean="0"/>
              <a:t>tespİtler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377175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tr-TR" sz="1400" dirty="0" smtClean="0"/>
              <a:t>Rapor okuyucuları arasında yapılan araştırmalara göre;  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%50; raporlar temel ya da tek bilgi kaynağıdır.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%26; raporlara göre şirketin performansı tam olarak değerlendirilememektedir.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%47; raporlar uzundur.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%35; raporlar geriye dönük bilgiler içermektedir.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%40; raporlar genel ifadeler içermektedir.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%35; raporlar çok karmaşıktır; 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%68; raporlama standartları sorumludur. </a:t>
            </a:r>
          </a:p>
          <a:p>
            <a:pPr marL="573786" lvl="3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%61: diğer yasal zorunluluklar sorumludur.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%71; raporlar performans üzerinde etkisi olabilecek potansiyel riskleri anlatmalıdır.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%70; raporlar temel risklerin nasıl yönetileceği veya ortadan kaldırılacağı hakkında bilgi vermelidir.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%63; gelecek planlar ve fırsatlar ile ilgilenmektedir. 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%59; temel performans göstergeleri ile ilgilenmektedir. 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%58, finansal tablolar ile ilgilenmektedir.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1400" dirty="0" smtClean="0"/>
              <a:t>%59; entegre raporlama vasıtasıyal sosyal ve çevre ile ilgili konuların değer katacağını düşünmektedir.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tr-TR" sz="1400" dirty="0" smtClean="0"/>
              <a:t>Kaynak: </a:t>
            </a:r>
            <a:r>
              <a:rPr lang="en-US" sz="1400" dirty="0"/>
              <a:t>ACCA (the Association of Chartered Certified Accountants)</a:t>
            </a:r>
            <a:endParaRPr lang="tr-TR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577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65760"/>
            <a:ext cx="7804348" cy="548640"/>
          </a:xfrm>
        </p:spPr>
        <p:txBody>
          <a:bodyPr/>
          <a:lstStyle/>
          <a:p>
            <a:r>
              <a:rPr lang="tr-TR" dirty="0" smtClean="0"/>
              <a:t>Sorunlar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09371"/>
            <a:ext cx="8064896" cy="377175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Kurumsal Raporlama Süreçleri ve Sunumu ile İlgili Yapısal Sorunlar;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sz="800" dirty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Şirketlerin ağırlıklı küçük ve orta ölçekli olması; kurumsal yönetimin yeterince yerleşmemiş olması; düşük kar marjları ile çalışmaları, rekabet güçlerinin zayıf olması, kayıt dışı uygulamaların varlığı,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/>
              <a:t>Belge ve kayıt düzeninin sağlıklı olmaması,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Teknik ve eğitimli personel sayısının az ve maliyetli olması,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Karar alıcıların bilgi ve farkındalık eksikliği,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Teknoloji kullanımının sınırlı ve az olması,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Muhasebe, raporlama ve bilgi sistemlerinin ve yazılımların yeterince entegre olmaması,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Kurum içindeki diğer unsurların yeterince entegre olmaması ve/veya sürece destek vermemesi,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İç kontrol ve iç denetim faaliyetlerinin ya hiç olmaması, ya da yeterli olmaması,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dirty="0" smtClean="0"/>
              <a:t>Kurum içinde "Kurumsal Raporlama Kültürü"nün gelişmemiş olması...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dirty="0" smtClean="0"/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5311225" y="6444044"/>
            <a:ext cx="372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/>
              <a:t>Dr</a:t>
            </a:r>
            <a:r>
              <a:rPr lang="tr-TR" b="1" dirty="0" smtClean="0"/>
              <a:t>. Murat </a:t>
            </a:r>
            <a:r>
              <a:rPr lang="tr-TR" b="1" dirty="0" smtClean="0"/>
              <a:t>DOĞU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53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ngles">
    <a:dk1>
      <a:srgbClr val="000000"/>
    </a:dk1>
    <a:lt1>
      <a:srgbClr val="FFFFFF"/>
    </a:lt1>
    <a:dk2>
      <a:srgbClr val="434342"/>
    </a:dk2>
    <a:lt2>
      <a:srgbClr val="CDD7D9"/>
    </a:lt2>
    <a:accent1>
      <a:srgbClr val="797B7E"/>
    </a:accent1>
    <a:accent2>
      <a:srgbClr val="F96A1B"/>
    </a:accent2>
    <a:accent3>
      <a:srgbClr val="08A1D9"/>
    </a:accent3>
    <a:accent4>
      <a:srgbClr val="7C984A"/>
    </a:accent4>
    <a:accent5>
      <a:srgbClr val="C2AD8D"/>
    </a:accent5>
    <a:accent6>
      <a:srgbClr val="506E94"/>
    </a:accent6>
    <a:hlink>
      <a:srgbClr val="5F5F5F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</TotalTime>
  <Words>1339</Words>
  <Application>Microsoft Office PowerPoint</Application>
  <PresentationFormat>On-screen Show (4:3)</PresentationFormat>
  <Paragraphs>192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Angles</vt:lpstr>
      <vt:lpstr>Ülkemİzde kurumsal raporlama uygulamalarInda gelİnen son nokta</vt:lpstr>
      <vt:lpstr>tespİtler</vt:lpstr>
      <vt:lpstr>tespİtler</vt:lpstr>
      <vt:lpstr>tespİtler</vt:lpstr>
      <vt:lpstr>tespİtler</vt:lpstr>
      <vt:lpstr>tespİtler</vt:lpstr>
      <vt:lpstr>tespİtler</vt:lpstr>
      <vt:lpstr>tespİtler</vt:lpstr>
      <vt:lpstr>Sorunlar</vt:lpstr>
      <vt:lpstr>Sorunlar</vt:lpstr>
      <vt:lpstr>çözümler</vt:lpstr>
      <vt:lpstr>çözümler</vt:lpstr>
      <vt:lpstr>çözümler</vt:lpstr>
      <vt:lpstr>YakIn gelecek 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Murat Dogu</dc:creator>
  <cp:lastModifiedBy>Murat Dogu</cp:lastModifiedBy>
  <cp:revision>60</cp:revision>
  <dcterms:created xsi:type="dcterms:W3CDTF">2016-05-30T18:43:58Z</dcterms:created>
  <dcterms:modified xsi:type="dcterms:W3CDTF">2016-05-31T21:52:53Z</dcterms:modified>
</cp:coreProperties>
</file>