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60" r:id="rId6"/>
    <p:sldId id="261" r:id="rId7"/>
    <p:sldId id="266" r:id="rId8"/>
    <p:sldId id="267" r:id="rId9"/>
    <p:sldId id="270" r:id="rId10"/>
    <p:sldId id="271" r:id="rId11"/>
    <p:sldId id="269" r:id="rId12"/>
    <p:sldId id="275" r:id="rId13"/>
    <p:sldId id="277" r:id="rId14"/>
    <p:sldId id="262" r:id="rId15"/>
    <p:sldId id="263" r:id="rId16"/>
    <p:sldId id="264" r:id="rId17"/>
    <p:sldId id="265" r:id="rId18"/>
    <p:sldId id="276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65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29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9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3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44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10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84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86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06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3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10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5FD5-71AF-4F39-ACCB-FD02315FCE69}" type="datetimeFigureOut">
              <a:rPr lang="tr-TR" smtClean="0"/>
              <a:t>6.10.2018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529B5-9633-4B7E-AF8E-8B43F761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37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_al__ma_Sayfas_1111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04255" y="0"/>
            <a:ext cx="9087745" cy="35394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onsolas" panose="020B0609020204030204" pitchFamily="49" charset="0"/>
              </a:rPr>
              <a:t>Gelir İdaresi Başkanlığı </a:t>
            </a:r>
            <a:endParaRPr lang="tr-T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onsolas" panose="020B0609020204030204" pitchFamily="49" charset="0"/>
            </a:endParaRPr>
          </a:p>
          <a:p>
            <a:pPr algn="ctr"/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onsolas" panose="020B0609020204030204" pitchFamily="49" charset="0"/>
              </a:rPr>
              <a:t>Dijital </a:t>
            </a:r>
            <a:r>
              <a:rPr lang="tr-T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onsolas" panose="020B0609020204030204" pitchFamily="49" charset="0"/>
              </a:rPr>
              <a:t>Dönüşüm Uygulamalarının Amacı ve Vizyonu </a:t>
            </a:r>
            <a:endParaRPr lang="tr-T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onsolas" panose="020B0609020204030204" pitchFamily="49" charset="0"/>
            </a:endParaRPr>
          </a:p>
          <a:p>
            <a:pPr algn="ctr"/>
            <a:endParaRPr lang="tr-T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onsolas" panose="020B0609020204030204" pitchFamily="49" charset="0"/>
            </a:endParaRPr>
          </a:p>
          <a:p>
            <a:pPr algn="ctr"/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onsolas" panose="020B0609020204030204" pitchFamily="49" charset="0"/>
              </a:rPr>
              <a:t>İle</a:t>
            </a:r>
          </a:p>
          <a:p>
            <a:pPr algn="ctr"/>
            <a:endParaRPr lang="tr-T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onsolas" panose="020B0609020204030204" pitchFamily="49" charset="0"/>
            </a:endParaRPr>
          </a:p>
          <a:p>
            <a:pPr algn="ctr"/>
            <a:r>
              <a:rPr lang="tr-T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onsolas" panose="020B0609020204030204" pitchFamily="49" charset="0"/>
              </a:rPr>
              <a:t>Dijital Dönüşümün Muhasebe </a:t>
            </a:r>
            <a:r>
              <a:rPr lang="tr-T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onsolas" panose="020B0609020204030204" pitchFamily="49" charset="0"/>
              </a:rPr>
              <a:t>Mesleğine Yönelik Fırsat ve Tehditleri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9037983" y="5657671"/>
            <a:ext cx="3154017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Abdullah KİRAZ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Gelir İdaresi Başkanlığı 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Grup Başkanı   akiraz@gelirler.gov.tr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6991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ELEKTRONİK ORTAMIN GETİRDİĞİ TAHMİNİ TASARRUF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91671" y="817624"/>
            <a:ext cx="11421036" cy="5755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389" tIns="45693" rIns="91389" bIns="45693">
            <a:spAutoFit/>
          </a:bodyPr>
          <a:lstStyle/>
          <a:p>
            <a:pPr marL="399822" lvl="1" algn="ctr" defTabSz="456939"/>
            <a:r>
              <a:rPr lang="tr-TR" sz="20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Fatura Belgesinin Kağıt ortamda; </a:t>
            </a:r>
          </a:p>
          <a:p>
            <a:pPr marL="399822" lvl="1" algn="ctr" defTabSz="456939"/>
            <a:endParaRPr lang="tr-TR" sz="2000" b="1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685410" lvl="1" indent="-285588" algn="ctr" defTabSz="456939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70C0"/>
                </a:solidFill>
                <a:latin typeface="Cambria" panose="02040503050406030204" pitchFamily="18" charset="0"/>
                <a:ea typeface="ＭＳ Ｐゴシック" pitchFamily="34" charset="-128"/>
              </a:rPr>
              <a:t>Düzenlenmesi,</a:t>
            </a:r>
            <a:r>
              <a:rPr lang="tr-TR" sz="20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 </a:t>
            </a:r>
          </a:p>
          <a:p>
            <a:pPr marL="685410" lvl="1" indent="-285588" algn="ctr" defTabSz="456939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7030A0"/>
                </a:solidFill>
                <a:latin typeface="Cambria" panose="02040503050406030204" pitchFamily="18" charset="0"/>
                <a:ea typeface="ＭＳ Ｐゴシック" pitchFamily="34" charset="-128"/>
              </a:rPr>
              <a:t>Posta vb. Yolla İletilmesi,</a:t>
            </a:r>
          </a:p>
          <a:p>
            <a:pPr marL="685410" lvl="1" indent="-285588" algn="ctr" defTabSz="456939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</a:rPr>
              <a:t>Arşivlenmesi, Depolanması </a:t>
            </a:r>
          </a:p>
          <a:p>
            <a:pPr marL="685410" lvl="1" indent="-285588" algn="ctr" defTabSz="456939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İbraz Edilmesi,</a:t>
            </a:r>
          </a:p>
          <a:p>
            <a:pPr marL="685410" lvl="1" indent="-285588" algn="ctr" defTabSz="456939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B050"/>
                </a:solidFill>
                <a:latin typeface="Cambria" panose="02040503050406030204" pitchFamily="18" charset="0"/>
                <a:ea typeface="ＭＳ Ｐゴシック" pitchFamily="34" charset="-128"/>
              </a:rPr>
              <a:t>Muhasebe Süreçlerinde Kullanımı,</a:t>
            </a:r>
          </a:p>
          <a:p>
            <a:pPr marL="685410" lvl="1" indent="-285588" algn="ctr" defTabSz="456939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ＭＳ Ｐゴシック" pitchFamily="34" charset="-128"/>
              </a:rPr>
              <a:t>Faturaya Bağlı Ödeme ve Nakit Yönetimi</a:t>
            </a:r>
          </a:p>
          <a:p>
            <a:pPr marL="685410" lvl="1" indent="-285588" algn="ctr" defTabSz="456939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4BACC6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</a:rPr>
              <a:t>Fatura Anlaşmazlıklarının Yönetimi </a:t>
            </a:r>
          </a:p>
          <a:p>
            <a:pPr marL="685410" lvl="1" indent="-285588" algn="ctr" defTabSz="456939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B0F0"/>
                </a:solidFill>
                <a:latin typeface="Cambria" panose="02040503050406030204" pitchFamily="18" charset="0"/>
                <a:ea typeface="ＭＳ Ｐゴシック" pitchFamily="34" charset="-128"/>
              </a:rPr>
              <a:t>Fatura Bedellerinin Tahsili</a:t>
            </a:r>
          </a:p>
          <a:p>
            <a:pPr marL="399822" lvl="1" algn="ctr" defTabSz="456939"/>
            <a:endParaRPr lang="tr-TR" b="1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399822" lvl="1" algn="ctr" defTabSz="456939"/>
            <a:r>
              <a:rPr lang="tr-TR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Vb. Süreçlerinin </a:t>
            </a:r>
          </a:p>
          <a:p>
            <a:pPr marL="399822" lvl="1" algn="ctr" defTabSz="456939"/>
            <a:endParaRPr lang="tr-TR" b="1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399822" lvl="1" algn="ctr" defTabSz="456939"/>
            <a:r>
              <a:rPr lang="tr-TR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 her bir fatura adedi başına  tahmini olarak 10 Kuruş olduğu tahmin edilse: </a:t>
            </a:r>
          </a:p>
          <a:p>
            <a:pPr marL="399822" lvl="1" algn="ctr" defTabSz="456939"/>
            <a:r>
              <a:rPr lang="tr-TR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 </a:t>
            </a:r>
            <a:r>
              <a:rPr lang="tr-TR" sz="2400" b="1" dirty="0">
                <a:solidFill>
                  <a:srgbClr val="1F497D"/>
                </a:solidFill>
                <a:latin typeface="Cambria" panose="02040503050406030204" pitchFamily="18" charset="0"/>
                <a:ea typeface="ＭＳ Ｐゴシック" pitchFamily="34" charset="-128"/>
              </a:rPr>
              <a:t>yaklaşık 19 milyar</a:t>
            </a:r>
            <a:r>
              <a:rPr lang="tr-TR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  adet faturayı Elektronik Ortama taşıyarak  yaklaşık </a:t>
            </a:r>
          </a:p>
          <a:p>
            <a:pPr marL="399822" lvl="1" algn="ctr" defTabSz="456939"/>
            <a:r>
              <a:rPr lang="tr-TR" sz="3600" b="1" dirty="0">
                <a:solidFill>
                  <a:srgbClr val="7030A0"/>
                </a:solidFill>
                <a:latin typeface="Cambria" panose="02040503050406030204" pitchFamily="18" charset="0"/>
                <a:ea typeface="ＭＳ Ｐゴシック" pitchFamily="34" charset="-128"/>
              </a:rPr>
              <a:t>1,9 milyar TL </a:t>
            </a:r>
          </a:p>
          <a:p>
            <a:pPr marL="399822" lvl="1" algn="ctr" defTabSz="456939"/>
            <a:endParaRPr lang="tr-TR" b="1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marL="399822" lvl="1" algn="ctr" defTabSz="456939"/>
            <a:r>
              <a:rPr lang="tr-TR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</a:rPr>
              <a:t>MALİYET TASARRUFUNA YOL AÇILMIŞTIR.</a:t>
            </a:r>
          </a:p>
        </p:txBody>
      </p:sp>
    </p:spTree>
    <p:extLst>
      <p:ext uri="{BB962C8B-B14F-4D97-AF65-F5344CB8AC3E}">
        <p14:creationId xmlns:p14="http://schemas.microsoft.com/office/powerpoint/2010/main" val="30173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9000" r="-1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5506" y="287696"/>
            <a:ext cx="6434518" cy="6063198"/>
          </a:xfrm>
          <a:prstGeom prst="rect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e-Fatura</a:t>
            </a:r>
            <a:r>
              <a:rPr lang="tr-TR" sz="2400" dirty="0">
                <a:solidFill>
                  <a:prstClr val="black"/>
                </a:solidFill>
                <a:latin typeface="Cambria" panose="02040503050406030204" pitchFamily="18" charset="0"/>
              </a:rPr>
              <a:t>  ve </a:t>
            </a:r>
            <a:r>
              <a:rPr lang="tr-TR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e-Arşiv Fatura </a:t>
            </a:r>
          </a:p>
          <a:p>
            <a:pPr algn="ctr"/>
            <a:r>
              <a:rPr lang="tr-TR" sz="2400" dirty="0">
                <a:solidFill>
                  <a:prstClr val="black"/>
                </a:solidFill>
                <a:latin typeface="Cambria" panose="02040503050406030204" pitchFamily="18" charset="0"/>
              </a:rPr>
              <a:t>uygulamaları ile </a:t>
            </a:r>
          </a:p>
          <a:p>
            <a:pPr algn="ctr"/>
            <a:endParaRPr lang="tr-T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tr-TR" sz="2400" dirty="0">
                <a:solidFill>
                  <a:prstClr val="black"/>
                </a:solidFill>
                <a:latin typeface="Cambria" panose="02040503050406030204" pitchFamily="18" charset="0"/>
              </a:rPr>
              <a:t>Bugüne kadar </a:t>
            </a:r>
            <a:r>
              <a:rPr lang="tr-TR" sz="32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19 </a:t>
            </a:r>
            <a:r>
              <a:rPr lang="tr-TR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MİLYAR </a:t>
            </a:r>
            <a:r>
              <a:rPr lang="tr-TR" sz="2400" dirty="0">
                <a:solidFill>
                  <a:prstClr val="black"/>
                </a:solidFill>
                <a:latin typeface="Cambria" panose="02040503050406030204" pitchFamily="18" charset="0"/>
              </a:rPr>
              <a:t>adet Faturayı </a:t>
            </a:r>
          </a:p>
          <a:p>
            <a:pPr algn="ctr"/>
            <a:endParaRPr lang="tr-T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tr-TR" sz="2400" dirty="0">
                <a:solidFill>
                  <a:prstClr val="black"/>
                </a:solidFill>
                <a:latin typeface="Cambria" panose="02040503050406030204" pitchFamily="18" charset="0"/>
              </a:rPr>
              <a:t>Elektronik Ortamda düzenlenmesini sağlayarak   </a:t>
            </a:r>
          </a:p>
          <a:p>
            <a:pPr algn="ctr"/>
            <a:endParaRPr lang="tr-TR" sz="24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250.000</a:t>
            </a:r>
            <a:endParaRPr lang="tr-TR" sz="3200" b="1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ctr"/>
            <a:endParaRPr lang="tr-T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tr-TR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Ağacı </a:t>
            </a:r>
            <a:r>
              <a:rPr lang="tr-TR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tr-TR" sz="2400" dirty="0">
                <a:solidFill>
                  <a:prstClr val="black"/>
                </a:solidFill>
                <a:latin typeface="Cambria" panose="02040503050406030204" pitchFamily="18" charset="0"/>
              </a:rPr>
              <a:t>Kesilmekten kurtardık</a:t>
            </a:r>
          </a:p>
          <a:p>
            <a:pPr algn="ctr"/>
            <a:endParaRPr lang="tr-T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tr-TR" sz="2400" dirty="0">
                <a:solidFill>
                  <a:prstClr val="black"/>
                </a:solidFill>
                <a:latin typeface="Cambria" panose="02040503050406030204" pitchFamily="18" charset="0"/>
              </a:rPr>
              <a:t>ve </a:t>
            </a:r>
          </a:p>
          <a:p>
            <a:pPr algn="ctr"/>
            <a:endParaRPr lang="tr-TR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1,9 </a:t>
            </a:r>
            <a:r>
              <a:rPr lang="tr-TR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Milyar TL </a:t>
            </a:r>
            <a:r>
              <a:rPr lang="tr-TR" sz="2400" dirty="0">
                <a:solidFill>
                  <a:prstClr val="black"/>
                </a:solidFill>
                <a:latin typeface="Cambria" panose="02040503050406030204" pitchFamily="18" charset="0"/>
              </a:rPr>
              <a:t>Maliyet Avantajı sağladık.</a:t>
            </a:r>
            <a:endParaRPr lang="tr-TR" sz="1600" dirty="0">
              <a:solidFill>
                <a:prstClr val="black"/>
              </a:solidFill>
            </a:endParaRPr>
          </a:p>
        </p:txBody>
      </p:sp>
      <p:pic>
        <p:nvPicPr>
          <p:cNvPr id="2050" name="Picture 2" descr="orma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847493"/>
            <a:ext cx="4713668" cy="49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6991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ELEKTRONİK </a:t>
            </a: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FATURALARIN TOPLAM CİRO İÇİNDEKİ PAYI</a:t>
            </a:r>
            <a:endParaRPr lang="tr-T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64" y="812510"/>
            <a:ext cx="11775102" cy="56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769567" cy="56991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Beklenen dönüşüm…</a:t>
            </a:r>
            <a:endParaRPr lang="tr-TR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566" y="0"/>
            <a:ext cx="8422433" cy="682353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44698" y="608550"/>
            <a:ext cx="2859109" cy="12234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454 SN VUK Genel Tebliği Revizyonu ile                     e-Fatura / e-Defter kapsam genişlemesi</a:t>
            </a:r>
            <a:endParaRPr lang="tr-TR" sz="2000" b="1" dirty="0"/>
          </a:p>
        </p:txBody>
      </p:sp>
      <p:sp>
        <p:nvSpPr>
          <p:cNvPr id="5" name="Dikdörtgen 4"/>
          <p:cNvSpPr/>
          <p:nvPr/>
        </p:nvSpPr>
        <p:spPr>
          <a:xfrm>
            <a:off x="244698" y="1884045"/>
            <a:ext cx="2859109" cy="12234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433 SN VUK Genel Tebliği Revizyonu ile                   e-Arşiv Fatura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244698" y="3178767"/>
            <a:ext cx="2859109" cy="122349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1 SN </a:t>
            </a:r>
            <a:r>
              <a:rPr lang="tr-TR" sz="2000" b="1" dirty="0" err="1" smtClean="0"/>
              <a:t>Edefter</a:t>
            </a:r>
            <a:r>
              <a:rPr lang="tr-TR" sz="2000" b="1" dirty="0" smtClean="0"/>
              <a:t> Genel Tebliği Revizyonu ile                   e-Defter</a:t>
            </a:r>
            <a:endParaRPr lang="tr-TR" sz="2000" b="1" dirty="0"/>
          </a:p>
        </p:txBody>
      </p:sp>
      <p:sp>
        <p:nvSpPr>
          <p:cNvPr id="7" name="Dikdörtgen 6"/>
          <p:cNvSpPr/>
          <p:nvPr/>
        </p:nvSpPr>
        <p:spPr>
          <a:xfrm>
            <a:off x="244698" y="4503859"/>
            <a:ext cx="2859109" cy="12234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487 SN VUK Genel Tebliği Revizyonu ile                  </a:t>
            </a:r>
          </a:p>
          <a:p>
            <a:pPr algn="ctr"/>
            <a:r>
              <a:rPr lang="tr-TR" sz="2000" b="1" dirty="0" smtClean="0"/>
              <a:t>e-İrsaliye, e-Dekont, </a:t>
            </a:r>
          </a:p>
          <a:p>
            <a:pPr algn="ctr"/>
            <a:r>
              <a:rPr lang="tr-TR" sz="2000" b="1" dirty="0" smtClean="0"/>
              <a:t>e-SMM</a:t>
            </a:r>
            <a:endParaRPr lang="tr-TR" sz="2000" b="1" dirty="0"/>
          </a:p>
        </p:txBody>
      </p:sp>
      <p:sp>
        <p:nvSpPr>
          <p:cNvPr id="8" name="Dikdörtgen 7"/>
          <p:cNvSpPr/>
          <p:nvPr/>
        </p:nvSpPr>
        <p:spPr>
          <a:xfrm>
            <a:off x="98845" y="5928965"/>
            <a:ext cx="3571875" cy="7907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Kayıtlı Kullanıcı: </a:t>
            </a:r>
          </a:p>
          <a:p>
            <a:pPr algn="ctr"/>
            <a:r>
              <a:rPr lang="tr-TR" sz="2000" b="1" dirty="0" smtClean="0"/>
              <a:t>E-Fatura=Arşiv Fatura= e-Defter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5763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0" y="35447"/>
            <a:ext cx="5645426" cy="4505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AMAÇ VE VİZYONUMUZ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1378226" y="622852"/>
            <a:ext cx="10681252" cy="5950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Beyannamelerin doğru, hızlı ve analiz edilebilir bir şekilde alınması sağlamak, hatalar konusunda hızlı geri dönüş yapmak </a:t>
            </a:r>
            <a:r>
              <a:rPr lang="tr-TR" b="1" dirty="0">
                <a:solidFill>
                  <a:srgbClr val="FF0000"/>
                </a:solidFill>
              </a:rPr>
              <a:t>(e-Beyanname, Defter Beyan)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</a:rPr>
              <a:t>Beyanname </a:t>
            </a:r>
            <a:r>
              <a:rPr lang="tr-TR" b="1" dirty="0">
                <a:solidFill>
                  <a:schemeClr val="tx1"/>
                </a:solidFill>
              </a:rPr>
              <a:t>verilme süreçlerini basitleştirmek ve orta vadede tüm vatandaşlara uygulanabilir hale getirmek </a:t>
            </a:r>
            <a:r>
              <a:rPr lang="tr-TR" b="1" dirty="0">
                <a:solidFill>
                  <a:srgbClr val="FF0000"/>
                </a:solidFill>
              </a:rPr>
              <a:t>(Hazır beyan</a:t>
            </a:r>
            <a:r>
              <a:rPr lang="tr-TR" b="1" dirty="0" smtClean="0">
                <a:solidFill>
                  <a:srgbClr val="FF0000"/>
                </a:solidFill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Gönüllü uyuma teşvik etmek </a:t>
            </a:r>
            <a:r>
              <a:rPr lang="tr-TR" b="1" dirty="0">
                <a:solidFill>
                  <a:srgbClr val="FF0000"/>
                </a:solidFill>
              </a:rPr>
              <a:t>(Hazır Beyan</a:t>
            </a:r>
            <a:r>
              <a:rPr lang="tr-TR" b="1" dirty="0" smtClean="0">
                <a:solidFill>
                  <a:srgbClr val="FF0000"/>
                </a:solidFill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Riskli iade işlemlerini engellemek </a:t>
            </a:r>
            <a:r>
              <a:rPr lang="tr-TR" b="1" dirty="0">
                <a:solidFill>
                  <a:srgbClr val="FF0000"/>
                </a:solidFill>
              </a:rPr>
              <a:t>(ÖTVİRA, KDVİRA, SARP, RİTAP),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Hizmeti mükellefin ayağına götürmek. Mobilize </a:t>
            </a:r>
            <a:r>
              <a:rPr lang="tr-TR" b="1" dirty="0" smtClean="0">
                <a:solidFill>
                  <a:schemeClr val="tx1"/>
                </a:solidFill>
              </a:rPr>
              <a:t>etmek (</a:t>
            </a:r>
            <a:r>
              <a:rPr lang="tr-TR" b="1" dirty="0">
                <a:solidFill>
                  <a:srgbClr val="FF0000"/>
                </a:solidFill>
              </a:rPr>
              <a:t>İnternet Veri Dairesi / İnteraktif Vergi Dairesi, Mobil Uygulamalar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r>
              <a:rPr lang="tr-TR" b="1" dirty="0" smtClean="0">
                <a:solidFill>
                  <a:schemeClr val="tx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Saha denetimlerinde hizmet standardını sağlamak </a:t>
            </a:r>
            <a:r>
              <a:rPr lang="tr-TR" b="1" dirty="0" smtClean="0">
                <a:solidFill>
                  <a:schemeClr val="tx1"/>
                </a:solidFill>
              </a:rPr>
              <a:t>ve </a:t>
            </a:r>
            <a:r>
              <a:rPr lang="tr-TR" b="1" dirty="0">
                <a:solidFill>
                  <a:schemeClr val="tx1"/>
                </a:solidFill>
              </a:rPr>
              <a:t>denetim sonuçlarını elektronik ortamda analiz edebilmek </a:t>
            </a:r>
            <a:r>
              <a:rPr lang="tr-TR" b="1" dirty="0">
                <a:solidFill>
                  <a:srgbClr val="FF0000"/>
                </a:solidFill>
              </a:rPr>
              <a:t>(e-Yoklama</a:t>
            </a:r>
            <a:r>
              <a:rPr lang="tr-TR" b="1" dirty="0" smtClean="0">
                <a:solidFill>
                  <a:srgbClr val="FF0000"/>
                </a:solidFill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Elektronik ortamda veri izleme ve analiz altyapısını geliştirmek </a:t>
            </a:r>
            <a:r>
              <a:rPr lang="tr-TR" b="1" dirty="0">
                <a:solidFill>
                  <a:srgbClr val="FF0000"/>
                </a:solidFill>
              </a:rPr>
              <a:t>(</a:t>
            </a:r>
            <a:r>
              <a:rPr lang="tr-TR" b="1" dirty="0" err="1">
                <a:solidFill>
                  <a:srgbClr val="FF0000"/>
                </a:solidFill>
              </a:rPr>
              <a:t>Bigdata</a:t>
            </a:r>
            <a:r>
              <a:rPr lang="tr-TR" b="1" dirty="0">
                <a:solidFill>
                  <a:srgbClr val="FF0000"/>
                </a:solidFill>
              </a:rPr>
              <a:t>, yapay </a:t>
            </a:r>
            <a:r>
              <a:rPr lang="tr-TR" b="1" dirty="0" smtClean="0">
                <a:solidFill>
                  <a:srgbClr val="FF0000"/>
                </a:solidFill>
              </a:rPr>
              <a:t>zeka, Analitik Eko Sistem),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Veri güvenliği ve kamu kaynağında tasarruf sağlamak </a:t>
            </a:r>
            <a:r>
              <a:rPr lang="tr-TR" b="1" dirty="0">
                <a:solidFill>
                  <a:srgbClr val="FF0000"/>
                </a:solidFill>
              </a:rPr>
              <a:t>(GIBUX</a:t>
            </a:r>
            <a:r>
              <a:rPr lang="tr-TR" b="1" dirty="0" smtClean="0">
                <a:solidFill>
                  <a:srgbClr val="FF0000"/>
                </a:solidFill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Milli uygulamaların oluşturulmasına öncü olmak </a:t>
            </a:r>
            <a:r>
              <a:rPr lang="tr-TR" b="1" dirty="0">
                <a:solidFill>
                  <a:srgbClr val="FF0000"/>
                </a:solidFill>
              </a:rPr>
              <a:t>(GIBUX, </a:t>
            </a:r>
            <a:r>
              <a:rPr lang="tr-TR" b="1" dirty="0" err="1">
                <a:solidFill>
                  <a:srgbClr val="FF0000"/>
                </a:solidFill>
              </a:rPr>
              <a:t>Postgresql</a:t>
            </a:r>
            <a:r>
              <a:rPr lang="tr-TR" b="1" dirty="0">
                <a:solidFill>
                  <a:srgbClr val="FF0000"/>
                </a:solidFill>
              </a:rPr>
              <a:t> veri tabanı)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91549" y="622852"/>
            <a:ext cx="1086677" cy="5950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İÇ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6561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0" y="35447"/>
            <a:ext cx="5645426" cy="4505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AMAÇ VE VİZYONUMUZ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1378226" y="622852"/>
            <a:ext cx="10681252" cy="5950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Ekonomik aktiviteleri elektronik ortamda izleyebilir ve analiz edebilir hale gelmek 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(e-Belgeler)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Belgelerde standart formatın kullanılmasını </a:t>
            </a:r>
            <a:r>
              <a:rPr lang="tr-TR" sz="1600" b="1" dirty="0" smtClean="0">
                <a:latin typeface="Cambria" panose="02040503050406030204" pitchFamily="18" charset="0"/>
              </a:rPr>
              <a:t>sağlamak </a:t>
            </a:r>
            <a:r>
              <a:rPr lang="tr-TR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(e-Belgeler)</a:t>
            </a:r>
            <a:endParaRPr lang="tr-TR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Kağıt belge kullanımından kaynaklanan maliyetleri (kağıt, baskı, arşivleme, iletim, muhafaza, ibraz, muhasebe entegrasyonu vb. ) azaltmak,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(e-Belge    e-Defter   </a:t>
            </a:r>
            <a:r>
              <a:rPr lang="tr-TR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Defter </a:t>
            </a:r>
            <a:r>
              <a:rPr lang="tr-TR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Beyan) </a:t>
            </a:r>
            <a:endParaRPr lang="tr-TR" sz="1600" b="1" dirty="0"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Defterleri uluslararası iş diline uygun bir standarda kavuşturmak (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e-Defter-</a:t>
            </a:r>
            <a:r>
              <a:rPr lang="tr-TR" sz="16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xbrl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r>
              <a:rPr lang="tr-TR" sz="1600" b="1" dirty="0">
                <a:latin typeface="Cambria" panose="02040503050406030204" pitchFamily="18" charset="0"/>
              </a:rPr>
              <a:t>, kağıt defter kullanımından kaynaklanan maliyetlerde (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kağıt, tasdik, muhafaza, ibraz vb</a:t>
            </a:r>
            <a:r>
              <a:rPr lang="tr-TR" sz="1600" b="1" dirty="0">
                <a:latin typeface="Cambria" panose="02040503050406030204" pitchFamily="18" charset="0"/>
              </a:rPr>
              <a:t>.) önemli tasarruflar sağlamak,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Uluslararası standartlara uygun finansal raporlamaların yapılmasına katkı </a:t>
            </a:r>
            <a:r>
              <a:rPr lang="tr-TR" sz="1600" b="1" dirty="0" smtClean="0">
                <a:latin typeface="Cambria" panose="02040503050406030204" pitchFamily="18" charset="0"/>
              </a:rPr>
              <a:t>sağlamak </a:t>
            </a:r>
            <a:r>
              <a:rPr lang="tr-TR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(e-Defter </a:t>
            </a:r>
            <a:r>
              <a:rPr lang="tr-TR" sz="16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xbrl</a:t>
            </a:r>
            <a:r>
              <a:rPr lang="tr-TR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), </a:t>
            </a:r>
            <a:endParaRPr lang="tr-TR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Elektronik ortamda  denetim altyapısını sağlamak, ,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  (e-Belge    e-Defter   </a:t>
            </a:r>
            <a:r>
              <a:rPr lang="tr-TR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Defter Beyan) </a:t>
            </a:r>
            <a:endParaRPr lang="tr-TR" sz="1600" b="1" dirty="0"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Cambria" panose="02040503050406030204" pitchFamily="18" charset="0"/>
              </a:rPr>
              <a:t>Ticari </a:t>
            </a:r>
            <a:r>
              <a:rPr lang="tr-TR" sz="1600" b="1" dirty="0">
                <a:latin typeface="Cambria" panose="02040503050406030204" pitchFamily="18" charset="0"/>
              </a:rPr>
              <a:t>hayata açılımlar sağlamak (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e-Belgelerin finansman aracı haline getirilmesi</a:t>
            </a:r>
            <a:r>
              <a:rPr lang="tr-TR" sz="1600" b="1" dirty="0">
                <a:latin typeface="Cambria" panose="02040503050406030204" pitchFamily="18" charset="0"/>
              </a:rPr>
              <a:t>),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Defter kayıtları ve beyanname verme süreçlerini kolaylaştırmak ve standartlaştırmak 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(Defter Beyan)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Muhasebe programlarında standart iş süreçlerini tanımlamaya katkı sağlamak,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Milli yazılım kapasitesini geliştirmek, 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(GİBUX, </a:t>
            </a:r>
            <a:r>
              <a:rPr lang="tr-TR" sz="16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Postgresql</a:t>
            </a:r>
            <a:r>
              <a:rPr lang="tr-TR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 veri tabanı) </a:t>
            </a:r>
            <a:endParaRPr lang="tr-TR" sz="1600" b="1" dirty="0"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Bütün kağıt belgeleri orta vadede elektronik belge haline getirmek,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Bütün defter kayıtlarını orta vadede e-Defter ve Defter Beyan Sistemi yoluyla elektronik ortama taşımak,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Tüm ekonomik aktivitelerin kavranmasıyla birlikte, düşük gelir gruplarına sosyal yardımları etkin bir şekilde yapılmasını </a:t>
            </a:r>
            <a:r>
              <a:rPr lang="tr-TR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sağlamak,</a:t>
            </a:r>
            <a:endParaRPr lang="tr-TR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Cambria" panose="02040503050406030204" pitchFamily="18" charset="0"/>
              </a:rPr>
              <a:t>Kurumlar arası veri paylaşımına katkı sağlamak,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91549" y="622852"/>
            <a:ext cx="1086677" cy="5950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DIŞ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8810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0" y="35447"/>
            <a:ext cx="5645426" cy="4505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FIRSATLAR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2330824" y="622852"/>
            <a:ext cx="9646528" cy="5950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/>
              <a:t>Dönüşüme ayak uydurabilenler kendi mesleğinde fark </a:t>
            </a:r>
            <a:r>
              <a:rPr lang="tr-TR" sz="2400" b="1" dirty="0" smtClean="0"/>
              <a:t>yaratarak önemli </a:t>
            </a:r>
            <a:r>
              <a:rPr lang="tr-TR" sz="2400" b="1" dirty="0"/>
              <a:t>açılımlar sağlar,</a:t>
            </a:r>
          </a:p>
          <a:p>
            <a:pPr algn="just"/>
            <a:endParaRPr lang="tr-T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/>
              <a:t>e-Dönüşüm uygulamaları muhasebe süreçlerinin otomatik hale getirilmesine önemli katkılar sağlar, </a:t>
            </a:r>
          </a:p>
          <a:p>
            <a:pPr algn="just"/>
            <a:endParaRPr lang="tr-T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/>
              <a:t>Muhasebe mesleğinin kayıt tutma fonksiyonundan ziyade </a:t>
            </a:r>
            <a:r>
              <a:rPr lang="tr-TR" sz="2400" b="1" u="sng" dirty="0"/>
              <a:t>analiz, raporlama ve danışmanlık</a:t>
            </a:r>
            <a:r>
              <a:rPr lang="tr-TR" sz="2400" b="1" dirty="0"/>
              <a:t> kısmını ön plana çıkarılmasına önemli katkı sağlayabilir, </a:t>
            </a:r>
          </a:p>
          <a:p>
            <a:pPr algn="just"/>
            <a:endParaRPr lang="tr-T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/>
              <a:t>Elektronik ortamda </a:t>
            </a:r>
            <a:r>
              <a:rPr lang="tr-TR" sz="2400" b="1" u="sng" dirty="0"/>
              <a:t>bağımsız denetim faaliyetlerinin </a:t>
            </a:r>
            <a:r>
              <a:rPr lang="tr-TR" sz="2400" b="1" dirty="0"/>
              <a:t>daha kısa zamanda ve standart bir şekilde yapılmasına önemli katkı sağlar,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400" b="1" dirty="0"/>
              <a:t>Zaman ve maliyet tasarrufuna yol açar (muhasebe süreçlerinde ve ilgili belgelerin muhafaza ve ibrazında özellikle), </a:t>
            </a:r>
          </a:p>
        </p:txBody>
      </p:sp>
      <p:pic>
        <p:nvPicPr>
          <p:cNvPr id="2050" name="Picture 2" descr="fırsa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753"/>
            <a:ext cx="2088228" cy="44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0" y="16240"/>
            <a:ext cx="5645426" cy="4505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TEHDİTLER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765176" y="640038"/>
            <a:ext cx="11322610" cy="5950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prstClr val="black"/>
                </a:solidFill>
              </a:rPr>
              <a:t>Dönüşüme ayak uyduramayanlar mevcut müşterilerinin e-Dönüşüm taleplerine yeterince karşılık veremediklerinde hem mesleki itibar hem de mevcut müşterilerde kayba uğrayabilirler,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200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prstClr val="black"/>
                </a:solidFill>
              </a:rPr>
              <a:t>Elektronik ortamda analiz, raporlama, denetim yapamama riski ile karşı karşıya kalabilirler,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200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prstClr val="black"/>
                </a:solidFill>
              </a:rPr>
              <a:t>Dönüşümü yakalayamayanlar daha fazla zaman ve maliyetlere katlanmak zorunda kalabilirler,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200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prstClr val="black"/>
                </a:solidFill>
              </a:rPr>
              <a:t>Elektronik verilerin güvenliğinin ve muhafazasının sağlanmasında gerekli özenin gösterilmemesi halinde data kaybı riski </a:t>
            </a:r>
            <a:r>
              <a:rPr lang="tr-TR" sz="2200" b="1" dirty="0" smtClean="0">
                <a:solidFill>
                  <a:prstClr val="black"/>
                </a:solidFill>
              </a:rPr>
              <a:t>olabilir  </a:t>
            </a:r>
            <a:r>
              <a:rPr lang="tr-TR" sz="2200" b="1" dirty="0">
                <a:solidFill>
                  <a:prstClr val="black"/>
                </a:solidFill>
              </a:rPr>
              <a:t>(Yedeklemelere önem verilmesi gerekir</a:t>
            </a:r>
            <a:r>
              <a:rPr lang="tr-TR" sz="2200" b="1" dirty="0" smtClean="0">
                <a:solidFill>
                  <a:prstClr val="black"/>
                </a:solidFill>
              </a:rPr>
              <a:t>),</a:t>
            </a:r>
            <a:endParaRPr lang="tr-TR" sz="2200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200" b="1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prstClr val="black"/>
                </a:solidFill>
              </a:rPr>
              <a:t>Siber güvenlik önlemlerinin sağlanamaması durumunda veri kaybı riski oluşabilir, bu nedenle kurum içi ve kurum dışında yedekli olunması önem arz eder.</a:t>
            </a:r>
          </a:p>
        </p:txBody>
      </p:sp>
      <p:sp>
        <p:nvSpPr>
          <p:cNvPr id="3" name="AutoShape 2" descr="con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ns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cons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3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3128961" y="2090057"/>
            <a:ext cx="7619903" cy="1105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Sabırla Dinlediğiniz için Teşekkürler…</a:t>
            </a:r>
            <a:endParaRPr lang="tr-TR" sz="3200" b="1" dirty="0"/>
          </a:p>
        </p:txBody>
      </p:sp>
      <p:sp>
        <p:nvSpPr>
          <p:cNvPr id="3" name="AutoShape 2" descr="con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cons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cons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361903" y="3908172"/>
            <a:ext cx="5386961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Abdullah KİRAZ</a:t>
            </a:r>
          </a:p>
          <a:p>
            <a:pPr algn="ctr"/>
            <a:r>
              <a:rPr lang="tr-TR" sz="2400" b="1" dirty="0" smtClean="0"/>
              <a:t>Gelir İdaresi Başkanlığı </a:t>
            </a:r>
          </a:p>
          <a:p>
            <a:pPr algn="ctr"/>
            <a:r>
              <a:rPr lang="tr-TR" sz="2400" b="1" dirty="0" smtClean="0"/>
              <a:t>Grup Başkanı   </a:t>
            </a:r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akiraz@gelirler.gov.tr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9123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71" y="3475150"/>
            <a:ext cx="10515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2" descr="Alkışlama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211" y="160338"/>
            <a:ext cx="2937725" cy="293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0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Alkışlama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07975" y="349227"/>
            <a:ext cx="7641707" cy="1554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DİJİTAL DÖNÜŞÜMDE SİZ DEĞERLİ MESLEK MENSUPLARININ  BÜYÜK ÖNEMİ BULUNMAKTADIR. </a:t>
            </a:r>
          </a:p>
          <a:p>
            <a:pPr algn="ctr"/>
            <a:endParaRPr lang="tr-TR" sz="2000" b="1" dirty="0">
              <a:solidFill>
                <a:srgbClr val="002060"/>
              </a:solidFill>
            </a:endParaRPr>
          </a:p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ÖZVERİLİ ÇALIŞMALARINIZDAN DOLAYI TEŞEKKÜRLER !!!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532585" y="2099256"/>
            <a:ext cx="9160297" cy="1596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KAÇINILMAZ HALE GELEN  DİJİTAL DÖNÜŞÜME </a:t>
            </a:r>
          </a:p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BAŞTA ÖNCÜ BİR KAMU İDARESİ OLARAK BİZ VE SİZLERİN UYUM HALİNDE ÇALIŞMASINDA SON DERECE FAYDA GÖRÜYORUZ.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393095" y="4097629"/>
            <a:ext cx="6610016" cy="16098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MEVCUT ALIŞKANLIKLARIMIZ NEDENİYLE BAŞLANGIÇTA DİRENÇ GÖSTERDİĞİMİZ UYGULAMALAR İLERİDE VAZGEÇİLMEZ HALE GELİYOR. </a:t>
            </a:r>
            <a:endParaRPr lang="tr-T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Alkışlama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390918" y="2034862"/>
            <a:ext cx="9787943" cy="1455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002060"/>
                </a:solidFill>
              </a:rPr>
              <a:t>GELİR İDARESİ BAŞKANLIĞI OLARAK SON YILLARIN DİJİTAL DÖNÜŞÜM UYGULAMALARINDA ÖNCÜ KURUM OLMAKTAN DOLAYI GURUR DUYUYORUZ</a:t>
            </a:r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0" y="183320"/>
            <a:ext cx="1807090" cy="1450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64" y="213572"/>
            <a:ext cx="1777039" cy="1443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73" y="197402"/>
            <a:ext cx="1839603" cy="1420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37" y="197402"/>
            <a:ext cx="1764683" cy="1449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0" y="3942327"/>
            <a:ext cx="2729294" cy="1323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8" y="3920795"/>
            <a:ext cx="2352989" cy="1323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82" y="3920795"/>
            <a:ext cx="1886086" cy="1323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34" y="237150"/>
            <a:ext cx="1774296" cy="1396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2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5927338" y="752782"/>
            <a:ext cx="4675416" cy="10050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İnteraktif VD</a:t>
            </a:r>
            <a:endParaRPr lang="tr-TR" sz="2800" b="1" dirty="0"/>
          </a:p>
        </p:txBody>
      </p:sp>
      <p:sp>
        <p:nvSpPr>
          <p:cNvPr id="20" name="Dikdörtgen 19"/>
          <p:cNvSpPr/>
          <p:nvPr/>
        </p:nvSpPr>
        <p:spPr>
          <a:xfrm>
            <a:off x="7720151" y="4445431"/>
            <a:ext cx="4096800" cy="8832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Perf.Bil.Sistemi</a:t>
            </a:r>
            <a:r>
              <a:rPr lang="tr-TR" sz="2800" b="1" dirty="0"/>
              <a:t> </a:t>
            </a:r>
            <a:r>
              <a:rPr lang="tr-TR" sz="2800" b="1" dirty="0" smtClean="0"/>
              <a:t>(PBS)</a:t>
            </a:r>
            <a:endParaRPr lang="tr-TR" sz="2800" b="1" dirty="0"/>
          </a:p>
        </p:txBody>
      </p:sp>
      <p:sp>
        <p:nvSpPr>
          <p:cNvPr id="19" name="Dikdörtgen 18"/>
          <p:cNvSpPr/>
          <p:nvPr/>
        </p:nvSpPr>
        <p:spPr>
          <a:xfrm>
            <a:off x="7715694" y="1743445"/>
            <a:ext cx="3266659" cy="91068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Mekansal</a:t>
            </a:r>
            <a:r>
              <a:rPr lang="tr-TR" sz="2800" b="1" dirty="0" smtClean="0"/>
              <a:t> Veri Analiz (MEVA)</a:t>
            </a:r>
            <a:endParaRPr lang="tr-TR" sz="2800" b="1" dirty="0"/>
          </a:p>
        </p:txBody>
      </p:sp>
      <p:sp>
        <p:nvSpPr>
          <p:cNvPr id="18" name="Dikdörtgen 17"/>
          <p:cNvSpPr/>
          <p:nvPr/>
        </p:nvSpPr>
        <p:spPr>
          <a:xfrm>
            <a:off x="8279784" y="2650436"/>
            <a:ext cx="3198503" cy="9276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HAZIR BEYAN SİSTEMİ</a:t>
            </a:r>
            <a:endParaRPr lang="tr-TR" sz="2800" b="1" dirty="0"/>
          </a:p>
        </p:txBody>
      </p:sp>
      <p:sp>
        <p:nvSpPr>
          <p:cNvPr id="16" name="Dikdörtgen 15"/>
          <p:cNvSpPr/>
          <p:nvPr/>
        </p:nvSpPr>
        <p:spPr>
          <a:xfrm>
            <a:off x="8058815" y="3610481"/>
            <a:ext cx="3419472" cy="820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Mükellef Bilgi Sistemi</a:t>
            </a:r>
            <a:endParaRPr lang="tr-TR" sz="2400" b="1" dirty="0"/>
          </a:p>
        </p:txBody>
      </p:sp>
      <p:sp>
        <p:nvSpPr>
          <p:cNvPr id="17" name="Dikdörtgen 16"/>
          <p:cNvSpPr/>
          <p:nvPr/>
        </p:nvSpPr>
        <p:spPr>
          <a:xfrm>
            <a:off x="7225654" y="5317349"/>
            <a:ext cx="3601371" cy="6610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GEK-SİS</a:t>
            </a:r>
            <a:endParaRPr lang="tr-TR" sz="2800" b="1" dirty="0"/>
          </a:p>
        </p:txBody>
      </p:sp>
      <p:sp>
        <p:nvSpPr>
          <p:cNvPr id="15" name="Dikdörtgen 14"/>
          <p:cNvSpPr/>
          <p:nvPr/>
        </p:nvSpPr>
        <p:spPr>
          <a:xfrm>
            <a:off x="6202015" y="5993317"/>
            <a:ext cx="4081671" cy="7553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ÖTVİRA</a:t>
            </a:r>
            <a:endParaRPr lang="tr-TR" sz="2800" b="1" dirty="0"/>
          </a:p>
        </p:txBody>
      </p:sp>
      <p:sp>
        <p:nvSpPr>
          <p:cNvPr id="14" name="Dikdörtgen 13"/>
          <p:cNvSpPr/>
          <p:nvPr/>
        </p:nvSpPr>
        <p:spPr>
          <a:xfrm>
            <a:off x="1978265" y="5978400"/>
            <a:ext cx="4223751" cy="7553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SARP - RİTAP</a:t>
            </a:r>
            <a:endParaRPr lang="tr-TR" sz="2800" b="1" dirty="0"/>
          </a:p>
        </p:txBody>
      </p:sp>
      <p:sp>
        <p:nvSpPr>
          <p:cNvPr id="13" name="Dikdörtgen 12"/>
          <p:cNvSpPr/>
          <p:nvPr/>
        </p:nvSpPr>
        <p:spPr>
          <a:xfrm>
            <a:off x="1360552" y="5317349"/>
            <a:ext cx="3996079" cy="75537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KDVİRA</a:t>
            </a:r>
            <a:endParaRPr lang="tr-TR" sz="2800" b="1" dirty="0"/>
          </a:p>
        </p:txBody>
      </p:sp>
      <p:sp>
        <p:nvSpPr>
          <p:cNvPr id="11" name="Dikdörtgen 10"/>
          <p:cNvSpPr/>
          <p:nvPr/>
        </p:nvSpPr>
        <p:spPr>
          <a:xfrm>
            <a:off x="316163" y="3816837"/>
            <a:ext cx="4250171" cy="75537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İnternet Vergi Dairesi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940904" y="3047707"/>
            <a:ext cx="3600815" cy="7553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E-YOKLAMA</a:t>
            </a:r>
            <a:endParaRPr lang="tr-TR" sz="2800" b="1" dirty="0"/>
          </a:p>
        </p:txBody>
      </p:sp>
      <p:sp>
        <p:nvSpPr>
          <p:cNvPr id="12" name="Dikdörtgen 11"/>
          <p:cNvSpPr/>
          <p:nvPr/>
        </p:nvSpPr>
        <p:spPr>
          <a:xfrm>
            <a:off x="940905" y="4546939"/>
            <a:ext cx="3968676" cy="7553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E-TEBLİGAT</a:t>
            </a:r>
            <a:endParaRPr lang="tr-TR" sz="2800" b="1" dirty="0"/>
          </a:p>
        </p:txBody>
      </p:sp>
      <p:sp>
        <p:nvSpPr>
          <p:cNvPr id="6" name="Dikdörtgen 5"/>
          <p:cNvSpPr/>
          <p:nvPr/>
        </p:nvSpPr>
        <p:spPr>
          <a:xfrm>
            <a:off x="2431890" y="752782"/>
            <a:ext cx="3468195" cy="755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VEDOP / e-VD</a:t>
            </a:r>
            <a:endParaRPr lang="tr-TR" sz="2800" b="1" dirty="0"/>
          </a:p>
        </p:txBody>
      </p:sp>
      <p:sp>
        <p:nvSpPr>
          <p:cNvPr id="7" name="Dikdörtgen 6"/>
          <p:cNvSpPr/>
          <p:nvPr/>
        </p:nvSpPr>
        <p:spPr>
          <a:xfrm>
            <a:off x="1978267" y="1483859"/>
            <a:ext cx="3170002" cy="755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E-Beyanname</a:t>
            </a:r>
            <a:endParaRPr lang="tr-TR" sz="2800" b="1" dirty="0"/>
          </a:p>
        </p:txBody>
      </p:sp>
      <p:sp>
        <p:nvSpPr>
          <p:cNvPr id="8" name="Dikdörtgen 7"/>
          <p:cNvSpPr/>
          <p:nvPr/>
        </p:nvSpPr>
        <p:spPr>
          <a:xfrm>
            <a:off x="1360552" y="2265783"/>
            <a:ext cx="3470227" cy="755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KEYS</a:t>
            </a:r>
            <a:endParaRPr lang="tr-TR" sz="2800" b="1" dirty="0"/>
          </a:p>
        </p:txBody>
      </p:sp>
      <p:sp>
        <p:nvSpPr>
          <p:cNvPr id="10" name="Oval 9"/>
          <p:cNvSpPr/>
          <p:nvPr/>
        </p:nvSpPr>
        <p:spPr>
          <a:xfrm>
            <a:off x="4166661" y="1173355"/>
            <a:ext cx="4247699" cy="48430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/>
              <a:t>GİBUX</a:t>
            </a:r>
          </a:p>
          <a:p>
            <a:pPr algn="ctr"/>
            <a:endParaRPr lang="tr-TR" sz="4400" b="1" dirty="0" smtClean="0"/>
          </a:p>
          <a:p>
            <a:pPr algn="ctr"/>
            <a:endParaRPr lang="tr-TR" sz="4400" b="1" dirty="0"/>
          </a:p>
          <a:p>
            <a:pPr algn="ctr"/>
            <a:r>
              <a:rPr lang="tr-TR" sz="4400" b="1" dirty="0" smtClean="0"/>
              <a:t>Analitik Eko Sistem</a:t>
            </a:r>
            <a:endParaRPr lang="tr-TR" sz="4400" b="1" dirty="0"/>
          </a:p>
        </p:txBody>
      </p:sp>
      <p:sp>
        <p:nvSpPr>
          <p:cNvPr id="21" name="Dikdörtgen 20"/>
          <p:cNvSpPr/>
          <p:nvPr/>
        </p:nvSpPr>
        <p:spPr>
          <a:xfrm>
            <a:off x="0" y="1"/>
            <a:ext cx="5645426" cy="4505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İÇ UYGULAMALARIMIZ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7625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9" grpId="0" animBg="1"/>
      <p:bldP spid="18" grpId="0" animBg="1"/>
      <p:bldP spid="16" grpId="0" animBg="1"/>
      <p:bldP spid="17" grpId="0" animBg="1"/>
      <p:bldP spid="15" grpId="0" animBg="1"/>
      <p:bldP spid="14" grpId="0" animBg="1"/>
      <p:bldP spid="13" grpId="0" animBg="1"/>
      <p:bldP spid="11" grpId="0" animBg="1"/>
      <p:bldP spid="9" grpId="0" animBg="1"/>
      <p:bldP spid="12" grpId="0" animBg="1"/>
      <p:bldP spid="6" grpId="0" animBg="1"/>
      <p:bldP spid="7" grpId="0" animBg="1"/>
      <p:bldP spid="8" grpId="0" animBg="1"/>
      <p:bldP spid="1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7785213" y="4505692"/>
            <a:ext cx="4153388" cy="7553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Bavul Tic. E-Fatura</a:t>
            </a:r>
            <a:endParaRPr lang="tr-TR" sz="2800" b="1" dirty="0"/>
          </a:p>
        </p:txBody>
      </p:sp>
      <p:sp>
        <p:nvSpPr>
          <p:cNvPr id="20" name="Dikdörtgen 19"/>
          <p:cNvSpPr/>
          <p:nvPr/>
        </p:nvSpPr>
        <p:spPr>
          <a:xfrm>
            <a:off x="5900085" y="803107"/>
            <a:ext cx="4926940" cy="7404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E-ARŞİV PORTAL </a:t>
            </a:r>
            <a:endParaRPr lang="tr-TR" sz="2800" b="1" dirty="0"/>
          </a:p>
        </p:txBody>
      </p:sp>
      <p:sp>
        <p:nvSpPr>
          <p:cNvPr id="19" name="Dikdörtgen 18"/>
          <p:cNvSpPr/>
          <p:nvPr/>
        </p:nvSpPr>
        <p:spPr>
          <a:xfrm>
            <a:off x="7408874" y="1519755"/>
            <a:ext cx="3835984" cy="7728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YENİ NESİL ÖKC</a:t>
            </a:r>
            <a:endParaRPr lang="tr-TR" sz="2800" b="1" dirty="0"/>
          </a:p>
        </p:txBody>
      </p:sp>
      <p:sp>
        <p:nvSpPr>
          <p:cNvPr id="18" name="Dikdörtgen 17"/>
          <p:cNvSpPr/>
          <p:nvPr/>
        </p:nvSpPr>
        <p:spPr>
          <a:xfrm>
            <a:off x="7321643" y="5260148"/>
            <a:ext cx="4305098" cy="7369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E-MÜSTAHSİL MAKBUZU</a:t>
            </a:r>
            <a:endParaRPr lang="tr-TR" sz="2800" b="1" dirty="0"/>
          </a:p>
        </p:txBody>
      </p:sp>
      <p:sp>
        <p:nvSpPr>
          <p:cNvPr id="16" name="Dikdörtgen 15"/>
          <p:cNvSpPr/>
          <p:nvPr/>
        </p:nvSpPr>
        <p:spPr>
          <a:xfrm>
            <a:off x="8189730" y="2302419"/>
            <a:ext cx="3748871" cy="10469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DEFTER BEYAN SİSTEMİ</a:t>
            </a:r>
            <a:endParaRPr lang="tr-TR" sz="2400" b="1" dirty="0"/>
          </a:p>
        </p:txBody>
      </p:sp>
      <p:sp>
        <p:nvSpPr>
          <p:cNvPr id="17" name="Dikdörtgen 16"/>
          <p:cNvSpPr/>
          <p:nvPr/>
        </p:nvSpPr>
        <p:spPr>
          <a:xfrm>
            <a:off x="8274524" y="3359120"/>
            <a:ext cx="3803914" cy="1107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E-DEFTER (Bilanço)</a:t>
            </a:r>
            <a:endParaRPr lang="tr-TR" sz="2400" b="1" dirty="0"/>
          </a:p>
        </p:txBody>
      </p:sp>
      <p:sp>
        <p:nvSpPr>
          <p:cNvPr id="15" name="Dikdörtgen 14"/>
          <p:cNvSpPr/>
          <p:nvPr/>
        </p:nvSpPr>
        <p:spPr>
          <a:xfrm>
            <a:off x="4754527" y="5991167"/>
            <a:ext cx="4081671" cy="7553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E-DEKONT</a:t>
            </a:r>
            <a:endParaRPr lang="tr-TR" sz="2800" b="1" dirty="0"/>
          </a:p>
        </p:txBody>
      </p:sp>
      <p:sp>
        <p:nvSpPr>
          <p:cNvPr id="14" name="Dikdörtgen 13"/>
          <p:cNvSpPr/>
          <p:nvPr/>
        </p:nvSpPr>
        <p:spPr>
          <a:xfrm>
            <a:off x="1360552" y="5381934"/>
            <a:ext cx="4223751" cy="7553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E-SERBEST MESLEK MAK.</a:t>
            </a:r>
            <a:endParaRPr lang="tr-TR" sz="2800" b="1" dirty="0"/>
          </a:p>
        </p:txBody>
      </p:sp>
      <p:sp>
        <p:nvSpPr>
          <p:cNvPr id="11" name="Dikdörtgen 10"/>
          <p:cNvSpPr/>
          <p:nvPr/>
        </p:nvSpPr>
        <p:spPr>
          <a:xfrm>
            <a:off x="316163" y="3816837"/>
            <a:ext cx="4250171" cy="75537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Mal İhracı e-FATURA</a:t>
            </a:r>
            <a:endParaRPr lang="tr-TR" sz="2800" b="1" dirty="0"/>
          </a:p>
        </p:txBody>
      </p:sp>
      <p:sp>
        <p:nvSpPr>
          <p:cNvPr id="9" name="Dikdörtgen 8"/>
          <p:cNvSpPr/>
          <p:nvPr/>
        </p:nvSpPr>
        <p:spPr>
          <a:xfrm>
            <a:off x="940904" y="3047707"/>
            <a:ext cx="3600815" cy="7553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E-İRSALİYE</a:t>
            </a:r>
            <a:endParaRPr lang="tr-TR" sz="2800" b="1" dirty="0"/>
          </a:p>
        </p:txBody>
      </p:sp>
      <p:sp>
        <p:nvSpPr>
          <p:cNvPr id="12" name="Dikdörtgen 11"/>
          <p:cNvSpPr/>
          <p:nvPr/>
        </p:nvSpPr>
        <p:spPr>
          <a:xfrm>
            <a:off x="940905" y="4546939"/>
            <a:ext cx="3968676" cy="7553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/>
              <a:t>Tax-Free</a:t>
            </a:r>
            <a:r>
              <a:rPr lang="tr-TR" sz="2800" b="1" dirty="0" smtClean="0"/>
              <a:t> e-FATURA</a:t>
            </a:r>
            <a:endParaRPr lang="tr-TR" sz="2800" b="1" dirty="0"/>
          </a:p>
        </p:txBody>
      </p:sp>
      <p:sp>
        <p:nvSpPr>
          <p:cNvPr id="6" name="Dikdörtgen 5"/>
          <p:cNvSpPr/>
          <p:nvPr/>
        </p:nvSpPr>
        <p:spPr>
          <a:xfrm>
            <a:off x="2431890" y="752782"/>
            <a:ext cx="3468195" cy="755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E-FATURA</a:t>
            </a:r>
            <a:endParaRPr lang="tr-TR" sz="2800" b="1" dirty="0"/>
          </a:p>
        </p:txBody>
      </p:sp>
      <p:sp>
        <p:nvSpPr>
          <p:cNvPr id="7" name="Dikdörtgen 6"/>
          <p:cNvSpPr/>
          <p:nvPr/>
        </p:nvSpPr>
        <p:spPr>
          <a:xfrm>
            <a:off x="1978267" y="1483859"/>
            <a:ext cx="3170002" cy="755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E-ARŞİV FATURA</a:t>
            </a:r>
            <a:endParaRPr lang="tr-TR" sz="2800" b="1" dirty="0"/>
          </a:p>
        </p:txBody>
      </p:sp>
      <p:sp>
        <p:nvSpPr>
          <p:cNvPr id="8" name="Dikdörtgen 7"/>
          <p:cNvSpPr/>
          <p:nvPr/>
        </p:nvSpPr>
        <p:spPr>
          <a:xfrm>
            <a:off x="1360552" y="2265783"/>
            <a:ext cx="3470227" cy="755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E-BİLET</a:t>
            </a:r>
            <a:endParaRPr lang="tr-TR" sz="2800" b="1" dirty="0"/>
          </a:p>
        </p:txBody>
      </p:sp>
      <p:sp>
        <p:nvSpPr>
          <p:cNvPr id="10" name="Oval 9"/>
          <p:cNvSpPr/>
          <p:nvPr/>
        </p:nvSpPr>
        <p:spPr>
          <a:xfrm>
            <a:off x="4198513" y="1056068"/>
            <a:ext cx="4100461" cy="51901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Tüm Belge ve Defterlerin </a:t>
            </a:r>
          </a:p>
          <a:p>
            <a:pPr algn="ctr"/>
            <a:r>
              <a:rPr lang="tr-TR" sz="2800" b="1" dirty="0" smtClean="0"/>
              <a:t>birkaç yıl içinde </a:t>
            </a:r>
            <a:r>
              <a:rPr lang="tr-TR" sz="2800" b="1" dirty="0"/>
              <a:t>t</a:t>
            </a:r>
            <a:r>
              <a:rPr lang="tr-TR" sz="2800" b="1" dirty="0" smtClean="0"/>
              <a:t>amamen Dijitalleştirilmesi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0" y="0"/>
            <a:ext cx="5645426" cy="486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DIŞ UYGULAMALARIMIZ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4849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9" grpId="0" animBg="1"/>
      <p:bldP spid="18" grpId="0" animBg="1"/>
      <p:bldP spid="16" grpId="0" animBg="1"/>
      <p:bldP spid="17" grpId="0" animBg="1"/>
      <p:bldP spid="15" grpId="0" animBg="1"/>
      <p:bldP spid="14" grpId="0" animBg="1"/>
      <p:bldP spid="11" grpId="0" animBg="1"/>
      <p:bldP spid="9" grpId="0" animBg="1"/>
      <p:bldP spid="12" grpId="0" animBg="1"/>
      <p:bldP spid="6" grpId="0" animBg="1"/>
      <p:bldP spid="7" grpId="0" animBg="1"/>
      <p:bldP spid="8" grpId="0" animBg="1"/>
      <p:bldP spid="1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823237"/>
            <a:ext cx="11820939" cy="548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arşiv ile ilgili g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332656"/>
            <a:ext cx="5840693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Resim 9"/>
          <p:cNvPicPr/>
          <p:nvPr/>
        </p:nvPicPr>
        <p:blipFill>
          <a:blip r:embed="rId3"/>
          <a:stretch>
            <a:fillRect/>
          </a:stretch>
        </p:blipFill>
        <p:spPr>
          <a:xfrm>
            <a:off x="8675258" y="2657653"/>
            <a:ext cx="1573968" cy="1326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Dikdörtgen 10"/>
          <p:cNvSpPr/>
          <p:nvPr/>
        </p:nvSpPr>
        <p:spPr>
          <a:xfrm>
            <a:off x="6266645" y="4492775"/>
            <a:ext cx="4572000" cy="13547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algn="ctr">
              <a:lnSpc>
                <a:spcPct val="107000"/>
              </a:lnSpc>
            </a:pPr>
            <a:r>
              <a:rPr lang="tr-TR" sz="24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tr-TR" sz="2400" b="1" dirty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E-DEFTER</a:t>
            </a:r>
            <a:r>
              <a:rPr lang="tr-TR" sz="24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”E GEÇİN</a:t>
            </a:r>
            <a:endParaRPr lang="tr-TR" sz="1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ctr">
              <a:lnSpc>
                <a:spcPct val="107000"/>
              </a:lnSpc>
              <a:spcAft>
                <a:spcPts val="600"/>
              </a:spcAft>
            </a:pPr>
            <a:endParaRPr lang="tr-TR" sz="2400" b="1" dirty="0">
              <a:solidFill>
                <a:prstClr val="black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algn="ctr">
              <a:lnSpc>
                <a:spcPct val="107000"/>
              </a:lnSpc>
              <a:spcAft>
                <a:spcPts val="600"/>
              </a:spcAft>
            </a:pPr>
            <a:r>
              <a:rPr lang="tr-TR" sz="2400" b="1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RAHAT EDİN !</a:t>
            </a:r>
            <a:endParaRPr lang="tr-TR" sz="15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6535360" y="2871264"/>
            <a:ext cx="1864896" cy="89941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 idx="4294967295"/>
          </p:nvPr>
        </p:nvSpPr>
        <p:spPr>
          <a:xfrm>
            <a:off x="0" y="29000"/>
            <a:ext cx="9144000" cy="5699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ELEKTRONİK ORTAM FATURA ADEDİ </a:t>
            </a: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69498"/>
              </p:ext>
            </p:extLst>
          </p:nvPr>
        </p:nvGraphicFramePr>
        <p:xfrm>
          <a:off x="309090" y="682855"/>
          <a:ext cx="11603865" cy="483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Çalışma Sayfası" r:id="rId4" imgW="6864489" imgH="2870200" progId="Excel.Sheet.12">
                  <p:embed/>
                </p:oleObj>
              </mc:Choice>
              <mc:Fallback>
                <p:oleObj name="Çalışma Sayfası" r:id="rId4" imgW="6864489" imgH="287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090" y="682855"/>
                        <a:ext cx="11603865" cy="48302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09091" y="5597092"/>
            <a:ext cx="11603865" cy="1015608"/>
          </a:xfrm>
          <a:prstGeom prst="rect">
            <a:avLst/>
          </a:prstGeom>
          <a:solidFill>
            <a:schemeClr val="bg1"/>
          </a:solidFill>
        </p:spPr>
        <p:txBody>
          <a:bodyPr wrap="square" lIns="91389" tIns="45693" rIns="91389" bIns="45693" rtlCol="0">
            <a:spAutoFit/>
          </a:bodyPr>
          <a:lstStyle/>
          <a:p>
            <a:pPr algn="ctr" defTabSz="913878"/>
            <a:r>
              <a:rPr lang="tr-TR" sz="2000" dirty="0">
                <a:solidFill>
                  <a:srgbClr val="002060"/>
                </a:solidFill>
              </a:rPr>
              <a:t>2017 ve 2018 yılında: 360 milyon adet e-Fatura , 2 milyar 485 milyon adet e-Arşiv Fatura(Satıcı Nüshası) düzenlenmiştir. Alıcı nüshası da dikkate alındığında 2017 ve 2018 yılında  yılında;  </a:t>
            </a:r>
            <a:r>
              <a:rPr lang="tr-TR" sz="2000" b="1" dirty="0" smtClean="0">
                <a:solidFill>
                  <a:srgbClr val="002060"/>
                </a:solidFill>
              </a:rPr>
              <a:t>4 </a:t>
            </a:r>
            <a:r>
              <a:rPr lang="tr-TR" sz="2000" b="1" dirty="0">
                <a:solidFill>
                  <a:srgbClr val="002060"/>
                </a:solidFill>
              </a:rPr>
              <a:t>milyar 945 milyon</a:t>
            </a:r>
            <a:r>
              <a:rPr lang="tr-TR" sz="2000" dirty="0">
                <a:solidFill>
                  <a:srgbClr val="002060"/>
                </a:solidFill>
              </a:rPr>
              <a:t>  adet Fatura ELEKTRONİK ORTAMDA düzenlenmiş/alınmış</a:t>
            </a:r>
            <a:r>
              <a:rPr lang="tr-TR" sz="2000" dirty="0" smtClean="0">
                <a:solidFill>
                  <a:srgbClr val="002060"/>
                </a:solidFill>
              </a:rPr>
              <a:t>.</a:t>
            </a:r>
            <a:endParaRPr lang="tr-T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909</Words>
  <Application>Microsoft Office PowerPoint</Application>
  <PresentationFormat>Geniş ekran</PresentationFormat>
  <Paragraphs>163</Paragraphs>
  <Slides>18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Calibri Light</vt:lpstr>
      <vt:lpstr>Cambria</vt:lpstr>
      <vt:lpstr>Consolas</vt:lpstr>
      <vt:lpstr>Times New Roman</vt:lpstr>
      <vt:lpstr>Office Teması</vt:lpstr>
      <vt:lpstr>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ELEKTRONİK ORTAM FATURA ADEDİ </vt:lpstr>
      <vt:lpstr>ELEKTRONİK ORTAMIN GETİRDİĞİ TAHMİNİ TASARRUF</vt:lpstr>
      <vt:lpstr>PowerPoint Sunusu</vt:lpstr>
      <vt:lpstr>ELEKTRONİK FATURALARIN TOPLAM CİRO İÇİNDEKİ PAYI</vt:lpstr>
      <vt:lpstr>Beklenen dönüşüm…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48</cp:revision>
  <dcterms:created xsi:type="dcterms:W3CDTF">2018-10-01T19:38:34Z</dcterms:created>
  <dcterms:modified xsi:type="dcterms:W3CDTF">2018-10-06T05:06:48Z</dcterms:modified>
</cp:coreProperties>
</file>