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Lst>
  <p:notesMasterIdLst>
    <p:notesMasterId r:id="rId23"/>
  </p:notesMasterIdLst>
  <p:handoutMasterIdLst>
    <p:handoutMasterId r:id="rId24"/>
  </p:handoutMasterIdLst>
  <p:sldIdLst>
    <p:sldId id="256" r:id="rId2"/>
    <p:sldId id="274" r:id="rId3"/>
    <p:sldId id="275" r:id="rId4"/>
    <p:sldId id="257" r:id="rId5"/>
    <p:sldId id="268" r:id="rId6"/>
    <p:sldId id="258" r:id="rId7"/>
    <p:sldId id="259" r:id="rId8"/>
    <p:sldId id="261" r:id="rId9"/>
    <p:sldId id="263" r:id="rId10"/>
    <p:sldId id="265" r:id="rId11"/>
    <p:sldId id="266" r:id="rId12"/>
    <p:sldId id="267" r:id="rId13"/>
    <p:sldId id="269" r:id="rId14"/>
    <p:sldId id="270" r:id="rId15"/>
    <p:sldId id="271" r:id="rId16"/>
    <p:sldId id="272" r:id="rId17"/>
    <p:sldId id="273" r:id="rId18"/>
    <p:sldId id="276" r:id="rId19"/>
    <p:sldId id="279" r:id="rId20"/>
    <p:sldId id="277" r:id="rId21"/>
    <p:sldId id="278" r:id="rId22"/>
  </p:sldIdLst>
  <p:sldSz cx="9144000" cy="6858000" type="screen4x3"/>
  <p:notesSz cx="6794500" cy="99314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8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523" autoAdjust="0"/>
  </p:normalViewPr>
  <p:slideViewPr>
    <p:cSldViewPr>
      <p:cViewPr varScale="1">
        <p:scale>
          <a:sx n="56" d="100"/>
          <a:sy n="56" d="100"/>
        </p:scale>
        <p:origin x="1806"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8645" y="0"/>
            <a:ext cx="2944283" cy="496570"/>
          </a:xfrm>
          <a:prstGeom prst="rect">
            <a:avLst/>
          </a:prstGeom>
        </p:spPr>
        <p:txBody>
          <a:bodyPr vert="horz" lIns="91440" tIns="45720" rIns="91440" bIns="45720" rtlCol="0"/>
          <a:lstStyle>
            <a:lvl1pPr algn="r">
              <a:defRPr sz="1200"/>
            </a:lvl1pPr>
          </a:lstStyle>
          <a:p>
            <a:fld id="{89CC0B88-24F8-4A05-97C6-F9218CBCA0D4}" type="datetimeFigureOut">
              <a:rPr lang="tr-TR" smtClean="0"/>
              <a:t>6.10.2018</a:t>
            </a:fld>
            <a:endParaRPr lang="tr-TR"/>
          </a:p>
        </p:txBody>
      </p:sp>
      <p:sp>
        <p:nvSpPr>
          <p:cNvPr id="4" name="Altbilgi Yer Tutucusu 3"/>
          <p:cNvSpPr>
            <a:spLocks noGrp="1"/>
          </p:cNvSpPr>
          <p:nvPr>
            <p:ph type="ftr" sz="quarter" idx="2"/>
          </p:nvPr>
        </p:nvSpPr>
        <p:spPr>
          <a:xfrm>
            <a:off x="0" y="9433106"/>
            <a:ext cx="2944283" cy="49657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8645" y="9433106"/>
            <a:ext cx="2944283" cy="496570"/>
          </a:xfrm>
          <a:prstGeom prst="rect">
            <a:avLst/>
          </a:prstGeom>
        </p:spPr>
        <p:txBody>
          <a:bodyPr vert="horz" lIns="91440" tIns="45720" rIns="91440" bIns="45720" rtlCol="0" anchor="b"/>
          <a:lstStyle>
            <a:lvl1pPr algn="r">
              <a:defRPr sz="1200"/>
            </a:lvl1pPr>
          </a:lstStyle>
          <a:p>
            <a:fld id="{9B4F0844-922B-4BF4-BA2D-38F541F36B33}" type="slidenum">
              <a:rPr lang="tr-TR" smtClean="0"/>
              <a:t>‹#›</a:t>
            </a:fld>
            <a:endParaRPr lang="tr-TR"/>
          </a:p>
        </p:txBody>
      </p:sp>
    </p:spTree>
    <p:extLst>
      <p:ext uri="{BB962C8B-B14F-4D97-AF65-F5344CB8AC3E}">
        <p14:creationId xmlns:p14="http://schemas.microsoft.com/office/powerpoint/2010/main" val="408626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B9B76DDF-09BC-48D0-AD48-9A17E010B543}" type="datetimeFigureOut">
              <a:rPr lang="tr-TR" smtClean="0"/>
              <a:t>6.10.2018</a:t>
            </a:fld>
            <a:endParaRPr lang="tr-TR"/>
          </a:p>
        </p:txBody>
      </p:sp>
      <p:sp>
        <p:nvSpPr>
          <p:cNvPr id="4" name="3 Slayt Görüntüsü Yer Tutucusu"/>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79450" y="4717415"/>
            <a:ext cx="5435600" cy="446913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C3CF916D-00CC-45B6-AD86-A3E6E77245EA}" type="slidenum">
              <a:rPr lang="tr-TR" smtClean="0"/>
              <a:t>‹#›</a:t>
            </a:fld>
            <a:endParaRPr lang="tr-TR"/>
          </a:p>
        </p:txBody>
      </p:sp>
    </p:spTree>
    <p:extLst>
      <p:ext uri="{BB962C8B-B14F-4D97-AF65-F5344CB8AC3E}">
        <p14:creationId xmlns:p14="http://schemas.microsoft.com/office/powerpoint/2010/main" val="1623803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3CF916D-00CC-45B6-AD86-A3E6E77245EA}" type="slidenum">
              <a:rPr lang="tr-TR" smtClean="0"/>
              <a:t>1</a:t>
            </a:fld>
            <a:endParaRPr lang="tr-TR"/>
          </a:p>
        </p:txBody>
      </p:sp>
    </p:spTree>
    <p:extLst>
      <p:ext uri="{BB962C8B-B14F-4D97-AF65-F5344CB8AC3E}">
        <p14:creationId xmlns:p14="http://schemas.microsoft.com/office/powerpoint/2010/main" val="6792148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3CF916D-00CC-45B6-AD86-A3E6E77245EA}" type="slidenum">
              <a:rPr lang="tr-TR" smtClean="0"/>
              <a:t>10</a:t>
            </a:fld>
            <a:endParaRPr lang="tr-TR"/>
          </a:p>
        </p:txBody>
      </p:sp>
    </p:spTree>
    <p:extLst>
      <p:ext uri="{BB962C8B-B14F-4D97-AF65-F5344CB8AC3E}">
        <p14:creationId xmlns:p14="http://schemas.microsoft.com/office/powerpoint/2010/main" val="29298587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C3CF916D-00CC-45B6-AD86-A3E6E77245EA}" type="slidenum">
              <a:rPr lang="tr-TR" smtClean="0"/>
              <a:t>11</a:t>
            </a:fld>
            <a:endParaRPr lang="tr-T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latin typeface="+mn-lt"/>
                <a:ea typeface="+mn-ea"/>
                <a:cs typeface="+mn-cs"/>
              </a:rPr>
              <a:t>Çalışmada bağımlı değişken olarak kurumsal sosyal sorumluluk raporlama endeksi (CSR) kullanılmıştır. Analize dahil edilen şirketlerin sürdürülebilirlik ve faaliyet raporları içerik analizi yöntemiyle analiz edilmiş ve her bir şirket için açıklama düzeyi hesaplanmıştır. Kurumsal sosyal sorumlulukla ilgili açıklamaların düzeyini belirlemek amacıyla literatürde</a:t>
            </a:r>
            <a:r>
              <a:rPr lang="tr-TR" sz="1200" kern="1200" baseline="0" dirty="0" smtClean="0">
                <a:solidFill>
                  <a:schemeClr val="tx1"/>
                </a:solidFill>
                <a:latin typeface="+mn-lt"/>
                <a:ea typeface="+mn-ea"/>
                <a:cs typeface="+mn-cs"/>
              </a:rPr>
              <a:t> </a:t>
            </a:r>
            <a:r>
              <a:rPr lang="tr-TR" sz="1200" kern="1200" dirty="0" smtClean="0">
                <a:solidFill>
                  <a:schemeClr val="tx1"/>
                </a:solidFill>
                <a:latin typeface="+mn-lt"/>
                <a:ea typeface="+mn-ea"/>
                <a:cs typeface="+mn-cs"/>
              </a:rPr>
              <a:t>kullanılan içerik kategorileri esas alınmıştır. CSR endeksini hesaplamak için kullanılan içerik ve alt konular Tablo 1’de sunulmaktadır.</a:t>
            </a:r>
          </a:p>
          <a:p>
            <a:endParaRPr lang="tr-TR" dirty="0"/>
          </a:p>
        </p:txBody>
      </p:sp>
      <p:sp>
        <p:nvSpPr>
          <p:cNvPr id="4" name="3 Slayt Numarası Yer Tutucusu"/>
          <p:cNvSpPr>
            <a:spLocks noGrp="1"/>
          </p:cNvSpPr>
          <p:nvPr>
            <p:ph type="sldNum" sz="quarter" idx="10"/>
          </p:nvPr>
        </p:nvSpPr>
        <p:spPr/>
        <p:txBody>
          <a:bodyPr/>
          <a:lstStyle/>
          <a:p>
            <a:fld id="{C3CF916D-00CC-45B6-AD86-A3E6E77245EA}" type="slidenum">
              <a:rPr lang="tr-TR" smtClean="0"/>
              <a:t>12</a:t>
            </a:fld>
            <a:endParaRPr lang="tr-T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rgbClr val="FF0000"/>
                </a:solidFill>
                <a:latin typeface="+mn-lt"/>
                <a:ea typeface="+mn-ea"/>
                <a:cs typeface="+mn-cs"/>
              </a:rPr>
              <a:t>Öncelikle her bir şirket için </a:t>
            </a:r>
            <a:r>
              <a:rPr lang="tr-TR" sz="1200" kern="1200" dirty="0" err="1" smtClean="0">
                <a:solidFill>
                  <a:srgbClr val="FF0000"/>
                </a:solidFill>
                <a:latin typeface="+mn-lt"/>
                <a:ea typeface="+mn-ea"/>
                <a:cs typeface="+mn-cs"/>
              </a:rPr>
              <a:t>ağırlıklandırılmamış</a:t>
            </a:r>
            <a:r>
              <a:rPr lang="tr-TR" sz="1200" kern="1200" dirty="0" smtClean="0">
                <a:solidFill>
                  <a:srgbClr val="FF0000"/>
                </a:solidFill>
                <a:latin typeface="+mn-lt"/>
                <a:ea typeface="+mn-ea"/>
                <a:cs typeface="+mn-cs"/>
              </a:rPr>
              <a:t> kurumsal sosyal sorumluluk raporlama puanı (</a:t>
            </a:r>
            <a:r>
              <a:rPr lang="tr-TR" sz="1200" kern="1200" dirty="0" err="1" smtClean="0">
                <a:solidFill>
                  <a:srgbClr val="FF0000"/>
                </a:solidFill>
                <a:latin typeface="+mn-lt"/>
                <a:ea typeface="+mn-ea"/>
                <a:cs typeface="+mn-cs"/>
              </a:rPr>
              <a:t>CSD</a:t>
            </a:r>
            <a:r>
              <a:rPr lang="tr-TR" sz="1200" kern="1200" baseline="-25000" dirty="0" err="1" smtClean="0">
                <a:solidFill>
                  <a:srgbClr val="FF0000"/>
                </a:solidFill>
                <a:latin typeface="+mn-lt"/>
                <a:ea typeface="+mn-ea"/>
                <a:cs typeface="+mn-cs"/>
              </a:rPr>
              <a:t>n</a:t>
            </a:r>
            <a:r>
              <a:rPr lang="tr-TR" sz="1200" kern="1200" dirty="0" smtClean="0">
                <a:solidFill>
                  <a:srgbClr val="FF0000"/>
                </a:solidFill>
                <a:latin typeface="+mn-lt"/>
                <a:ea typeface="+mn-ea"/>
                <a:cs typeface="+mn-cs"/>
              </a:rPr>
              <a:t>) hesaplanmış olup, akabinde de bu rakam toplam kalem sayısı olan 35’e bölünerek (</a:t>
            </a:r>
            <a:r>
              <a:rPr lang="tr-TR" sz="1200" kern="1200" dirty="0" err="1" smtClean="0">
                <a:solidFill>
                  <a:srgbClr val="FF0000"/>
                </a:solidFill>
                <a:latin typeface="+mn-lt"/>
                <a:ea typeface="+mn-ea"/>
                <a:cs typeface="+mn-cs"/>
              </a:rPr>
              <a:t>CSR</a:t>
            </a:r>
            <a:r>
              <a:rPr lang="tr-TR" sz="1200" kern="1200" baseline="-25000" dirty="0" err="1" smtClean="0">
                <a:solidFill>
                  <a:srgbClr val="FF0000"/>
                </a:solidFill>
                <a:latin typeface="+mn-lt"/>
                <a:ea typeface="+mn-ea"/>
                <a:cs typeface="+mn-cs"/>
              </a:rPr>
              <a:t>n</a:t>
            </a:r>
            <a:r>
              <a:rPr lang="tr-TR" sz="1200" kern="1200" dirty="0" smtClean="0">
                <a:solidFill>
                  <a:srgbClr val="FF0000"/>
                </a:solidFill>
                <a:latin typeface="+mn-lt"/>
                <a:ea typeface="+mn-ea"/>
                <a:cs typeface="+mn-cs"/>
              </a:rPr>
              <a:t>) endeksi hesaplanmaktadır.</a:t>
            </a:r>
          </a:p>
          <a:p>
            <a:endParaRPr lang="tr-TR" dirty="0">
              <a:solidFill>
                <a:srgbClr val="FF0000"/>
              </a:solidFill>
            </a:endParaRPr>
          </a:p>
        </p:txBody>
      </p:sp>
      <p:sp>
        <p:nvSpPr>
          <p:cNvPr id="4" name="3 Slayt Numarası Yer Tutucusu"/>
          <p:cNvSpPr>
            <a:spLocks noGrp="1"/>
          </p:cNvSpPr>
          <p:nvPr>
            <p:ph type="sldNum" sz="quarter" idx="10"/>
          </p:nvPr>
        </p:nvSpPr>
        <p:spPr/>
        <p:txBody>
          <a:bodyPr/>
          <a:lstStyle/>
          <a:p>
            <a:fld id="{C3CF916D-00CC-45B6-AD86-A3E6E77245EA}" type="slidenum">
              <a:rPr lang="tr-TR" smtClean="0"/>
              <a:t>13</a:t>
            </a:fld>
            <a:endParaRPr lang="tr-T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dirty="0" smtClean="0">
                <a:solidFill>
                  <a:schemeClr val="tx1"/>
                </a:solidFill>
                <a:latin typeface="+mn-lt"/>
                <a:ea typeface="+mn-ea"/>
                <a:cs typeface="+mn-cs"/>
              </a:rPr>
              <a:t>Çalışmada yöntem olarak çoklu regresyon analizini</a:t>
            </a:r>
            <a:r>
              <a:rPr lang="tr-TR" sz="1200" kern="1200" baseline="0" dirty="0" smtClean="0">
                <a:solidFill>
                  <a:schemeClr val="tx1"/>
                </a:solidFill>
                <a:latin typeface="+mn-lt"/>
                <a:ea typeface="+mn-ea"/>
                <a:cs typeface="+mn-cs"/>
              </a:rPr>
              <a:t> kullandık, </a:t>
            </a:r>
            <a:r>
              <a:rPr lang="tr-TR" sz="1200" kern="1200" dirty="0" smtClean="0">
                <a:solidFill>
                  <a:schemeClr val="tx1"/>
                </a:solidFill>
                <a:latin typeface="+mn-lt"/>
                <a:ea typeface="+mn-ea"/>
                <a:cs typeface="+mn-cs"/>
              </a:rPr>
              <a:t>SPSS paket programından yararlandık, geriye dönük eleme yöntemi kullanılarak analiz gerçekleştirildi. Geriye dönük eleme yönteminde tüm değişkenler analize bir bütün olarak dahil edilmekte ve adım adım anlamlılık düzeyinde en yüksek değişim olan değişken analizden çıkarılmaktadır.</a:t>
            </a:r>
            <a:endParaRPr lang="tr-TR" dirty="0"/>
          </a:p>
        </p:txBody>
      </p:sp>
      <p:sp>
        <p:nvSpPr>
          <p:cNvPr id="4" name="3 Slayt Numarası Yer Tutucusu"/>
          <p:cNvSpPr>
            <a:spLocks noGrp="1"/>
          </p:cNvSpPr>
          <p:nvPr>
            <p:ph type="sldNum" sz="quarter" idx="10"/>
          </p:nvPr>
        </p:nvSpPr>
        <p:spPr/>
        <p:txBody>
          <a:bodyPr/>
          <a:lstStyle/>
          <a:p>
            <a:fld id="{C3CF916D-00CC-45B6-AD86-A3E6E77245EA}" type="slidenum">
              <a:rPr lang="tr-TR" smtClean="0"/>
              <a:t>14</a:t>
            </a:fld>
            <a:endParaRPr lang="tr-T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latin typeface="+mn-lt"/>
                <a:ea typeface="+mn-ea"/>
                <a:cs typeface="+mn-cs"/>
              </a:rPr>
              <a:t>Analize dahil edilen değişkenlerle ilgili tanımlayıcı istatistik bilgileri Tablo 2’de sunulmaktadır. Bu tabloya göre (CSR) şirketlerin kurumsal sosyal sorumluluk endeksi minimum %40 iken maksimum %80 olduğu görülmektedir. Şirketlerin BIST Sürdürülebilirlik Endeksinde yer aldığı göz önüne alındığında bu oranların düşük olduğu söylenebilir. (BIND) Yönetim kurulundaki bağımsız üye oranı ortalama %11 civarındadır. (OWN) Analize dahil edilen şirketlerin hisselerinin ortalama %10’u kurumsal yatırımcıların elindedir. (PRF) Bazı şirketlerin analizin yapıldığı dönemde zararı varken, ortalama %18 oranında karlılık söz konusudur. (LEV) Bu endekste yer alan şirketlerin genel olarak yabancı kaynaklarla finansman yoluna gittiği söylenebilir. (AGE) Ayrıca bu endekse dahil olan şirketlerden en küçük yaşa sahip olanı 9, en fazla yaşa sahip olanı da 92’dir.</a:t>
            </a:r>
            <a:endParaRPr lang="tr-TR" dirty="0"/>
          </a:p>
        </p:txBody>
      </p:sp>
      <p:sp>
        <p:nvSpPr>
          <p:cNvPr id="4" name="3 Slayt Numarası Yer Tutucusu"/>
          <p:cNvSpPr>
            <a:spLocks noGrp="1"/>
          </p:cNvSpPr>
          <p:nvPr>
            <p:ph type="sldNum" sz="quarter" idx="10"/>
          </p:nvPr>
        </p:nvSpPr>
        <p:spPr/>
        <p:txBody>
          <a:bodyPr/>
          <a:lstStyle/>
          <a:p>
            <a:fld id="{C3CF916D-00CC-45B6-AD86-A3E6E77245EA}" type="slidenum">
              <a:rPr lang="tr-TR" smtClean="0"/>
              <a:t>15</a:t>
            </a:fld>
            <a:endParaRPr 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dirty="0" smtClean="0">
                <a:solidFill>
                  <a:schemeClr val="tx1"/>
                </a:solidFill>
                <a:latin typeface="+mn-lt"/>
                <a:ea typeface="+mn-ea"/>
                <a:cs typeface="+mn-cs"/>
              </a:rPr>
              <a:t>Çalışmada kullanılan değişkenler arasında çoklu bağlantı sorunu olup olmadığı korelasyon analizi ile incelenmiştir. Buna göre korelasyon katsayısı %80’in üzerinden olan değişkenler arasında çoklu bağlantı olduğu varsayılmaktadır. Değişkenler arasında çoklu bağlantı sorununun testinde kullanılan diğer bir kriter ise </a:t>
            </a:r>
            <a:r>
              <a:rPr lang="tr-TR" sz="1200" kern="1200" dirty="0" err="1" smtClean="0">
                <a:solidFill>
                  <a:schemeClr val="tx1"/>
                </a:solidFill>
                <a:latin typeface="+mn-lt"/>
                <a:ea typeface="+mn-ea"/>
                <a:cs typeface="+mn-cs"/>
              </a:rPr>
              <a:t>Variance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Inflation</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Factor</a:t>
            </a:r>
            <a:r>
              <a:rPr lang="tr-TR" sz="1200" kern="1200" dirty="0" smtClean="0">
                <a:solidFill>
                  <a:schemeClr val="tx1"/>
                </a:solidFill>
                <a:latin typeface="+mn-lt"/>
                <a:ea typeface="+mn-ea"/>
                <a:cs typeface="+mn-cs"/>
              </a:rPr>
              <a:t> (VIF) değeridir. Bu değerin 10’un altında olması halinde değişkenler arasında çoklu bağlantı olmadığı kabul edilmektedir. Değişkenler arasında çoklu bağlantı sorunu olmadığı tespit edilmiştir. </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latin typeface="+mn-lt"/>
                <a:ea typeface="+mn-ea"/>
                <a:cs typeface="+mn-cs"/>
              </a:rPr>
              <a:t>Tablo 3 incelendiğinde kurumsal sosyal sorumluluk endeksi ile karlılık ve işletmenin yaş değişkenleri arasında ilişki olduğu görülmektedir. İşletmenin yaşı ile endeks arasında pozitif yönlü bir ilişki görülürken, karlılık ile endeks arasında negatif yönlü bir ilişki görülmektedir. Nitekim literatürde yer</a:t>
            </a:r>
            <a:r>
              <a:rPr lang="tr-TR" sz="1200" kern="1200" baseline="0" dirty="0" smtClean="0">
                <a:solidFill>
                  <a:schemeClr val="tx1"/>
                </a:solidFill>
                <a:latin typeface="+mn-lt"/>
                <a:ea typeface="+mn-ea"/>
                <a:cs typeface="+mn-cs"/>
              </a:rPr>
              <a:t> alan çalışmalarda</a:t>
            </a:r>
            <a:r>
              <a:rPr lang="tr-TR" sz="1200" kern="1200" dirty="0" smtClean="0">
                <a:solidFill>
                  <a:schemeClr val="tx1"/>
                </a:solidFill>
                <a:latin typeface="+mn-lt"/>
                <a:ea typeface="+mn-ea"/>
                <a:cs typeface="+mn-cs"/>
              </a:rPr>
              <a:t> karlılık ile kurumsal sosyal sorumluluk raporlama endeksi arasında negatif yönlü bir ilişki tespit edilmiştir. Bazı çalışmalarda</a:t>
            </a:r>
            <a:r>
              <a:rPr lang="tr-TR" sz="1200" kern="1200" baseline="0" dirty="0" smtClean="0">
                <a:solidFill>
                  <a:schemeClr val="tx1"/>
                </a:solidFill>
                <a:latin typeface="+mn-lt"/>
                <a:ea typeface="+mn-ea"/>
                <a:cs typeface="+mn-cs"/>
              </a:rPr>
              <a:t> da </a:t>
            </a:r>
            <a:r>
              <a:rPr lang="tr-TR" sz="1200" kern="1200" dirty="0" smtClean="0">
                <a:solidFill>
                  <a:schemeClr val="tx1"/>
                </a:solidFill>
                <a:latin typeface="+mn-lt"/>
                <a:ea typeface="+mn-ea"/>
                <a:cs typeface="+mn-cs"/>
              </a:rPr>
              <a:t>yaş değişkeni ile kurumsal sosyal sorumluluk endeksi arasında anlamlı bir ilişki bulunamamıştır. </a:t>
            </a:r>
            <a:endParaRPr lang="tr-TR" dirty="0"/>
          </a:p>
        </p:txBody>
      </p:sp>
      <p:sp>
        <p:nvSpPr>
          <p:cNvPr id="4" name="3 Slayt Numarası Yer Tutucusu"/>
          <p:cNvSpPr>
            <a:spLocks noGrp="1"/>
          </p:cNvSpPr>
          <p:nvPr>
            <p:ph type="sldNum" sz="quarter" idx="10"/>
          </p:nvPr>
        </p:nvSpPr>
        <p:spPr/>
        <p:txBody>
          <a:bodyPr/>
          <a:lstStyle/>
          <a:p>
            <a:fld id="{C3CF916D-00CC-45B6-AD86-A3E6E77245EA}" type="slidenum">
              <a:rPr lang="tr-TR" smtClean="0"/>
              <a:t>16</a:t>
            </a:fld>
            <a:endParaRPr 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dirty="0" smtClean="0">
                <a:solidFill>
                  <a:schemeClr val="tx1"/>
                </a:solidFill>
                <a:effectLst/>
                <a:latin typeface="+mn-lt"/>
                <a:ea typeface="+mn-ea"/>
                <a:cs typeface="+mn-cs"/>
              </a:rPr>
              <a:t>Geriye dönük regresyon analizi 5 adımda tamamlanmıştır. Yapılan analizde ilk adımda IND-Sektör değişkeni, ikinci adımda OWN-Kurumsal Sahiplik değişkeni, üçüncü adımda da SIZ-Şirket Büyüklüğü değişkeni,  dördüncü adımda da LEV-Finansal Kaldıraç değişkeni analizden çıkartılmış ve nihai model oluşturulmuştur. 4. Adımda oluşturulan nihai modele ilişkin bilgiler Tablo 4’te görülmektedir.</a:t>
            </a:r>
          </a:p>
          <a:p>
            <a:r>
              <a:rPr lang="tr-TR" sz="1200" kern="1200" dirty="0" smtClean="0">
                <a:solidFill>
                  <a:schemeClr val="tx1"/>
                </a:solidFill>
                <a:latin typeface="+mn-lt"/>
                <a:ea typeface="+mn-ea"/>
                <a:cs typeface="+mn-cs"/>
              </a:rPr>
              <a:t>Bu tablo incelendiğinde oluşturulan modelin F istatistiği anlamlı bulunmuştur. Bağımsız değişkenlerin bağımlı değişkeni açıklama oranı %22 civarında tespit edilmiştir. Bu oran literatürde yer alan çalışmalarda da düşük tespit edilmiştir. </a:t>
            </a:r>
          </a:p>
          <a:p>
            <a:r>
              <a:rPr lang="tr-TR" sz="1200" kern="1200" dirty="0" smtClean="0">
                <a:solidFill>
                  <a:schemeClr val="tx1"/>
                </a:solidFill>
                <a:effectLst/>
                <a:latin typeface="+mn-lt"/>
                <a:ea typeface="+mn-ea"/>
                <a:cs typeface="+mn-cs"/>
              </a:rPr>
              <a:t>Ayrıca yapılan analiz sonucunda bağımsız yönetim kurulu üye oranı, karlılık ve şirket yaşı değişkenlerinin istatistiksel olarak anlamlı çıktığı tespit edilmiştir. </a:t>
            </a:r>
            <a:endParaRPr lang="tr-TR" dirty="0"/>
          </a:p>
        </p:txBody>
      </p:sp>
      <p:sp>
        <p:nvSpPr>
          <p:cNvPr id="4" name="3 Slayt Numarası Yer Tutucusu"/>
          <p:cNvSpPr>
            <a:spLocks noGrp="1"/>
          </p:cNvSpPr>
          <p:nvPr>
            <p:ph type="sldNum" sz="quarter" idx="10"/>
          </p:nvPr>
        </p:nvSpPr>
        <p:spPr/>
        <p:txBody>
          <a:bodyPr/>
          <a:lstStyle/>
          <a:p>
            <a:fld id="{C3CF916D-00CC-45B6-AD86-A3E6E77245EA}" type="slidenum">
              <a:rPr lang="tr-TR" smtClean="0"/>
              <a:t>17</a:t>
            </a:fld>
            <a:endParaRPr lang="tr-T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3CF916D-00CC-45B6-AD86-A3E6E77245EA}" type="slidenum">
              <a:rPr lang="tr-TR" smtClean="0"/>
              <a:t>18</a:t>
            </a:fld>
            <a:endParaRPr lang="tr-TR"/>
          </a:p>
        </p:txBody>
      </p:sp>
    </p:spTree>
    <p:extLst>
      <p:ext uri="{BB962C8B-B14F-4D97-AF65-F5344CB8AC3E}">
        <p14:creationId xmlns:p14="http://schemas.microsoft.com/office/powerpoint/2010/main" val="21869044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3CF916D-00CC-45B6-AD86-A3E6E77245EA}" type="slidenum">
              <a:rPr lang="tr-TR" smtClean="0"/>
              <a:t>19</a:t>
            </a:fld>
            <a:endParaRPr lang="tr-TR"/>
          </a:p>
        </p:txBody>
      </p:sp>
    </p:spTree>
    <p:extLst>
      <p:ext uri="{BB962C8B-B14F-4D97-AF65-F5344CB8AC3E}">
        <p14:creationId xmlns:p14="http://schemas.microsoft.com/office/powerpoint/2010/main" val="3368031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3CF916D-00CC-45B6-AD86-A3E6E77245EA}" type="slidenum">
              <a:rPr lang="tr-TR" smtClean="0"/>
              <a:t>2</a:t>
            </a:fld>
            <a:endParaRPr lang="tr-TR"/>
          </a:p>
        </p:txBody>
      </p:sp>
    </p:spTree>
    <p:extLst>
      <p:ext uri="{BB962C8B-B14F-4D97-AF65-F5344CB8AC3E}">
        <p14:creationId xmlns:p14="http://schemas.microsoft.com/office/powerpoint/2010/main" val="17127699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3CF916D-00CC-45B6-AD86-A3E6E77245EA}" type="slidenum">
              <a:rPr lang="tr-TR" smtClean="0"/>
              <a:t>20</a:t>
            </a:fld>
            <a:endParaRPr lang="tr-TR"/>
          </a:p>
        </p:txBody>
      </p:sp>
    </p:spTree>
    <p:extLst>
      <p:ext uri="{BB962C8B-B14F-4D97-AF65-F5344CB8AC3E}">
        <p14:creationId xmlns:p14="http://schemas.microsoft.com/office/powerpoint/2010/main" val="16140200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3CF916D-00CC-45B6-AD86-A3E6E77245EA}" type="slidenum">
              <a:rPr lang="tr-TR" smtClean="0"/>
              <a:t>21</a:t>
            </a:fld>
            <a:endParaRPr lang="tr-TR"/>
          </a:p>
        </p:txBody>
      </p:sp>
    </p:spTree>
    <p:extLst>
      <p:ext uri="{BB962C8B-B14F-4D97-AF65-F5344CB8AC3E}">
        <p14:creationId xmlns:p14="http://schemas.microsoft.com/office/powerpoint/2010/main" val="2099719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Bu çalışmanın amacı, kurumsal sosyal sorumluluk raporlamasına etki eden faktörlerin belirlenmesidir. </a:t>
            </a:r>
          </a:p>
          <a:p>
            <a:r>
              <a:rPr lang="tr-TR" dirty="0" smtClean="0"/>
              <a:t>Bu amaçla Borsa İstanbul (BIST) Sürdürülebilirlik Endeksinde işlem gören şirketler üzerinde bir araştırma yaptık.</a:t>
            </a:r>
            <a:endParaRPr lang="tr-TR" dirty="0"/>
          </a:p>
        </p:txBody>
      </p:sp>
      <p:sp>
        <p:nvSpPr>
          <p:cNvPr id="4" name="3 Slayt Numarası Yer Tutucusu"/>
          <p:cNvSpPr>
            <a:spLocks noGrp="1"/>
          </p:cNvSpPr>
          <p:nvPr>
            <p:ph type="sldNum" sz="quarter" idx="10"/>
          </p:nvPr>
        </p:nvSpPr>
        <p:spPr/>
        <p:txBody>
          <a:bodyPr/>
          <a:lstStyle/>
          <a:p>
            <a:fld id="{C3CF916D-00CC-45B6-AD86-A3E6E77245EA}" type="slidenum">
              <a:rPr lang="tr-TR" smtClean="0"/>
              <a:t>3</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dirty="0" smtClean="0">
                <a:solidFill>
                  <a:schemeClr val="tx1"/>
                </a:solidFill>
                <a:latin typeface="+mn-lt"/>
                <a:ea typeface="+mn-ea"/>
                <a:cs typeface="+mn-cs"/>
              </a:rPr>
              <a:t>Son yıllarda teknolojik gelişimlere bağlı olarak sanayileşmedeki artış, toplumsal açıdan çevre sorunlarını da beraberinde getirmiş  Özellikle bu sorunlar içinde çevre kirliliği, doğal kaynakların azalması, karbon </a:t>
            </a:r>
            <a:r>
              <a:rPr lang="tr-TR" sz="1200" kern="1200" dirty="0" err="1" smtClean="0">
                <a:solidFill>
                  <a:schemeClr val="tx1"/>
                </a:solidFill>
                <a:latin typeface="+mn-lt"/>
                <a:ea typeface="+mn-ea"/>
                <a:cs typeface="+mn-cs"/>
              </a:rPr>
              <a:t>salınımı</a:t>
            </a:r>
            <a:r>
              <a:rPr lang="tr-TR" sz="1200" kern="1200" dirty="0" smtClean="0">
                <a:solidFill>
                  <a:schemeClr val="tx1"/>
                </a:solidFill>
                <a:latin typeface="+mn-lt"/>
                <a:ea typeface="+mn-ea"/>
                <a:cs typeface="+mn-cs"/>
              </a:rPr>
              <a:t> ve buna bağlı olarak ortaya çıkan küresel ısınma önemli bir yer tutmaktadır. Küresel sorun haline gelen bu sorunlar karşısında devletlerin yetersiz kalması, sosyal sorumluluk kavramının doğmasına neden olmuştur.</a:t>
            </a:r>
          </a:p>
          <a:p>
            <a:r>
              <a:rPr lang="tr-TR" sz="1200" kern="1200" dirty="0" smtClean="0">
                <a:solidFill>
                  <a:schemeClr val="tx1"/>
                </a:solidFill>
                <a:latin typeface="+mn-lt"/>
                <a:ea typeface="+mn-ea"/>
                <a:cs typeface="+mn-cs"/>
              </a:rPr>
              <a:t>Sorumluluk</a:t>
            </a:r>
            <a:r>
              <a:rPr lang="tr-TR" sz="1200" kern="1200" baseline="0" dirty="0" smtClean="0">
                <a:solidFill>
                  <a:schemeClr val="tx1"/>
                </a:solidFill>
                <a:latin typeface="+mn-lt"/>
                <a:ea typeface="+mn-ea"/>
                <a:cs typeface="+mn-cs"/>
              </a:rPr>
              <a:t> (en genel tanımıyla)…</a:t>
            </a:r>
          </a:p>
          <a:p>
            <a:r>
              <a:rPr lang="tr-TR" sz="1200" kern="1200" dirty="0" smtClean="0">
                <a:solidFill>
                  <a:schemeClr val="tx1"/>
                </a:solidFill>
                <a:latin typeface="+mn-lt"/>
                <a:ea typeface="+mn-ea"/>
                <a:cs typeface="+mn-cs"/>
              </a:rPr>
              <a:t>Bu nedenle işletmelerin faaliyetlerini yürütürken toplum çıkarlarını gözetmeleri gerekmektedir. Yani bir işletmeyi değerli kılan unsur, sadece ürettiği ürünün kalitesi değil, aynı zamanda topluma olan katkısı ve kazandırdıklarıdır.</a:t>
            </a:r>
          </a:p>
          <a:p>
            <a:r>
              <a:rPr lang="tr-TR" sz="1200" kern="1200" dirty="0" smtClean="0">
                <a:solidFill>
                  <a:schemeClr val="tx1"/>
                </a:solidFill>
                <a:latin typeface="+mn-lt"/>
                <a:ea typeface="+mn-ea"/>
                <a:cs typeface="+mn-cs"/>
              </a:rPr>
              <a:t>Kurumsal sosyal sorumluluk en yalın tanımıyla…</a:t>
            </a:r>
            <a:endParaRPr lang="tr-TR" dirty="0"/>
          </a:p>
        </p:txBody>
      </p:sp>
      <p:sp>
        <p:nvSpPr>
          <p:cNvPr id="4" name="3 Slayt Numarası Yer Tutucusu"/>
          <p:cNvSpPr>
            <a:spLocks noGrp="1"/>
          </p:cNvSpPr>
          <p:nvPr>
            <p:ph type="sldNum" sz="quarter" idx="10"/>
          </p:nvPr>
        </p:nvSpPr>
        <p:spPr/>
        <p:txBody>
          <a:bodyPr/>
          <a:lstStyle/>
          <a:p>
            <a:fld id="{C3CF916D-00CC-45B6-AD86-A3E6E77245EA}" type="slidenum">
              <a:rPr lang="tr-TR" smtClean="0"/>
              <a:t>4</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3CF916D-00CC-45B6-AD86-A3E6E77245EA}" type="slidenum">
              <a:rPr lang="tr-TR" smtClean="0"/>
              <a:t>5</a:t>
            </a:fld>
            <a:endParaRPr lang="tr-TR"/>
          </a:p>
        </p:txBody>
      </p:sp>
    </p:spTree>
    <p:extLst>
      <p:ext uri="{BB962C8B-B14F-4D97-AF65-F5344CB8AC3E}">
        <p14:creationId xmlns:p14="http://schemas.microsoft.com/office/powerpoint/2010/main" val="37883402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Kurumsal sosyal sorumluluğun dört boyutu bulunmakta. Bu boyutlar…..</a:t>
            </a:r>
            <a:endParaRPr lang="tr-TR" dirty="0"/>
          </a:p>
        </p:txBody>
      </p:sp>
      <p:sp>
        <p:nvSpPr>
          <p:cNvPr id="4" name="3 Slayt Numarası Yer Tutucusu"/>
          <p:cNvSpPr>
            <a:spLocks noGrp="1"/>
          </p:cNvSpPr>
          <p:nvPr>
            <p:ph type="sldNum" sz="quarter" idx="10"/>
          </p:nvPr>
        </p:nvSpPr>
        <p:spPr/>
        <p:txBody>
          <a:bodyPr/>
          <a:lstStyle/>
          <a:p>
            <a:fld id="{C3CF916D-00CC-45B6-AD86-A3E6E77245EA}" type="slidenum">
              <a:rPr lang="tr-TR" smtClean="0"/>
              <a:t>6</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dirty="0" smtClean="0">
                <a:solidFill>
                  <a:schemeClr val="tx1"/>
                </a:solidFill>
                <a:latin typeface="+mn-lt"/>
                <a:ea typeface="+mn-ea"/>
                <a:cs typeface="+mn-cs"/>
              </a:rPr>
              <a:t>Literatürde yer alan birçok çalışmada kurumsal karakteristikle ilgili faktörler ile kurumsal sosyal sorumluluk raporlaması arasında ilişki kurulmuştur. Bu faktörlerin başında; işletmenin büyüklüğü, kurumsal sahiplik oranı, sektör, yönetim kurulu yapısı, işletmenin yaşı gelmektedir.</a:t>
            </a:r>
            <a:endParaRPr lang="tr-TR" dirty="0"/>
          </a:p>
        </p:txBody>
      </p:sp>
      <p:sp>
        <p:nvSpPr>
          <p:cNvPr id="4" name="3 Slayt Numarası Yer Tutucusu"/>
          <p:cNvSpPr>
            <a:spLocks noGrp="1"/>
          </p:cNvSpPr>
          <p:nvPr>
            <p:ph type="sldNum" sz="quarter" idx="10"/>
          </p:nvPr>
        </p:nvSpPr>
        <p:spPr/>
        <p:txBody>
          <a:bodyPr/>
          <a:lstStyle/>
          <a:p>
            <a:fld id="{C3CF916D-00CC-45B6-AD86-A3E6E77245EA}" type="slidenum">
              <a:rPr lang="tr-TR" smtClean="0"/>
              <a:t>7</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3CF916D-00CC-45B6-AD86-A3E6E77245EA}" type="slidenum">
              <a:rPr lang="tr-TR" smtClean="0"/>
              <a:t>8</a:t>
            </a:fld>
            <a:endParaRPr lang="tr-TR"/>
          </a:p>
        </p:txBody>
      </p:sp>
    </p:spTree>
    <p:extLst>
      <p:ext uri="{BB962C8B-B14F-4D97-AF65-F5344CB8AC3E}">
        <p14:creationId xmlns:p14="http://schemas.microsoft.com/office/powerpoint/2010/main" val="14984958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3CF916D-00CC-45B6-AD86-A3E6E77245EA}" type="slidenum">
              <a:rPr lang="tr-TR" smtClean="0"/>
              <a:t>9</a:t>
            </a:fld>
            <a:endParaRPr lang="tr-TR"/>
          </a:p>
        </p:txBody>
      </p:sp>
    </p:spTree>
    <p:extLst>
      <p:ext uri="{BB962C8B-B14F-4D97-AF65-F5344CB8AC3E}">
        <p14:creationId xmlns:p14="http://schemas.microsoft.com/office/powerpoint/2010/main" val="1056792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C8C577D-E640-4F1E-AB19-1341ECF0D92B}" type="datetime1">
              <a:rPr lang="tr-TR" smtClean="0"/>
              <a:t>6.10.2018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ADF37-E7C9-420C-95B6-E524B11928D1}" type="slidenum">
              <a:rPr lang="tr-TR" smtClean="0"/>
              <a:pPr/>
              <a:t>‹#›</a:t>
            </a:fld>
            <a:endParaRPr lang="tr-TR"/>
          </a:p>
        </p:txBody>
      </p:sp>
    </p:spTree>
    <p:extLst>
      <p:ext uri="{BB962C8B-B14F-4D97-AF65-F5344CB8AC3E}">
        <p14:creationId xmlns:p14="http://schemas.microsoft.com/office/powerpoint/2010/main" val="2899025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F181EA5-F010-4C14-A232-91C40A4225F3}" type="datetime1">
              <a:rPr lang="tr-TR" smtClean="0"/>
              <a:t>6.10.2018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ADF37-E7C9-420C-95B6-E524B11928D1}" type="slidenum">
              <a:rPr lang="tr-TR" smtClean="0"/>
              <a:pPr/>
              <a:t>‹#›</a:t>
            </a:fld>
            <a:endParaRPr lang="tr-TR"/>
          </a:p>
        </p:txBody>
      </p:sp>
    </p:spTree>
    <p:extLst>
      <p:ext uri="{BB962C8B-B14F-4D97-AF65-F5344CB8AC3E}">
        <p14:creationId xmlns:p14="http://schemas.microsoft.com/office/powerpoint/2010/main" val="2945666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D93F23F-2374-4402-B841-AAC9664B9939}" type="datetime1">
              <a:rPr lang="tr-TR" smtClean="0"/>
              <a:t>6.10.2018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ADF37-E7C9-420C-95B6-E524B11928D1}" type="slidenum">
              <a:rPr lang="tr-TR" smtClean="0"/>
              <a:pPr/>
              <a:t>‹#›</a:t>
            </a:fld>
            <a:endParaRPr lang="tr-TR"/>
          </a:p>
        </p:txBody>
      </p:sp>
    </p:spTree>
    <p:extLst>
      <p:ext uri="{BB962C8B-B14F-4D97-AF65-F5344CB8AC3E}">
        <p14:creationId xmlns:p14="http://schemas.microsoft.com/office/powerpoint/2010/main" val="3656950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455C73-F58C-4E4A-BE42-CE1B24705C78}" type="datetime1">
              <a:rPr lang="tr-TR" smtClean="0"/>
              <a:t>6.10.2018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ADF37-E7C9-420C-95B6-E524B11928D1}" type="slidenum">
              <a:rPr lang="tr-TR" smtClean="0"/>
              <a:pPr/>
              <a:t>‹#›</a:t>
            </a:fld>
            <a:endParaRPr lang="tr-TR"/>
          </a:p>
        </p:txBody>
      </p:sp>
    </p:spTree>
    <p:extLst>
      <p:ext uri="{BB962C8B-B14F-4D97-AF65-F5344CB8AC3E}">
        <p14:creationId xmlns:p14="http://schemas.microsoft.com/office/powerpoint/2010/main" val="2358474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95E294D-77B8-4726-9A4F-C53122A03BE8}" type="datetime1">
              <a:rPr lang="tr-TR" smtClean="0"/>
              <a:t>6.10.2018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ADF37-E7C9-420C-95B6-E524B11928D1}" type="slidenum">
              <a:rPr lang="tr-TR" smtClean="0"/>
              <a:pPr/>
              <a:t>‹#›</a:t>
            </a:fld>
            <a:endParaRPr lang="tr-TR"/>
          </a:p>
        </p:txBody>
      </p:sp>
    </p:spTree>
    <p:extLst>
      <p:ext uri="{BB962C8B-B14F-4D97-AF65-F5344CB8AC3E}">
        <p14:creationId xmlns:p14="http://schemas.microsoft.com/office/powerpoint/2010/main" val="792660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2039F0C-F5B6-4137-BE18-3F756B6D570C}" type="datetime1">
              <a:rPr lang="tr-TR" smtClean="0"/>
              <a:t>6.10.2018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BADF37-E7C9-420C-95B6-E524B11928D1}" type="slidenum">
              <a:rPr lang="tr-TR" smtClean="0"/>
              <a:pPr/>
              <a:t>‹#›</a:t>
            </a:fld>
            <a:endParaRPr lang="tr-TR"/>
          </a:p>
        </p:txBody>
      </p:sp>
    </p:spTree>
    <p:extLst>
      <p:ext uri="{BB962C8B-B14F-4D97-AF65-F5344CB8AC3E}">
        <p14:creationId xmlns:p14="http://schemas.microsoft.com/office/powerpoint/2010/main" val="2011861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8FBC4D3-9773-4DE0-82AB-68168EC290F5}" type="datetime1">
              <a:rPr lang="tr-TR" smtClean="0"/>
              <a:t>6.10.2018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6BADF37-E7C9-420C-95B6-E524B11928D1}" type="slidenum">
              <a:rPr lang="tr-TR" smtClean="0"/>
              <a:pPr/>
              <a:t>‹#›</a:t>
            </a:fld>
            <a:endParaRPr lang="tr-TR"/>
          </a:p>
        </p:txBody>
      </p:sp>
    </p:spTree>
    <p:extLst>
      <p:ext uri="{BB962C8B-B14F-4D97-AF65-F5344CB8AC3E}">
        <p14:creationId xmlns:p14="http://schemas.microsoft.com/office/powerpoint/2010/main" val="3939025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F4BA410-2817-493C-8E55-F151CD710FD2}" type="datetime1">
              <a:rPr lang="tr-TR" smtClean="0"/>
              <a:t>6.10.2018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6BADF37-E7C9-420C-95B6-E524B11928D1}" type="slidenum">
              <a:rPr lang="tr-TR" smtClean="0"/>
              <a:pPr/>
              <a:t>‹#›</a:t>
            </a:fld>
            <a:endParaRPr lang="tr-TR"/>
          </a:p>
        </p:txBody>
      </p:sp>
    </p:spTree>
    <p:extLst>
      <p:ext uri="{BB962C8B-B14F-4D97-AF65-F5344CB8AC3E}">
        <p14:creationId xmlns:p14="http://schemas.microsoft.com/office/powerpoint/2010/main" val="4278766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EAD4AC2-8E12-45F3-9625-C9355C8565CC}" type="datetime1">
              <a:rPr lang="tr-TR" smtClean="0"/>
              <a:t>6.10.2018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6BADF37-E7C9-420C-95B6-E524B11928D1}" type="slidenum">
              <a:rPr lang="tr-TR" smtClean="0"/>
              <a:pPr/>
              <a:t>‹#›</a:t>
            </a:fld>
            <a:endParaRPr lang="tr-TR"/>
          </a:p>
        </p:txBody>
      </p:sp>
    </p:spTree>
    <p:extLst>
      <p:ext uri="{BB962C8B-B14F-4D97-AF65-F5344CB8AC3E}">
        <p14:creationId xmlns:p14="http://schemas.microsoft.com/office/powerpoint/2010/main" val="2103254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3200E3A-8E8D-4560-9A2F-F37BAFB49D2A}" type="datetime1">
              <a:rPr lang="tr-TR" smtClean="0"/>
              <a:t>6.10.2018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BADF37-E7C9-420C-95B6-E524B11928D1}" type="slidenum">
              <a:rPr lang="tr-TR" smtClean="0"/>
              <a:pPr/>
              <a:t>‹#›</a:t>
            </a:fld>
            <a:endParaRPr lang="tr-TR"/>
          </a:p>
        </p:txBody>
      </p:sp>
    </p:spTree>
    <p:extLst>
      <p:ext uri="{BB962C8B-B14F-4D97-AF65-F5344CB8AC3E}">
        <p14:creationId xmlns:p14="http://schemas.microsoft.com/office/powerpoint/2010/main" val="365840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A4A8E4E-1FE5-406A-B377-E1CC38CC1071}" type="datetime1">
              <a:rPr lang="tr-TR" smtClean="0"/>
              <a:t>6.10.2018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BADF37-E7C9-420C-95B6-E524B11928D1}" type="slidenum">
              <a:rPr lang="tr-TR" smtClean="0"/>
              <a:pPr/>
              <a:t>‹#›</a:t>
            </a:fld>
            <a:endParaRPr lang="tr-TR"/>
          </a:p>
        </p:txBody>
      </p:sp>
    </p:spTree>
    <p:extLst>
      <p:ext uri="{BB962C8B-B14F-4D97-AF65-F5344CB8AC3E}">
        <p14:creationId xmlns:p14="http://schemas.microsoft.com/office/powerpoint/2010/main" val="309594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257D6D-79BC-4F63-B906-8DF28F34F8CD}" type="datetime1">
              <a:rPr lang="tr-TR" smtClean="0"/>
              <a:t>6.10.2018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BADF37-E7C9-420C-95B6-E524B11928D1}" type="slidenum">
              <a:rPr lang="tr-TR" smtClean="0"/>
              <a:pPr/>
              <a:t>‹#›</a:t>
            </a:fld>
            <a:endParaRPr lang="tr-TR"/>
          </a:p>
        </p:txBody>
      </p:sp>
    </p:spTree>
    <p:extLst>
      <p:ext uri="{BB962C8B-B14F-4D97-AF65-F5344CB8AC3E}">
        <p14:creationId xmlns:p14="http://schemas.microsoft.com/office/powerpoint/2010/main" val="6915205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4" name="Resim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92080" y="260648"/>
            <a:ext cx="3289548" cy="2304256"/>
          </a:xfrm>
          <a:prstGeom prst="rect">
            <a:avLst/>
          </a:prstGeom>
        </p:spPr>
      </p:pic>
      <p:sp>
        <p:nvSpPr>
          <p:cNvPr id="2" name="Başlık 1"/>
          <p:cNvSpPr>
            <a:spLocks noGrp="1"/>
          </p:cNvSpPr>
          <p:nvPr>
            <p:ph type="ctrTitle"/>
          </p:nvPr>
        </p:nvSpPr>
        <p:spPr>
          <a:xfrm>
            <a:off x="395536" y="2708920"/>
            <a:ext cx="8568952" cy="1470025"/>
          </a:xfrm>
        </p:spPr>
        <p:txBody>
          <a:bodyPr>
            <a:noAutofit/>
          </a:bodyPr>
          <a:lstStyle/>
          <a:p>
            <a:r>
              <a:rPr lang="tr-TR" sz="3600" b="1" dirty="0" smtClean="0"/>
              <a:t>KURUMSAL SOSYAL SORUMLULUK RAPORLAMASINI ETKİLEYEN FAKTÖRLER: BORSA İSTANBUL ÖRNEĞİ</a:t>
            </a:r>
            <a:endParaRPr lang="tr-TR" sz="3600" b="1" dirty="0"/>
          </a:p>
        </p:txBody>
      </p:sp>
      <p:sp>
        <p:nvSpPr>
          <p:cNvPr id="3" name="Alt Başlık 2"/>
          <p:cNvSpPr>
            <a:spLocks noGrp="1"/>
          </p:cNvSpPr>
          <p:nvPr>
            <p:ph type="subTitle" idx="1"/>
          </p:nvPr>
        </p:nvSpPr>
        <p:spPr>
          <a:xfrm>
            <a:off x="2339752" y="4725144"/>
            <a:ext cx="6400800" cy="1512168"/>
          </a:xfrm>
        </p:spPr>
        <p:txBody>
          <a:bodyPr>
            <a:normAutofit fontScale="62500" lnSpcReduction="20000"/>
          </a:bodyPr>
          <a:lstStyle/>
          <a:p>
            <a:pPr algn="r"/>
            <a:r>
              <a:rPr lang="tr-TR" sz="4400" i="1" dirty="0" smtClean="0"/>
              <a:t>DOÇ. DR. İLKER KIYMETLİ ŞEN</a:t>
            </a:r>
          </a:p>
          <a:p>
            <a:pPr algn="r"/>
            <a:r>
              <a:rPr lang="tr-TR" i="1" dirty="0" smtClean="0"/>
              <a:t>İstanbul Ticaret Üniversitesi</a:t>
            </a:r>
          </a:p>
          <a:p>
            <a:pPr algn="r"/>
            <a:r>
              <a:rPr lang="tr-TR" sz="4400" i="1" dirty="0" smtClean="0"/>
              <a:t>PROF. DR. ZEYNEP HATUNOĞLU</a:t>
            </a:r>
          </a:p>
          <a:p>
            <a:pPr algn="r"/>
            <a:r>
              <a:rPr lang="tr-TR" i="1" dirty="0" smtClean="0"/>
              <a:t>Kahramanmaraş Sütçü İmam Üniversitesi</a:t>
            </a:r>
            <a:endParaRPr lang="tr-TR" i="1" dirty="0"/>
          </a:p>
        </p:txBody>
      </p:sp>
      <p:sp>
        <p:nvSpPr>
          <p:cNvPr id="5" name="Metin kutusu 4"/>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spTree>
    <p:extLst>
      <p:ext uri="{BB962C8B-B14F-4D97-AF65-F5344CB8AC3E}">
        <p14:creationId xmlns:p14="http://schemas.microsoft.com/office/powerpoint/2010/main" val="12463170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b="1" dirty="0" smtClean="0">
                <a:solidFill>
                  <a:schemeClr val="accent3">
                    <a:lumMod val="75000"/>
                  </a:schemeClr>
                </a:solidFill>
              </a:rPr>
              <a:t>Hipotezler</a:t>
            </a:r>
            <a:endParaRPr lang="tr-TR" b="1" dirty="0">
              <a:solidFill>
                <a:schemeClr val="accent3">
                  <a:lumMod val="75000"/>
                </a:schemeClr>
              </a:solidFill>
            </a:endParaRPr>
          </a:p>
        </p:txBody>
      </p:sp>
      <p:sp>
        <p:nvSpPr>
          <p:cNvPr id="3" name="İçerik Yer Tutucusu 2"/>
          <p:cNvSpPr>
            <a:spLocks noGrp="1"/>
          </p:cNvSpPr>
          <p:nvPr>
            <p:ph idx="1"/>
          </p:nvPr>
        </p:nvSpPr>
        <p:spPr/>
        <p:txBody>
          <a:bodyPr>
            <a:normAutofit/>
          </a:bodyPr>
          <a:lstStyle/>
          <a:p>
            <a:pPr>
              <a:buClr>
                <a:schemeClr val="accent3">
                  <a:lumMod val="75000"/>
                </a:schemeClr>
              </a:buClr>
            </a:pPr>
            <a:r>
              <a:rPr lang="tr-TR" b="1" dirty="0" smtClean="0">
                <a:solidFill>
                  <a:schemeClr val="accent3">
                    <a:lumMod val="75000"/>
                  </a:schemeClr>
                </a:solidFill>
              </a:rPr>
              <a:t>H7</a:t>
            </a:r>
            <a:r>
              <a:rPr lang="tr-TR" dirty="0" smtClean="0">
                <a:solidFill>
                  <a:schemeClr val="accent3">
                    <a:lumMod val="75000"/>
                  </a:schemeClr>
                </a:solidFill>
              </a:rPr>
              <a:t>:</a:t>
            </a:r>
            <a:r>
              <a:rPr lang="tr-TR" dirty="0" smtClean="0"/>
              <a:t> </a:t>
            </a:r>
            <a:r>
              <a:rPr lang="tr-TR" dirty="0" err="1"/>
              <a:t>Sektörel</a:t>
            </a:r>
            <a:r>
              <a:rPr lang="tr-TR" dirty="0"/>
              <a:t> farklılıklar ile kurumsal sosyal sorumluluk raporlaması arasında anlamlı bir ilişki </a:t>
            </a:r>
            <a:r>
              <a:rPr lang="tr-TR" dirty="0" smtClean="0"/>
              <a:t>vardır (</a:t>
            </a:r>
            <a:r>
              <a:rPr lang="tr-TR" dirty="0" err="1"/>
              <a:t>Haniffa</a:t>
            </a:r>
            <a:r>
              <a:rPr lang="tr-TR" dirty="0"/>
              <a:t> &amp; </a:t>
            </a:r>
            <a:r>
              <a:rPr lang="tr-TR" dirty="0" err="1"/>
              <a:t>Cooke</a:t>
            </a:r>
            <a:r>
              <a:rPr lang="tr-TR" dirty="0"/>
              <a:t>, </a:t>
            </a:r>
            <a:r>
              <a:rPr lang="tr-TR" dirty="0" smtClean="0"/>
              <a:t>2005; </a:t>
            </a:r>
            <a:r>
              <a:rPr lang="tr-TR" dirty="0" err="1" smtClean="0"/>
              <a:t>Haider</a:t>
            </a:r>
            <a:r>
              <a:rPr lang="tr-TR" dirty="0"/>
              <a:t>, </a:t>
            </a:r>
            <a:r>
              <a:rPr lang="tr-TR" dirty="0" smtClean="0"/>
              <a:t>2010, </a:t>
            </a:r>
            <a:r>
              <a:rPr lang="tr-TR" dirty="0" err="1" smtClean="0"/>
              <a:t>Gao</a:t>
            </a:r>
            <a:r>
              <a:rPr lang="tr-TR" dirty="0" smtClean="0"/>
              <a:t> </a:t>
            </a:r>
            <a:r>
              <a:rPr lang="tr-TR" dirty="0"/>
              <a:t>et al</a:t>
            </a:r>
            <a:r>
              <a:rPr lang="tr-TR" dirty="0" smtClean="0"/>
              <a:t>., 2005).</a:t>
            </a:r>
            <a:endParaRPr lang="tr-TR" dirty="0"/>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7" name="Slayt Numarası Yer Tutucusu 6"/>
          <p:cNvSpPr>
            <a:spLocks noGrp="1"/>
          </p:cNvSpPr>
          <p:nvPr>
            <p:ph type="sldNum" sz="quarter" idx="12"/>
          </p:nvPr>
        </p:nvSpPr>
        <p:spPr/>
        <p:txBody>
          <a:bodyPr/>
          <a:lstStyle/>
          <a:p>
            <a:fld id="{B6BADF37-E7C9-420C-95B6-E524B11928D1}" type="slidenum">
              <a:rPr lang="tr-TR" smtClean="0"/>
              <a:pPr/>
              <a:t>10</a:t>
            </a:fld>
            <a:endParaRPr lang="tr-TR"/>
          </a:p>
        </p:txBody>
      </p:sp>
    </p:spTree>
    <p:extLst>
      <p:ext uri="{BB962C8B-B14F-4D97-AF65-F5344CB8AC3E}">
        <p14:creationId xmlns:p14="http://schemas.microsoft.com/office/powerpoint/2010/main" val="35026652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b="1" dirty="0" smtClean="0">
                <a:solidFill>
                  <a:schemeClr val="accent3">
                    <a:lumMod val="75000"/>
                  </a:schemeClr>
                </a:solidFill>
              </a:rPr>
              <a:t>Veri ve Örneklem</a:t>
            </a:r>
            <a:endParaRPr lang="tr-TR" b="1" dirty="0">
              <a:solidFill>
                <a:schemeClr val="accent3">
                  <a:lumMod val="75000"/>
                </a:schemeClr>
              </a:solidFill>
            </a:endParaRPr>
          </a:p>
        </p:txBody>
      </p:sp>
      <p:sp>
        <p:nvSpPr>
          <p:cNvPr id="3" name="İçerik Yer Tutucusu 2"/>
          <p:cNvSpPr>
            <a:spLocks noGrp="1"/>
          </p:cNvSpPr>
          <p:nvPr>
            <p:ph idx="1"/>
          </p:nvPr>
        </p:nvSpPr>
        <p:spPr/>
        <p:txBody>
          <a:bodyPr>
            <a:normAutofit fontScale="92500" lnSpcReduction="10000"/>
          </a:bodyPr>
          <a:lstStyle/>
          <a:p>
            <a:pPr>
              <a:buClr>
                <a:schemeClr val="accent3">
                  <a:lumMod val="75000"/>
                </a:schemeClr>
              </a:buClr>
            </a:pPr>
            <a:r>
              <a:rPr lang="tr-TR" dirty="0"/>
              <a:t>BIST Sürdürülebilirlik Endeksinin 2014 yılında kurulmasından dolayı, 2014-2017 yıllarında işlem gören 29 şirket analize dahil edilmiştir. </a:t>
            </a:r>
            <a:endParaRPr lang="tr-TR" dirty="0" smtClean="0"/>
          </a:p>
          <a:p>
            <a:pPr>
              <a:buClr>
                <a:schemeClr val="accent3">
                  <a:lumMod val="75000"/>
                </a:schemeClr>
              </a:buClr>
            </a:pPr>
            <a:r>
              <a:rPr lang="tr-TR" dirty="0" smtClean="0"/>
              <a:t>  8 	bankacılık </a:t>
            </a:r>
            <a:r>
              <a:rPr lang="tr-TR" dirty="0"/>
              <a:t>ve finans </a:t>
            </a:r>
            <a:r>
              <a:rPr lang="tr-TR" dirty="0" smtClean="0"/>
              <a:t>sektörü</a:t>
            </a:r>
          </a:p>
          <a:p>
            <a:pPr>
              <a:buClr>
                <a:schemeClr val="accent3">
                  <a:lumMod val="75000"/>
                </a:schemeClr>
              </a:buClr>
            </a:pPr>
            <a:r>
              <a:rPr lang="tr-TR" dirty="0" smtClean="0"/>
              <a:t>10 	imalat sanayi </a:t>
            </a:r>
          </a:p>
          <a:p>
            <a:pPr>
              <a:buClr>
                <a:schemeClr val="accent3">
                  <a:lumMod val="75000"/>
                </a:schemeClr>
              </a:buClr>
            </a:pPr>
            <a:r>
              <a:rPr lang="tr-TR" dirty="0" smtClean="0"/>
              <a:t>  3  	iletişim </a:t>
            </a:r>
            <a:r>
              <a:rPr lang="tr-TR" dirty="0"/>
              <a:t>ve perakende </a:t>
            </a:r>
            <a:r>
              <a:rPr lang="tr-TR" dirty="0" smtClean="0"/>
              <a:t>sektörü </a:t>
            </a:r>
          </a:p>
          <a:p>
            <a:pPr>
              <a:buClr>
                <a:schemeClr val="accent3">
                  <a:lumMod val="75000"/>
                </a:schemeClr>
              </a:buClr>
            </a:pPr>
            <a:r>
              <a:rPr lang="tr-TR" dirty="0" smtClean="0"/>
              <a:t>  5 	otomotiv </a:t>
            </a:r>
            <a:r>
              <a:rPr lang="tr-TR" dirty="0"/>
              <a:t>ve lastik </a:t>
            </a:r>
            <a:r>
              <a:rPr lang="tr-TR" dirty="0" smtClean="0"/>
              <a:t>sektörü  </a:t>
            </a:r>
          </a:p>
          <a:p>
            <a:pPr>
              <a:buClr>
                <a:schemeClr val="accent3">
                  <a:lumMod val="75000"/>
                </a:schemeClr>
              </a:buClr>
            </a:pPr>
            <a:r>
              <a:rPr lang="tr-TR" dirty="0" smtClean="0"/>
              <a:t>  2 	petrol </a:t>
            </a:r>
            <a:r>
              <a:rPr lang="tr-TR" dirty="0"/>
              <a:t>ve kimya </a:t>
            </a:r>
            <a:r>
              <a:rPr lang="tr-TR" dirty="0" smtClean="0"/>
              <a:t>sektörü </a:t>
            </a:r>
          </a:p>
          <a:p>
            <a:pPr>
              <a:buClr>
                <a:schemeClr val="accent3">
                  <a:lumMod val="75000"/>
                </a:schemeClr>
              </a:buClr>
            </a:pPr>
            <a:r>
              <a:rPr lang="tr-TR" dirty="0" smtClean="0"/>
              <a:t>  1 	taşımacılık sektörü</a:t>
            </a:r>
            <a:endParaRPr lang="tr-TR" dirty="0"/>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7" name="Slayt Numarası Yer Tutucusu 6"/>
          <p:cNvSpPr>
            <a:spLocks noGrp="1"/>
          </p:cNvSpPr>
          <p:nvPr>
            <p:ph type="sldNum" sz="quarter" idx="12"/>
          </p:nvPr>
        </p:nvSpPr>
        <p:spPr/>
        <p:txBody>
          <a:bodyPr/>
          <a:lstStyle/>
          <a:p>
            <a:fld id="{B6BADF37-E7C9-420C-95B6-E524B11928D1}" type="slidenum">
              <a:rPr lang="tr-TR" smtClean="0"/>
              <a:pPr/>
              <a:t>11</a:t>
            </a:fld>
            <a:endParaRPr lang="tr-TR"/>
          </a:p>
        </p:txBody>
      </p:sp>
    </p:spTree>
    <p:extLst>
      <p:ext uri="{BB962C8B-B14F-4D97-AF65-F5344CB8AC3E}">
        <p14:creationId xmlns:p14="http://schemas.microsoft.com/office/powerpoint/2010/main" val="8717595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aphicFrame>
        <p:nvGraphicFramePr>
          <p:cNvPr id="9" name="Tablo 8"/>
          <p:cNvGraphicFramePr>
            <a:graphicFrameLocks noGrp="1"/>
          </p:cNvGraphicFramePr>
          <p:nvPr>
            <p:extLst>
              <p:ext uri="{D42A27DB-BD31-4B8C-83A1-F6EECF244321}">
                <p14:modId xmlns:p14="http://schemas.microsoft.com/office/powerpoint/2010/main" val="2541640651"/>
              </p:ext>
            </p:extLst>
          </p:nvPr>
        </p:nvGraphicFramePr>
        <p:xfrm>
          <a:off x="251520" y="565417"/>
          <a:ext cx="8640960" cy="6212910"/>
        </p:xfrm>
        <a:graphic>
          <a:graphicData uri="http://schemas.openxmlformats.org/drawingml/2006/table">
            <a:tbl>
              <a:tblPr firstRow="1" firstCol="1" bandRow="1"/>
              <a:tblGrid>
                <a:gridCol w="4431262">
                  <a:extLst>
                    <a:ext uri="{9D8B030D-6E8A-4147-A177-3AD203B41FA5}">
                      <a16:colId xmlns:a16="http://schemas.microsoft.com/office/drawing/2014/main" val="20000"/>
                    </a:ext>
                  </a:extLst>
                </a:gridCol>
                <a:gridCol w="4209698">
                  <a:extLst>
                    <a:ext uri="{9D8B030D-6E8A-4147-A177-3AD203B41FA5}">
                      <a16:colId xmlns:a16="http://schemas.microsoft.com/office/drawing/2014/main" val="20001"/>
                    </a:ext>
                  </a:extLst>
                </a:gridCol>
              </a:tblGrid>
              <a:tr h="241947">
                <a:tc>
                  <a:txBody>
                    <a:bodyPr/>
                    <a:lstStyle/>
                    <a:p>
                      <a:pPr>
                        <a:lnSpc>
                          <a:spcPct val="115000"/>
                        </a:lnSpc>
                        <a:spcAft>
                          <a:spcPts val="0"/>
                        </a:spcAft>
                      </a:pPr>
                      <a:r>
                        <a:rPr lang="tr-TR" sz="1600" b="1" dirty="0">
                          <a:solidFill>
                            <a:srgbClr val="000000"/>
                          </a:solidFill>
                          <a:effectLst/>
                          <a:latin typeface="Times New Roman"/>
                          <a:ea typeface="Times New Roman"/>
                          <a:cs typeface="Times New Roman"/>
                        </a:rPr>
                        <a:t>Çevre</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effectLst/>
                          <a:latin typeface="Times New Roman"/>
                          <a:ea typeface="Times New Roman"/>
                          <a:cs typeface="Times New Roman"/>
                        </a:rPr>
                        <a:t>Sağlık ve Güvenlik</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95648">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Kirlilik kontrolü (hava, su, toprak, gürültü, görsel)</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İş yerinde sağlık ve güvenlik</a:t>
                      </a:r>
                      <a:endParaRPr lang="tr-TR" sz="1600" dirty="0">
                        <a:effectLst/>
                        <a:latin typeface="Calibri"/>
                        <a:ea typeface="Times New Roman"/>
                        <a:cs typeface="Times New Roman"/>
                      </a:endParaRPr>
                    </a:p>
                  </a:txBody>
                  <a:tcPr marL="59034" marR="59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1947">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Çevresel zararın önlenmesi</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Müşteri güvenliği</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41947">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Atık geri dönüşüm</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Ürün güvenliği</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41947">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Doğal kaynakların korunması</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Kazaların oranı</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Araştırma ve geliştirme</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Tazminat</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01066">
                <a:tc>
                  <a:txBody>
                    <a:bodyPr/>
                    <a:lstStyle/>
                    <a:p>
                      <a:pPr>
                        <a:lnSpc>
                          <a:spcPct val="115000"/>
                        </a:lnSpc>
                        <a:spcAft>
                          <a:spcPts val="0"/>
                        </a:spcAft>
                      </a:pPr>
                      <a:r>
                        <a:rPr lang="tr-TR" sz="1600">
                          <a:solidFill>
                            <a:srgbClr val="000000"/>
                          </a:solidFill>
                          <a:effectLst/>
                          <a:latin typeface="Times New Roman"/>
                          <a:ea typeface="Times New Roman"/>
                          <a:cs typeface="Times New Roman"/>
                        </a:rPr>
                        <a:t>Çevre denetimi</a:t>
                      </a:r>
                      <a:endParaRPr lang="tr-TR" sz="1600">
                        <a:effectLst/>
                        <a:latin typeface="Calibri"/>
                        <a:ea typeface="Times New Roman"/>
                        <a:cs typeface="Times New Roman"/>
                      </a:endParaRPr>
                    </a:p>
                  </a:txBody>
                  <a:tcPr marL="59034" marR="59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Sağlık ve güvenlikler ile ilgili diğer açıklamalar</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Çevre politikası</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dirty="0">
                          <a:solidFill>
                            <a:srgbClr val="000000"/>
                          </a:solidFill>
                          <a:effectLst/>
                          <a:latin typeface="Times New Roman"/>
                          <a:ea typeface="Times New Roman"/>
                          <a:cs typeface="Times New Roman"/>
                        </a:rPr>
                        <a:t>İnsan </a:t>
                      </a:r>
                      <a:r>
                        <a:rPr lang="tr-TR" sz="1600" b="1" dirty="0" smtClean="0">
                          <a:solidFill>
                            <a:srgbClr val="000000"/>
                          </a:solidFill>
                          <a:effectLst/>
                          <a:latin typeface="Times New Roman"/>
                          <a:ea typeface="Times New Roman"/>
                          <a:cs typeface="Times New Roman"/>
                        </a:rPr>
                        <a:t>Kaynakları</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Çevreyle ilgili diğer açıklamalar</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Çalışan (işçi) geliştirme / eğitim programları</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41947">
                <a:tc>
                  <a:txBody>
                    <a:bodyPr/>
                    <a:lstStyle/>
                    <a:p>
                      <a:pPr>
                        <a:lnSpc>
                          <a:spcPct val="115000"/>
                        </a:lnSpc>
                        <a:spcAft>
                          <a:spcPts val="0"/>
                        </a:spcAft>
                      </a:pPr>
                      <a:r>
                        <a:rPr lang="tr-TR" sz="1600" b="1">
                          <a:solidFill>
                            <a:srgbClr val="000000"/>
                          </a:solidFill>
                          <a:effectLst/>
                          <a:latin typeface="Times New Roman"/>
                          <a:ea typeface="Times New Roman"/>
                          <a:cs typeface="Times New Roman"/>
                        </a:rPr>
                        <a:t>Enerji</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Ödeme ve sağlanan faydalar</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Koruma ve enerji tasarrufu</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Emeklilik planları</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Yeni kaynaklar geliştirilmesi / keşfi</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İşçiye kredi imkanı</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Yeni kaynakların kullanımı</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İşçiye şirket hissesi sahip olma imkanı</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Enerji ile ilgili diğer açıklamalar</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Spor ve rekreasyon</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41947">
                <a:tc>
                  <a:txBody>
                    <a:bodyPr/>
                    <a:lstStyle/>
                    <a:p>
                      <a:pPr>
                        <a:lnSpc>
                          <a:spcPct val="115000"/>
                        </a:lnSpc>
                        <a:spcAft>
                          <a:spcPts val="0"/>
                        </a:spcAft>
                      </a:pPr>
                      <a:r>
                        <a:rPr lang="tr-TR" sz="1600" b="1" dirty="0">
                          <a:solidFill>
                            <a:srgbClr val="000000"/>
                          </a:solidFill>
                          <a:effectLst/>
                          <a:latin typeface="Times New Roman"/>
                          <a:ea typeface="Times New Roman"/>
                          <a:cs typeface="Times New Roman"/>
                        </a:rPr>
                        <a:t>Adil </a:t>
                      </a:r>
                      <a:r>
                        <a:rPr lang="tr-TR" sz="1600" b="1" dirty="0" smtClean="0">
                          <a:solidFill>
                            <a:srgbClr val="000000"/>
                          </a:solidFill>
                          <a:effectLst/>
                          <a:latin typeface="Times New Roman"/>
                          <a:ea typeface="Times New Roman"/>
                          <a:cs typeface="Times New Roman"/>
                        </a:rPr>
                        <a:t>İş Uygulamaları</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İşçilerle ilgili diğer açıklamalar</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Kadın işçi çalıştırma (cinsiyet eşitliği)</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dirty="0">
                          <a:solidFill>
                            <a:srgbClr val="000000"/>
                          </a:solidFill>
                          <a:effectLst/>
                          <a:latin typeface="Times New Roman"/>
                          <a:ea typeface="Times New Roman"/>
                          <a:cs typeface="Times New Roman"/>
                        </a:rPr>
                        <a:t>Toplu </a:t>
                      </a:r>
                      <a:r>
                        <a:rPr lang="tr-TR" sz="1600" b="1" dirty="0" smtClean="0">
                          <a:solidFill>
                            <a:srgbClr val="000000"/>
                          </a:solidFill>
                          <a:effectLst/>
                          <a:latin typeface="Times New Roman"/>
                          <a:ea typeface="Times New Roman"/>
                          <a:cs typeface="Times New Roman"/>
                        </a:rPr>
                        <a:t>Hareket Etme</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Azınlık çalıştırma (ırk eşitliği)</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Sendikal hakları kullanma imkanı</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Engelli personel çalıştırma</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Siyasi partilere üye olma ve hizmet</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Müşteri şikayetleri</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dirty="0">
                          <a:solidFill>
                            <a:srgbClr val="000000"/>
                          </a:solidFill>
                          <a:effectLst/>
                          <a:latin typeface="Times New Roman"/>
                          <a:ea typeface="Times New Roman"/>
                          <a:cs typeface="Times New Roman"/>
                        </a:rPr>
                        <a:t>Sosyal aktivite sponsorluğu</a:t>
                      </a:r>
                      <a:endParaRPr lang="tr-TR" sz="1600" dirty="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Yasal takibat, dava ve yükümlülükler</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600" dirty="0">
                          <a:effectLst/>
                          <a:latin typeface="Times New Roman"/>
                          <a:ea typeface="Times New Roman"/>
                          <a:cs typeface="Times New Roman"/>
                        </a:rPr>
                        <a:t> </a:t>
                      </a:r>
                      <a:endParaRPr lang="tr-TR" sz="1600" dirty="0">
                        <a:effectLst/>
                        <a:latin typeface="Calibri"/>
                        <a:ea typeface="Times New Roman"/>
                        <a:cs typeface="Times New Roman"/>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288292">
                <a:tc>
                  <a:txBody>
                    <a:bodyPr/>
                    <a:lstStyle/>
                    <a:p>
                      <a:pPr>
                        <a:lnSpc>
                          <a:spcPct val="115000"/>
                        </a:lnSpc>
                        <a:spcAft>
                          <a:spcPts val="0"/>
                        </a:spcAft>
                      </a:pPr>
                      <a:r>
                        <a:rPr lang="tr-TR" sz="1600">
                          <a:solidFill>
                            <a:srgbClr val="000000"/>
                          </a:solidFill>
                          <a:effectLst/>
                          <a:latin typeface="Times New Roman"/>
                          <a:ea typeface="Times New Roman"/>
                          <a:cs typeface="Times New Roman"/>
                        </a:rPr>
                        <a:t>ISO vb. belgelere sahip olma (kalite politikası)</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600" dirty="0">
                          <a:effectLst/>
                          <a:latin typeface="Times New Roman"/>
                          <a:ea typeface="Times New Roman"/>
                          <a:cs typeface="Times New Roman"/>
                        </a:rPr>
                        <a:t> </a:t>
                      </a:r>
                      <a:endParaRPr lang="tr-TR" sz="1600" dirty="0">
                        <a:effectLst/>
                        <a:latin typeface="Calibri"/>
                        <a:ea typeface="Times New Roman"/>
                        <a:cs typeface="Times New Roman"/>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r h="241947">
                <a:tc>
                  <a:txBody>
                    <a:bodyPr/>
                    <a:lstStyle/>
                    <a:p>
                      <a:pPr>
                        <a:lnSpc>
                          <a:spcPct val="115000"/>
                        </a:lnSpc>
                        <a:spcAft>
                          <a:spcPts val="0"/>
                        </a:spcAft>
                      </a:pPr>
                      <a:r>
                        <a:rPr lang="tr-TR" sz="1600">
                          <a:solidFill>
                            <a:srgbClr val="000000"/>
                          </a:solidFill>
                          <a:effectLst/>
                          <a:latin typeface="Times New Roman"/>
                          <a:ea typeface="Times New Roman"/>
                          <a:cs typeface="Times New Roman"/>
                        </a:rPr>
                        <a:t>İş uygulamalarıyla ilgili diğer açıklamalar</a:t>
                      </a:r>
                      <a:endParaRPr lang="tr-TR" sz="1600">
                        <a:effectLst/>
                        <a:latin typeface="Calibri"/>
                        <a:ea typeface="Times New Roman"/>
                        <a:cs typeface="Times New Roman"/>
                      </a:endParaRPr>
                    </a:p>
                  </a:txBody>
                  <a:tcPr marL="59034" marR="5903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tr-TR" sz="1600" dirty="0">
                          <a:effectLst/>
                          <a:latin typeface="Times New Roman"/>
                          <a:ea typeface="Times New Roman"/>
                          <a:cs typeface="Times New Roman"/>
                        </a:rPr>
                        <a:t> </a:t>
                      </a:r>
                      <a:endParaRPr lang="tr-TR" sz="1600" dirty="0">
                        <a:effectLst/>
                        <a:latin typeface="Calibri"/>
                        <a:ea typeface="Times New Roman"/>
                        <a:cs typeface="Times New Roman"/>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bl>
          </a:graphicData>
        </a:graphic>
      </p:graphicFrame>
      <p:sp>
        <p:nvSpPr>
          <p:cNvPr id="10" name="Metin kutusu 9"/>
          <p:cNvSpPr txBox="1"/>
          <p:nvPr/>
        </p:nvSpPr>
        <p:spPr>
          <a:xfrm>
            <a:off x="1691680" y="116632"/>
            <a:ext cx="6343788" cy="400110"/>
          </a:xfrm>
          <a:prstGeom prst="rect">
            <a:avLst/>
          </a:prstGeom>
          <a:noFill/>
        </p:spPr>
        <p:txBody>
          <a:bodyPr wrap="none" rtlCol="0">
            <a:spAutoFit/>
          </a:bodyPr>
          <a:lstStyle/>
          <a:p>
            <a:r>
              <a:rPr lang="tr-TR" sz="2000" b="1" dirty="0" smtClean="0"/>
              <a:t>Tablo 1: Kurumsal Sosyal Sorumluluk İçerik ve Alt Konuları</a:t>
            </a:r>
            <a:endParaRPr lang="tr-TR" sz="2000" b="1" dirty="0"/>
          </a:p>
        </p:txBody>
      </p:sp>
      <p:sp>
        <p:nvSpPr>
          <p:cNvPr id="2" name="Slayt Numarası Yer Tutucusu 1"/>
          <p:cNvSpPr>
            <a:spLocks noGrp="1"/>
          </p:cNvSpPr>
          <p:nvPr>
            <p:ph type="sldNum" sz="quarter" idx="12"/>
          </p:nvPr>
        </p:nvSpPr>
        <p:spPr/>
        <p:txBody>
          <a:bodyPr/>
          <a:lstStyle/>
          <a:p>
            <a:fld id="{B6BADF37-E7C9-420C-95B6-E524B11928D1}" type="slidenum">
              <a:rPr lang="tr-TR" smtClean="0"/>
              <a:pPr/>
              <a:t>12</a:t>
            </a:fld>
            <a:endParaRPr lang="tr-TR"/>
          </a:p>
        </p:txBody>
      </p:sp>
    </p:spTree>
    <p:extLst>
      <p:ext uri="{BB962C8B-B14F-4D97-AF65-F5344CB8AC3E}">
        <p14:creationId xmlns:p14="http://schemas.microsoft.com/office/powerpoint/2010/main" val="2357810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74638"/>
            <a:ext cx="8291264" cy="1143000"/>
          </a:xfrm>
        </p:spPr>
        <p:txBody>
          <a:bodyPr>
            <a:normAutofit/>
          </a:bodyPr>
          <a:lstStyle/>
          <a:p>
            <a:pPr algn="l"/>
            <a:r>
              <a:rPr lang="tr-TR" b="1" dirty="0" smtClean="0">
                <a:solidFill>
                  <a:schemeClr val="accent3">
                    <a:lumMod val="75000"/>
                  </a:schemeClr>
                </a:solidFill>
              </a:rPr>
              <a:t>CSR Düzeyinin Hesaplanması</a:t>
            </a:r>
            <a:endParaRPr lang="tr-TR" b="1" dirty="0">
              <a:solidFill>
                <a:schemeClr val="accent3">
                  <a:lumMod val="75000"/>
                </a:schemeClr>
              </a:solidFill>
            </a:endParaRPr>
          </a:p>
        </p:txBody>
      </p:sp>
      <p:sp>
        <p:nvSpPr>
          <p:cNvPr id="3" name="İçerik Yer Tutucusu 2"/>
          <p:cNvSpPr>
            <a:spLocks noGrp="1"/>
          </p:cNvSpPr>
          <p:nvPr>
            <p:ph idx="1"/>
          </p:nvPr>
        </p:nvSpPr>
        <p:spPr>
          <a:xfrm>
            <a:off x="457200" y="1340768"/>
            <a:ext cx="8229600" cy="4785395"/>
          </a:xfrm>
        </p:spPr>
        <p:txBody>
          <a:bodyPr>
            <a:normAutofit fontScale="77500" lnSpcReduction="20000"/>
          </a:bodyPr>
          <a:lstStyle/>
          <a:p>
            <a:endParaRPr lang="tr-TR" dirty="0" smtClean="0"/>
          </a:p>
          <a:p>
            <a:endParaRPr lang="tr-TR" dirty="0" smtClean="0"/>
          </a:p>
          <a:p>
            <a:endParaRPr lang="tr-TR" dirty="0" smtClean="0"/>
          </a:p>
          <a:p>
            <a:pPr>
              <a:buNone/>
            </a:pPr>
            <a:r>
              <a:rPr lang="tr-TR" dirty="0" err="1" smtClean="0"/>
              <a:t>CSD</a:t>
            </a:r>
            <a:r>
              <a:rPr lang="tr-TR" baseline="-25000" dirty="0" err="1" smtClean="0"/>
              <a:t>n</a:t>
            </a:r>
            <a:r>
              <a:rPr lang="tr-TR" dirty="0" smtClean="0"/>
              <a:t> 	= Kurumsal sosyal raporlama puanı</a:t>
            </a:r>
          </a:p>
          <a:p>
            <a:pPr>
              <a:buNone/>
            </a:pPr>
            <a:r>
              <a:rPr lang="tr-TR" dirty="0" smtClean="0"/>
              <a:t>n 		= Her bir şirket için toplam kalem sayısı, n = 35</a:t>
            </a:r>
          </a:p>
          <a:p>
            <a:pPr>
              <a:buNone/>
            </a:pPr>
            <a:r>
              <a:rPr lang="tr-TR" dirty="0" err="1" smtClean="0"/>
              <a:t>I</a:t>
            </a:r>
            <a:r>
              <a:rPr lang="tr-TR" baseline="-25000" dirty="0" err="1" smtClean="0"/>
              <a:t>n</a:t>
            </a:r>
            <a:r>
              <a:rPr lang="tr-TR" dirty="0" smtClean="0"/>
              <a:t> 		= Eğer kalem (ifade) açıklanmışsa 1, açıklanmamışsa 0</a:t>
            </a:r>
          </a:p>
          <a:p>
            <a:endParaRPr lang="tr-TR" dirty="0" smtClean="0"/>
          </a:p>
          <a:p>
            <a:r>
              <a:rPr lang="tr-TR" dirty="0" smtClean="0"/>
              <a:t>Çalışmada bağımsız değişken olarak yönetim kurulundaki bağımsız üye oranı (BIND), kurumsal sahiplik oranı (OWN) kullanılmıştır. Kontrol değişkenleri olarak da net karlılık (PRF), finansal kaldıraç (LEV), sektör (IND), şirket büyüklüğü (SIZ) ve şirket yaşı (AGE) kullanılmıştır. </a:t>
            </a:r>
            <a:endParaRPr lang="tr-TR" dirty="0"/>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025"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331640" y="1268760"/>
            <a:ext cx="1584176" cy="926911"/>
          </a:xfrm>
          <a:prstGeom prst="rect">
            <a:avLst/>
          </a:prstGeom>
          <a:noFill/>
        </p:spPr>
      </p:pic>
      <p:sp>
        <p:nvSpPr>
          <p:cNvPr id="1027" name="Rectangle 3"/>
          <p:cNvSpPr>
            <a:spLocks noChangeArrowheads="1"/>
          </p:cNvSpPr>
          <p:nvPr/>
        </p:nvSpPr>
        <p:spPr bwMode="auto">
          <a:xfrm>
            <a:off x="0" y="9810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Metin kutusu 7"/>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9" name="Resim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5" name="Slayt Numarası Yer Tutucusu 4"/>
          <p:cNvSpPr>
            <a:spLocks noGrp="1"/>
          </p:cNvSpPr>
          <p:nvPr>
            <p:ph type="sldNum" sz="quarter" idx="12"/>
          </p:nvPr>
        </p:nvSpPr>
        <p:spPr/>
        <p:txBody>
          <a:bodyPr/>
          <a:lstStyle/>
          <a:p>
            <a:fld id="{B6BADF37-E7C9-420C-95B6-E524B11928D1}" type="slidenum">
              <a:rPr lang="tr-TR" smtClean="0"/>
              <a:pPr/>
              <a:t>13</a:t>
            </a:fld>
            <a:endParaRPr lang="tr-TR"/>
          </a:p>
        </p:txBody>
      </p:sp>
    </p:spTree>
    <p:extLst>
      <p:ext uri="{BB962C8B-B14F-4D97-AF65-F5344CB8AC3E}">
        <p14:creationId xmlns:p14="http://schemas.microsoft.com/office/powerpoint/2010/main" val="8717595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b="1" dirty="0" smtClean="0">
                <a:solidFill>
                  <a:schemeClr val="accent3">
                    <a:lumMod val="75000"/>
                  </a:schemeClr>
                </a:solidFill>
              </a:rPr>
              <a:t>Yöntem ve Model</a:t>
            </a:r>
            <a:endParaRPr lang="tr-TR" b="1" dirty="0">
              <a:solidFill>
                <a:schemeClr val="accent3">
                  <a:lumMod val="75000"/>
                </a:schemeClr>
              </a:solidFill>
            </a:endParaRPr>
          </a:p>
        </p:txBody>
      </p:sp>
      <p:sp>
        <p:nvSpPr>
          <p:cNvPr id="3" name="İçerik Yer Tutucusu 2"/>
          <p:cNvSpPr>
            <a:spLocks noGrp="1"/>
          </p:cNvSpPr>
          <p:nvPr>
            <p:ph idx="1"/>
          </p:nvPr>
        </p:nvSpPr>
        <p:spPr>
          <a:xfrm>
            <a:off x="457200" y="1340768"/>
            <a:ext cx="8229600" cy="4785395"/>
          </a:xfrm>
        </p:spPr>
        <p:txBody>
          <a:bodyPr>
            <a:normAutofit/>
          </a:bodyPr>
          <a:lstStyle/>
          <a:p>
            <a:pPr>
              <a:buNone/>
            </a:pPr>
            <a:r>
              <a:rPr lang="tr-TR" dirty="0" smtClean="0"/>
              <a:t>Regresyon Modeli</a:t>
            </a:r>
          </a:p>
          <a:p>
            <a:pPr>
              <a:buNone/>
            </a:pPr>
            <a:endParaRPr lang="tr-TR" dirty="0" smtClean="0"/>
          </a:p>
          <a:p>
            <a:r>
              <a:rPr lang="tr-TR" dirty="0" err="1" smtClean="0"/>
              <a:t>CSD</a:t>
            </a:r>
            <a:r>
              <a:rPr lang="tr-TR" baseline="-25000" dirty="0" err="1" smtClean="0"/>
              <a:t>n</a:t>
            </a:r>
            <a:r>
              <a:rPr lang="tr-TR" dirty="0" smtClean="0"/>
              <a:t> 	= β</a:t>
            </a:r>
            <a:r>
              <a:rPr lang="tr-TR" baseline="-25000" dirty="0" smtClean="0"/>
              <a:t>0</a:t>
            </a:r>
            <a:r>
              <a:rPr lang="tr-TR" dirty="0" smtClean="0"/>
              <a:t> + β</a:t>
            </a:r>
            <a:r>
              <a:rPr lang="tr-TR" baseline="-25000" dirty="0" smtClean="0"/>
              <a:t>1</a:t>
            </a:r>
            <a:r>
              <a:rPr lang="tr-TR" dirty="0" smtClean="0"/>
              <a:t>BIND + β</a:t>
            </a:r>
            <a:r>
              <a:rPr lang="tr-TR" baseline="-25000" dirty="0" smtClean="0"/>
              <a:t>2</a:t>
            </a:r>
            <a:r>
              <a:rPr lang="tr-TR" dirty="0" smtClean="0"/>
              <a:t>OWN + β</a:t>
            </a:r>
            <a:r>
              <a:rPr lang="tr-TR" baseline="-25000" dirty="0" smtClean="0"/>
              <a:t>3</a:t>
            </a:r>
            <a:r>
              <a:rPr lang="tr-TR" dirty="0" smtClean="0"/>
              <a:t>PRF + β</a:t>
            </a:r>
            <a:r>
              <a:rPr lang="tr-TR" baseline="-25000" dirty="0" smtClean="0"/>
              <a:t>4</a:t>
            </a:r>
            <a:r>
              <a:rPr lang="tr-TR" dirty="0" smtClean="0"/>
              <a:t>LEV + β</a:t>
            </a:r>
            <a:r>
              <a:rPr lang="tr-TR" baseline="-25000" dirty="0" smtClean="0"/>
              <a:t>5</a:t>
            </a:r>
            <a:r>
              <a:rPr lang="tr-TR" dirty="0" smtClean="0"/>
              <a:t>IND + β</a:t>
            </a:r>
            <a:r>
              <a:rPr lang="tr-TR" baseline="-25000" dirty="0" smtClean="0"/>
              <a:t>6</a:t>
            </a:r>
            <a:r>
              <a:rPr lang="tr-TR" dirty="0" smtClean="0"/>
              <a:t>SIZ + β</a:t>
            </a:r>
            <a:r>
              <a:rPr lang="tr-TR" baseline="-25000" dirty="0" smtClean="0"/>
              <a:t>7</a:t>
            </a:r>
            <a:r>
              <a:rPr lang="tr-TR" dirty="0" smtClean="0"/>
              <a:t>AGE + ε</a:t>
            </a:r>
            <a:endParaRPr lang="tr-TR" dirty="0"/>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27" name="Rectangle 3"/>
          <p:cNvSpPr>
            <a:spLocks noChangeArrowheads="1"/>
          </p:cNvSpPr>
          <p:nvPr/>
        </p:nvSpPr>
        <p:spPr bwMode="auto">
          <a:xfrm>
            <a:off x="0" y="9810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Metin kutusu 6"/>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8" name="Resim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5" name="Slayt Numarası Yer Tutucusu 4"/>
          <p:cNvSpPr>
            <a:spLocks noGrp="1"/>
          </p:cNvSpPr>
          <p:nvPr>
            <p:ph type="sldNum" sz="quarter" idx="12"/>
          </p:nvPr>
        </p:nvSpPr>
        <p:spPr/>
        <p:txBody>
          <a:bodyPr/>
          <a:lstStyle/>
          <a:p>
            <a:fld id="{B6BADF37-E7C9-420C-95B6-E524B11928D1}" type="slidenum">
              <a:rPr lang="tr-TR" smtClean="0"/>
              <a:pPr/>
              <a:t>14</a:t>
            </a:fld>
            <a:endParaRPr lang="tr-TR"/>
          </a:p>
        </p:txBody>
      </p:sp>
    </p:spTree>
    <p:extLst>
      <p:ext uri="{BB962C8B-B14F-4D97-AF65-F5344CB8AC3E}">
        <p14:creationId xmlns:p14="http://schemas.microsoft.com/office/powerpoint/2010/main" val="8717595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b="1" dirty="0" smtClean="0">
                <a:solidFill>
                  <a:schemeClr val="accent3">
                    <a:lumMod val="75000"/>
                  </a:schemeClr>
                </a:solidFill>
              </a:rPr>
              <a:t>Tanımlayıcı İstatistikler</a:t>
            </a:r>
            <a:endParaRPr lang="tr-TR" b="1" dirty="0">
              <a:solidFill>
                <a:schemeClr val="accent3">
                  <a:lumMod val="75000"/>
                </a:schemeClr>
              </a:solidFill>
            </a:endParaRPr>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27" name="Rectangle 3"/>
          <p:cNvSpPr>
            <a:spLocks noChangeArrowheads="1"/>
          </p:cNvSpPr>
          <p:nvPr/>
        </p:nvSpPr>
        <p:spPr bwMode="auto">
          <a:xfrm>
            <a:off x="0" y="9810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1" name="10 Tablo"/>
          <p:cNvGraphicFramePr>
            <a:graphicFrameLocks noGrp="1"/>
          </p:cNvGraphicFramePr>
          <p:nvPr/>
        </p:nvGraphicFramePr>
        <p:xfrm>
          <a:off x="755576" y="1700808"/>
          <a:ext cx="7416824" cy="3888431"/>
        </p:xfrm>
        <a:graphic>
          <a:graphicData uri="http://schemas.openxmlformats.org/drawingml/2006/table">
            <a:tbl>
              <a:tblPr/>
              <a:tblGrid>
                <a:gridCol w="1039327">
                  <a:extLst>
                    <a:ext uri="{9D8B030D-6E8A-4147-A177-3AD203B41FA5}">
                      <a16:colId xmlns:a16="http://schemas.microsoft.com/office/drawing/2014/main" val="20000"/>
                    </a:ext>
                  </a:extLst>
                </a:gridCol>
                <a:gridCol w="1668357">
                  <a:extLst>
                    <a:ext uri="{9D8B030D-6E8A-4147-A177-3AD203B41FA5}">
                      <a16:colId xmlns:a16="http://schemas.microsoft.com/office/drawing/2014/main" val="20001"/>
                    </a:ext>
                  </a:extLst>
                </a:gridCol>
                <a:gridCol w="1725541">
                  <a:extLst>
                    <a:ext uri="{9D8B030D-6E8A-4147-A177-3AD203B41FA5}">
                      <a16:colId xmlns:a16="http://schemas.microsoft.com/office/drawing/2014/main" val="20002"/>
                    </a:ext>
                  </a:extLst>
                </a:gridCol>
                <a:gridCol w="1372427">
                  <a:extLst>
                    <a:ext uri="{9D8B030D-6E8A-4147-A177-3AD203B41FA5}">
                      <a16:colId xmlns:a16="http://schemas.microsoft.com/office/drawing/2014/main" val="20003"/>
                    </a:ext>
                  </a:extLst>
                </a:gridCol>
                <a:gridCol w="1611172">
                  <a:extLst>
                    <a:ext uri="{9D8B030D-6E8A-4147-A177-3AD203B41FA5}">
                      <a16:colId xmlns:a16="http://schemas.microsoft.com/office/drawing/2014/main" val="20004"/>
                    </a:ext>
                  </a:extLst>
                </a:gridCol>
              </a:tblGrid>
              <a:tr h="1166530">
                <a:tc>
                  <a:txBody>
                    <a:bodyPr/>
                    <a:lstStyle/>
                    <a:p>
                      <a:pPr>
                        <a:lnSpc>
                          <a:spcPct val="115000"/>
                        </a:lnSpc>
                        <a:spcAft>
                          <a:spcPts val="0"/>
                        </a:spcAft>
                      </a:pPr>
                      <a:r>
                        <a:rPr lang="en-US" sz="2000" dirty="0">
                          <a:solidFill>
                            <a:srgbClr val="000000"/>
                          </a:solidFill>
                          <a:latin typeface="Times New Roman"/>
                          <a:ea typeface="Times New Roman"/>
                          <a:cs typeface="Times New Roman"/>
                        </a:rPr>
                        <a:t> </a:t>
                      </a:r>
                      <a:endParaRPr lang="tr-T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a:solidFill>
                            <a:srgbClr val="000000"/>
                          </a:solidFill>
                          <a:latin typeface="Times New Roman"/>
                          <a:ea typeface="Times New Roman"/>
                          <a:cs typeface="Times New Roman"/>
                        </a:rPr>
                        <a:t>Minimum</a:t>
                      </a:r>
                      <a:endParaRPr lang="tr-T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dirty="0">
                          <a:solidFill>
                            <a:srgbClr val="000000"/>
                          </a:solidFill>
                          <a:latin typeface="Times New Roman"/>
                          <a:ea typeface="Times New Roman"/>
                          <a:cs typeface="Times New Roman"/>
                        </a:rPr>
                        <a:t>Maximum</a:t>
                      </a:r>
                      <a:endParaRPr lang="tr-T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a:solidFill>
                            <a:srgbClr val="000000"/>
                          </a:solidFill>
                          <a:latin typeface="Times New Roman"/>
                          <a:ea typeface="Times New Roman"/>
                          <a:cs typeface="Times New Roman"/>
                        </a:rPr>
                        <a:t>Mean</a:t>
                      </a:r>
                      <a:endParaRPr lang="tr-T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a:solidFill>
                            <a:srgbClr val="000000"/>
                          </a:solidFill>
                          <a:latin typeface="Times New Roman"/>
                          <a:ea typeface="Times New Roman"/>
                          <a:cs typeface="Times New Roman"/>
                        </a:rPr>
                        <a:t>Std. Deviation</a:t>
                      </a:r>
                      <a:endParaRPr lang="tr-T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88843">
                <a:tc>
                  <a:txBody>
                    <a:bodyPr/>
                    <a:lstStyle/>
                    <a:p>
                      <a:pPr>
                        <a:lnSpc>
                          <a:spcPct val="115000"/>
                        </a:lnSpc>
                        <a:spcAft>
                          <a:spcPts val="0"/>
                        </a:spcAft>
                      </a:pPr>
                      <a:r>
                        <a:rPr lang="en-US" sz="2000">
                          <a:solidFill>
                            <a:srgbClr val="000000"/>
                          </a:solidFill>
                          <a:latin typeface="Times New Roman"/>
                          <a:ea typeface="Times New Roman"/>
                          <a:cs typeface="Times New Roman"/>
                        </a:rPr>
                        <a:t>CSR</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,40</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,80</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,67</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,08</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88843">
                <a:tc>
                  <a:txBody>
                    <a:bodyPr/>
                    <a:lstStyle/>
                    <a:p>
                      <a:pPr>
                        <a:lnSpc>
                          <a:spcPct val="115000"/>
                        </a:lnSpc>
                        <a:spcAft>
                          <a:spcPts val="0"/>
                        </a:spcAft>
                      </a:pPr>
                      <a:r>
                        <a:rPr lang="en-US" sz="2000">
                          <a:solidFill>
                            <a:srgbClr val="000000"/>
                          </a:solidFill>
                          <a:latin typeface="Times New Roman"/>
                          <a:ea typeface="Times New Roman"/>
                          <a:cs typeface="Times New Roman"/>
                        </a:rPr>
                        <a:t>BIND</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6,00</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18,00</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10,53</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2,32</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88843">
                <a:tc>
                  <a:txBody>
                    <a:bodyPr/>
                    <a:lstStyle/>
                    <a:p>
                      <a:pPr>
                        <a:lnSpc>
                          <a:spcPct val="115000"/>
                        </a:lnSpc>
                        <a:spcAft>
                          <a:spcPts val="0"/>
                        </a:spcAft>
                      </a:pPr>
                      <a:r>
                        <a:rPr lang="en-US" sz="2000">
                          <a:solidFill>
                            <a:srgbClr val="000000"/>
                          </a:solidFill>
                          <a:latin typeface="Times New Roman"/>
                          <a:ea typeface="Times New Roman"/>
                          <a:cs typeface="Times New Roman"/>
                        </a:rPr>
                        <a:t>OWN</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,00</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,82</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,10</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,21</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88843">
                <a:tc>
                  <a:txBody>
                    <a:bodyPr/>
                    <a:lstStyle/>
                    <a:p>
                      <a:pPr>
                        <a:lnSpc>
                          <a:spcPct val="115000"/>
                        </a:lnSpc>
                        <a:spcAft>
                          <a:spcPts val="0"/>
                        </a:spcAft>
                      </a:pPr>
                      <a:r>
                        <a:rPr lang="en-US" sz="2000">
                          <a:solidFill>
                            <a:srgbClr val="000000"/>
                          </a:solidFill>
                          <a:latin typeface="Times New Roman"/>
                          <a:ea typeface="Times New Roman"/>
                          <a:cs typeface="Times New Roman"/>
                        </a:rPr>
                        <a:t>PRF</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-,11</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2,18</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,18</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,35</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88843">
                <a:tc>
                  <a:txBody>
                    <a:bodyPr/>
                    <a:lstStyle/>
                    <a:p>
                      <a:pPr>
                        <a:lnSpc>
                          <a:spcPct val="115000"/>
                        </a:lnSpc>
                        <a:spcAft>
                          <a:spcPts val="0"/>
                        </a:spcAft>
                      </a:pPr>
                      <a:r>
                        <a:rPr lang="en-US" sz="2000">
                          <a:solidFill>
                            <a:srgbClr val="000000"/>
                          </a:solidFill>
                          <a:latin typeface="Times New Roman"/>
                          <a:ea typeface="Times New Roman"/>
                          <a:cs typeface="Times New Roman"/>
                        </a:rPr>
                        <a:t>LEV</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,28</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,96</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,67</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,19</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88843">
                <a:tc>
                  <a:txBody>
                    <a:bodyPr/>
                    <a:lstStyle/>
                    <a:p>
                      <a:pPr>
                        <a:lnSpc>
                          <a:spcPct val="115000"/>
                        </a:lnSpc>
                        <a:spcAft>
                          <a:spcPts val="0"/>
                        </a:spcAft>
                      </a:pPr>
                      <a:r>
                        <a:rPr lang="en-US" sz="2000">
                          <a:solidFill>
                            <a:srgbClr val="000000"/>
                          </a:solidFill>
                          <a:latin typeface="Times New Roman"/>
                          <a:ea typeface="Times New Roman"/>
                          <a:cs typeface="Times New Roman"/>
                        </a:rPr>
                        <a:t>SIZ</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19,44</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26,65</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23,38</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1,73</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88843">
                <a:tc>
                  <a:txBody>
                    <a:bodyPr/>
                    <a:lstStyle/>
                    <a:p>
                      <a:pPr>
                        <a:lnSpc>
                          <a:spcPct val="115000"/>
                        </a:lnSpc>
                        <a:spcAft>
                          <a:spcPts val="0"/>
                        </a:spcAft>
                      </a:pPr>
                      <a:r>
                        <a:rPr lang="en-US" sz="2000">
                          <a:solidFill>
                            <a:srgbClr val="000000"/>
                          </a:solidFill>
                          <a:latin typeface="Times New Roman"/>
                          <a:ea typeface="Times New Roman"/>
                          <a:cs typeface="Times New Roman"/>
                        </a:rPr>
                        <a:t>AGE</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9</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92</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a:solidFill>
                            <a:srgbClr val="000000"/>
                          </a:solidFill>
                          <a:latin typeface="Times New Roman"/>
                          <a:ea typeface="Times New Roman"/>
                          <a:cs typeface="Times New Roman"/>
                        </a:rPr>
                        <a:t>53,24</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2000" dirty="0">
                          <a:solidFill>
                            <a:srgbClr val="000000"/>
                          </a:solidFill>
                          <a:latin typeface="Times New Roman"/>
                          <a:ea typeface="Times New Roman"/>
                          <a:cs typeface="Times New Roman"/>
                        </a:rPr>
                        <a:t>20,32</a:t>
                      </a:r>
                      <a:endParaRPr lang="tr-TR" sz="2000" dirty="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24579" name="Rectangle 3"/>
          <p:cNvSpPr>
            <a:spLocks noChangeArrowheads="1"/>
          </p:cNvSpPr>
          <p:nvPr/>
        </p:nvSpPr>
        <p:spPr bwMode="auto">
          <a:xfrm>
            <a:off x="2483768" y="1340768"/>
            <a:ext cx="3750963" cy="67710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Tablo 2: Tanımlayıcı İstatistikler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Metin kutusu 7"/>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9" name="Resim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3" name="Slayt Numarası Yer Tutucusu 2"/>
          <p:cNvSpPr>
            <a:spLocks noGrp="1"/>
          </p:cNvSpPr>
          <p:nvPr>
            <p:ph type="sldNum" sz="quarter" idx="12"/>
          </p:nvPr>
        </p:nvSpPr>
        <p:spPr/>
        <p:txBody>
          <a:bodyPr/>
          <a:lstStyle/>
          <a:p>
            <a:fld id="{B6BADF37-E7C9-420C-95B6-E524B11928D1}" type="slidenum">
              <a:rPr lang="tr-TR" smtClean="0"/>
              <a:pPr/>
              <a:t>15</a:t>
            </a:fld>
            <a:endParaRPr lang="tr-TR"/>
          </a:p>
        </p:txBody>
      </p:sp>
    </p:spTree>
    <p:extLst>
      <p:ext uri="{BB962C8B-B14F-4D97-AF65-F5344CB8AC3E}">
        <p14:creationId xmlns:p14="http://schemas.microsoft.com/office/powerpoint/2010/main" val="8717595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b="1" dirty="0" smtClean="0">
                <a:solidFill>
                  <a:schemeClr val="accent3">
                    <a:lumMod val="75000"/>
                  </a:schemeClr>
                </a:solidFill>
              </a:rPr>
              <a:t>Korelasyon Analizi Sonuçları</a:t>
            </a:r>
            <a:endParaRPr lang="tr-TR" b="1" dirty="0">
              <a:solidFill>
                <a:schemeClr val="accent3">
                  <a:lumMod val="75000"/>
                </a:schemeClr>
              </a:solidFill>
            </a:endParaRPr>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27" name="Rectangle 3"/>
          <p:cNvSpPr>
            <a:spLocks noChangeArrowheads="1"/>
          </p:cNvSpPr>
          <p:nvPr/>
        </p:nvSpPr>
        <p:spPr bwMode="auto">
          <a:xfrm>
            <a:off x="0" y="9810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4579" name="Rectangle 3"/>
          <p:cNvSpPr>
            <a:spLocks noChangeArrowheads="1"/>
          </p:cNvSpPr>
          <p:nvPr/>
        </p:nvSpPr>
        <p:spPr bwMode="auto">
          <a:xfrm>
            <a:off x="2483768" y="1186880"/>
            <a:ext cx="3997184" cy="98488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tr-TR" sz="2000" b="1" dirty="0" smtClean="0"/>
              <a:t>Tablo 3: Korelasyon Analiz Sonuçları</a:t>
            </a:r>
            <a:endParaRPr lang="tr-TR" sz="2000" dirty="0" smtClean="0"/>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8" name="7 Tablo"/>
          <p:cNvGraphicFramePr>
            <a:graphicFrameLocks noGrp="1"/>
          </p:cNvGraphicFramePr>
          <p:nvPr/>
        </p:nvGraphicFramePr>
        <p:xfrm>
          <a:off x="827584" y="1772816"/>
          <a:ext cx="7560840" cy="3744419"/>
        </p:xfrm>
        <a:graphic>
          <a:graphicData uri="http://schemas.openxmlformats.org/drawingml/2006/table">
            <a:tbl>
              <a:tblPr/>
              <a:tblGrid>
                <a:gridCol w="809546">
                  <a:extLst>
                    <a:ext uri="{9D8B030D-6E8A-4147-A177-3AD203B41FA5}">
                      <a16:colId xmlns:a16="http://schemas.microsoft.com/office/drawing/2014/main" val="20000"/>
                    </a:ext>
                  </a:extLst>
                </a:gridCol>
                <a:gridCol w="953191">
                  <a:extLst>
                    <a:ext uri="{9D8B030D-6E8A-4147-A177-3AD203B41FA5}">
                      <a16:colId xmlns:a16="http://schemas.microsoft.com/office/drawing/2014/main" val="20001"/>
                    </a:ext>
                  </a:extLst>
                </a:gridCol>
                <a:gridCol w="913237">
                  <a:extLst>
                    <a:ext uri="{9D8B030D-6E8A-4147-A177-3AD203B41FA5}">
                      <a16:colId xmlns:a16="http://schemas.microsoft.com/office/drawing/2014/main" val="20002"/>
                    </a:ext>
                  </a:extLst>
                </a:gridCol>
                <a:gridCol w="913237">
                  <a:extLst>
                    <a:ext uri="{9D8B030D-6E8A-4147-A177-3AD203B41FA5}">
                      <a16:colId xmlns:a16="http://schemas.microsoft.com/office/drawing/2014/main" val="20003"/>
                    </a:ext>
                  </a:extLst>
                </a:gridCol>
                <a:gridCol w="913237">
                  <a:extLst>
                    <a:ext uri="{9D8B030D-6E8A-4147-A177-3AD203B41FA5}">
                      <a16:colId xmlns:a16="http://schemas.microsoft.com/office/drawing/2014/main" val="20004"/>
                    </a:ext>
                  </a:extLst>
                </a:gridCol>
                <a:gridCol w="766738">
                  <a:extLst>
                    <a:ext uri="{9D8B030D-6E8A-4147-A177-3AD203B41FA5}">
                      <a16:colId xmlns:a16="http://schemas.microsoft.com/office/drawing/2014/main" val="20005"/>
                    </a:ext>
                  </a:extLst>
                </a:gridCol>
                <a:gridCol w="913237">
                  <a:extLst>
                    <a:ext uri="{9D8B030D-6E8A-4147-A177-3AD203B41FA5}">
                      <a16:colId xmlns:a16="http://schemas.microsoft.com/office/drawing/2014/main" val="20006"/>
                    </a:ext>
                  </a:extLst>
                </a:gridCol>
                <a:gridCol w="704905">
                  <a:extLst>
                    <a:ext uri="{9D8B030D-6E8A-4147-A177-3AD203B41FA5}">
                      <a16:colId xmlns:a16="http://schemas.microsoft.com/office/drawing/2014/main" val="20007"/>
                    </a:ext>
                  </a:extLst>
                </a:gridCol>
                <a:gridCol w="673512">
                  <a:extLst>
                    <a:ext uri="{9D8B030D-6E8A-4147-A177-3AD203B41FA5}">
                      <a16:colId xmlns:a16="http://schemas.microsoft.com/office/drawing/2014/main" val="20008"/>
                    </a:ext>
                  </a:extLst>
                </a:gridCol>
              </a:tblGrid>
              <a:tr h="374442">
                <a:tc>
                  <a:txBody>
                    <a:bodyPr/>
                    <a:lstStyle/>
                    <a:p>
                      <a:pPr>
                        <a:lnSpc>
                          <a:spcPct val="115000"/>
                        </a:lnSpc>
                        <a:spcAft>
                          <a:spcPts val="0"/>
                        </a:spcAft>
                      </a:pPr>
                      <a:r>
                        <a:rPr lang="tr-TR" sz="2000" dirty="0">
                          <a:solidFill>
                            <a:srgbClr val="000000"/>
                          </a:solidFill>
                          <a:latin typeface="Times New Roman"/>
                          <a:ea typeface="Times New Roman"/>
                          <a:cs typeface="Times New Roman"/>
                        </a:rPr>
                        <a:t> </a:t>
                      </a:r>
                      <a:endParaRPr lang="tr-T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a:solidFill>
                            <a:srgbClr val="000000"/>
                          </a:solidFill>
                          <a:latin typeface="Times New Roman"/>
                          <a:ea typeface="Times New Roman"/>
                          <a:cs typeface="Times New Roman"/>
                        </a:rPr>
                        <a:t>CSR</a:t>
                      </a:r>
                      <a:endParaRPr lang="tr-T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a:solidFill>
                            <a:srgbClr val="000000"/>
                          </a:solidFill>
                          <a:latin typeface="Times New Roman"/>
                          <a:ea typeface="Times New Roman"/>
                          <a:cs typeface="Times New Roman"/>
                        </a:rPr>
                        <a:t>BIND</a:t>
                      </a:r>
                      <a:endParaRPr lang="tr-T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a:solidFill>
                            <a:srgbClr val="000000"/>
                          </a:solidFill>
                          <a:latin typeface="Times New Roman"/>
                          <a:ea typeface="Times New Roman"/>
                          <a:cs typeface="Times New Roman"/>
                        </a:rPr>
                        <a:t>OWN</a:t>
                      </a:r>
                      <a:endParaRPr lang="tr-T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a:solidFill>
                            <a:srgbClr val="000000"/>
                          </a:solidFill>
                          <a:latin typeface="Times New Roman"/>
                          <a:ea typeface="Times New Roman"/>
                          <a:cs typeface="Times New Roman"/>
                        </a:rPr>
                        <a:t>PRF</a:t>
                      </a:r>
                      <a:endParaRPr lang="tr-T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a:solidFill>
                            <a:srgbClr val="000000"/>
                          </a:solidFill>
                          <a:latin typeface="Times New Roman"/>
                          <a:ea typeface="Times New Roman"/>
                          <a:cs typeface="Times New Roman"/>
                        </a:rPr>
                        <a:t>LEV</a:t>
                      </a:r>
                      <a:endParaRPr lang="tr-T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a:solidFill>
                            <a:srgbClr val="000000"/>
                          </a:solidFill>
                          <a:latin typeface="Times New Roman"/>
                          <a:ea typeface="Times New Roman"/>
                          <a:cs typeface="Times New Roman"/>
                        </a:rPr>
                        <a:t>IND</a:t>
                      </a:r>
                      <a:endParaRPr lang="tr-T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a:solidFill>
                            <a:srgbClr val="000000"/>
                          </a:solidFill>
                          <a:latin typeface="Times New Roman"/>
                          <a:ea typeface="Times New Roman"/>
                          <a:cs typeface="Times New Roman"/>
                        </a:rPr>
                        <a:t>SIZ</a:t>
                      </a:r>
                      <a:endParaRPr lang="tr-T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000">
                          <a:solidFill>
                            <a:srgbClr val="000000"/>
                          </a:solidFill>
                          <a:latin typeface="Times New Roman"/>
                          <a:ea typeface="Times New Roman"/>
                          <a:cs typeface="Times New Roman"/>
                        </a:rPr>
                        <a:t>AGE</a:t>
                      </a:r>
                      <a:endParaRPr lang="tr-T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74442">
                <a:tc>
                  <a:txBody>
                    <a:bodyPr/>
                    <a:lstStyle/>
                    <a:p>
                      <a:pPr>
                        <a:lnSpc>
                          <a:spcPct val="115000"/>
                        </a:lnSpc>
                        <a:spcAft>
                          <a:spcPts val="0"/>
                        </a:spcAft>
                      </a:pPr>
                      <a:r>
                        <a:rPr lang="tr-TR" sz="2000">
                          <a:solidFill>
                            <a:srgbClr val="000000"/>
                          </a:solidFill>
                          <a:latin typeface="Times New Roman"/>
                          <a:ea typeface="Times New Roman"/>
                          <a:cs typeface="Times New Roman"/>
                        </a:rPr>
                        <a:t>CSR</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74442">
                <a:tc>
                  <a:txBody>
                    <a:bodyPr/>
                    <a:lstStyle/>
                    <a:p>
                      <a:pPr>
                        <a:lnSpc>
                          <a:spcPct val="115000"/>
                        </a:lnSpc>
                        <a:spcAft>
                          <a:spcPts val="0"/>
                        </a:spcAft>
                      </a:pPr>
                      <a:r>
                        <a:rPr lang="tr-TR" sz="2000">
                          <a:solidFill>
                            <a:srgbClr val="000000"/>
                          </a:solidFill>
                          <a:latin typeface="Times New Roman"/>
                          <a:ea typeface="Times New Roman"/>
                          <a:cs typeface="Times New Roman"/>
                        </a:rPr>
                        <a:t>BIND</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,178</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74442">
                <a:tc>
                  <a:txBody>
                    <a:bodyPr/>
                    <a:lstStyle/>
                    <a:p>
                      <a:pPr>
                        <a:lnSpc>
                          <a:spcPct val="115000"/>
                        </a:lnSpc>
                        <a:spcAft>
                          <a:spcPts val="0"/>
                        </a:spcAft>
                      </a:pPr>
                      <a:r>
                        <a:rPr lang="tr-TR" sz="2000">
                          <a:solidFill>
                            <a:srgbClr val="000000"/>
                          </a:solidFill>
                          <a:latin typeface="Times New Roman"/>
                          <a:ea typeface="Times New Roman"/>
                          <a:cs typeface="Times New Roman"/>
                        </a:rPr>
                        <a:t>OWN</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,043</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,064</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dirty="0">
                          <a:solidFill>
                            <a:srgbClr val="000000"/>
                          </a:solidFill>
                          <a:latin typeface="Times New Roman"/>
                          <a:ea typeface="Times New Roman"/>
                          <a:cs typeface="Times New Roman"/>
                        </a:rPr>
                        <a:t>1</a:t>
                      </a:r>
                      <a:endParaRPr lang="tr-TR" sz="2000" dirty="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74442">
                <a:tc>
                  <a:txBody>
                    <a:bodyPr/>
                    <a:lstStyle/>
                    <a:p>
                      <a:pPr>
                        <a:lnSpc>
                          <a:spcPct val="115000"/>
                        </a:lnSpc>
                        <a:spcAft>
                          <a:spcPts val="0"/>
                        </a:spcAft>
                      </a:pPr>
                      <a:r>
                        <a:rPr lang="tr-TR" sz="2000">
                          <a:solidFill>
                            <a:srgbClr val="000000"/>
                          </a:solidFill>
                          <a:latin typeface="Times New Roman"/>
                          <a:ea typeface="Times New Roman"/>
                          <a:cs typeface="Times New Roman"/>
                        </a:rPr>
                        <a:t>PRF</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baseline="30000">
                          <a:solidFill>
                            <a:srgbClr val="000000"/>
                          </a:solidFill>
                          <a:latin typeface="Times New Roman"/>
                          <a:ea typeface="Times New Roman"/>
                          <a:cs typeface="Times New Roman"/>
                        </a:rPr>
                        <a:t>(*)</a:t>
                      </a:r>
                      <a:r>
                        <a:rPr lang="tr-TR" sz="2000">
                          <a:solidFill>
                            <a:srgbClr val="000000"/>
                          </a:solidFill>
                          <a:latin typeface="Times New Roman"/>
                          <a:ea typeface="Times New Roman"/>
                          <a:cs typeface="Times New Roman"/>
                        </a:rPr>
                        <a:t>-,386</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,068</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baseline="30000">
                          <a:solidFill>
                            <a:srgbClr val="000000"/>
                          </a:solidFill>
                          <a:latin typeface="Times New Roman"/>
                          <a:ea typeface="Times New Roman"/>
                          <a:cs typeface="Times New Roman"/>
                        </a:rPr>
                        <a:t>(**)</a:t>
                      </a:r>
                      <a:r>
                        <a:rPr lang="tr-TR" sz="2000">
                          <a:solidFill>
                            <a:srgbClr val="000000"/>
                          </a:solidFill>
                          <a:latin typeface="Times New Roman"/>
                          <a:ea typeface="Times New Roman"/>
                          <a:cs typeface="Times New Roman"/>
                        </a:rPr>
                        <a:t>,246</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74442">
                <a:tc>
                  <a:txBody>
                    <a:bodyPr/>
                    <a:lstStyle/>
                    <a:p>
                      <a:pPr>
                        <a:lnSpc>
                          <a:spcPct val="115000"/>
                        </a:lnSpc>
                        <a:spcAft>
                          <a:spcPts val="0"/>
                        </a:spcAft>
                      </a:pPr>
                      <a:r>
                        <a:rPr lang="tr-TR" sz="2000">
                          <a:solidFill>
                            <a:srgbClr val="000000"/>
                          </a:solidFill>
                          <a:latin typeface="Times New Roman"/>
                          <a:ea typeface="Times New Roman"/>
                          <a:cs typeface="Times New Roman"/>
                        </a:rPr>
                        <a:t>LEV</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-,001</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-,114</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,194</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baseline="30000">
                          <a:solidFill>
                            <a:srgbClr val="000000"/>
                          </a:solidFill>
                          <a:latin typeface="Times New Roman"/>
                          <a:ea typeface="Times New Roman"/>
                          <a:cs typeface="Times New Roman"/>
                        </a:rPr>
                        <a:t>(**)</a:t>
                      </a:r>
                      <a:r>
                        <a:rPr lang="tr-TR" sz="2000">
                          <a:solidFill>
                            <a:srgbClr val="000000"/>
                          </a:solidFill>
                          <a:latin typeface="Times New Roman"/>
                          <a:ea typeface="Times New Roman"/>
                          <a:cs typeface="Times New Roman"/>
                        </a:rPr>
                        <a:t>-2,41</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74442">
                <a:tc>
                  <a:txBody>
                    <a:bodyPr/>
                    <a:lstStyle/>
                    <a:p>
                      <a:pPr>
                        <a:lnSpc>
                          <a:spcPct val="115000"/>
                        </a:lnSpc>
                        <a:spcAft>
                          <a:spcPts val="0"/>
                        </a:spcAft>
                      </a:pPr>
                      <a:r>
                        <a:rPr lang="tr-TR" sz="2000">
                          <a:solidFill>
                            <a:srgbClr val="000000"/>
                          </a:solidFill>
                          <a:latin typeface="Times New Roman"/>
                          <a:ea typeface="Times New Roman"/>
                          <a:cs typeface="Times New Roman"/>
                        </a:rPr>
                        <a:t>IND</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,069</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,185</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baseline="30000">
                          <a:solidFill>
                            <a:srgbClr val="000000"/>
                          </a:solidFill>
                          <a:latin typeface="Times New Roman"/>
                          <a:ea typeface="Times New Roman"/>
                          <a:cs typeface="Times New Roman"/>
                        </a:rPr>
                        <a:t>(*)</a:t>
                      </a:r>
                      <a:r>
                        <a:rPr lang="tr-TR" sz="2000">
                          <a:solidFill>
                            <a:srgbClr val="000000"/>
                          </a:solidFill>
                          <a:latin typeface="Times New Roman"/>
                          <a:ea typeface="Times New Roman"/>
                          <a:cs typeface="Times New Roman"/>
                        </a:rPr>
                        <a:t>-,385</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baseline="30000">
                          <a:solidFill>
                            <a:srgbClr val="000000"/>
                          </a:solidFill>
                          <a:latin typeface="Times New Roman"/>
                          <a:ea typeface="Times New Roman"/>
                          <a:cs typeface="Times New Roman"/>
                        </a:rPr>
                        <a:t>(**)</a:t>
                      </a:r>
                      <a:r>
                        <a:rPr lang="tr-TR" sz="2000">
                          <a:solidFill>
                            <a:srgbClr val="000000"/>
                          </a:solidFill>
                          <a:latin typeface="Times New Roman"/>
                          <a:ea typeface="Times New Roman"/>
                          <a:cs typeface="Times New Roman"/>
                        </a:rPr>
                        <a:t>-,334</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-,117</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74442">
                <a:tc>
                  <a:txBody>
                    <a:bodyPr/>
                    <a:lstStyle/>
                    <a:p>
                      <a:pPr>
                        <a:lnSpc>
                          <a:spcPct val="115000"/>
                        </a:lnSpc>
                        <a:spcAft>
                          <a:spcPts val="0"/>
                        </a:spcAft>
                      </a:pPr>
                      <a:r>
                        <a:rPr lang="tr-TR" sz="2000">
                          <a:solidFill>
                            <a:srgbClr val="000000"/>
                          </a:solidFill>
                          <a:latin typeface="Times New Roman"/>
                          <a:ea typeface="Times New Roman"/>
                          <a:cs typeface="Times New Roman"/>
                        </a:rPr>
                        <a:t>SIZ</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,152</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,061</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,145</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-,062</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baseline="30000">
                          <a:solidFill>
                            <a:srgbClr val="000000"/>
                          </a:solidFill>
                          <a:latin typeface="Times New Roman"/>
                          <a:ea typeface="Times New Roman"/>
                          <a:cs typeface="Times New Roman"/>
                        </a:rPr>
                        <a:t>(*)</a:t>
                      </a:r>
                      <a:r>
                        <a:rPr lang="tr-TR" sz="2000">
                          <a:solidFill>
                            <a:srgbClr val="000000"/>
                          </a:solidFill>
                          <a:latin typeface="Times New Roman"/>
                          <a:ea typeface="Times New Roman"/>
                          <a:cs typeface="Times New Roman"/>
                        </a:rPr>
                        <a:t>,303</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baseline="30000">
                          <a:solidFill>
                            <a:srgbClr val="000000"/>
                          </a:solidFill>
                          <a:latin typeface="Times New Roman"/>
                          <a:ea typeface="Times New Roman"/>
                          <a:cs typeface="Times New Roman"/>
                        </a:rPr>
                        <a:t>(*)</a:t>
                      </a:r>
                      <a:r>
                        <a:rPr lang="tr-TR" sz="2000">
                          <a:solidFill>
                            <a:srgbClr val="000000"/>
                          </a:solidFill>
                          <a:latin typeface="Times New Roman"/>
                          <a:ea typeface="Times New Roman"/>
                          <a:cs typeface="Times New Roman"/>
                        </a:rPr>
                        <a:t>-,367</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 </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748883">
                <a:tc>
                  <a:txBody>
                    <a:bodyPr/>
                    <a:lstStyle/>
                    <a:p>
                      <a:pPr>
                        <a:lnSpc>
                          <a:spcPct val="115000"/>
                        </a:lnSpc>
                        <a:spcAft>
                          <a:spcPts val="0"/>
                        </a:spcAft>
                      </a:pPr>
                      <a:r>
                        <a:rPr lang="tr-TR" sz="2000">
                          <a:solidFill>
                            <a:srgbClr val="000000"/>
                          </a:solidFill>
                          <a:latin typeface="Times New Roman"/>
                          <a:ea typeface="Times New Roman"/>
                          <a:cs typeface="Times New Roman"/>
                        </a:rPr>
                        <a:t>AGE</a:t>
                      </a:r>
                      <a:endParaRPr lang="tr-TR" sz="200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baseline="30000">
                          <a:solidFill>
                            <a:srgbClr val="000000"/>
                          </a:solidFill>
                          <a:latin typeface="Times New Roman"/>
                          <a:ea typeface="Times New Roman"/>
                          <a:cs typeface="Times New Roman"/>
                        </a:rPr>
                        <a:t>(*)</a:t>
                      </a:r>
                      <a:r>
                        <a:rPr lang="tr-TR" sz="2000">
                          <a:solidFill>
                            <a:srgbClr val="000000"/>
                          </a:solidFill>
                          <a:latin typeface="Times New Roman"/>
                          <a:ea typeface="Times New Roman"/>
                          <a:cs typeface="Times New Roman"/>
                        </a:rPr>
                        <a:t>,302</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,116</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baseline="30000">
                          <a:solidFill>
                            <a:srgbClr val="000000"/>
                          </a:solidFill>
                          <a:latin typeface="Times New Roman"/>
                          <a:ea typeface="Times New Roman"/>
                          <a:cs typeface="Times New Roman"/>
                        </a:rPr>
                        <a:t>(**)</a:t>
                      </a:r>
                      <a:r>
                        <a:rPr lang="tr-TR" sz="2000">
                          <a:solidFill>
                            <a:srgbClr val="000000"/>
                          </a:solidFill>
                          <a:latin typeface="Times New Roman"/>
                          <a:ea typeface="Times New Roman"/>
                          <a:cs typeface="Times New Roman"/>
                        </a:rPr>
                        <a:t>,220</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baseline="30000">
                          <a:solidFill>
                            <a:srgbClr val="000000"/>
                          </a:solidFill>
                          <a:latin typeface="Times New Roman"/>
                          <a:ea typeface="Times New Roman"/>
                          <a:cs typeface="Times New Roman"/>
                        </a:rPr>
                        <a:t>(*)</a:t>
                      </a:r>
                      <a:r>
                        <a:rPr lang="tr-TR" sz="2000">
                          <a:solidFill>
                            <a:srgbClr val="000000"/>
                          </a:solidFill>
                          <a:latin typeface="Times New Roman"/>
                          <a:ea typeface="Times New Roman"/>
                          <a:cs typeface="Times New Roman"/>
                        </a:rPr>
                        <a:t>-,315</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baseline="30000">
                          <a:solidFill>
                            <a:srgbClr val="000000"/>
                          </a:solidFill>
                          <a:latin typeface="Times New Roman"/>
                          <a:ea typeface="Times New Roman"/>
                          <a:cs typeface="Times New Roman"/>
                        </a:rPr>
                        <a:t>(**)</a:t>
                      </a:r>
                      <a:r>
                        <a:rPr lang="tr-TR" sz="2000">
                          <a:solidFill>
                            <a:srgbClr val="000000"/>
                          </a:solidFill>
                          <a:latin typeface="Times New Roman"/>
                          <a:ea typeface="Times New Roman"/>
                          <a:cs typeface="Times New Roman"/>
                        </a:rPr>
                        <a:t>,241</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baseline="30000">
                          <a:solidFill>
                            <a:srgbClr val="000000"/>
                          </a:solidFill>
                          <a:latin typeface="Times New Roman"/>
                          <a:ea typeface="Times New Roman"/>
                          <a:cs typeface="Times New Roman"/>
                        </a:rPr>
                        <a:t>(*)</a:t>
                      </a:r>
                      <a:r>
                        <a:rPr lang="tr-TR" sz="2000">
                          <a:solidFill>
                            <a:srgbClr val="000000"/>
                          </a:solidFill>
                          <a:latin typeface="Times New Roman"/>
                          <a:ea typeface="Times New Roman"/>
                          <a:cs typeface="Times New Roman"/>
                        </a:rPr>
                        <a:t>-,335</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a:solidFill>
                            <a:srgbClr val="000000"/>
                          </a:solidFill>
                          <a:latin typeface="Times New Roman"/>
                          <a:ea typeface="Times New Roman"/>
                          <a:cs typeface="Times New Roman"/>
                        </a:rPr>
                        <a:t>,210</a:t>
                      </a:r>
                      <a:endParaRPr lang="tr-TR" sz="200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2000" dirty="0">
                          <a:solidFill>
                            <a:srgbClr val="000000"/>
                          </a:solidFill>
                          <a:latin typeface="Times New Roman"/>
                          <a:ea typeface="Times New Roman"/>
                          <a:cs typeface="Times New Roman"/>
                        </a:rPr>
                        <a:t>1</a:t>
                      </a:r>
                      <a:endParaRPr lang="tr-TR" sz="2000" dirty="0">
                        <a:latin typeface="Calibri"/>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26625" name="Rectangle 1"/>
          <p:cNvSpPr>
            <a:spLocks noChangeArrowheads="1"/>
          </p:cNvSpPr>
          <p:nvPr/>
        </p:nvSpPr>
        <p:spPr bwMode="auto">
          <a:xfrm>
            <a:off x="827584" y="5607913"/>
            <a:ext cx="7569776"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Correlation</a:t>
            </a:r>
            <a:r>
              <a:rPr kumimoji="0" lang="tr-T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is </a:t>
            </a:r>
            <a:r>
              <a:rPr kumimoji="0" lang="tr-T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significant</a:t>
            </a:r>
            <a:r>
              <a:rPr kumimoji="0" lang="tr-T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t>
            </a:r>
            <a:r>
              <a:rPr kumimoji="0" lang="tr-T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the</a:t>
            </a:r>
            <a:r>
              <a:rPr kumimoji="0" lang="tr-T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0.01 </a:t>
            </a:r>
            <a:r>
              <a:rPr kumimoji="0" lang="tr-T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level</a:t>
            </a:r>
            <a:r>
              <a:rPr kumimoji="0" lang="tr-T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a:t>
            </a:r>
            <a:r>
              <a:rPr kumimoji="0" lang="tr-T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tailed</a:t>
            </a:r>
            <a:r>
              <a:rPr kumimoji="0" lang="tr-T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Correlation</a:t>
            </a:r>
            <a:r>
              <a:rPr kumimoji="0" lang="tr-T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is </a:t>
            </a:r>
            <a:r>
              <a:rPr kumimoji="0" lang="tr-T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significant</a:t>
            </a:r>
            <a:r>
              <a:rPr kumimoji="0" lang="tr-T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t>
            </a:r>
            <a:r>
              <a:rPr kumimoji="0" lang="tr-T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the</a:t>
            </a:r>
            <a:r>
              <a:rPr kumimoji="0" lang="tr-T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0.05 </a:t>
            </a:r>
            <a:r>
              <a:rPr kumimoji="0" lang="tr-T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level</a:t>
            </a:r>
            <a:r>
              <a:rPr kumimoji="0" lang="tr-T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a:t>
            </a:r>
            <a:r>
              <a:rPr kumimoji="0" lang="tr-T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tailed</a:t>
            </a:r>
            <a:r>
              <a:rPr kumimoji="0" lang="tr-T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Metin kutusu 8"/>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10" name="Resi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3" name="Slayt Numarası Yer Tutucusu 2"/>
          <p:cNvSpPr>
            <a:spLocks noGrp="1"/>
          </p:cNvSpPr>
          <p:nvPr>
            <p:ph type="sldNum" sz="quarter" idx="12"/>
          </p:nvPr>
        </p:nvSpPr>
        <p:spPr/>
        <p:txBody>
          <a:bodyPr/>
          <a:lstStyle/>
          <a:p>
            <a:fld id="{B6BADF37-E7C9-420C-95B6-E524B11928D1}" type="slidenum">
              <a:rPr lang="tr-TR" smtClean="0"/>
              <a:pPr/>
              <a:t>16</a:t>
            </a:fld>
            <a:endParaRPr lang="tr-TR"/>
          </a:p>
        </p:txBody>
      </p:sp>
    </p:spTree>
    <p:extLst>
      <p:ext uri="{BB962C8B-B14F-4D97-AF65-F5344CB8AC3E}">
        <p14:creationId xmlns:p14="http://schemas.microsoft.com/office/powerpoint/2010/main" val="8717595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b="1" dirty="0" smtClean="0">
                <a:solidFill>
                  <a:schemeClr val="accent3">
                    <a:lumMod val="75000"/>
                  </a:schemeClr>
                </a:solidFill>
              </a:rPr>
              <a:t>Regresyon Analizi Sonuçları</a:t>
            </a:r>
            <a:endParaRPr lang="tr-TR" b="1" dirty="0">
              <a:solidFill>
                <a:schemeClr val="accent3">
                  <a:lumMod val="75000"/>
                </a:schemeClr>
              </a:solidFill>
            </a:endParaRPr>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27" name="Rectangle 3"/>
          <p:cNvSpPr>
            <a:spLocks noChangeArrowheads="1"/>
          </p:cNvSpPr>
          <p:nvPr/>
        </p:nvSpPr>
        <p:spPr bwMode="auto">
          <a:xfrm>
            <a:off x="0" y="9810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4579" name="Rectangle 3"/>
          <p:cNvSpPr>
            <a:spLocks noChangeArrowheads="1"/>
          </p:cNvSpPr>
          <p:nvPr/>
        </p:nvSpPr>
        <p:spPr bwMode="auto">
          <a:xfrm>
            <a:off x="2483768" y="1186880"/>
            <a:ext cx="3925370" cy="98488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r>
              <a:rPr lang="tr-TR" sz="2000" b="1" dirty="0" smtClean="0"/>
              <a:t>Tablo 4: Regresyon Analiz Sonuçları</a:t>
            </a:r>
            <a:endParaRPr lang="tr-TR" sz="2000" dirty="0" smtClean="0"/>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9" name="8 Tablo"/>
          <p:cNvGraphicFramePr>
            <a:graphicFrameLocks noGrp="1"/>
          </p:cNvGraphicFramePr>
          <p:nvPr/>
        </p:nvGraphicFramePr>
        <p:xfrm>
          <a:off x="683568" y="1772816"/>
          <a:ext cx="7560839" cy="2952328"/>
        </p:xfrm>
        <a:graphic>
          <a:graphicData uri="http://schemas.openxmlformats.org/drawingml/2006/table">
            <a:tbl>
              <a:tblPr/>
              <a:tblGrid>
                <a:gridCol w="1370604">
                  <a:extLst>
                    <a:ext uri="{9D8B030D-6E8A-4147-A177-3AD203B41FA5}">
                      <a16:colId xmlns:a16="http://schemas.microsoft.com/office/drawing/2014/main" val="20000"/>
                    </a:ext>
                  </a:extLst>
                </a:gridCol>
                <a:gridCol w="1255136">
                  <a:extLst>
                    <a:ext uri="{9D8B030D-6E8A-4147-A177-3AD203B41FA5}">
                      <a16:colId xmlns:a16="http://schemas.microsoft.com/office/drawing/2014/main" val="20001"/>
                    </a:ext>
                  </a:extLst>
                </a:gridCol>
                <a:gridCol w="1108492">
                  <a:extLst>
                    <a:ext uri="{9D8B030D-6E8A-4147-A177-3AD203B41FA5}">
                      <a16:colId xmlns:a16="http://schemas.microsoft.com/office/drawing/2014/main" val="20002"/>
                    </a:ext>
                  </a:extLst>
                </a:gridCol>
                <a:gridCol w="1473371">
                  <a:extLst>
                    <a:ext uri="{9D8B030D-6E8A-4147-A177-3AD203B41FA5}">
                      <a16:colId xmlns:a16="http://schemas.microsoft.com/office/drawing/2014/main" val="20003"/>
                    </a:ext>
                  </a:extLst>
                </a:gridCol>
                <a:gridCol w="1110801">
                  <a:extLst>
                    <a:ext uri="{9D8B030D-6E8A-4147-A177-3AD203B41FA5}">
                      <a16:colId xmlns:a16="http://schemas.microsoft.com/office/drawing/2014/main" val="20004"/>
                    </a:ext>
                  </a:extLst>
                </a:gridCol>
                <a:gridCol w="1242435">
                  <a:extLst>
                    <a:ext uri="{9D8B030D-6E8A-4147-A177-3AD203B41FA5}">
                      <a16:colId xmlns:a16="http://schemas.microsoft.com/office/drawing/2014/main" val="20005"/>
                    </a:ext>
                  </a:extLst>
                </a:gridCol>
              </a:tblGrid>
              <a:tr h="738082">
                <a:tc>
                  <a:txBody>
                    <a:bodyPr/>
                    <a:lstStyle/>
                    <a:p>
                      <a:pPr>
                        <a:lnSpc>
                          <a:spcPct val="115000"/>
                        </a:lnSpc>
                        <a:spcAft>
                          <a:spcPts val="0"/>
                        </a:spcAft>
                      </a:pPr>
                      <a:r>
                        <a:rPr lang="en-US" sz="2000" b="1" dirty="0">
                          <a:solidFill>
                            <a:srgbClr val="000000"/>
                          </a:solidFill>
                          <a:latin typeface="Times New Roman"/>
                          <a:ea typeface="Times New Roman"/>
                          <a:cs typeface="Times New Roman"/>
                        </a:rPr>
                        <a:t> Variables</a:t>
                      </a:r>
                      <a:endParaRPr lang="tr-TR" sz="2000" dirty="0">
                        <a:latin typeface="Calibri"/>
                        <a:ea typeface="Times New Roman"/>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a:solidFill>
                            <a:srgbClr val="000000"/>
                          </a:solidFill>
                          <a:latin typeface="Times New Roman"/>
                          <a:ea typeface="Times New Roman"/>
                          <a:cs typeface="Times New Roman"/>
                        </a:rPr>
                        <a:t>Expected Sign</a:t>
                      </a:r>
                      <a:endParaRPr lang="tr-TR" sz="2000">
                        <a:latin typeface="Calibri"/>
                        <a:ea typeface="Times New Roman"/>
                        <a:cs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a:solidFill>
                            <a:srgbClr val="000000"/>
                          </a:solidFill>
                          <a:latin typeface="Times New Roman"/>
                          <a:ea typeface="Times New Roman"/>
                          <a:cs typeface="Times New Roman"/>
                        </a:rPr>
                        <a:t>Beta(β)</a:t>
                      </a:r>
                      <a:endParaRPr lang="tr-TR" sz="2000">
                        <a:latin typeface="Calibri"/>
                        <a:ea typeface="Times New Roman"/>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a:solidFill>
                            <a:srgbClr val="000000"/>
                          </a:solidFill>
                          <a:latin typeface="Times New Roman"/>
                          <a:ea typeface="Times New Roman"/>
                          <a:cs typeface="Times New Roman"/>
                        </a:rPr>
                        <a:t>t</a:t>
                      </a:r>
                      <a:endParaRPr lang="tr-TR" sz="2000">
                        <a:latin typeface="Calibri"/>
                        <a:ea typeface="Times New Roman"/>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a:solidFill>
                            <a:srgbClr val="000000"/>
                          </a:solidFill>
                          <a:latin typeface="Times New Roman"/>
                          <a:ea typeface="Times New Roman"/>
                          <a:cs typeface="Times New Roman"/>
                        </a:rPr>
                        <a:t>Sig.</a:t>
                      </a:r>
                      <a:endParaRPr lang="tr-TR" sz="2000">
                        <a:latin typeface="Calibri"/>
                        <a:ea typeface="Times New Roman"/>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a:solidFill>
                            <a:srgbClr val="000000"/>
                          </a:solidFill>
                          <a:latin typeface="Times New Roman"/>
                          <a:ea typeface="Times New Roman"/>
                          <a:cs typeface="Times New Roman"/>
                        </a:rPr>
                        <a:t>VIF</a:t>
                      </a:r>
                      <a:endParaRPr lang="tr-TR" sz="2000">
                        <a:latin typeface="Calibri"/>
                        <a:ea typeface="Times New Roman"/>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69041">
                <a:tc>
                  <a:txBody>
                    <a:bodyPr/>
                    <a:lstStyle/>
                    <a:p>
                      <a:pPr>
                        <a:lnSpc>
                          <a:spcPct val="115000"/>
                        </a:lnSpc>
                        <a:spcAft>
                          <a:spcPts val="0"/>
                        </a:spcAft>
                      </a:pPr>
                      <a:r>
                        <a:rPr lang="en-US" sz="2000">
                          <a:solidFill>
                            <a:srgbClr val="000000"/>
                          </a:solidFill>
                          <a:latin typeface="Times New Roman"/>
                          <a:ea typeface="Times New Roman"/>
                          <a:cs typeface="Times New Roman"/>
                        </a:rPr>
                        <a:t>BIND</a:t>
                      </a:r>
                      <a:endParaRPr lang="tr-TR" sz="2000">
                        <a:latin typeface="Calibri"/>
                        <a:ea typeface="Times New Roman"/>
                        <a:cs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a:t>
                      </a:r>
                      <a:endParaRPr lang="tr-TR" sz="2000">
                        <a:latin typeface="Calibri"/>
                        <a:ea typeface="Times New Roman"/>
                        <a:cs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,006</a:t>
                      </a:r>
                      <a:endParaRPr lang="tr-TR" sz="2000">
                        <a:latin typeface="Calibri"/>
                        <a:ea typeface="Times New Roman"/>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1,844</a:t>
                      </a:r>
                      <a:endParaRPr lang="tr-TR" sz="2000">
                        <a:latin typeface="Calibri"/>
                        <a:ea typeface="Times New Roman"/>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n-US" sz="2000" baseline="30000">
                          <a:solidFill>
                            <a:srgbClr val="000000"/>
                          </a:solidFill>
                          <a:latin typeface="Times New Roman"/>
                          <a:ea typeface="Times New Roman"/>
                          <a:cs typeface="Times New Roman"/>
                        </a:rPr>
                        <a:t>(**)</a:t>
                      </a:r>
                      <a:r>
                        <a:rPr lang="en-US" sz="2000">
                          <a:solidFill>
                            <a:srgbClr val="000000"/>
                          </a:solidFill>
                          <a:latin typeface="Times New Roman"/>
                          <a:ea typeface="Times New Roman"/>
                          <a:cs typeface="Times New Roman"/>
                        </a:rPr>
                        <a:t>,069</a:t>
                      </a:r>
                      <a:endParaRPr lang="tr-TR" sz="2000">
                        <a:latin typeface="Calibri"/>
                        <a:ea typeface="Times New Roman"/>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1,026</a:t>
                      </a:r>
                      <a:endParaRPr lang="tr-TR" sz="2000">
                        <a:latin typeface="Calibri"/>
                        <a:ea typeface="Times New Roman"/>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369041">
                <a:tc>
                  <a:txBody>
                    <a:bodyPr/>
                    <a:lstStyle/>
                    <a:p>
                      <a:pPr>
                        <a:lnSpc>
                          <a:spcPct val="115000"/>
                        </a:lnSpc>
                        <a:spcAft>
                          <a:spcPts val="0"/>
                        </a:spcAft>
                      </a:pPr>
                      <a:r>
                        <a:rPr lang="en-US" sz="2000">
                          <a:solidFill>
                            <a:srgbClr val="000000"/>
                          </a:solidFill>
                          <a:latin typeface="Times New Roman"/>
                          <a:ea typeface="Times New Roman"/>
                          <a:cs typeface="Times New Roman"/>
                        </a:rPr>
                        <a:t>PRF</a:t>
                      </a:r>
                      <a:endParaRPr lang="tr-TR" sz="2000">
                        <a:latin typeface="Calibri"/>
                        <a:ea typeface="Times New Roman"/>
                        <a:cs typeface="Times New Roman"/>
                      </a:endParaRPr>
                    </a:p>
                  </a:txBody>
                  <a:tcPr marL="44450" marR="44450" marT="0" marB="0">
                    <a:lnL>
                      <a:noFill/>
                    </a:lnL>
                    <a:lnR>
                      <a:noFill/>
                    </a:lnR>
                    <a:lnT>
                      <a:noFill/>
                    </a:lnT>
                    <a:lnB>
                      <a:noFill/>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a:t>
                      </a:r>
                      <a:endParaRPr lang="tr-TR" sz="2000">
                        <a:latin typeface="Calibri"/>
                        <a:ea typeface="Times New Roman"/>
                        <a:cs typeface="Times New Roman"/>
                      </a:endParaRPr>
                    </a:p>
                  </a:txBody>
                  <a:tcPr marL="44450" marR="44450" marT="0" marB="0">
                    <a:lnL>
                      <a:noFill/>
                    </a:lnL>
                    <a:lnR>
                      <a:noFill/>
                    </a:lnR>
                    <a:lnT>
                      <a:noFill/>
                    </a:lnT>
                    <a:lnB>
                      <a:noFill/>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-,080</a:t>
                      </a:r>
                      <a:endParaRPr lang="tr-TR" sz="2000">
                        <a:latin typeface="Calibri"/>
                        <a:ea typeface="Times New Roman"/>
                        <a:cs typeface="Times New Roman"/>
                      </a:endParaRPr>
                    </a:p>
                  </a:txBody>
                  <a:tcPr marL="44450" marR="44450" marT="0" marB="0" anchor="ctr">
                    <a:lnL>
                      <a:noFill/>
                    </a:lnL>
                    <a:lnR>
                      <a:noFill/>
                    </a:lnR>
                    <a:lnT>
                      <a:noFill/>
                    </a:lnT>
                    <a:lnB>
                      <a:noFill/>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-3,337</a:t>
                      </a:r>
                      <a:endParaRPr lang="tr-TR" sz="2000">
                        <a:latin typeface="Calibri"/>
                        <a:ea typeface="Times New Roman"/>
                        <a:cs typeface="Times New Roman"/>
                      </a:endParaRPr>
                    </a:p>
                  </a:txBody>
                  <a:tcPr marL="44450" marR="44450" marT="0" marB="0" anchor="ctr">
                    <a:lnL>
                      <a:noFill/>
                    </a:lnL>
                    <a:lnR>
                      <a:noFill/>
                    </a:lnR>
                    <a:lnT>
                      <a:noFill/>
                    </a:lnT>
                    <a:lnB>
                      <a:noFill/>
                    </a:lnB>
                  </a:tcPr>
                </a:tc>
                <a:tc>
                  <a:txBody>
                    <a:bodyPr/>
                    <a:lstStyle/>
                    <a:p>
                      <a:pPr algn="ctr">
                        <a:lnSpc>
                          <a:spcPct val="115000"/>
                        </a:lnSpc>
                        <a:spcAft>
                          <a:spcPts val="0"/>
                        </a:spcAft>
                      </a:pPr>
                      <a:r>
                        <a:rPr lang="en-US" sz="2000" baseline="30000">
                          <a:solidFill>
                            <a:srgbClr val="000000"/>
                          </a:solidFill>
                          <a:latin typeface="Times New Roman"/>
                          <a:ea typeface="Times New Roman"/>
                          <a:cs typeface="Times New Roman"/>
                        </a:rPr>
                        <a:t>(*)</a:t>
                      </a:r>
                      <a:r>
                        <a:rPr lang="en-US" sz="2000">
                          <a:solidFill>
                            <a:srgbClr val="000000"/>
                          </a:solidFill>
                          <a:latin typeface="Times New Roman"/>
                          <a:ea typeface="Times New Roman"/>
                          <a:cs typeface="Times New Roman"/>
                        </a:rPr>
                        <a:t>,001</a:t>
                      </a:r>
                      <a:endParaRPr lang="tr-TR" sz="2000">
                        <a:latin typeface="Calibri"/>
                        <a:ea typeface="Times New Roman"/>
                        <a:cs typeface="Times New Roman"/>
                      </a:endParaRPr>
                    </a:p>
                  </a:txBody>
                  <a:tcPr marL="44450" marR="44450" marT="0" marB="0" anchor="ctr">
                    <a:lnL>
                      <a:noFill/>
                    </a:lnL>
                    <a:lnR>
                      <a:noFill/>
                    </a:lnR>
                    <a:lnT>
                      <a:noFill/>
                    </a:lnT>
                    <a:lnB>
                      <a:noFill/>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1,124</a:t>
                      </a:r>
                      <a:endParaRPr lang="tr-TR" sz="2000">
                        <a:latin typeface="Calibri"/>
                        <a:ea typeface="Times New Roman"/>
                        <a:cs typeface="Times New Roman"/>
                      </a:endParaRPr>
                    </a:p>
                  </a:txBody>
                  <a:tcPr marL="44450" marR="44450" marT="0" marB="0" anchor="ctr">
                    <a:lnL>
                      <a:noFill/>
                    </a:lnL>
                    <a:lnR>
                      <a:noFill/>
                    </a:lnR>
                    <a:lnT>
                      <a:noFill/>
                    </a:lnT>
                    <a:lnB>
                      <a:noFill/>
                    </a:lnB>
                  </a:tcPr>
                </a:tc>
                <a:extLst>
                  <a:ext uri="{0D108BD9-81ED-4DB2-BD59-A6C34878D82A}">
                    <a16:rowId xmlns:a16="http://schemas.microsoft.com/office/drawing/2014/main" val="10002"/>
                  </a:ext>
                </a:extLst>
              </a:tr>
              <a:tr h="369041">
                <a:tc>
                  <a:txBody>
                    <a:bodyPr/>
                    <a:lstStyle/>
                    <a:p>
                      <a:pPr>
                        <a:lnSpc>
                          <a:spcPct val="115000"/>
                        </a:lnSpc>
                        <a:spcAft>
                          <a:spcPts val="0"/>
                        </a:spcAft>
                      </a:pPr>
                      <a:r>
                        <a:rPr lang="en-US" sz="2000">
                          <a:solidFill>
                            <a:srgbClr val="000000"/>
                          </a:solidFill>
                          <a:latin typeface="Times New Roman"/>
                          <a:ea typeface="Times New Roman"/>
                          <a:cs typeface="Times New Roman"/>
                        </a:rPr>
                        <a:t>AGE</a:t>
                      </a:r>
                      <a:endParaRPr lang="tr-TR" sz="2000">
                        <a:latin typeface="Calibri"/>
                        <a:ea typeface="Times New Roman"/>
                        <a:cs typeface="Times New Roman"/>
                      </a:endParaRPr>
                    </a:p>
                  </a:txBody>
                  <a:tcPr marL="44450" marR="44450" marT="0" marB="0">
                    <a:lnL>
                      <a:noFill/>
                    </a:lnL>
                    <a:lnR>
                      <a:noFill/>
                    </a:lnR>
                    <a:lnT>
                      <a:noFill/>
                    </a:lnT>
                    <a:lnB>
                      <a:noFill/>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a:t>
                      </a:r>
                      <a:endParaRPr lang="tr-TR" sz="2000">
                        <a:latin typeface="Calibri"/>
                        <a:ea typeface="Times New Roman"/>
                        <a:cs typeface="Times New Roman"/>
                      </a:endParaRPr>
                    </a:p>
                  </a:txBody>
                  <a:tcPr marL="44450" marR="44450" marT="0" marB="0">
                    <a:lnL>
                      <a:noFill/>
                    </a:lnL>
                    <a:lnR>
                      <a:noFill/>
                    </a:lnR>
                    <a:lnT>
                      <a:noFill/>
                    </a:lnT>
                    <a:lnB>
                      <a:noFill/>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,001</a:t>
                      </a:r>
                      <a:endParaRPr lang="tr-TR" sz="2000">
                        <a:latin typeface="Calibri"/>
                        <a:ea typeface="Times New Roman"/>
                        <a:cs typeface="Times New Roman"/>
                      </a:endParaRPr>
                    </a:p>
                  </a:txBody>
                  <a:tcPr marL="44450" marR="44450" marT="0" marB="0" anchor="ctr">
                    <a:lnL>
                      <a:noFill/>
                    </a:lnL>
                    <a:lnR>
                      <a:noFill/>
                    </a:lnR>
                    <a:lnT>
                      <a:noFill/>
                    </a:lnT>
                    <a:lnB>
                      <a:noFill/>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1,666</a:t>
                      </a:r>
                      <a:endParaRPr lang="tr-TR" sz="2000">
                        <a:latin typeface="Calibri"/>
                        <a:ea typeface="Times New Roman"/>
                        <a:cs typeface="Times New Roman"/>
                      </a:endParaRPr>
                    </a:p>
                  </a:txBody>
                  <a:tcPr marL="44450" marR="44450" marT="0" marB="0" anchor="ctr">
                    <a:lnL>
                      <a:noFill/>
                    </a:lnL>
                    <a:lnR>
                      <a:noFill/>
                    </a:lnR>
                    <a:lnT>
                      <a:noFill/>
                    </a:lnT>
                    <a:lnB>
                      <a:noFill/>
                    </a:lnB>
                  </a:tcPr>
                </a:tc>
                <a:tc>
                  <a:txBody>
                    <a:bodyPr/>
                    <a:lstStyle/>
                    <a:p>
                      <a:pPr algn="ctr">
                        <a:lnSpc>
                          <a:spcPct val="115000"/>
                        </a:lnSpc>
                        <a:spcAft>
                          <a:spcPts val="0"/>
                        </a:spcAft>
                      </a:pPr>
                      <a:r>
                        <a:rPr lang="en-US" sz="2000" baseline="30000">
                          <a:solidFill>
                            <a:srgbClr val="000000"/>
                          </a:solidFill>
                          <a:latin typeface="Times New Roman"/>
                          <a:ea typeface="Times New Roman"/>
                          <a:cs typeface="Times New Roman"/>
                        </a:rPr>
                        <a:t>(**)</a:t>
                      </a:r>
                      <a:r>
                        <a:rPr lang="en-US" sz="2000">
                          <a:solidFill>
                            <a:srgbClr val="000000"/>
                          </a:solidFill>
                          <a:latin typeface="Times New Roman"/>
                          <a:ea typeface="Times New Roman"/>
                          <a:cs typeface="Times New Roman"/>
                        </a:rPr>
                        <a:t>,099</a:t>
                      </a:r>
                      <a:endParaRPr lang="tr-TR" sz="2000">
                        <a:latin typeface="Calibri"/>
                        <a:ea typeface="Times New Roman"/>
                        <a:cs typeface="Times New Roman"/>
                      </a:endParaRPr>
                    </a:p>
                  </a:txBody>
                  <a:tcPr marL="44450" marR="44450" marT="0" marB="0" anchor="ctr">
                    <a:lnL>
                      <a:noFill/>
                    </a:lnL>
                    <a:lnR>
                      <a:noFill/>
                    </a:lnR>
                    <a:lnT>
                      <a:noFill/>
                    </a:lnT>
                    <a:lnB>
                      <a:noFill/>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1,134</a:t>
                      </a:r>
                      <a:endParaRPr lang="tr-TR" sz="2000">
                        <a:latin typeface="Calibri"/>
                        <a:ea typeface="Times New Roman"/>
                        <a:cs typeface="Times New Roman"/>
                      </a:endParaRPr>
                    </a:p>
                  </a:txBody>
                  <a:tcPr marL="44450" marR="44450" marT="0" marB="0" anchor="ctr">
                    <a:lnL>
                      <a:noFill/>
                    </a:lnL>
                    <a:lnR>
                      <a:noFill/>
                    </a:lnR>
                    <a:lnT>
                      <a:noFill/>
                    </a:lnT>
                    <a:lnB>
                      <a:noFill/>
                    </a:lnB>
                  </a:tcPr>
                </a:tc>
                <a:extLst>
                  <a:ext uri="{0D108BD9-81ED-4DB2-BD59-A6C34878D82A}">
                    <a16:rowId xmlns:a16="http://schemas.microsoft.com/office/drawing/2014/main" val="10003"/>
                  </a:ext>
                </a:extLst>
              </a:tr>
              <a:tr h="369041">
                <a:tc>
                  <a:txBody>
                    <a:bodyPr/>
                    <a:lstStyle/>
                    <a:p>
                      <a:pPr>
                        <a:lnSpc>
                          <a:spcPct val="115000"/>
                        </a:lnSpc>
                        <a:spcAft>
                          <a:spcPts val="0"/>
                        </a:spcAft>
                      </a:pPr>
                      <a:r>
                        <a:rPr lang="en-US" sz="2000">
                          <a:solidFill>
                            <a:srgbClr val="000000"/>
                          </a:solidFill>
                          <a:latin typeface="Times New Roman"/>
                          <a:ea typeface="Times New Roman"/>
                          <a:cs typeface="Times New Roman"/>
                        </a:rPr>
                        <a:t>Constant</a:t>
                      </a:r>
                      <a:endParaRPr lang="tr-TR" sz="2000">
                        <a:latin typeface="Calibri"/>
                        <a:ea typeface="Times New Roman"/>
                        <a:cs typeface="Times New Roman"/>
                      </a:endParaRPr>
                    </a:p>
                  </a:txBody>
                  <a:tcPr marL="44450" marR="444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2000">
                        <a:solidFill>
                          <a:srgbClr val="000000"/>
                        </a:solidFill>
                        <a:latin typeface="Times New Roman"/>
                        <a:ea typeface="Times New Roman"/>
                        <a:cs typeface="Times New Roman"/>
                      </a:endParaRPr>
                    </a:p>
                  </a:txBody>
                  <a:tcPr marL="44450" marR="444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,579</a:t>
                      </a:r>
                      <a:endParaRPr lang="tr-TR" sz="2000">
                        <a:latin typeface="Calibri"/>
                        <a:ea typeface="Times New Roman"/>
                        <a:cs typeface="Times New Roman"/>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a:solidFill>
                            <a:srgbClr val="000000"/>
                          </a:solidFill>
                          <a:latin typeface="Times New Roman"/>
                          <a:ea typeface="Times New Roman"/>
                          <a:cs typeface="Times New Roman"/>
                        </a:rPr>
                        <a:t>14,165</a:t>
                      </a:r>
                      <a:endParaRPr lang="tr-TR" sz="2000">
                        <a:latin typeface="Calibri"/>
                        <a:ea typeface="Times New Roman"/>
                        <a:cs typeface="Times New Roman"/>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aseline="30000">
                          <a:solidFill>
                            <a:srgbClr val="000000"/>
                          </a:solidFill>
                          <a:latin typeface="Times New Roman"/>
                          <a:ea typeface="Times New Roman"/>
                          <a:cs typeface="Times New Roman"/>
                        </a:rPr>
                        <a:t>(*)</a:t>
                      </a:r>
                      <a:r>
                        <a:rPr lang="en-US" sz="2000">
                          <a:solidFill>
                            <a:srgbClr val="000000"/>
                          </a:solidFill>
                          <a:latin typeface="Times New Roman"/>
                          <a:ea typeface="Times New Roman"/>
                          <a:cs typeface="Times New Roman"/>
                        </a:rPr>
                        <a:t>,000</a:t>
                      </a:r>
                      <a:endParaRPr lang="tr-TR" sz="2000">
                        <a:latin typeface="Calibri"/>
                        <a:ea typeface="Times New Roman"/>
                        <a:cs typeface="Times New Roman"/>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tr-TR" sz="2000">
                        <a:latin typeface="Calibri"/>
                        <a:ea typeface="Times New Roman"/>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38082">
                <a:tc>
                  <a:txBody>
                    <a:bodyPr/>
                    <a:lstStyle/>
                    <a:p>
                      <a:pPr>
                        <a:lnSpc>
                          <a:spcPct val="115000"/>
                        </a:lnSpc>
                        <a:spcAft>
                          <a:spcPts val="0"/>
                        </a:spcAft>
                      </a:pPr>
                      <a:endParaRPr lang="en-US" sz="2000">
                        <a:solidFill>
                          <a:srgbClr val="000000"/>
                        </a:solidFill>
                        <a:latin typeface="Times New Roman"/>
                        <a:ea typeface="Times New Roman"/>
                        <a:cs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2000" dirty="0">
                        <a:latin typeface="Calibri"/>
                        <a:ea typeface="Times New Roman"/>
                        <a:cs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a:solidFill>
                            <a:srgbClr val="000000"/>
                          </a:solidFill>
                          <a:latin typeface="Times New Roman"/>
                          <a:ea typeface="Times New Roman"/>
                          <a:cs typeface="Times New Roman"/>
                        </a:rPr>
                        <a:t>R</a:t>
                      </a:r>
                      <a:r>
                        <a:rPr lang="en-US" sz="2000" b="1" baseline="30000">
                          <a:solidFill>
                            <a:srgbClr val="000000"/>
                          </a:solidFill>
                          <a:latin typeface="Times New Roman"/>
                          <a:ea typeface="Times New Roman"/>
                          <a:cs typeface="Times New Roman"/>
                        </a:rPr>
                        <a:t>2</a:t>
                      </a:r>
                      <a:r>
                        <a:rPr lang="en-US" sz="2000">
                          <a:solidFill>
                            <a:srgbClr val="000000"/>
                          </a:solidFill>
                          <a:latin typeface="Times New Roman"/>
                          <a:ea typeface="Times New Roman"/>
                          <a:cs typeface="Times New Roman"/>
                        </a:rPr>
                        <a:t> =,22</a:t>
                      </a:r>
                      <a:endParaRPr lang="tr-TR" sz="2000">
                        <a:latin typeface="Calibri"/>
                        <a:ea typeface="Times New Roman"/>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a:solidFill>
                            <a:srgbClr val="000000"/>
                          </a:solidFill>
                          <a:latin typeface="Times New Roman"/>
                          <a:ea typeface="Times New Roman"/>
                          <a:cs typeface="Times New Roman"/>
                        </a:rPr>
                        <a:t>Adj.R</a:t>
                      </a:r>
                      <a:r>
                        <a:rPr lang="en-US" sz="2000" b="1" baseline="30000">
                          <a:solidFill>
                            <a:srgbClr val="000000"/>
                          </a:solidFill>
                          <a:latin typeface="Times New Roman"/>
                          <a:ea typeface="Times New Roman"/>
                          <a:cs typeface="Times New Roman"/>
                        </a:rPr>
                        <a:t>2</a:t>
                      </a:r>
                      <a:r>
                        <a:rPr lang="en-US" sz="2000">
                          <a:solidFill>
                            <a:srgbClr val="000000"/>
                          </a:solidFill>
                          <a:latin typeface="Times New Roman"/>
                          <a:ea typeface="Times New Roman"/>
                          <a:cs typeface="Times New Roman"/>
                        </a:rPr>
                        <a:t>=,19</a:t>
                      </a:r>
                      <a:endParaRPr lang="tr-TR" sz="2000">
                        <a:latin typeface="Calibri"/>
                        <a:ea typeface="Times New Roman"/>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a:solidFill>
                            <a:srgbClr val="000000"/>
                          </a:solidFill>
                          <a:latin typeface="Times New Roman"/>
                          <a:ea typeface="Times New Roman"/>
                          <a:cs typeface="Times New Roman"/>
                        </a:rPr>
                        <a:t>F</a:t>
                      </a:r>
                      <a:r>
                        <a:rPr lang="en-US" sz="2000">
                          <a:solidFill>
                            <a:srgbClr val="000000"/>
                          </a:solidFill>
                          <a:latin typeface="Times New Roman"/>
                          <a:ea typeface="Times New Roman"/>
                          <a:cs typeface="Times New Roman"/>
                        </a:rPr>
                        <a:t>=7,664</a:t>
                      </a:r>
                      <a:endParaRPr lang="tr-TR" sz="2000">
                        <a:latin typeface="Calibri"/>
                        <a:ea typeface="Times New Roman"/>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dirty="0">
                          <a:solidFill>
                            <a:srgbClr val="000000"/>
                          </a:solidFill>
                          <a:latin typeface="Times New Roman"/>
                          <a:ea typeface="Times New Roman"/>
                          <a:cs typeface="Times New Roman"/>
                        </a:rPr>
                        <a:t>Sig.</a:t>
                      </a:r>
                      <a:r>
                        <a:rPr lang="en-US" sz="2000" dirty="0">
                          <a:solidFill>
                            <a:srgbClr val="000000"/>
                          </a:solidFill>
                          <a:latin typeface="Times New Roman"/>
                          <a:ea typeface="Times New Roman"/>
                          <a:cs typeface="Times New Roman"/>
                        </a:rPr>
                        <a:t>=,000</a:t>
                      </a:r>
                      <a:endParaRPr lang="tr-TR" sz="2000" dirty="0">
                        <a:latin typeface="Calibri"/>
                        <a:ea typeface="Times New Roman"/>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7649" name="Rectangle 1"/>
          <p:cNvSpPr>
            <a:spLocks noChangeArrowheads="1"/>
          </p:cNvSpPr>
          <p:nvPr/>
        </p:nvSpPr>
        <p:spPr bwMode="auto">
          <a:xfrm>
            <a:off x="0" y="4941168"/>
            <a:ext cx="4014561"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Significant at the 0.01 level.</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Significant at the 0.05 level.</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Metin kutusu 9"/>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11" name="Resim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3" name="Slayt Numarası Yer Tutucusu 2"/>
          <p:cNvSpPr>
            <a:spLocks noGrp="1"/>
          </p:cNvSpPr>
          <p:nvPr>
            <p:ph type="sldNum" sz="quarter" idx="12"/>
          </p:nvPr>
        </p:nvSpPr>
        <p:spPr/>
        <p:txBody>
          <a:bodyPr/>
          <a:lstStyle/>
          <a:p>
            <a:fld id="{B6BADF37-E7C9-420C-95B6-E524B11928D1}" type="slidenum">
              <a:rPr lang="tr-TR" smtClean="0"/>
              <a:pPr/>
              <a:t>17</a:t>
            </a:fld>
            <a:endParaRPr lang="tr-TR"/>
          </a:p>
        </p:txBody>
      </p:sp>
    </p:spTree>
    <p:extLst>
      <p:ext uri="{BB962C8B-B14F-4D97-AF65-F5344CB8AC3E}">
        <p14:creationId xmlns:p14="http://schemas.microsoft.com/office/powerpoint/2010/main" val="8717595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78098"/>
          </a:xfrm>
        </p:spPr>
        <p:txBody>
          <a:bodyPr>
            <a:normAutofit/>
          </a:bodyPr>
          <a:lstStyle/>
          <a:p>
            <a:pPr algn="l"/>
            <a:r>
              <a:rPr lang="tr-TR" b="1" dirty="0" smtClean="0">
                <a:solidFill>
                  <a:schemeClr val="accent3">
                    <a:lumMod val="75000"/>
                  </a:schemeClr>
                </a:solidFill>
              </a:rPr>
              <a:t>Değerlendirme ve Sonuç</a:t>
            </a:r>
            <a:endParaRPr lang="tr-TR" b="1" dirty="0">
              <a:solidFill>
                <a:schemeClr val="accent3">
                  <a:lumMod val="75000"/>
                </a:schemeClr>
              </a:solidFill>
            </a:endParaRPr>
          </a:p>
        </p:txBody>
      </p:sp>
      <p:sp>
        <p:nvSpPr>
          <p:cNvPr id="3" name="İçerik Yer Tutucusu 2"/>
          <p:cNvSpPr>
            <a:spLocks noGrp="1"/>
          </p:cNvSpPr>
          <p:nvPr>
            <p:ph idx="1"/>
          </p:nvPr>
        </p:nvSpPr>
        <p:spPr>
          <a:xfrm>
            <a:off x="395536" y="980728"/>
            <a:ext cx="8229600" cy="4886003"/>
          </a:xfrm>
        </p:spPr>
        <p:txBody>
          <a:bodyPr>
            <a:noAutofit/>
          </a:bodyPr>
          <a:lstStyle/>
          <a:p>
            <a:r>
              <a:rPr lang="tr-TR" sz="2400" dirty="0" smtClean="0"/>
              <a:t>H1, H3, ve H5 hipotezleri kabul edilmiş olup, </a:t>
            </a:r>
          </a:p>
          <a:p>
            <a:pPr marL="0" indent="0">
              <a:buNone/>
            </a:pPr>
            <a:r>
              <a:rPr lang="tr-TR" sz="2400" dirty="0"/>
              <a:t> </a:t>
            </a:r>
            <a:r>
              <a:rPr lang="tr-TR" sz="2400" dirty="0" smtClean="0"/>
              <a:t>    diğerleri reddedilmiştir.</a:t>
            </a:r>
          </a:p>
          <a:p>
            <a:r>
              <a:rPr lang="tr-TR" sz="2400" dirty="0" smtClean="0"/>
              <a:t>H1: Kurumsal sosyal sorumluluk raporlama endeksi ile </a:t>
            </a:r>
            <a:r>
              <a:rPr lang="tr-TR" sz="2400" b="1" u="sng" dirty="0" smtClean="0">
                <a:solidFill>
                  <a:schemeClr val="accent3">
                    <a:lumMod val="75000"/>
                  </a:schemeClr>
                </a:solidFill>
              </a:rPr>
              <a:t>yönetim kurulundaki bağımsız üye oranı </a:t>
            </a:r>
            <a:r>
              <a:rPr lang="tr-TR" sz="2400" dirty="0" smtClean="0"/>
              <a:t>arasında </a:t>
            </a:r>
            <a:r>
              <a:rPr lang="tr-TR" sz="2400" dirty="0"/>
              <a:t>anlamlı ve pozitif yönlü bir ilişki tespit edilmiştir. Buna göre bağımsız üye oranı arttıkça kurumsal sosyal sorumluk endeks değeri artmaktadır. </a:t>
            </a:r>
            <a:r>
              <a:rPr lang="tr-TR" sz="2400" dirty="0" err="1"/>
              <a:t>Haniffa</a:t>
            </a:r>
            <a:r>
              <a:rPr lang="tr-TR" sz="2400" dirty="0"/>
              <a:t> &amp; </a:t>
            </a:r>
            <a:r>
              <a:rPr lang="tr-TR" sz="2400" dirty="0" err="1"/>
              <a:t>Cooke</a:t>
            </a:r>
            <a:r>
              <a:rPr lang="tr-TR" sz="2400" dirty="0"/>
              <a:t> (2005), </a:t>
            </a:r>
            <a:r>
              <a:rPr lang="tr-TR" sz="2400" dirty="0" err="1"/>
              <a:t>Das</a:t>
            </a:r>
            <a:r>
              <a:rPr lang="tr-TR" sz="2400" dirty="0"/>
              <a:t> et al. (2015) yaptıkları çalışmada pozitif yönlü ilişki tespit etmiştir. Yönetim kurulunda bağımsız üye sayısı arttıkça şirket kurumsal sosyal sorumluluk kapsamındaki faaliyetleri açısından teşvik edilmekte, bu da şirketin kurumsal sosyal sorumluluk duyarlılığını arttırmaktadır</a:t>
            </a:r>
            <a:r>
              <a:rPr lang="tr-TR" sz="2400" dirty="0" smtClean="0"/>
              <a:t>.</a:t>
            </a:r>
            <a:endParaRPr lang="tr-TR" sz="2400" dirty="0"/>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5" name="Slayt Numarası Yer Tutucusu 4"/>
          <p:cNvSpPr>
            <a:spLocks noGrp="1"/>
          </p:cNvSpPr>
          <p:nvPr>
            <p:ph type="sldNum" sz="quarter" idx="12"/>
          </p:nvPr>
        </p:nvSpPr>
        <p:spPr/>
        <p:txBody>
          <a:bodyPr/>
          <a:lstStyle/>
          <a:p>
            <a:fld id="{B6BADF37-E7C9-420C-95B6-E524B11928D1}" type="slidenum">
              <a:rPr lang="tr-TR" smtClean="0"/>
              <a:pPr/>
              <a:t>18</a:t>
            </a:fld>
            <a:endParaRPr lang="tr-TR"/>
          </a:p>
        </p:txBody>
      </p:sp>
    </p:spTree>
    <p:extLst>
      <p:ext uri="{BB962C8B-B14F-4D97-AF65-F5344CB8AC3E}">
        <p14:creationId xmlns:p14="http://schemas.microsoft.com/office/powerpoint/2010/main" val="8717595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78098"/>
          </a:xfrm>
        </p:spPr>
        <p:txBody>
          <a:bodyPr>
            <a:normAutofit/>
          </a:bodyPr>
          <a:lstStyle/>
          <a:p>
            <a:pPr algn="l"/>
            <a:r>
              <a:rPr lang="tr-TR" b="1" dirty="0" smtClean="0">
                <a:solidFill>
                  <a:schemeClr val="accent3">
                    <a:lumMod val="75000"/>
                  </a:schemeClr>
                </a:solidFill>
              </a:rPr>
              <a:t>Değerlendirme ve Sonuç</a:t>
            </a:r>
            <a:endParaRPr lang="tr-TR" b="1" dirty="0">
              <a:solidFill>
                <a:schemeClr val="accent3">
                  <a:lumMod val="75000"/>
                </a:schemeClr>
              </a:solidFill>
            </a:endParaRPr>
          </a:p>
        </p:txBody>
      </p:sp>
      <p:sp>
        <p:nvSpPr>
          <p:cNvPr id="3" name="İçerik Yer Tutucusu 2"/>
          <p:cNvSpPr>
            <a:spLocks noGrp="1"/>
          </p:cNvSpPr>
          <p:nvPr>
            <p:ph idx="1"/>
          </p:nvPr>
        </p:nvSpPr>
        <p:spPr>
          <a:xfrm>
            <a:off x="395536" y="980728"/>
            <a:ext cx="8229600" cy="4886003"/>
          </a:xfrm>
        </p:spPr>
        <p:txBody>
          <a:bodyPr>
            <a:noAutofit/>
          </a:bodyPr>
          <a:lstStyle/>
          <a:p>
            <a:endParaRPr lang="tr-TR" sz="2400" dirty="0" smtClean="0"/>
          </a:p>
          <a:p>
            <a:r>
              <a:rPr lang="tr-TR" sz="2400" dirty="0" smtClean="0"/>
              <a:t>H3: Kurumsal sosyal sorumluluk ve </a:t>
            </a:r>
            <a:r>
              <a:rPr lang="tr-TR" sz="2400" b="1" u="sng" dirty="0" smtClean="0">
                <a:solidFill>
                  <a:schemeClr val="accent3">
                    <a:lumMod val="75000"/>
                  </a:schemeClr>
                </a:solidFill>
              </a:rPr>
              <a:t>şirket yaşı </a:t>
            </a:r>
            <a:r>
              <a:rPr lang="tr-TR" sz="2400" dirty="0" smtClean="0"/>
              <a:t>arasında pozitif ve anlamlı bir ilişki olduğu tespit edilmiştir. Buna göre, şirket yaşı arttıkça, kurumsal sosyal sorumluluk endeksinin değeri de artmaktadır. </a:t>
            </a:r>
            <a:r>
              <a:rPr lang="tr-TR" sz="2400" dirty="0" err="1"/>
              <a:t>Juhmani</a:t>
            </a:r>
            <a:r>
              <a:rPr lang="tr-TR" sz="2400" dirty="0"/>
              <a:t> (2014) çalışmasında pozitif bir korelasyon bulmuştur. Bununla birlikte, </a:t>
            </a:r>
            <a:r>
              <a:rPr lang="tr-TR" sz="2400" dirty="0" err="1"/>
              <a:t>Das</a:t>
            </a:r>
            <a:r>
              <a:rPr lang="tr-TR" sz="2400" dirty="0"/>
              <a:t> ve </a:t>
            </a:r>
            <a:r>
              <a:rPr lang="tr-TR" sz="2400" dirty="0" err="1"/>
              <a:t>diğ</a:t>
            </a:r>
            <a:r>
              <a:rPr lang="tr-TR" sz="2400" dirty="0"/>
              <a:t>. (2015) yaptıkları çalışmada olumsuz bir ilişki tespit etmişlerdir.</a:t>
            </a:r>
          </a:p>
          <a:p>
            <a:r>
              <a:rPr lang="tr-TR" sz="2400" dirty="0" smtClean="0"/>
              <a:t>H5: Kurumsal sosyal sorumluluk raporlama endeksi ile </a:t>
            </a:r>
            <a:r>
              <a:rPr lang="tr-TR" sz="2400" b="1" u="sng" dirty="0" smtClean="0">
                <a:solidFill>
                  <a:schemeClr val="accent3">
                    <a:lumMod val="75000"/>
                  </a:schemeClr>
                </a:solidFill>
              </a:rPr>
              <a:t>karlılık oranı</a:t>
            </a:r>
            <a:r>
              <a:rPr lang="tr-TR" sz="2400" dirty="0" smtClean="0"/>
              <a:t> arasında anlamlı ve negatif yönlü bir ilişki tespit edilmiştir. Buna göre karlılık oranı arttıkça kurumsal sosyal sorumluk endeks değeri azalmaktadır. </a:t>
            </a:r>
            <a:r>
              <a:rPr lang="tr-TR" sz="2400" dirty="0" err="1"/>
              <a:t>Naser</a:t>
            </a:r>
            <a:r>
              <a:rPr lang="tr-TR" sz="2400" dirty="0"/>
              <a:t> &amp; Hassan (2013) yaptığı çalışmada negatif yönlü bir ilişki tespit etmiş olmasına rağmen </a:t>
            </a:r>
            <a:r>
              <a:rPr lang="tr-TR" sz="2400" dirty="0" err="1"/>
              <a:t>Haniffa</a:t>
            </a:r>
            <a:r>
              <a:rPr lang="tr-TR" sz="2400" dirty="0"/>
              <a:t> &amp; </a:t>
            </a:r>
            <a:r>
              <a:rPr lang="tr-TR" sz="2400" dirty="0" err="1"/>
              <a:t>Cooke</a:t>
            </a:r>
            <a:r>
              <a:rPr lang="tr-TR" sz="2400" dirty="0"/>
              <a:t> (2005), </a:t>
            </a:r>
            <a:r>
              <a:rPr lang="tr-TR" sz="2400" dirty="0" err="1"/>
              <a:t>Das</a:t>
            </a:r>
            <a:r>
              <a:rPr lang="tr-TR" sz="2400" dirty="0"/>
              <a:t> et al. (2015) yaptıkları çalışmada anlamlı ilişki tespit edememiştir.</a:t>
            </a:r>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5" name="Slayt Numarası Yer Tutucusu 4"/>
          <p:cNvSpPr>
            <a:spLocks noGrp="1"/>
          </p:cNvSpPr>
          <p:nvPr>
            <p:ph type="sldNum" sz="quarter" idx="12"/>
          </p:nvPr>
        </p:nvSpPr>
        <p:spPr/>
        <p:txBody>
          <a:bodyPr/>
          <a:lstStyle/>
          <a:p>
            <a:fld id="{B6BADF37-E7C9-420C-95B6-E524B11928D1}" type="slidenum">
              <a:rPr lang="tr-TR" smtClean="0"/>
              <a:pPr/>
              <a:t>19</a:t>
            </a:fld>
            <a:endParaRPr lang="tr-TR"/>
          </a:p>
        </p:txBody>
      </p:sp>
    </p:spTree>
    <p:extLst>
      <p:ext uri="{BB962C8B-B14F-4D97-AF65-F5344CB8AC3E}">
        <p14:creationId xmlns:p14="http://schemas.microsoft.com/office/powerpoint/2010/main" val="12084932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620688"/>
            <a:ext cx="8229600" cy="1143000"/>
          </a:xfrm>
        </p:spPr>
        <p:txBody>
          <a:bodyPr>
            <a:noAutofit/>
          </a:bodyPr>
          <a:lstStyle/>
          <a:p>
            <a:pPr algn="l"/>
            <a:r>
              <a:rPr lang="tr-TR" b="1" dirty="0" smtClean="0">
                <a:solidFill>
                  <a:schemeClr val="accent3">
                    <a:lumMod val="75000"/>
                  </a:schemeClr>
                </a:solidFill>
              </a:rPr>
              <a:t>Sunum Planı</a:t>
            </a:r>
            <a:endParaRPr lang="tr-TR" b="1" dirty="0">
              <a:solidFill>
                <a:schemeClr val="accent3">
                  <a:lumMod val="75000"/>
                </a:schemeClr>
              </a:solidFill>
            </a:endParaRPr>
          </a:p>
        </p:txBody>
      </p:sp>
      <p:sp>
        <p:nvSpPr>
          <p:cNvPr id="3" name="İçerik Yer Tutucusu 2"/>
          <p:cNvSpPr>
            <a:spLocks noGrp="1"/>
          </p:cNvSpPr>
          <p:nvPr>
            <p:ph idx="1"/>
          </p:nvPr>
        </p:nvSpPr>
        <p:spPr>
          <a:xfrm>
            <a:off x="467544" y="2132856"/>
            <a:ext cx="8229600" cy="4137323"/>
          </a:xfrm>
        </p:spPr>
        <p:txBody>
          <a:bodyPr>
            <a:normAutofit/>
          </a:bodyPr>
          <a:lstStyle/>
          <a:p>
            <a:pPr>
              <a:buClr>
                <a:schemeClr val="accent3">
                  <a:lumMod val="75000"/>
                </a:schemeClr>
              </a:buClr>
            </a:pPr>
            <a:r>
              <a:rPr lang="tr-TR" i="1" dirty="0" smtClean="0"/>
              <a:t>Amaç</a:t>
            </a:r>
          </a:p>
          <a:p>
            <a:pPr>
              <a:buClr>
                <a:schemeClr val="accent3">
                  <a:lumMod val="75000"/>
                </a:schemeClr>
              </a:buClr>
            </a:pPr>
            <a:r>
              <a:rPr lang="tr-TR" i="1" dirty="0" smtClean="0"/>
              <a:t>Kurumsal Sosyal Sorumluluk</a:t>
            </a:r>
          </a:p>
          <a:p>
            <a:pPr>
              <a:buClr>
                <a:schemeClr val="accent3">
                  <a:lumMod val="75000"/>
                </a:schemeClr>
              </a:buClr>
            </a:pPr>
            <a:r>
              <a:rPr lang="tr-TR" i="1" dirty="0" smtClean="0"/>
              <a:t>Literatür ve Hipotezler</a:t>
            </a:r>
          </a:p>
          <a:p>
            <a:pPr>
              <a:buClr>
                <a:schemeClr val="accent3">
                  <a:lumMod val="75000"/>
                </a:schemeClr>
              </a:buClr>
            </a:pPr>
            <a:r>
              <a:rPr lang="tr-TR" i="1" dirty="0" smtClean="0"/>
              <a:t>Yöntem ve Model</a:t>
            </a:r>
          </a:p>
          <a:p>
            <a:pPr>
              <a:buClr>
                <a:schemeClr val="accent3">
                  <a:lumMod val="75000"/>
                </a:schemeClr>
              </a:buClr>
            </a:pPr>
            <a:r>
              <a:rPr lang="tr-TR" i="1" dirty="0" smtClean="0"/>
              <a:t>Değerlendirme ve Sonuç</a:t>
            </a:r>
          </a:p>
          <a:p>
            <a:pPr>
              <a:buClr>
                <a:schemeClr val="accent3">
                  <a:lumMod val="75000"/>
                </a:schemeClr>
              </a:buClr>
            </a:pPr>
            <a:endParaRPr lang="tr-TR" dirty="0"/>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7" name="Slayt Numarası Yer Tutucusu 6"/>
          <p:cNvSpPr>
            <a:spLocks noGrp="1"/>
          </p:cNvSpPr>
          <p:nvPr>
            <p:ph type="sldNum" sz="quarter" idx="12"/>
          </p:nvPr>
        </p:nvSpPr>
        <p:spPr/>
        <p:txBody>
          <a:bodyPr/>
          <a:lstStyle/>
          <a:p>
            <a:fld id="{B6BADF37-E7C9-420C-95B6-E524B11928D1}" type="slidenum">
              <a:rPr lang="tr-TR" smtClean="0"/>
              <a:pPr/>
              <a:t>2</a:t>
            </a:fld>
            <a:endParaRPr lang="tr-TR"/>
          </a:p>
        </p:txBody>
      </p:sp>
    </p:spTree>
    <p:extLst>
      <p:ext uri="{BB962C8B-B14F-4D97-AF65-F5344CB8AC3E}">
        <p14:creationId xmlns:p14="http://schemas.microsoft.com/office/powerpoint/2010/main" val="21700727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b="1" dirty="0" smtClean="0">
                <a:solidFill>
                  <a:schemeClr val="accent3">
                    <a:lumMod val="75000"/>
                  </a:schemeClr>
                </a:solidFill>
              </a:rPr>
              <a:t>Değerlendirme ve Sonuç</a:t>
            </a:r>
            <a:endParaRPr lang="tr-TR" b="1" dirty="0">
              <a:solidFill>
                <a:schemeClr val="accent3">
                  <a:lumMod val="75000"/>
                </a:schemeClr>
              </a:solidFill>
            </a:endParaRPr>
          </a:p>
        </p:txBody>
      </p:sp>
      <p:sp>
        <p:nvSpPr>
          <p:cNvPr id="3" name="İçerik Yer Tutucusu 2"/>
          <p:cNvSpPr>
            <a:spLocks noGrp="1"/>
          </p:cNvSpPr>
          <p:nvPr>
            <p:ph idx="1"/>
          </p:nvPr>
        </p:nvSpPr>
        <p:spPr>
          <a:xfrm>
            <a:off x="395536" y="1340768"/>
            <a:ext cx="8229600" cy="4525963"/>
          </a:xfrm>
        </p:spPr>
        <p:txBody>
          <a:bodyPr>
            <a:noAutofit/>
          </a:bodyPr>
          <a:lstStyle/>
          <a:p>
            <a:r>
              <a:rPr lang="tr-TR" sz="2600" dirty="0" smtClean="0"/>
              <a:t>Yapılan çalışma neticesinde Türkiye’de Sürdürülebilirlik Endeksinde işlem gören şirketlerin kurumsal sosyal sorumluluk raporlarında ortalama %67 oranında bilgilerin yer aldığı görülmektedir. Bu oran, Türkiye’de işletmelerin çevreye ve topluma daha duyarlı hale geldiğinin bir göstergesi olabilir. </a:t>
            </a:r>
          </a:p>
          <a:p>
            <a:r>
              <a:rPr lang="tr-TR" sz="2600" dirty="0" smtClean="0"/>
              <a:t>Çalışmanın </a:t>
            </a:r>
            <a:r>
              <a:rPr lang="tr-TR" sz="2600" dirty="0" err="1" smtClean="0"/>
              <a:t>kısıtı</a:t>
            </a:r>
            <a:r>
              <a:rPr lang="tr-TR" sz="2600" dirty="0" smtClean="0"/>
              <a:t>, analiz döneminin 2014-2017 yılını kapsamasıdır. Bunun nedeni, Sürdürülebilirlik Endeksinin 2014 yılında Türkiye’de oluşturulmasıdır. Gelecek çalışmalarda daha uzun dönemlerle, daha çok şirket verileri ile çalışılması sonuçların genelleştirilmesine anlamlı katkı yapacağı düşünülmektedir. </a:t>
            </a:r>
            <a:endParaRPr lang="tr-TR" sz="2600" dirty="0"/>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7" name="Slayt Numarası Yer Tutucusu 6"/>
          <p:cNvSpPr>
            <a:spLocks noGrp="1"/>
          </p:cNvSpPr>
          <p:nvPr>
            <p:ph type="sldNum" sz="quarter" idx="12"/>
          </p:nvPr>
        </p:nvSpPr>
        <p:spPr/>
        <p:txBody>
          <a:bodyPr/>
          <a:lstStyle/>
          <a:p>
            <a:fld id="{B6BADF37-E7C9-420C-95B6-E524B11928D1}" type="slidenum">
              <a:rPr lang="tr-TR" smtClean="0"/>
              <a:pPr/>
              <a:t>20</a:t>
            </a:fld>
            <a:endParaRPr lang="tr-TR"/>
          </a:p>
        </p:txBody>
      </p:sp>
    </p:spTree>
    <p:extLst>
      <p:ext uri="{BB962C8B-B14F-4D97-AF65-F5344CB8AC3E}">
        <p14:creationId xmlns:p14="http://schemas.microsoft.com/office/powerpoint/2010/main" val="8717595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132856"/>
            <a:ext cx="8229600" cy="1143000"/>
          </a:xfrm>
        </p:spPr>
        <p:txBody>
          <a:bodyPr>
            <a:normAutofit/>
          </a:bodyPr>
          <a:lstStyle/>
          <a:p>
            <a:pPr algn="l"/>
            <a:r>
              <a:rPr lang="tr-TR" b="1" i="1" dirty="0" smtClean="0">
                <a:solidFill>
                  <a:schemeClr val="accent3">
                    <a:lumMod val="75000"/>
                  </a:schemeClr>
                </a:solidFill>
              </a:rPr>
              <a:t>TEŞEKKÜRLER…</a:t>
            </a:r>
            <a:endParaRPr lang="tr-TR" b="1" i="1" dirty="0">
              <a:solidFill>
                <a:schemeClr val="accent3">
                  <a:lumMod val="75000"/>
                </a:schemeClr>
              </a:solidFill>
            </a:endParaRPr>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3" name="Slayt Numarası Yer Tutucusu 2"/>
          <p:cNvSpPr>
            <a:spLocks noGrp="1"/>
          </p:cNvSpPr>
          <p:nvPr>
            <p:ph type="sldNum" sz="quarter" idx="12"/>
          </p:nvPr>
        </p:nvSpPr>
        <p:spPr/>
        <p:txBody>
          <a:bodyPr/>
          <a:lstStyle/>
          <a:p>
            <a:fld id="{B6BADF37-E7C9-420C-95B6-E524B11928D1}" type="slidenum">
              <a:rPr lang="tr-TR" smtClean="0"/>
              <a:pPr/>
              <a:t>21</a:t>
            </a:fld>
            <a:endParaRPr lang="tr-TR"/>
          </a:p>
        </p:txBody>
      </p:sp>
    </p:spTree>
    <p:extLst>
      <p:ext uri="{BB962C8B-B14F-4D97-AF65-F5344CB8AC3E}">
        <p14:creationId xmlns:p14="http://schemas.microsoft.com/office/powerpoint/2010/main" val="871759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b="1" dirty="0" smtClean="0">
                <a:solidFill>
                  <a:schemeClr val="accent3">
                    <a:lumMod val="75000"/>
                  </a:schemeClr>
                </a:solidFill>
              </a:rPr>
              <a:t>Amaç</a:t>
            </a:r>
            <a:endParaRPr lang="tr-TR" b="1" dirty="0">
              <a:solidFill>
                <a:schemeClr val="accent3">
                  <a:lumMod val="75000"/>
                </a:schemeClr>
              </a:solidFill>
            </a:endParaRPr>
          </a:p>
        </p:txBody>
      </p:sp>
      <p:sp>
        <p:nvSpPr>
          <p:cNvPr id="3" name="İçerik Yer Tutucusu 2"/>
          <p:cNvSpPr>
            <a:spLocks noGrp="1"/>
          </p:cNvSpPr>
          <p:nvPr>
            <p:ph idx="1"/>
          </p:nvPr>
        </p:nvSpPr>
        <p:spPr/>
        <p:txBody>
          <a:bodyPr>
            <a:normAutofit/>
          </a:bodyPr>
          <a:lstStyle/>
          <a:p>
            <a:pPr>
              <a:buClr>
                <a:schemeClr val="accent3">
                  <a:lumMod val="75000"/>
                </a:schemeClr>
              </a:buClr>
            </a:pPr>
            <a:r>
              <a:rPr lang="tr-TR" dirty="0" smtClean="0"/>
              <a:t>Bu çalışmanın amacı, kurumsal sosyal sorumluluk raporlamasına etki eden faktörlerin belirlenmesidir. </a:t>
            </a:r>
            <a:endParaRPr lang="tr-TR" dirty="0"/>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7" name="Slayt Numarası Yer Tutucusu 6"/>
          <p:cNvSpPr>
            <a:spLocks noGrp="1"/>
          </p:cNvSpPr>
          <p:nvPr>
            <p:ph type="sldNum" sz="quarter" idx="12"/>
          </p:nvPr>
        </p:nvSpPr>
        <p:spPr/>
        <p:txBody>
          <a:bodyPr/>
          <a:lstStyle/>
          <a:p>
            <a:fld id="{B6BADF37-E7C9-420C-95B6-E524B11928D1}" type="slidenum">
              <a:rPr lang="tr-TR" smtClean="0"/>
              <a:pPr/>
              <a:t>3</a:t>
            </a:fld>
            <a:endParaRPr lang="tr-TR"/>
          </a:p>
        </p:txBody>
      </p:sp>
    </p:spTree>
    <p:extLst>
      <p:ext uri="{BB962C8B-B14F-4D97-AF65-F5344CB8AC3E}">
        <p14:creationId xmlns:p14="http://schemas.microsoft.com/office/powerpoint/2010/main" val="21700727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09260"/>
            <a:ext cx="7365504" cy="1143000"/>
          </a:xfrm>
        </p:spPr>
        <p:txBody>
          <a:bodyPr/>
          <a:lstStyle/>
          <a:p>
            <a:pPr algn="l"/>
            <a:r>
              <a:rPr lang="tr-TR" b="1" dirty="0" smtClean="0">
                <a:solidFill>
                  <a:schemeClr val="accent3">
                    <a:lumMod val="75000"/>
                  </a:schemeClr>
                </a:solidFill>
              </a:rPr>
              <a:t>Kurumsal Sosyal Sorumluluk</a:t>
            </a:r>
            <a:endParaRPr lang="tr-TR" b="1" dirty="0">
              <a:solidFill>
                <a:schemeClr val="accent3">
                  <a:lumMod val="75000"/>
                </a:schemeClr>
              </a:solidFill>
            </a:endParaRPr>
          </a:p>
        </p:txBody>
      </p:sp>
      <p:sp>
        <p:nvSpPr>
          <p:cNvPr id="3" name="İçerik Yer Tutucusu 2"/>
          <p:cNvSpPr>
            <a:spLocks noGrp="1"/>
          </p:cNvSpPr>
          <p:nvPr>
            <p:ph idx="1"/>
          </p:nvPr>
        </p:nvSpPr>
        <p:spPr/>
        <p:txBody>
          <a:bodyPr>
            <a:normAutofit fontScale="92500" lnSpcReduction="20000"/>
          </a:bodyPr>
          <a:lstStyle/>
          <a:p>
            <a:pPr>
              <a:buClr>
                <a:schemeClr val="accent3">
                  <a:lumMod val="75000"/>
                </a:schemeClr>
              </a:buClr>
            </a:pPr>
            <a:r>
              <a:rPr lang="tr-TR" b="1" i="1" dirty="0" smtClean="0">
                <a:solidFill>
                  <a:schemeClr val="accent3">
                    <a:lumMod val="75000"/>
                  </a:schemeClr>
                </a:solidFill>
              </a:rPr>
              <a:t>Sorumluluk</a:t>
            </a:r>
            <a:r>
              <a:rPr lang="tr-TR" dirty="0" smtClean="0"/>
              <a:t>; işletmelerin kendi hedefleri doğrultusunda gerçekleştirdikleri faaliyetlerde sorumlu davranmasıdır (Demir, 2013: 225).</a:t>
            </a:r>
          </a:p>
          <a:p>
            <a:pPr marL="0" indent="0">
              <a:buClr>
                <a:schemeClr val="accent3">
                  <a:lumMod val="75000"/>
                </a:schemeClr>
              </a:buClr>
              <a:buNone/>
            </a:pPr>
            <a:endParaRPr lang="tr-TR" dirty="0" smtClean="0"/>
          </a:p>
          <a:p>
            <a:pPr>
              <a:buClr>
                <a:schemeClr val="accent3">
                  <a:lumMod val="75000"/>
                </a:schemeClr>
              </a:buClr>
            </a:pPr>
            <a:r>
              <a:rPr lang="tr-TR" b="1" i="1" dirty="0" smtClean="0">
                <a:solidFill>
                  <a:schemeClr val="accent3">
                    <a:lumMod val="75000"/>
                  </a:schemeClr>
                </a:solidFill>
              </a:rPr>
              <a:t>Kurumsal Sosyal Sorumluluk</a:t>
            </a:r>
            <a:r>
              <a:rPr lang="tr-TR" dirty="0" smtClean="0"/>
              <a:t>; işletmelerin sorumluluklarının mal ve/veya hizmet üretmekle sınırlı olmadığı, bununla birlikte işletmenin çalışanlarına, müşterilerine, rakiplerine, ortaklarına, kamuoyuna ve yaşadığı çevreye karşı olan sorumluluklarını ifade etmektedir (</a:t>
            </a:r>
            <a:r>
              <a:rPr lang="tr-TR" dirty="0" err="1" smtClean="0"/>
              <a:t>Erkman&amp;Şahinoğlu</a:t>
            </a:r>
            <a:r>
              <a:rPr lang="tr-TR" dirty="0" smtClean="0"/>
              <a:t>, 2012: 268).</a:t>
            </a:r>
            <a:endParaRPr lang="tr-TR" dirty="0"/>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7" name="Slayt Numarası Yer Tutucusu 6"/>
          <p:cNvSpPr>
            <a:spLocks noGrp="1"/>
          </p:cNvSpPr>
          <p:nvPr>
            <p:ph type="sldNum" sz="quarter" idx="12"/>
          </p:nvPr>
        </p:nvSpPr>
        <p:spPr/>
        <p:txBody>
          <a:bodyPr/>
          <a:lstStyle/>
          <a:p>
            <a:fld id="{B6BADF37-E7C9-420C-95B6-E524B11928D1}" type="slidenum">
              <a:rPr lang="tr-TR" smtClean="0"/>
              <a:pPr/>
              <a:t>4</a:t>
            </a:fld>
            <a:endParaRPr lang="tr-TR"/>
          </a:p>
        </p:txBody>
      </p:sp>
    </p:spTree>
    <p:extLst>
      <p:ext uri="{BB962C8B-B14F-4D97-AF65-F5344CB8AC3E}">
        <p14:creationId xmlns:p14="http://schemas.microsoft.com/office/powerpoint/2010/main" val="21700727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2"/>
            <a:ext cx="8928992" cy="6655588"/>
          </a:xfrm>
          <a:prstGeom prst="rect">
            <a:avLst/>
          </a:prstGeom>
        </p:spPr>
      </p:pic>
      <p:sp>
        <p:nvSpPr>
          <p:cNvPr id="5" name="Dikdörtgen 4"/>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Metin kutusu 5"/>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sp>
        <p:nvSpPr>
          <p:cNvPr id="2" name="Slayt Numarası Yer Tutucusu 1"/>
          <p:cNvSpPr>
            <a:spLocks noGrp="1"/>
          </p:cNvSpPr>
          <p:nvPr>
            <p:ph type="sldNum" sz="quarter" idx="12"/>
          </p:nvPr>
        </p:nvSpPr>
        <p:spPr/>
        <p:txBody>
          <a:bodyPr/>
          <a:lstStyle/>
          <a:p>
            <a:fld id="{B6BADF37-E7C9-420C-95B6-E524B11928D1}" type="slidenum">
              <a:rPr lang="tr-TR" smtClean="0"/>
              <a:pPr/>
              <a:t>5</a:t>
            </a:fld>
            <a:endParaRPr lang="tr-TR"/>
          </a:p>
        </p:txBody>
      </p:sp>
    </p:spTree>
    <p:extLst>
      <p:ext uri="{BB962C8B-B14F-4D97-AF65-F5344CB8AC3E}">
        <p14:creationId xmlns:p14="http://schemas.microsoft.com/office/powerpoint/2010/main" val="22346538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74638"/>
            <a:ext cx="8291264" cy="1143000"/>
          </a:xfrm>
        </p:spPr>
        <p:txBody>
          <a:bodyPr/>
          <a:lstStyle/>
          <a:p>
            <a:pPr algn="l"/>
            <a:r>
              <a:rPr lang="tr-TR" b="1" dirty="0" smtClean="0">
                <a:solidFill>
                  <a:schemeClr val="accent3">
                    <a:lumMod val="75000"/>
                  </a:schemeClr>
                </a:solidFill>
              </a:rPr>
              <a:t>Kurumsal Sosyal Sorumluluk</a:t>
            </a:r>
            <a:endParaRPr lang="tr-TR" b="1" dirty="0">
              <a:solidFill>
                <a:schemeClr val="accent3">
                  <a:lumMod val="75000"/>
                </a:schemeClr>
              </a:solidFill>
            </a:endParaRPr>
          </a:p>
        </p:txBody>
      </p:sp>
      <p:sp>
        <p:nvSpPr>
          <p:cNvPr id="3" name="İçerik Yer Tutucusu 2"/>
          <p:cNvSpPr>
            <a:spLocks noGrp="1"/>
          </p:cNvSpPr>
          <p:nvPr>
            <p:ph idx="1"/>
          </p:nvPr>
        </p:nvSpPr>
        <p:spPr/>
        <p:txBody>
          <a:bodyPr>
            <a:normAutofit fontScale="85000" lnSpcReduction="10000"/>
          </a:bodyPr>
          <a:lstStyle/>
          <a:p>
            <a:pPr>
              <a:buClr>
                <a:schemeClr val="accent3">
                  <a:lumMod val="75000"/>
                </a:schemeClr>
              </a:buClr>
            </a:pPr>
            <a:r>
              <a:rPr lang="tr-TR" b="1" i="1" dirty="0" smtClean="0">
                <a:solidFill>
                  <a:schemeClr val="accent3">
                    <a:lumMod val="75000"/>
                  </a:schemeClr>
                </a:solidFill>
              </a:rPr>
              <a:t>Ekonomik Sorumluluklar: </a:t>
            </a:r>
            <a:r>
              <a:rPr lang="tr-TR" dirty="0" smtClean="0"/>
              <a:t>İşletmelerin karlı olmasını, kaynakların etkin olarak kullanılması ve işletme fonksiyonları ile ilgili stratejik kararlar almasıdır.</a:t>
            </a:r>
            <a:endParaRPr lang="tr-TR" dirty="0" smtClean="0">
              <a:solidFill>
                <a:schemeClr val="accent3">
                  <a:lumMod val="75000"/>
                </a:schemeClr>
              </a:solidFill>
            </a:endParaRPr>
          </a:p>
          <a:p>
            <a:pPr>
              <a:buClr>
                <a:schemeClr val="accent3">
                  <a:lumMod val="75000"/>
                </a:schemeClr>
              </a:buClr>
            </a:pPr>
            <a:r>
              <a:rPr lang="tr-TR" b="1" i="1" dirty="0" smtClean="0">
                <a:solidFill>
                  <a:schemeClr val="accent3">
                    <a:lumMod val="75000"/>
                  </a:schemeClr>
                </a:solidFill>
              </a:rPr>
              <a:t>Yasal Sorumluluklar: </a:t>
            </a:r>
            <a:r>
              <a:rPr lang="tr-TR" dirty="0" smtClean="0"/>
              <a:t>Ulusal ve uluslararası yasal düzenlemelere uygun davranılmasıdır.</a:t>
            </a:r>
            <a:endParaRPr lang="tr-TR" b="1" i="1" dirty="0" smtClean="0">
              <a:solidFill>
                <a:schemeClr val="accent3">
                  <a:lumMod val="75000"/>
                </a:schemeClr>
              </a:solidFill>
            </a:endParaRPr>
          </a:p>
          <a:p>
            <a:pPr>
              <a:buClr>
                <a:schemeClr val="accent3">
                  <a:lumMod val="75000"/>
                </a:schemeClr>
              </a:buClr>
            </a:pPr>
            <a:r>
              <a:rPr lang="tr-TR" b="1" i="1" dirty="0" smtClean="0">
                <a:solidFill>
                  <a:schemeClr val="accent3">
                    <a:lumMod val="75000"/>
                  </a:schemeClr>
                </a:solidFill>
              </a:rPr>
              <a:t>Etik Sorumluluklar: </a:t>
            </a:r>
            <a:r>
              <a:rPr lang="tr-TR" dirty="0" smtClean="0"/>
              <a:t>Yasal düzenlemelerin yanında toplumun gelenek, örf ve beklentilerine uygun davranılmasıdır.</a:t>
            </a:r>
            <a:endParaRPr lang="tr-TR" b="1" i="1" dirty="0" smtClean="0">
              <a:solidFill>
                <a:schemeClr val="accent3">
                  <a:lumMod val="75000"/>
                </a:schemeClr>
              </a:solidFill>
            </a:endParaRPr>
          </a:p>
          <a:p>
            <a:pPr>
              <a:buClr>
                <a:schemeClr val="accent3">
                  <a:lumMod val="75000"/>
                </a:schemeClr>
              </a:buClr>
            </a:pPr>
            <a:r>
              <a:rPr lang="tr-TR" b="1" i="1" dirty="0" smtClean="0">
                <a:solidFill>
                  <a:schemeClr val="accent3">
                    <a:lumMod val="75000"/>
                  </a:schemeClr>
                </a:solidFill>
              </a:rPr>
              <a:t>Gönüllü Sorumluluklar: </a:t>
            </a:r>
            <a:r>
              <a:rPr lang="tr-TR" dirty="0" smtClean="0"/>
              <a:t>Toplumun refah düzeyini artırmaya yönelik gerçekleştirilen faaliyetlere gönüllü olarak katılımda bulunulmasıdır (Demir, 2013: 227)</a:t>
            </a:r>
            <a:endParaRPr lang="tr-TR" dirty="0"/>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7" name="Slayt Numarası Yer Tutucusu 6"/>
          <p:cNvSpPr>
            <a:spLocks noGrp="1"/>
          </p:cNvSpPr>
          <p:nvPr>
            <p:ph type="sldNum" sz="quarter" idx="12"/>
          </p:nvPr>
        </p:nvSpPr>
        <p:spPr/>
        <p:txBody>
          <a:bodyPr/>
          <a:lstStyle/>
          <a:p>
            <a:fld id="{B6BADF37-E7C9-420C-95B6-E524B11928D1}" type="slidenum">
              <a:rPr lang="tr-TR" smtClean="0"/>
              <a:pPr/>
              <a:t>6</a:t>
            </a:fld>
            <a:endParaRPr lang="tr-TR"/>
          </a:p>
        </p:txBody>
      </p:sp>
    </p:spTree>
    <p:extLst>
      <p:ext uri="{BB962C8B-B14F-4D97-AF65-F5344CB8AC3E}">
        <p14:creationId xmlns:p14="http://schemas.microsoft.com/office/powerpoint/2010/main" val="2376499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b="1" dirty="0" smtClean="0">
                <a:solidFill>
                  <a:schemeClr val="accent3">
                    <a:lumMod val="75000"/>
                  </a:schemeClr>
                </a:solidFill>
              </a:rPr>
              <a:t>Hipotezler</a:t>
            </a:r>
            <a:endParaRPr lang="tr-TR" b="1" dirty="0">
              <a:solidFill>
                <a:schemeClr val="accent3">
                  <a:lumMod val="75000"/>
                </a:schemeClr>
              </a:solidFill>
            </a:endParaRPr>
          </a:p>
        </p:txBody>
      </p:sp>
      <p:sp>
        <p:nvSpPr>
          <p:cNvPr id="3" name="İçerik Yer Tutucusu 2"/>
          <p:cNvSpPr>
            <a:spLocks noGrp="1"/>
          </p:cNvSpPr>
          <p:nvPr>
            <p:ph idx="1"/>
          </p:nvPr>
        </p:nvSpPr>
        <p:spPr/>
        <p:txBody>
          <a:bodyPr>
            <a:normAutofit/>
          </a:bodyPr>
          <a:lstStyle/>
          <a:p>
            <a:pPr>
              <a:buClr>
                <a:schemeClr val="accent3">
                  <a:lumMod val="75000"/>
                </a:schemeClr>
              </a:buClr>
            </a:pPr>
            <a:r>
              <a:rPr lang="tr-TR" b="1" dirty="0">
                <a:solidFill>
                  <a:schemeClr val="accent3">
                    <a:lumMod val="75000"/>
                  </a:schemeClr>
                </a:solidFill>
              </a:rPr>
              <a:t>H1</a:t>
            </a:r>
            <a:r>
              <a:rPr lang="tr-TR" dirty="0">
                <a:solidFill>
                  <a:schemeClr val="accent3">
                    <a:lumMod val="75000"/>
                  </a:schemeClr>
                </a:solidFill>
              </a:rPr>
              <a:t>:</a:t>
            </a:r>
            <a:r>
              <a:rPr lang="tr-TR" dirty="0"/>
              <a:t> Yönetim kurulundaki bağımsız üye oranı ile kurumsal sosyal sorumluluk raporlaması arasında anlamlı bir ilişki </a:t>
            </a:r>
            <a:r>
              <a:rPr lang="tr-TR" dirty="0" smtClean="0"/>
              <a:t>vardır (</a:t>
            </a:r>
            <a:r>
              <a:rPr lang="tr-TR" dirty="0" err="1" smtClean="0"/>
              <a:t>Haniffa</a:t>
            </a:r>
            <a:r>
              <a:rPr lang="tr-TR" dirty="0" smtClean="0"/>
              <a:t> &amp; </a:t>
            </a:r>
            <a:r>
              <a:rPr lang="tr-TR" dirty="0" err="1" smtClean="0"/>
              <a:t>Cooke</a:t>
            </a:r>
            <a:r>
              <a:rPr lang="tr-TR" dirty="0" smtClean="0"/>
              <a:t>, 2005; </a:t>
            </a:r>
            <a:r>
              <a:rPr lang="tr-TR" dirty="0" err="1" smtClean="0"/>
              <a:t>Das</a:t>
            </a:r>
            <a:r>
              <a:rPr lang="tr-TR" dirty="0" smtClean="0"/>
              <a:t> et al., 2015).</a:t>
            </a:r>
          </a:p>
          <a:p>
            <a:pPr>
              <a:buClr>
                <a:schemeClr val="accent3">
                  <a:lumMod val="75000"/>
                </a:schemeClr>
              </a:buClr>
            </a:pPr>
            <a:r>
              <a:rPr lang="tr-TR" b="1" dirty="0" smtClean="0">
                <a:solidFill>
                  <a:schemeClr val="accent3">
                    <a:lumMod val="75000"/>
                  </a:schemeClr>
                </a:solidFill>
              </a:rPr>
              <a:t>H2</a:t>
            </a:r>
            <a:r>
              <a:rPr lang="tr-TR" dirty="0" smtClean="0">
                <a:solidFill>
                  <a:schemeClr val="accent3">
                    <a:lumMod val="75000"/>
                  </a:schemeClr>
                </a:solidFill>
              </a:rPr>
              <a:t>:</a:t>
            </a:r>
            <a:r>
              <a:rPr lang="tr-TR" dirty="0" smtClean="0"/>
              <a:t> Kurumsal sahiplik oranı ile kurumsal sosyal sorumluluk raporlaması arasında anlamlı bir ilişki vardır (</a:t>
            </a:r>
            <a:r>
              <a:rPr lang="tr-TR" dirty="0" err="1" smtClean="0"/>
              <a:t>Rashid</a:t>
            </a:r>
            <a:r>
              <a:rPr lang="tr-TR" dirty="0" smtClean="0"/>
              <a:t> &amp; </a:t>
            </a:r>
            <a:r>
              <a:rPr lang="tr-TR" dirty="0" err="1" smtClean="0"/>
              <a:t>Lodh</a:t>
            </a:r>
            <a:r>
              <a:rPr lang="tr-TR" dirty="0" smtClean="0"/>
              <a:t>, 2008; </a:t>
            </a:r>
            <a:r>
              <a:rPr lang="tr-TR" dirty="0" err="1" smtClean="0"/>
              <a:t>Das</a:t>
            </a:r>
            <a:r>
              <a:rPr lang="tr-TR" dirty="0" smtClean="0"/>
              <a:t> et al., 2015; </a:t>
            </a:r>
            <a:r>
              <a:rPr lang="tr-TR" dirty="0" err="1" smtClean="0"/>
              <a:t>Naser</a:t>
            </a:r>
            <a:r>
              <a:rPr lang="tr-TR" dirty="0" smtClean="0"/>
              <a:t> &amp; Hassan, 2013).</a:t>
            </a:r>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7" name="Slayt Numarası Yer Tutucusu 6"/>
          <p:cNvSpPr>
            <a:spLocks noGrp="1"/>
          </p:cNvSpPr>
          <p:nvPr>
            <p:ph type="sldNum" sz="quarter" idx="12"/>
          </p:nvPr>
        </p:nvSpPr>
        <p:spPr/>
        <p:txBody>
          <a:bodyPr/>
          <a:lstStyle/>
          <a:p>
            <a:fld id="{B6BADF37-E7C9-420C-95B6-E524B11928D1}" type="slidenum">
              <a:rPr lang="tr-TR" smtClean="0"/>
              <a:pPr/>
              <a:t>7</a:t>
            </a:fld>
            <a:endParaRPr lang="tr-TR"/>
          </a:p>
        </p:txBody>
      </p:sp>
    </p:spTree>
    <p:extLst>
      <p:ext uri="{BB962C8B-B14F-4D97-AF65-F5344CB8AC3E}">
        <p14:creationId xmlns:p14="http://schemas.microsoft.com/office/powerpoint/2010/main" val="40439592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b="1" dirty="0" smtClean="0">
                <a:solidFill>
                  <a:schemeClr val="accent3">
                    <a:lumMod val="75000"/>
                  </a:schemeClr>
                </a:solidFill>
              </a:rPr>
              <a:t>Hipotezler</a:t>
            </a:r>
            <a:endParaRPr lang="tr-TR" b="1" dirty="0">
              <a:solidFill>
                <a:schemeClr val="accent3">
                  <a:lumMod val="75000"/>
                </a:schemeClr>
              </a:solidFill>
            </a:endParaRPr>
          </a:p>
        </p:txBody>
      </p:sp>
      <p:sp>
        <p:nvSpPr>
          <p:cNvPr id="3" name="İçerik Yer Tutucusu 2"/>
          <p:cNvSpPr>
            <a:spLocks noGrp="1"/>
          </p:cNvSpPr>
          <p:nvPr>
            <p:ph idx="1"/>
          </p:nvPr>
        </p:nvSpPr>
        <p:spPr/>
        <p:txBody>
          <a:bodyPr>
            <a:normAutofit lnSpcReduction="10000"/>
          </a:bodyPr>
          <a:lstStyle/>
          <a:p>
            <a:pPr>
              <a:buClr>
                <a:schemeClr val="accent3">
                  <a:lumMod val="75000"/>
                </a:schemeClr>
              </a:buClr>
            </a:pPr>
            <a:r>
              <a:rPr lang="tr-TR" b="1" dirty="0" smtClean="0">
                <a:solidFill>
                  <a:schemeClr val="accent3">
                    <a:lumMod val="75000"/>
                  </a:schemeClr>
                </a:solidFill>
              </a:rPr>
              <a:t>H3</a:t>
            </a:r>
            <a:r>
              <a:rPr lang="tr-TR" dirty="0" smtClean="0">
                <a:solidFill>
                  <a:schemeClr val="accent3">
                    <a:lumMod val="75000"/>
                  </a:schemeClr>
                </a:solidFill>
              </a:rPr>
              <a:t>:</a:t>
            </a:r>
            <a:r>
              <a:rPr lang="tr-TR" dirty="0" smtClean="0"/>
              <a:t> </a:t>
            </a:r>
            <a:r>
              <a:rPr lang="tr-TR" dirty="0"/>
              <a:t>İşletmenin yaşı ile kurumsal sosyal sorumluluk raporlaması arasında anlamlı bir ilişki </a:t>
            </a:r>
            <a:r>
              <a:rPr lang="tr-TR" dirty="0" smtClean="0"/>
              <a:t>vardır (</a:t>
            </a:r>
            <a:r>
              <a:rPr lang="tr-TR" dirty="0" err="1" smtClean="0"/>
              <a:t>Hossain</a:t>
            </a:r>
            <a:r>
              <a:rPr lang="tr-TR" dirty="0" smtClean="0"/>
              <a:t> </a:t>
            </a:r>
            <a:r>
              <a:rPr lang="tr-TR" dirty="0"/>
              <a:t>&amp; </a:t>
            </a:r>
            <a:r>
              <a:rPr lang="tr-TR" dirty="0" err="1" smtClean="0"/>
              <a:t>Reaz</a:t>
            </a:r>
            <a:r>
              <a:rPr lang="tr-TR" dirty="0" smtClean="0"/>
              <a:t>, 2007; Terzi </a:t>
            </a:r>
            <a:r>
              <a:rPr lang="tr-TR" dirty="0"/>
              <a:t>et al</a:t>
            </a:r>
            <a:r>
              <a:rPr lang="tr-TR" dirty="0" smtClean="0"/>
              <a:t>., 2014; </a:t>
            </a:r>
            <a:r>
              <a:rPr lang="tr-TR" dirty="0" err="1" smtClean="0"/>
              <a:t>Juhmani</a:t>
            </a:r>
            <a:r>
              <a:rPr lang="tr-TR" dirty="0" smtClean="0"/>
              <a:t>, 2014; </a:t>
            </a:r>
            <a:r>
              <a:rPr lang="tr-TR" dirty="0" err="1" smtClean="0"/>
              <a:t>Das</a:t>
            </a:r>
            <a:r>
              <a:rPr lang="tr-TR" dirty="0" smtClean="0"/>
              <a:t> </a:t>
            </a:r>
            <a:r>
              <a:rPr lang="tr-TR" dirty="0"/>
              <a:t>et al</a:t>
            </a:r>
            <a:r>
              <a:rPr lang="tr-TR" dirty="0" smtClean="0"/>
              <a:t>., 2015).</a:t>
            </a:r>
          </a:p>
          <a:p>
            <a:pPr>
              <a:buClr>
                <a:schemeClr val="accent3">
                  <a:lumMod val="75000"/>
                </a:schemeClr>
              </a:buClr>
            </a:pPr>
            <a:r>
              <a:rPr lang="tr-TR" b="1" dirty="0" smtClean="0">
                <a:solidFill>
                  <a:schemeClr val="accent3">
                    <a:lumMod val="75000"/>
                  </a:schemeClr>
                </a:solidFill>
              </a:rPr>
              <a:t>H4</a:t>
            </a:r>
            <a:r>
              <a:rPr lang="tr-TR" dirty="0" smtClean="0">
                <a:solidFill>
                  <a:schemeClr val="accent3">
                    <a:lumMod val="75000"/>
                  </a:schemeClr>
                </a:solidFill>
              </a:rPr>
              <a:t>:</a:t>
            </a:r>
            <a:r>
              <a:rPr lang="tr-TR" dirty="0" smtClean="0"/>
              <a:t> İşletmenin büyüklüğü ile kurumsal sosyal sorumluluk raporlaması arasında anlamlı bir ilişki vardır (</a:t>
            </a:r>
            <a:r>
              <a:rPr lang="tr-TR" dirty="0" err="1" smtClean="0"/>
              <a:t>Gao</a:t>
            </a:r>
            <a:r>
              <a:rPr lang="tr-TR" dirty="0" smtClean="0"/>
              <a:t> et al., 2005; </a:t>
            </a:r>
            <a:r>
              <a:rPr lang="tr-TR" dirty="0" err="1" smtClean="0"/>
              <a:t>Haniffa</a:t>
            </a:r>
            <a:r>
              <a:rPr lang="tr-TR" dirty="0" smtClean="0"/>
              <a:t> &amp; </a:t>
            </a:r>
            <a:r>
              <a:rPr lang="tr-TR" dirty="0" err="1" smtClean="0"/>
              <a:t>Cooke</a:t>
            </a:r>
            <a:r>
              <a:rPr lang="tr-TR" dirty="0" smtClean="0"/>
              <a:t>, 2005; </a:t>
            </a:r>
            <a:r>
              <a:rPr lang="tr-TR" dirty="0" err="1" smtClean="0"/>
              <a:t>Naser</a:t>
            </a:r>
            <a:r>
              <a:rPr lang="tr-TR" dirty="0" smtClean="0"/>
              <a:t> &amp; Hassan, 2013; </a:t>
            </a:r>
            <a:r>
              <a:rPr lang="tr-TR" dirty="0" err="1" smtClean="0"/>
              <a:t>Juhmani</a:t>
            </a:r>
            <a:r>
              <a:rPr lang="tr-TR" dirty="0" smtClean="0"/>
              <a:t>, 2014;  </a:t>
            </a:r>
            <a:r>
              <a:rPr lang="tr-TR" dirty="0" err="1" smtClean="0"/>
              <a:t>Das</a:t>
            </a:r>
            <a:r>
              <a:rPr lang="tr-TR" dirty="0" smtClean="0"/>
              <a:t> et al., 2015; Gör et al., 2016).</a:t>
            </a:r>
          </a:p>
          <a:p>
            <a:pPr>
              <a:buClr>
                <a:schemeClr val="accent3">
                  <a:lumMod val="75000"/>
                </a:schemeClr>
              </a:buClr>
            </a:pPr>
            <a:endParaRPr lang="tr-TR" dirty="0"/>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7" name="Slayt Numarası Yer Tutucusu 6"/>
          <p:cNvSpPr>
            <a:spLocks noGrp="1"/>
          </p:cNvSpPr>
          <p:nvPr>
            <p:ph type="sldNum" sz="quarter" idx="12"/>
          </p:nvPr>
        </p:nvSpPr>
        <p:spPr/>
        <p:txBody>
          <a:bodyPr/>
          <a:lstStyle/>
          <a:p>
            <a:fld id="{B6BADF37-E7C9-420C-95B6-E524B11928D1}" type="slidenum">
              <a:rPr lang="tr-TR" smtClean="0"/>
              <a:pPr/>
              <a:t>8</a:t>
            </a:fld>
            <a:endParaRPr lang="tr-TR"/>
          </a:p>
        </p:txBody>
      </p:sp>
    </p:spTree>
    <p:extLst>
      <p:ext uri="{BB962C8B-B14F-4D97-AF65-F5344CB8AC3E}">
        <p14:creationId xmlns:p14="http://schemas.microsoft.com/office/powerpoint/2010/main" val="31280062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b="1" dirty="0" smtClean="0">
                <a:solidFill>
                  <a:schemeClr val="accent3">
                    <a:lumMod val="75000"/>
                  </a:schemeClr>
                </a:solidFill>
              </a:rPr>
              <a:t>Hipotezler</a:t>
            </a:r>
            <a:endParaRPr lang="tr-TR" b="1" dirty="0">
              <a:solidFill>
                <a:schemeClr val="accent3">
                  <a:lumMod val="75000"/>
                </a:schemeClr>
              </a:solidFill>
            </a:endParaRPr>
          </a:p>
        </p:txBody>
      </p:sp>
      <p:sp>
        <p:nvSpPr>
          <p:cNvPr id="3" name="İçerik Yer Tutucusu 2"/>
          <p:cNvSpPr>
            <a:spLocks noGrp="1"/>
          </p:cNvSpPr>
          <p:nvPr>
            <p:ph idx="1"/>
          </p:nvPr>
        </p:nvSpPr>
        <p:spPr/>
        <p:txBody>
          <a:bodyPr>
            <a:normAutofit lnSpcReduction="10000"/>
          </a:bodyPr>
          <a:lstStyle/>
          <a:p>
            <a:pPr>
              <a:buClr>
                <a:schemeClr val="accent3">
                  <a:lumMod val="75000"/>
                </a:schemeClr>
              </a:buClr>
            </a:pPr>
            <a:r>
              <a:rPr lang="tr-TR" b="1" dirty="0" smtClean="0">
                <a:solidFill>
                  <a:schemeClr val="accent3">
                    <a:lumMod val="75000"/>
                  </a:schemeClr>
                </a:solidFill>
              </a:rPr>
              <a:t>H5</a:t>
            </a:r>
            <a:r>
              <a:rPr lang="tr-TR" dirty="0" smtClean="0">
                <a:solidFill>
                  <a:schemeClr val="accent3">
                    <a:lumMod val="75000"/>
                  </a:schemeClr>
                </a:solidFill>
              </a:rPr>
              <a:t>:</a:t>
            </a:r>
            <a:r>
              <a:rPr lang="tr-TR" dirty="0" smtClean="0"/>
              <a:t> </a:t>
            </a:r>
            <a:r>
              <a:rPr lang="tr-TR" dirty="0"/>
              <a:t>İşletmenin karlılığı ile kurumsal sosyal sorumluluk raporlaması arasında anlamlı bir ilişki </a:t>
            </a:r>
            <a:r>
              <a:rPr lang="tr-TR" dirty="0" smtClean="0"/>
              <a:t>vardır (</a:t>
            </a:r>
            <a:r>
              <a:rPr lang="tr-TR" dirty="0" err="1" smtClean="0"/>
              <a:t>Haniffa</a:t>
            </a:r>
            <a:r>
              <a:rPr lang="tr-TR" dirty="0" smtClean="0"/>
              <a:t> </a:t>
            </a:r>
            <a:r>
              <a:rPr lang="tr-TR" dirty="0"/>
              <a:t>&amp; </a:t>
            </a:r>
            <a:r>
              <a:rPr lang="tr-TR" dirty="0" err="1"/>
              <a:t>Cooke</a:t>
            </a:r>
            <a:r>
              <a:rPr lang="tr-TR" dirty="0"/>
              <a:t>, </a:t>
            </a:r>
            <a:r>
              <a:rPr lang="tr-TR" dirty="0" smtClean="0"/>
              <a:t>2005; </a:t>
            </a:r>
            <a:r>
              <a:rPr lang="tr-TR" dirty="0" err="1"/>
              <a:t>Naser</a:t>
            </a:r>
            <a:r>
              <a:rPr lang="tr-TR" dirty="0"/>
              <a:t> &amp; Hassan, </a:t>
            </a:r>
            <a:r>
              <a:rPr lang="tr-TR" dirty="0" smtClean="0"/>
              <a:t>2013; </a:t>
            </a:r>
            <a:r>
              <a:rPr lang="tr-TR" dirty="0" err="1"/>
              <a:t>Juhmani</a:t>
            </a:r>
            <a:r>
              <a:rPr lang="tr-TR" dirty="0"/>
              <a:t>, </a:t>
            </a:r>
            <a:r>
              <a:rPr lang="tr-TR" dirty="0" smtClean="0"/>
              <a:t>2014; </a:t>
            </a:r>
            <a:r>
              <a:rPr lang="tr-TR" dirty="0" err="1"/>
              <a:t>Das</a:t>
            </a:r>
            <a:r>
              <a:rPr lang="tr-TR" dirty="0"/>
              <a:t> et al., </a:t>
            </a:r>
            <a:r>
              <a:rPr lang="tr-TR" dirty="0" smtClean="0"/>
              <a:t>2015). </a:t>
            </a:r>
          </a:p>
          <a:p>
            <a:pPr>
              <a:buClr>
                <a:schemeClr val="accent3">
                  <a:lumMod val="75000"/>
                </a:schemeClr>
              </a:buClr>
            </a:pPr>
            <a:r>
              <a:rPr lang="tr-TR" b="1" dirty="0" smtClean="0">
                <a:solidFill>
                  <a:schemeClr val="accent3">
                    <a:lumMod val="75000"/>
                  </a:schemeClr>
                </a:solidFill>
              </a:rPr>
              <a:t>H6</a:t>
            </a:r>
            <a:r>
              <a:rPr lang="tr-TR" dirty="0" smtClean="0">
                <a:solidFill>
                  <a:schemeClr val="accent3">
                    <a:lumMod val="75000"/>
                  </a:schemeClr>
                </a:solidFill>
              </a:rPr>
              <a:t>:</a:t>
            </a:r>
            <a:r>
              <a:rPr lang="tr-TR" dirty="0" smtClean="0"/>
              <a:t> İşletmenin borçluluk düzeyi ile kurumsal sosyal sorumluluk raporlaması arasında anlamlı bir ilişki (</a:t>
            </a:r>
            <a:r>
              <a:rPr lang="tr-TR" dirty="0" err="1" smtClean="0"/>
              <a:t>Haniffa</a:t>
            </a:r>
            <a:r>
              <a:rPr lang="tr-TR" dirty="0" smtClean="0"/>
              <a:t> &amp; </a:t>
            </a:r>
            <a:r>
              <a:rPr lang="tr-TR" dirty="0" err="1" smtClean="0"/>
              <a:t>Cooke</a:t>
            </a:r>
            <a:r>
              <a:rPr lang="tr-TR" dirty="0" smtClean="0"/>
              <a:t>, 2005; </a:t>
            </a:r>
            <a:r>
              <a:rPr lang="tr-TR" dirty="0" err="1" smtClean="0"/>
              <a:t>Juhmani</a:t>
            </a:r>
            <a:r>
              <a:rPr lang="tr-TR" dirty="0" smtClean="0"/>
              <a:t>, 2014).</a:t>
            </a:r>
          </a:p>
          <a:p>
            <a:pPr>
              <a:buClr>
                <a:schemeClr val="accent3">
                  <a:lumMod val="75000"/>
                </a:schemeClr>
              </a:buClr>
            </a:pPr>
            <a:endParaRPr lang="tr-TR" dirty="0"/>
          </a:p>
        </p:txBody>
      </p:sp>
      <p:sp>
        <p:nvSpPr>
          <p:cNvPr id="4" name="Dikdörtgen 3"/>
          <p:cNvSpPr/>
          <p:nvPr/>
        </p:nvSpPr>
        <p:spPr>
          <a:xfrm>
            <a:off x="107504" y="116632"/>
            <a:ext cx="8928992" cy="6655588"/>
          </a:xfrm>
          <a:prstGeom prst="rect">
            <a:avLst/>
          </a:prstGeom>
          <a:noFill/>
          <a:ln w="698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875" y="6402888"/>
            <a:ext cx="9140125" cy="369332"/>
          </a:xfrm>
          <a:prstGeom prst="rect">
            <a:avLst/>
          </a:prstGeom>
          <a:noFill/>
        </p:spPr>
        <p:txBody>
          <a:bodyPr wrap="square" rtlCol="0">
            <a:spAutoFit/>
          </a:bodyPr>
          <a:lstStyle/>
          <a:p>
            <a:pPr algn="ctr"/>
            <a:r>
              <a:rPr lang="tr-TR" i="1" dirty="0" smtClean="0"/>
              <a:t>XX. Türkiye Muhasebe Kongresi, 5-6 Ekim 2018, İstanbul</a:t>
            </a:r>
            <a:endParaRPr lang="tr-TR" i="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309260"/>
            <a:ext cx="1665137" cy="1166392"/>
          </a:xfrm>
          <a:prstGeom prst="rect">
            <a:avLst/>
          </a:prstGeom>
        </p:spPr>
      </p:pic>
      <p:sp>
        <p:nvSpPr>
          <p:cNvPr id="7" name="Slayt Numarası Yer Tutucusu 6"/>
          <p:cNvSpPr>
            <a:spLocks noGrp="1"/>
          </p:cNvSpPr>
          <p:nvPr>
            <p:ph type="sldNum" sz="quarter" idx="12"/>
          </p:nvPr>
        </p:nvSpPr>
        <p:spPr/>
        <p:txBody>
          <a:bodyPr/>
          <a:lstStyle/>
          <a:p>
            <a:fld id="{B6BADF37-E7C9-420C-95B6-E524B11928D1}" type="slidenum">
              <a:rPr lang="tr-TR" smtClean="0"/>
              <a:pPr/>
              <a:t>9</a:t>
            </a:fld>
            <a:endParaRPr lang="tr-TR"/>
          </a:p>
        </p:txBody>
      </p:sp>
    </p:spTree>
    <p:extLst>
      <p:ext uri="{BB962C8B-B14F-4D97-AF65-F5344CB8AC3E}">
        <p14:creationId xmlns:p14="http://schemas.microsoft.com/office/powerpoint/2010/main" val="7439771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455</TotalTime>
  <Words>2157</Words>
  <Application>Microsoft Office PowerPoint</Application>
  <PresentationFormat>Ekran Gösterisi (4:3)</PresentationFormat>
  <Paragraphs>350</Paragraphs>
  <Slides>21</Slides>
  <Notes>21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Calibri</vt:lpstr>
      <vt:lpstr>Times New Roman</vt:lpstr>
      <vt:lpstr>Ofis Teması</vt:lpstr>
      <vt:lpstr>KURUMSAL SOSYAL SORUMLULUK RAPORLAMASINI ETKİLEYEN FAKTÖRLER: BORSA İSTANBUL ÖRNEĞİ</vt:lpstr>
      <vt:lpstr>Sunum Planı</vt:lpstr>
      <vt:lpstr>Amaç</vt:lpstr>
      <vt:lpstr>Kurumsal Sosyal Sorumluluk</vt:lpstr>
      <vt:lpstr>PowerPoint Sunusu</vt:lpstr>
      <vt:lpstr>Kurumsal Sosyal Sorumluluk</vt:lpstr>
      <vt:lpstr>Hipotezler</vt:lpstr>
      <vt:lpstr>Hipotezler</vt:lpstr>
      <vt:lpstr>Hipotezler</vt:lpstr>
      <vt:lpstr>Hipotezler</vt:lpstr>
      <vt:lpstr>Veri ve Örneklem</vt:lpstr>
      <vt:lpstr>PowerPoint Sunusu</vt:lpstr>
      <vt:lpstr>CSR Düzeyinin Hesaplanması</vt:lpstr>
      <vt:lpstr>Yöntem ve Model</vt:lpstr>
      <vt:lpstr>Tanımlayıcı İstatistikler</vt:lpstr>
      <vt:lpstr>Korelasyon Analizi Sonuçları</vt:lpstr>
      <vt:lpstr>Regresyon Analizi Sonuçları</vt:lpstr>
      <vt:lpstr>Değerlendirme ve Sonuç</vt:lpstr>
      <vt:lpstr>Değerlendirme ve Sonuç</vt:lpstr>
      <vt:lpstr>Değerlendirme ve Sonuç</vt:lpstr>
      <vt:lpstr>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Ilker Kiymetli Sen</dc:creator>
  <cp:lastModifiedBy>Windows Kullanıcısı</cp:lastModifiedBy>
  <cp:revision>27</cp:revision>
  <cp:lastPrinted>2018-10-05T09:30:22Z</cp:lastPrinted>
  <dcterms:created xsi:type="dcterms:W3CDTF">2018-09-27T11:51:31Z</dcterms:created>
  <dcterms:modified xsi:type="dcterms:W3CDTF">2018-10-06T07:09:34Z</dcterms:modified>
</cp:coreProperties>
</file>