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1"/>
  </p:notesMasterIdLst>
  <p:sldIdLst>
    <p:sldId id="450" r:id="rId2"/>
    <p:sldId id="451" r:id="rId3"/>
    <p:sldId id="718" r:id="rId4"/>
    <p:sldId id="874" r:id="rId5"/>
    <p:sldId id="886" r:id="rId6"/>
    <p:sldId id="891" r:id="rId7"/>
    <p:sldId id="887" r:id="rId8"/>
    <p:sldId id="888" r:id="rId9"/>
    <p:sldId id="889" r:id="rId10"/>
    <p:sldId id="890" r:id="rId11"/>
    <p:sldId id="875" r:id="rId12"/>
    <p:sldId id="892" r:id="rId13"/>
    <p:sldId id="908" r:id="rId14"/>
    <p:sldId id="893" r:id="rId15"/>
    <p:sldId id="909" r:id="rId16"/>
    <p:sldId id="894" r:id="rId17"/>
    <p:sldId id="910" r:id="rId18"/>
    <p:sldId id="895" r:id="rId19"/>
    <p:sldId id="896" r:id="rId20"/>
    <p:sldId id="876" r:id="rId21"/>
    <p:sldId id="897" r:id="rId22"/>
    <p:sldId id="898" r:id="rId23"/>
    <p:sldId id="877" r:id="rId24"/>
    <p:sldId id="899" r:id="rId25"/>
    <p:sldId id="878" r:id="rId26"/>
    <p:sldId id="822" r:id="rId27"/>
    <p:sldId id="823" r:id="rId28"/>
    <p:sldId id="824" r:id="rId29"/>
    <p:sldId id="900" r:id="rId30"/>
    <p:sldId id="901" r:id="rId31"/>
    <p:sldId id="879" r:id="rId32"/>
    <p:sldId id="902" r:id="rId33"/>
    <p:sldId id="880" r:id="rId34"/>
    <p:sldId id="903" r:id="rId35"/>
    <p:sldId id="904" r:id="rId36"/>
    <p:sldId id="907" r:id="rId37"/>
    <p:sldId id="454" r:id="rId38"/>
    <p:sldId id="723" r:id="rId39"/>
    <p:sldId id="724" r:id="rId40"/>
    <p:sldId id="725" r:id="rId41"/>
    <p:sldId id="726" r:id="rId42"/>
    <p:sldId id="727" r:id="rId43"/>
    <p:sldId id="728" r:id="rId44"/>
    <p:sldId id="729" r:id="rId45"/>
    <p:sldId id="730" r:id="rId46"/>
    <p:sldId id="731" r:id="rId47"/>
    <p:sldId id="732" r:id="rId48"/>
    <p:sldId id="733" r:id="rId49"/>
    <p:sldId id="734" r:id="rId50"/>
    <p:sldId id="735" r:id="rId51"/>
    <p:sldId id="779" r:id="rId52"/>
    <p:sldId id="778" r:id="rId53"/>
    <p:sldId id="800" r:id="rId54"/>
    <p:sldId id="905" r:id="rId55"/>
    <p:sldId id="791" r:id="rId56"/>
    <p:sldId id="847" r:id="rId57"/>
    <p:sldId id="871" r:id="rId58"/>
    <p:sldId id="806" r:id="rId59"/>
    <p:sldId id="807" r:id="rId60"/>
    <p:sldId id="808" r:id="rId61"/>
    <p:sldId id="906" r:id="rId62"/>
    <p:sldId id="817" r:id="rId63"/>
    <p:sldId id="777" r:id="rId64"/>
    <p:sldId id="648" r:id="rId65"/>
    <p:sldId id="653" r:id="rId66"/>
    <p:sldId id="654" r:id="rId67"/>
    <p:sldId id="655" r:id="rId68"/>
    <p:sldId id="885" r:id="rId69"/>
    <p:sldId id="656" r:id="rId70"/>
    <p:sldId id="657" r:id="rId71"/>
    <p:sldId id="658" r:id="rId72"/>
    <p:sldId id="660" r:id="rId73"/>
    <p:sldId id="661" r:id="rId74"/>
    <p:sldId id="662" r:id="rId75"/>
    <p:sldId id="663" r:id="rId76"/>
    <p:sldId id="664" r:id="rId77"/>
    <p:sldId id="665" r:id="rId78"/>
    <p:sldId id="666" r:id="rId79"/>
    <p:sldId id="349" r:id="rId8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94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Orta Sti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Açık Stil 3 - Vurgu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1480" autoAdjust="0"/>
    <p:restoredTop sz="94280" autoAdjust="0"/>
  </p:normalViewPr>
  <p:slideViewPr>
    <p:cSldViewPr snapToGrid="0">
      <p:cViewPr varScale="1">
        <p:scale>
          <a:sx n="51" d="100"/>
          <a:sy n="51" d="100"/>
        </p:scale>
        <p:origin x="63" y="33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3FFF94-2758-47C4-8901-143882396EBC}" type="datetimeFigureOut">
              <a:rPr lang="tr-TR" smtClean="0"/>
              <a:t>4.10.2018</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D4A101-97FC-432B-9339-CBC54B2762F7}" type="slidenum">
              <a:rPr lang="tr-TR" smtClean="0"/>
              <a:t>‹#›</a:t>
            </a:fld>
            <a:endParaRPr lang="tr-TR"/>
          </a:p>
        </p:txBody>
      </p:sp>
    </p:spTree>
    <p:extLst>
      <p:ext uri="{BB962C8B-B14F-4D97-AF65-F5344CB8AC3E}">
        <p14:creationId xmlns:p14="http://schemas.microsoft.com/office/powerpoint/2010/main" val="2775212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7896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9362386-3095-4592-AFDA-B58515F96C84}"/>
              </a:ext>
            </a:extLst>
          </p:cNvPr>
          <p:cNvSpPr>
            <a:spLocks noGrp="1"/>
          </p:cNvSpPr>
          <p:nvPr>
            <p:ph type="ctrTitle"/>
          </p:nvPr>
        </p:nvSpPr>
        <p:spPr>
          <a:xfrm>
            <a:off x="1524000" y="1122363"/>
            <a:ext cx="9144000" cy="2387600"/>
          </a:xfrm>
        </p:spPr>
        <p:txBody>
          <a:bodyPr anchor="b"/>
          <a:lstStyle>
            <a:lvl1pPr algn="ctr">
              <a:defRPr sz="4400">
                <a:solidFill>
                  <a:schemeClr val="bg1"/>
                </a:solidFill>
              </a:defRPr>
            </a:lvl1pPr>
          </a:lstStyle>
          <a:p>
            <a:r>
              <a:rPr lang="tr-TR" dirty="0"/>
              <a:t>Asıl başlık stilini düzenlemek için tıklayın</a:t>
            </a:r>
          </a:p>
        </p:txBody>
      </p:sp>
      <p:sp>
        <p:nvSpPr>
          <p:cNvPr id="3" name="Alt Başlık 2">
            <a:extLst>
              <a:ext uri="{FF2B5EF4-FFF2-40B4-BE49-F238E27FC236}">
                <a16:creationId xmlns:a16="http://schemas.microsoft.com/office/drawing/2014/main" id="{2EFC4B55-D649-4FB6-9317-D20392A643C2}"/>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Asıl alt başlık stilini düzenlemek için tıklayın</a:t>
            </a:r>
          </a:p>
        </p:txBody>
      </p:sp>
    </p:spTree>
    <p:extLst>
      <p:ext uri="{BB962C8B-B14F-4D97-AF65-F5344CB8AC3E}">
        <p14:creationId xmlns:p14="http://schemas.microsoft.com/office/powerpoint/2010/main" val="323739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1EF1A46-65F0-4091-88DE-47E17182601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458E5FE-BA04-495D-8B24-B4653B5B136F}"/>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Tree>
    <p:extLst>
      <p:ext uri="{BB962C8B-B14F-4D97-AF65-F5344CB8AC3E}">
        <p14:creationId xmlns:p14="http://schemas.microsoft.com/office/powerpoint/2010/main" val="3159643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3DFAB8C-DE57-4A9B-A0BF-3849EBC09A7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3763DCFF-D660-414C-B42A-5AA8076874DD}"/>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Tree>
    <p:extLst>
      <p:ext uri="{BB962C8B-B14F-4D97-AF65-F5344CB8AC3E}">
        <p14:creationId xmlns:p14="http://schemas.microsoft.com/office/powerpoint/2010/main" val="2739796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FF9BDCA-ACBB-4029-9409-AD6DE246F58F}"/>
              </a:ext>
            </a:extLst>
          </p:cNvPr>
          <p:cNvSpPr>
            <a:spLocks noGrp="1"/>
          </p:cNvSpPr>
          <p:nvPr>
            <p:ph type="title"/>
          </p:nvPr>
        </p:nvSpPr>
        <p:spPr/>
        <p:txBody>
          <a:bodyPr/>
          <a:lstStyle>
            <a:lvl1pPr>
              <a:defRPr sz="2800"/>
            </a:lvl1pPr>
          </a:lstStyle>
          <a:p>
            <a:r>
              <a:rPr lang="tr-TR" dirty="0"/>
              <a:t>Asıl başlık stilini düzenlemek için tıklayın</a:t>
            </a:r>
          </a:p>
        </p:txBody>
      </p:sp>
      <p:sp>
        <p:nvSpPr>
          <p:cNvPr id="3" name="İçerik Yer Tutucusu 2">
            <a:extLst>
              <a:ext uri="{FF2B5EF4-FFF2-40B4-BE49-F238E27FC236}">
                <a16:creationId xmlns:a16="http://schemas.microsoft.com/office/drawing/2014/main" id="{C3B308AE-B315-4E49-9C25-66BAD1B8C357}"/>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Tree>
    <p:extLst>
      <p:ext uri="{BB962C8B-B14F-4D97-AF65-F5344CB8AC3E}">
        <p14:creationId xmlns:p14="http://schemas.microsoft.com/office/powerpoint/2010/main" val="125107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3DCDCFE-2EB3-457E-9B05-D33F92F52872}"/>
              </a:ext>
            </a:extLst>
          </p:cNvPr>
          <p:cNvSpPr>
            <a:spLocks noGrp="1"/>
          </p:cNvSpPr>
          <p:nvPr>
            <p:ph type="title"/>
          </p:nvPr>
        </p:nvSpPr>
        <p:spPr>
          <a:xfrm>
            <a:off x="831850" y="1709738"/>
            <a:ext cx="10515600" cy="2852737"/>
          </a:xfrm>
        </p:spPr>
        <p:txBody>
          <a:bodyPr anchor="b"/>
          <a:lstStyle>
            <a:lvl1pPr>
              <a:defRPr sz="4400">
                <a:solidFill>
                  <a:schemeClr val="bg1"/>
                </a:solidFill>
              </a:defRPr>
            </a:lvl1pPr>
          </a:lstStyle>
          <a:p>
            <a:r>
              <a:rPr lang="tr-TR" dirty="0"/>
              <a:t>Asıl başlık stilini düzenlemek için tıklayın</a:t>
            </a:r>
          </a:p>
        </p:txBody>
      </p:sp>
      <p:sp>
        <p:nvSpPr>
          <p:cNvPr id="3" name="Metin Yer Tutucusu 2">
            <a:extLst>
              <a:ext uri="{FF2B5EF4-FFF2-40B4-BE49-F238E27FC236}">
                <a16:creationId xmlns:a16="http://schemas.microsoft.com/office/drawing/2014/main" id="{1B569294-B5BF-4F08-8C17-85F50A9C808F}"/>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dirty="0"/>
              <a:t>Asıl metin stillerini düzenle</a:t>
            </a:r>
          </a:p>
        </p:txBody>
      </p:sp>
      <p:sp>
        <p:nvSpPr>
          <p:cNvPr id="4" name="Veri Yer Tutucusu 3">
            <a:extLst>
              <a:ext uri="{FF2B5EF4-FFF2-40B4-BE49-F238E27FC236}">
                <a16:creationId xmlns:a16="http://schemas.microsoft.com/office/drawing/2014/main" id="{3B13C153-3BD2-44C8-8ED6-6796CB1765EF}"/>
              </a:ext>
            </a:extLst>
          </p:cNvPr>
          <p:cNvSpPr>
            <a:spLocks noGrp="1"/>
          </p:cNvSpPr>
          <p:nvPr>
            <p:ph type="dt" sz="half" idx="10"/>
          </p:nvPr>
        </p:nvSpPr>
        <p:spPr/>
        <p:txBody>
          <a:bodyPr/>
          <a:lstStyle/>
          <a:p>
            <a:fld id="{16233C85-3C4A-414B-BF72-1C688BBE061A}" type="datetime1">
              <a:rPr lang="tr-TR" smtClean="0"/>
              <a:t>4.10.2018</a:t>
            </a:fld>
            <a:endParaRPr lang="tr-TR" dirty="0"/>
          </a:p>
        </p:txBody>
      </p:sp>
      <p:sp>
        <p:nvSpPr>
          <p:cNvPr id="5" name="Alt Bilgi Yer Tutucusu 4">
            <a:extLst>
              <a:ext uri="{FF2B5EF4-FFF2-40B4-BE49-F238E27FC236}">
                <a16:creationId xmlns:a16="http://schemas.microsoft.com/office/drawing/2014/main" id="{4DECC3C8-831A-49D6-BDD2-B79B9A2016B5}"/>
              </a:ext>
            </a:extLst>
          </p:cNvPr>
          <p:cNvSpPr>
            <a:spLocks noGrp="1"/>
          </p:cNvSpPr>
          <p:nvPr>
            <p:ph type="ftr" sz="quarter" idx="11"/>
          </p:nvPr>
        </p:nvSpPr>
        <p:spPr/>
        <p:txBody>
          <a:bodyPr/>
          <a:lstStyle/>
          <a:p>
            <a:r>
              <a:rPr lang="tr-TR"/>
              <a:t>www.resulkurt.com</a:t>
            </a:r>
            <a:endParaRPr lang="tr-TR" dirty="0"/>
          </a:p>
        </p:txBody>
      </p:sp>
      <p:sp>
        <p:nvSpPr>
          <p:cNvPr id="6" name="Slayt Numarası Yer Tutucusu 5">
            <a:extLst>
              <a:ext uri="{FF2B5EF4-FFF2-40B4-BE49-F238E27FC236}">
                <a16:creationId xmlns:a16="http://schemas.microsoft.com/office/drawing/2014/main" id="{D99B861E-53CD-4201-9420-0062C34773C5}"/>
              </a:ext>
            </a:extLst>
          </p:cNvPr>
          <p:cNvSpPr>
            <a:spLocks noGrp="1"/>
          </p:cNvSpPr>
          <p:nvPr>
            <p:ph type="sldNum" sz="quarter" idx="12"/>
          </p:nvPr>
        </p:nvSpPr>
        <p:spPr/>
        <p:txBody>
          <a:bodyPr/>
          <a:lstStyle/>
          <a:p>
            <a:fld id="{A74F2980-9790-4A35-90E3-F3294648DA33}" type="slidenum">
              <a:rPr lang="tr-TR" smtClean="0"/>
              <a:t>‹#›</a:t>
            </a:fld>
            <a:endParaRPr lang="tr-TR" dirty="0"/>
          </a:p>
        </p:txBody>
      </p:sp>
    </p:spTree>
    <p:extLst>
      <p:ext uri="{BB962C8B-B14F-4D97-AF65-F5344CB8AC3E}">
        <p14:creationId xmlns:p14="http://schemas.microsoft.com/office/powerpoint/2010/main" val="2159487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850CFC-843D-4243-A887-7BCB41A2D81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073D92D-5989-4807-B9BD-3674AF828283}"/>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62F330A-DEBA-492B-B1A6-DB084388DEAB}"/>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Tree>
    <p:extLst>
      <p:ext uri="{BB962C8B-B14F-4D97-AF65-F5344CB8AC3E}">
        <p14:creationId xmlns:p14="http://schemas.microsoft.com/office/powerpoint/2010/main" val="1557631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289F087-136B-40E2-8E8E-042CC65AF58B}"/>
              </a:ext>
            </a:extLst>
          </p:cNvPr>
          <p:cNvSpPr>
            <a:spLocks noGrp="1"/>
          </p:cNvSpPr>
          <p:nvPr>
            <p:ph type="title"/>
          </p:nvPr>
        </p:nvSpPr>
        <p:spPr>
          <a:xfrm>
            <a:off x="839788" y="365125"/>
            <a:ext cx="10515600" cy="1325563"/>
          </a:xfrm>
        </p:spPr>
        <p:txBody>
          <a:bodyPr/>
          <a:lstStyle/>
          <a:p>
            <a:r>
              <a:rPr lang="tr-TR" dirty="0"/>
              <a:t>Asıl başlık stilini düzenlemek için tıklayın</a:t>
            </a:r>
          </a:p>
        </p:txBody>
      </p:sp>
      <p:sp>
        <p:nvSpPr>
          <p:cNvPr id="3" name="Metin Yer Tutucusu 2">
            <a:extLst>
              <a:ext uri="{FF2B5EF4-FFF2-40B4-BE49-F238E27FC236}">
                <a16:creationId xmlns:a16="http://schemas.microsoft.com/office/drawing/2014/main" id="{630A75CD-23DF-4453-AD3B-BD0F1980FF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34F0D891-07BB-44C3-8E27-EAE0DEB0A516}"/>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2A019DF-946F-42E1-A954-463C144455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2392EE18-C498-43ED-A7CF-E7D8F70548D8}"/>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Tree>
    <p:extLst>
      <p:ext uri="{BB962C8B-B14F-4D97-AF65-F5344CB8AC3E}">
        <p14:creationId xmlns:p14="http://schemas.microsoft.com/office/powerpoint/2010/main" val="3116459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9CE5CCC-A521-4E05-A3E6-20DC1469B945}"/>
              </a:ext>
            </a:extLst>
          </p:cNvPr>
          <p:cNvSpPr>
            <a:spLocks noGrp="1"/>
          </p:cNvSpPr>
          <p:nvPr>
            <p:ph type="title"/>
          </p:nvPr>
        </p:nvSpPr>
        <p:spPr/>
        <p:txBody>
          <a:bodyPr/>
          <a:lstStyle/>
          <a:p>
            <a:r>
              <a:rPr lang="tr-TR"/>
              <a:t>Asıl başlık stilini düzenlemek için tıklayın</a:t>
            </a:r>
          </a:p>
        </p:txBody>
      </p:sp>
    </p:spTree>
    <p:extLst>
      <p:ext uri="{BB962C8B-B14F-4D97-AF65-F5344CB8AC3E}">
        <p14:creationId xmlns:p14="http://schemas.microsoft.com/office/powerpoint/2010/main" val="3047227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oş">
    <p:spTree>
      <p:nvGrpSpPr>
        <p:cNvPr id="1" name=""/>
        <p:cNvGrpSpPr/>
        <p:nvPr/>
      </p:nvGrpSpPr>
      <p:grpSpPr>
        <a:xfrm>
          <a:off x="0" y="0"/>
          <a:ext cx="0" cy="0"/>
          <a:chOff x="0" y="0"/>
          <a:chExt cx="0" cy="0"/>
        </a:xfrm>
      </p:grpSpPr>
      <p:sp>
        <p:nvSpPr>
          <p:cNvPr id="6" name="Veri Yer Tutucusu 5">
            <a:extLst>
              <a:ext uri="{FF2B5EF4-FFF2-40B4-BE49-F238E27FC236}">
                <a16:creationId xmlns:a16="http://schemas.microsoft.com/office/drawing/2014/main" id="{51BEFB51-9025-4221-828B-7130541CCD0E}"/>
              </a:ext>
            </a:extLst>
          </p:cNvPr>
          <p:cNvSpPr>
            <a:spLocks noGrp="1"/>
          </p:cNvSpPr>
          <p:nvPr>
            <p:ph type="dt" sz="half" idx="10"/>
          </p:nvPr>
        </p:nvSpPr>
        <p:spPr/>
        <p:txBody>
          <a:bodyPr/>
          <a:lstStyle/>
          <a:p>
            <a:fld id="{BD658EAA-5B3D-4C3C-85EC-CB384B1C3D17}" type="datetime1">
              <a:rPr lang="tr-TR" smtClean="0"/>
              <a:t>4.10.2018</a:t>
            </a:fld>
            <a:endParaRPr lang="tr-TR" dirty="0"/>
          </a:p>
        </p:txBody>
      </p:sp>
      <p:sp>
        <p:nvSpPr>
          <p:cNvPr id="7" name="Alt Bilgi Yer Tutucusu 6">
            <a:extLst>
              <a:ext uri="{FF2B5EF4-FFF2-40B4-BE49-F238E27FC236}">
                <a16:creationId xmlns:a16="http://schemas.microsoft.com/office/drawing/2014/main" id="{A9870724-870F-410D-96B8-BB1D4B60AC69}"/>
              </a:ext>
            </a:extLst>
          </p:cNvPr>
          <p:cNvSpPr>
            <a:spLocks noGrp="1"/>
          </p:cNvSpPr>
          <p:nvPr>
            <p:ph type="ftr" sz="quarter" idx="11"/>
          </p:nvPr>
        </p:nvSpPr>
        <p:spPr/>
        <p:txBody>
          <a:bodyPr/>
          <a:lstStyle/>
          <a:p>
            <a:r>
              <a:rPr lang="tr-TR"/>
              <a:t>www.resulkurt.com</a:t>
            </a:r>
            <a:endParaRPr lang="tr-TR" dirty="0"/>
          </a:p>
        </p:txBody>
      </p:sp>
      <p:sp>
        <p:nvSpPr>
          <p:cNvPr id="8" name="Slayt Numarası Yer Tutucusu 7">
            <a:extLst>
              <a:ext uri="{FF2B5EF4-FFF2-40B4-BE49-F238E27FC236}">
                <a16:creationId xmlns:a16="http://schemas.microsoft.com/office/drawing/2014/main" id="{3A6289F0-B2FB-4959-86FE-0BD689A2C79B}"/>
              </a:ext>
            </a:extLst>
          </p:cNvPr>
          <p:cNvSpPr>
            <a:spLocks noGrp="1"/>
          </p:cNvSpPr>
          <p:nvPr>
            <p:ph type="sldNum" sz="quarter" idx="12"/>
          </p:nvPr>
        </p:nvSpPr>
        <p:spPr/>
        <p:txBody>
          <a:bodyPr/>
          <a:lstStyle/>
          <a:p>
            <a:fld id="{A74F2980-9790-4A35-90E3-F3294648DA33}" type="slidenum">
              <a:rPr lang="tr-TR" smtClean="0"/>
              <a:t>‹#›</a:t>
            </a:fld>
            <a:endParaRPr lang="tr-TR" dirty="0"/>
          </a:p>
        </p:txBody>
      </p:sp>
    </p:spTree>
    <p:extLst>
      <p:ext uri="{BB962C8B-B14F-4D97-AF65-F5344CB8AC3E}">
        <p14:creationId xmlns:p14="http://schemas.microsoft.com/office/powerpoint/2010/main" val="412254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DBC9B8-F41A-4B87-A2A4-4532CDF0545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005C55F0-DAEE-41E5-AF4E-2F3DB822D2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F31F41C-6AB2-45B1-B7DD-5BAF322B90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Tree>
    <p:extLst>
      <p:ext uri="{BB962C8B-B14F-4D97-AF65-F5344CB8AC3E}">
        <p14:creationId xmlns:p14="http://schemas.microsoft.com/office/powerpoint/2010/main" val="631009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B915DB0-D2B8-4066-9383-7985952266E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169EB8C-1FCC-4CC9-BE42-3B2437CEEC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a:extLst>
              <a:ext uri="{FF2B5EF4-FFF2-40B4-BE49-F238E27FC236}">
                <a16:creationId xmlns:a16="http://schemas.microsoft.com/office/drawing/2014/main" id="{F4B96FE1-568B-41E0-B367-2CA1071986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4FC1F4B7-EA43-4F56-85DA-6EF3900C8387}"/>
              </a:ext>
            </a:extLst>
          </p:cNvPr>
          <p:cNvSpPr>
            <a:spLocks noGrp="1"/>
          </p:cNvSpPr>
          <p:nvPr>
            <p:ph type="dt" sz="half" idx="10"/>
          </p:nvPr>
        </p:nvSpPr>
        <p:spPr/>
        <p:txBody>
          <a:bodyPr/>
          <a:lstStyle/>
          <a:p>
            <a:fld id="{7BCD4876-6A7D-4C60-B05A-D285B6F473F4}" type="datetime1">
              <a:rPr lang="tr-TR" smtClean="0"/>
              <a:t>4.10.2018</a:t>
            </a:fld>
            <a:endParaRPr lang="tr-TR" dirty="0"/>
          </a:p>
        </p:txBody>
      </p:sp>
      <p:sp>
        <p:nvSpPr>
          <p:cNvPr id="6" name="Alt Bilgi Yer Tutucusu 5">
            <a:extLst>
              <a:ext uri="{FF2B5EF4-FFF2-40B4-BE49-F238E27FC236}">
                <a16:creationId xmlns:a16="http://schemas.microsoft.com/office/drawing/2014/main" id="{BA4ABAC1-E742-4037-8F83-E2FA02CF0232}"/>
              </a:ext>
            </a:extLst>
          </p:cNvPr>
          <p:cNvSpPr>
            <a:spLocks noGrp="1"/>
          </p:cNvSpPr>
          <p:nvPr>
            <p:ph type="ftr" sz="quarter" idx="11"/>
          </p:nvPr>
        </p:nvSpPr>
        <p:spPr/>
        <p:txBody>
          <a:bodyPr/>
          <a:lstStyle/>
          <a:p>
            <a:r>
              <a:rPr lang="tr-TR"/>
              <a:t>www.resulkurt.com</a:t>
            </a:r>
            <a:endParaRPr lang="tr-TR" dirty="0"/>
          </a:p>
        </p:txBody>
      </p:sp>
      <p:sp>
        <p:nvSpPr>
          <p:cNvPr id="7" name="Slayt Numarası Yer Tutucusu 6">
            <a:extLst>
              <a:ext uri="{FF2B5EF4-FFF2-40B4-BE49-F238E27FC236}">
                <a16:creationId xmlns:a16="http://schemas.microsoft.com/office/drawing/2014/main" id="{6A65B35C-5F9F-40EE-A00C-9409A0098770}"/>
              </a:ext>
            </a:extLst>
          </p:cNvPr>
          <p:cNvSpPr>
            <a:spLocks noGrp="1"/>
          </p:cNvSpPr>
          <p:nvPr>
            <p:ph type="sldNum" sz="quarter" idx="12"/>
          </p:nvPr>
        </p:nvSpPr>
        <p:spPr/>
        <p:txBody>
          <a:bodyPr/>
          <a:lstStyle/>
          <a:p>
            <a:fld id="{A74F2980-9790-4A35-90E3-F3294648DA33}" type="slidenum">
              <a:rPr lang="tr-TR" smtClean="0"/>
              <a:t>‹#›</a:t>
            </a:fld>
            <a:endParaRPr lang="tr-TR" dirty="0"/>
          </a:p>
        </p:txBody>
      </p:sp>
    </p:spTree>
    <p:extLst>
      <p:ext uri="{BB962C8B-B14F-4D97-AF65-F5344CB8AC3E}">
        <p14:creationId xmlns:p14="http://schemas.microsoft.com/office/powerpoint/2010/main" val="2807224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194C"/>
        </a:soli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C719C2C-2D07-49C9-86A6-AAE7A7C228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Asıl başlık stilini düzenlemek için tıklayın</a:t>
            </a:r>
          </a:p>
        </p:txBody>
      </p:sp>
      <p:sp>
        <p:nvSpPr>
          <p:cNvPr id="3" name="Metin Yer Tutucusu 2">
            <a:extLst>
              <a:ext uri="{FF2B5EF4-FFF2-40B4-BE49-F238E27FC236}">
                <a16:creationId xmlns:a16="http://schemas.microsoft.com/office/drawing/2014/main" id="{536C75D1-854C-4D27-BB21-3366F59D10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a:extLst>
              <a:ext uri="{FF2B5EF4-FFF2-40B4-BE49-F238E27FC236}">
                <a16:creationId xmlns:a16="http://schemas.microsoft.com/office/drawing/2014/main" id="{D25723F8-A369-46D7-9252-CFDD3E2C08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2673F-1983-4BB8-9E13-AF26E022B736}" type="datetime1">
              <a:rPr lang="tr-TR" smtClean="0"/>
              <a:t>4.10.2018</a:t>
            </a:fld>
            <a:endParaRPr lang="tr-TR" dirty="0"/>
          </a:p>
        </p:txBody>
      </p:sp>
      <p:sp>
        <p:nvSpPr>
          <p:cNvPr id="5" name="Alt Bilgi Yer Tutucusu 4">
            <a:extLst>
              <a:ext uri="{FF2B5EF4-FFF2-40B4-BE49-F238E27FC236}">
                <a16:creationId xmlns:a16="http://schemas.microsoft.com/office/drawing/2014/main" id="{EC476D37-90D4-44D6-A055-F1EBBD9B1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www.resulkurt.com</a:t>
            </a:r>
            <a:endParaRPr lang="tr-TR" dirty="0"/>
          </a:p>
        </p:txBody>
      </p:sp>
      <p:sp>
        <p:nvSpPr>
          <p:cNvPr id="6" name="Slayt Numarası Yer Tutucusu 5">
            <a:extLst>
              <a:ext uri="{FF2B5EF4-FFF2-40B4-BE49-F238E27FC236}">
                <a16:creationId xmlns:a16="http://schemas.microsoft.com/office/drawing/2014/main" id="{C6113251-D614-44E8-93EC-0CFCC79F56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4F2980-9790-4A35-90E3-F3294648DA33}" type="slidenum">
              <a:rPr lang="tr-TR" smtClean="0"/>
              <a:t>‹#›</a:t>
            </a:fld>
            <a:endParaRPr lang="tr-TR" dirty="0"/>
          </a:p>
        </p:txBody>
      </p:sp>
    </p:spTree>
    <p:extLst>
      <p:ext uri="{BB962C8B-B14F-4D97-AF65-F5344CB8AC3E}">
        <p14:creationId xmlns:p14="http://schemas.microsoft.com/office/powerpoint/2010/main" val="2644498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6B46701-EA22-47DA-8F3D-C9279CD850B0}"/>
              </a:ext>
            </a:extLst>
          </p:cNvPr>
          <p:cNvSpPr>
            <a:spLocks noGrp="1"/>
          </p:cNvSpPr>
          <p:nvPr>
            <p:ph type="ctrTitle"/>
          </p:nvPr>
        </p:nvSpPr>
        <p:spPr>
          <a:xfrm>
            <a:off x="598811" y="582035"/>
            <a:ext cx="11102272" cy="3075564"/>
          </a:xfrm>
        </p:spPr>
        <p:txBody>
          <a:bodyPr>
            <a:normAutofit fontScale="90000"/>
          </a:bodyPr>
          <a:lstStyle/>
          <a:p>
            <a:br>
              <a:rPr lang="tr-TR" dirty="0">
                <a:solidFill>
                  <a:schemeClr val="bg1"/>
                </a:solidFill>
              </a:rPr>
            </a:br>
            <a:r>
              <a:rPr lang="tr-TR" sz="5400" b="1" dirty="0"/>
              <a:t>Sosyal Güvenlik ve Emeklilik Sisteminde Güncel Gelişmeler: Sorunlar ve Çözümler</a:t>
            </a:r>
            <a:br>
              <a:rPr lang="tr-TR" dirty="0"/>
            </a:br>
            <a:endParaRPr lang="tr-TR" dirty="0">
              <a:solidFill>
                <a:schemeClr val="bg1"/>
              </a:solidFill>
            </a:endParaRPr>
          </a:p>
        </p:txBody>
      </p:sp>
      <p:sp>
        <p:nvSpPr>
          <p:cNvPr id="3" name="Alt Başlık 2">
            <a:extLst>
              <a:ext uri="{FF2B5EF4-FFF2-40B4-BE49-F238E27FC236}">
                <a16:creationId xmlns:a16="http://schemas.microsoft.com/office/drawing/2014/main" id="{49174E2E-B480-45E7-B2A8-6A4AE94B5318}"/>
              </a:ext>
            </a:extLst>
          </p:cNvPr>
          <p:cNvSpPr>
            <a:spLocks noGrp="1"/>
          </p:cNvSpPr>
          <p:nvPr>
            <p:ph type="subTitle" idx="1"/>
          </p:nvPr>
        </p:nvSpPr>
        <p:spPr>
          <a:xfrm>
            <a:off x="2103929" y="3854333"/>
            <a:ext cx="7752170" cy="2247062"/>
          </a:xfrm>
        </p:spPr>
        <p:txBody>
          <a:bodyPr>
            <a:normAutofit/>
          </a:bodyPr>
          <a:lstStyle/>
          <a:p>
            <a:r>
              <a:rPr lang="tr-TR" dirty="0">
                <a:solidFill>
                  <a:schemeClr val="bg1"/>
                </a:solidFill>
              </a:rPr>
              <a:t>Dr. </a:t>
            </a:r>
            <a:r>
              <a:rPr lang="tr-TR" dirty="0" err="1">
                <a:solidFill>
                  <a:schemeClr val="bg1"/>
                </a:solidFill>
              </a:rPr>
              <a:t>Öğr</a:t>
            </a:r>
            <a:r>
              <a:rPr lang="tr-TR" dirty="0">
                <a:solidFill>
                  <a:schemeClr val="bg1"/>
                </a:solidFill>
              </a:rPr>
              <a:t>. Üyesi Resul KURT</a:t>
            </a:r>
          </a:p>
          <a:p>
            <a:r>
              <a:rPr lang="tr-TR" dirty="0">
                <a:solidFill>
                  <a:schemeClr val="bg1"/>
                </a:solidFill>
              </a:rPr>
              <a:t>İstinye Üniversitesi Öğretim Üyesi</a:t>
            </a:r>
          </a:p>
          <a:p>
            <a:r>
              <a:rPr lang="tr-TR" dirty="0">
                <a:solidFill>
                  <a:schemeClr val="bg1"/>
                </a:solidFill>
              </a:rPr>
              <a:t>İş ve Sosyal Güvenlik Hukuku Müşaviri</a:t>
            </a:r>
          </a:p>
          <a:p>
            <a:r>
              <a:rPr lang="tr-TR" dirty="0">
                <a:solidFill>
                  <a:schemeClr val="bg1"/>
                </a:solidFill>
              </a:rPr>
              <a:t>Sosyal Güvenlik Kurumu Eski Başmüfettişi </a:t>
            </a:r>
          </a:p>
          <a:p>
            <a:endParaRPr lang="tr-TR" dirty="0"/>
          </a:p>
          <a:p>
            <a:endParaRPr lang="tr-TR" dirty="0"/>
          </a:p>
          <a:p>
            <a:endParaRPr lang="tr-TR" dirty="0"/>
          </a:p>
        </p:txBody>
      </p:sp>
      <p:sp>
        <p:nvSpPr>
          <p:cNvPr id="4" name="AutoShape 4" descr="ARKHE EÄÄ°TÄ°M ile ilgili gÃ¶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Tree>
    <p:extLst>
      <p:ext uri="{BB962C8B-B14F-4D97-AF65-F5344CB8AC3E}">
        <p14:creationId xmlns:p14="http://schemas.microsoft.com/office/powerpoint/2010/main" val="4094971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898215" y="161841"/>
            <a:ext cx="10657211" cy="712099"/>
          </a:xfrm>
        </p:spPr>
        <p:txBody>
          <a:bodyPr>
            <a:normAutofit/>
          </a:bodyPr>
          <a:lstStyle/>
          <a:p>
            <a:pPr algn="ctr"/>
            <a:r>
              <a:rPr lang="tr-TR" altLang="tr-TR" b="1" dirty="0"/>
              <a:t>SAĞLIK ÇALIŞANLARININ YIPRANMA HAKKI</a:t>
            </a:r>
            <a:endParaRPr lang="tr-TR" altLang="tr-TR" b="1" dirty="0">
              <a:solidFill>
                <a:srgbClr val="FFFF00"/>
              </a:solidFill>
            </a:endParaRPr>
          </a:p>
        </p:txBody>
      </p:sp>
      <p:sp>
        <p:nvSpPr>
          <p:cNvPr id="6" name="İçerik Yer Tutucusu 5"/>
          <p:cNvSpPr>
            <a:spLocks noGrp="1"/>
          </p:cNvSpPr>
          <p:nvPr>
            <p:ph idx="1"/>
          </p:nvPr>
        </p:nvSpPr>
        <p:spPr>
          <a:xfrm>
            <a:off x="534074" y="695915"/>
            <a:ext cx="11136884" cy="5809918"/>
          </a:xfrm>
        </p:spPr>
        <p:txBody>
          <a:bodyPr>
            <a:noAutofit/>
          </a:bodyPr>
          <a:lstStyle/>
          <a:p>
            <a:r>
              <a:rPr lang="tr-TR" b="1" dirty="0"/>
              <a:t>Fiili hizmet kapsamında bildirim nasıl yapılacak?</a:t>
            </a:r>
          </a:p>
          <a:p>
            <a:r>
              <a:rPr lang="tr-TR" sz="3200" dirty="0"/>
              <a:t>Örneğin, özel bir hastanede doktor olarak görev yapan sigortalının 2018 Eylül ayı içinde hafta tatili hariç tam çalışması olduğunda, fiili hizmet kapsamında düzenlenecek (29) numaralı belge türünden azami 26 gün; diğer günler için düzenlenecek (01) numaralı belge türünden de asgari 4 gün hizmet bildirilecek. </a:t>
            </a:r>
          </a:p>
          <a:p>
            <a:r>
              <a:rPr lang="tr-TR" sz="3200" dirty="0"/>
              <a:t>İş kolu kodu itibariyle fiili hizmet süresi zammı kapsamında olmadığı halde, çalıştırılan kişinin mesleği veya yaptığı iş nedeniyle fiili hizmet süresi kapsamında sigortalı bildirimi yapması gereken işyerlerinin bu kapsamda tanımlaması yapılması gerekiyor. </a:t>
            </a:r>
          </a:p>
        </p:txBody>
      </p:sp>
    </p:spTree>
    <p:extLst>
      <p:ext uri="{BB962C8B-B14F-4D97-AF65-F5344CB8AC3E}">
        <p14:creationId xmlns:p14="http://schemas.microsoft.com/office/powerpoint/2010/main" val="3460389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5CA319-316E-453B-8251-BB3144B3B3C9}"/>
              </a:ext>
            </a:extLst>
          </p:cNvPr>
          <p:cNvSpPr>
            <a:spLocks noGrp="1"/>
          </p:cNvSpPr>
          <p:nvPr>
            <p:ph type="title"/>
          </p:nvPr>
        </p:nvSpPr>
        <p:spPr>
          <a:xfrm>
            <a:off x="695915" y="365125"/>
            <a:ext cx="10657885" cy="5461140"/>
          </a:xfrm>
        </p:spPr>
        <p:txBody>
          <a:bodyPr>
            <a:normAutofit/>
          </a:bodyPr>
          <a:lstStyle/>
          <a:p>
            <a:pPr algn="ctr"/>
            <a:r>
              <a:rPr lang="tr-TR" sz="4400" b="1" dirty="0"/>
              <a:t>ÇALIŞAN GENÇLERİN ÖLÜM (YETİM) AYLIĞININ KESİLMEMESİ</a:t>
            </a:r>
            <a:endParaRPr lang="tr-TR" sz="9600" dirty="0"/>
          </a:p>
        </p:txBody>
      </p:sp>
    </p:spTree>
    <p:extLst>
      <p:ext uri="{BB962C8B-B14F-4D97-AF65-F5344CB8AC3E}">
        <p14:creationId xmlns:p14="http://schemas.microsoft.com/office/powerpoint/2010/main" val="3801679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fontScale="90000"/>
          </a:bodyPr>
          <a:lstStyle/>
          <a:p>
            <a:r>
              <a:rPr lang="tr-TR" b="1" dirty="0"/>
              <a:t>ÖLÜM SİGORTASINDA ÇOCUKLARIN HAK SAHİBİ OLMA KOŞULLARINDA YAPILAN DÜZENLEME</a:t>
            </a:r>
            <a:br>
              <a:rPr lang="tr-TR" dirty="0"/>
            </a:b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dirty="0"/>
              <a:t>27/3/2018 tarihinden geçerli olmak üzere yapılan düzenleme şöyledir;</a:t>
            </a:r>
          </a:p>
          <a:p>
            <a:r>
              <a:rPr lang="tr-TR" i="1" dirty="0"/>
              <a:t>"Hak sahibi çocuklardan 18 yaşını, lise ve dengi öğrenim görmesi halinde 20 yaşını, yükseköğrenim yapması halinde 25 yaşını doldurmayanların, 4</a:t>
            </a:r>
            <a:r>
              <a:rPr lang="tr-TR" b="1" i="1" dirty="0"/>
              <a:t>(a) kapsamında sigortalı sayılmaları, bunlara aylık bağlanmasına engel oluşturmaz.</a:t>
            </a:r>
            <a:r>
              <a:rPr lang="tr-TR" i="1" dirty="0"/>
              <a:t>” </a:t>
            </a:r>
            <a:endParaRPr lang="tr-TR" dirty="0"/>
          </a:p>
          <a:p>
            <a:r>
              <a:rPr lang="tr-TR" b="1" dirty="0"/>
              <a:t>Buna göre ölüm aylığı alan hak sahibi çocuklardan 5510 sayılı Kanunda belirtilen yaş koşullarını doldurmamış olan ve öğrencilik nitelikleri devam edenlerin hizmet akdine tabi çalışmaları durumunda da aylık hakkından yararlandırılması imkânı sağlanmıştır.</a:t>
            </a:r>
            <a:endParaRPr lang="tr-TR" dirty="0"/>
          </a:p>
        </p:txBody>
      </p:sp>
    </p:spTree>
    <p:extLst>
      <p:ext uri="{BB962C8B-B14F-4D97-AF65-F5344CB8AC3E}">
        <p14:creationId xmlns:p14="http://schemas.microsoft.com/office/powerpoint/2010/main" val="367631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fontScale="90000"/>
          </a:bodyPr>
          <a:lstStyle/>
          <a:p>
            <a:r>
              <a:rPr lang="tr-TR" b="1"/>
              <a:t>ÖLÜM SİGORTASINDA ÇOCUKLARIN HAK SAHİBİ OLMA KOŞULLARINDA YAPILAN DÜZENLEME</a:t>
            </a:r>
            <a:br>
              <a:rPr lang="tr-TR"/>
            </a:b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sz="3600" dirty="0"/>
              <a:t>27/3/2018 tarihinden önce hak sahibi olanlar hakkında yapılacak işlemler ile ilgili düzenleme ise şöyledir; </a:t>
            </a:r>
          </a:p>
          <a:p>
            <a:r>
              <a:rPr lang="tr-TR" sz="3600" i="1" dirty="0"/>
              <a:t>“27/3/2018 tarihinden önce ilgili kanunlarına göre gelir veya aylık bağlanan hak sahibi çocuklardan 18 yaşını, lise ve dengi öğrenim görmesi halinde 20 yaşını, yükseköğrenim görmesi halinde 25 yaşını doldurmayanların 4(a) kapsamında sigortalı sayılmaları, ödenmekte olan gelir ve aylıklarının kesilmesini gerektirmez</a:t>
            </a:r>
            <a:r>
              <a:rPr lang="tr-TR" sz="3600" dirty="0"/>
              <a:t>.”</a:t>
            </a:r>
          </a:p>
        </p:txBody>
      </p:sp>
    </p:spTree>
    <p:extLst>
      <p:ext uri="{BB962C8B-B14F-4D97-AF65-F5344CB8AC3E}">
        <p14:creationId xmlns:p14="http://schemas.microsoft.com/office/powerpoint/2010/main" val="1893326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fontScale="90000"/>
          </a:bodyPr>
          <a:lstStyle/>
          <a:p>
            <a:r>
              <a:rPr lang="tr-TR" b="1"/>
              <a:t>ÖLÜM SİGORTASINDA ÇOCUKLARIN HAK SAHİBİ OLMA KOŞULLARINDA YAPILAN DÜZENLEME</a:t>
            </a:r>
            <a:br>
              <a:rPr lang="tr-TR"/>
            </a:b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sz="3600" dirty="0"/>
              <a:t>27/3/2018 tarihinden önce çalışmaları nedeniyle ilgili kanunlarına göre gelir veya aylıkları kesilen ve belirtilen şartları taşıyanlardan, gelir veya aylık bağlanması için </a:t>
            </a:r>
            <a:r>
              <a:rPr lang="tr-TR" sz="3600" b="1" dirty="0"/>
              <a:t>yazılı istekte</a:t>
            </a:r>
            <a:r>
              <a:rPr lang="tr-TR" sz="3600" dirty="0"/>
              <a:t> bulunanların gelir ve aylıkları, 1 Nisan 2018 tarihinden itibaren başlatılır ve bağlanan gelir ve aylıklar için geriye yönelik herhangi bir ödeme yapılmaz.</a:t>
            </a:r>
          </a:p>
        </p:txBody>
      </p:sp>
    </p:spTree>
    <p:extLst>
      <p:ext uri="{BB962C8B-B14F-4D97-AF65-F5344CB8AC3E}">
        <p14:creationId xmlns:p14="http://schemas.microsoft.com/office/powerpoint/2010/main" val="2955678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fontScale="90000"/>
          </a:bodyPr>
          <a:lstStyle/>
          <a:p>
            <a:r>
              <a:rPr lang="tr-TR" b="1" dirty="0"/>
              <a:t>ÖLÜM SİGORTASINDA ÇOCUKLARIN HAK SAHİBİ OLMA KOŞULLARINDA YAPILAN DÜZENLEME</a:t>
            </a:r>
            <a:br>
              <a:rPr lang="tr-TR" dirty="0"/>
            </a:b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sz="3600" dirty="0"/>
              <a:t>5510 sayılı Kanun kapsamında veya yabancı bir ülke mevzuatı kapsamında çalışılmaması veya kendi sigortalılığı nedeniyle gelir veya aylık bağlanılmamış olması, ölüm aylığına hak kazanma şartları yönünden çocuklar için ortak koşuldur. Dolayısıyla öngörülen diğer koşulların da oluşması halinde çocuklara ölüm aylığı bağlanmaktadır.</a:t>
            </a:r>
          </a:p>
        </p:txBody>
      </p:sp>
    </p:spTree>
    <p:extLst>
      <p:ext uri="{BB962C8B-B14F-4D97-AF65-F5344CB8AC3E}">
        <p14:creationId xmlns:p14="http://schemas.microsoft.com/office/powerpoint/2010/main" val="23828722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fontScale="90000"/>
          </a:bodyPr>
          <a:lstStyle/>
          <a:p>
            <a:r>
              <a:rPr lang="tr-TR" b="1" dirty="0"/>
              <a:t>ÖLÜM SİGORTASINDA ÇOCUKLARIN HAK SAHİBİ OLMA KOŞULLARINDA YAPILAN DÜZENLEME</a:t>
            </a:r>
            <a:br>
              <a:rPr lang="tr-TR" dirty="0"/>
            </a:b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sz="3600" dirty="0"/>
              <a:t>Ancak, 7103 sayılı Kanunla yapılan değişiklik sonucunda 27/3/2018 tarihinden itibaren ölüm aylığı bağlanması talebinde bulunan çocuklardan 4(a) kapsamında sigortalı sayılanlara; 18 yaşını, lise ve dengi öğrenim görmesi halinde 20 yaşını, yükseköğrenim yapması halinde 25 yaşını doldurana kadar aylık bağlanacaktır. Aylık almakta iken 4(a) kapsamında sigortalılığa tabi çalışmaya başlayan hak sahibi çocukların da belirtilen yaş ve öğrencilik nitelikleri devam ettiği sürece bağlanan aylıkları kesilmeyecektir.</a:t>
            </a:r>
          </a:p>
          <a:p>
            <a:endParaRPr lang="tr-TR" dirty="0"/>
          </a:p>
        </p:txBody>
      </p:sp>
    </p:spTree>
    <p:extLst>
      <p:ext uri="{BB962C8B-B14F-4D97-AF65-F5344CB8AC3E}">
        <p14:creationId xmlns:p14="http://schemas.microsoft.com/office/powerpoint/2010/main" val="3924123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fontScale="90000"/>
          </a:bodyPr>
          <a:lstStyle/>
          <a:p>
            <a:r>
              <a:rPr lang="tr-TR" b="1" dirty="0"/>
              <a:t>ÖLÜM SİGORTASINDA ÇOCUKLARIN HAK SAHİBİ OLMA KOŞULLARINDA YAPILAN DÜZENLEME</a:t>
            </a:r>
            <a:br>
              <a:rPr lang="tr-TR" dirty="0"/>
            </a:b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sz="3600" dirty="0"/>
              <a:t>27/3/2018 tarihinden önce gelir/aylık bağlanması talebinde bulunup henüz işlemleri tamamlanmayan ve yapılan değişikliğe göre hak sahibi olduğu tespit edilen çocukların gelir/aylıkları da 1 Nisan 2018 tarihinden itibaren başlatılmıştır. </a:t>
            </a:r>
          </a:p>
          <a:p>
            <a:r>
              <a:rPr lang="tr-TR" sz="3600" dirty="0"/>
              <a:t>27/3/2018 tarihinden önce öngörülen yaş ve öğenim koşullarını taşımalarına rağmen 4(a) kapsamında çalışmaları nedeniyle talepleri reddedilenlerin yeniden talepte bulunmaları halinde aylık başlangıç tarihleri 27/03/2018 tarihine göre belirlenecektir.</a:t>
            </a:r>
          </a:p>
        </p:txBody>
      </p:sp>
    </p:spTree>
    <p:extLst>
      <p:ext uri="{BB962C8B-B14F-4D97-AF65-F5344CB8AC3E}">
        <p14:creationId xmlns:p14="http://schemas.microsoft.com/office/powerpoint/2010/main" val="3283252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fontScale="90000"/>
          </a:bodyPr>
          <a:lstStyle/>
          <a:p>
            <a:r>
              <a:rPr lang="tr-TR" b="1" dirty="0"/>
              <a:t>ÖLÜM SİGORTASINDA ÇOCUKLARIN HAK SAHİBİ OLMA KOŞULLARINDA YAPILAN DÜZENLEME</a:t>
            </a:r>
            <a:br>
              <a:rPr lang="tr-TR" dirty="0"/>
            </a:b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sz="3600" b="1" dirty="0"/>
              <a:t>Hak sahibi çocukların yabancı ülke mevzuatına, 4(b) ve 4(c) bentlerine tabi çalışmaları ya da kendi sigortalılıkları nedeniyle gelir ve aylık almaları halinde ise mevcut uygulamaya devam edilerek aylık bağlanmayacak,</a:t>
            </a:r>
            <a:r>
              <a:rPr lang="tr-TR" sz="3600" dirty="0"/>
              <a:t> </a:t>
            </a:r>
            <a:r>
              <a:rPr lang="tr-TR" sz="3600" b="1" dirty="0"/>
              <a:t>bağlanan aylıkları ise kesilecektir. </a:t>
            </a:r>
          </a:p>
          <a:p>
            <a:r>
              <a:rPr lang="tr-TR" sz="3600" dirty="0"/>
              <a:t>Ancak, aynı anda 4(a) ve 4(b) sigortalılık statülerine tabi olacak şekilde çalışan ve 4(a) kapsamında sigortalı sayılan ve 4(b) kapsamındaki sigortalılıkları da devam eden hak sahibi çocukların aylıkları kesilecektir.</a:t>
            </a:r>
          </a:p>
        </p:txBody>
      </p:sp>
    </p:spTree>
    <p:extLst>
      <p:ext uri="{BB962C8B-B14F-4D97-AF65-F5344CB8AC3E}">
        <p14:creationId xmlns:p14="http://schemas.microsoft.com/office/powerpoint/2010/main" val="2389342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fontScale="90000"/>
          </a:bodyPr>
          <a:lstStyle/>
          <a:p>
            <a:r>
              <a:rPr lang="tr-TR" b="1" dirty="0"/>
              <a:t>ÖLÜM SİGORTASINDA ÇOCUKLARIN HAK SAHİBİ OLMA KOŞULLARINDA YAPILAN DÜZENLEME</a:t>
            </a:r>
            <a:br>
              <a:rPr lang="tr-TR" dirty="0"/>
            </a:b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dirty="0"/>
              <a:t>27/03/2018 tarihinden önce gelir veya aylık bağlanan hak sahibi çocuklardan 18 yaşını, lise ve dengi öğrenim görmesi halinde 20 yaşını, yükseköğrenim görmesi halinde 25 yaşını doldurmayanların 4(a) kapsamında sigortalı sayılmalarının, ödenmekte olan gelir ve aylıklarının kesilmesini gerektirmemektedir. Dolayısıyla gerek 5510 sayılı Kanun gerekse 5067 2925, 1479 ve mülga 2926 sayılı kanun hükümlerine göre ölüm aylığı alan hak sahibi çocukların 27/3/2018 tarihinden sonra hizmet akdine tabi çalışmaları halinde öğrencilik nitelikleri devam ettiği sürece belirlenen yaş koşulları oluşana kadar aylıklarının devam edilecektir.</a:t>
            </a:r>
          </a:p>
          <a:p>
            <a:r>
              <a:rPr lang="tr-TR" dirty="0"/>
              <a:t>27/03/2018 tarihinden önce hizmet akdine tabi çalışmaları nedeniyle aylığı kesilmiş olan çocukların da yapılan bu değişiklikten yararlanmaları mümkündür.</a:t>
            </a:r>
          </a:p>
        </p:txBody>
      </p:sp>
    </p:spTree>
    <p:extLst>
      <p:ext uri="{BB962C8B-B14F-4D97-AF65-F5344CB8AC3E}">
        <p14:creationId xmlns:p14="http://schemas.microsoft.com/office/powerpoint/2010/main" val="835547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çerik Yer Tutucusu 5" descr="adam, kişi, tablo içeren bir resim&#10;&#10;Çok yüksek güvenilirlikle oluşturulmuş açıklama">
            <a:extLst>
              <a:ext uri="{FF2B5EF4-FFF2-40B4-BE49-F238E27FC236}">
                <a16:creationId xmlns:a16="http://schemas.microsoft.com/office/drawing/2014/main" id="{440D7106-75E8-4CCC-A7EB-597EE44425F2}"/>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6222" r="-1" b="-1"/>
          <a:stretch/>
        </p:blipFill>
        <p:spPr>
          <a:xfrm>
            <a:off x="20" y="10"/>
            <a:ext cx="12191980" cy="6857990"/>
          </a:xfrm>
          <a:prstGeom prst="rect">
            <a:avLst/>
          </a:prstGeom>
        </p:spPr>
      </p:pic>
      <p:sp>
        <p:nvSpPr>
          <p:cNvPr id="11" name="Down Arrow 7">
            <a:extLst>
              <a:ext uri="{FF2B5EF4-FFF2-40B4-BE49-F238E27FC236}">
                <a16:creationId xmlns:a16="http://schemas.microsoft.com/office/drawing/2014/main" id="{B547373F-AF2E-4907-B442-9F902B387FD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Unvan 3">
            <a:extLst>
              <a:ext uri="{FF2B5EF4-FFF2-40B4-BE49-F238E27FC236}">
                <a16:creationId xmlns:a16="http://schemas.microsoft.com/office/drawing/2014/main" id="{777260A4-62AB-41A6-A584-B033FE23F38E}"/>
              </a:ext>
            </a:extLst>
          </p:cNvPr>
          <p:cNvSpPr>
            <a:spLocks noGrp="1"/>
          </p:cNvSpPr>
          <p:nvPr>
            <p:ph type="title"/>
          </p:nvPr>
        </p:nvSpPr>
        <p:spPr>
          <a:xfrm>
            <a:off x="1028700" y="190501"/>
            <a:ext cx="2886075" cy="2486024"/>
          </a:xfrm>
          <a:noFill/>
        </p:spPr>
        <p:txBody>
          <a:bodyPr vert="horz" lIns="91440" tIns="45720" rIns="91440" bIns="45720" rtlCol="0" anchor="ctr">
            <a:normAutofit/>
          </a:bodyPr>
          <a:lstStyle/>
          <a:p>
            <a:pPr algn="ctr"/>
            <a:r>
              <a:rPr lang="en-US" sz="2300" b="1" dirty="0"/>
              <a:t>«21. </a:t>
            </a:r>
            <a:r>
              <a:rPr lang="en-US" sz="2300" b="1" dirty="0" err="1"/>
              <a:t>yy’nin</a:t>
            </a:r>
            <a:r>
              <a:rPr lang="en-US" sz="2300" b="1" dirty="0"/>
              <a:t>  </a:t>
            </a:r>
            <a:r>
              <a:rPr lang="en-US" sz="2300" b="1" dirty="0" err="1"/>
              <a:t>cahili</a:t>
            </a:r>
            <a:r>
              <a:rPr lang="en-US" sz="2300" b="1" dirty="0"/>
              <a:t> </a:t>
            </a:r>
            <a:r>
              <a:rPr lang="en-US" sz="2300" b="1" dirty="0" err="1"/>
              <a:t>okuma</a:t>
            </a:r>
            <a:r>
              <a:rPr lang="en-US" sz="2300" b="1" dirty="0"/>
              <a:t> </a:t>
            </a:r>
            <a:r>
              <a:rPr lang="en-US" sz="2300" b="1" dirty="0" err="1"/>
              <a:t>yazma</a:t>
            </a:r>
            <a:r>
              <a:rPr lang="en-US" sz="2300" b="1" dirty="0"/>
              <a:t> </a:t>
            </a:r>
            <a:r>
              <a:rPr lang="en-US" sz="2300" b="1" dirty="0" err="1"/>
              <a:t>bilemeyen</a:t>
            </a:r>
            <a:r>
              <a:rPr lang="en-US" sz="2300" b="1" dirty="0"/>
              <a:t> </a:t>
            </a:r>
            <a:r>
              <a:rPr lang="en-US" sz="2300" b="1" dirty="0" err="1"/>
              <a:t>değil</a:t>
            </a:r>
            <a:r>
              <a:rPr lang="en-US" sz="2300" b="1" dirty="0"/>
              <a:t>, </a:t>
            </a:r>
            <a:r>
              <a:rPr lang="en-US" sz="2300" b="1" dirty="0" err="1"/>
              <a:t>bilgiye</a:t>
            </a:r>
            <a:r>
              <a:rPr lang="en-US" sz="2300" b="1" dirty="0"/>
              <a:t> </a:t>
            </a:r>
            <a:r>
              <a:rPr lang="en-US" sz="2300" b="1" dirty="0" err="1"/>
              <a:t>nasıl</a:t>
            </a:r>
            <a:r>
              <a:rPr lang="en-US" sz="2300" b="1" dirty="0"/>
              <a:t> </a:t>
            </a:r>
            <a:r>
              <a:rPr lang="en-US" sz="2300" b="1" dirty="0" err="1"/>
              <a:t>erişeceğini</a:t>
            </a:r>
            <a:r>
              <a:rPr lang="en-US" sz="2300" b="1" dirty="0"/>
              <a:t> </a:t>
            </a:r>
            <a:r>
              <a:rPr lang="en-US" sz="2300" b="1" dirty="0" err="1"/>
              <a:t>bilmeyendir</a:t>
            </a:r>
            <a:r>
              <a:rPr lang="en-US" sz="2300" b="1" dirty="0"/>
              <a:t>…»</a:t>
            </a:r>
            <a:br>
              <a:rPr lang="en-US" sz="2300" b="1" dirty="0"/>
            </a:br>
            <a:r>
              <a:rPr lang="en-US" sz="2300" b="1" dirty="0"/>
              <a:t>Alvin TOFFLER</a:t>
            </a:r>
            <a:br>
              <a:rPr lang="en-US" sz="2300" dirty="0"/>
            </a:br>
            <a:endParaRPr lang="en-US" sz="2300" dirty="0"/>
          </a:p>
        </p:txBody>
      </p:sp>
    </p:spTree>
    <p:extLst>
      <p:ext uri="{BB962C8B-B14F-4D97-AF65-F5344CB8AC3E}">
        <p14:creationId xmlns:p14="http://schemas.microsoft.com/office/powerpoint/2010/main" val="26273678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5CA319-316E-453B-8251-BB3144B3B3C9}"/>
              </a:ext>
            </a:extLst>
          </p:cNvPr>
          <p:cNvSpPr>
            <a:spLocks noGrp="1"/>
          </p:cNvSpPr>
          <p:nvPr>
            <p:ph type="title"/>
          </p:nvPr>
        </p:nvSpPr>
        <p:spPr>
          <a:xfrm>
            <a:off x="725864" y="365125"/>
            <a:ext cx="10627936" cy="1425968"/>
          </a:xfrm>
        </p:spPr>
        <p:txBody>
          <a:bodyPr>
            <a:normAutofit/>
          </a:bodyPr>
          <a:lstStyle/>
          <a:p>
            <a:pPr algn="ctr"/>
            <a:r>
              <a:rPr lang="tr-TR" sz="4400" b="1" dirty="0"/>
              <a:t>EMEKLİLERE BAYRAM İKRAMİYESİ ÖDENMESİ</a:t>
            </a:r>
            <a:endParaRPr lang="tr-TR" sz="9600" dirty="0"/>
          </a:p>
        </p:txBody>
      </p:sp>
      <p:pic>
        <p:nvPicPr>
          <p:cNvPr id="4098" name="Picture 2" descr="emekli ile ilgili gÃ¶rsel sonucu">
            <a:extLst>
              <a:ext uri="{FF2B5EF4-FFF2-40B4-BE49-F238E27FC236}">
                <a16:creationId xmlns:a16="http://schemas.microsoft.com/office/drawing/2014/main" id="{BB2DEDA1-816C-438D-B961-A9899E8BEA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28" y="1630907"/>
            <a:ext cx="8682087" cy="4861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08345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a:bodyPr>
          <a:lstStyle/>
          <a:p>
            <a:pPr algn="ctr"/>
            <a:r>
              <a:rPr lang="tr-TR" b="1" dirty="0"/>
              <a:t>EMEKLİLERE BAYRAM İKRAMİYESİ ÖDENMESİ</a:t>
            </a: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sz="3200" dirty="0"/>
              <a:t>SGK tarafından gelir ve aylık ödemesi yapılanlara, ödemenin yapılacağı tarihte gelir ve aylık alma şartıyla, Ramazan Bayramı ve Kurban Bayramı’nda 1.000’er TL tutarında bayram ikramiyesi ödenecektir.</a:t>
            </a:r>
          </a:p>
          <a:p>
            <a:r>
              <a:rPr lang="tr-TR" sz="3200" dirty="0"/>
              <a:t>Bu ödemenin yapılmasında;</a:t>
            </a:r>
          </a:p>
          <a:p>
            <a:r>
              <a:rPr lang="tr-TR" sz="3200" dirty="0"/>
              <a:t>a) İş kazaları ve meslek hastalıkları sigortasından sürekli iş göremezlik geliri almakta olanlara, gelir bağlanmasına esas olan sürekli iş göremezlik derecesi oranı,</a:t>
            </a:r>
          </a:p>
          <a:p>
            <a:r>
              <a:rPr lang="tr-TR" sz="3200" dirty="0"/>
              <a:t>b) Hak sahiplerinin hisseleri oranı,</a:t>
            </a:r>
          </a:p>
        </p:txBody>
      </p:sp>
    </p:spTree>
    <p:extLst>
      <p:ext uri="{BB962C8B-B14F-4D97-AF65-F5344CB8AC3E}">
        <p14:creationId xmlns:p14="http://schemas.microsoft.com/office/powerpoint/2010/main" val="38824185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a:bodyPr>
          <a:lstStyle/>
          <a:p>
            <a:pPr algn="ctr"/>
            <a:r>
              <a:rPr lang="tr-TR" b="1" dirty="0"/>
              <a:t>EMEKLİLERE BAYRAM İKRAMİYESİ ÖDENMESİ</a:t>
            </a: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sz="3200" dirty="0"/>
              <a:t>c) İş kazası veya meslek hastalığı sonucu meslekte kazanma gücünü %50 oranının altında kaybetmesi nedeniyle sürekli iş göremezlik geliri bağlanmış iken ölenlerden, ölümü iş kazası veya meslek hastalığına bağlı olmayanların hak sahiplerine, sigortalıya gelir bağlanmasına esas olan sürekli iş göremezlik derecesi üzerinden hak sahiplerinin hisseleri oranı,</a:t>
            </a:r>
          </a:p>
          <a:p>
            <a:r>
              <a:rPr lang="tr-TR" sz="3200" dirty="0"/>
              <a:t>ç) Yabancı ülkelerle akdedilen sosyal güvenlik sözleşmeleri uyarınca kısmi gelir veya aylık alanlara, ülkemiz mevzuatına tabi olarak geçen prim ödeme gün sayılarının, sosyal güvenlik sözleşmesine göre nazara alınan toplam prim ödeme gün sayısına olan oranı esas alınacaktır.</a:t>
            </a:r>
          </a:p>
        </p:txBody>
      </p:sp>
    </p:spTree>
    <p:extLst>
      <p:ext uri="{BB962C8B-B14F-4D97-AF65-F5344CB8AC3E}">
        <p14:creationId xmlns:p14="http://schemas.microsoft.com/office/powerpoint/2010/main" val="1703672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5CA319-316E-453B-8251-BB3144B3B3C9}"/>
              </a:ext>
            </a:extLst>
          </p:cNvPr>
          <p:cNvSpPr>
            <a:spLocks noGrp="1"/>
          </p:cNvSpPr>
          <p:nvPr>
            <p:ph type="title"/>
          </p:nvPr>
        </p:nvSpPr>
        <p:spPr>
          <a:xfrm>
            <a:off x="876693" y="365125"/>
            <a:ext cx="10477107" cy="2029283"/>
          </a:xfrm>
        </p:spPr>
        <p:txBody>
          <a:bodyPr>
            <a:normAutofit/>
          </a:bodyPr>
          <a:lstStyle/>
          <a:p>
            <a:pPr algn="ctr"/>
            <a:r>
              <a:rPr lang="tr-TR" sz="4400" b="1" dirty="0"/>
              <a:t>GENÇ GİRİŞİMCİLERE 1 YIL SÜRELİ PRİM DESTEĞİ</a:t>
            </a:r>
            <a:endParaRPr lang="tr-TR" sz="9600" dirty="0"/>
          </a:p>
        </p:txBody>
      </p:sp>
      <p:pic>
        <p:nvPicPr>
          <p:cNvPr id="6146" name="Picture 2" descr="GENÃ GÄ°RÄ°ÅÄ°MCÄ° ile ilgili gÃ¶rsel sonucu">
            <a:extLst>
              <a:ext uri="{FF2B5EF4-FFF2-40B4-BE49-F238E27FC236}">
                <a16:creationId xmlns:a16="http://schemas.microsoft.com/office/drawing/2014/main" id="{9A229B9B-84AC-48BA-A456-1A2733D116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3447" y="2130458"/>
            <a:ext cx="9417377" cy="4612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75380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a:bodyPr>
          <a:lstStyle/>
          <a:p>
            <a:pPr algn="ctr"/>
            <a:r>
              <a:rPr lang="tr-TR" b="1" dirty="0"/>
              <a:t>GENÇ GİRİŞİMCİLERE 1 YIL SÜRELİ PRİM DESTEĞİ</a:t>
            </a: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sz="3400" dirty="0"/>
              <a:t>193 Sayılı Gelir Vergisi Kanunu’na göre genç girişimcilerde kazanç istisnasından faydalanan ve mükellefiyet başlangıç tarihi itibarıyla </a:t>
            </a:r>
            <a:r>
              <a:rPr lang="tr-TR" sz="3400" b="1" dirty="0"/>
              <a:t>18 yaşını doldurmuş ve 29 yaşını doldurmamış olanlara </a:t>
            </a:r>
            <a:r>
              <a:rPr lang="tr-TR" sz="3400" dirty="0"/>
              <a:t>1 yıl süre sigorta prim desteği verilecektir. </a:t>
            </a:r>
          </a:p>
          <a:p>
            <a:r>
              <a:rPr lang="tr-TR" sz="3400" dirty="0"/>
              <a:t>1 Haziran 2018 tarihinden sonra ilk defa 4/1-b kapsamında “Ticarî kazanç veya serbest meslek kazancı nedeniyle gerçek veya basit usulde gelir vergisi mükellefi” olarak sigortalı olan genç girişimcinin primleri, 1 yıl süreyle prime esas kazanç alt sınır üzerinden Hazinece karşılanacaktır. </a:t>
            </a:r>
          </a:p>
        </p:txBody>
      </p:sp>
    </p:spTree>
    <p:extLst>
      <p:ext uri="{BB962C8B-B14F-4D97-AF65-F5344CB8AC3E}">
        <p14:creationId xmlns:p14="http://schemas.microsoft.com/office/powerpoint/2010/main" val="33343974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5CA319-316E-453B-8251-BB3144B3B3C9}"/>
              </a:ext>
            </a:extLst>
          </p:cNvPr>
          <p:cNvSpPr>
            <a:spLocks noGrp="1"/>
          </p:cNvSpPr>
          <p:nvPr>
            <p:ph type="title"/>
          </p:nvPr>
        </p:nvSpPr>
        <p:spPr>
          <a:xfrm>
            <a:off x="560439" y="365125"/>
            <a:ext cx="10793361" cy="1891378"/>
          </a:xfrm>
        </p:spPr>
        <p:txBody>
          <a:bodyPr>
            <a:normAutofit/>
          </a:bodyPr>
          <a:lstStyle/>
          <a:p>
            <a:pPr algn="ctr"/>
            <a:r>
              <a:rPr lang="tr-TR" sz="4800" b="1" dirty="0"/>
              <a:t>65 YAŞ AYLIĞINA YÖNELİK DÜZENLEMELER</a:t>
            </a:r>
            <a:endParaRPr lang="tr-TR" sz="11500" dirty="0"/>
          </a:p>
        </p:txBody>
      </p:sp>
      <p:pic>
        <p:nvPicPr>
          <p:cNvPr id="1026" name="Picture 2" descr="yaÅlÄ± ile ilgili gÃ¶rsel sonucu">
            <a:extLst>
              <a:ext uri="{FF2B5EF4-FFF2-40B4-BE49-F238E27FC236}">
                <a16:creationId xmlns:a16="http://schemas.microsoft.com/office/drawing/2014/main" id="{E2A6F272-E45C-4092-B73C-4FF7685CCE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614948"/>
            <a:ext cx="12191999" cy="5243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40308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D2D3363-0128-43C0-86D3-899AFCF56D25}"/>
              </a:ext>
            </a:extLst>
          </p:cNvPr>
          <p:cNvSpPr>
            <a:spLocks noGrp="1"/>
          </p:cNvSpPr>
          <p:nvPr>
            <p:ph type="title"/>
          </p:nvPr>
        </p:nvSpPr>
        <p:spPr>
          <a:xfrm>
            <a:off x="838200" y="365125"/>
            <a:ext cx="10515600" cy="662563"/>
          </a:xfrm>
        </p:spPr>
        <p:txBody>
          <a:bodyPr/>
          <a:lstStyle/>
          <a:p>
            <a:r>
              <a:rPr lang="tr-TR" b="1" dirty="0"/>
              <a:t>65 YAŞ AYLIĞINDA KİŞİ BAŞINA DÜŞEN GELİR KRİTERİNİN DEĞİŞTİRİLMESİ</a:t>
            </a:r>
            <a:endParaRPr lang="tr-TR" dirty="0"/>
          </a:p>
        </p:txBody>
      </p:sp>
      <p:sp>
        <p:nvSpPr>
          <p:cNvPr id="3" name="İçerik Yer Tutucusu 2">
            <a:extLst>
              <a:ext uri="{FF2B5EF4-FFF2-40B4-BE49-F238E27FC236}">
                <a16:creationId xmlns:a16="http://schemas.microsoft.com/office/drawing/2014/main" id="{F7E4EEBD-C3C7-447C-B80F-5A7A5226DED2}"/>
              </a:ext>
            </a:extLst>
          </p:cNvPr>
          <p:cNvSpPr>
            <a:spLocks noGrp="1"/>
          </p:cNvSpPr>
          <p:nvPr>
            <p:ph idx="1"/>
          </p:nvPr>
        </p:nvSpPr>
        <p:spPr>
          <a:xfrm>
            <a:off x="838200" y="1197621"/>
            <a:ext cx="10515600" cy="4979342"/>
          </a:xfrm>
        </p:spPr>
        <p:txBody>
          <a:bodyPr>
            <a:normAutofit fontScale="92500" lnSpcReduction="10000"/>
          </a:bodyPr>
          <a:lstStyle/>
          <a:p>
            <a:r>
              <a:rPr lang="tr-TR" dirty="0"/>
              <a:t>Yaşlılık nedeniyle çalışmayan ve herhangi bir sosyal güvencesi olmayan muhtaçlara sosyal devlet ilkesine bağlı olarak ve herhangi bir prim ödenmeden 65 yaş aylığı verilmektedir.</a:t>
            </a:r>
          </a:p>
          <a:p>
            <a:r>
              <a:rPr lang="tr-TR" dirty="0"/>
              <a:t>1976 yılından itibaren sosyal yardım niteliğinde muhtaçlara bağlanan 65 yaş aylığı; herhangi bir sosyal güvenlik kurumundan gelir ve aylık almayan, muhtaç Türk vatandaşlarına, herhangi bir şekilde sigortalı olma ve prim ödeme şartına bağlı olmaksızın verilmektedir.</a:t>
            </a:r>
          </a:p>
          <a:p>
            <a:r>
              <a:rPr lang="tr-TR" dirty="0"/>
              <a:t>65 yaş aylığı 2022 Sayılı Kanun’da düzenlenmiş olup, aylığa hak kazanma koşullarından biri “muhtaç olma” kriteridir. Muhtaçlık kriteri, hane içi kişi başına düşen gelire göre hesaplanmaktadır.</a:t>
            </a:r>
          </a:p>
          <a:p>
            <a:r>
              <a:rPr lang="tr-TR" b="1" dirty="0"/>
              <a:t>19 Ağustos 2018 tarihli Resmî Gazetede yapılan değişikle daha önce hane içindeki fert başına düşen gelire bakılırken, yeni düzenlemeyle artık kişinin ve eşinin gelirine bakılacaktır</a:t>
            </a:r>
            <a:endParaRPr lang="tr-TR" dirty="0"/>
          </a:p>
        </p:txBody>
      </p:sp>
    </p:spTree>
    <p:extLst>
      <p:ext uri="{BB962C8B-B14F-4D97-AF65-F5344CB8AC3E}">
        <p14:creationId xmlns:p14="http://schemas.microsoft.com/office/powerpoint/2010/main" val="17807757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AEFC519-0195-4C8B-91D4-12236A975135}"/>
              </a:ext>
            </a:extLst>
          </p:cNvPr>
          <p:cNvSpPr>
            <a:spLocks noGrp="1"/>
          </p:cNvSpPr>
          <p:nvPr>
            <p:ph type="title"/>
          </p:nvPr>
        </p:nvSpPr>
        <p:spPr/>
        <p:txBody>
          <a:bodyPr/>
          <a:lstStyle/>
          <a:p>
            <a:r>
              <a:rPr lang="tr-TR" b="1" dirty="0"/>
              <a:t>65 YAŞ AYLIĞINDA KİŞİ BAŞINA DÜŞEN GELİR KRİTERİNİN DEĞİŞTİRİLMESİ</a:t>
            </a:r>
            <a:endParaRPr lang="tr-TR" dirty="0"/>
          </a:p>
        </p:txBody>
      </p:sp>
      <p:sp>
        <p:nvSpPr>
          <p:cNvPr id="3" name="İçerik Yer Tutucusu 2">
            <a:extLst>
              <a:ext uri="{FF2B5EF4-FFF2-40B4-BE49-F238E27FC236}">
                <a16:creationId xmlns:a16="http://schemas.microsoft.com/office/drawing/2014/main" id="{A7202B28-ABF3-4FE6-A800-58130B542C4B}"/>
              </a:ext>
            </a:extLst>
          </p:cNvPr>
          <p:cNvSpPr>
            <a:spLocks noGrp="1"/>
          </p:cNvSpPr>
          <p:nvPr>
            <p:ph idx="1"/>
          </p:nvPr>
        </p:nvSpPr>
        <p:spPr/>
        <p:txBody>
          <a:bodyPr>
            <a:normAutofit fontScale="92500" lnSpcReduction="10000"/>
          </a:bodyPr>
          <a:lstStyle/>
          <a:p>
            <a:r>
              <a:rPr lang="tr-TR" dirty="0"/>
              <a:t>65 yaş aylığına hak kazanma koşulları güncel haliyle şöyledir;</a:t>
            </a:r>
          </a:p>
          <a:p>
            <a:pPr lvl="0"/>
            <a:r>
              <a:rPr lang="tr-TR" dirty="0"/>
              <a:t>65 yaşında olmak,</a:t>
            </a:r>
          </a:p>
          <a:p>
            <a:pPr lvl="0"/>
            <a:r>
              <a:rPr lang="tr-TR" b="1" dirty="0"/>
              <a:t>Her ne nam altında olursa olsun kendisine ve eşine ait her türlü gelirler toplamı esas alınmak suretiyle, kişi başına düşen ortalama aylık gelir tutarı asgari ücretin aylık net tutarının 1/3’ünden az olanlar</a:t>
            </a:r>
            <a:r>
              <a:rPr lang="tr-TR" dirty="0"/>
              <a:t> ile aynı tutardan fazla gelir sağlaması mümkün olmayanlardan Sosyal Yardımlaşma ve Dayanışma Vakıfları tarafından muhtaç olduğuna karar verilenler, </a:t>
            </a:r>
          </a:p>
          <a:p>
            <a:r>
              <a:rPr lang="tr-TR" b="1" dirty="0"/>
              <a:t>(65 yaş aylığına esas olan muhtaçlık kriteri asgari geçim indirimi hariç net asgari ücret üzerinden hesaplanır.  2018 yılında asgari geçim indirimi hariç net asgari ücret 1.450,90 TL olduğundan, 65 yaş aylığında kişi başına düşen ortalama aylık gelir sınırı 483,64 TL’dir.)</a:t>
            </a:r>
            <a:endParaRPr lang="tr-TR" dirty="0"/>
          </a:p>
          <a:p>
            <a:endParaRPr lang="tr-TR" dirty="0"/>
          </a:p>
        </p:txBody>
      </p:sp>
    </p:spTree>
    <p:extLst>
      <p:ext uri="{BB962C8B-B14F-4D97-AF65-F5344CB8AC3E}">
        <p14:creationId xmlns:p14="http://schemas.microsoft.com/office/powerpoint/2010/main" val="7562143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B01C552-8ED4-4317-9043-22DDCCA65653}"/>
              </a:ext>
            </a:extLst>
          </p:cNvPr>
          <p:cNvSpPr>
            <a:spLocks noGrp="1"/>
          </p:cNvSpPr>
          <p:nvPr>
            <p:ph type="title"/>
          </p:nvPr>
        </p:nvSpPr>
        <p:spPr>
          <a:xfrm>
            <a:off x="838200" y="365126"/>
            <a:ext cx="10515600" cy="759668"/>
          </a:xfrm>
        </p:spPr>
        <p:txBody>
          <a:bodyPr>
            <a:normAutofit fontScale="90000"/>
          </a:bodyPr>
          <a:lstStyle/>
          <a:p>
            <a:pPr algn="ctr"/>
            <a:r>
              <a:rPr lang="tr-TR" b="1" dirty="0"/>
              <a:t>65 YAŞ AYLIĞI TUTARI NEDİR, NE ZAMAN ÖDENİR?</a:t>
            </a:r>
            <a:br>
              <a:rPr lang="tr-TR" dirty="0"/>
            </a:br>
            <a:endParaRPr lang="tr-TR" dirty="0"/>
          </a:p>
        </p:txBody>
      </p:sp>
      <p:sp>
        <p:nvSpPr>
          <p:cNvPr id="3" name="İçerik Yer Tutucusu 2">
            <a:extLst>
              <a:ext uri="{FF2B5EF4-FFF2-40B4-BE49-F238E27FC236}">
                <a16:creationId xmlns:a16="http://schemas.microsoft.com/office/drawing/2014/main" id="{B557FF1B-D1EC-4BE3-816E-BFB1A61BB90E}"/>
              </a:ext>
            </a:extLst>
          </p:cNvPr>
          <p:cNvSpPr>
            <a:spLocks noGrp="1"/>
          </p:cNvSpPr>
          <p:nvPr>
            <p:ph idx="1"/>
          </p:nvPr>
        </p:nvSpPr>
        <p:spPr>
          <a:xfrm>
            <a:off x="752559" y="1043873"/>
            <a:ext cx="10601241" cy="5133090"/>
          </a:xfrm>
        </p:spPr>
        <p:txBody>
          <a:bodyPr>
            <a:normAutofit/>
          </a:bodyPr>
          <a:lstStyle/>
          <a:p>
            <a:r>
              <a:rPr lang="tr-TR" dirty="0"/>
              <a:t>2018 yılında yayınlanan 7143 Sayılı Kanun’la 65 yaş aylığı veya diğer adıyla 2022 aylığı yükseltilmiştir. Aylık tutar, yeni düzenlemeyle (2.332)’den (4.387)’ye çıkarılan gösterge rakamının memur aylık katsayısı ile çarpımından bulunacak tutardadır. </a:t>
            </a:r>
          </a:p>
          <a:p>
            <a:r>
              <a:rPr lang="tr-TR" b="1" dirty="0"/>
              <a:t>1 Haziran 2018 tarihinden itibaren ödenek tutar; 517,40 Türk Lirasıdır. Bu tutara yüzde 5 ilave yapılmakta olup toplamda aylık 543,27 Türk Lirası olarak ödeme yapılmaktadır. </a:t>
            </a:r>
            <a:endParaRPr lang="tr-TR" dirty="0"/>
          </a:p>
          <a:p>
            <a:r>
              <a:rPr lang="tr-TR" dirty="0"/>
              <a:t>Aylıklar aylık dönemler halinde peşin olarak ödenir. </a:t>
            </a:r>
            <a:r>
              <a:rPr lang="tr-TR" b="1" dirty="0"/>
              <a:t>Üçer aylık ödeme kaldırılmıştır</a:t>
            </a:r>
            <a:r>
              <a:rPr lang="tr-TR" dirty="0"/>
              <a:t>. Bu ödemeler; hak sahiplerinin kendilerine veya durumlarına göre vekillerine, vasilerine, kayyumlarına veya velilerine yapılır.</a:t>
            </a:r>
          </a:p>
          <a:p>
            <a:endParaRPr lang="tr-TR" dirty="0"/>
          </a:p>
        </p:txBody>
      </p:sp>
    </p:spTree>
    <p:extLst>
      <p:ext uri="{BB962C8B-B14F-4D97-AF65-F5344CB8AC3E}">
        <p14:creationId xmlns:p14="http://schemas.microsoft.com/office/powerpoint/2010/main" val="32690395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a:bodyPr>
          <a:lstStyle/>
          <a:p>
            <a:pPr algn="ctr"/>
            <a:r>
              <a:rPr lang="tr-TR" b="1" dirty="0"/>
              <a:t>65 YAŞ AYLIĞINDA ARTIŞ</a:t>
            </a: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dirty="0"/>
              <a:t>7143 Sayılı Kanun’la 65 yaş aylığı veya diğer adıyla 2022 aylığı yükseltilmiştir.</a:t>
            </a:r>
          </a:p>
          <a:p>
            <a:r>
              <a:rPr lang="tr-TR" dirty="0"/>
              <a:t>Sosyal Yardımlaşma ve Dayanışma Vakıfları tarafından muhtaç olduğuna karar verilen 65 yaşını doldurmuş Türk vatandaşlarına, muhtaçlık hâli devam ettiği müddetçe aylık ödenmektedir.</a:t>
            </a:r>
          </a:p>
          <a:p>
            <a:r>
              <a:rPr lang="tr-TR" dirty="0"/>
              <a:t>Aylık tutarı yeni düzenlemeyle (2.332)’den (4.387)’ye çıkarılan gösterge rakamının memur aylık katsayısı ile çarpımından bulunacak tutardadır.</a:t>
            </a:r>
          </a:p>
          <a:p>
            <a:r>
              <a:rPr lang="tr-TR" dirty="0"/>
              <a:t> </a:t>
            </a:r>
          </a:p>
        </p:txBody>
      </p:sp>
    </p:spTree>
    <p:extLst>
      <p:ext uri="{BB962C8B-B14F-4D97-AF65-F5344CB8AC3E}">
        <p14:creationId xmlns:p14="http://schemas.microsoft.com/office/powerpoint/2010/main" val="3570144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C17B14B-6CCB-46D4-9336-B565A6174E62}"/>
              </a:ext>
            </a:extLst>
          </p:cNvPr>
          <p:cNvSpPr>
            <a:spLocks noGrp="1"/>
          </p:cNvSpPr>
          <p:nvPr>
            <p:ph type="title"/>
          </p:nvPr>
        </p:nvSpPr>
        <p:spPr>
          <a:xfrm>
            <a:off x="863194" y="365126"/>
            <a:ext cx="10490605" cy="505384"/>
          </a:xfrm>
        </p:spPr>
        <p:txBody>
          <a:bodyPr/>
          <a:lstStyle/>
          <a:p>
            <a:pPr algn="ctr"/>
            <a:r>
              <a:rPr lang="tr-TR" b="1" dirty="0">
                <a:solidFill>
                  <a:srgbClr val="FFFF00"/>
                </a:solidFill>
              </a:rPr>
              <a:t>Dr.  </a:t>
            </a:r>
            <a:r>
              <a:rPr lang="tr-TR" b="1" dirty="0" err="1">
                <a:solidFill>
                  <a:srgbClr val="FFFF00"/>
                </a:solidFill>
              </a:rPr>
              <a:t>Öğr</a:t>
            </a:r>
            <a:r>
              <a:rPr lang="tr-TR" b="1" dirty="0">
                <a:solidFill>
                  <a:srgbClr val="FFFF00"/>
                </a:solidFill>
              </a:rPr>
              <a:t>. Üyesi Resul KURT – İstinye Üniversitesi</a:t>
            </a:r>
          </a:p>
        </p:txBody>
      </p:sp>
      <p:sp>
        <p:nvSpPr>
          <p:cNvPr id="3" name="İçerik Yer Tutucusu 2">
            <a:extLst>
              <a:ext uri="{FF2B5EF4-FFF2-40B4-BE49-F238E27FC236}">
                <a16:creationId xmlns:a16="http://schemas.microsoft.com/office/drawing/2014/main" id="{386BE398-AA15-466A-9BCA-CF999F50A9BC}"/>
              </a:ext>
            </a:extLst>
          </p:cNvPr>
          <p:cNvSpPr>
            <a:spLocks noGrp="1"/>
          </p:cNvSpPr>
          <p:nvPr>
            <p:ph idx="1"/>
          </p:nvPr>
        </p:nvSpPr>
        <p:spPr>
          <a:xfrm>
            <a:off x="2275027" y="855878"/>
            <a:ext cx="9721901" cy="5691225"/>
          </a:xfrm>
        </p:spPr>
        <p:txBody>
          <a:bodyPr>
            <a:noAutofit/>
          </a:bodyPr>
          <a:lstStyle/>
          <a:p>
            <a:r>
              <a:rPr lang="tr-TR" sz="2200" dirty="0"/>
              <a:t>1971 yılında Adıyaman’da doğdu. 1992 yılında İstanbul Üniversitesi Siyasal Bilgiler Fakültesinden mezun oldu. Marmara Üniversitesi Sosyal Sigortacılık programında Yüksek Lisans eğitimini, Mali Hukuk programında Doktora (</a:t>
            </a:r>
            <a:r>
              <a:rPr lang="tr-TR" sz="2200" dirty="0" err="1"/>
              <a:t>Phd</a:t>
            </a:r>
            <a:r>
              <a:rPr lang="tr-TR" sz="2200" dirty="0"/>
              <a:t>) eğitimini tamamladı. </a:t>
            </a:r>
          </a:p>
          <a:p>
            <a:r>
              <a:rPr lang="tr-TR" sz="2200" dirty="0"/>
              <a:t>Sigorta Müfettişi, Başmüfettiş, Rapor Okuma Komisyonu Başkanı, SGK Başkan Danışmanlığı görevlerinde bulundu. 2009 yılında SGK Başmüfettişi olarak sürdürdüğü görevinden istifa ederek ayrıldı ve danışmanlık şirketini kurdu. </a:t>
            </a:r>
          </a:p>
          <a:p>
            <a:r>
              <a:rPr lang="tr-TR" sz="2200" dirty="0"/>
              <a:t>Marmara Üniversitesi SBMYO ve </a:t>
            </a:r>
            <a:r>
              <a:rPr lang="tr-TR" sz="2200" dirty="0" err="1"/>
              <a:t>BSYO’nda</a:t>
            </a:r>
            <a:r>
              <a:rPr lang="tr-TR" sz="2200" dirty="0"/>
              <a:t>, </a:t>
            </a:r>
            <a:r>
              <a:rPr lang="tr-TR" sz="2200" dirty="0" err="1"/>
              <a:t>Bahçeşehir</a:t>
            </a:r>
            <a:r>
              <a:rPr lang="tr-TR" sz="2200" dirty="0"/>
              <a:t> Üniversitesi SBE Öğretim Görevlisi olarak çalıştı. </a:t>
            </a:r>
          </a:p>
          <a:p>
            <a:r>
              <a:rPr lang="tr-TR" sz="2200" dirty="0"/>
              <a:t>Halen İstinye Üniversitesi İİSBF Ekonomi Bölümü Öğretim Üyesi olarak görev yapmakta olup, aynı zamanda </a:t>
            </a:r>
            <a:r>
              <a:rPr lang="tr-TR" sz="2200" dirty="0" err="1"/>
              <a:t>Bahçeşehir</a:t>
            </a:r>
            <a:r>
              <a:rPr lang="tr-TR" sz="2200" dirty="0"/>
              <a:t> Üniversitesi BAUSEM İş Hukuku ve Sosyal Güvenlik Uzmanlığı sertifika programı koordinatörlüğü görevini yürütmektedir. </a:t>
            </a:r>
          </a:p>
          <a:p>
            <a:r>
              <a:rPr lang="tr-TR" sz="2200" dirty="0"/>
              <a:t>Yayınlanmış 22 kitabı ve 2.000’in üzerinde makalesi bulunmaktadır. </a:t>
            </a:r>
          </a:p>
          <a:p>
            <a:r>
              <a:rPr lang="tr-TR" sz="2200" b="1" dirty="0"/>
              <a:t>STAR </a:t>
            </a:r>
            <a:r>
              <a:rPr lang="tr-TR" sz="2200" b="1" dirty="0" err="1"/>
              <a:t>GAZETESİ’nde</a:t>
            </a:r>
            <a:r>
              <a:rPr lang="tr-TR" sz="2200" b="1" dirty="0"/>
              <a:t> (Salı-Perşembe) </a:t>
            </a:r>
            <a:r>
              <a:rPr lang="tr-TR" sz="2200" dirty="0"/>
              <a:t>ve </a:t>
            </a:r>
            <a:r>
              <a:rPr lang="tr-TR" sz="2200" b="1" dirty="0"/>
              <a:t>DÜNYA </a:t>
            </a:r>
            <a:r>
              <a:rPr lang="tr-TR" sz="2200" b="1" dirty="0" err="1"/>
              <a:t>GAZETESİ’nde</a:t>
            </a:r>
            <a:r>
              <a:rPr lang="tr-TR" sz="2200" dirty="0"/>
              <a:t> </a:t>
            </a:r>
            <a:r>
              <a:rPr lang="tr-TR" sz="2200" b="1" dirty="0"/>
              <a:t>(Cuma)</a:t>
            </a:r>
            <a:r>
              <a:rPr lang="tr-TR" sz="2200" dirty="0"/>
              <a:t> günlük köşe yazıları yazmaktadır.</a:t>
            </a:r>
          </a:p>
        </p:txBody>
      </p:sp>
      <p:pic>
        <p:nvPicPr>
          <p:cNvPr id="2050" name="Picture 2" descr="GÃ¶rÃ¼ntÃ¼nÃ¼n olasÄ± iÃ§eriÄi: 1 kiÅi, gÃ¼lÃ¼msÃ¼y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6240" y="520321"/>
            <a:ext cx="1776652" cy="177665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resulkurt.net/images/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722" y="3873583"/>
            <a:ext cx="1776652" cy="68744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AN Kur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6757" y="4739408"/>
            <a:ext cx="1735617" cy="532715"/>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8" descr="KURT KOÃAK ile ilgili gÃ¶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2058" name="Picture 10" descr="KURT KOÃAK ile ilgili gÃ¶rsel sonucu"/>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8397" y="5575412"/>
            <a:ext cx="1714500" cy="84248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istinye Ã¼niversitesi ile ilgili gÃ¶rsel sonucu">
            <a:extLst>
              <a:ext uri="{FF2B5EF4-FFF2-40B4-BE49-F238E27FC236}">
                <a16:creationId xmlns:a16="http://schemas.microsoft.com/office/drawing/2014/main" id="{207C87E9-620E-4C4D-95ED-EE299E61ACA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2400" y="2656956"/>
            <a:ext cx="1769974" cy="10382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81749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a:bodyPr>
          <a:lstStyle/>
          <a:p>
            <a:pPr algn="ctr"/>
            <a:r>
              <a:rPr lang="tr-TR" b="1" dirty="0"/>
              <a:t>65 YAŞ AYLIĞINDA ARTIŞ</a:t>
            </a: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dirty="0"/>
              <a:t>1 Haziran 2018 tarihinden itibaren ödenecek</a:t>
            </a:r>
            <a:r>
              <a:rPr lang="tr-TR" b="1" dirty="0"/>
              <a:t> aylık tutar 500 TL ve üç ayda bir 1500 TL olacaktır. </a:t>
            </a:r>
            <a:endParaRPr lang="tr-TR" dirty="0"/>
          </a:p>
          <a:p>
            <a:r>
              <a:rPr lang="tr-TR" dirty="0"/>
              <a:t> 65 yaşlığından Sosyal güvenlik kuruluşlarının herhangi birisinden her ne nam altında olursa olsun bir gelir veya aylık hakkından yararlananlar ile uzun vadeli sigorta kolları açısından zorunlu olarak sigortalı olunması gereken bir işte çalışanlar, nafaka bağlanmış veya nafaka bağlanması mümkün olanlar veya 2828 sayılı Sosyal Hizmetler Kanunu hükümlerine göre harçlık ödenenler yararlanamaz.</a:t>
            </a:r>
          </a:p>
        </p:txBody>
      </p:sp>
    </p:spTree>
    <p:extLst>
      <p:ext uri="{BB962C8B-B14F-4D97-AF65-F5344CB8AC3E}">
        <p14:creationId xmlns:p14="http://schemas.microsoft.com/office/powerpoint/2010/main" val="33286845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5CA319-316E-453B-8251-BB3144B3B3C9}"/>
              </a:ext>
            </a:extLst>
          </p:cNvPr>
          <p:cNvSpPr>
            <a:spLocks noGrp="1"/>
          </p:cNvSpPr>
          <p:nvPr>
            <p:ph type="title"/>
          </p:nvPr>
        </p:nvSpPr>
        <p:spPr>
          <a:xfrm>
            <a:off x="695915" y="365125"/>
            <a:ext cx="10657885" cy="5461140"/>
          </a:xfrm>
        </p:spPr>
        <p:txBody>
          <a:bodyPr>
            <a:normAutofit/>
          </a:bodyPr>
          <a:lstStyle/>
          <a:p>
            <a:pPr algn="ctr"/>
            <a:r>
              <a:rPr lang="tr-TR" sz="4400" b="1" dirty="0"/>
              <a:t>EKSİK GÜN BİLDİRİMLERİNE YAPILAN DÜZENLEMELER</a:t>
            </a:r>
            <a:endParaRPr lang="tr-TR" sz="9600" dirty="0"/>
          </a:p>
        </p:txBody>
      </p:sp>
    </p:spTree>
    <p:extLst>
      <p:ext uri="{BB962C8B-B14F-4D97-AF65-F5344CB8AC3E}">
        <p14:creationId xmlns:p14="http://schemas.microsoft.com/office/powerpoint/2010/main" val="21696562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a:bodyPr>
          <a:lstStyle/>
          <a:p>
            <a:pPr algn="ctr"/>
            <a:r>
              <a:rPr lang="tr-TR" b="1" dirty="0"/>
              <a:t>65 YAŞ AYLIĞINDA ARTIŞ</a:t>
            </a: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b="1" dirty="0"/>
              <a:t>1 Mart- 31 Mart süresine ait</a:t>
            </a:r>
            <a:r>
              <a:rPr lang="tr-TR" dirty="0"/>
              <a:t> </a:t>
            </a:r>
            <a:r>
              <a:rPr lang="tr-TR" b="1" u="sng" dirty="0"/>
              <a:t>2018 yılı Mart ayına ilişkin bildirge ve beyannamelerden başlamak üzere eksik gün bildirim nedenlerinin aylık prim ve hizmet belgesinde/muhtasar ve prim hizmet beyannamesinde belirtilmesi yeterli kabul edilecek, </a:t>
            </a:r>
            <a:r>
              <a:rPr lang="tr-TR" dirty="0"/>
              <a:t>eksik çalışmaya ilişkin belgeler ilgili ay/aylar için düzenlenecek ancak </a:t>
            </a:r>
            <a:r>
              <a:rPr lang="tr-TR" dirty="0" err="1"/>
              <a:t>SGK’ya</a:t>
            </a:r>
            <a:r>
              <a:rPr lang="tr-TR" dirty="0"/>
              <a:t> verilmeyecektir. </a:t>
            </a:r>
          </a:p>
          <a:p>
            <a:r>
              <a:rPr lang="tr-TR" dirty="0"/>
              <a:t>Söz konusu belgeler bir denetim veya talep söz konusu olduğunda ibraz edilmek üzere 10 yıl süreyle işverence saklanarak arşivlenecektir.  </a:t>
            </a:r>
          </a:p>
          <a:p>
            <a:r>
              <a:rPr lang="tr-TR" dirty="0"/>
              <a:t>Eksik çalışmaya ilişkin bilgi ve belgelerin SGK tarafından istenilmesi halinde ibraz edilmesi zorunludur. </a:t>
            </a:r>
          </a:p>
          <a:p>
            <a:r>
              <a:rPr lang="tr-TR" dirty="0"/>
              <a:t>İlgili bilgi ve belgelerin SGK tarafından yapılan tebligata rağmen ibraz edilmemesi veya ibraz edilen bilgi ve belgelerin belirlenecek usul ve esaslara uygun düzenlenmemiş olması halinde geçersiz sayılarak, gerekli cezai işlem yapılacaktır.</a:t>
            </a:r>
          </a:p>
        </p:txBody>
      </p:sp>
    </p:spTree>
    <p:extLst>
      <p:ext uri="{BB962C8B-B14F-4D97-AF65-F5344CB8AC3E}">
        <p14:creationId xmlns:p14="http://schemas.microsoft.com/office/powerpoint/2010/main" val="14926550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5CA319-316E-453B-8251-BB3144B3B3C9}"/>
              </a:ext>
            </a:extLst>
          </p:cNvPr>
          <p:cNvSpPr>
            <a:spLocks noGrp="1"/>
          </p:cNvSpPr>
          <p:nvPr>
            <p:ph type="title"/>
          </p:nvPr>
        </p:nvSpPr>
        <p:spPr>
          <a:xfrm>
            <a:off x="695915" y="365125"/>
            <a:ext cx="10657885" cy="5461140"/>
          </a:xfrm>
        </p:spPr>
        <p:txBody>
          <a:bodyPr>
            <a:normAutofit/>
          </a:bodyPr>
          <a:lstStyle/>
          <a:p>
            <a:pPr algn="ctr"/>
            <a:r>
              <a:rPr lang="tr-TR" sz="4400" b="1" dirty="0"/>
              <a:t>İŞYERİ TESCİLLERİNİN ELEKTRONİK ORTAMDA YAPILMASI</a:t>
            </a:r>
            <a:endParaRPr lang="tr-TR" sz="9600" dirty="0"/>
          </a:p>
        </p:txBody>
      </p:sp>
    </p:spTree>
    <p:extLst>
      <p:ext uri="{BB962C8B-B14F-4D97-AF65-F5344CB8AC3E}">
        <p14:creationId xmlns:p14="http://schemas.microsoft.com/office/powerpoint/2010/main" val="16101347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a:bodyPr>
          <a:lstStyle/>
          <a:p>
            <a:pPr algn="ctr"/>
            <a:r>
              <a:rPr lang="tr-TR" b="1" dirty="0"/>
              <a:t>Otomatik İşyeri Tescili</a:t>
            </a: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sz="3200" dirty="0"/>
              <a:t>10 Mart 2018 tarihli Resmî Gazete yayınlanan 7099 Sayılı Kanun’la SGK işlemlerinin azaltılmasına yönelik düzenlemeler yapılmıştır. Şirket kuruluşlarında ve yapı izin süreçlerinde işlemlerin kısaltılması amacıyla belge ve bildirim yükümlülüğünün azaltılmasına imkân sağlanmıştır. </a:t>
            </a:r>
          </a:p>
          <a:p>
            <a:r>
              <a:rPr lang="tr-TR" sz="3200" dirty="0"/>
              <a:t>Bu düzenlemelere göre, işyeri tescilinin şirket kuruluş işlemlerindeki sürecin kısaltılması amacıyla, şirket kuruluş aşamasında sigortalı çalıştırılması durumunda oluşturulacak şirket kaydının Sosyal Güvenlik Kurumuna gidilmeksizin elektronik olarak oluşturulmasına imkân sağlanmıştır. </a:t>
            </a:r>
          </a:p>
        </p:txBody>
      </p:sp>
    </p:spTree>
    <p:extLst>
      <p:ext uri="{BB962C8B-B14F-4D97-AF65-F5344CB8AC3E}">
        <p14:creationId xmlns:p14="http://schemas.microsoft.com/office/powerpoint/2010/main" val="25254707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a:bodyPr>
          <a:lstStyle/>
          <a:p>
            <a:pPr algn="ctr"/>
            <a:r>
              <a:rPr lang="tr-TR" b="1" dirty="0"/>
              <a:t>Otomatik İşyeri Tescili</a:t>
            </a: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sz="3000" dirty="0"/>
              <a:t>Ticaret sicil müdürlüklerince tescil edilen şirketlerin otomatik olarak işyeri tescilinin yapılabilmesi için şirket kuruluşu başvurularında </a:t>
            </a:r>
            <a:r>
              <a:rPr lang="tr-TR" sz="3000" b="1" dirty="0"/>
              <a:t>şirket kuruluş dilekçesi ve bildirim formu ile birlikte; işyeri bildirgesi eki belgeler, ıslak imzalı e-Sigorta sözleşmesi, bildirge kullanıcı vekâletnamesinin aslının veya noter onaylı suretinin ya da ilgili idarelerce onaylı suretinin verilmesi gerekir.</a:t>
            </a:r>
            <a:endParaRPr lang="tr-TR" sz="3000" dirty="0"/>
          </a:p>
          <a:p>
            <a:r>
              <a:rPr lang="tr-TR" sz="3000" dirty="0"/>
              <a:t>Ticaret sicil müdürlükleri tarafından bu bilgiler </a:t>
            </a:r>
            <a:r>
              <a:rPr lang="tr-TR" sz="3000" dirty="0" err="1"/>
              <a:t>SGK’ya</a:t>
            </a:r>
            <a:r>
              <a:rPr lang="tr-TR" sz="3000" dirty="0"/>
              <a:t> online olarak aktarılacaktır. Bu aktarma sonucunda ticaret sicil müdürlüklerince tescil edilen şirket bakımından işyerinin otomatik tescil işlemi ve e-Sigorta aktivasyon işlemi yapılacaktır. İşveren </a:t>
            </a:r>
            <a:r>
              <a:rPr lang="tr-TR" sz="3000" dirty="0" err="1"/>
              <a:t>SGK’ya</a:t>
            </a:r>
            <a:r>
              <a:rPr lang="tr-TR" sz="3000" dirty="0"/>
              <a:t> müracaat etmeden e-Sigorta işlemlerini yapabilecektir.</a:t>
            </a:r>
          </a:p>
        </p:txBody>
      </p:sp>
    </p:spTree>
    <p:extLst>
      <p:ext uri="{BB962C8B-B14F-4D97-AF65-F5344CB8AC3E}">
        <p14:creationId xmlns:p14="http://schemas.microsoft.com/office/powerpoint/2010/main" val="32908506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412694" y="339866"/>
            <a:ext cx="11733452" cy="712099"/>
          </a:xfrm>
        </p:spPr>
        <p:txBody>
          <a:bodyPr>
            <a:normAutofit/>
          </a:bodyPr>
          <a:lstStyle/>
          <a:p>
            <a:pPr algn="ctr"/>
            <a:r>
              <a:rPr lang="tr-TR" b="1" dirty="0"/>
              <a:t>İşyeri Bildirgesinin Elektronik Ortamda Verilme Zorunluluğu</a:t>
            </a:r>
            <a:endParaRPr lang="tr-TR" dirty="0"/>
          </a:p>
        </p:txBody>
      </p:sp>
      <p:sp>
        <p:nvSpPr>
          <p:cNvPr id="6" name="İçerik Yer Tutucusu 5"/>
          <p:cNvSpPr>
            <a:spLocks noGrp="1"/>
          </p:cNvSpPr>
          <p:nvPr>
            <p:ph idx="1"/>
          </p:nvPr>
        </p:nvSpPr>
        <p:spPr>
          <a:xfrm>
            <a:off x="412694" y="1051965"/>
            <a:ext cx="11258264" cy="5453868"/>
          </a:xfrm>
        </p:spPr>
        <p:txBody>
          <a:bodyPr>
            <a:noAutofit/>
          </a:bodyPr>
          <a:lstStyle/>
          <a:p>
            <a:r>
              <a:rPr lang="tr-TR" dirty="0"/>
              <a:t>01.06.2018 tarihinden itibaren İşyeri açılışlarında/tescillerinde işyeri bildirgesinin elektronik ortamda verilmesi zorunlu hale gelmiştir.</a:t>
            </a:r>
          </a:p>
          <a:p>
            <a:r>
              <a:rPr lang="tr-TR" dirty="0"/>
              <a:t>Elektronik ortamda başvuru yapılmaksızın kâğıt ortamında başvurulması durumunda söz konusu bildirgeler kabul edilmeyerek, idari para cezası uygulanması söz konusu olacaktır. Bu ceza;</a:t>
            </a:r>
          </a:p>
          <a:p>
            <a:pPr lvl="0"/>
            <a:r>
              <a:rPr lang="tr-TR" dirty="0"/>
              <a:t> Kamu idareleri ile bilânço esasına göre defter tutmak zorunda olanlar için asgari ücretin üç katı tutarında,</a:t>
            </a:r>
          </a:p>
          <a:p>
            <a:pPr lvl="0"/>
            <a:r>
              <a:rPr lang="tr-TR" dirty="0"/>
              <a:t>Diğer defterleri tutmak zorunda olanlar için asgari ücretin iki katı tutarında,</a:t>
            </a:r>
          </a:p>
          <a:p>
            <a:pPr lvl="0"/>
            <a:r>
              <a:rPr lang="tr-TR" dirty="0"/>
              <a:t>Defter tutmakla yükümlü olmayanlar için bir aylık asgari ücret tutarında,</a:t>
            </a:r>
          </a:p>
          <a:p>
            <a:r>
              <a:rPr lang="tr-TR" dirty="0"/>
              <a:t>İşyeri tescillerinin, en son sigortalı çalıştırmaya başlanılan tarihe kadar elektronik ortamda yapılması gerekmektedir. </a:t>
            </a:r>
          </a:p>
        </p:txBody>
      </p:sp>
    </p:spTree>
    <p:extLst>
      <p:ext uri="{BB962C8B-B14F-4D97-AF65-F5344CB8AC3E}">
        <p14:creationId xmlns:p14="http://schemas.microsoft.com/office/powerpoint/2010/main" val="40229760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0E43D118-3794-4B00-81CB-74C26122C0D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 y="15251"/>
            <a:ext cx="12191980" cy="6827508"/>
          </a:xfrm>
          <a:prstGeom prst="rect">
            <a:avLst/>
          </a:prstGeom>
        </p:spPr>
      </p:pic>
      <p:sp>
        <p:nvSpPr>
          <p:cNvPr id="14" name="Rectangle 13">
            <a:extLst>
              <a:ext uri="{FF2B5EF4-FFF2-40B4-BE49-F238E27FC236}">
                <a16:creationId xmlns:a16="http://schemas.microsoft.com/office/drawing/2014/main" id="{5FE860FF-6214-458C-B8B6-840D3D4BD8A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tx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6079A69E-2DBC-4FA4-8495-9B37C56A910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F80B1E9-A8C1-4802-BFFD-7FC81CD2112C}"/>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
        <p:nvSpPr>
          <p:cNvPr id="9" name="Unvan 8">
            <a:extLst>
              <a:ext uri="{FF2B5EF4-FFF2-40B4-BE49-F238E27FC236}">
                <a16:creationId xmlns:a16="http://schemas.microsoft.com/office/drawing/2014/main" id="{FF9C39AA-6CCB-4E6F-A200-AAD602CAD0D0}"/>
              </a:ext>
            </a:extLst>
          </p:cNvPr>
          <p:cNvSpPr>
            <a:spLocks noGrp="1"/>
          </p:cNvSpPr>
          <p:nvPr>
            <p:ph type="title"/>
          </p:nvPr>
        </p:nvSpPr>
        <p:spPr>
          <a:xfrm>
            <a:off x="523875" y="5317240"/>
            <a:ext cx="11210925" cy="744836"/>
          </a:xfrm>
        </p:spPr>
        <p:txBody>
          <a:bodyPr vert="horz" lIns="91440" tIns="45720" rIns="91440" bIns="45720" rtlCol="0" anchor="ctr">
            <a:noAutofit/>
          </a:bodyPr>
          <a:lstStyle/>
          <a:p>
            <a:pPr algn="ctr"/>
            <a:r>
              <a:rPr lang="tr-TR" sz="5400" b="1" dirty="0">
                <a:highlight>
                  <a:srgbClr val="000000"/>
                </a:highlight>
              </a:rPr>
              <a:t>İLAVE İSTİHDAM SGK </a:t>
            </a:r>
            <a:r>
              <a:rPr lang="en-US" sz="5400" b="1" dirty="0">
                <a:highlight>
                  <a:srgbClr val="000000"/>
                </a:highlight>
              </a:rPr>
              <a:t>PRİM TEŞVİKİ</a:t>
            </a:r>
          </a:p>
        </p:txBody>
      </p:sp>
    </p:spTree>
    <p:extLst>
      <p:ext uri="{BB962C8B-B14F-4D97-AF65-F5344CB8AC3E}">
        <p14:creationId xmlns:p14="http://schemas.microsoft.com/office/powerpoint/2010/main" val="32443635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43B5BBF5-0EFB-4A5F-86E5-45F8A953B34C}"/>
              </a:ext>
            </a:extLst>
          </p:cNvPr>
          <p:cNvSpPr>
            <a:spLocks noGrp="1"/>
          </p:cNvSpPr>
          <p:nvPr>
            <p:ph type="title"/>
          </p:nvPr>
        </p:nvSpPr>
        <p:spPr>
          <a:xfrm>
            <a:off x="838200" y="365125"/>
            <a:ext cx="10515600" cy="1042889"/>
          </a:xfrm>
        </p:spPr>
        <p:txBody>
          <a:bodyPr/>
          <a:lstStyle/>
          <a:p>
            <a:pPr algn="ctr"/>
            <a:r>
              <a:rPr lang="tr-TR" b="1" dirty="0"/>
              <a:t>7103 SAYILI İLAVE İSTİHDAM TEŞVİKİ</a:t>
            </a:r>
            <a:endParaRPr lang="tr-TR" dirty="0"/>
          </a:p>
        </p:txBody>
      </p:sp>
      <p:sp>
        <p:nvSpPr>
          <p:cNvPr id="5" name="İçerik Yer Tutucusu 4">
            <a:extLst>
              <a:ext uri="{FF2B5EF4-FFF2-40B4-BE49-F238E27FC236}">
                <a16:creationId xmlns:a16="http://schemas.microsoft.com/office/drawing/2014/main" id="{737D8536-5BE5-48CE-B41C-48AC8E948CCD}"/>
              </a:ext>
            </a:extLst>
          </p:cNvPr>
          <p:cNvSpPr>
            <a:spLocks noGrp="1"/>
          </p:cNvSpPr>
          <p:nvPr>
            <p:ph idx="1"/>
          </p:nvPr>
        </p:nvSpPr>
        <p:spPr/>
        <p:txBody>
          <a:bodyPr/>
          <a:lstStyle/>
          <a:p>
            <a:r>
              <a:rPr lang="tr-TR" altLang="tr-TR" dirty="0"/>
              <a:t>27 Mart 2018  tarih ve 30373 (2. Mükerrer) Sayılı Resmî Gazetede yayınlanan 7103 Sayılı VERGİ KANUNLARI İLE BAZI KANUN VE KANUN HÜKMÜNDE KARARNAMELERDE DEĞİŞİKLİK YAPILMASI HAKKINDA KANUN ile çalışma hayatına yönelik yeni bir teşvik getirilmiştir. </a:t>
            </a:r>
          </a:p>
          <a:p>
            <a:r>
              <a:rPr lang="tr-TR" altLang="tr-TR" dirty="0"/>
              <a:t>Buna göre ilgili teşvik 01.01.2018-31.12.2020 tarihleri arasında işe alınan işsizler açısından işverenlere destek sağlamaktadır.</a:t>
            </a:r>
          </a:p>
          <a:p>
            <a:endParaRPr lang="tr-TR" dirty="0"/>
          </a:p>
        </p:txBody>
      </p:sp>
    </p:spTree>
    <p:extLst>
      <p:ext uri="{BB962C8B-B14F-4D97-AF65-F5344CB8AC3E}">
        <p14:creationId xmlns:p14="http://schemas.microsoft.com/office/powerpoint/2010/main" val="21296610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43B5BBF5-0EFB-4A5F-86E5-45F8A953B34C}"/>
              </a:ext>
            </a:extLst>
          </p:cNvPr>
          <p:cNvSpPr>
            <a:spLocks noGrp="1"/>
          </p:cNvSpPr>
          <p:nvPr>
            <p:ph type="title"/>
          </p:nvPr>
        </p:nvSpPr>
        <p:spPr>
          <a:xfrm>
            <a:off x="1273628" y="365125"/>
            <a:ext cx="10080171" cy="549275"/>
          </a:xfrm>
        </p:spPr>
        <p:txBody>
          <a:bodyPr>
            <a:noAutofit/>
          </a:bodyPr>
          <a:lstStyle/>
          <a:p>
            <a:pPr algn="ctr"/>
            <a:r>
              <a:rPr lang="tr-TR" sz="3200" b="1" dirty="0"/>
              <a:t>7103 SAYILI İLAVE İSTİHDAM TEŞVİKİ</a:t>
            </a:r>
            <a:endParaRPr lang="tr-TR" sz="3200" dirty="0"/>
          </a:p>
        </p:txBody>
      </p:sp>
      <p:sp>
        <p:nvSpPr>
          <p:cNvPr id="5" name="İçerik Yer Tutucusu 4">
            <a:extLst>
              <a:ext uri="{FF2B5EF4-FFF2-40B4-BE49-F238E27FC236}">
                <a16:creationId xmlns:a16="http://schemas.microsoft.com/office/drawing/2014/main" id="{737D8536-5BE5-48CE-B41C-48AC8E948CCD}"/>
              </a:ext>
            </a:extLst>
          </p:cNvPr>
          <p:cNvSpPr>
            <a:spLocks noGrp="1"/>
          </p:cNvSpPr>
          <p:nvPr>
            <p:ph idx="1"/>
          </p:nvPr>
        </p:nvSpPr>
        <p:spPr>
          <a:xfrm>
            <a:off x="1175656" y="1038497"/>
            <a:ext cx="10178143" cy="5138466"/>
          </a:xfrm>
        </p:spPr>
        <p:txBody>
          <a:bodyPr>
            <a:normAutofit fontScale="85000" lnSpcReduction="10000"/>
          </a:bodyPr>
          <a:lstStyle/>
          <a:p>
            <a:r>
              <a:rPr lang="tr-TR" dirty="0"/>
              <a:t>4447 sayılı İşsizlik Sigortası Kanununa GEÇİCİ MADDE 19 eklenmiştir.</a:t>
            </a:r>
          </a:p>
          <a:p>
            <a:r>
              <a:rPr lang="tr-TR" dirty="0"/>
              <a:t>İŞKUR’a kayıtlı işsizler arasından 1/1/2018 ila 31/12/2020 tarihleri arasında özel sektör işverenlerince 4/ (a) bendi kapsamında işe alınanların; </a:t>
            </a:r>
          </a:p>
          <a:p>
            <a:pPr lvl="0"/>
            <a:r>
              <a:rPr lang="tr-TR" dirty="0"/>
              <a:t>İşe girdikleri aydan önceki üç aylık sürede toplam on günden fazla 4/ (a) ve 4/(c) bentleri kapsamında Sosyal Güvenlik Kurumuna bildirilmemiş olmaları ve isteğe bağlı sigortalılık hariç 5510 sayılı Kanunun 4 / (b) bendi kapsamında sigortalı olmamaları,  </a:t>
            </a:r>
          </a:p>
          <a:p>
            <a:pPr lvl="0"/>
            <a:r>
              <a:rPr lang="tr-TR" dirty="0"/>
              <a:t>İşe alındıkları yıldan bir önceki takvim yılında işe alındıkları işyerinden bildirilen aylık prim ve hizmet belgelerindeki veya muhtasar ve prim hizmet beyannamelerindeki sigortalı sayısının ortalamasına ilave olmaları kaydıyla, </a:t>
            </a:r>
          </a:p>
          <a:p>
            <a:pPr lvl="0"/>
            <a:r>
              <a:rPr lang="tr-TR" b="1" dirty="0"/>
              <a:t>İşyerinin imalat veya bilişim sektöründe faaliyet göstermesi halinde </a:t>
            </a:r>
            <a:r>
              <a:rPr lang="tr-TR" dirty="0"/>
              <a:t>ilgili döneme ait günlük brüt asgarî ücretin sigortalının prim ödeme gün sayısıyla çarpımı sonucu bulunacak tutarı geçmemek üzere, sigortalının SGK prime esas kazançları üzerinden hesaplanan sigortalı ve işveren hissesi primlerinin tamamı tutarında; </a:t>
            </a:r>
          </a:p>
        </p:txBody>
      </p:sp>
    </p:spTree>
    <p:extLst>
      <p:ext uri="{BB962C8B-B14F-4D97-AF65-F5344CB8AC3E}">
        <p14:creationId xmlns:p14="http://schemas.microsoft.com/office/powerpoint/2010/main" val="2290439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5CA319-316E-453B-8251-BB3144B3B3C9}"/>
              </a:ext>
            </a:extLst>
          </p:cNvPr>
          <p:cNvSpPr>
            <a:spLocks noGrp="1"/>
          </p:cNvSpPr>
          <p:nvPr>
            <p:ph type="title"/>
          </p:nvPr>
        </p:nvSpPr>
        <p:spPr>
          <a:xfrm>
            <a:off x="390833" y="365125"/>
            <a:ext cx="10962968" cy="1322273"/>
          </a:xfrm>
        </p:spPr>
        <p:txBody>
          <a:bodyPr>
            <a:normAutofit/>
          </a:bodyPr>
          <a:lstStyle/>
          <a:p>
            <a:pPr algn="ctr"/>
            <a:r>
              <a:rPr lang="tr-TR" sz="4000" b="1" dirty="0"/>
              <a:t>İNSAN SAĞLIĞINA DAİR İŞLERDE ÇALIŞANLARA FİİLİ HİZMET SÜRESİ ZAMMI VE EMEKLİLİĞE ETKİSİ</a:t>
            </a:r>
            <a:endParaRPr lang="tr-TR" sz="8800" dirty="0"/>
          </a:p>
        </p:txBody>
      </p:sp>
      <p:pic>
        <p:nvPicPr>
          <p:cNvPr id="2050" name="Picture 2" descr="saÄlÄ±kÃ§Ä± ile ilgili gÃ¶rsel sonucu">
            <a:extLst>
              <a:ext uri="{FF2B5EF4-FFF2-40B4-BE49-F238E27FC236}">
                <a16:creationId xmlns:a16="http://schemas.microsoft.com/office/drawing/2014/main" id="{C08FC84B-B274-4C09-AA45-DA6D23C697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99" y="1874503"/>
            <a:ext cx="10681355" cy="4768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08250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43B5BBF5-0EFB-4A5F-86E5-45F8A953B34C}"/>
              </a:ext>
            </a:extLst>
          </p:cNvPr>
          <p:cNvSpPr>
            <a:spLocks noGrp="1"/>
          </p:cNvSpPr>
          <p:nvPr>
            <p:ph type="title"/>
          </p:nvPr>
        </p:nvSpPr>
        <p:spPr>
          <a:xfrm>
            <a:off x="1273628" y="365125"/>
            <a:ext cx="10080171" cy="549275"/>
          </a:xfrm>
        </p:spPr>
        <p:txBody>
          <a:bodyPr>
            <a:noAutofit/>
          </a:bodyPr>
          <a:lstStyle/>
          <a:p>
            <a:pPr algn="ctr"/>
            <a:r>
              <a:rPr lang="tr-TR" sz="3200" b="1" dirty="0"/>
              <a:t>7103 SAYILI İLAVE İSTİHDAM TEŞVİKİ</a:t>
            </a:r>
            <a:endParaRPr lang="tr-TR" sz="3200" dirty="0"/>
          </a:p>
        </p:txBody>
      </p:sp>
      <p:sp>
        <p:nvSpPr>
          <p:cNvPr id="5" name="İçerik Yer Tutucusu 4">
            <a:extLst>
              <a:ext uri="{FF2B5EF4-FFF2-40B4-BE49-F238E27FC236}">
                <a16:creationId xmlns:a16="http://schemas.microsoft.com/office/drawing/2014/main" id="{737D8536-5BE5-48CE-B41C-48AC8E948CCD}"/>
              </a:ext>
            </a:extLst>
          </p:cNvPr>
          <p:cNvSpPr>
            <a:spLocks noGrp="1"/>
          </p:cNvSpPr>
          <p:nvPr>
            <p:ph idx="1"/>
          </p:nvPr>
        </p:nvSpPr>
        <p:spPr>
          <a:xfrm>
            <a:off x="1175656" y="1038497"/>
            <a:ext cx="10620104" cy="5087983"/>
          </a:xfrm>
        </p:spPr>
        <p:txBody>
          <a:bodyPr>
            <a:normAutofit fontScale="92500" lnSpcReduction="20000"/>
          </a:bodyPr>
          <a:lstStyle/>
          <a:p>
            <a:r>
              <a:rPr lang="tr-TR" dirty="0"/>
              <a:t>4447 sayılı İşsizlik Sigortası Kanununa GEÇİCİ MADDE 19 eklenmiştir.</a:t>
            </a:r>
          </a:p>
          <a:p>
            <a:pPr lvl="0"/>
            <a:r>
              <a:rPr lang="tr-TR" dirty="0"/>
              <a:t>İşyerinin diğer sektörlerde faaliyet göstermesi halinde sigortalının SGK prime esas kazanç alt sınırı üzerinden hesaplanan sigortalı ve işveren hissesi primlerinin tamamı tutarında, </a:t>
            </a:r>
          </a:p>
          <a:p>
            <a:pPr lvl="0"/>
            <a:r>
              <a:rPr lang="tr-TR" dirty="0"/>
              <a:t>Her ay bu işverenlerin Sosyal Güvenlik Kurumuna ödeyecekleri tüm primlerden mahsup edilmek suretiyle işverene prim desteği sağlanır ve destek tutarı İşsizlik Sigortası Fonundan karşılanır.</a:t>
            </a:r>
          </a:p>
          <a:p>
            <a:r>
              <a:rPr lang="tr-TR" dirty="0"/>
              <a:t>Bu prim desteği 2020 yılı Aralık ayı/dönemi aşılmamak üzere, destek kapsamına giren sigortalılar için 12 ay süreyle uygulanır. </a:t>
            </a:r>
          </a:p>
          <a:p>
            <a:r>
              <a:rPr lang="tr-TR" dirty="0"/>
              <a:t>Ancak bu süre; işe giriş tarihi itibarıyla 18 yaşından büyük kadın, 18 yaşından büyük 25 yaşından küçük erkek sigortalılar ile İŞKUR’a engelli olarak kayıtlı sigortalılar için 18 ay olarak uygulanır.</a:t>
            </a:r>
          </a:p>
          <a:p>
            <a:r>
              <a:rPr lang="tr-TR" b="1" dirty="0"/>
              <a:t>Bilişim sektöründe destekten yararlanacak işyerlerini</a:t>
            </a:r>
            <a:r>
              <a:rPr lang="tr-TR" dirty="0"/>
              <a:t>, NACE Rev.2 Ekonomik Faaliyet Sınıflamasında belirtilen işkolları arasından belirlemeye </a:t>
            </a:r>
            <a:r>
              <a:rPr lang="tr-TR" b="1" dirty="0"/>
              <a:t>Bakanlar Kurulu yetkilidir.</a:t>
            </a:r>
            <a:endParaRPr lang="tr-TR" dirty="0"/>
          </a:p>
          <a:p>
            <a:endParaRPr lang="tr-TR" dirty="0"/>
          </a:p>
          <a:p>
            <a:endParaRPr lang="tr-TR" dirty="0"/>
          </a:p>
        </p:txBody>
      </p:sp>
    </p:spTree>
    <p:extLst>
      <p:ext uri="{BB962C8B-B14F-4D97-AF65-F5344CB8AC3E}">
        <p14:creationId xmlns:p14="http://schemas.microsoft.com/office/powerpoint/2010/main" val="32077395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43B5BBF5-0EFB-4A5F-86E5-45F8A953B34C}"/>
              </a:ext>
            </a:extLst>
          </p:cNvPr>
          <p:cNvSpPr>
            <a:spLocks noGrp="1"/>
          </p:cNvSpPr>
          <p:nvPr>
            <p:ph type="title"/>
          </p:nvPr>
        </p:nvSpPr>
        <p:spPr>
          <a:xfrm>
            <a:off x="731520" y="169817"/>
            <a:ext cx="10622279" cy="744583"/>
          </a:xfrm>
        </p:spPr>
        <p:txBody>
          <a:bodyPr>
            <a:noAutofit/>
          </a:bodyPr>
          <a:lstStyle/>
          <a:p>
            <a:pPr algn="ctr"/>
            <a:r>
              <a:rPr lang="tr-TR" sz="2800" b="1" dirty="0"/>
              <a:t>7103 SAYILI KANUN TEŞVİKİNDEN YARARLANAMAYACAK İŞYERLERİ</a:t>
            </a:r>
            <a:endParaRPr lang="tr-TR" sz="3200" dirty="0"/>
          </a:p>
        </p:txBody>
      </p:sp>
      <p:sp>
        <p:nvSpPr>
          <p:cNvPr id="5" name="İçerik Yer Tutucusu 4">
            <a:extLst>
              <a:ext uri="{FF2B5EF4-FFF2-40B4-BE49-F238E27FC236}">
                <a16:creationId xmlns:a16="http://schemas.microsoft.com/office/drawing/2014/main" id="{737D8536-5BE5-48CE-B41C-48AC8E948CCD}"/>
              </a:ext>
            </a:extLst>
          </p:cNvPr>
          <p:cNvSpPr>
            <a:spLocks noGrp="1"/>
          </p:cNvSpPr>
          <p:nvPr>
            <p:ph idx="1"/>
          </p:nvPr>
        </p:nvSpPr>
        <p:spPr>
          <a:xfrm>
            <a:off x="718457" y="888275"/>
            <a:ext cx="11077303" cy="5238206"/>
          </a:xfrm>
        </p:spPr>
        <p:txBody>
          <a:bodyPr>
            <a:normAutofit fontScale="85000" lnSpcReduction="20000"/>
          </a:bodyPr>
          <a:lstStyle/>
          <a:p>
            <a:r>
              <a:rPr lang="tr-TR" dirty="0"/>
              <a:t>-İşyeri ile ilgili aylık prim ve hizmet belgelerinin veya muhtasar ve prim hizmet beyannamelerinin yasal süresi içerisinde verilmemesi, </a:t>
            </a:r>
          </a:p>
          <a:p>
            <a:r>
              <a:rPr lang="tr-TR" dirty="0"/>
              <a:t>-SGK primlerinin yasal süresinde ödenmemesi ve </a:t>
            </a:r>
          </a:p>
          <a:p>
            <a:r>
              <a:rPr lang="tr-TR" dirty="0"/>
              <a:t>-Sosyal Güvenlik Kurumuna prim, idari para cezası ve bunlara ilişkin gecikme cezası ve gecikme zammı borcu bulunması durumlarında bu maddede belirtilen destekten yararlanılamaz. </a:t>
            </a:r>
          </a:p>
          <a:p>
            <a:r>
              <a:rPr lang="tr-TR" dirty="0"/>
              <a:t>Ancak Sosyal Güvenlik Kurumuna olan prim, idari para cezası ve bunlara ilişkin gecikme cezası ve gecikme zammı borçlarını 6183 sayılı Kanunun 48 inci maddesine göre tecil ettiren ve taksitlendiren veya ilgili diğer kanunlar uyarınca yapılandıran işverenler bu taksitlendirme veya yapılandırma devam ettiği sürece bu teşvikten yararlandırılır.</a:t>
            </a:r>
          </a:p>
          <a:p>
            <a:r>
              <a:rPr lang="tr-TR" dirty="0"/>
              <a:t>Yine, bu teşvik hükümleri; 5335 sayılı Kanunun 30 uncu maddesinin ikinci fıkrası kapsamına giren kurum ve kuruluşlara ait işyerleri ile 2886 sayılı Kanuna, 4734 sayılı Kanuna ve uluslararası anlaşma hükümlerine istinaden yapılan alım ve yapım işleri ile 4734 sayılı Kanundan istisna olan alım ve yapım işlerine ilişkin işyerleri ile sosyal güvenlik destek primine tabi çalışanlar ve yurtdışında çalışan sigortalılar hakkında uygulanmaz.</a:t>
            </a:r>
          </a:p>
          <a:p>
            <a:endParaRPr lang="tr-TR" dirty="0"/>
          </a:p>
          <a:p>
            <a:endParaRPr lang="tr-TR" dirty="0"/>
          </a:p>
        </p:txBody>
      </p:sp>
    </p:spTree>
    <p:extLst>
      <p:ext uri="{BB962C8B-B14F-4D97-AF65-F5344CB8AC3E}">
        <p14:creationId xmlns:p14="http://schemas.microsoft.com/office/powerpoint/2010/main" val="11749214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43B5BBF5-0EFB-4A5F-86E5-45F8A953B34C}"/>
              </a:ext>
            </a:extLst>
          </p:cNvPr>
          <p:cNvSpPr>
            <a:spLocks noGrp="1"/>
          </p:cNvSpPr>
          <p:nvPr>
            <p:ph type="title"/>
          </p:nvPr>
        </p:nvSpPr>
        <p:spPr>
          <a:xfrm>
            <a:off x="731520" y="169817"/>
            <a:ext cx="10622279" cy="744583"/>
          </a:xfrm>
        </p:spPr>
        <p:txBody>
          <a:bodyPr>
            <a:noAutofit/>
          </a:bodyPr>
          <a:lstStyle/>
          <a:p>
            <a:pPr algn="ctr"/>
            <a:r>
              <a:rPr lang="tr-TR" sz="2800" b="1" dirty="0"/>
              <a:t>7103 SAYILI KANUN TEŞVİKİNDEN YARARLANAMAYACAK İŞYERLERİ</a:t>
            </a:r>
            <a:endParaRPr lang="tr-TR" sz="3200" dirty="0"/>
          </a:p>
        </p:txBody>
      </p:sp>
      <p:sp>
        <p:nvSpPr>
          <p:cNvPr id="5" name="İçerik Yer Tutucusu 4">
            <a:extLst>
              <a:ext uri="{FF2B5EF4-FFF2-40B4-BE49-F238E27FC236}">
                <a16:creationId xmlns:a16="http://schemas.microsoft.com/office/drawing/2014/main" id="{737D8536-5BE5-48CE-B41C-48AC8E948CCD}"/>
              </a:ext>
            </a:extLst>
          </p:cNvPr>
          <p:cNvSpPr>
            <a:spLocks noGrp="1"/>
          </p:cNvSpPr>
          <p:nvPr>
            <p:ph idx="1"/>
          </p:nvPr>
        </p:nvSpPr>
        <p:spPr>
          <a:xfrm>
            <a:off x="718457" y="888275"/>
            <a:ext cx="11077303" cy="5238206"/>
          </a:xfrm>
        </p:spPr>
        <p:txBody>
          <a:bodyPr>
            <a:normAutofit/>
          </a:bodyPr>
          <a:lstStyle/>
          <a:p>
            <a:r>
              <a:rPr lang="tr-TR" b="1" dirty="0"/>
              <a:t>MUVAZAALI İŞYERLERİ</a:t>
            </a:r>
            <a:endParaRPr lang="tr-TR" dirty="0"/>
          </a:p>
          <a:p>
            <a:r>
              <a:rPr lang="tr-TR" dirty="0"/>
              <a:t>Mevcut bir işletmenin kapatılarak değişik bir ad, unvan ya da bir iş birimi olarak açılması veya yönetim ve kontrolü elinde bulunduracak şekilde doğrudan veya dolaylı ortaklık ilişkisi bulunan şirketler arasında istihdamın kaydırılması, şahıs işletmelerinde işletme sahipliğinin değiştirilmesi gibi Fon katkısından yararlanmak amacıyla muvazaalı işlem tesis ettiği anlaşılan işyerlerinden Fon tarafından karşılanan tutar gecikme cezası ve gecikme zammıyla birlikte geri alınır.</a:t>
            </a:r>
          </a:p>
          <a:p>
            <a:endParaRPr lang="tr-TR" dirty="0"/>
          </a:p>
          <a:p>
            <a:endParaRPr lang="tr-TR" dirty="0"/>
          </a:p>
        </p:txBody>
      </p:sp>
    </p:spTree>
    <p:extLst>
      <p:ext uri="{BB962C8B-B14F-4D97-AF65-F5344CB8AC3E}">
        <p14:creationId xmlns:p14="http://schemas.microsoft.com/office/powerpoint/2010/main" val="30995495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43B5BBF5-0EFB-4A5F-86E5-45F8A953B34C}"/>
              </a:ext>
            </a:extLst>
          </p:cNvPr>
          <p:cNvSpPr>
            <a:spLocks noGrp="1"/>
          </p:cNvSpPr>
          <p:nvPr>
            <p:ph type="title"/>
          </p:nvPr>
        </p:nvSpPr>
        <p:spPr>
          <a:xfrm>
            <a:off x="731520" y="169817"/>
            <a:ext cx="10622279" cy="744583"/>
          </a:xfrm>
        </p:spPr>
        <p:txBody>
          <a:bodyPr>
            <a:noAutofit/>
          </a:bodyPr>
          <a:lstStyle/>
          <a:p>
            <a:pPr algn="ctr"/>
            <a:r>
              <a:rPr lang="tr-TR" sz="2800" b="1" dirty="0"/>
              <a:t>7103 SAYILI KANUN TEŞVİKİNDEN YARARLANAMAYACAK İŞYERLERİ</a:t>
            </a:r>
            <a:endParaRPr lang="tr-TR" sz="3200" dirty="0"/>
          </a:p>
        </p:txBody>
      </p:sp>
      <p:sp>
        <p:nvSpPr>
          <p:cNvPr id="5" name="İçerik Yer Tutucusu 4">
            <a:extLst>
              <a:ext uri="{FF2B5EF4-FFF2-40B4-BE49-F238E27FC236}">
                <a16:creationId xmlns:a16="http://schemas.microsoft.com/office/drawing/2014/main" id="{737D8536-5BE5-48CE-B41C-48AC8E948CCD}"/>
              </a:ext>
            </a:extLst>
          </p:cNvPr>
          <p:cNvSpPr>
            <a:spLocks noGrp="1"/>
          </p:cNvSpPr>
          <p:nvPr>
            <p:ph idx="1"/>
          </p:nvPr>
        </p:nvSpPr>
        <p:spPr>
          <a:xfrm>
            <a:off x="718457" y="888275"/>
            <a:ext cx="11077303" cy="5238206"/>
          </a:xfrm>
        </p:spPr>
        <p:txBody>
          <a:bodyPr>
            <a:normAutofit fontScale="92500" lnSpcReduction="20000"/>
          </a:bodyPr>
          <a:lstStyle/>
          <a:p>
            <a:r>
              <a:rPr lang="tr-TR" b="1" dirty="0"/>
              <a:t>SİGORTASIZ İŞÇİ ÇALIŞTIRAN İŞYERLERİ</a:t>
            </a:r>
            <a:endParaRPr lang="tr-TR" dirty="0"/>
          </a:p>
          <a:p>
            <a:r>
              <a:rPr lang="tr-TR" dirty="0"/>
              <a:t>Mahkeme kararıyla veya yapılan kontrol ve denetimlerde çalıştırdığı kişileri sigortalı olarak bildirmediği veya bildirilen sigortalıyı fiilen çalıştırmadığı tespit edilen işyerleri hakkında, 5510 sayılı Kanunun ek 14 üncü maddesi uyarınca aşağıdaki şekilde işlem yapılır.</a:t>
            </a:r>
          </a:p>
          <a:p>
            <a:r>
              <a:rPr lang="tr-TR" dirty="0"/>
              <a:t>Buna göre: Mahkeme kararıyla veya yapılan kontrol ve denetimlerde çalıştırdığı kişileri sigortalı olarak bildirmediği veya bildirilen sigortalıyı fiilen çalıştırmadığı tespit edilen işyerleri </a:t>
            </a:r>
            <a:r>
              <a:rPr lang="tr-TR" b="1" dirty="0"/>
              <a:t>ilk tespitte bir ay süreyle</a:t>
            </a:r>
            <a:r>
              <a:rPr lang="tr-TR" dirty="0"/>
              <a:t>, ilk tespit tarihinden itibaren </a:t>
            </a:r>
            <a:r>
              <a:rPr lang="tr-TR" b="1" dirty="0"/>
              <a:t>üç yıl içinde tekrar eden her bir tespit için ise bir yıl süreyle</a:t>
            </a:r>
            <a:r>
              <a:rPr lang="tr-TR" dirty="0"/>
              <a:t> 5510 </a:t>
            </a:r>
            <a:r>
              <a:rPr lang="tr-TR" dirty="0" err="1"/>
              <a:t>Sy</a:t>
            </a:r>
            <a:r>
              <a:rPr lang="tr-TR" dirty="0"/>
              <a:t>. Kanun, 3294 sayılı Kanun ve 4447 sayılı İşsizlik Sigortası Kanununda yer alan sigorta primi teşvik, destek ve indirimlerden yararlanamaz. </a:t>
            </a:r>
          </a:p>
          <a:p>
            <a:r>
              <a:rPr lang="tr-TR" dirty="0"/>
              <a:t>Bu Kanun ve 3294 sayılı Kanun ile 4447 sayılı Kanunda bu maddeye aykırı olan hükümler uygulanmaz. </a:t>
            </a:r>
          </a:p>
          <a:p>
            <a:r>
              <a:rPr lang="tr-TR" dirty="0"/>
              <a:t>Beş kişiden fazla olmamak koşuluyla çalıştırılan toplam sigortalı sayısının %1’ini aşmayan sayıda, çalıştırılanların sigortalı olarak bildirilmediğinin veya bildirilen kişilerin fiilen çalışmadığının tespit edilmesi hâlinde bu hüküm uygulanmaz.</a:t>
            </a:r>
          </a:p>
        </p:txBody>
      </p:sp>
    </p:spTree>
    <p:extLst>
      <p:ext uri="{BB962C8B-B14F-4D97-AF65-F5344CB8AC3E}">
        <p14:creationId xmlns:p14="http://schemas.microsoft.com/office/powerpoint/2010/main" val="8515507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43B5BBF5-0EFB-4A5F-86E5-45F8A953B34C}"/>
              </a:ext>
            </a:extLst>
          </p:cNvPr>
          <p:cNvSpPr>
            <a:spLocks noGrp="1"/>
          </p:cNvSpPr>
          <p:nvPr>
            <p:ph type="title"/>
          </p:nvPr>
        </p:nvSpPr>
        <p:spPr>
          <a:xfrm>
            <a:off x="731520" y="169817"/>
            <a:ext cx="10622279" cy="744583"/>
          </a:xfrm>
        </p:spPr>
        <p:txBody>
          <a:bodyPr>
            <a:noAutofit/>
          </a:bodyPr>
          <a:lstStyle/>
          <a:p>
            <a:pPr algn="ctr"/>
            <a:br>
              <a:rPr lang="tr-TR" sz="2800" b="1" dirty="0"/>
            </a:br>
            <a:r>
              <a:rPr lang="tr-TR" sz="2800" b="1" dirty="0"/>
              <a:t>7103 SAYILI KANUN TEŞVİKİNDEN İŞTEN AYRILANLARIN YENİ İŞYERİNDE TEŞVİKTEN YARARLANMASI</a:t>
            </a:r>
            <a:br>
              <a:rPr lang="tr-TR" sz="2800" dirty="0"/>
            </a:br>
            <a:endParaRPr lang="tr-TR" sz="3200" dirty="0"/>
          </a:p>
        </p:txBody>
      </p:sp>
      <p:sp>
        <p:nvSpPr>
          <p:cNvPr id="5" name="İçerik Yer Tutucusu 4">
            <a:extLst>
              <a:ext uri="{FF2B5EF4-FFF2-40B4-BE49-F238E27FC236}">
                <a16:creationId xmlns:a16="http://schemas.microsoft.com/office/drawing/2014/main" id="{737D8536-5BE5-48CE-B41C-48AC8E948CCD}"/>
              </a:ext>
            </a:extLst>
          </p:cNvPr>
          <p:cNvSpPr>
            <a:spLocks noGrp="1"/>
          </p:cNvSpPr>
          <p:nvPr>
            <p:ph idx="1"/>
          </p:nvPr>
        </p:nvSpPr>
        <p:spPr>
          <a:xfrm>
            <a:off x="718457" y="888275"/>
            <a:ext cx="11077303" cy="5238206"/>
          </a:xfrm>
        </p:spPr>
        <p:txBody>
          <a:bodyPr>
            <a:normAutofit/>
          </a:bodyPr>
          <a:lstStyle/>
          <a:p>
            <a:endParaRPr lang="tr-TR" dirty="0"/>
          </a:p>
          <a:p>
            <a:r>
              <a:rPr lang="tr-TR" dirty="0"/>
              <a:t>Belirtilen şartların sağlanması kaydıyla yararlanma süresini aşmamak üzere, destekten yararlanılmış olan sigortalının destek süresini tamamlamadan işten ayrılıp yeniden işe başlaması halinde, söz konusu sigortalıdan dolayı yeniden işe başladığı tarihteki durumu dikkate alınarak önceki işyerinden bakiye kalan süre kadar bu destekten yararlanmaya devam edilir.</a:t>
            </a:r>
          </a:p>
          <a:p>
            <a:r>
              <a:rPr lang="tr-TR" b="1" dirty="0"/>
              <a:t>İmalat ve bilişim sektöründe faaliyet gösteren işyerlerince destek kapsamına giren sigortalılar için 17103 kanun numarası, diğer sektörlerde faaliyet gösteren işyerlerince destek kapsamına giren sigortalılar için 27103 kanun numarası seçilecektir. </a:t>
            </a:r>
          </a:p>
          <a:p>
            <a:endParaRPr lang="tr-TR" dirty="0"/>
          </a:p>
        </p:txBody>
      </p:sp>
    </p:spTree>
    <p:extLst>
      <p:ext uri="{BB962C8B-B14F-4D97-AF65-F5344CB8AC3E}">
        <p14:creationId xmlns:p14="http://schemas.microsoft.com/office/powerpoint/2010/main" val="19688385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43B5BBF5-0EFB-4A5F-86E5-45F8A953B34C}"/>
              </a:ext>
            </a:extLst>
          </p:cNvPr>
          <p:cNvSpPr>
            <a:spLocks noGrp="1"/>
          </p:cNvSpPr>
          <p:nvPr>
            <p:ph type="title"/>
          </p:nvPr>
        </p:nvSpPr>
        <p:spPr>
          <a:xfrm>
            <a:off x="731520" y="169817"/>
            <a:ext cx="10622279" cy="744583"/>
          </a:xfrm>
        </p:spPr>
        <p:txBody>
          <a:bodyPr>
            <a:noAutofit/>
          </a:bodyPr>
          <a:lstStyle/>
          <a:p>
            <a:pPr algn="ctr"/>
            <a:r>
              <a:rPr lang="tr-TR" b="1" dirty="0"/>
              <a:t>7103 SAYILI İLAVE İSTİHDAM TEŞVİKİ</a:t>
            </a:r>
            <a:endParaRPr lang="tr-TR" sz="3200" dirty="0"/>
          </a:p>
        </p:txBody>
      </p:sp>
      <p:sp>
        <p:nvSpPr>
          <p:cNvPr id="5" name="İçerik Yer Tutucusu 4">
            <a:extLst>
              <a:ext uri="{FF2B5EF4-FFF2-40B4-BE49-F238E27FC236}">
                <a16:creationId xmlns:a16="http://schemas.microsoft.com/office/drawing/2014/main" id="{737D8536-5BE5-48CE-B41C-48AC8E948CCD}"/>
              </a:ext>
            </a:extLst>
          </p:cNvPr>
          <p:cNvSpPr>
            <a:spLocks noGrp="1"/>
          </p:cNvSpPr>
          <p:nvPr>
            <p:ph idx="1"/>
          </p:nvPr>
        </p:nvSpPr>
        <p:spPr>
          <a:xfrm>
            <a:off x="718457" y="888275"/>
            <a:ext cx="11077303" cy="5238206"/>
          </a:xfrm>
        </p:spPr>
        <p:txBody>
          <a:bodyPr>
            <a:normAutofit/>
          </a:bodyPr>
          <a:lstStyle/>
          <a:p>
            <a:r>
              <a:rPr lang="tr-TR" b="1" dirty="0"/>
              <a:t>İŞÇİ TEŞVİK TUTARINI İŞVERENDEN İSTEYEMEZ</a:t>
            </a:r>
            <a:endParaRPr lang="tr-TR" dirty="0"/>
          </a:p>
          <a:p>
            <a:r>
              <a:rPr lang="tr-TR" dirty="0"/>
              <a:t>Bu madde kapsamında Fon tarafından işverene sağlanan, sigortalı hissesine karşılık gelen destek tutarının sigortalıya ödenmesi işverenden talep edilemez.</a:t>
            </a:r>
          </a:p>
          <a:p>
            <a:endParaRPr lang="tr-TR" dirty="0"/>
          </a:p>
          <a:p>
            <a:r>
              <a:rPr lang="tr-TR" b="1" dirty="0"/>
              <a:t>AYNI SİGORTALI İÇİN DİĞER SİGORTA PRİMİ TEŞVİKLERİ</a:t>
            </a:r>
            <a:endParaRPr lang="tr-TR" dirty="0"/>
          </a:p>
          <a:p>
            <a:r>
              <a:rPr lang="tr-TR" dirty="0"/>
              <a:t>Bu maddeyle sağlanan teşvikten yararlanmakta olan işverenler, bu teşvikten yararlanılan ayda aynı sigortalı için diğer sigorta primi teşvik, destek ve indirimlerinden yararlanamaz.</a:t>
            </a:r>
          </a:p>
          <a:p>
            <a:endParaRPr lang="tr-TR" dirty="0"/>
          </a:p>
          <a:p>
            <a:endParaRPr lang="tr-TR" dirty="0"/>
          </a:p>
          <a:p>
            <a:endParaRPr lang="tr-TR" dirty="0"/>
          </a:p>
        </p:txBody>
      </p:sp>
    </p:spTree>
    <p:extLst>
      <p:ext uri="{BB962C8B-B14F-4D97-AF65-F5344CB8AC3E}">
        <p14:creationId xmlns:p14="http://schemas.microsoft.com/office/powerpoint/2010/main" val="39159093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43B5BBF5-0EFB-4A5F-86E5-45F8A953B34C}"/>
              </a:ext>
            </a:extLst>
          </p:cNvPr>
          <p:cNvSpPr>
            <a:spLocks noGrp="1"/>
          </p:cNvSpPr>
          <p:nvPr>
            <p:ph type="title"/>
          </p:nvPr>
        </p:nvSpPr>
        <p:spPr>
          <a:xfrm>
            <a:off x="731520" y="169817"/>
            <a:ext cx="10622279" cy="744583"/>
          </a:xfrm>
        </p:spPr>
        <p:txBody>
          <a:bodyPr>
            <a:noAutofit/>
          </a:bodyPr>
          <a:lstStyle/>
          <a:p>
            <a:pPr algn="ctr"/>
            <a:r>
              <a:rPr lang="tr-TR" b="1" dirty="0"/>
              <a:t>7103 SAYILI İLAVE İSTİHDAM TEŞVİKİ</a:t>
            </a:r>
            <a:endParaRPr lang="tr-TR" sz="3200" dirty="0"/>
          </a:p>
        </p:txBody>
      </p:sp>
      <p:sp>
        <p:nvSpPr>
          <p:cNvPr id="5" name="İçerik Yer Tutucusu 4">
            <a:extLst>
              <a:ext uri="{FF2B5EF4-FFF2-40B4-BE49-F238E27FC236}">
                <a16:creationId xmlns:a16="http://schemas.microsoft.com/office/drawing/2014/main" id="{737D8536-5BE5-48CE-B41C-48AC8E948CCD}"/>
              </a:ext>
            </a:extLst>
          </p:cNvPr>
          <p:cNvSpPr>
            <a:spLocks noGrp="1"/>
          </p:cNvSpPr>
          <p:nvPr>
            <p:ph idx="1"/>
          </p:nvPr>
        </p:nvSpPr>
        <p:spPr>
          <a:xfrm>
            <a:off x="718457" y="888275"/>
            <a:ext cx="11077303" cy="5238206"/>
          </a:xfrm>
        </p:spPr>
        <p:txBody>
          <a:bodyPr>
            <a:normAutofit/>
          </a:bodyPr>
          <a:lstStyle/>
          <a:p>
            <a:r>
              <a:rPr lang="tr-TR" b="1" dirty="0"/>
              <a:t>YENİ AÇILAN İŞYERLERİ</a:t>
            </a:r>
            <a:endParaRPr lang="tr-TR" dirty="0"/>
          </a:p>
          <a:p>
            <a:r>
              <a:rPr lang="tr-TR" dirty="0"/>
              <a:t>1/1/2018 ila 31/12/2020 tarihleri arasında 5510 sayılı Kanun kapsamına alınan işyerleri ve daha önce tescil edildiği halde ortalama sigortalı sayısının hesaplandığı yılda sigortalı çalıştırılmaması nedeniyle Sosyal Güvenlik Kurumuna aylık prim ve hizmet belgesi veya muhtasar prim hizmet beyannamesi vermeyen işyerleri, bu maddede belirtilen şartlar sağlanmak kaydıyla, 1/1/2018 tarihinden sonra </a:t>
            </a:r>
            <a:r>
              <a:rPr lang="tr-TR" b="1" dirty="0"/>
              <a:t>ilk defa sigortalı bildiriminde bulunulan ayı takip eden üçüncü aya ilişkin aylık prim ve hizmet belgesi</a:t>
            </a:r>
            <a:r>
              <a:rPr lang="tr-TR" dirty="0"/>
              <a:t> veya muhtasar ve prim hizmet beyannamesinden itibaren bu maddenin belirtilen süre kadar bu destekten yararlandırılır.</a:t>
            </a:r>
          </a:p>
        </p:txBody>
      </p:sp>
    </p:spTree>
    <p:extLst>
      <p:ext uri="{BB962C8B-B14F-4D97-AF65-F5344CB8AC3E}">
        <p14:creationId xmlns:p14="http://schemas.microsoft.com/office/powerpoint/2010/main" val="3852548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43B5BBF5-0EFB-4A5F-86E5-45F8A953B34C}"/>
              </a:ext>
            </a:extLst>
          </p:cNvPr>
          <p:cNvSpPr>
            <a:spLocks noGrp="1"/>
          </p:cNvSpPr>
          <p:nvPr>
            <p:ph type="title"/>
          </p:nvPr>
        </p:nvSpPr>
        <p:spPr>
          <a:xfrm>
            <a:off x="731520" y="169817"/>
            <a:ext cx="10622279" cy="744583"/>
          </a:xfrm>
        </p:spPr>
        <p:txBody>
          <a:bodyPr>
            <a:noAutofit/>
          </a:bodyPr>
          <a:lstStyle/>
          <a:p>
            <a:pPr algn="ctr"/>
            <a:r>
              <a:rPr lang="tr-TR" b="1" dirty="0"/>
              <a:t>7103 SAYILI İLAVE İSTİHDAM TEŞVİKİ</a:t>
            </a:r>
            <a:endParaRPr lang="tr-TR" sz="3200" dirty="0"/>
          </a:p>
        </p:txBody>
      </p:sp>
      <p:sp>
        <p:nvSpPr>
          <p:cNvPr id="5" name="İçerik Yer Tutucusu 4">
            <a:extLst>
              <a:ext uri="{FF2B5EF4-FFF2-40B4-BE49-F238E27FC236}">
                <a16:creationId xmlns:a16="http://schemas.microsoft.com/office/drawing/2014/main" id="{737D8536-5BE5-48CE-B41C-48AC8E948CCD}"/>
              </a:ext>
            </a:extLst>
          </p:cNvPr>
          <p:cNvSpPr>
            <a:spLocks noGrp="1"/>
          </p:cNvSpPr>
          <p:nvPr>
            <p:ph idx="1"/>
          </p:nvPr>
        </p:nvSpPr>
        <p:spPr>
          <a:xfrm>
            <a:off x="718457" y="888275"/>
            <a:ext cx="11077303" cy="5238206"/>
          </a:xfrm>
        </p:spPr>
        <p:txBody>
          <a:bodyPr>
            <a:normAutofit/>
          </a:bodyPr>
          <a:lstStyle/>
          <a:p>
            <a:r>
              <a:rPr lang="tr-TR" b="1" dirty="0"/>
              <a:t>YENİ AÇILAN İŞYERLERİ</a:t>
            </a:r>
            <a:endParaRPr lang="tr-TR" dirty="0"/>
          </a:p>
          <a:p>
            <a:r>
              <a:rPr lang="tr-TR" dirty="0"/>
              <a:t>1/1/2018 ila 31/12/2020 tarihleri arasında 5510 sayılı Kanun kapsamına alınan işyerleri ve daha önce tescil edildiği halde ortalama sigortalı sayısının hesaplandığı yılda sigortalı çalıştırılmaması nedeniyle Sosyal Güvenlik Kurumuna aylık prim ve hizmet belgesi veya muhtasar prim hizmet beyannamesi vermeyen işyerleri, bu maddede belirtilen şartlar sağlanmak kaydıyla, 1/1/2018 tarihinden sonra </a:t>
            </a:r>
            <a:r>
              <a:rPr lang="tr-TR" b="1" dirty="0"/>
              <a:t>ilk defa sigortalı bildiriminde bulunulan ayı takip eden üçüncü aya ilişkin aylık prim ve hizmet belgesi</a:t>
            </a:r>
            <a:r>
              <a:rPr lang="tr-TR" dirty="0"/>
              <a:t> veya muhtasar ve prim hizmet beyannamesinden itibaren bu maddenin belirtilen süre kadar bu destekten yararlandırılır.</a:t>
            </a:r>
          </a:p>
        </p:txBody>
      </p:sp>
    </p:spTree>
    <p:extLst>
      <p:ext uri="{BB962C8B-B14F-4D97-AF65-F5344CB8AC3E}">
        <p14:creationId xmlns:p14="http://schemas.microsoft.com/office/powerpoint/2010/main" val="20990363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43B5BBF5-0EFB-4A5F-86E5-45F8A953B34C}"/>
              </a:ext>
            </a:extLst>
          </p:cNvPr>
          <p:cNvSpPr>
            <a:spLocks noGrp="1"/>
          </p:cNvSpPr>
          <p:nvPr>
            <p:ph type="title"/>
          </p:nvPr>
        </p:nvSpPr>
        <p:spPr>
          <a:xfrm>
            <a:off x="731520" y="169817"/>
            <a:ext cx="10622279" cy="744583"/>
          </a:xfrm>
        </p:spPr>
        <p:txBody>
          <a:bodyPr>
            <a:noAutofit/>
          </a:bodyPr>
          <a:lstStyle/>
          <a:p>
            <a:pPr algn="ctr"/>
            <a:r>
              <a:rPr lang="tr-TR" b="1" dirty="0"/>
              <a:t>7103 SAYILI İLAVE İSTİHDAM TEŞVİKİ</a:t>
            </a:r>
            <a:endParaRPr lang="tr-TR" sz="3200" dirty="0"/>
          </a:p>
        </p:txBody>
      </p:sp>
      <p:sp>
        <p:nvSpPr>
          <p:cNvPr id="5" name="İçerik Yer Tutucusu 4">
            <a:extLst>
              <a:ext uri="{FF2B5EF4-FFF2-40B4-BE49-F238E27FC236}">
                <a16:creationId xmlns:a16="http://schemas.microsoft.com/office/drawing/2014/main" id="{737D8536-5BE5-48CE-B41C-48AC8E948CCD}"/>
              </a:ext>
            </a:extLst>
          </p:cNvPr>
          <p:cNvSpPr>
            <a:spLocks noGrp="1"/>
          </p:cNvSpPr>
          <p:nvPr>
            <p:ph idx="1"/>
          </p:nvPr>
        </p:nvSpPr>
        <p:spPr>
          <a:xfrm>
            <a:off x="718457" y="888275"/>
            <a:ext cx="11077303" cy="5238206"/>
          </a:xfrm>
        </p:spPr>
        <p:txBody>
          <a:bodyPr>
            <a:normAutofit/>
          </a:bodyPr>
          <a:lstStyle/>
          <a:p>
            <a:r>
              <a:rPr lang="tr-TR" b="1" dirty="0"/>
              <a:t>YERSİZ YARARLANMA</a:t>
            </a:r>
            <a:endParaRPr lang="tr-TR" dirty="0"/>
          </a:p>
          <a:p>
            <a:r>
              <a:rPr lang="tr-TR" dirty="0"/>
              <a:t>Bu madde kapsamında destekten yersiz yararlanıldığının tespiti halinde, yararlanılan destek tutarı işverenden 5510 sayılı Kanunun 89 uncu maddesinin ikinci fıkrası uyarınca gecikme cezası ve gecikme zammı ile birlikte tahsil edilir.</a:t>
            </a:r>
          </a:p>
          <a:p>
            <a:r>
              <a:rPr lang="tr-TR" dirty="0"/>
              <a:t>  </a:t>
            </a:r>
          </a:p>
          <a:p>
            <a:r>
              <a:rPr lang="tr-TR" b="1" dirty="0"/>
              <a:t>GİDER YAZILMASI</a:t>
            </a:r>
            <a:endParaRPr lang="tr-TR" dirty="0"/>
          </a:p>
          <a:p>
            <a:r>
              <a:rPr lang="tr-TR" dirty="0"/>
              <a:t>Fondan bu madde kapsamında karşılanan tutarlar, gelir ve kurumlar vergisi uygulamalarında gelir, gider veya maliyet unsuru olarak dikkate alınmaz.</a:t>
            </a:r>
          </a:p>
        </p:txBody>
      </p:sp>
    </p:spTree>
    <p:extLst>
      <p:ext uri="{BB962C8B-B14F-4D97-AF65-F5344CB8AC3E}">
        <p14:creationId xmlns:p14="http://schemas.microsoft.com/office/powerpoint/2010/main" val="24900276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A64214-7E7C-4B92-9EA7-0C4E39EEDF5C}"/>
              </a:ext>
            </a:extLst>
          </p:cNvPr>
          <p:cNvSpPr>
            <a:spLocks noGrp="1"/>
          </p:cNvSpPr>
          <p:nvPr>
            <p:ph type="title"/>
          </p:nvPr>
        </p:nvSpPr>
        <p:spPr>
          <a:xfrm>
            <a:off x="914400" y="365125"/>
            <a:ext cx="10439400" cy="797469"/>
          </a:xfrm>
        </p:spPr>
        <p:txBody>
          <a:bodyPr>
            <a:normAutofit/>
          </a:bodyPr>
          <a:lstStyle/>
          <a:p>
            <a:pPr algn="ctr"/>
            <a:r>
              <a:rPr lang="tr-TR" sz="3600" b="1" dirty="0"/>
              <a:t>7103 SAYILI İLAVE İSTİHDAM TEŞVİKİ</a:t>
            </a:r>
            <a:endParaRPr lang="tr-TR" sz="3600" dirty="0"/>
          </a:p>
        </p:txBody>
      </p:sp>
      <p:sp>
        <p:nvSpPr>
          <p:cNvPr id="3" name="İçerik Yer Tutucusu 2">
            <a:extLst>
              <a:ext uri="{FF2B5EF4-FFF2-40B4-BE49-F238E27FC236}">
                <a16:creationId xmlns:a16="http://schemas.microsoft.com/office/drawing/2014/main" id="{363E9096-CDAE-4AA5-87D5-2AF9EB2308F6}"/>
              </a:ext>
            </a:extLst>
          </p:cNvPr>
          <p:cNvSpPr>
            <a:spLocks noGrp="1"/>
          </p:cNvSpPr>
          <p:nvPr>
            <p:ph idx="1"/>
          </p:nvPr>
        </p:nvSpPr>
        <p:spPr/>
        <p:txBody>
          <a:bodyPr/>
          <a:lstStyle/>
          <a:p>
            <a:r>
              <a:rPr lang="tr-TR" altLang="tr-TR" dirty="0"/>
              <a:t>7103 sayılı Kanunla getirilen teşvik, 687 KHK teşvikine benzer bir şekilde; </a:t>
            </a:r>
          </a:p>
          <a:p>
            <a:r>
              <a:rPr lang="tr-TR" altLang="tr-TR" dirty="0"/>
              <a:t>1- İşveren SGK prim ve işsizlik primini,</a:t>
            </a:r>
          </a:p>
          <a:p>
            <a:r>
              <a:rPr lang="tr-TR" altLang="tr-TR" dirty="0"/>
              <a:t>2- İşçi SGK prim ve işsizlik primini,</a:t>
            </a:r>
          </a:p>
          <a:p>
            <a:r>
              <a:rPr lang="tr-TR" altLang="tr-TR" dirty="0"/>
              <a:t>3- Gelir vergisini,</a:t>
            </a:r>
          </a:p>
          <a:p>
            <a:r>
              <a:rPr lang="tr-TR" altLang="tr-TR" dirty="0"/>
              <a:t>4- Damga vergisini terkin etmektedir. </a:t>
            </a:r>
          </a:p>
          <a:p>
            <a:endParaRPr lang="tr-TR" dirty="0"/>
          </a:p>
        </p:txBody>
      </p:sp>
    </p:spTree>
    <p:extLst>
      <p:ext uri="{BB962C8B-B14F-4D97-AF65-F5344CB8AC3E}">
        <p14:creationId xmlns:p14="http://schemas.microsoft.com/office/powerpoint/2010/main" val="3374836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898215" y="161841"/>
            <a:ext cx="10657211" cy="712099"/>
          </a:xfrm>
        </p:spPr>
        <p:txBody>
          <a:bodyPr>
            <a:normAutofit/>
          </a:bodyPr>
          <a:lstStyle/>
          <a:p>
            <a:pPr algn="ctr"/>
            <a:r>
              <a:rPr lang="tr-TR" altLang="tr-TR" b="1" dirty="0"/>
              <a:t>SAĞLIK ÇALIŞANLARININ YIPRANMA HAKKI</a:t>
            </a:r>
            <a:endParaRPr lang="tr-TR" altLang="tr-TR" b="1" dirty="0">
              <a:solidFill>
                <a:srgbClr val="FFFF00"/>
              </a:solidFill>
            </a:endParaRPr>
          </a:p>
        </p:txBody>
      </p:sp>
      <p:sp>
        <p:nvSpPr>
          <p:cNvPr id="6" name="İçerik Yer Tutucusu 5"/>
          <p:cNvSpPr>
            <a:spLocks noGrp="1"/>
          </p:cNvSpPr>
          <p:nvPr>
            <p:ph idx="1"/>
          </p:nvPr>
        </p:nvSpPr>
        <p:spPr>
          <a:xfrm>
            <a:off x="574536" y="873941"/>
            <a:ext cx="11096422" cy="5631892"/>
          </a:xfrm>
        </p:spPr>
        <p:txBody>
          <a:bodyPr>
            <a:noAutofit/>
          </a:bodyPr>
          <a:lstStyle/>
          <a:p>
            <a:r>
              <a:rPr lang="tr-TR" b="1" dirty="0"/>
              <a:t>Tehlikeli ve yıpratıcı işlerle uğraşanlara daha erken emeklilik hakkı tanınıyor. Aralarında maden işçileri, döküm işçileri, asker-polis ve gazetecilerin de olduğu işlerde çalışanlara sağlanan fiili hizmet süresi zammı ile erken emeklilik avantajından sağlık çalışanları da yararlanacak. </a:t>
            </a:r>
          </a:p>
          <a:p>
            <a:r>
              <a:rPr lang="tr-TR" b="1" dirty="0"/>
              <a:t>Yaklaşık 350 bin sağlıkçıyı ilgilendiren ve 2014 yılından bu yana çıkması beklenen düzenleme ile sağlık çalışanları 7146 Sayılı Kanun’la birlikte her 360 günlük çalışma karşılığı 60 günlük “fiili hizmet süresi zammı”, bilinen adıyla yıpranma payı elde edecek. Böylece sağlık işlerinde çalışanlar, uzun süredir talep ettikleri haklarına kavuşmuş oldular. Ancak, sağlıkçılar sadece yasanın yürürlük tarihinden sonraki çalışmaları için bu haktan yararlanacak olup, eski yıllar için faydalanma olmayacak. </a:t>
            </a:r>
            <a:endParaRPr lang="tr-TR" dirty="0"/>
          </a:p>
        </p:txBody>
      </p:sp>
    </p:spTree>
    <p:extLst>
      <p:ext uri="{BB962C8B-B14F-4D97-AF65-F5344CB8AC3E}">
        <p14:creationId xmlns:p14="http://schemas.microsoft.com/office/powerpoint/2010/main" val="14435096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EE274B-777B-4904-AA86-1F20903821FF}"/>
              </a:ext>
            </a:extLst>
          </p:cNvPr>
          <p:cNvSpPr>
            <a:spLocks noGrp="1"/>
          </p:cNvSpPr>
          <p:nvPr>
            <p:ph type="title"/>
          </p:nvPr>
        </p:nvSpPr>
        <p:spPr>
          <a:xfrm>
            <a:off x="822960" y="365125"/>
            <a:ext cx="10530840" cy="503555"/>
          </a:xfrm>
        </p:spPr>
        <p:txBody>
          <a:bodyPr>
            <a:normAutofit fontScale="90000"/>
          </a:bodyPr>
          <a:lstStyle/>
          <a:p>
            <a:pPr algn="ctr"/>
            <a:r>
              <a:rPr lang="tr-TR" sz="3600" b="1" dirty="0"/>
              <a:t>7103 SAYILI İLAVE İSTİHDAM TEŞVİKİ</a:t>
            </a:r>
            <a:endParaRPr lang="tr-TR" sz="3600" dirty="0"/>
          </a:p>
        </p:txBody>
      </p:sp>
      <p:sp>
        <p:nvSpPr>
          <p:cNvPr id="3" name="İçerik Yer Tutucusu 2">
            <a:extLst>
              <a:ext uri="{FF2B5EF4-FFF2-40B4-BE49-F238E27FC236}">
                <a16:creationId xmlns:a16="http://schemas.microsoft.com/office/drawing/2014/main" id="{061F7BA6-7222-44DE-88F9-55D15B5FE7B5}"/>
              </a:ext>
            </a:extLst>
          </p:cNvPr>
          <p:cNvSpPr>
            <a:spLocks noGrp="1"/>
          </p:cNvSpPr>
          <p:nvPr>
            <p:ph idx="1"/>
          </p:nvPr>
        </p:nvSpPr>
        <p:spPr>
          <a:xfrm>
            <a:off x="698863" y="953589"/>
            <a:ext cx="10654937" cy="5223374"/>
          </a:xfrm>
        </p:spPr>
        <p:txBody>
          <a:bodyPr/>
          <a:lstStyle/>
          <a:p>
            <a:r>
              <a:rPr lang="tr-TR" altLang="tr-TR" dirty="0"/>
              <a:t>7103 sayılı Kanunla getirilen teşvik ile diğer teşvikler birlikte uygulanamadığı için rantabl olan tercih edilmelidir.</a:t>
            </a:r>
          </a:p>
          <a:p>
            <a:r>
              <a:rPr lang="tr-TR" altLang="tr-TR" dirty="0"/>
              <a:t>7103 sayılı Kanun teşviki (Bilişim Sektörü Hariç) toplamda ücret ne kadar olursa olsun 822,13 TL getirmektedir.</a:t>
            </a:r>
          </a:p>
          <a:p>
            <a:r>
              <a:rPr lang="tr-TR" altLang="tr-TR" dirty="0"/>
              <a:t>Bu tutarın 700,18 TL’ si işçi ve işveren prim hissesi, </a:t>
            </a:r>
          </a:p>
          <a:p>
            <a:r>
              <a:rPr lang="tr-TR" altLang="tr-TR" dirty="0"/>
              <a:t>Bekar ve çocuksuz bir kişi için 106,55 TL’ si (Gelir vergisinden AGİ mahsubu sonrası) gelir vergisi terkinidir. </a:t>
            </a:r>
          </a:p>
          <a:p>
            <a:r>
              <a:rPr lang="tr-TR" altLang="tr-TR" dirty="0"/>
              <a:t>15,40 TL’ si damga vergisi terkinidir. </a:t>
            </a:r>
          </a:p>
          <a:p>
            <a:endParaRPr lang="tr-TR" dirty="0"/>
          </a:p>
        </p:txBody>
      </p:sp>
    </p:spTree>
    <p:extLst>
      <p:ext uri="{BB962C8B-B14F-4D97-AF65-F5344CB8AC3E}">
        <p14:creationId xmlns:p14="http://schemas.microsoft.com/office/powerpoint/2010/main" val="30411169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EE274B-777B-4904-AA86-1F20903821FF}"/>
              </a:ext>
            </a:extLst>
          </p:cNvPr>
          <p:cNvSpPr>
            <a:spLocks noGrp="1"/>
          </p:cNvSpPr>
          <p:nvPr>
            <p:ph type="title"/>
          </p:nvPr>
        </p:nvSpPr>
        <p:spPr>
          <a:xfrm>
            <a:off x="822960" y="365125"/>
            <a:ext cx="10530840" cy="503555"/>
          </a:xfrm>
        </p:spPr>
        <p:txBody>
          <a:bodyPr>
            <a:normAutofit fontScale="90000"/>
          </a:bodyPr>
          <a:lstStyle/>
          <a:p>
            <a:pPr algn="ctr"/>
            <a:r>
              <a:rPr lang="tr-TR" sz="3600" b="1" dirty="0"/>
              <a:t>7103 SAYILI İLAVE İSTİHDAM TEŞVİKİ</a:t>
            </a:r>
            <a:endParaRPr lang="tr-TR" sz="3600" dirty="0"/>
          </a:p>
        </p:txBody>
      </p:sp>
      <p:sp>
        <p:nvSpPr>
          <p:cNvPr id="3" name="İçerik Yer Tutucusu 2">
            <a:extLst>
              <a:ext uri="{FF2B5EF4-FFF2-40B4-BE49-F238E27FC236}">
                <a16:creationId xmlns:a16="http://schemas.microsoft.com/office/drawing/2014/main" id="{061F7BA6-7222-44DE-88F9-55D15B5FE7B5}"/>
              </a:ext>
            </a:extLst>
          </p:cNvPr>
          <p:cNvSpPr>
            <a:spLocks noGrp="1"/>
          </p:cNvSpPr>
          <p:nvPr>
            <p:ph idx="1"/>
          </p:nvPr>
        </p:nvSpPr>
        <p:spPr>
          <a:xfrm>
            <a:off x="343815" y="965606"/>
            <a:ext cx="11338560" cy="5310835"/>
          </a:xfrm>
        </p:spPr>
        <p:txBody>
          <a:bodyPr>
            <a:normAutofit fontScale="85000" lnSpcReduction="20000"/>
          </a:bodyPr>
          <a:lstStyle/>
          <a:p>
            <a:pPr lvl="0"/>
            <a:r>
              <a:rPr lang="tr-TR" dirty="0"/>
              <a:t>7103 sayılı Kanunla getirilen teşvik ile diğer teşvikler birlikte uygulanamadığı için rantabl olan tercih edilmelidir.</a:t>
            </a:r>
          </a:p>
          <a:p>
            <a:r>
              <a:rPr lang="tr-TR" b="1" i="1" dirty="0"/>
              <a:t>SGK Açısından; </a:t>
            </a:r>
            <a:endParaRPr lang="tr-TR" dirty="0"/>
          </a:p>
          <a:p>
            <a:pPr lvl="0"/>
            <a:r>
              <a:rPr lang="tr-TR" dirty="0"/>
              <a:t>7103 sayılı Kanun teşviki (Bilişim ve imalat Sektörü Hariç) toplamda ücret ne kadar olursa asgari ücretin işveren ve işçi hissesi olan %34,5’luk SGK primi teşvik kapsamındadır. Bu tutar 2018 yılı için 700,18 TL’ </a:t>
            </a:r>
            <a:r>
              <a:rPr lang="tr-TR" dirty="0" err="1"/>
              <a:t>dir</a:t>
            </a:r>
            <a:r>
              <a:rPr lang="tr-TR" dirty="0"/>
              <a:t>. (30 gün bildirilen bir kişi için)</a:t>
            </a:r>
          </a:p>
          <a:p>
            <a:pPr lvl="0"/>
            <a:r>
              <a:rPr lang="tr-TR" dirty="0"/>
              <a:t>Bilişim ve imalat sektörü için ise, asgari ücret üzerinden değil, bildirilen matrah üzerinden teşvik uygulanır. Ancak en önemli nokta uygulanan SGK desteğinin asgari ücreti geçememesidir. Bu da prime esas kazanç açısından 5882,61 TL ve yukarısı tüm çalışanlar için sağlanacak destek tutarının 2029,5 olduğunu göstermektedir. </a:t>
            </a:r>
          </a:p>
          <a:p>
            <a:pPr lvl="0"/>
            <a:r>
              <a:rPr lang="tr-TR" dirty="0"/>
              <a:t>Örneğin </a:t>
            </a:r>
            <a:r>
              <a:rPr lang="tr-TR" b="1" dirty="0">
                <a:solidFill>
                  <a:srgbClr val="FFFF00"/>
                </a:solidFill>
              </a:rPr>
              <a:t>bilişim ve imalat sektöründe </a:t>
            </a:r>
            <a:r>
              <a:rPr lang="tr-TR" dirty="0"/>
              <a:t>6111 teşvikinde %20,5’luk teşvik olduğu değerlendirildiğinde </a:t>
            </a:r>
            <a:r>
              <a:rPr lang="tr-TR" b="1" dirty="0"/>
              <a:t>9900,00 TL ve yukarısı matraha sahip olanlar için 6111 </a:t>
            </a:r>
            <a:r>
              <a:rPr lang="tr-TR" dirty="0"/>
              <a:t>teşviki daha avantajlı hale gelmektedir. </a:t>
            </a:r>
          </a:p>
          <a:p>
            <a:pPr lvl="0"/>
            <a:r>
              <a:rPr lang="tr-TR" b="1" dirty="0">
                <a:solidFill>
                  <a:srgbClr val="FFFF00"/>
                </a:solidFill>
              </a:rPr>
              <a:t>Bilişim ve imalat sektörü haricindeki </a:t>
            </a:r>
            <a:r>
              <a:rPr lang="tr-TR" dirty="0"/>
              <a:t>işyerleri için ise, teşvik tutarı (SGK) 700,18 TL olduğundan, </a:t>
            </a:r>
            <a:r>
              <a:rPr lang="tr-TR" b="1" dirty="0"/>
              <a:t>3415,12 TL ve üstündeki kazançlarda 6111 teşviki daha avantajlı </a:t>
            </a:r>
            <a:r>
              <a:rPr lang="tr-TR" dirty="0"/>
              <a:t>hale gelmektedir. </a:t>
            </a:r>
          </a:p>
        </p:txBody>
      </p:sp>
    </p:spTree>
    <p:extLst>
      <p:ext uri="{BB962C8B-B14F-4D97-AF65-F5344CB8AC3E}">
        <p14:creationId xmlns:p14="http://schemas.microsoft.com/office/powerpoint/2010/main" val="304045705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EE274B-777B-4904-AA86-1F20903821FF}"/>
              </a:ext>
            </a:extLst>
          </p:cNvPr>
          <p:cNvSpPr>
            <a:spLocks noGrp="1"/>
          </p:cNvSpPr>
          <p:nvPr>
            <p:ph type="title"/>
          </p:nvPr>
        </p:nvSpPr>
        <p:spPr>
          <a:xfrm>
            <a:off x="822960" y="365125"/>
            <a:ext cx="10530840" cy="503555"/>
          </a:xfrm>
        </p:spPr>
        <p:txBody>
          <a:bodyPr>
            <a:normAutofit fontScale="90000"/>
          </a:bodyPr>
          <a:lstStyle/>
          <a:p>
            <a:pPr algn="ctr"/>
            <a:r>
              <a:rPr lang="tr-TR" sz="3600" b="1" dirty="0"/>
              <a:t>7103 SAYILI İLAVE İSTİHDAM TEŞVİKİ</a:t>
            </a:r>
            <a:endParaRPr lang="tr-TR" sz="3600" dirty="0"/>
          </a:p>
        </p:txBody>
      </p:sp>
      <p:sp>
        <p:nvSpPr>
          <p:cNvPr id="3" name="İçerik Yer Tutucusu 2">
            <a:extLst>
              <a:ext uri="{FF2B5EF4-FFF2-40B4-BE49-F238E27FC236}">
                <a16:creationId xmlns:a16="http://schemas.microsoft.com/office/drawing/2014/main" id="{061F7BA6-7222-44DE-88F9-55D15B5FE7B5}"/>
              </a:ext>
            </a:extLst>
          </p:cNvPr>
          <p:cNvSpPr>
            <a:spLocks noGrp="1"/>
          </p:cNvSpPr>
          <p:nvPr>
            <p:ph idx="1"/>
          </p:nvPr>
        </p:nvSpPr>
        <p:spPr>
          <a:xfrm>
            <a:off x="698863" y="953589"/>
            <a:ext cx="10654937" cy="5223374"/>
          </a:xfrm>
        </p:spPr>
        <p:txBody>
          <a:bodyPr>
            <a:normAutofit/>
          </a:bodyPr>
          <a:lstStyle/>
          <a:p>
            <a:pPr lvl="0"/>
            <a:r>
              <a:rPr lang="tr-TR" dirty="0"/>
              <a:t>7103 sayılı Kanunla getirilen teşvik ile diğer teşvikler birlikte uygulanamadığı için rantabl olan tercih edilmelidir.</a:t>
            </a:r>
          </a:p>
          <a:p>
            <a:endParaRPr lang="tr-TR" dirty="0"/>
          </a:p>
          <a:p>
            <a:r>
              <a:rPr lang="tr-TR" b="1" i="1" dirty="0"/>
              <a:t>Gelir Vergisi Açısından 7103;</a:t>
            </a:r>
            <a:endParaRPr lang="tr-TR" dirty="0"/>
          </a:p>
          <a:p>
            <a:pPr lvl="0"/>
            <a:r>
              <a:rPr lang="tr-TR" dirty="0"/>
              <a:t>Bekar ve çocuksuz bir kişi için 106,55 TL’ si (Gelir vergisinden AGİ mahsubu sonrası) gelir vergisi terkinidir. ((2029,5*0,85*0,15)-(152,21))</a:t>
            </a:r>
          </a:p>
          <a:p>
            <a:r>
              <a:rPr lang="tr-TR" b="1" i="1" dirty="0"/>
              <a:t>Damga Vergisi Açısından 7103;</a:t>
            </a:r>
            <a:endParaRPr lang="tr-TR" dirty="0"/>
          </a:p>
          <a:p>
            <a:pPr lvl="0"/>
            <a:r>
              <a:rPr lang="tr-TR" dirty="0"/>
              <a:t>15,40 TL’ si damga vergisi terkinidir.</a:t>
            </a:r>
          </a:p>
        </p:txBody>
      </p:sp>
    </p:spTree>
    <p:extLst>
      <p:ext uri="{BB962C8B-B14F-4D97-AF65-F5344CB8AC3E}">
        <p14:creationId xmlns:p14="http://schemas.microsoft.com/office/powerpoint/2010/main" val="403339335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65F4BA-5505-4894-AC23-538DC179773D}"/>
              </a:ext>
            </a:extLst>
          </p:cNvPr>
          <p:cNvSpPr>
            <a:spLocks noGrp="1"/>
          </p:cNvSpPr>
          <p:nvPr>
            <p:ph type="title"/>
          </p:nvPr>
        </p:nvSpPr>
        <p:spPr>
          <a:xfrm>
            <a:off x="946768" y="194209"/>
            <a:ext cx="10632935" cy="469338"/>
          </a:xfrm>
          <a:prstGeom prst="ellipse">
            <a:avLst/>
          </a:prstGeom>
        </p:spPr>
        <p:txBody>
          <a:bodyPr>
            <a:normAutofit fontScale="90000"/>
          </a:bodyPr>
          <a:lstStyle/>
          <a:p>
            <a:pPr algn="ctr"/>
            <a:r>
              <a:rPr lang="tr-TR" b="1" dirty="0">
                <a:solidFill>
                  <a:srgbClr val="FFFFFF"/>
                </a:solidFill>
              </a:rPr>
              <a:t>YARARLANACAK BİLİŞİM SEKTÖRLERİNİN BELİRLENMESİ</a:t>
            </a:r>
          </a:p>
        </p:txBody>
      </p:sp>
      <p:graphicFrame>
        <p:nvGraphicFramePr>
          <p:cNvPr id="11" name="İçerik Yer Tutucusu 10">
            <a:extLst>
              <a:ext uri="{FF2B5EF4-FFF2-40B4-BE49-F238E27FC236}">
                <a16:creationId xmlns:a16="http://schemas.microsoft.com/office/drawing/2014/main" id="{3E41D7A9-3E7B-4013-92B8-03F402950419}"/>
              </a:ext>
            </a:extLst>
          </p:cNvPr>
          <p:cNvGraphicFramePr>
            <a:graphicFrameLocks noGrp="1"/>
          </p:cNvGraphicFramePr>
          <p:nvPr>
            <p:ph idx="1"/>
            <p:extLst>
              <p:ext uri="{D42A27DB-BD31-4B8C-83A1-F6EECF244321}">
                <p14:modId xmlns:p14="http://schemas.microsoft.com/office/powerpoint/2010/main" val="2868689021"/>
              </p:ext>
            </p:extLst>
          </p:nvPr>
        </p:nvGraphicFramePr>
        <p:xfrm>
          <a:off x="612297" y="534075"/>
          <a:ext cx="10309252" cy="6021343"/>
        </p:xfrm>
        <a:graphic>
          <a:graphicData uri="http://schemas.openxmlformats.org/drawingml/2006/table">
            <a:tbl>
              <a:tblPr firstRow="1" firstCol="1" bandRow="1">
                <a:tableStyleId>{8799B23B-EC83-4686-B30A-512413B5E67A}</a:tableStyleId>
              </a:tblPr>
              <a:tblGrid>
                <a:gridCol w="1522543">
                  <a:extLst>
                    <a:ext uri="{9D8B030D-6E8A-4147-A177-3AD203B41FA5}">
                      <a16:colId xmlns:a16="http://schemas.microsoft.com/office/drawing/2014/main" val="2152251418"/>
                    </a:ext>
                  </a:extLst>
                </a:gridCol>
                <a:gridCol w="8786709">
                  <a:extLst>
                    <a:ext uri="{9D8B030D-6E8A-4147-A177-3AD203B41FA5}">
                      <a16:colId xmlns:a16="http://schemas.microsoft.com/office/drawing/2014/main" val="1334698217"/>
                    </a:ext>
                  </a:extLst>
                </a:gridCol>
              </a:tblGrid>
              <a:tr h="566442">
                <a:tc>
                  <a:txBody>
                    <a:bodyPr/>
                    <a:lstStyle/>
                    <a:p>
                      <a:pPr algn="ctr">
                        <a:lnSpc>
                          <a:spcPct val="115000"/>
                        </a:lnSpc>
                        <a:spcAft>
                          <a:spcPts val="0"/>
                        </a:spcAft>
                      </a:pPr>
                      <a:r>
                        <a:rPr lang="tr-TR" sz="2400" b="1" kern="1200" dirty="0">
                          <a:solidFill>
                            <a:srgbClr val="FFFFFF"/>
                          </a:solidFill>
                          <a:latin typeface="+mj-lt"/>
                          <a:ea typeface="+mj-ea"/>
                          <a:cs typeface="+mj-cs"/>
                        </a:rPr>
                        <a:t>58.21</a:t>
                      </a:r>
                    </a:p>
                  </a:txBody>
                  <a:tcPr marL="81297" marR="81297" marT="0" marB="0" anchor="ctr"/>
                </a:tc>
                <a:tc>
                  <a:txBody>
                    <a:bodyPr/>
                    <a:lstStyle/>
                    <a:p>
                      <a:pPr algn="ctr">
                        <a:lnSpc>
                          <a:spcPct val="115000"/>
                        </a:lnSpc>
                        <a:spcAft>
                          <a:spcPts val="0"/>
                        </a:spcAft>
                      </a:pPr>
                      <a:r>
                        <a:rPr lang="tr-TR" sz="2400" b="1" kern="1200" dirty="0">
                          <a:solidFill>
                            <a:srgbClr val="FFFFFF"/>
                          </a:solidFill>
                          <a:latin typeface="+mj-lt"/>
                          <a:ea typeface="+mj-ea"/>
                          <a:cs typeface="+mj-cs"/>
                        </a:rPr>
                        <a:t>Bilgisayar Oyunlarının yayımlanması</a:t>
                      </a:r>
                    </a:p>
                  </a:txBody>
                  <a:tcPr marL="81297" marR="81297" marT="0" marB="0" anchor="ctr"/>
                </a:tc>
                <a:extLst>
                  <a:ext uri="{0D108BD9-81ED-4DB2-BD59-A6C34878D82A}">
                    <a16:rowId xmlns:a16="http://schemas.microsoft.com/office/drawing/2014/main" val="2339301356"/>
                  </a:ext>
                </a:extLst>
              </a:tr>
              <a:tr h="307498">
                <a:tc>
                  <a:txBody>
                    <a:bodyPr/>
                    <a:lstStyle/>
                    <a:p>
                      <a:pPr algn="ctr">
                        <a:lnSpc>
                          <a:spcPct val="115000"/>
                        </a:lnSpc>
                        <a:spcAft>
                          <a:spcPts val="0"/>
                        </a:spcAft>
                      </a:pPr>
                      <a:r>
                        <a:rPr lang="tr-TR" sz="2400" b="1" kern="1200" dirty="0">
                          <a:solidFill>
                            <a:srgbClr val="FFFFFF"/>
                          </a:solidFill>
                          <a:latin typeface="+mj-lt"/>
                          <a:ea typeface="+mj-ea"/>
                          <a:cs typeface="+mj-cs"/>
                        </a:rPr>
                        <a:t>58.29</a:t>
                      </a:r>
                    </a:p>
                  </a:txBody>
                  <a:tcPr marL="81297" marR="81297" marT="0" marB="0" anchor="ctr"/>
                </a:tc>
                <a:tc>
                  <a:txBody>
                    <a:bodyPr/>
                    <a:lstStyle/>
                    <a:p>
                      <a:pPr algn="ctr">
                        <a:lnSpc>
                          <a:spcPct val="115000"/>
                        </a:lnSpc>
                        <a:spcAft>
                          <a:spcPts val="0"/>
                        </a:spcAft>
                      </a:pPr>
                      <a:r>
                        <a:rPr lang="tr-TR" sz="2400" b="1" kern="1200" dirty="0">
                          <a:solidFill>
                            <a:srgbClr val="FFFFFF"/>
                          </a:solidFill>
                          <a:latin typeface="+mj-lt"/>
                          <a:ea typeface="+mj-ea"/>
                          <a:cs typeface="+mj-cs"/>
                        </a:rPr>
                        <a:t>Diğer yazılım programlarının yayımlanması</a:t>
                      </a:r>
                    </a:p>
                  </a:txBody>
                  <a:tcPr marL="81297" marR="81297" marT="0" marB="0" anchor="ctr"/>
                </a:tc>
                <a:extLst>
                  <a:ext uri="{0D108BD9-81ED-4DB2-BD59-A6C34878D82A}">
                    <a16:rowId xmlns:a16="http://schemas.microsoft.com/office/drawing/2014/main" val="3615960476"/>
                  </a:ext>
                </a:extLst>
              </a:tr>
              <a:tr h="356637">
                <a:tc>
                  <a:txBody>
                    <a:bodyPr/>
                    <a:lstStyle/>
                    <a:p>
                      <a:pPr algn="ctr">
                        <a:lnSpc>
                          <a:spcPct val="115000"/>
                        </a:lnSpc>
                        <a:spcAft>
                          <a:spcPts val="0"/>
                        </a:spcAft>
                      </a:pPr>
                      <a:r>
                        <a:rPr lang="tr-TR" sz="2400" b="1" kern="1200">
                          <a:solidFill>
                            <a:srgbClr val="FFFFFF"/>
                          </a:solidFill>
                          <a:latin typeface="+mj-lt"/>
                          <a:ea typeface="+mj-ea"/>
                          <a:cs typeface="+mj-cs"/>
                        </a:rPr>
                        <a:t>61.10</a:t>
                      </a:r>
                    </a:p>
                  </a:txBody>
                  <a:tcPr marL="81297" marR="81297" marT="0" marB="0" anchor="ctr"/>
                </a:tc>
                <a:tc>
                  <a:txBody>
                    <a:bodyPr/>
                    <a:lstStyle/>
                    <a:p>
                      <a:pPr algn="ctr">
                        <a:lnSpc>
                          <a:spcPct val="115000"/>
                        </a:lnSpc>
                        <a:spcAft>
                          <a:spcPts val="0"/>
                        </a:spcAft>
                      </a:pPr>
                      <a:r>
                        <a:rPr lang="tr-TR" sz="2400" b="1" kern="1200" dirty="0">
                          <a:solidFill>
                            <a:srgbClr val="FFFFFF"/>
                          </a:solidFill>
                          <a:latin typeface="+mj-lt"/>
                          <a:ea typeface="+mj-ea"/>
                          <a:cs typeface="+mj-cs"/>
                        </a:rPr>
                        <a:t>Kablolu telekomünikasyon faaliyetleri</a:t>
                      </a:r>
                    </a:p>
                  </a:txBody>
                  <a:tcPr marL="81297" marR="81297" marT="0" marB="0" anchor="ctr"/>
                </a:tc>
                <a:extLst>
                  <a:ext uri="{0D108BD9-81ED-4DB2-BD59-A6C34878D82A}">
                    <a16:rowId xmlns:a16="http://schemas.microsoft.com/office/drawing/2014/main" val="3479711843"/>
                  </a:ext>
                </a:extLst>
              </a:tr>
              <a:tr h="284395">
                <a:tc>
                  <a:txBody>
                    <a:bodyPr/>
                    <a:lstStyle/>
                    <a:p>
                      <a:pPr algn="ctr">
                        <a:lnSpc>
                          <a:spcPct val="115000"/>
                        </a:lnSpc>
                        <a:spcAft>
                          <a:spcPts val="0"/>
                        </a:spcAft>
                      </a:pPr>
                      <a:r>
                        <a:rPr lang="tr-TR" sz="2400" b="1" kern="1200">
                          <a:solidFill>
                            <a:srgbClr val="FFFFFF"/>
                          </a:solidFill>
                          <a:latin typeface="+mj-lt"/>
                          <a:ea typeface="+mj-ea"/>
                          <a:cs typeface="+mj-cs"/>
                        </a:rPr>
                        <a:t>61.20</a:t>
                      </a:r>
                    </a:p>
                  </a:txBody>
                  <a:tcPr marL="81297" marR="81297" marT="0" marB="0" anchor="ctr"/>
                </a:tc>
                <a:tc>
                  <a:txBody>
                    <a:bodyPr/>
                    <a:lstStyle/>
                    <a:p>
                      <a:pPr algn="ctr">
                        <a:lnSpc>
                          <a:spcPct val="115000"/>
                        </a:lnSpc>
                        <a:spcAft>
                          <a:spcPts val="0"/>
                        </a:spcAft>
                      </a:pPr>
                      <a:r>
                        <a:rPr lang="tr-TR" sz="2400" b="1" kern="1200" dirty="0">
                          <a:solidFill>
                            <a:srgbClr val="FFFFFF"/>
                          </a:solidFill>
                          <a:latin typeface="+mj-lt"/>
                          <a:ea typeface="+mj-ea"/>
                          <a:cs typeface="+mj-cs"/>
                        </a:rPr>
                        <a:t>Kablosuz telekomünikasyon faaliyetleri</a:t>
                      </a:r>
                    </a:p>
                  </a:txBody>
                  <a:tcPr marL="81297" marR="81297" marT="0" marB="0" anchor="ctr"/>
                </a:tc>
                <a:extLst>
                  <a:ext uri="{0D108BD9-81ED-4DB2-BD59-A6C34878D82A}">
                    <a16:rowId xmlns:a16="http://schemas.microsoft.com/office/drawing/2014/main" val="4132618436"/>
                  </a:ext>
                </a:extLst>
              </a:tr>
              <a:tr h="533666">
                <a:tc>
                  <a:txBody>
                    <a:bodyPr/>
                    <a:lstStyle/>
                    <a:p>
                      <a:pPr algn="ctr">
                        <a:lnSpc>
                          <a:spcPct val="115000"/>
                        </a:lnSpc>
                        <a:spcAft>
                          <a:spcPts val="0"/>
                        </a:spcAft>
                      </a:pPr>
                      <a:r>
                        <a:rPr lang="tr-TR" sz="2400" b="1" kern="1200" dirty="0">
                          <a:solidFill>
                            <a:srgbClr val="FFFFFF"/>
                          </a:solidFill>
                          <a:latin typeface="+mj-lt"/>
                          <a:ea typeface="+mj-ea"/>
                          <a:cs typeface="+mj-cs"/>
                        </a:rPr>
                        <a:t>61.30</a:t>
                      </a:r>
                    </a:p>
                  </a:txBody>
                  <a:tcPr marL="81297" marR="81297" marT="0" marB="0" anchor="ctr"/>
                </a:tc>
                <a:tc>
                  <a:txBody>
                    <a:bodyPr/>
                    <a:lstStyle/>
                    <a:p>
                      <a:pPr algn="ctr">
                        <a:lnSpc>
                          <a:spcPct val="115000"/>
                        </a:lnSpc>
                        <a:spcAft>
                          <a:spcPts val="0"/>
                        </a:spcAft>
                      </a:pPr>
                      <a:r>
                        <a:rPr lang="tr-TR" sz="2400" b="1" kern="1200" dirty="0">
                          <a:solidFill>
                            <a:srgbClr val="FFFFFF"/>
                          </a:solidFill>
                          <a:latin typeface="+mj-lt"/>
                          <a:ea typeface="+mj-ea"/>
                          <a:cs typeface="+mj-cs"/>
                        </a:rPr>
                        <a:t>Uydu üzerinden telekomünikasyon faaliyetleri</a:t>
                      </a:r>
                    </a:p>
                  </a:txBody>
                  <a:tcPr marL="81297" marR="81297" marT="0" marB="0" anchor="ctr"/>
                </a:tc>
                <a:extLst>
                  <a:ext uri="{0D108BD9-81ED-4DB2-BD59-A6C34878D82A}">
                    <a16:rowId xmlns:a16="http://schemas.microsoft.com/office/drawing/2014/main" val="3877259762"/>
                  </a:ext>
                </a:extLst>
              </a:tr>
              <a:tr h="406771">
                <a:tc>
                  <a:txBody>
                    <a:bodyPr/>
                    <a:lstStyle/>
                    <a:p>
                      <a:pPr algn="ctr">
                        <a:lnSpc>
                          <a:spcPct val="115000"/>
                        </a:lnSpc>
                        <a:spcAft>
                          <a:spcPts val="0"/>
                        </a:spcAft>
                      </a:pPr>
                      <a:r>
                        <a:rPr lang="tr-TR" sz="2400" b="1" kern="1200">
                          <a:solidFill>
                            <a:srgbClr val="FFFFFF"/>
                          </a:solidFill>
                          <a:latin typeface="+mj-lt"/>
                          <a:ea typeface="+mj-ea"/>
                          <a:cs typeface="+mj-cs"/>
                        </a:rPr>
                        <a:t>61.90</a:t>
                      </a:r>
                    </a:p>
                  </a:txBody>
                  <a:tcPr marL="81297" marR="81297" marT="0" marB="0" anchor="ctr"/>
                </a:tc>
                <a:tc>
                  <a:txBody>
                    <a:bodyPr/>
                    <a:lstStyle/>
                    <a:p>
                      <a:pPr algn="ctr">
                        <a:lnSpc>
                          <a:spcPct val="115000"/>
                        </a:lnSpc>
                        <a:spcAft>
                          <a:spcPts val="0"/>
                        </a:spcAft>
                      </a:pPr>
                      <a:r>
                        <a:rPr lang="tr-TR" sz="2400" b="1" kern="1200" dirty="0">
                          <a:solidFill>
                            <a:srgbClr val="FFFFFF"/>
                          </a:solidFill>
                          <a:latin typeface="+mj-lt"/>
                          <a:ea typeface="+mj-ea"/>
                          <a:cs typeface="+mj-cs"/>
                        </a:rPr>
                        <a:t>Diğer telekomünikasyon faaliyetleri</a:t>
                      </a:r>
                    </a:p>
                  </a:txBody>
                  <a:tcPr marL="81297" marR="81297" marT="0" marB="0" anchor="ctr"/>
                </a:tc>
                <a:extLst>
                  <a:ext uri="{0D108BD9-81ED-4DB2-BD59-A6C34878D82A}">
                    <a16:rowId xmlns:a16="http://schemas.microsoft.com/office/drawing/2014/main" val="2268708744"/>
                  </a:ext>
                </a:extLst>
              </a:tr>
              <a:tr h="533666">
                <a:tc>
                  <a:txBody>
                    <a:bodyPr/>
                    <a:lstStyle/>
                    <a:p>
                      <a:pPr algn="ctr">
                        <a:lnSpc>
                          <a:spcPct val="115000"/>
                        </a:lnSpc>
                        <a:spcAft>
                          <a:spcPts val="0"/>
                        </a:spcAft>
                      </a:pPr>
                      <a:r>
                        <a:rPr lang="tr-TR" sz="2400" b="1" kern="1200">
                          <a:solidFill>
                            <a:srgbClr val="FFFFFF"/>
                          </a:solidFill>
                          <a:latin typeface="+mj-lt"/>
                          <a:ea typeface="+mj-ea"/>
                          <a:cs typeface="+mj-cs"/>
                        </a:rPr>
                        <a:t>62.01</a:t>
                      </a:r>
                    </a:p>
                  </a:txBody>
                  <a:tcPr marL="81297" marR="81297" marT="0" marB="0" anchor="ctr"/>
                </a:tc>
                <a:tc>
                  <a:txBody>
                    <a:bodyPr/>
                    <a:lstStyle/>
                    <a:p>
                      <a:pPr algn="ctr">
                        <a:lnSpc>
                          <a:spcPct val="115000"/>
                        </a:lnSpc>
                        <a:spcAft>
                          <a:spcPts val="0"/>
                        </a:spcAft>
                      </a:pPr>
                      <a:r>
                        <a:rPr lang="tr-TR" sz="2400" b="1" kern="1200" dirty="0">
                          <a:solidFill>
                            <a:srgbClr val="FFFFFF"/>
                          </a:solidFill>
                          <a:latin typeface="+mj-lt"/>
                          <a:ea typeface="+mj-ea"/>
                          <a:cs typeface="+mj-cs"/>
                        </a:rPr>
                        <a:t>Bilgisayar programlama faaliyetleri</a:t>
                      </a:r>
                    </a:p>
                  </a:txBody>
                  <a:tcPr marL="81297" marR="81297" marT="0" marB="0" anchor="ctr"/>
                </a:tc>
                <a:extLst>
                  <a:ext uri="{0D108BD9-81ED-4DB2-BD59-A6C34878D82A}">
                    <a16:rowId xmlns:a16="http://schemas.microsoft.com/office/drawing/2014/main" val="2914808316"/>
                  </a:ext>
                </a:extLst>
              </a:tr>
              <a:tr h="533666">
                <a:tc>
                  <a:txBody>
                    <a:bodyPr/>
                    <a:lstStyle/>
                    <a:p>
                      <a:pPr algn="ctr">
                        <a:lnSpc>
                          <a:spcPct val="115000"/>
                        </a:lnSpc>
                        <a:spcAft>
                          <a:spcPts val="0"/>
                        </a:spcAft>
                      </a:pPr>
                      <a:r>
                        <a:rPr lang="tr-TR" sz="2400" b="1" kern="1200">
                          <a:solidFill>
                            <a:srgbClr val="FFFFFF"/>
                          </a:solidFill>
                          <a:latin typeface="+mj-lt"/>
                          <a:ea typeface="+mj-ea"/>
                          <a:cs typeface="+mj-cs"/>
                        </a:rPr>
                        <a:t>62.02</a:t>
                      </a:r>
                    </a:p>
                  </a:txBody>
                  <a:tcPr marL="81297" marR="81297" marT="0" marB="0" anchor="ctr"/>
                </a:tc>
                <a:tc>
                  <a:txBody>
                    <a:bodyPr/>
                    <a:lstStyle/>
                    <a:p>
                      <a:pPr algn="ctr">
                        <a:lnSpc>
                          <a:spcPct val="115000"/>
                        </a:lnSpc>
                        <a:spcAft>
                          <a:spcPts val="0"/>
                        </a:spcAft>
                      </a:pPr>
                      <a:r>
                        <a:rPr lang="tr-TR" sz="2400" b="1" kern="1200" dirty="0">
                          <a:solidFill>
                            <a:srgbClr val="FFFFFF"/>
                          </a:solidFill>
                          <a:latin typeface="+mj-lt"/>
                          <a:ea typeface="+mj-ea"/>
                          <a:cs typeface="+mj-cs"/>
                        </a:rPr>
                        <a:t>Bilgisayar danışmanlık faaliyetleri</a:t>
                      </a:r>
                    </a:p>
                  </a:txBody>
                  <a:tcPr marL="81297" marR="81297" marT="0" marB="0" anchor="ctr"/>
                </a:tc>
                <a:extLst>
                  <a:ext uri="{0D108BD9-81ED-4DB2-BD59-A6C34878D82A}">
                    <a16:rowId xmlns:a16="http://schemas.microsoft.com/office/drawing/2014/main" val="4023502297"/>
                  </a:ext>
                </a:extLst>
              </a:tr>
              <a:tr h="533666">
                <a:tc>
                  <a:txBody>
                    <a:bodyPr/>
                    <a:lstStyle/>
                    <a:p>
                      <a:pPr algn="ctr">
                        <a:lnSpc>
                          <a:spcPct val="115000"/>
                        </a:lnSpc>
                        <a:spcAft>
                          <a:spcPts val="0"/>
                        </a:spcAft>
                      </a:pPr>
                      <a:r>
                        <a:rPr lang="tr-TR" sz="2400" b="1" kern="1200">
                          <a:solidFill>
                            <a:srgbClr val="FFFFFF"/>
                          </a:solidFill>
                          <a:latin typeface="+mj-lt"/>
                          <a:ea typeface="+mj-ea"/>
                          <a:cs typeface="+mj-cs"/>
                        </a:rPr>
                        <a:t>62.03</a:t>
                      </a:r>
                    </a:p>
                  </a:txBody>
                  <a:tcPr marL="81297" marR="81297" marT="0" marB="0" anchor="ctr"/>
                </a:tc>
                <a:tc>
                  <a:txBody>
                    <a:bodyPr/>
                    <a:lstStyle/>
                    <a:p>
                      <a:pPr algn="ctr">
                        <a:lnSpc>
                          <a:spcPct val="115000"/>
                        </a:lnSpc>
                        <a:spcAft>
                          <a:spcPts val="0"/>
                        </a:spcAft>
                      </a:pPr>
                      <a:r>
                        <a:rPr lang="tr-TR" sz="2400" b="1" kern="1200" dirty="0">
                          <a:solidFill>
                            <a:srgbClr val="FFFFFF"/>
                          </a:solidFill>
                          <a:latin typeface="+mj-lt"/>
                          <a:ea typeface="+mj-ea"/>
                          <a:cs typeface="+mj-cs"/>
                        </a:rPr>
                        <a:t>Bilgisayar tesisleri yönetim faaliyetleri</a:t>
                      </a:r>
                    </a:p>
                  </a:txBody>
                  <a:tcPr marL="81297" marR="81297" marT="0" marB="0" anchor="ctr"/>
                </a:tc>
                <a:extLst>
                  <a:ext uri="{0D108BD9-81ED-4DB2-BD59-A6C34878D82A}">
                    <a16:rowId xmlns:a16="http://schemas.microsoft.com/office/drawing/2014/main" val="1005161632"/>
                  </a:ext>
                </a:extLst>
              </a:tr>
              <a:tr h="488789">
                <a:tc>
                  <a:txBody>
                    <a:bodyPr/>
                    <a:lstStyle/>
                    <a:p>
                      <a:pPr algn="ctr">
                        <a:lnSpc>
                          <a:spcPct val="115000"/>
                        </a:lnSpc>
                        <a:spcAft>
                          <a:spcPts val="0"/>
                        </a:spcAft>
                      </a:pPr>
                      <a:r>
                        <a:rPr lang="tr-TR" sz="2400" b="1" kern="1200">
                          <a:solidFill>
                            <a:srgbClr val="FFFFFF"/>
                          </a:solidFill>
                          <a:latin typeface="+mj-lt"/>
                          <a:ea typeface="+mj-ea"/>
                          <a:cs typeface="+mj-cs"/>
                        </a:rPr>
                        <a:t>62.09</a:t>
                      </a:r>
                    </a:p>
                  </a:txBody>
                  <a:tcPr marL="81297" marR="81297" marT="0" marB="0" anchor="ctr"/>
                </a:tc>
                <a:tc>
                  <a:txBody>
                    <a:bodyPr/>
                    <a:lstStyle/>
                    <a:p>
                      <a:pPr algn="ctr">
                        <a:lnSpc>
                          <a:spcPct val="115000"/>
                        </a:lnSpc>
                        <a:spcAft>
                          <a:spcPts val="0"/>
                        </a:spcAft>
                      </a:pPr>
                      <a:r>
                        <a:rPr lang="tr-TR" sz="2400" b="1" kern="1200" dirty="0">
                          <a:solidFill>
                            <a:srgbClr val="FFFFFF"/>
                          </a:solidFill>
                          <a:latin typeface="+mj-lt"/>
                          <a:ea typeface="+mj-ea"/>
                          <a:cs typeface="+mj-cs"/>
                        </a:rPr>
                        <a:t>Diğer bilgi teknolojisi ve bilgisayar hizmet faaliyetleri</a:t>
                      </a:r>
                    </a:p>
                  </a:txBody>
                  <a:tcPr marL="81297" marR="81297" marT="0" marB="0" anchor="ctr"/>
                </a:tc>
                <a:extLst>
                  <a:ext uri="{0D108BD9-81ED-4DB2-BD59-A6C34878D82A}">
                    <a16:rowId xmlns:a16="http://schemas.microsoft.com/office/drawing/2014/main" val="3676355924"/>
                  </a:ext>
                </a:extLst>
              </a:tr>
              <a:tr h="445062">
                <a:tc>
                  <a:txBody>
                    <a:bodyPr/>
                    <a:lstStyle/>
                    <a:p>
                      <a:pPr algn="ctr">
                        <a:lnSpc>
                          <a:spcPct val="115000"/>
                        </a:lnSpc>
                        <a:spcAft>
                          <a:spcPts val="0"/>
                        </a:spcAft>
                      </a:pPr>
                      <a:r>
                        <a:rPr lang="tr-TR" sz="2400" b="1" kern="1200">
                          <a:solidFill>
                            <a:srgbClr val="FFFFFF"/>
                          </a:solidFill>
                          <a:latin typeface="+mj-lt"/>
                          <a:ea typeface="+mj-ea"/>
                          <a:cs typeface="+mj-cs"/>
                        </a:rPr>
                        <a:t>63.11</a:t>
                      </a:r>
                    </a:p>
                  </a:txBody>
                  <a:tcPr marL="81297" marR="81297" marT="0" marB="0" anchor="ctr"/>
                </a:tc>
                <a:tc>
                  <a:txBody>
                    <a:bodyPr/>
                    <a:lstStyle/>
                    <a:p>
                      <a:pPr algn="ctr">
                        <a:lnSpc>
                          <a:spcPct val="115000"/>
                        </a:lnSpc>
                        <a:spcAft>
                          <a:spcPts val="0"/>
                        </a:spcAft>
                      </a:pPr>
                      <a:r>
                        <a:rPr lang="tr-TR" sz="2400" b="1" kern="1200" dirty="0">
                          <a:solidFill>
                            <a:srgbClr val="FFFFFF"/>
                          </a:solidFill>
                          <a:latin typeface="+mj-lt"/>
                          <a:ea typeface="+mj-ea"/>
                          <a:cs typeface="+mj-cs"/>
                        </a:rPr>
                        <a:t>Veri işleme, barındırma ve ilgili faaliyetler</a:t>
                      </a:r>
                    </a:p>
                  </a:txBody>
                  <a:tcPr marL="81297" marR="81297" marT="0" marB="0" anchor="ctr"/>
                </a:tc>
                <a:extLst>
                  <a:ext uri="{0D108BD9-81ED-4DB2-BD59-A6C34878D82A}">
                    <a16:rowId xmlns:a16="http://schemas.microsoft.com/office/drawing/2014/main" val="446558413"/>
                  </a:ext>
                </a:extLst>
              </a:tr>
              <a:tr h="135457">
                <a:tc>
                  <a:txBody>
                    <a:bodyPr/>
                    <a:lstStyle/>
                    <a:p>
                      <a:pPr algn="ctr">
                        <a:lnSpc>
                          <a:spcPct val="115000"/>
                        </a:lnSpc>
                        <a:spcAft>
                          <a:spcPts val="0"/>
                        </a:spcAft>
                      </a:pPr>
                      <a:r>
                        <a:rPr lang="tr-TR" sz="2400" b="1" kern="1200">
                          <a:solidFill>
                            <a:srgbClr val="FFFFFF"/>
                          </a:solidFill>
                          <a:latin typeface="+mj-lt"/>
                          <a:ea typeface="+mj-ea"/>
                          <a:cs typeface="+mj-cs"/>
                        </a:rPr>
                        <a:t>63.12</a:t>
                      </a:r>
                    </a:p>
                  </a:txBody>
                  <a:tcPr marL="81297" marR="81297" marT="0" marB="0" anchor="ctr"/>
                </a:tc>
                <a:tc>
                  <a:txBody>
                    <a:bodyPr/>
                    <a:lstStyle/>
                    <a:p>
                      <a:pPr algn="ctr">
                        <a:lnSpc>
                          <a:spcPct val="115000"/>
                        </a:lnSpc>
                        <a:spcAft>
                          <a:spcPts val="0"/>
                        </a:spcAft>
                      </a:pPr>
                      <a:r>
                        <a:rPr lang="tr-TR" sz="2400" b="1" kern="1200" dirty="0">
                          <a:solidFill>
                            <a:srgbClr val="FFFFFF"/>
                          </a:solidFill>
                          <a:latin typeface="+mj-lt"/>
                          <a:ea typeface="+mj-ea"/>
                          <a:cs typeface="+mj-cs"/>
                        </a:rPr>
                        <a:t>Web </a:t>
                      </a:r>
                      <a:r>
                        <a:rPr lang="tr-TR" sz="2400" b="1" kern="1200" dirty="0" err="1">
                          <a:solidFill>
                            <a:srgbClr val="FFFFFF"/>
                          </a:solidFill>
                          <a:latin typeface="+mj-lt"/>
                          <a:ea typeface="+mj-ea"/>
                          <a:cs typeface="+mj-cs"/>
                        </a:rPr>
                        <a:t>portalları</a:t>
                      </a:r>
                      <a:endParaRPr lang="tr-TR" sz="2400" b="1" kern="1200" dirty="0">
                        <a:solidFill>
                          <a:srgbClr val="FFFFFF"/>
                        </a:solidFill>
                        <a:latin typeface="+mj-lt"/>
                        <a:ea typeface="+mj-ea"/>
                        <a:cs typeface="+mj-cs"/>
                      </a:endParaRPr>
                    </a:p>
                  </a:txBody>
                  <a:tcPr marL="81297" marR="81297" marT="0" marB="0" anchor="ctr"/>
                </a:tc>
                <a:extLst>
                  <a:ext uri="{0D108BD9-81ED-4DB2-BD59-A6C34878D82A}">
                    <a16:rowId xmlns:a16="http://schemas.microsoft.com/office/drawing/2014/main" val="2794834100"/>
                  </a:ext>
                </a:extLst>
              </a:tr>
              <a:tr h="281915">
                <a:tc>
                  <a:txBody>
                    <a:bodyPr/>
                    <a:lstStyle/>
                    <a:p>
                      <a:pPr algn="ctr">
                        <a:lnSpc>
                          <a:spcPct val="115000"/>
                        </a:lnSpc>
                        <a:spcAft>
                          <a:spcPts val="0"/>
                        </a:spcAft>
                      </a:pPr>
                      <a:r>
                        <a:rPr lang="tr-TR" sz="2400" b="1" kern="1200">
                          <a:solidFill>
                            <a:srgbClr val="FFFFFF"/>
                          </a:solidFill>
                          <a:latin typeface="+mj-lt"/>
                          <a:ea typeface="+mj-ea"/>
                          <a:cs typeface="+mj-cs"/>
                        </a:rPr>
                        <a:t>63.99</a:t>
                      </a:r>
                    </a:p>
                  </a:txBody>
                  <a:tcPr marL="81297" marR="81297" marT="0" marB="0" anchor="ctr"/>
                </a:tc>
                <a:tc>
                  <a:txBody>
                    <a:bodyPr/>
                    <a:lstStyle/>
                    <a:p>
                      <a:pPr algn="ctr">
                        <a:lnSpc>
                          <a:spcPct val="115000"/>
                        </a:lnSpc>
                        <a:spcAft>
                          <a:spcPts val="0"/>
                        </a:spcAft>
                      </a:pPr>
                      <a:r>
                        <a:rPr lang="tr-TR" sz="2400" b="1" kern="1200" dirty="0">
                          <a:solidFill>
                            <a:srgbClr val="FFFFFF"/>
                          </a:solidFill>
                          <a:latin typeface="+mj-lt"/>
                          <a:ea typeface="+mj-ea"/>
                          <a:cs typeface="+mj-cs"/>
                        </a:rPr>
                        <a:t>Başka yerde sınıflandırılmamış diğer bilgi hizmetleri</a:t>
                      </a:r>
                    </a:p>
                  </a:txBody>
                  <a:tcPr marL="81297" marR="81297" marT="0" marB="0" anchor="ctr"/>
                </a:tc>
                <a:extLst>
                  <a:ext uri="{0D108BD9-81ED-4DB2-BD59-A6C34878D82A}">
                    <a16:rowId xmlns:a16="http://schemas.microsoft.com/office/drawing/2014/main" val="488831104"/>
                  </a:ext>
                </a:extLst>
              </a:tr>
            </a:tbl>
          </a:graphicData>
        </a:graphic>
      </p:graphicFrame>
    </p:spTree>
    <p:extLst>
      <p:ext uri="{BB962C8B-B14F-4D97-AF65-F5344CB8AC3E}">
        <p14:creationId xmlns:p14="http://schemas.microsoft.com/office/powerpoint/2010/main" val="8875777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5CA319-316E-453B-8251-BB3144B3B3C9}"/>
              </a:ext>
            </a:extLst>
          </p:cNvPr>
          <p:cNvSpPr>
            <a:spLocks noGrp="1"/>
          </p:cNvSpPr>
          <p:nvPr>
            <p:ph type="title"/>
          </p:nvPr>
        </p:nvSpPr>
        <p:spPr>
          <a:xfrm>
            <a:off x="695915" y="365125"/>
            <a:ext cx="10657885" cy="5461140"/>
          </a:xfrm>
        </p:spPr>
        <p:txBody>
          <a:bodyPr>
            <a:normAutofit/>
          </a:bodyPr>
          <a:lstStyle/>
          <a:p>
            <a:pPr algn="ctr"/>
            <a:r>
              <a:rPr lang="tr-TR" sz="4400" b="1" dirty="0"/>
              <a:t>STAJYER DESTEĞİNİN 3 YIL SÜREYLE UZATILMASI</a:t>
            </a:r>
            <a:endParaRPr lang="tr-TR" sz="9600" dirty="0"/>
          </a:p>
        </p:txBody>
      </p:sp>
    </p:spTree>
    <p:extLst>
      <p:ext uri="{BB962C8B-B14F-4D97-AF65-F5344CB8AC3E}">
        <p14:creationId xmlns:p14="http://schemas.microsoft.com/office/powerpoint/2010/main" val="17463513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5CA319-316E-453B-8251-BB3144B3B3C9}"/>
              </a:ext>
            </a:extLst>
          </p:cNvPr>
          <p:cNvSpPr>
            <a:spLocks noGrp="1"/>
          </p:cNvSpPr>
          <p:nvPr>
            <p:ph type="title"/>
          </p:nvPr>
        </p:nvSpPr>
        <p:spPr>
          <a:xfrm>
            <a:off x="695915" y="365125"/>
            <a:ext cx="10657885" cy="622103"/>
          </a:xfrm>
        </p:spPr>
        <p:txBody>
          <a:bodyPr/>
          <a:lstStyle/>
          <a:p>
            <a:pPr algn="ctr"/>
            <a:r>
              <a:rPr lang="tr-TR" b="1" dirty="0"/>
              <a:t>STAJYER DESTEĞİNİN 3 YIL SÜREYLE UZATILMASI</a:t>
            </a:r>
            <a:endParaRPr lang="tr-TR" dirty="0"/>
          </a:p>
        </p:txBody>
      </p:sp>
      <p:sp>
        <p:nvSpPr>
          <p:cNvPr id="3" name="İçerik Yer Tutucusu 2">
            <a:extLst>
              <a:ext uri="{FF2B5EF4-FFF2-40B4-BE49-F238E27FC236}">
                <a16:creationId xmlns:a16="http://schemas.microsoft.com/office/drawing/2014/main" id="{826495D2-D4C5-4F2D-97AD-7E659661B05B}"/>
              </a:ext>
            </a:extLst>
          </p:cNvPr>
          <p:cNvSpPr>
            <a:spLocks noGrp="1"/>
          </p:cNvSpPr>
          <p:nvPr>
            <p:ph idx="1"/>
          </p:nvPr>
        </p:nvSpPr>
        <p:spPr>
          <a:xfrm>
            <a:off x="695915" y="1189530"/>
            <a:ext cx="10924248" cy="4987434"/>
          </a:xfrm>
        </p:spPr>
        <p:txBody>
          <a:bodyPr/>
          <a:lstStyle/>
          <a:p>
            <a:r>
              <a:rPr lang="tr-TR" dirty="0"/>
              <a:t>2016-2017 öğretim yılına özgü olarak stajyer ücretlerinin personel ayrımı yapılmaksızın </a:t>
            </a:r>
            <a:r>
              <a:rPr lang="tr-TR" b="1" dirty="0"/>
              <a:t>Asgari Ücretin Net Tutarı (AGİ HARİÇ) * %30</a:t>
            </a:r>
            <a:r>
              <a:rPr lang="tr-TR" dirty="0"/>
              <a:t> şeklinde ödeneceği kararlaştırılmış ve bu dönem için ayrıca stajyer desteği verilmiştir. </a:t>
            </a:r>
          </a:p>
          <a:p>
            <a:r>
              <a:rPr lang="tr-TR" dirty="0"/>
              <a:t>Stajyer desteği daha sonra 2017-2018 eğitim-öğretim yılı sonuna kadar uygulanmak üzere 1 yıl süreyle uzatılmıştır.</a:t>
            </a:r>
          </a:p>
          <a:p>
            <a:r>
              <a:rPr lang="tr-TR" b="1" dirty="0"/>
              <a:t>16.08.2018 tarihli Resmî Gazete’de yayınlanan 42 Sayılı Cumhurbaşkanı Kararıyla stajyer desteğinin 2018-2019 eğitim-öğretim yılından itibaren 3 yıl eğitim-öğretim yılı kadar uzatılmasına karar verilmiştir.</a:t>
            </a:r>
            <a:endParaRPr lang="tr-TR" dirty="0"/>
          </a:p>
          <a:p>
            <a:endParaRPr lang="tr-TR" dirty="0"/>
          </a:p>
        </p:txBody>
      </p:sp>
    </p:spTree>
    <p:extLst>
      <p:ext uri="{BB962C8B-B14F-4D97-AF65-F5344CB8AC3E}">
        <p14:creationId xmlns:p14="http://schemas.microsoft.com/office/powerpoint/2010/main" val="186305762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BE97BFE-FB77-49D2-9EDD-826D8995C522}"/>
              </a:ext>
            </a:extLst>
          </p:cNvPr>
          <p:cNvSpPr>
            <a:spLocks noGrp="1"/>
          </p:cNvSpPr>
          <p:nvPr>
            <p:ph type="title"/>
          </p:nvPr>
        </p:nvSpPr>
        <p:spPr>
          <a:xfrm>
            <a:off x="655455" y="466579"/>
            <a:ext cx="11010472" cy="447822"/>
          </a:xfrm>
        </p:spPr>
        <p:txBody>
          <a:bodyPr vert="horz" lIns="91440" tIns="45720" rIns="91440" bIns="45720" rtlCol="0" anchor="b">
            <a:normAutofit fontScale="90000"/>
          </a:bodyPr>
          <a:lstStyle/>
          <a:p>
            <a:pPr algn="ctr"/>
            <a:r>
              <a:rPr lang="en-US" sz="5400" b="1" kern="1200" dirty="0">
                <a:solidFill>
                  <a:srgbClr val="FFFFFF"/>
                </a:solidFill>
                <a:latin typeface="+mj-lt"/>
                <a:ea typeface="+mj-ea"/>
                <a:cs typeface="+mj-cs"/>
              </a:rPr>
              <a:t>2018 </a:t>
            </a:r>
            <a:r>
              <a:rPr lang="en-US" sz="5400" b="1" kern="1200" dirty="0" err="1">
                <a:solidFill>
                  <a:srgbClr val="FFFFFF"/>
                </a:solidFill>
                <a:latin typeface="+mj-lt"/>
                <a:ea typeface="+mj-ea"/>
                <a:cs typeface="+mj-cs"/>
              </a:rPr>
              <a:t>Yılı</a:t>
            </a:r>
            <a:r>
              <a:rPr lang="en-US" sz="5400" b="1" kern="1200" dirty="0">
                <a:solidFill>
                  <a:srgbClr val="FFFFFF"/>
                </a:solidFill>
                <a:latin typeface="+mj-lt"/>
                <a:ea typeface="+mj-ea"/>
                <a:cs typeface="+mj-cs"/>
              </a:rPr>
              <a:t> </a:t>
            </a:r>
            <a:r>
              <a:rPr lang="en-US" sz="5400" b="1" kern="1200" dirty="0" err="1">
                <a:solidFill>
                  <a:srgbClr val="FFFFFF"/>
                </a:solidFill>
                <a:latin typeface="+mj-lt"/>
                <a:ea typeface="+mj-ea"/>
                <a:cs typeface="+mj-cs"/>
              </a:rPr>
              <a:t>Stajyer</a:t>
            </a:r>
            <a:r>
              <a:rPr lang="en-US" sz="5400" b="1" kern="1200" dirty="0">
                <a:solidFill>
                  <a:srgbClr val="FFFFFF"/>
                </a:solidFill>
                <a:latin typeface="+mj-lt"/>
                <a:ea typeface="+mj-ea"/>
                <a:cs typeface="+mj-cs"/>
              </a:rPr>
              <a:t> </a:t>
            </a:r>
            <a:r>
              <a:rPr lang="en-US" sz="5400" b="1" kern="1200" dirty="0" err="1">
                <a:solidFill>
                  <a:srgbClr val="FFFFFF"/>
                </a:solidFill>
                <a:latin typeface="+mj-lt"/>
                <a:ea typeface="+mj-ea"/>
                <a:cs typeface="+mj-cs"/>
              </a:rPr>
              <a:t>Desteği</a:t>
            </a:r>
            <a:r>
              <a:rPr lang="en-US" sz="5400" b="1" kern="1200" dirty="0">
                <a:solidFill>
                  <a:srgbClr val="FFFFFF"/>
                </a:solidFill>
                <a:latin typeface="+mj-lt"/>
                <a:ea typeface="+mj-ea"/>
                <a:cs typeface="+mj-cs"/>
              </a:rPr>
              <a:t> </a:t>
            </a:r>
            <a:r>
              <a:rPr lang="en-US" sz="5400" b="1" kern="1200" dirty="0" err="1">
                <a:solidFill>
                  <a:srgbClr val="FFFFFF"/>
                </a:solidFill>
                <a:latin typeface="+mj-lt"/>
                <a:ea typeface="+mj-ea"/>
                <a:cs typeface="+mj-cs"/>
              </a:rPr>
              <a:t>Miktarı</a:t>
            </a:r>
            <a:endParaRPr lang="en-US" sz="5400" kern="1200" dirty="0">
              <a:solidFill>
                <a:srgbClr val="FFFFFF"/>
              </a:solidFill>
              <a:latin typeface="+mj-lt"/>
              <a:ea typeface="+mj-ea"/>
              <a:cs typeface="+mj-cs"/>
            </a:endParaRPr>
          </a:p>
        </p:txBody>
      </p:sp>
      <p:graphicFrame>
        <p:nvGraphicFramePr>
          <p:cNvPr id="4" name="İçerik Yer Tutucusu 3">
            <a:extLst>
              <a:ext uri="{FF2B5EF4-FFF2-40B4-BE49-F238E27FC236}">
                <a16:creationId xmlns:a16="http://schemas.microsoft.com/office/drawing/2014/main" id="{22B17EDC-63C8-4B8A-B230-CD9346DF4AB6}"/>
              </a:ext>
            </a:extLst>
          </p:cNvPr>
          <p:cNvGraphicFramePr>
            <a:graphicFrameLocks noGrp="1"/>
          </p:cNvGraphicFramePr>
          <p:nvPr>
            <p:ph idx="1"/>
            <p:extLst>
              <p:ext uri="{D42A27DB-BD31-4B8C-83A1-F6EECF244321}">
                <p14:modId xmlns:p14="http://schemas.microsoft.com/office/powerpoint/2010/main" val="110051799"/>
              </p:ext>
            </p:extLst>
          </p:nvPr>
        </p:nvGraphicFramePr>
        <p:xfrm>
          <a:off x="542166" y="1140977"/>
          <a:ext cx="11272206" cy="5154627"/>
        </p:xfrm>
        <a:graphic>
          <a:graphicData uri="http://schemas.openxmlformats.org/drawingml/2006/table">
            <a:tbl>
              <a:tblPr firstRow="1" firstCol="1" bandRow="1">
                <a:tableStyleId>{5C22544A-7EE6-4342-B048-85BDC9FD1C3A}</a:tableStyleId>
              </a:tblPr>
              <a:tblGrid>
                <a:gridCol w="2429850">
                  <a:extLst>
                    <a:ext uri="{9D8B030D-6E8A-4147-A177-3AD203B41FA5}">
                      <a16:colId xmlns:a16="http://schemas.microsoft.com/office/drawing/2014/main" val="456590324"/>
                    </a:ext>
                  </a:extLst>
                </a:gridCol>
                <a:gridCol w="2474808">
                  <a:extLst>
                    <a:ext uri="{9D8B030D-6E8A-4147-A177-3AD203B41FA5}">
                      <a16:colId xmlns:a16="http://schemas.microsoft.com/office/drawing/2014/main" val="2119358508"/>
                    </a:ext>
                  </a:extLst>
                </a:gridCol>
                <a:gridCol w="2339933">
                  <a:extLst>
                    <a:ext uri="{9D8B030D-6E8A-4147-A177-3AD203B41FA5}">
                      <a16:colId xmlns:a16="http://schemas.microsoft.com/office/drawing/2014/main" val="2154291818"/>
                    </a:ext>
                  </a:extLst>
                </a:gridCol>
                <a:gridCol w="4027615">
                  <a:extLst>
                    <a:ext uri="{9D8B030D-6E8A-4147-A177-3AD203B41FA5}">
                      <a16:colId xmlns:a16="http://schemas.microsoft.com/office/drawing/2014/main" val="572669170"/>
                    </a:ext>
                  </a:extLst>
                </a:gridCol>
              </a:tblGrid>
              <a:tr h="2049383">
                <a:tc>
                  <a:txBody>
                    <a:bodyPr/>
                    <a:lstStyle/>
                    <a:p>
                      <a:endParaRPr lang="tr-TR" sz="2000" dirty="0">
                        <a:effectLst/>
                        <a:latin typeface="Calibri" panose="020F0502020204030204" pitchFamily="34" charset="0"/>
                        <a:cs typeface="Times New Roman" panose="02020603050405020304" pitchFamily="18" charset="0"/>
                      </a:endParaRPr>
                    </a:p>
                  </a:txBody>
                  <a:tcPr marL="137049" marR="137049" marT="0" marB="0" anchor="ctr"/>
                </a:tc>
                <a:tc>
                  <a:txBody>
                    <a:bodyPr/>
                    <a:lstStyle/>
                    <a:p>
                      <a:pPr>
                        <a:lnSpc>
                          <a:spcPct val="115000"/>
                        </a:lnSpc>
                        <a:spcAft>
                          <a:spcPts val="800"/>
                        </a:spcAft>
                      </a:pPr>
                      <a:r>
                        <a:rPr lang="tr-TR" sz="2200">
                          <a:effectLst/>
                        </a:rPr>
                        <a:t>İşverenlerce Stajyerlere Ödenmesi Gereken Tutar</a:t>
                      </a:r>
                      <a:endParaRPr lang="tr-TR" sz="2200">
                        <a:effectLst/>
                        <a:latin typeface="Calibri" panose="020F0502020204030204" pitchFamily="34" charset="0"/>
                        <a:ea typeface="Calibri" panose="020F0502020204030204" pitchFamily="34" charset="0"/>
                        <a:cs typeface="Arial" panose="020B0604020202020204" pitchFamily="34" charset="0"/>
                      </a:endParaRPr>
                    </a:p>
                  </a:txBody>
                  <a:tcPr marL="137049" marR="137049" marT="0" marB="0" anchor="ctr"/>
                </a:tc>
                <a:tc>
                  <a:txBody>
                    <a:bodyPr/>
                    <a:lstStyle/>
                    <a:p>
                      <a:pPr>
                        <a:lnSpc>
                          <a:spcPct val="115000"/>
                        </a:lnSpc>
                        <a:spcAft>
                          <a:spcPts val="0"/>
                        </a:spcAft>
                      </a:pPr>
                      <a:r>
                        <a:rPr lang="tr-TR" sz="2200" dirty="0">
                          <a:effectLst/>
                        </a:rPr>
                        <a:t>İşverenlere Verilecek Destek Tutarı</a:t>
                      </a:r>
                      <a:endParaRPr lang="tr-TR" sz="2200" dirty="0">
                        <a:effectLst/>
                        <a:latin typeface="Calibri" panose="020F0502020204030204" pitchFamily="34" charset="0"/>
                        <a:ea typeface="Calibri" panose="020F0502020204030204" pitchFamily="34" charset="0"/>
                        <a:cs typeface="Arial" panose="020B0604020202020204" pitchFamily="34" charset="0"/>
                      </a:endParaRPr>
                    </a:p>
                  </a:txBody>
                  <a:tcPr marL="137049" marR="137049" marT="0" marB="0" anchor="ctr"/>
                </a:tc>
                <a:tc>
                  <a:txBody>
                    <a:bodyPr/>
                    <a:lstStyle/>
                    <a:p>
                      <a:pPr>
                        <a:lnSpc>
                          <a:spcPct val="115000"/>
                        </a:lnSpc>
                        <a:spcAft>
                          <a:spcPts val="800"/>
                        </a:spcAft>
                      </a:pPr>
                      <a:r>
                        <a:rPr lang="tr-TR" sz="2200">
                          <a:effectLst/>
                        </a:rPr>
                        <a:t>Destek Haricinde Kalan İşverenin Ödemiş Olacağı Tutar</a:t>
                      </a:r>
                      <a:endParaRPr lang="tr-TR" sz="2200">
                        <a:effectLst/>
                        <a:latin typeface="Calibri" panose="020F0502020204030204" pitchFamily="34" charset="0"/>
                        <a:ea typeface="Calibri" panose="020F0502020204030204" pitchFamily="34" charset="0"/>
                        <a:cs typeface="Arial" panose="020B0604020202020204" pitchFamily="34" charset="0"/>
                      </a:endParaRPr>
                    </a:p>
                  </a:txBody>
                  <a:tcPr marL="137049" marR="137049" marT="0" marB="0" anchor="ctr"/>
                </a:tc>
                <a:extLst>
                  <a:ext uri="{0D108BD9-81ED-4DB2-BD59-A6C34878D82A}">
                    <a16:rowId xmlns:a16="http://schemas.microsoft.com/office/drawing/2014/main" val="2230937586"/>
                  </a:ext>
                </a:extLst>
              </a:tr>
              <a:tr h="1552622">
                <a:tc>
                  <a:txBody>
                    <a:bodyPr/>
                    <a:lstStyle/>
                    <a:p>
                      <a:pPr>
                        <a:lnSpc>
                          <a:spcPct val="115000"/>
                        </a:lnSpc>
                        <a:spcAft>
                          <a:spcPts val="0"/>
                        </a:spcAft>
                      </a:pPr>
                      <a:r>
                        <a:rPr lang="tr-TR" sz="2200">
                          <a:effectLst/>
                        </a:rPr>
                        <a:t>20’den fazla personeli olan işyerleri</a:t>
                      </a:r>
                      <a:endParaRPr lang="tr-TR" sz="2200">
                        <a:effectLst/>
                        <a:latin typeface="Calibri" panose="020F0502020204030204" pitchFamily="34" charset="0"/>
                        <a:ea typeface="Calibri" panose="020F0502020204030204" pitchFamily="34" charset="0"/>
                        <a:cs typeface="Arial" panose="020B0604020202020204" pitchFamily="34" charset="0"/>
                      </a:endParaRPr>
                    </a:p>
                  </a:txBody>
                  <a:tcPr marL="137049" marR="137049" marT="0" marB="0" anchor="ctr"/>
                </a:tc>
                <a:tc>
                  <a:txBody>
                    <a:bodyPr/>
                    <a:lstStyle/>
                    <a:p>
                      <a:pPr>
                        <a:lnSpc>
                          <a:spcPct val="115000"/>
                        </a:lnSpc>
                        <a:spcAft>
                          <a:spcPts val="0"/>
                        </a:spcAft>
                      </a:pPr>
                      <a:r>
                        <a:rPr lang="tr-TR" sz="2200">
                          <a:effectLst/>
                          <a:highlight>
                            <a:srgbClr val="FFFF00"/>
                          </a:highlight>
                        </a:rPr>
                        <a:t>435,27 TL</a:t>
                      </a:r>
                      <a:endParaRPr lang="tr-TR" sz="2200">
                        <a:effectLst/>
                        <a:latin typeface="Calibri" panose="020F0502020204030204" pitchFamily="34" charset="0"/>
                        <a:ea typeface="Calibri" panose="020F0502020204030204" pitchFamily="34" charset="0"/>
                        <a:cs typeface="Arial" panose="020B0604020202020204" pitchFamily="34" charset="0"/>
                      </a:endParaRPr>
                    </a:p>
                  </a:txBody>
                  <a:tcPr marL="137049" marR="137049" marT="0" marB="0" anchor="ctr"/>
                </a:tc>
                <a:tc>
                  <a:txBody>
                    <a:bodyPr/>
                    <a:lstStyle/>
                    <a:p>
                      <a:pPr>
                        <a:lnSpc>
                          <a:spcPct val="115000"/>
                        </a:lnSpc>
                        <a:spcAft>
                          <a:spcPts val="0"/>
                        </a:spcAft>
                      </a:pPr>
                      <a:r>
                        <a:rPr lang="tr-TR" sz="2200">
                          <a:effectLst/>
                          <a:highlight>
                            <a:srgbClr val="FFFF00"/>
                          </a:highlight>
                        </a:rPr>
                        <a:t>145,09 TL</a:t>
                      </a:r>
                      <a:endParaRPr lang="tr-TR" sz="2200">
                        <a:effectLst/>
                        <a:latin typeface="Calibri" panose="020F0502020204030204" pitchFamily="34" charset="0"/>
                        <a:ea typeface="Calibri" panose="020F0502020204030204" pitchFamily="34" charset="0"/>
                        <a:cs typeface="Arial" panose="020B0604020202020204" pitchFamily="34" charset="0"/>
                      </a:endParaRPr>
                    </a:p>
                  </a:txBody>
                  <a:tcPr marL="137049" marR="137049" marT="0" marB="0" anchor="ctr"/>
                </a:tc>
                <a:tc>
                  <a:txBody>
                    <a:bodyPr/>
                    <a:lstStyle/>
                    <a:p>
                      <a:pPr>
                        <a:lnSpc>
                          <a:spcPct val="115000"/>
                        </a:lnSpc>
                        <a:spcAft>
                          <a:spcPts val="0"/>
                        </a:spcAft>
                      </a:pPr>
                      <a:r>
                        <a:rPr lang="tr-TR" sz="2200">
                          <a:effectLst/>
                          <a:highlight>
                            <a:srgbClr val="FFFF00"/>
                          </a:highlight>
                        </a:rPr>
                        <a:t>290,18 TL</a:t>
                      </a:r>
                      <a:endParaRPr lang="tr-TR" sz="2200">
                        <a:effectLst/>
                        <a:latin typeface="Calibri" panose="020F0502020204030204" pitchFamily="34" charset="0"/>
                        <a:ea typeface="Calibri" panose="020F0502020204030204" pitchFamily="34" charset="0"/>
                        <a:cs typeface="Arial" panose="020B0604020202020204" pitchFamily="34" charset="0"/>
                      </a:endParaRPr>
                    </a:p>
                  </a:txBody>
                  <a:tcPr marL="137049" marR="137049" marT="0" marB="0" anchor="ctr"/>
                </a:tc>
                <a:extLst>
                  <a:ext uri="{0D108BD9-81ED-4DB2-BD59-A6C34878D82A}">
                    <a16:rowId xmlns:a16="http://schemas.microsoft.com/office/drawing/2014/main" val="378424174"/>
                  </a:ext>
                </a:extLst>
              </a:tr>
              <a:tr h="1552622">
                <a:tc>
                  <a:txBody>
                    <a:bodyPr/>
                    <a:lstStyle/>
                    <a:p>
                      <a:pPr>
                        <a:lnSpc>
                          <a:spcPct val="115000"/>
                        </a:lnSpc>
                        <a:spcAft>
                          <a:spcPts val="0"/>
                        </a:spcAft>
                      </a:pPr>
                      <a:r>
                        <a:rPr lang="tr-TR" sz="2200">
                          <a:effectLst/>
                        </a:rPr>
                        <a:t>20’den az personeli olan işyerleri</a:t>
                      </a:r>
                      <a:endParaRPr lang="tr-TR" sz="2200">
                        <a:effectLst/>
                        <a:latin typeface="Calibri" panose="020F0502020204030204" pitchFamily="34" charset="0"/>
                        <a:ea typeface="Calibri" panose="020F0502020204030204" pitchFamily="34" charset="0"/>
                        <a:cs typeface="Arial" panose="020B0604020202020204" pitchFamily="34" charset="0"/>
                      </a:endParaRPr>
                    </a:p>
                  </a:txBody>
                  <a:tcPr marL="137049" marR="137049" marT="0" marB="0" anchor="ctr"/>
                </a:tc>
                <a:tc>
                  <a:txBody>
                    <a:bodyPr/>
                    <a:lstStyle/>
                    <a:p>
                      <a:pPr>
                        <a:lnSpc>
                          <a:spcPct val="115000"/>
                        </a:lnSpc>
                        <a:spcAft>
                          <a:spcPts val="0"/>
                        </a:spcAft>
                      </a:pPr>
                      <a:r>
                        <a:rPr lang="tr-TR" sz="2200">
                          <a:effectLst/>
                          <a:highlight>
                            <a:srgbClr val="FFFF00"/>
                          </a:highlight>
                        </a:rPr>
                        <a:t>435,27 TL</a:t>
                      </a:r>
                      <a:endParaRPr lang="tr-TR" sz="2200">
                        <a:effectLst/>
                        <a:latin typeface="Calibri" panose="020F0502020204030204" pitchFamily="34" charset="0"/>
                        <a:ea typeface="Calibri" panose="020F0502020204030204" pitchFamily="34" charset="0"/>
                        <a:cs typeface="Arial" panose="020B0604020202020204" pitchFamily="34" charset="0"/>
                      </a:endParaRPr>
                    </a:p>
                  </a:txBody>
                  <a:tcPr marL="137049" marR="137049" marT="0" marB="0" anchor="ctr"/>
                </a:tc>
                <a:tc>
                  <a:txBody>
                    <a:bodyPr/>
                    <a:lstStyle/>
                    <a:p>
                      <a:pPr>
                        <a:lnSpc>
                          <a:spcPct val="115000"/>
                        </a:lnSpc>
                        <a:spcAft>
                          <a:spcPts val="0"/>
                        </a:spcAft>
                      </a:pPr>
                      <a:r>
                        <a:rPr lang="tr-TR" sz="2200">
                          <a:effectLst/>
                          <a:highlight>
                            <a:srgbClr val="FFFF00"/>
                          </a:highlight>
                        </a:rPr>
                        <a:t>290,18 TL</a:t>
                      </a:r>
                      <a:endParaRPr lang="tr-TR" sz="2200">
                        <a:effectLst/>
                        <a:latin typeface="Calibri" panose="020F0502020204030204" pitchFamily="34" charset="0"/>
                        <a:ea typeface="Calibri" panose="020F0502020204030204" pitchFamily="34" charset="0"/>
                        <a:cs typeface="Arial" panose="020B0604020202020204" pitchFamily="34" charset="0"/>
                      </a:endParaRPr>
                    </a:p>
                  </a:txBody>
                  <a:tcPr marL="137049" marR="137049" marT="0" marB="0" anchor="ctr"/>
                </a:tc>
                <a:tc>
                  <a:txBody>
                    <a:bodyPr/>
                    <a:lstStyle/>
                    <a:p>
                      <a:pPr>
                        <a:lnSpc>
                          <a:spcPct val="115000"/>
                        </a:lnSpc>
                        <a:spcAft>
                          <a:spcPts val="0"/>
                        </a:spcAft>
                      </a:pPr>
                      <a:r>
                        <a:rPr lang="tr-TR" sz="2200" dirty="0">
                          <a:effectLst/>
                          <a:highlight>
                            <a:srgbClr val="FFFF00"/>
                          </a:highlight>
                        </a:rPr>
                        <a:t>145,09 TL</a:t>
                      </a:r>
                      <a:endParaRPr lang="tr-TR" sz="2200" dirty="0">
                        <a:effectLst/>
                        <a:latin typeface="Calibri" panose="020F0502020204030204" pitchFamily="34" charset="0"/>
                        <a:ea typeface="Calibri" panose="020F0502020204030204" pitchFamily="34" charset="0"/>
                        <a:cs typeface="Arial" panose="020B0604020202020204" pitchFamily="34" charset="0"/>
                      </a:endParaRPr>
                    </a:p>
                  </a:txBody>
                  <a:tcPr marL="137049" marR="137049" marT="0" marB="0" anchor="ctr"/>
                </a:tc>
                <a:extLst>
                  <a:ext uri="{0D108BD9-81ED-4DB2-BD59-A6C34878D82A}">
                    <a16:rowId xmlns:a16="http://schemas.microsoft.com/office/drawing/2014/main" val="3552130232"/>
                  </a:ext>
                </a:extLst>
              </a:tr>
            </a:tbl>
          </a:graphicData>
        </a:graphic>
      </p:graphicFrame>
    </p:spTree>
    <p:extLst>
      <p:ext uri="{BB962C8B-B14F-4D97-AF65-F5344CB8AC3E}">
        <p14:creationId xmlns:p14="http://schemas.microsoft.com/office/powerpoint/2010/main" val="156526011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5CA319-316E-453B-8251-BB3144B3B3C9}"/>
              </a:ext>
            </a:extLst>
          </p:cNvPr>
          <p:cNvSpPr>
            <a:spLocks noGrp="1"/>
          </p:cNvSpPr>
          <p:nvPr>
            <p:ph type="title"/>
          </p:nvPr>
        </p:nvSpPr>
        <p:spPr>
          <a:xfrm>
            <a:off x="695915" y="365125"/>
            <a:ext cx="10657885" cy="5461140"/>
          </a:xfrm>
        </p:spPr>
        <p:txBody>
          <a:bodyPr>
            <a:normAutofit/>
          </a:bodyPr>
          <a:lstStyle/>
          <a:p>
            <a:pPr algn="ctr"/>
            <a:r>
              <a:rPr lang="tr-TR" sz="6600" b="1" dirty="0"/>
              <a:t>SGK İDARİ PARA CEZALARINDA YENİ DÖNEM</a:t>
            </a:r>
            <a:endParaRPr lang="tr-TR" sz="6600" dirty="0"/>
          </a:p>
        </p:txBody>
      </p:sp>
    </p:spTree>
    <p:extLst>
      <p:ext uri="{BB962C8B-B14F-4D97-AF65-F5344CB8AC3E}">
        <p14:creationId xmlns:p14="http://schemas.microsoft.com/office/powerpoint/2010/main" val="6000598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70F9732-C571-487B-A978-2E42AAD862F8}"/>
              </a:ext>
            </a:extLst>
          </p:cNvPr>
          <p:cNvSpPr>
            <a:spLocks noGrp="1"/>
          </p:cNvSpPr>
          <p:nvPr>
            <p:ph type="title"/>
          </p:nvPr>
        </p:nvSpPr>
        <p:spPr>
          <a:xfrm>
            <a:off x="501706" y="365126"/>
            <a:ext cx="11409770" cy="678748"/>
          </a:xfrm>
        </p:spPr>
        <p:txBody>
          <a:bodyPr/>
          <a:lstStyle/>
          <a:p>
            <a:r>
              <a:rPr lang="tr-TR" b="1" dirty="0"/>
              <a:t>5510 SAYILI KANUN’A GÖRE VERİLECEK İDARİ PARA CEZALARINDA YENİ DÖNEM</a:t>
            </a:r>
          </a:p>
        </p:txBody>
      </p:sp>
      <p:sp>
        <p:nvSpPr>
          <p:cNvPr id="3" name="İçerik Yer Tutucusu 2">
            <a:extLst>
              <a:ext uri="{FF2B5EF4-FFF2-40B4-BE49-F238E27FC236}">
                <a16:creationId xmlns:a16="http://schemas.microsoft.com/office/drawing/2014/main" id="{7CEDF55F-B4EB-4EA5-AA3B-8C503D38CF5B}"/>
              </a:ext>
            </a:extLst>
          </p:cNvPr>
          <p:cNvSpPr>
            <a:spLocks noGrp="1"/>
          </p:cNvSpPr>
          <p:nvPr>
            <p:ph idx="1"/>
          </p:nvPr>
        </p:nvSpPr>
        <p:spPr>
          <a:xfrm>
            <a:off x="687823" y="1173345"/>
            <a:ext cx="11061812" cy="5057522"/>
          </a:xfrm>
        </p:spPr>
        <p:txBody>
          <a:bodyPr>
            <a:normAutofit lnSpcReduction="10000"/>
          </a:bodyPr>
          <a:lstStyle/>
          <a:p>
            <a:r>
              <a:rPr lang="tr-TR" dirty="0"/>
              <a:t>Sosyal Güvenlik Kurumuna verilmesi gereken bildirge, belge veya defterlerdeki tutarlarda hesap hatalarından kaynaklanan eksikliklerin giderilmesi için mükellefe 15 günlük bir süre verilecektir.</a:t>
            </a:r>
          </a:p>
          <a:p>
            <a:r>
              <a:rPr lang="tr-TR" dirty="0"/>
              <a:t>5510 Sayılı Kanun’un 102’nci maddede yer alan idari para cezaları, eksikliklerin bu süre sonunda da giderilmemesi durumunda uygulanacaktır.</a:t>
            </a:r>
          </a:p>
          <a:p>
            <a:r>
              <a:rPr lang="tr-TR" dirty="0"/>
              <a:t>Yapılan düzenlemeye göre;</a:t>
            </a:r>
          </a:p>
          <a:p>
            <a:r>
              <a:rPr lang="tr-TR" b="1" dirty="0"/>
              <a:t>Bildirge, beyanname, belge veya defterlere istinaden sigortalıların ve çalışma gün sayılarının eksiksiz bildirilmesi şartıyla bildirilen prime esas kazanç tutarında, fiilin işlendiği tarihteki brüt asgari ücretin üçte birini geçmeyecek ve toplam o aydaki SPEK matrahının %1’ini aşmayacak şekilde eksiklik tespit edilmesi durumunda, eksikliğin on beş gün içinde düzeltilmesi için ilgiliye </a:t>
            </a:r>
            <a:r>
              <a:rPr lang="tr-TR" b="1" u="sng" dirty="0"/>
              <a:t>yazılı ihtar</a:t>
            </a:r>
            <a:r>
              <a:rPr lang="tr-TR" b="1" dirty="0"/>
              <a:t> verilecektir.</a:t>
            </a:r>
            <a:endParaRPr lang="tr-TR" dirty="0"/>
          </a:p>
          <a:p>
            <a:endParaRPr lang="tr-TR" dirty="0"/>
          </a:p>
        </p:txBody>
      </p:sp>
    </p:spTree>
    <p:extLst>
      <p:ext uri="{BB962C8B-B14F-4D97-AF65-F5344CB8AC3E}">
        <p14:creationId xmlns:p14="http://schemas.microsoft.com/office/powerpoint/2010/main" val="106238716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D3C2930-2546-4461-B5B4-01AB26ABE6B8}"/>
              </a:ext>
            </a:extLst>
          </p:cNvPr>
          <p:cNvSpPr>
            <a:spLocks noGrp="1"/>
          </p:cNvSpPr>
          <p:nvPr>
            <p:ph type="title"/>
          </p:nvPr>
        </p:nvSpPr>
        <p:spPr>
          <a:xfrm>
            <a:off x="364141" y="365125"/>
            <a:ext cx="11749635" cy="630195"/>
          </a:xfrm>
        </p:spPr>
        <p:txBody>
          <a:bodyPr>
            <a:normAutofit/>
          </a:bodyPr>
          <a:lstStyle/>
          <a:p>
            <a:r>
              <a:rPr lang="tr-TR" b="1" dirty="0"/>
              <a:t>5510 SAYILI KANUN’A GÖRE VERİLECEK İDARİ PARA CEZALARINDA YENİ DÖNEM</a:t>
            </a:r>
            <a:endParaRPr lang="tr-TR" dirty="0"/>
          </a:p>
        </p:txBody>
      </p:sp>
      <p:sp>
        <p:nvSpPr>
          <p:cNvPr id="3" name="İçerik Yer Tutucusu 2">
            <a:extLst>
              <a:ext uri="{FF2B5EF4-FFF2-40B4-BE49-F238E27FC236}">
                <a16:creationId xmlns:a16="http://schemas.microsoft.com/office/drawing/2014/main" id="{81635CF0-6413-4343-8231-7146A2741994}"/>
              </a:ext>
            </a:extLst>
          </p:cNvPr>
          <p:cNvSpPr>
            <a:spLocks noGrp="1"/>
          </p:cNvSpPr>
          <p:nvPr>
            <p:ph idx="1"/>
          </p:nvPr>
        </p:nvSpPr>
        <p:spPr>
          <a:xfrm>
            <a:off x="752559" y="1351370"/>
            <a:ext cx="10601241" cy="4825593"/>
          </a:xfrm>
        </p:spPr>
        <p:txBody>
          <a:bodyPr/>
          <a:lstStyle/>
          <a:p>
            <a:r>
              <a:rPr lang="tr-TR" dirty="0"/>
              <a:t>Bu süre sonunda tespit edilen eksik tutarın Sosyal Güvenlik Kurumu’na bildirilmemesi halinde idari para cezası verilecektir. Eksikliğin işverence tespit edilmesi durumunda bu süre; bildirge, beyanname, belge veya defterlerin Sosyal Güvenlik Kurumu’na verilmesinden itibaren on beş gündür.</a:t>
            </a:r>
          </a:p>
          <a:p>
            <a:endParaRPr lang="tr-TR" dirty="0"/>
          </a:p>
          <a:p>
            <a:endParaRPr lang="tr-TR" dirty="0"/>
          </a:p>
        </p:txBody>
      </p:sp>
    </p:spTree>
    <p:extLst>
      <p:ext uri="{BB962C8B-B14F-4D97-AF65-F5344CB8AC3E}">
        <p14:creationId xmlns:p14="http://schemas.microsoft.com/office/powerpoint/2010/main" val="2170287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2B92241-C465-4E25-BD84-8BB85BEDA1CF}"/>
              </a:ext>
            </a:extLst>
          </p:cNvPr>
          <p:cNvSpPr>
            <a:spLocks noGrp="1"/>
          </p:cNvSpPr>
          <p:nvPr>
            <p:ph type="title"/>
          </p:nvPr>
        </p:nvSpPr>
        <p:spPr>
          <a:xfrm>
            <a:off x="695915" y="365126"/>
            <a:ext cx="10657885" cy="751575"/>
          </a:xfrm>
        </p:spPr>
        <p:txBody>
          <a:bodyPr/>
          <a:lstStyle/>
          <a:p>
            <a:pPr algn="ctr"/>
            <a:r>
              <a:rPr lang="tr-TR" altLang="tr-TR" b="1" dirty="0"/>
              <a:t>SAĞLIK ÇALIŞANLARININ YIPRANMA HAKKI</a:t>
            </a:r>
            <a:endParaRPr lang="tr-TR" dirty="0"/>
          </a:p>
        </p:txBody>
      </p:sp>
      <p:sp>
        <p:nvSpPr>
          <p:cNvPr id="3" name="İçerik Yer Tutucusu 2">
            <a:extLst>
              <a:ext uri="{FF2B5EF4-FFF2-40B4-BE49-F238E27FC236}">
                <a16:creationId xmlns:a16="http://schemas.microsoft.com/office/drawing/2014/main" id="{94B55186-F855-434C-AA4C-F823E1EAE7F7}"/>
              </a:ext>
            </a:extLst>
          </p:cNvPr>
          <p:cNvSpPr>
            <a:spLocks noGrp="1"/>
          </p:cNvSpPr>
          <p:nvPr>
            <p:ph idx="1"/>
          </p:nvPr>
        </p:nvSpPr>
        <p:spPr>
          <a:xfrm>
            <a:off x="639271" y="1343278"/>
            <a:ext cx="10714529" cy="4833685"/>
          </a:xfrm>
        </p:spPr>
        <p:txBody>
          <a:bodyPr/>
          <a:lstStyle/>
          <a:p>
            <a:pPr lvl="0"/>
            <a:r>
              <a:rPr lang="tr-TR" b="1" u="sng" dirty="0"/>
              <a:t>GENEL OLARAK YARARLANMA ŞARTLARI:</a:t>
            </a:r>
            <a:endParaRPr lang="tr-TR" dirty="0"/>
          </a:p>
          <a:p>
            <a:r>
              <a:rPr lang="tr-TR" dirty="0"/>
              <a:t>03 Ağustos 2018 tarihinden itibaren,</a:t>
            </a:r>
          </a:p>
          <a:p>
            <a:pPr lvl="0"/>
            <a:r>
              <a:rPr lang="tr-TR" dirty="0"/>
              <a:t>İnsan sağlığına ilişkin işlerde 4(a) kapsamında çalışmak,</a:t>
            </a:r>
          </a:p>
          <a:p>
            <a:pPr lvl="0"/>
            <a:r>
              <a:rPr lang="tr-TR" dirty="0"/>
              <a:t> İlgili kanunlarına göre sağlık meslek mensubu sayılmak ve insan sağlığı için koruyucu, teşhis, tedavi ve rehabilite edici hizmetlerde çalışmak temel şarttır. </a:t>
            </a:r>
          </a:p>
          <a:p>
            <a:r>
              <a:rPr lang="tr-TR" dirty="0"/>
              <a:t>Bu kapsamda olan sigortalılara, bu işlerde geçen sürelerin her 360 günü için 60 gün fiili hizmet süresi zammı</a:t>
            </a:r>
            <a:r>
              <a:rPr lang="tr-TR" b="1" dirty="0"/>
              <a:t> 5 yılı geçmemek üzere toplam prim ödeme eklenecektir. </a:t>
            </a:r>
            <a:endParaRPr lang="tr-TR" dirty="0"/>
          </a:p>
          <a:p>
            <a:endParaRPr lang="tr-TR" dirty="0"/>
          </a:p>
        </p:txBody>
      </p:sp>
    </p:spTree>
    <p:extLst>
      <p:ext uri="{BB962C8B-B14F-4D97-AF65-F5344CB8AC3E}">
        <p14:creationId xmlns:p14="http://schemas.microsoft.com/office/powerpoint/2010/main" val="23413791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8FA2AE-98AD-4D03-A3C3-ACE2340C9D30}"/>
              </a:ext>
            </a:extLst>
          </p:cNvPr>
          <p:cNvSpPr>
            <a:spLocks noGrp="1"/>
          </p:cNvSpPr>
          <p:nvPr>
            <p:ph type="title"/>
          </p:nvPr>
        </p:nvSpPr>
        <p:spPr>
          <a:xfrm>
            <a:off x="477430" y="365126"/>
            <a:ext cx="11385494" cy="694931"/>
          </a:xfrm>
        </p:spPr>
        <p:txBody>
          <a:bodyPr>
            <a:normAutofit/>
          </a:bodyPr>
          <a:lstStyle/>
          <a:p>
            <a:r>
              <a:rPr lang="tr-TR" b="1" dirty="0"/>
              <a:t>5510 SAYILI KANUN’A GÖRE VERİLECEK İDARİ PARA CEZALARINDA YENİ DÖNEM</a:t>
            </a:r>
            <a:endParaRPr lang="tr-TR" dirty="0"/>
          </a:p>
        </p:txBody>
      </p:sp>
      <p:sp>
        <p:nvSpPr>
          <p:cNvPr id="3" name="İçerik Yer Tutucusu 2">
            <a:extLst>
              <a:ext uri="{FF2B5EF4-FFF2-40B4-BE49-F238E27FC236}">
                <a16:creationId xmlns:a16="http://schemas.microsoft.com/office/drawing/2014/main" id="{92AC2B82-9493-473C-9CA7-8B856EC33083}"/>
              </a:ext>
            </a:extLst>
          </p:cNvPr>
          <p:cNvSpPr>
            <a:spLocks noGrp="1"/>
          </p:cNvSpPr>
          <p:nvPr>
            <p:ph idx="1"/>
          </p:nvPr>
        </p:nvSpPr>
        <p:spPr>
          <a:xfrm>
            <a:off x="477429" y="1254266"/>
            <a:ext cx="11150825" cy="4922698"/>
          </a:xfrm>
        </p:spPr>
        <p:txBody>
          <a:bodyPr/>
          <a:lstStyle/>
          <a:p>
            <a:r>
              <a:rPr lang="tr-TR" b="1" u="sng" dirty="0"/>
              <a:t>Örnek Uygulama:</a:t>
            </a:r>
            <a:endParaRPr lang="tr-TR" dirty="0"/>
          </a:p>
          <a:p>
            <a:r>
              <a:rPr lang="tr-TR" b="1" dirty="0"/>
              <a:t>İşyerinde toplamda 22 sigortalı çalışmakta olup 22 sigortalı için prime esas kazançlar (matrah) toplamı 101.000 TL’dir. Bu sigortalılardan ikisine 200 TL ve 300 TL olmak üzere toplamda 500 TL ödenmiş olan ödemenin sigorta primine tabi tutulmadığı anlaşılmıştır. </a:t>
            </a:r>
          </a:p>
          <a:p>
            <a:r>
              <a:rPr lang="tr-TR" b="1" dirty="0"/>
              <a:t>Bildirilmeyen tutar asgari ücretin üçte birinden düşük ve matrah toplamının da yüzde birinden az olduğu için hemen idari para cezası uygulanmak yerine ek prim bildirgesi istenerek çözüme gidilecektir.</a:t>
            </a:r>
            <a:endParaRPr lang="tr-TR" dirty="0"/>
          </a:p>
          <a:p>
            <a:endParaRPr lang="tr-TR" dirty="0"/>
          </a:p>
        </p:txBody>
      </p:sp>
    </p:spTree>
    <p:extLst>
      <p:ext uri="{BB962C8B-B14F-4D97-AF65-F5344CB8AC3E}">
        <p14:creationId xmlns:p14="http://schemas.microsoft.com/office/powerpoint/2010/main" val="50386021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5CA319-316E-453B-8251-BB3144B3B3C9}"/>
              </a:ext>
            </a:extLst>
          </p:cNvPr>
          <p:cNvSpPr>
            <a:spLocks noGrp="1"/>
          </p:cNvSpPr>
          <p:nvPr>
            <p:ph type="title"/>
          </p:nvPr>
        </p:nvSpPr>
        <p:spPr>
          <a:xfrm>
            <a:off x="695915" y="365125"/>
            <a:ext cx="10657885" cy="5461140"/>
          </a:xfrm>
        </p:spPr>
        <p:txBody>
          <a:bodyPr>
            <a:normAutofit/>
          </a:bodyPr>
          <a:lstStyle/>
          <a:p>
            <a:pPr algn="ctr"/>
            <a:r>
              <a:rPr lang="tr-TR" sz="6600" b="1" dirty="0"/>
              <a:t>SGK EKSİK GÜN BİLDİRİMLERİNİN KALDIRILMASI</a:t>
            </a:r>
            <a:endParaRPr lang="tr-TR" sz="6600" dirty="0"/>
          </a:p>
        </p:txBody>
      </p:sp>
    </p:spTree>
    <p:extLst>
      <p:ext uri="{BB962C8B-B14F-4D97-AF65-F5344CB8AC3E}">
        <p14:creationId xmlns:p14="http://schemas.microsoft.com/office/powerpoint/2010/main" val="16692927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F016312-B995-453F-910E-2CDB2222E602}"/>
              </a:ext>
            </a:extLst>
          </p:cNvPr>
          <p:cNvSpPr>
            <a:spLocks noGrp="1"/>
          </p:cNvSpPr>
          <p:nvPr>
            <p:ph type="title"/>
          </p:nvPr>
        </p:nvSpPr>
        <p:spPr>
          <a:xfrm>
            <a:off x="712099" y="500063"/>
            <a:ext cx="10956616" cy="640914"/>
          </a:xfrm>
        </p:spPr>
        <p:txBody>
          <a:bodyPr>
            <a:normAutofit fontScale="90000"/>
          </a:bodyPr>
          <a:lstStyle/>
          <a:p>
            <a:pPr algn="ctr"/>
            <a:r>
              <a:rPr lang="tr-TR" b="1" dirty="0"/>
              <a:t>EK-10 EKSİK GÜN BİLDİRİMLERİNİN KALDIRILMASI</a:t>
            </a:r>
            <a:br>
              <a:rPr lang="tr-TR" dirty="0"/>
            </a:br>
            <a:endParaRPr lang="tr-TR" dirty="0"/>
          </a:p>
        </p:txBody>
      </p:sp>
      <p:sp>
        <p:nvSpPr>
          <p:cNvPr id="3" name="İçerik Yer Tutucusu 2">
            <a:extLst>
              <a:ext uri="{FF2B5EF4-FFF2-40B4-BE49-F238E27FC236}">
                <a16:creationId xmlns:a16="http://schemas.microsoft.com/office/drawing/2014/main" id="{41FA7BED-2BC1-4840-A41C-39B714DA3D9E}"/>
              </a:ext>
            </a:extLst>
          </p:cNvPr>
          <p:cNvSpPr>
            <a:spLocks noGrp="1"/>
          </p:cNvSpPr>
          <p:nvPr>
            <p:ph idx="1"/>
          </p:nvPr>
        </p:nvSpPr>
        <p:spPr>
          <a:xfrm>
            <a:off x="712099" y="1464658"/>
            <a:ext cx="10641701" cy="4712305"/>
          </a:xfrm>
        </p:spPr>
        <p:txBody>
          <a:bodyPr/>
          <a:lstStyle/>
          <a:p>
            <a:r>
              <a:rPr lang="tr-TR" dirty="0"/>
              <a:t>Ay içerisinde otuz günden az çalıştırılan sigortalıların bildiriminde işverenin beyanının kabul edilerek, SGK tarafından bu belgelerin gerekli görülmedikçe istenilmemesi uygulaması getirilerek, Kurumun arşiv yükünün azaltılması, bürokrasi ve kırtasiyeciliğin kaldırılması, eksik güne ilişkin belgeleri ibraz etmeyen veya ibraz etmekle birlikte bu belgeleri geçerli sayılmayanlarla ilgili aylık prim ve hizmet belgesi veya muhtasar ve prim hizmet beyannamesinin Kurumca resen düzenlenmeden önce işverenlerden öngörülen sürede istenecektir.</a:t>
            </a:r>
          </a:p>
        </p:txBody>
      </p:sp>
    </p:spTree>
    <p:extLst>
      <p:ext uri="{BB962C8B-B14F-4D97-AF65-F5344CB8AC3E}">
        <p14:creationId xmlns:p14="http://schemas.microsoft.com/office/powerpoint/2010/main" val="176392453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çerik Yer Tutucusu 6" descr="kişi, iç mekan, duvar, genç içeren bir resim&#10;&#10;Çok yüksek güvenilirlikle oluşturulmuş açıklama">
            <a:extLst>
              <a:ext uri="{FF2B5EF4-FFF2-40B4-BE49-F238E27FC236}">
                <a16:creationId xmlns:a16="http://schemas.microsoft.com/office/drawing/2014/main" id="{1FCBAB58-DC61-46F8-B35A-F66692BCCA8C}"/>
              </a:ext>
            </a:extLst>
          </p:cNvPr>
          <p:cNvPicPr>
            <a:picLocks noChangeAspect="1"/>
          </p:cNvPicPr>
          <p:nvPr/>
        </p:nvPicPr>
        <p:blipFill rotWithShape="1">
          <a:blip r:embed="rId2">
            <a:extLst>
              <a:ext uri="{28A0092B-C50C-407E-A947-70E740481C1C}">
                <a14:useLocalDpi xmlns:a14="http://schemas.microsoft.com/office/drawing/2010/main" val="0"/>
              </a:ext>
            </a:extLst>
          </a:blip>
          <a:srcRect l="8683" r="30433"/>
          <a:stretch/>
        </p:blipFill>
        <p:spPr>
          <a:xfrm>
            <a:off x="5913124" y="10"/>
            <a:ext cx="6278877" cy="6857990"/>
          </a:xfrm>
          <a:custGeom>
            <a:avLst/>
            <a:gdLst>
              <a:gd name="connsiteX0" fmla="*/ 45571 w 6278877"/>
              <a:gd name="connsiteY0" fmla="*/ 0 h 6858000"/>
              <a:gd name="connsiteX1" fmla="*/ 6278877 w 6278877"/>
              <a:gd name="connsiteY1" fmla="*/ 0 h 6858000"/>
              <a:gd name="connsiteX2" fmla="*/ 6278877 w 6278877"/>
              <a:gd name="connsiteY2" fmla="*/ 6858000 h 6858000"/>
              <a:gd name="connsiteX3" fmla="*/ 3292307 w 6278877"/>
              <a:gd name="connsiteY3" fmla="*/ 6858000 h 6858000"/>
              <a:gd name="connsiteX4" fmla="*/ 3181525 w 6278877"/>
              <a:gd name="connsiteY4" fmla="*/ 6786980 h 6858000"/>
              <a:gd name="connsiteX5" fmla="*/ 0 w 6278877"/>
              <a:gd name="connsiteY5" fmla="*/ 803252 h 6858000"/>
              <a:gd name="connsiteX6" fmla="*/ 37255 w 6278877"/>
              <a:gd name="connsiteY6" fmla="*/ 654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7" h="6858000">
                <a:moveTo>
                  <a:pt x="45571" y="0"/>
                </a:moveTo>
                <a:lnTo>
                  <a:pt x="6278877" y="0"/>
                </a:lnTo>
                <a:lnTo>
                  <a:pt x="6278877" y="6858000"/>
                </a:lnTo>
                <a:lnTo>
                  <a:pt x="3292307" y="6858000"/>
                </a:lnTo>
                <a:lnTo>
                  <a:pt x="3181525" y="6786980"/>
                </a:lnTo>
                <a:cubicBezTo>
                  <a:pt x="1262020" y="5490189"/>
                  <a:pt x="0" y="3294101"/>
                  <a:pt x="0" y="803252"/>
                </a:cubicBezTo>
                <a:cubicBezTo>
                  <a:pt x="0" y="554167"/>
                  <a:pt x="12619" y="308030"/>
                  <a:pt x="37255" y="65445"/>
                </a:cubicBezTo>
                <a:close/>
              </a:path>
            </a:pathLst>
          </a:custGeom>
        </p:spPr>
      </p:pic>
      <p:sp>
        <p:nvSpPr>
          <p:cNvPr id="4" name="Unvan 3">
            <a:extLst>
              <a:ext uri="{FF2B5EF4-FFF2-40B4-BE49-F238E27FC236}">
                <a16:creationId xmlns:a16="http://schemas.microsoft.com/office/drawing/2014/main" id="{D38F0894-3AF4-49A6-8AD0-E6EE4602532D}"/>
              </a:ext>
            </a:extLst>
          </p:cNvPr>
          <p:cNvSpPr>
            <a:spLocks noGrp="1"/>
          </p:cNvSpPr>
          <p:nvPr>
            <p:ph type="title"/>
          </p:nvPr>
        </p:nvSpPr>
        <p:spPr>
          <a:xfrm>
            <a:off x="477430" y="1278542"/>
            <a:ext cx="5435693" cy="3819589"/>
          </a:xfrm>
        </p:spPr>
        <p:txBody>
          <a:bodyPr vert="horz" lIns="91440" tIns="45720" rIns="91440" bIns="45720" rtlCol="0" anchor="t">
            <a:normAutofit/>
          </a:bodyPr>
          <a:lstStyle/>
          <a:p>
            <a:r>
              <a:rPr lang="en-US" b="1" dirty="0">
                <a:solidFill>
                  <a:schemeClr val="tx1"/>
                </a:solidFill>
                <a:highlight>
                  <a:srgbClr val="FFFF00"/>
                </a:highlight>
              </a:rPr>
              <a:t>6663 SAYILI KANUNLA GETİRİLEN DOĞUM SONRASI YARIM ÇALIŞMA VE KISMİ SÜRELİ ÇALIŞMA HAKKI</a:t>
            </a:r>
            <a:br>
              <a:rPr lang="en-US" b="1" dirty="0">
                <a:solidFill>
                  <a:schemeClr val="tx1"/>
                </a:solidFill>
              </a:rPr>
            </a:br>
            <a:endParaRPr lang="en-US" dirty="0">
              <a:solidFill>
                <a:schemeClr val="tx1"/>
              </a:solidFill>
            </a:endParaRPr>
          </a:p>
        </p:txBody>
      </p:sp>
      <p:sp>
        <p:nvSpPr>
          <p:cNvPr id="2" name="Veri Yer Tutucusu 1">
            <a:extLst>
              <a:ext uri="{FF2B5EF4-FFF2-40B4-BE49-F238E27FC236}">
                <a16:creationId xmlns:a16="http://schemas.microsoft.com/office/drawing/2014/main" id="{3C76FB74-5E4C-4EC2-9E5E-7698119E8FC9}"/>
              </a:ext>
            </a:extLst>
          </p:cNvPr>
          <p:cNvSpPr>
            <a:spLocks noGrp="1"/>
          </p:cNvSpPr>
          <p:nvPr>
            <p:ph type="dt" sz="half" idx="4294967295"/>
          </p:nvPr>
        </p:nvSpPr>
        <p:spPr>
          <a:xfrm>
            <a:off x="4928940" y="6356350"/>
            <a:ext cx="2155483" cy="365125"/>
          </a:xfrm>
        </p:spPr>
        <p:txBody>
          <a:bodyPr vert="horz" lIns="91440" tIns="45720" rIns="91440" bIns="45720" rtlCol="0" anchor="ctr">
            <a:normAutofit/>
          </a:bodyPr>
          <a:lstStyle/>
          <a:p>
            <a:pPr algn="r">
              <a:spcAft>
                <a:spcPts val="600"/>
              </a:spcAft>
              <a:defRPr/>
            </a:pPr>
            <a:fld id="{BD658EAA-5B3D-4C3C-85EC-CB384B1C3D17}" type="datetime1">
              <a:rPr lang="en-US">
                <a:solidFill>
                  <a:prstClr val="black">
                    <a:tint val="75000"/>
                  </a:prstClr>
                </a:solidFill>
                <a:latin typeface="Calibri" panose="020F0502020204030204"/>
              </a:rPr>
              <a:pPr algn="r">
                <a:spcAft>
                  <a:spcPts val="600"/>
                </a:spcAft>
                <a:defRPr/>
              </a:pPr>
              <a:t>10/4/2018</a:t>
            </a:fld>
            <a:endParaRPr lang="en-US">
              <a:solidFill>
                <a:prstClr val="black">
                  <a:tint val="75000"/>
                </a:prstClr>
              </a:solidFill>
              <a:latin typeface="Calibri" panose="020F0502020204030204"/>
            </a:endParaRPr>
          </a:p>
        </p:txBody>
      </p:sp>
      <p:sp>
        <p:nvSpPr>
          <p:cNvPr id="3" name="Alt Bilgi Yer Tutucusu 2">
            <a:extLst>
              <a:ext uri="{FF2B5EF4-FFF2-40B4-BE49-F238E27FC236}">
                <a16:creationId xmlns:a16="http://schemas.microsoft.com/office/drawing/2014/main" id="{E551ADE1-C07D-47D6-ACDE-584D79167638}"/>
              </a:ext>
            </a:extLst>
          </p:cNvPr>
          <p:cNvSpPr>
            <a:spLocks noGrp="1"/>
          </p:cNvSpPr>
          <p:nvPr>
            <p:ph type="ftr" sz="quarter" idx="4294967295"/>
          </p:nvPr>
        </p:nvSpPr>
        <p:spPr>
          <a:xfrm>
            <a:off x="659334" y="6356350"/>
            <a:ext cx="4114800" cy="365125"/>
          </a:xfrm>
        </p:spPr>
        <p:txBody>
          <a:bodyPr vert="horz" lIns="91440" tIns="45720" rIns="91440" bIns="45720" rtlCol="0" anchor="ctr">
            <a:normAutofit/>
          </a:bodyPr>
          <a:lstStyle/>
          <a:p>
            <a:pPr algn="l">
              <a:spcAft>
                <a:spcPts val="600"/>
              </a:spcAft>
              <a:defRPr/>
            </a:pPr>
            <a:r>
              <a:rPr lang="en-US" kern="1200">
                <a:solidFill>
                  <a:prstClr val="black">
                    <a:tint val="75000"/>
                  </a:prstClr>
                </a:solidFill>
                <a:latin typeface="Calibri" panose="020F0502020204030204"/>
                <a:ea typeface="+mn-ea"/>
                <a:cs typeface="+mn-cs"/>
              </a:rPr>
              <a:t>www.resulkurt.com</a:t>
            </a:r>
          </a:p>
        </p:txBody>
      </p:sp>
    </p:spTree>
    <p:extLst>
      <p:ext uri="{BB962C8B-B14F-4D97-AF65-F5344CB8AC3E}">
        <p14:creationId xmlns:p14="http://schemas.microsoft.com/office/powerpoint/2010/main" val="46244488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Veri Yer Tutucusu"/>
          <p:cNvSpPr txBox="1">
            <a:spLocks noGrp="1"/>
          </p:cNvSpPr>
          <p:nvPr/>
        </p:nvSpPr>
        <p:spPr bwMode="auto">
          <a:xfrm>
            <a:off x="745816" y="6248400"/>
            <a:ext cx="1905000" cy="457200"/>
          </a:xfrm>
          <a:prstGeom prst="rect">
            <a:avLst/>
          </a:prstGeom>
          <a:noFill/>
          <a:ln>
            <a:miter lim="800000"/>
            <a:headEnd/>
            <a:tailEnd/>
          </a:ln>
        </p:spPr>
        <p:txBody>
          <a:bodyPr/>
          <a:lstStyle/>
          <a:p>
            <a:pPr>
              <a:defRPr/>
            </a:pPr>
            <a:fld id="{6C015A4E-681A-4E8F-BC29-E71E5CA44E64}" type="datetime1">
              <a:rPr lang="tr-TR">
                <a:solidFill>
                  <a:schemeClr val="bg1"/>
                </a:solidFill>
              </a:rPr>
              <a:pPr>
                <a:defRPr/>
              </a:pPr>
              <a:t>4.10.2018</a:t>
            </a:fld>
            <a:endParaRPr lang="tr-TR" sz="2200" dirty="0">
              <a:solidFill>
                <a:schemeClr val="bg1"/>
              </a:solidFill>
            </a:endParaRPr>
          </a:p>
        </p:txBody>
      </p:sp>
      <p:sp>
        <p:nvSpPr>
          <p:cNvPr id="4" name="4 Altbilgi Yer Tutucusu"/>
          <p:cNvSpPr txBox="1">
            <a:spLocks noGrp="1"/>
          </p:cNvSpPr>
          <p:nvPr/>
        </p:nvSpPr>
        <p:spPr bwMode="auto">
          <a:xfrm>
            <a:off x="4451293" y="6276048"/>
            <a:ext cx="2895600" cy="457200"/>
          </a:xfrm>
          <a:prstGeom prst="rect">
            <a:avLst/>
          </a:prstGeom>
          <a:noFill/>
          <a:ln>
            <a:miter lim="800000"/>
            <a:headEnd/>
            <a:tailEnd/>
          </a:ln>
        </p:spPr>
        <p:txBody>
          <a:bodyPr/>
          <a:lstStyle/>
          <a:p>
            <a:pPr algn="ctr">
              <a:defRPr/>
            </a:pPr>
            <a:r>
              <a:rPr lang="tr-TR" dirty="0">
                <a:solidFill>
                  <a:schemeClr val="bg1"/>
                </a:solidFill>
              </a:rPr>
              <a:t>www.resulkurt.com</a:t>
            </a:r>
          </a:p>
        </p:txBody>
      </p:sp>
      <p:sp>
        <p:nvSpPr>
          <p:cNvPr id="5" name="5 Slayt Numarası Yer Tutucusu"/>
          <p:cNvSpPr txBox="1">
            <a:spLocks noGrp="1"/>
          </p:cNvSpPr>
          <p:nvPr/>
        </p:nvSpPr>
        <p:spPr bwMode="auto">
          <a:xfrm>
            <a:off x="9742810" y="6276048"/>
            <a:ext cx="849664" cy="429552"/>
          </a:xfrm>
          <a:prstGeom prst="rect">
            <a:avLst/>
          </a:prstGeom>
          <a:noFill/>
          <a:ln>
            <a:miter lim="800000"/>
            <a:headEnd/>
            <a:tailEnd/>
          </a:ln>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a:fld id="{94E58622-A1DC-40F8-AA2C-4946BC106C41}" type="slidenum">
              <a:rPr lang="tr-TR" altLang="tr-TR" sz="1800">
                <a:solidFill>
                  <a:schemeClr val="bg1"/>
                </a:solidFill>
                <a:latin typeface="+mn-lt"/>
              </a:rPr>
              <a:pPr algn="ctr"/>
              <a:t>64</a:t>
            </a:fld>
            <a:endParaRPr lang="tr-TR" altLang="tr-TR" sz="1800" dirty="0">
              <a:solidFill>
                <a:schemeClr val="bg1"/>
              </a:solidFill>
              <a:latin typeface="+mn-lt"/>
            </a:endParaRPr>
          </a:p>
        </p:txBody>
      </p:sp>
      <p:sp>
        <p:nvSpPr>
          <p:cNvPr id="59397" name="Rectangle 2"/>
          <p:cNvSpPr>
            <a:spLocks noGrp="1" noChangeArrowheads="1"/>
          </p:cNvSpPr>
          <p:nvPr>
            <p:ph type="body" idx="4294967295"/>
          </p:nvPr>
        </p:nvSpPr>
        <p:spPr>
          <a:xfrm>
            <a:off x="525982" y="188914"/>
            <a:ext cx="11034647" cy="605948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lnSpc>
                <a:spcPct val="80000"/>
              </a:lnSpc>
            </a:pPr>
            <a:r>
              <a:rPr lang="tr-TR" altLang="tr-TR" sz="2000" b="1" dirty="0"/>
              <a:t>DOĞUM NEDENİYLE YASAL HAKLAR</a:t>
            </a:r>
          </a:p>
          <a:p>
            <a:pPr>
              <a:defRPr/>
            </a:pPr>
            <a:r>
              <a:rPr lang="tr-TR" dirty="0"/>
              <a:t>Kadın istihdamının artırılması ve kadınlara işinden uzaklaşmadan çocuğuna da zaman ayırabilmesi için 6663 sayılı Torba Kanun'la düzenleme yapıldı. </a:t>
            </a:r>
          </a:p>
          <a:p>
            <a:pPr>
              <a:defRPr/>
            </a:pPr>
            <a:r>
              <a:rPr lang="tr-TR" dirty="0"/>
              <a:t>Kadın çalışanların mesleki faaliyetlerini ve kariyerlerini devam ettirirken aynı zamanda da çocuğunu da zaman ayırabilmesi amaçlanıyor.</a:t>
            </a:r>
          </a:p>
          <a:p>
            <a:pPr>
              <a:defRPr/>
            </a:pPr>
            <a:r>
              <a:rPr lang="tr-TR" dirty="0"/>
              <a:t>6663 sayılı Kanunla 2 yeni kavram gelmiştir;</a:t>
            </a:r>
          </a:p>
          <a:p>
            <a:pPr>
              <a:defRPr/>
            </a:pPr>
            <a:r>
              <a:rPr lang="tr-TR" dirty="0"/>
              <a:t>1- Doğum sonrası </a:t>
            </a:r>
            <a:r>
              <a:rPr lang="tr-TR" dirty="0">
                <a:solidFill>
                  <a:srgbClr val="FFFF00"/>
                </a:solidFill>
              </a:rPr>
              <a:t>60-120-180 gün </a:t>
            </a:r>
            <a:r>
              <a:rPr lang="tr-TR" dirty="0"/>
              <a:t>haftalık çalışma süresinin yarısı kadar ücretsiz izin hakkı ve bu sürede İş-Kur tarafından yarım çalışma ödeneği hakkı,</a:t>
            </a:r>
          </a:p>
          <a:p>
            <a:pPr>
              <a:defRPr/>
            </a:pPr>
            <a:r>
              <a:rPr lang="tr-TR" dirty="0"/>
              <a:t>2- Doğum sonrası izinlerin bitiminden sonra mecburi ilköğretim çağının başladığı tarihi takip eden aybaşına kadar ebeveynlerden biri kısmi süreli çalışma hakkı.</a:t>
            </a:r>
          </a:p>
        </p:txBody>
      </p:sp>
    </p:spTree>
    <p:extLst>
      <p:ext uri="{BB962C8B-B14F-4D97-AF65-F5344CB8AC3E}">
        <p14:creationId xmlns:p14="http://schemas.microsoft.com/office/powerpoint/2010/main" val="94962933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Unvan 4"/>
          <p:cNvSpPr>
            <a:spLocks noGrp="1"/>
          </p:cNvSpPr>
          <p:nvPr>
            <p:ph type="title"/>
          </p:nvPr>
        </p:nvSpPr>
        <p:spPr>
          <a:xfrm>
            <a:off x="1703388" y="304799"/>
            <a:ext cx="8856662" cy="730981"/>
          </a:xfrm>
        </p:spPr>
        <p:txBody>
          <a:bodyPr>
            <a:noAutofit/>
          </a:bodyPr>
          <a:lstStyle/>
          <a:p>
            <a:pPr algn="ctr"/>
            <a:r>
              <a:rPr lang="tr-TR" altLang="tr-TR" b="1" dirty="0"/>
              <a:t>DOĞUM NEDENİYLE YARIM ÇALIŞMA HAKKI</a:t>
            </a:r>
          </a:p>
        </p:txBody>
      </p:sp>
      <p:sp>
        <p:nvSpPr>
          <p:cNvPr id="6" name="İçerik Yer Tutucusu 5"/>
          <p:cNvSpPr>
            <a:spLocks noGrp="1"/>
          </p:cNvSpPr>
          <p:nvPr>
            <p:ph idx="1"/>
          </p:nvPr>
        </p:nvSpPr>
        <p:spPr>
          <a:xfrm>
            <a:off x="380326" y="930584"/>
            <a:ext cx="11555426" cy="5397064"/>
          </a:xfrm>
        </p:spPr>
        <p:txBody>
          <a:bodyPr>
            <a:noAutofit/>
          </a:bodyPr>
          <a:lstStyle/>
          <a:p>
            <a:pPr>
              <a:defRPr/>
            </a:pPr>
            <a:r>
              <a:rPr lang="tr-TR" dirty="0"/>
              <a:t>Doğum yapan işçinin doğum sonrası analık hâli izninin bitiminden itibaren çocuğunun bakımı ve yetiştirilmesi amacıyla ve çocuğun hayatta olması kaydıyla kadın işçi ile üç yaşını doldurmamış çocuğu evlat edinen kadın veya erkek işçilere istekleri hâlinde;</a:t>
            </a:r>
          </a:p>
          <a:p>
            <a:pPr>
              <a:defRPr/>
            </a:pPr>
            <a:r>
              <a:rPr lang="tr-TR" dirty="0"/>
              <a:t>- Birinci doğumda </a:t>
            </a:r>
            <a:r>
              <a:rPr lang="tr-TR" dirty="0">
                <a:solidFill>
                  <a:srgbClr val="FFFF00"/>
                </a:solidFill>
              </a:rPr>
              <a:t>altmış gün,</a:t>
            </a:r>
          </a:p>
          <a:p>
            <a:pPr>
              <a:defRPr/>
            </a:pPr>
            <a:r>
              <a:rPr lang="tr-TR" dirty="0"/>
              <a:t>- İkinci doğumda </a:t>
            </a:r>
            <a:r>
              <a:rPr lang="tr-TR" dirty="0">
                <a:solidFill>
                  <a:srgbClr val="FFFF00"/>
                </a:solidFill>
              </a:rPr>
              <a:t>yüz yirmi gün,</a:t>
            </a:r>
            <a:r>
              <a:rPr lang="tr-TR" dirty="0">
                <a:solidFill>
                  <a:srgbClr val="FF0000"/>
                </a:solidFill>
              </a:rPr>
              <a:t> </a:t>
            </a:r>
          </a:p>
          <a:p>
            <a:pPr>
              <a:defRPr/>
            </a:pPr>
            <a:r>
              <a:rPr lang="tr-TR" dirty="0"/>
              <a:t>- Sonraki doğumlarda ise </a:t>
            </a:r>
            <a:r>
              <a:rPr lang="tr-TR" dirty="0">
                <a:solidFill>
                  <a:srgbClr val="FFFF00"/>
                </a:solidFill>
              </a:rPr>
              <a:t>yüz seksen gün </a:t>
            </a:r>
            <a:r>
              <a:rPr lang="tr-TR" dirty="0"/>
              <a:t>süreyle haftalık çalışma süresinin yarısı (haftalık 22,5 saat) kadar YARIM ÇALIŞMA HAKKI verilecek. Çoğul doğum hâlinde bu sürelere 30’ar gün eklenecek. </a:t>
            </a:r>
          </a:p>
          <a:p>
            <a:pPr>
              <a:defRPr/>
            </a:pPr>
            <a:r>
              <a:rPr lang="tr-TR" dirty="0"/>
              <a:t>Çocuğun engelli doğması hâlinde bu süre üç yüz altmış gün olarak uygulanacak. Bu hükümlerden yararlanılan süre içerisinde </a:t>
            </a:r>
            <a:r>
              <a:rPr lang="tr-TR" dirty="0">
                <a:solidFill>
                  <a:srgbClr val="FFFF00"/>
                </a:solidFill>
              </a:rPr>
              <a:t>günlük 1,5 saatlik süt iznine ilişkin hükümler </a:t>
            </a:r>
            <a:r>
              <a:rPr lang="tr-TR" b="1" u="sng" dirty="0"/>
              <a:t>uygulanmayacak.</a:t>
            </a:r>
          </a:p>
          <a:p>
            <a:pPr>
              <a:defRPr/>
            </a:pPr>
            <a:endParaRPr lang="tr-TR" dirty="0"/>
          </a:p>
        </p:txBody>
      </p:sp>
    </p:spTree>
    <p:extLst>
      <p:ext uri="{BB962C8B-B14F-4D97-AF65-F5344CB8AC3E}">
        <p14:creationId xmlns:p14="http://schemas.microsoft.com/office/powerpoint/2010/main" val="109518626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Unvan 4"/>
          <p:cNvSpPr>
            <a:spLocks noGrp="1"/>
          </p:cNvSpPr>
          <p:nvPr>
            <p:ph type="title"/>
          </p:nvPr>
        </p:nvSpPr>
        <p:spPr>
          <a:xfrm>
            <a:off x="694943" y="360933"/>
            <a:ext cx="11062783" cy="699123"/>
          </a:xfrm>
        </p:spPr>
        <p:txBody>
          <a:bodyPr>
            <a:normAutofit/>
          </a:bodyPr>
          <a:lstStyle/>
          <a:p>
            <a:pPr algn="ctr"/>
            <a:r>
              <a:rPr lang="tr-TR" altLang="tr-TR" sz="2400" b="1" dirty="0"/>
              <a:t>DOĞUM NEDENİYLE YARIM ÇALIŞMA HAKKI</a:t>
            </a:r>
            <a:endParaRPr lang="tr-TR" altLang="tr-TR" sz="3100" b="1" dirty="0">
              <a:solidFill>
                <a:srgbClr val="FFFF00"/>
              </a:solidFill>
            </a:endParaRPr>
          </a:p>
        </p:txBody>
      </p:sp>
      <p:sp>
        <p:nvSpPr>
          <p:cNvPr id="6" name="İçerik Yer Tutucusu 5"/>
          <p:cNvSpPr>
            <a:spLocks noGrp="1"/>
          </p:cNvSpPr>
          <p:nvPr>
            <p:ph idx="1"/>
          </p:nvPr>
        </p:nvSpPr>
        <p:spPr>
          <a:xfrm>
            <a:off x="453154" y="1359462"/>
            <a:ext cx="11531150" cy="4902349"/>
          </a:xfrm>
        </p:spPr>
        <p:txBody>
          <a:bodyPr>
            <a:normAutofit fontScale="25000" lnSpcReduction="20000"/>
          </a:bodyPr>
          <a:lstStyle/>
          <a:p>
            <a:pPr>
              <a:defRPr/>
            </a:pPr>
            <a:r>
              <a:rPr lang="tr-TR" sz="12800" dirty="0"/>
              <a:t>İşçiye, 4857 sayılı Kanunun 74 üncü maddesinin ikinci fıkrası uyarınca haftalık çalışma süresinin yarısı kadar verilen ücretsiz izin süresince doğum ve evlat edinme sonrası yarım çalışma ödeneği ödenir. Ödenek süresi, haftalık çalışma süresinin yarısı (Haftalık 22,5 saat) kadardır. </a:t>
            </a:r>
          </a:p>
          <a:p>
            <a:pPr>
              <a:defRPr/>
            </a:pPr>
            <a:r>
              <a:rPr lang="tr-TR" sz="12800" dirty="0"/>
              <a:t>Yarım çalışma ödeneği, çalışılan aya ait aylık prim ve hizmet belgesinin ilişkin olduğu aydan sonraki ikinci ay içinde İşsizlik Sigortası Fonundan aylık olarak ödenecek. </a:t>
            </a:r>
          </a:p>
          <a:p>
            <a:pPr>
              <a:defRPr/>
            </a:pPr>
            <a:r>
              <a:rPr lang="tr-TR" sz="12800" dirty="0"/>
              <a:t>Doğum ve evlat edinme sonrası yarım çalışma ödeneğinin günlük miktarı, günlük asgari ücretin brüt tutarı kadardır.</a:t>
            </a:r>
          </a:p>
          <a:p>
            <a:pPr>
              <a:defRPr/>
            </a:pPr>
            <a:r>
              <a:rPr lang="tr-TR" sz="12800" b="1" dirty="0">
                <a:solidFill>
                  <a:srgbClr val="FFFF00"/>
                </a:solidFill>
                <a:latin typeface="+mj-lt"/>
                <a:ea typeface="+mj-ea"/>
                <a:cs typeface="+mj-cs"/>
              </a:rPr>
              <a:t>01.01.2018-31.12.2018</a:t>
            </a:r>
            <a:r>
              <a:rPr lang="tr-TR" sz="12800" dirty="0"/>
              <a:t> dönemi için asgari ücretin günlük tutarı </a:t>
            </a:r>
            <a:r>
              <a:rPr lang="tr-TR" sz="14400" b="1" dirty="0">
                <a:solidFill>
                  <a:srgbClr val="FFFF00"/>
                </a:solidFill>
                <a:latin typeface="+mj-lt"/>
                <a:ea typeface="+mj-ea"/>
                <a:cs typeface="+mj-cs"/>
              </a:rPr>
              <a:t>67.65 TL </a:t>
            </a:r>
            <a:r>
              <a:rPr lang="tr-TR" sz="12800" dirty="0"/>
              <a:t>tutar esas alınacak.</a:t>
            </a:r>
          </a:p>
          <a:p>
            <a:pPr>
              <a:defRPr/>
            </a:pPr>
            <a:r>
              <a:rPr lang="tr-TR" sz="10200" dirty="0"/>
              <a:t> </a:t>
            </a:r>
          </a:p>
        </p:txBody>
      </p:sp>
    </p:spTree>
    <p:extLst>
      <p:ext uri="{BB962C8B-B14F-4D97-AF65-F5344CB8AC3E}">
        <p14:creationId xmlns:p14="http://schemas.microsoft.com/office/powerpoint/2010/main" val="213412186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Unvan 4"/>
          <p:cNvSpPr>
            <a:spLocks noGrp="1"/>
          </p:cNvSpPr>
          <p:nvPr>
            <p:ph type="title"/>
          </p:nvPr>
        </p:nvSpPr>
        <p:spPr>
          <a:xfrm>
            <a:off x="570586" y="304799"/>
            <a:ext cx="11243786" cy="682429"/>
          </a:xfrm>
        </p:spPr>
        <p:txBody>
          <a:bodyPr>
            <a:normAutofit/>
          </a:bodyPr>
          <a:lstStyle/>
          <a:p>
            <a:pPr algn="ctr"/>
            <a:r>
              <a:rPr lang="tr-TR" altLang="tr-TR" sz="2400" b="1" dirty="0"/>
              <a:t>DOĞUM NEDENİYLE YARIM ÇALIŞMA HAKKI</a:t>
            </a:r>
            <a:endParaRPr lang="tr-TR" altLang="tr-TR" sz="3100" b="1" dirty="0">
              <a:solidFill>
                <a:srgbClr val="FFFF00"/>
              </a:solidFill>
            </a:endParaRPr>
          </a:p>
        </p:txBody>
      </p:sp>
      <p:sp>
        <p:nvSpPr>
          <p:cNvPr id="6" name="İçerik Yer Tutucusu 5"/>
          <p:cNvSpPr>
            <a:spLocks noGrp="1"/>
          </p:cNvSpPr>
          <p:nvPr>
            <p:ph idx="1"/>
          </p:nvPr>
        </p:nvSpPr>
        <p:spPr>
          <a:xfrm>
            <a:off x="349500" y="890125"/>
            <a:ext cx="11464872" cy="5357056"/>
          </a:xfrm>
        </p:spPr>
        <p:txBody>
          <a:bodyPr>
            <a:noAutofit/>
          </a:bodyPr>
          <a:lstStyle/>
          <a:p>
            <a:pPr>
              <a:defRPr/>
            </a:pPr>
            <a:r>
              <a:rPr lang="tr-TR" sz="3200" dirty="0"/>
              <a:t>Bu hükümlerden yararlanılabilmesi için;</a:t>
            </a:r>
          </a:p>
          <a:p>
            <a:pPr>
              <a:defRPr/>
            </a:pPr>
            <a:r>
              <a:rPr lang="tr-TR" sz="3200" dirty="0"/>
              <a:t>- İşçinin adına doğum veya evlat edinme tarihinden önceki son üç yılda en az 600 gün işsizlik sigortası primi bildirilmiş olması, </a:t>
            </a:r>
          </a:p>
          <a:p>
            <a:pPr>
              <a:defRPr/>
            </a:pPr>
            <a:r>
              <a:rPr lang="tr-TR" sz="3200" dirty="0"/>
              <a:t>- 4857 sayılı Kanunun 63 üncü maddesinde belirtilen haftalık çalışma süresi olan 45 saatin yarısı kadar fiilen çalışılması ve,</a:t>
            </a:r>
          </a:p>
          <a:p>
            <a:pPr>
              <a:defRPr/>
            </a:pPr>
            <a:r>
              <a:rPr lang="tr-TR" sz="3200" dirty="0"/>
              <a:t>- Doğum ve evlat edinme sonrası </a:t>
            </a:r>
            <a:r>
              <a:rPr lang="tr-TR" sz="4000" b="1" dirty="0">
                <a:solidFill>
                  <a:srgbClr val="FFFF00"/>
                </a:solidFill>
                <a:latin typeface="+mj-lt"/>
                <a:ea typeface="+mj-ea"/>
                <a:cs typeface="+mj-cs"/>
              </a:rPr>
              <a:t>analık hâli izninin bittiği tarihten itibaren 30 gün içinde </a:t>
            </a:r>
            <a:r>
              <a:rPr lang="tr-TR" sz="3200" dirty="0"/>
              <a:t>Çalışma ve İş Kurumu İl Müdürlüklerine doğum ve evlat edinme sonrası yarım çalışma belgesi ile başvurulması gerekir. </a:t>
            </a:r>
          </a:p>
        </p:txBody>
      </p:sp>
    </p:spTree>
    <p:extLst>
      <p:ext uri="{BB962C8B-B14F-4D97-AF65-F5344CB8AC3E}">
        <p14:creationId xmlns:p14="http://schemas.microsoft.com/office/powerpoint/2010/main" val="23334766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Unvan 4"/>
          <p:cNvSpPr>
            <a:spLocks noGrp="1"/>
          </p:cNvSpPr>
          <p:nvPr>
            <p:ph type="title"/>
          </p:nvPr>
        </p:nvSpPr>
        <p:spPr>
          <a:xfrm>
            <a:off x="570586" y="304799"/>
            <a:ext cx="11243786" cy="682429"/>
          </a:xfrm>
        </p:spPr>
        <p:txBody>
          <a:bodyPr>
            <a:normAutofit/>
          </a:bodyPr>
          <a:lstStyle/>
          <a:p>
            <a:pPr algn="ctr"/>
            <a:r>
              <a:rPr lang="tr-TR" altLang="tr-TR" sz="2400" b="1" dirty="0"/>
              <a:t>DOĞUM NEDENİYLE YARIM ÇALIŞMA HAKKI</a:t>
            </a:r>
            <a:endParaRPr lang="tr-TR" altLang="tr-TR" sz="3100" b="1" dirty="0">
              <a:solidFill>
                <a:srgbClr val="FFFF00"/>
              </a:solidFill>
            </a:endParaRPr>
          </a:p>
        </p:txBody>
      </p:sp>
      <p:sp>
        <p:nvSpPr>
          <p:cNvPr id="6" name="İçerik Yer Tutucusu 5"/>
          <p:cNvSpPr>
            <a:spLocks noGrp="1"/>
          </p:cNvSpPr>
          <p:nvPr>
            <p:ph idx="1"/>
          </p:nvPr>
        </p:nvSpPr>
        <p:spPr>
          <a:xfrm>
            <a:off x="349500" y="890125"/>
            <a:ext cx="11464872" cy="5357056"/>
          </a:xfrm>
        </p:spPr>
        <p:txBody>
          <a:bodyPr>
            <a:noAutofit/>
          </a:bodyPr>
          <a:lstStyle/>
          <a:p>
            <a:pPr>
              <a:defRPr/>
            </a:pPr>
            <a:r>
              <a:rPr lang="tr-TR" sz="3200" dirty="0"/>
              <a:t>Mücbir sebepler dışında,</a:t>
            </a:r>
            <a:r>
              <a:rPr lang="tr-TR" sz="3200" dirty="0">
                <a:solidFill>
                  <a:srgbClr val="FF0000"/>
                </a:solidFill>
              </a:rPr>
              <a:t> </a:t>
            </a:r>
            <a:r>
              <a:rPr lang="tr-TR" sz="4000" b="1" dirty="0">
                <a:solidFill>
                  <a:srgbClr val="FFFF00"/>
                </a:solidFill>
                <a:latin typeface="+mj-lt"/>
                <a:ea typeface="+mj-ea"/>
                <a:cs typeface="+mj-cs"/>
              </a:rPr>
              <a:t>başvuruda gecikilen süre </a:t>
            </a:r>
            <a:r>
              <a:rPr lang="tr-TR" sz="3200" dirty="0"/>
              <a:t>doğum ve evlat edinme sonrası yarım çalışma ödeneği almaya hak kazanılan </a:t>
            </a:r>
            <a:r>
              <a:rPr lang="tr-TR" sz="4000" b="1" dirty="0">
                <a:solidFill>
                  <a:srgbClr val="FFFF00"/>
                </a:solidFill>
                <a:latin typeface="+mj-lt"/>
                <a:ea typeface="+mj-ea"/>
                <a:cs typeface="+mj-cs"/>
              </a:rPr>
              <a:t>toplam süreden düşülerek </a:t>
            </a:r>
            <a:r>
              <a:rPr lang="tr-TR" sz="3200" dirty="0"/>
              <a:t>ödeme yapılır.  </a:t>
            </a:r>
          </a:p>
          <a:p>
            <a:pPr>
              <a:defRPr/>
            </a:pPr>
            <a:r>
              <a:rPr lang="tr-TR" sz="3200" dirty="0"/>
              <a:t>Bu ödemeler Damga Vergisi hariç vergi ve kesintiye tabi tutulmaz. </a:t>
            </a:r>
          </a:p>
          <a:p>
            <a:pPr>
              <a:defRPr/>
            </a:pPr>
            <a:r>
              <a:rPr lang="tr-TR" sz="3200" dirty="0"/>
              <a:t>Geçici </a:t>
            </a:r>
            <a:r>
              <a:rPr lang="tr-TR" sz="3200" dirty="0" err="1"/>
              <a:t>işgöremezlik</a:t>
            </a:r>
            <a:r>
              <a:rPr lang="tr-TR" sz="3200" dirty="0"/>
              <a:t> ödeneği almaya hak kazananlara, bu durumlarının devamı süresince doğum ve evlat edinme sonrası yarım çalışma ödeneği ödenmez. </a:t>
            </a:r>
          </a:p>
        </p:txBody>
      </p:sp>
    </p:spTree>
    <p:extLst>
      <p:ext uri="{BB962C8B-B14F-4D97-AF65-F5344CB8AC3E}">
        <p14:creationId xmlns:p14="http://schemas.microsoft.com/office/powerpoint/2010/main" val="190772591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542165" y="420786"/>
            <a:ext cx="11215561" cy="1068149"/>
          </a:xfrm>
        </p:spPr>
        <p:txBody>
          <a:bodyPr>
            <a:noAutofit/>
          </a:bodyPr>
          <a:lstStyle/>
          <a:p>
            <a:pPr algn="ctr"/>
            <a:r>
              <a:rPr lang="tr-TR" sz="2800" b="1" dirty="0"/>
              <a:t>“YARIM ÇALIŞMA ÖDENEĞİ”NDE EKSİK GÜN NEDENİ</a:t>
            </a:r>
            <a:endParaRPr lang="tr-TR" altLang="tr-TR" sz="2800" dirty="0">
              <a:solidFill>
                <a:srgbClr val="FF0000"/>
              </a:solidFill>
            </a:endParaRPr>
          </a:p>
        </p:txBody>
      </p:sp>
      <p:sp>
        <p:nvSpPr>
          <p:cNvPr id="6" name="İçerik Yer Tutucusu 5"/>
          <p:cNvSpPr>
            <a:spLocks noGrp="1"/>
          </p:cNvSpPr>
          <p:nvPr>
            <p:ph idx="1"/>
          </p:nvPr>
        </p:nvSpPr>
        <p:spPr>
          <a:xfrm>
            <a:off x="542166" y="1254266"/>
            <a:ext cx="11215560" cy="4766208"/>
          </a:xfrm>
        </p:spPr>
        <p:txBody>
          <a:bodyPr>
            <a:noAutofit/>
          </a:bodyPr>
          <a:lstStyle/>
          <a:p>
            <a:r>
              <a:rPr lang="tr-TR" sz="3200" dirty="0"/>
              <a:t>SGK E Bildirge ekranına aşağıda ekran görüntüsü verildiği üzere </a:t>
            </a:r>
            <a:r>
              <a:rPr lang="tr-TR" sz="3200" b="1" dirty="0"/>
              <a:t>“ 23” ve “24”</a:t>
            </a:r>
            <a:r>
              <a:rPr lang="tr-TR" sz="3200" dirty="0"/>
              <a:t> kodları eklenmiştir.</a:t>
            </a:r>
          </a:p>
          <a:p>
            <a:r>
              <a:rPr lang="tr-TR" sz="3200" b="1" dirty="0"/>
              <a:t>“23- Yarım Çalışma Ödeneği”</a:t>
            </a:r>
            <a:r>
              <a:rPr lang="tr-TR" sz="3200" dirty="0"/>
              <a:t> eksik gün nedeni 15 günlük bildirim için kullanacak olup “</a:t>
            </a:r>
            <a:r>
              <a:rPr lang="tr-TR" sz="3200" b="1" dirty="0"/>
              <a:t>24- Yarım Çalışma Ödeneği ve Diğer Nedenler”</a:t>
            </a:r>
            <a:r>
              <a:rPr lang="tr-TR" sz="3200" dirty="0"/>
              <a:t> eksik gün nedeni ise 15 günden az çalışma olması durumunda (yarım çalışma + devamsızlık veya rapor vb. için) yapılacak bildirimler için kullanılacaktır. </a:t>
            </a:r>
            <a:endParaRPr lang="tr-TR" dirty="0"/>
          </a:p>
        </p:txBody>
      </p:sp>
    </p:spTree>
    <p:extLst>
      <p:ext uri="{BB962C8B-B14F-4D97-AF65-F5344CB8AC3E}">
        <p14:creationId xmlns:p14="http://schemas.microsoft.com/office/powerpoint/2010/main" val="2768640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898215" y="161841"/>
            <a:ext cx="10657211" cy="712099"/>
          </a:xfrm>
        </p:spPr>
        <p:txBody>
          <a:bodyPr>
            <a:normAutofit/>
          </a:bodyPr>
          <a:lstStyle/>
          <a:p>
            <a:pPr algn="ctr"/>
            <a:r>
              <a:rPr lang="tr-TR" altLang="tr-TR" b="1" dirty="0"/>
              <a:t>SAĞLIK ÇALIŞANLARININ YIPRANMA HAKKI</a:t>
            </a:r>
            <a:endParaRPr lang="tr-TR" altLang="tr-TR" b="1" dirty="0">
              <a:solidFill>
                <a:srgbClr val="FFFF00"/>
              </a:solidFill>
            </a:endParaRPr>
          </a:p>
        </p:txBody>
      </p:sp>
      <p:sp>
        <p:nvSpPr>
          <p:cNvPr id="6" name="İçerik Yer Tutucusu 5"/>
          <p:cNvSpPr>
            <a:spLocks noGrp="1"/>
          </p:cNvSpPr>
          <p:nvPr>
            <p:ph idx="1"/>
          </p:nvPr>
        </p:nvSpPr>
        <p:spPr>
          <a:xfrm>
            <a:off x="534074" y="695915"/>
            <a:ext cx="11136884" cy="5809918"/>
          </a:xfrm>
        </p:spPr>
        <p:txBody>
          <a:bodyPr>
            <a:noAutofit/>
          </a:bodyPr>
          <a:lstStyle/>
          <a:p>
            <a:r>
              <a:rPr lang="tr-TR" b="1" dirty="0"/>
              <a:t>Kimler yararlanacak?</a:t>
            </a:r>
          </a:p>
          <a:p>
            <a:r>
              <a:rPr lang="tr-TR" b="1" dirty="0"/>
              <a:t>Sağlık çalışanları için 03 Ağustos 2018 tarihinden itibaren getirilen yıpranma payından yararlanabilmek için; </a:t>
            </a:r>
          </a:p>
          <a:p>
            <a:r>
              <a:rPr lang="tr-TR" b="1" dirty="0"/>
              <a:t>• İnsan sağlığına ilişkin işlerde 4(a) kapsamında çalışmak, </a:t>
            </a:r>
          </a:p>
          <a:p>
            <a:r>
              <a:rPr lang="tr-TR" b="1" dirty="0"/>
              <a:t>• İlgili kanunlarına göre sağlık meslek mensubu sayılmak ve insan sağlığı için koruyucu, teşhis, tedavi ve </a:t>
            </a:r>
            <a:r>
              <a:rPr lang="tr-TR" b="1" dirty="0" err="1"/>
              <a:t>rehabilite</a:t>
            </a:r>
            <a:r>
              <a:rPr lang="tr-TR" b="1" dirty="0"/>
              <a:t> edici hizmetlerde çalışmak temel şarttır. Hekim, diş hekimi, hemşire, ebe, eczacı, diyaliz teknikeri, psikolog (klinik), </a:t>
            </a:r>
            <a:r>
              <a:rPr lang="tr-TR" b="1" dirty="0" err="1"/>
              <a:t>odyolog</a:t>
            </a:r>
            <a:r>
              <a:rPr lang="tr-TR" b="1" dirty="0"/>
              <a:t>, diyetisyen, dil ve konuşma terapisti gibi sağlık hizmetlerinde çalışanlar bu haktan yararlanabilecek. </a:t>
            </a:r>
          </a:p>
          <a:p>
            <a:r>
              <a:rPr lang="tr-TR" b="1" dirty="0"/>
              <a:t>Doğrudan işin kontrolü ve denetim görevini üstlenen ve/veya idareci konumunda olan sağlık meslek mensupları, insan sağlığını koruyucu, teşhis ve tedavi ve </a:t>
            </a:r>
            <a:r>
              <a:rPr lang="tr-TR" b="1" dirty="0" err="1"/>
              <a:t>rehabilite</a:t>
            </a:r>
            <a:r>
              <a:rPr lang="tr-TR" b="1" dirty="0"/>
              <a:t> edici hizmetlerde fiilen çalışmadıkları sürece fiili hizmet süresi zammından yararlanamayacak. </a:t>
            </a:r>
            <a:endParaRPr lang="tr-TR" dirty="0"/>
          </a:p>
        </p:txBody>
      </p:sp>
    </p:spTree>
    <p:extLst>
      <p:ext uri="{BB962C8B-B14F-4D97-AF65-F5344CB8AC3E}">
        <p14:creationId xmlns:p14="http://schemas.microsoft.com/office/powerpoint/2010/main" val="409478645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Unvan 4"/>
          <p:cNvSpPr>
            <a:spLocks noGrp="1"/>
          </p:cNvSpPr>
          <p:nvPr>
            <p:ph type="title"/>
          </p:nvPr>
        </p:nvSpPr>
        <p:spPr>
          <a:xfrm>
            <a:off x="2147525" y="507275"/>
            <a:ext cx="8856662" cy="387350"/>
          </a:xfrm>
        </p:spPr>
        <p:txBody>
          <a:bodyPr>
            <a:normAutofit fontScale="90000"/>
          </a:bodyPr>
          <a:lstStyle/>
          <a:p>
            <a:pPr algn="ctr"/>
            <a:r>
              <a:rPr lang="tr-TR" altLang="tr-TR" sz="2400" b="1" dirty="0"/>
              <a:t>DOĞUM SONRASI KISMİ SÜRELİ (</a:t>
            </a:r>
            <a:r>
              <a:rPr lang="tr-TR" altLang="tr-TR" sz="2400" b="1" dirty="0">
                <a:solidFill>
                  <a:srgbClr val="FFFF00"/>
                </a:solidFill>
              </a:rPr>
              <a:t>PART-TİME) ÇALIŞMA)</a:t>
            </a:r>
          </a:p>
        </p:txBody>
      </p:sp>
      <p:sp>
        <p:nvSpPr>
          <p:cNvPr id="6" name="İçerik Yer Tutucusu 5"/>
          <p:cNvSpPr>
            <a:spLocks noGrp="1"/>
          </p:cNvSpPr>
          <p:nvPr>
            <p:ph idx="1"/>
          </p:nvPr>
        </p:nvSpPr>
        <p:spPr>
          <a:xfrm>
            <a:off x="643738" y="970240"/>
            <a:ext cx="11001799" cy="5481765"/>
          </a:xfrm>
        </p:spPr>
        <p:txBody>
          <a:bodyPr>
            <a:noAutofit/>
          </a:bodyPr>
          <a:lstStyle/>
          <a:p>
            <a:pPr>
              <a:defRPr/>
            </a:pPr>
            <a:r>
              <a:rPr lang="tr-TR" dirty="0"/>
              <a:t>Doğum sonrası izinlerin bitiminden sonra mecburi ilköğretim çağının başladığı tarihi takip eden aybaşına kadar </a:t>
            </a:r>
            <a:r>
              <a:rPr lang="tr-TR" sz="3200" b="1" dirty="0">
                <a:solidFill>
                  <a:srgbClr val="FFFF00"/>
                </a:solidFill>
                <a:latin typeface="+mj-lt"/>
                <a:ea typeface="+mj-ea"/>
                <a:cs typeface="+mj-cs"/>
              </a:rPr>
              <a:t>ebeveynlerden biri kısmi süreli çalışma</a:t>
            </a:r>
            <a:r>
              <a:rPr lang="tr-TR" dirty="0">
                <a:solidFill>
                  <a:srgbClr val="FF0000"/>
                </a:solidFill>
              </a:rPr>
              <a:t> </a:t>
            </a:r>
            <a:r>
              <a:rPr lang="tr-TR" dirty="0"/>
              <a:t>talebinde bulunabilecek. </a:t>
            </a:r>
          </a:p>
          <a:p>
            <a:pPr>
              <a:defRPr/>
            </a:pPr>
            <a:r>
              <a:rPr lang="tr-TR" dirty="0"/>
              <a:t>Ebeveynlerden birinin çalışmaması hâlinde</a:t>
            </a:r>
            <a:r>
              <a:rPr lang="tr-TR" sz="3200" b="1" dirty="0">
                <a:solidFill>
                  <a:srgbClr val="FFFF00"/>
                </a:solidFill>
                <a:latin typeface="+mj-lt"/>
                <a:ea typeface="+mj-ea"/>
                <a:cs typeface="+mj-cs"/>
              </a:rPr>
              <a:t>, çalışan eş kısmi süreli çalışma talebinde bulunamayacak. </a:t>
            </a:r>
          </a:p>
          <a:p>
            <a:pPr>
              <a:defRPr/>
            </a:pPr>
            <a:r>
              <a:rPr lang="tr-TR" dirty="0"/>
              <a:t>Üç yaşını doldurmamış bir çocuğu eşiyle birlikte veya münferiden evlat edinenler de çocuğun </a:t>
            </a:r>
            <a:r>
              <a:rPr lang="tr-TR" sz="3200" b="1" dirty="0">
                <a:solidFill>
                  <a:srgbClr val="FFFF00"/>
                </a:solidFill>
                <a:latin typeface="+mj-lt"/>
                <a:ea typeface="+mj-ea"/>
                <a:cs typeface="+mj-cs"/>
              </a:rPr>
              <a:t>fiilen teslim edildiği tarihten itibaren </a:t>
            </a:r>
            <a:r>
              <a:rPr lang="tr-TR" dirty="0"/>
              <a:t>bu haktan faydalanacak</a:t>
            </a:r>
          </a:p>
          <a:p>
            <a:pPr>
              <a:defRPr/>
            </a:pPr>
            <a:r>
              <a:rPr lang="tr-TR" dirty="0"/>
              <a:t>Bu talep işveren tarafından karşılanacak ve </a:t>
            </a:r>
            <a:r>
              <a:rPr lang="tr-TR" sz="3200" b="1" dirty="0">
                <a:solidFill>
                  <a:srgbClr val="FFFF00"/>
                </a:solidFill>
                <a:latin typeface="+mj-lt"/>
                <a:ea typeface="+mj-ea"/>
                <a:cs typeface="+mj-cs"/>
              </a:rPr>
              <a:t>geçerli fesih nedeni sayılmayacak</a:t>
            </a:r>
            <a:r>
              <a:rPr lang="tr-TR" b="1" dirty="0">
                <a:solidFill>
                  <a:srgbClr val="FFFF00"/>
                </a:solidFill>
                <a:latin typeface="+mj-lt"/>
                <a:ea typeface="+mj-ea"/>
                <a:cs typeface="+mj-cs"/>
              </a:rPr>
              <a:t>. </a:t>
            </a:r>
          </a:p>
        </p:txBody>
      </p:sp>
    </p:spTree>
    <p:extLst>
      <p:ext uri="{BB962C8B-B14F-4D97-AF65-F5344CB8AC3E}">
        <p14:creationId xmlns:p14="http://schemas.microsoft.com/office/powerpoint/2010/main" val="49004382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731520" y="347959"/>
            <a:ext cx="10109381" cy="736374"/>
          </a:xfrm>
        </p:spPr>
        <p:txBody>
          <a:bodyPr>
            <a:noAutofit/>
          </a:bodyPr>
          <a:lstStyle/>
          <a:p>
            <a:pPr algn="ctr"/>
            <a:r>
              <a:rPr lang="tr-TR" altLang="tr-TR" sz="2400" b="1" dirty="0"/>
              <a:t>DOĞUM SONRASI KISMİ SÜRELİ (</a:t>
            </a:r>
            <a:r>
              <a:rPr lang="tr-TR" altLang="tr-TR" sz="2400" b="1" dirty="0">
                <a:solidFill>
                  <a:srgbClr val="FFFF00"/>
                </a:solidFill>
              </a:rPr>
              <a:t>PART-TİME) ÇALIŞMA</a:t>
            </a:r>
          </a:p>
        </p:txBody>
      </p:sp>
      <p:sp>
        <p:nvSpPr>
          <p:cNvPr id="6" name="İçerik Yer Tutucusu 5"/>
          <p:cNvSpPr>
            <a:spLocks noGrp="1"/>
          </p:cNvSpPr>
          <p:nvPr>
            <p:ph idx="1"/>
          </p:nvPr>
        </p:nvSpPr>
        <p:spPr>
          <a:xfrm>
            <a:off x="731520" y="1340189"/>
            <a:ext cx="10979331" cy="5031350"/>
          </a:xfrm>
        </p:spPr>
        <p:txBody>
          <a:bodyPr>
            <a:noAutofit/>
          </a:bodyPr>
          <a:lstStyle/>
          <a:p>
            <a:pPr>
              <a:defRPr/>
            </a:pPr>
            <a:r>
              <a:rPr lang="tr-TR" sz="3200" dirty="0"/>
              <a:t>Kısmi süreli çalışmaya başlayan işçi, </a:t>
            </a:r>
            <a:r>
              <a:rPr lang="tr-TR" sz="3600" b="1" dirty="0">
                <a:solidFill>
                  <a:srgbClr val="FFFF00"/>
                </a:solidFill>
                <a:latin typeface="+mj-lt"/>
                <a:ea typeface="+mj-ea"/>
                <a:cs typeface="+mj-cs"/>
              </a:rPr>
              <a:t>aynı çocuk için bir daha bu haktan faydalanmamak</a:t>
            </a:r>
            <a:r>
              <a:rPr lang="tr-TR" sz="3200" dirty="0">
                <a:solidFill>
                  <a:srgbClr val="FF0000"/>
                </a:solidFill>
              </a:rPr>
              <a:t> </a:t>
            </a:r>
            <a:r>
              <a:rPr lang="tr-TR" sz="3200" dirty="0"/>
              <a:t>üzere tam zamanlı çalışmaya dönebilecek. </a:t>
            </a:r>
          </a:p>
          <a:p>
            <a:pPr>
              <a:defRPr/>
            </a:pPr>
            <a:r>
              <a:rPr lang="tr-TR" sz="3200" dirty="0"/>
              <a:t>Kısmi süreli çalışmaya geçen işçinin tam zamanlı çalışmaya başlaması durumunda </a:t>
            </a:r>
            <a:r>
              <a:rPr lang="tr-TR" sz="3600" b="1" dirty="0">
                <a:solidFill>
                  <a:srgbClr val="FFFF00"/>
                </a:solidFill>
                <a:latin typeface="+mj-lt"/>
                <a:ea typeface="+mj-ea"/>
                <a:cs typeface="+mj-cs"/>
              </a:rPr>
              <a:t>yerine işe alınan işçinin iş sözleşmesi kendiliğinden sona erecek. </a:t>
            </a:r>
          </a:p>
          <a:p>
            <a:pPr>
              <a:defRPr/>
            </a:pPr>
            <a:r>
              <a:rPr lang="tr-TR" sz="3200" dirty="0"/>
              <a:t>Bu haktan faydalanmak veya tam zamanlı çalışmaya geri dönmek isteyen işçi işverene bunu </a:t>
            </a:r>
            <a:r>
              <a:rPr lang="tr-TR" sz="3600" b="1" dirty="0">
                <a:solidFill>
                  <a:srgbClr val="FFFF00"/>
                </a:solidFill>
                <a:latin typeface="+mj-lt"/>
                <a:ea typeface="+mj-ea"/>
                <a:cs typeface="+mj-cs"/>
              </a:rPr>
              <a:t>en az bir ay önce yazılı olarak </a:t>
            </a:r>
            <a:r>
              <a:rPr lang="tr-TR" sz="3200" dirty="0"/>
              <a:t>bildirecek. </a:t>
            </a:r>
          </a:p>
          <a:p>
            <a:pPr>
              <a:defRPr/>
            </a:pPr>
            <a:endParaRPr lang="tr-TR" sz="2600" dirty="0"/>
          </a:p>
        </p:txBody>
      </p:sp>
    </p:spTree>
    <p:extLst>
      <p:ext uri="{BB962C8B-B14F-4D97-AF65-F5344CB8AC3E}">
        <p14:creationId xmlns:p14="http://schemas.microsoft.com/office/powerpoint/2010/main" val="80261371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p:cNvSpPr>
            <a:spLocks noGrp="1"/>
          </p:cNvSpPr>
          <p:nvPr>
            <p:ph idx="1"/>
          </p:nvPr>
        </p:nvSpPr>
        <p:spPr>
          <a:xfrm>
            <a:off x="461246" y="1000897"/>
            <a:ext cx="11209711" cy="5504935"/>
          </a:xfrm>
        </p:spPr>
        <p:txBody>
          <a:bodyPr>
            <a:noAutofit/>
          </a:bodyPr>
          <a:lstStyle/>
          <a:p>
            <a:r>
              <a:rPr lang="tr-TR" b="1" i="1" u="sng" dirty="0"/>
              <a:t>Kısmi süreli çalışma talebi ve şekli</a:t>
            </a:r>
          </a:p>
          <a:p>
            <a:r>
              <a:rPr lang="tr-TR" sz="3200" dirty="0"/>
              <a:t>İşçi, analık izninin, ücretsiz iznin veya diğer ücretsiz iznin bitiminden itibaren çocuğun mecburi ilköğretim çağının başladığı tarihi takip eden ay başına kadar herhangi bir zamanda kısmi süreli çalışma talebinde bulunabilir. </a:t>
            </a:r>
          </a:p>
          <a:p>
            <a:r>
              <a:rPr lang="tr-TR" sz="3200" dirty="0"/>
              <a:t>Kısmi süreli çalışma talebi, ücretsiz izin süresi kesilerek de yapılabilir. Ücretsiz iznin tamamının kullanılması şartı aranmaz. </a:t>
            </a:r>
          </a:p>
          <a:p>
            <a:r>
              <a:rPr lang="tr-TR" sz="3200" dirty="0"/>
              <a:t>Kısmi süreli çalışma talebi, bu haktan faydalanmaya başlamadan en az bir ay önce işçi tarafından yazılı olarak işverene bildirilir. </a:t>
            </a:r>
          </a:p>
        </p:txBody>
      </p:sp>
      <p:sp>
        <p:nvSpPr>
          <p:cNvPr id="4" name="Unvan 4">
            <a:extLst>
              <a:ext uri="{FF2B5EF4-FFF2-40B4-BE49-F238E27FC236}">
                <a16:creationId xmlns:a16="http://schemas.microsoft.com/office/drawing/2014/main" id="{10FF0C17-55E0-42E8-9A0E-630E10472E2C}"/>
              </a:ext>
            </a:extLst>
          </p:cNvPr>
          <p:cNvSpPr txBox="1">
            <a:spLocks/>
          </p:cNvSpPr>
          <p:nvPr/>
        </p:nvSpPr>
        <p:spPr>
          <a:xfrm>
            <a:off x="647363" y="352168"/>
            <a:ext cx="10161939" cy="64872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800" kern="1200">
                <a:solidFill>
                  <a:schemeClr val="bg1"/>
                </a:solidFill>
                <a:latin typeface="+mj-lt"/>
                <a:ea typeface="+mj-ea"/>
                <a:cs typeface="+mj-cs"/>
              </a:defRPr>
            </a:lvl1pPr>
          </a:lstStyle>
          <a:p>
            <a:pPr algn="ctr"/>
            <a:r>
              <a:rPr lang="tr-TR" altLang="tr-TR" sz="2400" b="1" dirty="0"/>
              <a:t>DOĞUM SONRASI KISMİ SÜRELİ (</a:t>
            </a:r>
            <a:r>
              <a:rPr lang="tr-TR" altLang="tr-TR" sz="2400" b="1" dirty="0">
                <a:solidFill>
                  <a:srgbClr val="FFFF00"/>
                </a:solidFill>
              </a:rPr>
              <a:t>PART-TİME) ÇALIŞMA</a:t>
            </a:r>
          </a:p>
        </p:txBody>
      </p:sp>
    </p:spTree>
    <p:extLst>
      <p:ext uri="{BB962C8B-B14F-4D97-AF65-F5344CB8AC3E}">
        <p14:creationId xmlns:p14="http://schemas.microsoft.com/office/powerpoint/2010/main" val="178233909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610653" y="352168"/>
            <a:ext cx="11379644" cy="648729"/>
          </a:xfrm>
        </p:spPr>
        <p:txBody>
          <a:bodyPr>
            <a:normAutofit/>
          </a:bodyPr>
          <a:lstStyle/>
          <a:p>
            <a:pPr algn="ctr"/>
            <a:r>
              <a:rPr lang="tr-TR" altLang="tr-TR" sz="2400" b="1" dirty="0"/>
              <a:t>DOĞUM SONRASI KISMİ SÜRELİ (</a:t>
            </a:r>
            <a:r>
              <a:rPr lang="tr-TR" altLang="tr-TR" sz="2400" b="1" dirty="0">
                <a:solidFill>
                  <a:srgbClr val="FFFF00"/>
                </a:solidFill>
              </a:rPr>
              <a:t>PART-TİME) ÇALIŞMA</a:t>
            </a:r>
          </a:p>
        </p:txBody>
      </p:sp>
      <p:sp>
        <p:nvSpPr>
          <p:cNvPr id="6" name="İçerik Yer Tutucusu 5"/>
          <p:cNvSpPr>
            <a:spLocks noGrp="1"/>
          </p:cNvSpPr>
          <p:nvPr>
            <p:ph idx="1"/>
          </p:nvPr>
        </p:nvSpPr>
        <p:spPr>
          <a:xfrm>
            <a:off x="291314" y="1000897"/>
            <a:ext cx="11379644" cy="5504935"/>
          </a:xfrm>
        </p:spPr>
        <p:txBody>
          <a:bodyPr>
            <a:noAutofit/>
          </a:bodyPr>
          <a:lstStyle/>
          <a:p>
            <a:r>
              <a:rPr lang="tr-TR" sz="3200" b="1" dirty="0"/>
              <a:t>Kısmi süreli çalışma talebinin unsurları (</a:t>
            </a:r>
            <a:r>
              <a:rPr lang="tr-TR" sz="3200" b="1" dirty="0" err="1"/>
              <a:t>Yön.Md</a:t>
            </a:r>
            <a:r>
              <a:rPr lang="tr-TR" sz="3200" b="1" dirty="0"/>
              <a:t>. 9)</a:t>
            </a:r>
            <a:endParaRPr lang="tr-TR" sz="3200" dirty="0"/>
          </a:p>
          <a:p>
            <a:r>
              <a:rPr lang="tr-TR" sz="3200" dirty="0"/>
              <a:t>İşçinin kısmi süreli çalışma talebinde, kısmi süreli çalışmaya başlayacağı tarih ile tüm iş günlerinde çalışılacak olması hâlinde çalışmanın başlama ve bitiş saatleri, haftanın belirli günlerinde çalışılacak olması hâlinde ise tercih edilen iş günleri yer alır. </a:t>
            </a:r>
          </a:p>
          <a:p>
            <a:r>
              <a:rPr lang="tr-TR" sz="3200" dirty="0"/>
              <a:t>İşçi, eşinin çalıştığına dair belgeyi kısmi süreli çalışma talebine eklemek zorundadır.</a:t>
            </a:r>
          </a:p>
          <a:p>
            <a:r>
              <a:rPr lang="tr-TR" sz="3200" dirty="0"/>
              <a:t>İşçinin kısmi süreli çalışma talep dilekçesi, işveren tarafından işçinin özlük dosyasında saklanır.</a:t>
            </a:r>
          </a:p>
        </p:txBody>
      </p:sp>
    </p:spTree>
    <p:extLst>
      <p:ext uri="{BB962C8B-B14F-4D97-AF65-F5344CB8AC3E}">
        <p14:creationId xmlns:p14="http://schemas.microsoft.com/office/powerpoint/2010/main" val="357575762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704006" y="159866"/>
            <a:ext cx="10641028" cy="714073"/>
          </a:xfrm>
        </p:spPr>
        <p:txBody>
          <a:bodyPr>
            <a:normAutofit/>
          </a:bodyPr>
          <a:lstStyle/>
          <a:p>
            <a:pPr algn="ctr"/>
            <a:r>
              <a:rPr lang="tr-TR" altLang="tr-TR" sz="2400" b="1" dirty="0"/>
              <a:t>DOĞUM SONRASI KISMİ SÜRELİ (</a:t>
            </a:r>
            <a:r>
              <a:rPr lang="tr-TR" altLang="tr-TR" sz="2400" b="1" dirty="0">
                <a:solidFill>
                  <a:srgbClr val="FFFF00"/>
                </a:solidFill>
              </a:rPr>
              <a:t>PART-TİME) ÇALIŞMA</a:t>
            </a:r>
          </a:p>
        </p:txBody>
      </p:sp>
      <p:sp>
        <p:nvSpPr>
          <p:cNvPr id="6" name="İçerik Yer Tutucusu 5"/>
          <p:cNvSpPr>
            <a:spLocks noGrp="1"/>
          </p:cNvSpPr>
          <p:nvPr>
            <p:ph idx="1"/>
          </p:nvPr>
        </p:nvSpPr>
        <p:spPr>
          <a:xfrm>
            <a:off x="704006" y="873939"/>
            <a:ext cx="11312667" cy="5348835"/>
          </a:xfrm>
        </p:spPr>
        <p:txBody>
          <a:bodyPr>
            <a:noAutofit/>
          </a:bodyPr>
          <a:lstStyle/>
          <a:p>
            <a:r>
              <a:rPr lang="tr-TR" b="1" dirty="0"/>
              <a:t>Kısmi süreli çalışma talebinin şartları (Md. 10)</a:t>
            </a:r>
            <a:endParaRPr lang="tr-TR" dirty="0"/>
          </a:p>
          <a:p>
            <a:r>
              <a:rPr lang="tr-TR" dirty="0"/>
              <a:t>Ebeveynlerden birinin çalışmaması hâlinde, çalışan eş kısmi süreli çalışma talebinde bulunamaz.  Ancak, ebeveynlerden birinin çalışma şartı;</a:t>
            </a:r>
          </a:p>
          <a:p>
            <a:r>
              <a:rPr lang="tr-TR" dirty="0"/>
              <a:t>a) Ebeveynlerden birinin sürekli bakım ve tedavisini gerektiren bir hastalığının olması ve bu hastalığın tam teşekküllü hastane ya da üniversite hastanesinden alınacak doktor raporuyla belgelendirilmesi,</a:t>
            </a:r>
          </a:p>
          <a:p>
            <a:r>
              <a:rPr lang="tr-TR" dirty="0"/>
              <a:t>b) Velayetin mahkemece eşlerden birine verilmesi hâlinde çocuğun velayetine sahip ebeveynin talepte bulunması, </a:t>
            </a:r>
          </a:p>
          <a:p>
            <a:r>
              <a:rPr lang="tr-TR" dirty="0"/>
              <a:t>c) Üç yaşını doldurmamış bir çocuğun münferiden evlat edinilmesi,</a:t>
            </a:r>
          </a:p>
          <a:p>
            <a:r>
              <a:rPr lang="tr-TR" dirty="0"/>
              <a:t>hâllerinde aranmaz. Kısmi süreli çalışma talebi şartları, sadece başvuru sırasında aranır. Bu şartların kısmi süreli çalışma sırasında kaybedilmesi durumunda söz konusu hak devam eder.</a:t>
            </a:r>
          </a:p>
        </p:txBody>
      </p:sp>
    </p:spTree>
    <p:extLst>
      <p:ext uri="{BB962C8B-B14F-4D97-AF65-F5344CB8AC3E}">
        <p14:creationId xmlns:p14="http://schemas.microsoft.com/office/powerpoint/2010/main" val="274448877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1705792" y="327391"/>
            <a:ext cx="8856662" cy="387350"/>
          </a:xfrm>
        </p:spPr>
        <p:txBody>
          <a:bodyPr>
            <a:normAutofit fontScale="90000"/>
          </a:bodyPr>
          <a:lstStyle/>
          <a:p>
            <a:pPr algn="ctr"/>
            <a:r>
              <a:rPr lang="tr-TR" altLang="tr-TR" sz="2400" b="1" dirty="0"/>
              <a:t>DOĞUM SONRASI KISMİ SÜRELİ (</a:t>
            </a:r>
            <a:r>
              <a:rPr lang="tr-TR" altLang="tr-TR" sz="2400" b="1" dirty="0">
                <a:solidFill>
                  <a:srgbClr val="FFFF00"/>
                </a:solidFill>
              </a:rPr>
              <a:t>PART-TİME) ÇALIŞMA</a:t>
            </a:r>
          </a:p>
        </p:txBody>
      </p:sp>
      <p:sp>
        <p:nvSpPr>
          <p:cNvPr id="6" name="İçerik Yer Tutucusu 5"/>
          <p:cNvSpPr>
            <a:spLocks noGrp="1"/>
          </p:cNvSpPr>
          <p:nvPr>
            <p:ph idx="1"/>
          </p:nvPr>
        </p:nvSpPr>
        <p:spPr>
          <a:xfrm>
            <a:off x="738836" y="994867"/>
            <a:ext cx="10932122" cy="5510966"/>
          </a:xfrm>
        </p:spPr>
        <p:txBody>
          <a:bodyPr>
            <a:noAutofit/>
          </a:bodyPr>
          <a:lstStyle/>
          <a:p>
            <a:r>
              <a:rPr lang="tr-TR" b="1" dirty="0"/>
              <a:t>Kısmi süreli çalışma talebinin işverence karşılanması (</a:t>
            </a:r>
            <a:r>
              <a:rPr lang="tr-TR" b="1" dirty="0" err="1"/>
              <a:t>Yön.Md</a:t>
            </a:r>
            <a:r>
              <a:rPr lang="tr-TR" b="1" dirty="0"/>
              <a:t>. 11)</a:t>
            </a:r>
          </a:p>
          <a:p>
            <a:r>
              <a:rPr lang="tr-TR" dirty="0"/>
              <a:t>Usulüne uygun olarak yapılan kısmi süreli çalışma talebi, bildirim tarihinden itibaren en geç bir ay içinde işveren tarafından karşılanır. </a:t>
            </a:r>
          </a:p>
          <a:p>
            <a:r>
              <a:rPr lang="tr-TR" dirty="0"/>
              <a:t>İşveren; işçiye, talebin karşılandığını yazılı olarak bildirir.</a:t>
            </a:r>
          </a:p>
          <a:p>
            <a:r>
              <a:rPr lang="tr-TR" dirty="0"/>
              <a:t>İşveren tarafından süresi içinde işçinin talep dilekçesine cevap verilmemesi hâlinde, talep işçinin dilekçesinde belirtilen tarihte veya bu tarihi takip eden ilk iş gününde geçerlilik kazanır. </a:t>
            </a:r>
          </a:p>
          <a:p>
            <a:r>
              <a:rPr lang="tr-TR" dirty="0"/>
              <a:t>İşçinin belirtilen tarihte iş edimini sunmaya başlaması kaydıyla kısmi süreli çalışma talebi geçerli fesih nedeni sayılmaz.</a:t>
            </a:r>
          </a:p>
        </p:txBody>
      </p:sp>
    </p:spTree>
    <p:extLst>
      <p:ext uri="{BB962C8B-B14F-4D97-AF65-F5344CB8AC3E}">
        <p14:creationId xmlns:p14="http://schemas.microsoft.com/office/powerpoint/2010/main" val="322493913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1698813" y="124966"/>
            <a:ext cx="8856662" cy="387350"/>
          </a:xfrm>
        </p:spPr>
        <p:txBody>
          <a:bodyPr>
            <a:normAutofit fontScale="90000"/>
          </a:bodyPr>
          <a:lstStyle/>
          <a:p>
            <a:pPr algn="ctr"/>
            <a:r>
              <a:rPr lang="tr-TR" altLang="tr-TR" sz="2400" b="1" dirty="0"/>
              <a:t>DOĞUM SONRASI KISMİ SÜRELİ (</a:t>
            </a:r>
            <a:r>
              <a:rPr lang="tr-TR" altLang="tr-TR" sz="2400" b="1" dirty="0">
                <a:solidFill>
                  <a:srgbClr val="FFFF00"/>
                </a:solidFill>
              </a:rPr>
              <a:t>PART-TİME) ÇALIŞMA</a:t>
            </a:r>
          </a:p>
        </p:txBody>
      </p:sp>
      <p:sp>
        <p:nvSpPr>
          <p:cNvPr id="6" name="İçerik Yer Tutucusu 5"/>
          <p:cNvSpPr>
            <a:spLocks noGrp="1"/>
          </p:cNvSpPr>
          <p:nvPr>
            <p:ph idx="1"/>
          </p:nvPr>
        </p:nvSpPr>
        <p:spPr>
          <a:xfrm>
            <a:off x="296562" y="586333"/>
            <a:ext cx="12081957" cy="5850120"/>
          </a:xfrm>
        </p:spPr>
        <p:txBody>
          <a:bodyPr>
            <a:noAutofit/>
          </a:bodyPr>
          <a:lstStyle/>
          <a:p>
            <a:r>
              <a:rPr lang="tr-TR" b="1" dirty="0"/>
              <a:t>Kısmi süreli çalışma yapılamayacak işler (</a:t>
            </a:r>
            <a:r>
              <a:rPr lang="tr-TR" b="1" dirty="0" err="1"/>
              <a:t>Yön.Md</a:t>
            </a:r>
            <a:r>
              <a:rPr lang="tr-TR" b="1" dirty="0"/>
              <a:t>. 12)</a:t>
            </a:r>
          </a:p>
          <a:p>
            <a:pPr marL="0" indent="0">
              <a:buNone/>
            </a:pPr>
            <a:r>
              <a:rPr lang="tr-TR" dirty="0"/>
              <a:t>Kısmi süreli çalışma;</a:t>
            </a:r>
          </a:p>
          <a:p>
            <a:pPr marL="0" indent="0">
              <a:buNone/>
            </a:pPr>
            <a:r>
              <a:rPr lang="tr-TR" dirty="0"/>
              <a:t>a) Özel sağlık kuruluşlarında ilgili mevzuat uyarınca mesul müdür, sorumlu hekim, laboratuvar sorumlusu ve sağlık hizmetinden sayılan işlerde tam zamanlı çalışması öngörülenler tarafından yerine getirilen işlerde,</a:t>
            </a:r>
          </a:p>
          <a:p>
            <a:pPr marL="0" indent="0">
              <a:buNone/>
            </a:pPr>
            <a:r>
              <a:rPr lang="tr-TR" dirty="0"/>
              <a:t>b) Nitelikleri dolayısıyla sürekli çalıştıkları için durmaksızın birbiri ardına postalar hâlinde işçi çalıştırılarak yürütülen sanayiden sayılan işlerde, </a:t>
            </a:r>
          </a:p>
          <a:p>
            <a:pPr marL="0" indent="0">
              <a:buNone/>
            </a:pPr>
            <a:r>
              <a:rPr lang="tr-TR" dirty="0"/>
              <a:t>c) Nitelikleri dolayısıyla bir yıldan az süren mevsimlik, kampanya veya taahhüt işlerinde,</a:t>
            </a:r>
          </a:p>
          <a:p>
            <a:pPr marL="0" indent="0">
              <a:buNone/>
            </a:pPr>
            <a:r>
              <a:rPr lang="tr-TR" dirty="0"/>
              <a:t>ç) İş süresinin haftanın çalışma günlerine bölünmesi suretiyle yürütülmesine nitelikleri bakımından uygun olmayan işlerde,</a:t>
            </a:r>
          </a:p>
          <a:p>
            <a:pPr marL="0" indent="0">
              <a:buNone/>
            </a:pPr>
            <a:r>
              <a:rPr lang="tr-TR" dirty="0"/>
              <a:t>işverenin uygun bulması hâlinde yapılabilir. Bu işlerde işverenin uygun bulma şartı aranmaksızın kısmi süreli çalışma yapılabilir.</a:t>
            </a:r>
          </a:p>
        </p:txBody>
      </p:sp>
    </p:spTree>
    <p:extLst>
      <p:ext uri="{BB962C8B-B14F-4D97-AF65-F5344CB8AC3E}">
        <p14:creationId xmlns:p14="http://schemas.microsoft.com/office/powerpoint/2010/main" val="393948618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1649952" y="145906"/>
            <a:ext cx="8950614" cy="671389"/>
          </a:xfrm>
        </p:spPr>
        <p:txBody>
          <a:bodyPr>
            <a:normAutofit/>
          </a:bodyPr>
          <a:lstStyle/>
          <a:p>
            <a:pPr algn="ctr"/>
            <a:r>
              <a:rPr lang="tr-TR" altLang="tr-TR" sz="2400" b="1" dirty="0"/>
              <a:t>DOĞUM SONRASI KISMİ SÜRELİ (</a:t>
            </a:r>
            <a:r>
              <a:rPr lang="tr-TR" altLang="tr-TR" sz="2400" b="1" dirty="0">
                <a:solidFill>
                  <a:srgbClr val="FFFF00"/>
                </a:solidFill>
              </a:rPr>
              <a:t>PART-TİME) ÇALIŞMA</a:t>
            </a:r>
          </a:p>
        </p:txBody>
      </p:sp>
      <p:sp>
        <p:nvSpPr>
          <p:cNvPr id="6" name="İçerik Yer Tutucusu 5"/>
          <p:cNvSpPr>
            <a:spLocks noGrp="1"/>
          </p:cNvSpPr>
          <p:nvPr>
            <p:ph idx="1"/>
          </p:nvPr>
        </p:nvSpPr>
        <p:spPr>
          <a:xfrm>
            <a:off x="388418" y="817296"/>
            <a:ext cx="11555426" cy="5688536"/>
          </a:xfrm>
        </p:spPr>
        <p:txBody>
          <a:bodyPr>
            <a:noAutofit/>
          </a:bodyPr>
          <a:lstStyle/>
          <a:p>
            <a:r>
              <a:rPr lang="tr-TR" sz="2800" b="1" dirty="0"/>
              <a:t>Toplu iş sözleşmesi ile istisna tanınması (</a:t>
            </a:r>
            <a:r>
              <a:rPr lang="tr-TR" sz="2800" b="1" dirty="0" err="1"/>
              <a:t>Yön.Md</a:t>
            </a:r>
            <a:r>
              <a:rPr lang="tr-TR" sz="2800" b="1" dirty="0"/>
              <a:t>. 13)</a:t>
            </a:r>
            <a:endParaRPr lang="tr-TR" sz="2800" dirty="0"/>
          </a:p>
          <a:p>
            <a:r>
              <a:rPr lang="tr-TR" sz="2800" dirty="0"/>
              <a:t>Kısmi süreli çalışma yapılabilecek veya yapılamayacak işler, 18/10/2012 tarihli ve 6356 sayılı Sendikalar ve Toplu İş Sözleşmesi Kanununda tanımlanan toplu iş sözleşmesi ile ayrıca belirlenebilir.  </a:t>
            </a:r>
          </a:p>
          <a:p>
            <a:r>
              <a:rPr lang="tr-TR" sz="2800" b="1" dirty="0"/>
              <a:t>Kısmi Süreli Çalışma Esasları (Md. 15)</a:t>
            </a:r>
            <a:endParaRPr lang="tr-TR" sz="2800" dirty="0"/>
          </a:p>
          <a:p>
            <a:r>
              <a:rPr lang="tr-TR" sz="2800" dirty="0"/>
              <a:t>Kısmi süreli çalışmanın belirlenen günlük ve haftalık çalışma süresi içerisinde yapılacağı zaman aralığı, o yerin gelenekleri, işçinin yapmakta olduğu işin niteliği ve işçinin talebi dikkate alınarak işveren tarafından belirlenir.</a:t>
            </a:r>
          </a:p>
          <a:p>
            <a:r>
              <a:rPr lang="tr-TR" sz="2800" dirty="0"/>
              <a:t>Kısmi süreli çalışan işçinin ücret ve paraya ilişkin bölünebilir menfaatleri çalıştığı süreye orantılı olarak ödenir.</a:t>
            </a:r>
          </a:p>
        </p:txBody>
      </p:sp>
    </p:spTree>
    <p:extLst>
      <p:ext uri="{BB962C8B-B14F-4D97-AF65-F5344CB8AC3E}">
        <p14:creationId xmlns:p14="http://schemas.microsoft.com/office/powerpoint/2010/main" val="140144017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898215" y="161841"/>
            <a:ext cx="10657211" cy="712099"/>
          </a:xfrm>
        </p:spPr>
        <p:txBody>
          <a:bodyPr>
            <a:normAutofit/>
          </a:bodyPr>
          <a:lstStyle/>
          <a:p>
            <a:pPr algn="ctr"/>
            <a:r>
              <a:rPr lang="tr-TR" altLang="tr-TR" sz="2400" b="1" dirty="0"/>
              <a:t>DOĞUM SONRASI KISMİ SÜRELİ (</a:t>
            </a:r>
            <a:r>
              <a:rPr lang="tr-TR" altLang="tr-TR" sz="2400" b="1" dirty="0">
                <a:solidFill>
                  <a:srgbClr val="FFFF00"/>
                </a:solidFill>
              </a:rPr>
              <a:t>PART-TİME) ÇALIŞMA</a:t>
            </a:r>
          </a:p>
        </p:txBody>
      </p:sp>
      <p:sp>
        <p:nvSpPr>
          <p:cNvPr id="6" name="İçerik Yer Tutucusu 5"/>
          <p:cNvSpPr>
            <a:spLocks noGrp="1"/>
          </p:cNvSpPr>
          <p:nvPr>
            <p:ph idx="1"/>
          </p:nvPr>
        </p:nvSpPr>
        <p:spPr>
          <a:xfrm>
            <a:off x="574536" y="873941"/>
            <a:ext cx="11096422" cy="5631892"/>
          </a:xfrm>
        </p:spPr>
        <p:txBody>
          <a:bodyPr>
            <a:noAutofit/>
          </a:bodyPr>
          <a:lstStyle/>
          <a:p>
            <a:r>
              <a:rPr lang="tr-TR" b="1" dirty="0"/>
              <a:t>Tam süreli çalışmaya geçiş (</a:t>
            </a:r>
            <a:r>
              <a:rPr lang="tr-TR" b="1" dirty="0" err="1"/>
              <a:t>Yön.Md</a:t>
            </a:r>
            <a:r>
              <a:rPr lang="tr-TR" b="1" dirty="0"/>
              <a:t>. 14)</a:t>
            </a:r>
            <a:endParaRPr lang="tr-TR" dirty="0"/>
          </a:p>
          <a:p>
            <a:r>
              <a:rPr lang="tr-TR" dirty="0"/>
              <a:t>Kısmi süreli çalışmaya başlayan işçi, aynı çocuk için bir daha bu haktan faydalanmamak üzere tam süreli çalışmaya dönebilir. </a:t>
            </a:r>
          </a:p>
          <a:p>
            <a:r>
              <a:rPr lang="tr-TR" dirty="0"/>
              <a:t>Tam süreli çalışmaya geri dönmek isteyen işçi, işverene en az bir ay önce yazılı olarak talebini bildirir. </a:t>
            </a:r>
          </a:p>
          <a:p>
            <a:r>
              <a:rPr lang="tr-TR" dirty="0"/>
              <a:t>Kısmi süreli çalışmaya geçen işçinin tam süreli çalışmaya başlaması hâlinde yerine alınan işçinin iş sözleşmesi kendiliğinden sona erer. </a:t>
            </a:r>
          </a:p>
          <a:p>
            <a:r>
              <a:rPr lang="tr-TR" dirty="0"/>
              <a:t>Kısmi süreli çalışmaya geçen işçinin iş sözleşmesini feshetmesi hâlinde, yerine alınan işçinin iş sözleşmesi yazılı onayı olması koşuluyla fesih tarihinden itibaren belirsiz ve tam süreli sözleşmeye dönüşür. </a:t>
            </a:r>
          </a:p>
        </p:txBody>
      </p:sp>
    </p:spTree>
    <p:extLst>
      <p:ext uri="{BB962C8B-B14F-4D97-AF65-F5344CB8AC3E}">
        <p14:creationId xmlns:p14="http://schemas.microsoft.com/office/powerpoint/2010/main" val="68365411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79A90E9E-D976-482D-977A-42AC6E9DB4E7}"/>
              </a:ext>
            </a:extLst>
          </p:cNvPr>
          <p:cNvSpPr>
            <a:spLocks noGrp="1"/>
          </p:cNvSpPr>
          <p:nvPr>
            <p:ph type="title"/>
          </p:nvPr>
        </p:nvSpPr>
        <p:spPr>
          <a:xfrm>
            <a:off x="1082650" y="1709739"/>
            <a:ext cx="10264799" cy="762799"/>
          </a:xfrm>
        </p:spPr>
        <p:txBody>
          <a:bodyPr/>
          <a:lstStyle/>
          <a:p>
            <a:pPr algn="ctr"/>
            <a:r>
              <a:rPr lang="tr-TR" dirty="0"/>
              <a:t>TEŞEKKÜR EDERİM….</a:t>
            </a:r>
          </a:p>
        </p:txBody>
      </p:sp>
      <p:sp>
        <p:nvSpPr>
          <p:cNvPr id="5" name="Metin Yer Tutucusu 4">
            <a:extLst>
              <a:ext uri="{FF2B5EF4-FFF2-40B4-BE49-F238E27FC236}">
                <a16:creationId xmlns:a16="http://schemas.microsoft.com/office/drawing/2014/main" id="{9C8DE8EA-CB1C-4D85-AD45-8C4B1CD95322}"/>
              </a:ext>
            </a:extLst>
          </p:cNvPr>
          <p:cNvSpPr>
            <a:spLocks noGrp="1"/>
          </p:cNvSpPr>
          <p:nvPr>
            <p:ph type="body" idx="1"/>
          </p:nvPr>
        </p:nvSpPr>
        <p:spPr>
          <a:xfrm>
            <a:off x="577901" y="2948027"/>
            <a:ext cx="10769549" cy="3141624"/>
          </a:xfrm>
        </p:spPr>
        <p:txBody>
          <a:bodyPr/>
          <a:lstStyle/>
          <a:p>
            <a:pPr algn="ctr">
              <a:defRPr/>
            </a:pPr>
            <a:r>
              <a:rPr lang="tr-TR" sz="3600" b="1" dirty="0">
                <a:solidFill>
                  <a:srgbClr val="FFFF00"/>
                </a:solidFill>
              </a:rPr>
              <a:t>www.resulkurt.com</a:t>
            </a:r>
          </a:p>
          <a:p>
            <a:pPr algn="ctr">
              <a:defRPr/>
            </a:pPr>
            <a:r>
              <a:rPr lang="tr-TR" sz="3600" b="1" dirty="0">
                <a:solidFill>
                  <a:srgbClr val="FFFF00"/>
                </a:solidFill>
              </a:rPr>
              <a:t>info@resulkurt.com</a:t>
            </a:r>
          </a:p>
          <a:p>
            <a:pPr algn="ctr">
              <a:defRPr/>
            </a:pPr>
            <a:r>
              <a:rPr lang="tr-TR" sz="3600" b="1" dirty="0">
                <a:solidFill>
                  <a:srgbClr val="FFFF00"/>
                </a:solidFill>
              </a:rPr>
              <a:t>Twitter/resulkurt34</a:t>
            </a:r>
          </a:p>
          <a:p>
            <a:pPr algn="ctr">
              <a:defRPr/>
            </a:pPr>
            <a:endParaRPr lang="tr-TR" sz="3600" b="1" dirty="0">
              <a:solidFill>
                <a:srgbClr val="FFFF00"/>
              </a:solidFill>
            </a:endParaRPr>
          </a:p>
          <a:p>
            <a:pPr algn="ctr">
              <a:defRPr/>
            </a:pPr>
            <a:endParaRPr lang="tr-TR" sz="2800" b="1" dirty="0">
              <a:solidFill>
                <a:srgbClr val="FFFF00"/>
              </a:solidFill>
            </a:endParaRPr>
          </a:p>
          <a:p>
            <a:endParaRPr lang="tr-TR" dirty="0"/>
          </a:p>
        </p:txBody>
      </p:sp>
      <p:sp>
        <p:nvSpPr>
          <p:cNvPr id="2" name="Veri Yer Tutucusu 1"/>
          <p:cNvSpPr>
            <a:spLocks noGrp="1"/>
          </p:cNvSpPr>
          <p:nvPr>
            <p:ph type="dt" sz="half" idx="10"/>
          </p:nvPr>
        </p:nvSpPr>
        <p:spPr/>
        <p:txBody>
          <a:bodyPr/>
          <a:lstStyle/>
          <a:p>
            <a:fld id="{314D9E47-C275-4305-8977-80E31AC5936E}" type="datetime1">
              <a:rPr lang="tr-TR" smtClean="0"/>
              <a:t>4.10.2018</a:t>
            </a:fld>
            <a:endParaRPr lang="tr-TR" dirty="0"/>
          </a:p>
        </p:txBody>
      </p:sp>
      <p:sp>
        <p:nvSpPr>
          <p:cNvPr id="3" name="Altbilgi Yer Tutucusu 2"/>
          <p:cNvSpPr>
            <a:spLocks noGrp="1"/>
          </p:cNvSpPr>
          <p:nvPr>
            <p:ph type="ftr" sz="quarter" idx="11"/>
          </p:nvPr>
        </p:nvSpPr>
        <p:spPr/>
        <p:txBody>
          <a:bodyPr/>
          <a:lstStyle/>
          <a:p>
            <a:r>
              <a:rPr lang="tr-TR"/>
              <a:t>www.resulkurt.com</a:t>
            </a:r>
            <a:endParaRPr lang="tr-TR" dirty="0"/>
          </a:p>
        </p:txBody>
      </p:sp>
    </p:spTree>
    <p:extLst>
      <p:ext uri="{BB962C8B-B14F-4D97-AF65-F5344CB8AC3E}">
        <p14:creationId xmlns:p14="http://schemas.microsoft.com/office/powerpoint/2010/main" val="1578967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898215" y="161841"/>
            <a:ext cx="10657211" cy="712099"/>
          </a:xfrm>
        </p:spPr>
        <p:txBody>
          <a:bodyPr>
            <a:normAutofit/>
          </a:bodyPr>
          <a:lstStyle/>
          <a:p>
            <a:pPr algn="ctr"/>
            <a:r>
              <a:rPr lang="tr-TR" altLang="tr-TR" b="1" dirty="0"/>
              <a:t>SAĞLIK ÇALIŞANLARININ YIPRANMA HAKKI</a:t>
            </a:r>
            <a:endParaRPr lang="tr-TR" altLang="tr-TR" b="1" dirty="0">
              <a:solidFill>
                <a:srgbClr val="FFFF00"/>
              </a:solidFill>
            </a:endParaRPr>
          </a:p>
        </p:txBody>
      </p:sp>
      <p:sp>
        <p:nvSpPr>
          <p:cNvPr id="6" name="İçerik Yer Tutucusu 5"/>
          <p:cNvSpPr>
            <a:spLocks noGrp="1"/>
          </p:cNvSpPr>
          <p:nvPr>
            <p:ph idx="1"/>
          </p:nvPr>
        </p:nvSpPr>
        <p:spPr>
          <a:xfrm>
            <a:off x="534074" y="695915"/>
            <a:ext cx="11136884" cy="5809918"/>
          </a:xfrm>
        </p:spPr>
        <p:txBody>
          <a:bodyPr>
            <a:noAutofit/>
          </a:bodyPr>
          <a:lstStyle/>
          <a:p>
            <a:r>
              <a:rPr lang="tr-TR" sz="3600" b="1" dirty="0"/>
              <a:t>Fiili hizmet süresinden sayılmayan günler…</a:t>
            </a:r>
            <a:endParaRPr lang="tr-TR" sz="3600" dirty="0"/>
          </a:p>
          <a:p>
            <a:r>
              <a:rPr lang="tr-TR" sz="3600" dirty="0"/>
              <a:t>Ulusal Bayram ve genel tatil günleri, yıllık izin, ücretsiz izin, ücretli izin, sıhhi izin, eğitim kurs süreleri, fiili hizmet süresi zammı kapsamında değerlendirilmeyecektir. Yani işin tehlikesine maruz kalınmayan günler fiili hizmet süresi kapsamında olmayacak. </a:t>
            </a:r>
          </a:p>
        </p:txBody>
      </p:sp>
    </p:spTree>
    <p:extLst>
      <p:ext uri="{BB962C8B-B14F-4D97-AF65-F5344CB8AC3E}">
        <p14:creationId xmlns:p14="http://schemas.microsoft.com/office/powerpoint/2010/main" val="1416469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Unvan 4"/>
          <p:cNvSpPr>
            <a:spLocks noGrp="1"/>
          </p:cNvSpPr>
          <p:nvPr>
            <p:ph type="title"/>
          </p:nvPr>
        </p:nvSpPr>
        <p:spPr>
          <a:xfrm>
            <a:off x="898215" y="161841"/>
            <a:ext cx="10657211" cy="712099"/>
          </a:xfrm>
        </p:spPr>
        <p:txBody>
          <a:bodyPr>
            <a:normAutofit/>
          </a:bodyPr>
          <a:lstStyle/>
          <a:p>
            <a:pPr algn="ctr"/>
            <a:r>
              <a:rPr lang="tr-TR" altLang="tr-TR" b="1" dirty="0"/>
              <a:t>SAĞLIK ÇALIŞANLARININ YIPRANMA HAKKI</a:t>
            </a:r>
            <a:endParaRPr lang="tr-TR" altLang="tr-TR" b="1" dirty="0">
              <a:solidFill>
                <a:srgbClr val="FFFF00"/>
              </a:solidFill>
            </a:endParaRPr>
          </a:p>
        </p:txBody>
      </p:sp>
      <p:sp>
        <p:nvSpPr>
          <p:cNvPr id="6" name="İçerik Yer Tutucusu 5"/>
          <p:cNvSpPr>
            <a:spLocks noGrp="1"/>
          </p:cNvSpPr>
          <p:nvPr>
            <p:ph idx="1"/>
          </p:nvPr>
        </p:nvSpPr>
        <p:spPr>
          <a:xfrm>
            <a:off x="534074" y="695915"/>
            <a:ext cx="11136884" cy="5809918"/>
          </a:xfrm>
        </p:spPr>
        <p:txBody>
          <a:bodyPr>
            <a:noAutofit/>
          </a:bodyPr>
          <a:lstStyle/>
          <a:p>
            <a:r>
              <a:rPr lang="tr-TR" b="1" dirty="0"/>
              <a:t>Fiili hizmet kapsamında bildirim nasıl yapılacak?</a:t>
            </a:r>
          </a:p>
          <a:p>
            <a:r>
              <a:rPr lang="tr-TR" sz="3200" dirty="0"/>
              <a:t>Fiili hizmet süresi zammı kapsamında olan sigortalıların işin riskine maruz kaldıkları süreler ve işin riskine maruz kalmadıkları süreler için farklı bildirim belgesi (aylık prim ve hizmet belgesi) düzenlenecek. İşverenlerce aynı ayda aynı sigortalı için iki ayrı aylık prim ve hizmet belgesi düzenlenmesi gerektiği durumlarda, her iki belgenin düzenlenmesi sırasında da eksik gün nedeni olarak "13-Diğer Nedenler” seçeneği işaretlenecek. </a:t>
            </a:r>
          </a:p>
          <a:p>
            <a:r>
              <a:rPr lang="tr-TR" sz="3200" dirty="0"/>
              <a:t>Fiili hizmet kapsamındaki süreler için işyerine uygun olarak (29), (30), (31) ve (53) </a:t>
            </a:r>
            <a:r>
              <a:rPr lang="tr-TR" sz="3200" dirty="0" err="1"/>
              <a:t>nolu</a:t>
            </a:r>
            <a:r>
              <a:rPr lang="tr-TR" sz="3200" dirty="0"/>
              <a:t> belge türlerinden biri kullanılacaktır. </a:t>
            </a:r>
          </a:p>
        </p:txBody>
      </p:sp>
    </p:spTree>
    <p:extLst>
      <p:ext uri="{BB962C8B-B14F-4D97-AF65-F5344CB8AC3E}">
        <p14:creationId xmlns:p14="http://schemas.microsoft.com/office/powerpoint/2010/main" val="76694508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4288</TotalTime>
  <Words>5994</Words>
  <Application>Microsoft Office PowerPoint</Application>
  <PresentationFormat>Geniş ekran</PresentationFormat>
  <Paragraphs>355</Paragraphs>
  <Slides>79</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79</vt:i4>
      </vt:variant>
    </vt:vector>
  </HeadingPairs>
  <TitlesOfParts>
    <vt:vector size="84" baseType="lpstr">
      <vt:lpstr>Arial</vt:lpstr>
      <vt:lpstr>Calibri</vt:lpstr>
      <vt:lpstr>Calibri Light</vt:lpstr>
      <vt:lpstr>Times New Roman</vt:lpstr>
      <vt:lpstr>Office Teması</vt:lpstr>
      <vt:lpstr> Sosyal Güvenlik ve Emeklilik Sisteminde Güncel Gelişmeler: Sorunlar ve Çözümler </vt:lpstr>
      <vt:lpstr>«21. yy’nin  cahili okuma yazma bilemeyen değil, bilgiye nasıl erişeceğini bilmeyendir…» Alvin TOFFLER </vt:lpstr>
      <vt:lpstr>Dr.  Öğr. Üyesi Resul KURT – İstinye Üniversitesi</vt:lpstr>
      <vt:lpstr>İNSAN SAĞLIĞINA DAİR İŞLERDE ÇALIŞANLARA FİİLİ HİZMET SÜRESİ ZAMMI VE EMEKLİLİĞE ETKİSİ</vt:lpstr>
      <vt:lpstr>SAĞLIK ÇALIŞANLARININ YIPRANMA HAKKI</vt:lpstr>
      <vt:lpstr>SAĞLIK ÇALIŞANLARININ YIPRANMA HAKKI</vt:lpstr>
      <vt:lpstr>SAĞLIK ÇALIŞANLARININ YIPRANMA HAKKI</vt:lpstr>
      <vt:lpstr>SAĞLIK ÇALIŞANLARININ YIPRANMA HAKKI</vt:lpstr>
      <vt:lpstr>SAĞLIK ÇALIŞANLARININ YIPRANMA HAKKI</vt:lpstr>
      <vt:lpstr>SAĞLIK ÇALIŞANLARININ YIPRANMA HAKKI</vt:lpstr>
      <vt:lpstr>ÇALIŞAN GENÇLERİN ÖLÜM (YETİM) AYLIĞININ KESİLMEMESİ</vt:lpstr>
      <vt:lpstr>ÖLÜM SİGORTASINDA ÇOCUKLARIN HAK SAHİBİ OLMA KOŞULLARINDA YAPILAN DÜZENLEME </vt:lpstr>
      <vt:lpstr>ÖLÜM SİGORTASINDA ÇOCUKLARIN HAK SAHİBİ OLMA KOŞULLARINDA YAPILAN DÜZENLEME </vt:lpstr>
      <vt:lpstr>ÖLÜM SİGORTASINDA ÇOCUKLARIN HAK SAHİBİ OLMA KOŞULLARINDA YAPILAN DÜZENLEME </vt:lpstr>
      <vt:lpstr>ÖLÜM SİGORTASINDA ÇOCUKLARIN HAK SAHİBİ OLMA KOŞULLARINDA YAPILAN DÜZENLEME </vt:lpstr>
      <vt:lpstr>ÖLÜM SİGORTASINDA ÇOCUKLARIN HAK SAHİBİ OLMA KOŞULLARINDA YAPILAN DÜZENLEME </vt:lpstr>
      <vt:lpstr>ÖLÜM SİGORTASINDA ÇOCUKLARIN HAK SAHİBİ OLMA KOŞULLARINDA YAPILAN DÜZENLEME </vt:lpstr>
      <vt:lpstr>ÖLÜM SİGORTASINDA ÇOCUKLARIN HAK SAHİBİ OLMA KOŞULLARINDA YAPILAN DÜZENLEME </vt:lpstr>
      <vt:lpstr>ÖLÜM SİGORTASINDA ÇOCUKLARIN HAK SAHİBİ OLMA KOŞULLARINDA YAPILAN DÜZENLEME </vt:lpstr>
      <vt:lpstr>EMEKLİLERE BAYRAM İKRAMİYESİ ÖDENMESİ</vt:lpstr>
      <vt:lpstr>EMEKLİLERE BAYRAM İKRAMİYESİ ÖDENMESİ</vt:lpstr>
      <vt:lpstr>EMEKLİLERE BAYRAM İKRAMİYESİ ÖDENMESİ</vt:lpstr>
      <vt:lpstr>GENÇ GİRİŞİMCİLERE 1 YIL SÜRELİ PRİM DESTEĞİ</vt:lpstr>
      <vt:lpstr>GENÇ GİRİŞİMCİLERE 1 YIL SÜRELİ PRİM DESTEĞİ</vt:lpstr>
      <vt:lpstr>65 YAŞ AYLIĞINA YÖNELİK DÜZENLEMELER</vt:lpstr>
      <vt:lpstr>65 YAŞ AYLIĞINDA KİŞİ BAŞINA DÜŞEN GELİR KRİTERİNİN DEĞİŞTİRİLMESİ</vt:lpstr>
      <vt:lpstr>65 YAŞ AYLIĞINDA KİŞİ BAŞINA DÜŞEN GELİR KRİTERİNİN DEĞİŞTİRİLMESİ</vt:lpstr>
      <vt:lpstr>65 YAŞ AYLIĞI TUTARI NEDİR, NE ZAMAN ÖDENİR? </vt:lpstr>
      <vt:lpstr>65 YAŞ AYLIĞINDA ARTIŞ</vt:lpstr>
      <vt:lpstr>65 YAŞ AYLIĞINDA ARTIŞ</vt:lpstr>
      <vt:lpstr>EKSİK GÜN BİLDİRİMLERİNE YAPILAN DÜZENLEMELER</vt:lpstr>
      <vt:lpstr>65 YAŞ AYLIĞINDA ARTIŞ</vt:lpstr>
      <vt:lpstr>İŞYERİ TESCİLLERİNİN ELEKTRONİK ORTAMDA YAPILMASI</vt:lpstr>
      <vt:lpstr>Otomatik İşyeri Tescili</vt:lpstr>
      <vt:lpstr>Otomatik İşyeri Tescili</vt:lpstr>
      <vt:lpstr>İşyeri Bildirgesinin Elektronik Ortamda Verilme Zorunluluğu</vt:lpstr>
      <vt:lpstr>İLAVE İSTİHDAM SGK PRİM TEŞVİKİ</vt:lpstr>
      <vt:lpstr>7103 SAYILI İLAVE İSTİHDAM TEŞVİKİ</vt:lpstr>
      <vt:lpstr>7103 SAYILI İLAVE İSTİHDAM TEŞVİKİ</vt:lpstr>
      <vt:lpstr>7103 SAYILI İLAVE İSTİHDAM TEŞVİKİ</vt:lpstr>
      <vt:lpstr>7103 SAYILI KANUN TEŞVİKİNDEN YARARLANAMAYACAK İŞYERLERİ</vt:lpstr>
      <vt:lpstr>7103 SAYILI KANUN TEŞVİKİNDEN YARARLANAMAYACAK İŞYERLERİ</vt:lpstr>
      <vt:lpstr>7103 SAYILI KANUN TEŞVİKİNDEN YARARLANAMAYACAK İŞYERLERİ</vt:lpstr>
      <vt:lpstr> 7103 SAYILI KANUN TEŞVİKİNDEN İŞTEN AYRILANLARIN YENİ İŞYERİNDE TEŞVİKTEN YARARLANMASI </vt:lpstr>
      <vt:lpstr>7103 SAYILI İLAVE İSTİHDAM TEŞVİKİ</vt:lpstr>
      <vt:lpstr>7103 SAYILI İLAVE İSTİHDAM TEŞVİKİ</vt:lpstr>
      <vt:lpstr>7103 SAYILI İLAVE İSTİHDAM TEŞVİKİ</vt:lpstr>
      <vt:lpstr>7103 SAYILI İLAVE İSTİHDAM TEŞVİKİ</vt:lpstr>
      <vt:lpstr>7103 SAYILI İLAVE İSTİHDAM TEŞVİKİ</vt:lpstr>
      <vt:lpstr>7103 SAYILI İLAVE İSTİHDAM TEŞVİKİ</vt:lpstr>
      <vt:lpstr>7103 SAYILI İLAVE İSTİHDAM TEŞVİKİ</vt:lpstr>
      <vt:lpstr>7103 SAYILI İLAVE İSTİHDAM TEŞVİKİ</vt:lpstr>
      <vt:lpstr>YARARLANACAK BİLİŞİM SEKTÖRLERİNİN BELİRLENMESİ</vt:lpstr>
      <vt:lpstr>STAJYER DESTEĞİNİN 3 YIL SÜREYLE UZATILMASI</vt:lpstr>
      <vt:lpstr>STAJYER DESTEĞİNİN 3 YIL SÜREYLE UZATILMASI</vt:lpstr>
      <vt:lpstr>2018 Yılı Stajyer Desteği Miktarı</vt:lpstr>
      <vt:lpstr>SGK İDARİ PARA CEZALARINDA YENİ DÖNEM</vt:lpstr>
      <vt:lpstr>5510 SAYILI KANUN’A GÖRE VERİLECEK İDARİ PARA CEZALARINDA YENİ DÖNEM</vt:lpstr>
      <vt:lpstr>5510 SAYILI KANUN’A GÖRE VERİLECEK İDARİ PARA CEZALARINDA YENİ DÖNEM</vt:lpstr>
      <vt:lpstr>5510 SAYILI KANUN’A GÖRE VERİLECEK İDARİ PARA CEZALARINDA YENİ DÖNEM</vt:lpstr>
      <vt:lpstr>SGK EKSİK GÜN BİLDİRİMLERİNİN KALDIRILMASI</vt:lpstr>
      <vt:lpstr>EK-10 EKSİK GÜN BİLDİRİMLERİNİN KALDIRILMASI </vt:lpstr>
      <vt:lpstr>6663 SAYILI KANUNLA GETİRİLEN DOĞUM SONRASI YARIM ÇALIŞMA VE KISMİ SÜRELİ ÇALIŞMA HAKKI </vt:lpstr>
      <vt:lpstr>PowerPoint Sunusu</vt:lpstr>
      <vt:lpstr>DOĞUM NEDENİYLE YARIM ÇALIŞMA HAKKI</vt:lpstr>
      <vt:lpstr>DOĞUM NEDENİYLE YARIM ÇALIŞMA HAKKI</vt:lpstr>
      <vt:lpstr>DOĞUM NEDENİYLE YARIM ÇALIŞMA HAKKI</vt:lpstr>
      <vt:lpstr>DOĞUM NEDENİYLE YARIM ÇALIŞMA HAKKI</vt:lpstr>
      <vt:lpstr>“YARIM ÇALIŞMA ÖDENEĞİ”NDE EKSİK GÜN NEDENİ</vt:lpstr>
      <vt:lpstr>DOĞUM SONRASI KISMİ SÜRELİ (PART-TİME) ÇALIŞMA)</vt:lpstr>
      <vt:lpstr>DOĞUM SONRASI KISMİ SÜRELİ (PART-TİME) ÇALIŞMA</vt:lpstr>
      <vt:lpstr>PowerPoint Sunusu</vt:lpstr>
      <vt:lpstr>DOĞUM SONRASI KISMİ SÜRELİ (PART-TİME) ÇALIŞMA</vt:lpstr>
      <vt:lpstr>DOĞUM SONRASI KISMİ SÜRELİ (PART-TİME) ÇALIŞMA</vt:lpstr>
      <vt:lpstr>DOĞUM SONRASI KISMİ SÜRELİ (PART-TİME) ÇALIŞMA</vt:lpstr>
      <vt:lpstr>DOĞUM SONRASI KISMİ SÜRELİ (PART-TİME) ÇALIŞMA</vt:lpstr>
      <vt:lpstr>DOĞUM SONRASI KISMİ SÜRELİ (PART-TİME) ÇALIŞMA</vt:lpstr>
      <vt:lpstr>DOĞUM SONRASI KISMİ SÜRELİ (PART-TİME) ÇALIŞMA</vt:lpstr>
      <vt:lpstr>TEŞEKKÜR EDERİM….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VE SOSYAL GÜVENLİK HUKUKUNDA SON DEĞİŞİKLİKLER</dc:title>
  <dc:creator>Oya Şalap</dc:creator>
  <cp:lastModifiedBy>Resul Kurt</cp:lastModifiedBy>
  <cp:revision>58</cp:revision>
  <dcterms:created xsi:type="dcterms:W3CDTF">2018-09-13T08:55:04Z</dcterms:created>
  <dcterms:modified xsi:type="dcterms:W3CDTF">2018-10-04T09:07:37Z</dcterms:modified>
</cp:coreProperties>
</file>