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70" r:id="rId4"/>
    <p:sldId id="271" r:id="rId5"/>
    <p:sldId id="272" r:id="rId6"/>
    <p:sldId id="273" r:id="rId7"/>
    <p:sldId id="276" r:id="rId8"/>
    <p:sldId id="258" r:id="rId9"/>
    <p:sldId id="259" r:id="rId10"/>
    <p:sldId id="260" r:id="rId11"/>
    <p:sldId id="261" r:id="rId12"/>
    <p:sldId id="262" r:id="rId13"/>
    <p:sldId id="266" r:id="rId14"/>
    <p:sldId id="277"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2F6AB2C-4A91-48B8-B680-0E1E6A0B7823}" type="datetimeFigureOut">
              <a:rPr lang="tr-TR" smtClean="0"/>
              <a:t>05.10.2018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22526E47-2B0E-41AB-BC72-F79BC6094D3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77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2F6AB2C-4A91-48B8-B680-0E1E6A0B7823}" type="datetimeFigureOut">
              <a:rPr lang="tr-TR" smtClean="0"/>
              <a:t>05.10.2018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526E47-2B0E-41AB-BC72-F79BC6094D38}" type="slidenum">
              <a:rPr lang="tr-TR" smtClean="0"/>
              <a:t>‹#›</a:t>
            </a:fld>
            <a:endParaRPr lang="tr-TR"/>
          </a:p>
        </p:txBody>
      </p:sp>
    </p:spTree>
    <p:extLst>
      <p:ext uri="{BB962C8B-B14F-4D97-AF65-F5344CB8AC3E}">
        <p14:creationId xmlns:p14="http://schemas.microsoft.com/office/powerpoint/2010/main" val="179522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2F6AB2C-4A91-48B8-B680-0E1E6A0B7823}" type="datetimeFigureOut">
              <a:rPr lang="tr-TR" smtClean="0"/>
              <a:t>05.10.2018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26E47-2B0E-41AB-BC72-F79BC6094D3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42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2F6AB2C-4A91-48B8-B680-0E1E6A0B7823}" type="datetimeFigureOut">
              <a:rPr lang="tr-TR" smtClean="0"/>
              <a:t>05.10.2018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26E47-2B0E-41AB-BC72-F79BC6094D3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499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2F6AB2C-4A91-48B8-B680-0E1E6A0B7823}" type="datetimeFigureOut">
              <a:rPr lang="tr-TR" smtClean="0"/>
              <a:t>05.10.2018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26E47-2B0E-41AB-BC72-F79BC6094D38}" type="slidenum">
              <a:rPr lang="tr-TR" smtClean="0"/>
              <a:t>‹#›</a:t>
            </a:fld>
            <a:endParaRPr lang="tr-TR"/>
          </a:p>
        </p:txBody>
      </p:sp>
    </p:spTree>
    <p:extLst>
      <p:ext uri="{BB962C8B-B14F-4D97-AF65-F5344CB8AC3E}">
        <p14:creationId xmlns:p14="http://schemas.microsoft.com/office/powerpoint/2010/main" val="3757465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2F6AB2C-4A91-48B8-B680-0E1E6A0B7823}" type="datetimeFigureOut">
              <a:rPr lang="tr-TR" smtClean="0"/>
              <a:t>05.10.2018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26E47-2B0E-41AB-BC72-F79BC6094D3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87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2F6AB2C-4A91-48B8-B680-0E1E6A0B7823}" type="datetimeFigureOut">
              <a:rPr lang="tr-TR" smtClean="0"/>
              <a:t>05.10.2018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26E47-2B0E-41AB-BC72-F79BC6094D3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748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2F6AB2C-4A91-48B8-B680-0E1E6A0B7823}" type="datetimeFigureOut">
              <a:rPr lang="tr-TR" smtClean="0"/>
              <a:t>05.10.2018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26E47-2B0E-41AB-BC72-F79BC6094D3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319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2F6AB2C-4A91-48B8-B680-0E1E6A0B7823}" type="datetimeFigureOut">
              <a:rPr lang="tr-TR" smtClean="0"/>
              <a:t>05.10.2018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26E47-2B0E-41AB-BC72-F79BC6094D3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60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2F6AB2C-4A91-48B8-B680-0E1E6A0B7823}" type="datetimeFigureOut">
              <a:rPr lang="tr-TR" smtClean="0"/>
              <a:t>05.10.2018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26E47-2B0E-41AB-BC72-F79BC6094D38}" type="slidenum">
              <a:rPr lang="tr-TR" smtClean="0"/>
              <a:t>‹#›</a:t>
            </a:fld>
            <a:endParaRPr lang="tr-TR"/>
          </a:p>
        </p:txBody>
      </p:sp>
    </p:spTree>
    <p:extLst>
      <p:ext uri="{BB962C8B-B14F-4D97-AF65-F5344CB8AC3E}">
        <p14:creationId xmlns:p14="http://schemas.microsoft.com/office/powerpoint/2010/main" val="421417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2F6AB2C-4A91-48B8-B680-0E1E6A0B7823}" type="datetimeFigureOut">
              <a:rPr lang="tr-TR" smtClean="0"/>
              <a:t>05.10.2018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26E47-2B0E-41AB-BC72-F79BC6094D3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85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2F6AB2C-4A91-48B8-B680-0E1E6A0B7823}" type="datetimeFigureOut">
              <a:rPr lang="tr-TR" smtClean="0"/>
              <a:t>05.10.2018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526E47-2B0E-41AB-BC72-F79BC6094D38}" type="slidenum">
              <a:rPr lang="tr-TR" smtClean="0"/>
              <a:t>‹#›</a:t>
            </a:fld>
            <a:endParaRPr lang="tr-TR"/>
          </a:p>
        </p:txBody>
      </p:sp>
    </p:spTree>
    <p:extLst>
      <p:ext uri="{BB962C8B-B14F-4D97-AF65-F5344CB8AC3E}">
        <p14:creationId xmlns:p14="http://schemas.microsoft.com/office/powerpoint/2010/main" val="4239098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2F6AB2C-4A91-48B8-B680-0E1E6A0B7823}" type="datetimeFigureOut">
              <a:rPr lang="tr-TR" smtClean="0"/>
              <a:t>05.10.2018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2526E47-2B0E-41AB-BC72-F79BC6094D3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94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2F6AB2C-4A91-48B8-B680-0E1E6A0B7823}" type="datetimeFigureOut">
              <a:rPr lang="tr-TR" smtClean="0"/>
              <a:t>05.10.2018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2526E47-2B0E-41AB-BC72-F79BC6094D3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67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6AB2C-4A91-48B8-B680-0E1E6A0B7823}" type="datetimeFigureOut">
              <a:rPr lang="tr-TR" smtClean="0"/>
              <a:t>05.10.2018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2526E47-2B0E-41AB-BC72-F79BC6094D38}" type="slidenum">
              <a:rPr lang="tr-TR" smtClean="0"/>
              <a:t>‹#›</a:t>
            </a:fld>
            <a:endParaRPr lang="tr-TR"/>
          </a:p>
        </p:txBody>
      </p:sp>
    </p:spTree>
    <p:extLst>
      <p:ext uri="{BB962C8B-B14F-4D97-AF65-F5344CB8AC3E}">
        <p14:creationId xmlns:p14="http://schemas.microsoft.com/office/powerpoint/2010/main" val="237605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2F6AB2C-4A91-48B8-B680-0E1E6A0B7823}" type="datetimeFigureOut">
              <a:rPr lang="tr-TR" smtClean="0"/>
              <a:t>05.10.2018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526E47-2B0E-41AB-BC72-F79BC6094D3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45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2F6AB2C-4A91-48B8-B680-0E1E6A0B7823}" type="datetimeFigureOut">
              <a:rPr lang="tr-TR" smtClean="0"/>
              <a:t>05.10.2018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526E47-2B0E-41AB-BC72-F79BC6094D38}" type="slidenum">
              <a:rPr lang="tr-TR" smtClean="0"/>
              <a:t>‹#›</a:t>
            </a:fld>
            <a:endParaRPr lang="tr-TR"/>
          </a:p>
        </p:txBody>
      </p:sp>
    </p:spTree>
    <p:extLst>
      <p:ext uri="{BB962C8B-B14F-4D97-AF65-F5344CB8AC3E}">
        <p14:creationId xmlns:p14="http://schemas.microsoft.com/office/powerpoint/2010/main" val="329608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F6AB2C-4A91-48B8-B680-0E1E6A0B7823}" type="datetimeFigureOut">
              <a:rPr lang="tr-TR" smtClean="0"/>
              <a:t>05.10.2018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526E47-2B0E-41AB-BC72-F79BC6094D38}" type="slidenum">
              <a:rPr lang="tr-TR" smtClean="0"/>
              <a:t>‹#›</a:t>
            </a:fld>
            <a:endParaRPr lang="tr-TR"/>
          </a:p>
        </p:txBody>
      </p:sp>
    </p:spTree>
    <p:extLst>
      <p:ext uri="{BB962C8B-B14F-4D97-AF65-F5344CB8AC3E}">
        <p14:creationId xmlns:p14="http://schemas.microsoft.com/office/powerpoint/2010/main" val="5680662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4D79D46-F7EC-466D-B6C5-B61CA6C1F4CF}"/>
              </a:ext>
            </a:extLst>
          </p:cNvPr>
          <p:cNvSpPr txBox="1"/>
          <p:nvPr/>
        </p:nvSpPr>
        <p:spPr>
          <a:xfrm>
            <a:off x="2796363" y="2232837"/>
            <a:ext cx="6273209" cy="1384995"/>
          </a:xfrm>
          <a:prstGeom prst="rect">
            <a:avLst/>
          </a:prstGeom>
          <a:noFill/>
        </p:spPr>
        <p:txBody>
          <a:bodyPr wrap="square" rtlCol="0">
            <a:spAutoFit/>
          </a:bodyPr>
          <a:lstStyle/>
          <a:p>
            <a:pPr algn="ctr"/>
            <a:r>
              <a:rPr lang="tr-TR" sz="2800" dirty="0"/>
              <a:t>DEVLET MUHASEBE STANDARTLARINDA UYGULAMADA YAŞANAN SORUNLAR</a:t>
            </a:r>
          </a:p>
        </p:txBody>
      </p:sp>
      <p:sp>
        <p:nvSpPr>
          <p:cNvPr id="3" name="Metin kutusu 2">
            <a:extLst>
              <a:ext uri="{FF2B5EF4-FFF2-40B4-BE49-F238E27FC236}">
                <a16:creationId xmlns:a16="http://schemas.microsoft.com/office/drawing/2014/main" id="{4F8C9BED-9497-494E-90AC-759DEAB6FB84}"/>
              </a:ext>
            </a:extLst>
          </p:cNvPr>
          <p:cNvSpPr txBox="1"/>
          <p:nvPr/>
        </p:nvSpPr>
        <p:spPr>
          <a:xfrm>
            <a:off x="3051543" y="3997842"/>
            <a:ext cx="6145619" cy="646331"/>
          </a:xfrm>
          <a:prstGeom prst="rect">
            <a:avLst/>
          </a:prstGeom>
          <a:noFill/>
        </p:spPr>
        <p:txBody>
          <a:bodyPr wrap="square" rtlCol="0">
            <a:spAutoFit/>
          </a:bodyPr>
          <a:lstStyle/>
          <a:p>
            <a:r>
              <a:rPr lang="tr-TR" dirty="0"/>
              <a:t>		      YÜKSEL ÖZGÜRBÜZ</a:t>
            </a:r>
          </a:p>
          <a:p>
            <a:r>
              <a:rPr lang="tr-TR" dirty="0"/>
              <a:t>İETT MUHASEBE VE FİNANSMAN MÜDÜRÜ</a:t>
            </a:r>
          </a:p>
        </p:txBody>
      </p:sp>
    </p:spTree>
    <p:extLst>
      <p:ext uri="{BB962C8B-B14F-4D97-AF65-F5344CB8AC3E}">
        <p14:creationId xmlns:p14="http://schemas.microsoft.com/office/powerpoint/2010/main" val="359211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39090" y="685798"/>
            <a:ext cx="10172701" cy="5386090"/>
          </a:xfrm>
          <a:prstGeom prst="rect">
            <a:avLst/>
          </a:prstGeom>
          <a:noFill/>
        </p:spPr>
        <p:txBody>
          <a:bodyPr wrap="square" rtlCol="0">
            <a:spAutoFit/>
          </a:bodyPr>
          <a:lstStyle/>
          <a:p>
            <a:pPr algn="just">
              <a:lnSpc>
                <a:spcPct val="150000"/>
              </a:lnSpc>
            </a:pPr>
            <a:r>
              <a:rPr lang="tr-TR" sz="1600" i="1" dirty="0">
                <a:solidFill>
                  <a:schemeClr val="accent4"/>
                </a:solidFill>
                <a:latin typeface="Cambria" panose="02040503050406030204" pitchFamily="18" charset="0"/>
              </a:rPr>
              <a:t>	Kamu Kurumlarının faaliyetlerini sürdürebilmeleri için Büyükşehir Belediyesinden finansman sağlamak amacıyla borçlandıklarında; 1 yıla kadar kısa vadeli borçlanmalarda 303- Kamu İdarelerine Mali Borçlar Hesabı , 1 yıldan uzun vadeli borçlanmalarda ise 403- Kamu İdarelerine Mali Borçlar Hesabına borç kaydı yapılır. Örneğin; </a:t>
            </a:r>
          </a:p>
          <a:p>
            <a:pPr algn="just"/>
            <a:endParaRPr lang="tr-TR" sz="1600" b="1" dirty="0">
              <a:effectLst>
                <a:outerShdw blurRad="38100" dist="38100" dir="2700000" algn="tl">
                  <a:srgbClr val="000000">
                    <a:alpha val="43137"/>
                  </a:srgbClr>
                </a:outerShdw>
              </a:effectLst>
              <a:latin typeface="Cambria" panose="02040503050406030204" pitchFamily="18" charset="0"/>
            </a:endParaRPr>
          </a:p>
          <a:p>
            <a:pPr algn="just"/>
            <a:r>
              <a:rPr lang="tr-TR" sz="1600" b="1" dirty="0">
                <a:effectLst>
                  <a:outerShdw blurRad="38100" dist="38100" dir="2700000" algn="tl">
                    <a:srgbClr val="000000">
                      <a:alpha val="43137"/>
                    </a:srgbClr>
                  </a:outerShdw>
                </a:effectLst>
                <a:latin typeface="Cambria" panose="02040503050406030204" pitchFamily="18" charset="0"/>
              </a:rPr>
              <a:t>A-</a:t>
            </a:r>
            <a:r>
              <a:rPr lang="tr-TR" sz="1600" dirty="0">
                <a:latin typeface="Cambria" panose="02040503050406030204" pitchFamily="18" charset="0"/>
              </a:rPr>
              <a:t> Kamu Kurumu Finansman sağlamak için Büyükşehir Belediyesinden 150.000.000-TL borç aldığında;</a:t>
            </a:r>
          </a:p>
          <a:p>
            <a:pPr algn="just"/>
            <a:endParaRPr lang="tr-TR" sz="1600" dirty="0">
              <a:latin typeface="Cambria" panose="02040503050406030204" pitchFamily="18" charset="0"/>
            </a:endParaRPr>
          </a:p>
          <a:p>
            <a:pPr algn="just"/>
            <a:endParaRPr lang="tr-TR" sz="1600" dirty="0">
              <a:latin typeface="Cambria" panose="02040503050406030204" pitchFamily="18" charset="0"/>
            </a:endParaRPr>
          </a:p>
          <a:p>
            <a:pPr algn="just"/>
            <a:endParaRPr lang="tr-TR" sz="1600" dirty="0">
              <a:latin typeface="Cambria" panose="02040503050406030204" pitchFamily="18" charset="0"/>
            </a:endParaRPr>
          </a:p>
          <a:p>
            <a:pPr algn="just"/>
            <a:endParaRPr lang="tr-TR" sz="1600" dirty="0">
              <a:latin typeface="Cambria" panose="02040503050406030204" pitchFamily="18" charset="0"/>
            </a:endParaRPr>
          </a:p>
          <a:p>
            <a:pPr algn="just"/>
            <a:endParaRPr lang="tr-TR" sz="1600" dirty="0">
              <a:latin typeface="Cambria" panose="02040503050406030204" pitchFamily="18" charset="0"/>
            </a:endParaRPr>
          </a:p>
          <a:p>
            <a:pPr algn="just"/>
            <a:endParaRPr lang="tr-TR" sz="1600" b="1" dirty="0">
              <a:effectLst>
                <a:outerShdw blurRad="38100" dist="38100" dir="2700000" algn="tl">
                  <a:srgbClr val="000000">
                    <a:alpha val="43137"/>
                  </a:srgbClr>
                </a:outerShdw>
              </a:effectLst>
              <a:latin typeface="Cambria" panose="02040503050406030204" pitchFamily="18" charset="0"/>
            </a:endParaRPr>
          </a:p>
          <a:p>
            <a:pPr algn="just"/>
            <a:r>
              <a:rPr lang="tr-TR" sz="1600" b="1" dirty="0">
                <a:effectLst>
                  <a:outerShdw blurRad="38100" dist="38100" dir="2700000" algn="tl">
                    <a:srgbClr val="000000">
                      <a:alpha val="43137"/>
                    </a:srgbClr>
                  </a:outerShdw>
                </a:effectLst>
                <a:latin typeface="Cambria" panose="02040503050406030204" pitchFamily="18" charset="0"/>
              </a:rPr>
              <a:t>B-</a:t>
            </a:r>
            <a:r>
              <a:rPr lang="tr-TR" sz="1600" dirty="0">
                <a:latin typeface="Cambria" panose="02040503050406030204" pitchFamily="18" charset="0"/>
              </a:rPr>
              <a:t> Finansman sağlamak amacıyla alınan bu borcun  taşınmaz satışıyla mahsup edilerek ödemesinin yapılmasında;</a:t>
            </a:r>
          </a:p>
          <a:p>
            <a:pPr algn="just"/>
            <a:endParaRPr lang="tr-TR" sz="1600" dirty="0">
              <a:latin typeface="Cambria" panose="02040503050406030204" pitchFamily="18" charset="0"/>
            </a:endParaRPr>
          </a:p>
          <a:p>
            <a:pPr algn="just"/>
            <a:endParaRPr lang="tr-TR" sz="1600" dirty="0">
              <a:latin typeface="Cambria" panose="02040503050406030204" pitchFamily="18" charset="0"/>
            </a:endParaRPr>
          </a:p>
          <a:p>
            <a:pPr algn="just"/>
            <a:endParaRPr lang="tr-TR" sz="1600" dirty="0">
              <a:latin typeface="Cambria" panose="02040503050406030204" pitchFamily="18" charset="0"/>
            </a:endParaRPr>
          </a:p>
          <a:p>
            <a:pPr algn="just"/>
            <a:endParaRPr lang="tr-TR" sz="1600" dirty="0">
              <a:latin typeface="Cambria" panose="02040503050406030204" pitchFamily="18" charset="0"/>
            </a:endParaRPr>
          </a:p>
          <a:p>
            <a:pPr algn="just"/>
            <a:endParaRPr lang="tr-TR" sz="1600" dirty="0">
              <a:latin typeface="Cambria" panose="02040503050406030204" pitchFamily="18" charset="0"/>
            </a:endParaRPr>
          </a:p>
          <a:p>
            <a:pPr algn="just"/>
            <a:endParaRPr lang="tr-TR" sz="1600" dirty="0">
              <a:latin typeface="Cambria" panose="02040503050406030204" pitchFamily="18" charset="0"/>
            </a:endParaRPr>
          </a:p>
          <a:p>
            <a:pPr algn="just"/>
            <a:endParaRPr lang="tr-TR" sz="1600" dirty="0">
              <a:latin typeface="Cambria" panose="02040503050406030204" pitchFamily="18" charset="0"/>
            </a:endParaRPr>
          </a:p>
          <a:p>
            <a:pPr algn="just"/>
            <a:r>
              <a:rPr lang="tr-TR" sz="1600" dirty="0">
                <a:latin typeface="Cambria" panose="02040503050406030204" pitchFamily="18" charset="0"/>
              </a:rPr>
              <a:t> </a:t>
            </a:r>
          </a:p>
        </p:txBody>
      </p:sp>
      <p:graphicFrame>
        <p:nvGraphicFramePr>
          <p:cNvPr id="4" name="Tablo 3"/>
          <p:cNvGraphicFramePr>
            <a:graphicFrameLocks noGrp="1"/>
          </p:cNvGraphicFramePr>
          <p:nvPr>
            <p:extLst>
              <p:ext uri="{D42A27DB-BD31-4B8C-83A1-F6EECF244321}">
                <p14:modId xmlns:p14="http://schemas.microsoft.com/office/powerpoint/2010/main" val="3493795220"/>
              </p:ext>
            </p:extLst>
          </p:nvPr>
        </p:nvGraphicFramePr>
        <p:xfrm>
          <a:off x="1117599" y="2420561"/>
          <a:ext cx="8400473" cy="1061720"/>
        </p:xfrm>
        <a:graphic>
          <a:graphicData uri="http://schemas.openxmlformats.org/drawingml/2006/table">
            <a:tbl>
              <a:tblPr firstRow="1" bandRow="1">
                <a:tableStyleId>{073A0DAA-6AF3-43AB-8588-CEC1D06C72B9}</a:tableStyleId>
              </a:tblPr>
              <a:tblGrid>
                <a:gridCol w="1669355">
                  <a:extLst>
                    <a:ext uri="{9D8B030D-6E8A-4147-A177-3AD203B41FA5}">
                      <a16:colId xmlns:a16="http://schemas.microsoft.com/office/drawing/2014/main" val="20000"/>
                    </a:ext>
                  </a:extLst>
                </a:gridCol>
                <a:gridCol w="3168076">
                  <a:extLst>
                    <a:ext uri="{9D8B030D-6E8A-4147-A177-3AD203B41FA5}">
                      <a16:colId xmlns:a16="http://schemas.microsoft.com/office/drawing/2014/main" val="20001"/>
                    </a:ext>
                  </a:extLst>
                </a:gridCol>
                <a:gridCol w="2108315">
                  <a:extLst>
                    <a:ext uri="{9D8B030D-6E8A-4147-A177-3AD203B41FA5}">
                      <a16:colId xmlns:a16="http://schemas.microsoft.com/office/drawing/2014/main" val="20002"/>
                    </a:ext>
                  </a:extLst>
                </a:gridCol>
                <a:gridCol w="1454727">
                  <a:extLst>
                    <a:ext uri="{9D8B030D-6E8A-4147-A177-3AD203B41FA5}">
                      <a16:colId xmlns:a16="http://schemas.microsoft.com/office/drawing/2014/main" val="20003"/>
                    </a:ext>
                  </a:extLst>
                </a:gridCol>
              </a:tblGrid>
              <a:tr h="0">
                <a:tc>
                  <a:txBody>
                    <a:bodyPr/>
                    <a:lstStyle/>
                    <a:p>
                      <a:r>
                        <a:rPr lang="tr-TR" sz="1500" dirty="0">
                          <a:latin typeface="Cambria" panose="02040503050406030204" pitchFamily="18" charset="0"/>
                        </a:rPr>
                        <a:t>KODU</a:t>
                      </a:r>
                    </a:p>
                  </a:txBody>
                  <a:tcPr/>
                </a:tc>
                <a:tc>
                  <a:txBody>
                    <a:bodyPr/>
                    <a:lstStyle/>
                    <a:p>
                      <a:r>
                        <a:rPr lang="tr-TR" sz="1500" dirty="0">
                          <a:latin typeface="Cambria" panose="02040503050406030204" pitchFamily="18" charset="0"/>
                        </a:rPr>
                        <a:t>HESAP ADI</a:t>
                      </a:r>
                    </a:p>
                  </a:txBody>
                  <a:tcPr/>
                </a:tc>
                <a:tc>
                  <a:txBody>
                    <a:bodyPr/>
                    <a:lstStyle/>
                    <a:p>
                      <a:pPr algn="ctr"/>
                      <a:r>
                        <a:rPr lang="tr-TR" sz="1500" dirty="0">
                          <a:latin typeface="Cambria" panose="02040503050406030204" pitchFamily="18" charset="0"/>
                        </a:rPr>
                        <a:t>BORÇ</a:t>
                      </a:r>
                    </a:p>
                  </a:txBody>
                  <a:tcPr/>
                </a:tc>
                <a:tc>
                  <a:txBody>
                    <a:bodyPr/>
                    <a:lstStyle/>
                    <a:p>
                      <a:pPr algn="ctr"/>
                      <a:r>
                        <a:rPr lang="tr-TR" sz="1500" dirty="0">
                          <a:latin typeface="Cambria" panose="02040503050406030204" pitchFamily="18" charset="0"/>
                        </a:rPr>
                        <a:t>ALACAK</a:t>
                      </a:r>
                    </a:p>
                  </a:txBody>
                  <a:tcPr/>
                </a:tc>
                <a:extLst>
                  <a:ext uri="{0D108BD9-81ED-4DB2-BD59-A6C34878D82A}">
                    <a16:rowId xmlns:a16="http://schemas.microsoft.com/office/drawing/2014/main" val="10000"/>
                  </a:ext>
                </a:extLst>
              </a:tr>
              <a:tr h="370840">
                <a:tc>
                  <a:txBody>
                    <a:bodyPr/>
                    <a:lstStyle/>
                    <a:p>
                      <a:r>
                        <a:rPr lang="tr-TR" sz="1500" dirty="0">
                          <a:latin typeface="Cambria" panose="02040503050406030204" pitchFamily="18" charset="0"/>
                        </a:rPr>
                        <a:t>102</a:t>
                      </a:r>
                    </a:p>
                  </a:txBody>
                  <a:tcPr/>
                </a:tc>
                <a:tc>
                  <a:txBody>
                    <a:bodyPr/>
                    <a:lstStyle/>
                    <a:p>
                      <a:r>
                        <a:rPr lang="tr-TR" sz="1500" dirty="0">
                          <a:latin typeface="Cambria" panose="02040503050406030204" pitchFamily="18" charset="0"/>
                        </a:rPr>
                        <a:t>Bankalar</a:t>
                      </a:r>
                      <a:r>
                        <a:rPr lang="tr-TR" sz="1500" baseline="0" dirty="0">
                          <a:latin typeface="Cambria" panose="02040503050406030204" pitchFamily="18" charset="0"/>
                        </a:rPr>
                        <a:t> Hesabı</a:t>
                      </a:r>
                      <a:endParaRPr lang="tr-TR" sz="1500" dirty="0">
                        <a:latin typeface="Cambria" panose="02040503050406030204" pitchFamily="18" charset="0"/>
                      </a:endParaRPr>
                    </a:p>
                  </a:txBody>
                  <a:tcPr/>
                </a:tc>
                <a:tc>
                  <a:txBody>
                    <a:bodyPr/>
                    <a:lstStyle/>
                    <a:p>
                      <a:pPr algn="ctr"/>
                      <a:r>
                        <a:rPr lang="tr-TR" sz="1500" dirty="0">
                          <a:latin typeface="Cambria" panose="02040503050406030204" pitchFamily="18" charset="0"/>
                        </a:rPr>
                        <a:t>150.000.000</a:t>
                      </a:r>
                    </a:p>
                  </a:txBody>
                  <a:tcPr/>
                </a:tc>
                <a:tc>
                  <a:txBody>
                    <a:bodyPr/>
                    <a:lstStyle/>
                    <a:p>
                      <a:pPr algn="ctr"/>
                      <a:endParaRPr lang="tr-TR" sz="1500" dirty="0">
                        <a:latin typeface="Cambria" panose="02040503050406030204" pitchFamily="18" charset="0"/>
                      </a:endParaRPr>
                    </a:p>
                  </a:txBody>
                  <a:tcPr/>
                </a:tc>
                <a:extLst>
                  <a:ext uri="{0D108BD9-81ED-4DB2-BD59-A6C34878D82A}">
                    <a16:rowId xmlns:a16="http://schemas.microsoft.com/office/drawing/2014/main" val="10001"/>
                  </a:ext>
                </a:extLst>
              </a:tr>
              <a:tr h="370840">
                <a:tc>
                  <a:txBody>
                    <a:bodyPr/>
                    <a:lstStyle/>
                    <a:p>
                      <a:r>
                        <a:rPr lang="tr-TR" sz="1500" dirty="0">
                          <a:latin typeface="Cambria" panose="02040503050406030204" pitchFamily="18" charset="0"/>
                        </a:rPr>
                        <a:t>403.03.06.02</a:t>
                      </a:r>
                    </a:p>
                  </a:txBody>
                  <a:tcPr/>
                </a:tc>
                <a:tc>
                  <a:txBody>
                    <a:bodyPr/>
                    <a:lstStyle/>
                    <a:p>
                      <a:r>
                        <a:rPr lang="tr-TR" sz="1500" dirty="0">
                          <a:latin typeface="Cambria" panose="02040503050406030204" pitchFamily="18" charset="0"/>
                        </a:rPr>
                        <a:t>Büyükşehir Belediyeleri</a:t>
                      </a:r>
                      <a:r>
                        <a:rPr lang="tr-TR" sz="1500" baseline="0" dirty="0">
                          <a:latin typeface="Cambria" panose="02040503050406030204" pitchFamily="18" charset="0"/>
                        </a:rPr>
                        <a:t> Hesabı</a:t>
                      </a:r>
                      <a:endParaRPr lang="tr-TR" sz="1500" dirty="0">
                        <a:latin typeface="Cambria" panose="02040503050406030204" pitchFamily="18" charset="0"/>
                      </a:endParaRPr>
                    </a:p>
                  </a:txBody>
                  <a:tcPr/>
                </a:tc>
                <a:tc>
                  <a:txBody>
                    <a:bodyPr/>
                    <a:lstStyle/>
                    <a:p>
                      <a:pPr algn="ctr"/>
                      <a:endParaRPr lang="tr-TR" sz="1500" dirty="0">
                        <a:latin typeface="Cambria" panose="02040503050406030204" pitchFamily="18" charset="0"/>
                      </a:endParaRPr>
                    </a:p>
                  </a:txBody>
                  <a:tcPr/>
                </a:tc>
                <a:tc>
                  <a:txBody>
                    <a:bodyPr/>
                    <a:lstStyle/>
                    <a:p>
                      <a:pPr algn="ctr"/>
                      <a:r>
                        <a:rPr lang="tr-TR" sz="1500" dirty="0">
                          <a:latin typeface="Cambria" panose="02040503050406030204" pitchFamily="18" charset="0"/>
                        </a:rPr>
                        <a:t>150.000.000</a:t>
                      </a:r>
                    </a:p>
                  </a:txBody>
                  <a:tcPr/>
                </a:tc>
                <a:extLst>
                  <a:ext uri="{0D108BD9-81ED-4DB2-BD59-A6C34878D82A}">
                    <a16:rowId xmlns:a16="http://schemas.microsoft.com/office/drawing/2014/main" val="10002"/>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567377924"/>
              </p:ext>
            </p:extLst>
          </p:nvPr>
        </p:nvGraphicFramePr>
        <p:xfrm>
          <a:off x="1159164" y="4132042"/>
          <a:ext cx="8442035" cy="1750280"/>
        </p:xfrm>
        <a:graphic>
          <a:graphicData uri="http://schemas.openxmlformats.org/drawingml/2006/table">
            <a:tbl>
              <a:tblPr firstRow="1" bandRow="1">
                <a:tableStyleId>{073A0DAA-6AF3-43AB-8588-CEC1D06C72B9}</a:tableStyleId>
              </a:tblPr>
              <a:tblGrid>
                <a:gridCol w="1645237">
                  <a:extLst>
                    <a:ext uri="{9D8B030D-6E8A-4147-A177-3AD203B41FA5}">
                      <a16:colId xmlns:a16="http://schemas.microsoft.com/office/drawing/2014/main" val="20000"/>
                    </a:ext>
                  </a:extLst>
                </a:gridCol>
                <a:gridCol w="3151374">
                  <a:extLst>
                    <a:ext uri="{9D8B030D-6E8A-4147-A177-3AD203B41FA5}">
                      <a16:colId xmlns:a16="http://schemas.microsoft.com/office/drawing/2014/main" val="20001"/>
                    </a:ext>
                  </a:extLst>
                </a:gridCol>
                <a:gridCol w="2107570">
                  <a:extLst>
                    <a:ext uri="{9D8B030D-6E8A-4147-A177-3AD203B41FA5}">
                      <a16:colId xmlns:a16="http://schemas.microsoft.com/office/drawing/2014/main" val="20002"/>
                    </a:ext>
                  </a:extLst>
                </a:gridCol>
                <a:gridCol w="1537854">
                  <a:extLst>
                    <a:ext uri="{9D8B030D-6E8A-4147-A177-3AD203B41FA5}">
                      <a16:colId xmlns:a16="http://schemas.microsoft.com/office/drawing/2014/main" val="20003"/>
                    </a:ext>
                  </a:extLst>
                </a:gridCol>
              </a:tblGrid>
              <a:tr h="308579">
                <a:tc>
                  <a:txBody>
                    <a:bodyPr/>
                    <a:lstStyle/>
                    <a:p>
                      <a:r>
                        <a:rPr lang="tr-TR" sz="1500" dirty="0">
                          <a:latin typeface="Cambria" panose="02040503050406030204" pitchFamily="18" charset="0"/>
                        </a:rPr>
                        <a:t>KODU</a:t>
                      </a:r>
                    </a:p>
                  </a:txBody>
                  <a:tcPr/>
                </a:tc>
                <a:tc>
                  <a:txBody>
                    <a:bodyPr/>
                    <a:lstStyle/>
                    <a:p>
                      <a:r>
                        <a:rPr lang="tr-TR" sz="1500" dirty="0">
                          <a:latin typeface="Cambria" panose="02040503050406030204" pitchFamily="18" charset="0"/>
                        </a:rPr>
                        <a:t>HESAP ADI</a:t>
                      </a:r>
                    </a:p>
                  </a:txBody>
                  <a:tcPr/>
                </a:tc>
                <a:tc>
                  <a:txBody>
                    <a:bodyPr/>
                    <a:lstStyle/>
                    <a:p>
                      <a:pPr algn="ctr"/>
                      <a:r>
                        <a:rPr lang="tr-TR" sz="1500" dirty="0">
                          <a:latin typeface="Cambria" panose="02040503050406030204" pitchFamily="18" charset="0"/>
                        </a:rPr>
                        <a:t>BORÇ</a:t>
                      </a:r>
                    </a:p>
                  </a:txBody>
                  <a:tcPr/>
                </a:tc>
                <a:tc>
                  <a:txBody>
                    <a:bodyPr/>
                    <a:lstStyle/>
                    <a:p>
                      <a:pPr algn="ctr"/>
                      <a:r>
                        <a:rPr lang="tr-TR" sz="1500" dirty="0">
                          <a:latin typeface="Cambria" panose="02040503050406030204" pitchFamily="18" charset="0"/>
                        </a:rPr>
                        <a:t>ALACAK</a:t>
                      </a:r>
                    </a:p>
                  </a:txBody>
                  <a:tcPr/>
                </a:tc>
                <a:extLst>
                  <a:ext uri="{0D108BD9-81ED-4DB2-BD59-A6C34878D82A}">
                    <a16:rowId xmlns:a16="http://schemas.microsoft.com/office/drawing/2014/main" val="10000"/>
                  </a:ext>
                </a:extLst>
              </a:tr>
              <a:tr h="357560">
                <a:tc>
                  <a:txBody>
                    <a:bodyPr/>
                    <a:lstStyle/>
                    <a:p>
                      <a:r>
                        <a:rPr lang="tr-TR" sz="1500" dirty="0">
                          <a:latin typeface="Cambria" panose="02040503050406030204" pitchFamily="18" charset="0"/>
                        </a:rPr>
                        <a:t> 250.01.02</a:t>
                      </a:r>
                    </a:p>
                  </a:txBody>
                  <a:tcPr/>
                </a:tc>
                <a:tc>
                  <a:txBody>
                    <a:bodyPr/>
                    <a:lstStyle/>
                    <a:p>
                      <a:pPr algn="l"/>
                      <a:r>
                        <a:rPr lang="tr-TR" sz="1500" dirty="0">
                          <a:latin typeface="Cambria" panose="02040503050406030204" pitchFamily="18" charset="0"/>
                        </a:rPr>
                        <a:t>Arsalar Hesabı</a:t>
                      </a:r>
                    </a:p>
                  </a:txBody>
                  <a:tcPr/>
                </a:tc>
                <a:tc>
                  <a:txBody>
                    <a:bodyPr/>
                    <a:lstStyle/>
                    <a:p>
                      <a:pPr algn="ctr"/>
                      <a:endParaRPr lang="tr-TR" sz="1500" dirty="0">
                        <a:latin typeface="Cambria" panose="02040503050406030204" pitchFamily="18" charset="0"/>
                      </a:endParaRPr>
                    </a:p>
                  </a:txBody>
                  <a:tcPr/>
                </a:tc>
                <a:tc>
                  <a:txBody>
                    <a:bodyPr/>
                    <a:lstStyle/>
                    <a:p>
                      <a:pPr algn="ctr"/>
                      <a:r>
                        <a:rPr lang="tr-TR" sz="1500" dirty="0">
                          <a:latin typeface="Cambria" panose="02040503050406030204" pitchFamily="18" charset="0"/>
                        </a:rPr>
                        <a:t>150.000.000</a:t>
                      </a:r>
                    </a:p>
                  </a:txBody>
                  <a:tcPr/>
                </a:tc>
                <a:extLst>
                  <a:ext uri="{0D108BD9-81ED-4DB2-BD59-A6C34878D82A}">
                    <a16:rowId xmlns:a16="http://schemas.microsoft.com/office/drawing/2014/main" val="10001"/>
                  </a:ext>
                </a:extLst>
              </a:tr>
              <a:tr h="357560">
                <a:tc>
                  <a:txBody>
                    <a:bodyPr/>
                    <a:lstStyle/>
                    <a:p>
                      <a:r>
                        <a:rPr lang="tr-TR" sz="1500" dirty="0">
                          <a:latin typeface="Cambria" panose="02040503050406030204" pitchFamily="18" charset="0"/>
                        </a:rPr>
                        <a:t> 403.03.06.02</a:t>
                      </a:r>
                    </a:p>
                  </a:txBody>
                  <a:tcPr/>
                </a:tc>
                <a:tc>
                  <a:txBody>
                    <a:bodyPr/>
                    <a:lstStyle/>
                    <a:p>
                      <a:pPr algn="l"/>
                      <a:r>
                        <a:rPr lang="tr-TR" sz="1500" dirty="0">
                          <a:latin typeface="Cambria" panose="02040503050406030204" pitchFamily="18" charset="0"/>
                        </a:rPr>
                        <a:t>Büyükşehir Belediyeleri</a:t>
                      </a:r>
                      <a:r>
                        <a:rPr lang="tr-TR" sz="1500" baseline="0" dirty="0">
                          <a:latin typeface="Cambria" panose="02040503050406030204" pitchFamily="18" charset="0"/>
                        </a:rPr>
                        <a:t> Hesabı</a:t>
                      </a:r>
                      <a:endParaRPr lang="tr-TR" sz="1500" dirty="0">
                        <a:latin typeface="Cambria" panose="02040503050406030204" pitchFamily="18" charset="0"/>
                      </a:endParaRPr>
                    </a:p>
                  </a:txBody>
                  <a:tcPr/>
                </a:tc>
                <a:tc>
                  <a:txBody>
                    <a:bodyPr/>
                    <a:lstStyle/>
                    <a:p>
                      <a:pPr algn="ctr"/>
                      <a:r>
                        <a:rPr lang="tr-TR" sz="1500" dirty="0">
                          <a:latin typeface="Cambria" panose="02040503050406030204" pitchFamily="18" charset="0"/>
                        </a:rPr>
                        <a:t>150.000.000</a:t>
                      </a:r>
                    </a:p>
                  </a:txBody>
                  <a:tcPr/>
                </a:tc>
                <a:tc>
                  <a:txBody>
                    <a:bodyPr/>
                    <a:lstStyle/>
                    <a:p>
                      <a:pPr algn="ctr"/>
                      <a:endParaRPr lang="tr-TR" sz="1500" dirty="0">
                        <a:latin typeface="Cambria" panose="02040503050406030204" pitchFamily="18" charset="0"/>
                      </a:endParaRPr>
                    </a:p>
                  </a:txBody>
                  <a:tcPr/>
                </a:tc>
                <a:extLst>
                  <a:ext uri="{0D108BD9-81ED-4DB2-BD59-A6C34878D82A}">
                    <a16:rowId xmlns:a16="http://schemas.microsoft.com/office/drawing/2014/main" val="10002"/>
                  </a:ext>
                </a:extLst>
              </a:tr>
              <a:tr h="357560">
                <a:tc>
                  <a:txBody>
                    <a:bodyPr/>
                    <a:lstStyle/>
                    <a:p>
                      <a:pPr marL="0" algn="ctr" defTabSz="457200" rtl="0" eaLnBrk="1" latinLnBrk="0" hangingPunct="1"/>
                      <a:r>
                        <a:rPr lang="tr-TR" sz="1500" kern="1200" dirty="0">
                          <a:solidFill>
                            <a:schemeClr val="dk1"/>
                          </a:solidFill>
                          <a:latin typeface="Cambria" panose="02040503050406030204" pitchFamily="18" charset="0"/>
                          <a:ea typeface="+mn-ea"/>
                          <a:cs typeface="+mn-cs"/>
                        </a:rPr>
                        <a:t>800.06.01.05.01</a:t>
                      </a:r>
                    </a:p>
                  </a:txBody>
                  <a:tcPr/>
                </a:tc>
                <a:tc>
                  <a:txBody>
                    <a:bodyPr/>
                    <a:lstStyle/>
                    <a:p>
                      <a:pPr marL="0" algn="l" defTabSz="457200" rtl="0" eaLnBrk="1" latinLnBrk="0" hangingPunct="1"/>
                      <a:r>
                        <a:rPr lang="tr-TR" sz="1500" kern="1200" dirty="0">
                          <a:solidFill>
                            <a:schemeClr val="dk1"/>
                          </a:solidFill>
                          <a:latin typeface="Cambria" panose="02040503050406030204" pitchFamily="18" charset="0"/>
                          <a:ea typeface="+mn-ea"/>
                          <a:cs typeface="+mn-cs"/>
                        </a:rPr>
                        <a:t>Arsa Satış Hesabı</a:t>
                      </a:r>
                    </a:p>
                  </a:txBody>
                  <a:tcPr/>
                </a:tc>
                <a:tc>
                  <a:txBody>
                    <a:bodyPr/>
                    <a:lstStyle/>
                    <a:p>
                      <a:pPr marL="0" algn="ctr" defTabSz="457200" rtl="0" eaLnBrk="1" latinLnBrk="0" hangingPunct="1"/>
                      <a:endParaRPr lang="tr-TR" sz="1500" kern="1200" dirty="0">
                        <a:solidFill>
                          <a:schemeClr val="dk1"/>
                        </a:solidFill>
                        <a:latin typeface="Cambria" panose="02040503050406030204" pitchFamily="18" charset="0"/>
                        <a:ea typeface="+mn-ea"/>
                        <a:cs typeface="+mn-cs"/>
                      </a:endParaRPr>
                    </a:p>
                  </a:txBody>
                  <a:tcPr/>
                </a:tc>
                <a:tc>
                  <a:txBody>
                    <a:bodyPr/>
                    <a:lstStyle/>
                    <a:p>
                      <a:pPr marL="0" algn="ctr" defTabSz="457200" rtl="0" eaLnBrk="1" latinLnBrk="0" hangingPunct="1"/>
                      <a:r>
                        <a:rPr lang="tr-TR" sz="1500" kern="1200" dirty="0">
                          <a:solidFill>
                            <a:schemeClr val="dk1"/>
                          </a:solidFill>
                          <a:latin typeface="Cambria" panose="02040503050406030204" pitchFamily="18" charset="0"/>
                          <a:ea typeface="+mn-ea"/>
                          <a:cs typeface="+mn-cs"/>
                        </a:rPr>
                        <a:t>150.000.000</a:t>
                      </a:r>
                    </a:p>
                  </a:txBody>
                  <a:tcPr/>
                </a:tc>
                <a:extLst>
                  <a:ext uri="{0D108BD9-81ED-4DB2-BD59-A6C34878D82A}">
                    <a16:rowId xmlns:a16="http://schemas.microsoft.com/office/drawing/2014/main" val="10003"/>
                  </a:ext>
                </a:extLst>
              </a:tr>
              <a:tr h="357560">
                <a:tc>
                  <a:txBody>
                    <a:bodyPr/>
                    <a:lstStyle/>
                    <a:p>
                      <a:pPr marL="0" algn="l" defTabSz="457200" rtl="0" eaLnBrk="1" latinLnBrk="0" hangingPunct="1"/>
                      <a:r>
                        <a:rPr lang="tr-TR" sz="1500" kern="1200" dirty="0">
                          <a:solidFill>
                            <a:schemeClr val="dk1"/>
                          </a:solidFill>
                          <a:latin typeface="Cambria" panose="02040503050406030204" pitchFamily="18" charset="0"/>
                          <a:ea typeface="+mn-ea"/>
                          <a:cs typeface="+mn-cs"/>
                        </a:rPr>
                        <a:t> 805</a:t>
                      </a:r>
                    </a:p>
                  </a:txBody>
                  <a:tcPr/>
                </a:tc>
                <a:tc>
                  <a:txBody>
                    <a:bodyPr/>
                    <a:lstStyle/>
                    <a:p>
                      <a:pPr marL="0" algn="l" defTabSz="457200" rtl="0" eaLnBrk="1" latinLnBrk="0" hangingPunct="1"/>
                      <a:r>
                        <a:rPr lang="tr-TR" sz="1500" kern="1200" dirty="0">
                          <a:solidFill>
                            <a:schemeClr val="dk1"/>
                          </a:solidFill>
                          <a:latin typeface="Cambria" panose="02040503050406030204" pitchFamily="18" charset="0"/>
                          <a:ea typeface="+mn-ea"/>
                          <a:cs typeface="+mn-cs"/>
                        </a:rPr>
                        <a:t>Bütçe Yansıtma Hesabı</a:t>
                      </a:r>
                    </a:p>
                  </a:txBody>
                  <a:tcPr/>
                </a:tc>
                <a:tc>
                  <a:txBody>
                    <a:bodyPr/>
                    <a:lstStyle/>
                    <a:p>
                      <a:pPr marL="0" algn="ctr" defTabSz="457200" rtl="0" eaLnBrk="1" latinLnBrk="0" hangingPunct="1"/>
                      <a:r>
                        <a:rPr lang="tr-TR" sz="1500" kern="1200" dirty="0">
                          <a:solidFill>
                            <a:schemeClr val="dk1"/>
                          </a:solidFill>
                          <a:latin typeface="Cambria" panose="02040503050406030204" pitchFamily="18" charset="0"/>
                          <a:ea typeface="+mn-ea"/>
                          <a:cs typeface="+mn-cs"/>
                        </a:rPr>
                        <a:t>150.000.000</a:t>
                      </a:r>
                    </a:p>
                  </a:txBody>
                  <a:tcPr/>
                </a:tc>
                <a:tc>
                  <a:txBody>
                    <a:bodyPr/>
                    <a:lstStyle/>
                    <a:p>
                      <a:pPr marL="0" algn="ctr" defTabSz="457200" rtl="0" eaLnBrk="1" latinLnBrk="0" hangingPunct="1"/>
                      <a:endParaRPr lang="tr-TR" sz="1500" kern="1200" dirty="0">
                        <a:solidFill>
                          <a:schemeClr val="dk1"/>
                        </a:solidFill>
                        <a:latin typeface="Cambria" panose="02040503050406030204" pitchFamily="18" charset="0"/>
                        <a:ea typeface="+mn-ea"/>
                        <a:cs typeface="+mn-c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3360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028700" y="914401"/>
            <a:ext cx="10037618" cy="4708981"/>
          </a:xfrm>
          <a:prstGeom prst="rect">
            <a:avLst/>
          </a:prstGeom>
          <a:noFill/>
        </p:spPr>
        <p:txBody>
          <a:bodyPr wrap="square" rtlCol="0">
            <a:spAutoFit/>
          </a:bodyPr>
          <a:lstStyle/>
          <a:p>
            <a:pPr algn="just">
              <a:lnSpc>
                <a:spcPct val="150000"/>
              </a:lnSpc>
            </a:pPr>
            <a:r>
              <a:rPr lang="tr-TR" sz="2000" dirty="0">
                <a:latin typeface="Cambria" panose="02040503050406030204" pitchFamily="18" charset="0"/>
              </a:rPr>
              <a:t>	Bu gayrimenkulün satışı yıl sonu gelir-gider arasında olumlu farka neden olacaktır. Bu olumlu farkın 5216 sayılı Büyükşehir Belediye Kanununa göre; Büyükşehir belediyesine aktarılması gerekmektedir.</a:t>
            </a:r>
          </a:p>
          <a:p>
            <a:pPr algn="just">
              <a:lnSpc>
                <a:spcPct val="150000"/>
              </a:lnSpc>
            </a:pPr>
            <a:endParaRPr lang="tr-TR" sz="2000" dirty="0">
              <a:latin typeface="Cambria" panose="02040503050406030204" pitchFamily="18" charset="0"/>
            </a:endParaRPr>
          </a:p>
          <a:p>
            <a:pPr algn="just">
              <a:lnSpc>
                <a:spcPct val="150000"/>
              </a:lnSpc>
            </a:pPr>
            <a:r>
              <a:rPr lang="tr-TR" sz="2000" dirty="0">
                <a:latin typeface="Cambria" panose="02040503050406030204" pitchFamily="18" charset="0"/>
              </a:rPr>
              <a:t>	Oysaki; Kurumun taşınmaz satışlarında meydana gelen ve gerçekte nakit olmayan bu fazlalık; daha önceki yıllarda meydana gelen olumsuz farklar nedeniyle Büyükşehir Belediyesine oluşan borçların nakit olarak değil, taşınmaz satışı yapılarak ödenmesinde kullanılmıştır.</a:t>
            </a:r>
          </a:p>
          <a:p>
            <a:pPr algn="just">
              <a:lnSpc>
                <a:spcPct val="150000"/>
              </a:lnSpc>
            </a:pPr>
            <a:endParaRPr lang="tr-TR" sz="2000" dirty="0">
              <a:latin typeface="Cambria" panose="02040503050406030204" pitchFamily="18" charset="0"/>
            </a:endParaRPr>
          </a:p>
          <a:p>
            <a:pPr algn="just">
              <a:lnSpc>
                <a:spcPct val="150000"/>
              </a:lnSpc>
            </a:pPr>
            <a:endParaRPr lang="tr-TR" sz="2000" dirty="0">
              <a:latin typeface="Cambria" panose="02040503050406030204" pitchFamily="18" charset="0"/>
            </a:endParaRPr>
          </a:p>
        </p:txBody>
      </p:sp>
    </p:spTree>
    <p:extLst>
      <p:ext uri="{BB962C8B-B14F-4D97-AF65-F5344CB8AC3E}">
        <p14:creationId xmlns:p14="http://schemas.microsoft.com/office/powerpoint/2010/main" val="11798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55963" y="727363"/>
            <a:ext cx="10338954" cy="5493812"/>
          </a:xfrm>
          <a:prstGeom prst="rect">
            <a:avLst/>
          </a:prstGeom>
          <a:noFill/>
        </p:spPr>
        <p:txBody>
          <a:bodyPr wrap="square" rtlCol="0">
            <a:spAutoFit/>
          </a:bodyPr>
          <a:lstStyle/>
          <a:p>
            <a:pPr algn="just">
              <a:lnSpc>
                <a:spcPct val="150000"/>
              </a:lnSpc>
            </a:pPr>
            <a:r>
              <a:rPr lang="tr-TR" b="1" i="1" u="sng" dirty="0">
                <a:latin typeface="Cambria" panose="02040503050406030204" pitchFamily="18" charset="0"/>
              </a:rPr>
              <a:t>ÖNERİ;</a:t>
            </a:r>
          </a:p>
          <a:p>
            <a:pPr algn="just">
              <a:lnSpc>
                <a:spcPct val="150000"/>
              </a:lnSpc>
            </a:pPr>
            <a:r>
              <a:rPr lang="tr-TR" dirty="0">
                <a:latin typeface="Cambria" panose="02040503050406030204" pitchFamily="18" charset="0"/>
              </a:rPr>
              <a:t>	Mali İdareler Bütçe ve Muhasebe Yönetmeliği hükümleri çerçevesinde; İdarenin yapmış olduğu borçlanmalar, yatırıma konu olduklarında bütçe giderine dönüşmekte; yatırımlardan sağlanan hasılat ise kesin hesaba bütçe geliri olarak yansımaktadır. Ancak borçlanma suretiyle yapılan giderle bu yatırımla elde edilen gelirler her zaman aynı döneme denk gelemeyeceğinden; kesin hesapta yer alan gelir ve giderlere ilişkin olarak bir dönem meydana gelen olumsuz farklar, sonraki dönemlerde meydana gelecek olumlu farklarla telafi edilecektir. </a:t>
            </a:r>
          </a:p>
          <a:p>
            <a:pPr algn="just">
              <a:lnSpc>
                <a:spcPct val="150000"/>
              </a:lnSpc>
            </a:pPr>
            <a:r>
              <a:rPr lang="tr-TR" dirty="0">
                <a:latin typeface="Cambria" panose="02040503050406030204" pitchFamily="18" charset="0"/>
              </a:rPr>
              <a:t>	Bu telafi mekanizması ise ikincil mevzuatta yapılacak düzenleme ile gelir fazlalığının olduğu dönemde borç ödemeleri ve diğer olağanüstü giderler için, karşılık ayrılması ile mümkün olacaktır. Aksi takdirde, borçlanma suretiyle elde edilen kaynaklarla yürütülen faaliyetlerden elde edilen gelirlerde dahil olmak üzere 5216 sayılı yasanın öngördüğü kesin hesapta yer alan gelir ve gider arasındaki olumlu farkın, Belediyeye aktarılacağı hususu, İdarelerin borç geri ödemesinde bulunmayacağı varsayımı ile mümkün olabilecektir.</a:t>
            </a:r>
          </a:p>
        </p:txBody>
      </p:sp>
    </p:spTree>
    <p:extLst>
      <p:ext uri="{BB962C8B-B14F-4D97-AF65-F5344CB8AC3E}">
        <p14:creationId xmlns:p14="http://schemas.microsoft.com/office/powerpoint/2010/main" val="23171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E126A0B-A82B-4A82-836C-B1C65CD68723}"/>
              </a:ext>
            </a:extLst>
          </p:cNvPr>
          <p:cNvSpPr/>
          <p:nvPr/>
        </p:nvSpPr>
        <p:spPr>
          <a:xfrm>
            <a:off x="1233375" y="1071702"/>
            <a:ext cx="9803219" cy="4195957"/>
          </a:xfrm>
          <a:prstGeom prst="rect">
            <a:avLst/>
          </a:prstGeom>
        </p:spPr>
        <p:txBody>
          <a:bodyPr wrap="square">
            <a:spAutoFit/>
          </a:bodyPr>
          <a:lstStyle/>
          <a:p>
            <a:pPr algn="just">
              <a:lnSpc>
                <a:spcPct val="150000"/>
              </a:lnSpc>
            </a:pPr>
            <a:r>
              <a:rPr lang="tr-TR" dirty="0">
                <a:latin typeface="Cambria" panose="02040503050406030204" pitchFamily="18" charset="0"/>
              </a:rPr>
              <a:t>	Bankadan çek veya gönderme emri düzenlemek suretiyle yapılan ödemelerde 103 Verilen Çek ve Gönderme Emirleri Hesabı aracı hesap olarak kullanılır. Günümüzde alternatif ödeme yöntemleri yaygınlaşmaktadır. Otomatik ödeme talimatı ile ödeme, -kamu kurumlarında şu anda geçerli olmamakla birlikte zamanla mevzuata da gireceğine inandığımız kredi kartı ve akıllı çipli kartlar (</a:t>
            </a:r>
            <a:r>
              <a:rPr lang="tr-TR" dirty="0" err="1">
                <a:latin typeface="Cambria" panose="02040503050406030204" pitchFamily="18" charset="0"/>
              </a:rPr>
              <a:t>smart</a:t>
            </a:r>
            <a:r>
              <a:rPr lang="tr-TR" dirty="0">
                <a:latin typeface="Cambria" panose="02040503050406030204" pitchFamily="18" charset="0"/>
              </a:rPr>
              <a:t> </a:t>
            </a:r>
            <a:r>
              <a:rPr lang="tr-TR" dirty="0" err="1">
                <a:latin typeface="Cambria" panose="02040503050406030204" pitchFamily="18" charset="0"/>
              </a:rPr>
              <a:t>cards</a:t>
            </a:r>
            <a:r>
              <a:rPr lang="tr-TR" dirty="0">
                <a:latin typeface="Cambria" panose="02040503050406030204" pitchFamily="18" charset="0"/>
              </a:rPr>
              <a:t>) ile ödeme, e-ticaretin yaygınlaşması ile birlikte kamu kurumlarının da ilgi alanına gireceğine inandığımız sanal kartlar alternatif ödeme yöntemleri arasında sayılabilir. Kredi kartı ile tahsilat yapılması halinde nasıl muhasebeleştirme yapılacağı hususunda yeterli düzenlemeler mevcut olmakla birlikte, kamu kurumlarının kredi kartı veya sanal kartlarla ödeme yapması durumunda bunun nasıl muhasebeleştirileceği hususunda yapılmış herhangi bir çalışma bulunmamaktadır.</a:t>
            </a:r>
          </a:p>
        </p:txBody>
      </p:sp>
    </p:spTree>
    <p:extLst>
      <p:ext uri="{BB962C8B-B14F-4D97-AF65-F5344CB8AC3E}">
        <p14:creationId xmlns:p14="http://schemas.microsoft.com/office/powerpoint/2010/main" val="299722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92C2E61-8EB1-4258-B897-31A7ACEF4D27}"/>
              </a:ext>
            </a:extLst>
          </p:cNvPr>
          <p:cNvSpPr txBox="1"/>
          <p:nvPr/>
        </p:nvSpPr>
        <p:spPr>
          <a:xfrm>
            <a:off x="2243470" y="2615609"/>
            <a:ext cx="6932428" cy="1323439"/>
          </a:xfrm>
          <a:prstGeom prst="rect">
            <a:avLst/>
          </a:prstGeom>
          <a:noFill/>
        </p:spPr>
        <p:txBody>
          <a:bodyPr wrap="square" rtlCol="0">
            <a:spAutoFit/>
          </a:bodyPr>
          <a:lstStyle/>
          <a:p>
            <a:r>
              <a:rPr lang="tr-TR" sz="8000" dirty="0"/>
              <a:t>Teşekkür ederim</a:t>
            </a:r>
          </a:p>
        </p:txBody>
      </p:sp>
    </p:spTree>
    <p:extLst>
      <p:ext uri="{BB962C8B-B14F-4D97-AF65-F5344CB8AC3E}">
        <p14:creationId xmlns:p14="http://schemas.microsoft.com/office/powerpoint/2010/main" val="139059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96DE047-FC35-4203-8B78-510EDF1BA90C}"/>
              </a:ext>
            </a:extLst>
          </p:cNvPr>
          <p:cNvSpPr/>
          <p:nvPr/>
        </p:nvSpPr>
        <p:spPr>
          <a:xfrm>
            <a:off x="1343246" y="2732315"/>
            <a:ext cx="9505508" cy="2118465"/>
          </a:xfrm>
          <a:prstGeom prst="rect">
            <a:avLst/>
          </a:prstGeom>
        </p:spPr>
        <p:txBody>
          <a:bodyPr wrap="square">
            <a:spAutoFit/>
          </a:bodyPr>
          <a:lstStyle/>
          <a:p>
            <a:pPr algn="just">
              <a:lnSpc>
                <a:spcPct val="150000"/>
              </a:lnSpc>
            </a:pPr>
            <a:r>
              <a:rPr lang="tr-TR" dirty="0">
                <a:latin typeface="Cambria" panose="02040503050406030204" pitchFamily="18" charset="0"/>
              </a:rPr>
              <a:t> 5018 sayılı Kamu Mali Yönetimi ve Kontrol Kanunu'nun yürürlüğe girmesiyle kamuda tahakkuk esaslı muhasebe sistemine geçilmiştir. Daha sonra yayınlanan Genel Yönetim Muhasebe Yönetmeliği, Merkezi Yönetim Muhasebe Yönetmeliği ve Mahalli İdareler Bütçe ve Muhasebe Yönetmeliği ile de kamuda muhasebe uygulamalarında paralellik kurulması sağlanmıştır.</a:t>
            </a:r>
          </a:p>
        </p:txBody>
      </p:sp>
      <p:sp>
        <p:nvSpPr>
          <p:cNvPr id="3" name="Dikdörtgen 2">
            <a:extLst>
              <a:ext uri="{FF2B5EF4-FFF2-40B4-BE49-F238E27FC236}">
                <a16:creationId xmlns:a16="http://schemas.microsoft.com/office/drawing/2014/main" id="{6330C387-6143-4BCF-8442-EEFB7AD8AF55}"/>
              </a:ext>
            </a:extLst>
          </p:cNvPr>
          <p:cNvSpPr/>
          <p:nvPr/>
        </p:nvSpPr>
        <p:spPr>
          <a:xfrm>
            <a:off x="1658679" y="1364526"/>
            <a:ext cx="7836196" cy="584775"/>
          </a:xfrm>
          <a:prstGeom prst="rect">
            <a:avLst/>
          </a:prstGeom>
        </p:spPr>
        <p:txBody>
          <a:bodyPr wrap="square">
            <a:spAutoFit/>
          </a:bodyPr>
          <a:lstStyle/>
          <a:p>
            <a:r>
              <a:rPr lang="tr-TR" sz="3200" dirty="0"/>
              <a:t>DEVLET MUHASEBE STANDARTLARI</a:t>
            </a:r>
          </a:p>
        </p:txBody>
      </p:sp>
    </p:spTree>
    <p:extLst>
      <p:ext uri="{BB962C8B-B14F-4D97-AF65-F5344CB8AC3E}">
        <p14:creationId xmlns:p14="http://schemas.microsoft.com/office/powerpoint/2010/main" val="90087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6F3E37B-0411-4213-82E7-471C1C535302}"/>
              </a:ext>
            </a:extLst>
          </p:cNvPr>
          <p:cNvSpPr/>
          <p:nvPr/>
        </p:nvSpPr>
        <p:spPr>
          <a:xfrm>
            <a:off x="1066800" y="1093243"/>
            <a:ext cx="10058399" cy="4195957"/>
          </a:xfrm>
          <a:prstGeom prst="rect">
            <a:avLst/>
          </a:prstGeom>
        </p:spPr>
        <p:txBody>
          <a:bodyPr wrap="square">
            <a:spAutoFit/>
          </a:bodyPr>
          <a:lstStyle/>
          <a:p>
            <a:pPr algn="just">
              <a:lnSpc>
                <a:spcPct val="150000"/>
              </a:lnSpc>
            </a:pPr>
            <a:r>
              <a:rPr lang="tr-TR" dirty="0">
                <a:latin typeface="Cambria" panose="02040503050406030204" pitchFamily="18" charset="0"/>
              </a:rPr>
              <a:t>	Devlet muhasebe sisteminde yapılan bu düzenlemeler ile nakit esaslı muhasebe sistemi tam anlamıyla bırakılmamıştır. Günümüzde uygulanmakta olan sistem, muhasebe sisteminde bütçe işlemleri açısından nakit esasına göre, faaliyetler açısından tahakkuk esasına göre kayıt yapılmaktadır. İki sistem arasındaki bağlantının kurulması ve tahakkuk esası ile muhasebe raporları, nakit esası ile bütçe raporları üretilebilmesi için yansıtma hesapları kullanılmaktadır. </a:t>
            </a:r>
          </a:p>
          <a:p>
            <a:pPr algn="just">
              <a:lnSpc>
                <a:spcPct val="150000"/>
              </a:lnSpc>
            </a:pPr>
            <a:endParaRPr lang="tr-TR" dirty="0">
              <a:latin typeface="Cambria" panose="02040503050406030204" pitchFamily="18" charset="0"/>
            </a:endParaRPr>
          </a:p>
          <a:p>
            <a:pPr algn="just">
              <a:lnSpc>
                <a:spcPct val="150000"/>
              </a:lnSpc>
            </a:pPr>
            <a:r>
              <a:rPr lang="tr-TR" dirty="0">
                <a:latin typeface="Cambria" panose="02040503050406030204" pitchFamily="18" charset="0"/>
              </a:rPr>
              <a:t>	Tahakkuk esasında giderler, bir devlet borcu gerçekleştiğinde, gelirler de tahakkuk ettiğinde kaydedilmektedir. Bu kayıt yöntemiyle devlet, varlıkları ve yükümlülükleri ile ilgili bilgileri tam ve zamanında kayıt altına alabilmekte, bütçe ve faaliyet sonuçlarının gerçek borç ve alacağı net olarak vermesi mümkün olmaktadır</a:t>
            </a:r>
          </a:p>
        </p:txBody>
      </p:sp>
    </p:spTree>
    <p:extLst>
      <p:ext uri="{BB962C8B-B14F-4D97-AF65-F5344CB8AC3E}">
        <p14:creationId xmlns:p14="http://schemas.microsoft.com/office/powerpoint/2010/main" val="187256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3C2C504-BEA0-46B7-98BF-6A76F3DC4336}"/>
              </a:ext>
            </a:extLst>
          </p:cNvPr>
          <p:cNvSpPr/>
          <p:nvPr/>
        </p:nvSpPr>
        <p:spPr>
          <a:xfrm>
            <a:off x="827566" y="787937"/>
            <a:ext cx="10496107" cy="4611455"/>
          </a:xfrm>
          <a:prstGeom prst="rect">
            <a:avLst/>
          </a:prstGeom>
        </p:spPr>
        <p:txBody>
          <a:bodyPr wrap="square">
            <a:spAutoFit/>
          </a:bodyPr>
          <a:lstStyle/>
          <a:p>
            <a:pPr algn="just">
              <a:lnSpc>
                <a:spcPct val="150000"/>
              </a:lnSpc>
            </a:pPr>
            <a:r>
              <a:rPr lang="tr-TR" dirty="0">
                <a:latin typeface="Cambria" panose="02040503050406030204" pitchFamily="18" charset="0"/>
              </a:rPr>
              <a:t>	Tahakkuk esaslı devlet muhasebe sisteminin sağladığı bu faydaların yanı sıra uygulamada bir takım sorunlarla karşılaşılmaktadır.</a:t>
            </a:r>
          </a:p>
          <a:p>
            <a:pPr algn="just">
              <a:lnSpc>
                <a:spcPct val="150000"/>
              </a:lnSpc>
            </a:pPr>
            <a:endParaRPr lang="tr-TR" dirty="0">
              <a:latin typeface="Cambria" panose="02040503050406030204" pitchFamily="18" charset="0"/>
            </a:endParaRPr>
          </a:p>
          <a:p>
            <a:pPr algn="just">
              <a:lnSpc>
                <a:spcPct val="150000"/>
              </a:lnSpc>
            </a:pPr>
            <a:r>
              <a:rPr lang="tr-TR" dirty="0">
                <a:latin typeface="Cambria" panose="02040503050406030204" pitchFamily="18" charset="0"/>
              </a:rPr>
              <a:t>	Bu sorunların en başında maddi duran varlıkların değerlemesi gelmektedir. Maddi duran varlıkların değerlemesinde iki husus önem kazanmaktadır. Bu hususlardan biri duran varlığın iktisadi değerinin (maliyet bedelinin) tespit edilmesi; diğeri ise, duran varlığın aşınma, yıpranma ve değer kaybını ifade eden amortisman payının hesaplanmasıdır. Bu sıkıntıların ortadan kaldırılabilmesi için yayınlanan 16. muhasebe standardının amacı, finansal tablo kullanıcılarının işletmenin maddi duran varlıklardaki yatırımını ve bu yatırımdaki değişimleri belirleyebilmelerini sağlayan muhasebe işlemlerini düzenlemektir. </a:t>
            </a:r>
          </a:p>
          <a:p>
            <a:pPr algn="just">
              <a:lnSpc>
                <a:spcPct val="150000"/>
              </a:lnSpc>
            </a:pPr>
            <a:r>
              <a:rPr lang="tr-TR" dirty="0">
                <a:latin typeface="Cambria" panose="02040503050406030204" pitchFamily="18" charset="0"/>
              </a:rPr>
              <a:t>	</a:t>
            </a:r>
          </a:p>
        </p:txBody>
      </p:sp>
    </p:spTree>
    <p:extLst>
      <p:ext uri="{BB962C8B-B14F-4D97-AF65-F5344CB8AC3E}">
        <p14:creationId xmlns:p14="http://schemas.microsoft.com/office/powerpoint/2010/main" val="396956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ADAB700-42DB-499F-88C4-9C0991BED3EA}"/>
              </a:ext>
            </a:extLst>
          </p:cNvPr>
          <p:cNvSpPr/>
          <p:nvPr/>
        </p:nvSpPr>
        <p:spPr>
          <a:xfrm>
            <a:off x="1231605" y="1746520"/>
            <a:ext cx="9728790" cy="3364960"/>
          </a:xfrm>
          <a:prstGeom prst="rect">
            <a:avLst/>
          </a:prstGeom>
        </p:spPr>
        <p:txBody>
          <a:bodyPr wrap="square">
            <a:spAutoFit/>
          </a:bodyPr>
          <a:lstStyle/>
          <a:p>
            <a:pPr algn="just">
              <a:lnSpc>
                <a:spcPct val="150000"/>
              </a:lnSpc>
            </a:pPr>
            <a:r>
              <a:rPr lang="tr-TR" dirty="0">
                <a:latin typeface="Cambria" panose="02040503050406030204" pitchFamily="18" charset="0"/>
              </a:rPr>
              <a:t>	Söz konusu standarda rağmen maddi duran varlıkların değerlemesi halen karşılaşılan en önemli sorundur. Devletin elinde çok miktarda birikmiş maddi duran varlık mevcut olduğundan bunların envanterinin yapılıp değerlerinin tespit edilmesi ve hesaplara alınması oldukça zor ve zaman alıcı bir iştir. Sanat eserleri ve tarihi eserler gibi değerlerinin tespitinde büyük sıkıntılar yaşanan maddi duran varlıklar söz konusu olduğunda bu zorluk daha da büyümektedir. Bu nedenle sanat eserleri ve tarihi eserler gibi varlıklar için ayrı bir düzenleme yapılarak, idarelerin maddi duran varlıklarının, özelliklede taşınmazlarının değer tespitine ilişkin olarak daha ayrıntılı düzenlemeler yapılması gerekmektedir.</a:t>
            </a:r>
          </a:p>
        </p:txBody>
      </p:sp>
    </p:spTree>
    <p:extLst>
      <p:ext uri="{BB962C8B-B14F-4D97-AF65-F5344CB8AC3E}">
        <p14:creationId xmlns:p14="http://schemas.microsoft.com/office/powerpoint/2010/main" val="129507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406DB51-9E71-46C9-92D9-85BF64C483AF}"/>
              </a:ext>
            </a:extLst>
          </p:cNvPr>
          <p:cNvSpPr/>
          <p:nvPr/>
        </p:nvSpPr>
        <p:spPr>
          <a:xfrm>
            <a:off x="1137685" y="1243204"/>
            <a:ext cx="9611832" cy="4611455"/>
          </a:xfrm>
          <a:prstGeom prst="rect">
            <a:avLst/>
          </a:prstGeom>
        </p:spPr>
        <p:txBody>
          <a:bodyPr wrap="square">
            <a:spAutoFit/>
          </a:bodyPr>
          <a:lstStyle/>
          <a:p>
            <a:pPr algn="just">
              <a:lnSpc>
                <a:spcPct val="150000"/>
              </a:lnSpc>
            </a:pPr>
            <a:r>
              <a:rPr lang="tr-TR" dirty="0">
                <a:latin typeface="Cambria" panose="02040503050406030204" pitchFamily="18" charset="0"/>
              </a:rPr>
              <a:t>	Bir diğer sorun, kamu idarelerince geçici olarak elde tutulan kamu ve özel kesim tahvil, senet ve bonoları, yatırım fonları, altın, gümüş ve benzeri kıymetli madenler ile antika niteliğindeki eşya, para ve pul gibi diğer çeşitli menkul kıymet ve varlıkların izlenmesi için kullanılan, 11 Menkul Kıymet ve Varlıklar hesap grubu içinde, değer düşüklüğü hesabının yer almayışıdır. Menkul kıymetlerin değer düşüşlerinin kayda alınmaması, gerçek değerlerinin tespit edilmesini güçleştirmekte ve mali tabloların gerçeği yansıtmasına engel olmaktadır. </a:t>
            </a:r>
          </a:p>
          <a:p>
            <a:pPr algn="just">
              <a:lnSpc>
                <a:spcPct val="150000"/>
              </a:lnSpc>
            </a:pPr>
            <a:r>
              <a:rPr lang="tr-TR" dirty="0">
                <a:latin typeface="Cambria" panose="02040503050406030204" pitchFamily="18" charset="0"/>
              </a:rPr>
              <a:t>	Tahakkuk esaslı muhasebe sistemine geçişin temel sebeplerinden biri olan, doğru ve güvenilir bilgilerin zamanında elde edilmesinin sağlanması ilkesinin tam olarak gerçekleştirilmesi isteniyorsa, bu hesap gurubu içerisinde mutlaka değer düşüklüğü hesabına yer verilerek, menkul kıymet değer düşüklükleri için karşılık ayrılmasının uygun olacağı düşünülmektedir. </a:t>
            </a:r>
          </a:p>
        </p:txBody>
      </p:sp>
    </p:spTree>
    <p:extLst>
      <p:ext uri="{BB962C8B-B14F-4D97-AF65-F5344CB8AC3E}">
        <p14:creationId xmlns:p14="http://schemas.microsoft.com/office/powerpoint/2010/main" val="401211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EA503A7-ED87-4992-B476-62AF943D0A90}"/>
              </a:ext>
            </a:extLst>
          </p:cNvPr>
          <p:cNvSpPr/>
          <p:nvPr/>
        </p:nvSpPr>
        <p:spPr>
          <a:xfrm>
            <a:off x="1424762" y="2732104"/>
            <a:ext cx="9601200" cy="871970"/>
          </a:xfrm>
          <a:prstGeom prst="rect">
            <a:avLst/>
          </a:prstGeom>
        </p:spPr>
        <p:txBody>
          <a:bodyPr wrap="square">
            <a:spAutoFit/>
          </a:bodyPr>
          <a:lstStyle/>
          <a:p>
            <a:pPr algn="just">
              <a:lnSpc>
                <a:spcPct val="150000"/>
              </a:lnSpc>
            </a:pPr>
            <a:r>
              <a:rPr lang="tr-TR" dirty="0">
                <a:latin typeface="Cambria" panose="02040503050406030204" pitchFamily="18" charset="0"/>
              </a:rPr>
              <a:t>Diğer bir sorun ise ; yapılan yenilikler; uyulması gereken diğer mevzuatlarla uygulama sırasında bazı zorlukların  yaşanmasına neden olmuştur.</a:t>
            </a:r>
          </a:p>
        </p:txBody>
      </p:sp>
    </p:spTree>
    <p:extLst>
      <p:ext uri="{BB962C8B-B14F-4D97-AF65-F5344CB8AC3E}">
        <p14:creationId xmlns:p14="http://schemas.microsoft.com/office/powerpoint/2010/main" val="408938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FB55CB4-3FC8-48D3-B1CC-617ABA624AB3}"/>
              </a:ext>
            </a:extLst>
          </p:cNvPr>
          <p:cNvSpPr txBox="1"/>
          <p:nvPr/>
        </p:nvSpPr>
        <p:spPr>
          <a:xfrm>
            <a:off x="927851" y="730000"/>
            <a:ext cx="10139917" cy="5493812"/>
          </a:xfrm>
          <a:prstGeom prst="rect">
            <a:avLst/>
          </a:prstGeom>
          <a:noFill/>
        </p:spPr>
        <p:txBody>
          <a:bodyPr wrap="square" rtlCol="0">
            <a:spAutoFit/>
          </a:bodyPr>
          <a:lstStyle/>
          <a:p>
            <a:pPr algn="just">
              <a:lnSpc>
                <a:spcPct val="150000"/>
              </a:lnSpc>
            </a:pPr>
            <a:r>
              <a:rPr lang="tr-TR" b="1" dirty="0">
                <a:latin typeface="Cambria" panose="02040503050406030204" pitchFamily="18" charset="0"/>
              </a:rPr>
              <a:t>	</a:t>
            </a:r>
            <a:r>
              <a:rPr lang="tr-TR" dirty="0">
                <a:latin typeface="Cambria" panose="02040503050406030204" pitchFamily="18" charset="0"/>
              </a:rPr>
              <a:t>5216 sayılı Büyükşehir Belediyesi Kanununun </a:t>
            </a:r>
            <a:r>
              <a:rPr lang="tr-TR" i="1" u="sng" dirty="0">
                <a:solidFill>
                  <a:schemeClr val="accent4"/>
                </a:solidFill>
                <a:latin typeface="Cambria" panose="02040503050406030204" pitchFamily="18" charset="0"/>
              </a:rPr>
              <a:t>‘’Büyükşehir Belediyesinin Gelirleri’’ </a:t>
            </a:r>
            <a:r>
              <a:rPr lang="tr-TR" dirty="0">
                <a:latin typeface="Cambria" panose="02040503050406030204" pitchFamily="18" charset="0"/>
              </a:rPr>
              <a:t>başlıklı 23 üncü maddesinde; bağlı kuruluşların kesin hesaplarında yer alan gelir ve giderleri arasında oluşan fazlalığın belediyeye aktarılacakları ve bunun da belediyenin gelirleri arasında yer alacağı ifade edilmektedir.</a:t>
            </a:r>
          </a:p>
          <a:p>
            <a:pPr algn="just">
              <a:lnSpc>
                <a:spcPct val="150000"/>
              </a:lnSpc>
            </a:pPr>
            <a:r>
              <a:rPr lang="tr-TR" dirty="0">
                <a:latin typeface="Cambria" panose="02040503050406030204" pitchFamily="18" charset="0"/>
              </a:rPr>
              <a:t>	</a:t>
            </a:r>
          </a:p>
          <a:p>
            <a:pPr algn="just">
              <a:lnSpc>
                <a:spcPct val="150000"/>
              </a:lnSpc>
            </a:pPr>
            <a:r>
              <a:rPr lang="tr-TR" dirty="0">
                <a:latin typeface="Cambria" panose="02040503050406030204" pitchFamily="18" charset="0"/>
              </a:rPr>
              <a:t>	Kurumlar tarafından yıllık bütçeler hazırlanmakta,  bu kanuna  istinaden Bütçe Geliri-Bütçe Gideri arasındaki olumlu farklar Büyükşehir Belediyesine aktarılmaktadır. </a:t>
            </a:r>
          </a:p>
          <a:p>
            <a:pPr algn="just">
              <a:lnSpc>
                <a:spcPct val="150000"/>
              </a:lnSpc>
            </a:pPr>
            <a:r>
              <a:rPr lang="tr-TR" dirty="0">
                <a:latin typeface="Cambria" panose="02040503050406030204" pitchFamily="18" charset="0"/>
              </a:rPr>
              <a:t>	</a:t>
            </a:r>
          </a:p>
          <a:p>
            <a:pPr algn="just">
              <a:lnSpc>
                <a:spcPct val="150000"/>
              </a:lnSpc>
            </a:pPr>
            <a:r>
              <a:rPr lang="tr-TR" dirty="0">
                <a:latin typeface="Cambria" panose="02040503050406030204" pitchFamily="18" charset="0"/>
              </a:rPr>
              <a:t>	Fakat Kamu Kurumlarının büyük bir kısmı hizmet maliyetlerini fiyatlarına yansıtamadığı için kar elde etmemektedir. Özellikle Toplu Taşıma hizmetlerinin sosyal boyutu nedeniyle  hizmet maliyetini fiyatlara yansıtamaması nedeniyle gelir kayıplarına uğramaktadır. Böyle olan Kamu Kurumları Bağlı Bulundukları Büyükşehir Belediyelerinden almış oldukları sübvansiyonlarla hizmetlerini sunabilmektedir. </a:t>
            </a:r>
          </a:p>
        </p:txBody>
      </p:sp>
    </p:spTree>
    <p:extLst>
      <p:ext uri="{BB962C8B-B14F-4D97-AF65-F5344CB8AC3E}">
        <p14:creationId xmlns:p14="http://schemas.microsoft.com/office/powerpoint/2010/main" val="383298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746B190-5035-4D3B-A724-6F48E42A763D}"/>
              </a:ext>
            </a:extLst>
          </p:cNvPr>
          <p:cNvSpPr/>
          <p:nvPr/>
        </p:nvSpPr>
        <p:spPr>
          <a:xfrm>
            <a:off x="985122" y="789746"/>
            <a:ext cx="10388009" cy="5078313"/>
          </a:xfrm>
          <a:prstGeom prst="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tr-TR" b="1" dirty="0">
                <a:solidFill>
                  <a:schemeClr val="tx1"/>
                </a:solidFill>
                <a:latin typeface="Cambria" panose="02040503050406030204" pitchFamily="18" charset="0"/>
              </a:rPr>
              <a:t>	</a:t>
            </a:r>
            <a:r>
              <a:rPr lang="tr-TR" i="1" dirty="0">
                <a:solidFill>
                  <a:schemeClr val="tx1"/>
                </a:solidFill>
                <a:latin typeface="Cambria" panose="02040503050406030204" pitchFamily="18" charset="0"/>
              </a:rPr>
              <a:t>Muhasebe birimlerince bağış ve yardım olarak tahsil olunan paralar;</a:t>
            </a:r>
          </a:p>
          <a:p>
            <a:pPr algn="just">
              <a:lnSpc>
                <a:spcPct val="150000"/>
              </a:lnSpc>
            </a:pPr>
            <a:endParaRPr lang="tr-TR" b="1" dirty="0">
              <a:solidFill>
                <a:schemeClr val="tx1"/>
              </a:solidFill>
              <a:latin typeface="Cambria" panose="02040503050406030204" pitchFamily="18" charset="0"/>
            </a:endParaRPr>
          </a:p>
          <a:p>
            <a:pPr algn="just">
              <a:lnSpc>
                <a:spcPct val="150000"/>
              </a:lnSpc>
            </a:pPr>
            <a:endParaRPr lang="tr-TR" b="1" dirty="0">
              <a:solidFill>
                <a:schemeClr val="tx1"/>
              </a:solidFill>
              <a:latin typeface="Cambria" panose="02040503050406030204" pitchFamily="18" charset="0"/>
            </a:endParaRPr>
          </a:p>
          <a:p>
            <a:pPr algn="just">
              <a:lnSpc>
                <a:spcPct val="150000"/>
              </a:lnSpc>
            </a:pPr>
            <a:endParaRPr lang="tr-TR" b="1" dirty="0">
              <a:solidFill>
                <a:schemeClr val="tx1"/>
              </a:solidFill>
              <a:latin typeface="Cambria" panose="02040503050406030204" pitchFamily="18" charset="0"/>
            </a:endParaRPr>
          </a:p>
          <a:p>
            <a:pPr algn="just">
              <a:lnSpc>
                <a:spcPct val="150000"/>
              </a:lnSpc>
            </a:pPr>
            <a:endParaRPr lang="tr-TR" b="1" dirty="0">
              <a:solidFill>
                <a:schemeClr val="tx1"/>
              </a:solidFill>
              <a:latin typeface="Cambria" panose="02040503050406030204" pitchFamily="18" charset="0"/>
            </a:endParaRPr>
          </a:p>
          <a:p>
            <a:pPr algn="just">
              <a:lnSpc>
                <a:spcPct val="150000"/>
              </a:lnSpc>
            </a:pPr>
            <a:endParaRPr lang="tr-TR" b="1" dirty="0">
              <a:solidFill>
                <a:schemeClr val="tx1"/>
              </a:solidFill>
              <a:latin typeface="Cambria" panose="02040503050406030204" pitchFamily="18" charset="0"/>
            </a:endParaRPr>
          </a:p>
          <a:p>
            <a:pPr algn="just">
              <a:lnSpc>
                <a:spcPct val="150000"/>
              </a:lnSpc>
            </a:pPr>
            <a:r>
              <a:rPr lang="tr-TR" b="1" dirty="0">
                <a:solidFill>
                  <a:schemeClr val="tx1"/>
                </a:solidFill>
                <a:latin typeface="Cambria" panose="02040503050406030204" pitchFamily="18" charset="0"/>
              </a:rPr>
              <a:t>	</a:t>
            </a:r>
            <a:r>
              <a:rPr lang="tr-TR" dirty="0">
                <a:solidFill>
                  <a:schemeClr val="tx1"/>
                </a:solidFill>
                <a:latin typeface="Cambria" panose="02040503050406030204" pitchFamily="18" charset="0"/>
              </a:rPr>
              <a:t>Kurumların almış oldukları Bağış ve Hibeler gelir kaydedilir. Alınan bu bağış ve yardımlar geçmiş yıl gider fazlası verdiği bütçe döneminde oluşan  borç ödemelerinde kullanılırsa kurumların yıl sonunda vermiş olduğu bütçe gelir-gider arasındaki olumlu fark gerçek bir nakit fazlalığı değil kağıt üzerinde oluşan bir fazlalıktır. Kurumlar gerçekte nakit fazlası olmayan bu olumlu fark kadar Büyükşehir belediyelerine aktarma yapmaları gerektiği için borç yükleri artmakta, Bilançolarında fazlalık yaratmaktadır.</a:t>
            </a:r>
          </a:p>
        </p:txBody>
      </p:sp>
      <p:graphicFrame>
        <p:nvGraphicFramePr>
          <p:cNvPr id="3" name="Tablo 2"/>
          <p:cNvGraphicFramePr>
            <a:graphicFrameLocks noGrp="1"/>
          </p:cNvGraphicFramePr>
          <p:nvPr>
            <p:extLst>
              <p:ext uri="{D42A27DB-BD31-4B8C-83A1-F6EECF244321}">
                <p14:modId xmlns:p14="http://schemas.microsoft.com/office/powerpoint/2010/main" val="1466999964"/>
              </p:ext>
            </p:extLst>
          </p:nvPr>
        </p:nvGraphicFramePr>
        <p:xfrm>
          <a:off x="1543626" y="1353512"/>
          <a:ext cx="8128000" cy="1854200"/>
        </p:xfrm>
        <a:graphic>
          <a:graphicData uri="http://schemas.openxmlformats.org/drawingml/2006/table">
            <a:tbl>
              <a:tblPr firstRow="1" bandRow="1">
                <a:tableStyleId>{073A0DAA-6AF3-43AB-8588-CEC1D06C72B9}</a:tableStyleId>
              </a:tblPr>
              <a:tblGrid>
                <a:gridCol w="950192">
                  <a:extLst>
                    <a:ext uri="{9D8B030D-6E8A-4147-A177-3AD203B41FA5}">
                      <a16:colId xmlns:a16="http://schemas.microsoft.com/office/drawing/2014/main" val="20000"/>
                    </a:ext>
                  </a:extLst>
                </a:gridCol>
                <a:gridCol w="4073236">
                  <a:extLst>
                    <a:ext uri="{9D8B030D-6E8A-4147-A177-3AD203B41FA5}">
                      <a16:colId xmlns:a16="http://schemas.microsoft.com/office/drawing/2014/main" val="20001"/>
                    </a:ext>
                  </a:extLst>
                </a:gridCol>
                <a:gridCol w="1548246">
                  <a:extLst>
                    <a:ext uri="{9D8B030D-6E8A-4147-A177-3AD203B41FA5}">
                      <a16:colId xmlns:a16="http://schemas.microsoft.com/office/drawing/2014/main" val="20002"/>
                    </a:ext>
                  </a:extLst>
                </a:gridCol>
                <a:gridCol w="1556326">
                  <a:extLst>
                    <a:ext uri="{9D8B030D-6E8A-4147-A177-3AD203B41FA5}">
                      <a16:colId xmlns:a16="http://schemas.microsoft.com/office/drawing/2014/main" val="20003"/>
                    </a:ext>
                  </a:extLst>
                </a:gridCol>
              </a:tblGrid>
              <a:tr h="370840">
                <a:tc>
                  <a:txBody>
                    <a:bodyPr/>
                    <a:lstStyle/>
                    <a:p>
                      <a:r>
                        <a:rPr lang="tr-TR" sz="1500" dirty="0">
                          <a:latin typeface="Cambria" panose="02040503050406030204" pitchFamily="18" charset="0"/>
                        </a:rPr>
                        <a:t>KODU</a:t>
                      </a:r>
                    </a:p>
                  </a:txBody>
                  <a:tcPr/>
                </a:tc>
                <a:tc>
                  <a:txBody>
                    <a:bodyPr/>
                    <a:lstStyle/>
                    <a:p>
                      <a:r>
                        <a:rPr lang="tr-TR" sz="1500" dirty="0">
                          <a:latin typeface="Cambria" panose="02040503050406030204" pitchFamily="18" charset="0"/>
                        </a:rPr>
                        <a:t>HESAP ADI</a:t>
                      </a:r>
                    </a:p>
                  </a:txBody>
                  <a:tcPr/>
                </a:tc>
                <a:tc>
                  <a:txBody>
                    <a:bodyPr/>
                    <a:lstStyle/>
                    <a:p>
                      <a:pPr algn="ctr"/>
                      <a:r>
                        <a:rPr lang="tr-TR" sz="1500" dirty="0">
                          <a:latin typeface="Cambria" panose="02040503050406030204" pitchFamily="18" charset="0"/>
                        </a:rPr>
                        <a:t>BORÇ</a:t>
                      </a:r>
                    </a:p>
                  </a:txBody>
                  <a:tcPr/>
                </a:tc>
                <a:tc>
                  <a:txBody>
                    <a:bodyPr/>
                    <a:lstStyle/>
                    <a:p>
                      <a:pPr algn="ctr"/>
                      <a:r>
                        <a:rPr lang="tr-TR" sz="1500" dirty="0">
                          <a:latin typeface="Cambria" panose="02040503050406030204" pitchFamily="18" charset="0"/>
                        </a:rPr>
                        <a:t>ALACAK</a:t>
                      </a:r>
                    </a:p>
                  </a:txBody>
                  <a:tcPr/>
                </a:tc>
                <a:extLst>
                  <a:ext uri="{0D108BD9-81ED-4DB2-BD59-A6C34878D82A}">
                    <a16:rowId xmlns:a16="http://schemas.microsoft.com/office/drawing/2014/main" val="10000"/>
                  </a:ext>
                </a:extLst>
              </a:tr>
              <a:tr h="370840">
                <a:tc>
                  <a:txBody>
                    <a:bodyPr/>
                    <a:lstStyle/>
                    <a:p>
                      <a:r>
                        <a:rPr lang="tr-TR" sz="1500" dirty="0">
                          <a:latin typeface="Cambria" panose="02040503050406030204" pitchFamily="18" charset="0"/>
                        </a:rPr>
                        <a:t>102</a:t>
                      </a:r>
                    </a:p>
                  </a:txBody>
                  <a:tcPr/>
                </a:tc>
                <a:tc>
                  <a:txBody>
                    <a:bodyPr/>
                    <a:lstStyle/>
                    <a:p>
                      <a:r>
                        <a:rPr lang="tr-TR" sz="1500" dirty="0">
                          <a:latin typeface="Cambria" panose="02040503050406030204" pitchFamily="18" charset="0"/>
                        </a:rPr>
                        <a:t>Bankalar</a:t>
                      </a:r>
                      <a:r>
                        <a:rPr lang="tr-TR" sz="1500" baseline="0" dirty="0">
                          <a:latin typeface="Cambria" panose="02040503050406030204" pitchFamily="18" charset="0"/>
                        </a:rPr>
                        <a:t> Hesabı</a:t>
                      </a:r>
                      <a:endParaRPr lang="tr-TR" sz="1500" dirty="0">
                        <a:latin typeface="Cambria" panose="02040503050406030204" pitchFamily="18" charset="0"/>
                      </a:endParaRPr>
                    </a:p>
                  </a:txBody>
                  <a:tcPr/>
                </a:tc>
                <a:tc>
                  <a:txBody>
                    <a:bodyPr/>
                    <a:lstStyle/>
                    <a:p>
                      <a:pPr algn="ctr"/>
                      <a:r>
                        <a:rPr lang="tr-TR" sz="1500" dirty="0">
                          <a:latin typeface="Cambria" panose="02040503050406030204" pitchFamily="18" charset="0"/>
                        </a:rPr>
                        <a:t>XXX</a:t>
                      </a:r>
                    </a:p>
                  </a:txBody>
                  <a:tcPr/>
                </a:tc>
                <a:tc>
                  <a:txBody>
                    <a:bodyPr/>
                    <a:lstStyle/>
                    <a:p>
                      <a:pPr algn="ctr"/>
                      <a:endParaRPr lang="tr-TR" sz="1500" dirty="0">
                        <a:latin typeface="Cambria" panose="02040503050406030204" pitchFamily="18" charset="0"/>
                      </a:endParaRPr>
                    </a:p>
                  </a:txBody>
                  <a:tcPr/>
                </a:tc>
                <a:extLst>
                  <a:ext uri="{0D108BD9-81ED-4DB2-BD59-A6C34878D82A}">
                    <a16:rowId xmlns:a16="http://schemas.microsoft.com/office/drawing/2014/main" val="10001"/>
                  </a:ext>
                </a:extLst>
              </a:tr>
              <a:tr h="370840">
                <a:tc>
                  <a:txBody>
                    <a:bodyPr/>
                    <a:lstStyle/>
                    <a:p>
                      <a:r>
                        <a:rPr lang="tr-TR" sz="1500" dirty="0">
                          <a:latin typeface="Cambria" panose="02040503050406030204" pitchFamily="18" charset="0"/>
                        </a:rPr>
                        <a:t>600.04</a:t>
                      </a:r>
                    </a:p>
                  </a:txBody>
                  <a:tcPr/>
                </a:tc>
                <a:tc>
                  <a:txBody>
                    <a:bodyPr/>
                    <a:lstStyle/>
                    <a:p>
                      <a:r>
                        <a:rPr lang="tr-TR" sz="1500" dirty="0">
                          <a:latin typeface="Cambria" panose="02040503050406030204" pitchFamily="18" charset="0"/>
                        </a:rPr>
                        <a:t>Alınan Bağış</a:t>
                      </a:r>
                      <a:r>
                        <a:rPr lang="tr-TR" sz="1500" baseline="0" dirty="0">
                          <a:latin typeface="Cambria" panose="02040503050406030204" pitchFamily="18" charset="0"/>
                        </a:rPr>
                        <a:t> ve Yardımlar ile Özel Gelirler</a:t>
                      </a:r>
                      <a:endParaRPr lang="tr-TR" sz="1500" dirty="0">
                        <a:latin typeface="Cambria" panose="02040503050406030204" pitchFamily="18" charset="0"/>
                      </a:endParaRPr>
                    </a:p>
                  </a:txBody>
                  <a:tcPr/>
                </a:tc>
                <a:tc>
                  <a:txBody>
                    <a:bodyPr/>
                    <a:lstStyle/>
                    <a:p>
                      <a:pPr algn="ctr"/>
                      <a:endParaRPr lang="tr-TR" sz="1500" dirty="0">
                        <a:latin typeface="Cambria" panose="02040503050406030204" pitchFamily="18" charset="0"/>
                      </a:endParaRPr>
                    </a:p>
                  </a:txBody>
                  <a:tcPr/>
                </a:tc>
                <a:tc>
                  <a:txBody>
                    <a:bodyPr/>
                    <a:lstStyle/>
                    <a:p>
                      <a:pPr algn="ctr"/>
                      <a:r>
                        <a:rPr lang="tr-TR" sz="1500" dirty="0">
                          <a:latin typeface="Cambria" panose="02040503050406030204" pitchFamily="18" charset="0"/>
                        </a:rPr>
                        <a:t>XXX</a:t>
                      </a:r>
                    </a:p>
                  </a:txBody>
                  <a:tcPr/>
                </a:tc>
                <a:extLst>
                  <a:ext uri="{0D108BD9-81ED-4DB2-BD59-A6C34878D82A}">
                    <a16:rowId xmlns:a16="http://schemas.microsoft.com/office/drawing/2014/main" val="10002"/>
                  </a:ext>
                </a:extLst>
              </a:tr>
              <a:tr h="370840">
                <a:tc>
                  <a:txBody>
                    <a:bodyPr/>
                    <a:lstStyle/>
                    <a:p>
                      <a:r>
                        <a:rPr lang="tr-TR" sz="1500" dirty="0">
                          <a:latin typeface="Cambria" panose="02040503050406030204" pitchFamily="18" charset="0"/>
                        </a:rPr>
                        <a:t>800.04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500" dirty="0">
                          <a:latin typeface="Cambria" panose="02040503050406030204" pitchFamily="18" charset="0"/>
                        </a:rPr>
                        <a:t>Alınan Bağış</a:t>
                      </a:r>
                      <a:r>
                        <a:rPr lang="tr-TR" sz="1500" baseline="0" dirty="0">
                          <a:latin typeface="Cambria" panose="02040503050406030204" pitchFamily="18" charset="0"/>
                        </a:rPr>
                        <a:t> ve Yardımlar ile Özel Gelirler</a:t>
                      </a:r>
                      <a:endParaRPr lang="tr-TR" sz="1500" dirty="0">
                        <a:latin typeface="Cambria" panose="02040503050406030204" pitchFamily="18" charset="0"/>
                      </a:endParaRPr>
                    </a:p>
                  </a:txBody>
                  <a:tcPr/>
                </a:tc>
                <a:tc>
                  <a:txBody>
                    <a:bodyPr/>
                    <a:lstStyle/>
                    <a:p>
                      <a:pPr algn="ctr"/>
                      <a:endParaRPr lang="tr-TR" sz="1500" dirty="0">
                        <a:latin typeface="Cambria" panose="02040503050406030204" pitchFamily="18" charset="0"/>
                      </a:endParaRPr>
                    </a:p>
                  </a:txBody>
                  <a:tcPr/>
                </a:tc>
                <a:tc>
                  <a:txBody>
                    <a:bodyPr/>
                    <a:lstStyle/>
                    <a:p>
                      <a:pPr algn="ctr"/>
                      <a:r>
                        <a:rPr lang="tr-TR" sz="1500" dirty="0">
                          <a:latin typeface="Cambria" panose="02040503050406030204" pitchFamily="18" charset="0"/>
                        </a:rPr>
                        <a:t>XXX</a:t>
                      </a:r>
                    </a:p>
                  </a:txBody>
                  <a:tcPr/>
                </a:tc>
                <a:extLst>
                  <a:ext uri="{0D108BD9-81ED-4DB2-BD59-A6C34878D82A}">
                    <a16:rowId xmlns:a16="http://schemas.microsoft.com/office/drawing/2014/main" val="10003"/>
                  </a:ext>
                </a:extLst>
              </a:tr>
              <a:tr h="370840">
                <a:tc>
                  <a:txBody>
                    <a:bodyPr/>
                    <a:lstStyle/>
                    <a:p>
                      <a:r>
                        <a:rPr lang="tr-TR" sz="1500" dirty="0">
                          <a:latin typeface="Cambria" panose="02040503050406030204" pitchFamily="18" charset="0"/>
                        </a:rPr>
                        <a:t>805</a:t>
                      </a:r>
                    </a:p>
                  </a:txBody>
                  <a:tcPr/>
                </a:tc>
                <a:tc>
                  <a:txBody>
                    <a:bodyPr/>
                    <a:lstStyle/>
                    <a:p>
                      <a:r>
                        <a:rPr lang="tr-TR" sz="1500" dirty="0">
                          <a:latin typeface="Cambria" panose="02040503050406030204" pitchFamily="18" charset="0"/>
                        </a:rPr>
                        <a:t>Gelir Yansıtma Hesabı</a:t>
                      </a:r>
                    </a:p>
                  </a:txBody>
                  <a:tcPr/>
                </a:tc>
                <a:tc>
                  <a:txBody>
                    <a:bodyPr/>
                    <a:lstStyle/>
                    <a:p>
                      <a:pPr algn="ctr"/>
                      <a:r>
                        <a:rPr lang="tr-TR" sz="1500" dirty="0">
                          <a:latin typeface="Cambria" panose="02040503050406030204" pitchFamily="18" charset="0"/>
                        </a:rPr>
                        <a:t>XXX</a:t>
                      </a:r>
                    </a:p>
                  </a:txBody>
                  <a:tcPr/>
                </a:tc>
                <a:tc>
                  <a:txBody>
                    <a:bodyPr/>
                    <a:lstStyle/>
                    <a:p>
                      <a:pPr algn="ctr"/>
                      <a:endParaRPr lang="tr-TR" sz="1500" dirty="0">
                        <a:latin typeface="Cambria" panose="020405030504060302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0410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794</TotalTime>
  <Words>152</Words>
  <Application>Microsoft Office PowerPoint</Application>
  <PresentationFormat>Geniş ekran</PresentationFormat>
  <Paragraphs>96</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Cambria</vt:lpstr>
      <vt:lpstr>Garamond</vt:lpstr>
      <vt:lpstr>Organik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Yüksel Özgürbüz</dc:creator>
  <cp:lastModifiedBy>Yüksel Özgürbüz</cp:lastModifiedBy>
  <cp:revision>65</cp:revision>
  <cp:lastPrinted>2018-10-05T14:27:58Z</cp:lastPrinted>
  <dcterms:created xsi:type="dcterms:W3CDTF">2018-09-21T08:47:56Z</dcterms:created>
  <dcterms:modified xsi:type="dcterms:W3CDTF">2018-10-05T14:38:10Z</dcterms:modified>
</cp:coreProperties>
</file>