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Lst>
  <p:notesMasterIdLst>
    <p:notesMasterId r:id="rId15"/>
  </p:notesMasterIdLst>
  <p:sldIdLst>
    <p:sldId id="263" r:id="rId3"/>
    <p:sldId id="262" r:id="rId4"/>
    <p:sldId id="273" r:id="rId5"/>
    <p:sldId id="265" r:id="rId6"/>
    <p:sldId id="266" r:id="rId7"/>
    <p:sldId id="274" r:id="rId8"/>
    <p:sldId id="275" r:id="rId9"/>
    <p:sldId id="269" r:id="rId10"/>
    <p:sldId id="270" r:id="rId11"/>
    <p:sldId id="271" r:id="rId12"/>
    <p:sldId id="276"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orient="horz" pos="976" userDrawn="1">
          <p15:clr>
            <a:srgbClr val="A4A3A4"/>
          </p15:clr>
        </p15:guide>
        <p15:guide id="5" orient="horz" pos="3770" userDrawn="1">
          <p15:clr>
            <a:srgbClr val="A4A3A4"/>
          </p15:clr>
        </p15:guide>
        <p15:guide id="6" pos="285" userDrawn="1">
          <p15:clr>
            <a:srgbClr val="A4A3A4"/>
          </p15:clr>
        </p15:guide>
        <p15:guide id="7" pos="4935" userDrawn="1">
          <p15:clr>
            <a:srgbClr val="A4A3A4"/>
          </p15:clr>
        </p15:guide>
        <p15:guide id="8" orient="horz" pos="4062" userDrawn="1">
          <p15:clr>
            <a:srgbClr val="A4A3A4"/>
          </p15:clr>
        </p15:guide>
        <p15:guide id="9" orient="horz" pos="461" userDrawn="1">
          <p15:clr>
            <a:srgbClr val="A4A3A4"/>
          </p15:clr>
        </p15:guide>
        <p15:guide id="10" pos="2783" userDrawn="1">
          <p15:clr>
            <a:srgbClr val="A4A3A4"/>
          </p15:clr>
        </p15:guide>
        <p15:guide id="11" pos="3026" userDrawn="1">
          <p15:clr>
            <a:srgbClr val="A4A3A4"/>
          </p15:clr>
        </p15:guide>
        <p15:guide id="12" pos="55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E87722"/>
    <a:srgbClr val="2CD5C4"/>
    <a:srgbClr val="888B8D"/>
    <a:srgbClr val="00A3E0"/>
    <a:srgbClr val="E8927C"/>
    <a:srgbClr val="F8BCAE"/>
    <a:srgbClr val="6F2C3F"/>
    <a:srgbClr val="D9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p:scale>
          <a:sx n="75" d="100"/>
          <a:sy n="75" d="100"/>
        </p:scale>
        <p:origin x="972" y="-54"/>
      </p:cViewPr>
      <p:guideLst>
        <p:guide orient="horz" pos="2160"/>
        <p:guide pos="2880"/>
        <p:guide orient="horz" pos="976"/>
        <p:guide orient="horz" pos="3770"/>
        <p:guide pos="285"/>
        <p:guide pos="4935"/>
        <p:guide orient="horz" pos="4062"/>
        <p:guide orient="horz" pos="461"/>
        <p:guide pos="2783"/>
        <p:guide pos="3026"/>
        <p:guide pos="553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09FE923-1DF5-4102-BAE5-2EA887801C03}" type="datetimeFigureOut">
              <a:rPr lang="en-GB" smtClean="0"/>
              <a:pPr/>
              <a:t>24/05/2016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76CCC25-78B5-4EAE-B720-38C7A2B81161}" type="slidenum">
              <a:rPr lang="en-GB" smtClean="0"/>
              <a:pPr/>
              <a:t>‹#›</a:t>
            </a:fld>
            <a:endParaRPr lang="en-GB" dirty="0"/>
          </a:p>
        </p:txBody>
      </p:sp>
    </p:spTree>
    <p:extLst>
      <p:ext uri="{BB962C8B-B14F-4D97-AF65-F5344CB8AC3E}">
        <p14:creationId xmlns:p14="http://schemas.microsoft.com/office/powerpoint/2010/main" val="120859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5256" y="4400550"/>
            <a:ext cx="5486400" cy="3600450"/>
          </a:xfrm>
        </p:spPr>
        <p:txBody>
          <a:bodyPr/>
          <a:lstStyle/>
          <a:p>
            <a:r>
              <a:rPr lang="en-GB" dirty="0" smtClean="0"/>
              <a:t>Hello Everyone. My name is Steve Heathcote and I am the Executive Director for Markets at ACCA. It’s a delight to be here.</a:t>
            </a:r>
          </a:p>
          <a:p>
            <a:endParaRPr lang="en-GB" dirty="0"/>
          </a:p>
          <a:p>
            <a:r>
              <a:rPr lang="en-GB" dirty="0"/>
              <a:t>Ladies and gentlemen, thank you for allowing me to share ACCA’s views on the subject of “</a:t>
            </a:r>
            <a:r>
              <a:rPr lang="en-GB" i="1" dirty="0"/>
              <a:t>Quality Control Practices</a:t>
            </a:r>
            <a:r>
              <a:rPr lang="en-GB" b="1" dirty="0"/>
              <a:t>: </a:t>
            </a:r>
            <a:r>
              <a:rPr lang="en-GB" i="1" dirty="0"/>
              <a:t>Professional Accountancy Organisations’ Capacity in Quality Assurance and Latest Developments</a:t>
            </a:r>
            <a:r>
              <a:rPr lang="en-GB" dirty="0" smtClean="0"/>
              <a:t>”.</a:t>
            </a:r>
          </a:p>
          <a:p>
            <a:endParaRPr lang="en-GB" dirty="0"/>
          </a:p>
          <a:p>
            <a:r>
              <a:rPr lang="en-GB" dirty="0"/>
              <a:t>I’ll be explaining in the next 20 minutes why ACCA thinks audit Quality Assurance matters a great deal and why it us a valuable part of the work we do as a Professional Accountancy Organisation.</a:t>
            </a:r>
          </a:p>
          <a:p>
            <a:endParaRPr lang="en-GB" dirty="0"/>
          </a:p>
          <a:p>
            <a:endParaRPr lang="en-GB" dirty="0" smtClean="0"/>
          </a:p>
          <a:p>
            <a:endParaRPr lang="en-GB" dirty="0"/>
          </a:p>
          <a:p>
            <a:r>
              <a:rPr lang="en-GB" b="1" u="sng" dirty="0" smtClean="0"/>
              <a:t>&lt;CLICK&gt;</a:t>
            </a:r>
            <a:endParaRPr lang="en-GB" b="1" u="sng"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a:t>
            </a:fld>
            <a:endParaRPr lang="en-GB" dirty="0"/>
          </a:p>
        </p:txBody>
      </p:sp>
    </p:spTree>
    <p:extLst>
      <p:ext uri="{BB962C8B-B14F-4D97-AF65-F5344CB8AC3E}">
        <p14:creationId xmlns:p14="http://schemas.microsoft.com/office/powerpoint/2010/main" val="426853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a:t>
            </a:r>
            <a:r>
              <a:rPr lang="en-GB" dirty="0"/>
              <a:t>the key requirements to building world class capacity in Quality Assurance, based on ACCA’s experiences? I suggest the following:</a:t>
            </a:r>
          </a:p>
          <a:p>
            <a:pPr lvl="0"/>
            <a:r>
              <a:rPr lang="en-GB" dirty="0"/>
              <a:t>Determination to succeed on the part of the PAO, which involves hard work and, sometimes, hard choices</a:t>
            </a:r>
          </a:p>
          <a:p>
            <a:pPr lvl="0"/>
            <a:r>
              <a:rPr lang="en-GB" dirty="0"/>
              <a:t>Finance to fund the resources that will be needed to recruit capable and competent Quality Assurance reviewers</a:t>
            </a:r>
          </a:p>
          <a:p>
            <a:pPr lvl="0"/>
            <a:r>
              <a:rPr lang="en-GB" dirty="0"/>
              <a:t>An effective Quality Assurance methodology which incorporates quality controls to ensure Quality Assurance results and reports are accurate and reliable</a:t>
            </a:r>
          </a:p>
          <a:p>
            <a:pPr lvl="0"/>
            <a:r>
              <a:rPr lang="en-GB" dirty="0"/>
              <a:t>Training and support to assist firms in making any necessary improvements, together with a regulatory framework to make it clear that there will be consequences if the improvements are not made</a:t>
            </a:r>
          </a:p>
          <a:p>
            <a:r>
              <a:rPr lang="en-GB" dirty="0"/>
              <a:t>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10</a:t>
            </a:fld>
            <a:endParaRPr lang="en-GB" dirty="0"/>
          </a:p>
        </p:txBody>
      </p:sp>
    </p:spTree>
    <p:extLst>
      <p:ext uri="{BB962C8B-B14F-4D97-AF65-F5344CB8AC3E}">
        <p14:creationId xmlns:p14="http://schemas.microsoft.com/office/powerpoint/2010/main" val="202521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t>
            </a:r>
            <a:r>
              <a:rPr lang="en-GB" dirty="0"/>
              <a:t>how does what I have covered fit with the theme of this conference: “Innovative Approaches in Accountancy and Audit Profession”?</a:t>
            </a:r>
          </a:p>
          <a:p>
            <a:r>
              <a:rPr lang="en-GB" dirty="0"/>
              <a:t>I believe that ACCA has been truly innovative in developing its Quality Assurance programme. For example:</a:t>
            </a:r>
          </a:p>
          <a:p>
            <a:pPr lvl="0"/>
            <a:r>
              <a:rPr lang="en-GB" dirty="0"/>
              <a:t>We developed our methodology ourselves, taking into account what it was intended to achieve and building in quality controls to ensure that the results are always </a:t>
            </a:r>
            <a:r>
              <a:rPr lang="en-GB" dirty="0" smtClean="0"/>
              <a:t>reliable </a:t>
            </a:r>
            <a:r>
              <a:rPr lang="en-GB" b="1" dirty="0" smtClean="0"/>
              <a:t>CLICK</a:t>
            </a:r>
            <a:endParaRPr lang="en-GB" b="1" dirty="0"/>
          </a:p>
          <a:p>
            <a:pPr lvl="0"/>
            <a:r>
              <a:rPr lang="en-GB" dirty="0"/>
              <a:t>We were the first to assess the quality of audit work by reference to the risk of material misstatements remaining undetected, rather than an arbitrary scoring </a:t>
            </a:r>
            <a:r>
              <a:rPr lang="en-GB" dirty="0" smtClean="0"/>
              <a:t>system</a:t>
            </a:r>
            <a:r>
              <a:rPr lang="en-GB" b="1" dirty="0"/>
              <a:t> CLICK</a:t>
            </a:r>
            <a:endParaRPr lang="en-GB" dirty="0"/>
          </a:p>
          <a:p>
            <a:pPr lvl="0"/>
            <a:r>
              <a:rPr lang="en-GB" dirty="0"/>
              <a:t>We adopted a constructive approach to assist firms to improve rather than simply penalising them for </a:t>
            </a:r>
            <a:r>
              <a:rPr lang="en-GB" dirty="0" smtClean="0"/>
              <a:t>non-compliance</a:t>
            </a:r>
            <a:r>
              <a:rPr lang="en-GB" b="1" dirty="0"/>
              <a:t> CLICK</a:t>
            </a:r>
            <a:endParaRPr lang="en-GB" dirty="0"/>
          </a:p>
          <a:p>
            <a:pPr lvl="0"/>
            <a:r>
              <a:rPr lang="en-GB" dirty="0"/>
              <a:t>We commissioned a two day audit workshop to train auditors in the practical application of auditing standards, which is run several times a year </a:t>
            </a:r>
            <a:r>
              <a:rPr lang="en-GB" b="1" dirty="0"/>
              <a:t>CLICK</a:t>
            </a:r>
            <a:endParaRPr lang="en-GB" dirty="0"/>
          </a:p>
          <a:p>
            <a:pPr lvl="0"/>
            <a:r>
              <a:rPr lang="en-GB" dirty="0"/>
              <a:t>We designed and implemented a requirement that all firms inspected prepare a detailed action plan for improvement, which has proved effective in improving the standard of audit work  </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11</a:t>
            </a:fld>
            <a:endParaRPr lang="en-GB" dirty="0"/>
          </a:p>
        </p:txBody>
      </p:sp>
    </p:spTree>
    <p:extLst>
      <p:ext uri="{BB962C8B-B14F-4D97-AF65-F5344CB8AC3E}">
        <p14:creationId xmlns:p14="http://schemas.microsoft.com/office/powerpoint/2010/main" val="202521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I would like to suggest that building Quality Assurance capacity within a PAO is much more than having to comply with legal requirements or IFAC obligations – it goes above and beyond. </a:t>
            </a:r>
          </a:p>
          <a:p>
            <a:r>
              <a:rPr lang="en-GB" dirty="0"/>
              <a:t>As a profession, we have to deliver public value which for ACCA means working in the public interest, promoting responsible and ethical business and supporting enhanced global economic performance. All this builds trust. Public value and trust are often thought of intangibles. But we know very tangibly when trust is eroded and when public value is not being delivered.</a:t>
            </a:r>
          </a:p>
          <a:p>
            <a:r>
              <a:rPr lang="en-GB" dirty="0"/>
              <a:t>PAOs have a duty to serve the public interest, and that means we have a responsibility to ensure that the audits that our firms conduct are fit for purpose. </a:t>
            </a:r>
          </a:p>
          <a:p>
            <a:r>
              <a:rPr lang="en-GB" dirty="0"/>
              <a:t>Thank you</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12</a:t>
            </a:fld>
            <a:endParaRPr lang="en-GB" dirty="0"/>
          </a:p>
        </p:txBody>
      </p:sp>
    </p:spTree>
    <p:extLst>
      <p:ext uri="{BB962C8B-B14F-4D97-AF65-F5344CB8AC3E}">
        <p14:creationId xmlns:p14="http://schemas.microsoft.com/office/powerpoint/2010/main" val="209393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Before I start on capacity in Quality Assurance, I would like to stress the importance of Quality Assurance in </a:t>
            </a:r>
            <a:r>
              <a:rPr lang="en-GB" sz="1100" i="1" dirty="0"/>
              <a:t>Enhancing Audit Quality</a:t>
            </a:r>
            <a:r>
              <a:rPr lang="en-GB" sz="1100" dirty="0"/>
              <a:t>, which is the topic of this afternoon’s session. </a:t>
            </a:r>
            <a:r>
              <a:rPr lang="en-GB" sz="1100" dirty="0" smtClean="0"/>
              <a:t>Enhancing </a:t>
            </a:r>
            <a:r>
              <a:rPr lang="en-GB" sz="1100" dirty="0"/>
              <a:t>audit quality must be a top priority for us as a profession.  </a:t>
            </a:r>
          </a:p>
          <a:p>
            <a:r>
              <a:rPr lang="en-GB" sz="1100" dirty="0"/>
              <a:t> </a:t>
            </a:r>
          </a:p>
          <a:p>
            <a:r>
              <a:rPr lang="en-GB" sz="1100" dirty="0"/>
              <a:t>The International Forum of Independent Audit Regulators published the results of its 2015 Inspections earlier this year. It summarises the results of inspections carried out by 29 audit regulators, covering 98 audit firms and covering 872 listed companies.  It revealed that the regulators found deficiencies in 376 (or 43%) of those audits. We, as the accountancy profession with a duty to protect the public interest, must regard this as unacceptable. </a:t>
            </a:r>
          </a:p>
          <a:p>
            <a:r>
              <a:rPr lang="en-GB" sz="1100" dirty="0"/>
              <a:t> </a:t>
            </a:r>
          </a:p>
          <a:p>
            <a:r>
              <a:rPr lang="en-GB" sz="1100" dirty="0"/>
              <a:t>As a profession, we cannot even begin to enhance audit quality unless we can be confident that we can assess audit quality reliably. </a:t>
            </a:r>
          </a:p>
          <a:p>
            <a:r>
              <a:rPr lang="en-GB" sz="1100" dirty="0"/>
              <a:t> </a:t>
            </a:r>
          </a:p>
          <a:p>
            <a:r>
              <a:rPr lang="en-GB" sz="1100" dirty="0"/>
              <a:t>In particular, we need to assess audit quality as it stands today, identify areas of weakness and then design and implement solutions to make the necessary improvements. Once we have implemented those solutions we need to again assess audit quality to make sure that our solutions worked effectively. </a:t>
            </a:r>
            <a:endParaRPr lang="en-GB" sz="1100" dirty="0" smtClean="0"/>
          </a:p>
          <a:p>
            <a:endParaRPr lang="en-GB" sz="1100" dirty="0"/>
          </a:p>
          <a:p>
            <a:r>
              <a:rPr lang="en-GB" sz="1100" b="1" dirty="0"/>
              <a:t>&lt;CLICK&gt;</a:t>
            </a:r>
          </a:p>
        </p:txBody>
      </p:sp>
      <p:sp>
        <p:nvSpPr>
          <p:cNvPr id="4" name="Slide Number Placeholder 3"/>
          <p:cNvSpPr>
            <a:spLocks noGrp="1"/>
          </p:cNvSpPr>
          <p:nvPr>
            <p:ph type="sldNum" sz="quarter" idx="10"/>
          </p:nvPr>
        </p:nvSpPr>
        <p:spPr/>
        <p:txBody>
          <a:bodyPr/>
          <a:lstStyle/>
          <a:p>
            <a:fld id="{176CCC25-78B5-4EAE-B720-38C7A2B81161}" type="slidenum">
              <a:rPr lang="en-GB" smtClean="0"/>
              <a:pPr/>
              <a:t>2</a:t>
            </a:fld>
            <a:endParaRPr lang="en-GB" dirty="0"/>
          </a:p>
        </p:txBody>
      </p:sp>
    </p:spTree>
    <p:extLst>
      <p:ext uri="{BB962C8B-B14F-4D97-AF65-F5344CB8AC3E}">
        <p14:creationId xmlns:p14="http://schemas.microsoft.com/office/powerpoint/2010/main" val="11718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a first class Quality Assurance programme, operated by a professional accountancy organisation or regulator has an essential role to play. Like all PAO’s, ACCA works in the public interest. For that reason, capacity building is central to what we do and it is essential to enable us to comply with the IFAC Statements of Membership Obligations. </a:t>
            </a:r>
          </a:p>
          <a:p>
            <a:r>
              <a:rPr lang="en-GB" dirty="0"/>
              <a:t> </a:t>
            </a:r>
          </a:p>
          <a:p>
            <a:r>
              <a:rPr lang="en-GB" dirty="0"/>
              <a:t>When it comes to capacity building for Quality Assurance, there are significant variations across PAOs. Some PAOs – like ACCA - have established sufficient Quality Assurance capacity for a long time, while others are still finding their feet, despite this being an IFAC requirement for membership.</a:t>
            </a:r>
          </a:p>
          <a:p>
            <a:r>
              <a:rPr lang="en-GB" dirty="0"/>
              <a:t> </a:t>
            </a:r>
          </a:p>
          <a:p>
            <a:r>
              <a:rPr lang="en-GB" dirty="0"/>
              <a:t>In some countries, legislation places responsibility for Quality Assurance on another regulatory body – such as the Accounting and Corporate Regulatory Authority in Singapore and the Botswana Accountancy Oversight Authority in Botswana. </a:t>
            </a:r>
          </a:p>
          <a:p>
            <a:r>
              <a:rPr lang="en-GB" dirty="0"/>
              <a:t> </a:t>
            </a:r>
          </a:p>
          <a:p>
            <a:r>
              <a:rPr lang="en-GB" dirty="0"/>
              <a:t>In such cases, IFAC’s Statement of Membership Obligation No 1 does not require the PAO to set up its own Quality Assurance programme. However, it is becoming increasingly common for a PAO to share responsibility with another regulatory body, with that other body taking responsibility for the Quality Assurance of public interest entity audits and the PAO having responsibility for the Quality Assurance of non-public interest entity audits. </a:t>
            </a:r>
          </a:p>
          <a:p>
            <a:endParaRPr lang="en-GB" dirty="0"/>
          </a:p>
          <a:p>
            <a:r>
              <a:rPr lang="en-GB" dirty="0"/>
              <a:t>Capacity levels are also an issue. There is a huge range of capacity within PAOs, from nothing at all to its own in-house function, staffed by specialists. This is what we have in the Monitoring Department at ACCA. </a:t>
            </a:r>
          </a:p>
          <a:p>
            <a:r>
              <a:rPr lang="en-GB" dirty="0"/>
              <a:t> </a:t>
            </a:r>
          </a:p>
          <a:p>
            <a:r>
              <a:rPr lang="en-GB" dirty="0"/>
              <a:t>Sometimes, PAOs will outsource their Quality Assurance Quality Assurance requirements to an outside agency or another PAO, but I will deal with such arrangements later in my presentation.</a:t>
            </a:r>
          </a:p>
          <a:p>
            <a:endParaRPr lang="en-GB" sz="1400" dirty="0" smtClean="0"/>
          </a:p>
          <a:p>
            <a:endParaRPr lang="en-GB" sz="1200" dirty="0" smtClean="0"/>
          </a:p>
          <a:p>
            <a:endParaRPr lang="en-GB" sz="1200"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3</a:t>
            </a:fld>
            <a:endParaRPr lang="en-GB" dirty="0"/>
          </a:p>
        </p:txBody>
      </p:sp>
    </p:spTree>
    <p:extLst>
      <p:ext uri="{BB962C8B-B14F-4D97-AF65-F5344CB8AC3E}">
        <p14:creationId xmlns:p14="http://schemas.microsoft.com/office/powerpoint/2010/main" val="309641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2311"/>
            <a:ext cx="5486400" cy="3600450"/>
          </a:xfrm>
        </p:spPr>
        <p:txBody>
          <a:bodyPr/>
          <a:lstStyle/>
          <a:p>
            <a:r>
              <a:rPr lang="en-GB" sz="1100" dirty="0"/>
              <a:t>My presentation is based on how ACCA has developed its own in-house capacity on Quality Assurance, what we have learned from speaking to other PAOs and the knowledge we have obtained from providing assistance and support to other PAOs in setting up Quality Assurance capacity.</a:t>
            </a:r>
          </a:p>
          <a:p>
            <a:r>
              <a:rPr lang="en-GB" sz="1100" dirty="0"/>
              <a:t> </a:t>
            </a:r>
          </a:p>
          <a:p>
            <a:r>
              <a:rPr lang="en-GB" sz="1100" dirty="0"/>
              <a:t>Although IFAC’s Statement of Membership Obligation No 1 only became a requirement from 2005, the United Kingdom adopted European Union requirements for auditor Quality Assurance much earlier, which meant that ACCA set up its own Quality Assurance arrangements in 1991.</a:t>
            </a:r>
          </a:p>
          <a:p>
            <a:r>
              <a:rPr lang="en-GB" sz="1100" dirty="0"/>
              <a:t> </a:t>
            </a:r>
          </a:p>
          <a:p>
            <a:r>
              <a:rPr lang="en-GB" sz="1100" dirty="0"/>
              <a:t>There are fundamentally two types of Quality Assurance systems prevalent. The first is where the PAO employs full-time staff to undertake Quality Assurance reviews: the other involves the PAO organising Quality Assurance reviews of firms using volunteers from the auditing profession to undertake those reviews on its behalf. The latter is usually referred to as “Peer Review”.</a:t>
            </a:r>
          </a:p>
          <a:p>
            <a:r>
              <a:rPr lang="en-GB" sz="1100" dirty="0"/>
              <a:t> </a:t>
            </a:r>
          </a:p>
          <a:p>
            <a:r>
              <a:rPr lang="en-GB" sz="1100" dirty="0"/>
              <a:t>There are a number of challenges inherent in any peer review system, including:</a:t>
            </a:r>
          </a:p>
          <a:p>
            <a:pPr marL="171450" lvl="0" indent="-171450">
              <a:buFont typeface="Arial" pitchFamily="34" charset="0"/>
              <a:buChar char="•"/>
            </a:pPr>
            <a:r>
              <a:rPr lang="en-GB" sz="1100" dirty="0"/>
              <a:t>Experience and competence of the reviewers</a:t>
            </a:r>
          </a:p>
          <a:p>
            <a:pPr marL="171450" lvl="0" indent="-171450">
              <a:buFont typeface="Arial" pitchFamily="34" charset="0"/>
              <a:buChar char="•"/>
            </a:pPr>
            <a:r>
              <a:rPr lang="en-GB" sz="1100" dirty="0"/>
              <a:t>Training reviewers in Quality Assurance and exercising quality control over the results of the reviews to ensure that they are consistent and reliable</a:t>
            </a:r>
          </a:p>
          <a:p>
            <a:pPr marL="171450" lvl="0" indent="-171450">
              <a:buFont typeface="Arial" pitchFamily="34" charset="0"/>
              <a:buChar char="•"/>
            </a:pPr>
            <a:r>
              <a:rPr lang="en-GB" sz="1100" dirty="0"/>
              <a:t>Confidentiality and conflicts of interest </a:t>
            </a:r>
            <a:endParaRPr lang="en-GB" sz="1100" dirty="0" smtClean="0"/>
          </a:p>
          <a:p>
            <a:pPr lvl="0"/>
            <a:endParaRPr lang="en-GB" sz="1100" dirty="0" smtClean="0"/>
          </a:p>
          <a:p>
            <a:r>
              <a:rPr lang="en-GB" sz="1100" dirty="0"/>
              <a:t>However, Peer Review is used by some PAOs because it can be relatively inexpensive. ACCA’s view is that Peer Review is inferior because of the challenges I have just outlined. But also recognise that Peer Review is better than no review!</a:t>
            </a:r>
          </a:p>
          <a:p>
            <a:pPr lvl="0"/>
            <a:endParaRPr lang="en-GB" sz="1100" dirty="0"/>
          </a:p>
          <a:p>
            <a:endParaRPr lang="en-GB" sz="1100"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4</a:t>
            </a:fld>
            <a:endParaRPr lang="en-GB" dirty="0"/>
          </a:p>
        </p:txBody>
      </p:sp>
    </p:spTree>
    <p:extLst>
      <p:ext uri="{BB962C8B-B14F-4D97-AF65-F5344CB8AC3E}">
        <p14:creationId xmlns:p14="http://schemas.microsoft.com/office/powerpoint/2010/main" val="179045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When </a:t>
            </a:r>
            <a:r>
              <a:rPr lang="en-GB" sz="1100" dirty="0"/>
              <a:t>the European Union requirements were adopted in the UK in 1991, the arrangements were that the four accountancy bodies whose members were recognised under previous company legislation to act as company auditors, which included ACCA, successfully applied to the government to become audit regulators. All four bodies recruited teams of full-time employees who had considerable previous experience in the practical application of auditing standards at audit manager level. </a:t>
            </a:r>
          </a:p>
          <a:p>
            <a:r>
              <a:rPr lang="en-GB" sz="1100" dirty="0"/>
              <a:t>At ACCA we realised that sending our Quality Assurance reviewers to examine our firms’  compliance with auditing standards without a Quality Assurance methodology which incorporated quality controls to ensure consistent and reliable Quality Assurance results would simply not work. </a:t>
            </a:r>
          </a:p>
          <a:p>
            <a:r>
              <a:rPr lang="en-GB" sz="1100" dirty="0"/>
              <a:t>So our first task was to develop a Quality Assurance methodology which we field tested to ensure it worked. What the methodology intended to achieve included:</a:t>
            </a:r>
          </a:p>
          <a:p>
            <a:endParaRPr lang="en-GB" sz="1100" dirty="0" smtClean="0"/>
          </a:p>
          <a:p>
            <a:r>
              <a:rPr lang="en-GB" sz="1100" dirty="0" smtClean="0"/>
              <a:t>Standardising </a:t>
            </a:r>
            <a:r>
              <a:rPr lang="en-GB" sz="1100" dirty="0"/>
              <a:t>the scope and extent of the Quality Assurance reviews and the work to be </a:t>
            </a:r>
            <a:r>
              <a:rPr lang="en-GB" sz="1100" dirty="0" smtClean="0"/>
              <a:t>undertaken</a:t>
            </a:r>
            <a:r>
              <a:rPr lang="en-GB" sz="1100" b="1" dirty="0"/>
              <a:t>&lt;CLICK&gt;</a:t>
            </a:r>
          </a:p>
          <a:p>
            <a:pPr lvl="0"/>
            <a:endParaRPr lang="en-GB" sz="1100" dirty="0"/>
          </a:p>
          <a:p>
            <a:r>
              <a:rPr lang="en-GB" sz="1100" dirty="0"/>
              <a:t>Ensuring that the level of audit compliance and audit quality was assessed consistently by each Quality Assurance reviewer and setting up a grading system to record the outcomes of Quality Assurance </a:t>
            </a:r>
            <a:r>
              <a:rPr lang="en-GB" sz="1100" dirty="0" smtClean="0"/>
              <a:t>reviews</a:t>
            </a:r>
            <a:r>
              <a:rPr lang="en-GB" sz="1100" b="1" dirty="0"/>
              <a:t>&lt;CLICK&gt;</a:t>
            </a:r>
          </a:p>
          <a:p>
            <a:pPr lvl="0"/>
            <a:endParaRPr lang="en-GB" sz="1100" dirty="0"/>
          </a:p>
          <a:p>
            <a:r>
              <a:rPr lang="en-GB" sz="1100" dirty="0"/>
              <a:t>Providing detailed Quality Assurance reports to every firm after a Quality Assurance review that make it clear whether the overall outcome is satisfactory or not, detailing audit deficiencies in considerable detail in order to assist the firm in making improvements in </a:t>
            </a:r>
            <a:r>
              <a:rPr lang="en-GB" sz="1100" dirty="0" smtClean="0"/>
              <a:t>future</a:t>
            </a:r>
            <a:r>
              <a:rPr lang="en-GB" sz="1100" b="1" dirty="0"/>
              <a:t>&lt;CLICK&gt;</a:t>
            </a:r>
          </a:p>
          <a:p>
            <a:pPr lvl="0"/>
            <a:endParaRPr lang="en-GB" sz="1100" dirty="0"/>
          </a:p>
          <a:p>
            <a:r>
              <a:rPr lang="en-GB" sz="1100" dirty="0"/>
              <a:t>Establishing a standard reporting template and a bank of standard texts to ensure that matters arising from the Quality Assurance reviews are included in Quality Assurance reports and are reported consistently </a:t>
            </a:r>
            <a:r>
              <a:rPr lang="en-GB" sz="1100" b="1" dirty="0"/>
              <a:t>&lt;CLICK&gt;</a:t>
            </a:r>
          </a:p>
          <a:p>
            <a:pPr lvl="0"/>
            <a:endParaRPr lang="en-GB" sz="1100" dirty="0"/>
          </a:p>
          <a:p>
            <a:r>
              <a:rPr lang="en-GB" sz="1100" dirty="0"/>
              <a:t>Establishing a regulatory framework for dealing with unsatisfactory outcomes to Quality Assurance </a:t>
            </a:r>
            <a:r>
              <a:rPr lang="en-GB" sz="1100" dirty="0" smtClean="0"/>
              <a:t>reviews </a:t>
            </a:r>
            <a:r>
              <a:rPr lang="en-GB" sz="1100" b="1" dirty="0"/>
              <a:t>&lt;CLICK&gt;</a:t>
            </a:r>
          </a:p>
          <a:p>
            <a:pPr lvl="0"/>
            <a:endParaRPr lang="en-GB" sz="1100" dirty="0"/>
          </a:p>
          <a:p>
            <a:pPr lvl="0"/>
            <a:r>
              <a:rPr lang="en-GB" sz="1100" dirty="0"/>
              <a:t>Standardising the record of work performed at Quality Assurance reviews, to ensure that an internal review could be undertaken by other ACCA staff of each and every Quality Assurance review performed by ACCA.   </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5</a:t>
            </a:fld>
            <a:endParaRPr lang="en-GB" dirty="0"/>
          </a:p>
        </p:txBody>
      </p:sp>
    </p:spTree>
    <p:extLst>
      <p:ext uri="{BB962C8B-B14F-4D97-AF65-F5344CB8AC3E}">
        <p14:creationId xmlns:p14="http://schemas.microsoft.com/office/powerpoint/2010/main" val="66128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result, ACCA’s methodology comprises a procedures manual, work programmes, checklists, risk assessment scoring sheets, reporting templates and texts and a regulatory framework to deal with unsatisfactory outcomes to Quality Assurance reviews. </a:t>
            </a:r>
          </a:p>
          <a:p>
            <a:r>
              <a:rPr lang="en-GB" dirty="0"/>
              <a:t> </a:t>
            </a:r>
          </a:p>
          <a:p>
            <a:r>
              <a:rPr lang="en-GB" dirty="0"/>
              <a:t>Perhaps the most important quality control is the internal review of each and every Quality Assurance draft report and working papers by another member of ACCA’s Quality Assurance staff.  This ensures that Quality Assurance outcomes are assessed consistently and reliably and that reports are prepared to a high standard.</a:t>
            </a:r>
          </a:p>
          <a:p>
            <a:r>
              <a:rPr lang="en-GB" dirty="0"/>
              <a:t> </a:t>
            </a:r>
          </a:p>
          <a:p>
            <a:r>
              <a:rPr lang="en-GB" dirty="0"/>
              <a:t>The methodology is under continuous review and improvement. For example, a decision was taken in 2012 to incorporate a mandatory requirement that each firm reviewed must prepare a coherent action plan to make improvements in those areas identified as weak at the Quality Assurance review. The requirement includes an action plan template and instructions to firms for its completion. Each action plan is reviewed by ACCA staff and those considered inadequate are returned to the firm for revision. </a:t>
            </a:r>
          </a:p>
          <a:p>
            <a:pPr lvl="0"/>
            <a:endParaRPr lang="en-GB" dirty="0"/>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6</a:t>
            </a:fld>
            <a:endParaRPr lang="en-GB" dirty="0"/>
          </a:p>
        </p:txBody>
      </p:sp>
    </p:spTree>
    <p:extLst>
      <p:ext uri="{BB962C8B-B14F-4D97-AF65-F5344CB8AC3E}">
        <p14:creationId xmlns:p14="http://schemas.microsoft.com/office/powerpoint/2010/main" val="179045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important component of any Quality Assurance programme is the quality and competence of the Quality Assurance review staff. At ACCA we recruit only former auditors who have excellent practical experience of the application of auditing standards in a good audit firm at audit manager level. We put applicants through a rigorous selection process, which includes tests of knowledge in applying auditing standards and report writing. Despite this rigorous selection process we also provide practical training on Quality Assurance to our newly recruited reviewers and, as a result, they are only permitted to carry out Quality Assurance reviews on their own three months after commencing with ACCA.</a:t>
            </a:r>
          </a:p>
          <a:p>
            <a:r>
              <a:rPr lang="en-GB" dirty="0"/>
              <a:t>Yes, recruiting, training and employing our reviewers is expensive, but we accept that we have to incur these costs to ensure that our Quality Assurance reviews are absolutely top notch. If we skimped on costs and deployed substandard reviewers, the outcomes of Quality Assurance reviews would be disputed. They’d be challenged successfully and, as a result, our entire Quality Assurance programme would fall into disrepute.</a:t>
            </a:r>
          </a:p>
          <a:p>
            <a:r>
              <a:rPr lang="en-GB" dirty="0"/>
              <a:t> </a:t>
            </a:r>
          </a:p>
          <a:p>
            <a:r>
              <a:rPr lang="en-GB" dirty="0"/>
              <a:t>We license approximately 2,300 firms in the UK and Ireland but only about 1,400 hold audit appointments and need a Quality Assurance review. The resources we use comprise eight Quality Assurance reviewers plus a manager and head of department.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7</a:t>
            </a:fld>
            <a:endParaRPr lang="en-GB" dirty="0"/>
          </a:p>
        </p:txBody>
      </p:sp>
    </p:spTree>
    <p:extLst>
      <p:ext uri="{BB962C8B-B14F-4D97-AF65-F5344CB8AC3E}">
        <p14:creationId xmlns:p14="http://schemas.microsoft.com/office/powerpoint/2010/main" val="179045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Oversight is also part of the equation. ACCA’s Quality Assurance activities are regularly reviewed by the oversight bodies, the Financial Reporting Council in the UK and the Irish Auditing and Accounting Supervisory Authority in Ireland. As oversight bodies, they make recommendations on our Quality Assurance processes but I am pleased to report that they have not managed to identify any fundamental weaknesses in what we do on Quality Assurance. </a:t>
            </a:r>
          </a:p>
          <a:p>
            <a:r>
              <a:rPr lang="en-GB" dirty="0"/>
              <a:t> </a:t>
            </a:r>
          </a:p>
          <a:p>
            <a:r>
              <a:rPr lang="en-GB" dirty="0"/>
              <a:t>I said earlier that I would mention how ACCA supports and assists other PAOs and audit regulators on Quality Assurance. </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8</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371725"/>
            <a:ext cx="3124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26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2003 we identified a number of countries where ACCA members engage in public practice that did not have Quality Assurance programmes. We approached the PAOs or audit regulators in those countries and offered assistance and guidance and even offered to conduct Quality Assurance reviews of all their firms using ACCA Quality Assurance staff. </a:t>
            </a:r>
          </a:p>
          <a:p>
            <a:r>
              <a:rPr lang="en-GB" dirty="0"/>
              <a:t> </a:t>
            </a:r>
          </a:p>
          <a:p>
            <a:r>
              <a:rPr lang="en-GB" dirty="0"/>
              <a:t>This resulted over time in about 15 PAOs and audit regulators contracting out their Quality Assurance function to ACCA. Some of these contracts have come to an end and the PAO has developed capacity in-house with assistance from ACCA. </a:t>
            </a:r>
          </a:p>
          <a:p>
            <a:r>
              <a:rPr lang="en-GB" dirty="0"/>
              <a:t> </a:t>
            </a:r>
          </a:p>
          <a:p>
            <a:r>
              <a:rPr lang="en-GB" dirty="0"/>
              <a:t>In other cases contracts have been renewed and we still provide Quality Assurance services under contract. Currently, to service those contracts we have three Quality Assurance staff based in Cyprus and one each in Johannesburg, Jamaica and Trinidad and Tobago.  There is a manager based in London who supervises the monitoring under these contracts and he has access to UK Quality Assurance reviewers to support non-UK based reviewers as and when required. </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9</a:t>
            </a:fld>
            <a:endParaRPr lang="en-GB" dirty="0"/>
          </a:p>
        </p:txBody>
      </p:sp>
    </p:spTree>
    <p:extLst>
      <p:ext uri="{BB962C8B-B14F-4D97-AF65-F5344CB8AC3E}">
        <p14:creationId xmlns:p14="http://schemas.microsoft.com/office/powerpoint/2010/main" val="872024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noChangeAspect="1"/>
          </p:cNvSpPr>
          <p:nvPr>
            <p:ph type="subTitle" idx="1"/>
          </p:nvPr>
        </p:nvSpPr>
        <p:spPr bwMode="ltGray">
          <a:xfrm>
            <a:off x="3362400" y="1270800"/>
            <a:ext cx="2242800" cy="2242800"/>
          </a:xfrm>
          <a:solidFill>
            <a:srgbClr val="888B8D"/>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noChangeAspect="1"/>
          </p:cNvSpPr>
          <p:nvPr>
            <p:ph type="ctrTitle"/>
          </p:nvPr>
        </p:nvSpPr>
        <p:spPr bwMode="invGray">
          <a:xfrm>
            <a:off x="612000" y="2566800"/>
            <a:ext cx="3636000" cy="3636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4"/>
          <a:stretch>
            <a:fillRect/>
          </a:stretch>
        </p:blipFill>
        <p:spPr>
          <a:xfrm>
            <a:off x="6545178" y="373765"/>
            <a:ext cx="2244936" cy="795169"/>
          </a:xfrm>
          <a:prstGeom prst="rect">
            <a:avLst/>
          </a:prstGeom>
        </p:spPr>
      </p:pic>
    </p:spTree>
    <p:extLst>
      <p:ext uri="{BB962C8B-B14F-4D97-AF65-F5344CB8AC3E}">
        <p14:creationId xmlns:p14="http://schemas.microsoft.com/office/powerpoint/2010/main" val="383115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t>24/05/2016</a:t>
            </a:fld>
            <a:endParaRPr lang="en-GB"/>
          </a:p>
        </p:txBody>
      </p:sp>
      <p:sp>
        <p:nvSpPr>
          <p:cNvPr id="4" name="Footer Placeholder 3"/>
          <p:cNvSpPr>
            <a:spLocks noGrp="1"/>
          </p:cNvSpPr>
          <p:nvPr>
            <p:ph type="ftr" sz="quarter" idx="11"/>
          </p:nvPr>
        </p:nvSpPr>
        <p:spPr/>
        <p:txBody>
          <a:bodyPr/>
          <a:lstStyle/>
          <a:p>
            <a:r>
              <a:rPr lang="en-GB" smtClean="0"/>
              <a:t>Title of presentation - enter in the Header &amp; Footer field</a:t>
            </a:r>
            <a:endParaRPr lang="en-GB"/>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a:p>
        </p:txBody>
      </p:sp>
      <p:pic>
        <p:nvPicPr>
          <p:cNvPr id="6" name="Picture 5"/>
          <p:cNvPicPr>
            <a:picLocks noChangeAspect="1"/>
          </p:cNvPicPr>
          <p:nvPr userDrawn="1"/>
        </p:nvPicPr>
        <p:blipFill>
          <a:blip r:embed="rId2"/>
          <a:stretch>
            <a:fillRect/>
          </a:stretch>
        </p:blipFill>
        <p:spPr>
          <a:xfrm>
            <a:off x="7632000" y="6199200"/>
            <a:ext cx="1155600" cy="409320"/>
          </a:xfrm>
          <a:prstGeom prst="rect">
            <a:avLst/>
          </a:prstGeom>
        </p:spPr>
      </p:pic>
      <p:sp>
        <p:nvSpPr>
          <p:cNvPr id="7"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10" name="Media Placeholder 9"/>
          <p:cNvSpPr>
            <a:spLocks noGrp="1"/>
          </p:cNvSpPr>
          <p:nvPr>
            <p:ph type="media" sz="quarter" idx="13"/>
          </p:nvPr>
        </p:nvSpPr>
        <p:spPr>
          <a:xfrm>
            <a:off x="457199" y="1386000"/>
            <a:ext cx="7699375" cy="4610100"/>
          </a:xfrm>
        </p:spPr>
        <p:txBody>
          <a:bodyPr/>
          <a:lstStyle/>
          <a:p>
            <a:r>
              <a:rPr lang="en-US" smtClean="0"/>
              <a:t>Click icon to add media</a:t>
            </a:r>
            <a:endParaRPr lang="en-GB"/>
          </a:p>
        </p:txBody>
      </p:sp>
    </p:spTree>
    <p:extLst>
      <p:ext uri="{BB962C8B-B14F-4D97-AF65-F5344CB8AC3E}">
        <p14:creationId xmlns:p14="http://schemas.microsoft.com/office/powerpoint/2010/main" val="203421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t>24/05/2016</a:t>
            </a:fld>
            <a:endParaRPr lang="en-GB"/>
          </a:p>
        </p:txBody>
      </p:sp>
      <p:sp>
        <p:nvSpPr>
          <p:cNvPr id="4" name="Footer Placeholder 3"/>
          <p:cNvSpPr>
            <a:spLocks noGrp="1"/>
          </p:cNvSpPr>
          <p:nvPr>
            <p:ph type="ftr" sz="quarter" idx="11"/>
          </p:nvPr>
        </p:nvSpPr>
        <p:spPr/>
        <p:txBody>
          <a:bodyPr/>
          <a:lstStyle/>
          <a:p>
            <a:r>
              <a:rPr lang="en-GB" smtClean="0"/>
              <a:t>Title of presentation - enter in the Header &amp; Footer field</a:t>
            </a:r>
            <a:endParaRPr lang="en-GB"/>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a:p>
        </p:txBody>
      </p:sp>
      <p:pic>
        <p:nvPicPr>
          <p:cNvPr id="6" name="Picture 5"/>
          <p:cNvPicPr>
            <a:picLocks noChangeAspect="1"/>
          </p:cNvPicPr>
          <p:nvPr userDrawn="1"/>
        </p:nvPicPr>
        <p:blipFill>
          <a:blip r:embed="rId2"/>
          <a:stretch>
            <a:fillRect/>
          </a:stretch>
        </p:blipFill>
        <p:spPr>
          <a:xfrm>
            <a:off x="7632000" y="6199200"/>
            <a:ext cx="1155600" cy="409320"/>
          </a:xfrm>
          <a:prstGeom prst="rect">
            <a:avLst/>
          </a:prstGeom>
        </p:spPr>
      </p:pic>
      <p:sp>
        <p:nvSpPr>
          <p:cNvPr id="7"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88281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rgbClr val="D9EC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auto">
          <a:xfrm>
            <a:off x="457996" y="2066287"/>
            <a:ext cx="3942000" cy="3942000"/>
          </a:xfrm>
          <a:noFill/>
          <a:ln w="57150">
            <a:solidFill>
              <a:srgbClr val="6F2C3F"/>
            </a:solidFill>
          </a:ln>
        </p:spPr>
        <p:txBody>
          <a:bodyPr lIns="234000" tIns="180000" rIns="180000" bIns="90000" anchor="t" anchorCtr="0">
            <a:normAutofit/>
          </a:bodyPr>
          <a:lstStyle>
            <a:lvl1pPr algn="l">
              <a:defRPr sz="1800">
                <a:solidFill>
                  <a:srgbClr val="6F2C3F"/>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bwMode="hidden">
          <a:xfrm>
            <a:off x="3506779" y="452651"/>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5852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rgbClr val="D9EC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ltGray">
          <a:xfrm>
            <a:off x="4202223" y="410741"/>
            <a:ext cx="3942000" cy="3942000"/>
          </a:xfrm>
          <a:solidFill>
            <a:srgbClr val="6F2C3F"/>
          </a:solidFill>
          <a:ln w="57150">
            <a:noFill/>
          </a:ln>
        </p:spPr>
        <p:txBody>
          <a:bodyPr lIns="234000" tIns="180000" rIns="180000" bIns="90000" anchor="t" anchorCtr="0">
            <a:normAutofit/>
          </a:bodyPr>
          <a:lstStyle>
            <a:lvl1pPr algn="l">
              <a:defRPr sz="1800">
                <a:solidFill>
                  <a:schemeClr val="bg1"/>
                </a:solidFill>
              </a:defRPr>
            </a:lvl1pPr>
          </a:lstStyle>
          <a:p>
            <a:r>
              <a:rPr lang="en-US" smtClean="0"/>
              <a:t>Click to edit Master title style</a:t>
            </a:r>
            <a:endParaRPr lang="en-US" dirty="0"/>
          </a:p>
        </p:txBody>
      </p:sp>
      <p:sp>
        <p:nvSpPr>
          <p:cNvPr id="11" name="Picture Placeholder 10"/>
          <p:cNvSpPr>
            <a:spLocks noGrp="1"/>
          </p:cNvSpPr>
          <p:nvPr>
            <p:ph type="pic" sz="quarter" idx="13"/>
          </p:nvPr>
        </p:nvSpPr>
        <p:spPr>
          <a:xfrm>
            <a:off x="2387600" y="2944813"/>
            <a:ext cx="3224213" cy="3128962"/>
          </a:xfrm>
        </p:spPr>
        <p:txBody>
          <a:bodyPr/>
          <a:lstStyle/>
          <a:p>
            <a:r>
              <a:rPr lang="en-US" smtClean="0"/>
              <a:t>Click icon to add picture</a:t>
            </a:r>
            <a:endParaRPr lang="en-GB"/>
          </a:p>
        </p:txBody>
      </p:sp>
    </p:spTree>
    <p:extLst>
      <p:ext uri="{BB962C8B-B14F-4D97-AF65-F5344CB8AC3E}">
        <p14:creationId xmlns:p14="http://schemas.microsoft.com/office/powerpoint/2010/main" val="4029249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rgbClr val="888B8D">
            <a:alpha val="30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a:xfrm>
            <a:off x="2667600" y="388800"/>
            <a:ext cx="4485600" cy="4485600"/>
          </a:xfrm>
          <a:solidFill>
            <a:srgbClr val="E8927C"/>
          </a:solidFill>
          <a:ln w="57150">
            <a:noFill/>
          </a:ln>
        </p:spPr>
        <p:txBody>
          <a:bodyPr lIns="234000" tIns="180000" rIns="234000" bIns="90000" anchor="t" anchorCtr="0">
            <a:normAutofit/>
          </a:bodyPr>
          <a:lstStyle>
            <a:lvl1pPr algn="l">
              <a:defRPr sz="38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5745600" y="3441600"/>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7506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rgbClr val="888B8D">
            <a:alpha val="30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3" name="Picture Placeholder 2"/>
          <p:cNvSpPr>
            <a:spLocks noGrp="1" noChangeAspect="1"/>
          </p:cNvSpPr>
          <p:nvPr>
            <p:ph type="pic" sz="quarter" idx="13"/>
          </p:nvPr>
        </p:nvSpPr>
        <p:spPr>
          <a:xfrm>
            <a:off x="457200" y="421200"/>
            <a:ext cx="4485600" cy="4485600"/>
          </a:xfrm>
        </p:spPr>
        <p:txBody>
          <a:bodyPr/>
          <a:lstStyle/>
          <a:p>
            <a:r>
              <a:rPr lang="en-US" smtClean="0"/>
              <a:t>Click icon to add picture</a:t>
            </a:r>
            <a:endParaRPr lang="en-GB"/>
          </a:p>
        </p:txBody>
      </p:sp>
      <p:sp>
        <p:nvSpPr>
          <p:cNvPr id="10" name="Subtitle 2"/>
          <p:cNvSpPr>
            <a:spLocks noGrp="1" noChangeAspect="1"/>
          </p:cNvSpPr>
          <p:nvPr>
            <p:ph type="subTitle" idx="1"/>
          </p:nvPr>
        </p:nvSpPr>
        <p:spPr>
          <a:xfrm>
            <a:off x="3639600" y="3531600"/>
            <a:ext cx="2521554" cy="2521554"/>
          </a:xfrm>
          <a:solidFill>
            <a:srgbClr val="00A3E0"/>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26591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t>24/05/2016</a:t>
            </a:fld>
            <a:endParaRPr lang="en-GB"/>
          </a:p>
        </p:txBody>
      </p:sp>
      <p:sp>
        <p:nvSpPr>
          <p:cNvPr id="3" name="Footer Placeholder 2"/>
          <p:cNvSpPr>
            <a:spLocks noGrp="1"/>
          </p:cNvSpPr>
          <p:nvPr>
            <p:ph type="ftr" sz="quarter" idx="11"/>
          </p:nvPr>
        </p:nvSpPr>
        <p:spPr/>
        <p:txBody>
          <a:bodyPr/>
          <a:lstStyle/>
          <a:p>
            <a:r>
              <a:rPr lang="en-GB" smtClean="0"/>
              <a:t>Title of presentation - enter in the Header &amp; Footer field</a:t>
            </a:r>
            <a:endParaRPr lang="en-GB"/>
          </a:p>
        </p:txBody>
      </p:sp>
      <p:sp>
        <p:nvSpPr>
          <p:cNvPr id="4" name="Slide Number Placeholder 3"/>
          <p:cNvSpPr>
            <a:spLocks noGrp="1"/>
          </p:cNvSpPr>
          <p:nvPr>
            <p:ph type="sldNum" sz="quarter" idx="12"/>
          </p:nvPr>
        </p:nvSpPr>
        <p:spPr/>
        <p:txBody>
          <a:bodyPr/>
          <a:lstStyle/>
          <a:p>
            <a:fld id="{2A4120B7-04C2-4AF0-9F3E-C6B24F93811D}" type="slidenum">
              <a:rPr lang="en-GB" smtClean="0"/>
              <a:t>‹#›</a:t>
            </a:fld>
            <a:endParaRPr lang="en-GB"/>
          </a:p>
        </p:txBody>
      </p:sp>
      <p:pic>
        <p:nvPicPr>
          <p:cNvPr id="5" name="Picture 4"/>
          <p:cNvPicPr>
            <a:picLocks noChangeAspect="1"/>
          </p:cNvPicPr>
          <p:nvPr userDrawn="1"/>
        </p:nvPicPr>
        <p:blipFill>
          <a:blip r:embed="rId2"/>
          <a:stretch>
            <a:fillRect/>
          </a:stretch>
        </p:blipFill>
        <p:spPr>
          <a:xfrm>
            <a:off x="7632000" y="6199200"/>
            <a:ext cx="1155600" cy="409320"/>
          </a:xfrm>
          <a:prstGeom prst="rect">
            <a:avLst/>
          </a:prstGeom>
        </p:spPr>
      </p:pic>
      <p:sp>
        <p:nvSpPr>
          <p:cNvPr id="6"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43469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24/05/2016</a:t>
            </a:fld>
            <a:endParaRPr lang="en-GB">
              <a:solidFill>
                <a:srgbClr val="000000"/>
              </a:solidFill>
            </a:endParaRPr>
          </a:p>
        </p:txBody>
      </p:sp>
      <p:sp>
        <p:nvSpPr>
          <p:cNvPr id="5" name="Footer Placeholder 4"/>
          <p:cNvSpPr>
            <a:spLocks noGrp="1"/>
          </p:cNvSpPr>
          <p:nvPr>
            <p:ph type="ftr" sz="quarter" idx="11"/>
          </p:nvPr>
        </p:nvSpPr>
        <p:spPr/>
        <p:txBody>
          <a:bodyPr/>
          <a:lstStyle/>
          <a:p>
            <a:r>
              <a:rPr lang="en-GB" smtClean="0">
                <a:solidFill>
                  <a:srgbClr val="000000"/>
                </a:solidFill>
              </a:rPr>
              <a:t>Title of presentation - enter in the Header &amp; Footer field</a:t>
            </a:r>
            <a:endParaRPr lang="en-GB">
              <a:solidFill>
                <a:srgbClr val="000000"/>
              </a:solidFill>
            </a:endParaRP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a:solidFill>
                <a:srgbClr val="000000"/>
              </a:solidFill>
            </a:endParaRPr>
          </a:p>
        </p:txBody>
      </p:sp>
      <p:sp>
        <p:nvSpPr>
          <p:cNvPr id="11" name="Date Placeholder 3"/>
          <p:cNvSpPr txBox="1">
            <a:spLocks/>
          </p:cNvSpPr>
          <p:nvPr userDrawn="1"/>
        </p:nvSpPr>
        <p:spPr>
          <a:xfrm>
            <a:off x="6050770"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solidFill>
                  <a:srgbClr val="000000"/>
                </a:solidFill>
              </a:rPr>
              <a:t>©ACCA</a:t>
            </a:r>
          </a:p>
        </p:txBody>
      </p:sp>
      <p:sp>
        <p:nvSpPr>
          <p:cNvPr id="8" name="Picture Placeholder 7"/>
          <p:cNvSpPr>
            <a:spLocks noGrp="1"/>
          </p:cNvSpPr>
          <p:nvPr>
            <p:ph type="pic" sz="quarter" idx="14"/>
          </p:nvPr>
        </p:nvSpPr>
        <p:spPr>
          <a:xfrm>
            <a:off x="4809600" y="1558835"/>
            <a:ext cx="3960000" cy="4426456"/>
          </a:xfrm>
        </p:spPr>
        <p:txBody>
          <a:bodyPr/>
          <a:lstStyle/>
          <a:p>
            <a:endParaRPr lang="en-GB" dirty="0"/>
          </a:p>
        </p:txBody>
      </p:sp>
    </p:spTree>
    <p:extLst>
      <p:ext uri="{BB962C8B-B14F-4D97-AF65-F5344CB8AC3E}">
        <p14:creationId xmlns:p14="http://schemas.microsoft.com/office/powerpoint/2010/main" val="281609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noChangeAspect="1"/>
          </p:cNvSpPr>
          <p:nvPr>
            <p:ph type="subTitle" idx="1"/>
          </p:nvPr>
        </p:nvSpPr>
        <p:spPr bwMode="ltGray">
          <a:xfrm>
            <a:off x="3362400" y="1270800"/>
            <a:ext cx="2242800" cy="2242800"/>
          </a:xfrm>
          <a:solidFill>
            <a:srgbClr val="E87722"/>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noChangeAspect="1"/>
          </p:cNvSpPr>
          <p:nvPr>
            <p:ph type="ctrTitle"/>
          </p:nvPr>
        </p:nvSpPr>
        <p:spPr bwMode="invGray">
          <a:xfrm>
            <a:off x="612000" y="2566800"/>
            <a:ext cx="3636000" cy="3636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4"/>
          <a:stretch>
            <a:fillRect/>
          </a:stretch>
        </p:blipFill>
        <p:spPr>
          <a:xfrm>
            <a:off x="6545178" y="373765"/>
            <a:ext cx="2244936" cy="795169"/>
          </a:xfrm>
          <a:prstGeom prst="rect">
            <a:avLst/>
          </a:prstGeom>
        </p:spPr>
      </p:pic>
    </p:spTree>
    <p:extLst>
      <p:ext uri="{BB962C8B-B14F-4D97-AF65-F5344CB8AC3E}">
        <p14:creationId xmlns:p14="http://schemas.microsoft.com/office/powerpoint/2010/main" val="157358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563873" y="1642775"/>
            <a:ext cx="3636000" cy="3636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noChangeAspect="1"/>
          </p:cNvSpPr>
          <p:nvPr>
            <p:ph type="subTitle" idx="1"/>
          </p:nvPr>
        </p:nvSpPr>
        <p:spPr bwMode="ltGray">
          <a:xfrm>
            <a:off x="3092893" y="4081376"/>
            <a:ext cx="2242800" cy="2242800"/>
          </a:xfrm>
          <a:solidFill>
            <a:srgbClr val="E87722"/>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4"/>
          <a:stretch>
            <a:fillRect/>
          </a:stretch>
        </p:blipFill>
        <p:spPr>
          <a:xfrm>
            <a:off x="6544800" y="374400"/>
            <a:ext cx="2246400" cy="795688"/>
          </a:xfrm>
          <a:prstGeom prst="rect">
            <a:avLst/>
          </a:prstGeom>
        </p:spPr>
      </p:pic>
    </p:spTree>
    <p:extLst>
      <p:ext uri="{BB962C8B-B14F-4D97-AF65-F5344CB8AC3E}">
        <p14:creationId xmlns:p14="http://schemas.microsoft.com/office/powerpoint/2010/main" val="20445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563873" y="1642775"/>
            <a:ext cx="3636000" cy="3636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smtClean="0"/>
              <a:t>Click to edit Master title style</a:t>
            </a:r>
            <a:endParaRPr lang="en-US" dirty="0"/>
          </a:p>
        </p:txBody>
      </p:sp>
      <p:sp>
        <p:nvSpPr>
          <p:cNvPr id="3" name="Subtitle 2"/>
          <p:cNvSpPr>
            <a:spLocks noGrp="1" noChangeAspect="1"/>
          </p:cNvSpPr>
          <p:nvPr>
            <p:ph type="subTitle" idx="1"/>
          </p:nvPr>
        </p:nvSpPr>
        <p:spPr bwMode="ltGray">
          <a:xfrm>
            <a:off x="3092893" y="4081376"/>
            <a:ext cx="2242800" cy="2242800"/>
          </a:xfrm>
          <a:solidFill>
            <a:srgbClr val="888B8D"/>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4"/>
          <a:stretch>
            <a:fillRect/>
          </a:stretch>
        </p:blipFill>
        <p:spPr>
          <a:xfrm>
            <a:off x="6544800" y="374400"/>
            <a:ext cx="2246400" cy="795688"/>
          </a:xfrm>
          <a:prstGeom prst="rect">
            <a:avLst/>
          </a:prstGeom>
        </p:spPr>
      </p:pic>
    </p:spTree>
    <p:extLst>
      <p:ext uri="{BB962C8B-B14F-4D97-AF65-F5344CB8AC3E}">
        <p14:creationId xmlns:p14="http://schemas.microsoft.com/office/powerpoint/2010/main" val="183751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5154114" y="1642775"/>
            <a:ext cx="3636000" cy="3636000"/>
          </a:xfrm>
          <a:blipFill dpi="0" rotWithShape="1">
            <a:blip r:embed="rId3"/>
            <a:srcRect/>
            <a:stretch>
              <a:fillRect/>
            </a:stretch>
          </a:blipFill>
        </p:spPr>
        <p:txBody>
          <a:bodyPr lIns="234000" tIns="180000" rIns="540000" bIns="90000" anchor="t" anchorCtr="0">
            <a:normAutofit/>
          </a:bodyPr>
          <a:lstStyle>
            <a:lvl1pPr algn="l">
              <a:defRPr sz="32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4"/>
          <a:stretch>
            <a:fillRect/>
          </a:stretch>
        </p:blipFill>
        <p:spPr>
          <a:xfrm>
            <a:off x="6545178" y="373765"/>
            <a:ext cx="2244936" cy="795169"/>
          </a:xfrm>
          <a:prstGeom prst="rect">
            <a:avLst/>
          </a:prstGeom>
        </p:spPr>
      </p:pic>
      <p:sp>
        <p:nvSpPr>
          <p:cNvPr id="3" name="Subtitle 2"/>
          <p:cNvSpPr>
            <a:spLocks noGrp="1" noChangeAspect="1"/>
          </p:cNvSpPr>
          <p:nvPr>
            <p:ph type="subTitle" idx="1"/>
          </p:nvPr>
        </p:nvSpPr>
        <p:spPr bwMode="ltGray">
          <a:xfrm>
            <a:off x="4055418" y="4158378"/>
            <a:ext cx="2242800" cy="2242800"/>
          </a:xfrm>
          <a:solidFill>
            <a:srgbClr val="E87722"/>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72612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71035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8312400" cy="4500000"/>
          </a:xfrm>
        </p:spPr>
        <p:txBody>
          <a:bodyPr/>
          <a:lstStyle>
            <a:lvl1pPr>
              <a:spcBef>
                <a:spcPts val="800"/>
              </a:spcBef>
              <a:spcAft>
                <a:spcPts val="0"/>
              </a:spcAft>
              <a:defRPr sz="2800"/>
            </a:lvl1pPr>
            <a:lvl2pPr marL="307975" indent="-307975">
              <a:spcBef>
                <a:spcPts val="800"/>
              </a:spcBef>
              <a:spcAft>
                <a:spcPts val="0"/>
              </a:spcAft>
              <a:defRPr sz="2800"/>
            </a:lvl2pPr>
            <a:lvl3pPr marL="539750" indent="-231775">
              <a:spcBef>
                <a:spcPts val="800"/>
              </a:spcBef>
              <a:spcAft>
                <a:spcPts val="0"/>
              </a:spcAft>
              <a:defRPr sz="2200"/>
            </a:lvl3pPr>
            <a:lvl4pPr marL="779463" indent="-250825">
              <a:spcBef>
                <a:spcPts val="800"/>
              </a:spcBef>
              <a:spcAft>
                <a:spcPts val="0"/>
              </a:spcAft>
              <a:defRPr sz="2200"/>
            </a:lvl4pPr>
            <a:lvl5pPr marL="962025" indent="-182563">
              <a:spcBef>
                <a:spcPts val="800"/>
              </a:spcBef>
              <a:spcAft>
                <a:spcPts val="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232327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sp>
        <p:nvSpPr>
          <p:cNvPr id="9" name="Content Placeholder 2"/>
          <p:cNvSpPr>
            <a:spLocks noGrp="1"/>
          </p:cNvSpPr>
          <p:nvPr>
            <p:ph idx="13"/>
          </p:nvPr>
        </p:nvSpPr>
        <p:spPr>
          <a:xfrm>
            <a:off x="4809600" y="1494000"/>
            <a:ext cx="3960000" cy="450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2784718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noChangeAspect="1"/>
          </p:cNvSpPr>
          <p:nvPr>
            <p:ph idx="1"/>
          </p:nvPr>
        </p:nvSpPr>
        <p:spPr bwMode="ltGray">
          <a:xfrm>
            <a:off x="457200" y="1494000"/>
            <a:ext cx="3960000" cy="3960000"/>
          </a:xfrm>
          <a:solidFill>
            <a:srgbClr val="E60000"/>
          </a:solidFill>
        </p:spPr>
        <p:txBody>
          <a:bodyPr lIns="180000" tIns="180000" rIns="18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sp>
        <p:nvSpPr>
          <p:cNvPr id="9" name="Content Placeholder 2"/>
          <p:cNvSpPr>
            <a:spLocks noGrp="1"/>
          </p:cNvSpPr>
          <p:nvPr>
            <p:ph idx="13"/>
          </p:nvPr>
        </p:nvSpPr>
        <p:spPr>
          <a:xfrm>
            <a:off x="4809600" y="1494000"/>
            <a:ext cx="3960000" cy="450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782028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3"/>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ltGray">
          <a:xfrm>
            <a:off x="457200" y="1872000"/>
            <a:ext cx="3124800" cy="3124800"/>
          </a:xfrm>
          <a:solidFill>
            <a:srgbClr val="2CD5C4"/>
          </a:solidFill>
        </p:spPr>
        <p:txBody>
          <a:bodyPr lIns="234000" tIns="180000" rIns="180000" bIns="90000" anchor="t" anchorCtr="0">
            <a:normAutofit/>
          </a:bodyPr>
          <a:lstStyle>
            <a:lvl1pPr algn="l">
              <a:defRPr sz="2800">
                <a:solidFill>
                  <a:schemeClr val="bg1"/>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bwMode="ltGray">
          <a:xfrm>
            <a:off x="2322000" y="3726000"/>
            <a:ext cx="2521554" cy="2521554"/>
          </a:xfrm>
          <a:solidFill>
            <a:srgbClr val="E87722"/>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58288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13BFD295-1C6E-4174-9143-198319682686}" type="datetime1">
              <a:rPr lang="en-GB" smtClean="0"/>
              <a:pPr/>
              <a:t>24/05/2016</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4120B7-04C2-4AF0-9F3E-C6B24F93811D}" type="slidenum">
              <a:rPr lang="en-GB" smtClean="0"/>
              <a:pPr/>
              <a:t>‹#›</a:t>
            </a:fld>
            <a:endParaRPr lang="en-GB" dirty="0"/>
          </a:p>
        </p:txBody>
      </p:sp>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solidFill>
                  <a:schemeClr val="bg1"/>
                </a:solidFill>
              </a:rPr>
              <a:t>©ACCA</a:t>
            </a:r>
          </a:p>
        </p:txBody>
      </p:sp>
      <p:sp>
        <p:nvSpPr>
          <p:cNvPr id="9" name="Title 1"/>
          <p:cNvSpPr>
            <a:spLocks noGrp="1" noChangeAspect="1"/>
          </p:cNvSpPr>
          <p:nvPr>
            <p:ph type="ctrTitle"/>
          </p:nvPr>
        </p:nvSpPr>
        <p:spPr bwMode="ltGray">
          <a:xfrm>
            <a:off x="457200" y="1872000"/>
            <a:ext cx="3124800" cy="3124800"/>
          </a:xfrm>
          <a:solidFill>
            <a:srgbClr val="2CD5C4"/>
          </a:solidFill>
        </p:spPr>
        <p:txBody>
          <a:bodyPr lIns="234000" tIns="180000" rIns="180000" bIns="90000" anchor="t" anchorCtr="0">
            <a:normAutofit/>
          </a:bodyPr>
          <a:lstStyle>
            <a:lvl1pPr algn="l">
              <a:defRPr sz="2800">
                <a:solidFill>
                  <a:schemeClr val="bg1"/>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bwMode="ltGray">
          <a:xfrm>
            <a:off x="2322000" y="3726000"/>
            <a:ext cx="2521554" cy="2521554"/>
          </a:xfrm>
          <a:solidFill>
            <a:srgbClr val="E87722"/>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a:stretch>
            <a:fillRect/>
          </a:stretch>
        </p:blipFill>
        <p:spPr>
          <a:xfrm>
            <a:off x="7632000" y="6199200"/>
            <a:ext cx="1155600" cy="409320"/>
          </a:xfrm>
          <a:prstGeom prst="rect">
            <a:avLst/>
          </a:prstGeom>
        </p:spPr>
      </p:pic>
    </p:spTree>
    <p:extLst>
      <p:ext uri="{BB962C8B-B14F-4D97-AF65-F5344CB8AC3E}">
        <p14:creationId xmlns:p14="http://schemas.microsoft.com/office/powerpoint/2010/main" val="1762629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t>24/05/2016</a:t>
            </a:fld>
            <a:endParaRPr lang="en-GB"/>
          </a:p>
        </p:txBody>
      </p:sp>
      <p:sp>
        <p:nvSpPr>
          <p:cNvPr id="4" name="Footer Placeholder 3"/>
          <p:cNvSpPr>
            <a:spLocks noGrp="1"/>
          </p:cNvSpPr>
          <p:nvPr>
            <p:ph type="ftr" sz="quarter" idx="11"/>
          </p:nvPr>
        </p:nvSpPr>
        <p:spPr/>
        <p:txBody>
          <a:bodyPr/>
          <a:lstStyle/>
          <a:p>
            <a:r>
              <a:rPr lang="en-GB" smtClean="0"/>
              <a:t>Title of presentation - enter in the Header &amp; Footer field</a:t>
            </a:r>
            <a:endParaRPr lang="en-GB"/>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a:p>
        </p:txBody>
      </p:sp>
      <p:pic>
        <p:nvPicPr>
          <p:cNvPr id="6" name="Picture 5"/>
          <p:cNvPicPr>
            <a:picLocks noChangeAspect="1"/>
          </p:cNvPicPr>
          <p:nvPr userDrawn="1"/>
        </p:nvPicPr>
        <p:blipFill>
          <a:blip r:embed="rId2"/>
          <a:stretch>
            <a:fillRect/>
          </a:stretch>
        </p:blipFill>
        <p:spPr>
          <a:xfrm>
            <a:off x="7632000" y="6199200"/>
            <a:ext cx="1155600" cy="409320"/>
          </a:xfrm>
          <a:prstGeom prst="rect">
            <a:avLst/>
          </a:prstGeom>
        </p:spPr>
      </p:pic>
      <p:sp>
        <p:nvSpPr>
          <p:cNvPr id="7"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10" name="Media Placeholder 9"/>
          <p:cNvSpPr>
            <a:spLocks noGrp="1"/>
          </p:cNvSpPr>
          <p:nvPr>
            <p:ph type="media" sz="quarter" idx="13"/>
          </p:nvPr>
        </p:nvSpPr>
        <p:spPr>
          <a:xfrm>
            <a:off x="457199" y="1386000"/>
            <a:ext cx="7699375" cy="4610100"/>
          </a:xfrm>
        </p:spPr>
        <p:txBody>
          <a:bodyPr/>
          <a:lstStyle/>
          <a:p>
            <a:endParaRPr lang="en-GB"/>
          </a:p>
        </p:txBody>
      </p:sp>
    </p:spTree>
    <p:extLst>
      <p:ext uri="{BB962C8B-B14F-4D97-AF65-F5344CB8AC3E}">
        <p14:creationId xmlns:p14="http://schemas.microsoft.com/office/powerpoint/2010/main" val="338979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t>24/05/2016</a:t>
            </a:fld>
            <a:endParaRPr lang="en-GB"/>
          </a:p>
        </p:txBody>
      </p:sp>
      <p:sp>
        <p:nvSpPr>
          <p:cNvPr id="4" name="Footer Placeholder 3"/>
          <p:cNvSpPr>
            <a:spLocks noGrp="1"/>
          </p:cNvSpPr>
          <p:nvPr>
            <p:ph type="ftr" sz="quarter" idx="11"/>
          </p:nvPr>
        </p:nvSpPr>
        <p:spPr/>
        <p:txBody>
          <a:bodyPr/>
          <a:lstStyle/>
          <a:p>
            <a:r>
              <a:rPr lang="en-GB" smtClean="0"/>
              <a:t>Title of presentation - enter in the Header &amp; Footer field</a:t>
            </a:r>
            <a:endParaRPr lang="en-GB"/>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a:p>
        </p:txBody>
      </p:sp>
      <p:pic>
        <p:nvPicPr>
          <p:cNvPr id="6" name="Picture 5"/>
          <p:cNvPicPr>
            <a:picLocks noChangeAspect="1"/>
          </p:cNvPicPr>
          <p:nvPr userDrawn="1"/>
        </p:nvPicPr>
        <p:blipFill>
          <a:blip r:embed="rId2"/>
          <a:stretch>
            <a:fillRect/>
          </a:stretch>
        </p:blipFill>
        <p:spPr>
          <a:xfrm>
            <a:off x="7632000" y="6199200"/>
            <a:ext cx="1155600" cy="409320"/>
          </a:xfrm>
          <a:prstGeom prst="rect">
            <a:avLst/>
          </a:prstGeom>
        </p:spPr>
      </p:pic>
      <p:sp>
        <p:nvSpPr>
          <p:cNvPr id="7"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167711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rgbClr val="888B8D">
            <a:alpha val="30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auto">
          <a:xfrm>
            <a:off x="457996" y="2066287"/>
            <a:ext cx="3942000" cy="3942000"/>
          </a:xfrm>
          <a:noFill/>
          <a:ln w="57150">
            <a:solidFill>
              <a:srgbClr val="E87722"/>
            </a:solidFill>
          </a:ln>
        </p:spPr>
        <p:txBody>
          <a:bodyPr lIns="234000" tIns="180000" rIns="180000" bIns="90000" anchor="t" anchorCtr="0">
            <a:normAutofit/>
          </a:bodyPr>
          <a:lstStyle>
            <a:lvl1pPr algn="l">
              <a:defRPr sz="1800">
                <a:solidFill>
                  <a:srgbClr val="E87722"/>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bwMode="hidden">
          <a:xfrm>
            <a:off x="3506779" y="452651"/>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76906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5154114" y="1642775"/>
            <a:ext cx="3636000" cy="3636000"/>
          </a:xfrm>
          <a:blipFill dpi="0" rotWithShape="1">
            <a:blip r:embed="rId3"/>
            <a:srcRect/>
            <a:stretch>
              <a:fillRect/>
            </a:stretch>
          </a:blipFill>
        </p:spPr>
        <p:txBody>
          <a:bodyPr lIns="234000" tIns="180000" rIns="540000" bIns="90000" anchor="t" anchorCtr="0">
            <a:normAutofit/>
          </a:bodyPr>
          <a:lstStyle>
            <a:lvl1pPr algn="l">
              <a:defRPr sz="32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4"/>
          <a:stretch>
            <a:fillRect/>
          </a:stretch>
        </p:blipFill>
        <p:spPr>
          <a:xfrm>
            <a:off x="6545178" y="373765"/>
            <a:ext cx="2244936" cy="795169"/>
          </a:xfrm>
          <a:prstGeom prst="rect">
            <a:avLst/>
          </a:prstGeom>
        </p:spPr>
      </p:pic>
      <p:sp>
        <p:nvSpPr>
          <p:cNvPr id="3" name="Subtitle 2"/>
          <p:cNvSpPr>
            <a:spLocks noGrp="1" noChangeAspect="1"/>
          </p:cNvSpPr>
          <p:nvPr>
            <p:ph type="subTitle" idx="1"/>
          </p:nvPr>
        </p:nvSpPr>
        <p:spPr bwMode="ltGray">
          <a:xfrm>
            <a:off x="4055418" y="4158378"/>
            <a:ext cx="2242800" cy="2242800"/>
          </a:xfrm>
          <a:solidFill>
            <a:srgbClr val="888B8D"/>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542712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rgbClr val="E8772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ltGray">
          <a:xfrm>
            <a:off x="4202223" y="410741"/>
            <a:ext cx="3942000" cy="3942000"/>
          </a:xfrm>
          <a:solidFill>
            <a:schemeClr val="accent6"/>
          </a:solidFill>
          <a:ln w="57150">
            <a:noFill/>
          </a:ln>
        </p:spPr>
        <p:txBody>
          <a:bodyPr lIns="234000" tIns="180000" rIns="180000" bIns="90000" anchor="t" anchorCtr="0">
            <a:normAutofit/>
          </a:bodyPr>
          <a:lstStyle>
            <a:lvl1pPr algn="l">
              <a:defRPr sz="1800">
                <a:solidFill>
                  <a:schemeClr val="bg1"/>
                </a:solidFill>
              </a:defRPr>
            </a:lvl1pPr>
          </a:lstStyle>
          <a:p>
            <a:r>
              <a:rPr lang="en-US" dirty="0" smtClean="0"/>
              <a:t>Click to edit Master title style</a:t>
            </a:r>
            <a:endParaRPr lang="en-US" dirty="0"/>
          </a:p>
        </p:txBody>
      </p:sp>
      <p:sp>
        <p:nvSpPr>
          <p:cNvPr id="11" name="Picture Placeholder 10"/>
          <p:cNvSpPr>
            <a:spLocks noGrp="1"/>
          </p:cNvSpPr>
          <p:nvPr>
            <p:ph type="pic" sz="quarter" idx="13"/>
          </p:nvPr>
        </p:nvSpPr>
        <p:spPr>
          <a:xfrm>
            <a:off x="2387600" y="2944813"/>
            <a:ext cx="3224213" cy="3128962"/>
          </a:xfrm>
        </p:spPr>
        <p:txBody>
          <a:bodyPr/>
          <a:lstStyle/>
          <a:p>
            <a:endParaRPr lang="en-GB"/>
          </a:p>
        </p:txBody>
      </p:sp>
    </p:spTree>
    <p:extLst>
      <p:ext uri="{BB962C8B-B14F-4D97-AF65-F5344CB8AC3E}">
        <p14:creationId xmlns:p14="http://schemas.microsoft.com/office/powerpoint/2010/main" val="2751987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rgbClr val="2CD5C4">
            <a:alpha val="53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a:xfrm>
            <a:off x="2667600" y="388800"/>
            <a:ext cx="4485600" cy="4485600"/>
          </a:xfrm>
          <a:solidFill>
            <a:srgbClr val="E87722"/>
          </a:solidFill>
          <a:ln w="57150">
            <a:noFill/>
          </a:ln>
        </p:spPr>
        <p:txBody>
          <a:bodyPr lIns="234000" tIns="180000" rIns="234000" bIns="90000" anchor="t" anchorCtr="0">
            <a:normAutofit/>
          </a:bodyPr>
          <a:lstStyle>
            <a:lvl1pPr algn="l">
              <a:defRPr sz="3800">
                <a:solidFill>
                  <a:schemeClr val="bg1"/>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a:xfrm>
            <a:off x="5745600" y="3441600"/>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289751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accent6">
            <a:alpha val="53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3" name="Picture Placeholder 2"/>
          <p:cNvSpPr>
            <a:spLocks noGrp="1" noChangeAspect="1"/>
          </p:cNvSpPr>
          <p:nvPr>
            <p:ph type="pic" sz="quarter" idx="13"/>
          </p:nvPr>
        </p:nvSpPr>
        <p:spPr>
          <a:xfrm>
            <a:off x="457200" y="421200"/>
            <a:ext cx="4485600" cy="4485600"/>
          </a:xfrm>
        </p:spPr>
        <p:txBody>
          <a:bodyPr/>
          <a:lstStyle/>
          <a:p>
            <a:endParaRPr lang="en-GB"/>
          </a:p>
        </p:txBody>
      </p:sp>
      <p:sp>
        <p:nvSpPr>
          <p:cNvPr id="10" name="Subtitle 2"/>
          <p:cNvSpPr>
            <a:spLocks noGrp="1" noChangeAspect="1"/>
          </p:cNvSpPr>
          <p:nvPr>
            <p:ph type="subTitle" idx="1"/>
          </p:nvPr>
        </p:nvSpPr>
        <p:spPr>
          <a:xfrm>
            <a:off x="3639600" y="3531600"/>
            <a:ext cx="2521554" cy="2521554"/>
          </a:xfrm>
          <a:solidFill>
            <a:srgbClr val="E87722"/>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693832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t>24/05/2016</a:t>
            </a:fld>
            <a:endParaRPr lang="en-GB"/>
          </a:p>
        </p:txBody>
      </p:sp>
      <p:sp>
        <p:nvSpPr>
          <p:cNvPr id="3" name="Footer Placeholder 2"/>
          <p:cNvSpPr>
            <a:spLocks noGrp="1"/>
          </p:cNvSpPr>
          <p:nvPr>
            <p:ph type="ftr" sz="quarter" idx="11"/>
          </p:nvPr>
        </p:nvSpPr>
        <p:spPr/>
        <p:txBody>
          <a:bodyPr/>
          <a:lstStyle/>
          <a:p>
            <a:r>
              <a:rPr lang="en-GB" smtClean="0"/>
              <a:t>Title of presentation - enter in the Header &amp; Footer field</a:t>
            </a:r>
            <a:endParaRPr lang="en-GB"/>
          </a:p>
        </p:txBody>
      </p:sp>
      <p:sp>
        <p:nvSpPr>
          <p:cNvPr id="4" name="Slide Number Placeholder 3"/>
          <p:cNvSpPr>
            <a:spLocks noGrp="1"/>
          </p:cNvSpPr>
          <p:nvPr>
            <p:ph type="sldNum" sz="quarter" idx="12"/>
          </p:nvPr>
        </p:nvSpPr>
        <p:spPr/>
        <p:txBody>
          <a:bodyPr/>
          <a:lstStyle/>
          <a:p>
            <a:fld id="{2A4120B7-04C2-4AF0-9F3E-C6B24F93811D}" type="slidenum">
              <a:rPr lang="en-GB" smtClean="0"/>
              <a:t>‹#›</a:t>
            </a:fld>
            <a:endParaRPr lang="en-GB"/>
          </a:p>
        </p:txBody>
      </p:sp>
      <p:pic>
        <p:nvPicPr>
          <p:cNvPr id="5" name="Picture 4"/>
          <p:cNvPicPr>
            <a:picLocks noChangeAspect="1"/>
          </p:cNvPicPr>
          <p:nvPr userDrawn="1"/>
        </p:nvPicPr>
        <p:blipFill>
          <a:blip r:embed="rId2"/>
          <a:stretch>
            <a:fillRect/>
          </a:stretch>
        </p:blipFill>
        <p:spPr>
          <a:xfrm>
            <a:off x="7632000" y="6199200"/>
            <a:ext cx="1155600" cy="409320"/>
          </a:xfrm>
          <a:prstGeom prst="rect">
            <a:avLst/>
          </a:prstGeom>
        </p:spPr>
      </p:pic>
      <p:sp>
        <p:nvSpPr>
          <p:cNvPr id="6"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27049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256306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8312400" cy="4500000"/>
          </a:xfrm>
        </p:spPr>
        <p:txBody>
          <a:bodyPr/>
          <a:lstStyle>
            <a:lvl1pPr>
              <a:spcBef>
                <a:spcPts val="800"/>
              </a:spcBef>
              <a:spcAft>
                <a:spcPts val="0"/>
              </a:spcAft>
              <a:defRPr sz="2800"/>
            </a:lvl1pPr>
            <a:lvl2pPr marL="307975" indent="-307975">
              <a:spcBef>
                <a:spcPts val="800"/>
              </a:spcBef>
              <a:spcAft>
                <a:spcPts val="0"/>
              </a:spcAft>
              <a:defRPr sz="2800"/>
            </a:lvl2pPr>
            <a:lvl3pPr marL="539750" indent="-231775">
              <a:spcBef>
                <a:spcPts val="800"/>
              </a:spcBef>
              <a:spcAft>
                <a:spcPts val="0"/>
              </a:spcAft>
              <a:defRPr sz="2200"/>
            </a:lvl3pPr>
            <a:lvl4pPr marL="779463" indent="-250825">
              <a:spcBef>
                <a:spcPts val="800"/>
              </a:spcBef>
              <a:spcAft>
                <a:spcPts val="0"/>
              </a:spcAft>
              <a:defRPr sz="2200"/>
            </a:lvl4pPr>
            <a:lvl5pPr marL="962025" indent="-182563">
              <a:spcBef>
                <a:spcPts val="800"/>
              </a:spcBef>
              <a:spcAft>
                <a:spcPts val="0"/>
              </a:spcAf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62445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sp>
        <p:nvSpPr>
          <p:cNvPr id="9" name="Content Placeholder 2"/>
          <p:cNvSpPr>
            <a:spLocks noGrp="1"/>
          </p:cNvSpPr>
          <p:nvPr>
            <p:ph idx="13"/>
          </p:nvPr>
        </p:nvSpPr>
        <p:spPr>
          <a:xfrm>
            <a:off x="48096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96353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noChangeAspect="1"/>
          </p:cNvSpPr>
          <p:nvPr>
            <p:ph idx="1"/>
          </p:nvPr>
        </p:nvSpPr>
        <p:spPr bwMode="ltGray">
          <a:xfrm>
            <a:off x="457200" y="1494000"/>
            <a:ext cx="3960000" cy="3960000"/>
          </a:xfrm>
          <a:solidFill>
            <a:srgbClr val="E60000"/>
          </a:solidFill>
        </p:spPr>
        <p:txBody>
          <a:bodyPr lIns="180000" tIns="180000" rIns="18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sp>
        <p:nvSpPr>
          <p:cNvPr id="9" name="Content Placeholder 2"/>
          <p:cNvSpPr>
            <a:spLocks noGrp="1"/>
          </p:cNvSpPr>
          <p:nvPr>
            <p:ph idx="13"/>
          </p:nvPr>
        </p:nvSpPr>
        <p:spPr>
          <a:xfrm>
            <a:off x="48096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05382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24/05/2016</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3"/>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ltGray">
          <a:xfrm>
            <a:off x="2152042" y="670624"/>
            <a:ext cx="3636000" cy="3636000"/>
          </a:xfrm>
          <a:solidFill>
            <a:srgbClr val="00A3E0"/>
          </a:solidFill>
        </p:spPr>
        <p:txBody>
          <a:bodyPr lIns="234000" tIns="180000" rIns="180000" bIns="90000" anchor="t" anchorCtr="0">
            <a:normAutofit/>
          </a:bodyPr>
          <a:lstStyle>
            <a:lvl1pPr algn="l">
              <a:defRPr sz="28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455571" y="3378732"/>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0585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13BFD295-1C6E-4174-9143-198319682686}" type="datetime1">
              <a:rPr lang="en-GB" smtClean="0"/>
              <a:pPr/>
              <a:t>24/05/2016</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4120B7-04C2-4AF0-9F3E-C6B24F93811D}" type="slidenum">
              <a:rPr lang="en-GB" smtClean="0"/>
              <a:pPr/>
              <a:t>‹#›</a:t>
            </a:fld>
            <a:endParaRPr lang="en-GB"/>
          </a:p>
        </p:txBody>
      </p:sp>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solidFill>
                  <a:schemeClr val="bg1"/>
                </a:solidFill>
              </a:rPr>
              <a:t>©ACCA</a:t>
            </a:r>
          </a:p>
        </p:txBody>
      </p:sp>
      <p:sp>
        <p:nvSpPr>
          <p:cNvPr id="9" name="Title 1"/>
          <p:cNvSpPr>
            <a:spLocks noGrp="1" noChangeAspect="1"/>
          </p:cNvSpPr>
          <p:nvPr>
            <p:ph type="ctrTitle"/>
          </p:nvPr>
        </p:nvSpPr>
        <p:spPr bwMode="ltGray">
          <a:xfrm>
            <a:off x="2152042" y="670624"/>
            <a:ext cx="3636000" cy="3636000"/>
          </a:xfrm>
          <a:solidFill>
            <a:srgbClr val="00A3E0"/>
          </a:solidFill>
        </p:spPr>
        <p:txBody>
          <a:bodyPr lIns="234000" tIns="180000" rIns="180000" bIns="90000" anchor="t" anchorCtr="0">
            <a:normAutofit/>
          </a:bodyPr>
          <a:lstStyle>
            <a:lvl1pPr algn="l">
              <a:defRPr sz="28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455571" y="3378732"/>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p:cNvPicPr>
            <a:picLocks noChangeAspect="1"/>
          </p:cNvPicPr>
          <p:nvPr userDrawn="1"/>
        </p:nvPicPr>
        <p:blipFill>
          <a:blip r:embed="rId3"/>
          <a:stretch>
            <a:fillRect/>
          </a:stretch>
        </p:blipFill>
        <p:spPr>
          <a:xfrm>
            <a:off x="7632000" y="6199200"/>
            <a:ext cx="1155600" cy="409320"/>
          </a:xfrm>
          <a:prstGeom prst="rect">
            <a:avLst/>
          </a:prstGeom>
        </p:spPr>
      </p:pic>
    </p:spTree>
    <p:extLst>
      <p:ext uri="{BB962C8B-B14F-4D97-AF65-F5344CB8AC3E}">
        <p14:creationId xmlns:p14="http://schemas.microsoft.com/office/powerpoint/2010/main" val="71874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4000"/>
            <a:ext cx="8312400" cy="97200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94000"/>
            <a:ext cx="7380000" cy="4500000"/>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875" y="6336000"/>
            <a:ext cx="686918" cy="216000"/>
          </a:xfrm>
          <a:prstGeom prst="rect">
            <a:avLst/>
          </a:prstGeom>
        </p:spPr>
        <p:txBody>
          <a:bodyPr vert="horz" lIns="0" tIns="0" rIns="0" bIns="0" rtlCol="0" anchor="t" anchorCtr="0"/>
          <a:lstStyle>
            <a:lvl1pPr algn="l">
              <a:defRPr sz="1000">
                <a:solidFill>
                  <a:schemeClr val="tx1"/>
                </a:solidFill>
              </a:defRPr>
            </a:lvl1pPr>
          </a:lstStyle>
          <a:p>
            <a:fld id="{12A1F234-D2DD-4BFD-BE9F-B79735316A9D}" type="datetime1">
              <a:rPr lang="en-GB" smtClean="0"/>
              <a:t>24/05/2016</a:t>
            </a:fld>
            <a:endParaRPr lang="en-GB" dirty="0"/>
          </a:p>
        </p:txBody>
      </p:sp>
      <p:sp>
        <p:nvSpPr>
          <p:cNvPr id="5" name="Footer Placeholder 4"/>
          <p:cNvSpPr>
            <a:spLocks noGrp="1"/>
          </p:cNvSpPr>
          <p:nvPr>
            <p:ph type="ftr" sz="quarter" idx="3"/>
          </p:nvPr>
        </p:nvSpPr>
        <p:spPr>
          <a:xfrm>
            <a:off x="1738647" y="6336000"/>
            <a:ext cx="3960000" cy="216000"/>
          </a:xfrm>
          <a:prstGeom prst="rect">
            <a:avLst/>
          </a:prstGeom>
        </p:spPr>
        <p:txBody>
          <a:bodyPr vert="horz" lIns="0" tIns="0" rIns="0" bIns="0" rtlCol="0" anchor="t" anchorCtr="0"/>
          <a:lstStyle>
            <a:lvl1pPr algn="l">
              <a:defRPr sz="1000" b="1">
                <a:solidFill>
                  <a:schemeClr val="tx1"/>
                </a:solidFill>
              </a:defRPr>
            </a:lvl1pPr>
          </a:lstStyle>
          <a:p>
            <a:r>
              <a:rPr lang="en-GB" dirty="0" smtClean="0"/>
              <a:t>Title of presentation - enter in the Header &amp; Footer field</a:t>
            </a:r>
            <a:endParaRPr lang="en-GB" dirty="0"/>
          </a:p>
        </p:txBody>
      </p:sp>
      <p:sp>
        <p:nvSpPr>
          <p:cNvPr id="6" name="Slide Number Placeholder 5"/>
          <p:cNvSpPr>
            <a:spLocks noGrp="1"/>
          </p:cNvSpPr>
          <p:nvPr>
            <p:ph type="sldNum" sz="quarter" idx="4"/>
          </p:nvPr>
        </p:nvSpPr>
        <p:spPr>
          <a:xfrm>
            <a:off x="457199" y="6336000"/>
            <a:ext cx="360947" cy="216000"/>
          </a:xfrm>
          <a:prstGeom prst="rect">
            <a:avLst/>
          </a:prstGeom>
        </p:spPr>
        <p:txBody>
          <a:bodyPr vert="horz" lIns="0" tIns="0" rIns="0" bIns="0" rtlCol="0" anchor="t" anchorCtr="0"/>
          <a:lstStyle>
            <a:lvl1pPr algn="l">
              <a:defRPr sz="1000" b="1">
                <a:solidFill>
                  <a:schemeClr val="tx1"/>
                </a:solidFill>
              </a:defRPr>
            </a:lvl1pPr>
          </a:lstStyle>
          <a:p>
            <a:fld id="{2A4120B7-04C2-4AF0-9F3E-C6B24F93811D}" type="slidenum">
              <a:rPr lang="en-GB" smtClean="0"/>
              <a:pPr/>
              <a:t>‹#›</a:t>
            </a:fld>
            <a:endParaRPr lang="en-GB" dirty="0"/>
          </a:p>
        </p:txBody>
      </p:sp>
    </p:spTree>
    <p:extLst>
      <p:ext uri="{BB962C8B-B14F-4D97-AF65-F5344CB8AC3E}">
        <p14:creationId xmlns:p14="http://schemas.microsoft.com/office/powerpoint/2010/main" val="27357541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62" r:id="rId4"/>
    <p:sldLayoutId id="2147483668" r:id="rId5"/>
    <p:sldLayoutId id="2147483669" r:id="rId6"/>
    <p:sldLayoutId id="2147483694" r:id="rId7"/>
    <p:sldLayoutId id="2147483663" r:id="rId8"/>
    <p:sldLayoutId id="2147483692" r:id="rId9"/>
    <p:sldLayoutId id="2147483676" r:id="rId10"/>
    <p:sldLayoutId id="2147483666" r:id="rId11"/>
    <p:sldLayoutId id="2147483672" r:id="rId12"/>
    <p:sldLayoutId id="2147483673" r:id="rId13"/>
    <p:sldLayoutId id="2147483674" r:id="rId14"/>
    <p:sldLayoutId id="2147483675" r:id="rId15"/>
    <p:sldLayoutId id="2147483667" r:id="rId16"/>
    <p:sldLayoutId id="2147483696" r:id="rId17"/>
  </p:sldLayoutIdLst>
  <p:hf hdr="0"/>
  <p:txStyles>
    <p:titleStyle>
      <a:lvl1pPr algn="l" defTabSz="914400" rtl="0" eaLnBrk="1" latinLnBrk="0" hangingPunct="1">
        <a:lnSpc>
          <a:spcPct val="95000"/>
        </a:lnSpc>
        <a:spcBef>
          <a:spcPct val="0"/>
        </a:spcBef>
        <a:buNone/>
        <a:defRPr sz="2800" kern="1200">
          <a:solidFill>
            <a:srgbClr val="E60000"/>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1050"/>
        </a:spcAft>
        <a:buFont typeface="Arial" panose="020B0604020202020204" pitchFamily="34" charset="0"/>
        <a:buChar char="•"/>
        <a:defRPr sz="2100" kern="1200">
          <a:solidFill>
            <a:schemeClr val="tx1"/>
          </a:solidFill>
          <a:latin typeface="+mn-lt"/>
          <a:ea typeface="+mn-ea"/>
          <a:cs typeface="+mn-cs"/>
        </a:defRPr>
      </a:lvl2pPr>
      <a:lvl3pPr marL="395288" indent="-1793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3pPr>
      <a:lvl4pPr marL="577850" indent="-1920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4pPr>
      <a:lvl5pPr marL="741363" indent="-173038" algn="l" defTabSz="914400" rtl="0" eaLnBrk="1" latinLnBrk="0" hangingPunct="1">
        <a:lnSpc>
          <a:spcPct val="100000"/>
        </a:lnSpc>
        <a:spcBef>
          <a:spcPts val="0"/>
        </a:spcBef>
        <a:spcAft>
          <a:spcPts val="105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4000"/>
            <a:ext cx="8312400" cy="972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94000"/>
            <a:ext cx="7380000" cy="4500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3875" y="6336000"/>
            <a:ext cx="686918" cy="216000"/>
          </a:xfrm>
          <a:prstGeom prst="rect">
            <a:avLst/>
          </a:prstGeom>
        </p:spPr>
        <p:txBody>
          <a:bodyPr vert="horz" lIns="0" tIns="0" rIns="0" bIns="0" rtlCol="0" anchor="t" anchorCtr="0"/>
          <a:lstStyle>
            <a:lvl1pPr algn="l">
              <a:defRPr sz="1000">
                <a:solidFill>
                  <a:schemeClr val="tx1"/>
                </a:solidFill>
              </a:defRPr>
            </a:lvl1pPr>
          </a:lstStyle>
          <a:p>
            <a:fld id="{12A1F234-D2DD-4BFD-BE9F-B79735316A9D}" type="datetime1">
              <a:rPr lang="en-GB" smtClean="0"/>
              <a:t>24/05/2016</a:t>
            </a:fld>
            <a:endParaRPr lang="en-GB" dirty="0"/>
          </a:p>
        </p:txBody>
      </p:sp>
      <p:sp>
        <p:nvSpPr>
          <p:cNvPr id="5" name="Footer Placeholder 4"/>
          <p:cNvSpPr>
            <a:spLocks noGrp="1"/>
          </p:cNvSpPr>
          <p:nvPr>
            <p:ph type="ftr" sz="quarter" idx="3"/>
          </p:nvPr>
        </p:nvSpPr>
        <p:spPr>
          <a:xfrm>
            <a:off x="1738647" y="6336000"/>
            <a:ext cx="3960000" cy="216000"/>
          </a:xfrm>
          <a:prstGeom prst="rect">
            <a:avLst/>
          </a:prstGeom>
        </p:spPr>
        <p:txBody>
          <a:bodyPr vert="horz" lIns="0" tIns="0" rIns="0" bIns="0" rtlCol="0" anchor="t" anchorCtr="0"/>
          <a:lstStyle>
            <a:lvl1pPr algn="l">
              <a:defRPr sz="1000" b="1">
                <a:solidFill>
                  <a:schemeClr val="tx1"/>
                </a:solidFill>
              </a:defRPr>
            </a:lvl1pPr>
          </a:lstStyle>
          <a:p>
            <a:r>
              <a:rPr lang="en-GB" dirty="0" smtClean="0"/>
              <a:t>Title of presentation - enter in the Header &amp; Footer field</a:t>
            </a:r>
            <a:endParaRPr lang="en-GB" dirty="0"/>
          </a:p>
        </p:txBody>
      </p:sp>
      <p:sp>
        <p:nvSpPr>
          <p:cNvPr id="6" name="Slide Number Placeholder 5"/>
          <p:cNvSpPr>
            <a:spLocks noGrp="1"/>
          </p:cNvSpPr>
          <p:nvPr>
            <p:ph type="sldNum" sz="quarter" idx="4"/>
          </p:nvPr>
        </p:nvSpPr>
        <p:spPr>
          <a:xfrm>
            <a:off x="457199" y="6336000"/>
            <a:ext cx="360947" cy="216000"/>
          </a:xfrm>
          <a:prstGeom prst="rect">
            <a:avLst/>
          </a:prstGeom>
        </p:spPr>
        <p:txBody>
          <a:bodyPr vert="horz" lIns="0" tIns="0" rIns="0" bIns="0" rtlCol="0" anchor="t" anchorCtr="0"/>
          <a:lstStyle>
            <a:lvl1pPr algn="l">
              <a:defRPr sz="1000" b="1">
                <a:solidFill>
                  <a:schemeClr val="tx1"/>
                </a:solidFill>
              </a:defRPr>
            </a:lvl1pPr>
          </a:lstStyle>
          <a:p>
            <a:fld id="{2A4120B7-04C2-4AF0-9F3E-C6B24F93811D}" type="slidenum">
              <a:rPr lang="en-GB" smtClean="0"/>
              <a:pPr/>
              <a:t>‹#›</a:t>
            </a:fld>
            <a:endParaRPr lang="en-GB" dirty="0"/>
          </a:p>
        </p:txBody>
      </p:sp>
    </p:spTree>
    <p:extLst>
      <p:ext uri="{BB962C8B-B14F-4D97-AF65-F5344CB8AC3E}">
        <p14:creationId xmlns:p14="http://schemas.microsoft.com/office/powerpoint/2010/main" val="30486745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95" r:id="rId7"/>
    <p:sldLayoutId id="2147483684" r:id="rId8"/>
    <p:sldLayoutId id="2147483693" r:id="rId9"/>
    <p:sldLayoutId id="2147483685" r:id="rId10"/>
    <p:sldLayoutId id="2147483686" r:id="rId11"/>
    <p:sldLayoutId id="2147483687" r:id="rId12"/>
    <p:sldLayoutId id="2147483688" r:id="rId13"/>
    <p:sldLayoutId id="2147483689" r:id="rId14"/>
    <p:sldLayoutId id="2147483690" r:id="rId15"/>
    <p:sldLayoutId id="2147483691" r:id="rId16"/>
  </p:sldLayoutIdLst>
  <p:hf hdr="0"/>
  <p:txStyles>
    <p:titleStyle>
      <a:lvl1pPr algn="l" defTabSz="914400" rtl="0" eaLnBrk="1" latinLnBrk="0" hangingPunct="1">
        <a:lnSpc>
          <a:spcPct val="95000"/>
        </a:lnSpc>
        <a:spcBef>
          <a:spcPct val="0"/>
        </a:spcBef>
        <a:buNone/>
        <a:defRPr sz="2800" kern="1200">
          <a:solidFill>
            <a:srgbClr val="E60000"/>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1050"/>
        </a:spcAft>
        <a:buFont typeface="Arial" panose="020B0604020202020204" pitchFamily="34" charset="0"/>
        <a:buChar char="•"/>
        <a:defRPr sz="2100" kern="1200">
          <a:solidFill>
            <a:schemeClr val="tx1"/>
          </a:solidFill>
          <a:latin typeface="+mn-lt"/>
          <a:ea typeface="+mn-ea"/>
          <a:cs typeface="+mn-cs"/>
        </a:defRPr>
      </a:lvl2pPr>
      <a:lvl3pPr marL="395288" indent="-1793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3pPr>
      <a:lvl4pPr marL="577850" indent="-1920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4pPr>
      <a:lvl5pPr marL="741363" indent="-173038" algn="l" defTabSz="914400" rtl="0" eaLnBrk="1" latinLnBrk="0" hangingPunct="1">
        <a:lnSpc>
          <a:spcPct val="100000"/>
        </a:lnSpc>
        <a:spcBef>
          <a:spcPts val="0"/>
        </a:spcBef>
        <a:spcAft>
          <a:spcPts val="105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1" dirty="0"/>
              <a:t>11th Turkish Accountancy </a:t>
            </a:r>
            <a:r>
              <a:rPr lang="en-US" b="1" dirty="0" smtClean="0"/>
              <a:t>Forum </a:t>
            </a:r>
          </a:p>
          <a:p>
            <a:r>
              <a:rPr lang="en-US" b="1" dirty="0" smtClean="0"/>
              <a:t>June 2016</a:t>
            </a:r>
            <a:endParaRPr lang="en-GB" dirty="0"/>
          </a:p>
        </p:txBody>
      </p:sp>
      <p:sp>
        <p:nvSpPr>
          <p:cNvPr id="3" name="Title 2"/>
          <p:cNvSpPr>
            <a:spLocks noGrp="1"/>
          </p:cNvSpPr>
          <p:nvPr>
            <p:ph type="ctrTitle"/>
          </p:nvPr>
        </p:nvSpPr>
        <p:spPr>
          <a:xfrm>
            <a:off x="640280" y="2585653"/>
            <a:ext cx="3636000" cy="3636000"/>
          </a:xfrm>
        </p:spPr>
        <p:txBody>
          <a:bodyPr/>
          <a:lstStyle/>
          <a:p>
            <a:r>
              <a:rPr lang="en-US" dirty="0" smtClean="0"/>
              <a:t>Stephen Heathcote</a:t>
            </a:r>
            <a:br>
              <a:rPr lang="en-US" dirty="0" smtClean="0"/>
            </a:br>
            <a:r>
              <a:rPr lang="en-US" dirty="0" smtClean="0"/>
              <a:t>Executive Director - Markets</a:t>
            </a:r>
            <a:endParaRPr lang="en-GB" dirty="0"/>
          </a:p>
        </p:txBody>
      </p:sp>
    </p:spTree>
    <p:extLst>
      <p:ext uri="{BB962C8B-B14F-4D97-AF65-F5344CB8AC3E}">
        <p14:creationId xmlns:p14="http://schemas.microsoft.com/office/powerpoint/2010/main" val="358469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Innovation: </a:t>
            </a:r>
            <a:r>
              <a:rPr lang="en-GB" dirty="0" smtClean="0"/>
              <a:t>key </a:t>
            </a:r>
            <a:r>
              <a:rPr lang="en-GB" dirty="0"/>
              <a:t>requirements to building world class capacity in Quality </a:t>
            </a:r>
            <a:r>
              <a:rPr lang="en-GB" dirty="0" smtClean="0"/>
              <a:t>Assurance</a:t>
            </a:r>
            <a:endParaRPr lang="en-GB" dirty="0"/>
          </a:p>
        </p:txBody>
      </p:sp>
      <p:sp>
        <p:nvSpPr>
          <p:cNvPr id="3" name="Content Placeholder 2"/>
          <p:cNvSpPr>
            <a:spLocks noGrp="1"/>
          </p:cNvSpPr>
          <p:nvPr>
            <p:ph idx="1"/>
          </p:nvPr>
        </p:nvSpPr>
        <p:spPr/>
        <p:txBody>
          <a:bodyPr>
            <a:normAutofit fontScale="77500" lnSpcReduction="20000"/>
          </a:bodyPr>
          <a:lstStyle/>
          <a:p>
            <a:pPr lvl="0"/>
            <a:r>
              <a:rPr lang="en-GB" u="sng" dirty="0" smtClean="0">
                <a:solidFill>
                  <a:srgbClr val="E60000"/>
                </a:solidFill>
              </a:rPr>
              <a:t>Key requirements</a:t>
            </a:r>
          </a:p>
          <a:p>
            <a:pPr marL="342900" lvl="0" indent="-342900">
              <a:buFont typeface="Arial" pitchFamily="34" charset="0"/>
              <a:buChar char="•"/>
            </a:pPr>
            <a:r>
              <a:rPr lang="en-GB" dirty="0" smtClean="0"/>
              <a:t>Determination </a:t>
            </a:r>
            <a:r>
              <a:rPr lang="en-GB" dirty="0"/>
              <a:t>to succeed on the part of the </a:t>
            </a:r>
            <a:r>
              <a:rPr lang="en-GB" dirty="0" smtClean="0"/>
              <a:t>PAO - hard </a:t>
            </a:r>
            <a:r>
              <a:rPr lang="en-GB" dirty="0"/>
              <a:t>work </a:t>
            </a:r>
            <a:r>
              <a:rPr lang="en-GB" dirty="0" smtClean="0"/>
              <a:t>and hard </a:t>
            </a:r>
            <a:r>
              <a:rPr lang="en-GB" dirty="0"/>
              <a:t>choices</a:t>
            </a:r>
          </a:p>
          <a:p>
            <a:pPr marL="342900" lvl="0" indent="-342900">
              <a:buFont typeface="Arial" pitchFamily="34" charset="0"/>
              <a:buChar char="•"/>
            </a:pPr>
            <a:r>
              <a:rPr lang="en-GB" dirty="0"/>
              <a:t>Finance to fund the resources that will be needed to recruit capable and competent Quality Assurance reviewers</a:t>
            </a:r>
          </a:p>
          <a:p>
            <a:pPr marL="342900" lvl="0" indent="-342900">
              <a:buFont typeface="Arial" pitchFamily="34" charset="0"/>
              <a:buChar char="•"/>
            </a:pPr>
            <a:r>
              <a:rPr lang="en-GB" dirty="0"/>
              <a:t>An effective Quality Assurance methodology which incorporates quality controls to ensure Quality Assurance results and reports are </a:t>
            </a:r>
            <a:r>
              <a:rPr lang="en-GB" dirty="0">
                <a:solidFill>
                  <a:srgbClr val="E60000"/>
                </a:solidFill>
              </a:rPr>
              <a:t>accurate</a:t>
            </a:r>
            <a:r>
              <a:rPr lang="en-GB" dirty="0"/>
              <a:t> and </a:t>
            </a:r>
            <a:r>
              <a:rPr lang="en-GB" dirty="0">
                <a:solidFill>
                  <a:srgbClr val="E60000"/>
                </a:solidFill>
              </a:rPr>
              <a:t>reliable</a:t>
            </a:r>
          </a:p>
          <a:p>
            <a:pPr marL="342900" lvl="0" indent="-342900">
              <a:buFont typeface="Arial" pitchFamily="34" charset="0"/>
              <a:buChar char="•"/>
            </a:pPr>
            <a:r>
              <a:rPr lang="en-GB" dirty="0"/>
              <a:t>Training and support to assist firms in making any necessary improvements, together with a regulatory framework to make it clear that there will be consequences if the improvements are not made</a:t>
            </a:r>
          </a:p>
          <a:p>
            <a:r>
              <a:rPr lang="en-GB" dirty="0"/>
              <a:t> </a:t>
            </a:r>
          </a:p>
        </p:txBody>
      </p:sp>
      <p:sp>
        <p:nvSpPr>
          <p:cNvPr id="4" name="Date Placeholder 3"/>
          <p:cNvSpPr>
            <a:spLocks noGrp="1"/>
          </p:cNvSpPr>
          <p:nvPr>
            <p:ph type="dt" sz="half" idx="10"/>
          </p:nvPr>
        </p:nvSpPr>
        <p:spPr>
          <a:xfrm>
            <a:off x="783075" y="6323300"/>
            <a:ext cx="686918" cy="216000"/>
          </a:xfrm>
        </p:spPr>
        <p:txBody>
          <a:bodyPr/>
          <a:lstStyle/>
          <a:p>
            <a:r>
              <a:rPr lang="en-GB" sz="800" dirty="0" smtClean="0"/>
              <a:t>June 2016</a:t>
            </a:r>
            <a:endParaRPr lang="en-GB" sz="800" dirty="0"/>
          </a:p>
        </p:txBody>
      </p:sp>
      <p:sp>
        <p:nvSpPr>
          <p:cNvPr id="5" name="Footer Placeholder 4"/>
          <p:cNvSpPr>
            <a:spLocks noGrp="1"/>
          </p:cNvSpPr>
          <p:nvPr>
            <p:ph type="ftr" sz="quarter" idx="11"/>
          </p:nvPr>
        </p:nvSpPr>
        <p:spPr/>
        <p:txBody>
          <a:bodyPr/>
          <a:lstStyle/>
          <a:p>
            <a:r>
              <a:rPr lang="en-GB" sz="800" dirty="0" err="1"/>
              <a:t>Turmob</a:t>
            </a:r>
            <a:r>
              <a:rPr lang="en-GB" sz="800" dirty="0"/>
              <a:t>: </a:t>
            </a:r>
            <a:r>
              <a:rPr lang="en-US" sz="800" dirty="0"/>
              <a:t>11th Turkish Accountancy Forum</a:t>
            </a:r>
            <a:endParaRPr lang="en-GB" sz="800" dirty="0"/>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10</a:t>
            </a:fld>
            <a:endParaRPr lang="en-GB"/>
          </a:p>
        </p:txBody>
      </p:sp>
      <p:pic>
        <p:nvPicPr>
          <p:cNvPr id="9" name="Content Placeholder 8"/>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817097" y="1696065"/>
            <a:ext cx="3594553" cy="3594553"/>
          </a:xfrm>
        </p:spPr>
      </p:pic>
    </p:spTree>
    <p:extLst>
      <p:ext uri="{BB962C8B-B14F-4D97-AF65-F5344CB8AC3E}">
        <p14:creationId xmlns:p14="http://schemas.microsoft.com/office/powerpoint/2010/main" val="4192421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QA and Innovation at ACCA</a:t>
            </a:r>
            <a:endParaRPr lang="en-GB" dirty="0"/>
          </a:p>
        </p:txBody>
      </p:sp>
      <p:sp>
        <p:nvSpPr>
          <p:cNvPr id="4" name="Date Placeholder 3"/>
          <p:cNvSpPr>
            <a:spLocks noGrp="1"/>
          </p:cNvSpPr>
          <p:nvPr>
            <p:ph type="dt" sz="half" idx="10"/>
          </p:nvPr>
        </p:nvSpPr>
        <p:spPr/>
        <p:txBody>
          <a:bodyPr/>
          <a:lstStyle/>
          <a:p>
            <a:r>
              <a:rPr lang="en-GB" sz="800" dirty="0" smtClean="0"/>
              <a:t>June 2016</a:t>
            </a:r>
            <a:endParaRPr lang="en-GB" sz="800" dirty="0"/>
          </a:p>
        </p:txBody>
      </p:sp>
      <p:sp>
        <p:nvSpPr>
          <p:cNvPr id="5" name="Footer Placeholder 4"/>
          <p:cNvSpPr>
            <a:spLocks noGrp="1"/>
          </p:cNvSpPr>
          <p:nvPr>
            <p:ph type="ftr" sz="quarter" idx="11"/>
          </p:nvPr>
        </p:nvSpPr>
        <p:spPr/>
        <p:txBody>
          <a:bodyPr/>
          <a:lstStyle/>
          <a:p>
            <a:r>
              <a:rPr lang="en-GB" sz="800" dirty="0" err="1"/>
              <a:t>Turmob</a:t>
            </a:r>
            <a:r>
              <a:rPr lang="en-GB" sz="800" dirty="0"/>
              <a:t>: </a:t>
            </a:r>
            <a:r>
              <a:rPr lang="en-US" sz="800" dirty="0"/>
              <a:t>11th Turkish Accountancy Forum</a:t>
            </a:r>
            <a:endParaRPr lang="en-GB" sz="800" dirty="0"/>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11</a:t>
            </a:fld>
            <a:endParaRPr lang="en-GB"/>
          </a:p>
        </p:txBody>
      </p:sp>
      <p:pic>
        <p:nvPicPr>
          <p:cNvPr id="9" name="Content Placeholder 8"/>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828979" y="1312020"/>
            <a:ext cx="3959225" cy="3959225"/>
          </a:xfrm>
        </p:spPr>
      </p:pic>
      <p:sp>
        <p:nvSpPr>
          <p:cNvPr id="8" name="Content Placeholder 7"/>
          <p:cNvSpPr>
            <a:spLocks noGrp="1"/>
          </p:cNvSpPr>
          <p:nvPr>
            <p:ph idx="1"/>
          </p:nvPr>
        </p:nvSpPr>
        <p:spPr>
          <a:xfrm>
            <a:off x="494907" y="1135781"/>
            <a:ext cx="3960000" cy="4500000"/>
          </a:xfrm>
        </p:spPr>
        <p:txBody>
          <a:bodyPr>
            <a:normAutofit fontScale="62500" lnSpcReduction="20000"/>
          </a:bodyPr>
          <a:lstStyle/>
          <a:p>
            <a:pPr marL="342900" lvl="0" indent="-342900">
              <a:buFont typeface="Arial" pitchFamily="34" charset="0"/>
              <a:buChar char="•"/>
            </a:pPr>
            <a:r>
              <a:rPr lang="en-GB" sz="2400" dirty="0" smtClean="0"/>
              <a:t>ACCA developed our methodology, </a:t>
            </a:r>
            <a:r>
              <a:rPr lang="en-GB" sz="2400" dirty="0"/>
              <a:t>taking into account what it was intended to </a:t>
            </a:r>
            <a:r>
              <a:rPr lang="en-GB" sz="2400" dirty="0" smtClean="0"/>
              <a:t>achieve, including quality </a:t>
            </a:r>
            <a:r>
              <a:rPr lang="en-GB" sz="2400" dirty="0"/>
              <a:t>controls to ensure that the results are always reliable</a:t>
            </a:r>
          </a:p>
          <a:p>
            <a:pPr marL="342900" lvl="0" indent="-342900">
              <a:buFont typeface="Arial" pitchFamily="34" charset="0"/>
              <a:buChar char="•"/>
            </a:pPr>
            <a:r>
              <a:rPr lang="en-GB" sz="2400" dirty="0" smtClean="0"/>
              <a:t>ACCA was the first </a:t>
            </a:r>
            <a:r>
              <a:rPr lang="en-GB" sz="2400" dirty="0"/>
              <a:t>to assess the quality of audit work by reference to the risk of material misstatements remaining undetected, rather than an arbitrary scoring system</a:t>
            </a:r>
          </a:p>
          <a:p>
            <a:pPr marL="342900" lvl="0" indent="-342900">
              <a:buFont typeface="Arial" pitchFamily="34" charset="0"/>
              <a:buChar char="•"/>
            </a:pPr>
            <a:r>
              <a:rPr lang="en-GB" sz="2400" dirty="0" smtClean="0"/>
              <a:t>ACCA adopted </a:t>
            </a:r>
            <a:r>
              <a:rPr lang="en-GB" sz="2400" dirty="0"/>
              <a:t>a constructive approach to assist firms to improve rather than simply penalising them for non-compliance</a:t>
            </a:r>
          </a:p>
          <a:p>
            <a:pPr marL="342900" lvl="0" indent="-342900">
              <a:buFont typeface="Arial" pitchFamily="34" charset="0"/>
              <a:buChar char="•"/>
            </a:pPr>
            <a:r>
              <a:rPr lang="en-GB" sz="2400" dirty="0" smtClean="0"/>
              <a:t>ACCA commissioned </a:t>
            </a:r>
            <a:r>
              <a:rPr lang="en-GB" sz="2400" dirty="0"/>
              <a:t>a two day audit workshop to train auditors in the practical application of auditing standards, which is run several times a year </a:t>
            </a:r>
          </a:p>
          <a:p>
            <a:pPr marL="342900" lvl="0" indent="-342900">
              <a:buFont typeface="Arial" pitchFamily="34" charset="0"/>
              <a:buChar char="•"/>
            </a:pPr>
            <a:r>
              <a:rPr lang="en-GB" sz="2400" dirty="0" smtClean="0"/>
              <a:t>ACCA designed </a:t>
            </a:r>
            <a:r>
              <a:rPr lang="en-GB" sz="2400" dirty="0"/>
              <a:t>and implemented a requirement that all firms inspected prepare a detailed action plan for improvement</a:t>
            </a:r>
          </a:p>
          <a:p>
            <a:endParaRPr lang="en-GB" dirty="0"/>
          </a:p>
        </p:txBody>
      </p:sp>
    </p:spTree>
    <p:extLst>
      <p:ext uri="{BB962C8B-B14F-4D97-AF65-F5344CB8AC3E}">
        <p14:creationId xmlns:p14="http://schemas.microsoft.com/office/powerpoint/2010/main" val="39799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Conclusion</a:t>
            </a:r>
            <a:endParaRPr lang="en-GB" dirty="0">
              <a:solidFill>
                <a:schemeClr val="bg1"/>
              </a:solidFill>
            </a:endParaRPr>
          </a:p>
        </p:txBody>
      </p:sp>
      <p:sp>
        <p:nvSpPr>
          <p:cNvPr id="4" name="Date Placeholder 3"/>
          <p:cNvSpPr>
            <a:spLocks noGrp="1"/>
          </p:cNvSpPr>
          <p:nvPr>
            <p:ph type="dt" sz="half" idx="10"/>
          </p:nvPr>
        </p:nvSpPr>
        <p:spPr/>
        <p:txBody>
          <a:bodyPr/>
          <a:lstStyle/>
          <a:p>
            <a:r>
              <a:rPr lang="en-GB" sz="800" dirty="0" smtClean="0">
                <a:solidFill>
                  <a:schemeClr val="bg1"/>
                </a:solidFill>
              </a:rPr>
              <a:t>June 2016</a:t>
            </a:r>
            <a:endParaRPr lang="en-GB" sz="800" dirty="0">
              <a:solidFill>
                <a:schemeClr val="bg1"/>
              </a:solidFill>
            </a:endParaRPr>
          </a:p>
        </p:txBody>
      </p:sp>
      <p:sp>
        <p:nvSpPr>
          <p:cNvPr id="5" name="Footer Placeholder 4"/>
          <p:cNvSpPr>
            <a:spLocks noGrp="1"/>
          </p:cNvSpPr>
          <p:nvPr>
            <p:ph type="ftr" sz="quarter" idx="11"/>
          </p:nvPr>
        </p:nvSpPr>
        <p:spPr/>
        <p:txBody>
          <a:bodyPr/>
          <a:lstStyle/>
          <a:p>
            <a:r>
              <a:rPr lang="en-GB" sz="800" dirty="0" err="1">
                <a:solidFill>
                  <a:schemeClr val="bg1"/>
                </a:solidFill>
              </a:rPr>
              <a:t>Turmob</a:t>
            </a:r>
            <a:r>
              <a:rPr lang="en-GB" sz="800" dirty="0">
                <a:solidFill>
                  <a:schemeClr val="bg1"/>
                </a:solidFill>
              </a:rPr>
              <a:t>: </a:t>
            </a:r>
            <a:r>
              <a:rPr lang="en-US" sz="800" dirty="0">
                <a:solidFill>
                  <a:schemeClr val="bg1"/>
                </a:solidFill>
              </a:rPr>
              <a:t>11th Turkish Accountancy Forum</a:t>
            </a:r>
            <a:endParaRPr lang="en-GB" sz="800" dirty="0">
              <a:solidFill>
                <a:schemeClr val="bg1"/>
              </a:solidFill>
            </a:endParaRP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12</a:t>
            </a:fld>
            <a:endParaRPr lang="en-GB"/>
          </a:p>
        </p:txBody>
      </p:sp>
    </p:spTree>
    <p:extLst>
      <p:ext uri="{BB962C8B-B14F-4D97-AF65-F5344CB8AC3E}">
        <p14:creationId xmlns:p14="http://schemas.microsoft.com/office/powerpoint/2010/main" val="98666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Enhancing audit quality is a top priority</a:t>
            </a:r>
            <a:endParaRPr lang="en-GB" dirty="0"/>
          </a:p>
        </p:txBody>
      </p:sp>
      <p:sp>
        <p:nvSpPr>
          <p:cNvPr id="4" name="Date Placeholder 3"/>
          <p:cNvSpPr>
            <a:spLocks noGrp="1"/>
          </p:cNvSpPr>
          <p:nvPr>
            <p:ph type="dt" sz="half" idx="10"/>
          </p:nvPr>
        </p:nvSpPr>
        <p:spPr>
          <a:xfrm>
            <a:off x="833875" y="6298293"/>
            <a:ext cx="686918" cy="216000"/>
          </a:xfrm>
        </p:spPr>
        <p:txBody>
          <a:bodyPr/>
          <a:lstStyle/>
          <a:p>
            <a:r>
              <a:rPr lang="en-GB" sz="800" dirty="0" smtClean="0"/>
              <a:t>June 2016 </a:t>
            </a:r>
            <a:endParaRPr lang="en-GB" sz="800" dirty="0"/>
          </a:p>
        </p:txBody>
      </p:sp>
      <p:sp>
        <p:nvSpPr>
          <p:cNvPr id="5" name="Footer Placeholder 4"/>
          <p:cNvSpPr>
            <a:spLocks noGrp="1"/>
          </p:cNvSpPr>
          <p:nvPr>
            <p:ph type="ftr" sz="quarter" idx="11"/>
          </p:nvPr>
        </p:nvSpPr>
        <p:spPr>
          <a:xfrm>
            <a:off x="1700940" y="6307720"/>
            <a:ext cx="3960000" cy="243910"/>
          </a:xfrm>
        </p:spPr>
        <p:txBody>
          <a:bodyPr/>
          <a:lstStyle/>
          <a:p>
            <a:r>
              <a:rPr lang="en-GB" sz="800" dirty="0" err="1" smtClean="0"/>
              <a:t>Turmob</a:t>
            </a:r>
            <a:r>
              <a:rPr lang="en-GB" sz="800" dirty="0" smtClean="0"/>
              <a:t>: </a:t>
            </a:r>
            <a:r>
              <a:rPr lang="en-US" sz="800" dirty="0" smtClean="0"/>
              <a:t>11th </a:t>
            </a:r>
            <a:r>
              <a:rPr lang="en-US" sz="800" dirty="0"/>
              <a:t>Turkish Accountancy </a:t>
            </a:r>
            <a:r>
              <a:rPr lang="en-US" sz="800" dirty="0" smtClean="0"/>
              <a:t>Forum</a:t>
            </a:r>
            <a:endParaRPr lang="en-GB" sz="800" dirty="0"/>
          </a:p>
        </p:txBody>
      </p:sp>
      <p:sp>
        <p:nvSpPr>
          <p:cNvPr id="6" name="Slide Number Placeholder 5"/>
          <p:cNvSpPr>
            <a:spLocks noGrp="1"/>
          </p:cNvSpPr>
          <p:nvPr>
            <p:ph type="sldNum" sz="quarter" idx="12"/>
          </p:nvPr>
        </p:nvSpPr>
        <p:spPr/>
        <p:txBody>
          <a:bodyPr/>
          <a:lstStyle/>
          <a:p>
            <a:fld id="{2A4120B7-04C2-4AF0-9F3E-C6B24F93811D}" type="slidenum">
              <a:rPr lang="en-GB" smtClean="0"/>
              <a:t>2</a:t>
            </a:fld>
            <a:endParaRPr lang="en-GB"/>
          </a:p>
        </p:txBody>
      </p:sp>
      <p:sp>
        <p:nvSpPr>
          <p:cNvPr id="3" name="TextBox 2"/>
          <p:cNvSpPr txBox="1"/>
          <p:nvPr/>
        </p:nvSpPr>
        <p:spPr>
          <a:xfrm>
            <a:off x="650449" y="1341666"/>
            <a:ext cx="7635712" cy="3539430"/>
          </a:xfrm>
          <a:prstGeom prst="rect">
            <a:avLst/>
          </a:prstGeom>
          <a:noFill/>
        </p:spPr>
        <p:txBody>
          <a:bodyPr wrap="square" rtlCol="0">
            <a:spAutoFit/>
          </a:bodyPr>
          <a:lstStyle/>
          <a:p>
            <a:pPr marL="457200" indent="-457200">
              <a:buFont typeface="Arial" pitchFamily="34" charset="0"/>
              <a:buChar char="•"/>
            </a:pPr>
            <a:r>
              <a:rPr lang="en-GB" sz="2800" dirty="0"/>
              <a:t>The International Forum of Independent Audit Regulators </a:t>
            </a:r>
            <a:r>
              <a:rPr lang="en-GB" sz="2800" dirty="0" smtClean="0"/>
              <a:t>- 2015 </a:t>
            </a:r>
            <a:r>
              <a:rPr lang="en-GB" sz="2800" dirty="0"/>
              <a:t>Inspections </a:t>
            </a:r>
            <a:endParaRPr lang="en-GB" sz="2800" dirty="0" smtClean="0"/>
          </a:p>
          <a:p>
            <a:pPr marL="457200" indent="-457200">
              <a:buFont typeface="Arial" pitchFamily="34" charset="0"/>
              <a:buChar char="•"/>
            </a:pPr>
            <a:endParaRPr lang="en-GB" sz="2800" dirty="0"/>
          </a:p>
          <a:p>
            <a:pPr marL="457200" indent="-457200">
              <a:buFont typeface="Arial" pitchFamily="34" charset="0"/>
              <a:buChar char="•"/>
            </a:pPr>
            <a:r>
              <a:rPr lang="en-GB" sz="2800" dirty="0" smtClean="0">
                <a:solidFill>
                  <a:srgbClr val="FF0000"/>
                </a:solidFill>
              </a:rPr>
              <a:t>29 </a:t>
            </a:r>
            <a:r>
              <a:rPr lang="en-GB" sz="2800" dirty="0"/>
              <a:t>audit regulators, covering </a:t>
            </a:r>
            <a:r>
              <a:rPr lang="en-GB" sz="2800" dirty="0">
                <a:solidFill>
                  <a:srgbClr val="FF0000"/>
                </a:solidFill>
              </a:rPr>
              <a:t>98 </a:t>
            </a:r>
            <a:r>
              <a:rPr lang="en-GB" sz="2800" dirty="0"/>
              <a:t>audit firms and covering </a:t>
            </a:r>
            <a:r>
              <a:rPr lang="en-GB" sz="2800" dirty="0">
                <a:solidFill>
                  <a:srgbClr val="FF0000"/>
                </a:solidFill>
              </a:rPr>
              <a:t>872</a:t>
            </a:r>
            <a:r>
              <a:rPr lang="en-GB" sz="2800" dirty="0"/>
              <a:t> listed </a:t>
            </a:r>
            <a:r>
              <a:rPr lang="en-GB" sz="2800" dirty="0" smtClean="0"/>
              <a:t>companies</a:t>
            </a:r>
          </a:p>
          <a:p>
            <a:pPr marL="457200" indent="-457200">
              <a:buFont typeface="Arial" pitchFamily="34" charset="0"/>
              <a:buChar char="•"/>
            </a:pPr>
            <a:endParaRPr lang="en-GB" sz="2800" dirty="0"/>
          </a:p>
          <a:p>
            <a:pPr marL="457200" indent="-457200">
              <a:buFont typeface="Arial" pitchFamily="34" charset="0"/>
              <a:buChar char="•"/>
            </a:pPr>
            <a:r>
              <a:rPr lang="en-GB" sz="2800" dirty="0" smtClean="0"/>
              <a:t>Deficiencies found in </a:t>
            </a:r>
            <a:r>
              <a:rPr lang="en-GB" sz="2800" u="sng" dirty="0" smtClean="0">
                <a:solidFill>
                  <a:srgbClr val="FF0000"/>
                </a:solidFill>
              </a:rPr>
              <a:t>376</a:t>
            </a:r>
            <a:r>
              <a:rPr lang="en-GB" sz="2800" dirty="0" smtClean="0"/>
              <a:t>  - </a:t>
            </a:r>
            <a:r>
              <a:rPr lang="en-GB" sz="2800" u="sng" dirty="0" smtClean="0">
                <a:solidFill>
                  <a:srgbClr val="FF0000"/>
                </a:solidFill>
              </a:rPr>
              <a:t>or </a:t>
            </a:r>
            <a:r>
              <a:rPr lang="en-GB" sz="2800" u="sng" dirty="0">
                <a:solidFill>
                  <a:srgbClr val="FF0000"/>
                </a:solidFill>
              </a:rPr>
              <a:t>43</a:t>
            </a:r>
            <a:r>
              <a:rPr lang="en-GB" sz="2800" u="sng" dirty="0" smtClean="0">
                <a:solidFill>
                  <a:srgbClr val="FF0000"/>
                </a:solidFill>
              </a:rPr>
              <a:t>% </a:t>
            </a:r>
            <a:r>
              <a:rPr lang="en-GB" sz="2800" dirty="0" smtClean="0"/>
              <a:t>- of </a:t>
            </a:r>
            <a:r>
              <a:rPr lang="en-GB" sz="2800" dirty="0"/>
              <a:t>those </a:t>
            </a:r>
            <a:r>
              <a:rPr lang="en-GB" sz="2800" dirty="0" smtClean="0"/>
              <a:t>audits</a:t>
            </a:r>
            <a:endParaRPr lang="en-GB" sz="2800" dirty="0"/>
          </a:p>
        </p:txBody>
      </p:sp>
    </p:spTree>
    <p:extLst>
      <p:ext uri="{BB962C8B-B14F-4D97-AF65-F5344CB8AC3E}">
        <p14:creationId xmlns:p14="http://schemas.microsoft.com/office/powerpoint/2010/main" val="2901264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000"/>
            <a:ext cx="8312400" cy="547534"/>
          </a:xfrm>
        </p:spPr>
        <p:txBody>
          <a:bodyPr/>
          <a:lstStyle/>
          <a:p>
            <a:r>
              <a:rPr lang="en-GB" dirty="0"/>
              <a:t>A first class Quality Assurance programme</a:t>
            </a: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GB" sz="2400" dirty="0"/>
              <a:t>ACCA = Capacity building and working in the public interest</a:t>
            </a:r>
          </a:p>
          <a:p>
            <a:pPr marL="342900" indent="-342900">
              <a:buFont typeface="Arial" pitchFamily="34" charset="0"/>
              <a:buChar char="•"/>
            </a:pPr>
            <a:r>
              <a:rPr lang="en-GB" sz="2400" dirty="0" smtClean="0"/>
              <a:t>Complying </a:t>
            </a:r>
            <a:r>
              <a:rPr lang="en-GB" sz="2400" dirty="0"/>
              <a:t>with IFAC Statements of Membership Obligations</a:t>
            </a:r>
          </a:p>
          <a:p>
            <a:pPr marL="342900" indent="-342900">
              <a:buFont typeface="Arial" pitchFamily="34" charset="0"/>
              <a:buChar char="•"/>
            </a:pPr>
            <a:r>
              <a:rPr lang="en-GB" sz="2400" dirty="0" smtClean="0"/>
              <a:t>There </a:t>
            </a:r>
            <a:r>
              <a:rPr lang="en-GB" sz="2400" dirty="0"/>
              <a:t>are different models and ways of sharing responsibility</a:t>
            </a:r>
          </a:p>
        </p:txBody>
      </p:sp>
      <p:sp>
        <p:nvSpPr>
          <p:cNvPr id="6" name="Slide Number Placeholder 5"/>
          <p:cNvSpPr>
            <a:spLocks noGrp="1"/>
          </p:cNvSpPr>
          <p:nvPr>
            <p:ph type="sldNum" sz="quarter" idx="12"/>
          </p:nvPr>
        </p:nvSpPr>
        <p:spPr/>
        <p:txBody>
          <a:bodyPr/>
          <a:lstStyle/>
          <a:p>
            <a:fld id="{2A4120B7-04C2-4AF0-9F3E-C6B24F93811D}" type="slidenum">
              <a:rPr lang="en-GB" smtClean="0"/>
              <a:pPr/>
              <a:t>3</a:t>
            </a:fld>
            <a:endParaRPr lang="en-GB"/>
          </a:p>
        </p:txBody>
      </p:sp>
      <p:pic>
        <p:nvPicPr>
          <p:cNvPr id="8" name="Content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755526" y="1443266"/>
            <a:ext cx="3960000" cy="3960000"/>
          </a:xfrm>
        </p:spPr>
      </p:pic>
      <p:sp>
        <p:nvSpPr>
          <p:cNvPr id="9" name="Footer Placeholder 4"/>
          <p:cNvSpPr txBox="1">
            <a:spLocks/>
          </p:cNvSpPr>
          <p:nvPr/>
        </p:nvSpPr>
        <p:spPr>
          <a:xfrm>
            <a:off x="1891047" y="6328102"/>
            <a:ext cx="3960000" cy="216000"/>
          </a:xfrm>
          <a:prstGeom prst="rect">
            <a:avLst/>
          </a:prstGeom>
        </p:spPr>
        <p:txBody>
          <a:bodyPr vert="horz" lIns="0" tIns="0" rIns="0" bIns="0" rtlCol="0" anchor="t" anchorCtr="0"/>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err="1"/>
              <a:t>Turmob</a:t>
            </a:r>
            <a:r>
              <a:rPr lang="en-GB" sz="800" dirty="0"/>
              <a:t>: </a:t>
            </a:r>
            <a:r>
              <a:rPr lang="en-US" sz="800" dirty="0"/>
              <a:t>11th Turkish Accountancy Forum</a:t>
            </a:r>
            <a:endParaRPr lang="en-GB" sz="800" dirty="0"/>
          </a:p>
          <a:p>
            <a:endParaRPr lang="en-GB" sz="800" dirty="0"/>
          </a:p>
        </p:txBody>
      </p:sp>
    </p:spTree>
    <p:extLst>
      <p:ext uri="{BB962C8B-B14F-4D97-AF65-F5344CB8AC3E}">
        <p14:creationId xmlns:p14="http://schemas.microsoft.com/office/powerpoint/2010/main" val="419311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QA models and challenges</a:t>
            </a:r>
            <a:endParaRPr lang="en-GB" dirty="0"/>
          </a:p>
        </p:txBody>
      </p:sp>
      <p:sp>
        <p:nvSpPr>
          <p:cNvPr id="3" name="Content Placeholder 2"/>
          <p:cNvSpPr>
            <a:spLocks noGrp="1"/>
          </p:cNvSpPr>
          <p:nvPr>
            <p:ph idx="1"/>
          </p:nvPr>
        </p:nvSpPr>
        <p:spPr>
          <a:xfrm>
            <a:off x="504333" y="1079220"/>
            <a:ext cx="4143081" cy="4500000"/>
          </a:xfrm>
        </p:spPr>
        <p:txBody>
          <a:bodyPr>
            <a:normAutofit fontScale="70000" lnSpcReduction="20000"/>
          </a:bodyPr>
          <a:lstStyle/>
          <a:p>
            <a:r>
              <a:rPr lang="en-GB" dirty="0" smtClean="0"/>
              <a:t/>
            </a:r>
            <a:br>
              <a:rPr lang="en-GB" dirty="0" smtClean="0"/>
            </a:br>
            <a:r>
              <a:rPr lang="en-GB" dirty="0" smtClean="0"/>
              <a:t>Two types of model:</a:t>
            </a:r>
          </a:p>
          <a:p>
            <a:pPr marL="342900" indent="-342900">
              <a:buFont typeface="Arial" pitchFamily="34" charset="0"/>
              <a:buChar char="•"/>
            </a:pPr>
            <a:r>
              <a:rPr lang="en-GB" dirty="0" smtClean="0"/>
              <a:t>PAO </a:t>
            </a:r>
            <a:r>
              <a:rPr lang="en-GB" dirty="0"/>
              <a:t>employs full-time staff to undertake Quality Assurance </a:t>
            </a:r>
            <a:r>
              <a:rPr lang="en-GB" dirty="0" smtClean="0"/>
              <a:t>reviews</a:t>
            </a:r>
          </a:p>
          <a:p>
            <a:pPr marL="342900" indent="-342900">
              <a:buFont typeface="Arial" pitchFamily="34" charset="0"/>
              <a:buChar char="•"/>
            </a:pPr>
            <a:r>
              <a:rPr lang="en-GB" dirty="0" smtClean="0"/>
              <a:t>PAO </a:t>
            </a:r>
            <a:r>
              <a:rPr lang="en-GB" dirty="0"/>
              <a:t>organising Quality Assurance reviews of firms using volunteers from the auditing profession to undertake those reviews on its </a:t>
            </a:r>
            <a:r>
              <a:rPr lang="en-GB" dirty="0" smtClean="0"/>
              <a:t>behalf – the Peer Review</a:t>
            </a:r>
            <a:endParaRPr lang="en-GB" dirty="0"/>
          </a:p>
          <a:p>
            <a:r>
              <a:rPr lang="en-GB" dirty="0"/>
              <a:t> </a:t>
            </a:r>
          </a:p>
          <a:p>
            <a:r>
              <a:rPr lang="en-GB" dirty="0" smtClean="0"/>
              <a:t>The </a:t>
            </a:r>
            <a:r>
              <a:rPr lang="en-GB" b="1" dirty="0" smtClean="0">
                <a:solidFill>
                  <a:srgbClr val="FF0000"/>
                </a:solidFill>
              </a:rPr>
              <a:t>challenges</a:t>
            </a:r>
            <a:r>
              <a:rPr lang="en-GB" dirty="0" smtClean="0"/>
              <a:t> </a:t>
            </a:r>
            <a:r>
              <a:rPr lang="en-GB" dirty="0"/>
              <a:t>inherent in any peer review </a:t>
            </a:r>
            <a:r>
              <a:rPr lang="en-GB" dirty="0" smtClean="0"/>
              <a:t>system:</a:t>
            </a:r>
            <a:endParaRPr lang="en-GB" dirty="0"/>
          </a:p>
          <a:p>
            <a:pPr marL="342900" lvl="0" indent="-342900">
              <a:buFont typeface="Arial" pitchFamily="34" charset="0"/>
              <a:buChar char="•"/>
            </a:pPr>
            <a:r>
              <a:rPr lang="en-GB" dirty="0"/>
              <a:t>Experience and competence of the reviewers</a:t>
            </a:r>
          </a:p>
          <a:p>
            <a:pPr marL="342900" lvl="0" indent="-342900">
              <a:buFont typeface="Arial" pitchFamily="34" charset="0"/>
              <a:buChar char="•"/>
            </a:pPr>
            <a:r>
              <a:rPr lang="en-GB" dirty="0"/>
              <a:t>Training reviewers in Quality Assurance and exercising quality control over the results of the reviews to ensure that they are consistent and reliable</a:t>
            </a:r>
          </a:p>
          <a:p>
            <a:pPr marL="342900" lvl="0" indent="-342900">
              <a:buFont typeface="Arial" pitchFamily="34" charset="0"/>
              <a:buChar char="•"/>
            </a:pPr>
            <a:r>
              <a:rPr lang="en-GB" dirty="0"/>
              <a:t>Confidentiality and conflicts of interest </a:t>
            </a:r>
          </a:p>
          <a:p>
            <a:endParaRPr lang="en-GB" dirty="0"/>
          </a:p>
        </p:txBody>
      </p:sp>
      <p:sp>
        <p:nvSpPr>
          <p:cNvPr id="4" name="Date Placeholder 3"/>
          <p:cNvSpPr>
            <a:spLocks noGrp="1"/>
          </p:cNvSpPr>
          <p:nvPr>
            <p:ph type="dt" sz="half" idx="10"/>
          </p:nvPr>
        </p:nvSpPr>
        <p:spPr/>
        <p:txBody>
          <a:bodyPr/>
          <a:lstStyle/>
          <a:p>
            <a:r>
              <a:rPr lang="en-GB" sz="800" dirty="0" smtClean="0"/>
              <a:t>June 2016</a:t>
            </a:r>
            <a:endParaRPr lang="en-GB" sz="800" dirty="0"/>
          </a:p>
        </p:txBody>
      </p:sp>
      <p:sp>
        <p:nvSpPr>
          <p:cNvPr id="5" name="Footer Placeholder 4"/>
          <p:cNvSpPr>
            <a:spLocks noGrp="1"/>
          </p:cNvSpPr>
          <p:nvPr>
            <p:ph type="ftr" sz="quarter" idx="11"/>
          </p:nvPr>
        </p:nvSpPr>
        <p:spPr/>
        <p:txBody>
          <a:bodyPr/>
          <a:lstStyle/>
          <a:p>
            <a:r>
              <a:rPr lang="en-GB" sz="800" dirty="0" err="1"/>
              <a:t>Turmob</a:t>
            </a:r>
            <a:r>
              <a:rPr lang="en-GB" sz="800" dirty="0"/>
              <a:t>: </a:t>
            </a:r>
            <a:r>
              <a:rPr lang="en-US" sz="800" dirty="0"/>
              <a:t>11th Turkish Accountancy Forum</a:t>
            </a:r>
            <a:endParaRPr lang="en-GB" sz="800" dirty="0"/>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a:t>
            </a:fld>
            <a:endParaRPr lang="en-GB"/>
          </a:p>
        </p:txBody>
      </p:sp>
      <p:pic>
        <p:nvPicPr>
          <p:cNvPr id="8" name="Picture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505" y="1389176"/>
            <a:ext cx="3861554" cy="3861554"/>
          </a:xfrm>
          <a:prstGeom prst="rect">
            <a:avLst/>
          </a:prstGeom>
          <a:ln>
            <a:noFill/>
          </a:ln>
        </p:spPr>
      </p:pic>
    </p:spTree>
    <p:extLst>
      <p:ext uri="{BB962C8B-B14F-4D97-AF65-F5344CB8AC3E}">
        <p14:creationId xmlns:p14="http://schemas.microsoft.com/office/powerpoint/2010/main" val="4229644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34" y="263171"/>
            <a:ext cx="8312400" cy="972000"/>
          </a:xfrm>
        </p:spPr>
        <p:txBody>
          <a:bodyPr/>
          <a:lstStyle/>
          <a:p>
            <a:r>
              <a:rPr lang="en-GB" dirty="0" smtClean="0"/>
              <a:t>A working methodology</a:t>
            </a:r>
            <a:endParaRPr lang="en-GB" dirty="0"/>
          </a:p>
        </p:txBody>
      </p:sp>
      <p:sp>
        <p:nvSpPr>
          <p:cNvPr id="3" name="Content Placeholder 2"/>
          <p:cNvSpPr>
            <a:spLocks noGrp="1"/>
          </p:cNvSpPr>
          <p:nvPr>
            <p:ph idx="1"/>
          </p:nvPr>
        </p:nvSpPr>
        <p:spPr>
          <a:xfrm>
            <a:off x="457200" y="1032086"/>
            <a:ext cx="7932656" cy="4500000"/>
          </a:xfrm>
        </p:spPr>
        <p:txBody>
          <a:bodyPr>
            <a:normAutofit fontScale="85000" lnSpcReduction="20000"/>
          </a:bodyPr>
          <a:lstStyle/>
          <a:p>
            <a:pPr marL="342900" lvl="0" indent="-342900">
              <a:buFont typeface="Arial" pitchFamily="34" charset="0"/>
              <a:buChar char="•"/>
            </a:pPr>
            <a:r>
              <a:rPr lang="en-GB" sz="2000" dirty="0"/>
              <a:t>Standardising the scope and extent of the Quality Assurance reviews and the work to be undertaken</a:t>
            </a:r>
          </a:p>
          <a:p>
            <a:pPr marL="342900" lvl="0" indent="-342900">
              <a:buFont typeface="Arial" pitchFamily="34" charset="0"/>
              <a:buChar char="•"/>
            </a:pPr>
            <a:r>
              <a:rPr lang="en-GB" sz="2000" dirty="0"/>
              <a:t>Ensuring that the level of audit compliance and audit quality was assessed consistently by each Quality Assurance reviewer and setting up a grading system to record the outcomes of Quality Assurance reviews</a:t>
            </a:r>
          </a:p>
          <a:p>
            <a:pPr marL="342900" lvl="0" indent="-342900">
              <a:buFont typeface="Arial" pitchFamily="34" charset="0"/>
              <a:buChar char="•"/>
            </a:pPr>
            <a:r>
              <a:rPr lang="en-GB" sz="2000" dirty="0"/>
              <a:t>Providing detailed Quality Assurance reports to every firm after a Quality Assurance review that make it clear whether the overall outcome is satisfactory or not, detailing audit deficiencies in considerable detail in order to assist the firm in making improvements in future</a:t>
            </a:r>
          </a:p>
          <a:p>
            <a:pPr marL="342900" lvl="0" indent="-342900">
              <a:buFont typeface="Arial" pitchFamily="34" charset="0"/>
              <a:buChar char="•"/>
            </a:pPr>
            <a:r>
              <a:rPr lang="en-GB" sz="2000" dirty="0"/>
              <a:t>Establishing a standard reporting template and a bank of standard texts to ensure that matters arising from the Quality Assurance reviews are included in Quality Assurance reports and are reported consistently </a:t>
            </a:r>
          </a:p>
          <a:p>
            <a:pPr marL="342900" lvl="0" indent="-342900">
              <a:buFont typeface="Arial" pitchFamily="34" charset="0"/>
              <a:buChar char="•"/>
            </a:pPr>
            <a:r>
              <a:rPr lang="en-GB" sz="2000" dirty="0"/>
              <a:t>Establishing a regulatory framework for dealing with unsatisfactory outcomes to Quality Assurance reviews</a:t>
            </a:r>
          </a:p>
          <a:p>
            <a:pPr marL="342900" indent="-342900">
              <a:buFont typeface="Arial" pitchFamily="34" charset="0"/>
              <a:buChar char="•"/>
            </a:pPr>
            <a:r>
              <a:rPr lang="en-GB" sz="2000" dirty="0"/>
              <a:t>Standardising the record of work performed at Quality Assurance reviews, to ensure that an internal review could be undertaken by other ACCA staff of each and every Quality Assurance review performed by ACCA</a:t>
            </a:r>
            <a:r>
              <a:rPr lang="en-GB" dirty="0"/>
              <a:t>. </a:t>
            </a:r>
          </a:p>
        </p:txBody>
      </p:sp>
      <p:sp>
        <p:nvSpPr>
          <p:cNvPr id="4" name="Date Placeholder 3"/>
          <p:cNvSpPr>
            <a:spLocks noGrp="1"/>
          </p:cNvSpPr>
          <p:nvPr>
            <p:ph type="dt" sz="half" idx="10"/>
          </p:nvPr>
        </p:nvSpPr>
        <p:spPr/>
        <p:txBody>
          <a:bodyPr/>
          <a:lstStyle/>
          <a:p>
            <a:r>
              <a:rPr lang="en-GB" sz="800" dirty="0" smtClean="0"/>
              <a:t>June 2016</a:t>
            </a:r>
            <a:endParaRPr lang="en-GB" sz="800" dirty="0"/>
          </a:p>
        </p:txBody>
      </p:sp>
      <p:sp>
        <p:nvSpPr>
          <p:cNvPr id="5" name="Footer Placeholder 4"/>
          <p:cNvSpPr>
            <a:spLocks noGrp="1"/>
          </p:cNvSpPr>
          <p:nvPr>
            <p:ph type="ftr" sz="quarter" idx="11"/>
          </p:nvPr>
        </p:nvSpPr>
        <p:spPr/>
        <p:txBody>
          <a:bodyPr/>
          <a:lstStyle/>
          <a:p>
            <a:r>
              <a:rPr lang="en-GB" sz="800" dirty="0" err="1"/>
              <a:t>Turmob</a:t>
            </a:r>
            <a:r>
              <a:rPr lang="en-GB" sz="800" dirty="0"/>
              <a:t>: </a:t>
            </a:r>
            <a:r>
              <a:rPr lang="en-US" sz="800" dirty="0"/>
              <a:t>11th Turkish Accountancy Forum</a:t>
            </a:r>
            <a:endParaRPr lang="en-GB" sz="800" dirty="0"/>
          </a:p>
        </p:txBody>
      </p:sp>
      <p:sp>
        <p:nvSpPr>
          <p:cNvPr id="6" name="Slide Number Placeholder 5"/>
          <p:cNvSpPr>
            <a:spLocks noGrp="1"/>
          </p:cNvSpPr>
          <p:nvPr>
            <p:ph type="sldNum" sz="quarter" idx="12"/>
          </p:nvPr>
        </p:nvSpPr>
        <p:spPr/>
        <p:txBody>
          <a:bodyPr/>
          <a:lstStyle/>
          <a:p>
            <a:fld id="{2A4120B7-04C2-4AF0-9F3E-C6B24F93811D}" type="slidenum">
              <a:rPr lang="en-GB" smtClean="0"/>
              <a:t>5</a:t>
            </a:fld>
            <a:endParaRPr lang="en-GB"/>
          </a:p>
        </p:txBody>
      </p:sp>
    </p:spTree>
    <p:extLst>
      <p:ext uri="{BB962C8B-B14F-4D97-AF65-F5344CB8AC3E}">
        <p14:creationId xmlns:p14="http://schemas.microsoft.com/office/powerpoint/2010/main" val="40930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method of continuous improvement </a:t>
            </a:r>
          </a:p>
        </p:txBody>
      </p:sp>
      <p:sp>
        <p:nvSpPr>
          <p:cNvPr id="3" name="Content Placeholder 2"/>
          <p:cNvSpPr>
            <a:spLocks noGrp="1"/>
          </p:cNvSpPr>
          <p:nvPr>
            <p:ph idx="1"/>
          </p:nvPr>
        </p:nvSpPr>
        <p:spPr>
          <a:xfrm>
            <a:off x="504333" y="1079220"/>
            <a:ext cx="4143081" cy="4500000"/>
          </a:xfrm>
        </p:spPr>
        <p:txBody>
          <a:bodyPr>
            <a:normAutofit fontScale="92500" lnSpcReduction="10000"/>
          </a:bodyPr>
          <a:lstStyle/>
          <a:p>
            <a:pPr marL="342900" indent="-342900">
              <a:buFont typeface="Arial" pitchFamily="34" charset="0"/>
              <a:buChar char="•"/>
            </a:pPr>
            <a:r>
              <a:rPr lang="en-GB" dirty="0" smtClean="0"/>
              <a:t>Procedures </a:t>
            </a:r>
            <a:r>
              <a:rPr lang="en-GB" dirty="0"/>
              <a:t>manual, work programmes, checklists, risk assessment scoring sheets, reporting templates and texts and a regulatory framework to deal with unsatisfactory outcomes to Quality Assurance reviews. </a:t>
            </a:r>
          </a:p>
          <a:p>
            <a:pPr marL="342900" indent="-342900">
              <a:buFont typeface="Arial" pitchFamily="34" charset="0"/>
              <a:buChar char="•"/>
            </a:pPr>
            <a:r>
              <a:rPr lang="en-GB" dirty="0"/>
              <a:t>Internal quality control by reviewing each and every Quality Assurance draft report and working papers by another member of ACCA’s Quality Assurance staff.  </a:t>
            </a:r>
          </a:p>
          <a:p>
            <a:pPr marL="342900" indent="-342900">
              <a:buFont typeface="Arial" pitchFamily="34" charset="0"/>
              <a:buChar char="•"/>
            </a:pPr>
            <a:r>
              <a:rPr lang="en-GB" dirty="0"/>
              <a:t>Quality Assurance outcomes are assessed consistently and reliably and to a high standard.</a:t>
            </a:r>
          </a:p>
          <a:p>
            <a:endParaRPr lang="en-GB" dirty="0"/>
          </a:p>
        </p:txBody>
      </p:sp>
      <p:sp>
        <p:nvSpPr>
          <p:cNvPr id="4" name="Date Placeholder 3"/>
          <p:cNvSpPr>
            <a:spLocks noGrp="1"/>
          </p:cNvSpPr>
          <p:nvPr>
            <p:ph type="dt" sz="half" idx="10"/>
          </p:nvPr>
        </p:nvSpPr>
        <p:spPr/>
        <p:txBody>
          <a:bodyPr/>
          <a:lstStyle/>
          <a:p>
            <a:r>
              <a:rPr lang="en-GB" sz="800" dirty="0" smtClean="0"/>
              <a:t>June 2016</a:t>
            </a:r>
            <a:endParaRPr lang="en-GB" sz="800" dirty="0"/>
          </a:p>
        </p:txBody>
      </p:sp>
      <p:sp>
        <p:nvSpPr>
          <p:cNvPr id="5" name="Footer Placeholder 4"/>
          <p:cNvSpPr>
            <a:spLocks noGrp="1"/>
          </p:cNvSpPr>
          <p:nvPr>
            <p:ph type="ftr" sz="quarter" idx="11"/>
          </p:nvPr>
        </p:nvSpPr>
        <p:spPr/>
        <p:txBody>
          <a:bodyPr/>
          <a:lstStyle/>
          <a:p>
            <a:r>
              <a:rPr lang="en-GB" sz="800" dirty="0" err="1"/>
              <a:t>Turmob</a:t>
            </a:r>
            <a:r>
              <a:rPr lang="en-GB" sz="800" dirty="0"/>
              <a:t>: </a:t>
            </a:r>
            <a:r>
              <a:rPr lang="en-US" sz="800" dirty="0"/>
              <a:t>11th Turkish Accountancy Forum</a:t>
            </a:r>
            <a:endParaRPr lang="en-GB" sz="800" dirty="0"/>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6</a:t>
            </a:fld>
            <a:endParaRPr lang="en-GB"/>
          </a:p>
        </p:txBody>
      </p:sp>
      <p:pic>
        <p:nvPicPr>
          <p:cNvPr id="7"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00" y="1283012"/>
            <a:ext cx="3960000" cy="3960000"/>
          </a:xfrm>
          <a:prstGeom prst="rect">
            <a:avLst/>
          </a:prstGeom>
        </p:spPr>
      </p:pic>
    </p:spTree>
    <p:extLst>
      <p:ext uri="{BB962C8B-B14F-4D97-AF65-F5344CB8AC3E}">
        <p14:creationId xmlns:p14="http://schemas.microsoft.com/office/powerpoint/2010/main" val="4215243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Skilled and Expert People</a:t>
            </a:r>
            <a:endParaRPr lang="en-GB" dirty="0"/>
          </a:p>
        </p:txBody>
      </p:sp>
      <p:sp>
        <p:nvSpPr>
          <p:cNvPr id="3" name="Content Placeholder 2"/>
          <p:cNvSpPr>
            <a:spLocks noGrp="1"/>
          </p:cNvSpPr>
          <p:nvPr>
            <p:ph idx="1"/>
          </p:nvPr>
        </p:nvSpPr>
        <p:spPr>
          <a:xfrm>
            <a:off x="504333" y="1079220"/>
            <a:ext cx="4143081" cy="4500000"/>
          </a:xfrm>
        </p:spPr>
        <p:txBody>
          <a:bodyPr>
            <a:normAutofit fontScale="85000" lnSpcReduction="20000"/>
          </a:bodyPr>
          <a:lstStyle/>
          <a:p>
            <a:pPr marL="342900" indent="-342900">
              <a:buFont typeface="Arial" pitchFamily="34" charset="0"/>
              <a:buChar char="•"/>
            </a:pPr>
            <a:r>
              <a:rPr lang="en-GB" dirty="0" smtClean="0"/>
              <a:t>We recruit </a:t>
            </a:r>
            <a:r>
              <a:rPr lang="en-GB" dirty="0"/>
              <a:t>only former auditors who have excellent practical experience of the application of auditing standards </a:t>
            </a:r>
            <a:r>
              <a:rPr lang="en-GB" dirty="0" smtClean="0"/>
              <a:t>in a </a:t>
            </a:r>
            <a:r>
              <a:rPr lang="en-GB" dirty="0"/>
              <a:t>good audit firm at audit manager level. </a:t>
            </a:r>
            <a:endParaRPr lang="en-GB" dirty="0" smtClean="0"/>
          </a:p>
          <a:p>
            <a:pPr marL="342900" indent="-342900">
              <a:buFont typeface="Arial" pitchFamily="34" charset="0"/>
              <a:buChar char="•"/>
            </a:pPr>
            <a:r>
              <a:rPr lang="en-GB" dirty="0" smtClean="0"/>
              <a:t>Ours is a rigorous </a:t>
            </a:r>
            <a:r>
              <a:rPr lang="en-GB" dirty="0"/>
              <a:t>selection </a:t>
            </a:r>
            <a:r>
              <a:rPr lang="en-GB" dirty="0" smtClean="0"/>
              <a:t>process - tests </a:t>
            </a:r>
            <a:r>
              <a:rPr lang="en-GB" dirty="0"/>
              <a:t>of knowledge in applying auditing standards and report writing. </a:t>
            </a:r>
            <a:endParaRPr lang="en-GB" dirty="0" smtClean="0"/>
          </a:p>
          <a:p>
            <a:pPr marL="342900" indent="-342900">
              <a:buFont typeface="Arial" pitchFamily="34" charset="0"/>
              <a:buChar char="•"/>
            </a:pPr>
            <a:r>
              <a:rPr lang="en-GB" dirty="0" smtClean="0"/>
              <a:t>We invest in training and development of staff</a:t>
            </a:r>
            <a:endParaRPr lang="en-GB" dirty="0"/>
          </a:p>
          <a:p>
            <a:pPr marL="342900" indent="-342900">
              <a:buFont typeface="Arial" pitchFamily="34" charset="0"/>
              <a:buChar char="•"/>
            </a:pPr>
            <a:r>
              <a:rPr lang="en-GB" dirty="0" smtClean="0"/>
              <a:t>ACCA licenses </a:t>
            </a:r>
            <a:r>
              <a:rPr lang="en-GB" dirty="0"/>
              <a:t>approximately </a:t>
            </a:r>
            <a:r>
              <a:rPr lang="en-GB" dirty="0">
                <a:solidFill>
                  <a:srgbClr val="FF0000"/>
                </a:solidFill>
              </a:rPr>
              <a:t>2,300</a:t>
            </a:r>
            <a:r>
              <a:rPr lang="en-GB" dirty="0"/>
              <a:t> firms in the UK and Ireland but only about </a:t>
            </a:r>
            <a:r>
              <a:rPr lang="en-GB" dirty="0">
                <a:solidFill>
                  <a:srgbClr val="FF0000"/>
                </a:solidFill>
              </a:rPr>
              <a:t>1,400</a:t>
            </a:r>
            <a:r>
              <a:rPr lang="en-GB" dirty="0"/>
              <a:t> hold audit appointments and need a Quality Assurance review. </a:t>
            </a:r>
            <a:endParaRPr lang="en-GB" dirty="0" smtClean="0"/>
          </a:p>
          <a:p>
            <a:pPr marL="342900" indent="-342900">
              <a:buFont typeface="Arial" pitchFamily="34" charset="0"/>
              <a:buChar char="•"/>
            </a:pPr>
            <a:r>
              <a:rPr lang="en-GB" dirty="0" smtClean="0">
                <a:solidFill>
                  <a:srgbClr val="FF0000"/>
                </a:solidFill>
              </a:rPr>
              <a:t>8</a:t>
            </a:r>
            <a:r>
              <a:rPr lang="en-GB" dirty="0" smtClean="0"/>
              <a:t> </a:t>
            </a:r>
            <a:r>
              <a:rPr lang="en-GB" dirty="0"/>
              <a:t>Quality Assurance reviewers plus a manager and head of department. </a:t>
            </a:r>
          </a:p>
          <a:p>
            <a:endParaRPr lang="en-GB" dirty="0" smtClean="0"/>
          </a:p>
          <a:p>
            <a:endParaRPr lang="en-GB" dirty="0"/>
          </a:p>
        </p:txBody>
      </p:sp>
      <p:sp>
        <p:nvSpPr>
          <p:cNvPr id="4" name="Date Placeholder 3"/>
          <p:cNvSpPr>
            <a:spLocks noGrp="1"/>
          </p:cNvSpPr>
          <p:nvPr>
            <p:ph type="dt" sz="half" idx="10"/>
          </p:nvPr>
        </p:nvSpPr>
        <p:spPr/>
        <p:txBody>
          <a:bodyPr/>
          <a:lstStyle/>
          <a:p>
            <a:r>
              <a:rPr lang="en-GB" sz="800" dirty="0" smtClean="0"/>
              <a:t>June 2016</a:t>
            </a:r>
            <a:endParaRPr lang="en-GB" sz="800" dirty="0"/>
          </a:p>
        </p:txBody>
      </p:sp>
      <p:sp>
        <p:nvSpPr>
          <p:cNvPr id="5" name="Footer Placeholder 4"/>
          <p:cNvSpPr>
            <a:spLocks noGrp="1"/>
          </p:cNvSpPr>
          <p:nvPr>
            <p:ph type="ftr" sz="quarter" idx="11"/>
          </p:nvPr>
        </p:nvSpPr>
        <p:spPr/>
        <p:txBody>
          <a:bodyPr/>
          <a:lstStyle/>
          <a:p>
            <a:r>
              <a:rPr lang="en-GB" sz="800" dirty="0" err="1" smtClean="0"/>
              <a:t>Turmob</a:t>
            </a:r>
            <a:r>
              <a:rPr lang="en-GB" sz="800" dirty="0" smtClean="0"/>
              <a:t>: </a:t>
            </a:r>
            <a:r>
              <a:rPr lang="en-US" sz="800" dirty="0" smtClean="0"/>
              <a:t>11th Turkish Accountancy Forum</a:t>
            </a:r>
            <a:endParaRPr lang="en-GB" sz="800" dirty="0" smtClean="0"/>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7</a:t>
            </a:fld>
            <a:endParaRPr lang="en-GB"/>
          </a:p>
        </p:txBody>
      </p:sp>
      <p:pic>
        <p:nvPicPr>
          <p:cNvPr id="7"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00" y="1283012"/>
            <a:ext cx="3960000" cy="3960000"/>
          </a:xfrm>
          <a:prstGeom prst="rect">
            <a:avLst/>
          </a:prstGeom>
        </p:spPr>
      </p:pic>
    </p:spTree>
    <p:extLst>
      <p:ext uri="{BB962C8B-B14F-4D97-AF65-F5344CB8AC3E}">
        <p14:creationId xmlns:p14="http://schemas.microsoft.com/office/powerpoint/2010/main" val="3749451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Oversight of the process</a:t>
            </a:r>
            <a:endParaRPr lang="en-GB" dirty="0"/>
          </a:p>
        </p:txBody>
      </p:sp>
      <p:sp>
        <p:nvSpPr>
          <p:cNvPr id="4" name="Date Placeholder 3"/>
          <p:cNvSpPr>
            <a:spLocks noGrp="1"/>
          </p:cNvSpPr>
          <p:nvPr>
            <p:ph type="dt" sz="half" idx="10"/>
          </p:nvPr>
        </p:nvSpPr>
        <p:spPr/>
        <p:txBody>
          <a:bodyPr/>
          <a:lstStyle/>
          <a:p>
            <a:r>
              <a:rPr lang="en-GB" sz="800" dirty="0" smtClean="0"/>
              <a:t>June 2016</a:t>
            </a:r>
            <a:endParaRPr lang="en-GB" sz="800" dirty="0"/>
          </a:p>
        </p:txBody>
      </p:sp>
      <p:sp>
        <p:nvSpPr>
          <p:cNvPr id="5" name="Footer Placeholder 4"/>
          <p:cNvSpPr>
            <a:spLocks noGrp="1"/>
          </p:cNvSpPr>
          <p:nvPr>
            <p:ph type="ftr" sz="quarter" idx="11"/>
          </p:nvPr>
        </p:nvSpPr>
        <p:spPr/>
        <p:txBody>
          <a:bodyPr/>
          <a:lstStyle/>
          <a:p>
            <a:r>
              <a:rPr lang="en-GB" sz="800" dirty="0" err="1"/>
              <a:t>Turmob</a:t>
            </a:r>
            <a:r>
              <a:rPr lang="en-GB" sz="800" dirty="0"/>
              <a:t>: </a:t>
            </a:r>
            <a:r>
              <a:rPr lang="en-US" sz="800" dirty="0"/>
              <a:t>11th Turkish Accountancy Forum</a:t>
            </a:r>
            <a:endParaRPr lang="en-GB" sz="800" dirty="0"/>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8</a:t>
            </a:fld>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379" y="1257790"/>
            <a:ext cx="4728228" cy="122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940" y="3309691"/>
            <a:ext cx="3797361" cy="204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212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Contracts </a:t>
            </a:r>
            <a:endParaRPr lang="en-GB" dirty="0"/>
          </a:p>
        </p:txBody>
      </p:sp>
      <p:sp>
        <p:nvSpPr>
          <p:cNvPr id="3" name="Content Placeholder 2"/>
          <p:cNvSpPr>
            <a:spLocks noGrp="1"/>
          </p:cNvSpPr>
          <p:nvPr>
            <p:ph idx="1"/>
          </p:nvPr>
        </p:nvSpPr>
        <p:spPr>
          <a:xfrm>
            <a:off x="513761" y="1362025"/>
            <a:ext cx="3960000" cy="4500000"/>
          </a:xfrm>
        </p:spPr>
        <p:txBody>
          <a:bodyPr>
            <a:normAutofit/>
          </a:bodyPr>
          <a:lstStyle/>
          <a:p>
            <a:r>
              <a:rPr lang="en-GB" i="1" dirty="0"/>
              <a:t>15 PAOs and audit regulators have contracted out their Quality Assurance function to ACCA.</a:t>
            </a:r>
            <a:endParaRPr lang="en-GB" dirty="0"/>
          </a:p>
          <a:p>
            <a:r>
              <a:rPr lang="en-GB" i="1" dirty="0"/>
              <a:t> </a:t>
            </a:r>
            <a:endParaRPr lang="en-GB" dirty="0"/>
          </a:p>
          <a:p>
            <a:r>
              <a:rPr lang="en-GB" i="1" dirty="0"/>
              <a:t>ACCA practice reviewers based in</a:t>
            </a:r>
            <a:r>
              <a:rPr lang="en-GB" i="1" dirty="0" smtClean="0"/>
              <a:t>: UK</a:t>
            </a:r>
            <a:r>
              <a:rPr lang="en-GB" i="1" dirty="0"/>
              <a:t>, Cyprus, South Africa, Jamaica and Trinidad and Tobago  </a:t>
            </a:r>
            <a:endParaRPr lang="en-GB" dirty="0"/>
          </a:p>
          <a:p>
            <a:endParaRPr lang="en-GB" dirty="0"/>
          </a:p>
          <a:p>
            <a:endParaRPr lang="en-GB" dirty="0"/>
          </a:p>
        </p:txBody>
      </p:sp>
      <p:sp>
        <p:nvSpPr>
          <p:cNvPr id="4" name="Date Placeholder 3"/>
          <p:cNvSpPr>
            <a:spLocks noGrp="1"/>
          </p:cNvSpPr>
          <p:nvPr>
            <p:ph type="dt" sz="half" idx="10"/>
          </p:nvPr>
        </p:nvSpPr>
        <p:spPr/>
        <p:txBody>
          <a:bodyPr/>
          <a:lstStyle/>
          <a:p>
            <a:r>
              <a:rPr lang="en-GB" sz="800" dirty="0" smtClean="0"/>
              <a:t>June 2016</a:t>
            </a:r>
            <a:endParaRPr lang="en-GB" sz="800" dirty="0"/>
          </a:p>
        </p:txBody>
      </p:sp>
      <p:sp>
        <p:nvSpPr>
          <p:cNvPr id="5" name="Footer Placeholder 4"/>
          <p:cNvSpPr>
            <a:spLocks noGrp="1"/>
          </p:cNvSpPr>
          <p:nvPr>
            <p:ph type="ftr" sz="quarter" idx="11"/>
          </p:nvPr>
        </p:nvSpPr>
        <p:spPr/>
        <p:txBody>
          <a:bodyPr/>
          <a:lstStyle/>
          <a:p>
            <a:r>
              <a:rPr lang="en-GB" sz="800" dirty="0" err="1"/>
              <a:t>Turmob</a:t>
            </a:r>
            <a:r>
              <a:rPr lang="en-GB" sz="800" dirty="0"/>
              <a:t>: </a:t>
            </a:r>
            <a:r>
              <a:rPr lang="en-US" sz="800" dirty="0"/>
              <a:t>11th Turkish Accountancy Forum</a:t>
            </a:r>
            <a:endParaRPr lang="en-GB" sz="800" dirty="0"/>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9</a:t>
            </a:fld>
            <a:endParaRPr lang="en-GB"/>
          </a:p>
        </p:txBody>
      </p:sp>
      <p:pic>
        <p:nvPicPr>
          <p:cNvPr id="7"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625" y="1363467"/>
            <a:ext cx="3960000" cy="3960000"/>
          </a:xfrm>
          <a:prstGeom prst="rect">
            <a:avLst/>
          </a:prstGeom>
        </p:spPr>
      </p:pic>
    </p:spTree>
    <p:extLst>
      <p:ext uri="{BB962C8B-B14F-4D97-AF65-F5344CB8AC3E}">
        <p14:creationId xmlns:p14="http://schemas.microsoft.com/office/powerpoint/2010/main" val="4125615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 Brand Presentation">
  <a:themeElements>
    <a:clrScheme name="ACCA">
      <a:dk1>
        <a:srgbClr val="000000"/>
      </a:dk1>
      <a:lt1>
        <a:srgbClr val="FFFFFF"/>
      </a:lt1>
      <a:dk2>
        <a:srgbClr val="000000"/>
      </a:dk2>
      <a:lt2>
        <a:srgbClr val="FFFFFF"/>
      </a:lt2>
      <a:accent1>
        <a:srgbClr val="E60000"/>
      </a:accent1>
      <a:accent2>
        <a:srgbClr val="6F2C3F"/>
      </a:accent2>
      <a:accent3>
        <a:srgbClr val="E8927C"/>
      </a:accent3>
      <a:accent4>
        <a:srgbClr val="00A3E0"/>
      </a:accent4>
      <a:accent5>
        <a:srgbClr val="E87722"/>
      </a:accent5>
      <a:accent6>
        <a:srgbClr val="2CD5C4"/>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_Presentation" id="{2AD93726-65CC-45C3-B12B-21908DE81618}" vid="{E88303CF-4E4D-426E-8256-8A4D0AED49A1}"/>
    </a:ext>
  </a:extLst>
</a:theme>
</file>

<file path=ppt/theme/theme2.xml><?xml version="1.0" encoding="utf-8"?>
<a:theme xmlns:a="http://schemas.openxmlformats.org/drawingml/2006/main" name="STUDENT">
  <a:themeElements>
    <a:clrScheme name="ACCA">
      <a:dk1>
        <a:srgbClr val="000000"/>
      </a:dk1>
      <a:lt1>
        <a:srgbClr val="FFFFFF"/>
      </a:lt1>
      <a:dk2>
        <a:srgbClr val="000000"/>
      </a:dk2>
      <a:lt2>
        <a:srgbClr val="FFFFFF"/>
      </a:lt2>
      <a:accent1>
        <a:srgbClr val="E60000"/>
      </a:accent1>
      <a:accent2>
        <a:srgbClr val="6F2C3F"/>
      </a:accent2>
      <a:accent3>
        <a:srgbClr val="E8927C"/>
      </a:accent3>
      <a:accent4>
        <a:srgbClr val="00A3E0"/>
      </a:accent4>
      <a:accent5>
        <a:srgbClr val="E87722"/>
      </a:accent5>
      <a:accent6>
        <a:srgbClr val="2CD5C4"/>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_Presentation" id="{2AD93726-65CC-45C3-B12B-21908DE81618}" vid="{E6CF0E94-6717-4D9A-97E3-AD37CCF360E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 Brand Presentation</Template>
  <TotalTime>640</TotalTime>
  <Words>2129</Words>
  <Application>Microsoft Office PowerPoint</Application>
  <PresentationFormat>Ekran Gösterisi (4:3)</PresentationFormat>
  <Paragraphs>193</Paragraphs>
  <Slides>12</Slides>
  <Notes>12</Notes>
  <HiddenSlides>0</HiddenSlides>
  <MMClips>0</MMClips>
  <ScaleCrop>false</ScaleCrop>
  <HeadingPairs>
    <vt:vector size="6" baseType="variant">
      <vt:variant>
        <vt:lpstr>Kullanılan Yazı Tipleri</vt:lpstr>
      </vt:variant>
      <vt:variant>
        <vt:i4>1</vt:i4>
      </vt:variant>
      <vt:variant>
        <vt:lpstr>Tema</vt:lpstr>
      </vt:variant>
      <vt:variant>
        <vt:i4>2</vt:i4>
      </vt:variant>
      <vt:variant>
        <vt:lpstr>Slayt Başlıkları</vt:lpstr>
      </vt:variant>
      <vt:variant>
        <vt:i4>12</vt:i4>
      </vt:variant>
    </vt:vector>
  </HeadingPairs>
  <TitlesOfParts>
    <vt:vector size="15" baseType="lpstr">
      <vt:lpstr>Arial</vt:lpstr>
      <vt:lpstr>2015 Brand Presentation</vt:lpstr>
      <vt:lpstr>STUDENT</vt:lpstr>
      <vt:lpstr>Stephen Heathcote Executive Director - Markets</vt:lpstr>
      <vt:lpstr>Enhancing audit quality is a top priority</vt:lpstr>
      <vt:lpstr>A first class Quality Assurance programme</vt:lpstr>
      <vt:lpstr>The QA models and challenges</vt:lpstr>
      <vt:lpstr>A working methodology</vt:lpstr>
      <vt:lpstr>A method of continuous improvement </vt:lpstr>
      <vt:lpstr>Skilled and Expert People</vt:lpstr>
      <vt:lpstr>Oversight of the process</vt:lpstr>
      <vt:lpstr>Contracts </vt:lpstr>
      <vt:lpstr>Innovation: key requirements to building world class capacity in Quality Assurance</vt:lpstr>
      <vt:lpstr>QA and Innovation at ACCA</vt:lpstr>
      <vt:lpstr>Conclusion</vt:lpstr>
    </vt:vector>
  </TitlesOfParts>
  <Company>ACCA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it’s not who you are, it’s how you think…</dc:title>
  <dc:creator>Thompson Helen</dc:creator>
  <cp:lastModifiedBy>seherg</cp:lastModifiedBy>
  <cp:revision>31</cp:revision>
  <dcterms:created xsi:type="dcterms:W3CDTF">2015-02-03T09:25:35Z</dcterms:created>
  <dcterms:modified xsi:type="dcterms:W3CDTF">2016-05-24T11:47:22Z</dcterms:modified>
</cp:coreProperties>
</file>