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8"/>
  </p:notesMasterIdLst>
  <p:handoutMasterIdLst>
    <p:handoutMasterId r:id="rId19"/>
  </p:handoutMasterIdLst>
  <p:sldIdLst>
    <p:sldId id="258" r:id="rId2"/>
    <p:sldId id="478" r:id="rId3"/>
    <p:sldId id="476" r:id="rId4"/>
    <p:sldId id="477" r:id="rId5"/>
    <p:sldId id="463" r:id="rId6"/>
    <p:sldId id="462" r:id="rId7"/>
    <p:sldId id="409" r:id="rId8"/>
    <p:sldId id="464" r:id="rId9"/>
    <p:sldId id="475" r:id="rId10"/>
    <p:sldId id="470" r:id="rId11"/>
    <p:sldId id="467" r:id="rId12"/>
    <p:sldId id="471" r:id="rId13"/>
    <p:sldId id="472" r:id="rId14"/>
    <p:sldId id="473" r:id="rId15"/>
    <p:sldId id="474" r:id="rId16"/>
    <p:sldId id="318"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Orta Stil 3 - Vurgu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Orta Stil 4 - Vurgu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8D230F3-CF80-4859-8CE7-A43EE81993B5}" styleName="Açık Stil 1 - Vurgu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Açık Stil 1 - Vurgu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441" autoAdjust="0"/>
    <p:restoredTop sz="73455" autoAdjust="0"/>
  </p:normalViewPr>
  <p:slideViewPr>
    <p:cSldViewPr>
      <p:cViewPr varScale="1">
        <p:scale>
          <a:sx n="54" d="100"/>
          <a:sy n="54" d="100"/>
        </p:scale>
        <p:origin x="1260" y="66"/>
      </p:cViewPr>
      <p:guideLst>
        <p:guide orient="horz" pos="2160"/>
        <p:guide pos="2880"/>
      </p:guideLst>
    </p:cSldViewPr>
  </p:slideViewPr>
  <p:outlineViewPr>
    <p:cViewPr>
      <p:scale>
        <a:sx n="33" d="100"/>
        <a:sy n="33" d="100"/>
      </p:scale>
      <p:origin x="0" y="0"/>
    </p:cViewPr>
  </p:outlineViewPr>
  <p:notesTextViewPr>
    <p:cViewPr>
      <p:scale>
        <a:sx n="1" d="1"/>
        <a:sy n="1" d="1"/>
      </p:scale>
      <p:origin x="0" y="-2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6DD0DD8-295E-439F-B82D-0828EF386050}" type="datetimeFigureOut">
              <a:rPr lang="tr-TR" smtClean="0"/>
              <a:t>5.10.2018</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1B6CDB-542D-4DE3-BE3E-A17E1EDAC58E}" type="slidenum">
              <a:rPr lang="tr-TR" smtClean="0"/>
              <a:t>‹#›</a:t>
            </a:fld>
            <a:endParaRPr lang="tr-TR"/>
          </a:p>
        </p:txBody>
      </p:sp>
    </p:spTree>
    <p:extLst>
      <p:ext uri="{BB962C8B-B14F-4D97-AF65-F5344CB8AC3E}">
        <p14:creationId xmlns:p14="http://schemas.microsoft.com/office/powerpoint/2010/main" val="5167299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F637BE-C182-4B9B-A80E-4D2F0D7E676C}" type="datetimeFigureOut">
              <a:rPr lang="tr-TR" smtClean="0"/>
              <a:t>5.10.2018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9E91EE-AD2A-40A8-B9B6-6EDCA06E6923}" type="slidenum">
              <a:rPr lang="tr-TR" smtClean="0"/>
              <a:t>‹#›</a:t>
            </a:fld>
            <a:endParaRPr lang="tr-TR"/>
          </a:p>
        </p:txBody>
      </p:sp>
    </p:spTree>
    <p:extLst>
      <p:ext uri="{BB962C8B-B14F-4D97-AF65-F5344CB8AC3E}">
        <p14:creationId xmlns:p14="http://schemas.microsoft.com/office/powerpoint/2010/main" val="364310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1</a:t>
            </a:fld>
            <a:endParaRPr lang="tr-TR"/>
          </a:p>
        </p:txBody>
      </p:sp>
    </p:spTree>
    <p:extLst>
      <p:ext uri="{BB962C8B-B14F-4D97-AF65-F5344CB8AC3E}">
        <p14:creationId xmlns:p14="http://schemas.microsoft.com/office/powerpoint/2010/main" val="23496932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182880" lvl="0" indent="-182880">
              <a:lnSpc>
                <a:spcPct val="90000"/>
              </a:lnSpc>
              <a:spcBef>
                <a:spcPts val="1200"/>
              </a:spcBef>
              <a:buClr>
                <a:srgbClr val="C00000"/>
              </a:buClr>
              <a:buFont typeface="Wingdings" panose="05000000000000000000" pitchFamily="2" charset="2"/>
              <a:buChar char="Ø"/>
            </a:pPr>
            <a:r>
              <a:rPr lang="tr-TR" sz="1200" dirty="0" smtClean="0"/>
              <a:t>Önemli yanlışlık risklerinin belirlenmesine yönelik risk değerlendirme prosedürlerinin uygulanmadığı,</a:t>
            </a:r>
          </a:p>
          <a:p>
            <a:pPr marL="182880" lvl="0" indent="-182880">
              <a:lnSpc>
                <a:spcPct val="90000"/>
              </a:lnSpc>
              <a:spcBef>
                <a:spcPts val="1200"/>
              </a:spcBef>
              <a:buClr>
                <a:srgbClr val="40BAD2"/>
              </a:buClr>
              <a:buFont typeface="Wingdings" panose="05000000000000000000" pitchFamily="2" charset="2"/>
              <a:buChar char="Ø"/>
            </a:pPr>
            <a:endParaRPr lang="tr-TR" sz="1200" dirty="0" smtClean="0"/>
          </a:p>
          <a:p>
            <a:pPr marL="182880" lvl="0" indent="-182880">
              <a:lnSpc>
                <a:spcPct val="90000"/>
              </a:lnSpc>
              <a:spcBef>
                <a:spcPts val="1200"/>
              </a:spcBef>
              <a:buClr>
                <a:srgbClr val="C00000"/>
              </a:buClr>
              <a:buFont typeface="Wingdings" panose="05000000000000000000" pitchFamily="2" charset="2"/>
              <a:buChar char="Ø"/>
            </a:pPr>
            <a:r>
              <a:rPr lang="tr-TR" sz="1200" dirty="0" smtClean="0"/>
              <a:t> İç kontrol bileşenlerine yönelik anlayış edinilmediği,</a:t>
            </a:r>
          </a:p>
          <a:p>
            <a:pPr marL="182880" lvl="0" indent="-182880">
              <a:lnSpc>
                <a:spcPct val="90000"/>
              </a:lnSpc>
              <a:spcBef>
                <a:spcPts val="1200"/>
              </a:spcBef>
              <a:buClr>
                <a:srgbClr val="40BAD2"/>
              </a:buClr>
              <a:buFont typeface="Wingdings" panose="05000000000000000000" pitchFamily="2" charset="2"/>
              <a:buChar char="Ø"/>
            </a:pPr>
            <a:endParaRPr lang="tr-TR" sz="1200" dirty="0" smtClean="0"/>
          </a:p>
          <a:p>
            <a:pPr marL="182880" lvl="0" indent="-182880">
              <a:lnSpc>
                <a:spcPct val="90000"/>
              </a:lnSpc>
              <a:spcBef>
                <a:spcPts val="1200"/>
              </a:spcBef>
              <a:buClr>
                <a:srgbClr val="C00000"/>
              </a:buClr>
              <a:buFont typeface="Wingdings" panose="05000000000000000000" pitchFamily="2" charset="2"/>
              <a:buChar char="Ø"/>
            </a:pPr>
            <a:r>
              <a:rPr lang="tr-TR" sz="1200" dirty="0" smtClean="0"/>
              <a:t> İşletmenin iç kontrolü dâhil işletme ve çevresi hakkında yeterli bilgi edinmediği,</a:t>
            </a:r>
          </a:p>
          <a:p>
            <a:pPr marL="182880" lvl="0" indent="-182880">
              <a:lnSpc>
                <a:spcPct val="90000"/>
              </a:lnSpc>
              <a:spcBef>
                <a:spcPts val="1200"/>
              </a:spcBef>
              <a:buClr>
                <a:srgbClr val="40BAD2"/>
              </a:buClr>
              <a:buFont typeface="Wingdings" panose="05000000000000000000" pitchFamily="2" charset="2"/>
              <a:buChar char="Ø"/>
            </a:pPr>
            <a:endParaRPr lang="tr-TR" sz="1200" dirty="0" smtClean="0"/>
          </a:p>
          <a:p>
            <a:pPr marL="182880" lvl="0" indent="-182880">
              <a:lnSpc>
                <a:spcPct val="90000"/>
              </a:lnSpc>
              <a:spcBef>
                <a:spcPts val="1200"/>
              </a:spcBef>
              <a:buClr>
                <a:srgbClr val="C00000"/>
              </a:buClr>
              <a:buFont typeface="Wingdings" panose="05000000000000000000" pitchFamily="2" charset="2"/>
              <a:buChar char="Ø"/>
            </a:pPr>
            <a:r>
              <a:rPr lang="tr-TR" sz="1200" dirty="0" smtClean="0"/>
              <a:t> Denetimle ilgili iç kontrollerin anlaşılmadığı</a:t>
            </a:r>
          </a:p>
          <a:p>
            <a:pPr marL="0" lvl="0" indent="0">
              <a:lnSpc>
                <a:spcPct val="90000"/>
              </a:lnSpc>
              <a:spcBef>
                <a:spcPts val="1200"/>
              </a:spcBef>
              <a:buClr>
                <a:srgbClr val="C00000"/>
              </a:buClr>
              <a:buFont typeface="Wingdings" panose="05000000000000000000" pitchFamily="2" charset="2"/>
              <a:buNone/>
            </a:pPr>
            <a:endParaRPr lang="tr-TR" sz="1200" dirty="0" smtClean="0"/>
          </a:p>
          <a:p>
            <a:pPr marL="182880" lvl="0" indent="-182880" algn="just" defTabSz="914400">
              <a:spcBef>
                <a:spcPts val="1200"/>
              </a:spcBef>
              <a:buClr>
                <a:srgbClr val="C00000"/>
              </a:buClr>
              <a:buFont typeface="Wingdings" panose="05000000000000000000" pitchFamily="2" charset="2"/>
              <a:buChar char="q"/>
            </a:pPr>
            <a:r>
              <a:rPr lang="tr-TR" sz="1200" dirty="0" smtClean="0"/>
              <a:t>İşletmenin sürekliliği varsayımına ilişkin şüphe oluşturabilecek olay veya şartların yeterli derecede sorgulanmadığı,</a:t>
            </a:r>
          </a:p>
          <a:p>
            <a:pPr marL="182880" lvl="0" indent="-182880" algn="just"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İşletmenin sürekliliğinin devamına ilişkin olarak Şirket yönetimi tarafından bir değerlendirme yapılıp yapılmadığının belirlenmediği,</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Şirket yöneticilerinin sık değişmesi durumunun ciddi şüphe oluşturabilecek olay ve durum olarak değerlendirilmediği</a:t>
            </a:r>
          </a:p>
          <a:p>
            <a:pPr marL="182880" lvl="0" indent="-182880">
              <a:lnSpc>
                <a:spcPct val="90000"/>
              </a:lnSpc>
              <a:spcBef>
                <a:spcPts val="1200"/>
              </a:spcBef>
              <a:buClr>
                <a:srgbClr val="C00000"/>
              </a:buClr>
              <a:buFont typeface="Wingdings" panose="05000000000000000000" pitchFamily="2" charset="2"/>
              <a:buChar char="Ø"/>
            </a:pPr>
            <a:endParaRPr lang="tr-TR" sz="1200" dirty="0" smtClean="0"/>
          </a:p>
          <a:p>
            <a:endParaRPr lang="tr-TR" dirty="0" smtClean="0"/>
          </a:p>
          <a:p>
            <a:r>
              <a:rPr lang="tr-TR" dirty="0" smtClean="0"/>
              <a:t>2) </a:t>
            </a:r>
          </a:p>
          <a:p>
            <a:pPr marL="182880" lvl="0" indent="-182880" defTabSz="914400">
              <a:spcBef>
                <a:spcPts val="1200"/>
              </a:spcBef>
              <a:buClr>
                <a:srgbClr val="C00000"/>
              </a:buClr>
              <a:buFont typeface="Wingdings" panose="05000000000000000000" pitchFamily="2" charset="2"/>
              <a:buChar char="q"/>
            </a:pPr>
            <a:r>
              <a:rPr lang="tr-TR" sz="1200" dirty="0" smtClean="0"/>
              <a:t>Şirketin iç kontrolüne güvenilmesine rağmen kontrol testlerinin tasarlanmadığı ve uygulanmadığı</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Satış sürecindeki dönemsellik testi ile finansal tabloların kapanış işlemlerine ilişkin maddi doğrulama prosedürlerinin yapılmadığı</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İşletme için önemli işlem sınıfı, hesap bakiyesi ve açıklamalar için maddi doğrulama prosedürlerinin tasarlanıp ve uygulanmadığı</a:t>
            </a:r>
          </a:p>
          <a:p>
            <a:r>
              <a:rPr lang="tr-TR" dirty="0" smtClean="0"/>
              <a:t>3) </a:t>
            </a:r>
          </a:p>
          <a:p>
            <a:pPr marL="182880" lvl="0" indent="-182880" algn="just" defTabSz="914400">
              <a:spcBef>
                <a:spcPts val="1200"/>
              </a:spcBef>
              <a:buClr>
                <a:srgbClr val="C00000"/>
              </a:buClr>
              <a:buFont typeface="Wingdings" panose="05000000000000000000" pitchFamily="2" charset="2"/>
              <a:buChar char="q"/>
            </a:pPr>
            <a:r>
              <a:rPr lang="tr-TR" sz="1200" dirty="0" smtClean="0"/>
              <a:t>Hile kaynaklı </a:t>
            </a:r>
            <a:r>
              <a:rPr lang="tr-TR" sz="1200" dirty="0" err="1" smtClean="0"/>
              <a:t>ÖYR’lere</a:t>
            </a:r>
            <a:r>
              <a:rPr lang="tr-TR" sz="1200" dirty="0" smtClean="0"/>
              <a:t> açıklığın denetim ekibi içinde müzakere edilmediği,</a:t>
            </a:r>
          </a:p>
          <a:p>
            <a:pPr marL="182880" lvl="0" indent="-182880" algn="just" defTabSz="914400">
              <a:spcBef>
                <a:spcPts val="1200"/>
              </a:spcBef>
              <a:buClr>
                <a:srgbClr val="40BAD2"/>
              </a:buClr>
              <a:buFont typeface="Wingdings" panose="05000000000000000000" pitchFamily="2" charset="2"/>
              <a:buChar char="q"/>
            </a:pPr>
            <a:endParaRPr lang="tr-TR" sz="1200" dirty="0" smtClean="0"/>
          </a:p>
          <a:p>
            <a:pPr marL="182880" lvl="0" indent="-182880" algn="just" defTabSz="914400">
              <a:spcBef>
                <a:spcPts val="1200"/>
              </a:spcBef>
              <a:buClr>
                <a:srgbClr val="C00000"/>
              </a:buClr>
              <a:buFont typeface="Wingdings" panose="05000000000000000000" pitchFamily="2" charset="2"/>
              <a:buChar char="q"/>
            </a:pPr>
            <a:r>
              <a:rPr lang="tr-TR" sz="1200" dirty="0" smtClean="0"/>
              <a:t> Hasılatın muhasebeleştirilmesinde hile riskinin bulunduğu varsayımıyla hangi tür hâsılatın, hâsılat işlemlerinin veya yönetim beyanlarının hile kaynaklı </a:t>
            </a:r>
            <a:r>
              <a:rPr lang="tr-TR" sz="1200" dirty="0" err="1" smtClean="0"/>
              <a:t>ÖYR’lere</a:t>
            </a:r>
            <a:r>
              <a:rPr lang="tr-TR" sz="1200" dirty="0" smtClean="0"/>
              <a:t> sebep olabileceğinin değerlendirilmediği,</a:t>
            </a:r>
          </a:p>
          <a:p>
            <a:pPr marL="182880" lvl="0" indent="-182880" algn="just" defTabSz="914400">
              <a:spcBef>
                <a:spcPts val="1200"/>
              </a:spcBef>
              <a:buClr>
                <a:srgbClr val="40BAD2"/>
              </a:buClr>
              <a:buFont typeface="Wingdings" panose="05000000000000000000" pitchFamily="2" charset="2"/>
              <a:buChar char="q"/>
            </a:pPr>
            <a:endParaRPr lang="tr-TR" sz="1200" dirty="0" smtClean="0"/>
          </a:p>
          <a:p>
            <a:pPr marL="182880" lvl="0" indent="-182880" algn="just" defTabSz="914400">
              <a:spcBef>
                <a:spcPts val="1200"/>
              </a:spcBef>
              <a:buClr>
                <a:srgbClr val="C00000"/>
              </a:buClr>
              <a:buFont typeface="Wingdings" panose="05000000000000000000" pitchFamily="2" charset="2"/>
              <a:buChar char="q"/>
            </a:pPr>
            <a:r>
              <a:rPr lang="tr-TR" sz="1200" dirty="0" smtClean="0"/>
              <a:t> Hâsılata ilişkin hile kaynaklı </a:t>
            </a:r>
            <a:r>
              <a:rPr lang="tr-TR" sz="1200" dirty="0" err="1" smtClean="0"/>
              <a:t>ÖYR’nin</a:t>
            </a:r>
            <a:r>
              <a:rPr lang="tr-TR" sz="1200" dirty="0" smtClean="0"/>
              <a:t> bulunduğu varsayımının geçerli olmadığı sonucuna ulaşıldığı ancak bunun gerekçelerine çalışma kâğıtlarında yer verilmediği,</a:t>
            </a:r>
          </a:p>
          <a:p>
            <a:pPr marL="182880" lvl="0" indent="-182880" algn="just" defTabSz="914400">
              <a:spcBef>
                <a:spcPts val="1200"/>
              </a:spcBef>
              <a:buClr>
                <a:srgbClr val="40BAD2"/>
              </a:buClr>
              <a:buFont typeface="Wingdings" panose="05000000000000000000" pitchFamily="2" charset="2"/>
              <a:buChar char="q"/>
            </a:pPr>
            <a:endParaRPr lang="tr-TR" sz="1200" dirty="0" smtClean="0"/>
          </a:p>
          <a:p>
            <a:pPr marL="182880" lvl="0" indent="-182880" algn="just" defTabSz="914400">
              <a:spcBef>
                <a:spcPts val="1200"/>
              </a:spcBef>
              <a:buClr>
                <a:srgbClr val="C00000"/>
              </a:buClr>
              <a:buFont typeface="Wingdings" panose="05000000000000000000" pitchFamily="2" charset="2"/>
              <a:buChar char="q"/>
            </a:pPr>
            <a:r>
              <a:rPr lang="tr-TR" sz="1200" dirty="0" smtClean="0"/>
              <a:t> Hile ve hile riski faktörlerine karşı uygulanacak prosedürlerin tasarlanmadığı ve uygulanmadığı,</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İlişkili taraf işlemleri ile bağlantılı </a:t>
            </a:r>
            <a:r>
              <a:rPr lang="tr-TR" sz="1200" dirty="0" err="1" smtClean="0"/>
              <a:t>ÖYR’lerine</a:t>
            </a:r>
            <a:r>
              <a:rPr lang="tr-TR" sz="1200" dirty="0" smtClean="0"/>
              <a:t> yönelik anlayış elde edilmediği</a:t>
            </a:r>
          </a:p>
          <a:p>
            <a:pPr marL="0" lvl="0" indent="0" defTabSz="914400">
              <a:spcBef>
                <a:spcPts val="1200"/>
              </a:spcBef>
              <a:buClr>
                <a:srgbClr val="C00000"/>
              </a:buClr>
              <a:buFont typeface="Wingdings" panose="05000000000000000000" pitchFamily="2" charset="2"/>
              <a:buNone/>
            </a:pPr>
            <a:r>
              <a:rPr lang="tr-TR" sz="1200" dirty="0" smtClean="0"/>
              <a:t>4)</a:t>
            </a:r>
            <a:r>
              <a:rPr lang="tr-TR" sz="1200" baseline="0" dirty="0" smtClean="0"/>
              <a:t> </a:t>
            </a:r>
          </a:p>
          <a:p>
            <a:pPr marL="182880" lvl="0" indent="-182880" algn="just" defTabSz="914400">
              <a:spcBef>
                <a:spcPts val="1200"/>
              </a:spcBef>
              <a:buClr>
                <a:srgbClr val="C00000"/>
              </a:buClr>
              <a:buFont typeface="Wingdings" panose="05000000000000000000" pitchFamily="2" charset="2"/>
              <a:buChar char="q"/>
            </a:pPr>
            <a:r>
              <a:rPr lang="tr-TR" sz="1200" dirty="0" smtClean="0"/>
              <a:t>İşletmenin sürekliliği varsayımına ilişkin şüphe oluşturabilecek olay veya şartların yeterli derecede sorgulanmadığı,</a:t>
            </a:r>
          </a:p>
          <a:p>
            <a:pPr marL="182880" lvl="0" indent="-182880" algn="just"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İşletmenin sürekliliğinin devamına ilişkin olarak Şirket yönetimi tarafından bir değerlendirme yapılıp yapılmadığının belirlenmediği,</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Şirket yöneticilerinin sık değişmesi durumunun ciddi şüphe oluşturabilecek olay ve durum olarak değerlendirilmediği</a:t>
            </a:r>
          </a:p>
          <a:p>
            <a:pPr marL="0" lvl="0" indent="0" defTabSz="914400">
              <a:spcBef>
                <a:spcPts val="1200"/>
              </a:spcBef>
              <a:buClr>
                <a:srgbClr val="C00000"/>
              </a:buClr>
              <a:buFont typeface="Wingdings" panose="05000000000000000000" pitchFamily="2" charset="2"/>
              <a:buNone/>
            </a:pPr>
            <a:endParaRPr lang="tr-TR" sz="1200" dirty="0" smtClean="0"/>
          </a:p>
          <a:p>
            <a:pPr marL="182880" lvl="0" indent="-182880" algn="just" defTabSz="914400">
              <a:spcBef>
                <a:spcPts val="1200"/>
              </a:spcBef>
              <a:buClr>
                <a:srgbClr val="C00000"/>
              </a:buClr>
              <a:buFont typeface="Wingdings" panose="05000000000000000000" pitchFamily="2" charset="2"/>
              <a:buChar char="q"/>
            </a:pPr>
            <a:r>
              <a:rPr lang="tr-TR" sz="1200" dirty="0" smtClean="0"/>
              <a:t>Yönetim Kurulu üyesinin istifası,</a:t>
            </a:r>
          </a:p>
          <a:p>
            <a:pPr marL="182880" lvl="0" indent="-182880" algn="just" defTabSz="914400">
              <a:spcBef>
                <a:spcPts val="1200"/>
              </a:spcBef>
              <a:buClr>
                <a:srgbClr val="C00000"/>
              </a:buClr>
              <a:buFont typeface="Wingdings" panose="05000000000000000000" pitchFamily="2" charset="2"/>
              <a:buChar char="q"/>
            </a:pPr>
            <a:r>
              <a:rPr lang="tr-TR" sz="1200" dirty="0" smtClean="0"/>
              <a:t> Kesilen idari para cezaları, işletmenin aleyhte ve lehte davalarının sıklığı,</a:t>
            </a:r>
          </a:p>
          <a:p>
            <a:pPr marL="182880" lvl="0" indent="-182880" algn="just" defTabSz="914400">
              <a:spcBef>
                <a:spcPts val="1200"/>
              </a:spcBef>
              <a:buClr>
                <a:srgbClr val="C00000"/>
              </a:buClr>
              <a:buFont typeface="Wingdings" panose="05000000000000000000" pitchFamily="2" charset="2"/>
              <a:buChar char="q"/>
            </a:pPr>
            <a:r>
              <a:rPr lang="tr-TR" sz="1200" dirty="0" smtClean="0"/>
              <a:t> Çalışan sayısının azalması,</a:t>
            </a:r>
          </a:p>
          <a:p>
            <a:pPr marL="182880" lvl="0" indent="-182880" algn="just" defTabSz="914400">
              <a:spcBef>
                <a:spcPts val="1200"/>
              </a:spcBef>
              <a:buClr>
                <a:srgbClr val="C00000"/>
              </a:buClr>
              <a:buFont typeface="Wingdings" panose="05000000000000000000" pitchFamily="2" charset="2"/>
              <a:buChar char="q"/>
            </a:pPr>
            <a:r>
              <a:rPr lang="tr-TR" sz="1200" dirty="0" smtClean="0"/>
              <a:t> Yabancı para cinsinden kredilerdeki artış,</a:t>
            </a:r>
          </a:p>
          <a:p>
            <a:pPr marL="182880" lvl="0" indent="-182880" algn="just" defTabSz="914400">
              <a:spcBef>
                <a:spcPts val="1200"/>
              </a:spcBef>
              <a:buClr>
                <a:srgbClr val="C00000"/>
              </a:buClr>
              <a:buFont typeface="Wingdings" panose="05000000000000000000" pitchFamily="2" charset="2"/>
              <a:buChar char="q"/>
            </a:pPr>
            <a:r>
              <a:rPr lang="tr-TR" sz="1200" dirty="0" smtClean="0"/>
              <a:t> Kısa vadeli yükümlülükleri toplam dönen varlıklarını aşmış olması</a:t>
            </a:r>
          </a:p>
          <a:p>
            <a:pPr marL="114300" lvl="0" indent="0" algn="just" defTabSz="914400">
              <a:spcBef>
                <a:spcPts val="1200"/>
              </a:spcBef>
              <a:buClr>
                <a:srgbClr val="40BAD2"/>
              </a:buClr>
              <a:buNone/>
            </a:pPr>
            <a:r>
              <a:rPr lang="tr-TR" sz="1200" dirty="0" smtClean="0"/>
              <a:t>gibi işletmenin sürekliliğinin devamına ilişkin önemli belirsizlik oluşturabilecek durumlar bulunmasına rağmen gerekli prosedürlerin uygulanmadığı</a:t>
            </a:r>
          </a:p>
          <a:p>
            <a:pPr marL="0" lvl="0" indent="0" defTabSz="914400">
              <a:spcBef>
                <a:spcPts val="1200"/>
              </a:spcBef>
              <a:buClr>
                <a:srgbClr val="C00000"/>
              </a:buClr>
              <a:buFont typeface="Wingdings" panose="05000000000000000000" pitchFamily="2" charset="2"/>
              <a:buNone/>
            </a:pPr>
            <a:endParaRPr lang="tr-TR" sz="1200" dirty="0" smtClean="0"/>
          </a:p>
          <a:p>
            <a:pPr marL="0" lvl="0" indent="0" defTabSz="914400">
              <a:spcBef>
                <a:spcPts val="1200"/>
              </a:spcBef>
              <a:buClr>
                <a:srgbClr val="C00000"/>
              </a:buClr>
              <a:buFont typeface="Wingdings" panose="05000000000000000000" pitchFamily="2" charset="2"/>
              <a:buNone/>
            </a:pPr>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10</a:t>
            </a:fld>
            <a:endParaRPr lang="tr-TR"/>
          </a:p>
        </p:txBody>
      </p:sp>
    </p:spTree>
    <p:extLst>
      <p:ext uri="{BB962C8B-B14F-4D97-AF65-F5344CB8AC3E}">
        <p14:creationId xmlns:p14="http://schemas.microsoft.com/office/powerpoint/2010/main" val="4235530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lvl="0" indent="0" defTabSz="914400">
              <a:spcBef>
                <a:spcPts val="1200"/>
              </a:spcBef>
              <a:buClr>
                <a:srgbClr val="C00000"/>
              </a:buClr>
              <a:buFont typeface="Wingdings" panose="05000000000000000000" pitchFamily="2" charset="2"/>
              <a:buNone/>
            </a:pPr>
            <a:r>
              <a:rPr lang="tr-TR" dirty="0" smtClean="0"/>
              <a:t>1)</a:t>
            </a:r>
          </a:p>
          <a:p>
            <a:pPr marL="182880" lvl="0" indent="-182880" defTabSz="914400">
              <a:spcBef>
                <a:spcPts val="1200"/>
              </a:spcBef>
              <a:buClr>
                <a:srgbClr val="C00000"/>
              </a:buClr>
              <a:buFont typeface="Wingdings" panose="05000000000000000000" pitchFamily="2" charset="2"/>
              <a:buChar char="q"/>
            </a:pPr>
            <a:r>
              <a:rPr lang="tr-TR" dirty="0" smtClean="0"/>
              <a:t> </a:t>
            </a:r>
            <a:r>
              <a:rPr lang="tr-TR" sz="1200" dirty="0" smtClean="0"/>
              <a:t>Stok sayımlarına iştirak etmeme</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Net gerçekleşebilir değer testinin yapılmamış olması</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Vadeli alımlarda finansman gideri ayrıştırmasının yapılmaması</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Stok sayımında test edilen kalemlerin ana kitleyi temsil etmemesi</a:t>
            </a:r>
          </a:p>
          <a:p>
            <a:endParaRPr lang="tr-TR" dirty="0" smtClean="0"/>
          </a:p>
          <a:p>
            <a:r>
              <a:rPr lang="tr-TR" dirty="0" smtClean="0"/>
              <a:t>2) </a:t>
            </a:r>
          </a:p>
          <a:p>
            <a:pPr>
              <a:buClr>
                <a:srgbClr val="C00000"/>
              </a:buClr>
              <a:buFont typeface="Wingdings" panose="05000000000000000000" pitchFamily="2" charset="2"/>
              <a:buChar char="q"/>
            </a:pPr>
            <a:r>
              <a:rPr lang="tr-TR" sz="1200" dirty="0" smtClean="0"/>
              <a:t>Arsaların üzerlerindeki yapılardan ayrı olarak finansal tablolara yansıtılmadığı ve binalar hesabında izlenmekte olduğu,</a:t>
            </a:r>
          </a:p>
          <a:p>
            <a:pPr>
              <a:buFont typeface="Wingdings" panose="05000000000000000000" pitchFamily="2" charset="2"/>
              <a:buChar char="q"/>
            </a:pPr>
            <a:endParaRPr lang="tr-TR" sz="1200" dirty="0" smtClean="0"/>
          </a:p>
          <a:p>
            <a:pPr>
              <a:buClr>
                <a:srgbClr val="C00000"/>
              </a:buClr>
              <a:buFont typeface="Wingdings" panose="05000000000000000000" pitchFamily="2" charset="2"/>
              <a:buChar char="q"/>
            </a:pPr>
            <a:r>
              <a:rPr lang="tr-TR" sz="1200" dirty="0" smtClean="0"/>
              <a:t>Taşınmazların yararlı ömürleri ve kalıntı değerlerinin standartlara uygun olarak belirlenip belirlenmediğinin incelenmediği,</a:t>
            </a:r>
          </a:p>
          <a:p>
            <a:pPr>
              <a:buFont typeface="Wingdings" panose="05000000000000000000" pitchFamily="2" charset="2"/>
              <a:buChar char="q"/>
            </a:pPr>
            <a:endParaRPr lang="tr-TR" sz="1200" dirty="0" smtClean="0"/>
          </a:p>
          <a:p>
            <a:pPr>
              <a:buClr>
                <a:srgbClr val="C00000"/>
              </a:buClr>
              <a:buFont typeface="Wingdings" panose="05000000000000000000" pitchFamily="2" charset="2"/>
              <a:buChar char="q"/>
            </a:pPr>
            <a:r>
              <a:rPr lang="tr-TR" sz="1200" dirty="0" smtClean="0"/>
              <a:t>Yeniden değerleme modeliyle değerlenen binalara tarihi maliyetler esas alınarak amortisman ayrılması,</a:t>
            </a:r>
          </a:p>
          <a:p>
            <a:pPr>
              <a:buFont typeface="Wingdings" panose="05000000000000000000" pitchFamily="2" charset="2"/>
              <a:buChar char="q"/>
            </a:pPr>
            <a:endParaRPr lang="tr-TR" sz="1200" dirty="0" smtClean="0"/>
          </a:p>
          <a:p>
            <a:pPr>
              <a:buClr>
                <a:srgbClr val="C00000"/>
              </a:buClr>
              <a:buFont typeface="Wingdings" panose="05000000000000000000" pitchFamily="2" charset="2"/>
              <a:buChar char="q"/>
            </a:pPr>
            <a:r>
              <a:rPr lang="tr-TR" sz="1200" dirty="0" err="1" smtClean="0"/>
              <a:t>Kıst</a:t>
            </a:r>
            <a:r>
              <a:rPr lang="tr-TR" sz="1200" dirty="0" smtClean="0"/>
              <a:t> amortisman hesaplamasının dikkate alınmadığı</a:t>
            </a:r>
          </a:p>
          <a:p>
            <a:pPr>
              <a:buClr>
                <a:srgbClr val="C00000"/>
              </a:buClr>
              <a:buFont typeface="Wingdings" panose="05000000000000000000" pitchFamily="2" charset="2"/>
              <a:buChar char="q"/>
            </a:pPr>
            <a:endParaRPr lang="tr-TR" sz="1200" dirty="0" smtClean="0"/>
          </a:p>
          <a:p>
            <a:pPr>
              <a:buClr>
                <a:srgbClr val="C00000"/>
              </a:buClr>
              <a:buFont typeface="Wingdings" panose="05000000000000000000" pitchFamily="2" charset="2"/>
              <a:buChar char="q"/>
            </a:pPr>
            <a:r>
              <a:rPr lang="tr-TR" sz="1200" dirty="0" smtClean="0"/>
              <a:t>Değerinde önemli artışlar meydana gelmesine rağmen yeniden değerlemenin yapılmaması</a:t>
            </a:r>
          </a:p>
          <a:p>
            <a:pPr>
              <a:buFont typeface="Wingdings" panose="05000000000000000000" pitchFamily="2" charset="2"/>
              <a:buChar char="q"/>
            </a:pPr>
            <a:endParaRPr lang="tr-TR" sz="1200" dirty="0" smtClean="0"/>
          </a:p>
          <a:p>
            <a:pPr marL="114300" indent="0">
              <a:buNone/>
            </a:pPr>
            <a:endParaRPr lang="tr-TR" sz="1200" dirty="0" smtClean="0"/>
          </a:p>
          <a:p>
            <a:pPr>
              <a:buClr>
                <a:srgbClr val="C00000"/>
              </a:buClr>
              <a:buFont typeface="Wingdings" panose="05000000000000000000" pitchFamily="2" charset="2"/>
              <a:buChar char="q"/>
            </a:pPr>
            <a:r>
              <a:rPr lang="tr-TR" sz="1200" dirty="0" smtClean="0"/>
              <a:t> Faydalı ömrü tükenmiş duran varlıkların olmasına karşılık faydalı ömrü ve kalıntı değerine ilişkin tahmin değişikliği yapılmaması</a:t>
            </a:r>
          </a:p>
          <a:p>
            <a:endParaRPr lang="tr-TR" sz="1200" dirty="0" smtClean="0"/>
          </a:p>
          <a:p>
            <a:pPr marL="114300" indent="0">
              <a:buNone/>
            </a:pPr>
            <a:endParaRPr lang="tr-TR" sz="1200" dirty="0" smtClean="0"/>
          </a:p>
          <a:p>
            <a:pPr>
              <a:buClr>
                <a:srgbClr val="C00000"/>
              </a:buClr>
              <a:buFont typeface="Wingdings" panose="05000000000000000000" pitchFamily="2" charset="2"/>
              <a:buChar char="q"/>
            </a:pPr>
            <a:r>
              <a:rPr lang="tr-TR" sz="1200" dirty="0" smtClean="0"/>
              <a:t> Gerekli finansal tablo açıklamalarının yapılmaması</a:t>
            </a:r>
          </a:p>
          <a:p>
            <a:pPr>
              <a:buClr>
                <a:srgbClr val="C00000"/>
              </a:buClr>
              <a:buFont typeface="Wingdings" panose="05000000000000000000" pitchFamily="2" charset="2"/>
              <a:buNone/>
            </a:pPr>
            <a:endParaRPr lang="tr-TR" sz="1200" dirty="0" smtClean="0"/>
          </a:p>
          <a:p>
            <a:pPr>
              <a:buClr>
                <a:srgbClr val="C00000"/>
              </a:buClr>
              <a:buFont typeface="Wingdings" panose="05000000000000000000" pitchFamily="2" charset="2"/>
              <a:buNone/>
            </a:pPr>
            <a:r>
              <a:rPr lang="tr-TR" sz="1200" dirty="0" smtClean="0"/>
              <a:t>3) </a:t>
            </a:r>
          </a:p>
          <a:p>
            <a:pPr>
              <a:buClr>
                <a:srgbClr val="C00000"/>
              </a:buClr>
              <a:buFont typeface="Wingdings" panose="05000000000000000000" pitchFamily="2" charset="2"/>
              <a:buChar char="q"/>
            </a:pPr>
            <a:endParaRPr lang="tr-TR" sz="1200" dirty="0" smtClean="0"/>
          </a:p>
          <a:p>
            <a:pPr marL="182880" lvl="0" indent="-182880">
              <a:lnSpc>
                <a:spcPct val="90000"/>
              </a:lnSpc>
              <a:spcBef>
                <a:spcPts val="1200"/>
              </a:spcBef>
              <a:buClr>
                <a:srgbClr val="C00000"/>
              </a:buClr>
              <a:buFont typeface="Wingdings" panose="05000000000000000000" pitchFamily="2" charset="2"/>
              <a:buChar char="q"/>
            </a:pPr>
            <a:r>
              <a:rPr lang="tr-TR" sz="1200" dirty="0" smtClean="0"/>
              <a:t>Satışların kayıtlara doğru olarak yansıtılıp yansıtılmadığı,</a:t>
            </a:r>
          </a:p>
          <a:p>
            <a:pPr marL="182880" lvl="0" indent="-182880">
              <a:lnSpc>
                <a:spcPct val="90000"/>
              </a:lnSpc>
              <a:spcBef>
                <a:spcPts val="1200"/>
              </a:spcBef>
              <a:buClr>
                <a:srgbClr val="C00000"/>
              </a:buClr>
              <a:buFont typeface="Wingdings" panose="05000000000000000000" pitchFamily="2" charset="2"/>
              <a:buChar char="q"/>
            </a:pPr>
            <a:r>
              <a:rPr lang="tr-TR" sz="1200" dirty="0" smtClean="0"/>
              <a:t> Kayıtlara yansıtılmamış satışların olup olmadığı, </a:t>
            </a:r>
          </a:p>
          <a:p>
            <a:pPr marL="182880" lvl="0" indent="-182880">
              <a:lnSpc>
                <a:spcPct val="90000"/>
              </a:lnSpc>
              <a:spcBef>
                <a:spcPts val="1200"/>
              </a:spcBef>
              <a:buClr>
                <a:srgbClr val="C00000"/>
              </a:buClr>
              <a:buFont typeface="Wingdings" panose="05000000000000000000" pitchFamily="2" charset="2"/>
              <a:buChar char="q"/>
            </a:pPr>
            <a:r>
              <a:rPr lang="tr-TR" sz="1200" dirty="0" smtClean="0"/>
              <a:t> Mal satışına ilişkin hasılatın finansal tablolara yansıtılması için gerekli koşulların sağlanıp sağlanmadığı, </a:t>
            </a:r>
          </a:p>
          <a:p>
            <a:pPr marL="182880" lvl="0" indent="-182880">
              <a:lnSpc>
                <a:spcPct val="90000"/>
              </a:lnSpc>
              <a:spcBef>
                <a:spcPts val="1200"/>
              </a:spcBef>
              <a:buClr>
                <a:srgbClr val="C00000"/>
              </a:buClr>
              <a:buFont typeface="Wingdings" panose="05000000000000000000" pitchFamily="2" charset="2"/>
              <a:buChar char="q"/>
            </a:pPr>
            <a:r>
              <a:rPr lang="tr-TR" sz="1200" dirty="0" smtClean="0"/>
              <a:t> Satış ve satıştan iadelere ilişkin işlemlerin başlatılması, gerçekleştirilmesi ve muhasebeleştirilmesine yönelik kontrollerin yapılması ve değerlendirilmesi,</a:t>
            </a:r>
          </a:p>
          <a:p>
            <a:pPr marL="182880" lvl="0" indent="-182880">
              <a:lnSpc>
                <a:spcPct val="90000"/>
              </a:lnSpc>
              <a:spcBef>
                <a:spcPts val="1200"/>
              </a:spcBef>
              <a:buClr>
                <a:srgbClr val="C00000"/>
              </a:buClr>
              <a:buFont typeface="Wingdings" panose="05000000000000000000" pitchFamily="2" charset="2"/>
              <a:buChar char="q"/>
            </a:pPr>
            <a:r>
              <a:rPr lang="tr-TR" sz="1200" dirty="0" smtClean="0"/>
              <a:t> Özellikle dönem sonlarında gerçekleşen satışların doğru döneme kaydedilip kaydedilmediği,</a:t>
            </a:r>
          </a:p>
          <a:p>
            <a:pPr>
              <a:buClr>
                <a:srgbClr val="C00000"/>
              </a:buClr>
              <a:buFont typeface="Wingdings" panose="05000000000000000000" pitchFamily="2" charset="2"/>
              <a:buChar char="q"/>
            </a:pPr>
            <a:endParaRPr lang="tr-TR" sz="1200" dirty="0" smtClean="0"/>
          </a:p>
          <a:p>
            <a:r>
              <a:rPr lang="tr-TR" dirty="0" smtClean="0"/>
              <a:t>4)</a:t>
            </a:r>
          </a:p>
          <a:p>
            <a:pPr marL="114300" lvl="0">
              <a:lnSpc>
                <a:spcPct val="90000"/>
              </a:lnSpc>
              <a:spcBef>
                <a:spcPts val="1200"/>
              </a:spcBef>
              <a:buClr>
                <a:srgbClr val="40BAD2"/>
              </a:buClr>
            </a:pPr>
            <a:endParaRPr lang="tr-TR" sz="1200" dirty="0" smtClean="0"/>
          </a:p>
          <a:p>
            <a:pPr marL="182880" lvl="0" indent="-182880">
              <a:lnSpc>
                <a:spcPct val="90000"/>
              </a:lnSpc>
              <a:spcBef>
                <a:spcPts val="1200"/>
              </a:spcBef>
              <a:buClr>
                <a:srgbClr val="C00000"/>
              </a:buClr>
              <a:buFont typeface="Wingdings" panose="05000000000000000000" pitchFamily="2" charset="2"/>
              <a:buChar char="q"/>
            </a:pPr>
            <a:r>
              <a:rPr lang="tr-TR" sz="1200" dirty="0" smtClean="0"/>
              <a:t> Yatırım amaçlı elde bulundurulan gayrimenkullerin Maddi Duran Varlıklar içerisinden ayrıştırılmadığı</a:t>
            </a:r>
          </a:p>
          <a:p>
            <a:pPr marL="182880" lvl="0" indent="-182880">
              <a:lnSpc>
                <a:spcPct val="90000"/>
              </a:lnSpc>
              <a:spcBef>
                <a:spcPts val="1200"/>
              </a:spcBef>
              <a:buClr>
                <a:srgbClr val="40BAD2"/>
              </a:buClr>
              <a:buFont typeface="Wingdings" panose="05000000000000000000" pitchFamily="2" charset="2"/>
              <a:buChar char="q"/>
            </a:pPr>
            <a:endParaRPr lang="tr-TR" sz="1200" dirty="0" smtClean="0"/>
          </a:p>
          <a:p>
            <a:pPr marL="182880" lvl="0" indent="-182880">
              <a:lnSpc>
                <a:spcPct val="90000"/>
              </a:lnSpc>
              <a:spcBef>
                <a:spcPts val="1200"/>
              </a:spcBef>
              <a:buClr>
                <a:srgbClr val="C00000"/>
              </a:buClr>
              <a:buFont typeface="Wingdings" panose="05000000000000000000" pitchFamily="2" charset="2"/>
              <a:buChar char="q"/>
            </a:pPr>
            <a:r>
              <a:rPr lang="tr-TR" sz="1200" dirty="0" smtClean="0"/>
              <a:t> GUD Yöntemi kullanılarak raporlanan yatırım amaçlı gayrimenkuller için amortisman ayrılması</a:t>
            </a:r>
          </a:p>
          <a:p>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11</a:t>
            </a:fld>
            <a:endParaRPr lang="tr-TR"/>
          </a:p>
        </p:txBody>
      </p:sp>
    </p:spTree>
    <p:extLst>
      <p:ext uri="{BB962C8B-B14F-4D97-AF65-F5344CB8AC3E}">
        <p14:creationId xmlns:p14="http://schemas.microsoft.com/office/powerpoint/2010/main" val="4179445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lvl="0" indent="0" defTabSz="914400">
              <a:spcBef>
                <a:spcPts val="1200"/>
              </a:spcBef>
              <a:buClr>
                <a:srgbClr val="C00000"/>
              </a:buClr>
              <a:buFont typeface="Wingdings" panose="05000000000000000000" pitchFamily="2" charset="2"/>
              <a:buNone/>
            </a:pPr>
            <a:r>
              <a:rPr lang="tr-TR" dirty="0" smtClean="0"/>
              <a:t>1)</a:t>
            </a:r>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12</a:t>
            </a:fld>
            <a:endParaRPr lang="tr-TR"/>
          </a:p>
        </p:txBody>
      </p:sp>
    </p:spTree>
    <p:extLst>
      <p:ext uri="{BB962C8B-B14F-4D97-AF65-F5344CB8AC3E}">
        <p14:creationId xmlns:p14="http://schemas.microsoft.com/office/powerpoint/2010/main" val="4110565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0" kern="1200" dirty="0" smtClean="0">
                <a:solidFill>
                  <a:schemeClr val="tx1"/>
                </a:solidFill>
                <a:effectLst/>
                <a:latin typeface="+mn-lt"/>
                <a:ea typeface="+mn-ea"/>
                <a:cs typeface="+mn-cs"/>
              </a:rPr>
              <a:t>1) Tarihi maliyetten çıkış fiyatlı</a:t>
            </a:r>
            <a:r>
              <a:rPr lang="tr-TR" sz="1200" b="0" i="0" kern="1200" baseline="0" dirty="0" smtClean="0">
                <a:solidFill>
                  <a:schemeClr val="tx1"/>
                </a:solidFill>
                <a:effectLst/>
                <a:latin typeface="+mn-lt"/>
                <a:ea typeface="+mn-ea"/>
                <a:cs typeface="+mn-cs"/>
              </a:rPr>
              <a:t> bir muhasebe anlayışına Borsa değeri defter değeri farkı…</a:t>
            </a:r>
            <a:endParaRPr lang="tr-TR" sz="1200" b="0" i="0" kern="1200" dirty="0" smtClean="0">
              <a:solidFill>
                <a:schemeClr val="tx1"/>
              </a:solidFill>
              <a:effectLst/>
              <a:latin typeface="+mn-lt"/>
              <a:ea typeface="+mn-ea"/>
              <a:cs typeface="+mn-cs"/>
            </a:endParaRPr>
          </a:p>
          <a:p>
            <a:r>
              <a:rPr lang="tr-TR" sz="1200" b="0" i="0" kern="1200" dirty="0" smtClean="0">
                <a:solidFill>
                  <a:schemeClr val="tx1"/>
                </a:solidFill>
                <a:effectLst/>
                <a:latin typeface="+mn-lt"/>
                <a:ea typeface="+mn-ea"/>
                <a:cs typeface="+mn-cs"/>
              </a:rPr>
              <a:t>3)</a:t>
            </a:r>
            <a:r>
              <a:rPr lang="tr-TR"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The profession must embrace new technologies.</a:t>
            </a:r>
          </a:p>
          <a:p>
            <a:r>
              <a:rPr lang="en-US" sz="1200" b="0" i="0" kern="1200" dirty="0" smtClean="0">
                <a:solidFill>
                  <a:schemeClr val="tx1"/>
                </a:solidFill>
                <a:effectLst/>
                <a:latin typeface="+mn-lt"/>
                <a:ea typeface="+mn-ea"/>
                <a:cs typeface="+mn-cs"/>
              </a:rPr>
              <a:t>Barriers to change that hinder the use of innovation in auditing must be removed.</a:t>
            </a:r>
          </a:p>
          <a:p>
            <a:r>
              <a:rPr lang="en-US" sz="1200" b="0" i="0" kern="1200" dirty="0" smtClean="0">
                <a:solidFill>
                  <a:schemeClr val="tx1"/>
                </a:solidFill>
                <a:effectLst/>
                <a:latin typeface="+mn-lt"/>
                <a:ea typeface="+mn-ea"/>
                <a:cs typeface="+mn-cs"/>
              </a:rPr>
              <a:t>Trust in audit needs to be strengthened.</a:t>
            </a:r>
          </a:p>
          <a:p>
            <a:r>
              <a:rPr lang="en-US" sz="1200" b="0" i="0" kern="1200" dirty="0" smtClean="0">
                <a:solidFill>
                  <a:schemeClr val="tx1"/>
                </a:solidFill>
                <a:effectLst/>
                <a:latin typeface="+mn-lt"/>
                <a:ea typeface="+mn-ea"/>
                <a:cs typeface="+mn-cs"/>
              </a:rPr>
              <a:t>Auditing must adapt to changing demands placed on it.</a:t>
            </a:r>
          </a:p>
          <a:p>
            <a:endParaRPr lang="tr-TR" dirty="0" smtClean="0"/>
          </a:p>
          <a:p>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13</a:t>
            </a:fld>
            <a:endParaRPr lang="tr-TR"/>
          </a:p>
        </p:txBody>
      </p:sp>
    </p:spTree>
    <p:extLst>
      <p:ext uri="{BB962C8B-B14F-4D97-AF65-F5344CB8AC3E}">
        <p14:creationId xmlns:p14="http://schemas.microsoft.com/office/powerpoint/2010/main" val="19285598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sz="1200" b="0" i="0" kern="1200" dirty="0" smtClean="0">
              <a:solidFill>
                <a:schemeClr val="tx1"/>
              </a:solidFill>
              <a:effectLst/>
              <a:latin typeface="+mn-lt"/>
              <a:ea typeface="+mn-ea"/>
              <a:cs typeface="+mn-cs"/>
            </a:endParaRPr>
          </a:p>
          <a:p>
            <a:r>
              <a:rPr lang="tr-TR" sz="1200" b="0" i="0" kern="1200" dirty="0" smtClean="0">
                <a:solidFill>
                  <a:schemeClr val="tx1"/>
                </a:solidFill>
                <a:effectLst/>
                <a:latin typeface="+mn-lt"/>
                <a:ea typeface="+mn-ea"/>
                <a:cs typeface="+mn-cs"/>
              </a:rPr>
              <a:t>1) </a:t>
            </a:r>
          </a:p>
          <a:p>
            <a:endParaRPr lang="tr-TR" sz="1200" b="0" i="0" kern="1200" dirty="0" smtClean="0">
              <a:solidFill>
                <a:schemeClr val="tx1"/>
              </a:solidFill>
              <a:effectLst/>
              <a:latin typeface="+mn-lt"/>
              <a:ea typeface="+mn-ea"/>
              <a:cs typeface="+mn-cs"/>
            </a:endParaRPr>
          </a:p>
          <a:p>
            <a:endParaRPr lang="tr-TR" sz="1200" b="0" i="0" kern="1200" dirty="0" smtClean="0">
              <a:solidFill>
                <a:schemeClr val="tx1"/>
              </a:solidFill>
              <a:effectLst/>
              <a:latin typeface="+mn-lt"/>
              <a:ea typeface="+mn-ea"/>
              <a:cs typeface="+mn-cs"/>
            </a:endParaRPr>
          </a:p>
          <a:p>
            <a:r>
              <a:rPr lang="tr-TR" sz="1200" b="0" i="0" kern="1200" dirty="0" smtClean="0">
                <a:solidFill>
                  <a:schemeClr val="tx1"/>
                </a:solidFill>
                <a:effectLst/>
                <a:latin typeface="+mn-lt"/>
                <a:ea typeface="+mn-ea"/>
                <a:cs typeface="+mn-cs"/>
              </a:rPr>
              <a:t>3)</a:t>
            </a:r>
            <a:r>
              <a:rPr lang="tr-TR"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The profession must embrace new technologies.</a:t>
            </a:r>
          </a:p>
          <a:p>
            <a:r>
              <a:rPr lang="en-US" sz="1200" b="0" i="0" kern="1200" dirty="0" smtClean="0">
                <a:solidFill>
                  <a:schemeClr val="tx1"/>
                </a:solidFill>
                <a:effectLst/>
                <a:latin typeface="+mn-lt"/>
                <a:ea typeface="+mn-ea"/>
                <a:cs typeface="+mn-cs"/>
              </a:rPr>
              <a:t>Barriers to change that hinder the use of innovation in auditing must be removed.</a:t>
            </a:r>
          </a:p>
          <a:p>
            <a:r>
              <a:rPr lang="en-US" sz="1200" b="0" i="0" kern="1200" dirty="0" smtClean="0">
                <a:solidFill>
                  <a:schemeClr val="tx1"/>
                </a:solidFill>
                <a:effectLst/>
                <a:latin typeface="+mn-lt"/>
                <a:ea typeface="+mn-ea"/>
                <a:cs typeface="+mn-cs"/>
              </a:rPr>
              <a:t>Trust in audit needs to be strengthened.</a:t>
            </a:r>
          </a:p>
          <a:p>
            <a:r>
              <a:rPr lang="en-US" sz="1200" b="0" i="0" kern="1200" dirty="0" smtClean="0">
                <a:solidFill>
                  <a:schemeClr val="tx1"/>
                </a:solidFill>
                <a:effectLst/>
                <a:latin typeface="+mn-lt"/>
                <a:ea typeface="+mn-ea"/>
                <a:cs typeface="+mn-cs"/>
              </a:rPr>
              <a:t>Auditing must adapt to changing demands placed on it.</a:t>
            </a:r>
          </a:p>
          <a:p>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14</a:t>
            </a:fld>
            <a:endParaRPr lang="tr-TR"/>
          </a:p>
        </p:txBody>
      </p:sp>
    </p:spTree>
    <p:extLst>
      <p:ext uri="{BB962C8B-B14F-4D97-AF65-F5344CB8AC3E}">
        <p14:creationId xmlns:p14="http://schemas.microsoft.com/office/powerpoint/2010/main" val="22582511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smtClean="0">
                <a:solidFill>
                  <a:schemeClr val="tx1"/>
                </a:solidFill>
                <a:effectLst/>
                <a:latin typeface="+mn-lt"/>
                <a:ea typeface="+mn-ea"/>
                <a:cs typeface="+mn-cs"/>
              </a:rPr>
              <a:t>by Arnold </a:t>
            </a:r>
            <a:r>
              <a:rPr lang="en-US" sz="1200" b="1" i="0" kern="1200" dirty="0" err="1" smtClean="0">
                <a:solidFill>
                  <a:schemeClr val="tx1"/>
                </a:solidFill>
                <a:effectLst/>
                <a:latin typeface="+mn-lt"/>
                <a:ea typeface="+mn-ea"/>
                <a:cs typeface="+mn-cs"/>
              </a:rPr>
              <a:t>Schilder</a:t>
            </a:r>
            <a:r>
              <a:rPr lang="en-US" sz="1200" b="1" i="0" kern="1200" dirty="0" smtClean="0">
                <a:solidFill>
                  <a:schemeClr val="tx1"/>
                </a:solidFill>
                <a:effectLst/>
                <a:latin typeface="+mn-lt"/>
                <a:ea typeface="+mn-ea"/>
                <a:cs typeface="+mn-cs"/>
              </a:rPr>
              <a:t>, IAASB Chairman</a:t>
            </a:r>
          </a:p>
          <a:p>
            <a:pPr marL="0" marR="0" lvl="0" indent="0" algn="l" defTabSz="914400" rtl="0" eaLnBrk="1" fontAlgn="auto" latinLnBrk="0" hangingPunct="1">
              <a:lnSpc>
                <a:spcPct val="100000"/>
              </a:lnSpc>
              <a:spcBef>
                <a:spcPts val="0"/>
              </a:spcBef>
              <a:spcAft>
                <a:spcPts val="0"/>
              </a:spcAft>
              <a:buClrTx/>
              <a:buSzTx/>
              <a:buFontTx/>
              <a:buNone/>
              <a:tabLst/>
              <a:defRPr/>
            </a:pPr>
            <a:endParaRPr lang="tr-TR" sz="1200" dirty="0" smtClean="0">
              <a:solidFill>
                <a:srgbClr val="000000">
                  <a:lumMod val="65000"/>
                  <a:lumOff val="35000"/>
                </a:srgbClr>
              </a:solidFill>
              <a:latin typeface="Corbel" panose="020B050302020402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smtClean="0">
                <a:solidFill>
                  <a:srgbClr val="000000">
                    <a:lumMod val="65000"/>
                    <a:lumOff val="35000"/>
                  </a:srgbClr>
                </a:solidFill>
                <a:latin typeface="Corbel" panose="020B0503020204020204"/>
              </a:rPr>
              <a:t>(Müşteri için değerli olan ne, ve bu değeri tehdit eden unsurlar neler)</a:t>
            </a:r>
          </a:p>
          <a:p>
            <a:endParaRPr lang="tr-TR" dirty="0" smtClean="0"/>
          </a:p>
          <a:p>
            <a:pPr rtl="0"/>
            <a:r>
              <a:rPr lang="en-US" sz="1200" b="0" i="0" kern="1200" dirty="0" smtClean="0">
                <a:solidFill>
                  <a:schemeClr val="tx1"/>
                </a:solidFill>
                <a:effectLst/>
                <a:latin typeface="+mn-lt"/>
                <a:ea typeface="+mn-ea"/>
                <a:cs typeface="+mn-cs"/>
              </a:rPr>
              <a:t>Professional skepticism is about the appropriate mindset of the auditor. It is relevant throughout the entire audit.</a:t>
            </a:r>
          </a:p>
          <a:p>
            <a:pPr rtl="0"/>
            <a:r>
              <a:rPr lang="en-US" sz="1200" b="0" i="0" kern="1200" dirty="0" smtClean="0">
                <a:solidFill>
                  <a:schemeClr val="tx1"/>
                </a:solidFill>
                <a:effectLst/>
                <a:latin typeface="+mn-lt"/>
                <a:ea typeface="+mn-ea"/>
                <a:cs typeface="+mn-cs"/>
              </a:rPr>
              <a:t>A sufficient knowledge of the business enables the auditor to ask probing questions, more effectively challenge management, and identify when evidence is contradictory.</a:t>
            </a:r>
          </a:p>
          <a:p>
            <a:pPr rtl="0"/>
            <a:r>
              <a:rPr lang="en-US" sz="1200" b="0" i="0" kern="1200" dirty="0" smtClean="0">
                <a:solidFill>
                  <a:schemeClr val="tx1"/>
                </a:solidFill>
                <a:effectLst/>
                <a:latin typeface="+mn-lt"/>
                <a:ea typeface="+mn-ea"/>
                <a:cs typeface="+mn-cs"/>
              </a:rPr>
              <a:t>Professional skepticism is about </a:t>
            </a:r>
            <a:r>
              <a:rPr lang="en-US" sz="1200" b="0" i="1" kern="1200" dirty="0" smtClean="0">
                <a:solidFill>
                  <a:schemeClr val="tx1"/>
                </a:solidFill>
                <a:effectLst/>
                <a:latin typeface="+mn-lt"/>
                <a:ea typeface="+mn-ea"/>
                <a:cs typeface="+mn-cs"/>
              </a:rPr>
              <a:t>behavior—</a:t>
            </a:r>
            <a:r>
              <a:rPr lang="en-US" sz="1200" b="0" i="0" kern="1200" dirty="0" smtClean="0">
                <a:solidFill>
                  <a:schemeClr val="tx1"/>
                </a:solidFill>
                <a:effectLst/>
                <a:latin typeface="+mn-lt"/>
                <a:ea typeface="+mn-ea"/>
                <a:cs typeface="+mn-cs"/>
              </a:rPr>
              <a:t>how can auditors be encouraged to act as critical challengers? And how can quality control at the engagement level stimulate this, such as putting together a team with the right skills, expertise, and experience?</a:t>
            </a:r>
          </a:p>
          <a:p>
            <a:pPr rtl="0"/>
            <a:r>
              <a:rPr lang="en-US" sz="1200" b="0" i="0" kern="1200" dirty="0" smtClean="0">
                <a:solidFill>
                  <a:schemeClr val="tx1"/>
                </a:solidFill>
                <a:effectLst/>
                <a:latin typeface="+mn-lt"/>
                <a:ea typeface="+mn-ea"/>
                <a:cs typeface="+mn-cs"/>
              </a:rPr>
              <a:t>Training and education is important to infuse a professionally skeptical attitude into the DNA of auditors.</a:t>
            </a:r>
          </a:p>
          <a:p>
            <a:pPr rtl="0"/>
            <a:r>
              <a:rPr lang="en-US" sz="1200" b="0" i="0" kern="1200" dirty="0" smtClean="0">
                <a:solidFill>
                  <a:schemeClr val="tx1"/>
                </a:solidFill>
                <a:effectLst/>
                <a:latin typeface="+mn-lt"/>
                <a:ea typeface="+mn-ea"/>
                <a:cs typeface="+mn-cs"/>
              </a:rPr>
              <a:t>There is a strong link between professional skepticism and the role of the “tone at the top” and the “tone at the middle.”</a:t>
            </a:r>
          </a:p>
          <a:p>
            <a:endParaRPr lang="tr-TR" dirty="0" smtClean="0"/>
          </a:p>
          <a:p>
            <a:r>
              <a:rPr lang="en-US" sz="1200" b="0" i="0" kern="1200" dirty="0" smtClean="0">
                <a:solidFill>
                  <a:schemeClr val="tx1"/>
                </a:solidFill>
                <a:effectLst/>
                <a:latin typeface="+mn-lt"/>
                <a:ea typeface="+mn-ea"/>
                <a:cs typeface="+mn-cs"/>
              </a:rPr>
              <a:t>the use of data analytics in the audit can lead to 1) better informed risk assessments, through understanding the business of the auditee and 2) more available evidence to support professionally skeptical behavior.</a:t>
            </a:r>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15</a:t>
            </a:fld>
            <a:endParaRPr lang="tr-TR"/>
          </a:p>
        </p:txBody>
      </p:sp>
    </p:spTree>
    <p:extLst>
      <p:ext uri="{BB962C8B-B14F-4D97-AF65-F5344CB8AC3E}">
        <p14:creationId xmlns:p14="http://schemas.microsoft.com/office/powerpoint/2010/main" val="188975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2</a:t>
            </a:fld>
            <a:endParaRPr lang="tr-TR"/>
          </a:p>
        </p:txBody>
      </p:sp>
    </p:spTree>
    <p:extLst>
      <p:ext uri="{BB962C8B-B14F-4D97-AF65-F5344CB8AC3E}">
        <p14:creationId xmlns:p14="http://schemas.microsoft.com/office/powerpoint/2010/main" val="10617463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3</a:t>
            </a:fld>
            <a:endParaRPr lang="tr-TR"/>
          </a:p>
        </p:txBody>
      </p:sp>
    </p:spTree>
    <p:extLst>
      <p:ext uri="{BB962C8B-B14F-4D97-AF65-F5344CB8AC3E}">
        <p14:creationId xmlns:p14="http://schemas.microsoft.com/office/powerpoint/2010/main" val="3497932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4</a:t>
            </a:fld>
            <a:endParaRPr lang="tr-TR"/>
          </a:p>
        </p:txBody>
      </p:sp>
    </p:spTree>
    <p:extLst>
      <p:ext uri="{BB962C8B-B14F-4D97-AF65-F5344CB8AC3E}">
        <p14:creationId xmlns:p14="http://schemas.microsoft.com/office/powerpoint/2010/main" val="3893216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5</a:t>
            </a:fld>
            <a:endParaRPr lang="tr-TR"/>
          </a:p>
        </p:txBody>
      </p:sp>
    </p:spTree>
    <p:extLst>
      <p:ext uri="{BB962C8B-B14F-4D97-AF65-F5344CB8AC3E}">
        <p14:creationId xmlns:p14="http://schemas.microsoft.com/office/powerpoint/2010/main" val="31895203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responsibility for performing quality audits of financial statements rests with auditors. However, audit quality is best achieved in an environment where there is support from and appropriate interactions among participants in the financial reporting supply chain. </a:t>
            </a:r>
            <a:endParaRPr lang="tr-TR" dirty="0" smtClean="0"/>
          </a:p>
          <a:p>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6</a:t>
            </a:fld>
            <a:endParaRPr lang="tr-TR"/>
          </a:p>
        </p:txBody>
      </p:sp>
    </p:spTree>
    <p:extLst>
      <p:ext uri="{BB962C8B-B14F-4D97-AF65-F5344CB8AC3E}">
        <p14:creationId xmlns:p14="http://schemas.microsoft.com/office/powerpoint/2010/main" val="121299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1- Kaç şirket bağımsız denetime tabi,  kaç şirket</a:t>
            </a:r>
            <a:r>
              <a:rPr lang="tr-TR" baseline="0" dirty="0" smtClean="0"/>
              <a:t> halka açık kaç şirket </a:t>
            </a:r>
            <a:r>
              <a:rPr lang="tr-TR" baseline="0" dirty="0" err="1" smtClean="0"/>
              <a:t>Kayik</a:t>
            </a:r>
            <a:endParaRPr lang="tr-TR" baseline="0" dirty="0" smtClean="0"/>
          </a:p>
          <a:p>
            <a:r>
              <a:rPr lang="tr-TR" baseline="0" dirty="0" smtClean="0"/>
              <a:t>2-  İç  Kontrol </a:t>
            </a:r>
          </a:p>
          <a:p>
            <a:r>
              <a:rPr lang="tr-TR" baseline="0" dirty="0" smtClean="0"/>
              <a:t>3- Denetim Komiteleri</a:t>
            </a:r>
          </a:p>
          <a:p>
            <a:r>
              <a:rPr lang="tr-TR" baseline="0" dirty="0" smtClean="0"/>
              <a:t>4-  Ana Kullanıcının Devlet olarak görülmesi </a:t>
            </a:r>
          </a:p>
          <a:p>
            <a:r>
              <a:rPr lang="tr-TR" baseline="0" dirty="0" smtClean="0"/>
              <a:t>5 Vergi odaklı yaklaşımda kullanıcı devlet olarak görülüyor, ikinci durumda ise işlem standartlaşıyor mekanikleşiyor </a:t>
            </a:r>
          </a:p>
          <a:p>
            <a:pPr marL="228600" indent="-228600">
              <a:buAutoNum type="arabicPlain" startAt="6"/>
            </a:pPr>
            <a:r>
              <a:rPr lang="tr-TR" baseline="0" dirty="0" smtClean="0"/>
              <a:t>Ayrıca Uluslararası gelişmelerden zamanla ayrışmaya </a:t>
            </a:r>
            <a:r>
              <a:rPr lang="tr-TR" baseline="0" dirty="0" err="1" smtClean="0"/>
              <a:t>başlıyouruz</a:t>
            </a:r>
            <a:r>
              <a:rPr lang="tr-TR" baseline="0" dirty="0" smtClean="0"/>
              <a:t>.</a:t>
            </a:r>
          </a:p>
          <a:p>
            <a:pPr marL="228600" indent="-228600">
              <a:buAutoNum type="arabicPlain" startAt="6"/>
            </a:pPr>
            <a:r>
              <a:rPr lang="tr-TR" baseline="0" dirty="0" smtClean="0"/>
              <a:t>Talep üzerine kurgulanmadığından ihtiyacın tam olarak algılanmadığını teoride kaldığını görüyoruz. </a:t>
            </a:r>
          </a:p>
          <a:p>
            <a:pPr marL="0" indent="0">
              <a:buNone/>
            </a:pPr>
            <a:endParaRPr lang="tr-TR" baseline="0" dirty="0" smtClean="0"/>
          </a:p>
          <a:p>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7</a:t>
            </a:fld>
            <a:endParaRPr lang="tr-TR"/>
          </a:p>
        </p:txBody>
      </p:sp>
    </p:spTree>
    <p:extLst>
      <p:ext uri="{BB962C8B-B14F-4D97-AF65-F5344CB8AC3E}">
        <p14:creationId xmlns:p14="http://schemas.microsoft.com/office/powerpoint/2010/main" val="8951301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8</a:t>
            </a:fld>
            <a:endParaRPr lang="tr-TR"/>
          </a:p>
        </p:txBody>
      </p:sp>
    </p:spTree>
    <p:extLst>
      <p:ext uri="{BB962C8B-B14F-4D97-AF65-F5344CB8AC3E}">
        <p14:creationId xmlns:p14="http://schemas.microsoft.com/office/powerpoint/2010/main" val="105321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182880" lvl="0" indent="-182880">
              <a:lnSpc>
                <a:spcPct val="90000"/>
              </a:lnSpc>
              <a:spcBef>
                <a:spcPts val="1200"/>
              </a:spcBef>
              <a:buClr>
                <a:srgbClr val="C00000"/>
              </a:buClr>
              <a:buFont typeface="Wingdings" panose="05000000000000000000" pitchFamily="2" charset="2"/>
              <a:buChar char="Ø"/>
            </a:pPr>
            <a:r>
              <a:rPr lang="tr-TR" sz="1200" dirty="0" smtClean="0"/>
              <a:t>Önemli yanlışlık risklerinin belirlenmesine yönelik risk değerlendirme prosedürlerinin uygulanmadığı,</a:t>
            </a:r>
          </a:p>
          <a:p>
            <a:pPr marL="182880" lvl="0" indent="-182880">
              <a:lnSpc>
                <a:spcPct val="90000"/>
              </a:lnSpc>
              <a:spcBef>
                <a:spcPts val="1200"/>
              </a:spcBef>
              <a:buClr>
                <a:srgbClr val="40BAD2"/>
              </a:buClr>
              <a:buFont typeface="Wingdings" panose="05000000000000000000" pitchFamily="2" charset="2"/>
              <a:buChar char="Ø"/>
            </a:pPr>
            <a:endParaRPr lang="tr-TR" sz="1200" dirty="0" smtClean="0"/>
          </a:p>
          <a:p>
            <a:pPr marL="182880" lvl="0" indent="-182880">
              <a:lnSpc>
                <a:spcPct val="90000"/>
              </a:lnSpc>
              <a:spcBef>
                <a:spcPts val="1200"/>
              </a:spcBef>
              <a:buClr>
                <a:srgbClr val="C00000"/>
              </a:buClr>
              <a:buFont typeface="Wingdings" panose="05000000000000000000" pitchFamily="2" charset="2"/>
              <a:buChar char="Ø"/>
            </a:pPr>
            <a:r>
              <a:rPr lang="tr-TR" sz="1200" dirty="0" smtClean="0"/>
              <a:t> İç kontrol bileşenlerine yönelik anlayış edinilmediği,</a:t>
            </a:r>
          </a:p>
          <a:p>
            <a:pPr marL="182880" lvl="0" indent="-182880">
              <a:lnSpc>
                <a:spcPct val="90000"/>
              </a:lnSpc>
              <a:spcBef>
                <a:spcPts val="1200"/>
              </a:spcBef>
              <a:buClr>
                <a:srgbClr val="40BAD2"/>
              </a:buClr>
              <a:buFont typeface="Wingdings" panose="05000000000000000000" pitchFamily="2" charset="2"/>
              <a:buChar char="Ø"/>
            </a:pPr>
            <a:endParaRPr lang="tr-TR" sz="1200" dirty="0" smtClean="0"/>
          </a:p>
          <a:p>
            <a:pPr marL="182880" lvl="0" indent="-182880">
              <a:lnSpc>
                <a:spcPct val="90000"/>
              </a:lnSpc>
              <a:spcBef>
                <a:spcPts val="1200"/>
              </a:spcBef>
              <a:buClr>
                <a:srgbClr val="C00000"/>
              </a:buClr>
              <a:buFont typeface="Wingdings" panose="05000000000000000000" pitchFamily="2" charset="2"/>
              <a:buChar char="Ø"/>
            </a:pPr>
            <a:r>
              <a:rPr lang="tr-TR" sz="1200" dirty="0" smtClean="0"/>
              <a:t> İşletmenin iç kontrolü dâhil işletme ve çevresi hakkında yeterli bilgi edinmediği,</a:t>
            </a:r>
          </a:p>
          <a:p>
            <a:pPr marL="182880" lvl="0" indent="-182880">
              <a:lnSpc>
                <a:spcPct val="90000"/>
              </a:lnSpc>
              <a:spcBef>
                <a:spcPts val="1200"/>
              </a:spcBef>
              <a:buClr>
                <a:srgbClr val="40BAD2"/>
              </a:buClr>
              <a:buFont typeface="Wingdings" panose="05000000000000000000" pitchFamily="2" charset="2"/>
              <a:buChar char="Ø"/>
            </a:pPr>
            <a:endParaRPr lang="tr-TR" sz="1200" dirty="0" smtClean="0"/>
          </a:p>
          <a:p>
            <a:pPr marL="182880" lvl="0" indent="-182880">
              <a:lnSpc>
                <a:spcPct val="90000"/>
              </a:lnSpc>
              <a:spcBef>
                <a:spcPts val="1200"/>
              </a:spcBef>
              <a:buClr>
                <a:srgbClr val="C00000"/>
              </a:buClr>
              <a:buFont typeface="Wingdings" panose="05000000000000000000" pitchFamily="2" charset="2"/>
              <a:buChar char="Ø"/>
            </a:pPr>
            <a:r>
              <a:rPr lang="tr-TR" sz="1200" dirty="0" smtClean="0"/>
              <a:t> Denetimle ilgili iç kontrollerin anlaşılmadığı</a:t>
            </a:r>
          </a:p>
          <a:p>
            <a:pPr marL="0" lvl="0" indent="0">
              <a:lnSpc>
                <a:spcPct val="90000"/>
              </a:lnSpc>
              <a:spcBef>
                <a:spcPts val="1200"/>
              </a:spcBef>
              <a:buClr>
                <a:srgbClr val="C00000"/>
              </a:buClr>
              <a:buFont typeface="Wingdings" panose="05000000000000000000" pitchFamily="2" charset="2"/>
              <a:buNone/>
            </a:pPr>
            <a:endParaRPr lang="tr-TR" sz="1200" dirty="0" smtClean="0"/>
          </a:p>
          <a:p>
            <a:pPr marL="182880" lvl="0" indent="-182880" algn="just" defTabSz="914400">
              <a:spcBef>
                <a:spcPts val="1200"/>
              </a:spcBef>
              <a:buClr>
                <a:srgbClr val="C00000"/>
              </a:buClr>
              <a:buFont typeface="Wingdings" panose="05000000000000000000" pitchFamily="2" charset="2"/>
              <a:buChar char="q"/>
            </a:pPr>
            <a:r>
              <a:rPr lang="tr-TR" sz="1200" dirty="0" smtClean="0"/>
              <a:t>İşletmenin sürekliliği varsayımına ilişkin şüphe oluşturabilecek olay veya şartların yeterli derecede sorgulanmadığı,</a:t>
            </a:r>
          </a:p>
          <a:p>
            <a:pPr marL="182880" lvl="0" indent="-182880" algn="just"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İşletmenin sürekliliğinin devamına ilişkin olarak Şirket yönetimi tarafından bir değerlendirme yapılıp yapılmadığının belirlenmediği,</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Şirket yöneticilerinin sık değişmesi durumunun ciddi şüphe oluşturabilecek olay ve durum olarak değerlendirilmediği</a:t>
            </a:r>
          </a:p>
          <a:p>
            <a:pPr marL="182880" lvl="0" indent="-182880">
              <a:lnSpc>
                <a:spcPct val="90000"/>
              </a:lnSpc>
              <a:spcBef>
                <a:spcPts val="1200"/>
              </a:spcBef>
              <a:buClr>
                <a:srgbClr val="C00000"/>
              </a:buClr>
              <a:buFont typeface="Wingdings" panose="05000000000000000000" pitchFamily="2" charset="2"/>
              <a:buChar char="Ø"/>
            </a:pPr>
            <a:endParaRPr lang="tr-TR" sz="1200" dirty="0" smtClean="0"/>
          </a:p>
          <a:p>
            <a:endParaRPr lang="tr-TR" dirty="0" smtClean="0"/>
          </a:p>
          <a:p>
            <a:r>
              <a:rPr lang="tr-TR" dirty="0" smtClean="0"/>
              <a:t>2) </a:t>
            </a:r>
          </a:p>
          <a:p>
            <a:pPr marL="182880" lvl="0" indent="-182880" defTabSz="914400">
              <a:spcBef>
                <a:spcPts val="1200"/>
              </a:spcBef>
              <a:buClr>
                <a:srgbClr val="C00000"/>
              </a:buClr>
              <a:buFont typeface="Wingdings" panose="05000000000000000000" pitchFamily="2" charset="2"/>
              <a:buChar char="q"/>
            </a:pPr>
            <a:r>
              <a:rPr lang="tr-TR" sz="1200" dirty="0" smtClean="0"/>
              <a:t>Şirketin iç kontrolüne güvenilmesine rağmen kontrol testlerinin tasarlanmadığı ve uygulanmadığı</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Satış sürecindeki dönemsellik testi ile finansal tabloların kapanış işlemlerine ilişkin maddi doğrulama prosedürlerinin yapılmadığı</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İşletme için önemli işlem sınıfı, hesap bakiyesi ve açıklamalar için maddi doğrulama prosedürlerinin tasarlanıp ve uygulanmadığı</a:t>
            </a:r>
          </a:p>
          <a:p>
            <a:r>
              <a:rPr lang="tr-TR" dirty="0" smtClean="0"/>
              <a:t>3) </a:t>
            </a:r>
          </a:p>
          <a:p>
            <a:pPr marL="182880" lvl="0" indent="-182880" algn="just" defTabSz="914400">
              <a:spcBef>
                <a:spcPts val="1200"/>
              </a:spcBef>
              <a:buClr>
                <a:srgbClr val="C00000"/>
              </a:buClr>
              <a:buFont typeface="Wingdings" panose="05000000000000000000" pitchFamily="2" charset="2"/>
              <a:buChar char="q"/>
            </a:pPr>
            <a:r>
              <a:rPr lang="tr-TR" sz="1200" dirty="0" smtClean="0"/>
              <a:t>Hile kaynaklı </a:t>
            </a:r>
            <a:r>
              <a:rPr lang="tr-TR" sz="1200" dirty="0" err="1" smtClean="0"/>
              <a:t>ÖYR’lere</a:t>
            </a:r>
            <a:r>
              <a:rPr lang="tr-TR" sz="1200" dirty="0" smtClean="0"/>
              <a:t> açıklığın denetim ekibi içinde müzakere edilmediği,</a:t>
            </a:r>
          </a:p>
          <a:p>
            <a:pPr marL="182880" lvl="0" indent="-182880" algn="just" defTabSz="914400">
              <a:spcBef>
                <a:spcPts val="1200"/>
              </a:spcBef>
              <a:buClr>
                <a:srgbClr val="40BAD2"/>
              </a:buClr>
              <a:buFont typeface="Wingdings" panose="05000000000000000000" pitchFamily="2" charset="2"/>
              <a:buChar char="q"/>
            </a:pPr>
            <a:endParaRPr lang="tr-TR" sz="1200" dirty="0" smtClean="0"/>
          </a:p>
          <a:p>
            <a:pPr marL="182880" lvl="0" indent="-182880" algn="just" defTabSz="914400">
              <a:spcBef>
                <a:spcPts val="1200"/>
              </a:spcBef>
              <a:buClr>
                <a:srgbClr val="C00000"/>
              </a:buClr>
              <a:buFont typeface="Wingdings" panose="05000000000000000000" pitchFamily="2" charset="2"/>
              <a:buChar char="q"/>
            </a:pPr>
            <a:r>
              <a:rPr lang="tr-TR" sz="1200" dirty="0" smtClean="0"/>
              <a:t> Hasılatın muhasebeleştirilmesinde hile riskinin bulunduğu varsayımıyla hangi tür hâsılatın, hâsılat işlemlerinin veya yönetim beyanlarının hile kaynaklı </a:t>
            </a:r>
            <a:r>
              <a:rPr lang="tr-TR" sz="1200" dirty="0" err="1" smtClean="0"/>
              <a:t>ÖYR’lere</a:t>
            </a:r>
            <a:r>
              <a:rPr lang="tr-TR" sz="1200" dirty="0" smtClean="0"/>
              <a:t> sebep olabileceğinin değerlendirilmediği,</a:t>
            </a:r>
          </a:p>
          <a:p>
            <a:pPr marL="182880" lvl="0" indent="-182880" algn="just" defTabSz="914400">
              <a:spcBef>
                <a:spcPts val="1200"/>
              </a:spcBef>
              <a:buClr>
                <a:srgbClr val="40BAD2"/>
              </a:buClr>
              <a:buFont typeface="Wingdings" panose="05000000000000000000" pitchFamily="2" charset="2"/>
              <a:buChar char="q"/>
            </a:pPr>
            <a:endParaRPr lang="tr-TR" sz="1200" dirty="0" smtClean="0"/>
          </a:p>
          <a:p>
            <a:pPr marL="182880" lvl="0" indent="-182880" algn="just" defTabSz="914400">
              <a:spcBef>
                <a:spcPts val="1200"/>
              </a:spcBef>
              <a:buClr>
                <a:srgbClr val="C00000"/>
              </a:buClr>
              <a:buFont typeface="Wingdings" panose="05000000000000000000" pitchFamily="2" charset="2"/>
              <a:buChar char="q"/>
            </a:pPr>
            <a:r>
              <a:rPr lang="tr-TR" sz="1200" dirty="0" smtClean="0"/>
              <a:t> Hâsılata ilişkin hile kaynaklı </a:t>
            </a:r>
            <a:r>
              <a:rPr lang="tr-TR" sz="1200" dirty="0" err="1" smtClean="0"/>
              <a:t>ÖYR’nin</a:t>
            </a:r>
            <a:r>
              <a:rPr lang="tr-TR" sz="1200" dirty="0" smtClean="0"/>
              <a:t> bulunduğu varsayımının geçerli olmadığı sonucuna ulaşıldığı ancak bunun gerekçelerine çalışma kâğıtlarında yer verilmediği,</a:t>
            </a:r>
          </a:p>
          <a:p>
            <a:pPr marL="182880" lvl="0" indent="-182880" algn="just" defTabSz="914400">
              <a:spcBef>
                <a:spcPts val="1200"/>
              </a:spcBef>
              <a:buClr>
                <a:srgbClr val="40BAD2"/>
              </a:buClr>
              <a:buFont typeface="Wingdings" panose="05000000000000000000" pitchFamily="2" charset="2"/>
              <a:buChar char="q"/>
            </a:pPr>
            <a:endParaRPr lang="tr-TR" sz="1200" dirty="0" smtClean="0"/>
          </a:p>
          <a:p>
            <a:pPr marL="182880" lvl="0" indent="-182880" algn="just" defTabSz="914400">
              <a:spcBef>
                <a:spcPts val="1200"/>
              </a:spcBef>
              <a:buClr>
                <a:srgbClr val="C00000"/>
              </a:buClr>
              <a:buFont typeface="Wingdings" panose="05000000000000000000" pitchFamily="2" charset="2"/>
              <a:buChar char="q"/>
            </a:pPr>
            <a:r>
              <a:rPr lang="tr-TR" sz="1200" dirty="0" smtClean="0"/>
              <a:t> Hile ve hile riski faktörlerine karşı uygulanacak prosedürlerin tasarlanmadığı ve uygulanmadığı,</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İlişkili taraf işlemleri ile bağlantılı </a:t>
            </a:r>
            <a:r>
              <a:rPr lang="tr-TR" sz="1200" dirty="0" err="1" smtClean="0"/>
              <a:t>ÖYR’lerine</a:t>
            </a:r>
            <a:r>
              <a:rPr lang="tr-TR" sz="1200" dirty="0" smtClean="0"/>
              <a:t> yönelik anlayış elde edilmediği</a:t>
            </a:r>
          </a:p>
          <a:p>
            <a:pPr marL="0" lvl="0" indent="0" defTabSz="914400">
              <a:spcBef>
                <a:spcPts val="1200"/>
              </a:spcBef>
              <a:buClr>
                <a:srgbClr val="C00000"/>
              </a:buClr>
              <a:buFont typeface="Wingdings" panose="05000000000000000000" pitchFamily="2" charset="2"/>
              <a:buNone/>
            </a:pPr>
            <a:r>
              <a:rPr lang="tr-TR" sz="1200" dirty="0" smtClean="0"/>
              <a:t>4)</a:t>
            </a:r>
            <a:r>
              <a:rPr lang="tr-TR" sz="1200" baseline="0" dirty="0" smtClean="0"/>
              <a:t> </a:t>
            </a:r>
          </a:p>
          <a:p>
            <a:pPr marL="182880" lvl="0" indent="-182880" algn="just" defTabSz="914400">
              <a:spcBef>
                <a:spcPts val="1200"/>
              </a:spcBef>
              <a:buClr>
                <a:srgbClr val="C00000"/>
              </a:buClr>
              <a:buFont typeface="Wingdings" panose="05000000000000000000" pitchFamily="2" charset="2"/>
              <a:buChar char="q"/>
            </a:pPr>
            <a:r>
              <a:rPr lang="tr-TR" sz="1200" dirty="0" smtClean="0"/>
              <a:t>İşletmenin sürekliliği varsayımına ilişkin şüphe oluşturabilecek olay veya şartların yeterli derecede sorgulanmadığı,</a:t>
            </a:r>
          </a:p>
          <a:p>
            <a:pPr marL="182880" lvl="0" indent="-182880" algn="just"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İşletmenin sürekliliğinin devamına ilişkin olarak Şirket yönetimi tarafından bir değerlendirme yapılıp yapılmadığının belirlenmediği,</a:t>
            </a:r>
          </a:p>
          <a:p>
            <a:pPr marL="182880" lvl="0" indent="-182880" defTabSz="914400">
              <a:spcBef>
                <a:spcPts val="1200"/>
              </a:spcBef>
              <a:buClr>
                <a:srgbClr val="40BAD2"/>
              </a:buClr>
              <a:buFont typeface="Wingdings" panose="05000000000000000000" pitchFamily="2" charset="2"/>
              <a:buChar char="q"/>
            </a:pPr>
            <a:endParaRPr lang="tr-TR" sz="1200" dirty="0" smtClean="0"/>
          </a:p>
          <a:p>
            <a:pPr marL="182880" lvl="0" indent="-182880" defTabSz="914400">
              <a:spcBef>
                <a:spcPts val="1200"/>
              </a:spcBef>
              <a:buClr>
                <a:srgbClr val="C00000"/>
              </a:buClr>
              <a:buFont typeface="Wingdings" panose="05000000000000000000" pitchFamily="2" charset="2"/>
              <a:buChar char="q"/>
            </a:pPr>
            <a:r>
              <a:rPr lang="tr-TR" sz="1200" dirty="0" smtClean="0"/>
              <a:t> Şirket yöneticilerinin sık değişmesi durumunun ciddi şüphe oluşturabilecek olay ve durum olarak değerlendirilmediği</a:t>
            </a:r>
          </a:p>
          <a:p>
            <a:pPr marL="0" lvl="0" indent="0" defTabSz="914400">
              <a:spcBef>
                <a:spcPts val="1200"/>
              </a:spcBef>
              <a:buClr>
                <a:srgbClr val="C00000"/>
              </a:buClr>
              <a:buFont typeface="Wingdings" panose="05000000000000000000" pitchFamily="2" charset="2"/>
              <a:buNone/>
            </a:pPr>
            <a:endParaRPr lang="tr-TR" sz="1200" dirty="0" smtClean="0"/>
          </a:p>
          <a:p>
            <a:pPr marL="182880" lvl="0" indent="-182880" algn="just" defTabSz="914400">
              <a:spcBef>
                <a:spcPts val="1200"/>
              </a:spcBef>
              <a:buClr>
                <a:srgbClr val="C00000"/>
              </a:buClr>
              <a:buFont typeface="Wingdings" panose="05000000000000000000" pitchFamily="2" charset="2"/>
              <a:buChar char="q"/>
            </a:pPr>
            <a:r>
              <a:rPr lang="tr-TR" sz="1200" dirty="0" smtClean="0"/>
              <a:t>Yönetim Kurulu üyesinin istifası,</a:t>
            </a:r>
          </a:p>
          <a:p>
            <a:pPr marL="182880" lvl="0" indent="-182880" algn="just" defTabSz="914400">
              <a:spcBef>
                <a:spcPts val="1200"/>
              </a:spcBef>
              <a:buClr>
                <a:srgbClr val="C00000"/>
              </a:buClr>
              <a:buFont typeface="Wingdings" panose="05000000000000000000" pitchFamily="2" charset="2"/>
              <a:buChar char="q"/>
            </a:pPr>
            <a:r>
              <a:rPr lang="tr-TR" sz="1200" dirty="0" smtClean="0"/>
              <a:t> Kesilen idari para cezaları, işletmenin aleyhte ve lehte davalarının sıklığı,</a:t>
            </a:r>
          </a:p>
          <a:p>
            <a:pPr marL="182880" lvl="0" indent="-182880" algn="just" defTabSz="914400">
              <a:spcBef>
                <a:spcPts val="1200"/>
              </a:spcBef>
              <a:buClr>
                <a:srgbClr val="C00000"/>
              </a:buClr>
              <a:buFont typeface="Wingdings" panose="05000000000000000000" pitchFamily="2" charset="2"/>
              <a:buChar char="q"/>
            </a:pPr>
            <a:r>
              <a:rPr lang="tr-TR" sz="1200" dirty="0" smtClean="0"/>
              <a:t> Çalışan sayısının azalması,</a:t>
            </a:r>
          </a:p>
          <a:p>
            <a:pPr marL="182880" lvl="0" indent="-182880" algn="just" defTabSz="914400">
              <a:spcBef>
                <a:spcPts val="1200"/>
              </a:spcBef>
              <a:buClr>
                <a:srgbClr val="C00000"/>
              </a:buClr>
              <a:buFont typeface="Wingdings" panose="05000000000000000000" pitchFamily="2" charset="2"/>
              <a:buChar char="q"/>
            </a:pPr>
            <a:r>
              <a:rPr lang="tr-TR" sz="1200" dirty="0" smtClean="0"/>
              <a:t> Yabancı para cinsinden kredilerdeki artış,</a:t>
            </a:r>
          </a:p>
          <a:p>
            <a:pPr marL="182880" lvl="0" indent="-182880" algn="just" defTabSz="914400">
              <a:spcBef>
                <a:spcPts val="1200"/>
              </a:spcBef>
              <a:buClr>
                <a:srgbClr val="C00000"/>
              </a:buClr>
              <a:buFont typeface="Wingdings" panose="05000000000000000000" pitchFamily="2" charset="2"/>
              <a:buChar char="q"/>
            </a:pPr>
            <a:r>
              <a:rPr lang="tr-TR" sz="1200" dirty="0" smtClean="0"/>
              <a:t> Kısa vadeli yükümlülükleri toplam dönen varlıklarını aşmış olması</a:t>
            </a:r>
          </a:p>
          <a:p>
            <a:pPr marL="114300" lvl="0" indent="0" algn="just" defTabSz="914400">
              <a:spcBef>
                <a:spcPts val="1200"/>
              </a:spcBef>
              <a:buClr>
                <a:srgbClr val="40BAD2"/>
              </a:buClr>
              <a:buNone/>
            </a:pPr>
            <a:r>
              <a:rPr lang="tr-TR" sz="1200" dirty="0" smtClean="0"/>
              <a:t>gibi işletmenin sürekliliğinin devamına ilişkin önemli belirsizlik oluşturabilecek durumlar bulunmasına rağmen gerekli prosedürlerin uygulanmadığı</a:t>
            </a:r>
          </a:p>
          <a:p>
            <a:pPr marL="0" lvl="0" indent="0" defTabSz="914400">
              <a:spcBef>
                <a:spcPts val="1200"/>
              </a:spcBef>
              <a:buClr>
                <a:srgbClr val="C00000"/>
              </a:buClr>
              <a:buFont typeface="Wingdings" panose="05000000000000000000" pitchFamily="2" charset="2"/>
              <a:buNone/>
            </a:pPr>
            <a:endParaRPr lang="tr-TR" sz="1200" dirty="0" smtClean="0"/>
          </a:p>
          <a:p>
            <a:pPr marL="0" lvl="0" indent="0" defTabSz="914400">
              <a:spcBef>
                <a:spcPts val="1200"/>
              </a:spcBef>
              <a:buClr>
                <a:srgbClr val="C00000"/>
              </a:buClr>
              <a:buFont typeface="Wingdings" panose="05000000000000000000" pitchFamily="2" charset="2"/>
              <a:buNone/>
            </a:pPr>
            <a:endParaRPr lang="tr-TR" dirty="0"/>
          </a:p>
        </p:txBody>
      </p:sp>
      <p:sp>
        <p:nvSpPr>
          <p:cNvPr id="4" name="Slayt Numarası Yer Tutucusu 3"/>
          <p:cNvSpPr>
            <a:spLocks noGrp="1"/>
          </p:cNvSpPr>
          <p:nvPr>
            <p:ph type="sldNum" sz="quarter" idx="10"/>
          </p:nvPr>
        </p:nvSpPr>
        <p:spPr/>
        <p:txBody>
          <a:bodyPr/>
          <a:lstStyle/>
          <a:p>
            <a:fld id="{CB9E91EE-AD2A-40A8-B9B6-6EDCA06E6923}" type="slidenum">
              <a:rPr lang="tr-TR" smtClean="0"/>
              <a:t>9</a:t>
            </a:fld>
            <a:endParaRPr lang="tr-TR"/>
          </a:p>
        </p:txBody>
      </p:sp>
    </p:spTree>
    <p:extLst>
      <p:ext uri="{BB962C8B-B14F-4D97-AF65-F5344CB8AC3E}">
        <p14:creationId xmlns:p14="http://schemas.microsoft.com/office/powerpoint/2010/main" val="3210394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E34B4E8-2220-4A26-AF86-388821C7F450}" type="datetime1">
              <a:rPr lang="tr-TR" smtClean="0"/>
              <a:t>5.10.2018</a:t>
            </a:fld>
            <a:endParaRPr lang="tr-TR"/>
          </a:p>
        </p:txBody>
      </p:sp>
      <p:sp>
        <p:nvSpPr>
          <p:cNvPr id="5" name="Altbilgi Yer Tutucusu 4"/>
          <p:cNvSpPr>
            <a:spLocks noGrp="1"/>
          </p:cNvSpPr>
          <p:nvPr>
            <p:ph type="ftr" sz="quarter" idx="11"/>
          </p:nvPr>
        </p:nvSpPr>
        <p:spPr/>
        <p:txBody>
          <a:bodyPr/>
          <a:lstStyle/>
          <a:p>
            <a:r>
              <a:rPr lang="tr-TR" smtClean="0"/>
              <a:t>2/53</a:t>
            </a:r>
            <a:endParaRPr lang="tr-TR"/>
          </a:p>
        </p:txBody>
      </p:sp>
      <p:sp>
        <p:nvSpPr>
          <p:cNvPr id="6" name="Slayt Numarası Yer Tutucusu 5"/>
          <p:cNvSpPr>
            <a:spLocks noGrp="1"/>
          </p:cNvSpPr>
          <p:nvPr>
            <p:ph type="sldNum" sz="quarter" idx="12"/>
          </p:nvPr>
        </p:nvSpPr>
        <p:spPr/>
        <p:txBody>
          <a:bodyPr/>
          <a:lstStyle/>
          <a:p>
            <a:fld id="{0BE261CB-975E-4AB2-B90F-1F6DAB3A4096}" type="slidenum">
              <a:rPr lang="tr-TR" smtClean="0"/>
              <a:t>‹#›</a:t>
            </a:fld>
            <a:endParaRPr lang="tr-TR"/>
          </a:p>
        </p:txBody>
      </p:sp>
    </p:spTree>
    <p:extLst>
      <p:ext uri="{BB962C8B-B14F-4D97-AF65-F5344CB8AC3E}">
        <p14:creationId xmlns:p14="http://schemas.microsoft.com/office/powerpoint/2010/main" val="2848292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73BD076-DE59-4D84-965F-F7EBF7EA2EDB}" type="datetime1">
              <a:rPr lang="tr-TR" smtClean="0"/>
              <a:t>5.10.2018</a:t>
            </a:fld>
            <a:endParaRPr lang="tr-TR"/>
          </a:p>
        </p:txBody>
      </p:sp>
      <p:sp>
        <p:nvSpPr>
          <p:cNvPr id="5" name="Altbilgi Yer Tutucusu 4"/>
          <p:cNvSpPr>
            <a:spLocks noGrp="1"/>
          </p:cNvSpPr>
          <p:nvPr>
            <p:ph type="ftr" sz="quarter" idx="11"/>
          </p:nvPr>
        </p:nvSpPr>
        <p:spPr/>
        <p:txBody>
          <a:bodyPr/>
          <a:lstStyle/>
          <a:p>
            <a:r>
              <a:rPr lang="tr-TR" smtClean="0"/>
              <a:t>2/53</a:t>
            </a:r>
            <a:endParaRPr lang="tr-TR"/>
          </a:p>
        </p:txBody>
      </p:sp>
      <p:sp>
        <p:nvSpPr>
          <p:cNvPr id="6" name="Slayt Numarası Yer Tutucusu 5"/>
          <p:cNvSpPr>
            <a:spLocks noGrp="1"/>
          </p:cNvSpPr>
          <p:nvPr>
            <p:ph type="sldNum" sz="quarter" idx="12"/>
          </p:nvPr>
        </p:nvSpPr>
        <p:spPr/>
        <p:txBody>
          <a:bodyPr/>
          <a:lstStyle/>
          <a:p>
            <a:fld id="{0BE261CB-975E-4AB2-B90F-1F6DAB3A4096}" type="slidenum">
              <a:rPr lang="tr-TR" smtClean="0"/>
              <a:t>‹#›</a:t>
            </a:fld>
            <a:endParaRPr lang="tr-TR"/>
          </a:p>
        </p:txBody>
      </p:sp>
    </p:spTree>
    <p:extLst>
      <p:ext uri="{BB962C8B-B14F-4D97-AF65-F5344CB8AC3E}">
        <p14:creationId xmlns:p14="http://schemas.microsoft.com/office/powerpoint/2010/main" val="1623788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217E0C-8980-4AA4-82E7-28ECF19D8F73}" type="datetime1">
              <a:rPr lang="tr-TR" smtClean="0"/>
              <a:t>5.10.2018</a:t>
            </a:fld>
            <a:endParaRPr lang="tr-TR"/>
          </a:p>
        </p:txBody>
      </p:sp>
      <p:sp>
        <p:nvSpPr>
          <p:cNvPr id="5" name="Altbilgi Yer Tutucusu 4"/>
          <p:cNvSpPr>
            <a:spLocks noGrp="1"/>
          </p:cNvSpPr>
          <p:nvPr>
            <p:ph type="ftr" sz="quarter" idx="11"/>
          </p:nvPr>
        </p:nvSpPr>
        <p:spPr/>
        <p:txBody>
          <a:bodyPr/>
          <a:lstStyle/>
          <a:p>
            <a:r>
              <a:rPr lang="tr-TR" smtClean="0"/>
              <a:t>2/53</a:t>
            </a:r>
            <a:endParaRPr lang="tr-TR"/>
          </a:p>
        </p:txBody>
      </p:sp>
      <p:sp>
        <p:nvSpPr>
          <p:cNvPr id="6" name="Slayt Numarası Yer Tutucusu 5"/>
          <p:cNvSpPr>
            <a:spLocks noGrp="1"/>
          </p:cNvSpPr>
          <p:nvPr>
            <p:ph type="sldNum" sz="quarter" idx="12"/>
          </p:nvPr>
        </p:nvSpPr>
        <p:spPr/>
        <p:txBody>
          <a:bodyPr/>
          <a:lstStyle/>
          <a:p>
            <a:fld id="{0BE261CB-975E-4AB2-B90F-1F6DAB3A4096}" type="slidenum">
              <a:rPr lang="tr-TR" smtClean="0"/>
              <a:t>‹#›</a:t>
            </a:fld>
            <a:endParaRPr lang="tr-TR"/>
          </a:p>
        </p:txBody>
      </p:sp>
    </p:spTree>
    <p:extLst>
      <p:ext uri="{BB962C8B-B14F-4D97-AF65-F5344CB8AC3E}">
        <p14:creationId xmlns:p14="http://schemas.microsoft.com/office/powerpoint/2010/main" val="286262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F06AA60-19B6-421A-89D9-A7B381B1214D}" type="datetime1">
              <a:rPr lang="tr-TR" smtClean="0"/>
              <a:t>5.10.2018</a:t>
            </a:fld>
            <a:endParaRPr lang="tr-TR"/>
          </a:p>
        </p:txBody>
      </p:sp>
      <p:sp>
        <p:nvSpPr>
          <p:cNvPr id="5" name="Altbilgi Yer Tutucusu 4"/>
          <p:cNvSpPr>
            <a:spLocks noGrp="1"/>
          </p:cNvSpPr>
          <p:nvPr>
            <p:ph type="ftr" sz="quarter" idx="11"/>
          </p:nvPr>
        </p:nvSpPr>
        <p:spPr/>
        <p:txBody>
          <a:bodyPr/>
          <a:lstStyle/>
          <a:p>
            <a:r>
              <a:rPr lang="tr-TR" smtClean="0"/>
              <a:t>2/53</a:t>
            </a:r>
            <a:endParaRPr lang="tr-TR"/>
          </a:p>
        </p:txBody>
      </p:sp>
      <p:sp>
        <p:nvSpPr>
          <p:cNvPr id="6" name="Slayt Numarası Yer Tutucusu 5"/>
          <p:cNvSpPr>
            <a:spLocks noGrp="1"/>
          </p:cNvSpPr>
          <p:nvPr>
            <p:ph type="sldNum" sz="quarter" idx="12"/>
          </p:nvPr>
        </p:nvSpPr>
        <p:spPr/>
        <p:txBody>
          <a:bodyPr/>
          <a:lstStyle/>
          <a:p>
            <a:fld id="{0BE261CB-975E-4AB2-B90F-1F6DAB3A4096}" type="slidenum">
              <a:rPr lang="tr-TR" smtClean="0"/>
              <a:t>‹#›</a:t>
            </a:fld>
            <a:endParaRPr lang="tr-TR"/>
          </a:p>
        </p:txBody>
      </p:sp>
    </p:spTree>
    <p:extLst>
      <p:ext uri="{BB962C8B-B14F-4D97-AF65-F5344CB8AC3E}">
        <p14:creationId xmlns:p14="http://schemas.microsoft.com/office/powerpoint/2010/main" val="272414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E995C91-9D8A-4609-B5FC-B54D35ADA85F}" type="datetime1">
              <a:rPr lang="tr-TR" smtClean="0"/>
              <a:t>5.10.2018</a:t>
            </a:fld>
            <a:endParaRPr lang="tr-TR"/>
          </a:p>
        </p:txBody>
      </p:sp>
      <p:sp>
        <p:nvSpPr>
          <p:cNvPr id="5" name="Altbilgi Yer Tutucusu 4"/>
          <p:cNvSpPr>
            <a:spLocks noGrp="1"/>
          </p:cNvSpPr>
          <p:nvPr>
            <p:ph type="ftr" sz="quarter" idx="11"/>
          </p:nvPr>
        </p:nvSpPr>
        <p:spPr/>
        <p:txBody>
          <a:bodyPr/>
          <a:lstStyle/>
          <a:p>
            <a:r>
              <a:rPr lang="tr-TR" smtClean="0"/>
              <a:t>2/53</a:t>
            </a:r>
            <a:endParaRPr lang="tr-TR"/>
          </a:p>
        </p:txBody>
      </p:sp>
      <p:sp>
        <p:nvSpPr>
          <p:cNvPr id="6" name="Slayt Numarası Yer Tutucusu 5"/>
          <p:cNvSpPr>
            <a:spLocks noGrp="1"/>
          </p:cNvSpPr>
          <p:nvPr>
            <p:ph type="sldNum" sz="quarter" idx="12"/>
          </p:nvPr>
        </p:nvSpPr>
        <p:spPr/>
        <p:txBody>
          <a:bodyPr/>
          <a:lstStyle/>
          <a:p>
            <a:fld id="{0BE261CB-975E-4AB2-B90F-1F6DAB3A4096}" type="slidenum">
              <a:rPr lang="tr-TR" smtClean="0"/>
              <a:t>‹#›</a:t>
            </a:fld>
            <a:endParaRPr lang="tr-TR"/>
          </a:p>
        </p:txBody>
      </p:sp>
    </p:spTree>
    <p:extLst>
      <p:ext uri="{BB962C8B-B14F-4D97-AF65-F5344CB8AC3E}">
        <p14:creationId xmlns:p14="http://schemas.microsoft.com/office/powerpoint/2010/main" val="3982408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9B102F3-2DC7-46FD-A0C9-7F8F85704D98}" type="datetime1">
              <a:rPr lang="tr-TR" smtClean="0"/>
              <a:t>5.10.2018</a:t>
            </a:fld>
            <a:endParaRPr lang="tr-TR"/>
          </a:p>
        </p:txBody>
      </p:sp>
      <p:sp>
        <p:nvSpPr>
          <p:cNvPr id="6" name="Altbilgi Yer Tutucusu 5"/>
          <p:cNvSpPr>
            <a:spLocks noGrp="1"/>
          </p:cNvSpPr>
          <p:nvPr>
            <p:ph type="ftr" sz="quarter" idx="11"/>
          </p:nvPr>
        </p:nvSpPr>
        <p:spPr/>
        <p:txBody>
          <a:bodyPr/>
          <a:lstStyle/>
          <a:p>
            <a:r>
              <a:rPr lang="tr-TR" smtClean="0"/>
              <a:t>2/53</a:t>
            </a:r>
            <a:endParaRPr lang="tr-TR"/>
          </a:p>
        </p:txBody>
      </p:sp>
      <p:sp>
        <p:nvSpPr>
          <p:cNvPr id="7" name="Slayt Numarası Yer Tutucusu 6"/>
          <p:cNvSpPr>
            <a:spLocks noGrp="1"/>
          </p:cNvSpPr>
          <p:nvPr>
            <p:ph type="sldNum" sz="quarter" idx="12"/>
          </p:nvPr>
        </p:nvSpPr>
        <p:spPr/>
        <p:txBody>
          <a:bodyPr/>
          <a:lstStyle/>
          <a:p>
            <a:fld id="{0BE261CB-975E-4AB2-B90F-1F6DAB3A4096}" type="slidenum">
              <a:rPr lang="tr-TR" smtClean="0"/>
              <a:t>‹#›</a:t>
            </a:fld>
            <a:endParaRPr lang="tr-TR"/>
          </a:p>
        </p:txBody>
      </p:sp>
    </p:spTree>
    <p:extLst>
      <p:ext uri="{BB962C8B-B14F-4D97-AF65-F5344CB8AC3E}">
        <p14:creationId xmlns:p14="http://schemas.microsoft.com/office/powerpoint/2010/main" val="4182561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C94E03F-9224-480C-B8BC-DD3E84179BA3}" type="datetime1">
              <a:rPr lang="tr-TR" smtClean="0"/>
              <a:t>5.10.2018</a:t>
            </a:fld>
            <a:endParaRPr lang="tr-TR"/>
          </a:p>
        </p:txBody>
      </p:sp>
      <p:sp>
        <p:nvSpPr>
          <p:cNvPr id="8" name="Altbilgi Yer Tutucusu 7"/>
          <p:cNvSpPr>
            <a:spLocks noGrp="1"/>
          </p:cNvSpPr>
          <p:nvPr>
            <p:ph type="ftr" sz="quarter" idx="11"/>
          </p:nvPr>
        </p:nvSpPr>
        <p:spPr/>
        <p:txBody>
          <a:bodyPr/>
          <a:lstStyle/>
          <a:p>
            <a:r>
              <a:rPr lang="tr-TR" smtClean="0"/>
              <a:t>2/53</a:t>
            </a:r>
            <a:endParaRPr lang="tr-TR"/>
          </a:p>
        </p:txBody>
      </p:sp>
      <p:sp>
        <p:nvSpPr>
          <p:cNvPr id="9" name="Slayt Numarası Yer Tutucusu 8"/>
          <p:cNvSpPr>
            <a:spLocks noGrp="1"/>
          </p:cNvSpPr>
          <p:nvPr>
            <p:ph type="sldNum" sz="quarter" idx="12"/>
          </p:nvPr>
        </p:nvSpPr>
        <p:spPr/>
        <p:txBody>
          <a:bodyPr/>
          <a:lstStyle/>
          <a:p>
            <a:fld id="{0BE261CB-975E-4AB2-B90F-1F6DAB3A4096}" type="slidenum">
              <a:rPr lang="tr-TR" smtClean="0"/>
              <a:t>‹#›</a:t>
            </a:fld>
            <a:endParaRPr lang="tr-TR"/>
          </a:p>
        </p:txBody>
      </p:sp>
    </p:spTree>
    <p:extLst>
      <p:ext uri="{BB962C8B-B14F-4D97-AF65-F5344CB8AC3E}">
        <p14:creationId xmlns:p14="http://schemas.microsoft.com/office/powerpoint/2010/main" val="2599282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2A7AD1E-44BF-4806-AD9A-77D0D66AAFE2}" type="datetime1">
              <a:rPr lang="tr-TR" smtClean="0"/>
              <a:t>5.10.2018</a:t>
            </a:fld>
            <a:endParaRPr lang="tr-TR"/>
          </a:p>
        </p:txBody>
      </p:sp>
      <p:sp>
        <p:nvSpPr>
          <p:cNvPr id="4" name="Altbilgi Yer Tutucusu 3"/>
          <p:cNvSpPr>
            <a:spLocks noGrp="1"/>
          </p:cNvSpPr>
          <p:nvPr>
            <p:ph type="ftr" sz="quarter" idx="11"/>
          </p:nvPr>
        </p:nvSpPr>
        <p:spPr/>
        <p:txBody>
          <a:bodyPr/>
          <a:lstStyle/>
          <a:p>
            <a:r>
              <a:rPr lang="tr-TR" smtClean="0"/>
              <a:t>2/53</a:t>
            </a:r>
            <a:endParaRPr lang="tr-TR"/>
          </a:p>
        </p:txBody>
      </p:sp>
      <p:sp>
        <p:nvSpPr>
          <p:cNvPr id="5" name="Slayt Numarası Yer Tutucusu 4"/>
          <p:cNvSpPr>
            <a:spLocks noGrp="1"/>
          </p:cNvSpPr>
          <p:nvPr>
            <p:ph type="sldNum" sz="quarter" idx="12"/>
          </p:nvPr>
        </p:nvSpPr>
        <p:spPr/>
        <p:txBody>
          <a:bodyPr/>
          <a:lstStyle/>
          <a:p>
            <a:fld id="{0BE261CB-975E-4AB2-B90F-1F6DAB3A4096}" type="slidenum">
              <a:rPr lang="tr-TR" smtClean="0"/>
              <a:t>‹#›</a:t>
            </a:fld>
            <a:endParaRPr lang="tr-TR"/>
          </a:p>
        </p:txBody>
      </p:sp>
    </p:spTree>
    <p:extLst>
      <p:ext uri="{BB962C8B-B14F-4D97-AF65-F5344CB8AC3E}">
        <p14:creationId xmlns:p14="http://schemas.microsoft.com/office/powerpoint/2010/main" val="842839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B75CCFD-9C62-4986-A26F-3B73CEBD392D}" type="datetime1">
              <a:rPr lang="tr-TR" smtClean="0"/>
              <a:t>5.10.2018</a:t>
            </a:fld>
            <a:endParaRPr lang="tr-TR"/>
          </a:p>
        </p:txBody>
      </p:sp>
      <p:sp>
        <p:nvSpPr>
          <p:cNvPr id="3" name="Altbilgi Yer Tutucusu 2"/>
          <p:cNvSpPr>
            <a:spLocks noGrp="1"/>
          </p:cNvSpPr>
          <p:nvPr>
            <p:ph type="ftr" sz="quarter" idx="11"/>
          </p:nvPr>
        </p:nvSpPr>
        <p:spPr/>
        <p:txBody>
          <a:bodyPr/>
          <a:lstStyle/>
          <a:p>
            <a:r>
              <a:rPr lang="tr-TR" smtClean="0"/>
              <a:t>2/53</a:t>
            </a:r>
            <a:endParaRPr lang="tr-TR"/>
          </a:p>
        </p:txBody>
      </p:sp>
      <p:sp>
        <p:nvSpPr>
          <p:cNvPr id="4" name="Slayt Numarası Yer Tutucusu 3"/>
          <p:cNvSpPr>
            <a:spLocks noGrp="1"/>
          </p:cNvSpPr>
          <p:nvPr>
            <p:ph type="sldNum" sz="quarter" idx="12"/>
          </p:nvPr>
        </p:nvSpPr>
        <p:spPr/>
        <p:txBody>
          <a:bodyPr/>
          <a:lstStyle/>
          <a:p>
            <a:fld id="{0BE261CB-975E-4AB2-B90F-1F6DAB3A4096}" type="slidenum">
              <a:rPr lang="tr-TR" smtClean="0"/>
              <a:t>‹#›</a:t>
            </a:fld>
            <a:endParaRPr lang="tr-TR"/>
          </a:p>
        </p:txBody>
      </p:sp>
    </p:spTree>
    <p:extLst>
      <p:ext uri="{BB962C8B-B14F-4D97-AF65-F5344CB8AC3E}">
        <p14:creationId xmlns:p14="http://schemas.microsoft.com/office/powerpoint/2010/main" val="2505049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069C6B9-3583-482C-8BDA-0331CB1541B5}" type="datetime1">
              <a:rPr lang="tr-TR" smtClean="0"/>
              <a:t>5.10.2018</a:t>
            </a:fld>
            <a:endParaRPr lang="tr-TR"/>
          </a:p>
        </p:txBody>
      </p:sp>
      <p:sp>
        <p:nvSpPr>
          <p:cNvPr id="6" name="Altbilgi Yer Tutucusu 5"/>
          <p:cNvSpPr>
            <a:spLocks noGrp="1"/>
          </p:cNvSpPr>
          <p:nvPr>
            <p:ph type="ftr" sz="quarter" idx="11"/>
          </p:nvPr>
        </p:nvSpPr>
        <p:spPr/>
        <p:txBody>
          <a:bodyPr/>
          <a:lstStyle/>
          <a:p>
            <a:r>
              <a:rPr lang="tr-TR" smtClean="0"/>
              <a:t>2/53</a:t>
            </a:r>
            <a:endParaRPr lang="tr-TR"/>
          </a:p>
        </p:txBody>
      </p:sp>
      <p:sp>
        <p:nvSpPr>
          <p:cNvPr id="7" name="Slayt Numarası Yer Tutucusu 6"/>
          <p:cNvSpPr>
            <a:spLocks noGrp="1"/>
          </p:cNvSpPr>
          <p:nvPr>
            <p:ph type="sldNum" sz="quarter" idx="12"/>
          </p:nvPr>
        </p:nvSpPr>
        <p:spPr/>
        <p:txBody>
          <a:bodyPr/>
          <a:lstStyle/>
          <a:p>
            <a:fld id="{0BE261CB-975E-4AB2-B90F-1F6DAB3A4096}" type="slidenum">
              <a:rPr lang="tr-TR" smtClean="0"/>
              <a:t>‹#›</a:t>
            </a:fld>
            <a:endParaRPr lang="tr-TR"/>
          </a:p>
        </p:txBody>
      </p:sp>
    </p:spTree>
    <p:extLst>
      <p:ext uri="{BB962C8B-B14F-4D97-AF65-F5344CB8AC3E}">
        <p14:creationId xmlns:p14="http://schemas.microsoft.com/office/powerpoint/2010/main" val="211514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C4C9251-6A88-42AD-B42F-5FFE6ADF331E}" type="datetime1">
              <a:rPr lang="tr-TR" smtClean="0"/>
              <a:t>5.10.2018</a:t>
            </a:fld>
            <a:endParaRPr lang="tr-TR"/>
          </a:p>
        </p:txBody>
      </p:sp>
      <p:sp>
        <p:nvSpPr>
          <p:cNvPr id="6" name="Altbilgi Yer Tutucusu 5"/>
          <p:cNvSpPr>
            <a:spLocks noGrp="1"/>
          </p:cNvSpPr>
          <p:nvPr>
            <p:ph type="ftr" sz="quarter" idx="11"/>
          </p:nvPr>
        </p:nvSpPr>
        <p:spPr/>
        <p:txBody>
          <a:bodyPr/>
          <a:lstStyle/>
          <a:p>
            <a:r>
              <a:rPr lang="tr-TR" smtClean="0"/>
              <a:t>2/53</a:t>
            </a:r>
            <a:endParaRPr lang="tr-TR"/>
          </a:p>
        </p:txBody>
      </p:sp>
      <p:sp>
        <p:nvSpPr>
          <p:cNvPr id="7" name="Slayt Numarası Yer Tutucusu 6"/>
          <p:cNvSpPr>
            <a:spLocks noGrp="1"/>
          </p:cNvSpPr>
          <p:nvPr>
            <p:ph type="sldNum" sz="quarter" idx="12"/>
          </p:nvPr>
        </p:nvSpPr>
        <p:spPr/>
        <p:txBody>
          <a:bodyPr/>
          <a:lstStyle/>
          <a:p>
            <a:fld id="{0BE261CB-975E-4AB2-B90F-1F6DAB3A4096}" type="slidenum">
              <a:rPr lang="tr-TR" smtClean="0"/>
              <a:t>‹#›</a:t>
            </a:fld>
            <a:endParaRPr lang="tr-TR"/>
          </a:p>
        </p:txBody>
      </p:sp>
    </p:spTree>
    <p:extLst>
      <p:ext uri="{BB962C8B-B14F-4D97-AF65-F5344CB8AC3E}">
        <p14:creationId xmlns:p14="http://schemas.microsoft.com/office/powerpoint/2010/main" val="889995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CA2F1C5-E7CB-42D4-840A-584DA55BB737}" type="datetime1">
              <a:rPr lang="tr-TR" smtClean="0"/>
              <a:t>5.10.2018</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tr-TR" smtClean="0"/>
              <a:t>2/53</a:t>
            </a:r>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BE261CB-975E-4AB2-B90F-1F6DAB3A4096}" type="slidenum">
              <a:rPr lang="tr-TR" smtClean="0"/>
              <a:t>‹#›</a:t>
            </a:fld>
            <a:endParaRPr lang="tr-TR"/>
          </a:p>
        </p:txBody>
      </p:sp>
    </p:spTree>
    <p:extLst>
      <p:ext uri="{BB962C8B-B14F-4D97-AF65-F5344CB8AC3E}">
        <p14:creationId xmlns:p14="http://schemas.microsoft.com/office/powerpoint/2010/main" val="8841739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descr="C:\Users\pc\Desktop\mail.googl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08761" y="1714500"/>
            <a:ext cx="2520280" cy="12961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Dikdörtgen 7"/>
          <p:cNvSpPr/>
          <p:nvPr/>
        </p:nvSpPr>
        <p:spPr>
          <a:xfrm>
            <a:off x="6197" y="0"/>
            <a:ext cx="9137803" cy="6858000"/>
          </a:xfrm>
          <a:prstGeom prst="rect">
            <a:avLst/>
          </a:prstGeom>
          <a:noFill/>
          <a:ln>
            <a:noFill/>
          </a:ln>
          <a:effectLst>
            <a:outerShdw blurRad="50800" dist="50800" dir="5400000" algn="ctr" rotWithShape="0">
              <a:srgbClr val="000000"/>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10" name="Dikdörtgen 9"/>
          <p:cNvSpPr/>
          <p:nvPr/>
        </p:nvSpPr>
        <p:spPr>
          <a:xfrm>
            <a:off x="6197" y="6021288"/>
            <a:ext cx="9137803" cy="432048"/>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14" name="Dikdörtgen 13"/>
          <p:cNvSpPr/>
          <p:nvPr/>
        </p:nvSpPr>
        <p:spPr>
          <a:xfrm>
            <a:off x="0" y="6180364"/>
            <a:ext cx="9137803" cy="113896"/>
          </a:xfrm>
          <a:prstGeom prst="rect">
            <a:avLst/>
          </a:prstGeom>
          <a:solidFill>
            <a:schemeClr val="bg1"/>
          </a:solidFill>
          <a:ln>
            <a:noFill/>
          </a:ln>
          <a:effectLst>
            <a:outerShdw dist="50800" sx="1000" sy="1000" algn="ctr" rotWithShape="0">
              <a:srgbClr val="000000"/>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3" name="Unvan 2"/>
          <p:cNvSpPr>
            <a:spLocks noGrp="1"/>
          </p:cNvSpPr>
          <p:nvPr>
            <p:ph type="ctrTitle"/>
          </p:nvPr>
        </p:nvSpPr>
        <p:spPr>
          <a:xfrm>
            <a:off x="685800" y="4152564"/>
            <a:ext cx="7772400" cy="1004628"/>
          </a:xfrm>
        </p:spPr>
        <p:txBody>
          <a:bodyPr>
            <a:noAutofit/>
          </a:bodyPr>
          <a:lstStyle/>
          <a:p>
            <a:r>
              <a:rPr lang="tr-TR" sz="2400" b="1" dirty="0" smtClean="0">
                <a:latin typeface="Calibri" panose="020F0502020204030204" pitchFamily="34" charset="0"/>
                <a:cs typeface="Calibri" panose="020F0502020204030204" pitchFamily="34" charset="0"/>
              </a:rPr>
              <a:t>MEHMET ŞİRİN</a:t>
            </a:r>
            <a:br>
              <a:rPr lang="tr-TR" sz="2400" b="1" dirty="0" smtClean="0">
                <a:latin typeface="Calibri" panose="020F0502020204030204" pitchFamily="34" charset="0"/>
                <a:cs typeface="Calibri" panose="020F0502020204030204" pitchFamily="34" charset="0"/>
              </a:rPr>
            </a:br>
            <a:r>
              <a:rPr lang="tr-TR" sz="2400" b="1" dirty="0" smtClean="0">
                <a:latin typeface="Calibri" panose="020F0502020204030204" pitchFamily="34" charset="0"/>
                <a:cs typeface="Calibri" panose="020F0502020204030204" pitchFamily="34" charset="0"/>
              </a:rPr>
              <a:t>İNCELEME DAİRESİ BAŞKANI</a:t>
            </a:r>
            <a:endParaRPr lang="tr-TR"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212615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11"/>
          <p:cNvSpPr/>
          <p:nvPr/>
        </p:nvSpPr>
        <p:spPr>
          <a:xfrm>
            <a:off x="6197" y="0"/>
            <a:ext cx="9137803" cy="1191031"/>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2" name="Başlık 1"/>
          <p:cNvSpPr>
            <a:spLocks noGrp="1"/>
          </p:cNvSpPr>
          <p:nvPr>
            <p:ph type="title"/>
          </p:nvPr>
        </p:nvSpPr>
        <p:spPr>
          <a:xfrm>
            <a:off x="6196" y="0"/>
            <a:ext cx="9137804" cy="1340768"/>
          </a:xfrm>
        </p:spPr>
        <p:txBody>
          <a:bodyPr>
            <a:noAutofit/>
          </a:bodyPr>
          <a:lstStyle/>
          <a:p>
            <a:pPr algn="ctr"/>
            <a:r>
              <a:rPr lang="tr-TR" sz="3200" b="1" dirty="0" smtClean="0">
                <a:solidFill>
                  <a:schemeClr val="bg1"/>
                </a:solidFill>
              </a:rPr>
              <a:t>SIK KARILAŞILAŞILAN BULGULAR </a:t>
            </a:r>
            <a:r>
              <a:rPr lang="tr-TR" sz="3200" b="1" dirty="0">
                <a:solidFill>
                  <a:schemeClr val="bg1"/>
                </a:solidFill>
              </a:rPr>
              <a:t> </a:t>
            </a:r>
          </a:p>
        </p:txBody>
      </p:sp>
      <p:sp>
        <p:nvSpPr>
          <p:cNvPr id="3" name="İçerik Yer Tutucusu 2"/>
          <p:cNvSpPr>
            <a:spLocks noGrp="1"/>
          </p:cNvSpPr>
          <p:nvPr>
            <p:ph sz="quarter" idx="1"/>
          </p:nvPr>
        </p:nvSpPr>
        <p:spPr>
          <a:xfrm>
            <a:off x="-396553" y="1465669"/>
            <a:ext cx="9145017" cy="5255807"/>
          </a:xfrm>
        </p:spPr>
        <p:txBody>
          <a:bodyPr>
            <a:noAutofit/>
          </a:bodyPr>
          <a:lstStyle/>
          <a:p>
            <a:pPr marL="342900" lvl="1" indent="0" algn="just">
              <a:buClr>
                <a:srgbClr val="C00000"/>
              </a:buClr>
              <a:buNone/>
            </a:pPr>
            <a:r>
              <a:rPr lang="tr-TR" sz="2500" b="1" dirty="0" smtClean="0"/>
              <a:t>            DENETİM STANDARTLARINA İLİŞKİN YAYGIN BULGULAR</a:t>
            </a:r>
            <a:endParaRPr lang="tr-TR" sz="2500" dirty="0"/>
          </a:p>
          <a:p>
            <a:pPr marL="914400" lvl="2" indent="0" algn="just">
              <a:buNone/>
            </a:pPr>
            <a:endParaRPr lang="tr-TR" sz="1200" dirty="0"/>
          </a:p>
          <a:p>
            <a:pPr marL="1371600" lvl="2" indent="-457200" algn="just">
              <a:buFont typeface="Wingdings" panose="05000000000000000000" pitchFamily="2" charset="2"/>
              <a:buChar char="v"/>
            </a:pPr>
            <a:r>
              <a:rPr lang="tr-TR" sz="2700" dirty="0" smtClean="0"/>
              <a:t>Önemli </a:t>
            </a:r>
            <a:r>
              <a:rPr lang="tr-TR" sz="2700" dirty="0"/>
              <a:t>yanlışlık risklerine ve iç kontrole İlişkin denetim çalışmalarındaki </a:t>
            </a:r>
            <a:r>
              <a:rPr lang="tr-TR" sz="2700" dirty="0" smtClean="0"/>
              <a:t>eksiklikler</a:t>
            </a:r>
          </a:p>
          <a:p>
            <a:pPr marL="1371600" lvl="2" indent="-457200" algn="just">
              <a:buFont typeface="Wingdings" panose="05000000000000000000" pitchFamily="2" charset="2"/>
              <a:buChar char="v"/>
            </a:pPr>
            <a:endParaRPr lang="tr-TR" sz="2700" dirty="0"/>
          </a:p>
          <a:p>
            <a:pPr marL="1371600" lvl="2" indent="-457200" algn="just">
              <a:buFont typeface="Wingdings" panose="05000000000000000000" pitchFamily="2" charset="2"/>
              <a:buChar char="v"/>
            </a:pPr>
            <a:r>
              <a:rPr lang="tr-TR" sz="2700" dirty="0"/>
              <a:t>Değerlendirilmiş risklere karşılık verme (müteakip denetim prosedürleri) çalışmalarındaki </a:t>
            </a:r>
            <a:r>
              <a:rPr lang="tr-TR" sz="2700" dirty="0" smtClean="0"/>
              <a:t>eksiklikler</a:t>
            </a:r>
          </a:p>
          <a:p>
            <a:pPr marL="1371600" lvl="2" indent="-457200" algn="just">
              <a:buFont typeface="Wingdings" panose="05000000000000000000" pitchFamily="2" charset="2"/>
              <a:buChar char="v"/>
            </a:pPr>
            <a:endParaRPr lang="tr-TR" sz="2700" dirty="0"/>
          </a:p>
          <a:p>
            <a:pPr marL="1371600" lvl="2" indent="-457200" algn="just">
              <a:buFont typeface="Wingdings" panose="05000000000000000000" pitchFamily="2" charset="2"/>
              <a:buChar char="v"/>
            </a:pPr>
            <a:r>
              <a:rPr lang="tr-TR" sz="2700" dirty="0"/>
              <a:t>Hile kaynaklı önemli yanlışlık risklerinin değerlendirilmesine İlişkin denetim çalışmalarındaki </a:t>
            </a:r>
            <a:r>
              <a:rPr lang="tr-TR" sz="2700" dirty="0" smtClean="0"/>
              <a:t>eksiklikler</a:t>
            </a:r>
          </a:p>
          <a:p>
            <a:pPr marL="1371600" lvl="2" indent="-457200" algn="just">
              <a:buFont typeface="Wingdings" panose="05000000000000000000" pitchFamily="2" charset="2"/>
              <a:buChar char="v"/>
            </a:pPr>
            <a:endParaRPr lang="tr-TR" sz="2700" dirty="0"/>
          </a:p>
          <a:p>
            <a:pPr marL="1371600" lvl="2" indent="-457200" algn="just">
              <a:buFont typeface="Wingdings" panose="05000000000000000000" pitchFamily="2" charset="2"/>
              <a:buChar char="v"/>
            </a:pPr>
            <a:r>
              <a:rPr lang="tr-TR" sz="2700" dirty="0"/>
              <a:t>İşletmenin sürekliliğine ilişkin çalışmalardaki eksiklikler</a:t>
            </a:r>
          </a:p>
          <a:p>
            <a:pPr algn="just">
              <a:buFont typeface="Wingdings" panose="05000000000000000000" pitchFamily="2" charset="2"/>
              <a:buChar char="v"/>
            </a:pPr>
            <a:endParaRPr lang="tr-TR" sz="2500" dirty="0" smtClean="0"/>
          </a:p>
          <a:p>
            <a:pPr marL="1371600" lvl="2" indent="-457200" algn="just">
              <a:buFont typeface="+mj-lt"/>
              <a:buAutoNum type="arabicPeriod"/>
            </a:pPr>
            <a:endParaRPr lang="tr-TR" sz="2500" dirty="0" smtClean="0"/>
          </a:p>
          <a:p>
            <a:pPr marL="1371600" lvl="2" indent="-457200" algn="just">
              <a:buFont typeface="+mj-lt"/>
              <a:buAutoNum type="arabicPeriod"/>
            </a:pPr>
            <a:endParaRPr lang="tr-TR" sz="2500" dirty="0"/>
          </a:p>
          <a:p>
            <a:pPr marL="1371600" lvl="2" indent="-457200" algn="just">
              <a:buFont typeface="+mj-lt"/>
              <a:buAutoNum type="arabicPeriod"/>
            </a:pPr>
            <a:endParaRPr lang="tr-TR" sz="2500" dirty="0" smtClean="0"/>
          </a:p>
          <a:p>
            <a:pPr marL="1371600" lvl="2" indent="-457200" algn="just">
              <a:buFont typeface="+mj-lt"/>
              <a:buAutoNum type="arabicPeriod"/>
            </a:pPr>
            <a:endParaRPr lang="tr-TR" sz="2500" dirty="0" smtClean="0"/>
          </a:p>
        </p:txBody>
      </p:sp>
    </p:spTree>
    <p:extLst>
      <p:ext uri="{BB962C8B-B14F-4D97-AF65-F5344CB8AC3E}">
        <p14:creationId xmlns:p14="http://schemas.microsoft.com/office/powerpoint/2010/main" val="33387009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11"/>
          <p:cNvSpPr/>
          <p:nvPr/>
        </p:nvSpPr>
        <p:spPr>
          <a:xfrm>
            <a:off x="6196" y="-20548"/>
            <a:ext cx="9137803" cy="1392801"/>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2" name="Başlık 1"/>
          <p:cNvSpPr>
            <a:spLocks noGrp="1"/>
          </p:cNvSpPr>
          <p:nvPr>
            <p:ph type="title"/>
          </p:nvPr>
        </p:nvSpPr>
        <p:spPr>
          <a:xfrm>
            <a:off x="6196" y="274637"/>
            <a:ext cx="9137804" cy="1206775"/>
          </a:xfrm>
        </p:spPr>
        <p:txBody>
          <a:bodyPr>
            <a:noAutofit/>
          </a:bodyPr>
          <a:lstStyle/>
          <a:p>
            <a:pPr algn="ctr"/>
            <a:r>
              <a:rPr lang="tr-TR" sz="3200" b="1" dirty="0" smtClean="0">
                <a:solidFill>
                  <a:schemeClr val="bg1"/>
                </a:solidFill>
              </a:rPr>
              <a:t>BULGULARIN YOĞUNLAŞTIĞI MUHASEBE ALANLARI</a:t>
            </a:r>
            <a:br>
              <a:rPr lang="tr-TR" sz="3200" b="1" dirty="0" smtClean="0">
                <a:solidFill>
                  <a:schemeClr val="bg1"/>
                </a:solidFill>
              </a:rPr>
            </a:br>
            <a:endParaRPr lang="tr-TR" sz="3200" b="1" dirty="0">
              <a:solidFill>
                <a:schemeClr val="bg1"/>
              </a:solidFill>
            </a:endParaRPr>
          </a:p>
        </p:txBody>
      </p:sp>
      <p:sp>
        <p:nvSpPr>
          <p:cNvPr id="3" name="İçerik Yer Tutucusu 2"/>
          <p:cNvSpPr>
            <a:spLocks noGrp="1"/>
          </p:cNvSpPr>
          <p:nvPr>
            <p:ph sz="quarter" idx="1"/>
          </p:nvPr>
        </p:nvSpPr>
        <p:spPr>
          <a:xfrm>
            <a:off x="107503" y="1635958"/>
            <a:ext cx="8856985" cy="4720392"/>
          </a:xfrm>
        </p:spPr>
        <p:txBody>
          <a:bodyPr>
            <a:noAutofit/>
          </a:bodyPr>
          <a:lstStyle/>
          <a:p>
            <a:pPr marL="342900" lvl="1" indent="0" algn="just">
              <a:buClr>
                <a:srgbClr val="C00000"/>
              </a:buClr>
              <a:buNone/>
            </a:pPr>
            <a:r>
              <a:rPr lang="tr-TR" sz="2500" b="1" dirty="0" smtClean="0"/>
              <a:t>MUHASEBE STANDARTLARINA İLİŞKİN YAYGIN BULGULAR</a:t>
            </a:r>
            <a:endParaRPr lang="tr-TR" sz="2500" dirty="0"/>
          </a:p>
          <a:p>
            <a:pPr marL="857250" lvl="2" indent="0" algn="just">
              <a:buClr>
                <a:srgbClr val="C00000"/>
              </a:buClr>
              <a:buNone/>
            </a:pPr>
            <a:endParaRPr lang="tr-TR" sz="1200" dirty="0" smtClean="0"/>
          </a:p>
          <a:p>
            <a:pPr algn="just">
              <a:buFont typeface="Wingdings" panose="05000000000000000000" pitchFamily="2" charset="2"/>
              <a:buChar char="v"/>
            </a:pPr>
            <a:r>
              <a:rPr lang="tr-TR" sz="2700" dirty="0" smtClean="0"/>
              <a:t>Stoklara ilişkin çalışmalardaki eksiklikler</a:t>
            </a:r>
          </a:p>
          <a:p>
            <a:pPr algn="just">
              <a:buFont typeface="Wingdings" panose="05000000000000000000" pitchFamily="2" charset="2"/>
              <a:buChar char="v"/>
            </a:pPr>
            <a:endParaRPr lang="tr-TR" sz="2700" dirty="0" smtClean="0"/>
          </a:p>
          <a:p>
            <a:pPr algn="just">
              <a:buFont typeface="Wingdings" panose="05000000000000000000" pitchFamily="2" charset="2"/>
              <a:buChar char="v"/>
            </a:pPr>
            <a:r>
              <a:rPr lang="tr-TR" sz="2700" dirty="0" smtClean="0"/>
              <a:t>Amortisman ve maddi duran varlıklara çalışmalardaki eksiklikler</a:t>
            </a:r>
          </a:p>
          <a:p>
            <a:pPr algn="just">
              <a:buFont typeface="Wingdings" panose="05000000000000000000" pitchFamily="2" charset="2"/>
              <a:buChar char="v"/>
            </a:pPr>
            <a:endParaRPr lang="tr-TR" sz="2700" dirty="0" smtClean="0"/>
          </a:p>
          <a:p>
            <a:pPr algn="just">
              <a:buFont typeface="Wingdings" panose="05000000000000000000" pitchFamily="2" charset="2"/>
              <a:buChar char="v"/>
            </a:pPr>
            <a:r>
              <a:rPr lang="tr-TR" sz="2700" dirty="0" smtClean="0"/>
              <a:t>Hasılata ilişkin çalışmalardaki eksiklikler</a:t>
            </a:r>
          </a:p>
          <a:p>
            <a:pPr algn="just">
              <a:buFont typeface="Wingdings" panose="05000000000000000000" pitchFamily="2" charset="2"/>
              <a:buChar char="v"/>
            </a:pPr>
            <a:endParaRPr lang="tr-TR" sz="2700" dirty="0" smtClean="0"/>
          </a:p>
          <a:p>
            <a:pPr algn="just">
              <a:buFont typeface="Wingdings" panose="05000000000000000000" pitchFamily="2" charset="2"/>
              <a:buChar char="v"/>
            </a:pPr>
            <a:r>
              <a:rPr lang="tr-TR" sz="2700" dirty="0" smtClean="0"/>
              <a:t>Yatırım amaçlı Gayrimenkullere </a:t>
            </a:r>
            <a:r>
              <a:rPr lang="tr-TR" sz="2700" dirty="0"/>
              <a:t>çalışmalardaki eksiklikler</a:t>
            </a:r>
          </a:p>
          <a:p>
            <a:pPr marL="457200" indent="-457200" algn="just">
              <a:buFont typeface="+mj-lt"/>
              <a:buAutoNum type="arabicPeriod"/>
            </a:pPr>
            <a:endParaRPr lang="tr-TR" sz="2700" dirty="0"/>
          </a:p>
          <a:p>
            <a:pPr marL="457200" indent="-457200" algn="just">
              <a:buFont typeface="+mj-lt"/>
              <a:buAutoNum type="arabicPeriod"/>
            </a:pPr>
            <a:endParaRPr lang="tr-TR" sz="2000" dirty="0" smtClean="0"/>
          </a:p>
          <a:p>
            <a:pPr marL="1085850" lvl="2" algn="just">
              <a:buFontTx/>
              <a:buChar char="-"/>
            </a:pPr>
            <a:endParaRPr lang="tr-TR" sz="1200" dirty="0" smtClean="0"/>
          </a:p>
        </p:txBody>
      </p:sp>
    </p:spTree>
    <p:extLst>
      <p:ext uri="{BB962C8B-B14F-4D97-AF65-F5344CB8AC3E}">
        <p14:creationId xmlns:p14="http://schemas.microsoft.com/office/powerpoint/2010/main" val="15010967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11"/>
          <p:cNvSpPr/>
          <p:nvPr/>
        </p:nvSpPr>
        <p:spPr>
          <a:xfrm>
            <a:off x="6196" y="-20548"/>
            <a:ext cx="9137803" cy="1392801"/>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2" name="Başlık 1"/>
          <p:cNvSpPr>
            <a:spLocks noGrp="1"/>
          </p:cNvSpPr>
          <p:nvPr>
            <p:ph type="title"/>
          </p:nvPr>
        </p:nvSpPr>
        <p:spPr>
          <a:xfrm>
            <a:off x="6196" y="104352"/>
            <a:ext cx="9137804" cy="1143000"/>
          </a:xfrm>
        </p:spPr>
        <p:txBody>
          <a:bodyPr>
            <a:noAutofit/>
          </a:bodyPr>
          <a:lstStyle/>
          <a:p>
            <a:pPr algn="ctr"/>
            <a:r>
              <a:rPr lang="tr-TR" sz="3200" b="1" smtClean="0">
                <a:solidFill>
                  <a:schemeClr val="bg1"/>
                </a:solidFill>
              </a:rPr>
              <a:t>DİKKAT EDİLECEK HUSUSLAR</a:t>
            </a:r>
            <a:br>
              <a:rPr lang="tr-TR" sz="3200" b="1" smtClean="0">
                <a:solidFill>
                  <a:schemeClr val="bg1"/>
                </a:solidFill>
              </a:rPr>
            </a:br>
            <a:endParaRPr lang="tr-TR" sz="3200" b="1" dirty="0">
              <a:solidFill>
                <a:schemeClr val="bg1"/>
              </a:solidFill>
            </a:endParaRPr>
          </a:p>
        </p:txBody>
      </p:sp>
      <p:sp>
        <p:nvSpPr>
          <p:cNvPr id="3" name="İçerik Yer Tutucusu 2"/>
          <p:cNvSpPr>
            <a:spLocks noGrp="1"/>
          </p:cNvSpPr>
          <p:nvPr>
            <p:ph sz="quarter" idx="1"/>
          </p:nvPr>
        </p:nvSpPr>
        <p:spPr>
          <a:xfrm>
            <a:off x="107503" y="1497153"/>
            <a:ext cx="8856985" cy="4859197"/>
          </a:xfrm>
        </p:spPr>
        <p:txBody>
          <a:bodyPr>
            <a:noAutofit/>
          </a:bodyPr>
          <a:lstStyle/>
          <a:p>
            <a:pPr marL="857250" lvl="2" indent="0" algn="just">
              <a:buClr>
                <a:srgbClr val="C00000"/>
              </a:buClr>
              <a:buNone/>
            </a:pPr>
            <a:endParaRPr lang="tr-TR" sz="1200" dirty="0" smtClean="0"/>
          </a:p>
          <a:p>
            <a:pPr algn="just">
              <a:buFont typeface="Wingdings" panose="05000000000000000000" pitchFamily="2" charset="2"/>
              <a:buChar char="v"/>
            </a:pPr>
            <a:r>
              <a:rPr lang="tr-TR" sz="2700" dirty="0" smtClean="0"/>
              <a:t>BOBİ FRS yürürlükte</a:t>
            </a:r>
          </a:p>
          <a:p>
            <a:pPr algn="just">
              <a:buFont typeface="Wingdings" panose="05000000000000000000" pitchFamily="2" charset="2"/>
              <a:buChar char="v"/>
            </a:pPr>
            <a:endParaRPr lang="tr-TR" sz="2700" dirty="0" smtClean="0"/>
          </a:p>
          <a:p>
            <a:pPr algn="just">
              <a:buFont typeface="Wingdings" panose="05000000000000000000" pitchFamily="2" charset="2"/>
              <a:buChar char="v"/>
            </a:pPr>
            <a:r>
              <a:rPr lang="tr-TR" sz="2700" dirty="0" smtClean="0"/>
              <a:t>Yeni Muhasebe Standartları (TFRS 9, 15, 16, 17)</a:t>
            </a:r>
          </a:p>
          <a:p>
            <a:pPr algn="just">
              <a:buFont typeface="Wingdings" panose="05000000000000000000" pitchFamily="2" charset="2"/>
              <a:buChar char="v"/>
            </a:pPr>
            <a:endParaRPr lang="tr-TR" sz="2700" dirty="0" smtClean="0"/>
          </a:p>
          <a:p>
            <a:pPr algn="just">
              <a:buFont typeface="Wingdings" panose="05000000000000000000" pitchFamily="2" charset="2"/>
              <a:buChar char="v"/>
            </a:pPr>
            <a:r>
              <a:rPr lang="tr-TR" sz="2700" dirty="0" smtClean="0"/>
              <a:t>Yeni Denetim Startları ( Kilit Denetim Konuları,  Yeni denetçi Raporları </a:t>
            </a:r>
            <a:r>
              <a:rPr lang="tr-TR" sz="2700" dirty="0" err="1" smtClean="0"/>
              <a:t>vs</a:t>
            </a:r>
            <a:r>
              <a:rPr lang="tr-TR" sz="2700" dirty="0" smtClean="0"/>
              <a:t>)</a:t>
            </a:r>
          </a:p>
          <a:p>
            <a:pPr algn="just">
              <a:buFont typeface="Wingdings" panose="05000000000000000000" pitchFamily="2" charset="2"/>
              <a:buChar char="v"/>
            </a:pPr>
            <a:endParaRPr lang="tr-TR" sz="2700" dirty="0" smtClean="0"/>
          </a:p>
          <a:p>
            <a:pPr algn="just">
              <a:buFont typeface="Wingdings" panose="05000000000000000000" pitchFamily="2" charset="2"/>
              <a:buChar char="v"/>
            </a:pPr>
            <a:r>
              <a:rPr lang="tr-TR" sz="2700" dirty="0" smtClean="0"/>
              <a:t>Topluluk Denetimleri</a:t>
            </a:r>
          </a:p>
          <a:p>
            <a:pPr algn="just">
              <a:buFont typeface="Wingdings" panose="05000000000000000000" pitchFamily="2" charset="2"/>
              <a:buChar char="v"/>
            </a:pPr>
            <a:endParaRPr lang="tr-TR" sz="2700" dirty="0" smtClean="0"/>
          </a:p>
          <a:p>
            <a:pPr algn="just">
              <a:buFont typeface="Wingdings" panose="05000000000000000000" pitchFamily="2" charset="2"/>
              <a:buChar char="v"/>
            </a:pPr>
            <a:r>
              <a:rPr lang="tr-TR" sz="2700" dirty="0" smtClean="0"/>
              <a:t>Sürekli Eğitim Yükümlülüğü</a:t>
            </a:r>
          </a:p>
          <a:p>
            <a:pPr marL="0" indent="0" algn="just">
              <a:buNone/>
            </a:pPr>
            <a:endParaRPr lang="tr-TR" sz="2000" dirty="0"/>
          </a:p>
          <a:p>
            <a:pPr marL="457200" indent="-457200" algn="just">
              <a:buFont typeface="+mj-lt"/>
              <a:buAutoNum type="arabicPeriod"/>
            </a:pPr>
            <a:endParaRPr lang="tr-TR" sz="2000" dirty="0"/>
          </a:p>
          <a:p>
            <a:pPr marL="457200" indent="-457200" algn="just">
              <a:buFont typeface="+mj-lt"/>
              <a:buAutoNum type="arabicPeriod"/>
            </a:pPr>
            <a:endParaRPr lang="tr-TR" sz="2000" dirty="0" smtClean="0"/>
          </a:p>
          <a:p>
            <a:pPr marL="1085850" lvl="2" algn="just">
              <a:buFontTx/>
              <a:buChar char="-"/>
            </a:pPr>
            <a:endParaRPr lang="tr-TR" sz="1200" dirty="0" smtClean="0"/>
          </a:p>
        </p:txBody>
      </p:sp>
    </p:spTree>
    <p:extLst>
      <p:ext uri="{BB962C8B-B14F-4D97-AF65-F5344CB8AC3E}">
        <p14:creationId xmlns:p14="http://schemas.microsoft.com/office/powerpoint/2010/main" val="25812153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Dikdörtgen 18"/>
          <p:cNvSpPr/>
          <p:nvPr/>
        </p:nvSpPr>
        <p:spPr>
          <a:xfrm>
            <a:off x="0" y="1"/>
            <a:ext cx="9144000" cy="1124744"/>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2" name="Başlık 1"/>
          <p:cNvSpPr>
            <a:spLocks noGrp="1"/>
          </p:cNvSpPr>
          <p:nvPr>
            <p:ph type="title"/>
          </p:nvPr>
        </p:nvSpPr>
        <p:spPr>
          <a:xfrm>
            <a:off x="359531" y="227953"/>
            <a:ext cx="7992889" cy="800535"/>
          </a:xfrm>
        </p:spPr>
        <p:txBody>
          <a:bodyPr>
            <a:noAutofit/>
          </a:bodyPr>
          <a:lstStyle/>
          <a:p>
            <a:pPr algn="ctr"/>
            <a:r>
              <a:rPr lang="tr-TR" sz="2300" b="1" spc="-60" dirty="0" smtClean="0">
                <a:solidFill>
                  <a:srgbClr val="FFFFFF"/>
                </a:solidFill>
                <a:latin typeface="Corbel" panose="020B0503020204020204"/>
              </a:rPr>
              <a:t/>
            </a:r>
            <a:br>
              <a:rPr lang="tr-TR" sz="2300" b="1" spc="-60" dirty="0" smtClean="0">
                <a:solidFill>
                  <a:srgbClr val="FFFFFF"/>
                </a:solidFill>
                <a:latin typeface="Corbel" panose="020B0503020204020204"/>
              </a:rPr>
            </a:br>
            <a:r>
              <a:rPr lang="tr-TR" sz="2300" b="1" spc="-60" dirty="0" smtClean="0">
                <a:solidFill>
                  <a:srgbClr val="FFFFFF"/>
                </a:solidFill>
                <a:latin typeface="Corbel" panose="020B0503020204020204"/>
              </a:rPr>
              <a:t/>
            </a:r>
            <a:br>
              <a:rPr lang="tr-TR" sz="2300" b="1" spc="-60" dirty="0" smtClean="0">
                <a:solidFill>
                  <a:srgbClr val="FFFFFF"/>
                </a:solidFill>
                <a:latin typeface="Corbel" panose="020B0503020204020204"/>
              </a:rPr>
            </a:br>
            <a:r>
              <a:rPr lang="tr-TR" b="1" spc="-60" dirty="0" smtClean="0">
                <a:solidFill>
                  <a:srgbClr val="FFFFFF"/>
                </a:solidFill>
                <a:latin typeface="Corbel" panose="020B0503020204020204"/>
              </a:rPr>
              <a:t>DENETİMİN GELECEĞİ</a:t>
            </a:r>
            <a:br>
              <a:rPr lang="tr-TR" b="1" spc="-60" dirty="0" smtClean="0">
                <a:solidFill>
                  <a:srgbClr val="FFFFFF"/>
                </a:solidFill>
                <a:latin typeface="Corbel" panose="020B0503020204020204"/>
              </a:rPr>
            </a:br>
            <a:r>
              <a:rPr lang="tr-TR" b="1" spc="-60" dirty="0" smtClean="0">
                <a:solidFill>
                  <a:srgbClr val="FFFFFF"/>
                </a:solidFill>
                <a:latin typeface="Corbel" panose="020B0503020204020204"/>
              </a:rPr>
              <a:t>Fayda ve Güvenin Korunması -1</a:t>
            </a:r>
            <a:r>
              <a:rPr lang="tr-TR" b="1" spc="-60" dirty="0">
                <a:solidFill>
                  <a:srgbClr val="FFFFFF"/>
                </a:solidFill>
                <a:latin typeface="Corbel" panose="020B0503020204020204"/>
              </a:rPr>
              <a:t/>
            </a:r>
            <a:br>
              <a:rPr lang="tr-TR" b="1" spc="-60" dirty="0">
                <a:solidFill>
                  <a:srgbClr val="FFFFFF"/>
                </a:solidFill>
                <a:latin typeface="Corbel" panose="020B0503020204020204"/>
              </a:rPr>
            </a:br>
            <a:r>
              <a:rPr lang="tr-TR" b="1" spc="-60" dirty="0">
                <a:solidFill>
                  <a:srgbClr val="FFFFFF"/>
                </a:solidFill>
                <a:latin typeface="Corbel" panose="020B0503020204020204"/>
              </a:rPr>
              <a:t/>
            </a:r>
            <a:br>
              <a:rPr lang="tr-TR" b="1" spc="-60" dirty="0">
                <a:solidFill>
                  <a:srgbClr val="FFFFFF"/>
                </a:solidFill>
                <a:latin typeface="Corbel" panose="020B0503020204020204"/>
              </a:rPr>
            </a:br>
            <a:endParaRPr kumimoji="1" lang="en-US" b="1" dirty="0">
              <a:solidFill>
                <a:schemeClr val="bg1"/>
              </a:solidFill>
              <a:latin typeface="+mn-lt"/>
            </a:endParaRPr>
          </a:p>
        </p:txBody>
      </p:sp>
      <p:sp>
        <p:nvSpPr>
          <p:cNvPr id="11" name="Başlık 1"/>
          <p:cNvSpPr txBox="1">
            <a:spLocks/>
          </p:cNvSpPr>
          <p:nvPr/>
        </p:nvSpPr>
        <p:spPr>
          <a:xfrm>
            <a:off x="179512" y="1700808"/>
            <a:ext cx="8712968" cy="416533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kumimoji="1" lang="tr-TR" sz="1800" b="1" dirty="0" smtClean="0">
              <a:solidFill>
                <a:schemeClr val="tx1">
                  <a:lumMod val="95000"/>
                  <a:lumOff val="5000"/>
                </a:schemeClr>
              </a:solidFill>
              <a:latin typeface="+mn-lt"/>
            </a:endParaRPr>
          </a:p>
        </p:txBody>
      </p:sp>
      <p:pic>
        <p:nvPicPr>
          <p:cNvPr id="20" name="Resim 19" descr="C:\Users\pc\Desktop\mail.google.co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4368" y="6250881"/>
            <a:ext cx="1080120" cy="576064"/>
          </a:xfrm>
          <a:prstGeom prst="rect">
            <a:avLst/>
          </a:prstGeom>
          <a:noFill/>
          <a:ln>
            <a:noFill/>
          </a:ln>
        </p:spPr>
      </p:pic>
      <p:sp>
        <p:nvSpPr>
          <p:cNvPr id="3" name="Dikdörtgen 2"/>
          <p:cNvSpPr/>
          <p:nvPr/>
        </p:nvSpPr>
        <p:spPr>
          <a:xfrm>
            <a:off x="179512" y="1443425"/>
            <a:ext cx="8352928" cy="5669244"/>
          </a:xfrm>
          <a:prstGeom prst="rect">
            <a:avLst/>
          </a:prstGeom>
        </p:spPr>
        <p:txBody>
          <a:bodyPr wrap="square">
            <a:spAutoFit/>
          </a:bodyPr>
          <a:lstStyle/>
          <a:p>
            <a:pPr marL="514350" lvl="0" indent="-514350">
              <a:lnSpc>
                <a:spcPct val="90000"/>
              </a:lnSpc>
              <a:spcBef>
                <a:spcPts val="1200"/>
              </a:spcBef>
              <a:buClr>
                <a:srgbClr val="C00000"/>
              </a:buClr>
              <a:buFont typeface="+mj-lt"/>
              <a:buAutoNum type="arabicPeriod"/>
            </a:pPr>
            <a:r>
              <a:rPr lang="tr-TR" sz="2800" dirty="0" smtClean="0">
                <a:solidFill>
                  <a:srgbClr val="000000">
                    <a:lumMod val="65000"/>
                    <a:lumOff val="35000"/>
                  </a:srgbClr>
                </a:solidFill>
                <a:latin typeface="Corbel" panose="020B0503020204020204"/>
              </a:rPr>
              <a:t>Tahmin belirsizliği ve gerçeğe uygun değere odaklı  karmaşık muhasebe standartları</a:t>
            </a:r>
          </a:p>
          <a:p>
            <a:pPr marL="514350" lvl="0" indent="-514350">
              <a:lnSpc>
                <a:spcPct val="90000"/>
              </a:lnSpc>
              <a:spcBef>
                <a:spcPts val="1200"/>
              </a:spcBef>
              <a:buClr>
                <a:srgbClr val="C00000"/>
              </a:buClr>
              <a:buFont typeface="+mj-lt"/>
              <a:buAutoNum type="arabicPeriod"/>
            </a:pPr>
            <a:r>
              <a:rPr lang="tr-TR" sz="2800" dirty="0" smtClean="0">
                <a:solidFill>
                  <a:srgbClr val="000000">
                    <a:lumMod val="65000"/>
                    <a:lumOff val="35000"/>
                  </a:srgbClr>
                </a:solidFill>
                <a:latin typeface="Corbel" panose="020B0503020204020204"/>
              </a:rPr>
              <a:t>Finansal olmayan performans göstergelerinin kullanımı </a:t>
            </a:r>
          </a:p>
          <a:p>
            <a:pPr marL="514350" lvl="0" indent="-514350">
              <a:lnSpc>
                <a:spcPct val="90000"/>
              </a:lnSpc>
              <a:spcBef>
                <a:spcPts val="1200"/>
              </a:spcBef>
              <a:buClr>
                <a:srgbClr val="C00000"/>
              </a:buClr>
              <a:buFont typeface="+mj-lt"/>
              <a:buAutoNum type="arabicPeriod"/>
            </a:pPr>
            <a:r>
              <a:rPr lang="tr-TR" sz="2800" dirty="0" smtClean="0">
                <a:solidFill>
                  <a:srgbClr val="000000">
                    <a:lumMod val="65000"/>
                    <a:lumOff val="35000"/>
                  </a:srgbClr>
                </a:solidFill>
                <a:latin typeface="Corbel" panose="020B0503020204020204"/>
              </a:rPr>
              <a:t>Yeni Raporlama biçimlerinde artış (sürdürülebilirlik ve entegre raporlama)</a:t>
            </a:r>
          </a:p>
          <a:p>
            <a:pPr marL="514350" lvl="0" indent="-514350">
              <a:lnSpc>
                <a:spcPct val="90000"/>
              </a:lnSpc>
              <a:spcBef>
                <a:spcPts val="1200"/>
              </a:spcBef>
              <a:buClr>
                <a:srgbClr val="C00000"/>
              </a:buClr>
              <a:buFont typeface="+mj-lt"/>
              <a:buAutoNum type="arabicPeriod"/>
            </a:pPr>
            <a:r>
              <a:rPr lang="tr-TR" sz="2800" dirty="0" smtClean="0">
                <a:solidFill>
                  <a:srgbClr val="000000">
                    <a:lumMod val="65000"/>
                    <a:lumOff val="35000"/>
                  </a:srgbClr>
                </a:solidFill>
                <a:latin typeface="Corbel" panose="020B0503020204020204"/>
              </a:rPr>
              <a:t>Büyük hacimli, yeni biçimlerdeki verinin elde edilmesi, işlenmesi ve raporlanmasını yönetme</a:t>
            </a:r>
          </a:p>
          <a:p>
            <a:pPr marL="514350" lvl="0" indent="-514350">
              <a:lnSpc>
                <a:spcPct val="90000"/>
              </a:lnSpc>
              <a:spcBef>
                <a:spcPts val="1200"/>
              </a:spcBef>
              <a:buClr>
                <a:srgbClr val="C00000"/>
              </a:buClr>
              <a:buFont typeface="+mj-lt"/>
              <a:buAutoNum type="arabicPeriod"/>
            </a:pPr>
            <a:r>
              <a:rPr lang="tr-TR" sz="2800" dirty="0" smtClean="0">
                <a:solidFill>
                  <a:srgbClr val="000000">
                    <a:lumMod val="65000"/>
                    <a:lumOff val="35000"/>
                  </a:srgbClr>
                </a:solidFill>
                <a:latin typeface="Corbel" panose="020B0503020204020204"/>
              </a:rPr>
              <a:t>Data analitik, yapay zeka gibi artan teknoloji kullanımı </a:t>
            </a:r>
          </a:p>
          <a:p>
            <a:pPr marL="514350" lvl="0" indent="-514350">
              <a:lnSpc>
                <a:spcPct val="90000"/>
              </a:lnSpc>
              <a:spcBef>
                <a:spcPts val="1200"/>
              </a:spcBef>
              <a:buClr>
                <a:srgbClr val="C00000"/>
              </a:buClr>
              <a:buFont typeface="+mj-lt"/>
              <a:buAutoNum type="arabicPeriod"/>
            </a:pPr>
            <a:endParaRPr lang="tr-TR" sz="2800" dirty="0" smtClean="0">
              <a:solidFill>
                <a:srgbClr val="000000">
                  <a:lumMod val="65000"/>
                  <a:lumOff val="35000"/>
                </a:srgbClr>
              </a:solidFill>
              <a:latin typeface="Corbel" panose="020B0503020204020204"/>
            </a:endParaRPr>
          </a:p>
          <a:p>
            <a:pPr marL="514350" lvl="0" indent="-514350">
              <a:lnSpc>
                <a:spcPct val="90000"/>
              </a:lnSpc>
              <a:spcBef>
                <a:spcPts val="1200"/>
              </a:spcBef>
              <a:buClr>
                <a:srgbClr val="C00000"/>
              </a:buClr>
              <a:buFont typeface="+mj-lt"/>
              <a:buAutoNum type="arabicPeriod"/>
            </a:pPr>
            <a:endParaRPr lang="tr-TR" sz="2800" dirty="0" smtClean="0">
              <a:solidFill>
                <a:srgbClr val="000000">
                  <a:lumMod val="65000"/>
                  <a:lumOff val="35000"/>
                </a:srgbClr>
              </a:solidFill>
              <a:latin typeface="Corbel" panose="020B0503020204020204"/>
            </a:endParaRPr>
          </a:p>
        </p:txBody>
      </p:sp>
    </p:spTree>
    <p:extLst>
      <p:ext uri="{BB962C8B-B14F-4D97-AF65-F5344CB8AC3E}">
        <p14:creationId xmlns:p14="http://schemas.microsoft.com/office/powerpoint/2010/main" val="14169622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Dikdörtgen 18"/>
          <p:cNvSpPr/>
          <p:nvPr/>
        </p:nvSpPr>
        <p:spPr>
          <a:xfrm>
            <a:off x="0" y="1"/>
            <a:ext cx="9144000" cy="1124744"/>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2" name="Başlık 1"/>
          <p:cNvSpPr>
            <a:spLocks noGrp="1"/>
          </p:cNvSpPr>
          <p:nvPr>
            <p:ph type="title"/>
          </p:nvPr>
        </p:nvSpPr>
        <p:spPr>
          <a:xfrm>
            <a:off x="604799" y="294774"/>
            <a:ext cx="7992889" cy="800535"/>
          </a:xfrm>
        </p:spPr>
        <p:txBody>
          <a:bodyPr>
            <a:noAutofit/>
          </a:bodyPr>
          <a:lstStyle/>
          <a:p>
            <a:pPr algn="ctr"/>
            <a:r>
              <a:rPr lang="tr-TR" sz="2300" b="1" spc="-60" dirty="0" smtClean="0">
                <a:solidFill>
                  <a:srgbClr val="FFFFFF"/>
                </a:solidFill>
                <a:latin typeface="Corbel" panose="020B0503020204020204"/>
              </a:rPr>
              <a:t/>
            </a:r>
            <a:br>
              <a:rPr lang="tr-TR" sz="2300" b="1" spc="-60" dirty="0" smtClean="0">
                <a:solidFill>
                  <a:srgbClr val="FFFFFF"/>
                </a:solidFill>
                <a:latin typeface="Corbel" panose="020B0503020204020204"/>
              </a:rPr>
            </a:br>
            <a:r>
              <a:rPr lang="tr-TR" sz="2300" b="1" spc="-60" dirty="0" smtClean="0">
                <a:solidFill>
                  <a:srgbClr val="FFFFFF"/>
                </a:solidFill>
                <a:latin typeface="Corbel" panose="020B0503020204020204"/>
              </a:rPr>
              <a:t/>
            </a:r>
            <a:br>
              <a:rPr lang="tr-TR" sz="2300" b="1" spc="-60" dirty="0" smtClean="0">
                <a:solidFill>
                  <a:srgbClr val="FFFFFF"/>
                </a:solidFill>
                <a:latin typeface="Corbel" panose="020B0503020204020204"/>
              </a:rPr>
            </a:br>
            <a:r>
              <a:rPr lang="tr-TR" b="1" spc="-60" dirty="0">
                <a:solidFill>
                  <a:srgbClr val="FFFFFF"/>
                </a:solidFill>
                <a:latin typeface="Corbel" panose="020B0503020204020204"/>
              </a:rPr>
              <a:t>DENETİMİN GELECEĞİ</a:t>
            </a:r>
            <a:br>
              <a:rPr lang="tr-TR" b="1" spc="-60" dirty="0">
                <a:solidFill>
                  <a:srgbClr val="FFFFFF"/>
                </a:solidFill>
                <a:latin typeface="Corbel" panose="020B0503020204020204"/>
              </a:rPr>
            </a:br>
            <a:r>
              <a:rPr lang="tr-TR" b="1" spc="-60" dirty="0">
                <a:solidFill>
                  <a:srgbClr val="FFFFFF"/>
                </a:solidFill>
                <a:latin typeface="Corbel" panose="020B0503020204020204"/>
              </a:rPr>
              <a:t>Fayda ve Güvenin Korunması -2</a:t>
            </a:r>
            <a:br>
              <a:rPr lang="tr-TR" b="1" spc="-60" dirty="0">
                <a:solidFill>
                  <a:srgbClr val="FFFFFF"/>
                </a:solidFill>
                <a:latin typeface="Corbel" panose="020B0503020204020204"/>
              </a:rPr>
            </a:br>
            <a:r>
              <a:rPr lang="tr-TR" b="1" spc="-60" dirty="0">
                <a:solidFill>
                  <a:srgbClr val="FFFFFF"/>
                </a:solidFill>
                <a:latin typeface="Corbel" panose="020B0503020204020204"/>
              </a:rPr>
              <a:t/>
            </a:r>
            <a:br>
              <a:rPr lang="tr-TR" b="1" spc="-60" dirty="0">
                <a:solidFill>
                  <a:srgbClr val="FFFFFF"/>
                </a:solidFill>
                <a:latin typeface="Corbel" panose="020B0503020204020204"/>
              </a:rPr>
            </a:br>
            <a:endParaRPr lang="en-US" b="1" spc="-60" dirty="0">
              <a:solidFill>
                <a:srgbClr val="FFFFFF"/>
              </a:solidFill>
              <a:latin typeface="Corbel" panose="020B0503020204020204"/>
            </a:endParaRPr>
          </a:p>
        </p:txBody>
      </p:sp>
      <p:sp>
        <p:nvSpPr>
          <p:cNvPr id="11" name="Başlık 1"/>
          <p:cNvSpPr txBox="1">
            <a:spLocks/>
          </p:cNvSpPr>
          <p:nvPr/>
        </p:nvSpPr>
        <p:spPr>
          <a:xfrm>
            <a:off x="179512" y="1700808"/>
            <a:ext cx="8712968" cy="416533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kumimoji="1" lang="tr-TR" sz="1800" b="1" dirty="0" smtClean="0">
              <a:solidFill>
                <a:schemeClr val="tx1">
                  <a:lumMod val="95000"/>
                  <a:lumOff val="5000"/>
                </a:schemeClr>
              </a:solidFill>
              <a:latin typeface="+mn-lt"/>
            </a:endParaRPr>
          </a:p>
        </p:txBody>
      </p:sp>
      <p:pic>
        <p:nvPicPr>
          <p:cNvPr id="20" name="Resim 19" descr="C:\Users\pc\Desktop\mail.google.co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4368" y="6250881"/>
            <a:ext cx="1080120" cy="576064"/>
          </a:xfrm>
          <a:prstGeom prst="rect">
            <a:avLst/>
          </a:prstGeom>
          <a:noFill/>
          <a:ln>
            <a:noFill/>
          </a:ln>
        </p:spPr>
      </p:pic>
      <p:sp>
        <p:nvSpPr>
          <p:cNvPr id="3" name="Dikdörtgen 2"/>
          <p:cNvSpPr/>
          <p:nvPr/>
        </p:nvSpPr>
        <p:spPr>
          <a:xfrm>
            <a:off x="179512" y="1443425"/>
            <a:ext cx="8352928" cy="5435334"/>
          </a:xfrm>
          <a:prstGeom prst="rect">
            <a:avLst/>
          </a:prstGeom>
        </p:spPr>
        <p:txBody>
          <a:bodyPr wrap="square">
            <a:spAutoFit/>
          </a:bodyPr>
          <a:lstStyle/>
          <a:p>
            <a:pPr marL="514350" lvl="0" indent="-514350">
              <a:lnSpc>
                <a:spcPct val="90000"/>
              </a:lnSpc>
              <a:spcBef>
                <a:spcPts val="1200"/>
              </a:spcBef>
              <a:buClr>
                <a:srgbClr val="C00000"/>
              </a:buClr>
              <a:buFont typeface="+mj-lt"/>
              <a:buAutoNum type="arabicPeriod" startAt="6"/>
            </a:pPr>
            <a:r>
              <a:rPr lang="tr-TR" sz="2800" dirty="0">
                <a:solidFill>
                  <a:srgbClr val="000000">
                    <a:lumMod val="65000"/>
                    <a:lumOff val="35000"/>
                  </a:srgbClr>
                </a:solidFill>
                <a:latin typeface="Corbel" panose="020B0503020204020204"/>
              </a:rPr>
              <a:t>Farklı denetim teknikleri ve prosedürlerini kullanma </a:t>
            </a:r>
            <a:r>
              <a:rPr lang="tr-TR" sz="2800" dirty="0" smtClean="0">
                <a:solidFill>
                  <a:srgbClr val="000000">
                    <a:lumMod val="65000"/>
                    <a:lumOff val="35000"/>
                  </a:srgbClr>
                </a:solidFill>
                <a:latin typeface="Corbel" panose="020B0503020204020204"/>
              </a:rPr>
              <a:t>ihtiyacı </a:t>
            </a:r>
            <a:endParaRPr lang="tr-TR" sz="2800" dirty="0">
              <a:solidFill>
                <a:srgbClr val="000000">
                  <a:lumMod val="65000"/>
                  <a:lumOff val="35000"/>
                </a:srgbClr>
              </a:solidFill>
              <a:latin typeface="Corbel" panose="020B0503020204020204"/>
            </a:endParaRPr>
          </a:p>
          <a:p>
            <a:pPr marL="514350" indent="-514350">
              <a:lnSpc>
                <a:spcPct val="90000"/>
              </a:lnSpc>
              <a:spcBef>
                <a:spcPts val="1200"/>
              </a:spcBef>
              <a:buClr>
                <a:srgbClr val="C00000"/>
              </a:buClr>
              <a:buFont typeface="+mj-lt"/>
              <a:buAutoNum type="arabicPeriod" startAt="6"/>
            </a:pPr>
            <a:r>
              <a:rPr lang="tr-TR" sz="2800" dirty="0" err="1" smtClean="0">
                <a:solidFill>
                  <a:srgbClr val="000000">
                    <a:lumMod val="65000"/>
                    <a:lumOff val="35000"/>
                  </a:srgbClr>
                </a:solidFill>
                <a:latin typeface="Corbel" panose="020B0503020204020204"/>
              </a:rPr>
              <a:t>Çeklistlerin</a:t>
            </a:r>
            <a:r>
              <a:rPr lang="tr-TR" sz="2800" dirty="0" smtClean="0">
                <a:solidFill>
                  <a:srgbClr val="000000">
                    <a:lumMod val="65000"/>
                    <a:lumOff val="35000"/>
                  </a:srgbClr>
                </a:solidFill>
                <a:latin typeface="Corbel" panose="020B0503020204020204"/>
              </a:rPr>
              <a:t> </a:t>
            </a:r>
            <a:r>
              <a:rPr lang="tr-TR" sz="2800" dirty="0">
                <a:solidFill>
                  <a:srgbClr val="000000">
                    <a:lumMod val="65000"/>
                    <a:lumOff val="35000"/>
                  </a:srgbClr>
                </a:solidFill>
                <a:latin typeface="Corbel" panose="020B0503020204020204"/>
              </a:rPr>
              <a:t>ötesine geçebilme yeni iş modellerini, iş araçlarını anlama  ve sağlam bir iletişim içinde olma</a:t>
            </a:r>
          </a:p>
          <a:p>
            <a:pPr marL="514350" indent="-514350">
              <a:lnSpc>
                <a:spcPct val="90000"/>
              </a:lnSpc>
              <a:spcBef>
                <a:spcPts val="1200"/>
              </a:spcBef>
              <a:buClr>
                <a:srgbClr val="C00000"/>
              </a:buClr>
              <a:buFont typeface="+mj-lt"/>
              <a:buAutoNum type="arabicPeriod" startAt="6"/>
            </a:pPr>
            <a:r>
              <a:rPr lang="tr-TR" sz="2800" dirty="0" smtClean="0">
                <a:solidFill>
                  <a:srgbClr val="000000">
                    <a:lumMod val="65000"/>
                    <a:lumOff val="35000"/>
                  </a:srgbClr>
                </a:solidFill>
                <a:latin typeface="Corbel" panose="020B0503020204020204"/>
              </a:rPr>
              <a:t>Farklı disiplinlerde uzman kişilerden oluşan denetim ekipleri</a:t>
            </a:r>
          </a:p>
          <a:p>
            <a:pPr marL="514350" indent="-514350">
              <a:lnSpc>
                <a:spcPct val="90000"/>
              </a:lnSpc>
              <a:spcBef>
                <a:spcPts val="1200"/>
              </a:spcBef>
              <a:buClr>
                <a:srgbClr val="C00000"/>
              </a:buClr>
              <a:buFont typeface="+mj-lt"/>
              <a:buAutoNum type="arabicPeriod" startAt="6"/>
            </a:pPr>
            <a:r>
              <a:rPr lang="tr-TR" sz="2800" dirty="0" smtClean="0">
                <a:solidFill>
                  <a:srgbClr val="000000">
                    <a:lumMod val="65000"/>
                    <a:lumOff val="35000"/>
                  </a:srgbClr>
                </a:solidFill>
                <a:latin typeface="Corbel" panose="020B0503020204020204"/>
              </a:rPr>
              <a:t>Elde edilen verilerin korunması</a:t>
            </a:r>
          </a:p>
          <a:p>
            <a:pPr marL="514350" indent="-514350">
              <a:lnSpc>
                <a:spcPct val="90000"/>
              </a:lnSpc>
              <a:spcBef>
                <a:spcPts val="1200"/>
              </a:spcBef>
              <a:buClr>
                <a:srgbClr val="C00000"/>
              </a:buClr>
              <a:buFont typeface="+mj-lt"/>
              <a:buAutoNum type="arabicPeriod" startAt="6"/>
            </a:pPr>
            <a:r>
              <a:rPr lang="tr-TR" sz="2800" dirty="0" smtClean="0">
                <a:solidFill>
                  <a:srgbClr val="000000">
                    <a:lumMod val="65000"/>
                    <a:lumOff val="35000"/>
                  </a:srgbClr>
                </a:solidFill>
                <a:latin typeface="Corbel" panose="020B0503020204020204"/>
              </a:rPr>
              <a:t>Muhasebe </a:t>
            </a:r>
            <a:r>
              <a:rPr lang="tr-TR" sz="2800" dirty="0">
                <a:solidFill>
                  <a:srgbClr val="000000">
                    <a:lumMod val="65000"/>
                    <a:lumOff val="35000"/>
                  </a:srgbClr>
                </a:solidFill>
                <a:latin typeface="Corbel" panose="020B0503020204020204"/>
              </a:rPr>
              <a:t>ve denetim eğitiminde değişim</a:t>
            </a:r>
          </a:p>
          <a:p>
            <a:pPr marL="514350" lvl="0" indent="-514350">
              <a:lnSpc>
                <a:spcPct val="90000"/>
              </a:lnSpc>
              <a:spcBef>
                <a:spcPts val="1200"/>
              </a:spcBef>
              <a:buClr>
                <a:srgbClr val="C00000"/>
              </a:buClr>
              <a:buFont typeface="+mj-lt"/>
              <a:buAutoNum type="arabicPeriod" startAt="6"/>
            </a:pPr>
            <a:endParaRPr lang="tr-TR" sz="2800" dirty="0" smtClean="0">
              <a:solidFill>
                <a:srgbClr val="000000">
                  <a:lumMod val="65000"/>
                  <a:lumOff val="35000"/>
                </a:srgbClr>
              </a:solidFill>
              <a:latin typeface="Corbel" panose="020B0503020204020204"/>
            </a:endParaRPr>
          </a:p>
          <a:p>
            <a:pPr marL="514350" lvl="0" indent="-514350">
              <a:lnSpc>
                <a:spcPct val="90000"/>
              </a:lnSpc>
              <a:spcBef>
                <a:spcPts val="1200"/>
              </a:spcBef>
              <a:buClr>
                <a:srgbClr val="C00000"/>
              </a:buClr>
              <a:buFont typeface="+mj-lt"/>
              <a:buAutoNum type="arabicPeriod" startAt="6"/>
            </a:pPr>
            <a:endParaRPr lang="tr-TR" sz="2800" dirty="0" smtClean="0">
              <a:solidFill>
                <a:srgbClr val="000000">
                  <a:lumMod val="65000"/>
                  <a:lumOff val="35000"/>
                </a:srgbClr>
              </a:solidFill>
              <a:latin typeface="Corbel" panose="020B0503020204020204"/>
            </a:endParaRPr>
          </a:p>
          <a:p>
            <a:pPr marL="514350" lvl="0" indent="-514350">
              <a:lnSpc>
                <a:spcPct val="90000"/>
              </a:lnSpc>
              <a:spcBef>
                <a:spcPts val="1200"/>
              </a:spcBef>
              <a:buClr>
                <a:srgbClr val="C00000"/>
              </a:buClr>
              <a:buFont typeface="+mj-lt"/>
              <a:buAutoNum type="arabicPeriod" startAt="6"/>
            </a:pPr>
            <a:endParaRPr lang="tr-TR" sz="2800" dirty="0" smtClean="0">
              <a:solidFill>
                <a:srgbClr val="000000">
                  <a:lumMod val="65000"/>
                  <a:lumOff val="35000"/>
                </a:srgbClr>
              </a:solidFill>
              <a:latin typeface="Corbel" panose="020B0503020204020204"/>
            </a:endParaRPr>
          </a:p>
        </p:txBody>
      </p:sp>
    </p:spTree>
    <p:extLst>
      <p:ext uri="{BB962C8B-B14F-4D97-AF65-F5344CB8AC3E}">
        <p14:creationId xmlns:p14="http://schemas.microsoft.com/office/powerpoint/2010/main" val="17135536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Dikdörtgen 18"/>
          <p:cNvSpPr/>
          <p:nvPr/>
        </p:nvSpPr>
        <p:spPr>
          <a:xfrm>
            <a:off x="179512" y="80881"/>
            <a:ext cx="9144000" cy="1124744"/>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2" name="Başlık 1"/>
          <p:cNvSpPr>
            <a:spLocks noGrp="1"/>
          </p:cNvSpPr>
          <p:nvPr>
            <p:ph type="title"/>
          </p:nvPr>
        </p:nvSpPr>
        <p:spPr>
          <a:xfrm>
            <a:off x="604799" y="294774"/>
            <a:ext cx="7992889" cy="800535"/>
          </a:xfrm>
        </p:spPr>
        <p:txBody>
          <a:bodyPr>
            <a:noAutofit/>
          </a:bodyPr>
          <a:lstStyle/>
          <a:p>
            <a:pPr algn="ctr"/>
            <a:r>
              <a:rPr lang="tr-TR" sz="2300" b="1" spc="-60" dirty="0" smtClean="0">
                <a:solidFill>
                  <a:srgbClr val="FFFFFF"/>
                </a:solidFill>
                <a:latin typeface="Corbel" panose="020B0503020204020204"/>
              </a:rPr>
              <a:t/>
            </a:r>
            <a:br>
              <a:rPr lang="tr-TR" sz="2300" b="1" spc="-60" dirty="0" smtClean="0">
                <a:solidFill>
                  <a:srgbClr val="FFFFFF"/>
                </a:solidFill>
                <a:latin typeface="Corbel" panose="020B0503020204020204"/>
              </a:rPr>
            </a:br>
            <a:r>
              <a:rPr lang="tr-TR" sz="2300" b="1" spc="-60" dirty="0" smtClean="0">
                <a:solidFill>
                  <a:srgbClr val="FFFFFF"/>
                </a:solidFill>
                <a:latin typeface="Corbel" panose="020B0503020204020204"/>
              </a:rPr>
              <a:t/>
            </a:r>
            <a:br>
              <a:rPr lang="tr-TR" sz="2300" b="1" spc="-60" dirty="0" smtClean="0">
                <a:solidFill>
                  <a:srgbClr val="FFFFFF"/>
                </a:solidFill>
                <a:latin typeface="Corbel" panose="020B0503020204020204"/>
              </a:rPr>
            </a:br>
            <a:r>
              <a:rPr lang="tr-TR" sz="3500" b="1" spc="-60" dirty="0" smtClean="0">
                <a:solidFill>
                  <a:srgbClr val="FFFFFF"/>
                </a:solidFill>
                <a:latin typeface="Corbel" panose="020B0503020204020204"/>
              </a:rPr>
              <a:t>SONUÇ</a:t>
            </a:r>
            <a:br>
              <a:rPr lang="tr-TR" sz="3500" b="1" spc="-60" dirty="0" smtClean="0">
                <a:solidFill>
                  <a:srgbClr val="FFFFFF"/>
                </a:solidFill>
                <a:latin typeface="Corbel" panose="020B0503020204020204"/>
              </a:rPr>
            </a:br>
            <a:r>
              <a:rPr lang="tr-TR" sz="3200" b="1" spc="-60" dirty="0" smtClean="0">
                <a:solidFill>
                  <a:srgbClr val="FFFFFF"/>
                </a:solidFill>
                <a:latin typeface="Corbel" panose="020B0503020204020204"/>
              </a:rPr>
              <a:t/>
            </a:r>
            <a:br>
              <a:rPr lang="tr-TR" sz="3200" b="1" spc="-60" dirty="0" smtClean="0">
                <a:solidFill>
                  <a:srgbClr val="FFFFFF"/>
                </a:solidFill>
                <a:latin typeface="Corbel" panose="020B0503020204020204"/>
              </a:rPr>
            </a:br>
            <a:endParaRPr kumimoji="1" lang="en-US" sz="3200" b="1" dirty="0">
              <a:solidFill>
                <a:schemeClr val="bg1"/>
              </a:solidFill>
              <a:latin typeface="+mn-lt"/>
            </a:endParaRPr>
          </a:p>
        </p:txBody>
      </p:sp>
      <p:sp>
        <p:nvSpPr>
          <p:cNvPr id="11" name="Başlık 1"/>
          <p:cNvSpPr txBox="1">
            <a:spLocks/>
          </p:cNvSpPr>
          <p:nvPr/>
        </p:nvSpPr>
        <p:spPr>
          <a:xfrm>
            <a:off x="179512" y="1700808"/>
            <a:ext cx="8712968" cy="416533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kumimoji="1" lang="tr-TR" sz="1800" b="1" dirty="0" smtClean="0">
              <a:solidFill>
                <a:schemeClr val="tx1">
                  <a:lumMod val="95000"/>
                  <a:lumOff val="5000"/>
                </a:schemeClr>
              </a:solidFill>
              <a:latin typeface="+mn-lt"/>
            </a:endParaRPr>
          </a:p>
        </p:txBody>
      </p:sp>
      <p:pic>
        <p:nvPicPr>
          <p:cNvPr id="20" name="Resim 19" descr="C:\Users\pc\Desktop\mail.google.co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4368" y="6250881"/>
            <a:ext cx="1080120" cy="576064"/>
          </a:xfrm>
          <a:prstGeom prst="rect">
            <a:avLst/>
          </a:prstGeom>
          <a:noFill/>
          <a:ln>
            <a:noFill/>
          </a:ln>
        </p:spPr>
      </p:pic>
      <p:sp>
        <p:nvSpPr>
          <p:cNvPr id="3" name="Dikdörtgen 2"/>
          <p:cNvSpPr/>
          <p:nvPr/>
        </p:nvSpPr>
        <p:spPr>
          <a:xfrm>
            <a:off x="395536" y="1354643"/>
            <a:ext cx="8352928" cy="4659737"/>
          </a:xfrm>
          <a:prstGeom prst="rect">
            <a:avLst/>
          </a:prstGeom>
        </p:spPr>
        <p:txBody>
          <a:bodyPr wrap="square">
            <a:spAutoFit/>
          </a:bodyPr>
          <a:lstStyle/>
          <a:p>
            <a:pPr marL="514350" lvl="0" indent="-514350">
              <a:lnSpc>
                <a:spcPct val="90000"/>
              </a:lnSpc>
              <a:spcBef>
                <a:spcPts val="1200"/>
              </a:spcBef>
              <a:buClr>
                <a:srgbClr val="C00000"/>
              </a:buClr>
              <a:buFont typeface="Wingdings" panose="05000000000000000000" pitchFamily="2" charset="2"/>
              <a:buChar char="v"/>
            </a:pPr>
            <a:r>
              <a:rPr lang="tr-TR" sz="2800" dirty="0" smtClean="0">
                <a:solidFill>
                  <a:srgbClr val="000000">
                    <a:lumMod val="65000"/>
                    <a:lumOff val="35000"/>
                  </a:srgbClr>
                </a:solidFill>
                <a:latin typeface="Corbel" panose="020B0503020204020204"/>
              </a:rPr>
              <a:t>DENETLENENİN İŞİNİ ANLA (DEĞER OLUŞTURMA VE KORUMA BİÇİMİ)</a:t>
            </a:r>
          </a:p>
          <a:p>
            <a:pPr marL="514350" lvl="0" indent="-514350">
              <a:lnSpc>
                <a:spcPct val="90000"/>
              </a:lnSpc>
              <a:spcBef>
                <a:spcPts val="1200"/>
              </a:spcBef>
              <a:buClr>
                <a:srgbClr val="C00000"/>
              </a:buClr>
              <a:buFont typeface="Wingdings" panose="05000000000000000000" pitchFamily="2" charset="2"/>
              <a:buChar char="v"/>
            </a:pPr>
            <a:endParaRPr lang="tr-TR" sz="2800" dirty="0" smtClean="0">
              <a:solidFill>
                <a:srgbClr val="000000">
                  <a:lumMod val="65000"/>
                  <a:lumOff val="35000"/>
                </a:srgbClr>
              </a:solidFill>
              <a:latin typeface="Corbel" panose="020B0503020204020204"/>
            </a:endParaRPr>
          </a:p>
          <a:p>
            <a:pPr marL="514350" lvl="0" indent="-514350">
              <a:lnSpc>
                <a:spcPct val="90000"/>
              </a:lnSpc>
              <a:spcBef>
                <a:spcPts val="1200"/>
              </a:spcBef>
              <a:buClr>
                <a:srgbClr val="C00000"/>
              </a:buClr>
              <a:buFont typeface="Wingdings" panose="05000000000000000000" pitchFamily="2" charset="2"/>
              <a:buChar char="v"/>
            </a:pPr>
            <a:r>
              <a:rPr lang="tr-TR" sz="2800" dirty="0" smtClean="0">
                <a:solidFill>
                  <a:srgbClr val="000000">
                    <a:lumMod val="65000"/>
                    <a:lumOff val="35000"/>
                  </a:srgbClr>
                </a:solidFill>
                <a:latin typeface="Corbel" panose="020B0503020204020204"/>
              </a:rPr>
              <a:t>MESLEKİ ŞÜPHECİLİĞİNİ KORU</a:t>
            </a:r>
          </a:p>
          <a:p>
            <a:pPr marL="514350" lvl="0" indent="-514350">
              <a:lnSpc>
                <a:spcPct val="90000"/>
              </a:lnSpc>
              <a:spcBef>
                <a:spcPts val="1200"/>
              </a:spcBef>
              <a:buClr>
                <a:srgbClr val="C00000"/>
              </a:buClr>
              <a:buFont typeface="Wingdings" panose="05000000000000000000" pitchFamily="2" charset="2"/>
              <a:buChar char="v"/>
            </a:pPr>
            <a:endParaRPr lang="tr-TR" sz="2800" dirty="0" smtClean="0">
              <a:solidFill>
                <a:srgbClr val="000000">
                  <a:lumMod val="65000"/>
                  <a:lumOff val="35000"/>
                </a:srgbClr>
              </a:solidFill>
              <a:latin typeface="Corbel" panose="020B0503020204020204"/>
            </a:endParaRPr>
          </a:p>
          <a:p>
            <a:pPr marL="514350" lvl="0" indent="-514350">
              <a:lnSpc>
                <a:spcPct val="90000"/>
              </a:lnSpc>
              <a:spcBef>
                <a:spcPts val="1200"/>
              </a:spcBef>
              <a:buClr>
                <a:srgbClr val="C00000"/>
              </a:buClr>
              <a:buFont typeface="Wingdings" panose="05000000000000000000" pitchFamily="2" charset="2"/>
              <a:buChar char="v"/>
            </a:pPr>
            <a:r>
              <a:rPr lang="tr-TR" sz="2800" dirty="0" smtClean="0">
                <a:solidFill>
                  <a:srgbClr val="000000">
                    <a:lumMod val="65000"/>
                    <a:lumOff val="35000"/>
                  </a:srgbClr>
                </a:solidFill>
                <a:latin typeface="Corbel" panose="020B0503020204020204"/>
              </a:rPr>
              <a:t>TEKNOLOJİYE ADAPTE OL</a:t>
            </a:r>
          </a:p>
          <a:p>
            <a:pPr marL="514350" lvl="0" indent="-514350">
              <a:lnSpc>
                <a:spcPct val="90000"/>
              </a:lnSpc>
              <a:spcBef>
                <a:spcPts val="1200"/>
              </a:spcBef>
              <a:buClr>
                <a:srgbClr val="C00000"/>
              </a:buClr>
              <a:buFont typeface="Wingdings" panose="05000000000000000000" pitchFamily="2" charset="2"/>
              <a:buChar char="v"/>
            </a:pPr>
            <a:endParaRPr lang="tr-TR" sz="2800" dirty="0">
              <a:solidFill>
                <a:srgbClr val="000000">
                  <a:lumMod val="65000"/>
                  <a:lumOff val="35000"/>
                </a:srgbClr>
              </a:solidFill>
              <a:latin typeface="Corbel" panose="020B0503020204020204"/>
            </a:endParaRPr>
          </a:p>
          <a:p>
            <a:pPr marL="514350" lvl="0" indent="-514350">
              <a:lnSpc>
                <a:spcPct val="90000"/>
              </a:lnSpc>
              <a:spcBef>
                <a:spcPts val="1200"/>
              </a:spcBef>
              <a:buClr>
                <a:srgbClr val="C00000"/>
              </a:buClr>
              <a:buFont typeface="Wingdings" panose="05000000000000000000" pitchFamily="2" charset="2"/>
              <a:buChar char="v"/>
            </a:pPr>
            <a:r>
              <a:rPr lang="tr-TR" sz="2800" dirty="0" smtClean="0">
                <a:solidFill>
                  <a:srgbClr val="000000">
                    <a:lumMod val="65000"/>
                    <a:lumOff val="35000"/>
                  </a:srgbClr>
                </a:solidFill>
                <a:latin typeface="Corbel" panose="020B0503020204020204"/>
              </a:rPr>
              <a:t>ETKİN RAPORLAMA İÇİN YENİLİKLERE AÇIK OL.</a:t>
            </a:r>
          </a:p>
          <a:p>
            <a:pPr lvl="0">
              <a:lnSpc>
                <a:spcPct val="90000"/>
              </a:lnSpc>
              <a:spcBef>
                <a:spcPts val="1200"/>
              </a:spcBef>
              <a:buClr>
                <a:srgbClr val="C00000"/>
              </a:buClr>
            </a:pPr>
            <a:endParaRPr lang="tr-TR" sz="2800" dirty="0" smtClean="0">
              <a:solidFill>
                <a:srgbClr val="000000">
                  <a:lumMod val="65000"/>
                  <a:lumOff val="35000"/>
                </a:srgbClr>
              </a:solidFill>
              <a:latin typeface="Corbel" panose="020B0503020204020204"/>
            </a:endParaRPr>
          </a:p>
        </p:txBody>
      </p:sp>
    </p:spTree>
    <p:extLst>
      <p:ext uri="{BB962C8B-B14F-4D97-AF65-F5344CB8AC3E}">
        <p14:creationId xmlns:p14="http://schemas.microsoft.com/office/powerpoint/2010/main" val="23979397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0" y="2132856"/>
            <a:ext cx="9144000" cy="1015663"/>
          </a:xfrm>
          <a:prstGeom prst="rect">
            <a:avLst/>
          </a:prstGeom>
        </p:spPr>
        <p:txBody>
          <a:bodyPr wrap="square">
            <a:spAutoFit/>
          </a:bodyPr>
          <a:lstStyle/>
          <a:p>
            <a:pPr algn="ctr"/>
            <a:r>
              <a:rPr lang="tr-TR" sz="6000" b="1" dirty="0" smtClean="0"/>
              <a:t>TEŞEKKÜRLER</a:t>
            </a:r>
            <a:endParaRPr lang="tr-TR" sz="6000" b="1" dirty="0"/>
          </a:p>
        </p:txBody>
      </p:sp>
      <p:pic>
        <p:nvPicPr>
          <p:cNvPr id="7" name="Resim 6" descr="C:\Users\pc\Desktop\mail.google..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28492" y="4293096"/>
            <a:ext cx="2520280" cy="12961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78724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11"/>
          <p:cNvSpPr/>
          <p:nvPr/>
        </p:nvSpPr>
        <p:spPr>
          <a:xfrm>
            <a:off x="-34117" y="0"/>
            <a:ext cx="9137803" cy="1196752"/>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dirty="0" smtClean="0"/>
          </a:p>
          <a:p>
            <a:pPr algn="ctr"/>
            <a:endParaRPr lang="tr-TR" dirty="0"/>
          </a:p>
        </p:txBody>
      </p:sp>
      <p:sp>
        <p:nvSpPr>
          <p:cNvPr id="2" name="Başlık 1"/>
          <p:cNvSpPr>
            <a:spLocks noGrp="1"/>
          </p:cNvSpPr>
          <p:nvPr>
            <p:ph type="title"/>
          </p:nvPr>
        </p:nvSpPr>
        <p:spPr>
          <a:xfrm>
            <a:off x="6196" y="188641"/>
            <a:ext cx="9137804" cy="720080"/>
          </a:xfrm>
        </p:spPr>
        <p:txBody>
          <a:bodyPr>
            <a:noAutofit/>
          </a:bodyPr>
          <a:lstStyle/>
          <a:p>
            <a:pPr algn="ctr"/>
            <a:r>
              <a:rPr kumimoji="1" lang="tr-TR" sz="4000" b="1" dirty="0" smtClean="0">
                <a:solidFill>
                  <a:schemeClr val="bg1"/>
                </a:solidFill>
              </a:rPr>
              <a:t>SUNUM İÇERİĞİ</a:t>
            </a:r>
            <a:endParaRPr lang="tr-TR" sz="4000" b="1" dirty="0">
              <a:solidFill>
                <a:schemeClr val="bg1"/>
              </a:solidFill>
            </a:endParaRPr>
          </a:p>
        </p:txBody>
      </p:sp>
      <p:sp>
        <p:nvSpPr>
          <p:cNvPr id="3" name="İçerik Yer Tutucusu 2"/>
          <p:cNvSpPr>
            <a:spLocks noGrp="1"/>
          </p:cNvSpPr>
          <p:nvPr>
            <p:ph sz="quarter" idx="1"/>
          </p:nvPr>
        </p:nvSpPr>
        <p:spPr>
          <a:xfrm>
            <a:off x="107503" y="1196752"/>
            <a:ext cx="8856985" cy="5661248"/>
          </a:xfrm>
        </p:spPr>
        <p:txBody>
          <a:bodyPr>
            <a:noAutofit/>
          </a:bodyPr>
          <a:lstStyle/>
          <a:p>
            <a:pPr marL="914400" lvl="2" indent="0" algn="just">
              <a:buNone/>
            </a:pPr>
            <a:endParaRPr lang="tr-TR" sz="2700" dirty="0" smtClean="0"/>
          </a:p>
          <a:p>
            <a:pPr marL="914400" lvl="2" indent="0" algn="just">
              <a:buNone/>
            </a:pPr>
            <a:r>
              <a:rPr lang="tr-TR" sz="2700" dirty="0" smtClean="0"/>
              <a:t>					</a:t>
            </a:r>
            <a:endParaRPr lang="tr-TR" sz="2700" dirty="0"/>
          </a:p>
          <a:p>
            <a:pPr marL="1428750" lvl="2" indent="-514350" algn="just">
              <a:buFont typeface="+mj-lt"/>
              <a:buAutoNum type="arabicPeriod"/>
            </a:pPr>
            <a:r>
              <a:rPr lang="tr-TR" sz="2700" dirty="0" smtClean="0"/>
              <a:t>	Kaliteli Bir Denetim İçin Gerekli Ana Koşullar</a:t>
            </a:r>
          </a:p>
          <a:p>
            <a:pPr marL="1428750" lvl="2" indent="-514350" algn="just">
              <a:buFont typeface="+mj-lt"/>
              <a:buAutoNum type="arabicPeriod"/>
            </a:pPr>
            <a:r>
              <a:rPr lang="tr-TR" sz="2700" dirty="0" smtClean="0"/>
              <a:t>	Eskimeyen Sorunlar</a:t>
            </a:r>
          </a:p>
          <a:p>
            <a:pPr marL="1428750" lvl="2" indent="-514350" algn="just">
              <a:buFont typeface="+mj-lt"/>
              <a:buAutoNum type="arabicPeriod"/>
            </a:pPr>
            <a:r>
              <a:rPr lang="tr-TR" sz="2700" dirty="0" smtClean="0"/>
              <a:t>	Diğer Ülkelerde Yaygın İnceleme Bulguları</a:t>
            </a:r>
            <a:endParaRPr lang="tr-TR" sz="2550" dirty="0"/>
          </a:p>
          <a:p>
            <a:pPr marL="1428750" lvl="2" indent="-514350" algn="just">
              <a:buFont typeface="+mj-lt"/>
              <a:buAutoNum type="arabicPeriod"/>
            </a:pPr>
            <a:r>
              <a:rPr lang="tr-TR" sz="2700" dirty="0" smtClean="0"/>
              <a:t>        Ülkemizdeki Yaygın İnceleme Bulguları</a:t>
            </a:r>
          </a:p>
          <a:p>
            <a:pPr marL="1428750" lvl="2" indent="-514350" algn="just">
              <a:buFont typeface="+mj-lt"/>
              <a:buAutoNum type="arabicPeriod"/>
            </a:pPr>
            <a:r>
              <a:rPr lang="tr-TR" sz="2700" dirty="0" smtClean="0"/>
              <a:t>        Dikkat Edilecek Önemli Hususlar</a:t>
            </a:r>
          </a:p>
          <a:p>
            <a:pPr marL="1428750" lvl="2" indent="-514350" algn="just">
              <a:buFont typeface="+mj-lt"/>
              <a:buAutoNum type="arabicPeriod"/>
            </a:pPr>
            <a:r>
              <a:rPr lang="tr-TR" sz="2700" dirty="0"/>
              <a:t> </a:t>
            </a:r>
            <a:r>
              <a:rPr lang="tr-TR" sz="2700" dirty="0" smtClean="0"/>
              <a:t>       Denetimin Geleceği </a:t>
            </a:r>
          </a:p>
          <a:p>
            <a:pPr marL="1428750" lvl="2" indent="-514350" algn="just">
              <a:buFont typeface="+mj-lt"/>
              <a:buAutoNum type="arabicPeriod"/>
            </a:pPr>
            <a:endParaRPr lang="tr-TR" sz="2700" dirty="0"/>
          </a:p>
        </p:txBody>
      </p:sp>
    </p:spTree>
    <p:extLst>
      <p:ext uri="{BB962C8B-B14F-4D97-AF65-F5344CB8AC3E}">
        <p14:creationId xmlns:p14="http://schemas.microsoft.com/office/powerpoint/2010/main" val="17105303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11"/>
          <p:cNvSpPr/>
          <p:nvPr/>
        </p:nvSpPr>
        <p:spPr>
          <a:xfrm>
            <a:off x="-34117" y="0"/>
            <a:ext cx="9137803" cy="1196752"/>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dirty="0" smtClean="0"/>
          </a:p>
          <a:p>
            <a:pPr algn="ctr"/>
            <a:endParaRPr lang="tr-TR" dirty="0"/>
          </a:p>
        </p:txBody>
      </p:sp>
      <p:sp>
        <p:nvSpPr>
          <p:cNvPr id="2" name="Başlık 1"/>
          <p:cNvSpPr>
            <a:spLocks noGrp="1"/>
          </p:cNvSpPr>
          <p:nvPr>
            <p:ph type="title"/>
          </p:nvPr>
        </p:nvSpPr>
        <p:spPr>
          <a:xfrm>
            <a:off x="6196" y="188641"/>
            <a:ext cx="9137804" cy="720080"/>
          </a:xfrm>
        </p:spPr>
        <p:txBody>
          <a:bodyPr>
            <a:noAutofit/>
          </a:bodyPr>
          <a:lstStyle/>
          <a:p>
            <a:pPr algn="ctr"/>
            <a:r>
              <a:rPr kumimoji="1" lang="tr-TR" sz="4000" b="1" dirty="0" smtClean="0">
                <a:solidFill>
                  <a:schemeClr val="bg1"/>
                </a:solidFill>
              </a:rPr>
              <a:t>AMAÇ</a:t>
            </a:r>
            <a:endParaRPr lang="tr-TR" sz="4000" b="1" dirty="0">
              <a:solidFill>
                <a:schemeClr val="bg1"/>
              </a:solidFill>
            </a:endParaRPr>
          </a:p>
        </p:txBody>
      </p:sp>
      <p:sp>
        <p:nvSpPr>
          <p:cNvPr id="3" name="İçerik Yer Tutucusu 2"/>
          <p:cNvSpPr>
            <a:spLocks noGrp="1"/>
          </p:cNvSpPr>
          <p:nvPr>
            <p:ph sz="quarter" idx="1"/>
          </p:nvPr>
        </p:nvSpPr>
        <p:spPr>
          <a:xfrm>
            <a:off x="107503" y="1196752"/>
            <a:ext cx="8856985" cy="5661248"/>
          </a:xfrm>
        </p:spPr>
        <p:txBody>
          <a:bodyPr>
            <a:noAutofit/>
          </a:bodyPr>
          <a:lstStyle/>
          <a:p>
            <a:pPr marL="914400" lvl="2" indent="0" algn="just">
              <a:buNone/>
            </a:pPr>
            <a:endParaRPr lang="tr-TR" sz="2700" dirty="0" smtClean="0"/>
          </a:p>
          <a:p>
            <a:pPr marL="914400" lvl="2" indent="0" algn="just">
              <a:buNone/>
            </a:pPr>
            <a:r>
              <a:rPr lang="tr-TR" sz="2700" dirty="0" smtClean="0"/>
              <a:t>					</a:t>
            </a:r>
            <a:endParaRPr lang="tr-TR" sz="2700" dirty="0"/>
          </a:p>
          <a:p>
            <a:pPr marL="914400" lvl="2" indent="0" algn="just">
              <a:buNone/>
            </a:pPr>
            <a:r>
              <a:rPr lang="tr-TR" sz="2700" dirty="0" smtClean="0"/>
              <a:t>			KULLANILACAK BİLGİNİN </a:t>
            </a:r>
          </a:p>
          <a:p>
            <a:pPr marL="914400" lvl="2" indent="0" algn="just">
              <a:buNone/>
            </a:pPr>
            <a:r>
              <a:rPr lang="tr-TR" sz="2700" dirty="0" smtClean="0"/>
              <a:t>(FİNANSAL TABLOLAR, diğer FİNANSAL BİLGİLER gibi)</a:t>
            </a:r>
          </a:p>
          <a:p>
            <a:pPr marL="914400" lvl="2" indent="0" algn="just">
              <a:buNone/>
            </a:pPr>
            <a:endParaRPr lang="tr-TR" sz="2700" dirty="0"/>
          </a:p>
          <a:p>
            <a:pPr marL="914400" lvl="2" indent="0" algn="just">
              <a:buNone/>
            </a:pPr>
            <a:r>
              <a:rPr lang="tr-TR" sz="2700" dirty="0" smtClean="0"/>
              <a:t>İHTİYACA UYGUN olmasını</a:t>
            </a:r>
          </a:p>
          <a:p>
            <a:pPr marL="914400" lvl="2" indent="0" algn="just">
              <a:buNone/>
            </a:pPr>
            <a:r>
              <a:rPr lang="tr-TR" sz="2700" dirty="0" smtClean="0"/>
              <a:t>GÜVENİLİR olmasını</a:t>
            </a:r>
          </a:p>
          <a:p>
            <a:pPr marL="914400" lvl="2" indent="0" algn="just">
              <a:buNone/>
            </a:pPr>
            <a:r>
              <a:rPr lang="tr-TR" sz="2700" dirty="0" smtClean="0"/>
              <a:t>ZAMANINDA sunulmasını</a:t>
            </a:r>
          </a:p>
          <a:p>
            <a:pPr marL="914400" lvl="2" indent="0" algn="just">
              <a:buNone/>
            </a:pPr>
            <a:endParaRPr lang="tr-TR" sz="2700" dirty="0"/>
          </a:p>
          <a:p>
            <a:pPr marL="914400" lvl="2" indent="0" algn="just">
              <a:buNone/>
            </a:pPr>
            <a:r>
              <a:rPr lang="tr-TR" sz="2700" dirty="0" smtClean="0"/>
              <a:t>					sağlamak</a:t>
            </a:r>
          </a:p>
          <a:p>
            <a:pPr marL="914400" lvl="2" indent="0" algn="just">
              <a:buNone/>
            </a:pPr>
            <a:endParaRPr lang="tr-TR" sz="2700" dirty="0" smtClean="0"/>
          </a:p>
        </p:txBody>
      </p:sp>
    </p:spTree>
    <p:extLst>
      <p:ext uri="{BB962C8B-B14F-4D97-AF65-F5344CB8AC3E}">
        <p14:creationId xmlns:p14="http://schemas.microsoft.com/office/powerpoint/2010/main" val="1106005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11"/>
          <p:cNvSpPr/>
          <p:nvPr/>
        </p:nvSpPr>
        <p:spPr>
          <a:xfrm>
            <a:off x="-34117" y="0"/>
            <a:ext cx="9137803" cy="1196752"/>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dirty="0" smtClean="0"/>
          </a:p>
          <a:p>
            <a:pPr algn="ctr"/>
            <a:endParaRPr lang="tr-TR" dirty="0"/>
          </a:p>
        </p:txBody>
      </p:sp>
      <p:sp>
        <p:nvSpPr>
          <p:cNvPr id="2" name="Başlık 1"/>
          <p:cNvSpPr>
            <a:spLocks noGrp="1"/>
          </p:cNvSpPr>
          <p:nvPr>
            <p:ph type="title"/>
          </p:nvPr>
        </p:nvSpPr>
        <p:spPr>
          <a:xfrm>
            <a:off x="6196" y="188641"/>
            <a:ext cx="9137804" cy="720080"/>
          </a:xfrm>
        </p:spPr>
        <p:txBody>
          <a:bodyPr>
            <a:noAutofit/>
          </a:bodyPr>
          <a:lstStyle/>
          <a:p>
            <a:pPr algn="ctr"/>
            <a:r>
              <a:rPr kumimoji="1" lang="tr-TR" sz="4000" b="1" dirty="0" smtClean="0">
                <a:solidFill>
                  <a:schemeClr val="bg1"/>
                </a:solidFill>
              </a:rPr>
              <a:t>DENETÇİNİN GENEL AMACI</a:t>
            </a:r>
            <a:endParaRPr lang="tr-TR" sz="4000" b="1" dirty="0">
              <a:solidFill>
                <a:schemeClr val="bg1"/>
              </a:solidFill>
            </a:endParaRPr>
          </a:p>
        </p:txBody>
      </p:sp>
      <p:sp>
        <p:nvSpPr>
          <p:cNvPr id="3" name="İçerik Yer Tutucusu 2"/>
          <p:cNvSpPr>
            <a:spLocks noGrp="1"/>
          </p:cNvSpPr>
          <p:nvPr>
            <p:ph sz="quarter" idx="1"/>
          </p:nvPr>
        </p:nvSpPr>
        <p:spPr>
          <a:xfrm>
            <a:off x="107503" y="1196752"/>
            <a:ext cx="8856985" cy="5661248"/>
          </a:xfrm>
        </p:spPr>
        <p:txBody>
          <a:bodyPr>
            <a:noAutofit/>
          </a:bodyPr>
          <a:lstStyle/>
          <a:p>
            <a:pPr marL="914400" lvl="2" indent="0" algn="just">
              <a:buNone/>
            </a:pPr>
            <a:endParaRPr lang="tr-TR" sz="2700" dirty="0" smtClean="0"/>
          </a:p>
          <a:p>
            <a:pPr marL="914400" lvl="2" indent="0" algn="just">
              <a:buNone/>
            </a:pPr>
            <a:r>
              <a:rPr lang="tr-TR" sz="2700" dirty="0" smtClean="0"/>
              <a:t>					</a:t>
            </a:r>
            <a:endParaRPr lang="tr-TR" sz="2700" dirty="0"/>
          </a:p>
          <a:p>
            <a:pPr marL="914400" lvl="2" indent="0" algn="just">
              <a:buNone/>
            </a:pPr>
            <a:r>
              <a:rPr lang="tr-TR" sz="2700" dirty="0" smtClean="0"/>
              <a:t>			BİLGİNİN </a:t>
            </a:r>
          </a:p>
          <a:p>
            <a:pPr marL="914400" lvl="2" indent="0" algn="just">
              <a:buNone/>
            </a:pPr>
            <a:endParaRPr lang="tr-TR" sz="2700" dirty="0"/>
          </a:p>
          <a:p>
            <a:pPr marL="914400" lvl="2" indent="0" algn="just">
              <a:buNone/>
            </a:pPr>
            <a:r>
              <a:rPr lang="tr-TR" sz="2700" dirty="0" smtClean="0"/>
              <a:t>Önemli yanlışlık içerip içermediği hakkında</a:t>
            </a:r>
          </a:p>
          <a:p>
            <a:pPr marL="914400" lvl="2" indent="0" algn="just">
              <a:buNone/>
            </a:pPr>
            <a:r>
              <a:rPr lang="tr-TR" sz="2700" dirty="0" smtClean="0"/>
              <a:t>			Denetçinin</a:t>
            </a:r>
          </a:p>
          <a:p>
            <a:pPr marL="914400" lvl="2" indent="0" algn="just">
              <a:buNone/>
            </a:pPr>
            <a:r>
              <a:rPr lang="tr-TR" sz="2700" dirty="0"/>
              <a:t>	</a:t>
            </a:r>
            <a:r>
              <a:rPr lang="tr-TR" sz="2700" dirty="0" smtClean="0"/>
              <a:t>	</a:t>
            </a:r>
            <a:r>
              <a:rPr lang="tr-TR" sz="2700" dirty="0" smtClean="0"/>
              <a:t> bulgularına uygun olarak</a:t>
            </a:r>
          </a:p>
          <a:p>
            <a:pPr marL="914400" lvl="2" indent="0" algn="just">
              <a:buNone/>
            </a:pPr>
            <a:endParaRPr lang="tr-TR" sz="2700" dirty="0" smtClean="0"/>
          </a:p>
          <a:p>
            <a:pPr marL="914400" lvl="2" indent="0" algn="just">
              <a:buNone/>
            </a:pPr>
            <a:endParaRPr lang="tr-TR" sz="2700" dirty="0"/>
          </a:p>
          <a:p>
            <a:pPr marL="914400" lvl="2" indent="0" algn="just">
              <a:buNone/>
            </a:pPr>
            <a:r>
              <a:rPr lang="tr-TR" sz="2700" dirty="0" smtClean="0"/>
              <a:t>		</a:t>
            </a:r>
            <a:r>
              <a:rPr lang="tr-TR" sz="2700" dirty="0"/>
              <a:t>	</a:t>
            </a:r>
            <a:r>
              <a:rPr lang="tr-TR" sz="2700" dirty="0" smtClean="0"/>
              <a:t>GÖRÜŞ vermesi.</a:t>
            </a:r>
            <a:endParaRPr lang="tr-TR" sz="2700" dirty="0" smtClean="0"/>
          </a:p>
        </p:txBody>
      </p:sp>
    </p:spTree>
    <p:extLst>
      <p:ext uri="{BB962C8B-B14F-4D97-AF65-F5344CB8AC3E}">
        <p14:creationId xmlns:p14="http://schemas.microsoft.com/office/powerpoint/2010/main" val="28894601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11"/>
          <p:cNvSpPr/>
          <p:nvPr/>
        </p:nvSpPr>
        <p:spPr>
          <a:xfrm>
            <a:off x="-34117" y="0"/>
            <a:ext cx="9137803" cy="1196752"/>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dirty="0" smtClean="0"/>
          </a:p>
          <a:p>
            <a:pPr algn="ctr"/>
            <a:endParaRPr lang="tr-TR" dirty="0"/>
          </a:p>
        </p:txBody>
      </p:sp>
      <p:sp>
        <p:nvSpPr>
          <p:cNvPr id="2" name="Başlık 1"/>
          <p:cNvSpPr>
            <a:spLocks noGrp="1"/>
          </p:cNvSpPr>
          <p:nvPr>
            <p:ph type="title"/>
          </p:nvPr>
        </p:nvSpPr>
        <p:spPr>
          <a:xfrm>
            <a:off x="6196" y="188641"/>
            <a:ext cx="9137804" cy="720080"/>
          </a:xfrm>
        </p:spPr>
        <p:txBody>
          <a:bodyPr>
            <a:noAutofit/>
          </a:bodyPr>
          <a:lstStyle/>
          <a:p>
            <a:pPr algn="ctr"/>
            <a:r>
              <a:rPr kumimoji="1" lang="tr-TR" sz="4000" b="1" dirty="0" smtClean="0">
                <a:solidFill>
                  <a:schemeClr val="bg1"/>
                </a:solidFill>
              </a:rPr>
              <a:t>KALİTELİ BİR DENETİM İÇİN</a:t>
            </a:r>
            <a:endParaRPr lang="tr-TR" sz="4000" b="1" dirty="0">
              <a:solidFill>
                <a:schemeClr val="bg1"/>
              </a:solidFill>
            </a:endParaRPr>
          </a:p>
        </p:txBody>
      </p:sp>
      <p:sp>
        <p:nvSpPr>
          <p:cNvPr id="3" name="İçerik Yer Tutucusu 2"/>
          <p:cNvSpPr>
            <a:spLocks noGrp="1"/>
          </p:cNvSpPr>
          <p:nvPr>
            <p:ph sz="quarter" idx="1"/>
          </p:nvPr>
        </p:nvSpPr>
        <p:spPr>
          <a:xfrm>
            <a:off x="107503" y="1196752"/>
            <a:ext cx="8856985" cy="5661248"/>
          </a:xfrm>
        </p:spPr>
        <p:txBody>
          <a:bodyPr>
            <a:noAutofit/>
          </a:bodyPr>
          <a:lstStyle/>
          <a:p>
            <a:pPr marL="457200" lvl="1" indent="0" algn="just">
              <a:buNone/>
            </a:pPr>
            <a:r>
              <a:rPr lang="tr-TR" sz="2700" dirty="0"/>
              <a:t>DENETİM EKİBİ:</a:t>
            </a:r>
          </a:p>
          <a:p>
            <a:pPr marL="685800" indent="-457200" algn="just">
              <a:buAutoNum type="arabicParenR"/>
            </a:pPr>
            <a:r>
              <a:rPr lang="tr-TR" sz="2700" dirty="0"/>
              <a:t>ETİK İLKELERE UYGUN DAVRANIŞ VE TUTUM, UYGUN DEĞERLERE SAHİP OLMA </a:t>
            </a:r>
          </a:p>
          <a:p>
            <a:pPr marL="685800" indent="-457200" algn="just">
              <a:buAutoNum type="arabicParenR"/>
            </a:pPr>
            <a:r>
              <a:rPr lang="tr-TR" sz="2700" dirty="0"/>
              <a:t>YETERLİ TEKNİK BİLGİYE SAHİP; BECERİ SAHİBİ VE TECRÜBELİ OLMA, DENETİM HİZMETİ İÇİN YETERLİ ZAMANI </a:t>
            </a:r>
            <a:r>
              <a:rPr lang="tr-TR" sz="2700" dirty="0" smtClean="0"/>
              <a:t>AYIRMA</a:t>
            </a:r>
          </a:p>
          <a:p>
            <a:pPr marL="685800" indent="-457200" algn="just">
              <a:buAutoNum type="arabicParenR"/>
            </a:pPr>
            <a:r>
              <a:rPr lang="tr-TR" sz="2700" dirty="0" smtClean="0"/>
              <a:t>STANDARTLARA </a:t>
            </a:r>
            <a:r>
              <a:rPr lang="tr-TR" sz="2700" dirty="0"/>
              <a:t>UYGUN SAĞLAM BİR DENETİM SÜRECİ İŞLETME VE KALİTE KONTROL PROSEDÜRLERİNE SAHİP </a:t>
            </a:r>
            <a:r>
              <a:rPr lang="tr-TR" sz="2700" dirty="0" smtClean="0"/>
              <a:t>OLMA.</a:t>
            </a:r>
          </a:p>
          <a:p>
            <a:pPr marL="685800" indent="-457200" algn="just">
              <a:buAutoNum type="arabicParenR"/>
            </a:pPr>
            <a:r>
              <a:rPr lang="tr-TR" sz="2700" dirty="0" smtClean="0"/>
              <a:t>FAYDALI </a:t>
            </a:r>
            <a:r>
              <a:rPr lang="tr-TR" sz="2700" dirty="0"/>
              <a:t>VE ZAMANINDA </a:t>
            </a:r>
            <a:r>
              <a:rPr lang="tr-TR" sz="2700" dirty="0" smtClean="0"/>
              <a:t>RAPORLAMA</a:t>
            </a:r>
          </a:p>
          <a:p>
            <a:pPr marL="685800" indent="-457200" algn="just">
              <a:buAutoNum type="arabicParenR"/>
            </a:pPr>
            <a:r>
              <a:rPr lang="tr-TR" sz="2700" dirty="0" smtClean="0"/>
              <a:t>PAYDAŞLARLA </a:t>
            </a:r>
            <a:r>
              <a:rPr lang="tr-TR" sz="2700" dirty="0"/>
              <a:t>ETKİN VE UYGUN İLETİŞİM</a:t>
            </a:r>
          </a:p>
          <a:p>
            <a:pPr marL="914400" lvl="2" indent="0" algn="just">
              <a:buNone/>
            </a:pPr>
            <a:endParaRPr lang="tr-TR" sz="2700" dirty="0" smtClean="0"/>
          </a:p>
        </p:txBody>
      </p:sp>
    </p:spTree>
    <p:extLst>
      <p:ext uri="{BB962C8B-B14F-4D97-AF65-F5344CB8AC3E}">
        <p14:creationId xmlns:p14="http://schemas.microsoft.com/office/powerpoint/2010/main" val="21236361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11"/>
          <p:cNvSpPr/>
          <p:nvPr/>
        </p:nvSpPr>
        <p:spPr>
          <a:xfrm>
            <a:off x="-16260" y="-7132"/>
            <a:ext cx="9137803" cy="848987"/>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dirty="0" smtClean="0"/>
          </a:p>
          <a:p>
            <a:pPr algn="ctr"/>
            <a:endParaRPr lang="tr-TR" dirty="0"/>
          </a:p>
        </p:txBody>
      </p:sp>
      <p:sp>
        <p:nvSpPr>
          <p:cNvPr id="2" name="Başlık 1"/>
          <p:cNvSpPr>
            <a:spLocks noGrp="1"/>
          </p:cNvSpPr>
          <p:nvPr>
            <p:ph type="title"/>
          </p:nvPr>
        </p:nvSpPr>
        <p:spPr>
          <a:xfrm>
            <a:off x="6196" y="274638"/>
            <a:ext cx="9137804" cy="567218"/>
          </a:xfrm>
        </p:spPr>
        <p:txBody>
          <a:bodyPr>
            <a:noAutofit/>
          </a:bodyPr>
          <a:lstStyle/>
          <a:p>
            <a:pPr algn="ctr"/>
            <a:r>
              <a:rPr kumimoji="1" lang="tr-TR" sz="4000" b="1" dirty="0" smtClean="0">
                <a:solidFill>
                  <a:schemeClr val="bg1"/>
                </a:solidFill>
              </a:rPr>
              <a:t>KALİTELİ BİR DENETİM İÇİN</a:t>
            </a:r>
            <a:endParaRPr lang="tr-TR" sz="4000" b="1" dirty="0">
              <a:solidFill>
                <a:schemeClr val="bg1"/>
              </a:solidFill>
            </a:endParaRPr>
          </a:p>
        </p:txBody>
      </p:sp>
      <p:sp>
        <p:nvSpPr>
          <p:cNvPr id="3" name="İçerik Yer Tutucusu 2"/>
          <p:cNvSpPr>
            <a:spLocks noGrp="1"/>
          </p:cNvSpPr>
          <p:nvPr>
            <p:ph sz="quarter" idx="1"/>
          </p:nvPr>
        </p:nvSpPr>
        <p:spPr>
          <a:xfrm>
            <a:off x="107503" y="841855"/>
            <a:ext cx="8856985" cy="5514495"/>
          </a:xfrm>
        </p:spPr>
        <p:txBody>
          <a:bodyPr>
            <a:noAutofit/>
          </a:bodyPr>
          <a:lstStyle/>
          <a:p>
            <a:pPr marL="0" lvl="1" indent="0" algn="just">
              <a:buNone/>
            </a:pPr>
            <a:endParaRPr lang="tr-TR" sz="2000" dirty="0" smtClean="0"/>
          </a:p>
          <a:p>
            <a:pPr marL="0" lvl="1" indent="0" algn="just">
              <a:buNone/>
            </a:pPr>
            <a:r>
              <a:rPr lang="tr-TR" sz="2500" dirty="0" smtClean="0"/>
              <a:t>FİNASAL RAPORLAMA SÜRECİNDEKİ AŞAĞIDAKİ AKTÖRLERİN  ETKİN İLETİŞİMİ  GEREKLİ</a:t>
            </a:r>
          </a:p>
          <a:p>
            <a:pPr marL="0" lvl="1" indent="0" algn="just">
              <a:buNone/>
            </a:pPr>
            <a:endParaRPr lang="tr-TR" sz="2500" dirty="0" smtClean="0"/>
          </a:p>
          <a:p>
            <a:pPr marL="342900" lvl="1" indent="-342900" algn="just">
              <a:buFont typeface="Wingdings" panose="05000000000000000000" pitchFamily="2" charset="2"/>
              <a:buChar char="v"/>
            </a:pPr>
            <a:r>
              <a:rPr lang="tr-TR" sz="2500" dirty="0" smtClean="0"/>
              <a:t>DENETÇİLER</a:t>
            </a:r>
          </a:p>
          <a:p>
            <a:pPr marL="342900" lvl="1" indent="-342900" algn="just">
              <a:buFont typeface="Wingdings" panose="05000000000000000000" pitchFamily="2" charset="2"/>
              <a:buChar char="v"/>
            </a:pPr>
            <a:endParaRPr lang="tr-TR" sz="2500" dirty="0" smtClean="0"/>
          </a:p>
          <a:p>
            <a:pPr marL="342900" lvl="1" indent="-342900" algn="just">
              <a:buFont typeface="Wingdings" panose="05000000000000000000" pitchFamily="2" charset="2"/>
              <a:buChar char="v"/>
            </a:pPr>
            <a:r>
              <a:rPr lang="tr-TR" sz="2500" dirty="0" smtClean="0"/>
              <a:t>FİNANSAL TABLO KULLANICISI</a:t>
            </a:r>
          </a:p>
          <a:p>
            <a:pPr marL="342900" lvl="1" indent="-342900" algn="just">
              <a:buFont typeface="Wingdings" panose="05000000000000000000" pitchFamily="2" charset="2"/>
              <a:buChar char="v"/>
            </a:pPr>
            <a:endParaRPr lang="tr-TR" sz="2500" dirty="0" smtClean="0"/>
          </a:p>
          <a:p>
            <a:pPr marL="342900" lvl="1" indent="-342900" algn="just">
              <a:buFont typeface="Wingdings" panose="05000000000000000000" pitchFamily="2" charset="2"/>
              <a:buChar char="v"/>
            </a:pPr>
            <a:r>
              <a:rPr lang="tr-TR" sz="2500" dirty="0" smtClean="0"/>
              <a:t>YÖNETİM (İcradan </a:t>
            </a:r>
            <a:r>
              <a:rPr lang="tr-TR" sz="2500" dirty="0" err="1" smtClean="0"/>
              <a:t>Sorumlulular</a:t>
            </a:r>
            <a:r>
              <a:rPr lang="tr-TR" sz="2500" dirty="0" smtClean="0"/>
              <a:t>)</a:t>
            </a:r>
          </a:p>
          <a:p>
            <a:pPr marL="342900" lvl="1" indent="-342900" algn="just">
              <a:buFont typeface="Wingdings" panose="05000000000000000000" pitchFamily="2" charset="2"/>
              <a:buChar char="v"/>
            </a:pPr>
            <a:endParaRPr lang="tr-TR" sz="2500" dirty="0" smtClean="0"/>
          </a:p>
          <a:p>
            <a:pPr marL="342900" lvl="1" indent="-342900" algn="just">
              <a:buFont typeface="Wingdings" panose="05000000000000000000" pitchFamily="2" charset="2"/>
              <a:buChar char="v"/>
            </a:pPr>
            <a:r>
              <a:rPr lang="tr-TR" sz="2500" dirty="0" smtClean="0"/>
              <a:t>ÜST YÖNETİM (Denetim Komiteleri)</a:t>
            </a:r>
          </a:p>
          <a:p>
            <a:pPr marL="342900" lvl="1" indent="-342900" algn="just">
              <a:buFont typeface="Wingdings" panose="05000000000000000000" pitchFamily="2" charset="2"/>
              <a:buChar char="v"/>
            </a:pPr>
            <a:endParaRPr lang="tr-TR" sz="2500" dirty="0"/>
          </a:p>
          <a:p>
            <a:pPr marL="342900" lvl="1" indent="-342900" algn="just">
              <a:buFont typeface="Wingdings" panose="05000000000000000000" pitchFamily="2" charset="2"/>
              <a:buChar char="v"/>
            </a:pPr>
            <a:endParaRPr lang="tr-TR" sz="2500" dirty="0" smtClean="0"/>
          </a:p>
          <a:p>
            <a:pPr marL="0" lvl="1" indent="0" algn="just">
              <a:buNone/>
            </a:pPr>
            <a:endParaRPr lang="tr-TR" sz="2500" dirty="0" smtClean="0"/>
          </a:p>
          <a:p>
            <a:pPr marL="0" lvl="1" indent="0" algn="just">
              <a:buNone/>
            </a:pPr>
            <a:endParaRPr lang="tr-TR" sz="2500" dirty="0"/>
          </a:p>
        </p:txBody>
      </p:sp>
    </p:spTree>
    <p:extLst>
      <p:ext uri="{BB962C8B-B14F-4D97-AF65-F5344CB8AC3E}">
        <p14:creationId xmlns:p14="http://schemas.microsoft.com/office/powerpoint/2010/main" val="20678123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11"/>
          <p:cNvSpPr/>
          <p:nvPr/>
        </p:nvSpPr>
        <p:spPr>
          <a:xfrm>
            <a:off x="6196" y="0"/>
            <a:ext cx="9137803" cy="741723"/>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dirty="0" smtClean="0"/>
          </a:p>
          <a:p>
            <a:pPr algn="ctr"/>
            <a:endParaRPr lang="tr-TR" dirty="0"/>
          </a:p>
          <a:p>
            <a:pPr algn="ctr"/>
            <a:endParaRPr lang="tr-TR" dirty="0"/>
          </a:p>
        </p:txBody>
      </p:sp>
      <p:sp>
        <p:nvSpPr>
          <p:cNvPr id="2" name="Başlık 1"/>
          <p:cNvSpPr>
            <a:spLocks noGrp="1"/>
          </p:cNvSpPr>
          <p:nvPr>
            <p:ph type="title"/>
          </p:nvPr>
        </p:nvSpPr>
        <p:spPr>
          <a:xfrm>
            <a:off x="6196" y="-387424"/>
            <a:ext cx="9137804" cy="1512168"/>
          </a:xfrm>
        </p:spPr>
        <p:txBody>
          <a:bodyPr>
            <a:noAutofit/>
          </a:bodyPr>
          <a:lstStyle/>
          <a:p>
            <a:pPr algn="ctr"/>
            <a:r>
              <a:rPr kumimoji="1" lang="tr-TR" sz="4000" b="1" dirty="0" smtClean="0">
                <a:solidFill>
                  <a:schemeClr val="bg1"/>
                </a:solidFill>
              </a:rPr>
              <a:t>ESKİMEYEN SORUNLAR</a:t>
            </a:r>
            <a:endParaRPr lang="tr-TR" sz="4000" b="1" dirty="0">
              <a:solidFill>
                <a:schemeClr val="bg1"/>
              </a:solidFill>
            </a:endParaRPr>
          </a:p>
        </p:txBody>
      </p:sp>
      <p:sp>
        <p:nvSpPr>
          <p:cNvPr id="3" name="İçerik Yer Tutucusu 2"/>
          <p:cNvSpPr>
            <a:spLocks noGrp="1"/>
          </p:cNvSpPr>
          <p:nvPr>
            <p:ph sz="quarter" idx="1"/>
          </p:nvPr>
        </p:nvSpPr>
        <p:spPr>
          <a:xfrm>
            <a:off x="107503" y="741723"/>
            <a:ext cx="8856985" cy="6116277"/>
          </a:xfrm>
        </p:spPr>
        <p:txBody>
          <a:bodyPr>
            <a:noAutofit/>
          </a:bodyPr>
          <a:lstStyle/>
          <a:p>
            <a:pPr marL="0" indent="0" algn="just">
              <a:buNone/>
            </a:pPr>
            <a:endParaRPr lang="tr-TR" sz="2000" dirty="0" smtClean="0"/>
          </a:p>
          <a:p>
            <a:pPr marL="1485900" lvl="2" indent="-571500" algn="just">
              <a:buFont typeface="+mj-lt"/>
              <a:buAutoNum type="romanUcPeriod"/>
            </a:pPr>
            <a:r>
              <a:rPr lang="tr-TR" sz="2800" dirty="0"/>
              <a:t>BAĞIMSIZ DENETİME TABİ ŞİRKETLERDE </a:t>
            </a:r>
            <a:r>
              <a:rPr lang="tr-TR" sz="2800" dirty="0" smtClean="0"/>
              <a:t>KURUMSALLAŞMA</a:t>
            </a:r>
          </a:p>
          <a:p>
            <a:pPr marL="1485900" lvl="2" indent="-571500" algn="just">
              <a:buFont typeface="+mj-lt"/>
              <a:buAutoNum type="romanUcPeriod"/>
            </a:pPr>
            <a:endParaRPr lang="tr-TR" sz="2800" dirty="0" smtClean="0"/>
          </a:p>
          <a:p>
            <a:pPr marL="1485900" lvl="2" indent="-571500" algn="just">
              <a:buFont typeface="+mj-lt"/>
              <a:buAutoNum type="romanUcPeriod"/>
            </a:pPr>
            <a:r>
              <a:rPr lang="tr-TR" sz="2800" dirty="0" smtClean="0"/>
              <a:t> MUHASEBENİN VERGİ ODAKLI GÖRÜLMESİ </a:t>
            </a:r>
          </a:p>
          <a:p>
            <a:pPr marL="1485900" lvl="2" indent="-571500" algn="just">
              <a:buFont typeface="+mj-lt"/>
              <a:buAutoNum type="romanUcPeriod"/>
            </a:pPr>
            <a:endParaRPr lang="tr-TR" sz="2800" dirty="0" smtClean="0"/>
          </a:p>
          <a:p>
            <a:pPr marL="1485900" lvl="2" indent="-571500" algn="just">
              <a:buFont typeface="+mj-lt"/>
              <a:buAutoNum type="romanUcPeriod"/>
            </a:pPr>
            <a:r>
              <a:rPr lang="tr-TR" sz="2800" dirty="0" smtClean="0"/>
              <a:t>YETERLİ TEKNİK BİLGİNİN EDİNİLMESİ VE SÜRDÜRÜLMESİ</a:t>
            </a:r>
          </a:p>
          <a:p>
            <a:pPr marL="1485900" lvl="2" indent="-571500" algn="just">
              <a:buFont typeface="+mj-lt"/>
              <a:buAutoNum type="romanUcPeriod"/>
            </a:pPr>
            <a:r>
              <a:rPr lang="tr-TR" sz="2800" dirty="0" smtClean="0"/>
              <a:t> DÜZENLEYİCİ OTORİTE FAZLALIĞI</a:t>
            </a:r>
          </a:p>
          <a:p>
            <a:pPr marL="1485900" lvl="2" indent="-571500" algn="just">
              <a:buFont typeface="+mj-lt"/>
              <a:buAutoNum type="romanUcPeriod"/>
            </a:pPr>
            <a:endParaRPr lang="tr-TR" sz="2800" dirty="0" smtClean="0"/>
          </a:p>
          <a:p>
            <a:pPr marL="1485900" lvl="2" indent="-571500" algn="just">
              <a:buFont typeface="+mj-lt"/>
              <a:buAutoNum type="romanUcPeriod"/>
            </a:pPr>
            <a:r>
              <a:rPr lang="tr-TR" sz="2800" dirty="0" smtClean="0"/>
              <a:t>BAĞIMSIZ DENETİM ÜCRET SORUNU</a:t>
            </a:r>
          </a:p>
          <a:p>
            <a:pPr marL="1485900" lvl="2" indent="-571500" algn="just">
              <a:buFont typeface="+mj-lt"/>
              <a:buAutoNum type="romanUcPeriod"/>
            </a:pPr>
            <a:endParaRPr lang="tr-TR" sz="2800" dirty="0" smtClean="0"/>
          </a:p>
          <a:p>
            <a:pPr marL="1485900" lvl="2" indent="-571500" algn="just">
              <a:buFont typeface="+mj-lt"/>
              <a:buAutoNum type="romanUcPeriod"/>
            </a:pPr>
            <a:r>
              <a:rPr lang="tr-TR" sz="2800" dirty="0" smtClean="0"/>
              <a:t>TALEP SORUNU</a:t>
            </a:r>
            <a:endParaRPr lang="tr-TR" sz="2800" dirty="0"/>
          </a:p>
          <a:p>
            <a:pPr marL="1200150" lvl="2" indent="-285750" algn="just">
              <a:buFont typeface="+mj-lt"/>
              <a:buAutoNum type="romanUcPeriod"/>
            </a:pPr>
            <a:endParaRPr lang="tr-TR" sz="2500" dirty="0" smtClean="0"/>
          </a:p>
        </p:txBody>
      </p:sp>
    </p:spTree>
    <p:extLst>
      <p:ext uri="{BB962C8B-B14F-4D97-AF65-F5344CB8AC3E}">
        <p14:creationId xmlns:p14="http://schemas.microsoft.com/office/powerpoint/2010/main" val="732544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11"/>
          <p:cNvSpPr/>
          <p:nvPr/>
        </p:nvSpPr>
        <p:spPr>
          <a:xfrm>
            <a:off x="-68910" y="0"/>
            <a:ext cx="9137803" cy="1143776"/>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dirty="0" smtClean="0"/>
          </a:p>
          <a:p>
            <a:pPr algn="ctr"/>
            <a:endParaRPr lang="tr-TR" dirty="0"/>
          </a:p>
          <a:p>
            <a:pPr algn="ctr"/>
            <a:endParaRPr lang="tr-TR" dirty="0"/>
          </a:p>
        </p:txBody>
      </p:sp>
      <p:sp>
        <p:nvSpPr>
          <p:cNvPr id="2" name="Başlık 1"/>
          <p:cNvSpPr>
            <a:spLocks noGrp="1"/>
          </p:cNvSpPr>
          <p:nvPr>
            <p:ph type="title"/>
          </p:nvPr>
        </p:nvSpPr>
        <p:spPr>
          <a:xfrm>
            <a:off x="6196" y="274637"/>
            <a:ext cx="9137804" cy="1252160"/>
          </a:xfrm>
        </p:spPr>
        <p:txBody>
          <a:bodyPr>
            <a:noAutofit/>
          </a:bodyPr>
          <a:lstStyle/>
          <a:p>
            <a:pPr algn="ctr"/>
            <a:r>
              <a:rPr kumimoji="1" lang="tr-TR" sz="4000" b="1" dirty="0" smtClean="0">
                <a:solidFill>
                  <a:schemeClr val="bg1"/>
                </a:solidFill>
              </a:rPr>
              <a:t>ESKİMEYEN SORUNLAR</a:t>
            </a:r>
            <a:endParaRPr lang="tr-TR" sz="4000" b="1" dirty="0">
              <a:solidFill>
                <a:schemeClr val="bg1"/>
              </a:solidFill>
            </a:endParaRPr>
          </a:p>
        </p:txBody>
      </p:sp>
      <p:sp>
        <p:nvSpPr>
          <p:cNvPr id="3" name="İçerik Yer Tutucusu 2"/>
          <p:cNvSpPr>
            <a:spLocks noGrp="1"/>
          </p:cNvSpPr>
          <p:nvPr>
            <p:ph sz="quarter" idx="1"/>
          </p:nvPr>
        </p:nvSpPr>
        <p:spPr>
          <a:xfrm>
            <a:off x="107503" y="1526798"/>
            <a:ext cx="8856985" cy="4829552"/>
          </a:xfrm>
        </p:spPr>
        <p:txBody>
          <a:bodyPr>
            <a:noAutofit/>
          </a:bodyPr>
          <a:lstStyle/>
          <a:p>
            <a:pPr marL="0" lvl="1" indent="0" algn="just">
              <a:buNone/>
            </a:pPr>
            <a:endParaRPr lang="tr-TR" sz="2000" dirty="0"/>
          </a:p>
          <a:p>
            <a:pPr marL="457200" lvl="1" indent="0" algn="just">
              <a:buNone/>
            </a:pPr>
            <a:endParaRPr lang="tr-TR" sz="1600" dirty="0" smtClean="0"/>
          </a:p>
          <a:p>
            <a:pPr marL="0" indent="0" algn="just">
              <a:buNone/>
            </a:pPr>
            <a:endParaRPr lang="tr-TR" sz="2000" dirty="0" smtClean="0"/>
          </a:p>
          <a:p>
            <a:pPr marL="914400" lvl="2" indent="0" algn="just">
              <a:buNone/>
            </a:pPr>
            <a:endParaRPr lang="tr-TR" sz="2500" dirty="0" smtClean="0"/>
          </a:p>
          <a:p>
            <a:pPr marL="914400" lvl="2" indent="0" algn="just">
              <a:buNone/>
            </a:pPr>
            <a:endParaRPr lang="tr-TR" sz="2500" dirty="0" smtClean="0"/>
          </a:p>
        </p:txBody>
      </p:sp>
      <p:sp>
        <p:nvSpPr>
          <p:cNvPr id="4" name="Dikdörtgen 3"/>
          <p:cNvSpPr/>
          <p:nvPr/>
        </p:nvSpPr>
        <p:spPr>
          <a:xfrm>
            <a:off x="899592" y="3105835"/>
            <a:ext cx="7200800" cy="861774"/>
          </a:xfrm>
          <a:prstGeom prst="rect">
            <a:avLst/>
          </a:prstGeom>
        </p:spPr>
        <p:txBody>
          <a:bodyPr wrap="square">
            <a:spAutoFit/>
          </a:bodyPr>
          <a:lstStyle/>
          <a:p>
            <a:r>
              <a:rPr lang="tr-TR" sz="2500" b="1" dirty="0">
                <a:latin typeface="+mj-lt"/>
              </a:rPr>
              <a:t>Uluslararası Muhasebe Sempozyumu</a:t>
            </a:r>
          </a:p>
          <a:p>
            <a:r>
              <a:rPr lang="tr-TR" sz="2500" b="1" dirty="0">
                <a:latin typeface="+mj-lt"/>
              </a:rPr>
              <a:t>6-8 Nisan </a:t>
            </a:r>
            <a:r>
              <a:rPr lang="tr-TR" sz="2500" b="1" dirty="0" smtClean="0">
                <a:latin typeface="+mj-lt"/>
              </a:rPr>
              <a:t>1995 –İSMMO - İstanbul</a:t>
            </a:r>
            <a:endParaRPr lang="tr-TR" sz="2500" b="1" i="0" dirty="0">
              <a:effectLst/>
              <a:latin typeface="+mj-lt"/>
            </a:endParaRPr>
          </a:p>
        </p:txBody>
      </p:sp>
    </p:spTree>
    <p:extLst>
      <p:ext uri="{BB962C8B-B14F-4D97-AF65-F5344CB8AC3E}">
        <p14:creationId xmlns:p14="http://schemas.microsoft.com/office/powerpoint/2010/main" val="631199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11"/>
          <p:cNvSpPr/>
          <p:nvPr/>
        </p:nvSpPr>
        <p:spPr>
          <a:xfrm>
            <a:off x="107503" y="1"/>
            <a:ext cx="9137803" cy="1340768"/>
          </a:xfrm>
          <a:prstGeom prst="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2" name="Başlık 1"/>
          <p:cNvSpPr>
            <a:spLocks noGrp="1"/>
          </p:cNvSpPr>
          <p:nvPr>
            <p:ph type="title"/>
          </p:nvPr>
        </p:nvSpPr>
        <p:spPr>
          <a:xfrm>
            <a:off x="6196" y="2"/>
            <a:ext cx="9137804" cy="1340766"/>
          </a:xfrm>
        </p:spPr>
        <p:txBody>
          <a:bodyPr>
            <a:noAutofit/>
          </a:bodyPr>
          <a:lstStyle/>
          <a:p>
            <a:pPr algn="ctr"/>
            <a:r>
              <a:rPr lang="tr-TR" sz="3200" b="1" dirty="0" smtClean="0">
                <a:solidFill>
                  <a:schemeClr val="bg1"/>
                </a:solidFill>
              </a:rPr>
              <a:t>IFIAR 2017 İNCELEME RAPORU</a:t>
            </a:r>
            <a:r>
              <a:rPr lang="tr-TR" sz="3200" b="1" dirty="0">
                <a:solidFill>
                  <a:schemeClr val="bg1"/>
                </a:solidFill>
              </a:rPr>
              <a:t/>
            </a:r>
            <a:br>
              <a:rPr lang="tr-TR" sz="3200" b="1" dirty="0">
                <a:solidFill>
                  <a:schemeClr val="bg1"/>
                </a:solidFill>
              </a:rPr>
            </a:br>
            <a:r>
              <a:rPr lang="tr-TR" sz="3200" b="1" dirty="0">
                <a:solidFill>
                  <a:schemeClr val="bg1"/>
                </a:solidFill>
              </a:rPr>
              <a:t>Uluslararası Bağımsız Denetim Düzenleyicileri Forumu </a:t>
            </a:r>
          </a:p>
        </p:txBody>
      </p:sp>
      <p:sp>
        <p:nvSpPr>
          <p:cNvPr id="3" name="İçerik Yer Tutucusu 2"/>
          <p:cNvSpPr>
            <a:spLocks noGrp="1"/>
          </p:cNvSpPr>
          <p:nvPr>
            <p:ph sz="quarter" idx="1"/>
          </p:nvPr>
        </p:nvSpPr>
        <p:spPr>
          <a:xfrm>
            <a:off x="251520" y="1465669"/>
            <a:ext cx="8496944" cy="4843651"/>
          </a:xfrm>
        </p:spPr>
        <p:txBody>
          <a:bodyPr>
            <a:noAutofit/>
          </a:bodyPr>
          <a:lstStyle/>
          <a:p>
            <a:pPr marL="342900" lvl="1" indent="0" algn="just">
              <a:buClr>
                <a:srgbClr val="C00000"/>
              </a:buClr>
              <a:buNone/>
            </a:pPr>
            <a:r>
              <a:rPr lang="tr-TR" sz="2500" b="1" dirty="0" smtClean="0"/>
              <a:t>            			SIK KARŞILAŞILAN BULGULAR </a:t>
            </a:r>
            <a:endParaRPr lang="tr-TR" sz="2500" dirty="0"/>
          </a:p>
          <a:p>
            <a:pPr marL="914400" lvl="2" indent="0" algn="just">
              <a:buNone/>
            </a:pPr>
            <a:endParaRPr lang="tr-TR" sz="1200" dirty="0"/>
          </a:p>
          <a:p>
            <a:pPr marL="1371600" lvl="2" indent="-457200" algn="just">
              <a:buFont typeface="Wingdings" panose="05000000000000000000" pitchFamily="2" charset="2"/>
              <a:buChar char="v"/>
            </a:pPr>
            <a:r>
              <a:rPr lang="tr-TR" sz="2500" dirty="0" smtClean="0"/>
              <a:t>Muhasebe tahminlerine ilişkin denetim çalışmalarındaki eksiklikler</a:t>
            </a:r>
          </a:p>
          <a:p>
            <a:pPr marL="1371600" lvl="2" indent="-457200" algn="just">
              <a:buFont typeface="Wingdings" panose="05000000000000000000" pitchFamily="2" charset="2"/>
              <a:buChar char="v"/>
            </a:pPr>
            <a:endParaRPr lang="tr-TR" sz="2500" dirty="0"/>
          </a:p>
          <a:p>
            <a:pPr marL="1371600" lvl="2" indent="-457200" algn="just">
              <a:buFont typeface="Wingdings" panose="05000000000000000000" pitchFamily="2" charset="2"/>
              <a:buChar char="v"/>
            </a:pPr>
            <a:r>
              <a:rPr lang="tr-TR" sz="2500" dirty="0" smtClean="0"/>
              <a:t>İç Kontrole ilişkin denetim çalışmalarındaki eksiklikler</a:t>
            </a:r>
          </a:p>
          <a:p>
            <a:pPr marL="1371600" lvl="2" indent="-457200" algn="just">
              <a:buFont typeface="Wingdings" panose="05000000000000000000" pitchFamily="2" charset="2"/>
              <a:buChar char="v"/>
            </a:pPr>
            <a:endParaRPr lang="tr-TR" sz="2500" dirty="0"/>
          </a:p>
          <a:p>
            <a:pPr marL="1371600" lvl="2" indent="-457200" algn="just">
              <a:buFont typeface="Wingdings" panose="05000000000000000000" pitchFamily="2" charset="2"/>
              <a:buChar char="v"/>
            </a:pPr>
            <a:r>
              <a:rPr lang="tr-TR" sz="2500" dirty="0" smtClean="0"/>
              <a:t>Hasılata İlişkin denetim çalışmalarındaki eksiklikler</a:t>
            </a:r>
          </a:p>
          <a:p>
            <a:pPr marL="1371600" lvl="2" indent="-457200" algn="just">
              <a:buFont typeface="Wingdings" panose="05000000000000000000" pitchFamily="2" charset="2"/>
              <a:buChar char="v"/>
            </a:pPr>
            <a:endParaRPr lang="tr-TR" sz="2500" dirty="0"/>
          </a:p>
          <a:p>
            <a:pPr marL="1371600" lvl="2" indent="-457200" algn="just">
              <a:buFont typeface="Wingdings" panose="05000000000000000000" pitchFamily="2" charset="2"/>
              <a:buChar char="v"/>
            </a:pPr>
            <a:r>
              <a:rPr lang="tr-TR" sz="2500" dirty="0" smtClean="0"/>
              <a:t>Örnekleme kullanımındaki eksiklikler</a:t>
            </a:r>
          </a:p>
          <a:p>
            <a:pPr marL="1371600" lvl="2" indent="-457200" algn="just">
              <a:buFont typeface="Wingdings" panose="05000000000000000000" pitchFamily="2" charset="2"/>
              <a:buChar char="v"/>
            </a:pPr>
            <a:endParaRPr lang="tr-TR" sz="2500" dirty="0"/>
          </a:p>
          <a:p>
            <a:pPr marL="1371600" lvl="2" indent="-457200" algn="just">
              <a:buFont typeface="Wingdings" panose="05000000000000000000" pitchFamily="2" charset="2"/>
              <a:buChar char="v"/>
            </a:pPr>
            <a:r>
              <a:rPr lang="tr-TR" sz="2500" dirty="0" smtClean="0"/>
              <a:t>Topluluk denetimindeki eksikler</a:t>
            </a:r>
            <a:endParaRPr lang="tr-TR" sz="2500" dirty="0"/>
          </a:p>
          <a:p>
            <a:pPr algn="just">
              <a:buFont typeface="Wingdings" panose="05000000000000000000" pitchFamily="2" charset="2"/>
              <a:buChar char="v"/>
            </a:pPr>
            <a:endParaRPr lang="tr-TR" sz="2500" dirty="0" smtClean="0"/>
          </a:p>
          <a:p>
            <a:pPr marL="1371600" lvl="2" indent="-457200" algn="just">
              <a:buFont typeface="+mj-lt"/>
              <a:buAutoNum type="arabicPeriod"/>
            </a:pPr>
            <a:endParaRPr lang="tr-TR" sz="2500" dirty="0" smtClean="0"/>
          </a:p>
          <a:p>
            <a:pPr marL="1371600" lvl="2" indent="-457200" algn="just">
              <a:buFont typeface="+mj-lt"/>
              <a:buAutoNum type="arabicPeriod"/>
            </a:pPr>
            <a:endParaRPr lang="tr-TR" sz="2500" dirty="0"/>
          </a:p>
          <a:p>
            <a:pPr marL="1371600" lvl="2" indent="-457200" algn="just">
              <a:buFont typeface="+mj-lt"/>
              <a:buAutoNum type="arabicPeriod"/>
            </a:pPr>
            <a:endParaRPr lang="tr-TR" sz="2500" dirty="0" smtClean="0"/>
          </a:p>
          <a:p>
            <a:pPr marL="1371600" lvl="2" indent="-457200" algn="just">
              <a:buFont typeface="+mj-lt"/>
              <a:buAutoNum type="arabicPeriod"/>
            </a:pPr>
            <a:endParaRPr lang="tr-TR" sz="2500" dirty="0" smtClean="0"/>
          </a:p>
        </p:txBody>
      </p:sp>
    </p:spTree>
    <p:extLst>
      <p:ext uri="{BB962C8B-B14F-4D97-AF65-F5344CB8AC3E}">
        <p14:creationId xmlns:p14="http://schemas.microsoft.com/office/powerpoint/2010/main" val="25752295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2142</TotalTime>
  <Words>1438</Words>
  <Application>Microsoft Office PowerPoint</Application>
  <PresentationFormat>Ekran Gösterisi (4:3)</PresentationFormat>
  <Paragraphs>321</Paragraphs>
  <Slides>16</Slides>
  <Notes>15</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Calibri</vt:lpstr>
      <vt:lpstr>Calibri Light</vt:lpstr>
      <vt:lpstr>Corbel</vt:lpstr>
      <vt:lpstr>Wingdings</vt:lpstr>
      <vt:lpstr>Office Teması</vt:lpstr>
      <vt:lpstr>MEHMET ŞİRİN İNCELEME DAİRESİ BAŞKANI</vt:lpstr>
      <vt:lpstr>SUNUM İÇERİĞİ</vt:lpstr>
      <vt:lpstr>AMAÇ</vt:lpstr>
      <vt:lpstr>DENETÇİNİN GENEL AMACI</vt:lpstr>
      <vt:lpstr>KALİTELİ BİR DENETİM İÇİN</vt:lpstr>
      <vt:lpstr>KALİTELİ BİR DENETİM İÇİN</vt:lpstr>
      <vt:lpstr>ESKİMEYEN SORUNLAR</vt:lpstr>
      <vt:lpstr>ESKİMEYEN SORUNLAR</vt:lpstr>
      <vt:lpstr>IFIAR 2017 İNCELEME RAPORU Uluslararası Bağımsız Denetim Düzenleyicileri Forumu </vt:lpstr>
      <vt:lpstr>SIK KARILAŞILAŞILAN BULGULAR  </vt:lpstr>
      <vt:lpstr>BULGULARIN YOĞUNLAŞTIĞI MUHASEBE ALANLARI </vt:lpstr>
      <vt:lpstr>DİKKAT EDİLECEK HUSUSLAR </vt:lpstr>
      <vt:lpstr>  DENETİMİN GELECEĞİ Fayda ve Güvenin Korunması -1  </vt:lpstr>
      <vt:lpstr>  DENETİMİN GELECEĞİ Fayda ve Güvenin Korunması -2  </vt:lpstr>
      <vt:lpstr>  SONUÇ  </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Gözetimi  Muhasebe ve Denetim Standartları Kurumunun  Görev ve Sorumlulukları</dc:title>
  <dc:creator>Tayfun TÜYSÜZOĞLU</dc:creator>
  <cp:keywords>TASNİF DIŞI</cp:keywords>
  <cp:lastModifiedBy>Mehmet SIRIN</cp:lastModifiedBy>
  <cp:revision>371</cp:revision>
  <cp:lastPrinted>2018-07-11T16:41:30Z</cp:lastPrinted>
  <dcterms:created xsi:type="dcterms:W3CDTF">2014-09-02T08:05:12Z</dcterms:created>
  <dcterms:modified xsi:type="dcterms:W3CDTF">2018-10-05T12:03:14Z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7d46dc03-3275-43bc-95ab-efba6cc45c5d</vt:lpwstr>
  </property>
  <property fmtid="{D5CDD505-2E9C-101B-9397-08002B2CF9AE}" pid="3" name="INFOSınıflandırma">
    <vt:lpwstr>TASNİF DIŞI</vt:lpwstr>
  </property>
</Properties>
</file>