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17" r:id="rId2"/>
    <p:sldId id="546" r:id="rId3"/>
    <p:sldId id="563" r:id="rId4"/>
    <p:sldId id="519" r:id="rId5"/>
    <p:sldId id="523" r:id="rId6"/>
    <p:sldId id="513" r:id="rId7"/>
    <p:sldId id="514" r:id="rId8"/>
    <p:sldId id="515" r:id="rId9"/>
    <p:sldId id="566" r:id="rId10"/>
    <p:sldId id="538" r:id="rId11"/>
    <p:sldId id="555" r:id="rId12"/>
    <p:sldId id="483" r:id="rId13"/>
    <p:sldId id="567" r:id="rId14"/>
    <p:sldId id="539" r:id="rId15"/>
    <p:sldId id="314" r:id="rId16"/>
    <p:sldId id="561" r:id="rId17"/>
    <p:sldId id="531" r:id="rId18"/>
    <p:sldId id="541" r:id="rId19"/>
    <p:sldId id="560" r:id="rId20"/>
    <p:sldId id="544" r:id="rId21"/>
    <p:sldId id="534" r:id="rId22"/>
    <p:sldId id="568" r:id="rId23"/>
    <p:sldId id="390" r:id="rId24"/>
    <p:sldId id="471" r:id="rId25"/>
    <p:sldId id="559" r:id="rId26"/>
    <p:sldId id="569" r:id="rId27"/>
  </p:sldIdLst>
  <p:sldSz cx="9144000" cy="6858000" type="screen4x3"/>
  <p:notesSz cx="6799263" cy="9929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F4"/>
    <a:srgbClr val="99CCFF"/>
    <a:srgbClr val="DAFDA7"/>
    <a:srgbClr val="B6DF8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6323" autoAdjust="0"/>
  </p:normalViewPr>
  <p:slideViewPr>
    <p:cSldViewPr>
      <p:cViewPr>
        <p:scale>
          <a:sx n="61" d="100"/>
          <a:sy n="61" d="100"/>
        </p:scale>
        <p:origin x="-134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716"/>
    </p:cViewPr>
  </p:sorterViewPr>
  <p:notesViewPr>
    <p:cSldViewPr>
      <p:cViewPr varScale="1">
        <p:scale>
          <a:sx n="49" d="100"/>
          <a:sy n="49" d="100"/>
        </p:scale>
        <p:origin x="-2922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3EEEC-038A-445B-ABCD-749A0029CD9D}" type="datetimeFigureOut">
              <a:rPr lang="tr-TR" smtClean="0"/>
              <a:pPr/>
              <a:t>06.10.2018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A7C26-A729-4E1C-BCC4-6AA67832604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3918A-3988-4368-9A7D-9DA6F51C2312}" type="datetimeFigureOut">
              <a:rPr lang="tr-TR" smtClean="0"/>
              <a:pPr/>
              <a:t>06.10.2018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61576-AA50-4A57-8388-BE4343DD56C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6473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61576-AA50-4A57-8388-BE4343DD56C2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1B02-768A-473B-B552-9D39CB886088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C9BF-9895-4CB0-A7B9-53F5E0506F54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2766-C2C5-48F6-AA4E-2E9CB480D318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000B-CE64-4E4A-B852-265F0889578E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5BCF1-A5E8-4629-A485-5E67533ED366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FCE2-6D21-4AA9-821B-09D0EFB9F3CF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8B7-F8AD-42C4-BEDF-CDB4006D1CAA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B5BAA-EE71-49DE-AE43-DA9CDA0F36C3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8733-D7A4-4371-BBB9-9D73C3C6E3AC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E72BE-C82C-4DAA-A9F4-C6E65208DF55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8F7D-1FB7-434A-AEF0-A28B177C3A5E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6C3D4-297D-4AFA-A991-E912249DCD1D}" type="datetime1">
              <a:rPr lang="tr-TR" smtClean="0"/>
              <a:pPr/>
              <a:t>06.10.2018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0F918-A07A-46F3-A414-48A8FF3964C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nysscpa.org/cpaj-images/CPA.2016.86.2.006.f002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7916416" cy="244827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Bağımsız Denetim Şirketleri Büyüklüğünde Güç Kanunu ve Denetim Sektöründe Piyasa Yoğunlaşması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296144"/>
          </a:xfrm>
        </p:spPr>
        <p:txBody>
          <a:bodyPr/>
          <a:lstStyle/>
          <a:p>
            <a:r>
              <a:rPr lang="tr-TR" b="1" dirty="0" smtClean="0"/>
              <a:t>Dr. Rüya ESER</a:t>
            </a:r>
          </a:p>
          <a:p>
            <a:r>
              <a:rPr lang="tr-TR" sz="2400" b="1" dirty="0" smtClean="0"/>
              <a:t>06 Ekim 2018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37801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131024" cy="648072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r-TR" sz="2800" b="1" dirty="0" smtClean="0"/>
              <a:t>Güç Kanunu  (Power Law) Dağılımı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755576" y="1484784"/>
            <a:ext cx="7702624" cy="4611216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 smtClean="0"/>
              <a:t>Güç (kuvvet) kanunu bir popülasyondaki, güç (büyüklük) ile sayının ters orantılı olduğunu kabul eden bir dağılımdır. </a:t>
            </a:r>
          </a:p>
          <a:p>
            <a:r>
              <a:rPr lang="tr-TR" sz="2800" dirty="0" smtClean="0"/>
              <a:t>Güç kanunu dağılımı, büyük olayların nadir, küçük olayların ise yaygın olduğu olgusunu tanımlamak için kullanılmaktadır. </a:t>
            </a:r>
          </a:p>
          <a:p>
            <a:r>
              <a:rPr lang="tr-TR" sz="2800" dirty="0" smtClean="0"/>
              <a:t>Güç kanunu dağılımı, aynı zamanda Pareto dağılımı, Zipf dağılımı, Benford kanunu, ağır kuyruk (heavy tail) dağılımı veya ölçeğe duyarsız (scale invariance veya scale free) dağılım olarak da adlandırılmaktadır. </a:t>
            </a:r>
          </a:p>
          <a:p>
            <a:r>
              <a:rPr lang="tr-TR" sz="2800" dirty="0" smtClean="0"/>
              <a:t>Güç kanunu, şehirlerin büyüklüğü, depremlerin boyutu, gelir veya servet gibi birçok olay için ortaya çıkmaktadır.</a:t>
            </a:r>
          </a:p>
          <a:p>
            <a:endParaRPr lang="tr-TR" sz="2800" dirty="0" smtClean="0"/>
          </a:p>
          <a:p>
            <a:endParaRPr lang="tr-TR" sz="2800" dirty="0" smtClean="0"/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3770BA-8EEE-4E58-A3FB-CC0E48CFBA0A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3249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32496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131024" cy="648072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chemeClr val="tx2"/>
                </a:solidFill>
              </a:rPr>
              <a:t>Güç Kanunu Dağılımı</a:t>
            </a:r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3770BA-8EEE-4E58-A3FB-CC0E48CFBA0A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9" name="Content Placeholder 8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0"/>
            <a:ext cx="7776864" cy="386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6953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6131024" cy="648072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r-TR" sz="2800" b="1" dirty="0" smtClean="0"/>
              <a:t>Güç Kanunu Dağılımı</a:t>
            </a:r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3770BA-8EEE-4E58-A3FB-CC0E48CFBA0A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10" name="Content Placeholder 9" descr="C:\Users\ruya eser\AppData\Local\Microsoft\Windows\Temporary Internet Files\Content.Word\sekil 16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6855876" cy="4762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3676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Güç Kanunun Matematiksel Gösterimi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Güç kanunun matematiksel göstremi</a:t>
            </a:r>
          </a:p>
          <a:p>
            <a:endParaRPr lang="tr-TR" dirty="0" smtClean="0"/>
          </a:p>
          <a:p>
            <a:r>
              <a:rPr lang="tr-TR" dirty="0" smtClean="0"/>
              <a:t>Bu dağılım bağımsız denetim firmaların büyüklük dağılımındaki değişiklikler için bir güç yasası regresyonu kullanılarak firma sırası (R) ve boyut (S) arasındaki ilişki logaritmik olarak</a:t>
            </a:r>
          </a:p>
          <a:p>
            <a:pPr>
              <a:buNone/>
            </a:pPr>
            <a:r>
              <a:rPr lang="tr-TR" dirty="0" smtClean="0"/>
              <a:t>	şeklinde yazılır. S</a:t>
            </a:r>
            <a:r>
              <a:rPr lang="tr-TR" baseline="-25000" dirty="0" smtClean="0"/>
              <a:t>i</a:t>
            </a:r>
            <a:r>
              <a:rPr lang="tr-TR" dirty="0" smtClean="0"/>
              <a:t>= R</a:t>
            </a:r>
            <a:r>
              <a:rPr lang="tr-TR" baseline="-25000" dirty="0" smtClean="0"/>
              <a:t>i</a:t>
            </a:r>
            <a:r>
              <a:rPr lang="tr-TR" dirty="0" smtClean="0"/>
              <a:t> sırasındaki firmanın satışlarını/gelirini gösterir.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480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8025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1988840"/>
            <a:ext cx="1728192" cy="801480"/>
          </a:xfrm>
          <a:prstGeom prst="rect">
            <a:avLst/>
          </a:prstGeom>
          <a:noFill/>
        </p:spPr>
      </p:pic>
      <p:sp>
        <p:nvSpPr>
          <p:cNvPr id="4802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8026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4581128"/>
            <a:ext cx="2448272" cy="432048"/>
          </a:xfrm>
          <a:prstGeom prst="rect">
            <a:avLst/>
          </a:prstGeom>
          <a:noFill/>
        </p:spPr>
      </p:pic>
      <p:sp>
        <p:nvSpPr>
          <p:cNvPr id="480263" name="Rectangle 7"/>
          <p:cNvSpPr>
            <a:spLocks noChangeArrowheads="1"/>
          </p:cNvSpPr>
          <p:nvPr/>
        </p:nvSpPr>
        <p:spPr bwMode="auto">
          <a:xfrm>
            <a:off x="0" y="663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 smtClean="0"/>
              <a:t>Türkiye Bağımsız Denetim Sektörü</a:t>
            </a:r>
            <a:endParaRPr lang="tr-T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683568" y="1196752"/>
          <a:ext cx="7715252" cy="23428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813"/>
                <a:gridCol w="1928813"/>
                <a:gridCol w="1928813"/>
                <a:gridCol w="1928813"/>
              </a:tblGrid>
              <a:tr h="379932"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Bağımsız Denetime Tabi Şirketler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Yıllar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KAYİK Sözleşmeleri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Diğer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Toplam Sözleşme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1.375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1.205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2 580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1.386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2.182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3 568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1.410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3.843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5 253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1.453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4.028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5 481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1.493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smtClean="0">
                          <a:latin typeface="Times New Roman"/>
                          <a:ea typeface="Calibri"/>
                          <a:cs typeface="Times New Roman"/>
                        </a:rPr>
                        <a:t>4.588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600" dirty="0" smtClean="0">
                          <a:latin typeface="Times New Roman"/>
                          <a:ea typeface="Calibri"/>
                          <a:cs typeface="Times New Roman"/>
                        </a:rPr>
                        <a:t>6 081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755576" y="3789040"/>
          <a:ext cx="7704855" cy="27157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2581"/>
                <a:gridCol w="1871911"/>
                <a:gridCol w="1871911"/>
                <a:gridCol w="2158452"/>
              </a:tblGrid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90600" algn="l"/>
                        </a:tabLst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Bağımsız Denetim Şirketleri</a:t>
                      </a:r>
                      <a:endParaRPr lang="tr-T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b="1" dirty="0">
                          <a:latin typeface="Times New Roman"/>
                          <a:ea typeface="Calibri"/>
                          <a:cs typeface="Times New Roman"/>
                        </a:rPr>
                        <a:t>Yıllar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b="1" dirty="0">
                          <a:latin typeface="Times New Roman"/>
                          <a:ea typeface="Calibri"/>
                          <a:cs typeface="Times New Roman"/>
                        </a:rPr>
                        <a:t>KAYİK Denetimi Yapan BD Şirketleri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b="1" dirty="0">
                          <a:latin typeface="Times New Roman"/>
                          <a:ea typeface="Calibri"/>
                          <a:cs typeface="Times New Roman"/>
                        </a:rPr>
                        <a:t>Temel Alanda Yetkili BD Şirketleri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b="1" dirty="0">
                          <a:latin typeface="Times New Roman"/>
                          <a:ea typeface="Calibri"/>
                          <a:cs typeface="Times New Roman"/>
                        </a:rPr>
                        <a:t>Toplam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b="1" dirty="0">
                          <a:latin typeface="Times New Roman"/>
                          <a:ea typeface="Calibri"/>
                          <a:cs typeface="Times New Roman"/>
                        </a:rPr>
                        <a:t>BD Şirket Sayısı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67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145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116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196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119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116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235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123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>
                          <a:latin typeface="Times New Roman"/>
                          <a:ea typeface="Calibri"/>
                          <a:cs typeface="Times New Roman"/>
                        </a:rPr>
                        <a:t>126</a:t>
                      </a:r>
                      <a:endParaRPr lang="tr-T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8163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90600" algn="l"/>
                        </a:tabLst>
                      </a:pPr>
                      <a:r>
                        <a:rPr lang="tr-TR" sz="1400" dirty="0">
                          <a:latin typeface="Times New Roman"/>
                          <a:ea typeface="Calibri"/>
                          <a:cs typeface="Times New Roman"/>
                        </a:rPr>
                        <a:t>249</a:t>
                      </a:r>
                      <a:endParaRPr lang="tr-T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683568" y="1196752"/>
            <a:ext cx="8165976" cy="431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zh-CN" sz="800" b="1" dirty="0">
              <a:solidFill>
                <a:srgbClr val="FF3300"/>
              </a:solidFill>
              <a:ea typeface="宋体" pitchFamily="2" charset="-122"/>
            </a:endParaRPr>
          </a:p>
          <a:p>
            <a:pPr marL="850900" lvl="1" indent="-393700">
              <a:spcBef>
                <a:spcPct val="30000"/>
              </a:spcBef>
            </a:pPr>
            <a:r>
              <a:rPr lang="tr-TR" altLang="zh-CN" sz="2400" b="1" dirty="0" smtClean="0">
                <a:ea typeface="宋体" pitchFamily="2" charset="-122"/>
                <a:cs typeface="Times New Roman" pitchFamily="18" charset="0"/>
              </a:rPr>
              <a:t>BD Şirketleri Şeffaflık Raporları</a:t>
            </a:r>
            <a:endParaRPr lang="en-US" altLang="zh-CN" sz="2400" b="1" dirty="0">
              <a:ea typeface="宋体" pitchFamily="2" charset="-122"/>
              <a:cs typeface="Times New Roman" pitchFamily="18" charset="0"/>
            </a:endParaRPr>
          </a:p>
          <a:p>
            <a:pPr marL="850900" lvl="1" indent="-393700"/>
            <a:r>
              <a:rPr lang="en-US" altLang="zh-CN" sz="2000" dirty="0">
                <a:ea typeface="宋体" pitchFamily="2" charset="-122"/>
                <a:cs typeface="Times New Roman" pitchFamily="18" charset="0"/>
              </a:rPr>
              <a:t>			</a:t>
            </a:r>
            <a:r>
              <a:rPr lang="tr-TR" altLang="zh-CN" sz="2400" dirty="0" smtClean="0">
                <a:ea typeface="宋体" pitchFamily="2" charset="-122"/>
                <a:cs typeface="Times New Roman" pitchFamily="18" charset="0"/>
              </a:rPr>
              <a:t>Kapsamı;</a:t>
            </a:r>
          </a:p>
          <a:p>
            <a:pPr marL="850900" lvl="1" indent="-393700"/>
            <a:r>
              <a:rPr lang="tr-TR" altLang="zh-CN" sz="2400" dirty="0" smtClean="0">
                <a:ea typeface="宋体" pitchFamily="2" charset="-122"/>
                <a:cs typeface="Times New Roman" pitchFamily="18" charset="0"/>
              </a:rPr>
              <a:t>			2013  ve </a:t>
            </a:r>
            <a:r>
              <a:rPr lang="tr-TR" sz="2400" dirty="0" smtClean="0"/>
              <a:t>2017 yılları </a:t>
            </a:r>
            <a:endParaRPr lang="en-US" altLang="zh-CN" sz="2400" dirty="0" smtClean="0">
              <a:ea typeface="宋体" pitchFamily="2" charset="-122"/>
              <a:cs typeface="Times New Roman" pitchFamily="18" charset="0"/>
            </a:endParaRPr>
          </a:p>
          <a:p>
            <a:pPr marL="850900" lvl="1" indent="-393700" algn="l">
              <a:spcBef>
                <a:spcPct val="30000"/>
              </a:spcBef>
            </a:pPr>
            <a:r>
              <a:rPr lang="tr-TR" sz="2400" dirty="0" smtClean="0">
                <a:ea typeface="MS Mincho" pitchFamily="49" charset="-128"/>
              </a:rPr>
              <a:t>                   Kullanılan veriler;</a:t>
            </a:r>
          </a:p>
          <a:p>
            <a:pPr marL="850900" lvl="1" indent="-393700" algn="l">
              <a:spcBef>
                <a:spcPct val="30000"/>
              </a:spcBef>
            </a:pPr>
            <a:r>
              <a:rPr lang="tr-TR" sz="2400" dirty="0" smtClean="0">
                <a:ea typeface="MS Mincho" pitchFamily="49" charset="-128"/>
              </a:rPr>
              <a:t>  			BD Şirketlerinin gelirleri</a:t>
            </a:r>
          </a:p>
          <a:p>
            <a:pPr marL="850900" lvl="1" indent="-393700">
              <a:spcBef>
                <a:spcPct val="30000"/>
              </a:spcBef>
            </a:pPr>
            <a:r>
              <a:rPr lang="tr-TR" sz="2400" dirty="0" smtClean="0">
                <a:ea typeface="MS Mincho" pitchFamily="49" charset="-128"/>
              </a:rPr>
              <a:t>			KAYİK denetimi sayısı</a:t>
            </a:r>
            <a:endParaRPr lang="tr-TR" sz="2000" b="1" dirty="0" smtClean="0">
              <a:ea typeface="MS Mincho" pitchFamily="49" charset="-128"/>
            </a:endParaRPr>
          </a:p>
          <a:p>
            <a:pPr marL="850900" lvl="1" indent="-393700" algn="l">
              <a:spcBef>
                <a:spcPct val="30000"/>
              </a:spcBef>
            </a:pPr>
            <a:r>
              <a:rPr lang="en-US" sz="2000" dirty="0">
                <a:ea typeface="MS Mincho" pitchFamily="49" charset="-128"/>
              </a:rPr>
              <a:t>	</a:t>
            </a:r>
            <a:r>
              <a:rPr lang="en-US" sz="2400" dirty="0">
                <a:ea typeface="MS Mincho" pitchFamily="49" charset="-128"/>
              </a:rPr>
              <a:t>      </a:t>
            </a:r>
            <a:r>
              <a:rPr lang="tr-TR" sz="2400" dirty="0" smtClean="0">
                <a:ea typeface="MS Mincho" pitchFamily="49" charset="-128"/>
              </a:rPr>
              <a:t>        Denetçi sayıları</a:t>
            </a:r>
          </a:p>
          <a:p>
            <a:pPr marL="850900" lvl="1" indent="-393700" algn="l">
              <a:spcBef>
                <a:spcPct val="30000"/>
              </a:spcBef>
            </a:pPr>
            <a:r>
              <a:rPr lang="tr-TR" altLang="zh-CN" sz="2400" dirty="0" smtClean="0">
                <a:ea typeface="MS Mincho" pitchFamily="49" charset="-128"/>
              </a:rPr>
              <a:t>	              </a:t>
            </a:r>
            <a:r>
              <a:rPr lang="tr-TR" altLang="zh-CN" sz="2400" dirty="0" smtClean="0">
                <a:ea typeface="MS Mincho" pitchFamily="49" charset="-128"/>
              </a:rPr>
              <a:t>Kapsama alınan  bağımsız deentim şirket </a:t>
            </a:r>
            <a:r>
              <a:rPr lang="tr-TR" altLang="zh-CN" sz="2400" dirty="0" smtClean="0">
                <a:ea typeface="MS Mincho" pitchFamily="49" charset="-128"/>
              </a:rPr>
              <a:t>sayısı;</a:t>
            </a:r>
          </a:p>
          <a:p>
            <a:pPr marL="850900" lvl="1" indent="-393700" algn="l">
              <a:spcBef>
                <a:spcPct val="30000"/>
              </a:spcBef>
            </a:pPr>
            <a:r>
              <a:rPr lang="tr-TR" altLang="zh-CN" sz="2400" dirty="0" smtClean="0">
                <a:ea typeface="MS Mincho" pitchFamily="49" charset="-128"/>
              </a:rPr>
              <a:t>			KAYİK denetim yetkisi olan 60 BD Şirketi</a:t>
            </a:r>
            <a:endParaRPr lang="en-US" altLang="zh-CN" sz="2400" dirty="0" smtClean="0">
              <a:ea typeface="宋体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672" y="260648"/>
            <a:ext cx="5904656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 dirty="0" smtClean="0">
                <a:solidFill>
                  <a:schemeClr val="tx2"/>
                </a:solidFill>
                <a:ea typeface="MS Mincho" pitchFamily="49" charset="-128"/>
              </a:rPr>
              <a:t> </a:t>
            </a:r>
            <a:r>
              <a:rPr lang="tr-TR" sz="3600" b="1" dirty="0" smtClean="0">
                <a:solidFill>
                  <a:schemeClr val="tx1"/>
                </a:solidFill>
                <a:ea typeface="MS Mincho" pitchFamily="49" charset="-128"/>
              </a:rPr>
              <a:t>Çalışmada Kullanılan Veriler</a:t>
            </a:r>
            <a:endParaRPr lang="en-US" sz="3600" b="1" dirty="0">
              <a:solidFill>
                <a:schemeClr val="tx1"/>
              </a:solidFill>
              <a:ea typeface="MS Mincho" pitchFamily="49" charset="-128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1619672" y="2204864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691680" y="4797152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1691680" y="2924944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Denetim Piyasasının Gelirlere ve KAYİK Denetimine Göre Yoğunlaşması </a:t>
            </a:r>
            <a:endParaRPr lang="tr-TR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824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46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Toplam Gelirler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B. Denetim Gelirleri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KAYİK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Denetimi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2013 Yılı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CR(2)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0,3514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0,5016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0,3057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CR(4)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0,6116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0,8091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0,5368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CR(8)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0,7506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0,8992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0,6892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tr-TR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tr-TR" sz="20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Endeksi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0,1062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0,1773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0,0845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2017 Yılı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CR(2)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0.3669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0.4177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0,4405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CR(4)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0.6522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0.7670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0,6906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CR(8)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0.7875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0.8725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0,8110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tr-TR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cs-C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Endeksi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0,1170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0,1530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0,1421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Denetim Şirketlerinin Gelirlerine Göre Pazar Payları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4864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8352927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Denetim Şirketlerinin KAYİK Denetimlerine Göre Pazar Payları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18</a:t>
            </a:fld>
            <a:endParaRPr lang="tr-TR"/>
          </a:p>
        </p:txBody>
      </p:sp>
      <p:pic>
        <p:nvPicPr>
          <p:cNvPr id="5079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42493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Ülkelerle Karşılaştırmalar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19</a:t>
            </a:fld>
            <a:endParaRPr lang="tr-TR"/>
          </a:p>
        </p:txBody>
      </p:sp>
      <p:pic>
        <p:nvPicPr>
          <p:cNvPr id="515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8208911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Çalışmanın Ana Başlıkları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1- Giriş</a:t>
            </a:r>
          </a:p>
          <a:p>
            <a:pPr>
              <a:buNone/>
            </a:pPr>
            <a:r>
              <a:rPr lang="tr-TR" dirty="0" smtClean="0"/>
              <a:t>2-Denetim Piyasasında Yoğunlaşmanın Teorik Temelleri ve Nedenleri</a:t>
            </a:r>
          </a:p>
          <a:p>
            <a:pPr>
              <a:buNone/>
            </a:pPr>
            <a:r>
              <a:rPr lang="tr-TR" dirty="0" smtClean="0"/>
              <a:t>3- Bağımsız Denetimde Piyasa Yoğunlaşması İle İlgili Araştırmalar</a:t>
            </a:r>
          </a:p>
          <a:p>
            <a:pPr>
              <a:buNone/>
            </a:pPr>
            <a:r>
              <a:rPr lang="tr-TR" dirty="0" smtClean="0"/>
              <a:t>4- Piyasa Yoğunlaşma Göstergeleri</a:t>
            </a:r>
          </a:p>
          <a:p>
            <a:pPr>
              <a:buNone/>
            </a:pPr>
            <a:r>
              <a:rPr lang="tr-TR" dirty="0" smtClean="0"/>
              <a:t>5- Türkiye’de Bağımsız Denetim Sektörü ve Çalışmada Kullanılan Veriler</a:t>
            </a:r>
          </a:p>
          <a:p>
            <a:pPr>
              <a:buNone/>
            </a:pPr>
            <a:r>
              <a:rPr lang="tr-TR" dirty="0" smtClean="0"/>
              <a:t>6-Bulgular</a:t>
            </a:r>
          </a:p>
          <a:p>
            <a:pPr>
              <a:buNone/>
            </a:pPr>
            <a:r>
              <a:rPr lang="tr-TR" dirty="0" smtClean="0"/>
              <a:t>7-Değerlendirmeler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47248" cy="77968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dirty="0" smtClean="0"/>
              <a:t>Denetim Piyasasının Denetçi Sayısına Göre Yoğunlaşma Ölçüleri</a:t>
            </a:r>
            <a:endParaRPr lang="tr-TR" sz="2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899592" y="2564905"/>
          <a:ext cx="7931150" cy="2016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5575"/>
                <a:gridCol w="3965575"/>
              </a:tblGrid>
              <a:tr h="402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2018 Yılı Ağustos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CR(2)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0,1188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CR(4)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0,2198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CR(8)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0,3554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tr-TR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0,0256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395536" y="1124744"/>
            <a:ext cx="8219256" cy="141783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İlginç nokta bağımsız denetim gelirlerinde yüksek bir yoğunlaşma görülürken, analize alınan denetim şirketlerinde çalışan bağımsız denetçi sayılarında aynı ölçüde bir yoğunlaşma görülmemektedir.</a:t>
            </a:r>
          </a:p>
          <a:p>
            <a:endParaRPr lang="tr-TR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20</a:t>
            </a:fld>
            <a:endParaRPr lang="tr-TR"/>
          </a:p>
        </p:txBody>
      </p:sp>
      <p:pic>
        <p:nvPicPr>
          <p:cNvPr id="4976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869160"/>
            <a:ext cx="5668963" cy="648072"/>
          </a:xfrm>
          <a:prstGeom prst="rect">
            <a:avLst/>
          </a:prstGeom>
          <a:noFill/>
        </p:spPr>
      </p:pic>
      <p:pic>
        <p:nvPicPr>
          <p:cNvPr id="4976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5661248"/>
            <a:ext cx="5616624" cy="648072"/>
          </a:xfrm>
          <a:prstGeom prst="rect">
            <a:avLst/>
          </a:prstGeom>
          <a:noFill/>
        </p:spPr>
      </p:pic>
      <p:sp>
        <p:nvSpPr>
          <p:cNvPr id="4976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97668" name="Rectangle 4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7669" name="Rectangle 5"/>
          <p:cNvSpPr>
            <a:spLocks noChangeArrowheads="1"/>
          </p:cNvSpPr>
          <p:nvPr/>
        </p:nvSpPr>
        <p:spPr bwMode="auto">
          <a:xfrm>
            <a:off x="0" y="946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88640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Denetim Şirketlerinin Bağımsız Denetim Gelirlerinin ve KAYİK Denetiminin Lorenz Eğrisi</a:t>
            </a:r>
            <a:endParaRPr lang="tr-TR" sz="2800" b="1" dirty="0"/>
          </a:p>
        </p:txBody>
      </p:sp>
      <p:pic>
        <p:nvPicPr>
          <p:cNvPr id="4874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340768"/>
            <a:ext cx="6840760" cy="5003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7544" y="177281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Gini</a:t>
            </a:r>
          </a:p>
          <a:p>
            <a:r>
              <a:rPr lang="tr-TR" dirty="0" smtClean="0"/>
              <a:t>0,87</a:t>
            </a:r>
            <a:endParaRPr lang="tr-TR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43711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Gini</a:t>
            </a:r>
          </a:p>
          <a:p>
            <a:r>
              <a:rPr lang="tr-TR" dirty="0" smtClean="0"/>
              <a:t>0,71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8100392" y="198884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Gini</a:t>
            </a:r>
          </a:p>
          <a:p>
            <a:r>
              <a:rPr lang="tr-TR" dirty="0" smtClean="0"/>
              <a:t>0,84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458112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Gini</a:t>
            </a:r>
          </a:p>
          <a:p>
            <a:r>
              <a:rPr lang="tr-TR" dirty="0" smtClean="0"/>
              <a:t>0,80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1983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smtClean="0"/>
              <a:t>Bağımsız Denetim Gelirlerinin Dağılımı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22</a:t>
            </a:fld>
            <a:endParaRPr lang="tr-TR"/>
          </a:p>
        </p:txBody>
      </p:sp>
      <p:pic>
        <p:nvPicPr>
          <p:cNvPr id="6" name="Content Placeholder 5" descr="https://www.nysscpa.org/cpaj-images/CPA.2016.86.2.006.f002.jpg">
            <a:hlinkClick r:id="rId2" tgtFrame="&quot;_blank&quot;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96952"/>
            <a:ext cx="3744416" cy="3034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95536" y="908720"/>
            <a:ext cx="37444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Dünyada</a:t>
            </a:r>
          </a:p>
          <a:p>
            <a:r>
              <a:rPr lang="tr-TR" sz="2000" dirty="0" smtClean="0"/>
              <a:t>23 uluslararası bağımsız denetim ağını 2015 yılı için küresel yıllık geliri 100 milyon ABD Doları'nın üzerindedir. </a:t>
            </a:r>
            <a:endParaRPr lang="tr-TR" sz="2000" dirty="0"/>
          </a:p>
        </p:txBody>
      </p:sp>
      <p:pic>
        <p:nvPicPr>
          <p:cNvPr id="13" name="Content Placeholder 12"/>
          <p:cNvPicPr>
            <a:picLocks noGrp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700808"/>
            <a:ext cx="4038600" cy="2069493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4437112"/>
            <a:ext cx="4176464" cy="2258937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572000" y="83671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Türkiyede </a:t>
            </a:r>
          </a:p>
          <a:p>
            <a:r>
              <a:rPr lang="tr-TR" b="1" dirty="0" smtClean="0"/>
              <a:t>BD Gelirleri 2013 Yılı</a:t>
            </a:r>
            <a:endParaRPr lang="tr-TR" dirty="0"/>
          </a:p>
        </p:txBody>
      </p:sp>
      <p:sp>
        <p:nvSpPr>
          <p:cNvPr id="17" name="Rectangle 16"/>
          <p:cNvSpPr/>
          <p:nvPr/>
        </p:nvSpPr>
        <p:spPr>
          <a:xfrm>
            <a:off x="4283968" y="393305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/>
              <a:t> BD Gelirleri 2017 Yılı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18864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BD Şirketlerinin Gelirinin ve KAYİK Denetimlerinde Güç Kanunu Dağılımı</a:t>
            </a:r>
            <a:endParaRPr lang="tr-TR" sz="2800" b="1" dirty="0"/>
          </a:p>
        </p:txBody>
      </p:sp>
      <p:pic>
        <p:nvPicPr>
          <p:cNvPr id="513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68760"/>
            <a:ext cx="7344815" cy="544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85773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BD Şirketleri Gelir Büyüklüğünün Güç Kanunu Değerleri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1" y="1600200"/>
          <a:ext cx="7427167" cy="181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1371"/>
                <a:gridCol w="959172"/>
                <a:gridCol w="1008112"/>
                <a:gridCol w="1080120"/>
                <a:gridCol w="864096"/>
                <a:gridCol w="1440160"/>
                <a:gridCol w="1224136"/>
              </a:tblGrid>
              <a:tr h="3708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Yıllar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BD Geliri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Denetlenen KAYİK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Xmin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Değeri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kuyruk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α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Değeri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Xmin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Değeri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kuyruk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α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Değeri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93.000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1.479898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1,9811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492.450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1.344497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tr-T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1,8559</a:t>
                      </a:r>
                      <a:endParaRPr lang="tr-T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467544" y="371703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xmin, güç yasasının sahip olduğu asgari değerdir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α </a:t>
            </a:r>
            <a:r>
              <a:rPr lang="tr-TR" sz="2400" dirty="0" smtClean="0"/>
              <a:t>&gt; </a:t>
            </a:r>
            <a:r>
              <a:rPr lang="tr-TR" sz="2400" dirty="0" smtClean="0"/>
              <a:t>|1| daha büyük firmalara doğru yoğunlaşma eğilimi vardır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2017 yılında 2013 yılına göre yoğunlaşmada düşme olmuştur.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2569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Türkiye denetim hizmetleri piyasası yoğunlaşması, diğer ülkelerin denetim piyasalarından çok farklı değildir.</a:t>
            </a:r>
          </a:p>
          <a:p>
            <a:r>
              <a:rPr lang="tr-TR" dirty="0" smtClean="0"/>
              <a:t>Denetim piyasasında önemli pazar </a:t>
            </a:r>
            <a:r>
              <a:rPr lang="tr-TR" dirty="0" smtClean="0"/>
              <a:t>payı %76 ile Büyük4 </a:t>
            </a:r>
            <a:r>
              <a:rPr lang="tr-TR" dirty="0" smtClean="0"/>
              <a:t>tarafından tutulmaktadır</a:t>
            </a:r>
            <a:r>
              <a:rPr lang="tr-TR" dirty="0" smtClean="0"/>
              <a:t>. Güç kanunu dağılımı bağımsız dnetim şirketleri büyüklüğünde söz  konusudur.</a:t>
            </a:r>
            <a:endParaRPr lang="tr-TR" dirty="0" smtClean="0"/>
          </a:p>
          <a:p>
            <a:r>
              <a:rPr lang="tr-TR" dirty="0" smtClean="0"/>
              <a:t>Son Büyük4 firma ile onu takip eden bağımsız denetim şirketinin pazar payı arasındaki fark çok yüksektir. </a:t>
            </a:r>
          </a:p>
          <a:p>
            <a:r>
              <a:rPr lang="tr-TR" dirty="0" smtClean="0"/>
              <a:t>Denetim firmalarının oligopolisi ile karakterize edilen arz tarafı yoğunlaşması, uzun vadede küçük ve orta ölçekli denetim şirketlerin pazar dışı kalmaya zorlayabilecektir.</a:t>
            </a:r>
          </a:p>
          <a:p>
            <a:r>
              <a:rPr lang="tr-TR" dirty="0" smtClean="0"/>
              <a:t>Denetim piyasasındaki baskınlık,  "sistemik riski" ve ya daha farklı bir ifadeyle düzenleyici otoritelerin açmazı olan ‘batmaması gerekecek kadar büyük’ (too big to fail) riskini artırmaktadır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Denetçi sayısındaki düşük yoğunlaşma dikkate alarak, </a:t>
            </a:r>
            <a:r>
              <a:rPr lang="tr-TR" dirty="0" smtClean="0"/>
              <a:t>denetçi sayısına göre denetimi yapılabilecek şirket sayısına bir sınırlama </a:t>
            </a:r>
            <a:r>
              <a:rPr lang="tr-TR" dirty="0" smtClean="0"/>
              <a:t>getirilmesi, diğer alanlardaki yoğunlaşmayı azaltabilecektir.</a:t>
            </a:r>
            <a:endParaRPr lang="tr-TR" dirty="0" smtClean="0"/>
          </a:p>
          <a:p>
            <a:r>
              <a:rPr lang="tr-TR" dirty="0" smtClean="0"/>
              <a:t>Ayrıca yoğunlaşmayı önlemek için AB’nin 2014 yılında yaptığı denetçiler tarafından müşterilere vergi danışmanlığı veya muhasebe hizmetlerinin sağlanamaması gibi düzenlemeler Türkiye’de de yapılması düşünülmelidir. 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503040"/>
          </a:xfrm>
        </p:spPr>
        <p:txBody>
          <a:bodyPr>
            <a:normAutofit/>
          </a:bodyPr>
          <a:lstStyle/>
          <a:p>
            <a:pPr algn="r"/>
            <a:r>
              <a:rPr lang="tr-TR" dirty="0" smtClean="0"/>
              <a:t>Dinlediğiniz için teşekkürler</a:t>
            </a:r>
            <a:br>
              <a:rPr lang="tr-TR" dirty="0" smtClean="0"/>
            </a:br>
            <a:r>
              <a:rPr lang="tr-TR" dirty="0" smtClean="0"/>
              <a:t>ruyaeser@yahoo.com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Yoğunlaşma 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“Yoğunlaşma” terimi, birçok endüstriyel sektörde mevcut olan ve çeşitli nedenlere sahip olan ekonomik gücün kümelenmesi olarak tanımlamaktadır.</a:t>
            </a:r>
          </a:p>
          <a:p>
            <a:r>
              <a:rPr lang="tr-TR" dirty="0" smtClean="0"/>
              <a:t>“Endüstriyel yoğunlaşma”, belli sayıda firmanın, belli bir ürünün üretildiği bir piyasada, o ürünün toplam üretimini kontrol edecek büyüklüğe ulaşmasıdır. 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Yoğunlaşma ve Büyüklük Dağılımı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+mj-lt"/>
              </a:rPr>
              <a:t>Piyasa yoğunlaşması, bir sektördeki firmaların sayı ve büyüklük dağılımını yansıtır. </a:t>
            </a:r>
          </a:p>
          <a:p>
            <a:r>
              <a:rPr lang="tr-TR" sz="2400" dirty="0" smtClean="0"/>
              <a:t>Denetim piyasası yoğunluğu, basitçe denetim firmaları için  pazar payıdır. </a:t>
            </a:r>
            <a:endParaRPr lang="tr-TR" sz="2400" dirty="0" smtClean="0">
              <a:latin typeface="+mj-lt"/>
            </a:endParaRPr>
          </a:p>
          <a:p>
            <a:r>
              <a:rPr lang="tr-TR" sz="2400" dirty="0" smtClean="0">
                <a:latin typeface="+mj-lt"/>
              </a:rPr>
              <a:t>Bu bağlamda yoğunlaşma, temel amacı menfaat sahiplerinin/paydaşların (stakeholder) sunulan hizmete ve denetçinin görüşüne güvenmesini sağlanması olan bağımsız denetim açısından önem arz etmektedir.</a:t>
            </a:r>
            <a:endParaRPr lang="tr-TR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Bağımsız Denetimde Büyüklük  İçin Kullanılacak Göstergeler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Bağımsız denetimde piyasa yoğunlaşması için kullanılacak en iyi göstergenin hangisi olduğu konusunda literatürde fikir birliği bulunmamaktadır. Çoğu durumda bağımsız denetimde piyasa payları,</a:t>
            </a:r>
          </a:p>
          <a:p>
            <a:r>
              <a:rPr lang="tr-TR" dirty="0" smtClean="0"/>
              <a:t> Müşteri sayısı, </a:t>
            </a:r>
          </a:p>
          <a:p>
            <a:r>
              <a:rPr lang="tr-TR" dirty="0" smtClean="0"/>
              <a:t>Bağımsız denetim şirketinin toplam geliri, </a:t>
            </a:r>
          </a:p>
          <a:p>
            <a:r>
              <a:rPr lang="tr-TR" dirty="0" smtClean="0"/>
              <a:t>Denetim ücretleri, tüm denetim ücretleri kamuya açıklanmadığı için denetim ücreti yerine müşterinin finansal tabloları (gelirleri/satışları veya toplam varlıkları) gibi ölçütler kullanılarak ölçülebilmektedir</a:t>
            </a:r>
            <a:r>
              <a:rPr lang="tr-TR" dirty="0" smtClean="0">
                <a:solidFill>
                  <a:schemeClr val="tx2"/>
                </a:solidFill>
              </a:rPr>
              <a:t>.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 smtClean="0"/>
              <a:t>Piyasa Yoğunluşmasının Ölçülmesi</a:t>
            </a:r>
            <a:endParaRPr lang="en-US" dirty="0"/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eaLnBrk="1" hangingPunct="1"/>
            <a:r>
              <a:rPr lang="tr-TR" dirty="0" smtClean="0">
                <a:latin typeface="+mj-lt"/>
                <a:ea typeface="Arial" charset="0"/>
                <a:cs typeface="Arial" charset="0"/>
              </a:rPr>
              <a:t>Yoğunlaşma oranı (CR)</a:t>
            </a:r>
            <a:endParaRPr lang="en-US" dirty="0">
              <a:latin typeface="+mj-lt"/>
              <a:ea typeface="Arial" charset="0"/>
              <a:cs typeface="Arial" charset="0"/>
            </a:endParaRPr>
          </a:p>
          <a:p>
            <a:pPr lvl="1" eaLnBrk="1" hangingPunct="1"/>
            <a:r>
              <a:rPr lang="en-US" dirty="0" err="1">
                <a:latin typeface="+mj-lt"/>
                <a:ea typeface="Arial" charset="0"/>
                <a:cs typeface="Arial" charset="0"/>
              </a:rPr>
              <a:t>Herfindahl</a:t>
            </a:r>
            <a:r>
              <a:rPr lang="en-US" dirty="0">
                <a:latin typeface="+mj-lt"/>
                <a:ea typeface="Arial" charset="0"/>
                <a:cs typeface="Arial" charset="0"/>
              </a:rPr>
              <a:t>-Hirschman </a:t>
            </a:r>
            <a:r>
              <a:rPr lang="tr-TR" dirty="0" smtClean="0">
                <a:latin typeface="+mj-lt"/>
                <a:ea typeface="Arial" charset="0"/>
                <a:cs typeface="Arial" charset="0"/>
              </a:rPr>
              <a:t>E</a:t>
            </a:r>
            <a:r>
              <a:rPr lang="en-US" dirty="0" err="1" smtClean="0">
                <a:latin typeface="+mj-lt"/>
                <a:ea typeface="Arial" charset="0"/>
                <a:cs typeface="Arial" charset="0"/>
              </a:rPr>
              <a:t>nde</a:t>
            </a:r>
            <a:r>
              <a:rPr lang="tr-TR" dirty="0" smtClean="0">
                <a:latin typeface="+mj-lt"/>
                <a:ea typeface="Arial" charset="0"/>
                <a:cs typeface="Arial" charset="0"/>
              </a:rPr>
              <a:t>ksi</a:t>
            </a:r>
          </a:p>
          <a:p>
            <a:pPr lvl="1" eaLnBrk="1" hangingPunct="1"/>
            <a:r>
              <a:rPr lang="tr-TR" dirty="0" smtClean="0">
                <a:latin typeface="+mj-lt"/>
                <a:ea typeface="Arial" charset="0"/>
                <a:cs typeface="Arial" charset="0"/>
              </a:rPr>
              <a:t>Lorenz eğrisi ve Gini katsayısı</a:t>
            </a:r>
          </a:p>
          <a:p>
            <a:pPr lvl="1" eaLnBrk="1" hangingPunct="1"/>
            <a:r>
              <a:rPr lang="tr-TR" dirty="0" smtClean="0">
                <a:latin typeface="+mj-lt"/>
                <a:ea typeface="Arial" charset="0"/>
                <a:cs typeface="Arial" charset="0"/>
              </a:rPr>
              <a:t>Güç kanunu dağılımı</a:t>
            </a:r>
            <a:endParaRPr lang="en-US" dirty="0">
              <a:latin typeface="+mj-lt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38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Piyasa </a:t>
            </a:r>
            <a:r>
              <a:rPr lang="tr-TR" dirty="0" smtClean="0"/>
              <a:t>Yoğunlaşmasının Ölçümü</a:t>
            </a:r>
            <a:endParaRPr lang="en-US" dirty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204048"/>
          </a:xfrm>
        </p:spPr>
        <p:txBody>
          <a:bodyPr>
            <a:normAutofit/>
          </a:bodyPr>
          <a:lstStyle/>
          <a:p>
            <a:pPr eaLnBrk="1" hangingPunct="1"/>
            <a:r>
              <a:rPr lang="tr-TR" dirty="0" smtClean="0">
                <a:latin typeface="Arial" charset="0"/>
              </a:rPr>
              <a:t>Yoğunlaşma Oranı</a:t>
            </a:r>
            <a:endParaRPr lang="en-US" dirty="0">
              <a:latin typeface="Arial" charset="0"/>
            </a:endParaRPr>
          </a:p>
          <a:p>
            <a:pPr lvl="1"/>
            <a:r>
              <a:rPr lang="tr-TR" dirty="0" smtClean="0">
                <a:latin typeface="Arial" charset="0"/>
                <a:ea typeface="Arial" charset="0"/>
                <a:cs typeface="Arial" charset="0"/>
              </a:rPr>
              <a:t>Bağımsız denetim sektördeki en büyük firmalar tarafından yaratılan değerin toplam sektör değeri  içindeki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% '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si</a:t>
            </a:r>
            <a:r>
              <a:rPr lang="tr-TR" dirty="0" smtClean="0">
                <a:latin typeface="Arial" charset="0"/>
                <a:ea typeface="Arial" charset="0"/>
                <a:cs typeface="Arial" charset="0"/>
              </a:rPr>
              <a:t>ni göstermektedir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3" eaLnBrk="1" hangingPunct="1">
              <a:buFont typeface="Wingdings" charset="0"/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 eaLnBrk="1" hangingPunct="1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777686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660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Yoğunlaşmasının Ölçümü</a:t>
            </a:r>
            <a:endParaRPr lang="en-US" dirty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3100" dirty="0" smtClean="0">
                <a:latin typeface="+mj-lt"/>
              </a:rPr>
              <a:t>Herfindahl-Hirschman Endeksi (HHI)</a:t>
            </a:r>
          </a:p>
          <a:p>
            <a:pPr lvl="1">
              <a:lnSpc>
                <a:spcPct val="90000"/>
              </a:lnSpc>
            </a:pPr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Konsantrasyon oranındaki en büyük firmaların nispi büyüklüğünü dikkate alır.</a:t>
            </a:r>
          </a:p>
          <a:p>
            <a:pPr lvl="1" eaLnBrk="1" hangingPunct="1">
              <a:lnSpc>
                <a:spcPct val="90000"/>
              </a:lnSpc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r>
              <a:rPr lang="tr-TR" dirty="0" smtClean="0">
                <a:latin typeface="+mj-lt"/>
              </a:rPr>
              <a:t>x: Denetim firmasının gelirini temsil eder.</a:t>
            </a:r>
            <a:endParaRPr lang="tr-TR" sz="2800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n: tüm denetim firmalarının sayısı</a:t>
            </a:r>
            <a:endParaRPr lang="tr-TR" sz="2800" dirty="0" smtClean="0">
              <a:latin typeface="+mj-lt"/>
            </a:endParaRPr>
          </a:p>
          <a:p>
            <a:pPr lvl="1">
              <a:lnSpc>
                <a:spcPct val="90000"/>
              </a:lnSpc>
              <a:buNone/>
            </a:pPr>
            <a:endParaRPr lang="tr-TR" sz="2300" dirty="0" smtClean="0">
              <a:latin typeface="+mj-lt"/>
              <a:ea typeface="Arial" charset="0"/>
              <a:cs typeface="Arial" charset="0"/>
            </a:endParaRPr>
          </a:p>
          <a:p>
            <a:pPr lvl="3"/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HHI&lt;0,10 </a:t>
            </a:r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makul derecede rekabetçi</a:t>
            </a:r>
          </a:p>
          <a:p>
            <a:pPr lvl="3"/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0,10&gt;HHI&lt;0,18 </a:t>
            </a:r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orta derecede konsantre</a:t>
            </a:r>
          </a:p>
          <a:p>
            <a:pPr lvl="3"/>
            <a:r>
              <a:rPr lang="tr-TR" sz="3100" dirty="0" smtClean="0">
                <a:latin typeface="+mj-lt"/>
                <a:ea typeface="Arial" charset="0"/>
                <a:cs typeface="Arial" charset="0"/>
              </a:rPr>
              <a:t>HHI&gt;0,18 oldukça yüksek konsatre piyasa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endParaRPr lang="en-US" sz="2200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4597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459780" name="Object 4"/>
          <p:cNvGraphicFramePr>
            <a:graphicFrameLocks noChangeAspect="1"/>
          </p:cNvGraphicFramePr>
          <p:nvPr/>
        </p:nvGraphicFramePr>
        <p:xfrm>
          <a:off x="2987824" y="2276872"/>
          <a:ext cx="3384376" cy="1656184"/>
        </p:xfrm>
        <a:graphic>
          <a:graphicData uri="http://schemas.openxmlformats.org/presentationml/2006/ole">
            <p:oleObj spid="_x0000_s459780" name="Equation" r:id="rId3" imgW="1244600" imgH="914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7805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Lorenz Eğrisi ve Gini Katsayısı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Lorenz eğrisi, grafik biçiminde frekans dağılımını temsil etmektedir.</a:t>
            </a:r>
          </a:p>
          <a:p>
            <a:r>
              <a:rPr lang="tr-TR" dirty="0" smtClean="0"/>
              <a:t>Tüm denetim firmalarının aynı büyüklükte olması durumunda Lorenz eğrisi, eşitlik çizgisi adı verilen düz bir diyagonal çizgidir.</a:t>
            </a:r>
          </a:p>
          <a:p>
            <a:r>
              <a:rPr lang="tr-TR" dirty="0" smtClean="0"/>
              <a:t>Gini katsayısı, Lorenz eğrisi ile mutlak eşitliğin varsayımsal çizgisi arasındaki alanı ölçmektedir.</a:t>
            </a:r>
          </a:p>
          <a:p>
            <a:pPr marL="714375" indent="0">
              <a:buNone/>
            </a:pPr>
            <a:r>
              <a:rPr lang="tr-TR" dirty="0" smtClean="0"/>
              <a:t>	Gini katsayısı &gt; 0,9 ise çok yüksek konsantrasyon </a:t>
            </a:r>
          </a:p>
          <a:p>
            <a:pPr marL="714375" indent="0">
              <a:buNone/>
            </a:pPr>
            <a:r>
              <a:rPr lang="tr-TR" dirty="0" smtClean="0"/>
              <a:t>	Gini kaysayısı 0,6 ve &lt;0,9 yüksek konsantrasyon </a:t>
            </a:r>
          </a:p>
          <a:p>
            <a:pPr marL="714375" indent="0">
              <a:buNone/>
            </a:pPr>
            <a:r>
              <a:rPr lang="tr-TR" dirty="0" smtClean="0"/>
              <a:t>	Gini katsayısı 0,4 ve 0,6 arasındaysa, pazar   konsantrasyonu ılımlıdır. 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918-A07A-46F3-A414-48A8FF3964C0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5199</TotalTime>
  <Words>1022</Words>
  <Application>Microsoft Office PowerPoint</Application>
  <PresentationFormat>On-screen Show (4:3)</PresentationFormat>
  <Paragraphs>270</Paragraphs>
  <Slides>26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Equation</vt:lpstr>
      <vt:lpstr>Bağımsız Denetim Şirketleri Büyüklüğünde Güç Kanunu ve Denetim Sektöründe Piyasa Yoğunlaşması  </vt:lpstr>
      <vt:lpstr>Çalışmanın Ana Başlıkları</vt:lpstr>
      <vt:lpstr>Yoğunlaşma  Nedir?</vt:lpstr>
      <vt:lpstr>Yoğunlaşma ve Büyüklük Dağılımı</vt:lpstr>
      <vt:lpstr>Bağımsız Denetimde Büyüklük  İçin Kullanılacak Göstergeler</vt:lpstr>
      <vt:lpstr>Piyasa Yoğunluşmasının Ölçülmesi</vt:lpstr>
      <vt:lpstr>Piyasa Yoğunlaşmasının Ölçümü</vt:lpstr>
      <vt:lpstr>Piyasa Yoğunlaşmasının Ölçümü</vt:lpstr>
      <vt:lpstr>Lorenz Eğrisi ve Gini Katsayısı</vt:lpstr>
      <vt:lpstr>Güç Kanunu  (Power Law) Dağılımı</vt:lpstr>
      <vt:lpstr>Güç Kanunu Dağılımı</vt:lpstr>
      <vt:lpstr>Güç Kanunu Dağılımı</vt:lpstr>
      <vt:lpstr>Güç Kanunun Matematiksel Gösterimi</vt:lpstr>
      <vt:lpstr>Türkiye Bağımsız Denetim Sektörü</vt:lpstr>
      <vt:lpstr>Slide 15</vt:lpstr>
      <vt:lpstr>Denetim Piyasasının Gelirlere ve KAYİK Denetimine Göre Yoğunlaşması </vt:lpstr>
      <vt:lpstr>Denetim Şirketlerinin Gelirlerine Göre Pazar Payları</vt:lpstr>
      <vt:lpstr>Denetim Şirketlerinin KAYİK Denetimlerine Göre Pazar Payları</vt:lpstr>
      <vt:lpstr>Diğer Ülkelerle Karşılaştırmalar</vt:lpstr>
      <vt:lpstr>Denetim Piyasasının Denetçi Sayısına Göre Yoğunlaşma Ölçüleri</vt:lpstr>
      <vt:lpstr>Slide 21</vt:lpstr>
      <vt:lpstr>Bağımsız Denetim Gelirlerinin Dağılımı</vt:lpstr>
      <vt:lpstr>Slide 23</vt:lpstr>
      <vt:lpstr>BD Şirketleri Gelir Büyüklüğünün Güç Kanunu Değerleri</vt:lpstr>
      <vt:lpstr>Değerlendirmeler</vt:lpstr>
      <vt:lpstr>Dinlediğiniz için teşekkürler ruyaeser@yahoo.com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RUYA</dc:creator>
  <cp:lastModifiedBy>RUYA</cp:lastModifiedBy>
  <cp:revision>287</cp:revision>
  <cp:lastPrinted>2017-02-02T10:16:30Z</cp:lastPrinted>
  <dcterms:created xsi:type="dcterms:W3CDTF">2017-01-22T03:47:49Z</dcterms:created>
  <dcterms:modified xsi:type="dcterms:W3CDTF">2018-10-06T08:56:46Z</dcterms:modified>
</cp:coreProperties>
</file>