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96" r:id="rId1"/>
  </p:sldMasterIdLst>
  <p:notesMasterIdLst>
    <p:notesMasterId r:id="rId36"/>
  </p:notesMasterIdLst>
  <p:handoutMasterIdLst>
    <p:handoutMasterId r:id="rId37"/>
  </p:handoutMasterIdLst>
  <p:sldIdLst>
    <p:sldId id="281" r:id="rId2"/>
    <p:sldId id="580" r:id="rId3"/>
    <p:sldId id="353" r:id="rId4"/>
    <p:sldId id="355" r:id="rId5"/>
    <p:sldId id="363" r:id="rId6"/>
    <p:sldId id="538" r:id="rId7"/>
    <p:sldId id="361" r:id="rId8"/>
    <p:sldId id="582" r:id="rId9"/>
    <p:sldId id="573" r:id="rId10"/>
    <p:sldId id="541" r:id="rId11"/>
    <p:sldId id="360" r:id="rId12"/>
    <p:sldId id="510" r:id="rId13"/>
    <p:sldId id="500" r:id="rId14"/>
    <p:sldId id="364" r:id="rId15"/>
    <p:sldId id="561" r:id="rId16"/>
    <p:sldId id="502" r:id="rId17"/>
    <p:sldId id="516" r:id="rId18"/>
    <p:sldId id="529" r:id="rId19"/>
    <p:sldId id="574" r:id="rId20"/>
    <p:sldId id="508" r:id="rId21"/>
    <p:sldId id="519" r:id="rId22"/>
    <p:sldId id="520" r:id="rId23"/>
    <p:sldId id="550" r:id="rId24"/>
    <p:sldId id="581" r:id="rId25"/>
    <p:sldId id="547" r:id="rId26"/>
    <p:sldId id="559" r:id="rId27"/>
    <p:sldId id="551" r:id="rId28"/>
    <p:sldId id="575" r:id="rId29"/>
    <p:sldId id="571" r:id="rId30"/>
    <p:sldId id="579" r:id="rId31"/>
    <p:sldId id="577" r:id="rId32"/>
    <p:sldId id="572" r:id="rId33"/>
    <p:sldId id="576" r:id="rId34"/>
    <p:sldId id="278"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1407" autoAdjust="0"/>
  </p:normalViewPr>
  <p:slideViewPr>
    <p:cSldViewPr snapToGrid="0" showGuides="1">
      <p:cViewPr varScale="1">
        <p:scale>
          <a:sx n="75" d="100"/>
          <a:sy n="75" d="100"/>
        </p:scale>
        <p:origin x="1056" y="72"/>
      </p:cViewPr>
      <p:guideLst>
        <p:guide orient="horz" pos="2092"/>
        <p:guide pos="3840"/>
      </p:guideLst>
    </p:cSldViewPr>
  </p:slideViewPr>
  <p:notesTextViewPr>
    <p:cViewPr>
      <p:scale>
        <a:sx n="1" d="1"/>
        <a:sy n="1" d="1"/>
      </p:scale>
      <p:origin x="0" y="0"/>
    </p:cViewPr>
  </p:notesTextViewPr>
  <p:sorterViewPr>
    <p:cViewPr varScale="1">
      <p:scale>
        <a:sx n="100" d="100"/>
        <a:sy n="100" d="100"/>
      </p:scale>
      <p:origin x="0" y="-184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5144F3-6D49-4AFE-B2E6-F86EAFBAB248}"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tr-TR"/>
        </a:p>
      </dgm:t>
    </dgm:pt>
    <dgm:pt modelId="{1702ADB6-339D-49B5-B562-705D3FCE33E9}">
      <dgm:prSet phldrT="[Metin]" custT="1"/>
      <dgm:spPr>
        <a:solidFill>
          <a:srgbClr val="92D050"/>
        </a:solidFill>
      </dgm:spPr>
      <dgm:t>
        <a:bodyPr/>
        <a:lstStyle/>
        <a:p>
          <a:r>
            <a:rPr lang="tr-TR" sz="2000" dirty="0">
              <a:latin typeface="Arial" panose="020B0604020202020204" pitchFamily="34" charset="0"/>
              <a:cs typeface="Arial" panose="020B0604020202020204" pitchFamily="34" charset="0"/>
            </a:rPr>
            <a:t>1999</a:t>
          </a:r>
        </a:p>
      </dgm:t>
    </dgm:pt>
    <dgm:pt modelId="{3D81A313-61AC-41A1-95E5-77BF050EA66A}" type="parTrans" cxnId="{A3B1C3F0-65A4-46D7-BFB4-DBB9686B6663}">
      <dgm:prSet/>
      <dgm:spPr/>
      <dgm:t>
        <a:bodyPr/>
        <a:lstStyle/>
        <a:p>
          <a:endParaRPr lang="tr-TR" sz="2000">
            <a:latin typeface="Arial" panose="020B0604020202020204" pitchFamily="34" charset="0"/>
            <a:cs typeface="Arial" panose="020B0604020202020204" pitchFamily="34" charset="0"/>
          </a:endParaRPr>
        </a:p>
      </dgm:t>
    </dgm:pt>
    <dgm:pt modelId="{D8FFB2F3-3087-4CE0-AB65-7A2793E3A0DC}" type="sibTrans" cxnId="{A3B1C3F0-65A4-46D7-BFB4-DBB9686B6663}">
      <dgm:prSet/>
      <dgm:spPr/>
      <dgm:t>
        <a:bodyPr/>
        <a:lstStyle/>
        <a:p>
          <a:endParaRPr lang="tr-TR" sz="2000">
            <a:latin typeface="Arial" panose="020B0604020202020204" pitchFamily="34" charset="0"/>
            <a:cs typeface="Arial" panose="020B0604020202020204" pitchFamily="34" charset="0"/>
          </a:endParaRPr>
        </a:p>
      </dgm:t>
    </dgm:pt>
    <dgm:pt modelId="{4F67E7B1-962E-4DBE-A369-54DC47D874F5}">
      <dgm:prSet phldrT="[Metin]" custT="1"/>
      <dgm:spPr/>
      <dgm:t>
        <a:bodyPr/>
        <a:lstStyle/>
        <a:p>
          <a:r>
            <a:rPr lang="tr-TR" sz="2000" dirty="0">
              <a:latin typeface="Arial" panose="020B0604020202020204" pitchFamily="34" charset="0"/>
              <a:cs typeface="Arial" panose="020B0604020202020204" pitchFamily="34" charset="0"/>
            </a:rPr>
            <a:t>1999 Yılında Çalışmalara Başlandı</a:t>
          </a:r>
        </a:p>
      </dgm:t>
    </dgm:pt>
    <dgm:pt modelId="{27A8695F-1E26-46AF-B551-A3932922F2B6}" type="parTrans" cxnId="{126E17EA-2AE2-4EAB-858E-0C495AB1F1C0}">
      <dgm:prSet/>
      <dgm:spPr/>
      <dgm:t>
        <a:bodyPr/>
        <a:lstStyle/>
        <a:p>
          <a:endParaRPr lang="tr-TR" sz="2000">
            <a:latin typeface="Arial" panose="020B0604020202020204" pitchFamily="34" charset="0"/>
            <a:cs typeface="Arial" panose="020B0604020202020204" pitchFamily="34" charset="0"/>
          </a:endParaRPr>
        </a:p>
      </dgm:t>
    </dgm:pt>
    <dgm:pt modelId="{F8AE7629-ADBC-46D9-9CAC-94C1B9D09DB7}" type="sibTrans" cxnId="{126E17EA-2AE2-4EAB-858E-0C495AB1F1C0}">
      <dgm:prSet/>
      <dgm:spPr/>
      <dgm:t>
        <a:bodyPr/>
        <a:lstStyle/>
        <a:p>
          <a:endParaRPr lang="tr-TR" sz="2000">
            <a:latin typeface="Arial" panose="020B0604020202020204" pitchFamily="34" charset="0"/>
            <a:cs typeface="Arial" panose="020B0604020202020204" pitchFamily="34" charset="0"/>
          </a:endParaRPr>
        </a:p>
      </dgm:t>
    </dgm:pt>
    <dgm:pt modelId="{C0F1C646-1898-4E8A-9327-33CC8D00AF6A}">
      <dgm:prSet phldrT="[Metin]" custT="1"/>
      <dgm:spPr>
        <a:solidFill>
          <a:srgbClr val="92D050"/>
        </a:solidFill>
      </dgm:spPr>
      <dgm:t>
        <a:bodyPr/>
        <a:lstStyle/>
        <a:p>
          <a:r>
            <a:rPr lang="tr-TR" sz="2000" dirty="0">
              <a:latin typeface="Arial" panose="020B0604020202020204" pitchFamily="34" charset="0"/>
              <a:cs typeface="Arial" panose="020B0604020202020204" pitchFamily="34" charset="0"/>
            </a:rPr>
            <a:t>2005</a:t>
          </a:r>
        </a:p>
      </dgm:t>
    </dgm:pt>
    <dgm:pt modelId="{B42FD3E0-BD6F-41EF-927D-AA4EA49D83C3}" type="parTrans" cxnId="{3D338F31-CF25-4073-B6EA-0545701C4AC5}">
      <dgm:prSet/>
      <dgm:spPr/>
      <dgm:t>
        <a:bodyPr/>
        <a:lstStyle/>
        <a:p>
          <a:endParaRPr lang="tr-TR" sz="2000">
            <a:latin typeface="Arial" panose="020B0604020202020204" pitchFamily="34" charset="0"/>
            <a:cs typeface="Arial" panose="020B0604020202020204" pitchFamily="34" charset="0"/>
          </a:endParaRPr>
        </a:p>
      </dgm:t>
    </dgm:pt>
    <dgm:pt modelId="{55922A7C-BAC4-429B-9905-09A0FCC1D993}" type="sibTrans" cxnId="{3D338F31-CF25-4073-B6EA-0545701C4AC5}">
      <dgm:prSet/>
      <dgm:spPr/>
      <dgm:t>
        <a:bodyPr/>
        <a:lstStyle/>
        <a:p>
          <a:endParaRPr lang="tr-TR" sz="2000">
            <a:latin typeface="Arial" panose="020B0604020202020204" pitchFamily="34" charset="0"/>
            <a:cs typeface="Arial" panose="020B0604020202020204" pitchFamily="34" charset="0"/>
          </a:endParaRPr>
        </a:p>
      </dgm:t>
    </dgm:pt>
    <dgm:pt modelId="{F8E70A2F-748B-4148-B410-8B6B8BC9CF37}">
      <dgm:prSet phldrT="[Metin]" custT="1"/>
      <dgm:spPr/>
      <dgm:t>
        <a:bodyPr/>
        <a:lstStyle/>
        <a:p>
          <a:r>
            <a:rPr lang="tr-TR" sz="2000" dirty="0">
              <a:latin typeface="Arial" panose="020B0604020202020204" pitchFamily="34" charset="0"/>
              <a:cs typeface="Arial" panose="020B0604020202020204" pitchFamily="34" charset="0"/>
            </a:rPr>
            <a:t>24.02.2005 Tarihinde Tasarı Olarak TBMM’ne Sunuldu</a:t>
          </a:r>
        </a:p>
      </dgm:t>
    </dgm:pt>
    <dgm:pt modelId="{356DFA75-D760-4617-8B81-9965DE9CC841}" type="parTrans" cxnId="{B76D2949-D909-4876-AA9C-93BE076E5EA3}">
      <dgm:prSet/>
      <dgm:spPr/>
      <dgm:t>
        <a:bodyPr/>
        <a:lstStyle/>
        <a:p>
          <a:endParaRPr lang="tr-TR" sz="2000">
            <a:latin typeface="Arial" panose="020B0604020202020204" pitchFamily="34" charset="0"/>
            <a:cs typeface="Arial" panose="020B0604020202020204" pitchFamily="34" charset="0"/>
          </a:endParaRPr>
        </a:p>
      </dgm:t>
    </dgm:pt>
    <dgm:pt modelId="{9DF7E357-28E8-4EC9-BE38-A4CF8C22DFFE}" type="sibTrans" cxnId="{B76D2949-D909-4876-AA9C-93BE076E5EA3}">
      <dgm:prSet/>
      <dgm:spPr/>
      <dgm:t>
        <a:bodyPr/>
        <a:lstStyle/>
        <a:p>
          <a:endParaRPr lang="tr-TR" sz="2000">
            <a:latin typeface="Arial" panose="020B0604020202020204" pitchFamily="34" charset="0"/>
            <a:cs typeface="Arial" panose="020B0604020202020204" pitchFamily="34" charset="0"/>
          </a:endParaRPr>
        </a:p>
      </dgm:t>
    </dgm:pt>
    <dgm:pt modelId="{B9409CC3-C634-426B-86D4-AC6F001A2223}">
      <dgm:prSet phldrT="[Metin]" custT="1"/>
      <dgm:spPr>
        <a:solidFill>
          <a:srgbClr val="92D050"/>
        </a:solidFill>
      </dgm:spPr>
      <dgm:t>
        <a:bodyPr/>
        <a:lstStyle/>
        <a:p>
          <a:r>
            <a:rPr lang="tr-TR" sz="2000" dirty="0">
              <a:latin typeface="Arial" panose="020B0604020202020204" pitchFamily="34" charset="0"/>
              <a:cs typeface="Arial" panose="020B0604020202020204" pitchFamily="34" charset="0"/>
            </a:rPr>
            <a:t>2007</a:t>
          </a:r>
        </a:p>
      </dgm:t>
    </dgm:pt>
    <dgm:pt modelId="{9F2EC426-5CE9-469B-83B8-AA5EABA38469}" type="parTrans" cxnId="{A66F2B43-C40C-407C-A4E9-7C2797601661}">
      <dgm:prSet/>
      <dgm:spPr/>
      <dgm:t>
        <a:bodyPr/>
        <a:lstStyle/>
        <a:p>
          <a:endParaRPr lang="tr-TR" sz="2000">
            <a:latin typeface="Arial" panose="020B0604020202020204" pitchFamily="34" charset="0"/>
            <a:cs typeface="Arial" panose="020B0604020202020204" pitchFamily="34" charset="0"/>
          </a:endParaRPr>
        </a:p>
      </dgm:t>
    </dgm:pt>
    <dgm:pt modelId="{42EBD598-DF65-491C-AB7F-52137A6C5544}" type="sibTrans" cxnId="{A66F2B43-C40C-407C-A4E9-7C2797601661}">
      <dgm:prSet/>
      <dgm:spPr/>
      <dgm:t>
        <a:bodyPr/>
        <a:lstStyle/>
        <a:p>
          <a:endParaRPr lang="tr-TR" sz="2000">
            <a:latin typeface="Arial" panose="020B0604020202020204" pitchFamily="34" charset="0"/>
            <a:cs typeface="Arial" panose="020B0604020202020204" pitchFamily="34" charset="0"/>
          </a:endParaRPr>
        </a:p>
      </dgm:t>
    </dgm:pt>
    <dgm:pt modelId="{E9C9AD33-4019-45CA-BF5A-A2A3EE47DE08}">
      <dgm:prSet phldrT="[Metin]" custT="1"/>
      <dgm:spPr/>
      <dgm:t>
        <a:bodyPr/>
        <a:lstStyle/>
        <a:p>
          <a:r>
            <a:rPr lang="tr-TR" sz="2000" dirty="0">
              <a:latin typeface="Arial" panose="020B0604020202020204" pitchFamily="34" charset="0"/>
              <a:cs typeface="Arial" panose="020B0604020202020204" pitchFamily="34" charset="0"/>
            </a:rPr>
            <a:t>14.02.2011 Tarihinde Yasalaştı</a:t>
          </a:r>
        </a:p>
      </dgm:t>
    </dgm:pt>
    <dgm:pt modelId="{8B59F948-C574-4D69-B0FC-D2B34ABE8ACC}" type="parTrans" cxnId="{6E472343-FF1A-46A1-BA89-77FA5AC7990B}">
      <dgm:prSet/>
      <dgm:spPr/>
      <dgm:t>
        <a:bodyPr/>
        <a:lstStyle/>
        <a:p>
          <a:endParaRPr lang="tr-TR" sz="2000">
            <a:latin typeface="Arial" panose="020B0604020202020204" pitchFamily="34" charset="0"/>
            <a:cs typeface="Arial" panose="020B0604020202020204" pitchFamily="34" charset="0"/>
          </a:endParaRPr>
        </a:p>
      </dgm:t>
    </dgm:pt>
    <dgm:pt modelId="{B8B0CD1C-6379-4C91-9B61-E270172CA32B}" type="sibTrans" cxnId="{6E472343-FF1A-46A1-BA89-77FA5AC7990B}">
      <dgm:prSet/>
      <dgm:spPr/>
      <dgm:t>
        <a:bodyPr/>
        <a:lstStyle/>
        <a:p>
          <a:endParaRPr lang="tr-TR" sz="2000">
            <a:latin typeface="Arial" panose="020B0604020202020204" pitchFamily="34" charset="0"/>
            <a:cs typeface="Arial" panose="020B0604020202020204" pitchFamily="34" charset="0"/>
          </a:endParaRPr>
        </a:p>
      </dgm:t>
    </dgm:pt>
    <dgm:pt modelId="{13EEB7BE-7304-4DA7-9AAC-37579C387FD8}">
      <dgm:prSet phldrT="[Metin]" custT="1"/>
      <dgm:spPr>
        <a:solidFill>
          <a:srgbClr val="92D050"/>
        </a:solidFill>
      </dgm:spPr>
      <dgm:t>
        <a:bodyPr/>
        <a:lstStyle/>
        <a:p>
          <a:r>
            <a:rPr lang="tr-TR" sz="2000" dirty="0">
              <a:latin typeface="Arial" panose="020B0604020202020204" pitchFamily="34" charset="0"/>
              <a:cs typeface="Arial" panose="020B0604020202020204" pitchFamily="34" charset="0"/>
            </a:rPr>
            <a:t>2011</a:t>
          </a:r>
        </a:p>
      </dgm:t>
    </dgm:pt>
    <dgm:pt modelId="{A3CA2C6C-B988-4661-85C4-F7D632AA6B1C}" type="parTrans" cxnId="{CFDE9A86-0F6D-4E1D-97D5-4A66AEAD03EA}">
      <dgm:prSet/>
      <dgm:spPr/>
      <dgm:t>
        <a:bodyPr/>
        <a:lstStyle/>
        <a:p>
          <a:endParaRPr lang="tr-TR" sz="2000">
            <a:latin typeface="Arial" panose="020B0604020202020204" pitchFamily="34" charset="0"/>
            <a:cs typeface="Arial" panose="020B0604020202020204" pitchFamily="34" charset="0"/>
          </a:endParaRPr>
        </a:p>
      </dgm:t>
    </dgm:pt>
    <dgm:pt modelId="{0C80BBA9-4D91-435C-98D7-F4B2F015AC1D}" type="sibTrans" cxnId="{CFDE9A86-0F6D-4E1D-97D5-4A66AEAD03EA}">
      <dgm:prSet/>
      <dgm:spPr/>
      <dgm:t>
        <a:bodyPr/>
        <a:lstStyle/>
        <a:p>
          <a:endParaRPr lang="tr-TR" sz="2000">
            <a:latin typeface="Arial" panose="020B0604020202020204" pitchFamily="34" charset="0"/>
            <a:cs typeface="Arial" panose="020B0604020202020204" pitchFamily="34" charset="0"/>
          </a:endParaRPr>
        </a:p>
      </dgm:t>
    </dgm:pt>
    <dgm:pt modelId="{0F734726-6B2E-4199-A35D-DBD563B85183}">
      <dgm:prSet custT="1"/>
      <dgm:spPr/>
      <dgm:t>
        <a:bodyPr/>
        <a:lstStyle/>
        <a:p>
          <a:r>
            <a:rPr lang="tr-TR" sz="2000" dirty="0">
              <a:latin typeface="Arial" panose="020B0604020202020204" pitchFamily="34" charset="0"/>
              <a:cs typeface="Arial" panose="020B0604020202020204" pitchFamily="34" charset="0"/>
            </a:rPr>
            <a:t>03.05.2007 Tarihinde Adalet Komisyonunda Kabul Edildi</a:t>
          </a:r>
        </a:p>
      </dgm:t>
    </dgm:pt>
    <dgm:pt modelId="{F2D8E552-60F6-4803-9840-37EDE7E23592}" type="parTrans" cxnId="{A83A34EE-5A23-4BB2-88D0-60BAABD5A462}">
      <dgm:prSet/>
      <dgm:spPr/>
      <dgm:t>
        <a:bodyPr/>
        <a:lstStyle/>
        <a:p>
          <a:endParaRPr lang="tr-TR" sz="2000">
            <a:latin typeface="Arial" panose="020B0604020202020204" pitchFamily="34" charset="0"/>
            <a:cs typeface="Arial" panose="020B0604020202020204" pitchFamily="34" charset="0"/>
          </a:endParaRPr>
        </a:p>
      </dgm:t>
    </dgm:pt>
    <dgm:pt modelId="{D2CFB2F8-1420-4F43-9A68-E669BC01777D}" type="sibTrans" cxnId="{A83A34EE-5A23-4BB2-88D0-60BAABD5A462}">
      <dgm:prSet/>
      <dgm:spPr/>
      <dgm:t>
        <a:bodyPr/>
        <a:lstStyle/>
        <a:p>
          <a:endParaRPr lang="tr-TR" sz="2000">
            <a:latin typeface="Arial" panose="020B0604020202020204" pitchFamily="34" charset="0"/>
            <a:cs typeface="Arial" panose="020B0604020202020204" pitchFamily="34" charset="0"/>
          </a:endParaRPr>
        </a:p>
      </dgm:t>
    </dgm:pt>
    <dgm:pt modelId="{99AA231F-B609-46FF-BA9D-6BD7ED04CDD2}">
      <dgm:prSet phldrT="[Metin]" custT="1"/>
      <dgm:spPr>
        <a:solidFill>
          <a:srgbClr val="92D050"/>
        </a:solidFill>
      </dgm:spPr>
      <dgm:t>
        <a:bodyPr/>
        <a:lstStyle/>
        <a:p>
          <a:r>
            <a:rPr lang="tr-TR" sz="2000" dirty="0">
              <a:latin typeface="Arial" panose="020B0604020202020204" pitchFamily="34" charset="0"/>
              <a:cs typeface="Arial" panose="020B0604020202020204" pitchFamily="34" charset="0"/>
            </a:rPr>
            <a:t>2012</a:t>
          </a:r>
        </a:p>
      </dgm:t>
    </dgm:pt>
    <dgm:pt modelId="{B14FEE9D-46D9-4AD3-941A-C2BEB43EC4D1}" type="parTrans" cxnId="{F38CE797-62ED-4427-B9D5-F776CAF44473}">
      <dgm:prSet/>
      <dgm:spPr/>
      <dgm:t>
        <a:bodyPr/>
        <a:lstStyle/>
        <a:p>
          <a:endParaRPr lang="tr-TR" sz="2000">
            <a:latin typeface="Arial" panose="020B0604020202020204" pitchFamily="34" charset="0"/>
            <a:cs typeface="Arial" panose="020B0604020202020204" pitchFamily="34" charset="0"/>
          </a:endParaRPr>
        </a:p>
      </dgm:t>
    </dgm:pt>
    <dgm:pt modelId="{37BAFDA6-EDE0-46A6-A19D-37E9855FF314}" type="sibTrans" cxnId="{F38CE797-62ED-4427-B9D5-F776CAF44473}">
      <dgm:prSet/>
      <dgm:spPr/>
      <dgm:t>
        <a:bodyPr/>
        <a:lstStyle/>
        <a:p>
          <a:endParaRPr lang="tr-TR" sz="2000">
            <a:latin typeface="Arial" panose="020B0604020202020204" pitchFamily="34" charset="0"/>
            <a:cs typeface="Arial" panose="020B0604020202020204" pitchFamily="34" charset="0"/>
          </a:endParaRPr>
        </a:p>
      </dgm:t>
    </dgm:pt>
    <dgm:pt modelId="{3137911D-23B0-4D0C-99F4-27264C703F1D}">
      <dgm:prSet custT="1"/>
      <dgm:spPr/>
      <dgm:t>
        <a:bodyPr/>
        <a:lstStyle/>
        <a:p>
          <a:r>
            <a:rPr lang="tr-TR" sz="2000" dirty="0">
              <a:latin typeface="Arial" panose="020B0604020202020204" pitchFamily="34" charset="0"/>
              <a:cs typeface="Arial" panose="020B0604020202020204" pitchFamily="34" charset="0"/>
            </a:rPr>
            <a:t>26.06.2012 Tarih ve 6335 Sayılı Kanunla Değişti</a:t>
          </a:r>
        </a:p>
      </dgm:t>
    </dgm:pt>
    <dgm:pt modelId="{662ECE91-5998-4B1B-9E87-1C5CAEF04026}" type="parTrans" cxnId="{A7A9B355-DFC8-4C7D-B90F-4BC66CA3B798}">
      <dgm:prSet/>
      <dgm:spPr/>
      <dgm:t>
        <a:bodyPr/>
        <a:lstStyle/>
        <a:p>
          <a:endParaRPr lang="tr-TR" sz="2000">
            <a:latin typeface="Arial" panose="020B0604020202020204" pitchFamily="34" charset="0"/>
            <a:cs typeface="Arial" panose="020B0604020202020204" pitchFamily="34" charset="0"/>
          </a:endParaRPr>
        </a:p>
      </dgm:t>
    </dgm:pt>
    <dgm:pt modelId="{B1C55221-BB17-4478-9D09-FF68E28234D7}" type="sibTrans" cxnId="{A7A9B355-DFC8-4C7D-B90F-4BC66CA3B798}">
      <dgm:prSet/>
      <dgm:spPr/>
      <dgm:t>
        <a:bodyPr/>
        <a:lstStyle/>
        <a:p>
          <a:endParaRPr lang="tr-TR" sz="2000">
            <a:latin typeface="Arial" panose="020B0604020202020204" pitchFamily="34" charset="0"/>
            <a:cs typeface="Arial" panose="020B0604020202020204" pitchFamily="34" charset="0"/>
          </a:endParaRPr>
        </a:p>
      </dgm:t>
    </dgm:pt>
    <dgm:pt modelId="{37D66D74-3FA4-4964-94BD-2692AE615E6A}" type="pres">
      <dgm:prSet presAssocID="{8B5144F3-6D49-4AFE-B2E6-F86EAFBAB248}" presName="Name0" presStyleCnt="0">
        <dgm:presLayoutVars>
          <dgm:dir/>
          <dgm:animLvl val="lvl"/>
          <dgm:resizeHandles val="exact"/>
        </dgm:presLayoutVars>
      </dgm:prSet>
      <dgm:spPr/>
    </dgm:pt>
    <dgm:pt modelId="{89727BC7-A0D2-4405-9EA3-AAB2B31B5EE2}" type="pres">
      <dgm:prSet presAssocID="{1702ADB6-339D-49B5-B562-705D3FCE33E9}" presName="composite" presStyleCnt="0"/>
      <dgm:spPr/>
    </dgm:pt>
    <dgm:pt modelId="{6117A156-C454-4A6F-BBDC-24F33DA2EABC}" type="pres">
      <dgm:prSet presAssocID="{1702ADB6-339D-49B5-B562-705D3FCE33E9}" presName="parTx" presStyleLbl="alignNode1" presStyleIdx="0" presStyleCnt="5" custScaleX="141748">
        <dgm:presLayoutVars>
          <dgm:chMax val="0"/>
          <dgm:chPref val="0"/>
          <dgm:bulletEnabled val="1"/>
        </dgm:presLayoutVars>
      </dgm:prSet>
      <dgm:spPr/>
    </dgm:pt>
    <dgm:pt modelId="{EA53C7ED-C7D3-4407-A198-12437BE3793D}" type="pres">
      <dgm:prSet presAssocID="{1702ADB6-339D-49B5-B562-705D3FCE33E9}" presName="desTx" presStyleLbl="alignAccFollowNode1" presStyleIdx="0" presStyleCnt="5" custScaleX="134947">
        <dgm:presLayoutVars>
          <dgm:bulletEnabled val="1"/>
        </dgm:presLayoutVars>
      </dgm:prSet>
      <dgm:spPr/>
    </dgm:pt>
    <dgm:pt modelId="{332B38B1-E0F8-467A-8316-83D361EA21BE}" type="pres">
      <dgm:prSet presAssocID="{D8FFB2F3-3087-4CE0-AB65-7A2793E3A0DC}" presName="space" presStyleCnt="0"/>
      <dgm:spPr/>
    </dgm:pt>
    <dgm:pt modelId="{F48372A0-8D47-4255-9BE3-5CACD83DA162}" type="pres">
      <dgm:prSet presAssocID="{C0F1C646-1898-4E8A-9327-33CC8D00AF6A}" presName="composite" presStyleCnt="0"/>
      <dgm:spPr/>
    </dgm:pt>
    <dgm:pt modelId="{C5695195-02E6-4035-844D-3DF7307E8EFB}" type="pres">
      <dgm:prSet presAssocID="{C0F1C646-1898-4E8A-9327-33CC8D00AF6A}" presName="parTx" presStyleLbl="alignNode1" presStyleIdx="1" presStyleCnt="5" custScaleX="155590">
        <dgm:presLayoutVars>
          <dgm:chMax val="0"/>
          <dgm:chPref val="0"/>
          <dgm:bulletEnabled val="1"/>
        </dgm:presLayoutVars>
      </dgm:prSet>
      <dgm:spPr/>
    </dgm:pt>
    <dgm:pt modelId="{6EE9A4D8-5ADD-4DDD-802B-9F5023B74954}" type="pres">
      <dgm:prSet presAssocID="{C0F1C646-1898-4E8A-9327-33CC8D00AF6A}" presName="desTx" presStyleLbl="alignAccFollowNode1" presStyleIdx="1" presStyleCnt="5" custScaleX="156150">
        <dgm:presLayoutVars>
          <dgm:bulletEnabled val="1"/>
        </dgm:presLayoutVars>
      </dgm:prSet>
      <dgm:spPr/>
    </dgm:pt>
    <dgm:pt modelId="{A89743B1-628D-42C3-A13E-EE6866997483}" type="pres">
      <dgm:prSet presAssocID="{55922A7C-BAC4-429B-9905-09A0FCC1D993}" presName="space" presStyleCnt="0"/>
      <dgm:spPr/>
    </dgm:pt>
    <dgm:pt modelId="{15691041-0D0A-47AC-9D40-A11849885AF7}" type="pres">
      <dgm:prSet presAssocID="{B9409CC3-C634-426B-86D4-AC6F001A2223}" presName="composite" presStyleCnt="0"/>
      <dgm:spPr/>
    </dgm:pt>
    <dgm:pt modelId="{C5ACE62D-0AF9-4D12-BBCA-4F7B1F7CD721}" type="pres">
      <dgm:prSet presAssocID="{B9409CC3-C634-426B-86D4-AC6F001A2223}" presName="parTx" presStyleLbl="alignNode1" presStyleIdx="2" presStyleCnt="5" custScaleX="165413">
        <dgm:presLayoutVars>
          <dgm:chMax val="0"/>
          <dgm:chPref val="0"/>
          <dgm:bulletEnabled val="1"/>
        </dgm:presLayoutVars>
      </dgm:prSet>
      <dgm:spPr/>
    </dgm:pt>
    <dgm:pt modelId="{5AC1BF07-CAE2-4662-9EB2-C3676B7E6117}" type="pres">
      <dgm:prSet presAssocID="{B9409CC3-C634-426B-86D4-AC6F001A2223}" presName="desTx" presStyleLbl="alignAccFollowNode1" presStyleIdx="2" presStyleCnt="5" custScaleX="163772">
        <dgm:presLayoutVars>
          <dgm:bulletEnabled val="1"/>
        </dgm:presLayoutVars>
      </dgm:prSet>
      <dgm:spPr/>
    </dgm:pt>
    <dgm:pt modelId="{FFBB5938-4743-45E6-AFFF-D475CD08A03E}" type="pres">
      <dgm:prSet presAssocID="{42EBD598-DF65-491C-AB7F-52137A6C5544}" presName="space" presStyleCnt="0"/>
      <dgm:spPr/>
    </dgm:pt>
    <dgm:pt modelId="{328D2AB9-E69F-412E-A5E4-F83E1DAC8538}" type="pres">
      <dgm:prSet presAssocID="{13EEB7BE-7304-4DA7-9AAC-37579C387FD8}" presName="composite" presStyleCnt="0"/>
      <dgm:spPr/>
    </dgm:pt>
    <dgm:pt modelId="{08C2F6E2-43DE-4714-8D7F-2603268EA818}" type="pres">
      <dgm:prSet presAssocID="{13EEB7BE-7304-4DA7-9AAC-37579C387FD8}" presName="parTx" presStyleLbl="alignNode1" presStyleIdx="3" presStyleCnt="5" custScaleX="155648">
        <dgm:presLayoutVars>
          <dgm:chMax val="0"/>
          <dgm:chPref val="0"/>
          <dgm:bulletEnabled val="1"/>
        </dgm:presLayoutVars>
      </dgm:prSet>
      <dgm:spPr/>
    </dgm:pt>
    <dgm:pt modelId="{C5092391-2DA1-4325-8C64-C2A7D917B614}" type="pres">
      <dgm:prSet presAssocID="{13EEB7BE-7304-4DA7-9AAC-37579C387FD8}" presName="desTx" presStyleLbl="alignAccFollowNode1" presStyleIdx="3" presStyleCnt="5" custScaleX="157228" custLinFactNeighborY="-452">
        <dgm:presLayoutVars>
          <dgm:bulletEnabled val="1"/>
        </dgm:presLayoutVars>
      </dgm:prSet>
      <dgm:spPr/>
    </dgm:pt>
    <dgm:pt modelId="{9D8CF1EE-CBD0-416D-AD8C-E3860B92383C}" type="pres">
      <dgm:prSet presAssocID="{0C80BBA9-4D91-435C-98D7-F4B2F015AC1D}" presName="space" presStyleCnt="0"/>
      <dgm:spPr/>
    </dgm:pt>
    <dgm:pt modelId="{1223E856-A55E-49AB-94EB-7289303E2EAB}" type="pres">
      <dgm:prSet presAssocID="{99AA231F-B609-46FF-BA9D-6BD7ED04CDD2}" presName="composite" presStyleCnt="0"/>
      <dgm:spPr/>
    </dgm:pt>
    <dgm:pt modelId="{3FB4D25D-096E-48BE-A106-C736A8540E25}" type="pres">
      <dgm:prSet presAssocID="{99AA231F-B609-46FF-BA9D-6BD7ED04CDD2}" presName="parTx" presStyleLbl="alignNode1" presStyleIdx="4" presStyleCnt="5" custScaleX="146394">
        <dgm:presLayoutVars>
          <dgm:chMax val="0"/>
          <dgm:chPref val="0"/>
          <dgm:bulletEnabled val="1"/>
        </dgm:presLayoutVars>
      </dgm:prSet>
      <dgm:spPr/>
    </dgm:pt>
    <dgm:pt modelId="{7EFDEDB2-5288-4E55-9E45-C3D5D869E98D}" type="pres">
      <dgm:prSet presAssocID="{99AA231F-B609-46FF-BA9D-6BD7ED04CDD2}" presName="desTx" presStyleLbl="alignAccFollowNode1" presStyleIdx="4" presStyleCnt="5" custScaleX="147961" custScaleY="100659" custLinFactNeighborY="-1356">
        <dgm:presLayoutVars>
          <dgm:bulletEnabled val="1"/>
        </dgm:presLayoutVars>
      </dgm:prSet>
      <dgm:spPr/>
    </dgm:pt>
  </dgm:ptLst>
  <dgm:cxnLst>
    <dgm:cxn modelId="{F2383407-23D8-4DDE-95F4-92B0E31642D9}" type="presOf" srcId="{13EEB7BE-7304-4DA7-9AAC-37579C387FD8}" destId="{08C2F6E2-43DE-4714-8D7F-2603268EA818}" srcOrd="0" destOrd="0" presId="urn:microsoft.com/office/officeart/2005/8/layout/hList1"/>
    <dgm:cxn modelId="{A39BCC12-6B98-4566-94BA-FC35F80C20F0}" type="presOf" srcId="{E9C9AD33-4019-45CA-BF5A-A2A3EE47DE08}" destId="{C5092391-2DA1-4325-8C64-C2A7D917B614}" srcOrd="0" destOrd="0" presId="urn:microsoft.com/office/officeart/2005/8/layout/hList1"/>
    <dgm:cxn modelId="{BA2F221B-1E95-4F51-9681-D57E6AEDEE4B}" type="presOf" srcId="{0F734726-6B2E-4199-A35D-DBD563B85183}" destId="{5AC1BF07-CAE2-4662-9EB2-C3676B7E6117}" srcOrd="0" destOrd="0" presId="urn:microsoft.com/office/officeart/2005/8/layout/hList1"/>
    <dgm:cxn modelId="{782A901C-A382-46DA-B5B0-EF9F3E847F63}" type="presOf" srcId="{C0F1C646-1898-4E8A-9327-33CC8D00AF6A}" destId="{C5695195-02E6-4035-844D-3DF7307E8EFB}" srcOrd="0" destOrd="0" presId="urn:microsoft.com/office/officeart/2005/8/layout/hList1"/>
    <dgm:cxn modelId="{3D338F31-CF25-4073-B6EA-0545701C4AC5}" srcId="{8B5144F3-6D49-4AFE-B2E6-F86EAFBAB248}" destId="{C0F1C646-1898-4E8A-9327-33CC8D00AF6A}" srcOrd="1" destOrd="0" parTransId="{B42FD3E0-BD6F-41EF-927D-AA4EA49D83C3}" sibTransId="{55922A7C-BAC4-429B-9905-09A0FCC1D993}"/>
    <dgm:cxn modelId="{7740493E-740E-4145-85CC-5D166B873A3A}" type="presOf" srcId="{3137911D-23B0-4D0C-99F4-27264C703F1D}" destId="{7EFDEDB2-5288-4E55-9E45-C3D5D869E98D}" srcOrd="0" destOrd="0" presId="urn:microsoft.com/office/officeart/2005/8/layout/hList1"/>
    <dgm:cxn modelId="{0F1A3960-1C0E-43F7-BCA7-C59D8CC8FD97}" type="presOf" srcId="{8B5144F3-6D49-4AFE-B2E6-F86EAFBAB248}" destId="{37D66D74-3FA4-4964-94BD-2692AE615E6A}" srcOrd="0" destOrd="0" presId="urn:microsoft.com/office/officeart/2005/8/layout/hList1"/>
    <dgm:cxn modelId="{6E472343-FF1A-46A1-BA89-77FA5AC7990B}" srcId="{13EEB7BE-7304-4DA7-9AAC-37579C387FD8}" destId="{E9C9AD33-4019-45CA-BF5A-A2A3EE47DE08}" srcOrd="0" destOrd="0" parTransId="{8B59F948-C574-4D69-B0FC-D2B34ABE8ACC}" sibTransId="{B8B0CD1C-6379-4C91-9B61-E270172CA32B}"/>
    <dgm:cxn modelId="{A66F2B43-C40C-407C-A4E9-7C2797601661}" srcId="{8B5144F3-6D49-4AFE-B2E6-F86EAFBAB248}" destId="{B9409CC3-C634-426B-86D4-AC6F001A2223}" srcOrd="2" destOrd="0" parTransId="{9F2EC426-5CE9-469B-83B8-AA5EABA38469}" sibTransId="{42EBD598-DF65-491C-AB7F-52137A6C5544}"/>
    <dgm:cxn modelId="{B76D2949-D909-4876-AA9C-93BE076E5EA3}" srcId="{C0F1C646-1898-4E8A-9327-33CC8D00AF6A}" destId="{F8E70A2F-748B-4148-B410-8B6B8BC9CF37}" srcOrd="0" destOrd="0" parTransId="{356DFA75-D760-4617-8B81-9965DE9CC841}" sibTransId="{9DF7E357-28E8-4EC9-BE38-A4CF8C22DFFE}"/>
    <dgm:cxn modelId="{A7A9B355-DFC8-4C7D-B90F-4BC66CA3B798}" srcId="{99AA231F-B609-46FF-BA9D-6BD7ED04CDD2}" destId="{3137911D-23B0-4D0C-99F4-27264C703F1D}" srcOrd="0" destOrd="0" parTransId="{662ECE91-5998-4B1B-9E87-1C5CAEF04026}" sibTransId="{B1C55221-BB17-4478-9D09-FF68E28234D7}"/>
    <dgm:cxn modelId="{CFDE9A86-0F6D-4E1D-97D5-4A66AEAD03EA}" srcId="{8B5144F3-6D49-4AFE-B2E6-F86EAFBAB248}" destId="{13EEB7BE-7304-4DA7-9AAC-37579C387FD8}" srcOrd="3" destOrd="0" parTransId="{A3CA2C6C-B988-4661-85C4-F7D632AA6B1C}" sibTransId="{0C80BBA9-4D91-435C-98D7-F4B2F015AC1D}"/>
    <dgm:cxn modelId="{F38CE797-62ED-4427-B9D5-F776CAF44473}" srcId="{8B5144F3-6D49-4AFE-B2E6-F86EAFBAB248}" destId="{99AA231F-B609-46FF-BA9D-6BD7ED04CDD2}" srcOrd="4" destOrd="0" parTransId="{B14FEE9D-46D9-4AD3-941A-C2BEB43EC4D1}" sibTransId="{37BAFDA6-EDE0-46A6-A19D-37E9855FF314}"/>
    <dgm:cxn modelId="{9AB17E9C-A9BD-412D-9F4D-DEAFCE5965BF}" type="presOf" srcId="{99AA231F-B609-46FF-BA9D-6BD7ED04CDD2}" destId="{3FB4D25D-096E-48BE-A106-C736A8540E25}" srcOrd="0" destOrd="0" presId="urn:microsoft.com/office/officeart/2005/8/layout/hList1"/>
    <dgm:cxn modelId="{6BA31CAD-D009-4282-A6E5-6410936168C5}" type="presOf" srcId="{1702ADB6-339D-49B5-B562-705D3FCE33E9}" destId="{6117A156-C454-4A6F-BBDC-24F33DA2EABC}" srcOrd="0" destOrd="0" presId="urn:microsoft.com/office/officeart/2005/8/layout/hList1"/>
    <dgm:cxn modelId="{BE1094AD-0FEA-4DB7-BEE3-63045874B6A5}" type="presOf" srcId="{B9409CC3-C634-426B-86D4-AC6F001A2223}" destId="{C5ACE62D-0AF9-4D12-BBCA-4F7B1F7CD721}" srcOrd="0" destOrd="0" presId="urn:microsoft.com/office/officeart/2005/8/layout/hList1"/>
    <dgm:cxn modelId="{D38388B6-D7C6-4834-8E5A-EEF9692A7441}" type="presOf" srcId="{F8E70A2F-748B-4148-B410-8B6B8BC9CF37}" destId="{6EE9A4D8-5ADD-4DDD-802B-9F5023B74954}" srcOrd="0" destOrd="0" presId="urn:microsoft.com/office/officeart/2005/8/layout/hList1"/>
    <dgm:cxn modelId="{126E17EA-2AE2-4EAB-858E-0C495AB1F1C0}" srcId="{1702ADB6-339D-49B5-B562-705D3FCE33E9}" destId="{4F67E7B1-962E-4DBE-A369-54DC47D874F5}" srcOrd="0" destOrd="0" parTransId="{27A8695F-1E26-46AF-B551-A3932922F2B6}" sibTransId="{F8AE7629-ADBC-46D9-9CAC-94C1B9D09DB7}"/>
    <dgm:cxn modelId="{A83A34EE-5A23-4BB2-88D0-60BAABD5A462}" srcId="{B9409CC3-C634-426B-86D4-AC6F001A2223}" destId="{0F734726-6B2E-4199-A35D-DBD563B85183}" srcOrd="0" destOrd="0" parTransId="{F2D8E552-60F6-4803-9840-37EDE7E23592}" sibTransId="{D2CFB2F8-1420-4F43-9A68-E669BC01777D}"/>
    <dgm:cxn modelId="{A3B1C3F0-65A4-46D7-BFB4-DBB9686B6663}" srcId="{8B5144F3-6D49-4AFE-B2E6-F86EAFBAB248}" destId="{1702ADB6-339D-49B5-B562-705D3FCE33E9}" srcOrd="0" destOrd="0" parTransId="{3D81A313-61AC-41A1-95E5-77BF050EA66A}" sibTransId="{D8FFB2F3-3087-4CE0-AB65-7A2793E3A0DC}"/>
    <dgm:cxn modelId="{F1FB94FF-3117-46FA-8B48-6F9C67B82F72}" type="presOf" srcId="{4F67E7B1-962E-4DBE-A369-54DC47D874F5}" destId="{EA53C7ED-C7D3-4407-A198-12437BE3793D}" srcOrd="0" destOrd="0" presId="urn:microsoft.com/office/officeart/2005/8/layout/hList1"/>
    <dgm:cxn modelId="{3C2922B2-2658-4FCE-8546-FD9F2CD5330E}" type="presParOf" srcId="{37D66D74-3FA4-4964-94BD-2692AE615E6A}" destId="{89727BC7-A0D2-4405-9EA3-AAB2B31B5EE2}" srcOrd="0" destOrd="0" presId="urn:microsoft.com/office/officeart/2005/8/layout/hList1"/>
    <dgm:cxn modelId="{79F09DE8-47F4-40FE-AE61-041F1A89572A}" type="presParOf" srcId="{89727BC7-A0D2-4405-9EA3-AAB2B31B5EE2}" destId="{6117A156-C454-4A6F-BBDC-24F33DA2EABC}" srcOrd="0" destOrd="0" presId="urn:microsoft.com/office/officeart/2005/8/layout/hList1"/>
    <dgm:cxn modelId="{DCEA1F86-8911-4CD6-AD92-736C9953EF1B}" type="presParOf" srcId="{89727BC7-A0D2-4405-9EA3-AAB2B31B5EE2}" destId="{EA53C7ED-C7D3-4407-A198-12437BE3793D}" srcOrd="1" destOrd="0" presId="urn:microsoft.com/office/officeart/2005/8/layout/hList1"/>
    <dgm:cxn modelId="{A19F12B0-DC77-4E1C-83FE-537AF5CCD47C}" type="presParOf" srcId="{37D66D74-3FA4-4964-94BD-2692AE615E6A}" destId="{332B38B1-E0F8-467A-8316-83D361EA21BE}" srcOrd="1" destOrd="0" presId="urn:microsoft.com/office/officeart/2005/8/layout/hList1"/>
    <dgm:cxn modelId="{94AA726B-B45A-4656-A86D-072EC620BC45}" type="presParOf" srcId="{37D66D74-3FA4-4964-94BD-2692AE615E6A}" destId="{F48372A0-8D47-4255-9BE3-5CACD83DA162}" srcOrd="2" destOrd="0" presId="urn:microsoft.com/office/officeart/2005/8/layout/hList1"/>
    <dgm:cxn modelId="{4FF1F7F2-0C3B-4684-AA84-9450E5713DA8}" type="presParOf" srcId="{F48372A0-8D47-4255-9BE3-5CACD83DA162}" destId="{C5695195-02E6-4035-844D-3DF7307E8EFB}" srcOrd="0" destOrd="0" presId="urn:microsoft.com/office/officeart/2005/8/layout/hList1"/>
    <dgm:cxn modelId="{0B7B8104-3D18-48AC-B15D-5BA9D3DCF33D}" type="presParOf" srcId="{F48372A0-8D47-4255-9BE3-5CACD83DA162}" destId="{6EE9A4D8-5ADD-4DDD-802B-9F5023B74954}" srcOrd="1" destOrd="0" presId="urn:microsoft.com/office/officeart/2005/8/layout/hList1"/>
    <dgm:cxn modelId="{B5C5BB33-04A0-422A-B9E6-3BF947DC4EBC}" type="presParOf" srcId="{37D66D74-3FA4-4964-94BD-2692AE615E6A}" destId="{A89743B1-628D-42C3-A13E-EE6866997483}" srcOrd="3" destOrd="0" presId="urn:microsoft.com/office/officeart/2005/8/layout/hList1"/>
    <dgm:cxn modelId="{101CD264-EA82-489A-8AD9-C37F63EBF780}" type="presParOf" srcId="{37D66D74-3FA4-4964-94BD-2692AE615E6A}" destId="{15691041-0D0A-47AC-9D40-A11849885AF7}" srcOrd="4" destOrd="0" presId="urn:microsoft.com/office/officeart/2005/8/layout/hList1"/>
    <dgm:cxn modelId="{EF4F2868-AEE6-4826-9675-7E3F7445945F}" type="presParOf" srcId="{15691041-0D0A-47AC-9D40-A11849885AF7}" destId="{C5ACE62D-0AF9-4D12-BBCA-4F7B1F7CD721}" srcOrd="0" destOrd="0" presId="urn:microsoft.com/office/officeart/2005/8/layout/hList1"/>
    <dgm:cxn modelId="{9F6F55F2-6E79-4B4F-90F8-80ABBEB3D5E6}" type="presParOf" srcId="{15691041-0D0A-47AC-9D40-A11849885AF7}" destId="{5AC1BF07-CAE2-4662-9EB2-C3676B7E6117}" srcOrd="1" destOrd="0" presId="urn:microsoft.com/office/officeart/2005/8/layout/hList1"/>
    <dgm:cxn modelId="{918F046B-66E0-4270-8903-EF7324E21581}" type="presParOf" srcId="{37D66D74-3FA4-4964-94BD-2692AE615E6A}" destId="{FFBB5938-4743-45E6-AFFF-D475CD08A03E}" srcOrd="5" destOrd="0" presId="urn:microsoft.com/office/officeart/2005/8/layout/hList1"/>
    <dgm:cxn modelId="{C39A2859-A216-41D6-AD3E-B8F5F70A2797}" type="presParOf" srcId="{37D66D74-3FA4-4964-94BD-2692AE615E6A}" destId="{328D2AB9-E69F-412E-A5E4-F83E1DAC8538}" srcOrd="6" destOrd="0" presId="urn:microsoft.com/office/officeart/2005/8/layout/hList1"/>
    <dgm:cxn modelId="{422AEFFD-BA63-4B04-ACD8-5AACF7CFD3E0}" type="presParOf" srcId="{328D2AB9-E69F-412E-A5E4-F83E1DAC8538}" destId="{08C2F6E2-43DE-4714-8D7F-2603268EA818}" srcOrd="0" destOrd="0" presId="urn:microsoft.com/office/officeart/2005/8/layout/hList1"/>
    <dgm:cxn modelId="{126CE179-C8FD-454B-8F0A-44454119B83A}" type="presParOf" srcId="{328D2AB9-E69F-412E-A5E4-F83E1DAC8538}" destId="{C5092391-2DA1-4325-8C64-C2A7D917B614}" srcOrd="1" destOrd="0" presId="urn:microsoft.com/office/officeart/2005/8/layout/hList1"/>
    <dgm:cxn modelId="{4D69D1CD-78EA-41E0-B381-4E8CD5CDFEF9}" type="presParOf" srcId="{37D66D74-3FA4-4964-94BD-2692AE615E6A}" destId="{9D8CF1EE-CBD0-416D-AD8C-E3860B92383C}" srcOrd="7" destOrd="0" presId="urn:microsoft.com/office/officeart/2005/8/layout/hList1"/>
    <dgm:cxn modelId="{ABEEBCA8-4015-436F-BD72-F22A462FA8B4}" type="presParOf" srcId="{37D66D74-3FA4-4964-94BD-2692AE615E6A}" destId="{1223E856-A55E-49AB-94EB-7289303E2EAB}" srcOrd="8" destOrd="0" presId="urn:microsoft.com/office/officeart/2005/8/layout/hList1"/>
    <dgm:cxn modelId="{4835B8EF-BD5C-4C96-BE1F-8F3E47011630}" type="presParOf" srcId="{1223E856-A55E-49AB-94EB-7289303E2EAB}" destId="{3FB4D25D-096E-48BE-A106-C736A8540E25}" srcOrd="0" destOrd="0" presId="urn:microsoft.com/office/officeart/2005/8/layout/hList1"/>
    <dgm:cxn modelId="{EBAF0C69-07DD-48A9-98B8-95B9B8B5424B}" type="presParOf" srcId="{1223E856-A55E-49AB-94EB-7289303E2EAB}" destId="{7EFDEDB2-5288-4E55-9E45-C3D5D869E98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17A156-C454-4A6F-BBDC-24F33DA2EABC}">
      <dsp:nvSpPr>
        <dsp:cNvPr id="0" name=""/>
        <dsp:cNvSpPr/>
      </dsp:nvSpPr>
      <dsp:spPr>
        <a:xfrm>
          <a:off x="3282" y="889826"/>
          <a:ext cx="1959549" cy="552967"/>
        </a:xfrm>
        <a:prstGeom prst="rect">
          <a:avLst/>
        </a:prstGeom>
        <a:solidFill>
          <a:srgbClr val="92D050"/>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panose="020B0604020202020204" pitchFamily="34" charset="0"/>
              <a:cs typeface="Arial" panose="020B0604020202020204" pitchFamily="34" charset="0"/>
            </a:rPr>
            <a:t>1999</a:t>
          </a:r>
        </a:p>
      </dsp:txBody>
      <dsp:txXfrm>
        <a:off x="3282" y="889826"/>
        <a:ext cx="1959549" cy="552967"/>
      </dsp:txXfrm>
    </dsp:sp>
    <dsp:sp modelId="{EA53C7ED-C7D3-4407-A198-12437BE3793D}">
      <dsp:nvSpPr>
        <dsp:cNvPr id="0" name=""/>
        <dsp:cNvSpPr/>
      </dsp:nvSpPr>
      <dsp:spPr>
        <a:xfrm>
          <a:off x="50291" y="1442793"/>
          <a:ext cx="1865531" cy="28108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tr-TR" sz="2000" kern="1200" dirty="0">
              <a:latin typeface="Arial" panose="020B0604020202020204" pitchFamily="34" charset="0"/>
              <a:cs typeface="Arial" panose="020B0604020202020204" pitchFamily="34" charset="0"/>
            </a:rPr>
            <a:t>1999 Yılında Çalışmalara Başlandı</a:t>
          </a:r>
        </a:p>
      </dsp:txBody>
      <dsp:txXfrm>
        <a:off x="50291" y="1442793"/>
        <a:ext cx="1865531" cy="2810880"/>
      </dsp:txXfrm>
    </dsp:sp>
    <dsp:sp modelId="{C5695195-02E6-4035-844D-3DF7307E8EFB}">
      <dsp:nvSpPr>
        <dsp:cNvPr id="0" name=""/>
        <dsp:cNvSpPr/>
      </dsp:nvSpPr>
      <dsp:spPr>
        <a:xfrm>
          <a:off x="2160241" y="889826"/>
          <a:ext cx="2150904" cy="552967"/>
        </a:xfrm>
        <a:prstGeom prst="rect">
          <a:avLst/>
        </a:prstGeom>
        <a:solidFill>
          <a:srgbClr val="92D050"/>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panose="020B0604020202020204" pitchFamily="34" charset="0"/>
              <a:cs typeface="Arial" panose="020B0604020202020204" pitchFamily="34" charset="0"/>
            </a:rPr>
            <a:t>2005</a:t>
          </a:r>
        </a:p>
      </dsp:txBody>
      <dsp:txXfrm>
        <a:off x="2160241" y="889826"/>
        <a:ext cx="2150904" cy="552967"/>
      </dsp:txXfrm>
    </dsp:sp>
    <dsp:sp modelId="{6EE9A4D8-5ADD-4DDD-802B-9F5023B74954}">
      <dsp:nvSpPr>
        <dsp:cNvPr id="0" name=""/>
        <dsp:cNvSpPr/>
      </dsp:nvSpPr>
      <dsp:spPr>
        <a:xfrm>
          <a:off x="2156370" y="1442793"/>
          <a:ext cx="2158645" cy="28108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tr-TR" sz="2000" kern="1200" dirty="0">
              <a:latin typeface="Arial" panose="020B0604020202020204" pitchFamily="34" charset="0"/>
              <a:cs typeface="Arial" panose="020B0604020202020204" pitchFamily="34" charset="0"/>
            </a:rPr>
            <a:t>24.02.2005 Tarihinde Tasarı Olarak TBMM’ne Sunuldu</a:t>
          </a:r>
        </a:p>
      </dsp:txBody>
      <dsp:txXfrm>
        <a:off x="2156370" y="1442793"/>
        <a:ext cx="2158645" cy="2810880"/>
      </dsp:txXfrm>
    </dsp:sp>
    <dsp:sp modelId="{C5ACE62D-0AF9-4D12-BBCA-4F7B1F7CD721}">
      <dsp:nvSpPr>
        <dsp:cNvPr id="0" name=""/>
        <dsp:cNvSpPr/>
      </dsp:nvSpPr>
      <dsp:spPr>
        <a:xfrm>
          <a:off x="4508554" y="889826"/>
          <a:ext cx="2286698" cy="552967"/>
        </a:xfrm>
        <a:prstGeom prst="rect">
          <a:avLst/>
        </a:prstGeom>
        <a:solidFill>
          <a:srgbClr val="92D050"/>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panose="020B0604020202020204" pitchFamily="34" charset="0"/>
              <a:cs typeface="Arial" panose="020B0604020202020204" pitchFamily="34" charset="0"/>
            </a:rPr>
            <a:t>2007</a:t>
          </a:r>
        </a:p>
      </dsp:txBody>
      <dsp:txXfrm>
        <a:off x="4508554" y="889826"/>
        <a:ext cx="2286698" cy="552967"/>
      </dsp:txXfrm>
    </dsp:sp>
    <dsp:sp modelId="{5AC1BF07-CAE2-4662-9EB2-C3676B7E6117}">
      <dsp:nvSpPr>
        <dsp:cNvPr id="0" name=""/>
        <dsp:cNvSpPr/>
      </dsp:nvSpPr>
      <dsp:spPr>
        <a:xfrm>
          <a:off x="4519897" y="1442793"/>
          <a:ext cx="2264013" cy="28108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tr-TR" sz="2000" kern="1200" dirty="0">
              <a:latin typeface="Arial" panose="020B0604020202020204" pitchFamily="34" charset="0"/>
              <a:cs typeface="Arial" panose="020B0604020202020204" pitchFamily="34" charset="0"/>
            </a:rPr>
            <a:t>03.05.2007 Tarihinde Adalet Komisyonunda Kabul Edildi</a:t>
          </a:r>
        </a:p>
      </dsp:txBody>
      <dsp:txXfrm>
        <a:off x="4519897" y="1442793"/>
        <a:ext cx="2264013" cy="2810880"/>
      </dsp:txXfrm>
    </dsp:sp>
    <dsp:sp modelId="{08C2F6E2-43DE-4714-8D7F-2603268EA818}">
      <dsp:nvSpPr>
        <dsp:cNvPr id="0" name=""/>
        <dsp:cNvSpPr/>
      </dsp:nvSpPr>
      <dsp:spPr>
        <a:xfrm>
          <a:off x="6999713" y="889826"/>
          <a:ext cx="2151705" cy="552967"/>
        </a:xfrm>
        <a:prstGeom prst="rect">
          <a:avLst/>
        </a:prstGeom>
        <a:solidFill>
          <a:srgbClr val="92D050"/>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panose="020B0604020202020204" pitchFamily="34" charset="0"/>
              <a:cs typeface="Arial" panose="020B0604020202020204" pitchFamily="34" charset="0"/>
            </a:rPr>
            <a:t>2011</a:t>
          </a:r>
        </a:p>
      </dsp:txBody>
      <dsp:txXfrm>
        <a:off x="6999713" y="889826"/>
        <a:ext cx="2151705" cy="552967"/>
      </dsp:txXfrm>
    </dsp:sp>
    <dsp:sp modelId="{C5092391-2DA1-4325-8C64-C2A7D917B614}">
      <dsp:nvSpPr>
        <dsp:cNvPr id="0" name=""/>
        <dsp:cNvSpPr/>
      </dsp:nvSpPr>
      <dsp:spPr>
        <a:xfrm>
          <a:off x="6988791" y="1430088"/>
          <a:ext cx="2173548" cy="28108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tr-TR" sz="2000" kern="1200" dirty="0">
              <a:latin typeface="Arial" panose="020B0604020202020204" pitchFamily="34" charset="0"/>
              <a:cs typeface="Arial" panose="020B0604020202020204" pitchFamily="34" charset="0"/>
            </a:rPr>
            <a:t>14.02.2011 Tarihinde Yasalaştı</a:t>
          </a:r>
        </a:p>
      </dsp:txBody>
      <dsp:txXfrm>
        <a:off x="6988791" y="1430088"/>
        <a:ext cx="2173548" cy="2810880"/>
      </dsp:txXfrm>
    </dsp:sp>
    <dsp:sp modelId="{3FB4D25D-096E-48BE-A106-C736A8540E25}">
      <dsp:nvSpPr>
        <dsp:cNvPr id="0" name=""/>
        <dsp:cNvSpPr/>
      </dsp:nvSpPr>
      <dsp:spPr>
        <a:xfrm>
          <a:off x="9366709" y="885195"/>
          <a:ext cx="2023776" cy="552967"/>
        </a:xfrm>
        <a:prstGeom prst="rect">
          <a:avLst/>
        </a:prstGeom>
        <a:solidFill>
          <a:srgbClr val="92D050"/>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panose="020B0604020202020204" pitchFamily="34" charset="0"/>
              <a:cs typeface="Arial" panose="020B0604020202020204" pitchFamily="34" charset="0"/>
            </a:rPr>
            <a:t>2012</a:t>
          </a:r>
        </a:p>
      </dsp:txBody>
      <dsp:txXfrm>
        <a:off x="9366709" y="885195"/>
        <a:ext cx="2023776" cy="552967"/>
      </dsp:txXfrm>
    </dsp:sp>
    <dsp:sp modelId="{7EFDEDB2-5288-4E55-9E45-C3D5D869E98D}">
      <dsp:nvSpPr>
        <dsp:cNvPr id="0" name=""/>
        <dsp:cNvSpPr/>
      </dsp:nvSpPr>
      <dsp:spPr>
        <a:xfrm>
          <a:off x="9355878" y="1390785"/>
          <a:ext cx="2045439" cy="282940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tr-TR" sz="2000" kern="1200" dirty="0">
              <a:latin typeface="Arial" panose="020B0604020202020204" pitchFamily="34" charset="0"/>
              <a:cs typeface="Arial" panose="020B0604020202020204" pitchFamily="34" charset="0"/>
            </a:rPr>
            <a:t>26.06.2012 Tarih ve 6335 Sayılı Kanunla Değişti</a:t>
          </a:r>
        </a:p>
      </dsp:txBody>
      <dsp:txXfrm>
        <a:off x="9355878" y="1390785"/>
        <a:ext cx="2045439" cy="2829403"/>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854BF13A-6990-4F99-BB82-0611AF0D2B0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C8E01CD2-95A8-4E53-B8EA-7D5A1029DB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33ECB83-743D-4DEB-A1B2-BC9ADDBDD1D5}" type="datetimeFigureOut">
              <a:rPr lang="tr-TR" smtClean="0"/>
              <a:t>4.10.2018</a:t>
            </a:fld>
            <a:endParaRPr lang="tr-TR"/>
          </a:p>
        </p:txBody>
      </p:sp>
      <p:sp>
        <p:nvSpPr>
          <p:cNvPr id="4" name="Alt Bilgi Yer Tutucusu 3">
            <a:extLst>
              <a:ext uri="{FF2B5EF4-FFF2-40B4-BE49-F238E27FC236}">
                <a16:creationId xmlns:a16="http://schemas.microsoft.com/office/drawing/2014/main" id="{1ADEFDCF-A759-4F2E-9AFC-02C85286396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a:extLst>
              <a:ext uri="{FF2B5EF4-FFF2-40B4-BE49-F238E27FC236}">
                <a16:creationId xmlns:a16="http://schemas.microsoft.com/office/drawing/2014/main" id="{B053147C-B1B0-4703-B461-C38184F07DF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8C4823-0A79-4381-99BA-B3D657DA3328}" type="slidenum">
              <a:rPr lang="tr-TR" smtClean="0"/>
              <a:t>‹#›</a:t>
            </a:fld>
            <a:endParaRPr lang="tr-TR"/>
          </a:p>
        </p:txBody>
      </p:sp>
    </p:spTree>
    <p:extLst>
      <p:ext uri="{BB962C8B-B14F-4D97-AF65-F5344CB8AC3E}">
        <p14:creationId xmlns:p14="http://schemas.microsoft.com/office/powerpoint/2010/main" val="149539062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D588D7-5D75-4B46-8AE6-B9B9028DDB84}" type="datetimeFigureOut">
              <a:rPr lang="tr-TR" smtClean="0"/>
              <a:pPr/>
              <a:t>4.10.2018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F3FF15-9D0F-467F-BF4F-C5C77C7D83D5}" type="slidenum">
              <a:rPr lang="tr-TR" smtClean="0"/>
              <a:pPr/>
              <a:t>‹#›</a:t>
            </a:fld>
            <a:endParaRPr lang="tr-TR"/>
          </a:p>
        </p:txBody>
      </p:sp>
    </p:spTree>
    <p:extLst>
      <p:ext uri="{BB962C8B-B14F-4D97-AF65-F5344CB8AC3E}">
        <p14:creationId xmlns:p14="http://schemas.microsoft.com/office/powerpoint/2010/main" val="424889988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CDF3FF15-9D0F-467F-BF4F-C5C77C7D83D5}" type="slidenum">
              <a:rPr lang="tr-TR" smtClean="0"/>
              <a:pPr/>
              <a:t>2</a:t>
            </a:fld>
            <a:endParaRPr lang="tr-TR"/>
          </a:p>
        </p:txBody>
      </p:sp>
    </p:spTree>
    <p:extLst>
      <p:ext uri="{BB962C8B-B14F-4D97-AF65-F5344CB8AC3E}">
        <p14:creationId xmlns:p14="http://schemas.microsoft.com/office/powerpoint/2010/main" val="134575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Bu başlıklara baktığımızda yaşanan ekonomik krizlere dayanıklılık, yalnızca vergi için değil bilgi için muhasebe, sürdürülebilir işletmelerin oluşturulması açısından devrim niteliğindeydi. </a:t>
            </a:r>
          </a:p>
        </p:txBody>
      </p:sp>
      <p:sp>
        <p:nvSpPr>
          <p:cNvPr id="4" name="Slayt Numarası Yer Tutucusu 3"/>
          <p:cNvSpPr>
            <a:spLocks noGrp="1"/>
          </p:cNvSpPr>
          <p:nvPr>
            <p:ph type="sldNum" sz="quarter" idx="5"/>
          </p:nvPr>
        </p:nvSpPr>
        <p:spPr/>
        <p:txBody>
          <a:bodyPr/>
          <a:lstStyle/>
          <a:p>
            <a:fld id="{CDF3FF15-9D0F-467F-BF4F-C5C77C7D83D5}" type="slidenum">
              <a:rPr lang="tr-TR" smtClean="0"/>
              <a:pPr/>
              <a:t>6</a:t>
            </a:fld>
            <a:endParaRPr lang="tr-TR"/>
          </a:p>
        </p:txBody>
      </p:sp>
    </p:spTree>
    <p:extLst>
      <p:ext uri="{BB962C8B-B14F-4D97-AF65-F5344CB8AC3E}">
        <p14:creationId xmlns:p14="http://schemas.microsoft.com/office/powerpoint/2010/main" val="996643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Ticari defterlerin muhasebe standartlarına göre tutma zorunluluğu amir hüküm olmaktan çıkarıldı.</a:t>
            </a:r>
          </a:p>
        </p:txBody>
      </p:sp>
      <p:sp>
        <p:nvSpPr>
          <p:cNvPr id="4" name="Slayt Numarası Yer Tutucusu 3"/>
          <p:cNvSpPr>
            <a:spLocks noGrp="1"/>
          </p:cNvSpPr>
          <p:nvPr>
            <p:ph type="sldNum" sz="quarter" idx="5"/>
          </p:nvPr>
        </p:nvSpPr>
        <p:spPr/>
        <p:txBody>
          <a:bodyPr/>
          <a:lstStyle/>
          <a:p>
            <a:fld id="{CDF3FF15-9D0F-467F-BF4F-C5C77C7D83D5}" type="slidenum">
              <a:rPr lang="tr-TR" smtClean="0"/>
              <a:pPr/>
              <a:t>11</a:t>
            </a:fld>
            <a:endParaRPr lang="tr-TR"/>
          </a:p>
        </p:txBody>
      </p:sp>
    </p:spTree>
    <p:extLst>
      <p:ext uri="{BB962C8B-B14F-4D97-AF65-F5344CB8AC3E}">
        <p14:creationId xmlns:p14="http://schemas.microsoft.com/office/powerpoint/2010/main" val="70049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CDF3FF15-9D0F-467F-BF4F-C5C77C7D83D5}" type="slidenum">
              <a:rPr lang="tr-TR" smtClean="0"/>
              <a:pPr/>
              <a:t>12</a:t>
            </a:fld>
            <a:endParaRPr lang="tr-TR"/>
          </a:p>
        </p:txBody>
      </p:sp>
    </p:spTree>
    <p:extLst>
      <p:ext uri="{BB962C8B-B14F-4D97-AF65-F5344CB8AC3E}">
        <p14:creationId xmlns:p14="http://schemas.microsoft.com/office/powerpoint/2010/main" val="3114494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2800" dirty="0"/>
              <a:t>Yani bir anda yaklaşık 11 yıllık çalışma bir kenara bırakıldı.</a:t>
            </a:r>
          </a:p>
          <a:p>
            <a:r>
              <a:rPr lang="tr-TR" sz="2800" dirty="0"/>
              <a:t>Gece Gelen Telgraf 4 Heceden İbaretti…»vefat Etti»</a:t>
            </a:r>
          </a:p>
        </p:txBody>
      </p:sp>
      <p:sp>
        <p:nvSpPr>
          <p:cNvPr id="4" name="Slayt Numarası Yer Tutucusu 3"/>
          <p:cNvSpPr>
            <a:spLocks noGrp="1"/>
          </p:cNvSpPr>
          <p:nvPr>
            <p:ph type="sldNum" sz="quarter" idx="5"/>
          </p:nvPr>
        </p:nvSpPr>
        <p:spPr/>
        <p:txBody>
          <a:bodyPr/>
          <a:lstStyle/>
          <a:p>
            <a:fld id="{CDF3FF15-9D0F-467F-BF4F-C5C77C7D83D5}" type="slidenum">
              <a:rPr lang="tr-TR" smtClean="0"/>
              <a:pPr/>
              <a:t>19</a:t>
            </a:fld>
            <a:endParaRPr lang="tr-TR"/>
          </a:p>
        </p:txBody>
      </p:sp>
    </p:spTree>
    <p:extLst>
      <p:ext uri="{BB962C8B-B14F-4D97-AF65-F5344CB8AC3E}">
        <p14:creationId xmlns:p14="http://schemas.microsoft.com/office/powerpoint/2010/main" val="2687665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a:solidFill>
                  <a:schemeClr val="tx1"/>
                </a:solidFill>
                <a:effectLst/>
                <a:latin typeface="+mn-lt"/>
                <a:ea typeface="+mn-ea"/>
                <a:cs typeface="+mn-cs"/>
              </a:rPr>
              <a:t>«Kurumumuz da 2014 yılında TFRS uygulama kapsamını bağımsız denetim kapsamından ayrıştırarak diğer ülke uygulamaları gibi TFRS uygulama kapsamını genel olarak kamu yararını ilgilendiren kuruluşlarla (KAYİK) sınırlandırmıştır. Bunun yanı sıra, </a:t>
            </a:r>
            <a:r>
              <a:rPr lang="tr-TR" sz="1200" kern="1200" dirty="0" err="1">
                <a:solidFill>
                  <a:schemeClr val="tx1"/>
                </a:solidFill>
                <a:effectLst/>
                <a:latin typeface="+mn-lt"/>
                <a:ea typeface="+mn-ea"/>
                <a:cs typeface="+mn-cs"/>
              </a:rPr>
              <a:t>KAYİK’ler</a:t>
            </a:r>
            <a:r>
              <a:rPr lang="tr-TR" sz="1200" kern="1200" dirty="0">
                <a:solidFill>
                  <a:schemeClr val="tx1"/>
                </a:solidFill>
                <a:effectLst/>
                <a:latin typeface="+mn-lt"/>
                <a:ea typeface="+mn-ea"/>
                <a:cs typeface="+mn-cs"/>
              </a:rPr>
              <a:t> dışında kalan işletmelerin de isteğe bağlı olarak TFRS uygulamalarına izin verilmiştir. TFRS uygulamayan işletmelerin ise Kurumumuz tarafından bir belirleme yapılıncaya kadar yürürlükteki mevzuatı uygulamalarına karar verilmiştir»</a:t>
            </a:r>
            <a:endParaRPr lang="tr-TR" dirty="0"/>
          </a:p>
        </p:txBody>
      </p:sp>
      <p:sp>
        <p:nvSpPr>
          <p:cNvPr id="4" name="Slayt Numarası Yer Tutucusu 3"/>
          <p:cNvSpPr>
            <a:spLocks noGrp="1"/>
          </p:cNvSpPr>
          <p:nvPr>
            <p:ph type="sldNum" sz="quarter" idx="5"/>
          </p:nvPr>
        </p:nvSpPr>
        <p:spPr/>
        <p:txBody>
          <a:bodyPr/>
          <a:lstStyle/>
          <a:p>
            <a:fld id="{CDF3FF15-9D0F-467F-BF4F-C5C77C7D83D5}" type="slidenum">
              <a:rPr lang="tr-TR" smtClean="0"/>
              <a:pPr/>
              <a:t>23</a:t>
            </a:fld>
            <a:endParaRPr lang="tr-TR"/>
          </a:p>
        </p:txBody>
      </p:sp>
    </p:spTree>
    <p:extLst>
      <p:ext uri="{BB962C8B-B14F-4D97-AF65-F5344CB8AC3E}">
        <p14:creationId xmlns:p14="http://schemas.microsoft.com/office/powerpoint/2010/main" val="4276306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a:solidFill>
                  <a:schemeClr val="tx1"/>
                </a:solidFill>
                <a:effectLst/>
                <a:latin typeface="+mn-lt"/>
                <a:ea typeface="+mn-ea"/>
                <a:cs typeface="+mn-cs"/>
              </a:rPr>
              <a:t>«Kurumumuz da 2014 yılında TFRS uygulama kapsamını bağımsız denetim kapsamından ayrıştırarak diğer ülke uygulamaları gibi TFRS uygulama kapsamını genel olarak kamu yararını ilgilendiren kuruluşlarla (KAYİK) sınırlandırmıştır. Bunun yanı sıra, </a:t>
            </a:r>
            <a:r>
              <a:rPr lang="tr-TR" sz="1200" kern="1200" dirty="0" err="1">
                <a:solidFill>
                  <a:schemeClr val="tx1"/>
                </a:solidFill>
                <a:effectLst/>
                <a:latin typeface="+mn-lt"/>
                <a:ea typeface="+mn-ea"/>
                <a:cs typeface="+mn-cs"/>
              </a:rPr>
              <a:t>KAYİK’ler</a:t>
            </a:r>
            <a:r>
              <a:rPr lang="tr-TR" sz="1200" kern="1200" dirty="0">
                <a:solidFill>
                  <a:schemeClr val="tx1"/>
                </a:solidFill>
                <a:effectLst/>
                <a:latin typeface="+mn-lt"/>
                <a:ea typeface="+mn-ea"/>
                <a:cs typeface="+mn-cs"/>
              </a:rPr>
              <a:t> dışında kalan işletmelerin de isteğe bağlı olarak TFRS uygulamalarına izin verilmiştir. TFRS uygulamayan işletmelerin ise Kurumumuz tarafından bir belirleme yapılıncaya kadar yürürlükteki mevzuatı uygulamalarına karar verilmiştir»</a:t>
            </a:r>
            <a:endParaRPr lang="tr-TR" dirty="0"/>
          </a:p>
        </p:txBody>
      </p:sp>
      <p:sp>
        <p:nvSpPr>
          <p:cNvPr id="4" name="Slayt Numarası Yer Tutucusu 3"/>
          <p:cNvSpPr>
            <a:spLocks noGrp="1"/>
          </p:cNvSpPr>
          <p:nvPr>
            <p:ph type="sldNum" sz="quarter" idx="5"/>
          </p:nvPr>
        </p:nvSpPr>
        <p:spPr/>
        <p:txBody>
          <a:bodyPr/>
          <a:lstStyle/>
          <a:p>
            <a:fld id="{CDF3FF15-9D0F-467F-BF4F-C5C77C7D83D5}" type="slidenum">
              <a:rPr lang="tr-TR" smtClean="0"/>
              <a:pPr/>
              <a:t>26</a:t>
            </a:fld>
            <a:endParaRPr lang="tr-TR"/>
          </a:p>
        </p:txBody>
      </p:sp>
    </p:spTree>
    <p:extLst>
      <p:ext uri="{BB962C8B-B14F-4D97-AF65-F5344CB8AC3E}">
        <p14:creationId xmlns:p14="http://schemas.microsoft.com/office/powerpoint/2010/main" val="3701559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r>
              <a:rPr lang="tr-TR"/>
              <a:t>5-6 Ekim 2018</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r>
              <a:rPr lang="tr-TR"/>
              <a:t>5-6 Ekim 2018</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r>
              <a:rPr lang="tr-TR"/>
              <a:t>5-6 Ekim 2018</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r>
              <a:rPr lang="tr-TR"/>
              <a:t>5-6 Ekim 2018</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7" name="Date Placeholder 6"/>
          <p:cNvSpPr>
            <a:spLocks noGrp="1"/>
          </p:cNvSpPr>
          <p:nvPr>
            <p:ph type="dt" sz="half" idx="10"/>
          </p:nvPr>
        </p:nvSpPr>
        <p:spPr/>
        <p:txBody>
          <a:bodyPr/>
          <a:lstStyle/>
          <a:p>
            <a:r>
              <a:rPr lang="tr-TR"/>
              <a:t>5-6 Ekim 2018</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7"/>
          <p:cNvSpPr>
            <a:spLocks noGrp="1"/>
          </p:cNvSpPr>
          <p:nvPr>
            <p:ph type="dt" sz="half" idx="10"/>
          </p:nvPr>
        </p:nvSpPr>
        <p:spPr/>
        <p:txBody>
          <a:bodyPr/>
          <a:lstStyle/>
          <a:p>
            <a:r>
              <a:rPr lang="tr-TR"/>
              <a:t>5-6 Ekim 2018</a:t>
            </a:r>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7" name="Date Placeholder 6"/>
          <p:cNvSpPr>
            <a:spLocks noGrp="1"/>
          </p:cNvSpPr>
          <p:nvPr>
            <p:ph type="dt" sz="half" idx="10"/>
          </p:nvPr>
        </p:nvSpPr>
        <p:spPr/>
        <p:txBody>
          <a:bodyPr/>
          <a:lstStyle/>
          <a:p>
            <a:r>
              <a:rPr lang="tr-TR"/>
              <a:t>5-6 Ekim 2018</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r>
              <a:rPr lang="tr-TR"/>
              <a:t>5-6 Ekim 2018</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tr-TR"/>
              <a:t>5-6 Ekim 2018</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9" name="Date Placeholder 8"/>
          <p:cNvSpPr>
            <a:spLocks noGrp="1"/>
          </p:cNvSpPr>
          <p:nvPr>
            <p:ph type="dt" sz="half" idx="10"/>
          </p:nvPr>
        </p:nvSpPr>
        <p:spPr/>
        <p:txBody>
          <a:bodyPr/>
          <a:lstStyle/>
          <a:p>
            <a:r>
              <a:rPr lang="tr-TR"/>
              <a:t>5-6 Ekim 2018</a:t>
            </a:r>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r>
              <a:rPr lang="tr-TR"/>
              <a:t>5-6 Ekim 2018</a:t>
            </a:r>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r>
              <a:rPr lang="tr-TR"/>
              <a:t>5-6 Ekim 2018</a:t>
            </a:r>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gi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1">
            <a:extLst>
              <a:ext uri="{FF2B5EF4-FFF2-40B4-BE49-F238E27FC236}">
                <a16:creationId xmlns:a16="http://schemas.microsoft.com/office/drawing/2014/main" id="{1F8B72D0-FD84-485B-9B36-CD96FB5CF612}"/>
              </a:ext>
            </a:extLst>
          </p:cNvPr>
          <p:cNvSpPr>
            <a:spLocks noGrp="1"/>
          </p:cNvSpPr>
          <p:nvPr>
            <p:ph type="title"/>
          </p:nvPr>
        </p:nvSpPr>
        <p:spPr>
          <a:xfrm>
            <a:off x="965200" y="279400"/>
            <a:ext cx="10261600" cy="3022600"/>
          </a:xfrm>
          <a:solidFill>
            <a:srgbClr val="92D050"/>
          </a:solidFill>
          <a:ln>
            <a:solidFill>
              <a:schemeClr val="accent1"/>
            </a:solidFill>
          </a:ln>
        </p:spPr>
        <p:txBody>
          <a:bodyPr>
            <a:normAutofit/>
          </a:bodyPr>
          <a:lstStyle/>
          <a:p>
            <a:r>
              <a:rPr lang="tr-TR" b="1" dirty="0">
                <a:latin typeface="Arial" panose="020B0604020202020204" pitchFamily="34" charset="0"/>
                <a:cs typeface="Arial" panose="020B0604020202020204" pitchFamily="34" charset="0"/>
              </a:rPr>
              <a:t> </a:t>
            </a:r>
            <a:r>
              <a:rPr lang="tr-TR" b="1" dirty="0" err="1">
                <a:solidFill>
                  <a:schemeClr val="bg1"/>
                </a:solidFill>
                <a:latin typeface="Arial" panose="020B0604020202020204" pitchFamily="34" charset="0"/>
                <a:cs typeface="Arial" panose="020B0604020202020204" pitchFamily="34" charset="0"/>
              </a:rPr>
              <a:t>TTK’nın</a:t>
            </a:r>
            <a:r>
              <a:rPr lang="tr-TR" b="1" dirty="0">
                <a:solidFill>
                  <a:schemeClr val="bg1"/>
                </a:solidFill>
                <a:latin typeface="Arial" panose="020B0604020202020204" pitchFamily="34" charset="0"/>
                <a:cs typeface="Arial" panose="020B0604020202020204" pitchFamily="34" charset="0"/>
              </a:rPr>
              <a:t> Hayata Yansımaları</a:t>
            </a:r>
            <a:br>
              <a:rPr lang="tr-TR" b="1" dirty="0">
                <a:solidFill>
                  <a:schemeClr val="bg1"/>
                </a:solidFill>
                <a:latin typeface="Arial" panose="020B0604020202020204" pitchFamily="34" charset="0"/>
                <a:cs typeface="Arial" panose="020B0604020202020204" pitchFamily="34" charset="0"/>
              </a:rPr>
            </a:br>
            <a:r>
              <a:rPr lang="tr-TR" b="1" dirty="0">
                <a:solidFill>
                  <a:schemeClr val="tx1"/>
                </a:solidFill>
                <a:latin typeface="Arial" panose="020B0604020202020204" pitchFamily="34" charset="0"/>
                <a:cs typeface="Arial" panose="020B0604020202020204" pitchFamily="34" charset="0"/>
              </a:rPr>
              <a:t>(F</a:t>
            </a:r>
            <a:r>
              <a:rPr lang="tr-TR" b="1" cap="none" dirty="0">
                <a:solidFill>
                  <a:schemeClr val="tx1"/>
                </a:solidFill>
                <a:latin typeface="Arial" panose="020B0604020202020204" pitchFamily="34" charset="0"/>
                <a:cs typeface="Arial" panose="020B0604020202020204" pitchFamily="34" charset="0"/>
              </a:rPr>
              <a:t>inansal Raporlama ve Bağımsız Denetim Düzenlemeleri Açısından</a:t>
            </a:r>
            <a:r>
              <a:rPr lang="tr-TR" b="1" dirty="0">
                <a:solidFill>
                  <a:schemeClr val="tx1"/>
                </a:solidFill>
                <a:latin typeface="Arial" panose="020B0604020202020204" pitchFamily="34" charset="0"/>
                <a:cs typeface="Arial" panose="020B0604020202020204" pitchFamily="34" charset="0"/>
              </a:rPr>
              <a:t>) </a:t>
            </a:r>
            <a:br>
              <a:rPr lang="tr-TR" b="1" dirty="0">
                <a:solidFill>
                  <a:schemeClr val="tx1"/>
                </a:solidFill>
                <a:latin typeface="Arial" panose="020B0604020202020204" pitchFamily="34" charset="0"/>
                <a:cs typeface="Arial" panose="020B0604020202020204" pitchFamily="34" charset="0"/>
              </a:rPr>
            </a:br>
            <a:r>
              <a:rPr lang="tr-TR" b="1" dirty="0">
                <a:solidFill>
                  <a:schemeClr val="bg1"/>
                </a:solidFill>
                <a:latin typeface="Arial" panose="020B0604020202020204" pitchFamily="34" charset="0"/>
                <a:cs typeface="Arial" panose="020B0604020202020204" pitchFamily="34" charset="0"/>
              </a:rPr>
              <a:t> Sorunlar ve Çözümler</a:t>
            </a:r>
          </a:p>
        </p:txBody>
      </p:sp>
      <p:sp>
        <p:nvSpPr>
          <p:cNvPr id="4" name="Metin Yer Tutucusu 2">
            <a:extLst>
              <a:ext uri="{FF2B5EF4-FFF2-40B4-BE49-F238E27FC236}">
                <a16:creationId xmlns:a16="http://schemas.microsoft.com/office/drawing/2014/main" id="{D0A01FAC-B8A0-49FC-8743-B42D3F80E317}"/>
              </a:ext>
            </a:extLst>
          </p:cNvPr>
          <p:cNvSpPr txBox="1">
            <a:spLocks/>
          </p:cNvSpPr>
          <p:nvPr/>
        </p:nvSpPr>
        <p:spPr>
          <a:xfrm>
            <a:off x="1562100" y="3568700"/>
            <a:ext cx="9042400" cy="1337647"/>
          </a:xfrm>
          <a:prstGeom prst="rect">
            <a:avLst/>
          </a:prstGeom>
          <a:noFill/>
        </p:spPr>
        <p:txBody>
          <a:bodyPr>
            <a:normAutofit lnSpcReduction="10000"/>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algn="ctr"/>
            <a:r>
              <a:rPr lang="tr-TR" sz="2400" b="1" dirty="0">
                <a:solidFill>
                  <a:schemeClr val="bg2">
                    <a:lumMod val="50000"/>
                  </a:schemeClr>
                </a:solidFill>
                <a:latin typeface="Arial" panose="020B0604020202020204" pitchFamily="34" charset="0"/>
                <a:cs typeface="Arial" panose="020B0604020202020204" pitchFamily="34" charset="0"/>
              </a:rPr>
              <a:t>Erol Demirel</a:t>
            </a:r>
          </a:p>
          <a:p>
            <a:pPr algn="ctr"/>
            <a:r>
              <a:rPr lang="tr-TR" sz="2400" b="1" dirty="0" err="1">
                <a:solidFill>
                  <a:schemeClr val="bg2">
                    <a:lumMod val="50000"/>
                  </a:schemeClr>
                </a:solidFill>
                <a:latin typeface="Arial" panose="020B0604020202020204" pitchFamily="34" charset="0"/>
                <a:cs typeface="Arial" panose="020B0604020202020204" pitchFamily="34" charset="0"/>
              </a:rPr>
              <a:t>XX.Türkiye</a:t>
            </a:r>
            <a:r>
              <a:rPr lang="tr-TR" sz="2400" b="1" dirty="0">
                <a:solidFill>
                  <a:schemeClr val="bg2">
                    <a:lumMod val="50000"/>
                  </a:schemeClr>
                </a:solidFill>
                <a:latin typeface="Arial" panose="020B0604020202020204" pitchFamily="34" charset="0"/>
                <a:cs typeface="Arial" panose="020B0604020202020204" pitchFamily="34" charset="0"/>
              </a:rPr>
              <a:t> Muhasebe Kongresi</a:t>
            </a:r>
          </a:p>
          <a:p>
            <a:pPr algn="ctr"/>
            <a:r>
              <a:rPr lang="tr-TR" sz="2400" b="1" dirty="0">
                <a:solidFill>
                  <a:schemeClr val="bg2">
                    <a:lumMod val="50000"/>
                  </a:schemeClr>
                </a:solidFill>
                <a:latin typeface="Arial" panose="020B0604020202020204" pitchFamily="34" charset="0"/>
                <a:cs typeface="Arial" panose="020B0604020202020204" pitchFamily="34" charset="0"/>
              </a:rPr>
              <a:t>5-6 Ekim/İstanbul</a:t>
            </a:r>
          </a:p>
        </p:txBody>
      </p:sp>
      <p:sp>
        <p:nvSpPr>
          <p:cNvPr id="5" name="Slayt Numarası Yer Tutucusu 4">
            <a:extLst>
              <a:ext uri="{FF2B5EF4-FFF2-40B4-BE49-F238E27FC236}">
                <a16:creationId xmlns:a16="http://schemas.microsoft.com/office/drawing/2014/main" id="{EC2FB508-632C-42AE-87C4-674B89A4C35D}"/>
              </a:ext>
            </a:extLst>
          </p:cNvPr>
          <p:cNvSpPr>
            <a:spLocks noGrp="1"/>
          </p:cNvSpPr>
          <p:nvPr>
            <p:ph type="sldNum" sz="quarter" idx="12"/>
          </p:nvPr>
        </p:nvSpPr>
        <p:spPr/>
        <p:txBody>
          <a:bodyPr/>
          <a:lstStyle/>
          <a:p>
            <a:fld id="{8A7A6979-0714-4377-B894-6BE4C2D6E202}" type="slidenum">
              <a:rPr lang="en-US" smtClean="0"/>
              <a:pPr/>
              <a:t>1</a:t>
            </a:fld>
            <a:endParaRPr lang="en-US" dirty="0"/>
          </a:p>
        </p:txBody>
      </p:sp>
      <p:pic>
        <p:nvPicPr>
          <p:cNvPr id="1026" name="Picture 2" descr="T6102 sayÄ±lÄ± Ticaret Kanunu ile ilgili gÃ¶rsel sonucu">
            <a:extLst>
              <a:ext uri="{FF2B5EF4-FFF2-40B4-BE49-F238E27FC236}">
                <a16:creationId xmlns:a16="http://schemas.microsoft.com/office/drawing/2014/main" id="{D4F22458-BF6D-4CEC-ADF2-4B356ED514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6200" y="5041901"/>
            <a:ext cx="3797300" cy="157479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6102 sayÄ±lÄ± tÃ¼rk ticaret kanunu ile ilgili gÃ¶rsel sonucu">
            <a:extLst>
              <a:ext uri="{FF2B5EF4-FFF2-40B4-BE49-F238E27FC236}">
                <a16:creationId xmlns:a16="http://schemas.microsoft.com/office/drawing/2014/main" id="{B24A564E-B780-4959-A809-61844B6FB9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4965700"/>
            <a:ext cx="4129522" cy="1600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6761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a:extLst>
              <a:ext uri="{FF2B5EF4-FFF2-40B4-BE49-F238E27FC236}">
                <a16:creationId xmlns:a16="http://schemas.microsoft.com/office/drawing/2014/main" id="{E119F384-530D-41C4-A9BC-800F1B5D9B1B}"/>
              </a:ext>
            </a:extLst>
          </p:cNvPr>
          <p:cNvSpPr>
            <a:spLocks noGrp="1"/>
          </p:cNvSpPr>
          <p:nvPr>
            <p:ph idx="1"/>
          </p:nvPr>
        </p:nvSpPr>
        <p:spPr>
          <a:xfrm>
            <a:off x="585216" y="1282700"/>
            <a:ext cx="10668000" cy="5181600"/>
          </a:xfrm>
        </p:spPr>
        <p:style>
          <a:lnRef idx="2">
            <a:schemeClr val="dk1"/>
          </a:lnRef>
          <a:fillRef idx="1">
            <a:schemeClr val="lt1"/>
          </a:fillRef>
          <a:effectRef idx="0">
            <a:schemeClr val="dk1"/>
          </a:effectRef>
          <a:fontRef idx="minor">
            <a:schemeClr val="dk1"/>
          </a:fontRef>
        </p:style>
        <p:txBody>
          <a:bodyPr>
            <a:normAutofit/>
          </a:bodyPr>
          <a:lstStyle/>
          <a:p>
            <a:r>
              <a:rPr lang="tr-TR" altLang="tr-TR" sz="2400" dirty="0"/>
              <a:t>“6102 sayılı Kanunun "Defterlerin tutulması" başlığını taşıyan 65'inci maddesinde yer alan dördüncü fıkrasındaki "şu şartla ki, </a:t>
            </a:r>
            <a:r>
              <a:rPr lang="tr-TR" altLang="tr-TR" sz="2400" b="1" u="sng" dirty="0">
                <a:solidFill>
                  <a:srgbClr val="FF0000"/>
                </a:solidFill>
              </a:rPr>
              <a:t>muhasebenin bu tutuluş biçimleri ve bu konuda uygulanan yöntemler TMS uygun olmalıdır" ibaresinin çıkarılması durumunda defterlerin tutulmasında uluslararası standartlar yerine eskiden beri uygulanmakta olan vergi esaslı muhasebe sistemine geri dönülmüş olacaktır. Uluslararası standartlara uygun olmayan esaslara göre defter tutulması ise Türkiye'de her gün sayıları artan yurt dışı bağlantılı faaliyette bulunan işletmelerin küresel entegrasyonunda sorunlara neden olacağı gibi Türkiye'nin cari açığının kapatılması, birincil bütçe dengesinin fazla vermesi gibi iktisadi amaçlarını gerçekleştirmesine engel olacaktır.</a:t>
            </a:r>
            <a:r>
              <a:rPr lang="tr-TR" altLang="tr-TR" sz="2400" dirty="0"/>
              <a:t> Bu nedenle önerilen değişikliğin madde metninden çıkartılması gerekmektedir.”</a:t>
            </a:r>
          </a:p>
          <a:p>
            <a:endParaRPr lang="tr-TR" altLang="tr-TR" sz="2400" dirty="0"/>
          </a:p>
        </p:txBody>
      </p:sp>
      <p:sp>
        <p:nvSpPr>
          <p:cNvPr id="3" name="Slayt Numarası Yer Tutucusu 2">
            <a:extLst>
              <a:ext uri="{FF2B5EF4-FFF2-40B4-BE49-F238E27FC236}">
                <a16:creationId xmlns:a16="http://schemas.microsoft.com/office/drawing/2014/main" id="{78AB014A-891B-44A3-9F11-3B2086A4695B}"/>
              </a:ext>
            </a:extLst>
          </p:cNvPr>
          <p:cNvSpPr>
            <a:spLocks noGrp="1"/>
          </p:cNvSpPr>
          <p:nvPr>
            <p:ph type="sldNum" sz="quarter" idx="12"/>
          </p:nvPr>
        </p:nvSpPr>
        <p:spPr/>
        <p:txBody>
          <a:bodyPr/>
          <a:lstStyle/>
          <a:p>
            <a:fld id="{8A7A6979-0714-4377-B894-6BE4C2D6E202}" type="slidenum">
              <a:rPr lang="en-US" smtClean="0"/>
              <a:pPr/>
              <a:t>10</a:t>
            </a:fld>
            <a:endParaRPr lang="en-US" dirty="0"/>
          </a:p>
        </p:txBody>
      </p:sp>
      <p:sp>
        <p:nvSpPr>
          <p:cNvPr id="2" name="Metin kutusu 1">
            <a:extLst>
              <a:ext uri="{FF2B5EF4-FFF2-40B4-BE49-F238E27FC236}">
                <a16:creationId xmlns:a16="http://schemas.microsoft.com/office/drawing/2014/main" id="{73B0FBCD-285D-4AFF-B0F1-F3D68188679E}"/>
              </a:ext>
            </a:extLst>
          </p:cNvPr>
          <p:cNvSpPr txBox="1"/>
          <p:nvPr/>
        </p:nvSpPr>
        <p:spPr>
          <a:xfrm>
            <a:off x="584200" y="292100"/>
            <a:ext cx="10669016" cy="830997"/>
          </a:xfrm>
          <a:prstGeom prst="rect">
            <a:avLst/>
          </a:prstGeom>
          <a:solidFill>
            <a:srgbClr val="92D050"/>
          </a:solidFill>
        </p:spPr>
        <p:txBody>
          <a:bodyPr wrap="square" rtlCol="0">
            <a:spAutoFit/>
          </a:bodyPr>
          <a:lstStyle/>
          <a:p>
            <a:pPr algn="ctr"/>
            <a:r>
              <a:rPr lang="tr-TR" sz="2400" b="1" dirty="0">
                <a:solidFill>
                  <a:schemeClr val="bg1"/>
                </a:solidFill>
              </a:rPr>
              <a:t>DEĞİŞİKLİĞİN GÖRÜŞÜLMESİ SIRASINDA VERİLEN BİR ÖNERGENİN GEREKÇESİ </a:t>
            </a:r>
          </a:p>
        </p:txBody>
      </p:sp>
    </p:spTree>
    <p:extLst>
      <p:ext uri="{BB962C8B-B14F-4D97-AF65-F5344CB8AC3E}">
        <p14:creationId xmlns:p14="http://schemas.microsoft.com/office/powerpoint/2010/main" val="283022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157A83BC-7073-4EA8-900F-70575386B8CA}"/>
              </a:ext>
            </a:extLst>
          </p:cNvPr>
          <p:cNvGraphicFramePr>
            <a:graphicFrameLocks noGrp="1"/>
          </p:cNvGraphicFramePr>
          <p:nvPr>
            <p:extLst>
              <p:ext uri="{D42A27DB-BD31-4B8C-83A1-F6EECF244321}">
                <p14:modId xmlns:p14="http://schemas.microsoft.com/office/powerpoint/2010/main" val="2300305924"/>
              </p:ext>
            </p:extLst>
          </p:nvPr>
        </p:nvGraphicFramePr>
        <p:xfrm>
          <a:off x="584200" y="292608"/>
          <a:ext cx="10998200" cy="5849044"/>
        </p:xfrm>
        <a:graphic>
          <a:graphicData uri="http://schemas.openxmlformats.org/drawingml/2006/table">
            <a:tbl>
              <a:tblPr firstRow="1" bandRow="1">
                <a:tableStyleId>{F5AB1C69-6EDB-4FF4-983F-18BD219EF322}</a:tableStyleId>
              </a:tblPr>
              <a:tblGrid>
                <a:gridCol w="5499100">
                  <a:extLst>
                    <a:ext uri="{9D8B030D-6E8A-4147-A177-3AD203B41FA5}">
                      <a16:colId xmlns:a16="http://schemas.microsoft.com/office/drawing/2014/main" val="3475919466"/>
                    </a:ext>
                  </a:extLst>
                </a:gridCol>
                <a:gridCol w="5499100">
                  <a:extLst>
                    <a:ext uri="{9D8B030D-6E8A-4147-A177-3AD203B41FA5}">
                      <a16:colId xmlns:a16="http://schemas.microsoft.com/office/drawing/2014/main" val="2132580808"/>
                    </a:ext>
                  </a:extLst>
                </a:gridCol>
              </a:tblGrid>
              <a:tr h="1181333">
                <a:tc>
                  <a:txBody>
                    <a:bodyPr/>
                    <a:lstStyle/>
                    <a:p>
                      <a:r>
                        <a:rPr lang="tr-TR" sz="2800" dirty="0"/>
                        <a:t>6102 Sayılı Kanun Madde 64-(1)</a:t>
                      </a:r>
                    </a:p>
                    <a:p>
                      <a:r>
                        <a:rPr lang="tr-TR" sz="2800" dirty="0"/>
                        <a:t>Defter tutma yükümlülüğü </a:t>
                      </a:r>
                    </a:p>
                  </a:txBody>
                  <a:tcPr>
                    <a:solidFill>
                      <a:srgbClr val="92D050"/>
                    </a:solidFill>
                  </a:tcPr>
                </a:tc>
                <a:tc>
                  <a:txBody>
                    <a:bodyPr/>
                    <a:lstStyle/>
                    <a:p>
                      <a:r>
                        <a:rPr lang="tr-TR" sz="2800" dirty="0"/>
                        <a:t>6335 Sayılı Kanun Madde 8</a:t>
                      </a:r>
                    </a:p>
                    <a:p>
                      <a:r>
                        <a:rPr lang="tr-TR" sz="2800" dirty="0"/>
                        <a:t>Defter tutma yükümlülüğü </a:t>
                      </a:r>
                    </a:p>
                  </a:txBody>
                  <a:tcPr>
                    <a:solidFill>
                      <a:srgbClr val="92D050"/>
                    </a:solidFill>
                  </a:tcPr>
                </a:tc>
                <a:extLst>
                  <a:ext uri="{0D108BD9-81ED-4DB2-BD59-A6C34878D82A}">
                    <a16:rowId xmlns:a16="http://schemas.microsoft.com/office/drawing/2014/main" val="3331957369"/>
                  </a:ext>
                </a:extLst>
              </a:tr>
              <a:tr h="4667711">
                <a:tc>
                  <a:txBody>
                    <a:bodyPr/>
                    <a:lstStyle/>
                    <a:p>
                      <a:r>
                        <a:rPr lang="tr-TR" sz="2800" dirty="0">
                          <a:solidFill>
                            <a:schemeClr val="tx1"/>
                          </a:solidFill>
                        </a:rPr>
                        <a:t>MADDE 64-(1) Her tacir, ticari defterleri tutmak ve defterlerinde, ticari işlemleriyle malvarlığı durumunu, </a:t>
                      </a:r>
                      <a:r>
                        <a:rPr lang="tr-TR" sz="2800" b="1" u="sng" dirty="0">
                          <a:solidFill>
                            <a:srgbClr val="C00000"/>
                          </a:solidFill>
                        </a:rPr>
                        <a:t>Türkiye Muhasebe Standartlarına ve 88 inci madde hükümleri başta olmak üzere </a:t>
                      </a:r>
                      <a:r>
                        <a:rPr lang="tr-TR" sz="2800" b="0" u="sng" dirty="0">
                          <a:solidFill>
                            <a:schemeClr val="tx1"/>
                          </a:solidFill>
                        </a:rPr>
                        <a:t>bu Kanuna göre açıkça görülebilir bir şekilde ortaya koymak zorundadır. </a:t>
                      </a:r>
                      <a:endParaRPr lang="tr-TR" sz="2800" dirty="0">
                        <a:solidFill>
                          <a:srgbClr val="C00000"/>
                        </a:solidFill>
                      </a:endParaRP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800" kern="1200" dirty="0">
                          <a:solidFill>
                            <a:schemeClr val="dk1"/>
                          </a:solidFill>
                          <a:latin typeface="+mn-lt"/>
                          <a:ea typeface="+mn-ea"/>
                          <a:cs typeface="+mn-cs"/>
                        </a:rPr>
                        <a:t>MADDE 64- (1) Her tacir, ticari defterleri tutmak ve defterlerinde, ticari işlemleriyle ticari işletmesinin iktisadi ve mali durumunu, borç ve alacak ilişkilerini ve her hesap dönemi içinde elde edilen neticeleri, bu Kanuna göre açıkça görülebilir bir şekilde ortaya koymak zorundadır. </a:t>
                      </a:r>
                      <a:endParaRPr lang="tr-TR" sz="2800" dirty="0"/>
                    </a:p>
                    <a:p>
                      <a:endParaRPr lang="tr-TR" sz="2400" dirty="0"/>
                    </a:p>
                  </a:txBody>
                  <a:tcPr>
                    <a:solidFill>
                      <a:schemeClr val="accent6">
                        <a:lumMod val="20000"/>
                        <a:lumOff val="80000"/>
                      </a:schemeClr>
                    </a:solidFill>
                  </a:tcPr>
                </a:tc>
                <a:extLst>
                  <a:ext uri="{0D108BD9-81ED-4DB2-BD59-A6C34878D82A}">
                    <a16:rowId xmlns:a16="http://schemas.microsoft.com/office/drawing/2014/main" val="1064860870"/>
                  </a:ext>
                </a:extLst>
              </a:tr>
            </a:tbl>
          </a:graphicData>
        </a:graphic>
      </p:graphicFrame>
      <p:sp>
        <p:nvSpPr>
          <p:cNvPr id="4" name="Slayt Numarası Yer Tutucusu 3">
            <a:extLst>
              <a:ext uri="{FF2B5EF4-FFF2-40B4-BE49-F238E27FC236}">
                <a16:creationId xmlns:a16="http://schemas.microsoft.com/office/drawing/2014/main" id="{59B4E798-4464-4AEA-9AB5-EFE58DE48072}"/>
              </a:ext>
            </a:extLst>
          </p:cNvPr>
          <p:cNvSpPr>
            <a:spLocks noGrp="1"/>
          </p:cNvSpPr>
          <p:nvPr>
            <p:ph type="sldNum" sz="quarter" idx="12"/>
          </p:nvPr>
        </p:nvSpPr>
        <p:spPr/>
        <p:txBody>
          <a:bodyPr/>
          <a:lstStyle/>
          <a:p>
            <a:fld id="{8A7A6979-0714-4377-B894-6BE4C2D6E202}" type="slidenum">
              <a:rPr lang="en-US" smtClean="0"/>
              <a:pPr/>
              <a:t>11</a:t>
            </a:fld>
            <a:endParaRPr lang="en-US" dirty="0"/>
          </a:p>
        </p:txBody>
      </p:sp>
    </p:spTree>
    <p:extLst>
      <p:ext uri="{BB962C8B-B14F-4D97-AF65-F5344CB8AC3E}">
        <p14:creationId xmlns:p14="http://schemas.microsoft.com/office/powerpoint/2010/main" val="2393016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157A83BC-7073-4EA8-900F-70575386B8CA}"/>
              </a:ext>
            </a:extLst>
          </p:cNvPr>
          <p:cNvGraphicFramePr>
            <a:graphicFrameLocks noGrp="1"/>
          </p:cNvGraphicFramePr>
          <p:nvPr>
            <p:extLst>
              <p:ext uri="{D42A27DB-BD31-4B8C-83A1-F6EECF244321}">
                <p14:modId xmlns:p14="http://schemas.microsoft.com/office/powerpoint/2010/main" val="1477954714"/>
              </p:ext>
            </p:extLst>
          </p:nvPr>
        </p:nvGraphicFramePr>
        <p:xfrm>
          <a:off x="584200" y="212514"/>
          <a:ext cx="11099403" cy="6432972"/>
        </p:xfrm>
        <a:graphic>
          <a:graphicData uri="http://schemas.openxmlformats.org/drawingml/2006/table">
            <a:tbl>
              <a:tblPr firstRow="1" bandRow="1">
                <a:tableStyleId>{F5AB1C69-6EDB-4FF4-983F-18BD219EF322}</a:tableStyleId>
              </a:tblPr>
              <a:tblGrid>
                <a:gridCol w="10891123">
                  <a:extLst>
                    <a:ext uri="{9D8B030D-6E8A-4147-A177-3AD203B41FA5}">
                      <a16:colId xmlns:a16="http://schemas.microsoft.com/office/drawing/2014/main" val="3475919466"/>
                    </a:ext>
                  </a:extLst>
                </a:gridCol>
                <a:gridCol w="208280">
                  <a:extLst>
                    <a:ext uri="{9D8B030D-6E8A-4147-A177-3AD203B41FA5}">
                      <a16:colId xmlns:a16="http://schemas.microsoft.com/office/drawing/2014/main" val="2132580808"/>
                    </a:ext>
                  </a:extLst>
                </a:gridCol>
              </a:tblGrid>
              <a:tr h="1447800">
                <a:tc>
                  <a:txBody>
                    <a:bodyPr/>
                    <a:lstStyle/>
                    <a:p>
                      <a:pPr algn="ctr"/>
                      <a:r>
                        <a:rPr lang="tr-TR" sz="2400" dirty="0">
                          <a:solidFill>
                            <a:schemeClr val="bg1"/>
                          </a:solidFill>
                        </a:rPr>
                        <a:t>6102 Sayılı Kanun Madde Gerekçesi </a:t>
                      </a:r>
                    </a:p>
                    <a:p>
                      <a:pPr algn="ctr"/>
                      <a:r>
                        <a:rPr lang="tr-TR" sz="2400" dirty="0">
                          <a:solidFill>
                            <a:schemeClr val="bg1"/>
                          </a:solidFill>
                        </a:rPr>
                        <a:t>Defter tutma yükümlülüğü </a:t>
                      </a:r>
                    </a:p>
                    <a:p>
                      <a:pPr algn="ctr"/>
                      <a:r>
                        <a:rPr lang="tr-TR" sz="2400" dirty="0">
                          <a:solidFill>
                            <a:schemeClr val="bg1"/>
                          </a:solidFill>
                        </a:rPr>
                        <a:t>MADDE 64- (1)</a:t>
                      </a:r>
                    </a:p>
                  </a:txBody>
                  <a:tcPr>
                    <a:solidFill>
                      <a:srgbClr val="002060"/>
                    </a:solidFill>
                  </a:tcPr>
                </a:tc>
                <a:tc>
                  <a:txBody>
                    <a:bodyPr/>
                    <a:lstStyle/>
                    <a:p>
                      <a:endParaRPr lang="tr-TR" sz="2400" dirty="0"/>
                    </a:p>
                  </a:txBody>
                  <a:tcPr>
                    <a:solidFill>
                      <a:srgbClr val="002060"/>
                    </a:solidFill>
                  </a:tcPr>
                </a:tc>
                <a:extLst>
                  <a:ext uri="{0D108BD9-81ED-4DB2-BD59-A6C34878D82A}">
                    <a16:rowId xmlns:a16="http://schemas.microsoft.com/office/drawing/2014/main" val="3331957369"/>
                  </a:ext>
                </a:extLst>
              </a:tr>
              <a:tr h="49851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800" b="1" dirty="0">
                          <a:solidFill>
                            <a:srgbClr val="C00000"/>
                          </a:solidFill>
                        </a:rPr>
                        <a:t>…»Muhasebe Vergi Usul Kanununa ve vergi mevzuatına göre tutulamaz. Muhasebe vergi için tutulmaz. Vergi verilerini ve sonuçlarını bu suretle tutulan muhasebeye dayandırır.»</a:t>
                      </a:r>
                    </a:p>
                    <a:p>
                      <a:endParaRPr lang="tr-TR" sz="2400" dirty="0">
                        <a:solidFill>
                          <a:schemeClr val="tx1"/>
                        </a:solidFill>
                      </a:endParaRPr>
                    </a:p>
                  </a:txBody>
                  <a:tcPr>
                    <a:solidFill>
                      <a:schemeClr val="bg2"/>
                    </a:solidFill>
                  </a:tcPr>
                </a:tc>
                <a:tc>
                  <a:txBody>
                    <a:bodyPr/>
                    <a:lstStyle/>
                    <a:p>
                      <a:endParaRPr lang="tr-TR" sz="2400" dirty="0"/>
                    </a:p>
                  </a:txBody>
                  <a:tcPr>
                    <a:solidFill>
                      <a:schemeClr val="accent2"/>
                    </a:solidFill>
                  </a:tcPr>
                </a:tc>
                <a:extLst>
                  <a:ext uri="{0D108BD9-81ED-4DB2-BD59-A6C34878D82A}">
                    <a16:rowId xmlns:a16="http://schemas.microsoft.com/office/drawing/2014/main" val="1064860870"/>
                  </a:ext>
                </a:extLst>
              </a:tr>
            </a:tbl>
          </a:graphicData>
        </a:graphic>
      </p:graphicFrame>
      <p:sp>
        <p:nvSpPr>
          <p:cNvPr id="4" name="Slayt Numarası Yer Tutucusu 3">
            <a:extLst>
              <a:ext uri="{FF2B5EF4-FFF2-40B4-BE49-F238E27FC236}">
                <a16:creationId xmlns:a16="http://schemas.microsoft.com/office/drawing/2014/main" id="{3F702221-B359-45AC-A18D-0DFF4336B728}"/>
              </a:ext>
            </a:extLst>
          </p:cNvPr>
          <p:cNvSpPr>
            <a:spLocks noGrp="1"/>
          </p:cNvSpPr>
          <p:nvPr>
            <p:ph type="sldNum" sz="quarter" idx="12"/>
          </p:nvPr>
        </p:nvSpPr>
        <p:spPr/>
        <p:txBody>
          <a:bodyPr/>
          <a:lstStyle/>
          <a:p>
            <a:fld id="{8A7A6979-0714-4377-B894-6BE4C2D6E202}" type="slidenum">
              <a:rPr lang="en-US" smtClean="0"/>
              <a:pPr/>
              <a:t>12</a:t>
            </a:fld>
            <a:endParaRPr lang="en-US" dirty="0"/>
          </a:p>
        </p:txBody>
      </p:sp>
    </p:spTree>
    <p:extLst>
      <p:ext uri="{BB962C8B-B14F-4D97-AF65-F5344CB8AC3E}">
        <p14:creationId xmlns:p14="http://schemas.microsoft.com/office/powerpoint/2010/main" val="473020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157A83BC-7073-4EA8-900F-70575386B8CA}"/>
              </a:ext>
            </a:extLst>
          </p:cNvPr>
          <p:cNvGraphicFramePr>
            <a:graphicFrameLocks noGrp="1"/>
          </p:cNvGraphicFramePr>
          <p:nvPr>
            <p:extLst>
              <p:ext uri="{D42A27DB-BD31-4B8C-83A1-F6EECF244321}">
                <p14:modId xmlns:p14="http://schemas.microsoft.com/office/powerpoint/2010/main" val="1251865336"/>
              </p:ext>
            </p:extLst>
          </p:nvPr>
        </p:nvGraphicFramePr>
        <p:xfrm>
          <a:off x="419100" y="170688"/>
          <a:ext cx="11630146" cy="6569050"/>
        </p:xfrm>
        <a:graphic>
          <a:graphicData uri="http://schemas.openxmlformats.org/drawingml/2006/table">
            <a:tbl>
              <a:tblPr firstRow="1" bandRow="1">
                <a:tableStyleId>{F5AB1C69-6EDB-4FF4-983F-18BD219EF322}</a:tableStyleId>
              </a:tblPr>
              <a:tblGrid>
                <a:gridCol w="4711700">
                  <a:extLst>
                    <a:ext uri="{9D8B030D-6E8A-4147-A177-3AD203B41FA5}">
                      <a16:colId xmlns:a16="http://schemas.microsoft.com/office/drawing/2014/main" val="3475919466"/>
                    </a:ext>
                  </a:extLst>
                </a:gridCol>
                <a:gridCol w="6918446">
                  <a:extLst>
                    <a:ext uri="{9D8B030D-6E8A-4147-A177-3AD203B41FA5}">
                      <a16:colId xmlns:a16="http://schemas.microsoft.com/office/drawing/2014/main" val="2132580808"/>
                    </a:ext>
                  </a:extLst>
                </a:gridCol>
              </a:tblGrid>
              <a:tr h="1540187">
                <a:tc>
                  <a:txBody>
                    <a:bodyPr/>
                    <a:lstStyle/>
                    <a:p>
                      <a:r>
                        <a:rPr lang="tr-TR" sz="2400" dirty="0"/>
                        <a:t>6102 Sayılı Kanun Madde 64-(5)</a:t>
                      </a:r>
                    </a:p>
                    <a:p>
                      <a:r>
                        <a:rPr lang="tr-TR" sz="2400" dirty="0"/>
                        <a:t>Defter tutma yükümlülüğü </a:t>
                      </a:r>
                    </a:p>
                    <a:p>
                      <a:endParaRPr lang="tr-TR" sz="2400" dirty="0"/>
                    </a:p>
                  </a:txBody>
                  <a:tcPr>
                    <a:solidFill>
                      <a:srgbClr val="92D050"/>
                    </a:solidFill>
                  </a:tcPr>
                </a:tc>
                <a:tc>
                  <a:txBody>
                    <a:bodyPr/>
                    <a:lstStyle/>
                    <a:p>
                      <a:r>
                        <a:rPr lang="tr-TR" sz="2400" dirty="0"/>
                        <a:t>6335 Sayılı Kanun Madde 8</a:t>
                      </a:r>
                    </a:p>
                    <a:p>
                      <a:r>
                        <a:rPr lang="tr-TR" sz="2400" dirty="0"/>
                        <a:t>Defter tutma yükümlülüğü </a:t>
                      </a:r>
                    </a:p>
                    <a:p>
                      <a:endParaRPr lang="tr-TR" sz="2400" dirty="0"/>
                    </a:p>
                  </a:txBody>
                  <a:tcPr>
                    <a:solidFill>
                      <a:srgbClr val="92D050"/>
                    </a:solidFill>
                  </a:tcPr>
                </a:tc>
                <a:extLst>
                  <a:ext uri="{0D108BD9-81ED-4DB2-BD59-A6C34878D82A}">
                    <a16:rowId xmlns:a16="http://schemas.microsoft.com/office/drawing/2014/main" val="3331957369"/>
                  </a:ext>
                </a:extLst>
              </a:tr>
              <a:tr h="50288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3200" dirty="0"/>
                        <a:t>(5) Yevmiye, defteri kebir ve envanter defteri dışında tutulacak defterler Türkiye Muhasebe Standartları Kurulu tarafından bir tebliğ ile belirlenir.</a:t>
                      </a:r>
                    </a:p>
                    <a:p>
                      <a:endParaRPr lang="tr-TR" sz="2400" dirty="0"/>
                    </a:p>
                  </a:txBody>
                  <a:tcPr>
                    <a:solidFill>
                      <a:schemeClr val="accent6">
                        <a:lumMod val="20000"/>
                        <a:lumOff val="80000"/>
                      </a:schemeClr>
                    </a:solidFill>
                  </a:tcPr>
                </a:tc>
                <a:tc>
                  <a:txBody>
                    <a:bodyPr/>
                    <a:lstStyle/>
                    <a:p>
                      <a:r>
                        <a:rPr lang="tr-TR" sz="3200" dirty="0">
                          <a:solidFill>
                            <a:schemeClr val="tx1"/>
                          </a:solidFill>
                        </a:rPr>
                        <a:t>64-(5) «</a:t>
                      </a:r>
                      <a:r>
                        <a:rPr lang="tr-TR" sz="3200" dirty="0">
                          <a:solidFill>
                            <a:srgbClr val="7030A0"/>
                          </a:solidFill>
                        </a:rPr>
                        <a:t>Bu Kanuna tabi gerçek ve tüzel kişiler, …213 sayılı Vergi Usul Kanununun defter tutma ve kayıt zamanıyla ilgili hükümleri ……….uymak zorundadır. …»</a:t>
                      </a:r>
                      <a:endParaRPr lang="tr-TR" sz="3200" dirty="0">
                        <a:solidFill>
                          <a:schemeClr val="tx1"/>
                        </a:solidFill>
                      </a:endParaRPr>
                    </a:p>
                  </a:txBody>
                  <a:tcPr>
                    <a:solidFill>
                      <a:schemeClr val="accent6">
                        <a:lumMod val="20000"/>
                        <a:lumOff val="80000"/>
                      </a:schemeClr>
                    </a:solidFill>
                  </a:tcPr>
                </a:tc>
                <a:extLst>
                  <a:ext uri="{0D108BD9-81ED-4DB2-BD59-A6C34878D82A}">
                    <a16:rowId xmlns:a16="http://schemas.microsoft.com/office/drawing/2014/main" val="1064860870"/>
                  </a:ext>
                </a:extLst>
              </a:tr>
            </a:tbl>
          </a:graphicData>
        </a:graphic>
      </p:graphicFrame>
      <p:sp>
        <p:nvSpPr>
          <p:cNvPr id="4" name="Slayt Numarası Yer Tutucusu 3">
            <a:extLst>
              <a:ext uri="{FF2B5EF4-FFF2-40B4-BE49-F238E27FC236}">
                <a16:creationId xmlns:a16="http://schemas.microsoft.com/office/drawing/2014/main" id="{C12A9E8D-774F-4930-A641-B0DD7C8D8141}"/>
              </a:ext>
            </a:extLst>
          </p:cNvPr>
          <p:cNvSpPr>
            <a:spLocks noGrp="1"/>
          </p:cNvSpPr>
          <p:nvPr>
            <p:ph type="sldNum" sz="quarter" idx="12"/>
          </p:nvPr>
        </p:nvSpPr>
        <p:spPr/>
        <p:txBody>
          <a:bodyPr/>
          <a:lstStyle/>
          <a:p>
            <a:fld id="{8A7A6979-0714-4377-B894-6BE4C2D6E202}" type="slidenum">
              <a:rPr lang="en-US" smtClean="0"/>
              <a:pPr/>
              <a:t>13</a:t>
            </a:fld>
            <a:endParaRPr lang="en-US" dirty="0"/>
          </a:p>
        </p:txBody>
      </p:sp>
    </p:spTree>
    <p:extLst>
      <p:ext uri="{BB962C8B-B14F-4D97-AF65-F5344CB8AC3E}">
        <p14:creationId xmlns:p14="http://schemas.microsoft.com/office/powerpoint/2010/main" val="27308063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157A83BC-7073-4EA8-900F-70575386B8CA}"/>
              </a:ext>
            </a:extLst>
          </p:cNvPr>
          <p:cNvGraphicFramePr>
            <a:graphicFrameLocks noGrp="1"/>
          </p:cNvGraphicFramePr>
          <p:nvPr>
            <p:extLst>
              <p:ext uri="{D42A27DB-BD31-4B8C-83A1-F6EECF244321}">
                <p14:modId xmlns:p14="http://schemas.microsoft.com/office/powerpoint/2010/main" val="400132478"/>
              </p:ext>
            </p:extLst>
          </p:nvPr>
        </p:nvGraphicFramePr>
        <p:xfrm>
          <a:off x="711200" y="174244"/>
          <a:ext cx="10871200" cy="9202815"/>
        </p:xfrm>
        <a:graphic>
          <a:graphicData uri="http://schemas.openxmlformats.org/drawingml/2006/table">
            <a:tbl>
              <a:tblPr firstRow="1" bandRow="1">
                <a:tableStyleId>{F5AB1C69-6EDB-4FF4-983F-18BD219EF322}</a:tableStyleId>
              </a:tblPr>
              <a:tblGrid>
                <a:gridCol w="5133504">
                  <a:extLst>
                    <a:ext uri="{9D8B030D-6E8A-4147-A177-3AD203B41FA5}">
                      <a16:colId xmlns:a16="http://schemas.microsoft.com/office/drawing/2014/main" val="3475919466"/>
                    </a:ext>
                  </a:extLst>
                </a:gridCol>
                <a:gridCol w="5737696">
                  <a:extLst>
                    <a:ext uri="{9D8B030D-6E8A-4147-A177-3AD203B41FA5}">
                      <a16:colId xmlns:a16="http://schemas.microsoft.com/office/drawing/2014/main" val="2132580808"/>
                    </a:ext>
                  </a:extLst>
                </a:gridCol>
              </a:tblGrid>
              <a:tr h="14908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400" b="1" kern="1200" dirty="0">
                          <a:solidFill>
                            <a:schemeClr val="lt1"/>
                          </a:solidFill>
                          <a:effectLst/>
                          <a:latin typeface="+mn-lt"/>
                          <a:ea typeface="+mn-ea"/>
                          <a:cs typeface="+mn-cs"/>
                        </a:rPr>
                        <a:t>6102 Sayılı Kanun Madde 88-(1)</a:t>
                      </a:r>
                    </a:p>
                    <a:p>
                      <a:pPr marL="0" marR="0" lvl="0" indent="0" algn="l" defTabSz="914400" rtl="0" eaLnBrk="1" fontAlgn="auto" latinLnBrk="0" hangingPunct="1">
                        <a:lnSpc>
                          <a:spcPct val="100000"/>
                        </a:lnSpc>
                        <a:spcBef>
                          <a:spcPts val="0"/>
                        </a:spcBef>
                        <a:spcAft>
                          <a:spcPts val="0"/>
                        </a:spcAft>
                        <a:buClrTx/>
                        <a:buSzTx/>
                        <a:buFontTx/>
                        <a:buNone/>
                        <a:tabLst/>
                        <a:defRPr/>
                      </a:pPr>
                      <a:r>
                        <a:rPr lang="tr-TR" sz="2400" b="1" kern="1200" dirty="0">
                          <a:solidFill>
                            <a:schemeClr val="lt1"/>
                          </a:solidFill>
                          <a:effectLst/>
                          <a:latin typeface="+mn-lt"/>
                          <a:ea typeface="+mn-ea"/>
                          <a:cs typeface="+mn-cs"/>
                        </a:rPr>
                        <a:t>Türkiye Muhasebe Standartları Kurulunun Yetkisi</a:t>
                      </a:r>
                    </a:p>
                  </a:txBody>
                  <a:tcPr>
                    <a:solidFill>
                      <a:srgbClr val="92D050"/>
                    </a:solidFill>
                  </a:tcPr>
                </a:tc>
                <a:tc>
                  <a:txBody>
                    <a:bodyPr/>
                    <a:lstStyle/>
                    <a:p>
                      <a:r>
                        <a:rPr lang="tr-TR" sz="2400" dirty="0">
                          <a:solidFill>
                            <a:schemeClr val="bg1"/>
                          </a:solidFill>
                        </a:rPr>
                        <a:t>6335 Sayılı Kanun Madde 9</a:t>
                      </a:r>
                    </a:p>
                    <a:p>
                      <a:r>
                        <a:rPr lang="tr-TR" sz="2400" b="1" kern="1200" dirty="0">
                          <a:solidFill>
                            <a:schemeClr val="bg1"/>
                          </a:solidFill>
                          <a:latin typeface="+mn-lt"/>
                          <a:ea typeface="+mn-ea"/>
                          <a:cs typeface="+mn-cs"/>
                        </a:rPr>
                        <a:t>Kamu Gözetimi, Muhasebe ve Denetim Standartları Kurumunun Yetkisi </a:t>
                      </a:r>
                    </a:p>
                    <a:p>
                      <a:endParaRPr lang="tr-TR" sz="2000" dirty="0"/>
                    </a:p>
                  </a:txBody>
                  <a:tcPr>
                    <a:solidFill>
                      <a:srgbClr val="92D050"/>
                    </a:solidFill>
                  </a:tcPr>
                </a:tc>
                <a:extLst>
                  <a:ext uri="{0D108BD9-81ED-4DB2-BD59-A6C34878D82A}">
                    <a16:rowId xmlns:a16="http://schemas.microsoft.com/office/drawing/2014/main" val="3331957369"/>
                  </a:ext>
                </a:extLst>
              </a:tr>
              <a:tr h="7343535">
                <a:tc>
                  <a:txBody>
                    <a:bodyPr/>
                    <a:lstStyle/>
                    <a:p>
                      <a:pPr eaLnBrk="0" fontAlgn="base" hangingPunct="0"/>
                      <a:r>
                        <a:rPr lang="tr-TR" sz="2400" i="0" kern="1200" dirty="0">
                          <a:solidFill>
                            <a:schemeClr val="dk1"/>
                          </a:solidFill>
                          <a:effectLst/>
                          <a:latin typeface="+mn-lt"/>
                          <a:ea typeface="+mn-ea"/>
                          <a:cs typeface="+mn-cs"/>
                        </a:rPr>
                        <a:t>“MADDE 88- (1) 64 ilâ 88 inci madde hükümlerine tabi gerçek ve tüzel kişiler </a:t>
                      </a:r>
                      <a:r>
                        <a:rPr lang="tr-TR" sz="2400" b="1" i="0" kern="1200" dirty="0">
                          <a:solidFill>
                            <a:srgbClr val="C00000"/>
                          </a:solidFill>
                          <a:effectLst/>
                          <a:latin typeface="+mn-lt"/>
                          <a:ea typeface="+mn-ea"/>
                          <a:cs typeface="+mn-cs"/>
                        </a:rPr>
                        <a:t>gerek ticari defterlerini tutarken, gerek</a:t>
                      </a:r>
                      <a:r>
                        <a:rPr lang="tr-TR" sz="2400" i="0" kern="1200" dirty="0">
                          <a:solidFill>
                            <a:schemeClr val="dk1"/>
                          </a:solidFill>
                          <a:effectLst/>
                          <a:latin typeface="+mn-lt"/>
                          <a:ea typeface="+mn-ea"/>
                          <a:cs typeface="+mn-cs"/>
                        </a:rPr>
                        <a:t> münferit ve konsolide finansal tablolarını düzenlerken, </a:t>
                      </a:r>
                      <a:r>
                        <a:rPr lang="tr-TR" sz="2400" b="1" i="0" kern="1200" dirty="0">
                          <a:solidFill>
                            <a:srgbClr val="C00000"/>
                          </a:solidFill>
                          <a:effectLst/>
                          <a:latin typeface="+mn-lt"/>
                          <a:ea typeface="+mn-ea"/>
                          <a:cs typeface="+mn-cs"/>
                        </a:rPr>
                        <a:t>Türkiye Muhasebe Standartları Kurulu tarafından yayımlanan</a:t>
                      </a:r>
                      <a:r>
                        <a:rPr lang="tr-TR" sz="2400" b="1" i="0" kern="1200" dirty="0">
                          <a:solidFill>
                            <a:schemeClr val="dk1"/>
                          </a:solidFill>
                          <a:effectLst/>
                          <a:latin typeface="+mn-lt"/>
                          <a:ea typeface="+mn-ea"/>
                          <a:cs typeface="+mn-cs"/>
                        </a:rPr>
                        <a:t>, </a:t>
                      </a:r>
                      <a:r>
                        <a:rPr lang="tr-TR" sz="2400" i="0" kern="1200" dirty="0">
                          <a:solidFill>
                            <a:schemeClr val="dk1"/>
                          </a:solidFill>
                          <a:effectLst/>
                          <a:latin typeface="+mn-lt"/>
                          <a:ea typeface="+mn-ea"/>
                          <a:cs typeface="+mn-cs"/>
                        </a:rPr>
                        <a:t>Türkiye Muhasebe Standartlarına, kavramsal çerçevede yer alan muhasebe ilkelerine ve bunların ayrılmaz parçası olan yorumlara aynen uymak ve bunları uygulamak zorundadırlar. ……» </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400" kern="1200" dirty="0">
                          <a:solidFill>
                            <a:schemeClr val="dk1"/>
                          </a:solidFill>
                          <a:latin typeface="+mn-lt"/>
                          <a:ea typeface="+mn-ea"/>
                          <a:cs typeface="+mn-cs"/>
                        </a:rPr>
                        <a:t>MADDE 88 – (1) 64 ilâ 88 inci madde hükümlerine tabi gerçek ve tüzel kişiler münferit ve konsolide finansal tablolarını düzenlerken, </a:t>
                      </a:r>
                      <a:r>
                        <a:rPr lang="tr-TR" sz="2400" b="1" kern="1200" dirty="0">
                          <a:solidFill>
                            <a:srgbClr val="7030A0"/>
                          </a:solidFill>
                          <a:latin typeface="+mn-lt"/>
                          <a:ea typeface="+mn-ea"/>
                          <a:cs typeface="+mn-cs"/>
                        </a:rPr>
                        <a:t>Kamu Gözetimi, Muhasebe ve Denetim Standartları Kurumu tarafından yayımlanan,</a:t>
                      </a:r>
                      <a:r>
                        <a:rPr lang="tr-TR" sz="2400" b="1" kern="1200" dirty="0">
                          <a:solidFill>
                            <a:schemeClr val="dk1"/>
                          </a:solidFill>
                          <a:latin typeface="+mn-lt"/>
                          <a:ea typeface="+mn-ea"/>
                          <a:cs typeface="+mn-cs"/>
                        </a:rPr>
                        <a:t> </a:t>
                      </a:r>
                      <a:r>
                        <a:rPr lang="tr-TR" sz="2400" kern="1200" dirty="0">
                          <a:solidFill>
                            <a:schemeClr val="dk1"/>
                          </a:solidFill>
                          <a:latin typeface="+mn-lt"/>
                          <a:ea typeface="+mn-ea"/>
                          <a:cs typeface="+mn-cs"/>
                        </a:rPr>
                        <a:t>Türkiye Muhasebe Standartlarına, kavramsal çerçevede yer alan muhasebe ilkelerine ve bunların ayrılmaz parçası olan yorumlara uymak ve bunları uygulamak zorundadır. ..»</a:t>
                      </a:r>
                    </a:p>
                    <a:p>
                      <a:endParaRPr lang="tr-TR" sz="2400" dirty="0"/>
                    </a:p>
                  </a:txBody>
                  <a:tcPr>
                    <a:solidFill>
                      <a:schemeClr val="accent6">
                        <a:lumMod val="20000"/>
                        <a:lumOff val="80000"/>
                      </a:schemeClr>
                    </a:solidFill>
                  </a:tcPr>
                </a:tc>
                <a:extLst>
                  <a:ext uri="{0D108BD9-81ED-4DB2-BD59-A6C34878D82A}">
                    <a16:rowId xmlns:a16="http://schemas.microsoft.com/office/drawing/2014/main" val="1064860870"/>
                  </a:ext>
                </a:extLst>
              </a:tr>
            </a:tbl>
          </a:graphicData>
        </a:graphic>
      </p:graphicFrame>
      <p:sp>
        <p:nvSpPr>
          <p:cNvPr id="4" name="Slayt Numarası Yer Tutucusu 3">
            <a:extLst>
              <a:ext uri="{FF2B5EF4-FFF2-40B4-BE49-F238E27FC236}">
                <a16:creationId xmlns:a16="http://schemas.microsoft.com/office/drawing/2014/main" id="{B5985AA3-2761-4AF6-8598-57741E927D94}"/>
              </a:ext>
            </a:extLst>
          </p:cNvPr>
          <p:cNvSpPr>
            <a:spLocks noGrp="1"/>
          </p:cNvSpPr>
          <p:nvPr>
            <p:ph type="sldNum" sz="quarter" idx="12"/>
          </p:nvPr>
        </p:nvSpPr>
        <p:spPr/>
        <p:txBody>
          <a:bodyPr/>
          <a:lstStyle/>
          <a:p>
            <a:fld id="{8A7A6979-0714-4377-B894-6BE4C2D6E202}" type="slidenum">
              <a:rPr lang="en-US" smtClean="0"/>
              <a:pPr/>
              <a:t>14</a:t>
            </a:fld>
            <a:endParaRPr lang="en-US" dirty="0"/>
          </a:p>
        </p:txBody>
      </p:sp>
    </p:spTree>
    <p:extLst>
      <p:ext uri="{BB962C8B-B14F-4D97-AF65-F5344CB8AC3E}">
        <p14:creationId xmlns:p14="http://schemas.microsoft.com/office/powerpoint/2010/main" val="17268670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157A83BC-7073-4EA8-900F-70575386B8CA}"/>
              </a:ext>
            </a:extLst>
          </p:cNvPr>
          <p:cNvGraphicFramePr>
            <a:graphicFrameLocks noGrp="1"/>
          </p:cNvGraphicFramePr>
          <p:nvPr>
            <p:extLst>
              <p:ext uri="{D42A27DB-BD31-4B8C-83A1-F6EECF244321}">
                <p14:modId xmlns:p14="http://schemas.microsoft.com/office/powerpoint/2010/main" val="3435610575"/>
              </p:ext>
            </p:extLst>
          </p:nvPr>
        </p:nvGraphicFramePr>
        <p:xfrm>
          <a:off x="584200" y="393700"/>
          <a:ext cx="10985500" cy="6464053"/>
        </p:xfrm>
        <a:graphic>
          <a:graphicData uri="http://schemas.openxmlformats.org/drawingml/2006/table">
            <a:tbl>
              <a:tblPr firstRow="1" bandRow="1">
                <a:tableStyleId>{F5AB1C69-6EDB-4FF4-983F-18BD219EF322}</a:tableStyleId>
              </a:tblPr>
              <a:tblGrid>
                <a:gridCol w="5734920">
                  <a:extLst>
                    <a:ext uri="{9D8B030D-6E8A-4147-A177-3AD203B41FA5}">
                      <a16:colId xmlns:a16="http://schemas.microsoft.com/office/drawing/2014/main" val="3475919466"/>
                    </a:ext>
                  </a:extLst>
                </a:gridCol>
                <a:gridCol w="5250580">
                  <a:extLst>
                    <a:ext uri="{9D8B030D-6E8A-4147-A177-3AD203B41FA5}">
                      <a16:colId xmlns:a16="http://schemas.microsoft.com/office/drawing/2014/main" val="2132580808"/>
                    </a:ext>
                  </a:extLst>
                </a:gridCol>
              </a:tblGrid>
              <a:tr h="781680">
                <a:tc>
                  <a:txBody>
                    <a:bodyPr/>
                    <a:lstStyle/>
                    <a:p>
                      <a:r>
                        <a:rPr lang="tr-TR" sz="2800" i="0" dirty="0"/>
                        <a:t>6102 Sayılı Kanun</a:t>
                      </a:r>
                    </a:p>
                    <a:p>
                      <a:r>
                        <a:rPr lang="tr-TR" sz="2800" i="0" dirty="0"/>
                        <a:t>Geçici 1-(4)</a:t>
                      </a:r>
                    </a:p>
                  </a:txBody>
                  <a:tcPr>
                    <a:solidFill>
                      <a:srgbClr val="92D050"/>
                    </a:solidFill>
                  </a:tcPr>
                </a:tc>
                <a:tc>
                  <a:txBody>
                    <a:bodyPr/>
                    <a:lstStyle/>
                    <a:p>
                      <a:r>
                        <a:rPr lang="tr-TR" sz="2800" i="0" dirty="0"/>
                        <a:t>6335 Sayılı Kanun</a:t>
                      </a:r>
                    </a:p>
                    <a:p>
                      <a:r>
                        <a:rPr lang="tr-TR" sz="2800" i="0" dirty="0"/>
                        <a:t>Madde 36 ile değiştirilmiştir.</a:t>
                      </a:r>
                    </a:p>
                  </a:txBody>
                  <a:tcPr>
                    <a:solidFill>
                      <a:srgbClr val="92D050"/>
                    </a:solidFill>
                  </a:tcPr>
                </a:tc>
                <a:extLst>
                  <a:ext uri="{0D108BD9-81ED-4DB2-BD59-A6C34878D82A}">
                    <a16:rowId xmlns:a16="http://schemas.microsoft.com/office/drawing/2014/main" val="3331957369"/>
                  </a:ext>
                </a:extLst>
              </a:tr>
              <a:tr h="5519173">
                <a:tc>
                  <a:txBody>
                    <a:bodyPr/>
                    <a:lstStyle/>
                    <a:p>
                      <a:pPr marL="0" marR="0" lvl="0" indent="0" algn="l" defTabSz="914400" rtl="0" eaLnBrk="0" fontAlgn="base" latinLnBrk="0" hangingPunct="0">
                        <a:lnSpc>
                          <a:spcPct val="100000"/>
                        </a:lnSpc>
                        <a:spcBef>
                          <a:spcPts val="0"/>
                        </a:spcBef>
                        <a:spcAft>
                          <a:spcPts val="0"/>
                        </a:spcAft>
                        <a:buClrTx/>
                        <a:buSzTx/>
                        <a:buFontTx/>
                        <a:buNone/>
                        <a:tabLst/>
                        <a:defRPr/>
                      </a:pPr>
                      <a:r>
                        <a:rPr lang="tr-TR" sz="2800" b="0" i="0" kern="1200" dirty="0">
                          <a:solidFill>
                            <a:schemeClr val="dk1"/>
                          </a:solidFill>
                          <a:effectLst/>
                          <a:latin typeface="+mn-lt"/>
                          <a:ea typeface="+mn-ea"/>
                          <a:cs typeface="+mn-cs"/>
                        </a:rPr>
                        <a:t>(4) </a:t>
                      </a:r>
                      <a:r>
                        <a:rPr lang="tr-TR" sz="2800" b="0" i="0" kern="1200" dirty="0">
                          <a:solidFill>
                            <a:srgbClr val="C00000"/>
                          </a:solidFill>
                          <a:effectLst/>
                          <a:latin typeface="+mn-lt"/>
                          <a:ea typeface="+mn-ea"/>
                          <a:cs typeface="+mn-cs"/>
                        </a:rPr>
                        <a:t>Türkiye Muhasebe Standartları Kurulu, küçük ölçekli işletmeleri KOBİ/</a:t>
                      </a:r>
                      <a:r>
                        <a:rPr lang="tr-TR" sz="2800" b="0" i="0" kern="1200" dirty="0" err="1">
                          <a:solidFill>
                            <a:srgbClr val="C00000"/>
                          </a:solidFill>
                          <a:effectLst/>
                          <a:latin typeface="+mn-lt"/>
                          <a:ea typeface="+mn-ea"/>
                          <a:cs typeface="+mn-cs"/>
                        </a:rPr>
                        <a:t>TFRS’ndan</a:t>
                      </a:r>
                      <a:r>
                        <a:rPr lang="tr-TR" sz="2800" b="0" i="0" kern="1200" dirty="0">
                          <a:solidFill>
                            <a:srgbClr val="C00000"/>
                          </a:solidFill>
                          <a:effectLst/>
                          <a:latin typeface="+mn-lt"/>
                          <a:ea typeface="+mn-ea"/>
                          <a:cs typeface="+mn-cs"/>
                        </a:rPr>
                        <a:t> </a:t>
                      </a:r>
                      <a:r>
                        <a:rPr lang="tr-TR" sz="2800" b="0" i="0" kern="1200" dirty="0">
                          <a:solidFill>
                            <a:schemeClr val="tx1"/>
                          </a:solidFill>
                          <a:effectLst/>
                          <a:latin typeface="+mn-lt"/>
                          <a:ea typeface="+mn-ea"/>
                          <a:cs typeface="+mn-cs"/>
                        </a:rPr>
                        <a:t>kısmen veya tamamen muaf tutmaya</a:t>
                      </a:r>
                      <a:r>
                        <a:rPr lang="tr-TR" sz="2800" b="0" i="0" kern="1200" dirty="0">
                          <a:solidFill>
                            <a:schemeClr val="dk1"/>
                          </a:solidFill>
                          <a:effectLst/>
                          <a:latin typeface="+mn-lt"/>
                          <a:ea typeface="+mn-ea"/>
                          <a:cs typeface="+mn-cs"/>
                        </a:rPr>
                        <a:t> veya bunlar için ayrı standartlar belirlemeye yetkilidir.</a:t>
                      </a:r>
                      <a:endParaRPr lang="tr-TR" sz="3600" i="0" dirty="0"/>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800" dirty="0"/>
                        <a:t>(4) </a:t>
                      </a:r>
                      <a:r>
                        <a:rPr lang="tr-TR" sz="2800" dirty="0">
                          <a:solidFill>
                            <a:srgbClr val="7030A0"/>
                          </a:solidFill>
                        </a:rPr>
                        <a:t>Kamu Gözetimi, Muhasebe ve Denetim Standartları Kurumu, değişik işletme büyüklükleri, sektörler ve kâr amacı gütmeyen kuruluşlar itibarıyla Türkiye Muhasebe Standartlarından </a:t>
                      </a:r>
                      <a:r>
                        <a:rPr lang="tr-TR" sz="2800" dirty="0"/>
                        <a:t>muaf olacakları tespit etmeye veya bunlar için ayrı düzenlemeler yapmaya yetkilidir</a:t>
                      </a:r>
                    </a:p>
                    <a:p>
                      <a:pPr marL="0" marR="0" lvl="0" indent="0" algn="l" defTabSz="914400" rtl="0" eaLnBrk="1" fontAlgn="auto" latinLnBrk="0" hangingPunct="1">
                        <a:lnSpc>
                          <a:spcPct val="100000"/>
                        </a:lnSpc>
                        <a:spcBef>
                          <a:spcPts val="0"/>
                        </a:spcBef>
                        <a:spcAft>
                          <a:spcPts val="0"/>
                        </a:spcAft>
                        <a:buClrTx/>
                        <a:buSzTx/>
                        <a:buFontTx/>
                        <a:buNone/>
                        <a:tabLst/>
                        <a:defRPr/>
                      </a:pPr>
                      <a:endParaRPr lang="tr-TR" sz="2400" b="1" i="0" dirty="0">
                        <a:solidFill>
                          <a:srgbClr val="C00000"/>
                        </a:solidFill>
                      </a:endParaRPr>
                    </a:p>
                  </a:txBody>
                  <a:tcPr>
                    <a:solidFill>
                      <a:schemeClr val="accent6">
                        <a:lumMod val="20000"/>
                        <a:lumOff val="80000"/>
                      </a:schemeClr>
                    </a:solidFill>
                  </a:tcPr>
                </a:tc>
                <a:extLst>
                  <a:ext uri="{0D108BD9-81ED-4DB2-BD59-A6C34878D82A}">
                    <a16:rowId xmlns:a16="http://schemas.microsoft.com/office/drawing/2014/main" val="1064860870"/>
                  </a:ext>
                </a:extLst>
              </a:tr>
            </a:tbl>
          </a:graphicData>
        </a:graphic>
      </p:graphicFrame>
      <p:sp>
        <p:nvSpPr>
          <p:cNvPr id="4" name="Slayt Numarası Yer Tutucusu 3">
            <a:extLst>
              <a:ext uri="{FF2B5EF4-FFF2-40B4-BE49-F238E27FC236}">
                <a16:creationId xmlns:a16="http://schemas.microsoft.com/office/drawing/2014/main" id="{0544E4B7-4CBE-442D-A71A-96C64C26F090}"/>
              </a:ext>
            </a:extLst>
          </p:cNvPr>
          <p:cNvSpPr>
            <a:spLocks noGrp="1"/>
          </p:cNvSpPr>
          <p:nvPr>
            <p:ph type="sldNum" sz="quarter" idx="12"/>
          </p:nvPr>
        </p:nvSpPr>
        <p:spPr/>
        <p:txBody>
          <a:bodyPr/>
          <a:lstStyle/>
          <a:p>
            <a:fld id="{8A7A6979-0714-4377-B894-6BE4C2D6E202}" type="slidenum">
              <a:rPr lang="en-US" smtClean="0"/>
              <a:pPr/>
              <a:t>15</a:t>
            </a:fld>
            <a:endParaRPr lang="en-US" dirty="0"/>
          </a:p>
        </p:txBody>
      </p:sp>
    </p:spTree>
    <p:extLst>
      <p:ext uri="{BB962C8B-B14F-4D97-AF65-F5344CB8AC3E}">
        <p14:creationId xmlns:p14="http://schemas.microsoft.com/office/powerpoint/2010/main" val="1261047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157A83BC-7073-4EA8-900F-70575386B8CA}"/>
              </a:ext>
            </a:extLst>
          </p:cNvPr>
          <p:cNvGraphicFramePr>
            <a:graphicFrameLocks noGrp="1"/>
          </p:cNvGraphicFramePr>
          <p:nvPr>
            <p:extLst>
              <p:ext uri="{D42A27DB-BD31-4B8C-83A1-F6EECF244321}">
                <p14:modId xmlns:p14="http://schemas.microsoft.com/office/powerpoint/2010/main" val="990544262"/>
              </p:ext>
            </p:extLst>
          </p:nvPr>
        </p:nvGraphicFramePr>
        <p:xfrm>
          <a:off x="444500" y="182880"/>
          <a:ext cx="11404600" cy="6547104"/>
        </p:xfrm>
        <a:graphic>
          <a:graphicData uri="http://schemas.openxmlformats.org/drawingml/2006/table">
            <a:tbl>
              <a:tblPr firstRow="1" bandRow="1">
                <a:tableStyleId>{F5AB1C69-6EDB-4FF4-983F-18BD219EF322}</a:tableStyleId>
              </a:tblPr>
              <a:tblGrid>
                <a:gridCol w="6095814">
                  <a:extLst>
                    <a:ext uri="{9D8B030D-6E8A-4147-A177-3AD203B41FA5}">
                      <a16:colId xmlns:a16="http://schemas.microsoft.com/office/drawing/2014/main" val="3475919466"/>
                    </a:ext>
                  </a:extLst>
                </a:gridCol>
                <a:gridCol w="5308786">
                  <a:extLst>
                    <a:ext uri="{9D8B030D-6E8A-4147-A177-3AD203B41FA5}">
                      <a16:colId xmlns:a16="http://schemas.microsoft.com/office/drawing/2014/main" val="2132580808"/>
                    </a:ext>
                  </a:extLst>
                </a:gridCol>
              </a:tblGrid>
              <a:tr h="1633875">
                <a:tc>
                  <a:txBody>
                    <a:bodyPr/>
                    <a:lstStyle/>
                    <a:p>
                      <a:pPr eaLnBrk="0" fontAlgn="base" hangingPunct="0">
                        <a:lnSpc>
                          <a:spcPct val="107000"/>
                        </a:lnSpc>
                        <a:spcAft>
                          <a:spcPts val="0"/>
                        </a:spcAft>
                      </a:pPr>
                      <a:r>
                        <a:rPr lang="tr-TR" sz="2400" b="1" i="0" dirty="0">
                          <a:latin typeface="+mj-lt"/>
                          <a:ea typeface="Calibri" panose="020F0502020204030204" pitchFamily="34" charset="0"/>
                          <a:cs typeface="Times New Roman" panose="02020603050405020304" pitchFamily="18" charset="0"/>
                        </a:rPr>
                        <a:t>6102 Sayılı Kanun Madde 397(1)</a:t>
                      </a:r>
                    </a:p>
                    <a:p>
                      <a:pPr eaLnBrk="0" fontAlgn="base" hangingPunct="0">
                        <a:lnSpc>
                          <a:spcPct val="107000"/>
                        </a:lnSpc>
                        <a:spcAft>
                          <a:spcPts val="0"/>
                        </a:spcAft>
                      </a:pPr>
                      <a:r>
                        <a:rPr lang="tr-TR" sz="2400" b="1" i="0" dirty="0">
                          <a:latin typeface="+mj-lt"/>
                          <a:ea typeface="Calibri" panose="020F0502020204030204" pitchFamily="34" charset="0"/>
                          <a:cs typeface="Times New Roman" panose="02020603050405020304" pitchFamily="18" charset="0"/>
                        </a:rPr>
                        <a:t>Denetleme</a:t>
                      </a:r>
                      <a:endParaRPr lang="tr-TR" sz="2400" i="0" dirty="0">
                        <a:latin typeface="+mj-lt"/>
                        <a:ea typeface="Calibri" panose="020F0502020204030204" pitchFamily="34" charset="0"/>
                        <a:cs typeface="Times New Roman" panose="02020603050405020304" pitchFamily="18" charset="0"/>
                      </a:endParaRPr>
                    </a:p>
                    <a:p>
                      <a:pPr eaLnBrk="0" fontAlgn="base" hangingPunct="0">
                        <a:lnSpc>
                          <a:spcPct val="107000"/>
                        </a:lnSpc>
                        <a:spcAft>
                          <a:spcPts val="0"/>
                        </a:spcAft>
                      </a:pPr>
                      <a:r>
                        <a:rPr lang="tr-TR" sz="2400" b="1" i="0" dirty="0">
                          <a:latin typeface="+mj-lt"/>
                          <a:ea typeface="Calibri" panose="020F0502020204030204" pitchFamily="34" charset="0"/>
                          <a:cs typeface="Times New Roman" panose="02020603050405020304" pitchFamily="18" charset="0"/>
                        </a:rPr>
                        <a:t>A-Genel olarak</a:t>
                      </a:r>
                      <a:endParaRPr lang="tr-TR" sz="2400" i="0" dirty="0">
                        <a:latin typeface="+mj-lt"/>
                        <a:ea typeface="Calibri" panose="020F0502020204030204" pitchFamily="34" charset="0"/>
                        <a:cs typeface="Times New Roman" panose="02020603050405020304" pitchFamily="18" charset="0"/>
                      </a:endParaRPr>
                    </a:p>
                    <a:p>
                      <a:endParaRPr lang="tr-TR" sz="2400" i="0" dirty="0"/>
                    </a:p>
                  </a:txBody>
                  <a:tcPr>
                    <a:solidFill>
                      <a:srgbClr val="92D050"/>
                    </a:solidFill>
                  </a:tcPr>
                </a:tc>
                <a:tc>
                  <a:txBody>
                    <a:bodyPr/>
                    <a:lstStyle/>
                    <a:p>
                      <a:pPr eaLnBrk="0" fontAlgn="base" hangingPunct="0">
                        <a:lnSpc>
                          <a:spcPct val="107000"/>
                        </a:lnSpc>
                        <a:spcAft>
                          <a:spcPts val="0"/>
                        </a:spcAft>
                      </a:pPr>
                      <a:r>
                        <a:rPr lang="tr-TR" sz="2400" b="1" i="0" dirty="0">
                          <a:latin typeface="Calibri" panose="020F0502020204030204" pitchFamily="34" charset="0"/>
                          <a:ea typeface="Calibri" panose="020F0502020204030204" pitchFamily="34" charset="0"/>
                          <a:cs typeface="Times New Roman" panose="02020603050405020304" pitchFamily="18" charset="0"/>
                        </a:rPr>
                        <a:t>6335 Sayılı Kanun Madde 18</a:t>
                      </a:r>
                    </a:p>
                    <a:p>
                      <a:pPr eaLnBrk="0" fontAlgn="base" hangingPunct="0">
                        <a:lnSpc>
                          <a:spcPct val="107000"/>
                        </a:lnSpc>
                        <a:spcAft>
                          <a:spcPts val="0"/>
                        </a:spcAft>
                      </a:pPr>
                      <a:r>
                        <a:rPr lang="tr-TR" sz="2400" i="0" dirty="0">
                          <a:latin typeface="Calibri" panose="020F0502020204030204" pitchFamily="34" charset="0"/>
                          <a:ea typeface="Calibri" panose="020F0502020204030204" pitchFamily="34" charset="0"/>
                          <a:cs typeface="Times New Roman" panose="02020603050405020304" pitchFamily="18" charset="0"/>
                        </a:rPr>
                        <a:t>Denetleme</a:t>
                      </a:r>
                    </a:p>
                    <a:p>
                      <a:r>
                        <a:rPr lang="tr-TR" sz="2400" i="0" dirty="0"/>
                        <a:t>A-Genel olarak</a:t>
                      </a:r>
                    </a:p>
                  </a:txBody>
                  <a:tcPr>
                    <a:solidFill>
                      <a:srgbClr val="92D050"/>
                    </a:solidFill>
                  </a:tcPr>
                </a:tc>
                <a:extLst>
                  <a:ext uri="{0D108BD9-81ED-4DB2-BD59-A6C34878D82A}">
                    <a16:rowId xmlns:a16="http://schemas.microsoft.com/office/drawing/2014/main" val="3331957369"/>
                  </a:ext>
                </a:extLst>
              </a:tr>
              <a:tr h="4913229">
                <a:tc>
                  <a:txBody>
                    <a:bodyPr/>
                    <a:lstStyle/>
                    <a:p>
                      <a:pPr marL="0" marR="0" lvl="0" indent="0" algn="l" defTabSz="914400" rtl="0" eaLnBrk="0" fontAlgn="base" latinLnBrk="0" hangingPunct="0">
                        <a:lnSpc>
                          <a:spcPct val="100000"/>
                        </a:lnSpc>
                        <a:spcBef>
                          <a:spcPts val="0"/>
                        </a:spcBef>
                        <a:spcAft>
                          <a:spcPts val="0"/>
                        </a:spcAft>
                        <a:buClrTx/>
                        <a:buSzTx/>
                        <a:buFontTx/>
                        <a:buNone/>
                        <a:tabLst/>
                        <a:defRPr/>
                      </a:pPr>
                      <a:r>
                        <a:rPr lang="tr-TR" sz="2400" i="0" dirty="0">
                          <a:latin typeface="Calibri" panose="020F0502020204030204" pitchFamily="34" charset="0"/>
                          <a:ea typeface="Calibri" panose="020F0502020204030204" pitchFamily="34" charset="0"/>
                          <a:cs typeface="Times New Roman" panose="02020603050405020304" pitchFamily="18" charset="0"/>
                        </a:rPr>
                        <a:t>MADDE 397- (1) «</a:t>
                      </a:r>
                      <a:r>
                        <a:rPr lang="tr-TR" sz="2400" b="1" i="0" dirty="0">
                          <a:solidFill>
                            <a:srgbClr val="C00000"/>
                          </a:solidFill>
                          <a:latin typeface="Calibri" panose="020F0502020204030204" pitchFamily="34" charset="0"/>
                          <a:ea typeface="Calibri" panose="020F0502020204030204" pitchFamily="34" charset="0"/>
                          <a:cs typeface="Times New Roman" panose="02020603050405020304" pitchFamily="18" charset="0"/>
                        </a:rPr>
                        <a:t>Anonim şirketin </a:t>
                      </a:r>
                      <a:r>
                        <a:rPr lang="tr-TR" sz="2400" i="0" dirty="0">
                          <a:latin typeface="Calibri" panose="020F0502020204030204" pitchFamily="34" charset="0"/>
                          <a:ea typeface="Calibri" panose="020F0502020204030204" pitchFamily="34" charset="0"/>
                          <a:cs typeface="Times New Roman" panose="02020603050405020304" pitchFamily="18" charset="0"/>
                        </a:rPr>
                        <a:t>ve şirketler topluluğunun finansal tabloları denetçi tarafından, uluslararası denetim standartlarıyla uyumlu Türkiye Denetim Standartlarına göre denetlenir. …»</a:t>
                      </a:r>
                      <a:endParaRPr lang="tr-TR" sz="2400" i="0" dirty="0"/>
                    </a:p>
                  </a:txBody>
                  <a:tcPr>
                    <a:solidFill>
                      <a:schemeClr val="accent6">
                        <a:lumMod val="20000"/>
                        <a:lumOff val="80000"/>
                      </a:schemeClr>
                    </a:solidFill>
                  </a:tcPr>
                </a:tc>
                <a:tc>
                  <a:txBody>
                    <a:bodyPr/>
                    <a:lstStyle/>
                    <a:p>
                      <a:r>
                        <a:rPr lang="tr-TR" sz="2400" dirty="0">
                          <a:solidFill>
                            <a:srgbClr val="C00000"/>
                          </a:solidFill>
                        </a:rPr>
                        <a:t>«Dördüncü fıkra uyarınca </a:t>
                      </a:r>
                      <a:r>
                        <a:rPr lang="tr-TR" sz="2400" b="1" dirty="0">
                          <a:solidFill>
                            <a:srgbClr val="C00000"/>
                          </a:solidFill>
                        </a:rPr>
                        <a:t>denetime tabi olan anonim şirketlerin</a:t>
                      </a:r>
                      <a:r>
                        <a:rPr lang="tr-TR" sz="2400" dirty="0"/>
                        <a:t> ve şirketler topluluğunun finansal tabloları denetçi tarafından, </a:t>
                      </a:r>
                      <a:r>
                        <a:rPr lang="tr-TR" sz="2400" dirty="0">
                          <a:solidFill>
                            <a:srgbClr val="C00000"/>
                          </a:solidFill>
                        </a:rPr>
                        <a:t>Kamu Gözetimi, Muhasebe ve Denetim Standartları Kurumunca yayımlanan </a:t>
                      </a:r>
                      <a:r>
                        <a:rPr lang="tr-TR" sz="2400" dirty="0"/>
                        <a:t>uluslararası denetim standartlarıyla uyumlu Türkiye Denetim Standartlarına göre denetlenir. …….»</a:t>
                      </a:r>
                      <a:endParaRPr lang="tr-TR" sz="2400" i="0" dirty="0"/>
                    </a:p>
                  </a:txBody>
                  <a:tcPr>
                    <a:solidFill>
                      <a:schemeClr val="accent6">
                        <a:lumMod val="20000"/>
                        <a:lumOff val="80000"/>
                      </a:schemeClr>
                    </a:solidFill>
                  </a:tcPr>
                </a:tc>
                <a:extLst>
                  <a:ext uri="{0D108BD9-81ED-4DB2-BD59-A6C34878D82A}">
                    <a16:rowId xmlns:a16="http://schemas.microsoft.com/office/drawing/2014/main" val="1064860870"/>
                  </a:ext>
                </a:extLst>
              </a:tr>
            </a:tbl>
          </a:graphicData>
        </a:graphic>
      </p:graphicFrame>
      <p:sp>
        <p:nvSpPr>
          <p:cNvPr id="4" name="Slayt Numarası Yer Tutucusu 3">
            <a:extLst>
              <a:ext uri="{FF2B5EF4-FFF2-40B4-BE49-F238E27FC236}">
                <a16:creationId xmlns:a16="http://schemas.microsoft.com/office/drawing/2014/main" id="{1A589AE0-98F1-4876-BF35-F460178BC8F2}"/>
              </a:ext>
            </a:extLst>
          </p:cNvPr>
          <p:cNvSpPr>
            <a:spLocks noGrp="1"/>
          </p:cNvSpPr>
          <p:nvPr>
            <p:ph type="sldNum" sz="quarter" idx="12"/>
          </p:nvPr>
        </p:nvSpPr>
        <p:spPr/>
        <p:txBody>
          <a:bodyPr/>
          <a:lstStyle/>
          <a:p>
            <a:fld id="{8A7A6979-0714-4377-B894-6BE4C2D6E202}" type="slidenum">
              <a:rPr lang="en-US" smtClean="0"/>
              <a:pPr/>
              <a:t>16</a:t>
            </a:fld>
            <a:endParaRPr lang="en-US" dirty="0"/>
          </a:p>
        </p:txBody>
      </p:sp>
    </p:spTree>
    <p:extLst>
      <p:ext uri="{BB962C8B-B14F-4D97-AF65-F5344CB8AC3E}">
        <p14:creationId xmlns:p14="http://schemas.microsoft.com/office/powerpoint/2010/main" val="763896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a:extLst>
              <a:ext uri="{FF2B5EF4-FFF2-40B4-BE49-F238E27FC236}">
                <a16:creationId xmlns:a16="http://schemas.microsoft.com/office/drawing/2014/main" id="{157A83BC-7073-4EA8-900F-70575386B8CA}"/>
              </a:ext>
            </a:extLst>
          </p:cNvPr>
          <p:cNvGraphicFramePr>
            <a:graphicFrameLocks noGrp="1"/>
          </p:cNvGraphicFramePr>
          <p:nvPr>
            <p:extLst>
              <p:ext uri="{D42A27DB-BD31-4B8C-83A1-F6EECF244321}">
                <p14:modId xmlns:p14="http://schemas.microsoft.com/office/powerpoint/2010/main" val="1643005290"/>
              </p:ext>
            </p:extLst>
          </p:nvPr>
        </p:nvGraphicFramePr>
        <p:xfrm>
          <a:off x="673100" y="292100"/>
          <a:ext cx="10807700" cy="6248400"/>
        </p:xfrm>
        <a:graphic>
          <a:graphicData uri="http://schemas.openxmlformats.org/drawingml/2006/table">
            <a:tbl>
              <a:tblPr firstRow="1" bandRow="1">
                <a:tableStyleId>{F5AB1C69-6EDB-4FF4-983F-18BD219EF322}</a:tableStyleId>
              </a:tblPr>
              <a:tblGrid>
                <a:gridCol w="228600">
                  <a:extLst>
                    <a:ext uri="{9D8B030D-6E8A-4147-A177-3AD203B41FA5}">
                      <a16:colId xmlns:a16="http://schemas.microsoft.com/office/drawing/2014/main" val="3475919466"/>
                    </a:ext>
                  </a:extLst>
                </a:gridCol>
                <a:gridCol w="10579100">
                  <a:extLst>
                    <a:ext uri="{9D8B030D-6E8A-4147-A177-3AD203B41FA5}">
                      <a16:colId xmlns:a16="http://schemas.microsoft.com/office/drawing/2014/main" val="2132580808"/>
                    </a:ext>
                  </a:extLst>
                </a:gridCol>
              </a:tblGrid>
              <a:tr h="1405993">
                <a:tc>
                  <a:txBody>
                    <a:bodyPr/>
                    <a:lstStyle/>
                    <a:p>
                      <a:endParaRPr lang="tr-TR" sz="2400" i="0" dirty="0"/>
                    </a:p>
                  </a:txBody>
                  <a:tcPr>
                    <a:solidFill>
                      <a:srgbClr val="92D050"/>
                    </a:solidFill>
                  </a:tcPr>
                </a:tc>
                <a:tc>
                  <a:txBody>
                    <a:bodyPr/>
                    <a:lstStyle/>
                    <a:p>
                      <a:pPr algn="ctr" eaLnBrk="0" fontAlgn="base" hangingPunct="0">
                        <a:lnSpc>
                          <a:spcPct val="107000"/>
                        </a:lnSpc>
                        <a:spcAft>
                          <a:spcPts val="0"/>
                        </a:spcAft>
                      </a:pPr>
                      <a:r>
                        <a:rPr lang="tr-TR" sz="2800" b="1" i="0" dirty="0">
                          <a:latin typeface="Calibri" panose="020F0502020204030204" pitchFamily="34" charset="0"/>
                          <a:ea typeface="Calibri" panose="020F0502020204030204" pitchFamily="34" charset="0"/>
                          <a:cs typeface="Times New Roman" panose="02020603050405020304" pitchFamily="18" charset="0"/>
                        </a:rPr>
                        <a:t>6335 Sayılı Kanun Madde 18</a:t>
                      </a:r>
                      <a:endParaRPr lang="tr-TR" sz="2800" i="0" dirty="0">
                        <a:latin typeface="Calibri" panose="020F0502020204030204" pitchFamily="34" charset="0"/>
                        <a:ea typeface="Calibri" panose="020F0502020204030204" pitchFamily="34" charset="0"/>
                        <a:cs typeface="Times New Roman" panose="02020603050405020304" pitchFamily="18" charset="0"/>
                      </a:endParaRPr>
                    </a:p>
                    <a:p>
                      <a:pPr algn="ctr"/>
                      <a:r>
                        <a:rPr lang="tr-TR" sz="2800" i="0" dirty="0"/>
                        <a:t>Denetleme</a:t>
                      </a:r>
                    </a:p>
                    <a:p>
                      <a:pPr algn="ctr"/>
                      <a:r>
                        <a:rPr lang="tr-TR" sz="2800" i="0" dirty="0"/>
                        <a:t>A-Genel olarak</a:t>
                      </a:r>
                    </a:p>
                  </a:txBody>
                  <a:tcPr>
                    <a:solidFill>
                      <a:srgbClr val="92D050"/>
                    </a:solidFill>
                  </a:tcPr>
                </a:tc>
                <a:extLst>
                  <a:ext uri="{0D108BD9-81ED-4DB2-BD59-A6C34878D82A}">
                    <a16:rowId xmlns:a16="http://schemas.microsoft.com/office/drawing/2014/main" val="3331957369"/>
                  </a:ext>
                </a:extLst>
              </a:tr>
              <a:tr h="4842407">
                <a:tc>
                  <a:txBody>
                    <a:bodyPr/>
                    <a:lstStyle/>
                    <a:p>
                      <a:pPr marL="0" marR="0" lvl="0" indent="0" algn="l" defTabSz="914400" rtl="0" eaLnBrk="0" fontAlgn="base" latinLnBrk="0" hangingPunct="0">
                        <a:lnSpc>
                          <a:spcPct val="100000"/>
                        </a:lnSpc>
                        <a:spcBef>
                          <a:spcPts val="0"/>
                        </a:spcBef>
                        <a:spcAft>
                          <a:spcPts val="0"/>
                        </a:spcAft>
                        <a:buClrTx/>
                        <a:buSzTx/>
                        <a:buFontTx/>
                        <a:buNone/>
                        <a:tabLst/>
                        <a:defRPr/>
                      </a:pPr>
                      <a:endParaRPr lang="tr-TR" sz="2400" i="0" dirty="0"/>
                    </a:p>
                  </a:txBody>
                  <a:tcPr>
                    <a:solidFill>
                      <a:schemeClr val="accent6">
                        <a:lumMod val="20000"/>
                        <a:lumOff val="80000"/>
                      </a:schemeClr>
                    </a:solidFill>
                  </a:tcPr>
                </a:tc>
                <a:tc>
                  <a:txBody>
                    <a:bodyPr/>
                    <a:lstStyle/>
                    <a:p>
                      <a:r>
                        <a:rPr lang="tr-TR" sz="3200" b="1" i="0" dirty="0"/>
                        <a:t>MADDE 397-(4) Eklenen fıkra</a:t>
                      </a:r>
                    </a:p>
                    <a:p>
                      <a:r>
                        <a:rPr lang="tr-TR" sz="3200" dirty="0"/>
                        <a:t>398 inci madde kapsamında denetime tabi olacak şirketler Bakanlar Kurulunca belirlenir</a:t>
                      </a:r>
                      <a:endParaRPr lang="tr-TR" sz="3200" i="0" dirty="0"/>
                    </a:p>
                  </a:txBody>
                  <a:tcPr>
                    <a:solidFill>
                      <a:schemeClr val="accent6">
                        <a:lumMod val="20000"/>
                        <a:lumOff val="80000"/>
                      </a:schemeClr>
                    </a:solidFill>
                  </a:tcPr>
                </a:tc>
                <a:extLst>
                  <a:ext uri="{0D108BD9-81ED-4DB2-BD59-A6C34878D82A}">
                    <a16:rowId xmlns:a16="http://schemas.microsoft.com/office/drawing/2014/main" val="1064860870"/>
                  </a:ext>
                </a:extLst>
              </a:tr>
            </a:tbl>
          </a:graphicData>
        </a:graphic>
      </p:graphicFrame>
      <p:sp>
        <p:nvSpPr>
          <p:cNvPr id="4" name="Slayt Numarası Yer Tutucusu 3">
            <a:extLst>
              <a:ext uri="{FF2B5EF4-FFF2-40B4-BE49-F238E27FC236}">
                <a16:creationId xmlns:a16="http://schemas.microsoft.com/office/drawing/2014/main" id="{E2C45806-9DA9-4766-9D1C-3E5D3441BB8E}"/>
              </a:ext>
            </a:extLst>
          </p:cNvPr>
          <p:cNvSpPr>
            <a:spLocks noGrp="1"/>
          </p:cNvSpPr>
          <p:nvPr>
            <p:ph type="sldNum" sz="quarter" idx="12"/>
          </p:nvPr>
        </p:nvSpPr>
        <p:spPr/>
        <p:txBody>
          <a:bodyPr/>
          <a:lstStyle/>
          <a:p>
            <a:fld id="{8A7A6979-0714-4377-B894-6BE4C2D6E202}" type="slidenum">
              <a:rPr lang="en-US" smtClean="0"/>
              <a:pPr/>
              <a:t>17</a:t>
            </a:fld>
            <a:endParaRPr lang="en-US" dirty="0"/>
          </a:p>
        </p:txBody>
      </p:sp>
    </p:spTree>
    <p:extLst>
      <p:ext uri="{BB962C8B-B14F-4D97-AF65-F5344CB8AC3E}">
        <p14:creationId xmlns:p14="http://schemas.microsoft.com/office/powerpoint/2010/main" val="2316630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091A996-CC18-443E-BEC2-8EB647EF5002}"/>
              </a:ext>
            </a:extLst>
          </p:cNvPr>
          <p:cNvSpPr/>
          <p:nvPr/>
        </p:nvSpPr>
        <p:spPr>
          <a:xfrm>
            <a:off x="469900" y="2349501"/>
            <a:ext cx="10909607" cy="3046988"/>
          </a:xfrm>
          <a:prstGeom prst="rect">
            <a:avLst/>
          </a:prstGeom>
        </p:spPr>
        <p:txBody>
          <a:bodyPr wrap="square">
            <a:spAutoFit/>
          </a:bodyPr>
          <a:lstStyle/>
          <a:p>
            <a:r>
              <a:rPr lang="tr-TR" sz="3200" b="1" dirty="0">
                <a:latin typeface="Arial Narrow" panose="020B0606020202030204" pitchFamily="34" charset="0"/>
              </a:rPr>
              <a:t>«Dördüncü fıkra kapsamı dışında kalan anonim şirketler</a:t>
            </a:r>
            <a:r>
              <a:rPr lang="tr-TR" sz="3200" dirty="0">
                <a:latin typeface="Arial Narrow" panose="020B0606020202030204" pitchFamily="34" charset="0"/>
              </a:rPr>
              <a:t>….bu fıkra hükümlerine göre denetlenir. Denetime ilişkin usul ve esaslar «…….»Gümrük ve Ticaret Bakanlığınca hazırlanan ve Bakanlar Kurulunca çıkarılacak yönetmelikle düzenlenir. Kanunun denetçinin sorumluluğuna ilişkin hükümleri, bu fıkra uyarınca denetim yapacak denetçilere de kıyasen uygulanır.» </a:t>
            </a:r>
          </a:p>
        </p:txBody>
      </p:sp>
      <p:sp>
        <p:nvSpPr>
          <p:cNvPr id="3" name="Dikdörtgen 2">
            <a:extLst>
              <a:ext uri="{FF2B5EF4-FFF2-40B4-BE49-F238E27FC236}">
                <a16:creationId xmlns:a16="http://schemas.microsoft.com/office/drawing/2014/main" id="{1B6D4274-C1D1-4506-98FB-A8826FE21B36}"/>
              </a:ext>
            </a:extLst>
          </p:cNvPr>
          <p:cNvSpPr/>
          <p:nvPr/>
        </p:nvSpPr>
        <p:spPr>
          <a:xfrm>
            <a:off x="660400" y="177800"/>
            <a:ext cx="10858807" cy="181588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tr-TR" sz="2800" b="1" dirty="0">
                <a:solidFill>
                  <a:schemeClr val="bg1"/>
                </a:solidFill>
              </a:rPr>
              <a:t>BAĞIMSIZ DENETİMİN KAPSAMI DIŞINDA KALAN ŞİRKETLERİN DENETİMİ</a:t>
            </a:r>
          </a:p>
          <a:p>
            <a:r>
              <a:rPr lang="tr-TR" sz="2800" b="1" dirty="0">
                <a:solidFill>
                  <a:schemeClr val="bg1"/>
                </a:solidFill>
              </a:rPr>
              <a:t>6455 Sayılı Kanun (28.03.2013) Madde 80 ile TTK Madde 397 eklenen 5.fıkra </a:t>
            </a:r>
          </a:p>
        </p:txBody>
      </p:sp>
      <p:sp>
        <p:nvSpPr>
          <p:cNvPr id="5" name="Slayt Numarası Yer Tutucusu 4">
            <a:extLst>
              <a:ext uri="{FF2B5EF4-FFF2-40B4-BE49-F238E27FC236}">
                <a16:creationId xmlns:a16="http://schemas.microsoft.com/office/drawing/2014/main" id="{B0A9AAA9-1A1F-4E6C-B450-FB4893BD5B15}"/>
              </a:ext>
            </a:extLst>
          </p:cNvPr>
          <p:cNvSpPr>
            <a:spLocks noGrp="1"/>
          </p:cNvSpPr>
          <p:nvPr>
            <p:ph type="sldNum" sz="quarter" idx="12"/>
          </p:nvPr>
        </p:nvSpPr>
        <p:spPr/>
        <p:txBody>
          <a:bodyPr/>
          <a:lstStyle/>
          <a:p>
            <a:fld id="{8A7A6979-0714-4377-B894-6BE4C2D6E202}" type="slidenum">
              <a:rPr lang="en-US" smtClean="0"/>
              <a:pPr/>
              <a:t>18</a:t>
            </a:fld>
            <a:endParaRPr lang="en-US" dirty="0"/>
          </a:p>
        </p:txBody>
      </p:sp>
    </p:spTree>
    <p:extLst>
      <p:ext uri="{BB962C8B-B14F-4D97-AF65-F5344CB8AC3E}">
        <p14:creationId xmlns:p14="http://schemas.microsoft.com/office/powerpoint/2010/main" val="17666216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92001E5-3D63-4FB2-B611-D650F3386A0E}"/>
              </a:ext>
            </a:extLst>
          </p:cNvPr>
          <p:cNvSpPr>
            <a:spLocks noGrp="1"/>
          </p:cNvSpPr>
          <p:nvPr>
            <p:ph type="title"/>
          </p:nvPr>
        </p:nvSpPr>
        <p:spPr>
          <a:xfrm>
            <a:off x="1079500" y="316992"/>
            <a:ext cx="9931400" cy="1188720"/>
          </a:xfrm>
          <a:solidFill>
            <a:srgbClr val="92D050"/>
          </a:solidFill>
        </p:spPr>
        <p:txBody>
          <a:bodyPr>
            <a:normAutofit fontScale="90000"/>
          </a:bodyPr>
          <a:lstStyle/>
          <a:p>
            <a:r>
              <a:rPr lang="tr-TR" b="1" dirty="0">
                <a:solidFill>
                  <a:schemeClr val="bg1"/>
                </a:solidFill>
                <a:latin typeface="Arial" panose="020B0604020202020204" pitchFamily="34" charset="0"/>
                <a:cs typeface="Arial" panose="020B0604020202020204" pitchFamily="34" charset="0"/>
              </a:rPr>
              <a:t>6335 sayılı yasa ile birlikte </a:t>
            </a:r>
            <a:br>
              <a:rPr lang="tr-TR" b="1" dirty="0">
                <a:solidFill>
                  <a:schemeClr val="bg1"/>
                </a:solidFill>
                <a:latin typeface="Arial" panose="020B0604020202020204" pitchFamily="34" charset="0"/>
                <a:cs typeface="Arial" panose="020B0604020202020204" pitchFamily="34" charset="0"/>
              </a:rPr>
            </a:br>
            <a:r>
              <a:rPr lang="tr-TR" b="1" dirty="0">
                <a:solidFill>
                  <a:schemeClr val="bg1"/>
                </a:solidFill>
                <a:latin typeface="Arial" panose="020B0604020202020204" pitchFamily="34" charset="0"/>
                <a:cs typeface="Arial" panose="020B0604020202020204" pitchFamily="34" charset="0"/>
              </a:rPr>
              <a:t>FİNANSAL RAPORLAMA VE BAĞIMSIZ DENETİMDE YASAL DURUM</a:t>
            </a:r>
          </a:p>
        </p:txBody>
      </p:sp>
      <p:sp>
        <p:nvSpPr>
          <p:cNvPr id="3" name="İçerik Yer Tutucusu 2">
            <a:extLst>
              <a:ext uri="{FF2B5EF4-FFF2-40B4-BE49-F238E27FC236}">
                <a16:creationId xmlns:a16="http://schemas.microsoft.com/office/drawing/2014/main" id="{62E6B63B-10AE-4A4B-B72D-B0DBB75037ED}"/>
              </a:ext>
            </a:extLst>
          </p:cNvPr>
          <p:cNvSpPr>
            <a:spLocks noGrp="1"/>
          </p:cNvSpPr>
          <p:nvPr>
            <p:ph idx="1"/>
          </p:nvPr>
        </p:nvSpPr>
        <p:spPr>
          <a:xfrm>
            <a:off x="965200" y="1943100"/>
            <a:ext cx="10261600" cy="3949700"/>
          </a:xfrm>
        </p:spPr>
        <p:txBody>
          <a:bodyPr>
            <a:normAutofit fontScale="92500" lnSpcReduction="20000"/>
          </a:bodyPr>
          <a:lstStyle/>
          <a:p>
            <a:pPr>
              <a:buFont typeface="Wingdings" panose="05000000000000000000" pitchFamily="2" charset="2"/>
              <a:buChar char="q"/>
            </a:pPr>
            <a:r>
              <a:rPr lang="tr-TR" sz="3200" dirty="0">
                <a:latin typeface="Arial" panose="020B0604020202020204" pitchFamily="34" charset="0"/>
                <a:cs typeface="Arial" panose="020B0604020202020204" pitchFamily="34" charset="0"/>
              </a:rPr>
              <a:t>Muhasebe Standartlarını zorunlu olarak uygulayacak  </a:t>
            </a:r>
          </a:p>
          <a:p>
            <a:pPr marL="0" indent="0">
              <a:buNone/>
            </a:pPr>
            <a:r>
              <a:rPr lang="tr-TR" sz="3200" dirty="0">
                <a:latin typeface="Arial" panose="020B0604020202020204" pitchFamily="34" charset="0"/>
                <a:cs typeface="Arial" panose="020B0604020202020204" pitchFamily="34" charset="0"/>
              </a:rPr>
              <a:t>   şirketler KGK tarafından belirlenecek,</a:t>
            </a:r>
          </a:p>
          <a:p>
            <a:pPr>
              <a:buFont typeface="Wingdings" panose="05000000000000000000" pitchFamily="2" charset="2"/>
              <a:buChar char="q"/>
            </a:pPr>
            <a:r>
              <a:rPr lang="tr-TR" sz="3200" dirty="0">
                <a:latin typeface="Arial" panose="020B0604020202020204" pitchFamily="34" charset="0"/>
                <a:cs typeface="Arial" panose="020B0604020202020204" pitchFamily="34" charset="0"/>
              </a:rPr>
              <a:t>Bağımsız Denetimi zorunlu olarak yaptıracak şirketler </a:t>
            </a:r>
          </a:p>
          <a:p>
            <a:pPr marL="0" indent="0">
              <a:buNone/>
            </a:pPr>
            <a:r>
              <a:rPr lang="tr-TR" sz="3200" dirty="0">
                <a:latin typeface="Arial" panose="020B0604020202020204" pitchFamily="34" charset="0"/>
                <a:cs typeface="Arial" panose="020B0604020202020204" pitchFamily="34" charset="0"/>
              </a:rPr>
              <a:t>   Bakanlar Kurulu tarafından belirlenecek,</a:t>
            </a:r>
          </a:p>
          <a:p>
            <a:pPr>
              <a:buFont typeface="Wingdings" panose="05000000000000000000" pitchFamily="2" charset="2"/>
              <a:buChar char="q"/>
            </a:pPr>
            <a:r>
              <a:rPr lang="tr-TR" sz="3200" dirty="0">
                <a:latin typeface="Arial" panose="020B0604020202020204" pitchFamily="34" charset="0"/>
                <a:cs typeface="Arial" panose="020B0604020202020204" pitchFamily="34" charset="0"/>
              </a:rPr>
              <a:t>Ticari Defterler </a:t>
            </a:r>
            <a:r>
              <a:rPr lang="tr-TR" sz="3200" dirty="0" err="1">
                <a:latin typeface="Arial" panose="020B0604020202020204" pitchFamily="34" charset="0"/>
                <a:cs typeface="Arial" panose="020B0604020202020204" pitchFamily="34" charset="0"/>
              </a:rPr>
              <a:t>VUK’na</a:t>
            </a:r>
            <a:r>
              <a:rPr lang="tr-TR" sz="3200" dirty="0">
                <a:latin typeface="Arial" panose="020B0604020202020204" pitchFamily="34" charset="0"/>
                <a:cs typeface="Arial" panose="020B0604020202020204" pitchFamily="34" charset="0"/>
              </a:rPr>
              <a:t> göre tutulmaya devam edilecek,</a:t>
            </a:r>
          </a:p>
          <a:p>
            <a:pPr>
              <a:buFont typeface="Wingdings" panose="05000000000000000000" pitchFamily="2" charset="2"/>
              <a:buChar char="q"/>
            </a:pPr>
            <a:endParaRPr lang="tr-TR" sz="3200" dirty="0">
              <a:latin typeface="Arial" panose="020B0604020202020204" pitchFamily="34" charset="0"/>
              <a:cs typeface="Arial" panose="020B0604020202020204" pitchFamily="34" charset="0"/>
            </a:endParaRPr>
          </a:p>
          <a:p>
            <a:pPr>
              <a:buFont typeface="Wingdings" panose="05000000000000000000" pitchFamily="2" charset="2"/>
              <a:buChar char="q"/>
            </a:pPr>
            <a:r>
              <a:rPr lang="tr-TR" sz="3200" dirty="0">
                <a:latin typeface="Arial" panose="020B0604020202020204" pitchFamily="34" charset="0"/>
                <a:cs typeface="Arial" panose="020B0604020202020204" pitchFamily="34" charset="0"/>
              </a:rPr>
              <a:t>Bağımsız Denetimin dışında kalan şirketlerin denetimi </a:t>
            </a:r>
          </a:p>
          <a:p>
            <a:pPr marL="0" indent="0">
              <a:buNone/>
            </a:pPr>
            <a:r>
              <a:rPr lang="tr-TR" sz="3200" dirty="0">
                <a:latin typeface="Arial" panose="020B0604020202020204" pitchFamily="34" charset="0"/>
                <a:cs typeface="Arial" panose="020B0604020202020204" pitchFamily="34" charset="0"/>
              </a:rPr>
              <a:t>   </a:t>
            </a:r>
            <a:r>
              <a:rPr lang="tr-TR" sz="3200" dirty="0" err="1">
                <a:latin typeface="Arial" panose="020B0604020202020204" pitchFamily="34" charset="0"/>
                <a:cs typeface="Arial" panose="020B0604020202020204" pitchFamily="34" charset="0"/>
              </a:rPr>
              <a:t>BBK’nca</a:t>
            </a:r>
            <a:r>
              <a:rPr lang="tr-TR" sz="3200" dirty="0">
                <a:latin typeface="Arial" panose="020B0604020202020204" pitchFamily="34" charset="0"/>
                <a:cs typeface="Arial" panose="020B0604020202020204" pitchFamily="34" charset="0"/>
              </a:rPr>
              <a:t> çıkarılacak yönetmeliğe göre yapılacak.</a:t>
            </a:r>
          </a:p>
          <a:p>
            <a:endParaRPr lang="tr-TR" sz="3200" dirty="0">
              <a:latin typeface="Arial" panose="020B0604020202020204" pitchFamily="34" charset="0"/>
              <a:cs typeface="Arial" panose="020B0604020202020204" pitchFamily="34" charset="0"/>
            </a:endParaRPr>
          </a:p>
        </p:txBody>
      </p:sp>
      <p:sp>
        <p:nvSpPr>
          <p:cNvPr id="5" name="Slayt Numarası Yer Tutucusu 4">
            <a:extLst>
              <a:ext uri="{FF2B5EF4-FFF2-40B4-BE49-F238E27FC236}">
                <a16:creationId xmlns:a16="http://schemas.microsoft.com/office/drawing/2014/main" id="{31025B77-90BA-4C63-90A7-A84489CF02DF}"/>
              </a:ext>
            </a:extLst>
          </p:cNvPr>
          <p:cNvSpPr>
            <a:spLocks noGrp="1"/>
          </p:cNvSpPr>
          <p:nvPr>
            <p:ph type="sldNum" sz="quarter" idx="12"/>
          </p:nvPr>
        </p:nvSpPr>
        <p:spPr/>
        <p:txBody>
          <a:bodyPr/>
          <a:lstStyle/>
          <a:p>
            <a:fld id="{8A7A6979-0714-4377-B894-6BE4C2D6E202}" type="slidenum">
              <a:rPr lang="en-US" smtClean="0"/>
              <a:pPr/>
              <a:t>19</a:t>
            </a:fld>
            <a:endParaRPr lang="en-US" dirty="0"/>
          </a:p>
        </p:txBody>
      </p:sp>
      <p:sp>
        <p:nvSpPr>
          <p:cNvPr id="4" name="Metin kutusu 3">
            <a:extLst>
              <a:ext uri="{FF2B5EF4-FFF2-40B4-BE49-F238E27FC236}">
                <a16:creationId xmlns:a16="http://schemas.microsoft.com/office/drawing/2014/main" id="{707C674E-397B-4D26-96E7-29E095021001}"/>
              </a:ext>
            </a:extLst>
          </p:cNvPr>
          <p:cNvSpPr txBox="1"/>
          <p:nvPr/>
        </p:nvSpPr>
        <p:spPr>
          <a:xfrm>
            <a:off x="2286000" y="6045200"/>
            <a:ext cx="7721600" cy="523220"/>
          </a:xfrm>
          <a:prstGeom prst="rect">
            <a:avLst/>
          </a:prstGeom>
          <a:solidFill>
            <a:srgbClr val="92D050"/>
          </a:solidFill>
        </p:spPr>
        <p:txBody>
          <a:bodyPr wrap="square" rtlCol="0">
            <a:spAutoFit/>
          </a:bodyPr>
          <a:lstStyle/>
          <a:p>
            <a:r>
              <a:rPr lang="tr-TR" sz="2800" dirty="0">
                <a:solidFill>
                  <a:schemeClr val="bg1"/>
                </a:solidFill>
              </a:rPr>
              <a:t>Böylelikle Büyük Ölçüde Başa Dönülmüş Oldu</a:t>
            </a:r>
          </a:p>
        </p:txBody>
      </p:sp>
    </p:spTree>
    <p:extLst>
      <p:ext uri="{BB962C8B-B14F-4D97-AF65-F5344CB8AC3E}">
        <p14:creationId xmlns:p14="http://schemas.microsoft.com/office/powerpoint/2010/main" val="2022510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8E124E-A6CB-495E-88D7-388626D625A5}"/>
              </a:ext>
            </a:extLst>
          </p:cNvPr>
          <p:cNvSpPr>
            <a:spLocks noGrp="1"/>
          </p:cNvSpPr>
          <p:nvPr>
            <p:ph type="title"/>
          </p:nvPr>
        </p:nvSpPr>
        <p:spPr>
          <a:xfrm>
            <a:off x="1384300" y="406400"/>
            <a:ext cx="9080500" cy="1358900"/>
          </a:xfrm>
          <a:solidFill>
            <a:srgbClr val="92D050"/>
          </a:solidFill>
          <a:ln>
            <a:solidFill>
              <a:schemeClr val="accent1"/>
            </a:solidFill>
          </a:ln>
        </p:spPr>
        <p:txBody>
          <a:bodyPr/>
          <a:lstStyle/>
          <a:p>
            <a:r>
              <a:rPr lang="tr-TR" b="1" dirty="0">
                <a:latin typeface="Arial" panose="020B0604020202020204" pitchFamily="34" charset="0"/>
                <a:cs typeface="Arial" panose="020B0604020202020204" pitchFamily="34" charset="0"/>
              </a:rPr>
              <a:t>SUNUM İÇERİĞİ</a:t>
            </a:r>
          </a:p>
        </p:txBody>
      </p:sp>
      <p:sp>
        <p:nvSpPr>
          <p:cNvPr id="3" name="İçerik Yer Tutucusu 2">
            <a:extLst>
              <a:ext uri="{FF2B5EF4-FFF2-40B4-BE49-F238E27FC236}">
                <a16:creationId xmlns:a16="http://schemas.microsoft.com/office/drawing/2014/main" id="{3C410145-EF5D-44CF-91C7-7DAD250A16C2}"/>
              </a:ext>
            </a:extLst>
          </p:cNvPr>
          <p:cNvSpPr>
            <a:spLocks noGrp="1"/>
          </p:cNvSpPr>
          <p:nvPr>
            <p:ph idx="1"/>
          </p:nvPr>
        </p:nvSpPr>
        <p:spPr>
          <a:xfrm>
            <a:off x="1320800" y="2324100"/>
            <a:ext cx="9055100" cy="3771900"/>
          </a:xfrm>
        </p:spPr>
        <p:txBody>
          <a:bodyPr>
            <a:normAutofit fontScale="85000" lnSpcReduction="20000"/>
          </a:bodyPr>
          <a:lstStyle/>
          <a:p>
            <a:pPr>
              <a:buFont typeface="Wingdings" panose="05000000000000000000" pitchFamily="2" charset="2"/>
              <a:buChar char="Ø"/>
            </a:pPr>
            <a:r>
              <a:rPr lang="tr-TR" sz="2800" dirty="0">
                <a:latin typeface="Arial" panose="020B0604020202020204" pitchFamily="34" charset="0"/>
                <a:cs typeface="Arial" panose="020B0604020202020204" pitchFamily="34" charset="0"/>
              </a:rPr>
              <a:t>6102 Sayılı Kanun’un Çıkarılmasında Etkili Olan Sebepler ve Yasalaşma Süreci</a:t>
            </a:r>
          </a:p>
          <a:p>
            <a:pPr>
              <a:buFont typeface="Wingdings" panose="05000000000000000000" pitchFamily="2" charset="2"/>
              <a:buChar char="Ø"/>
            </a:pPr>
            <a:r>
              <a:rPr lang="tr-TR" sz="2800" dirty="0">
                <a:latin typeface="Arial" panose="020B0604020202020204" pitchFamily="34" charset="0"/>
                <a:cs typeface="Arial" panose="020B0604020202020204" pitchFamily="34" charset="0"/>
              </a:rPr>
              <a:t>6335 Sayılı Yasadan Önce Finansal Raporlama Ve Denetim Açısından Getirdiği Yenilikler</a:t>
            </a:r>
          </a:p>
          <a:p>
            <a:pPr>
              <a:buFont typeface="Wingdings" panose="05000000000000000000" pitchFamily="2" charset="2"/>
              <a:buChar char="Ø"/>
            </a:pPr>
            <a:r>
              <a:rPr lang="tr-TR" sz="2800" dirty="0">
                <a:latin typeface="Arial" panose="020B0604020202020204" pitchFamily="34" charset="0"/>
                <a:cs typeface="Arial" panose="020B0604020202020204" pitchFamily="34" charset="0"/>
              </a:rPr>
              <a:t>6335 Sayılı Yasa Gerekçesi ve Yapılan Değişiklikler</a:t>
            </a:r>
          </a:p>
          <a:p>
            <a:pPr>
              <a:buFont typeface="Wingdings" panose="05000000000000000000" pitchFamily="2" charset="2"/>
              <a:buChar char="Ø"/>
            </a:pPr>
            <a:r>
              <a:rPr lang="tr-TR" sz="2800" dirty="0">
                <a:latin typeface="Arial" panose="020B0604020202020204" pitchFamily="34" charset="0"/>
                <a:cs typeface="Arial" panose="020B0604020202020204" pitchFamily="34" charset="0"/>
              </a:rPr>
              <a:t>Yaklaşık 6 Yıllık Uygulamada Ortaya Çıkan Temel Gelişmeler</a:t>
            </a:r>
          </a:p>
          <a:p>
            <a:pPr>
              <a:buFont typeface="Wingdings" panose="05000000000000000000" pitchFamily="2" charset="2"/>
              <a:buChar char="Ø"/>
            </a:pPr>
            <a:r>
              <a:rPr lang="tr-TR" sz="2800" dirty="0">
                <a:latin typeface="Arial" panose="020B0604020202020204" pitchFamily="34" charset="0"/>
                <a:cs typeface="Arial" panose="020B0604020202020204" pitchFamily="34" charset="0"/>
              </a:rPr>
              <a:t>Mevcut Durum</a:t>
            </a:r>
          </a:p>
          <a:p>
            <a:pPr>
              <a:buFont typeface="Wingdings" panose="05000000000000000000" pitchFamily="2" charset="2"/>
              <a:buChar char="Ø"/>
            </a:pPr>
            <a:r>
              <a:rPr lang="tr-TR" sz="2800" dirty="0">
                <a:latin typeface="Arial" panose="020B0604020202020204" pitchFamily="34" charset="0"/>
                <a:cs typeface="Arial" panose="020B0604020202020204" pitchFamily="34" charset="0"/>
              </a:rPr>
              <a:t>Öneriler</a:t>
            </a:r>
          </a:p>
          <a:p>
            <a:pPr marL="0" indent="0">
              <a:buNone/>
            </a:pPr>
            <a:r>
              <a:rPr lang="tr-TR" sz="2800" dirty="0">
                <a:latin typeface="Arial" panose="020B0604020202020204" pitchFamily="34" charset="0"/>
                <a:cs typeface="Arial" panose="020B0604020202020204" pitchFamily="34" charset="0"/>
              </a:rPr>
              <a:t> </a:t>
            </a:r>
          </a:p>
        </p:txBody>
      </p:sp>
      <p:sp>
        <p:nvSpPr>
          <p:cNvPr id="4" name="Slayt Numarası Yer Tutucusu 3">
            <a:extLst>
              <a:ext uri="{FF2B5EF4-FFF2-40B4-BE49-F238E27FC236}">
                <a16:creationId xmlns:a16="http://schemas.microsoft.com/office/drawing/2014/main" id="{54C0FE97-339E-4CA8-9869-38D41C42EDF8}"/>
              </a:ext>
            </a:extLst>
          </p:cNvPr>
          <p:cNvSpPr>
            <a:spLocks noGrp="1"/>
          </p:cNvSpPr>
          <p:nvPr>
            <p:ph type="sldNum" sz="quarter" idx="12"/>
          </p:nvPr>
        </p:nvSpPr>
        <p:spPr>
          <a:xfrm>
            <a:off x="10758922" y="6217920"/>
            <a:ext cx="365760" cy="365760"/>
          </a:xfrm>
        </p:spPr>
        <p:txBody>
          <a:bodyPr/>
          <a:lstStyle/>
          <a:p>
            <a:fld id="{8A7A6979-0714-4377-B894-6BE4C2D6E202}" type="slidenum">
              <a:rPr lang="en-US" smtClean="0"/>
              <a:pPr/>
              <a:t>2</a:t>
            </a:fld>
            <a:endParaRPr lang="en-US" dirty="0"/>
          </a:p>
        </p:txBody>
      </p:sp>
      <p:pic>
        <p:nvPicPr>
          <p:cNvPr id="1026" name="Picture 2" descr="Ä°Ã§erik ile ilgili gÃ¶rsel sonucu">
            <a:extLst>
              <a:ext uri="{FF2B5EF4-FFF2-40B4-BE49-F238E27FC236}">
                <a16:creationId xmlns:a16="http://schemas.microsoft.com/office/drawing/2014/main" id="{E0457880-1900-4CAD-94FE-6E0C9D6945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9932" y="393700"/>
            <a:ext cx="2042368" cy="1397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Ä°Ã§erik ile ilgili gÃ¶rsel sonucu">
            <a:extLst>
              <a:ext uri="{FF2B5EF4-FFF2-40B4-BE49-F238E27FC236}">
                <a16:creationId xmlns:a16="http://schemas.microsoft.com/office/drawing/2014/main" id="{29958D1A-9E40-4AAE-A877-379C44A909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100" y="381000"/>
            <a:ext cx="2019300" cy="139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63306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0915AE85-62B2-417C-8568-A4D819A9E9C2}"/>
              </a:ext>
            </a:extLst>
          </p:cNvPr>
          <p:cNvSpPr txBox="1"/>
          <p:nvPr/>
        </p:nvSpPr>
        <p:spPr>
          <a:xfrm>
            <a:off x="1219200" y="2055368"/>
            <a:ext cx="9095232" cy="1384995"/>
          </a:xfrm>
          <a:prstGeom prst="rect">
            <a:avLst/>
          </a:prstGeom>
          <a:solidFill>
            <a:schemeClr val="accent3">
              <a:lumMod val="50000"/>
            </a:schemeClr>
          </a:solidFill>
        </p:spPr>
        <p:txBody>
          <a:bodyPr wrap="square" rtlCol="0">
            <a:spAutoFit/>
          </a:bodyPr>
          <a:lstStyle/>
          <a:p>
            <a:pPr algn="ctr"/>
            <a:r>
              <a:rPr lang="tr-TR" sz="2800" dirty="0">
                <a:solidFill>
                  <a:schemeClr val="bg1"/>
                </a:solidFill>
              </a:rPr>
              <a:t>6 YILLIK UYGULAMADA FİNANSAL RAPORLAMA VE BAĞIMSIZ DENETİMLE İLGİLİ YAŞANAN TEMEL GELİŞMELER VE MEVCUT DURUM</a:t>
            </a:r>
          </a:p>
        </p:txBody>
      </p:sp>
      <p:sp>
        <p:nvSpPr>
          <p:cNvPr id="5" name="Dikdörtgen 4">
            <a:extLst>
              <a:ext uri="{FF2B5EF4-FFF2-40B4-BE49-F238E27FC236}">
                <a16:creationId xmlns:a16="http://schemas.microsoft.com/office/drawing/2014/main" id="{980E3C18-F607-4905-9965-B0E6E9B60EA3}"/>
              </a:ext>
            </a:extLst>
          </p:cNvPr>
          <p:cNvSpPr/>
          <p:nvPr/>
        </p:nvSpPr>
        <p:spPr>
          <a:xfrm>
            <a:off x="952500" y="368300"/>
            <a:ext cx="10147300" cy="1498600"/>
          </a:xfrm>
          <a:prstGeom prst="rect">
            <a:avLst/>
          </a:prstGeom>
          <a:solidFill>
            <a:srgbClr val="92D050"/>
          </a:solidFill>
        </p:spPr>
        <p:style>
          <a:lnRef idx="2">
            <a:schemeClr val="dk1"/>
          </a:lnRef>
          <a:fillRef idx="1">
            <a:schemeClr val="lt1"/>
          </a:fillRef>
          <a:effectRef idx="0">
            <a:schemeClr val="dk1"/>
          </a:effectRef>
          <a:fontRef idx="minor">
            <a:schemeClr val="dk1"/>
          </a:fontRef>
        </p:style>
        <p:txBody>
          <a:bodyPr rtlCol="0" anchor="ctr"/>
          <a:lstStyle/>
          <a:p>
            <a:pPr algn="ctr"/>
            <a:r>
              <a:rPr lang="tr-TR" sz="2400" b="1" dirty="0">
                <a:solidFill>
                  <a:schemeClr val="bg1"/>
                </a:solidFill>
              </a:rPr>
              <a:t>TTK’NIN FİNANSAL RAPORLAMA VE DENETİM AÇISINDAN HAYATIMIZA YANSIMALARI</a:t>
            </a:r>
          </a:p>
        </p:txBody>
      </p:sp>
      <p:sp>
        <p:nvSpPr>
          <p:cNvPr id="4" name="Slayt Numarası Yer Tutucusu 3">
            <a:extLst>
              <a:ext uri="{FF2B5EF4-FFF2-40B4-BE49-F238E27FC236}">
                <a16:creationId xmlns:a16="http://schemas.microsoft.com/office/drawing/2014/main" id="{E6F5BCA6-DE55-4CC2-B3F3-85EA7BC641AB}"/>
              </a:ext>
            </a:extLst>
          </p:cNvPr>
          <p:cNvSpPr>
            <a:spLocks noGrp="1"/>
          </p:cNvSpPr>
          <p:nvPr>
            <p:ph type="sldNum" sz="quarter" idx="12"/>
          </p:nvPr>
        </p:nvSpPr>
        <p:spPr/>
        <p:txBody>
          <a:bodyPr/>
          <a:lstStyle/>
          <a:p>
            <a:fld id="{8A7A6979-0714-4377-B894-6BE4C2D6E202}" type="slidenum">
              <a:rPr lang="en-US" smtClean="0"/>
              <a:pPr/>
              <a:t>20</a:t>
            </a:fld>
            <a:endParaRPr lang="en-US" dirty="0"/>
          </a:p>
        </p:txBody>
      </p:sp>
      <p:pic>
        <p:nvPicPr>
          <p:cNvPr id="3074" name="Picture 2" descr="geliÅmeler ile ilgili gÃ¶rsel sonucu">
            <a:extLst>
              <a:ext uri="{FF2B5EF4-FFF2-40B4-BE49-F238E27FC236}">
                <a16:creationId xmlns:a16="http://schemas.microsoft.com/office/drawing/2014/main" id="{DDF189D8-57D6-4237-83B1-69AEEC2DB3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7100" y="3746500"/>
            <a:ext cx="4533900" cy="226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36907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111A481C-74C2-4700-9B11-276625449A50}"/>
              </a:ext>
            </a:extLst>
          </p:cNvPr>
          <p:cNvSpPr/>
          <p:nvPr/>
        </p:nvSpPr>
        <p:spPr>
          <a:xfrm>
            <a:off x="901700" y="2463800"/>
            <a:ext cx="10353865" cy="34163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tr-TR" sz="2400" b="1" dirty="0">
                <a:latin typeface="Arial" panose="020B0604020202020204" pitchFamily="34" charset="0"/>
                <a:cs typeface="Arial" panose="020B0604020202020204" pitchFamily="34" charset="0"/>
              </a:rPr>
              <a:t>Amaç ve kapsam MADDE 1 ‒ </a:t>
            </a:r>
            <a:r>
              <a:rPr lang="tr-TR" sz="2400" dirty="0">
                <a:latin typeface="Arial" panose="020B0604020202020204" pitchFamily="34" charset="0"/>
                <a:cs typeface="Arial" panose="020B0604020202020204" pitchFamily="34" charset="0"/>
              </a:rPr>
              <a:t>(1) Bu Kanun Hükmünde Kararnamenin amacı; uluslararası standartlarla uyumlu </a:t>
            </a:r>
            <a:r>
              <a:rPr lang="tr-TR" sz="2400" b="1" dirty="0">
                <a:latin typeface="Arial" panose="020B0604020202020204" pitchFamily="34" charset="0"/>
                <a:cs typeface="Arial" panose="020B0604020202020204" pitchFamily="34" charset="0"/>
              </a:rPr>
              <a:t>Türkiye Muhasebe Standartlarını oluşturmak</a:t>
            </a:r>
            <a:r>
              <a:rPr lang="tr-TR" sz="2400" dirty="0">
                <a:latin typeface="Arial" panose="020B0604020202020204" pitchFamily="34" charset="0"/>
                <a:cs typeface="Arial" panose="020B0604020202020204" pitchFamily="34" charset="0"/>
              </a:rPr>
              <a:t> ve yayımlamak, bağımsız denetimde uygulama birliğini, gerekli güveni ve kaliteyi sağlamak, </a:t>
            </a:r>
            <a:r>
              <a:rPr lang="tr-TR" sz="2400" b="1" dirty="0">
                <a:latin typeface="Arial" panose="020B0604020202020204" pitchFamily="34" charset="0"/>
                <a:cs typeface="Arial" panose="020B0604020202020204" pitchFamily="34" charset="0"/>
              </a:rPr>
              <a:t>denetim standartlarını belirlemek</a:t>
            </a:r>
            <a:r>
              <a:rPr lang="tr-TR" sz="2400" dirty="0">
                <a:latin typeface="Arial" panose="020B0604020202020204" pitchFamily="34" charset="0"/>
                <a:cs typeface="Arial" panose="020B0604020202020204" pitchFamily="34" charset="0"/>
              </a:rPr>
              <a:t>, </a:t>
            </a:r>
            <a:r>
              <a:rPr lang="tr-TR" sz="2400" b="1" dirty="0">
                <a:latin typeface="Arial" panose="020B0604020202020204" pitchFamily="34" charset="0"/>
                <a:cs typeface="Arial" panose="020B0604020202020204" pitchFamily="34" charset="0"/>
              </a:rPr>
              <a:t>bağımsız denetçi ve bağımsız denetim kuruluşlarını yetkilendirmek</a:t>
            </a:r>
            <a:r>
              <a:rPr lang="tr-TR" sz="2400" dirty="0">
                <a:latin typeface="Arial" panose="020B0604020202020204" pitchFamily="34" charset="0"/>
                <a:cs typeface="Arial" panose="020B0604020202020204" pitchFamily="34" charset="0"/>
              </a:rPr>
              <a:t> ve bunların faaliyetlerini denetlemek ve </a:t>
            </a:r>
            <a:r>
              <a:rPr lang="tr-TR" sz="2400" b="1" dirty="0">
                <a:latin typeface="Arial" panose="020B0604020202020204" pitchFamily="34" charset="0"/>
                <a:cs typeface="Arial" panose="020B0604020202020204" pitchFamily="34" charset="0"/>
              </a:rPr>
              <a:t>bağımsız denetim alanında kamu gözetimi yapmak</a:t>
            </a:r>
            <a:r>
              <a:rPr lang="tr-TR" sz="2400" dirty="0">
                <a:latin typeface="Arial" panose="020B0604020202020204" pitchFamily="34" charset="0"/>
                <a:cs typeface="Arial" panose="020B0604020202020204" pitchFamily="34" charset="0"/>
              </a:rPr>
              <a:t> yetkisini haiz Kamu Gözetimi, Muhasebe ve Denetim Standartları Kurumunun kuruluş, teşkilat, görev, yetki ve sorumluluklarına ilişkin usul ve esasları düzenlemektir. </a:t>
            </a:r>
          </a:p>
        </p:txBody>
      </p:sp>
      <p:sp>
        <p:nvSpPr>
          <p:cNvPr id="7" name="Dikdörtgen 6">
            <a:extLst>
              <a:ext uri="{FF2B5EF4-FFF2-40B4-BE49-F238E27FC236}">
                <a16:creationId xmlns:a16="http://schemas.microsoft.com/office/drawing/2014/main" id="{CAAAA0A6-AA41-43CF-9FF5-87B424A55227}"/>
              </a:ext>
            </a:extLst>
          </p:cNvPr>
          <p:cNvSpPr/>
          <p:nvPr/>
        </p:nvSpPr>
        <p:spPr>
          <a:xfrm>
            <a:off x="952500" y="203200"/>
            <a:ext cx="10303065" cy="1596263"/>
          </a:xfrm>
          <a:prstGeom prst="rect">
            <a:avLst/>
          </a:prstGeom>
          <a:solidFill>
            <a:srgbClr val="92D050"/>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algn="ctr"/>
            <a:r>
              <a:rPr lang="tr-TR" sz="2400" b="1" dirty="0"/>
              <a:t>KAMU GÖZETİMİ, MUHASEBE VE DENETİM STANDARTLARI KURUMUNUN TEŞKİLAT VE GÖREVLERİ HAKKINDA 660 SAYILI KANUN HÜKMÜNDE KARARNAME</a:t>
            </a:r>
          </a:p>
          <a:p>
            <a:pPr algn="ctr"/>
            <a:r>
              <a:rPr lang="tr-TR" sz="2400" b="1" dirty="0"/>
              <a:t>29 Eylül 2011</a:t>
            </a:r>
          </a:p>
        </p:txBody>
      </p:sp>
      <p:sp>
        <p:nvSpPr>
          <p:cNvPr id="2" name="Metin kutusu 1">
            <a:extLst>
              <a:ext uri="{FF2B5EF4-FFF2-40B4-BE49-F238E27FC236}">
                <a16:creationId xmlns:a16="http://schemas.microsoft.com/office/drawing/2014/main" id="{BAD0EED0-CECA-4C92-9371-0C0D04AAD80D}"/>
              </a:ext>
            </a:extLst>
          </p:cNvPr>
          <p:cNvSpPr txBox="1"/>
          <p:nvPr/>
        </p:nvSpPr>
        <p:spPr>
          <a:xfrm>
            <a:off x="4305300" y="1930400"/>
            <a:ext cx="3606800" cy="461665"/>
          </a:xfrm>
          <a:prstGeom prst="rect">
            <a:avLst/>
          </a:prstGeom>
          <a:noFill/>
        </p:spPr>
        <p:txBody>
          <a:bodyPr wrap="square" rtlCol="0">
            <a:spAutoFit/>
          </a:bodyPr>
          <a:lstStyle/>
          <a:p>
            <a:pPr algn="ctr"/>
            <a:r>
              <a:rPr lang="tr-TR" sz="2400" b="1" dirty="0">
                <a:latin typeface="Arial" panose="020B0604020202020204" pitchFamily="34" charset="0"/>
                <a:cs typeface="Arial" panose="020B0604020202020204" pitchFamily="34" charset="0"/>
              </a:rPr>
              <a:t>660 SAYILI KHK </a:t>
            </a:r>
          </a:p>
        </p:txBody>
      </p:sp>
      <p:sp>
        <p:nvSpPr>
          <p:cNvPr id="4" name="Slayt Numarası Yer Tutucusu 3">
            <a:extLst>
              <a:ext uri="{FF2B5EF4-FFF2-40B4-BE49-F238E27FC236}">
                <a16:creationId xmlns:a16="http://schemas.microsoft.com/office/drawing/2014/main" id="{77F25ADD-5941-4A22-9997-1F5A26388A0A}"/>
              </a:ext>
            </a:extLst>
          </p:cNvPr>
          <p:cNvSpPr>
            <a:spLocks noGrp="1"/>
          </p:cNvSpPr>
          <p:nvPr>
            <p:ph type="sldNum" sz="quarter" idx="12"/>
          </p:nvPr>
        </p:nvSpPr>
        <p:spPr/>
        <p:txBody>
          <a:bodyPr/>
          <a:lstStyle/>
          <a:p>
            <a:fld id="{8A7A6979-0714-4377-B894-6BE4C2D6E202}" type="slidenum">
              <a:rPr lang="en-US" smtClean="0"/>
              <a:pPr/>
              <a:t>21</a:t>
            </a:fld>
            <a:endParaRPr lang="en-US" dirty="0"/>
          </a:p>
        </p:txBody>
      </p:sp>
    </p:spTree>
    <p:extLst>
      <p:ext uri="{BB962C8B-B14F-4D97-AF65-F5344CB8AC3E}">
        <p14:creationId xmlns:p14="http://schemas.microsoft.com/office/powerpoint/2010/main" val="5677246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4A38AC8-5799-4F04-A184-F1E97D517225}"/>
              </a:ext>
            </a:extLst>
          </p:cNvPr>
          <p:cNvSpPr/>
          <p:nvPr/>
        </p:nvSpPr>
        <p:spPr>
          <a:xfrm>
            <a:off x="829056" y="2074519"/>
            <a:ext cx="10363199" cy="34163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tr-TR" sz="2400" dirty="0">
                <a:solidFill>
                  <a:srgbClr val="333333"/>
                </a:solidFill>
                <a:latin typeface="Arial" panose="020B0604020202020204" pitchFamily="34" charset="0"/>
                <a:ea typeface="Calibri" panose="020F0502020204030204" pitchFamily="34" charset="0"/>
              </a:rPr>
              <a:t>6362 sayılı Kanunun 62’nci maddesi ile SPK </a:t>
            </a:r>
          </a:p>
          <a:p>
            <a:endParaRPr lang="tr-TR" sz="2400" dirty="0">
              <a:solidFill>
                <a:srgbClr val="333333"/>
              </a:solidFill>
              <a:latin typeface="Arial" panose="020B0604020202020204" pitchFamily="34" charset="0"/>
              <a:ea typeface="Calibri" panose="020F0502020204030204" pitchFamily="34" charset="0"/>
            </a:endParaRPr>
          </a:p>
          <a:p>
            <a:r>
              <a:rPr lang="tr-TR" sz="2400" dirty="0">
                <a:solidFill>
                  <a:srgbClr val="333333"/>
                </a:solidFill>
                <a:latin typeface="Arial" panose="020B0604020202020204" pitchFamily="34" charset="0"/>
                <a:ea typeface="Calibri" panose="020F0502020204030204" pitchFamily="34" charset="0"/>
              </a:rPr>
              <a:t>aynı Kanunun 145’nci maddesi ile de   </a:t>
            </a:r>
          </a:p>
          <a:p>
            <a:r>
              <a:rPr lang="tr-TR" sz="2400" dirty="0">
                <a:solidFill>
                  <a:srgbClr val="333333"/>
                </a:solidFill>
                <a:latin typeface="Arial" panose="020B0604020202020204" pitchFamily="34" charset="0"/>
                <a:ea typeface="Calibri" panose="020F0502020204030204" pitchFamily="34" charset="0"/>
              </a:rPr>
              <a:t>BDDK </a:t>
            </a:r>
          </a:p>
          <a:p>
            <a:endParaRPr lang="tr-TR" sz="2400" dirty="0">
              <a:solidFill>
                <a:srgbClr val="333333"/>
              </a:solidFill>
              <a:latin typeface="Arial" panose="020B0604020202020204" pitchFamily="34" charset="0"/>
              <a:ea typeface="Calibri" panose="020F0502020204030204" pitchFamily="34" charset="0"/>
            </a:endParaRPr>
          </a:p>
          <a:p>
            <a:r>
              <a:rPr lang="tr-TR" sz="2400" dirty="0">
                <a:solidFill>
                  <a:srgbClr val="333333"/>
                </a:solidFill>
                <a:latin typeface="Arial" panose="020B0604020202020204" pitchFamily="34" charset="0"/>
                <a:ea typeface="Calibri" panose="020F0502020204030204" pitchFamily="34" charset="0"/>
              </a:rPr>
              <a:t>kendi alanında faaliyette bulunan firmaların bağımsız denetiminde </a:t>
            </a:r>
          </a:p>
          <a:p>
            <a:r>
              <a:rPr lang="tr-TR" sz="2400" dirty="0">
                <a:solidFill>
                  <a:srgbClr val="333333"/>
                </a:solidFill>
                <a:latin typeface="Arial" panose="020B0604020202020204" pitchFamily="34" charset="0"/>
                <a:ea typeface="Calibri" panose="020F0502020204030204" pitchFamily="34" charset="0"/>
              </a:rPr>
              <a:t>bağımsız denetime ve denetçilere ilişkin düzenleme yapma yetkisine tekrar kavuşmuşlardır.</a:t>
            </a:r>
          </a:p>
          <a:p>
            <a:endParaRPr lang="tr-TR" sz="2400" dirty="0">
              <a:solidFill>
                <a:srgbClr val="333333"/>
              </a:solidFill>
              <a:latin typeface="Arial" panose="020B0604020202020204" pitchFamily="34" charset="0"/>
              <a:ea typeface="Calibri" panose="020F0502020204030204" pitchFamily="34" charset="0"/>
            </a:endParaRPr>
          </a:p>
        </p:txBody>
      </p:sp>
      <p:sp>
        <p:nvSpPr>
          <p:cNvPr id="6" name="Dikdörtgen 5">
            <a:extLst>
              <a:ext uri="{FF2B5EF4-FFF2-40B4-BE49-F238E27FC236}">
                <a16:creationId xmlns:a16="http://schemas.microsoft.com/office/drawing/2014/main" id="{9B09F23D-4525-4056-81B4-A31BFBAA2110}"/>
              </a:ext>
            </a:extLst>
          </p:cNvPr>
          <p:cNvSpPr/>
          <p:nvPr/>
        </p:nvSpPr>
        <p:spPr>
          <a:xfrm>
            <a:off x="829056" y="536956"/>
            <a:ext cx="10363199" cy="954107"/>
          </a:xfrm>
          <a:prstGeom prst="rect">
            <a:avLst/>
          </a:prstGeom>
          <a:solidFill>
            <a:srgbClr val="92D050"/>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algn="ctr"/>
            <a:r>
              <a:rPr lang="tr-TR" sz="2800" b="1" dirty="0"/>
              <a:t>6362 SAYILI KANUN</a:t>
            </a:r>
          </a:p>
          <a:p>
            <a:r>
              <a:rPr lang="tr-TR" sz="2800" dirty="0"/>
              <a:t>30/12/2012 Tarih ve 28513 sayılı Resmi Gazete </a:t>
            </a:r>
          </a:p>
        </p:txBody>
      </p:sp>
      <p:sp>
        <p:nvSpPr>
          <p:cNvPr id="4" name="Slayt Numarası Yer Tutucusu 3">
            <a:extLst>
              <a:ext uri="{FF2B5EF4-FFF2-40B4-BE49-F238E27FC236}">
                <a16:creationId xmlns:a16="http://schemas.microsoft.com/office/drawing/2014/main" id="{54E80887-A0E1-4218-9D28-442D1A1A6451}"/>
              </a:ext>
            </a:extLst>
          </p:cNvPr>
          <p:cNvSpPr>
            <a:spLocks noGrp="1"/>
          </p:cNvSpPr>
          <p:nvPr>
            <p:ph type="sldNum" sz="quarter" idx="12"/>
          </p:nvPr>
        </p:nvSpPr>
        <p:spPr/>
        <p:txBody>
          <a:bodyPr/>
          <a:lstStyle/>
          <a:p>
            <a:fld id="{8A7A6979-0714-4377-B894-6BE4C2D6E202}" type="slidenum">
              <a:rPr lang="en-US" smtClean="0"/>
              <a:pPr/>
              <a:t>22</a:t>
            </a:fld>
            <a:endParaRPr lang="en-US" dirty="0"/>
          </a:p>
        </p:txBody>
      </p:sp>
    </p:spTree>
    <p:extLst>
      <p:ext uri="{BB962C8B-B14F-4D97-AF65-F5344CB8AC3E}">
        <p14:creationId xmlns:p14="http://schemas.microsoft.com/office/powerpoint/2010/main" val="30240544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a:extLst>
              <a:ext uri="{FF2B5EF4-FFF2-40B4-BE49-F238E27FC236}">
                <a16:creationId xmlns:a16="http://schemas.microsoft.com/office/drawing/2014/main" id="{418D7456-0129-4A01-835E-95F1894F6CB6}"/>
              </a:ext>
            </a:extLst>
          </p:cNvPr>
          <p:cNvSpPr/>
          <p:nvPr/>
        </p:nvSpPr>
        <p:spPr>
          <a:xfrm>
            <a:off x="1402080" y="2965703"/>
            <a:ext cx="9192768" cy="310854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endParaRPr lang="tr-TR" sz="2800" dirty="0">
              <a:solidFill>
                <a:srgbClr val="C00000"/>
              </a:solidFill>
              <a:latin typeface="Arial" panose="020B0604020202020204" pitchFamily="34" charset="0"/>
              <a:cs typeface="Arial" panose="020B0604020202020204" pitchFamily="34" charset="0"/>
            </a:endParaRPr>
          </a:p>
          <a:p>
            <a:pPr algn="ctr"/>
            <a:r>
              <a:rPr lang="tr-TR" sz="2800" dirty="0">
                <a:solidFill>
                  <a:srgbClr val="4B4B4B"/>
                </a:solidFill>
                <a:latin typeface="Arial" panose="020B0604020202020204" pitchFamily="34" charset="0"/>
                <a:cs typeface="Arial" panose="020B0604020202020204" pitchFamily="34" charset="0"/>
              </a:rPr>
              <a:t>“</a:t>
            </a:r>
            <a:r>
              <a:rPr lang="tr-TR" sz="2800" b="1" dirty="0">
                <a:solidFill>
                  <a:srgbClr val="4B4B4B"/>
                </a:solidFill>
                <a:latin typeface="Arial" panose="020B0604020202020204" pitchFamily="34" charset="0"/>
                <a:cs typeface="Arial" panose="020B0604020202020204" pitchFamily="34" charset="0"/>
              </a:rPr>
              <a:t>Büyük ve Orta Boy İşletmeler İçin Finansal Raporlama</a:t>
            </a:r>
          </a:p>
          <a:p>
            <a:pPr algn="ctr"/>
            <a:r>
              <a:rPr lang="tr-TR" sz="2800" b="1" dirty="0">
                <a:solidFill>
                  <a:srgbClr val="4B4B4B"/>
                </a:solidFill>
                <a:latin typeface="Arial" panose="020B0604020202020204" pitchFamily="34" charset="0"/>
                <a:cs typeface="Arial" panose="020B0604020202020204" pitchFamily="34" charset="0"/>
              </a:rPr>
              <a:t>(BOBİ FRS)</a:t>
            </a:r>
          </a:p>
          <a:p>
            <a:pPr algn="ctr"/>
            <a:r>
              <a:rPr lang="tr-TR" sz="2800" b="1" dirty="0">
                <a:solidFill>
                  <a:srgbClr val="4B4B4B"/>
                </a:solidFill>
                <a:latin typeface="Arial" panose="020B0604020202020204" pitchFamily="34" charset="0"/>
                <a:cs typeface="Arial" panose="020B0604020202020204" pitchFamily="34" charset="0"/>
              </a:rPr>
              <a:t>Standardı</a:t>
            </a:r>
            <a:r>
              <a:rPr lang="tr-TR" sz="2800" dirty="0">
                <a:solidFill>
                  <a:srgbClr val="4B4B4B"/>
                </a:solidFill>
                <a:latin typeface="Arial" panose="020B0604020202020204" pitchFamily="34" charset="0"/>
                <a:cs typeface="Arial" panose="020B0604020202020204" pitchFamily="34" charset="0"/>
              </a:rPr>
              <a:t>” </a:t>
            </a:r>
          </a:p>
          <a:p>
            <a:r>
              <a:rPr lang="tr-TR" sz="2800" dirty="0">
                <a:solidFill>
                  <a:srgbClr val="4B4B4B"/>
                </a:solidFill>
                <a:latin typeface="Arial" panose="020B0604020202020204" pitchFamily="34" charset="0"/>
                <a:cs typeface="Arial" panose="020B0604020202020204" pitchFamily="34" charset="0"/>
              </a:rPr>
              <a:t>29 Temmuz 2017 tarihli ve 30138 Sayılı Mükerrer Resmi </a:t>
            </a:r>
            <a:r>
              <a:rPr lang="tr-TR" sz="2800" dirty="0" err="1">
                <a:solidFill>
                  <a:srgbClr val="4B4B4B"/>
                </a:solidFill>
                <a:latin typeface="Arial" panose="020B0604020202020204" pitchFamily="34" charset="0"/>
                <a:cs typeface="Arial" panose="020B0604020202020204" pitchFamily="34" charset="0"/>
              </a:rPr>
              <a:t>Gazete’de</a:t>
            </a:r>
            <a:r>
              <a:rPr lang="tr-TR" sz="2800" dirty="0">
                <a:solidFill>
                  <a:srgbClr val="4B4B4B"/>
                </a:solidFill>
                <a:latin typeface="Arial" panose="020B0604020202020204" pitchFamily="34" charset="0"/>
                <a:cs typeface="Arial" panose="020B0604020202020204" pitchFamily="34" charset="0"/>
              </a:rPr>
              <a:t> yayımlanmıştır.</a:t>
            </a:r>
            <a:endParaRPr lang="tr-TR" sz="2800" dirty="0">
              <a:latin typeface="Arial" panose="020B0604020202020204" pitchFamily="34" charset="0"/>
              <a:cs typeface="Arial" panose="020B0604020202020204" pitchFamily="34" charset="0"/>
            </a:endParaRPr>
          </a:p>
        </p:txBody>
      </p:sp>
      <p:sp>
        <p:nvSpPr>
          <p:cNvPr id="2" name="Metin kutusu 1">
            <a:extLst>
              <a:ext uri="{FF2B5EF4-FFF2-40B4-BE49-F238E27FC236}">
                <a16:creationId xmlns:a16="http://schemas.microsoft.com/office/drawing/2014/main" id="{A0D3604D-A73E-4736-8F71-1690187BC2FF}"/>
              </a:ext>
            </a:extLst>
          </p:cNvPr>
          <p:cNvSpPr txBox="1"/>
          <p:nvPr/>
        </p:nvSpPr>
        <p:spPr>
          <a:xfrm>
            <a:off x="1397000" y="1257300"/>
            <a:ext cx="9197848"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tr-TR" sz="2400" dirty="0">
                <a:latin typeface="Arial" panose="020B0604020202020204" pitchFamily="34" charset="0"/>
                <a:cs typeface="Arial" panose="020B0604020202020204" pitchFamily="34" charset="0"/>
              </a:rPr>
              <a:t>ÇEŞİTLİ TARİHLERDE TFRS VE TDS YAYINLANDI</a:t>
            </a:r>
          </a:p>
          <a:p>
            <a:endParaRPr lang="tr-TR" sz="2400" dirty="0">
              <a:latin typeface="Arial" panose="020B0604020202020204" pitchFamily="34" charset="0"/>
              <a:cs typeface="Arial" panose="020B0604020202020204" pitchFamily="34" charset="0"/>
            </a:endParaRPr>
          </a:p>
          <a:p>
            <a:endParaRPr lang="tr-TR" sz="2400" dirty="0">
              <a:latin typeface="Arial" panose="020B0604020202020204" pitchFamily="34" charset="0"/>
              <a:cs typeface="Arial" panose="020B0604020202020204" pitchFamily="34" charset="0"/>
            </a:endParaRPr>
          </a:p>
        </p:txBody>
      </p:sp>
      <p:sp>
        <p:nvSpPr>
          <p:cNvPr id="4" name="Metin kutusu 3">
            <a:extLst>
              <a:ext uri="{FF2B5EF4-FFF2-40B4-BE49-F238E27FC236}">
                <a16:creationId xmlns:a16="http://schemas.microsoft.com/office/drawing/2014/main" id="{7EDCED5B-A087-45E5-B0BA-AE7BDEDF5880}"/>
              </a:ext>
            </a:extLst>
          </p:cNvPr>
          <p:cNvSpPr txBox="1"/>
          <p:nvPr/>
        </p:nvSpPr>
        <p:spPr>
          <a:xfrm>
            <a:off x="1402080" y="546100"/>
            <a:ext cx="9088120" cy="461665"/>
          </a:xfrm>
          <a:prstGeom prst="rect">
            <a:avLst/>
          </a:prstGeom>
          <a:noFill/>
        </p:spPr>
        <p:txBody>
          <a:bodyPr wrap="square" rtlCol="0">
            <a:spAutoFit/>
          </a:bodyPr>
          <a:lstStyle/>
          <a:p>
            <a:pPr algn="ctr"/>
            <a:r>
              <a:rPr lang="tr-TR" sz="2400" dirty="0"/>
              <a:t>KGK TARAFINDAN</a:t>
            </a:r>
          </a:p>
        </p:txBody>
      </p:sp>
      <p:sp>
        <p:nvSpPr>
          <p:cNvPr id="5" name="Metin kutusu 4">
            <a:extLst>
              <a:ext uri="{FF2B5EF4-FFF2-40B4-BE49-F238E27FC236}">
                <a16:creationId xmlns:a16="http://schemas.microsoft.com/office/drawing/2014/main" id="{4AE6BC45-3871-4648-B1AB-6F1E5585581B}"/>
              </a:ext>
            </a:extLst>
          </p:cNvPr>
          <p:cNvSpPr txBox="1"/>
          <p:nvPr/>
        </p:nvSpPr>
        <p:spPr>
          <a:xfrm>
            <a:off x="1397000" y="2413000"/>
            <a:ext cx="2407919" cy="523220"/>
          </a:xfrm>
          <a:prstGeom prst="rect">
            <a:avLst/>
          </a:prstGeom>
          <a:noFill/>
        </p:spPr>
        <p:txBody>
          <a:bodyPr wrap="square" rtlCol="0">
            <a:spAutoFit/>
          </a:bodyPr>
          <a:lstStyle/>
          <a:p>
            <a:r>
              <a:rPr lang="tr-TR" sz="2800" dirty="0"/>
              <a:t>Ayrıca</a:t>
            </a:r>
          </a:p>
        </p:txBody>
      </p:sp>
      <p:sp>
        <p:nvSpPr>
          <p:cNvPr id="7" name="Slayt Numarası Yer Tutucusu 6">
            <a:extLst>
              <a:ext uri="{FF2B5EF4-FFF2-40B4-BE49-F238E27FC236}">
                <a16:creationId xmlns:a16="http://schemas.microsoft.com/office/drawing/2014/main" id="{F50A4781-57F9-4FCE-BC86-CA03CACA488A}"/>
              </a:ext>
            </a:extLst>
          </p:cNvPr>
          <p:cNvSpPr>
            <a:spLocks noGrp="1"/>
          </p:cNvSpPr>
          <p:nvPr>
            <p:ph type="sldNum" sz="quarter" idx="12"/>
          </p:nvPr>
        </p:nvSpPr>
        <p:spPr/>
        <p:txBody>
          <a:bodyPr/>
          <a:lstStyle/>
          <a:p>
            <a:fld id="{8A7A6979-0714-4377-B894-6BE4C2D6E202}" type="slidenum">
              <a:rPr lang="en-US" smtClean="0"/>
              <a:pPr/>
              <a:t>23</a:t>
            </a:fld>
            <a:endParaRPr lang="en-US" dirty="0"/>
          </a:p>
        </p:txBody>
      </p:sp>
    </p:spTree>
    <p:extLst>
      <p:ext uri="{BB962C8B-B14F-4D97-AF65-F5344CB8AC3E}">
        <p14:creationId xmlns:p14="http://schemas.microsoft.com/office/powerpoint/2010/main" val="3125633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a:extLst>
              <a:ext uri="{FF2B5EF4-FFF2-40B4-BE49-F238E27FC236}">
                <a16:creationId xmlns:a16="http://schemas.microsoft.com/office/drawing/2014/main" id="{085E3CCC-E058-4252-A99A-5653920AC9B7}"/>
              </a:ext>
            </a:extLst>
          </p:cNvPr>
          <p:cNvSpPr>
            <a:spLocks noGrp="1"/>
          </p:cNvSpPr>
          <p:nvPr>
            <p:ph type="sldNum" sz="quarter" idx="12"/>
          </p:nvPr>
        </p:nvSpPr>
        <p:spPr/>
        <p:txBody>
          <a:bodyPr/>
          <a:lstStyle/>
          <a:p>
            <a:fld id="{8A7A6979-0714-4377-B894-6BE4C2D6E202}" type="slidenum">
              <a:rPr lang="en-US" smtClean="0"/>
              <a:pPr/>
              <a:t>24</a:t>
            </a:fld>
            <a:endParaRPr lang="en-US" dirty="0"/>
          </a:p>
        </p:txBody>
      </p:sp>
      <p:pic>
        <p:nvPicPr>
          <p:cNvPr id="1026" name="Picture 2" descr="http://www.iacturkey.com/wp-content/uploads/2018/09/tms1.png">
            <a:extLst>
              <a:ext uri="{FF2B5EF4-FFF2-40B4-BE49-F238E27FC236}">
                <a16:creationId xmlns:a16="http://schemas.microsoft.com/office/drawing/2014/main" id="{7B8E2280-6272-4A83-8B3E-83EDA718EF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 y="1104900"/>
            <a:ext cx="10617200" cy="5283200"/>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a:extLst>
              <a:ext uri="{FF2B5EF4-FFF2-40B4-BE49-F238E27FC236}">
                <a16:creationId xmlns:a16="http://schemas.microsoft.com/office/drawing/2014/main" id="{3A7B15FC-B3BE-4FAB-876E-3D67C8163954}"/>
              </a:ext>
            </a:extLst>
          </p:cNvPr>
          <p:cNvSpPr txBox="1"/>
          <p:nvPr/>
        </p:nvSpPr>
        <p:spPr>
          <a:xfrm flipH="1">
            <a:off x="-50800" y="38100"/>
            <a:ext cx="12242800" cy="954107"/>
          </a:xfrm>
          <a:prstGeom prst="rect">
            <a:avLst/>
          </a:prstGeom>
          <a:solidFill>
            <a:srgbClr val="92D050"/>
          </a:solidFill>
        </p:spPr>
        <p:txBody>
          <a:bodyPr wrap="square" rtlCol="0">
            <a:spAutoFit/>
          </a:bodyPr>
          <a:lstStyle/>
          <a:p>
            <a:pPr algn="ctr"/>
            <a:r>
              <a:rPr lang="tr-TR" sz="2800" b="1" dirty="0">
                <a:solidFill>
                  <a:schemeClr val="bg1"/>
                </a:solidFill>
              </a:rPr>
              <a:t>KGK’NIN TMS’NIN UYGULAMA KAPSAMINA İLİŞKİN </a:t>
            </a:r>
          </a:p>
          <a:p>
            <a:pPr algn="ctr"/>
            <a:r>
              <a:rPr lang="tr-TR" sz="2800" b="1" dirty="0">
                <a:solidFill>
                  <a:schemeClr val="bg1"/>
                </a:solidFill>
              </a:rPr>
              <a:t>19.09.2018 TARİHLİ KARARI</a:t>
            </a:r>
          </a:p>
        </p:txBody>
      </p:sp>
    </p:spTree>
    <p:extLst>
      <p:ext uri="{BB962C8B-B14F-4D97-AF65-F5344CB8AC3E}">
        <p14:creationId xmlns:p14="http://schemas.microsoft.com/office/powerpoint/2010/main" val="11462617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63241656-BC32-4D41-B296-4A6CFD506DF1}"/>
              </a:ext>
            </a:extLst>
          </p:cNvPr>
          <p:cNvGraphicFramePr>
            <a:graphicFrameLocks noGrp="1"/>
          </p:cNvGraphicFramePr>
          <p:nvPr>
            <p:extLst>
              <p:ext uri="{D42A27DB-BD31-4B8C-83A1-F6EECF244321}">
                <p14:modId xmlns:p14="http://schemas.microsoft.com/office/powerpoint/2010/main" val="3290718077"/>
              </p:ext>
            </p:extLst>
          </p:nvPr>
        </p:nvGraphicFramePr>
        <p:xfrm>
          <a:off x="1072896" y="3403601"/>
          <a:ext cx="9999179" cy="2692401"/>
        </p:xfrm>
        <a:graphic>
          <a:graphicData uri="http://schemas.openxmlformats.org/drawingml/2006/table">
            <a:tbl>
              <a:tblPr firstRow="1" bandRow="1">
                <a:tableStyleId>{5C22544A-7EE6-4342-B048-85BDC9FD1C3A}</a:tableStyleId>
              </a:tblPr>
              <a:tblGrid>
                <a:gridCol w="3220964">
                  <a:extLst>
                    <a:ext uri="{9D8B030D-6E8A-4147-A177-3AD203B41FA5}">
                      <a16:colId xmlns:a16="http://schemas.microsoft.com/office/drawing/2014/main" val="679321876"/>
                    </a:ext>
                  </a:extLst>
                </a:gridCol>
                <a:gridCol w="1355643">
                  <a:extLst>
                    <a:ext uri="{9D8B030D-6E8A-4147-A177-3AD203B41FA5}">
                      <a16:colId xmlns:a16="http://schemas.microsoft.com/office/drawing/2014/main" val="3605231301"/>
                    </a:ext>
                  </a:extLst>
                </a:gridCol>
                <a:gridCol w="1355643">
                  <a:extLst>
                    <a:ext uri="{9D8B030D-6E8A-4147-A177-3AD203B41FA5}">
                      <a16:colId xmlns:a16="http://schemas.microsoft.com/office/drawing/2014/main" val="1696421297"/>
                    </a:ext>
                  </a:extLst>
                </a:gridCol>
                <a:gridCol w="1355643">
                  <a:extLst>
                    <a:ext uri="{9D8B030D-6E8A-4147-A177-3AD203B41FA5}">
                      <a16:colId xmlns:a16="http://schemas.microsoft.com/office/drawing/2014/main" val="3885090463"/>
                    </a:ext>
                  </a:extLst>
                </a:gridCol>
                <a:gridCol w="1355643">
                  <a:extLst>
                    <a:ext uri="{9D8B030D-6E8A-4147-A177-3AD203B41FA5}">
                      <a16:colId xmlns:a16="http://schemas.microsoft.com/office/drawing/2014/main" val="780118387"/>
                    </a:ext>
                  </a:extLst>
                </a:gridCol>
                <a:gridCol w="1355643">
                  <a:extLst>
                    <a:ext uri="{9D8B030D-6E8A-4147-A177-3AD203B41FA5}">
                      <a16:colId xmlns:a16="http://schemas.microsoft.com/office/drawing/2014/main" val="798364960"/>
                    </a:ext>
                  </a:extLst>
                </a:gridCol>
              </a:tblGrid>
              <a:tr h="927103">
                <a:tc>
                  <a:txBody>
                    <a:bodyPr/>
                    <a:lstStyle/>
                    <a:p>
                      <a:r>
                        <a:rPr lang="tr-TR" sz="2400" b="1" kern="1200" dirty="0">
                          <a:solidFill>
                            <a:schemeClr val="lt1"/>
                          </a:solidFill>
                          <a:effectLst/>
                          <a:latin typeface="+mn-lt"/>
                          <a:ea typeface="+mn-ea"/>
                          <a:cs typeface="+mn-cs"/>
                        </a:rPr>
                        <a:t>Denetime Tabi Olma</a:t>
                      </a:r>
                    </a:p>
                    <a:p>
                      <a:r>
                        <a:rPr lang="tr-TR" sz="2400" b="1" kern="1200" dirty="0">
                          <a:solidFill>
                            <a:schemeClr val="lt1"/>
                          </a:solidFill>
                          <a:effectLst/>
                          <a:latin typeface="+mn-lt"/>
                          <a:ea typeface="+mn-ea"/>
                          <a:cs typeface="+mn-cs"/>
                        </a:rPr>
                        <a:t>Kriterleri </a:t>
                      </a:r>
                    </a:p>
                  </a:txBody>
                  <a:tcPr>
                    <a:solidFill>
                      <a:srgbClr val="92D050"/>
                    </a:solidFill>
                  </a:tcPr>
                </a:tc>
                <a:tc>
                  <a:txBody>
                    <a:bodyPr/>
                    <a:lstStyle/>
                    <a:p>
                      <a:r>
                        <a:rPr lang="tr-TR" sz="2400" dirty="0"/>
                        <a:t>2013</a:t>
                      </a:r>
                    </a:p>
                  </a:txBody>
                  <a:tcPr>
                    <a:solidFill>
                      <a:srgbClr val="92D050"/>
                    </a:solidFill>
                  </a:tcPr>
                </a:tc>
                <a:tc>
                  <a:txBody>
                    <a:bodyPr/>
                    <a:lstStyle/>
                    <a:p>
                      <a:r>
                        <a:rPr lang="tr-TR" sz="2400" dirty="0"/>
                        <a:t>2014</a:t>
                      </a:r>
                    </a:p>
                  </a:txBody>
                  <a:tcPr>
                    <a:solidFill>
                      <a:srgbClr val="92D050"/>
                    </a:solidFill>
                  </a:tcPr>
                </a:tc>
                <a:tc>
                  <a:txBody>
                    <a:bodyPr/>
                    <a:lstStyle/>
                    <a:p>
                      <a:r>
                        <a:rPr lang="tr-TR" sz="2400" dirty="0"/>
                        <a:t>2015</a:t>
                      </a:r>
                    </a:p>
                  </a:txBody>
                  <a:tcPr>
                    <a:solidFill>
                      <a:srgbClr val="92D050"/>
                    </a:solidFill>
                  </a:tcPr>
                </a:tc>
                <a:tc>
                  <a:txBody>
                    <a:bodyPr/>
                    <a:lstStyle/>
                    <a:p>
                      <a:r>
                        <a:rPr lang="tr-TR" sz="2400" dirty="0"/>
                        <a:t>2016-2017</a:t>
                      </a:r>
                    </a:p>
                  </a:txBody>
                  <a:tcPr>
                    <a:solidFill>
                      <a:srgbClr val="92D050"/>
                    </a:solidFill>
                  </a:tcPr>
                </a:tc>
                <a:tc>
                  <a:txBody>
                    <a:bodyPr/>
                    <a:lstStyle/>
                    <a:p>
                      <a:r>
                        <a:rPr lang="tr-TR" sz="2400" dirty="0"/>
                        <a:t>2018</a:t>
                      </a:r>
                    </a:p>
                  </a:txBody>
                  <a:tcPr>
                    <a:solidFill>
                      <a:srgbClr val="92D050"/>
                    </a:solidFill>
                  </a:tcPr>
                </a:tc>
                <a:extLst>
                  <a:ext uri="{0D108BD9-81ED-4DB2-BD59-A6C34878D82A}">
                    <a16:rowId xmlns:a16="http://schemas.microsoft.com/office/drawing/2014/main" val="3708425538"/>
                  </a:ext>
                </a:extLst>
              </a:tr>
              <a:tr h="648972">
                <a:tc>
                  <a:txBody>
                    <a:bodyPr/>
                    <a:lstStyle/>
                    <a:p>
                      <a:r>
                        <a:rPr lang="tr-TR" sz="2400" b="1" dirty="0"/>
                        <a:t>Aktif Toplamı</a:t>
                      </a:r>
                    </a:p>
                  </a:txBody>
                  <a:tcPr/>
                </a:tc>
                <a:tc>
                  <a:txBody>
                    <a:bodyPr/>
                    <a:lstStyle/>
                    <a:p>
                      <a:r>
                        <a:rPr lang="tr-TR" sz="2400" dirty="0"/>
                        <a:t>150</a:t>
                      </a:r>
                    </a:p>
                  </a:txBody>
                  <a:tcPr/>
                </a:tc>
                <a:tc>
                  <a:txBody>
                    <a:bodyPr/>
                    <a:lstStyle/>
                    <a:p>
                      <a:r>
                        <a:rPr lang="tr-TR" sz="2400" dirty="0"/>
                        <a:t>75</a:t>
                      </a:r>
                    </a:p>
                  </a:txBody>
                  <a:tcPr/>
                </a:tc>
                <a:tc>
                  <a:txBody>
                    <a:bodyPr/>
                    <a:lstStyle/>
                    <a:p>
                      <a:r>
                        <a:rPr lang="tr-TR" sz="2400" dirty="0"/>
                        <a:t>50</a:t>
                      </a:r>
                    </a:p>
                  </a:txBody>
                  <a:tcPr/>
                </a:tc>
                <a:tc>
                  <a:txBody>
                    <a:bodyPr/>
                    <a:lstStyle/>
                    <a:p>
                      <a:r>
                        <a:rPr lang="tr-TR" sz="2400" dirty="0"/>
                        <a:t>40</a:t>
                      </a:r>
                    </a:p>
                  </a:txBody>
                  <a:tcPr/>
                </a:tc>
                <a:tc>
                  <a:txBody>
                    <a:bodyPr/>
                    <a:lstStyle/>
                    <a:p>
                      <a:r>
                        <a:rPr lang="tr-TR" sz="2400" dirty="0"/>
                        <a:t>35</a:t>
                      </a:r>
                    </a:p>
                  </a:txBody>
                  <a:tcPr/>
                </a:tc>
                <a:extLst>
                  <a:ext uri="{0D108BD9-81ED-4DB2-BD59-A6C34878D82A}">
                    <a16:rowId xmlns:a16="http://schemas.microsoft.com/office/drawing/2014/main" val="110549210"/>
                  </a:ext>
                </a:extLst>
              </a:tr>
              <a:tr h="467354">
                <a:tc>
                  <a:txBody>
                    <a:bodyPr/>
                    <a:lstStyle/>
                    <a:p>
                      <a:r>
                        <a:rPr lang="tr-TR" sz="2400" b="1" dirty="0"/>
                        <a:t>Yıllık Net Satış</a:t>
                      </a:r>
                    </a:p>
                  </a:txBody>
                  <a:tcPr/>
                </a:tc>
                <a:tc>
                  <a:txBody>
                    <a:bodyPr/>
                    <a:lstStyle/>
                    <a:p>
                      <a:r>
                        <a:rPr lang="tr-TR" sz="2400" dirty="0"/>
                        <a:t>200</a:t>
                      </a:r>
                    </a:p>
                  </a:txBody>
                  <a:tcPr/>
                </a:tc>
                <a:tc>
                  <a:txBody>
                    <a:bodyPr/>
                    <a:lstStyle/>
                    <a:p>
                      <a:r>
                        <a:rPr lang="tr-TR" sz="2400" dirty="0"/>
                        <a:t>150</a:t>
                      </a:r>
                    </a:p>
                  </a:txBody>
                  <a:tcPr/>
                </a:tc>
                <a:tc>
                  <a:txBody>
                    <a:bodyPr/>
                    <a:lstStyle/>
                    <a:p>
                      <a:r>
                        <a:rPr lang="tr-TR" sz="2400" dirty="0"/>
                        <a:t>100</a:t>
                      </a:r>
                    </a:p>
                  </a:txBody>
                  <a:tcPr/>
                </a:tc>
                <a:tc>
                  <a:txBody>
                    <a:bodyPr/>
                    <a:lstStyle/>
                    <a:p>
                      <a:r>
                        <a:rPr lang="tr-TR" sz="2400" dirty="0"/>
                        <a:t>80</a:t>
                      </a:r>
                    </a:p>
                  </a:txBody>
                  <a:tcPr/>
                </a:tc>
                <a:tc>
                  <a:txBody>
                    <a:bodyPr/>
                    <a:lstStyle/>
                    <a:p>
                      <a:r>
                        <a:rPr lang="tr-TR" sz="2400" dirty="0"/>
                        <a:t>70</a:t>
                      </a:r>
                    </a:p>
                  </a:txBody>
                  <a:tcPr/>
                </a:tc>
                <a:extLst>
                  <a:ext uri="{0D108BD9-81ED-4DB2-BD59-A6C34878D82A}">
                    <a16:rowId xmlns:a16="http://schemas.microsoft.com/office/drawing/2014/main" val="1079981175"/>
                  </a:ext>
                </a:extLst>
              </a:tr>
              <a:tr h="648972">
                <a:tc>
                  <a:txBody>
                    <a:bodyPr/>
                    <a:lstStyle/>
                    <a:p>
                      <a:r>
                        <a:rPr lang="tr-TR" sz="2400" b="1" dirty="0"/>
                        <a:t>Çalışan Sayısı</a:t>
                      </a:r>
                    </a:p>
                  </a:txBody>
                  <a:tcPr/>
                </a:tc>
                <a:tc>
                  <a:txBody>
                    <a:bodyPr/>
                    <a:lstStyle/>
                    <a:p>
                      <a:r>
                        <a:rPr lang="tr-TR" sz="2400" dirty="0"/>
                        <a:t>500</a:t>
                      </a:r>
                    </a:p>
                  </a:txBody>
                  <a:tcPr/>
                </a:tc>
                <a:tc>
                  <a:txBody>
                    <a:bodyPr/>
                    <a:lstStyle/>
                    <a:p>
                      <a:r>
                        <a:rPr lang="tr-TR" sz="2400" dirty="0"/>
                        <a:t>250</a:t>
                      </a:r>
                    </a:p>
                  </a:txBody>
                  <a:tcPr/>
                </a:tc>
                <a:tc>
                  <a:txBody>
                    <a:bodyPr/>
                    <a:lstStyle/>
                    <a:p>
                      <a:r>
                        <a:rPr lang="tr-TR" sz="2400" dirty="0"/>
                        <a:t>200</a:t>
                      </a:r>
                    </a:p>
                  </a:txBody>
                  <a:tcPr/>
                </a:tc>
                <a:tc>
                  <a:txBody>
                    <a:bodyPr/>
                    <a:lstStyle/>
                    <a:p>
                      <a:r>
                        <a:rPr lang="tr-TR" sz="2400" dirty="0"/>
                        <a:t>200</a:t>
                      </a:r>
                    </a:p>
                  </a:txBody>
                  <a:tcPr/>
                </a:tc>
                <a:tc>
                  <a:txBody>
                    <a:bodyPr/>
                    <a:lstStyle/>
                    <a:p>
                      <a:r>
                        <a:rPr lang="tr-TR" sz="2400" dirty="0"/>
                        <a:t>175</a:t>
                      </a:r>
                    </a:p>
                  </a:txBody>
                  <a:tcPr/>
                </a:tc>
                <a:extLst>
                  <a:ext uri="{0D108BD9-81ED-4DB2-BD59-A6C34878D82A}">
                    <a16:rowId xmlns:a16="http://schemas.microsoft.com/office/drawing/2014/main" val="1657118177"/>
                  </a:ext>
                </a:extLst>
              </a:tr>
            </a:tbl>
          </a:graphicData>
        </a:graphic>
      </p:graphicFrame>
      <p:sp>
        <p:nvSpPr>
          <p:cNvPr id="5" name="Dikdörtgen 4">
            <a:extLst>
              <a:ext uri="{FF2B5EF4-FFF2-40B4-BE49-F238E27FC236}">
                <a16:creationId xmlns:a16="http://schemas.microsoft.com/office/drawing/2014/main" id="{8B8F7CEC-A091-4AD5-8A83-97B361B1D727}"/>
              </a:ext>
            </a:extLst>
          </p:cNvPr>
          <p:cNvSpPr/>
          <p:nvPr/>
        </p:nvSpPr>
        <p:spPr>
          <a:xfrm>
            <a:off x="1081023" y="2554655"/>
            <a:ext cx="9986987" cy="830997"/>
          </a:xfrm>
          <a:prstGeom prst="rect">
            <a:avLst/>
          </a:prstGeom>
        </p:spPr>
        <p:txBody>
          <a:bodyPr wrap="square">
            <a:spAutoFit/>
          </a:bodyPr>
          <a:lstStyle/>
          <a:p>
            <a:r>
              <a:rPr lang="tr-TR" sz="2400" dirty="0"/>
              <a:t>(Karara Ekli (I) ve (II) Sayılı Liste Kapsamında Yer Almayan ve Halka Açık Sayılmayan Şirketler) </a:t>
            </a:r>
          </a:p>
        </p:txBody>
      </p:sp>
      <p:sp>
        <p:nvSpPr>
          <p:cNvPr id="7" name="Dikdörtgen 6">
            <a:extLst>
              <a:ext uri="{FF2B5EF4-FFF2-40B4-BE49-F238E27FC236}">
                <a16:creationId xmlns:a16="http://schemas.microsoft.com/office/drawing/2014/main" id="{3291ECE4-5D41-48DE-9614-C7678013DE3B}"/>
              </a:ext>
            </a:extLst>
          </p:cNvPr>
          <p:cNvSpPr/>
          <p:nvPr/>
        </p:nvSpPr>
        <p:spPr>
          <a:xfrm>
            <a:off x="1072895" y="459986"/>
            <a:ext cx="9986987" cy="523220"/>
          </a:xfrm>
          <a:prstGeom prst="rect">
            <a:avLst/>
          </a:prstGeom>
          <a:solidFill>
            <a:srgbClr val="92D050"/>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algn="ctr"/>
            <a:r>
              <a:rPr lang="tr-TR" sz="2800" b="1" dirty="0"/>
              <a:t>BAĞIMSIZ DENETİME TABİ OLAN ŞİRKETLER</a:t>
            </a:r>
          </a:p>
        </p:txBody>
      </p:sp>
      <p:sp>
        <p:nvSpPr>
          <p:cNvPr id="8" name="Dikdörtgen 7">
            <a:extLst>
              <a:ext uri="{FF2B5EF4-FFF2-40B4-BE49-F238E27FC236}">
                <a16:creationId xmlns:a16="http://schemas.microsoft.com/office/drawing/2014/main" id="{6037F3AC-A099-44B2-860E-41F6E89AA0F6}"/>
              </a:ext>
            </a:extLst>
          </p:cNvPr>
          <p:cNvSpPr/>
          <p:nvPr/>
        </p:nvSpPr>
        <p:spPr>
          <a:xfrm>
            <a:off x="1041400" y="1358901"/>
            <a:ext cx="10026610" cy="1200329"/>
          </a:xfrm>
          <a:prstGeom prst="rect">
            <a:avLst/>
          </a:prstGeom>
        </p:spPr>
        <p:txBody>
          <a:bodyPr wrap="square">
            <a:spAutoFit/>
          </a:bodyPr>
          <a:lstStyle/>
          <a:p>
            <a:r>
              <a:rPr lang="tr-TR" sz="2400" b="1" dirty="0"/>
              <a:t>26/03/2018 TARİHLİ VE 2018/11597 SAYILI BAĞIMSIZ DENETİME TABİ ŞİRKETLERİN BELİRLENMESİNE DAİR BAKANLAR KURULU KARARI</a:t>
            </a:r>
          </a:p>
        </p:txBody>
      </p:sp>
      <p:sp>
        <p:nvSpPr>
          <p:cNvPr id="3" name="Slayt Numarası Yer Tutucusu 2">
            <a:extLst>
              <a:ext uri="{FF2B5EF4-FFF2-40B4-BE49-F238E27FC236}">
                <a16:creationId xmlns:a16="http://schemas.microsoft.com/office/drawing/2014/main" id="{FA085782-F1DD-4C0C-96F4-A67FDF51B272}"/>
              </a:ext>
            </a:extLst>
          </p:cNvPr>
          <p:cNvSpPr>
            <a:spLocks noGrp="1"/>
          </p:cNvSpPr>
          <p:nvPr>
            <p:ph type="sldNum" sz="quarter" idx="12"/>
          </p:nvPr>
        </p:nvSpPr>
        <p:spPr/>
        <p:txBody>
          <a:bodyPr/>
          <a:lstStyle/>
          <a:p>
            <a:fld id="{8A7A6979-0714-4377-B894-6BE4C2D6E202}" type="slidenum">
              <a:rPr lang="en-US" smtClean="0"/>
              <a:pPr/>
              <a:t>25</a:t>
            </a:fld>
            <a:endParaRPr lang="en-US" dirty="0"/>
          </a:p>
        </p:txBody>
      </p:sp>
    </p:spTree>
    <p:extLst>
      <p:ext uri="{BB962C8B-B14F-4D97-AF65-F5344CB8AC3E}">
        <p14:creationId xmlns:p14="http://schemas.microsoft.com/office/powerpoint/2010/main" val="7626364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0CB3C11D-EF96-43A1-8687-379FDE39D7E0}"/>
              </a:ext>
            </a:extLst>
          </p:cNvPr>
          <p:cNvSpPr/>
          <p:nvPr/>
        </p:nvSpPr>
        <p:spPr>
          <a:xfrm>
            <a:off x="914400" y="1206500"/>
            <a:ext cx="10277856" cy="267765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tr-TR" sz="2800" dirty="0">
                <a:latin typeface="+mj-lt"/>
              </a:rPr>
              <a:t>Kurum tarafından 29 Temmuz 2017 Tarihinde;</a:t>
            </a:r>
          </a:p>
          <a:p>
            <a:r>
              <a:rPr lang="tr-TR" sz="2800" dirty="0">
                <a:latin typeface="+mj-lt"/>
              </a:rPr>
              <a:t>«Kurumumuz verilerine göre, 2016 yılında bağımsız denetim sözleşmesi imzalayan 6.250 şirket bulunmaktadır. Bu şirketlerden KAYİK tanımını karşılayan 1.550 şirket TFRS uygulamakta olup, kalan 4.700 şirket 1/1/2018’den itibaren BOBİ </a:t>
            </a:r>
            <a:r>
              <a:rPr lang="tr-TR" sz="2800" dirty="0" err="1">
                <a:latin typeface="+mj-lt"/>
              </a:rPr>
              <a:t>FRS’yi</a:t>
            </a:r>
            <a:r>
              <a:rPr lang="tr-TR" sz="2800" dirty="0">
                <a:latin typeface="+mj-lt"/>
              </a:rPr>
              <a:t> uygulayacaktır.» şeklinde açıklaması yapılmıştı</a:t>
            </a:r>
          </a:p>
        </p:txBody>
      </p:sp>
      <p:sp>
        <p:nvSpPr>
          <p:cNvPr id="6" name="Metin kutusu 5">
            <a:extLst>
              <a:ext uri="{FF2B5EF4-FFF2-40B4-BE49-F238E27FC236}">
                <a16:creationId xmlns:a16="http://schemas.microsoft.com/office/drawing/2014/main" id="{CB679B03-6F03-45C8-A89E-982E2D34C4E8}"/>
              </a:ext>
            </a:extLst>
          </p:cNvPr>
          <p:cNvSpPr txBox="1"/>
          <p:nvPr/>
        </p:nvSpPr>
        <p:spPr>
          <a:xfrm>
            <a:off x="914400" y="520700"/>
            <a:ext cx="10277856" cy="523220"/>
          </a:xfrm>
          <a:prstGeom prst="rect">
            <a:avLst/>
          </a:prstGeom>
          <a:solidFill>
            <a:srgbClr val="92D050"/>
          </a:solidFill>
        </p:spPr>
        <p:txBody>
          <a:bodyPr wrap="square" rtlCol="0">
            <a:spAutoFit/>
          </a:bodyPr>
          <a:lstStyle/>
          <a:p>
            <a:pPr algn="ctr"/>
            <a:r>
              <a:rPr lang="tr-TR" sz="2800" b="1" dirty="0">
                <a:solidFill>
                  <a:schemeClr val="bg1"/>
                </a:solidFill>
              </a:rPr>
              <a:t>29 TEMMUZ 2017 TARİHLİ KGK AÇIKLAMASI</a:t>
            </a:r>
          </a:p>
        </p:txBody>
      </p:sp>
      <p:sp>
        <p:nvSpPr>
          <p:cNvPr id="5" name="Metin kutusu 4">
            <a:extLst>
              <a:ext uri="{FF2B5EF4-FFF2-40B4-BE49-F238E27FC236}">
                <a16:creationId xmlns:a16="http://schemas.microsoft.com/office/drawing/2014/main" id="{AF0DD1CC-DB8B-4157-9A5B-B091204F1E5A}"/>
              </a:ext>
            </a:extLst>
          </p:cNvPr>
          <p:cNvSpPr txBox="1"/>
          <p:nvPr/>
        </p:nvSpPr>
        <p:spPr>
          <a:xfrm>
            <a:off x="901700" y="4533900"/>
            <a:ext cx="10290556"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tr-TR" sz="2400" dirty="0">
                <a:latin typeface="Arial" panose="020B0604020202020204" pitchFamily="34" charset="0"/>
                <a:cs typeface="Arial" panose="020B0604020202020204" pitchFamily="34" charset="0"/>
              </a:rPr>
              <a:t>26/03/2018 tarihli Bakanlar Kurulu Kararından sonra yaklaşık </a:t>
            </a:r>
            <a:r>
              <a:rPr lang="tr-TR" sz="2400" b="1" dirty="0">
                <a:latin typeface="Arial" panose="020B0604020202020204" pitchFamily="34" charset="0"/>
                <a:cs typeface="Arial" panose="020B0604020202020204" pitchFamily="34" charset="0"/>
              </a:rPr>
              <a:t>8.000 </a:t>
            </a:r>
            <a:r>
              <a:rPr lang="tr-TR" sz="2400" dirty="0">
                <a:latin typeface="Arial" panose="020B0604020202020204" pitchFamily="34" charset="0"/>
                <a:cs typeface="Arial" panose="020B0604020202020204" pitchFamily="34" charset="0"/>
              </a:rPr>
              <a:t>bağımsız denetime tabi </a:t>
            </a:r>
            <a:r>
              <a:rPr lang="tr-TR" sz="2400" dirty="0" err="1">
                <a:latin typeface="Arial" panose="020B0604020202020204" pitchFamily="34" charset="0"/>
                <a:cs typeface="Arial" panose="020B0604020202020204" pitchFamily="34" charset="0"/>
              </a:rPr>
              <a:t>olması,bunların</a:t>
            </a:r>
            <a:r>
              <a:rPr lang="tr-TR" sz="2400" dirty="0">
                <a:latin typeface="Arial" panose="020B0604020202020204" pitchFamily="34" charset="0"/>
                <a:cs typeface="Arial" panose="020B0604020202020204" pitchFamily="34" charset="0"/>
              </a:rPr>
              <a:t> </a:t>
            </a:r>
            <a:r>
              <a:rPr lang="tr-TR" sz="2400" b="1" dirty="0">
                <a:latin typeface="Arial" panose="020B0604020202020204" pitchFamily="34" charset="0"/>
                <a:cs typeface="Arial" panose="020B0604020202020204" pitchFamily="34" charset="0"/>
              </a:rPr>
              <a:t>6.500</a:t>
            </a:r>
            <a:r>
              <a:rPr lang="tr-TR" sz="2400" dirty="0">
                <a:latin typeface="Arial" panose="020B0604020202020204" pitchFamily="34" charset="0"/>
                <a:cs typeface="Arial" panose="020B0604020202020204" pitchFamily="34" charset="0"/>
              </a:rPr>
              <a:t>’ ünün ise </a:t>
            </a:r>
            <a:r>
              <a:rPr lang="tr-TR" sz="2400" b="1" dirty="0">
                <a:latin typeface="Arial" panose="020B0604020202020204" pitchFamily="34" charset="0"/>
                <a:cs typeface="Arial" panose="020B0604020202020204" pitchFamily="34" charset="0"/>
              </a:rPr>
              <a:t>BOBİ </a:t>
            </a:r>
            <a:r>
              <a:rPr lang="tr-TR" sz="2400" b="1" dirty="0" err="1">
                <a:latin typeface="Arial" panose="020B0604020202020204" pitchFamily="34" charset="0"/>
                <a:cs typeface="Arial" panose="020B0604020202020204" pitchFamily="34" charset="0"/>
              </a:rPr>
              <a:t>FRS</a:t>
            </a:r>
            <a:r>
              <a:rPr lang="tr-TR" sz="2400" dirty="0" err="1">
                <a:latin typeface="Arial" panose="020B0604020202020204" pitchFamily="34" charset="0"/>
                <a:cs typeface="Arial" panose="020B0604020202020204" pitchFamily="34" charset="0"/>
              </a:rPr>
              <a:t>’ını</a:t>
            </a:r>
            <a:r>
              <a:rPr lang="tr-TR" sz="2400" dirty="0">
                <a:latin typeface="Arial" panose="020B0604020202020204" pitchFamily="34" charset="0"/>
                <a:cs typeface="Arial" panose="020B0604020202020204" pitchFamily="34" charset="0"/>
              </a:rPr>
              <a:t> uygulaması beklenmektedir.</a:t>
            </a:r>
          </a:p>
        </p:txBody>
      </p:sp>
      <p:sp>
        <p:nvSpPr>
          <p:cNvPr id="4" name="Slayt Numarası Yer Tutucusu 3">
            <a:extLst>
              <a:ext uri="{FF2B5EF4-FFF2-40B4-BE49-F238E27FC236}">
                <a16:creationId xmlns:a16="http://schemas.microsoft.com/office/drawing/2014/main" id="{E0100014-1EBE-4B99-971C-74B61CCC0341}"/>
              </a:ext>
            </a:extLst>
          </p:cNvPr>
          <p:cNvSpPr>
            <a:spLocks noGrp="1"/>
          </p:cNvSpPr>
          <p:nvPr>
            <p:ph type="sldNum" sz="quarter" idx="12"/>
          </p:nvPr>
        </p:nvSpPr>
        <p:spPr/>
        <p:txBody>
          <a:bodyPr/>
          <a:lstStyle/>
          <a:p>
            <a:fld id="{8A7A6979-0714-4377-B894-6BE4C2D6E202}" type="slidenum">
              <a:rPr lang="en-US" smtClean="0"/>
              <a:pPr/>
              <a:t>26</a:t>
            </a:fld>
            <a:endParaRPr lang="en-US" dirty="0"/>
          </a:p>
        </p:txBody>
      </p:sp>
    </p:spTree>
    <p:extLst>
      <p:ext uri="{BB962C8B-B14F-4D97-AF65-F5344CB8AC3E}">
        <p14:creationId xmlns:p14="http://schemas.microsoft.com/office/powerpoint/2010/main" val="8187080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2775A2AC-BB52-4568-9EFF-012138442339}"/>
              </a:ext>
            </a:extLst>
          </p:cNvPr>
          <p:cNvGraphicFramePr>
            <a:graphicFrameLocks noGrp="1"/>
          </p:cNvGraphicFramePr>
          <p:nvPr>
            <p:extLst>
              <p:ext uri="{D42A27DB-BD31-4B8C-83A1-F6EECF244321}">
                <p14:modId xmlns:p14="http://schemas.microsoft.com/office/powerpoint/2010/main" val="3064506124"/>
              </p:ext>
            </p:extLst>
          </p:nvPr>
        </p:nvGraphicFramePr>
        <p:xfrm>
          <a:off x="660400" y="3085088"/>
          <a:ext cx="10909300" cy="3684016"/>
        </p:xfrm>
        <a:graphic>
          <a:graphicData uri="http://schemas.openxmlformats.org/drawingml/2006/table">
            <a:tbl>
              <a:tblPr firstRow="1" bandRow="1">
                <a:tableStyleId>{5C22544A-7EE6-4342-B048-85BDC9FD1C3A}</a:tableStyleId>
              </a:tblPr>
              <a:tblGrid>
                <a:gridCol w="5115912">
                  <a:extLst>
                    <a:ext uri="{9D8B030D-6E8A-4147-A177-3AD203B41FA5}">
                      <a16:colId xmlns:a16="http://schemas.microsoft.com/office/drawing/2014/main" val="438285927"/>
                    </a:ext>
                  </a:extLst>
                </a:gridCol>
                <a:gridCol w="5793388">
                  <a:extLst>
                    <a:ext uri="{9D8B030D-6E8A-4147-A177-3AD203B41FA5}">
                      <a16:colId xmlns:a16="http://schemas.microsoft.com/office/drawing/2014/main" val="3520516556"/>
                    </a:ext>
                  </a:extLst>
                </a:gridCol>
              </a:tblGrid>
              <a:tr h="460502">
                <a:tc>
                  <a:txBody>
                    <a:bodyPr/>
                    <a:lstStyle/>
                    <a:p>
                      <a:r>
                        <a:rPr lang="tr-TR" sz="2000" dirty="0"/>
                        <a:t>TÜRÜ</a:t>
                      </a:r>
                    </a:p>
                  </a:txBody>
                  <a:tcPr>
                    <a:solidFill>
                      <a:srgbClr val="92D050"/>
                    </a:solidFill>
                  </a:tcPr>
                </a:tc>
                <a:tc>
                  <a:txBody>
                    <a:bodyPr/>
                    <a:lstStyle/>
                    <a:p>
                      <a:r>
                        <a:rPr lang="tr-TR" sz="2000" dirty="0"/>
                        <a:t>AKTİF ŞİRKET</a:t>
                      </a:r>
                    </a:p>
                  </a:txBody>
                  <a:tcPr>
                    <a:solidFill>
                      <a:srgbClr val="92D050"/>
                    </a:solidFill>
                  </a:tcPr>
                </a:tc>
                <a:extLst>
                  <a:ext uri="{0D108BD9-81ED-4DB2-BD59-A6C34878D82A}">
                    <a16:rowId xmlns:a16="http://schemas.microsoft.com/office/drawing/2014/main" val="885370563"/>
                  </a:ext>
                </a:extLst>
              </a:tr>
              <a:tr h="460502">
                <a:tc>
                  <a:txBody>
                    <a:bodyPr/>
                    <a:lstStyle/>
                    <a:p>
                      <a:r>
                        <a:rPr lang="tr-TR" sz="2000" dirty="0">
                          <a:solidFill>
                            <a:srgbClr val="C00000"/>
                          </a:solidFill>
                        </a:rPr>
                        <a:t>LİMİTED ŞİRKET</a:t>
                      </a:r>
                    </a:p>
                  </a:txBody>
                  <a:tcPr/>
                </a:tc>
                <a:tc>
                  <a:txBody>
                    <a:bodyPr/>
                    <a:lstStyle/>
                    <a:p>
                      <a:r>
                        <a:rPr lang="tr-TR" sz="2000" dirty="0">
                          <a:solidFill>
                            <a:srgbClr val="C00000"/>
                          </a:solidFill>
                        </a:rPr>
                        <a:t>779.059</a:t>
                      </a:r>
                    </a:p>
                  </a:txBody>
                  <a:tcPr/>
                </a:tc>
                <a:extLst>
                  <a:ext uri="{0D108BD9-81ED-4DB2-BD59-A6C34878D82A}">
                    <a16:rowId xmlns:a16="http://schemas.microsoft.com/office/drawing/2014/main" val="837107594"/>
                  </a:ext>
                </a:extLst>
              </a:tr>
              <a:tr h="460502">
                <a:tc>
                  <a:txBody>
                    <a:bodyPr/>
                    <a:lstStyle/>
                    <a:p>
                      <a:r>
                        <a:rPr lang="tr-TR" sz="2000" dirty="0">
                          <a:solidFill>
                            <a:srgbClr val="C00000"/>
                          </a:solidFill>
                        </a:rPr>
                        <a:t>ANONİM ŞİRKET</a:t>
                      </a:r>
                    </a:p>
                  </a:txBody>
                  <a:tcPr/>
                </a:tc>
                <a:tc>
                  <a:txBody>
                    <a:bodyPr/>
                    <a:lstStyle/>
                    <a:p>
                      <a:r>
                        <a:rPr lang="tr-TR" sz="2000" dirty="0">
                          <a:solidFill>
                            <a:srgbClr val="C00000"/>
                          </a:solidFill>
                        </a:rPr>
                        <a:t>126.407</a:t>
                      </a:r>
                    </a:p>
                  </a:txBody>
                  <a:tcPr/>
                </a:tc>
                <a:extLst>
                  <a:ext uri="{0D108BD9-81ED-4DB2-BD59-A6C34878D82A}">
                    <a16:rowId xmlns:a16="http://schemas.microsoft.com/office/drawing/2014/main" val="2404018675"/>
                  </a:ext>
                </a:extLst>
              </a:tr>
              <a:tr h="460502">
                <a:tc>
                  <a:txBody>
                    <a:bodyPr/>
                    <a:lstStyle/>
                    <a:p>
                      <a:r>
                        <a:rPr lang="tr-TR" sz="2000" dirty="0"/>
                        <a:t>ŞUBE</a:t>
                      </a:r>
                    </a:p>
                  </a:txBody>
                  <a:tcPr/>
                </a:tc>
                <a:tc>
                  <a:txBody>
                    <a:bodyPr/>
                    <a:lstStyle/>
                    <a:p>
                      <a:r>
                        <a:rPr lang="tr-TR" sz="2000" dirty="0"/>
                        <a:t>199.507</a:t>
                      </a:r>
                    </a:p>
                  </a:txBody>
                  <a:tcPr/>
                </a:tc>
                <a:extLst>
                  <a:ext uri="{0D108BD9-81ED-4DB2-BD59-A6C34878D82A}">
                    <a16:rowId xmlns:a16="http://schemas.microsoft.com/office/drawing/2014/main" val="3114211178"/>
                  </a:ext>
                </a:extLst>
              </a:tr>
              <a:tr h="460502">
                <a:tc>
                  <a:txBody>
                    <a:bodyPr/>
                    <a:lstStyle/>
                    <a:p>
                      <a:r>
                        <a:rPr lang="tr-TR" sz="2000" dirty="0"/>
                        <a:t>KOOPERATİF</a:t>
                      </a:r>
                    </a:p>
                  </a:txBody>
                  <a:tcPr/>
                </a:tc>
                <a:tc>
                  <a:txBody>
                    <a:bodyPr/>
                    <a:lstStyle/>
                    <a:p>
                      <a:r>
                        <a:rPr lang="tr-TR" sz="2000" dirty="0"/>
                        <a:t>  35.789</a:t>
                      </a:r>
                    </a:p>
                  </a:txBody>
                  <a:tcPr/>
                </a:tc>
                <a:extLst>
                  <a:ext uri="{0D108BD9-81ED-4DB2-BD59-A6C34878D82A}">
                    <a16:rowId xmlns:a16="http://schemas.microsoft.com/office/drawing/2014/main" val="3565737156"/>
                  </a:ext>
                </a:extLst>
              </a:tr>
              <a:tr h="460502">
                <a:tc>
                  <a:txBody>
                    <a:bodyPr/>
                    <a:lstStyle/>
                    <a:p>
                      <a:r>
                        <a:rPr lang="tr-TR" sz="2000" dirty="0"/>
                        <a:t>TİCARİ İŞLETME</a:t>
                      </a:r>
                    </a:p>
                  </a:txBody>
                  <a:tcPr/>
                </a:tc>
                <a:tc>
                  <a:txBody>
                    <a:bodyPr/>
                    <a:lstStyle/>
                    <a:p>
                      <a:r>
                        <a:rPr lang="tr-TR" sz="2000" dirty="0"/>
                        <a:t>721.022</a:t>
                      </a:r>
                    </a:p>
                  </a:txBody>
                  <a:tcPr/>
                </a:tc>
                <a:extLst>
                  <a:ext uri="{0D108BD9-81ED-4DB2-BD59-A6C34878D82A}">
                    <a16:rowId xmlns:a16="http://schemas.microsoft.com/office/drawing/2014/main" val="449606765"/>
                  </a:ext>
                </a:extLst>
              </a:tr>
              <a:tr h="460502">
                <a:tc>
                  <a:txBody>
                    <a:bodyPr/>
                    <a:lstStyle/>
                    <a:p>
                      <a:r>
                        <a:rPr lang="tr-TR" sz="2000" dirty="0"/>
                        <a:t>KOLLEKTİF ŞİRKET-KOMANDİT ŞTİ. </a:t>
                      </a:r>
                    </a:p>
                  </a:txBody>
                  <a:tcPr/>
                </a:tc>
                <a:tc>
                  <a:txBody>
                    <a:bodyPr/>
                    <a:lstStyle/>
                    <a:p>
                      <a:r>
                        <a:rPr lang="tr-TR" sz="2000" dirty="0"/>
                        <a:t>  11.636</a:t>
                      </a:r>
                    </a:p>
                  </a:txBody>
                  <a:tcPr/>
                </a:tc>
                <a:extLst>
                  <a:ext uri="{0D108BD9-81ED-4DB2-BD59-A6C34878D82A}">
                    <a16:rowId xmlns:a16="http://schemas.microsoft.com/office/drawing/2014/main" val="3005739359"/>
                  </a:ext>
                </a:extLst>
              </a:tr>
              <a:tr h="460502">
                <a:tc>
                  <a:txBody>
                    <a:bodyPr/>
                    <a:lstStyle/>
                    <a:p>
                      <a:r>
                        <a:rPr lang="tr-TR" sz="2000" b="1" dirty="0"/>
                        <a:t>TOPLAM</a:t>
                      </a:r>
                    </a:p>
                  </a:txBody>
                  <a:tcPr/>
                </a:tc>
                <a:tc>
                  <a:txBody>
                    <a:bodyPr/>
                    <a:lstStyle/>
                    <a:p>
                      <a:r>
                        <a:rPr lang="tr-TR" sz="2000" b="1" dirty="0"/>
                        <a:t>1.824.420</a:t>
                      </a:r>
                    </a:p>
                  </a:txBody>
                  <a:tcPr/>
                </a:tc>
                <a:extLst>
                  <a:ext uri="{0D108BD9-81ED-4DB2-BD59-A6C34878D82A}">
                    <a16:rowId xmlns:a16="http://schemas.microsoft.com/office/drawing/2014/main" val="2558184345"/>
                  </a:ext>
                </a:extLst>
              </a:tr>
            </a:tbl>
          </a:graphicData>
        </a:graphic>
      </p:graphicFrame>
      <p:sp>
        <p:nvSpPr>
          <p:cNvPr id="5" name="Metin kutusu 4">
            <a:extLst>
              <a:ext uri="{FF2B5EF4-FFF2-40B4-BE49-F238E27FC236}">
                <a16:creationId xmlns:a16="http://schemas.microsoft.com/office/drawing/2014/main" id="{E34A2CA9-C572-4E4D-B2E9-CA09FBDCC41D}"/>
              </a:ext>
            </a:extLst>
          </p:cNvPr>
          <p:cNvSpPr txBox="1"/>
          <p:nvPr/>
        </p:nvSpPr>
        <p:spPr>
          <a:xfrm>
            <a:off x="660400" y="2717800"/>
            <a:ext cx="10909300" cy="400110"/>
          </a:xfrm>
          <a:prstGeom prst="rect">
            <a:avLst/>
          </a:prstGeom>
          <a:solidFill>
            <a:schemeClr val="accent6"/>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tr-TR" sz="2000" b="1" dirty="0">
                <a:solidFill>
                  <a:schemeClr val="bg1"/>
                </a:solidFill>
              </a:rPr>
              <a:t>TEMMUZ 2018 İTİBARİYLE AKTİF FİRMA SAYILARI</a:t>
            </a:r>
          </a:p>
        </p:txBody>
      </p:sp>
      <p:graphicFrame>
        <p:nvGraphicFramePr>
          <p:cNvPr id="7" name="Tablo 6">
            <a:extLst>
              <a:ext uri="{FF2B5EF4-FFF2-40B4-BE49-F238E27FC236}">
                <a16:creationId xmlns:a16="http://schemas.microsoft.com/office/drawing/2014/main" id="{1CADFB78-6CE9-428C-BEAE-DB319B4C7698}"/>
              </a:ext>
            </a:extLst>
          </p:cNvPr>
          <p:cNvGraphicFramePr>
            <a:graphicFrameLocks noGrp="1"/>
          </p:cNvGraphicFramePr>
          <p:nvPr>
            <p:extLst>
              <p:ext uri="{D42A27DB-BD31-4B8C-83A1-F6EECF244321}">
                <p14:modId xmlns:p14="http://schemas.microsoft.com/office/powerpoint/2010/main" val="2277497168"/>
              </p:ext>
            </p:extLst>
          </p:nvPr>
        </p:nvGraphicFramePr>
        <p:xfrm>
          <a:off x="660400" y="1308100"/>
          <a:ext cx="10909300" cy="1384300"/>
        </p:xfrm>
        <a:graphic>
          <a:graphicData uri="http://schemas.openxmlformats.org/drawingml/2006/table">
            <a:tbl>
              <a:tblPr firstRow="1" bandRow="1">
                <a:tableStyleId>{5C22544A-7EE6-4342-B048-85BDC9FD1C3A}</a:tableStyleId>
              </a:tblPr>
              <a:tblGrid>
                <a:gridCol w="4011509">
                  <a:extLst>
                    <a:ext uri="{9D8B030D-6E8A-4147-A177-3AD203B41FA5}">
                      <a16:colId xmlns:a16="http://schemas.microsoft.com/office/drawing/2014/main" val="2894932590"/>
                    </a:ext>
                  </a:extLst>
                </a:gridCol>
                <a:gridCol w="2828989">
                  <a:extLst>
                    <a:ext uri="{9D8B030D-6E8A-4147-A177-3AD203B41FA5}">
                      <a16:colId xmlns:a16="http://schemas.microsoft.com/office/drawing/2014/main" val="669052203"/>
                    </a:ext>
                  </a:extLst>
                </a:gridCol>
                <a:gridCol w="4068802">
                  <a:extLst>
                    <a:ext uri="{9D8B030D-6E8A-4147-A177-3AD203B41FA5}">
                      <a16:colId xmlns:a16="http://schemas.microsoft.com/office/drawing/2014/main" val="603273925"/>
                    </a:ext>
                  </a:extLst>
                </a:gridCol>
              </a:tblGrid>
              <a:tr h="889908">
                <a:tc>
                  <a:txBody>
                    <a:bodyPr/>
                    <a:lstStyle/>
                    <a:p>
                      <a:r>
                        <a:rPr lang="tr-TR" sz="2000" dirty="0"/>
                        <a:t>YETKİLENDİRİLEN</a:t>
                      </a:r>
                    </a:p>
                  </a:txBody>
                  <a:tcPr>
                    <a:solidFill>
                      <a:srgbClr val="92D050"/>
                    </a:solidFill>
                  </a:tcPr>
                </a:tc>
                <a:tc>
                  <a:txBody>
                    <a:bodyPr/>
                    <a:lstStyle/>
                    <a:p>
                      <a:r>
                        <a:rPr lang="tr-TR" sz="2000" dirty="0"/>
                        <a:t>TESCİL EDİLEN</a:t>
                      </a:r>
                    </a:p>
                  </a:txBody>
                  <a:tcPr>
                    <a:solidFill>
                      <a:srgbClr val="92D050"/>
                    </a:solidFill>
                  </a:tcPr>
                </a:tc>
                <a:tc>
                  <a:txBody>
                    <a:bodyPr/>
                    <a:lstStyle/>
                    <a:p>
                      <a:r>
                        <a:rPr lang="tr-TR" sz="2000" dirty="0"/>
                        <a:t>TESCİL TALEBİNDE</a:t>
                      </a:r>
                    </a:p>
                    <a:p>
                      <a:r>
                        <a:rPr lang="tr-TR" sz="2000" dirty="0"/>
                        <a:t>BULUNMAYAN</a:t>
                      </a:r>
                    </a:p>
                  </a:txBody>
                  <a:tcPr>
                    <a:solidFill>
                      <a:srgbClr val="92D050"/>
                    </a:solidFill>
                  </a:tcPr>
                </a:tc>
                <a:extLst>
                  <a:ext uri="{0D108BD9-81ED-4DB2-BD59-A6C34878D82A}">
                    <a16:rowId xmlns:a16="http://schemas.microsoft.com/office/drawing/2014/main" val="481515441"/>
                  </a:ext>
                </a:extLst>
              </a:tr>
              <a:tr h="494392">
                <a:tc>
                  <a:txBody>
                    <a:bodyPr/>
                    <a:lstStyle/>
                    <a:p>
                      <a:r>
                        <a:rPr lang="tr-TR" sz="2000" dirty="0"/>
                        <a:t>17.812</a:t>
                      </a:r>
                    </a:p>
                  </a:txBody>
                  <a:tcPr>
                    <a:solidFill>
                      <a:schemeClr val="bg2"/>
                    </a:solidFill>
                  </a:tcPr>
                </a:tc>
                <a:tc>
                  <a:txBody>
                    <a:bodyPr/>
                    <a:lstStyle/>
                    <a:p>
                      <a:r>
                        <a:rPr lang="tr-TR" sz="2000" dirty="0"/>
                        <a:t>15.817</a:t>
                      </a:r>
                    </a:p>
                  </a:txBody>
                  <a:tcPr>
                    <a:solidFill>
                      <a:schemeClr val="bg2"/>
                    </a:solidFill>
                  </a:tcPr>
                </a:tc>
                <a:tc>
                  <a:txBody>
                    <a:bodyPr/>
                    <a:lstStyle/>
                    <a:p>
                      <a:r>
                        <a:rPr lang="tr-TR" sz="2000" dirty="0"/>
                        <a:t>1995</a:t>
                      </a:r>
                    </a:p>
                  </a:txBody>
                  <a:tcPr>
                    <a:solidFill>
                      <a:schemeClr val="bg2"/>
                    </a:solidFill>
                  </a:tcPr>
                </a:tc>
                <a:extLst>
                  <a:ext uri="{0D108BD9-81ED-4DB2-BD59-A6C34878D82A}">
                    <a16:rowId xmlns:a16="http://schemas.microsoft.com/office/drawing/2014/main" val="2865232533"/>
                  </a:ext>
                </a:extLst>
              </a:tr>
            </a:tbl>
          </a:graphicData>
        </a:graphic>
      </p:graphicFrame>
      <p:sp>
        <p:nvSpPr>
          <p:cNvPr id="8" name="Metin kutusu 7">
            <a:extLst>
              <a:ext uri="{FF2B5EF4-FFF2-40B4-BE49-F238E27FC236}">
                <a16:creationId xmlns:a16="http://schemas.microsoft.com/office/drawing/2014/main" id="{0A70304F-8EFB-4BCC-A069-DBFBE0639277}"/>
              </a:ext>
            </a:extLst>
          </p:cNvPr>
          <p:cNvSpPr txBox="1"/>
          <p:nvPr/>
        </p:nvSpPr>
        <p:spPr>
          <a:xfrm>
            <a:off x="660400" y="812800"/>
            <a:ext cx="10909300" cy="400110"/>
          </a:xfrm>
          <a:prstGeom prst="rect">
            <a:avLst/>
          </a:prstGeom>
          <a:solidFill>
            <a:schemeClr val="accent6"/>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tr-TR" sz="2000" b="1" dirty="0">
                <a:solidFill>
                  <a:schemeClr val="bg1"/>
                </a:solidFill>
              </a:rPr>
              <a:t>30 HAZİRAN 2018 İTİBARİYLE YETKİLENDİRİLEN VE TESCİL EDİLEN DENETÇİ SAYISI</a:t>
            </a:r>
          </a:p>
        </p:txBody>
      </p:sp>
      <p:sp>
        <p:nvSpPr>
          <p:cNvPr id="10" name="Metin kutusu 9">
            <a:extLst>
              <a:ext uri="{FF2B5EF4-FFF2-40B4-BE49-F238E27FC236}">
                <a16:creationId xmlns:a16="http://schemas.microsoft.com/office/drawing/2014/main" id="{16DA8688-CB1D-40E6-91AB-380547A2F9BF}"/>
              </a:ext>
            </a:extLst>
          </p:cNvPr>
          <p:cNvSpPr txBox="1"/>
          <p:nvPr/>
        </p:nvSpPr>
        <p:spPr>
          <a:xfrm>
            <a:off x="660400" y="165100"/>
            <a:ext cx="10909300" cy="461665"/>
          </a:xfrm>
          <a:prstGeom prst="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tr-TR" sz="2400" b="1" dirty="0"/>
              <a:t>SONUÇ OLARAK  </a:t>
            </a:r>
          </a:p>
        </p:txBody>
      </p:sp>
      <p:sp>
        <p:nvSpPr>
          <p:cNvPr id="3" name="Slayt Numarası Yer Tutucusu 2">
            <a:extLst>
              <a:ext uri="{FF2B5EF4-FFF2-40B4-BE49-F238E27FC236}">
                <a16:creationId xmlns:a16="http://schemas.microsoft.com/office/drawing/2014/main" id="{AA1BC31B-7DA4-46D6-AF62-9D7B8FA8375A}"/>
              </a:ext>
            </a:extLst>
          </p:cNvPr>
          <p:cNvSpPr>
            <a:spLocks noGrp="1"/>
          </p:cNvSpPr>
          <p:nvPr>
            <p:ph type="sldNum" sz="quarter" idx="12"/>
          </p:nvPr>
        </p:nvSpPr>
        <p:spPr/>
        <p:txBody>
          <a:bodyPr/>
          <a:lstStyle/>
          <a:p>
            <a:fld id="{8A7A6979-0714-4377-B894-6BE4C2D6E202}" type="slidenum">
              <a:rPr lang="en-US" smtClean="0"/>
              <a:pPr/>
              <a:t>27</a:t>
            </a:fld>
            <a:endParaRPr lang="en-US" dirty="0"/>
          </a:p>
        </p:txBody>
      </p:sp>
    </p:spTree>
    <p:extLst>
      <p:ext uri="{BB962C8B-B14F-4D97-AF65-F5344CB8AC3E}">
        <p14:creationId xmlns:p14="http://schemas.microsoft.com/office/powerpoint/2010/main" val="13489173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a:extLst>
              <a:ext uri="{FF2B5EF4-FFF2-40B4-BE49-F238E27FC236}">
                <a16:creationId xmlns:a16="http://schemas.microsoft.com/office/drawing/2014/main" id="{1ECFBEE7-4CE4-4CDC-9532-592678C06940}"/>
              </a:ext>
            </a:extLst>
          </p:cNvPr>
          <p:cNvGraphicFramePr>
            <a:graphicFrameLocks noGrp="1"/>
          </p:cNvGraphicFramePr>
          <p:nvPr>
            <p:extLst>
              <p:ext uri="{D42A27DB-BD31-4B8C-83A1-F6EECF244321}">
                <p14:modId xmlns:p14="http://schemas.microsoft.com/office/powerpoint/2010/main" val="2828527525"/>
              </p:ext>
            </p:extLst>
          </p:nvPr>
        </p:nvGraphicFramePr>
        <p:xfrm>
          <a:off x="749300" y="2171700"/>
          <a:ext cx="10744200" cy="1905000"/>
        </p:xfrm>
        <a:graphic>
          <a:graphicData uri="http://schemas.openxmlformats.org/drawingml/2006/table">
            <a:tbl>
              <a:tblPr firstRow="1" bandRow="1">
                <a:tableStyleId>{5C22544A-7EE6-4342-B048-85BDC9FD1C3A}</a:tableStyleId>
              </a:tblPr>
              <a:tblGrid>
                <a:gridCol w="1824728">
                  <a:extLst>
                    <a:ext uri="{9D8B030D-6E8A-4147-A177-3AD203B41FA5}">
                      <a16:colId xmlns:a16="http://schemas.microsoft.com/office/drawing/2014/main" val="4124995636"/>
                    </a:ext>
                  </a:extLst>
                </a:gridCol>
                <a:gridCol w="1722645">
                  <a:extLst>
                    <a:ext uri="{9D8B030D-6E8A-4147-A177-3AD203B41FA5}">
                      <a16:colId xmlns:a16="http://schemas.microsoft.com/office/drawing/2014/main" val="1003784263"/>
                    </a:ext>
                  </a:extLst>
                </a:gridCol>
                <a:gridCol w="1773686">
                  <a:extLst>
                    <a:ext uri="{9D8B030D-6E8A-4147-A177-3AD203B41FA5}">
                      <a16:colId xmlns:a16="http://schemas.microsoft.com/office/drawing/2014/main" val="1581085698"/>
                    </a:ext>
                  </a:extLst>
                </a:gridCol>
                <a:gridCol w="1773686">
                  <a:extLst>
                    <a:ext uri="{9D8B030D-6E8A-4147-A177-3AD203B41FA5}">
                      <a16:colId xmlns:a16="http://schemas.microsoft.com/office/drawing/2014/main" val="2844463879"/>
                    </a:ext>
                  </a:extLst>
                </a:gridCol>
                <a:gridCol w="2028893">
                  <a:extLst>
                    <a:ext uri="{9D8B030D-6E8A-4147-A177-3AD203B41FA5}">
                      <a16:colId xmlns:a16="http://schemas.microsoft.com/office/drawing/2014/main" val="1984851512"/>
                    </a:ext>
                  </a:extLst>
                </a:gridCol>
                <a:gridCol w="1620562">
                  <a:extLst>
                    <a:ext uri="{9D8B030D-6E8A-4147-A177-3AD203B41FA5}">
                      <a16:colId xmlns:a16="http://schemas.microsoft.com/office/drawing/2014/main" val="3721301730"/>
                    </a:ext>
                  </a:extLst>
                </a:gridCol>
              </a:tblGrid>
              <a:tr h="1326697">
                <a:tc>
                  <a:txBody>
                    <a:bodyPr/>
                    <a:lstStyle/>
                    <a:p>
                      <a:r>
                        <a:rPr lang="tr-TR" sz="2400" dirty="0"/>
                        <a:t>Şirket Sayısı</a:t>
                      </a:r>
                    </a:p>
                    <a:p>
                      <a:r>
                        <a:rPr lang="tr-TR" sz="2400" dirty="0"/>
                        <a:t>(A.Ş.+LTD)</a:t>
                      </a:r>
                    </a:p>
                  </a:txBody>
                  <a:tcPr>
                    <a:solidFill>
                      <a:srgbClr val="92D050"/>
                    </a:solidFill>
                  </a:tcPr>
                </a:tc>
                <a:tc>
                  <a:txBody>
                    <a:bodyPr/>
                    <a:lstStyle/>
                    <a:p>
                      <a:r>
                        <a:rPr lang="tr-TR" sz="2400" dirty="0"/>
                        <a:t>Denetçi Sayısı</a:t>
                      </a:r>
                    </a:p>
                  </a:txBody>
                  <a:tcPr>
                    <a:solidFill>
                      <a:srgbClr val="92D050"/>
                    </a:solidFill>
                  </a:tcPr>
                </a:tc>
                <a:tc>
                  <a:txBody>
                    <a:bodyPr/>
                    <a:lstStyle/>
                    <a:p>
                      <a:r>
                        <a:rPr lang="tr-TR" sz="2400" dirty="0"/>
                        <a:t>Bağımsız Denetim Yaptıran</a:t>
                      </a:r>
                    </a:p>
                  </a:txBody>
                  <a:tcPr>
                    <a:solidFill>
                      <a:srgbClr val="92D050"/>
                    </a:solidFill>
                  </a:tcPr>
                </a:tc>
                <a:tc>
                  <a:txBody>
                    <a:bodyPr/>
                    <a:lstStyle/>
                    <a:p>
                      <a:r>
                        <a:rPr lang="tr-TR" sz="2400" dirty="0"/>
                        <a:t>TFRS</a:t>
                      </a:r>
                    </a:p>
                    <a:p>
                      <a:r>
                        <a:rPr lang="tr-TR" sz="2400" dirty="0"/>
                        <a:t>Uygulayan</a:t>
                      </a:r>
                    </a:p>
                    <a:p>
                      <a:r>
                        <a:rPr lang="tr-TR" sz="2400" dirty="0"/>
                        <a:t>(KAYİK)</a:t>
                      </a:r>
                    </a:p>
                  </a:txBody>
                  <a:tcPr>
                    <a:solidFill>
                      <a:srgbClr val="92D050"/>
                    </a:solidFill>
                  </a:tcPr>
                </a:tc>
                <a:tc>
                  <a:txBody>
                    <a:bodyPr/>
                    <a:lstStyle/>
                    <a:p>
                      <a:r>
                        <a:rPr lang="tr-TR" sz="2400" dirty="0"/>
                        <a:t>BOBİ</a:t>
                      </a:r>
                    </a:p>
                    <a:p>
                      <a:r>
                        <a:rPr lang="tr-TR" sz="2400" dirty="0"/>
                        <a:t>FRS</a:t>
                      </a:r>
                    </a:p>
                    <a:p>
                      <a:r>
                        <a:rPr lang="tr-TR" sz="2400" dirty="0"/>
                        <a:t>Uygulayacak</a:t>
                      </a:r>
                    </a:p>
                  </a:txBody>
                  <a:tcPr>
                    <a:solidFill>
                      <a:srgbClr val="92D050"/>
                    </a:solidFill>
                  </a:tcPr>
                </a:tc>
                <a:tc>
                  <a:txBody>
                    <a:bodyPr/>
                    <a:lstStyle/>
                    <a:p>
                      <a:r>
                        <a:rPr lang="tr-TR" sz="2400" dirty="0"/>
                        <a:t>TTK</a:t>
                      </a:r>
                    </a:p>
                    <a:p>
                      <a:r>
                        <a:rPr lang="tr-TR" sz="2400" dirty="0"/>
                        <a:t>Denetimi</a:t>
                      </a:r>
                    </a:p>
                  </a:txBody>
                  <a:tcPr>
                    <a:solidFill>
                      <a:srgbClr val="92D050"/>
                    </a:solidFill>
                  </a:tcPr>
                </a:tc>
                <a:extLst>
                  <a:ext uri="{0D108BD9-81ED-4DB2-BD59-A6C34878D82A}">
                    <a16:rowId xmlns:a16="http://schemas.microsoft.com/office/drawing/2014/main" val="3381807782"/>
                  </a:ext>
                </a:extLst>
              </a:tr>
              <a:tr h="578303">
                <a:tc>
                  <a:txBody>
                    <a:bodyPr/>
                    <a:lstStyle/>
                    <a:p>
                      <a:r>
                        <a:rPr lang="tr-TR" sz="2400" dirty="0"/>
                        <a:t>905.466</a:t>
                      </a:r>
                    </a:p>
                  </a:txBody>
                  <a:tcPr/>
                </a:tc>
                <a:tc>
                  <a:txBody>
                    <a:bodyPr/>
                    <a:lstStyle/>
                    <a:p>
                      <a:r>
                        <a:rPr lang="tr-TR" sz="2400" dirty="0"/>
                        <a:t>15.817</a:t>
                      </a:r>
                    </a:p>
                  </a:txBody>
                  <a:tcPr/>
                </a:tc>
                <a:tc>
                  <a:txBody>
                    <a:bodyPr/>
                    <a:lstStyle/>
                    <a:p>
                      <a:r>
                        <a:rPr lang="tr-TR" sz="2400" dirty="0"/>
                        <a:t>8.000~</a:t>
                      </a:r>
                    </a:p>
                  </a:txBody>
                  <a:tcPr/>
                </a:tc>
                <a:tc>
                  <a:txBody>
                    <a:bodyPr/>
                    <a:lstStyle/>
                    <a:p>
                      <a:r>
                        <a:rPr lang="tr-TR" sz="2400" dirty="0"/>
                        <a:t>1.550~</a:t>
                      </a:r>
                    </a:p>
                  </a:txBody>
                  <a:tcPr/>
                </a:tc>
                <a:tc>
                  <a:txBody>
                    <a:bodyPr/>
                    <a:lstStyle/>
                    <a:p>
                      <a:r>
                        <a:rPr lang="tr-TR" sz="2400" dirty="0"/>
                        <a:t>6.450</a:t>
                      </a:r>
                      <a:r>
                        <a:rPr lang="tr-TR" sz="2800" dirty="0"/>
                        <a:t>~</a:t>
                      </a:r>
                      <a:endParaRPr lang="tr-TR" sz="2400" dirty="0"/>
                    </a:p>
                  </a:txBody>
                  <a:tcPr/>
                </a:tc>
                <a:tc>
                  <a:txBody>
                    <a:bodyPr/>
                    <a:lstStyle/>
                    <a:p>
                      <a:r>
                        <a:rPr lang="tr-TR" sz="2400" dirty="0"/>
                        <a:t>YOK</a:t>
                      </a:r>
                    </a:p>
                  </a:txBody>
                  <a:tcPr/>
                </a:tc>
                <a:extLst>
                  <a:ext uri="{0D108BD9-81ED-4DB2-BD59-A6C34878D82A}">
                    <a16:rowId xmlns:a16="http://schemas.microsoft.com/office/drawing/2014/main" val="49808516"/>
                  </a:ext>
                </a:extLst>
              </a:tr>
            </a:tbl>
          </a:graphicData>
        </a:graphic>
      </p:graphicFrame>
      <p:graphicFrame>
        <p:nvGraphicFramePr>
          <p:cNvPr id="5" name="Tablo 4">
            <a:extLst>
              <a:ext uri="{FF2B5EF4-FFF2-40B4-BE49-F238E27FC236}">
                <a16:creationId xmlns:a16="http://schemas.microsoft.com/office/drawing/2014/main" id="{77BDB78A-3F0D-40C0-8733-E28A652B7B97}"/>
              </a:ext>
            </a:extLst>
          </p:cNvPr>
          <p:cNvGraphicFramePr>
            <a:graphicFrameLocks noGrp="1"/>
          </p:cNvGraphicFramePr>
          <p:nvPr>
            <p:extLst>
              <p:ext uri="{D42A27DB-BD31-4B8C-83A1-F6EECF244321}">
                <p14:modId xmlns:p14="http://schemas.microsoft.com/office/powerpoint/2010/main" val="1736433969"/>
              </p:ext>
            </p:extLst>
          </p:nvPr>
        </p:nvGraphicFramePr>
        <p:xfrm>
          <a:off x="2590800" y="4250266"/>
          <a:ext cx="1803400" cy="2087034"/>
        </p:xfrm>
        <a:graphic>
          <a:graphicData uri="http://schemas.openxmlformats.org/drawingml/2006/table">
            <a:tbl>
              <a:tblPr firstRow="1" bandRow="1">
                <a:tableStyleId>{5C22544A-7EE6-4342-B048-85BDC9FD1C3A}</a:tableStyleId>
              </a:tblPr>
              <a:tblGrid>
                <a:gridCol w="1803400">
                  <a:extLst>
                    <a:ext uri="{9D8B030D-6E8A-4147-A177-3AD203B41FA5}">
                      <a16:colId xmlns:a16="http://schemas.microsoft.com/office/drawing/2014/main" val="3697800382"/>
                    </a:ext>
                  </a:extLst>
                </a:gridCol>
              </a:tblGrid>
              <a:tr h="1612708">
                <a:tc>
                  <a:txBody>
                    <a:bodyPr/>
                    <a:lstStyle/>
                    <a:p>
                      <a:r>
                        <a:rPr lang="tr-TR" sz="2400" dirty="0"/>
                        <a:t>Bağımsız Denetim Şirketi</a:t>
                      </a:r>
                    </a:p>
                    <a:p>
                      <a:r>
                        <a:rPr lang="tr-TR" sz="2400" dirty="0"/>
                        <a:t>Sayısı</a:t>
                      </a:r>
                    </a:p>
                  </a:txBody>
                  <a:tcPr>
                    <a:solidFill>
                      <a:srgbClr val="92D050"/>
                    </a:solidFill>
                  </a:tcPr>
                </a:tc>
                <a:extLst>
                  <a:ext uri="{0D108BD9-81ED-4DB2-BD59-A6C34878D82A}">
                    <a16:rowId xmlns:a16="http://schemas.microsoft.com/office/drawing/2014/main" val="1554920239"/>
                  </a:ext>
                </a:extLst>
              </a:tr>
              <a:tr h="474326">
                <a:tc>
                  <a:txBody>
                    <a:bodyPr/>
                    <a:lstStyle/>
                    <a:p>
                      <a:r>
                        <a:rPr lang="tr-TR" sz="2400" dirty="0"/>
                        <a:t>258</a:t>
                      </a:r>
                    </a:p>
                  </a:txBody>
                  <a:tcPr/>
                </a:tc>
                <a:extLst>
                  <a:ext uri="{0D108BD9-81ED-4DB2-BD59-A6C34878D82A}">
                    <a16:rowId xmlns:a16="http://schemas.microsoft.com/office/drawing/2014/main" val="1269706698"/>
                  </a:ext>
                </a:extLst>
              </a:tr>
            </a:tbl>
          </a:graphicData>
        </a:graphic>
      </p:graphicFrame>
      <p:sp>
        <p:nvSpPr>
          <p:cNvPr id="6" name="Metin kutusu 5">
            <a:extLst>
              <a:ext uri="{FF2B5EF4-FFF2-40B4-BE49-F238E27FC236}">
                <a16:creationId xmlns:a16="http://schemas.microsoft.com/office/drawing/2014/main" id="{8FC4A53F-B4D5-4AD7-95FE-9428E2696BC1}"/>
              </a:ext>
            </a:extLst>
          </p:cNvPr>
          <p:cNvSpPr txBox="1"/>
          <p:nvPr/>
        </p:nvSpPr>
        <p:spPr>
          <a:xfrm>
            <a:off x="749300" y="1231900"/>
            <a:ext cx="10744200" cy="954107"/>
          </a:xfrm>
          <a:prstGeom prst="rect">
            <a:avLst/>
          </a:prstGeom>
          <a:noFill/>
        </p:spPr>
        <p:txBody>
          <a:bodyPr wrap="square" rtlCol="0">
            <a:spAutoFit/>
          </a:bodyPr>
          <a:lstStyle/>
          <a:p>
            <a:r>
              <a:rPr lang="tr-TR" sz="2800" b="1" dirty="0"/>
              <a:t>Uygulamanın 6. yılında finansal raporlama ve denetimde mevcut sayılar  </a:t>
            </a:r>
          </a:p>
        </p:txBody>
      </p:sp>
      <p:sp>
        <p:nvSpPr>
          <p:cNvPr id="9" name="Metin kutusu 8">
            <a:extLst>
              <a:ext uri="{FF2B5EF4-FFF2-40B4-BE49-F238E27FC236}">
                <a16:creationId xmlns:a16="http://schemas.microsoft.com/office/drawing/2014/main" id="{D2291919-4471-4A2D-A419-D69028DB96A7}"/>
              </a:ext>
            </a:extLst>
          </p:cNvPr>
          <p:cNvSpPr txBox="1"/>
          <p:nvPr/>
        </p:nvSpPr>
        <p:spPr>
          <a:xfrm>
            <a:off x="850900" y="622300"/>
            <a:ext cx="10341356" cy="461665"/>
          </a:xfrm>
          <a:prstGeom prst="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tr-TR" sz="2400" b="1" dirty="0"/>
              <a:t>SONUÇ OLARAK  </a:t>
            </a:r>
          </a:p>
        </p:txBody>
      </p:sp>
      <p:sp>
        <p:nvSpPr>
          <p:cNvPr id="4" name="Slayt Numarası Yer Tutucusu 3">
            <a:extLst>
              <a:ext uri="{FF2B5EF4-FFF2-40B4-BE49-F238E27FC236}">
                <a16:creationId xmlns:a16="http://schemas.microsoft.com/office/drawing/2014/main" id="{0183E4E9-A9B1-4BDA-8C46-364316E4EA50}"/>
              </a:ext>
            </a:extLst>
          </p:cNvPr>
          <p:cNvSpPr>
            <a:spLocks noGrp="1"/>
          </p:cNvSpPr>
          <p:nvPr>
            <p:ph type="sldNum" sz="quarter" idx="12"/>
          </p:nvPr>
        </p:nvSpPr>
        <p:spPr/>
        <p:txBody>
          <a:bodyPr/>
          <a:lstStyle/>
          <a:p>
            <a:fld id="{8A7A6979-0714-4377-B894-6BE4C2D6E202}" type="slidenum">
              <a:rPr lang="en-US" smtClean="0"/>
              <a:pPr/>
              <a:t>28</a:t>
            </a:fld>
            <a:endParaRPr lang="en-US" dirty="0"/>
          </a:p>
        </p:txBody>
      </p:sp>
      <p:sp>
        <p:nvSpPr>
          <p:cNvPr id="7" name="Dikdörtgen 6">
            <a:extLst>
              <a:ext uri="{FF2B5EF4-FFF2-40B4-BE49-F238E27FC236}">
                <a16:creationId xmlns:a16="http://schemas.microsoft.com/office/drawing/2014/main" id="{B5BE17B7-75F7-4D3A-BCC1-3C03C63FDE4E}"/>
              </a:ext>
            </a:extLst>
          </p:cNvPr>
          <p:cNvSpPr/>
          <p:nvPr/>
        </p:nvSpPr>
        <p:spPr>
          <a:xfrm>
            <a:off x="508000" y="4400034"/>
            <a:ext cx="1704544" cy="369332"/>
          </a:xfrm>
          <a:prstGeom prst="rect">
            <a:avLst/>
          </a:prstGeom>
        </p:spPr>
        <p:txBody>
          <a:bodyPr wrap="square">
            <a:spAutoFit/>
          </a:bodyPr>
          <a:lstStyle/>
          <a:p>
            <a:r>
              <a:rPr lang="tr-TR" b="1" dirty="0">
                <a:solidFill>
                  <a:srgbClr val="C00000"/>
                </a:solidFill>
              </a:rPr>
              <a:t>LTD…779.059</a:t>
            </a:r>
          </a:p>
        </p:txBody>
      </p:sp>
      <p:sp>
        <p:nvSpPr>
          <p:cNvPr id="8" name="Dikdörtgen 7">
            <a:extLst>
              <a:ext uri="{FF2B5EF4-FFF2-40B4-BE49-F238E27FC236}">
                <a16:creationId xmlns:a16="http://schemas.microsoft.com/office/drawing/2014/main" id="{7726B6C7-318F-47C7-B198-87737FEFA673}"/>
              </a:ext>
            </a:extLst>
          </p:cNvPr>
          <p:cNvSpPr/>
          <p:nvPr/>
        </p:nvSpPr>
        <p:spPr>
          <a:xfrm>
            <a:off x="533400" y="4019034"/>
            <a:ext cx="1739900" cy="369332"/>
          </a:xfrm>
          <a:prstGeom prst="rect">
            <a:avLst/>
          </a:prstGeom>
        </p:spPr>
        <p:txBody>
          <a:bodyPr wrap="square">
            <a:spAutoFit/>
          </a:bodyPr>
          <a:lstStyle/>
          <a:p>
            <a:r>
              <a:rPr lang="tr-TR" b="1" dirty="0">
                <a:solidFill>
                  <a:srgbClr val="C00000"/>
                </a:solidFill>
              </a:rPr>
              <a:t>A.Ş.....126.407</a:t>
            </a:r>
          </a:p>
        </p:txBody>
      </p:sp>
    </p:spTree>
    <p:extLst>
      <p:ext uri="{BB962C8B-B14F-4D97-AF65-F5344CB8AC3E}">
        <p14:creationId xmlns:p14="http://schemas.microsoft.com/office/powerpoint/2010/main" val="24870595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B5F3BE1-7A0E-49E6-BDB9-6EFF2D7EACC1}"/>
              </a:ext>
            </a:extLst>
          </p:cNvPr>
          <p:cNvSpPr/>
          <p:nvPr/>
        </p:nvSpPr>
        <p:spPr>
          <a:xfrm>
            <a:off x="660400" y="1079500"/>
            <a:ext cx="10769600" cy="2308324"/>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457200" indent="-457200">
              <a:buFont typeface="Wingdings" panose="05000000000000000000" pitchFamily="2" charset="2"/>
              <a:buChar char="Ø"/>
            </a:pPr>
            <a:r>
              <a:rPr lang="tr-TR" sz="2400" b="1" dirty="0">
                <a:latin typeface="Arial" panose="020B0604020202020204" pitchFamily="34" charset="0"/>
                <a:cs typeface="Arial" panose="020B0604020202020204" pitchFamily="34" charset="0"/>
              </a:rPr>
              <a:t>Uygulamanın 6.yılında Geldiğimiz Durumda Finansal Tablolar;</a:t>
            </a:r>
          </a:p>
          <a:p>
            <a:pPr marL="514350" indent="-514350">
              <a:buFont typeface="+mj-lt"/>
              <a:buAutoNum type="arabicPeriod"/>
            </a:pPr>
            <a:r>
              <a:rPr lang="tr-TR" sz="2400" dirty="0">
                <a:latin typeface="Arial" panose="020B0604020202020204" pitchFamily="34" charset="0"/>
                <a:cs typeface="Arial" panose="020B0604020202020204" pitchFamily="34" charset="0"/>
              </a:rPr>
              <a:t>Vergi Mevzuatına Göre,</a:t>
            </a:r>
          </a:p>
          <a:p>
            <a:pPr marL="514350" indent="-514350">
              <a:buFont typeface="+mj-lt"/>
              <a:buAutoNum type="arabicPeriod"/>
            </a:pPr>
            <a:r>
              <a:rPr lang="tr-TR" sz="2400" dirty="0">
                <a:latin typeface="Arial" panose="020B0604020202020204" pitchFamily="34" charset="0"/>
                <a:cs typeface="Arial" panose="020B0604020202020204" pitchFamily="34" charset="0"/>
              </a:rPr>
              <a:t>Tek Düzen Muhasebe Sistemine Göre(MSUGT)</a:t>
            </a:r>
          </a:p>
          <a:p>
            <a:pPr marL="514350" indent="-514350">
              <a:buFont typeface="+mj-lt"/>
              <a:buAutoNum type="arabicPeriod"/>
            </a:pPr>
            <a:r>
              <a:rPr lang="tr-TR" sz="2400" dirty="0">
                <a:latin typeface="Arial" panose="020B0604020202020204" pitchFamily="34" charset="0"/>
                <a:cs typeface="Arial" panose="020B0604020202020204" pitchFamily="34" charset="0"/>
              </a:rPr>
              <a:t>BOBİ </a:t>
            </a:r>
            <a:r>
              <a:rPr lang="tr-TR" sz="2400" dirty="0" err="1">
                <a:latin typeface="Arial" panose="020B0604020202020204" pitchFamily="34" charset="0"/>
                <a:cs typeface="Arial" panose="020B0604020202020204" pitchFamily="34" charset="0"/>
              </a:rPr>
              <a:t>FRS’ye</a:t>
            </a:r>
            <a:r>
              <a:rPr lang="tr-TR" sz="2400" dirty="0">
                <a:latin typeface="Arial" panose="020B0604020202020204" pitchFamily="34" charset="0"/>
                <a:cs typeface="Arial" panose="020B0604020202020204" pitchFamily="34" charset="0"/>
              </a:rPr>
              <a:t> Göre</a:t>
            </a:r>
          </a:p>
          <a:p>
            <a:pPr marL="514350" indent="-514350">
              <a:buFont typeface="+mj-lt"/>
              <a:buAutoNum type="arabicPeriod"/>
            </a:pPr>
            <a:r>
              <a:rPr lang="tr-TR" sz="2400" dirty="0" err="1">
                <a:latin typeface="Arial" panose="020B0604020202020204" pitchFamily="34" charset="0"/>
                <a:cs typeface="Arial" panose="020B0604020202020204" pitchFamily="34" charset="0"/>
              </a:rPr>
              <a:t>TFRS’ye</a:t>
            </a:r>
            <a:r>
              <a:rPr lang="tr-TR" sz="2400" dirty="0">
                <a:latin typeface="Arial" panose="020B0604020202020204" pitchFamily="34" charset="0"/>
                <a:cs typeface="Arial" panose="020B0604020202020204" pitchFamily="34" charset="0"/>
              </a:rPr>
              <a:t> Göre </a:t>
            </a:r>
          </a:p>
          <a:p>
            <a:r>
              <a:rPr lang="tr-TR" sz="2400" dirty="0">
                <a:latin typeface="Arial" panose="020B0604020202020204" pitchFamily="34" charset="0"/>
                <a:cs typeface="Arial" panose="020B0604020202020204" pitchFamily="34" charset="0"/>
              </a:rPr>
              <a:t>      oluşturulmaktadır. </a:t>
            </a:r>
            <a:endParaRPr lang="tr-TR" sz="2400" dirty="0">
              <a:latin typeface="Arial" panose="020B0604020202020204" pitchFamily="34" charset="0"/>
              <a:ea typeface="Calibri" panose="020F0502020204030204" pitchFamily="34" charset="0"/>
              <a:cs typeface="Arial" panose="020B0604020202020204" pitchFamily="34" charset="0"/>
            </a:endParaRPr>
          </a:p>
        </p:txBody>
      </p:sp>
      <p:sp>
        <p:nvSpPr>
          <p:cNvPr id="4" name="Metin kutusu 3">
            <a:extLst>
              <a:ext uri="{FF2B5EF4-FFF2-40B4-BE49-F238E27FC236}">
                <a16:creationId xmlns:a16="http://schemas.microsoft.com/office/drawing/2014/main" id="{FBF25524-BE4B-4086-B697-3E49B9E7B1AC}"/>
              </a:ext>
            </a:extLst>
          </p:cNvPr>
          <p:cNvSpPr txBox="1"/>
          <p:nvPr/>
        </p:nvSpPr>
        <p:spPr>
          <a:xfrm>
            <a:off x="660400" y="419100"/>
            <a:ext cx="10769600" cy="523220"/>
          </a:xfrm>
          <a:prstGeom prst="rect">
            <a:avLst/>
          </a:prstGeom>
          <a:solidFill>
            <a:srgbClr val="92D050"/>
          </a:solidFill>
        </p:spPr>
        <p:txBody>
          <a:bodyPr wrap="square" rtlCol="0">
            <a:spAutoFit/>
          </a:bodyPr>
          <a:lstStyle/>
          <a:p>
            <a:pPr algn="ctr"/>
            <a:r>
              <a:rPr lang="tr-TR" sz="2800" dirty="0">
                <a:solidFill>
                  <a:schemeClr val="bg1"/>
                </a:solidFill>
              </a:rPr>
              <a:t>SONUÇ OLARAK</a:t>
            </a:r>
          </a:p>
        </p:txBody>
      </p:sp>
      <p:sp>
        <p:nvSpPr>
          <p:cNvPr id="7" name="Metin kutusu 6">
            <a:extLst>
              <a:ext uri="{FF2B5EF4-FFF2-40B4-BE49-F238E27FC236}">
                <a16:creationId xmlns:a16="http://schemas.microsoft.com/office/drawing/2014/main" id="{9C7CF436-FA9C-4801-8A12-93C349CB7654}"/>
              </a:ext>
            </a:extLst>
          </p:cNvPr>
          <p:cNvSpPr txBox="1"/>
          <p:nvPr/>
        </p:nvSpPr>
        <p:spPr>
          <a:xfrm>
            <a:off x="609600" y="3822700"/>
            <a:ext cx="10820400"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457200" indent="-457200">
              <a:buFont typeface="Wingdings" panose="05000000000000000000" pitchFamily="2" charset="2"/>
              <a:buChar char="Ø"/>
            </a:pPr>
            <a:r>
              <a:rPr lang="tr-TR" sz="2400" dirty="0">
                <a:latin typeface="Arial" panose="020B0604020202020204" pitchFamily="34" charset="0"/>
                <a:cs typeface="Arial" panose="020B0604020202020204" pitchFamily="34" charset="0"/>
              </a:rPr>
              <a:t>Bağımsız denetimin kapsamı dışında kalan şirketlerde TTK denetimi yoktur.</a:t>
            </a:r>
          </a:p>
          <a:p>
            <a:r>
              <a:rPr lang="tr-TR" sz="2400" dirty="0">
                <a:latin typeface="Arial" panose="020B0604020202020204" pitchFamily="34" charset="0"/>
                <a:cs typeface="Arial" panose="020B0604020202020204" pitchFamily="34" charset="0"/>
              </a:rPr>
              <a:t>Bu boşluğu doldurması düşünülen Bakanlar Kurulu’nca (Cumhurbaşkanı </a:t>
            </a:r>
            <a:r>
              <a:rPr lang="tr-TR" sz="2400" dirty="0" err="1">
                <a:latin typeface="Arial" panose="020B0604020202020204" pitchFamily="34" charset="0"/>
                <a:cs typeface="Arial" panose="020B0604020202020204" pitchFamily="34" charset="0"/>
              </a:rPr>
              <a:t>tarafıdan</a:t>
            </a:r>
            <a:r>
              <a:rPr lang="tr-TR" sz="2400" dirty="0">
                <a:latin typeface="Arial" panose="020B0604020202020204" pitchFamily="34" charset="0"/>
                <a:cs typeface="Arial" panose="020B0604020202020204" pitchFamily="34" charset="0"/>
              </a:rPr>
              <a:t>) yayımlanacak Yönetmelik Kanunun üzerinden yaklaşık 7 yıl geçmesine rağmen hala yayımlanmamıştır. </a:t>
            </a:r>
          </a:p>
          <a:p>
            <a:endParaRPr lang="tr-TR" sz="2400" dirty="0">
              <a:latin typeface="Arial" panose="020B0604020202020204" pitchFamily="34" charset="0"/>
              <a:cs typeface="Arial" panose="020B0604020202020204" pitchFamily="34" charset="0"/>
            </a:endParaRPr>
          </a:p>
        </p:txBody>
      </p:sp>
      <p:sp>
        <p:nvSpPr>
          <p:cNvPr id="5" name="Slayt Numarası Yer Tutucusu 4">
            <a:extLst>
              <a:ext uri="{FF2B5EF4-FFF2-40B4-BE49-F238E27FC236}">
                <a16:creationId xmlns:a16="http://schemas.microsoft.com/office/drawing/2014/main" id="{6942935B-7257-44AE-8ED4-6030AF9D094E}"/>
              </a:ext>
            </a:extLst>
          </p:cNvPr>
          <p:cNvSpPr>
            <a:spLocks noGrp="1"/>
          </p:cNvSpPr>
          <p:nvPr>
            <p:ph type="sldNum" sz="quarter" idx="12"/>
          </p:nvPr>
        </p:nvSpPr>
        <p:spPr/>
        <p:txBody>
          <a:bodyPr/>
          <a:lstStyle/>
          <a:p>
            <a:fld id="{8A7A6979-0714-4377-B894-6BE4C2D6E202}" type="slidenum">
              <a:rPr lang="en-US" smtClean="0"/>
              <a:pPr/>
              <a:t>29</a:t>
            </a:fld>
            <a:endParaRPr lang="en-US" dirty="0"/>
          </a:p>
        </p:txBody>
      </p:sp>
    </p:spTree>
    <p:extLst>
      <p:ext uri="{BB962C8B-B14F-4D97-AF65-F5344CB8AC3E}">
        <p14:creationId xmlns:p14="http://schemas.microsoft.com/office/powerpoint/2010/main" val="4285668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a:extLst>
              <a:ext uri="{FF2B5EF4-FFF2-40B4-BE49-F238E27FC236}">
                <a16:creationId xmlns:a16="http://schemas.microsoft.com/office/drawing/2014/main" id="{59AF3BCF-45DA-4F74-B3E4-DBCCC24D237D}"/>
              </a:ext>
            </a:extLst>
          </p:cNvPr>
          <p:cNvGraphicFramePr>
            <a:graphicFrameLocks noGrp="1"/>
          </p:cNvGraphicFramePr>
          <p:nvPr>
            <p:extLst>
              <p:ext uri="{D42A27DB-BD31-4B8C-83A1-F6EECF244321}">
                <p14:modId xmlns:p14="http://schemas.microsoft.com/office/powerpoint/2010/main" val="187704294"/>
              </p:ext>
            </p:extLst>
          </p:nvPr>
        </p:nvGraphicFramePr>
        <p:xfrm>
          <a:off x="990600" y="444500"/>
          <a:ext cx="10201656" cy="5342128"/>
        </p:xfrm>
        <a:graphic>
          <a:graphicData uri="http://schemas.openxmlformats.org/drawingml/2006/table">
            <a:tbl>
              <a:tblPr firstRow="1" bandRow="1">
                <a:tableStyleId>{5C22544A-7EE6-4342-B048-85BDC9FD1C3A}</a:tableStyleId>
              </a:tblPr>
              <a:tblGrid>
                <a:gridCol w="10201656">
                  <a:extLst>
                    <a:ext uri="{9D8B030D-6E8A-4147-A177-3AD203B41FA5}">
                      <a16:colId xmlns:a16="http://schemas.microsoft.com/office/drawing/2014/main" val="450054657"/>
                    </a:ext>
                  </a:extLst>
                </a:gridCol>
              </a:tblGrid>
              <a:tr h="826101">
                <a:tc>
                  <a:txBody>
                    <a:bodyPr/>
                    <a:lstStyle/>
                    <a:p>
                      <a:r>
                        <a:rPr lang="tr-TR" sz="2400" dirty="0">
                          <a:latin typeface="Arial" panose="020B0604020202020204" pitchFamily="34" charset="0"/>
                          <a:cs typeface="Arial" panose="020B0604020202020204" pitchFamily="34" charset="0"/>
                        </a:rPr>
                        <a:t>6102 SAYILI KANUN’UN ÇIKARILMASINDA ETKİLİ OLAN SEBEPLER</a:t>
                      </a:r>
                    </a:p>
                  </a:txBody>
                  <a:tcPr>
                    <a:solidFill>
                      <a:srgbClr val="92D050"/>
                    </a:solidFill>
                  </a:tcPr>
                </a:tc>
                <a:extLst>
                  <a:ext uri="{0D108BD9-81ED-4DB2-BD59-A6C34878D82A}">
                    <a16:rowId xmlns:a16="http://schemas.microsoft.com/office/drawing/2014/main" val="2586382875"/>
                  </a:ext>
                </a:extLst>
              </a:tr>
              <a:tr h="11932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400" kern="1200" dirty="0">
                          <a:solidFill>
                            <a:schemeClr val="dk1"/>
                          </a:solidFill>
                          <a:effectLst/>
                          <a:latin typeface="Arial" panose="020B0604020202020204" pitchFamily="34" charset="0"/>
                          <a:ea typeface="+mn-ea"/>
                          <a:cs typeface="Arial" panose="020B0604020202020204" pitchFamily="34" charset="0"/>
                        </a:rPr>
                        <a:t>Uluslararası anlaşmaların ticaret kanunlarının konusunu oluşturan pek çok alanı yeniden düzenlemesi, </a:t>
                      </a:r>
                    </a:p>
                    <a:p>
                      <a:endParaRPr lang="tr-TR"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55487836"/>
                  </a:ext>
                </a:extLst>
              </a:tr>
              <a:tr h="11932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400" kern="1200" dirty="0">
                          <a:solidFill>
                            <a:schemeClr val="dk1"/>
                          </a:solidFill>
                          <a:effectLst/>
                          <a:latin typeface="Arial" panose="020B0604020202020204" pitchFamily="34" charset="0"/>
                          <a:ea typeface="+mn-ea"/>
                          <a:cs typeface="Arial" panose="020B0604020202020204" pitchFamily="34" charset="0"/>
                        </a:rPr>
                        <a:t>Avrupa Birliği Müktesebatının üstlenilmesine ilişkin ulusal program</a:t>
                      </a:r>
                    </a:p>
                    <a:p>
                      <a:r>
                        <a:rPr lang="tr-TR" sz="2400" dirty="0">
                          <a:latin typeface="Arial" panose="020B0604020202020204" pitchFamily="34" charset="0"/>
                          <a:cs typeface="Arial" panose="020B0604020202020204" pitchFamily="34" charset="0"/>
                        </a:rPr>
                        <a:t>(Ortak Hukuka Geçiş)</a:t>
                      </a:r>
                    </a:p>
                    <a:p>
                      <a:endParaRPr lang="tr-TR"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16417842"/>
                  </a:ext>
                </a:extLst>
              </a:tr>
              <a:tr h="826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400" kern="1200" dirty="0">
                          <a:solidFill>
                            <a:schemeClr val="dk1"/>
                          </a:solidFill>
                          <a:effectLst/>
                          <a:latin typeface="Arial" panose="020B0604020202020204" pitchFamily="34" charset="0"/>
                          <a:ea typeface="+mn-ea"/>
                          <a:cs typeface="Arial" panose="020B0604020202020204" pitchFamily="34" charset="0"/>
                        </a:rPr>
                        <a:t>İletişim teknolojilerindeki müthiş ilerlemeler</a:t>
                      </a:r>
                      <a:endParaRPr lang="tr-TR" sz="24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tr-TR"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95869948"/>
                  </a:ext>
                </a:extLst>
              </a:tr>
              <a:tr h="826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400" kern="1200" dirty="0">
                          <a:solidFill>
                            <a:schemeClr val="dk1"/>
                          </a:solidFill>
                          <a:effectLst/>
                          <a:latin typeface="Arial" panose="020B0604020202020204" pitchFamily="34" charset="0"/>
                          <a:ea typeface="+mn-ea"/>
                          <a:cs typeface="Arial" panose="020B0604020202020204" pitchFamily="34" charset="0"/>
                        </a:rPr>
                        <a:t>Uluslararası piyasaların bir parçası olmak</a:t>
                      </a:r>
                    </a:p>
                    <a:p>
                      <a:endParaRPr lang="tr-TR"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51277525"/>
                  </a:ext>
                </a:extLst>
              </a:tr>
              <a:tr h="477311">
                <a:tc>
                  <a:txBody>
                    <a:bodyPr/>
                    <a:lstStyle/>
                    <a:p>
                      <a:r>
                        <a:rPr lang="tr-TR" sz="2400" dirty="0">
                          <a:latin typeface="Arial" panose="020B0604020202020204" pitchFamily="34" charset="0"/>
                          <a:cs typeface="Arial" panose="020B0604020202020204" pitchFamily="34" charset="0"/>
                        </a:rPr>
                        <a:t>Ticaret Kanununu Etkileyen Yeni Kanunlar</a:t>
                      </a:r>
                    </a:p>
                  </a:txBody>
                  <a:tcPr/>
                </a:tc>
                <a:extLst>
                  <a:ext uri="{0D108BD9-81ED-4DB2-BD59-A6C34878D82A}">
                    <a16:rowId xmlns:a16="http://schemas.microsoft.com/office/drawing/2014/main" val="767012579"/>
                  </a:ext>
                </a:extLst>
              </a:tr>
            </a:tbl>
          </a:graphicData>
        </a:graphic>
      </p:graphicFrame>
      <p:sp>
        <p:nvSpPr>
          <p:cNvPr id="3" name="Slayt Numarası Yer Tutucusu 2">
            <a:extLst>
              <a:ext uri="{FF2B5EF4-FFF2-40B4-BE49-F238E27FC236}">
                <a16:creationId xmlns:a16="http://schemas.microsoft.com/office/drawing/2014/main" id="{E3B7E0EF-5128-40B3-B228-7EF3D6FD4F6F}"/>
              </a:ext>
            </a:extLst>
          </p:cNvPr>
          <p:cNvSpPr>
            <a:spLocks noGrp="1"/>
          </p:cNvSpPr>
          <p:nvPr>
            <p:ph type="sldNum" sz="quarter" idx="12"/>
          </p:nvPr>
        </p:nvSpPr>
        <p:spPr/>
        <p:txBody>
          <a:bodyPr/>
          <a:lstStyle/>
          <a:p>
            <a:fld id="{8A7A6979-0714-4377-B894-6BE4C2D6E202}" type="slidenum">
              <a:rPr lang="en-US" smtClean="0"/>
              <a:pPr/>
              <a:t>3</a:t>
            </a:fld>
            <a:endParaRPr lang="en-US" dirty="0"/>
          </a:p>
        </p:txBody>
      </p:sp>
    </p:spTree>
    <p:extLst>
      <p:ext uri="{BB962C8B-B14F-4D97-AF65-F5344CB8AC3E}">
        <p14:creationId xmlns:p14="http://schemas.microsoft.com/office/powerpoint/2010/main" val="23028553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2F3CD97-0FF0-4B8B-8DA1-4F36CE786BC4}"/>
              </a:ext>
            </a:extLst>
          </p:cNvPr>
          <p:cNvSpPr/>
          <p:nvPr/>
        </p:nvSpPr>
        <p:spPr>
          <a:xfrm>
            <a:off x="749300" y="838200"/>
            <a:ext cx="10442956" cy="530857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tr-TR" sz="2400" b="1" dirty="0"/>
              <a:t>«IV. Uluslararası Piyasaların Bir Parçası Olmak 5. </a:t>
            </a:r>
          </a:p>
          <a:p>
            <a:r>
              <a:rPr lang="tr-TR" sz="2400" dirty="0"/>
              <a:t>…»Türkiye, uluslararası piyasaların bir parçası, Türk işletmeleri de bu piyasaların rekabet gücünü haiz, etkin ve güvenilir aktörleri olmak zorundadırlar. </a:t>
            </a:r>
          </a:p>
          <a:p>
            <a:r>
              <a:rPr lang="tr-TR" sz="2400" b="1" dirty="0">
                <a:solidFill>
                  <a:srgbClr val="FF0000"/>
                </a:solidFill>
              </a:rPr>
              <a:t>Bunun için başta gelen şart, işletmelerimizin Uluslararası Finansal Raporlama Standartlarına (IFRS) göre düzenlenmiş ve uluslararası denetim standartları (IAAS) uyarınca denetlenmiş finansal tabloları ile iddialarını ortaya koyabilmeleridir. </a:t>
            </a:r>
          </a:p>
          <a:p>
            <a:r>
              <a:rPr lang="tr-TR" sz="2400" dirty="0"/>
              <a:t>Sözü edilen standartlar, Türkiye’ye uluslararası itibar sağlayabileceği gibi, </a:t>
            </a:r>
          </a:p>
          <a:p>
            <a:r>
              <a:rPr lang="tr-TR" sz="2400" dirty="0"/>
              <a:t>gücümüzü karşılaştırabilir ölçeklere göre hesaplamamıza, buna göre stratejik derinlik taşıyan ve sürdürülebilir politikaları belirlememize de olanak verecektir. </a:t>
            </a:r>
          </a:p>
          <a:p>
            <a:r>
              <a:rPr lang="tr-TR" sz="2400" dirty="0"/>
              <a:t>Türk Ticaret Kanunu bu amaçların gerçekleştirilmesinde etkili ve vazgeçilmez belki de tek araçtır. </a:t>
            </a:r>
          </a:p>
          <a:p>
            <a:r>
              <a:rPr lang="tr-TR" sz="2400" b="1" dirty="0">
                <a:solidFill>
                  <a:srgbClr val="FF0000"/>
                </a:solidFill>
              </a:rPr>
              <a:t>Bu ilke ve mekanizmalara yer vermeyen bir Ticaret Kanunu bugünün gereksinimlerine cevap veremez.»</a:t>
            </a:r>
          </a:p>
        </p:txBody>
      </p:sp>
      <p:sp>
        <p:nvSpPr>
          <p:cNvPr id="5" name="Metin kutusu 4">
            <a:extLst>
              <a:ext uri="{FF2B5EF4-FFF2-40B4-BE49-F238E27FC236}">
                <a16:creationId xmlns:a16="http://schemas.microsoft.com/office/drawing/2014/main" id="{CC0D8CAD-A2B1-40F2-BBD2-7DD52DA3A03F}"/>
              </a:ext>
            </a:extLst>
          </p:cNvPr>
          <p:cNvSpPr txBox="1"/>
          <p:nvPr/>
        </p:nvSpPr>
        <p:spPr>
          <a:xfrm>
            <a:off x="749300" y="152400"/>
            <a:ext cx="10442956" cy="671731"/>
          </a:xfrm>
          <a:prstGeom prst="rect">
            <a:avLst/>
          </a:prstGeom>
          <a:solidFill>
            <a:srgbClr val="92D050"/>
          </a:solidFill>
        </p:spPr>
        <p:txBody>
          <a:bodyPr wrap="square" rtlCol="0">
            <a:spAutoFit/>
          </a:bodyPr>
          <a:lstStyle/>
          <a:p>
            <a:pPr algn="ctr"/>
            <a:r>
              <a:rPr lang="tr-TR" sz="3600" dirty="0">
                <a:solidFill>
                  <a:schemeClr val="bg1"/>
                </a:solidFill>
                <a:latin typeface="Arial" panose="020B0604020202020204" pitchFamily="34" charset="0"/>
                <a:cs typeface="Arial" panose="020B0604020202020204" pitchFamily="34" charset="0"/>
              </a:rPr>
              <a:t>6102 sayılı Kanun’un Genel Gerekçesinden </a:t>
            </a:r>
          </a:p>
        </p:txBody>
      </p:sp>
      <p:sp>
        <p:nvSpPr>
          <p:cNvPr id="4" name="Metin kutusu 3">
            <a:extLst>
              <a:ext uri="{FF2B5EF4-FFF2-40B4-BE49-F238E27FC236}">
                <a16:creationId xmlns:a16="http://schemas.microsoft.com/office/drawing/2014/main" id="{30746F7A-E3F4-45BF-A13C-A3BFE4C57A84}"/>
              </a:ext>
            </a:extLst>
          </p:cNvPr>
          <p:cNvSpPr txBox="1"/>
          <p:nvPr/>
        </p:nvSpPr>
        <p:spPr>
          <a:xfrm>
            <a:off x="749300" y="6134100"/>
            <a:ext cx="10442956" cy="523220"/>
          </a:xfrm>
          <a:prstGeom prst="rect">
            <a:avLst/>
          </a:prstGeom>
          <a:solidFill>
            <a:srgbClr val="92D050"/>
          </a:solidFill>
        </p:spPr>
        <p:txBody>
          <a:bodyPr wrap="square" rtlCol="0">
            <a:spAutoFit/>
          </a:bodyPr>
          <a:lstStyle/>
          <a:p>
            <a:pPr algn="ctr"/>
            <a:r>
              <a:rPr lang="tr-TR" sz="2800" b="1" dirty="0">
                <a:solidFill>
                  <a:schemeClr val="bg1"/>
                </a:solidFill>
              </a:rPr>
              <a:t>Zaman Ayarlayıcılar</a:t>
            </a:r>
          </a:p>
        </p:txBody>
      </p:sp>
      <p:sp>
        <p:nvSpPr>
          <p:cNvPr id="6" name="Slayt Numarası Yer Tutucusu 5">
            <a:extLst>
              <a:ext uri="{FF2B5EF4-FFF2-40B4-BE49-F238E27FC236}">
                <a16:creationId xmlns:a16="http://schemas.microsoft.com/office/drawing/2014/main" id="{2F6CC062-F19E-4394-8EC7-57E9A319C03E}"/>
              </a:ext>
            </a:extLst>
          </p:cNvPr>
          <p:cNvSpPr>
            <a:spLocks noGrp="1"/>
          </p:cNvSpPr>
          <p:nvPr>
            <p:ph type="sldNum" sz="quarter" idx="12"/>
          </p:nvPr>
        </p:nvSpPr>
        <p:spPr/>
        <p:txBody>
          <a:bodyPr/>
          <a:lstStyle/>
          <a:p>
            <a:fld id="{8A7A6979-0714-4377-B894-6BE4C2D6E202}" type="slidenum">
              <a:rPr lang="en-US" smtClean="0"/>
              <a:pPr/>
              <a:t>30</a:t>
            </a:fld>
            <a:endParaRPr lang="en-US" dirty="0"/>
          </a:p>
        </p:txBody>
      </p:sp>
    </p:spTree>
    <p:extLst>
      <p:ext uri="{BB962C8B-B14F-4D97-AF65-F5344CB8AC3E}">
        <p14:creationId xmlns:p14="http://schemas.microsoft.com/office/powerpoint/2010/main" val="33539358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65A4358-4400-4EA8-B63D-F983B9C648E8}"/>
              </a:ext>
            </a:extLst>
          </p:cNvPr>
          <p:cNvSpPr/>
          <p:nvPr/>
        </p:nvSpPr>
        <p:spPr>
          <a:xfrm>
            <a:off x="1168400" y="2070100"/>
            <a:ext cx="9906000" cy="3108543"/>
          </a:xfrm>
          <a:prstGeom prst="rect">
            <a:avLst/>
          </a:prstGeom>
        </p:spPr>
        <p:txBody>
          <a:bodyPr wrap="square">
            <a:spAutoFit/>
          </a:bodyPr>
          <a:lstStyle/>
          <a:p>
            <a:pPr marL="514350" indent="-514350">
              <a:buFont typeface="+mj-lt"/>
              <a:buAutoNum type="arabicPeriod"/>
            </a:pPr>
            <a:r>
              <a:rPr lang="tr-TR" sz="2800" dirty="0" err="1">
                <a:latin typeface="Calibri" panose="020F0502020204030204" pitchFamily="34" charset="0"/>
                <a:ea typeface="Calibri" panose="020F0502020204030204" pitchFamily="34" charset="0"/>
                <a:cs typeface="Times New Roman" panose="02020603050405020304" pitchFamily="18" charset="0"/>
              </a:rPr>
              <a:t>TTK’nın</a:t>
            </a:r>
            <a:r>
              <a:rPr lang="tr-TR" sz="2800" dirty="0">
                <a:latin typeface="Calibri" panose="020F0502020204030204" pitchFamily="34" charset="0"/>
                <a:ea typeface="Calibri" panose="020F0502020204030204" pitchFamily="34" charset="0"/>
                <a:cs typeface="Times New Roman" panose="02020603050405020304" pitchFamily="18" charset="0"/>
              </a:rPr>
              <a:t> 64.maddesinde değişiklikle veya </a:t>
            </a:r>
            <a:r>
              <a:rPr lang="tr-TR" sz="2800" dirty="0" err="1">
                <a:latin typeface="Calibri" panose="020F0502020204030204" pitchFamily="34" charset="0"/>
                <a:ea typeface="Calibri" panose="020F0502020204030204" pitchFamily="34" charset="0"/>
                <a:cs typeface="Times New Roman" panose="02020603050405020304" pitchFamily="18" charset="0"/>
              </a:rPr>
              <a:t>VUK’da</a:t>
            </a:r>
            <a:r>
              <a:rPr lang="tr-TR" sz="2800" dirty="0">
                <a:latin typeface="Calibri" panose="020F0502020204030204" pitchFamily="34" charset="0"/>
                <a:ea typeface="Calibri" panose="020F0502020204030204" pitchFamily="34" charset="0"/>
                <a:cs typeface="Times New Roman" panose="02020603050405020304" pitchFamily="18" charset="0"/>
              </a:rPr>
              <a:t> yapılacak düzenleme ile </a:t>
            </a:r>
            <a:r>
              <a:rPr lang="tr-TR" sz="2800" b="1" dirty="0">
                <a:latin typeface="Calibri" panose="020F0502020204030204" pitchFamily="34" charset="0"/>
                <a:ea typeface="Calibri" panose="020F0502020204030204" pitchFamily="34" charset="0"/>
                <a:cs typeface="Times New Roman" panose="02020603050405020304" pitchFamily="18" charset="0"/>
              </a:rPr>
              <a:t>Ticari defterlerin muhasebe standartlarına göre tutulması sağlanmalıdır. </a:t>
            </a:r>
          </a:p>
          <a:p>
            <a:pPr marL="514350" indent="-514350">
              <a:buFont typeface="+mj-lt"/>
              <a:buAutoNum type="arabicPeriod"/>
            </a:pPr>
            <a:r>
              <a:rPr lang="tr-TR" sz="2800" dirty="0">
                <a:latin typeface="Calibri" panose="020F0502020204030204" pitchFamily="34" charset="0"/>
                <a:ea typeface="Calibri" panose="020F0502020204030204" pitchFamily="34" charset="0"/>
                <a:cs typeface="Times New Roman" panose="02020603050405020304" pitchFamily="18" charset="0"/>
              </a:rPr>
              <a:t>Mevcut Potansiyel Göz önünde tutularak </a:t>
            </a:r>
            <a:r>
              <a:rPr lang="tr-TR" sz="2800" b="1" dirty="0">
                <a:latin typeface="Calibri" panose="020F0502020204030204" pitchFamily="34" charset="0"/>
                <a:ea typeface="Calibri" panose="020F0502020204030204" pitchFamily="34" charset="0"/>
                <a:cs typeface="Times New Roman" panose="02020603050405020304" pitchFamily="18" charset="0"/>
              </a:rPr>
              <a:t>Bağımsız Denetim yaygınlaştırılmalıdır.</a:t>
            </a:r>
          </a:p>
          <a:p>
            <a:pPr marL="514350" indent="-514350">
              <a:buFont typeface="+mj-lt"/>
              <a:buAutoNum type="arabicPeriod"/>
            </a:pPr>
            <a:r>
              <a:rPr lang="tr-TR" sz="2800" dirty="0">
                <a:latin typeface="Calibri" panose="020F0502020204030204" pitchFamily="34" charset="0"/>
                <a:ea typeface="Calibri" panose="020F0502020204030204" pitchFamily="34" charset="0"/>
                <a:cs typeface="Times New Roman" panose="02020603050405020304" pitchFamily="18" charset="0"/>
              </a:rPr>
              <a:t>Bağımsız denetimin dışında kalan şirketlerin denetimi için </a:t>
            </a:r>
            <a:r>
              <a:rPr lang="tr-TR" sz="2800" b="1" dirty="0">
                <a:latin typeface="Calibri" panose="020F0502020204030204" pitchFamily="34" charset="0"/>
                <a:ea typeface="Calibri" panose="020F0502020204030204" pitchFamily="34" charset="0"/>
                <a:cs typeface="Times New Roman" panose="02020603050405020304" pitchFamily="18" charset="0"/>
              </a:rPr>
              <a:t>Cumhurbaşkanlığı Yönetmeliği bir an önce çıkarılmalıdır.</a:t>
            </a:r>
          </a:p>
        </p:txBody>
      </p:sp>
      <p:sp>
        <p:nvSpPr>
          <p:cNvPr id="5" name="Metin kutusu 4">
            <a:extLst>
              <a:ext uri="{FF2B5EF4-FFF2-40B4-BE49-F238E27FC236}">
                <a16:creationId xmlns:a16="http://schemas.microsoft.com/office/drawing/2014/main" id="{58EE5413-4FD4-47D3-A613-D10D9E827C48}"/>
              </a:ext>
            </a:extLst>
          </p:cNvPr>
          <p:cNvSpPr txBox="1"/>
          <p:nvPr/>
        </p:nvSpPr>
        <p:spPr>
          <a:xfrm>
            <a:off x="762000" y="914400"/>
            <a:ext cx="10430256" cy="646331"/>
          </a:xfrm>
          <a:prstGeom prst="rect">
            <a:avLst/>
          </a:prstGeom>
          <a:solidFill>
            <a:srgbClr val="92D050"/>
          </a:solidFill>
        </p:spPr>
        <p:txBody>
          <a:bodyPr wrap="square" rtlCol="0">
            <a:spAutoFit/>
          </a:bodyPr>
          <a:lstStyle/>
          <a:p>
            <a:pPr algn="ctr"/>
            <a:r>
              <a:rPr lang="tr-TR" sz="3600" dirty="0">
                <a:solidFill>
                  <a:schemeClr val="bg1"/>
                </a:solidFill>
                <a:latin typeface="Arial" panose="020B0604020202020204" pitchFamily="34" charset="0"/>
                <a:cs typeface="Arial" panose="020B0604020202020204" pitchFamily="34" charset="0"/>
              </a:rPr>
              <a:t>SONUÇ VE ÖNERİLER</a:t>
            </a:r>
          </a:p>
        </p:txBody>
      </p:sp>
      <p:sp>
        <p:nvSpPr>
          <p:cNvPr id="4" name="Slayt Numarası Yer Tutucusu 3">
            <a:extLst>
              <a:ext uri="{FF2B5EF4-FFF2-40B4-BE49-F238E27FC236}">
                <a16:creationId xmlns:a16="http://schemas.microsoft.com/office/drawing/2014/main" id="{0111A5A9-C89A-4BA7-ADDA-F5B565B118C7}"/>
              </a:ext>
            </a:extLst>
          </p:cNvPr>
          <p:cNvSpPr>
            <a:spLocks noGrp="1"/>
          </p:cNvSpPr>
          <p:nvPr>
            <p:ph type="sldNum" sz="quarter" idx="12"/>
          </p:nvPr>
        </p:nvSpPr>
        <p:spPr/>
        <p:txBody>
          <a:bodyPr/>
          <a:lstStyle/>
          <a:p>
            <a:fld id="{8A7A6979-0714-4377-B894-6BE4C2D6E202}" type="slidenum">
              <a:rPr lang="en-US" smtClean="0"/>
              <a:pPr/>
              <a:t>31</a:t>
            </a:fld>
            <a:endParaRPr lang="en-US" dirty="0"/>
          </a:p>
        </p:txBody>
      </p:sp>
    </p:spTree>
    <p:extLst>
      <p:ext uri="{BB962C8B-B14F-4D97-AF65-F5344CB8AC3E}">
        <p14:creationId xmlns:p14="http://schemas.microsoft.com/office/powerpoint/2010/main" val="37165914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B5F3BE1-7A0E-49E6-BDB9-6EFF2D7EACC1}"/>
              </a:ext>
            </a:extLst>
          </p:cNvPr>
          <p:cNvSpPr/>
          <p:nvPr/>
        </p:nvSpPr>
        <p:spPr>
          <a:xfrm>
            <a:off x="901700" y="1460499"/>
            <a:ext cx="10430256" cy="5262979"/>
          </a:xfrm>
          <a:prstGeom prst="rect">
            <a:avLst/>
          </a:prstGeom>
        </p:spPr>
        <p:txBody>
          <a:bodyPr wrap="square">
            <a:spAutoFit/>
          </a:bodyPr>
          <a:lstStyle/>
          <a:p>
            <a:r>
              <a:rPr lang="tr-TR" altLang="tr-TR" sz="2800" b="1" dirty="0">
                <a:latin typeface="Calibri" panose="020F0502020204030204" pitchFamily="34" charset="0"/>
                <a:cs typeface="Calibri" panose="020F0502020204030204" pitchFamily="34" charset="0"/>
              </a:rPr>
              <a:t>4. Üzerinden Kar Dağıtımı, Borca Batık Olma, Birleşme, Bölünme </a:t>
            </a:r>
          </a:p>
          <a:p>
            <a:r>
              <a:rPr lang="tr-TR" altLang="tr-TR" sz="2800" b="1" dirty="0">
                <a:latin typeface="Calibri" panose="020F0502020204030204" pitchFamily="34" charset="0"/>
                <a:cs typeface="Calibri" panose="020F0502020204030204" pitchFamily="34" charset="0"/>
              </a:rPr>
              <a:t>     Sermaye </a:t>
            </a:r>
            <a:r>
              <a:rPr lang="tr-TR" altLang="tr-TR" sz="2800" b="1" dirty="0" err="1">
                <a:latin typeface="Calibri" panose="020F0502020204030204" pitchFamily="34" charset="0"/>
                <a:cs typeface="Calibri" panose="020F0502020204030204" pitchFamily="34" charset="0"/>
              </a:rPr>
              <a:t>Azaltımı</a:t>
            </a:r>
            <a:r>
              <a:rPr lang="tr-TR" altLang="tr-TR" sz="2800" b="1" dirty="0">
                <a:latin typeface="Calibri" panose="020F0502020204030204" pitchFamily="34" charset="0"/>
                <a:cs typeface="Calibri" panose="020F0502020204030204" pitchFamily="34" charset="0"/>
              </a:rPr>
              <a:t> </a:t>
            </a:r>
            <a:r>
              <a:rPr lang="tr-TR" altLang="tr-TR" sz="2800" b="1" dirty="0" err="1">
                <a:latin typeface="Calibri" panose="020F0502020204030204" pitchFamily="34" charset="0"/>
                <a:cs typeface="Calibri" panose="020F0502020204030204" pitchFamily="34" charset="0"/>
              </a:rPr>
              <a:t>vb</a:t>
            </a:r>
            <a:r>
              <a:rPr lang="tr-TR" altLang="tr-TR" sz="2800" b="1" dirty="0">
                <a:latin typeface="Calibri" panose="020F0502020204030204" pitchFamily="34" charset="0"/>
                <a:cs typeface="Calibri" panose="020F0502020204030204" pitchFamily="34" charset="0"/>
              </a:rPr>
              <a:t> konularda karar alınabilen,</a:t>
            </a:r>
          </a:p>
          <a:p>
            <a:r>
              <a:rPr lang="tr-TR" altLang="tr-TR" sz="2800" b="1" dirty="0">
                <a:latin typeface="Calibri" panose="020F0502020204030204" pitchFamily="34" charset="0"/>
                <a:cs typeface="Calibri" panose="020F0502020204030204" pitchFamily="34" charset="0"/>
              </a:rPr>
              <a:t>     Uluslararası Geçerliliği Olan,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r>
              <a:rPr lang="tr-TR" sz="2800" dirty="0">
                <a:latin typeface="Calibri" panose="020F0502020204030204" pitchFamily="34" charset="0"/>
                <a:ea typeface="Calibri" panose="020F0502020204030204" pitchFamily="34" charset="0"/>
                <a:cs typeface="Times New Roman" panose="02020603050405020304" pitchFamily="18" charset="0"/>
              </a:rPr>
              <a:t>     Başta </a:t>
            </a:r>
            <a:r>
              <a:rPr lang="tr-TR" sz="2800" b="1" dirty="0">
                <a:latin typeface="Calibri" panose="020F0502020204030204" pitchFamily="34" charset="0"/>
                <a:ea typeface="Calibri" panose="020F0502020204030204" pitchFamily="34" charset="0"/>
                <a:cs typeface="Times New Roman" panose="02020603050405020304" pitchFamily="18" charset="0"/>
              </a:rPr>
              <a:t>Pay Sahipleri </a:t>
            </a:r>
            <a:r>
              <a:rPr lang="tr-TR" sz="2800" dirty="0">
                <a:latin typeface="Calibri" panose="020F0502020204030204" pitchFamily="34" charset="0"/>
                <a:ea typeface="Calibri" panose="020F0502020204030204" pitchFamily="34" charset="0"/>
                <a:cs typeface="Times New Roman" panose="02020603050405020304" pitchFamily="18" charset="0"/>
              </a:rPr>
              <a:t>olmak üzere </a:t>
            </a:r>
            <a:r>
              <a:rPr lang="tr-TR" altLang="tr-TR" sz="2800" b="1" dirty="0">
                <a:latin typeface="Calibri" panose="020F0502020204030204" pitchFamily="34" charset="0"/>
                <a:cs typeface="Calibri" panose="020F0502020204030204" pitchFamily="34" charset="0"/>
              </a:rPr>
              <a:t>Maliye Bakanlığı, </a:t>
            </a:r>
          </a:p>
          <a:p>
            <a:r>
              <a:rPr lang="tr-TR" altLang="tr-TR" sz="2800" b="1" dirty="0">
                <a:latin typeface="Calibri" panose="020F0502020204030204" pitchFamily="34" charset="0"/>
                <a:cs typeface="Calibri" panose="020F0502020204030204" pitchFamily="34" charset="0"/>
              </a:rPr>
              <a:t>     Gümrük ve Ticaret Bakanlığı, Finans Kuruluşları vb. </a:t>
            </a:r>
            <a:r>
              <a:rPr lang="tr-TR" sz="2800" dirty="0">
                <a:latin typeface="Calibri" panose="020F0502020204030204" pitchFamily="34" charset="0"/>
                <a:ea typeface="Calibri" panose="020F0502020204030204" pitchFamily="34" charset="0"/>
                <a:cs typeface="Times New Roman" panose="02020603050405020304" pitchFamily="18" charset="0"/>
              </a:rPr>
              <a:t>bütün       </a:t>
            </a:r>
          </a:p>
          <a:p>
            <a:r>
              <a:rPr lang="tr-TR" sz="2800" dirty="0">
                <a:latin typeface="Calibri" panose="020F0502020204030204" pitchFamily="34" charset="0"/>
                <a:ea typeface="Calibri" panose="020F0502020204030204" pitchFamily="34" charset="0"/>
                <a:cs typeface="Times New Roman" panose="02020603050405020304" pitchFamily="18" charset="0"/>
              </a:rPr>
              <a:t>     ilgililerin ihtiyaçlarını karşılamaya yönelik </a:t>
            </a:r>
            <a:r>
              <a:rPr lang="tr-TR" sz="2800" b="1" dirty="0">
                <a:latin typeface="Calibri" panose="020F0502020204030204" pitchFamily="34" charset="0"/>
                <a:ea typeface="Calibri" panose="020F0502020204030204" pitchFamily="34" charset="0"/>
                <a:cs typeface="Times New Roman" panose="02020603050405020304" pitchFamily="18" charset="0"/>
              </a:rPr>
              <a:t>genel amaçlı tek bir   </a:t>
            </a:r>
          </a:p>
          <a:p>
            <a:r>
              <a:rPr lang="tr-TR" sz="2800" b="1" dirty="0">
                <a:latin typeface="Calibri" panose="020F0502020204030204" pitchFamily="34" charset="0"/>
                <a:ea typeface="Calibri" panose="020F0502020204030204" pitchFamily="34" charset="0"/>
                <a:cs typeface="Times New Roman" panose="02020603050405020304" pitchFamily="18" charset="0"/>
              </a:rPr>
              <a:t>     finansal raporlama seti oluşturulmalıdır.</a:t>
            </a:r>
          </a:p>
          <a:p>
            <a:endParaRPr lang="tr-TR" sz="2800" b="1" dirty="0">
              <a:latin typeface="Calibri" panose="020F0502020204030204" pitchFamily="34" charset="0"/>
              <a:ea typeface="Calibri" panose="020F0502020204030204" pitchFamily="34" charset="0"/>
              <a:cs typeface="Times New Roman" panose="02020603050405020304" pitchFamily="18" charset="0"/>
            </a:endParaRPr>
          </a:p>
          <a:p>
            <a:r>
              <a:rPr lang="tr-TR" sz="28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Finansa tablolar işletmenin gerçek durumunu göstermelidir.</a:t>
            </a:r>
          </a:p>
          <a:p>
            <a:r>
              <a:rPr lang="tr-TR" sz="28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Örneğin bir vergi affında yerle bir olan ticari defterler, finansal tablolar olmamalıdır. Muhasebe bilgi için yapılmalıdır. </a:t>
            </a:r>
          </a:p>
          <a:p>
            <a:endParaRPr lang="tr-TR" sz="28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Metin kutusu 3">
            <a:extLst>
              <a:ext uri="{FF2B5EF4-FFF2-40B4-BE49-F238E27FC236}">
                <a16:creationId xmlns:a16="http://schemas.microsoft.com/office/drawing/2014/main" id="{FBF25524-BE4B-4086-B697-3E49B9E7B1AC}"/>
              </a:ext>
            </a:extLst>
          </p:cNvPr>
          <p:cNvSpPr txBox="1"/>
          <p:nvPr/>
        </p:nvSpPr>
        <p:spPr>
          <a:xfrm>
            <a:off x="901700" y="457200"/>
            <a:ext cx="10222982" cy="646331"/>
          </a:xfrm>
          <a:prstGeom prst="rect">
            <a:avLst/>
          </a:prstGeom>
          <a:solidFill>
            <a:srgbClr val="92D050"/>
          </a:solidFill>
        </p:spPr>
        <p:txBody>
          <a:bodyPr wrap="square" rtlCol="0">
            <a:spAutoFit/>
          </a:bodyPr>
          <a:lstStyle/>
          <a:p>
            <a:pPr algn="ctr"/>
            <a:r>
              <a:rPr lang="tr-TR" sz="3600" dirty="0">
                <a:solidFill>
                  <a:schemeClr val="bg1"/>
                </a:solidFill>
                <a:latin typeface="Arial" panose="020B0604020202020204" pitchFamily="34" charset="0"/>
                <a:cs typeface="Arial" panose="020B0604020202020204" pitchFamily="34" charset="0"/>
              </a:rPr>
              <a:t>SONUÇ VE ÖNERİLER</a:t>
            </a:r>
          </a:p>
        </p:txBody>
      </p:sp>
      <p:sp>
        <p:nvSpPr>
          <p:cNvPr id="5" name="Slayt Numarası Yer Tutucusu 4">
            <a:extLst>
              <a:ext uri="{FF2B5EF4-FFF2-40B4-BE49-F238E27FC236}">
                <a16:creationId xmlns:a16="http://schemas.microsoft.com/office/drawing/2014/main" id="{B3AE82A2-FCF0-437B-A0F8-4CBA70ECCDFE}"/>
              </a:ext>
            </a:extLst>
          </p:cNvPr>
          <p:cNvSpPr>
            <a:spLocks noGrp="1"/>
          </p:cNvSpPr>
          <p:nvPr>
            <p:ph type="sldNum" sz="quarter" idx="12"/>
          </p:nvPr>
        </p:nvSpPr>
        <p:spPr/>
        <p:txBody>
          <a:bodyPr/>
          <a:lstStyle/>
          <a:p>
            <a:fld id="{8A7A6979-0714-4377-B894-6BE4C2D6E202}" type="slidenum">
              <a:rPr lang="en-US" smtClean="0"/>
              <a:pPr/>
              <a:t>32</a:t>
            </a:fld>
            <a:endParaRPr lang="en-US" dirty="0"/>
          </a:p>
        </p:txBody>
      </p:sp>
    </p:spTree>
    <p:extLst>
      <p:ext uri="{BB962C8B-B14F-4D97-AF65-F5344CB8AC3E}">
        <p14:creationId xmlns:p14="http://schemas.microsoft.com/office/powerpoint/2010/main" val="23643535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FD29E78-222C-45B2-889B-E28A87334E34}"/>
              </a:ext>
            </a:extLst>
          </p:cNvPr>
          <p:cNvSpPr/>
          <p:nvPr/>
        </p:nvSpPr>
        <p:spPr>
          <a:xfrm>
            <a:off x="749300" y="2006600"/>
            <a:ext cx="10442956" cy="29695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a:lnSpc>
                <a:spcPct val="125000"/>
              </a:lnSpc>
              <a:spcAft>
                <a:spcPts val="800"/>
              </a:spcAft>
            </a:pPr>
            <a:r>
              <a:rPr lang="tr-TR" sz="3200" dirty="0">
                <a:ea typeface="Times New Roman" panose="02020603050405020304" pitchFamily="18" charset="0"/>
                <a:cs typeface="Times New Roman" panose="02020603050405020304" pitchFamily="18" charset="0"/>
              </a:rPr>
              <a:t>Kamu yararı doğrultusunda asıl olan,</a:t>
            </a:r>
          </a:p>
          <a:p>
            <a:pPr lvl="0">
              <a:lnSpc>
                <a:spcPct val="125000"/>
              </a:lnSpc>
              <a:spcAft>
                <a:spcPts val="800"/>
              </a:spcAft>
            </a:pPr>
            <a:r>
              <a:rPr lang="tr-TR" sz="3200" dirty="0">
                <a:ea typeface="Times New Roman" panose="02020603050405020304" pitchFamily="18" charset="0"/>
                <a:cs typeface="Times New Roman" panose="02020603050405020304" pitchFamily="18" charset="0"/>
              </a:rPr>
              <a:t>toplumun tüm kesimleri tarafından sağlanan/sağlanabilecek kaynak, katkı ve potansiyelden en yüksek verimi almak ve dolayısıyla sürdürülebilirliği sağlamaktır.</a:t>
            </a:r>
          </a:p>
          <a:p>
            <a:pPr lvl="0">
              <a:lnSpc>
                <a:spcPct val="125000"/>
              </a:lnSpc>
              <a:spcAft>
                <a:spcPts val="800"/>
              </a:spcAft>
            </a:pPr>
            <a:endParaRPr lang="tr-TR" sz="1200" dirty="0">
              <a:effectLst/>
              <a:ea typeface="Times New Roman" panose="02020603050405020304" pitchFamily="18" charset="0"/>
              <a:cs typeface="Times New Roman" panose="02020603050405020304" pitchFamily="18" charset="0"/>
            </a:endParaRPr>
          </a:p>
        </p:txBody>
      </p:sp>
      <p:sp>
        <p:nvSpPr>
          <p:cNvPr id="4" name="Metin kutusu 3">
            <a:extLst>
              <a:ext uri="{FF2B5EF4-FFF2-40B4-BE49-F238E27FC236}">
                <a16:creationId xmlns:a16="http://schemas.microsoft.com/office/drawing/2014/main" id="{A05CB249-E65E-497D-8D9A-FD54FA082475}"/>
              </a:ext>
            </a:extLst>
          </p:cNvPr>
          <p:cNvSpPr txBox="1"/>
          <p:nvPr/>
        </p:nvSpPr>
        <p:spPr>
          <a:xfrm>
            <a:off x="749300" y="444500"/>
            <a:ext cx="10442956" cy="671731"/>
          </a:xfrm>
          <a:prstGeom prst="rect">
            <a:avLst/>
          </a:prstGeom>
          <a:solidFill>
            <a:srgbClr val="92D050"/>
          </a:solidFill>
        </p:spPr>
        <p:txBody>
          <a:bodyPr wrap="square" rtlCol="0">
            <a:spAutoFit/>
          </a:bodyPr>
          <a:lstStyle/>
          <a:p>
            <a:pPr algn="ctr"/>
            <a:r>
              <a:rPr lang="tr-TR" sz="3600" dirty="0">
                <a:solidFill>
                  <a:schemeClr val="bg1"/>
                </a:solidFill>
                <a:latin typeface="Arial" panose="020B0604020202020204" pitchFamily="34" charset="0"/>
                <a:cs typeface="Arial" panose="020B0604020202020204" pitchFamily="34" charset="0"/>
              </a:rPr>
              <a:t>SON SÖZ</a:t>
            </a:r>
          </a:p>
        </p:txBody>
      </p:sp>
      <p:sp>
        <p:nvSpPr>
          <p:cNvPr id="6" name="Slayt Numarası Yer Tutucusu 5">
            <a:extLst>
              <a:ext uri="{FF2B5EF4-FFF2-40B4-BE49-F238E27FC236}">
                <a16:creationId xmlns:a16="http://schemas.microsoft.com/office/drawing/2014/main" id="{66340821-09D8-42BE-BB2A-BAEE59E29572}"/>
              </a:ext>
            </a:extLst>
          </p:cNvPr>
          <p:cNvSpPr>
            <a:spLocks noGrp="1"/>
          </p:cNvSpPr>
          <p:nvPr>
            <p:ph type="sldNum" sz="quarter" idx="12"/>
          </p:nvPr>
        </p:nvSpPr>
        <p:spPr/>
        <p:txBody>
          <a:bodyPr/>
          <a:lstStyle/>
          <a:p>
            <a:fld id="{8A7A6979-0714-4377-B894-6BE4C2D6E202}" type="slidenum">
              <a:rPr lang="en-US" smtClean="0"/>
              <a:pPr/>
              <a:t>33</a:t>
            </a:fld>
            <a:endParaRPr lang="en-US" dirty="0"/>
          </a:p>
        </p:txBody>
      </p:sp>
    </p:spTree>
    <p:extLst>
      <p:ext uri="{BB962C8B-B14F-4D97-AF65-F5344CB8AC3E}">
        <p14:creationId xmlns:p14="http://schemas.microsoft.com/office/powerpoint/2010/main" val="24184764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052" name="Picture 4" descr="TeÅekkÃ¼r ederim ile ilgili gÃ¶rsel sonucu">
            <a:extLst>
              <a:ext uri="{FF2B5EF4-FFF2-40B4-BE49-F238E27FC236}">
                <a16:creationId xmlns:a16="http://schemas.microsoft.com/office/drawing/2014/main" id="{8BA862EF-F13C-40CA-B747-83A76AEA9DE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290509" y="3758509"/>
            <a:ext cx="2734043" cy="2743891"/>
          </a:xfrm>
          <a:prstGeom prst="rect">
            <a:avLst/>
          </a:prstGeom>
          <a:noFill/>
          <a:extLst>
            <a:ext uri="{909E8E84-426E-40DD-AFC4-6F175D3DCCD1}">
              <a14:hiddenFill xmlns:a14="http://schemas.microsoft.com/office/drawing/2010/main">
                <a:solidFill>
                  <a:srgbClr val="FFFFFF"/>
                </a:solidFill>
              </a14:hiddenFill>
            </a:ext>
          </a:extLst>
        </p:spPr>
      </p:pic>
      <p:sp>
        <p:nvSpPr>
          <p:cNvPr id="76" name="Rectangle 75">
            <a:extLst>
              <a:ext uri="{FF2B5EF4-FFF2-40B4-BE49-F238E27FC236}">
                <a16:creationId xmlns:a16="http://schemas.microsoft.com/office/drawing/2014/main" id="{DCD3F51F-E0F2-41F0-9EAD-111C87DFF5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634" name="Rectangle 2">
            <a:extLst>
              <a:ext uri="{FF2B5EF4-FFF2-40B4-BE49-F238E27FC236}">
                <a16:creationId xmlns:a16="http://schemas.microsoft.com/office/drawing/2014/main" id="{6221B8E3-D593-46BD-97D9-FA8D75EF5938}"/>
              </a:ext>
            </a:extLst>
          </p:cNvPr>
          <p:cNvSpPr>
            <a:spLocks noGrp="1" noChangeArrowheads="1"/>
          </p:cNvSpPr>
          <p:nvPr>
            <p:ph type="title"/>
          </p:nvPr>
        </p:nvSpPr>
        <p:spPr>
          <a:xfrm>
            <a:off x="6096000" y="2806700"/>
            <a:ext cx="5315059" cy="1269999"/>
          </a:xfrm>
          <a:solidFill>
            <a:srgbClr val="FFFFFF"/>
          </a:solidFill>
          <a:ln>
            <a:solidFill>
              <a:srgbClr val="404040"/>
            </a:solidFill>
          </a:ln>
        </p:spPr>
        <p:txBody>
          <a:bodyPr vert="horz" lIns="182880" tIns="182880" rIns="182880" bIns="182880" rtlCol="0" anchor="ctr">
            <a:normAutofit/>
          </a:bodyPr>
          <a:lstStyle/>
          <a:p>
            <a:r>
              <a:rPr lang="en-US" altLang="tr-TR" dirty="0">
                <a:latin typeface="Arial" panose="020B0604020202020204" pitchFamily="34" charset="0"/>
                <a:cs typeface="Arial" panose="020B0604020202020204" pitchFamily="34" charset="0"/>
              </a:rPr>
              <a:t>Her </a:t>
            </a:r>
            <a:r>
              <a:rPr lang="en-US" altLang="tr-TR" dirty="0" err="1">
                <a:latin typeface="Arial" panose="020B0604020202020204" pitchFamily="34" charset="0"/>
                <a:cs typeface="Arial" panose="020B0604020202020204" pitchFamily="34" charset="0"/>
              </a:rPr>
              <a:t>Şey</a:t>
            </a:r>
            <a:r>
              <a:rPr lang="tr-TR" altLang="tr-TR" dirty="0">
                <a:latin typeface="Arial" panose="020B0604020202020204" pitchFamily="34" charset="0"/>
                <a:cs typeface="Arial" panose="020B0604020202020204" pitchFamily="34" charset="0"/>
              </a:rPr>
              <a:t>İ</a:t>
            </a:r>
            <a:r>
              <a:rPr lang="en-US" altLang="tr-TR" dirty="0">
                <a:latin typeface="Arial" panose="020B0604020202020204" pitchFamily="34" charset="0"/>
                <a:cs typeface="Arial" panose="020B0604020202020204" pitchFamily="34" charset="0"/>
              </a:rPr>
              <a:t>n </a:t>
            </a:r>
            <a:r>
              <a:rPr lang="en-US" altLang="tr-TR" dirty="0" err="1">
                <a:latin typeface="Arial" panose="020B0604020202020204" pitchFamily="34" charset="0"/>
                <a:cs typeface="Arial" panose="020B0604020202020204" pitchFamily="34" charset="0"/>
              </a:rPr>
              <a:t>Baş</a:t>
            </a:r>
            <a:r>
              <a:rPr lang="tr-TR" altLang="tr-TR" dirty="0">
                <a:latin typeface="Arial" panose="020B0604020202020204" pitchFamily="34" charset="0"/>
                <a:cs typeface="Arial" panose="020B0604020202020204" pitchFamily="34" charset="0"/>
              </a:rPr>
              <a:t>I</a:t>
            </a:r>
            <a:r>
              <a:rPr lang="en-US" altLang="tr-TR" dirty="0">
                <a:latin typeface="Arial" panose="020B0604020202020204" pitchFamily="34" charset="0"/>
                <a:cs typeface="Arial" panose="020B0604020202020204" pitchFamily="34" charset="0"/>
              </a:rPr>
              <a:t> </a:t>
            </a:r>
            <a:r>
              <a:rPr lang="en-US" altLang="tr-TR" dirty="0" err="1">
                <a:latin typeface="Arial" panose="020B0604020202020204" pitchFamily="34" charset="0"/>
                <a:cs typeface="Arial" panose="020B0604020202020204" pitchFamily="34" charset="0"/>
              </a:rPr>
              <a:t>Muhasebe</a:t>
            </a:r>
            <a:endParaRPr lang="en-US" altLang="tr-TR" dirty="0">
              <a:latin typeface="Arial" panose="020B0604020202020204" pitchFamily="34" charset="0"/>
              <a:cs typeface="Arial" panose="020B0604020202020204" pitchFamily="34" charset="0"/>
            </a:endParaRPr>
          </a:p>
        </p:txBody>
      </p:sp>
      <p:pic>
        <p:nvPicPr>
          <p:cNvPr id="69638" name="Picture 6" descr="muhasebeyi seviyorum ile ilgili gÃ¶rsel sonucu">
            <a:extLst>
              <a:ext uri="{FF2B5EF4-FFF2-40B4-BE49-F238E27FC236}">
                <a16:creationId xmlns:a16="http://schemas.microsoft.com/office/drawing/2014/main" id="{68A885D8-90C8-4E66-8869-75043A5E91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0509" y="139700"/>
            <a:ext cx="2734043" cy="2712876"/>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a:extLst>
              <a:ext uri="{FF2B5EF4-FFF2-40B4-BE49-F238E27FC236}">
                <a16:creationId xmlns:a16="http://schemas.microsoft.com/office/drawing/2014/main" id="{95AE44FC-9AA8-4644-B795-72A993585691}"/>
              </a:ext>
            </a:extLst>
          </p:cNvPr>
          <p:cNvSpPr txBox="1"/>
          <p:nvPr/>
        </p:nvSpPr>
        <p:spPr>
          <a:xfrm>
            <a:off x="1168400" y="3251200"/>
            <a:ext cx="2856153" cy="584775"/>
          </a:xfrm>
          <a:prstGeom prst="rect">
            <a:avLst/>
          </a:prstGeom>
          <a:noFill/>
        </p:spPr>
        <p:txBody>
          <a:bodyPr wrap="square" rtlCol="0">
            <a:spAutoFit/>
          </a:bodyPr>
          <a:lstStyle/>
          <a:p>
            <a:pPr algn="ctr"/>
            <a:r>
              <a:rPr lang="tr-TR" sz="3200" dirty="0">
                <a:latin typeface="Brush Script MT" panose="03060802040406070304" pitchFamily="66" charset="0"/>
                <a:cs typeface="AngsanaUPC" panose="02020603050405020304" pitchFamily="18" charset="-34"/>
              </a:rPr>
              <a:t>Sabrınız İçin</a:t>
            </a:r>
          </a:p>
        </p:txBody>
      </p:sp>
      <p:sp>
        <p:nvSpPr>
          <p:cNvPr id="4" name="Slayt Numarası Yer Tutucusu 3">
            <a:extLst>
              <a:ext uri="{FF2B5EF4-FFF2-40B4-BE49-F238E27FC236}">
                <a16:creationId xmlns:a16="http://schemas.microsoft.com/office/drawing/2014/main" id="{BD6911F2-2FB8-4069-AAE3-28F802EF93E6}"/>
              </a:ext>
            </a:extLst>
          </p:cNvPr>
          <p:cNvSpPr>
            <a:spLocks noGrp="1"/>
          </p:cNvSpPr>
          <p:nvPr>
            <p:ph type="sldNum" sz="quarter" idx="12"/>
          </p:nvPr>
        </p:nvSpPr>
        <p:spPr/>
        <p:txBody>
          <a:bodyPr/>
          <a:lstStyle/>
          <a:p>
            <a:fld id="{8A7A6979-0714-4377-B894-6BE4C2D6E202}" type="slidenum">
              <a:rPr lang="en-US" smtClean="0"/>
              <a:pPr/>
              <a:t>34</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yagram 9">
            <a:extLst>
              <a:ext uri="{FF2B5EF4-FFF2-40B4-BE49-F238E27FC236}">
                <a16:creationId xmlns:a16="http://schemas.microsoft.com/office/drawing/2014/main" id="{8AB3F721-3958-4CF6-B17D-66803AC3D9C6}"/>
              </a:ext>
            </a:extLst>
          </p:cNvPr>
          <p:cNvGraphicFramePr/>
          <p:nvPr>
            <p:extLst>
              <p:ext uri="{D42A27DB-BD31-4B8C-83A1-F6EECF244321}">
                <p14:modId xmlns:p14="http://schemas.microsoft.com/office/powerpoint/2010/main" val="2005030704"/>
              </p:ext>
            </p:extLst>
          </p:nvPr>
        </p:nvGraphicFramePr>
        <p:xfrm>
          <a:off x="393700" y="749300"/>
          <a:ext cx="11404600" cy="5143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Tablo 10">
            <a:extLst>
              <a:ext uri="{FF2B5EF4-FFF2-40B4-BE49-F238E27FC236}">
                <a16:creationId xmlns:a16="http://schemas.microsoft.com/office/drawing/2014/main" id="{3F4C1100-2978-4321-A501-5075236EBE4D}"/>
              </a:ext>
            </a:extLst>
          </p:cNvPr>
          <p:cNvGraphicFramePr>
            <a:graphicFrameLocks noGrp="1"/>
          </p:cNvGraphicFramePr>
          <p:nvPr>
            <p:extLst>
              <p:ext uri="{D42A27DB-BD31-4B8C-83A1-F6EECF244321}">
                <p14:modId xmlns:p14="http://schemas.microsoft.com/office/powerpoint/2010/main" val="3768989104"/>
              </p:ext>
            </p:extLst>
          </p:nvPr>
        </p:nvGraphicFramePr>
        <p:xfrm>
          <a:off x="393700" y="5448300"/>
          <a:ext cx="11404600" cy="482600"/>
        </p:xfrm>
        <a:graphic>
          <a:graphicData uri="http://schemas.openxmlformats.org/drawingml/2006/table">
            <a:tbl>
              <a:tblPr firstRow="1" bandRow="1">
                <a:tableStyleId>{F5AB1C69-6EDB-4FF4-983F-18BD219EF322}</a:tableStyleId>
              </a:tblPr>
              <a:tblGrid>
                <a:gridCol w="11404600">
                  <a:extLst>
                    <a:ext uri="{9D8B030D-6E8A-4147-A177-3AD203B41FA5}">
                      <a16:colId xmlns:a16="http://schemas.microsoft.com/office/drawing/2014/main" val="3758043481"/>
                    </a:ext>
                  </a:extLst>
                </a:gridCol>
              </a:tblGrid>
              <a:tr h="482600">
                <a:tc>
                  <a:txBody>
                    <a:bodyPr/>
                    <a:lstStyle/>
                    <a:p>
                      <a:pPr algn="ctr"/>
                      <a:r>
                        <a:rPr lang="tr-TR" sz="2400" dirty="0">
                          <a:latin typeface="Arial" panose="020B0604020202020204" pitchFamily="34" charset="0"/>
                          <a:cs typeface="Arial" panose="020B0604020202020204" pitchFamily="34" charset="0"/>
                        </a:rPr>
                        <a:t>1 Temmuz 2012 Tarihinde 6335 sayılı Yasa ile birlikte yürürlüğe girdi</a:t>
                      </a:r>
                    </a:p>
                  </a:txBody>
                  <a:tcPr>
                    <a:solidFill>
                      <a:srgbClr val="92D050"/>
                    </a:solidFill>
                  </a:tcPr>
                </a:tc>
                <a:extLst>
                  <a:ext uri="{0D108BD9-81ED-4DB2-BD59-A6C34878D82A}">
                    <a16:rowId xmlns:a16="http://schemas.microsoft.com/office/drawing/2014/main" val="1664760693"/>
                  </a:ext>
                </a:extLst>
              </a:tr>
            </a:tbl>
          </a:graphicData>
        </a:graphic>
      </p:graphicFrame>
      <p:graphicFrame>
        <p:nvGraphicFramePr>
          <p:cNvPr id="12" name="Tablo 11">
            <a:extLst>
              <a:ext uri="{FF2B5EF4-FFF2-40B4-BE49-F238E27FC236}">
                <a16:creationId xmlns:a16="http://schemas.microsoft.com/office/drawing/2014/main" id="{9F431FC1-F1DA-4A18-A94B-2A68B18D55A1}"/>
              </a:ext>
            </a:extLst>
          </p:cNvPr>
          <p:cNvGraphicFramePr>
            <a:graphicFrameLocks noGrp="1"/>
          </p:cNvGraphicFramePr>
          <p:nvPr>
            <p:extLst>
              <p:ext uri="{D42A27DB-BD31-4B8C-83A1-F6EECF244321}">
                <p14:modId xmlns:p14="http://schemas.microsoft.com/office/powerpoint/2010/main" val="3097655163"/>
              </p:ext>
            </p:extLst>
          </p:nvPr>
        </p:nvGraphicFramePr>
        <p:xfrm>
          <a:off x="393700" y="317500"/>
          <a:ext cx="11404600" cy="1077976"/>
        </p:xfrm>
        <a:graphic>
          <a:graphicData uri="http://schemas.openxmlformats.org/drawingml/2006/table">
            <a:tbl>
              <a:tblPr firstRow="1" bandRow="1">
                <a:tableStyleId>{F5AB1C69-6EDB-4FF4-983F-18BD219EF322}</a:tableStyleId>
              </a:tblPr>
              <a:tblGrid>
                <a:gridCol w="11404600">
                  <a:extLst>
                    <a:ext uri="{9D8B030D-6E8A-4147-A177-3AD203B41FA5}">
                      <a16:colId xmlns:a16="http://schemas.microsoft.com/office/drawing/2014/main" val="2360135577"/>
                    </a:ext>
                  </a:extLst>
                </a:gridCol>
              </a:tblGrid>
              <a:tr h="1077976">
                <a:tc>
                  <a:txBody>
                    <a:bodyPr/>
                    <a:lstStyle/>
                    <a:p>
                      <a:pPr algn="ctr"/>
                      <a:r>
                        <a:rPr lang="tr-TR" sz="2400" dirty="0"/>
                        <a:t>6102 SAYILI  YENİ TÜRK TİCARET KANUNU’NUN YASALAŞMA SÜRECİ</a:t>
                      </a:r>
                    </a:p>
                    <a:p>
                      <a:pPr algn="ctr"/>
                      <a:r>
                        <a:rPr lang="tr-TR" sz="2400" dirty="0"/>
                        <a:t>(Yaklaşık 11 Yıl)</a:t>
                      </a:r>
                    </a:p>
                  </a:txBody>
                  <a:tcPr>
                    <a:solidFill>
                      <a:srgbClr val="92D050"/>
                    </a:solidFill>
                  </a:tcPr>
                </a:tc>
                <a:extLst>
                  <a:ext uri="{0D108BD9-81ED-4DB2-BD59-A6C34878D82A}">
                    <a16:rowId xmlns:a16="http://schemas.microsoft.com/office/drawing/2014/main" val="1185109037"/>
                  </a:ext>
                </a:extLst>
              </a:tr>
            </a:tbl>
          </a:graphicData>
        </a:graphic>
      </p:graphicFrame>
      <p:sp>
        <p:nvSpPr>
          <p:cNvPr id="3" name="Slayt Numarası Yer Tutucusu 2">
            <a:extLst>
              <a:ext uri="{FF2B5EF4-FFF2-40B4-BE49-F238E27FC236}">
                <a16:creationId xmlns:a16="http://schemas.microsoft.com/office/drawing/2014/main" id="{42115B39-617F-470E-BA22-FE3C66C96B99}"/>
              </a:ext>
            </a:extLst>
          </p:cNvPr>
          <p:cNvSpPr>
            <a:spLocks noGrp="1"/>
          </p:cNvSpPr>
          <p:nvPr>
            <p:ph type="sldNum" sz="quarter" idx="12"/>
          </p:nvPr>
        </p:nvSpPr>
        <p:spPr/>
        <p:txBody>
          <a:bodyPr/>
          <a:lstStyle/>
          <a:p>
            <a:fld id="{8A7A6979-0714-4377-B894-6BE4C2D6E202}" type="slidenum">
              <a:rPr lang="en-US" smtClean="0"/>
              <a:pPr/>
              <a:t>4</a:t>
            </a:fld>
            <a:endParaRPr lang="en-US" dirty="0"/>
          </a:p>
        </p:txBody>
      </p:sp>
    </p:spTree>
    <p:extLst>
      <p:ext uri="{BB962C8B-B14F-4D97-AF65-F5344CB8AC3E}">
        <p14:creationId xmlns:p14="http://schemas.microsoft.com/office/powerpoint/2010/main" val="3575922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5DC656E4-B6BF-481F-B678-962106D42D8D}"/>
              </a:ext>
            </a:extLst>
          </p:cNvPr>
          <p:cNvSpPr txBox="1"/>
          <p:nvPr/>
        </p:nvSpPr>
        <p:spPr>
          <a:xfrm>
            <a:off x="1130300" y="850900"/>
            <a:ext cx="9866884" cy="1815882"/>
          </a:xfrm>
          <a:prstGeom prst="rect">
            <a:avLst/>
          </a:prstGeom>
          <a:solidFill>
            <a:srgbClr val="92D050"/>
          </a:solidFill>
        </p:spPr>
        <p:txBody>
          <a:bodyPr wrap="square" rtlCol="0">
            <a:spAutoFit/>
          </a:bodyPr>
          <a:lstStyle/>
          <a:p>
            <a:pPr algn="ctr"/>
            <a:r>
              <a:rPr lang="tr-TR" sz="2800" b="1" dirty="0">
                <a:solidFill>
                  <a:schemeClr val="bg1"/>
                </a:solidFill>
              </a:rPr>
              <a:t>DEĞİŞMEDEN ÖNCEKİ 6102 SAYILI  TÜRK TİCARET KANUNU’NUN </a:t>
            </a:r>
          </a:p>
          <a:p>
            <a:pPr algn="ctr"/>
            <a:r>
              <a:rPr lang="tr-TR" sz="2800" b="1" dirty="0">
                <a:solidFill>
                  <a:schemeClr val="bg1"/>
                </a:solidFill>
              </a:rPr>
              <a:t>FİNANSAL RAPORLAMA VE DENETİMLE İLGİLİ</a:t>
            </a:r>
          </a:p>
          <a:p>
            <a:pPr algn="ctr"/>
            <a:r>
              <a:rPr lang="tr-TR" sz="2800" b="1" dirty="0">
                <a:solidFill>
                  <a:schemeClr val="bg1"/>
                </a:solidFill>
              </a:rPr>
              <a:t>YENİLİKLERİ</a:t>
            </a:r>
          </a:p>
        </p:txBody>
      </p:sp>
      <p:sp>
        <p:nvSpPr>
          <p:cNvPr id="5" name="Slayt Numarası Yer Tutucusu 4">
            <a:extLst>
              <a:ext uri="{FF2B5EF4-FFF2-40B4-BE49-F238E27FC236}">
                <a16:creationId xmlns:a16="http://schemas.microsoft.com/office/drawing/2014/main" id="{38369180-A4D9-4F73-9549-3DA0A1F4B96F}"/>
              </a:ext>
            </a:extLst>
          </p:cNvPr>
          <p:cNvSpPr>
            <a:spLocks noGrp="1"/>
          </p:cNvSpPr>
          <p:nvPr>
            <p:ph type="sldNum" sz="quarter" idx="12"/>
          </p:nvPr>
        </p:nvSpPr>
        <p:spPr/>
        <p:txBody>
          <a:bodyPr/>
          <a:lstStyle/>
          <a:p>
            <a:fld id="{8A7A6979-0714-4377-B894-6BE4C2D6E202}" type="slidenum">
              <a:rPr lang="en-US" smtClean="0"/>
              <a:pPr/>
              <a:t>5</a:t>
            </a:fld>
            <a:endParaRPr lang="en-US" dirty="0"/>
          </a:p>
        </p:txBody>
      </p:sp>
      <p:pic>
        <p:nvPicPr>
          <p:cNvPr id="2050" name="Picture 2" descr="Finansal raporlama ve denetim ile ilgili gÃ¶rsel sonucu">
            <a:extLst>
              <a:ext uri="{FF2B5EF4-FFF2-40B4-BE49-F238E27FC236}">
                <a16:creationId xmlns:a16="http://schemas.microsoft.com/office/drawing/2014/main" id="{6B409A24-BD1F-4886-9F0C-E60FD2FBDC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06800" y="3530600"/>
            <a:ext cx="4381500" cy="2114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7816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a:extLst>
              <a:ext uri="{FF2B5EF4-FFF2-40B4-BE49-F238E27FC236}">
                <a16:creationId xmlns:a16="http://schemas.microsoft.com/office/drawing/2014/main" id="{59AF3BCF-45DA-4F74-B3E4-DBCCC24D237D}"/>
              </a:ext>
            </a:extLst>
          </p:cNvPr>
          <p:cNvGraphicFramePr>
            <a:graphicFrameLocks noGrp="1"/>
          </p:cNvGraphicFramePr>
          <p:nvPr>
            <p:extLst>
              <p:ext uri="{D42A27DB-BD31-4B8C-83A1-F6EECF244321}">
                <p14:modId xmlns:p14="http://schemas.microsoft.com/office/powerpoint/2010/main" val="3307906562"/>
              </p:ext>
            </p:extLst>
          </p:nvPr>
        </p:nvGraphicFramePr>
        <p:xfrm>
          <a:off x="342900" y="304800"/>
          <a:ext cx="11480800" cy="5970122"/>
        </p:xfrm>
        <a:graphic>
          <a:graphicData uri="http://schemas.openxmlformats.org/drawingml/2006/table">
            <a:tbl>
              <a:tblPr firstRow="1" bandRow="1">
                <a:tableStyleId>{5C22544A-7EE6-4342-B048-85BDC9FD1C3A}</a:tableStyleId>
              </a:tblPr>
              <a:tblGrid>
                <a:gridCol w="11480800">
                  <a:extLst>
                    <a:ext uri="{9D8B030D-6E8A-4147-A177-3AD203B41FA5}">
                      <a16:colId xmlns:a16="http://schemas.microsoft.com/office/drawing/2014/main" val="450054657"/>
                    </a:ext>
                  </a:extLst>
                </a:gridCol>
              </a:tblGrid>
              <a:tr h="824714">
                <a:tc>
                  <a:txBody>
                    <a:bodyPr/>
                    <a:lstStyle/>
                    <a:p>
                      <a:pPr algn="ctr"/>
                      <a:r>
                        <a:rPr lang="tr-TR" sz="2400" dirty="0">
                          <a:solidFill>
                            <a:schemeClr val="bg1"/>
                          </a:solidFill>
                          <a:latin typeface="Arial" panose="020B0604020202020204" pitchFamily="34" charset="0"/>
                          <a:cs typeface="Arial" panose="020B0604020202020204" pitchFamily="34" charset="0"/>
                        </a:rPr>
                        <a:t>6102 SAYILI KANUN’UN  FİNANSAL RAPORLAMA VE DENETİM AÇISINDAN TEMEL İDDİALARI</a:t>
                      </a:r>
                    </a:p>
                  </a:txBody>
                  <a:tcPr>
                    <a:solidFill>
                      <a:srgbClr val="92D050"/>
                    </a:solidFill>
                  </a:tcPr>
                </a:tc>
                <a:extLst>
                  <a:ext uri="{0D108BD9-81ED-4DB2-BD59-A6C34878D82A}">
                    <a16:rowId xmlns:a16="http://schemas.microsoft.com/office/drawing/2014/main" val="2586382875"/>
                  </a:ext>
                </a:extLst>
              </a:tr>
              <a:tr h="1141735">
                <a:tc>
                  <a:txBody>
                    <a:bodyPr/>
                    <a:lstStyle/>
                    <a:p>
                      <a:r>
                        <a:rPr lang="tr-TR" sz="2400" dirty="0">
                          <a:latin typeface="Arial" panose="020B0604020202020204" pitchFamily="34" charset="0"/>
                          <a:cs typeface="Arial" panose="020B0604020202020204" pitchFamily="34" charset="0"/>
                        </a:rPr>
                        <a:t>1-Bütün Şirketlerin Ticari Defterlerinin Muhasebe Standartlarına Göre Tutulması</a:t>
                      </a:r>
                    </a:p>
                  </a:txBody>
                  <a:tcPr/>
                </a:tc>
                <a:extLst>
                  <a:ext uri="{0D108BD9-81ED-4DB2-BD59-A6C34878D82A}">
                    <a16:rowId xmlns:a16="http://schemas.microsoft.com/office/drawing/2014/main" val="3255487836"/>
                  </a:ext>
                </a:extLst>
              </a:tr>
              <a:tr h="812195">
                <a:tc>
                  <a:txBody>
                    <a:bodyPr/>
                    <a:lstStyle/>
                    <a:p>
                      <a:r>
                        <a:rPr lang="tr-TR" sz="2400" dirty="0">
                          <a:latin typeface="Arial" panose="020B0604020202020204" pitchFamily="34" charset="0"/>
                          <a:cs typeface="Arial" panose="020B0604020202020204" pitchFamily="34" charset="0"/>
                        </a:rPr>
                        <a:t>2-Bütün Şirketlerin Finansal Tablolarının UFRS/TFRS Göre Düzenlenecek Olması</a:t>
                      </a:r>
                    </a:p>
                  </a:txBody>
                  <a:tcPr/>
                </a:tc>
                <a:extLst>
                  <a:ext uri="{0D108BD9-81ED-4DB2-BD59-A6C34878D82A}">
                    <a16:rowId xmlns:a16="http://schemas.microsoft.com/office/drawing/2014/main" val="2916417842"/>
                  </a:ext>
                </a:extLst>
              </a:tr>
              <a:tr h="11912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400" dirty="0">
                          <a:latin typeface="Arial" panose="020B0604020202020204" pitchFamily="34" charset="0"/>
                          <a:cs typeface="Arial" panose="020B0604020202020204" pitchFamily="34" charset="0"/>
                        </a:rPr>
                        <a:t>3-Defter Tutma ve Finansal Raporlamaya İlişkin Düzenlemelerin TMSK Tarafından Yapılacak Olması</a:t>
                      </a:r>
                    </a:p>
                    <a:p>
                      <a:pPr marL="0" marR="0" lvl="0" indent="0" algn="l" defTabSz="914400" rtl="0" eaLnBrk="1" fontAlgn="auto" latinLnBrk="0" hangingPunct="1">
                        <a:lnSpc>
                          <a:spcPct val="100000"/>
                        </a:lnSpc>
                        <a:spcBef>
                          <a:spcPts val="0"/>
                        </a:spcBef>
                        <a:spcAft>
                          <a:spcPts val="0"/>
                        </a:spcAft>
                        <a:buClrTx/>
                        <a:buSzTx/>
                        <a:buFontTx/>
                        <a:buNone/>
                        <a:tabLst/>
                        <a:defRPr/>
                      </a:pPr>
                      <a:endParaRPr lang="tr-TR"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95869948"/>
                  </a:ext>
                </a:extLst>
              </a:tr>
              <a:tr h="11912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400" dirty="0">
                          <a:latin typeface="Arial" panose="020B0604020202020204" pitchFamily="34" charset="0"/>
                          <a:cs typeface="Arial" panose="020B0604020202020204" pitchFamily="34" charset="0"/>
                        </a:rPr>
                        <a:t>4-Bütün Şirketlerin Finansal Tablolarının UDS İle Uyumlu </a:t>
                      </a:r>
                      <a:r>
                        <a:rPr lang="tr-TR" sz="2400" dirty="0" err="1">
                          <a:latin typeface="Arial" panose="020B0604020202020204" pitchFamily="34" charset="0"/>
                          <a:cs typeface="Arial" panose="020B0604020202020204" pitchFamily="34" charset="0"/>
                        </a:rPr>
                        <a:t>TDS’na</a:t>
                      </a:r>
                      <a:r>
                        <a:rPr lang="tr-TR" sz="2400" dirty="0">
                          <a:latin typeface="Arial" panose="020B0604020202020204" pitchFamily="34" charset="0"/>
                          <a:cs typeface="Arial" panose="020B0604020202020204" pitchFamily="34" charset="0"/>
                        </a:rPr>
                        <a:t> Göre Denetlenecek Olması</a:t>
                      </a:r>
                    </a:p>
                    <a:p>
                      <a:endParaRPr lang="tr-TR" sz="2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51277525"/>
                  </a:ext>
                </a:extLst>
              </a:tr>
              <a:tr h="808970">
                <a:tc>
                  <a:txBody>
                    <a:bodyPr/>
                    <a:lstStyle/>
                    <a:p>
                      <a:r>
                        <a:rPr lang="tr-TR" sz="2400" dirty="0">
                          <a:latin typeface="Arial" panose="020B0604020202020204" pitchFamily="34" charset="0"/>
                          <a:cs typeface="Arial" panose="020B0604020202020204" pitchFamily="34" charset="0"/>
                        </a:rPr>
                        <a:t>5-Çeşitli Bakanlıkların Ve Kurumların Yol Açtıkları Karmaşaya Son Vermek </a:t>
                      </a:r>
                    </a:p>
                  </a:txBody>
                  <a:tcPr/>
                </a:tc>
                <a:extLst>
                  <a:ext uri="{0D108BD9-81ED-4DB2-BD59-A6C34878D82A}">
                    <a16:rowId xmlns:a16="http://schemas.microsoft.com/office/drawing/2014/main" val="767012579"/>
                  </a:ext>
                </a:extLst>
              </a:tr>
            </a:tbl>
          </a:graphicData>
        </a:graphic>
      </p:graphicFrame>
      <p:sp>
        <p:nvSpPr>
          <p:cNvPr id="3" name="Slayt Numarası Yer Tutucusu 2">
            <a:extLst>
              <a:ext uri="{FF2B5EF4-FFF2-40B4-BE49-F238E27FC236}">
                <a16:creationId xmlns:a16="http://schemas.microsoft.com/office/drawing/2014/main" id="{9E67AB88-81F9-424C-91CE-05BCC1673D6B}"/>
              </a:ext>
            </a:extLst>
          </p:cNvPr>
          <p:cNvSpPr>
            <a:spLocks noGrp="1"/>
          </p:cNvSpPr>
          <p:nvPr>
            <p:ph type="sldNum" sz="quarter" idx="12"/>
          </p:nvPr>
        </p:nvSpPr>
        <p:spPr/>
        <p:txBody>
          <a:bodyPr/>
          <a:lstStyle/>
          <a:p>
            <a:fld id="{8A7A6979-0714-4377-B894-6BE4C2D6E202}" type="slidenum">
              <a:rPr lang="en-US" smtClean="0"/>
              <a:pPr/>
              <a:t>6</a:t>
            </a:fld>
            <a:endParaRPr lang="en-US" dirty="0"/>
          </a:p>
        </p:txBody>
      </p:sp>
    </p:spTree>
    <p:extLst>
      <p:ext uri="{BB962C8B-B14F-4D97-AF65-F5344CB8AC3E}">
        <p14:creationId xmlns:p14="http://schemas.microsoft.com/office/powerpoint/2010/main" val="4065366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2F3CD97-0FF0-4B8B-8DA1-4F36CE786BC4}"/>
              </a:ext>
            </a:extLst>
          </p:cNvPr>
          <p:cNvSpPr/>
          <p:nvPr/>
        </p:nvSpPr>
        <p:spPr>
          <a:xfrm>
            <a:off x="671332" y="985391"/>
            <a:ext cx="10405640" cy="526297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tr-TR" sz="2400" b="1" dirty="0"/>
              <a:t>«IV. Uluslararası Piyasaların Bir Parçası Olmak 5. </a:t>
            </a:r>
          </a:p>
          <a:p>
            <a:r>
              <a:rPr lang="tr-TR" sz="2400" dirty="0"/>
              <a:t>…»Türkiye, uluslararası piyasaların bir parçası, Türk işletmeleri de bu piyasaların rekabet gücünü haiz, etkin ve güvenilir aktörleri olmak zorundadırlar. </a:t>
            </a:r>
          </a:p>
          <a:p>
            <a:r>
              <a:rPr lang="tr-TR" sz="2400" b="1" dirty="0">
                <a:solidFill>
                  <a:srgbClr val="FF0000"/>
                </a:solidFill>
              </a:rPr>
              <a:t>Bunun için başta gelen şart, işletmelerimizin Uluslararası Finansal Raporlama Standartlarına (IFRS) göre düzenlenmiş ve uluslararası denetim standartları (IAAS) uyarınca denetlenmiş finansal tabloları ile iddialarını ortaya koyabilmeleridir. </a:t>
            </a:r>
          </a:p>
          <a:p>
            <a:r>
              <a:rPr lang="tr-TR" sz="2400" dirty="0"/>
              <a:t>Sözü edilen standartlar, Türkiye’ye uluslararası itibar sağlayabileceği gibi, </a:t>
            </a:r>
          </a:p>
          <a:p>
            <a:r>
              <a:rPr lang="tr-TR" sz="2400" dirty="0"/>
              <a:t>gücümüzü karşılaştırabilir ölçeklere göre hesaplamamıza, buna göre stratejik derinlik taşıyan ve sürdürülebilir politikaları belirlememize de olanak verecektir. </a:t>
            </a:r>
          </a:p>
          <a:p>
            <a:r>
              <a:rPr lang="tr-TR" sz="2400" dirty="0"/>
              <a:t>Türk Ticaret Kanunu bu amaçların gerçekleştirilmesinde etkili ve vazgeçilmez belki de tek araçtır. </a:t>
            </a:r>
          </a:p>
          <a:p>
            <a:r>
              <a:rPr lang="tr-TR" sz="2400" dirty="0"/>
              <a:t>Bu ilke ve mekanizmalara yer vermeyen bir Ticaret Kanunu bugünün gereksinimlerine cevap veremez.»</a:t>
            </a:r>
          </a:p>
        </p:txBody>
      </p:sp>
      <p:sp>
        <p:nvSpPr>
          <p:cNvPr id="4" name="Dikdörtgen 3">
            <a:extLst>
              <a:ext uri="{FF2B5EF4-FFF2-40B4-BE49-F238E27FC236}">
                <a16:creationId xmlns:a16="http://schemas.microsoft.com/office/drawing/2014/main" id="{E78B03FB-4DB1-42CA-8EC7-7CB39B90175F}"/>
              </a:ext>
            </a:extLst>
          </p:cNvPr>
          <p:cNvSpPr/>
          <p:nvPr/>
        </p:nvSpPr>
        <p:spPr>
          <a:xfrm>
            <a:off x="647700" y="88900"/>
            <a:ext cx="10429272" cy="669550"/>
          </a:xfrm>
          <a:prstGeom prst="rect">
            <a:avLst/>
          </a:prstGeom>
          <a:solidFill>
            <a:srgbClr val="92D050"/>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tr-TR" sz="2400" b="1" dirty="0">
                <a:solidFill>
                  <a:schemeClr val="bg1"/>
                </a:solidFill>
              </a:rPr>
              <a:t>6102 SAYILI KANUN’UN FİNANSAL RAPORLAMA VE DENETİME AİT HÜKÜMLERİNİN GENELGEREKÇESİ</a:t>
            </a:r>
          </a:p>
        </p:txBody>
      </p:sp>
      <p:sp>
        <p:nvSpPr>
          <p:cNvPr id="5" name="Slayt Numarası Yer Tutucusu 4">
            <a:extLst>
              <a:ext uri="{FF2B5EF4-FFF2-40B4-BE49-F238E27FC236}">
                <a16:creationId xmlns:a16="http://schemas.microsoft.com/office/drawing/2014/main" id="{4C778825-10BA-48DD-8B8A-80977D64A697}"/>
              </a:ext>
            </a:extLst>
          </p:cNvPr>
          <p:cNvSpPr>
            <a:spLocks noGrp="1"/>
          </p:cNvSpPr>
          <p:nvPr>
            <p:ph type="sldNum" sz="quarter" idx="12"/>
          </p:nvPr>
        </p:nvSpPr>
        <p:spPr/>
        <p:txBody>
          <a:bodyPr/>
          <a:lstStyle/>
          <a:p>
            <a:fld id="{8A7A6979-0714-4377-B894-6BE4C2D6E202}" type="slidenum">
              <a:rPr lang="en-US" smtClean="0"/>
              <a:pPr/>
              <a:t>7</a:t>
            </a:fld>
            <a:endParaRPr lang="en-US" dirty="0"/>
          </a:p>
        </p:txBody>
      </p:sp>
    </p:spTree>
    <p:extLst>
      <p:ext uri="{BB962C8B-B14F-4D97-AF65-F5344CB8AC3E}">
        <p14:creationId xmlns:p14="http://schemas.microsoft.com/office/powerpoint/2010/main" val="776321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5DC656E4-B6BF-481F-B678-962106D42D8D}"/>
              </a:ext>
            </a:extLst>
          </p:cNvPr>
          <p:cNvSpPr txBox="1"/>
          <p:nvPr/>
        </p:nvSpPr>
        <p:spPr>
          <a:xfrm>
            <a:off x="1130300" y="1244600"/>
            <a:ext cx="9866884" cy="1869222"/>
          </a:xfrm>
          <a:prstGeom prst="rect">
            <a:avLst/>
          </a:prstGeom>
          <a:solidFill>
            <a:srgbClr val="92D050"/>
          </a:solidFill>
        </p:spPr>
        <p:txBody>
          <a:bodyPr wrap="square" rtlCol="0">
            <a:spAutoFit/>
          </a:bodyPr>
          <a:lstStyle/>
          <a:p>
            <a:pPr algn="ctr"/>
            <a:r>
              <a:rPr lang="tr-TR" sz="2800" b="1" dirty="0">
                <a:solidFill>
                  <a:schemeClr val="bg1"/>
                </a:solidFill>
              </a:rPr>
              <a:t>6102 SAYILI  TÜRK TİCARET KANUNU’NDAKİ </a:t>
            </a:r>
          </a:p>
          <a:p>
            <a:pPr algn="ctr"/>
            <a:r>
              <a:rPr lang="tr-TR" sz="2800" b="1" dirty="0">
                <a:solidFill>
                  <a:schemeClr val="bg1"/>
                </a:solidFill>
              </a:rPr>
              <a:t>FİNANSAL RAPORLAMA VE DENETİMLE İLGİLİ DÜZENLEMELER VE </a:t>
            </a:r>
          </a:p>
          <a:p>
            <a:pPr algn="ctr"/>
            <a:r>
              <a:rPr lang="tr-TR" sz="2800" b="1" dirty="0">
                <a:solidFill>
                  <a:schemeClr val="bg1"/>
                </a:solidFill>
              </a:rPr>
              <a:t>6335 SAYILI KANUNLA YAPILAN DEĞİŞİKLİKLER</a:t>
            </a:r>
          </a:p>
        </p:txBody>
      </p:sp>
      <p:sp>
        <p:nvSpPr>
          <p:cNvPr id="5" name="Slayt Numarası Yer Tutucusu 4">
            <a:extLst>
              <a:ext uri="{FF2B5EF4-FFF2-40B4-BE49-F238E27FC236}">
                <a16:creationId xmlns:a16="http://schemas.microsoft.com/office/drawing/2014/main" id="{38369180-A4D9-4F73-9549-3DA0A1F4B96F}"/>
              </a:ext>
            </a:extLst>
          </p:cNvPr>
          <p:cNvSpPr>
            <a:spLocks noGrp="1"/>
          </p:cNvSpPr>
          <p:nvPr>
            <p:ph type="sldNum" sz="quarter" idx="12"/>
          </p:nvPr>
        </p:nvSpPr>
        <p:spPr/>
        <p:txBody>
          <a:bodyPr/>
          <a:lstStyle/>
          <a:p>
            <a:fld id="{8A7A6979-0714-4377-B894-6BE4C2D6E202}" type="slidenum">
              <a:rPr lang="en-US" smtClean="0"/>
              <a:pPr/>
              <a:t>8</a:t>
            </a:fld>
            <a:endParaRPr lang="en-US" dirty="0"/>
          </a:p>
        </p:txBody>
      </p:sp>
      <p:pic>
        <p:nvPicPr>
          <p:cNvPr id="4" name="Picture 2" descr="DeÄiÅiklik ile ilgili gÃ¶rsel sonucu">
            <a:extLst>
              <a:ext uri="{FF2B5EF4-FFF2-40B4-BE49-F238E27FC236}">
                <a16:creationId xmlns:a16="http://schemas.microsoft.com/office/drawing/2014/main" id="{B3931873-7B8C-45FF-9FE5-824B532007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41800" y="3359150"/>
            <a:ext cx="38100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0882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DBBE2F85-6E7A-4EAA-BF95-4960DB89277F}"/>
              </a:ext>
            </a:extLst>
          </p:cNvPr>
          <p:cNvSpPr txBox="1">
            <a:spLocks/>
          </p:cNvSpPr>
          <p:nvPr/>
        </p:nvSpPr>
        <p:spPr>
          <a:xfrm>
            <a:off x="622300" y="1308100"/>
            <a:ext cx="10883900" cy="5245100"/>
          </a:xfrm>
          <a:prstGeom prst="rect">
            <a:avLst/>
          </a:prstGeom>
        </p:spPr>
        <p:style>
          <a:lnRef idx="2">
            <a:schemeClr val="dk1"/>
          </a:lnRef>
          <a:fillRef idx="1">
            <a:schemeClr val="lt1"/>
          </a:fillRef>
          <a:effectRef idx="0">
            <a:schemeClr val="dk1"/>
          </a:effectRef>
          <a:fontRef idx="minor">
            <a:schemeClr val="dk1"/>
          </a:fontRef>
        </p:style>
        <p:txBody>
          <a:bodyPr>
            <a:no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dk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dk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dk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dk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dk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dk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dk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dk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dk1"/>
                </a:solidFill>
                <a:latin typeface="+mn-lt"/>
                <a:ea typeface="+mn-ea"/>
                <a:cs typeface="+mn-cs"/>
              </a:defRPr>
            </a:lvl9pPr>
          </a:lstStyle>
          <a:p>
            <a:r>
              <a:rPr lang="tr-TR" altLang="tr-TR" sz="2400" dirty="0"/>
              <a:t>“… 6102 sayılı Türk Ticaret Kanunu, yayımı tarihinden itibaren kamuoyunda tartışılmış ve anılan Kanunda yer alan </a:t>
            </a:r>
            <a:r>
              <a:rPr lang="tr-TR" altLang="tr-TR" sz="2400" b="1" u="sng" dirty="0"/>
              <a:t>bazı düzenlemelerin değiştirilmeden yürürlüğe girmesi halinde ticari hayatın olumsuz etkilenebileceği ve uygulamada sorunların yaşanabileceği değerlendirilmiştir.</a:t>
            </a:r>
            <a:endParaRPr lang="tr-TR" altLang="tr-TR" sz="2400" b="1" dirty="0"/>
          </a:p>
          <a:p>
            <a:endParaRPr lang="tr-TR" altLang="tr-TR" sz="2400" dirty="0"/>
          </a:p>
          <a:p>
            <a:r>
              <a:rPr lang="tr-TR" altLang="tr-TR" sz="2400" b="1" u="sng" dirty="0"/>
              <a:t>Uygulamada ortaya çıkabilecek sorunların asgariye indirilebilmesi için</a:t>
            </a:r>
            <a:r>
              <a:rPr lang="tr-TR" altLang="tr-TR" sz="2400" dirty="0"/>
              <a:t> gerek 6102 sayılı Türk Ticaret Kanununda gerekse de 6103 sayılı Türk Ticaret Kanununun Yürürlüğü ve Uygulama Şekli Hakkında Kanunda değişiklik yapılmasını </a:t>
            </a:r>
            <a:r>
              <a:rPr lang="tr-TR" altLang="tr-TR" sz="2400" dirty="0" err="1"/>
              <a:t>teminen</a:t>
            </a:r>
            <a:r>
              <a:rPr lang="tr-TR" altLang="tr-TR" sz="2400" dirty="0"/>
              <a:t> bu Kanun Tasarısı hazırlanmıştır.”</a:t>
            </a:r>
          </a:p>
        </p:txBody>
      </p:sp>
      <p:graphicFrame>
        <p:nvGraphicFramePr>
          <p:cNvPr id="4" name="Tablo 3">
            <a:extLst>
              <a:ext uri="{FF2B5EF4-FFF2-40B4-BE49-F238E27FC236}">
                <a16:creationId xmlns:a16="http://schemas.microsoft.com/office/drawing/2014/main" id="{C4B1A538-3700-4899-9943-2A7F4D6C45DC}"/>
              </a:ext>
            </a:extLst>
          </p:cNvPr>
          <p:cNvGraphicFramePr>
            <a:graphicFrameLocks noGrp="1"/>
          </p:cNvGraphicFramePr>
          <p:nvPr>
            <p:extLst>
              <p:ext uri="{D42A27DB-BD31-4B8C-83A1-F6EECF244321}">
                <p14:modId xmlns:p14="http://schemas.microsoft.com/office/powerpoint/2010/main" val="37035895"/>
              </p:ext>
            </p:extLst>
          </p:nvPr>
        </p:nvGraphicFramePr>
        <p:xfrm>
          <a:off x="660400" y="190500"/>
          <a:ext cx="10845800" cy="944880"/>
        </p:xfrm>
        <a:graphic>
          <a:graphicData uri="http://schemas.openxmlformats.org/drawingml/2006/table">
            <a:tbl>
              <a:tblPr firstRow="1" bandRow="1">
                <a:tableStyleId>{F5AB1C69-6EDB-4FF4-983F-18BD219EF322}</a:tableStyleId>
              </a:tblPr>
              <a:tblGrid>
                <a:gridCol w="10845800">
                  <a:extLst>
                    <a:ext uri="{9D8B030D-6E8A-4147-A177-3AD203B41FA5}">
                      <a16:colId xmlns:a16="http://schemas.microsoft.com/office/drawing/2014/main" val="3758043481"/>
                    </a:ext>
                  </a:extLst>
                </a:gridCol>
              </a:tblGrid>
              <a:tr h="911860">
                <a:tc>
                  <a:txBody>
                    <a:bodyPr/>
                    <a:lstStyle/>
                    <a:p>
                      <a:pPr algn="ctr"/>
                      <a:r>
                        <a:rPr lang="tr-TR" sz="2800" dirty="0"/>
                        <a:t>26.06.2012 TARİH VE 6335 SAYILI KANUN</a:t>
                      </a:r>
                    </a:p>
                    <a:p>
                      <a:pPr algn="ctr"/>
                      <a:r>
                        <a:rPr lang="tr-TR" sz="2800" dirty="0"/>
                        <a:t>GEREKÇESİ</a:t>
                      </a:r>
                    </a:p>
                  </a:txBody>
                  <a:tcPr>
                    <a:solidFill>
                      <a:srgbClr val="92D050"/>
                    </a:solidFill>
                  </a:tcPr>
                </a:tc>
                <a:extLst>
                  <a:ext uri="{0D108BD9-81ED-4DB2-BD59-A6C34878D82A}">
                    <a16:rowId xmlns:a16="http://schemas.microsoft.com/office/drawing/2014/main" val="1664760693"/>
                  </a:ext>
                </a:extLst>
              </a:tr>
            </a:tbl>
          </a:graphicData>
        </a:graphic>
      </p:graphicFrame>
      <p:sp>
        <p:nvSpPr>
          <p:cNvPr id="5" name="Slayt Numarası Yer Tutucusu 4">
            <a:extLst>
              <a:ext uri="{FF2B5EF4-FFF2-40B4-BE49-F238E27FC236}">
                <a16:creationId xmlns:a16="http://schemas.microsoft.com/office/drawing/2014/main" id="{891A3631-B37D-450E-A6DD-A1D576B619B3}"/>
              </a:ext>
            </a:extLst>
          </p:cNvPr>
          <p:cNvSpPr>
            <a:spLocks noGrp="1"/>
          </p:cNvSpPr>
          <p:nvPr>
            <p:ph type="sldNum" sz="quarter" idx="12"/>
          </p:nvPr>
        </p:nvSpPr>
        <p:spPr/>
        <p:txBody>
          <a:bodyPr/>
          <a:lstStyle/>
          <a:p>
            <a:fld id="{8A7A6979-0714-4377-B894-6BE4C2D6E202}" type="slidenum">
              <a:rPr lang="en-US" smtClean="0"/>
              <a:pPr/>
              <a:t>9</a:t>
            </a:fld>
            <a:endParaRPr lang="en-US" dirty="0"/>
          </a:p>
        </p:txBody>
      </p:sp>
    </p:spTree>
    <p:extLst>
      <p:ext uri="{BB962C8B-B14F-4D97-AF65-F5344CB8AC3E}">
        <p14:creationId xmlns:p14="http://schemas.microsoft.com/office/powerpoint/2010/main" val="1354098391"/>
      </p:ext>
    </p:extLst>
  </p:cSld>
  <p:clrMapOvr>
    <a:masterClrMapping/>
  </p:clrMapOvr>
</p:sld>
</file>

<file path=ppt/theme/theme1.xml><?xml version="1.0" encoding="utf-8"?>
<a:theme xmlns:a="http://schemas.openxmlformats.org/drawingml/2006/main" name="Paket">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1461</TotalTime>
  <Words>2299</Words>
  <Application>Microsoft Office PowerPoint</Application>
  <PresentationFormat>Geniş ekran</PresentationFormat>
  <Paragraphs>306</Paragraphs>
  <Slides>34</Slides>
  <Notes>7</Notes>
  <HiddenSlides>2</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34</vt:i4>
      </vt:variant>
    </vt:vector>
  </HeadingPairs>
  <TitlesOfParts>
    <vt:vector size="43" baseType="lpstr">
      <vt:lpstr>AngsanaUPC</vt:lpstr>
      <vt:lpstr>Arial</vt:lpstr>
      <vt:lpstr>Arial Narrow</vt:lpstr>
      <vt:lpstr>Brush Script MT</vt:lpstr>
      <vt:lpstr>Calibri</vt:lpstr>
      <vt:lpstr>Gill Sans MT</vt:lpstr>
      <vt:lpstr>Times New Roman</vt:lpstr>
      <vt:lpstr>Wingdings</vt:lpstr>
      <vt:lpstr>Paket</vt:lpstr>
      <vt:lpstr> TTK’nın Hayata Yansımaları (Finansal Raporlama ve Bağımsız Denetim Düzenlemeleri Açısından)   Sorunlar ve Çözümler</vt:lpstr>
      <vt:lpstr>SUNUM İÇERİĞİ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6335 sayılı yasa ile birlikte  FİNANSAL RAPORLAMA VE BAĞIMSIZ DENETİMDE YASAL DURUM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Her Şeyİn BaşI Muhasebe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TTK’nın Hayata Yansımaları (Finansal Raporlama ve Bağımsız Denetim Düzenlemeleri Açısından)   Sorunlar ve Çözümler</dc:title>
  <dc:creator>EROL DEMİREL</dc:creator>
  <cp:lastModifiedBy>EROL DEMİREL</cp:lastModifiedBy>
  <cp:revision>89</cp:revision>
  <dcterms:created xsi:type="dcterms:W3CDTF">2018-09-30T12:42:55Z</dcterms:created>
  <dcterms:modified xsi:type="dcterms:W3CDTF">2018-10-04T20:45:51Z</dcterms:modified>
</cp:coreProperties>
</file>