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0" r:id="rId1"/>
  </p:sldMasterIdLst>
  <p:sldIdLst>
    <p:sldId id="256" r:id="rId2"/>
    <p:sldId id="257" r:id="rId3"/>
    <p:sldId id="269" r:id="rId4"/>
    <p:sldId id="282" r:id="rId5"/>
    <p:sldId id="281" r:id="rId6"/>
    <p:sldId id="280" r:id="rId7"/>
    <p:sldId id="283" r:id="rId8"/>
    <p:sldId id="284" r:id="rId9"/>
    <p:sldId id="260" r:id="rId10"/>
    <p:sldId id="268" r:id="rId11"/>
    <p:sldId id="261" r:id="rId12"/>
    <p:sldId id="263" r:id="rId13"/>
    <p:sldId id="270" r:id="rId14"/>
    <p:sldId id="285" r:id="rId15"/>
    <p:sldId id="273" r:id="rId16"/>
    <p:sldId id="265" r:id="rId17"/>
    <p:sldId id="264" r:id="rId18"/>
    <p:sldId id="271" r:id="rId19"/>
    <p:sldId id="274" r:id="rId20"/>
    <p:sldId id="286" r:id="rId21"/>
    <p:sldId id="275" r:id="rId22"/>
    <p:sldId id="276" r:id="rId23"/>
    <p:sldId id="277" r:id="rId24"/>
    <p:sldId id="279" r:id="rId25"/>
    <p:sldId id="278" r:id="rId26"/>
    <p:sldId id="262" r:id="rId27"/>
    <p:sldId id="267" r:id="rId2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834" y="78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r-TR" smtClean="0"/>
              <a:t>Asıl alt başlık stilini düzenlemek için tıklayın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pPr>
              <a:defRPr/>
            </a:pPr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pPr>
              <a:defRPr/>
            </a:pPr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2572A7B4-8506-491B-B800-D256C602E507}" type="slidenum">
              <a:rPr lang="tr-TR" altLang="tr-TR" smtClean="0"/>
              <a:pPr/>
              <a:t>‹#›</a:t>
            </a:fld>
            <a:endParaRPr lang="tr-TR" altLang="tr-TR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479039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Yazılı Panoramik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tr-TR" smtClean="0"/>
              <a:t>Resim eklemek için simgeyi tıklatın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900734-A59A-409F-9A1A-D1208AF10DC3}" type="slidenum">
              <a:rPr lang="tr-TR" altLang="tr-TR" smtClean="0"/>
              <a:pPr/>
              <a:t>‹#›</a:t>
            </a:fld>
            <a:endParaRPr lang="tr-TR" altLang="tr-TR"/>
          </a:p>
        </p:txBody>
      </p:sp>
    </p:spTree>
    <p:extLst>
      <p:ext uri="{BB962C8B-B14F-4D97-AF65-F5344CB8AC3E}">
        <p14:creationId xmlns:p14="http://schemas.microsoft.com/office/powerpoint/2010/main" val="18690048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aşlık ve Resim Yazıs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900734-A59A-409F-9A1A-D1208AF10DC3}" type="slidenum">
              <a:rPr lang="tr-TR" altLang="tr-TR" smtClean="0"/>
              <a:pPr/>
              <a:t>‹#›</a:t>
            </a:fld>
            <a:endParaRPr lang="tr-TR" altLang="tr-TR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5951128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Resim Yazılı Alınt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900734-A59A-409F-9A1A-D1208AF10DC3}" type="slidenum">
              <a:rPr lang="tr-TR" altLang="tr-TR" smtClean="0"/>
              <a:pPr/>
              <a:t>‹#›</a:t>
            </a:fld>
            <a:endParaRPr lang="tr-TR" altLang="tr-TR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5059117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İsim Kart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900734-A59A-409F-9A1A-D1208AF10DC3}" type="slidenum">
              <a:rPr lang="tr-TR" altLang="tr-TR" smtClean="0"/>
              <a:pPr/>
              <a:t>‹#›</a:t>
            </a:fld>
            <a:endParaRPr lang="tr-TR" altLang="tr-TR"/>
          </a:p>
        </p:txBody>
      </p:sp>
    </p:spTree>
    <p:extLst>
      <p:ext uri="{BB962C8B-B14F-4D97-AF65-F5344CB8AC3E}">
        <p14:creationId xmlns:p14="http://schemas.microsoft.com/office/powerpoint/2010/main" val="180666133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lıntı İsim Kart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900734-A59A-409F-9A1A-D1208AF10DC3}" type="slidenum">
              <a:rPr lang="tr-TR" altLang="tr-TR" smtClean="0"/>
              <a:pPr/>
              <a:t>‹#›</a:t>
            </a:fld>
            <a:endParaRPr lang="tr-TR" altLang="tr-TR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754422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oğru veya Yanlı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900734-A59A-409F-9A1A-D1208AF10DC3}" type="slidenum">
              <a:rPr lang="tr-TR" altLang="tr-TR" smtClean="0"/>
              <a:pPr/>
              <a:t>‹#›</a:t>
            </a:fld>
            <a:endParaRPr lang="tr-TR" altLang="tr-TR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6421516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 ve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900734-A59A-409F-9A1A-D1208AF10DC3}" type="slidenum">
              <a:rPr lang="tr-TR" altLang="tr-TR" smtClean="0"/>
              <a:pPr/>
              <a:t>‹#›</a:t>
            </a:fld>
            <a:endParaRPr lang="tr-TR" altLang="tr-TR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4002220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CA5523-DE69-4E51-9610-E6A40B9A958B}" type="slidenum">
              <a:rPr lang="tr-TR" altLang="tr-TR" smtClean="0"/>
              <a:pPr/>
              <a:t>‹#›</a:t>
            </a:fld>
            <a:endParaRPr lang="tr-TR" altLang="tr-TR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0810640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Başlık ve Tab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Tablo Yer Tutucusu"/>
          <p:cNvSpPr>
            <a:spLocks noGrp="1"/>
          </p:cNvSpPr>
          <p:nvPr>
            <p:ph type="tbl" idx="1"/>
          </p:nvPr>
        </p:nvSpPr>
        <p:spPr>
          <a:xfrm>
            <a:off x="609600" y="1600201"/>
            <a:ext cx="10972800" cy="4525963"/>
          </a:xfrm>
        </p:spPr>
        <p:txBody>
          <a:bodyPr/>
          <a:lstStyle/>
          <a:p>
            <a:pPr lvl="0"/>
            <a:endParaRPr lang="tr-TR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FF3F519-1B97-4C3D-A7C9-E35A3F150773}" type="slidenum">
              <a:rPr lang="tr-TR" altLang="tr-TR"/>
              <a:pPr/>
              <a:t>‹#›</a:t>
            </a:fld>
            <a:endParaRPr lang="tr-TR" altLang="tr-TR"/>
          </a:p>
        </p:txBody>
      </p:sp>
    </p:spTree>
    <p:extLst>
      <p:ext uri="{BB962C8B-B14F-4D97-AF65-F5344CB8AC3E}">
        <p14:creationId xmlns:p14="http://schemas.microsoft.com/office/powerpoint/2010/main" val="336423333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İçerik Yer Tutucusu"/>
          <p:cNvSpPr>
            <a:spLocks noGrp="1"/>
          </p:cNvSpPr>
          <p:nvPr>
            <p:ph/>
          </p:nvPr>
        </p:nvSpPr>
        <p:spPr>
          <a:xfrm>
            <a:off x="609600" y="274639"/>
            <a:ext cx="10972800" cy="5851525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65853E8-D2F0-4933-AC64-4B16D4970634}" type="slidenum">
              <a:rPr lang="tr-TR" altLang="tr-TR"/>
              <a:pPr/>
              <a:t>‹#›</a:t>
            </a:fld>
            <a:endParaRPr lang="tr-TR" altLang="tr-TR"/>
          </a:p>
        </p:txBody>
      </p:sp>
    </p:spTree>
    <p:extLst>
      <p:ext uri="{BB962C8B-B14F-4D97-AF65-F5344CB8AC3E}">
        <p14:creationId xmlns:p14="http://schemas.microsoft.com/office/powerpoint/2010/main" val="37931859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65291C-68D1-439E-9A83-A94498389A8C}" type="slidenum">
              <a:rPr lang="tr-TR" altLang="tr-TR" smtClean="0"/>
              <a:pPr/>
              <a:t>‹#›</a:t>
            </a:fld>
            <a:endParaRPr lang="tr-TR" altLang="tr-TR"/>
          </a:p>
        </p:txBody>
      </p:sp>
    </p:spTree>
    <p:extLst>
      <p:ext uri="{BB962C8B-B14F-4D97-AF65-F5344CB8AC3E}">
        <p14:creationId xmlns:p14="http://schemas.microsoft.com/office/powerpoint/2010/main" val="42549158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F36AEE-B92C-40EC-B25C-89487086888A}" type="slidenum">
              <a:rPr lang="tr-TR" altLang="tr-TR" smtClean="0"/>
              <a:pPr/>
              <a:t>‹#›</a:t>
            </a:fld>
            <a:endParaRPr lang="tr-TR" altLang="tr-TR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986936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ED7FE2-59BA-49C7-8E1B-E9F84998E195}" type="slidenum">
              <a:rPr lang="tr-TR" altLang="tr-TR" smtClean="0"/>
              <a:pPr/>
              <a:t>‹#›</a:t>
            </a:fld>
            <a:endParaRPr lang="tr-TR" altLang="tr-TR"/>
          </a:p>
        </p:txBody>
      </p:sp>
    </p:spTree>
    <p:extLst>
      <p:ext uri="{BB962C8B-B14F-4D97-AF65-F5344CB8AC3E}">
        <p14:creationId xmlns:p14="http://schemas.microsoft.com/office/powerpoint/2010/main" val="3249876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tr-T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tr-T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3A8CA2-ADDE-4584-A337-9F192476C0A8}" type="slidenum">
              <a:rPr lang="tr-TR" altLang="tr-TR" smtClean="0"/>
              <a:pPr/>
              <a:t>‹#›</a:t>
            </a:fld>
            <a:endParaRPr lang="tr-TR" altLang="tr-TR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118952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tr-T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tr-T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86F33-872D-471E-B35F-B898D55F4C42}" type="slidenum">
              <a:rPr lang="tr-TR" altLang="tr-TR" smtClean="0"/>
              <a:pPr/>
              <a:t>‹#›</a:t>
            </a:fld>
            <a:endParaRPr lang="tr-TR" altLang="tr-TR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567082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tr-T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tr-T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ED1BED-EA06-4915-8F22-4724D04F0946}" type="slidenum">
              <a:rPr lang="tr-TR" altLang="tr-TR" smtClean="0"/>
              <a:pPr/>
              <a:t>‹#›</a:t>
            </a:fld>
            <a:endParaRPr lang="tr-TR" altLang="tr-TR"/>
          </a:p>
        </p:txBody>
      </p:sp>
    </p:spTree>
    <p:extLst>
      <p:ext uri="{BB962C8B-B14F-4D97-AF65-F5344CB8AC3E}">
        <p14:creationId xmlns:p14="http://schemas.microsoft.com/office/powerpoint/2010/main" val="23460156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A78EAC-C7B3-4EEB-AD24-B0A4B8F0776F}" type="slidenum">
              <a:rPr lang="tr-TR" altLang="tr-TR" smtClean="0"/>
              <a:pPr/>
              <a:t>‹#›</a:t>
            </a:fld>
            <a:endParaRPr lang="tr-TR" altLang="tr-TR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042384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tr-TR" smtClean="0"/>
              <a:t>Resim eklemek için simgeyi tıklatın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CE8332-6BCB-40E8-8812-E3D59DC847CD}" type="slidenum">
              <a:rPr lang="tr-TR" altLang="tr-TR" smtClean="0"/>
              <a:pPr/>
              <a:t>‹#›</a:t>
            </a:fld>
            <a:endParaRPr lang="tr-TR" altLang="tr-TR"/>
          </a:p>
        </p:txBody>
      </p:sp>
    </p:spTree>
    <p:extLst>
      <p:ext uri="{BB962C8B-B14F-4D97-AF65-F5344CB8AC3E}">
        <p14:creationId xmlns:p14="http://schemas.microsoft.com/office/powerpoint/2010/main" val="5154923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3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4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2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E3900734-A59A-409F-9A1A-D1208AF10DC3}" type="slidenum">
              <a:rPr lang="tr-TR" altLang="tr-TR" smtClean="0"/>
              <a:pPr/>
              <a:t>‹#›</a:t>
            </a:fld>
            <a:endParaRPr lang="tr-TR" altLang="tr-TR"/>
          </a:p>
        </p:txBody>
      </p:sp>
    </p:spTree>
    <p:extLst>
      <p:ext uri="{BB962C8B-B14F-4D97-AF65-F5344CB8AC3E}">
        <p14:creationId xmlns:p14="http://schemas.microsoft.com/office/powerpoint/2010/main" val="20242488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1" r:id="rId1"/>
    <p:sldLayoutId id="2147483692" r:id="rId2"/>
    <p:sldLayoutId id="2147483693" r:id="rId3"/>
    <p:sldLayoutId id="2147483694" r:id="rId4"/>
    <p:sldLayoutId id="2147483695" r:id="rId5"/>
    <p:sldLayoutId id="2147483696" r:id="rId6"/>
    <p:sldLayoutId id="2147483697" r:id="rId7"/>
    <p:sldLayoutId id="2147483698" r:id="rId8"/>
    <p:sldLayoutId id="2147483699" r:id="rId9"/>
    <p:sldLayoutId id="2147483700" r:id="rId10"/>
    <p:sldLayoutId id="2147483701" r:id="rId11"/>
    <p:sldLayoutId id="2147483702" r:id="rId12"/>
    <p:sldLayoutId id="2147483703" r:id="rId13"/>
    <p:sldLayoutId id="2147483704" r:id="rId14"/>
    <p:sldLayoutId id="2147483705" r:id="rId15"/>
    <p:sldLayoutId id="2147483706" r:id="rId16"/>
    <p:sldLayoutId id="2147483707" r:id="rId17"/>
    <p:sldLayoutId id="2147483708" r:id="rId18"/>
    <p:sldLayoutId id="2147483709" r:id="rId19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279575" y="1513346"/>
            <a:ext cx="7344817" cy="1689853"/>
          </a:xfrm>
        </p:spPr>
        <p:txBody>
          <a:bodyPr/>
          <a:lstStyle/>
          <a:p>
            <a:pPr eaLnBrk="1" hangingPunct="1"/>
            <a:r>
              <a:rPr lang="tr-TR" altLang="tr-TR" sz="4000" dirty="0" smtClean="0">
                <a:latin typeface="Calibri" panose="020F0502020204030204" pitchFamily="34" charset="0"/>
                <a:cs typeface="Calibri" panose="020F0502020204030204" pitchFamily="34" charset="0"/>
              </a:rPr>
              <a:t>Kurumsal Risk Yönetimi</a:t>
            </a:r>
            <a:br>
              <a:rPr lang="tr-TR" altLang="tr-TR" sz="4000" dirty="0" smtClean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tr-TR" altLang="tr-TR" sz="4000" dirty="0" smtClean="0">
                <a:latin typeface="Calibri" panose="020F0502020204030204" pitchFamily="34" charset="0"/>
                <a:cs typeface="Calibri" panose="020F0502020204030204" pitchFamily="34" charset="0"/>
              </a:rPr>
              <a:t> İç Kontrol ve İç Denetim İlişkisi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359696" y="4077072"/>
            <a:ext cx="6119813" cy="967418"/>
          </a:xfrm>
        </p:spPr>
        <p:txBody>
          <a:bodyPr>
            <a:normAutofit/>
          </a:bodyPr>
          <a:lstStyle/>
          <a:p>
            <a:pPr algn="r" eaLnBrk="1" hangingPunct="1"/>
            <a:r>
              <a:rPr lang="tr-TR" altLang="tr-TR" sz="2000" dirty="0">
                <a:latin typeface="Calibri" panose="020F0502020204030204" pitchFamily="34" charset="0"/>
                <a:cs typeface="Calibri" panose="020F0502020204030204" pitchFamily="34" charset="0"/>
              </a:rPr>
              <a:t>Prof. Dr. Sait </a:t>
            </a:r>
            <a:r>
              <a:rPr lang="tr-TR" altLang="tr-TR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Yüksel KAYGUSUZ</a:t>
            </a:r>
            <a:endParaRPr lang="tr-TR" altLang="tr-TR" sz="2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r" eaLnBrk="1" hangingPunct="1"/>
            <a:r>
              <a:rPr lang="tr-TR" altLang="tr-TR" sz="2000" dirty="0">
                <a:latin typeface="Calibri" panose="020F0502020204030204" pitchFamily="34" charset="0"/>
                <a:cs typeface="Calibri" panose="020F0502020204030204" pitchFamily="34" charset="0"/>
              </a:rPr>
              <a:t>Arş. Gör. Dr. Özlem USMAN</a:t>
            </a:r>
          </a:p>
          <a:p>
            <a:pPr algn="r" eaLnBrk="1" hangingPunct="1"/>
            <a:endParaRPr lang="tr-TR" altLang="tr-TR" sz="2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052" name="Text Box 4"/>
          <p:cNvSpPr txBox="1">
            <a:spLocks noChangeArrowheads="1"/>
          </p:cNvSpPr>
          <p:nvPr/>
        </p:nvSpPr>
        <p:spPr bwMode="auto">
          <a:xfrm>
            <a:off x="2423592" y="5589240"/>
            <a:ext cx="7704137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tr-TR" altLang="tr-TR" dirty="0">
                <a:latin typeface="Calibri" panose="020F0502020204030204" pitchFamily="34" charset="0"/>
                <a:cs typeface="Calibri" panose="020F0502020204030204" pitchFamily="34" charset="0"/>
              </a:rPr>
              <a:t>XX. TÜRKİYE MUHASEBE KONGRESİ</a:t>
            </a:r>
          </a:p>
          <a:p>
            <a:pPr algn="ctr" eaLnBrk="1" hangingPunct="1">
              <a:spcBef>
                <a:spcPct val="50000"/>
              </a:spcBef>
            </a:pPr>
            <a:r>
              <a:rPr lang="tr-TR" altLang="tr-TR" dirty="0">
                <a:latin typeface="Calibri" panose="020F0502020204030204" pitchFamily="34" charset="0"/>
                <a:cs typeface="Calibri" panose="020F0502020204030204" pitchFamily="34" charset="0"/>
              </a:rPr>
              <a:t>5-6 EKİM 2018</a:t>
            </a:r>
          </a:p>
          <a:p>
            <a:pPr algn="ctr" eaLnBrk="1" hangingPunct="1">
              <a:spcBef>
                <a:spcPct val="50000"/>
              </a:spcBef>
            </a:pPr>
            <a:r>
              <a:rPr lang="tr-TR" altLang="tr-TR" dirty="0">
                <a:latin typeface="Calibri" panose="020F0502020204030204" pitchFamily="34" charset="0"/>
                <a:cs typeface="Calibri" panose="020F0502020204030204" pitchFamily="34" charset="0"/>
              </a:rPr>
              <a:t>İSTANBUL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tr-TR" altLang="tr-TR" b="1" dirty="0"/>
              <a:t>COSO </a:t>
            </a:r>
            <a:r>
              <a:rPr lang="tr-TR" altLang="tr-TR" b="1" dirty="0" smtClean="0"/>
              <a:t>2017 çerçevesi</a:t>
            </a:r>
            <a:endParaRPr lang="tr-TR" b="1" dirty="0"/>
          </a:p>
        </p:txBody>
      </p:sp>
      <p:sp>
        <p:nvSpPr>
          <p:cNvPr id="7170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442913" indent="-442913" algn="just"/>
            <a:r>
              <a:rPr lang="tr-TR" altLang="tr-TR" dirty="0" smtClean="0"/>
              <a:t>	</a:t>
            </a:r>
            <a:r>
              <a:rPr lang="tr-TR" altLang="tr-TR" sz="2400" dirty="0"/>
              <a:t>COSO 2017 yılında </a:t>
            </a:r>
            <a:r>
              <a:rPr lang="tr-TR" altLang="tr-TR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strateji</a:t>
            </a:r>
            <a:r>
              <a:rPr lang="tr-TR" altLang="tr-TR" sz="2400" dirty="0"/>
              <a:t>, </a:t>
            </a:r>
            <a:r>
              <a:rPr lang="tr-TR" altLang="tr-T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risk</a:t>
            </a:r>
            <a:r>
              <a:rPr lang="tr-TR" altLang="tr-TR" sz="2400" dirty="0"/>
              <a:t> ve </a:t>
            </a:r>
            <a:r>
              <a:rPr lang="tr-TR" altLang="tr-T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performans</a:t>
            </a:r>
            <a:r>
              <a:rPr lang="tr-TR" altLang="tr-TR" sz="2400" dirty="0"/>
              <a:t> arasındaki ilişkiyi esas alan yeni bir çerçeve yayınlanmıştır. 		</a:t>
            </a:r>
          </a:p>
          <a:p>
            <a:pPr marL="442913" indent="-442913" algn="just"/>
            <a:r>
              <a:rPr lang="tr-TR" altLang="tr-TR" sz="2400" dirty="0"/>
              <a:t>	Çerçevenin </a:t>
            </a:r>
            <a:r>
              <a:rPr lang="tr-TR" altLang="tr-TR" sz="2400" dirty="0" smtClean="0"/>
              <a:t>ismi; </a:t>
            </a:r>
            <a:r>
              <a:rPr lang="tr-TR" altLang="tr-TR" dirty="0"/>
              <a:t>“</a:t>
            </a:r>
            <a:r>
              <a:rPr lang="tr-TR" altLang="tr-T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Kurumsal Risk Yönetimi- Strateji ve Performans ile </a:t>
            </a:r>
            <a:r>
              <a:rPr lang="tr-TR" altLang="tr-T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Entegrasyonu</a:t>
            </a:r>
            <a:r>
              <a:rPr lang="tr-TR" altLang="tr-TR" sz="2400" dirty="0" smtClean="0"/>
              <a:t>” olarak </a:t>
            </a:r>
            <a:r>
              <a:rPr lang="tr-TR" altLang="tr-TR" sz="2400" dirty="0"/>
              <a:t>değişmiştir</a:t>
            </a:r>
            <a:r>
              <a:rPr lang="tr-TR" altLang="tr-TR" sz="2400" dirty="0" smtClean="0"/>
              <a:t>.</a:t>
            </a:r>
            <a:endParaRPr lang="tr-TR" altLang="tr-TR" sz="2400" dirty="0"/>
          </a:p>
          <a:p>
            <a:pPr marL="442913" indent="-442913" algn="just"/>
            <a:r>
              <a:rPr lang="tr-TR" altLang="tr-TR" sz="2400" dirty="0"/>
              <a:t>	2004 yılında sekiz adet olan bileşen sayısı, 2017 yılında beşe indirilmiştir. </a:t>
            </a:r>
            <a:endParaRPr lang="tr-TR" altLang="tr-TR" sz="2400" dirty="0" smtClean="0"/>
          </a:p>
          <a:p>
            <a:pPr marL="442913" indent="-442913" algn="just"/>
            <a:r>
              <a:rPr lang="tr-TR" altLang="tr-TR" sz="2400" dirty="0"/>
              <a:t>	Bileşenlerin altında ilkelere de yer verilmiştir. </a:t>
            </a:r>
            <a:endParaRPr lang="tr-TR" altLang="tr-TR" sz="28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50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750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0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1325515" y="666368"/>
            <a:ext cx="9011344" cy="777875"/>
          </a:xfrm>
        </p:spPr>
        <p:txBody>
          <a:bodyPr/>
          <a:lstStyle/>
          <a:p>
            <a:pPr eaLnBrk="1" hangingPunct="1"/>
            <a:r>
              <a:rPr lang="tr-TR" altLang="tr-TR" sz="2600" b="1" i="1" dirty="0"/>
              <a:t>COSO Kurumsal Risk Yönetimi Genel Çerçeve (2017)</a:t>
            </a:r>
            <a:endParaRPr lang="tr-TR" altLang="tr-TR" sz="2600" dirty="0"/>
          </a:p>
        </p:txBody>
      </p:sp>
      <p:pic>
        <p:nvPicPr>
          <p:cNvPr id="8195" name="Resim 519" descr="coso2017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325515" y="2016536"/>
            <a:ext cx="9595021" cy="3960812"/>
          </a:xfrm>
          <a:noFill/>
        </p:spPr>
      </p:pic>
      <p:sp>
        <p:nvSpPr>
          <p:cNvPr id="8196" name="Text Box 5"/>
          <p:cNvSpPr txBox="1">
            <a:spLocks noChangeArrowheads="1"/>
          </p:cNvSpPr>
          <p:nvPr/>
        </p:nvSpPr>
        <p:spPr bwMode="auto">
          <a:xfrm>
            <a:off x="2423592" y="1649824"/>
            <a:ext cx="7920038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tr-TR" altLang="tr-TR" b="1" dirty="0"/>
              <a:t>COSO Kurumsal Risk Yönetimi Sarmalı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1295401" y="1052736"/>
            <a:ext cx="9601196" cy="1303867"/>
          </a:xfrm>
        </p:spPr>
        <p:txBody>
          <a:bodyPr>
            <a:normAutofit/>
          </a:bodyPr>
          <a:lstStyle/>
          <a:p>
            <a:pPr algn="l"/>
            <a:r>
              <a:rPr lang="tr-TR" altLang="tr-TR" dirty="0"/>
              <a:t>Güncelleme (COSO, 2017</a:t>
            </a:r>
            <a:r>
              <a:rPr lang="tr-TR" altLang="tr-TR" dirty="0" smtClean="0"/>
              <a:t>)</a:t>
            </a:r>
            <a:endParaRPr lang="tr-TR" dirty="0"/>
          </a:p>
        </p:txBody>
      </p:sp>
      <p:sp>
        <p:nvSpPr>
          <p:cNvPr id="9218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442913" indent="-442913" algn="just"/>
            <a:r>
              <a:rPr lang="tr-TR" altLang="tr-TR" sz="2200" dirty="0"/>
              <a:t>	</a:t>
            </a:r>
            <a:r>
              <a:rPr lang="tr-TR" altLang="tr-TR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Stratejiyi</a:t>
            </a:r>
            <a:r>
              <a:rPr lang="tr-TR" altLang="tr-TR" sz="2200" dirty="0"/>
              <a:t> belirleyip gerçekleştirirken </a:t>
            </a:r>
            <a:r>
              <a:rPr lang="tr-TR" altLang="tr-TR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kurumsal risk yönetiminin </a:t>
            </a:r>
            <a:r>
              <a:rPr lang="tr-TR" altLang="tr-TR" sz="2200" dirty="0"/>
              <a:t>değerinin daha fazla anlaşılmasını </a:t>
            </a:r>
            <a:r>
              <a:rPr lang="tr-TR" altLang="tr-TR" sz="2200" dirty="0" smtClean="0"/>
              <a:t>sağlar.</a:t>
            </a:r>
          </a:p>
          <a:p>
            <a:pPr marL="442913" indent="-442913" algn="just"/>
            <a:r>
              <a:rPr lang="tr-TR" altLang="tr-TR" sz="2200" dirty="0" smtClean="0"/>
              <a:t>Performans </a:t>
            </a:r>
            <a:r>
              <a:rPr lang="tr-TR" altLang="tr-TR" sz="2200" dirty="0"/>
              <a:t>hedeflerinin geliştirilmesi ve riskin performans üzerindeki etkisini anlamak için </a:t>
            </a:r>
            <a:r>
              <a:rPr lang="tr-TR" altLang="tr-TR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performans ve kurumsal risk yönetimi arasındaki uyumun </a:t>
            </a:r>
            <a:r>
              <a:rPr lang="tr-TR" altLang="tr-TR" sz="2200" dirty="0"/>
              <a:t>arttırılması gerektiğini öne sürer</a:t>
            </a:r>
            <a:r>
              <a:rPr lang="tr-TR" altLang="tr-TR" sz="2200" dirty="0" smtClean="0"/>
              <a:t>.</a:t>
            </a:r>
          </a:p>
          <a:p>
            <a:pPr marL="442913" indent="-442913" algn="just"/>
            <a:r>
              <a:rPr lang="tr-TR" altLang="tr-TR" sz="2200" dirty="0" smtClean="0"/>
              <a:t> </a:t>
            </a:r>
            <a:r>
              <a:rPr lang="tr-TR" altLang="tr-TR" sz="2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Yönetim</a:t>
            </a:r>
            <a:r>
              <a:rPr lang="tr-TR" altLang="tr-TR" sz="2200" dirty="0" smtClean="0"/>
              <a:t> </a:t>
            </a:r>
            <a:r>
              <a:rPr lang="tr-TR" altLang="tr-TR" sz="2200" dirty="0"/>
              <a:t>ve </a:t>
            </a:r>
            <a:r>
              <a:rPr lang="tr-TR" altLang="tr-TR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gözetime</a:t>
            </a:r>
            <a:r>
              <a:rPr lang="tr-TR" altLang="tr-TR" sz="2200" dirty="0"/>
              <a:t> yönelik beklentileri karşılar.</a:t>
            </a:r>
          </a:p>
          <a:p>
            <a:pPr marL="442913" indent="-442913" algn="just"/>
            <a:r>
              <a:rPr lang="tr-TR" altLang="tr-TR" sz="2200" dirty="0" smtClean="0"/>
              <a:t> Piyasaların </a:t>
            </a:r>
            <a:r>
              <a:rPr lang="tr-TR" altLang="tr-TR" sz="2200" dirty="0"/>
              <a:t>küreselleşmesini ve coğrafyalar arası </a:t>
            </a:r>
            <a:r>
              <a:rPr lang="tr-TR" altLang="tr-TR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ortak bir yaklaşım uygulanmasının </a:t>
            </a:r>
            <a:r>
              <a:rPr lang="tr-TR" altLang="tr-TR" sz="2200" dirty="0"/>
              <a:t>gereğini kabul eder.</a:t>
            </a:r>
            <a:r>
              <a:rPr lang="tr-TR" altLang="tr-TR" sz="2800" dirty="0"/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"/>
                                          </p:stCondLst>
                                        </p:cTn>
                                        <p:tgtEl>
                                          <p:spTgt spid="92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55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"/>
                                          </p:stCondLst>
                                        </p:cTn>
                                        <p:tgtEl>
                                          <p:spTgt spid="92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10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"/>
                                          </p:stCondLst>
                                        </p:cTn>
                                        <p:tgtEl>
                                          <p:spTgt spid="92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765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"/>
                                          </p:stCondLst>
                                        </p:cTn>
                                        <p:tgtEl>
                                          <p:spTgt spid="92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18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tr-TR" altLang="tr-TR" dirty="0"/>
              <a:t>Güncelleme (COSO, 2017</a:t>
            </a:r>
            <a:r>
              <a:rPr lang="tr-TR" altLang="tr-TR" dirty="0" smtClean="0"/>
              <a:t>)</a:t>
            </a:r>
            <a:endParaRPr lang="tr-TR" dirty="0"/>
          </a:p>
        </p:txBody>
      </p:sp>
      <p:sp>
        <p:nvSpPr>
          <p:cNvPr id="10242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442913" indent="-442913" algn="just"/>
            <a:r>
              <a:rPr lang="tr-TR" altLang="tr-TR" sz="2400" dirty="0"/>
              <a:t>	</a:t>
            </a:r>
            <a:r>
              <a:rPr lang="tr-TR" altLang="tr-TR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Yüksek iş karmaşıklığı </a:t>
            </a:r>
            <a:r>
              <a:rPr lang="tr-TR" altLang="tr-TR" sz="2200" dirty="0"/>
              <a:t>bağlamında, hedeflerin belirlenmesi ve hedeflere ulaşılmasında riski farklı açılardan görmenin yeni yollarını sunar. </a:t>
            </a:r>
          </a:p>
          <a:p>
            <a:pPr marL="442913" indent="-442913" algn="just"/>
            <a:r>
              <a:rPr lang="tr-TR" altLang="tr-TR" sz="2200" dirty="0"/>
              <a:t>Daha fazla </a:t>
            </a:r>
            <a:r>
              <a:rPr lang="tr-TR" altLang="tr-TR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paydaş şeffaflığı </a:t>
            </a:r>
            <a:r>
              <a:rPr lang="tr-TR" altLang="tr-TR" sz="2200" dirty="0"/>
              <a:t>için raporlamayı genişletmektedir.</a:t>
            </a:r>
          </a:p>
          <a:p>
            <a:pPr marL="442913" indent="-442913" algn="just"/>
            <a:r>
              <a:rPr lang="tr-TR" altLang="tr-TR" sz="2200" dirty="0"/>
              <a:t>Gelişen teknolojileri ve karar verme sürecini desteklemek için </a:t>
            </a:r>
            <a:r>
              <a:rPr lang="tr-TR" altLang="tr-TR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verilerin ve analitik bilgilerin </a:t>
            </a:r>
            <a:r>
              <a:rPr lang="tr-TR" altLang="tr-TR" sz="2200" dirty="0"/>
              <a:t>yaygınlaşmasını sağlamaktadır.</a:t>
            </a:r>
          </a:p>
          <a:p>
            <a:pPr marL="442913" indent="-442913" algn="just"/>
            <a:r>
              <a:rPr lang="tr-TR" altLang="tr-TR" sz="2200" dirty="0"/>
              <a:t>Kurumsal risk yönetimi tasarım ve yürütülmesinde </a:t>
            </a:r>
            <a:r>
              <a:rPr lang="tr-TR" altLang="tr-TR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tüm yönetim seviyeleri </a:t>
            </a:r>
            <a:r>
              <a:rPr lang="tr-TR" altLang="tr-TR" sz="2200" dirty="0"/>
              <a:t>için temel tanım, bileşen ve ilkeleri belirler</a:t>
            </a:r>
            <a:r>
              <a:rPr lang="tr-TR" altLang="tr-TR" sz="2200" dirty="0" smtClean="0"/>
              <a:t>.</a:t>
            </a:r>
            <a:endParaRPr lang="tr-TR" altLang="tr-TR" sz="2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tr-TR" b="1" dirty="0"/>
              <a:t>İç </a:t>
            </a:r>
            <a:r>
              <a:rPr lang="tr-TR" b="1" dirty="0" smtClean="0"/>
              <a:t>Kontrol</a:t>
            </a:r>
            <a:endParaRPr lang="tr-TR" b="1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 smtClean="0"/>
              <a:t>Bir </a:t>
            </a:r>
            <a:r>
              <a:rPr lang="tr-TR" dirty="0"/>
              <a:t>işletmenin yönetim kurulu, üst yönetimi ve diğer </a:t>
            </a:r>
            <a:r>
              <a:rPr lang="tr-TR" dirty="0" smtClean="0"/>
              <a:t>personelleri </a:t>
            </a:r>
            <a:r>
              <a:rPr lang="tr-TR" dirty="0"/>
              <a:t>tarafından </a:t>
            </a:r>
            <a:r>
              <a:rPr lang="tr-TR" dirty="0" smtClean="0"/>
              <a:t>etkilenen </a:t>
            </a:r>
            <a:r>
              <a:rPr lang="tr-TR" dirty="0"/>
              <a:t>faaliyetlere, raporlama ve mevzuata uygunluğa ilişkin hedeflerin gerçekleştirilmesi konusunda </a:t>
            </a:r>
            <a:r>
              <a:rPr lang="tr-T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makul güvence </a:t>
            </a:r>
            <a:r>
              <a:rPr lang="tr-TR" dirty="0"/>
              <a:t>sağlamak üzere tasarlanan bir </a:t>
            </a:r>
            <a:r>
              <a:rPr lang="tr-TR" dirty="0" smtClean="0"/>
              <a:t>süreçtir.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9055636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tr-TR" altLang="tr-TR" b="1" dirty="0"/>
              <a:t>İç Kontrol </a:t>
            </a:r>
            <a:r>
              <a:rPr lang="tr-TR" altLang="tr-TR" b="1" dirty="0" smtClean="0"/>
              <a:t>Sistemi</a:t>
            </a:r>
            <a:endParaRPr lang="tr-TR" dirty="0"/>
          </a:p>
        </p:txBody>
      </p:sp>
      <p:sp>
        <p:nvSpPr>
          <p:cNvPr id="11266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442913" indent="-442913" algn="just"/>
            <a:r>
              <a:rPr lang="tr-TR" altLang="tr-TR" sz="2600" b="1" dirty="0"/>
              <a:t>	</a:t>
            </a:r>
            <a:r>
              <a:rPr lang="tr-TR" altLang="tr-TR" dirty="0" smtClean="0"/>
              <a:t>İşle</a:t>
            </a:r>
            <a:r>
              <a:rPr lang="tr-TR" altLang="tr-TR" dirty="0"/>
              <a:t>tme kültürünü şekillendirerek </a:t>
            </a:r>
            <a:r>
              <a:rPr lang="tr-TR" altLang="tr-TR" dirty="0" smtClean="0"/>
              <a:t>faaliyetlerin, </a:t>
            </a:r>
            <a:r>
              <a:rPr lang="tr-TR" altLang="tr-TR" dirty="0"/>
              <a:t>yürütüldüğü süreçlere yerleştirilmiş olmalıdır.</a:t>
            </a:r>
          </a:p>
          <a:p>
            <a:pPr marL="442913" indent="-442913" algn="just"/>
            <a:r>
              <a:rPr lang="tr-TR" altLang="tr-TR" dirty="0"/>
              <a:t>İçsel ve dışsal faktörler sebebiyle sürekli değişim gösteren risklere karşı ani önlem alabilme yeteneğine de sahip olmalıdır.</a:t>
            </a:r>
          </a:p>
          <a:p>
            <a:pPr marL="442913" indent="-442913" algn="just"/>
            <a:r>
              <a:rPr lang="tr-TR" altLang="tr-TR" dirty="0"/>
              <a:t>Ortaya çıkan aksaklık/problemin, gerekli düzeltici önlemleri ile birlikte üst yöneticilere bildirilmesini ve rapor edilmesini sağlayan mekanizmalara sahip olmalıdır.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6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4" descr="adsız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3511" b="23374"/>
          <a:stretch/>
        </p:blipFill>
        <p:spPr bwMode="auto">
          <a:xfrm>
            <a:off x="911423" y="1880828"/>
            <a:ext cx="4608513" cy="43204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1295401" y="776194"/>
            <a:ext cx="9601196" cy="924614"/>
          </a:xfrm>
        </p:spPr>
        <p:txBody>
          <a:bodyPr>
            <a:noAutofit/>
          </a:bodyPr>
          <a:lstStyle/>
          <a:p>
            <a:pPr algn="l"/>
            <a:r>
              <a:rPr lang="tr-TR" sz="2800" b="1" dirty="0"/>
              <a:t>COSO İç Kontrol Küpünün 1992 ve 2013 Yılına Göre </a:t>
            </a:r>
            <a:r>
              <a:rPr lang="tr-TR" sz="2800" b="1" dirty="0" smtClean="0"/>
              <a:t>Karşılaştırılması</a:t>
            </a:r>
            <a:endParaRPr lang="tr-TR" sz="2800" dirty="0"/>
          </a:p>
        </p:txBody>
      </p:sp>
      <p:pic>
        <p:nvPicPr>
          <p:cNvPr id="4" name="Picture 4" descr="adsız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837" b="23374"/>
          <a:stretch/>
        </p:blipFill>
        <p:spPr bwMode="auto">
          <a:xfrm>
            <a:off x="7248128" y="1883857"/>
            <a:ext cx="4080517" cy="43204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Şeritli Sağ Ok 2"/>
          <p:cNvSpPr/>
          <p:nvPr/>
        </p:nvSpPr>
        <p:spPr>
          <a:xfrm>
            <a:off x="5663952" y="3501008"/>
            <a:ext cx="1440160" cy="1080120"/>
          </a:xfrm>
          <a:prstGeom prst="stripedRightArrow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3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3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3500"/>
                            </p:stCondLst>
                            <p:childTnLst>
                              <p:par>
                                <p:cTn id="10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2" presetClass="entr" presetSubtype="2" fill="hold" nodeType="after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1295402" y="982133"/>
            <a:ext cx="9601196" cy="862692"/>
          </a:xfrm>
        </p:spPr>
        <p:txBody>
          <a:bodyPr>
            <a:normAutofit/>
          </a:bodyPr>
          <a:lstStyle/>
          <a:p>
            <a:r>
              <a:rPr lang="tr-TR" altLang="tr-TR" sz="3200" b="1" dirty="0"/>
              <a:t>COSO İç Kontrol Genel Çerçeveleri (1992 ve 2013)</a:t>
            </a:r>
            <a:endParaRPr lang="tr-TR" sz="3200" dirty="0"/>
          </a:p>
        </p:txBody>
      </p:sp>
      <p:graphicFrame>
        <p:nvGraphicFramePr>
          <p:cNvPr id="5" name="Tablo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05438196"/>
              </p:ext>
            </p:extLst>
          </p:nvPr>
        </p:nvGraphicFramePr>
        <p:xfrm>
          <a:off x="1415480" y="2636912"/>
          <a:ext cx="9481118" cy="3345583"/>
        </p:xfrm>
        <a:graphic>
          <a:graphicData uri="http://schemas.openxmlformats.org/drawingml/2006/table">
            <a:tbl>
              <a:tblPr firstRow="1" firstCol="1" bandRow="1"/>
              <a:tblGrid>
                <a:gridCol w="4291743">
                  <a:extLst>
                    <a:ext uri="{9D8B030D-6E8A-4147-A177-3AD203B41FA5}">
                      <a16:colId xmlns:a16="http://schemas.microsoft.com/office/drawing/2014/main" val="547976060"/>
                    </a:ext>
                  </a:extLst>
                </a:gridCol>
                <a:gridCol w="5189375">
                  <a:extLst>
                    <a:ext uri="{9D8B030D-6E8A-4147-A177-3AD203B41FA5}">
                      <a16:colId xmlns:a16="http://schemas.microsoft.com/office/drawing/2014/main" val="2236633833"/>
                    </a:ext>
                  </a:extLst>
                </a:gridCol>
              </a:tblGrid>
              <a:tr h="323608">
                <a:tc>
                  <a:txBody>
                    <a:bodyPr/>
                    <a:lstStyle/>
                    <a:p>
                      <a:pPr indent="450215" algn="ctr"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tr-TR" sz="1800" b="1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DEĞİŞMEYEN KAVRAMLAR</a:t>
                      </a:r>
                      <a:endParaRPr lang="tr-TR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9525" cap="flat" cmpd="sng" algn="ctr">
                      <a:solidFill>
                        <a:schemeClr val="tx1"/>
                      </a:solidFill>
                      <a:prstDash val="sysDash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450215" algn="ctr"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tr-TR" sz="1800" b="1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DEĞİŞEN KAVRAMLAR</a:t>
                      </a:r>
                      <a:endParaRPr lang="tr-TR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9525" cap="flat" cmpd="sng" algn="ctr">
                      <a:solidFill>
                        <a:schemeClr val="tx1"/>
                      </a:solidFill>
                      <a:prstDash val="sysDash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89801590"/>
                  </a:ext>
                </a:extLst>
              </a:tr>
              <a:tr h="827415">
                <a:tc>
                  <a:txBody>
                    <a:bodyPr/>
                    <a:lstStyle/>
                    <a:p>
                      <a:pPr marL="0" indent="88900"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tr-TR" sz="1800" dirty="0" smtClean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İç kontrolün tanımı</a:t>
                      </a:r>
                      <a:endParaRPr lang="tr-TR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9525" cap="flat" cmpd="sng" algn="ctr">
                      <a:solidFill>
                        <a:schemeClr val="tx1"/>
                      </a:solidFill>
                      <a:prstDash val="sysDash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indent="88900" algn="l" defTabSz="457200" rtl="0" eaLnBrk="1" latinLnBrk="0" hangingPunct="1"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tr-TR" sz="1800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+mn-cs"/>
                        </a:rPr>
                        <a:t>İşletmelerin faaliyet çevrelerinde ve işletme yapılarında meydana gelen değişikliklerin dikkate alınması</a:t>
                      </a:r>
                    </a:p>
                  </a:txBody>
                  <a:tcPr marL="68580" marR="68580" marT="0" marB="0">
                    <a:lnL w="9525" cap="flat" cmpd="sng" algn="ctr">
                      <a:solidFill>
                        <a:schemeClr val="tx1"/>
                      </a:solidFill>
                      <a:prstDash val="sysDash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64540995"/>
                  </a:ext>
                </a:extLst>
              </a:tr>
              <a:tr h="396438">
                <a:tc>
                  <a:txBody>
                    <a:bodyPr/>
                    <a:lstStyle/>
                    <a:p>
                      <a:pPr marL="0" indent="88900" algn="l" defTabSz="457200" rtl="0" eaLnBrk="1" latinLnBrk="0" hangingPunct="1"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tr-TR" sz="1800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+mn-cs"/>
                        </a:rPr>
                        <a:t>İç kontrolün üç amaç kategorisi ve beş bileşeni</a:t>
                      </a:r>
                    </a:p>
                  </a:txBody>
                  <a:tcPr marL="68580" marR="68580" marT="0" marB="0">
                    <a:lnL w="9525" cap="flat" cmpd="sng" algn="ctr">
                      <a:solidFill>
                        <a:schemeClr val="tx1"/>
                      </a:solidFill>
                      <a:prstDash val="sysDash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indent="88900" algn="l" defTabSz="457200" rtl="0" eaLnBrk="1" latinLnBrk="0" hangingPunct="1"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tr-TR" sz="1800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+mn-cs"/>
                        </a:rPr>
                        <a:t>Raporlama amaçlarının ve faaliyetlerin genişletilmesi</a:t>
                      </a:r>
                    </a:p>
                  </a:txBody>
                  <a:tcPr marL="68580" marR="68580" marT="0" marB="0">
                    <a:lnL w="9525" cap="flat" cmpd="sng" algn="ctr">
                      <a:solidFill>
                        <a:schemeClr val="tx1"/>
                      </a:solidFill>
                      <a:prstDash val="sysDash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59049903"/>
                  </a:ext>
                </a:extLst>
              </a:tr>
              <a:tr h="594658">
                <a:tc>
                  <a:txBody>
                    <a:bodyPr/>
                    <a:lstStyle/>
                    <a:p>
                      <a:pPr marL="0" indent="88900" algn="l" defTabSz="457200" rtl="0" eaLnBrk="1" latinLnBrk="0" hangingPunct="1"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tr-TR" sz="1800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+mn-cs"/>
                        </a:rPr>
                        <a:t>Etkili bir iç kontrol sisteminin yürütülmesi için iç kontrolün beş temel bileşeninin her birinin gerekliliği</a:t>
                      </a:r>
                    </a:p>
                  </a:txBody>
                  <a:tcPr marL="68580" marR="68580" marT="0" marB="0">
                    <a:lnL w="9525" cap="flat" cmpd="sng" algn="ctr">
                      <a:solidFill>
                        <a:schemeClr val="tx1"/>
                      </a:solidFill>
                      <a:prstDash val="sysDash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indent="88900" algn="l" defTabSz="457200" rtl="0" eaLnBrk="1" latinLnBrk="0" hangingPunct="1"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tr-TR" sz="1800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+mn-cs"/>
                        </a:rPr>
                        <a:t>İç kontrolün beş temel </a:t>
                      </a:r>
                      <a:r>
                        <a:rPr lang="tr-TR" sz="1800" kern="120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+mn-cs"/>
                        </a:rPr>
                        <a:t>bileşeni </a:t>
                      </a:r>
                      <a:r>
                        <a:rPr lang="tr-TR" sz="1800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+mn-cs"/>
                        </a:rPr>
                        <a:t>içerisindeki temel kavramların, ilkeler olarak açıkça sayılması</a:t>
                      </a:r>
                    </a:p>
                  </a:txBody>
                  <a:tcPr marL="68580" marR="68580" marT="0" marB="0">
                    <a:lnL w="9525" cap="flat" cmpd="sng" algn="ctr">
                      <a:solidFill>
                        <a:schemeClr val="tx1"/>
                      </a:solidFill>
                      <a:prstDash val="sysDash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72379844"/>
                  </a:ext>
                </a:extLst>
              </a:tr>
              <a:tr h="594658">
                <a:tc>
                  <a:txBody>
                    <a:bodyPr/>
                    <a:lstStyle/>
                    <a:p>
                      <a:pPr marL="0" indent="88900" algn="l" defTabSz="457200" rtl="0" eaLnBrk="1" latinLnBrk="0" hangingPunct="1"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tr-TR" sz="1800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+mn-cs"/>
                        </a:rPr>
                        <a:t>İç kontrol sisteminin tasarlanması, uygulanması, yönetilmesi ve etkinliğinin değerlenmesinde yargılamanın önemli rolü</a:t>
                      </a:r>
                    </a:p>
                  </a:txBody>
                  <a:tcPr marL="68580" marR="68580" marT="0" marB="0">
                    <a:lnL w="9525" cap="flat" cmpd="sng" algn="ctr">
                      <a:solidFill>
                        <a:schemeClr val="tx1"/>
                      </a:solidFill>
                      <a:prstDash val="sysDash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indent="88900" algn="l" defTabSz="457200" rtl="0" eaLnBrk="1" latinLnBrk="0" hangingPunct="1"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tr-TR" sz="1800" kern="120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+mn-cs"/>
                        </a:rPr>
                        <a:t>Finansal olmayan raporlama, uygunluk ve faaliyet amaçları ile ilgili olmak üzere ek yaklaşımlar ve örneklere yer verilmesi</a:t>
                      </a:r>
                      <a:endParaRPr lang="tr-TR" sz="1800" kern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+mn-cs"/>
                      </a:endParaRPr>
                    </a:p>
                  </a:txBody>
                  <a:tcPr marL="68580" marR="68580" marT="0" marB="0">
                    <a:lnL w="9525" cap="flat" cmpd="sng" algn="ctr">
                      <a:solidFill>
                        <a:schemeClr val="tx1"/>
                      </a:solidFill>
                      <a:prstDash val="sysDash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20023449"/>
                  </a:ext>
                </a:extLst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1451167" y="980728"/>
            <a:ext cx="9145711" cy="1296144"/>
          </a:xfrm>
        </p:spPr>
        <p:txBody>
          <a:bodyPr>
            <a:noAutofit/>
          </a:bodyPr>
          <a:lstStyle/>
          <a:p>
            <a:pPr marL="88900" indent="-88900" algn="l" eaLnBrk="1" hangingPunct="1"/>
            <a:r>
              <a:rPr lang="tr-TR" altLang="tr-TR" sz="3600" b="1" dirty="0"/>
              <a:t>COSO Kurumsal Risk Yönetimi ve COSO İç Kontrol Çerçeveleri </a:t>
            </a:r>
            <a:r>
              <a:rPr lang="tr-TR" altLang="tr-TR" sz="3600" b="1" dirty="0" smtClean="0"/>
              <a:t>Karşılaştırması</a:t>
            </a:r>
            <a:endParaRPr lang="tr-TR" altLang="tr-TR" sz="3600" b="1" i="1" dirty="0"/>
          </a:p>
        </p:txBody>
      </p:sp>
      <p:sp>
        <p:nvSpPr>
          <p:cNvPr id="14339" name="Rectangle 3"/>
          <p:cNvSpPr>
            <a:spLocks noGrp="1" noChangeArrowheads="1"/>
          </p:cNvSpPr>
          <p:nvPr>
            <p:ph idx="1"/>
          </p:nvPr>
        </p:nvSpPr>
        <p:spPr>
          <a:xfrm>
            <a:off x="1343472" y="2708919"/>
            <a:ext cx="9361102" cy="3024337"/>
          </a:xfrm>
        </p:spPr>
        <p:txBody>
          <a:bodyPr>
            <a:normAutofit fontScale="92500" lnSpcReduction="10000"/>
          </a:bodyPr>
          <a:lstStyle/>
          <a:p>
            <a:pPr algn="just"/>
            <a:r>
              <a:rPr lang="tr-TR" altLang="tr-TR" dirty="0" smtClean="0"/>
              <a:t>İki </a:t>
            </a:r>
            <a:r>
              <a:rPr lang="tr-TR" altLang="tr-TR" dirty="0"/>
              <a:t>çerçeve birbirine benzemekle birlikte </a:t>
            </a:r>
            <a:r>
              <a:rPr lang="tr-TR" altLang="tr-T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birbirlerinin yerine geçer nitelikte </a:t>
            </a:r>
            <a:r>
              <a:rPr lang="tr-TR" altLang="tr-TR" dirty="0"/>
              <a:t>değillerdir. </a:t>
            </a:r>
          </a:p>
          <a:p>
            <a:pPr algn="just"/>
            <a:r>
              <a:rPr lang="tr-TR" altLang="tr-TR" dirty="0" smtClean="0"/>
              <a:t>Kurumsal </a:t>
            </a:r>
            <a:r>
              <a:rPr lang="tr-TR" altLang="tr-TR" dirty="0"/>
              <a:t>risk yönetimi çerçevesi, iç kontrol çerçevesinin yerini </a:t>
            </a:r>
            <a:r>
              <a:rPr lang="tr-TR" altLang="tr-TR" dirty="0" smtClean="0"/>
              <a:t>almamış, </a:t>
            </a:r>
            <a:r>
              <a:rPr lang="tr-TR" altLang="tr-T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iç kontrolü genişleterek risk yönetimi </a:t>
            </a:r>
            <a:r>
              <a:rPr lang="tr-TR" altLang="tr-TR" dirty="0"/>
              <a:t>ile birleştirmiştir. </a:t>
            </a:r>
          </a:p>
          <a:p>
            <a:pPr algn="just"/>
            <a:r>
              <a:rPr lang="tr-TR" altLang="tr-TR" dirty="0" smtClean="0"/>
              <a:t>Kurumsal </a:t>
            </a:r>
            <a:r>
              <a:rPr lang="tr-TR" altLang="tr-TR" dirty="0"/>
              <a:t>risk yönetim çerçevesi </a:t>
            </a:r>
            <a:r>
              <a:rPr lang="tr-TR" altLang="tr-T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risk değerlendirme temelli </a:t>
            </a:r>
            <a:r>
              <a:rPr lang="tr-TR" altLang="tr-TR" dirty="0"/>
              <a:t>tasarlanmıştır. </a:t>
            </a:r>
          </a:p>
          <a:p>
            <a:pPr algn="just"/>
            <a:r>
              <a:rPr lang="tr-TR" altLang="tr-TR" dirty="0" smtClean="0"/>
              <a:t>İç </a:t>
            </a:r>
            <a:r>
              <a:rPr lang="tr-TR" altLang="tr-TR" dirty="0"/>
              <a:t>kontrol, kurumsal risk yönetiminin </a:t>
            </a:r>
            <a:r>
              <a:rPr lang="tr-TR" altLang="tr-T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ayrılmaz bir parçasıdır</a:t>
            </a:r>
            <a:r>
              <a:rPr lang="tr-TR" altLang="tr-TR" dirty="0"/>
              <a:t>; ancak </a:t>
            </a:r>
            <a:r>
              <a:rPr lang="tr-TR" altLang="tr-T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kurumsal risk yönetimi</a:t>
            </a:r>
            <a:r>
              <a:rPr lang="tr-TR" altLang="tr-TR" dirty="0"/>
              <a:t> bir işletmenin yönetim yapısını desteklemek için </a:t>
            </a:r>
            <a:r>
              <a:rPr lang="tr-TR" altLang="tr-T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iç kontrolden daha geniş bir role </a:t>
            </a:r>
            <a:r>
              <a:rPr lang="tr-TR" altLang="tr-TR" dirty="0" smtClean="0"/>
              <a:t>sahiptir.</a:t>
            </a:r>
            <a:endParaRPr lang="tr-TR" altLang="tr-TR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50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750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39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>
          <a:xfrm>
            <a:off x="1775520" y="1340768"/>
            <a:ext cx="7786687" cy="777875"/>
          </a:xfrm>
        </p:spPr>
        <p:txBody>
          <a:bodyPr/>
          <a:lstStyle/>
          <a:p>
            <a:pPr algn="l" eaLnBrk="1" hangingPunct="1"/>
            <a:r>
              <a:rPr lang="tr-TR" altLang="tr-TR" sz="3600" b="1" dirty="0"/>
              <a:t>İç </a:t>
            </a:r>
            <a:r>
              <a:rPr lang="tr-TR" altLang="tr-TR" sz="4000" b="1" dirty="0"/>
              <a:t>Denetim</a:t>
            </a:r>
            <a:endParaRPr lang="tr-TR" altLang="tr-TR" sz="3600" b="1" dirty="0"/>
          </a:p>
        </p:txBody>
      </p:sp>
      <p:sp>
        <p:nvSpPr>
          <p:cNvPr id="15363" name="Rectangle 3"/>
          <p:cNvSpPr>
            <a:spLocks noGrp="1" noChangeArrowheads="1"/>
          </p:cNvSpPr>
          <p:nvPr>
            <p:ph idx="1"/>
          </p:nvPr>
        </p:nvSpPr>
        <p:spPr>
          <a:xfrm>
            <a:off x="1487488" y="2564903"/>
            <a:ext cx="9721079" cy="3561259"/>
          </a:xfrm>
        </p:spPr>
        <p:txBody>
          <a:bodyPr/>
          <a:lstStyle/>
          <a:p>
            <a:pPr algn="just">
              <a:lnSpc>
                <a:spcPct val="90000"/>
              </a:lnSpc>
            </a:pPr>
            <a:r>
              <a:rPr lang="tr-TR" altLang="tr-TR" sz="2400" dirty="0" smtClean="0"/>
              <a:t>Bir </a:t>
            </a:r>
            <a:r>
              <a:rPr lang="tr-TR" altLang="tr-TR" sz="2400" dirty="0"/>
              <a:t>kurumun faaliyetlerini geliştirmek ve onlara değer katmak amacını güden </a:t>
            </a:r>
            <a:r>
              <a:rPr lang="tr-TR" altLang="tr-T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bağımsız</a:t>
            </a:r>
            <a:r>
              <a:rPr lang="tr-TR" altLang="tr-TR" sz="2400" dirty="0"/>
              <a:t> ve </a:t>
            </a:r>
            <a:r>
              <a:rPr lang="tr-TR" altLang="tr-T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objektif</a:t>
            </a:r>
            <a:r>
              <a:rPr lang="tr-TR" altLang="tr-TR" sz="2400" dirty="0"/>
              <a:t> bir güvence ve danışmanlık faaliyetidir</a:t>
            </a:r>
            <a:r>
              <a:rPr lang="tr-TR" altLang="tr-TR" sz="2400" dirty="0" smtClean="0"/>
              <a:t>. </a:t>
            </a:r>
            <a:endParaRPr lang="tr-TR" altLang="tr-TR" sz="2400" dirty="0"/>
          </a:p>
          <a:p>
            <a:pPr algn="just">
              <a:lnSpc>
                <a:spcPct val="90000"/>
              </a:lnSpc>
            </a:pPr>
            <a:r>
              <a:rPr lang="tr-TR" altLang="tr-TR" sz="2400" dirty="0" smtClean="0"/>
              <a:t>İç </a:t>
            </a:r>
            <a:r>
              <a:rPr lang="tr-TR" altLang="tr-TR" sz="2400" dirty="0"/>
              <a:t>denetim, kurumun </a:t>
            </a:r>
            <a:r>
              <a:rPr lang="tr-TR" altLang="tr-TR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risk yönetim</a:t>
            </a:r>
            <a:r>
              <a:rPr lang="tr-TR" altLang="tr-TR" sz="2400" dirty="0"/>
              <a:t>, </a:t>
            </a:r>
            <a:r>
              <a:rPr lang="tr-TR" altLang="tr-T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kontrol</a:t>
            </a:r>
            <a:r>
              <a:rPr lang="tr-TR" altLang="tr-TR" sz="2400" dirty="0"/>
              <a:t> ve </a:t>
            </a:r>
            <a:r>
              <a:rPr lang="tr-TR" altLang="tr-T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yönetişim</a:t>
            </a:r>
            <a:r>
              <a:rPr lang="tr-TR" altLang="tr-TR" sz="2400" dirty="0"/>
              <a:t> süreçlerinin etkinliğini değerlendirmek ve geliştirmek amacına yönelik sistemli ve disiplinli bir yaklaşım getirerek kurumun amaçlarına ulaşmasına yardımcı </a:t>
            </a:r>
            <a:r>
              <a:rPr lang="tr-TR" altLang="tr-TR" sz="2400" dirty="0" smtClean="0"/>
              <a:t>olur</a:t>
            </a:r>
            <a:r>
              <a:rPr lang="tr-TR" altLang="tr-TR" b="1" dirty="0"/>
              <a:t>.</a:t>
            </a:r>
            <a:endParaRPr lang="tr-TR" altLang="tr-TR" sz="2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50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r-TR" altLang="tr-TR" dirty="0"/>
              <a:t>GİRİŞ</a:t>
            </a:r>
            <a:br>
              <a:rPr lang="tr-TR" altLang="tr-TR" dirty="0"/>
            </a:br>
            <a:endParaRPr lang="tr-TR" dirty="0"/>
          </a:p>
        </p:txBody>
      </p:sp>
      <p:sp>
        <p:nvSpPr>
          <p:cNvPr id="3074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839416" y="2560320"/>
            <a:ext cx="5177336" cy="3310128"/>
          </a:xfrm>
        </p:spPr>
        <p:txBody>
          <a:bodyPr>
            <a:normAutofit fontScale="92500" lnSpcReduction="10000"/>
          </a:bodyPr>
          <a:lstStyle/>
          <a:p>
            <a:pPr marL="722313" indent="-457200"/>
            <a:r>
              <a:rPr lang="tr-TR" altLang="tr-TR" sz="2600" dirty="0" smtClean="0"/>
              <a:t>Kurumsal Risk Yönetimi</a:t>
            </a:r>
          </a:p>
          <a:p>
            <a:pPr marL="722313" indent="-457200"/>
            <a:r>
              <a:rPr lang="tr-TR" altLang="tr-TR" sz="2600" dirty="0" smtClean="0"/>
              <a:t>COSO </a:t>
            </a:r>
            <a:r>
              <a:rPr lang="tr-TR" altLang="tr-TR" sz="2600" dirty="0"/>
              <a:t>KRY Genel Çerçeve </a:t>
            </a:r>
            <a:r>
              <a:rPr lang="tr-TR" altLang="tr-TR" sz="2600" dirty="0" smtClean="0"/>
              <a:t>2004 ve 2017 </a:t>
            </a:r>
            <a:endParaRPr lang="tr-TR" altLang="tr-TR" sz="2600" dirty="0"/>
          </a:p>
          <a:p>
            <a:pPr marL="722313" indent="-457200"/>
            <a:r>
              <a:rPr lang="tr-TR" altLang="tr-TR" sz="2600" dirty="0" smtClean="0"/>
              <a:t>İç </a:t>
            </a:r>
            <a:r>
              <a:rPr lang="tr-TR" altLang="tr-TR" sz="2600" dirty="0"/>
              <a:t>Kontrol Kavramı,</a:t>
            </a:r>
          </a:p>
          <a:p>
            <a:pPr marL="790893" lvl="2" indent="-342900"/>
            <a:r>
              <a:rPr lang="tr-TR" altLang="tr-TR" sz="2200" dirty="0"/>
              <a:t>COSO İç Kontrol Genel Çerçeveleri (1992-2013)</a:t>
            </a:r>
          </a:p>
          <a:p>
            <a:pPr marL="722313" indent="-457200"/>
            <a:r>
              <a:rPr lang="tr-TR" altLang="tr-TR" sz="2600" dirty="0"/>
              <a:t>COSO İç Kontrol ve KRY Genel Çerçeveleri </a:t>
            </a:r>
            <a:r>
              <a:rPr lang="tr-TR" altLang="tr-TR" sz="2600" dirty="0" smtClean="0"/>
              <a:t>Karşılaştırması</a:t>
            </a:r>
            <a:endParaRPr lang="tr-TR" altLang="tr-TR" sz="2600" dirty="0"/>
          </a:p>
        </p:txBody>
      </p:sp>
      <p:sp>
        <p:nvSpPr>
          <p:cNvPr id="3" name="İçerik Yer Tutucusu 2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10000"/>
          </a:bodyPr>
          <a:lstStyle/>
          <a:p>
            <a:pPr marL="608013" indent="-342900"/>
            <a:r>
              <a:rPr lang="tr-TR" altLang="tr-TR" dirty="0"/>
              <a:t>İç Denetim Kavramı</a:t>
            </a:r>
          </a:p>
          <a:p>
            <a:pPr marL="608013" indent="-342900"/>
            <a:r>
              <a:rPr lang="tr-TR" altLang="tr-TR" dirty="0"/>
              <a:t>İç Denetim ve İç Kontrol Karşılaştırması</a:t>
            </a:r>
          </a:p>
          <a:p>
            <a:pPr marL="608013" indent="-342900"/>
            <a:r>
              <a:rPr lang="tr-TR" altLang="tr-TR" dirty="0"/>
              <a:t>Kurumsal Risk Yönetiminde İç Denetim</a:t>
            </a:r>
          </a:p>
          <a:p>
            <a:pPr marL="608013" indent="-342900"/>
            <a:r>
              <a:rPr lang="tr-TR" altLang="tr-TR" dirty="0" smtClean="0"/>
              <a:t>Sonuç</a:t>
            </a:r>
            <a:endParaRPr lang="tr-T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tr-TR" b="1" dirty="0" smtClean="0"/>
              <a:t>İç Denetim</a:t>
            </a:r>
            <a:endParaRPr lang="tr-TR" b="1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tr-TR" dirty="0"/>
              <a:t>İ</a:t>
            </a:r>
            <a:r>
              <a:rPr lang="tr-TR" dirty="0" smtClean="0"/>
              <a:t>şletme </a:t>
            </a:r>
            <a:r>
              <a:rPr lang="tr-TR" dirty="0"/>
              <a:t>içerisinde yer alan faaliyetler ile ilgilenir ve </a:t>
            </a:r>
            <a:r>
              <a:rPr lang="tr-T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işletmede iç kontrol </a:t>
            </a:r>
            <a:r>
              <a:rPr lang="tr-TR" dirty="0"/>
              <a:t>sisteminin etkinliğini değerlendirerek yönetime destek olmaktadır. </a:t>
            </a:r>
            <a:endParaRPr lang="tr-TR" dirty="0" smtClean="0"/>
          </a:p>
          <a:p>
            <a:r>
              <a:rPr lang="tr-TR" dirty="0" smtClean="0"/>
              <a:t>İç </a:t>
            </a:r>
            <a:r>
              <a:rPr lang="tr-TR" dirty="0"/>
              <a:t>denetim; yürütülen faaliyetlerin sonuçlarını, belirlenen hedeflerle karşılaştırarak </a:t>
            </a:r>
            <a:r>
              <a:rPr lang="tr-T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ortaya çıkan farkları analiz eder</a:t>
            </a:r>
            <a:r>
              <a:rPr lang="tr-TR" dirty="0"/>
              <a:t>. </a:t>
            </a:r>
            <a:endParaRPr lang="tr-TR" dirty="0" smtClean="0"/>
          </a:p>
          <a:p>
            <a:r>
              <a:rPr lang="tr-TR" dirty="0" smtClean="0"/>
              <a:t>Gerektiğinde </a:t>
            </a:r>
            <a:r>
              <a:rPr lang="tr-T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düzeltici önlemler </a:t>
            </a:r>
            <a:r>
              <a:rPr lang="tr-TR" dirty="0"/>
              <a:t>alınmasını talep eder. </a:t>
            </a:r>
            <a:endParaRPr lang="tr-TR" dirty="0" smtClean="0"/>
          </a:p>
          <a:p>
            <a:r>
              <a:rPr lang="tr-T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Küçük </a:t>
            </a:r>
            <a:r>
              <a:rPr lang="tr-T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işletmelerde </a:t>
            </a:r>
            <a:r>
              <a:rPr lang="tr-TR" dirty="0"/>
              <a:t>iç kontrol sisteminden sorumlu olan yöneticiler aynı zamanda iç denetim faaliyetlerini de sürdürebilirken işletmelerin büyümesi ve faaliyetlerin karmaşıklaşmasıyla birlikte iç denetim faaliyetlerini yürütecek profesyonel kişilerden oluşan iç denetim birimine ihtiyaç </a:t>
            </a:r>
            <a:r>
              <a:rPr lang="tr-TR" dirty="0" smtClean="0"/>
              <a:t>duyulmaktadır.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6522161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50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750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r-TR" altLang="tr-TR" b="1" dirty="0"/>
              <a:t>İç Denetim Fonksiyonunun Değişimi </a:t>
            </a:r>
            <a:br>
              <a:rPr lang="tr-TR" altLang="tr-TR" b="1" dirty="0"/>
            </a:br>
            <a:endParaRPr lang="tr-TR" dirty="0"/>
          </a:p>
        </p:txBody>
      </p:sp>
      <p:graphicFrame>
        <p:nvGraphicFramePr>
          <p:cNvPr id="23901" name="Group 349"/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3963356842"/>
              </p:ext>
            </p:extLst>
          </p:nvPr>
        </p:nvGraphicFramePr>
        <p:xfrm>
          <a:off x="1319533" y="1988840"/>
          <a:ext cx="9577065" cy="4179291"/>
        </p:xfrm>
        <a:graphic>
          <a:graphicData uri="http://schemas.openxmlformats.org/drawingml/2006/table">
            <a:tbl>
              <a:tblPr/>
              <a:tblGrid>
                <a:gridCol w="15973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80325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17646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1746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YILLAR</a:t>
                      </a:r>
                    </a:p>
                  </a:txBody>
                  <a:tcPr marT="45715" marB="45715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AMAÇ</a:t>
                      </a:r>
                    </a:p>
                  </a:txBody>
                  <a:tcPr marT="45715" marB="4571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KAPSAM</a:t>
                      </a:r>
                    </a:p>
                  </a:txBody>
                  <a:tcPr marT="45715" marB="4571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4945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1950’li yıllar </a:t>
                      </a:r>
                    </a:p>
                  </a:txBody>
                  <a:tcPr marT="45715" marB="45715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İşletme varlıklarının korunması </a:t>
                      </a:r>
                    </a:p>
                  </a:txBody>
                  <a:tcPr marT="45715" marB="4571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Muhasebe kayıtlarının kontrolü </a:t>
                      </a:r>
                    </a:p>
                  </a:txBody>
                  <a:tcPr marT="45715" marB="4571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7606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1960’li yıllar </a:t>
                      </a:r>
                    </a:p>
                  </a:txBody>
                  <a:tcPr marT="45715" marB="45715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İşletme finansal verilerinin güvenilirliğini sağlamak </a:t>
                      </a:r>
                    </a:p>
                  </a:txBody>
                  <a:tcPr marT="45715" marB="4571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Finansal ve uygunluk denetimlerinin yapılması </a:t>
                      </a:r>
                    </a:p>
                  </a:txBody>
                  <a:tcPr marT="45715" marB="4571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4502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1970’li yıllar </a:t>
                      </a:r>
                    </a:p>
                  </a:txBody>
                  <a:tcPr marT="45715" marB="45715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İşletmenin finansal ve finansal olmayan tüm verilerinin güvenilirliğini sağlamak </a:t>
                      </a:r>
                    </a:p>
                  </a:txBody>
                  <a:tcPr marT="45715" marB="4571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Tüm faaliyetlerin finansal ve uygunluk denetiminin yapılması </a:t>
                      </a:r>
                    </a:p>
                  </a:txBody>
                  <a:tcPr marT="45715" marB="4571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0405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1980’li yıllar </a:t>
                      </a:r>
                    </a:p>
                  </a:txBody>
                  <a:tcPr marT="45715" marB="45715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İşletmenin finansal ve finansal olmayan tüm verilerinin güvenilirliğini sağlamak </a:t>
                      </a:r>
                    </a:p>
                  </a:txBody>
                  <a:tcPr marT="45715" marB="4571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Tüm faaliyetlerin süreçlerin ve kontrollerin etkinliğinin denetlenmesi </a:t>
                      </a:r>
                    </a:p>
                  </a:txBody>
                  <a:tcPr marT="45715" marB="4571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3492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1990’li yıllar </a:t>
                      </a:r>
                    </a:p>
                  </a:txBody>
                  <a:tcPr marT="45715" marB="45715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İşletme amaçlarına ulaşmada yönetime yardımcı olmak </a:t>
                      </a:r>
                    </a:p>
                  </a:txBody>
                  <a:tcPr marT="45715" marB="4571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Tüm iç kontrol sisteminin ve risk yönetiminin denetlenmesi </a:t>
                      </a:r>
                    </a:p>
                  </a:txBody>
                  <a:tcPr marT="45715" marB="4571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87419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2000’li yıllar</a:t>
                      </a:r>
                    </a:p>
                  </a:txBody>
                  <a:tcPr marT="45715" marB="45715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İşletme amaçlarına ulaşmada yönetime yardımcı olmak </a:t>
                      </a:r>
                    </a:p>
                  </a:txBody>
                  <a:tcPr marT="45715" marB="4571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Tüm kurumsal, kontrol ve risk yönetimiyle ilgili süreçlerin denetlenmesi ve işletmeye artı değer katmak üzere danışma hizmeti </a:t>
                      </a:r>
                    </a:p>
                  </a:txBody>
                  <a:tcPr marT="45715" marB="4571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1847528" y="836712"/>
            <a:ext cx="9049070" cy="790684"/>
          </a:xfrm>
        </p:spPr>
        <p:txBody>
          <a:bodyPr>
            <a:normAutofit/>
          </a:bodyPr>
          <a:lstStyle/>
          <a:p>
            <a:pPr algn="l"/>
            <a:r>
              <a:rPr lang="tr-TR" altLang="tr-TR" b="1" dirty="0"/>
              <a:t>İç Denetimin Değişen </a:t>
            </a:r>
            <a:r>
              <a:rPr lang="tr-TR" altLang="tr-TR" b="1" dirty="0" smtClean="0"/>
              <a:t>Rolü</a:t>
            </a:r>
            <a:endParaRPr lang="tr-TR" dirty="0"/>
          </a:p>
        </p:txBody>
      </p:sp>
      <p:pic>
        <p:nvPicPr>
          <p:cNvPr id="17410" name="Resim 4" descr="Adsız"/>
          <p:cNvPicPr>
            <a:picLocks noGrp="1" noChangeAspect="1" noChangeArrowheads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199456" y="1916832"/>
            <a:ext cx="9697142" cy="4240212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6709" name="Group 85"/>
          <p:cNvGraphicFramePr>
            <a:graphicFrameLocks noGrp="1"/>
          </p:cNvGraphicFramePr>
          <p:nvPr>
            <p:ph/>
            <p:extLst>
              <p:ext uri="{D42A27DB-BD31-4B8C-83A1-F6EECF244321}">
                <p14:modId xmlns:p14="http://schemas.microsoft.com/office/powerpoint/2010/main" val="3095462512"/>
              </p:ext>
            </p:extLst>
          </p:nvPr>
        </p:nvGraphicFramePr>
        <p:xfrm>
          <a:off x="1343472" y="3933056"/>
          <a:ext cx="9324206" cy="2049463"/>
        </p:xfrm>
        <a:graphic>
          <a:graphicData uri="http://schemas.openxmlformats.org/drawingml/2006/table">
            <a:tbl>
              <a:tblPr/>
              <a:tblGrid>
                <a:gridCol w="441748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90672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60363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İÇ KONTROL</a:t>
                      </a:r>
                      <a:endParaRPr kumimoji="0" lang="tr-TR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İÇ DENETİM</a:t>
                      </a:r>
                      <a:endParaRPr kumimoji="0" lang="tr-TR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31800">
                <a:tc>
                  <a:txBody>
                    <a:bodyPr/>
                    <a:lstStyle/>
                    <a:p>
                      <a:pPr marL="342900" marR="0" lvl="0" indent="-34290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Faaliyet Öncesi Alınan Önlemler Bütünü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Faaliyet Sonrası Durumun İncelenmesi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03225">
                <a:tc>
                  <a:txBody>
                    <a:bodyPr/>
                    <a:lstStyle/>
                    <a:p>
                      <a:pPr marL="342900" marR="0" lvl="0" indent="-34290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Faaliyetler Sırasında Eşanlı İnceleme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Faaliyetler Sonrasında Geçmişe Yönelik İnceleme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7825">
                <a:tc>
                  <a:txBody>
                    <a:bodyPr/>
                    <a:lstStyle/>
                    <a:p>
                      <a:pPr marL="342900" marR="0" lvl="0" indent="-34290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Süreklilik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Aralıklı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76250">
                <a:tc>
                  <a:txBody>
                    <a:bodyPr/>
                    <a:lstStyle/>
                    <a:p>
                      <a:pPr marL="342900" marR="0" lvl="0" indent="-34290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Tarafsızlığın Gereksizliği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Tarafsızlığın </a:t>
                      </a:r>
                      <a:r>
                        <a:rPr kumimoji="0" lang="tr-T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Gerekliliği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18454" name="Text Box 76"/>
          <p:cNvSpPr txBox="1">
            <a:spLocks noChangeArrowheads="1"/>
          </p:cNvSpPr>
          <p:nvPr/>
        </p:nvSpPr>
        <p:spPr bwMode="auto">
          <a:xfrm>
            <a:off x="1199456" y="3271665"/>
            <a:ext cx="6840537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tr-TR" altLang="tr-TR" sz="2400" b="1" dirty="0">
                <a:latin typeface="Calibri" panose="020F0502020204030204" pitchFamily="34" charset="0"/>
                <a:cs typeface="Calibri" panose="020F0502020204030204" pitchFamily="34" charset="0"/>
              </a:rPr>
              <a:t>İç Kontrol ve İç Denetim Arasındaki Farklar </a:t>
            </a:r>
          </a:p>
        </p:txBody>
      </p:sp>
      <p:sp>
        <p:nvSpPr>
          <p:cNvPr id="18455" name="Text Box 81"/>
          <p:cNvSpPr txBox="1">
            <a:spLocks noChangeArrowheads="1"/>
          </p:cNvSpPr>
          <p:nvPr/>
        </p:nvSpPr>
        <p:spPr bwMode="auto">
          <a:xfrm>
            <a:off x="1055440" y="1089340"/>
            <a:ext cx="9468222" cy="17543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tr-TR" altLang="tr-TR" sz="2400" b="1" dirty="0">
                <a:latin typeface="Calibri" panose="020F0502020204030204" pitchFamily="34" charset="0"/>
                <a:cs typeface="Calibri" panose="020F0502020204030204" pitchFamily="34" charset="0"/>
              </a:rPr>
              <a:t>İç Kontrol ve İç Denetim</a:t>
            </a:r>
            <a:endParaRPr lang="tr-TR" altLang="tr-TR"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eaLnBrk="1" hangingPunct="1">
              <a:spcBef>
                <a:spcPct val="50000"/>
              </a:spcBef>
            </a:pPr>
            <a:r>
              <a:rPr lang="tr-TR" altLang="tr-TR" sz="2400" dirty="0">
                <a:latin typeface="Calibri" panose="020F0502020204030204" pitchFamily="34" charset="0"/>
                <a:cs typeface="Calibri" panose="020F0502020204030204" pitchFamily="34" charset="0"/>
              </a:rPr>
              <a:t>	İç kontrol sistemlerinin varlığı kurumsallaşmanın temel gereklerinden birini oluştururken, iç kontrollerin yerindeliği, etkinliği ve kalitesi iç denetim faaliyetleri ile değer bulmaktadır.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84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84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3000"/>
                            </p:stCondLst>
                            <p:childTnLst>
                              <p:par>
                                <p:cTn id="10" presetID="1" presetClass="entr" presetSubtype="0" fill="hold" grpId="0" nodeType="afterEffect">
                                  <p:stCondLst>
                                    <p:cond delay="275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750"/>
                            </p:stCondLst>
                            <p:childTnLst>
                              <p:par>
                                <p:cTn id="13" presetID="42" presetClass="entr" presetSubtype="0" fill="hold" nodeType="after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670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67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67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54" grpId="0"/>
      <p:bldP spid="18455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1295402" y="982133"/>
            <a:ext cx="9601196" cy="1006708"/>
          </a:xfrm>
        </p:spPr>
        <p:txBody>
          <a:bodyPr>
            <a:normAutofit fontScale="90000"/>
          </a:bodyPr>
          <a:lstStyle/>
          <a:p>
            <a:r>
              <a:rPr lang="tr-TR" altLang="tr-TR" b="1" dirty="0"/>
              <a:t>Kurumsal Risk Yönetiminde İç </a:t>
            </a:r>
            <a:r>
              <a:rPr lang="tr-TR" altLang="tr-TR" b="1" dirty="0" smtClean="0"/>
              <a:t>Denetim</a:t>
            </a:r>
            <a:endParaRPr lang="tr-TR" dirty="0"/>
          </a:p>
        </p:txBody>
      </p:sp>
      <p:sp>
        <p:nvSpPr>
          <p:cNvPr id="19458" name="Rectangle 3"/>
          <p:cNvSpPr>
            <a:spLocks noGrp="1" noChangeArrowheads="1"/>
          </p:cNvSpPr>
          <p:nvPr>
            <p:ph idx="4294967295"/>
          </p:nvPr>
        </p:nvSpPr>
        <p:spPr>
          <a:xfrm>
            <a:off x="1295402" y="2708919"/>
            <a:ext cx="9410500" cy="3422533"/>
          </a:xfrm>
        </p:spPr>
        <p:txBody>
          <a:bodyPr>
            <a:normAutofit lnSpcReduction="10000"/>
          </a:bodyPr>
          <a:lstStyle/>
          <a:p>
            <a:pPr marL="533400" indent="-533400" eaLnBrk="1" hangingPunct="1">
              <a:buNone/>
            </a:pPr>
            <a:r>
              <a:rPr lang="tr-TR" altLang="tr-TR" dirty="0" smtClean="0"/>
              <a:t>		</a:t>
            </a:r>
            <a:r>
              <a:rPr lang="tr-TR" altLang="tr-TR" sz="3000" dirty="0"/>
              <a:t>İç Denetim </a:t>
            </a:r>
            <a:r>
              <a:rPr lang="tr-TR" altLang="tr-TR" sz="2600" dirty="0">
                <a:sym typeface="Wingdings" panose="05000000000000000000" pitchFamily="2" charset="2"/>
              </a:rPr>
              <a:t></a:t>
            </a:r>
            <a:r>
              <a:rPr lang="tr-TR" altLang="tr-TR" sz="3000" dirty="0">
                <a:sym typeface="Wingdings" panose="05000000000000000000" pitchFamily="2" charset="2"/>
              </a:rPr>
              <a:t> </a:t>
            </a:r>
            <a:r>
              <a:rPr lang="tr-TR" altLang="tr-TR" sz="2800" dirty="0">
                <a:sym typeface="Wingdings" panose="05000000000000000000" pitchFamily="2" charset="2"/>
              </a:rPr>
              <a:t>İ</a:t>
            </a:r>
            <a:r>
              <a:rPr lang="tr-TR" altLang="tr-TR" sz="2800" dirty="0"/>
              <a:t>nceleme ve Değerlendirme Faaliyetleri </a:t>
            </a:r>
            <a:r>
              <a:rPr lang="tr-TR" altLang="tr-TR" sz="3600" dirty="0"/>
              <a:t>+</a:t>
            </a:r>
            <a:r>
              <a:rPr lang="tr-TR" altLang="tr-TR" sz="2800" dirty="0"/>
              <a:t> Faaliyetlere Değer Katma ve Geliştirme </a:t>
            </a:r>
            <a:r>
              <a:rPr lang="tr-TR" altLang="tr-TR" sz="2800" dirty="0" smtClean="0"/>
              <a:t>Fonksiyonları</a:t>
            </a:r>
          </a:p>
          <a:p>
            <a:pPr marL="533400" indent="-533400" eaLnBrk="1" hangingPunct="1">
              <a:buNone/>
            </a:pPr>
            <a:r>
              <a:rPr lang="tr-TR" altLang="tr-TR" dirty="0" smtClean="0"/>
              <a:t>	</a:t>
            </a:r>
            <a:r>
              <a:rPr lang="tr-TR" altLang="tr-TR" sz="2400" dirty="0"/>
              <a:t>Değer katma ve geliştirme fonksiyonları için iç denetimin ağırlık vermesi gereken üç esas </a:t>
            </a:r>
            <a:r>
              <a:rPr lang="tr-TR" altLang="tr-TR" sz="2400" dirty="0" smtClean="0"/>
              <a:t>alan:</a:t>
            </a:r>
            <a:endParaRPr lang="tr-TR" altLang="tr-TR" sz="2400" dirty="0"/>
          </a:p>
          <a:p>
            <a:pPr marL="914400" lvl="1" indent="-457200" eaLnBrk="1" hangingPunct="1"/>
            <a:r>
              <a:rPr lang="tr-TR" altLang="tr-TR" sz="2400" dirty="0"/>
              <a:t>Risk Yönetimi</a:t>
            </a:r>
          </a:p>
          <a:p>
            <a:pPr marL="914400" lvl="1" indent="-457200" eaLnBrk="1" hangingPunct="1"/>
            <a:r>
              <a:rPr lang="tr-TR" altLang="tr-TR" sz="2400" dirty="0"/>
              <a:t>Kontrol </a:t>
            </a:r>
          </a:p>
          <a:p>
            <a:pPr marL="914400" lvl="1" indent="-457200" eaLnBrk="1" hangingPunct="1"/>
            <a:r>
              <a:rPr lang="tr-TR" altLang="tr-TR" sz="2400" dirty="0"/>
              <a:t>Kurumsallık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Resim 3" descr="Adsız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443707"/>
            <a:ext cx="12192000" cy="6414293"/>
          </a:xfrm>
          <a:noFill/>
        </p:spPr>
      </p:pic>
      <p:sp>
        <p:nvSpPr>
          <p:cNvPr id="20483" name="Text Box 5"/>
          <p:cNvSpPr txBox="1">
            <a:spLocks noChangeArrowheads="1"/>
          </p:cNvSpPr>
          <p:nvPr/>
        </p:nvSpPr>
        <p:spPr bwMode="auto">
          <a:xfrm>
            <a:off x="2063552" y="76994"/>
            <a:ext cx="82804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tr-TR" altLang="tr-TR" b="1" dirty="0"/>
              <a:t>İç Denetimin Kurumsal Risk Yönetimi’ndeki Rolü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tr-TR" altLang="tr-TR" dirty="0" smtClean="0"/>
              <a:t>SONUÇ</a:t>
            </a:r>
          </a:p>
        </p:txBody>
      </p:sp>
      <p:sp>
        <p:nvSpPr>
          <p:cNvPr id="21507" name="Rectangle 3"/>
          <p:cNvSpPr>
            <a:spLocks noGrp="1" noChangeArrowheads="1"/>
          </p:cNvSpPr>
          <p:nvPr>
            <p:ph idx="4294967295"/>
          </p:nvPr>
        </p:nvSpPr>
        <p:spPr>
          <a:xfrm>
            <a:off x="1295402" y="2564904"/>
            <a:ext cx="8507412" cy="3560763"/>
          </a:xfrm>
        </p:spPr>
        <p:txBody>
          <a:bodyPr>
            <a:normAutofit/>
          </a:bodyPr>
          <a:lstStyle/>
          <a:p>
            <a:pPr algn="just" eaLnBrk="1" hangingPunct="1">
              <a:lnSpc>
                <a:spcPct val="80000"/>
              </a:lnSpc>
            </a:pPr>
            <a:r>
              <a:rPr lang="tr-TR" altLang="tr-TR" sz="2200" dirty="0" err="1" smtClean="0"/>
              <a:t>COSO’nun</a:t>
            </a:r>
            <a:r>
              <a:rPr lang="tr-TR" altLang="tr-TR" sz="2200" dirty="0" smtClean="0"/>
              <a:t> </a:t>
            </a:r>
            <a:r>
              <a:rPr lang="tr-TR" altLang="tr-TR" sz="2200" dirty="0"/>
              <a:t>yayınladığı “</a:t>
            </a:r>
            <a:r>
              <a:rPr lang="tr-TR" altLang="tr-TR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İç Kontrol</a:t>
            </a:r>
            <a:r>
              <a:rPr lang="tr-TR" altLang="tr-TR" sz="2200" dirty="0"/>
              <a:t>” ve “</a:t>
            </a:r>
            <a:r>
              <a:rPr lang="tr-TR" altLang="tr-TR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Kurumsal Risk Yönetimi</a:t>
            </a:r>
            <a:r>
              <a:rPr lang="tr-TR" altLang="tr-TR" sz="2200" dirty="0"/>
              <a:t>” çerçeveleri birbirlerinin yerine geçer nitelikte değildir. </a:t>
            </a:r>
          </a:p>
          <a:p>
            <a:pPr algn="just" eaLnBrk="1" hangingPunct="1">
              <a:lnSpc>
                <a:spcPct val="80000"/>
              </a:lnSpc>
            </a:pPr>
            <a:r>
              <a:rPr lang="tr-TR" altLang="tr-TR" sz="2200" dirty="0"/>
              <a:t>Kurumsal risk yönetimi çerçevesi, iç kontrol çerçevesini genişleterek risk yönetimi ile birleştirmiştir</a:t>
            </a:r>
            <a:r>
              <a:rPr lang="tr-TR" altLang="tr-TR" sz="2200" dirty="0" smtClean="0"/>
              <a:t>. </a:t>
            </a:r>
            <a:endParaRPr lang="tr-TR" altLang="tr-TR" sz="2200" dirty="0"/>
          </a:p>
          <a:p>
            <a:pPr algn="just" eaLnBrk="1" hangingPunct="1">
              <a:lnSpc>
                <a:spcPct val="80000"/>
              </a:lnSpc>
            </a:pPr>
            <a:r>
              <a:rPr lang="tr-TR" altLang="tr-TR" sz="2200" dirty="0"/>
              <a:t>Kurumsal risk yönetiminin işletmenin yönetim yapısını desteklemede iç kontrolden daha geniş bir role sahiptir</a:t>
            </a:r>
            <a:r>
              <a:rPr lang="tr-TR" altLang="tr-TR" sz="2200" dirty="0" smtClean="0"/>
              <a:t>. </a:t>
            </a:r>
            <a:endParaRPr lang="tr-TR" altLang="tr-TR" sz="2200" dirty="0"/>
          </a:p>
          <a:p>
            <a:pPr algn="just" eaLnBrk="1" hangingPunct="1">
              <a:lnSpc>
                <a:spcPct val="80000"/>
              </a:lnSpc>
            </a:pPr>
            <a:r>
              <a:rPr lang="tr-TR" altLang="tr-TR" sz="2200" dirty="0"/>
              <a:t>İç denetim ise, giderek geleceğe yönelik olma şeklinde değişim göstermekte ve işletmeye değer katmaya önem vermektedir.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50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750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07" grpId="0" build="p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algn="ctr" eaLnBrk="1" hangingPunct="1">
              <a:buFontTx/>
              <a:buNone/>
            </a:pPr>
            <a:r>
              <a:rPr lang="tr-TR" altLang="tr-TR" sz="6600" b="1" i="1" dirty="0"/>
              <a:t>	</a:t>
            </a:r>
          </a:p>
          <a:p>
            <a:pPr algn="ctr" eaLnBrk="1" hangingPunct="1">
              <a:buFontTx/>
              <a:buNone/>
            </a:pPr>
            <a:r>
              <a:rPr lang="tr-TR" altLang="tr-TR" sz="6600" b="1" i="1" dirty="0"/>
              <a:t>TEŞEKKÜRLER…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tr-TR" dirty="0" smtClean="0"/>
              <a:t>Çalışmanın Amacı</a:t>
            </a:r>
            <a:endParaRPr lang="tr-TR" dirty="0"/>
          </a:p>
        </p:txBody>
      </p:sp>
      <p:sp>
        <p:nvSpPr>
          <p:cNvPr id="4098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algn="just" eaLnBrk="1" hangingPunct="1">
              <a:buFontTx/>
              <a:buNone/>
            </a:pPr>
            <a:r>
              <a:rPr lang="tr-TR" altLang="tr-TR" sz="2600" dirty="0"/>
              <a:t>	Bu çalışmada kurumsal risk yönetimi, iç kontrol ve iç denetim kavramlarının birbirleriyle olan ilişkilerini ortaya koymak ve bu kavramların birbirlerini etkileme biçimleri hakkında mevcut literatürden </a:t>
            </a:r>
            <a:r>
              <a:rPr lang="tr-TR" altLang="tr-TR" sz="2600" dirty="0" smtClean="0"/>
              <a:t>ve uygulamadan elde </a:t>
            </a:r>
            <a:r>
              <a:rPr lang="tr-TR" altLang="tr-TR" sz="2600" dirty="0"/>
              <a:t>edilen bilgiler ışığında genel bir yargıya varmak amaçlanmıştır.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tr-TR" dirty="0"/>
              <a:t>Kurumsal </a:t>
            </a:r>
            <a:r>
              <a:rPr lang="tr-TR" dirty="0" smtClean="0"/>
              <a:t>Risk Yönetimi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/>
              <a:t>İ</a:t>
            </a:r>
            <a:r>
              <a:rPr lang="tr-TR" dirty="0" smtClean="0"/>
              <a:t>şletme </a:t>
            </a:r>
            <a:r>
              <a:rPr lang="tr-TR" dirty="0"/>
              <a:t>hedeflerine ulaşılmasını etkileyen </a:t>
            </a:r>
            <a:r>
              <a:rPr lang="tr-T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fırsat</a:t>
            </a:r>
            <a:r>
              <a:rPr lang="tr-TR" dirty="0"/>
              <a:t> ve </a:t>
            </a:r>
            <a:r>
              <a:rPr lang="tr-T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tehditleri</a:t>
            </a:r>
            <a:r>
              <a:rPr lang="tr-TR" dirty="0"/>
              <a:t> </a:t>
            </a:r>
            <a:r>
              <a:rPr lang="tr-TR" u="sng" dirty="0"/>
              <a:t>tanımlamak</a:t>
            </a:r>
            <a:r>
              <a:rPr lang="tr-TR" dirty="0"/>
              <a:t>, </a:t>
            </a:r>
            <a:r>
              <a:rPr lang="tr-TR" u="sng" dirty="0"/>
              <a:t>değerlendirmek</a:t>
            </a:r>
            <a:r>
              <a:rPr lang="tr-TR" dirty="0"/>
              <a:t>, </a:t>
            </a:r>
            <a:r>
              <a:rPr lang="tr-TR" u="sng" dirty="0"/>
              <a:t>karar vermek </a:t>
            </a:r>
            <a:r>
              <a:rPr lang="tr-TR" dirty="0"/>
              <a:t>ve bunlarla ilgili </a:t>
            </a:r>
            <a:r>
              <a:rPr lang="tr-TR" u="sng" dirty="0"/>
              <a:t>raporlama</a:t>
            </a:r>
            <a:r>
              <a:rPr lang="tr-TR" dirty="0"/>
              <a:t> yapmak için tüm organizasyon boyunca yapılandırılmış, tutarlı ve sürekli bir </a:t>
            </a:r>
            <a:r>
              <a:rPr lang="tr-TR" u="sng" dirty="0" smtClean="0"/>
              <a:t>süreçtir</a:t>
            </a:r>
            <a:r>
              <a:rPr lang="tr-TR" dirty="0" smtClean="0"/>
              <a:t>.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7729170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tr-TR" altLang="tr-TR" b="1" dirty="0"/>
              <a:t>Kurumsal Risk Yönetimi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lvl="0"/>
            <a:r>
              <a:rPr lang="tr-TR" dirty="0"/>
              <a:t>İşletmede </a:t>
            </a:r>
            <a:r>
              <a:rPr lang="tr-T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devamlılık</a:t>
            </a:r>
            <a:r>
              <a:rPr lang="tr-TR" dirty="0" smtClean="0"/>
              <a:t> </a:t>
            </a:r>
            <a:r>
              <a:rPr lang="tr-TR" dirty="0"/>
              <a:t>gösteren bir süreçtir. </a:t>
            </a:r>
          </a:p>
          <a:p>
            <a:pPr lvl="0"/>
            <a:r>
              <a:rPr lang="tr-TR" dirty="0"/>
              <a:t>İşletmenin </a:t>
            </a:r>
            <a:r>
              <a:rPr lang="tr-T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her kademesindeki çalışanlar tarafından </a:t>
            </a:r>
            <a:r>
              <a:rPr lang="tr-TR" dirty="0"/>
              <a:t>etkilenmektedir. </a:t>
            </a:r>
          </a:p>
          <a:p>
            <a:pPr lvl="0"/>
            <a:r>
              <a:rPr lang="tr-TR" dirty="0"/>
              <a:t>İşletmelerde </a:t>
            </a:r>
            <a:r>
              <a:rPr lang="tr-T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stratejilerin</a:t>
            </a:r>
            <a:r>
              <a:rPr lang="tr-TR" dirty="0"/>
              <a:t> belirlenmesinde kullanılmaktadır. </a:t>
            </a:r>
          </a:p>
          <a:p>
            <a:pPr lvl="0"/>
            <a:r>
              <a:rPr lang="tr-TR" dirty="0"/>
              <a:t>İşletme </a:t>
            </a:r>
            <a:r>
              <a:rPr lang="tr-T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genelinde</a:t>
            </a:r>
            <a:r>
              <a:rPr lang="tr-TR" dirty="0"/>
              <a:t> her seviyede ve birimde uygulanmaktadır. </a:t>
            </a:r>
          </a:p>
          <a:p>
            <a:pPr lvl="0"/>
            <a:r>
              <a:rPr lang="tr-TR" dirty="0"/>
              <a:t>Gerçekleştikleri takdirde işletmeyi etkileyecek potansiyel olayları belirleyebilmek ve </a:t>
            </a:r>
            <a:r>
              <a:rPr lang="tr-T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riski, risk iştahı doğrultusunda yönetmek</a:t>
            </a:r>
            <a:r>
              <a:rPr lang="tr-TR" dirty="0"/>
              <a:t> için tasarlanmıştır. </a:t>
            </a:r>
          </a:p>
          <a:p>
            <a:pPr lvl="0"/>
            <a:r>
              <a:rPr lang="tr-TR" dirty="0"/>
              <a:t>İşletme </a:t>
            </a:r>
            <a:r>
              <a:rPr lang="tr-T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yönetimine ve yönetim kuruluna </a:t>
            </a:r>
            <a:r>
              <a:rPr lang="tr-TR" dirty="0"/>
              <a:t>makul oranda güvence sağlamaktadır. </a:t>
            </a:r>
          </a:p>
          <a:p>
            <a:pPr lvl="0"/>
            <a:r>
              <a:rPr lang="tr-TR" dirty="0"/>
              <a:t>İşletme </a:t>
            </a:r>
            <a:r>
              <a:rPr lang="tr-T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hedeflerine ulaşılabilmesi için bir araç</a:t>
            </a:r>
            <a:r>
              <a:rPr lang="tr-TR" dirty="0"/>
              <a:t> olma özelliği taşımaktadır. </a:t>
            </a:r>
          </a:p>
        </p:txBody>
      </p:sp>
      <p:sp>
        <p:nvSpPr>
          <p:cNvPr id="4" name="Bulut Belirtme Çizgisi 3"/>
          <p:cNvSpPr/>
          <p:nvPr/>
        </p:nvSpPr>
        <p:spPr>
          <a:xfrm>
            <a:off x="2711624" y="2780928"/>
            <a:ext cx="3024336" cy="1656184"/>
          </a:xfrm>
          <a:prstGeom prst="cloudCallou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r-TR" dirty="0" smtClean="0"/>
              <a:t>Firmanın </a:t>
            </a:r>
            <a:r>
              <a:rPr lang="tr-TR" dirty="0"/>
              <a:t>izlemeye veya almaya istekli olduğu risk türü ve büyüklüğü</a:t>
            </a:r>
          </a:p>
        </p:txBody>
      </p:sp>
    </p:spTree>
    <p:extLst>
      <p:ext uri="{BB962C8B-B14F-4D97-AF65-F5344CB8AC3E}">
        <p14:creationId xmlns:p14="http://schemas.microsoft.com/office/powerpoint/2010/main" val="29231547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50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0"/>
                            </p:stCondLst>
                            <p:childTnLst>
                              <p:par>
                                <p:cTn id="11" presetID="1" presetClass="entr" presetSubtype="0" fill="hold" nodeType="after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7500"/>
                            </p:stCondLst>
                            <p:childTnLst>
                              <p:par>
                                <p:cTn id="14" presetID="1" presetClass="entr" presetSubtype="0" fill="hold" nodeType="after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0"/>
                            </p:stCondLst>
                            <p:childTnLst>
                              <p:par>
                                <p:cTn id="17" presetID="1" presetClass="entr" presetSubtype="0" fill="hold" nodeType="after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2500"/>
                            </p:stCondLst>
                            <p:childTnLst>
                              <p:par>
                                <p:cTn id="20" presetID="1" presetClass="entr" presetSubtype="0" fill="hold" nodeType="after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0"/>
                            </p:stCondLst>
                            <p:childTnLst>
                              <p:par>
                                <p:cTn id="23" presetID="1" presetClass="entr" presetSubtype="0" fill="hold" nodeType="after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tr-TR" altLang="tr-TR" i="1" dirty="0" smtClean="0"/>
              <a:t>Makul Güvence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tr-TR" dirty="0" smtClean="0"/>
              <a:t>Riskin </a:t>
            </a:r>
            <a:r>
              <a:rPr lang="tr-TR" dirty="0"/>
              <a:t>geleceğe ilişkin olması ve geleceğin de belirsiz olması nedeniyle önceden </a:t>
            </a:r>
            <a:r>
              <a:rPr lang="tr-T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kesin</a:t>
            </a:r>
            <a:r>
              <a:rPr lang="tr-TR" dirty="0"/>
              <a:t> ve </a:t>
            </a:r>
            <a:r>
              <a:rPr lang="tr-T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net bir tahmin yapılamaması </a:t>
            </a:r>
            <a:r>
              <a:rPr lang="tr-TR" dirty="0"/>
              <a:t>düşüncesine dayanmaktadır. </a:t>
            </a:r>
            <a:endParaRPr lang="tr-TR" dirty="0" smtClean="0"/>
          </a:p>
          <a:p>
            <a:r>
              <a:rPr lang="tr-TR" dirty="0" smtClean="0"/>
              <a:t>Bu </a:t>
            </a:r>
            <a:r>
              <a:rPr lang="tr-TR" dirty="0"/>
              <a:t>ifade ile anlatılmak </a:t>
            </a:r>
            <a:r>
              <a:rPr lang="tr-TR" dirty="0" smtClean="0"/>
              <a:t>istenen, </a:t>
            </a:r>
            <a:r>
              <a:rPr lang="tr-TR" dirty="0"/>
              <a:t>işletmelerde kurumsal risk yönetim sistemi ne kadar iyi kurulmuş olursa olsun karar verme sürecinde alınan risk değerleme ve tutumlarına ilişkin </a:t>
            </a:r>
            <a:r>
              <a:rPr lang="tr-T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insan doğasından kaynaklanabilecek bazı hatalar söz konusu olabileceği ya da kontrollerin engellenebileceğidir</a:t>
            </a:r>
            <a:r>
              <a:rPr lang="tr-TR" dirty="0"/>
              <a:t>. </a:t>
            </a:r>
            <a:endParaRPr lang="tr-TR" dirty="0" smtClean="0"/>
          </a:p>
          <a:p>
            <a:r>
              <a:rPr lang="tr-TR" dirty="0" smtClean="0"/>
              <a:t>Dolayısıyla </a:t>
            </a:r>
            <a:r>
              <a:rPr lang="tr-TR" dirty="0"/>
              <a:t>hiçbir kurumsal risk yönetim sistemi işletmeye </a:t>
            </a:r>
            <a:r>
              <a:rPr lang="tr-T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yüzde yüz bir</a:t>
            </a:r>
            <a:r>
              <a:rPr lang="tr-TR" dirty="0"/>
              <a:t> güvence </a:t>
            </a:r>
            <a:r>
              <a:rPr lang="tr-TR" dirty="0" smtClean="0"/>
              <a:t>sağlayamamaktadır.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7424547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301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602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tr-TR" b="1" dirty="0"/>
              <a:t>Kurumsal </a:t>
            </a:r>
            <a:r>
              <a:rPr lang="tr-TR" b="1" dirty="0" smtClean="0"/>
              <a:t>Risk Yönetim Süreci </a:t>
            </a:r>
            <a:endParaRPr lang="tr-TR" b="1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/>
              <a:t>İ</a:t>
            </a:r>
            <a:r>
              <a:rPr lang="tr-TR" dirty="0" smtClean="0"/>
              <a:t>şletmelerde</a:t>
            </a:r>
            <a:r>
              <a:rPr lang="tr-TR" dirty="0"/>
              <a:t>, daha bilinçli </a:t>
            </a:r>
            <a:r>
              <a:rPr lang="tr-T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kararlar</a:t>
            </a:r>
            <a:r>
              <a:rPr lang="tr-TR" dirty="0"/>
              <a:t> </a:t>
            </a:r>
            <a:r>
              <a:rPr lang="tr-T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alınması</a:t>
            </a:r>
            <a:r>
              <a:rPr lang="tr-TR" dirty="0"/>
              <a:t>, daha fazla </a:t>
            </a:r>
            <a:r>
              <a:rPr lang="tr-T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fikir birliği sağlanması </a:t>
            </a:r>
            <a:r>
              <a:rPr lang="tr-TR" dirty="0"/>
              <a:t>ve yönetimle daha sağlıklı </a:t>
            </a:r>
            <a:r>
              <a:rPr lang="tr-T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iletişim kurulması </a:t>
            </a:r>
            <a:r>
              <a:rPr lang="tr-TR" dirty="0"/>
              <a:t>gibi konular da dahil olmak üzere işletme y</a:t>
            </a:r>
            <a:r>
              <a:rPr lang="tr-TR" dirty="0" smtClean="0"/>
              <a:t>önetiminin </a:t>
            </a:r>
            <a:r>
              <a:rPr lang="tr-TR" dirty="0"/>
              <a:t>gelişimine de katkıda </a:t>
            </a:r>
            <a:r>
              <a:rPr lang="tr-TR" dirty="0" smtClean="0"/>
              <a:t>bulunmaktadır.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3914686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tr-TR" sz="3600" b="1" dirty="0" smtClean="0"/>
              <a:t>COSO(</a:t>
            </a:r>
            <a:r>
              <a:rPr lang="tr-TR" sz="3600" b="1" dirty="0" err="1" smtClean="0"/>
              <a:t>Comittee</a:t>
            </a:r>
            <a:r>
              <a:rPr lang="tr-TR" sz="3600" b="1" dirty="0" smtClean="0"/>
              <a:t> </a:t>
            </a:r>
            <a:r>
              <a:rPr lang="tr-TR" sz="3600" b="1" dirty="0"/>
              <a:t>of </a:t>
            </a:r>
            <a:r>
              <a:rPr lang="tr-TR" sz="3600" b="1" dirty="0" err="1"/>
              <a:t>Sponsoring</a:t>
            </a:r>
            <a:r>
              <a:rPr lang="tr-TR" sz="3600" b="1" dirty="0"/>
              <a:t> </a:t>
            </a:r>
            <a:r>
              <a:rPr lang="tr-TR" sz="3600" b="1" dirty="0" err="1" smtClean="0"/>
              <a:t>Organizations</a:t>
            </a:r>
            <a:r>
              <a:rPr lang="tr-TR" sz="3600" b="1" dirty="0" smtClean="0"/>
              <a:t>)</a:t>
            </a:r>
            <a:endParaRPr lang="tr-TR" sz="3600" b="1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İç </a:t>
            </a:r>
            <a:r>
              <a:rPr lang="tr-T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kontrol</a:t>
            </a:r>
            <a:r>
              <a:rPr lang="tr-TR" b="1" dirty="0"/>
              <a:t>, </a:t>
            </a:r>
            <a:r>
              <a:rPr lang="tr-TR" dirty="0"/>
              <a:t>kurumun hedeflerine ulaşması için </a:t>
            </a:r>
            <a:r>
              <a:rPr lang="tr-T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makul güvence </a:t>
            </a:r>
            <a:r>
              <a:rPr lang="tr-TR" dirty="0"/>
              <a:t>sağlamak üzere tasarlanmış olan bir sistemdir. </a:t>
            </a:r>
            <a:endParaRPr lang="tr-TR" dirty="0" smtClean="0"/>
          </a:p>
          <a:p>
            <a:r>
              <a:rPr lang="tr-TR" dirty="0" smtClean="0"/>
              <a:t>Bu </a:t>
            </a:r>
            <a:r>
              <a:rPr lang="tr-TR" dirty="0"/>
              <a:t>sistemin en iyi bilinen </a:t>
            </a:r>
            <a:r>
              <a:rPr lang="tr-T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modeli</a:t>
            </a:r>
            <a:r>
              <a:rPr lang="tr-TR" dirty="0"/>
              <a:t>  </a:t>
            </a:r>
            <a:r>
              <a:rPr lang="tr-TR" dirty="0" err="1" smtClean="0"/>
              <a:t>COSO’dur</a:t>
            </a:r>
            <a:r>
              <a:rPr lang="tr-TR" dirty="0"/>
              <a:t>. </a:t>
            </a:r>
            <a:endParaRPr lang="tr-TR" dirty="0" smtClean="0"/>
          </a:p>
          <a:p>
            <a:r>
              <a:rPr lang="tr-TR" dirty="0" smtClean="0"/>
              <a:t>COSO </a:t>
            </a:r>
            <a:r>
              <a:rPr lang="tr-TR" dirty="0"/>
              <a:t>modelinde iç kontrol; kurumdaki </a:t>
            </a:r>
            <a:r>
              <a:rPr lang="tr-TR" dirty="0" smtClean="0"/>
              <a:t>faaliyetlerin </a:t>
            </a:r>
            <a:r>
              <a:rPr lang="tr-T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mevzuata </a:t>
            </a:r>
            <a:r>
              <a:rPr lang="tr-T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uygunluğunu</a:t>
            </a:r>
            <a:r>
              <a:rPr lang="tr-TR" dirty="0"/>
              <a:t>, mali ve yönetsel raporlamanın </a:t>
            </a:r>
            <a:r>
              <a:rPr lang="tr-T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güvenilirliğini</a:t>
            </a:r>
            <a:r>
              <a:rPr lang="tr-TR" dirty="0"/>
              <a:t>, faaliyetlerin </a:t>
            </a:r>
            <a:r>
              <a:rPr lang="tr-T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etkililiği</a:t>
            </a:r>
            <a:r>
              <a:rPr lang="tr-TR" dirty="0"/>
              <a:t> ve </a:t>
            </a:r>
            <a:r>
              <a:rPr lang="tr-T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etkinliği</a:t>
            </a:r>
            <a:r>
              <a:rPr lang="tr-TR" dirty="0"/>
              <a:t> ile </a:t>
            </a:r>
            <a:r>
              <a:rPr lang="tr-T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varlıkların korunmasını </a:t>
            </a:r>
            <a:r>
              <a:rPr lang="tr-TR" dirty="0"/>
              <a:t>sağlamayı </a:t>
            </a:r>
            <a:r>
              <a:rPr lang="tr-TR" dirty="0" smtClean="0"/>
              <a:t>amaçlar.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42540073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300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600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1429393" y="708713"/>
            <a:ext cx="8964613" cy="576262"/>
          </a:xfrm>
        </p:spPr>
        <p:txBody>
          <a:bodyPr/>
          <a:lstStyle/>
          <a:p>
            <a:pPr eaLnBrk="1" hangingPunct="1"/>
            <a:r>
              <a:rPr lang="tr-TR" altLang="tr-TR" sz="2700" b="1" i="1" dirty="0"/>
              <a:t>COSO Kurumsal Risk Yönetimi Genel Çerçeve (2004) 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idx="1"/>
          </p:nvPr>
        </p:nvSpPr>
        <p:spPr>
          <a:xfrm>
            <a:off x="1524001" y="1484783"/>
            <a:ext cx="8964613" cy="4641379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tr-TR" altLang="tr-TR" smtClean="0"/>
              <a:t>	</a:t>
            </a:r>
            <a:endParaRPr lang="tr-TR" altLang="tr-TR" sz="2000"/>
          </a:p>
          <a:p>
            <a:pPr eaLnBrk="1" hangingPunct="1">
              <a:buFontTx/>
              <a:buNone/>
            </a:pPr>
            <a:r>
              <a:rPr lang="tr-TR" altLang="tr-TR" sz="2000"/>
              <a:t>	</a:t>
            </a:r>
            <a:endParaRPr lang="tr-TR" altLang="tr-TR" sz="2200"/>
          </a:p>
        </p:txBody>
      </p:sp>
      <p:pic>
        <p:nvPicPr>
          <p:cNvPr id="6148" name="Picture 4" descr="adsız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154" t="6414" b="10212"/>
          <a:stretch/>
        </p:blipFill>
        <p:spPr bwMode="auto">
          <a:xfrm>
            <a:off x="3279918" y="2159855"/>
            <a:ext cx="5493250" cy="37444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9" name="Text Box 5"/>
          <p:cNvSpPr txBox="1">
            <a:spLocks noChangeArrowheads="1"/>
          </p:cNvSpPr>
          <p:nvPr/>
        </p:nvSpPr>
        <p:spPr bwMode="auto">
          <a:xfrm>
            <a:off x="1429393" y="1571251"/>
            <a:ext cx="7343775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tr-TR" altLang="tr-TR" b="1" dirty="0"/>
              <a:t>COSO Kurumsal Risk Yönetim Küpü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k">
  <a:themeElements>
    <a:clrScheme name="Organik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k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k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1167</TotalTime>
  <Words>921</Words>
  <Application>Microsoft Office PowerPoint</Application>
  <PresentationFormat>Geniş ekran</PresentationFormat>
  <Paragraphs>141</Paragraphs>
  <Slides>27</Slides>
  <Notes>0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5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27</vt:i4>
      </vt:variant>
    </vt:vector>
  </HeadingPairs>
  <TitlesOfParts>
    <vt:vector size="33" baseType="lpstr">
      <vt:lpstr>Arial</vt:lpstr>
      <vt:lpstr>Calibri</vt:lpstr>
      <vt:lpstr>Garamond</vt:lpstr>
      <vt:lpstr>Times New Roman</vt:lpstr>
      <vt:lpstr>Wingdings</vt:lpstr>
      <vt:lpstr>Organik</vt:lpstr>
      <vt:lpstr>Kurumsal Risk Yönetimi  İç Kontrol ve İç Denetim İlişkisi</vt:lpstr>
      <vt:lpstr>GİRİŞ </vt:lpstr>
      <vt:lpstr>Çalışmanın Amacı</vt:lpstr>
      <vt:lpstr>Kurumsal Risk Yönetimi</vt:lpstr>
      <vt:lpstr>Kurumsal Risk Yönetimi</vt:lpstr>
      <vt:lpstr>Makul Güvence</vt:lpstr>
      <vt:lpstr>Kurumsal Risk Yönetim Süreci </vt:lpstr>
      <vt:lpstr>COSO(Comittee of Sponsoring Organizations)</vt:lpstr>
      <vt:lpstr>COSO Kurumsal Risk Yönetimi Genel Çerçeve (2004) </vt:lpstr>
      <vt:lpstr>COSO 2017 çerçevesi</vt:lpstr>
      <vt:lpstr>COSO Kurumsal Risk Yönetimi Genel Çerçeve (2017)</vt:lpstr>
      <vt:lpstr>Güncelleme (COSO, 2017)</vt:lpstr>
      <vt:lpstr>Güncelleme (COSO, 2017)</vt:lpstr>
      <vt:lpstr>İç Kontrol</vt:lpstr>
      <vt:lpstr>İç Kontrol Sistemi</vt:lpstr>
      <vt:lpstr>COSO İç Kontrol Küpünün 1992 ve 2013 Yılına Göre Karşılaştırılması</vt:lpstr>
      <vt:lpstr>COSO İç Kontrol Genel Çerçeveleri (1992 ve 2013)</vt:lpstr>
      <vt:lpstr>COSO Kurumsal Risk Yönetimi ve COSO İç Kontrol Çerçeveleri Karşılaştırması</vt:lpstr>
      <vt:lpstr>İç Denetim</vt:lpstr>
      <vt:lpstr>İç Denetim</vt:lpstr>
      <vt:lpstr>İç Denetim Fonksiyonunun Değişimi  </vt:lpstr>
      <vt:lpstr>İç Denetimin Değişen Rolü</vt:lpstr>
      <vt:lpstr>PowerPoint Sunusu</vt:lpstr>
      <vt:lpstr>Kurumsal Risk Yönetiminde İç Denetim</vt:lpstr>
      <vt:lpstr>PowerPoint Sunusu</vt:lpstr>
      <vt:lpstr>SONUÇ</vt:lpstr>
      <vt:lpstr>PowerPoint Sunusu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Kurumsal Risk Yönetimi  İç Kontrol ve İç Denetim İlişkisi</dc:title>
  <dc:creator>Özlem</dc:creator>
  <cp:lastModifiedBy>sait kaygusuz</cp:lastModifiedBy>
  <cp:revision>37</cp:revision>
  <dcterms:created xsi:type="dcterms:W3CDTF">2018-09-17T10:51:46Z</dcterms:created>
  <dcterms:modified xsi:type="dcterms:W3CDTF">2018-10-06T07:04:41Z</dcterms:modified>
</cp:coreProperties>
</file>