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1"/>
  </p:sldMasterIdLst>
  <p:notesMasterIdLst>
    <p:notesMasterId r:id="rId18"/>
  </p:notesMasterIdLst>
  <p:sldIdLst>
    <p:sldId id="259" r:id="rId2"/>
    <p:sldId id="287" r:id="rId3"/>
    <p:sldId id="288" r:id="rId4"/>
    <p:sldId id="289" r:id="rId5"/>
    <p:sldId id="290" r:id="rId6"/>
    <p:sldId id="262" r:id="rId7"/>
    <p:sldId id="293" r:id="rId8"/>
    <p:sldId id="286" r:id="rId9"/>
    <p:sldId id="291" r:id="rId10"/>
    <p:sldId id="292" r:id="rId11"/>
    <p:sldId id="295" r:id="rId12"/>
    <p:sldId id="296" r:id="rId13"/>
    <p:sldId id="298" r:id="rId14"/>
    <p:sldId id="299" r:id="rId15"/>
    <p:sldId id="294" r:id="rId16"/>
    <p:sldId id="28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259"/>
          </p14:sldIdLst>
        </p14:section>
        <p14:section name="Project Overview" id="{087866C3-7028-482C-8D34-6BF5363FBD75}">
          <p14:sldIdLst>
            <p14:sldId id="287"/>
            <p14:sldId id="288"/>
            <p14:sldId id="289"/>
            <p14:sldId id="290"/>
          </p14:sldIdLst>
        </p14:section>
        <p14:section name="Status Update" id="{521DEF98-8796-4632-831A-16252E9A6054}">
          <p14:sldIdLst>
            <p14:sldId id="262"/>
            <p14:sldId id="293"/>
            <p14:sldId id="286"/>
            <p14:sldId id="291"/>
            <p14:sldId id="292"/>
            <p14:sldId id="295"/>
            <p14:sldId id="296"/>
            <p14:sldId id="298"/>
            <p14:sldId id="299"/>
            <p14:sldId id="294"/>
          </p14:sldIdLst>
        </p14:section>
        <p14:section name="Timeline" id="{CF24EBA6-C924-424D-AC31-A4B9992A87E0}">
          <p14:sldIdLst/>
        </p14:section>
        <p14:section name="Next Steps and Action Items" id="{C24C98EC-938D-4034-8DB8-5E8DBF16E3CB}">
          <p14:sldIdLst>
            <p14:sldId id="285"/>
          </p14:sldIdLst>
        </p14:section>
        <p14:section name="Appendix" id="{E35CCD6A-2288-476E-BC93-C75323AE1F32}">
          <p14:sldIdLst/>
        </p14:section>
      </p14:sectionLst>
    </p:ext>
    <p:ext uri="{EFAFB233-063F-42B5-8137-9DF3F51BA10A}">
      <p15:sldGuideLst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35" autoAdjust="0"/>
    <p:restoredTop sz="82892" autoAdjust="0"/>
  </p:normalViewPr>
  <p:slideViewPr>
    <p:cSldViewPr>
      <p:cViewPr varScale="1">
        <p:scale>
          <a:sx n="92" d="100"/>
          <a:sy n="92" d="100"/>
        </p:scale>
        <p:origin x="1056" y="66"/>
      </p:cViewPr>
      <p:guideLst>
        <p:guide orient="horz" pos="2160"/>
        <p:guide orient="horz" pos="576"/>
        <p:guide pos="2880"/>
        <p:guide pos="288"/>
      </p:guideLst>
    </p:cSldViewPr>
  </p:slideViewPr>
  <p:outlineViewPr>
    <p:cViewPr>
      <p:scale>
        <a:sx n="33" d="100"/>
        <a:sy n="33" d="100"/>
      </p:scale>
      <p:origin x="0" y="3228"/>
    </p:cViewPr>
  </p:outlineViewPr>
  <p:notesTextViewPr>
    <p:cViewPr>
      <p:scale>
        <a:sx n="100" d="100"/>
        <a:sy n="10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06C0-3FFE-45A5-803D-9F4FC5464A70}" type="datetimeFigureOut">
              <a:rPr lang="en-US" smtClean="0"/>
              <a:t>9/26/2018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6707-6BBD-41A9-B4DF-0C76A73A2D2A}" type="slidenum">
              <a:rPr lang="en-US" smtClean="0"/>
              <a:t>‹#›</a:t>
            </a:fld>
            <a:endParaRPr lang="en-US"/>
          </a:p>
        </p:txBody>
      </p:sp>
    </p:spTree>
    <p:extLst>
      <p:ext uri="{BB962C8B-B14F-4D97-AF65-F5344CB8AC3E}">
        <p14:creationId xmlns:p14="http://schemas.microsoft.com/office/powerpoint/2010/main" val="2705071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10</a:t>
            </a:fld>
            <a:endParaRPr lang="en-US"/>
          </a:p>
        </p:txBody>
      </p:sp>
    </p:spTree>
    <p:extLst>
      <p:ext uri="{BB962C8B-B14F-4D97-AF65-F5344CB8AC3E}">
        <p14:creationId xmlns:p14="http://schemas.microsoft.com/office/powerpoint/2010/main" val="507500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11</a:t>
            </a:fld>
            <a:endParaRPr lang="en-US"/>
          </a:p>
        </p:txBody>
      </p:sp>
    </p:spTree>
    <p:extLst>
      <p:ext uri="{BB962C8B-B14F-4D97-AF65-F5344CB8AC3E}">
        <p14:creationId xmlns:p14="http://schemas.microsoft.com/office/powerpoint/2010/main" val="850207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12</a:t>
            </a:fld>
            <a:endParaRPr lang="en-US"/>
          </a:p>
        </p:txBody>
      </p:sp>
    </p:spTree>
    <p:extLst>
      <p:ext uri="{BB962C8B-B14F-4D97-AF65-F5344CB8AC3E}">
        <p14:creationId xmlns:p14="http://schemas.microsoft.com/office/powerpoint/2010/main" val="3318279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13</a:t>
            </a:fld>
            <a:endParaRPr lang="en-US"/>
          </a:p>
        </p:txBody>
      </p:sp>
    </p:spTree>
    <p:extLst>
      <p:ext uri="{BB962C8B-B14F-4D97-AF65-F5344CB8AC3E}">
        <p14:creationId xmlns:p14="http://schemas.microsoft.com/office/powerpoint/2010/main" val="4286658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14</a:t>
            </a:fld>
            <a:endParaRPr lang="en-US"/>
          </a:p>
        </p:txBody>
      </p:sp>
    </p:spTree>
    <p:extLst>
      <p:ext uri="{BB962C8B-B14F-4D97-AF65-F5344CB8AC3E}">
        <p14:creationId xmlns:p14="http://schemas.microsoft.com/office/powerpoint/2010/main" val="2294850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15</a:t>
            </a:fld>
            <a:endParaRPr lang="en-US"/>
          </a:p>
        </p:txBody>
      </p:sp>
    </p:spTree>
    <p:extLst>
      <p:ext uri="{BB962C8B-B14F-4D97-AF65-F5344CB8AC3E}">
        <p14:creationId xmlns:p14="http://schemas.microsoft.com/office/powerpoint/2010/main" val="232764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err="1" smtClean="0"/>
              <a:t>We</a:t>
            </a:r>
            <a:r>
              <a:rPr lang="tr-TR" dirty="0" smtClean="0"/>
              <a:t> </a:t>
            </a:r>
            <a:r>
              <a:rPr lang="tr-TR" dirty="0" err="1" smtClean="0"/>
              <a:t>should</a:t>
            </a:r>
            <a:r>
              <a:rPr lang="tr-TR" dirty="0" smtClean="0"/>
              <a:t> </a:t>
            </a:r>
            <a:r>
              <a:rPr lang="tr-TR" dirty="0" err="1" smtClean="0"/>
              <a:t>invest</a:t>
            </a:r>
            <a:r>
              <a:rPr lang="tr-TR" dirty="0" smtClean="0"/>
              <a:t> in </a:t>
            </a:r>
            <a:r>
              <a:rPr lang="tr-TR" dirty="0" err="1" smtClean="0"/>
              <a:t>ourselves</a:t>
            </a:r>
            <a:r>
              <a:rPr lang="tr-TR" dirty="0" smtClean="0"/>
              <a:t> </a:t>
            </a:r>
            <a:r>
              <a:rPr lang="tr-TR" dirty="0" err="1" smtClean="0"/>
              <a:t>before</a:t>
            </a:r>
            <a:r>
              <a:rPr lang="tr-TR" dirty="0" smtClean="0"/>
              <a:t> </a:t>
            </a:r>
            <a:r>
              <a:rPr lang="tr-TR" dirty="0" err="1" smtClean="0"/>
              <a:t>anything</a:t>
            </a:r>
            <a:r>
              <a:rPr lang="tr-TR" dirty="0" smtClean="0"/>
              <a:t> else.</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16</a:t>
            </a:fld>
            <a:endParaRPr lang="en-US"/>
          </a:p>
        </p:txBody>
      </p:sp>
    </p:spTree>
    <p:extLst>
      <p:ext uri="{BB962C8B-B14F-4D97-AF65-F5344CB8AC3E}">
        <p14:creationId xmlns:p14="http://schemas.microsoft.com/office/powerpoint/2010/main" val="677163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2</a:t>
            </a:fld>
            <a:endParaRPr lang="en-US"/>
          </a:p>
        </p:txBody>
      </p:sp>
    </p:spTree>
    <p:extLst>
      <p:ext uri="{BB962C8B-B14F-4D97-AF65-F5344CB8AC3E}">
        <p14:creationId xmlns:p14="http://schemas.microsoft.com/office/powerpoint/2010/main" val="2072301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3</a:t>
            </a:fld>
            <a:endParaRPr lang="en-US"/>
          </a:p>
        </p:txBody>
      </p:sp>
    </p:spTree>
    <p:extLst>
      <p:ext uri="{BB962C8B-B14F-4D97-AF65-F5344CB8AC3E}">
        <p14:creationId xmlns:p14="http://schemas.microsoft.com/office/powerpoint/2010/main" val="240809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4</a:t>
            </a:fld>
            <a:endParaRPr lang="en-US"/>
          </a:p>
        </p:txBody>
      </p:sp>
    </p:spTree>
    <p:extLst>
      <p:ext uri="{BB962C8B-B14F-4D97-AF65-F5344CB8AC3E}">
        <p14:creationId xmlns:p14="http://schemas.microsoft.com/office/powerpoint/2010/main" val="208609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5</a:t>
            </a:fld>
            <a:endParaRPr lang="en-US"/>
          </a:p>
        </p:txBody>
      </p:sp>
    </p:spTree>
    <p:extLst>
      <p:ext uri="{BB962C8B-B14F-4D97-AF65-F5344CB8AC3E}">
        <p14:creationId xmlns:p14="http://schemas.microsoft.com/office/powerpoint/2010/main" val="1642330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7</a:t>
            </a:fld>
            <a:endParaRPr lang="en-US"/>
          </a:p>
        </p:txBody>
      </p:sp>
    </p:spTree>
    <p:extLst>
      <p:ext uri="{BB962C8B-B14F-4D97-AF65-F5344CB8AC3E}">
        <p14:creationId xmlns:p14="http://schemas.microsoft.com/office/powerpoint/2010/main" val="3472519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9</a:t>
            </a:fld>
            <a:endParaRPr lang="en-US"/>
          </a:p>
        </p:txBody>
      </p:sp>
    </p:spTree>
    <p:extLst>
      <p:ext uri="{BB962C8B-B14F-4D97-AF65-F5344CB8AC3E}">
        <p14:creationId xmlns:p14="http://schemas.microsoft.com/office/powerpoint/2010/main" val="2024530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922158D-428B-4987-8B28-745A2AFA1252}"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2158D-428B-4987-8B28-745A2AFA1252}" type="datetimeFigureOut">
              <a:rPr lang="en-US" smtClean="0"/>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t>9/26/2018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t>9/26/2018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t>9/26/2018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4.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2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8.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7.jpeg"/><Relationship Id="rId5" Type="http://schemas.openxmlformats.org/officeDocument/2006/relationships/hyperlink" Target="https://techcrunch.com/tag/distributed-ledgers/"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0127" y="188640"/>
            <a:ext cx="9113873" cy="1656184"/>
          </a:xfrm>
        </p:spPr>
        <p:txBody>
          <a:bodyPr>
            <a:normAutofit/>
          </a:bodyPr>
          <a:lstStyle/>
          <a:p>
            <a:pPr marL="432000" lvl="0">
              <a:lnSpc>
                <a:spcPts val="3800"/>
              </a:lnSpc>
              <a:spcBef>
                <a:spcPts val="600"/>
              </a:spcBef>
            </a:pPr>
            <a:r>
              <a:rPr lang="tr-TR" sz="3000" b="1" dirty="0">
                <a:latin typeface="Cambria" panose="02040503050406030204" pitchFamily="18" charset="0"/>
                <a:ea typeface="+mn-ea"/>
                <a:cs typeface="Adobe Devanagari" panose="02040503050201020203" pitchFamily="18" charset="0"/>
              </a:rPr>
              <a:t>MUHASEBE VE  FİNANS ALANINDA ÖNEMLİ DÖNÜŞÜMLERİN HABERİCİSİ: </a:t>
            </a:r>
            <a:br>
              <a:rPr lang="tr-TR" sz="3000" b="1" dirty="0">
                <a:latin typeface="Cambria" panose="02040503050406030204" pitchFamily="18" charset="0"/>
                <a:ea typeface="+mn-ea"/>
                <a:cs typeface="Adobe Devanagari" panose="02040503050201020203" pitchFamily="18" charset="0"/>
              </a:rPr>
            </a:br>
            <a:r>
              <a:rPr lang="tr-TR" sz="3000" b="1" dirty="0">
                <a:latin typeface="Cambria" panose="02040503050406030204" pitchFamily="18" charset="0"/>
                <a:ea typeface="+mn-ea"/>
                <a:cs typeface="Adobe Devanagari" panose="02040503050201020203" pitchFamily="18" charset="0"/>
              </a:rPr>
              <a:t>BLOK ZİNCİRİ TEKNOLOJİSİ</a:t>
            </a:r>
          </a:p>
        </p:txBody>
      </p:sp>
      <p:pic>
        <p:nvPicPr>
          <p:cNvPr id="5" name="Picture 4"/>
          <p:cNvPicPr>
            <a:picLocks noChangeAspect="1"/>
          </p:cNvPicPr>
          <p:nvPr/>
        </p:nvPicPr>
        <p:blipFill>
          <a:blip r:embed="rId5"/>
          <a:stretch>
            <a:fillRect/>
          </a:stretch>
        </p:blipFill>
        <p:spPr>
          <a:xfrm>
            <a:off x="30127" y="4869159"/>
            <a:ext cx="8934361" cy="1954025"/>
          </a:xfrm>
          <a:prstGeom prst="rect">
            <a:avLst/>
          </a:prstGeom>
        </p:spPr>
      </p:pic>
      <p:sp>
        <p:nvSpPr>
          <p:cNvPr id="7" name="Metin kutusu 3"/>
          <p:cNvSpPr txBox="1"/>
          <p:nvPr/>
        </p:nvSpPr>
        <p:spPr>
          <a:xfrm>
            <a:off x="2915816" y="1876768"/>
            <a:ext cx="5286622" cy="2246769"/>
          </a:xfrm>
          <a:prstGeom prst="rect">
            <a:avLst/>
          </a:prstGeom>
          <a:noFill/>
        </p:spPr>
        <p:txBody>
          <a:bodyPr wrap="square" rtlCol="0">
            <a:spAutoFit/>
          </a:bodyPr>
          <a:lstStyle/>
          <a:p>
            <a:r>
              <a:rPr lang="tr-TR" sz="1400" dirty="0" smtClean="0">
                <a:solidFill>
                  <a:srgbClr val="2F5597"/>
                </a:solidFill>
                <a:latin typeface="Cambria" panose="02040503050406030204" pitchFamily="18" charset="0"/>
                <a:cs typeface="Adobe Devanagari" panose="02040503050201020203" pitchFamily="18" charset="0"/>
              </a:rPr>
              <a:t>Dr. </a:t>
            </a:r>
            <a:r>
              <a:rPr lang="tr-TR" sz="1400" dirty="0" err="1" smtClean="0">
                <a:solidFill>
                  <a:srgbClr val="2F5597"/>
                </a:solidFill>
                <a:latin typeface="Cambria" panose="02040503050406030204" pitchFamily="18" charset="0"/>
                <a:cs typeface="Adobe Devanagari" panose="02040503050201020203" pitchFamily="18" charset="0"/>
              </a:rPr>
              <a:t>Öğr</a:t>
            </a:r>
            <a:r>
              <a:rPr lang="tr-TR" sz="1400" dirty="0" smtClean="0">
                <a:solidFill>
                  <a:srgbClr val="2F5597"/>
                </a:solidFill>
                <a:latin typeface="Cambria" panose="02040503050406030204" pitchFamily="18" charset="0"/>
                <a:cs typeface="Adobe Devanagari" panose="02040503050201020203" pitchFamily="18" charset="0"/>
              </a:rPr>
              <a:t>. Üyesi Günay Deniz Dursun</a:t>
            </a:r>
          </a:p>
          <a:p>
            <a:r>
              <a:rPr lang="tr-TR" sz="1400" b="1" dirty="0">
                <a:solidFill>
                  <a:srgbClr val="FFC000"/>
                </a:solidFill>
                <a:latin typeface="Cambria" panose="02040503050406030204" pitchFamily="18" charset="0"/>
                <a:cs typeface="Adobe Devanagari" panose="02040503050201020203" pitchFamily="18" charset="0"/>
              </a:rPr>
              <a:t>İstanbul Aydın Üniversitesi</a:t>
            </a:r>
          </a:p>
          <a:p>
            <a:endParaRPr lang="tr-TR" sz="1400" dirty="0" smtClean="0">
              <a:solidFill>
                <a:srgbClr val="2F5597"/>
              </a:solidFill>
              <a:latin typeface="Cambria" panose="02040503050406030204" pitchFamily="18" charset="0"/>
              <a:cs typeface="Adobe Devanagari" panose="02040503050201020203" pitchFamily="18" charset="0"/>
            </a:endParaRPr>
          </a:p>
          <a:p>
            <a:r>
              <a:rPr lang="tr-TR" sz="1400" dirty="0" smtClean="0">
                <a:solidFill>
                  <a:srgbClr val="2F5597"/>
                </a:solidFill>
                <a:latin typeface="Cambria" panose="02040503050406030204" pitchFamily="18" charset="0"/>
                <a:cs typeface="Adobe Devanagari" panose="02040503050201020203" pitchFamily="18" charset="0"/>
              </a:rPr>
              <a:t>Dr. Burcu SAKIZ</a:t>
            </a:r>
          </a:p>
          <a:p>
            <a:r>
              <a:rPr lang="tr-TR" sz="1400" b="1" dirty="0" smtClean="0">
                <a:solidFill>
                  <a:srgbClr val="FFC000"/>
                </a:solidFill>
                <a:latin typeface="Cambria" panose="02040503050406030204" pitchFamily="18" charset="0"/>
                <a:cs typeface="Adobe Devanagari" panose="02040503050201020203" pitchFamily="18" charset="0"/>
              </a:rPr>
              <a:t>Türk Hava Yolları </a:t>
            </a:r>
            <a:r>
              <a:rPr lang="tr-TR" sz="1400" b="1" dirty="0">
                <a:solidFill>
                  <a:srgbClr val="FFC000"/>
                </a:solidFill>
                <a:latin typeface="Cambria" panose="02040503050406030204" pitchFamily="18" charset="0"/>
                <a:cs typeface="Adobe Devanagari" panose="02040503050201020203" pitchFamily="18" charset="0"/>
              </a:rPr>
              <a:t>AR-GE</a:t>
            </a:r>
            <a:r>
              <a:rPr lang="tr-TR" sz="1400" b="1" dirty="0" smtClean="0">
                <a:solidFill>
                  <a:srgbClr val="FFC000"/>
                </a:solidFill>
                <a:latin typeface="Cambria" panose="02040503050406030204" pitchFamily="18" charset="0"/>
                <a:cs typeface="Adobe Devanagari" panose="02040503050201020203" pitchFamily="18" charset="0"/>
              </a:rPr>
              <a:t> </a:t>
            </a:r>
            <a:r>
              <a:rPr lang="tr-TR" sz="1400" b="1" dirty="0">
                <a:solidFill>
                  <a:srgbClr val="FFC000"/>
                </a:solidFill>
                <a:latin typeface="Cambria" panose="02040503050406030204" pitchFamily="18" charset="0"/>
                <a:cs typeface="Adobe Devanagari" panose="02040503050201020203" pitchFamily="18" charset="0"/>
              </a:rPr>
              <a:t>Merkezi</a:t>
            </a:r>
          </a:p>
          <a:p>
            <a:endParaRPr lang="tr-TR" sz="1400" dirty="0" smtClean="0">
              <a:solidFill>
                <a:srgbClr val="006F51"/>
              </a:solidFill>
              <a:latin typeface="Cambria" panose="02040503050406030204" pitchFamily="18" charset="0"/>
              <a:cs typeface="Adobe Devanagari" panose="02040503050201020203" pitchFamily="18" charset="0"/>
            </a:endParaRPr>
          </a:p>
          <a:p>
            <a:r>
              <a:rPr lang="tr-TR" sz="1400" dirty="0" smtClean="0">
                <a:solidFill>
                  <a:srgbClr val="2F5597"/>
                </a:solidFill>
                <a:latin typeface="Cambria" panose="02040503050406030204" pitchFamily="18" charset="0"/>
                <a:cs typeface="Adobe Devanagari" panose="02040503050201020203" pitchFamily="18" charset="0"/>
              </a:rPr>
              <a:t>Semih SAKIZ</a:t>
            </a:r>
          </a:p>
          <a:p>
            <a:r>
              <a:rPr lang="tr-TR" sz="1400" b="1" dirty="0" err="1" smtClean="0">
                <a:solidFill>
                  <a:srgbClr val="FFC000"/>
                </a:solidFill>
                <a:latin typeface="Cambria" panose="02040503050406030204" pitchFamily="18" charset="0"/>
                <a:cs typeface="Adobe Devanagari" panose="02040503050201020203" pitchFamily="18" charset="0"/>
              </a:rPr>
              <a:t>Chief</a:t>
            </a:r>
            <a:r>
              <a:rPr lang="tr-TR" sz="1400" b="1" dirty="0" smtClean="0">
                <a:solidFill>
                  <a:srgbClr val="FFC000"/>
                </a:solidFill>
                <a:latin typeface="Cambria" panose="02040503050406030204" pitchFamily="18" charset="0"/>
                <a:cs typeface="Adobe Devanagari" panose="02040503050201020203" pitchFamily="18" charset="0"/>
              </a:rPr>
              <a:t> IT </a:t>
            </a:r>
            <a:r>
              <a:rPr lang="tr-TR" sz="1400" b="1" dirty="0" err="1" smtClean="0">
                <a:solidFill>
                  <a:srgbClr val="FFC000"/>
                </a:solidFill>
                <a:latin typeface="Cambria" panose="02040503050406030204" pitchFamily="18" charset="0"/>
                <a:cs typeface="Adobe Devanagari" panose="02040503050201020203" pitchFamily="18" charset="0"/>
              </a:rPr>
              <a:t>Architecht</a:t>
            </a:r>
            <a:r>
              <a:rPr lang="tr-TR" sz="1400" b="1" dirty="0" smtClean="0">
                <a:solidFill>
                  <a:srgbClr val="FFC000"/>
                </a:solidFill>
                <a:latin typeface="Cambria" panose="02040503050406030204" pitchFamily="18" charset="0"/>
                <a:cs typeface="Adobe Devanagari" panose="02040503050201020203" pitchFamily="18" charset="0"/>
              </a:rPr>
              <a:t> &amp; Manager</a:t>
            </a:r>
            <a:endParaRPr lang="tr-TR" sz="1400" dirty="0" smtClean="0">
              <a:solidFill>
                <a:srgbClr val="006F51"/>
              </a:solidFill>
              <a:latin typeface="Cambria" panose="02040503050406030204" pitchFamily="18" charset="0"/>
            </a:endParaRPr>
          </a:p>
          <a:p>
            <a:r>
              <a:rPr lang="tr-TR" sz="1400" dirty="0" smtClean="0">
                <a:solidFill>
                  <a:srgbClr val="2F5597"/>
                </a:solidFill>
                <a:latin typeface="Cambria" panose="02040503050406030204" pitchFamily="18" charset="0"/>
              </a:rPr>
              <a:t>	06.10.2018</a:t>
            </a:r>
            <a:endParaRPr lang="tr-TR" sz="1400" dirty="0">
              <a:solidFill>
                <a:srgbClr val="2F5597"/>
              </a:solidFill>
              <a:latin typeface="Cambria" panose="02040503050406030204" pitchFamily="18" charset="0"/>
            </a:endParaRPr>
          </a:p>
          <a:p>
            <a:endParaRPr lang="tr-TR" sz="1400" b="1" dirty="0">
              <a:solidFill>
                <a:srgbClr val="FFC000"/>
              </a:solidFill>
              <a:latin typeface="Cambria" panose="02040503050406030204" pitchFamily="18" charset="0"/>
              <a:cs typeface="Adobe Devanagari" panose="02040503050201020203"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79512" y="620688"/>
            <a:ext cx="8229600" cy="914400"/>
          </a:xfrm>
        </p:spPr>
        <p:txBody>
          <a:bodyPr>
            <a:normAutofit/>
          </a:bodyPr>
          <a:lstStyle/>
          <a:p>
            <a:r>
              <a:rPr lang="tr-TR" sz="2500" b="1" dirty="0" smtClean="0"/>
              <a:t>Blok Zinciri Yapıları</a:t>
            </a:r>
            <a:endParaRPr lang="en-US" sz="2500" b="1" dirty="0"/>
          </a:p>
        </p:txBody>
      </p:sp>
      <p:sp>
        <p:nvSpPr>
          <p:cNvPr id="4" name="Content Placeholder 3"/>
          <p:cNvSpPr>
            <a:spLocks noGrp="1"/>
          </p:cNvSpPr>
          <p:nvPr>
            <p:ph idx="1"/>
          </p:nvPr>
        </p:nvSpPr>
        <p:spPr>
          <a:xfrm>
            <a:off x="0" y="1077888"/>
            <a:ext cx="5483874" cy="5780112"/>
          </a:xfrm>
        </p:spPr>
        <p:txBody>
          <a:bodyPr>
            <a:noAutofit/>
          </a:bodyPr>
          <a:lstStyle/>
          <a:p>
            <a:pPr marL="0" indent="0">
              <a:buNone/>
            </a:pPr>
            <a:r>
              <a:rPr lang="tr-TR" sz="1300" dirty="0" smtClean="0">
                <a:latin typeface="Times New Roman" panose="02020603050405020304" pitchFamily="18" charset="0"/>
                <a:cs typeface="Times New Roman" panose="02020603050405020304" pitchFamily="18" charset="0"/>
              </a:rPr>
              <a:t>Blok </a:t>
            </a:r>
            <a:r>
              <a:rPr lang="tr-TR" sz="1300" dirty="0">
                <a:latin typeface="Times New Roman" panose="02020603050405020304" pitchFamily="18" charset="0"/>
                <a:cs typeface="Times New Roman" panose="02020603050405020304" pitchFamily="18" charset="0"/>
              </a:rPr>
              <a:t>zincirleri </a:t>
            </a:r>
            <a:endParaRPr lang="tr-TR" sz="13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1300" dirty="0" smtClean="0">
                <a:latin typeface="Times New Roman" panose="02020603050405020304" pitchFamily="18" charset="0"/>
                <a:cs typeface="Times New Roman" panose="02020603050405020304" pitchFamily="18" charset="0"/>
              </a:rPr>
              <a:t>herkese </a:t>
            </a:r>
            <a:r>
              <a:rPr lang="tr-TR" sz="1300" dirty="0">
                <a:latin typeface="Times New Roman" panose="02020603050405020304" pitchFamily="18" charset="0"/>
                <a:cs typeface="Times New Roman" panose="02020603050405020304" pitchFamily="18" charset="0"/>
              </a:rPr>
              <a:t>açık, </a:t>
            </a:r>
            <a:endParaRPr lang="tr-TR" sz="13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1300" dirty="0" smtClean="0">
                <a:latin typeface="Times New Roman" panose="02020603050405020304" pitchFamily="18" charset="0"/>
                <a:cs typeface="Times New Roman" panose="02020603050405020304" pitchFamily="18" charset="0"/>
              </a:rPr>
              <a:t>özel </a:t>
            </a:r>
            <a:r>
              <a:rPr lang="tr-TR" sz="1300" dirty="0">
                <a:latin typeface="Times New Roman" panose="02020603050405020304" pitchFamily="18" charset="0"/>
                <a:cs typeface="Times New Roman" panose="02020603050405020304" pitchFamily="18" charset="0"/>
              </a:rPr>
              <a:t>yada </a:t>
            </a:r>
            <a:endParaRPr lang="tr-TR" sz="13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1300" dirty="0" smtClean="0">
                <a:latin typeface="Times New Roman" panose="02020603050405020304" pitchFamily="18" charset="0"/>
                <a:cs typeface="Times New Roman" panose="02020603050405020304" pitchFamily="18" charset="0"/>
              </a:rPr>
              <a:t>karma </a:t>
            </a:r>
            <a:r>
              <a:rPr lang="tr-TR" sz="1300" dirty="0">
                <a:latin typeface="Times New Roman" panose="02020603050405020304" pitchFamily="18" charset="0"/>
                <a:cs typeface="Times New Roman" panose="02020603050405020304" pitchFamily="18" charset="0"/>
              </a:rPr>
              <a:t>(</a:t>
            </a:r>
            <a:r>
              <a:rPr lang="tr-TR" sz="1300" dirty="0" err="1">
                <a:latin typeface="Times New Roman" panose="02020603050405020304" pitchFamily="18" charset="0"/>
                <a:cs typeface="Times New Roman" panose="02020603050405020304" pitchFamily="18" charset="0"/>
              </a:rPr>
              <a:t>hibrid</a:t>
            </a:r>
            <a:r>
              <a:rPr lang="tr-TR" sz="1300" dirty="0">
                <a:latin typeface="Times New Roman" panose="02020603050405020304" pitchFamily="18" charset="0"/>
                <a:cs typeface="Times New Roman" panose="02020603050405020304" pitchFamily="18" charset="0"/>
              </a:rPr>
              <a:t>) yapıda olabilirler. </a:t>
            </a:r>
            <a:endParaRPr lang="tr-TR" sz="13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tr-TR" sz="1300" dirty="0" smtClean="0">
              <a:latin typeface="Times New Roman" panose="02020603050405020304" pitchFamily="18" charset="0"/>
              <a:cs typeface="Times New Roman" panose="02020603050405020304" pitchFamily="18" charset="0"/>
            </a:endParaRPr>
          </a:p>
          <a:p>
            <a:pPr marL="0" indent="0">
              <a:buNone/>
            </a:pPr>
            <a:r>
              <a:rPr lang="tr-TR" sz="1300" dirty="0" smtClean="0">
                <a:latin typeface="Times New Roman" panose="02020603050405020304" pitchFamily="18" charset="0"/>
                <a:cs typeface="Times New Roman" panose="02020603050405020304" pitchFamily="18" charset="0"/>
              </a:rPr>
              <a:t>Herkese </a:t>
            </a:r>
            <a:r>
              <a:rPr lang="tr-TR" sz="1300" dirty="0">
                <a:latin typeface="Times New Roman" panose="02020603050405020304" pitchFamily="18" charset="0"/>
                <a:cs typeface="Times New Roman" panose="02020603050405020304" pitchFamily="18" charset="0"/>
              </a:rPr>
              <a:t>açık olan (</a:t>
            </a:r>
            <a:r>
              <a:rPr lang="tr-TR" sz="1300" dirty="0" err="1">
                <a:latin typeface="Times New Roman" panose="02020603050405020304" pitchFamily="18" charset="0"/>
                <a:cs typeface="Times New Roman" panose="02020603050405020304" pitchFamily="18" charset="0"/>
              </a:rPr>
              <a:t>public</a:t>
            </a:r>
            <a:r>
              <a:rPr lang="tr-TR" sz="1300" dirty="0">
                <a:latin typeface="Times New Roman" panose="02020603050405020304" pitchFamily="18" charset="0"/>
                <a:cs typeface="Times New Roman" panose="02020603050405020304" pitchFamily="18" charset="0"/>
              </a:rPr>
              <a:t>) blok zincirlerine herkes katılabilirken, özel (izine dayanan) blok zincirleri için izin almak gerekliliği bulunmaktadır. İşletmelerin verilerini işleme ve raporlama bakımından hız ve gizliliğe dayanan bu tür blok zinciri kullanmayı tercih etmeleri teknolojik açıdan </a:t>
            </a:r>
            <a:r>
              <a:rPr lang="tr-TR" sz="1300" dirty="0" smtClean="0">
                <a:latin typeface="Times New Roman" panose="02020603050405020304" pitchFamily="18" charset="0"/>
                <a:cs typeface="Times New Roman" panose="02020603050405020304" pitchFamily="18" charset="0"/>
              </a:rPr>
              <a:t>mümkündür. Karma </a:t>
            </a:r>
            <a:r>
              <a:rPr lang="tr-TR" sz="1300" dirty="0">
                <a:latin typeface="Times New Roman" panose="02020603050405020304" pitchFamily="18" charset="0"/>
                <a:cs typeface="Times New Roman" panose="02020603050405020304" pitchFamily="18" charset="0"/>
              </a:rPr>
              <a:t>yapıda ise, herkese açık ve özel yapılar birlikte kullanılabilmektedir. </a:t>
            </a:r>
            <a:endParaRPr lang="tr-TR" sz="1300" dirty="0" smtClean="0">
              <a:latin typeface="Times New Roman" panose="02020603050405020304" pitchFamily="18" charset="0"/>
              <a:cs typeface="Times New Roman" panose="02020603050405020304" pitchFamily="18" charset="0"/>
            </a:endParaRPr>
          </a:p>
          <a:p>
            <a:pPr marL="0" indent="0">
              <a:buNone/>
            </a:pPr>
            <a:r>
              <a:rPr lang="tr-TR" sz="1300" dirty="0" smtClean="0">
                <a:latin typeface="Times New Roman" panose="02020603050405020304" pitchFamily="18" charset="0"/>
                <a:cs typeface="Times New Roman" panose="02020603050405020304" pitchFamily="18" charset="0"/>
              </a:rPr>
              <a:t>Örneğin </a:t>
            </a:r>
            <a:r>
              <a:rPr lang="tr-TR" sz="1300" u="sng" dirty="0">
                <a:latin typeface="Times New Roman" panose="02020603050405020304" pitchFamily="18" charset="0"/>
                <a:cs typeface="Times New Roman" panose="02020603050405020304" pitchFamily="18" charset="0"/>
              </a:rPr>
              <a:t>muhasebe </a:t>
            </a:r>
            <a:r>
              <a:rPr lang="tr-TR" sz="1300" u="sng" dirty="0" smtClean="0">
                <a:latin typeface="Times New Roman" panose="02020603050405020304" pitchFamily="18" charset="0"/>
                <a:cs typeface="Times New Roman" panose="02020603050405020304" pitchFamily="18" charset="0"/>
              </a:rPr>
              <a:t>süreçleri </a:t>
            </a:r>
            <a:r>
              <a:rPr lang="tr-TR" sz="1300" u="sng" dirty="0">
                <a:latin typeface="Times New Roman" panose="02020603050405020304" pitchFamily="18" charset="0"/>
                <a:cs typeface="Times New Roman" panose="02020603050405020304" pitchFamily="18" charset="0"/>
              </a:rPr>
              <a:t>için özel blok zinciri yapısı kullanılırken, halka açık raporlar için herkese açık blok zinciri modeli kullanılabilir</a:t>
            </a:r>
            <a:r>
              <a:rPr lang="tr-TR" sz="1300" dirty="0" smtClean="0">
                <a:latin typeface="Times New Roman" panose="02020603050405020304" pitchFamily="18" charset="0"/>
                <a:cs typeface="Times New Roman" panose="02020603050405020304" pitchFamily="18" charset="0"/>
              </a:rPr>
              <a:t>.</a:t>
            </a:r>
          </a:p>
          <a:p>
            <a:pPr marL="0" indent="0">
              <a:buNone/>
            </a:pPr>
            <a:endParaRPr lang="tr-TR" sz="1300" dirty="0" smtClean="0">
              <a:latin typeface="Times New Roman" panose="02020603050405020304" pitchFamily="18" charset="0"/>
              <a:cs typeface="Times New Roman" panose="02020603050405020304" pitchFamily="18" charset="0"/>
            </a:endParaRPr>
          </a:p>
          <a:p>
            <a:pPr marL="0" indent="0">
              <a:buNone/>
            </a:pPr>
            <a:r>
              <a:rPr lang="tr-TR" sz="1300" dirty="0" smtClean="0">
                <a:latin typeface="Times New Roman" panose="02020603050405020304" pitchFamily="18" charset="0"/>
                <a:cs typeface="Times New Roman" panose="02020603050405020304" pitchFamily="18" charset="0"/>
              </a:rPr>
              <a:t>Blok </a:t>
            </a:r>
            <a:r>
              <a:rPr lang="tr-TR" sz="1300" dirty="0">
                <a:latin typeface="Times New Roman" panose="02020603050405020304" pitchFamily="18" charset="0"/>
                <a:cs typeface="Times New Roman" panose="02020603050405020304" pitchFamily="18" charset="0"/>
              </a:rPr>
              <a:t>zincirinin 3 temel bileşeni bulunmaktadır: </a:t>
            </a:r>
            <a:endParaRPr lang="tr-TR" sz="13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1300" b="1" dirty="0" smtClean="0">
                <a:latin typeface="Times New Roman" panose="02020603050405020304" pitchFamily="18" charset="0"/>
                <a:cs typeface="Times New Roman" panose="02020603050405020304" pitchFamily="18" charset="0"/>
              </a:rPr>
              <a:t>Bloklar</a:t>
            </a:r>
            <a:r>
              <a:rPr lang="tr-TR" sz="1300" dirty="0">
                <a:latin typeface="Times New Roman" panose="02020603050405020304" pitchFamily="18" charset="0"/>
                <a:cs typeface="Times New Roman" panose="02020603050405020304" pitchFamily="18" charset="0"/>
              </a:rPr>
              <a:t>, </a:t>
            </a:r>
            <a:endParaRPr lang="tr-TR" sz="13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1300" b="1" dirty="0" smtClean="0">
                <a:latin typeface="Times New Roman" panose="02020603050405020304" pitchFamily="18" charset="0"/>
                <a:cs typeface="Times New Roman" panose="02020603050405020304" pitchFamily="18" charset="0"/>
              </a:rPr>
              <a:t>Dağıtık </a:t>
            </a:r>
            <a:r>
              <a:rPr lang="tr-TR" sz="1300" b="1" dirty="0">
                <a:latin typeface="Times New Roman" panose="02020603050405020304" pitchFamily="18" charset="0"/>
                <a:cs typeface="Times New Roman" panose="02020603050405020304" pitchFamily="18" charset="0"/>
              </a:rPr>
              <a:t>ağ ve veri tabanı</a:t>
            </a:r>
            <a:r>
              <a:rPr lang="tr-TR" sz="1300" dirty="0">
                <a:latin typeface="Times New Roman" panose="02020603050405020304" pitchFamily="18" charset="0"/>
                <a:cs typeface="Times New Roman" panose="02020603050405020304" pitchFamily="18" charset="0"/>
              </a:rPr>
              <a:t>, </a:t>
            </a:r>
            <a:endParaRPr lang="tr-TR" sz="13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1300" b="1" dirty="0" smtClean="0">
                <a:latin typeface="Times New Roman" panose="02020603050405020304" pitchFamily="18" charset="0"/>
                <a:cs typeface="Times New Roman" panose="02020603050405020304" pitchFamily="18" charset="0"/>
              </a:rPr>
              <a:t>Mutabakat </a:t>
            </a:r>
            <a:r>
              <a:rPr lang="tr-TR" sz="1300" b="1" dirty="0">
                <a:latin typeface="Times New Roman" panose="02020603050405020304" pitchFamily="18" charset="0"/>
                <a:cs typeface="Times New Roman" panose="02020603050405020304" pitchFamily="18" charset="0"/>
              </a:rPr>
              <a:t>mekanizması </a:t>
            </a:r>
            <a:r>
              <a:rPr lang="tr-TR" sz="1300" b="1" dirty="0" smtClean="0">
                <a:latin typeface="Times New Roman" panose="02020603050405020304" pitchFamily="18" charset="0"/>
                <a:cs typeface="Times New Roman" panose="02020603050405020304" pitchFamily="18" charset="0"/>
              </a:rPr>
              <a:t>.</a:t>
            </a:r>
            <a:endParaRPr lang="tr-TR" sz="1300" b="1" dirty="0">
              <a:latin typeface="Times New Roman" panose="02020603050405020304" pitchFamily="18" charset="0"/>
              <a:cs typeface="Times New Roman" panose="02020603050405020304" pitchFamily="18" charset="0"/>
            </a:endParaRPr>
          </a:p>
          <a:p>
            <a:pPr marL="0" indent="0">
              <a:buNone/>
            </a:pPr>
            <a:endParaRPr lang="tr-TR" sz="1300" dirty="0" smtClean="0">
              <a:latin typeface="Times New Roman" panose="02020603050405020304" pitchFamily="18" charset="0"/>
              <a:cs typeface="Times New Roman" panose="02020603050405020304" pitchFamily="18" charset="0"/>
            </a:endParaRPr>
          </a:p>
          <a:p>
            <a:pPr marL="0" indent="0">
              <a:buNone/>
            </a:pPr>
            <a:r>
              <a:rPr lang="tr-TR" sz="1300" dirty="0" smtClean="0">
                <a:latin typeface="Times New Roman" panose="02020603050405020304" pitchFamily="18" charset="0"/>
                <a:cs typeface="Times New Roman" panose="02020603050405020304" pitchFamily="18" charset="0"/>
              </a:rPr>
              <a:t> </a:t>
            </a:r>
            <a:endParaRPr lang="tr-TR" sz="1300" dirty="0">
              <a:latin typeface="Times New Roman" panose="02020603050405020304" pitchFamily="18" charset="0"/>
              <a:cs typeface="Times New Roman" panose="02020603050405020304" pitchFamily="18" charset="0"/>
            </a:endParaRPr>
          </a:p>
          <a:p>
            <a:pPr marL="0" indent="0">
              <a:buNone/>
            </a:pPr>
            <a:endParaRPr lang="tr-TR" sz="1300" dirty="0">
              <a:latin typeface="Times New Roman" panose="02020603050405020304" pitchFamily="18" charset="0"/>
              <a:cs typeface="Times New Roman" panose="02020603050405020304" pitchFamily="18" charset="0"/>
            </a:endParaRPr>
          </a:p>
          <a:p>
            <a:pPr marL="0" indent="0">
              <a:buNone/>
            </a:pPr>
            <a:endParaRPr lang="tr-TR" sz="13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tr-TR" sz="13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5508104" y="888834"/>
            <a:ext cx="3528392" cy="1605033"/>
          </a:xfrm>
          <a:prstGeom prst="rect">
            <a:avLst/>
          </a:prstGeom>
        </p:spPr>
      </p:pic>
      <p:sp>
        <p:nvSpPr>
          <p:cNvPr id="6" name="Subtitle 2"/>
          <p:cNvSpPr txBox="1">
            <a:spLocks/>
          </p:cNvSpPr>
          <p:nvPr/>
        </p:nvSpPr>
        <p:spPr>
          <a:xfrm>
            <a:off x="5226287" y="588205"/>
            <a:ext cx="3528392" cy="397789"/>
          </a:xfrm>
          <a:prstGeom prst="rect">
            <a:avLst/>
          </a:prstGeom>
          <a:noFill/>
        </p:spPr>
        <p:txBody>
          <a:bodyPr lIns="10800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nSpc>
                <a:spcPct val="100000"/>
              </a:lnSpc>
              <a:spcBef>
                <a:spcPts val="0"/>
              </a:spcBef>
              <a:buClr>
                <a:srgbClr val="0EBEA9"/>
              </a:buClr>
              <a:buFont typeface="+mj-lt"/>
              <a:buAutoNum type="arabicPeriod"/>
            </a:pPr>
            <a:r>
              <a:rPr lang="tr-TR" sz="1100" dirty="0" smtClean="0">
                <a:solidFill>
                  <a:schemeClr val="tx1">
                    <a:lumMod val="65000"/>
                    <a:lumOff val="35000"/>
                  </a:schemeClr>
                </a:solidFill>
                <a:latin typeface="Times New Roman" panose="02020603050405020304" pitchFamily="18" charset="0"/>
                <a:cs typeface="Times New Roman" panose="02020603050405020304" pitchFamily="18" charset="0"/>
              </a:rPr>
              <a:t>Mevcut Bankaların Kullandığı Merkezi Model</a:t>
            </a:r>
          </a:p>
        </p:txBody>
      </p:sp>
      <p:pic>
        <p:nvPicPr>
          <p:cNvPr id="7" name="Picture 6"/>
          <p:cNvPicPr>
            <a:picLocks noChangeAspect="1"/>
          </p:cNvPicPr>
          <p:nvPr/>
        </p:nvPicPr>
        <p:blipFill>
          <a:blip r:embed="rId6"/>
          <a:stretch>
            <a:fillRect/>
          </a:stretch>
        </p:blipFill>
        <p:spPr>
          <a:xfrm>
            <a:off x="5508104" y="2852938"/>
            <a:ext cx="3528392" cy="1654463"/>
          </a:xfrm>
          <a:prstGeom prst="rect">
            <a:avLst/>
          </a:prstGeom>
        </p:spPr>
      </p:pic>
      <p:sp>
        <p:nvSpPr>
          <p:cNvPr id="9" name="Subtitle 2"/>
          <p:cNvSpPr txBox="1">
            <a:spLocks/>
          </p:cNvSpPr>
          <p:nvPr/>
        </p:nvSpPr>
        <p:spPr>
          <a:xfrm>
            <a:off x="5724128" y="2536606"/>
            <a:ext cx="2243691" cy="273594"/>
          </a:xfrm>
          <a:prstGeom prst="rect">
            <a:avLst/>
          </a:prstGeom>
          <a:noFill/>
        </p:spPr>
        <p:txBody>
          <a:bodyPr lIns="10800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nSpc>
                <a:spcPct val="100000"/>
              </a:lnSpc>
              <a:spcBef>
                <a:spcPts val="0"/>
              </a:spcBef>
              <a:buClr>
                <a:srgbClr val="0EBEA9"/>
              </a:buClr>
              <a:buFont typeface="+mj-lt"/>
              <a:buAutoNum type="arabicPeriod" startAt="2"/>
            </a:pPr>
            <a:r>
              <a:rPr lang="tr-TR" sz="1100" dirty="0" err="1" smtClean="0">
                <a:solidFill>
                  <a:schemeClr val="tx1">
                    <a:lumMod val="65000"/>
                    <a:lumOff val="35000"/>
                  </a:schemeClr>
                </a:solidFill>
                <a:latin typeface="Times New Roman" panose="02020603050405020304" pitchFamily="18" charset="0"/>
                <a:cs typeface="Times New Roman" panose="02020603050405020304" pitchFamily="18" charset="0"/>
              </a:rPr>
              <a:t>Bitcoin’in</a:t>
            </a:r>
            <a:r>
              <a:rPr lang="tr-TR" sz="1100" dirty="0" smtClean="0">
                <a:solidFill>
                  <a:schemeClr val="tx1">
                    <a:lumMod val="65000"/>
                    <a:lumOff val="35000"/>
                  </a:schemeClr>
                </a:solidFill>
                <a:latin typeface="Times New Roman" panose="02020603050405020304" pitchFamily="18" charset="0"/>
                <a:cs typeface="Times New Roman" panose="02020603050405020304" pitchFamily="18" charset="0"/>
              </a:rPr>
              <a:t> Kullandığı </a:t>
            </a:r>
            <a:r>
              <a:rPr lang="tr-TR" sz="1100" dirty="0">
                <a:solidFill>
                  <a:schemeClr val="tx1">
                    <a:lumMod val="65000"/>
                    <a:lumOff val="35000"/>
                  </a:schemeClr>
                </a:solidFill>
                <a:latin typeface="Times New Roman" panose="02020603050405020304" pitchFamily="18" charset="0"/>
                <a:cs typeface="Times New Roman" panose="02020603050405020304" pitchFamily="18" charset="0"/>
              </a:rPr>
              <a:t>M</a:t>
            </a:r>
            <a:r>
              <a:rPr lang="tr-TR" sz="1100" dirty="0" smtClean="0">
                <a:solidFill>
                  <a:schemeClr val="tx1">
                    <a:lumMod val="65000"/>
                    <a:lumOff val="35000"/>
                  </a:schemeClr>
                </a:solidFill>
                <a:latin typeface="Times New Roman" panose="02020603050405020304" pitchFamily="18" charset="0"/>
                <a:cs typeface="Times New Roman" panose="02020603050405020304" pitchFamily="18" charset="0"/>
              </a:rPr>
              <a:t>odel</a:t>
            </a:r>
          </a:p>
        </p:txBody>
      </p:sp>
      <p:pic>
        <p:nvPicPr>
          <p:cNvPr id="10" name="Picture 9"/>
          <p:cNvPicPr>
            <a:picLocks noChangeAspect="1"/>
          </p:cNvPicPr>
          <p:nvPr/>
        </p:nvPicPr>
        <p:blipFill>
          <a:blip r:embed="rId7"/>
          <a:stretch>
            <a:fillRect/>
          </a:stretch>
        </p:blipFill>
        <p:spPr>
          <a:xfrm>
            <a:off x="5508104" y="5033190"/>
            <a:ext cx="3528392" cy="1780186"/>
          </a:xfrm>
          <a:prstGeom prst="rect">
            <a:avLst/>
          </a:prstGeom>
        </p:spPr>
      </p:pic>
      <p:sp>
        <p:nvSpPr>
          <p:cNvPr id="11" name="Subtitle 2"/>
          <p:cNvSpPr txBox="1">
            <a:spLocks/>
          </p:cNvSpPr>
          <p:nvPr/>
        </p:nvSpPr>
        <p:spPr>
          <a:xfrm>
            <a:off x="5843914" y="4507401"/>
            <a:ext cx="3168352" cy="725529"/>
          </a:xfrm>
          <a:prstGeom prst="rect">
            <a:avLst/>
          </a:prstGeom>
          <a:noFill/>
        </p:spPr>
        <p:txBody>
          <a:bodyPr lIns="10800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nSpc>
                <a:spcPct val="100000"/>
              </a:lnSpc>
              <a:spcBef>
                <a:spcPts val="0"/>
              </a:spcBef>
              <a:buClr>
                <a:srgbClr val="0EBEA9"/>
              </a:buClr>
              <a:buFont typeface="+mj-lt"/>
              <a:buAutoNum type="arabicPeriod" startAt="3"/>
            </a:pPr>
            <a:r>
              <a:rPr lang="tr-TR" sz="1100" dirty="0" smtClean="0">
                <a:solidFill>
                  <a:schemeClr val="tx1">
                    <a:lumMod val="65000"/>
                    <a:lumOff val="35000"/>
                  </a:schemeClr>
                </a:solidFill>
                <a:latin typeface="Times New Roman" panose="02020603050405020304" pitchFamily="18" charset="0"/>
                <a:cs typeface="Times New Roman" panose="02020603050405020304" pitchFamily="18" charset="0"/>
              </a:rPr>
              <a:t>Bankaların </a:t>
            </a:r>
            <a:r>
              <a:rPr lang="tr-TR" sz="1100" dirty="0" err="1" smtClean="0">
                <a:solidFill>
                  <a:schemeClr val="tx1">
                    <a:lumMod val="65000"/>
                    <a:lumOff val="35000"/>
                  </a:schemeClr>
                </a:solidFill>
                <a:latin typeface="Times New Roman" panose="02020603050405020304" pitchFamily="18" charset="0"/>
                <a:cs typeface="Times New Roman" panose="02020603050405020304" pitchFamily="18" charset="0"/>
              </a:rPr>
              <a:t>Blockchain</a:t>
            </a:r>
            <a:r>
              <a:rPr lang="tr-TR" sz="1100" dirty="0" smtClean="0">
                <a:solidFill>
                  <a:schemeClr val="tx1">
                    <a:lumMod val="65000"/>
                    <a:lumOff val="35000"/>
                  </a:schemeClr>
                </a:solidFill>
                <a:latin typeface="Times New Roman" panose="02020603050405020304" pitchFamily="18" charset="0"/>
                <a:cs typeface="Times New Roman" panose="02020603050405020304" pitchFamily="18" charset="0"/>
              </a:rPr>
              <a:t> Teknolojisini Kullanmak İstediği Model</a:t>
            </a:r>
          </a:p>
        </p:txBody>
      </p:sp>
    </p:spTree>
    <p:custDataLst>
      <p:tags r:id="rId1"/>
    </p:custDataLst>
    <p:extLst>
      <p:ext uri="{BB962C8B-B14F-4D97-AF65-F5344CB8AC3E}">
        <p14:creationId xmlns:p14="http://schemas.microsoft.com/office/powerpoint/2010/main" val="76949127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79512" y="620688"/>
            <a:ext cx="8229600" cy="914400"/>
          </a:xfrm>
        </p:spPr>
        <p:txBody>
          <a:bodyPr>
            <a:normAutofit/>
          </a:bodyPr>
          <a:lstStyle/>
          <a:p>
            <a:r>
              <a:rPr lang="tr-TR" sz="2500" b="1" dirty="0" smtClean="0"/>
              <a:t>Blok Zinciri Bileşenleri</a:t>
            </a:r>
            <a:endParaRPr lang="en-US" sz="2500" b="1" dirty="0"/>
          </a:p>
        </p:txBody>
      </p:sp>
      <p:sp>
        <p:nvSpPr>
          <p:cNvPr id="4" name="Content Placeholder 3"/>
          <p:cNvSpPr>
            <a:spLocks noGrp="1"/>
          </p:cNvSpPr>
          <p:nvPr>
            <p:ph idx="1"/>
          </p:nvPr>
        </p:nvSpPr>
        <p:spPr>
          <a:xfrm>
            <a:off x="0" y="1077888"/>
            <a:ext cx="9036496" cy="5663480"/>
          </a:xfrm>
        </p:spPr>
        <p:txBody>
          <a:bodyPr>
            <a:noAutofit/>
          </a:bodyPr>
          <a:lstStyle/>
          <a:p>
            <a:pPr marL="0" indent="0">
              <a:buNone/>
            </a:pPr>
            <a:r>
              <a:rPr lang="tr-TR" sz="1200" b="1" dirty="0" smtClean="0">
                <a:latin typeface="Times New Roman" panose="02020603050405020304" pitchFamily="18" charset="0"/>
                <a:cs typeface="Times New Roman" panose="02020603050405020304" pitchFamily="18" charset="0"/>
              </a:rPr>
              <a:t>1- </a:t>
            </a:r>
            <a:r>
              <a:rPr lang="tr-TR" sz="1200" b="1" dirty="0" smtClean="0">
                <a:latin typeface="Times New Roman" panose="02020603050405020304" pitchFamily="18" charset="0"/>
                <a:cs typeface="Times New Roman" panose="02020603050405020304" pitchFamily="18" charset="0"/>
              </a:rPr>
              <a:t>Blok</a:t>
            </a:r>
            <a:r>
              <a:rPr lang="tr-TR" sz="1200" dirty="0">
                <a:latin typeface="Times New Roman" panose="02020603050405020304" pitchFamily="18" charset="0"/>
                <a:cs typeface="Times New Roman" panose="02020603050405020304" pitchFamily="18" charset="0"/>
              </a:rPr>
              <a:t>: Bloklar, verilerin saklandığı yapılardır. Her bir bilginin bloklar halinde, gelişmiş şifreleme algoritmalarıyla, birbirine bağlanarak kaydedildiği bloklar, bir ağ üzerinde bulunan dağıtık veri tabanını oluşturmaktadırlar. </a:t>
            </a:r>
            <a:r>
              <a:rPr lang="tr-TR" sz="1200" dirty="0" smtClean="0">
                <a:latin typeface="Times New Roman" panose="02020603050405020304" pitchFamily="18" charset="0"/>
                <a:cs typeface="Times New Roman" panose="02020603050405020304" pitchFamily="18" charset="0"/>
              </a:rPr>
              <a:t>Bloklar</a:t>
            </a:r>
            <a:r>
              <a:rPr lang="tr-TR" sz="1200" dirty="0">
                <a:latin typeface="Times New Roman" panose="02020603050405020304" pitchFamily="18" charset="0"/>
                <a:cs typeface="Times New Roman" panose="02020603050405020304" pitchFamily="18" charset="0"/>
              </a:rPr>
              <a:t>, kendilerinden önceki bloğa ait özetleme (</a:t>
            </a:r>
            <a:r>
              <a:rPr lang="tr-TR" sz="1200" dirty="0" err="1">
                <a:latin typeface="Times New Roman" panose="02020603050405020304" pitchFamily="18" charset="0"/>
                <a:cs typeface="Times New Roman" panose="02020603050405020304" pitchFamily="18" charset="0"/>
              </a:rPr>
              <a:t>hash</a:t>
            </a:r>
            <a:r>
              <a:rPr lang="tr-TR" sz="1200" dirty="0">
                <a:latin typeface="Times New Roman" panose="02020603050405020304" pitchFamily="18" charset="0"/>
                <a:cs typeface="Times New Roman" panose="02020603050405020304" pitchFamily="18" charset="0"/>
              </a:rPr>
              <a:t>) bilgisini içermekte ve bu bilgiyi kendisine ait özetleme bilgisini oluşturmakta kullanmaktadırlar. Blok zinciri, blok halinde birbirine zincirlenmiş </a:t>
            </a:r>
            <a:r>
              <a:rPr lang="tr-TR" sz="1200" dirty="0" err="1">
                <a:latin typeface="Times New Roman" panose="02020603050405020304" pitchFamily="18" charset="0"/>
                <a:cs typeface="Times New Roman" panose="02020603050405020304" pitchFamily="18" charset="0"/>
              </a:rPr>
              <a:t>veriyapıları</a:t>
            </a:r>
            <a:r>
              <a:rPr lang="tr-TR" sz="1200" dirty="0">
                <a:latin typeface="Times New Roman" panose="02020603050405020304" pitchFamily="18" charset="0"/>
                <a:cs typeface="Times New Roman" panose="02020603050405020304" pitchFamily="18" charset="0"/>
              </a:rPr>
              <a:t> olarak tanımlanabilse de, daha doğru ifadesi güvenli bir ağ üzerinde depolanan dağıtık hesap defteri (</a:t>
            </a:r>
            <a:r>
              <a:rPr lang="tr-TR" sz="1200" dirty="0" err="1">
                <a:latin typeface="Times New Roman" panose="02020603050405020304" pitchFamily="18" charset="0"/>
                <a:cs typeface="Times New Roman" panose="02020603050405020304" pitchFamily="18" charset="0"/>
              </a:rPr>
              <a:t>distributed</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ledger</a:t>
            </a:r>
            <a:r>
              <a:rPr lang="tr-TR" sz="1200" dirty="0">
                <a:latin typeface="Times New Roman" panose="02020603050405020304" pitchFamily="18" charset="0"/>
                <a:cs typeface="Times New Roman" panose="02020603050405020304" pitchFamily="18" charset="0"/>
              </a:rPr>
              <a:t>) teknolojisi olarak </a:t>
            </a:r>
            <a:r>
              <a:rPr lang="tr-TR" sz="1200" dirty="0" smtClean="0">
                <a:latin typeface="Times New Roman" panose="02020603050405020304" pitchFamily="18" charset="0"/>
                <a:cs typeface="Times New Roman" panose="02020603050405020304" pitchFamily="18" charset="0"/>
              </a:rPr>
              <a:t>yapılabilmektedir. </a:t>
            </a:r>
            <a:r>
              <a:rPr lang="tr-TR" sz="1200" dirty="0">
                <a:latin typeface="Times New Roman" panose="02020603050405020304" pitchFamily="18" charset="0"/>
                <a:cs typeface="Times New Roman" panose="02020603050405020304" pitchFamily="18" charset="0"/>
              </a:rPr>
              <a:t>Blok zincirinin Bütün bu bilgiler ana olarak, bir önceki bloğa ait özetleme (</a:t>
            </a:r>
            <a:r>
              <a:rPr lang="tr-TR" sz="1200" dirty="0" err="1">
                <a:latin typeface="Times New Roman" panose="02020603050405020304" pitchFamily="18" charset="0"/>
                <a:cs typeface="Times New Roman" panose="02020603050405020304" pitchFamily="18" charset="0"/>
              </a:rPr>
              <a:t>hash</a:t>
            </a:r>
            <a:r>
              <a:rPr lang="tr-TR" sz="1200" dirty="0">
                <a:latin typeface="Times New Roman" panose="02020603050405020304" pitchFamily="18" charset="0"/>
                <a:cs typeface="Times New Roman" panose="02020603050405020304" pitchFamily="18" charset="0"/>
              </a:rPr>
              <a:t>) değeri, blok içindeki verilere ait </a:t>
            </a:r>
            <a:r>
              <a:rPr lang="tr-TR" sz="1200" dirty="0" err="1">
                <a:latin typeface="Times New Roman" panose="02020603050405020304" pitchFamily="18" charset="0"/>
                <a:cs typeface="Times New Roman" panose="02020603050405020304" pitchFamily="18" charset="0"/>
              </a:rPr>
              <a:t>Merkle</a:t>
            </a:r>
            <a:r>
              <a:rPr lang="tr-TR" sz="1200" dirty="0">
                <a:latin typeface="Times New Roman" panose="02020603050405020304" pitchFamily="18" charset="0"/>
                <a:cs typeface="Times New Roman" panose="02020603050405020304" pitchFamily="18" charset="0"/>
              </a:rPr>
              <a:t> kök değeri adı verilen, tüm verilerden tek bir özetleme verisine erişim değeri, zaman bilgisi (</a:t>
            </a:r>
            <a:r>
              <a:rPr lang="tr-TR" sz="1200" dirty="0" err="1">
                <a:latin typeface="Times New Roman" panose="02020603050405020304" pitchFamily="18" charset="0"/>
                <a:cs typeface="Times New Roman" panose="02020603050405020304" pitchFamily="18" charset="0"/>
              </a:rPr>
              <a:t>timestamp</a:t>
            </a:r>
            <a:r>
              <a:rPr lang="tr-TR" sz="1200" dirty="0">
                <a:latin typeface="Times New Roman" panose="02020603050405020304" pitchFamily="18" charset="0"/>
                <a:cs typeface="Times New Roman" panose="02020603050405020304" pitchFamily="18" charset="0"/>
              </a:rPr>
              <a:t>) ve istenilen blok özetleme değerini üretmek amacı ile kullanılan değiştirilebilen sayı değeri olan </a:t>
            </a:r>
            <a:r>
              <a:rPr lang="tr-TR" sz="1200" dirty="0" err="1">
                <a:latin typeface="Times New Roman" panose="02020603050405020304" pitchFamily="18" charset="0"/>
                <a:cs typeface="Times New Roman" panose="02020603050405020304" pitchFamily="18" charset="0"/>
              </a:rPr>
              <a:t>Nonce</a:t>
            </a:r>
            <a:r>
              <a:rPr lang="tr-TR" sz="1200" dirty="0">
                <a:latin typeface="Times New Roman" panose="02020603050405020304" pitchFamily="18" charset="0"/>
                <a:cs typeface="Times New Roman" panose="02020603050405020304" pitchFamily="18" charset="0"/>
              </a:rPr>
              <a:t> değerinden oluşmaktadır. Oluşturulan blok ağ üzerindeki diğer katılımcılar tarafından doğrulandıktan sonra bir kopyası alınır. Bu sayede ağ üzerindeki bütün katılımcılar senkronize </a:t>
            </a:r>
            <a:r>
              <a:rPr lang="tr-TR" sz="1200" dirty="0" smtClean="0">
                <a:latin typeface="Times New Roman" panose="02020603050405020304" pitchFamily="18" charset="0"/>
                <a:cs typeface="Times New Roman" panose="02020603050405020304" pitchFamily="18" charset="0"/>
              </a:rPr>
              <a:t>olmaktadır</a:t>
            </a:r>
            <a:r>
              <a:rPr lang="tr-TR" sz="1200" dirty="0">
                <a:latin typeface="Times New Roman" panose="02020603050405020304" pitchFamily="18" charset="0"/>
                <a:cs typeface="Times New Roman" panose="02020603050405020304" pitchFamily="18" charset="0"/>
              </a:rPr>
              <a:t>. Her bir blok, bir başlık (</a:t>
            </a:r>
            <a:r>
              <a:rPr lang="tr-TR" sz="1200" dirty="0" err="1">
                <a:latin typeface="Times New Roman" panose="02020603050405020304" pitchFamily="18" charset="0"/>
                <a:cs typeface="Times New Roman" panose="02020603050405020304" pitchFamily="18" charset="0"/>
              </a:rPr>
              <a:t>header</a:t>
            </a:r>
            <a:r>
              <a:rPr lang="tr-TR" sz="1200" dirty="0">
                <a:latin typeface="Times New Roman" panose="02020603050405020304" pitchFamily="18" charset="0"/>
                <a:cs typeface="Times New Roman" panose="02020603050405020304" pitchFamily="18" charset="0"/>
              </a:rPr>
              <a:t>) ve verileri barındıran bir yapıdan oluşmaktadır.</a:t>
            </a:r>
            <a:endParaRPr lang="tr-TR" sz="1200" dirty="0" smtClean="0">
              <a:latin typeface="Times New Roman" panose="02020603050405020304" pitchFamily="18" charset="0"/>
              <a:cs typeface="Times New Roman" panose="02020603050405020304" pitchFamily="18" charset="0"/>
            </a:endParaRPr>
          </a:p>
          <a:p>
            <a:r>
              <a:rPr lang="tr-TR" sz="1200" b="1" dirty="0">
                <a:latin typeface="Times New Roman" panose="02020603050405020304" pitchFamily="18" charset="0"/>
                <a:cs typeface="Times New Roman" panose="02020603050405020304" pitchFamily="18" charset="0"/>
              </a:rPr>
              <a:t>Blok =</a:t>
            </a:r>
            <a:r>
              <a:rPr lang="tr-TR" sz="1200" dirty="0">
                <a:latin typeface="Times New Roman" panose="02020603050405020304" pitchFamily="18" charset="0"/>
                <a:cs typeface="Times New Roman" panose="02020603050405020304" pitchFamily="18" charset="0"/>
              </a:rPr>
              <a:t> Başlık (</a:t>
            </a:r>
            <a:r>
              <a:rPr lang="tr-TR" sz="1200" dirty="0" err="1">
                <a:latin typeface="Times New Roman" panose="02020603050405020304" pitchFamily="18" charset="0"/>
                <a:cs typeface="Times New Roman" panose="02020603050405020304" pitchFamily="18" charset="0"/>
              </a:rPr>
              <a:t>Header</a:t>
            </a:r>
            <a:r>
              <a:rPr lang="tr-TR" sz="1200" dirty="0">
                <a:latin typeface="Times New Roman" panose="02020603050405020304" pitchFamily="18" charset="0"/>
                <a:cs typeface="Times New Roman" panose="02020603050405020304" pitchFamily="18" charset="0"/>
              </a:rPr>
              <a:t>) + </a:t>
            </a:r>
            <a:r>
              <a:rPr lang="tr-TR" sz="1200" dirty="0" smtClean="0">
                <a:latin typeface="Times New Roman" panose="02020603050405020304" pitchFamily="18" charset="0"/>
                <a:cs typeface="Times New Roman" panose="02020603050405020304" pitchFamily="18" charset="0"/>
              </a:rPr>
              <a:t>Veri   	</a:t>
            </a:r>
            <a:r>
              <a:rPr lang="tr-TR" sz="1200" b="1" dirty="0" smtClean="0">
                <a:latin typeface="Times New Roman" panose="02020603050405020304" pitchFamily="18" charset="0"/>
                <a:cs typeface="Times New Roman" panose="02020603050405020304" pitchFamily="18" charset="0"/>
              </a:rPr>
              <a:t>Başlık </a:t>
            </a:r>
            <a:r>
              <a:rPr lang="tr-TR" sz="1200" b="1" dirty="0">
                <a:latin typeface="Times New Roman" panose="02020603050405020304" pitchFamily="18" charset="0"/>
                <a:cs typeface="Times New Roman" panose="02020603050405020304" pitchFamily="18" charset="0"/>
              </a:rPr>
              <a:t>(</a:t>
            </a:r>
            <a:r>
              <a:rPr lang="tr-TR" sz="1200" b="1" dirty="0" err="1">
                <a:latin typeface="Times New Roman" panose="02020603050405020304" pitchFamily="18" charset="0"/>
                <a:cs typeface="Times New Roman" panose="02020603050405020304" pitchFamily="18" charset="0"/>
              </a:rPr>
              <a:t>Header</a:t>
            </a:r>
            <a:r>
              <a:rPr lang="tr-TR" sz="1200" b="1" dirty="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Hash</a:t>
            </a:r>
            <a:r>
              <a:rPr lang="tr-TR" sz="1200" dirty="0">
                <a:latin typeface="Times New Roman" panose="02020603050405020304" pitchFamily="18" charset="0"/>
                <a:cs typeface="Times New Roman" panose="02020603050405020304" pitchFamily="18" charset="0"/>
              </a:rPr>
              <a:t> (Özet) Değeri + </a:t>
            </a:r>
            <a:r>
              <a:rPr lang="tr-TR" sz="1200" dirty="0" err="1">
                <a:latin typeface="Times New Roman" panose="02020603050405020304" pitchFamily="18" charset="0"/>
                <a:cs typeface="Times New Roman" panose="02020603050405020304" pitchFamily="18" charset="0"/>
              </a:rPr>
              <a:t>Merkle</a:t>
            </a:r>
            <a:r>
              <a:rPr lang="tr-TR" sz="1200" dirty="0">
                <a:latin typeface="Times New Roman" panose="02020603050405020304" pitchFamily="18" charset="0"/>
                <a:cs typeface="Times New Roman" panose="02020603050405020304" pitchFamily="18" charset="0"/>
              </a:rPr>
              <a:t> Kök Değeri + Zaman Bilgisi + </a:t>
            </a:r>
            <a:r>
              <a:rPr lang="tr-TR" sz="1200" dirty="0" err="1">
                <a:latin typeface="Times New Roman" panose="02020603050405020304" pitchFamily="18" charset="0"/>
                <a:cs typeface="Times New Roman" panose="02020603050405020304" pitchFamily="18" charset="0"/>
              </a:rPr>
              <a:t>Nonce</a:t>
            </a:r>
            <a:r>
              <a:rPr lang="tr-TR" sz="1200" dirty="0">
                <a:latin typeface="Times New Roman" panose="02020603050405020304" pitchFamily="18" charset="0"/>
                <a:cs typeface="Times New Roman" panose="02020603050405020304" pitchFamily="18" charset="0"/>
              </a:rPr>
              <a:t> Değeri </a:t>
            </a:r>
          </a:p>
          <a:p>
            <a:pPr marL="0" indent="0">
              <a:buNone/>
            </a:pPr>
            <a:r>
              <a:rPr lang="tr-TR" sz="1200" dirty="0" smtClean="0">
                <a:latin typeface="Times New Roman" panose="02020603050405020304" pitchFamily="18" charset="0"/>
                <a:cs typeface="Times New Roman" panose="02020603050405020304" pitchFamily="18" charset="0"/>
              </a:rPr>
              <a:t>Başlık </a:t>
            </a:r>
            <a:r>
              <a:rPr lang="tr-TR" sz="1200" dirty="0">
                <a:latin typeface="Times New Roman" panose="02020603050405020304" pitchFamily="18" charset="0"/>
                <a:cs typeface="Times New Roman" panose="02020603050405020304" pitchFamily="18" charset="0"/>
              </a:rPr>
              <a:t>olarak adlandırılan kısımda, veri bütünlüğünü kontrol etme amaçlı bilgiler bulunmaktadır. </a:t>
            </a:r>
          </a:p>
          <a:p>
            <a:pPr marL="0" indent="0">
              <a:buNone/>
            </a:pPr>
            <a:endParaRPr lang="tr-TR" sz="1200" dirty="0">
              <a:latin typeface="Times New Roman" panose="02020603050405020304" pitchFamily="18" charset="0"/>
              <a:cs typeface="Times New Roman" panose="02020603050405020304" pitchFamily="18" charset="0"/>
            </a:endParaRPr>
          </a:p>
          <a:p>
            <a:pPr marL="0" indent="0">
              <a:buNone/>
            </a:pPr>
            <a:endParaRPr lang="tr-TR" sz="12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tr-TR" sz="1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179512" y="4149080"/>
            <a:ext cx="8856984" cy="2736304"/>
          </a:xfrm>
          <a:prstGeom prst="rect">
            <a:avLst/>
          </a:prstGeom>
        </p:spPr>
      </p:pic>
    </p:spTree>
    <p:custDataLst>
      <p:tags r:id="rId1"/>
    </p:custDataLst>
    <p:extLst>
      <p:ext uri="{BB962C8B-B14F-4D97-AF65-F5344CB8AC3E}">
        <p14:creationId xmlns:p14="http://schemas.microsoft.com/office/powerpoint/2010/main" val="365575043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79512" y="620688"/>
            <a:ext cx="8229600" cy="914400"/>
          </a:xfrm>
        </p:spPr>
        <p:txBody>
          <a:bodyPr>
            <a:normAutofit/>
          </a:bodyPr>
          <a:lstStyle/>
          <a:p>
            <a:r>
              <a:rPr lang="tr-TR" sz="2500" b="1" dirty="0" smtClean="0"/>
              <a:t>Blok Zinciri Bileşenleri (Devam)</a:t>
            </a:r>
            <a:endParaRPr lang="en-US" sz="2500" b="1" dirty="0"/>
          </a:p>
        </p:txBody>
      </p:sp>
      <p:sp>
        <p:nvSpPr>
          <p:cNvPr id="4" name="Content Placeholder 3"/>
          <p:cNvSpPr>
            <a:spLocks noGrp="1"/>
          </p:cNvSpPr>
          <p:nvPr>
            <p:ph idx="1"/>
          </p:nvPr>
        </p:nvSpPr>
        <p:spPr>
          <a:xfrm>
            <a:off x="0" y="1077888"/>
            <a:ext cx="9036496" cy="5663480"/>
          </a:xfrm>
        </p:spPr>
        <p:txBody>
          <a:bodyPr>
            <a:noAutofit/>
          </a:bodyPr>
          <a:lstStyle/>
          <a:p>
            <a:pPr marL="0" indent="0">
              <a:buNone/>
            </a:pPr>
            <a:endParaRPr lang="tr-TR" sz="12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tr-TR" sz="1200" dirty="0">
              <a:latin typeface="Times New Roman" panose="02020603050405020304" pitchFamily="18" charset="0"/>
              <a:cs typeface="Times New Roman" panose="02020603050405020304" pitchFamily="18" charset="0"/>
            </a:endParaRPr>
          </a:p>
        </p:txBody>
      </p:sp>
      <p:sp>
        <p:nvSpPr>
          <p:cNvPr id="3" name="Rectangle 2"/>
          <p:cNvSpPr/>
          <p:nvPr/>
        </p:nvSpPr>
        <p:spPr>
          <a:xfrm>
            <a:off x="107504" y="1216204"/>
            <a:ext cx="8928992" cy="1492716"/>
          </a:xfrm>
          <a:prstGeom prst="rect">
            <a:avLst/>
          </a:prstGeom>
        </p:spPr>
        <p:txBody>
          <a:bodyPr wrap="square">
            <a:spAutoFit/>
          </a:bodyPr>
          <a:lstStyle/>
          <a:p>
            <a:r>
              <a:rPr lang="tr-TR" sz="1300" b="1" dirty="0" smtClean="0">
                <a:latin typeface="Times New Roman" panose="02020603050405020304" pitchFamily="18" charset="0"/>
                <a:ea typeface="Times New Roman" panose="02020603050405020304" pitchFamily="18" charset="0"/>
              </a:rPr>
              <a:t>2- Dağıtık</a:t>
            </a:r>
            <a:r>
              <a:rPr lang="tr-TR" sz="1300" b="1" dirty="0">
                <a:latin typeface="Times New Roman" panose="02020603050405020304" pitchFamily="18" charset="0"/>
                <a:ea typeface="Times New Roman" panose="02020603050405020304" pitchFamily="18" charset="0"/>
              </a:rPr>
              <a:t>, merkezi olmayan ağ yapısı: </a:t>
            </a:r>
            <a:r>
              <a:rPr lang="tr-TR" sz="1300" dirty="0">
                <a:latin typeface="Times New Roman" panose="02020603050405020304" pitchFamily="18" charset="0"/>
                <a:ea typeface="Times New Roman" panose="02020603050405020304" pitchFamily="18" charset="0"/>
              </a:rPr>
              <a:t>Bu teknolojide tüm bilgiler yani bloklar, dağınık bir diğer ifade ile merkezi olmayan, katılımcılara açık bir ağ yapısı üzerindeki tüm makinelerde eşlenik kopyalar olarak saklanmaktadır. Bilgilerin bloklar halinde, gelişmiş şifreleme algoritmaları yardımı ile birbirine bağlanıp, kayıt edildiği dağıtık veri tabanı yapısı, bir merkeze bağlı olmaksızın işlem yapabilme imkanı vermektedir. Teknolojiyi oluşturan bu dağıtık yapı, tekil bir ara kuruma/bireye olan ihtiyacı ortadan kaldırmakta, merkezi olmadığı için de, merkezi yapıya ait olan maliyetler ve riskleri de ortadan kaldırılmaktadır. Blok zinciri ile kayıt altında olan her işlem, şifrelenmiş bir şekilde tutulduğundan, muhasebe kayıtlarında da bu veriler her zaman denetlenebilir ve görünebilir olacak, kopyalamanın önüne geçilebilecektir </a:t>
            </a:r>
            <a:endParaRPr lang="tr-TR" sz="1300" dirty="0"/>
          </a:p>
        </p:txBody>
      </p:sp>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269776" y="2847236"/>
            <a:ext cx="8496944" cy="2538594"/>
          </a:xfrm>
          <a:prstGeom prst="rect">
            <a:avLst/>
          </a:prstGeom>
          <a:noFill/>
          <a:ln>
            <a:solidFill>
              <a:schemeClr val="tx1"/>
            </a:solidFill>
          </a:ln>
        </p:spPr>
      </p:pic>
      <p:sp>
        <p:nvSpPr>
          <p:cNvPr id="7" name="Rectangle 6"/>
          <p:cNvSpPr/>
          <p:nvPr/>
        </p:nvSpPr>
        <p:spPr>
          <a:xfrm>
            <a:off x="215516" y="5517232"/>
            <a:ext cx="8712968" cy="1092607"/>
          </a:xfrm>
          <a:prstGeom prst="rect">
            <a:avLst/>
          </a:prstGeom>
        </p:spPr>
        <p:txBody>
          <a:bodyPr wrap="square">
            <a:spAutoFit/>
          </a:bodyPr>
          <a:lstStyle/>
          <a:p>
            <a:r>
              <a:rPr lang="tr-TR" sz="1300" b="1" dirty="0" smtClean="0">
                <a:latin typeface="Times New Roman" panose="02020603050405020304" pitchFamily="18" charset="0"/>
                <a:ea typeface="Times New Roman" panose="02020603050405020304" pitchFamily="18" charset="0"/>
              </a:rPr>
              <a:t>3- Mutabakat </a:t>
            </a:r>
            <a:r>
              <a:rPr lang="tr-TR" sz="1300" b="1" dirty="0">
                <a:latin typeface="Times New Roman" panose="02020603050405020304" pitchFamily="18" charset="0"/>
                <a:ea typeface="Times New Roman" panose="02020603050405020304" pitchFamily="18" charset="0"/>
              </a:rPr>
              <a:t>yapısı: </a:t>
            </a:r>
            <a:r>
              <a:rPr lang="tr-TR" sz="1300" dirty="0">
                <a:latin typeface="Times New Roman" panose="02020603050405020304" pitchFamily="18" charset="0"/>
                <a:ea typeface="Times New Roman" panose="02020603050405020304" pitchFamily="18" charset="0"/>
              </a:rPr>
              <a:t>Blok zincirini oluşturan blokların olduğu dağıtık ağ yapısında, ağda bulunan tüm </a:t>
            </a:r>
            <a:r>
              <a:rPr lang="tr-TR" sz="1300" dirty="0" smtClean="0">
                <a:latin typeface="Times New Roman" panose="02020603050405020304" pitchFamily="18" charset="0"/>
                <a:ea typeface="Times New Roman" panose="02020603050405020304" pitchFamily="18" charset="0"/>
              </a:rPr>
              <a:t>bilgisayarlarda/sunucularda </a:t>
            </a:r>
            <a:r>
              <a:rPr lang="tr-TR" sz="1300" dirty="0">
                <a:latin typeface="Times New Roman" panose="02020603050405020304" pitchFamily="18" charset="0"/>
                <a:ea typeface="Times New Roman" panose="02020603050405020304" pitchFamily="18" charset="0"/>
              </a:rPr>
              <a:t>zincirin bir kopyası bulunmaktadır. Ağdaki bloklar değiştirilememektedir, silinememektedir. Sadece ekleme ve güncelleme işlemleri yapılabilmekte, ağ güncel tutulmaktadır. Şifrelenmiş işlemler ile takibi sağlayan dağıtık bir veri tabanı olan Blok zinciri, bir merkeze bağlı değildir.</a:t>
            </a:r>
            <a:r>
              <a:rPr lang="tr-TR" sz="1300" b="1" dirty="0">
                <a:latin typeface="Times New Roman" panose="02020603050405020304" pitchFamily="18" charset="0"/>
                <a:ea typeface="Times New Roman" panose="02020603050405020304" pitchFamily="18" charset="0"/>
              </a:rPr>
              <a:t> </a:t>
            </a:r>
            <a:r>
              <a:rPr lang="tr-TR" sz="1300" dirty="0">
                <a:latin typeface="Times New Roman" panose="02020603050405020304" pitchFamily="18" charset="0"/>
                <a:ea typeface="Times New Roman" panose="02020603050405020304" pitchFamily="18" charset="0"/>
              </a:rPr>
              <a:t>Bunu sağlamak için ağ genelinde mutabakat yani “</a:t>
            </a:r>
            <a:r>
              <a:rPr lang="tr-TR" sz="1300" dirty="0" err="1">
                <a:latin typeface="Times New Roman" panose="02020603050405020304" pitchFamily="18" charset="0"/>
                <a:ea typeface="Times New Roman" panose="02020603050405020304" pitchFamily="18" charset="0"/>
              </a:rPr>
              <a:t>consensus</a:t>
            </a:r>
            <a:r>
              <a:rPr lang="tr-TR" sz="1300" dirty="0">
                <a:latin typeface="Times New Roman" panose="02020603050405020304" pitchFamily="18" charset="0"/>
                <a:ea typeface="Times New Roman" panose="02020603050405020304" pitchFamily="18" charset="0"/>
              </a:rPr>
              <a:t> </a:t>
            </a:r>
            <a:r>
              <a:rPr lang="tr-TR" sz="1300" dirty="0" err="1">
                <a:latin typeface="Times New Roman" panose="02020603050405020304" pitchFamily="18" charset="0"/>
                <a:ea typeface="Times New Roman" panose="02020603050405020304" pitchFamily="18" charset="0"/>
              </a:rPr>
              <a:t>formation</a:t>
            </a:r>
            <a:r>
              <a:rPr lang="tr-TR" sz="1300" dirty="0">
                <a:latin typeface="Times New Roman" panose="02020603050405020304" pitchFamily="18" charset="0"/>
                <a:ea typeface="Times New Roman" panose="02020603050405020304" pitchFamily="18" charset="0"/>
              </a:rPr>
              <a:t>” yapılması gerekmektedir. </a:t>
            </a:r>
            <a:r>
              <a:rPr lang="tr-TR" sz="1300" dirty="0" err="1">
                <a:latin typeface="Times New Roman" panose="02020603050405020304" pitchFamily="18" charset="0"/>
                <a:ea typeface="Times New Roman" panose="02020603050405020304" pitchFamily="18" charset="0"/>
              </a:rPr>
              <a:t>Teyid</a:t>
            </a:r>
            <a:r>
              <a:rPr lang="tr-TR" sz="1300" dirty="0">
                <a:latin typeface="Times New Roman" panose="02020603050405020304" pitchFamily="18" charset="0"/>
                <a:ea typeface="Times New Roman" panose="02020603050405020304" pitchFamily="18" charset="0"/>
              </a:rPr>
              <a:t> ve doğrulama yapısını ağ kendi içerisinde yapmaktadır</a:t>
            </a:r>
            <a:r>
              <a:rPr lang="tr-TR" sz="1300" dirty="0" smtClean="0">
                <a:latin typeface="Times New Roman" panose="02020603050405020304" pitchFamily="18" charset="0"/>
                <a:ea typeface="Times New Roman" panose="02020603050405020304" pitchFamily="18" charset="0"/>
              </a:rPr>
              <a:t>. </a:t>
            </a:r>
            <a:endParaRPr lang="tr-TR" sz="1300" dirty="0"/>
          </a:p>
        </p:txBody>
      </p:sp>
    </p:spTree>
    <p:custDataLst>
      <p:tags r:id="rId1"/>
    </p:custDataLst>
    <p:extLst>
      <p:ext uri="{BB962C8B-B14F-4D97-AF65-F5344CB8AC3E}">
        <p14:creationId xmlns:p14="http://schemas.microsoft.com/office/powerpoint/2010/main" val="119818908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8229600" cy="914400"/>
          </a:xfrm>
        </p:spPr>
        <p:txBody>
          <a:bodyPr>
            <a:normAutofit/>
          </a:bodyPr>
          <a:lstStyle/>
          <a:p>
            <a:r>
              <a:rPr lang="tr-TR" sz="2200" b="1" dirty="0" smtClean="0"/>
              <a:t>Blok Zinciri–Muhasebe Alanında Yaratacağı Değişimler</a:t>
            </a:r>
            <a:endParaRPr lang="en-US" sz="2200" b="1" dirty="0"/>
          </a:p>
        </p:txBody>
      </p:sp>
      <p:sp>
        <p:nvSpPr>
          <p:cNvPr id="5" name="Content Placeholder 4"/>
          <p:cNvSpPr>
            <a:spLocks noGrp="1"/>
          </p:cNvSpPr>
          <p:nvPr>
            <p:ph idx="1"/>
          </p:nvPr>
        </p:nvSpPr>
        <p:spPr>
          <a:xfrm>
            <a:off x="-26462" y="1070022"/>
            <a:ext cx="7046734" cy="5787977"/>
          </a:xfrm>
        </p:spPr>
        <p:txBody>
          <a:bodyPr>
            <a:noAutofit/>
          </a:bodyPr>
          <a:lstStyle/>
          <a:p>
            <a:pPr marL="0" indent="0">
              <a:buNone/>
            </a:pPr>
            <a:r>
              <a:rPr lang="tr-TR" sz="1400" dirty="0">
                <a:latin typeface="Times New Roman" panose="02020603050405020304" pitchFamily="18" charset="0"/>
                <a:cs typeface="Times New Roman" panose="02020603050405020304" pitchFamily="18" charset="0"/>
              </a:rPr>
              <a:t>Blok zinciri teknolojisinin muhasebe </a:t>
            </a:r>
            <a:r>
              <a:rPr lang="tr-TR" sz="1400" dirty="0" smtClean="0">
                <a:latin typeface="Times New Roman" panose="02020603050405020304" pitchFamily="18" charset="0"/>
                <a:cs typeface="Times New Roman" panose="02020603050405020304" pitchFamily="18" charset="0"/>
              </a:rPr>
              <a:t>alanında yaratacağı değişiklikler şu şekilde özetlenebilir:</a:t>
            </a:r>
          </a:p>
          <a:p>
            <a:pPr lvl="0"/>
            <a:r>
              <a:rPr lang="tr-TR" sz="1400" dirty="0" smtClean="0">
                <a:latin typeface="Times New Roman" panose="02020603050405020304" pitchFamily="18" charset="0"/>
                <a:cs typeface="Times New Roman" panose="02020603050405020304" pitchFamily="18" charset="0"/>
              </a:rPr>
              <a:t>Klasik </a:t>
            </a:r>
            <a:r>
              <a:rPr lang="tr-TR" sz="1400" dirty="0">
                <a:latin typeface="Times New Roman" panose="02020603050405020304" pitchFamily="18" charset="0"/>
                <a:cs typeface="Times New Roman" panose="02020603050405020304" pitchFamily="18" charset="0"/>
              </a:rPr>
              <a:t>defterlerin yerini dijital defterler alacaktır, böylece daha hızlı, güvenli ve </a:t>
            </a:r>
            <a:r>
              <a:rPr lang="tr-TR" sz="1400" b="1" dirty="0">
                <a:latin typeface="Times New Roman" panose="02020603050405020304" pitchFamily="18" charset="0"/>
                <a:cs typeface="Times New Roman" panose="02020603050405020304" pitchFamily="18" charset="0"/>
              </a:rPr>
              <a:t>daha az maliyetli </a:t>
            </a:r>
            <a:r>
              <a:rPr lang="tr-TR" sz="1400" dirty="0">
                <a:latin typeface="Times New Roman" panose="02020603050405020304" pitchFamily="18" charset="0"/>
                <a:cs typeface="Times New Roman" panose="02020603050405020304" pitchFamily="18" charset="0"/>
              </a:rPr>
              <a:t>kayıt işlemleri gerçekleştirilecektir</a:t>
            </a:r>
            <a:r>
              <a:rPr lang="tr-TR" sz="1400" dirty="0" smtClean="0">
                <a:latin typeface="Times New Roman" panose="02020603050405020304" pitchFamily="18" charset="0"/>
                <a:cs typeface="Times New Roman" panose="02020603050405020304" pitchFamily="18" charset="0"/>
              </a:rPr>
              <a:t>.</a:t>
            </a:r>
          </a:p>
          <a:p>
            <a:pPr lvl="0"/>
            <a:endParaRPr lang="tr-TR" sz="1400" dirty="0">
              <a:latin typeface="Times New Roman" panose="02020603050405020304" pitchFamily="18" charset="0"/>
              <a:cs typeface="Times New Roman" panose="02020603050405020304" pitchFamily="18" charset="0"/>
            </a:endParaRPr>
          </a:p>
          <a:p>
            <a:pPr lvl="0"/>
            <a:r>
              <a:rPr lang="tr-TR" sz="1400" dirty="0">
                <a:latin typeface="Times New Roman" panose="02020603050405020304" pitchFamily="18" charset="0"/>
                <a:cs typeface="Times New Roman" panose="02020603050405020304" pitchFamily="18" charset="0"/>
              </a:rPr>
              <a:t>Daha fazla izlenebilirlik ve </a:t>
            </a:r>
            <a:r>
              <a:rPr lang="tr-TR" sz="1400" dirty="0" smtClean="0">
                <a:latin typeface="Times New Roman" panose="02020603050405020304" pitchFamily="18" charset="0"/>
                <a:cs typeface="Times New Roman" panose="02020603050405020304" pitchFamily="18" charset="0"/>
              </a:rPr>
              <a:t>şeffaflık, </a:t>
            </a:r>
            <a:r>
              <a:rPr lang="tr-TR" sz="1400" dirty="0">
                <a:latin typeface="Times New Roman" panose="02020603050405020304" pitchFamily="18" charset="0"/>
                <a:cs typeface="Times New Roman" panose="02020603050405020304" pitchFamily="18" charset="0"/>
              </a:rPr>
              <a:t>blok sistemi sayesinde mümkün olacak, yapılan işlemleri incelemek </a:t>
            </a:r>
            <a:r>
              <a:rPr lang="tr-TR" sz="1400" b="1" dirty="0">
                <a:latin typeface="Times New Roman" panose="02020603050405020304" pitchFamily="18" charset="0"/>
                <a:cs typeface="Times New Roman" panose="02020603050405020304" pitchFamily="18" charset="0"/>
              </a:rPr>
              <a:t>denetçi için kolaylaşacaktır</a:t>
            </a:r>
            <a:r>
              <a:rPr lang="tr-TR" sz="1400" dirty="0">
                <a:latin typeface="Times New Roman" panose="02020603050405020304" pitchFamily="18" charset="0"/>
                <a:cs typeface="Times New Roman" panose="02020603050405020304" pitchFamily="18" charset="0"/>
              </a:rPr>
              <a:t>. </a:t>
            </a:r>
            <a:endParaRPr lang="tr-TR" sz="1400" dirty="0" smtClean="0">
              <a:latin typeface="Times New Roman" panose="02020603050405020304" pitchFamily="18" charset="0"/>
              <a:cs typeface="Times New Roman" panose="02020603050405020304" pitchFamily="18" charset="0"/>
            </a:endParaRPr>
          </a:p>
          <a:p>
            <a:pPr lvl="0"/>
            <a:endParaRPr lang="tr-TR" sz="1400" dirty="0">
              <a:latin typeface="Times New Roman" panose="02020603050405020304" pitchFamily="18" charset="0"/>
              <a:cs typeface="Times New Roman" panose="02020603050405020304" pitchFamily="18" charset="0"/>
            </a:endParaRPr>
          </a:p>
          <a:p>
            <a:pPr lvl="0"/>
            <a:r>
              <a:rPr lang="tr-TR" sz="1400" dirty="0">
                <a:latin typeface="Times New Roman" panose="02020603050405020304" pitchFamily="18" charset="0"/>
                <a:cs typeface="Times New Roman" panose="02020603050405020304" pitchFamily="18" charset="0"/>
              </a:rPr>
              <a:t>Blok zinciri teknolojisi ile zaman damgalı ve şifreli işlemler sayesinde kayıtlar değiştirilemeyecek, güncellenemeyecek ve </a:t>
            </a:r>
            <a:r>
              <a:rPr lang="tr-TR" sz="1400" dirty="0" smtClean="0">
                <a:latin typeface="Times New Roman" panose="02020603050405020304" pitchFamily="18" charset="0"/>
                <a:cs typeface="Times New Roman" panose="02020603050405020304" pitchFamily="18" charset="0"/>
              </a:rPr>
              <a:t>silinemeyecek; </a:t>
            </a:r>
            <a:r>
              <a:rPr lang="tr-TR" sz="1400" dirty="0">
                <a:latin typeface="Times New Roman" panose="02020603050405020304" pitchFamily="18" charset="0"/>
                <a:cs typeface="Times New Roman" panose="02020603050405020304" pitchFamily="18" charset="0"/>
              </a:rPr>
              <a:t>böylece muhasebe </a:t>
            </a:r>
            <a:r>
              <a:rPr lang="tr-TR" sz="1400" b="1" dirty="0">
                <a:latin typeface="Times New Roman" panose="02020603050405020304" pitchFamily="18" charset="0"/>
                <a:cs typeface="Times New Roman" panose="02020603050405020304" pitchFamily="18" charset="0"/>
              </a:rPr>
              <a:t>kayıtlarının güvenilirliği </a:t>
            </a:r>
            <a:r>
              <a:rPr lang="tr-TR" sz="1400" dirty="0">
                <a:latin typeface="Times New Roman" panose="02020603050405020304" pitchFamily="18" charset="0"/>
                <a:cs typeface="Times New Roman" panose="02020603050405020304" pitchFamily="18" charset="0"/>
              </a:rPr>
              <a:t>sağlanacaktır</a:t>
            </a:r>
            <a:r>
              <a:rPr lang="tr-TR" sz="1400" dirty="0" smtClean="0">
                <a:latin typeface="Times New Roman" panose="02020603050405020304" pitchFamily="18" charset="0"/>
                <a:cs typeface="Times New Roman" panose="02020603050405020304" pitchFamily="18" charset="0"/>
              </a:rPr>
              <a:t>.</a:t>
            </a:r>
          </a:p>
          <a:p>
            <a:pPr lvl="0"/>
            <a:endParaRPr lang="tr-TR" sz="1400" dirty="0">
              <a:latin typeface="Times New Roman" panose="02020603050405020304" pitchFamily="18" charset="0"/>
              <a:cs typeface="Times New Roman" panose="02020603050405020304" pitchFamily="18" charset="0"/>
            </a:endParaRPr>
          </a:p>
          <a:p>
            <a:pPr lvl="0"/>
            <a:r>
              <a:rPr lang="tr-TR" sz="1400" dirty="0">
                <a:latin typeface="Times New Roman" panose="02020603050405020304" pitchFamily="18" charset="0"/>
                <a:cs typeface="Times New Roman" panose="02020603050405020304" pitchFamily="18" charset="0"/>
              </a:rPr>
              <a:t>Geçmişe dönük kayıt sistemi yerine, </a:t>
            </a:r>
            <a:r>
              <a:rPr lang="tr-TR" sz="1400" b="1" dirty="0">
                <a:latin typeface="Times New Roman" panose="02020603050405020304" pitchFamily="18" charset="0"/>
                <a:cs typeface="Times New Roman" panose="02020603050405020304" pitchFamily="18" charset="0"/>
              </a:rPr>
              <a:t>gerçek zamanlı kayıt </a:t>
            </a:r>
            <a:r>
              <a:rPr lang="tr-TR" sz="1400" dirty="0">
                <a:latin typeface="Times New Roman" panose="02020603050405020304" pitchFamily="18" charset="0"/>
                <a:cs typeface="Times New Roman" panose="02020603050405020304" pitchFamily="18" charset="0"/>
              </a:rPr>
              <a:t>sistemine geçilecektir. Bu sayede, mali tablolar ve raporlar </a:t>
            </a:r>
            <a:r>
              <a:rPr lang="tr-TR" sz="1400" b="1" dirty="0">
                <a:latin typeface="Times New Roman" panose="02020603050405020304" pitchFamily="18" charset="0"/>
                <a:cs typeface="Times New Roman" panose="02020603050405020304" pitchFamily="18" charset="0"/>
              </a:rPr>
              <a:t>anlık</a:t>
            </a:r>
            <a:r>
              <a:rPr lang="tr-TR" sz="1400" dirty="0">
                <a:latin typeface="Times New Roman" panose="02020603050405020304" pitchFamily="18" charset="0"/>
                <a:cs typeface="Times New Roman" panose="02020603050405020304" pitchFamily="18" charset="0"/>
              </a:rPr>
              <a:t> olarak görüntülenebilecektir</a:t>
            </a:r>
            <a:r>
              <a:rPr lang="tr-TR" sz="1400" dirty="0" smtClean="0">
                <a:latin typeface="Times New Roman" panose="02020603050405020304" pitchFamily="18" charset="0"/>
                <a:cs typeface="Times New Roman" panose="02020603050405020304" pitchFamily="18" charset="0"/>
              </a:rPr>
              <a:t>.</a:t>
            </a:r>
          </a:p>
          <a:p>
            <a:pPr lvl="0"/>
            <a:endParaRPr lang="tr-TR" sz="1400" dirty="0">
              <a:latin typeface="Times New Roman" panose="02020603050405020304" pitchFamily="18" charset="0"/>
              <a:cs typeface="Times New Roman" panose="02020603050405020304" pitchFamily="18" charset="0"/>
            </a:endParaRPr>
          </a:p>
          <a:p>
            <a:r>
              <a:rPr lang="tr-TR" sz="1400" dirty="0">
                <a:latin typeface="Times New Roman" panose="02020603050405020304" pitchFamily="18" charset="0"/>
                <a:cs typeface="Times New Roman" panose="02020603050405020304" pitchFamily="18" charset="0"/>
              </a:rPr>
              <a:t>Denetim uygulamalarında; denetim prosedürleri örnekleme yöntem yerine, kayıtların tamamına uygulanacak ve finansal tabloların gerçekliği </a:t>
            </a:r>
            <a:r>
              <a:rPr lang="tr-TR" sz="1400" dirty="0" smtClean="0">
                <a:latin typeface="Times New Roman" panose="02020603050405020304" pitchFamily="18" charset="0"/>
                <a:cs typeface="Times New Roman" panose="02020603050405020304" pitchFamily="18" charset="0"/>
              </a:rPr>
              <a:t>için</a:t>
            </a:r>
            <a:r>
              <a:rPr lang="tr-TR" sz="1400" b="1" dirty="0" smtClean="0">
                <a:latin typeface="Times New Roman" panose="02020603050405020304" pitchFamily="18" charset="0"/>
                <a:cs typeface="Times New Roman" panose="02020603050405020304" pitchFamily="18" charset="0"/>
              </a:rPr>
              <a:t> makul güvence yerine mutlak güvence verilecektir</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Bunun yanı sıra, denetim uygulamalarında teyit ve doğrulama yöntemlerine ihtiyaç </a:t>
            </a:r>
            <a:r>
              <a:rPr lang="tr-TR" sz="1400" dirty="0" smtClean="0">
                <a:latin typeface="Times New Roman" panose="02020603050405020304" pitchFamily="18" charset="0"/>
                <a:cs typeface="Times New Roman" panose="02020603050405020304" pitchFamily="18" charset="0"/>
              </a:rPr>
              <a:t>azalacaktır. </a:t>
            </a:r>
            <a:endParaRPr lang="tr-TR" sz="1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7092280" y="1077887"/>
            <a:ext cx="1944216" cy="5780111"/>
          </a:xfrm>
          <a:prstGeom prst="rect">
            <a:avLst/>
          </a:prstGeom>
        </p:spPr>
      </p:pic>
    </p:spTree>
    <p:custDataLst>
      <p:tags r:id="rId1"/>
    </p:custDataLst>
    <p:extLst>
      <p:ext uri="{BB962C8B-B14F-4D97-AF65-F5344CB8AC3E}">
        <p14:creationId xmlns:p14="http://schemas.microsoft.com/office/powerpoint/2010/main" val="405875030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8229600" cy="914400"/>
          </a:xfrm>
        </p:spPr>
        <p:txBody>
          <a:bodyPr>
            <a:normAutofit/>
          </a:bodyPr>
          <a:lstStyle/>
          <a:p>
            <a:r>
              <a:rPr lang="tr-TR" sz="2500" b="1" dirty="0" smtClean="0"/>
              <a:t>Blok Zinciri – Muhasebe Mesleğine olası Etkileri</a:t>
            </a:r>
            <a:endParaRPr lang="en-US" sz="2500" b="1" dirty="0"/>
          </a:p>
        </p:txBody>
      </p:sp>
      <p:sp>
        <p:nvSpPr>
          <p:cNvPr id="5" name="Content Placeholder 4"/>
          <p:cNvSpPr>
            <a:spLocks noGrp="1"/>
          </p:cNvSpPr>
          <p:nvPr>
            <p:ph idx="1"/>
          </p:nvPr>
        </p:nvSpPr>
        <p:spPr>
          <a:xfrm>
            <a:off x="-26462" y="1070022"/>
            <a:ext cx="7046734" cy="5787977"/>
          </a:xfrm>
        </p:spPr>
        <p:txBody>
          <a:bodyPr>
            <a:noAutofit/>
          </a:bodyPr>
          <a:lstStyle/>
          <a:p>
            <a:pPr marL="0" indent="0">
              <a:buNone/>
            </a:pPr>
            <a:r>
              <a:rPr lang="tr-TR" sz="1200" dirty="0">
                <a:latin typeface="Times New Roman" panose="02020603050405020304" pitchFamily="18" charset="0"/>
                <a:cs typeface="Times New Roman" panose="02020603050405020304" pitchFamily="18" charset="0"/>
              </a:rPr>
              <a:t>Blok zinciri teknolojisinin muhasebe mesleği üzerine olası </a:t>
            </a:r>
            <a:r>
              <a:rPr lang="tr-TR" sz="1200" dirty="0" smtClean="0">
                <a:latin typeface="Times New Roman" panose="02020603050405020304" pitchFamily="18" charset="0"/>
                <a:cs typeface="Times New Roman" panose="02020603050405020304" pitchFamily="18" charset="0"/>
              </a:rPr>
              <a:t>etkileri:</a:t>
            </a:r>
          </a:p>
          <a:p>
            <a:pPr marL="0" indent="0">
              <a:buNone/>
            </a:pPr>
            <a:endParaRPr lang="tr-TR" sz="1200" dirty="0" smtClean="0">
              <a:latin typeface="Times New Roman" panose="02020603050405020304" pitchFamily="18" charset="0"/>
              <a:cs typeface="Times New Roman" panose="02020603050405020304" pitchFamily="18" charset="0"/>
            </a:endParaRPr>
          </a:p>
          <a:p>
            <a:r>
              <a:rPr lang="tr-TR" sz="1200" b="1" dirty="0">
                <a:latin typeface="Times New Roman" panose="02020603050405020304" pitchFamily="18" charset="0"/>
                <a:cs typeface="Times New Roman" panose="02020603050405020304" pitchFamily="18" charset="0"/>
              </a:rPr>
              <a:t>Hilelerin Azalması; </a:t>
            </a:r>
            <a:r>
              <a:rPr lang="tr-TR" sz="1200" dirty="0">
                <a:latin typeface="Times New Roman" panose="02020603050405020304" pitchFamily="18" charset="0"/>
                <a:cs typeface="Times New Roman" panose="02020603050405020304" pitchFamily="18" charset="0"/>
              </a:rPr>
              <a:t>Dağıtık dijital bir defter yapısı olarak nitelendirilebilen Blok zinciri teknolojisinde, işlemler zaman bilgisi alınarak bir tarih sırasına göre güvenli bir şekilde kayıt edilmekte ve ağdaki tüm kullanıcılar tarafında izlenebilmektedir. Bu yapı, hilelerin ve finansal suçların azalmasına imkan vermektedir</a:t>
            </a:r>
            <a:r>
              <a:rPr lang="tr-TR" sz="1200" dirty="0" smtClean="0">
                <a:latin typeface="Times New Roman" panose="02020603050405020304" pitchFamily="18" charset="0"/>
                <a:cs typeface="Times New Roman" panose="02020603050405020304" pitchFamily="18" charset="0"/>
              </a:rPr>
              <a:t>.</a:t>
            </a:r>
          </a:p>
          <a:p>
            <a:r>
              <a:rPr lang="tr-TR" sz="1200" b="1" dirty="0" smtClean="0">
                <a:latin typeface="Times New Roman" panose="02020603050405020304" pitchFamily="18" charset="0"/>
                <a:cs typeface="Times New Roman" panose="02020603050405020304" pitchFamily="18" charset="0"/>
              </a:rPr>
              <a:t>Etkinliğin </a:t>
            </a:r>
            <a:r>
              <a:rPr lang="tr-TR" sz="1200" b="1" dirty="0">
                <a:latin typeface="Times New Roman" panose="02020603050405020304" pitchFamily="18" charset="0"/>
                <a:cs typeface="Times New Roman" panose="02020603050405020304" pitchFamily="18" charset="0"/>
              </a:rPr>
              <a:t>Artması</a:t>
            </a:r>
            <a:r>
              <a:rPr lang="tr-TR" sz="1200" dirty="0">
                <a:latin typeface="Times New Roman" panose="02020603050405020304" pitchFamily="18" charset="0"/>
                <a:cs typeface="Times New Roman" panose="02020603050405020304" pitchFamily="18" charset="0"/>
              </a:rPr>
              <a:t>;  Blok zinciri teknolojisi, daha kolay, hızlı ve basit bir şekilde finansal bilginin kaydedilmesini sağladığından, faaliyetlerin etkinliğinin artmasını </a:t>
            </a:r>
            <a:r>
              <a:rPr lang="tr-TR" sz="1200" dirty="0" smtClean="0">
                <a:latin typeface="Times New Roman" panose="02020603050405020304" pitchFamily="18" charset="0"/>
                <a:cs typeface="Times New Roman" panose="02020603050405020304" pitchFamily="18" charset="0"/>
              </a:rPr>
              <a:t>kolaylaştırmaktadır.</a:t>
            </a:r>
          </a:p>
          <a:p>
            <a:r>
              <a:rPr lang="tr-TR" sz="1200" b="1" dirty="0">
                <a:latin typeface="Times New Roman" panose="02020603050405020304" pitchFamily="18" charset="0"/>
                <a:cs typeface="Times New Roman" panose="02020603050405020304" pitchFamily="18" charset="0"/>
              </a:rPr>
              <a:t>Maliyetlerin Azalması; </a:t>
            </a:r>
            <a:r>
              <a:rPr lang="tr-TR" sz="1200" dirty="0">
                <a:latin typeface="Times New Roman" panose="02020603050405020304" pitchFamily="18" charset="0"/>
                <a:cs typeface="Times New Roman" panose="02020603050405020304" pitchFamily="18" charset="0"/>
              </a:rPr>
              <a:t>Blok zincirinde, şifrelenerek korunan veri işlem blokları, herhangi bir zamanda finansal tablo unsurlarına erişimi mümkün kılmaktadır, merkezi bir otorite veya merkezi bir yapı kurulması gerekmemektedir. Blok zinciri teknolojisinde doğrulama ve denetim maliyetleri azalmakta; denetçi ve denetim mesleği açısından yeni alanlar doğmaktadır</a:t>
            </a:r>
            <a:r>
              <a:rPr lang="tr-TR" sz="1200" dirty="0" smtClean="0">
                <a:latin typeface="Times New Roman" panose="02020603050405020304" pitchFamily="18" charset="0"/>
                <a:cs typeface="Times New Roman" panose="02020603050405020304" pitchFamily="18" charset="0"/>
              </a:rPr>
              <a:t>.</a:t>
            </a:r>
          </a:p>
          <a:p>
            <a:r>
              <a:rPr lang="tr-TR" sz="1200" b="1" dirty="0">
                <a:latin typeface="Times New Roman" panose="02020603050405020304" pitchFamily="18" charset="0"/>
                <a:cs typeface="Times New Roman" panose="02020603050405020304" pitchFamily="18" charset="0"/>
              </a:rPr>
              <a:t>Kolay Mutabakat Sağlanması;</a:t>
            </a:r>
            <a:r>
              <a:rPr lang="tr-TR" sz="1200" dirty="0">
                <a:latin typeface="Times New Roman" panose="02020603050405020304" pitchFamily="18" charset="0"/>
                <a:cs typeface="Times New Roman" panose="02020603050405020304" pitchFamily="18" charset="0"/>
              </a:rPr>
              <a:t> işletme süreçleri açısından gerekli olan sözleşmelerin blok zinciri içinde gömülü olarak saklanabilmesi mümkündür. Bu sayede sözleşmelere konu olan işletmelerin gerçekleşme şekli, zamanı ve tutarı kolayca doğrulanabilecektir</a:t>
            </a:r>
            <a:r>
              <a:rPr lang="tr-TR" sz="1200" dirty="0" smtClean="0">
                <a:latin typeface="Times New Roman" panose="02020603050405020304" pitchFamily="18" charset="0"/>
                <a:cs typeface="Times New Roman" panose="02020603050405020304" pitchFamily="18" charset="0"/>
              </a:rPr>
              <a:t>.</a:t>
            </a:r>
            <a:endParaRPr lang="tr-TR" sz="1200" dirty="0">
              <a:latin typeface="Times New Roman" panose="02020603050405020304" pitchFamily="18" charset="0"/>
              <a:cs typeface="Times New Roman" panose="02020603050405020304" pitchFamily="18" charset="0"/>
            </a:endParaRPr>
          </a:p>
          <a:p>
            <a:r>
              <a:rPr lang="tr-TR" sz="1200" b="1" dirty="0">
                <a:latin typeface="Times New Roman" panose="02020603050405020304" pitchFamily="18" charset="0"/>
                <a:cs typeface="Times New Roman" panose="02020603050405020304" pitchFamily="18" charset="0"/>
              </a:rPr>
              <a:t>Hataların Azalması;</a:t>
            </a:r>
            <a:r>
              <a:rPr lang="tr-TR" sz="1200" dirty="0">
                <a:latin typeface="Times New Roman" panose="02020603050405020304" pitchFamily="18" charset="0"/>
                <a:cs typeface="Times New Roman" panose="02020603050405020304" pitchFamily="18" charset="0"/>
              </a:rPr>
              <a:t> bu yeni teknolojinin sağladığı dağıtık defter yapısı, muhasebe ve denetim faaliyetleri açısından zincir üzerinde otomatik </a:t>
            </a:r>
            <a:r>
              <a:rPr lang="tr-TR" sz="1200" dirty="0" smtClean="0">
                <a:latin typeface="Times New Roman" panose="02020603050405020304" pitchFamily="18" charset="0"/>
                <a:cs typeface="Times New Roman" panose="02020603050405020304" pitchFamily="18" charset="0"/>
              </a:rPr>
              <a:t>olarak </a:t>
            </a:r>
            <a:r>
              <a:rPr lang="tr-TR" sz="1200" dirty="0">
                <a:latin typeface="Times New Roman" panose="02020603050405020304" pitchFamily="18" charset="0"/>
                <a:cs typeface="Times New Roman" panose="02020603050405020304" pitchFamily="18" charset="0"/>
              </a:rPr>
              <a:t>tutulan finansal veriler için hataların azalmasına imkan </a:t>
            </a:r>
            <a:r>
              <a:rPr lang="tr-TR" sz="1200" dirty="0" smtClean="0">
                <a:latin typeface="Times New Roman" panose="02020603050405020304" pitchFamily="18" charset="0"/>
                <a:cs typeface="Times New Roman" panose="02020603050405020304" pitchFamily="18" charset="0"/>
              </a:rPr>
              <a:t>tanımaktadır.</a:t>
            </a:r>
            <a:endParaRPr lang="tr-TR" sz="1200" dirty="0">
              <a:latin typeface="Times New Roman" panose="02020603050405020304" pitchFamily="18" charset="0"/>
              <a:cs typeface="Times New Roman" panose="02020603050405020304" pitchFamily="18" charset="0"/>
            </a:endParaRPr>
          </a:p>
          <a:p>
            <a:r>
              <a:rPr lang="tr-TR" sz="1200" b="1" dirty="0" smtClean="0">
                <a:latin typeface="Times New Roman" panose="02020603050405020304" pitchFamily="18" charset="0"/>
                <a:cs typeface="Times New Roman" panose="02020603050405020304" pitchFamily="18" charset="0"/>
              </a:rPr>
              <a:t>Denetime </a:t>
            </a:r>
            <a:r>
              <a:rPr lang="tr-TR" sz="1200" b="1" dirty="0">
                <a:latin typeface="Times New Roman" panose="02020603050405020304" pitchFamily="18" charset="0"/>
                <a:cs typeface="Times New Roman" panose="02020603050405020304" pitchFamily="18" charset="0"/>
              </a:rPr>
              <a:t>Duyulan İhtiyacı Azaltması;  </a:t>
            </a:r>
            <a:r>
              <a:rPr lang="tr-TR" sz="1200" dirty="0">
                <a:latin typeface="Times New Roman" panose="02020603050405020304" pitchFamily="18" charset="0"/>
                <a:cs typeface="Times New Roman" panose="02020603050405020304" pitchFamily="18" charset="0"/>
              </a:rPr>
              <a:t>Blok zinciri </a:t>
            </a:r>
            <a:r>
              <a:rPr lang="tr-TR" sz="1200" dirty="0" smtClean="0">
                <a:latin typeface="Times New Roman" panose="02020603050405020304" pitchFamily="18" charset="0"/>
                <a:cs typeface="Times New Roman" panose="02020603050405020304" pitchFamily="18" charset="0"/>
              </a:rPr>
              <a:t>teknolojisinde </a:t>
            </a:r>
            <a:r>
              <a:rPr lang="tr-TR" sz="1200" dirty="0">
                <a:latin typeface="Times New Roman" panose="02020603050405020304" pitchFamily="18" charset="0"/>
                <a:cs typeface="Times New Roman" panose="02020603050405020304" pitchFamily="18" charset="0"/>
              </a:rPr>
              <a:t>sistem kendisinin doğrulamasını yaptığından ve veriler silinip değiştirilmediğinden ötürü, güven unsuru gereksiz hale gelmekte ve defterdeki işlemlerin doğrulama süreci otomatik olarak </a:t>
            </a:r>
            <a:r>
              <a:rPr lang="tr-TR" sz="1200" dirty="0" smtClean="0">
                <a:latin typeface="Times New Roman" panose="02020603050405020304" pitchFamily="18" charset="0"/>
                <a:cs typeface="Times New Roman" panose="02020603050405020304" pitchFamily="18" charset="0"/>
              </a:rPr>
              <a:t>gerçekleştirilmektedir.</a:t>
            </a:r>
            <a:endParaRPr lang="tr-TR" sz="1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7188518" y="1070022"/>
            <a:ext cx="1944216" cy="5787978"/>
          </a:xfrm>
          <a:prstGeom prst="rect">
            <a:avLst/>
          </a:prstGeom>
        </p:spPr>
      </p:pic>
    </p:spTree>
    <p:custDataLst>
      <p:tags r:id="rId1"/>
    </p:custDataLst>
    <p:extLst>
      <p:ext uri="{BB962C8B-B14F-4D97-AF65-F5344CB8AC3E}">
        <p14:creationId xmlns:p14="http://schemas.microsoft.com/office/powerpoint/2010/main" val="6172117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79512" y="620688"/>
            <a:ext cx="8229600" cy="914400"/>
          </a:xfrm>
        </p:spPr>
        <p:txBody>
          <a:bodyPr>
            <a:normAutofit/>
          </a:bodyPr>
          <a:lstStyle/>
          <a:p>
            <a:r>
              <a:rPr lang="tr-TR" sz="2500" b="1" dirty="0" smtClean="0"/>
              <a:t>Blok Zinciri - Örnekler</a:t>
            </a:r>
            <a:endParaRPr lang="en-US" sz="2500" b="1" dirty="0"/>
          </a:p>
        </p:txBody>
      </p:sp>
      <p:sp>
        <p:nvSpPr>
          <p:cNvPr id="4" name="Content Placeholder 3"/>
          <p:cNvSpPr>
            <a:spLocks noGrp="1"/>
          </p:cNvSpPr>
          <p:nvPr>
            <p:ph idx="1"/>
          </p:nvPr>
        </p:nvSpPr>
        <p:spPr>
          <a:xfrm>
            <a:off x="0" y="1077888"/>
            <a:ext cx="5364088" cy="2927176"/>
          </a:xfrm>
        </p:spPr>
        <p:txBody>
          <a:bodyPr>
            <a:noAutofit/>
          </a:bodyPr>
          <a:lstStyle/>
          <a:p>
            <a:pPr marL="0" indent="0">
              <a:lnSpc>
                <a:spcPct val="100000"/>
              </a:lnSpc>
              <a:buClr>
                <a:srgbClr val="0EBEA9"/>
              </a:buClr>
              <a:buNone/>
            </a:pPr>
            <a:r>
              <a:rPr lang="tr-TR" sz="1200" dirty="0">
                <a:latin typeface="Times New Roman" panose="02020603050405020304" pitchFamily="18" charset="0"/>
                <a:cs typeface="Times New Roman" panose="02020603050405020304" pitchFamily="18" charset="0"/>
              </a:rPr>
              <a:t>Blok </a:t>
            </a:r>
            <a:r>
              <a:rPr lang="tr-TR" sz="1200" dirty="0" smtClean="0">
                <a:latin typeface="Times New Roman" panose="02020603050405020304" pitchFamily="18" charset="0"/>
                <a:cs typeface="Times New Roman" panose="02020603050405020304" pitchFamily="18" charset="0"/>
              </a:rPr>
              <a:t>zinciri örnek kullanım alanları: </a:t>
            </a:r>
          </a:p>
          <a:p>
            <a:pPr marL="285750" indent="-285750">
              <a:lnSpc>
                <a:spcPct val="100000"/>
              </a:lnSpc>
              <a:buClr>
                <a:srgbClr val="0EBEA9"/>
              </a:buClr>
            </a:pPr>
            <a:r>
              <a:rPr lang="tr-TR" sz="1200" dirty="0" smtClean="0">
                <a:latin typeface="Times New Roman" panose="02020603050405020304" pitchFamily="18" charset="0"/>
                <a:cs typeface="Times New Roman" panose="02020603050405020304" pitchFamily="18" charset="0"/>
              </a:rPr>
              <a:t>Akıllı Kontratlar (Smart </a:t>
            </a:r>
            <a:r>
              <a:rPr lang="tr-TR" sz="1200" dirty="0" err="1" smtClean="0">
                <a:latin typeface="Times New Roman" panose="02020603050405020304" pitchFamily="18" charset="0"/>
                <a:cs typeface="Times New Roman" panose="02020603050405020304" pitchFamily="18" charset="0"/>
              </a:rPr>
              <a:t>Contracts</a:t>
            </a:r>
            <a:r>
              <a:rPr lang="tr-TR" sz="1200" dirty="0" smtClean="0">
                <a:latin typeface="Times New Roman" panose="02020603050405020304" pitchFamily="18" charset="0"/>
                <a:cs typeface="Times New Roman" panose="02020603050405020304" pitchFamily="18" charset="0"/>
              </a:rPr>
              <a:t>)</a:t>
            </a:r>
          </a:p>
          <a:p>
            <a:pPr marL="742950" lvl="1" indent="-285750">
              <a:lnSpc>
                <a:spcPct val="100000"/>
              </a:lnSpc>
              <a:buClr>
                <a:srgbClr val="0EBEA9"/>
              </a:buClr>
              <a:buFont typeface="Arial" panose="020B0604020202020204" pitchFamily="34" charset="0"/>
              <a:buChar char="•"/>
            </a:pPr>
            <a:r>
              <a:rPr lang="tr-TR" sz="1200" dirty="0" smtClean="0">
                <a:latin typeface="Times New Roman" panose="02020603050405020304" pitchFamily="18" charset="0"/>
                <a:cs typeface="Times New Roman" panose="02020603050405020304" pitchFamily="18" charset="0"/>
              </a:rPr>
              <a:t>Dijital ortamda kontrat sağlanabilmesi</a:t>
            </a:r>
          </a:p>
          <a:p>
            <a:pPr marL="742950" lvl="1" indent="-285750">
              <a:lnSpc>
                <a:spcPct val="100000"/>
              </a:lnSpc>
              <a:buClr>
                <a:srgbClr val="0EBEA9"/>
              </a:buClr>
              <a:buFont typeface="Arial" panose="020B0604020202020204" pitchFamily="34" charset="0"/>
              <a:buChar char="•"/>
            </a:pPr>
            <a:r>
              <a:rPr lang="tr-TR" sz="1200" dirty="0" smtClean="0">
                <a:latin typeface="Times New Roman" panose="02020603050405020304" pitchFamily="18" charset="0"/>
                <a:cs typeface="Times New Roman" panose="02020603050405020304" pitchFamily="18" charset="0"/>
              </a:rPr>
              <a:t>Verilen </a:t>
            </a:r>
            <a:r>
              <a:rPr lang="tr-TR" sz="1200" dirty="0">
                <a:latin typeface="Times New Roman" panose="02020603050405020304" pitchFamily="18" charset="0"/>
                <a:cs typeface="Times New Roman" panose="02020603050405020304" pitchFamily="18" charset="0"/>
              </a:rPr>
              <a:t>Belli şartları ve hizmet </a:t>
            </a:r>
            <a:r>
              <a:rPr lang="tr-TR" sz="1200" dirty="0" smtClean="0">
                <a:latin typeface="Times New Roman" panose="02020603050405020304" pitchFamily="18" charset="0"/>
                <a:cs typeface="Times New Roman" panose="02020603050405020304" pitchFamily="18" charset="0"/>
              </a:rPr>
              <a:t>seviyelerini (SLA) </a:t>
            </a:r>
            <a:r>
              <a:rPr lang="tr-TR" sz="1200" dirty="0">
                <a:latin typeface="Times New Roman" panose="02020603050405020304" pitchFamily="18" charset="0"/>
                <a:cs typeface="Times New Roman" panose="02020603050405020304" pitchFamily="18" charset="0"/>
              </a:rPr>
              <a:t>sağladığınızda ödemeyi </a:t>
            </a:r>
            <a:r>
              <a:rPr lang="tr-TR" sz="1200" dirty="0" smtClean="0">
                <a:latin typeface="Times New Roman" panose="02020603050405020304" pitchFamily="18" charset="0"/>
                <a:cs typeface="Times New Roman" panose="02020603050405020304" pitchFamily="18" charset="0"/>
              </a:rPr>
              <a:t>alabilmek mümkün. </a:t>
            </a:r>
          </a:p>
          <a:p>
            <a:pPr marL="742950" lvl="1" indent="-285750">
              <a:lnSpc>
                <a:spcPct val="100000"/>
              </a:lnSpc>
              <a:buClr>
                <a:srgbClr val="0EBEA9"/>
              </a:buClr>
              <a:buFont typeface="Arial" panose="020B0604020202020204" pitchFamily="34" charset="0"/>
              <a:buChar char="•"/>
            </a:pPr>
            <a:r>
              <a:rPr lang="tr-TR" sz="1200" dirty="0" smtClean="0">
                <a:latin typeface="Times New Roman" panose="02020603050405020304" pitchFamily="18" charset="0"/>
                <a:cs typeface="Times New Roman" panose="02020603050405020304" pitchFamily="18" charset="0"/>
              </a:rPr>
              <a:t>Bir çok 3. parti elimine edilmektedir. </a:t>
            </a:r>
          </a:p>
          <a:p>
            <a:pPr marL="285750" indent="-285750">
              <a:lnSpc>
                <a:spcPct val="100000"/>
              </a:lnSpc>
              <a:buClr>
                <a:srgbClr val="0EBEA9"/>
              </a:buClr>
            </a:pPr>
            <a:r>
              <a:rPr lang="tr-TR" sz="1200" dirty="0" smtClean="0">
                <a:latin typeface="Times New Roman" panose="02020603050405020304" pitchFamily="18" charset="0"/>
                <a:cs typeface="Times New Roman" panose="02020603050405020304" pitchFamily="18" charset="0"/>
              </a:rPr>
              <a:t>Akıllı </a:t>
            </a:r>
            <a:r>
              <a:rPr lang="tr-TR" sz="1200" dirty="0">
                <a:latin typeface="Times New Roman" panose="02020603050405020304" pitchFamily="18" charset="0"/>
                <a:cs typeface="Times New Roman" panose="02020603050405020304" pitchFamily="18" charset="0"/>
              </a:rPr>
              <a:t>Varlık </a:t>
            </a:r>
            <a:r>
              <a:rPr lang="tr-TR" sz="1200" dirty="0" smtClean="0">
                <a:latin typeface="Times New Roman" panose="02020603050405020304" pitchFamily="18" charset="0"/>
                <a:cs typeface="Times New Roman" panose="02020603050405020304" pitchFamily="18" charset="0"/>
              </a:rPr>
              <a:t>Yönetimi (</a:t>
            </a:r>
            <a:r>
              <a:rPr lang="tr-TR" sz="1200" dirty="0">
                <a:latin typeface="Times New Roman" panose="02020603050405020304" pitchFamily="18" charset="0"/>
                <a:cs typeface="Times New Roman" panose="02020603050405020304" pitchFamily="18" charset="0"/>
              </a:rPr>
              <a:t>Smart </a:t>
            </a:r>
            <a:r>
              <a:rPr lang="tr-TR" sz="1200" dirty="0" err="1" smtClean="0">
                <a:latin typeface="Times New Roman" panose="02020603050405020304" pitchFamily="18" charset="0"/>
                <a:cs typeface="Times New Roman" panose="02020603050405020304" pitchFamily="18" charset="0"/>
              </a:rPr>
              <a:t>Assets</a:t>
            </a:r>
            <a:r>
              <a:rPr lang="tr-TR" sz="1200" dirty="0" smtClean="0">
                <a:latin typeface="Times New Roman" panose="02020603050405020304" pitchFamily="18" charset="0"/>
                <a:cs typeface="Times New Roman" panose="02020603050405020304" pitchFamily="18" charset="0"/>
              </a:rPr>
              <a:t>)</a:t>
            </a:r>
            <a:endParaRPr lang="tr-TR" sz="1200" dirty="0">
              <a:latin typeface="Times New Roman" panose="02020603050405020304" pitchFamily="18" charset="0"/>
              <a:cs typeface="Times New Roman" panose="02020603050405020304" pitchFamily="18" charset="0"/>
            </a:endParaRPr>
          </a:p>
          <a:p>
            <a:pPr marL="742950" lvl="1" indent="-285750">
              <a:lnSpc>
                <a:spcPct val="100000"/>
              </a:lnSpc>
              <a:buClr>
                <a:srgbClr val="0EBEA9"/>
              </a:buClr>
              <a:buFont typeface="Arial" panose="020B0604020202020204" pitchFamily="34" charset="0"/>
              <a:buChar char="•"/>
            </a:pPr>
            <a:r>
              <a:rPr lang="tr-TR" sz="1200" dirty="0">
                <a:latin typeface="Times New Roman" panose="02020603050405020304" pitchFamily="18" charset="0"/>
                <a:cs typeface="Times New Roman" panose="02020603050405020304" pitchFamily="18" charset="0"/>
              </a:rPr>
              <a:t>Kişiye ait bütün varlıkların saklanması ve yönetimi</a:t>
            </a:r>
          </a:p>
          <a:p>
            <a:pPr marL="285750" indent="-285750">
              <a:lnSpc>
                <a:spcPct val="100000"/>
              </a:lnSpc>
              <a:buClr>
                <a:srgbClr val="0EBEA9"/>
              </a:buClr>
            </a:pPr>
            <a:r>
              <a:rPr lang="tr-TR" sz="1200" dirty="0" smtClean="0">
                <a:latin typeface="Times New Roman" panose="02020603050405020304" pitchFamily="18" charset="0"/>
                <a:cs typeface="Times New Roman" panose="02020603050405020304" pitchFamily="18" charset="0"/>
              </a:rPr>
              <a:t>Takas </a:t>
            </a:r>
            <a:r>
              <a:rPr lang="tr-TR" sz="1200" dirty="0">
                <a:latin typeface="Times New Roman" panose="02020603050405020304" pitchFamily="18" charset="0"/>
                <a:cs typeface="Times New Roman" panose="02020603050405020304" pitchFamily="18" charset="0"/>
              </a:rPr>
              <a:t>ve </a:t>
            </a:r>
            <a:r>
              <a:rPr lang="tr-TR" sz="1200" dirty="0" smtClean="0">
                <a:latin typeface="Times New Roman" panose="02020603050405020304" pitchFamily="18" charset="0"/>
                <a:cs typeface="Times New Roman" panose="02020603050405020304" pitchFamily="18" charset="0"/>
              </a:rPr>
              <a:t>Mutabakat (</a:t>
            </a:r>
            <a:r>
              <a:rPr lang="tr-TR" sz="1200" dirty="0" err="1">
                <a:latin typeface="Times New Roman" panose="02020603050405020304" pitchFamily="18" charset="0"/>
                <a:cs typeface="Times New Roman" panose="02020603050405020304" pitchFamily="18" charset="0"/>
              </a:rPr>
              <a:t>Clearing</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and</a:t>
            </a:r>
            <a:r>
              <a:rPr lang="tr-TR" sz="1200" dirty="0">
                <a:latin typeface="Times New Roman" panose="02020603050405020304" pitchFamily="18" charset="0"/>
                <a:cs typeface="Times New Roman" panose="02020603050405020304" pitchFamily="18" charset="0"/>
              </a:rPr>
              <a:t> </a:t>
            </a:r>
            <a:r>
              <a:rPr lang="tr-TR" sz="1200" dirty="0" err="1" smtClean="0">
                <a:latin typeface="Times New Roman" panose="02020603050405020304" pitchFamily="18" charset="0"/>
                <a:cs typeface="Times New Roman" panose="02020603050405020304" pitchFamily="18" charset="0"/>
              </a:rPr>
              <a:t>Settlement</a:t>
            </a:r>
            <a:r>
              <a:rPr lang="tr-TR" sz="1200" dirty="0" smtClean="0">
                <a:latin typeface="Times New Roman" panose="02020603050405020304" pitchFamily="18" charset="0"/>
                <a:cs typeface="Times New Roman" panose="02020603050405020304" pitchFamily="18" charset="0"/>
              </a:rPr>
              <a:t>)</a:t>
            </a:r>
            <a:endParaRPr lang="tr-TR" sz="1200" dirty="0">
              <a:latin typeface="Times New Roman" panose="02020603050405020304" pitchFamily="18" charset="0"/>
              <a:cs typeface="Times New Roman" panose="02020603050405020304" pitchFamily="18" charset="0"/>
            </a:endParaRPr>
          </a:p>
          <a:p>
            <a:pPr marL="742950" lvl="1" indent="-285750">
              <a:lnSpc>
                <a:spcPct val="100000"/>
              </a:lnSpc>
              <a:buClr>
                <a:srgbClr val="0EBEA9"/>
              </a:buClr>
              <a:buFont typeface="Arial" panose="020B0604020202020204" pitchFamily="34" charset="0"/>
              <a:buChar char="•"/>
            </a:pPr>
            <a:r>
              <a:rPr lang="tr-TR" sz="1200" dirty="0">
                <a:latin typeface="Times New Roman" panose="02020603050405020304" pitchFamily="18" charset="0"/>
                <a:cs typeface="Times New Roman" panose="02020603050405020304" pitchFamily="18" charset="0"/>
              </a:rPr>
              <a:t>Ağdaki işlemlerin bütünü her bir yeni işlemde onaylanır</a:t>
            </a:r>
          </a:p>
          <a:p>
            <a:pPr marL="285750" indent="-285750">
              <a:lnSpc>
                <a:spcPct val="100000"/>
              </a:lnSpc>
              <a:buClr>
                <a:srgbClr val="0EBEA9"/>
              </a:buClr>
            </a:pPr>
            <a:r>
              <a:rPr lang="tr-TR" sz="1200" dirty="0" smtClean="0">
                <a:latin typeface="Times New Roman" panose="02020603050405020304" pitchFamily="18" charset="0"/>
                <a:cs typeface="Times New Roman" panose="02020603050405020304" pitchFamily="18" charset="0"/>
              </a:rPr>
              <a:t>Ödemeler (</a:t>
            </a:r>
            <a:r>
              <a:rPr lang="tr-TR" sz="1200" dirty="0" err="1" smtClean="0">
                <a:latin typeface="Times New Roman" panose="02020603050405020304" pitchFamily="18" charset="0"/>
                <a:cs typeface="Times New Roman" panose="02020603050405020304" pitchFamily="18" charset="0"/>
              </a:rPr>
              <a:t>Payments</a:t>
            </a:r>
            <a:r>
              <a:rPr lang="tr-TR" sz="1200" dirty="0" smtClean="0">
                <a:latin typeface="Times New Roman" panose="02020603050405020304" pitchFamily="18" charset="0"/>
                <a:cs typeface="Times New Roman" panose="02020603050405020304" pitchFamily="18" charset="0"/>
              </a:rPr>
              <a:t>)</a:t>
            </a:r>
            <a:endParaRPr lang="tr-TR" sz="1200" dirty="0">
              <a:latin typeface="Times New Roman" panose="02020603050405020304" pitchFamily="18" charset="0"/>
              <a:cs typeface="Times New Roman" panose="02020603050405020304" pitchFamily="18" charset="0"/>
            </a:endParaRPr>
          </a:p>
          <a:p>
            <a:pPr marL="742950" lvl="1" indent="-285750">
              <a:lnSpc>
                <a:spcPct val="100000"/>
              </a:lnSpc>
              <a:buClr>
                <a:srgbClr val="0EBEA9"/>
              </a:buClr>
              <a:buFont typeface="Arial" panose="020B0604020202020204" pitchFamily="34" charset="0"/>
              <a:buChar char="•"/>
            </a:pPr>
            <a:r>
              <a:rPr lang="tr-TR" sz="1200" dirty="0">
                <a:latin typeface="Times New Roman" panose="02020603050405020304" pitchFamily="18" charset="0"/>
                <a:cs typeface="Times New Roman" panose="02020603050405020304" pitchFamily="18" charset="0"/>
              </a:rPr>
              <a:t>Ödemeler üzerinde kontrolün tek bir merkezde olmaması</a:t>
            </a:r>
          </a:p>
          <a:p>
            <a:pPr marL="285750" indent="-285750">
              <a:lnSpc>
                <a:spcPct val="100000"/>
              </a:lnSpc>
              <a:buClr>
                <a:srgbClr val="0EBEA9"/>
              </a:buClr>
            </a:pPr>
            <a:r>
              <a:rPr lang="tr-TR" sz="1200" dirty="0" smtClean="0">
                <a:latin typeface="Times New Roman" panose="02020603050405020304" pitchFamily="18" charset="0"/>
                <a:cs typeface="Times New Roman" panose="02020603050405020304" pitchFamily="18" charset="0"/>
              </a:rPr>
              <a:t>Dijital </a:t>
            </a:r>
            <a:r>
              <a:rPr lang="tr-TR" sz="1200" dirty="0">
                <a:latin typeface="Times New Roman" panose="02020603050405020304" pitchFamily="18" charset="0"/>
                <a:cs typeface="Times New Roman" panose="02020603050405020304" pitchFamily="18" charset="0"/>
              </a:rPr>
              <a:t>Kimlik </a:t>
            </a:r>
            <a:r>
              <a:rPr lang="tr-TR" sz="1200" dirty="0" smtClean="0">
                <a:latin typeface="Times New Roman" panose="02020603050405020304" pitchFamily="18" charset="0"/>
                <a:cs typeface="Times New Roman" panose="02020603050405020304" pitchFamily="18" charset="0"/>
              </a:rPr>
              <a:t>Yönetimi (</a:t>
            </a:r>
            <a:r>
              <a:rPr lang="tr-TR" sz="1200" dirty="0" err="1">
                <a:latin typeface="Times New Roman" panose="02020603050405020304" pitchFamily="18" charset="0"/>
                <a:cs typeface="Times New Roman" panose="02020603050405020304" pitchFamily="18" charset="0"/>
              </a:rPr>
              <a:t>Digital</a:t>
            </a:r>
            <a:r>
              <a:rPr lang="tr-TR" sz="1200" dirty="0">
                <a:latin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cs typeface="Times New Roman" panose="02020603050405020304" pitchFamily="18" charset="0"/>
              </a:rPr>
              <a:t>Identity)</a:t>
            </a:r>
            <a:endParaRPr lang="tr-TR" sz="1200" dirty="0">
              <a:latin typeface="Times New Roman" panose="02020603050405020304" pitchFamily="18" charset="0"/>
              <a:cs typeface="Times New Roman" panose="02020603050405020304" pitchFamily="18" charset="0"/>
            </a:endParaRPr>
          </a:p>
          <a:p>
            <a:pPr marL="742950" lvl="1" indent="-285750">
              <a:lnSpc>
                <a:spcPct val="100000"/>
              </a:lnSpc>
              <a:buClr>
                <a:srgbClr val="0EBEA9"/>
              </a:buClr>
              <a:buFont typeface="Arial" panose="020B0604020202020204" pitchFamily="34" charset="0"/>
              <a:buChar char="•"/>
            </a:pPr>
            <a:r>
              <a:rPr lang="tr-TR" sz="1200" dirty="0">
                <a:latin typeface="Times New Roman" panose="02020603050405020304" pitchFamily="18" charset="0"/>
                <a:cs typeface="Times New Roman" panose="02020603050405020304" pitchFamily="18" charset="0"/>
              </a:rPr>
              <a:t>Dijital kimlik yönetim ile müşterileri, profilleri tanıma ve </a:t>
            </a:r>
            <a:endParaRPr lang="tr-TR" sz="1200" dirty="0" smtClean="0">
              <a:latin typeface="Times New Roman" panose="02020603050405020304" pitchFamily="18" charset="0"/>
              <a:cs typeface="Times New Roman" panose="02020603050405020304" pitchFamily="18" charset="0"/>
            </a:endParaRPr>
          </a:p>
          <a:p>
            <a:pPr marL="457200" lvl="1" indent="0">
              <a:lnSpc>
                <a:spcPct val="100000"/>
              </a:lnSpc>
              <a:buClr>
                <a:srgbClr val="0EBEA9"/>
              </a:buClr>
              <a:buNone/>
            </a:pPr>
            <a:r>
              <a:rPr lang="tr-TR" sz="1200" dirty="0" smtClean="0">
                <a:latin typeface="Times New Roman" panose="02020603050405020304" pitchFamily="18" charset="0"/>
                <a:cs typeface="Times New Roman" panose="02020603050405020304" pitchFamily="18" charset="0"/>
              </a:rPr>
              <a:t>yetkilendirme</a:t>
            </a:r>
            <a:endParaRPr lang="tr-TR" sz="1200" dirty="0">
              <a:latin typeface="Times New Roman" panose="02020603050405020304" pitchFamily="18" charset="0"/>
              <a:cs typeface="Times New Roman" panose="02020603050405020304" pitchFamily="18" charset="0"/>
            </a:endParaRPr>
          </a:p>
          <a:p>
            <a:pPr marL="0" indent="0">
              <a:buNone/>
            </a:pPr>
            <a:endParaRPr lang="tr-TR" sz="1200" dirty="0">
              <a:latin typeface="Times New Roman" panose="02020603050405020304" pitchFamily="18" charset="0"/>
              <a:cs typeface="Times New Roman" panose="02020603050405020304" pitchFamily="18" charset="0"/>
            </a:endParaRPr>
          </a:p>
          <a:p>
            <a:pPr marL="0" indent="0">
              <a:buNone/>
            </a:pPr>
            <a:endParaRPr lang="tr-TR" sz="12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tr-TR" sz="1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5109756" y="908720"/>
            <a:ext cx="3998748" cy="5832648"/>
          </a:xfrm>
          <a:prstGeom prst="rect">
            <a:avLst/>
          </a:prstGeom>
        </p:spPr>
      </p:pic>
      <p:pic>
        <p:nvPicPr>
          <p:cNvPr id="14" name="Picture 4" descr="http://startupmanagement.org/wp-content/uploads/2015/12/Blockchain-in-Financial-Services-Landscape.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508" y="3861048"/>
            <a:ext cx="5356579" cy="29523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52152306"/>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914400"/>
            <a:ext cx="7427168" cy="642392"/>
          </a:xfrm>
        </p:spPr>
        <p:txBody>
          <a:bodyPr>
            <a:normAutofit/>
          </a:bodyPr>
          <a:lstStyle/>
          <a:p>
            <a:r>
              <a:rPr lang="tr-TR" b="1" dirty="0" smtClean="0"/>
              <a:t>Sonuç &amp; Öneriler</a:t>
            </a:r>
            <a:endParaRPr lang="en-US" b="1" dirty="0"/>
          </a:p>
        </p:txBody>
      </p:sp>
      <p:sp>
        <p:nvSpPr>
          <p:cNvPr id="6" name="Rectangle 5"/>
          <p:cNvSpPr/>
          <p:nvPr/>
        </p:nvSpPr>
        <p:spPr>
          <a:xfrm>
            <a:off x="179512" y="1556792"/>
            <a:ext cx="8964488" cy="3754874"/>
          </a:xfrm>
          <a:prstGeom prst="rect">
            <a:avLst/>
          </a:prstGeom>
        </p:spPr>
        <p:txBody>
          <a:bodyPr wrap="square">
            <a:spAutoFit/>
          </a:bodyPr>
          <a:lstStyle/>
          <a:p>
            <a:endParaRPr lang="tr-TR" sz="1400" dirty="0">
              <a:latin typeface="Times New Roman" panose="02020603050405020304" pitchFamily="18" charset="0"/>
              <a:cs typeface="Times New Roman" panose="02020603050405020304" pitchFamily="18" charset="0"/>
            </a:endParaRPr>
          </a:p>
          <a:p>
            <a:pPr marL="285750" indent="-285750">
              <a:buClr>
                <a:srgbClr val="0EBEA9"/>
              </a:buClr>
              <a:buFont typeface="Arial" panose="020B0604020202020204" pitchFamily="34" charset="0"/>
              <a:buChar char="•"/>
            </a:pPr>
            <a:r>
              <a:rPr lang="tr-TR" sz="1400" dirty="0">
                <a:latin typeface="Times New Roman" panose="02020603050405020304" pitchFamily="18" charset="0"/>
                <a:cs typeface="Times New Roman" panose="02020603050405020304" pitchFamily="18" charset="0"/>
              </a:rPr>
              <a:t>Blok zinciri gibi gelişmeler muhasebe meslek mensuplarının iş tanımları, nitelikleri ve kullanacakları araçları da değiştirecek ve geliştirecektir. </a:t>
            </a:r>
          </a:p>
          <a:p>
            <a:pPr marL="285750" indent="-285750">
              <a:buClr>
                <a:srgbClr val="0EBEA9"/>
              </a:buClr>
              <a:buFont typeface="Arial" panose="020B0604020202020204" pitchFamily="34" charset="0"/>
              <a:buChar char="•"/>
            </a:pPr>
            <a:endParaRPr lang="tr-TR" sz="1400" dirty="0" smtClean="0">
              <a:latin typeface="Times New Roman" panose="02020603050405020304" pitchFamily="18" charset="0"/>
              <a:cs typeface="Times New Roman" panose="02020603050405020304" pitchFamily="18" charset="0"/>
            </a:endParaRPr>
          </a:p>
          <a:p>
            <a:pPr marL="285750" indent="-285750">
              <a:buClr>
                <a:srgbClr val="0EBEA9"/>
              </a:buClr>
              <a:buFont typeface="Arial" panose="020B0604020202020204" pitchFamily="34" charset="0"/>
              <a:buChar char="•"/>
            </a:pPr>
            <a:r>
              <a:rPr lang="tr-TR" sz="1400" dirty="0" smtClean="0">
                <a:latin typeface="Times New Roman" panose="02020603050405020304" pitchFamily="18" charset="0"/>
                <a:cs typeface="Times New Roman" panose="02020603050405020304" pitchFamily="18" charset="0"/>
              </a:rPr>
              <a:t>Muhasebe </a:t>
            </a:r>
            <a:r>
              <a:rPr lang="tr-TR" sz="1400" dirty="0">
                <a:latin typeface="Times New Roman" panose="02020603050405020304" pitchFamily="18" charset="0"/>
                <a:cs typeface="Times New Roman" panose="02020603050405020304" pitchFamily="18" charset="0"/>
              </a:rPr>
              <a:t>fonksiyonları açısından defterlerin, belgelerin, kayıtların, arşivin ve denetimin dijitalleşmesi ve hala geliştirilmeye ve araştırılmaya devam eden blok zinciri teknolojisi temelli yapılarda kullanılması, yeterli dijital bilgiye sahip, nitelikli meslek mensubunu gerekli kılmaktadır. </a:t>
            </a:r>
          </a:p>
          <a:p>
            <a:pPr marL="285750" indent="-285750">
              <a:lnSpc>
                <a:spcPct val="100000"/>
              </a:lnSpc>
              <a:spcBef>
                <a:spcPts val="0"/>
              </a:spcBef>
              <a:buClr>
                <a:srgbClr val="0EBEA9"/>
              </a:buClr>
              <a:buFont typeface="Arial" panose="020B0604020202020204" pitchFamily="34" charset="0"/>
              <a:buChar char="•"/>
            </a:pPr>
            <a:endParaRPr lang="tr-TR" sz="1400" dirty="0" smtClean="0">
              <a:latin typeface="Times New Roman" panose="02020603050405020304" pitchFamily="18" charset="0"/>
              <a:cs typeface="Times New Roman" panose="02020603050405020304" pitchFamily="18" charset="0"/>
            </a:endParaRPr>
          </a:p>
          <a:p>
            <a:pPr marL="285750" indent="-285750">
              <a:lnSpc>
                <a:spcPct val="100000"/>
              </a:lnSpc>
              <a:spcBef>
                <a:spcPts val="0"/>
              </a:spcBef>
              <a:buClr>
                <a:srgbClr val="0EBEA9"/>
              </a:buClr>
              <a:buFont typeface="Arial" panose="020B0604020202020204" pitchFamily="34" charset="0"/>
              <a:buChar char="•"/>
            </a:pPr>
            <a:endParaRPr lang="tr-TR" sz="1400" dirty="0">
              <a:latin typeface="Times New Roman" panose="02020603050405020304" pitchFamily="18" charset="0"/>
              <a:cs typeface="Times New Roman" panose="02020603050405020304" pitchFamily="18" charset="0"/>
            </a:endParaRPr>
          </a:p>
          <a:p>
            <a:pPr marL="285750" indent="-285750">
              <a:lnSpc>
                <a:spcPct val="100000"/>
              </a:lnSpc>
              <a:spcBef>
                <a:spcPts val="0"/>
              </a:spcBef>
              <a:buClr>
                <a:srgbClr val="0EBEA9"/>
              </a:buClr>
              <a:buFont typeface="Arial" panose="020B0604020202020204" pitchFamily="34" charset="0"/>
              <a:buChar char="•"/>
            </a:pPr>
            <a:r>
              <a:rPr lang="tr-TR" sz="1400" dirty="0" err="1" smtClean="0">
                <a:latin typeface="Times New Roman" panose="02020603050405020304" pitchFamily="18" charset="0"/>
                <a:cs typeface="Times New Roman" panose="02020603050405020304" pitchFamily="18" charset="0"/>
              </a:rPr>
              <a:t>Blockchain</a:t>
            </a:r>
            <a:r>
              <a:rPr lang="tr-TR" sz="1400"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altyapısını Üniversite ve farklı sektörlerin işbirlikleri ile araştırmak, prototip geliştirmek ve bu teknolojinin yenilikçi kullanım alanlarına yatırım </a:t>
            </a:r>
            <a:r>
              <a:rPr lang="tr-TR" sz="1400" dirty="0" smtClean="0">
                <a:latin typeface="Times New Roman" panose="02020603050405020304" pitchFamily="18" charset="0"/>
                <a:cs typeface="Times New Roman" panose="02020603050405020304" pitchFamily="18" charset="0"/>
              </a:rPr>
              <a:t>yapmak gerekmektedir. Ayrıca ülkemizde </a:t>
            </a:r>
            <a:r>
              <a:rPr lang="tr-TR" sz="1400" dirty="0">
                <a:latin typeface="Times New Roman" panose="02020603050405020304" pitchFamily="18" charset="0"/>
                <a:cs typeface="Times New Roman" panose="02020603050405020304" pitchFamily="18" charset="0"/>
              </a:rPr>
              <a:t>de diğer ülkelerde benzer </a:t>
            </a:r>
            <a:r>
              <a:rPr lang="tr-TR" sz="1400" dirty="0" err="1">
                <a:latin typeface="Times New Roman" panose="02020603050405020304" pitchFamily="18" charset="0"/>
                <a:cs typeface="Times New Roman" panose="02020603050405020304" pitchFamily="18" charset="0"/>
              </a:rPr>
              <a:t>blockchain</a:t>
            </a:r>
            <a:r>
              <a:rPr lang="tr-TR" sz="1400" dirty="0">
                <a:latin typeface="Times New Roman" panose="02020603050405020304" pitchFamily="18" charset="0"/>
                <a:cs typeface="Times New Roman" panose="02020603050405020304" pitchFamily="18" charset="0"/>
              </a:rPr>
              <a:t> konsorsiyumlarını teşvik eden, sektöre yön veren ve araştırmayı teşvik eden uygulamalar sunulması önem arz </a:t>
            </a:r>
            <a:r>
              <a:rPr lang="tr-TR" sz="1400" dirty="0" smtClean="0">
                <a:latin typeface="Times New Roman" panose="02020603050405020304" pitchFamily="18" charset="0"/>
                <a:cs typeface="Times New Roman" panose="02020603050405020304" pitchFamily="18" charset="0"/>
              </a:rPr>
              <a:t>etmektedir</a:t>
            </a:r>
            <a:r>
              <a:rPr lang="tr-TR" sz="1400" dirty="0" smtClean="0">
                <a:latin typeface="Times New Roman" panose="02020603050405020304" pitchFamily="18" charset="0"/>
                <a:cs typeface="Times New Roman" panose="02020603050405020304" pitchFamily="18" charset="0"/>
              </a:rPr>
              <a:t>.</a:t>
            </a:r>
          </a:p>
          <a:p>
            <a:pPr marL="285750" indent="-285750">
              <a:lnSpc>
                <a:spcPct val="100000"/>
              </a:lnSpc>
              <a:spcBef>
                <a:spcPts val="0"/>
              </a:spcBef>
              <a:buClr>
                <a:srgbClr val="0EBEA9"/>
              </a:buClr>
              <a:buFont typeface="Arial" panose="020B0604020202020204" pitchFamily="34" charset="0"/>
              <a:buChar char="•"/>
            </a:pPr>
            <a:endParaRPr lang="tr-TR" sz="1400" dirty="0" smtClean="0">
              <a:latin typeface="Times New Roman" panose="02020603050405020304" pitchFamily="18" charset="0"/>
              <a:cs typeface="Times New Roman" panose="02020603050405020304" pitchFamily="18" charset="0"/>
            </a:endParaRPr>
          </a:p>
          <a:p>
            <a:pPr marL="285750" indent="-285750">
              <a:lnSpc>
                <a:spcPct val="100000"/>
              </a:lnSpc>
              <a:spcBef>
                <a:spcPts val="0"/>
              </a:spcBef>
              <a:buClr>
                <a:srgbClr val="0EBEA9"/>
              </a:buClr>
              <a:buFont typeface="Arial" panose="020B0604020202020204" pitchFamily="34" charset="0"/>
              <a:buChar char="•"/>
            </a:pPr>
            <a:endParaRPr lang="tr-TR" sz="1400" dirty="0">
              <a:latin typeface="Times New Roman" panose="02020603050405020304" pitchFamily="18" charset="0"/>
              <a:cs typeface="Times New Roman" panose="02020603050405020304" pitchFamily="18" charset="0"/>
            </a:endParaRPr>
          </a:p>
          <a:p>
            <a:endParaRPr lang="tr-TR"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365612" y="5805264"/>
            <a:ext cx="2592288" cy="954107"/>
          </a:xfrm>
          <a:prstGeom prst="rect">
            <a:avLst/>
          </a:prstGeom>
          <a:noFill/>
        </p:spPr>
        <p:txBody>
          <a:bodyPr wrap="square" rtlCol="0">
            <a:spAutoFit/>
          </a:bodyPr>
          <a:lstStyle/>
          <a:p>
            <a:r>
              <a:rPr lang="tr-TR" sz="2800" b="1" dirty="0" smtClean="0"/>
              <a:t>Teşekkürler</a:t>
            </a:r>
          </a:p>
          <a:p>
            <a:r>
              <a:rPr lang="tr-TR" sz="2800" b="1" dirty="0" smtClean="0"/>
              <a:t>	 </a:t>
            </a:r>
            <a:r>
              <a:rPr lang="tr-TR" sz="2800" b="1" dirty="0" smtClean="0">
                <a:sym typeface="Wingdings" pitchFamily="2" charset="2"/>
              </a:rPr>
              <a:t></a:t>
            </a:r>
            <a:endParaRPr lang="en-US" sz="2800" b="1" dirty="0"/>
          </a:p>
        </p:txBody>
      </p:sp>
    </p:spTree>
    <p:custDataLst>
      <p:tags r:id="rId1"/>
    </p:custDataLst>
    <p:extLst>
      <p:ext uri="{BB962C8B-B14F-4D97-AF65-F5344CB8AC3E}">
        <p14:creationId xmlns:p14="http://schemas.microsoft.com/office/powerpoint/2010/main" val="255035706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7504" y="620688"/>
            <a:ext cx="8229600" cy="914400"/>
          </a:xfrm>
        </p:spPr>
        <p:txBody>
          <a:bodyPr>
            <a:normAutofit/>
          </a:bodyPr>
          <a:lstStyle/>
          <a:p>
            <a:r>
              <a:rPr lang="tr-TR" sz="2500" b="1" dirty="0" smtClean="0"/>
              <a:t>Giriş</a:t>
            </a:r>
            <a:endParaRPr lang="en-US" sz="2500" b="1" dirty="0"/>
          </a:p>
        </p:txBody>
      </p:sp>
      <p:sp>
        <p:nvSpPr>
          <p:cNvPr id="4" name="Content Placeholder 3"/>
          <p:cNvSpPr>
            <a:spLocks noGrp="1"/>
          </p:cNvSpPr>
          <p:nvPr>
            <p:ph idx="1"/>
          </p:nvPr>
        </p:nvSpPr>
        <p:spPr>
          <a:xfrm>
            <a:off x="-27988" y="1077888"/>
            <a:ext cx="9171988" cy="6023520"/>
          </a:xfrm>
        </p:spPr>
        <p:txBody>
          <a:bodyPr>
            <a:normAutofit fontScale="92500"/>
          </a:bodyPr>
          <a:lstStyle/>
          <a:p>
            <a:r>
              <a:rPr lang="tr-TR" dirty="0" smtClean="0">
                <a:latin typeface="Times New Roman" panose="02020603050405020304" pitchFamily="18" charset="0"/>
                <a:cs typeface="Times New Roman" panose="02020603050405020304" pitchFamily="18" charset="0"/>
              </a:rPr>
              <a:t>Günümüzde baş </a:t>
            </a:r>
            <a:r>
              <a:rPr lang="tr-TR" dirty="0">
                <a:latin typeface="Times New Roman" panose="02020603050405020304" pitchFamily="18" charset="0"/>
                <a:cs typeface="Times New Roman" panose="02020603050405020304" pitchFamily="18" charset="0"/>
              </a:rPr>
              <a:t>döndürücü bir hızla gelişmekte olan bilgi teknolojileri, global olarak yaşanan diğer gelişmelerle beraber ekonomi, elektronik ticaret, muhasebe gibi alanlarda işlemlerin gerçekleştirilmesinde ve iletilmesinde zamandan tasarruf ve hız ile maliyetlerdeki düşüş gibi çeşitli faydaları da sağlayarak kripto paralar, blok zincir gibi yeni kavramları da gündeme getirmiştir. </a:t>
            </a:r>
            <a:r>
              <a:rPr lang="tr-TR" dirty="0" smtClean="0">
                <a:latin typeface="Times New Roman" panose="02020603050405020304" pitchFamily="18" charset="0"/>
                <a:cs typeface="Times New Roman" panose="02020603050405020304" pitchFamily="18" charset="0"/>
              </a:rPr>
              <a:t> </a:t>
            </a:r>
          </a:p>
          <a:p>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Özellikle </a:t>
            </a:r>
            <a:r>
              <a:rPr lang="tr-TR" dirty="0">
                <a:latin typeface="Times New Roman" panose="02020603050405020304" pitchFamily="18" charset="0"/>
                <a:cs typeface="Times New Roman" panose="02020603050405020304" pitchFamily="18" charset="0"/>
              </a:rPr>
              <a:t>2008 yılında yaşanan küresel finansal krizin ardından, finansal teknolojilerde basit, hızlı, güvenli, hataların az olduğu ve üçüncü şahıslara bağımlılığın azaltılamaya çalışıldığı metot ve yazılımlar geliştirilmeye çalışılmıştır. </a:t>
            </a:r>
            <a:r>
              <a:rPr lang="tr-TR" dirty="0" smtClean="0">
                <a:latin typeface="Times New Roman" panose="02020603050405020304" pitchFamily="18" charset="0"/>
                <a:cs typeface="Times New Roman" panose="02020603050405020304" pitchFamily="18" charset="0"/>
              </a:rPr>
              <a:t>Bilgi ekonomisi </a:t>
            </a:r>
            <a:r>
              <a:rPr lang="tr-TR" dirty="0">
                <a:latin typeface="Times New Roman" panose="02020603050405020304" pitchFamily="18" charset="0"/>
                <a:cs typeface="Times New Roman" panose="02020603050405020304" pitchFamily="18" charset="0"/>
              </a:rPr>
              <a:t>içinde, devletler ve işletmeler üzerinde üretim süreci, verimlilik, etkinlik, karlılık, kalite ve rekabet gibi alanlarda çeşitli etkiler meydana getiren özellikle Blok zinciri teknolojisi gibi gelişmeler, muhasebe bilgi sisteminde de kayıtlama, sınıflama, raporlama ve analiz gibi tüm süreçlerde bir takım önemli değişimlere neden olmaktadır. </a:t>
            </a:r>
            <a:endParaRPr lang="tr-TR" sz="12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42131151"/>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339" y="637391"/>
            <a:ext cx="8229600" cy="914400"/>
          </a:xfrm>
        </p:spPr>
        <p:txBody>
          <a:bodyPr>
            <a:normAutofit/>
          </a:bodyPr>
          <a:lstStyle/>
          <a:p>
            <a:r>
              <a:rPr lang="tr-TR" sz="2500" b="1" dirty="0" smtClean="0"/>
              <a:t>2000’li yıllardan günümüze…</a:t>
            </a:r>
            <a:endParaRPr lang="en-US" sz="2500" b="1" dirty="0"/>
          </a:p>
        </p:txBody>
      </p:sp>
      <p:pic>
        <p:nvPicPr>
          <p:cNvPr id="5" name="Content Placeholder 4"/>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5496" y="1367422"/>
            <a:ext cx="3019048" cy="3285714"/>
          </a:xfrm>
          <a:prstGeom prst="rect">
            <a:avLst/>
          </a:prstGeom>
          <a:noFill/>
          <a:ln>
            <a:noFill/>
          </a:ln>
        </p:spPr>
      </p:pic>
      <p:pic>
        <p:nvPicPr>
          <p:cNvPr id="6" name="Picture 5"/>
          <p:cNvPicPr/>
          <p:nvPr/>
        </p:nvPicPr>
        <p:blipFill>
          <a:blip r:embed="rId6">
            <a:extLst>
              <a:ext uri="{28A0092B-C50C-407E-A947-70E740481C1C}">
                <a14:useLocalDpi xmlns:a14="http://schemas.microsoft.com/office/drawing/2010/main" val="0"/>
              </a:ext>
            </a:extLst>
          </a:blip>
          <a:srcRect/>
          <a:stretch>
            <a:fillRect/>
          </a:stretch>
        </p:blipFill>
        <p:spPr bwMode="auto">
          <a:xfrm>
            <a:off x="3707904" y="1412776"/>
            <a:ext cx="2867025" cy="2828925"/>
          </a:xfrm>
          <a:prstGeom prst="rect">
            <a:avLst/>
          </a:prstGeom>
          <a:noFill/>
          <a:ln>
            <a:noFill/>
          </a:ln>
        </p:spPr>
      </p:pic>
      <p:pic>
        <p:nvPicPr>
          <p:cNvPr id="8" name="Picture 7"/>
          <p:cNvPicPr>
            <a:picLocks noChangeAspect="1"/>
          </p:cNvPicPr>
          <p:nvPr/>
        </p:nvPicPr>
        <p:blipFill>
          <a:blip r:embed="rId7"/>
          <a:stretch>
            <a:fillRect/>
          </a:stretch>
        </p:blipFill>
        <p:spPr>
          <a:xfrm>
            <a:off x="6732240" y="1077888"/>
            <a:ext cx="2411760" cy="1628775"/>
          </a:xfrm>
          <a:prstGeom prst="rect">
            <a:avLst/>
          </a:prstGeom>
        </p:spPr>
      </p:pic>
      <p:pic>
        <p:nvPicPr>
          <p:cNvPr id="9" name="Picture 8"/>
          <p:cNvPicPr/>
          <p:nvPr/>
        </p:nvPicPr>
        <p:blipFill>
          <a:blip r:embed="rId8">
            <a:extLst>
              <a:ext uri="{28A0092B-C50C-407E-A947-70E740481C1C}">
                <a14:useLocalDpi xmlns:a14="http://schemas.microsoft.com/office/drawing/2010/main" val="0"/>
              </a:ext>
            </a:extLst>
          </a:blip>
          <a:srcRect/>
          <a:stretch>
            <a:fillRect/>
          </a:stretch>
        </p:blipFill>
        <p:spPr bwMode="auto">
          <a:xfrm>
            <a:off x="2416" y="4725144"/>
            <a:ext cx="9141583" cy="2132856"/>
          </a:xfrm>
          <a:prstGeom prst="rect">
            <a:avLst/>
          </a:prstGeom>
          <a:noFill/>
          <a:ln>
            <a:noFill/>
          </a:ln>
        </p:spPr>
      </p:pic>
      <p:pic>
        <p:nvPicPr>
          <p:cNvPr id="10" name="Picture 9"/>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732240" y="2792368"/>
            <a:ext cx="2411761" cy="1676400"/>
          </a:xfrm>
          <a:prstGeom prst="rect">
            <a:avLst/>
          </a:prstGeom>
          <a:noFill/>
          <a:ln>
            <a:noFill/>
          </a:ln>
        </p:spPr>
      </p:pic>
    </p:spTree>
    <p:custDataLst>
      <p:tags r:id="rId1"/>
    </p:custDataLst>
    <p:extLst>
      <p:ext uri="{BB962C8B-B14F-4D97-AF65-F5344CB8AC3E}">
        <p14:creationId xmlns:p14="http://schemas.microsoft.com/office/powerpoint/2010/main" val="188036495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339" y="637391"/>
            <a:ext cx="8229600" cy="914400"/>
          </a:xfrm>
        </p:spPr>
        <p:txBody>
          <a:bodyPr>
            <a:normAutofit/>
          </a:bodyPr>
          <a:lstStyle/>
          <a:p>
            <a:r>
              <a:rPr lang="tr-TR" sz="2500" b="1" dirty="0" smtClean="0"/>
              <a:t>2008 Krizi ve </a:t>
            </a:r>
            <a:r>
              <a:rPr lang="tr-TR" sz="2500" b="1" dirty="0" err="1" smtClean="0"/>
              <a:t>Blockchain’in</a:t>
            </a:r>
            <a:r>
              <a:rPr lang="tr-TR" sz="2500" b="1" dirty="0" smtClean="0"/>
              <a:t> Ortaya Çıkışı</a:t>
            </a:r>
            <a:endParaRPr lang="en-US" sz="2500" b="1" dirty="0"/>
          </a:p>
        </p:txBody>
      </p:sp>
      <p:sp>
        <p:nvSpPr>
          <p:cNvPr id="4" name="Rectangle 3"/>
          <p:cNvSpPr/>
          <p:nvPr/>
        </p:nvSpPr>
        <p:spPr>
          <a:xfrm>
            <a:off x="179512" y="1268760"/>
            <a:ext cx="4464496" cy="5863144"/>
          </a:xfrm>
          <a:prstGeom prst="rect">
            <a:avLst/>
          </a:prstGeom>
        </p:spPr>
        <p:txBody>
          <a:bodyPr wrap="square">
            <a:spAutoFit/>
          </a:bodyPr>
          <a:lstStyle/>
          <a:p>
            <a:r>
              <a:rPr lang="tr-TR" sz="1500" dirty="0">
                <a:latin typeface="Times New Roman" panose="02020603050405020304" pitchFamily="18" charset="0"/>
                <a:cs typeface="Times New Roman" panose="02020603050405020304" pitchFamily="18" charset="0"/>
              </a:rPr>
              <a:t>“2008 Ekonomik Krizi, aslında 2007 yılında başlayan fakat, 2008 yılının  eylül ayında 158 yıllık yatırım bankası </a:t>
            </a:r>
            <a:r>
              <a:rPr lang="tr-TR" sz="1500" dirty="0" err="1" smtClean="0">
                <a:latin typeface="Times New Roman" panose="02020603050405020304" pitchFamily="18" charset="0"/>
                <a:cs typeface="Times New Roman" panose="02020603050405020304" pitchFamily="18" charset="0"/>
              </a:rPr>
              <a:t>Lehman</a:t>
            </a:r>
            <a:r>
              <a:rPr lang="tr-TR" sz="1500" dirty="0" smtClean="0">
                <a:latin typeface="Times New Roman" panose="02020603050405020304" pitchFamily="18" charset="0"/>
                <a:cs typeface="Times New Roman" panose="02020603050405020304" pitchFamily="18" charset="0"/>
              </a:rPr>
              <a:t> </a:t>
            </a:r>
            <a:r>
              <a:rPr lang="tr-TR" sz="1500" dirty="0" err="1">
                <a:latin typeface="Times New Roman" panose="02020603050405020304" pitchFamily="18" charset="0"/>
                <a:cs typeface="Times New Roman" panose="02020603050405020304" pitchFamily="18" charset="0"/>
              </a:rPr>
              <a:t>Brothers’ın</a:t>
            </a:r>
            <a:r>
              <a:rPr lang="tr-TR" sz="1500" dirty="0">
                <a:latin typeface="Times New Roman" panose="02020603050405020304" pitchFamily="18" charset="0"/>
                <a:cs typeface="Times New Roman" panose="02020603050405020304" pitchFamily="18" charset="0"/>
              </a:rPr>
              <a:t> batmasıyla krizin başladığı </a:t>
            </a:r>
            <a:r>
              <a:rPr lang="tr-TR" sz="1500" dirty="0" smtClean="0">
                <a:latin typeface="Times New Roman" panose="02020603050405020304" pitchFamily="18" charset="0"/>
                <a:cs typeface="Times New Roman" panose="02020603050405020304" pitchFamily="18" charset="0"/>
              </a:rPr>
              <a:t>söylenmektedir.  </a:t>
            </a:r>
            <a:r>
              <a:rPr lang="tr-TR" sz="1500" dirty="0" smtClean="0">
                <a:latin typeface="Times New Roman" panose="02020603050405020304" pitchFamily="18" charset="0"/>
                <a:cs typeface="Times New Roman" panose="02020603050405020304" pitchFamily="18" charset="0"/>
              </a:rPr>
              <a:t> </a:t>
            </a:r>
          </a:p>
          <a:p>
            <a:endParaRPr lang="tr-TR" sz="1500" dirty="0">
              <a:latin typeface="Times New Roman" panose="02020603050405020304" pitchFamily="18" charset="0"/>
              <a:cs typeface="Times New Roman" panose="02020603050405020304" pitchFamily="18" charset="0"/>
            </a:endParaRPr>
          </a:p>
          <a:p>
            <a:endParaRPr lang="tr-TR" sz="1500" dirty="0" smtClean="0">
              <a:latin typeface="Times New Roman" panose="02020603050405020304" pitchFamily="18" charset="0"/>
              <a:cs typeface="Times New Roman" panose="02020603050405020304" pitchFamily="18" charset="0"/>
            </a:endParaRPr>
          </a:p>
          <a:p>
            <a:pPr marL="285750" indent="-285750" algn="ctr">
              <a:buFontTx/>
              <a:buChar char="-"/>
            </a:pPr>
            <a:r>
              <a:rPr lang="tr-TR" sz="1500" b="1" dirty="0" smtClean="0">
                <a:solidFill>
                  <a:srgbClr val="C00000"/>
                </a:solidFill>
                <a:latin typeface="Times New Roman" panose="02020603050405020304" pitchFamily="18" charset="0"/>
                <a:cs typeface="Times New Roman" panose="02020603050405020304" pitchFamily="18" charset="0"/>
              </a:rPr>
              <a:t>GÜVEN </a:t>
            </a:r>
            <a:r>
              <a:rPr lang="tr-TR" sz="1500" b="1" dirty="0" smtClean="0">
                <a:solidFill>
                  <a:srgbClr val="C00000"/>
                </a:solidFill>
                <a:latin typeface="Times New Roman" panose="02020603050405020304" pitchFamily="18" charset="0"/>
                <a:cs typeface="Times New Roman" panose="02020603050405020304" pitchFamily="18" charset="0"/>
              </a:rPr>
              <a:t>(TRUST) </a:t>
            </a:r>
            <a:r>
              <a:rPr lang="tr-TR" sz="1500" b="1" dirty="0" smtClean="0">
                <a:solidFill>
                  <a:srgbClr val="C00000"/>
                </a:solidFill>
                <a:latin typeface="Times New Roman" panose="02020603050405020304" pitchFamily="18" charset="0"/>
                <a:cs typeface="Times New Roman" panose="02020603050405020304" pitchFamily="18" charset="0"/>
              </a:rPr>
              <a:t>-</a:t>
            </a:r>
          </a:p>
          <a:p>
            <a:pPr marL="285750" indent="-285750">
              <a:buFontTx/>
              <a:buChar char="-"/>
            </a:pPr>
            <a:endParaRPr lang="tr-TR" sz="1500" i="1" dirty="0" smtClean="0">
              <a:latin typeface="Times New Roman" panose="02020603050405020304" pitchFamily="18" charset="0"/>
              <a:cs typeface="Times New Roman" panose="02020603050405020304" pitchFamily="18" charset="0"/>
            </a:endParaRPr>
          </a:p>
          <a:p>
            <a:endParaRPr lang="tr-TR" sz="1500" i="1" dirty="0" smtClean="0">
              <a:latin typeface="Times New Roman" panose="02020603050405020304" pitchFamily="18" charset="0"/>
              <a:cs typeface="Times New Roman" panose="02020603050405020304" pitchFamily="18" charset="0"/>
            </a:endParaRPr>
          </a:p>
          <a:p>
            <a:r>
              <a:rPr lang="tr-TR" sz="1500" i="1" dirty="0" smtClean="0">
                <a:latin typeface="Times New Roman" panose="02020603050405020304" pitchFamily="18" charset="0"/>
                <a:cs typeface="Times New Roman" panose="02020603050405020304" pitchFamily="18" charset="0"/>
              </a:rPr>
              <a:t>Bu </a:t>
            </a:r>
            <a:r>
              <a:rPr lang="tr-TR" sz="1500" i="1" dirty="0" smtClean="0">
                <a:latin typeface="Times New Roman" panose="02020603050405020304" pitchFamily="18" charset="0"/>
                <a:cs typeface="Times New Roman" panose="02020603050405020304" pitchFamily="18" charset="0"/>
              </a:rPr>
              <a:t>olaylar devam ederken, 2008’de </a:t>
            </a:r>
            <a:r>
              <a:rPr lang="tr-TR" sz="1500" i="1" dirty="0" err="1">
                <a:latin typeface="Times New Roman" panose="02020603050405020304" pitchFamily="18" charset="0"/>
                <a:cs typeface="Times New Roman" panose="02020603050405020304" pitchFamily="18" charset="0"/>
              </a:rPr>
              <a:t>Satoshi</a:t>
            </a:r>
            <a:r>
              <a:rPr lang="tr-TR" sz="1500" i="1" dirty="0">
                <a:latin typeface="Times New Roman" panose="02020603050405020304" pitchFamily="18" charset="0"/>
                <a:cs typeface="Times New Roman" panose="02020603050405020304" pitchFamily="18" charset="0"/>
              </a:rPr>
              <a:t> </a:t>
            </a:r>
            <a:r>
              <a:rPr lang="tr-TR" sz="1500" i="1" dirty="0" err="1">
                <a:latin typeface="Times New Roman" panose="02020603050405020304" pitchFamily="18" charset="0"/>
                <a:cs typeface="Times New Roman" panose="02020603050405020304" pitchFamily="18" charset="0"/>
              </a:rPr>
              <a:t>Nakamoto</a:t>
            </a:r>
            <a:r>
              <a:rPr lang="tr-TR" sz="1500" i="1" dirty="0">
                <a:latin typeface="Times New Roman" panose="02020603050405020304" pitchFamily="18" charset="0"/>
                <a:cs typeface="Times New Roman" panose="02020603050405020304" pitchFamily="18" charset="0"/>
              </a:rPr>
              <a:t> isimli gerçek kimliği bilinmeyen bir şahıs tarafından yayımlanan bir makale ile tüm dünya yeni bir teknolojiyle </a:t>
            </a:r>
            <a:r>
              <a:rPr lang="tr-TR" sz="1500" i="1" dirty="0" smtClean="0">
                <a:latin typeface="Times New Roman" panose="02020603050405020304" pitchFamily="18" charset="0"/>
                <a:cs typeface="Times New Roman" panose="02020603050405020304" pitchFamily="18" charset="0"/>
              </a:rPr>
              <a:t>tanıştı: </a:t>
            </a:r>
            <a:r>
              <a:rPr lang="tr-TR" sz="1500" i="1" dirty="0" err="1" smtClean="0">
                <a:latin typeface="Times New Roman" panose="02020603050405020304" pitchFamily="18" charset="0"/>
                <a:cs typeface="Times New Roman" panose="02020603050405020304" pitchFamily="18" charset="0"/>
              </a:rPr>
              <a:t>B</a:t>
            </a:r>
            <a:r>
              <a:rPr lang="tr-TR" sz="1500" b="1" i="1" dirty="0" err="1" smtClean="0">
                <a:latin typeface="Times New Roman" panose="02020603050405020304" pitchFamily="18" charset="0"/>
                <a:cs typeface="Times New Roman" panose="02020603050405020304" pitchFamily="18" charset="0"/>
              </a:rPr>
              <a:t>lockchain</a:t>
            </a:r>
            <a:r>
              <a:rPr lang="tr-TR" sz="1500" b="1" i="1" dirty="0" smtClean="0">
                <a:latin typeface="Times New Roman" panose="02020603050405020304" pitchFamily="18" charset="0"/>
                <a:cs typeface="Times New Roman" panose="02020603050405020304" pitchFamily="18" charset="0"/>
              </a:rPr>
              <a:t>.</a:t>
            </a:r>
          </a:p>
          <a:p>
            <a:endParaRPr lang="tr-TR" sz="1500" b="1" i="1" dirty="0">
              <a:latin typeface="Times New Roman" panose="02020603050405020304" pitchFamily="18" charset="0"/>
              <a:cs typeface="Times New Roman" panose="02020603050405020304" pitchFamily="18" charset="0"/>
            </a:endParaRPr>
          </a:p>
          <a:p>
            <a:endParaRPr lang="tr-TR" sz="1500" b="1" i="1" dirty="0" smtClean="0">
              <a:latin typeface="Times New Roman" panose="02020603050405020304" pitchFamily="18" charset="0"/>
              <a:cs typeface="Times New Roman" panose="02020603050405020304" pitchFamily="18" charset="0"/>
            </a:endParaRPr>
          </a:p>
          <a:p>
            <a:endParaRPr lang="tr-TR" sz="1500" b="1" i="1" dirty="0" smtClean="0">
              <a:latin typeface="Times New Roman" panose="02020603050405020304" pitchFamily="18" charset="0"/>
              <a:cs typeface="Times New Roman" panose="02020603050405020304" pitchFamily="18" charset="0"/>
            </a:endParaRPr>
          </a:p>
          <a:p>
            <a:r>
              <a:rPr lang="tr-TR" sz="1500" dirty="0" err="1">
                <a:latin typeface="Times New Roman" panose="02020603050405020304" pitchFamily="18" charset="0"/>
                <a:cs typeface="Times New Roman" panose="02020603050405020304" pitchFamily="18" charset="0"/>
              </a:rPr>
              <a:t>Blokzincir</a:t>
            </a:r>
            <a:r>
              <a:rPr lang="tr-TR" sz="1500" dirty="0">
                <a:latin typeface="Times New Roman" panose="02020603050405020304" pitchFamily="18" charset="0"/>
                <a:cs typeface="Times New Roman" panose="02020603050405020304" pitchFamily="18" charset="0"/>
              </a:rPr>
              <a:t> teknolojisi, günümüzün önemli problemlerinden olan, tek merkeze dayalı güven sistemlerindeki merkezi güven yapısını </a:t>
            </a:r>
            <a:r>
              <a:rPr lang="tr-TR" sz="1500" dirty="0" smtClean="0">
                <a:latin typeface="Times New Roman" panose="02020603050405020304" pitchFamily="18" charset="0"/>
                <a:cs typeface="Times New Roman" panose="02020603050405020304" pitchFamily="18" charset="0"/>
              </a:rPr>
              <a:t>dağıtık şekilde gerçekleştirerek, </a:t>
            </a:r>
            <a:r>
              <a:rPr lang="tr-TR" sz="1500" dirty="0">
                <a:latin typeface="Times New Roman" panose="02020603050405020304" pitchFamily="18" charset="0"/>
                <a:cs typeface="Times New Roman" panose="02020603050405020304" pitchFamily="18" charset="0"/>
              </a:rPr>
              <a:t>bu sistemlerin daha verimli çalışmasında oynayabileceği rol nedeniyle </a:t>
            </a:r>
            <a:r>
              <a:rPr lang="tr-TR" sz="1500" dirty="0" smtClean="0">
                <a:latin typeface="Times New Roman" panose="02020603050405020304" pitchFamily="18" charset="0"/>
                <a:cs typeface="Times New Roman" panose="02020603050405020304" pitchFamily="18" charset="0"/>
              </a:rPr>
              <a:t>daha önemli hale </a:t>
            </a:r>
            <a:r>
              <a:rPr lang="tr-TR" sz="1500" dirty="0">
                <a:latin typeface="Times New Roman" panose="02020603050405020304" pitchFamily="18" charset="0"/>
                <a:cs typeface="Times New Roman" panose="02020603050405020304" pitchFamily="18" charset="0"/>
              </a:rPr>
              <a:t>gelmiştir. </a:t>
            </a:r>
          </a:p>
          <a:p>
            <a:endParaRPr lang="tr-TR" sz="1500" b="1" i="1" dirty="0" smtClean="0">
              <a:latin typeface="Times New Roman" panose="02020603050405020304" pitchFamily="18" charset="0"/>
              <a:cs typeface="Times New Roman" panose="02020603050405020304" pitchFamily="18" charset="0"/>
            </a:endParaRPr>
          </a:p>
          <a:p>
            <a:endParaRPr lang="tr-TR" sz="1500" b="1" i="1" dirty="0" smtClean="0">
              <a:latin typeface="Times New Roman" panose="02020603050405020304" pitchFamily="18" charset="0"/>
              <a:cs typeface="Times New Roman" panose="02020603050405020304" pitchFamily="18" charset="0"/>
            </a:endParaRPr>
          </a:p>
          <a:p>
            <a:endParaRPr lang="tr-TR" sz="1500" i="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5004047" y="1412776"/>
            <a:ext cx="4139953" cy="5445224"/>
          </a:xfrm>
          <a:prstGeom prst="rect">
            <a:avLst/>
          </a:prstGeom>
        </p:spPr>
      </p:pic>
    </p:spTree>
    <p:custDataLst>
      <p:tags r:id="rId1"/>
    </p:custDataLst>
    <p:extLst>
      <p:ext uri="{BB962C8B-B14F-4D97-AF65-F5344CB8AC3E}">
        <p14:creationId xmlns:p14="http://schemas.microsoft.com/office/powerpoint/2010/main" val="351314106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339" y="620688"/>
            <a:ext cx="8229600" cy="914400"/>
          </a:xfrm>
        </p:spPr>
        <p:txBody>
          <a:bodyPr>
            <a:normAutofit/>
          </a:bodyPr>
          <a:lstStyle/>
          <a:p>
            <a:r>
              <a:rPr lang="tr-TR" sz="2500" b="1" dirty="0" smtClean="0"/>
              <a:t>2008 yılından günümüze – </a:t>
            </a:r>
            <a:r>
              <a:rPr lang="tr-TR" sz="2500" b="1" dirty="0" err="1" smtClean="0"/>
              <a:t>FinTech</a:t>
            </a:r>
            <a:r>
              <a:rPr lang="tr-TR" sz="2500" b="1" dirty="0" smtClean="0"/>
              <a:t> 3.0</a:t>
            </a:r>
            <a:endParaRPr lang="en-US" sz="2500" b="1" dirty="0"/>
          </a:p>
        </p:txBody>
      </p:sp>
      <p:sp>
        <p:nvSpPr>
          <p:cNvPr id="4" name="Rectangle 3"/>
          <p:cNvSpPr/>
          <p:nvPr/>
        </p:nvSpPr>
        <p:spPr>
          <a:xfrm>
            <a:off x="16311" y="1094591"/>
            <a:ext cx="5203761" cy="5755422"/>
          </a:xfrm>
          <a:prstGeom prst="rect">
            <a:avLst/>
          </a:prstGeom>
        </p:spPr>
        <p:txBody>
          <a:bodyPr wrap="square">
            <a:spAutoFit/>
          </a:bodyPr>
          <a:lstStyle/>
          <a:p>
            <a:r>
              <a:rPr lang="tr-TR" sz="1600" dirty="0" smtClean="0">
                <a:latin typeface="Times New Roman" panose="02020603050405020304" pitchFamily="18" charset="0"/>
                <a:cs typeface="Times New Roman" panose="02020603050405020304" pitchFamily="18" charset="0"/>
              </a:rPr>
              <a:t>2008 </a:t>
            </a:r>
            <a:r>
              <a:rPr lang="tr-TR" sz="1600" dirty="0">
                <a:latin typeface="Times New Roman" panose="02020603050405020304" pitchFamily="18" charset="0"/>
                <a:cs typeface="Times New Roman" panose="02020603050405020304" pitchFamily="18" charset="0"/>
              </a:rPr>
              <a:t>yılından günümüze kadar olan </a:t>
            </a:r>
            <a:r>
              <a:rPr lang="tr-TR" sz="1600" dirty="0" smtClean="0">
                <a:latin typeface="Times New Roman" panose="02020603050405020304" pitchFamily="18" charset="0"/>
                <a:cs typeface="Times New Roman" panose="02020603050405020304" pitchFamily="18" charset="0"/>
              </a:rPr>
              <a:t>dönem, </a:t>
            </a:r>
            <a:r>
              <a:rPr lang="tr-TR" sz="1600" dirty="0">
                <a:latin typeface="Times New Roman" panose="02020603050405020304" pitchFamily="18" charset="0"/>
                <a:cs typeface="Times New Roman" panose="02020603050405020304" pitchFamily="18" charset="0"/>
              </a:rPr>
              <a:t>“Finansal Teknolojiler (</a:t>
            </a:r>
            <a:r>
              <a:rPr lang="tr-TR" sz="1600" dirty="0" err="1">
                <a:latin typeface="Times New Roman" panose="02020603050405020304" pitchFamily="18" charset="0"/>
                <a:cs typeface="Times New Roman" panose="02020603050405020304" pitchFamily="18" charset="0"/>
              </a:rPr>
              <a:t>FinTech</a:t>
            </a:r>
            <a:r>
              <a:rPr lang="tr-TR" sz="1600" dirty="0">
                <a:latin typeface="Times New Roman" panose="02020603050405020304" pitchFamily="18" charset="0"/>
                <a:cs typeface="Times New Roman" panose="02020603050405020304" pitchFamily="18" charset="0"/>
              </a:rPr>
              <a:t>) 3.0” olarak </a:t>
            </a:r>
            <a:r>
              <a:rPr lang="tr-TR" sz="1600" dirty="0" smtClean="0">
                <a:latin typeface="Times New Roman" panose="02020603050405020304" pitchFamily="18" charset="0"/>
                <a:cs typeface="Times New Roman" panose="02020603050405020304" pitchFamily="18" charset="0"/>
              </a:rPr>
              <a:t>adlandırılmaktadır. </a:t>
            </a:r>
          </a:p>
          <a:p>
            <a:r>
              <a:rPr lang="tr-TR" sz="1600" dirty="0" smtClean="0">
                <a:latin typeface="Times New Roman" panose="02020603050405020304" pitchFamily="18" charset="0"/>
                <a:cs typeface="Times New Roman" panose="02020603050405020304" pitchFamily="18" charset="0"/>
              </a:rPr>
              <a:t>Önemli başlıklar:</a:t>
            </a:r>
          </a:p>
          <a:p>
            <a:endParaRPr lang="tr-TR" sz="1600" dirty="0">
              <a:latin typeface="Times New Roman" panose="02020603050405020304" pitchFamily="18" charset="0"/>
              <a:cs typeface="Times New Roman" panose="02020603050405020304" pitchFamily="18" charset="0"/>
            </a:endParaRPr>
          </a:p>
          <a:p>
            <a:pPr lvl="0"/>
            <a:r>
              <a:rPr lang="tr-TR" sz="1600" b="1" dirty="0">
                <a:latin typeface="Times New Roman" panose="02020603050405020304" pitchFamily="18" charset="0"/>
                <a:cs typeface="Times New Roman" panose="02020603050405020304" pitchFamily="18" charset="0"/>
              </a:rPr>
              <a:t>2008: </a:t>
            </a:r>
            <a:r>
              <a:rPr lang="tr-TR" sz="1600" dirty="0">
                <a:latin typeface="Times New Roman" panose="02020603050405020304" pitchFamily="18" charset="0"/>
                <a:cs typeface="Times New Roman" panose="02020603050405020304" pitchFamily="18" charset="0"/>
              </a:rPr>
              <a:t>Eşten eşe (</a:t>
            </a:r>
            <a:r>
              <a:rPr lang="tr-TR" sz="1600" dirty="0" err="1">
                <a:latin typeface="Times New Roman" panose="02020603050405020304" pitchFamily="18" charset="0"/>
                <a:cs typeface="Times New Roman" panose="02020603050405020304" pitchFamily="18" charset="0"/>
              </a:rPr>
              <a:t>peer-to-peer</a:t>
            </a:r>
            <a:r>
              <a:rPr lang="tr-TR" sz="1600" dirty="0">
                <a:latin typeface="Times New Roman" panose="02020603050405020304" pitchFamily="18" charset="0"/>
                <a:cs typeface="Times New Roman" panose="02020603050405020304" pitchFamily="18" charset="0"/>
              </a:rPr>
              <a:t>) aracısız finansman kavramını ortaya çıkması</a:t>
            </a:r>
            <a:r>
              <a:rPr lang="tr-TR" sz="1600" dirty="0" smtClean="0">
                <a:latin typeface="Times New Roman" panose="02020603050405020304" pitchFamily="18" charset="0"/>
                <a:cs typeface="Times New Roman" panose="02020603050405020304" pitchFamily="18" charset="0"/>
              </a:rPr>
              <a:t>,</a:t>
            </a:r>
          </a:p>
          <a:p>
            <a:r>
              <a:rPr lang="en-US" sz="1600" b="1" dirty="0" smtClean="0">
                <a:latin typeface="Times New Roman" panose="02020603050405020304" pitchFamily="18" charset="0"/>
                <a:cs typeface="Times New Roman" panose="02020603050405020304" pitchFamily="18" charset="0"/>
              </a:rPr>
              <a:t>2009</a:t>
            </a: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İlk Bitcoin </a:t>
            </a:r>
            <a:r>
              <a:rPr lang="en-US" sz="1600" dirty="0" err="1">
                <a:latin typeface="Times New Roman" panose="02020603050405020304" pitchFamily="18" charset="0"/>
                <a:cs typeface="Times New Roman" panose="02020603050405020304" pitchFamily="18" charset="0"/>
              </a:rPr>
              <a:t>işleminin</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gerçekleştirilmesi</a:t>
            </a:r>
            <a:r>
              <a:rPr lang="tr-TR" sz="1600" dirty="0" smtClean="0">
                <a:latin typeface="Times New Roman" panose="02020603050405020304" pitchFamily="18" charset="0"/>
                <a:cs typeface="Times New Roman" panose="02020603050405020304" pitchFamily="18" charset="0"/>
              </a:rPr>
              <a:t>, Blok </a:t>
            </a:r>
            <a:r>
              <a:rPr lang="tr-TR" sz="1600" dirty="0">
                <a:latin typeface="Times New Roman" panose="02020603050405020304" pitchFamily="18" charset="0"/>
                <a:cs typeface="Times New Roman" panose="02020603050405020304" pitchFamily="18" charset="0"/>
              </a:rPr>
              <a:t>zinciri 1.0 </a:t>
            </a:r>
            <a:r>
              <a:rPr lang="en-US" sz="1600" b="1" dirty="0" smtClean="0">
                <a:latin typeface="Times New Roman" panose="02020603050405020304" pitchFamily="18" charset="0"/>
                <a:cs typeface="Times New Roman" panose="02020603050405020304" pitchFamily="18" charset="0"/>
              </a:rPr>
              <a:t>2010</a:t>
            </a:r>
            <a:r>
              <a:rPr lang="en-US" sz="1600" b="1"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Dünyanın</a:t>
            </a:r>
            <a:r>
              <a:rPr lang="en-US" sz="1600" dirty="0">
                <a:latin typeface="Times New Roman" panose="02020603050405020304" pitchFamily="18" charset="0"/>
                <a:cs typeface="Times New Roman" panose="02020603050405020304" pitchFamily="18" charset="0"/>
              </a:rPr>
              <a:t> ilk Bitcoin </a:t>
            </a:r>
            <a:r>
              <a:rPr lang="en-US" sz="1600" dirty="0" err="1" smtClean="0">
                <a:latin typeface="Times New Roman" panose="02020603050405020304" pitchFamily="18" charset="0"/>
                <a:cs typeface="Times New Roman" panose="02020603050405020304" pitchFamily="18" charset="0"/>
              </a:rPr>
              <a:t>piyasası</a:t>
            </a:r>
            <a:r>
              <a:rPr lang="tr-TR" sz="1600" dirty="0" err="1" smtClean="0">
                <a:latin typeface="Times New Roman" panose="02020603050405020304" pitchFamily="18" charset="0"/>
                <a:cs typeface="Times New Roman" panose="02020603050405020304" pitchFamily="18" charset="0"/>
              </a:rPr>
              <a:t>nın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kurul</a:t>
            </a:r>
            <a:r>
              <a:rPr lang="tr-TR" sz="1600" dirty="0" err="1" smtClean="0">
                <a:latin typeface="Times New Roman" panose="02020603050405020304" pitchFamily="18" charset="0"/>
                <a:cs typeface="Times New Roman" panose="02020603050405020304" pitchFamily="18" charset="0"/>
              </a:rPr>
              <a:t>ması</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a:p>
            <a:pPr lvl="0"/>
            <a:r>
              <a:rPr lang="tr-TR" sz="1600" b="1" dirty="0" smtClean="0">
                <a:latin typeface="Times New Roman" panose="02020603050405020304" pitchFamily="18" charset="0"/>
                <a:cs typeface="Times New Roman" panose="02020603050405020304" pitchFamily="18" charset="0"/>
              </a:rPr>
              <a:t>2011</a:t>
            </a:r>
            <a:r>
              <a:rPr lang="tr-TR" sz="1600" b="1" dirty="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Google </a:t>
            </a:r>
            <a:r>
              <a:rPr lang="tr-TR" sz="1600" dirty="0" err="1">
                <a:latin typeface="Times New Roman" panose="02020603050405020304" pitchFamily="18" charset="0"/>
                <a:cs typeface="Times New Roman" panose="02020603050405020304" pitchFamily="18" charset="0"/>
              </a:rPr>
              <a:t>Wallet</a:t>
            </a:r>
            <a:r>
              <a:rPr lang="tr-TR" sz="1600" dirty="0">
                <a:latin typeface="Times New Roman" panose="02020603050405020304" pitchFamily="18" charset="0"/>
                <a:cs typeface="Times New Roman" panose="02020603050405020304" pitchFamily="18" charset="0"/>
              </a:rPr>
              <a:t> teknolojisinin geliştirilmesi,</a:t>
            </a:r>
          </a:p>
          <a:p>
            <a:pPr lvl="0"/>
            <a:r>
              <a:rPr lang="tr-TR" sz="1600" b="1" dirty="0">
                <a:latin typeface="Times New Roman" panose="02020603050405020304" pitchFamily="18" charset="0"/>
                <a:cs typeface="Times New Roman" panose="02020603050405020304" pitchFamily="18" charset="0"/>
              </a:rPr>
              <a:t>2013: </a:t>
            </a:r>
            <a:r>
              <a:rPr lang="tr-TR" sz="1600" dirty="0" err="1">
                <a:latin typeface="Times New Roman" panose="02020603050405020304" pitchFamily="18" charset="0"/>
                <a:cs typeface="Times New Roman" panose="02020603050405020304" pitchFamily="18" charset="0"/>
              </a:rPr>
              <a:t>Ethereum</a:t>
            </a:r>
            <a:r>
              <a:rPr lang="tr-TR" sz="1600" dirty="0">
                <a:latin typeface="Times New Roman" panose="02020603050405020304" pitchFamily="18" charset="0"/>
                <a:cs typeface="Times New Roman" panose="02020603050405020304" pitchFamily="18" charset="0"/>
              </a:rPr>
              <a:t> ve </a:t>
            </a:r>
            <a:r>
              <a:rPr lang="tr-TR" sz="1600" dirty="0" smtClean="0">
                <a:latin typeface="Times New Roman" panose="02020603050405020304" pitchFamily="18" charset="0"/>
                <a:cs typeface="Times New Roman" panose="02020603050405020304" pitchFamily="18" charset="0"/>
              </a:rPr>
              <a:t>kripto para </a:t>
            </a:r>
            <a:r>
              <a:rPr lang="tr-TR" sz="1600" dirty="0">
                <a:latin typeface="Times New Roman" panose="02020603050405020304" pitchFamily="18" charset="0"/>
                <a:cs typeface="Times New Roman" panose="02020603050405020304" pitchFamily="18" charset="0"/>
              </a:rPr>
              <a:t>halka </a:t>
            </a:r>
            <a:r>
              <a:rPr lang="tr-TR" sz="1600" dirty="0" smtClean="0">
                <a:latin typeface="Times New Roman" panose="02020603050405020304" pitchFamily="18" charset="0"/>
                <a:cs typeface="Times New Roman" panose="02020603050405020304" pitchFamily="18" charset="0"/>
              </a:rPr>
              <a:t>arzı, </a:t>
            </a:r>
            <a:r>
              <a:rPr lang="tr-TR" sz="1600" dirty="0">
                <a:latin typeface="Times New Roman" panose="02020603050405020304" pitchFamily="18" charset="0"/>
                <a:cs typeface="Times New Roman" panose="02020603050405020304" pitchFamily="18" charset="0"/>
              </a:rPr>
              <a:t>Blok zinciri </a:t>
            </a:r>
            <a:r>
              <a:rPr lang="tr-TR" sz="1600" dirty="0" smtClean="0">
                <a:latin typeface="Times New Roman" panose="02020603050405020304" pitchFamily="18" charset="0"/>
                <a:cs typeface="Times New Roman" panose="02020603050405020304" pitchFamily="18" charset="0"/>
              </a:rPr>
              <a:t>2.0,</a:t>
            </a:r>
          </a:p>
          <a:p>
            <a:pPr lvl="0"/>
            <a:r>
              <a:rPr lang="en-US" sz="1600" b="1" dirty="0" smtClean="0">
                <a:latin typeface="Times New Roman" panose="02020603050405020304" pitchFamily="18" charset="0"/>
                <a:cs typeface="Times New Roman" panose="02020603050405020304" pitchFamily="18" charset="0"/>
              </a:rPr>
              <a:t>2014</a:t>
            </a:r>
            <a:r>
              <a:rPr lang="en-US" sz="1600" b="1"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İ</a:t>
            </a:r>
            <a:r>
              <a:rPr lang="en-US" sz="1600" dirty="0" err="1" smtClean="0">
                <a:latin typeface="Times New Roman" panose="02020603050405020304" pitchFamily="18" charset="0"/>
                <a:cs typeface="Times New Roman" panose="02020603050405020304" pitchFamily="18" charset="0"/>
              </a:rPr>
              <a:t>lk</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sigortalı</a:t>
            </a:r>
            <a:r>
              <a:rPr lang="en-US" sz="1600" dirty="0">
                <a:latin typeface="Times New Roman" panose="02020603050405020304" pitchFamily="18" charset="0"/>
                <a:cs typeface="Times New Roman" panose="02020603050405020304" pitchFamily="18" charset="0"/>
              </a:rPr>
              <a:t> Bitcoin </a:t>
            </a:r>
            <a:r>
              <a:rPr lang="en-US" sz="1600" dirty="0" err="1">
                <a:latin typeface="Times New Roman" panose="02020603050405020304" pitchFamily="18" charset="0"/>
                <a:cs typeface="Times New Roman" panose="02020603050405020304" pitchFamily="18" charset="0"/>
              </a:rPr>
              <a:t>depolama</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servisini</a:t>
            </a:r>
            <a:r>
              <a:rPr lang="tr-TR" sz="1600" dirty="0" smtClean="0">
                <a:latin typeface="Times New Roman" panose="02020603050405020304" pitchFamily="18" charset="0"/>
                <a:cs typeface="Times New Roman" panose="02020603050405020304" pitchFamily="18" charset="0"/>
              </a:rPr>
              <a:t>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başlat</a:t>
            </a:r>
            <a:r>
              <a:rPr lang="tr-TR" sz="1600" dirty="0" err="1" smtClean="0">
                <a:latin typeface="Times New Roman" panose="02020603050405020304" pitchFamily="18" charset="0"/>
                <a:cs typeface="Times New Roman" panose="02020603050405020304" pitchFamily="18" charset="0"/>
              </a:rPr>
              <a:t>ılması</a:t>
            </a:r>
            <a:r>
              <a:rPr lang="tr-TR"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New </a:t>
            </a:r>
            <a:r>
              <a:rPr lang="en-US" sz="1600" dirty="0">
                <a:latin typeface="Times New Roman" panose="02020603050405020304" pitchFamily="18" charset="0"/>
                <a:cs typeface="Times New Roman" panose="02020603050405020304" pitchFamily="18" charset="0"/>
              </a:rPr>
              <a:t>York </a:t>
            </a:r>
            <a:r>
              <a:rPr lang="en-US" sz="1600" dirty="0" err="1" smtClean="0">
                <a:latin typeface="Times New Roman" panose="02020603050405020304" pitchFamily="18" charset="0"/>
                <a:cs typeface="Times New Roman" panose="02020603050405020304" pitchFamily="18" charset="0"/>
              </a:rPr>
              <a:t>Eyalet</a:t>
            </a:r>
            <a:r>
              <a:rPr lang="en-US" sz="1600" dirty="0" smtClean="0">
                <a:latin typeface="Times New Roman" panose="02020603050405020304" pitchFamily="18" charset="0"/>
                <a:cs typeface="Times New Roman" panose="02020603050405020304" pitchFamily="18" charset="0"/>
              </a:rPr>
              <a:t> M</a:t>
            </a:r>
            <a:r>
              <a:rPr lang="tr-TR" sz="1600" dirty="0" err="1" smtClean="0">
                <a:latin typeface="Times New Roman" panose="02020603050405020304" pitchFamily="18" charset="0"/>
                <a:cs typeface="Times New Roman" panose="02020603050405020304" pitchFamily="18" charset="0"/>
              </a:rPr>
              <a:t>eclisinin</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sanal</a:t>
            </a:r>
            <a:r>
              <a:rPr lang="en-US" sz="1600" dirty="0">
                <a:latin typeface="Times New Roman" panose="02020603050405020304" pitchFamily="18" charset="0"/>
                <a:cs typeface="Times New Roman" panose="02020603050405020304" pitchFamily="18" charset="0"/>
              </a:rPr>
              <a:t> para </a:t>
            </a:r>
            <a:r>
              <a:rPr lang="en-US" sz="1600" dirty="0" err="1">
                <a:latin typeface="Times New Roman" panose="02020603050405020304" pitchFamily="18" charset="0"/>
                <a:cs typeface="Times New Roman" panose="02020603050405020304" pitchFamily="18" charset="0"/>
              </a:rPr>
              <a:t>birimlerine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yönelik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yasa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tasarısını</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açıkla</a:t>
            </a:r>
            <a:r>
              <a:rPr lang="tr-TR" sz="1600" dirty="0" err="1" smtClean="0">
                <a:latin typeface="Times New Roman" panose="02020603050405020304" pitchFamily="18" charset="0"/>
                <a:cs typeface="Times New Roman" panose="02020603050405020304" pitchFamily="18" charset="0"/>
              </a:rPr>
              <a:t>ması</a:t>
            </a:r>
            <a:r>
              <a:rPr lang="tr-TR"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Bitcoin </a:t>
            </a:r>
            <a:r>
              <a:rPr lang="en-US" sz="1600" dirty="0" err="1">
                <a:latin typeface="Times New Roman" panose="02020603050405020304" pitchFamily="18" charset="0"/>
                <a:cs typeface="Times New Roman" panose="02020603050405020304" pitchFamily="18" charset="0"/>
              </a:rPr>
              <a:t>ile</a:t>
            </a:r>
            <a:r>
              <a:rPr lang="en-US" sz="1600" dirty="0">
                <a:latin typeface="Times New Roman" panose="02020603050405020304" pitchFamily="18" charset="0"/>
                <a:cs typeface="Times New Roman" panose="02020603050405020304" pitchFamily="18" charset="0"/>
              </a:rPr>
              <a:t> ilk </a:t>
            </a:r>
            <a:r>
              <a:rPr lang="en-US" sz="1600" dirty="0" err="1">
                <a:latin typeface="Times New Roman" panose="02020603050405020304" pitchFamily="18" charset="0"/>
                <a:cs typeface="Times New Roman" panose="02020603050405020304" pitchFamily="18" charset="0"/>
              </a:rPr>
              <a:t>türev</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işlemlerin</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gerçekleştiril</a:t>
            </a:r>
            <a:r>
              <a:rPr lang="tr-TR" sz="1600" dirty="0" err="1" smtClean="0">
                <a:latin typeface="Times New Roman" panose="02020603050405020304" pitchFamily="18" charset="0"/>
                <a:cs typeface="Times New Roman" panose="02020603050405020304" pitchFamily="18" charset="0"/>
              </a:rPr>
              <a:t>mesi</a:t>
            </a:r>
            <a:r>
              <a:rPr lang="tr-TR"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Microsoft</a:t>
            </a:r>
            <a:r>
              <a:rPr lang="tr-TR" sz="1600" dirty="0" smtClean="0">
                <a:latin typeface="Times New Roman" panose="02020603050405020304" pitchFamily="18" charset="0"/>
                <a:cs typeface="Times New Roman" panose="02020603050405020304" pitchFamily="18" charset="0"/>
              </a:rPr>
              <a:t>’un</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Bitcoin </a:t>
            </a:r>
            <a:r>
              <a:rPr lang="en-US" sz="1600" dirty="0" err="1">
                <a:latin typeface="Times New Roman" panose="02020603050405020304" pitchFamily="18" charset="0"/>
                <a:cs typeface="Times New Roman" panose="02020603050405020304" pitchFamily="18" charset="0"/>
              </a:rPr>
              <a:t>ile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yapılan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ödemeleri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kabul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etmeye</a:t>
            </a:r>
            <a:r>
              <a:rPr lang="en-US" sz="1600" dirty="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başla</a:t>
            </a:r>
            <a:r>
              <a:rPr lang="tr-TR" sz="1600" dirty="0" err="1" smtClean="0">
                <a:latin typeface="Times New Roman" panose="02020603050405020304" pitchFamily="18" charset="0"/>
                <a:cs typeface="Times New Roman" panose="02020603050405020304" pitchFamily="18" charset="0"/>
              </a:rPr>
              <a:t>ması</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a:p>
            <a:pPr lvl="0"/>
            <a:r>
              <a:rPr lang="tr-TR" sz="1600" b="1" dirty="0" smtClean="0">
                <a:latin typeface="Times New Roman" panose="02020603050405020304" pitchFamily="18" charset="0"/>
                <a:cs typeface="Times New Roman" panose="02020603050405020304" pitchFamily="18" charset="0"/>
              </a:rPr>
              <a:t>2015</a:t>
            </a:r>
            <a:r>
              <a:rPr lang="tr-TR" sz="1600" b="1"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İlk kez mobil bankacılık uygulamalarının </a:t>
            </a:r>
            <a:r>
              <a:rPr lang="tr-TR" sz="1600" dirty="0" smtClean="0">
                <a:latin typeface="Times New Roman" panose="02020603050405020304" pitchFamily="18" charset="0"/>
                <a:cs typeface="Times New Roman" panose="02020603050405020304" pitchFamily="18" charset="0"/>
              </a:rPr>
              <a:t>kullanımının, </a:t>
            </a:r>
            <a:r>
              <a:rPr lang="tr-TR" sz="1600" dirty="0">
                <a:latin typeface="Times New Roman" panose="02020603050405020304" pitchFamily="18" charset="0"/>
                <a:cs typeface="Times New Roman" panose="02020603050405020304" pitchFamily="18" charset="0"/>
              </a:rPr>
              <a:t>şubeye gidip işlem yaptıranların sayısını geçmesi. Ayrıca yüz tanıma teknolojileri gibi gelişmeler ile tüketicilerin yüzlerini tarayarak elektronik ödemeleri doğrulamasına olanak sağlayan sistemlerin kullanılmaya başlanması,</a:t>
            </a:r>
          </a:p>
          <a:p>
            <a:pPr lvl="0"/>
            <a:r>
              <a:rPr lang="tr-TR" sz="1600" b="1" dirty="0">
                <a:latin typeface="Times New Roman" panose="02020603050405020304" pitchFamily="18" charset="0"/>
                <a:cs typeface="Times New Roman" panose="02020603050405020304" pitchFamily="18" charset="0"/>
              </a:rPr>
              <a:t>2017: </a:t>
            </a:r>
            <a:r>
              <a:rPr lang="tr-TR" sz="1600" dirty="0" err="1">
                <a:latin typeface="Times New Roman" panose="02020603050405020304" pitchFamily="18" charset="0"/>
                <a:cs typeface="Times New Roman" panose="02020603050405020304" pitchFamily="18" charset="0"/>
              </a:rPr>
              <a:t>Hyperledger</a:t>
            </a:r>
            <a:r>
              <a:rPr lang="tr-TR" sz="1600" dirty="0">
                <a:latin typeface="Times New Roman" panose="02020603050405020304" pitchFamily="18" charset="0"/>
                <a:cs typeface="Times New Roman" panose="02020603050405020304" pitchFamily="18" charset="0"/>
              </a:rPr>
              <a:t> Projesi, Blok zinciri </a:t>
            </a:r>
            <a:r>
              <a:rPr lang="tr-TR" sz="1600" dirty="0" smtClean="0">
                <a:latin typeface="Times New Roman" panose="02020603050405020304" pitchFamily="18" charset="0"/>
                <a:cs typeface="Times New Roman" panose="02020603050405020304" pitchFamily="18" charset="0"/>
              </a:rPr>
              <a:t>3.0  </a:t>
            </a:r>
            <a:endParaRPr lang="tr-TR" sz="1600" dirty="0">
              <a:latin typeface="Times New Roman" panose="02020603050405020304" pitchFamily="18" charset="0"/>
              <a:cs typeface="Times New Roman" panose="02020603050405020304" pitchFamily="18" charset="0"/>
            </a:endParaRPr>
          </a:p>
          <a:p>
            <a:endParaRPr lang="tr-TR" sz="1600" i="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5220072" y="1038224"/>
            <a:ext cx="3816424" cy="5819776"/>
          </a:xfrm>
          <a:prstGeom prst="rect">
            <a:avLst/>
          </a:prstGeom>
        </p:spPr>
      </p:pic>
    </p:spTree>
    <p:custDataLst>
      <p:tags r:id="rId1"/>
    </p:custDataLst>
    <p:extLst>
      <p:ext uri="{BB962C8B-B14F-4D97-AF65-F5344CB8AC3E}">
        <p14:creationId xmlns:p14="http://schemas.microsoft.com/office/powerpoint/2010/main" val="359767541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6512" y="642392"/>
            <a:ext cx="5832648" cy="914400"/>
          </a:xfrm>
        </p:spPr>
        <p:txBody>
          <a:bodyPr>
            <a:normAutofit/>
          </a:bodyPr>
          <a:lstStyle/>
          <a:p>
            <a:r>
              <a:rPr lang="tr-TR" sz="2500" b="1" dirty="0" smtClean="0"/>
              <a:t>Blok Zinciri Kavramı</a:t>
            </a:r>
            <a:endParaRPr lang="en-US" sz="2500" b="1" dirty="0"/>
          </a:p>
        </p:txBody>
      </p:sp>
      <p:sp>
        <p:nvSpPr>
          <p:cNvPr id="4" name="Content Placeholder 3"/>
          <p:cNvSpPr>
            <a:spLocks noGrp="1"/>
          </p:cNvSpPr>
          <p:nvPr>
            <p:ph idx="1"/>
          </p:nvPr>
        </p:nvSpPr>
        <p:spPr>
          <a:xfrm>
            <a:off x="0" y="1052736"/>
            <a:ext cx="5364088" cy="5760640"/>
          </a:xfrm>
        </p:spPr>
        <p:txBody>
          <a:bodyPr>
            <a:noAutofit/>
          </a:bodyPr>
          <a:lstStyle/>
          <a:p>
            <a:pPr marL="0" indent="0">
              <a:buNone/>
            </a:pPr>
            <a:endParaRPr lang="tr-TR" sz="1400" dirty="0" smtClean="0">
              <a:latin typeface="Times New Roman" panose="02020603050405020304" pitchFamily="18" charset="0"/>
              <a:cs typeface="Times New Roman" panose="02020603050405020304" pitchFamily="18" charset="0"/>
            </a:endParaRPr>
          </a:p>
          <a:p>
            <a:pPr marL="0" indent="0">
              <a:buNone/>
            </a:pPr>
            <a:r>
              <a:rPr lang="tr-TR" sz="1400" dirty="0" smtClean="0">
                <a:latin typeface="Times New Roman" panose="02020603050405020304" pitchFamily="18" charset="0"/>
                <a:cs typeface="Times New Roman" panose="02020603050405020304" pitchFamily="18" charset="0"/>
              </a:rPr>
              <a:t>Her </a:t>
            </a:r>
            <a:r>
              <a:rPr lang="tr-TR" sz="1400" dirty="0">
                <a:latin typeface="Times New Roman" panose="02020603050405020304" pitchFamily="18" charset="0"/>
                <a:cs typeface="Times New Roman" panose="02020603050405020304" pitchFamily="18" charset="0"/>
              </a:rPr>
              <a:t>ne kadar Blok zinciri denilince akıllara genellikle bir dijital para birimi olan </a:t>
            </a:r>
            <a:r>
              <a:rPr lang="tr-TR" sz="1400" dirty="0" err="1">
                <a:latin typeface="Times New Roman" panose="02020603050405020304" pitchFamily="18" charset="0"/>
                <a:cs typeface="Times New Roman" panose="02020603050405020304" pitchFamily="18" charset="0"/>
              </a:rPr>
              <a:t>Bitcoin</a:t>
            </a:r>
            <a:r>
              <a:rPr lang="tr-TR" sz="1400" dirty="0">
                <a:latin typeface="Times New Roman" panose="02020603050405020304" pitchFamily="18" charset="0"/>
                <a:cs typeface="Times New Roman" panose="02020603050405020304" pitchFamily="18" charset="0"/>
              </a:rPr>
              <a:t> gelse de, Blok zinciri aslında bu dijital para </a:t>
            </a:r>
            <a:r>
              <a:rPr lang="tr-TR" sz="1400" dirty="0" smtClean="0">
                <a:latin typeface="Times New Roman" panose="02020603050405020304" pitchFamily="18" charset="0"/>
                <a:cs typeface="Times New Roman" panose="02020603050405020304" pitchFamily="18" charset="0"/>
              </a:rPr>
              <a:t>birimlerinin altında </a:t>
            </a:r>
            <a:r>
              <a:rPr lang="tr-TR" sz="1400" dirty="0">
                <a:latin typeface="Times New Roman" panose="02020603050405020304" pitchFamily="18" charset="0"/>
                <a:cs typeface="Times New Roman" panose="02020603050405020304" pitchFamily="18" charset="0"/>
              </a:rPr>
              <a:t>yatan teknolojidir. </a:t>
            </a:r>
            <a:r>
              <a:rPr lang="tr-TR" sz="1400" dirty="0" smtClean="0">
                <a:latin typeface="Times New Roman" panose="02020603050405020304" pitchFamily="18" charset="0"/>
                <a:cs typeface="Times New Roman" panose="02020603050405020304" pitchFamily="18" charset="0"/>
              </a:rPr>
              <a:t>B</a:t>
            </a:r>
            <a:r>
              <a:rPr lang="tr-TR" sz="1400" dirty="0" smtClean="0">
                <a:latin typeface="Times New Roman" panose="02020603050405020304" pitchFamily="18" charset="0"/>
                <a:cs typeface="Times New Roman" panose="02020603050405020304" pitchFamily="18" charset="0"/>
              </a:rPr>
              <a:t>u teknolojide  </a:t>
            </a:r>
            <a:r>
              <a:rPr lang="tr-TR" sz="1400" dirty="0">
                <a:latin typeface="Times New Roman" panose="02020603050405020304" pitchFamily="18" charset="0"/>
                <a:cs typeface="Times New Roman" panose="02020603050405020304" pitchFamily="18" charset="0"/>
              </a:rPr>
              <a:t>bilginin bloklar halinde, gelişmiş şifreleme algoritmaları vasıtasıyla birbirine bağlanarak kaydedildiği dağıtık veri tabanı, bir merkeze bağlı olmaksızın işlem yapabilme imkânı sağlamaktadır. Yapılan işlemler silinemez ve geri alınamaz özelliğe sahiptir. Kullanıcılar </a:t>
            </a:r>
            <a:r>
              <a:rPr lang="tr-TR" sz="1400" u="sng" dirty="0">
                <a:latin typeface="Times New Roman" panose="02020603050405020304" pitchFamily="18" charset="0"/>
                <a:cs typeface="Times New Roman" panose="02020603050405020304" pitchFamily="18" charset="0"/>
              </a:rPr>
              <a:t>bir merkezi otorite ya da aracı kullanma ihtiyacı olmaksızın </a:t>
            </a:r>
            <a:r>
              <a:rPr lang="tr-TR" sz="1400" dirty="0">
                <a:latin typeface="Times New Roman" panose="02020603050405020304" pitchFamily="18" charset="0"/>
                <a:cs typeface="Times New Roman" panose="02020603050405020304" pitchFamily="18" charset="0"/>
              </a:rPr>
              <a:t>ağa bağlanarak yeni işlemler gönderip, yapılan işlemleri doğrulayabilir ve yeni bloklar oluşturabilirler</a:t>
            </a:r>
            <a:r>
              <a:rPr lang="tr-TR" sz="1400" dirty="0" smtClean="0">
                <a:latin typeface="Times New Roman" panose="02020603050405020304" pitchFamily="18" charset="0"/>
                <a:cs typeface="Times New Roman" panose="02020603050405020304" pitchFamily="18" charset="0"/>
              </a:rPr>
              <a:t>.</a:t>
            </a:r>
          </a:p>
          <a:p>
            <a:pPr marL="0" indent="0">
              <a:buNone/>
            </a:pPr>
            <a:endParaRPr lang="tr-TR" sz="1400" dirty="0" smtClean="0">
              <a:latin typeface="Times New Roman" panose="02020603050405020304" pitchFamily="18" charset="0"/>
              <a:cs typeface="Times New Roman" panose="02020603050405020304" pitchFamily="18" charset="0"/>
            </a:endParaRPr>
          </a:p>
          <a:p>
            <a:pPr marL="0" indent="0">
              <a:buNone/>
            </a:pPr>
            <a:r>
              <a:rPr lang="tr-TR" sz="1400" dirty="0" smtClean="0">
                <a:latin typeface="Times New Roman" panose="02020603050405020304" pitchFamily="18" charset="0"/>
                <a:cs typeface="Times New Roman" panose="02020603050405020304" pitchFamily="18" charset="0"/>
              </a:rPr>
              <a:t>Bir </a:t>
            </a:r>
            <a:r>
              <a:rPr lang="tr-TR" sz="1400" dirty="0">
                <a:latin typeface="Times New Roman" panose="02020603050405020304" pitchFamily="18" charset="0"/>
                <a:cs typeface="Times New Roman" panose="02020603050405020304" pitchFamily="18" charset="0"/>
              </a:rPr>
              <a:t>blok </a:t>
            </a:r>
            <a:r>
              <a:rPr lang="tr-TR" sz="1400" dirty="0" smtClean="0">
                <a:latin typeface="Times New Roman" panose="02020603050405020304" pitchFamily="18" charset="0"/>
                <a:cs typeface="Times New Roman" panose="02020603050405020304" pitchFamily="18" charset="0"/>
              </a:rPr>
              <a:t>zinciri kısaca, hesap </a:t>
            </a:r>
            <a:r>
              <a:rPr lang="tr-TR" sz="1400" dirty="0">
                <a:latin typeface="Times New Roman" panose="02020603050405020304" pitchFamily="18" charset="0"/>
                <a:cs typeface="Times New Roman" panose="02020603050405020304" pitchFamily="18" charset="0"/>
              </a:rPr>
              <a:t>defteri girisini ya da bir hesap hareketi kaydını temsil eden veri yapısıdır. Her hesap hareketi, gerçekliğini koruma altına almak adına dijital olarak imzalanır ve kimse bu kayda müdahale edemez. Böylece hem hesap defterinin kendisi hem de içindeki hesap hareketlerinin güvenilir olduğu </a:t>
            </a:r>
            <a:r>
              <a:rPr lang="tr-TR" sz="1400" dirty="0" smtClean="0">
                <a:latin typeface="Times New Roman" panose="02020603050405020304" pitchFamily="18" charset="0"/>
                <a:cs typeface="Times New Roman" panose="02020603050405020304" pitchFamily="18" charset="0"/>
              </a:rPr>
              <a:t>varsayılmaktadır.</a:t>
            </a:r>
          </a:p>
        </p:txBody>
      </p:sp>
      <p:pic>
        <p:nvPicPr>
          <p:cNvPr id="5" name="Picture 4"/>
          <p:cNvPicPr>
            <a:picLocks noChangeAspect="1"/>
          </p:cNvPicPr>
          <p:nvPr/>
        </p:nvPicPr>
        <p:blipFill>
          <a:blip r:embed="rId5"/>
          <a:stretch>
            <a:fillRect/>
          </a:stretch>
        </p:blipFill>
        <p:spPr>
          <a:xfrm>
            <a:off x="5472610" y="1052736"/>
            <a:ext cx="3671390" cy="5805264"/>
          </a:xfrm>
          <a:prstGeom prst="rect">
            <a:avLst/>
          </a:prstGeom>
        </p:spPr>
      </p:pic>
    </p:spTree>
    <p:custDataLst>
      <p:tags r:id="rId1"/>
    </p:custData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9869" y="607531"/>
            <a:ext cx="8229600" cy="914400"/>
          </a:xfrm>
        </p:spPr>
        <p:txBody>
          <a:bodyPr>
            <a:normAutofit/>
          </a:bodyPr>
          <a:lstStyle/>
          <a:p>
            <a:r>
              <a:rPr lang="tr-TR" sz="2500" b="1" dirty="0" smtClean="0"/>
              <a:t>Blok Zinciri - Teknolojiler</a:t>
            </a:r>
            <a:endParaRPr lang="en-US" sz="2500" b="1" dirty="0"/>
          </a:p>
        </p:txBody>
      </p:sp>
      <p:sp>
        <p:nvSpPr>
          <p:cNvPr id="4" name="Content Placeholder 3"/>
          <p:cNvSpPr>
            <a:spLocks noGrp="1"/>
          </p:cNvSpPr>
          <p:nvPr>
            <p:ph idx="1"/>
          </p:nvPr>
        </p:nvSpPr>
        <p:spPr>
          <a:xfrm>
            <a:off x="0" y="1149656"/>
            <a:ext cx="5580112" cy="3215448"/>
          </a:xfrm>
        </p:spPr>
        <p:txBody>
          <a:bodyPr>
            <a:noAutofit/>
          </a:bodyPr>
          <a:lstStyle/>
          <a:p>
            <a:pPr marL="285750" indent="-285750">
              <a:lnSpc>
                <a:spcPct val="100000"/>
              </a:lnSpc>
              <a:buClr>
                <a:srgbClr val="0EBEA9"/>
              </a:buClr>
            </a:pPr>
            <a:r>
              <a:rPr lang="tr-TR" sz="1400" dirty="0">
                <a:latin typeface="Times New Roman" panose="02020603050405020304" pitchFamily="18" charset="0"/>
                <a:cs typeface="Times New Roman" panose="02020603050405020304" pitchFamily="18" charset="0"/>
              </a:rPr>
              <a:t>Blok Zinciri, kelime olarak blok halinde birbirine zincirlenmiş veri altyapıları gibi açıklansa da, en doğru tanımı; </a:t>
            </a:r>
            <a:r>
              <a:rPr lang="tr-TR" sz="1400" b="1" i="1" dirty="0">
                <a:latin typeface="Times New Roman" panose="02020603050405020304" pitchFamily="18" charset="0"/>
                <a:cs typeface="Times New Roman" panose="02020603050405020304" pitchFamily="18" charset="0"/>
              </a:rPr>
              <a:t>güvenli bir ağ üzerinde depolanan Dağıtık Hesap Defteri </a:t>
            </a:r>
            <a:r>
              <a:rPr lang="tr-TR" sz="1400" b="1" i="1" dirty="0" err="1">
                <a:latin typeface="Times New Roman" panose="02020603050405020304" pitchFamily="18" charset="0"/>
                <a:cs typeface="Times New Roman" panose="02020603050405020304" pitchFamily="18" charset="0"/>
              </a:rPr>
              <a:t>Teknolojisi’dir</a:t>
            </a:r>
            <a:r>
              <a:rPr lang="tr-TR" sz="1400" b="1" i="1" dirty="0">
                <a:latin typeface="Times New Roman" panose="02020603050405020304" pitchFamily="18" charset="0"/>
                <a:cs typeface="Times New Roman" panose="02020603050405020304" pitchFamily="18" charset="0"/>
              </a:rPr>
              <a:t> </a:t>
            </a:r>
            <a:r>
              <a:rPr lang="tr-TR" sz="1400" i="1" dirty="0">
                <a:latin typeface="Times New Roman" panose="02020603050405020304" pitchFamily="18" charset="0"/>
                <a:cs typeface="Times New Roman" panose="02020603050405020304" pitchFamily="18" charset="0"/>
              </a:rPr>
              <a:t>(</a:t>
            </a:r>
            <a:r>
              <a:rPr lang="tr-TR" sz="1400" i="1" dirty="0" err="1">
                <a:latin typeface="Times New Roman" panose="02020603050405020304" pitchFamily="18" charset="0"/>
                <a:cs typeface="Times New Roman" panose="02020603050405020304" pitchFamily="18" charset="0"/>
                <a:hlinkClick r:id="rId5"/>
              </a:rPr>
              <a:t>Distrubuted</a:t>
            </a:r>
            <a:r>
              <a:rPr lang="tr-TR" sz="1400" i="1" dirty="0">
                <a:latin typeface="Times New Roman" panose="02020603050405020304" pitchFamily="18" charset="0"/>
                <a:cs typeface="Times New Roman" panose="02020603050405020304" pitchFamily="18" charset="0"/>
                <a:hlinkClick r:id="rId5"/>
              </a:rPr>
              <a:t> </a:t>
            </a:r>
            <a:r>
              <a:rPr lang="tr-TR" sz="1400" i="1" dirty="0" err="1">
                <a:latin typeface="Times New Roman" panose="02020603050405020304" pitchFamily="18" charset="0"/>
                <a:cs typeface="Times New Roman" panose="02020603050405020304" pitchFamily="18" charset="0"/>
                <a:hlinkClick r:id="rId5"/>
              </a:rPr>
              <a:t>Ledger</a:t>
            </a:r>
            <a:r>
              <a:rPr lang="tr-TR" sz="1400" i="1" dirty="0">
                <a:latin typeface="Times New Roman" panose="02020603050405020304" pitchFamily="18" charset="0"/>
                <a:cs typeface="Times New Roman" panose="02020603050405020304" pitchFamily="18" charset="0"/>
                <a:hlinkClick r:id="rId5"/>
              </a:rPr>
              <a:t> </a:t>
            </a:r>
            <a:r>
              <a:rPr lang="tr-TR" sz="1400" i="1" dirty="0" err="1">
                <a:latin typeface="Times New Roman" panose="02020603050405020304" pitchFamily="18" charset="0"/>
                <a:cs typeface="Times New Roman" panose="02020603050405020304" pitchFamily="18" charset="0"/>
                <a:hlinkClick r:id="rId5"/>
              </a:rPr>
              <a:t>Technology</a:t>
            </a:r>
            <a:r>
              <a:rPr lang="tr-TR" sz="1400" i="1" dirty="0" smtClean="0">
                <a:latin typeface="Times New Roman" panose="02020603050405020304" pitchFamily="18" charset="0"/>
                <a:cs typeface="Times New Roman" panose="02020603050405020304" pitchFamily="18" charset="0"/>
              </a:rPr>
              <a:t>).</a:t>
            </a:r>
          </a:p>
          <a:p>
            <a:pPr marL="285750" indent="-285750">
              <a:lnSpc>
                <a:spcPct val="100000"/>
              </a:lnSpc>
              <a:buClr>
                <a:srgbClr val="0EBEA9"/>
              </a:buClr>
            </a:pPr>
            <a:endParaRPr lang="tr-TR" sz="1400" dirty="0" smtClean="0">
              <a:latin typeface="Times New Roman" panose="02020603050405020304" pitchFamily="18" charset="0"/>
              <a:cs typeface="Times New Roman" panose="02020603050405020304" pitchFamily="18" charset="0"/>
            </a:endParaRPr>
          </a:p>
          <a:p>
            <a:pPr marL="285750" indent="-285750">
              <a:lnSpc>
                <a:spcPct val="100000"/>
              </a:lnSpc>
              <a:buClr>
                <a:srgbClr val="0EBEA9"/>
              </a:buClr>
            </a:pPr>
            <a:r>
              <a:rPr lang="tr-TR" sz="1400" dirty="0" smtClean="0">
                <a:latin typeface="Times New Roman" panose="02020603050405020304" pitchFamily="18" charset="0"/>
                <a:cs typeface="Times New Roman" panose="02020603050405020304" pitchFamily="18" charset="0"/>
              </a:rPr>
              <a:t>Blok </a:t>
            </a:r>
            <a:r>
              <a:rPr lang="tr-TR" sz="1400" dirty="0" smtClean="0">
                <a:latin typeface="Times New Roman" panose="02020603050405020304" pitchFamily="18" charset="0"/>
                <a:cs typeface="Times New Roman" panose="02020603050405020304" pitchFamily="18" charset="0"/>
              </a:rPr>
              <a:t>zinciri yapısında </a:t>
            </a:r>
            <a:r>
              <a:rPr lang="tr-TR" sz="1400" dirty="0" smtClean="0">
                <a:latin typeface="Times New Roman" panose="02020603050405020304" pitchFamily="18" charset="0"/>
                <a:cs typeface="Times New Roman" panose="02020603050405020304" pitchFamily="18" charset="0"/>
              </a:rPr>
              <a:t>işlemler </a:t>
            </a:r>
            <a:r>
              <a:rPr lang="tr-TR" sz="1400" dirty="0" smtClean="0">
                <a:latin typeface="Times New Roman" panose="02020603050405020304" pitchFamily="18" charset="0"/>
                <a:cs typeface="Times New Roman" panose="02020603050405020304" pitchFamily="18" charset="0"/>
              </a:rPr>
              <a:t>bir ağ (network) </a:t>
            </a:r>
            <a:r>
              <a:rPr lang="tr-TR" sz="1400" dirty="0">
                <a:latin typeface="Times New Roman" panose="02020603050405020304" pitchFamily="18" charset="0"/>
                <a:cs typeface="Times New Roman" panose="02020603050405020304" pitchFamily="18" charset="0"/>
              </a:rPr>
              <a:t>dahilinde bütün </a:t>
            </a:r>
            <a:r>
              <a:rPr lang="tr-TR" sz="1400" dirty="0" smtClean="0">
                <a:latin typeface="Times New Roman" panose="02020603050405020304" pitchFamily="18" charset="0"/>
                <a:cs typeface="Times New Roman" panose="02020603050405020304" pitchFamily="18" charset="0"/>
              </a:rPr>
              <a:t>kullanıcılar/sunucular </a:t>
            </a:r>
            <a:r>
              <a:rPr lang="tr-TR" sz="1400" dirty="0">
                <a:latin typeface="Times New Roman" panose="02020603050405020304" pitchFamily="18" charset="0"/>
                <a:cs typeface="Times New Roman" panose="02020603050405020304" pitchFamily="18" charset="0"/>
              </a:rPr>
              <a:t>tarafından </a:t>
            </a:r>
            <a:r>
              <a:rPr lang="tr-TR" sz="1400" dirty="0" smtClean="0">
                <a:latin typeface="Times New Roman" panose="02020603050405020304" pitchFamily="18" charset="0"/>
                <a:cs typeface="Times New Roman" panose="02020603050405020304" pitchFamily="18" charset="0"/>
              </a:rPr>
              <a:t>tutulur hale gelmektedir. Bütün kullanıcılar/sunucular </a:t>
            </a:r>
            <a:r>
              <a:rPr lang="tr-TR" sz="1400" dirty="0">
                <a:latin typeface="Times New Roman" panose="02020603050405020304" pitchFamily="18" charset="0"/>
                <a:cs typeface="Times New Roman" panose="02020603050405020304" pitchFamily="18" charset="0"/>
              </a:rPr>
              <a:t>veya büyük çoğunluğunun onaylaması ile işlemlerin</a:t>
            </a:r>
          </a:p>
          <a:p>
            <a:pPr lvl="2">
              <a:spcBef>
                <a:spcPts val="0"/>
              </a:spcBef>
              <a:buFontTx/>
              <a:buAutoNum type="arabicPeriod"/>
              <a:defRPr/>
            </a:pPr>
            <a:r>
              <a:rPr lang="tr-TR" sz="1400" dirty="0">
                <a:latin typeface="Times New Roman" panose="02020603050405020304" pitchFamily="18" charset="0"/>
                <a:cs typeface="Times New Roman" panose="02020603050405020304" pitchFamily="18" charset="0"/>
              </a:rPr>
              <a:t>Doğruluğu</a:t>
            </a:r>
          </a:p>
          <a:p>
            <a:pPr lvl="2">
              <a:spcBef>
                <a:spcPts val="0"/>
              </a:spcBef>
              <a:buFontTx/>
              <a:buAutoNum type="arabicPeriod"/>
              <a:defRPr/>
            </a:pPr>
            <a:r>
              <a:rPr lang="tr-TR" sz="1400" dirty="0">
                <a:latin typeface="Times New Roman" panose="02020603050405020304" pitchFamily="18" charset="0"/>
                <a:cs typeface="Times New Roman" panose="02020603050405020304" pitchFamily="18" charset="0"/>
              </a:rPr>
              <a:t>Güvenliği</a:t>
            </a:r>
          </a:p>
          <a:p>
            <a:pPr lvl="2">
              <a:spcBef>
                <a:spcPts val="0"/>
              </a:spcBef>
              <a:buFontTx/>
              <a:buAutoNum type="arabicPeriod"/>
              <a:defRPr/>
            </a:pPr>
            <a:r>
              <a:rPr lang="tr-TR" sz="1400" dirty="0">
                <a:latin typeface="Times New Roman" panose="02020603050405020304" pitchFamily="18" charset="0"/>
                <a:cs typeface="Times New Roman" panose="02020603050405020304" pitchFamily="18" charset="0"/>
              </a:rPr>
              <a:t>Geçmiş işlemlerle bütünlüğü </a:t>
            </a:r>
            <a:r>
              <a:rPr lang="tr-TR" sz="1400" dirty="0" smtClean="0">
                <a:latin typeface="Times New Roman" panose="02020603050405020304" pitchFamily="18" charset="0"/>
                <a:cs typeface="Times New Roman" panose="02020603050405020304" pitchFamily="18" charset="0"/>
              </a:rPr>
              <a:t>sağlanmaktadır</a:t>
            </a:r>
            <a:r>
              <a:rPr lang="tr-TR" sz="1400" dirty="0" smtClean="0">
                <a:latin typeface="Times New Roman" panose="02020603050405020304" pitchFamily="18" charset="0"/>
                <a:cs typeface="Times New Roman" panose="02020603050405020304" pitchFamily="18" charset="0"/>
              </a:rPr>
              <a:t>.</a:t>
            </a:r>
          </a:p>
          <a:p>
            <a:pPr marL="285750" indent="-285750">
              <a:lnSpc>
                <a:spcPct val="100000"/>
              </a:lnSpc>
              <a:buClr>
                <a:srgbClr val="0EBEA9"/>
              </a:buClr>
            </a:pPr>
            <a:endParaRPr lang="tr-TR" sz="1400" dirty="0">
              <a:latin typeface="Times New Roman" panose="02020603050405020304" pitchFamily="18" charset="0"/>
              <a:cs typeface="Times New Roman" panose="02020603050405020304" pitchFamily="18" charset="0"/>
            </a:endParaRPr>
          </a:p>
          <a:p>
            <a:pPr marL="0" indent="0">
              <a:buNone/>
            </a:pPr>
            <a:endParaRPr lang="tr-TR" sz="1400" dirty="0">
              <a:latin typeface="Times New Roman" panose="02020603050405020304" pitchFamily="18" charset="0"/>
              <a:cs typeface="Times New Roman" panose="02020603050405020304" pitchFamily="18" charset="0"/>
            </a:endParaRPr>
          </a:p>
          <a:p>
            <a:pPr marL="0" indent="0">
              <a:buNone/>
            </a:pPr>
            <a:endParaRPr lang="tr-TR" sz="1400" dirty="0">
              <a:latin typeface="Times New Roman" panose="02020603050405020304" pitchFamily="18" charset="0"/>
              <a:cs typeface="Times New Roman" panose="02020603050405020304" pitchFamily="18" charset="0"/>
            </a:endParaRPr>
          </a:p>
          <a:p>
            <a:pPr marL="0" indent="0">
              <a:buNone/>
            </a:pPr>
            <a:endParaRPr lang="tr-TR" sz="14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tr-TR" sz="1400" dirty="0">
              <a:latin typeface="Times New Roman" panose="02020603050405020304" pitchFamily="18" charset="0"/>
              <a:cs typeface="Times New Roman" panose="02020603050405020304" pitchFamily="18" charset="0"/>
            </a:endParaRPr>
          </a:p>
        </p:txBody>
      </p:sp>
      <p:pic>
        <p:nvPicPr>
          <p:cNvPr id="6" name="Picture 2" descr="http://www-tc.pbs.org/opb/historydetectives/static/media/cache/d9/67/d967c57d1684c098c65ed0ab90743076.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730593" y="764703"/>
            <a:ext cx="3377911" cy="35154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doc.ic.ac.uk/~ma7614/topics_website/img/permission.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9869" y="4392488"/>
            <a:ext cx="9058635" cy="24208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685157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9869" y="607531"/>
            <a:ext cx="8229600" cy="914400"/>
          </a:xfrm>
        </p:spPr>
        <p:txBody>
          <a:bodyPr>
            <a:normAutofit/>
          </a:bodyPr>
          <a:lstStyle/>
          <a:p>
            <a:r>
              <a:rPr lang="tr-TR" sz="2500" b="1" dirty="0" smtClean="0"/>
              <a:t>Blok Zinciri Özellikleri</a:t>
            </a:r>
            <a:endParaRPr lang="en-US" sz="2500" b="1" dirty="0"/>
          </a:p>
        </p:txBody>
      </p:sp>
      <p:sp>
        <p:nvSpPr>
          <p:cNvPr id="4" name="Content Placeholder 3"/>
          <p:cNvSpPr>
            <a:spLocks noGrp="1"/>
          </p:cNvSpPr>
          <p:nvPr>
            <p:ph idx="1"/>
          </p:nvPr>
        </p:nvSpPr>
        <p:spPr>
          <a:xfrm>
            <a:off x="15636" y="1101196"/>
            <a:ext cx="3980300" cy="5852120"/>
          </a:xfrm>
        </p:spPr>
        <p:txBody>
          <a:bodyPr>
            <a:noAutofit/>
          </a:bodyPr>
          <a:lstStyle/>
          <a:p>
            <a:pPr marL="0" indent="0">
              <a:buNone/>
            </a:pPr>
            <a:r>
              <a:rPr lang="tr-TR" sz="1200" dirty="0" smtClean="0">
                <a:latin typeface="Times New Roman" panose="02020603050405020304" pitchFamily="18" charset="0"/>
                <a:cs typeface="Times New Roman" panose="02020603050405020304" pitchFamily="18" charset="0"/>
              </a:rPr>
              <a:t>Blok </a:t>
            </a:r>
            <a:r>
              <a:rPr lang="tr-TR" sz="1200" dirty="0">
                <a:latin typeface="Times New Roman" panose="02020603050405020304" pitchFamily="18" charset="0"/>
                <a:cs typeface="Times New Roman" panose="02020603050405020304" pitchFamily="18" charset="0"/>
              </a:rPr>
              <a:t>zincirine ait veri tabanı herhangi tek bir konumda saklanmaz, yani tutulan kayıtlar teyit edilebilir haldedirler. </a:t>
            </a:r>
            <a:endParaRPr lang="tr-TR" sz="1200" dirty="0" smtClean="0">
              <a:latin typeface="Times New Roman" panose="02020603050405020304" pitchFamily="18" charset="0"/>
              <a:cs typeface="Times New Roman" panose="02020603050405020304" pitchFamily="18" charset="0"/>
            </a:endParaRPr>
          </a:p>
          <a:p>
            <a:pPr marL="0" indent="0">
              <a:buNone/>
            </a:pPr>
            <a:r>
              <a:rPr lang="tr-TR" sz="1200" dirty="0" smtClean="0">
                <a:latin typeface="Times New Roman" panose="02020603050405020304" pitchFamily="18" charset="0"/>
                <a:cs typeface="Times New Roman" panose="02020603050405020304" pitchFamily="18" charset="0"/>
              </a:rPr>
              <a:t>Blok </a:t>
            </a:r>
            <a:r>
              <a:rPr lang="tr-TR" sz="1200" dirty="0">
                <a:latin typeface="Times New Roman" panose="02020603050405020304" pitchFamily="18" charset="0"/>
                <a:cs typeface="Times New Roman" panose="02020603050405020304" pitchFamily="18" charset="0"/>
              </a:rPr>
              <a:t>zincirinde yapılmak istenen </a:t>
            </a:r>
            <a:r>
              <a:rPr lang="tr-TR" sz="1200" dirty="0" smtClean="0">
                <a:latin typeface="Times New Roman" panose="02020603050405020304" pitchFamily="18" charset="0"/>
                <a:cs typeface="Times New Roman" panose="02020603050405020304" pitchFamily="18" charset="0"/>
              </a:rPr>
              <a:t>işlemler bir </a:t>
            </a:r>
            <a:r>
              <a:rPr lang="tr-TR" sz="1200" dirty="0">
                <a:latin typeface="Times New Roman" panose="02020603050405020304" pitchFamily="18" charset="0"/>
                <a:cs typeface="Times New Roman" panose="02020603050405020304" pitchFamily="18" charset="0"/>
              </a:rPr>
              <a:t>bilgisayar ağı üzerinde dağıtılmış işlem kaydı olarak çalışmaktadır. </a:t>
            </a:r>
            <a:endParaRPr lang="tr-TR" sz="1200" dirty="0" smtClean="0">
              <a:latin typeface="Times New Roman" panose="02020603050405020304" pitchFamily="18" charset="0"/>
              <a:cs typeface="Times New Roman" panose="02020603050405020304" pitchFamily="18" charset="0"/>
            </a:endParaRPr>
          </a:p>
          <a:p>
            <a:pPr marL="0" indent="0">
              <a:buNone/>
            </a:pPr>
            <a:endParaRPr lang="tr-TR" sz="1200" dirty="0" smtClean="0">
              <a:latin typeface="Times New Roman" panose="02020603050405020304" pitchFamily="18" charset="0"/>
              <a:cs typeface="Times New Roman" panose="02020603050405020304" pitchFamily="18" charset="0"/>
            </a:endParaRPr>
          </a:p>
          <a:p>
            <a:pPr marL="0" indent="0">
              <a:buNone/>
            </a:pPr>
            <a:r>
              <a:rPr lang="tr-TR" sz="1200" dirty="0" smtClean="0">
                <a:latin typeface="Times New Roman" panose="02020603050405020304" pitchFamily="18" charset="0"/>
                <a:cs typeface="Times New Roman" panose="02020603050405020304" pitchFamily="18" charset="0"/>
              </a:rPr>
              <a:t>Blok </a:t>
            </a:r>
            <a:r>
              <a:rPr lang="tr-TR" sz="1200" dirty="0" smtClean="0">
                <a:latin typeface="Times New Roman" panose="02020603050405020304" pitchFamily="18" charset="0"/>
                <a:cs typeface="Times New Roman" panose="02020603050405020304" pitchFamily="18" charset="0"/>
              </a:rPr>
              <a:t>zinciri Özellikleri</a:t>
            </a:r>
            <a:r>
              <a:rPr lang="tr-TR" sz="1200" dirty="0" smtClean="0">
                <a:latin typeface="Times New Roman" panose="02020603050405020304" pitchFamily="18" charset="0"/>
                <a:cs typeface="Times New Roman" panose="02020603050405020304" pitchFamily="18" charset="0"/>
              </a:rPr>
              <a:t>:</a:t>
            </a:r>
            <a:endParaRPr lang="tr-TR" sz="12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1200" dirty="0" smtClean="0">
                <a:latin typeface="Times New Roman" panose="02020603050405020304" pitchFamily="18" charset="0"/>
                <a:cs typeface="Times New Roman" panose="02020603050405020304" pitchFamily="18" charset="0"/>
              </a:rPr>
              <a:t>Şeffaflık</a:t>
            </a:r>
            <a:r>
              <a:rPr lang="tr-TR" sz="12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tr-TR" sz="1200" dirty="0" smtClean="0">
                <a:latin typeface="Times New Roman" panose="02020603050405020304" pitchFamily="18" charset="0"/>
                <a:cs typeface="Times New Roman" panose="02020603050405020304" pitchFamily="18" charset="0"/>
              </a:rPr>
              <a:t>Veriler </a:t>
            </a:r>
            <a:r>
              <a:rPr lang="tr-TR" sz="1200" dirty="0">
                <a:latin typeface="Times New Roman" panose="02020603050405020304" pitchFamily="18" charset="0"/>
                <a:cs typeface="Times New Roman" panose="02020603050405020304" pitchFamily="18" charset="0"/>
              </a:rPr>
              <a:t>ağın içinde tümleşik halde bir </a:t>
            </a:r>
            <a:r>
              <a:rPr lang="tr-TR" sz="1200" dirty="0" smtClean="0">
                <a:latin typeface="Times New Roman" panose="02020603050405020304" pitchFamily="18" charset="0"/>
                <a:cs typeface="Times New Roman" panose="02020603050405020304" pitchFamily="18" charset="0"/>
              </a:rPr>
              <a:t>bütün olması,</a:t>
            </a:r>
            <a:endParaRPr lang="tr-TR" sz="1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1200" dirty="0" smtClean="0">
                <a:latin typeface="Times New Roman" panose="02020603050405020304" pitchFamily="18" charset="0"/>
                <a:cs typeface="Times New Roman" panose="02020603050405020304" pitchFamily="18" charset="0"/>
              </a:rPr>
              <a:t>Bozulamaz </a:t>
            </a:r>
            <a:r>
              <a:rPr lang="tr-TR" sz="1200" dirty="0">
                <a:latin typeface="Times New Roman" panose="02020603050405020304" pitchFamily="18" charset="0"/>
                <a:cs typeface="Times New Roman" panose="02020603050405020304" pitchFamily="18" charset="0"/>
              </a:rPr>
              <a:t>(tahrif edilemez</a:t>
            </a:r>
            <a:r>
              <a:rPr lang="tr-TR" sz="1200" dirty="0" smtClean="0">
                <a:latin typeface="Times New Roman" panose="02020603050405020304" pitchFamily="18" charset="0"/>
                <a:cs typeface="Times New Roman" panose="02020603050405020304" pitchFamily="18" charset="0"/>
              </a:rPr>
              <a:t>) yapıda olması,</a:t>
            </a:r>
            <a:endParaRPr lang="tr-TR" sz="1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1200" dirty="0" smtClean="0">
                <a:latin typeface="Times New Roman" panose="02020603050405020304" pitchFamily="18" charset="0"/>
                <a:cs typeface="Times New Roman" panose="02020603050405020304" pitchFamily="18" charset="0"/>
              </a:rPr>
              <a:t>Tek </a:t>
            </a:r>
            <a:r>
              <a:rPr lang="tr-TR" sz="1200" dirty="0">
                <a:latin typeface="Times New Roman" panose="02020603050405020304" pitchFamily="18" charset="0"/>
                <a:cs typeface="Times New Roman" panose="02020603050405020304" pitchFamily="18" charset="0"/>
              </a:rPr>
              <a:t>bir kişi ya da teşekkül tarafından kontrol </a:t>
            </a:r>
            <a:r>
              <a:rPr lang="tr-TR" sz="1200" dirty="0" smtClean="0">
                <a:latin typeface="Times New Roman" panose="02020603050405020304" pitchFamily="18" charset="0"/>
                <a:cs typeface="Times New Roman" panose="02020603050405020304" pitchFamily="18" charset="0"/>
              </a:rPr>
              <a:t>edilememesi,</a:t>
            </a:r>
            <a:endParaRPr lang="tr-TR" sz="1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1200" dirty="0">
                <a:latin typeface="Times New Roman" panose="02020603050405020304" pitchFamily="18" charset="0"/>
                <a:cs typeface="Times New Roman" panose="02020603050405020304" pitchFamily="18" charset="0"/>
              </a:rPr>
              <a:t>Tek noktadan kaynaklı arızalara </a:t>
            </a:r>
            <a:r>
              <a:rPr lang="tr-TR" sz="1200" dirty="0" smtClean="0">
                <a:latin typeface="Times New Roman" panose="02020603050405020304" pitchFamily="18" charset="0"/>
                <a:cs typeface="Times New Roman" panose="02020603050405020304" pitchFamily="18" charset="0"/>
              </a:rPr>
              <a:t>dayanıklılık,</a:t>
            </a:r>
            <a:endParaRPr lang="tr-TR" sz="1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1200" dirty="0" smtClean="0">
                <a:latin typeface="Times New Roman" panose="02020603050405020304" pitchFamily="18" charset="0"/>
                <a:cs typeface="Times New Roman" panose="02020603050405020304" pitchFamily="18" charset="0"/>
              </a:rPr>
              <a:t>Bir </a:t>
            </a:r>
            <a:r>
              <a:rPr lang="tr-TR" sz="1200" dirty="0">
                <a:latin typeface="Times New Roman" panose="02020603050405020304" pitchFamily="18" charset="0"/>
                <a:cs typeface="Times New Roman" panose="02020603050405020304" pitchFamily="18" charset="0"/>
              </a:rPr>
              <a:t>otoriteye ve aracıya ihtiyaç duyulmaması hem maliyetleri </a:t>
            </a:r>
            <a:r>
              <a:rPr lang="tr-TR" sz="1200" dirty="0" smtClean="0">
                <a:latin typeface="Times New Roman" panose="02020603050405020304" pitchFamily="18" charset="0"/>
                <a:cs typeface="Times New Roman" panose="02020603050405020304" pitchFamily="18" charset="0"/>
              </a:rPr>
              <a:t>düşürmekte  </a:t>
            </a:r>
            <a:r>
              <a:rPr lang="tr-TR" sz="1200" dirty="0">
                <a:latin typeface="Times New Roman" panose="02020603050405020304" pitchFamily="18" charset="0"/>
                <a:cs typeface="Times New Roman" panose="02020603050405020304" pitchFamily="18" charset="0"/>
              </a:rPr>
              <a:t>hem de işlemleri </a:t>
            </a:r>
            <a:r>
              <a:rPr lang="tr-TR" sz="1200" dirty="0" smtClean="0">
                <a:latin typeface="Times New Roman" panose="02020603050405020304" pitchFamily="18" charset="0"/>
                <a:cs typeface="Times New Roman" panose="02020603050405020304" pitchFamily="18" charset="0"/>
              </a:rPr>
              <a:t>hızlandırmaktadır,</a:t>
            </a:r>
            <a:endParaRPr lang="tr-TR" sz="1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1200" dirty="0">
                <a:latin typeface="Times New Roman" panose="02020603050405020304" pitchFamily="18" charset="0"/>
                <a:cs typeface="Times New Roman" panose="02020603050405020304" pitchFamily="18" charset="0"/>
              </a:rPr>
              <a:t>İşlemlerin pek çok farklı nokta tarafından kontrol ediliyor olması, sistemde sahtekarlık yapılması ihtimalini </a:t>
            </a:r>
            <a:r>
              <a:rPr lang="tr-TR" sz="1200" dirty="0" smtClean="0">
                <a:latin typeface="Times New Roman" panose="02020603050405020304" pitchFamily="18" charset="0"/>
                <a:cs typeface="Times New Roman" panose="02020603050405020304" pitchFamily="18" charset="0"/>
              </a:rPr>
              <a:t>azaltır,</a:t>
            </a:r>
            <a:endParaRPr lang="tr-TR" sz="1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1200" dirty="0" smtClean="0">
                <a:latin typeface="Times New Roman" panose="02020603050405020304" pitchFamily="18" charset="0"/>
                <a:cs typeface="Times New Roman" panose="02020603050405020304" pitchFamily="18" charset="0"/>
              </a:rPr>
              <a:t>Blok </a:t>
            </a:r>
            <a:r>
              <a:rPr lang="tr-TR" sz="1200" dirty="0">
                <a:latin typeface="Times New Roman" panose="02020603050405020304" pitchFamily="18" charset="0"/>
                <a:cs typeface="Times New Roman" panose="02020603050405020304" pitchFamily="18" charset="0"/>
              </a:rPr>
              <a:t>zinciri, bir varlığın hangi kaynaktan çıkıp hangi </a:t>
            </a:r>
            <a:r>
              <a:rPr lang="tr-TR" sz="1200" dirty="0" smtClean="0">
                <a:latin typeface="Times New Roman" panose="02020603050405020304" pitchFamily="18" charset="0"/>
                <a:cs typeface="Times New Roman" panose="02020603050405020304" pitchFamily="18" charset="0"/>
              </a:rPr>
              <a:t>kişilerin </a:t>
            </a:r>
            <a:r>
              <a:rPr lang="tr-TR" sz="1200" dirty="0">
                <a:latin typeface="Times New Roman" panose="02020603050405020304" pitchFamily="18" charset="0"/>
                <a:cs typeface="Times New Roman" panose="02020603050405020304" pitchFamily="18" charset="0"/>
              </a:rPr>
              <a:t>elinden geçip nereye ulaştığını takip etmek için </a:t>
            </a:r>
            <a:r>
              <a:rPr lang="tr-TR" sz="1200" dirty="0" smtClean="0">
                <a:latin typeface="Times New Roman" panose="02020603050405020304" pitchFamily="18" charset="0"/>
                <a:cs typeface="Times New Roman" panose="02020603050405020304" pitchFamily="18" charset="0"/>
              </a:rPr>
              <a:t>ideal </a:t>
            </a:r>
            <a:r>
              <a:rPr lang="tr-TR" sz="1200" dirty="0">
                <a:latin typeface="Times New Roman" panose="02020603050405020304" pitchFamily="18" charset="0"/>
                <a:cs typeface="Times New Roman" panose="02020603050405020304" pitchFamily="18" charset="0"/>
              </a:rPr>
              <a:t>bir </a:t>
            </a:r>
            <a:r>
              <a:rPr lang="tr-TR" sz="1200" dirty="0" smtClean="0">
                <a:latin typeface="Times New Roman" panose="02020603050405020304" pitchFamily="18" charset="0"/>
                <a:cs typeface="Times New Roman" panose="02020603050405020304" pitchFamily="18" charset="0"/>
              </a:rPr>
              <a:t>platform sağlamaktadır.</a:t>
            </a:r>
            <a:endParaRPr lang="tr-TR" sz="1200" dirty="0">
              <a:latin typeface="Times New Roman" panose="02020603050405020304" pitchFamily="18" charset="0"/>
              <a:cs typeface="Times New Roman" panose="02020603050405020304" pitchFamily="18" charset="0"/>
            </a:endParaRPr>
          </a:p>
          <a:p>
            <a:pPr marL="0" indent="0">
              <a:buNone/>
            </a:pPr>
            <a:endParaRPr lang="tr-TR" sz="1200" dirty="0">
              <a:latin typeface="Times New Roman" panose="02020603050405020304" pitchFamily="18" charset="0"/>
              <a:cs typeface="Times New Roman" panose="02020603050405020304" pitchFamily="18" charset="0"/>
            </a:endParaRPr>
          </a:p>
          <a:p>
            <a:pPr marL="0" indent="0">
              <a:buNone/>
            </a:pPr>
            <a:endParaRPr lang="tr-TR" sz="12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tr-TR" sz="1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95936" y="620688"/>
            <a:ext cx="5076057" cy="6123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407874484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79512" y="620688"/>
            <a:ext cx="8229600" cy="914400"/>
          </a:xfrm>
        </p:spPr>
        <p:txBody>
          <a:bodyPr>
            <a:normAutofit/>
          </a:bodyPr>
          <a:lstStyle/>
          <a:p>
            <a:r>
              <a:rPr lang="tr-TR" sz="2500" b="1" dirty="0" smtClean="0"/>
              <a:t>Blok Zinciri – Veri Tabanı Yapısı</a:t>
            </a:r>
            <a:endParaRPr lang="en-US" sz="2500" b="1" dirty="0"/>
          </a:p>
        </p:txBody>
      </p:sp>
      <p:sp>
        <p:nvSpPr>
          <p:cNvPr id="4" name="Content Placeholder 3"/>
          <p:cNvSpPr>
            <a:spLocks noGrp="1"/>
          </p:cNvSpPr>
          <p:nvPr>
            <p:ph idx="1"/>
          </p:nvPr>
        </p:nvSpPr>
        <p:spPr>
          <a:xfrm>
            <a:off x="-14614" y="1090076"/>
            <a:ext cx="5882758" cy="5780112"/>
          </a:xfrm>
        </p:spPr>
        <p:txBody>
          <a:bodyPr>
            <a:noAutofit/>
          </a:bodyPr>
          <a:lstStyle/>
          <a:p>
            <a:pPr marL="0" indent="0">
              <a:buNone/>
            </a:pPr>
            <a:r>
              <a:rPr lang="tr-TR" sz="1200" dirty="0" smtClean="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Bir kez işlem veri tabanına girildiğinde ve hesaplar güncellendiğinde kayıtlar değiştirilemez çünkü onlar da kendilerinden önce gelen her bir işleme bağlıdır. (“Zincir” kavramı da buradan gelmektedir.) Veri tabanına yapılan kayıtların kalıcılığını, kronolojik </a:t>
            </a:r>
            <a:r>
              <a:rPr lang="tr-TR" sz="1200" dirty="0" err="1">
                <a:latin typeface="Times New Roman" panose="02020603050405020304" pitchFamily="18" charset="0"/>
                <a:cs typeface="Times New Roman" panose="02020603050405020304" pitchFamily="18" charset="0"/>
              </a:rPr>
              <a:t>sıralılığını</a:t>
            </a:r>
            <a:r>
              <a:rPr lang="tr-TR" sz="1200" dirty="0">
                <a:latin typeface="Times New Roman" panose="02020603050405020304" pitchFamily="18" charset="0"/>
                <a:cs typeface="Times New Roman" panose="02020603050405020304" pitchFamily="18" charset="0"/>
              </a:rPr>
              <a:t> ve ağdaki herkes için ulaşılabilirliğini sağlama almak için çeşitli sayısal algoritma ve yaklaşımlar kullanılmaktadır</a:t>
            </a:r>
            <a:r>
              <a:rPr lang="tr-TR" sz="1200" dirty="0" smtClean="0">
                <a:latin typeface="Times New Roman" panose="02020603050405020304" pitchFamily="18" charset="0"/>
                <a:cs typeface="Times New Roman" panose="02020603050405020304" pitchFamily="18" charset="0"/>
              </a:rPr>
              <a:t>.</a:t>
            </a:r>
          </a:p>
          <a:p>
            <a:pPr marL="0" indent="0">
              <a:buNone/>
            </a:pPr>
            <a:endParaRPr lang="tr-TR" sz="1200" dirty="0" smtClean="0">
              <a:latin typeface="Times New Roman" panose="02020603050405020304" pitchFamily="18" charset="0"/>
              <a:cs typeface="Times New Roman" panose="02020603050405020304" pitchFamily="18" charset="0"/>
            </a:endParaRPr>
          </a:p>
          <a:p>
            <a:pPr marL="0" indent="0">
              <a:buNone/>
            </a:pPr>
            <a:r>
              <a:rPr lang="tr-TR" sz="1200" dirty="0" smtClean="0">
                <a:latin typeface="Times New Roman" panose="02020603050405020304" pitchFamily="18" charset="0"/>
                <a:cs typeface="Times New Roman" panose="02020603050405020304" pitchFamily="18" charset="0"/>
              </a:rPr>
              <a:t>Ağdaki her bloğu, </a:t>
            </a:r>
            <a:r>
              <a:rPr lang="tr-TR" sz="1200" dirty="0">
                <a:latin typeface="Times New Roman" panose="02020603050405020304" pitchFamily="18" charset="0"/>
                <a:cs typeface="Times New Roman" panose="02020603050405020304" pitchFamily="18" charset="0"/>
              </a:rPr>
              <a:t>üzerindeki işlemleri </a:t>
            </a:r>
            <a:r>
              <a:rPr lang="tr-TR" sz="1200" dirty="0" smtClean="0">
                <a:latin typeface="Times New Roman" panose="02020603050405020304" pitchFamily="18" charset="0"/>
                <a:cs typeface="Times New Roman" panose="02020603050405020304" pitchFamily="18" charset="0"/>
              </a:rPr>
              <a:t>damgalayan, onaylayan, adeta </a:t>
            </a:r>
            <a:r>
              <a:rPr lang="tr-TR" sz="1200" dirty="0">
                <a:latin typeface="Times New Roman" panose="02020603050405020304" pitchFamily="18" charset="0"/>
                <a:cs typeface="Times New Roman" panose="02020603050405020304" pitchFamily="18" charset="0"/>
              </a:rPr>
              <a:t>dijital bir mühür gibi </a:t>
            </a:r>
            <a:r>
              <a:rPr lang="tr-TR" sz="1200" dirty="0" smtClean="0">
                <a:latin typeface="Times New Roman" panose="02020603050405020304" pitchFamily="18" charset="0"/>
                <a:cs typeface="Times New Roman" panose="02020603050405020304" pitchFamily="18" charset="0"/>
              </a:rPr>
              <a:t>düşünmek mümkündür. Eğer </a:t>
            </a:r>
            <a:r>
              <a:rPr lang="tr-TR" sz="1200" dirty="0">
                <a:latin typeface="Times New Roman" panose="02020603050405020304" pitchFamily="18" charset="0"/>
                <a:cs typeface="Times New Roman" panose="02020603050405020304" pitchFamily="18" charset="0"/>
              </a:rPr>
              <a:t>bir hacker, </a:t>
            </a:r>
            <a:r>
              <a:rPr lang="tr-TR" sz="1200" dirty="0" smtClean="0">
                <a:latin typeface="Times New Roman" panose="02020603050405020304" pitchFamily="18" charset="0"/>
                <a:cs typeface="Times New Roman" panose="02020603050405020304" pitchFamily="18" charset="0"/>
              </a:rPr>
              <a:t> bir  bloğu </a:t>
            </a:r>
            <a:r>
              <a:rPr lang="tr-TR" sz="1200" dirty="0">
                <a:latin typeface="Times New Roman" panose="02020603050405020304" pitchFamily="18" charset="0"/>
                <a:cs typeface="Times New Roman" panose="02020603050405020304" pitchFamily="18" charset="0"/>
              </a:rPr>
              <a:t>çökertmek isterse, o blokla birlikte öncekileri de çökertmek zorunda </a:t>
            </a:r>
            <a:r>
              <a:rPr lang="tr-TR" sz="1200" dirty="0" smtClean="0">
                <a:latin typeface="Times New Roman" panose="02020603050405020304" pitchFamily="18" charset="0"/>
                <a:cs typeface="Times New Roman" panose="02020603050405020304" pitchFamily="18" charset="0"/>
              </a:rPr>
              <a:t>kalmaktadır. </a:t>
            </a:r>
            <a:r>
              <a:rPr lang="tr-TR" sz="1200" dirty="0">
                <a:latin typeface="Times New Roman" panose="02020603050405020304" pitchFamily="18" charset="0"/>
                <a:cs typeface="Times New Roman" panose="02020603050405020304" pitchFamily="18" charset="0"/>
              </a:rPr>
              <a:t>Bu da mevcut teknolojide mümkün </a:t>
            </a:r>
            <a:r>
              <a:rPr lang="tr-TR" sz="1200" dirty="0" smtClean="0">
                <a:latin typeface="Times New Roman" panose="02020603050405020304" pitchFamily="18" charset="0"/>
                <a:cs typeface="Times New Roman" panose="02020603050405020304" pitchFamily="18" charset="0"/>
              </a:rPr>
              <a:t>değildir </a:t>
            </a:r>
            <a:r>
              <a:rPr lang="tr-TR" sz="1200" dirty="0">
                <a:latin typeface="Times New Roman" panose="02020603050405020304" pitchFamily="18" charset="0"/>
                <a:cs typeface="Times New Roman" panose="02020603050405020304" pitchFamily="18" charset="0"/>
              </a:rPr>
              <a:t>zira o blok zincir üzerindeki tüm geçmiş, sadece bir bilgisayarda değil </a:t>
            </a:r>
            <a:r>
              <a:rPr lang="tr-TR" sz="1200" dirty="0" smtClean="0">
                <a:latin typeface="Times New Roman" panose="02020603050405020304" pitchFamily="18" charset="0"/>
                <a:cs typeface="Times New Roman" panose="02020603050405020304" pitchFamily="18" charset="0"/>
              </a:rPr>
              <a:t>birçok sunucuda eş </a:t>
            </a:r>
            <a:r>
              <a:rPr lang="tr-TR" sz="1200" dirty="0">
                <a:latin typeface="Times New Roman" panose="02020603050405020304" pitchFamily="18" charset="0"/>
                <a:cs typeface="Times New Roman" panose="02020603050405020304" pitchFamily="18" charset="0"/>
              </a:rPr>
              <a:t>zamanlı olarak en gelişmiş şifreleme seviyeleriyle </a:t>
            </a:r>
            <a:r>
              <a:rPr lang="tr-TR" sz="1200" dirty="0" smtClean="0">
                <a:latin typeface="Times New Roman" panose="02020603050405020304" pitchFamily="18" charset="0"/>
                <a:cs typeface="Times New Roman" panose="02020603050405020304" pitchFamily="18" charset="0"/>
              </a:rPr>
              <a:t>tutulmaktadır. </a:t>
            </a:r>
            <a:r>
              <a:rPr lang="tr-TR" sz="1200" dirty="0">
                <a:latin typeface="Times New Roman" panose="02020603050405020304" pitchFamily="18" charset="0"/>
                <a:cs typeface="Times New Roman" panose="02020603050405020304" pitchFamily="18" charset="0"/>
              </a:rPr>
              <a:t>Özetle Blok Zinciri’nde teknolojisi, “dağıtık” veri mimarisine sahip olduğundan dolayı </a:t>
            </a:r>
            <a:r>
              <a:rPr lang="tr-TR" sz="1200" dirty="0" smtClean="0">
                <a:latin typeface="Times New Roman" panose="02020603050405020304" pitchFamily="18" charset="0"/>
                <a:cs typeface="Times New Roman" panose="02020603050405020304" pitchFamily="18" charset="0"/>
              </a:rPr>
              <a:t>herhangi bir </a:t>
            </a:r>
            <a:r>
              <a:rPr lang="tr-TR" sz="1200" dirty="0">
                <a:latin typeface="Times New Roman" panose="02020603050405020304" pitchFamily="18" charset="0"/>
                <a:cs typeface="Times New Roman" panose="02020603050405020304" pitchFamily="18" charset="0"/>
              </a:rPr>
              <a:t>güvenlik sorunu söz konusu </a:t>
            </a:r>
            <a:r>
              <a:rPr lang="tr-TR" sz="1200" dirty="0" smtClean="0">
                <a:latin typeface="Times New Roman" panose="02020603050405020304" pitchFamily="18" charset="0"/>
                <a:cs typeface="Times New Roman" panose="02020603050405020304" pitchFamily="18" charset="0"/>
              </a:rPr>
              <a:t>olmamaktadır. </a:t>
            </a:r>
            <a:endParaRPr lang="tr-TR" sz="1200" dirty="0" smtClean="0">
              <a:latin typeface="Times New Roman" panose="02020603050405020304" pitchFamily="18" charset="0"/>
              <a:cs typeface="Times New Roman" panose="02020603050405020304" pitchFamily="18" charset="0"/>
            </a:endParaRPr>
          </a:p>
          <a:p>
            <a:pPr marL="0" indent="0">
              <a:buNone/>
            </a:pPr>
            <a:endParaRPr lang="tr-TR" sz="1200" dirty="0">
              <a:latin typeface="Times New Roman" panose="02020603050405020304" pitchFamily="18" charset="0"/>
              <a:cs typeface="Times New Roman" panose="02020603050405020304" pitchFamily="18" charset="0"/>
            </a:endParaRPr>
          </a:p>
          <a:p>
            <a:pPr marL="0" indent="0">
              <a:buNone/>
            </a:pPr>
            <a:r>
              <a:rPr lang="tr-TR" sz="1200" dirty="0" smtClean="0">
                <a:latin typeface="Times New Roman" panose="02020603050405020304" pitchFamily="18" charset="0"/>
                <a:cs typeface="Times New Roman" panose="02020603050405020304" pitchFamily="18" charset="0"/>
              </a:rPr>
              <a:t>İşte </a:t>
            </a:r>
            <a:r>
              <a:rPr lang="tr-TR" sz="1200" dirty="0">
                <a:latin typeface="Times New Roman" panose="02020603050405020304" pitchFamily="18" charset="0"/>
                <a:cs typeface="Times New Roman" panose="02020603050405020304" pitchFamily="18" charset="0"/>
              </a:rPr>
              <a:t>bu sayede Blok Zinciri teknolojisi, bugün sahip olduğumuz tüm bilgisayar sistemlerinden çok daha güvenli olarak karşımıza çıkıyor. Bundan dolayı kendisine </a:t>
            </a:r>
            <a:r>
              <a:rPr lang="tr-TR" sz="1200" b="1" dirty="0">
                <a:latin typeface="Times New Roman" panose="02020603050405020304" pitchFamily="18" charset="0"/>
                <a:cs typeface="Times New Roman" panose="02020603050405020304" pitchFamily="18" charset="0"/>
              </a:rPr>
              <a:t>“Güven Protokolü” </a:t>
            </a:r>
            <a:r>
              <a:rPr lang="tr-TR" sz="1200" dirty="0">
                <a:latin typeface="Times New Roman" panose="02020603050405020304" pitchFamily="18" charset="0"/>
                <a:cs typeface="Times New Roman" panose="02020603050405020304" pitchFamily="18" charset="0"/>
              </a:rPr>
              <a:t>adı da veriliyor. Geleceğimizi de Blok Zinciri ile tetiklenecek Güven </a:t>
            </a:r>
            <a:r>
              <a:rPr lang="tr-TR" sz="1200" dirty="0" err="1">
                <a:latin typeface="Times New Roman" panose="02020603050405020304" pitchFamily="18" charset="0"/>
                <a:cs typeface="Times New Roman" panose="02020603050405020304" pitchFamily="18" charset="0"/>
              </a:rPr>
              <a:t>Ekonomisi’nin</a:t>
            </a:r>
            <a:r>
              <a:rPr lang="tr-TR" sz="1200" dirty="0">
                <a:latin typeface="Times New Roman" panose="02020603050405020304" pitchFamily="18" charset="0"/>
                <a:cs typeface="Times New Roman" panose="02020603050405020304" pitchFamily="18" charset="0"/>
              </a:rPr>
              <a:t> şekillendireceği </a:t>
            </a:r>
            <a:r>
              <a:rPr lang="tr-TR" sz="1200" dirty="0" smtClean="0">
                <a:latin typeface="Times New Roman" panose="02020603050405020304" pitchFamily="18" charset="0"/>
                <a:cs typeface="Times New Roman" panose="02020603050405020304" pitchFamily="18" charset="0"/>
              </a:rPr>
              <a:t>konuşulmaktadır.</a:t>
            </a:r>
          </a:p>
          <a:p>
            <a:pPr marL="0" indent="0">
              <a:buNone/>
            </a:pPr>
            <a:r>
              <a:rPr lang="tr-TR" sz="1200" dirty="0">
                <a:latin typeface="Times New Roman" panose="02020603050405020304" pitchFamily="18" charset="0"/>
                <a:cs typeface="Times New Roman" panose="02020603050405020304" pitchFamily="18" charset="0"/>
              </a:rPr>
              <a:t/>
            </a:r>
            <a:br>
              <a:rPr lang="tr-TR" sz="1200" dirty="0">
                <a:latin typeface="Times New Roman" panose="02020603050405020304" pitchFamily="18" charset="0"/>
                <a:cs typeface="Times New Roman" panose="02020603050405020304" pitchFamily="18" charset="0"/>
              </a:rPr>
            </a:br>
            <a:endParaRPr lang="tr-TR" sz="1200" dirty="0">
              <a:latin typeface="Times New Roman" panose="02020603050405020304" pitchFamily="18" charset="0"/>
              <a:cs typeface="Times New Roman" panose="02020603050405020304" pitchFamily="18" charset="0"/>
            </a:endParaRPr>
          </a:p>
          <a:p>
            <a:pPr marL="0" indent="0">
              <a:buNone/>
            </a:pPr>
            <a:endParaRPr lang="tr-TR" sz="12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tr-TR" sz="1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5868144" y="1050971"/>
            <a:ext cx="3275856" cy="2197423"/>
          </a:xfrm>
          <a:prstGeom prst="rect">
            <a:avLst/>
          </a:prstGeom>
        </p:spPr>
      </p:pic>
      <p:pic>
        <p:nvPicPr>
          <p:cNvPr id="6" name="Picture 5"/>
          <p:cNvPicPr>
            <a:picLocks noChangeAspect="1"/>
          </p:cNvPicPr>
          <p:nvPr/>
        </p:nvPicPr>
        <p:blipFill>
          <a:blip r:embed="rId6"/>
          <a:stretch>
            <a:fillRect/>
          </a:stretch>
        </p:blipFill>
        <p:spPr>
          <a:xfrm>
            <a:off x="5868144" y="3861048"/>
            <a:ext cx="3275856" cy="2996952"/>
          </a:xfrm>
          <a:prstGeom prst="rect">
            <a:avLst/>
          </a:prstGeom>
        </p:spPr>
      </p:pic>
      <p:sp>
        <p:nvSpPr>
          <p:cNvPr id="7" name="TextBox 6"/>
          <p:cNvSpPr txBox="1"/>
          <p:nvPr/>
        </p:nvSpPr>
        <p:spPr>
          <a:xfrm>
            <a:off x="6084168" y="3370055"/>
            <a:ext cx="1742785" cy="369332"/>
          </a:xfrm>
          <a:prstGeom prst="rect">
            <a:avLst/>
          </a:prstGeom>
          <a:noFill/>
        </p:spPr>
        <p:txBody>
          <a:bodyPr wrap="none" rtlCol="0">
            <a:spAutoFit/>
          </a:bodyPr>
          <a:lstStyle/>
          <a:p>
            <a:r>
              <a:rPr lang="tr-TR" b="1" dirty="0" smtClean="0"/>
              <a:t>Blok Zinciri :</a:t>
            </a:r>
            <a:endParaRPr lang="tr-TR" b="1" dirty="0"/>
          </a:p>
        </p:txBody>
      </p:sp>
    </p:spTree>
    <p:custDataLst>
      <p:tags r:id="rId1"/>
    </p:custDataLst>
    <p:extLst>
      <p:ext uri="{BB962C8B-B14F-4D97-AF65-F5344CB8AC3E}">
        <p14:creationId xmlns:p14="http://schemas.microsoft.com/office/powerpoint/2010/main" val="1176352180"/>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10.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11.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12.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13.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14.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15.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16.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17.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18.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19.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20.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21.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22.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23.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24.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25.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26.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27.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28.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29.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3.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30.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4.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5.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6.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7.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8.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9.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ProjectStatusReport</Template>
  <TotalTime>0</TotalTime>
  <Words>1921</Words>
  <Application>Microsoft Office PowerPoint</Application>
  <PresentationFormat>On-screen Show (4:3)</PresentationFormat>
  <Paragraphs>168</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Adobe Devanagari</vt:lpstr>
      <vt:lpstr>Arial</vt:lpstr>
      <vt:lpstr>Calibri</vt:lpstr>
      <vt:lpstr>Cambria</vt:lpstr>
      <vt:lpstr>Courier New</vt:lpstr>
      <vt:lpstr>Georgia</vt:lpstr>
      <vt:lpstr>Times New Roman</vt:lpstr>
      <vt:lpstr>Wingdings</vt:lpstr>
      <vt:lpstr>Project Status Report</vt:lpstr>
      <vt:lpstr>MUHASEBE VE  FİNANS ALANINDA ÖNEMLİ DÖNÜŞÜMLERİN HABERİCİSİ:  BLOK ZİNCİRİ TEKNOLOJİSİ</vt:lpstr>
      <vt:lpstr>Giriş</vt:lpstr>
      <vt:lpstr>2000’li yıllardan günümüze…</vt:lpstr>
      <vt:lpstr>2008 Krizi ve Blockchain’in Ortaya Çıkışı</vt:lpstr>
      <vt:lpstr>2008 yılından günümüze – FinTech 3.0</vt:lpstr>
      <vt:lpstr>Blok Zinciri Kavramı</vt:lpstr>
      <vt:lpstr>Blok Zinciri - Teknolojiler</vt:lpstr>
      <vt:lpstr>Blok Zinciri Özellikleri</vt:lpstr>
      <vt:lpstr>Blok Zinciri – Veri Tabanı Yapısı</vt:lpstr>
      <vt:lpstr>Blok Zinciri Yapıları</vt:lpstr>
      <vt:lpstr>Blok Zinciri Bileşenleri</vt:lpstr>
      <vt:lpstr>Blok Zinciri Bileşenleri (Devam)</vt:lpstr>
      <vt:lpstr>Blok Zinciri–Muhasebe Alanında Yaratacağı Değişimler</vt:lpstr>
      <vt:lpstr>Blok Zinciri – Muhasebe Mesleğine olası Etkileri</vt:lpstr>
      <vt:lpstr>Blok Zinciri - Örnekler</vt:lpstr>
      <vt:lpstr>Sonuç &amp; Öneriler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2015-09-02T08:50:46Z</dcterms:created>
  <dcterms:modified xsi:type="dcterms:W3CDTF">2018-09-26T08:19:44Z</dcterms:modified>
</cp:coreProperties>
</file>