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9"/>
  </p:handoutMasterIdLst>
  <p:sldIdLst>
    <p:sldId id="256" r:id="rId2"/>
    <p:sldId id="257" r:id="rId3"/>
    <p:sldId id="258" r:id="rId4"/>
    <p:sldId id="263" r:id="rId5"/>
    <p:sldId id="264" r:id="rId6"/>
    <p:sldId id="265" r:id="rId7"/>
    <p:sldId id="295" r:id="rId8"/>
    <p:sldId id="260" r:id="rId9"/>
    <p:sldId id="261" r:id="rId10"/>
    <p:sldId id="262" r:id="rId11"/>
    <p:sldId id="266" r:id="rId12"/>
    <p:sldId id="271" r:id="rId13"/>
    <p:sldId id="270" r:id="rId14"/>
    <p:sldId id="269" r:id="rId15"/>
    <p:sldId id="268" r:id="rId16"/>
    <p:sldId id="267" r:id="rId17"/>
    <p:sldId id="272" r:id="rId18"/>
    <p:sldId id="273" r:id="rId19"/>
    <p:sldId id="274" r:id="rId20"/>
    <p:sldId id="275" r:id="rId21"/>
    <p:sldId id="281" r:id="rId22"/>
    <p:sldId id="276" r:id="rId23"/>
    <p:sldId id="277" r:id="rId24"/>
    <p:sldId id="283" r:id="rId25"/>
    <p:sldId id="285" r:id="rId26"/>
    <p:sldId id="284" r:id="rId27"/>
    <p:sldId id="286" r:id="rId28"/>
    <p:sldId id="287" r:id="rId29"/>
    <p:sldId id="288" r:id="rId30"/>
    <p:sldId id="278" r:id="rId31"/>
    <p:sldId id="279" r:id="rId32"/>
    <p:sldId id="280" r:id="rId33"/>
    <p:sldId id="294" r:id="rId34"/>
    <p:sldId id="289" r:id="rId35"/>
    <p:sldId id="290" r:id="rId36"/>
    <p:sldId id="291" r:id="rId37"/>
    <p:sldId id="292" r:id="rId38"/>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7BA03526-6F3C-43B8-8433-9D6BBF7EBB0C}" type="datetimeFigureOut">
              <a:rPr lang="tr-TR" smtClean="0"/>
              <a:t>6.10.2018</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4FF2658C-F566-45B3-9512-F690CDF35F61}" type="slidenum">
              <a:rPr lang="tr-TR" smtClean="0"/>
              <a:t>‹#›</a:t>
            </a:fld>
            <a:endParaRPr lang="tr-TR"/>
          </a:p>
        </p:txBody>
      </p:sp>
    </p:spTree>
    <p:extLst>
      <p:ext uri="{BB962C8B-B14F-4D97-AF65-F5344CB8AC3E}">
        <p14:creationId xmlns:p14="http://schemas.microsoft.com/office/powerpoint/2010/main" val="41683627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60B1FA-5718-40BB-93AD-8BA156BAEB0C}" type="datetimeFigureOut">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2966599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60B1FA-5718-40BB-93AD-8BA156BAEB0C}" type="datetimeFigureOut">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4174841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60B1FA-5718-40BB-93AD-8BA156BAEB0C}" type="datetimeFigureOut">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239124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60B1FA-5718-40BB-93AD-8BA156BAEB0C}" type="datetimeFigureOut">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4005434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60B1FA-5718-40BB-93AD-8BA156BAEB0C}" type="datetimeFigureOut">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158664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60B1FA-5718-40BB-93AD-8BA156BAEB0C}" type="datetimeFigureOut">
              <a:rPr lang="tr-TR" smtClean="0"/>
              <a:t>6.10.2018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2485240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60B1FA-5718-40BB-93AD-8BA156BAEB0C}" type="datetimeFigureOut">
              <a:rPr lang="tr-TR" smtClean="0"/>
              <a:t>6.10.2018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414637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60B1FA-5718-40BB-93AD-8BA156BAEB0C}" type="datetimeFigureOut">
              <a:rPr lang="tr-TR" smtClean="0"/>
              <a:t>6.10.2018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2950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60B1FA-5718-40BB-93AD-8BA156BAEB0C}" type="datetimeFigureOut">
              <a:rPr lang="tr-TR" smtClean="0"/>
              <a:t>6.10.2018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2458620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60B1FA-5718-40BB-93AD-8BA156BAEB0C}" type="datetimeFigureOut">
              <a:rPr lang="tr-TR" smtClean="0"/>
              <a:t>6.10.2018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2669004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60B1FA-5718-40BB-93AD-8BA156BAEB0C}" type="datetimeFigureOut">
              <a:rPr lang="tr-TR" smtClean="0"/>
              <a:t>6.10.2018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2E28CD-95E9-40E9-9E3F-AC0DE2ECDEAF}" type="slidenum">
              <a:rPr lang="tr-TR" smtClean="0"/>
              <a:t>‹#›</a:t>
            </a:fld>
            <a:endParaRPr lang="tr-TR"/>
          </a:p>
        </p:txBody>
      </p:sp>
    </p:spTree>
    <p:extLst>
      <p:ext uri="{BB962C8B-B14F-4D97-AF65-F5344CB8AC3E}">
        <p14:creationId xmlns:p14="http://schemas.microsoft.com/office/powerpoint/2010/main" val="1774932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0B1FA-5718-40BB-93AD-8BA156BAEB0C}" type="datetimeFigureOut">
              <a:rPr lang="tr-TR" smtClean="0"/>
              <a:t>6.10.2018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2E28CD-95E9-40E9-9E3F-AC0DE2ECDEAF}" type="slidenum">
              <a:rPr lang="tr-TR" smtClean="0"/>
              <a:t>‹#›</a:t>
            </a:fld>
            <a:endParaRPr lang="tr-TR"/>
          </a:p>
        </p:txBody>
      </p:sp>
    </p:spTree>
    <p:extLst>
      <p:ext uri="{BB962C8B-B14F-4D97-AF65-F5344CB8AC3E}">
        <p14:creationId xmlns:p14="http://schemas.microsoft.com/office/powerpoint/2010/main" val="2248814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08915"/>
            <a:ext cx="9144000" cy="2387600"/>
          </a:xfrm>
        </p:spPr>
        <p:txBody>
          <a:bodyPr>
            <a:normAutofit/>
          </a:bodyPr>
          <a:lstStyle/>
          <a:p>
            <a:r>
              <a:rPr lang="tr-TR" sz="3200" b="1" dirty="0"/>
              <a:t>CUMHURİYET’İN BÜYÜK SANAYİ HAMLESİ OLAN İKTİSADİ DEVLET TEŞEKKÜLLERİ İLE MUHASEBE DÜŞÜNCESİNDE YAŞANAN BÜYÜK </a:t>
            </a:r>
            <a:r>
              <a:rPr lang="tr-TR" sz="3200" b="1" dirty="0" smtClean="0"/>
              <a:t>DEĞİŞİM</a:t>
            </a:r>
            <a:endParaRPr lang="tr-TR" sz="3200" dirty="0"/>
          </a:p>
        </p:txBody>
      </p:sp>
      <p:sp>
        <p:nvSpPr>
          <p:cNvPr id="3" name="Alt Başlık 2"/>
          <p:cNvSpPr>
            <a:spLocks noGrp="1"/>
          </p:cNvSpPr>
          <p:nvPr>
            <p:ph type="subTitle" idx="1"/>
          </p:nvPr>
        </p:nvSpPr>
        <p:spPr>
          <a:xfrm>
            <a:off x="1524000" y="4141694"/>
            <a:ext cx="9144000" cy="1116106"/>
          </a:xfrm>
        </p:spPr>
        <p:txBody>
          <a:bodyPr/>
          <a:lstStyle/>
          <a:p>
            <a:pPr algn="r"/>
            <a:r>
              <a:rPr lang="tr-TR" b="1" dirty="0" smtClean="0"/>
              <a:t>				</a:t>
            </a:r>
            <a:r>
              <a:rPr lang="tr-TR" b="1" dirty="0" err="1" smtClean="0"/>
              <a:t>Ögr</a:t>
            </a:r>
            <a:r>
              <a:rPr lang="tr-TR" b="1" dirty="0"/>
              <a:t>. Gör. Dr. Muhsin Aslan </a:t>
            </a:r>
            <a:endParaRPr lang="tr-TR" dirty="0"/>
          </a:p>
          <a:p>
            <a:pPr algn="r"/>
            <a:r>
              <a:rPr lang="tr-TR" b="1" dirty="0"/>
              <a:t>                                Yıldız Teknik Üniversitesi - </a:t>
            </a:r>
            <a:r>
              <a:rPr lang="tr-TR" b="1" dirty="0" smtClean="0"/>
              <a:t>İİBF</a:t>
            </a:r>
            <a:endParaRPr lang="tr-TR" dirty="0"/>
          </a:p>
        </p:txBody>
      </p:sp>
    </p:spTree>
    <p:extLst>
      <p:ext uri="{BB962C8B-B14F-4D97-AF65-F5344CB8AC3E}">
        <p14:creationId xmlns:p14="http://schemas.microsoft.com/office/powerpoint/2010/main" val="1067954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519518"/>
            <a:ext cx="10515600" cy="4657445"/>
          </a:xfrm>
        </p:spPr>
        <p:txBody>
          <a:bodyPr>
            <a:noAutofit/>
          </a:bodyPr>
          <a:lstStyle/>
          <a:p>
            <a:pPr marL="268288" indent="-268288" algn="ctr">
              <a:buNone/>
            </a:pPr>
            <a:r>
              <a:rPr lang="tr-TR" sz="2200" dirty="0" smtClean="0"/>
              <a:t>Cumhuriyet döneminde devlet işletmeciliğinin 1933’lere kadarki kısa geçmişi;</a:t>
            </a:r>
          </a:p>
          <a:p>
            <a:pPr marL="268288" indent="-268288" algn="just">
              <a:buNone/>
            </a:pPr>
            <a:r>
              <a:rPr lang="tr-TR" sz="2200" dirty="0" smtClean="0"/>
              <a:t>1925 yılında Sanayi ve </a:t>
            </a:r>
            <a:r>
              <a:rPr lang="tr-TR" sz="2200" dirty="0" err="1" smtClean="0"/>
              <a:t>Maadin</a:t>
            </a:r>
            <a:r>
              <a:rPr lang="tr-TR" sz="2200" dirty="0" smtClean="0"/>
              <a:t> Bankası kurulmuş ve var olan az sayıdaki devlet işletmeleri bu kuruluşa yönetilmesi ve geliştirilmesi için devredilmiştir. </a:t>
            </a:r>
          </a:p>
          <a:p>
            <a:pPr marL="268288" indent="-268288" algn="just">
              <a:buNone/>
            </a:pPr>
            <a:r>
              <a:rPr lang="tr-TR" sz="2200" dirty="0" smtClean="0"/>
              <a:t>Ancak beklenen fayda sağlanamadığı için önce Devlet Sanayi Ofisi sonrada Sanayi ve Kredi Bankası (1932) kurulmuş ve bu işletmelerin yönetimleri ilgili kuruluşlara devredilmiştir. </a:t>
            </a:r>
          </a:p>
          <a:p>
            <a:pPr marL="268288" indent="-268288" algn="just">
              <a:buNone/>
            </a:pPr>
            <a:r>
              <a:rPr lang="tr-TR" sz="2200" dirty="0" smtClean="0"/>
              <a:t>Özellikle 1930 sanayi sayımından sonra ülke ihtiyaçlarına uygun sanayileşme ihtiyacının karşılanabilmesi için özel hukuka tabi ticari kurallara göre işleyecek holding yapısına haiz kuruluşlar oluşturulması amaçlanmış ve önce Sümerbank (1933) ve sonrasında Etibank (1935) kurularak, özel sektörün altından kalkamayacağı, ülkenin ihtiyaç duyduğu sanayi kuruluşlarının kurulması aşamasına geçilmiştir. </a:t>
            </a:r>
          </a:p>
          <a:p>
            <a:pPr marL="268288" indent="-268288" algn="just">
              <a:buNone/>
            </a:pPr>
            <a:r>
              <a:rPr lang="tr-TR" sz="2200" dirty="0" smtClean="0"/>
              <a:t>1933 yılında ülke çapında 40 adet fabrikanın kurulmasına dönük hedef belirlenmiş ve 1943 yılına gelindiğinde bu hedef </a:t>
            </a:r>
            <a:r>
              <a:rPr lang="tr-TR" sz="2200" dirty="0" err="1" smtClean="0"/>
              <a:t>realize</a:t>
            </a:r>
            <a:r>
              <a:rPr lang="tr-TR" sz="2200" dirty="0" smtClean="0"/>
              <a:t> edilerek hedeflenen fabrikaların tamamı kurulmuştur (Sümerbank, 1943).</a:t>
            </a:r>
            <a:endParaRPr lang="tr-TR" sz="2200" dirty="0"/>
          </a:p>
        </p:txBody>
      </p:sp>
    </p:spTree>
    <p:extLst>
      <p:ext uri="{BB962C8B-B14F-4D97-AF65-F5344CB8AC3E}">
        <p14:creationId xmlns:p14="http://schemas.microsoft.com/office/powerpoint/2010/main" val="493063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486275"/>
          </a:xfrm>
        </p:spPr>
        <p:txBody>
          <a:bodyPr>
            <a:normAutofit fontScale="92500" lnSpcReduction="10000"/>
          </a:bodyPr>
          <a:lstStyle/>
          <a:p>
            <a:pPr marL="268288" indent="-268288" algn="just">
              <a:buNone/>
            </a:pPr>
            <a:r>
              <a:rPr lang="tr-TR" sz="2600" dirty="0"/>
              <a:t>Türkiye’de </a:t>
            </a:r>
            <a:r>
              <a:rPr lang="tr-TR" sz="2600" dirty="0" err="1"/>
              <a:t>İDT’ler</a:t>
            </a:r>
            <a:r>
              <a:rPr lang="tr-TR" sz="2600" dirty="0"/>
              <a:t> Cumhuriyet’in ilk yıllarında kalkınmayı sağlayabilmek için ülkede sermaye birikimi ve girişimci yoksunluğu sorununa bir alternatif olarak değerlendirilmiş ve 1930’larda Türkiye için büyük sayılabilecek işletmeler olarak kurulmuşlardır (Erol &amp; Aslan, 2017, s. 42). 1950’lere kadar ülke ekonomisinde dominant rol oynayan </a:t>
            </a:r>
            <a:r>
              <a:rPr lang="tr-TR" sz="2600" dirty="0" err="1"/>
              <a:t>İDT’ler</a:t>
            </a:r>
            <a:r>
              <a:rPr lang="tr-TR" sz="2600" dirty="0"/>
              <a:t> Türkiye’yi ilk kez çağdaş işletmecilik anlayışıyla tanıştırmış ve ekonominin büyük bir kısmını kontrol eden bu işletmeler bankacılık, sanayi ve ulaştırma sektörlerinde faaliyet göstererek, kendi alanlarında ekol olmuşlardır (</a:t>
            </a:r>
            <a:r>
              <a:rPr lang="tr-TR" sz="2600" dirty="0" err="1"/>
              <a:t>Güvemli</a:t>
            </a:r>
            <a:r>
              <a:rPr lang="tr-TR" sz="2600" dirty="0" smtClean="0"/>
              <a:t>, vd., </a:t>
            </a:r>
            <a:r>
              <a:rPr lang="tr-TR" sz="2600" dirty="0"/>
              <a:t>2018, s. 674).</a:t>
            </a:r>
          </a:p>
          <a:p>
            <a:pPr marL="268288" indent="-268288" algn="just">
              <a:buNone/>
            </a:pPr>
            <a:r>
              <a:rPr lang="tr-TR" sz="2600" dirty="0"/>
              <a:t>Batılılaşmanın ekonomik altyapısını oluşturan (</a:t>
            </a:r>
            <a:r>
              <a:rPr lang="tr-TR" sz="2600" dirty="0" err="1"/>
              <a:t>Güvemli</a:t>
            </a:r>
            <a:r>
              <a:rPr lang="tr-TR" sz="2600" dirty="0" smtClean="0"/>
              <a:t>, vd., </a:t>
            </a:r>
            <a:r>
              <a:rPr lang="tr-TR" sz="2600" dirty="0"/>
              <a:t>2018, s. 674) </a:t>
            </a:r>
            <a:r>
              <a:rPr lang="tr-TR" sz="2600" dirty="0" err="1"/>
              <a:t>İDT’ler</a:t>
            </a:r>
            <a:r>
              <a:rPr lang="tr-TR" sz="2600" dirty="0"/>
              <a:t> adı üzerinde devletin sahipliğinde olmakla birlikte ekonominin genel kurallarıyla çalışan devlet kuruluşları, işletmeleridir. Ancak kamunun sahipliğinde olması nedeniyle özel şirketlerden, ekonominin genel kurallarına tabi olmasıyla ve özel hukuka tabi olmasıyla da diğer kamu kuruluşlarından ayrılmaktadır.</a:t>
            </a:r>
          </a:p>
          <a:p>
            <a:pPr marL="0" indent="0">
              <a:buNone/>
            </a:pPr>
            <a:endParaRPr lang="tr-TR" dirty="0"/>
          </a:p>
        </p:txBody>
      </p:sp>
    </p:spTree>
    <p:extLst>
      <p:ext uri="{BB962C8B-B14F-4D97-AF65-F5344CB8AC3E}">
        <p14:creationId xmlns:p14="http://schemas.microsoft.com/office/powerpoint/2010/main" val="269300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268288" indent="-268288" algn="just">
              <a:buNone/>
            </a:pPr>
            <a:r>
              <a:rPr lang="tr-TR" sz="2400" dirty="0"/>
              <a:t>Sümerbank’la ilgili 1939 yılı Umumi Murakabe Heyeti raporunun sunuşunda Devlet’in müteşebbis (girişimci) olarak sanayiye girmesi; </a:t>
            </a:r>
            <a:endParaRPr lang="tr-TR" sz="2400" dirty="0" smtClean="0"/>
          </a:p>
          <a:p>
            <a:pPr marL="268288" indent="-268288" algn="just">
              <a:buNone/>
            </a:pPr>
            <a:r>
              <a:rPr lang="tr-TR" sz="2400" i="1" dirty="0" smtClean="0"/>
              <a:t>“Memleketin </a:t>
            </a:r>
            <a:r>
              <a:rPr lang="tr-TR" sz="2400" i="1" dirty="0"/>
              <a:t>endüstriyel inkişafında öncülük etmek, </a:t>
            </a:r>
            <a:endParaRPr lang="tr-TR" sz="2400" i="1" dirty="0" smtClean="0"/>
          </a:p>
          <a:p>
            <a:pPr marL="268288" indent="-268288" algn="just">
              <a:buNone/>
            </a:pPr>
            <a:r>
              <a:rPr lang="tr-TR" sz="2400" i="1" dirty="0" smtClean="0"/>
              <a:t>hususi </a:t>
            </a:r>
            <a:r>
              <a:rPr lang="tr-TR" sz="2400" i="1" dirty="0"/>
              <a:t>teşebbüse örnek olmak ve </a:t>
            </a:r>
            <a:endParaRPr lang="tr-TR" sz="2400" i="1" dirty="0" smtClean="0"/>
          </a:p>
          <a:p>
            <a:pPr marL="268288" indent="-268288" algn="just">
              <a:buNone/>
            </a:pPr>
            <a:r>
              <a:rPr lang="tr-TR" sz="2400" i="1" dirty="0" smtClean="0"/>
              <a:t>hususi </a:t>
            </a:r>
            <a:r>
              <a:rPr lang="tr-TR" sz="2400" i="1" dirty="0"/>
              <a:t>teşebbüsün derhal ele alıp başaramayacağı sanayi kurmak sureti ile bu sanayi mamullerine duyulan ihtiyaçları kapamak”</a:t>
            </a:r>
            <a:r>
              <a:rPr lang="tr-TR" sz="2400" dirty="0"/>
              <a:t> (Umumi Murakabe Heyeti, 1940, s. 5) şeklinde açıklanmıştır. </a:t>
            </a:r>
            <a:endParaRPr lang="tr-TR" sz="2400" dirty="0" smtClean="0"/>
          </a:p>
          <a:p>
            <a:pPr marL="268288" indent="-268288" algn="just">
              <a:buNone/>
            </a:pPr>
            <a:r>
              <a:rPr lang="tr-TR" sz="2400" dirty="0" smtClean="0"/>
              <a:t>Bu </a:t>
            </a:r>
            <a:r>
              <a:rPr lang="tr-TR" sz="2400" dirty="0"/>
              <a:t>ifadeler de </a:t>
            </a:r>
            <a:r>
              <a:rPr lang="tr-TR" sz="2400" dirty="0" err="1"/>
              <a:t>İDT’lerin</a:t>
            </a:r>
            <a:r>
              <a:rPr lang="tr-TR" sz="2400" dirty="0"/>
              <a:t> devlet tarafından kurulmalarının ideolojik değil ihtiyaçtan kaynaklandığını </a:t>
            </a:r>
            <a:r>
              <a:rPr lang="tr-TR" sz="2400" dirty="0" smtClean="0"/>
              <a:t>göstermektedir.</a:t>
            </a:r>
            <a:endParaRPr lang="tr-TR" sz="2400" dirty="0"/>
          </a:p>
        </p:txBody>
      </p:sp>
    </p:spTree>
    <p:extLst>
      <p:ext uri="{BB962C8B-B14F-4D97-AF65-F5344CB8AC3E}">
        <p14:creationId xmlns:p14="http://schemas.microsoft.com/office/powerpoint/2010/main" val="269023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486275"/>
          </a:xfrm>
        </p:spPr>
        <p:txBody>
          <a:bodyPr>
            <a:normAutofit fontScale="85000" lnSpcReduction="10000"/>
          </a:bodyPr>
          <a:lstStyle/>
          <a:p>
            <a:pPr marL="0" indent="0">
              <a:buNone/>
            </a:pPr>
            <a:r>
              <a:rPr lang="tr-TR" sz="2400" dirty="0"/>
              <a:t>2262 sayılı Sümerbank kanununda bankanın, </a:t>
            </a:r>
            <a:r>
              <a:rPr lang="tr-TR" sz="2400" i="1" dirty="0"/>
              <a:t>hususi ve ticari haklar hükümlerine</a:t>
            </a:r>
            <a:r>
              <a:rPr lang="tr-TR" sz="2400" dirty="0"/>
              <a:t> tabii (Md.1), Devlet Sanayi Ofisinden devralacağı fabrikaları işletmek ve ticaret kanunu çerçevesinde idare etmek, </a:t>
            </a:r>
            <a:r>
              <a:rPr lang="tr-TR" sz="2400" i="1" dirty="0"/>
              <a:t>Devlet Sermayesi ile oluşturulacak bütün sanayi kuruluşlarının etüt ve projelerini hazırlamak ve bunları tesis ve idare etmek</a:t>
            </a:r>
            <a:r>
              <a:rPr lang="tr-TR" sz="2400" dirty="0"/>
              <a:t>, memleket için faydalı görülen iktisaden verimli sanayi işletmelerine iştirak ve yardım etmek (Md. 2/a-b-c-d) şeklinde amaçlar belirlenmiştir. Ayrıca yine 2. maddenin devamında destelenecek sanayi kuruluşları için de (Md. 2/c;</a:t>
            </a:r>
          </a:p>
          <a:p>
            <a:r>
              <a:rPr lang="tr-TR" sz="2400" dirty="0"/>
              <a:t>1) Hammaddesi ülke içerisinde yetişen ve üretim miktarı iç talebi karşılamayan sanayi kuruluşları,</a:t>
            </a:r>
          </a:p>
          <a:p>
            <a:r>
              <a:rPr lang="tr-TR" sz="2400" dirty="0"/>
              <a:t>2) Ham ihracat mallarını mamul veya yarı mamul hale getirerek katma değerini artıran ve sürümünü kolaylaştıran sanayi kuruluşları,</a:t>
            </a:r>
          </a:p>
          <a:p>
            <a:r>
              <a:rPr lang="tr-TR" sz="2400" dirty="0"/>
              <a:t>3) Üretimleri yurt içinde yapılmasına rağmen, hammaddesi yurtiçinde yetiştirilmeyen ancak ilgili sanayi kuruluşları kurulduğunda hammaddelerinin de ülkede yetişebileceği sanayi kuruluşları,</a:t>
            </a:r>
          </a:p>
          <a:p>
            <a:r>
              <a:rPr lang="tr-TR" sz="2400" dirty="0"/>
              <a:t>4) Ham maddeleri ülkede bulunmadığı gibi yetiştirilmesi de mümkün olmamasına rağmen üretim aşamalarının ülkeye önemli katkı sağlayacağı sanayi kuruluşları devlete ait olmasa da Sümerbank tarafından imkanları nispetinde desteklenecektir</a:t>
            </a:r>
            <a:r>
              <a:rPr lang="tr-TR" sz="2400" dirty="0" smtClean="0"/>
              <a:t>.</a:t>
            </a:r>
            <a:endParaRPr lang="tr-TR" sz="2400" dirty="0"/>
          </a:p>
        </p:txBody>
      </p:sp>
    </p:spTree>
    <p:extLst>
      <p:ext uri="{BB962C8B-B14F-4D97-AF65-F5344CB8AC3E}">
        <p14:creationId xmlns:p14="http://schemas.microsoft.com/office/powerpoint/2010/main" val="1365500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2400" dirty="0"/>
              <a:t>Sümerbank (Md. 2/d-e-f)</a:t>
            </a:r>
          </a:p>
          <a:p>
            <a:pPr lvl="0"/>
            <a:r>
              <a:rPr lang="tr-TR" sz="2400" dirty="0"/>
              <a:t>Memlekete ve kendi fabrikalarına gerekli olan usta ve işçileri yetiştirmek üzere okullar açmak, sanayi için gerekli mühendis ve uzmanlarını yetiştirmek için yurtiçinde yüksekokullarda öğrenciler okutmak veya bu amaçla iktisat bakanlığınca açılacak okullara yardım etmek ve yabancı ülkelere öğrenci ve stajyer göndermek; (</a:t>
            </a:r>
            <a:r>
              <a:rPr lang="tr-TR" sz="2400" i="1" dirty="0"/>
              <a:t>insan kaynaklarının geliştirilmesi misyonu</a:t>
            </a:r>
            <a:r>
              <a:rPr lang="tr-TR" sz="2400" dirty="0"/>
              <a:t>) </a:t>
            </a:r>
          </a:p>
          <a:p>
            <a:pPr lvl="0"/>
            <a:r>
              <a:rPr lang="tr-TR" sz="2400" dirty="0"/>
              <a:t>sanayi kuruluşlarına kredi temin etmek ve bütün bankacılık işlerini yapmak, (</a:t>
            </a:r>
            <a:r>
              <a:rPr lang="tr-TR" sz="2400" i="1" dirty="0"/>
              <a:t>sanayiyi destekleme misyonu</a:t>
            </a:r>
            <a:r>
              <a:rPr lang="tr-TR" sz="2400" dirty="0"/>
              <a:t>)</a:t>
            </a:r>
          </a:p>
          <a:p>
            <a:pPr lvl="0"/>
            <a:r>
              <a:rPr lang="tr-TR" sz="2400" dirty="0"/>
              <a:t>Milli sanayinin gelişmesi için tedbirleri araştırmak ve bu konuda İktisat Bakanlığının tetkik için bankaya vereceği konular hakkında görüş bildirmek (</a:t>
            </a:r>
            <a:r>
              <a:rPr lang="tr-TR" sz="2400" i="1" dirty="0"/>
              <a:t>ar-ge ve planlama, danışma kurumu misyonu</a:t>
            </a:r>
            <a:r>
              <a:rPr lang="tr-TR" sz="2400" dirty="0"/>
              <a:t>)</a:t>
            </a:r>
          </a:p>
          <a:p>
            <a:pPr marL="0" indent="0">
              <a:buNone/>
            </a:pPr>
            <a:endParaRPr lang="tr-TR" dirty="0"/>
          </a:p>
        </p:txBody>
      </p:sp>
    </p:spTree>
    <p:extLst>
      <p:ext uri="{BB962C8B-B14F-4D97-AF65-F5344CB8AC3E}">
        <p14:creationId xmlns:p14="http://schemas.microsoft.com/office/powerpoint/2010/main" val="1714061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268288" indent="-268288" algn="just">
              <a:buNone/>
            </a:pPr>
            <a:r>
              <a:rPr lang="tr-TR" sz="2400" i="1" dirty="0"/>
              <a:t>Sümerbank’ın</a:t>
            </a:r>
            <a:r>
              <a:rPr lang="tr-TR" sz="2400" dirty="0"/>
              <a:t> ve Etibank’ın </a:t>
            </a:r>
            <a:r>
              <a:rPr lang="tr-TR" sz="2400" i="1" dirty="0"/>
              <a:t>görev dağılımları klasik banka formasyonunu aşan bir kapsama sahiptir</a:t>
            </a:r>
            <a:r>
              <a:rPr lang="tr-TR" sz="2400" dirty="0"/>
              <a:t> (Tuna, 2009, s. 61). </a:t>
            </a:r>
            <a:endParaRPr lang="tr-TR" sz="2400" dirty="0" smtClean="0"/>
          </a:p>
          <a:p>
            <a:pPr marL="268288" indent="-268288" algn="just">
              <a:buNone/>
            </a:pPr>
            <a:r>
              <a:rPr lang="tr-TR" sz="2400" dirty="0" smtClean="0"/>
              <a:t>Temel </a:t>
            </a:r>
            <a:r>
              <a:rPr lang="tr-TR" sz="2400" dirty="0"/>
              <a:t>bankacılık hizmetlerinin yanında sanayi için araştırma, planlama yapan, ülkenin kalkınma hedefleri doğrultusunda gerekli sanayi kuruluşlarının kurulmasını ve desteklenmesini hedefleyen, bu kuruluşların yönetimi ve ihtiyaç duydukları nitelikli elemanların yetiştirilmesi için meslek okullarının desteklenmesi, yurtiçinde ve yurtdışında burslu öğrencilerin yetiştirilmesi misyonları bulunmaktadır. </a:t>
            </a:r>
            <a:endParaRPr lang="tr-TR" sz="2400" dirty="0" smtClean="0"/>
          </a:p>
          <a:p>
            <a:pPr marL="268288" indent="-268288" algn="just">
              <a:buNone/>
            </a:pPr>
            <a:r>
              <a:rPr lang="tr-TR" sz="2400" dirty="0" smtClean="0"/>
              <a:t>Bu </a:t>
            </a:r>
            <a:r>
              <a:rPr lang="tr-TR" sz="2400" dirty="0"/>
              <a:t>durumda aslında bu teşekküllerin özel teşebbüs gibi ticari amaçlarının yanında ve daha fazla kamusal misyonlarının da bulunduğunu göstermektedir</a:t>
            </a:r>
            <a:r>
              <a:rPr lang="tr-TR" sz="2400" dirty="0" smtClean="0"/>
              <a:t>.</a:t>
            </a:r>
            <a:endParaRPr lang="tr-TR" sz="2400" dirty="0"/>
          </a:p>
        </p:txBody>
      </p:sp>
    </p:spTree>
    <p:extLst>
      <p:ext uri="{BB962C8B-B14F-4D97-AF65-F5344CB8AC3E}">
        <p14:creationId xmlns:p14="http://schemas.microsoft.com/office/powerpoint/2010/main" val="3282936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İDT’LERİN TÜRK MUHASEBE SİSTEMİNDEKİ ÖNCÜLÜĞÜ</a:t>
            </a:r>
            <a:endParaRPr lang="tr-TR" sz="2600" dirty="0"/>
          </a:p>
        </p:txBody>
      </p:sp>
      <p:sp>
        <p:nvSpPr>
          <p:cNvPr id="3" name="İçerik Yer Tutucusu 2"/>
          <p:cNvSpPr>
            <a:spLocks noGrp="1"/>
          </p:cNvSpPr>
          <p:nvPr>
            <p:ph idx="1"/>
          </p:nvPr>
        </p:nvSpPr>
        <p:spPr>
          <a:xfrm>
            <a:off x="838200" y="1506072"/>
            <a:ext cx="10515600" cy="4670892"/>
          </a:xfrm>
        </p:spPr>
        <p:txBody>
          <a:bodyPr>
            <a:normAutofit lnSpcReduction="10000"/>
          </a:bodyPr>
          <a:lstStyle/>
          <a:p>
            <a:pPr marL="268288" indent="-268288" algn="just">
              <a:buNone/>
            </a:pPr>
            <a:r>
              <a:rPr lang="tr-TR" sz="2400" dirty="0"/>
              <a:t>Cumhuriyetin ilk dönemlerinde kurulan </a:t>
            </a:r>
            <a:r>
              <a:rPr lang="tr-TR" sz="2400" dirty="0" err="1"/>
              <a:t>İDT’ler</a:t>
            </a:r>
            <a:r>
              <a:rPr lang="tr-TR" sz="2400" dirty="0"/>
              <a:t> olarak adlandırılan bu büyük ve planlı yapıların oluşturulmasında, organizasyonunda, kurulacak fabrika ve işletmelerin teknik, idari ve mali organizasyonlarında ülkede yeterince deneyimli ve bilgili uzman olmadığı için konularında deneyimli yabancı uzmanlar getirtilmiş, bunlardan yararlanılmış ve bu uzmanlara çalışma konularıyla ilgili yol gösterici raporlar hazırlatılmıştır. Hiçbir kamu kurumunda muhasebe sistemi yokken Sümerbank kendi muhasebe sisteminin kurulması için Alman Profesör </a:t>
            </a:r>
            <a:r>
              <a:rPr lang="tr-TR" sz="2400" dirty="0" err="1"/>
              <a:t>Sachsenberg’i</a:t>
            </a:r>
            <a:r>
              <a:rPr lang="tr-TR" sz="2400" dirty="0"/>
              <a:t> davet etmiş ve muhasebe sistemini kuran ilk kamu kurumu olmuştur (Güçlü, </a:t>
            </a:r>
            <a:r>
              <a:rPr lang="tr-TR" sz="2400" dirty="0" smtClean="0"/>
              <a:t>2015).</a:t>
            </a:r>
          </a:p>
          <a:p>
            <a:pPr marL="268288" indent="-268288" algn="just">
              <a:buNone/>
            </a:pPr>
            <a:r>
              <a:rPr lang="tr-TR" sz="2400" dirty="0" err="1"/>
              <a:t>İDT’lerin</a:t>
            </a:r>
            <a:r>
              <a:rPr lang="tr-TR" sz="2400" dirty="0"/>
              <a:t> ülkenin nispeten büyük işletmelerine sahip olmaları nedeniyle muhasebe ve muhasebeye dayalı mali kontrol ve denetim olgusuna diğer işletmelerden daha fazla gereksinim duymalarına ve bu olgulara daha fazla katkı sunmalarını sağlamıştır (Erol &amp; Aslan, </a:t>
            </a:r>
            <a:r>
              <a:rPr lang="tr-TR" sz="2400" dirty="0" smtClean="0"/>
              <a:t>2017). </a:t>
            </a:r>
            <a:r>
              <a:rPr lang="tr-TR" sz="2400" dirty="0"/>
              <a:t>Ayrıca </a:t>
            </a:r>
            <a:r>
              <a:rPr lang="tr-TR" sz="2400" dirty="0" err="1"/>
              <a:t>İDT’lerin</a:t>
            </a:r>
            <a:r>
              <a:rPr lang="tr-TR" sz="2400" dirty="0"/>
              <a:t> muhasebe alanına kazandırdıkları eksper (uzman) ve organizatörlük terimleri, </a:t>
            </a:r>
            <a:r>
              <a:rPr lang="tr-TR" sz="2400" dirty="0" err="1"/>
              <a:t>İDT’lerin</a:t>
            </a:r>
            <a:r>
              <a:rPr lang="tr-TR" sz="2400" dirty="0"/>
              <a:t> yarattığı kültürün bir ürünüdür (</a:t>
            </a:r>
            <a:r>
              <a:rPr lang="tr-TR" sz="2400" dirty="0" err="1" smtClean="0"/>
              <a:t>Güvemli</a:t>
            </a:r>
            <a:r>
              <a:rPr lang="tr-TR" sz="2400" dirty="0" smtClean="0"/>
              <a:t> vd., 2018).</a:t>
            </a:r>
            <a:endParaRPr lang="tr-TR" sz="2400" dirty="0"/>
          </a:p>
          <a:p>
            <a:pPr marL="0" indent="0">
              <a:buNone/>
            </a:pPr>
            <a:endParaRPr lang="tr-TR" dirty="0"/>
          </a:p>
        </p:txBody>
      </p:sp>
    </p:spTree>
    <p:extLst>
      <p:ext uri="{BB962C8B-B14F-4D97-AF65-F5344CB8AC3E}">
        <p14:creationId xmlns:p14="http://schemas.microsoft.com/office/powerpoint/2010/main" val="1297085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 </a:t>
            </a:r>
            <a:r>
              <a:rPr lang="tr-TR" sz="2600" b="1" dirty="0"/>
              <a:t>Kurumsal Muhasebe Sistemi Kurma </a:t>
            </a:r>
            <a:r>
              <a:rPr lang="tr-TR" sz="2600" b="1" dirty="0" smtClean="0"/>
              <a:t>Çabaları</a:t>
            </a:r>
            <a:endParaRPr lang="tr-TR" sz="2600" dirty="0"/>
          </a:p>
        </p:txBody>
      </p:sp>
      <p:sp>
        <p:nvSpPr>
          <p:cNvPr id="3" name="İçerik Yer Tutucusu 2"/>
          <p:cNvSpPr>
            <a:spLocks noGrp="1"/>
          </p:cNvSpPr>
          <p:nvPr>
            <p:ph idx="1"/>
          </p:nvPr>
        </p:nvSpPr>
        <p:spPr>
          <a:xfrm>
            <a:off x="838200" y="1690688"/>
            <a:ext cx="10515600" cy="4486275"/>
          </a:xfrm>
        </p:spPr>
        <p:txBody>
          <a:bodyPr>
            <a:noAutofit/>
          </a:bodyPr>
          <a:lstStyle/>
          <a:p>
            <a:pPr marL="174625" indent="-174625" algn="just">
              <a:buNone/>
            </a:pPr>
            <a:endParaRPr lang="tr-TR" sz="2200" dirty="0" smtClean="0"/>
          </a:p>
          <a:p>
            <a:pPr marL="174625" indent="-174625" algn="just">
              <a:buNone/>
            </a:pPr>
            <a:r>
              <a:rPr lang="tr-TR" sz="2400" dirty="0" err="1" smtClean="0"/>
              <a:t>Sachsenberg</a:t>
            </a:r>
            <a:r>
              <a:rPr lang="tr-TR" sz="2400" dirty="0" smtClean="0"/>
              <a:t> </a:t>
            </a:r>
            <a:r>
              <a:rPr lang="tr-TR" sz="2400" dirty="0"/>
              <a:t>Sümerbank’ın genişleyen faaliyet alanını da göz önünde bulundurarak özellikle işletme muhasebesi alanında faaliyet göstermiş ve </a:t>
            </a:r>
            <a:r>
              <a:rPr lang="tr-TR" sz="2400" i="1" dirty="0"/>
              <a:t>gider türleri, gider yerleri, gider sorumluları (hamilleri) ve gider icmal ve tevzi tablosu kavramlarını</a:t>
            </a:r>
            <a:r>
              <a:rPr lang="tr-TR" sz="2400" dirty="0"/>
              <a:t> ülkemizde literatür ve uygulamaya kazandırmıştır </a:t>
            </a:r>
            <a:r>
              <a:rPr lang="tr-TR" sz="2200" dirty="0"/>
              <a:t>(DPT, </a:t>
            </a:r>
            <a:r>
              <a:rPr lang="tr-TR" sz="2200" dirty="0" smtClean="0"/>
              <a:t>1970</a:t>
            </a:r>
            <a:r>
              <a:rPr lang="tr-TR" sz="2400" dirty="0" smtClean="0"/>
              <a:t>). </a:t>
            </a:r>
          </a:p>
          <a:p>
            <a:pPr marL="174625" indent="-174625" algn="just">
              <a:buNone/>
            </a:pPr>
            <a:r>
              <a:rPr lang="tr-TR" sz="2400" dirty="0" smtClean="0"/>
              <a:t>Sümerbank’ın </a:t>
            </a:r>
            <a:r>
              <a:rPr lang="tr-TR" sz="2400" dirty="0"/>
              <a:t>kayıt düzeninde hesap planı kullanma kültürünün geliştirilmesi ve yerleştirilmesinde (İlk hesap planı Sümerbank’ta 1952 yılında kullanılmıştır) de öncü rolü vardır. Sümerbank’ın muhasebe </a:t>
            </a:r>
            <a:r>
              <a:rPr lang="tr-TR" sz="2400" dirty="0" smtClean="0"/>
              <a:t>organizasyonu </a:t>
            </a:r>
            <a:r>
              <a:rPr lang="tr-TR" sz="2400" dirty="0"/>
              <a:t>ve genel hesap planı ülkede hemen hemen bütün </a:t>
            </a:r>
            <a:r>
              <a:rPr lang="tr-TR" sz="2400" dirty="0" err="1"/>
              <a:t>İDT’ler</a:t>
            </a:r>
            <a:r>
              <a:rPr lang="tr-TR" sz="2400" dirty="0"/>
              <a:t> ve bir çok özel teşebbüs için bir örnek teşkil etmiş, başlangıç noktası oluşturmuştur </a:t>
            </a:r>
            <a:r>
              <a:rPr lang="tr-TR" sz="2200" dirty="0"/>
              <a:t>(DPT, </a:t>
            </a:r>
            <a:r>
              <a:rPr lang="tr-TR" sz="2200" dirty="0" smtClean="0"/>
              <a:t>1970).</a:t>
            </a:r>
            <a:endParaRPr lang="tr-TR" sz="2200" dirty="0"/>
          </a:p>
        </p:txBody>
      </p:sp>
    </p:spTree>
    <p:extLst>
      <p:ext uri="{BB962C8B-B14F-4D97-AF65-F5344CB8AC3E}">
        <p14:creationId xmlns:p14="http://schemas.microsoft.com/office/powerpoint/2010/main" val="152852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Düzenli ve Karşılaştırılabilir Mali Tablo (Bilanço, Kar Zarar Tablosu) Düzenleme Alışkanlığının Yerleşmesi Çabaları</a:t>
            </a:r>
            <a:endParaRPr lang="tr-TR" sz="2600" dirty="0"/>
          </a:p>
        </p:txBody>
      </p:sp>
      <p:sp>
        <p:nvSpPr>
          <p:cNvPr id="3" name="İçerik Yer Tutucusu 2"/>
          <p:cNvSpPr>
            <a:spLocks noGrp="1"/>
          </p:cNvSpPr>
          <p:nvPr>
            <p:ph idx="1"/>
          </p:nvPr>
        </p:nvSpPr>
        <p:spPr/>
        <p:txBody>
          <a:bodyPr>
            <a:normAutofit/>
          </a:bodyPr>
          <a:lstStyle/>
          <a:p>
            <a:pPr marL="268288" indent="-268288" algn="just">
              <a:buNone/>
            </a:pPr>
            <a:r>
              <a:rPr lang="tr-TR" sz="2400" dirty="0"/>
              <a:t>Bu ihtiyaç önceleri daha çok üçüncü kişileri bilgilendirmekten ziyade ilgili </a:t>
            </a:r>
            <a:r>
              <a:rPr lang="tr-TR" sz="2400" dirty="0" err="1"/>
              <a:t>İDT’lerin</a:t>
            </a:r>
            <a:r>
              <a:rPr lang="tr-TR" sz="2400" dirty="0"/>
              <a:t> murakabelerinin (denetimlerinin) sağlıklı yapılabilmesi için gerekmiş ve 1938 yılına gelindiğinde önce yasal altyapıya kavuşturulmuş (3460 sayılı yasa), daha sonra nizamnameler ve uygulama formları, rapor düzenleri oluşturulmuştur.</a:t>
            </a:r>
          </a:p>
          <a:p>
            <a:pPr marL="268288" indent="-268288" algn="just">
              <a:buNone/>
            </a:pPr>
            <a:r>
              <a:rPr lang="tr-TR" sz="2400" dirty="0"/>
              <a:t>3460 sayılı murakabe kanununa kadar işletmelerin hazırlayacağı standart bir bilanço ve kar zarar hesabı formu yoktu. Bütün işletmeler kendi doğrularına göre bilanço ve kar zarar hesapları hazırlamaktaydı. Ancak bu durum muhasebeden beklenen güvenilirlik, şeffaflık ve en önemlisi </a:t>
            </a:r>
            <a:r>
              <a:rPr lang="tr-TR" sz="2400" dirty="0" err="1"/>
              <a:t>karşılaştırılabilirlik</a:t>
            </a:r>
            <a:r>
              <a:rPr lang="tr-TR" sz="2400" dirty="0"/>
              <a:t> özelliğine zarar verdiğinden murakabe kanunuyla işletme türlerine göre tip bilançolar hazırlanmıştır (Aslan, 2015). </a:t>
            </a:r>
          </a:p>
        </p:txBody>
      </p:sp>
    </p:spTree>
    <p:extLst>
      <p:ext uri="{BB962C8B-B14F-4D97-AF65-F5344CB8AC3E}">
        <p14:creationId xmlns:p14="http://schemas.microsoft.com/office/powerpoint/2010/main" val="2956220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buNone/>
            </a:pPr>
            <a:r>
              <a:rPr lang="tr-TR" sz="2400" dirty="0" smtClean="0"/>
              <a:t>1938 yılındaki değişimin izi Sümerbank </a:t>
            </a:r>
            <a:r>
              <a:rPr lang="tr-TR" sz="2400" dirty="0"/>
              <a:t>için 1939 yılında hazırlanan Umumi Murakabe Heyeti raporunun </a:t>
            </a:r>
            <a:r>
              <a:rPr lang="tr-TR" sz="2400" dirty="0" smtClean="0"/>
              <a:t>başında;</a:t>
            </a:r>
          </a:p>
          <a:p>
            <a:pPr algn="just">
              <a:buNone/>
            </a:pPr>
            <a:r>
              <a:rPr lang="tr-TR" sz="2400" i="1" dirty="0"/>
              <a:t>“Umumi Heyeti tenvir (aydınlatmak) </a:t>
            </a:r>
            <a:r>
              <a:rPr lang="tr-TR" sz="2400" i="1" dirty="0" err="1"/>
              <a:t>maksadile</a:t>
            </a:r>
            <a:r>
              <a:rPr lang="tr-TR" sz="2400" i="1" dirty="0"/>
              <a:t> sunduğumuz ilk raporumuzda, Sümerbank’ın 1938 yılındaki faaliyetleri ve vaziyeti, daha ziyade, etraflı bir bilanço tahlili ile arz ve izah edilmeğe çalışılmıştı. Bu sebepten, raporumuzda bilançonun aktif ve pasifine ait rakamlar bütün teferruatı ile birer birer işlenmiş, bunun yanında vuzuh bakımından, bilançonun tertip tarzına ve şekline ait eksiklikler de tebarüz </a:t>
            </a:r>
            <a:r>
              <a:rPr lang="tr-TR" sz="2400" i="1" dirty="0" smtClean="0"/>
              <a:t>ettirilmişti.</a:t>
            </a:r>
            <a:endParaRPr lang="tr-TR" sz="2400" dirty="0" smtClean="0"/>
          </a:p>
          <a:p>
            <a:pPr algn="just">
              <a:buNone/>
            </a:pPr>
            <a:r>
              <a:rPr lang="tr-TR" sz="2500" i="1" dirty="0" smtClean="0"/>
              <a:t>1939 </a:t>
            </a:r>
            <a:r>
              <a:rPr lang="tr-TR" sz="2500" i="1" dirty="0"/>
              <a:t>yılı bilançosu, Yüksek Heyetinizden alınan direktifler üzerine hazırlanan ve İktisat Vekaletinin de tasdikine iktiran eden bilanço tip ve formüllerine göre tanzim edilmiştir</a:t>
            </a:r>
            <a:r>
              <a:rPr lang="tr-TR" sz="2400" i="1" dirty="0" smtClean="0"/>
              <a:t>…”</a:t>
            </a:r>
            <a:endParaRPr lang="tr-TR" sz="2400" dirty="0"/>
          </a:p>
        </p:txBody>
      </p:sp>
    </p:spTree>
    <p:extLst>
      <p:ext uri="{BB962C8B-B14F-4D97-AF65-F5344CB8AC3E}">
        <p14:creationId xmlns:p14="http://schemas.microsoft.com/office/powerpoint/2010/main" val="3872235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sz="2600" dirty="0" smtClean="0"/>
              <a:t>1. Giriş</a:t>
            </a:r>
          </a:p>
          <a:p>
            <a:pPr marL="0" indent="0">
              <a:buNone/>
            </a:pPr>
            <a:r>
              <a:rPr lang="tr-TR" sz="2600" dirty="0" smtClean="0"/>
              <a:t>2. İktisadi Devlet Teşekkülleri (İDT)</a:t>
            </a:r>
          </a:p>
          <a:p>
            <a:pPr marL="0" indent="0">
              <a:buNone/>
            </a:pPr>
            <a:r>
              <a:rPr lang="tr-TR" sz="2600" dirty="0" smtClean="0"/>
              <a:t>3. </a:t>
            </a:r>
            <a:r>
              <a:rPr lang="tr-TR" sz="2600" dirty="0" err="1" smtClean="0"/>
              <a:t>İDT’lerin</a:t>
            </a:r>
            <a:r>
              <a:rPr lang="tr-TR" sz="2600" dirty="0" smtClean="0"/>
              <a:t> Türk Muhasebe Sistemindeki Öncülüğü</a:t>
            </a:r>
          </a:p>
          <a:p>
            <a:pPr marL="0" indent="0">
              <a:buNone/>
            </a:pPr>
            <a:r>
              <a:rPr lang="tr-TR" dirty="0" smtClean="0"/>
              <a:t>	</a:t>
            </a:r>
            <a:r>
              <a:rPr lang="tr-TR" sz="2400" dirty="0" smtClean="0"/>
              <a:t>3.1. Kurumsal Muhasebe Sistemi Kurma Çabaları</a:t>
            </a:r>
          </a:p>
          <a:p>
            <a:pPr marL="1438275" indent="-536575">
              <a:buNone/>
            </a:pPr>
            <a:r>
              <a:rPr lang="tr-TR" sz="2400" dirty="0" smtClean="0"/>
              <a:t>3.2. Düzenli ve Karşılaştırılabilir Mali Tablo (Bilanço, Kar Zarar Tablosu) Düzenleme Alışkanlığının Yerleşmesi Çabaları</a:t>
            </a:r>
          </a:p>
          <a:p>
            <a:pPr marL="1344613" indent="-442913">
              <a:buNone/>
            </a:pPr>
            <a:r>
              <a:rPr lang="tr-TR" sz="2400" dirty="0" smtClean="0"/>
              <a:t>3.3. Maliyet Muhasebesi Kavramının Gelişimine Katkılar</a:t>
            </a:r>
          </a:p>
          <a:p>
            <a:pPr marL="1344613" indent="-442913">
              <a:buNone/>
            </a:pPr>
            <a:r>
              <a:rPr lang="tr-TR" sz="2400" dirty="0" smtClean="0"/>
              <a:t>3.4. Yönetim Muhasebesinin Doğuşunu Hazırlamaları</a:t>
            </a:r>
          </a:p>
          <a:p>
            <a:pPr marL="1344613" indent="-442913">
              <a:buNone/>
            </a:pPr>
            <a:r>
              <a:rPr lang="tr-TR" sz="2400" dirty="0" smtClean="0"/>
              <a:t>3.5. Muhasebe Okulu İşlevi</a:t>
            </a:r>
          </a:p>
          <a:p>
            <a:pPr marL="1344613" indent="-442913">
              <a:buNone/>
            </a:pPr>
            <a:r>
              <a:rPr lang="tr-TR" sz="2400" dirty="0" smtClean="0"/>
              <a:t>3.6. Ülkede Muhasebe Denetiminin Gelişmesinde Öncülüğü</a:t>
            </a:r>
          </a:p>
        </p:txBody>
      </p:sp>
    </p:spTree>
    <p:extLst>
      <p:ext uri="{BB962C8B-B14F-4D97-AF65-F5344CB8AC3E}">
        <p14:creationId xmlns:p14="http://schemas.microsoft.com/office/powerpoint/2010/main" val="390086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268288" indent="-268288" algn="just">
              <a:buNone/>
            </a:pPr>
            <a:r>
              <a:rPr lang="tr-TR" sz="2400" dirty="0"/>
              <a:t>Aslan (2015)’</a:t>
            </a:r>
            <a:r>
              <a:rPr lang="tr-TR" sz="2400" dirty="0" err="1"/>
              <a:t>ın</a:t>
            </a:r>
            <a:r>
              <a:rPr lang="tr-TR" sz="2400" dirty="0"/>
              <a:t> çalışmasında elde edilen bulgular da 1939 ve öncesinde hazırlanan bilanço ve kar zarar hesaplarında terminoloji birliğinin tam olarak sağlanamadığı, aynı işletmenin farklı yılları için hazırlanan bilançolarda ve farklı işletmelerin aynı yılda hazırladıkları bilançolarda önemli farklılıkların bulunduğu tespit edilmiştir (Aslan, </a:t>
            </a:r>
            <a:r>
              <a:rPr lang="tr-TR" sz="2400" dirty="0" smtClean="0"/>
              <a:t>2015). </a:t>
            </a:r>
          </a:p>
          <a:p>
            <a:pPr marL="268288" indent="-268288" algn="just">
              <a:buNone/>
            </a:pPr>
            <a:r>
              <a:rPr lang="tr-TR" sz="2400" dirty="0" smtClean="0"/>
              <a:t>Elde </a:t>
            </a:r>
            <a:r>
              <a:rPr lang="tr-TR" sz="2400" dirty="0"/>
              <a:t>edilen bulgular mali tablolardan beklenen faydaların sağlanabilmesi için hem tip bilanço ve kar zarar tablolarının hem de daha sistemli denetim yapacak bir denetim örgütünün (Umumu Murakabe Heyeti bu ihtiyacı belirli düzeyde de olsa karşılamıştır) gerekliliğini ortaya koymuştur. </a:t>
            </a:r>
            <a:endParaRPr lang="tr-TR" sz="2400" dirty="0" smtClean="0"/>
          </a:p>
          <a:p>
            <a:pPr marL="268288" indent="-268288" algn="just">
              <a:buNone/>
            </a:pPr>
            <a:r>
              <a:rPr lang="tr-TR" sz="2400" dirty="0" smtClean="0"/>
              <a:t>Zaten </a:t>
            </a:r>
            <a:r>
              <a:rPr lang="tr-TR" sz="2400" dirty="0"/>
              <a:t>aynı çalışmada uygulama ve terminoloji birliğinin 1940 yılı mali tablolarında sağlanmaya başlandığı, bu durumun da 3460 sayılı yasanın getirdiği uygulamaların ve Umumi Murakabe Heyetinin çalışma etkinliğinin 1940’lardan itibaren uygulamaya geçirilebildiğini göstermektedir. </a:t>
            </a:r>
          </a:p>
        </p:txBody>
      </p:sp>
    </p:spTree>
    <p:extLst>
      <p:ext uri="{BB962C8B-B14F-4D97-AF65-F5344CB8AC3E}">
        <p14:creationId xmlns:p14="http://schemas.microsoft.com/office/powerpoint/2010/main" val="2422630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268288" indent="-268288">
              <a:buNone/>
            </a:pPr>
            <a:r>
              <a:rPr lang="tr-TR" sz="2400" dirty="0" smtClean="0"/>
              <a:t>3460 </a:t>
            </a:r>
            <a:r>
              <a:rPr lang="tr-TR" sz="2400" dirty="0"/>
              <a:t>sayılı Kanun </a:t>
            </a:r>
            <a:r>
              <a:rPr lang="tr-TR" sz="2400" dirty="0" err="1"/>
              <a:t>İDT’lerin</a:t>
            </a:r>
            <a:r>
              <a:rPr lang="tr-TR" sz="2400" dirty="0"/>
              <a:t> gelişiminde ve muhasebe yapılarında önemli faydalar sağlamış, bütçeler, bilanço, kar zarar tabloları ve faaliyet raporları için form ve örnekler hazırlanmış ve kanuna uygun olarak yedi tip bilanço oluşturulmuştur (DPT, 1970, s. 35). Hazırlanan bilançolar aynı </a:t>
            </a:r>
            <a:r>
              <a:rPr lang="tr-TR" sz="2400" dirty="0" err="1"/>
              <a:t>İDT’nin</a:t>
            </a:r>
            <a:r>
              <a:rPr lang="tr-TR" sz="2400" dirty="0"/>
              <a:t> faklı dönemleri arasında veya aynı türden </a:t>
            </a:r>
            <a:r>
              <a:rPr lang="tr-TR" sz="2400" dirty="0" err="1"/>
              <a:t>İDT’ler</a:t>
            </a:r>
            <a:r>
              <a:rPr lang="tr-TR" sz="2400" dirty="0"/>
              <a:t> arasında daha etkin karşılaştırmalar yapılabilmesine olanak sağlamıştır</a:t>
            </a:r>
            <a:r>
              <a:rPr lang="tr-TR" sz="2400" dirty="0" smtClean="0"/>
              <a:t>.</a:t>
            </a:r>
            <a:endParaRPr lang="tr-TR" sz="2400" dirty="0"/>
          </a:p>
        </p:txBody>
      </p:sp>
    </p:spTree>
    <p:extLst>
      <p:ext uri="{BB962C8B-B14F-4D97-AF65-F5344CB8AC3E}">
        <p14:creationId xmlns:p14="http://schemas.microsoft.com/office/powerpoint/2010/main" val="4048747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Maliyet Muhasebesi Kavramının Gelişimine Katkılar</a:t>
            </a:r>
            <a:endParaRPr lang="tr-TR" sz="2600" dirty="0"/>
          </a:p>
        </p:txBody>
      </p:sp>
      <p:sp>
        <p:nvSpPr>
          <p:cNvPr id="3" name="İçerik Yer Tutucusu 2"/>
          <p:cNvSpPr>
            <a:spLocks noGrp="1"/>
          </p:cNvSpPr>
          <p:nvPr>
            <p:ph idx="1"/>
          </p:nvPr>
        </p:nvSpPr>
        <p:spPr>
          <a:xfrm>
            <a:off x="838200" y="1479176"/>
            <a:ext cx="10515600" cy="4697787"/>
          </a:xfrm>
        </p:spPr>
        <p:txBody>
          <a:bodyPr>
            <a:normAutofit fontScale="85000" lnSpcReduction="10000"/>
          </a:bodyPr>
          <a:lstStyle/>
          <a:p>
            <a:pPr marL="268288" indent="-268288" algn="just">
              <a:buNone/>
            </a:pPr>
            <a:r>
              <a:rPr lang="tr-TR" dirty="0" err="1"/>
              <a:t>İDT’nin</a:t>
            </a:r>
            <a:r>
              <a:rPr lang="tr-TR" dirty="0"/>
              <a:t> çoğunun sanayi kuruluşu olması nedeniyle maliyet muhasebesi kavramının geniş bir şekilde ortaya konulması sağlanmıştır. Önceleri </a:t>
            </a:r>
            <a:r>
              <a:rPr lang="tr-TR" dirty="0" err="1"/>
              <a:t>İDT’lerin</a:t>
            </a:r>
            <a:r>
              <a:rPr lang="tr-TR" dirty="0"/>
              <a:t> stoklarının değerlemesinde tahmine dayanan standart maliyete benzeyen bir yapı öngörülmesine rağmen dönem sonlarında yapılması zorunlu hesaplama ve düzeltme gereği ortaya çıktığı için bu yöntem terkedilerek </a:t>
            </a:r>
            <a:r>
              <a:rPr lang="tr-TR" i="1" dirty="0"/>
              <a:t>tam maliyet, fiili maliyet, tarihi maliyet </a:t>
            </a:r>
            <a:r>
              <a:rPr lang="tr-TR" dirty="0"/>
              <a:t>esası getirilmiştir (DPT, 1970, s. 33).</a:t>
            </a:r>
          </a:p>
          <a:p>
            <a:pPr marL="268288" indent="-268288" algn="just">
              <a:buNone/>
            </a:pPr>
            <a:r>
              <a:rPr lang="tr-TR" dirty="0"/>
              <a:t>Özellikle 1935-1950 yılları arasında Prof. </a:t>
            </a:r>
            <a:r>
              <a:rPr lang="tr-TR" dirty="0" err="1"/>
              <a:t>Granning</a:t>
            </a:r>
            <a:r>
              <a:rPr lang="tr-TR" dirty="0"/>
              <a:t>, T.A.N. </a:t>
            </a:r>
            <a:r>
              <a:rPr lang="tr-TR" dirty="0" err="1"/>
              <a:t>Tesch</a:t>
            </a:r>
            <a:r>
              <a:rPr lang="tr-TR" dirty="0"/>
              <a:t>, F.F. </a:t>
            </a:r>
            <a:r>
              <a:rPr lang="tr-TR" dirty="0" err="1"/>
              <a:t>Gappert</a:t>
            </a:r>
            <a:r>
              <a:rPr lang="tr-TR" dirty="0"/>
              <a:t>, Dr. E. </a:t>
            </a:r>
            <a:r>
              <a:rPr lang="tr-TR" dirty="0" err="1"/>
              <a:t>Sachsenberg</a:t>
            </a:r>
            <a:r>
              <a:rPr lang="tr-TR" dirty="0"/>
              <a:t>, Josef </a:t>
            </a:r>
            <a:r>
              <a:rPr lang="tr-TR" dirty="0" err="1"/>
              <a:t>Reminger</a:t>
            </a:r>
            <a:r>
              <a:rPr lang="tr-TR" dirty="0"/>
              <a:t>, </a:t>
            </a:r>
            <a:r>
              <a:rPr lang="tr-TR" dirty="0" err="1"/>
              <a:t>Max</a:t>
            </a:r>
            <a:r>
              <a:rPr lang="tr-TR" dirty="0"/>
              <a:t> </a:t>
            </a:r>
            <a:r>
              <a:rPr lang="tr-TR" dirty="0" err="1"/>
              <a:t>Von</a:t>
            </a:r>
            <a:r>
              <a:rPr lang="tr-TR" dirty="0"/>
              <a:t> der Porten gibi yabancı uzmanlar </a:t>
            </a:r>
            <a:r>
              <a:rPr lang="tr-TR" dirty="0" err="1"/>
              <a:t>İDT’ler</a:t>
            </a:r>
            <a:r>
              <a:rPr lang="tr-TR" dirty="0"/>
              <a:t> için çok sayıda maliyet ve gider analiz yapmışlardır (</a:t>
            </a:r>
            <a:r>
              <a:rPr lang="tr-TR" dirty="0" err="1"/>
              <a:t>Güvemli</a:t>
            </a:r>
            <a:r>
              <a:rPr lang="tr-TR" dirty="0" smtClean="0"/>
              <a:t>, vd., 2018).</a:t>
            </a:r>
            <a:endParaRPr lang="tr-TR" dirty="0"/>
          </a:p>
          <a:p>
            <a:pPr marL="268288" indent="-268288" algn="just">
              <a:buNone/>
            </a:pPr>
            <a:r>
              <a:rPr lang="tr-TR" dirty="0"/>
              <a:t>Bu dönemde maliyet hesaplamalarına önem verildiği, işletmelerde maliyet bölümünün ayrı bir departman olarak yer aldığı ve muhasebenin ticari muhasebe ve işletme muhasebesi olarak ayrıldığı görülmektedir. Yabancı uzman raporlarının çoğunda gider kontrolü üzerinde durulduğu görülmektedir </a:t>
            </a:r>
            <a:r>
              <a:rPr lang="tr-TR" dirty="0" smtClean="0"/>
              <a:t>(</a:t>
            </a:r>
            <a:r>
              <a:rPr lang="tr-TR" dirty="0" err="1" smtClean="0"/>
              <a:t>Güvemli</a:t>
            </a:r>
            <a:r>
              <a:rPr lang="tr-TR" dirty="0" smtClean="0"/>
              <a:t>, vd., 2018).</a:t>
            </a:r>
            <a:endParaRPr lang="tr-TR" dirty="0"/>
          </a:p>
          <a:p>
            <a:pPr marL="0" indent="0">
              <a:buNone/>
            </a:pPr>
            <a:endParaRPr lang="tr-TR" dirty="0"/>
          </a:p>
        </p:txBody>
      </p:sp>
    </p:spTree>
    <p:extLst>
      <p:ext uri="{BB962C8B-B14F-4D97-AF65-F5344CB8AC3E}">
        <p14:creationId xmlns:p14="http://schemas.microsoft.com/office/powerpoint/2010/main" val="2278174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Yönetim Muhasebesinin Doğuşunu Hazırlamaları</a:t>
            </a:r>
            <a:endParaRPr lang="tr-TR" sz="2600" dirty="0"/>
          </a:p>
        </p:txBody>
      </p:sp>
      <p:sp>
        <p:nvSpPr>
          <p:cNvPr id="3" name="İçerik Yer Tutucusu 2"/>
          <p:cNvSpPr>
            <a:spLocks noGrp="1"/>
          </p:cNvSpPr>
          <p:nvPr>
            <p:ph idx="1"/>
          </p:nvPr>
        </p:nvSpPr>
        <p:spPr>
          <a:xfrm>
            <a:off x="838200" y="1586753"/>
            <a:ext cx="10515600" cy="4590210"/>
          </a:xfrm>
        </p:spPr>
        <p:txBody>
          <a:bodyPr>
            <a:normAutofit/>
          </a:bodyPr>
          <a:lstStyle/>
          <a:p>
            <a:pPr marL="174625" indent="-174625">
              <a:buNone/>
            </a:pPr>
            <a:r>
              <a:rPr lang="tr-TR" sz="2400" dirty="0" err="1"/>
              <a:t>İDT’lerin</a:t>
            </a:r>
            <a:r>
              <a:rPr lang="tr-TR" sz="2400" dirty="0"/>
              <a:t> yıllık bütçelerinin ve bütçe uygulama sonuçlarıyla birlikte faaliyet raporlarının oluşturulması ve geliştirilmesi sürecinde yapılan çalışmalar yönetim muhasebesinin doğuşunu hazırlamıştır. 3460 sayılı yasanın 22 – 25 </a:t>
            </a:r>
            <a:r>
              <a:rPr lang="tr-TR" sz="2400" dirty="0" err="1"/>
              <a:t>nci</a:t>
            </a:r>
            <a:r>
              <a:rPr lang="tr-TR" sz="2400" dirty="0"/>
              <a:t> maddeleri bilanço ve kar zarar hesabı ile ilgilidir. 22 </a:t>
            </a:r>
            <a:r>
              <a:rPr lang="tr-TR" sz="2400" dirty="0" err="1"/>
              <a:t>nci</a:t>
            </a:r>
            <a:r>
              <a:rPr lang="tr-TR" sz="2400" dirty="0"/>
              <a:t> maddeye göre </a:t>
            </a:r>
            <a:r>
              <a:rPr lang="tr-TR" sz="2400" dirty="0" err="1"/>
              <a:t>İDT’leri</a:t>
            </a:r>
            <a:r>
              <a:rPr lang="tr-TR" sz="2400" dirty="0"/>
              <a:t> yönetenler düzenledikleri bilanço ve kar zarar tablolarını aydınlatmak için dört çeşit rapor veya mütalaa vermekle yükümlü tutulmuştur. Bunlar (</a:t>
            </a:r>
            <a:r>
              <a:rPr lang="tr-TR" sz="2400" dirty="0" err="1"/>
              <a:t>Hirsch</a:t>
            </a:r>
            <a:r>
              <a:rPr lang="tr-TR" sz="2400" dirty="0"/>
              <a:t>, 1944, s. 56);</a:t>
            </a:r>
          </a:p>
          <a:p>
            <a:r>
              <a:rPr lang="tr-TR" sz="2400" dirty="0"/>
              <a:t>Müesseselerin bilanço ve kar zarar tablolarına ilişkin idari komitelerce düzenlenecek rapor ve </a:t>
            </a:r>
            <a:endParaRPr lang="tr-TR" sz="2400" dirty="0" smtClean="0"/>
          </a:p>
          <a:p>
            <a:r>
              <a:rPr lang="tr-TR" sz="2400" dirty="0" smtClean="0"/>
              <a:t>ayrıca </a:t>
            </a:r>
            <a:r>
              <a:rPr lang="tr-TR" sz="2400" dirty="0"/>
              <a:t>ilgili </a:t>
            </a:r>
            <a:r>
              <a:rPr lang="tr-TR" sz="2400" dirty="0" err="1"/>
              <a:t>İDT’nin</a:t>
            </a:r>
            <a:r>
              <a:rPr lang="tr-TR" sz="2400" dirty="0"/>
              <a:t> genel müdürlüğünce verilecek </a:t>
            </a:r>
            <a:r>
              <a:rPr lang="tr-TR" sz="2400" dirty="0" err="1"/>
              <a:t>mütalaaname</a:t>
            </a:r>
            <a:r>
              <a:rPr lang="tr-TR" sz="2400" dirty="0"/>
              <a:t>,</a:t>
            </a:r>
          </a:p>
          <a:p>
            <a:r>
              <a:rPr lang="tr-TR" sz="2400" dirty="0"/>
              <a:t>Teşekküllerin ve müesseselerin bilanço ve kar zarar hesaplarına dair genel müdürlükçe hazırlanacak rapor ve </a:t>
            </a:r>
            <a:endParaRPr lang="tr-TR" sz="2400" dirty="0" smtClean="0"/>
          </a:p>
          <a:p>
            <a:r>
              <a:rPr lang="tr-TR" sz="2400" dirty="0" smtClean="0"/>
              <a:t>yönetim </a:t>
            </a:r>
            <a:r>
              <a:rPr lang="tr-TR" sz="2400" dirty="0"/>
              <a:t>kurulunca verilecek raporlardan oluşmaktadır</a:t>
            </a:r>
            <a:r>
              <a:rPr lang="tr-TR" sz="2400" dirty="0" smtClean="0"/>
              <a:t>.</a:t>
            </a:r>
            <a:endParaRPr lang="tr-TR" sz="2400" dirty="0"/>
          </a:p>
        </p:txBody>
      </p:sp>
    </p:spTree>
    <p:extLst>
      <p:ext uri="{BB962C8B-B14F-4D97-AF65-F5344CB8AC3E}">
        <p14:creationId xmlns:p14="http://schemas.microsoft.com/office/powerpoint/2010/main" val="4167937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Yönetim Muhasebesinin Doğuşunu Hazırlamaları</a:t>
            </a:r>
            <a:endParaRPr lang="tr-TR" sz="2600" dirty="0"/>
          </a:p>
        </p:txBody>
      </p:sp>
      <p:sp>
        <p:nvSpPr>
          <p:cNvPr id="3" name="İçerik Yer Tutucusu 2"/>
          <p:cNvSpPr>
            <a:spLocks noGrp="1"/>
          </p:cNvSpPr>
          <p:nvPr>
            <p:ph idx="1"/>
          </p:nvPr>
        </p:nvSpPr>
        <p:spPr/>
        <p:txBody>
          <a:bodyPr>
            <a:normAutofit/>
          </a:bodyPr>
          <a:lstStyle/>
          <a:p>
            <a:pPr marL="174625" indent="-174625">
              <a:buNone/>
            </a:pPr>
            <a:r>
              <a:rPr lang="tr-TR" sz="2400" dirty="0" smtClean="0"/>
              <a:t>Umumi </a:t>
            </a:r>
            <a:r>
              <a:rPr lang="tr-TR" sz="2400" dirty="0"/>
              <a:t>Murakabe Heyeti bu dört rapor ve </a:t>
            </a:r>
            <a:r>
              <a:rPr lang="tr-TR" sz="2400" dirty="0" err="1"/>
              <a:t>mütalaanameyi</a:t>
            </a:r>
            <a:r>
              <a:rPr lang="tr-TR" sz="2400" dirty="0"/>
              <a:t> ilgili teşebbüsün bilanço ve kar zarar tablosuyla birlikte analiz ederek yeni bir rapor hazırlar (</a:t>
            </a:r>
            <a:r>
              <a:rPr lang="tr-TR" sz="2400" dirty="0" err="1"/>
              <a:t>Hirsch</a:t>
            </a:r>
            <a:r>
              <a:rPr lang="tr-TR" sz="2400" dirty="0"/>
              <a:t>, 1944, s. 56). Bu durum da aslında hem Umumi Murakabe Heyetinin konumunu güçlendirmekte ve hem de ülkede mali analiz ve denetimin gelişmesine katkı </a:t>
            </a:r>
            <a:r>
              <a:rPr lang="tr-TR" sz="2400" dirty="0" smtClean="0"/>
              <a:t>sunmaktadır.</a:t>
            </a:r>
          </a:p>
        </p:txBody>
      </p:sp>
    </p:spTree>
    <p:extLst>
      <p:ext uri="{BB962C8B-B14F-4D97-AF65-F5344CB8AC3E}">
        <p14:creationId xmlns:p14="http://schemas.microsoft.com/office/powerpoint/2010/main" val="722514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Yönetim Muhasebesinin Doğuşunu Hazırlamaları</a:t>
            </a:r>
            <a:endParaRPr lang="tr-TR" sz="2600" dirty="0"/>
          </a:p>
        </p:txBody>
      </p:sp>
      <p:sp>
        <p:nvSpPr>
          <p:cNvPr id="3" name="İçerik Yer Tutucusu 2"/>
          <p:cNvSpPr>
            <a:spLocks noGrp="1"/>
          </p:cNvSpPr>
          <p:nvPr>
            <p:ph idx="1"/>
          </p:nvPr>
        </p:nvSpPr>
        <p:spPr/>
        <p:txBody>
          <a:bodyPr>
            <a:normAutofit/>
          </a:bodyPr>
          <a:lstStyle/>
          <a:p>
            <a:pPr marL="174625" indent="-174625" algn="just">
              <a:buNone/>
            </a:pPr>
            <a:r>
              <a:rPr lang="tr-TR" sz="2400" dirty="0" smtClean="0"/>
              <a:t>Umumi </a:t>
            </a:r>
            <a:r>
              <a:rPr lang="tr-TR" sz="2400" dirty="0"/>
              <a:t>Murakabe Heyetinin hazırladığı raporlarda mali analizler de bulunmakta ve bu raporlar ülkede mali analiz tekniklerinin kullanımına da öncülük etmektedir. Örneğin 1939 yılında murakıplarca hazırlanarak Umumi Murakabe Heyetine sunulan raporda (Umumi Murakabe Heyeti, 1940</a:t>
            </a:r>
            <a:r>
              <a:rPr lang="tr-TR" sz="2400" dirty="0" smtClean="0"/>
              <a:t>);</a:t>
            </a:r>
          </a:p>
          <a:p>
            <a:pPr marL="174625" indent="-174625" algn="just">
              <a:buNone/>
            </a:pPr>
            <a:r>
              <a:rPr lang="tr-TR" sz="2400" i="1" dirty="0" smtClean="0"/>
              <a:t>Müessese </a:t>
            </a:r>
            <a:r>
              <a:rPr lang="tr-TR" sz="2400" i="1" dirty="0"/>
              <a:t>ve teşebbüsler ödenmiş sermayelerinin %76,58’ini tesisat ve ilk tesis masraflarını teşkil eden kıymetlere bağlamışlardır. Bu meblağ 58.243.900,99 liralık bir yekun tutmaktadır. Bu kıymetlerin asıl tutarı 66.943.393,18 liradır. Bunun şimdiye kadar 8.699.492,19 lirası, yani %13’ü amorti edilmiştir. Ödenmemiş sermaye ödendiği takdirde ana teşekkülden ve hariçten temin edilen krediler mecmuu –Karabük hariç- müesseseler ve teşebbüsler itibari sermayelerinin %9’unu tutmakta olduğuna göre sabit kıymetlere yatırılan sermaye nispeti fazla görülmemiştir. </a:t>
            </a:r>
            <a:endParaRPr lang="tr-TR" sz="2400" dirty="0"/>
          </a:p>
        </p:txBody>
      </p:sp>
    </p:spTree>
    <p:extLst>
      <p:ext uri="{BB962C8B-B14F-4D97-AF65-F5344CB8AC3E}">
        <p14:creationId xmlns:p14="http://schemas.microsoft.com/office/powerpoint/2010/main" val="15831154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600" b="1" dirty="0"/>
              <a:t>Yönetim Muhasebesinin Doğuşunu Hazırlamaları</a:t>
            </a:r>
            <a:endParaRPr lang="tr-TR" sz="2600" dirty="0"/>
          </a:p>
        </p:txBody>
      </p:sp>
      <p:sp>
        <p:nvSpPr>
          <p:cNvPr id="3" name="İçerik Yer Tutucusu 2"/>
          <p:cNvSpPr>
            <a:spLocks noGrp="1"/>
          </p:cNvSpPr>
          <p:nvPr>
            <p:ph idx="1"/>
          </p:nvPr>
        </p:nvSpPr>
        <p:spPr/>
        <p:txBody>
          <a:bodyPr>
            <a:normAutofit lnSpcReduction="10000"/>
          </a:bodyPr>
          <a:lstStyle/>
          <a:p>
            <a:pPr marL="174625" indent="-174625" algn="just">
              <a:buNone/>
            </a:pPr>
            <a:r>
              <a:rPr lang="tr-TR" sz="2400" dirty="0" smtClean="0"/>
              <a:t>Bu </a:t>
            </a:r>
            <a:r>
              <a:rPr lang="tr-TR" sz="2400" dirty="0"/>
              <a:t>dönemde 3460 yasayla birlikte İDT ve bağlı müesseselerin İşletme Bütçeleri sistemine göre yönetilmeleri sağlanmıştır (DPT, 1970, s. 34).</a:t>
            </a:r>
          </a:p>
          <a:p>
            <a:pPr marL="174625" indent="-174625" algn="just">
              <a:buNone/>
            </a:pPr>
            <a:r>
              <a:rPr lang="tr-TR" sz="2400" dirty="0"/>
              <a:t>1939 yılında Umumi Murakabe Heyeti’nin görevli olduğu mali ve verimlilik </a:t>
            </a:r>
            <a:r>
              <a:rPr lang="tr-TR" sz="2400" i="1" dirty="0"/>
              <a:t>kontrollerinde kullanılmak üzere bir çalışma rehberi</a:t>
            </a:r>
            <a:r>
              <a:rPr lang="tr-TR" sz="2400" dirty="0"/>
              <a:t> hazırlanması için Cenevre’den </a:t>
            </a:r>
            <a:r>
              <a:rPr lang="tr-TR" sz="2400" dirty="0" err="1"/>
              <a:t>Société</a:t>
            </a:r>
            <a:r>
              <a:rPr lang="tr-TR" sz="2400" dirty="0"/>
              <a:t> </a:t>
            </a:r>
            <a:r>
              <a:rPr lang="tr-TR" sz="2400" dirty="0" err="1"/>
              <a:t>Anonyme</a:t>
            </a:r>
            <a:r>
              <a:rPr lang="tr-TR" sz="2400" dirty="0"/>
              <a:t> </a:t>
            </a:r>
            <a:r>
              <a:rPr lang="tr-TR" sz="2400" dirty="0" err="1"/>
              <a:t>Fiduciaire</a:t>
            </a:r>
            <a:r>
              <a:rPr lang="tr-TR" sz="2400" dirty="0"/>
              <a:t> </a:t>
            </a:r>
            <a:r>
              <a:rPr lang="tr-TR" sz="2400" dirty="0" err="1"/>
              <a:t>Suisse</a:t>
            </a:r>
            <a:r>
              <a:rPr lang="tr-TR" sz="2400" dirty="0"/>
              <a:t> firması davet edilerek dönemlerin planlanmış ve fiili faaliyet sonuçlarının karşılaştırılması esasına dayanan bilanço ve kar zarar hesaplarıyla ilgili oldukça detaylı bilgiler ve </a:t>
            </a:r>
            <a:r>
              <a:rPr lang="tr-TR" sz="2400" dirty="0" err="1"/>
              <a:t>rasyo</a:t>
            </a:r>
            <a:r>
              <a:rPr lang="tr-TR" sz="2400" dirty="0"/>
              <a:t> analizlerinin esasları ortaya konulmuş, </a:t>
            </a:r>
            <a:r>
              <a:rPr lang="tr-TR" sz="2400" i="1" dirty="0"/>
              <a:t>analitik tablo modelleri</a:t>
            </a:r>
            <a:r>
              <a:rPr lang="tr-TR" sz="2400" dirty="0"/>
              <a:t> hazırlanmıştır (DPT, 1970, s. 35). </a:t>
            </a:r>
            <a:endParaRPr lang="tr-TR" sz="2400" dirty="0" smtClean="0"/>
          </a:p>
          <a:p>
            <a:pPr marL="174625" indent="-174625" algn="just">
              <a:buNone/>
            </a:pPr>
            <a:r>
              <a:rPr lang="tr-TR" sz="2400" dirty="0" smtClean="0"/>
              <a:t>Buradan </a:t>
            </a:r>
            <a:r>
              <a:rPr lang="tr-TR" sz="2400" dirty="0"/>
              <a:t>da görülebileceği gibi </a:t>
            </a:r>
            <a:r>
              <a:rPr lang="tr-TR" sz="2400" dirty="0" err="1"/>
              <a:t>İDT’ler</a:t>
            </a:r>
            <a:r>
              <a:rPr lang="tr-TR" sz="2400" dirty="0"/>
              <a:t> için kurulan Umumi Murakabe Heyeti öğrenmeye açık öğrenen bir örgüt olarak hem kurumsal öğrenme ve uzmanları açısından bireysel öğrenme gerçekleştirmiş, ve hem de Türkiye’de yönetim muhasebesi ve mali analizler konusunda uygulamaya önemli katkılar sağlamışlardır.</a:t>
            </a:r>
          </a:p>
          <a:p>
            <a:pPr marL="0" indent="0">
              <a:buNone/>
            </a:pPr>
            <a:endParaRPr lang="tr-TR" dirty="0"/>
          </a:p>
        </p:txBody>
      </p:sp>
    </p:spTree>
    <p:extLst>
      <p:ext uri="{BB962C8B-B14F-4D97-AF65-F5344CB8AC3E}">
        <p14:creationId xmlns:p14="http://schemas.microsoft.com/office/powerpoint/2010/main" val="3610378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Muhasebe Okulu İşlevi</a:t>
            </a:r>
            <a:endParaRPr lang="tr-TR" sz="2800" dirty="0"/>
          </a:p>
        </p:txBody>
      </p:sp>
      <p:sp>
        <p:nvSpPr>
          <p:cNvPr id="3" name="İçerik Yer Tutucusu 2"/>
          <p:cNvSpPr>
            <a:spLocks noGrp="1"/>
          </p:cNvSpPr>
          <p:nvPr>
            <p:ph idx="1"/>
          </p:nvPr>
        </p:nvSpPr>
        <p:spPr/>
        <p:txBody>
          <a:bodyPr/>
          <a:lstStyle/>
          <a:p>
            <a:pPr marL="174625" indent="-174625" algn="just">
              <a:buNone/>
            </a:pPr>
            <a:r>
              <a:rPr lang="tr-TR" sz="2400" dirty="0"/>
              <a:t>Fransızca kökenli olan </a:t>
            </a:r>
            <a:r>
              <a:rPr lang="tr-TR" sz="2400" dirty="0" err="1"/>
              <a:t>Echole</a:t>
            </a:r>
            <a:r>
              <a:rPr lang="tr-TR" sz="2400" dirty="0"/>
              <a:t> </a:t>
            </a:r>
            <a:r>
              <a:rPr lang="tr-TR" sz="2400" dirty="0" err="1"/>
              <a:t>Türkçe’ye</a:t>
            </a:r>
            <a:r>
              <a:rPr lang="tr-TR" sz="2400" dirty="0"/>
              <a:t> ekol olarak geçmesinin yanında okul/mektep anlamı da vardır. Sümerbank başta olmak üzere </a:t>
            </a:r>
            <a:r>
              <a:rPr lang="tr-TR" sz="2400" dirty="0" err="1"/>
              <a:t>İDT’lerin</a:t>
            </a:r>
            <a:r>
              <a:rPr lang="tr-TR" sz="2400" dirty="0"/>
              <a:t> muhasebe alanında bir nevi kendilerine has ekol oluşturarak muhasebe okulu işlevi </a:t>
            </a:r>
            <a:r>
              <a:rPr lang="tr-TR" sz="2400" dirty="0" smtClean="0"/>
              <a:t>görmüşlerdir. </a:t>
            </a:r>
            <a:r>
              <a:rPr lang="tr-TR" sz="2400" dirty="0"/>
              <a:t>Bu durum da yine kendi içinde üç alt başlıkta ele alınabilir</a:t>
            </a:r>
            <a:r>
              <a:rPr lang="tr-TR" sz="2400" dirty="0" smtClean="0"/>
              <a:t>.</a:t>
            </a:r>
          </a:p>
          <a:p>
            <a:pPr marL="363538" lvl="0" indent="0">
              <a:buNone/>
            </a:pPr>
            <a:r>
              <a:rPr lang="tr-TR" sz="2400" dirty="0" smtClean="0"/>
              <a:t>a) </a:t>
            </a:r>
            <a:r>
              <a:rPr lang="tr-TR" sz="2400" dirty="0" err="1" smtClean="0"/>
              <a:t>İDT’nde</a:t>
            </a:r>
            <a:r>
              <a:rPr lang="tr-TR" sz="2400" dirty="0" smtClean="0"/>
              <a:t> </a:t>
            </a:r>
            <a:r>
              <a:rPr lang="tr-TR" sz="2400" dirty="0"/>
              <a:t>yetişen muhasebeciler bu kurumlardan ayrılarak veya emekli olarak,</a:t>
            </a:r>
          </a:p>
          <a:p>
            <a:pPr marL="1428750" lvl="2" indent="-514350">
              <a:buAutoNum type="romanLcParenR"/>
            </a:pPr>
            <a:r>
              <a:rPr lang="tr-TR" sz="2200" dirty="0" smtClean="0"/>
              <a:t>farklı kurumların muhasebe servislerinde çalışmışlar ve gittikleri kurumların muhasebe sistemine katkıda bulunmuşlardır. </a:t>
            </a:r>
          </a:p>
          <a:p>
            <a:pPr marL="1428750" lvl="2" indent="-514350">
              <a:buAutoNum type="romanLcParenR"/>
            </a:pPr>
            <a:r>
              <a:rPr lang="tr-TR" sz="2200" dirty="0" smtClean="0"/>
              <a:t>Yükseköğretim kurumlarında dersler vermişler, muhasebe alanında eserler ortaya koymuşlardır. </a:t>
            </a:r>
          </a:p>
          <a:p>
            <a:pPr marL="1428750" lvl="2" indent="-514350">
              <a:buAutoNum type="romanLcParenR"/>
            </a:pPr>
            <a:r>
              <a:rPr lang="tr-TR" sz="2200" dirty="0" smtClean="0"/>
              <a:t>veya </a:t>
            </a:r>
            <a:r>
              <a:rPr lang="tr-TR" sz="2200" dirty="0" err="1" smtClean="0"/>
              <a:t>İDT’lerden</a:t>
            </a:r>
            <a:r>
              <a:rPr lang="tr-TR" sz="2200" dirty="0" smtClean="0"/>
              <a:t> gelen bu muhasebeciler serbest muhasebecilik yapmışlardır. </a:t>
            </a:r>
          </a:p>
          <a:p>
            <a:pPr marL="174625" indent="-174625" algn="just">
              <a:buNone/>
            </a:pPr>
            <a:endParaRPr lang="tr-TR" sz="2400" dirty="0"/>
          </a:p>
          <a:p>
            <a:pPr marL="0" indent="0">
              <a:buNone/>
            </a:pPr>
            <a:endParaRPr lang="tr-TR" dirty="0"/>
          </a:p>
        </p:txBody>
      </p:sp>
    </p:spTree>
    <p:extLst>
      <p:ext uri="{BB962C8B-B14F-4D97-AF65-F5344CB8AC3E}">
        <p14:creationId xmlns:p14="http://schemas.microsoft.com/office/powerpoint/2010/main" val="2925574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Muhasebe Okulu İşlevi</a:t>
            </a:r>
            <a:endParaRPr lang="tr-TR" sz="2800" dirty="0"/>
          </a:p>
        </p:txBody>
      </p:sp>
      <p:sp>
        <p:nvSpPr>
          <p:cNvPr id="3" name="İçerik Yer Tutucusu 2"/>
          <p:cNvSpPr>
            <a:spLocks noGrp="1"/>
          </p:cNvSpPr>
          <p:nvPr>
            <p:ph idx="1"/>
          </p:nvPr>
        </p:nvSpPr>
        <p:spPr>
          <a:xfrm>
            <a:off x="838200" y="1465729"/>
            <a:ext cx="10515600" cy="4724681"/>
          </a:xfrm>
        </p:spPr>
        <p:txBody>
          <a:bodyPr>
            <a:normAutofit fontScale="92500"/>
          </a:bodyPr>
          <a:lstStyle/>
          <a:p>
            <a:pPr marL="712788" lvl="0" indent="-349250" algn="just">
              <a:buNone/>
            </a:pPr>
            <a:r>
              <a:rPr lang="tr-TR" sz="2400" dirty="0"/>
              <a:t>b</a:t>
            </a:r>
            <a:r>
              <a:rPr lang="tr-TR" sz="2400" dirty="0" smtClean="0"/>
              <a:t>) İDT kendi muhasebe organizasyonlarının kurulması ve geliştirilmesi için yurtdışından uzmanlar getirmişler, raporlar hazırlatmışlar ve bu rapor içeriklerinin büyük bir kısmını uygulamaya geçirmişlerdir. Bu uygulamalar zamanla işletme dışına taşarak ülkede muhasebe uygulamalarına katkıda bulunmuştur. </a:t>
            </a:r>
          </a:p>
          <a:p>
            <a:pPr marL="268288" indent="-268288">
              <a:buNone/>
            </a:pPr>
            <a:r>
              <a:rPr lang="tr-TR" sz="2400" dirty="0"/>
              <a:t>Sümerbank’ın kuruluşuyla başlayan süreçten 1939 yılına kadar çoğunluğu Alman ve işletme mühendisi kökenli, ancak çoğu muhasebe bilgisine sahip yaklaşık 150 yabancı uzman danışman olarak gelmiştir. Gelen uzmanların hazırlamış oldukları raporların birçoğu da muhasebeyle ilgilidir (tablo 1). II. Dünya Savaşının başlamışıyla bu uzmanlar ülkelerine dönmüşler ve yerlerine Hitler’den kaçan Alman Yahudi bilim adamları gelmiştir (</a:t>
            </a:r>
            <a:r>
              <a:rPr lang="tr-TR" sz="2400" dirty="0" err="1"/>
              <a:t>Güvemli</a:t>
            </a:r>
            <a:r>
              <a:rPr lang="tr-TR" sz="2400" dirty="0"/>
              <a:t>, 2017, s. 41</a:t>
            </a:r>
            <a:r>
              <a:rPr lang="tr-TR" sz="2400" dirty="0" smtClean="0"/>
              <a:t>).</a:t>
            </a:r>
          </a:p>
          <a:p>
            <a:pPr marL="268288" indent="-268288">
              <a:buNone/>
            </a:pPr>
            <a:r>
              <a:rPr lang="tr-TR" sz="2400" dirty="0" smtClean="0"/>
              <a:t>Bunlardan </a:t>
            </a:r>
            <a:r>
              <a:rPr lang="tr-TR" sz="2400" dirty="0"/>
              <a:t>Sümerbank muhasebe sisteminin organizasyonu için gelen Alman profesör </a:t>
            </a:r>
            <a:r>
              <a:rPr lang="tr-TR" sz="2400" dirty="0" err="1"/>
              <a:t>Sachsenberg</a:t>
            </a:r>
            <a:r>
              <a:rPr lang="tr-TR" sz="2400" dirty="0"/>
              <a:t> örnek verilebilir. </a:t>
            </a:r>
            <a:r>
              <a:rPr lang="tr-TR" sz="2400" dirty="0" err="1"/>
              <a:t>Sachsenberg</a:t>
            </a:r>
            <a:r>
              <a:rPr lang="tr-TR" sz="2400" dirty="0"/>
              <a:t> uzun yıllar çalışmış ve Sümerbank için ortaya koyduğu muhasebe organizasyonu diğer </a:t>
            </a:r>
            <a:r>
              <a:rPr lang="tr-TR" sz="2400" dirty="0" err="1"/>
              <a:t>İDT’ler</a:t>
            </a:r>
            <a:r>
              <a:rPr lang="tr-TR" sz="2400" dirty="0"/>
              <a:t> ve hatta özel sektör işletmeleri tarafından da esinlenilmiştir.</a:t>
            </a:r>
          </a:p>
          <a:p>
            <a:pPr marL="712788" lvl="0" indent="-349250" algn="just">
              <a:buNone/>
            </a:pPr>
            <a:endParaRPr lang="tr-TR" sz="2400" dirty="0" smtClean="0"/>
          </a:p>
          <a:p>
            <a:pPr marL="0" indent="0">
              <a:buNone/>
            </a:pPr>
            <a:endParaRPr lang="tr-TR" dirty="0"/>
          </a:p>
        </p:txBody>
      </p:sp>
    </p:spTree>
    <p:extLst>
      <p:ext uri="{BB962C8B-B14F-4D97-AF65-F5344CB8AC3E}">
        <p14:creationId xmlns:p14="http://schemas.microsoft.com/office/powerpoint/2010/main" val="3378712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Muhasebe Okulu İşlevi</a:t>
            </a:r>
            <a:endParaRPr lang="tr-TR" sz="2800" dirty="0"/>
          </a:p>
        </p:txBody>
      </p:sp>
      <p:sp>
        <p:nvSpPr>
          <p:cNvPr id="3" name="İçerik Yer Tutucusu 2"/>
          <p:cNvSpPr>
            <a:spLocks noGrp="1"/>
          </p:cNvSpPr>
          <p:nvPr>
            <p:ph idx="1"/>
          </p:nvPr>
        </p:nvSpPr>
        <p:spPr/>
        <p:txBody>
          <a:bodyPr>
            <a:normAutofit/>
          </a:bodyPr>
          <a:lstStyle/>
          <a:p>
            <a:pPr marL="712788" lvl="0" indent="-349250" algn="just">
              <a:buNone/>
            </a:pPr>
            <a:r>
              <a:rPr lang="tr-TR" sz="2400" dirty="0" smtClean="0"/>
              <a:t>c) Özellikle Sümerbank daha kuruluş aşamasından itibaren yurtdışına burslu öğrenciler göndermiş, bu öğrenciler 1930’ların ikinci yarısından itibaren yurda dönerek muhasebe uygulamalarına katkı vermeye başlamışlardır.</a:t>
            </a:r>
          </a:p>
          <a:p>
            <a:pPr marL="0" indent="0">
              <a:buNone/>
            </a:pPr>
            <a:endParaRPr lang="tr-TR" dirty="0"/>
          </a:p>
        </p:txBody>
      </p:sp>
    </p:spTree>
    <p:extLst>
      <p:ext uri="{BB962C8B-B14F-4D97-AF65-F5344CB8AC3E}">
        <p14:creationId xmlns:p14="http://schemas.microsoft.com/office/powerpoint/2010/main" val="2771432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268288" indent="-268288" algn="just">
              <a:buNone/>
            </a:pPr>
            <a:r>
              <a:rPr lang="tr-TR" sz="2500" dirty="0"/>
              <a:t>Cumhuriyetin ilk yıllarında özel sektör ağırlıklı kalkınma öngörülmesine rağmen gerek sermaye birikiminin yetersizliği, gerek girişimci eksikliği ve bunların yanında 1929’da başlayan büyük buhranın ortaya çıkması, dönem hükümetlerinin kurucu olarak piyasaya girmesini gerektirmiştir. </a:t>
            </a:r>
            <a:endParaRPr lang="tr-TR" sz="2500" dirty="0" smtClean="0"/>
          </a:p>
          <a:p>
            <a:pPr marL="268288" indent="-268288" algn="just">
              <a:buNone/>
            </a:pPr>
            <a:r>
              <a:rPr lang="tr-TR" sz="2500" dirty="0" smtClean="0"/>
              <a:t>Bu </a:t>
            </a:r>
            <a:r>
              <a:rPr lang="tr-TR" sz="2500" dirty="0"/>
              <a:t>çerçevede Devlet ülkenin ihtiyaç duyduğu temel sanayi ve ticari kuruluşları oluşturabilmek için bugünkü holding yapısına uygun olarak İktisadi Devlet Teşekkülleri (İDT) şeklinde önce Sümerbank’ı (1933) sonra da Etibank’ı (1935) kurmuş ve bu yapılara diğer sanayi ve ticari kuruluşları oluşturma görevi verilmiştir.   </a:t>
            </a:r>
          </a:p>
        </p:txBody>
      </p:sp>
    </p:spTree>
    <p:extLst>
      <p:ext uri="{BB962C8B-B14F-4D97-AF65-F5344CB8AC3E}">
        <p14:creationId xmlns:p14="http://schemas.microsoft.com/office/powerpoint/2010/main" val="24426718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marL="1519238" lvl="0" indent="-1069975" eaLnBrk="0" fontAlgn="base" hangingPunct="0">
              <a:lnSpc>
                <a:spcPct val="100000"/>
              </a:lnSpc>
              <a:spcAft>
                <a:spcPct val="0"/>
              </a:spcAft>
            </a:pPr>
            <a:r>
              <a:rPr kumimoji="0" lang="tr-TR" altLang="tr-TR"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Tablo 1:</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Muhasebe D</a:t>
            </a:r>
            <a:r>
              <a:rPr kumimoji="0" lang="tr-TR" altLang="tr-TR" sz="2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zeniyle İlgili Olarak Yabancı Uzmanların Hazırlamış Oldukları Rapor </a:t>
            </a:r>
            <a:r>
              <a:rPr kumimoji="0" lang="tr-TR" altLang="tr-TR" sz="2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rnekleri</a:t>
            </a:r>
            <a:endParaRPr lang="tr-TR" sz="24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68907965"/>
              </p:ext>
            </p:extLst>
          </p:nvPr>
        </p:nvGraphicFramePr>
        <p:xfrm>
          <a:off x="1398495" y="1690689"/>
          <a:ext cx="9641542" cy="3822606"/>
        </p:xfrm>
        <a:graphic>
          <a:graphicData uri="http://schemas.openxmlformats.org/drawingml/2006/table">
            <a:tbl>
              <a:tblPr firstRow="1" firstCol="1" bandRow="1">
                <a:tableStyleId>{5C22544A-7EE6-4342-B048-85BDC9FD1C3A}</a:tableStyleId>
              </a:tblPr>
              <a:tblGrid>
                <a:gridCol w="682790"/>
                <a:gridCol w="2759656"/>
                <a:gridCol w="5321550"/>
                <a:gridCol w="877546"/>
              </a:tblGrid>
              <a:tr h="421142">
                <a:tc>
                  <a:txBody>
                    <a:bodyPr/>
                    <a:lstStyle/>
                    <a:p>
                      <a:pPr algn="ctr">
                        <a:lnSpc>
                          <a:spcPct val="115000"/>
                        </a:lnSpc>
                        <a:spcAft>
                          <a:spcPts val="0"/>
                        </a:spcAft>
                      </a:pPr>
                      <a:r>
                        <a:rPr lang="tr-TR" sz="2000" dirty="0">
                          <a:effectLst/>
                        </a:rPr>
                        <a:t>Sıra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dirty="0">
                          <a:effectLst/>
                        </a:rPr>
                        <a:t>Raporu Hazırlayan</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Rapor Adı</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Yıl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68512">
                <a:tc>
                  <a:txBody>
                    <a:bodyPr/>
                    <a:lstStyle/>
                    <a:p>
                      <a:pPr algn="just">
                        <a:lnSpc>
                          <a:spcPct val="115000"/>
                        </a:lnSpc>
                        <a:spcAft>
                          <a:spcPts val="0"/>
                        </a:spcAft>
                      </a:pPr>
                      <a:r>
                        <a:rPr lang="tr-TR" sz="2000">
                          <a:effectLst/>
                        </a:rPr>
                        <a:t>1</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Keller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Devlet Demiryolları ve Limanları Teşkilat ve Muhasebe Usulü Raporu</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1935</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21142">
                <a:tc>
                  <a:txBody>
                    <a:bodyPr/>
                    <a:lstStyle/>
                    <a:p>
                      <a:pPr algn="just">
                        <a:lnSpc>
                          <a:spcPct val="115000"/>
                        </a:lnSpc>
                        <a:spcAft>
                          <a:spcPts val="0"/>
                        </a:spcAft>
                      </a:pPr>
                      <a:r>
                        <a:rPr lang="tr-TR" sz="2000">
                          <a:effectLst/>
                        </a:rPr>
                        <a:t>2</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err="1">
                          <a:effectLst/>
                        </a:rPr>
                        <a:t>Max</a:t>
                      </a:r>
                      <a:r>
                        <a:rPr lang="tr-TR" sz="2000" dirty="0">
                          <a:effectLst/>
                        </a:rPr>
                        <a:t> </a:t>
                      </a:r>
                      <a:r>
                        <a:rPr lang="tr-TR" sz="2000" dirty="0" err="1">
                          <a:effectLst/>
                        </a:rPr>
                        <a:t>Von</a:t>
                      </a:r>
                      <a:r>
                        <a:rPr lang="tr-TR" sz="2000" dirty="0">
                          <a:effectLst/>
                        </a:rPr>
                        <a:t> Der Porten</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Yeminli Muhasipler Hakkında Kanun Projesi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1935</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822156">
                <a:tc>
                  <a:txBody>
                    <a:bodyPr/>
                    <a:lstStyle/>
                    <a:p>
                      <a:pPr algn="just">
                        <a:lnSpc>
                          <a:spcPct val="115000"/>
                        </a:lnSpc>
                        <a:spcAft>
                          <a:spcPts val="0"/>
                        </a:spcAft>
                      </a:pPr>
                      <a:r>
                        <a:rPr lang="tr-TR" sz="2000">
                          <a:effectLst/>
                        </a:rPr>
                        <a:t>3</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Max Von Der Porten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Türkiye’de İşletmelere Kredi Verme Olanakları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1936</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21142">
                <a:tc>
                  <a:txBody>
                    <a:bodyPr/>
                    <a:lstStyle/>
                    <a:p>
                      <a:pPr algn="just">
                        <a:lnSpc>
                          <a:spcPct val="115000"/>
                        </a:lnSpc>
                        <a:spcAft>
                          <a:spcPts val="0"/>
                        </a:spcAft>
                      </a:pPr>
                      <a:r>
                        <a:rPr lang="tr-TR" sz="2000">
                          <a:effectLst/>
                        </a:rPr>
                        <a:t>4</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Max Von Der Porten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Türkiye Sanayi ve </a:t>
                      </a:r>
                      <a:r>
                        <a:rPr lang="tr-TR" sz="2000" dirty="0" err="1">
                          <a:effectLst/>
                        </a:rPr>
                        <a:t>Maadin</a:t>
                      </a:r>
                      <a:r>
                        <a:rPr lang="tr-TR" sz="2000" dirty="0">
                          <a:effectLst/>
                        </a:rPr>
                        <a:t> Bankası Hakkında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1939</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868512">
                <a:tc>
                  <a:txBody>
                    <a:bodyPr/>
                    <a:lstStyle/>
                    <a:p>
                      <a:pPr algn="just">
                        <a:lnSpc>
                          <a:spcPct val="115000"/>
                        </a:lnSpc>
                        <a:spcAft>
                          <a:spcPts val="0"/>
                        </a:spcAft>
                      </a:pPr>
                      <a:r>
                        <a:rPr lang="tr-TR" sz="2000">
                          <a:effectLst/>
                        </a:rPr>
                        <a:t>5</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2000">
                          <a:effectLst/>
                        </a:rPr>
                        <a:t>Société Fiducfaire Suisse</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Umumi Muhasebenin Yeniden Örgütlenmesi (Beykoz Deri ve Kundura Fabrikası)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1939</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919886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marL="1438275" lvl="0" indent="-989013" eaLnBrk="0" fontAlgn="base" hangingPunct="0">
              <a:lnSpc>
                <a:spcPct val="100000"/>
              </a:lnSpc>
              <a:spcAft>
                <a:spcPct val="0"/>
              </a:spcAft>
            </a:pPr>
            <a:r>
              <a:rPr kumimoji="0" lang="tr-TR" altLang="tr-TR"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Tablo 2:</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Muhasebe D</a:t>
            </a:r>
            <a:r>
              <a:rPr kumimoji="0" lang="tr-TR" altLang="tr-TR" sz="2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zeniyle İlgili Olarak T</a:t>
            </a:r>
            <a:r>
              <a:rPr kumimoji="0" lang="tr-TR" altLang="tr-TR" sz="2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rk Uzmanların Hazırlamış Oldukları Rapor </a:t>
            </a:r>
            <a:r>
              <a:rPr kumimoji="0" lang="tr-TR" altLang="tr-TR" sz="2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rnekleri</a:t>
            </a:r>
            <a:endParaRPr lang="tr-TR" sz="24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05091423"/>
              </p:ext>
            </p:extLst>
          </p:nvPr>
        </p:nvGraphicFramePr>
        <p:xfrm>
          <a:off x="838199" y="1690688"/>
          <a:ext cx="9206132" cy="3753509"/>
        </p:xfrm>
        <a:graphic>
          <a:graphicData uri="http://schemas.openxmlformats.org/drawingml/2006/table">
            <a:tbl>
              <a:tblPr firstRow="1" firstCol="1" bandRow="1">
                <a:tableStyleId>{5C22544A-7EE6-4342-B048-85BDC9FD1C3A}</a:tableStyleId>
              </a:tblPr>
              <a:tblGrid>
                <a:gridCol w="643445"/>
                <a:gridCol w="2418003"/>
                <a:gridCol w="5334028"/>
                <a:gridCol w="810656"/>
              </a:tblGrid>
              <a:tr h="526841">
                <a:tc>
                  <a:txBody>
                    <a:bodyPr/>
                    <a:lstStyle/>
                    <a:p>
                      <a:pPr algn="ctr">
                        <a:lnSpc>
                          <a:spcPct val="115000"/>
                        </a:lnSpc>
                        <a:spcAft>
                          <a:spcPts val="0"/>
                        </a:spcAft>
                      </a:pPr>
                      <a:r>
                        <a:rPr lang="tr-TR" sz="2000" dirty="0">
                          <a:effectLst/>
                        </a:rPr>
                        <a:t>Sıra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dirty="0">
                          <a:effectLst/>
                        </a:rPr>
                        <a:t>Raporu Hazırlayan</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Rapor Adı</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Yıl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6841">
                <a:tc>
                  <a:txBody>
                    <a:bodyPr/>
                    <a:lstStyle/>
                    <a:p>
                      <a:pPr algn="just">
                        <a:lnSpc>
                          <a:spcPct val="115000"/>
                        </a:lnSpc>
                        <a:spcAft>
                          <a:spcPts val="0"/>
                        </a:spcAft>
                      </a:pPr>
                      <a:r>
                        <a:rPr lang="tr-TR" sz="2000">
                          <a:effectLst/>
                        </a:rPr>
                        <a:t>1</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Muhasebe ve Maliyet Prensipleri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1942</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086493">
                <a:tc>
                  <a:txBody>
                    <a:bodyPr/>
                    <a:lstStyle/>
                    <a:p>
                      <a:pPr algn="just">
                        <a:lnSpc>
                          <a:spcPct val="115000"/>
                        </a:lnSpc>
                        <a:spcAft>
                          <a:spcPts val="0"/>
                        </a:spcAft>
                      </a:pPr>
                      <a:r>
                        <a:rPr lang="tr-TR" sz="2000">
                          <a:effectLst/>
                        </a:rPr>
                        <a:t>2</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Kemal S. Vaner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Zonguldak Ocaklarının Duran Varlık ve Amortismanları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1942</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086493">
                <a:tc>
                  <a:txBody>
                    <a:bodyPr/>
                    <a:lstStyle/>
                    <a:p>
                      <a:pPr algn="just">
                        <a:lnSpc>
                          <a:spcPct val="115000"/>
                        </a:lnSpc>
                        <a:spcAft>
                          <a:spcPts val="0"/>
                        </a:spcAft>
                      </a:pPr>
                      <a:r>
                        <a:rPr lang="tr-TR" sz="2000">
                          <a:effectLst/>
                        </a:rPr>
                        <a:t>3</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Fuat Çobanoğlu &amp; Necip </a:t>
                      </a:r>
                      <a:r>
                        <a:rPr lang="tr-TR" sz="2000" dirty="0" err="1">
                          <a:effectLst/>
                        </a:rPr>
                        <a:t>Tesal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İktisadi Devlet Teşekküllerinin Nominal Sermayelerini Artırmak</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1952</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6841">
                <a:tc>
                  <a:txBody>
                    <a:bodyPr/>
                    <a:lstStyle/>
                    <a:p>
                      <a:pPr algn="just">
                        <a:lnSpc>
                          <a:spcPct val="115000"/>
                        </a:lnSpc>
                        <a:spcAft>
                          <a:spcPts val="0"/>
                        </a:spcAft>
                      </a:pPr>
                      <a:r>
                        <a:rPr lang="tr-TR" sz="2000">
                          <a:effectLst/>
                        </a:rPr>
                        <a:t>4</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Nedim </a:t>
                      </a:r>
                      <a:r>
                        <a:rPr lang="tr-TR" sz="2000" dirty="0" err="1">
                          <a:effectLst/>
                        </a:rPr>
                        <a:t>Azzam</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tr-TR" sz="2000" dirty="0">
                          <a:effectLst/>
                        </a:rPr>
                        <a:t>Vakıf Zeytinlikleri Hesap Planı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1952</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24603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Ülkede Muhasebe Denetiminin Gelişmesinde Öncülüğü</a:t>
            </a:r>
            <a:endParaRPr lang="tr-TR" sz="2800" dirty="0"/>
          </a:p>
        </p:txBody>
      </p:sp>
      <p:sp>
        <p:nvSpPr>
          <p:cNvPr id="3" name="İçerik Yer Tutucusu 2"/>
          <p:cNvSpPr>
            <a:spLocks noGrp="1"/>
          </p:cNvSpPr>
          <p:nvPr>
            <p:ph idx="1"/>
          </p:nvPr>
        </p:nvSpPr>
        <p:spPr/>
        <p:txBody>
          <a:bodyPr>
            <a:noAutofit/>
          </a:bodyPr>
          <a:lstStyle/>
          <a:p>
            <a:pPr marL="268288" indent="-268288" algn="just">
              <a:buNone/>
            </a:pPr>
            <a:r>
              <a:rPr lang="tr-TR" sz="2400" dirty="0" err="1"/>
              <a:t>İDT’lenin</a:t>
            </a:r>
            <a:r>
              <a:rPr lang="tr-TR" sz="2400" dirty="0"/>
              <a:t> denetimi ülkede muhasebe denetiminin de gelişmesinde öncü rol oynamıştır. Kurum içerisinde yapılan iç denetimin yanında Umumi Murakabe Heyeti’nin Meclis adına yaptığı denetim bir nevi dış denetim fonksiyonunu yerine getirmiş, ve Türkiye’de muhasebe denetimi olgusunun yerleşmesine önemli katkılar sağlamıştır.</a:t>
            </a:r>
          </a:p>
          <a:p>
            <a:pPr marL="268288" indent="-268288" algn="just">
              <a:buNone/>
            </a:pPr>
            <a:r>
              <a:rPr lang="tr-TR" sz="2400" dirty="0"/>
              <a:t>Umumi Murakabe Heyetinin birincil önemi, 1930’larda İngiltere ve Almanya’da A.Ş.’</a:t>
            </a:r>
            <a:r>
              <a:rPr lang="tr-TR" sz="2400" dirty="0" err="1"/>
              <a:t>lerin</a:t>
            </a:r>
            <a:r>
              <a:rPr lang="tr-TR" sz="2400" dirty="0"/>
              <a:t> müdür ve yönetim kurullarınca hazırlanan bilanço ve kar zarar hesaplarının genel kurullarınca tasdik edilmeden önce mutlaka </a:t>
            </a:r>
            <a:r>
              <a:rPr lang="tr-TR" sz="2400" i="1" dirty="0"/>
              <a:t>Denetçi (</a:t>
            </a:r>
            <a:r>
              <a:rPr lang="tr-TR" sz="2400" i="1" dirty="0" err="1"/>
              <a:t>Auditors</a:t>
            </a:r>
            <a:r>
              <a:rPr lang="tr-TR" sz="2400" i="1" dirty="0"/>
              <a:t>/</a:t>
            </a:r>
            <a:r>
              <a:rPr lang="tr-TR" sz="2400" i="1" dirty="0" err="1"/>
              <a:t>Abschlussprüfer</a:t>
            </a:r>
            <a:r>
              <a:rPr lang="tr-TR" sz="2400" i="1" dirty="0"/>
              <a:t>)</a:t>
            </a:r>
            <a:r>
              <a:rPr lang="tr-TR" sz="2400" dirty="0"/>
              <a:t> denilen ihtisas sahibi bağımsız uzmanlarca denetlenmesi ve vize edilmesi gereğidir. Ancak Türkiye’de henüz muhasebe meslek yasasının olmayışı o dönemde bağımsız denetim kuruluşlarının da oluşumunu engellediğinden bu açığı hiç olmazsa </a:t>
            </a:r>
            <a:r>
              <a:rPr lang="tr-TR" sz="2400" dirty="0" err="1"/>
              <a:t>İDT’ler</a:t>
            </a:r>
            <a:r>
              <a:rPr lang="tr-TR" sz="2400" dirty="0"/>
              <a:t> açısından gidermek için </a:t>
            </a:r>
            <a:r>
              <a:rPr lang="tr-TR" sz="2400" i="1" dirty="0"/>
              <a:t>Umumi Murakabe Heyeti</a:t>
            </a:r>
            <a:r>
              <a:rPr lang="tr-TR" sz="2400" dirty="0"/>
              <a:t> kurulmuştur (</a:t>
            </a:r>
            <a:r>
              <a:rPr lang="tr-TR" sz="2400" dirty="0" err="1"/>
              <a:t>Hirsch</a:t>
            </a:r>
            <a:r>
              <a:rPr lang="tr-TR" sz="2400" dirty="0"/>
              <a:t>, 1944, s. 54). </a:t>
            </a:r>
          </a:p>
        </p:txBody>
      </p:sp>
    </p:spTree>
    <p:extLst>
      <p:ext uri="{BB962C8B-B14F-4D97-AF65-F5344CB8AC3E}">
        <p14:creationId xmlns:p14="http://schemas.microsoft.com/office/powerpoint/2010/main" val="1832551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Ülkede Muhasebe Denetiminin Gelişmesinde Öncülüğü</a:t>
            </a:r>
            <a:endParaRPr lang="tr-TR" sz="2800" dirty="0"/>
          </a:p>
        </p:txBody>
      </p:sp>
      <p:sp>
        <p:nvSpPr>
          <p:cNvPr id="3" name="İçerik Yer Tutucusu 2"/>
          <p:cNvSpPr>
            <a:spLocks noGrp="1"/>
          </p:cNvSpPr>
          <p:nvPr>
            <p:ph idx="1"/>
          </p:nvPr>
        </p:nvSpPr>
        <p:spPr/>
        <p:txBody>
          <a:bodyPr>
            <a:noAutofit/>
          </a:bodyPr>
          <a:lstStyle/>
          <a:p>
            <a:pPr marL="268288" indent="-268288" algn="just">
              <a:buNone/>
            </a:pPr>
            <a:r>
              <a:rPr lang="tr-TR" sz="2400" dirty="0" smtClean="0"/>
              <a:t>Zamanla </a:t>
            </a:r>
            <a:r>
              <a:rPr lang="tr-TR" sz="2400" dirty="0"/>
              <a:t>Sümerbank’a bağlı kuruluşların çoğalması ve çeşitlenmesi, bunun yanında Etibank ve bağlı kuruluşlarının oluşturulması ve her iki bankaya bağlı olmadan yeni </a:t>
            </a:r>
            <a:r>
              <a:rPr lang="tr-TR" sz="2400" dirty="0" err="1"/>
              <a:t>İDT’lerin</a:t>
            </a:r>
            <a:r>
              <a:rPr lang="tr-TR" sz="2400" dirty="0"/>
              <a:t> kurulması nedeniyle bu kuruluşların teşkilat, yönetim ve denetimlerinin daha sistemli hale getirilebilmesini gerektirmiştir. Böylece 1938 yılında 3460 sayılı </a:t>
            </a:r>
            <a:r>
              <a:rPr lang="tr-TR" sz="2400" i="1" dirty="0"/>
              <a:t>Sermayesinin Tamamı Devlet Tarafından Verilmek Suretiyle Kurulan İktisadi Teşekküllerin Teşkilatı ile İdare ve Murakabeleri Hakkında</a:t>
            </a:r>
            <a:r>
              <a:rPr lang="tr-TR" sz="2400" dirty="0"/>
              <a:t> kanun yayınlanmış ve bu kanunun uygulanabilmesi için </a:t>
            </a:r>
            <a:r>
              <a:rPr lang="tr-TR" sz="2400" i="1" dirty="0"/>
              <a:t>Umumi Murakabe Heyeti</a:t>
            </a:r>
            <a:r>
              <a:rPr lang="tr-TR" sz="2400" dirty="0"/>
              <a:t> kurularak 2010 yılında Sayıştay Başkanlığına devredilinceye kadar etkin bir şekilde çalışmıştır</a:t>
            </a:r>
            <a:r>
              <a:rPr lang="tr-TR" sz="2400" dirty="0" smtClean="0"/>
              <a:t>.</a:t>
            </a:r>
          </a:p>
          <a:p>
            <a:pPr marL="268288" indent="-268288" algn="just">
              <a:buNone/>
            </a:pPr>
            <a:r>
              <a:rPr lang="tr-TR" sz="2400" dirty="0" smtClean="0"/>
              <a:t>3460 sayılı yasa ile </a:t>
            </a:r>
            <a:r>
              <a:rPr lang="tr-TR" sz="2400" dirty="0" err="1" smtClean="0"/>
              <a:t>İDT’lerin</a:t>
            </a:r>
            <a:r>
              <a:rPr lang="tr-TR" sz="2400" dirty="0" smtClean="0"/>
              <a:t> örgütsel yapılarıyla yönetim ve denetimlerinin bir bütünlük içerisinde yürütülmesi amaçlanmış (</a:t>
            </a:r>
            <a:r>
              <a:rPr lang="tr-TR" sz="2400" dirty="0" err="1" smtClean="0"/>
              <a:t>Güvemli</a:t>
            </a:r>
            <a:r>
              <a:rPr lang="tr-TR" sz="2400" dirty="0" smtClean="0"/>
              <a:t>, vd., 2018) ve yasayla </a:t>
            </a:r>
            <a:r>
              <a:rPr lang="tr-TR" sz="2400" dirty="0" err="1" smtClean="0"/>
              <a:t>İDT’lere</a:t>
            </a:r>
            <a:r>
              <a:rPr lang="tr-TR" sz="2400" dirty="0" smtClean="0"/>
              <a:t> zorunlu organlar getirmiştir. </a:t>
            </a:r>
            <a:endParaRPr lang="tr-TR" sz="2400" dirty="0"/>
          </a:p>
        </p:txBody>
      </p:sp>
    </p:spTree>
    <p:extLst>
      <p:ext uri="{BB962C8B-B14F-4D97-AF65-F5344CB8AC3E}">
        <p14:creationId xmlns:p14="http://schemas.microsoft.com/office/powerpoint/2010/main" val="1649336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486275"/>
          </a:xfrm>
        </p:spPr>
        <p:txBody>
          <a:bodyPr>
            <a:noAutofit/>
          </a:bodyPr>
          <a:lstStyle/>
          <a:p>
            <a:pPr marL="174625" indent="-174625" algn="just">
              <a:buNone/>
            </a:pPr>
            <a:r>
              <a:rPr lang="tr-TR" sz="2400" dirty="0"/>
              <a:t>Umumi Murakabe Heyeti denetimlerinde mali denetimin yanında faaliyet, verimlilik ve yerindelik denetimi de yapmaktadır. Bu durum 1939 Sümerbank Murakabe raporunda </a:t>
            </a:r>
            <a:r>
              <a:rPr lang="tr-TR" sz="2400" dirty="0" err="1"/>
              <a:t>Mübayaa</a:t>
            </a:r>
            <a:r>
              <a:rPr lang="tr-TR" sz="2400" dirty="0"/>
              <a:t> İşleri (satın alma) kısmında; Sümerbank ve bağlı işletmelerinin mubayaalarının toplam 18 milyon TL’yi bulduğu, bunun %40’ının yurtdışı piyasalardan, %60’ının iç piyasadan karşılandığı ve %74’ünün hammadde kalan kısmının ise işletme malzemesi ve yedeklerden oluştuğu ancak </a:t>
            </a:r>
            <a:r>
              <a:rPr lang="tr-TR" sz="2400" dirty="0" err="1"/>
              <a:t>mübayaa</a:t>
            </a:r>
            <a:r>
              <a:rPr lang="tr-TR" sz="2400" dirty="0"/>
              <a:t> işlerinin düzgün yürütüldüğünü düşünmediklerini, müessese ve teşebbüslerde </a:t>
            </a:r>
            <a:r>
              <a:rPr lang="tr-TR" sz="2400" dirty="0" err="1"/>
              <a:t>mübayaa</a:t>
            </a:r>
            <a:r>
              <a:rPr lang="tr-TR" sz="2400" dirty="0"/>
              <a:t> işlerinin merkezi yapılmadığı, dolayısıyla bir dağınıklığın ve kontrolsüzlüğün olduğu belirtilmekte </a:t>
            </a:r>
            <a:r>
              <a:rPr lang="tr-TR" sz="2400" dirty="0" err="1"/>
              <a:t>mübayaa</a:t>
            </a:r>
            <a:r>
              <a:rPr lang="tr-TR" sz="2400" dirty="0"/>
              <a:t> işlerinin kısım </a:t>
            </a:r>
            <a:r>
              <a:rPr lang="tr-TR" sz="2400" dirty="0" err="1"/>
              <a:t>kısım</a:t>
            </a:r>
            <a:r>
              <a:rPr lang="tr-TR" sz="2400" dirty="0"/>
              <a:t> ve toptan yapılması, bir plan dahilinde yapılması gerektiği, özellikle hammaddelerin aracılardan değil de doğrudan üreticiden alınması gibi öneriler de bulunmaktadır. Üreticiden doğrudan alınmasının hem kalitenin kontrol altında tutulmasını hem de üreticiye fayda sağlayacağı üzerinde durulmaktadır (Umumi Murakabe Heyeti, 1940, s. 12-14</a:t>
            </a:r>
            <a:r>
              <a:rPr lang="tr-TR" sz="2400" dirty="0" smtClean="0"/>
              <a:t>).</a:t>
            </a:r>
            <a:endParaRPr lang="tr-TR" sz="2400" dirty="0"/>
          </a:p>
        </p:txBody>
      </p:sp>
    </p:spTree>
    <p:extLst>
      <p:ext uri="{BB962C8B-B14F-4D97-AF65-F5344CB8AC3E}">
        <p14:creationId xmlns:p14="http://schemas.microsoft.com/office/powerpoint/2010/main" val="39793983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113987236"/>
              </p:ext>
            </p:extLst>
          </p:nvPr>
        </p:nvGraphicFramePr>
        <p:xfrm>
          <a:off x="1519518" y="2460811"/>
          <a:ext cx="8633012" cy="3855720"/>
        </p:xfrm>
        <a:graphic>
          <a:graphicData uri="http://schemas.openxmlformats.org/drawingml/2006/table">
            <a:tbl>
              <a:tblPr firstRow="1" firstCol="1" bandRow="1">
                <a:tableStyleId>{5C22544A-7EE6-4342-B048-85BDC9FD1C3A}</a:tableStyleId>
              </a:tblPr>
              <a:tblGrid>
                <a:gridCol w="603388"/>
                <a:gridCol w="2065214"/>
                <a:gridCol w="5204220"/>
                <a:gridCol w="760190"/>
              </a:tblGrid>
              <a:tr h="325940">
                <a:tc>
                  <a:txBody>
                    <a:bodyPr/>
                    <a:lstStyle/>
                    <a:p>
                      <a:pPr algn="ctr">
                        <a:lnSpc>
                          <a:spcPct val="115000"/>
                        </a:lnSpc>
                        <a:spcAft>
                          <a:spcPts val="0"/>
                        </a:spcAft>
                      </a:pPr>
                      <a:r>
                        <a:rPr lang="tr-TR" sz="2000" dirty="0">
                          <a:effectLst/>
                        </a:rPr>
                        <a:t>Sıra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dirty="0">
                          <a:effectLst/>
                        </a:rPr>
                        <a:t>Raporu Hazırlayan</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Rapor Adı</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Yıl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7892">
                <a:tc>
                  <a:txBody>
                    <a:bodyPr/>
                    <a:lstStyle/>
                    <a:p>
                      <a:pPr algn="just">
                        <a:lnSpc>
                          <a:spcPct val="115000"/>
                        </a:lnSpc>
                        <a:spcAft>
                          <a:spcPts val="0"/>
                        </a:spcAft>
                      </a:pPr>
                      <a:r>
                        <a:rPr lang="tr-TR" sz="2000">
                          <a:effectLst/>
                        </a:rPr>
                        <a:t>1</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2000" dirty="0" err="1">
                          <a:effectLst/>
                        </a:rPr>
                        <a:t>Max</a:t>
                      </a:r>
                      <a:r>
                        <a:rPr lang="tr-TR" sz="2000" dirty="0">
                          <a:effectLst/>
                        </a:rPr>
                        <a:t> </a:t>
                      </a:r>
                      <a:r>
                        <a:rPr lang="tr-TR" sz="2000" dirty="0" err="1">
                          <a:effectLst/>
                        </a:rPr>
                        <a:t>Von</a:t>
                      </a:r>
                      <a:r>
                        <a:rPr lang="tr-TR" sz="2000" dirty="0">
                          <a:effectLst/>
                        </a:rPr>
                        <a:t> der Porten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tr-TR" sz="2000" dirty="0" err="1">
                          <a:effectLst/>
                        </a:rPr>
                        <a:t>İDT’lerde</a:t>
                      </a:r>
                      <a:r>
                        <a:rPr lang="tr-TR" sz="2000" dirty="0">
                          <a:effectLst/>
                        </a:rPr>
                        <a:t> Murakabe</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1938</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27892">
                <a:tc>
                  <a:txBody>
                    <a:bodyPr/>
                    <a:lstStyle/>
                    <a:p>
                      <a:pPr algn="just">
                        <a:lnSpc>
                          <a:spcPct val="115000"/>
                        </a:lnSpc>
                        <a:spcAft>
                          <a:spcPts val="0"/>
                        </a:spcAft>
                      </a:pPr>
                      <a:r>
                        <a:rPr lang="tr-TR" sz="2000">
                          <a:effectLst/>
                        </a:rPr>
                        <a:t>2</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2000" dirty="0" err="1">
                          <a:effectLst/>
                        </a:rPr>
                        <a:t>Max</a:t>
                      </a:r>
                      <a:r>
                        <a:rPr lang="tr-TR" sz="2000" dirty="0">
                          <a:effectLst/>
                        </a:rPr>
                        <a:t> </a:t>
                      </a:r>
                      <a:r>
                        <a:rPr lang="tr-TR" sz="2000" dirty="0" err="1">
                          <a:effectLst/>
                        </a:rPr>
                        <a:t>Von</a:t>
                      </a:r>
                      <a:r>
                        <a:rPr lang="tr-TR" sz="2000" dirty="0">
                          <a:effectLst/>
                        </a:rPr>
                        <a:t> der Porten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tr-TR" sz="2000" dirty="0">
                          <a:effectLst/>
                        </a:rPr>
                        <a:t>Genel Murakabe Heyeti Bürosunun Örgütlenmesi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1938</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27892">
                <a:tc>
                  <a:txBody>
                    <a:bodyPr/>
                    <a:lstStyle/>
                    <a:p>
                      <a:pPr algn="just">
                        <a:lnSpc>
                          <a:spcPct val="115000"/>
                        </a:lnSpc>
                        <a:spcAft>
                          <a:spcPts val="0"/>
                        </a:spcAft>
                      </a:pPr>
                      <a:r>
                        <a:rPr lang="tr-TR" sz="2000">
                          <a:effectLst/>
                        </a:rPr>
                        <a:t>3</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2000">
                          <a:effectLst/>
                        </a:rPr>
                        <a:t>Max Von der Porten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tr-TR" sz="2000" dirty="0">
                          <a:effectLst/>
                        </a:rPr>
                        <a:t>Özel ve Devlet Kesimi İşletmelerinin Kontrolü ve Islahı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1939</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27892">
                <a:tc>
                  <a:txBody>
                    <a:bodyPr/>
                    <a:lstStyle/>
                    <a:p>
                      <a:pPr algn="just">
                        <a:lnSpc>
                          <a:spcPct val="115000"/>
                        </a:lnSpc>
                        <a:spcAft>
                          <a:spcPts val="0"/>
                        </a:spcAft>
                      </a:pPr>
                      <a:r>
                        <a:rPr lang="tr-TR" sz="2000">
                          <a:effectLst/>
                        </a:rPr>
                        <a:t>4</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2000" dirty="0" err="1">
                          <a:effectLst/>
                        </a:rPr>
                        <a:t>Max</a:t>
                      </a:r>
                      <a:r>
                        <a:rPr lang="tr-TR" sz="2000" dirty="0">
                          <a:effectLst/>
                        </a:rPr>
                        <a:t> </a:t>
                      </a:r>
                      <a:r>
                        <a:rPr lang="tr-TR" sz="2000" dirty="0" err="1">
                          <a:effectLst/>
                        </a:rPr>
                        <a:t>Von</a:t>
                      </a:r>
                      <a:r>
                        <a:rPr lang="tr-TR" sz="2000" dirty="0">
                          <a:effectLst/>
                        </a:rPr>
                        <a:t> der Porten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tr-TR" sz="2000" dirty="0" err="1">
                          <a:effectLst/>
                        </a:rPr>
                        <a:t>İDT’lerin</a:t>
                      </a:r>
                      <a:r>
                        <a:rPr lang="tr-TR" sz="2000" dirty="0">
                          <a:effectLst/>
                        </a:rPr>
                        <a:t> Yönetim ve Murakabesindeki Gelişmeler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a:effectLst/>
                        </a:rPr>
                        <a:t>1939</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72177">
                <a:tc>
                  <a:txBody>
                    <a:bodyPr/>
                    <a:lstStyle/>
                    <a:p>
                      <a:pPr algn="just">
                        <a:lnSpc>
                          <a:spcPct val="115000"/>
                        </a:lnSpc>
                        <a:spcAft>
                          <a:spcPts val="0"/>
                        </a:spcAft>
                      </a:pPr>
                      <a:r>
                        <a:rPr lang="tr-TR" sz="2000">
                          <a:effectLst/>
                        </a:rPr>
                        <a:t>5</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2000">
                          <a:effectLst/>
                        </a:rPr>
                        <a:t>Max Von der Porten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tr-TR" sz="2000" dirty="0">
                          <a:effectLst/>
                        </a:rPr>
                        <a:t>Limited, </a:t>
                      </a:r>
                      <a:r>
                        <a:rPr lang="tr-TR" sz="2000" dirty="0" err="1">
                          <a:effectLst/>
                        </a:rPr>
                        <a:t>Komantid</a:t>
                      </a:r>
                      <a:r>
                        <a:rPr lang="tr-TR" sz="2000" dirty="0">
                          <a:effectLst/>
                        </a:rPr>
                        <a:t> ve Anonim Şirketlerin Kontrolü Hakkında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tr-TR" sz="2000" dirty="0">
                          <a:effectLst/>
                        </a:rPr>
                        <a:t>1939</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7" name="İçerik Yer Tutucusu 2"/>
          <p:cNvSpPr txBox="1">
            <a:spLocks/>
          </p:cNvSpPr>
          <p:nvPr/>
        </p:nvSpPr>
        <p:spPr>
          <a:xfrm>
            <a:off x="1268506" y="938119"/>
            <a:ext cx="10515600" cy="138822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tr-TR" sz="2400" dirty="0" err="1" smtClean="0"/>
              <a:t>İDT’lerin</a:t>
            </a:r>
            <a:r>
              <a:rPr lang="tr-TR" sz="2400" dirty="0" smtClean="0"/>
              <a:t> denetiminde yabancı uzmanların ve özellikle </a:t>
            </a:r>
            <a:r>
              <a:rPr lang="tr-TR" sz="2400" dirty="0" err="1" smtClean="0"/>
              <a:t>Max</a:t>
            </a:r>
            <a:r>
              <a:rPr lang="tr-TR" sz="2400" dirty="0" smtClean="0"/>
              <a:t> </a:t>
            </a:r>
            <a:r>
              <a:rPr lang="tr-TR" sz="2400" dirty="0" err="1" smtClean="0"/>
              <a:t>Von</a:t>
            </a:r>
            <a:r>
              <a:rPr lang="tr-TR" sz="2400" dirty="0" smtClean="0"/>
              <a:t> der </a:t>
            </a:r>
            <a:r>
              <a:rPr lang="tr-TR" sz="2400" dirty="0" err="1" smtClean="0"/>
              <a:t>Porten’in</a:t>
            </a:r>
            <a:r>
              <a:rPr lang="tr-TR" sz="2400" dirty="0" smtClean="0"/>
              <a:t> önemli bir yeri vardır. 1935-1939 yılları arasında Türkiye’de bulunan ve </a:t>
            </a:r>
            <a:r>
              <a:rPr lang="tr-TR" sz="2400" dirty="0" err="1" smtClean="0"/>
              <a:t>İDT’lerin</a:t>
            </a:r>
            <a:r>
              <a:rPr lang="tr-TR" sz="2400" dirty="0" smtClean="0"/>
              <a:t> reorganizasyonuyla ilgili çeşitli raporlar hazırlayan Porten özellikle denetim alanında (tablo 3) önemli çalışmalar yapmıştır (</a:t>
            </a:r>
            <a:r>
              <a:rPr lang="tr-TR" sz="2400" dirty="0" err="1" smtClean="0"/>
              <a:t>Güvemli</a:t>
            </a:r>
            <a:r>
              <a:rPr lang="tr-TR" sz="2400" dirty="0" smtClean="0"/>
              <a:t>, vd., 2018).</a:t>
            </a:r>
            <a:endParaRPr lang="tr-TR" sz="2400" dirty="0"/>
          </a:p>
        </p:txBody>
      </p:sp>
    </p:spTree>
    <p:extLst>
      <p:ext uri="{BB962C8B-B14F-4D97-AF65-F5344CB8AC3E}">
        <p14:creationId xmlns:p14="http://schemas.microsoft.com/office/powerpoint/2010/main" val="3279762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t>SONUÇ</a:t>
            </a:r>
            <a:endParaRPr lang="tr-TR" sz="2800" dirty="0"/>
          </a:p>
        </p:txBody>
      </p:sp>
      <p:sp>
        <p:nvSpPr>
          <p:cNvPr id="3" name="İçerik Yer Tutucusu 2"/>
          <p:cNvSpPr>
            <a:spLocks noGrp="1"/>
          </p:cNvSpPr>
          <p:nvPr>
            <p:ph idx="1"/>
          </p:nvPr>
        </p:nvSpPr>
        <p:spPr/>
        <p:txBody>
          <a:bodyPr/>
          <a:lstStyle/>
          <a:p>
            <a:pPr marL="0" indent="0">
              <a:buNone/>
            </a:pPr>
            <a:r>
              <a:rPr lang="tr-TR" dirty="0" smtClean="0"/>
              <a:t>1933-1939 </a:t>
            </a:r>
            <a:r>
              <a:rPr lang="tr-TR" dirty="0"/>
              <a:t>döneminde </a:t>
            </a:r>
            <a:r>
              <a:rPr lang="tr-TR" dirty="0" err="1"/>
              <a:t>İDT’ler</a:t>
            </a:r>
            <a:r>
              <a:rPr lang="tr-TR" dirty="0"/>
              <a:t> muhasebe teori ve uygulamalarında dominant unsur olarak karşımıza çıkmaktadır tespiti yapılabilir.</a:t>
            </a:r>
          </a:p>
          <a:p>
            <a:pPr marL="0" indent="0">
              <a:buNone/>
            </a:pPr>
            <a:endParaRPr lang="tr-TR" dirty="0"/>
          </a:p>
        </p:txBody>
      </p:sp>
    </p:spTree>
    <p:extLst>
      <p:ext uri="{BB962C8B-B14F-4D97-AF65-F5344CB8AC3E}">
        <p14:creationId xmlns:p14="http://schemas.microsoft.com/office/powerpoint/2010/main" val="6596806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	</a:t>
            </a:r>
            <a:r>
              <a:rPr lang="tr-TR" dirty="0" smtClean="0"/>
              <a:t>						Teşekkür Ederim.</a:t>
            </a:r>
            <a:endParaRPr lang="tr-TR" dirty="0"/>
          </a:p>
        </p:txBody>
      </p:sp>
    </p:spTree>
    <p:extLst>
      <p:ext uri="{BB962C8B-B14F-4D97-AF65-F5344CB8AC3E}">
        <p14:creationId xmlns:p14="http://schemas.microsoft.com/office/powerpoint/2010/main" val="2642862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465729"/>
            <a:ext cx="10515600" cy="4711234"/>
          </a:xfrm>
        </p:spPr>
        <p:txBody>
          <a:bodyPr>
            <a:normAutofit/>
          </a:bodyPr>
          <a:lstStyle/>
          <a:p>
            <a:pPr marL="0" indent="0">
              <a:buNone/>
            </a:pPr>
            <a:r>
              <a:rPr lang="tr-TR" sz="2500" dirty="0" smtClean="0"/>
              <a:t>Bu </a:t>
            </a:r>
            <a:r>
              <a:rPr lang="tr-TR" sz="2500" dirty="0"/>
              <a:t>süreçten önce 1930’larda sanayi kongresi toplanarak ülkenin sanayii ihtiyacı tespit edilmiş, </a:t>
            </a:r>
            <a:endParaRPr lang="tr-TR" sz="2500" dirty="0" smtClean="0"/>
          </a:p>
          <a:p>
            <a:pPr marL="0" indent="0">
              <a:buNone/>
            </a:pPr>
            <a:r>
              <a:rPr lang="tr-TR" sz="2500" dirty="0" smtClean="0"/>
              <a:t>sonrasında </a:t>
            </a:r>
            <a:r>
              <a:rPr lang="tr-TR" sz="2500" dirty="0"/>
              <a:t>ise zaten var olan iki bankanın (Ziraat ve İş bankaları) yanına holding yapısında Sümerbank ve Etibank oluşturulmuştur. </a:t>
            </a:r>
            <a:endParaRPr lang="tr-TR" sz="2500" dirty="0" smtClean="0"/>
          </a:p>
          <a:p>
            <a:pPr marL="0" indent="0">
              <a:buNone/>
            </a:pPr>
            <a:r>
              <a:rPr lang="tr-TR" sz="2500" dirty="0" smtClean="0"/>
              <a:t>Üçüncü </a:t>
            </a:r>
            <a:r>
              <a:rPr lang="tr-TR" sz="2500" dirty="0"/>
              <a:t>aşamada bu iki bankaya sanayi kuruluşlarının kurulması, yönetilmesi ve desteklenmesi görevleri verilmiştir. </a:t>
            </a:r>
            <a:endParaRPr lang="tr-TR" sz="2500" dirty="0" smtClean="0"/>
          </a:p>
          <a:p>
            <a:pPr marL="0" indent="0">
              <a:buNone/>
            </a:pPr>
            <a:r>
              <a:rPr lang="tr-TR" sz="2500" dirty="0" smtClean="0"/>
              <a:t>Bu </a:t>
            </a:r>
            <a:r>
              <a:rPr lang="tr-TR" sz="2500" dirty="0"/>
              <a:t>yapıların bünyesinde kurulan elliyi aşkın </a:t>
            </a:r>
            <a:r>
              <a:rPr lang="tr-TR" sz="2500" dirty="0" err="1"/>
              <a:t>İDT’nin</a:t>
            </a:r>
            <a:r>
              <a:rPr lang="tr-TR" sz="2500" dirty="0"/>
              <a:t> faaliyetlerinin sağlıklı yürütülebilmesi ve denetlenebilmesi için de arayışlara girilmiş ve 1938 yılına gelindiğinde işletme türlerine göre oluşturulan tip mali tabloların ve raporlama sistemlerinin oluşturulabilmesi için </a:t>
            </a:r>
            <a:r>
              <a:rPr lang="tr-TR" sz="2500" i="1" dirty="0"/>
              <a:t>3460 sayılı yasa </a:t>
            </a:r>
            <a:r>
              <a:rPr lang="tr-TR" sz="2500" dirty="0"/>
              <a:t>çıkartılarak, bu kurumların TBMM adına denetlenebilmesi için yeni bir kurum (</a:t>
            </a:r>
            <a:r>
              <a:rPr lang="tr-TR" sz="2500" i="1" dirty="0"/>
              <a:t>Umumi Murakabe Heyeti</a:t>
            </a:r>
            <a:r>
              <a:rPr lang="tr-TR" sz="2500" dirty="0"/>
              <a:t>) ve yöntem geliştirilmiştir.</a:t>
            </a:r>
          </a:p>
          <a:p>
            <a:endParaRPr lang="tr-TR" dirty="0"/>
          </a:p>
        </p:txBody>
      </p:sp>
    </p:spTree>
    <p:extLst>
      <p:ext uri="{BB962C8B-B14F-4D97-AF65-F5344CB8AC3E}">
        <p14:creationId xmlns:p14="http://schemas.microsoft.com/office/powerpoint/2010/main" val="2945212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532965"/>
            <a:ext cx="10515600" cy="4643998"/>
          </a:xfrm>
        </p:spPr>
        <p:txBody>
          <a:bodyPr>
            <a:noAutofit/>
          </a:bodyPr>
          <a:lstStyle/>
          <a:p>
            <a:pPr marL="268288" indent="-268288" algn="just">
              <a:buNone/>
            </a:pPr>
            <a:r>
              <a:rPr lang="tr-TR" sz="2400" dirty="0" smtClean="0"/>
              <a:t>Kurtuluş savaşı sonrası Ankara hükümeti ekonomiye verdiği önemin gereği olarak daha Cumhuriyet ilan edilmeden 1923 yılı başlarında (17 Şubat – 4 Mart 1923) İzmir İktisat kongresini toplayarak ekonomik altyapı için yapılabilecekleri ortaya koymaya çalışmıştır. 1925’te devlet işletmeleri için çatı kuruluşu olarak Osmanlı’dan devralınan şirketleri hem ekonomik hem de yönetsel olarak işletme ve geliştirme amaçlı Sanayi ve </a:t>
            </a:r>
            <a:r>
              <a:rPr lang="tr-TR" sz="2400" dirty="0" err="1" smtClean="0"/>
              <a:t>Maadin</a:t>
            </a:r>
            <a:r>
              <a:rPr lang="tr-TR" sz="2400" dirty="0" smtClean="0"/>
              <a:t> Bankası kurulmuş, beklenilen fayda sağlanamadığı için ilgili işletmeler 1932’de Devlet Sanayi Ofisi’ne devredilmiş ve bu kuruluşları desteklemesi için de Sanayi ve Kredi Bankası kurulmuştur. </a:t>
            </a:r>
          </a:p>
          <a:p>
            <a:pPr marL="268288" indent="-268288" algn="just">
              <a:buNone/>
            </a:pPr>
            <a:r>
              <a:rPr lang="tr-TR" sz="2400" dirty="0" smtClean="0"/>
              <a:t>Bu </a:t>
            </a:r>
            <a:r>
              <a:rPr lang="tr-TR" sz="2400" dirty="0"/>
              <a:t>süreçte elde edilen deneyimlerle devlete ait işletmelerin holding mantığıyla çatı bankalar tarafından sahiplenilmesi ve yönetilmesi gerektiği düşünülerek önce Sümerbank ve sonrasında da Etibank kurulmuştur. Atatürk devlete ait iktisadi teşekkülleri bankacılıkla birlikte ele alarak (</a:t>
            </a:r>
            <a:r>
              <a:rPr lang="tr-TR" sz="2400" dirty="0" err="1"/>
              <a:t>Güvemli</a:t>
            </a:r>
            <a:r>
              <a:rPr lang="tr-TR" sz="2400" dirty="0"/>
              <a:t>, </a:t>
            </a:r>
            <a:r>
              <a:rPr lang="tr-TR" sz="2400" dirty="0" smtClean="0"/>
              <a:t>vd., </a:t>
            </a:r>
            <a:r>
              <a:rPr lang="tr-TR" sz="2400" dirty="0"/>
              <a:t>2018, s. 672) sanayi ve finans işbirliğini en baştan kurgulamıştır</a:t>
            </a:r>
            <a:r>
              <a:rPr lang="tr-TR" sz="2400" dirty="0" smtClean="0"/>
              <a:t>.</a:t>
            </a:r>
            <a:endParaRPr lang="tr-TR" sz="2400" dirty="0"/>
          </a:p>
        </p:txBody>
      </p:sp>
    </p:spTree>
    <p:extLst>
      <p:ext uri="{BB962C8B-B14F-4D97-AF65-F5344CB8AC3E}">
        <p14:creationId xmlns:p14="http://schemas.microsoft.com/office/powerpoint/2010/main" val="345301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83341"/>
            <a:ext cx="10515600" cy="4993623"/>
          </a:xfrm>
        </p:spPr>
        <p:txBody>
          <a:bodyPr>
            <a:normAutofit/>
          </a:bodyPr>
          <a:lstStyle/>
          <a:p>
            <a:pPr marL="0" indent="0">
              <a:buNone/>
            </a:pPr>
            <a:r>
              <a:rPr lang="tr-TR" dirty="0" smtClean="0"/>
              <a:t>Kurulan </a:t>
            </a:r>
            <a:r>
              <a:rPr lang="tr-TR" dirty="0"/>
              <a:t>genç Cumhuriyet, öncelikle temel yasa ve kuruluşları oluştururken ekonomiyle ilgili olarak dört temel başlık öne </a:t>
            </a:r>
            <a:r>
              <a:rPr lang="tr-TR" dirty="0" smtClean="0"/>
              <a:t>çıkmıştır;</a:t>
            </a:r>
            <a:endParaRPr lang="tr-TR" dirty="0"/>
          </a:p>
          <a:p>
            <a:r>
              <a:rPr lang="tr-TR" dirty="0"/>
              <a:t>Birincisi 1930’lara gelindiğinde önce Sanayi Kongresini (1930) toplayarak </a:t>
            </a:r>
            <a:r>
              <a:rPr lang="tr-TR" i="1" dirty="0"/>
              <a:t>ülkenin sanayi ihtiyacını tespit </a:t>
            </a:r>
            <a:r>
              <a:rPr lang="tr-TR" i="1" dirty="0" smtClean="0"/>
              <a:t>edilmesi</a:t>
            </a:r>
            <a:r>
              <a:rPr lang="tr-TR" dirty="0" smtClean="0"/>
              <a:t>, </a:t>
            </a:r>
            <a:endParaRPr lang="tr-TR" dirty="0"/>
          </a:p>
          <a:p>
            <a:r>
              <a:rPr lang="tr-TR" dirty="0"/>
              <a:t>İkincisi daha önce kurulmuş olan iki bankanın (Ziraat ve İş bankası) yanına Sümerbank ve Etibank’ın kurularak bu bankaların </a:t>
            </a:r>
            <a:r>
              <a:rPr lang="tr-TR" i="1" dirty="0"/>
              <a:t>holding yapısında </a:t>
            </a:r>
            <a:r>
              <a:rPr lang="tr-TR" dirty="0"/>
              <a:t>kullanılmasıdır. </a:t>
            </a:r>
            <a:endParaRPr lang="tr-TR" dirty="0" smtClean="0"/>
          </a:p>
          <a:p>
            <a:r>
              <a:rPr lang="tr-TR" dirty="0" smtClean="0"/>
              <a:t>Üçüncüsü </a:t>
            </a:r>
            <a:r>
              <a:rPr lang="tr-TR" dirty="0"/>
              <a:t>Sümerbank’ın ve Etibank’ın oluşturduğu </a:t>
            </a:r>
            <a:r>
              <a:rPr lang="tr-TR" dirty="0" smtClean="0"/>
              <a:t>ve </a:t>
            </a:r>
            <a:r>
              <a:rPr lang="tr-TR" dirty="0"/>
              <a:t>İktisadi Devlet Teşekkülleri (İDT) olarak anılan </a:t>
            </a:r>
            <a:r>
              <a:rPr lang="tr-TR" i="1" dirty="0"/>
              <a:t>50’yi aşkın sanayi kuruluşunun kurulması ve işletmeye geçilmesi </a:t>
            </a:r>
            <a:r>
              <a:rPr lang="tr-TR" dirty="0"/>
              <a:t>sürecidir</a:t>
            </a:r>
            <a:r>
              <a:rPr lang="tr-TR" dirty="0" smtClean="0"/>
              <a:t>.</a:t>
            </a:r>
            <a:endParaRPr lang="tr-TR" dirty="0"/>
          </a:p>
        </p:txBody>
      </p:sp>
    </p:spTree>
    <p:extLst>
      <p:ext uri="{BB962C8B-B14F-4D97-AF65-F5344CB8AC3E}">
        <p14:creationId xmlns:p14="http://schemas.microsoft.com/office/powerpoint/2010/main" val="828548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83341"/>
            <a:ext cx="10515600" cy="4993623"/>
          </a:xfrm>
        </p:spPr>
        <p:txBody>
          <a:bodyPr>
            <a:normAutofit/>
          </a:bodyPr>
          <a:lstStyle/>
          <a:p>
            <a:r>
              <a:rPr lang="tr-TR" dirty="0" smtClean="0"/>
              <a:t>Dördüncü </a:t>
            </a:r>
            <a:r>
              <a:rPr lang="tr-TR" dirty="0"/>
              <a:t>aşama ise muhasebe ve denetimi yakından ilgilendiren bu bankalar ve özellikle sanayi kuruluşlarının muhasebe sistemlerinin bir nevi standartlaştırılması, işletme türlerine göre oluşturulan standart mali tabloların ve raporlama sistemlerine geçişin sağlanması amacıyla </a:t>
            </a:r>
            <a:r>
              <a:rPr lang="tr-TR" i="1" dirty="0"/>
              <a:t>3460 sayılı Sermayesinin Tamamı Devlet Tarafından Verilmek Suretiyle Kurulan İktisadi Teşekküllerin </a:t>
            </a:r>
            <a:r>
              <a:rPr lang="tr-TR" i="1" dirty="0" err="1"/>
              <a:t>Teşkilatiyle</a:t>
            </a:r>
            <a:r>
              <a:rPr lang="tr-TR" i="1" dirty="0"/>
              <a:t> İdare ve Murakabeleri Hakkında Kanun’la Başvekalet Umumi Murakabe Heyeti </a:t>
            </a:r>
            <a:r>
              <a:rPr lang="tr-TR" dirty="0"/>
              <a:t>(Başbakanlık Yüksek Denetleme Kurulu)’</a:t>
            </a:r>
            <a:r>
              <a:rPr lang="tr-TR" dirty="0" err="1"/>
              <a:t>nin</a:t>
            </a:r>
            <a:r>
              <a:rPr lang="tr-TR" dirty="0"/>
              <a:t> oluşturulmasıdır. </a:t>
            </a:r>
          </a:p>
        </p:txBody>
      </p:sp>
    </p:spTree>
    <p:extLst>
      <p:ext uri="{BB962C8B-B14F-4D97-AF65-F5344CB8AC3E}">
        <p14:creationId xmlns:p14="http://schemas.microsoft.com/office/powerpoint/2010/main" val="385723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İKTİSADİ DEVLET TEŞEKKÜLLERİ (İDT)</a:t>
            </a:r>
            <a:endParaRPr lang="tr-TR" sz="2800" dirty="0"/>
          </a:p>
        </p:txBody>
      </p:sp>
      <p:sp>
        <p:nvSpPr>
          <p:cNvPr id="3" name="İçerik Yer Tutucusu 2"/>
          <p:cNvSpPr>
            <a:spLocks noGrp="1"/>
          </p:cNvSpPr>
          <p:nvPr>
            <p:ph idx="1"/>
          </p:nvPr>
        </p:nvSpPr>
        <p:spPr>
          <a:xfrm>
            <a:off x="838200" y="1559859"/>
            <a:ext cx="10515600" cy="4617104"/>
          </a:xfrm>
        </p:spPr>
        <p:txBody>
          <a:bodyPr>
            <a:normAutofit/>
          </a:bodyPr>
          <a:lstStyle/>
          <a:p>
            <a:pPr marL="268288" indent="-268288" algn="just">
              <a:buNone/>
            </a:pPr>
            <a:r>
              <a:rPr lang="tr-TR" sz="2500" dirty="0" smtClean="0"/>
              <a:t>Gelişmiş ve gelişmekte olan ülkelerde kalkınmanın önemli araçlarından birisi olan (Güner, 1978) </a:t>
            </a:r>
            <a:r>
              <a:rPr lang="tr-TR" sz="2500" dirty="0" err="1" smtClean="0"/>
              <a:t>İDT’ler</a:t>
            </a:r>
            <a:r>
              <a:rPr lang="tr-TR" sz="2500" dirty="0" smtClean="0"/>
              <a:t> yapı olarak ilk defa Cumhuriyet döneminde değil Tanzimat döneminde Osmanlı’da ortaya çıkan bir yapıdır.</a:t>
            </a:r>
          </a:p>
          <a:p>
            <a:pPr marL="268288" indent="-268288" algn="just">
              <a:buNone/>
            </a:pPr>
            <a:r>
              <a:rPr lang="tr-TR" sz="2500" dirty="0" smtClean="0"/>
              <a:t>(Tekstil sektöründe 1835 Feshane, İzmit, 1845 </a:t>
            </a:r>
            <a:r>
              <a:rPr lang="tr-TR" sz="2500" dirty="0" err="1" smtClean="0"/>
              <a:t>Hereke</a:t>
            </a:r>
            <a:r>
              <a:rPr lang="tr-TR" sz="2500" dirty="0" smtClean="0"/>
              <a:t>, 1850 Bakırköy; 1892’de Yıldız Çini, 1910 Beykoz Askeri </a:t>
            </a:r>
            <a:r>
              <a:rPr lang="tr-TR" sz="2500" dirty="0" err="1" smtClean="0"/>
              <a:t>Techizat</a:t>
            </a:r>
            <a:r>
              <a:rPr lang="tr-TR" sz="2500" dirty="0" smtClean="0"/>
              <a:t> fabrikalarının yanında 1843’te </a:t>
            </a:r>
            <a:r>
              <a:rPr lang="tr-TR" sz="2500" dirty="0" err="1" smtClean="0"/>
              <a:t>Fevaidi</a:t>
            </a:r>
            <a:r>
              <a:rPr lang="tr-TR" sz="2500" dirty="0" smtClean="0"/>
              <a:t> Osmaniye denizyolu işletmesi, 1863 Emniyet Sandığı, 1882 Menafi sandıkları, 1888’de Ziraat bankası finans alanında oluşturulmuş dönemin bir nevi </a:t>
            </a:r>
            <a:r>
              <a:rPr lang="tr-TR" sz="2500" dirty="0" err="1" smtClean="0"/>
              <a:t>İDT’leridir</a:t>
            </a:r>
            <a:r>
              <a:rPr lang="tr-TR" sz="2500" dirty="0" smtClean="0"/>
              <a:t>).</a:t>
            </a:r>
          </a:p>
          <a:p>
            <a:pPr marL="268288" indent="-268288" algn="just">
              <a:buNone/>
            </a:pPr>
            <a:r>
              <a:rPr lang="tr-TR" sz="2500" dirty="0" smtClean="0"/>
              <a:t>Cumhuriyet döneminde 1933’e kadar Osmanlıdan devralınan işletmelerin işletilmesinin yanında yeni İDT kurulmamıştır (Güner, 1978). </a:t>
            </a:r>
          </a:p>
          <a:p>
            <a:endParaRPr lang="tr-TR" dirty="0"/>
          </a:p>
        </p:txBody>
      </p:sp>
    </p:spTree>
    <p:extLst>
      <p:ext uri="{BB962C8B-B14F-4D97-AF65-F5344CB8AC3E}">
        <p14:creationId xmlns:p14="http://schemas.microsoft.com/office/powerpoint/2010/main" val="3541769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486275"/>
          </a:xfrm>
        </p:spPr>
        <p:txBody>
          <a:bodyPr>
            <a:normAutofit lnSpcReduction="10000"/>
          </a:bodyPr>
          <a:lstStyle/>
          <a:p>
            <a:pPr marL="268288" indent="-268288">
              <a:buNone/>
            </a:pPr>
            <a:r>
              <a:rPr lang="tr-TR" sz="2400" dirty="0" smtClean="0"/>
              <a:t>Öncelikle yatırım ortamının iyileştirilmesine çalışılmış, Teşvik-i Sanayi Kanunu çıkartılmış, özel teşebbüsün gerekli sanayi kuruluşlarını oluşturması beklenmiştir (1925’te Nuri Şeker’in Uşak Şeker Fabrikasını kurması gibi). </a:t>
            </a:r>
          </a:p>
          <a:p>
            <a:pPr marL="268288" indent="-268288">
              <a:buNone/>
            </a:pPr>
            <a:r>
              <a:rPr lang="tr-TR" sz="2400" dirty="0" smtClean="0"/>
              <a:t>Ancak özel girişimcilerin yeterince sermaye ve bilgi birikimlerinin ve en önemlisi girişimcilik deneyimlerinin olmaması ve sonrasında Dünya çapında etkisini gösteren Büyük Buhranın çıkması devletin politika değişikliğine gitmesini gerektirmiş ve ülkede gerekli olan temel sanayi kuruluşlarının planlı bir şekilde ve yurt sathına dağıtılmış olarak devletçe kurulmasını gerektirmiştir. </a:t>
            </a:r>
          </a:p>
          <a:p>
            <a:pPr marL="268288" indent="-268288">
              <a:buNone/>
            </a:pPr>
            <a:r>
              <a:rPr lang="tr-TR" sz="2400" dirty="0" smtClean="0"/>
              <a:t>Bu çerçevede 1930 yılında yukarıda da belirtildiği gibi öncelikle sanayi sayımı yapılmış, ihtiyaçlar belirlenmiş ve ihtiyaçların planlı bir şekilde karşılanabilmesi için de bu günkü holding mantığına uygun olarak 1933’te Sümerbank ve 1935’te de Etibank oluşturulmuş, bu kuruluşlara diğer ihtiyaç duyulan yapıları kurmaları, desteklemeleri ve yönetmeleri misyonu yüklenmiştir.</a:t>
            </a:r>
            <a:endParaRPr lang="tr-TR" sz="2400" dirty="0"/>
          </a:p>
        </p:txBody>
      </p:sp>
    </p:spTree>
    <p:extLst>
      <p:ext uri="{BB962C8B-B14F-4D97-AF65-F5344CB8AC3E}">
        <p14:creationId xmlns:p14="http://schemas.microsoft.com/office/powerpoint/2010/main" val="14647776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TotalTime>
  <Words>3601</Words>
  <Application>Microsoft Office PowerPoint</Application>
  <PresentationFormat>Geniş ekran</PresentationFormat>
  <Paragraphs>188</Paragraphs>
  <Slides>37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37</vt:i4>
      </vt:variant>
    </vt:vector>
  </HeadingPairs>
  <TitlesOfParts>
    <vt:vector size="42" baseType="lpstr">
      <vt:lpstr>Arial</vt:lpstr>
      <vt:lpstr>Calibri</vt:lpstr>
      <vt:lpstr>Calibri Light</vt:lpstr>
      <vt:lpstr>Times New Roman</vt:lpstr>
      <vt:lpstr>Office Teması</vt:lpstr>
      <vt:lpstr>CUMHURİYET’İN BÜYÜK SANAYİ HAMLESİ OLAN İKTİSADİ DEVLET TEŞEKKÜLLERİ İLE MUHASEBE DÜŞÜNCESİNDE YAŞANAN BÜYÜK DEĞİŞİM</vt:lpstr>
      <vt:lpstr>PowerPoint Sunusu</vt:lpstr>
      <vt:lpstr>PowerPoint Sunusu</vt:lpstr>
      <vt:lpstr>PowerPoint Sunusu</vt:lpstr>
      <vt:lpstr>PowerPoint Sunusu</vt:lpstr>
      <vt:lpstr>PowerPoint Sunusu</vt:lpstr>
      <vt:lpstr>PowerPoint Sunusu</vt:lpstr>
      <vt:lpstr>İKTİSADİ DEVLET TEŞEKKÜLLERİ (İDT)</vt:lpstr>
      <vt:lpstr>PowerPoint Sunusu</vt:lpstr>
      <vt:lpstr>PowerPoint Sunusu</vt:lpstr>
      <vt:lpstr>PowerPoint Sunusu</vt:lpstr>
      <vt:lpstr>PowerPoint Sunusu</vt:lpstr>
      <vt:lpstr>PowerPoint Sunusu</vt:lpstr>
      <vt:lpstr>PowerPoint Sunusu</vt:lpstr>
      <vt:lpstr>PowerPoint Sunusu</vt:lpstr>
      <vt:lpstr>İDT’LERİN TÜRK MUHASEBE SİSTEMİNDEKİ ÖNCÜLÜĞÜ</vt:lpstr>
      <vt:lpstr> Kurumsal Muhasebe Sistemi Kurma Çabaları</vt:lpstr>
      <vt:lpstr>Düzenli ve Karşılaştırılabilir Mali Tablo (Bilanço, Kar Zarar Tablosu) Düzenleme Alışkanlığının Yerleşmesi Çabaları</vt:lpstr>
      <vt:lpstr>PowerPoint Sunusu</vt:lpstr>
      <vt:lpstr>PowerPoint Sunusu</vt:lpstr>
      <vt:lpstr>PowerPoint Sunusu</vt:lpstr>
      <vt:lpstr>Maliyet Muhasebesi Kavramının Gelişimine Katkılar</vt:lpstr>
      <vt:lpstr>Yönetim Muhasebesinin Doğuşunu Hazırlamaları</vt:lpstr>
      <vt:lpstr>Yönetim Muhasebesinin Doğuşunu Hazırlamaları</vt:lpstr>
      <vt:lpstr>Yönetim Muhasebesinin Doğuşunu Hazırlamaları</vt:lpstr>
      <vt:lpstr>Yönetim Muhasebesinin Doğuşunu Hazırlamaları</vt:lpstr>
      <vt:lpstr>Muhasebe Okulu İşlevi</vt:lpstr>
      <vt:lpstr>Muhasebe Okulu İşlevi</vt:lpstr>
      <vt:lpstr>Muhasebe Okulu İşlevi</vt:lpstr>
      <vt:lpstr>Tablo 1: Muhasebe Düzeniyle İlgili Olarak Yabancı Uzmanların Hazırlamış Oldukları Rapor Örnekleri</vt:lpstr>
      <vt:lpstr>Tablo 2: Muhasebe Düzeniyle İlgili Olarak Türk Uzmanların Hazırlamış Oldukları Rapor Örnekleri</vt:lpstr>
      <vt:lpstr>Ülkede Muhasebe Denetiminin Gelişmesinde Öncülüğü</vt:lpstr>
      <vt:lpstr>Ülkede Muhasebe Denetiminin Gelişmesinde Öncülüğü</vt:lpstr>
      <vt:lpstr>PowerPoint Sunusu</vt:lpstr>
      <vt:lpstr>PowerPoint Sunusu</vt:lpstr>
      <vt:lpstr>SONUÇ</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CUMHURİYET’İN BÜYÜK SANAYİ HAMLESİ OLAN İKTİSADİ DEVLET TEŞEKKÜLLERİ İLE MUHASEBE DÜŞÜNCESİNDE YAŞANAN BÜYÜK DEĞİŞİM</dc:title>
  <dc:creator>Windows Kullanıcısı</dc:creator>
  <cp:lastModifiedBy>Windows Kullanıcısı</cp:lastModifiedBy>
  <cp:revision>19</cp:revision>
  <cp:lastPrinted>2018-10-06T05:17:13Z</cp:lastPrinted>
  <dcterms:created xsi:type="dcterms:W3CDTF">2018-10-05T20:17:30Z</dcterms:created>
  <dcterms:modified xsi:type="dcterms:W3CDTF">2018-10-06T11:12:40Z</dcterms:modified>
</cp:coreProperties>
</file>