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6" r:id="rId1"/>
  </p:sldMasterIdLst>
  <p:notesMasterIdLst>
    <p:notesMasterId r:id="rId21"/>
  </p:notesMasterIdLst>
  <p:handoutMasterIdLst>
    <p:handoutMasterId r:id="rId22"/>
  </p:handoutMasterIdLst>
  <p:sldIdLst>
    <p:sldId id="267" r:id="rId2"/>
    <p:sldId id="506" r:id="rId3"/>
    <p:sldId id="509" r:id="rId4"/>
    <p:sldId id="494" r:id="rId5"/>
    <p:sldId id="488" r:id="rId6"/>
    <p:sldId id="507" r:id="rId7"/>
    <p:sldId id="492" r:id="rId8"/>
    <p:sldId id="505" r:id="rId9"/>
    <p:sldId id="496" r:id="rId10"/>
    <p:sldId id="497" r:id="rId11"/>
    <p:sldId id="498" r:id="rId12"/>
    <p:sldId id="499" r:id="rId13"/>
    <p:sldId id="500" r:id="rId14"/>
    <p:sldId id="501" r:id="rId15"/>
    <p:sldId id="502" r:id="rId16"/>
    <p:sldId id="508" r:id="rId17"/>
    <p:sldId id="510" r:id="rId18"/>
    <p:sldId id="504" r:id="rId19"/>
    <p:sldId id="503" r:id="rId20"/>
  </p:sldIdLst>
  <p:sldSz cx="9144000" cy="6858000" type="letter"/>
  <p:notesSz cx="7053263"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1493">
          <p15:clr>
            <a:srgbClr val="A4A3A4"/>
          </p15:clr>
        </p15:guide>
        <p15:guide id="2" orient="horz" pos="295">
          <p15:clr>
            <a:srgbClr val="A4A3A4"/>
          </p15:clr>
        </p15:guide>
        <p15:guide id="3" orient="horz" pos="850">
          <p15:clr>
            <a:srgbClr val="A4A3A4"/>
          </p15:clr>
        </p15:guide>
        <p15:guide id="4" orient="horz" pos="2784">
          <p15:clr>
            <a:srgbClr val="A4A3A4"/>
          </p15:clr>
        </p15:guide>
        <p15:guide id="5" pos="2880">
          <p15:clr>
            <a:srgbClr val="A4A3A4"/>
          </p15:clr>
        </p15:guide>
        <p15:guide id="6" orient="horz" pos="1991">
          <p15:clr>
            <a:srgbClr val="A4A3A4"/>
          </p15:clr>
        </p15:guide>
        <p15:guide id="7" orient="horz" pos="393">
          <p15:clr>
            <a:srgbClr val="A4A3A4"/>
          </p15:clr>
        </p15:guide>
        <p15:guide id="8" orient="horz" pos="1133">
          <p15:clr>
            <a:srgbClr val="A4A3A4"/>
          </p15:clr>
        </p15:guide>
        <p15:guide id="9" orient="horz" pos="3712">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this Gould" initials="SG" lastIdx="16" clrIdx="0">
    <p:extLst/>
  </p:cmAuthor>
  <p:cmAuthor id="2" name="Giancarlo Attolini" initials="GA" lastIdx="1" clrIdx="1"/>
  <p:cmAuthor id="3" name="Paul Thompson" initials="P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229"/>
    <a:srgbClr val="0000FF"/>
    <a:srgbClr val="12A9D9"/>
    <a:srgbClr val="013C80"/>
    <a:srgbClr val="2D8EC2"/>
    <a:srgbClr val="1A276D"/>
    <a:srgbClr val="68B133"/>
    <a:srgbClr val="168136"/>
    <a:srgbClr val="D53D20"/>
    <a:srgbClr val="E58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5961" autoAdjust="0"/>
  </p:normalViewPr>
  <p:slideViewPr>
    <p:cSldViewPr showGuides="1">
      <p:cViewPr varScale="1">
        <p:scale>
          <a:sx n="100" d="100"/>
          <a:sy n="100" d="100"/>
        </p:scale>
        <p:origin x="828" y="84"/>
      </p:cViewPr>
      <p:guideLst>
        <p:guide orient="horz" pos="1493"/>
        <p:guide orient="horz" pos="295"/>
        <p:guide orient="horz" pos="850"/>
        <p:guide orient="horz" pos="2784"/>
        <p:guide pos="2880"/>
        <p:guide orient="horz" pos="1991"/>
        <p:guide orient="horz" pos="393"/>
        <p:guide orient="horz" pos="1133"/>
        <p:guide orient="horz" pos="3712"/>
      </p:guideLst>
    </p:cSldViewPr>
  </p:slideViewPr>
  <p:outlineViewPr>
    <p:cViewPr>
      <p:scale>
        <a:sx n="33" d="100"/>
        <a:sy n="33" d="100"/>
      </p:scale>
      <p:origin x="0" y="-417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9" d="100"/>
          <a:sy n="89" d="100"/>
        </p:scale>
        <p:origin x="-3024" y="-120"/>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88" tIns="46744" rIns="93488" bIns="46744" rtlCol="0"/>
          <a:lstStyle>
            <a:lvl1pPr algn="l">
              <a:defRPr sz="1200"/>
            </a:lvl1pPr>
          </a:lstStyle>
          <a:p>
            <a:endParaRPr lang="en-US" dirty="0"/>
          </a:p>
        </p:txBody>
      </p:sp>
      <p:sp>
        <p:nvSpPr>
          <p:cNvPr id="3" name="Date Placeholder 2"/>
          <p:cNvSpPr>
            <a:spLocks noGrp="1"/>
          </p:cNvSpPr>
          <p:nvPr>
            <p:ph type="dt" sz="quarter" idx="1"/>
          </p:nvPr>
        </p:nvSpPr>
        <p:spPr>
          <a:xfrm>
            <a:off x="3995218" y="0"/>
            <a:ext cx="3056414" cy="465455"/>
          </a:xfrm>
          <a:prstGeom prst="rect">
            <a:avLst/>
          </a:prstGeom>
        </p:spPr>
        <p:txBody>
          <a:bodyPr vert="horz" lIns="93488" tIns="46744" rIns="93488" bIns="46744" rtlCol="0"/>
          <a:lstStyle>
            <a:lvl1pPr algn="r">
              <a:defRPr sz="1200"/>
            </a:lvl1pPr>
          </a:lstStyle>
          <a:p>
            <a:fld id="{E59631CD-49ED-487D-848E-8B3A75A365D2}" type="datetimeFigureOut">
              <a:rPr lang="en-US" smtClean="0"/>
              <a:t>6/2/2016</a:t>
            </a:fld>
            <a:endParaRPr lang="en-US" dirty="0"/>
          </a:p>
        </p:txBody>
      </p:sp>
      <p:sp>
        <p:nvSpPr>
          <p:cNvPr id="4" name="Footer Placeholder 3"/>
          <p:cNvSpPr>
            <a:spLocks noGrp="1"/>
          </p:cNvSpPr>
          <p:nvPr>
            <p:ph type="ftr" sz="quarter" idx="2"/>
          </p:nvPr>
        </p:nvSpPr>
        <p:spPr>
          <a:xfrm>
            <a:off x="0" y="8842030"/>
            <a:ext cx="3056414" cy="465455"/>
          </a:xfrm>
          <a:prstGeom prst="rect">
            <a:avLst/>
          </a:prstGeom>
        </p:spPr>
        <p:txBody>
          <a:bodyPr vert="horz" lIns="93488" tIns="46744" rIns="93488" bIns="467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8" y="8842030"/>
            <a:ext cx="3056414" cy="465455"/>
          </a:xfrm>
          <a:prstGeom prst="rect">
            <a:avLst/>
          </a:prstGeom>
        </p:spPr>
        <p:txBody>
          <a:bodyPr vert="horz" lIns="93488" tIns="46744" rIns="93488" bIns="46744" rtlCol="0" anchor="b"/>
          <a:lstStyle>
            <a:lvl1pPr algn="r">
              <a:defRPr sz="1200"/>
            </a:lvl1pPr>
          </a:lstStyle>
          <a:p>
            <a:fld id="{74A55AE1-DB82-4F66-8ED3-6A1F6B441C41}" type="slidenum">
              <a:rPr lang="en-US" smtClean="0"/>
              <a:t>‹#›</a:t>
            </a:fld>
            <a:endParaRPr lang="en-US" dirty="0"/>
          </a:p>
        </p:txBody>
      </p:sp>
    </p:spTree>
    <p:extLst>
      <p:ext uri="{BB962C8B-B14F-4D97-AF65-F5344CB8AC3E}">
        <p14:creationId xmlns:p14="http://schemas.microsoft.com/office/powerpoint/2010/main" val="3128352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88" tIns="46744" rIns="93488" bIns="46744" rtlCol="0"/>
          <a:lstStyle>
            <a:lvl1pPr algn="l">
              <a:defRPr sz="1200">
                <a:ea typeface="ヒラギノ角ゴ Pro W3" charset="-128"/>
                <a:cs typeface="ヒラギノ角ゴ Pro W3" charset="-128"/>
              </a:defRPr>
            </a:lvl1pPr>
          </a:lstStyle>
          <a:p>
            <a:pPr>
              <a:defRPr/>
            </a:pPr>
            <a:endParaRPr lang="en-US" dirty="0"/>
          </a:p>
        </p:txBody>
      </p:sp>
      <p:sp>
        <p:nvSpPr>
          <p:cNvPr id="3" name="Date Placeholder 2"/>
          <p:cNvSpPr>
            <a:spLocks noGrp="1"/>
          </p:cNvSpPr>
          <p:nvPr>
            <p:ph type="dt" idx="1"/>
          </p:nvPr>
        </p:nvSpPr>
        <p:spPr>
          <a:xfrm>
            <a:off x="3995218" y="0"/>
            <a:ext cx="3056414" cy="465455"/>
          </a:xfrm>
          <a:prstGeom prst="rect">
            <a:avLst/>
          </a:prstGeom>
        </p:spPr>
        <p:txBody>
          <a:bodyPr vert="horz" wrap="square" lIns="93488" tIns="46744" rIns="93488" bIns="46744" numCol="1" anchor="t" anchorCtr="0" compatLnSpc="1">
            <a:prstTxWarp prst="textNoShape">
              <a:avLst/>
            </a:prstTxWarp>
          </a:bodyPr>
          <a:lstStyle>
            <a:lvl1pPr algn="r">
              <a:defRPr sz="1200"/>
            </a:lvl1pPr>
          </a:lstStyle>
          <a:p>
            <a:pPr>
              <a:defRPr/>
            </a:pPr>
            <a:fld id="{B12CF44F-EFC8-E748-80EB-4ED396B872D8}" type="datetime1">
              <a:rPr lang="en-US"/>
              <a:pPr>
                <a:defRPr/>
              </a:pPr>
              <a:t>6/2/2016</a:t>
            </a:fld>
            <a:endParaRPr lang="en-US" dirty="0"/>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3488" tIns="46744" rIns="93488" bIns="46744" rtlCol="0" anchor="ctr"/>
          <a:lstStyle/>
          <a:p>
            <a:pPr lvl="0"/>
            <a:endParaRPr lang="en-US" noProof="0" dirty="0"/>
          </a:p>
        </p:txBody>
      </p:sp>
      <p:sp>
        <p:nvSpPr>
          <p:cNvPr id="5" name="Notes Placeholder 4"/>
          <p:cNvSpPr>
            <a:spLocks noGrp="1"/>
          </p:cNvSpPr>
          <p:nvPr>
            <p:ph type="body" sz="quarter" idx="3"/>
          </p:nvPr>
        </p:nvSpPr>
        <p:spPr>
          <a:xfrm>
            <a:off x="705328" y="4421824"/>
            <a:ext cx="5642610" cy="4189095"/>
          </a:xfrm>
          <a:prstGeom prst="rect">
            <a:avLst/>
          </a:prstGeom>
        </p:spPr>
        <p:txBody>
          <a:bodyPr vert="horz" lIns="93488" tIns="46744" rIns="93488" bIns="4674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56414" cy="465455"/>
          </a:xfrm>
          <a:prstGeom prst="rect">
            <a:avLst/>
          </a:prstGeom>
        </p:spPr>
        <p:txBody>
          <a:bodyPr vert="horz" lIns="93488" tIns="46744" rIns="93488" bIns="46744" rtlCol="0" anchor="b"/>
          <a:lstStyle>
            <a:lvl1pPr algn="l">
              <a:defRPr sz="1200">
                <a:ea typeface="ヒラギノ角ゴ Pro W3" charset="-128"/>
                <a:cs typeface="ヒラギノ角ゴ Pro W3" charset="-128"/>
              </a:defRPr>
            </a:lvl1pPr>
          </a:lstStyle>
          <a:p>
            <a:pPr>
              <a:defRPr/>
            </a:pPr>
            <a:endParaRPr lang="en-US" dirty="0"/>
          </a:p>
        </p:txBody>
      </p:sp>
      <p:sp>
        <p:nvSpPr>
          <p:cNvPr id="7" name="Slide Number Placeholder 6"/>
          <p:cNvSpPr>
            <a:spLocks noGrp="1"/>
          </p:cNvSpPr>
          <p:nvPr>
            <p:ph type="sldNum" sz="quarter" idx="5"/>
          </p:nvPr>
        </p:nvSpPr>
        <p:spPr>
          <a:xfrm>
            <a:off x="3995218" y="8842030"/>
            <a:ext cx="3056414" cy="465455"/>
          </a:xfrm>
          <a:prstGeom prst="rect">
            <a:avLst/>
          </a:prstGeom>
        </p:spPr>
        <p:txBody>
          <a:bodyPr vert="horz" wrap="square" lIns="93488" tIns="46744" rIns="93488" bIns="46744" numCol="1" anchor="b" anchorCtr="0" compatLnSpc="1">
            <a:prstTxWarp prst="textNoShape">
              <a:avLst/>
            </a:prstTxWarp>
          </a:bodyPr>
          <a:lstStyle>
            <a:lvl1pPr algn="r">
              <a:defRPr sz="1200"/>
            </a:lvl1pPr>
          </a:lstStyle>
          <a:p>
            <a:pPr>
              <a:defRPr/>
            </a:pPr>
            <a:fld id="{F177551F-2C26-5D4E-AA97-F437309E4641}" type="slidenum">
              <a:rPr lang="en-US"/>
              <a:pPr>
                <a:defRPr/>
              </a:pPr>
              <a:t>‹#›</a:t>
            </a:fld>
            <a:endParaRPr lang="en-US" dirty="0"/>
          </a:p>
        </p:txBody>
      </p:sp>
    </p:spTree>
    <p:extLst>
      <p:ext uri="{BB962C8B-B14F-4D97-AF65-F5344CB8AC3E}">
        <p14:creationId xmlns:p14="http://schemas.microsoft.com/office/powerpoint/2010/main" val="408555759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1</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4861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8563" y="698500"/>
            <a:ext cx="4656137" cy="3490913"/>
          </a:xfrm>
        </p:spPr>
      </p:sp>
      <p:sp>
        <p:nvSpPr>
          <p:cNvPr id="3" name="Segnaposto note 2"/>
          <p:cNvSpPr>
            <a:spLocks noGrp="1"/>
          </p:cNvSpPr>
          <p:nvPr>
            <p:ph type="body" idx="1"/>
          </p:nvPr>
        </p:nvSpPr>
        <p:spPr/>
        <p:txBody>
          <a:bodyPr>
            <a:normAutofit fontScale="77500" lnSpcReduction="20000"/>
          </a:bodyPr>
          <a:lstStyle/>
          <a:p>
            <a:r>
              <a:rPr lang="it-IT" b="1" dirty="0" smtClean="0"/>
              <a:t>Büro Yönetimi Kılavuzu</a:t>
            </a:r>
            <a:r>
              <a:rPr lang="it-IT" b="1" baseline="0" dirty="0" smtClean="0"/>
              <a:t>:</a:t>
            </a:r>
          </a:p>
          <a:p>
            <a:r>
              <a:rPr lang="en-CA" dirty="0" err="1" smtClean="0">
                <a:latin typeface="Calibri" panose="020F0502020204030204" pitchFamily="34" charset="0"/>
              </a:rPr>
              <a:t>Birbirinden</a:t>
            </a:r>
            <a:r>
              <a:rPr lang="en-CA" dirty="0" smtClean="0">
                <a:latin typeface="Calibri" panose="020F0502020204030204" pitchFamily="34" charset="0"/>
              </a:rPr>
              <a:t> </a:t>
            </a:r>
            <a:r>
              <a:rPr lang="en-CA" dirty="0" err="1" smtClean="0">
                <a:latin typeface="Calibri" panose="020F0502020204030204" pitchFamily="34" charset="0"/>
              </a:rPr>
              <a:t>bağımsız</a:t>
            </a:r>
            <a:r>
              <a:rPr lang="en-CA" dirty="0" smtClean="0">
                <a:latin typeface="Calibri" panose="020F0502020204030204" pitchFamily="34" charset="0"/>
              </a:rPr>
              <a:t> </a:t>
            </a:r>
            <a:r>
              <a:rPr lang="en-CA" dirty="0" err="1" smtClean="0">
                <a:latin typeface="Calibri" panose="020F0502020204030204" pitchFamily="34" charset="0"/>
              </a:rPr>
              <a:t>olarak</a:t>
            </a:r>
            <a:r>
              <a:rPr lang="en-CA" dirty="0" smtClean="0">
                <a:latin typeface="Calibri" panose="020F0502020204030204" pitchFamily="34" charset="0"/>
              </a:rPr>
              <a:t> </a:t>
            </a:r>
            <a:r>
              <a:rPr lang="en-CA" dirty="0" err="1" smtClean="0">
                <a:latin typeface="Calibri" panose="020F0502020204030204" pitchFamily="34" charset="0"/>
              </a:rPr>
              <a:t>tasarlanmış</a:t>
            </a:r>
            <a:r>
              <a:rPr lang="en-CA" dirty="0" smtClean="0">
                <a:latin typeface="Calibri" panose="020F0502020204030204" pitchFamily="34" charset="0"/>
              </a:rPr>
              <a:t> </a:t>
            </a:r>
            <a:r>
              <a:rPr lang="en-CA" dirty="0" err="1" smtClean="0">
                <a:latin typeface="Calibri" panose="020F0502020204030204" pitchFamily="34" charset="0"/>
              </a:rPr>
              <a:t>sekiz</a:t>
            </a:r>
            <a:r>
              <a:rPr lang="en-CA" dirty="0" smtClean="0">
                <a:latin typeface="Calibri" panose="020F0502020204030204" pitchFamily="34" charset="0"/>
              </a:rPr>
              <a:t> </a:t>
            </a:r>
            <a:r>
              <a:rPr lang="en-CA" dirty="0" err="1" smtClean="0">
                <a:latin typeface="Calibri" panose="020F0502020204030204" pitchFamily="34" charset="0"/>
              </a:rPr>
              <a:t>modül</a:t>
            </a:r>
            <a:r>
              <a:rPr lang="en-CA" dirty="0" smtClean="0">
                <a:latin typeface="Calibri" panose="020F0502020204030204" pitchFamily="34" charset="0"/>
              </a:rPr>
              <a:t> </a:t>
            </a:r>
            <a:r>
              <a:rPr lang="en-CA" dirty="0" err="1" smtClean="0">
                <a:latin typeface="Calibri" panose="020F0502020204030204" pitchFamily="34" charset="0"/>
              </a:rPr>
              <a:t>ile</a:t>
            </a:r>
            <a:r>
              <a:rPr lang="en-CA" dirty="0" smtClean="0">
                <a:latin typeface="Calibri" panose="020F0502020204030204" pitchFamily="34" charset="0"/>
              </a:rPr>
              <a:t> </a:t>
            </a:r>
            <a:r>
              <a:rPr lang="en-CA" dirty="0" err="1" smtClean="0">
                <a:latin typeface="Calibri" panose="020F0502020204030204" pitchFamily="34" charset="0"/>
              </a:rPr>
              <a:t>kılavuz</a:t>
            </a:r>
            <a:r>
              <a:rPr lang="en-CA" dirty="0" smtClean="0">
                <a:latin typeface="Calibri" panose="020F0502020204030204" pitchFamily="34" charset="0"/>
              </a:rPr>
              <a:t>, </a:t>
            </a:r>
            <a:r>
              <a:rPr lang="en-CA" dirty="0" err="1" smtClean="0">
                <a:latin typeface="Calibri" panose="020F0502020204030204" pitchFamily="34" charset="0"/>
              </a:rPr>
              <a:t>SMP’lere</a:t>
            </a:r>
            <a:r>
              <a:rPr lang="en-CA" dirty="0" smtClean="0">
                <a:latin typeface="Calibri" panose="020F0502020204030204" pitchFamily="34" charset="0"/>
              </a:rPr>
              <a:t> </a:t>
            </a:r>
            <a:r>
              <a:rPr lang="en-CA" dirty="0" err="1" smtClean="0">
                <a:latin typeface="Calibri" panose="020F0502020204030204" pitchFamily="34" charset="0"/>
              </a:rPr>
              <a:t>genis</a:t>
            </a:r>
            <a:r>
              <a:rPr lang="en-CA" dirty="0" smtClean="0">
                <a:latin typeface="Calibri" panose="020F0502020204030204" pitchFamily="34" charset="0"/>
              </a:rPr>
              <a:t> </a:t>
            </a:r>
            <a:r>
              <a:rPr lang="en-CA" dirty="0" err="1" smtClean="0">
                <a:latin typeface="Calibri" panose="020F0502020204030204" pitchFamily="34" charset="0"/>
              </a:rPr>
              <a:t>kapsamlı</a:t>
            </a:r>
            <a:r>
              <a:rPr lang="en-CA" dirty="0" smtClean="0">
                <a:latin typeface="Calibri" panose="020F0502020204030204" pitchFamily="34" charset="0"/>
              </a:rPr>
              <a:t> </a:t>
            </a:r>
            <a:r>
              <a:rPr lang="en-CA" dirty="0" err="1" smtClean="0">
                <a:latin typeface="Calibri" panose="020F0502020204030204" pitchFamily="34" charset="0"/>
              </a:rPr>
              <a:t>büro</a:t>
            </a:r>
            <a:r>
              <a:rPr lang="en-CA" dirty="0" smtClean="0">
                <a:latin typeface="Calibri" panose="020F0502020204030204" pitchFamily="34" charset="0"/>
              </a:rPr>
              <a:t> </a:t>
            </a:r>
            <a:r>
              <a:rPr lang="en-CA" dirty="0" err="1" smtClean="0">
                <a:latin typeface="Calibri" panose="020F0502020204030204" pitchFamily="34" charset="0"/>
              </a:rPr>
              <a:t>yönetimi</a:t>
            </a:r>
            <a:r>
              <a:rPr lang="en-CA" dirty="0" smtClean="0">
                <a:latin typeface="Calibri" panose="020F0502020204030204" pitchFamily="34" charset="0"/>
              </a:rPr>
              <a:t> </a:t>
            </a:r>
            <a:r>
              <a:rPr lang="en-CA" dirty="0" err="1" smtClean="0">
                <a:latin typeface="Calibri" panose="020F0502020204030204" pitchFamily="34" charset="0"/>
              </a:rPr>
              <a:t>konuları</a:t>
            </a:r>
            <a:r>
              <a:rPr lang="en-CA" dirty="0" smtClean="0">
                <a:latin typeface="Calibri" panose="020F0502020204030204" pitchFamily="34" charset="0"/>
              </a:rPr>
              <a:t> </a:t>
            </a:r>
            <a:r>
              <a:rPr lang="en-CA" dirty="0" err="1" smtClean="0">
                <a:latin typeface="Calibri" panose="020F0502020204030204" pitchFamily="34" charset="0"/>
              </a:rPr>
              <a:t>hakkında</a:t>
            </a:r>
            <a:r>
              <a:rPr lang="en-CA" dirty="0" smtClean="0">
                <a:latin typeface="Calibri" panose="020F0502020204030204" pitchFamily="34" charset="0"/>
              </a:rPr>
              <a:t> </a:t>
            </a:r>
            <a:r>
              <a:rPr lang="en-CA" dirty="0" err="1" smtClean="0">
                <a:latin typeface="Calibri" panose="020F0502020204030204" pitchFamily="34" charset="0"/>
              </a:rPr>
              <a:t>pratik</a:t>
            </a:r>
            <a:r>
              <a:rPr lang="en-CA" dirty="0" smtClean="0">
                <a:latin typeface="Calibri" panose="020F0502020204030204" pitchFamily="34" charset="0"/>
              </a:rPr>
              <a:t> </a:t>
            </a:r>
            <a:r>
              <a:rPr lang="en-CA" dirty="0" err="1" smtClean="0">
                <a:latin typeface="Calibri" panose="020F0502020204030204" pitchFamily="34" charset="0"/>
              </a:rPr>
              <a:t>rehberlik</a:t>
            </a:r>
            <a:r>
              <a:rPr lang="en-CA" dirty="0" smtClean="0">
                <a:latin typeface="Calibri" panose="020F0502020204030204" pitchFamily="34" charset="0"/>
              </a:rPr>
              <a:t> </a:t>
            </a:r>
            <a:r>
              <a:rPr lang="en-CA" dirty="0" err="1" smtClean="0">
                <a:latin typeface="Calibri" panose="020F0502020204030204" pitchFamily="34" charset="0"/>
              </a:rPr>
              <a:t>saglamaktadır</a:t>
            </a:r>
            <a:r>
              <a:rPr lang="en-CA" dirty="0" smtClean="0">
                <a:latin typeface="Calibri" panose="020F0502020204030204" pitchFamily="34" charset="0"/>
              </a:rPr>
              <a:t>.</a:t>
            </a:r>
          </a:p>
          <a:p>
            <a:endParaRPr lang="en-US" dirty="0"/>
          </a:p>
          <a:p>
            <a:r>
              <a:rPr lang="en-US" b="1" dirty="0" err="1"/>
              <a:t>Firmanız</a:t>
            </a:r>
            <a:r>
              <a:rPr lang="en-US" b="1" dirty="0"/>
              <a:t> </a:t>
            </a:r>
            <a:r>
              <a:rPr lang="en-US" b="1" dirty="0" err="1"/>
              <a:t>için</a:t>
            </a:r>
            <a:r>
              <a:rPr lang="en-US" b="1" dirty="0"/>
              <a:t> </a:t>
            </a:r>
            <a:r>
              <a:rPr lang="en-US" b="1" dirty="0" err="1"/>
              <a:t>Planlama</a:t>
            </a:r>
            <a:r>
              <a:rPr lang="en-US" b="1" dirty="0"/>
              <a:t> </a:t>
            </a:r>
            <a:endParaRPr lang="en-US" dirty="0"/>
          </a:p>
          <a:p>
            <a:r>
              <a:rPr lang="en-US" dirty="0"/>
              <a:t>Her </a:t>
            </a:r>
            <a:r>
              <a:rPr lang="tr-TR" dirty="0"/>
              <a:t>ş</a:t>
            </a:r>
            <a:r>
              <a:rPr lang="en-US" dirty="0" err="1"/>
              <a:t>irket</a:t>
            </a:r>
            <a:r>
              <a:rPr lang="en-US" dirty="0"/>
              <a:t> </a:t>
            </a:r>
            <a:r>
              <a:rPr lang="en-US" dirty="0" err="1"/>
              <a:t>için</a:t>
            </a:r>
            <a:r>
              <a:rPr lang="en-US" dirty="0"/>
              <a:t> </a:t>
            </a:r>
            <a:r>
              <a:rPr lang="en-US" dirty="0" err="1"/>
              <a:t>ba</a:t>
            </a:r>
            <a:r>
              <a:rPr lang="tr-TR" dirty="0"/>
              <a:t>ş</a:t>
            </a:r>
            <a:r>
              <a:rPr lang="en-US" dirty="0" err="1"/>
              <a:t>arı</a:t>
            </a:r>
            <a:r>
              <a:rPr lang="en-US" dirty="0"/>
              <a:t> </a:t>
            </a:r>
            <a:r>
              <a:rPr lang="en-US" dirty="0" err="1"/>
              <a:t>yolunda</a:t>
            </a:r>
            <a:r>
              <a:rPr lang="en-US" dirty="0"/>
              <a:t> </a:t>
            </a:r>
            <a:r>
              <a:rPr lang="en-US" dirty="0" err="1"/>
              <a:t>gerekli</a:t>
            </a:r>
            <a:r>
              <a:rPr lang="en-US" dirty="0"/>
              <a:t> </a:t>
            </a:r>
            <a:r>
              <a:rPr lang="en-US" dirty="0" err="1"/>
              <a:t>olan</a:t>
            </a:r>
            <a:r>
              <a:rPr lang="en-US" dirty="0"/>
              <a:t> </a:t>
            </a:r>
            <a:r>
              <a:rPr lang="tr-TR" dirty="0"/>
              <a:t>ş</a:t>
            </a:r>
            <a:r>
              <a:rPr lang="en-US" dirty="0" err="1"/>
              <a:t>ey</a:t>
            </a:r>
            <a:r>
              <a:rPr lang="en-US" dirty="0"/>
              <a:t> </a:t>
            </a:r>
            <a:r>
              <a:rPr lang="en-US" dirty="0" err="1"/>
              <a:t>kendi</a:t>
            </a:r>
            <a:r>
              <a:rPr lang="en-US" dirty="0"/>
              <a:t> </a:t>
            </a:r>
            <a:r>
              <a:rPr lang="en-US" dirty="0" err="1"/>
              <a:t>stratejisini</a:t>
            </a:r>
            <a:r>
              <a:rPr lang="en-US" dirty="0"/>
              <a:t>,</a:t>
            </a:r>
            <a:r>
              <a:rPr lang="tr-TR" dirty="0"/>
              <a:t> </a:t>
            </a:r>
            <a:r>
              <a:rPr lang="en-US" dirty="0" err="1"/>
              <a:t>yani</a:t>
            </a:r>
            <a:r>
              <a:rPr lang="en-US" dirty="0"/>
              <a:t> </a:t>
            </a:r>
            <a:r>
              <a:rPr lang="en-US" dirty="0" err="1"/>
              <a:t>ortakların</a:t>
            </a:r>
            <a:r>
              <a:rPr lang="en-US" dirty="0"/>
              <a:t> </a:t>
            </a:r>
            <a:r>
              <a:rPr lang="en-US" dirty="0" err="1"/>
              <a:t>ve</a:t>
            </a:r>
            <a:r>
              <a:rPr lang="en-US" dirty="0"/>
              <a:t> </a:t>
            </a:r>
            <a:r>
              <a:rPr lang="en-US" dirty="0" err="1"/>
              <a:t>çalı</a:t>
            </a:r>
            <a:r>
              <a:rPr lang="tr-TR" dirty="0"/>
              <a:t>ş</a:t>
            </a:r>
            <a:r>
              <a:rPr lang="en-US" dirty="0" err="1"/>
              <a:t>anların</a:t>
            </a:r>
            <a:r>
              <a:rPr lang="en-US" dirty="0"/>
              <a:t> </a:t>
            </a:r>
            <a:r>
              <a:rPr lang="en-US" dirty="0" err="1"/>
              <a:t>izlemesi</a:t>
            </a:r>
            <a:r>
              <a:rPr lang="en-US" dirty="0"/>
              <a:t> </a:t>
            </a:r>
            <a:r>
              <a:rPr lang="en-US" dirty="0" err="1"/>
              <a:t>gereken</a:t>
            </a:r>
            <a:r>
              <a:rPr lang="en-US" dirty="0"/>
              <a:t> </a:t>
            </a:r>
            <a:r>
              <a:rPr lang="en-US" dirty="0" err="1"/>
              <a:t>yolu</a:t>
            </a:r>
            <a:r>
              <a:rPr lang="en-US" dirty="0"/>
              <a:t> </a:t>
            </a:r>
            <a:r>
              <a:rPr lang="en-US" dirty="0" err="1"/>
              <a:t>bilmesidir</a:t>
            </a:r>
            <a:r>
              <a:rPr lang="en-US" dirty="0"/>
              <a:t>.</a:t>
            </a:r>
          </a:p>
          <a:p>
            <a:r>
              <a:rPr lang="en-US" dirty="0" err="1"/>
              <a:t>Serbest</a:t>
            </a:r>
            <a:r>
              <a:rPr lang="en-US" dirty="0"/>
              <a:t> </a:t>
            </a:r>
            <a:r>
              <a:rPr lang="en-US" dirty="0" err="1"/>
              <a:t>bir</a:t>
            </a:r>
            <a:r>
              <a:rPr lang="en-US" dirty="0"/>
              <a:t> </a:t>
            </a:r>
            <a:r>
              <a:rPr lang="en-US" dirty="0" err="1"/>
              <a:t>muhasebe</a:t>
            </a:r>
            <a:r>
              <a:rPr lang="en-US" dirty="0"/>
              <a:t> </a:t>
            </a:r>
            <a:r>
              <a:rPr lang="en-US" dirty="0" err="1"/>
              <a:t>bürosu</a:t>
            </a:r>
            <a:r>
              <a:rPr lang="en-US" dirty="0"/>
              <a:t> </a:t>
            </a:r>
            <a:r>
              <a:rPr lang="en-US" dirty="0" err="1"/>
              <a:t>için</a:t>
            </a:r>
            <a:r>
              <a:rPr lang="en-US" dirty="0"/>
              <a:t> tam </a:t>
            </a:r>
            <a:r>
              <a:rPr lang="en-US" dirty="0" err="1"/>
              <a:t>olarak</a:t>
            </a:r>
            <a:r>
              <a:rPr lang="en-US" dirty="0"/>
              <a:t> </a:t>
            </a:r>
            <a:r>
              <a:rPr lang="en-US" dirty="0" err="1"/>
              <a:t>tek</a:t>
            </a:r>
            <a:r>
              <a:rPr lang="en-US" dirty="0"/>
              <a:t> </a:t>
            </a:r>
            <a:r>
              <a:rPr lang="en-US" dirty="0" err="1"/>
              <a:t>bir</a:t>
            </a:r>
            <a:r>
              <a:rPr lang="en-US" dirty="0"/>
              <a:t> </a:t>
            </a:r>
            <a:r>
              <a:rPr lang="en-US" dirty="0" err="1"/>
              <a:t>dogru</a:t>
            </a:r>
            <a:r>
              <a:rPr lang="en-US" dirty="0"/>
              <a:t> </a:t>
            </a:r>
            <a:r>
              <a:rPr lang="en-US" dirty="0" err="1"/>
              <a:t>veya</a:t>
            </a:r>
            <a:r>
              <a:rPr lang="tr-TR" dirty="0"/>
              <a:t> </a:t>
            </a:r>
            <a:r>
              <a:rPr lang="en-US" dirty="0" err="1"/>
              <a:t>yanlı</a:t>
            </a:r>
            <a:r>
              <a:rPr lang="tr-TR" dirty="0"/>
              <a:t>ş</a:t>
            </a:r>
            <a:r>
              <a:rPr lang="en-US" dirty="0"/>
              <a:t> </a:t>
            </a:r>
            <a:r>
              <a:rPr lang="en-US" dirty="0" err="1"/>
              <a:t>yol</a:t>
            </a:r>
            <a:r>
              <a:rPr lang="en-US" dirty="0"/>
              <a:t> </a:t>
            </a:r>
            <a:r>
              <a:rPr lang="en-US" dirty="0" err="1"/>
              <a:t>yoktur</a:t>
            </a:r>
            <a:r>
              <a:rPr lang="en-US" dirty="0"/>
              <a:t>. Ba</a:t>
            </a:r>
            <a:r>
              <a:rPr lang="tr-TR" dirty="0"/>
              <a:t>ş</a:t>
            </a:r>
            <a:r>
              <a:rPr lang="en-US" dirty="0" err="1"/>
              <a:t>arılı</a:t>
            </a:r>
            <a:r>
              <a:rPr lang="en-US" dirty="0"/>
              <a:t> </a:t>
            </a:r>
            <a:r>
              <a:rPr lang="tr-TR" dirty="0"/>
              <a:t>ş</a:t>
            </a:r>
            <a:r>
              <a:rPr lang="en-US" dirty="0" err="1"/>
              <a:t>irketler</a:t>
            </a:r>
            <a:r>
              <a:rPr lang="en-US" dirty="0"/>
              <a:t> </a:t>
            </a:r>
            <a:r>
              <a:rPr lang="en-US" dirty="0" err="1"/>
              <a:t>i</a:t>
            </a:r>
            <a:r>
              <a:rPr lang="tr-TR" dirty="0"/>
              <a:t>ş</a:t>
            </a:r>
            <a:r>
              <a:rPr lang="en-US" dirty="0" err="1"/>
              <a:t>leme</a:t>
            </a:r>
            <a:r>
              <a:rPr lang="en-US" dirty="0"/>
              <a:t>, </a:t>
            </a:r>
            <a:r>
              <a:rPr lang="en-US" dirty="0" err="1"/>
              <a:t>uyum</a:t>
            </a:r>
            <a:r>
              <a:rPr lang="en-US" dirty="0"/>
              <a:t> </a:t>
            </a:r>
            <a:r>
              <a:rPr lang="en-US" dirty="0" err="1"/>
              <a:t>hizmetlerine</a:t>
            </a:r>
            <a:r>
              <a:rPr lang="tr-TR" dirty="0"/>
              <a:t> </a:t>
            </a:r>
            <a:r>
              <a:rPr lang="en-US" dirty="0" err="1"/>
              <a:t>veya</a:t>
            </a:r>
            <a:r>
              <a:rPr lang="en-US" dirty="0"/>
              <a:t> </a:t>
            </a:r>
            <a:r>
              <a:rPr lang="en-US" dirty="0" err="1"/>
              <a:t>geli</a:t>
            </a:r>
            <a:r>
              <a:rPr lang="tr-TR" dirty="0"/>
              <a:t>ş</a:t>
            </a:r>
            <a:r>
              <a:rPr lang="en-US" dirty="0"/>
              <a:t>mi</a:t>
            </a:r>
            <a:r>
              <a:rPr lang="tr-TR" dirty="0"/>
              <a:t>ş</a:t>
            </a:r>
            <a:r>
              <a:rPr lang="en-US" dirty="0"/>
              <a:t> </a:t>
            </a:r>
            <a:r>
              <a:rPr lang="en-US" dirty="0" err="1"/>
              <a:t>danı</a:t>
            </a:r>
            <a:r>
              <a:rPr lang="tr-TR" dirty="0"/>
              <a:t>ş</a:t>
            </a:r>
            <a:r>
              <a:rPr lang="en-US" dirty="0" err="1"/>
              <a:t>manlık</a:t>
            </a:r>
            <a:r>
              <a:rPr lang="tr-TR" dirty="0"/>
              <a:t> </a:t>
            </a:r>
            <a:r>
              <a:rPr lang="en-US" dirty="0" err="1"/>
              <a:t>hizmetlerine</a:t>
            </a:r>
            <a:r>
              <a:rPr lang="en-US" dirty="0"/>
              <a:t> </a:t>
            </a:r>
            <a:r>
              <a:rPr lang="en-US" dirty="0" err="1"/>
              <a:t>odaklanmı</a:t>
            </a:r>
            <a:r>
              <a:rPr lang="tr-TR" dirty="0"/>
              <a:t>ş</a:t>
            </a:r>
            <a:r>
              <a:rPr lang="en-US" dirty="0"/>
              <a:t> </a:t>
            </a:r>
            <a:r>
              <a:rPr lang="en-US" dirty="0" err="1"/>
              <a:t>oldukça</a:t>
            </a:r>
            <a:r>
              <a:rPr lang="en-US" dirty="0"/>
              <a:t> </a:t>
            </a:r>
            <a:r>
              <a:rPr lang="en-US" dirty="0" err="1"/>
              <a:t>uzmanla</a:t>
            </a:r>
            <a:r>
              <a:rPr lang="tr-TR" dirty="0"/>
              <a:t>ş</a:t>
            </a:r>
            <a:r>
              <a:rPr lang="en-US" dirty="0" err="1"/>
              <a:t>mı</a:t>
            </a:r>
            <a:r>
              <a:rPr lang="tr-TR" dirty="0"/>
              <a:t>ş </a:t>
            </a:r>
            <a:r>
              <a:rPr lang="en-US" dirty="0" err="1"/>
              <a:t>veya</a:t>
            </a:r>
            <a:r>
              <a:rPr lang="en-US" dirty="0"/>
              <a:t> </a:t>
            </a:r>
            <a:r>
              <a:rPr lang="en-US" dirty="0" err="1"/>
              <a:t>genel</a:t>
            </a:r>
            <a:r>
              <a:rPr lang="en-US" dirty="0"/>
              <a:t> </a:t>
            </a:r>
            <a:r>
              <a:rPr lang="en-US" dirty="0" err="1"/>
              <a:t>firmalar</a:t>
            </a:r>
            <a:r>
              <a:rPr lang="en-US" dirty="0"/>
              <a:t> </a:t>
            </a:r>
            <a:r>
              <a:rPr lang="en-US" dirty="0" err="1"/>
              <a:t>olabilir</a:t>
            </a:r>
            <a:r>
              <a:rPr lang="en-US" dirty="0"/>
              <a:t>. Ba</a:t>
            </a:r>
            <a:r>
              <a:rPr lang="tr-TR" dirty="0"/>
              <a:t>ş</a:t>
            </a:r>
            <a:r>
              <a:rPr lang="en-US" dirty="0" err="1"/>
              <a:t>arılı</a:t>
            </a:r>
            <a:r>
              <a:rPr lang="en-US" dirty="0"/>
              <a:t> </a:t>
            </a:r>
            <a:r>
              <a:rPr lang="tr-TR" dirty="0"/>
              <a:t>ş</a:t>
            </a:r>
            <a:r>
              <a:rPr lang="en-US" dirty="0" err="1"/>
              <a:t>irketler</a:t>
            </a:r>
            <a:r>
              <a:rPr lang="en-US" dirty="0"/>
              <a:t>, </a:t>
            </a:r>
            <a:r>
              <a:rPr lang="en-US" dirty="0" err="1"/>
              <a:t>az</a:t>
            </a:r>
            <a:r>
              <a:rPr lang="en-US" dirty="0"/>
              <a:t> </a:t>
            </a:r>
            <a:r>
              <a:rPr lang="en-US" dirty="0" err="1"/>
              <a:t>veya</a:t>
            </a:r>
            <a:r>
              <a:rPr lang="tr-TR" dirty="0"/>
              <a:t> </a:t>
            </a:r>
            <a:r>
              <a:rPr lang="en-US" dirty="0" err="1"/>
              <a:t>çok</a:t>
            </a:r>
            <a:r>
              <a:rPr lang="en-US" dirty="0"/>
              <a:t> </a:t>
            </a:r>
            <a:r>
              <a:rPr lang="en-US" dirty="0" err="1"/>
              <a:t>sayıda</a:t>
            </a:r>
            <a:r>
              <a:rPr lang="en-US" dirty="0"/>
              <a:t> </a:t>
            </a:r>
            <a:r>
              <a:rPr lang="en-US" dirty="0" err="1"/>
              <a:t>çalı</a:t>
            </a:r>
            <a:r>
              <a:rPr lang="tr-TR" dirty="0"/>
              <a:t>ş</a:t>
            </a:r>
            <a:r>
              <a:rPr lang="en-US" dirty="0"/>
              <a:t>an </a:t>
            </a:r>
            <a:r>
              <a:rPr lang="en-US" dirty="0" err="1"/>
              <a:t>veya</a:t>
            </a:r>
            <a:r>
              <a:rPr lang="en-US" dirty="0"/>
              <a:t> </a:t>
            </a:r>
            <a:r>
              <a:rPr lang="en-US" dirty="0" err="1"/>
              <a:t>ortaktan</a:t>
            </a:r>
            <a:r>
              <a:rPr lang="en-US" dirty="0"/>
              <a:t> </a:t>
            </a:r>
            <a:r>
              <a:rPr lang="en-US" dirty="0" err="1"/>
              <a:t>olu</a:t>
            </a:r>
            <a:r>
              <a:rPr lang="tr-TR" dirty="0"/>
              <a:t>ş</a:t>
            </a:r>
            <a:r>
              <a:rPr lang="en-US" dirty="0" err="1"/>
              <a:t>abilir</a:t>
            </a:r>
            <a:r>
              <a:rPr lang="en-US" dirty="0"/>
              <a:t>.</a:t>
            </a:r>
          </a:p>
          <a:p>
            <a:r>
              <a:rPr lang="en-US" dirty="0" err="1"/>
              <a:t>Modül</a:t>
            </a:r>
            <a:r>
              <a:rPr lang="en-US" dirty="0"/>
              <a:t> 1, </a:t>
            </a:r>
            <a:r>
              <a:rPr lang="en-US" dirty="0" err="1"/>
              <a:t>i</a:t>
            </a:r>
            <a:r>
              <a:rPr lang="tr-TR" dirty="0"/>
              <a:t>ş</a:t>
            </a:r>
            <a:r>
              <a:rPr lang="en-US" dirty="0"/>
              <a:t> </a:t>
            </a:r>
            <a:r>
              <a:rPr lang="en-US" dirty="0" err="1"/>
              <a:t>ve</a:t>
            </a:r>
            <a:r>
              <a:rPr lang="en-US" dirty="0"/>
              <a:t> </a:t>
            </a:r>
            <a:r>
              <a:rPr lang="en-US" dirty="0" err="1"/>
              <a:t>stratejik</a:t>
            </a:r>
            <a:r>
              <a:rPr lang="en-US" dirty="0"/>
              <a:t> </a:t>
            </a:r>
            <a:r>
              <a:rPr lang="en-US" dirty="0" err="1"/>
              <a:t>planlama</a:t>
            </a:r>
            <a:r>
              <a:rPr lang="en-US" dirty="0"/>
              <a:t> </a:t>
            </a:r>
            <a:r>
              <a:rPr lang="en-US" dirty="0" err="1"/>
              <a:t>süreçlerini</a:t>
            </a:r>
            <a:r>
              <a:rPr lang="en-US" dirty="0"/>
              <a:t> </a:t>
            </a:r>
            <a:r>
              <a:rPr lang="en-US" dirty="0" err="1"/>
              <a:t>ve</a:t>
            </a:r>
            <a:r>
              <a:rPr lang="en-US" dirty="0"/>
              <a:t> </a:t>
            </a:r>
            <a:r>
              <a:rPr lang="tr-TR" dirty="0"/>
              <a:t>ş</a:t>
            </a:r>
            <a:r>
              <a:rPr lang="en-US" dirty="0" err="1"/>
              <a:t>irketinizdeki</a:t>
            </a:r>
            <a:r>
              <a:rPr lang="tr-TR" dirty="0"/>
              <a:t> </a:t>
            </a:r>
            <a:r>
              <a:rPr lang="en-US" dirty="0" err="1"/>
              <a:t>stratejik</a:t>
            </a:r>
            <a:r>
              <a:rPr lang="en-US" dirty="0"/>
              <a:t> </a:t>
            </a:r>
            <a:r>
              <a:rPr lang="en-US" dirty="0" err="1"/>
              <a:t>planın</a:t>
            </a:r>
            <a:r>
              <a:rPr lang="en-US" dirty="0"/>
              <a:t> </a:t>
            </a:r>
            <a:r>
              <a:rPr lang="en-US" dirty="0" err="1"/>
              <a:t>geli</a:t>
            </a:r>
            <a:r>
              <a:rPr lang="tr-TR" dirty="0"/>
              <a:t>ş</a:t>
            </a:r>
            <a:r>
              <a:rPr lang="en-US" dirty="0" err="1"/>
              <a:t>tirilmesini</a:t>
            </a:r>
            <a:r>
              <a:rPr lang="en-US" dirty="0"/>
              <a:t> </a:t>
            </a:r>
            <a:r>
              <a:rPr lang="en-US" dirty="0" err="1"/>
              <a:t>ve</a:t>
            </a:r>
            <a:r>
              <a:rPr lang="en-US" dirty="0"/>
              <a:t> </a:t>
            </a:r>
            <a:r>
              <a:rPr lang="en-US" dirty="0" err="1"/>
              <a:t>uygulamaya</a:t>
            </a:r>
            <a:r>
              <a:rPr lang="en-US" dirty="0"/>
              <a:t> </a:t>
            </a:r>
            <a:r>
              <a:rPr lang="en-US" dirty="0" err="1"/>
              <a:t>konulmasını</a:t>
            </a:r>
            <a:r>
              <a:rPr lang="en-US" dirty="0"/>
              <a:t> </a:t>
            </a:r>
            <a:r>
              <a:rPr lang="en-US" dirty="0" err="1"/>
              <a:t>yöneten</a:t>
            </a:r>
            <a:r>
              <a:rPr lang="tr-TR" dirty="0"/>
              <a:t> </a:t>
            </a:r>
            <a:r>
              <a:rPr lang="en-US" dirty="0" err="1"/>
              <a:t>daha</a:t>
            </a:r>
            <a:r>
              <a:rPr lang="en-US" dirty="0"/>
              <a:t> </a:t>
            </a:r>
            <a:r>
              <a:rPr lang="en-US" dirty="0" err="1"/>
              <a:t>detaylı</a:t>
            </a:r>
            <a:r>
              <a:rPr lang="en-US" dirty="0"/>
              <a:t> </a:t>
            </a:r>
            <a:r>
              <a:rPr lang="en-US" dirty="0" err="1"/>
              <a:t>politikaları</a:t>
            </a:r>
            <a:r>
              <a:rPr lang="en-US" dirty="0"/>
              <a:t> </a:t>
            </a:r>
            <a:r>
              <a:rPr lang="en-US" dirty="0" err="1"/>
              <a:t>incelemektedir</a:t>
            </a:r>
            <a:r>
              <a:rPr lang="en-US" dirty="0"/>
              <a:t>. </a:t>
            </a:r>
            <a:endParaRPr lang="en-CA" dirty="0" smtClean="0">
              <a:latin typeface="Calibri" panose="020F0502020204030204" pitchFamily="34" charset="0"/>
            </a:endParaRPr>
          </a:p>
          <a:p>
            <a:endParaRPr lang="en-US" dirty="0"/>
          </a:p>
          <a:p>
            <a:r>
              <a:rPr lang="it-IT" b="1" dirty="0"/>
              <a:t>Uygulama (Büro) Modelleri ve Aglar</a:t>
            </a:r>
          </a:p>
          <a:p>
            <a:r>
              <a:rPr lang="en-US" dirty="0"/>
              <a:t>Eger </a:t>
            </a:r>
            <a:r>
              <a:rPr lang="en-US" dirty="0" err="1"/>
              <a:t>bir</a:t>
            </a:r>
            <a:r>
              <a:rPr lang="en-US" dirty="0"/>
              <a:t> </a:t>
            </a:r>
            <a:r>
              <a:rPr lang="en-US" dirty="0" err="1"/>
              <a:t>muhasebe</a:t>
            </a:r>
            <a:r>
              <a:rPr lang="en-US" dirty="0"/>
              <a:t> </a:t>
            </a:r>
            <a:r>
              <a:rPr lang="en-US" dirty="0" err="1"/>
              <a:t>bürosu</a:t>
            </a:r>
            <a:r>
              <a:rPr lang="en-US" dirty="0"/>
              <a:t>, </a:t>
            </a:r>
            <a:r>
              <a:rPr lang="en-US" dirty="0" err="1"/>
              <a:t>iyi</a:t>
            </a:r>
            <a:r>
              <a:rPr lang="en-US" dirty="0"/>
              <a:t> </a:t>
            </a:r>
            <a:r>
              <a:rPr lang="en-US" dirty="0" err="1"/>
              <a:t>karar</a:t>
            </a:r>
            <a:r>
              <a:rPr lang="en-US" dirty="0"/>
              <a:t> alma, </a:t>
            </a:r>
            <a:r>
              <a:rPr lang="en-US" dirty="0" err="1"/>
              <a:t>etik</a:t>
            </a:r>
            <a:r>
              <a:rPr lang="en-US" dirty="0"/>
              <a:t> </a:t>
            </a:r>
            <a:r>
              <a:rPr lang="en-US" dirty="0" err="1"/>
              <a:t>ve</a:t>
            </a:r>
            <a:r>
              <a:rPr lang="en-US" dirty="0"/>
              <a:t> </a:t>
            </a:r>
            <a:r>
              <a:rPr lang="en-US" dirty="0" err="1"/>
              <a:t>etkili</a:t>
            </a:r>
            <a:r>
              <a:rPr lang="en-US" dirty="0"/>
              <a:t> </a:t>
            </a:r>
            <a:r>
              <a:rPr lang="en-US" dirty="0" err="1"/>
              <a:t>süreçler</a:t>
            </a:r>
            <a:endParaRPr lang="en-US" dirty="0"/>
          </a:p>
          <a:p>
            <a:r>
              <a:rPr lang="en-US" dirty="0" err="1"/>
              <a:t>ve</a:t>
            </a:r>
            <a:r>
              <a:rPr lang="en-US" dirty="0"/>
              <a:t> </a:t>
            </a:r>
            <a:r>
              <a:rPr lang="en-US" dirty="0" err="1"/>
              <a:t>kendini</a:t>
            </a:r>
            <a:r>
              <a:rPr lang="en-US" dirty="0"/>
              <a:t> </a:t>
            </a:r>
            <a:r>
              <a:rPr lang="en-US" dirty="0" err="1"/>
              <a:t>isine</a:t>
            </a:r>
            <a:r>
              <a:rPr lang="en-US" dirty="0"/>
              <a:t> </a:t>
            </a:r>
            <a:r>
              <a:rPr lang="en-US" dirty="0" err="1"/>
              <a:t>adamıs</a:t>
            </a:r>
            <a:r>
              <a:rPr lang="en-US" dirty="0"/>
              <a:t> </a:t>
            </a:r>
            <a:r>
              <a:rPr lang="en-US" dirty="0" err="1"/>
              <a:t>dengeli</a:t>
            </a:r>
            <a:r>
              <a:rPr lang="en-US" dirty="0"/>
              <a:t> </a:t>
            </a:r>
            <a:r>
              <a:rPr lang="en-US" dirty="0" err="1"/>
              <a:t>liderlerden</a:t>
            </a:r>
            <a:r>
              <a:rPr lang="en-US" dirty="0"/>
              <a:t> </a:t>
            </a:r>
            <a:r>
              <a:rPr lang="en-US" dirty="0" err="1"/>
              <a:t>olusan</a:t>
            </a:r>
            <a:r>
              <a:rPr lang="en-US" dirty="0"/>
              <a:t> </a:t>
            </a:r>
            <a:r>
              <a:rPr lang="en-US" dirty="0" err="1"/>
              <a:t>saglam</a:t>
            </a:r>
            <a:r>
              <a:rPr lang="en-US" dirty="0"/>
              <a:t> </a:t>
            </a:r>
            <a:r>
              <a:rPr lang="en-US" dirty="0" err="1"/>
              <a:t>bir</a:t>
            </a:r>
            <a:r>
              <a:rPr lang="en-US" dirty="0"/>
              <a:t> zaman</a:t>
            </a:r>
          </a:p>
          <a:p>
            <a:r>
              <a:rPr lang="en-US" dirty="0" err="1"/>
              <a:t>üzerine</a:t>
            </a:r>
            <a:r>
              <a:rPr lang="en-US" dirty="0"/>
              <a:t> </a:t>
            </a:r>
            <a:r>
              <a:rPr lang="en-US" dirty="0" err="1"/>
              <a:t>insa</a:t>
            </a:r>
            <a:r>
              <a:rPr lang="en-US" dirty="0"/>
              <a:t> </a:t>
            </a:r>
            <a:r>
              <a:rPr lang="en-US" dirty="0" err="1"/>
              <a:t>edilmisse</a:t>
            </a:r>
            <a:r>
              <a:rPr lang="en-US" dirty="0"/>
              <a:t>, </a:t>
            </a:r>
            <a:r>
              <a:rPr lang="en-US" dirty="0" err="1"/>
              <a:t>uzun</a:t>
            </a:r>
            <a:r>
              <a:rPr lang="en-US" dirty="0"/>
              <a:t> </a:t>
            </a:r>
            <a:r>
              <a:rPr lang="en-US" dirty="0" err="1"/>
              <a:t>vadeli</a:t>
            </a:r>
            <a:r>
              <a:rPr lang="en-US" dirty="0"/>
              <a:t> </a:t>
            </a:r>
            <a:r>
              <a:rPr lang="en-US" dirty="0" err="1"/>
              <a:t>gelecegi</a:t>
            </a:r>
            <a:r>
              <a:rPr lang="en-US" dirty="0"/>
              <a:t> </a:t>
            </a:r>
            <a:r>
              <a:rPr lang="en-US" dirty="0" err="1"/>
              <a:t>için</a:t>
            </a:r>
            <a:r>
              <a:rPr lang="en-US" dirty="0"/>
              <a:t> </a:t>
            </a:r>
            <a:r>
              <a:rPr lang="en-US" dirty="0" err="1"/>
              <a:t>emin</a:t>
            </a:r>
            <a:r>
              <a:rPr lang="en-US" dirty="0"/>
              <a:t> </a:t>
            </a:r>
            <a:r>
              <a:rPr lang="en-US" dirty="0" err="1"/>
              <a:t>olabilir</a:t>
            </a:r>
            <a:r>
              <a:rPr lang="en-US" dirty="0"/>
              <a:t>.</a:t>
            </a:r>
          </a:p>
          <a:p>
            <a:r>
              <a:rPr lang="en-US" dirty="0" err="1"/>
              <a:t>Modül</a:t>
            </a:r>
            <a:r>
              <a:rPr lang="en-US" dirty="0"/>
              <a:t> 2 </a:t>
            </a:r>
            <a:r>
              <a:rPr lang="en-US" dirty="0" err="1"/>
              <a:t>bir</a:t>
            </a:r>
            <a:r>
              <a:rPr lang="en-US" dirty="0"/>
              <a:t> </a:t>
            </a:r>
            <a:r>
              <a:rPr lang="en-US" dirty="0" err="1"/>
              <a:t>muhasebe</a:t>
            </a:r>
            <a:r>
              <a:rPr lang="en-US" dirty="0"/>
              <a:t> </a:t>
            </a:r>
            <a:r>
              <a:rPr lang="en-US" dirty="0" err="1"/>
              <a:t>bürosuna</a:t>
            </a:r>
            <a:r>
              <a:rPr lang="en-US" dirty="0"/>
              <a:t> </a:t>
            </a:r>
            <a:r>
              <a:rPr lang="en-US" dirty="0" err="1"/>
              <a:t>sahip</a:t>
            </a:r>
            <a:r>
              <a:rPr lang="en-US" dirty="0"/>
              <a:t> </a:t>
            </a:r>
            <a:r>
              <a:rPr lang="en-US" dirty="0" err="1"/>
              <a:t>olma</a:t>
            </a:r>
            <a:r>
              <a:rPr lang="en-US" dirty="0"/>
              <a:t> </a:t>
            </a:r>
            <a:r>
              <a:rPr lang="en-US" dirty="0" err="1"/>
              <a:t>ve</a:t>
            </a:r>
            <a:r>
              <a:rPr lang="en-US" dirty="0"/>
              <a:t> </a:t>
            </a:r>
            <a:r>
              <a:rPr lang="en-US" dirty="0" err="1"/>
              <a:t>bunun</a:t>
            </a:r>
            <a:r>
              <a:rPr lang="en-US" dirty="0"/>
              <a:t> </a:t>
            </a:r>
            <a:r>
              <a:rPr lang="en-US" dirty="0" err="1"/>
              <a:t>isletilmesi</a:t>
            </a:r>
            <a:endParaRPr lang="en-US" dirty="0"/>
          </a:p>
          <a:p>
            <a:r>
              <a:rPr lang="en-US" dirty="0" err="1"/>
              <a:t>ve</a:t>
            </a:r>
            <a:r>
              <a:rPr lang="en-US" dirty="0"/>
              <a:t> </a:t>
            </a:r>
            <a:r>
              <a:rPr lang="en-US" dirty="0" err="1"/>
              <a:t>mevcut</a:t>
            </a:r>
            <a:r>
              <a:rPr lang="en-US" dirty="0"/>
              <a:t> </a:t>
            </a:r>
            <a:r>
              <a:rPr lang="en-US" dirty="0" err="1"/>
              <a:t>farklı</a:t>
            </a:r>
            <a:r>
              <a:rPr lang="en-US" dirty="0"/>
              <a:t> </a:t>
            </a:r>
            <a:r>
              <a:rPr lang="en-US" dirty="0" err="1"/>
              <a:t>modeller</a:t>
            </a:r>
            <a:r>
              <a:rPr lang="en-US" dirty="0"/>
              <a:t> </a:t>
            </a:r>
            <a:r>
              <a:rPr lang="en-US" dirty="0" err="1"/>
              <a:t>ile</a:t>
            </a:r>
            <a:r>
              <a:rPr lang="en-US" dirty="0"/>
              <a:t> </a:t>
            </a:r>
            <a:r>
              <a:rPr lang="en-US" dirty="0" err="1"/>
              <a:t>ilgili</a:t>
            </a:r>
            <a:r>
              <a:rPr lang="en-US" dirty="0"/>
              <a:t> </a:t>
            </a:r>
            <a:r>
              <a:rPr lang="en-US" dirty="0" err="1"/>
              <a:t>dikkate</a:t>
            </a:r>
            <a:r>
              <a:rPr lang="en-US" dirty="0"/>
              <a:t> </a:t>
            </a:r>
            <a:r>
              <a:rPr lang="en-US" dirty="0" err="1"/>
              <a:t>alınması</a:t>
            </a:r>
            <a:r>
              <a:rPr lang="en-US" dirty="0"/>
              <a:t> </a:t>
            </a:r>
            <a:r>
              <a:rPr lang="en-US" dirty="0" err="1"/>
              <a:t>gereken</a:t>
            </a:r>
            <a:r>
              <a:rPr lang="en-US" dirty="0"/>
              <a:t> </a:t>
            </a:r>
            <a:r>
              <a:rPr lang="en-US" dirty="0" err="1"/>
              <a:t>yapısal</a:t>
            </a:r>
            <a:endParaRPr lang="en-US" dirty="0"/>
          </a:p>
          <a:p>
            <a:r>
              <a:rPr lang="en-US" dirty="0" err="1"/>
              <a:t>hususları</a:t>
            </a:r>
            <a:r>
              <a:rPr lang="en-US" dirty="0"/>
              <a:t> </a:t>
            </a:r>
            <a:r>
              <a:rPr lang="en-US" dirty="0" err="1"/>
              <a:t>ele</a:t>
            </a:r>
            <a:r>
              <a:rPr lang="en-US" dirty="0"/>
              <a:t> </a:t>
            </a:r>
            <a:r>
              <a:rPr lang="en-US" dirty="0" err="1"/>
              <a:t>almaktadır</a:t>
            </a:r>
            <a:r>
              <a:rPr lang="en-US" dirty="0"/>
              <a:t>. </a:t>
            </a:r>
            <a:r>
              <a:rPr lang="en-US" dirty="0" err="1"/>
              <a:t>Bir</a:t>
            </a:r>
            <a:r>
              <a:rPr lang="en-US" dirty="0"/>
              <a:t> </a:t>
            </a:r>
            <a:r>
              <a:rPr lang="en-US" dirty="0" err="1"/>
              <a:t>sirketteki</a:t>
            </a:r>
            <a:r>
              <a:rPr lang="en-US" dirty="0"/>
              <a:t> </a:t>
            </a:r>
            <a:r>
              <a:rPr lang="en-US" dirty="0" err="1"/>
              <a:t>kâr</a:t>
            </a:r>
            <a:r>
              <a:rPr lang="en-US" dirty="0"/>
              <a:t> </a:t>
            </a:r>
            <a:r>
              <a:rPr lang="en-US" dirty="0" err="1"/>
              <a:t>paylasımının</a:t>
            </a:r>
            <a:r>
              <a:rPr lang="en-US" dirty="0"/>
              <a:t> </a:t>
            </a:r>
            <a:r>
              <a:rPr lang="en-US" dirty="0" err="1"/>
              <a:t>ve</a:t>
            </a:r>
            <a:endParaRPr lang="en-US" dirty="0"/>
          </a:p>
          <a:p>
            <a:r>
              <a:rPr lang="en-US" dirty="0" err="1"/>
              <a:t>karar</a:t>
            </a:r>
            <a:r>
              <a:rPr lang="en-US" dirty="0"/>
              <a:t> </a:t>
            </a:r>
            <a:r>
              <a:rPr lang="en-US" dirty="0" err="1"/>
              <a:t>almanın</a:t>
            </a:r>
            <a:r>
              <a:rPr lang="en-US" dirty="0"/>
              <a:t> </a:t>
            </a:r>
            <a:r>
              <a:rPr lang="en-US" dirty="0" err="1"/>
              <a:t>incelenmesini</a:t>
            </a:r>
            <a:r>
              <a:rPr lang="en-US" dirty="0"/>
              <a:t> </a:t>
            </a:r>
            <a:r>
              <a:rPr lang="en-US" dirty="0" err="1"/>
              <a:t>ve</a:t>
            </a:r>
            <a:r>
              <a:rPr lang="en-US" dirty="0"/>
              <a:t> </a:t>
            </a:r>
            <a:r>
              <a:rPr lang="en-US" dirty="0" err="1"/>
              <a:t>kârlılıga</a:t>
            </a:r>
            <a:r>
              <a:rPr lang="en-US" dirty="0"/>
              <a:t> </a:t>
            </a:r>
            <a:r>
              <a:rPr lang="en-US" dirty="0" err="1"/>
              <a:t>deger</a:t>
            </a:r>
            <a:r>
              <a:rPr lang="en-US" dirty="0"/>
              <a:t> </a:t>
            </a:r>
            <a:r>
              <a:rPr lang="en-US" dirty="0" err="1"/>
              <a:t>katmada</a:t>
            </a:r>
            <a:r>
              <a:rPr lang="en-US" dirty="0"/>
              <a:t> </a:t>
            </a:r>
            <a:r>
              <a:rPr lang="en-US" dirty="0" err="1"/>
              <a:t>ve</a:t>
            </a:r>
            <a:r>
              <a:rPr lang="en-US" dirty="0"/>
              <a:t> </a:t>
            </a:r>
            <a:r>
              <a:rPr lang="en-US" dirty="0" err="1"/>
              <a:t>bunu</a:t>
            </a:r>
            <a:endParaRPr lang="en-US" dirty="0"/>
          </a:p>
          <a:p>
            <a:r>
              <a:rPr lang="en-US" dirty="0" err="1"/>
              <a:t>gelistirmede</a:t>
            </a:r>
            <a:r>
              <a:rPr lang="en-US" dirty="0"/>
              <a:t> </a:t>
            </a:r>
            <a:r>
              <a:rPr lang="en-US" dirty="0" err="1"/>
              <a:t>agların</a:t>
            </a:r>
            <a:r>
              <a:rPr lang="en-US" dirty="0"/>
              <a:t> </a:t>
            </a:r>
            <a:r>
              <a:rPr lang="en-US" dirty="0" err="1"/>
              <a:t>kullanımını</a:t>
            </a:r>
            <a:r>
              <a:rPr lang="en-US" dirty="0"/>
              <a:t> </a:t>
            </a:r>
            <a:r>
              <a:rPr lang="en-US" dirty="0" err="1"/>
              <a:t>içermektedir</a:t>
            </a:r>
            <a:r>
              <a:rPr lang="en-US" dirty="0"/>
              <a:t>.</a:t>
            </a:r>
          </a:p>
          <a:p>
            <a:endParaRPr lang="en-US" dirty="0"/>
          </a:p>
          <a:p>
            <a:r>
              <a:rPr lang="en-US" b="1" dirty="0" err="1"/>
              <a:t>Firmanızın</a:t>
            </a:r>
            <a:r>
              <a:rPr lang="en-US" b="1" dirty="0"/>
              <a:t> </a:t>
            </a:r>
            <a:r>
              <a:rPr lang="en-US" b="1" dirty="0" err="1"/>
              <a:t>olusturulması</a:t>
            </a:r>
            <a:r>
              <a:rPr lang="en-US" b="1" dirty="0"/>
              <a:t> </a:t>
            </a:r>
            <a:r>
              <a:rPr lang="en-US" b="1" dirty="0" err="1"/>
              <a:t>ve</a:t>
            </a:r>
            <a:r>
              <a:rPr lang="en-US" b="1" dirty="0"/>
              <a:t> </a:t>
            </a:r>
            <a:r>
              <a:rPr lang="en-US" b="1" dirty="0" err="1"/>
              <a:t>büyütülmesi</a:t>
            </a:r>
            <a:endParaRPr lang="en-US" b="1" dirty="0"/>
          </a:p>
          <a:p>
            <a:r>
              <a:rPr lang="en-US" dirty="0" err="1"/>
              <a:t>Modül</a:t>
            </a:r>
            <a:r>
              <a:rPr lang="en-US" dirty="0"/>
              <a:t> 3, </a:t>
            </a:r>
            <a:r>
              <a:rPr lang="en-US" dirty="0" err="1"/>
              <a:t>bir</a:t>
            </a:r>
            <a:r>
              <a:rPr lang="en-US" dirty="0"/>
              <a:t> </a:t>
            </a:r>
            <a:r>
              <a:rPr lang="en-US" dirty="0" err="1"/>
              <a:t>büyüme</a:t>
            </a:r>
            <a:r>
              <a:rPr lang="en-US" dirty="0"/>
              <a:t> </a:t>
            </a:r>
            <a:r>
              <a:rPr lang="en-US" dirty="0" err="1"/>
              <a:t>stratejisi</a:t>
            </a:r>
            <a:r>
              <a:rPr lang="en-US" dirty="0"/>
              <a:t> </a:t>
            </a:r>
            <a:r>
              <a:rPr lang="en-US" dirty="0" err="1"/>
              <a:t>gelistirme</a:t>
            </a:r>
            <a:r>
              <a:rPr lang="en-US" dirty="0"/>
              <a:t>, </a:t>
            </a:r>
            <a:r>
              <a:rPr lang="en-US" dirty="0" err="1"/>
              <a:t>artan</a:t>
            </a:r>
            <a:r>
              <a:rPr lang="en-US" dirty="0"/>
              <a:t> </a:t>
            </a:r>
            <a:r>
              <a:rPr lang="en-US" dirty="0" err="1"/>
              <a:t>düzenleme</a:t>
            </a:r>
            <a:r>
              <a:rPr lang="en-US" dirty="0"/>
              <a:t> </a:t>
            </a:r>
            <a:r>
              <a:rPr lang="en-US" dirty="0" err="1"/>
              <a:t>ve</a:t>
            </a:r>
            <a:r>
              <a:rPr lang="en-US" dirty="0"/>
              <a:t> </a:t>
            </a:r>
            <a:r>
              <a:rPr lang="en-US" dirty="0" err="1"/>
              <a:t>rekabet</a:t>
            </a:r>
            <a:endParaRPr lang="en-US" dirty="0"/>
          </a:p>
          <a:p>
            <a:r>
              <a:rPr lang="en-US" dirty="0" err="1"/>
              <a:t>ile</a:t>
            </a:r>
            <a:r>
              <a:rPr lang="en-US" dirty="0"/>
              <a:t> </a:t>
            </a:r>
            <a:r>
              <a:rPr lang="en-US" dirty="0" err="1"/>
              <a:t>basa</a:t>
            </a:r>
            <a:r>
              <a:rPr lang="en-US" dirty="0"/>
              <a:t> </a:t>
            </a:r>
            <a:r>
              <a:rPr lang="en-US" dirty="0" err="1"/>
              <a:t>çıkma</a:t>
            </a:r>
            <a:r>
              <a:rPr lang="en-US" dirty="0"/>
              <a:t>, </a:t>
            </a:r>
            <a:r>
              <a:rPr lang="en-US" dirty="0" err="1"/>
              <a:t>pazarlama</a:t>
            </a:r>
            <a:r>
              <a:rPr lang="en-US" dirty="0"/>
              <a:t> </a:t>
            </a:r>
            <a:r>
              <a:rPr lang="en-US" dirty="0" err="1"/>
              <a:t>ve</a:t>
            </a:r>
            <a:r>
              <a:rPr lang="en-US" dirty="0"/>
              <a:t> firma </a:t>
            </a:r>
            <a:r>
              <a:rPr lang="en-US" dirty="0" err="1"/>
              <a:t>kültürünün</a:t>
            </a:r>
            <a:r>
              <a:rPr lang="en-US" dirty="0"/>
              <a:t> </a:t>
            </a:r>
            <a:r>
              <a:rPr lang="en-US" dirty="0" err="1"/>
              <a:t>gelistirilmesi</a:t>
            </a:r>
            <a:endParaRPr lang="en-US" dirty="0"/>
          </a:p>
          <a:p>
            <a:r>
              <a:rPr lang="en-US" dirty="0" err="1"/>
              <a:t>meselelerini</a:t>
            </a:r>
            <a:r>
              <a:rPr lang="en-US" dirty="0"/>
              <a:t> </a:t>
            </a:r>
            <a:r>
              <a:rPr lang="en-US" dirty="0" err="1"/>
              <a:t>daha</a:t>
            </a:r>
            <a:r>
              <a:rPr lang="en-US" dirty="0"/>
              <a:t> </a:t>
            </a:r>
            <a:r>
              <a:rPr lang="en-US" dirty="0" err="1"/>
              <a:t>derinlemesine</a:t>
            </a:r>
            <a:r>
              <a:rPr lang="en-US" dirty="0"/>
              <a:t> </a:t>
            </a:r>
            <a:r>
              <a:rPr lang="en-US" dirty="0" err="1"/>
              <a:t>kesfederek</a:t>
            </a:r>
            <a:r>
              <a:rPr lang="en-US" dirty="0"/>
              <a:t> </a:t>
            </a:r>
            <a:r>
              <a:rPr lang="en-US" dirty="0" err="1"/>
              <a:t>Modül</a:t>
            </a:r>
            <a:r>
              <a:rPr lang="en-US" dirty="0"/>
              <a:t> 1 </a:t>
            </a:r>
            <a:r>
              <a:rPr lang="en-US" dirty="0" err="1"/>
              <a:t>ve</a:t>
            </a:r>
            <a:r>
              <a:rPr lang="en-US" dirty="0"/>
              <a:t> </a:t>
            </a:r>
            <a:r>
              <a:rPr lang="en-US" dirty="0" err="1"/>
              <a:t>Modül</a:t>
            </a:r>
            <a:endParaRPr lang="en-US" dirty="0"/>
          </a:p>
          <a:p>
            <a:r>
              <a:rPr lang="en-US" dirty="0"/>
              <a:t>2’de </a:t>
            </a:r>
            <a:r>
              <a:rPr lang="en-US" dirty="0" err="1"/>
              <a:t>yer</a:t>
            </a:r>
            <a:r>
              <a:rPr lang="en-US" dirty="0"/>
              <a:t> </a:t>
            </a:r>
            <a:r>
              <a:rPr lang="en-US" dirty="0" err="1"/>
              <a:t>alan</a:t>
            </a:r>
            <a:r>
              <a:rPr lang="en-US" dirty="0"/>
              <a:t> </a:t>
            </a:r>
            <a:r>
              <a:rPr lang="en-US" dirty="0" err="1"/>
              <a:t>konuları</a:t>
            </a:r>
            <a:r>
              <a:rPr lang="en-US" dirty="0"/>
              <a:t> </a:t>
            </a:r>
            <a:r>
              <a:rPr lang="en-US" dirty="0" err="1"/>
              <a:t>daha</a:t>
            </a:r>
            <a:r>
              <a:rPr lang="en-US" dirty="0"/>
              <a:t> da </a:t>
            </a:r>
            <a:r>
              <a:rPr lang="en-US" dirty="0" err="1"/>
              <a:t>genisletmektedir</a:t>
            </a:r>
            <a:r>
              <a:rPr lang="en-US" dirty="0"/>
              <a:t>.</a:t>
            </a:r>
            <a:endParaRPr lang="en-CA" dirty="0" smtClean="0">
              <a:latin typeface="Calibri" panose="020F0502020204030204" pitchFamily="34" charset="0"/>
            </a:endParaRPr>
          </a:p>
          <a:p>
            <a:pPr marL="172024" indent="-172024">
              <a:buFont typeface="Arial" panose="020B0604020202020204" pitchFamily="34" charset="0"/>
              <a:buChar char="•"/>
            </a:pPr>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F177551F-2C26-5D4E-AA97-F437309E4641}" type="slidenum">
              <a:rPr lang="en-US" smtClean="0"/>
              <a:pPr>
                <a:defRPr/>
              </a:pPr>
              <a:t>10</a:t>
            </a:fld>
            <a:endParaRPr lang="en-US" dirty="0"/>
          </a:p>
        </p:txBody>
      </p:sp>
    </p:spTree>
    <p:extLst>
      <p:ext uri="{BB962C8B-B14F-4D97-AF65-F5344CB8AC3E}">
        <p14:creationId xmlns:p14="http://schemas.microsoft.com/office/powerpoint/2010/main" val="164112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8563" y="698500"/>
            <a:ext cx="4656137" cy="3490913"/>
          </a:xfrm>
        </p:spPr>
      </p:sp>
      <p:sp>
        <p:nvSpPr>
          <p:cNvPr id="3" name="Segnaposto note 2"/>
          <p:cNvSpPr>
            <a:spLocks noGrp="1"/>
          </p:cNvSpPr>
          <p:nvPr>
            <p:ph type="body" idx="1"/>
          </p:nvPr>
        </p:nvSpPr>
        <p:spPr/>
        <p:txBody>
          <a:bodyPr>
            <a:normAutofit fontScale="70000" lnSpcReduction="20000"/>
          </a:bodyPr>
          <a:lstStyle/>
          <a:p>
            <a:r>
              <a:rPr lang="en-US" b="1" dirty="0" err="1"/>
              <a:t>Insan</a:t>
            </a:r>
            <a:r>
              <a:rPr lang="en-US" b="1" dirty="0"/>
              <a:t> </a:t>
            </a:r>
            <a:r>
              <a:rPr lang="en-US" b="1" dirty="0" err="1"/>
              <a:t>Gücü</a:t>
            </a:r>
            <a:r>
              <a:rPr lang="en-US" b="1" dirty="0"/>
              <a:t>: </a:t>
            </a:r>
            <a:r>
              <a:rPr lang="en-US" b="1" dirty="0" err="1"/>
              <a:t>Bir</a:t>
            </a:r>
            <a:r>
              <a:rPr lang="en-US" b="1" dirty="0"/>
              <a:t> </a:t>
            </a:r>
            <a:r>
              <a:rPr lang="en-US" b="1" dirty="0" err="1"/>
              <a:t>insan</a:t>
            </a:r>
            <a:r>
              <a:rPr lang="en-US" b="1" dirty="0"/>
              <a:t> </a:t>
            </a:r>
            <a:r>
              <a:rPr lang="en-US" b="1" dirty="0" err="1"/>
              <a:t>stratejisinin</a:t>
            </a:r>
            <a:r>
              <a:rPr lang="en-US" b="1" dirty="0"/>
              <a:t> </a:t>
            </a:r>
            <a:r>
              <a:rPr lang="en-US" b="1" dirty="0" err="1"/>
              <a:t>geli</a:t>
            </a:r>
            <a:r>
              <a:rPr lang="tr-TR" b="1" dirty="0"/>
              <a:t>ş</a:t>
            </a:r>
            <a:r>
              <a:rPr lang="en-US" b="1" dirty="0" err="1"/>
              <a:t>tirilmesi</a:t>
            </a:r>
            <a:endParaRPr lang="en-US" b="1" dirty="0"/>
          </a:p>
          <a:p>
            <a:r>
              <a:rPr lang="tr-TR" dirty="0"/>
              <a:t>Ş</a:t>
            </a:r>
            <a:r>
              <a:rPr lang="en-US" dirty="0" err="1"/>
              <a:t>irketinizin</a:t>
            </a:r>
            <a:r>
              <a:rPr lang="en-US" dirty="0"/>
              <a:t> </a:t>
            </a:r>
            <a:r>
              <a:rPr lang="en-US" dirty="0" err="1"/>
              <a:t>iyi</a:t>
            </a:r>
            <a:r>
              <a:rPr lang="en-US" dirty="0"/>
              <a:t> </a:t>
            </a:r>
            <a:r>
              <a:rPr lang="en-US" dirty="0" err="1"/>
              <a:t>hizmet</a:t>
            </a:r>
            <a:r>
              <a:rPr lang="en-US" dirty="0"/>
              <a:t> </a:t>
            </a:r>
            <a:r>
              <a:rPr lang="en-US" dirty="0" err="1"/>
              <a:t>sa</a:t>
            </a:r>
            <a:r>
              <a:rPr lang="tr-TR" dirty="0"/>
              <a:t>ğ</a:t>
            </a:r>
            <a:r>
              <a:rPr lang="en-US" dirty="0"/>
              <a:t>lama </a:t>
            </a:r>
            <a:r>
              <a:rPr lang="en-US" dirty="0" err="1"/>
              <a:t>ve</a:t>
            </a:r>
            <a:r>
              <a:rPr lang="en-US" dirty="0"/>
              <a:t> </a:t>
            </a:r>
            <a:r>
              <a:rPr lang="en-US" dirty="0" err="1"/>
              <a:t>ba</a:t>
            </a:r>
            <a:r>
              <a:rPr lang="tr-TR" dirty="0"/>
              <a:t>ş</a:t>
            </a:r>
            <a:r>
              <a:rPr lang="en-US" dirty="0" err="1"/>
              <a:t>arılı</a:t>
            </a:r>
            <a:r>
              <a:rPr lang="en-US" dirty="0"/>
              <a:t> </a:t>
            </a:r>
            <a:r>
              <a:rPr lang="en-US" dirty="0" err="1"/>
              <a:t>olma</a:t>
            </a:r>
            <a:r>
              <a:rPr lang="en-US" dirty="0"/>
              <a:t> </a:t>
            </a:r>
            <a:r>
              <a:rPr lang="en-US" dirty="0" err="1"/>
              <a:t>derecesi</a:t>
            </a:r>
            <a:r>
              <a:rPr lang="en-US" dirty="0"/>
              <a:t> </a:t>
            </a:r>
            <a:r>
              <a:rPr lang="en-US" dirty="0" err="1"/>
              <a:t>personelinizin</a:t>
            </a:r>
            <a:r>
              <a:rPr lang="tr-TR" dirty="0"/>
              <a:t> </a:t>
            </a:r>
            <a:r>
              <a:rPr lang="en-US" dirty="0" err="1"/>
              <a:t>ve</a:t>
            </a:r>
            <a:r>
              <a:rPr lang="en-US" dirty="0"/>
              <a:t> </a:t>
            </a:r>
            <a:r>
              <a:rPr lang="en-US" dirty="0" err="1"/>
              <a:t>liderli</a:t>
            </a:r>
            <a:r>
              <a:rPr lang="tr-TR" dirty="0"/>
              <a:t>ğ</a:t>
            </a:r>
            <a:r>
              <a:rPr lang="en-US" dirty="0" err="1"/>
              <a:t>inizin</a:t>
            </a:r>
            <a:r>
              <a:rPr lang="en-US" dirty="0"/>
              <a:t> </a:t>
            </a:r>
            <a:r>
              <a:rPr lang="en-US" dirty="0" err="1"/>
              <a:t>kabiliyeti</a:t>
            </a:r>
            <a:r>
              <a:rPr lang="en-US" dirty="0"/>
              <a:t> </a:t>
            </a:r>
            <a:r>
              <a:rPr lang="en-US" dirty="0" err="1"/>
              <a:t>ile</a:t>
            </a:r>
            <a:r>
              <a:rPr lang="en-US" dirty="0"/>
              <a:t> </a:t>
            </a:r>
            <a:r>
              <a:rPr lang="en-US" dirty="0" err="1"/>
              <a:t>belirlenmektedir</a:t>
            </a:r>
            <a:r>
              <a:rPr lang="en-US" dirty="0"/>
              <a:t>.</a:t>
            </a:r>
            <a:r>
              <a:rPr lang="tr-TR" dirty="0"/>
              <a:t> </a:t>
            </a:r>
            <a:r>
              <a:rPr lang="en-US" dirty="0" err="1"/>
              <a:t>Modül</a:t>
            </a:r>
            <a:r>
              <a:rPr lang="en-US" dirty="0"/>
              <a:t> 4</a:t>
            </a:r>
            <a:r>
              <a:rPr lang="tr-TR" dirty="0"/>
              <a:t>,</a:t>
            </a:r>
            <a:r>
              <a:rPr lang="en-US" dirty="0"/>
              <a:t> </a:t>
            </a:r>
            <a:r>
              <a:rPr lang="tr-TR" dirty="0"/>
              <a:t>ş</a:t>
            </a:r>
            <a:r>
              <a:rPr lang="en-US" dirty="0" err="1"/>
              <a:t>irketinizin</a:t>
            </a:r>
            <a:r>
              <a:rPr lang="en-US" dirty="0"/>
              <a:t> </a:t>
            </a:r>
            <a:r>
              <a:rPr lang="en-US" dirty="0" err="1"/>
              <a:t>amaçlarını</a:t>
            </a:r>
            <a:r>
              <a:rPr lang="en-US" dirty="0"/>
              <a:t> </a:t>
            </a:r>
            <a:r>
              <a:rPr lang="en-US" dirty="0" err="1"/>
              <a:t>ba</a:t>
            </a:r>
            <a:r>
              <a:rPr lang="tr-TR" dirty="0"/>
              <a:t>ş</a:t>
            </a:r>
            <a:r>
              <a:rPr lang="en-US" dirty="0" err="1"/>
              <a:t>armasında</a:t>
            </a:r>
            <a:r>
              <a:rPr lang="en-US" dirty="0"/>
              <a:t> </a:t>
            </a:r>
            <a:r>
              <a:rPr lang="en-US" dirty="0" err="1"/>
              <a:t>en</a:t>
            </a:r>
            <a:r>
              <a:rPr lang="en-US" dirty="0"/>
              <a:t> </a:t>
            </a:r>
            <a:r>
              <a:rPr lang="en-US" dirty="0" err="1"/>
              <a:t>önemli</a:t>
            </a:r>
            <a:r>
              <a:rPr lang="en-US" dirty="0"/>
              <a:t> </a:t>
            </a:r>
            <a:r>
              <a:rPr lang="en-US" dirty="0" err="1"/>
              <a:t>rolü</a:t>
            </a:r>
            <a:r>
              <a:rPr lang="en-US" dirty="0"/>
              <a:t> </a:t>
            </a:r>
            <a:r>
              <a:rPr lang="en-US" dirty="0" err="1"/>
              <a:t>oynayacak</a:t>
            </a:r>
            <a:r>
              <a:rPr lang="tr-TR" dirty="0"/>
              <a:t> </a:t>
            </a:r>
            <a:r>
              <a:rPr lang="en-US" dirty="0" err="1"/>
              <a:t>anahtar</a:t>
            </a:r>
            <a:r>
              <a:rPr lang="en-US" dirty="0"/>
              <a:t> </a:t>
            </a:r>
            <a:r>
              <a:rPr lang="en-US" dirty="0" err="1"/>
              <a:t>unsurlar</a:t>
            </a:r>
            <a:r>
              <a:rPr lang="en-US" dirty="0"/>
              <a:t> </a:t>
            </a:r>
            <a:r>
              <a:rPr lang="en-US" dirty="0" err="1"/>
              <a:t>olan</a:t>
            </a:r>
            <a:r>
              <a:rPr lang="en-US" dirty="0"/>
              <a:t> </a:t>
            </a:r>
            <a:r>
              <a:rPr lang="en-US" dirty="0" err="1"/>
              <a:t>Çalı</a:t>
            </a:r>
            <a:r>
              <a:rPr lang="tr-TR" dirty="0"/>
              <a:t>ş</a:t>
            </a:r>
            <a:r>
              <a:rPr lang="en-US" dirty="0" err="1"/>
              <a:t>anlar'ı</a:t>
            </a:r>
            <a:r>
              <a:rPr lang="en-US" dirty="0"/>
              <a:t> </a:t>
            </a:r>
            <a:r>
              <a:rPr lang="en-US" dirty="0" err="1"/>
              <a:t>incelemektedir</a:t>
            </a:r>
            <a:r>
              <a:rPr lang="en-US" dirty="0"/>
              <a:t>. Bu</a:t>
            </a:r>
            <a:r>
              <a:rPr lang="tr-TR" dirty="0"/>
              <a:t> </a:t>
            </a:r>
            <a:r>
              <a:rPr lang="en-US" dirty="0" err="1"/>
              <a:t>modül</a:t>
            </a:r>
            <a:r>
              <a:rPr lang="en-US" dirty="0"/>
              <a:t>, </a:t>
            </a:r>
            <a:r>
              <a:rPr lang="en-US" dirty="0" err="1"/>
              <a:t>firmanız</a:t>
            </a:r>
            <a:r>
              <a:rPr lang="en-US" dirty="0"/>
              <a:t> </a:t>
            </a:r>
            <a:r>
              <a:rPr lang="en-US" dirty="0" err="1"/>
              <a:t>büyüme</a:t>
            </a:r>
            <a:r>
              <a:rPr lang="en-US" dirty="0"/>
              <a:t> </a:t>
            </a:r>
            <a:r>
              <a:rPr lang="en-US" dirty="0" err="1"/>
              <a:t>gösterdikçe</a:t>
            </a:r>
            <a:r>
              <a:rPr lang="en-US" dirty="0"/>
              <a:t> </a:t>
            </a:r>
            <a:r>
              <a:rPr lang="en-US" dirty="0" err="1"/>
              <a:t>cevap</a:t>
            </a:r>
            <a:r>
              <a:rPr lang="en-US" dirty="0"/>
              <a:t> </a:t>
            </a:r>
            <a:r>
              <a:rPr lang="en-US" dirty="0" err="1"/>
              <a:t>verilmesi</a:t>
            </a:r>
            <a:r>
              <a:rPr lang="en-US" dirty="0"/>
              <a:t> </a:t>
            </a:r>
            <a:r>
              <a:rPr lang="en-US" dirty="0" err="1"/>
              <a:t>gerekecek</a:t>
            </a:r>
            <a:r>
              <a:rPr lang="tr-TR" dirty="0"/>
              <a:t> </a:t>
            </a:r>
            <a:r>
              <a:rPr lang="en-US" dirty="0" err="1"/>
              <a:t>olan</a:t>
            </a:r>
            <a:r>
              <a:rPr lang="en-US" dirty="0"/>
              <a:t> </a:t>
            </a:r>
            <a:r>
              <a:rPr lang="tr-TR" dirty="0"/>
              <a:t>ş</a:t>
            </a:r>
            <a:r>
              <a:rPr lang="en-US" dirty="0" err="1"/>
              <a:t>irketinizin</a:t>
            </a:r>
            <a:r>
              <a:rPr lang="en-US" dirty="0"/>
              <a:t> </a:t>
            </a:r>
            <a:r>
              <a:rPr lang="en-US" dirty="0" err="1"/>
              <a:t>çalı</a:t>
            </a:r>
            <a:r>
              <a:rPr lang="tr-TR" dirty="0"/>
              <a:t>ş</a:t>
            </a:r>
            <a:r>
              <a:rPr lang="en-US" dirty="0" err="1"/>
              <a:t>sanlarını</a:t>
            </a:r>
            <a:r>
              <a:rPr lang="en-US" dirty="0"/>
              <a:t> </a:t>
            </a:r>
            <a:r>
              <a:rPr lang="en-US" dirty="0" err="1"/>
              <a:t>çekme</a:t>
            </a:r>
            <a:r>
              <a:rPr lang="en-US" dirty="0"/>
              <a:t>, </a:t>
            </a:r>
            <a:r>
              <a:rPr lang="en-US" dirty="0" err="1"/>
              <a:t>muhafaza</a:t>
            </a:r>
            <a:r>
              <a:rPr lang="en-US" dirty="0"/>
              <a:t> </a:t>
            </a:r>
            <a:r>
              <a:rPr lang="en-US" dirty="0" err="1"/>
              <a:t>etme</a:t>
            </a:r>
            <a:r>
              <a:rPr lang="en-US" dirty="0"/>
              <a:t> </a:t>
            </a:r>
            <a:r>
              <a:rPr lang="en-US" dirty="0" err="1"/>
              <a:t>ve</a:t>
            </a:r>
            <a:r>
              <a:rPr lang="en-US" dirty="0"/>
              <a:t> e</a:t>
            </a:r>
            <a:r>
              <a:rPr lang="tr-TR" dirty="0"/>
              <a:t>ğ</a:t>
            </a:r>
            <a:r>
              <a:rPr lang="en-US" dirty="0" err="1"/>
              <a:t>itme</a:t>
            </a:r>
            <a:r>
              <a:rPr lang="tr-TR" dirty="0"/>
              <a:t> </a:t>
            </a:r>
            <a:r>
              <a:rPr lang="en-US" dirty="0" err="1"/>
              <a:t>gibi</a:t>
            </a:r>
            <a:r>
              <a:rPr lang="en-US" dirty="0"/>
              <a:t> </a:t>
            </a:r>
            <a:r>
              <a:rPr lang="en-US" dirty="0" err="1"/>
              <a:t>personel</a:t>
            </a:r>
            <a:r>
              <a:rPr lang="en-US" dirty="0"/>
              <a:t> </a:t>
            </a:r>
            <a:r>
              <a:rPr lang="en-US" dirty="0" err="1"/>
              <a:t>meseleleri</a:t>
            </a:r>
            <a:r>
              <a:rPr lang="en-US" dirty="0"/>
              <a:t> </a:t>
            </a:r>
            <a:r>
              <a:rPr lang="en-US" dirty="0" err="1"/>
              <a:t>ile</a:t>
            </a:r>
            <a:r>
              <a:rPr lang="en-US" dirty="0"/>
              <a:t> </a:t>
            </a:r>
            <a:r>
              <a:rPr lang="en-US" dirty="0" err="1"/>
              <a:t>birlikte</a:t>
            </a:r>
            <a:r>
              <a:rPr lang="en-US" dirty="0"/>
              <a:t> </a:t>
            </a:r>
            <a:r>
              <a:rPr lang="en-US" dirty="0" err="1"/>
              <a:t>bir</a:t>
            </a:r>
            <a:r>
              <a:rPr lang="en-US" dirty="0"/>
              <a:t> </a:t>
            </a:r>
            <a:r>
              <a:rPr lang="en-US" dirty="0" err="1"/>
              <a:t>lider</a:t>
            </a:r>
            <a:r>
              <a:rPr lang="en-US" dirty="0"/>
              <a:t> </a:t>
            </a:r>
            <a:r>
              <a:rPr lang="en-US" dirty="0" err="1"/>
              <a:t>olarak</a:t>
            </a:r>
            <a:r>
              <a:rPr lang="en-US" dirty="0"/>
              <a:t> </a:t>
            </a:r>
            <a:r>
              <a:rPr lang="en-US" dirty="0" err="1"/>
              <a:t>sizin</a:t>
            </a:r>
            <a:r>
              <a:rPr lang="en-US" dirty="0"/>
              <a:t> </a:t>
            </a:r>
            <a:r>
              <a:rPr lang="en-US" dirty="0" err="1"/>
              <a:t>rolünüzü</a:t>
            </a:r>
            <a:r>
              <a:rPr lang="tr-TR" dirty="0"/>
              <a:t> </a:t>
            </a:r>
            <a:r>
              <a:rPr lang="en-US" dirty="0" err="1"/>
              <a:t>ele</a:t>
            </a:r>
            <a:r>
              <a:rPr lang="en-US" dirty="0"/>
              <a:t> </a:t>
            </a:r>
            <a:r>
              <a:rPr lang="en-US" dirty="0" err="1"/>
              <a:t>almaktadır</a:t>
            </a:r>
            <a:r>
              <a:rPr lang="en-US" dirty="0"/>
              <a:t>.</a:t>
            </a:r>
            <a:endParaRPr lang="tr-TR" dirty="0"/>
          </a:p>
          <a:p>
            <a:endParaRPr lang="en-US" dirty="0"/>
          </a:p>
          <a:p>
            <a:r>
              <a:rPr lang="en-US" b="1" dirty="0" err="1"/>
              <a:t>Teknoloji</a:t>
            </a:r>
            <a:r>
              <a:rPr lang="en-US" b="1" dirty="0"/>
              <a:t> </a:t>
            </a:r>
            <a:r>
              <a:rPr lang="en-US" b="1" dirty="0" err="1"/>
              <a:t>ve</a:t>
            </a:r>
            <a:r>
              <a:rPr lang="en-US" b="1" dirty="0"/>
              <a:t> e-</a:t>
            </a:r>
            <a:r>
              <a:rPr lang="en-US" b="1" dirty="0" err="1"/>
              <a:t>ticaret</a:t>
            </a:r>
            <a:endParaRPr lang="en-US" b="1" dirty="0"/>
          </a:p>
          <a:p>
            <a:r>
              <a:rPr lang="en-US" dirty="0" err="1"/>
              <a:t>Sürekli</a:t>
            </a:r>
            <a:r>
              <a:rPr lang="en-US" dirty="0"/>
              <a:t> </a:t>
            </a:r>
            <a:r>
              <a:rPr lang="en-US" dirty="0" err="1"/>
              <a:t>bir</a:t>
            </a:r>
            <a:r>
              <a:rPr lang="en-US" dirty="0"/>
              <a:t> de</a:t>
            </a:r>
            <a:r>
              <a:rPr lang="tr-TR" dirty="0"/>
              <a:t>ğiş</a:t>
            </a:r>
            <a:r>
              <a:rPr lang="en-US" dirty="0" err="1"/>
              <a:t>im</a:t>
            </a:r>
            <a:r>
              <a:rPr lang="en-US" dirty="0"/>
              <a:t>, </a:t>
            </a:r>
            <a:r>
              <a:rPr lang="en-US" dirty="0" err="1"/>
              <a:t>artan</a:t>
            </a:r>
            <a:r>
              <a:rPr lang="en-US" dirty="0"/>
              <a:t> </a:t>
            </a:r>
            <a:r>
              <a:rPr lang="en-US" dirty="0" err="1"/>
              <a:t>düzenleme</a:t>
            </a:r>
            <a:r>
              <a:rPr lang="en-US" dirty="0"/>
              <a:t> </a:t>
            </a:r>
            <a:r>
              <a:rPr lang="en-US" dirty="0" err="1"/>
              <a:t>ve</a:t>
            </a:r>
            <a:r>
              <a:rPr lang="en-US" dirty="0"/>
              <a:t> </a:t>
            </a:r>
            <a:r>
              <a:rPr lang="en-US" dirty="0" err="1"/>
              <a:t>küresel</a:t>
            </a:r>
            <a:r>
              <a:rPr lang="en-US" dirty="0"/>
              <a:t> </a:t>
            </a:r>
            <a:r>
              <a:rPr lang="en-US" dirty="0" err="1"/>
              <a:t>raporlama</a:t>
            </a:r>
            <a:r>
              <a:rPr lang="en-US" dirty="0"/>
              <a:t> </a:t>
            </a:r>
            <a:r>
              <a:rPr lang="en-US" dirty="0" err="1"/>
              <a:t>sistemlerinden</a:t>
            </a:r>
            <a:r>
              <a:rPr lang="tr-TR" dirty="0"/>
              <a:t> </a:t>
            </a:r>
            <a:r>
              <a:rPr lang="en-US" dirty="0" err="1"/>
              <a:t>olu</a:t>
            </a:r>
            <a:r>
              <a:rPr lang="tr-TR" dirty="0"/>
              <a:t>ş</a:t>
            </a:r>
            <a:r>
              <a:rPr lang="en-US" dirty="0"/>
              <a:t>an </a:t>
            </a:r>
            <a:r>
              <a:rPr lang="en-US" dirty="0" err="1"/>
              <a:t>bir</a:t>
            </a:r>
            <a:r>
              <a:rPr lang="en-US" dirty="0"/>
              <a:t> </a:t>
            </a:r>
            <a:r>
              <a:rPr lang="en-US" dirty="0" err="1"/>
              <a:t>iklimde</a:t>
            </a:r>
            <a:r>
              <a:rPr lang="en-US" dirty="0"/>
              <a:t>, </a:t>
            </a:r>
            <a:r>
              <a:rPr lang="tr-TR" dirty="0"/>
              <a:t>ş</a:t>
            </a:r>
            <a:r>
              <a:rPr lang="en-US" dirty="0" err="1"/>
              <a:t>irketlerin</a:t>
            </a:r>
            <a:r>
              <a:rPr lang="en-US" dirty="0"/>
              <a:t> </a:t>
            </a:r>
            <a:r>
              <a:rPr lang="en-US" dirty="0" err="1"/>
              <a:t>teknolojileri</a:t>
            </a:r>
            <a:r>
              <a:rPr lang="en-US" dirty="0"/>
              <a:t> </a:t>
            </a:r>
            <a:r>
              <a:rPr lang="en-US" dirty="0" err="1"/>
              <a:t>ile</a:t>
            </a:r>
            <a:r>
              <a:rPr lang="en-US" dirty="0"/>
              <a:t> </a:t>
            </a:r>
            <a:r>
              <a:rPr lang="en-US" dirty="0" err="1"/>
              <a:t>ilgili</a:t>
            </a:r>
            <a:r>
              <a:rPr lang="tr-TR" dirty="0"/>
              <a:t> </a:t>
            </a:r>
            <a:r>
              <a:rPr lang="en-US" dirty="0" err="1"/>
              <a:t>olarak</a:t>
            </a:r>
            <a:r>
              <a:rPr lang="en-US" dirty="0"/>
              <a:t> </a:t>
            </a:r>
            <a:r>
              <a:rPr lang="en-US" dirty="0" err="1"/>
              <a:t>en</a:t>
            </a:r>
            <a:r>
              <a:rPr lang="en-US" dirty="0"/>
              <a:t> </a:t>
            </a:r>
            <a:r>
              <a:rPr lang="en-US" dirty="0" err="1"/>
              <a:t>iyi</a:t>
            </a:r>
            <a:r>
              <a:rPr lang="en-US" dirty="0"/>
              <a:t> </a:t>
            </a:r>
            <a:r>
              <a:rPr lang="en-US" dirty="0" err="1"/>
              <a:t>uygulamaları</a:t>
            </a:r>
            <a:r>
              <a:rPr lang="en-US" dirty="0"/>
              <a:t> </a:t>
            </a:r>
            <a:r>
              <a:rPr lang="en-US" dirty="0" err="1"/>
              <a:t>benimsemeleri</a:t>
            </a:r>
            <a:r>
              <a:rPr lang="en-US" dirty="0"/>
              <a:t> </a:t>
            </a:r>
            <a:r>
              <a:rPr lang="en-US" dirty="0" err="1"/>
              <a:t>çok</a:t>
            </a:r>
            <a:r>
              <a:rPr lang="en-US" dirty="0"/>
              <a:t> </a:t>
            </a:r>
            <a:r>
              <a:rPr lang="en-US" dirty="0" err="1"/>
              <a:t>daha</a:t>
            </a:r>
            <a:r>
              <a:rPr lang="en-US" dirty="0"/>
              <a:t> </a:t>
            </a:r>
            <a:r>
              <a:rPr lang="en-US" dirty="0" err="1"/>
              <a:t>önem</a:t>
            </a:r>
            <a:r>
              <a:rPr lang="en-US" dirty="0"/>
              <a:t> </a:t>
            </a:r>
            <a:r>
              <a:rPr lang="en-US" dirty="0" err="1"/>
              <a:t>arz</a:t>
            </a:r>
            <a:r>
              <a:rPr lang="en-US" dirty="0"/>
              <a:t> </a:t>
            </a:r>
            <a:r>
              <a:rPr lang="en-US" dirty="0" err="1"/>
              <a:t>etmektedir</a:t>
            </a:r>
            <a:r>
              <a:rPr lang="en-US" dirty="0"/>
              <a:t>.</a:t>
            </a:r>
            <a:r>
              <a:rPr lang="tr-TR" dirty="0"/>
              <a:t> </a:t>
            </a:r>
            <a:r>
              <a:rPr lang="en-US" dirty="0" err="1"/>
              <a:t>Modül</a:t>
            </a:r>
            <a:r>
              <a:rPr lang="en-US" dirty="0"/>
              <a:t> 5</a:t>
            </a:r>
            <a:r>
              <a:rPr lang="tr-TR" dirty="0"/>
              <a:t>,</a:t>
            </a:r>
            <a:r>
              <a:rPr lang="en-US" dirty="0"/>
              <a:t> </a:t>
            </a:r>
            <a:r>
              <a:rPr lang="en-US" dirty="0" err="1"/>
              <a:t>teknolojinin</a:t>
            </a:r>
            <a:r>
              <a:rPr lang="en-US" dirty="0"/>
              <a:t> </a:t>
            </a:r>
            <a:r>
              <a:rPr lang="en-US" dirty="0" err="1"/>
              <a:t>bir</a:t>
            </a:r>
            <a:r>
              <a:rPr lang="en-US" dirty="0"/>
              <a:t> </a:t>
            </a:r>
            <a:r>
              <a:rPr lang="en-US" dirty="0" err="1"/>
              <a:t>muhasebe</a:t>
            </a:r>
            <a:r>
              <a:rPr lang="en-US" dirty="0"/>
              <a:t> </a:t>
            </a:r>
            <a:r>
              <a:rPr lang="en-US" dirty="0" err="1"/>
              <a:t>firmasının</a:t>
            </a:r>
            <a:r>
              <a:rPr lang="en-US" dirty="0"/>
              <a:t> </a:t>
            </a:r>
            <a:r>
              <a:rPr lang="en-US" dirty="0" err="1"/>
              <a:t>ba</a:t>
            </a:r>
            <a:r>
              <a:rPr lang="tr-TR" dirty="0"/>
              <a:t>ş</a:t>
            </a:r>
            <a:r>
              <a:rPr lang="en-US" dirty="0" err="1"/>
              <a:t>arısında</a:t>
            </a:r>
            <a:r>
              <a:rPr lang="en-US" dirty="0"/>
              <a:t> </a:t>
            </a:r>
            <a:r>
              <a:rPr lang="en-US" dirty="0" err="1"/>
              <a:t>oynadıgı</a:t>
            </a:r>
            <a:r>
              <a:rPr lang="tr-TR" dirty="0"/>
              <a:t> </a:t>
            </a:r>
            <a:r>
              <a:rPr lang="en-US" dirty="0" err="1"/>
              <a:t>rolü</a:t>
            </a:r>
            <a:r>
              <a:rPr lang="en-US" dirty="0"/>
              <a:t> </a:t>
            </a:r>
            <a:r>
              <a:rPr lang="en-US" dirty="0" err="1"/>
              <a:t>incelemektedir</a:t>
            </a:r>
            <a:r>
              <a:rPr lang="en-US" dirty="0"/>
              <a:t>. Ba</a:t>
            </a:r>
            <a:r>
              <a:rPr lang="tr-TR" dirty="0"/>
              <a:t>ş</a:t>
            </a:r>
            <a:r>
              <a:rPr lang="en-US" dirty="0" err="1"/>
              <a:t>arıya</a:t>
            </a:r>
            <a:r>
              <a:rPr lang="en-US" dirty="0"/>
              <a:t> </a:t>
            </a:r>
            <a:r>
              <a:rPr lang="en-US" dirty="0" err="1"/>
              <a:t>ula</a:t>
            </a:r>
            <a:r>
              <a:rPr lang="tr-TR" dirty="0"/>
              <a:t>ş</a:t>
            </a:r>
            <a:r>
              <a:rPr lang="en-US" dirty="0" err="1"/>
              <a:t>mada</a:t>
            </a:r>
            <a:r>
              <a:rPr lang="en-US" dirty="0"/>
              <a:t>; </a:t>
            </a:r>
            <a:r>
              <a:rPr lang="en-US" dirty="0" err="1"/>
              <a:t>etkili</a:t>
            </a:r>
            <a:r>
              <a:rPr lang="en-US" dirty="0"/>
              <a:t> </a:t>
            </a:r>
            <a:r>
              <a:rPr lang="en-US" dirty="0" err="1"/>
              <a:t>seçim</a:t>
            </a:r>
            <a:r>
              <a:rPr lang="en-US" dirty="0"/>
              <a:t>, </a:t>
            </a:r>
            <a:r>
              <a:rPr lang="en-US" dirty="0" err="1"/>
              <a:t>teknolojilerin</a:t>
            </a:r>
            <a:r>
              <a:rPr lang="tr-TR" dirty="0"/>
              <a:t> </a:t>
            </a:r>
            <a:r>
              <a:rPr lang="en-US" dirty="0" err="1"/>
              <a:t>uygulamaya</a:t>
            </a:r>
            <a:r>
              <a:rPr lang="en-US" dirty="0"/>
              <a:t> </a:t>
            </a:r>
            <a:r>
              <a:rPr lang="en-US" dirty="0" err="1"/>
              <a:t>geçirilmesi</a:t>
            </a:r>
            <a:r>
              <a:rPr lang="en-US" dirty="0"/>
              <a:t> </a:t>
            </a:r>
            <a:r>
              <a:rPr lang="en-US" dirty="0" err="1"/>
              <a:t>ve</a:t>
            </a:r>
            <a:r>
              <a:rPr lang="en-US" dirty="0"/>
              <a:t> </a:t>
            </a:r>
            <a:r>
              <a:rPr lang="en-US" dirty="0" err="1"/>
              <a:t>yönetimi</a:t>
            </a:r>
            <a:r>
              <a:rPr lang="tr-TR" dirty="0"/>
              <a:t>,</a:t>
            </a:r>
            <a:r>
              <a:rPr lang="en-US" dirty="0"/>
              <a:t> </a:t>
            </a:r>
            <a:r>
              <a:rPr lang="en-US" dirty="0" err="1"/>
              <a:t>ve</a:t>
            </a:r>
            <a:r>
              <a:rPr lang="en-US" dirty="0"/>
              <a:t> </a:t>
            </a:r>
            <a:r>
              <a:rPr lang="en-US" dirty="0" err="1"/>
              <a:t>aynı</a:t>
            </a:r>
            <a:r>
              <a:rPr lang="en-US" dirty="0"/>
              <a:t> </a:t>
            </a:r>
            <a:r>
              <a:rPr lang="en-US" dirty="0" err="1"/>
              <a:t>zamanda</a:t>
            </a:r>
            <a:r>
              <a:rPr lang="en-US" dirty="0"/>
              <a:t> </a:t>
            </a:r>
            <a:r>
              <a:rPr lang="en-US" dirty="0" err="1"/>
              <a:t>bu</a:t>
            </a:r>
            <a:r>
              <a:rPr lang="tr-TR" dirty="0"/>
              <a:t> </a:t>
            </a:r>
            <a:r>
              <a:rPr lang="en-US" dirty="0" err="1"/>
              <a:t>araçları</a:t>
            </a:r>
            <a:r>
              <a:rPr lang="en-US" dirty="0"/>
              <a:t> </a:t>
            </a:r>
            <a:r>
              <a:rPr lang="en-US" dirty="0" err="1"/>
              <a:t>kullanmaları</a:t>
            </a:r>
            <a:r>
              <a:rPr lang="en-US" dirty="0"/>
              <a:t> </a:t>
            </a:r>
            <a:r>
              <a:rPr lang="en-US" dirty="0" err="1"/>
              <a:t>için</a:t>
            </a:r>
            <a:r>
              <a:rPr lang="en-US" dirty="0"/>
              <a:t> </a:t>
            </a:r>
            <a:r>
              <a:rPr lang="en-US" dirty="0" err="1"/>
              <a:t>çalı</a:t>
            </a:r>
            <a:r>
              <a:rPr lang="tr-TR" dirty="0"/>
              <a:t>ş</a:t>
            </a:r>
            <a:r>
              <a:rPr lang="en-US" dirty="0" err="1"/>
              <a:t>anların</a:t>
            </a:r>
            <a:r>
              <a:rPr lang="en-US" dirty="0"/>
              <a:t> e</a:t>
            </a:r>
            <a:r>
              <a:rPr lang="tr-TR" dirty="0"/>
              <a:t>ğ</a:t>
            </a:r>
            <a:r>
              <a:rPr lang="en-US" dirty="0" err="1"/>
              <a:t>itilmesi</a:t>
            </a:r>
            <a:r>
              <a:rPr lang="en-US" dirty="0"/>
              <a:t> </a:t>
            </a:r>
            <a:r>
              <a:rPr lang="en-US" dirty="0" err="1"/>
              <a:t>tüm</a:t>
            </a:r>
            <a:r>
              <a:rPr lang="en-US" dirty="0"/>
              <a:t> </a:t>
            </a:r>
            <a:r>
              <a:rPr lang="en-US" dirty="0" err="1"/>
              <a:t>firmalar</a:t>
            </a:r>
            <a:r>
              <a:rPr lang="en-US" dirty="0"/>
              <a:t> </a:t>
            </a:r>
            <a:r>
              <a:rPr lang="en-US" dirty="0" err="1"/>
              <a:t>için</a:t>
            </a:r>
            <a:r>
              <a:rPr lang="tr-TR" dirty="0"/>
              <a:t> </a:t>
            </a:r>
            <a:r>
              <a:rPr lang="en-US" dirty="0" err="1"/>
              <a:t>temel</a:t>
            </a:r>
            <a:r>
              <a:rPr lang="en-US" dirty="0"/>
              <a:t> </a:t>
            </a:r>
            <a:r>
              <a:rPr lang="en-US" dirty="0" err="1"/>
              <a:t>esaslardır</a:t>
            </a:r>
            <a:r>
              <a:rPr lang="en-US" dirty="0"/>
              <a:t>.</a:t>
            </a:r>
            <a:endParaRPr lang="tr-TR" dirty="0"/>
          </a:p>
          <a:p>
            <a:endParaRPr lang="en-US" dirty="0"/>
          </a:p>
          <a:p>
            <a:r>
              <a:rPr lang="en-US" b="1" dirty="0" err="1"/>
              <a:t>Müsteri</a:t>
            </a:r>
            <a:r>
              <a:rPr lang="en-US" b="1" dirty="0"/>
              <a:t> </a:t>
            </a:r>
            <a:r>
              <a:rPr lang="en-US" b="1" dirty="0" err="1"/>
              <a:t>iliskileri</a:t>
            </a:r>
            <a:r>
              <a:rPr lang="en-US" b="1" dirty="0"/>
              <a:t> </a:t>
            </a:r>
            <a:r>
              <a:rPr lang="en-US" b="1" dirty="0" err="1"/>
              <a:t>yönetimi</a:t>
            </a:r>
            <a:endParaRPr lang="en-US" b="1" dirty="0"/>
          </a:p>
          <a:p>
            <a:r>
              <a:rPr lang="en-US" dirty="0" err="1"/>
              <a:t>Güçlü</a:t>
            </a:r>
            <a:r>
              <a:rPr lang="en-US" dirty="0"/>
              <a:t> </a:t>
            </a:r>
            <a:r>
              <a:rPr lang="en-US" dirty="0" err="1"/>
              <a:t>ve</a:t>
            </a:r>
            <a:r>
              <a:rPr lang="en-US" dirty="0"/>
              <a:t> </a:t>
            </a:r>
            <a:r>
              <a:rPr lang="en-US" dirty="0" err="1"/>
              <a:t>etkili</a:t>
            </a:r>
            <a:r>
              <a:rPr lang="en-US" dirty="0"/>
              <a:t> </a:t>
            </a:r>
            <a:r>
              <a:rPr lang="en-US" dirty="0" err="1"/>
              <a:t>mü</a:t>
            </a:r>
            <a:r>
              <a:rPr lang="tr-TR" dirty="0"/>
              <a:t>ş</a:t>
            </a:r>
            <a:r>
              <a:rPr lang="en-US" dirty="0" err="1"/>
              <a:t>teri</a:t>
            </a:r>
            <a:r>
              <a:rPr lang="en-US" dirty="0"/>
              <a:t> </a:t>
            </a:r>
            <a:r>
              <a:rPr lang="en-US" dirty="0" err="1"/>
              <a:t>iliskileri</a:t>
            </a:r>
            <a:r>
              <a:rPr lang="en-US" dirty="0"/>
              <a:t> </a:t>
            </a:r>
            <a:r>
              <a:rPr lang="en-US" dirty="0" err="1"/>
              <a:t>ba</a:t>
            </a:r>
            <a:r>
              <a:rPr lang="tr-TR" dirty="0"/>
              <a:t>ş</a:t>
            </a:r>
            <a:r>
              <a:rPr lang="en-US" dirty="0" err="1"/>
              <a:t>arılı</a:t>
            </a:r>
            <a:r>
              <a:rPr lang="en-US" dirty="0"/>
              <a:t> </a:t>
            </a:r>
            <a:r>
              <a:rPr lang="en-US" dirty="0" err="1"/>
              <a:t>bir</a:t>
            </a:r>
            <a:r>
              <a:rPr lang="en-US" dirty="0"/>
              <a:t> </a:t>
            </a:r>
            <a:r>
              <a:rPr lang="en-US" dirty="0" err="1"/>
              <a:t>muhasebe</a:t>
            </a:r>
            <a:r>
              <a:rPr lang="en-US" dirty="0"/>
              <a:t> </a:t>
            </a:r>
            <a:r>
              <a:rPr lang="en-US" dirty="0" err="1"/>
              <a:t>bürosunun</a:t>
            </a:r>
            <a:r>
              <a:rPr lang="tr-TR" dirty="0"/>
              <a:t> </a:t>
            </a:r>
            <a:r>
              <a:rPr lang="en-US" dirty="0"/>
              <a:t>bel </a:t>
            </a:r>
            <a:r>
              <a:rPr lang="en-US" dirty="0" err="1"/>
              <a:t>kemi</a:t>
            </a:r>
            <a:r>
              <a:rPr lang="tr-TR" dirty="0"/>
              <a:t>ğ</a:t>
            </a:r>
            <a:r>
              <a:rPr lang="en-US" dirty="0" err="1"/>
              <a:t>idir</a:t>
            </a:r>
            <a:r>
              <a:rPr lang="en-US" dirty="0"/>
              <a:t>. </a:t>
            </a:r>
            <a:r>
              <a:rPr lang="en-US" dirty="0" err="1"/>
              <a:t>Muhasebecilerin</a:t>
            </a:r>
            <a:r>
              <a:rPr lang="en-US" dirty="0"/>
              <a:t> </a:t>
            </a:r>
            <a:r>
              <a:rPr lang="en-US" dirty="0" err="1"/>
              <a:t>mü</a:t>
            </a:r>
            <a:r>
              <a:rPr lang="tr-TR" dirty="0"/>
              <a:t>ş</a:t>
            </a:r>
            <a:r>
              <a:rPr lang="en-US" dirty="0" err="1"/>
              <a:t>terileri</a:t>
            </a:r>
            <a:r>
              <a:rPr lang="en-US" dirty="0"/>
              <a:t> </a:t>
            </a:r>
            <a:r>
              <a:rPr lang="en-US" dirty="0" err="1"/>
              <a:t>ile</a:t>
            </a:r>
            <a:r>
              <a:rPr lang="en-US" dirty="0"/>
              <a:t> </a:t>
            </a:r>
            <a:r>
              <a:rPr lang="en-US" dirty="0" err="1"/>
              <a:t>sahip</a:t>
            </a:r>
            <a:r>
              <a:rPr lang="en-US" dirty="0"/>
              <a:t> </a:t>
            </a:r>
            <a:r>
              <a:rPr lang="en-US" dirty="0" err="1"/>
              <a:t>oldu</a:t>
            </a:r>
            <a:r>
              <a:rPr lang="tr-TR" dirty="0"/>
              <a:t>ğ</a:t>
            </a:r>
            <a:r>
              <a:rPr lang="en-US" dirty="0"/>
              <a:t>u </a:t>
            </a:r>
            <a:r>
              <a:rPr lang="en-US" dirty="0" err="1"/>
              <a:t>ili</a:t>
            </a:r>
            <a:r>
              <a:rPr lang="tr-TR" dirty="0"/>
              <a:t>ş</a:t>
            </a:r>
            <a:r>
              <a:rPr lang="en-US" dirty="0" err="1"/>
              <a:t>kiler</a:t>
            </a:r>
            <a:r>
              <a:rPr lang="tr-TR" dirty="0"/>
              <a:t> </a:t>
            </a:r>
            <a:r>
              <a:rPr lang="en-US" dirty="0" err="1"/>
              <a:t>muhasebe</a:t>
            </a:r>
            <a:r>
              <a:rPr lang="en-US" dirty="0"/>
              <a:t> </a:t>
            </a:r>
            <a:r>
              <a:rPr lang="tr-TR" dirty="0"/>
              <a:t>ş</a:t>
            </a:r>
            <a:r>
              <a:rPr lang="en-US" dirty="0" err="1"/>
              <a:t>irketine</a:t>
            </a:r>
            <a:r>
              <a:rPr lang="en-US" dirty="0"/>
              <a:t> de</a:t>
            </a:r>
            <a:r>
              <a:rPr lang="tr-TR" dirty="0"/>
              <a:t>ğ</a:t>
            </a:r>
            <a:r>
              <a:rPr lang="en-US" dirty="0" err="1"/>
              <a:t>er</a:t>
            </a:r>
            <a:r>
              <a:rPr lang="en-US" dirty="0"/>
              <a:t> </a:t>
            </a:r>
            <a:r>
              <a:rPr lang="en-US" dirty="0" err="1"/>
              <a:t>katması</a:t>
            </a:r>
            <a:r>
              <a:rPr lang="en-US" dirty="0"/>
              <a:t> </a:t>
            </a:r>
            <a:r>
              <a:rPr lang="en-US" dirty="0" err="1"/>
              <a:t>açısından</a:t>
            </a:r>
            <a:r>
              <a:rPr lang="en-US" dirty="0"/>
              <a:t> </a:t>
            </a:r>
            <a:r>
              <a:rPr lang="en-US" dirty="0" err="1"/>
              <a:t>temel</a:t>
            </a:r>
            <a:r>
              <a:rPr lang="en-US" dirty="0"/>
              <a:t> </a:t>
            </a:r>
            <a:r>
              <a:rPr lang="en-US" dirty="0" err="1"/>
              <a:t>te</a:t>
            </a:r>
            <a:r>
              <a:rPr lang="tr-TR" dirty="0"/>
              <a:t>ş</a:t>
            </a:r>
            <a:r>
              <a:rPr lang="en-US" dirty="0" err="1"/>
              <a:t>kil</a:t>
            </a:r>
            <a:r>
              <a:rPr lang="en-US" dirty="0"/>
              <a:t> </a:t>
            </a:r>
            <a:r>
              <a:rPr lang="en-US" dirty="0" err="1"/>
              <a:t>etmektedir</a:t>
            </a:r>
            <a:r>
              <a:rPr lang="en-US" dirty="0"/>
              <a:t>.</a:t>
            </a:r>
            <a:r>
              <a:rPr lang="tr-TR" dirty="0"/>
              <a:t> </a:t>
            </a:r>
            <a:r>
              <a:rPr lang="en-US" dirty="0"/>
              <a:t>A</a:t>
            </a:r>
            <a:r>
              <a:rPr lang="tr-TR" dirty="0"/>
              <a:t>r</a:t>
            </a:r>
            <a:r>
              <a:rPr lang="en-US" dirty="0"/>
              <a:t>tan </a:t>
            </a:r>
            <a:r>
              <a:rPr lang="en-US" dirty="0" err="1"/>
              <a:t>rekabet</a:t>
            </a:r>
            <a:r>
              <a:rPr lang="en-US" dirty="0"/>
              <a:t>, </a:t>
            </a:r>
            <a:r>
              <a:rPr lang="tr-TR" dirty="0"/>
              <a:t>ş</a:t>
            </a:r>
            <a:r>
              <a:rPr lang="en-US" dirty="0" err="1"/>
              <a:t>irketlerin</a:t>
            </a:r>
            <a:r>
              <a:rPr lang="en-US" dirty="0"/>
              <a:t> </a:t>
            </a:r>
            <a:r>
              <a:rPr lang="en-US" dirty="0" err="1"/>
              <a:t>mü</a:t>
            </a:r>
            <a:r>
              <a:rPr lang="tr-TR" dirty="0"/>
              <a:t>ş</a:t>
            </a:r>
            <a:r>
              <a:rPr lang="en-US" dirty="0" err="1"/>
              <a:t>teri</a:t>
            </a:r>
            <a:r>
              <a:rPr lang="en-US" dirty="0"/>
              <a:t> </a:t>
            </a:r>
            <a:r>
              <a:rPr lang="en-US" dirty="0" err="1"/>
              <a:t>ili</a:t>
            </a:r>
            <a:r>
              <a:rPr lang="tr-TR" dirty="0"/>
              <a:t>ş</a:t>
            </a:r>
            <a:r>
              <a:rPr lang="en-US" dirty="0" err="1"/>
              <a:t>kilerini</a:t>
            </a:r>
            <a:r>
              <a:rPr lang="en-US" dirty="0"/>
              <a:t> </a:t>
            </a:r>
            <a:r>
              <a:rPr lang="en-US" dirty="0" err="1"/>
              <a:t>korumalarını</a:t>
            </a:r>
            <a:r>
              <a:rPr lang="tr-TR" dirty="0"/>
              <a:t> </a:t>
            </a:r>
            <a:r>
              <a:rPr lang="en-US" dirty="0" err="1"/>
              <a:t>ve</a:t>
            </a:r>
            <a:r>
              <a:rPr lang="en-US" dirty="0"/>
              <a:t> </a:t>
            </a:r>
            <a:r>
              <a:rPr lang="en-US" dirty="0" err="1"/>
              <a:t>güçlendirmelerini</a:t>
            </a:r>
            <a:r>
              <a:rPr lang="en-US" dirty="0"/>
              <a:t> </a:t>
            </a:r>
            <a:r>
              <a:rPr lang="en-US" dirty="0" err="1"/>
              <a:t>gerektirmektedir</a:t>
            </a:r>
            <a:r>
              <a:rPr lang="en-US" dirty="0"/>
              <a:t>. </a:t>
            </a:r>
            <a:r>
              <a:rPr lang="en-US" dirty="0" err="1"/>
              <a:t>Artan</a:t>
            </a:r>
            <a:r>
              <a:rPr lang="en-US" dirty="0"/>
              <a:t> </a:t>
            </a:r>
            <a:r>
              <a:rPr lang="en-US" dirty="0" err="1"/>
              <a:t>düzenlemeler</a:t>
            </a:r>
            <a:r>
              <a:rPr lang="tr-TR" dirty="0"/>
              <a:t> </a:t>
            </a:r>
            <a:r>
              <a:rPr lang="en-US" dirty="0"/>
              <a:t>de </a:t>
            </a:r>
            <a:r>
              <a:rPr lang="en-US" dirty="0" err="1"/>
              <a:t>müsterilerinizi</a:t>
            </a:r>
            <a:r>
              <a:rPr lang="en-US" dirty="0"/>
              <a:t> </a:t>
            </a:r>
            <a:r>
              <a:rPr lang="en-US" dirty="0" err="1"/>
              <a:t>tanımaya</a:t>
            </a:r>
            <a:r>
              <a:rPr lang="en-US" dirty="0"/>
              <a:t> </a:t>
            </a:r>
            <a:r>
              <a:rPr lang="en-US" dirty="0" err="1"/>
              <a:t>hiç</a:t>
            </a:r>
            <a:r>
              <a:rPr lang="en-US" dirty="0"/>
              <a:t> </a:t>
            </a:r>
            <a:r>
              <a:rPr lang="en-US" dirty="0" err="1"/>
              <a:t>olmadı</a:t>
            </a:r>
            <a:r>
              <a:rPr lang="tr-TR" dirty="0"/>
              <a:t>ğ</a:t>
            </a:r>
            <a:r>
              <a:rPr lang="en-US" dirty="0" err="1"/>
              <a:t>ı</a:t>
            </a:r>
            <a:r>
              <a:rPr lang="en-US" dirty="0"/>
              <a:t> </a:t>
            </a:r>
            <a:r>
              <a:rPr lang="en-US" dirty="0" err="1"/>
              <a:t>kadar</a:t>
            </a:r>
            <a:r>
              <a:rPr lang="en-US" dirty="0"/>
              <a:t> </a:t>
            </a:r>
            <a:r>
              <a:rPr lang="en-US" dirty="0" err="1"/>
              <a:t>fazla</a:t>
            </a:r>
            <a:r>
              <a:rPr lang="en-US" dirty="0"/>
              <a:t> </a:t>
            </a:r>
            <a:r>
              <a:rPr lang="en-US" dirty="0" err="1"/>
              <a:t>önem</a:t>
            </a:r>
            <a:r>
              <a:rPr lang="en-US" dirty="0"/>
              <a:t> </a:t>
            </a:r>
            <a:r>
              <a:rPr lang="en-US" dirty="0" err="1"/>
              <a:t>katmaktadır</a:t>
            </a:r>
            <a:r>
              <a:rPr lang="en-US" dirty="0"/>
              <a:t>.</a:t>
            </a:r>
            <a:r>
              <a:rPr lang="tr-TR" dirty="0"/>
              <a:t> </a:t>
            </a:r>
            <a:r>
              <a:rPr lang="en-US" dirty="0" err="1"/>
              <a:t>Modül</a:t>
            </a:r>
            <a:r>
              <a:rPr lang="en-US" dirty="0"/>
              <a:t> 6</a:t>
            </a:r>
            <a:r>
              <a:rPr lang="tr-TR" dirty="0"/>
              <a:t>,</a:t>
            </a:r>
            <a:r>
              <a:rPr lang="en-US" dirty="0"/>
              <a:t> </a:t>
            </a:r>
            <a:r>
              <a:rPr lang="en-US" dirty="0" err="1"/>
              <a:t>mü</a:t>
            </a:r>
            <a:r>
              <a:rPr lang="tr-TR" dirty="0"/>
              <a:t>ş</a:t>
            </a:r>
            <a:r>
              <a:rPr lang="en-US" dirty="0" err="1"/>
              <a:t>teri</a:t>
            </a:r>
            <a:r>
              <a:rPr lang="en-US" dirty="0"/>
              <a:t> </a:t>
            </a:r>
            <a:r>
              <a:rPr lang="en-US" dirty="0" err="1"/>
              <a:t>ili</a:t>
            </a:r>
            <a:r>
              <a:rPr lang="tr-TR" dirty="0"/>
              <a:t>ş</a:t>
            </a:r>
            <a:r>
              <a:rPr lang="en-US" dirty="0" err="1"/>
              <a:t>kilerinin</a:t>
            </a:r>
            <a:r>
              <a:rPr lang="en-US" dirty="0"/>
              <a:t> gel</a:t>
            </a:r>
            <a:r>
              <a:rPr lang="tr-TR" dirty="0"/>
              <a:t>iş</a:t>
            </a:r>
            <a:r>
              <a:rPr lang="en-US" dirty="0" err="1"/>
              <a:t>tirilmesini</a:t>
            </a:r>
            <a:r>
              <a:rPr lang="en-US" dirty="0"/>
              <a:t> </a:t>
            </a:r>
            <a:r>
              <a:rPr lang="en-US" dirty="0" err="1"/>
              <a:t>ve</a:t>
            </a:r>
            <a:r>
              <a:rPr lang="en-US" dirty="0"/>
              <a:t> </a:t>
            </a:r>
            <a:r>
              <a:rPr lang="en-US" dirty="0" err="1"/>
              <a:t>sürekli</a:t>
            </a:r>
            <a:r>
              <a:rPr lang="en-US" dirty="0"/>
              <a:t> </a:t>
            </a:r>
            <a:r>
              <a:rPr lang="en-US" dirty="0" err="1"/>
              <a:t>olarak</a:t>
            </a:r>
            <a:r>
              <a:rPr lang="tr-TR" dirty="0"/>
              <a:t> </a:t>
            </a:r>
            <a:r>
              <a:rPr lang="en-US" dirty="0" err="1"/>
              <a:t>korunmasını</a:t>
            </a:r>
            <a:r>
              <a:rPr lang="en-US" dirty="0"/>
              <a:t>; a</a:t>
            </a:r>
            <a:r>
              <a:rPr lang="tr-TR" dirty="0"/>
              <a:t>ğ</a:t>
            </a:r>
            <a:r>
              <a:rPr lang="en-US" dirty="0" err="1"/>
              <a:t>ları</a:t>
            </a:r>
            <a:r>
              <a:rPr lang="en-US" dirty="0"/>
              <a:t>, </a:t>
            </a:r>
            <a:r>
              <a:rPr lang="en-US" dirty="0" err="1"/>
              <a:t>yönlendirmeleri</a:t>
            </a:r>
            <a:r>
              <a:rPr lang="en-US" dirty="0"/>
              <a:t> </a:t>
            </a:r>
            <a:r>
              <a:rPr lang="en-US" dirty="0" err="1"/>
              <a:t>ve</a:t>
            </a:r>
            <a:r>
              <a:rPr lang="en-US" dirty="0"/>
              <a:t> di</a:t>
            </a:r>
            <a:r>
              <a:rPr lang="tr-TR" dirty="0"/>
              <a:t>ğ</a:t>
            </a:r>
            <a:r>
              <a:rPr lang="en-US" dirty="0" err="1"/>
              <a:t>er</a:t>
            </a:r>
            <a:r>
              <a:rPr lang="en-US" dirty="0"/>
              <a:t> </a:t>
            </a:r>
            <a:r>
              <a:rPr lang="en-US" dirty="0" err="1"/>
              <a:t>müttefikleri</a:t>
            </a:r>
            <a:r>
              <a:rPr lang="en-US" dirty="0"/>
              <a:t> </a:t>
            </a:r>
            <a:r>
              <a:rPr lang="en-US" dirty="0" err="1"/>
              <a:t>içeren</a:t>
            </a:r>
            <a:r>
              <a:rPr lang="tr-TR" dirty="0"/>
              <a:t> </a:t>
            </a:r>
            <a:r>
              <a:rPr lang="en-US" dirty="0" err="1"/>
              <a:t>mü</a:t>
            </a:r>
            <a:r>
              <a:rPr lang="tr-TR" dirty="0"/>
              <a:t>ş</a:t>
            </a:r>
            <a:r>
              <a:rPr lang="en-US" dirty="0" err="1"/>
              <a:t>teri</a:t>
            </a:r>
            <a:r>
              <a:rPr lang="en-US" dirty="0"/>
              <a:t> </a:t>
            </a:r>
            <a:r>
              <a:rPr lang="en-US" dirty="0" err="1"/>
              <a:t>ili</a:t>
            </a:r>
            <a:r>
              <a:rPr lang="tr-TR" dirty="0"/>
              <a:t>ş</a:t>
            </a:r>
            <a:r>
              <a:rPr lang="en-US" dirty="0" err="1"/>
              <a:t>kilerinizin</a:t>
            </a:r>
            <a:r>
              <a:rPr lang="en-US" dirty="0"/>
              <a:t> </a:t>
            </a:r>
            <a:r>
              <a:rPr lang="en-US" dirty="0" err="1"/>
              <a:t>geli</a:t>
            </a:r>
            <a:r>
              <a:rPr lang="tr-TR" dirty="0"/>
              <a:t>ş</a:t>
            </a:r>
            <a:r>
              <a:rPr lang="en-US" dirty="0" err="1"/>
              <a:t>tirilmesi</a:t>
            </a:r>
            <a:r>
              <a:rPr lang="en-US" dirty="0"/>
              <a:t> </a:t>
            </a:r>
            <a:r>
              <a:rPr lang="en-US" dirty="0" err="1"/>
              <a:t>ve</a:t>
            </a:r>
            <a:r>
              <a:rPr lang="en-US" dirty="0"/>
              <a:t> </a:t>
            </a:r>
            <a:r>
              <a:rPr lang="en-US" dirty="0" err="1"/>
              <a:t>sa</a:t>
            </a:r>
            <a:r>
              <a:rPr lang="tr-TR" dirty="0"/>
              <a:t>ğ</a:t>
            </a:r>
            <a:r>
              <a:rPr lang="en-US" dirty="0" err="1"/>
              <a:t>laml</a:t>
            </a:r>
            <a:r>
              <a:rPr lang="tr-TR" dirty="0"/>
              <a:t>aş</a:t>
            </a:r>
            <a:r>
              <a:rPr lang="en-US" dirty="0" err="1"/>
              <a:t>tırılması</a:t>
            </a:r>
            <a:r>
              <a:rPr lang="en-US" dirty="0"/>
              <a:t> </a:t>
            </a:r>
            <a:r>
              <a:rPr lang="en-US" dirty="0" err="1"/>
              <a:t>ile</a:t>
            </a:r>
            <a:r>
              <a:rPr lang="en-US" dirty="0"/>
              <a:t> </a:t>
            </a:r>
            <a:r>
              <a:rPr lang="en-US" dirty="0" err="1"/>
              <a:t>ilgili</a:t>
            </a:r>
            <a:r>
              <a:rPr lang="tr-TR" dirty="0"/>
              <a:t> </a:t>
            </a:r>
            <a:r>
              <a:rPr lang="en-US" dirty="0" err="1"/>
              <a:t>stratejileri</a:t>
            </a:r>
            <a:r>
              <a:rPr lang="en-US" dirty="0"/>
              <a:t> </a:t>
            </a:r>
            <a:r>
              <a:rPr lang="en-US" dirty="0" err="1"/>
              <a:t>ele</a:t>
            </a:r>
            <a:r>
              <a:rPr lang="en-US" dirty="0"/>
              <a:t> </a:t>
            </a:r>
            <a:r>
              <a:rPr lang="en-US" dirty="0" err="1"/>
              <a:t>almaktadır</a:t>
            </a:r>
            <a:r>
              <a:rPr lang="en-US" dirty="0"/>
              <a:t>.</a:t>
            </a:r>
            <a:endParaRPr lang="tr-TR" dirty="0"/>
          </a:p>
          <a:p>
            <a:endParaRPr lang="en-US" dirty="0"/>
          </a:p>
          <a:p>
            <a:r>
              <a:rPr lang="en-US" b="1" dirty="0"/>
              <a:t>Risk </a:t>
            </a:r>
            <a:r>
              <a:rPr lang="en-US" b="1" dirty="0" err="1"/>
              <a:t>yönetimi</a:t>
            </a:r>
            <a:endParaRPr lang="en-US" b="1" dirty="0"/>
          </a:p>
          <a:p>
            <a:r>
              <a:rPr lang="en-US" dirty="0"/>
              <a:t>Risk </a:t>
            </a:r>
            <a:r>
              <a:rPr lang="en-US" dirty="0" err="1"/>
              <a:t>kavramı</a:t>
            </a:r>
            <a:r>
              <a:rPr lang="en-US" dirty="0"/>
              <a:t> </a:t>
            </a:r>
            <a:r>
              <a:rPr lang="en-US" dirty="0" err="1"/>
              <a:t>muhasebeciler</a:t>
            </a:r>
            <a:r>
              <a:rPr lang="en-US" dirty="0"/>
              <a:t> </a:t>
            </a:r>
            <a:r>
              <a:rPr lang="en-US" dirty="0" err="1"/>
              <a:t>için</a:t>
            </a:r>
            <a:r>
              <a:rPr lang="en-US" dirty="0"/>
              <a:t> </a:t>
            </a:r>
            <a:r>
              <a:rPr lang="en-US" dirty="0" err="1"/>
              <a:t>tanıdıktır</a:t>
            </a:r>
            <a:r>
              <a:rPr lang="en-US" dirty="0"/>
              <a:t>. </a:t>
            </a:r>
            <a:r>
              <a:rPr lang="en-US" dirty="0" err="1"/>
              <a:t>Fakat</a:t>
            </a:r>
            <a:r>
              <a:rPr lang="en-US" dirty="0"/>
              <a:t> risk </a:t>
            </a:r>
            <a:r>
              <a:rPr lang="en-US" dirty="0" err="1"/>
              <a:t>ve</a:t>
            </a:r>
            <a:r>
              <a:rPr lang="en-US" dirty="0"/>
              <a:t> risk </a:t>
            </a:r>
            <a:r>
              <a:rPr lang="en-US" dirty="0" err="1"/>
              <a:t>yönetimi</a:t>
            </a:r>
            <a:r>
              <a:rPr lang="tr-TR" dirty="0"/>
              <a:t> </a:t>
            </a:r>
            <a:r>
              <a:rPr lang="en-US" dirty="0" err="1"/>
              <a:t>konusu</a:t>
            </a:r>
            <a:r>
              <a:rPr lang="en-US" dirty="0"/>
              <a:t>, </a:t>
            </a:r>
            <a:r>
              <a:rPr lang="en-US" dirty="0" err="1"/>
              <a:t>yıllar</a:t>
            </a:r>
            <a:r>
              <a:rPr lang="en-US" dirty="0"/>
              <a:t> </a:t>
            </a:r>
            <a:r>
              <a:rPr lang="en-US" dirty="0" err="1"/>
              <a:t>içinde</a:t>
            </a:r>
            <a:r>
              <a:rPr lang="en-US" dirty="0"/>
              <a:t> </a:t>
            </a:r>
            <a:r>
              <a:rPr lang="en-US" dirty="0" err="1"/>
              <a:t>yasal</a:t>
            </a:r>
            <a:r>
              <a:rPr lang="en-US" dirty="0"/>
              <a:t> </a:t>
            </a:r>
            <a:r>
              <a:rPr lang="en-US" dirty="0" err="1"/>
              <a:t>davaların</a:t>
            </a:r>
            <a:r>
              <a:rPr lang="en-US" dirty="0"/>
              <a:t> </a:t>
            </a:r>
            <a:r>
              <a:rPr lang="en-US" dirty="0" err="1"/>
              <a:t>sayısının</a:t>
            </a:r>
            <a:r>
              <a:rPr lang="en-US" dirty="0"/>
              <a:t> </a:t>
            </a:r>
            <a:r>
              <a:rPr lang="en-US" dirty="0" err="1"/>
              <a:t>ve</a:t>
            </a:r>
            <a:r>
              <a:rPr lang="en-US" dirty="0"/>
              <a:t> </a:t>
            </a:r>
            <a:r>
              <a:rPr lang="en-US" dirty="0" err="1"/>
              <a:t>boyutunu</a:t>
            </a:r>
            <a:r>
              <a:rPr lang="tr-TR" dirty="0"/>
              <a:t>n</a:t>
            </a:r>
            <a:endParaRPr lang="en-US" dirty="0"/>
          </a:p>
          <a:p>
            <a:r>
              <a:rPr lang="en-US" dirty="0" err="1"/>
              <a:t>artması</a:t>
            </a:r>
            <a:r>
              <a:rPr lang="en-US" dirty="0"/>
              <a:t> </a:t>
            </a:r>
            <a:r>
              <a:rPr lang="en-US" dirty="0" err="1"/>
              <a:t>ile</a:t>
            </a:r>
            <a:r>
              <a:rPr lang="en-US" dirty="0"/>
              <a:t> </a:t>
            </a:r>
            <a:r>
              <a:rPr lang="en-US" dirty="0" err="1"/>
              <a:t>birlikte</a:t>
            </a:r>
            <a:r>
              <a:rPr lang="en-US" dirty="0"/>
              <a:t> </a:t>
            </a:r>
            <a:r>
              <a:rPr lang="en-US" dirty="0" err="1"/>
              <a:t>önem</a:t>
            </a:r>
            <a:r>
              <a:rPr lang="en-US" dirty="0"/>
              <a:t> </a:t>
            </a:r>
            <a:r>
              <a:rPr lang="en-US" dirty="0" err="1"/>
              <a:t>kazanmıstır</a:t>
            </a:r>
            <a:r>
              <a:rPr lang="en-US" dirty="0"/>
              <a:t>.</a:t>
            </a:r>
            <a:r>
              <a:rPr lang="tr-TR" dirty="0"/>
              <a:t> </a:t>
            </a:r>
            <a:r>
              <a:rPr lang="en-US" dirty="0" err="1"/>
              <a:t>Modül</a:t>
            </a:r>
            <a:r>
              <a:rPr lang="en-US" dirty="0"/>
              <a:t> 7, risk </a:t>
            </a:r>
            <a:r>
              <a:rPr lang="en-US" dirty="0" err="1"/>
              <a:t>yönetimini</a:t>
            </a:r>
            <a:r>
              <a:rPr lang="en-US" dirty="0"/>
              <a:t> </a:t>
            </a:r>
            <a:r>
              <a:rPr lang="en-US" dirty="0" err="1"/>
              <a:t>ve</a:t>
            </a:r>
            <a:r>
              <a:rPr lang="en-US" dirty="0"/>
              <a:t> </a:t>
            </a:r>
            <a:r>
              <a:rPr lang="en-US" dirty="0" err="1"/>
              <a:t>bunun</a:t>
            </a:r>
            <a:r>
              <a:rPr lang="en-US" dirty="0"/>
              <a:t> </a:t>
            </a:r>
            <a:r>
              <a:rPr lang="en-US" dirty="0" err="1"/>
              <a:t>uygulama</a:t>
            </a:r>
            <a:r>
              <a:rPr lang="en-US" dirty="0"/>
              <a:t> (</a:t>
            </a:r>
            <a:r>
              <a:rPr lang="en-US" dirty="0" err="1"/>
              <a:t>büro</a:t>
            </a:r>
            <a:r>
              <a:rPr lang="en-US" dirty="0"/>
              <a:t>) </a:t>
            </a:r>
            <a:r>
              <a:rPr lang="en-US" dirty="0" err="1"/>
              <a:t>ömründeki</a:t>
            </a:r>
            <a:r>
              <a:rPr lang="tr-TR" dirty="0"/>
              <a:t> </a:t>
            </a:r>
            <a:r>
              <a:rPr lang="en-US" dirty="0" err="1"/>
              <a:t>özel</a:t>
            </a:r>
            <a:r>
              <a:rPr lang="en-US" dirty="0"/>
              <a:t> </a:t>
            </a:r>
            <a:r>
              <a:rPr lang="en-US" dirty="0" err="1"/>
              <a:t>etkisini</a:t>
            </a:r>
            <a:r>
              <a:rPr lang="en-US" dirty="0"/>
              <a:t> </a:t>
            </a:r>
            <a:r>
              <a:rPr lang="en-US" dirty="0" err="1"/>
              <a:t>incelemektedir</a:t>
            </a:r>
            <a:r>
              <a:rPr lang="en-US" dirty="0"/>
              <a:t>. Bu </a:t>
            </a:r>
            <a:r>
              <a:rPr lang="en-US" dirty="0" err="1"/>
              <a:t>modül</a:t>
            </a:r>
            <a:r>
              <a:rPr lang="en-US" dirty="0"/>
              <a:t> </a:t>
            </a:r>
            <a:r>
              <a:rPr lang="en-US" dirty="0" err="1"/>
              <a:t>bir</a:t>
            </a:r>
            <a:r>
              <a:rPr lang="en-US" dirty="0"/>
              <a:t> </a:t>
            </a:r>
            <a:r>
              <a:rPr lang="en-US" dirty="0" err="1"/>
              <a:t>muhasebe</a:t>
            </a:r>
            <a:r>
              <a:rPr lang="en-US" dirty="0"/>
              <a:t> </a:t>
            </a:r>
            <a:r>
              <a:rPr lang="tr-TR" dirty="0"/>
              <a:t>ş</a:t>
            </a:r>
            <a:r>
              <a:rPr lang="en-US" dirty="0" err="1"/>
              <a:t>irketindeki</a:t>
            </a:r>
            <a:r>
              <a:rPr lang="tr-TR" dirty="0"/>
              <a:t> </a:t>
            </a:r>
            <a:r>
              <a:rPr lang="en-US" dirty="0" err="1"/>
              <a:t>risklerin</a:t>
            </a:r>
            <a:r>
              <a:rPr lang="en-US" dirty="0"/>
              <a:t> </a:t>
            </a:r>
            <a:r>
              <a:rPr lang="en-US" dirty="0" err="1"/>
              <a:t>tanımlanması</a:t>
            </a:r>
            <a:r>
              <a:rPr lang="en-US" dirty="0"/>
              <a:t>, de</a:t>
            </a:r>
            <a:r>
              <a:rPr lang="tr-TR" dirty="0"/>
              <a:t>ğ</a:t>
            </a:r>
            <a:r>
              <a:rPr lang="en-US" dirty="0" err="1"/>
              <a:t>erlendirilmesi</a:t>
            </a:r>
            <a:r>
              <a:rPr lang="en-US" dirty="0"/>
              <a:t> </a:t>
            </a:r>
            <a:r>
              <a:rPr lang="en-US" dirty="0" err="1"/>
              <a:t>ve</a:t>
            </a:r>
            <a:r>
              <a:rPr lang="en-US" dirty="0"/>
              <a:t> </a:t>
            </a:r>
            <a:r>
              <a:rPr lang="en-US" dirty="0" err="1"/>
              <a:t>bunlara</a:t>
            </a:r>
            <a:r>
              <a:rPr lang="en-US" dirty="0"/>
              <a:t> </a:t>
            </a:r>
            <a:r>
              <a:rPr lang="en-US" dirty="0" err="1"/>
              <a:t>kar</a:t>
            </a:r>
            <a:r>
              <a:rPr lang="tr-TR" dirty="0"/>
              <a:t>ş</a:t>
            </a:r>
            <a:r>
              <a:rPr lang="en-US" dirty="0" err="1"/>
              <a:t>ı</a:t>
            </a:r>
            <a:r>
              <a:rPr lang="en-US" dirty="0"/>
              <a:t> </a:t>
            </a:r>
            <a:r>
              <a:rPr lang="en-US" dirty="0" err="1"/>
              <a:t>önlem</a:t>
            </a:r>
            <a:r>
              <a:rPr lang="tr-TR" dirty="0"/>
              <a:t> </a:t>
            </a:r>
            <a:r>
              <a:rPr lang="en-US" dirty="0" err="1"/>
              <a:t>alınması</a:t>
            </a:r>
            <a:r>
              <a:rPr lang="en-US" dirty="0"/>
              <a:t> </a:t>
            </a:r>
            <a:r>
              <a:rPr lang="en-US" dirty="0" err="1"/>
              <a:t>için</a:t>
            </a:r>
            <a:r>
              <a:rPr lang="en-US" dirty="0"/>
              <a:t> </a:t>
            </a:r>
            <a:r>
              <a:rPr lang="en-US" dirty="0" err="1"/>
              <a:t>bir</a:t>
            </a:r>
            <a:r>
              <a:rPr lang="en-US" dirty="0"/>
              <a:t> </a:t>
            </a:r>
            <a:r>
              <a:rPr lang="en-US" dirty="0" err="1"/>
              <a:t>taslak</a:t>
            </a:r>
            <a:r>
              <a:rPr lang="en-US" dirty="0"/>
              <a:t> </a:t>
            </a:r>
            <a:r>
              <a:rPr lang="en-US" dirty="0" err="1"/>
              <a:t>sa</a:t>
            </a:r>
            <a:r>
              <a:rPr lang="tr-TR" dirty="0"/>
              <a:t>ğ</a:t>
            </a:r>
            <a:r>
              <a:rPr lang="en-US" dirty="0" err="1"/>
              <a:t>lamaktadır</a:t>
            </a:r>
            <a:r>
              <a:rPr lang="en-US" dirty="0"/>
              <a:t>. Bu </a:t>
            </a:r>
            <a:r>
              <a:rPr lang="en-US" dirty="0" err="1"/>
              <a:t>modül</a:t>
            </a:r>
            <a:r>
              <a:rPr lang="en-US" dirty="0"/>
              <a:t>, </a:t>
            </a:r>
            <a:r>
              <a:rPr lang="en-US" dirty="0" err="1"/>
              <a:t>etik</a:t>
            </a:r>
            <a:r>
              <a:rPr lang="en-US" dirty="0"/>
              <a:t> </a:t>
            </a:r>
            <a:r>
              <a:rPr lang="en-US" dirty="0" err="1"/>
              <a:t>tehditler</a:t>
            </a:r>
            <a:r>
              <a:rPr lang="tr-TR" dirty="0"/>
              <a:t> </a:t>
            </a:r>
            <a:r>
              <a:rPr lang="en-US" dirty="0" err="1"/>
              <a:t>ile</a:t>
            </a:r>
            <a:r>
              <a:rPr lang="en-US" dirty="0"/>
              <a:t> b</a:t>
            </a:r>
            <a:r>
              <a:rPr lang="tr-TR" dirty="0"/>
              <a:t>aş</a:t>
            </a:r>
            <a:r>
              <a:rPr lang="en-US" dirty="0"/>
              <a:t>a </a:t>
            </a:r>
            <a:r>
              <a:rPr lang="en-US" dirty="0" err="1"/>
              <a:t>çıkmada</a:t>
            </a:r>
            <a:r>
              <a:rPr lang="en-US" dirty="0"/>
              <a:t> </a:t>
            </a:r>
            <a:r>
              <a:rPr lang="en-US" dirty="0" err="1"/>
              <a:t>kullanılabilecek</a:t>
            </a:r>
            <a:r>
              <a:rPr lang="en-US" dirty="0"/>
              <a:t> </a:t>
            </a:r>
            <a:r>
              <a:rPr lang="en-US" dirty="0" err="1"/>
              <a:t>etiksel</a:t>
            </a:r>
            <a:r>
              <a:rPr lang="en-US" dirty="0"/>
              <a:t> </a:t>
            </a:r>
            <a:r>
              <a:rPr lang="en-US" dirty="0" err="1"/>
              <a:t>konuları</a:t>
            </a:r>
            <a:r>
              <a:rPr lang="en-US" dirty="0"/>
              <a:t> </a:t>
            </a:r>
            <a:r>
              <a:rPr lang="en-US" dirty="0" err="1"/>
              <a:t>ve</a:t>
            </a:r>
            <a:r>
              <a:rPr lang="en-US" dirty="0"/>
              <a:t> </a:t>
            </a:r>
            <a:r>
              <a:rPr lang="en-US" dirty="0" err="1"/>
              <a:t>önlemleri</a:t>
            </a:r>
            <a:r>
              <a:rPr lang="en-US" dirty="0"/>
              <a:t>,</a:t>
            </a:r>
            <a:r>
              <a:rPr lang="tr-TR" dirty="0"/>
              <a:t> </a:t>
            </a:r>
            <a:r>
              <a:rPr lang="en-US" dirty="0" err="1"/>
              <a:t>kalite</a:t>
            </a:r>
            <a:r>
              <a:rPr lang="en-US" dirty="0"/>
              <a:t> </a:t>
            </a:r>
            <a:r>
              <a:rPr lang="en-US" dirty="0" err="1"/>
              <a:t>kontrol</a:t>
            </a:r>
            <a:r>
              <a:rPr lang="en-US" dirty="0"/>
              <a:t> </a:t>
            </a:r>
            <a:r>
              <a:rPr lang="en-US" dirty="0" err="1"/>
              <a:t>sistemlerinin</a:t>
            </a:r>
            <a:r>
              <a:rPr lang="en-US" dirty="0"/>
              <a:t> </a:t>
            </a:r>
            <a:r>
              <a:rPr lang="en-US" dirty="0" err="1"/>
              <a:t>rolünü</a:t>
            </a:r>
            <a:r>
              <a:rPr lang="en-US" dirty="0"/>
              <a:t> </a:t>
            </a:r>
            <a:r>
              <a:rPr lang="en-US" dirty="0" err="1"/>
              <a:t>ve</a:t>
            </a:r>
            <a:r>
              <a:rPr lang="en-US" dirty="0"/>
              <a:t> </a:t>
            </a:r>
            <a:r>
              <a:rPr lang="en-US" dirty="0" err="1"/>
              <a:t>sigorta</a:t>
            </a:r>
            <a:r>
              <a:rPr lang="en-US" dirty="0"/>
              <a:t> </a:t>
            </a:r>
            <a:r>
              <a:rPr lang="en-US" dirty="0" err="1"/>
              <a:t>gibi</a:t>
            </a:r>
            <a:r>
              <a:rPr lang="en-US" dirty="0"/>
              <a:t> </a:t>
            </a:r>
            <a:r>
              <a:rPr lang="en-US" dirty="0" err="1"/>
              <a:t>ek</a:t>
            </a:r>
            <a:r>
              <a:rPr lang="en-US" dirty="0"/>
              <a:t> risk </a:t>
            </a:r>
            <a:r>
              <a:rPr lang="en-US" dirty="0" err="1"/>
              <a:t>azaltma</a:t>
            </a:r>
            <a:r>
              <a:rPr lang="tr-TR" dirty="0"/>
              <a:t> </a:t>
            </a:r>
            <a:r>
              <a:rPr lang="en-US" dirty="0" err="1"/>
              <a:t>yollarını</a:t>
            </a:r>
            <a:r>
              <a:rPr lang="en-US" dirty="0"/>
              <a:t> </a:t>
            </a:r>
            <a:r>
              <a:rPr lang="en-US" dirty="0" err="1"/>
              <a:t>tartı</a:t>
            </a:r>
            <a:r>
              <a:rPr lang="tr-TR" dirty="0"/>
              <a:t>ş</a:t>
            </a:r>
            <a:r>
              <a:rPr lang="en-US" dirty="0" err="1"/>
              <a:t>maktadır</a:t>
            </a:r>
            <a:r>
              <a:rPr lang="en-US" dirty="0"/>
              <a:t>.</a:t>
            </a:r>
            <a:endParaRPr lang="tr-TR" dirty="0"/>
          </a:p>
          <a:p>
            <a:endParaRPr lang="en-US" dirty="0"/>
          </a:p>
          <a:p>
            <a:r>
              <a:rPr lang="en-US" b="1" dirty="0" err="1"/>
              <a:t>Haleflik</a:t>
            </a:r>
            <a:r>
              <a:rPr lang="en-US" b="1" dirty="0"/>
              <a:t> </a:t>
            </a:r>
            <a:r>
              <a:rPr lang="en-US" b="1" dirty="0" err="1"/>
              <a:t>planlaması</a:t>
            </a:r>
            <a:endParaRPr lang="en-US" b="1" dirty="0"/>
          </a:p>
          <a:p>
            <a:r>
              <a:rPr lang="en-US" dirty="0" err="1"/>
              <a:t>Profesyonel</a:t>
            </a:r>
            <a:r>
              <a:rPr lang="en-US" dirty="0"/>
              <a:t> </a:t>
            </a:r>
            <a:r>
              <a:rPr lang="en-US" dirty="0" err="1"/>
              <a:t>muhasebeciler</a:t>
            </a:r>
            <a:r>
              <a:rPr lang="en-US" dirty="0"/>
              <a:t> </a:t>
            </a:r>
            <a:r>
              <a:rPr lang="en-US" dirty="0" err="1"/>
              <a:t>ya</a:t>
            </a:r>
            <a:r>
              <a:rPr lang="tr-TR" dirty="0"/>
              <a:t>ş</a:t>
            </a:r>
            <a:r>
              <a:rPr lang="en-US" dirty="0" err="1"/>
              <a:t>landıkça</a:t>
            </a:r>
            <a:r>
              <a:rPr lang="en-US" dirty="0"/>
              <a:t>, </a:t>
            </a:r>
            <a:r>
              <a:rPr lang="en-US" dirty="0" err="1"/>
              <a:t>dü</a:t>
            </a:r>
            <a:r>
              <a:rPr lang="tr-TR" dirty="0"/>
              <a:t>ş</a:t>
            </a:r>
            <a:r>
              <a:rPr lang="en-US" dirty="0" err="1"/>
              <a:t>ünceleri</a:t>
            </a:r>
            <a:r>
              <a:rPr lang="en-US" dirty="0"/>
              <a:t> </a:t>
            </a:r>
            <a:r>
              <a:rPr lang="en-US" dirty="0" err="1"/>
              <a:t>kaçınılmaz</a:t>
            </a:r>
            <a:r>
              <a:rPr lang="tr-TR" dirty="0"/>
              <a:t> </a:t>
            </a:r>
            <a:r>
              <a:rPr lang="en-US" dirty="0" err="1"/>
              <a:t>olarak</a:t>
            </a:r>
            <a:r>
              <a:rPr lang="en-US" dirty="0"/>
              <a:t> </a:t>
            </a:r>
            <a:r>
              <a:rPr lang="tr-TR" dirty="0"/>
              <a:t>ş</a:t>
            </a:r>
            <a:r>
              <a:rPr lang="en-US" dirty="0" err="1"/>
              <a:t>irketteki</a:t>
            </a:r>
            <a:r>
              <a:rPr lang="en-US" dirty="0"/>
              <a:t> </a:t>
            </a:r>
            <a:r>
              <a:rPr lang="en-US" dirty="0" err="1"/>
              <a:t>varlıklarının</a:t>
            </a:r>
            <a:r>
              <a:rPr lang="en-US" dirty="0"/>
              <a:t> de</a:t>
            </a:r>
            <a:r>
              <a:rPr lang="tr-TR" dirty="0"/>
              <a:t>ğ</a:t>
            </a:r>
            <a:r>
              <a:rPr lang="en-US" dirty="0" err="1"/>
              <a:t>erlerine</a:t>
            </a:r>
            <a:r>
              <a:rPr lang="en-US" dirty="0"/>
              <a:t> </a:t>
            </a:r>
            <a:r>
              <a:rPr lang="en-US" dirty="0" err="1"/>
              <a:t>ve</a:t>
            </a:r>
            <a:r>
              <a:rPr lang="en-US" dirty="0"/>
              <a:t> </a:t>
            </a:r>
            <a:r>
              <a:rPr lang="tr-TR" dirty="0"/>
              <a:t>ş</a:t>
            </a:r>
            <a:r>
              <a:rPr lang="en-US" dirty="0" err="1"/>
              <a:t>irketten</a:t>
            </a:r>
            <a:r>
              <a:rPr lang="en-US" dirty="0"/>
              <a:t> </a:t>
            </a:r>
            <a:r>
              <a:rPr lang="en-US" dirty="0" err="1"/>
              <a:t>ve</a:t>
            </a:r>
            <a:r>
              <a:rPr lang="en-US" dirty="0"/>
              <a:t> </a:t>
            </a:r>
            <a:r>
              <a:rPr lang="en-US" dirty="0" err="1"/>
              <a:t>daha</a:t>
            </a:r>
            <a:r>
              <a:rPr lang="tr-TR" dirty="0"/>
              <a:t> </a:t>
            </a:r>
            <a:r>
              <a:rPr lang="en-US" dirty="0" err="1"/>
              <a:t>sonra</a:t>
            </a:r>
            <a:r>
              <a:rPr lang="en-US" dirty="0"/>
              <a:t> da </a:t>
            </a:r>
            <a:r>
              <a:rPr lang="en-US" dirty="0" err="1"/>
              <a:t>muhasebe</a:t>
            </a:r>
            <a:r>
              <a:rPr lang="en-US" dirty="0"/>
              <a:t> </a:t>
            </a:r>
            <a:r>
              <a:rPr lang="en-US" dirty="0" err="1"/>
              <a:t>mesle</a:t>
            </a:r>
            <a:r>
              <a:rPr lang="tr-TR" dirty="0"/>
              <a:t>ğ</a:t>
            </a:r>
            <a:r>
              <a:rPr lang="en-US" dirty="0" err="1"/>
              <a:t>inden</a:t>
            </a:r>
            <a:r>
              <a:rPr lang="en-US" dirty="0"/>
              <a:t> </a:t>
            </a:r>
            <a:r>
              <a:rPr lang="en-US" dirty="0" err="1"/>
              <a:t>ayrılma</a:t>
            </a:r>
            <a:r>
              <a:rPr lang="en-US" dirty="0"/>
              <a:t> </a:t>
            </a:r>
            <a:r>
              <a:rPr lang="en-US" dirty="0" err="1"/>
              <a:t>stratejilerine</a:t>
            </a:r>
            <a:r>
              <a:rPr lang="en-US" dirty="0"/>
              <a:t> </a:t>
            </a:r>
            <a:r>
              <a:rPr lang="en-US" dirty="0" err="1"/>
              <a:t>kaymaktadır</a:t>
            </a:r>
            <a:r>
              <a:rPr lang="en-US" dirty="0"/>
              <a:t>.</a:t>
            </a:r>
            <a:r>
              <a:rPr lang="tr-TR" dirty="0"/>
              <a:t> </a:t>
            </a:r>
            <a:r>
              <a:rPr lang="en-US" dirty="0" err="1"/>
              <a:t>Modül</a:t>
            </a:r>
            <a:r>
              <a:rPr lang="en-US" dirty="0"/>
              <a:t> 8, </a:t>
            </a:r>
            <a:r>
              <a:rPr lang="en-US" dirty="0" err="1"/>
              <a:t>muhasebecilerin</a:t>
            </a:r>
            <a:r>
              <a:rPr lang="en-US" dirty="0"/>
              <a:t> </a:t>
            </a:r>
            <a:r>
              <a:rPr lang="en-US" dirty="0" err="1"/>
              <a:t>düzenli</a:t>
            </a:r>
            <a:r>
              <a:rPr lang="en-US" dirty="0"/>
              <a:t> </a:t>
            </a:r>
            <a:r>
              <a:rPr lang="en-US" dirty="0" err="1"/>
              <a:t>çıkı</a:t>
            </a:r>
            <a:r>
              <a:rPr lang="tr-TR" dirty="0"/>
              <a:t>ş</a:t>
            </a:r>
            <a:r>
              <a:rPr lang="en-US" dirty="0" err="1"/>
              <a:t>ına</a:t>
            </a:r>
            <a:r>
              <a:rPr lang="en-US" dirty="0"/>
              <a:t> </a:t>
            </a:r>
            <a:r>
              <a:rPr lang="en-US" dirty="0" err="1"/>
              <a:t>ve</a:t>
            </a:r>
            <a:r>
              <a:rPr lang="en-US" dirty="0"/>
              <a:t> </a:t>
            </a:r>
            <a:r>
              <a:rPr lang="en-US" dirty="0" err="1"/>
              <a:t>desteklemeye</a:t>
            </a:r>
            <a:r>
              <a:rPr lang="en-US" dirty="0"/>
              <a:t> </a:t>
            </a:r>
            <a:r>
              <a:rPr lang="en-US" dirty="0" err="1"/>
              <a:t>hazır</a:t>
            </a:r>
            <a:r>
              <a:rPr lang="tr-TR" dirty="0"/>
              <a:t> </a:t>
            </a:r>
            <a:r>
              <a:rPr lang="en-US" dirty="0"/>
              <a:t>hale </a:t>
            </a:r>
            <a:r>
              <a:rPr lang="en-US" dirty="0" err="1"/>
              <a:t>gelmek</a:t>
            </a:r>
            <a:r>
              <a:rPr lang="en-US" dirty="0"/>
              <a:t> </a:t>
            </a:r>
            <a:r>
              <a:rPr lang="en-US" dirty="0" err="1"/>
              <a:t>için</a:t>
            </a:r>
            <a:r>
              <a:rPr lang="en-US" dirty="0"/>
              <a:t> </a:t>
            </a:r>
            <a:r>
              <a:rPr lang="en-US" dirty="0" err="1"/>
              <a:t>uygulanabilecek</a:t>
            </a:r>
            <a:r>
              <a:rPr lang="en-US" dirty="0"/>
              <a:t> </a:t>
            </a:r>
            <a:r>
              <a:rPr lang="en-US" dirty="0" err="1"/>
              <a:t>stratejilere</a:t>
            </a:r>
            <a:r>
              <a:rPr lang="en-US" dirty="0"/>
              <a:t> </a:t>
            </a:r>
            <a:r>
              <a:rPr lang="en-US" dirty="0" err="1"/>
              <a:t>imkân</a:t>
            </a:r>
            <a:r>
              <a:rPr lang="en-US" dirty="0"/>
              <a:t> </a:t>
            </a:r>
            <a:r>
              <a:rPr lang="en-US" dirty="0" err="1"/>
              <a:t>veren</a:t>
            </a:r>
            <a:r>
              <a:rPr lang="tr-TR" dirty="0"/>
              <a:t> </a:t>
            </a:r>
            <a:r>
              <a:rPr lang="en-US" dirty="0" err="1"/>
              <a:t>destekleme</a:t>
            </a:r>
            <a:r>
              <a:rPr lang="en-US" dirty="0"/>
              <a:t> </a:t>
            </a:r>
            <a:r>
              <a:rPr lang="en-US" dirty="0" err="1"/>
              <a:t>planının</a:t>
            </a:r>
            <a:r>
              <a:rPr lang="en-US" dirty="0"/>
              <a:t> </a:t>
            </a:r>
            <a:r>
              <a:rPr lang="en-US" dirty="0" err="1"/>
              <a:t>önemini</a:t>
            </a:r>
            <a:r>
              <a:rPr lang="en-US" dirty="0"/>
              <a:t> </a:t>
            </a:r>
            <a:r>
              <a:rPr lang="en-US" dirty="0" err="1"/>
              <a:t>incelemektedir</a:t>
            </a:r>
            <a:r>
              <a:rPr lang="en-US" dirty="0"/>
              <a:t>. Bu </a:t>
            </a:r>
            <a:r>
              <a:rPr lang="en-US" dirty="0" err="1"/>
              <a:t>modül</a:t>
            </a:r>
            <a:r>
              <a:rPr lang="en-US" dirty="0"/>
              <a:t>, de</a:t>
            </a:r>
            <a:r>
              <a:rPr lang="tr-TR" dirty="0"/>
              <a:t>ğ</a:t>
            </a:r>
            <a:r>
              <a:rPr lang="en-US" dirty="0" err="1"/>
              <a:t>erlendirme</a:t>
            </a:r>
            <a:r>
              <a:rPr lang="tr-TR" dirty="0"/>
              <a:t> </a:t>
            </a:r>
            <a:r>
              <a:rPr lang="en-US" dirty="0" err="1"/>
              <a:t>ve</a:t>
            </a:r>
            <a:r>
              <a:rPr lang="en-US" dirty="0"/>
              <a:t> </a:t>
            </a:r>
            <a:r>
              <a:rPr lang="en-US" dirty="0" err="1"/>
              <a:t>fiyatlandırma</a:t>
            </a:r>
            <a:r>
              <a:rPr lang="en-US" dirty="0"/>
              <a:t> </a:t>
            </a:r>
            <a:r>
              <a:rPr lang="en-US" dirty="0" err="1"/>
              <a:t>ve</a:t>
            </a:r>
            <a:r>
              <a:rPr lang="en-US" dirty="0"/>
              <a:t> </a:t>
            </a:r>
            <a:r>
              <a:rPr lang="en-US" dirty="0" err="1"/>
              <a:t>konsolidasyon</a:t>
            </a:r>
            <a:r>
              <a:rPr lang="en-US" dirty="0"/>
              <a:t> </a:t>
            </a:r>
            <a:r>
              <a:rPr lang="en-US" dirty="0" err="1"/>
              <a:t>seçenekleri</a:t>
            </a:r>
            <a:r>
              <a:rPr lang="en-US" dirty="0"/>
              <a:t>, </a:t>
            </a:r>
            <a:r>
              <a:rPr lang="en-US" dirty="0" err="1"/>
              <a:t>füzyonlar</a:t>
            </a:r>
            <a:r>
              <a:rPr lang="tr-TR" dirty="0"/>
              <a:t> </a:t>
            </a:r>
            <a:r>
              <a:rPr lang="en-US" dirty="0" err="1"/>
              <a:t>ve</a:t>
            </a:r>
            <a:r>
              <a:rPr lang="en-US" dirty="0"/>
              <a:t> </a:t>
            </a:r>
            <a:r>
              <a:rPr lang="en-US" dirty="0" err="1"/>
              <a:t>iç</a:t>
            </a:r>
            <a:r>
              <a:rPr lang="en-US" dirty="0"/>
              <a:t> </a:t>
            </a:r>
            <a:r>
              <a:rPr lang="en-US" dirty="0" err="1"/>
              <a:t>ve</a:t>
            </a:r>
            <a:r>
              <a:rPr lang="en-US" dirty="0"/>
              <a:t> dı</a:t>
            </a:r>
            <a:r>
              <a:rPr lang="tr-TR" dirty="0"/>
              <a:t>ş</a:t>
            </a:r>
            <a:r>
              <a:rPr lang="en-US" dirty="0"/>
              <a:t> satın </a:t>
            </a:r>
            <a:r>
              <a:rPr lang="en-US" dirty="0" err="1"/>
              <a:t>almalar</a:t>
            </a:r>
            <a:r>
              <a:rPr lang="en-US" dirty="0"/>
              <a:t> </a:t>
            </a:r>
            <a:r>
              <a:rPr lang="en-US" dirty="0" err="1"/>
              <a:t>hakkında</a:t>
            </a:r>
            <a:r>
              <a:rPr lang="en-US" dirty="0"/>
              <a:t> </a:t>
            </a:r>
            <a:r>
              <a:rPr lang="en-US" dirty="0" err="1"/>
              <a:t>tartı</a:t>
            </a:r>
            <a:r>
              <a:rPr lang="tr-TR" dirty="0"/>
              <a:t>ş</a:t>
            </a:r>
            <a:r>
              <a:rPr lang="en-US" dirty="0" err="1"/>
              <a:t>maları</a:t>
            </a:r>
            <a:r>
              <a:rPr lang="en-US" dirty="0"/>
              <a:t> </a:t>
            </a:r>
            <a:r>
              <a:rPr lang="en-US" dirty="0" err="1"/>
              <a:t>içermektedir</a:t>
            </a:r>
            <a:r>
              <a:rPr lang="en-US" dirty="0"/>
              <a:t>.</a:t>
            </a:r>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F177551F-2C26-5D4E-AA97-F437309E4641}" type="slidenum">
              <a:rPr lang="en-US" smtClean="0"/>
              <a:pPr>
                <a:defRPr/>
              </a:pPr>
              <a:t>11</a:t>
            </a:fld>
            <a:endParaRPr lang="en-US" dirty="0"/>
          </a:p>
        </p:txBody>
      </p:sp>
    </p:spTree>
    <p:extLst>
      <p:ext uri="{BB962C8B-B14F-4D97-AF65-F5344CB8AC3E}">
        <p14:creationId xmlns:p14="http://schemas.microsoft.com/office/powerpoint/2010/main" val="305280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8563" y="698500"/>
            <a:ext cx="4656137" cy="3490913"/>
          </a:xfrm>
        </p:spPr>
      </p:sp>
      <p:sp>
        <p:nvSpPr>
          <p:cNvPr id="3" name="Segnaposto note 2"/>
          <p:cNvSpPr>
            <a:spLocks noGrp="1"/>
          </p:cNvSpPr>
          <p:nvPr>
            <p:ph type="body" idx="1"/>
          </p:nvPr>
        </p:nvSpPr>
        <p:spPr/>
        <p:txBody>
          <a:bodyPr>
            <a:normAutofit/>
          </a:bodyPr>
          <a:lstStyle/>
          <a:p>
            <a:r>
              <a:rPr lang="tr-TR" baseline="0" dirty="0" smtClean="0"/>
              <a:t>Muhasebecinin rolü, bir danışman olarak, işletmelerle birlikte çalışmaktır</a:t>
            </a:r>
            <a:r>
              <a:rPr lang="en-GB" baseline="0" dirty="0" smtClean="0"/>
              <a:t>. </a:t>
            </a:r>
            <a:r>
              <a:rPr lang="tr-TR" baseline="0" dirty="0" smtClean="0"/>
              <a:t>Bu yeni rol, esneklik ve KOBİ’lerin kültürel çevresini anlamayı gerektirmektedir.</a:t>
            </a:r>
            <a:endParaRPr lang="en-GB" baseline="0" dirty="0" smtClean="0"/>
          </a:p>
          <a:p>
            <a:pPr defTabSz="458754">
              <a:defRPr/>
            </a:pPr>
            <a:endParaRPr lang="en-GB" b="1" baseline="0" dirty="0" smtClean="0"/>
          </a:p>
          <a:p>
            <a:pPr defTabSz="458754">
              <a:defRPr/>
            </a:pPr>
            <a:r>
              <a:rPr lang="en-GB" b="1" baseline="0" dirty="0" smtClean="0"/>
              <a:t>Ni</a:t>
            </a:r>
            <a:r>
              <a:rPr lang="tr-TR" b="1" baseline="0" dirty="0" smtClean="0"/>
              <a:t>ş</a:t>
            </a:r>
            <a:endParaRPr lang="en-GB" b="1" baseline="0" dirty="0" smtClean="0"/>
          </a:p>
          <a:p>
            <a:r>
              <a:rPr lang="tr-TR" baseline="0" dirty="0" smtClean="0"/>
              <a:t>Spesifik bir endüstri veya muhasebe alanına odaklanmaktır</a:t>
            </a:r>
            <a:r>
              <a:rPr lang="en-GB" baseline="0" dirty="0" smtClean="0"/>
              <a:t>. </a:t>
            </a:r>
            <a:r>
              <a:rPr lang="tr-TR" baseline="0" dirty="0" smtClean="0"/>
              <a:t>Örneğin, müzik endüstrisi veya çevresel düzenlemeler ile ilgili muhasebe uzmanlığı geliştirmek.</a:t>
            </a:r>
            <a:endParaRPr lang="en-GB" baseline="0" dirty="0" smtClean="0"/>
          </a:p>
          <a:p>
            <a:endParaRPr lang="en-GB" baseline="0" dirty="0" smtClean="0"/>
          </a:p>
          <a:p>
            <a:r>
              <a:rPr lang="en-GB" b="1" baseline="0" dirty="0" smtClean="0"/>
              <a:t>Networking</a:t>
            </a:r>
          </a:p>
          <a:p>
            <a:pPr defTabSz="458754">
              <a:defRPr/>
            </a:pPr>
            <a:r>
              <a:rPr lang="tr-TR" baseline="0" dirty="0" smtClean="0"/>
              <a:t>SMP’lerin her konuda uzmanlaşması mümkün olmadığı için, bir yüksek kaliteli referans ağının parçası olması önemlidir. Bazı SMP’ler bu ağları çok aktif olarak kullanırken, bazı SMP’ler müşterileri üzerindeki kontrollerini kaybetmekten korktukları için bu ağların parçası olmamaktadır. Firmalar sadece  diğer muhasebecilerle değil aynı zamanda diğer avukatlar, vergi uzmanları gibi mesleklerin mensuplarıyla da kurabilmektedirler.</a:t>
            </a:r>
            <a:endParaRPr lang="en-US" b="1" dirty="0"/>
          </a:p>
          <a:p>
            <a:endParaRPr lang="en-GB" baseline="0" dirty="0" smtClean="0"/>
          </a:p>
        </p:txBody>
      </p:sp>
      <p:sp>
        <p:nvSpPr>
          <p:cNvPr id="4" name="Segnaposto numero diapositiva 3"/>
          <p:cNvSpPr>
            <a:spLocks noGrp="1"/>
          </p:cNvSpPr>
          <p:nvPr>
            <p:ph type="sldNum" sz="quarter" idx="10"/>
          </p:nvPr>
        </p:nvSpPr>
        <p:spPr/>
        <p:txBody>
          <a:bodyPr/>
          <a:lstStyle/>
          <a:p>
            <a:pPr>
              <a:defRPr/>
            </a:pPr>
            <a:fld id="{F177551F-2C26-5D4E-AA97-F437309E4641}" type="slidenum">
              <a:rPr lang="en-US" smtClean="0"/>
              <a:pPr>
                <a:defRPr/>
              </a:pPr>
              <a:t>12</a:t>
            </a:fld>
            <a:endParaRPr lang="en-US" dirty="0"/>
          </a:p>
        </p:txBody>
      </p:sp>
    </p:spTree>
    <p:extLst>
      <p:ext uri="{BB962C8B-B14F-4D97-AF65-F5344CB8AC3E}">
        <p14:creationId xmlns:p14="http://schemas.microsoft.com/office/powerpoint/2010/main" val="728820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8563" y="698500"/>
            <a:ext cx="4656137" cy="3490913"/>
          </a:xfrm>
        </p:spPr>
      </p:sp>
      <p:sp>
        <p:nvSpPr>
          <p:cNvPr id="3" name="Segnaposto note 2"/>
          <p:cNvSpPr>
            <a:spLocks noGrp="1"/>
          </p:cNvSpPr>
          <p:nvPr>
            <p:ph type="body" idx="1"/>
          </p:nvPr>
        </p:nvSpPr>
        <p:spPr/>
        <p:txBody>
          <a:bodyPr>
            <a:normAutofit/>
          </a:bodyPr>
          <a:lstStyle/>
          <a:p>
            <a:r>
              <a:rPr lang="tr-TR" b="1" dirty="0" smtClean="0"/>
              <a:t>Fiyatlandırma</a:t>
            </a:r>
            <a:endParaRPr lang="it-IT" b="1" dirty="0" smtClean="0"/>
          </a:p>
          <a:p>
            <a:pPr defTabSz="458754">
              <a:defRPr/>
            </a:pPr>
            <a:r>
              <a:rPr lang="tr-TR" dirty="0" smtClean="0">
                <a:effectLst/>
              </a:rPr>
              <a:t>Amerika’da muhasebe</a:t>
            </a:r>
            <a:r>
              <a:rPr lang="tr-TR" baseline="0" dirty="0" smtClean="0">
                <a:effectLst/>
              </a:rPr>
              <a:t> firmaları,</a:t>
            </a:r>
            <a:r>
              <a:rPr lang="en-US" dirty="0" smtClean="0">
                <a:effectLst/>
              </a:rPr>
              <a:t> </a:t>
            </a:r>
            <a:r>
              <a:rPr lang="tr-TR" dirty="0" smtClean="0">
                <a:effectLst/>
              </a:rPr>
              <a:t>saat başına</a:t>
            </a:r>
            <a:r>
              <a:rPr lang="tr-TR" baseline="0" dirty="0" smtClean="0">
                <a:effectLst/>
              </a:rPr>
              <a:t> fiyatlandırmayı bırakıp </a:t>
            </a:r>
            <a:r>
              <a:rPr lang="tr-TR" dirty="0" smtClean="0">
                <a:effectLst/>
              </a:rPr>
              <a:t>Değer</a:t>
            </a:r>
            <a:r>
              <a:rPr lang="tr-TR" baseline="0" dirty="0" smtClean="0">
                <a:effectLst/>
              </a:rPr>
              <a:t> Fiyatlaması yöntemine geçiyorlar</a:t>
            </a:r>
            <a:r>
              <a:rPr lang="en-US" dirty="0" smtClean="0">
                <a:effectLst/>
              </a:rPr>
              <a:t>—</a:t>
            </a:r>
            <a:r>
              <a:rPr lang="tr-TR" dirty="0" smtClean="0">
                <a:effectLst/>
              </a:rPr>
              <a:t>böylece kendilerinin ve müşterilerinin çıkarlarını</a:t>
            </a:r>
            <a:r>
              <a:rPr lang="tr-TR" baseline="0" dirty="0" smtClean="0">
                <a:effectLst/>
              </a:rPr>
              <a:t> hizaya getirmiş oluyorlar. </a:t>
            </a:r>
            <a:r>
              <a:rPr lang="tr-TR" dirty="0" smtClean="0">
                <a:effectLst/>
              </a:rPr>
              <a:t>Yakın zamanda yapılan bir ankette </a:t>
            </a:r>
            <a:r>
              <a:rPr lang="en-US" baseline="0" dirty="0" err="1" smtClean="0">
                <a:effectLst/>
              </a:rPr>
              <a:t>katılımcılarının</a:t>
            </a:r>
            <a:r>
              <a:rPr lang="en-US" baseline="0" dirty="0" smtClean="0">
                <a:effectLst/>
              </a:rPr>
              <a:t> %77’si </a:t>
            </a:r>
            <a:r>
              <a:rPr lang="en-US" baseline="0" dirty="0" err="1" smtClean="0">
                <a:effectLst/>
              </a:rPr>
              <a:t>bunun</a:t>
            </a:r>
            <a:r>
              <a:rPr lang="en-US" baseline="0" dirty="0" smtClean="0">
                <a:effectLst/>
              </a:rPr>
              <a:t> </a:t>
            </a:r>
            <a:r>
              <a:rPr lang="en-US" baseline="0" dirty="0" err="1" smtClean="0">
                <a:effectLst/>
              </a:rPr>
              <a:t>geleceğin</a:t>
            </a:r>
            <a:r>
              <a:rPr lang="en-US" baseline="0" dirty="0" smtClean="0">
                <a:effectLst/>
              </a:rPr>
              <a:t> </a:t>
            </a:r>
            <a:r>
              <a:rPr lang="en-US" baseline="0" dirty="0" err="1" smtClean="0">
                <a:effectLst/>
              </a:rPr>
              <a:t>fiyatlandırma</a:t>
            </a:r>
            <a:r>
              <a:rPr lang="en-US" baseline="0" dirty="0" smtClean="0">
                <a:effectLst/>
              </a:rPr>
              <a:t> </a:t>
            </a:r>
            <a:r>
              <a:rPr lang="en-US" baseline="0" dirty="0" err="1" smtClean="0">
                <a:effectLst/>
              </a:rPr>
              <a:t>stratejisi</a:t>
            </a:r>
            <a:r>
              <a:rPr lang="en-US" baseline="0" dirty="0" smtClean="0">
                <a:effectLst/>
              </a:rPr>
              <a:t> </a:t>
            </a:r>
            <a:r>
              <a:rPr lang="en-US" baseline="0" dirty="0" err="1" smtClean="0">
                <a:effectLst/>
              </a:rPr>
              <a:t>olduğunu</a:t>
            </a:r>
            <a:r>
              <a:rPr lang="en-US" baseline="0" dirty="0" smtClean="0">
                <a:effectLst/>
              </a:rPr>
              <a:t> </a:t>
            </a:r>
            <a:r>
              <a:rPr lang="en-US" baseline="0" dirty="0" err="1" smtClean="0">
                <a:effectLst/>
              </a:rPr>
              <a:t>düşünüyor</a:t>
            </a:r>
            <a:r>
              <a:rPr lang="en-US" dirty="0" smtClean="0">
                <a:effectLst/>
              </a:rPr>
              <a:t>. </a:t>
            </a:r>
            <a:endParaRPr lang="en-US" dirty="0" smtClean="0"/>
          </a:p>
          <a:p>
            <a:endParaRPr lang="en-US" dirty="0" smtClean="0"/>
          </a:p>
          <a:p>
            <a:pPr>
              <a:spcBef>
                <a:spcPts val="602"/>
              </a:spcBef>
              <a:spcAft>
                <a:spcPts val="602"/>
              </a:spcAft>
            </a:pPr>
            <a:r>
              <a:rPr lang="tr-TR" b="1" dirty="0"/>
              <a:t>İnsanlar</a:t>
            </a:r>
            <a:endParaRPr lang="en-US" b="1" dirty="0"/>
          </a:p>
          <a:p>
            <a:pPr>
              <a:spcBef>
                <a:spcPts val="602"/>
              </a:spcBef>
              <a:spcAft>
                <a:spcPts val="602"/>
              </a:spcAft>
            </a:pPr>
            <a:r>
              <a:rPr lang="tr-TR" dirty="0"/>
              <a:t>Çalışanlar, mesleki hizmet firmalarının en değerli varlıklarıdır. </a:t>
            </a:r>
            <a:endParaRPr lang="en-US" dirty="0"/>
          </a:p>
          <a:p>
            <a:pPr>
              <a:spcBef>
                <a:spcPts val="602"/>
              </a:spcBef>
              <a:spcAft>
                <a:spcPts val="602"/>
              </a:spcAft>
            </a:pPr>
            <a:r>
              <a:rPr lang="tr-TR" dirty="0"/>
              <a:t>Firma başarısının anahtarı artık teknik becerilerden ziyade müşteriler ile kurulan ilişki becerileri daha çok önem kazandı.</a:t>
            </a:r>
          </a:p>
          <a:p>
            <a:pPr>
              <a:spcBef>
                <a:spcPts val="602"/>
              </a:spcBef>
              <a:spcAft>
                <a:spcPts val="602"/>
              </a:spcAft>
            </a:pPr>
            <a:endParaRPr lang="it-IT" dirty="0" smtClean="0"/>
          </a:p>
          <a:p>
            <a:pPr defTabSz="458754">
              <a:defRPr/>
            </a:pPr>
            <a:r>
              <a:rPr lang="tr-TR" b="1" dirty="0" smtClean="0"/>
              <a:t>Pazarlama</a:t>
            </a:r>
            <a:endParaRPr lang="en-US" b="1" dirty="0" smtClean="0"/>
          </a:p>
          <a:p>
            <a:pPr defTabSz="458754">
              <a:defRPr/>
            </a:pPr>
            <a:r>
              <a:rPr lang="tr-TR" dirty="0" smtClean="0"/>
              <a:t>Web sitelerinden, broşürlerden faydalanın.</a:t>
            </a:r>
            <a:r>
              <a:rPr lang="tr-TR" baseline="0" dirty="0" smtClean="0"/>
              <a:t> </a:t>
            </a:r>
            <a:r>
              <a:rPr lang="tr-TR" dirty="0" smtClean="0"/>
              <a:t>Sosyal medyayı</a:t>
            </a:r>
            <a:r>
              <a:rPr lang="tr-TR" baseline="0" dirty="0" smtClean="0"/>
              <a:t> kullanın.</a:t>
            </a:r>
            <a:endParaRPr lang="en-US"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pPr>
              <a:defRPr/>
            </a:pPr>
            <a:fld id="{F177551F-2C26-5D4E-AA97-F437309E4641}" type="slidenum">
              <a:rPr lang="en-US" smtClean="0"/>
              <a:pPr>
                <a:defRPr/>
              </a:pPr>
              <a:t>13</a:t>
            </a:fld>
            <a:endParaRPr lang="en-US" dirty="0"/>
          </a:p>
        </p:txBody>
      </p:sp>
    </p:spTree>
    <p:extLst>
      <p:ext uri="{BB962C8B-B14F-4D97-AF65-F5344CB8AC3E}">
        <p14:creationId xmlns:p14="http://schemas.microsoft.com/office/powerpoint/2010/main" val="1720507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60463" y="709613"/>
            <a:ext cx="4732337" cy="3549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val="1"/>
            </a:ext>
          </a:extLst>
        </p:spPr>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71187" indent="-296610">
              <a:defRPr sz="2400">
                <a:solidFill>
                  <a:schemeClr val="tx1"/>
                </a:solidFill>
                <a:latin typeface="Arial" charset="0"/>
                <a:ea typeface="ヒラギノ角ゴ Pro W3" charset="0"/>
                <a:cs typeface="ヒラギノ角ゴ Pro W3" charset="0"/>
              </a:defRPr>
            </a:lvl2pPr>
            <a:lvl3pPr marL="1186441" indent="-237288">
              <a:defRPr sz="2400">
                <a:solidFill>
                  <a:schemeClr val="tx1"/>
                </a:solidFill>
                <a:latin typeface="Arial" charset="0"/>
                <a:ea typeface="ヒラギノ角ゴ Pro W3" charset="0"/>
                <a:cs typeface="ヒラギノ角ゴ Pro W3" charset="0"/>
              </a:defRPr>
            </a:lvl3pPr>
            <a:lvl4pPr marL="1661017" indent="-237288">
              <a:defRPr sz="2400">
                <a:solidFill>
                  <a:schemeClr val="tx1"/>
                </a:solidFill>
                <a:latin typeface="Arial" charset="0"/>
                <a:ea typeface="ヒラギノ角ゴ Pro W3" charset="0"/>
                <a:cs typeface="ヒラギノ角ゴ Pro W3" charset="0"/>
              </a:defRPr>
            </a:lvl4pPr>
            <a:lvl5pPr marL="2135593" indent="-237288">
              <a:defRPr sz="2400">
                <a:solidFill>
                  <a:schemeClr val="tx1"/>
                </a:solidFill>
                <a:latin typeface="Arial" charset="0"/>
                <a:ea typeface="ヒラギノ角ゴ Pro W3" charset="0"/>
                <a:cs typeface="ヒラギノ角ゴ Pro W3" charset="0"/>
              </a:defRPr>
            </a:lvl5pPr>
            <a:lvl6pPr marL="2610171" indent="-2372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84746" indent="-2372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559323" indent="-2372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033899" indent="-2372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B7B9CD0-FF25-1643-8A50-F492CBD65F77}" type="slidenum">
              <a:rPr lang="en-US" sz="1200"/>
              <a:pPr/>
              <a:t>14</a:t>
            </a:fld>
            <a:endParaRPr lang="en-US" sz="1200" dirty="0"/>
          </a:p>
        </p:txBody>
      </p:sp>
      <p:sp>
        <p:nvSpPr>
          <p:cNvPr id="2" name="Notes Placeholder 1"/>
          <p:cNvSpPr>
            <a:spLocks noGrp="1"/>
          </p:cNvSpPr>
          <p:nvPr>
            <p:ph type="body" idx="1"/>
          </p:nvPr>
        </p:nvSpPr>
        <p:spPr/>
        <p:txBody>
          <a:bodyPr>
            <a:normAutofit fontScale="92500" lnSpcReduction="10000"/>
          </a:bodyPr>
          <a:lstStyle/>
          <a:p>
            <a:pPr defTabSz="467471">
              <a:defRPr/>
            </a:pPr>
            <a:r>
              <a:rPr lang="tr-TR" baseline="0" dirty="0" smtClean="0"/>
              <a:t>Teknoloji aynı anda hem tehdit hem de fırsat oluşturmaktadır. Teknolojik gelişmelere ayak uydurmak muhasebeciler için bir zorluktur.</a:t>
            </a:r>
            <a:r>
              <a:rPr lang="en-US" baseline="0" dirty="0" smtClean="0"/>
              <a:t> </a:t>
            </a:r>
          </a:p>
          <a:p>
            <a:pPr defTabSz="467471">
              <a:defRPr/>
            </a:pPr>
            <a:endParaRPr lang="en-US" baseline="0" dirty="0" smtClean="0"/>
          </a:p>
          <a:p>
            <a:r>
              <a:rPr lang="tr-TR" dirty="0"/>
              <a:t>Teknolojik gelişmeler;</a:t>
            </a:r>
            <a:r>
              <a:rPr lang="en-US" dirty="0"/>
              <a:t> </a:t>
            </a:r>
            <a:r>
              <a:rPr lang="tr-TR" dirty="0"/>
              <a:t>özelleştirme, küreselleşme ve serbest ekonomi trendleriyle birlikte, geleneksel üretim metodlarına alternatifler oluşmasına sebep olmaktadır. Sonuç olarak, geçmişte muhasebecilerin işi olduğu düşünülen pek çok şey artık otomatize edilmiştir.</a:t>
            </a:r>
            <a:endParaRPr lang="en-US" baseline="0" dirty="0" smtClean="0"/>
          </a:p>
          <a:p>
            <a:pPr defTabSz="467471">
              <a:defRPr/>
            </a:pPr>
            <a:endParaRPr lang="en-US" baseline="0" dirty="0" smtClean="0"/>
          </a:p>
          <a:p>
            <a:r>
              <a:rPr lang="tr-TR" dirty="0"/>
              <a:t>Bulut bilişim; maliyetleri ve riskleri azaltarak, çabukluğu artırarak, hızlı inovasyonu ve işletme fırsatlarından faydalanmayı kolaylaştırmaktadır.</a:t>
            </a:r>
            <a:endParaRPr lang="en-US" dirty="0"/>
          </a:p>
          <a:p>
            <a:endParaRPr lang="en-US" dirty="0"/>
          </a:p>
          <a:p>
            <a:r>
              <a:rPr lang="tr-TR" dirty="0"/>
              <a:t>Bu hızlı gelişmeler siber-güvenlik çekincelerini de beraberinde getirmektedir. Bulut bilişim ve internet, güvenlik tehditlerini çok daha ciddi bir boyuta taşımaktadır.</a:t>
            </a:r>
            <a:endParaRPr lang="en-US" dirty="0"/>
          </a:p>
          <a:p>
            <a:endParaRPr lang="tr-TR" dirty="0"/>
          </a:p>
          <a:p>
            <a:r>
              <a:rPr lang="tr-TR" dirty="0"/>
              <a:t>Geleceğin ne getireceğini kimse tahmin edemez. Tek öngörebildiğimiz şey, yarının dünyasının bugünün dünyasından çok farklı olacağıdır. Değişime ayak uydurabilmek için, mesleki örgütler ve üyeleri kendilerini geçmişe nazaran çok daha hızlı şekilde geliştirmeleri gerekecektir. </a:t>
            </a:r>
          </a:p>
          <a:p>
            <a:endParaRPr lang="tr-TR" dirty="0"/>
          </a:p>
          <a:p>
            <a:r>
              <a:rPr lang="tr-TR" dirty="0"/>
              <a:t>Artık muhasebe firmalarının müşterilerinin verilerini toplayıp sisteme girmedikleri ve sadece mali tablo hazırlamakla ve vergi iadeleriyle uğraşmadıkları bir dünyaya ihtiyaç duyuyoruz. Bunlardan ziyade, otomatik olarak indirilen muhasebe verilerinin mevzuata ve vergi hükümlerine uygun olup olmadığını kontrol ettikleri, müşterilerine danışmanlık ve planlama hizmetleri verdikleri bir dünyayı tercih ediyoruz.</a:t>
            </a:r>
            <a:r>
              <a:rPr lang="en-US" dirty="0"/>
              <a:t> </a:t>
            </a:r>
          </a:p>
          <a:p>
            <a:endParaRPr lang="en-US" dirty="0"/>
          </a:p>
        </p:txBody>
      </p:sp>
    </p:spTree>
    <p:extLst>
      <p:ext uri="{BB962C8B-B14F-4D97-AF65-F5344CB8AC3E}">
        <p14:creationId xmlns:p14="http://schemas.microsoft.com/office/powerpoint/2010/main" val="1508835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160463" y="709613"/>
            <a:ext cx="4732337" cy="3549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val="1"/>
            </a:ext>
          </a:extLst>
        </p:spPr>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71187" indent="-296610">
              <a:defRPr sz="2400">
                <a:solidFill>
                  <a:schemeClr val="tx1"/>
                </a:solidFill>
                <a:latin typeface="Arial" charset="0"/>
                <a:ea typeface="ヒラギノ角ゴ Pro W3" charset="0"/>
                <a:cs typeface="ヒラギノ角ゴ Pro W3" charset="0"/>
              </a:defRPr>
            </a:lvl2pPr>
            <a:lvl3pPr marL="1186441" indent="-237288">
              <a:defRPr sz="2400">
                <a:solidFill>
                  <a:schemeClr val="tx1"/>
                </a:solidFill>
                <a:latin typeface="Arial" charset="0"/>
                <a:ea typeface="ヒラギノ角ゴ Pro W3" charset="0"/>
                <a:cs typeface="ヒラギノ角ゴ Pro W3" charset="0"/>
              </a:defRPr>
            </a:lvl3pPr>
            <a:lvl4pPr marL="1661017" indent="-237288">
              <a:defRPr sz="2400">
                <a:solidFill>
                  <a:schemeClr val="tx1"/>
                </a:solidFill>
                <a:latin typeface="Arial" charset="0"/>
                <a:ea typeface="ヒラギノ角ゴ Pro W3" charset="0"/>
                <a:cs typeface="ヒラギノ角ゴ Pro W3" charset="0"/>
              </a:defRPr>
            </a:lvl4pPr>
            <a:lvl5pPr marL="2135593" indent="-237288">
              <a:defRPr sz="2400">
                <a:solidFill>
                  <a:schemeClr val="tx1"/>
                </a:solidFill>
                <a:latin typeface="Arial" charset="0"/>
                <a:ea typeface="ヒラギノ角ゴ Pro W3" charset="0"/>
                <a:cs typeface="ヒラギノ角ゴ Pro W3" charset="0"/>
              </a:defRPr>
            </a:lvl5pPr>
            <a:lvl6pPr marL="2610171" indent="-2372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3084746" indent="-2372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559323" indent="-2372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4033899" indent="-237288"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0B7B9CD0-FF25-1643-8A50-F492CBD65F77}" type="slidenum">
              <a:rPr lang="en-US" sz="1200"/>
              <a:pPr/>
              <a:t>15</a:t>
            </a:fld>
            <a:endParaRPr lang="en-US" sz="1200" dirty="0"/>
          </a:p>
        </p:txBody>
      </p:sp>
      <p:sp>
        <p:nvSpPr>
          <p:cNvPr id="2" name="Notes Placeholder 1"/>
          <p:cNvSpPr>
            <a:spLocks noGrp="1"/>
          </p:cNvSpPr>
          <p:nvPr>
            <p:ph type="body" idx="1"/>
          </p:nvPr>
        </p:nvSpPr>
        <p:spPr/>
        <p:txBody>
          <a:bodyPr/>
          <a:lstStyle/>
          <a:p>
            <a:pPr defTabSz="467471">
              <a:defRPr/>
            </a:pPr>
            <a:endParaRPr lang="en-US" dirty="0" smtClean="0"/>
          </a:p>
          <a:p>
            <a:pPr defTabSz="467471">
              <a:defRPr/>
            </a:pPr>
            <a:endParaRPr lang="en-US" dirty="0"/>
          </a:p>
        </p:txBody>
      </p:sp>
    </p:spTree>
    <p:extLst>
      <p:ext uri="{BB962C8B-B14F-4D97-AF65-F5344CB8AC3E}">
        <p14:creationId xmlns:p14="http://schemas.microsoft.com/office/powerpoint/2010/main" val="1011494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8563" y="698500"/>
            <a:ext cx="4656137" cy="3490913"/>
          </a:xfrm>
        </p:spPr>
      </p:sp>
      <p:sp>
        <p:nvSpPr>
          <p:cNvPr id="3" name="Segnaposto note 2"/>
          <p:cNvSpPr>
            <a:spLocks noGrp="1"/>
          </p:cNvSpPr>
          <p:nvPr>
            <p:ph type="body" idx="1"/>
          </p:nvPr>
        </p:nvSpPr>
        <p:spPr/>
        <p:txBody>
          <a:bodyPr/>
          <a:lstStyle/>
          <a:p>
            <a:r>
              <a:rPr lang="tr-TR" dirty="0" smtClean="0">
                <a:latin typeface="Arial" panose="020B0604020202020204" pitchFamily="34" charset="0"/>
                <a:cs typeface="Arial" panose="020B0604020202020204" pitchFamily="34" charset="0"/>
              </a:rPr>
              <a:t>IFAC, başta SMP’leri ilgilendiren haberler olmak</a:t>
            </a:r>
            <a:r>
              <a:rPr lang="tr-TR" baseline="0" dirty="0" smtClean="0">
                <a:latin typeface="Arial" panose="020B0604020202020204" pitchFamily="34" charset="0"/>
                <a:cs typeface="Arial" panose="020B0604020202020204" pitchFamily="34" charset="0"/>
              </a:rPr>
              <a:t> üzere</a:t>
            </a:r>
            <a:r>
              <a:rPr lang="tr-TR" dirty="0" smtClean="0">
                <a:latin typeface="Arial" panose="020B0604020202020204" pitchFamily="34" charset="0"/>
                <a:cs typeface="Arial" panose="020B0604020202020204" pitchFamily="34" charset="0"/>
              </a:rPr>
              <a:t> muhasebe</a:t>
            </a:r>
            <a:r>
              <a:rPr lang="tr-TR" baseline="0" dirty="0" smtClean="0">
                <a:latin typeface="Arial" panose="020B0604020202020204" pitchFamily="34" charset="0"/>
                <a:cs typeface="Arial" panose="020B0604020202020204" pitchFamily="34" charset="0"/>
              </a:rPr>
              <a:t> mesleğiyle ilgili en güncel haberleri yayınlamak için pek çok kaynak kullanmaktadır.</a:t>
            </a:r>
            <a:endParaRPr lang="it-IT" baseline="0" dirty="0">
              <a:latin typeface="Arial" panose="020B0604020202020204" pitchFamily="34" charset="0"/>
              <a:cs typeface="Arial" panose="020B0604020202020204" pitchFamily="34" charset="0"/>
            </a:endParaRPr>
          </a:p>
          <a:p>
            <a:endParaRPr lang="it-IT" baseline="0" dirty="0">
              <a:latin typeface="Arial" panose="020B0604020202020204" pitchFamily="34" charset="0"/>
              <a:cs typeface="Arial" panose="020B0604020202020204" pitchFamily="34" charset="0"/>
            </a:endParaRPr>
          </a:p>
          <a:p>
            <a:r>
              <a:rPr lang="tr-TR" baseline="0" dirty="0" smtClean="0">
                <a:latin typeface="Arial" panose="020B0604020202020204" pitchFamily="34" charset="0"/>
                <a:cs typeface="Arial" panose="020B0604020202020204" pitchFamily="34" charset="0"/>
              </a:rPr>
              <a:t>Burada bu kaynaklara erişim için linkler verilmiştir</a:t>
            </a:r>
            <a:r>
              <a:rPr lang="it-IT" baseline="0" dirty="0" smtClean="0">
                <a:latin typeface="Arial" panose="020B0604020202020204" pitchFamily="34" charset="0"/>
                <a:cs typeface="Arial" panose="020B0604020202020204" pitchFamily="34" charset="0"/>
              </a:rPr>
              <a:t>.</a:t>
            </a:r>
            <a:endParaRPr lang="it-IT" baseline="0" dirty="0">
              <a:latin typeface="Arial" panose="020B0604020202020204" pitchFamily="34" charset="0"/>
              <a:cs typeface="Arial" panose="020B0604020202020204" pitchFamily="34" charset="0"/>
            </a:endParaRPr>
          </a:p>
          <a:p>
            <a:endParaRPr lang="it-IT" baseline="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F177551F-2C26-5D4E-AA97-F437309E4641}" type="slidenum">
              <a:rPr lang="en-US" smtClean="0"/>
              <a:pPr>
                <a:defRPr/>
              </a:pPr>
              <a:t>16</a:t>
            </a:fld>
            <a:endParaRPr lang="en-US" dirty="0"/>
          </a:p>
        </p:txBody>
      </p:sp>
    </p:spTree>
    <p:extLst>
      <p:ext uri="{BB962C8B-B14F-4D97-AF65-F5344CB8AC3E}">
        <p14:creationId xmlns:p14="http://schemas.microsoft.com/office/powerpoint/2010/main" val="1141892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8563" y="698500"/>
            <a:ext cx="4656137" cy="3490913"/>
          </a:xfrm>
        </p:spPr>
      </p:sp>
      <p:sp>
        <p:nvSpPr>
          <p:cNvPr id="3" name="Segnaposto note 2"/>
          <p:cNvSpPr>
            <a:spLocks noGrp="1"/>
          </p:cNvSpPr>
          <p:nvPr>
            <p:ph type="body" idx="1"/>
          </p:nvPr>
        </p:nvSpPr>
        <p:spPr/>
        <p:txBody>
          <a:bodyPr/>
          <a:lstStyle/>
          <a:p>
            <a:r>
              <a:rPr lang="tr-TR" dirty="0" smtClean="0">
                <a:latin typeface="Arial" panose="020B0604020202020204" pitchFamily="34" charset="0"/>
                <a:cs typeface="Arial" panose="020B0604020202020204" pitchFamily="34" charset="0"/>
              </a:rPr>
              <a:t>IFAC, başta SMP’leri ilgilendiren haberler olmak</a:t>
            </a:r>
            <a:r>
              <a:rPr lang="tr-TR" baseline="0" dirty="0" smtClean="0">
                <a:latin typeface="Arial" panose="020B0604020202020204" pitchFamily="34" charset="0"/>
                <a:cs typeface="Arial" panose="020B0604020202020204" pitchFamily="34" charset="0"/>
              </a:rPr>
              <a:t> üzere</a:t>
            </a:r>
            <a:r>
              <a:rPr lang="tr-TR" dirty="0" smtClean="0">
                <a:latin typeface="Arial" panose="020B0604020202020204" pitchFamily="34" charset="0"/>
                <a:cs typeface="Arial" panose="020B0604020202020204" pitchFamily="34" charset="0"/>
              </a:rPr>
              <a:t> muhasebe</a:t>
            </a:r>
            <a:r>
              <a:rPr lang="tr-TR" baseline="0" dirty="0" smtClean="0">
                <a:latin typeface="Arial" panose="020B0604020202020204" pitchFamily="34" charset="0"/>
                <a:cs typeface="Arial" panose="020B0604020202020204" pitchFamily="34" charset="0"/>
              </a:rPr>
              <a:t> mesleğiyle ilgili en güncel haberleri yayınlamak için pek çok kaynak kullanmaktadır.</a:t>
            </a:r>
            <a:endParaRPr lang="it-IT" baseline="0" dirty="0">
              <a:latin typeface="Arial" panose="020B0604020202020204" pitchFamily="34" charset="0"/>
              <a:cs typeface="Arial" panose="020B0604020202020204" pitchFamily="34" charset="0"/>
            </a:endParaRPr>
          </a:p>
          <a:p>
            <a:endParaRPr lang="it-IT" baseline="0" dirty="0">
              <a:latin typeface="Arial" panose="020B0604020202020204" pitchFamily="34" charset="0"/>
              <a:cs typeface="Arial" panose="020B0604020202020204" pitchFamily="34" charset="0"/>
            </a:endParaRPr>
          </a:p>
          <a:p>
            <a:r>
              <a:rPr lang="tr-TR" baseline="0" dirty="0" smtClean="0">
                <a:latin typeface="Arial" panose="020B0604020202020204" pitchFamily="34" charset="0"/>
                <a:cs typeface="Arial" panose="020B0604020202020204" pitchFamily="34" charset="0"/>
              </a:rPr>
              <a:t>Burada bu kaynaklara erişim için linkler verilmiştir</a:t>
            </a:r>
            <a:r>
              <a:rPr lang="it-IT" baseline="0" dirty="0" smtClean="0">
                <a:latin typeface="Arial" panose="020B0604020202020204" pitchFamily="34" charset="0"/>
                <a:cs typeface="Arial" panose="020B0604020202020204" pitchFamily="34" charset="0"/>
              </a:rPr>
              <a:t>.</a:t>
            </a:r>
            <a:endParaRPr lang="it-IT" baseline="0" dirty="0">
              <a:latin typeface="Arial" panose="020B0604020202020204" pitchFamily="34" charset="0"/>
              <a:cs typeface="Arial" panose="020B0604020202020204" pitchFamily="34" charset="0"/>
            </a:endParaRPr>
          </a:p>
          <a:p>
            <a:endParaRPr lang="it-IT" baseline="0" dirty="0">
              <a:latin typeface="Arial" panose="020B0604020202020204" pitchFamily="34" charset="0"/>
              <a:cs typeface="Arial" panose="020B0604020202020204" pitchFamily="34" charset="0"/>
            </a:endParaRPr>
          </a:p>
        </p:txBody>
      </p:sp>
      <p:sp>
        <p:nvSpPr>
          <p:cNvPr id="4" name="Segnaposto numero diapositiva 3"/>
          <p:cNvSpPr>
            <a:spLocks noGrp="1"/>
          </p:cNvSpPr>
          <p:nvPr>
            <p:ph type="sldNum" sz="quarter" idx="10"/>
          </p:nvPr>
        </p:nvSpPr>
        <p:spPr/>
        <p:txBody>
          <a:bodyPr/>
          <a:lstStyle/>
          <a:p>
            <a:pPr>
              <a:defRPr/>
            </a:pPr>
            <a:fld id="{F177551F-2C26-5D4E-AA97-F437309E4641}" type="slidenum">
              <a:rPr lang="en-US" smtClean="0"/>
              <a:pPr>
                <a:defRPr/>
              </a:pPr>
              <a:t>17</a:t>
            </a:fld>
            <a:endParaRPr lang="en-US" dirty="0"/>
          </a:p>
        </p:txBody>
      </p:sp>
    </p:spTree>
    <p:extLst>
      <p:ext uri="{BB962C8B-B14F-4D97-AF65-F5344CB8AC3E}">
        <p14:creationId xmlns:p14="http://schemas.microsoft.com/office/powerpoint/2010/main" val="4284500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8563" y="698500"/>
            <a:ext cx="4656137" cy="34909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177551F-2C26-5D4E-AA97-F437309E4641}" type="slidenum">
              <a:rPr lang="en-US" smtClean="0"/>
              <a:pPr>
                <a:defRPr/>
              </a:pPr>
              <a:t>18</a:t>
            </a:fld>
            <a:endParaRPr lang="en-US" dirty="0"/>
          </a:p>
        </p:txBody>
      </p:sp>
    </p:spTree>
    <p:extLst>
      <p:ext uri="{BB962C8B-B14F-4D97-AF65-F5344CB8AC3E}">
        <p14:creationId xmlns:p14="http://schemas.microsoft.com/office/powerpoint/2010/main" val="328265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8563" y="698500"/>
            <a:ext cx="4656137" cy="3490913"/>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F177551F-2C26-5D4E-AA97-F437309E4641}" type="slidenum">
              <a:rPr lang="en-US" smtClean="0"/>
              <a:pPr>
                <a:defRPr/>
              </a:pPr>
              <a:t>19</a:t>
            </a:fld>
            <a:endParaRPr lang="en-US" dirty="0"/>
          </a:p>
        </p:txBody>
      </p:sp>
    </p:spTree>
    <p:extLst>
      <p:ext uri="{BB962C8B-B14F-4D97-AF65-F5344CB8AC3E}">
        <p14:creationId xmlns:p14="http://schemas.microsoft.com/office/powerpoint/2010/main" val="274680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lnSpcReduction="10000"/>
          </a:bodyPr>
          <a:lstStyle/>
          <a:p>
            <a:pPr defTabSz="458729">
              <a:defRPr/>
            </a:pPr>
            <a:r>
              <a:rPr lang="en-US" dirty="0">
                <a:latin typeface="Arial" panose="020B0604020202020204" pitchFamily="34" charset="0"/>
                <a:cs typeface="Arial" panose="020B0604020202020204" pitchFamily="34" charset="0"/>
              </a:rPr>
              <a:t>IFAC SMP </a:t>
            </a:r>
            <a:r>
              <a:rPr lang="tr-TR" dirty="0">
                <a:latin typeface="Arial" panose="020B0604020202020204" pitchFamily="34" charset="0"/>
                <a:cs typeface="Arial" panose="020B0604020202020204" pitchFamily="34" charset="0"/>
              </a:rPr>
              <a:t>Anketi</a:t>
            </a:r>
            <a:r>
              <a:rPr lang="en-US" dirty="0">
                <a:latin typeface="Arial" panose="020B0604020202020204" pitchFamily="34" charset="0"/>
                <a:cs typeface="Arial" panose="020B0604020202020204" pitchFamily="34" charset="0"/>
              </a:rPr>
              <a:t> 2015</a:t>
            </a:r>
            <a:r>
              <a:rPr lang="tr-TR" dirty="0">
                <a:latin typeface="Arial" panose="020B0604020202020204" pitchFamily="34" charset="0"/>
                <a:cs typeface="Arial" panose="020B0604020202020204" pitchFamily="34" charset="0"/>
              </a:rPr>
              <a:t>, 1</a:t>
            </a:r>
            <a:r>
              <a:rPr lang="en-US"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Ekim 2015 ve 30 Kasım 2015 tarihleri arasında 22 farklı dilde sunuldu. 6.725 kişiyle rekor katılımcı sayısına ulaşıldı. Bunun dünyada SMP’ler ve muhasebeciler için yapılan en geniş çalışma olduğuna inanıyoruz. </a:t>
            </a:r>
          </a:p>
          <a:p>
            <a:pPr defTabSz="458729">
              <a:defRPr/>
            </a:pPr>
            <a:endParaRPr lang="tr-TR" dirty="0">
              <a:latin typeface="Arial" panose="020B0604020202020204" pitchFamily="34" charset="0"/>
              <a:cs typeface="Arial" panose="020B0604020202020204" pitchFamily="34" charset="0"/>
            </a:endParaRPr>
          </a:p>
          <a:p>
            <a:pPr defTabSz="458729">
              <a:defRPr/>
            </a:pPr>
            <a:r>
              <a:rPr lang="tr-TR" dirty="0">
                <a:latin typeface="Arial" panose="020B0604020202020204" pitchFamily="34" charset="0"/>
                <a:cs typeface="Arial" panose="020B0604020202020204" pitchFamily="34" charset="0"/>
              </a:rPr>
              <a:t>Diller: İngilizce, Arapça, Çince, Felemenkçe, Fince, Fransızca, Almanca, İbranica, Macarca, İtalyanca, Japonca, Korece, Letonca, Litvanyaca, Lehçe, Portekizce, Romence, Rusça, İspanyolca, İsveçce, Türkçe, Tayce.</a:t>
            </a:r>
            <a:endParaRPr lang="en-US" dirty="0">
              <a:latin typeface="Arial" panose="020B0604020202020204" pitchFamily="34" charset="0"/>
              <a:cs typeface="Arial" panose="020B0604020202020204" pitchFamily="34" charset="0"/>
            </a:endParaRPr>
          </a:p>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2015’te katılımcıların çoğu tek başına çalışanlar (%39) ve 2 ila 5 meslek personelli bürolar (%32) idi. Bu yüzden katılmcıların</a:t>
            </a:r>
            <a:r>
              <a:rPr lang="tr-TR" baseline="0" dirty="0" smtClean="0">
                <a:latin typeface="Arial" panose="020B0604020202020204" pitchFamily="34" charset="0"/>
                <a:cs typeface="Arial" panose="020B0604020202020204" pitchFamily="34" charset="0"/>
              </a:rPr>
              <a:t> dağılımı en küçük muhasebe bürolarına yaklaşıldıkça yoğunlaşıyor. Bu iki grup daha önceki anketlerde de katılımcıların çoğunu oluşturuyordu.</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defTabSz="458729">
              <a:defRPr/>
            </a:pPr>
            <a:r>
              <a:rPr lang="tr-TR" dirty="0">
                <a:latin typeface="Arial" panose="020B0604020202020204" pitchFamily="34" charset="0"/>
                <a:cs typeface="Arial" panose="020B0604020202020204" pitchFamily="34" charset="0"/>
              </a:rPr>
              <a:t>Tüm rapor ve öne çıkanlar 29 Şubat’ta yayınlandı. Rapor, IFAC’in 170’ten fazla üye organizasyonları üzerinden yayılıyor ve IFAC websitesinden ulaşılabiliyor: </a:t>
            </a:r>
            <a:r>
              <a:rPr lang="en-US" dirty="0">
                <a:latin typeface="Arial" panose="020B0604020202020204" pitchFamily="34" charset="0"/>
                <a:cs typeface="Arial" panose="020B0604020202020204" pitchFamily="34" charset="0"/>
              </a:rPr>
              <a:t>www.ifac.org/smp.</a:t>
            </a:r>
          </a:p>
          <a:p>
            <a:pPr defTabSz="458729">
              <a:defRPr/>
            </a:pPr>
            <a:endParaRPr lang="en-US" dirty="0">
              <a:latin typeface="Arial" panose="020B0604020202020204" pitchFamily="34" charset="0"/>
              <a:cs typeface="Arial" panose="020B0604020202020204" pitchFamily="34" charset="0"/>
            </a:endParaRPr>
          </a:p>
          <a:p>
            <a:pPr defTabSz="458729">
              <a:defRPr/>
            </a:pPr>
            <a:r>
              <a:rPr lang="tr-TR" dirty="0">
                <a:latin typeface="Arial" panose="020B0604020202020204" pitchFamily="34" charset="0"/>
                <a:cs typeface="Arial" panose="020B0604020202020204" pitchFamily="34" charset="0"/>
              </a:rPr>
              <a:t>Ülke bazında veriler üye kuruluşlar için mevcuttur.</a:t>
            </a:r>
            <a:r>
              <a:rPr lang="en-US" dirty="0">
                <a:latin typeface="Arial" panose="020B0604020202020204" pitchFamily="34" charset="0"/>
                <a:cs typeface="Arial" panose="020B0604020202020204" pitchFamily="34" charset="0"/>
              </a:rPr>
              <a:t> </a:t>
            </a:r>
          </a:p>
          <a:p>
            <a:pPr defTabSz="458729">
              <a:defRPr/>
            </a:pPr>
            <a:endParaRPr lang="en-US" dirty="0">
              <a:latin typeface="Arial" panose="020B0604020202020204" pitchFamily="34" charset="0"/>
              <a:cs typeface="Arial" panose="020B0604020202020204" pitchFamily="34" charset="0"/>
            </a:endParaRPr>
          </a:p>
          <a:p>
            <a:pPr defTabSz="458729">
              <a:defRPr/>
            </a:pPr>
            <a:r>
              <a:rPr lang="en-US" dirty="0">
                <a:latin typeface="Arial" panose="020B0604020202020204" pitchFamily="34" charset="0"/>
                <a:cs typeface="Arial" panose="020B0604020202020204" pitchFamily="34" charset="0"/>
              </a:rPr>
              <a:t>Turk</a:t>
            </a:r>
            <a:r>
              <a:rPr lang="tr-TR" dirty="0">
                <a:latin typeface="Arial" panose="020B0604020202020204" pitchFamily="34" charset="0"/>
                <a:cs typeface="Arial" panose="020B0604020202020204" pitchFamily="34" charset="0"/>
              </a:rPr>
              <a:t>iye</a:t>
            </a:r>
            <a:r>
              <a:rPr lang="en-US" dirty="0">
                <a:latin typeface="Arial" panose="020B0604020202020204" pitchFamily="34" charset="0"/>
                <a:cs typeface="Arial" panose="020B0604020202020204" pitchFamily="34" charset="0"/>
              </a:rPr>
              <a:t> – 101 </a:t>
            </a:r>
            <a:r>
              <a:rPr lang="tr-TR" dirty="0">
                <a:latin typeface="Arial" panose="020B0604020202020204" pitchFamily="34" charset="0"/>
                <a:cs typeface="Arial" panose="020B0604020202020204" pitchFamily="34" charset="0"/>
              </a:rPr>
              <a:t>katılımcı</a:t>
            </a:r>
            <a:r>
              <a:rPr lang="en-U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2</a:t>
            </a:fld>
            <a:endParaRPr lang="en-US" dirty="0"/>
          </a:p>
        </p:txBody>
      </p:sp>
    </p:spTree>
    <p:extLst>
      <p:ext uri="{BB962C8B-B14F-4D97-AF65-F5344CB8AC3E}">
        <p14:creationId xmlns:p14="http://schemas.microsoft.com/office/powerpoint/2010/main" val="364311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lnSpcReduction="10000"/>
          </a:bodyPr>
          <a:lstStyle/>
          <a:p>
            <a:pPr defTabSz="458729">
              <a:defRPr/>
            </a:pPr>
            <a:r>
              <a:rPr lang="en-US" dirty="0">
                <a:latin typeface="Arial" panose="020B0604020202020204" pitchFamily="34" charset="0"/>
                <a:cs typeface="Arial" panose="020B0604020202020204" pitchFamily="34" charset="0"/>
              </a:rPr>
              <a:t>IFAC SMP </a:t>
            </a:r>
            <a:r>
              <a:rPr lang="tr-TR" dirty="0">
                <a:latin typeface="Arial" panose="020B0604020202020204" pitchFamily="34" charset="0"/>
                <a:cs typeface="Arial" panose="020B0604020202020204" pitchFamily="34" charset="0"/>
              </a:rPr>
              <a:t>Anketi</a:t>
            </a:r>
            <a:r>
              <a:rPr lang="en-US" dirty="0">
                <a:latin typeface="Arial" panose="020B0604020202020204" pitchFamily="34" charset="0"/>
                <a:cs typeface="Arial" panose="020B0604020202020204" pitchFamily="34" charset="0"/>
              </a:rPr>
              <a:t> 2015</a:t>
            </a:r>
            <a:r>
              <a:rPr lang="tr-TR" dirty="0">
                <a:latin typeface="Arial" panose="020B0604020202020204" pitchFamily="34" charset="0"/>
                <a:cs typeface="Arial" panose="020B0604020202020204" pitchFamily="34" charset="0"/>
              </a:rPr>
              <a:t>, 1</a:t>
            </a:r>
            <a:r>
              <a:rPr lang="en-US"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Ekim 2015 ve 30 Kasım 2015 tarihleri arasında 22 farklı dilde sunuldu. 6.725 kişiyle rekor katılımcı sayısına ulaşıldı. Bunun dünyada SMP’ler ve muhasebeciler için yapılan en geniş çalışma olduğuna inanıyoruz. </a:t>
            </a:r>
          </a:p>
          <a:p>
            <a:pPr defTabSz="458729">
              <a:defRPr/>
            </a:pPr>
            <a:endParaRPr lang="tr-TR" dirty="0">
              <a:latin typeface="Arial" panose="020B0604020202020204" pitchFamily="34" charset="0"/>
              <a:cs typeface="Arial" panose="020B0604020202020204" pitchFamily="34" charset="0"/>
            </a:endParaRPr>
          </a:p>
          <a:p>
            <a:pPr defTabSz="458729">
              <a:defRPr/>
            </a:pPr>
            <a:r>
              <a:rPr lang="tr-TR" dirty="0">
                <a:latin typeface="Arial" panose="020B0604020202020204" pitchFamily="34" charset="0"/>
                <a:cs typeface="Arial" panose="020B0604020202020204" pitchFamily="34" charset="0"/>
              </a:rPr>
              <a:t>Diller: İngilizce, Arapça, Çince, Felemenkçe, Fince, Fransızca, Almanca, İbranica, Macarca, İtalyanca, Japonca, Korece, Letonca, Litvanyaca, Lehçe, Portekizce, Romence, Rusça, İspanyolca, İsveçce, Türkçe, Tayce.</a:t>
            </a:r>
            <a:endParaRPr lang="en-US" dirty="0">
              <a:latin typeface="Arial" panose="020B0604020202020204" pitchFamily="34" charset="0"/>
              <a:cs typeface="Arial" panose="020B0604020202020204" pitchFamily="34" charset="0"/>
            </a:endParaRPr>
          </a:p>
          <a:p>
            <a:endParaRPr lang="tr-TR" dirty="0" smtClean="0">
              <a:latin typeface="Arial" panose="020B0604020202020204" pitchFamily="34" charset="0"/>
              <a:cs typeface="Arial" panose="020B0604020202020204" pitchFamily="34" charset="0"/>
            </a:endParaRPr>
          </a:p>
          <a:p>
            <a:r>
              <a:rPr lang="tr-TR" dirty="0" smtClean="0">
                <a:latin typeface="Arial" panose="020B0604020202020204" pitchFamily="34" charset="0"/>
                <a:cs typeface="Arial" panose="020B0604020202020204" pitchFamily="34" charset="0"/>
              </a:rPr>
              <a:t>2015’te katılımcıların çoğu tek başına çalışanlar (%39) ve 2 ila 5 meslek personelli bürolar (%32) idi. Bu yüzden katılmcıların</a:t>
            </a:r>
            <a:r>
              <a:rPr lang="tr-TR" baseline="0" dirty="0" smtClean="0">
                <a:latin typeface="Arial" panose="020B0604020202020204" pitchFamily="34" charset="0"/>
                <a:cs typeface="Arial" panose="020B0604020202020204" pitchFamily="34" charset="0"/>
              </a:rPr>
              <a:t> dağılımı en küçük muhasebe bürolarına yaklaşıldıkça yoğunlaşıyor. Bu iki grup daha önceki anketlerde de katılımcıların çoğunu oluşturuyordu.</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defTabSz="458729">
              <a:defRPr/>
            </a:pPr>
            <a:r>
              <a:rPr lang="tr-TR" dirty="0">
                <a:latin typeface="Arial" panose="020B0604020202020204" pitchFamily="34" charset="0"/>
                <a:cs typeface="Arial" panose="020B0604020202020204" pitchFamily="34" charset="0"/>
              </a:rPr>
              <a:t>Tüm rapor ve öne çıkanlar 29 Şubat’ta yayınlandı. Rapor, IFAC’in 170’ten fazla üye organizasyonları üzerinden yayılıyor ve IFAC websitesinden ulaşılabiliyor: </a:t>
            </a:r>
            <a:r>
              <a:rPr lang="en-US" dirty="0">
                <a:latin typeface="Arial" panose="020B0604020202020204" pitchFamily="34" charset="0"/>
                <a:cs typeface="Arial" panose="020B0604020202020204" pitchFamily="34" charset="0"/>
              </a:rPr>
              <a:t>www.ifac.org/smp.</a:t>
            </a:r>
          </a:p>
          <a:p>
            <a:pPr defTabSz="458729">
              <a:defRPr/>
            </a:pPr>
            <a:endParaRPr lang="en-US" dirty="0">
              <a:latin typeface="Arial" panose="020B0604020202020204" pitchFamily="34" charset="0"/>
              <a:cs typeface="Arial" panose="020B0604020202020204" pitchFamily="34" charset="0"/>
            </a:endParaRPr>
          </a:p>
          <a:p>
            <a:pPr defTabSz="458729">
              <a:defRPr/>
            </a:pPr>
            <a:r>
              <a:rPr lang="tr-TR" dirty="0">
                <a:latin typeface="Arial" panose="020B0604020202020204" pitchFamily="34" charset="0"/>
                <a:cs typeface="Arial" panose="020B0604020202020204" pitchFamily="34" charset="0"/>
              </a:rPr>
              <a:t>Ülke bazında veriler üye kuruluşlar için mevcuttur.</a:t>
            </a:r>
            <a:r>
              <a:rPr lang="en-US" dirty="0">
                <a:latin typeface="Arial" panose="020B0604020202020204" pitchFamily="34" charset="0"/>
                <a:cs typeface="Arial" panose="020B0604020202020204" pitchFamily="34" charset="0"/>
              </a:rPr>
              <a:t> </a:t>
            </a:r>
          </a:p>
          <a:p>
            <a:pPr defTabSz="458729">
              <a:defRPr/>
            </a:pPr>
            <a:endParaRPr lang="en-US" dirty="0">
              <a:latin typeface="Arial" panose="020B0604020202020204" pitchFamily="34" charset="0"/>
              <a:cs typeface="Arial" panose="020B0604020202020204" pitchFamily="34" charset="0"/>
            </a:endParaRPr>
          </a:p>
          <a:p>
            <a:pPr defTabSz="458729">
              <a:defRPr/>
            </a:pPr>
            <a:r>
              <a:rPr lang="en-US" dirty="0">
                <a:latin typeface="Arial" panose="020B0604020202020204" pitchFamily="34" charset="0"/>
                <a:cs typeface="Arial" panose="020B0604020202020204" pitchFamily="34" charset="0"/>
              </a:rPr>
              <a:t>Turk</a:t>
            </a:r>
            <a:r>
              <a:rPr lang="tr-TR" dirty="0">
                <a:latin typeface="Arial" panose="020B0604020202020204" pitchFamily="34" charset="0"/>
                <a:cs typeface="Arial" panose="020B0604020202020204" pitchFamily="34" charset="0"/>
              </a:rPr>
              <a:t>iye</a:t>
            </a:r>
            <a:r>
              <a:rPr lang="en-US" dirty="0">
                <a:latin typeface="Arial" panose="020B0604020202020204" pitchFamily="34" charset="0"/>
                <a:cs typeface="Arial" panose="020B0604020202020204" pitchFamily="34" charset="0"/>
              </a:rPr>
              <a:t> – 101 </a:t>
            </a:r>
            <a:r>
              <a:rPr lang="tr-TR" dirty="0">
                <a:latin typeface="Arial" panose="020B0604020202020204" pitchFamily="34" charset="0"/>
                <a:cs typeface="Arial" panose="020B0604020202020204" pitchFamily="34" charset="0"/>
              </a:rPr>
              <a:t>katılımcı</a:t>
            </a:r>
            <a:r>
              <a:rPr lang="en-U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3</a:t>
            </a:fld>
            <a:endParaRPr lang="en-US" dirty="0"/>
          </a:p>
        </p:txBody>
      </p:sp>
    </p:spTree>
    <p:extLst>
      <p:ext uri="{BB962C8B-B14F-4D97-AF65-F5344CB8AC3E}">
        <p14:creationId xmlns:p14="http://schemas.microsoft.com/office/powerpoint/2010/main" val="1700268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fontScale="92500" lnSpcReduction="20000"/>
          </a:bodyPr>
          <a:lstStyle/>
          <a:p>
            <a:r>
              <a:rPr lang="en-US" dirty="0"/>
              <a:t>2014 </a:t>
            </a:r>
            <a:r>
              <a:rPr lang="en-US" dirty="0" err="1"/>
              <a:t>anketine</a:t>
            </a:r>
            <a:r>
              <a:rPr lang="en-US" dirty="0"/>
              <a:t> </a:t>
            </a:r>
            <a:r>
              <a:rPr lang="en-US" dirty="0" err="1"/>
              <a:t>benzer</a:t>
            </a:r>
            <a:r>
              <a:rPr lang="en-US" dirty="0"/>
              <a:t> </a:t>
            </a:r>
            <a:r>
              <a:rPr lang="en-US" dirty="0" err="1"/>
              <a:t>şekilde</a:t>
            </a:r>
            <a:r>
              <a:rPr lang="en-US" dirty="0"/>
              <a:t> </a:t>
            </a:r>
            <a:r>
              <a:rPr lang="en-US" dirty="0" err="1"/>
              <a:t>katılımcıların</a:t>
            </a:r>
            <a:r>
              <a:rPr lang="en-US" dirty="0"/>
              <a:t> </a:t>
            </a:r>
            <a:r>
              <a:rPr lang="en-US" dirty="0" err="1"/>
              <a:t>çoğu</a:t>
            </a:r>
            <a:r>
              <a:rPr lang="en-US" dirty="0"/>
              <a:t> 12 </a:t>
            </a:r>
            <a:r>
              <a:rPr lang="en-US" dirty="0" err="1"/>
              <a:t>zorluğun</a:t>
            </a:r>
            <a:r>
              <a:rPr lang="en-US" dirty="0"/>
              <a:t> her </a:t>
            </a:r>
            <a:r>
              <a:rPr lang="en-US" dirty="0" err="1"/>
              <a:t>birinden</a:t>
            </a:r>
            <a:r>
              <a:rPr lang="en-US" dirty="0"/>
              <a:t> </a:t>
            </a:r>
            <a:r>
              <a:rPr lang="en-US" dirty="0" err="1"/>
              <a:t>kısmen</a:t>
            </a:r>
            <a:r>
              <a:rPr lang="en-US" dirty="0"/>
              <a:t>, </a:t>
            </a:r>
            <a:r>
              <a:rPr lang="en-US" dirty="0" err="1"/>
              <a:t>fazla</a:t>
            </a:r>
            <a:r>
              <a:rPr lang="en-US" dirty="0"/>
              <a:t> </a:t>
            </a:r>
            <a:r>
              <a:rPr lang="en-US" dirty="0" err="1"/>
              <a:t>veya</a:t>
            </a:r>
            <a:r>
              <a:rPr lang="en-US" dirty="0"/>
              <a:t> </a:t>
            </a:r>
            <a:r>
              <a:rPr lang="en-US" dirty="0" err="1"/>
              <a:t>çok</a:t>
            </a:r>
            <a:r>
              <a:rPr lang="en-US" dirty="0"/>
              <a:t> </a:t>
            </a:r>
            <a:r>
              <a:rPr lang="en-US" dirty="0" err="1"/>
              <a:t>fazla</a:t>
            </a:r>
            <a:r>
              <a:rPr lang="en-US" dirty="0"/>
              <a:t> </a:t>
            </a:r>
            <a:r>
              <a:rPr lang="en-US" dirty="0" err="1"/>
              <a:t>etkilendiğini</a:t>
            </a:r>
            <a:r>
              <a:rPr lang="en-US" dirty="0"/>
              <a:t> </a:t>
            </a:r>
            <a:r>
              <a:rPr lang="en-US" dirty="0" err="1"/>
              <a:t>söyledi</a:t>
            </a:r>
            <a:r>
              <a:rPr lang="en-US" dirty="0"/>
              <a:t>. </a:t>
            </a:r>
          </a:p>
          <a:p>
            <a:endParaRPr lang="en-US" dirty="0"/>
          </a:p>
          <a:p>
            <a:r>
              <a:rPr lang="en-US" dirty="0"/>
              <a:t>Bu </a:t>
            </a:r>
            <a:r>
              <a:rPr lang="en-US" dirty="0" err="1"/>
              <a:t>yüzden</a:t>
            </a:r>
            <a:r>
              <a:rPr lang="en-US" dirty="0"/>
              <a:t> </a:t>
            </a:r>
            <a:r>
              <a:rPr lang="en-US" dirty="0" err="1"/>
              <a:t>SMP’lerin</a:t>
            </a:r>
            <a:r>
              <a:rPr lang="en-US" dirty="0"/>
              <a:t> </a:t>
            </a:r>
            <a:r>
              <a:rPr lang="en-US" dirty="0" err="1"/>
              <a:t>pek</a:t>
            </a:r>
            <a:r>
              <a:rPr lang="en-US" dirty="0"/>
              <a:t> </a:t>
            </a:r>
            <a:r>
              <a:rPr lang="en-US" dirty="0" err="1"/>
              <a:t>çok</a:t>
            </a:r>
            <a:r>
              <a:rPr lang="en-US" dirty="0"/>
              <a:t> </a:t>
            </a:r>
            <a:r>
              <a:rPr lang="en-US" dirty="0" err="1"/>
              <a:t>zorlukla</a:t>
            </a:r>
            <a:r>
              <a:rPr lang="en-US" dirty="0"/>
              <a:t> </a:t>
            </a:r>
            <a:r>
              <a:rPr lang="en-US" dirty="0" err="1"/>
              <a:t>karşı</a:t>
            </a:r>
            <a:r>
              <a:rPr lang="en-US" dirty="0"/>
              <a:t> </a:t>
            </a:r>
            <a:r>
              <a:rPr lang="en-US" dirty="0" err="1"/>
              <a:t>karşıya</a:t>
            </a:r>
            <a:r>
              <a:rPr lang="en-US" dirty="0"/>
              <a:t> </a:t>
            </a:r>
            <a:r>
              <a:rPr lang="en-US" dirty="0" err="1"/>
              <a:t>kalmaya</a:t>
            </a:r>
            <a:r>
              <a:rPr lang="en-US" dirty="0"/>
              <a:t> </a:t>
            </a:r>
            <a:r>
              <a:rPr lang="en-US" dirty="0" err="1"/>
              <a:t>devam</a:t>
            </a:r>
            <a:r>
              <a:rPr lang="en-US" dirty="0"/>
              <a:t> </a:t>
            </a:r>
            <a:r>
              <a:rPr lang="en-US" dirty="0" err="1"/>
              <a:t>ettiklerini</a:t>
            </a:r>
            <a:r>
              <a:rPr lang="en-US" dirty="0"/>
              <a:t> </a:t>
            </a:r>
            <a:r>
              <a:rPr lang="en-US" dirty="0" err="1"/>
              <a:t>görüyoruz</a:t>
            </a:r>
            <a:r>
              <a:rPr lang="en-US" dirty="0"/>
              <a:t>. Some challenges were considered more pressing. </a:t>
            </a:r>
            <a:r>
              <a:rPr lang="tr-TR" dirty="0"/>
              <a:t>Bazı zorlukların daha çok baskı yarattığı düşünülüyor. Katılımcıların %40’ından fazlası Yeni Müşteriler Elde Etmek (%47), Yeni Düzenlemelere ve Standartlara Ayak Uydurmak (%44), Rekabetten Sıyrılmak (%43) ve Ücretleri Düşürme Baskısı (%41) zorluklarından fazla veya çok fazla etkilendiğini söyledi. Bu zorluklar, 2014 IFAC SMP Anketi’nde de en büyük zorluklar olarak seçilmişti, ancak yüzdeler geçen sene daha yüksekti (2014: Sırasıyla </a:t>
            </a:r>
            <a:r>
              <a:rPr lang="en-US" dirty="0"/>
              <a:t>%58, %57, %50, and %51</a:t>
            </a:r>
            <a:r>
              <a:rPr lang="tr-TR" dirty="0"/>
              <a:t>). Bu da bir ilerlemeye işaret ediyor. </a:t>
            </a:r>
            <a:endParaRPr lang="en-US" dirty="0"/>
          </a:p>
          <a:p>
            <a:endParaRPr lang="en-US" dirty="0"/>
          </a:p>
          <a:p>
            <a:r>
              <a:rPr lang="tr-TR" dirty="0"/>
              <a:t>Karşı karşıya kalınan en etkili dört zorluk, bölgesel olarak farklılıklar gösterdi. Örneğin, Maliyetlerdeki Artış ve Yeni Müşteriler Elde Etmek, Afrika’da (sırasıyla %56 ve %51) ve Orta Doğu’da (sırasıyla %45 ve %56) en büyük iki zorluk olarak görüldü. Asya’da Uluslararası Faaliyet Gösteren Müşterilere Hizmet Vermek (%52) en etkili zorluk seçilirken, Kuzey Amerika’da Yeni Düzenlemelere ve Standartlara Ayak Uydurmak (%41) ile Personel Cezbetmek ve Elde Tutmak (%36) en etkili iki zorluk seçildi.</a:t>
            </a:r>
          </a:p>
          <a:p>
            <a:endParaRPr lang="en-US" b="1" dirty="0">
              <a:cs typeface="Arial" panose="020B0604020202020204" pitchFamily="34" charset="0"/>
            </a:endParaRPr>
          </a:p>
          <a:p>
            <a:r>
              <a:rPr lang="en-US" b="1" dirty="0" err="1">
                <a:cs typeface="Arial" panose="020B0604020202020204" pitchFamily="34" charset="0"/>
              </a:rPr>
              <a:t>Gelecek</a:t>
            </a:r>
            <a:r>
              <a:rPr lang="en-US" b="1" dirty="0">
                <a:cs typeface="Arial" panose="020B0604020202020204" pitchFamily="34" charset="0"/>
              </a:rPr>
              <a:t> </a:t>
            </a:r>
            <a:r>
              <a:rPr lang="en-US" b="1" dirty="0" err="1">
                <a:cs typeface="Arial" panose="020B0604020202020204" pitchFamily="34" charset="0"/>
              </a:rPr>
              <a:t>Beş</a:t>
            </a:r>
            <a:r>
              <a:rPr lang="en-US" b="1" dirty="0">
                <a:cs typeface="Arial" panose="020B0604020202020204" pitchFamily="34" charset="0"/>
              </a:rPr>
              <a:t> </a:t>
            </a:r>
            <a:r>
              <a:rPr lang="en-US" b="1" dirty="0" err="1">
                <a:cs typeface="Arial" panose="020B0604020202020204" pitchFamily="34" charset="0"/>
              </a:rPr>
              <a:t>Sene</a:t>
            </a:r>
            <a:endParaRPr lang="tr-TR" b="1" dirty="0">
              <a:cs typeface="Arial" panose="020B0604020202020204" pitchFamily="34" charset="0"/>
            </a:endParaRPr>
          </a:p>
          <a:p>
            <a:r>
              <a:rPr lang="tr-TR" dirty="0"/>
              <a:t>Katılımcılar sekiz çevresel faktörü, kendi bürolarını gelecek beş yıl boyunca ne derecede etkileyeceklerini düşündüklerine göre oyladılar. 2014 Anketi ile paralel şekilde Düzenlemeler (%52 – 2014’te %61) ile Rekabet (%46 – 2014’te %57) en etkili çevresel faktörler olarak görüldü ve gelecekte önemli derecede etkili olacağı tahmin edildi. Teknolojik Gelişmeler (%43 – 2014’te %48) potansiyel etkisi yüksek olan bir başka faktör olarak oylandı. Bu sonuçlar küresel boyutta gelişmeler olduğunu gösterse de, bulgular SMP’lerin karşı karşıya olduğu en etkili zorlukların sıkıntı yaratmaya devam edeceğini ifade ediyor. </a:t>
            </a: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4</a:t>
            </a:fld>
            <a:endParaRPr lang="en-US" dirty="0"/>
          </a:p>
        </p:txBody>
      </p:sp>
    </p:spTree>
    <p:extLst>
      <p:ext uri="{BB962C8B-B14F-4D97-AF65-F5344CB8AC3E}">
        <p14:creationId xmlns:p14="http://schemas.microsoft.com/office/powerpoint/2010/main" val="20562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fontScale="40000" lnSpcReduction="20000"/>
          </a:bodyPr>
          <a:lstStyle/>
          <a:p>
            <a:pPr indent="-458754" defTabSz="457732">
              <a:lnSpc>
                <a:spcPct val="80000"/>
              </a:lnSpc>
              <a:spcBef>
                <a:spcPts val="601"/>
              </a:spcBef>
              <a:spcAft>
                <a:spcPts val="1201"/>
              </a:spcAft>
            </a:pPr>
            <a:r>
              <a:rPr lang="en-US" altLang="en-US" b="1" dirty="0">
                <a:latin typeface="Arial" panose="020B0604020202020204" pitchFamily="34" charset="0"/>
                <a:ea typeface="ＭＳ Ｐゴシック" pitchFamily="34" charset="-128"/>
                <a:cs typeface="Arial" panose="020B0604020202020204" pitchFamily="34" charset="0"/>
              </a:rPr>
              <a:t>SMP </a:t>
            </a:r>
            <a:r>
              <a:rPr lang="tr-TR" altLang="en-US" b="1" dirty="0">
                <a:latin typeface="Arial" panose="020B0604020202020204" pitchFamily="34" charset="0"/>
                <a:ea typeface="ＭＳ Ｐゴシック" pitchFamily="34" charset="-128"/>
                <a:cs typeface="Arial" panose="020B0604020202020204" pitchFamily="34" charset="0"/>
              </a:rPr>
              <a:t>Gelir Artışları</a:t>
            </a:r>
            <a:endParaRPr lang="en-US" altLang="en-US" b="1" dirty="0">
              <a:latin typeface="Arial" panose="020B0604020202020204" pitchFamily="34" charset="0"/>
              <a:ea typeface="ＭＳ Ｐゴシック" pitchFamily="34" charset="-128"/>
              <a:cs typeface="Arial" panose="020B0604020202020204" pitchFamily="34" charset="0"/>
            </a:endParaRPr>
          </a:p>
          <a:p>
            <a:pPr indent="-458754" defTabSz="457732">
              <a:lnSpc>
                <a:spcPct val="80000"/>
              </a:lnSpc>
              <a:spcBef>
                <a:spcPts val="601"/>
              </a:spcBef>
              <a:spcAft>
                <a:spcPts val="1201"/>
              </a:spcAft>
            </a:pPr>
            <a:r>
              <a:rPr lang="tr-TR" dirty="0">
                <a:latin typeface="Arial" panose="020B0604020202020204" pitchFamily="34" charset="0"/>
                <a:ea typeface="ＭＳ Ｐゴシック" pitchFamily="34" charset="-128"/>
                <a:cs typeface="Arial" panose="020B0604020202020204" pitchFamily="34" charset="0"/>
              </a:rPr>
              <a:t>Katılımcılara hizmet gelirlerinin 2014’ten 2015’e nasıl değiştiği soruldu</a:t>
            </a:r>
            <a:r>
              <a:rPr lang="en-US" dirty="0">
                <a:latin typeface="Arial" panose="020B0604020202020204" pitchFamily="34" charset="0"/>
                <a:ea typeface="ＭＳ Ｐゴシック" pitchFamily="34" charset="-128"/>
                <a:cs typeface="Arial" panose="020B0604020202020204" pitchFamily="34" charset="0"/>
              </a:rPr>
              <a:t>. </a:t>
            </a:r>
          </a:p>
          <a:p>
            <a:pPr indent="-458754" defTabSz="457732">
              <a:lnSpc>
                <a:spcPct val="80000"/>
              </a:lnSpc>
              <a:spcBef>
                <a:spcPts val="601"/>
              </a:spcBef>
              <a:spcAft>
                <a:spcPts val="1201"/>
              </a:spcAft>
            </a:pPr>
            <a:r>
              <a:rPr lang="tr-TR" dirty="0"/>
              <a:t>Bağımsız Denetim ve Güvence Hizmetleri</a:t>
            </a:r>
            <a:r>
              <a:rPr lang="en-US" dirty="0">
                <a:latin typeface="Arial" panose="020B0604020202020204" pitchFamily="34" charset="0"/>
                <a:ea typeface="ＭＳ Ｐゴシック" pitchFamily="34" charset="-128"/>
                <a:cs typeface="Arial" panose="020B0604020202020204" pitchFamily="34" charset="0"/>
              </a:rPr>
              <a:t> – %23 </a:t>
            </a:r>
            <a:r>
              <a:rPr lang="tr-TR" dirty="0"/>
              <a:t>kısmen arttığını</a:t>
            </a:r>
            <a:r>
              <a:rPr lang="en-US" dirty="0">
                <a:latin typeface="Arial" panose="020B0604020202020204" pitchFamily="34" charset="0"/>
                <a:ea typeface="ＭＳ Ｐゴシック" pitchFamily="34" charset="-128"/>
                <a:cs typeface="Arial" panose="020B0604020202020204" pitchFamily="34" charset="0"/>
              </a:rPr>
              <a:t>/ %33 </a:t>
            </a:r>
            <a:r>
              <a:rPr lang="tr-TR" dirty="0"/>
              <a:t>geçen yıla göre sabit kaldığını</a:t>
            </a:r>
            <a:endParaRPr lang="en-US" dirty="0">
              <a:latin typeface="Arial" panose="020B0604020202020204" pitchFamily="34" charset="0"/>
              <a:ea typeface="ＭＳ Ｐゴシック" pitchFamily="34" charset="-128"/>
              <a:cs typeface="Arial" panose="020B0604020202020204" pitchFamily="34" charset="0"/>
            </a:endParaRPr>
          </a:p>
          <a:p>
            <a:pPr indent="-458754" defTabSz="457732">
              <a:lnSpc>
                <a:spcPct val="80000"/>
              </a:lnSpc>
              <a:spcBef>
                <a:spcPts val="601"/>
              </a:spcBef>
              <a:spcAft>
                <a:spcPts val="1201"/>
              </a:spcAft>
            </a:pPr>
            <a:r>
              <a:rPr lang="tr-TR" dirty="0"/>
              <a:t>Danışmanlık Hizmetleri</a:t>
            </a:r>
            <a:r>
              <a:rPr lang="en-US" dirty="0">
                <a:latin typeface="Arial" panose="020B0604020202020204" pitchFamily="34" charset="0"/>
                <a:ea typeface="ＭＳ Ｐゴシック" pitchFamily="34" charset="-128"/>
                <a:cs typeface="Arial" panose="020B0604020202020204" pitchFamily="34" charset="0"/>
              </a:rPr>
              <a:t> – %26 </a:t>
            </a:r>
            <a:r>
              <a:rPr lang="tr-TR" dirty="0"/>
              <a:t>kısmen arttığını</a:t>
            </a:r>
            <a:r>
              <a:rPr lang="en-US" dirty="0">
                <a:latin typeface="Arial" panose="020B0604020202020204" pitchFamily="34" charset="0"/>
                <a:ea typeface="ＭＳ Ｐゴシック" pitchFamily="34" charset="-128"/>
                <a:cs typeface="Arial" panose="020B0604020202020204" pitchFamily="34" charset="0"/>
              </a:rPr>
              <a:t>/ %36 </a:t>
            </a:r>
            <a:r>
              <a:rPr lang="tr-TR" dirty="0"/>
              <a:t>geçen yıla göre sabit kaldığını</a:t>
            </a:r>
            <a:endParaRPr lang="en-US" dirty="0">
              <a:latin typeface="Arial" panose="020B0604020202020204" pitchFamily="34" charset="0"/>
              <a:ea typeface="ＭＳ Ｐゴシック" pitchFamily="34" charset="-128"/>
              <a:cs typeface="Arial" panose="020B0604020202020204" pitchFamily="34" charset="0"/>
            </a:endParaRPr>
          </a:p>
          <a:p>
            <a:pPr indent="-458754" defTabSz="457732">
              <a:lnSpc>
                <a:spcPct val="80000"/>
              </a:lnSpc>
              <a:spcBef>
                <a:spcPts val="601"/>
              </a:spcBef>
              <a:spcAft>
                <a:spcPts val="1201"/>
              </a:spcAft>
            </a:pPr>
            <a:r>
              <a:rPr lang="tr-TR" dirty="0"/>
              <a:t>Vergi Hizmetleri</a:t>
            </a:r>
            <a:r>
              <a:rPr lang="en-US" dirty="0">
                <a:latin typeface="Arial" panose="020B0604020202020204" pitchFamily="34" charset="0"/>
                <a:ea typeface="ＭＳ Ｐゴシック" pitchFamily="34" charset="-128"/>
                <a:cs typeface="Arial" panose="020B0604020202020204" pitchFamily="34" charset="0"/>
              </a:rPr>
              <a:t> – %25 </a:t>
            </a:r>
            <a:r>
              <a:rPr lang="tr-TR" dirty="0"/>
              <a:t>kısmen arttığını</a:t>
            </a:r>
            <a:r>
              <a:rPr lang="en-US" dirty="0">
                <a:latin typeface="Arial" panose="020B0604020202020204" pitchFamily="34" charset="0"/>
                <a:ea typeface="ＭＳ Ｐゴシック" pitchFamily="34" charset="-128"/>
                <a:cs typeface="Arial" panose="020B0604020202020204" pitchFamily="34" charset="0"/>
              </a:rPr>
              <a:t>/ %37 </a:t>
            </a:r>
            <a:r>
              <a:rPr lang="tr-TR" dirty="0"/>
              <a:t>geçen yıla göre sabit kaldığını</a:t>
            </a:r>
            <a:endParaRPr lang="en-US" dirty="0">
              <a:latin typeface="Arial" panose="020B0604020202020204" pitchFamily="34" charset="0"/>
              <a:ea typeface="ＭＳ Ｐゴシック" pitchFamily="34" charset="-128"/>
              <a:cs typeface="Arial" panose="020B0604020202020204" pitchFamily="34" charset="0"/>
            </a:endParaRPr>
          </a:p>
          <a:p>
            <a:pPr indent="-458754" defTabSz="457732">
              <a:lnSpc>
                <a:spcPct val="80000"/>
              </a:lnSpc>
              <a:spcBef>
                <a:spcPts val="601"/>
              </a:spcBef>
              <a:spcAft>
                <a:spcPts val="1201"/>
              </a:spcAft>
            </a:pPr>
            <a:r>
              <a:rPr lang="tr-TR" dirty="0"/>
              <a:t>Defter Tutma, Mali Tablo Düzenleme ve Diğer Güvence Dışı / İlgili Hizmetler</a:t>
            </a:r>
            <a:r>
              <a:rPr lang="en-US" dirty="0">
                <a:latin typeface="Arial" panose="020B0604020202020204" pitchFamily="34" charset="0"/>
                <a:ea typeface="ＭＳ Ｐゴシック" pitchFamily="34" charset="-128"/>
                <a:cs typeface="Arial" panose="020B0604020202020204" pitchFamily="34" charset="0"/>
              </a:rPr>
              <a:t> – %27 </a:t>
            </a:r>
            <a:r>
              <a:rPr lang="tr-TR" dirty="0"/>
              <a:t>kısmen arttığını</a:t>
            </a:r>
            <a:r>
              <a:rPr lang="en-US" dirty="0">
                <a:latin typeface="Arial" panose="020B0604020202020204" pitchFamily="34" charset="0"/>
                <a:ea typeface="ＭＳ Ｐゴシック" pitchFamily="34" charset="-128"/>
                <a:cs typeface="Arial" panose="020B0604020202020204" pitchFamily="34" charset="0"/>
              </a:rPr>
              <a:t>/ %38 </a:t>
            </a:r>
            <a:r>
              <a:rPr lang="tr-TR" dirty="0"/>
              <a:t>geçen yıla göre sabit kaldığını söyledi.</a:t>
            </a:r>
            <a:endParaRPr lang="en-US" dirty="0">
              <a:latin typeface="Arial" panose="020B0604020202020204" pitchFamily="34" charset="0"/>
              <a:ea typeface="ＭＳ Ｐゴシック" pitchFamily="34" charset="-128"/>
              <a:cs typeface="Arial" panose="020B0604020202020204" pitchFamily="34" charset="0"/>
            </a:endParaRPr>
          </a:p>
          <a:p>
            <a:pPr indent="-458754" defTabSz="457732">
              <a:lnSpc>
                <a:spcPct val="80000"/>
              </a:lnSpc>
              <a:spcBef>
                <a:spcPts val="601"/>
              </a:spcBef>
              <a:spcAft>
                <a:spcPts val="1201"/>
              </a:spcAft>
            </a:pPr>
            <a:endParaRPr lang="en-US" dirty="0">
              <a:latin typeface="Arial" panose="020B0604020202020204" pitchFamily="34" charset="0"/>
              <a:ea typeface="ＭＳ Ｐゴシック" pitchFamily="34" charset="-128"/>
              <a:cs typeface="Arial" panose="020B0604020202020204" pitchFamily="34" charset="0"/>
            </a:endParaRPr>
          </a:p>
          <a:p>
            <a:pPr indent="-458754" defTabSz="457732">
              <a:lnSpc>
                <a:spcPct val="80000"/>
              </a:lnSpc>
              <a:spcBef>
                <a:spcPts val="601"/>
              </a:spcBef>
              <a:spcAft>
                <a:spcPts val="1201"/>
              </a:spcAft>
            </a:pPr>
            <a:r>
              <a:rPr lang="en-US" b="1" dirty="0">
                <a:latin typeface="Arial" panose="020B0604020202020204" pitchFamily="34" charset="0"/>
                <a:ea typeface="ＭＳ Ｐゴシック" pitchFamily="34" charset="-128"/>
                <a:cs typeface="Arial" panose="020B0604020202020204" pitchFamily="34" charset="0"/>
              </a:rPr>
              <a:t>2016</a:t>
            </a:r>
            <a:r>
              <a:rPr lang="tr-TR" b="1" dirty="0">
                <a:latin typeface="Arial" panose="020B0604020202020204" pitchFamily="34" charset="0"/>
                <a:ea typeface="ＭＳ Ｐゴシック" pitchFamily="34" charset="-128"/>
                <a:cs typeface="Arial" panose="020B0604020202020204" pitchFamily="34" charset="0"/>
              </a:rPr>
              <a:t> için tahmini artış beklentileri</a:t>
            </a:r>
            <a:r>
              <a:rPr lang="en-US" b="1" dirty="0">
                <a:latin typeface="Arial" panose="020B0604020202020204" pitchFamily="34" charset="0"/>
                <a:ea typeface="ＭＳ Ｐゴシック" pitchFamily="34" charset="-128"/>
                <a:cs typeface="Arial" panose="020B0604020202020204" pitchFamily="34" charset="0"/>
              </a:rPr>
              <a:t>: </a:t>
            </a:r>
          </a:p>
          <a:p>
            <a:pPr indent="-458754" defTabSz="457732">
              <a:lnSpc>
                <a:spcPct val="80000"/>
              </a:lnSpc>
              <a:spcBef>
                <a:spcPts val="601"/>
              </a:spcBef>
              <a:spcAft>
                <a:spcPts val="1201"/>
              </a:spcAft>
            </a:pPr>
            <a:r>
              <a:rPr lang="tr-TR" dirty="0"/>
              <a:t>Danışmanlık Hizmetleri</a:t>
            </a:r>
            <a:r>
              <a:rPr lang="en-US" dirty="0">
                <a:latin typeface="Arial" panose="020B0604020202020204" pitchFamily="34" charset="0"/>
                <a:ea typeface="ＭＳ Ｐゴシック" pitchFamily="34" charset="-128"/>
                <a:cs typeface="Arial" panose="020B0604020202020204" pitchFamily="34" charset="0"/>
              </a:rPr>
              <a:t> – %44</a:t>
            </a:r>
          </a:p>
          <a:p>
            <a:pPr indent="-458754" defTabSz="457732">
              <a:lnSpc>
                <a:spcPct val="80000"/>
              </a:lnSpc>
              <a:spcBef>
                <a:spcPts val="601"/>
              </a:spcBef>
              <a:spcAft>
                <a:spcPts val="1201"/>
              </a:spcAft>
              <a:defRPr/>
            </a:pPr>
            <a:r>
              <a:rPr lang="tr-TR" dirty="0"/>
              <a:t>Defter Tutma, Mali Tablo Düzenleme ve Diğer Güvence Dışı / İlgili Hizmetler</a:t>
            </a:r>
            <a:r>
              <a:rPr lang="en-US" dirty="0">
                <a:latin typeface="Arial" panose="020B0604020202020204" pitchFamily="34" charset="0"/>
                <a:ea typeface="ＭＳ Ｐゴシック" pitchFamily="34" charset="-128"/>
                <a:cs typeface="Arial" panose="020B0604020202020204" pitchFamily="34" charset="0"/>
              </a:rPr>
              <a:t> – %41</a:t>
            </a:r>
          </a:p>
          <a:p>
            <a:pPr indent="-458754" defTabSz="457732">
              <a:lnSpc>
                <a:spcPct val="80000"/>
              </a:lnSpc>
              <a:spcBef>
                <a:spcPts val="601"/>
              </a:spcBef>
              <a:spcAft>
                <a:spcPts val="1201"/>
              </a:spcAft>
              <a:defRPr/>
            </a:pPr>
            <a:r>
              <a:rPr lang="tr-TR" dirty="0"/>
              <a:t>Bağımsız Denetim ve Güvence Hizmetleri</a:t>
            </a:r>
            <a:r>
              <a:rPr lang="en-US" dirty="0">
                <a:latin typeface="Arial" panose="020B0604020202020204" pitchFamily="34" charset="0"/>
                <a:ea typeface="ＭＳ Ｐゴシック" pitchFamily="34" charset="-128"/>
                <a:cs typeface="Arial" panose="020B0604020202020204" pitchFamily="34" charset="0"/>
              </a:rPr>
              <a:t> – %35 </a:t>
            </a:r>
          </a:p>
          <a:p>
            <a:pPr indent="-458754" defTabSz="457732">
              <a:lnSpc>
                <a:spcPct val="80000"/>
              </a:lnSpc>
              <a:spcBef>
                <a:spcPts val="601"/>
              </a:spcBef>
              <a:spcAft>
                <a:spcPts val="1201"/>
              </a:spcAft>
            </a:pPr>
            <a:r>
              <a:rPr lang="tr-TR" dirty="0"/>
              <a:t>Vergi Hizmetleri</a:t>
            </a:r>
            <a:r>
              <a:rPr lang="en-US" dirty="0">
                <a:latin typeface="Arial" panose="020B0604020202020204" pitchFamily="34" charset="0"/>
                <a:ea typeface="ＭＳ Ｐゴシック" pitchFamily="34" charset="-128"/>
                <a:cs typeface="Arial" panose="020B0604020202020204" pitchFamily="34" charset="0"/>
              </a:rPr>
              <a:t> – %39</a:t>
            </a:r>
          </a:p>
          <a:p>
            <a:pPr indent="-458754" defTabSz="457732">
              <a:lnSpc>
                <a:spcPct val="80000"/>
              </a:lnSpc>
              <a:spcBef>
                <a:spcPts val="601"/>
              </a:spcBef>
              <a:spcAft>
                <a:spcPts val="1201"/>
              </a:spcAft>
            </a:pPr>
            <a:endParaRPr lang="en-US" b="0" dirty="0" smtClean="0">
              <a:cs typeface="Arial" panose="020B0604020202020204" pitchFamily="34" charset="0"/>
            </a:endParaRPr>
          </a:p>
          <a:p>
            <a:r>
              <a:rPr lang="tr-TR" dirty="0"/>
              <a:t>Bölgesel olarak, Avustralya’dan (%60), Orta ve Güney Amerika ile Karayipler’den (%66), Asya’dan (%46) ve Avrupa’dan (%31) katılımcılar Danışmanlık Hizmetleri’ndeki gelir artışlarının diğer üç gelir kaynağı hizmet kategorisine kıyasla daha fazla olacağını öngördüler. Kuzey Amerika’da (%62) ve Afrika’da (%66) en büyük gelir artışının Vergi Hizmetleri’nde olacağı bekleniyor. Orta Doğulu katılımcılar ise (%38) en büyük gelir artışının Bağımsız Denetim ve Güvence Hizmetleri’nde olacağını tahmin ediyorlar. </a:t>
            </a:r>
            <a:r>
              <a:rPr lang="en-US" dirty="0"/>
              <a:t> </a:t>
            </a:r>
          </a:p>
          <a:p>
            <a:endParaRPr lang="en-US" dirty="0"/>
          </a:p>
          <a:p>
            <a:r>
              <a:rPr lang="tr-TR" dirty="0"/>
              <a:t>En büyük (21 veya daha fazla meslek personeli istihdam eden) SMP’leri temsil eden katılımcılar, küçük muhasebe bürolarından katılımcılara kıyasla 2016’ya daha iyimser bakıyorlar. Hizmet gelirlerindeki potansiyel değişimlerle ilgili beklentileri en kötümser olanların ise tek başına çalışanlar olduğu görüldü.</a:t>
            </a:r>
            <a:r>
              <a:rPr lang="en-US" dirty="0"/>
              <a:t> </a:t>
            </a:r>
            <a:endParaRPr lang="en-US" b="0" dirty="0" smtClean="0">
              <a:cs typeface="Arial" panose="020B0604020202020204" pitchFamily="34" charset="0"/>
            </a:endParaRPr>
          </a:p>
          <a:p>
            <a:pPr indent="-458754" defTabSz="457732">
              <a:lnSpc>
                <a:spcPct val="80000"/>
              </a:lnSpc>
              <a:spcBef>
                <a:spcPts val="601"/>
              </a:spcBef>
              <a:spcAft>
                <a:spcPts val="1201"/>
              </a:spcAft>
            </a:pPr>
            <a:endParaRPr lang="en-US"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5</a:t>
            </a:fld>
            <a:endParaRPr lang="en-US" dirty="0"/>
          </a:p>
        </p:txBody>
      </p:sp>
    </p:spTree>
    <p:extLst>
      <p:ext uri="{BB962C8B-B14F-4D97-AF65-F5344CB8AC3E}">
        <p14:creationId xmlns:p14="http://schemas.microsoft.com/office/powerpoint/2010/main" val="20562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pPr indent="-458754" defTabSz="457732">
              <a:lnSpc>
                <a:spcPct val="80000"/>
              </a:lnSpc>
              <a:spcBef>
                <a:spcPts val="601"/>
              </a:spcBef>
              <a:spcAft>
                <a:spcPts val="1201"/>
              </a:spcAft>
            </a:pPr>
            <a:r>
              <a:rPr lang="tr-TR" b="0" dirty="0" smtClean="0">
                <a:cs typeface="Arial" panose="020B0604020202020204" pitchFamily="34" charset="0"/>
              </a:rPr>
              <a:t>Katılımcılara firmalarının ne tür danışmanlık hizmetleri</a:t>
            </a:r>
            <a:r>
              <a:rPr lang="tr-TR" b="0" baseline="0" dirty="0" smtClean="0">
                <a:cs typeface="Arial" panose="020B0604020202020204" pitchFamily="34" charset="0"/>
              </a:rPr>
              <a:t> verdiği soruldu.</a:t>
            </a:r>
            <a:endParaRPr lang="en-US" b="0" baseline="0" dirty="0" smtClean="0">
              <a:cs typeface="Arial" panose="020B0604020202020204" pitchFamily="34" charset="0"/>
            </a:endParaRPr>
          </a:p>
          <a:p>
            <a:pPr indent="-458754" defTabSz="457732">
              <a:lnSpc>
                <a:spcPct val="80000"/>
              </a:lnSpc>
              <a:spcBef>
                <a:spcPts val="601"/>
              </a:spcBef>
              <a:spcAft>
                <a:spcPts val="1201"/>
              </a:spcAft>
            </a:pPr>
            <a:endParaRPr lang="en-US" b="0" baseline="0" dirty="0" smtClean="0">
              <a:cs typeface="Arial" panose="020B0604020202020204" pitchFamily="34" charset="0"/>
            </a:endParaRPr>
          </a:p>
          <a:p>
            <a:pPr indent="-458754" defTabSz="457732">
              <a:lnSpc>
                <a:spcPct val="80000"/>
              </a:lnSpc>
              <a:spcBef>
                <a:spcPts val="601"/>
              </a:spcBef>
              <a:spcAft>
                <a:spcPts val="1201"/>
              </a:spcAft>
            </a:pPr>
            <a:r>
              <a:rPr lang="tr-TR" b="0" baseline="0" dirty="0" smtClean="0">
                <a:cs typeface="Arial" panose="020B0604020202020204" pitchFamily="34" charset="0"/>
              </a:rPr>
              <a:t>%</a:t>
            </a:r>
            <a:r>
              <a:rPr lang="en-US" b="0" baseline="0" dirty="0" smtClean="0">
                <a:cs typeface="Arial" panose="020B0604020202020204" pitchFamily="34" charset="0"/>
              </a:rPr>
              <a:t>84 </a:t>
            </a:r>
            <a:r>
              <a:rPr lang="tr-TR" b="0" baseline="0" dirty="0" smtClean="0">
                <a:cs typeface="Arial" panose="020B0604020202020204" pitchFamily="34" charset="0"/>
              </a:rPr>
              <a:t>farklı biçimlerde danışmanlık hizmeti sağlıyorlar</a:t>
            </a:r>
            <a:r>
              <a:rPr lang="en-US" b="0" baseline="0" dirty="0" smtClean="0">
                <a:cs typeface="Arial" panose="020B0604020202020204" pitchFamily="34" charset="0"/>
              </a:rPr>
              <a:t>. </a:t>
            </a:r>
          </a:p>
          <a:p>
            <a:pPr indent="-458754" defTabSz="457732">
              <a:lnSpc>
                <a:spcPct val="80000"/>
              </a:lnSpc>
              <a:spcBef>
                <a:spcPts val="601"/>
              </a:spcBef>
              <a:spcAft>
                <a:spcPts val="1201"/>
              </a:spcAft>
            </a:pPr>
            <a:endParaRPr lang="en-US" b="0" baseline="0" dirty="0" smtClean="0">
              <a:cs typeface="Arial" panose="020B0604020202020204" pitchFamily="34" charset="0"/>
            </a:endParaRPr>
          </a:p>
          <a:p>
            <a:pPr indent="-458754" defTabSz="457732">
              <a:lnSpc>
                <a:spcPct val="80000"/>
              </a:lnSpc>
              <a:spcBef>
                <a:spcPts val="601"/>
              </a:spcBef>
              <a:spcAft>
                <a:spcPts val="1201"/>
              </a:spcAft>
            </a:pPr>
            <a:r>
              <a:rPr lang="tr-TR" dirty="0"/>
              <a:t>Danışmanlık hizmetlerini tek başına çalışan meslek mensuplarından ziyade </a:t>
            </a:r>
            <a:r>
              <a:rPr lang="en-US" b="0" baseline="0" dirty="0" smtClean="0">
                <a:cs typeface="Arial" panose="020B0604020202020204" pitchFamily="34" charset="0"/>
              </a:rPr>
              <a:t>(</a:t>
            </a:r>
            <a:r>
              <a:rPr lang="en-US" dirty="0"/>
              <a:t>%</a:t>
            </a:r>
            <a:r>
              <a:rPr lang="en-US" b="0" baseline="0" dirty="0" smtClean="0">
                <a:cs typeface="Arial" panose="020B0604020202020204" pitchFamily="34" charset="0"/>
              </a:rPr>
              <a:t>32)</a:t>
            </a:r>
            <a:r>
              <a:rPr lang="tr-TR" dirty="0"/>
              <a:t> daha büyük büroların (21 veya daha fazla meslek personeli istihdam eden büroların %69’u) verdiği görüldü.</a:t>
            </a:r>
            <a:endParaRPr lang="en-US"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6</a:t>
            </a:fld>
            <a:endParaRPr lang="en-US" dirty="0"/>
          </a:p>
        </p:txBody>
      </p:sp>
    </p:spTree>
    <p:extLst>
      <p:ext uri="{BB962C8B-B14F-4D97-AF65-F5344CB8AC3E}">
        <p14:creationId xmlns:p14="http://schemas.microsoft.com/office/powerpoint/2010/main" val="1928899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r>
              <a:rPr lang="tr-TR" dirty="0"/>
              <a:t>Katılımcılara KOBİ müşterilerinin karşı karşı oldukları zorluklar sorulduğunda, %75’inden fazlası sekiz zorluktan yedisinden falza veya çok fazla etkilendiğini belirttiler. KOBİ müşterilerin karşı karşıya oldukları en büyük zorluklar katılımcılara göre şöyle: Ekonomik Belirsizlik (%61 tarafından fazla veya çok fazla etkili şeklinde oylandı), Artan Maliyetler (%58), Rekabet (%54), Finansmana Erişimdeki Güçlükler (%51).</a:t>
            </a:r>
          </a:p>
          <a:p>
            <a:pPr indent="-458754" defTabSz="457732">
              <a:lnSpc>
                <a:spcPct val="80000"/>
              </a:lnSpc>
              <a:spcBef>
                <a:spcPts val="601"/>
              </a:spcBef>
              <a:spcAft>
                <a:spcPts val="1201"/>
              </a:spcAft>
            </a:pPr>
            <a:endParaRPr lang="en-US" dirty="0">
              <a:cs typeface="Arial" panose="020B0604020202020204" pitchFamily="34" charset="0"/>
            </a:endParaRPr>
          </a:p>
          <a:p>
            <a:r>
              <a:rPr lang="tr-TR" dirty="0"/>
              <a:t>Katılımcıların %41’i KOBİ müşterilerin kârlarının azaldığını (%30 kısmen, %11 büyük ölçüde), %31’i arttığını (%29 kısmen, %2 büyük ölçüde), %22’si değişim olmadığını belirtti.</a:t>
            </a:r>
          </a:p>
          <a:p>
            <a:endParaRPr lang="en-US" dirty="0"/>
          </a:p>
          <a:p>
            <a:r>
              <a:rPr lang="tr-TR" dirty="0"/>
              <a:t>Müşterilerinin kârlarının düştüğünü söyleyen katılımcıların oranı Orta Doğu’da (%46) ve Asya’da (%46) çok daha yüksek. Öte yandan, müşterilerinin kârlarının arttığını söyleyen katılımcı oranının en yüksek olduğu yerler ise Afrika (%40), Orta ve Güney Amerika ile Karayipler (%39), ve Kuzey Amerika (%38).</a:t>
            </a:r>
            <a:endParaRPr lang="en-US"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7</a:t>
            </a:fld>
            <a:endParaRPr lang="en-US" dirty="0"/>
          </a:p>
        </p:txBody>
      </p:sp>
    </p:spTree>
    <p:extLst>
      <p:ext uri="{BB962C8B-B14F-4D97-AF65-F5344CB8AC3E}">
        <p14:creationId xmlns:p14="http://schemas.microsoft.com/office/powerpoint/2010/main" val="205626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r>
              <a:rPr lang="tr-TR" dirty="0"/>
              <a:t>Katılımcıların %74'ü KOBİ müşterileri arasında İhracat veya İthalat faaliyetleri yürütenler olduğunu belirtirken, KOBİ'lerin Farklı Para birimleri ile İş Yapmak, Uluslararası Varlıklara Sahip Olmak, Yabancı Sahipleri veya Yatırımcıları Olmak gibi diğer uluslararası faaliyetlere çok daha uzak olduğu görüldü.</a:t>
            </a:r>
          </a:p>
          <a:p>
            <a:endParaRPr lang="en-US" dirty="0"/>
          </a:p>
          <a:p>
            <a:pPr defTabSz="458754">
              <a:defRPr/>
            </a:pPr>
            <a:r>
              <a:rPr lang="tr-TR" dirty="0"/>
              <a:t>Daha büyük bürolardan katılımcıların yanıtları, onların KOBİ müşterilerinin uluslararası faaliyetlerde daha fazla yer aldığını gösteriyor. Örneğin, 21 veya daha fazla meslek personeli istihdam eden bürolardan katılımcıların %81’i, İhracat veya İthalat faaliyetleri yürüten KOBİ müşterilerinin olduğunu söylerken, tek başına çalışan meslek mensuplarından katılımcıların %68’i KOBİ müşterilerinin bu faaliyetlerde bulunduğunu belirtti. Sonuçlar uluslararası aktivitenin en çok Orta Doğu bölgesinde diğer bölgelere göre daha fazla olduğunu gösteriyor.</a:t>
            </a:r>
            <a:r>
              <a:rPr lang="en-US" dirty="0"/>
              <a:t> </a:t>
            </a:r>
            <a:endParaRPr lang="en-US" b="0"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177551F-2C26-5D4E-AA97-F437309E4641}" type="slidenum">
              <a:rPr lang="en-US" smtClean="0"/>
              <a:pPr>
                <a:defRPr/>
              </a:pPr>
              <a:t>8</a:t>
            </a:fld>
            <a:endParaRPr lang="en-US" dirty="0"/>
          </a:p>
        </p:txBody>
      </p:sp>
    </p:spTree>
    <p:extLst>
      <p:ext uri="{BB962C8B-B14F-4D97-AF65-F5344CB8AC3E}">
        <p14:creationId xmlns:p14="http://schemas.microsoft.com/office/powerpoint/2010/main" val="182511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8563" y="698500"/>
            <a:ext cx="4656137" cy="3490913"/>
          </a:xfrm>
        </p:spPr>
      </p:sp>
      <p:sp>
        <p:nvSpPr>
          <p:cNvPr id="3" name="Segnaposto note 2"/>
          <p:cNvSpPr>
            <a:spLocks noGrp="1"/>
          </p:cNvSpPr>
          <p:nvPr>
            <p:ph type="body" idx="1"/>
          </p:nvPr>
        </p:nvSpPr>
        <p:spPr/>
        <p:txBody>
          <a:bodyPr/>
          <a:lstStyle/>
          <a:p>
            <a:r>
              <a:rPr lang="it-IT" b="1" dirty="0" smtClean="0"/>
              <a:t>Büro Yönetimi Kılavuzu</a:t>
            </a:r>
            <a:r>
              <a:rPr lang="tr-TR" b="1" dirty="0" smtClean="0"/>
              <a:t>:</a:t>
            </a:r>
            <a:endParaRPr lang="it-IT" b="1" baseline="0" dirty="0" smtClean="0"/>
          </a:p>
          <a:p>
            <a:r>
              <a:rPr lang="tr-TR" dirty="0"/>
              <a:t>Birbirinden</a:t>
            </a:r>
            <a:r>
              <a:rPr lang="en-US" dirty="0"/>
              <a:t> </a:t>
            </a:r>
            <a:r>
              <a:rPr lang="en-US" dirty="0" err="1"/>
              <a:t>ba</a:t>
            </a:r>
            <a:r>
              <a:rPr lang="tr-TR" dirty="0"/>
              <a:t>ğ</a:t>
            </a:r>
            <a:r>
              <a:rPr lang="en-US" dirty="0" err="1"/>
              <a:t>ımsız</a:t>
            </a:r>
            <a:r>
              <a:rPr lang="en-US" dirty="0"/>
              <a:t> </a:t>
            </a:r>
            <a:r>
              <a:rPr lang="en-US" dirty="0" err="1"/>
              <a:t>olarak</a:t>
            </a:r>
            <a:r>
              <a:rPr lang="en-US" dirty="0"/>
              <a:t> </a:t>
            </a:r>
            <a:r>
              <a:rPr lang="en-US" dirty="0" err="1"/>
              <a:t>tasarlanm</a:t>
            </a:r>
            <a:r>
              <a:rPr lang="tr-TR" dirty="0"/>
              <a:t>ış</a:t>
            </a:r>
            <a:r>
              <a:rPr lang="en-US" dirty="0"/>
              <a:t> </a:t>
            </a:r>
            <a:r>
              <a:rPr lang="tr-TR" dirty="0"/>
              <a:t>sekiz modül ile kılavuz</a:t>
            </a:r>
            <a:r>
              <a:rPr lang="tr-TR" dirty="0">
                <a:latin typeface="Calibri" panose="020F0502020204030204" pitchFamily="34" charset="0"/>
              </a:rPr>
              <a:t>,</a:t>
            </a:r>
            <a:r>
              <a:rPr lang="en-CA" dirty="0" smtClean="0">
                <a:latin typeface="Calibri" panose="020F0502020204030204" pitchFamily="34" charset="0"/>
              </a:rPr>
              <a:t> SMP</a:t>
            </a:r>
            <a:r>
              <a:rPr lang="tr-TR" dirty="0" smtClean="0">
                <a:latin typeface="Calibri" panose="020F0502020204030204" pitchFamily="34" charset="0"/>
              </a:rPr>
              <a:t>’lere</a:t>
            </a:r>
            <a:r>
              <a:rPr lang="en-CA" dirty="0" smtClean="0">
                <a:latin typeface="Calibri" panose="020F0502020204030204" pitchFamily="34" charset="0"/>
              </a:rPr>
              <a:t> </a:t>
            </a:r>
            <a:r>
              <a:rPr lang="en-US" dirty="0" err="1"/>
              <a:t>genis</a:t>
            </a:r>
            <a:r>
              <a:rPr lang="en-US" dirty="0"/>
              <a:t> </a:t>
            </a:r>
            <a:r>
              <a:rPr lang="en-US" dirty="0" err="1"/>
              <a:t>kapsamlı</a:t>
            </a:r>
            <a:r>
              <a:rPr lang="en-US" dirty="0"/>
              <a:t> </a:t>
            </a:r>
            <a:r>
              <a:rPr lang="en-US" dirty="0" err="1"/>
              <a:t>büro</a:t>
            </a:r>
            <a:r>
              <a:rPr lang="en-US" dirty="0"/>
              <a:t> </a:t>
            </a:r>
            <a:r>
              <a:rPr lang="en-US" dirty="0" err="1"/>
              <a:t>yönetimi</a:t>
            </a:r>
            <a:r>
              <a:rPr lang="en-US" dirty="0"/>
              <a:t> </a:t>
            </a:r>
            <a:r>
              <a:rPr lang="en-US" dirty="0" err="1"/>
              <a:t>konuları</a:t>
            </a:r>
            <a:r>
              <a:rPr lang="tr-TR" dirty="0"/>
              <a:t> </a:t>
            </a:r>
            <a:r>
              <a:rPr lang="en-US" dirty="0" err="1"/>
              <a:t>hakkında</a:t>
            </a:r>
            <a:r>
              <a:rPr lang="en-US" dirty="0"/>
              <a:t> </a:t>
            </a:r>
            <a:r>
              <a:rPr lang="en-US" dirty="0" err="1"/>
              <a:t>pratik</a:t>
            </a:r>
            <a:r>
              <a:rPr lang="en-US" dirty="0"/>
              <a:t> </a:t>
            </a:r>
            <a:r>
              <a:rPr lang="en-US" dirty="0" err="1"/>
              <a:t>rehberlik</a:t>
            </a:r>
            <a:r>
              <a:rPr lang="en-US" dirty="0"/>
              <a:t> </a:t>
            </a:r>
            <a:r>
              <a:rPr lang="en-US" dirty="0" err="1"/>
              <a:t>sagla</a:t>
            </a:r>
            <a:r>
              <a:rPr lang="tr-TR" dirty="0"/>
              <a:t>maktadır</a:t>
            </a:r>
            <a:r>
              <a:rPr lang="tr-TR" dirty="0">
                <a:latin typeface="Calibri" panose="020F0502020204030204" pitchFamily="34" charset="0"/>
              </a:rPr>
              <a:t>. Bu konular:</a:t>
            </a:r>
            <a:endParaRPr lang="en-CA" dirty="0" smtClean="0">
              <a:latin typeface="Calibri" panose="020F0502020204030204" pitchFamily="34" charset="0"/>
            </a:endParaRPr>
          </a:p>
          <a:p>
            <a:pPr marL="172024" indent="-172024">
              <a:buFont typeface="Arial" panose="020B0604020202020204" pitchFamily="34" charset="0"/>
              <a:buChar char="•"/>
            </a:pPr>
            <a:r>
              <a:rPr lang="tr-TR" dirty="0" smtClean="0">
                <a:latin typeface="Calibri" panose="020F0502020204030204" pitchFamily="34" charset="0"/>
              </a:rPr>
              <a:t>Planlama,</a:t>
            </a:r>
            <a:r>
              <a:rPr lang="tr-TR" baseline="0" dirty="0" smtClean="0">
                <a:latin typeface="Calibri" panose="020F0502020204030204" pitchFamily="34" charset="0"/>
              </a:rPr>
              <a:t> büro modelleri ve ağlar</a:t>
            </a:r>
            <a:endParaRPr lang="en-CA" dirty="0" smtClean="0">
              <a:latin typeface="Calibri" panose="020F0502020204030204" pitchFamily="34" charset="0"/>
            </a:endParaRPr>
          </a:p>
          <a:p>
            <a:pPr marL="172024" indent="-172024">
              <a:buFont typeface="Arial" panose="020B0604020202020204" pitchFamily="34" charset="0"/>
              <a:buChar char="•"/>
            </a:pPr>
            <a:r>
              <a:rPr lang="en-CA" dirty="0" err="1" smtClean="0">
                <a:latin typeface="Calibri" panose="020F0502020204030204" pitchFamily="34" charset="0"/>
              </a:rPr>
              <a:t>Firmanızın</a:t>
            </a:r>
            <a:r>
              <a:rPr lang="en-CA" dirty="0" smtClean="0">
                <a:latin typeface="Calibri" panose="020F0502020204030204" pitchFamily="34" charset="0"/>
              </a:rPr>
              <a:t> </a:t>
            </a:r>
            <a:r>
              <a:rPr lang="en-CA" dirty="0" err="1" smtClean="0">
                <a:latin typeface="Calibri" panose="020F0502020204030204" pitchFamily="34" charset="0"/>
              </a:rPr>
              <a:t>olusturulması</a:t>
            </a:r>
            <a:r>
              <a:rPr lang="en-CA" dirty="0" smtClean="0">
                <a:latin typeface="Calibri" panose="020F0502020204030204" pitchFamily="34" charset="0"/>
              </a:rPr>
              <a:t> </a:t>
            </a:r>
            <a:r>
              <a:rPr lang="en-CA" dirty="0" err="1" smtClean="0">
                <a:latin typeface="Calibri" panose="020F0502020204030204" pitchFamily="34" charset="0"/>
              </a:rPr>
              <a:t>ve</a:t>
            </a:r>
            <a:r>
              <a:rPr lang="en-CA" dirty="0" smtClean="0">
                <a:latin typeface="Calibri" panose="020F0502020204030204" pitchFamily="34" charset="0"/>
              </a:rPr>
              <a:t> </a:t>
            </a:r>
            <a:r>
              <a:rPr lang="en-CA" dirty="0" err="1" smtClean="0">
                <a:latin typeface="Calibri" panose="020F0502020204030204" pitchFamily="34" charset="0"/>
              </a:rPr>
              <a:t>büyütülmesi</a:t>
            </a:r>
            <a:endParaRPr lang="en-CA" dirty="0" smtClean="0">
              <a:latin typeface="Calibri" panose="020F0502020204030204" pitchFamily="34" charset="0"/>
            </a:endParaRPr>
          </a:p>
          <a:p>
            <a:pPr marL="172024" indent="-172024">
              <a:buFont typeface="Arial" panose="020B0604020202020204" pitchFamily="34" charset="0"/>
              <a:buChar char="•"/>
            </a:pPr>
            <a:r>
              <a:rPr lang="en-CA" dirty="0" err="1" smtClean="0">
                <a:latin typeface="Calibri" panose="020F0502020204030204" pitchFamily="34" charset="0"/>
              </a:rPr>
              <a:t>Bir</a:t>
            </a:r>
            <a:r>
              <a:rPr lang="en-CA" dirty="0" smtClean="0">
                <a:latin typeface="Calibri" panose="020F0502020204030204" pitchFamily="34" charset="0"/>
              </a:rPr>
              <a:t> </a:t>
            </a:r>
            <a:r>
              <a:rPr lang="en-CA" dirty="0" err="1" smtClean="0">
                <a:latin typeface="Calibri" panose="020F0502020204030204" pitchFamily="34" charset="0"/>
              </a:rPr>
              <a:t>insan</a:t>
            </a:r>
            <a:r>
              <a:rPr lang="en-CA" dirty="0" smtClean="0">
                <a:latin typeface="Calibri" panose="020F0502020204030204" pitchFamily="34" charset="0"/>
              </a:rPr>
              <a:t> </a:t>
            </a:r>
            <a:r>
              <a:rPr lang="en-CA" dirty="0" err="1" smtClean="0">
                <a:latin typeface="Calibri" panose="020F0502020204030204" pitchFamily="34" charset="0"/>
              </a:rPr>
              <a:t>stratejisinin</a:t>
            </a:r>
            <a:r>
              <a:rPr lang="en-CA" dirty="0" smtClean="0">
                <a:latin typeface="Calibri" panose="020F0502020204030204" pitchFamily="34" charset="0"/>
              </a:rPr>
              <a:t> </a:t>
            </a:r>
            <a:r>
              <a:rPr lang="en-CA" dirty="0" err="1" smtClean="0">
                <a:latin typeface="Calibri" panose="020F0502020204030204" pitchFamily="34" charset="0"/>
              </a:rPr>
              <a:t>geli</a:t>
            </a:r>
            <a:r>
              <a:rPr lang="tr-TR" dirty="0" smtClean="0">
                <a:latin typeface="Calibri" panose="020F0502020204030204" pitchFamily="34" charset="0"/>
              </a:rPr>
              <a:t>ş</a:t>
            </a:r>
            <a:r>
              <a:rPr lang="en-CA" dirty="0" err="1" smtClean="0">
                <a:latin typeface="Calibri" panose="020F0502020204030204" pitchFamily="34" charset="0"/>
              </a:rPr>
              <a:t>tirilmesi</a:t>
            </a:r>
            <a:endParaRPr lang="tr-TR" dirty="0" smtClean="0">
              <a:latin typeface="Calibri" panose="020F0502020204030204" pitchFamily="34" charset="0"/>
            </a:endParaRPr>
          </a:p>
          <a:p>
            <a:pPr marL="172024" indent="-172024">
              <a:buFont typeface="Arial" panose="020B0604020202020204" pitchFamily="34" charset="0"/>
              <a:buChar char="•"/>
            </a:pPr>
            <a:r>
              <a:rPr lang="en-CA" dirty="0" err="1" smtClean="0">
                <a:latin typeface="Calibri" panose="020F0502020204030204" pitchFamily="34" charset="0"/>
              </a:rPr>
              <a:t>Teknoloji</a:t>
            </a:r>
            <a:r>
              <a:rPr lang="en-CA" dirty="0" smtClean="0">
                <a:latin typeface="Calibri" panose="020F0502020204030204" pitchFamily="34" charset="0"/>
              </a:rPr>
              <a:t> </a:t>
            </a:r>
            <a:r>
              <a:rPr lang="en-CA" dirty="0" err="1" smtClean="0">
                <a:latin typeface="Calibri" panose="020F0502020204030204" pitchFamily="34" charset="0"/>
              </a:rPr>
              <a:t>ve</a:t>
            </a:r>
            <a:r>
              <a:rPr lang="en-CA" dirty="0" smtClean="0">
                <a:latin typeface="Calibri" panose="020F0502020204030204" pitchFamily="34" charset="0"/>
              </a:rPr>
              <a:t> e-</a:t>
            </a:r>
            <a:r>
              <a:rPr lang="en-CA" dirty="0" err="1" smtClean="0">
                <a:latin typeface="Calibri" panose="020F0502020204030204" pitchFamily="34" charset="0"/>
              </a:rPr>
              <a:t>ticaret</a:t>
            </a:r>
            <a:endParaRPr lang="en-CA" dirty="0" smtClean="0">
              <a:latin typeface="Calibri" panose="020F0502020204030204" pitchFamily="34" charset="0"/>
            </a:endParaRPr>
          </a:p>
          <a:p>
            <a:pPr marL="172024" indent="-172024">
              <a:buFont typeface="Arial" panose="020B0604020202020204" pitchFamily="34" charset="0"/>
              <a:buChar char="•"/>
            </a:pPr>
            <a:r>
              <a:rPr lang="en-CA" dirty="0" err="1" smtClean="0">
                <a:latin typeface="Calibri" panose="020F0502020204030204" pitchFamily="34" charset="0"/>
              </a:rPr>
              <a:t>Müsteri</a:t>
            </a:r>
            <a:r>
              <a:rPr lang="en-CA" dirty="0" smtClean="0">
                <a:latin typeface="Calibri" panose="020F0502020204030204" pitchFamily="34" charset="0"/>
              </a:rPr>
              <a:t> </a:t>
            </a:r>
            <a:r>
              <a:rPr lang="en-CA" dirty="0" err="1" smtClean="0">
                <a:latin typeface="Calibri" panose="020F0502020204030204" pitchFamily="34" charset="0"/>
              </a:rPr>
              <a:t>iliskileri</a:t>
            </a:r>
            <a:r>
              <a:rPr lang="en-CA" dirty="0" smtClean="0">
                <a:latin typeface="Calibri" panose="020F0502020204030204" pitchFamily="34" charset="0"/>
              </a:rPr>
              <a:t> </a:t>
            </a:r>
            <a:r>
              <a:rPr lang="en-CA" dirty="0" err="1" smtClean="0">
                <a:latin typeface="Calibri" panose="020F0502020204030204" pitchFamily="34" charset="0"/>
              </a:rPr>
              <a:t>yönetimi</a:t>
            </a:r>
            <a:endParaRPr lang="en-CA" dirty="0" smtClean="0">
              <a:latin typeface="Calibri" panose="020F0502020204030204" pitchFamily="34" charset="0"/>
            </a:endParaRPr>
          </a:p>
          <a:p>
            <a:pPr marL="172024" indent="-172024">
              <a:buFont typeface="Arial" panose="020B0604020202020204" pitchFamily="34" charset="0"/>
              <a:buChar char="•"/>
            </a:pPr>
            <a:r>
              <a:rPr lang="en-CA" dirty="0" smtClean="0">
                <a:latin typeface="Calibri" panose="020F0502020204030204" pitchFamily="34" charset="0"/>
              </a:rPr>
              <a:t>Risk </a:t>
            </a:r>
            <a:r>
              <a:rPr lang="en-CA" dirty="0" err="1" smtClean="0">
                <a:latin typeface="Calibri" panose="020F0502020204030204" pitchFamily="34" charset="0"/>
              </a:rPr>
              <a:t>yönetimi</a:t>
            </a:r>
            <a:r>
              <a:rPr lang="en-CA" dirty="0" smtClean="0">
                <a:latin typeface="Calibri" panose="020F0502020204030204" pitchFamily="34" charset="0"/>
              </a:rPr>
              <a:t>, </a:t>
            </a:r>
            <a:r>
              <a:rPr lang="tr-TR" dirty="0" smtClean="0">
                <a:latin typeface="Calibri" panose="020F0502020204030204" pitchFamily="34" charset="0"/>
              </a:rPr>
              <a:t>ve</a:t>
            </a:r>
            <a:endParaRPr lang="en-CA" dirty="0" smtClean="0">
              <a:latin typeface="Calibri" panose="020F0502020204030204" pitchFamily="34" charset="0"/>
            </a:endParaRPr>
          </a:p>
          <a:p>
            <a:pPr marL="172024" indent="-172024">
              <a:buFont typeface="Arial" panose="020B0604020202020204" pitchFamily="34" charset="0"/>
              <a:buChar char="•"/>
            </a:pPr>
            <a:r>
              <a:rPr lang="en-CA" dirty="0" err="1" smtClean="0">
                <a:latin typeface="Calibri" panose="020F0502020204030204" pitchFamily="34" charset="0"/>
              </a:rPr>
              <a:t>Haleflik</a:t>
            </a:r>
            <a:r>
              <a:rPr lang="en-CA" dirty="0" smtClean="0">
                <a:latin typeface="Calibri" panose="020F0502020204030204" pitchFamily="34" charset="0"/>
              </a:rPr>
              <a:t> </a:t>
            </a:r>
            <a:r>
              <a:rPr lang="en-CA" dirty="0" err="1" smtClean="0">
                <a:latin typeface="Calibri" panose="020F0502020204030204" pitchFamily="34" charset="0"/>
              </a:rPr>
              <a:t>planlaması</a:t>
            </a:r>
            <a:r>
              <a:rPr lang="en-CA" dirty="0" smtClean="0">
                <a:latin typeface="Calibri" panose="020F0502020204030204" pitchFamily="34" charset="0"/>
              </a:rPr>
              <a:t> </a:t>
            </a:r>
          </a:p>
          <a:p>
            <a:pPr marL="172024" indent="-172024">
              <a:buFont typeface="Arial" panose="020B0604020202020204" pitchFamily="34" charset="0"/>
              <a:buChar char="•"/>
            </a:pPr>
            <a:endParaRPr lang="en-CA" dirty="0" smtClean="0">
              <a:latin typeface="Calibri" panose="020F0502020204030204" pitchFamily="34" charset="0"/>
            </a:endParaRPr>
          </a:p>
          <a:p>
            <a:r>
              <a:rPr lang="en-CA" dirty="0" smtClean="0">
                <a:latin typeface="Calibri" panose="020F0502020204030204" pitchFamily="34" charset="0"/>
              </a:rPr>
              <a:t>The SMP </a:t>
            </a:r>
            <a:r>
              <a:rPr lang="tr-TR" dirty="0" smtClean="0">
                <a:latin typeface="Calibri" panose="020F0502020204030204" pitchFamily="34" charset="0"/>
              </a:rPr>
              <a:t>Komitesi</a:t>
            </a:r>
            <a:r>
              <a:rPr lang="en-CA" dirty="0" smtClean="0">
                <a:latin typeface="Calibri" panose="020F0502020204030204" pitchFamily="34" charset="0"/>
              </a:rPr>
              <a:t> </a:t>
            </a:r>
            <a:r>
              <a:rPr lang="tr-TR" dirty="0" smtClean="0">
                <a:latin typeface="Calibri" panose="020F0502020204030204" pitchFamily="34" charset="0"/>
              </a:rPr>
              <a:t>bu kılavuzu</a:t>
            </a:r>
            <a:r>
              <a:rPr lang="tr-TR" baseline="0" dirty="0" smtClean="0">
                <a:latin typeface="Calibri" panose="020F0502020204030204" pitchFamily="34" charset="0"/>
              </a:rPr>
              <a:t> 2016’da güncellemeyi planlamaktadır.</a:t>
            </a:r>
            <a:endParaRPr lang="it-IT" dirty="0">
              <a:latin typeface="Calibri" panose="020F0502020204030204" pitchFamily="34" charset="0"/>
            </a:endParaRPr>
          </a:p>
        </p:txBody>
      </p:sp>
      <p:sp>
        <p:nvSpPr>
          <p:cNvPr id="4" name="Segnaposto numero diapositiva 3"/>
          <p:cNvSpPr>
            <a:spLocks noGrp="1"/>
          </p:cNvSpPr>
          <p:nvPr>
            <p:ph type="sldNum" sz="quarter" idx="10"/>
          </p:nvPr>
        </p:nvSpPr>
        <p:spPr/>
        <p:txBody>
          <a:bodyPr/>
          <a:lstStyle/>
          <a:p>
            <a:pPr>
              <a:defRPr/>
            </a:pPr>
            <a:fld id="{F177551F-2C26-5D4E-AA97-F437309E4641}" type="slidenum">
              <a:rPr lang="en-US" smtClean="0"/>
              <a:pPr>
                <a:defRPr/>
              </a:pPr>
              <a:t>9</a:t>
            </a:fld>
            <a:endParaRPr lang="en-US" dirty="0"/>
          </a:p>
        </p:txBody>
      </p:sp>
    </p:spTree>
    <p:extLst>
      <p:ext uri="{BB962C8B-B14F-4D97-AF65-F5344CB8AC3E}">
        <p14:creationId xmlns:p14="http://schemas.microsoft.com/office/powerpoint/2010/main" val="1290497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fac.org/"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wcoa2014rome.com/" TargetMode="External"/><Relationship Id="rId1" Type="http://schemas.openxmlformats.org/officeDocument/2006/relationships/slideMaster" Target="../slideMasters/slideMaster1.xml"/><Relationship Id="rId4" Type="http://schemas.openxmlformats.org/officeDocument/2006/relationships/hyperlink" Target="http://www.ifac.org/"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Rectangle 5"/>
          <p:cNvSpPr>
            <a:spLocks noChangeArrowheads="1"/>
          </p:cNvSpPr>
          <p:nvPr userDrawn="1"/>
        </p:nvSpPr>
        <p:spPr bwMode="auto">
          <a:xfrm>
            <a:off x="0" y="1598615"/>
            <a:ext cx="9144000" cy="5266944"/>
          </a:xfrm>
          <a:prstGeom prst="rect">
            <a:avLst/>
          </a:prstGeom>
          <a:gradFill rotWithShape="0">
            <a:gsLst>
              <a:gs pos="0">
                <a:srgbClr val="18276E"/>
              </a:gs>
              <a:gs pos="100000">
                <a:srgbClr val="0092D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13" name="Picture 6" descr="Ribbon_orange_1.25in_widt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514600" y="1598615"/>
            <a:ext cx="6629413" cy="114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267200" y="1674816"/>
            <a:ext cx="4648200" cy="990600"/>
          </a:xfrm>
        </p:spPr>
        <p:txBody>
          <a:bodyPr anchor="ctr"/>
          <a:lstStyle/>
          <a:p>
            <a:r>
              <a:rPr lang="en-US"/>
              <a:t>Click to edit Master title style</a:t>
            </a:r>
            <a:endParaRPr lang="en-US" dirty="0"/>
          </a:p>
        </p:txBody>
      </p:sp>
      <p:sp>
        <p:nvSpPr>
          <p:cNvPr id="8" name="Subtitle 2"/>
          <p:cNvSpPr>
            <a:spLocks noGrp="1"/>
          </p:cNvSpPr>
          <p:nvPr>
            <p:ph type="subTitle" idx="1"/>
          </p:nvPr>
        </p:nvSpPr>
        <p:spPr>
          <a:xfrm>
            <a:off x="4267200" y="3313113"/>
            <a:ext cx="3060700" cy="1752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9"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304800" y="696043"/>
            <a:ext cx="2058988" cy="67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08189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spTree>
      <p:nvGrpSpPr>
        <p:cNvPr id="1" name=""/>
        <p:cNvGrpSpPr/>
        <p:nvPr/>
      </p:nvGrpSpPr>
      <p:grpSpPr>
        <a:xfrm>
          <a:off x="0" y="0"/>
          <a:ext cx="0" cy="0"/>
          <a:chOff x="0" y="0"/>
          <a:chExt cx="0" cy="0"/>
        </a:xfrm>
      </p:grpSpPr>
      <p:sp>
        <p:nvSpPr>
          <p:cNvPr id="5" name="TextBox 4"/>
          <p:cNvSpPr txBox="1"/>
          <p:nvPr userDrawn="1"/>
        </p:nvSpPr>
        <p:spPr>
          <a:xfrm>
            <a:off x="3825613" y="5105400"/>
            <a:ext cx="1492781" cy="369332"/>
          </a:xfrm>
          <a:prstGeom prst="rect">
            <a:avLst/>
          </a:prstGeom>
          <a:noFill/>
        </p:spPr>
        <p:txBody>
          <a:bodyPr wrap="none" rtlCol="0">
            <a:spAutoFit/>
          </a:bodyPr>
          <a:lstStyle/>
          <a:p>
            <a:r>
              <a:rPr lang="en-US" sz="1800" dirty="0">
                <a:solidFill>
                  <a:schemeClr val="tx2">
                    <a:lumMod val="65000"/>
                    <a:lumOff val="35000"/>
                  </a:schemeClr>
                </a:solidFill>
                <a:hlinkClick r:id="rId2"/>
              </a:rPr>
              <a:t>www.ifac.org</a:t>
            </a:r>
            <a:endParaRPr lang="en-US" sz="1800" dirty="0">
              <a:solidFill>
                <a:schemeClr val="tx2">
                  <a:lumMod val="65000"/>
                  <a:lumOff val="35000"/>
                </a:schemeClr>
              </a:solidFil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6373" y="2151382"/>
            <a:ext cx="2651261" cy="1153159"/>
          </a:xfrm>
          <a:prstGeom prst="rect">
            <a:avLst/>
          </a:prstGeom>
        </p:spPr>
      </p:pic>
      <p:sp>
        <p:nvSpPr>
          <p:cNvPr id="8" name="Rectangle 5"/>
          <p:cNvSpPr>
            <a:spLocks noChangeArrowheads="1"/>
          </p:cNvSpPr>
          <p:nvPr userDrawn="1"/>
        </p:nvSpPr>
        <p:spPr bwMode="auto">
          <a:xfrm flipH="1">
            <a:off x="381000" y="6096000"/>
            <a:ext cx="8763000" cy="61384"/>
          </a:xfrm>
          <a:prstGeom prst="rect">
            <a:avLst/>
          </a:prstGeom>
          <a:gradFill rotWithShape="1">
            <a:gsLst>
              <a:gs pos="0">
                <a:srgbClr val="D53D20"/>
              </a:gs>
              <a:gs pos="999">
                <a:srgbClr val="D53D20"/>
              </a:gs>
              <a:gs pos="100000">
                <a:srgbClr val="E58D2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3412911912"/>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ack Cover">
    <p:spTree>
      <p:nvGrpSpPr>
        <p:cNvPr id="1" name=""/>
        <p:cNvGrpSpPr/>
        <p:nvPr/>
      </p:nvGrpSpPr>
      <p:grpSpPr>
        <a:xfrm>
          <a:off x="0" y="0"/>
          <a:ext cx="0" cy="0"/>
          <a:chOff x="0" y="0"/>
          <a:chExt cx="0" cy="0"/>
        </a:xfrm>
      </p:grpSpPr>
      <p:sp>
        <p:nvSpPr>
          <p:cNvPr id="5" name="TextBox 4"/>
          <p:cNvSpPr txBox="1"/>
          <p:nvPr userDrawn="1"/>
        </p:nvSpPr>
        <p:spPr>
          <a:xfrm>
            <a:off x="3254973" y="4749800"/>
            <a:ext cx="2813655" cy="369332"/>
          </a:xfrm>
          <a:prstGeom prst="rect">
            <a:avLst/>
          </a:prstGeom>
          <a:noFill/>
        </p:spPr>
        <p:txBody>
          <a:bodyPr wrap="none" rtlCol="0">
            <a:spAutoFit/>
          </a:bodyPr>
          <a:lstStyle/>
          <a:p>
            <a:r>
              <a:rPr lang="en-US" sz="1800" u="sng" dirty="0">
                <a:solidFill>
                  <a:srgbClr val="0000FF"/>
                </a:solidFill>
                <a:latin typeface="+mn-lt"/>
                <a:ea typeface="Calibri"/>
                <a:cs typeface="Times New Roman"/>
                <a:hlinkClick r:id="rId2"/>
              </a:rPr>
              <a:t>www.wcoa2014rome.com</a:t>
            </a:r>
            <a:endParaRPr lang="en-US" sz="1800" dirty="0">
              <a:solidFill>
                <a:srgbClr val="0000FF"/>
              </a:solidFill>
              <a:latin typeface="+mn-lt"/>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0399" y="1364488"/>
            <a:ext cx="2743200" cy="2267712"/>
          </a:xfrm>
          <a:prstGeom prst="rect">
            <a:avLst/>
          </a:prstGeom>
        </p:spPr>
      </p:pic>
      <p:sp>
        <p:nvSpPr>
          <p:cNvPr id="8" name="Rectangle 5"/>
          <p:cNvSpPr>
            <a:spLocks noChangeArrowheads="1"/>
          </p:cNvSpPr>
          <p:nvPr userDrawn="1"/>
        </p:nvSpPr>
        <p:spPr bwMode="auto">
          <a:xfrm flipH="1">
            <a:off x="381000" y="6096000"/>
            <a:ext cx="8763000" cy="61384"/>
          </a:xfrm>
          <a:prstGeom prst="rect">
            <a:avLst/>
          </a:prstGeom>
          <a:gradFill rotWithShape="1">
            <a:gsLst>
              <a:gs pos="0">
                <a:srgbClr val="D53D20"/>
              </a:gs>
              <a:gs pos="999">
                <a:srgbClr val="D53D20"/>
              </a:gs>
              <a:gs pos="100000">
                <a:srgbClr val="E58D2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endParaRPr>
          </a:p>
        </p:txBody>
      </p:sp>
      <p:sp>
        <p:nvSpPr>
          <p:cNvPr id="6" name="TextBox 5"/>
          <p:cNvSpPr txBox="1"/>
          <p:nvPr userDrawn="1"/>
        </p:nvSpPr>
        <p:spPr>
          <a:xfrm>
            <a:off x="2215071" y="3835400"/>
            <a:ext cx="4713863" cy="338554"/>
          </a:xfrm>
          <a:prstGeom prst="rect">
            <a:avLst/>
          </a:prstGeom>
          <a:noFill/>
        </p:spPr>
        <p:txBody>
          <a:bodyPr wrap="square" lIns="0" rIns="0"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a:lstStyle>
          <a:p>
            <a:pPr algn="ctr"/>
            <a:r>
              <a:rPr lang="en-US" sz="1600" kern="300" dirty="0">
                <a:solidFill>
                  <a:srgbClr val="005BAA"/>
                </a:solidFill>
                <a:latin typeface="Arial" panose="020B0604020202020204" pitchFamily="34" charset="0"/>
                <a:cs typeface="Arial" panose="020B0604020202020204" pitchFamily="34" charset="0"/>
              </a:rPr>
              <a:t>See you in Rome in November 2014</a:t>
            </a:r>
          </a:p>
        </p:txBody>
      </p:sp>
      <p:sp>
        <p:nvSpPr>
          <p:cNvPr id="7" name="TextBox 6"/>
          <p:cNvSpPr txBox="1"/>
          <p:nvPr userDrawn="1"/>
        </p:nvSpPr>
        <p:spPr>
          <a:xfrm>
            <a:off x="3733803" y="5562600"/>
            <a:ext cx="1492781" cy="369332"/>
          </a:xfrm>
          <a:prstGeom prst="rect">
            <a:avLst/>
          </a:prstGeom>
          <a:noFill/>
        </p:spPr>
        <p:txBody>
          <a:bodyPr wrap="none" rtlCol="0">
            <a:spAutoFit/>
          </a:bodyPr>
          <a:lstStyle/>
          <a:p>
            <a:r>
              <a:rPr lang="en-US" sz="1800" b="0" dirty="0">
                <a:solidFill>
                  <a:schemeClr val="tx2">
                    <a:lumMod val="65000"/>
                    <a:lumOff val="35000"/>
                  </a:schemeClr>
                </a:solidFill>
                <a:hlinkClick r:id="rId4"/>
              </a:rPr>
              <a:t>www.ifac.org</a:t>
            </a:r>
            <a:endParaRPr lang="en-US" sz="1800" b="0" u="sng" kern="1200" dirty="0">
              <a:solidFill>
                <a:srgbClr val="0000FF"/>
              </a:solidFill>
              <a:latin typeface="Calibri"/>
              <a:ea typeface="Calibri"/>
              <a:cs typeface="Times New Roman"/>
            </a:endParaRPr>
          </a:p>
        </p:txBody>
      </p:sp>
    </p:spTree>
    <p:extLst>
      <p:ext uri="{BB962C8B-B14F-4D97-AF65-F5344CB8AC3E}">
        <p14:creationId xmlns:p14="http://schemas.microsoft.com/office/powerpoint/2010/main" val="2917096617"/>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4048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284833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245257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909180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741718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407806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376006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11599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defRPr/>
            </a:lvl1pPr>
            <a:lvl2pPr>
              <a:spcBef>
                <a:spcPts val="776"/>
              </a:spcBef>
              <a:defRPr/>
            </a:lvl2pPr>
            <a:lvl3pPr>
              <a:spcBef>
                <a:spcPts val="776"/>
              </a:spcBef>
              <a:defRPr/>
            </a:lvl3pPr>
            <a:lvl4pPr>
              <a:spcBef>
                <a:spcPts val="776"/>
              </a:spcBef>
              <a:defRPr/>
            </a:lvl4pPr>
            <a:lvl5pPr>
              <a:spcBef>
                <a:spcPts val="776"/>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381000" y="615907"/>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3346475559"/>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90700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543800" cy="533400"/>
          </a:xfrm>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65000"/>
                    <a:lumOff val="35000"/>
                  </a:schemeClr>
                </a:solidFill>
              </a:defRPr>
            </a:lvl1pPr>
            <a:lvl2pPr>
              <a:defRPr>
                <a:solidFill>
                  <a:schemeClr val="tx2">
                    <a:lumMod val="65000"/>
                    <a:lumOff val="35000"/>
                  </a:schemeClr>
                </a:solidFill>
              </a:defRPr>
            </a:lvl2pPr>
            <a:lvl3pPr>
              <a:defRPr>
                <a:solidFill>
                  <a:schemeClr val="tx2">
                    <a:lumMod val="65000"/>
                    <a:lumOff val="35000"/>
                  </a:schemeClr>
                </a:solidFill>
              </a:defRPr>
            </a:lvl3pPr>
            <a:lvl4pPr>
              <a:defRPr>
                <a:solidFill>
                  <a:schemeClr val="tx2">
                    <a:lumMod val="65000"/>
                    <a:lumOff val="35000"/>
                  </a:schemeClr>
                </a:solidFill>
              </a:defRPr>
            </a:lvl4pPr>
            <a:lvl5pPr>
              <a:defRPr>
                <a:solidFill>
                  <a:schemeClr val="tx2">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ubtitle 2"/>
          <p:cNvSpPr>
            <a:spLocks noGrp="1"/>
          </p:cNvSpPr>
          <p:nvPr>
            <p:ph type="subTitle" idx="10"/>
          </p:nvPr>
        </p:nvSpPr>
        <p:spPr>
          <a:xfrm>
            <a:off x="381000" y="15240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33250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78547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8771"/>
            <a:ext cx="5791200" cy="641349"/>
          </a:xfrm>
        </p:spPr>
        <p:txBody>
          <a:bodyPr/>
          <a:lstStyle>
            <a:lvl1pPr algn="l">
              <a:defRPr sz="2400" b="1"/>
            </a:lvl1pPr>
          </a:lstStyle>
          <a:p>
            <a:r>
              <a:rPr lang="en-US"/>
              <a:t>Click to edit Master title style</a:t>
            </a:r>
            <a:endParaRPr lang="en-US" dirty="0"/>
          </a:p>
        </p:txBody>
      </p:sp>
      <p:sp>
        <p:nvSpPr>
          <p:cNvPr id="3" name="Content Placeholder 2"/>
          <p:cNvSpPr>
            <a:spLocks noGrp="1"/>
          </p:cNvSpPr>
          <p:nvPr>
            <p:ph idx="1"/>
          </p:nvPr>
        </p:nvSpPr>
        <p:spPr>
          <a:xfrm>
            <a:off x="3575050" y="1799168"/>
            <a:ext cx="5111750" cy="4093633"/>
          </a:xfrm>
        </p:spPr>
        <p:txBody>
          <a:bodyPr/>
          <a:lstStyle>
            <a:lvl1pPr>
              <a:defRPr sz="24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9" y="1799169"/>
            <a:ext cx="3084513" cy="40936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606846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9" y="4406905"/>
            <a:ext cx="8113713" cy="1362076"/>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381009" y="2906713"/>
            <a:ext cx="8113713"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3302767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799169"/>
            <a:ext cx="4114800" cy="409363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99169"/>
            <a:ext cx="4114800" cy="4093633"/>
          </a:xfrm>
        </p:spPr>
        <p:txBody>
          <a:bodyPr/>
          <a:lstStyle>
            <a:lvl1pPr>
              <a:defRPr sz="24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81000" y="609600"/>
            <a:ext cx="7543800" cy="533400"/>
          </a:xfrm>
        </p:spPr>
        <p:txBody>
          <a:bodyPr/>
          <a:lstStyle/>
          <a:p>
            <a:r>
              <a:rPr lang="en-US"/>
              <a:t>Click to edit Master title style</a:t>
            </a:r>
            <a:endParaRPr lang="en-US" dirty="0"/>
          </a:p>
        </p:txBody>
      </p:sp>
      <p:sp>
        <p:nvSpPr>
          <p:cNvPr id="10" name="Subtitle 2"/>
          <p:cNvSpPr>
            <a:spLocks noGrp="1"/>
          </p:cNvSpPr>
          <p:nvPr>
            <p:ph type="subTitle" idx="10"/>
          </p:nvPr>
        </p:nvSpPr>
        <p:spPr>
          <a:xfrm>
            <a:off x="381000" y="18288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733283817"/>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381000" y="609600"/>
            <a:ext cx="7543800" cy="533400"/>
          </a:xfrm>
        </p:spPr>
        <p:txBody>
          <a:bodyPr/>
          <a:lstStyle/>
          <a:p>
            <a:r>
              <a:rPr lang="en-US"/>
              <a:t>Click to edit Master title style</a:t>
            </a:r>
            <a:endParaRPr lang="en-US" dirty="0"/>
          </a:p>
        </p:txBody>
      </p:sp>
      <p:sp>
        <p:nvSpPr>
          <p:cNvPr id="6" name="Subtitle 2"/>
          <p:cNvSpPr>
            <a:spLocks noGrp="1"/>
          </p:cNvSpPr>
          <p:nvPr>
            <p:ph type="subTitle" idx="10"/>
          </p:nvPr>
        </p:nvSpPr>
        <p:spPr>
          <a:xfrm>
            <a:off x="381000" y="182880"/>
            <a:ext cx="2667000" cy="228600"/>
          </a:xfrm>
        </p:spPr>
        <p:txBody>
          <a:bodyPr lIns="0" tIns="0" rIns="0" bIns="0"/>
          <a:lstStyle>
            <a:lvl1pPr marL="0" indent="0" algn="l">
              <a:buNone/>
              <a:defRPr sz="14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30049017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911967"/>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1000" y="1799169"/>
            <a:ext cx="8458200" cy="40936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41291191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8"/>
          <p:cNvPicPr>
            <a:picLocks noChangeAspect="1"/>
          </p:cNvPicPr>
          <p:nvPr/>
        </p:nvPicPr>
        <p:blipFill>
          <a:blip r:embed="rId23">
            <a:extLst>
              <a:ext uri="{28A0092B-C50C-407E-A947-70E740481C1C}">
                <a14:useLocalDpi xmlns:a14="http://schemas.microsoft.com/office/drawing/2010/main" val="0"/>
              </a:ext>
            </a:extLst>
          </a:blip>
          <a:stretch>
            <a:fillRect/>
          </a:stretch>
        </p:blipFill>
        <p:spPr bwMode="auto">
          <a:xfrm>
            <a:off x="3032" y="2314"/>
            <a:ext cx="9144019" cy="125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Grp="1" noChangeArrowheads="1"/>
          </p:cNvSpPr>
          <p:nvPr>
            <p:ph type="title"/>
          </p:nvPr>
        </p:nvSpPr>
        <p:spPr bwMode="auto">
          <a:xfrm>
            <a:off x="381000" y="530352"/>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endParaRPr lang="en-US" dirty="0"/>
          </a:p>
        </p:txBody>
      </p:sp>
      <p:sp>
        <p:nvSpPr>
          <p:cNvPr id="11269" name="Rectangle 3"/>
          <p:cNvSpPr>
            <a:spLocks noGrp="1" noChangeArrowheads="1"/>
          </p:cNvSpPr>
          <p:nvPr>
            <p:ph type="body" idx="1"/>
          </p:nvPr>
        </p:nvSpPr>
        <p:spPr bwMode="auto">
          <a:xfrm>
            <a:off x="381000" y="1794501"/>
            <a:ext cx="8458200" cy="408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noGrp="1"/>
          </p:cNvSpPr>
          <p:nvPr/>
        </p:nvSpPr>
        <p:spPr bwMode="auto">
          <a:xfrm>
            <a:off x="6424616" y="6432549"/>
            <a:ext cx="24145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charset="0"/>
                <a:ea typeface="ヒラギノ角ゴ Pro W3" charset="0"/>
                <a:cs typeface="ヒラギノ角ゴ Pro W3" charset="0"/>
              </a:defRPr>
            </a:lvl1pPr>
            <a:lvl2pPr marL="37931725" indent="-37474525" defTabSz="457200">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defRPr/>
            </a:pPr>
            <a:r>
              <a:rPr lang="en-US" sz="800" dirty="0">
                <a:solidFill>
                  <a:schemeClr val="bg2"/>
                </a:solidFill>
                <a:cs typeface="MS PGothic" charset="0"/>
              </a:rPr>
              <a:t>Page </a:t>
            </a:r>
            <a:fld id="{95158037-59F0-9C4B-B231-1C776117AADA}" type="slidenum">
              <a:rPr lang="en-US" sz="800" smtClean="0">
                <a:solidFill>
                  <a:schemeClr val="bg2"/>
                </a:solidFill>
              </a:rPr>
              <a:pPr algn="r">
                <a:defRPr/>
              </a:pPr>
              <a:t>‹#›</a:t>
            </a:fld>
            <a:r>
              <a:rPr lang="en-US" sz="800" dirty="0">
                <a:solidFill>
                  <a:schemeClr val="bg2"/>
                </a:solidFill>
                <a:cs typeface="MS PGothic" charset="0"/>
              </a:rPr>
              <a:t>  |  Confidential and Proprietary Information</a:t>
            </a:r>
          </a:p>
        </p:txBody>
      </p:sp>
      <p:pic>
        <p:nvPicPr>
          <p:cNvPr id="8" name="Picture 6"/>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bwMode="auto">
          <a:xfrm>
            <a:off x="381000" y="6330623"/>
            <a:ext cx="1096963" cy="35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userDrawn="1"/>
        </p:nvSpPr>
        <p:spPr bwMode="auto">
          <a:xfrm flipH="1">
            <a:off x="381000" y="6096000"/>
            <a:ext cx="8763000" cy="46038"/>
          </a:xfrm>
          <a:prstGeom prst="rect">
            <a:avLst/>
          </a:prstGeom>
          <a:gradFill rotWithShape="1">
            <a:gsLst>
              <a:gs pos="0">
                <a:srgbClr val="D53D20"/>
              </a:gs>
              <a:gs pos="999">
                <a:srgbClr val="D53D20"/>
              </a:gs>
              <a:gs pos="100000">
                <a:srgbClr val="E58D2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43" r:id="rId1"/>
    <p:sldLayoutId id="2147483825" r:id="rId2"/>
    <p:sldLayoutId id="2147483845" r:id="rId3"/>
    <p:sldLayoutId id="2147483846" r:id="rId4"/>
    <p:sldLayoutId id="2147483826" r:id="rId5"/>
    <p:sldLayoutId id="2147483827" r:id="rId6"/>
    <p:sldLayoutId id="2147483828" r:id="rId7"/>
    <p:sldLayoutId id="2147483829" r:id="rId8"/>
    <p:sldLayoutId id="2147483830" r:id="rId9"/>
    <p:sldLayoutId id="2147483844"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Lst>
  <p:transition spd="slow">
    <p:wipe dir="r"/>
  </p:transition>
  <p:txStyles>
    <p:titleStyle>
      <a:lvl1pPr algn="l" rtl="0" eaLnBrk="1" fontAlgn="base" hangingPunct="1">
        <a:spcBef>
          <a:spcPct val="0"/>
        </a:spcBef>
        <a:spcAft>
          <a:spcPct val="0"/>
        </a:spcAft>
        <a:defRPr sz="2400" b="1">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400">
          <a:solidFill>
            <a:schemeClr val="bg1"/>
          </a:solidFill>
          <a:latin typeface="Arial" charset="0"/>
          <a:ea typeface="ヒラギノ角ゴ Pro W3" charset="-128"/>
          <a:cs typeface="ヒラギノ角ゴ Pro W3" charset="-128"/>
        </a:defRPr>
      </a:lvl9pPr>
    </p:titleStyle>
    <p:bodyStyle>
      <a:lvl1pPr marL="342900" indent="-342900" algn="l" rtl="0" eaLnBrk="1" fontAlgn="base" hangingPunct="1">
        <a:spcBef>
          <a:spcPts val="776"/>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44" indent="-347472" algn="l" rtl="0" eaLnBrk="1" fontAlgn="base" hangingPunct="1">
        <a:spcBef>
          <a:spcPts val="776"/>
        </a:spcBef>
        <a:spcAft>
          <a:spcPct val="0"/>
        </a:spcAft>
        <a:buChar char="–"/>
        <a:defRPr sz="2000">
          <a:solidFill>
            <a:schemeClr val="tx2">
              <a:lumMod val="65000"/>
              <a:lumOff val="35000"/>
            </a:schemeClr>
          </a:solidFill>
          <a:latin typeface="+mn-lt"/>
          <a:ea typeface="ＭＳ Ｐゴシック" charset="0"/>
          <a:cs typeface="+mn-cs"/>
        </a:defRPr>
      </a:lvl2pPr>
      <a:lvl3pPr marL="1042416" indent="-347472"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3pPr>
      <a:lvl4pPr marL="1389888" indent="-347472"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4pPr>
      <a:lvl5pPr marL="1737360" indent="-347472"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www.ifac.org/SMP" TargetMode="External"/><Relationship Id="rId7" Type="http://schemas.openxmlformats.org/officeDocument/2006/relationships/hyperlink" Target="http://www.ifac.org/Gateway"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www.linkedin.com/groups?home=&amp;gid=4542841&amp;trk=anet_ug_hm" TargetMode="External"/><Relationship Id="rId5" Type="http://schemas.openxmlformats.org/officeDocument/2006/relationships/hyperlink" Target="http://www.ifac.org/smp" TargetMode="External"/><Relationship Id="rId4" Type="http://schemas.openxmlformats.org/officeDocument/2006/relationships/hyperlink" Target="https://twitter.com/IFAC_SM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ifac.org/global-knowledge-gateway/practice-management/discussion/attracting-and-retaining-new-talent-case" TargetMode="External"/><Relationship Id="rId7" Type="http://schemas.openxmlformats.org/officeDocument/2006/relationships/hyperlink" Target="http://www.ifac.org/global-knowledge-gateway/practice-management/discussion/your-accounting-firm-ready"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hyperlink" Target="http://www.ifac.org/global-knowledge-gateway/performance-financial-management/discussion/imagine-tomorrow-new-world" TargetMode="External"/><Relationship Id="rId5" Type="http://schemas.openxmlformats.org/officeDocument/2006/relationships/hyperlink" Target="http://www.ifac.org/global-knowledge-gateway/practice-management/discussion/relevant-service-offerings-practice-future" TargetMode="External"/><Relationship Id="rId4" Type="http://schemas.openxmlformats.org/officeDocument/2006/relationships/hyperlink" Target="http://www.ifac.org/global-knowledge-gateway/practice-management/discussion/perspectives-strengthening-small-and-mediu-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ifac.org/publications-resources/guide-practice-management-small-and-medium-sized-practices" TargetMode="External"/><Relationship Id="rId7" Type="http://schemas.openxmlformats.org/officeDocument/2006/relationships/hyperlink" Target="https://www.ifac.org/news-events/2013-02/tomorrow-s-firm-and-role-value-pricing"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hyperlink" Target="http://www.ifac.org/news-events/2013-08/7-tips-accountants-supporting-globalization-small-business" TargetMode="External"/><Relationship Id="rId5" Type="http://schemas.openxmlformats.org/officeDocument/2006/relationships/hyperlink" Target="http://www.ifac.org/publications-resources/how-build-your-business-advisory-practice" TargetMode="External"/><Relationship Id="rId4" Type="http://schemas.openxmlformats.org/officeDocument/2006/relationships/hyperlink" Target="http://www.ifac.org/publications-resources/good-practice-checklist-small-busine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hyperlink" Target="http://www.ifac.org/sm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ifac.org/Gateway" TargetMode="External"/><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3657600" y="1676400"/>
            <a:ext cx="5486400" cy="990600"/>
          </a:xfrm>
        </p:spPr>
        <p:txBody>
          <a:bodyPr/>
          <a:lstStyle/>
          <a:p>
            <a:r>
              <a:rPr lang="en-US" dirty="0" err="1" smtClean="0"/>
              <a:t>Haks</a:t>
            </a:r>
            <a:r>
              <a:rPr lang="tr-TR" dirty="0" smtClean="0"/>
              <a:t>ı</a:t>
            </a:r>
            <a:r>
              <a:rPr lang="en-US" dirty="0" smtClean="0"/>
              <a:t>z </a:t>
            </a:r>
            <a:r>
              <a:rPr lang="tr-TR" dirty="0" smtClean="0"/>
              <a:t>Rekabet</a:t>
            </a:r>
            <a:r>
              <a:rPr lang="en-US" dirty="0" smtClean="0"/>
              <a:t>le M</a:t>
            </a:r>
            <a:r>
              <a:rPr lang="tr-TR" dirty="0" smtClean="0"/>
              <a:t>ü</a:t>
            </a:r>
            <a:r>
              <a:rPr lang="en-US" dirty="0" err="1" smtClean="0"/>
              <a:t>cadelede</a:t>
            </a:r>
            <a:r>
              <a:rPr lang="en-US" dirty="0" smtClean="0"/>
              <a:t> </a:t>
            </a:r>
            <a:r>
              <a:rPr lang="en-US" dirty="0" err="1" smtClean="0"/>
              <a:t>Uluslararas</a:t>
            </a:r>
            <a:r>
              <a:rPr lang="tr-TR" dirty="0" smtClean="0"/>
              <a:t>ı</a:t>
            </a:r>
            <a:r>
              <a:rPr lang="en-US" dirty="0" smtClean="0"/>
              <a:t> </a:t>
            </a:r>
            <a:r>
              <a:rPr lang="en-US" dirty="0" err="1" smtClean="0"/>
              <a:t>Uygulamalar</a:t>
            </a:r>
            <a:endParaRPr lang="en-US" dirty="0"/>
          </a:p>
        </p:txBody>
      </p:sp>
      <p:sp>
        <p:nvSpPr>
          <p:cNvPr id="3" name="Subtitle 2"/>
          <p:cNvSpPr>
            <a:spLocks noGrp="1"/>
          </p:cNvSpPr>
          <p:nvPr>
            <p:ph type="subTitle" idx="1"/>
          </p:nvPr>
        </p:nvSpPr>
        <p:spPr>
          <a:xfrm>
            <a:off x="3771900" y="3200400"/>
            <a:ext cx="5257800" cy="2006600"/>
          </a:xfrm>
        </p:spPr>
        <p:txBody>
          <a:bodyPr/>
          <a:lstStyle/>
          <a:p>
            <a:pPr>
              <a:spcBef>
                <a:spcPts val="0"/>
              </a:spcBef>
            </a:pPr>
            <a:r>
              <a:rPr lang="tr-TR" sz="2400" dirty="0" smtClean="0">
                <a:latin typeface="Arial" charset="0"/>
              </a:rPr>
              <a:t>Prof. Dr. </a:t>
            </a:r>
            <a:r>
              <a:rPr lang="tr-TR" sz="2400" dirty="0" smtClean="0">
                <a:latin typeface="Arial" charset="0"/>
              </a:rPr>
              <a:t>YMM. </a:t>
            </a:r>
            <a:r>
              <a:rPr lang="en-US" sz="2400" dirty="0" err="1" smtClean="0">
                <a:latin typeface="Arial" charset="0"/>
              </a:rPr>
              <a:t>Cemal</a:t>
            </a:r>
            <a:r>
              <a:rPr lang="en-US" sz="2400" dirty="0" smtClean="0">
                <a:latin typeface="Arial" charset="0"/>
              </a:rPr>
              <a:t> </a:t>
            </a:r>
            <a:r>
              <a:rPr lang="tr-TR" sz="2400" dirty="0" smtClean="0">
                <a:latin typeface="Arial" charset="0"/>
              </a:rPr>
              <a:t>İBİŞ</a:t>
            </a:r>
          </a:p>
          <a:p>
            <a:pPr>
              <a:spcBef>
                <a:spcPts val="0"/>
              </a:spcBef>
            </a:pPr>
            <a:r>
              <a:rPr lang="tr-TR" sz="2400" dirty="0" smtClean="0">
                <a:latin typeface="Arial" charset="0"/>
              </a:rPr>
              <a:t>Marmara Üniversitesi</a:t>
            </a:r>
            <a:endParaRPr lang="en-US" sz="2400" dirty="0" smtClean="0">
              <a:latin typeface="Arial" charset="0"/>
            </a:endParaRPr>
          </a:p>
          <a:p>
            <a:pPr>
              <a:spcBef>
                <a:spcPts val="0"/>
              </a:spcBef>
            </a:pPr>
            <a:r>
              <a:rPr lang="en-US" sz="2400" dirty="0" smtClean="0">
                <a:latin typeface="Arial" charset="0"/>
              </a:rPr>
              <a:t>IFAC SMP </a:t>
            </a:r>
            <a:r>
              <a:rPr lang="tr-TR" sz="2400" dirty="0" smtClean="0">
                <a:latin typeface="Arial" charset="0"/>
              </a:rPr>
              <a:t>Komite </a:t>
            </a:r>
            <a:r>
              <a:rPr lang="tr-TR" sz="2400" dirty="0" smtClean="0">
                <a:latin typeface="Arial" charset="0"/>
              </a:rPr>
              <a:t>Üyesi</a:t>
            </a:r>
            <a:endParaRPr lang="en-US" sz="2400" dirty="0">
              <a:latin typeface="Arial" charset="0"/>
            </a:endParaRPr>
          </a:p>
          <a:p>
            <a:endParaRPr lang="tr-TR" sz="2400" dirty="0" smtClean="0">
              <a:latin typeface="Arial" charset="0"/>
            </a:endParaRPr>
          </a:p>
          <a:p>
            <a:r>
              <a:rPr lang="en-US" sz="2400" dirty="0" smtClean="0">
                <a:latin typeface="Arial" charset="0"/>
              </a:rPr>
              <a:t>T</a:t>
            </a:r>
            <a:r>
              <a:rPr lang="tr-TR" sz="2400" dirty="0" smtClean="0">
                <a:latin typeface="Arial" charset="0"/>
              </a:rPr>
              <a:t>Ü</a:t>
            </a:r>
            <a:r>
              <a:rPr lang="en-US" sz="2400" dirty="0" smtClean="0">
                <a:latin typeface="Arial" charset="0"/>
              </a:rPr>
              <a:t>RMOB</a:t>
            </a:r>
            <a:endParaRPr lang="tr-TR" sz="2400" dirty="0" smtClean="0">
              <a:latin typeface="Arial" charset="0"/>
            </a:endParaRPr>
          </a:p>
          <a:p>
            <a:r>
              <a:rPr lang="tr-TR" sz="2400" dirty="0" smtClean="0">
                <a:solidFill>
                  <a:srgbClr val="D56229"/>
                </a:solidFill>
                <a:latin typeface="Arial" charset="0"/>
              </a:rPr>
              <a:t>7. </a:t>
            </a:r>
            <a:r>
              <a:rPr lang="tr-TR" sz="2400" dirty="0" smtClean="0">
                <a:latin typeface="Arial" charset="0"/>
              </a:rPr>
              <a:t>Türkiye Haksız Rekabet Kongresi</a:t>
            </a:r>
            <a:endParaRPr lang="en-US" sz="2400" dirty="0">
              <a:solidFill>
                <a:srgbClr val="D56229"/>
              </a:solidFill>
              <a:latin typeface="Arial" charset="0"/>
            </a:endParaRPr>
          </a:p>
          <a:p>
            <a:r>
              <a:rPr lang="tr-TR" sz="2400" dirty="0" smtClean="0">
                <a:latin typeface="Arial" charset="0"/>
              </a:rPr>
              <a:t>2 Haziran</a:t>
            </a:r>
            <a:r>
              <a:rPr lang="en-US" sz="2400" dirty="0" smtClean="0">
                <a:latin typeface="Arial" charset="0"/>
              </a:rPr>
              <a:t>, </a:t>
            </a:r>
            <a:r>
              <a:rPr lang="en-US" sz="2400" dirty="0">
                <a:latin typeface="Arial" charset="0"/>
              </a:rPr>
              <a:t>2016	</a:t>
            </a: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77200" cy="609600"/>
          </a:xfrm>
        </p:spPr>
        <p:txBody>
          <a:bodyPr/>
          <a:lstStyle/>
          <a:p>
            <a:r>
              <a:rPr lang="tr-TR" dirty="0" smtClean="0"/>
              <a:t>SMP’ler İçin Büro Yönetimi Kılavuzu</a:t>
            </a:r>
            <a:endParaRPr lang="en-US" dirty="0"/>
          </a:p>
        </p:txBody>
      </p:sp>
      <p:sp>
        <p:nvSpPr>
          <p:cNvPr id="3" name="Content Placeholder 2"/>
          <p:cNvSpPr>
            <a:spLocks noGrp="1"/>
          </p:cNvSpPr>
          <p:nvPr>
            <p:ph idx="1"/>
          </p:nvPr>
        </p:nvSpPr>
        <p:spPr>
          <a:xfrm>
            <a:off x="304800" y="1371600"/>
            <a:ext cx="8534400" cy="4800600"/>
          </a:xfrm>
        </p:spPr>
        <p:txBody>
          <a:bodyPr/>
          <a:lstStyle/>
          <a:p>
            <a:pPr>
              <a:spcBef>
                <a:spcPts val="600"/>
              </a:spcBef>
              <a:spcAft>
                <a:spcPts val="600"/>
              </a:spcAft>
            </a:pPr>
            <a:r>
              <a:rPr lang="tr-TR" dirty="0" smtClean="0"/>
              <a:t>Sekiz bribirinden bağımsız modül şeklinde yapılanmıştır:</a:t>
            </a:r>
            <a:endParaRPr lang="en-US" dirty="0" smtClean="0"/>
          </a:p>
          <a:p>
            <a:pPr lvl="1">
              <a:spcBef>
                <a:spcPts val="600"/>
              </a:spcBef>
              <a:spcAft>
                <a:spcPts val="600"/>
              </a:spcAft>
            </a:pPr>
            <a:r>
              <a:rPr lang="en-US" sz="2200" dirty="0" smtClean="0"/>
              <a:t>1) </a:t>
            </a:r>
            <a:r>
              <a:rPr lang="tr-TR" sz="2200" dirty="0" smtClean="0"/>
              <a:t>Firmanız için Planlama</a:t>
            </a:r>
            <a:endParaRPr lang="en-US" sz="2200" dirty="0" smtClean="0"/>
          </a:p>
          <a:p>
            <a:pPr lvl="2">
              <a:spcBef>
                <a:spcPts val="600"/>
              </a:spcBef>
              <a:spcAft>
                <a:spcPts val="600"/>
              </a:spcAft>
            </a:pPr>
            <a:r>
              <a:rPr lang="tr-TR" sz="2000" dirty="0" err="1" smtClean="0"/>
              <a:t>İ</a:t>
            </a:r>
            <a:r>
              <a:rPr lang="en-US" sz="2000" dirty="0" smtClean="0"/>
              <a:t>ş </a:t>
            </a:r>
            <a:r>
              <a:rPr lang="en-US" sz="2000" dirty="0" err="1"/>
              <a:t>ve</a:t>
            </a:r>
            <a:r>
              <a:rPr lang="en-US" sz="2000" dirty="0"/>
              <a:t> </a:t>
            </a:r>
            <a:r>
              <a:rPr lang="en-US" sz="2000" dirty="0" err="1"/>
              <a:t>stratejik</a:t>
            </a:r>
            <a:r>
              <a:rPr lang="en-US" sz="2000" dirty="0"/>
              <a:t> </a:t>
            </a:r>
            <a:r>
              <a:rPr lang="en-US" sz="2000" dirty="0" err="1"/>
              <a:t>planlama</a:t>
            </a:r>
            <a:r>
              <a:rPr lang="en-US" sz="2000" dirty="0"/>
              <a:t> </a:t>
            </a:r>
            <a:r>
              <a:rPr lang="en-US" sz="2000" dirty="0" err="1"/>
              <a:t>süreçlerini</a:t>
            </a:r>
            <a:r>
              <a:rPr lang="en-US" sz="2000" dirty="0"/>
              <a:t> </a:t>
            </a:r>
            <a:r>
              <a:rPr lang="en-US" sz="2000" dirty="0" err="1"/>
              <a:t>ve</a:t>
            </a:r>
            <a:r>
              <a:rPr lang="en-US" sz="2000" dirty="0"/>
              <a:t> </a:t>
            </a:r>
            <a:r>
              <a:rPr lang="en-US" sz="2000" dirty="0" err="1" smtClean="0"/>
              <a:t>şirket</a:t>
            </a:r>
            <a:r>
              <a:rPr lang="tr-TR" sz="2000" dirty="0" smtClean="0"/>
              <a:t>t</a:t>
            </a:r>
            <a:r>
              <a:rPr lang="en-US" sz="2000" dirty="0" err="1" smtClean="0"/>
              <a:t>eki</a:t>
            </a:r>
            <a:r>
              <a:rPr lang="en-US" sz="2000" dirty="0" smtClean="0"/>
              <a:t> </a:t>
            </a:r>
            <a:r>
              <a:rPr lang="en-US" sz="2000" dirty="0" err="1"/>
              <a:t>stratejik</a:t>
            </a:r>
            <a:r>
              <a:rPr lang="en-US" sz="2000" dirty="0"/>
              <a:t> </a:t>
            </a:r>
            <a:r>
              <a:rPr lang="en-US" sz="2000" dirty="0" err="1"/>
              <a:t>planın</a:t>
            </a:r>
            <a:r>
              <a:rPr lang="en-US" sz="2000" dirty="0"/>
              <a:t> </a:t>
            </a:r>
            <a:r>
              <a:rPr lang="en-US" sz="2000" dirty="0" err="1" smtClean="0"/>
              <a:t>geliştirilmesi</a:t>
            </a:r>
            <a:r>
              <a:rPr lang="en-US" sz="2000" dirty="0" smtClean="0"/>
              <a:t> </a:t>
            </a:r>
            <a:r>
              <a:rPr lang="en-US" sz="2000" dirty="0" err="1"/>
              <a:t>ve</a:t>
            </a:r>
            <a:r>
              <a:rPr lang="en-US" sz="2000" dirty="0"/>
              <a:t> </a:t>
            </a:r>
            <a:r>
              <a:rPr lang="en-US" sz="2000" dirty="0" err="1" smtClean="0"/>
              <a:t>uygulamaya</a:t>
            </a:r>
            <a:r>
              <a:rPr lang="tr-TR" sz="2000" dirty="0" smtClean="0"/>
              <a:t> konması</a:t>
            </a:r>
            <a:r>
              <a:rPr lang="en-US" sz="2000" dirty="0" smtClean="0"/>
              <a:t> </a:t>
            </a:r>
          </a:p>
          <a:p>
            <a:pPr lvl="1">
              <a:spcBef>
                <a:spcPts val="600"/>
              </a:spcBef>
              <a:spcAft>
                <a:spcPts val="600"/>
              </a:spcAft>
            </a:pPr>
            <a:r>
              <a:rPr lang="en-US" sz="2200" dirty="0" smtClean="0"/>
              <a:t>2) </a:t>
            </a:r>
            <a:r>
              <a:rPr lang="en-US" sz="2200" dirty="0" err="1"/>
              <a:t>Uygulama</a:t>
            </a:r>
            <a:r>
              <a:rPr lang="en-US" sz="2200" dirty="0"/>
              <a:t> (</a:t>
            </a:r>
            <a:r>
              <a:rPr lang="en-US" sz="2200" dirty="0" err="1"/>
              <a:t>Büro</a:t>
            </a:r>
            <a:r>
              <a:rPr lang="en-US" sz="2200" dirty="0"/>
              <a:t>) </a:t>
            </a:r>
            <a:r>
              <a:rPr lang="en-US" sz="2200" dirty="0" err="1"/>
              <a:t>Modelleri</a:t>
            </a:r>
            <a:r>
              <a:rPr lang="en-US" sz="2200" dirty="0"/>
              <a:t> </a:t>
            </a:r>
            <a:r>
              <a:rPr lang="en-US" sz="2200" dirty="0" err="1"/>
              <a:t>ve</a:t>
            </a:r>
            <a:r>
              <a:rPr lang="en-US" sz="2200" dirty="0"/>
              <a:t> </a:t>
            </a:r>
            <a:r>
              <a:rPr lang="en-US" sz="2200" dirty="0" err="1"/>
              <a:t>Ağlar</a:t>
            </a:r>
            <a:endParaRPr lang="en-US" sz="2200" dirty="0" smtClean="0"/>
          </a:p>
          <a:p>
            <a:pPr lvl="2">
              <a:spcBef>
                <a:spcPts val="600"/>
              </a:spcBef>
              <a:spcAft>
                <a:spcPts val="600"/>
              </a:spcAft>
            </a:pPr>
            <a:r>
              <a:rPr lang="en-US" sz="2000" dirty="0" err="1"/>
              <a:t>Bir</a:t>
            </a:r>
            <a:r>
              <a:rPr lang="en-US" sz="2000" dirty="0"/>
              <a:t> </a:t>
            </a:r>
            <a:r>
              <a:rPr lang="en-US" sz="2000" dirty="0" err="1"/>
              <a:t>sirketteki</a:t>
            </a:r>
            <a:r>
              <a:rPr lang="en-US" sz="2000" dirty="0"/>
              <a:t> </a:t>
            </a:r>
            <a:r>
              <a:rPr lang="en-US" sz="2000" dirty="0" err="1"/>
              <a:t>kâr</a:t>
            </a:r>
            <a:r>
              <a:rPr lang="en-US" sz="2000" dirty="0"/>
              <a:t> </a:t>
            </a:r>
            <a:r>
              <a:rPr lang="en-US" sz="2000" dirty="0" err="1"/>
              <a:t>paylasımının</a:t>
            </a:r>
            <a:r>
              <a:rPr lang="en-US" sz="2000" dirty="0"/>
              <a:t> </a:t>
            </a:r>
            <a:r>
              <a:rPr lang="en-US" sz="2000" dirty="0" err="1" smtClean="0"/>
              <a:t>ve</a:t>
            </a:r>
            <a:r>
              <a:rPr lang="tr-TR" sz="2000" dirty="0" smtClean="0"/>
              <a:t> </a:t>
            </a:r>
            <a:r>
              <a:rPr lang="en-US" sz="2000" dirty="0" err="1" smtClean="0"/>
              <a:t>karar</a:t>
            </a:r>
            <a:r>
              <a:rPr lang="en-US" sz="2000" dirty="0" smtClean="0"/>
              <a:t> </a:t>
            </a:r>
            <a:r>
              <a:rPr lang="en-US" sz="2000" dirty="0" err="1"/>
              <a:t>almanın</a:t>
            </a:r>
            <a:r>
              <a:rPr lang="en-US" sz="2000" dirty="0"/>
              <a:t> </a:t>
            </a:r>
            <a:r>
              <a:rPr lang="en-US" sz="2000" dirty="0" err="1"/>
              <a:t>incelenmesini</a:t>
            </a:r>
            <a:r>
              <a:rPr lang="en-US" sz="2000" dirty="0"/>
              <a:t> </a:t>
            </a:r>
            <a:r>
              <a:rPr lang="en-US" sz="2000" dirty="0" err="1"/>
              <a:t>ve</a:t>
            </a:r>
            <a:r>
              <a:rPr lang="en-US" sz="2000" dirty="0"/>
              <a:t> </a:t>
            </a:r>
            <a:r>
              <a:rPr lang="en-US" sz="2000" dirty="0" err="1" smtClean="0"/>
              <a:t>kârlılı</a:t>
            </a:r>
            <a:r>
              <a:rPr lang="tr-TR" sz="2000" dirty="0" smtClean="0"/>
              <a:t>ğ</a:t>
            </a:r>
            <a:r>
              <a:rPr lang="en-US" sz="2000" dirty="0" smtClean="0"/>
              <a:t>a de</a:t>
            </a:r>
            <a:r>
              <a:rPr lang="tr-TR" sz="2000" dirty="0" smtClean="0"/>
              <a:t>ğ</a:t>
            </a:r>
            <a:r>
              <a:rPr lang="en-US" sz="2000" dirty="0" err="1" smtClean="0"/>
              <a:t>er</a:t>
            </a:r>
            <a:r>
              <a:rPr lang="en-US" sz="2000" dirty="0" smtClean="0"/>
              <a:t> </a:t>
            </a:r>
            <a:r>
              <a:rPr lang="en-US" sz="2000" dirty="0" err="1"/>
              <a:t>katmada</a:t>
            </a:r>
            <a:r>
              <a:rPr lang="en-US" sz="2000" dirty="0"/>
              <a:t> </a:t>
            </a:r>
            <a:r>
              <a:rPr lang="en-US" sz="2000" dirty="0" err="1"/>
              <a:t>ve</a:t>
            </a:r>
            <a:r>
              <a:rPr lang="en-US" sz="2000" dirty="0"/>
              <a:t> </a:t>
            </a:r>
            <a:r>
              <a:rPr lang="en-US" sz="2000" dirty="0" err="1" smtClean="0"/>
              <a:t>bunu</a:t>
            </a:r>
            <a:r>
              <a:rPr lang="tr-TR" sz="2000" dirty="0" smtClean="0"/>
              <a:t> </a:t>
            </a:r>
            <a:r>
              <a:rPr lang="en-US" sz="2000" dirty="0" err="1" smtClean="0"/>
              <a:t>gelitirmede</a:t>
            </a:r>
            <a:r>
              <a:rPr lang="en-US" sz="2000" dirty="0" smtClean="0"/>
              <a:t> a</a:t>
            </a:r>
            <a:r>
              <a:rPr lang="tr-TR" sz="2000" dirty="0" smtClean="0"/>
              <a:t>ğ</a:t>
            </a:r>
            <a:r>
              <a:rPr lang="en-US" sz="2000" dirty="0" err="1" smtClean="0"/>
              <a:t>ların</a:t>
            </a:r>
            <a:r>
              <a:rPr lang="en-US" sz="2000" dirty="0" smtClean="0"/>
              <a:t> </a:t>
            </a:r>
            <a:r>
              <a:rPr lang="en-US" sz="2000" dirty="0" err="1" smtClean="0"/>
              <a:t>kullanımı</a:t>
            </a:r>
            <a:endParaRPr lang="en-US" sz="2000" dirty="0"/>
          </a:p>
          <a:p>
            <a:pPr lvl="1">
              <a:spcBef>
                <a:spcPts val="600"/>
              </a:spcBef>
              <a:spcAft>
                <a:spcPts val="600"/>
              </a:spcAft>
            </a:pPr>
            <a:r>
              <a:rPr lang="en-US" sz="2200" dirty="0" smtClean="0"/>
              <a:t>3) </a:t>
            </a:r>
            <a:r>
              <a:rPr lang="en-US" sz="2200" dirty="0" err="1" smtClean="0"/>
              <a:t>Firmanızın</a:t>
            </a:r>
            <a:r>
              <a:rPr lang="en-US" sz="2200" dirty="0" smtClean="0"/>
              <a:t> </a:t>
            </a:r>
            <a:r>
              <a:rPr lang="en-US" sz="2200" dirty="0" err="1" smtClean="0"/>
              <a:t>oluşturulması</a:t>
            </a:r>
            <a:r>
              <a:rPr lang="en-US" sz="2200" dirty="0" smtClean="0"/>
              <a:t> </a:t>
            </a:r>
            <a:r>
              <a:rPr lang="en-US" sz="2200" dirty="0" err="1" smtClean="0"/>
              <a:t>ve</a:t>
            </a:r>
            <a:r>
              <a:rPr lang="en-US" sz="2200" dirty="0" smtClean="0"/>
              <a:t> </a:t>
            </a:r>
            <a:r>
              <a:rPr lang="en-US" sz="2200" dirty="0" err="1" smtClean="0"/>
              <a:t>büyütülmesi</a:t>
            </a:r>
            <a:endParaRPr lang="en-US" sz="2200" dirty="0" smtClean="0"/>
          </a:p>
          <a:p>
            <a:pPr lvl="2">
              <a:spcBef>
                <a:spcPts val="600"/>
              </a:spcBef>
              <a:spcAft>
                <a:spcPts val="600"/>
              </a:spcAft>
            </a:pPr>
            <a:r>
              <a:rPr lang="en-US" sz="2000" dirty="0" err="1"/>
              <a:t>bir</a:t>
            </a:r>
            <a:r>
              <a:rPr lang="en-US" sz="2000" dirty="0"/>
              <a:t> </a:t>
            </a:r>
            <a:r>
              <a:rPr lang="en-US" sz="2000" dirty="0" err="1"/>
              <a:t>büyüme</a:t>
            </a:r>
            <a:r>
              <a:rPr lang="en-US" sz="2000" dirty="0"/>
              <a:t> </a:t>
            </a:r>
            <a:r>
              <a:rPr lang="en-US" sz="2000" dirty="0" err="1"/>
              <a:t>stratejisi</a:t>
            </a:r>
            <a:r>
              <a:rPr lang="en-US" sz="2000" dirty="0"/>
              <a:t> </a:t>
            </a:r>
            <a:r>
              <a:rPr lang="en-US" sz="2000" dirty="0" err="1"/>
              <a:t>gelistirme</a:t>
            </a:r>
            <a:r>
              <a:rPr lang="en-US" sz="2000" dirty="0"/>
              <a:t>, </a:t>
            </a:r>
            <a:r>
              <a:rPr lang="en-US" sz="2000" dirty="0" err="1"/>
              <a:t>artan</a:t>
            </a:r>
            <a:r>
              <a:rPr lang="en-US" sz="2000" dirty="0"/>
              <a:t> </a:t>
            </a:r>
            <a:r>
              <a:rPr lang="en-US" sz="2000" dirty="0" err="1"/>
              <a:t>düzenleme</a:t>
            </a:r>
            <a:r>
              <a:rPr lang="en-US" sz="2000" dirty="0"/>
              <a:t> </a:t>
            </a:r>
            <a:r>
              <a:rPr lang="en-US" sz="2000" dirty="0" err="1"/>
              <a:t>ve</a:t>
            </a:r>
            <a:r>
              <a:rPr lang="en-US" sz="2000" dirty="0"/>
              <a:t> </a:t>
            </a:r>
            <a:r>
              <a:rPr lang="en-US" sz="2000" dirty="0" err="1" smtClean="0"/>
              <a:t>rekabet</a:t>
            </a:r>
            <a:r>
              <a:rPr lang="tr-TR" sz="2000" dirty="0" smtClean="0"/>
              <a:t> </a:t>
            </a:r>
            <a:r>
              <a:rPr lang="en-US" sz="2000" dirty="0" err="1" smtClean="0"/>
              <a:t>ile</a:t>
            </a:r>
            <a:r>
              <a:rPr lang="en-US" sz="2000" dirty="0" smtClean="0"/>
              <a:t> </a:t>
            </a:r>
            <a:r>
              <a:rPr lang="en-US" sz="2000" dirty="0" err="1"/>
              <a:t>basa</a:t>
            </a:r>
            <a:r>
              <a:rPr lang="en-US" sz="2000" dirty="0"/>
              <a:t> </a:t>
            </a:r>
            <a:r>
              <a:rPr lang="en-US" sz="2000" dirty="0" err="1"/>
              <a:t>çıkma</a:t>
            </a:r>
            <a:endParaRPr lang="en-US" sz="2000" dirty="0"/>
          </a:p>
          <a:p>
            <a:pPr lvl="2">
              <a:spcBef>
                <a:spcPts val="600"/>
              </a:spcBef>
              <a:spcAft>
                <a:spcPts val="600"/>
              </a:spcAft>
            </a:pPr>
            <a:endParaRPr lang="en-US" sz="2000" dirty="0"/>
          </a:p>
          <a:p>
            <a:pPr lvl="2">
              <a:spcBef>
                <a:spcPts val="600"/>
              </a:spcBef>
              <a:spcAft>
                <a:spcPts val="600"/>
              </a:spcAft>
            </a:pPr>
            <a:endParaRPr lang="en-US" dirty="0" smtClean="0"/>
          </a:p>
        </p:txBody>
      </p:sp>
    </p:spTree>
    <p:extLst>
      <p:ext uri="{BB962C8B-B14F-4D97-AF65-F5344CB8AC3E}">
        <p14:creationId xmlns:p14="http://schemas.microsoft.com/office/powerpoint/2010/main" val="3612352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77200" cy="609600"/>
          </a:xfrm>
        </p:spPr>
        <p:txBody>
          <a:bodyPr/>
          <a:lstStyle/>
          <a:p>
            <a:r>
              <a:rPr lang="tr-TR" dirty="0"/>
              <a:t>SMP’ler İçin Büro Yönetimi </a:t>
            </a:r>
            <a:r>
              <a:rPr lang="tr-TR" dirty="0" smtClean="0"/>
              <a:t>Kılavuzu</a:t>
            </a:r>
            <a:endParaRPr lang="en-US" dirty="0"/>
          </a:p>
        </p:txBody>
      </p:sp>
      <p:sp>
        <p:nvSpPr>
          <p:cNvPr id="3" name="Content Placeholder 2"/>
          <p:cNvSpPr>
            <a:spLocks noGrp="1"/>
          </p:cNvSpPr>
          <p:nvPr>
            <p:ph idx="1"/>
          </p:nvPr>
        </p:nvSpPr>
        <p:spPr>
          <a:xfrm>
            <a:off x="304800" y="1219200"/>
            <a:ext cx="8610600" cy="5257800"/>
          </a:xfrm>
        </p:spPr>
        <p:txBody>
          <a:bodyPr/>
          <a:lstStyle/>
          <a:p>
            <a:pPr lvl="1">
              <a:spcBef>
                <a:spcPts val="600"/>
              </a:spcBef>
              <a:spcAft>
                <a:spcPts val="600"/>
              </a:spcAft>
            </a:pPr>
            <a:r>
              <a:rPr lang="en-US" sz="1900" dirty="0" smtClean="0"/>
              <a:t>4) </a:t>
            </a:r>
            <a:r>
              <a:rPr lang="en-US" sz="1900" dirty="0" err="1"/>
              <a:t>İnsan</a:t>
            </a:r>
            <a:r>
              <a:rPr lang="en-US" sz="1900" dirty="0"/>
              <a:t> </a:t>
            </a:r>
            <a:r>
              <a:rPr lang="tr-TR" sz="1900" dirty="0" smtClean="0"/>
              <a:t>Kaynağı</a:t>
            </a:r>
            <a:r>
              <a:rPr lang="en-US" sz="1900" dirty="0" smtClean="0"/>
              <a:t>: </a:t>
            </a:r>
            <a:r>
              <a:rPr lang="en-US" sz="1900" dirty="0" err="1"/>
              <a:t>Bir</a:t>
            </a:r>
            <a:r>
              <a:rPr lang="en-US" sz="1900" dirty="0"/>
              <a:t> </a:t>
            </a:r>
            <a:r>
              <a:rPr lang="en-US" sz="1900" dirty="0" err="1"/>
              <a:t>insan</a:t>
            </a:r>
            <a:r>
              <a:rPr lang="en-US" sz="1900" dirty="0"/>
              <a:t> </a:t>
            </a:r>
            <a:r>
              <a:rPr lang="tr-TR" sz="1900" dirty="0" smtClean="0"/>
              <a:t>kaynağı </a:t>
            </a:r>
            <a:r>
              <a:rPr lang="en-US" sz="1900" dirty="0" err="1" smtClean="0"/>
              <a:t>stratejisinin</a:t>
            </a:r>
            <a:r>
              <a:rPr lang="en-US" sz="1900" dirty="0" smtClean="0"/>
              <a:t> </a:t>
            </a:r>
            <a:r>
              <a:rPr lang="en-US" sz="1900" dirty="0" err="1"/>
              <a:t>geliştirilmesi</a:t>
            </a:r>
            <a:endParaRPr lang="en-US" sz="1900" dirty="0" smtClean="0"/>
          </a:p>
          <a:p>
            <a:pPr lvl="2">
              <a:spcBef>
                <a:spcPts val="600"/>
              </a:spcBef>
              <a:spcAft>
                <a:spcPts val="600"/>
              </a:spcAft>
            </a:pPr>
            <a:r>
              <a:rPr lang="tr-TR" sz="1900" dirty="0" smtClean="0"/>
              <a:t>Liderlik rolleri</a:t>
            </a:r>
            <a:r>
              <a:rPr lang="en-US" sz="1900" dirty="0" smtClean="0"/>
              <a:t>, </a:t>
            </a:r>
            <a:r>
              <a:rPr lang="tr-TR" sz="1900" dirty="0" smtClean="0"/>
              <a:t>çalışanların teşvik edilmesi ve eğitimi</a:t>
            </a:r>
            <a:endParaRPr lang="en-US" sz="1900" dirty="0" smtClean="0"/>
          </a:p>
          <a:p>
            <a:pPr lvl="1">
              <a:spcBef>
                <a:spcPts val="600"/>
              </a:spcBef>
              <a:spcAft>
                <a:spcPts val="600"/>
              </a:spcAft>
            </a:pPr>
            <a:r>
              <a:rPr lang="en-US" sz="1900" dirty="0"/>
              <a:t>5</a:t>
            </a:r>
            <a:r>
              <a:rPr lang="en-US" sz="1900" dirty="0" smtClean="0"/>
              <a:t>) </a:t>
            </a:r>
            <a:r>
              <a:rPr lang="en-US" sz="1900" dirty="0" err="1"/>
              <a:t>Teknoloji</a:t>
            </a:r>
            <a:r>
              <a:rPr lang="en-US" sz="1900" dirty="0"/>
              <a:t> </a:t>
            </a:r>
            <a:r>
              <a:rPr lang="en-US" sz="1900" dirty="0" err="1"/>
              <a:t>ve</a:t>
            </a:r>
            <a:r>
              <a:rPr lang="en-US" sz="1900" dirty="0"/>
              <a:t> e-</a:t>
            </a:r>
            <a:r>
              <a:rPr lang="en-US" sz="1900" dirty="0" err="1"/>
              <a:t>ticaret</a:t>
            </a:r>
            <a:endParaRPr lang="en-US" sz="1900" dirty="0" smtClean="0"/>
          </a:p>
          <a:p>
            <a:pPr lvl="2">
              <a:spcBef>
                <a:spcPts val="600"/>
              </a:spcBef>
              <a:spcAft>
                <a:spcPts val="600"/>
              </a:spcAft>
            </a:pPr>
            <a:r>
              <a:rPr lang="tr-TR" sz="1900" dirty="0" err="1" smtClean="0"/>
              <a:t>E</a:t>
            </a:r>
            <a:r>
              <a:rPr lang="en-US" sz="1900" dirty="0" err="1" smtClean="0"/>
              <a:t>tkili</a:t>
            </a:r>
            <a:r>
              <a:rPr lang="en-US" sz="1900" dirty="0" smtClean="0"/>
              <a:t> </a:t>
            </a:r>
            <a:r>
              <a:rPr lang="en-US" sz="1900" dirty="0" err="1"/>
              <a:t>seçim</a:t>
            </a:r>
            <a:r>
              <a:rPr lang="en-US" sz="1900" dirty="0"/>
              <a:t>, </a:t>
            </a:r>
            <a:r>
              <a:rPr lang="en-US" sz="1900" dirty="0" err="1" smtClean="0"/>
              <a:t>teknolojilerin</a:t>
            </a:r>
            <a:r>
              <a:rPr lang="tr-TR" sz="1900" dirty="0" smtClean="0"/>
              <a:t> </a:t>
            </a:r>
            <a:r>
              <a:rPr lang="en-US" sz="1900" dirty="0" err="1" smtClean="0"/>
              <a:t>uygulamaya</a:t>
            </a:r>
            <a:r>
              <a:rPr lang="en-US" sz="1900" dirty="0" smtClean="0"/>
              <a:t> </a:t>
            </a:r>
            <a:r>
              <a:rPr lang="en-US" sz="1900" dirty="0" err="1"/>
              <a:t>geçirilmesi</a:t>
            </a:r>
            <a:r>
              <a:rPr lang="en-US" sz="1900" dirty="0"/>
              <a:t> </a:t>
            </a:r>
            <a:r>
              <a:rPr lang="en-US" sz="1900" dirty="0" err="1"/>
              <a:t>ve</a:t>
            </a:r>
            <a:r>
              <a:rPr lang="en-US" sz="1900" dirty="0"/>
              <a:t> </a:t>
            </a:r>
            <a:r>
              <a:rPr lang="en-US" sz="1900" dirty="0" err="1"/>
              <a:t>yönetimi</a:t>
            </a:r>
            <a:endParaRPr lang="en-US" sz="1900" dirty="0"/>
          </a:p>
          <a:p>
            <a:pPr lvl="1">
              <a:spcBef>
                <a:spcPts val="600"/>
              </a:spcBef>
              <a:spcAft>
                <a:spcPts val="600"/>
              </a:spcAft>
            </a:pPr>
            <a:r>
              <a:rPr lang="en-US" sz="1900" dirty="0" smtClean="0"/>
              <a:t>6) </a:t>
            </a:r>
            <a:r>
              <a:rPr lang="en-US" sz="1900" dirty="0" err="1"/>
              <a:t>Müşteri</a:t>
            </a:r>
            <a:r>
              <a:rPr lang="en-US" sz="1900" dirty="0"/>
              <a:t> </a:t>
            </a:r>
            <a:r>
              <a:rPr lang="en-US" sz="1900" dirty="0" err="1"/>
              <a:t>ilişkileri</a:t>
            </a:r>
            <a:r>
              <a:rPr lang="en-US" sz="1900" dirty="0"/>
              <a:t> </a:t>
            </a:r>
            <a:r>
              <a:rPr lang="en-US" sz="1900" dirty="0" err="1" smtClean="0"/>
              <a:t>yönetim</a:t>
            </a:r>
            <a:r>
              <a:rPr lang="tr-TR" sz="1900" dirty="0" smtClean="0"/>
              <a:t>i</a:t>
            </a:r>
            <a:endParaRPr lang="en-US" sz="1900" dirty="0" smtClean="0"/>
          </a:p>
          <a:p>
            <a:pPr lvl="2">
              <a:spcBef>
                <a:spcPts val="600"/>
              </a:spcBef>
              <a:spcAft>
                <a:spcPts val="600"/>
              </a:spcAft>
            </a:pPr>
            <a:r>
              <a:rPr lang="tr-TR" sz="1900" dirty="0" smtClean="0"/>
              <a:t>M</a:t>
            </a:r>
            <a:r>
              <a:rPr lang="en-US" sz="1900" dirty="0" smtClean="0"/>
              <a:t>ü</a:t>
            </a:r>
            <a:r>
              <a:rPr lang="tr-TR" sz="1900" dirty="0" smtClean="0"/>
              <a:t>ş</a:t>
            </a:r>
            <a:r>
              <a:rPr lang="en-US" sz="1900" dirty="0" err="1" smtClean="0"/>
              <a:t>teri</a:t>
            </a:r>
            <a:r>
              <a:rPr lang="en-US" sz="1900" dirty="0" smtClean="0"/>
              <a:t> </a:t>
            </a:r>
            <a:r>
              <a:rPr lang="en-US" sz="1900" dirty="0" err="1" smtClean="0"/>
              <a:t>ili</a:t>
            </a:r>
            <a:r>
              <a:rPr lang="tr-TR" sz="1900" dirty="0" smtClean="0"/>
              <a:t>ş</a:t>
            </a:r>
            <a:r>
              <a:rPr lang="en-US" sz="1900" dirty="0" err="1" smtClean="0"/>
              <a:t>kilerinin</a:t>
            </a:r>
            <a:r>
              <a:rPr lang="en-US" sz="1900" dirty="0" smtClean="0"/>
              <a:t> </a:t>
            </a:r>
            <a:r>
              <a:rPr lang="en-US" sz="1900" dirty="0" err="1" smtClean="0"/>
              <a:t>geli</a:t>
            </a:r>
            <a:r>
              <a:rPr lang="tr-TR" sz="1900" dirty="0" smtClean="0"/>
              <a:t>ş</a:t>
            </a:r>
            <a:r>
              <a:rPr lang="en-US" sz="1900" dirty="0" err="1" smtClean="0"/>
              <a:t>tirilmesi</a:t>
            </a:r>
            <a:r>
              <a:rPr lang="en-US" sz="1900" dirty="0" smtClean="0"/>
              <a:t> </a:t>
            </a:r>
            <a:r>
              <a:rPr lang="en-US" sz="1900" dirty="0" err="1"/>
              <a:t>ve</a:t>
            </a:r>
            <a:r>
              <a:rPr lang="en-US" sz="1900" dirty="0"/>
              <a:t> </a:t>
            </a:r>
            <a:r>
              <a:rPr lang="en-US" sz="1900" dirty="0" err="1"/>
              <a:t>sürekli</a:t>
            </a:r>
            <a:r>
              <a:rPr lang="en-US" sz="1900" dirty="0"/>
              <a:t> </a:t>
            </a:r>
            <a:r>
              <a:rPr lang="en-US" sz="1900" dirty="0" err="1" smtClean="0"/>
              <a:t>olarak</a:t>
            </a:r>
            <a:r>
              <a:rPr lang="tr-TR" sz="1900" dirty="0" smtClean="0"/>
              <a:t> </a:t>
            </a:r>
            <a:r>
              <a:rPr lang="en-US" sz="1900" dirty="0" err="1" smtClean="0"/>
              <a:t>korunması</a:t>
            </a:r>
            <a:endParaRPr lang="en-US" sz="1900" dirty="0"/>
          </a:p>
          <a:p>
            <a:pPr lvl="1">
              <a:spcBef>
                <a:spcPts val="600"/>
              </a:spcBef>
              <a:spcAft>
                <a:spcPts val="600"/>
              </a:spcAft>
            </a:pPr>
            <a:r>
              <a:rPr lang="en-US" sz="1900" dirty="0" smtClean="0"/>
              <a:t>7) Risk </a:t>
            </a:r>
            <a:r>
              <a:rPr lang="en-US" sz="1900" dirty="0" err="1" smtClean="0"/>
              <a:t>yönetimi</a:t>
            </a:r>
            <a:endParaRPr lang="en-US" sz="1900" dirty="0" smtClean="0"/>
          </a:p>
          <a:p>
            <a:pPr lvl="2">
              <a:spcBef>
                <a:spcPts val="600"/>
              </a:spcBef>
              <a:spcAft>
                <a:spcPts val="600"/>
              </a:spcAft>
            </a:pPr>
            <a:r>
              <a:rPr lang="en-US" sz="1900" dirty="0" err="1"/>
              <a:t>risklerin</a:t>
            </a:r>
            <a:r>
              <a:rPr lang="en-US" sz="1900" dirty="0"/>
              <a:t> </a:t>
            </a:r>
            <a:r>
              <a:rPr lang="en-US" sz="1900" dirty="0" err="1"/>
              <a:t>tanımlanması</a:t>
            </a:r>
            <a:r>
              <a:rPr lang="en-US" sz="1900" dirty="0"/>
              <a:t>, </a:t>
            </a:r>
            <a:r>
              <a:rPr lang="en-US" sz="1900" dirty="0" smtClean="0"/>
              <a:t>de</a:t>
            </a:r>
            <a:r>
              <a:rPr lang="tr-TR" sz="1900" dirty="0" smtClean="0"/>
              <a:t>ğ</a:t>
            </a:r>
            <a:r>
              <a:rPr lang="en-US" sz="1900" dirty="0" err="1" smtClean="0"/>
              <a:t>erlendirilmesi</a:t>
            </a:r>
            <a:r>
              <a:rPr lang="en-US" sz="1900" dirty="0" smtClean="0"/>
              <a:t> </a:t>
            </a:r>
            <a:r>
              <a:rPr lang="en-US" sz="1900" dirty="0" err="1"/>
              <a:t>ve</a:t>
            </a:r>
            <a:r>
              <a:rPr lang="en-US" sz="1900" dirty="0"/>
              <a:t> </a:t>
            </a:r>
            <a:r>
              <a:rPr lang="en-US" sz="1900" dirty="0" err="1"/>
              <a:t>bunlara</a:t>
            </a:r>
            <a:r>
              <a:rPr lang="en-US" sz="1900" dirty="0"/>
              <a:t> </a:t>
            </a:r>
            <a:r>
              <a:rPr lang="en-US" sz="1900" dirty="0" err="1" smtClean="0"/>
              <a:t>kar</a:t>
            </a:r>
            <a:r>
              <a:rPr lang="tr-TR" sz="1900" dirty="0" smtClean="0"/>
              <a:t>ş</a:t>
            </a:r>
            <a:r>
              <a:rPr lang="en-US" sz="1900" dirty="0" err="1" smtClean="0"/>
              <a:t>ı</a:t>
            </a:r>
            <a:r>
              <a:rPr lang="en-US" sz="1900" dirty="0" smtClean="0"/>
              <a:t> </a:t>
            </a:r>
            <a:r>
              <a:rPr lang="en-US" sz="1900" dirty="0" err="1" smtClean="0"/>
              <a:t>önlem</a:t>
            </a:r>
            <a:r>
              <a:rPr lang="tr-TR" sz="1900" dirty="0" smtClean="0"/>
              <a:t> </a:t>
            </a:r>
            <a:r>
              <a:rPr lang="en-US" sz="1900" dirty="0" err="1" smtClean="0"/>
              <a:t>alınması</a:t>
            </a:r>
            <a:r>
              <a:rPr lang="en-US" sz="1900" dirty="0" smtClean="0"/>
              <a:t> </a:t>
            </a:r>
            <a:r>
              <a:rPr lang="en-US" sz="1900" dirty="0" err="1"/>
              <a:t>için</a:t>
            </a:r>
            <a:r>
              <a:rPr lang="en-US" sz="1900" dirty="0"/>
              <a:t> </a:t>
            </a:r>
            <a:r>
              <a:rPr lang="en-US" sz="1900" dirty="0" err="1"/>
              <a:t>bir</a:t>
            </a:r>
            <a:r>
              <a:rPr lang="en-US" sz="1900" dirty="0"/>
              <a:t> </a:t>
            </a:r>
            <a:r>
              <a:rPr lang="en-US" sz="1900" dirty="0" err="1"/>
              <a:t>taslak</a:t>
            </a:r>
            <a:endParaRPr lang="en-US" sz="1900" dirty="0"/>
          </a:p>
          <a:p>
            <a:pPr lvl="1">
              <a:spcBef>
                <a:spcPts val="600"/>
              </a:spcBef>
              <a:spcAft>
                <a:spcPts val="600"/>
              </a:spcAft>
            </a:pPr>
            <a:r>
              <a:rPr lang="en-US" sz="1900" dirty="0" smtClean="0"/>
              <a:t>8) </a:t>
            </a:r>
            <a:r>
              <a:rPr lang="en-US" sz="1900" dirty="0" err="1"/>
              <a:t>Haleflik</a:t>
            </a:r>
            <a:r>
              <a:rPr lang="en-US" sz="1900" dirty="0"/>
              <a:t> </a:t>
            </a:r>
            <a:r>
              <a:rPr lang="en-US" sz="1900" dirty="0" err="1"/>
              <a:t>planlaması</a:t>
            </a:r>
            <a:endParaRPr lang="en-US" sz="1900" dirty="0"/>
          </a:p>
          <a:p>
            <a:pPr lvl="2">
              <a:spcBef>
                <a:spcPts val="600"/>
              </a:spcBef>
              <a:spcAft>
                <a:spcPts val="600"/>
              </a:spcAft>
            </a:pPr>
            <a:r>
              <a:rPr lang="en-US" sz="1900" dirty="0" err="1" smtClean="0"/>
              <a:t>Degerlendirme</a:t>
            </a:r>
            <a:r>
              <a:rPr lang="tr-TR" sz="1900" dirty="0" smtClean="0"/>
              <a:t> </a:t>
            </a:r>
            <a:r>
              <a:rPr lang="en-US" sz="1900" dirty="0" err="1" smtClean="0"/>
              <a:t>ve</a:t>
            </a:r>
            <a:r>
              <a:rPr lang="en-US" sz="1900" dirty="0" smtClean="0"/>
              <a:t> </a:t>
            </a:r>
            <a:r>
              <a:rPr lang="en-US" sz="1900" dirty="0" err="1" smtClean="0"/>
              <a:t>fiyatlandırma</a:t>
            </a:r>
            <a:r>
              <a:rPr lang="tr-TR" sz="1900" dirty="0" smtClean="0"/>
              <a:t>,</a:t>
            </a:r>
            <a:r>
              <a:rPr lang="en-US" sz="1900" dirty="0" smtClean="0"/>
              <a:t> </a:t>
            </a:r>
            <a:r>
              <a:rPr lang="en-US" sz="1900" dirty="0" err="1"/>
              <a:t>konsolidasyon</a:t>
            </a:r>
            <a:r>
              <a:rPr lang="en-US" sz="1900" dirty="0"/>
              <a:t> </a:t>
            </a:r>
            <a:r>
              <a:rPr lang="en-US" sz="1900" dirty="0" err="1"/>
              <a:t>seçenekleri</a:t>
            </a:r>
            <a:r>
              <a:rPr lang="en-US" sz="1900" dirty="0"/>
              <a:t>, </a:t>
            </a:r>
            <a:r>
              <a:rPr lang="en-US" sz="1900" dirty="0" err="1" smtClean="0"/>
              <a:t>iç</a:t>
            </a:r>
            <a:r>
              <a:rPr lang="en-US" sz="1900" dirty="0" smtClean="0"/>
              <a:t> </a:t>
            </a:r>
            <a:r>
              <a:rPr lang="en-US" sz="1900" dirty="0" err="1"/>
              <a:t>ve</a:t>
            </a:r>
            <a:r>
              <a:rPr lang="en-US" sz="1900" dirty="0"/>
              <a:t> </a:t>
            </a:r>
            <a:r>
              <a:rPr lang="en-US" sz="1900" dirty="0" smtClean="0"/>
              <a:t>dı</a:t>
            </a:r>
            <a:r>
              <a:rPr lang="tr-TR" sz="1900" dirty="0" smtClean="0"/>
              <a:t>ş</a:t>
            </a:r>
            <a:r>
              <a:rPr lang="en-US" sz="1900" dirty="0" smtClean="0"/>
              <a:t> </a:t>
            </a:r>
            <a:r>
              <a:rPr lang="en-US" sz="1900" dirty="0"/>
              <a:t>satın </a:t>
            </a:r>
            <a:r>
              <a:rPr lang="en-US" sz="1900" dirty="0" err="1"/>
              <a:t>almalar</a:t>
            </a:r>
            <a:endParaRPr lang="en-US" sz="1900" dirty="0" smtClean="0"/>
          </a:p>
        </p:txBody>
      </p:sp>
    </p:spTree>
    <p:extLst>
      <p:ext uri="{BB962C8B-B14F-4D97-AF65-F5344CB8AC3E}">
        <p14:creationId xmlns:p14="http://schemas.microsoft.com/office/powerpoint/2010/main" val="3144194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77200" cy="609600"/>
          </a:xfrm>
        </p:spPr>
        <p:txBody>
          <a:bodyPr/>
          <a:lstStyle/>
          <a:p>
            <a:r>
              <a:rPr lang="tr-TR" dirty="0"/>
              <a:t>SMP’ler İçin </a:t>
            </a:r>
            <a:r>
              <a:rPr lang="tr-TR" dirty="0" smtClean="0"/>
              <a:t>Anlamı - </a:t>
            </a:r>
            <a:r>
              <a:rPr lang="tr-TR" dirty="0"/>
              <a:t>Yönetimi </a:t>
            </a:r>
            <a:r>
              <a:rPr lang="tr-TR" dirty="0" smtClean="0"/>
              <a:t>Kılavuzu I</a:t>
            </a:r>
            <a:endParaRPr lang="en-US" dirty="0"/>
          </a:p>
        </p:txBody>
      </p:sp>
      <p:sp>
        <p:nvSpPr>
          <p:cNvPr id="3" name="Content Placeholder 2"/>
          <p:cNvSpPr>
            <a:spLocks noGrp="1"/>
          </p:cNvSpPr>
          <p:nvPr>
            <p:ph idx="1"/>
          </p:nvPr>
        </p:nvSpPr>
        <p:spPr>
          <a:xfrm>
            <a:off x="304800" y="1325880"/>
            <a:ext cx="8534400" cy="4663440"/>
          </a:xfrm>
        </p:spPr>
        <p:txBody>
          <a:bodyPr/>
          <a:lstStyle/>
          <a:p>
            <a:pPr>
              <a:spcBef>
                <a:spcPts val="600"/>
              </a:spcBef>
              <a:spcAft>
                <a:spcPts val="600"/>
              </a:spcAft>
            </a:pPr>
            <a:r>
              <a:rPr lang="tr-TR" dirty="0" smtClean="0"/>
              <a:t>Uzmanlaşma</a:t>
            </a:r>
            <a:endParaRPr lang="en-US" dirty="0" smtClean="0"/>
          </a:p>
          <a:p>
            <a:pPr lvl="1">
              <a:spcBef>
                <a:spcPts val="600"/>
              </a:spcBef>
              <a:spcAft>
                <a:spcPts val="600"/>
              </a:spcAft>
            </a:pPr>
            <a:r>
              <a:rPr lang="tr-TR" sz="2000" dirty="0" smtClean="0"/>
              <a:t>Yeni hizmetler sunmak ve pazarlamak için kapasitenin geliştirilmesi</a:t>
            </a:r>
            <a:endParaRPr lang="en-US" sz="2000" dirty="0" smtClean="0"/>
          </a:p>
          <a:p>
            <a:pPr lvl="1">
              <a:spcBef>
                <a:spcPts val="600"/>
              </a:spcBef>
              <a:spcAft>
                <a:spcPts val="600"/>
              </a:spcAft>
            </a:pPr>
            <a:r>
              <a:rPr lang="tr-TR" sz="2000" dirty="0" smtClean="0"/>
              <a:t>Şirketin teknik veya endüstri donanımının yüksek olduğu alanların seçilmesi</a:t>
            </a:r>
            <a:r>
              <a:rPr lang="en-US" sz="2000" dirty="0" smtClean="0"/>
              <a:t> </a:t>
            </a:r>
          </a:p>
          <a:p>
            <a:pPr lvl="1">
              <a:spcBef>
                <a:spcPts val="600"/>
              </a:spcBef>
              <a:spcAft>
                <a:spcPts val="600"/>
              </a:spcAft>
            </a:pPr>
            <a:r>
              <a:rPr lang="tr-TR" dirty="0" smtClean="0"/>
              <a:t>Üretim ve p</a:t>
            </a:r>
            <a:r>
              <a:rPr lang="tr-TR" sz="2000" dirty="0" smtClean="0"/>
              <a:t>azarlama giderlerini karşılayabilecek kadar büyük ve kârlı bir alan seçilmesi</a:t>
            </a:r>
            <a:r>
              <a:rPr lang="en-US" sz="2000" dirty="0" smtClean="0"/>
              <a:t> </a:t>
            </a:r>
            <a:endParaRPr lang="tr-TR" dirty="0"/>
          </a:p>
          <a:p>
            <a:pPr lvl="1">
              <a:spcBef>
                <a:spcPts val="600"/>
              </a:spcBef>
              <a:spcAft>
                <a:spcPts val="600"/>
              </a:spcAft>
            </a:pPr>
            <a:endParaRPr lang="en-US" sz="2000" dirty="0"/>
          </a:p>
          <a:p>
            <a:pPr>
              <a:spcBef>
                <a:spcPts val="600"/>
              </a:spcBef>
              <a:spcAft>
                <a:spcPts val="600"/>
              </a:spcAft>
            </a:pPr>
            <a:r>
              <a:rPr lang="tr-TR" dirty="0" smtClean="0"/>
              <a:t>Networklere </a:t>
            </a:r>
            <a:r>
              <a:rPr lang="tr-TR" dirty="0" smtClean="0"/>
              <a:t>dahil olma</a:t>
            </a:r>
            <a:endParaRPr lang="en-US" dirty="0" smtClean="0"/>
          </a:p>
          <a:p>
            <a:pPr lvl="1">
              <a:spcBef>
                <a:spcPts val="600"/>
              </a:spcBef>
              <a:spcAft>
                <a:spcPts val="600"/>
              </a:spcAft>
            </a:pPr>
            <a:r>
              <a:rPr lang="tr-TR" sz="2000" dirty="0" smtClean="0"/>
              <a:t>Diğer mesleklerle birlik veya ağ kurulması</a:t>
            </a:r>
            <a:endParaRPr lang="en-US" sz="2000" dirty="0" smtClean="0"/>
          </a:p>
          <a:p>
            <a:pPr lvl="1">
              <a:spcBef>
                <a:spcPts val="600"/>
              </a:spcBef>
              <a:spcAft>
                <a:spcPts val="600"/>
              </a:spcAft>
            </a:pPr>
            <a:endParaRPr lang="en-US" dirty="0" smtClean="0"/>
          </a:p>
          <a:p>
            <a:pPr lvl="1">
              <a:spcBef>
                <a:spcPts val="600"/>
              </a:spcBef>
              <a:spcAft>
                <a:spcPts val="600"/>
              </a:spcAft>
            </a:pPr>
            <a:endParaRPr lang="en-US" sz="2000" dirty="0" smtClean="0"/>
          </a:p>
          <a:p>
            <a:pPr lvl="1">
              <a:spcBef>
                <a:spcPts val="600"/>
              </a:spcBef>
              <a:spcAft>
                <a:spcPts val="600"/>
              </a:spcAft>
            </a:pPr>
            <a:endParaRPr lang="en-US" sz="2000" dirty="0" smtClean="0"/>
          </a:p>
          <a:p>
            <a:pPr marL="457200" lvl="1" indent="0">
              <a:spcBef>
                <a:spcPts val="600"/>
              </a:spcBef>
              <a:spcAft>
                <a:spcPts val="600"/>
              </a:spcAft>
              <a:buNone/>
            </a:pPr>
            <a:endParaRPr lang="en-US" sz="2000" dirty="0" smtClean="0"/>
          </a:p>
        </p:txBody>
      </p:sp>
    </p:spTree>
    <p:extLst>
      <p:ext uri="{BB962C8B-B14F-4D97-AF65-F5344CB8AC3E}">
        <p14:creationId xmlns:p14="http://schemas.microsoft.com/office/powerpoint/2010/main" val="828193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SMP’ler İçin Anlamı - Yönetimi Kılavuzu </a:t>
            </a:r>
            <a:r>
              <a:rPr lang="tr-TR" dirty="0" smtClean="0"/>
              <a:t>II</a:t>
            </a:r>
            <a:endParaRPr lang="en-US" dirty="0"/>
          </a:p>
        </p:txBody>
      </p:sp>
      <p:sp>
        <p:nvSpPr>
          <p:cNvPr id="3" name="Content Placeholder 2"/>
          <p:cNvSpPr>
            <a:spLocks noGrp="1"/>
          </p:cNvSpPr>
          <p:nvPr>
            <p:ph idx="1"/>
          </p:nvPr>
        </p:nvSpPr>
        <p:spPr>
          <a:xfrm>
            <a:off x="381000" y="1371600"/>
            <a:ext cx="8458200" cy="4572000"/>
          </a:xfrm>
        </p:spPr>
        <p:txBody>
          <a:bodyPr/>
          <a:lstStyle/>
          <a:p>
            <a:pPr>
              <a:spcBef>
                <a:spcPts val="600"/>
              </a:spcBef>
              <a:spcAft>
                <a:spcPts val="600"/>
              </a:spcAft>
            </a:pPr>
            <a:r>
              <a:rPr lang="tr-TR" dirty="0" smtClean="0"/>
              <a:t>Fiyatlandırma</a:t>
            </a:r>
            <a:endParaRPr lang="en-US" dirty="0" smtClean="0"/>
          </a:p>
          <a:p>
            <a:pPr lvl="1">
              <a:spcBef>
                <a:spcPts val="600"/>
              </a:spcBef>
              <a:spcAft>
                <a:spcPts val="600"/>
              </a:spcAft>
            </a:pPr>
            <a:r>
              <a:rPr lang="tr-TR" dirty="0" smtClean="0"/>
              <a:t>Değer Fiyatlamasını benimsemeyi düşünün</a:t>
            </a:r>
            <a:r>
              <a:rPr lang="en-US" sz="2000" dirty="0" smtClean="0"/>
              <a:t>– </a:t>
            </a:r>
            <a:r>
              <a:rPr lang="tr-TR" sz="2000" dirty="0" smtClean="0"/>
              <a:t>Anket k</a:t>
            </a:r>
            <a:r>
              <a:rPr lang="tr-TR" dirty="0" smtClean="0"/>
              <a:t>atılımcılarının %</a:t>
            </a:r>
            <a:r>
              <a:rPr lang="en-US" sz="2000" dirty="0" smtClean="0"/>
              <a:t>77</a:t>
            </a:r>
            <a:r>
              <a:rPr lang="tr-TR" sz="2000" dirty="0" smtClean="0"/>
              <a:t>’si</a:t>
            </a:r>
            <a:r>
              <a:rPr lang="en-US" sz="2000" dirty="0" smtClean="0"/>
              <a:t> </a:t>
            </a:r>
            <a:r>
              <a:rPr lang="tr-TR" sz="2000" dirty="0" smtClean="0"/>
              <a:t>bunun geleceğin fiyatlandırma stratejisi olduğunu düşünüyor</a:t>
            </a:r>
            <a:endParaRPr lang="en-US" sz="2000" dirty="0" smtClean="0"/>
          </a:p>
          <a:p>
            <a:pPr>
              <a:spcBef>
                <a:spcPts val="600"/>
              </a:spcBef>
              <a:spcAft>
                <a:spcPts val="600"/>
              </a:spcAft>
            </a:pPr>
            <a:r>
              <a:rPr lang="tr-TR" dirty="0" smtClean="0"/>
              <a:t>İnsanlara yatırım</a:t>
            </a:r>
            <a:endParaRPr lang="en-US" dirty="0"/>
          </a:p>
          <a:p>
            <a:pPr lvl="1">
              <a:spcBef>
                <a:spcPts val="600"/>
              </a:spcBef>
              <a:spcAft>
                <a:spcPts val="600"/>
              </a:spcAft>
            </a:pPr>
            <a:r>
              <a:rPr lang="tr-TR" sz="2000" dirty="0" smtClean="0"/>
              <a:t>Teknik ve iletişim becerilerini geliştirin </a:t>
            </a:r>
            <a:r>
              <a:rPr lang="en-US" sz="2000" dirty="0" smtClean="0"/>
              <a:t>(</a:t>
            </a:r>
            <a:r>
              <a:rPr lang="tr-TR" sz="2000" dirty="0" smtClean="0"/>
              <a:t>pazarlama</a:t>
            </a:r>
            <a:r>
              <a:rPr lang="en-US" sz="2000" dirty="0" smtClean="0"/>
              <a:t>, s</a:t>
            </a:r>
            <a:r>
              <a:rPr lang="tr-TR" sz="2000" dirty="0" smtClean="0"/>
              <a:t>atış</a:t>
            </a:r>
            <a:r>
              <a:rPr lang="en-US" sz="2000" dirty="0" smtClean="0"/>
              <a:t>, </a:t>
            </a:r>
            <a:r>
              <a:rPr lang="tr-TR" sz="2000" dirty="0" smtClean="0"/>
              <a:t>pazarlık etme</a:t>
            </a:r>
            <a:r>
              <a:rPr lang="en-US" sz="2000" dirty="0" smtClean="0"/>
              <a:t>, </a:t>
            </a:r>
            <a:r>
              <a:rPr lang="tr-TR" sz="2000" dirty="0" smtClean="0"/>
              <a:t>vs</a:t>
            </a:r>
            <a:r>
              <a:rPr lang="en-US" sz="2000" dirty="0" smtClean="0"/>
              <a:t>.)</a:t>
            </a:r>
          </a:p>
          <a:p>
            <a:pPr>
              <a:spcBef>
                <a:spcPts val="600"/>
              </a:spcBef>
              <a:spcAft>
                <a:spcPts val="600"/>
              </a:spcAft>
            </a:pPr>
            <a:r>
              <a:rPr lang="tr-TR" dirty="0" smtClean="0"/>
              <a:t>Pazarlama</a:t>
            </a:r>
            <a:endParaRPr lang="en-US" dirty="0"/>
          </a:p>
          <a:p>
            <a:pPr lvl="1">
              <a:spcBef>
                <a:spcPts val="600"/>
              </a:spcBef>
              <a:spcAft>
                <a:spcPts val="600"/>
              </a:spcAft>
            </a:pPr>
            <a:r>
              <a:rPr lang="tr-TR" sz="2000" dirty="0" smtClean="0"/>
              <a:t>Sosyal medyayı kullanın </a:t>
            </a:r>
            <a:r>
              <a:rPr lang="en-US" sz="2000" dirty="0" smtClean="0"/>
              <a:t>(</a:t>
            </a:r>
            <a:r>
              <a:rPr lang="tr-TR" sz="2000" dirty="0" smtClean="0"/>
              <a:t>ör:</a:t>
            </a:r>
            <a:r>
              <a:rPr lang="en-US" sz="2000" dirty="0" smtClean="0"/>
              <a:t> </a:t>
            </a:r>
            <a:r>
              <a:rPr lang="en-US" sz="2000" dirty="0"/>
              <a:t>Twitter, Facebook, LinkedIn)</a:t>
            </a:r>
          </a:p>
          <a:p>
            <a:pPr marL="457200" lvl="1" indent="0">
              <a:spcBef>
                <a:spcPts val="600"/>
              </a:spcBef>
              <a:spcAft>
                <a:spcPts val="600"/>
              </a:spcAft>
              <a:buNone/>
            </a:pPr>
            <a:endParaRPr lang="en-US" sz="2000" dirty="0"/>
          </a:p>
          <a:p>
            <a:pPr lvl="1">
              <a:spcBef>
                <a:spcPts val="600"/>
              </a:spcBef>
              <a:spcAft>
                <a:spcPts val="600"/>
              </a:spcAft>
            </a:pPr>
            <a:endParaRPr lang="en-US" sz="2000" dirty="0" smtClean="0"/>
          </a:p>
        </p:txBody>
      </p:sp>
    </p:spTree>
    <p:extLst>
      <p:ext uri="{BB962C8B-B14F-4D97-AF65-F5344CB8AC3E}">
        <p14:creationId xmlns:p14="http://schemas.microsoft.com/office/powerpoint/2010/main" val="1329283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p:cNvSpPr>
            <a:spLocks noGrp="1"/>
          </p:cNvSpPr>
          <p:nvPr>
            <p:ph idx="1"/>
          </p:nvPr>
        </p:nvSpPr>
        <p:spPr>
          <a:xfrm>
            <a:off x="228600" y="1524000"/>
            <a:ext cx="8610600" cy="4114800"/>
          </a:xfrm>
        </p:spPr>
        <p:txBody>
          <a:bodyPr/>
          <a:lstStyle/>
          <a:p>
            <a:pPr marL="0" indent="0">
              <a:buNone/>
            </a:pPr>
            <a:r>
              <a:rPr lang="tr-TR" b="1" dirty="0" smtClean="0"/>
              <a:t>Fırsat, Tehdit ve Zorluk</a:t>
            </a:r>
            <a:endParaRPr lang="en-US" b="1" dirty="0" smtClean="0"/>
          </a:p>
          <a:p>
            <a:endParaRPr lang="en-US" dirty="0"/>
          </a:p>
          <a:p>
            <a:r>
              <a:rPr lang="tr-TR" dirty="0" smtClean="0"/>
              <a:t>Teknoloji muhasebedeki değişimin bir adımıdır</a:t>
            </a:r>
            <a:endParaRPr lang="en-US" dirty="0" smtClean="0"/>
          </a:p>
          <a:p>
            <a:r>
              <a:rPr lang="tr-TR" dirty="0" smtClean="0"/>
              <a:t>Teknoloji</a:t>
            </a:r>
            <a:r>
              <a:rPr lang="it-IT" dirty="0" smtClean="0"/>
              <a:t> = </a:t>
            </a:r>
            <a:r>
              <a:rPr lang="tr-TR" b="1" dirty="0" smtClean="0"/>
              <a:t>fırsat</a:t>
            </a:r>
            <a:r>
              <a:rPr lang="it-IT" dirty="0" smtClean="0"/>
              <a:t> – </a:t>
            </a:r>
            <a:r>
              <a:rPr lang="tr-TR" dirty="0" smtClean="0"/>
              <a:t>mesleğin geleceği</a:t>
            </a:r>
            <a:endParaRPr lang="it-IT" dirty="0" smtClean="0"/>
          </a:p>
          <a:p>
            <a:pPr lvl="1"/>
            <a:r>
              <a:rPr lang="tr-TR" dirty="0" smtClean="0"/>
              <a:t>Bulut yazılım işlemleri maliyetleri düşürebilir</a:t>
            </a:r>
            <a:r>
              <a:rPr lang="it-IT" dirty="0" smtClean="0"/>
              <a:t> </a:t>
            </a:r>
            <a:r>
              <a:rPr lang="tr-TR" dirty="0" smtClean="0"/>
              <a:t>ve çabukluk kazandırabilir</a:t>
            </a:r>
            <a:endParaRPr lang="it-IT" dirty="0" smtClean="0"/>
          </a:p>
          <a:p>
            <a:r>
              <a:rPr lang="tr-TR" dirty="0" smtClean="0"/>
              <a:t>Teknoloji</a:t>
            </a:r>
            <a:r>
              <a:rPr lang="it-IT" dirty="0" smtClean="0"/>
              <a:t> = </a:t>
            </a:r>
            <a:r>
              <a:rPr lang="it-IT" b="1" dirty="0" smtClean="0"/>
              <a:t>t</a:t>
            </a:r>
            <a:r>
              <a:rPr lang="tr-TR" b="1" dirty="0" smtClean="0"/>
              <a:t>ehdit</a:t>
            </a:r>
            <a:r>
              <a:rPr lang="it-IT" dirty="0" smtClean="0"/>
              <a:t> – </a:t>
            </a:r>
            <a:r>
              <a:rPr lang="tr-TR" dirty="0" smtClean="0"/>
              <a:t>metalaştırma</a:t>
            </a:r>
            <a:endParaRPr lang="tr-TR" dirty="0"/>
          </a:p>
          <a:p>
            <a:r>
              <a:rPr lang="tr-TR" b="1" dirty="0" smtClean="0"/>
              <a:t>Zorluk,</a:t>
            </a:r>
            <a:r>
              <a:rPr lang="it-IT" dirty="0" smtClean="0"/>
              <a:t> </a:t>
            </a:r>
            <a:r>
              <a:rPr lang="tr-TR" dirty="0" smtClean="0"/>
              <a:t>teknolojik değişimlerin nasıl uygulanabileceği</a:t>
            </a:r>
            <a:endParaRPr lang="it-IT" dirty="0" smtClean="0"/>
          </a:p>
          <a:p>
            <a:pPr lvl="1"/>
            <a:r>
              <a:rPr lang="tr-TR" dirty="0" smtClean="0"/>
              <a:t>Siber-güvenlik çekinceleri</a:t>
            </a:r>
            <a:endParaRPr lang="it-IT" dirty="0" smtClean="0"/>
          </a:p>
        </p:txBody>
      </p:sp>
      <p:sp>
        <p:nvSpPr>
          <p:cNvPr id="26626" name="Title 6"/>
          <p:cNvSpPr>
            <a:spLocks noGrp="1"/>
          </p:cNvSpPr>
          <p:nvPr>
            <p:ph type="title"/>
          </p:nvPr>
        </p:nvSpPr>
        <p:spPr/>
        <p:txBody>
          <a:bodyPr/>
          <a:lstStyle/>
          <a:p>
            <a:r>
              <a:rPr lang="tr-TR" dirty="0"/>
              <a:t>Teknolojik Gelişmeler </a:t>
            </a:r>
            <a:r>
              <a:rPr lang="tr-TR" dirty="0" smtClean="0"/>
              <a:t>I</a:t>
            </a:r>
            <a:endParaRPr lang="en-US" dirty="0"/>
          </a:p>
        </p:txBody>
      </p:sp>
    </p:spTree>
    <p:extLst>
      <p:ext uri="{BB962C8B-B14F-4D97-AF65-F5344CB8AC3E}">
        <p14:creationId xmlns:p14="http://schemas.microsoft.com/office/powerpoint/2010/main" val="278574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p:cNvSpPr>
            <a:spLocks noGrp="1"/>
          </p:cNvSpPr>
          <p:nvPr>
            <p:ph idx="1"/>
          </p:nvPr>
        </p:nvSpPr>
        <p:spPr/>
        <p:txBody>
          <a:bodyPr/>
          <a:lstStyle/>
          <a:p>
            <a:pPr marL="0" indent="0">
              <a:buNone/>
            </a:pPr>
            <a:r>
              <a:rPr lang="tr-TR" b="1" dirty="0" smtClean="0"/>
              <a:t>Teknolojik Gelişmelerin Getirdiği Fırsatlar</a:t>
            </a:r>
            <a:endParaRPr lang="it-IT" b="1" dirty="0" smtClean="0"/>
          </a:p>
          <a:p>
            <a:endParaRPr lang="it-IT" dirty="0"/>
          </a:p>
          <a:p>
            <a:r>
              <a:rPr lang="tr-TR" dirty="0" smtClean="0"/>
              <a:t>Muhasebe hizmetini kârlı bir şekilde dışarıdan alabilmek</a:t>
            </a:r>
            <a:endParaRPr lang="it-IT" dirty="0" smtClean="0"/>
          </a:p>
          <a:p>
            <a:r>
              <a:rPr lang="tr-TR" dirty="0" smtClean="0"/>
              <a:t>Coğrafi kapsamı genişletebilmek</a:t>
            </a:r>
            <a:endParaRPr lang="it-IT" dirty="0" smtClean="0"/>
          </a:p>
          <a:p>
            <a:r>
              <a:rPr lang="tr-TR" dirty="0" smtClean="0"/>
              <a:t>Gerçek zamanlı rapor alabilmek</a:t>
            </a:r>
            <a:endParaRPr lang="it-IT" dirty="0"/>
          </a:p>
          <a:p>
            <a:r>
              <a:rPr lang="tr-TR" dirty="0" smtClean="0"/>
              <a:t>Analiz ve danışmanlık için zaman ve kaynak ayırabilmek</a:t>
            </a:r>
            <a:r>
              <a:rPr lang="it-IT" dirty="0" smtClean="0"/>
              <a:t> </a:t>
            </a:r>
          </a:p>
          <a:p>
            <a:r>
              <a:rPr lang="tr-TR" dirty="0" smtClean="0"/>
              <a:t>Hızlı değişim ve artan karmaşıklık, muhasebe hizmetini dışarıdan almaya talebi artırıyor.</a:t>
            </a:r>
            <a:endParaRPr lang="it-IT" dirty="0" smtClean="0"/>
          </a:p>
        </p:txBody>
      </p:sp>
      <p:sp>
        <p:nvSpPr>
          <p:cNvPr id="26626" name="Title 6"/>
          <p:cNvSpPr>
            <a:spLocks noGrp="1"/>
          </p:cNvSpPr>
          <p:nvPr>
            <p:ph type="title"/>
          </p:nvPr>
        </p:nvSpPr>
        <p:spPr/>
        <p:txBody>
          <a:bodyPr/>
          <a:lstStyle/>
          <a:p>
            <a:r>
              <a:rPr lang="tr-TR" dirty="0" smtClean="0"/>
              <a:t>Teknolojik Gelişmeler I</a:t>
            </a:r>
            <a:r>
              <a:rPr lang="en-US" dirty="0" smtClean="0"/>
              <a:t>I</a:t>
            </a:r>
            <a:endParaRPr lang="en-US" dirty="0"/>
          </a:p>
        </p:txBody>
      </p:sp>
    </p:spTree>
    <p:extLst>
      <p:ext uri="{BB962C8B-B14F-4D97-AF65-F5344CB8AC3E}">
        <p14:creationId xmlns:p14="http://schemas.microsoft.com/office/powerpoint/2010/main" val="3854049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8601" y="1371600"/>
            <a:ext cx="2819399" cy="4343400"/>
          </a:xfrm>
          <a:prstGeom prst="rect">
            <a:avLst/>
          </a:prstGeom>
        </p:spPr>
      </p:pic>
      <p:sp>
        <p:nvSpPr>
          <p:cNvPr id="6" name="Subtitle 5"/>
          <p:cNvSpPr>
            <a:spLocks noGrp="1"/>
          </p:cNvSpPr>
          <p:nvPr>
            <p:ph type="subTitle" idx="10"/>
          </p:nvPr>
        </p:nvSpPr>
        <p:spPr/>
        <p:txBody>
          <a:bodyPr/>
          <a:lstStyle/>
          <a:p>
            <a:endParaRPr lang="en-US" dirty="0"/>
          </a:p>
        </p:txBody>
      </p:sp>
      <p:sp>
        <p:nvSpPr>
          <p:cNvPr id="2" name="Title 1"/>
          <p:cNvSpPr>
            <a:spLocks noGrp="1"/>
          </p:cNvSpPr>
          <p:nvPr>
            <p:ph type="title"/>
          </p:nvPr>
        </p:nvSpPr>
        <p:spPr>
          <a:xfrm>
            <a:off x="381000" y="457200"/>
            <a:ext cx="7543800" cy="533400"/>
          </a:xfrm>
        </p:spPr>
        <p:txBody>
          <a:bodyPr/>
          <a:lstStyle/>
          <a:p>
            <a:r>
              <a:rPr lang="tr-TR" sz="2800" dirty="0" smtClean="0"/>
              <a:t>Haksız Rekabette Mücadele İçin Öneri:</a:t>
            </a:r>
            <a:br>
              <a:rPr lang="tr-TR" sz="2800" dirty="0" smtClean="0"/>
            </a:br>
            <a:r>
              <a:rPr lang="tr-TR" sz="2800" dirty="0" smtClean="0"/>
              <a:t>Kırık Cam Teorisi</a:t>
            </a:r>
            <a:endParaRPr lang="en-US" sz="2800" dirty="0"/>
          </a:p>
        </p:txBody>
      </p:sp>
      <p:pic>
        <p:nvPicPr>
          <p:cNvPr id="7" name="Picture 6"/>
          <p:cNvPicPr>
            <a:picLocks noChangeAspect="1"/>
          </p:cNvPicPr>
          <p:nvPr/>
        </p:nvPicPr>
        <p:blipFill>
          <a:blip r:embed="rId4"/>
          <a:stretch>
            <a:fillRect/>
          </a:stretch>
        </p:blipFill>
        <p:spPr>
          <a:xfrm>
            <a:off x="3048000" y="1371600"/>
            <a:ext cx="2647951" cy="4343400"/>
          </a:xfrm>
          <a:prstGeom prst="rect">
            <a:avLst/>
          </a:prstGeom>
        </p:spPr>
      </p:pic>
      <p:sp>
        <p:nvSpPr>
          <p:cNvPr id="8" name="Rectangle 7"/>
          <p:cNvSpPr/>
          <p:nvPr/>
        </p:nvSpPr>
        <p:spPr>
          <a:xfrm>
            <a:off x="5695950" y="1295400"/>
            <a:ext cx="3448049" cy="4524315"/>
          </a:xfrm>
          <a:prstGeom prst="rect">
            <a:avLst/>
          </a:prstGeom>
        </p:spPr>
        <p:txBody>
          <a:bodyPr wrap="square">
            <a:spAutoFit/>
          </a:bodyPr>
          <a:lstStyle/>
          <a:p>
            <a:r>
              <a:rPr lang="tr-TR" dirty="0" smtClean="0"/>
              <a:t>1994-2001 New York Belediye Başkanı Rudolf William Louis GUILIANI: </a:t>
            </a:r>
          </a:p>
          <a:p>
            <a:r>
              <a:rPr lang="tr-TR" dirty="0" smtClean="0">
                <a:solidFill>
                  <a:srgbClr val="D56229"/>
                </a:solidFill>
              </a:rPr>
              <a:t>HİÇ BİR SUÇ CEZASIZ BIRAKILMAMALIDIR;</a:t>
            </a:r>
          </a:p>
          <a:p>
            <a:r>
              <a:rPr lang="tr-TR" dirty="0" smtClean="0">
                <a:solidFill>
                  <a:srgbClr val="D56229"/>
                </a:solidFill>
              </a:rPr>
              <a:t>AMA HİÇBİR CEZA DA ADALETSİZ OLMAMALIDIR.</a:t>
            </a:r>
          </a:p>
          <a:p>
            <a:r>
              <a:rPr lang="tr-TR" dirty="0" smtClean="0">
                <a:solidFill>
                  <a:srgbClr val="D56229"/>
                </a:solidFill>
              </a:rPr>
              <a:t>ADALETSİZLİK SUÇLARIN EN BÜYÜĞÜDÜR</a:t>
            </a:r>
            <a:endParaRPr lang="en-US" dirty="0">
              <a:solidFill>
                <a:srgbClr val="D56229"/>
              </a:solidFill>
            </a:endParaRPr>
          </a:p>
        </p:txBody>
      </p:sp>
    </p:spTree>
    <p:extLst>
      <p:ext uri="{BB962C8B-B14F-4D97-AF65-F5344CB8AC3E}">
        <p14:creationId xmlns:p14="http://schemas.microsoft.com/office/powerpoint/2010/main" val="2103641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94501"/>
            <a:ext cx="8686800" cy="4084320"/>
          </a:xfrm>
        </p:spPr>
        <p:txBody>
          <a:bodyPr/>
          <a:lstStyle/>
          <a:p>
            <a:pPr>
              <a:lnSpc>
                <a:spcPct val="150000"/>
              </a:lnSpc>
            </a:pPr>
            <a:r>
              <a:rPr lang="en-CA" dirty="0"/>
              <a:t>IFAC SMP </a:t>
            </a:r>
            <a:r>
              <a:rPr lang="tr-TR" dirty="0" smtClean="0"/>
              <a:t>Komitesi</a:t>
            </a:r>
            <a:r>
              <a:rPr lang="en-CA" dirty="0" smtClean="0"/>
              <a:t>: </a:t>
            </a:r>
            <a:r>
              <a:rPr lang="en-CA" dirty="0">
                <a:hlinkClick r:id="rId3"/>
              </a:rPr>
              <a:t>www.ifac.org/SMP</a:t>
            </a:r>
            <a:r>
              <a:rPr lang="en-CA" dirty="0"/>
              <a:t> </a:t>
            </a:r>
          </a:p>
          <a:p>
            <a:pPr>
              <a:lnSpc>
                <a:spcPct val="150000"/>
              </a:lnSpc>
            </a:pPr>
            <a:r>
              <a:rPr lang="tr-TR" dirty="0" smtClean="0"/>
              <a:t>Bizi </a:t>
            </a:r>
            <a:r>
              <a:rPr lang="en-US" dirty="0" smtClean="0">
                <a:hlinkClick r:id="rId4"/>
              </a:rPr>
              <a:t>Twitter</a:t>
            </a:r>
            <a:r>
              <a:rPr lang="tr-TR" dirty="0" smtClean="0"/>
              <a:t>’da takip edin</a:t>
            </a:r>
            <a:r>
              <a:rPr lang="en-US" dirty="0" smtClean="0"/>
              <a:t>: </a:t>
            </a:r>
            <a:r>
              <a:rPr lang="en-US" dirty="0"/>
              <a:t>IFAC_SMP</a:t>
            </a:r>
          </a:p>
          <a:p>
            <a:pPr>
              <a:lnSpc>
                <a:spcPct val="150000"/>
              </a:lnSpc>
            </a:pPr>
            <a:r>
              <a:rPr lang="en-US" dirty="0"/>
              <a:t>IFAC </a:t>
            </a:r>
            <a:r>
              <a:rPr lang="en-US" dirty="0" smtClean="0"/>
              <a:t>SMP </a:t>
            </a:r>
            <a:r>
              <a:rPr lang="tr-TR" dirty="0" smtClean="0"/>
              <a:t>Anketi:</a:t>
            </a:r>
            <a:r>
              <a:rPr lang="en-US" dirty="0" smtClean="0"/>
              <a:t> </a:t>
            </a:r>
            <a:r>
              <a:rPr lang="en-US" dirty="0">
                <a:hlinkClick r:id="rId5"/>
              </a:rPr>
              <a:t>www.ifac.org/smp</a:t>
            </a:r>
            <a:r>
              <a:rPr lang="en-US" dirty="0"/>
              <a:t> </a:t>
            </a:r>
          </a:p>
          <a:p>
            <a:pPr>
              <a:lnSpc>
                <a:spcPct val="150000"/>
              </a:lnSpc>
            </a:pPr>
            <a:r>
              <a:rPr lang="tr-TR" dirty="0" smtClean="0"/>
              <a:t>Bize</a:t>
            </a:r>
            <a:r>
              <a:rPr lang="en-US" dirty="0" smtClean="0"/>
              <a:t> </a:t>
            </a:r>
            <a:r>
              <a:rPr lang="en-US" dirty="0" smtClean="0">
                <a:hlinkClick r:id="rId6"/>
              </a:rPr>
              <a:t>LinkedIn</a:t>
            </a:r>
            <a:r>
              <a:rPr lang="tr-TR" dirty="0" smtClean="0"/>
              <a:t>’de katılın</a:t>
            </a:r>
            <a:r>
              <a:rPr lang="en-US" dirty="0" smtClean="0"/>
              <a:t>: </a:t>
            </a:r>
            <a:r>
              <a:rPr lang="en-US" dirty="0"/>
              <a:t>IFAC SMP Community</a:t>
            </a:r>
          </a:p>
          <a:p>
            <a:pPr>
              <a:lnSpc>
                <a:spcPct val="150000"/>
              </a:lnSpc>
            </a:pPr>
            <a:r>
              <a:rPr lang="en-US" dirty="0"/>
              <a:t>Global Knowledge Gateway </a:t>
            </a:r>
            <a:r>
              <a:rPr lang="en-US" dirty="0">
                <a:hlinkClick r:id="rId7"/>
              </a:rPr>
              <a:t>www.ifac.org/Gateway</a:t>
            </a:r>
            <a:endParaRPr lang="en-US" dirty="0"/>
          </a:p>
        </p:txBody>
      </p:sp>
      <p:sp>
        <p:nvSpPr>
          <p:cNvPr id="6" name="Subtitle 5"/>
          <p:cNvSpPr>
            <a:spLocks noGrp="1"/>
          </p:cNvSpPr>
          <p:nvPr>
            <p:ph type="subTitle" idx="10"/>
          </p:nvPr>
        </p:nvSpPr>
        <p:spPr/>
        <p:txBody>
          <a:bodyPr/>
          <a:lstStyle/>
          <a:p>
            <a:endParaRPr lang="en-US" dirty="0"/>
          </a:p>
        </p:txBody>
      </p:sp>
      <p:sp>
        <p:nvSpPr>
          <p:cNvPr id="2" name="Title 1"/>
          <p:cNvSpPr>
            <a:spLocks noGrp="1"/>
          </p:cNvSpPr>
          <p:nvPr>
            <p:ph type="title"/>
          </p:nvPr>
        </p:nvSpPr>
        <p:spPr>
          <a:xfrm>
            <a:off x="381000" y="457200"/>
            <a:ext cx="7543800" cy="533400"/>
          </a:xfrm>
        </p:spPr>
        <p:txBody>
          <a:bodyPr/>
          <a:lstStyle/>
          <a:p>
            <a:r>
              <a:rPr lang="en-US" sz="2800" dirty="0"/>
              <a:t>IFAC </a:t>
            </a:r>
            <a:r>
              <a:rPr lang="tr-TR" sz="2800" dirty="0" smtClean="0"/>
              <a:t>Kaynakları</a:t>
            </a:r>
            <a:endParaRPr lang="en-US" sz="2800" dirty="0"/>
          </a:p>
        </p:txBody>
      </p:sp>
    </p:spTree>
    <p:extLst>
      <p:ext uri="{BB962C8B-B14F-4D97-AF65-F5344CB8AC3E}">
        <p14:creationId xmlns:p14="http://schemas.microsoft.com/office/powerpoint/2010/main" val="857053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References—Practice Management I</a:t>
            </a:r>
            <a:endParaRPr lang="en-US" dirty="0"/>
          </a:p>
        </p:txBody>
      </p:sp>
      <p:sp>
        <p:nvSpPr>
          <p:cNvPr id="3" name="Content Placeholder 2"/>
          <p:cNvSpPr>
            <a:spLocks noGrp="1"/>
          </p:cNvSpPr>
          <p:nvPr>
            <p:ph idx="1"/>
          </p:nvPr>
        </p:nvSpPr>
        <p:spPr>
          <a:xfrm>
            <a:off x="152400" y="1325880"/>
            <a:ext cx="8839200" cy="4693920"/>
          </a:xfrm>
        </p:spPr>
        <p:txBody>
          <a:bodyPr/>
          <a:lstStyle/>
          <a:p>
            <a:r>
              <a:rPr lang="en-US" sz="1800" dirty="0"/>
              <a:t>Attracting and </a:t>
            </a:r>
            <a:r>
              <a:rPr lang="en-US" sz="1800" dirty="0" smtClean="0"/>
              <a:t>Retaining </a:t>
            </a:r>
            <a:r>
              <a:rPr lang="en-US" sz="1800" dirty="0"/>
              <a:t>New Talent: The Case for SMPs </a:t>
            </a:r>
            <a:r>
              <a:rPr lang="en-US" sz="1800" dirty="0">
                <a:hlinkClick r:id="rId3"/>
              </a:rPr>
              <a:t>http://</a:t>
            </a:r>
            <a:r>
              <a:rPr lang="en-US" sz="1800" dirty="0" smtClean="0">
                <a:hlinkClick r:id="rId3"/>
              </a:rPr>
              <a:t>www.ifac.org/global-knowledge-gateway/practice-management/discussion/attracting-and-retaining-new-talent-case</a:t>
            </a:r>
            <a:endParaRPr lang="en-US" sz="1800" dirty="0" smtClean="0"/>
          </a:p>
          <a:p>
            <a:r>
              <a:rPr lang="en-US" sz="1800" dirty="0"/>
              <a:t>Perspectives on Strengthening Small- and Medium-Sized Practices (SMPs): Parts Eight and Nine </a:t>
            </a:r>
            <a:r>
              <a:rPr lang="en-US" sz="1800" dirty="0">
                <a:hlinkClick r:id="rId4"/>
              </a:rPr>
              <a:t>http://</a:t>
            </a:r>
            <a:r>
              <a:rPr lang="en-US" sz="1800" dirty="0" smtClean="0">
                <a:hlinkClick r:id="rId4"/>
              </a:rPr>
              <a:t>www.ifac.org/global-knowledge-gateway/practice-management/discussion/perspectives-strengthening-small-and-mediu-3</a:t>
            </a:r>
            <a:endParaRPr lang="en-US" sz="1800" dirty="0" smtClean="0"/>
          </a:p>
          <a:p>
            <a:r>
              <a:rPr lang="en-US" sz="1800" dirty="0"/>
              <a:t>Relevant Service Offerings—Practice of the Future (Part 1) </a:t>
            </a:r>
            <a:r>
              <a:rPr lang="en-US" sz="1800" dirty="0">
                <a:hlinkClick r:id="rId5"/>
              </a:rPr>
              <a:t>http://</a:t>
            </a:r>
            <a:r>
              <a:rPr lang="en-US" sz="1800" dirty="0" smtClean="0">
                <a:hlinkClick r:id="rId5"/>
              </a:rPr>
              <a:t>www.ifac.org/global-knowledge-gateway/practice-management/discussion/relevant-service-offerings-practice-future</a:t>
            </a:r>
            <a:endParaRPr lang="en-US" sz="1800" dirty="0" smtClean="0"/>
          </a:p>
          <a:p>
            <a:r>
              <a:rPr lang="en-US" sz="1800" dirty="0"/>
              <a:t>Imagine Tomorrow: A New World for Accountants–Part One: Your </a:t>
            </a:r>
            <a:r>
              <a:rPr lang="en-US" sz="1800" dirty="0" smtClean="0"/>
              <a:t>Visions </a:t>
            </a:r>
            <a:r>
              <a:rPr lang="en-US" sz="1800" dirty="0" smtClean="0">
                <a:hlinkClick r:id="rId6"/>
              </a:rPr>
              <a:t>http</a:t>
            </a:r>
            <a:r>
              <a:rPr lang="en-US" sz="1800" dirty="0">
                <a:hlinkClick r:id="rId6"/>
              </a:rPr>
              <a:t>://</a:t>
            </a:r>
            <a:r>
              <a:rPr lang="en-US" sz="1800" dirty="0" smtClean="0">
                <a:hlinkClick r:id="rId6"/>
              </a:rPr>
              <a:t>www.ifac.org/global-knowledge-gateway/performance-financial-management/discussion/imagine-tomorrow-new-world</a:t>
            </a:r>
            <a:endParaRPr lang="en-US" sz="1800" dirty="0" smtClean="0"/>
          </a:p>
          <a:p>
            <a:r>
              <a:rPr lang="en-US" sz="1800" dirty="0"/>
              <a:t>Is Your Accounting Firm Ready</a:t>
            </a:r>
            <a:r>
              <a:rPr lang="en-US" sz="1800" dirty="0" smtClean="0"/>
              <a:t>?</a:t>
            </a:r>
            <a:r>
              <a:rPr lang="en-US" sz="1800" dirty="0"/>
              <a:t> </a:t>
            </a:r>
            <a:r>
              <a:rPr lang="en-US" sz="1800" dirty="0">
                <a:hlinkClick r:id="rId7"/>
              </a:rPr>
              <a:t>http://</a:t>
            </a:r>
            <a:r>
              <a:rPr lang="en-US" sz="1800" dirty="0" smtClean="0">
                <a:hlinkClick r:id="rId7"/>
              </a:rPr>
              <a:t>www.ifac.org/global-knowledge-gateway/practice-management/discussion/your-accounting-firm-ready</a:t>
            </a:r>
            <a:endParaRPr lang="en-US" sz="1800" dirty="0" smtClean="0"/>
          </a:p>
          <a:p>
            <a:endParaRPr lang="en-US" sz="1800" b="1" dirty="0" smtClean="0"/>
          </a:p>
        </p:txBody>
      </p:sp>
    </p:spTree>
    <p:extLst>
      <p:ext uri="{BB962C8B-B14F-4D97-AF65-F5344CB8AC3E}">
        <p14:creationId xmlns:p14="http://schemas.microsoft.com/office/powerpoint/2010/main" val="4095899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References—Practice Management </a:t>
            </a:r>
            <a:r>
              <a:rPr lang="en-US" dirty="0" smtClean="0"/>
              <a:t>II</a:t>
            </a:r>
            <a:endParaRPr lang="en-US" dirty="0"/>
          </a:p>
        </p:txBody>
      </p:sp>
      <p:sp>
        <p:nvSpPr>
          <p:cNvPr id="3" name="Content Placeholder 2"/>
          <p:cNvSpPr>
            <a:spLocks noGrp="1"/>
          </p:cNvSpPr>
          <p:nvPr>
            <p:ph idx="1"/>
          </p:nvPr>
        </p:nvSpPr>
        <p:spPr>
          <a:xfrm>
            <a:off x="152400" y="1325880"/>
            <a:ext cx="8839200" cy="4693920"/>
          </a:xfrm>
        </p:spPr>
        <p:txBody>
          <a:bodyPr/>
          <a:lstStyle/>
          <a:p>
            <a:pPr>
              <a:spcBef>
                <a:spcPts val="600"/>
              </a:spcBef>
              <a:spcAft>
                <a:spcPts val="0"/>
              </a:spcAft>
            </a:pPr>
            <a:r>
              <a:rPr lang="en-US" sz="1800" dirty="0"/>
              <a:t>Guide to Practice Management for Small- and Medium-Sized Practices, 3e </a:t>
            </a:r>
            <a:br>
              <a:rPr lang="en-US" sz="1800" dirty="0"/>
            </a:br>
            <a:r>
              <a:rPr lang="en-US" sz="1800" dirty="0"/>
              <a:t>(incl. companion manual): </a:t>
            </a:r>
            <a:r>
              <a:rPr lang="en-US" sz="1800" dirty="0">
                <a:hlinkClick r:id="rId3"/>
              </a:rPr>
              <a:t>https://www.ifac.org/publications-resources/guide-practice-management-small-and-medium-sized-practices</a:t>
            </a:r>
            <a:endParaRPr lang="en-US" sz="1800" dirty="0"/>
          </a:p>
          <a:p>
            <a:pPr>
              <a:spcBef>
                <a:spcPts val="600"/>
              </a:spcBef>
              <a:spcAft>
                <a:spcPts val="0"/>
              </a:spcAft>
            </a:pPr>
            <a:r>
              <a:rPr lang="en-US" sz="1800" dirty="0" smtClean="0"/>
              <a:t>Good Practice Checklist for Small Business, 2e:</a:t>
            </a:r>
            <a:br>
              <a:rPr lang="en-US" sz="1800" dirty="0" smtClean="0"/>
            </a:br>
            <a:r>
              <a:rPr lang="en-US" sz="1800" dirty="0" smtClean="0">
                <a:hlinkClick r:id="rId4"/>
              </a:rPr>
              <a:t>www.ifac.org/publications-resources/good-practice-checklist-small-business</a:t>
            </a:r>
            <a:endParaRPr lang="en-US" sz="1800" dirty="0" smtClean="0"/>
          </a:p>
          <a:p>
            <a:pPr>
              <a:spcBef>
                <a:spcPts val="600"/>
              </a:spcBef>
              <a:spcAft>
                <a:spcPts val="0"/>
              </a:spcAft>
            </a:pPr>
            <a:r>
              <a:rPr lang="en-US" sz="1800" dirty="0"/>
              <a:t>How to Build Your Business Advisory </a:t>
            </a:r>
            <a:r>
              <a:rPr lang="en-US" sz="1800" dirty="0" smtClean="0"/>
              <a:t>Practice article: </a:t>
            </a:r>
            <a:r>
              <a:rPr lang="en-US" sz="1800" dirty="0" smtClean="0">
                <a:hlinkClick r:id="rId5"/>
              </a:rPr>
              <a:t>www.ifac.org/publications-resources/how-build-your-business-advisory-practice</a:t>
            </a:r>
            <a:endParaRPr lang="en-US" sz="1800" dirty="0" smtClean="0"/>
          </a:p>
          <a:p>
            <a:r>
              <a:rPr lang="en-US" sz="1800" dirty="0" smtClean="0"/>
              <a:t>7 </a:t>
            </a:r>
            <a:r>
              <a:rPr lang="en-US" sz="1800" dirty="0"/>
              <a:t>Tips for Accountants on Supporting the Globalization of Small Business article: </a:t>
            </a:r>
            <a:r>
              <a:rPr lang="en-US" sz="1800" dirty="0">
                <a:hlinkClick r:id="rId6"/>
              </a:rPr>
              <a:t>www.ifac.org/news-events/2013-08/7-tips-accountants-supporting-globalization-small-business</a:t>
            </a:r>
            <a:r>
              <a:rPr lang="en-US" sz="1800" dirty="0"/>
              <a:t> </a:t>
            </a:r>
          </a:p>
          <a:p>
            <a:r>
              <a:rPr lang="en-US" sz="1800" dirty="0" smtClean="0"/>
              <a:t>Tomorrow’s </a:t>
            </a:r>
            <a:r>
              <a:rPr lang="en-US" sz="1800" dirty="0"/>
              <a:t>Firm and the Role of Value Pricing: IFAC Interview with Ronald J. Baker article: </a:t>
            </a:r>
            <a:r>
              <a:rPr lang="en-US" sz="1800" dirty="0">
                <a:hlinkClick r:id="rId7"/>
              </a:rPr>
              <a:t>www.ifac.org/news-events/2013-02/tomorrow-s-firm-and-role-value-pricing</a:t>
            </a:r>
            <a:endParaRPr lang="en-US" sz="1800" dirty="0"/>
          </a:p>
          <a:p>
            <a:pPr>
              <a:spcBef>
                <a:spcPts val="600"/>
              </a:spcBef>
              <a:spcAft>
                <a:spcPts val="0"/>
              </a:spcAft>
            </a:pPr>
            <a:endParaRPr lang="en-US" sz="1800" dirty="0"/>
          </a:p>
        </p:txBody>
      </p:sp>
    </p:spTree>
    <p:extLst>
      <p:ext uri="{BB962C8B-B14F-4D97-AF65-F5344CB8AC3E}">
        <p14:creationId xmlns:p14="http://schemas.microsoft.com/office/powerpoint/2010/main" val="1892160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1447800"/>
            <a:ext cx="8686800" cy="4419600"/>
          </a:xfrm>
        </p:spPr>
        <p:txBody>
          <a:bodyPr/>
          <a:lstStyle/>
          <a:p>
            <a:pPr lvl="0"/>
            <a:endParaRPr lang="en-US" smtClean="0">
              <a:latin typeface="Arial" panose="020B0604020202020204" pitchFamily="34" charset="0"/>
              <a:cs typeface="Arial" panose="020B0604020202020204" pitchFamily="34" charset="0"/>
            </a:endParaRPr>
          </a:p>
          <a:p>
            <a:pPr marL="457200" lvl="1" indent="0">
              <a:spcBef>
                <a:spcPts val="600"/>
              </a:spcBef>
              <a:spcAft>
                <a:spcPts val="1200"/>
              </a:spcAft>
              <a:buNone/>
            </a:pPr>
            <a:endParaRPr lang="en-US" sz="1800" smtClean="0"/>
          </a:p>
          <a:p>
            <a:pPr lvl="1">
              <a:spcBef>
                <a:spcPts val="600"/>
              </a:spcBef>
              <a:spcAft>
                <a:spcPts val="1200"/>
              </a:spcAft>
            </a:pPr>
            <a:endParaRPr lang="en-US" sz="1800" dirty="0"/>
          </a:p>
        </p:txBody>
      </p:sp>
      <p:sp>
        <p:nvSpPr>
          <p:cNvPr id="2" name="Title 1"/>
          <p:cNvSpPr>
            <a:spLocks noGrp="1"/>
          </p:cNvSpPr>
          <p:nvPr>
            <p:ph type="title"/>
          </p:nvPr>
        </p:nvSpPr>
        <p:spPr>
          <a:xfrm>
            <a:off x="381000" y="457200"/>
            <a:ext cx="7543800" cy="533400"/>
          </a:xfrm>
        </p:spPr>
        <p:txBody>
          <a:bodyPr/>
          <a:lstStyle/>
          <a:p>
            <a:r>
              <a:rPr lang="en-US" sz="2800" dirty="0" smtClean="0">
                <a:latin typeface="+mn-lt"/>
              </a:rPr>
              <a:t>IFAC SMP </a:t>
            </a:r>
            <a:r>
              <a:rPr lang="tr-TR" sz="2800" dirty="0" smtClean="0">
                <a:latin typeface="+mn-lt"/>
              </a:rPr>
              <a:t>Komitesi</a:t>
            </a:r>
            <a:r>
              <a:rPr lang="en-US" sz="2800" dirty="0" smtClean="0">
                <a:latin typeface="+mn-lt"/>
              </a:rPr>
              <a:t>– </a:t>
            </a:r>
            <a:r>
              <a:rPr lang="tr-TR" sz="2800" dirty="0" smtClean="0">
                <a:latin typeface="+mn-lt"/>
              </a:rPr>
              <a:t>Hakkında</a:t>
            </a:r>
            <a:r>
              <a:rPr lang="en-US" sz="2800" dirty="0" smtClean="0">
                <a:latin typeface="+mn-lt"/>
              </a:rPr>
              <a:t> </a:t>
            </a:r>
            <a:endParaRPr lang="en-US" sz="28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57300"/>
            <a:ext cx="4924425" cy="4648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4425" y="1257300"/>
            <a:ext cx="4191000" cy="4719637"/>
          </a:xfrm>
          <a:prstGeom prst="rect">
            <a:avLst/>
          </a:prstGeom>
        </p:spPr>
      </p:pic>
    </p:spTree>
    <p:extLst>
      <p:ext uri="{BB962C8B-B14F-4D97-AF65-F5344CB8AC3E}">
        <p14:creationId xmlns:p14="http://schemas.microsoft.com/office/powerpoint/2010/main" val="406724779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1447800"/>
            <a:ext cx="8686800" cy="4419600"/>
          </a:xfrm>
        </p:spPr>
        <p:txBody>
          <a:bodyPr/>
          <a:lstStyle/>
          <a:p>
            <a:pPr lvl="0"/>
            <a:endParaRPr lang="en-US" smtClean="0">
              <a:latin typeface="Arial" panose="020B0604020202020204" pitchFamily="34" charset="0"/>
              <a:cs typeface="Arial" panose="020B0604020202020204" pitchFamily="34" charset="0"/>
            </a:endParaRPr>
          </a:p>
          <a:p>
            <a:pPr marL="457200" lvl="1" indent="0">
              <a:spcBef>
                <a:spcPts val="600"/>
              </a:spcBef>
              <a:spcAft>
                <a:spcPts val="1200"/>
              </a:spcAft>
              <a:buNone/>
            </a:pPr>
            <a:endParaRPr lang="en-US" sz="1800" smtClean="0"/>
          </a:p>
          <a:p>
            <a:pPr lvl="1">
              <a:spcBef>
                <a:spcPts val="600"/>
              </a:spcBef>
              <a:spcAft>
                <a:spcPts val="1200"/>
              </a:spcAft>
            </a:pPr>
            <a:endParaRPr lang="en-US" sz="1800" dirty="0"/>
          </a:p>
        </p:txBody>
      </p:sp>
      <p:sp>
        <p:nvSpPr>
          <p:cNvPr id="2" name="Title 1"/>
          <p:cNvSpPr>
            <a:spLocks noGrp="1"/>
          </p:cNvSpPr>
          <p:nvPr>
            <p:ph type="title"/>
          </p:nvPr>
        </p:nvSpPr>
        <p:spPr>
          <a:xfrm>
            <a:off x="381000" y="457200"/>
            <a:ext cx="7543800" cy="533400"/>
          </a:xfrm>
        </p:spPr>
        <p:txBody>
          <a:bodyPr/>
          <a:lstStyle/>
          <a:p>
            <a:r>
              <a:rPr lang="en-US" sz="2800" dirty="0" smtClean="0">
                <a:latin typeface="+mn-lt"/>
              </a:rPr>
              <a:t>IFAC SMP – </a:t>
            </a:r>
            <a:r>
              <a:rPr lang="tr-TR" sz="2800" dirty="0" smtClean="0">
                <a:latin typeface="+mn-lt"/>
              </a:rPr>
              <a:t>Anketi </a:t>
            </a:r>
            <a:r>
              <a:rPr lang="tr-TR" sz="2800" dirty="0" smtClean="0">
                <a:latin typeface="+mn-lt"/>
              </a:rPr>
              <a:t>Hakkında</a:t>
            </a:r>
            <a:r>
              <a:rPr lang="en-US" sz="2800" dirty="0" smtClean="0">
                <a:latin typeface="+mn-lt"/>
              </a:rPr>
              <a:t> </a:t>
            </a:r>
            <a:endParaRPr lang="en-US" sz="2800" dirty="0">
              <a:latin typeface="+mn-lt"/>
            </a:endParaRPr>
          </a:p>
        </p:txBody>
      </p:sp>
      <p:sp>
        <p:nvSpPr>
          <p:cNvPr id="8" name="Content Placeholder 2"/>
          <p:cNvSpPr txBox="1">
            <a:spLocks/>
          </p:cNvSpPr>
          <p:nvPr/>
        </p:nvSpPr>
        <p:spPr bwMode="auto">
          <a:xfrm>
            <a:off x="304800" y="1371600"/>
            <a:ext cx="4800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a:solidFill>
                  <a:schemeClr val="tx2">
                    <a:lumMod val="65000"/>
                    <a:lumOff val="35000"/>
                  </a:schemeClr>
                </a:solidFill>
                <a:latin typeface="+mn-lt"/>
                <a:ea typeface="ＭＳ Ｐゴシック" charset="0"/>
                <a:cs typeface="+mn-cs"/>
              </a:defRPr>
            </a:lvl2pPr>
            <a:lvl3pPr marL="1143000" indent="-228600" algn="l" rtl="0" eaLnBrk="1" fontAlgn="base" hangingPunct="1">
              <a:spcBef>
                <a:spcPct val="20000"/>
              </a:spcBef>
              <a:spcAft>
                <a:spcPct val="0"/>
              </a:spcAft>
              <a:buChar char="•"/>
              <a:defRPr sz="1600">
                <a:solidFill>
                  <a:schemeClr val="tx2">
                    <a:lumMod val="65000"/>
                    <a:lumOff val="35000"/>
                  </a:schemeClr>
                </a:solidFill>
                <a:latin typeface="+mn-lt"/>
                <a:ea typeface="ＭＳ Ｐゴシック" charset="0"/>
                <a:cs typeface="+mn-cs"/>
              </a:defRPr>
            </a:lvl3pPr>
            <a:lvl4pPr marL="1600200" indent="-228600" algn="l" rtl="0" eaLnBrk="1" fontAlgn="base" hangingPunct="1">
              <a:spcBef>
                <a:spcPct val="20000"/>
              </a:spcBef>
              <a:spcAft>
                <a:spcPct val="0"/>
              </a:spcAft>
              <a:buChar char="–"/>
              <a:defRPr sz="1400">
                <a:solidFill>
                  <a:schemeClr val="tx2">
                    <a:lumMod val="65000"/>
                    <a:lumOff val="35000"/>
                  </a:schemeClr>
                </a:solidFill>
                <a:latin typeface="+mn-lt"/>
                <a:ea typeface="ＭＳ Ｐゴシック" charset="0"/>
                <a:cs typeface="+mn-cs"/>
              </a:defRPr>
            </a:lvl4pPr>
            <a:lvl5pPr marL="2057400" indent="-228600" algn="l" rtl="0" eaLnBrk="1" fontAlgn="base" hangingPunct="1">
              <a:spcBef>
                <a:spcPct val="20000"/>
              </a:spcBef>
              <a:spcAft>
                <a:spcPct val="0"/>
              </a:spcAft>
              <a:buChar char="»"/>
              <a:defRPr sz="12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r>
              <a:rPr lang="en-US" dirty="0" smtClean="0">
                <a:cs typeface="Arial" panose="020B0604020202020204" pitchFamily="34" charset="0"/>
              </a:rPr>
              <a:t>169 </a:t>
            </a:r>
            <a:r>
              <a:rPr lang="tr-TR" dirty="0" smtClean="0">
                <a:cs typeface="Arial" panose="020B0604020202020204" pitchFamily="34" charset="0"/>
              </a:rPr>
              <a:t>ülkeden </a:t>
            </a:r>
            <a:r>
              <a:rPr lang="en-US" dirty="0" smtClean="0">
                <a:cs typeface="Arial" panose="020B0604020202020204" pitchFamily="34" charset="0"/>
              </a:rPr>
              <a:t>6,725 </a:t>
            </a:r>
            <a:r>
              <a:rPr lang="tr-TR" dirty="0" smtClean="0">
                <a:cs typeface="Arial" panose="020B0604020202020204" pitchFamily="34" charset="0"/>
              </a:rPr>
              <a:t>katılımcı</a:t>
            </a:r>
            <a:endParaRPr lang="en-US" dirty="0" smtClean="0">
              <a:cs typeface="Arial" panose="020B0604020202020204" pitchFamily="34" charset="0"/>
            </a:endParaRPr>
          </a:p>
          <a:p>
            <a:r>
              <a:rPr lang="en-US" dirty="0" smtClean="0">
                <a:cs typeface="Arial" panose="020B0604020202020204" pitchFamily="34" charset="0"/>
              </a:rPr>
              <a:t>22 </a:t>
            </a:r>
            <a:r>
              <a:rPr lang="tr-TR" dirty="0" smtClean="0">
                <a:cs typeface="Arial" panose="020B0604020202020204" pitchFamily="34" charset="0"/>
              </a:rPr>
              <a:t>Dil</a:t>
            </a:r>
            <a:endParaRPr lang="en-US" dirty="0">
              <a:cs typeface="Arial" panose="020B0604020202020204" pitchFamily="34" charset="0"/>
            </a:endParaRPr>
          </a:p>
          <a:p>
            <a:r>
              <a:rPr lang="en-US" dirty="0" smtClean="0">
                <a:cs typeface="Arial" panose="020B0604020202020204" pitchFamily="34" charset="0"/>
              </a:rPr>
              <a:t>R</a:t>
            </a:r>
            <a:r>
              <a:rPr lang="tr-TR" dirty="0" smtClean="0">
                <a:cs typeface="Arial" panose="020B0604020202020204" pitchFamily="34" charset="0"/>
              </a:rPr>
              <a:t>apor</a:t>
            </a:r>
            <a:r>
              <a:rPr lang="en-US" dirty="0" smtClean="0">
                <a:cs typeface="Arial" panose="020B0604020202020204" pitchFamily="34" charset="0"/>
              </a:rPr>
              <a:t> </a:t>
            </a:r>
            <a:r>
              <a:rPr lang="tr-TR" dirty="0" smtClean="0">
                <a:cs typeface="Arial" panose="020B0604020202020204" pitchFamily="34" charset="0"/>
              </a:rPr>
              <a:t>ve</a:t>
            </a:r>
            <a:r>
              <a:rPr lang="en-US" dirty="0" smtClean="0">
                <a:cs typeface="Arial" panose="020B0604020202020204" pitchFamily="34" charset="0"/>
              </a:rPr>
              <a:t> </a:t>
            </a:r>
            <a:r>
              <a:rPr lang="tr-TR" dirty="0" smtClean="0">
                <a:cs typeface="Arial" panose="020B0604020202020204" pitchFamily="34" charset="0"/>
              </a:rPr>
              <a:t>Özet 29 Şubat</a:t>
            </a:r>
            <a:r>
              <a:rPr lang="en-US" dirty="0" smtClean="0">
                <a:cs typeface="Arial" panose="020B0604020202020204" pitchFamily="34" charset="0"/>
              </a:rPr>
              <a:t> 2016</a:t>
            </a:r>
            <a:r>
              <a:rPr lang="tr-TR" dirty="0" smtClean="0">
                <a:cs typeface="Arial" panose="020B0604020202020204" pitchFamily="34" charset="0"/>
              </a:rPr>
              <a:t>’da</a:t>
            </a:r>
            <a:r>
              <a:rPr lang="en-US" dirty="0" smtClean="0">
                <a:cs typeface="Arial" panose="020B0604020202020204" pitchFamily="34" charset="0"/>
              </a:rPr>
              <a:t> </a:t>
            </a:r>
            <a:r>
              <a:rPr lang="en-US" u="sng" kern="0" dirty="0" smtClean="0">
                <a:solidFill>
                  <a:srgbClr val="0000FF"/>
                </a:solidFill>
                <a:cs typeface="Arial" panose="020B0604020202020204" pitchFamily="34" charset="0"/>
                <a:hlinkClick r:id="rId3"/>
              </a:rPr>
              <a:t>www.ifac.org/smp</a:t>
            </a:r>
            <a:r>
              <a:rPr lang="tr-TR" u="sng" kern="0" dirty="0" smtClean="0">
                <a:solidFill>
                  <a:srgbClr val="0000FF"/>
                </a:solidFill>
                <a:cs typeface="Arial" panose="020B0604020202020204" pitchFamily="34" charset="0"/>
              </a:rPr>
              <a:t> </a:t>
            </a:r>
            <a:r>
              <a:rPr lang="tr-TR" dirty="0" smtClean="0">
                <a:cs typeface="Arial" panose="020B0604020202020204" pitchFamily="34" charset="0"/>
              </a:rPr>
              <a:t>adresinde yayınlandı</a:t>
            </a:r>
            <a:endParaRPr lang="en-US" dirty="0" smtClean="0">
              <a:cs typeface="Arial" panose="020B0604020202020204" pitchFamily="34" charset="0"/>
            </a:endParaRPr>
          </a:p>
          <a:p>
            <a:pPr>
              <a:spcBef>
                <a:spcPts val="600"/>
              </a:spcBef>
              <a:spcAft>
                <a:spcPts val="1200"/>
              </a:spcAft>
            </a:pPr>
            <a:r>
              <a:rPr lang="tr-TR" dirty="0" smtClean="0">
                <a:cs typeface="Arial" panose="020B0604020202020204" pitchFamily="34" charset="0"/>
              </a:rPr>
              <a:t>En çok katılım gösteren bölgeler:</a:t>
            </a:r>
            <a:endParaRPr lang="en-US" dirty="0">
              <a:cs typeface="Arial" panose="020B0604020202020204" pitchFamily="34" charset="0"/>
            </a:endParaRPr>
          </a:p>
          <a:p>
            <a:pPr lvl="1">
              <a:spcBef>
                <a:spcPts val="600"/>
              </a:spcBef>
              <a:spcAft>
                <a:spcPts val="1200"/>
              </a:spcAft>
            </a:pPr>
            <a:r>
              <a:rPr lang="tr-TR" dirty="0" smtClean="0">
                <a:cs typeface="Arial" panose="020B0604020202020204" pitchFamily="34" charset="0"/>
              </a:rPr>
              <a:t>Avrupa</a:t>
            </a:r>
            <a:r>
              <a:rPr lang="en-US" dirty="0" smtClean="0">
                <a:cs typeface="Arial" panose="020B0604020202020204" pitchFamily="34" charset="0"/>
              </a:rPr>
              <a:t> </a:t>
            </a:r>
            <a:r>
              <a:rPr lang="tr-TR" dirty="0" smtClean="0">
                <a:cs typeface="Arial" panose="020B0604020202020204" pitchFamily="34" charset="0"/>
              </a:rPr>
              <a:t>%</a:t>
            </a:r>
            <a:r>
              <a:rPr lang="en-US" dirty="0" smtClean="0">
                <a:cs typeface="Arial" panose="020B0604020202020204" pitchFamily="34" charset="0"/>
              </a:rPr>
              <a:t>41 </a:t>
            </a:r>
            <a:endParaRPr lang="en-US" i="1" dirty="0">
              <a:cs typeface="Arial" panose="020B0604020202020204" pitchFamily="34" charset="0"/>
            </a:endParaRPr>
          </a:p>
          <a:p>
            <a:pPr lvl="1">
              <a:spcBef>
                <a:spcPts val="600"/>
              </a:spcBef>
              <a:spcAft>
                <a:spcPts val="1200"/>
              </a:spcAft>
            </a:pPr>
            <a:r>
              <a:rPr lang="en-US" dirty="0" smtClean="0">
                <a:cs typeface="Arial" panose="020B0604020202020204" pitchFamily="34" charset="0"/>
              </a:rPr>
              <a:t>As</a:t>
            </a:r>
            <a:r>
              <a:rPr lang="tr-TR" dirty="0" smtClean="0">
                <a:cs typeface="Arial" panose="020B0604020202020204" pitchFamily="34" charset="0"/>
              </a:rPr>
              <a:t>ya</a:t>
            </a:r>
            <a:r>
              <a:rPr lang="en-US" dirty="0" smtClean="0">
                <a:cs typeface="Arial" panose="020B0604020202020204" pitchFamily="34" charset="0"/>
              </a:rPr>
              <a:t> </a:t>
            </a:r>
            <a:r>
              <a:rPr lang="tr-TR" dirty="0" smtClean="0">
                <a:latin typeface="Arial" panose="020B0604020202020204" pitchFamily="34" charset="0"/>
                <a:ea typeface="ＭＳ Ｐゴシック" pitchFamily="34" charset="-128"/>
                <a:cs typeface="Arial" panose="020B0604020202020204" pitchFamily="34" charset="0"/>
              </a:rPr>
              <a:t>%</a:t>
            </a:r>
            <a:r>
              <a:rPr lang="en-US" dirty="0" smtClean="0">
                <a:cs typeface="Arial" panose="020B0604020202020204" pitchFamily="34" charset="0"/>
              </a:rPr>
              <a:t>26</a:t>
            </a:r>
            <a:endParaRPr lang="en-US" i="1" dirty="0">
              <a:cs typeface="Arial" panose="020B0604020202020204" pitchFamily="34" charset="0"/>
            </a:endParaRPr>
          </a:p>
          <a:p>
            <a:pPr lvl="1">
              <a:spcBef>
                <a:spcPts val="600"/>
              </a:spcBef>
              <a:spcAft>
                <a:spcPts val="1200"/>
              </a:spcAft>
            </a:pPr>
            <a:r>
              <a:rPr lang="en-US" dirty="0" err="1" smtClean="0">
                <a:cs typeface="Arial" panose="020B0604020202020204" pitchFamily="34" charset="0"/>
              </a:rPr>
              <a:t>Afri</a:t>
            </a:r>
            <a:r>
              <a:rPr lang="tr-TR" dirty="0" smtClean="0">
                <a:cs typeface="Arial" panose="020B0604020202020204" pitchFamily="34" charset="0"/>
              </a:rPr>
              <a:t>ka</a:t>
            </a:r>
            <a:r>
              <a:rPr lang="en-US" dirty="0" smtClean="0">
                <a:cs typeface="Arial" panose="020B0604020202020204" pitchFamily="34" charset="0"/>
              </a:rPr>
              <a:t> </a:t>
            </a:r>
            <a:r>
              <a:rPr lang="tr-TR" dirty="0" smtClean="0">
                <a:latin typeface="Arial" panose="020B0604020202020204" pitchFamily="34" charset="0"/>
                <a:ea typeface="ＭＳ Ｐゴシック" pitchFamily="34" charset="-128"/>
                <a:cs typeface="Arial" panose="020B0604020202020204" pitchFamily="34" charset="0"/>
              </a:rPr>
              <a:t>%</a:t>
            </a:r>
            <a:r>
              <a:rPr lang="en-US" dirty="0" smtClean="0">
                <a:cs typeface="Arial" panose="020B0604020202020204" pitchFamily="34" charset="0"/>
              </a:rPr>
              <a:t>15</a:t>
            </a:r>
            <a:endParaRPr lang="en-US" u="sng" kern="0" dirty="0">
              <a:solidFill>
                <a:srgbClr val="0000FF"/>
              </a:solidFill>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112" y="1559058"/>
            <a:ext cx="3259653" cy="419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4195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79445" y="1295400"/>
            <a:ext cx="8534400" cy="4800600"/>
          </a:xfrm>
        </p:spPr>
        <p:txBody>
          <a:bodyPr/>
          <a:lstStyle/>
          <a:p>
            <a:pPr marL="0" lvl="1" indent="0">
              <a:spcBef>
                <a:spcPts val="600"/>
              </a:spcBef>
              <a:spcAft>
                <a:spcPts val="1200"/>
              </a:spcAft>
              <a:buNone/>
            </a:pPr>
            <a:r>
              <a:rPr lang="en-US" sz="2400" b="1" dirty="0" smtClean="0"/>
              <a:t>SMP’</a:t>
            </a:r>
            <a:r>
              <a:rPr lang="tr-TR" sz="2400" b="1" dirty="0" smtClean="0"/>
              <a:t>lerin</a:t>
            </a:r>
            <a:r>
              <a:rPr lang="en-US" sz="2400" b="1" dirty="0" smtClean="0"/>
              <a:t> K</a:t>
            </a:r>
            <a:r>
              <a:rPr lang="tr-TR" sz="2400" b="1" dirty="0" smtClean="0"/>
              <a:t>arşı</a:t>
            </a:r>
            <a:r>
              <a:rPr lang="en-US" sz="2400" b="1" dirty="0" smtClean="0"/>
              <a:t> K</a:t>
            </a:r>
            <a:r>
              <a:rPr lang="tr-TR" sz="2400" b="1" dirty="0" smtClean="0"/>
              <a:t>arşıya</a:t>
            </a:r>
            <a:r>
              <a:rPr lang="en-US" sz="2400" b="1" dirty="0" smtClean="0"/>
              <a:t> O</a:t>
            </a:r>
            <a:r>
              <a:rPr lang="tr-TR" sz="2400" b="1" dirty="0" smtClean="0"/>
              <a:t>ldukları</a:t>
            </a:r>
            <a:r>
              <a:rPr lang="en-US" sz="2400" b="1" dirty="0" smtClean="0"/>
              <a:t> Z</a:t>
            </a:r>
            <a:r>
              <a:rPr lang="tr-TR" sz="2400" b="1" dirty="0" smtClean="0"/>
              <a:t>orluklar</a:t>
            </a:r>
            <a:r>
              <a:rPr lang="en-US" sz="2400" b="1" dirty="0" smtClean="0"/>
              <a:t> </a:t>
            </a:r>
            <a:r>
              <a:rPr lang="en-US" sz="2400" b="1" dirty="0" smtClean="0">
                <a:solidFill>
                  <a:schemeClr val="tx2">
                    <a:lumMod val="65000"/>
                    <a:lumOff val="35000"/>
                  </a:schemeClr>
                </a:solidFill>
                <a:cs typeface="Arial" panose="020B0604020202020204" pitchFamily="34" charset="0"/>
              </a:rPr>
              <a:t>(</a:t>
            </a:r>
            <a:r>
              <a:rPr lang="tr-TR" sz="2400" b="1" dirty="0" smtClean="0">
                <a:solidFill>
                  <a:schemeClr val="tx2">
                    <a:lumMod val="65000"/>
                    <a:lumOff val="35000"/>
                  </a:schemeClr>
                </a:solidFill>
                <a:cs typeface="Arial" panose="020B0604020202020204" pitchFamily="34" charset="0"/>
              </a:rPr>
              <a:t>fazla</a:t>
            </a:r>
            <a:r>
              <a:rPr lang="en-US" sz="2400" b="1" dirty="0" smtClean="0">
                <a:solidFill>
                  <a:schemeClr val="tx2">
                    <a:lumMod val="65000"/>
                    <a:lumOff val="35000"/>
                  </a:schemeClr>
                </a:solidFill>
                <a:cs typeface="Arial" panose="020B0604020202020204" pitchFamily="34" charset="0"/>
              </a:rPr>
              <a:t> </a:t>
            </a:r>
            <a:r>
              <a:rPr lang="tr-TR" sz="2400" b="1" dirty="0" smtClean="0">
                <a:cs typeface="Arial" panose="020B0604020202020204" pitchFamily="34" charset="0"/>
              </a:rPr>
              <a:t>/</a:t>
            </a:r>
            <a:r>
              <a:rPr lang="en-US" sz="2400" b="1" dirty="0" smtClean="0">
                <a:solidFill>
                  <a:schemeClr val="tx2">
                    <a:lumMod val="65000"/>
                    <a:lumOff val="35000"/>
                  </a:schemeClr>
                </a:solidFill>
                <a:cs typeface="Arial" panose="020B0604020202020204" pitchFamily="34" charset="0"/>
              </a:rPr>
              <a:t> </a:t>
            </a:r>
            <a:r>
              <a:rPr lang="tr-TR" sz="2400" b="1" dirty="0" smtClean="0">
                <a:solidFill>
                  <a:schemeClr val="tx2">
                    <a:lumMod val="65000"/>
                    <a:lumOff val="35000"/>
                  </a:schemeClr>
                </a:solidFill>
                <a:cs typeface="Arial" panose="020B0604020202020204" pitchFamily="34" charset="0"/>
              </a:rPr>
              <a:t>çok fazla etkili</a:t>
            </a:r>
            <a:r>
              <a:rPr lang="en-US" sz="2400" b="1" dirty="0" smtClean="0">
                <a:solidFill>
                  <a:schemeClr val="tx2">
                    <a:lumMod val="65000"/>
                    <a:lumOff val="35000"/>
                  </a:schemeClr>
                </a:solidFill>
                <a:cs typeface="Arial" panose="020B0604020202020204" pitchFamily="34" charset="0"/>
              </a:rPr>
              <a:t>):</a:t>
            </a:r>
            <a:r>
              <a:rPr lang="en-US" sz="2400" b="1" dirty="0" smtClean="0">
                <a:solidFill>
                  <a:schemeClr val="tx2">
                    <a:lumMod val="65000"/>
                    <a:lumOff val="35000"/>
                  </a:schemeClr>
                </a:solidFill>
              </a:rPr>
              <a:t> </a:t>
            </a:r>
            <a:endParaRPr lang="en-US" sz="2400" b="1" dirty="0">
              <a:solidFill>
                <a:schemeClr val="tx2">
                  <a:lumMod val="65000"/>
                  <a:lumOff val="35000"/>
                </a:schemeClr>
              </a:solidFill>
            </a:endParaRPr>
          </a:p>
          <a:p>
            <a:pPr marL="690372" lvl="2" indent="-342900">
              <a:spcBef>
                <a:spcPts val="600"/>
              </a:spcBef>
              <a:spcAft>
                <a:spcPts val="1200"/>
              </a:spcAft>
            </a:pPr>
            <a:r>
              <a:rPr lang="en-US" sz="2200" dirty="0" err="1"/>
              <a:t>Yeni</a:t>
            </a:r>
            <a:r>
              <a:rPr lang="en-US" sz="2200" dirty="0"/>
              <a:t> </a:t>
            </a:r>
            <a:r>
              <a:rPr lang="en-US" sz="2200" dirty="0" err="1"/>
              <a:t>Müşteriler</a:t>
            </a:r>
            <a:r>
              <a:rPr lang="en-US" sz="2200" dirty="0"/>
              <a:t> </a:t>
            </a:r>
            <a:r>
              <a:rPr lang="en-US" sz="2200" dirty="0" err="1"/>
              <a:t>Elde</a:t>
            </a:r>
            <a:r>
              <a:rPr lang="en-US" sz="2200" dirty="0"/>
              <a:t> </a:t>
            </a:r>
            <a:r>
              <a:rPr lang="en-US" sz="2200" dirty="0" err="1"/>
              <a:t>Etmek</a:t>
            </a:r>
            <a:r>
              <a:rPr lang="en-US" sz="2200" dirty="0"/>
              <a:t> </a:t>
            </a:r>
            <a:r>
              <a:rPr lang="en-US" sz="2200" dirty="0">
                <a:solidFill>
                  <a:schemeClr val="tx2">
                    <a:lumMod val="65000"/>
                    <a:lumOff val="35000"/>
                  </a:schemeClr>
                </a:solidFill>
              </a:rPr>
              <a:t>(47%)</a:t>
            </a:r>
          </a:p>
          <a:p>
            <a:pPr marL="690372" lvl="2" indent="-342900">
              <a:spcBef>
                <a:spcPts val="600"/>
              </a:spcBef>
              <a:spcAft>
                <a:spcPts val="1200"/>
              </a:spcAft>
            </a:pPr>
            <a:r>
              <a:rPr lang="nn-NO" sz="2200" dirty="0"/>
              <a:t>Yeni Düzenlemelere ve Standartlara Ayak Uydurmak</a:t>
            </a:r>
            <a:r>
              <a:rPr lang="en-US" sz="2200" dirty="0" smtClean="0">
                <a:solidFill>
                  <a:schemeClr val="tx2">
                    <a:lumMod val="65000"/>
                    <a:lumOff val="35000"/>
                  </a:schemeClr>
                </a:solidFill>
              </a:rPr>
              <a:t> </a:t>
            </a:r>
            <a:r>
              <a:rPr lang="en-US" sz="2200" dirty="0">
                <a:solidFill>
                  <a:schemeClr val="tx2">
                    <a:lumMod val="65000"/>
                    <a:lumOff val="35000"/>
                  </a:schemeClr>
                </a:solidFill>
              </a:rPr>
              <a:t>(44%)</a:t>
            </a:r>
          </a:p>
          <a:p>
            <a:pPr marL="690372" lvl="2" indent="-342900">
              <a:spcBef>
                <a:spcPts val="600"/>
              </a:spcBef>
              <a:spcAft>
                <a:spcPts val="1200"/>
              </a:spcAft>
            </a:pPr>
            <a:r>
              <a:rPr lang="en-US" sz="2200" b="1" dirty="0" err="1" smtClean="0">
                <a:solidFill>
                  <a:srgbClr val="FF0000"/>
                </a:solidFill>
              </a:rPr>
              <a:t>Rekabet</a:t>
            </a:r>
            <a:r>
              <a:rPr lang="en-US" sz="2200" b="1" dirty="0" smtClean="0">
                <a:solidFill>
                  <a:srgbClr val="FF0000"/>
                </a:solidFill>
              </a:rPr>
              <a:t> </a:t>
            </a:r>
            <a:r>
              <a:rPr lang="en-US" sz="2200" b="1" dirty="0">
                <a:solidFill>
                  <a:srgbClr val="FF0000"/>
                </a:solidFill>
              </a:rPr>
              <a:t>(43%)</a:t>
            </a:r>
          </a:p>
          <a:p>
            <a:pPr marL="0" lvl="1" indent="0">
              <a:spcBef>
                <a:spcPts val="600"/>
              </a:spcBef>
              <a:spcAft>
                <a:spcPts val="1200"/>
              </a:spcAft>
              <a:buNone/>
            </a:pPr>
            <a:r>
              <a:rPr lang="en-US" sz="2400" b="1" dirty="0" smtClean="0"/>
              <a:t>G</a:t>
            </a:r>
            <a:r>
              <a:rPr lang="tr-TR" sz="2400" b="1" dirty="0" smtClean="0"/>
              <a:t>elecek</a:t>
            </a:r>
            <a:r>
              <a:rPr lang="en-US" sz="2400" b="1" dirty="0" smtClean="0"/>
              <a:t> B</a:t>
            </a:r>
            <a:r>
              <a:rPr lang="tr-TR" sz="2400" b="1" dirty="0" smtClean="0"/>
              <a:t>eş</a:t>
            </a:r>
            <a:r>
              <a:rPr lang="en-US" sz="2400" b="1" dirty="0" smtClean="0"/>
              <a:t> S</a:t>
            </a:r>
            <a:r>
              <a:rPr lang="tr-TR" sz="2400" b="1" dirty="0" smtClean="0"/>
              <a:t>ene</a:t>
            </a:r>
            <a:r>
              <a:rPr lang="en-US" sz="2400" b="1" dirty="0" smtClean="0"/>
              <a:t>:</a:t>
            </a:r>
            <a:endParaRPr lang="en-US" sz="2400" b="1" dirty="0">
              <a:solidFill>
                <a:schemeClr val="tx2">
                  <a:lumMod val="65000"/>
                  <a:lumOff val="35000"/>
                </a:schemeClr>
              </a:solidFill>
            </a:endParaRPr>
          </a:p>
          <a:p>
            <a:pPr marL="637794" lvl="2" indent="-342900">
              <a:spcBef>
                <a:spcPts val="600"/>
              </a:spcBef>
              <a:spcAft>
                <a:spcPts val="1200"/>
              </a:spcAft>
              <a:buFont typeface="Arial" panose="020B0604020202020204" pitchFamily="34" charset="0"/>
              <a:buChar char="•"/>
            </a:pPr>
            <a:r>
              <a:rPr lang="en-US" sz="2200" dirty="0" err="1"/>
              <a:t>Düzenlemeler</a:t>
            </a:r>
            <a:r>
              <a:rPr lang="en-US" sz="2200" dirty="0"/>
              <a:t> </a:t>
            </a:r>
            <a:r>
              <a:rPr lang="en-US" sz="2200" dirty="0">
                <a:solidFill>
                  <a:schemeClr val="tx2">
                    <a:lumMod val="65000"/>
                    <a:lumOff val="35000"/>
                  </a:schemeClr>
                </a:solidFill>
              </a:rPr>
              <a:t>(52%) </a:t>
            </a:r>
          </a:p>
          <a:p>
            <a:pPr marL="637794" lvl="2" indent="-342900">
              <a:spcBef>
                <a:spcPts val="600"/>
              </a:spcBef>
              <a:spcAft>
                <a:spcPts val="1200"/>
              </a:spcAft>
              <a:buFont typeface="Arial" panose="020B0604020202020204" pitchFamily="34" charset="0"/>
              <a:buChar char="•"/>
            </a:pPr>
            <a:r>
              <a:rPr lang="en-US" sz="2200" b="1" dirty="0" err="1">
                <a:solidFill>
                  <a:srgbClr val="FF0000"/>
                </a:solidFill>
              </a:rPr>
              <a:t>Rekabet</a:t>
            </a:r>
            <a:r>
              <a:rPr lang="en-US" sz="2200" b="1" dirty="0">
                <a:solidFill>
                  <a:srgbClr val="FF0000"/>
                </a:solidFill>
              </a:rPr>
              <a:t> (46%) </a:t>
            </a:r>
          </a:p>
          <a:p>
            <a:pPr marL="637794" lvl="2" indent="-342900">
              <a:spcBef>
                <a:spcPts val="600"/>
              </a:spcBef>
              <a:spcAft>
                <a:spcPts val="1200"/>
              </a:spcAft>
              <a:buFont typeface="Arial" panose="020B0604020202020204" pitchFamily="34" charset="0"/>
              <a:buChar char="•"/>
            </a:pPr>
            <a:r>
              <a:rPr lang="en-US" sz="2200" dirty="0" err="1"/>
              <a:t>Teknolojik</a:t>
            </a:r>
            <a:r>
              <a:rPr lang="en-US" sz="2200" dirty="0"/>
              <a:t> </a:t>
            </a:r>
            <a:r>
              <a:rPr lang="en-US" sz="2200" dirty="0" err="1"/>
              <a:t>Gelişmeler</a:t>
            </a:r>
            <a:r>
              <a:rPr lang="en-US" sz="2200" dirty="0"/>
              <a:t> </a:t>
            </a:r>
            <a:r>
              <a:rPr lang="en-US" sz="2200" dirty="0">
                <a:solidFill>
                  <a:schemeClr val="tx2">
                    <a:lumMod val="65000"/>
                    <a:lumOff val="35000"/>
                  </a:schemeClr>
                </a:solidFill>
              </a:rPr>
              <a:t>(43%)</a:t>
            </a:r>
          </a:p>
          <a:p>
            <a:pPr marL="290322" lvl="1" indent="-342900">
              <a:spcBef>
                <a:spcPts val="600"/>
              </a:spcBef>
              <a:spcAft>
                <a:spcPts val="1200"/>
              </a:spcAft>
              <a:buFont typeface="Arial" panose="020B0604020202020204" pitchFamily="34" charset="0"/>
              <a:buChar char="•"/>
            </a:pPr>
            <a:endParaRPr lang="en-US" sz="2800" dirty="0">
              <a:latin typeface="Calibri" panose="020F0502020204030204" pitchFamily="34" charset="0"/>
            </a:endParaRPr>
          </a:p>
          <a:p>
            <a:pPr marL="290322" lvl="1" indent="-342900">
              <a:spcBef>
                <a:spcPts val="600"/>
              </a:spcBef>
              <a:spcAft>
                <a:spcPts val="1200"/>
              </a:spcAft>
              <a:buFont typeface="Arial" panose="020B0604020202020204" pitchFamily="34" charset="0"/>
              <a:buChar char="•"/>
            </a:pPr>
            <a:r>
              <a:rPr lang="en-US" sz="2500" dirty="0" smtClean="0"/>
              <a:t>1</a:t>
            </a:r>
            <a:endParaRPr lang="en-US" sz="2500" dirty="0"/>
          </a:p>
          <a:p>
            <a:pPr marL="690372" lvl="2" indent="-342900">
              <a:spcBef>
                <a:spcPts val="600"/>
              </a:spcBef>
              <a:spcAft>
                <a:spcPts val="1200"/>
              </a:spcAft>
            </a:pPr>
            <a:endParaRPr lang="en-US" sz="2500" dirty="0"/>
          </a:p>
          <a:p>
            <a:pPr>
              <a:spcBef>
                <a:spcPts val="600"/>
              </a:spcBef>
              <a:spcAft>
                <a:spcPts val="1200"/>
              </a:spcAft>
            </a:pPr>
            <a:endParaRPr lang="en-US" sz="2500" dirty="0"/>
          </a:p>
        </p:txBody>
      </p:sp>
      <p:sp>
        <p:nvSpPr>
          <p:cNvPr id="2" name="Title 1"/>
          <p:cNvSpPr>
            <a:spLocks noGrp="1"/>
          </p:cNvSpPr>
          <p:nvPr>
            <p:ph type="title"/>
          </p:nvPr>
        </p:nvSpPr>
        <p:spPr>
          <a:xfrm>
            <a:off x="381000" y="457200"/>
            <a:ext cx="7543800" cy="533400"/>
          </a:xfrm>
        </p:spPr>
        <p:txBody>
          <a:bodyPr/>
          <a:lstStyle/>
          <a:p>
            <a:r>
              <a:rPr lang="en-US" sz="2800" dirty="0">
                <a:latin typeface="Arial" panose="020B0604020202020204" pitchFamily="34" charset="0"/>
                <a:cs typeface="Arial" panose="020B0604020202020204" pitchFamily="34" charset="0"/>
              </a:rPr>
              <a:t>IFAC SMP </a:t>
            </a:r>
            <a:r>
              <a:rPr lang="tr-TR" sz="2800" dirty="0">
                <a:latin typeface="Arial" panose="020B0604020202020204" pitchFamily="34" charset="0"/>
                <a:cs typeface="Arial" panose="020B0604020202020204" pitchFamily="34" charset="0"/>
              </a:rPr>
              <a:t>Anketi</a:t>
            </a:r>
            <a:r>
              <a:rPr lang="en-US" sz="2800" dirty="0">
                <a:latin typeface="Arial" panose="020B0604020202020204" pitchFamily="34" charset="0"/>
                <a:cs typeface="Arial" panose="020B0604020202020204" pitchFamily="34" charset="0"/>
              </a:rPr>
              <a:t> – </a:t>
            </a:r>
            <a:r>
              <a:rPr lang="tr-TR" sz="2800" dirty="0" smtClean="0">
                <a:latin typeface="Arial" panose="020B0604020202020204" pitchFamily="34" charset="0"/>
                <a:cs typeface="Arial" panose="020B0604020202020204" pitchFamily="34" charset="0"/>
              </a:rPr>
              <a:t>Önemli Konular</a:t>
            </a:r>
            <a:r>
              <a:rPr lang="en-US" sz="2800" dirty="0" smtClean="0">
                <a:latin typeface="Arial" panose="020B0604020202020204" pitchFamily="34" charset="0"/>
                <a:cs typeface="Arial" panose="020B0604020202020204" pitchFamily="34" charset="0"/>
              </a:rPr>
              <a:t> </a:t>
            </a:r>
            <a:r>
              <a:rPr lang="tr-TR" sz="2800" dirty="0">
                <a:latin typeface="Arial" panose="020B0604020202020204" pitchFamily="34" charset="0"/>
                <a:cs typeface="Arial" panose="020B0604020202020204" pitchFamily="34" charset="0"/>
              </a:rPr>
              <a:t>I</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103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295400"/>
            <a:ext cx="8458200" cy="5105400"/>
          </a:xfrm>
        </p:spPr>
        <p:txBody>
          <a:bodyPr/>
          <a:lstStyle/>
          <a:p>
            <a:pPr marL="0" lvl="1" indent="0">
              <a:spcBef>
                <a:spcPts val="600"/>
              </a:spcBef>
              <a:spcAft>
                <a:spcPts val="1200"/>
              </a:spcAft>
              <a:buNone/>
            </a:pPr>
            <a:r>
              <a:rPr lang="en-US" sz="2300" b="1" dirty="0" smtClean="0"/>
              <a:t>SMP’</a:t>
            </a:r>
            <a:r>
              <a:rPr lang="tr-TR" sz="2300" b="1" dirty="0" smtClean="0"/>
              <a:t>lerin</a:t>
            </a:r>
            <a:r>
              <a:rPr lang="en-US" sz="2300" b="1" dirty="0" smtClean="0"/>
              <a:t> </a:t>
            </a:r>
            <a:r>
              <a:rPr lang="en-US" sz="2300" b="1" dirty="0"/>
              <a:t>2015 </a:t>
            </a:r>
            <a:r>
              <a:rPr lang="en-US" sz="2300" b="1" dirty="0" smtClean="0"/>
              <a:t>P</a:t>
            </a:r>
            <a:r>
              <a:rPr lang="tr-TR" sz="2300" b="1" dirty="0" smtClean="0"/>
              <a:t>erformansları</a:t>
            </a:r>
            <a:r>
              <a:rPr lang="en-US" sz="2300" b="1" dirty="0" smtClean="0"/>
              <a:t> (</a:t>
            </a:r>
            <a:r>
              <a:rPr lang="tr-TR" sz="2300" b="1" dirty="0" smtClean="0"/>
              <a:t>farklı hizmet sektörlerinde</a:t>
            </a:r>
            <a:r>
              <a:rPr lang="en-US" sz="2300" b="1" dirty="0" smtClean="0"/>
              <a:t>):</a:t>
            </a:r>
            <a:endParaRPr lang="en-US" sz="2300" b="1" dirty="0">
              <a:solidFill>
                <a:schemeClr val="tx2">
                  <a:lumMod val="65000"/>
                  <a:lumOff val="35000"/>
                </a:schemeClr>
              </a:solidFill>
            </a:endParaRPr>
          </a:p>
          <a:p>
            <a:pPr marL="690372" lvl="2" indent="-342900">
              <a:spcBef>
                <a:spcPts val="600"/>
              </a:spcBef>
              <a:spcAft>
                <a:spcPts val="1200"/>
              </a:spcAft>
            </a:pPr>
            <a:r>
              <a:rPr lang="en-US" sz="2100" dirty="0" smtClean="0"/>
              <a:t>33% </a:t>
            </a:r>
            <a:r>
              <a:rPr lang="en-US" sz="2100" dirty="0" err="1" smtClean="0"/>
              <a:t>gelirler</a:t>
            </a:r>
            <a:r>
              <a:rPr lang="en-US" sz="2100" dirty="0" smtClean="0"/>
              <a:t> </a:t>
            </a:r>
            <a:r>
              <a:rPr lang="en-US" sz="2100" dirty="0" err="1"/>
              <a:t>geçen</a:t>
            </a:r>
            <a:r>
              <a:rPr lang="en-US" sz="2100" dirty="0"/>
              <a:t> </a:t>
            </a:r>
            <a:r>
              <a:rPr lang="en-US" sz="2100" dirty="0" err="1"/>
              <a:t>yıla</a:t>
            </a:r>
            <a:r>
              <a:rPr lang="en-US" sz="2100" dirty="0"/>
              <a:t> </a:t>
            </a:r>
            <a:r>
              <a:rPr lang="en-US" sz="2100" dirty="0" err="1"/>
              <a:t>göre</a:t>
            </a:r>
            <a:r>
              <a:rPr lang="en-US" sz="2100" dirty="0"/>
              <a:t> </a:t>
            </a:r>
            <a:r>
              <a:rPr lang="en-US" sz="2100" dirty="0" err="1"/>
              <a:t>sabit</a:t>
            </a:r>
            <a:r>
              <a:rPr lang="en-US" sz="2100" dirty="0"/>
              <a:t> </a:t>
            </a:r>
            <a:r>
              <a:rPr lang="en-US" sz="2100" dirty="0" err="1" smtClean="0"/>
              <a:t>kaldı</a:t>
            </a:r>
            <a:endParaRPr lang="en-US" sz="2100" dirty="0" smtClean="0"/>
          </a:p>
          <a:p>
            <a:pPr marL="690372" lvl="2" indent="-342900">
              <a:spcBef>
                <a:spcPts val="600"/>
              </a:spcBef>
              <a:spcAft>
                <a:spcPts val="1200"/>
              </a:spcAft>
            </a:pPr>
            <a:r>
              <a:rPr lang="en-US" sz="2100" dirty="0" smtClean="0"/>
              <a:t>23% </a:t>
            </a:r>
            <a:r>
              <a:rPr lang="en-US" sz="2100" dirty="0" err="1" smtClean="0"/>
              <a:t>gelirler</a:t>
            </a:r>
            <a:r>
              <a:rPr lang="en-US" sz="2100" dirty="0" smtClean="0"/>
              <a:t> </a:t>
            </a:r>
            <a:r>
              <a:rPr lang="en-US" sz="2100" dirty="0" err="1"/>
              <a:t>kısmen</a:t>
            </a:r>
            <a:r>
              <a:rPr lang="en-US" sz="2100" dirty="0"/>
              <a:t> </a:t>
            </a:r>
            <a:r>
              <a:rPr lang="en-US" sz="2100" dirty="0" err="1" smtClean="0"/>
              <a:t>arttı</a:t>
            </a:r>
            <a:endParaRPr lang="en-US" sz="2100" dirty="0" smtClean="0"/>
          </a:p>
          <a:p>
            <a:pPr marL="0" lvl="1" indent="0">
              <a:spcBef>
                <a:spcPts val="600"/>
              </a:spcBef>
              <a:spcAft>
                <a:spcPts val="1200"/>
              </a:spcAft>
              <a:buNone/>
            </a:pPr>
            <a:r>
              <a:rPr lang="en-US" sz="2400" b="1" dirty="0"/>
              <a:t>2016 </a:t>
            </a:r>
            <a:r>
              <a:rPr lang="en-US" sz="2400" b="1" dirty="0" smtClean="0"/>
              <a:t>İ</a:t>
            </a:r>
            <a:r>
              <a:rPr lang="tr-TR" sz="2400" b="1" dirty="0" smtClean="0"/>
              <a:t>çin</a:t>
            </a:r>
            <a:r>
              <a:rPr lang="en-US" sz="2400" b="1" dirty="0" smtClean="0"/>
              <a:t> G</a:t>
            </a:r>
            <a:r>
              <a:rPr lang="tr-TR" sz="2400" b="1" dirty="0" smtClean="0"/>
              <a:t>enel</a:t>
            </a:r>
            <a:r>
              <a:rPr lang="en-US" sz="2400" b="1" dirty="0" smtClean="0"/>
              <a:t> G</a:t>
            </a:r>
            <a:r>
              <a:rPr lang="tr-TR" sz="2400" b="1" dirty="0" smtClean="0"/>
              <a:t>örünüş</a:t>
            </a:r>
            <a:r>
              <a:rPr lang="en-US" sz="2400" b="1" dirty="0" smtClean="0"/>
              <a:t>:</a:t>
            </a:r>
            <a:endParaRPr lang="en-US" sz="2400" b="1" dirty="0">
              <a:solidFill>
                <a:schemeClr val="tx2">
                  <a:lumMod val="65000"/>
                  <a:lumOff val="35000"/>
                </a:schemeClr>
              </a:solidFill>
            </a:endParaRPr>
          </a:p>
          <a:p>
            <a:pPr marL="637794" lvl="2" indent="-342900">
              <a:spcBef>
                <a:spcPts val="600"/>
              </a:spcBef>
              <a:spcAft>
                <a:spcPts val="1200"/>
              </a:spcAft>
              <a:buFont typeface="Arial" panose="020B0604020202020204" pitchFamily="34" charset="0"/>
              <a:buChar char="•"/>
            </a:pPr>
            <a:r>
              <a:rPr lang="en-US" sz="2100" dirty="0" err="1"/>
              <a:t>Danışmanlık</a:t>
            </a:r>
            <a:r>
              <a:rPr lang="en-US" sz="2100" dirty="0"/>
              <a:t> </a:t>
            </a:r>
            <a:r>
              <a:rPr lang="en-US" sz="2100" dirty="0" err="1"/>
              <a:t>Hizmetleri</a:t>
            </a:r>
            <a:r>
              <a:rPr lang="en-US" sz="2100" dirty="0"/>
              <a:t> (%44</a:t>
            </a:r>
            <a:r>
              <a:rPr lang="en-US" sz="2100" dirty="0" smtClean="0"/>
              <a:t>)</a:t>
            </a:r>
            <a:endParaRPr lang="tr-TR" sz="2100" dirty="0" smtClean="0"/>
          </a:p>
          <a:p>
            <a:pPr marL="637794" lvl="2" indent="-342900">
              <a:spcBef>
                <a:spcPts val="600"/>
              </a:spcBef>
              <a:spcAft>
                <a:spcPts val="1200"/>
              </a:spcAft>
              <a:buFont typeface="Arial" panose="020B0604020202020204" pitchFamily="34" charset="0"/>
              <a:buChar char="•"/>
            </a:pPr>
            <a:r>
              <a:rPr lang="en-US" sz="2100" dirty="0"/>
              <a:t>Defter </a:t>
            </a:r>
            <a:r>
              <a:rPr lang="en-US" sz="2100" dirty="0" err="1"/>
              <a:t>Tutma</a:t>
            </a:r>
            <a:r>
              <a:rPr lang="en-US" sz="2100" dirty="0"/>
              <a:t>, Mali </a:t>
            </a:r>
            <a:r>
              <a:rPr lang="en-US" sz="2100" dirty="0" err="1"/>
              <a:t>Tablo</a:t>
            </a:r>
            <a:r>
              <a:rPr lang="en-US" sz="2100" dirty="0"/>
              <a:t> </a:t>
            </a:r>
            <a:r>
              <a:rPr lang="en-US" sz="2100" dirty="0" err="1"/>
              <a:t>Düzenleme</a:t>
            </a:r>
            <a:r>
              <a:rPr lang="en-US" sz="2100" dirty="0"/>
              <a:t> </a:t>
            </a:r>
            <a:r>
              <a:rPr lang="en-US" sz="2100" dirty="0" err="1"/>
              <a:t>ve</a:t>
            </a:r>
            <a:r>
              <a:rPr lang="en-US" sz="2100" dirty="0"/>
              <a:t> </a:t>
            </a:r>
            <a:r>
              <a:rPr lang="en-US" sz="2100" dirty="0" err="1"/>
              <a:t>Diğer</a:t>
            </a:r>
            <a:r>
              <a:rPr lang="en-US" sz="2100" dirty="0"/>
              <a:t> </a:t>
            </a:r>
            <a:r>
              <a:rPr lang="en-US" sz="2100" dirty="0" err="1"/>
              <a:t>Güvence</a:t>
            </a:r>
            <a:r>
              <a:rPr lang="en-US" sz="2100" dirty="0"/>
              <a:t> </a:t>
            </a:r>
            <a:r>
              <a:rPr lang="en-US" sz="2100" dirty="0" err="1"/>
              <a:t>Dışı</a:t>
            </a:r>
            <a:r>
              <a:rPr lang="en-US" sz="2100" dirty="0"/>
              <a:t> / </a:t>
            </a:r>
            <a:r>
              <a:rPr lang="en-US" sz="2100" dirty="0" err="1"/>
              <a:t>İlgili</a:t>
            </a:r>
            <a:r>
              <a:rPr lang="en-US" sz="2100" dirty="0"/>
              <a:t> </a:t>
            </a:r>
            <a:r>
              <a:rPr lang="en-US" sz="2100" dirty="0" err="1"/>
              <a:t>Hizmetler</a:t>
            </a:r>
            <a:r>
              <a:rPr lang="en-US" sz="2100" dirty="0"/>
              <a:t> (%41)</a:t>
            </a:r>
            <a:endParaRPr lang="en-US" sz="2100" dirty="0" smtClean="0"/>
          </a:p>
          <a:p>
            <a:pPr marL="637794" lvl="2" indent="-342900">
              <a:spcBef>
                <a:spcPts val="600"/>
              </a:spcBef>
              <a:spcAft>
                <a:spcPts val="1200"/>
              </a:spcAft>
              <a:buFont typeface="Arial" panose="020B0604020202020204" pitchFamily="34" charset="0"/>
              <a:buChar char="•"/>
            </a:pPr>
            <a:r>
              <a:rPr lang="en-US" sz="2100" dirty="0" err="1"/>
              <a:t>Vergi</a:t>
            </a:r>
            <a:r>
              <a:rPr lang="en-US" sz="2100" dirty="0"/>
              <a:t> </a:t>
            </a:r>
            <a:r>
              <a:rPr lang="en-US" sz="2100" dirty="0" err="1"/>
              <a:t>Hizmetleri</a:t>
            </a:r>
            <a:r>
              <a:rPr lang="en-US" sz="2100" dirty="0"/>
              <a:t> (%39)</a:t>
            </a:r>
            <a:endParaRPr lang="en-US" sz="2100" dirty="0" smtClean="0"/>
          </a:p>
          <a:p>
            <a:pPr marL="637794" lvl="2" indent="-342900">
              <a:spcBef>
                <a:spcPts val="600"/>
              </a:spcBef>
              <a:spcAft>
                <a:spcPts val="1200"/>
              </a:spcAft>
              <a:buFont typeface="Arial" panose="020B0604020202020204" pitchFamily="34" charset="0"/>
              <a:buChar char="•"/>
            </a:pPr>
            <a:r>
              <a:rPr lang="en-US" sz="2100" dirty="0" err="1"/>
              <a:t>Bağımsız</a:t>
            </a:r>
            <a:r>
              <a:rPr lang="en-US" sz="2100" dirty="0"/>
              <a:t> </a:t>
            </a:r>
            <a:r>
              <a:rPr lang="en-US" sz="2100" dirty="0" err="1"/>
              <a:t>Denetim</a:t>
            </a:r>
            <a:r>
              <a:rPr lang="en-US" sz="2100" dirty="0"/>
              <a:t> </a:t>
            </a:r>
            <a:r>
              <a:rPr lang="en-US" sz="2100" dirty="0" err="1"/>
              <a:t>ve</a:t>
            </a:r>
            <a:r>
              <a:rPr lang="en-US" sz="2100" dirty="0"/>
              <a:t> </a:t>
            </a:r>
            <a:r>
              <a:rPr lang="en-US" sz="2100" dirty="0" err="1"/>
              <a:t>Güvence</a:t>
            </a:r>
            <a:r>
              <a:rPr lang="en-US" sz="2100" dirty="0"/>
              <a:t> </a:t>
            </a:r>
            <a:r>
              <a:rPr lang="en-US" sz="2100" dirty="0" err="1"/>
              <a:t>Hizmetleri</a:t>
            </a:r>
            <a:r>
              <a:rPr lang="en-US" sz="2100" dirty="0"/>
              <a:t> (%35) </a:t>
            </a:r>
          </a:p>
          <a:p>
            <a:pPr marL="637794" lvl="2" indent="-342900">
              <a:spcBef>
                <a:spcPts val="600"/>
              </a:spcBef>
              <a:spcAft>
                <a:spcPts val="1200"/>
              </a:spcAft>
              <a:buFont typeface="Arial" panose="020B0604020202020204" pitchFamily="34" charset="0"/>
              <a:buChar char="•"/>
            </a:pPr>
            <a:endParaRPr lang="en-US" sz="2200" dirty="0">
              <a:solidFill>
                <a:schemeClr val="tx2">
                  <a:lumMod val="65000"/>
                  <a:lumOff val="35000"/>
                </a:schemeClr>
              </a:solidFill>
            </a:endParaRPr>
          </a:p>
          <a:p>
            <a:pPr marL="290322" lvl="1" indent="-342900">
              <a:spcBef>
                <a:spcPts val="600"/>
              </a:spcBef>
              <a:spcAft>
                <a:spcPts val="1200"/>
              </a:spcAft>
              <a:buFont typeface="Arial" panose="020B0604020202020204" pitchFamily="34" charset="0"/>
              <a:buChar char="•"/>
            </a:pPr>
            <a:endParaRPr lang="en-US" sz="2800" dirty="0">
              <a:latin typeface="Calibri" panose="020F0502020204030204" pitchFamily="34" charset="0"/>
            </a:endParaRPr>
          </a:p>
          <a:p>
            <a:pPr marL="290322" lvl="1" indent="-342900">
              <a:spcBef>
                <a:spcPts val="600"/>
              </a:spcBef>
              <a:spcAft>
                <a:spcPts val="1200"/>
              </a:spcAft>
              <a:buFont typeface="Arial" panose="020B0604020202020204" pitchFamily="34" charset="0"/>
              <a:buChar char="•"/>
            </a:pPr>
            <a:endParaRPr lang="en-US" sz="2500" dirty="0"/>
          </a:p>
          <a:p>
            <a:pPr marL="690372" lvl="2" indent="-342900">
              <a:spcBef>
                <a:spcPts val="600"/>
              </a:spcBef>
              <a:spcAft>
                <a:spcPts val="1200"/>
              </a:spcAft>
            </a:pPr>
            <a:endParaRPr lang="en-US" sz="2500" dirty="0"/>
          </a:p>
          <a:p>
            <a:pPr>
              <a:spcBef>
                <a:spcPts val="600"/>
              </a:spcBef>
              <a:spcAft>
                <a:spcPts val="1200"/>
              </a:spcAft>
            </a:pPr>
            <a:endParaRPr lang="en-US" sz="2500" dirty="0"/>
          </a:p>
        </p:txBody>
      </p:sp>
      <p:sp>
        <p:nvSpPr>
          <p:cNvPr id="2" name="Title 1"/>
          <p:cNvSpPr>
            <a:spLocks noGrp="1"/>
          </p:cNvSpPr>
          <p:nvPr>
            <p:ph type="title"/>
          </p:nvPr>
        </p:nvSpPr>
        <p:spPr>
          <a:xfrm>
            <a:off x="381000" y="457200"/>
            <a:ext cx="7543800" cy="533400"/>
          </a:xfrm>
        </p:spPr>
        <p:txBody>
          <a:bodyPr/>
          <a:lstStyle/>
          <a:p>
            <a:r>
              <a:rPr lang="en-US" sz="2800" dirty="0">
                <a:latin typeface="Arial" panose="020B0604020202020204" pitchFamily="34" charset="0"/>
                <a:cs typeface="Arial" panose="020B0604020202020204" pitchFamily="34" charset="0"/>
              </a:rPr>
              <a:t>IFAC SMP </a:t>
            </a:r>
            <a:r>
              <a:rPr lang="tr-TR" sz="2800" dirty="0">
                <a:latin typeface="Arial" panose="020B0604020202020204" pitchFamily="34" charset="0"/>
                <a:cs typeface="Arial" panose="020B0604020202020204" pitchFamily="34" charset="0"/>
              </a:rPr>
              <a:t>Anketi</a:t>
            </a:r>
            <a:r>
              <a:rPr lang="en-US" sz="2800" dirty="0">
                <a:latin typeface="Arial" panose="020B0604020202020204" pitchFamily="34" charset="0"/>
                <a:cs typeface="Arial" panose="020B0604020202020204" pitchFamily="34" charset="0"/>
              </a:rPr>
              <a:t> – </a:t>
            </a:r>
            <a:r>
              <a:rPr lang="tr-TR" sz="2800" dirty="0" smtClean="0">
                <a:latin typeface="Arial" panose="020B0604020202020204" pitchFamily="34" charset="0"/>
                <a:cs typeface="Arial" panose="020B0604020202020204" pitchFamily="34" charset="0"/>
              </a:rPr>
              <a:t>Önemli Konular</a:t>
            </a:r>
            <a:r>
              <a:rPr lang="en-US" sz="2800" dirty="0" smtClean="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II</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651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447800"/>
            <a:ext cx="8458200" cy="4419600"/>
          </a:xfrm>
        </p:spPr>
        <p:txBody>
          <a:bodyPr/>
          <a:lstStyle/>
          <a:p>
            <a:pPr marL="0" lvl="1" indent="0">
              <a:spcBef>
                <a:spcPts val="600"/>
              </a:spcBef>
              <a:spcAft>
                <a:spcPts val="1200"/>
              </a:spcAft>
              <a:buNone/>
            </a:pPr>
            <a:r>
              <a:rPr lang="tr-TR" sz="2400" b="1" dirty="0" smtClean="0"/>
              <a:t>Danışmanlık Hizmetleri</a:t>
            </a:r>
            <a:r>
              <a:rPr lang="en-US" sz="2400" b="1" dirty="0" smtClean="0"/>
              <a:t>:</a:t>
            </a:r>
            <a:endParaRPr lang="en-US" sz="2400" b="1" dirty="0">
              <a:solidFill>
                <a:schemeClr val="tx2">
                  <a:lumMod val="65000"/>
                  <a:lumOff val="35000"/>
                </a:schemeClr>
              </a:solidFill>
            </a:endParaRPr>
          </a:p>
          <a:p>
            <a:pPr marL="690372" lvl="2" indent="-342900">
              <a:spcBef>
                <a:spcPts val="600"/>
              </a:spcBef>
              <a:spcAft>
                <a:spcPts val="1200"/>
              </a:spcAft>
            </a:pPr>
            <a:r>
              <a:rPr lang="tr-TR" sz="2200" b="1" dirty="0" smtClean="0"/>
              <a:t>Vergi Planlama</a:t>
            </a:r>
            <a:r>
              <a:rPr lang="en-US" sz="2200" b="1" dirty="0" smtClean="0"/>
              <a:t> </a:t>
            </a:r>
            <a:r>
              <a:rPr lang="en-US" sz="2200" b="1" dirty="0" smtClean="0">
                <a:solidFill>
                  <a:schemeClr val="tx2">
                    <a:lumMod val="65000"/>
                    <a:lumOff val="35000"/>
                  </a:schemeClr>
                </a:solidFill>
              </a:rPr>
              <a:t>(</a:t>
            </a:r>
            <a:r>
              <a:rPr lang="tr-TR" sz="2200" b="1" dirty="0" smtClean="0"/>
              <a:t>%</a:t>
            </a:r>
            <a:r>
              <a:rPr lang="en-US" sz="2200" b="1" dirty="0" smtClean="0"/>
              <a:t>52</a:t>
            </a:r>
            <a:r>
              <a:rPr lang="en-US" sz="2200" b="1" dirty="0" smtClean="0">
                <a:solidFill>
                  <a:schemeClr val="tx2">
                    <a:lumMod val="65000"/>
                    <a:lumOff val="35000"/>
                  </a:schemeClr>
                </a:solidFill>
              </a:rPr>
              <a:t>)</a:t>
            </a:r>
          </a:p>
          <a:p>
            <a:pPr marL="690372" lvl="2" indent="-342900">
              <a:spcBef>
                <a:spcPts val="600"/>
              </a:spcBef>
              <a:spcAft>
                <a:spcPts val="1200"/>
              </a:spcAft>
            </a:pPr>
            <a:r>
              <a:rPr lang="tr-TR" sz="2200" dirty="0" smtClean="0"/>
              <a:t>Kurumsal Danışmanlık</a:t>
            </a:r>
            <a:r>
              <a:rPr lang="en-US" sz="2200" dirty="0" smtClean="0"/>
              <a:t> (%45)</a:t>
            </a:r>
            <a:endParaRPr lang="en-US" sz="2200" dirty="0"/>
          </a:p>
          <a:p>
            <a:pPr marL="690372" lvl="2" indent="-342900">
              <a:spcBef>
                <a:spcPts val="600"/>
              </a:spcBef>
              <a:spcAft>
                <a:spcPts val="1200"/>
              </a:spcAft>
            </a:pPr>
            <a:r>
              <a:rPr lang="tr-TR" sz="2200" dirty="0" smtClean="0"/>
              <a:t>Yönetim Muhasebesi</a:t>
            </a:r>
            <a:r>
              <a:rPr lang="en-US" sz="2200" dirty="0" smtClean="0"/>
              <a:t> (%41)</a:t>
            </a:r>
          </a:p>
          <a:p>
            <a:pPr marL="690372" lvl="2" indent="-342900">
              <a:spcBef>
                <a:spcPts val="600"/>
              </a:spcBef>
              <a:spcAft>
                <a:spcPts val="1200"/>
              </a:spcAft>
            </a:pPr>
            <a:r>
              <a:rPr lang="tr-TR" sz="2200" dirty="0" smtClean="0"/>
              <a:t>İnsan Kaynakları</a:t>
            </a:r>
            <a:r>
              <a:rPr lang="en-US" sz="2200" dirty="0" smtClean="0"/>
              <a:t>/ </a:t>
            </a:r>
            <a:r>
              <a:rPr lang="tr-TR" sz="2200" dirty="0" smtClean="0"/>
              <a:t>İşe Alım Düzenlemeleri</a:t>
            </a:r>
            <a:r>
              <a:rPr lang="en-US" sz="2200" dirty="0" smtClean="0"/>
              <a:t> </a:t>
            </a:r>
            <a:r>
              <a:rPr lang="en-US" sz="2200" dirty="0" smtClean="0">
                <a:solidFill>
                  <a:schemeClr val="tx2">
                    <a:lumMod val="65000"/>
                    <a:lumOff val="35000"/>
                  </a:schemeClr>
                </a:solidFill>
              </a:rPr>
              <a:t>(</a:t>
            </a:r>
            <a:r>
              <a:rPr lang="en-US" sz="2200" dirty="0" smtClean="0"/>
              <a:t>%</a:t>
            </a:r>
            <a:r>
              <a:rPr lang="en-US" sz="2200" dirty="0" smtClean="0">
                <a:solidFill>
                  <a:schemeClr val="tx2">
                    <a:lumMod val="65000"/>
                    <a:lumOff val="35000"/>
                  </a:schemeClr>
                </a:solidFill>
              </a:rPr>
              <a:t>29)</a:t>
            </a:r>
          </a:p>
          <a:p>
            <a:pPr marL="690372" lvl="2" indent="-342900">
              <a:spcBef>
                <a:spcPts val="600"/>
              </a:spcBef>
              <a:spcAft>
                <a:spcPts val="1200"/>
              </a:spcAft>
            </a:pPr>
            <a:r>
              <a:rPr lang="tr-TR" sz="2200" dirty="0" smtClean="0"/>
              <a:t>İş Geliştirme</a:t>
            </a:r>
            <a:r>
              <a:rPr lang="en-US" sz="2200" dirty="0" smtClean="0"/>
              <a:t> (%27)</a:t>
            </a:r>
          </a:p>
          <a:p>
            <a:pPr marL="690372" lvl="2" indent="-342900">
              <a:spcBef>
                <a:spcPts val="600"/>
              </a:spcBef>
              <a:spcAft>
                <a:spcPts val="1200"/>
              </a:spcAft>
            </a:pPr>
            <a:r>
              <a:rPr lang="tr-TR" sz="2200" dirty="0" smtClean="0"/>
              <a:t>Devir Planlaması</a:t>
            </a:r>
            <a:r>
              <a:rPr lang="en-US" sz="2200" dirty="0" smtClean="0"/>
              <a:t>/ </a:t>
            </a:r>
            <a:r>
              <a:rPr lang="tr-TR" sz="2200" dirty="0" smtClean="0"/>
              <a:t>Ticari Devirler</a:t>
            </a:r>
            <a:r>
              <a:rPr lang="en-US" sz="2200" dirty="0" smtClean="0">
                <a:solidFill>
                  <a:schemeClr val="tx2">
                    <a:lumMod val="65000"/>
                    <a:lumOff val="35000"/>
                  </a:schemeClr>
                </a:solidFill>
              </a:rPr>
              <a:t> (</a:t>
            </a:r>
            <a:r>
              <a:rPr lang="en-US" sz="2200" dirty="0" smtClean="0"/>
              <a:t>%20</a:t>
            </a:r>
            <a:r>
              <a:rPr lang="en-US" sz="2200" dirty="0" smtClean="0">
                <a:solidFill>
                  <a:schemeClr val="tx2">
                    <a:lumMod val="65000"/>
                    <a:lumOff val="35000"/>
                  </a:schemeClr>
                </a:solidFill>
              </a:rPr>
              <a:t>)</a:t>
            </a:r>
            <a:endParaRPr lang="en-US" sz="2200" dirty="0">
              <a:solidFill>
                <a:schemeClr val="tx2">
                  <a:lumMod val="65000"/>
                  <a:lumOff val="35000"/>
                </a:schemeClr>
              </a:solidFill>
            </a:endParaRPr>
          </a:p>
          <a:p>
            <a:pPr marL="637794" lvl="2" indent="-342900">
              <a:spcBef>
                <a:spcPts val="600"/>
              </a:spcBef>
              <a:spcAft>
                <a:spcPts val="1200"/>
              </a:spcAft>
              <a:buFont typeface="Arial" panose="020B0604020202020204" pitchFamily="34" charset="0"/>
              <a:buChar char="•"/>
            </a:pPr>
            <a:endParaRPr lang="en-US" sz="2200" dirty="0">
              <a:solidFill>
                <a:schemeClr val="tx2">
                  <a:lumMod val="65000"/>
                  <a:lumOff val="35000"/>
                </a:schemeClr>
              </a:solidFill>
            </a:endParaRPr>
          </a:p>
          <a:p>
            <a:pPr marL="290322" lvl="1" indent="-342900">
              <a:spcBef>
                <a:spcPts val="600"/>
              </a:spcBef>
              <a:spcAft>
                <a:spcPts val="1200"/>
              </a:spcAft>
              <a:buFont typeface="Arial" panose="020B0604020202020204" pitchFamily="34" charset="0"/>
              <a:buChar char="•"/>
            </a:pPr>
            <a:endParaRPr lang="en-US" sz="2800" dirty="0">
              <a:latin typeface="Calibri" panose="020F0502020204030204" pitchFamily="34" charset="0"/>
            </a:endParaRPr>
          </a:p>
          <a:p>
            <a:pPr marL="290322" lvl="1" indent="-342900">
              <a:spcBef>
                <a:spcPts val="600"/>
              </a:spcBef>
              <a:spcAft>
                <a:spcPts val="1200"/>
              </a:spcAft>
              <a:buFont typeface="Arial" panose="020B0604020202020204" pitchFamily="34" charset="0"/>
              <a:buChar char="•"/>
            </a:pPr>
            <a:endParaRPr lang="en-US" sz="2500" dirty="0"/>
          </a:p>
          <a:p>
            <a:pPr marL="690372" lvl="2" indent="-342900">
              <a:spcBef>
                <a:spcPts val="600"/>
              </a:spcBef>
              <a:spcAft>
                <a:spcPts val="1200"/>
              </a:spcAft>
            </a:pPr>
            <a:endParaRPr lang="en-US" sz="2500" dirty="0"/>
          </a:p>
          <a:p>
            <a:pPr>
              <a:spcBef>
                <a:spcPts val="600"/>
              </a:spcBef>
              <a:spcAft>
                <a:spcPts val="1200"/>
              </a:spcAft>
            </a:pPr>
            <a:endParaRPr lang="en-US" sz="2500" dirty="0"/>
          </a:p>
        </p:txBody>
      </p:sp>
      <p:sp>
        <p:nvSpPr>
          <p:cNvPr id="2" name="Title 1"/>
          <p:cNvSpPr>
            <a:spLocks noGrp="1"/>
          </p:cNvSpPr>
          <p:nvPr>
            <p:ph type="title"/>
          </p:nvPr>
        </p:nvSpPr>
        <p:spPr>
          <a:xfrm>
            <a:off x="381000" y="457200"/>
            <a:ext cx="7543800" cy="533400"/>
          </a:xfrm>
        </p:spPr>
        <p:txBody>
          <a:bodyPr/>
          <a:lstStyle/>
          <a:p>
            <a:r>
              <a:rPr lang="en-US" sz="2800" dirty="0" smtClean="0">
                <a:latin typeface="Arial" panose="020B0604020202020204" pitchFamily="34" charset="0"/>
                <a:cs typeface="Arial" panose="020B0604020202020204" pitchFamily="34" charset="0"/>
              </a:rPr>
              <a:t>IFAC SMP </a:t>
            </a:r>
            <a:r>
              <a:rPr lang="tr-TR" sz="2800" dirty="0" smtClean="0">
                <a:latin typeface="Arial" panose="020B0604020202020204" pitchFamily="34" charset="0"/>
                <a:cs typeface="Arial" panose="020B0604020202020204" pitchFamily="34" charset="0"/>
              </a:rPr>
              <a:t>Anketi</a:t>
            </a:r>
            <a:r>
              <a:rPr lang="en-US" sz="2800" dirty="0" smtClean="0">
                <a:latin typeface="Arial" panose="020B0604020202020204" pitchFamily="34" charset="0"/>
                <a:cs typeface="Arial" panose="020B0604020202020204" pitchFamily="34" charset="0"/>
              </a:rPr>
              <a:t> – </a:t>
            </a:r>
            <a:r>
              <a:rPr lang="tr-TR" sz="2800" dirty="0" smtClean="0">
                <a:latin typeface="Arial" panose="020B0604020202020204" pitchFamily="34" charset="0"/>
                <a:cs typeface="Arial" panose="020B0604020202020204" pitchFamily="34" charset="0"/>
              </a:rPr>
              <a:t>Önemli Konular </a:t>
            </a:r>
            <a:r>
              <a:rPr lang="en-US" sz="2800" dirty="0" smtClean="0">
                <a:latin typeface="Arial" panose="020B0604020202020204" pitchFamily="34" charset="0"/>
                <a:cs typeface="Arial" panose="020B0604020202020204" pitchFamily="34" charset="0"/>
              </a:rPr>
              <a:t>II</a:t>
            </a:r>
            <a:r>
              <a:rPr lang="tr-TR" sz="2800" dirty="0" smtClean="0">
                <a:latin typeface="Arial" panose="020B0604020202020204" pitchFamily="34" charset="0"/>
                <a:cs typeface="Arial" panose="020B0604020202020204" pitchFamily="34" charset="0"/>
              </a:rPr>
              <a:t>I</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8657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1524000"/>
            <a:ext cx="5029200" cy="4410740"/>
          </a:xfrm>
        </p:spPr>
        <p:txBody>
          <a:bodyPr/>
          <a:lstStyle/>
          <a:p>
            <a:pPr marL="0" lvl="1" indent="0">
              <a:spcBef>
                <a:spcPts val="600"/>
              </a:spcBef>
              <a:spcAft>
                <a:spcPts val="1200"/>
              </a:spcAft>
              <a:buNone/>
            </a:pPr>
            <a:r>
              <a:rPr lang="en-US" b="1" dirty="0"/>
              <a:t>KOBİ MÜŞTERİLERİN </a:t>
            </a:r>
            <a:r>
              <a:rPr lang="en-US" b="1" dirty="0" smtClean="0"/>
              <a:t>KARŞIYA </a:t>
            </a:r>
            <a:r>
              <a:rPr lang="en-US" b="1" dirty="0"/>
              <a:t>OLDUKLARI ZORLUKLAR</a:t>
            </a:r>
            <a:r>
              <a:rPr lang="en-US" sz="2400" b="1" dirty="0"/>
              <a:t> </a:t>
            </a:r>
            <a:endParaRPr lang="en-US" sz="2400" b="1" dirty="0" smtClean="0">
              <a:solidFill>
                <a:schemeClr val="tx2">
                  <a:lumMod val="65000"/>
                  <a:lumOff val="35000"/>
                </a:schemeClr>
              </a:solidFill>
            </a:endParaRPr>
          </a:p>
          <a:p>
            <a:pPr marL="690372" lvl="2" indent="-342900">
              <a:spcBef>
                <a:spcPts val="600"/>
              </a:spcBef>
              <a:spcAft>
                <a:spcPts val="1200"/>
              </a:spcAft>
            </a:pPr>
            <a:r>
              <a:rPr lang="en-US" sz="2200" dirty="0" err="1"/>
              <a:t>Ekonomik</a:t>
            </a:r>
            <a:r>
              <a:rPr lang="en-US" sz="2200" dirty="0"/>
              <a:t> </a:t>
            </a:r>
            <a:r>
              <a:rPr lang="en-US" sz="2200" dirty="0" err="1"/>
              <a:t>Belirsizlik</a:t>
            </a:r>
            <a:r>
              <a:rPr lang="en-US" sz="2200" dirty="0"/>
              <a:t> </a:t>
            </a:r>
            <a:r>
              <a:rPr lang="en-US" sz="2200" dirty="0" smtClean="0">
                <a:solidFill>
                  <a:schemeClr val="tx2">
                    <a:lumMod val="65000"/>
                    <a:lumOff val="35000"/>
                  </a:schemeClr>
                </a:solidFill>
              </a:rPr>
              <a:t>(</a:t>
            </a:r>
            <a:r>
              <a:rPr lang="en-US" sz="2200" dirty="0"/>
              <a:t>%</a:t>
            </a:r>
            <a:r>
              <a:rPr lang="en-US" sz="2200" dirty="0" smtClean="0"/>
              <a:t>61</a:t>
            </a:r>
            <a:r>
              <a:rPr lang="en-US" sz="2200" dirty="0" smtClean="0">
                <a:solidFill>
                  <a:schemeClr val="tx2">
                    <a:lumMod val="65000"/>
                    <a:lumOff val="35000"/>
                  </a:schemeClr>
                </a:solidFill>
              </a:rPr>
              <a:t>)</a:t>
            </a:r>
          </a:p>
          <a:p>
            <a:pPr marL="690372" lvl="2" indent="-342900">
              <a:spcBef>
                <a:spcPts val="600"/>
              </a:spcBef>
              <a:spcAft>
                <a:spcPts val="1200"/>
              </a:spcAft>
            </a:pPr>
            <a:r>
              <a:rPr lang="en-US" sz="2200" dirty="0" err="1"/>
              <a:t>Artan</a:t>
            </a:r>
            <a:r>
              <a:rPr lang="en-US" sz="2200" dirty="0"/>
              <a:t> </a:t>
            </a:r>
            <a:r>
              <a:rPr lang="en-US" sz="2200" dirty="0" err="1"/>
              <a:t>Maliyetler</a:t>
            </a:r>
            <a:r>
              <a:rPr lang="en-US" sz="2200" dirty="0"/>
              <a:t> (%58)</a:t>
            </a:r>
            <a:endParaRPr lang="en-US" sz="2200" dirty="0" smtClean="0"/>
          </a:p>
          <a:p>
            <a:pPr marL="690372" lvl="2" indent="-342900">
              <a:spcBef>
                <a:spcPts val="600"/>
              </a:spcBef>
              <a:spcAft>
                <a:spcPts val="1200"/>
              </a:spcAft>
            </a:pPr>
            <a:r>
              <a:rPr lang="en-US" sz="2200" dirty="0" err="1"/>
              <a:t>Rekabet</a:t>
            </a:r>
            <a:r>
              <a:rPr lang="en-US" sz="2200" dirty="0"/>
              <a:t> (%54</a:t>
            </a:r>
            <a:r>
              <a:rPr lang="en-US" sz="2200" dirty="0" smtClean="0"/>
              <a:t>)</a:t>
            </a:r>
            <a:endParaRPr lang="tr-TR" sz="2200" dirty="0" smtClean="0"/>
          </a:p>
          <a:p>
            <a:pPr marL="690372" lvl="2" indent="-342900">
              <a:spcBef>
                <a:spcPts val="600"/>
              </a:spcBef>
              <a:spcAft>
                <a:spcPts val="1200"/>
              </a:spcAft>
            </a:pPr>
            <a:r>
              <a:rPr lang="en-US" sz="2200" dirty="0" err="1"/>
              <a:t>Finansmana</a:t>
            </a:r>
            <a:r>
              <a:rPr lang="en-US" sz="2200" dirty="0"/>
              <a:t> </a:t>
            </a:r>
            <a:r>
              <a:rPr lang="en-US" sz="2200" dirty="0" err="1"/>
              <a:t>Erişimdeki</a:t>
            </a:r>
            <a:r>
              <a:rPr lang="en-US" sz="2200" dirty="0"/>
              <a:t> </a:t>
            </a:r>
            <a:r>
              <a:rPr lang="en-US" sz="2200" dirty="0" err="1"/>
              <a:t>Güçlükler</a:t>
            </a:r>
            <a:r>
              <a:rPr lang="en-US" sz="2200" dirty="0"/>
              <a:t> (%51)</a:t>
            </a:r>
            <a:endParaRPr lang="en-US" sz="2800" dirty="0" smtClean="0">
              <a:latin typeface="Calibri" panose="020F0502020204030204" pitchFamily="34" charset="0"/>
            </a:endParaRPr>
          </a:p>
          <a:p>
            <a:pPr marL="290322" lvl="1" indent="-342900">
              <a:spcBef>
                <a:spcPts val="600"/>
              </a:spcBef>
              <a:spcAft>
                <a:spcPts val="1200"/>
              </a:spcAft>
              <a:buFont typeface="Arial" panose="020B0604020202020204" pitchFamily="34" charset="0"/>
              <a:buChar char="•"/>
            </a:pPr>
            <a:endParaRPr lang="en-US" sz="2500" dirty="0"/>
          </a:p>
          <a:p>
            <a:pPr marL="690372" lvl="2" indent="-342900">
              <a:spcBef>
                <a:spcPts val="600"/>
              </a:spcBef>
              <a:spcAft>
                <a:spcPts val="1200"/>
              </a:spcAft>
            </a:pPr>
            <a:endParaRPr lang="en-US" sz="2500" dirty="0"/>
          </a:p>
          <a:p>
            <a:pPr>
              <a:spcBef>
                <a:spcPts val="600"/>
              </a:spcBef>
              <a:spcAft>
                <a:spcPts val="1200"/>
              </a:spcAft>
            </a:pPr>
            <a:endParaRPr lang="en-US" sz="2500" dirty="0"/>
          </a:p>
        </p:txBody>
      </p:sp>
      <p:sp>
        <p:nvSpPr>
          <p:cNvPr id="2" name="Title 1"/>
          <p:cNvSpPr>
            <a:spLocks noGrp="1"/>
          </p:cNvSpPr>
          <p:nvPr>
            <p:ph type="title"/>
          </p:nvPr>
        </p:nvSpPr>
        <p:spPr>
          <a:xfrm>
            <a:off x="381000" y="457200"/>
            <a:ext cx="7543800" cy="533400"/>
          </a:xfrm>
        </p:spPr>
        <p:txBody>
          <a:bodyPr/>
          <a:lstStyle/>
          <a:p>
            <a:r>
              <a:rPr lang="en-US" sz="2800" dirty="0">
                <a:latin typeface="Arial" panose="020B0604020202020204" pitchFamily="34" charset="0"/>
                <a:cs typeface="Arial" panose="020B0604020202020204" pitchFamily="34" charset="0"/>
              </a:rPr>
              <a:t>IFAC SMP </a:t>
            </a:r>
            <a:r>
              <a:rPr lang="tr-TR" sz="2800" dirty="0">
                <a:latin typeface="Arial" panose="020B0604020202020204" pitchFamily="34" charset="0"/>
                <a:cs typeface="Arial" panose="020B0604020202020204" pitchFamily="34" charset="0"/>
              </a:rPr>
              <a:t>Anketi</a:t>
            </a:r>
            <a:r>
              <a:rPr lang="en-US" sz="2800" dirty="0">
                <a:latin typeface="Arial" panose="020B0604020202020204" pitchFamily="34" charset="0"/>
                <a:cs typeface="Arial" panose="020B0604020202020204" pitchFamily="34" charset="0"/>
              </a:rPr>
              <a:t> – </a:t>
            </a:r>
            <a:r>
              <a:rPr lang="tr-TR" sz="2800" dirty="0" smtClean="0">
                <a:latin typeface="Arial" panose="020B0604020202020204" pitchFamily="34" charset="0"/>
                <a:cs typeface="Arial" panose="020B0604020202020204" pitchFamily="34" charset="0"/>
              </a:rPr>
              <a:t>Önemli Konular</a:t>
            </a:r>
            <a:r>
              <a:rPr lang="en-US" sz="2800" dirty="0" smtClean="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IV</a:t>
            </a:r>
            <a:endParaRPr lang="en-US" sz="2800" dirty="0">
              <a:latin typeface="Arial" panose="020B0604020202020204" pitchFamily="34" charset="0"/>
              <a:cs typeface="Arial" panose="020B0604020202020204" pitchFamily="34" charset="0"/>
            </a:endParaRPr>
          </a:p>
        </p:txBody>
      </p:sp>
      <p:sp>
        <p:nvSpPr>
          <p:cNvPr id="4" name="Content Placeholder 2"/>
          <p:cNvSpPr txBox="1">
            <a:spLocks/>
          </p:cNvSpPr>
          <p:nvPr/>
        </p:nvSpPr>
        <p:spPr bwMode="auto">
          <a:xfrm>
            <a:off x="4953000" y="1524000"/>
            <a:ext cx="381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44" indent="-347472" algn="l" rtl="0" eaLnBrk="1" fontAlgn="base" hangingPunct="1">
              <a:spcBef>
                <a:spcPts val="776"/>
              </a:spcBef>
              <a:spcAft>
                <a:spcPct val="0"/>
              </a:spcAft>
              <a:buChar char="–"/>
              <a:defRPr sz="2000">
                <a:solidFill>
                  <a:schemeClr val="tx2">
                    <a:lumMod val="65000"/>
                    <a:lumOff val="35000"/>
                  </a:schemeClr>
                </a:solidFill>
                <a:latin typeface="+mn-lt"/>
                <a:ea typeface="ＭＳ Ｐゴシック" charset="0"/>
                <a:cs typeface="+mn-cs"/>
              </a:defRPr>
            </a:lvl2pPr>
            <a:lvl3pPr marL="1042416" indent="-347472"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3pPr>
            <a:lvl4pPr marL="1389888" indent="-347472"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4pPr>
            <a:lvl5pPr marL="1737360" indent="-347472"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marL="0" lvl="1" indent="0">
              <a:spcBef>
                <a:spcPts val="600"/>
              </a:spcBef>
              <a:spcAft>
                <a:spcPts val="1200"/>
              </a:spcAft>
              <a:buFontTx/>
              <a:buNone/>
            </a:pPr>
            <a:r>
              <a:rPr lang="en-US" b="1" kern="0" dirty="0" smtClean="0"/>
              <a:t>KOBİ </a:t>
            </a:r>
            <a:r>
              <a:rPr lang="en-US" b="1" kern="0" dirty="0"/>
              <a:t>MÜŞTERİLERİN KÂRLARINDAKİ DEĞİŞİM</a:t>
            </a:r>
            <a:r>
              <a:rPr lang="en-US" b="1" kern="0" dirty="0" smtClean="0"/>
              <a:t> </a:t>
            </a:r>
          </a:p>
          <a:p>
            <a:pPr marL="690372" lvl="2" indent="-342900">
              <a:spcBef>
                <a:spcPts val="600"/>
              </a:spcBef>
              <a:spcAft>
                <a:spcPts val="1200"/>
              </a:spcAft>
            </a:pPr>
            <a:r>
              <a:rPr lang="en-US" sz="2200" kern="0" dirty="0" smtClean="0"/>
              <a:t>%41 </a:t>
            </a:r>
            <a:r>
              <a:rPr lang="tr-TR" sz="2200" kern="0" dirty="0" smtClean="0"/>
              <a:t>«Azaldı»</a:t>
            </a:r>
            <a:endParaRPr lang="en-US" sz="2200" kern="0" dirty="0" smtClean="0"/>
          </a:p>
          <a:p>
            <a:pPr marL="690372" lvl="2" indent="-342900">
              <a:spcBef>
                <a:spcPts val="600"/>
              </a:spcBef>
              <a:spcAft>
                <a:spcPts val="1200"/>
              </a:spcAft>
            </a:pPr>
            <a:r>
              <a:rPr lang="en-US" sz="2200" kern="0" dirty="0" smtClean="0"/>
              <a:t>%31 </a:t>
            </a:r>
            <a:r>
              <a:rPr lang="tr-TR" sz="2200" kern="0" dirty="0" smtClean="0"/>
              <a:t>«Arttı»</a:t>
            </a:r>
            <a:endParaRPr lang="en-US" sz="2200" kern="0" dirty="0" smtClean="0"/>
          </a:p>
          <a:p>
            <a:pPr marL="690372" lvl="2" indent="-342900">
              <a:spcBef>
                <a:spcPts val="600"/>
              </a:spcBef>
              <a:spcAft>
                <a:spcPts val="1200"/>
              </a:spcAft>
            </a:pPr>
            <a:r>
              <a:rPr lang="en-US" sz="2200" kern="0" dirty="0" smtClean="0"/>
              <a:t>%22 </a:t>
            </a:r>
            <a:r>
              <a:rPr lang="tr-TR" sz="2200" kern="0" dirty="0" smtClean="0"/>
              <a:t>«Değişim olmadı»</a:t>
            </a:r>
            <a:endParaRPr lang="en-US" sz="2200" kern="0" dirty="0" smtClean="0"/>
          </a:p>
          <a:p>
            <a:pPr marL="0" lvl="1" indent="0">
              <a:spcBef>
                <a:spcPts val="600"/>
              </a:spcBef>
              <a:spcAft>
                <a:spcPts val="1200"/>
              </a:spcAft>
              <a:buFontTx/>
              <a:buNone/>
            </a:pPr>
            <a:endParaRPr lang="en-US" sz="2800" kern="0" dirty="0" smtClean="0">
              <a:latin typeface="Calibri" panose="020F0502020204030204" pitchFamily="34" charset="0"/>
            </a:endParaRPr>
          </a:p>
          <a:p>
            <a:pPr marL="290322" lvl="1" indent="-342900">
              <a:spcBef>
                <a:spcPts val="600"/>
              </a:spcBef>
              <a:spcAft>
                <a:spcPts val="1200"/>
              </a:spcAft>
              <a:buFont typeface="Arial" panose="020B0604020202020204" pitchFamily="34" charset="0"/>
              <a:buChar char="•"/>
            </a:pPr>
            <a:endParaRPr lang="en-US" sz="2500" kern="0" dirty="0" smtClean="0"/>
          </a:p>
          <a:p>
            <a:pPr marL="690372" lvl="2" indent="-342900">
              <a:spcBef>
                <a:spcPts val="600"/>
              </a:spcBef>
              <a:spcAft>
                <a:spcPts val="1200"/>
              </a:spcAft>
            </a:pPr>
            <a:endParaRPr lang="en-US" sz="2500" kern="0" dirty="0" smtClean="0"/>
          </a:p>
          <a:p>
            <a:pPr>
              <a:spcAft>
                <a:spcPts val="1200"/>
              </a:spcAft>
            </a:pPr>
            <a:endParaRPr lang="en-US" sz="2500" kern="0" dirty="0"/>
          </a:p>
        </p:txBody>
      </p:sp>
    </p:spTree>
    <p:extLst>
      <p:ext uri="{BB962C8B-B14F-4D97-AF65-F5344CB8AC3E}">
        <p14:creationId xmlns:p14="http://schemas.microsoft.com/office/powerpoint/2010/main" val="520774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447800"/>
            <a:ext cx="8458200" cy="4419600"/>
          </a:xfrm>
        </p:spPr>
        <p:txBody>
          <a:bodyPr/>
          <a:lstStyle/>
          <a:p>
            <a:pPr marL="0" lvl="1" indent="0">
              <a:spcBef>
                <a:spcPts val="600"/>
              </a:spcBef>
              <a:spcAft>
                <a:spcPts val="1200"/>
              </a:spcAft>
              <a:buNone/>
            </a:pPr>
            <a:r>
              <a:rPr lang="en-US" sz="2400" b="1" dirty="0"/>
              <a:t>KOBİ </a:t>
            </a:r>
            <a:r>
              <a:rPr lang="en-US" sz="2400" b="1" dirty="0" smtClean="0"/>
              <a:t>M</a:t>
            </a:r>
            <a:r>
              <a:rPr lang="tr-TR" sz="2400" b="1" dirty="0" smtClean="0"/>
              <a:t>üşterilerin</a:t>
            </a:r>
            <a:r>
              <a:rPr lang="en-US" sz="2400" b="1" dirty="0" smtClean="0"/>
              <a:t> </a:t>
            </a:r>
            <a:r>
              <a:rPr lang="en-US" sz="2400" b="1" dirty="0" err="1" smtClean="0"/>
              <a:t>Uluslararas</a:t>
            </a:r>
            <a:r>
              <a:rPr lang="tr-TR" sz="2400" b="1" dirty="0" smtClean="0"/>
              <a:t>ı</a:t>
            </a:r>
            <a:r>
              <a:rPr lang="en-US" sz="2400" b="1" dirty="0" smtClean="0"/>
              <a:t> </a:t>
            </a:r>
            <a:r>
              <a:rPr lang="en-US" sz="2400" b="1" dirty="0" err="1" smtClean="0"/>
              <a:t>Faaliyetleri</a:t>
            </a:r>
            <a:r>
              <a:rPr lang="en-US" sz="2400" b="1" dirty="0" smtClean="0"/>
              <a:t>:</a:t>
            </a:r>
            <a:endParaRPr lang="en-US" sz="2400" b="1" dirty="0">
              <a:solidFill>
                <a:schemeClr val="tx2">
                  <a:lumMod val="65000"/>
                  <a:lumOff val="35000"/>
                </a:schemeClr>
              </a:solidFill>
            </a:endParaRPr>
          </a:p>
          <a:p>
            <a:pPr marL="690372" lvl="2" indent="-342900">
              <a:spcBef>
                <a:spcPts val="600"/>
              </a:spcBef>
              <a:spcAft>
                <a:spcPts val="1200"/>
              </a:spcAft>
            </a:pPr>
            <a:r>
              <a:rPr lang="en-US" sz="2200" dirty="0" err="1"/>
              <a:t>İhracat</a:t>
            </a:r>
            <a:r>
              <a:rPr lang="en-US" sz="2200" dirty="0"/>
              <a:t> </a:t>
            </a:r>
            <a:r>
              <a:rPr lang="en-US" sz="2200" dirty="0" err="1"/>
              <a:t>veya</a:t>
            </a:r>
            <a:r>
              <a:rPr lang="en-US" sz="2200" dirty="0"/>
              <a:t> </a:t>
            </a:r>
            <a:r>
              <a:rPr lang="en-US" sz="2200" dirty="0" err="1"/>
              <a:t>İthalat</a:t>
            </a:r>
            <a:r>
              <a:rPr lang="en-US" sz="2200" dirty="0"/>
              <a:t> </a:t>
            </a:r>
            <a:r>
              <a:rPr lang="tr-TR" sz="2200" dirty="0" smtClean="0"/>
              <a:t>F</a:t>
            </a:r>
            <a:r>
              <a:rPr lang="en-US" sz="2200" dirty="0" err="1" smtClean="0"/>
              <a:t>aaliyetleri</a:t>
            </a:r>
            <a:r>
              <a:rPr lang="en-US" sz="2200" dirty="0" smtClean="0"/>
              <a:t> </a:t>
            </a:r>
            <a:r>
              <a:rPr lang="tr-TR" sz="2200" dirty="0" err="1" smtClean="0"/>
              <a:t>Y</a:t>
            </a:r>
            <a:r>
              <a:rPr lang="en-US" sz="2200" dirty="0" err="1" smtClean="0"/>
              <a:t>ürütenler</a:t>
            </a:r>
            <a:r>
              <a:rPr lang="en-US" sz="2200" dirty="0" smtClean="0"/>
              <a:t> </a:t>
            </a:r>
            <a:r>
              <a:rPr lang="en-US" sz="2200" dirty="0" smtClean="0">
                <a:solidFill>
                  <a:schemeClr val="tx2">
                    <a:lumMod val="65000"/>
                    <a:lumOff val="35000"/>
                  </a:schemeClr>
                </a:solidFill>
              </a:rPr>
              <a:t>(</a:t>
            </a:r>
            <a:r>
              <a:rPr lang="en-US" sz="2200" dirty="0" smtClean="0"/>
              <a:t>74</a:t>
            </a:r>
            <a:r>
              <a:rPr lang="en-US" sz="2200" dirty="0" smtClean="0">
                <a:solidFill>
                  <a:schemeClr val="tx2">
                    <a:lumMod val="65000"/>
                    <a:lumOff val="35000"/>
                  </a:schemeClr>
                </a:solidFill>
              </a:rPr>
              <a:t>%)</a:t>
            </a:r>
          </a:p>
          <a:p>
            <a:pPr marL="690372" lvl="2" indent="-342900">
              <a:spcBef>
                <a:spcPts val="600"/>
              </a:spcBef>
              <a:spcAft>
                <a:spcPts val="1200"/>
              </a:spcAft>
            </a:pPr>
            <a:r>
              <a:rPr lang="en-US" sz="2200" dirty="0" err="1"/>
              <a:t>Yabancı</a:t>
            </a:r>
            <a:r>
              <a:rPr lang="en-US" sz="2200" dirty="0"/>
              <a:t> </a:t>
            </a:r>
            <a:r>
              <a:rPr lang="en-US" sz="2200" dirty="0" err="1"/>
              <a:t>Sahipleri</a:t>
            </a:r>
            <a:r>
              <a:rPr lang="en-US" sz="2200" dirty="0"/>
              <a:t> </a:t>
            </a:r>
            <a:r>
              <a:rPr lang="en-US" sz="2200" dirty="0" err="1"/>
              <a:t>veya</a:t>
            </a:r>
            <a:r>
              <a:rPr lang="en-US" sz="2200" dirty="0"/>
              <a:t> </a:t>
            </a:r>
            <a:r>
              <a:rPr lang="en-US" sz="2200" dirty="0" err="1"/>
              <a:t>Yatırımcıları</a:t>
            </a:r>
            <a:r>
              <a:rPr lang="en-US" sz="2200" dirty="0"/>
              <a:t> </a:t>
            </a:r>
            <a:r>
              <a:rPr lang="en-US" sz="2200" dirty="0" err="1" smtClean="0"/>
              <a:t>Ol</a:t>
            </a:r>
            <a:r>
              <a:rPr lang="tr-TR" sz="2200" dirty="0" smtClean="0"/>
              <a:t>anlar</a:t>
            </a:r>
            <a:r>
              <a:rPr lang="en-US" sz="2200" dirty="0" smtClean="0"/>
              <a:t> (33%)</a:t>
            </a:r>
          </a:p>
          <a:p>
            <a:pPr marL="690372" lvl="2" indent="-342900">
              <a:spcBef>
                <a:spcPts val="600"/>
              </a:spcBef>
              <a:spcAft>
                <a:spcPts val="1200"/>
              </a:spcAft>
            </a:pPr>
            <a:r>
              <a:rPr lang="en-US" sz="2200" dirty="0" err="1"/>
              <a:t>Farklı</a:t>
            </a:r>
            <a:r>
              <a:rPr lang="en-US" sz="2200" dirty="0"/>
              <a:t> Para </a:t>
            </a:r>
            <a:r>
              <a:rPr lang="tr-TR" sz="2200" dirty="0" smtClean="0"/>
              <a:t>B</a:t>
            </a:r>
            <a:r>
              <a:rPr lang="en-US" sz="2200" dirty="0" err="1" smtClean="0"/>
              <a:t>irimleri</a:t>
            </a:r>
            <a:r>
              <a:rPr lang="en-US" sz="2200" dirty="0" smtClean="0"/>
              <a:t> </a:t>
            </a:r>
            <a:r>
              <a:rPr lang="en-US" sz="2200" dirty="0" err="1"/>
              <a:t>ile</a:t>
            </a:r>
            <a:r>
              <a:rPr lang="en-US" sz="2200" dirty="0"/>
              <a:t> </a:t>
            </a:r>
            <a:r>
              <a:rPr lang="en-US" sz="2200" dirty="0" err="1"/>
              <a:t>İş</a:t>
            </a:r>
            <a:r>
              <a:rPr lang="en-US" sz="2200" dirty="0"/>
              <a:t> </a:t>
            </a:r>
            <a:r>
              <a:rPr lang="en-US" sz="2200" dirty="0" smtClean="0"/>
              <a:t>Yap</a:t>
            </a:r>
            <a:r>
              <a:rPr lang="tr-TR" sz="2200" dirty="0" smtClean="0"/>
              <a:t>anlar</a:t>
            </a:r>
            <a:r>
              <a:rPr lang="en-US" sz="2200" dirty="0" smtClean="0">
                <a:solidFill>
                  <a:schemeClr val="tx2">
                    <a:lumMod val="65000"/>
                    <a:lumOff val="35000"/>
                  </a:schemeClr>
                </a:solidFill>
              </a:rPr>
              <a:t> (</a:t>
            </a:r>
            <a:r>
              <a:rPr lang="en-US" sz="2200" dirty="0" smtClean="0"/>
              <a:t>29</a:t>
            </a:r>
            <a:r>
              <a:rPr lang="en-US" sz="2200" dirty="0" smtClean="0">
                <a:solidFill>
                  <a:schemeClr val="tx2">
                    <a:lumMod val="65000"/>
                    <a:lumOff val="35000"/>
                  </a:schemeClr>
                </a:solidFill>
              </a:rPr>
              <a:t>%)</a:t>
            </a:r>
          </a:p>
          <a:p>
            <a:pPr marL="690372" lvl="2" indent="-342900">
              <a:spcBef>
                <a:spcPts val="600"/>
              </a:spcBef>
              <a:spcAft>
                <a:spcPts val="1200"/>
              </a:spcAft>
            </a:pPr>
            <a:r>
              <a:rPr lang="tr-TR" sz="2200" dirty="0" smtClean="0"/>
              <a:t>Yabancı Firmalarla Adi Ortaklık veya Ortaklık Kuranlar </a:t>
            </a:r>
            <a:r>
              <a:rPr lang="en-US" sz="2200" dirty="0" smtClean="0"/>
              <a:t>(24%)</a:t>
            </a:r>
          </a:p>
          <a:p>
            <a:pPr marL="690372" lvl="2" indent="-342900">
              <a:spcBef>
                <a:spcPts val="600"/>
              </a:spcBef>
              <a:spcAft>
                <a:spcPts val="1200"/>
              </a:spcAft>
            </a:pPr>
            <a:r>
              <a:rPr lang="tr-TR" sz="2200" dirty="0" smtClean="0"/>
              <a:t>Faaliyetlerinden Bazılarını Bir veya Birden Fazla Yabancı Ülkede Yürütenler </a:t>
            </a:r>
            <a:r>
              <a:rPr lang="en-US" sz="2200" dirty="0" smtClean="0"/>
              <a:t>(24%)</a:t>
            </a:r>
          </a:p>
          <a:p>
            <a:pPr marL="690372" lvl="2" indent="-342900">
              <a:spcBef>
                <a:spcPts val="600"/>
              </a:spcBef>
              <a:spcAft>
                <a:spcPts val="1200"/>
              </a:spcAft>
            </a:pPr>
            <a:r>
              <a:rPr lang="en-US" sz="2200" dirty="0" err="1"/>
              <a:t>Uluslararası</a:t>
            </a:r>
            <a:r>
              <a:rPr lang="en-US" sz="2200" dirty="0"/>
              <a:t> </a:t>
            </a:r>
            <a:r>
              <a:rPr lang="en-US" sz="2200" dirty="0" err="1"/>
              <a:t>Varlıklara</a:t>
            </a:r>
            <a:r>
              <a:rPr lang="en-US" sz="2200" dirty="0"/>
              <a:t> </a:t>
            </a:r>
            <a:r>
              <a:rPr lang="en-US" sz="2200" dirty="0" err="1"/>
              <a:t>Sahip</a:t>
            </a:r>
            <a:r>
              <a:rPr lang="en-US" sz="2200" dirty="0"/>
              <a:t> </a:t>
            </a:r>
            <a:r>
              <a:rPr lang="en-US" sz="2200" dirty="0" err="1" smtClean="0"/>
              <a:t>Ol</a:t>
            </a:r>
            <a:r>
              <a:rPr lang="tr-TR" sz="2200" dirty="0" smtClean="0"/>
              <a:t>anlar</a:t>
            </a:r>
            <a:r>
              <a:rPr lang="en-US" sz="2200" dirty="0" smtClean="0">
                <a:solidFill>
                  <a:schemeClr val="tx2">
                    <a:lumMod val="65000"/>
                    <a:lumOff val="35000"/>
                  </a:schemeClr>
                </a:solidFill>
              </a:rPr>
              <a:t> (</a:t>
            </a:r>
            <a:r>
              <a:rPr lang="en-US" sz="2200" dirty="0" smtClean="0"/>
              <a:t>15</a:t>
            </a:r>
            <a:r>
              <a:rPr lang="en-US" sz="2200" dirty="0" smtClean="0">
                <a:solidFill>
                  <a:schemeClr val="tx2">
                    <a:lumMod val="65000"/>
                    <a:lumOff val="35000"/>
                  </a:schemeClr>
                </a:solidFill>
              </a:rPr>
              <a:t>%)</a:t>
            </a:r>
            <a:endParaRPr lang="en-US" sz="2200" dirty="0">
              <a:solidFill>
                <a:schemeClr val="tx2">
                  <a:lumMod val="65000"/>
                  <a:lumOff val="35000"/>
                </a:schemeClr>
              </a:solidFill>
            </a:endParaRPr>
          </a:p>
          <a:p>
            <a:pPr marL="637794" lvl="2" indent="-342900">
              <a:spcBef>
                <a:spcPts val="600"/>
              </a:spcBef>
              <a:spcAft>
                <a:spcPts val="1200"/>
              </a:spcAft>
              <a:buFont typeface="Arial" panose="020B0604020202020204" pitchFamily="34" charset="0"/>
              <a:buChar char="•"/>
            </a:pPr>
            <a:endParaRPr lang="en-US" sz="2200" dirty="0">
              <a:solidFill>
                <a:schemeClr val="tx2">
                  <a:lumMod val="65000"/>
                  <a:lumOff val="35000"/>
                </a:schemeClr>
              </a:solidFill>
            </a:endParaRPr>
          </a:p>
          <a:p>
            <a:pPr marL="290322" lvl="1" indent="-342900">
              <a:spcBef>
                <a:spcPts val="600"/>
              </a:spcBef>
              <a:spcAft>
                <a:spcPts val="1200"/>
              </a:spcAft>
              <a:buFont typeface="Arial" panose="020B0604020202020204" pitchFamily="34" charset="0"/>
              <a:buChar char="•"/>
            </a:pPr>
            <a:endParaRPr lang="en-US" sz="2800" dirty="0">
              <a:latin typeface="Calibri" panose="020F0502020204030204" pitchFamily="34" charset="0"/>
            </a:endParaRPr>
          </a:p>
          <a:p>
            <a:pPr marL="290322" lvl="1" indent="-342900">
              <a:spcBef>
                <a:spcPts val="600"/>
              </a:spcBef>
              <a:spcAft>
                <a:spcPts val="1200"/>
              </a:spcAft>
              <a:buFont typeface="Arial" panose="020B0604020202020204" pitchFamily="34" charset="0"/>
              <a:buChar char="•"/>
            </a:pPr>
            <a:endParaRPr lang="en-US" sz="2500" dirty="0"/>
          </a:p>
          <a:p>
            <a:pPr marL="690372" lvl="2" indent="-342900">
              <a:spcBef>
                <a:spcPts val="600"/>
              </a:spcBef>
              <a:spcAft>
                <a:spcPts val="1200"/>
              </a:spcAft>
            </a:pPr>
            <a:endParaRPr lang="en-US" sz="2500" dirty="0"/>
          </a:p>
          <a:p>
            <a:pPr>
              <a:spcBef>
                <a:spcPts val="600"/>
              </a:spcBef>
              <a:spcAft>
                <a:spcPts val="1200"/>
              </a:spcAft>
            </a:pPr>
            <a:endParaRPr lang="en-US" sz="2500" dirty="0"/>
          </a:p>
        </p:txBody>
      </p:sp>
      <p:sp>
        <p:nvSpPr>
          <p:cNvPr id="2" name="Title 1"/>
          <p:cNvSpPr>
            <a:spLocks noGrp="1"/>
          </p:cNvSpPr>
          <p:nvPr>
            <p:ph type="title"/>
          </p:nvPr>
        </p:nvSpPr>
        <p:spPr>
          <a:xfrm>
            <a:off x="381000" y="457200"/>
            <a:ext cx="7543800" cy="533400"/>
          </a:xfrm>
        </p:spPr>
        <p:txBody>
          <a:bodyPr/>
          <a:lstStyle/>
          <a:p>
            <a:r>
              <a:rPr lang="en-US" sz="2800" dirty="0">
                <a:latin typeface="Arial" panose="020B0604020202020204" pitchFamily="34" charset="0"/>
                <a:cs typeface="Arial" panose="020B0604020202020204" pitchFamily="34" charset="0"/>
              </a:rPr>
              <a:t>IFAC </a:t>
            </a:r>
            <a:r>
              <a:rPr lang="en-US" sz="2800" dirty="0" smtClean="0">
                <a:latin typeface="Arial" panose="020B0604020202020204" pitchFamily="34" charset="0"/>
                <a:cs typeface="Arial" panose="020B0604020202020204" pitchFamily="34" charset="0"/>
              </a:rPr>
              <a:t>SMP </a:t>
            </a:r>
            <a:r>
              <a:rPr lang="tr-TR" sz="2800" dirty="0" smtClean="0">
                <a:latin typeface="Arial" panose="020B0604020202020204" pitchFamily="34" charset="0"/>
                <a:cs typeface="Arial" panose="020B0604020202020204" pitchFamily="34" charset="0"/>
              </a:rPr>
              <a:t>Anketi</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Önemli Konular</a:t>
            </a:r>
            <a:r>
              <a:rPr lang="en-US" sz="2800" dirty="0" smtClean="0">
                <a:latin typeface="Arial" panose="020B0604020202020204" pitchFamily="34" charset="0"/>
                <a:cs typeface="Arial" panose="020B0604020202020204" pitchFamily="34" charset="0"/>
              </a:rPr>
              <a:t> V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165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77200" cy="609600"/>
          </a:xfrm>
        </p:spPr>
        <p:txBody>
          <a:bodyPr/>
          <a:lstStyle/>
          <a:p>
            <a:r>
              <a:rPr lang="en-US" dirty="0" err="1"/>
              <a:t>Yönetimi</a:t>
            </a:r>
            <a:r>
              <a:rPr lang="en-US" dirty="0"/>
              <a:t> </a:t>
            </a:r>
            <a:r>
              <a:rPr lang="en-US" dirty="0" err="1" smtClean="0"/>
              <a:t>Kılavuzu</a:t>
            </a:r>
            <a:r>
              <a:rPr lang="tr-TR" dirty="0" smtClean="0"/>
              <a:t> </a:t>
            </a:r>
            <a:r>
              <a:rPr lang="en-US" dirty="0" smtClean="0"/>
              <a:t>— </a:t>
            </a:r>
            <a:r>
              <a:rPr lang="tr-TR" dirty="0" smtClean="0"/>
              <a:t>Genel</a:t>
            </a:r>
            <a:endParaRPr lang="en-US" dirty="0"/>
          </a:p>
        </p:txBody>
      </p:sp>
      <p:sp>
        <p:nvSpPr>
          <p:cNvPr id="3" name="Content Placeholder 2"/>
          <p:cNvSpPr>
            <a:spLocks noGrp="1"/>
          </p:cNvSpPr>
          <p:nvPr>
            <p:ph idx="1"/>
          </p:nvPr>
        </p:nvSpPr>
        <p:spPr>
          <a:xfrm>
            <a:off x="304800" y="1371600"/>
            <a:ext cx="8534400" cy="1600200"/>
          </a:xfrm>
        </p:spPr>
        <p:txBody>
          <a:bodyPr/>
          <a:lstStyle/>
          <a:p>
            <a:pPr>
              <a:spcBef>
                <a:spcPts val="600"/>
              </a:spcBef>
              <a:spcAft>
                <a:spcPts val="600"/>
              </a:spcAft>
            </a:pPr>
            <a:r>
              <a:rPr lang="tr-TR" sz="2000" dirty="0" smtClean="0"/>
              <a:t>SMP Komitesi </a:t>
            </a:r>
            <a:r>
              <a:rPr lang="tr-TR" sz="2000" dirty="0" smtClean="0"/>
              <a:t>SMP’lerin rekabet içinde </a:t>
            </a:r>
            <a:r>
              <a:rPr lang="tr-TR" sz="2000" dirty="0" smtClean="0"/>
              <a:t>faaliyetlerini yönetebilmelerinde yardımcı olması için kaynaklar oluşturdu. </a:t>
            </a:r>
            <a:endParaRPr lang="en-US" sz="2000" dirty="0" smtClean="0"/>
          </a:p>
          <a:p>
            <a:pPr>
              <a:spcBef>
                <a:spcPts val="600"/>
              </a:spcBef>
              <a:spcAft>
                <a:spcPts val="600"/>
              </a:spcAft>
            </a:pPr>
            <a:r>
              <a:rPr lang="tr-TR" sz="2000" dirty="0" smtClean="0"/>
              <a:t>Ana kaynak: </a:t>
            </a:r>
            <a:r>
              <a:rPr lang="tr-TR" sz="2000" i="1" dirty="0" smtClean="0"/>
              <a:t>Küçük ve Orta Ölçekli Muhasebe Büroları için Büro Yönetimi Kılavuzu</a:t>
            </a:r>
            <a:r>
              <a:rPr lang="tr-TR" sz="2000" dirty="0" smtClean="0"/>
              <a:t>.</a:t>
            </a:r>
            <a:endParaRPr lang="en-US" sz="2000" i="1" dirty="0" smtClean="0"/>
          </a:p>
          <a:p>
            <a:pPr>
              <a:spcBef>
                <a:spcPts val="600"/>
              </a:spcBef>
              <a:spcAft>
                <a:spcPts val="600"/>
              </a:spcAft>
            </a:pPr>
            <a:r>
              <a:rPr lang="tr-TR" sz="1200" dirty="0" smtClean="0"/>
              <a:t>Diğer </a:t>
            </a:r>
            <a:r>
              <a:rPr lang="tr-TR" sz="1200" dirty="0" smtClean="0"/>
              <a:t>Kaynaklar İçin:</a:t>
            </a:r>
            <a:endParaRPr lang="en-US" sz="1200" dirty="0" smtClean="0"/>
          </a:p>
          <a:p>
            <a:pPr marL="457200" lvl="1" indent="0">
              <a:spcBef>
                <a:spcPts val="600"/>
              </a:spcBef>
              <a:spcAft>
                <a:spcPts val="600"/>
              </a:spcAft>
              <a:buNone/>
            </a:pPr>
            <a:r>
              <a:rPr lang="en-US" sz="1200" dirty="0" smtClean="0">
                <a:cs typeface="Arial Unicode MS" charset="0"/>
                <a:hlinkClick r:id="rId3"/>
              </a:rPr>
              <a:t>www.ifac.org/Gateway</a:t>
            </a:r>
            <a:endParaRPr lang="en-US" sz="1200" dirty="0"/>
          </a:p>
          <a:p>
            <a:pPr lvl="1">
              <a:spcBef>
                <a:spcPts val="600"/>
              </a:spcBef>
              <a:spcAft>
                <a:spcPts val="600"/>
              </a:spcAft>
            </a:pPr>
            <a:endParaRPr lang="en-US" dirty="0"/>
          </a:p>
        </p:txBody>
      </p:sp>
      <p:pic>
        <p:nvPicPr>
          <p:cNvPr id="4" name="Picture 2" descr="S:\Comms\Speeches &amp; Presentations\Publication Covers\SMP\IFAC-SMP-Practice-Management-Guide-3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971800"/>
            <a:ext cx="1981200" cy="2861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4992286"/>
            <a:ext cx="1859280" cy="84124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7250" y="2971800"/>
            <a:ext cx="2114550" cy="2861734"/>
          </a:xfrm>
          <a:prstGeom prst="rect">
            <a:avLst/>
          </a:prstGeom>
        </p:spPr>
      </p:pic>
      <p:pic>
        <p:nvPicPr>
          <p:cNvPr id="7" name="Picture 6"/>
          <p:cNvPicPr>
            <a:picLocks noChangeAspect="1"/>
          </p:cNvPicPr>
          <p:nvPr/>
        </p:nvPicPr>
        <p:blipFill>
          <a:blip r:embed="rId7"/>
          <a:stretch>
            <a:fillRect/>
          </a:stretch>
        </p:blipFill>
        <p:spPr>
          <a:xfrm>
            <a:off x="2419350" y="2971800"/>
            <a:ext cx="2152650" cy="2861734"/>
          </a:xfrm>
          <a:prstGeom prst="rect">
            <a:avLst/>
          </a:prstGeom>
        </p:spPr>
      </p:pic>
    </p:spTree>
    <p:extLst>
      <p:ext uri="{BB962C8B-B14F-4D97-AF65-F5344CB8AC3E}">
        <p14:creationId xmlns:p14="http://schemas.microsoft.com/office/powerpoint/2010/main" val="3942622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IFAC_Powerpoint_template_ORANGE RIBBON_WIDESCREEN">
  <a:themeElements>
    <a:clrScheme name="IFAC">
      <a:dk1>
        <a:srgbClr val="000000"/>
      </a:dk1>
      <a:lt1>
        <a:srgbClr val="FFFFFF"/>
      </a:lt1>
      <a:dk2>
        <a:srgbClr val="000000"/>
      </a:dk2>
      <a:lt2>
        <a:srgbClr val="808080"/>
      </a:lt2>
      <a:accent1>
        <a:srgbClr val="005BAA"/>
      </a:accent1>
      <a:accent2>
        <a:srgbClr val="00C0F3"/>
      </a:accent2>
      <a:accent3>
        <a:srgbClr val="F15A22"/>
      </a:accent3>
      <a:accent4>
        <a:srgbClr val="FAA61A"/>
      </a:accent4>
      <a:accent5>
        <a:srgbClr val="0D9C4A"/>
      </a:accent5>
      <a:accent6>
        <a:srgbClr val="8DC63F"/>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IFAC_Powerpoint_template_ORANGE RIBBON_WIDESCREEN</Template>
  <TotalTime>13306</TotalTime>
  <Words>3347</Words>
  <Application>Microsoft Office PowerPoint</Application>
  <PresentationFormat>Letter Paper (8.5x11 in)</PresentationFormat>
  <Paragraphs>318</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 Unicode MS</vt:lpstr>
      <vt:lpstr>MS PGothic</vt:lpstr>
      <vt:lpstr>MS PGothic</vt:lpstr>
      <vt:lpstr>Arial</vt:lpstr>
      <vt:lpstr>Calibri</vt:lpstr>
      <vt:lpstr>Times New Roman</vt:lpstr>
      <vt:lpstr>ヒラギノ角ゴ Pro W3</vt:lpstr>
      <vt:lpstr>IFAC_Powerpoint_template_ORANGE RIBBON_WIDESCREEN</vt:lpstr>
      <vt:lpstr>Haksız Rekabetle Mücadelede Uluslararası Uygulamalar</vt:lpstr>
      <vt:lpstr>IFAC SMP Komitesi– Hakkında </vt:lpstr>
      <vt:lpstr>IFAC SMP – Anketi Hakkında </vt:lpstr>
      <vt:lpstr>IFAC SMP Anketi – Önemli Konular I</vt:lpstr>
      <vt:lpstr>IFAC SMP Anketi – Önemli Konular II</vt:lpstr>
      <vt:lpstr>IFAC SMP Anketi – Önemli Konular III </vt:lpstr>
      <vt:lpstr>IFAC SMP Anketi – Önemli Konular IV</vt:lpstr>
      <vt:lpstr>IFAC SMP Anketi – Önemli Konular V </vt:lpstr>
      <vt:lpstr>Yönetimi Kılavuzu — Genel</vt:lpstr>
      <vt:lpstr>SMP’ler İçin Büro Yönetimi Kılavuzu</vt:lpstr>
      <vt:lpstr>SMP’ler İçin Büro Yönetimi Kılavuzu</vt:lpstr>
      <vt:lpstr>SMP’ler İçin Anlamı - Yönetimi Kılavuzu I</vt:lpstr>
      <vt:lpstr>SMP’ler İçin Anlamı - Yönetimi Kılavuzu II</vt:lpstr>
      <vt:lpstr>Teknolojik Gelişmeler I</vt:lpstr>
      <vt:lpstr>Teknolojik Gelişmeler II</vt:lpstr>
      <vt:lpstr>Haksız Rekabette Mücadele İçin Öneri: Kırık Cam Teorisi</vt:lpstr>
      <vt:lpstr>IFAC Kaynakları</vt:lpstr>
      <vt:lpstr>References—Practice Management I</vt:lpstr>
      <vt:lpstr>References—Practice Management II</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24pt Arial Bold</dc:title>
  <dc:creator>Wayne Travers</dc:creator>
  <cp:lastModifiedBy>Link@Sheraton</cp:lastModifiedBy>
  <cp:revision>750</cp:revision>
  <cp:lastPrinted>2016-06-02T06:19:06Z</cp:lastPrinted>
  <dcterms:created xsi:type="dcterms:W3CDTF">2013-04-05T15:43:42Z</dcterms:created>
  <dcterms:modified xsi:type="dcterms:W3CDTF">2016-06-02T06:23:18Z</dcterms:modified>
</cp:coreProperties>
</file>