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56" r:id="rId4"/>
  </p:sldMasterIdLst>
  <p:notesMasterIdLst>
    <p:notesMasterId r:id="rId33"/>
  </p:notesMasterIdLst>
  <p:handoutMasterIdLst>
    <p:handoutMasterId r:id="rId34"/>
  </p:handoutMasterIdLst>
  <p:sldIdLst>
    <p:sldId id="267" r:id="rId5"/>
    <p:sldId id="283" r:id="rId6"/>
    <p:sldId id="304" r:id="rId7"/>
    <p:sldId id="300" r:id="rId8"/>
    <p:sldId id="306" r:id="rId9"/>
    <p:sldId id="307" r:id="rId10"/>
    <p:sldId id="308" r:id="rId11"/>
    <p:sldId id="309" r:id="rId12"/>
    <p:sldId id="312" r:id="rId13"/>
    <p:sldId id="310" r:id="rId14"/>
    <p:sldId id="311" r:id="rId15"/>
    <p:sldId id="313" r:id="rId16"/>
    <p:sldId id="315" r:id="rId17"/>
    <p:sldId id="316" r:id="rId18"/>
    <p:sldId id="317" r:id="rId19"/>
    <p:sldId id="318" r:id="rId20"/>
    <p:sldId id="314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2867" autoAdjust="0"/>
  </p:normalViewPr>
  <p:slideViewPr>
    <p:cSldViewPr>
      <p:cViewPr varScale="1">
        <p:scale>
          <a:sx n="113" d="100"/>
          <a:sy n="113" d="100"/>
        </p:scale>
        <p:origin x="528" y="17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E183E-5B9D-8347-833B-FADFA6CB9C73}" type="datetime1">
              <a:rPr lang="tr-TR" smtClean="0"/>
              <a:t>6.10.2018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20181-395C-FF4B-BD98-639F28BB0290}" type="datetime1">
              <a:rPr lang="tr-TR" smtClean="0"/>
              <a:t>6.10.2018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86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28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189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46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503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6233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94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1219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075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51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29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189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442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26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844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469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17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71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64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05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15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6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146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B91D68-687B-8A44-82CF-AB31A792C3DC}" type="datetime1">
              <a:rPr lang="tr-TR" smtClean="0"/>
              <a:t>6.10.2018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1BA5-C595-6043-AF34-E7E5D50BABC1}" type="datetime1">
              <a:rPr lang="tr-TR" smtClean="0"/>
              <a:t>6.10.2018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00D7-8FEA-484C-96EC-D3B95141E3E4}" type="datetime1">
              <a:rPr lang="tr-TR" smtClean="0"/>
              <a:t>6.10.2018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906-FCAF-C64A-ABBB-6A6B8A61ACC1}" type="datetime1">
              <a:rPr lang="tr-TR" smtClean="0"/>
              <a:t>6.10.2018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24F2-4BC1-A844-B4D3-9734CDF05694}" type="datetime1">
              <a:rPr lang="tr-TR" smtClean="0"/>
              <a:t>6.10.2018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310F-4ABB-EB49-A0F2-ABF9BF5CDBFC}" type="datetime1">
              <a:rPr lang="tr-TR" smtClean="0"/>
              <a:t>6.10.2018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8160-A736-7348-8D3B-ACF435333044}" type="datetime1">
              <a:rPr lang="tr-TR" smtClean="0"/>
              <a:t>6.10.2018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323-0394-7D43-B8F9-8BCFE26E8B70}" type="datetime1">
              <a:rPr lang="tr-TR" smtClean="0"/>
              <a:t>6.10.2018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044D-66D2-0C42-A8C0-27C1FD8C1E4D}" type="datetime1">
              <a:rPr lang="tr-TR" smtClean="0"/>
              <a:t>6.10.2018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98BC-2115-D045-83E6-66F43CB06B5F}" type="datetime1">
              <a:rPr lang="tr-TR" smtClean="0"/>
              <a:t>6.10.2018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38E-1EE8-364E-8B66-590A7E1AD09C}" type="datetime1">
              <a:rPr lang="tr-TR" smtClean="0"/>
              <a:t>6.10.2018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CDB7BFE-0D03-954C-A9CE-1004D719B07F}" type="datetime1">
              <a:rPr lang="tr-TR" smtClean="0"/>
              <a:t>6.10.2018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7l/9s5rn84n5wv_tjv6s77crxz00000gn/T/com.microsoft.Word/WebArchiveCopyPasteTempFiles/page48image179577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7l/9s5rn84n5wv_tjv6s77crxz00000gn/T/com.microsoft.Word/WebArchiveCopyPasteTempFiles/page49image38846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7l/9s5rn84n5wv_tjv6s77crxz00000gn/T/com.microsoft.Word/WebArchiveCopyPasteTempFiles/page46image381430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7l/9s5rn84n5wv_tjv6s77crxz00000gn/T/com.microsoft.Word/WebArchiveCopyPasteTempFiles/page47image390300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102" y="3200400"/>
            <a:ext cx="9435241" cy="1625599"/>
          </a:xfrm>
        </p:spPr>
        <p:txBody>
          <a:bodyPr>
            <a:normAutofit fontScale="90000"/>
          </a:bodyPr>
          <a:lstStyle/>
          <a:p>
            <a:r>
              <a:rPr lang="en-US" noProof="1"/>
              <a:t>CUMHURİYET’İN İLK YILLARINDA ÇİFT YANLI KAYIT YÖNTEMİNİN UYGULANMASINDA UŞAK ŞEKER FABRİKASININ ÖNCÜLÜĞÜ</a:t>
            </a:r>
            <a:br>
              <a:rPr lang="en-US" noProof="1"/>
            </a:br>
            <a:r>
              <a:rPr lang="en-US" noProof="1"/>
              <a:t>1925 - 1931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2412" y="5181600"/>
            <a:ext cx="9429931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Prof. Dr. BATUHAN GÜVEMLİ</a:t>
            </a:r>
          </a:p>
          <a:p>
            <a:endParaRPr lang="en-US" b="1" dirty="0"/>
          </a:p>
          <a:p>
            <a:r>
              <a:rPr lang="en-US" b="1" dirty="0"/>
              <a:t>TRAKYA ÜNİVERSİTESİ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/>
          <a:lstStyle/>
          <a:p>
            <a:pPr algn="ctr"/>
            <a:r>
              <a:rPr lang="en-US" noProof="1"/>
              <a:t>Cumhuriyet’in İlk Döneminde İşletmecilik Anlayışı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13,5 milyon nüfus.</a:t>
            </a:r>
          </a:p>
          <a:p>
            <a:r>
              <a:rPr lang="tr-TR" dirty="0"/>
              <a:t>65.245 sanayi işletmesi  </a:t>
            </a:r>
          </a:p>
          <a:p>
            <a:pPr marL="0" indent="0">
              <a:buNone/>
            </a:pPr>
            <a:r>
              <a:rPr lang="tr-TR" dirty="0"/>
              <a:t>		%36 -  Bir kişi çalışıyor,  </a:t>
            </a:r>
          </a:p>
          <a:p>
            <a:pPr marL="0" indent="0">
              <a:buNone/>
            </a:pPr>
            <a:r>
              <a:rPr lang="tr-TR" dirty="0"/>
              <a:t>		%33  - İki veya üç kişi çalışıyor, </a:t>
            </a:r>
          </a:p>
          <a:p>
            <a:pPr marL="0" indent="0">
              <a:buNone/>
            </a:pPr>
            <a:r>
              <a:rPr lang="tr-TR" dirty="0"/>
              <a:t>		%23  - Yaklaşık on kişi çalışıyor, bir kısmı devlete ait. </a:t>
            </a:r>
          </a:p>
          <a:p>
            <a:pPr marL="0" indent="0">
              <a:buNone/>
            </a:pPr>
            <a:r>
              <a:rPr lang="tr-TR" dirty="0"/>
              <a:t>		%8   -  Sadece aile bireyleri çalışıyor.   </a:t>
            </a:r>
          </a:p>
        </p:txBody>
      </p:sp>
    </p:spTree>
    <p:extLst>
      <p:ext uri="{BB962C8B-B14F-4D97-AF65-F5344CB8AC3E}">
        <p14:creationId xmlns:p14="http://schemas.microsoft.com/office/powerpoint/2010/main" val="6590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/>
          <a:lstStyle/>
          <a:p>
            <a:pPr algn="ctr"/>
            <a:r>
              <a:rPr lang="en-US" noProof="1"/>
              <a:t>ŞEKER FABRİKALARININ KURULMASI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1923 – Türkiye İktisat Kongresi</a:t>
            </a:r>
          </a:p>
          <a:p>
            <a:endParaRPr lang="tr-TR" dirty="0"/>
          </a:p>
          <a:p>
            <a:pPr marL="0" indent="0" algn="just">
              <a:buNone/>
            </a:pPr>
            <a:r>
              <a:rPr lang="tr-TR" dirty="0"/>
              <a:t>	Madde 16: Memleketimizde şeker pancarı yetiştirilerek, </a:t>
            </a:r>
            <a:r>
              <a:rPr lang="tr-TR" b="1" dirty="0"/>
              <a:t>şeker fabrikalarının tesis edilmesi</a:t>
            </a:r>
            <a:r>
              <a:rPr lang="tr-TR" dirty="0"/>
              <a:t> ve bunun için şeker pancarının ziraatının tevsii ve bu suretle hayvanatımızın ve hububatımızın ıslah ve çoğaltılması… 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50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3" y="762000"/>
            <a:ext cx="9980929" cy="1168400"/>
          </a:xfrm>
        </p:spPr>
        <p:txBody>
          <a:bodyPr>
            <a:normAutofit/>
          </a:bodyPr>
          <a:lstStyle/>
          <a:p>
            <a:pPr algn="ctr"/>
            <a:r>
              <a:rPr lang="en-US" noProof="1"/>
              <a:t>UŞAK ŞEKER FABRİKASI (1923)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19.04.1923 - Uşak Terakki-i Ziraat Türk Anonim Şirketi</a:t>
            </a:r>
          </a:p>
          <a:p>
            <a:pPr marL="0" indent="0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Cumhuriyet’in ilanından önce Uşak ilinde Nuri Şeker’in girişimleri ile kurulmuştur. 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1925 – 601 Sayılı Şeker Fabrikaları Kurulması için Teşvik Yasası</a:t>
            </a:r>
          </a:p>
          <a:p>
            <a:pPr algn="just"/>
            <a:r>
              <a:rPr lang="tr-TR" dirty="0"/>
              <a:t>1927 – Teşvik-i Sanayi Kanunu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49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12</a:t>
            </a:fld>
            <a:endParaRPr lang="uk-UA"/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2F04AE9F-F477-9242-8576-64B10DA53C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245378"/>
              </p:ext>
            </p:extLst>
          </p:nvPr>
        </p:nvGraphicFramePr>
        <p:xfrm>
          <a:off x="-1" y="0"/>
          <a:ext cx="12188825" cy="6839627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191254">
                  <a:extLst>
                    <a:ext uri="{9D8B030D-6E8A-4147-A177-3AD203B41FA5}">
                      <a16:colId xmlns:a16="http://schemas.microsoft.com/office/drawing/2014/main" val="1160433536"/>
                    </a:ext>
                  </a:extLst>
                </a:gridCol>
                <a:gridCol w="1903159">
                  <a:extLst>
                    <a:ext uri="{9D8B030D-6E8A-4147-A177-3AD203B41FA5}">
                      <a16:colId xmlns:a16="http://schemas.microsoft.com/office/drawing/2014/main" val="2248241046"/>
                    </a:ext>
                  </a:extLst>
                </a:gridCol>
                <a:gridCol w="4010898">
                  <a:extLst>
                    <a:ext uri="{9D8B030D-6E8A-4147-A177-3AD203B41FA5}">
                      <a16:colId xmlns:a16="http://schemas.microsoft.com/office/drawing/2014/main" val="3733156965"/>
                    </a:ext>
                  </a:extLst>
                </a:gridCol>
                <a:gridCol w="2083514">
                  <a:extLst>
                    <a:ext uri="{9D8B030D-6E8A-4147-A177-3AD203B41FA5}">
                      <a16:colId xmlns:a16="http://schemas.microsoft.com/office/drawing/2014/main" val="2795003505"/>
                    </a:ext>
                  </a:extLst>
                </a:gridCol>
              </a:tblGrid>
              <a:tr h="32520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</a:rPr>
                        <a:t>Alacak Türleri                           UŞAK ŞEKER FABRİKASI </a:t>
                      </a:r>
                      <a:r>
                        <a:rPr lang="tr-T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BİLANÇO       </a:t>
                      </a:r>
                      <a:r>
                        <a:rPr lang="tr-TR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31.12.1925</a:t>
                      </a:r>
                      <a:r>
                        <a:rPr lang="tr-T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(TL)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</a:rPr>
                        <a:t>Borç Türleri</a:t>
                      </a:r>
                      <a:endParaRPr lang="tr-T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823485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Nakit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328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Sermaye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600.000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67137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Bankalar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88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Banka Borçları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16.121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587079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Tahvil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584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Çeşitli Borçlar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16.057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048992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Duran Varlıklar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Mevduat Borcu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2.427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352543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Arazi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890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Tohum Borçları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8.076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8667817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Yapılmakta Olan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35.000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TOPLAM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642.601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394415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Malzeme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696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Nazım Hesaplar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3.410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824894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Demirbaş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786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Kat'ı Mizana Uygun Tutar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646.011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333740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Tarım Aletleri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4.452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856601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Tarım Makinaları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21.542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504244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Marangoz Aletleri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5.066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852414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Fabrika İnşaatı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4614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669396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Pancar Tohumu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1.079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19218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Hisse Senetlerinden Alacak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404.844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7874853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Tohum Alma Avansları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9.085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382578"/>
                  </a:ext>
                </a:extLst>
              </a:tr>
              <a:tr h="341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Makina Donanım Avansları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139.754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606985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İnşaat Avansları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6.145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279964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İlk Tesis Giderleri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3.461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6231234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Zararlar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4.187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797937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TOPLAM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642.601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991283"/>
                  </a:ext>
                </a:extLst>
              </a:tr>
              <a:tr h="292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Nazım Hesaplar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3.410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989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 err="1">
                          <a:solidFill>
                            <a:schemeClr val="tx2"/>
                          </a:solidFill>
                          <a:effectLst/>
                        </a:rPr>
                        <a:t>Kat'ı</a:t>
                      </a:r>
                      <a:r>
                        <a:rPr lang="tr-TR" sz="1800" b="0" dirty="0">
                          <a:solidFill>
                            <a:schemeClr val="tx2"/>
                          </a:solidFill>
                          <a:effectLst/>
                        </a:rPr>
                        <a:t> Mizana Uygun Tutar</a:t>
                      </a:r>
                      <a:endParaRPr lang="tr-TR" sz="18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646.011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0304552"/>
                  </a:ext>
                </a:extLst>
              </a:tr>
            </a:tbl>
          </a:graphicData>
        </a:graphic>
      </p:graphicFrame>
      <p:sp>
        <p:nvSpPr>
          <p:cNvPr id="3" name="Halka 2">
            <a:extLst>
              <a:ext uri="{FF2B5EF4-FFF2-40B4-BE49-F238E27FC236}">
                <a16:creationId xmlns:a16="http://schemas.microsoft.com/office/drawing/2014/main" id="{8DC6ED9C-2DB7-9949-AFFE-E3139E6A5831}"/>
              </a:ext>
            </a:extLst>
          </p:cNvPr>
          <p:cNvSpPr/>
          <p:nvPr/>
        </p:nvSpPr>
        <p:spPr>
          <a:xfrm>
            <a:off x="9752012" y="-76200"/>
            <a:ext cx="1600200" cy="1066800"/>
          </a:xfrm>
          <a:prstGeom prst="donut">
            <a:avLst>
              <a:gd name="adj" fmla="val 3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08F3BD3-4B50-AF4E-A7CA-6D2C7AD02BC0}"/>
              </a:ext>
            </a:extLst>
          </p:cNvPr>
          <p:cNvSpPr txBox="1"/>
          <p:nvPr/>
        </p:nvSpPr>
        <p:spPr>
          <a:xfrm>
            <a:off x="6069893" y="4187586"/>
            <a:ext cx="608670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>
                <a:solidFill>
                  <a:schemeClr val="tx2"/>
                </a:solidFill>
              </a:rPr>
              <a:t>Sanayi ve </a:t>
            </a:r>
            <a:r>
              <a:rPr lang="tr-TR" sz="2000" i="1" dirty="0" err="1">
                <a:solidFill>
                  <a:schemeClr val="tx2"/>
                </a:solidFill>
              </a:rPr>
              <a:t>Maadin</a:t>
            </a:r>
            <a:r>
              <a:rPr lang="tr-TR" sz="2000" i="1" dirty="0">
                <a:solidFill>
                  <a:schemeClr val="tx2"/>
                </a:solidFill>
              </a:rPr>
              <a:t> Bankası’nın ortaklık payı 180.000 TL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FB0FDB2-B144-5642-A409-80033D0B1123}"/>
              </a:ext>
            </a:extLst>
          </p:cNvPr>
          <p:cNvSpPr txBox="1"/>
          <p:nvPr/>
        </p:nvSpPr>
        <p:spPr>
          <a:xfrm>
            <a:off x="6069893" y="4679100"/>
            <a:ext cx="36591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>
                <a:solidFill>
                  <a:schemeClr val="tx2"/>
                </a:solidFill>
              </a:rPr>
              <a:t>Bölgesel toplanan pay 51.000 TL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36DD10B-B3C3-AF4E-A989-1AEAE686290B}"/>
              </a:ext>
            </a:extLst>
          </p:cNvPr>
          <p:cNvSpPr txBox="1"/>
          <p:nvPr/>
        </p:nvSpPr>
        <p:spPr>
          <a:xfrm>
            <a:off x="6075301" y="5198739"/>
            <a:ext cx="608828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>
                <a:solidFill>
                  <a:schemeClr val="tx2"/>
                </a:solidFill>
              </a:rPr>
              <a:t>Çekoslovakya’daki Skoda’dan 76.000 Dolar karşılığı makina ve donanım.</a:t>
            </a:r>
          </a:p>
        </p:txBody>
      </p:sp>
      <p:sp>
        <p:nvSpPr>
          <p:cNvPr id="9" name="Halka 8">
            <a:extLst>
              <a:ext uri="{FF2B5EF4-FFF2-40B4-BE49-F238E27FC236}">
                <a16:creationId xmlns:a16="http://schemas.microsoft.com/office/drawing/2014/main" id="{0D852CC0-7BA7-3748-BDEC-12B4E8455C30}"/>
              </a:ext>
            </a:extLst>
          </p:cNvPr>
          <p:cNvSpPr/>
          <p:nvPr/>
        </p:nvSpPr>
        <p:spPr>
          <a:xfrm>
            <a:off x="3808412" y="4332337"/>
            <a:ext cx="1600200" cy="1066800"/>
          </a:xfrm>
          <a:prstGeom prst="donut">
            <a:avLst>
              <a:gd name="adj" fmla="val 3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7EE5A25-34D6-C64F-A059-65EDAB4D2B88}"/>
              </a:ext>
            </a:extLst>
          </p:cNvPr>
          <p:cNvSpPr txBox="1"/>
          <p:nvPr/>
        </p:nvSpPr>
        <p:spPr>
          <a:xfrm>
            <a:off x="6075301" y="6076890"/>
            <a:ext cx="60882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>
                <a:solidFill>
                  <a:schemeClr val="tx2"/>
                </a:solidFill>
              </a:rPr>
              <a:t>Sanayi ve </a:t>
            </a:r>
            <a:r>
              <a:rPr lang="tr-TR" sz="2000" i="1" dirty="0" err="1">
                <a:solidFill>
                  <a:schemeClr val="tx2"/>
                </a:solidFill>
              </a:rPr>
              <a:t>Maadin</a:t>
            </a:r>
            <a:r>
              <a:rPr lang="tr-TR" sz="2000" i="1" dirty="0">
                <a:solidFill>
                  <a:schemeClr val="tx2"/>
                </a:solidFill>
              </a:rPr>
              <a:t> Bankası’ndan alınan 16.121 TL kredi. </a:t>
            </a:r>
          </a:p>
        </p:txBody>
      </p:sp>
    </p:spTree>
    <p:extLst>
      <p:ext uri="{BB962C8B-B14F-4D97-AF65-F5344CB8AC3E}">
        <p14:creationId xmlns:p14="http://schemas.microsoft.com/office/powerpoint/2010/main" val="19620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13</a:t>
            </a:fld>
            <a:endParaRPr lang="uk-UA"/>
          </a:p>
        </p:txBody>
      </p:sp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AC4AB9A0-23AC-BB47-A5B8-195765B2F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90384"/>
              </p:ext>
            </p:extLst>
          </p:nvPr>
        </p:nvGraphicFramePr>
        <p:xfrm>
          <a:off x="0" y="0"/>
          <a:ext cx="12188825" cy="697405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427412">
                  <a:extLst>
                    <a:ext uri="{9D8B030D-6E8A-4147-A177-3AD203B41FA5}">
                      <a16:colId xmlns:a16="http://schemas.microsoft.com/office/drawing/2014/main" val="255579558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09529852"/>
                    </a:ext>
                  </a:extLst>
                </a:gridCol>
                <a:gridCol w="3553699">
                  <a:extLst>
                    <a:ext uri="{9D8B030D-6E8A-4147-A177-3AD203B41FA5}">
                      <a16:colId xmlns:a16="http://schemas.microsoft.com/office/drawing/2014/main" val="3697062546"/>
                    </a:ext>
                  </a:extLst>
                </a:gridCol>
                <a:gridCol w="2083514">
                  <a:extLst>
                    <a:ext uri="{9D8B030D-6E8A-4147-A177-3AD203B41FA5}">
                      <a16:colId xmlns:a16="http://schemas.microsoft.com/office/drawing/2014/main" val="2045675962"/>
                    </a:ext>
                  </a:extLst>
                </a:gridCol>
              </a:tblGrid>
              <a:tr h="13188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91030" algn="l"/>
                        </a:tabLst>
                      </a:pPr>
                      <a:r>
                        <a:rPr lang="tr-TR" sz="1500" b="0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Mevcut ve Alacaklar         </a:t>
                      </a:r>
                      <a:r>
                        <a:rPr lang="tr-TR" sz="1800" b="0" dirty="0">
                          <a:solidFill>
                            <a:schemeClr val="bg1"/>
                          </a:solidFill>
                          <a:effectLst/>
                        </a:rPr>
                        <a:t>BİLANÇO  31.12.1928  (TL)</a:t>
                      </a:r>
                      <a:endParaRPr lang="tr-TR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bg1"/>
                          </a:solidFill>
                          <a:effectLst/>
                        </a:rPr>
                        <a:t>Sermaye ve Alacaklılar</a:t>
                      </a:r>
                      <a:endParaRPr lang="tr-TR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384024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Duran Varlıklar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Sermaye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1.200.000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598077024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Binalar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841.410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Sanayi ve Maadin Bankası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2.613.181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422636587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Arazi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7.153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T. İş Bankası - İzmir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18.924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094666392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Makina- Donanım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802.433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Çeşitli Borçlar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717730197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Tesisat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248.874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Ziraat Bankası - Uşak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122.240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468379784"/>
                  </a:ext>
                </a:extLst>
              </a:tr>
              <a:tr h="263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Ziraat Makinaları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102.851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Şeker ve Petrol İnhisar İdaresi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247.651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297839098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Taşıt Araçları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54.912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Senetli Borçlar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40.084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2235598290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Demirbaşlar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30.615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Emanet Borçlar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7.373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327597062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Küçük alet-edevat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5.675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359527781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Kimya hane Donanımı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234104854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Aletler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11.169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Duran Varlık İmhası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082606985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Kimyevi Maddeler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607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(Amortismanlar)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4248462974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Mamul Ambarı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452.269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1927'den devir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71.483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104066252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Beyaz Şeker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1.067.500 kg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1928 yılına ait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258024564"/>
                  </a:ext>
                </a:extLst>
              </a:tr>
              <a:tr h="263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Kesme Şeker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76.100 kg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Ziraat Makina %15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15.776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560170030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Sarı Şeker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55.928 kg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Tesisat %5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12.406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2933391159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Yarı S. Şeker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1.588 kg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Makina Donanım %4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32.097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377847584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Kuru Küspe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86.455 kg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Binalar %2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16.828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4277692719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Melas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1.146.228 kg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Küçük Aletler %20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1.135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806376598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Şurup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19.965 kg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Kimyahane alet %5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560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420889340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Malzeme Ambarı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Demirbaşlar %7,5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2.312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2863784042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Çeşitli Malzeme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194.586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4104988392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Koltuk Ambarı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6.611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Muvakkat Hesaplar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23.053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2591261207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Dispanser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584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94448689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Bankalar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2"/>
                          </a:solidFill>
                          <a:effectLst/>
                        </a:rPr>
                        <a:t>TOPLAM</a:t>
                      </a:r>
                      <a:endParaRPr lang="tr-TR" sz="15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chemeClr val="tx2"/>
                          </a:solidFill>
                          <a:effectLst/>
                        </a:rPr>
                        <a:t>4.425.103</a:t>
                      </a:r>
                      <a:endParaRPr lang="tr-TR" sz="15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6944000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Eskişehir Bankası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15.846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430819575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Uşak Osmanlı Bankası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29.877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839502061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Uşak Ziraat Bankası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7.115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547870659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Kasa Mevcudu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5.330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5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5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2731023851"/>
                  </a:ext>
                </a:extLst>
              </a:tr>
            </a:tbl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:a16="http://schemas.microsoft.com/office/drawing/2014/main" id="{BDEACB11-F21B-8B40-B7C2-57678F9B50FD}"/>
              </a:ext>
            </a:extLst>
          </p:cNvPr>
          <p:cNvSpPr txBox="1"/>
          <p:nvPr/>
        </p:nvSpPr>
        <p:spPr>
          <a:xfrm>
            <a:off x="6109003" y="6324600"/>
            <a:ext cx="60867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chemeClr val="tx2"/>
                </a:solidFill>
              </a:rPr>
              <a:t>Bilanço büyüklüğü 7 kat artmış ve sermaye 1,2 milyon TL’ye çıkarılmıştır. </a:t>
            </a:r>
          </a:p>
        </p:txBody>
      </p:sp>
      <p:sp>
        <p:nvSpPr>
          <p:cNvPr id="14" name="Halka 13">
            <a:extLst>
              <a:ext uri="{FF2B5EF4-FFF2-40B4-BE49-F238E27FC236}">
                <a16:creationId xmlns:a16="http://schemas.microsoft.com/office/drawing/2014/main" id="{4520A2A9-5F77-AC47-A4C9-D1C7577D194D}"/>
              </a:ext>
            </a:extLst>
          </p:cNvPr>
          <p:cNvSpPr/>
          <p:nvPr/>
        </p:nvSpPr>
        <p:spPr>
          <a:xfrm>
            <a:off x="9675812" y="5407378"/>
            <a:ext cx="1600200" cy="1066800"/>
          </a:xfrm>
          <a:prstGeom prst="donut">
            <a:avLst>
              <a:gd name="adj" fmla="val 3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5" name="Halka 14">
            <a:extLst>
              <a:ext uri="{FF2B5EF4-FFF2-40B4-BE49-F238E27FC236}">
                <a16:creationId xmlns:a16="http://schemas.microsoft.com/office/drawing/2014/main" id="{F074F314-506D-DD46-8EA4-E0140BFA6A6F}"/>
              </a:ext>
            </a:extLst>
          </p:cNvPr>
          <p:cNvSpPr/>
          <p:nvPr/>
        </p:nvSpPr>
        <p:spPr>
          <a:xfrm>
            <a:off x="9814335" y="-66640"/>
            <a:ext cx="1600200" cy="1066800"/>
          </a:xfrm>
          <a:prstGeom prst="donut">
            <a:avLst>
              <a:gd name="adj" fmla="val 3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14</a:t>
            </a:fld>
            <a:endParaRPr lang="uk-UA"/>
          </a:p>
        </p:txBody>
      </p:sp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AC4AB9A0-23AC-BB47-A5B8-195765B2F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9702"/>
              </p:ext>
            </p:extLst>
          </p:nvPr>
        </p:nvGraphicFramePr>
        <p:xfrm>
          <a:off x="0" y="0"/>
          <a:ext cx="12188825" cy="697237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960812">
                  <a:extLst>
                    <a:ext uri="{9D8B030D-6E8A-4147-A177-3AD203B41FA5}">
                      <a16:colId xmlns:a16="http://schemas.microsoft.com/office/drawing/2014/main" val="255579558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9529852"/>
                    </a:ext>
                  </a:extLst>
                </a:gridCol>
                <a:gridCol w="3858499">
                  <a:extLst>
                    <a:ext uri="{9D8B030D-6E8A-4147-A177-3AD203B41FA5}">
                      <a16:colId xmlns:a16="http://schemas.microsoft.com/office/drawing/2014/main" val="3697062546"/>
                    </a:ext>
                  </a:extLst>
                </a:gridCol>
                <a:gridCol w="2083514">
                  <a:extLst>
                    <a:ext uri="{9D8B030D-6E8A-4147-A177-3AD203B41FA5}">
                      <a16:colId xmlns:a16="http://schemas.microsoft.com/office/drawing/2014/main" val="2045675962"/>
                    </a:ext>
                  </a:extLst>
                </a:gridCol>
              </a:tblGrid>
              <a:tr h="25247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91030" algn="l"/>
                        </a:tabLst>
                      </a:pPr>
                      <a:r>
                        <a:rPr lang="tr-TR" sz="1600" b="0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      Mevcut ve Alacaklar      BİLANÇO  31.12.1928  (TL)</a:t>
                      </a:r>
                      <a:endParaRPr lang="tr-TR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bg1"/>
                          </a:solidFill>
                          <a:effectLst/>
                        </a:rPr>
                        <a:t>Sermaye ve Alacaklılar</a:t>
                      </a:r>
                      <a:endParaRPr lang="tr-TR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384024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Pancar Avansları ve Alacaklar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Sermaye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1.200.000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598077024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Senetli Alacaklar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2.400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Sanayi ve Maadin Bankası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2.613.181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422636587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Takipteki Senetler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75.608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T. İş Bankası - İzmir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18.924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094666392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Ortaklardan Alacaklar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57.879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Çeşitli Borçlar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717730197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Çeşitli Alacaklar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58.330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Ziraat Bankası - Uşak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122.240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468379784"/>
                  </a:ext>
                </a:extLst>
              </a:tr>
              <a:tr h="2731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Şeker Bayileri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34.000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Şeker ve Petrol İnhisar İdaresi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247.651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297839098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Pancar Avansları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57.411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Senetli Borçlar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40.084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2235598290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Verilen Kira Avansları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5.137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Emanet Borçlar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7.373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327597062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Ziraat Müdürlükleri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359527781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Çeşitli Malzemeler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13.307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234104854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Çeşitli Alacaklar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208.300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Duran Varlık İmhası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082606985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Şüpheli Alacaklar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(Amortismanlar)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4248462974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Pancar Avanslarından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111.500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1927'den devir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71.483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104066252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Kira Alacaklarından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5.483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1928 yılına ait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258024564"/>
                  </a:ext>
                </a:extLst>
              </a:tr>
              <a:tr h="2731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Ziraat Müdürlüğünden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7.246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Ziraat Makina %15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15.776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560170030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Koltuk Ambarından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24.917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Tesisat %5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12.406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2933391159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endParaRPr lang="tr-TR" sz="1600" b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Makina Donanım %4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32.097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377847584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Kar ve Zarar Bakiyesi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934.658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Binalar %2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16.828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4277692719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Küçük Aletler %20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1.135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806376598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</a:rPr>
                        <a:t>4.425.103</a:t>
                      </a:r>
                      <a:endParaRPr lang="tr-TR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Kimyahane alet %5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560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420889340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Demirbaşlar %7,5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2.312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2863784042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endParaRPr lang="tr-TR" sz="1600" b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4104988392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endParaRPr lang="tr-TR" sz="1600" b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Muvakkat Hesaplar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23.053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2591261207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endParaRPr lang="tr-TR" sz="1600" b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endParaRPr lang="tr-TR" sz="1600" b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94448689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endParaRPr lang="tr-TR" sz="1600" b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endParaRPr lang="tr-TR" sz="1600" b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tx2"/>
                          </a:solidFill>
                          <a:effectLst/>
                        </a:rPr>
                        <a:t>TOPLAM</a:t>
                      </a:r>
                      <a:endParaRPr lang="tr-TR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</a:rPr>
                        <a:t>4.425.103</a:t>
                      </a:r>
                      <a:endParaRPr lang="tr-TR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36944000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endParaRPr lang="tr-TR" sz="1600" b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endParaRPr lang="tr-TR" sz="1600" b="0">
                        <a:solidFill>
                          <a:schemeClr val="tx2"/>
                        </a:solidFill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13" marR="34913" marT="0" marB="0"/>
                </a:tc>
                <a:extLst>
                  <a:ext uri="{0D108BD9-81ED-4DB2-BD59-A6C34878D82A}">
                    <a16:rowId xmlns:a16="http://schemas.microsoft.com/office/drawing/2014/main" val="1430819575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12AE1086-B20F-5E47-8149-7B9093D4C642}"/>
              </a:ext>
            </a:extLst>
          </p:cNvPr>
          <p:cNvSpPr txBox="1"/>
          <p:nvPr/>
        </p:nvSpPr>
        <p:spPr>
          <a:xfrm>
            <a:off x="0" y="5562600"/>
            <a:ext cx="608670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chemeClr val="tx2"/>
                </a:solidFill>
              </a:rPr>
              <a:t>Skoda’dan temin edilen makine ve donanım 400.000 $ 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39D9BE5-A061-5C49-887A-0DDC73480555}"/>
              </a:ext>
            </a:extLst>
          </p:cNvPr>
          <p:cNvSpPr txBox="1"/>
          <p:nvPr/>
        </p:nvSpPr>
        <p:spPr>
          <a:xfrm>
            <a:off x="-1" y="6267485"/>
            <a:ext cx="608670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chemeClr val="tx2"/>
                </a:solidFill>
              </a:rPr>
              <a:t>1926 Tarihli Türk Ticaret Kanunu’na göre tasdik ettiriliyor. </a:t>
            </a:r>
          </a:p>
        </p:txBody>
      </p:sp>
      <p:sp>
        <p:nvSpPr>
          <p:cNvPr id="9" name="Halka 8">
            <a:extLst>
              <a:ext uri="{FF2B5EF4-FFF2-40B4-BE49-F238E27FC236}">
                <a16:creationId xmlns:a16="http://schemas.microsoft.com/office/drawing/2014/main" id="{B06280E0-E1C7-2E46-8ECE-EC7CE4BEC0A6}"/>
              </a:ext>
            </a:extLst>
          </p:cNvPr>
          <p:cNvSpPr/>
          <p:nvPr/>
        </p:nvSpPr>
        <p:spPr>
          <a:xfrm>
            <a:off x="5942012" y="2352468"/>
            <a:ext cx="2355562" cy="1494816"/>
          </a:xfrm>
          <a:prstGeom prst="donut">
            <a:avLst>
              <a:gd name="adj" fmla="val 3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CFADD61-0A9C-6C47-9472-F189388F3DD2}"/>
              </a:ext>
            </a:extLst>
          </p:cNvPr>
          <p:cNvSpPr txBox="1"/>
          <p:nvPr/>
        </p:nvSpPr>
        <p:spPr>
          <a:xfrm>
            <a:off x="8339314" y="2546213"/>
            <a:ext cx="38846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chemeClr val="tx2"/>
                </a:solidFill>
              </a:rPr>
              <a:t>Amortismanlara verilen önem artıyor!</a:t>
            </a:r>
          </a:p>
        </p:txBody>
      </p:sp>
      <p:sp>
        <p:nvSpPr>
          <p:cNvPr id="11" name="Halka 10">
            <a:extLst>
              <a:ext uri="{FF2B5EF4-FFF2-40B4-BE49-F238E27FC236}">
                <a16:creationId xmlns:a16="http://schemas.microsoft.com/office/drawing/2014/main" id="{08620B04-EF20-DD4B-96B8-4AA165E547BF}"/>
              </a:ext>
            </a:extLst>
          </p:cNvPr>
          <p:cNvSpPr/>
          <p:nvPr/>
        </p:nvSpPr>
        <p:spPr>
          <a:xfrm>
            <a:off x="-153988" y="381000"/>
            <a:ext cx="1905000" cy="1108766"/>
          </a:xfrm>
          <a:prstGeom prst="donut">
            <a:avLst>
              <a:gd name="adj" fmla="val 3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7539" y="381000"/>
            <a:ext cx="9980929" cy="1168400"/>
          </a:xfrm>
        </p:spPr>
        <p:txBody>
          <a:bodyPr>
            <a:normAutofit/>
          </a:bodyPr>
          <a:lstStyle/>
          <a:p>
            <a:pPr algn="ctr"/>
            <a:r>
              <a:rPr lang="en-US" noProof="1"/>
              <a:t>31.12.1925 ve 31.12.1928 tarihli Bilançoların karşılaştırılması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15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549400"/>
            <a:ext cx="9751060" cy="4267200"/>
          </a:xfrm>
        </p:spPr>
        <p:txBody>
          <a:bodyPr>
            <a:normAutofit/>
          </a:bodyPr>
          <a:lstStyle/>
          <a:p>
            <a:endParaRPr lang="tr-TR" dirty="0"/>
          </a:p>
          <a:p>
            <a:pPr algn="just"/>
            <a:r>
              <a:rPr lang="tr-TR" dirty="0"/>
              <a:t>Fabrika 1926 yılında tamamlanmıştır. 1925 tarihli bilanço inşaat halindeki bir fabrikanın bilançosudur. </a:t>
            </a:r>
          </a:p>
          <a:p>
            <a:pPr algn="just"/>
            <a:r>
              <a:rPr lang="tr-TR" dirty="0"/>
              <a:t>31.12.1928 tarihli bilanço ayrıntılı hazırlanmıştır ve dönemin çift yanlı kayıt yöntemi anlayışının üstündedir.  </a:t>
            </a:r>
          </a:p>
          <a:p>
            <a:pPr algn="just"/>
            <a:r>
              <a:rPr lang="tr-TR" dirty="0"/>
              <a:t>1923 – 1928 yılları arasında muhasebe alanında önemli eserler olmamasına rağmen amortismanlara büyük önem verildiği anlaşılmaktadır.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63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7539" y="381000"/>
            <a:ext cx="9980929" cy="1168400"/>
          </a:xfrm>
        </p:spPr>
        <p:txBody>
          <a:bodyPr>
            <a:normAutofit/>
          </a:bodyPr>
          <a:lstStyle/>
          <a:p>
            <a:pPr algn="ctr"/>
            <a:r>
              <a:rPr lang="en-US" noProof="1"/>
              <a:t>31.12.1925 ve 31.12.1928 tarihli Bilançoların karşılaştırılması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16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549400"/>
            <a:ext cx="9751060" cy="4851400"/>
          </a:xfrm>
        </p:spPr>
        <p:txBody>
          <a:bodyPr>
            <a:normAutofit/>
          </a:bodyPr>
          <a:lstStyle/>
          <a:p>
            <a:endParaRPr lang="tr-TR" dirty="0"/>
          </a:p>
          <a:p>
            <a:pPr algn="just"/>
            <a:r>
              <a:rPr lang="tr-TR" dirty="0"/>
              <a:t>İki mali tablo arasındaki farklılığın diğer bir sebebi </a:t>
            </a:r>
            <a:r>
              <a:rPr lang="tr-TR" b="1" dirty="0"/>
              <a:t>26.02.1926</a:t>
            </a:r>
            <a:r>
              <a:rPr lang="tr-TR" dirty="0"/>
              <a:t> tarihli </a:t>
            </a:r>
            <a:r>
              <a:rPr lang="tr-TR" b="1" dirty="0"/>
              <a:t>Kazanç Vergisi Yasası</a:t>
            </a:r>
            <a:r>
              <a:rPr lang="tr-TR" dirty="0"/>
              <a:t>’dır. 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i="1" dirty="0"/>
              <a:t>Madde 1: Yükümlüler, elde edilen kazanç üzerinden %11 vergi öderler. Yükümlüler, bilanço esasına göre defter tutanlardır.   </a:t>
            </a:r>
          </a:p>
          <a:p>
            <a:pPr marL="0" indent="0" algn="just">
              <a:buNone/>
            </a:pPr>
            <a:endParaRPr lang="tr-TR" i="1" dirty="0"/>
          </a:p>
          <a:p>
            <a:pPr algn="just"/>
            <a:r>
              <a:rPr lang="tr-TR" dirty="0"/>
              <a:t>Beyan usulü ilk kez bu yasa ile ortaya konmuştur. 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50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7539" y="381000"/>
            <a:ext cx="9980929" cy="1168400"/>
          </a:xfrm>
        </p:spPr>
        <p:txBody>
          <a:bodyPr>
            <a:normAutofit/>
          </a:bodyPr>
          <a:lstStyle/>
          <a:p>
            <a:pPr algn="ctr"/>
            <a:r>
              <a:rPr lang="en-US" noProof="1"/>
              <a:t>31.12.1925 ve 31.12.1928 tarihli Bilançoların karşılaştırılması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17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549400"/>
            <a:ext cx="10133329" cy="4851400"/>
          </a:xfrm>
        </p:spPr>
        <p:txBody>
          <a:bodyPr>
            <a:normAutofit/>
          </a:bodyPr>
          <a:lstStyle/>
          <a:p>
            <a:endParaRPr lang="tr-TR" dirty="0"/>
          </a:p>
          <a:p>
            <a:pPr algn="just"/>
            <a:r>
              <a:rPr lang="tr-TR" dirty="0"/>
              <a:t>26.02.1926 tarihli Kazanç Vergisi Yasası duran varlıkların, stokların, yabancı paraların, pay senetlerinin nasıl kaydedilmesi gerektiğini ayrıntılı olarak açıklamaktadır. 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Ancak, bilançonun aktif ve pasif bölümlere nasıl ayrılması gerektiğinden bahsetmemektedir. 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Yasa, ilk bilanço anlayışını simgelemektedir.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5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18</a:t>
            </a:fld>
            <a:endParaRPr lang="uk-UA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EF1B7B82-0692-5B4E-8886-2C5BCCF52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46037"/>
              </p:ext>
            </p:extLst>
          </p:nvPr>
        </p:nvGraphicFramePr>
        <p:xfrm>
          <a:off x="-1" y="87035"/>
          <a:ext cx="12188824" cy="47396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91254">
                  <a:extLst>
                    <a:ext uri="{9D8B030D-6E8A-4147-A177-3AD203B41FA5}">
                      <a16:colId xmlns:a16="http://schemas.microsoft.com/office/drawing/2014/main" val="3654900411"/>
                    </a:ext>
                  </a:extLst>
                </a:gridCol>
                <a:gridCol w="1903158">
                  <a:extLst>
                    <a:ext uri="{9D8B030D-6E8A-4147-A177-3AD203B41FA5}">
                      <a16:colId xmlns:a16="http://schemas.microsoft.com/office/drawing/2014/main" val="2808670491"/>
                    </a:ext>
                  </a:extLst>
                </a:gridCol>
                <a:gridCol w="4010898">
                  <a:extLst>
                    <a:ext uri="{9D8B030D-6E8A-4147-A177-3AD203B41FA5}">
                      <a16:colId xmlns:a16="http://schemas.microsoft.com/office/drawing/2014/main" val="3107153682"/>
                    </a:ext>
                  </a:extLst>
                </a:gridCol>
                <a:gridCol w="2083514">
                  <a:extLst>
                    <a:ext uri="{9D8B030D-6E8A-4147-A177-3AD203B41FA5}">
                      <a16:colId xmlns:a16="http://schemas.microsoft.com/office/drawing/2014/main" val="1294899282"/>
                    </a:ext>
                  </a:extLst>
                </a:gridCol>
              </a:tblGrid>
              <a:tr h="52753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bg1"/>
                          </a:solidFill>
                          <a:effectLst/>
                        </a:rPr>
                        <a:t>31.12.1928   Kar – Zarar Hesabı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700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</a:t>
                      </a:r>
                      <a:r>
                        <a:rPr lang="tr-TR" sz="1900" dirty="0">
                          <a:solidFill>
                            <a:schemeClr val="bg1"/>
                          </a:solidFill>
                          <a:effectLst/>
                        </a:rPr>
                        <a:t> Zararlar</a:t>
                      </a:r>
                      <a:r>
                        <a:rPr lang="tr-TR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</a:t>
                      </a:r>
                      <a:r>
                        <a:rPr lang="tr-TR" sz="1900" dirty="0">
                          <a:solidFill>
                            <a:schemeClr val="bg1"/>
                          </a:solidFill>
                          <a:effectLst/>
                        </a:rPr>
                        <a:t>Karlar</a:t>
                      </a:r>
                      <a:endParaRPr lang="tr-TR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tr-TR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425506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0" dirty="0">
                          <a:solidFill>
                            <a:schemeClr val="tx2"/>
                          </a:solidFill>
                          <a:effectLst/>
                        </a:rPr>
                        <a:t>1927'den devreden</a:t>
                      </a:r>
                      <a:endParaRPr lang="tr-TR" sz="17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624.828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Satılan Malzemeden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7.910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13010"/>
                  </a:ext>
                </a:extLst>
              </a:tr>
              <a:tr h="3927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0" dirty="0">
                          <a:solidFill>
                            <a:schemeClr val="tx2"/>
                          </a:solidFill>
                          <a:effectLst/>
                        </a:rPr>
                        <a:t>Satılan 941.000 ton şekerden zarar</a:t>
                      </a:r>
                      <a:endParaRPr lang="tr-TR" sz="17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9.647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Çeşitli Gelirler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1.422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66204"/>
                  </a:ext>
                </a:extLst>
              </a:tr>
              <a:tr h="633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0" dirty="0">
                          <a:solidFill>
                            <a:schemeClr val="tx2"/>
                          </a:solidFill>
                          <a:effectLst/>
                        </a:rPr>
                        <a:t>Sigorta Giderleri</a:t>
                      </a:r>
                      <a:endParaRPr lang="tr-TR" sz="17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8.026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Sanayi ve Maadin Bankası satılan hisseden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7.962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654335"/>
                  </a:ext>
                </a:extLst>
              </a:tr>
              <a:tr h="650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0" dirty="0">
                          <a:solidFill>
                            <a:schemeClr val="tx2"/>
                          </a:solidFill>
                          <a:effectLst/>
                        </a:rPr>
                        <a:t>Üretilen şekerin maliyet ve piyasa değeri farkı</a:t>
                      </a:r>
                      <a:endParaRPr lang="tr-TR" sz="17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127.824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Skoda'ya satılan hisseden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6.408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385797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0" dirty="0">
                          <a:solidFill>
                            <a:schemeClr val="tx2"/>
                          </a:solidFill>
                          <a:effectLst/>
                        </a:rPr>
                        <a:t>Faiz ve Komisyon</a:t>
                      </a:r>
                      <a:endParaRPr lang="tr-TR" sz="17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267.043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Taşıma Gideri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507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604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0" dirty="0">
                          <a:solidFill>
                            <a:schemeClr val="tx2"/>
                          </a:solidFill>
                          <a:effectLst/>
                        </a:rPr>
                        <a:t>Skoda Hisselerinden</a:t>
                      </a:r>
                      <a:endParaRPr lang="tr-TR" sz="17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dirty="0">
                          <a:solidFill>
                            <a:schemeClr val="tx2"/>
                          </a:solidFill>
                          <a:effectLst/>
                        </a:rPr>
                        <a:t>6.408</a:t>
                      </a:r>
                      <a:endParaRPr lang="tr-TR" sz="17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Sanayi ve Maadin Bankası Faiz Tenzili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94.894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1877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0" dirty="0">
                          <a:solidFill>
                            <a:schemeClr val="tx2"/>
                          </a:solidFill>
                          <a:effectLst/>
                        </a:rPr>
                        <a:t>Çeşitli Zararlar</a:t>
                      </a:r>
                      <a:endParaRPr lang="tr-TR" sz="17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9.985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Birikmiş Zarar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2"/>
                          </a:solidFill>
                          <a:effectLst/>
                        </a:rPr>
                        <a:t>934.658</a:t>
                      </a:r>
                      <a:endParaRPr lang="tr-TR" sz="17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660000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chemeClr val="tx2"/>
                          </a:solidFill>
                          <a:effectLst/>
                        </a:rPr>
                        <a:t>TOPLAM</a:t>
                      </a:r>
                      <a:endParaRPr lang="tr-TR" sz="17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chemeClr val="tx2"/>
                          </a:solidFill>
                          <a:effectLst/>
                        </a:rPr>
                        <a:t>1.053.761</a:t>
                      </a:r>
                      <a:endParaRPr lang="tr-TR" sz="17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1">
                          <a:solidFill>
                            <a:schemeClr val="tx2"/>
                          </a:solidFill>
                          <a:effectLst/>
                        </a:rPr>
                        <a:t>TOPLAM</a:t>
                      </a:r>
                      <a:endParaRPr lang="tr-TR" sz="17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chemeClr val="tx2"/>
                          </a:solidFill>
                          <a:effectLst/>
                        </a:rPr>
                        <a:t>1.053.761</a:t>
                      </a:r>
                      <a:endParaRPr lang="tr-TR" sz="17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80169"/>
                  </a:ext>
                </a:extLst>
              </a:tr>
            </a:tbl>
          </a:graphicData>
        </a:graphic>
      </p:graphicFrame>
      <p:sp>
        <p:nvSpPr>
          <p:cNvPr id="10" name="Metin kutusu 9">
            <a:extLst>
              <a:ext uri="{FF2B5EF4-FFF2-40B4-BE49-F238E27FC236}">
                <a16:creationId xmlns:a16="http://schemas.microsoft.com/office/drawing/2014/main" id="{672F4642-1CB5-AA43-9EDA-A46F80BD417E}"/>
              </a:ext>
            </a:extLst>
          </p:cNvPr>
          <p:cNvSpPr txBox="1"/>
          <p:nvPr/>
        </p:nvSpPr>
        <p:spPr>
          <a:xfrm>
            <a:off x="-19278" y="4826675"/>
            <a:ext cx="12208101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i="1" dirty="0">
                <a:solidFill>
                  <a:schemeClr val="tx2"/>
                </a:solidFill>
              </a:rPr>
              <a:t>Günümüzdeki gelir tablosu kavramından çok farklıdır.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900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i="1" dirty="0">
                <a:solidFill>
                  <a:schemeClr val="tx2"/>
                </a:solidFill>
              </a:rPr>
              <a:t>Kar zarar hesabının mevcut şeklini almasında Kazanç Vergisi Yasası’nın (1926) kar – zarar hesabı ile ilgili maddelerinin etkisi vardır.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900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i="1" dirty="0">
                <a:solidFill>
                  <a:schemeClr val="tx2"/>
                </a:solidFill>
              </a:rPr>
              <a:t>1926 ve 1927 dönemlerine ait zarar 624.000 TL’dir.  1928 yılı zararı 309.000 TL’dir.  Kümülatif zarar gösterilmiştir. </a:t>
            </a:r>
          </a:p>
          <a:p>
            <a:endParaRPr lang="tr-TR" i="1" dirty="0">
              <a:solidFill>
                <a:schemeClr val="tx2"/>
              </a:solidFill>
            </a:endParaRPr>
          </a:p>
          <a:p>
            <a:endParaRPr lang="tr-TR" i="1" dirty="0">
              <a:solidFill>
                <a:schemeClr val="tx2"/>
              </a:solidFill>
            </a:endParaRPr>
          </a:p>
          <a:p>
            <a:r>
              <a:rPr lang="tr-TR" i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1" name="Halka 10">
            <a:extLst>
              <a:ext uri="{FF2B5EF4-FFF2-40B4-BE49-F238E27FC236}">
                <a16:creationId xmlns:a16="http://schemas.microsoft.com/office/drawing/2014/main" id="{39D4F679-6F82-7440-B95E-EAB539A7CB74}"/>
              </a:ext>
            </a:extLst>
          </p:cNvPr>
          <p:cNvSpPr/>
          <p:nvPr/>
        </p:nvSpPr>
        <p:spPr>
          <a:xfrm>
            <a:off x="5942012" y="3352800"/>
            <a:ext cx="1905000" cy="1108766"/>
          </a:xfrm>
          <a:prstGeom prst="donut">
            <a:avLst>
              <a:gd name="adj" fmla="val 3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533400"/>
            <a:ext cx="9980929" cy="1168400"/>
          </a:xfrm>
        </p:spPr>
        <p:txBody>
          <a:bodyPr/>
          <a:lstStyle/>
          <a:p>
            <a:pPr algn="ctr"/>
            <a:r>
              <a:rPr lang="en-US" noProof="1"/>
              <a:t>Orta Doğu Muhasebe Kültürü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r-TR" i="1" dirty="0"/>
              <a:t> - Muhasebe düşüncesi </a:t>
            </a:r>
            <a:r>
              <a:rPr lang="tr-TR" b="1" i="1" dirty="0"/>
              <a:t>devlet muhasebesi </a:t>
            </a:r>
            <a:r>
              <a:rPr lang="tr-TR" i="1" dirty="0"/>
              <a:t>içerisinde gelişmiştir. </a:t>
            </a:r>
          </a:p>
          <a:p>
            <a:pPr marL="0" indent="0">
              <a:buNone/>
            </a:pPr>
            <a:endParaRPr lang="tr-TR" i="1" dirty="0"/>
          </a:p>
          <a:p>
            <a:pPr>
              <a:buFontTx/>
              <a:buChar char="-"/>
            </a:pPr>
            <a:r>
              <a:rPr lang="tr-TR" i="1" dirty="0"/>
              <a:t>İktisadi ve sosyal koşullar sermaye birikimini önlemiştir. </a:t>
            </a:r>
          </a:p>
          <a:p>
            <a:pPr>
              <a:buFontTx/>
              <a:buChar char="-"/>
            </a:pPr>
            <a:endParaRPr lang="tr-TR" i="1" dirty="0"/>
          </a:p>
          <a:p>
            <a:pPr>
              <a:buFontTx/>
              <a:buChar char="-"/>
            </a:pPr>
            <a:r>
              <a:rPr lang="tr-TR" i="1" dirty="0"/>
              <a:t>Üretim, toplumun ihtiyaçları doğrultusunda ve devletin gözetiminde esnaf örgütleri tarafından sağlanmaktadır.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87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7539" y="381000"/>
            <a:ext cx="9980929" cy="1168400"/>
          </a:xfrm>
        </p:spPr>
        <p:txBody>
          <a:bodyPr>
            <a:normAutofit/>
          </a:bodyPr>
          <a:lstStyle/>
          <a:p>
            <a:pPr algn="ctr"/>
            <a:r>
              <a:rPr lang="en-US" noProof="1"/>
              <a:t>31.12.1928 tarihli Kar Zarar Hesabı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19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549400"/>
            <a:ext cx="10133329" cy="4851400"/>
          </a:xfrm>
        </p:spPr>
        <p:txBody>
          <a:bodyPr>
            <a:normAutofit/>
          </a:bodyPr>
          <a:lstStyle/>
          <a:p>
            <a:endParaRPr lang="tr-TR" dirty="0"/>
          </a:p>
          <a:p>
            <a:pPr algn="just"/>
            <a:r>
              <a:rPr lang="tr-TR" dirty="0"/>
              <a:t>26.02.1926 tarihli Kazanç Vergisi Yasası’nın kar-zarar hesabı ile ilgili         13. maddesi:  </a:t>
            </a:r>
          </a:p>
          <a:p>
            <a:pPr algn="just"/>
            <a:endParaRPr lang="tr-TR" dirty="0"/>
          </a:p>
          <a:p>
            <a:pPr algn="just"/>
            <a:r>
              <a:rPr lang="tr-TR" sz="2200" b="1" i="1" dirty="0"/>
              <a:t>Hesabın kar yanına; </a:t>
            </a:r>
            <a:r>
              <a:rPr lang="tr-TR" sz="2200" i="1" dirty="0"/>
              <a:t>işletme çalışmalarından doğan gayri safi kar, taşınmaz mallardan sağlanan kira, tahvillerden ve alacaklardan sağlanan faiz, iştiraklerden sağlanan kar payları yazılır...</a:t>
            </a:r>
          </a:p>
          <a:p>
            <a:pPr marL="0" indent="0" algn="just">
              <a:buNone/>
            </a:pPr>
            <a:endParaRPr lang="tr-TR" sz="2200" i="1" dirty="0"/>
          </a:p>
          <a:p>
            <a:pPr algn="just"/>
            <a:r>
              <a:rPr lang="tr-TR" sz="2200" b="1" i="1" dirty="0"/>
              <a:t>Hesabın zarar yanına; </a:t>
            </a:r>
            <a:r>
              <a:rPr lang="tr-TR" sz="2200" i="1" dirty="0"/>
              <a:t>maaş ve ücretler, kira, reklam, haberleşme giderleri, tamir sigorta masrafları, borç faizleri, bina vergileri yazılır... Sermaye için faiz yazılması kabul edilmez...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59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4472" y="228600"/>
            <a:ext cx="9980929" cy="1168400"/>
          </a:xfrm>
        </p:spPr>
        <p:txBody>
          <a:bodyPr>
            <a:normAutofit/>
          </a:bodyPr>
          <a:lstStyle/>
          <a:p>
            <a:pPr algn="ctr"/>
            <a:r>
              <a:rPr lang="en-US" noProof="1"/>
              <a:t>1926 Tarihli Kazanç Vergisi Yasası’nın Muhasebe Düşüncesine Etkileri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20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549400"/>
            <a:ext cx="10133329" cy="4851400"/>
          </a:xfrm>
        </p:spPr>
        <p:txBody>
          <a:bodyPr>
            <a:normAutofit/>
          </a:bodyPr>
          <a:lstStyle/>
          <a:p>
            <a:pPr algn="just"/>
            <a:endParaRPr lang="tr-TR" sz="2200" dirty="0"/>
          </a:p>
          <a:p>
            <a:pPr algn="just"/>
            <a:r>
              <a:rPr lang="tr-TR" sz="2200" dirty="0"/>
              <a:t>Bu yasa içerisinde anlatılan bilanço, vergi kanunlarına göre oluşturulan bir bilançodur.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Muhasebe düşüncesinde vergi uygulamalarının egemen olduğu 20. Yüzyıl boyunca bu bilanço etkisini sürdürecektir. 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Yasa, 1949 yılına kadar uygulamada kalacak ve liberal ekonomi politikalarının başladığı bir dönemde üç ayrı yasaya (Kurumlar, Gelir Vergisi, Vergi Usul) ayrılacaktır.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55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4472" y="228600"/>
            <a:ext cx="9980929" cy="1168400"/>
          </a:xfrm>
        </p:spPr>
        <p:txBody>
          <a:bodyPr>
            <a:normAutofit/>
          </a:bodyPr>
          <a:lstStyle/>
          <a:p>
            <a:pPr algn="ctr"/>
            <a:r>
              <a:rPr lang="en-US" noProof="1"/>
              <a:t>Uşak Şeker Fabrikasının Tasfiye Edilmesi - 1931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21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549400"/>
            <a:ext cx="10133329" cy="4851400"/>
          </a:xfrm>
        </p:spPr>
        <p:txBody>
          <a:bodyPr>
            <a:normAutofit/>
          </a:bodyPr>
          <a:lstStyle/>
          <a:p>
            <a:pPr algn="just"/>
            <a:endParaRPr lang="tr-TR" sz="2200" dirty="0"/>
          </a:p>
          <a:p>
            <a:pPr algn="just"/>
            <a:r>
              <a:rPr lang="tr-TR" sz="2200" dirty="0"/>
              <a:t>Şirket, kuruluşundan beri sürekli olarak zarar etmektedir. </a:t>
            </a:r>
          </a:p>
          <a:p>
            <a:pPr marL="0" indent="0" algn="just">
              <a:buNone/>
            </a:pPr>
            <a:endParaRPr lang="tr-TR" sz="2200" dirty="0"/>
          </a:p>
          <a:p>
            <a:pPr algn="just"/>
            <a:r>
              <a:rPr lang="tr-TR" sz="2200" dirty="0"/>
              <a:t>Birikmiş zararın (1.137.000 TL) sermaye seviyesine (1.200.000 TL) ulaşması nedeniyle olağanüstü genel kurul toplanır ve şirketin tasfiyesi konuları görüşülür.</a:t>
            </a:r>
          </a:p>
          <a:p>
            <a:pPr marL="0" indent="0" algn="just">
              <a:buNone/>
            </a:pPr>
            <a:endParaRPr lang="tr-TR" sz="2200" dirty="0"/>
          </a:p>
          <a:p>
            <a:pPr algn="just"/>
            <a:r>
              <a:rPr lang="tr-TR" sz="2200" dirty="0"/>
              <a:t>Şirket, 25.02.1932 tarihinde 1.800.000 TL bedelle Sanayi ve </a:t>
            </a:r>
            <a:r>
              <a:rPr lang="tr-TR" sz="2200" dirty="0" err="1"/>
              <a:t>Maadin</a:t>
            </a:r>
            <a:r>
              <a:rPr lang="tr-TR" sz="2200" dirty="0"/>
              <a:t> Bankası’na satılmıştır.  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76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22</a:t>
            </a:fld>
            <a:endParaRPr lang="uk-UA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932383D7-34B8-3445-96BD-2E0B02C64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77291"/>
              </p:ext>
            </p:extLst>
          </p:nvPr>
        </p:nvGraphicFramePr>
        <p:xfrm>
          <a:off x="-1" y="1"/>
          <a:ext cx="12188826" cy="683029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86830">
                  <a:extLst>
                    <a:ext uri="{9D8B030D-6E8A-4147-A177-3AD203B41FA5}">
                      <a16:colId xmlns:a16="http://schemas.microsoft.com/office/drawing/2014/main" val="3386341575"/>
                    </a:ext>
                  </a:extLst>
                </a:gridCol>
                <a:gridCol w="3467139">
                  <a:extLst>
                    <a:ext uri="{9D8B030D-6E8A-4147-A177-3AD203B41FA5}">
                      <a16:colId xmlns:a16="http://schemas.microsoft.com/office/drawing/2014/main" val="2835798354"/>
                    </a:ext>
                  </a:extLst>
                </a:gridCol>
                <a:gridCol w="1576095">
                  <a:extLst>
                    <a:ext uri="{9D8B030D-6E8A-4147-A177-3AD203B41FA5}">
                      <a16:colId xmlns:a16="http://schemas.microsoft.com/office/drawing/2014/main" val="302753450"/>
                    </a:ext>
                  </a:extLst>
                </a:gridCol>
                <a:gridCol w="659510">
                  <a:extLst>
                    <a:ext uri="{9D8B030D-6E8A-4147-A177-3AD203B41FA5}">
                      <a16:colId xmlns:a16="http://schemas.microsoft.com/office/drawing/2014/main" val="305052619"/>
                    </a:ext>
                  </a:extLst>
                </a:gridCol>
                <a:gridCol w="4238362">
                  <a:extLst>
                    <a:ext uri="{9D8B030D-6E8A-4147-A177-3AD203B41FA5}">
                      <a16:colId xmlns:a16="http://schemas.microsoft.com/office/drawing/2014/main" val="3310374374"/>
                    </a:ext>
                  </a:extLst>
                </a:gridCol>
                <a:gridCol w="1660890">
                  <a:extLst>
                    <a:ext uri="{9D8B030D-6E8A-4147-A177-3AD203B41FA5}">
                      <a16:colId xmlns:a16="http://schemas.microsoft.com/office/drawing/2014/main" val="1769592197"/>
                    </a:ext>
                  </a:extLst>
                </a:gridCol>
              </a:tblGrid>
              <a:tr h="353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91030" algn="l"/>
                        </a:tabLst>
                      </a:pP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91030" algn="l"/>
                        </a:tabLs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31.08.1931 Tarihli Tasfiye Bilançosu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846447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91030" algn="l"/>
                        </a:tabLs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91030" algn="l"/>
                        </a:tabLst>
                      </a:pPr>
                      <a:r>
                        <a:rPr lang="tr-TR" sz="2000" dirty="0">
                          <a:effectLst/>
                        </a:rPr>
                        <a:t>Mevcut ve Alacaklar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Sermaye ve Alacaklılar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28053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543343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Arazi ve Binalar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869.611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Sermaye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1.200.000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442234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Makinalar, Alet ve Edevat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931.549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Türkiye Sanayi ve Maadin Bankası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3.388.442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991814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Muhtelif Tesisat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242.453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Muhtelif alacaklılar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1.042.994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970963"/>
                  </a:ext>
                </a:extLst>
              </a:tr>
              <a:tr h="7065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Ziraat Makinaları ve Nakliye Vasıtaları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213.467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Emanet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13.378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997207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5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Demirbaş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45.367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5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Amortisman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378.729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443093"/>
                  </a:ext>
                </a:extLst>
              </a:tr>
              <a:tr h="62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6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İkmal Olunacak Tesisat ve İnşaat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12.014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TOPLAM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6.023.543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018688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7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Mamul Emtia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406.235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40490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8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Malzeme Mevcudu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289.198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468963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9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Muhtelif Borçlular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940.375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792094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10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Geri Alınan Hisseler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170.872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6120904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Kasa ve Bankalar Mevcudu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285.867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597024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12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Umum Masraflar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332.843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2738736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13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Kar ve Zarar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1.283.698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886821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TOPLAM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6.023.543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258638"/>
                  </a:ext>
                </a:extLst>
              </a:tr>
            </a:tbl>
          </a:graphicData>
        </a:graphic>
      </p:graphicFrame>
      <p:sp>
        <p:nvSpPr>
          <p:cNvPr id="10" name="Metin kutusu 9">
            <a:extLst>
              <a:ext uri="{FF2B5EF4-FFF2-40B4-BE49-F238E27FC236}">
                <a16:creationId xmlns:a16="http://schemas.microsoft.com/office/drawing/2014/main" id="{6BEA31FC-3F77-B241-A250-0D8E4AF03F54}"/>
              </a:ext>
            </a:extLst>
          </p:cNvPr>
          <p:cNvSpPr txBox="1"/>
          <p:nvPr/>
        </p:nvSpPr>
        <p:spPr>
          <a:xfrm>
            <a:off x="6081535" y="4038600"/>
            <a:ext cx="6086701" cy="2139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900" i="1" dirty="0">
                <a:solidFill>
                  <a:schemeClr val="tx2"/>
                </a:solidFill>
              </a:rPr>
              <a:t>Aynı özenle hazırlanmamıştır. </a:t>
            </a:r>
          </a:p>
          <a:p>
            <a:endParaRPr lang="tr-TR" sz="1900" i="1" dirty="0">
              <a:solidFill>
                <a:schemeClr val="tx2"/>
              </a:solidFill>
            </a:endParaRPr>
          </a:p>
          <a:p>
            <a:r>
              <a:rPr lang="tr-TR" sz="1900" i="1" dirty="0">
                <a:solidFill>
                  <a:schemeClr val="tx2"/>
                </a:solidFill>
              </a:rPr>
              <a:t>Aktif ve pasif toplamı 330.000 TL fark vardır. Ancak bilanço üzerinde eşit olarak gösterilmiştir. </a:t>
            </a:r>
          </a:p>
          <a:p>
            <a:endParaRPr lang="tr-TR" sz="1900" i="1" dirty="0">
              <a:solidFill>
                <a:schemeClr val="tx2"/>
              </a:solidFill>
            </a:endParaRPr>
          </a:p>
          <a:p>
            <a:r>
              <a:rPr lang="tr-TR" sz="1900" i="1" dirty="0">
                <a:solidFill>
                  <a:schemeClr val="tx2"/>
                </a:solidFill>
              </a:rPr>
              <a:t>Şirketin üretim hacminin 1926 yılında 1.262 ton -  1931 yılında 54.169 ton olduğunu belirtmek gerekmektedir.   </a:t>
            </a:r>
          </a:p>
        </p:txBody>
      </p:sp>
      <p:sp>
        <p:nvSpPr>
          <p:cNvPr id="11" name="Halka 10">
            <a:extLst>
              <a:ext uri="{FF2B5EF4-FFF2-40B4-BE49-F238E27FC236}">
                <a16:creationId xmlns:a16="http://schemas.microsoft.com/office/drawing/2014/main" id="{B0F7E26A-7A4A-D94A-92A1-E386640694D2}"/>
              </a:ext>
            </a:extLst>
          </p:cNvPr>
          <p:cNvSpPr/>
          <p:nvPr/>
        </p:nvSpPr>
        <p:spPr>
          <a:xfrm>
            <a:off x="3808412" y="5867400"/>
            <a:ext cx="1524000" cy="859183"/>
          </a:xfrm>
          <a:prstGeom prst="donut">
            <a:avLst>
              <a:gd name="adj" fmla="val 3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4472" y="228600"/>
            <a:ext cx="9980929" cy="762000"/>
          </a:xfrm>
        </p:spPr>
        <p:txBody>
          <a:bodyPr>
            <a:normAutofit/>
          </a:bodyPr>
          <a:lstStyle/>
          <a:p>
            <a:pPr algn="ctr"/>
            <a:r>
              <a:rPr lang="en-US" noProof="1"/>
              <a:t>Uşak Şeker Fabrikası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23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72" y="914400"/>
            <a:ext cx="10133329" cy="5715000"/>
          </a:xfrm>
        </p:spPr>
        <p:txBody>
          <a:bodyPr>
            <a:normAutofit/>
          </a:bodyPr>
          <a:lstStyle/>
          <a:p>
            <a:pPr algn="just"/>
            <a:endParaRPr lang="tr-TR" sz="2200" dirty="0"/>
          </a:p>
          <a:p>
            <a:pPr algn="just"/>
            <a:r>
              <a:rPr lang="tr-TR" sz="2200" dirty="0"/>
              <a:t>Fabrika, çift yanlı kayıt yönteminin Cumhuriyet’in ilk yıllarında Anadolu’da uygulanabildiğini göstermesi açısından dikkat çekicidir. 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Esnaf düzeyinde işletme kültürünün olması, yatırım hesaplama, kar- zarar kavramlarının oluşmamış olması işletmenin zarar etme nedenleri arasında gösterilebilir. 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Ancak, zamanın muhasebe kültürünün üzerinde bir bilanço oluşturulabildiği 1928 tarihli bilançodan anlaşılmaktadır. 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İşletme, Anadolu’da yaygınlaşacak İktisadi Devlet Teşekküllerinin öncülerindendir.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0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3AAE59-2173-3C49-B0FD-9C498F08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090954-A555-D640-8E39-2C4702CA4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28814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Resim 5" descr="page48image1795776">
            <a:extLst>
              <a:ext uri="{FF2B5EF4-FFF2-40B4-BE49-F238E27FC236}">
                <a16:creationId xmlns:a16="http://schemas.microsoft.com/office/drawing/2014/main" id="{29127F56-F228-BA42-A123-9F862CE2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2B079D2-147A-924B-9E41-D339A4D09C89}"/>
              </a:ext>
            </a:extLst>
          </p:cNvPr>
          <p:cNvSpPr txBox="1"/>
          <p:nvPr/>
        </p:nvSpPr>
        <p:spPr>
          <a:xfrm>
            <a:off x="7999412" y="0"/>
            <a:ext cx="35052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tx2"/>
                </a:solidFill>
              </a:rPr>
              <a:t>31.12.1928 Tarihli Bilanço</a:t>
            </a:r>
          </a:p>
        </p:txBody>
      </p:sp>
    </p:spTree>
    <p:extLst>
      <p:ext uri="{BB962C8B-B14F-4D97-AF65-F5344CB8AC3E}">
        <p14:creationId xmlns:p14="http://schemas.microsoft.com/office/powerpoint/2010/main" val="30564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3AAE59-2173-3C49-B0FD-9C498F08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090954-A555-D640-8E39-2C4702CA4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28814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B7893A-4031-A943-BAC6-FE197238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46657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6" descr="page49image3884640">
            <a:extLst>
              <a:ext uri="{FF2B5EF4-FFF2-40B4-BE49-F238E27FC236}">
                <a16:creationId xmlns:a16="http://schemas.microsoft.com/office/drawing/2014/main" id="{A15ADFA9-7FEC-D941-BAAA-E12C9D58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2B079D2-147A-924B-9E41-D339A4D09C89}"/>
              </a:ext>
            </a:extLst>
          </p:cNvPr>
          <p:cNvSpPr txBox="1"/>
          <p:nvPr/>
        </p:nvSpPr>
        <p:spPr>
          <a:xfrm>
            <a:off x="8075612" y="0"/>
            <a:ext cx="35052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tx2"/>
                </a:solidFill>
              </a:rPr>
              <a:t>31.12.1928 Tarihli Bilanço</a:t>
            </a:r>
          </a:p>
        </p:txBody>
      </p:sp>
    </p:spTree>
    <p:extLst>
      <p:ext uri="{BB962C8B-B14F-4D97-AF65-F5344CB8AC3E}">
        <p14:creationId xmlns:p14="http://schemas.microsoft.com/office/powerpoint/2010/main" val="18745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3AAE59-2173-3C49-B0FD-9C498F08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090954-A555-D640-8E39-2C4702CA4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28814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B7893A-4031-A943-BAC6-FE197238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46657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DC31E-95A6-E640-B252-F3A65BBA3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42929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073" name="Resim 7" descr="page46image3814304">
            <a:extLst>
              <a:ext uri="{FF2B5EF4-FFF2-40B4-BE49-F238E27FC236}">
                <a16:creationId xmlns:a16="http://schemas.microsoft.com/office/drawing/2014/main" id="{A348301F-30A7-C643-9D94-A275438B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6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2B079D2-147A-924B-9E41-D339A4D09C89}"/>
              </a:ext>
            </a:extLst>
          </p:cNvPr>
          <p:cNvSpPr txBox="1"/>
          <p:nvPr/>
        </p:nvSpPr>
        <p:spPr>
          <a:xfrm>
            <a:off x="7313612" y="0"/>
            <a:ext cx="4724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tx2"/>
                </a:solidFill>
              </a:rPr>
              <a:t>31.08.1931 Tarihli Tasfiye Bilançosu</a:t>
            </a:r>
          </a:p>
        </p:txBody>
      </p:sp>
    </p:spTree>
    <p:extLst>
      <p:ext uri="{BB962C8B-B14F-4D97-AF65-F5344CB8AC3E}">
        <p14:creationId xmlns:p14="http://schemas.microsoft.com/office/powerpoint/2010/main" val="23497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3AAE59-2173-3C49-B0FD-9C498F08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090954-A555-D640-8E39-2C4702CA4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28814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B7893A-4031-A943-BAC6-FE197238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46657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DC31E-95A6-E640-B252-F3A65BBA3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42929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912B493-2582-8B41-8C81-8E356E9C0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097" name="Resim 8" descr="page47image3903008">
            <a:extLst>
              <a:ext uri="{FF2B5EF4-FFF2-40B4-BE49-F238E27FC236}">
                <a16:creationId xmlns:a16="http://schemas.microsoft.com/office/drawing/2014/main" id="{550C8892-8B96-9243-84F5-320FA85D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2B079D2-147A-924B-9E41-D339A4D09C89}"/>
              </a:ext>
            </a:extLst>
          </p:cNvPr>
          <p:cNvSpPr txBox="1"/>
          <p:nvPr/>
        </p:nvSpPr>
        <p:spPr>
          <a:xfrm>
            <a:off x="7313612" y="0"/>
            <a:ext cx="4724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tx2"/>
                </a:solidFill>
              </a:rPr>
              <a:t>31.08.1931 Tarihli Tasfiye Bilançosu</a:t>
            </a:r>
          </a:p>
        </p:txBody>
      </p:sp>
    </p:spTree>
    <p:extLst>
      <p:ext uri="{BB962C8B-B14F-4D97-AF65-F5344CB8AC3E}">
        <p14:creationId xmlns:p14="http://schemas.microsoft.com/office/powerpoint/2010/main" val="14265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/>
          <a:lstStyle/>
          <a:p>
            <a:pPr algn="ctr"/>
            <a:r>
              <a:rPr lang="en-US" noProof="1"/>
              <a:t>Orta Doğu Muhasebe Kayıt Yöntemi  </a:t>
            </a:r>
            <a:br>
              <a:rPr lang="en-US" noProof="1"/>
            </a:br>
            <a:r>
              <a:rPr lang="en-US" b="1" noProof="1"/>
              <a:t>Merdiban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752600"/>
            <a:ext cx="97536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tr-TR" i="1" dirty="0"/>
              <a:t> Abbasi Devleti (750 – 1299)</a:t>
            </a:r>
          </a:p>
          <a:p>
            <a:pPr marL="457200" indent="-457200">
              <a:buFont typeface="+mj-lt"/>
              <a:buAutoNum type="arabicPeriod"/>
            </a:pPr>
            <a:r>
              <a:rPr lang="tr-TR" i="1" dirty="0"/>
              <a:t>İlhanlı Devleti (1251 – 1353)</a:t>
            </a:r>
          </a:p>
          <a:p>
            <a:pPr marL="457200" indent="-457200">
              <a:buFont typeface="+mj-lt"/>
              <a:buAutoNum type="arabicPeriod"/>
            </a:pPr>
            <a:r>
              <a:rPr lang="tr-TR" i="1" dirty="0"/>
              <a:t>Osmanlı İmparatorluğu (1299 – 1923)</a:t>
            </a:r>
          </a:p>
          <a:p>
            <a:pPr marL="457200" indent="-457200">
              <a:buFont typeface="+mj-lt"/>
              <a:buAutoNum type="arabicPeriod"/>
            </a:pPr>
            <a:endParaRPr lang="tr-TR" i="1" dirty="0"/>
          </a:p>
          <a:p>
            <a:pPr marL="0" indent="0">
              <a:buNone/>
            </a:pPr>
            <a:r>
              <a:rPr lang="tr-TR" i="1" dirty="0"/>
              <a:t>1879 yılında yerini çift yanlı kayıt yöntemine bırakmıştır.   </a:t>
            </a:r>
          </a:p>
          <a:p>
            <a:pPr marL="0" indent="0">
              <a:buNone/>
            </a:pPr>
            <a:endParaRPr lang="tr-TR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7008812" y="1981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/>
              <a:t>Osmanlı İmparatorluğu’nda 1667 yılına ait  gelir – gider hesabı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304799"/>
            <a:ext cx="6400800" cy="62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/>
          <a:lstStyle/>
          <a:p>
            <a:pPr algn="ctr"/>
            <a:r>
              <a:rPr lang="en-US" noProof="1"/>
              <a:t>Anadolu Muhasebe ve İşletme Kültüründe Dönüşüm Tanzimat (1839)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Tanzimat, mali ve idari reformlar paketidir. </a:t>
            </a:r>
          </a:p>
          <a:p>
            <a:endParaRPr lang="tr-TR" dirty="0"/>
          </a:p>
          <a:p>
            <a:pPr algn="just"/>
            <a:r>
              <a:rPr lang="tr-TR" dirty="0"/>
              <a:t>Osmanlı İmparatorluğu, Batı Avrupa’nın kara dayalı büyük işletmeler ile zenginleştiğini görmüş ve kendi </a:t>
            </a:r>
            <a:r>
              <a:rPr lang="tr-TR" b="1" dirty="0"/>
              <a:t>sanayi hamlesi</a:t>
            </a:r>
            <a:r>
              <a:rPr lang="tr-TR" dirty="0"/>
              <a:t>ni başlatmaya karar vermiştir.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71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863600"/>
          </a:xfrm>
        </p:spPr>
        <p:txBody>
          <a:bodyPr/>
          <a:lstStyle/>
          <a:p>
            <a:pPr algn="ctr"/>
            <a:r>
              <a:rPr lang="en-US" noProof="1"/>
              <a:t>Osmanlı İmparatorluğu’nun Sanayileşme Çabaları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b="1" dirty="0"/>
              <a:t>1840’lar – Fabrika-i Hümayun  (devlet fabrikaları)</a:t>
            </a:r>
          </a:p>
          <a:p>
            <a:pPr marL="0" indent="0">
              <a:buNone/>
            </a:pPr>
            <a:r>
              <a:rPr lang="tr-TR" dirty="0"/>
              <a:t>   </a:t>
            </a:r>
          </a:p>
          <a:p>
            <a:pPr marL="0" indent="0">
              <a:buNone/>
            </a:pPr>
            <a:r>
              <a:rPr lang="tr-TR" dirty="0"/>
              <a:t>   Marmara’nın güneyi, Ege’de, Trakya’da yüzü aşkın fabrika.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Dokuma, halı ve demir fabrikaları gibi ara ürün üreten fabrikalar.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Türk işletmeciliğinde ilk deneyimler…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18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/>
          <a:lstStyle/>
          <a:p>
            <a:pPr algn="ctr"/>
            <a:r>
              <a:rPr lang="en-US" noProof="1"/>
              <a:t>Muhasebe ve İşletme Düşüncesinde Köklü Değişimler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1850 – Kanunname-i Ticaret  (Türk Ticaret Kanunu)</a:t>
            </a:r>
          </a:p>
          <a:p>
            <a:r>
              <a:rPr lang="tr-TR" dirty="0"/>
              <a:t>1863 – Ziraat Bankası</a:t>
            </a:r>
          </a:p>
          <a:p>
            <a:r>
              <a:rPr lang="tr-TR" b="1" dirty="0"/>
              <a:t>1879 – Çift yanlı kayıt yöntemine geçiş</a:t>
            </a:r>
          </a:p>
          <a:p>
            <a:r>
              <a:rPr lang="tr-TR" dirty="0"/>
              <a:t>1879 – Maliyet Teftiş Heyeti</a:t>
            </a:r>
          </a:p>
          <a:p>
            <a:r>
              <a:rPr lang="tr-TR" dirty="0"/>
              <a:t>1882 – İstanbul Ticaret Odası</a:t>
            </a:r>
          </a:p>
          <a:p>
            <a:r>
              <a:rPr lang="tr-TR" dirty="0"/>
              <a:t>1883 – Hamidiye Ticaret Mektebi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18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/>
          <a:lstStyle/>
          <a:p>
            <a:pPr algn="ctr"/>
            <a:r>
              <a:rPr lang="en-US" noProof="1"/>
              <a:t>Cumhuriyet’in İlk Döneminde İşletmecilik Anlayışı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67360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Sanayileşmeye dayalı kalkınma ve kaynak ihtiyacı</a:t>
            </a:r>
          </a:p>
          <a:p>
            <a:pPr marL="0" indent="0">
              <a:buNone/>
            </a:pPr>
            <a:r>
              <a:rPr lang="tr-TR" dirty="0"/>
              <a:t>	1924 – Türkiye İş Bankası</a:t>
            </a:r>
          </a:p>
          <a:p>
            <a:pPr marL="0" indent="0">
              <a:buNone/>
            </a:pPr>
            <a:r>
              <a:rPr lang="tr-TR" dirty="0"/>
              <a:t>	1925 – Sanayi ve </a:t>
            </a:r>
            <a:r>
              <a:rPr lang="tr-TR" dirty="0" err="1"/>
              <a:t>Maadin</a:t>
            </a:r>
            <a:r>
              <a:rPr lang="tr-TR" dirty="0"/>
              <a:t> Bankası </a:t>
            </a:r>
          </a:p>
          <a:p>
            <a:pPr marL="0" indent="0">
              <a:buNone/>
            </a:pPr>
            <a:r>
              <a:rPr lang="tr-TR" dirty="0"/>
              <a:t>	1925 – Sanayi ve Ticaret Odaları Kanunu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/>
              <a:t>1926 – Türk Ticaret Kanunu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/>
              <a:t>1926 – Türkiye Şeker Fabrikaları</a:t>
            </a:r>
          </a:p>
          <a:p>
            <a:pPr marL="0" indent="0">
              <a:buNone/>
            </a:pPr>
            <a:r>
              <a:rPr lang="tr-TR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75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/>
          <a:lstStyle/>
          <a:p>
            <a:pPr algn="ctr"/>
            <a:r>
              <a:rPr lang="en-US" noProof="1"/>
              <a:t>Cumhuriyet’in İlk Döneminde İşletmecilik Anlayışı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E2DB23-D63D-7B4C-9BE1-AB601CE3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67360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1927 –  Sanayi sayımı;  </a:t>
            </a:r>
          </a:p>
          <a:p>
            <a:pPr marL="0" indent="0">
              <a:buNone/>
            </a:pPr>
            <a:r>
              <a:rPr lang="tr-TR" dirty="0"/>
              <a:t>		</a:t>
            </a:r>
            <a:r>
              <a:rPr lang="tr-TR" b="1" dirty="0"/>
              <a:t>65.245 sanayi işletmesi </a:t>
            </a:r>
          </a:p>
          <a:p>
            <a:pPr marL="0" indent="0">
              <a:buNone/>
            </a:pPr>
            <a:r>
              <a:rPr lang="tr-TR" dirty="0"/>
              <a:t>		%44 tarımsal ürün, </a:t>
            </a:r>
          </a:p>
          <a:p>
            <a:pPr marL="0" indent="0">
              <a:buNone/>
            </a:pPr>
            <a:r>
              <a:rPr lang="tr-TR" dirty="0"/>
              <a:t>		%22 maden ve makine imalat,</a:t>
            </a:r>
          </a:p>
          <a:p>
            <a:pPr marL="0" indent="0">
              <a:buNone/>
            </a:pPr>
            <a:r>
              <a:rPr lang="tr-TR" dirty="0"/>
              <a:t>		%14 dokuma,  </a:t>
            </a:r>
          </a:p>
          <a:p>
            <a:pPr marL="0" indent="0">
              <a:buNone/>
            </a:pPr>
            <a:r>
              <a:rPr lang="tr-TR" dirty="0"/>
              <a:t>		%12 inşaat,   </a:t>
            </a:r>
          </a:p>
          <a:p>
            <a:pPr marL="0" indent="0">
              <a:buNone/>
            </a:pPr>
            <a:r>
              <a:rPr lang="tr-TR" dirty="0"/>
              <a:t>		%5 ağaç işleme.   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tf02801059.potx</Template>
  <TotalTime>620</TotalTime>
  <Words>1494</Words>
  <Application>Microsoft Macintosh PowerPoint</Application>
  <PresentationFormat>Özel</PresentationFormat>
  <Paragraphs>641</Paragraphs>
  <Slides>28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Constantia</vt:lpstr>
      <vt:lpstr>Times New Roman</vt:lpstr>
      <vt:lpstr>tf02801059</vt:lpstr>
      <vt:lpstr>CUMHURİYET’İN İLK YILLARINDA ÇİFT YANLI KAYIT YÖNTEMİNİN UYGULANMASINDA UŞAK ŞEKER FABRİKASININ ÖNCÜLÜĞÜ 1925 - 1931</vt:lpstr>
      <vt:lpstr>Orta Doğu Muhasebe Kültürü</vt:lpstr>
      <vt:lpstr>Orta Doğu Muhasebe Kayıt Yöntemi   Merdiban</vt:lpstr>
      <vt:lpstr>PowerPoint Sunusu</vt:lpstr>
      <vt:lpstr>Anadolu Muhasebe ve İşletme Kültüründe Dönüşüm Tanzimat (1839)</vt:lpstr>
      <vt:lpstr>Osmanlı İmparatorluğu’nun Sanayileşme Çabaları</vt:lpstr>
      <vt:lpstr>Muhasebe ve İşletme Düşüncesinde Köklü Değişimler</vt:lpstr>
      <vt:lpstr>Cumhuriyet’in İlk Döneminde İşletmecilik Anlayışı</vt:lpstr>
      <vt:lpstr>Cumhuriyet’in İlk Döneminde İşletmecilik Anlayışı</vt:lpstr>
      <vt:lpstr>Cumhuriyet’in İlk Döneminde İşletmecilik Anlayışı</vt:lpstr>
      <vt:lpstr>ŞEKER FABRİKALARININ KURULMASI</vt:lpstr>
      <vt:lpstr>UŞAK ŞEKER FABRİKASI (1923)</vt:lpstr>
      <vt:lpstr>PowerPoint Sunusu</vt:lpstr>
      <vt:lpstr>PowerPoint Sunusu</vt:lpstr>
      <vt:lpstr>PowerPoint Sunusu</vt:lpstr>
      <vt:lpstr>31.12.1925 ve 31.12.1928 tarihli Bilançoların karşılaştırılması</vt:lpstr>
      <vt:lpstr>31.12.1925 ve 31.12.1928 tarihli Bilançoların karşılaştırılması</vt:lpstr>
      <vt:lpstr>31.12.1925 ve 31.12.1928 tarihli Bilançoların karşılaştırılması</vt:lpstr>
      <vt:lpstr>PowerPoint Sunusu</vt:lpstr>
      <vt:lpstr>31.12.1928 tarihli Kar Zarar Hesabı </vt:lpstr>
      <vt:lpstr>1926 Tarihli Kazanç Vergisi Yasası’nın Muhasebe Düşüncesine Etkileri</vt:lpstr>
      <vt:lpstr>Uşak Şeker Fabrikasının Tasfiye Edilmesi - 1931</vt:lpstr>
      <vt:lpstr>PowerPoint Sunusu</vt:lpstr>
      <vt:lpstr>Uşak Şeker Fabrikası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Risale-i Felekiyye  Kitab-us Siyakat</dc:title>
  <dc:creator/>
  <cp:lastModifiedBy>batuhan güvemli</cp:lastModifiedBy>
  <cp:revision>77</cp:revision>
  <dcterms:created xsi:type="dcterms:W3CDTF">2011-11-30T03:06:34Z</dcterms:created>
  <dcterms:modified xsi:type="dcterms:W3CDTF">2018-10-06T11:03:19Z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