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30"/>
  </p:notesMasterIdLst>
  <p:sldIdLst>
    <p:sldId id="256" r:id="rId2"/>
    <p:sldId id="279" r:id="rId3"/>
    <p:sldId id="288" r:id="rId4"/>
    <p:sldId id="258" r:id="rId5"/>
    <p:sldId id="260" r:id="rId6"/>
    <p:sldId id="261" r:id="rId7"/>
    <p:sldId id="263" r:id="rId8"/>
    <p:sldId id="262" r:id="rId9"/>
    <p:sldId id="264" r:id="rId10"/>
    <p:sldId id="265" r:id="rId11"/>
    <p:sldId id="303" r:id="rId12"/>
    <p:sldId id="304" r:id="rId13"/>
    <p:sldId id="305" r:id="rId14"/>
    <p:sldId id="306" r:id="rId15"/>
    <p:sldId id="291" r:id="rId16"/>
    <p:sldId id="294" r:id="rId17"/>
    <p:sldId id="300" r:id="rId18"/>
    <p:sldId id="296" r:id="rId19"/>
    <p:sldId id="297" r:id="rId20"/>
    <p:sldId id="309" r:id="rId21"/>
    <p:sldId id="301" r:id="rId22"/>
    <p:sldId id="274" r:id="rId23"/>
    <p:sldId id="275" r:id="rId24"/>
    <p:sldId id="276" r:id="rId25"/>
    <p:sldId id="277" r:id="rId26"/>
    <p:sldId id="278" r:id="rId27"/>
    <p:sldId id="280" r:id="rId28"/>
    <p:sldId id="259" r:id="rId29"/>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82740" autoAdjust="0"/>
  </p:normalViewPr>
  <p:slideViewPr>
    <p:cSldViewPr>
      <p:cViewPr>
        <p:scale>
          <a:sx n="80" d="100"/>
          <a:sy n="80" d="100"/>
        </p:scale>
        <p:origin x="-1002"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1A62695-8A0B-47C6-B068-05A28B61DEDC}" type="doc">
      <dgm:prSet loTypeId="urn:microsoft.com/office/officeart/2005/8/layout/bProcess3" loCatId="process" qsTypeId="urn:microsoft.com/office/officeart/2005/8/quickstyle/simple1" qsCatId="simple" csTypeId="urn:microsoft.com/office/officeart/2005/8/colors/accent1_1" csCatId="accent1" phldr="1"/>
      <dgm:spPr/>
      <dgm:t>
        <a:bodyPr/>
        <a:lstStyle/>
        <a:p>
          <a:endParaRPr lang="tr-TR"/>
        </a:p>
      </dgm:t>
    </dgm:pt>
    <dgm:pt modelId="{81077391-85F1-4EAF-9BC7-100F5E0AE93D}">
      <dgm:prSet/>
      <dgm:spPr/>
      <dgm:t>
        <a:bodyPr/>
        <a:lstStyle/>
        <a:p>
          <a:pPr rtl="0"/>
          <a:r>
            <a:rPr lang="tr-TR" b="1" dirty="0" smtClean="0"/>
            <a:t>İçinde bulunduğu denetim ağı</a:t>
          </a:r>
        </a:p>
      </dgm:t>
    </dgm:pt>
    <dgm:pt modelId="{0470F4DF-C6B5-47BE-9189-D96A0FF6A7C0}" type="parTrans" cxnId="{E7B8E6A1-E045-4457-8728-00E4C6D04EB8}">
      <dgm:prSet/>
      <dgm:spPr/>
      <dgm:t>
        <a:bodyPr/>
        <a:lstStyle/>
        <a:p>
          <a:endParaRPr lang="tr-TR"/>
        </a:p>
      </dgm:t>
    </dgm:pt>
    <dgm:pt modelId="{71DA223E-E44E-43DE-A722-8A3235A47EA8}" type="sibTrans" cxnId="{E7B8E6A1-E045-4457-8728-00E4C6D04EB8}">
      <dgm:prSet/>
      <dgm:spPr/>
      <dgm:t>
        <a:bodyPr/>
        <a:lstStyle/>
        <a:p>
          <a:endParaRPr lang="tr-TR"/>
        </a:p>
      </dgm:t>
    </dgm:pt>
    <dgm:pt modelId="{45BFE86F-12C6-48C4-871F-53FC32E7B7AF}">
      <dgm:prSet/>
      <dgm:spPr/>
      <dgm:t>
        <a:bodyPr/>
        <a:lstStyle/>
        <a:p>
          <a:pPr rtl="0"/>
          <a:r>
            <a:rPr lang="tr-TR" b="1" smtClean="0"/>
            <a:t>Bağımsızlık ilkesine uyum </a:t>
          </a:r>
          <a:endParaRPr lang="tr-TR"/>
        </a:p>
      </dgm:t>
    </dgm:pt>
    <dgm:pt modelId="{A2D9D0C8-4EAE-4AE6-B24B-978228F2390A}" type="parTrans" cxnId="{A1BC7D1D-F404-4314-AEA2-E385BD655D77}">
      <dgm:prSet/>
      <dgm:spPr/>
      <dgm:t>
        <a:bodyPr/>
        <a:lstStyle/>
        <a:p>
          <a:endParaRPr lang="tr-TR"/>
        </a:p>
      </dgm:t>
    </dgm:pt>
    <dgm:pt modelId="{2374B2EA-E211-41D0-989B-C2D6E05081DB}" type="sibTrans" cxnId="{A1BC7D1D-F404-4314-AEA2-E385BD655D77}">
      <dgm:prSet/>
      <dgm:spPr/>
      <dgm:t>
        <a:bodyPr/>
        <a:lstStyle/>
        <a:p>
          <a:endParaRPr lang="tr-TR"/>
        </a:p>
      </dgm:t>
    </dgm:pt>
    <dgm:pt modelId="{8E8E1E36-FD2C-4585-9B84-4B4E8B4E8300}">
      <dgm:prSet/>
      <dgm:spPr/>
      <dgm:t>
        <a:bodyPr/>
        <a:lstStyle/>
        <a:p>
          <a:pPr rtl="0"/>
          <a:r>
            <a:rPr lang="tr-TR" b="1" smtClean="0"/>
            <a:t>Müşteri kabulü ve devamlılığı </a:t>
          </a:r>
          <a:endParaRPr lang="tr-TR"/>
        </a:p>
      </dgm:t>
    </dgm:pt>
    <dgm:pt modelId="{D96D0987-F43F-419B-B89B-88D6E69D0E7B}" type="parTrans" cxnId="{5D15FF03-C9FC-4566-BE15-8817492ADBF9}">
      <dgm:prSet/>
      <dgm:spPr/>
      <dgm:t>
        <a:bodyPr/>
        <a:lstStyle/>
        <a:p>
          <a:endParaRPr lang="tr-TR"/>
        </a:p>
      </dgm:t>
    </dgm:pt>
    <dgm:pt modelId="{BD9FE8B4-341C-43CC-9E8E-8A3B248FD3D7}" type="sibTrans" cxnId="{5D15FF03-C9FC-4566-BE15-8817492ADBF9}">
      <dgm:prSet/>
      <dgm:spPr/>
      <dgm:t>
        <a:bodyPr/>
        <a:lstStyle/>
        <a:p>
          <a:endParaRPr lang="tr-TR"/>
        </a:p>
      </dgm:t>
    </dgm:pt>
    <dgm:pt modelId="{EECCC739-A170-41B8-9CE1-C778FEABD705}">
      <dgm:prSet/>
      <dgm:spPr/>
      <dgm:t>
        <a:bodyPr/>
        <a:lstStyle/>
        <a:p>
          <a:pPr rtl="0"/>
          <a:r>
            <a:rPr lang="tr-TR" b="1" smtClean="0"/>
            <a:t>Gelirlerin dağılımı</a:t>
          </a:r>
          <a:endParaRPr lang="tr-TR"/>
        </a:p>
      </dgm:t>
    </dgm:pt>
    <dgm:pt modelId="{6AC7E568-2EFA-42D5-A29C-9EB6883F7E19}" type="parTrans" cxnId="{FEB159EC-C269-444B-BA6B-9407C0E21AF9}">
      <dgm:prSet/>
      <dgm:spPr/>
      <dgm:t>
        <a:bodyPr/>
        <a:lstStyle/>
        <a:p>
          <a:endParaRPr lang="tr-TR"/>
        </a:p>
      </dgm:t>
    </dgm:pt>
    <dgm:pt modelId="{26E2E6E0-74FE-4643-B6BD-728DE36709EC}" type="sibTrans" cxnId="{FEB159EC-C269-444B-BA6B-9407C0E21AF9}">
      <dgm:prSet/>
      <dgm:spPr/>
      <dgm:t>
        <a:bodyPr/>
        <a:lstStyle/>
        <a:p>
          <a:endParaRPr lang="tr-TR"/>
        </a:p>
      </dgm:t>
    </dgm:pt>
    <dgm:pt modelId="{A5DE77D0-3A55-422D-9D7B-B20C39F00DF2}">
      <dgm:prSet/>
      <dgm:spPr/>
      <dgm:t>
        <a:bodyPr/>
        <a:lstStyle/>
        <a:p>
          <a:pPr rtl="0"/>
          <a:r>
            <a:rPr lang="tr-TR" smtClean="0"/>
            <a:t>İlişkili denetim kuruluşları</a:t>
          </a:r>
          <a:endParaRPr lang="tr-TR"/>
        </a:p>
      </dgm:t>
    </dgm:pt>
    <dgm:pt modelId="{AADA890F-AF78-467C-B404-4CA5F6A7F034}" type="parTrans" cxnId="{A7FBFB9A-C89D-4304-A09B-1D5819EEF9ED}">
      <dgm:prSet/>
      <dgm:spPr/>
      <dgm:t>
        <a:bodyPr/>
        <a:lstStyle/>
        <a:p>
          <a:endParaRPr lang="tr-TR"/>
        </a:p>
      </dgm:t>
    </dgm:pt>
    <dgm:pt modelId="{24528D02-DD20-4163-AFDB-79CCA0F5CE41}" type="sibTrans" cxnId="{A7FBFB9A-C89D-4304-A09B-1D5819EEF9ED}">
      <dgm:prSet/>
      <dgm:spPr/>
      <dgm:t>
        <a:bodyPr/>
        <a:lstStyle/>
        <a:p>
          <a:endParaRPr lang="tr-TR"/>
        </a:p>
      </dgm:t>
    </dgm:pt>
    <dgm:pt modelId="{5C49E333-FC30-4FCF-B5B3-77AE71C4E9C5}">
      <dgm:prSet/>
      <dgm:spPr/>
      <dgm:t>
        <a:bodyPr/>
        <a:lstStyle/>
        <a:p>
          <a:pPr rtl="0"/>
          <a:r>
            <a:rPr lang="tr-TR" smtClean="0"/>
            <a:t>Şirketin hukuki yapısı</a:t>
          </a:r>
          <a:endParaRPr lang="tr-TR"/>
        </a:p>
      </dgm:t>
    </dgm:pt>
    <dgm:pt modelId="{37066CF7-58E3-4503-ABC3-5C6B5B96ABEB}" type="parTrans" cxnId="{DE74F8D4-20D4-48DE-B9FD-B9AFCC7A5C12}">
      <dgm:prSet/>
      <dgm:spPr/>
      <dgm:t>
        <a:bodyPr/>
        <a:lstStyle/>
        <a:p>
          <a:endParaRPr lang="tr-TR"/>
        </a:p>
      </dgm:t>
    </dgm:pt>
    <dgm:pt modelId="{ACA83DFE-3AAC-4AC9-BB60-93804948D643}" type="sibTrans" cxnId="{DE74F8D4-20D4-48DE-B9FD-B9AFCC7A5C12}">
      <dgm:prSet/>
      <dgm:spPr/>
      <dgm:t>
        <a:bodyPr/>
        <a:lstStyle/>
        <a:p>
          <a:endParaRPr lang="tr-TR"/>
        </a:p>
      </dgm:t>
    </dgm:pt>
    <dgm:pt modelId="{6B63F0CE-AB82-4C64-9C75-D8F6C9B87AF7}">
      <dgm:prSet/>
      <dgm:spPr/>
      <dgm:t>
        <a:bodyPr/>
        <a:lstStyle/>
        <a:p>
          <a:pPr rtl="0"/>
          <a:r>
            <a:rPr lang="tr-TR" smtClean="0"/>
            <a:t>Kilit yöneticileri ve sorumlu denetçileri</a:t>
          </a:r>
          <a:endParaRPr lang="tr-TR"/>
        </a:p>
      </dgm:t>
    </dgm:pt>
    <dgm:pt modelId="{3AF09E1A-C084-4F58-A996-268B342F5E26}" type="parTrans" cxnId="{8CEAD749-733C-4F22-85B9-CF7E3496B45F}">
      <dgm:prSet/>
      <dgm:spPr/>
      <dgm:t>
        <a:bodyPr/>
        <a:lstStyle/>
        <a:p>
          <a:endParaRPr lang="tr-TR"/>
        </a:p>
      </dgm:t>
    </dgm:pt>
    <dgm:pt modelId="{E0D0EE5B-777B-4A61-824E-79C56C620DB7}" type="sibTrans" cxnId="{8CEAD749-733C-4F22-85B9-CF7E3496B45F}">
      <dgm:prSet/>
      <dgm:spPr/>
      <dgm:t>
        <a:bodyPr/>
        <a:lstStyle/>
        <a:p>
          <a:endParaRPr lang="tr-TR"/>
        </a:p>
      </dgm:t>
    </dgm:pt>
    <dgm:pt modelId="{6B96D9A6-C75A-4D3C-A341-FAB1FB85312E}">
      <dgm:prSet/>
      <dgm:spPr/>
      <dgm:t>
        <a:bodyPr/>
        <a:lstStyle/>
        <a:p>
          <a:pPr rtl="0"/>
          <a:r>
            <a:rPr lang="tr-TR" smtClean="0"/>
            <a:t>Organizasyon yapısı </a:t>
          </a:r>
          <a:endParaRPr lang="tr-TR"/>
        </a:p>
      </dgm:t>
    </dgm:pt>
    <dgm:pt modelId="{6BB71536-CFE2-4047-81D1-B161F27D4B47}" type="parTrans" cxnId="{98413833-6873-497C-A70A-3CB9C5F0EA97}">
      <dgm:prSet/>
      <dgm:spPr/>
      <dgm:t>
        <a:bodyPr/>
        <a:lstStyle/>
        <a:p>
          <a:endParaRPr lang="tr-TR"/>
        </a:p>
      </dgm:t>
    </dgm:pt>
    <dgm:pt modelId="{B7DC0EBD-F3AB-4DAF-BE47-690ECF8DEA4C}" type="sibTrans" cxnId="{98413833-6873-497C-A70A-3CB9C5F0EA97}">
      <dgm:prSet/>
      <dgm:spPr/>
      <dgm:t>
        <a:bodyPr/>
        <a:lstStyle/>
        <a:p>
          <a:endParaRPr lang="tr-TR"/>
        </a:p>
      </dgm:t>
    </dgm:pt>
    <dgm:pt modelId="{51E3FB3F-6D04-4D31-A861-AD7D9C9B18EA}">
      <dgm:prSet/>
      <dgm:spPr/>
      <dgm:t>
        <a:bodyPr/>
        <a:lstStyle/>
        <a:p>
          <a:pPr rtl="0"/>
          <a:r>
            <a:rPr lang="tr-TR" smtClean="0"/>
            <a:t>Kalite güvence sistemi </a:t>
          </a:r>
          <a:endParaRPr lang="tr-TR"/>
        </a:p>
      </dgm:t>
    </dgm:pt>
    <dgm:pt modelId="{6AF5E4EB-5CF9-42F0-996F-7F01F6C90583}" type="parTrans" cxnId="{22381546-F961-46B1-A0F0-FA31FF65F8D1}">
      <dgm:prSet/>
      <dgm:spPr/>
      <dgm:t>
        <a:bodyPr/>
        <a:lstStyle/>
        <a:p>
          <a:endParaRPr lang="tr-TR"/>
        </a:p>
      </dgm:t>
    </dgm:pt>
    <dgm:pt modelId="{4DD09B2C-97F2-4561-9E07-92CD9F955971}" type="sibTrans" cxnId="{22381546-F961-46B1-A0F0-FA31FF65F8D1}">
      <dgm:prSet/>
      <dgm:spPr/>
      <dgm:t>
        <a:bodyPr/>
        <a:lstStyle/>
        <a:p>
          <a:endParaRPr lang="tr-TR"/>
        </a:p>
      </dgm:t>
    </dgm:pt>
    <dgm:pt modelId="{6F6E7087-14BD-4B55-8EC2-6C44AAF1BB01}">
      <dgm:prSet/>
      <dgm:spPr/>
      <dgm:t>
        <a:bodyPr/>
        <a:lstStyle/>
        <a:p>
          <a:pPr rtl="0"/>
          <a:r>
            <a:rPr lang="tr-TR" smtClean="0"/>
            <a:t>Sürekli eğitim politikası </a:t>
          </a:r>
          <a:endParaRPr lang="tr-TR"/>
        </a:p>
      </dgm:t>
    </dgm:pt>
    <dgm:pt modelId="{A5A144C1-E564-4608-8431-E0032E64748C}" type="parTrans" cxnId="{6156FFE0-696A-496F-B3F1-8103B0E27B31}">
      <dgm:prSet/>
      <dgm:spPr/>
      <dgm:t>
        <a:bodyPr/>
        <a:lstStyle/>
        <a:p>
          <a:endParaRPr lang="tr-TR"/>
        </a:p>
      </dgm:t>
    </dgm:pt>
    <dgm:pt modelId="{23A947F4-3F66-4A69-9C2B-82DEE936A56E}" type="sibTrans" cxnId="{6156FFE0-696A-496F-B3F1-8103B0E27B31}">
      <dgm:prSet/>
      <dgm:spPr/>
      <dgm:t>
        <a:bodyPr/>
        <a:lstStyle/>
        <a:p>
          <a:endParaRPr lang="tr-TR"/>
        </a:p>
      </dgm:t>
    </dgm:pt>
    <dgm:pt modelId="{CC80A0F8-87B8-45E6-AD96-B282C09C8FB9}">
      <dgm:prSet/>
      <dgm:spPr/>
      <dgm:t>
        <a:bodyPr/>
        <a:lstStyle/>
        <a:p>
          <a:pPr rtl="0"/>
          <a:r>
            <a:rPr lang="tr-TR" smtClean="0"/>
            <a:t>Sorumlu denetçilerin ücretlendirilme esasları </a:t>
          </a:r>
          <a:endParaRPr lang="tr-TR"/>
        </a:p>
      </dgm:t>
    </dgm:pt>
    <dgm:pt modelId="{6906E63E-74F8-499D-A4A1-015497B70455}" type="parTrans" cxnId="{B23B1C72-9AB5-440D-BAC5-A53954762F93}">
      <dgm:prSet/>
      <dgm:spPr/>
      <dgm:t>
        <a:bodyPr/>
        <a:lstStyle/>
        <a:p>
          <a:endParaRPr lang="tr-TR"/>
        </a:p>
      </dgm:t>
    </dgm:pt>
    <dgm:pt modelId="{9E3DA08E-9CB8-4219-98AE-6BD05ECDBB1F}" type="sibTrans" cxnId="{B23B1C72-9AB5-440D-BAC5-A53954762F93}">
      <dgm:prSet/>
      <dgm:spPr/>
      <dgm:t>
        <a:bodyPr/>
        <a:lstStyle/>
        <a:p>
          <a:endParaRPr lang="tr-TR"/>
        </a:p>
      </dgm:t>
    </dgm:pt>
    <dgm:pt modelId="{FF65E6ED-FE9E-4DAD-9078-C1CED24F7289}">
      <dgm:prSet/>
      <dgm:spPr/>
      <dgm:t>
        <a:bodyPr/>
        <a:lstStyle/>
        <a:p>
          <a:pPr rtl="0"/>
          <a:r>
            <a:rPr lang="tr-TR" smtClean="0"/>
            <a:t>Kalite kontrol sistemine yönelik bilgiler</a:t>
          </a:r>
          <a:endParaRPr lang="tr-TR"/>
        </a:p>
      </dgm:t>
    </dgm:pt>
    <dgm:pt modelId="{B7BAC529-B0CC-40B0-8B7C-7C1AA4C78211}" type="parTrans" cxnId="{22E60025-22A0-4240-8C1C-6870388DA1F6}">
      <dgm:prSet/>
      <dgm:spPr/>
      <dgm:t>
        <a:bodyPr/>
        <a:lstStyle/>
        <a:p>
          <a:endParaRPr lang="tr-TR"/>
        </a:p>
      </dgm:t>
    </dgm:pt>
    <dgm:pt modelId="{D204DADD-90D7-48BC-A921-253198E1686E}" type="sibTrans" cxnId="{22E60025-22A0-4240-8C1C-6870388DA1F6}">
      <dgm:prSet/>
      <dgm:spPr/>
      <dgm:t>
        <a:bodyPr/>
        <a:lstStyle/>
        <a:p>
          <a:endParaRPr lang="tr-TR"/>
        </a:p>
      </dgm:t>
    </dgm:pt>
    <dgm:pt modelId="{2E081684-9934-4472-B040-20AE58E3C7A9}" type="pres">
      <dgm:prSet presAssocID="{A1A62695-8A0B-47C6-B068-05A28B61DEDC}" presName="Name0" presStyleCnt="0">
        <dgm:presLayoutVars>
          <dgm:dir/>
          <dgm:resizeHandles val="exact"/>
        </dgm:presLayoutVars>
      </dgm:prSet>
      <dgm:spPr/>
      <dgm:t>
        <a:bodyPr/>
        <a:lstStyle/>
        <a:p>
          <a:endParaRPr lang="tr-TR"/>
        </a:p>
      </dgm:t>
    </dgm:pt>
    <dgm:pt modelId="{9D385EAA-B245-426D-9218-92847C6821B0}" type="pres">
      <dgm:prSet presAssocID="{81077391-85F1-4EAF-9BC7-100F5E0AE93D}" presName="node" presStyleLbl="node1" presStyleIdx="0" presStyleCnt="12">
        <dgm:presLayoutVars>
          <dgm:bulletEnabled val="1"/>
        </dgm:presLayoutVars>
      </dgm:prSet>
      <dgm:spPr/>
      <dgm:t>
        <a:bodyPr/>
        <a:lstStyle/>
        <a:p>
          <a:endParaRPr lang="tr-TR"/>
        </a:p>
      </dgm:t>
    </dgm:pt>
    <dgm:pt modelId="{28010FC2-252B-4357-86D7-9576ECC203DD}" type="pres">
      <dgm:prSet presAssocID="{71DA223E-E44E-43DE-A722-8A3235A47EA8}" presName="sibTrans" presStyleLbl="sibTrans1D1" presStyleIdx="0" presStyleCnt="11"/>
      <dgm:spPr/>
      <dgm:t>
        <a:bodyPr/>
        <a:lstStyle/>
        <a:p>
          <a:endParaRPr lang="tr-TR"/>
        </a:p>
      </dgm:t>
    </dgm:pt>
    <dgm:pt modelId="{AEE81715-4261-4E1A-952F-A1FE61AB9ACD}" type="pres">
      <dgm:prSet presAssocID="{71DA223E-E44E-43DE-A722-8A3235A47EA8}" presName="connectorText" presStyleLbl="sibTrans1D1" presStyleIdx="0" presStyleCnt="11"/>
      <dgm:spPr/>
      <dgm:t>
        <a:bodyPr/>
        <a:lstStyle/>
        <a:p>
          <a:endParaRPr lang="tr-TR"/>
        </a:p>
      </dgm:t>
    </dgm:pt>
    <dgm:pt modelId="{1449364E-3919-4FAC-A425-EBE678EF2FF6}" type="pres">
      <dgm:prSet presAssocID="{45BFE86F-12C6-48C4-871F-53FC32E7B7AF}" presName="node" presStyleLbl="node1" presStyleIdx="1" presStyleCnt="12">
        <dgm:presLayoutVars>
          <dgm:bulletEnabled val="1"/>
        </dgm:presLayoutVars>
      </dgm:prSet>
      <dgm:spPr/>
      <dgm:t>
        <a:bodyPr/>
        <a:lstStyle/>
        <a:p>
          <a:endParaRPr lang="tr-TR"/>
        </a:p>
      </dgm:t>
    </dgm:pt>
    <dgm:pt modelId="{A517665E-2F41-4120-9D6F-F1A490BAC175}" type="pres">
      <dgm:prSet presAssocID="{2374B2EA-E211-41D0-989B-C2D6E05081DB}" presName="sibTrans" presStyleLbl="sibTrans1D1" presStyleIdx="1" presStyleCnt="11"/>
      <dgm:spPr/>
      <dgm:t>
        <a:bodyPr/>
        <a:lstStyle/>
        <a:p>
          <a:endParaRPr lang="tr-TR"/>
        </a:p>
      </dgm:t>
    </dgm:pt>
    <dgm:pt modelId="{FD4EB20F-A0F8-4490-A486-8D480207B1C3}" type="pres">
      <dgm:prSet presAssocID="{2374B2EA-E211-41D0-989B-C2D6E05081DB}" presName="connectorText" presStyleLbl="sibTrans1D1" presStyleIdx="1" presStyleCnt="11"/>
      <dgm:spPr/>
      <dgm:t>
        <a:bodyPr/>
        <a:lstStyle/>
        <a:p>
          <a:endParaRPr lang="tr-TR"/>
        </a:p>
      </dgm:t>
    </dgm:pt>
    <dgm:pt modelId="{43011429-5839-4E47-A019-7CF039E90CBA}" type="pres">
      <dgm:prSet presAssocID="{8E8E1E36-FD2C-4585-9B84-4B4E8B4E8300}" presName="node" presStyleLbl="node1" presStyleIdx="2" presStyleCnt="12">
        <dgm:presLayoutVars>
          <dgm:bulletEnabled val="1"/>
        </dgm:presLayoutVars>
      </dgm:prSet>
      <dgm:spPr/>
      <dgm:t>
        <a:bodyPr/>
        <a:lstStyle/>
        <a:p>
          <a:endParaRPr lang="tr-TR"/>
        </a:p>
      </dgm:t>
    </dgm:pt>
    <dgm:pt modelId="{28AF5F58-8889-432D-B206-02212EB69D30}" type="pres">
      <dgm:prSet presAssocID="{BD9FE8B4-341C-43CC-9E8E-8A3B248FD3D7}" presName="sibTrans" presStyleLbl="sibTrans1D1" presStyleIdx="2" presStyleCnt="11"/>
      <dgm:spPr/>
      <dgm:t>
        <a:bodyPr/>
        <a:lstStyle/>
        <a:p>
          <a:endParaRPr lang="tr-TR"/>
        </a:p>
      </dgm:t>
    </dgm:pt>
    <dgm:pt modelId="{F303800D-609E-4D93-93D1-4B35FAF0F262}" type="pres">
      <dgm:prSet presAssocID="{BD9FE8B4-341C-43CC-9E8E-8A3B248FD3D7}" presName="connectorText" presStyleLbl="sibTrans1D1" presStyleIdx="2" presStyleCnt="11"/>
      <dgm:spPr/>
      <dgm:t>
        <a:bodyPr/>
        <a:lstStyle/>
        <a:p>
          <a:endParaRPr lang="tr-TR"/>
        </a:p>
      </dgm:t>
    </dgm:pt>
    <dgm:pt modelId="{95E1463D-A4A7-4844-84E8-413B6EF76AB5}" type="pres">
      <dgm:prSet presAssocID="{EECCC739-A170-41B8-9CE1-C778FEABD705}" presName="node" presStyleLbl="node1" presStyleIdx="3" presStyleCnt="12">
        <dgm:presLayoutVars>
          <dgm:bulletEnabled val="1"/>
        </dgm:presLayoutVars>
      </dgm:prSet>
      <dgm:spPr/>
      <dgm:t>
        <a:bodyPr/>
        <a:lstStyle/>
        <a:p>
          <a:endParaRPr lang="tr-TR"/>
        </a:p>
      </dgm:t>
    </dgm:pt>
    <dgm:pt modelId="{07670FB2-EABB-4BCE-85A3-131378E2321F}" type="pres">
      <dgm:prSet presAssocID="{26E2E6E0-74FE-4643-B6BD-728DE36709EC}" presName="sibTrans" presStyleLbl="sibTrans1D1" presStyleIdx="3" presStyleCnt="11"/>
      <dgm:spPr/>
      <dgm:t>
        <a:bodyPr/>
        <a:lstStyle/>
        <a:p>
          <a:endParaRPr lang="tr-TR"/>
        </a:p>
      </dgm:t>
    </dgm:pt>
    <dgm:pt modelId="{592649FA-9672-49A1-90F4-C52301088021}" type="pres">
      <dgm:prSet presAssocID="{26E2E6E0-74FE-4643-B6BD-728DE36709EC}" presName="connectorText" presStyleLbl="sibTrans1D1" presStyleIdx="3" presStyleCnt="11"/>
      <dgm:spPr/>
      <dgm:t>
        <a:bodyPr/>
        <a:lstStyle/>
        <a:p>
          <a:endParaRPr lang="tr-TR"/>
        </a:p>
      </dgm:t>
    </dgm:pt>
    <dgm:pt modelId="{292A4ADF-AED6-4CF8-8655-F727C308E62E}" type="pres">
      <dgm:prSet presAssocID="{A5DE77D0-3A55-422D-9D7B-B20C39F00DF2}" presName="node" presStyleLbl="node1" presStyleIdx="4" presStyleCnt="12">
        <dgm:presLayoutVars>
          <dgm:bulletEnabled val="1"/>
        </dgm:presLayoutVars>
      </dgm:prSet>
      <dgm:spPr/>
      <dgm:t>
        <a:bodyPr/>
        <a:lstStyle/>
        <a:p>
          <a:endParaRPr lang="tr-TR"/>
        </a:p>
      </dgm:t>
    </dgm:pt>
    <dgm:pt modelId="{A3AAE1C6-644A-4AB2-B240-8BE2C0611CE0}" type="pres">
      <dgm:prSet presAssocID="{24528D02-DD20-4163-AFDB-79CCA0F5CE41}" presName="sibTrans" presStyleLbl="sibTrans1D1" presStyleIdx="4" presStyleCnt="11"/>
      <dgm:spPr/>
      <dgm:t>
        <a:bodyPr/>
        <a:lstStyle/>
        <a:p>
          <a:endParaRPr lang="tr-TR"/>
        </a:p>
      </dgm:t>
    </dgm:pt>
    <dgm:pt modelId="{866ED05C-BC06-47DC-B61E-BF0E91373D43}" type="pres">
      <dgm:prSet presAssocID="{24528D02-DD20-4163-AFDB-79CCA0F5CE41}" presName="connectorText" presStyleLbl="sibTrans1D1" presStyleIdx="4" presStyleCnt="11"/>
      <dgm:spPr/>
      <dgm:t>
        <a:bodyPr/>
        <a:lstStyle/>
        <a:p>
          <a:endParaRPr lang="tr-TR"/>
        </a:p>
      </dgm:t>
    </dgm:pt>
    <dgm:pt modelId="{62CA38CC-DA60-487C-A236-A9B93D317B0A}" type="pres">
      <dgm:prSet presAssocID="{5C49E333-FC30-4FCF-B5B3-77AE71C4E9C5}" presName="node" presStyleLbl="node1" presStyleIdx="5" presStyleCnt="12">
        <dgm:presLayoutVars>
          <dgm:bulletEnabled val="1"/>
        </dgm:presLayoutVars>
      </dgm:prSet>
      <dgm:spPr/>
      <dgm:t>
        <a:bodyPr/>
        <a:lstStyle/>
        <a:p>
          <a:endParaRPr lang="tr-TR"/>
        </a:p>
      </dgm:t>
    </dgm:pt>
    <dgm:pt modelId="{9A7537DF-344A-4D8B-9DEC-E3E1A66CFD0E}" type="pres">
      <dgm:prSet presAssocID="{ACA83DFE-3AAC-4AC9-BB60-93804948D643}" presName="sibTrans" presStyleLbl="sibTrans1D1" presStyleIdx="5" presStyleCnt="11"/>
      <dgm:spPr/>
      <dgm:t>
        <a:bodyPr/>
        <a:lstStyle/>
        <a:p>
          <a:endParaRPr lang="tr-TR"/>
        </a:p>
      </dgm:t>
    </dgm:pt>
    <dgm:pt modelId="{3E4F65F4-8195-4442-A1FE-52DF1A4C837D}" type="pres">
      <dgm:prSet presAssocID="{ACA83DFE-3AAC-4AC9-BB60-93804948D643}" presName="connectorText" presStyleLbl="sibTrans1D1" presStyleIdx="5" presStyleCnt="11"/>
      <dgm:spPr/>
      <dgm:t>
        <a:bodyPr/>
        <a:lstStyle/>
        <a:p>
          <a:endParaRPr lang="tr-TR"/>
        </a:p>
      </dgm:t>
    </dgm:pt>
    <dgm:pt modelId="{A66CD131-F097-4BE7-A917-E7310E2B5B80}" type="pres">
      <dgm:prSet presAssocID="{6B63F0CE-AB82-4C64-9C75-D8F6C9B87AF7}" presName="node" presStyleLbl="node1" presStyleIdx="6" presStyleCnt="12">
        <dgm:presLayoutVars>
          <dgm:bulletEnabled val="1"/>
        </dgm:presLayoutVars>
      </dgm:prSet>
      <dgm:spPr/>
      <dgm:t>
        <a:bodyPr/>
        <a:lstStyle/>
        <a:p>
          <a:endParaRPr lang="tr-TR"/>
        </a:p>
      </dgm:t>
    </dgm:pt>
    <dgm:pt modelId="{7CAF200F-1364-4628-BCEC-4390D8A75471}" type="pres">
      <dgm:prSet presAssocID="{E0D0EE5B-777B-4A61-824E-79C56C620DB7}" presName="sibTrans" presStyleLbl="sibTrans1D1" presStyleIdx="6" presStyleCnt="11"/>
      <dgm:spPr/>
      <dgm:t>
        <a:bodyPr/>
        <a:lstStyle/>
        <a:p>
          <a:endParaRPr lang="tr-TR"/>
        </a:p>
      </dgm:t>
    </dgm:pt>
    <dgm:pt modelId="{8C29F7D6-1D89-4571-B861-66E3222453F1}" type="pres">
      <dgm:prSet presAssocID="{E0D0EE5B-777B-4A61-824E-79C56C620DB7}" presName="connectorText" presStyleLbl="sibTrans1D1" presStyleIdx="6" presStyleCnt="11"/>
      <dgm:spPr/>
      <dgm:t>
        <a:bodyPr/>
        <a:lstStyle/>
        <a:p>
          <a:endParaRPr lang="tr-TR"/>
        </a:p>
      </dgm:t>
    </dgm:pt>
    <dgm:pt modelId="{5199F56B-79F7-46D8-9CD4-04AEB9A68E2F}" type="pres">
      <dgm:prSet presAssocID="{6B96D9A6-C75A-4D3C-A341-FAB1FB85312E}" presName="node" presStyleLbl="node1" presStyleIdx="7" presStyleCnt="12">
        <dgm:presLayoutVars>
          <dgm:bulletEnabled val="1"/>
        </dgm:presLayoutVars>
      </dgm:prSet>
      <dgm:spPr/>
      <dgm:t>
        <a:bodyPr/>
        <a:lstStyle/>
        <a:p>
          <a:endParaRPr lang="tr-TR"/>
        </a:p>
      </dgm:t>
    </dgm:pt>
    <dgm:pt modelId="{C0CCDDD4-C999-4AB5-A409-795B77D84AC3}" type="pres">
      <dgm:prSet presAssocID="{B7DC0EBD-F3AB-4DAF-BE47-690ECF8DEA4C}" presName="sibTrans" presStyleLbl="sibTrans1D1" presStyleIdx="7" presStyleCnt="11"/>
      <dgm:spPr/>
      <dgm:t>
        <a:bodyPr/>
        <a:lstStyle/>
        <a:p>
          <a:endParaRPr lang="tr-TR"/>
        </a:p>
      </dgm:t>
    </dgm:pt>
    <dgm:pt modelId="{1B119BA5-CFDB-4698-A5D2-CE97C7B86221}" type="pres">
      <dgm:prSet presAssocID="{B7DC0EBD-F3AB-4DAF-BE47-690ECF8DEA4C}" presName="connectorText" presStyleLbl="sibTrans1D1" presStyleIdx="7" presStyleCnt="11"/>
      <dgm:spPr/>
      <dgm:t>
        <a:bodyPr/>
        <a:lstStyle/>
        <a:p>
          <a:endParaRPr lang="tr-TR"/>
        </a:p>
      </dgm:t>
    </dgm:pt>
    <dgm:pt modelId="{79ACE431-5FF1-4F29-9005-5807F63372A6}" type="pres">
      <dgm:prSet presAssocID="{51E3FB3F-6D04-4D31-A861-AD7D9C9B18EA}" presName="node" presStyleLbl="node1" presStyleIdx="8" presStyleCnt="12">
        <dgm:presLayoutVars>
          <dgm:bulletEnabled val="1"/>
        </dgm:presLayoutVars>
      </dgm:prSet>
      <dgm:spPr/>
      <dgm:t>
        <a:bodyPr/>
        <a:lstStyle/>
        <a:p>
          <a:endParaRPr lang="tr-TR"/>
        </a:p>
      </dgm:t>
    </dgm:pt>
    <dgm:pt modelId="{B49F539F-1780-4BC2-8D88-E9813080FCEA}" type="pres">
      <dgm:prSet presAssocID="{4DD09B2C-97F2-4561-9E07-92CD9F955971}" presName="sibTrans" presStyleLbl="sibTrans1D1" presStyleIdx="8" presStyleCnt="11"/>
      <dgm:spPr/>
      <dgm:t>
        <a:bodyPr/>
        <a:lstStyle/>
        <a:p>
          <a:endParaRPr lang="tr-TR"/>
        </a:p>
      </dgm:t>
    </dgm:pt>
    <dgm:pt modelId="{EA40304C-A7EA-498C-9B83-7ADA23B09F9E}" type="pres">
      <dgm:prSet presAssocID="{4DD09B2C-97F2-4561-9E07-92CD9F955971}" presName="connectorText" presStyleLbl="sibTrans1D1" presStyleIdx="8" presStyleCnt="11"/>
      <dgm:spPr/>
      <dgm:t>
        <a:bodyPr/>
        <a:lstStyle/>
        <a:p>
          <a:endParaRPr lang="tr-TR"/>
        </a:p>
      </dgm:t>
    </dgm:pt>
    <dgm:pt modelId="{DFEE4ACC-2CBA-44B6-9BCB-8E1615018CCE}" type="pres">
      <dgm:prSet presAssocID="{6F6E7087-14BD-4B55-8EC2-6C44AAF1BB01}" presName="node" presStyleLbl="node1" presStyleIdx="9" presStyleCnt="12">
        <dgm:presLayoutVars>
          <dgm:bulletEnabled val="1"/>
        </dgm:presLayoutVars>
      </dgm:prSet>
      <dgm:spPr/>
      <dgm:t>
        <a:bodyPr/>
        <a:lstStyle/>
        <a:p>
          <a:endParaRPr lang="tr-TR"/>
        </a:p>
      </dgm:t>
    </dgm:pt>
    <dgm:pt modelId="{035D4E57-AE32-402A-A84C-1B577A8B2FF4}" type="pres">
      <dgm:prSet presAssocID="{23A947F4-3F66-4A69-9C2B-82DEE936A56E}" presName="sibTrans" presStyleLbl="sibTrans1D1" presStyleIdx="9" presStyleCnt="11"/>
      <dgm:spPr/>
      <dgm:t>
        <a:bodyPr/>
        <a:lstStyle/>
        <a:p>
          <a:endParaRPr lang="tr-TR"/>
        </a:p>
      </dgm:t>
    </dgm:pt>
    <dgm:pt modelId="{45449D87-413F-4E47-AEC3-7E2A0291D919}" type="pres">
      <dgm:prSet presAssocID="{23A947F4-3F66-4A69-9C2B-82DEE936A56E}" presName="connectorText" presStyleLbl="sibTrans1D1" presStyleIdx="9" presStyleCnt="11"/>
      <dgm:spPr/>
      <dgm:t>
        <a:bodyPr/>
        <a:lstStyle/>
        <a:p>
          <a:endParaRPr lang="tr-TR"/>
        </a:p>
      </dgm:t>
    </dgm:pt>
    <dgm:pt modelId="{8D67A62B-763E-489B-8A17-64707D9AC591}" type="pres">
      <dgm:prSet presAssocID="{CC80A0F8-87B8-45E6-AD96-B282C09C8FB9}" presName="node" presStyleLbl="node1" presStyleIdx="10" presStyleCnt="12">
        <dgm:presLayoutVars>
          <dgm:bulletEnabled val="1"/>
        </dgm:presLayoutVars>
      </dgm:prSet>
      <dgm:spPr/>
      <dgm:t>
        <a:bodyPr/>
        <a:lstStyle/>
        <a:p>
          <a:endParaRPr lang="tr-TR"/>
        </a:p>
      </dgm:t>
    </dgm:pt>
    <dgm:pt modelId="{F6F87C98-FBFC-4DAC-86F7-6468D124DD87}" type="pres">
      <dgm:prSet presAssocID="{9E3DA08E-9CB8-4219-98AE-6BD05ECDBB1F}" presName="sibTrans" presStyleLbl="sibTrans1D1" presStyleIdx="10" presStyleCnt="11"/>
      <dgm:spPr/>
      <dgm:t>
        <a:bodyPr/>
        <a:lstStyle/>
        <a:p>
          <a:endParaRPr lang="tr-TR"/>
        </a:p>
      </dgm:t>
    </dgm:pt>
    <dgm:pt modelId="{F5F87767-3A5D-4F93-8378-2E1E5758687B}" type="pres">
      <dgm:prSet presAssocID="{9E3DA08E-9CB8-4219-98AE-6BD05ECDBB1F}" presName="connectorText" presStyleLbl="sibTrans1D1" presStyleIdx="10" presStyleCnt="11"/>
      <dgm:spPr/>
      <dgm:t>
        <a:bodyPr/>
        <a:lstStyle/>
        <a:p>
          <a:endParaRPr lang="tr-TR"/>
        </a:p>
      </dgm:t>
    </dgm:pt>
    <dgm:pt modelId="{4F4BFC38-EEC2-4EEE-83FF-A503653CDDED}" type="pres">
      <dgm:prSet presAssocID="{FF65E6ED-FE9E-4DAD-9078-C1CED24F7289}" presName="node" presStyleLbl="node1" presStyleIdx="11" presStyleCnt="12">
        <dgm:presLayoutVars>
          <dgm:bulletEnabled val="1"/>
        </dgm:presLayoutVars>
      </dgm:prSet>
      <dgm:spPr/>
      <dgm:t>
        <a:bodyPr/>
        <a:lstStyle/>
        <a:p>
          <a:endParaRPr lang="tr-TR"/>
        </a:p>
      </dgm:t>
    </dgm:pt>
  </dgm:ptLst>
  <dgm:cxnLst>
    <dgm:cxn modelId="{4132B4FB-AAEC-4CA8-B0F1-6614401F55D7}" type="presOf" srcId="{71DA223E-E44E-43DE-A722-8A3235A47EA8}" destId="{28010FC2-252B-4357-86D7-9576ECC203DD}" srcOrd="0" destOrd="0" presId="urn:microsoft.com/office/officeart/2005/8/layout/bProcess3"/>
    <dgm:cxn modelId="{9B87B544-F8D9-4250-8A7C-F7CE24BCD3E7}" type="presOf" srcId="{2374B2EA-E211-41D0-989B-C2D6E05081DB}" destId="{A517665E-2F41-4120-9D6F-F1A490BAC175}" srcOrd="0" destOrd="0" presId="urn:microsoft.com/office/officeart/2005/8/layout/bProcess3"/>
    <dgm:cxn modelId="{D6D34240-34B2-4103-99D4-AB6566E853E8}" type="presOf" srcId="{6B96D9A6-C75A-4D3C-A341-FAB1FB85312E}" destId="{5199F56B-79F7-46D8-9CD4-04AEB9A68E2F}" srcOrd="0" destOrd="0" presId="urn:microsoft.com/office/officeart/2005/8/layout/bProcess3"/>
    <dgm:cxn modelId="{22381546-F961-46B1-A0F0-FA31FF65F8D1}" srcId="{A1A62695-8A0B-47C6-B068-05A28B61DEDC}" destId="{51E3FB3F-6D04-4D31-A861-AD7D9C9B18EA}" srcOrd="8" destOrd="0" parTransId="{6AF5E4EB-5CF9-42F0-996F-7F01F6C90583}" sibTransId="{4DD09B2C-97F2-4561-9E07-92CD9F955971}"/>
    <dgm:cxn modelId="{22E60025-22A0-4240-8C1C-6870388DA1F6}" srcId="{A1A62695-8A0B-47C6-B068-05A28B61DEDC}" destId="{FF65E6ED-FE9E-4DAD-9078-C1CED24F7289}" srcOrd="11" destOrd="0" parTransId="{B7BAC529-B0CC-40B0-8B7C-7C1AA4C78211}" sibTransId="{D204DADD-90D7-48BC-A921-253198E1686E}"/>
    <dgm:cxn modelId="{9D45064D-7FC5-465A-AACE-9B430A3405E3}" type="presOf" srcId="{23A947F4-3F66-4A69-9C2B-82DEE936A56E}" destId="{45449D87-413F-4E47-AEC3-7E2A0291D919}" srcOrd="1" destOrd="0" presId="urn:microsoft.com/office/officeart/2005/8/layout/bProcess3"/>
    <dgm:cxn modelId="{53E62A54-270A-42E2-AF89-30CB235E46CB}" type="presOf" srcId="{8E8E1E36-FD2C-4585-9B84-4B4E8B4E8300}" destId="{43011429-5839-4E47-A019-7CF039E90CBA}" srcOrd="0" destOrd="0" presId="urn:microsoft.com/office/officeart/2005/8/layout/bProcess3"/>
    <dgm:cxn modelId="{FC23AB99-36EB-4A50-AC85-D9CDD5B9E1B7}" type="presOf" srcId="{CC80A0F8-87B8-45E6-AD96-B282C09C8FB9}" destId="{8D67A62B-763E-489B-8A17-64707D9AC591}" srcOrd="0" destOrd="0" presId="urn:microsoft.com/office/officeart/2005/8/layout/bProcess3"/>
    <dgm:cxn modelId="{E7B8E6A1-E045-4457-8728-00E4C6D04EB8}" srcId="{A1A62695-8A0B-47C6-B068-05A28B61DEDC}" destId="{81077391-85F1-4EAF-9BC7-100F5E0AE93D}" srcOrd="0" destOrd="0" parTransId="{0470F4DF-C6B5-47BE-9189-D96A0FF6A7C0}" sibTransId="{71DA223E-E44E-43DE-A722-8A3235A47EA8}"/>
    <dgm:cxn modelId="{3686D65F-365B-4E9E-A812-DB229A68596F}" type="presOf" srcId="{6B63F0CE-AB82-4C64-9C75-D8F6C9B87AF7}" destId="{A66CD131-F097-4BE7-A917-E7310E2B5B80}" srcOrd="0" destOrd="0" presId="urn:microsoft.com/office/officeart/2005/8/layout/bProcess3"/>
    <dgm:cxn modelId="{052F0CAD-2675-4D5D-AA78-69703380B7DB}" type="presOf" srcId="{81077391-85F1-4EAF-9BC7-100F5E0AE93D}" destId="{9D385EAA-B245-426D-9218-92847C6821B0}" srcOrd="0" destOrd="0" presId="urn:microsoft.com/office/officeart/2005/8/layout/bProcess3"/>
    <dgm:cxn modelId="{4ECA9FA9-A3B6-4BD2-B9A7-3024B769F2D5}" type="presOf" srcId="{45BFE86F-12C6-48C4-871F-53FC32E7B7AF}" destId="{1449364E-3919-4FAC-A425-EBE678EF2FF6}" srcOrd="0" destOrd="0" presId="urn:microsoft.com/office/officeart/2005/8/layout/bProcess3"/>
    <dgm:cxn modelId="{3A182A1B-E501-45D1-B26A-8FF4AD933870}" type="presOf" srcId="{A5DE77D0-3A55-422D-9D7B-B20C39F00DF2}" destId="{292A4ADF-AED6-4CF8-8655-F727C308E62E}" srcOrd="0" destOrd="0" presId="urn:microsoft.com/office/officeart/2005/8/layout/bProcess3"/>
    <dgm:cxn modelId="{8FFE82D4-831D-4B84-A972-F290477D57F0}" type="presOf" srcId="{4DD09B2C-97F2-4561-9E07-92CD9F955971}" destId="{B49F539F-1780-4BC2-8D88-E9813080FCEA}" srcOrd="0" destOrd="0" presId="urn:microsoft.com/office/officeart/2005/8/layout/bProcess3"/>
    <dgm:cxn modelId="{6292ED05-2B20-48DF-879A-36174B1A648F}" type="presOf" srcId="{A1A62695-8A0B-47C6-B068-05A28B61DEDC}" destId="{2E081684-9934-4472-B040-20AE58E3C7A9}" srcOrd="0" destOrd="0" presId="urn:microsoft.com/office/officeart/2005/8/layout/bProcess3"/>
    <dgm:cxn modelId="{BAB9491F-9BBE-41F1-A22E-053FAC5DBEBD}" type="presOf" srcId="{ACA83DFE-3AAC-4AC9-BB60-93804948D643}" destId="{9A7537DF-344A-4D8B-9DEC-E3E1A66CFD0E}" srcOrd="0" destOrd="0" presId="urn:microsoft.com/office/officeart/2005/8/layout/bProcess3"/>
    <dgm:cxn modelId="{D269F696-1FF4-4F89-A64E-073D89C1E640}" type="presOf" srcId="{B7DC0EBD-F3AB-4DAF-BE47-690ECF8DEA4C}" destId="{1B119BA5-CFDB-4698-A5D2-CE97C7B86221}" srcOrd="1" destOrd="0" presId="urn:microsoft.com/office/officeart/2005/8/layout/bProcess3"/>
    <dgm:cxn modelId="{9C676CBC-E1B9-44B2-8E99-3F88A3762FB7}" type="presOf" srcId="{6F6E7087-14BD-4B55-8EC2-6C44AAF1BB01}" destId="{DFEE4ACC-2CBA-44B6-9BCB-8E1615018CCE}" srcOrd="0" destOrd="0" presId="urn:microsoft.com/office/officeart/2005/8/layout/bProcess3"/>
    <dgm:cxn modelId="{8CEAD749-733C-4F22-85B9-CF7E3496B45F}" srcId="{A1A62695-8A0B-47C6-B068-05A28B61DEDC}" destId="{6B63F0CE-AB82-4C64-9C75-D8F6C9B87AF7}" srcOrd="6" destOrd="0" parTransId="{3AF09E1A-C084-4F58-A996-268B342F5E26}" sibTransId="{E0D0EE5B-777B-4A61-824E-79C56C620DB7}"/>
    <dgm:cxn modelId="{C0260780-7E80-4F8E-ACB8-C47EAE4BA714}" type="presOf" srcId="{E0D0EE5B-777B-4A61-824E-79C56C620DB7}" destId="{8C29F7D6-1D89-4571-B861-66E3222453F1}" srcOrd="1" destOrd="0" presId="urn:microsoft.com/office/officeart/2005/8/layout/bProcess3"/>
    <dgm:cxn modelId="{C0214374-15FC-4B1E-AF4A-F4B2CF85B61C}" type="presOf" srcId="{EECCC739-A170-41B8-9CE1-C778FEABD705}" destId="{95E1463D-A4A7-4844-84E8-413B6EF76AB5}" srcOrd="0" destOrd="0" presId="urn:microsoft.com/office/officeart/2005/8/layout/bProcess3"/>
    <dgm:cxn modelId="{89E2ACB8-63D0-4849-A0E1-6BE610AB2AE3}" type="presOf" srcId="{2374B2EA-E211-41D0-989B-C2D6E05081DB}" destId="{FD4EB20F-A0F8-4490-A486-8D480207B1C3}" srcOrd="1" destOrd="0" presId="urn:microsoft.com/office/officeart/2005/8/layout/bProcess3"/>
    <dgm:cxn modelId="{04B5F1F1-A285-4CE7-BF7D-2B05A99B304A}" type="presOf" srcId="{51E3FB3F-6D04-4D31-A861-AD7D9C9B18EA}" destId="{79ACE431-5FF1-4F29-9005-5807F63372A6}" srcOrd="0" destOrd="0" presId="urn:microsoft.com/office/officeart/2005/8/layout/bProcess3"/>
    <dgm:cxn modelId="{C72F89D8-57AD-4218-B3F8-8BA10465C326}" type="presOf" srcId="{26E2E6E0-74FE-4643-B6BD-728DE36709EC}" destId="{07670FB2-EABB-4BCE-85A3-131378E2321F}" srcOrd="0" destOrd="0" presId="urn:microsoft.com/office/officeart/2005/8/layout/bProcess3"/>
    <dgm:cxn modelId="{72CEBED2-C2B5-495E-81D6-6848BF173B0F}" type="presOf" srcId="{71DA223E-E44E-43DE-A722-8A3235A47EA8}" destId="{AEE81715-4261-4E1A-952F-A1FE61AB9ACD}" srcOrd="1" destOrd="0" presId="urn:microsoft.com/office/officeart/2005/8/layout/bProcess3"/>
    <dgm:cxn modelId="{98413833-6873-497C-A70A-3CB9C5F0EA97}" srcId="{A1A62695-8A0B-47C6-B068-05A28B61DEDC}" destId="{6B96D9A6-C75A-4D3C-A341-FAB1FB85312E}" srcOrd="7" destOrd="0" parTransId="{6BB71536-CFE2-4047-81D1-B161F27D4B47}" sibTransId="{B7DC0EBD-F3AB-4DAF-BE47-690ECF8DEA4C}"/>
    <dgm:cxn modelId="{5D15FF03-C9FC-4566-BE15-8817492ADBF9}" srcId="{A1A62695-8A0B-47C6-B068-05A28B61DEDC}" destId="{8E8E1E36-FD2C-4585-9B84-4B4E8B4E8300}" srcOrd="2" destOrd="0" parTransId="{D96D0987-F43F-419B-B89B-88D6E69D0E7B}" sibTransId="{BD9FE8B4-341C-43CC-9E8E-8A3B248FD3D7}"/>
    <dgm:cxn modelId="{B83E5887-5D46-496D-B93E-972B9773DD16}" type="presOf" srcId="{24528D02-DD20-4163-AFDB-79CCA0F5CE41}" destId="{A3AAE1C6-644A-4AB2-B240-8BE2C0611CE0}" srcOrd="0" destOrd="0" presId="urn:microsoft.com/office/officeart/2005/8/layout/bProcess3"/>
    <dgm:cxn modelId="{FEB159EC-C269-444B-BA6B-9407C0E21AF9}" srcId="{A1A62695-8A0B-47C6-B068-05A28B61DEDC}" destId="{EECCC739-A170-41B8-9CE1-C778FEABD705}" srcOrd="3" destOrd="0" parTransId="{6AC7E568-2EFA-42D5-A29C-9EB6883F7E19}" sibTransId="{26E2E6E0-74FE-4643-B6BD-728DE36709EC}"/>
    <dgm:cxn modelId="{A7FBFB9A-C89D-4304-A09B-1D5819EEF9ED}" srcId="{A1A62695-8A0B-47C6-B068-05A28B61DEDC}" destId="{A5DE77D0-3A55-422D-9D7B-B20C39F00DF2}" srcOrd="4" destOrd="0" parTransId="{AADA890F-AF78-467C-B404-4CA5F6A7F034}" sibTransId="{24528D02-DD20-4163-AFDB-79CCA0F5CE41}"/>
    <dgm:cxn modelId="{78070EFF-1F3B-4AFF-836A-ABAF61B52E11}" type="presOf" srcId="{BD9FE8B4-341C-43CC-9E8E-8A3B248FD3D7}" destId="{28AF5F58-8889-432D-B206-02212EB69D30}" srcOrd="0" destOrd="0" presId="urn:microsoft.com/office/officeart/2005/8/layout/bProcess3"/>
    <dgm:cxn modelId="{37A38AB0-B309-4C20-87A3-4542A9B8CACB}" type="presOf" srcId="{4DD09B2C-97F2-4561-9E07-92CD9F955971}" destId="{EA40304C-A7EA-498C-9B83-7ADA23B09F9E}" srcOrd="1" destOrd="0" presId="urn:microsoft.com/office/officeart/2005/8/layout/bProcess3"/>
    <dgm:cxn modelId="{7BEE08F5-7BBF-44AB-828D-C7890039292D}" type="presOf" srcId="{24528D02-DD20-4163-AFDB-79CCA0F5CE41}" destId="{866ED05C-BC06-47DC-B61E-BF0E91373D43}" srcOrd="1" destOrd="0" presId="urn:microsoft.com/office/officeart/2005/8/layout/bProcess3"/>
    <dgm:cxn modelId="{E89930DF-7A44-4CF6-BFE2-CDEA53266F79}" type="presOf" srcId="{9E3DA08E-9CB8-4219-98AE-6BD05ECDBB1F}" destId="{F5F87767-3A5D-4F93-8378-2E1E5758687B}" srcOrd="1" destOrd="0" presId="urn:microsoft.com/office/officeart/2005/8/layout/bProcess3"/>
    <dgm:cxn modelId="{F1AEF55B-178B-490E-85A5-22C33138C71A}" type="presOf" srcId="{B7DC0EBD-F3AB-4DAF-BE47-690ECF8DEA4C}" destId="{C0CCDDD4-C999-4AB5-A409-795B77D84AC3}" srcOrd="0" destOrd="0" presId="urn:microsoft.com/office/officeart/2005/8/layout/bProcess3"/>
    <dgm:cxn modelId="{807BF9AE-C128-4DB1-8B55-604A81475DA6}" type="presOf" srcId="{ACA83DFE-3AAC-4AC9-BB60-93804948D643}" destId="{3E4F65F4-8195-4442-A1FE-52DF1A4C837D}" srcOrd="1" destOrd="0" presId="urn:microsoft.com/office/officeart/2005/8/layout/bProcess3"/>
    <dgm:cxn modelId="{4E774E1B-3C6B-473D-972F-58631658E525}" type="presOf" srcId="{FF65E6ED-FE9E-4DAD-9078-C1CED24F7289}" destId="{4F4BFC38-EEC2-4EEE-83FF-A503653CDDED}" srcOrd="0" destOrd="0" presId="urn:microsoft.com/office/officeart/2005/8/layout/bProcess3"/>
    <dgm:cxn modelId="{DCE6ECCB-30B8-4054-B579-FF8B1E9A5A3A}" type="presOf" srcId="{23A947F4-3F66-4A69-9C2B-82DEE936A56E}" destId="{035D4E57-AE32-402A-A84C-1B577A8B2FF4}" srcOrd="0" destOrd="0" presId="urn:microsoft.com/office/officeart/2005/8/layout/bProcess3"/>
    <dgm:cxn modelId="{1A97E346-217D-4339-A0EC-F4DD1C589EAB}" type="presOf" srcId="{E0D0EE5B-777B-4A61-824E-79C56C620DB7}" destId="{7CAF200F-1364-4628-BCEC-4390D8A75471}" srcOrd="0" destOrd="0" presId="urn:microsoft.com/office/officeart/2005/8/layout/bProcess3"/>
    <dgm:cxn modelId="{6156FFE0-696A-496F-B3F1-8103B0E27B31}" srcId="{A1A62695-8A0B-47C6-B068-05A28B61DEDC}" destId="{6F6E7087-14BD-4B55-8EC2-6C44AAF1BB01}" srcOrd="9" destOrd="0" parTransId="{A5A144C1-E564-4608-8431-E0032E64748C}" sibTransId="{23A947F4-3F66-4A69-9C2B-82DEE936A56E}"/>
    <dgm:cxn modelId="{19489EAB-75C5-4052-A7E0-29FB5B1FE19F}" type="presOf" srcId="{5C49E333-FC30-4FCF-B5B3-77AE71C4E9C5}" destId="{62CA38CC-DA60-487C-A236-A9B93D317B0A}" srcOrd="0" destOrd="0" presId="urn:microsoft.com/office/officeart/2005/8/layout/bProcess3"/>
    <dgm:cxn modelId="{A1BC7D1D-F404-4314-AEA2-E385BD655D77}" srcId="{A1A62695-8A0B-47C6-B068-05A28B61DEDC}" destId="{45BFE86F-12C6-48C4-871F-53FC32E7B7AF}" srcOrd="1" destOrd="0" parTransId="{A2D9D0C8-4EAE-4AE6-B24B-978228F2390A}" sibTransId="{2374B2EA-E211-41D0-989B-C2D6E05081DB}"/>
    <dgm:cxn modelId="{89EA15AC-00C2-4DF3-903C-8251E5F33732}" type="presOf" srcId="{9E3DA08E-9CB8-4219-98AE-6BD05ECDBB1F}" destId="{F6F87C98-FBFC-4DAC-86F7-6468D124DD87}" srcOrd="0" destOrd="0" presId="urn:microsoft.com/office/officeart/2005/8/layout/bProcess3"/>
    <dgm:cxn modelId="{7A807542-6E7B-46FA-B3EF-5C0E37ADE045}" type="presOf" srcId="{26E2E6E0-74FE-4643-B6BD-728DE36709EC}" destId="{592649FA-9672-49A1-90F4-C52301088021}" srcOrd="1" destOrd="0" presId="urn:microsoft.com/office/officeart/2005/8/layout/bProcess3"/>
    <dgm:cxn modelId="{B23B1C72-9AB5-440D-BAC5-A53954762F93}" srcId="{A1A62695-8A0B-47C6-B068-05A28B61DEDC}" destId="{CC80A0F8-87B8-45E6-AD96-B282C09C8FB9}" srcOrd="10" destOrd="0" parTransId="{6906E63E-74F8-499D-A4A1-015497B70455}" sibTransId="{9E3DA08E-9CB8-4219-98AE-6BD05ECDBB1F}"/>
    <dgm:cxn modelId="{40B0A87A-1F13-445B-B37C-8633DB91C756}" type="presOf" srcId="{BD9FE8B4-341C-43CC-9E8E-8A3B248FD3D7}" destId="{F303800D-609E-4D93-93D1-4B35FAF0F262}" srcOrd="1" destOrd="0" presId="urn:microsoft.com/office/officeart/2005/8/layout/bProcess3"/>
    <dgm:cxn modelId="{DE74F8D4-20D4-48DE-B9FD-B9AFCC7A5C12}" srcId="{A1A62695-8A0B-47C6-B068-05A28B61DEDC}" destId="{5C49E333-FC30-4FCF-B5B3-77AE71C4E9C5}" srcOrd="5" destOrd="0" parTransId="{37066CF7-58E3-4503-ABC3-5C6B5B96ABEB}" sibTransId="{ACA83DFE-3AAC-4AC9-BB60-93804948D643}"/>
    <dgm:cxn modelId="{CDBB1F74-B6E9-4DA0-A34C-5AB46A802CA9}" type="presParOf" srcId="{2E081684-9934-4472-B040-20AE58E3C7A9}" destId="{9D385EAA-B245-426D-9218-92847C6821B0}" srcOrd="0" destOrd="0" presId="urn:microsoft.com/office/officeart/2005/8/layout/bProcess3"/>
    <dgm:cxn modelId="{7336391F-19F1-4E61-88EB-F20666B2000E}" type="presParOf" srcId="{2E081684-9934-4472-B040-20AE58E3C7A9}" destId="{28010FC2-252B-4357-86D7-9576ECC203DD}" srcOrd="1" destOrd="0" presId="urn:microsoft.com/office/officeart/2005/8/layout/bProcess3"/>
    <dgm:cxn modelId="{4944DB02-BE79-4DFE-9A3A-1A0F059E052C}" type="presParOf" srcId="{28010FC2-252B-4357-86D7-9576ECC203DD}" destId="{AEE81715-4261-4E1A-952F-A1FE61AB9ACD}" srcOrd="0" destOrd="0" presId="urn:microsoft.com/office/officeart/2005/8/layout/bProcess3"/>
    <dgm:cxn modelId="{2633A61C-CEC2-4C11-86DB-6935841BA67B}" type="presParOf" srcId="{2E081684-9934-4472-B040-20AE58E3C7A9}" destId="{1449364E-3919-4FAC-A425-EBE678EF2FF6}" srcOrd="2" destOrd="0" presId="urn:microsoft.com/office/officeart/2005/8/layout/bProcess3"/>
    <dgm:cxn modelId="{83B71274-1973-4A8E-9098-FAAEEDF84187}" type="presParOf" srcId="{2E081684-9934-4472-B040-20AE58E3C7A9}" destId="{A517665E-2F41-4120-9D6F-F1A490BAC175}" srcOrd="3" destOrd="0" presId="urn:microsoft.com/office/officeart/2005/8/layout/bProcess3"/>
    <dgm:cxn modelId="{C95D0DFF-5A04-44B2-8439-D06EBDB4EE64}" type="presParOf" srcId="{A517665E-2F41-4120-9D6F-F1A490BAC175}" destId="{FD4EB20F-A0F8-4490-A486-8D480207B1C3}" srcOrd="0" destOrd="0" presId="urn:microsoft.com/office/officeart/2005/8/layout/bProcess3"/>
    <dgm:cxn modelId="{F24FC64B-5EB8-4595-8AFB-94630838A647}" type="presParOf" srcId="{2E081684-9934-4472-B040-20AE58E3C7A9}" destId="{43011429-5839-4E47-A019-7CF039E90CBA}" srcOrd="4" destOrd="0" presId="urn:microsoft.com/office/officeart/2005/8/layout/bProcess3"/>
    <dgm:cxn modelId="{D9C443C8-11CF-4D79-B5DC-6AD0544D8828}" type="presParOf" srcId="{2E081684-9934-4472-B040-20AE58E3C7A9}" destId="{28AF5F58-8889-432D-B206-02212EB69D30}" srcOrd="5" destOrd="0" presId="urn:microsoft.com/office/officeart/2005/8/layout/bProcess3"/>
    <dgm:cxn modelId="{47F252D0-4C74-4F0C-BD07-962B03978480}" type="presParOf" srcId="{28AF5F58-8889-432D-B206-02212EB69D30}" destId="{F303800D-609E-4D93-93D1-4B35FAF0F262}" srcOrd="0" destOrd="0" presId="urn:microsoft.com/office/officeart/2005/8/layout/bProcess3"/>
    <dgm:cxn modelId="{8E3F313B-D11F-46EE-B8EB-B74722C2AAB0}" type="presParOf" srcId="{2E081684-9934-4472-B040-20AE58E3C7A9}" destId="{95E1463D-A4A7-4844-84E8-413B6EF76AB5}" srcOrd="6" destOrd="0" presId="urn:microsoft.com/office/officeart/2005/8/layout/bProcess3"/>
    <dgm:cxn modelId="{B79BEBBA-64E0-482B-BBD0-885C8DA91836}" type="presParOf" srcId="{2E081684-9934-4472-B040-20AE58E3C7A9}" destId="{07670FB2-EABB-4BCE-85A3-131378E2321F}" srcOrd="7" destOrd="0" presId="urn:microsoft.com/office/officeart/2005/8/layout/bProcess3"/>
    <dgm:cxn modelId="{D98134EE-CC48-491B-951D-2D2D482AD18B}" type="presParOf" srcId="{07670FB2-EABB-4BCE-85A3-131378E2321F}" destId="{592649FA-9672-49A1-90F4-C52301088021}" srcOrd="0" destOrd="0" presId="urn:microsoft.com/office/officeart/2005/8/layout/bProcess3"/>
    <dgm:cxn modelId="{12B6D38D-A5C8-4EC6-AF60-DC46267E1A7C}" type="presParOf" srcId="{2E081684-9934-4472-B040-20AE58E3C7A9}" destId="{292A4ADF-AED6-4CF8-8655-F727C308E62E}" srcOrd="8" destOrd="0" presId="urn:microsoft.com/office/officeart/2005/8/layout/bProcess3"/>
    <dgm:cxn modelId="{9AE2B13F-A4C9-472B-8B7B-C557E96A729B}" type="presParOf" srcId="{2E081684-9934-4472-B040-20AE58E3C7A9}" destId="{A3AAE1C6-644A-4AB2-B240-8BE2C0611CE0}" srcOrd="9" destOrd="0" presId="urn:microsoft.com/office/officeart/2005/8/layout/bProcess3"/>
    <dgm:cxn modelId="{ADE99DF3-E8D9-46BA-9D4B-38F720D3EB5D}" type="presParOf" srcId="{A3AAE1C6-644A-4AB2-B240-8BE2C0611CE0}" destId="{866ED05C-BC06-47DC-B61E-BF0E91373D43}" srcOrd="0" destOrd="0" presId="urn:microsoft.com/office/officeart/2005/8/layout/bProcess3"/>
    <dgm:cxn modelId="{1A1843FD-2947-4F7E-98A2-87300B6A7DC6}" type="presParOf" srcId="{2E081684-9934-4472-B040-20AE58E3C7A9}" destId="{62CA38CC-DA60-487C-A236-A9B93D317B0A}" srcOrd="10" destOrd="0" presId="urn:microsoft.com/office/officeart/2005/8/layout/bProcess3"/>
    <dgm:cxn modelId="{295FF780-4A4D-40A9-91CB-CEE3EFB8D17E}" type="presParOf" srcId="{2E081684-9934-4472-B040-20AE58E3C7A9}" destId="{9A7537DF-344A-4D8B-9DEC-E3E1A66CFD0E}" srcOrd="11" destOrd="0" presId="urn:microsoft.com/office/officeart/2005/8/layout/bProcess3"/>
    <dgm:cxn modelId="{EB23F519-3315-476E-B08E-59463E28F3E0}" type="presParOf" srcId="{9A7537DF-344A-4D8B-9DEC-E3E1A66CFD0E}" destId="{3E4F65F4-8195-4442-A1FE-52DF1A4C837D}" srcOrd="0" destOrd="0" presId="urn:microsoft.com/office/officeart/2005/8/layout/bProcess3"/>
    <dgm:cxn modelId="{B348D4A9-D8A3-4BDD-93B5-A73B1A80A586}" type="presParOf" srcId="{2E081684-9934-4472-B040-20AE58E3C7A9}" destId="{A66CD131-F097-4BE7-A917-E7310E2B5B80}" srcOrd="12" destOrd="0" presId="urn:microsoft.com/office/officeart/2005/8/layout/bProcess3"/>
    <dgm:cxn modelId="{3C204DDF-555C-43E1-AF73-356C36BA32CA}" type="presParOf" srcId="{2E081684-9934-4472-B040-20AE58E3C7A9}" destId="{7CAF200F-1364-4628-BCEC-4390D8A75471}" srcOrd="13" destOrd="0" presId="urn:microsoft.com/office/officeart/2005/8/layout/bProcess3"/>
    <dgm:cxn modelId="{475BB736-29CC-49AE-9A1A-362945D14BF3}" type="presParOf" srcId="{7CAF200F-1364-4628-BCEC-4390D8A75471}" destId="{8C29F7D6-1D89-4571-B861-66E3222453F1}" srcOrd="0" destOrd="0" presId="urn:microsoft.com/office/officeart/2005/8/layout/bProcess3"/>
    <dgm:cxn modelId="{A80A0CCE-4831-4B03-A474-8E86033BB1F0}" type="presParOf" srcId="{2E081684-9934-4472-B040-20AE58E3C7A9}" destId="{5199F56B-79F7-46D8-9CD4-04AEB9A68E2F}" srcOrd="14" destOrd="0" presId="urn:microsoft.com/office/officeart/2005/8/layout/bProcess3"/>
    <dgm:cxn modelId="{A12FC281-FC92-4CF3-A8A1-AFB2AF32FBB6}" type="presParOf" srcId="{2E081684-9934-4472-B040-20AE58E3C7A9}" destId="{C0CCDDD4-C999-4AB5-A409-795B77D84AC3}" srcOrd="15" destOrd="0" presId="urn:microsoft.com/office/officeart/2005/8/layout/bProcess3"/>
    <dgm:cxn modelId="{76211F2E-2432-41A8-BCD4-C4E41E84FCB6}" type="presParOf" srcId="{C0CCDDD4-C999-4AB5-A409-795B77D84AC3}" destId="{1B119BA5-CFDB-4698-A5D2-CE97C7B86221}" srcOrd="0" destOrd="0" presId="urn:microsoft.com/office/officeart/2005/8/layout/bProcess3"/>
    <dgm:cxn modelId="{D420669B-4452-42CE-8F54-BB920670C11F}" type="presParOf" srcId="{2E081684-9934-4472-B040-20AE58E3C7A9}" destId="{79ACE431-5FF1-4F29-9005-5807F63372A6}" srcOrd="16" destOrd="0" presId="urn:microsoft.com/office/officeart/2005/8/layout/bProcess3"/>
    <dgm:cxn modelId="{07B281F3-6379-49F7-B2AF-9E20C00EBC2D}" type="presParOf" srcId="{2E081684-9934-4472-B040-20AE58E3C7A9}" destId="{B49F539F-1780-4BC2-8D88-E9813080FCEA}" srcOrd="17" destOrd="0" presId="urn:microsoft.com/office/officeart/2005/8/layout/bProcess3"/>
    <dgm:cxn modelId="{D1A8DE92-17E7-4C4B-980A-F8AE7EFB1DCE}" type="presParOf" srcId="{B49F539F-1780-4BC2-8D88-E9813080FCEA}" destId="{EA40304C-A7EA-498C-9B83-7ADA23B09F9E}" srcOrd="0" destOrd="0" presId="urn:microsoft.com/office/officeart/2005/8/layout/bProcess3"/>
    <dgm:cxn modelId="{D176023D-1575-4155-9148-C05140E39D20}" type="presParOf" srcId="{2E081684-9934-4472-B040-20AE58E3C7A9}" destId="{DFEE4ACC-2CBA-44B6-9BCB-8E1615018CCE}" srcOrd="18" destOrd="0" presId="urn:microsoft.com/office/officeart/2005/8/layout/bProcess3"/>
    <dgm:cxn modelId="{662C749F-D41B-4B93-AEAD-46255D2D693C}" type="presParOf" srcId="{2E081684-9934-4472-B040-20AE58E3C7A9}" destId="{035D4E57-AE32-402A-A84C-1B577A8B2FF4}" srcOrd="19" destOrd="0" presId="urn:microsoft.com/office/officeart/2005/8/layout/bProcess3"/>
    <dgm:cxn modelId="{CD54CDBD-6E56-4C75-B6FC-57D0BCBF1B14}" type="presParOf" srcId="{035D4E57-AE32-402A-A84C-1B577A8B2FF4}" destId="{45449D87-413F-4E47-AEC3-7E2A0291D919}" srcOrd="0" destOrd="0" presId="urn:microsoft.com/office/officeart/2005/8/layout/bProcess3"/>
    <dgm:cxn modelId="{5EE8CF5F-9853-4925-BDF9-9748EA1D0D79}" type="presParOf" srcId="{2E081684-9934-4472-B040-20AE58E3C7A9}" destId="{8D67A62B-763E-489B-8A17-64707D9AC591}" srcOrd="20" destOrd="0" presId="urn:microsoft.com/office/officeart/2005/8/layout/bProcess3"/>
    <dgm:cxn modelId="{5617D838-03C3-4B5F-A1A0-FFB9CD603023}" type="presParOf" srcId="{2E081684-9934-4472-B040-20AE58E3C7A9}" destId="{F6F87C98-FBFC-4DAC-86F7-6468D124DD87}" srcOrd="21" destOrd="0" presId="urn:microsoft.com/office/officeart/2005/8/layout/bProcess3"/>
    <dgm:cxn modelId="{56BF78AE-D161-4DCF-A3FF-86B92A7136FD}" type="presParOf" srcId="{F6F87C98-FBFC-4DAC-86F7-6468D124DD87}" destId="{F5F87767-3A5D-4F93-8378-2E1E5758687B}" srcOrd="0" destOrd="0" presId="urn:microsoft.com/office/officeart/2005/8/layout/bProcess3"/>
    <dgm:cxn modelId="{B7949BF1-82EB-456E-A59B-84A255524016}" type="presParOf" srcId="{2E081684-9934-4472-B040-20AE58E3C7A9}" destId="{4F4BFC38-EEC2-4EEE-83FF-A503653CDDED}" srcOrd="22" destOrd="0" presId="urn:microsoft.com/office/officeart/2005/8/layout/b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8010FC2-252B-4357-86D7-9576ECC203DD}">
      <dsp:nvSpPr>
        <dsp:cNvPr id="0" name=""/>
        <dsp:cNvSpPr/>
      </dsp:nvSpPr>
      <dsp:spPr>
        <a:xfrm>
          <a:off x="1753851"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930177" y="805132"/>
        <a:ext cx="20171" cy="4034"/>
      </dsp:txXfrm>
    </dsp:sp>
    <dsp:sp modelId="{9D385EAA-B245-426D-9218-92847C6821B0}">
      <dsp:nvSpPr>
        <dsp:cNvPr id="0" name=""/>
        <dsp:cNvSpPr/>
      </dsp:nvSpPr>
      <dsp:spPr>
        <a:xfrm>
          <a:off x="1637" y="280945"/>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b="1" kern="1200" dirty="0" smtClean="0"/>
            <a:t>İçinde bulunduğu denetim ağı</a:t>
          </a:r>
        </a:p>
      </dsp:txBody>
      <dsp:txXfrm>
        <a:off x="1637" y="280945"/>
        <a:ext cx="1754013" cy="1052408"/>
      </dsp:txXfrm>
    </dsp:sp>
    <dsp:sp modelId="{A517665E-2F41-4120-9D6F-F1A490BAC175}">
      <dsp:nvSpPr>
        <dsp:cNvPr id="0" name=""/>
        <dsp:cNvSpPr/>
      </dsp:nvSpPr>
      <dsp:spPr>
        <a:xfrm>
          <a:off x="3911288"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87614" y="805132"/>
        <a:ext cx="20171" cy="4034"/>
      </dsp:txXfrm>
    </dsp:sp>
    <dsp:sp modelId="{1449364E-3919-4FAC-A425-EBE678EF2FF6}">
      <dsp:nvSpPr>
        <dsp:cNvPr id="0" name=""/>
        <dsp:cNvSpPr/>
      </dsp:nvSpPr>
      <dsp:spPr>
        <a:xfrm>
          <a:off x="2159074" y="280945"/>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b="1" kern="1200" smtClean="0"/>
            <a:t>Bağımsızlık ilkesine uyum </a:t>
          </a:r>
          <a:endParaRPr lang="tr-TR" sz="1200" kern="1200"/>
        </a:p>
      </dsp:txBody>
      <dsp:txXfrm>
        <a:off x="2159074" y="280945"/>
        <a:ext cx="1754013" cy="1052408"/>
      </dsp:txXfrm>
    </dsp:sp>
    <dsp:sp modelId="{28AF5F58-8889-432D-B206-02212EB69D30}">
      <dsp:nvSpPr>
        <dsp:cNvPr id="0" name=""/>
        <dsp:cNvSpPr/>
      </dsp:nvSpPr>
      <dsp:spPr>
        <a:xfrm>
          <a:off x="6068725" y="761429"/>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6245051" y="805132"/>
        <a:ext cx="20171" cy="4034"/>
      </dsp:txXfrm>
    </dsp:sp>
    <dsp:sp modelId="{43011429-5839-4E47-A019-7CF039E90CBA}">
      <dsp:nvSpPr>
        <dsp:cNvPr id="0" name=""/>
        <dsp:cNvSpPr/>
      </dsp:nvSpPr>
      <dsp:spPr>
        <a:xfrm>
          <a:off x="4316511" y="280945"/>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b="1" kern="1200" smtClean="0"/>
            <a:t>Müşteri kabulü ve devamlılığı </a:t>
          </a:r>
          <a:endParaRPr lang="tr-TR" sz="1200" kern="1200"/>
        </a:p>
      </dsp:txBody>
      <dsp:txXfrm>
        <a:off x="4316511" y="280945"/>
        <a:ext cx="1754013" cy="1052408"/>
      </dsp:txXfrm>
    </dsp:sp>
    <dsp:sp modelId="{07670FB2-EABB-4BCE-85A3-131378E2321F}">
      <dsp:nvSpPr>
        <dsp:cNvPr id="0" name=""/>
        <dsp:cNvSpPr/>
      </dsp:nvSpPr>
      <dsp:spPr>
        <a:xfrm>
          <a:off x="878644" y="1331554"/>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952678" y="1515948"/>
        <a:ext cx="324243" cy="4034"/>
      </dsp:txXfrm>
    </dsp:sp>
    <dsp:sp modelId="{95E1463D-A4A7-4844-84E8-413B6EF76AB5}">
      <dsp:nvSpPr>
        <dsp:cNvPr id="0" name=""/>
        <dsp:cNvSpPr/>
      </dsp:nvSpPr>
      <dsp:spPr>
        <a:xfrm>
          <a:off x="6473948" y="280945"/>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b="1" kern="1200" smtClean="0"/>
            <a:t>Gelirlerin dağılımı</a:t>
          </a:r>
          <a:endParaRPr lang="tr-TR" sz="1200" kern="1200"/>
        </a:p>
      </dsp:txBody>
      <dsp:txXfrm>
        <a:off x="6473948" y="280945"/>
        <a:ext cx="1754013" cy="1052408"/>
      </dsp:txXfrm>
    </dsp:sp>
    <dsp:sp modelId="{A3AAE1C6-644A-4AB2-B240-8BE2C0611CE0}">
      <dsp:nvSpPr>
        <dsp:cNvPr id="0" name=""/>
        <dsp:cNvSpPr/>
      </dsp:nvSpPr>
      <dsp:spPr>
        <a:xfrm>
          <a:off x="1753851" y="2217261"/>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930177" y="2260964"/>
        <a:ext cx="20171" cy="4034"/>
      </dsp:txXfrm>
    </dsp:sp>
    <dsp:sp modelId="{292A4ADF-AED6-4CF8-8655-F727C308E62E}">
      <dsp:nvSpPr>
        <dsp:cNvPr id="0" name=""/>
        <dsp:cNvSpPr/>
      </dsp:nvSpPr>
      <dsp:spPr>
        <a:xfrm>
          <a:off x="1637" y="1736777"/>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smtClean="0"/>
            <a:t>İlişkili denetim kuruluşları</a:t>
          </a:r>
          <a:endParaRPr lang="tr-TR" sz="1200" kern="1200"/>
        </a:p>
      </dsp:txBody>
      <dsp:txXfrm>
        <a:off x="1637" y="1736777"/>
        <a:ext cx="1754013" cy="1052408"/>
      </dsp:txXfrm>
    </dsp:sp>
    <dsp:sp modelId="{9A7537DF-344A-4D8B-9DEC-E3E1A66CFD0E}">
      <dsp:nvSpPr>
        <dsp:cNvPr id="0" name=""/>
        <dsp:cNvSpPr/>
      </dsp:nvSpPr>
      <dsp:spPr>
        <a:xfrm>
          <a:off x="3911288" y="2217261"/>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87614" y="2260964"/>
        <a:ext cx="20171" cy="4034"/>
      </dsp:txXfrm>
    </dsp:sp>
    <dsp:sp modelId="{62CA38CC-DA60-487C-A236-A9B93D317B0A}">
      <dsp:nvSpPr>
        <dsp:cNvPr id="0" name=""/>
        <dsp:cNvSpPr/>
      </dsp:nvSpPr>
      <dsp:spPr>
        <a:xfrm>
          <a:off x="2159074" y="1736777"/>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smtClean="0"/>
            <a:t>Şirketin hukuki yapısı</a:t>
          </a:r>
          <a:endParaRPr lang="tr-TR" sz="1200" kern="1200"/>
        </a:p>
      </dsp:txBody>
      <dsp:txXfrm>
        <a:off x="2159074" y="1736777"/>
        <a:ext cx="1754013" cy="1052408"/>
      </dsp:txXfrm>
    </dsp:sp>
    <dsp:sp modelId="{7CAF200F-1364-4628-BCEC-4390D8A75471}">
      <dsp:nvSpPr>
        <dsp:cNvPr id="0" name=""/>
        <dsp:cNvSpPr/>
      </dsp:nvSpPr>
      <dsp:spPr>
        <a:xfrm>
          <a:off x="6068725" y="2217261"/>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6245051" y="2260964"/>
        <a:ext cx="20171" cy="4034"/>
      </dsp:txXfrm>
    </dsp:sp>
    <dsp:sp modelId="{A66CD131-F097-4BE7-A917-E7310E2B5B80}">
      <dsp:nvSpPr>
        <dsp:cNvPr id="0" name=""/>
        <dsp:cNvSpPr/>
      </dsp:nvSpPr>
      <dsp:spPr>
        <a:xfrm>
          <a:off x="4316511" y="1736777"/>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smtClean="0"/>
            <a:t>Kilit yöneticileri ve sorumlu denetçileri</a:t>
          </a:r>
          <a:endParaRPr lang="tr-TR" sz="1200" kern="1200"/>
        </a:p>
      </dsp:txBody>
      <dsp:txXfrm>
        <a:off x="4316511" y="1736777"/>
        <a:ext cx="1754013" cy="1052408"/>
      </dsp:txXfrm>
    </dsp:sp>
    <dsp:sp modelId="{C0CCDDD4-C999-4AB5-A409-795B77D84AC3}">
      <dsp:nvSpPr>
        <dsp:cNvPr id="0" name=""/>
        <dsp:cNvSpPr/>
      </dsp:nvSpPr>
      <dsp:spPr>
        <a:xfrm>
          <a:off x="878644" y="2787385"/>
          <a:ext cx="6472311" cy="372823"/>
        </a:xfrm>
        <a:custGeom>
          <a:avLst/>
          <a:gdLst/>
          <a:ahLst/>
          <a:cxnLst/>
          <a:rect l="0" t="0" r="0" b="0"/>
          <a:pathLst>
            <a:path>
              <a:moveTo>
                <a:pt x="6472311" y="0"/>
              </a:moveTo>
              <a:lnTo>
                <a:pt x="6472311" y="203511"/>
              </a:lnTo>
              <a:lnTo>
                <a:pt x="0" y="203511"/>
              </a:lnTo>
              <a:lnTo>
                <a:pt x="0" y="372823"/>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3952678" y="2971780"/>
        <a:ext cx="324243" cy="4034"/>
      </dsp:txXfrm>
    </dsp:sp>
    <dsp:sp modelId="{5199F56B-79F7-46D8-9CD4-04AEB9A68E2F}">
      <dsp:nvSpPr>
        <dsp:cNvPr id="0" name=""/>
        <dsp:cNvSpPr/>
      </dsp:nvSpPr>
      <dsp:spPr>
        <a:xfrm>
          <a:off x="6473948" y="1736777"/>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smtClean="0"/>
            <a:t>Organizasyon yapısı </a:t>
          </a:r>
          <a:endParaRPr lang="tr-TR" sz="1200" kern="1200"/>
        </a:p>
      </dsp:txBody>
      <dsp:txXfrm>
        <a:off x="6473948" y="1736777"/>
        <a:ext cx="1754013" cy="1052408"/>
      </dsp:txXfrm>
    </dsp:sp>
    <dsp:sp modelId="{B49F539F-1780-4BC2-8D88-E9813080FCEA}">
      <dsp:nvSpPr>
        <dsp:cNvPr id="0" name=""/>
        <dsp:cNvSpPr/>
      </dsp:nvSpPr>
      <dsp:spPr>
        <a:xfrm>
          <a:off x="1753851" y="3673093"/>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1930177" y="3716795"/>
        <a:ext cx="20171" cy="4034"/>
      </dsp:txXfrm>
    </dsp:sp>
    <dsp:sp modelId="{79ACE431-5FF1-4F29-9005-5807F63372A6}">
      <dsp:nvSpPr>
        <dsp:cNvPr id="0" name=""/>
        <dsp:cNvSpPr/>
      </dsp:nvSpPr>
      <dsp:spPr>
        <a:xfrm>
          <a:off x="1637" y="3192608"/>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smtClean="0"/>
            <a:t>Kalite güvence sistemi </a:t>
          </a:r>
          <a:endParaRPr lang="tr-TR" sz="1200" kern="1200"/>
        </a:p>
      </dsp:txBody>
      <dsp:txXfrm>
        <a:off x="1637" y="3192608"/>
        <a:ext cx="1754013" cy="1052408"/>
      </dsp:txXfrm>
    </dsp:sp>
    <dsp:sp modelId="{035D4E57-AE32-402A-A84C-1B577A8B2FF4}">
      <dsp:nvSpPr>
        <dsp:cNvPr id="0" name=""/>
        <dsp:cNvSpPr/>
      </dsp:nvSpPr>
      <dsp:spPr>
        <a:xfrm>
          <a:off x="3911288" y="3673093"/>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87614" y="3716795"/>
        <a:ext cx="20171" cy="4034"/>
      </dsp:txXfrm>
    </dsp:sp>
    <dsp:sp modelId="{DFEE4ACC-2CBA-44B6-9BCB-8E1615018CCE}">
      <dsp:nvSpPr>
        <dsp:cNvPr id="0" name=""/>
        <dsp:cNvSpPr/>
      </dsp:nvSpPr>
      <dsp:spPr>
        <a:xfrm>
          <a:off x="2159074" y="3192608"/>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smtClean="0"/>
            <a:t>Sürekli eğitim politikası </a:t>
          </a:r>
          <a:endParaRPr lang="tr-TR" sz="1200" kern="1200"/>
        </a:p>
      </dsp:txBody>
      <dsp:txXfrm>
        <a:off x="2159074" y="3192608"/>
        <a:ext cx="1754013" cy="1052408"/>
      </dsp:txXfrm>
    </dsp:sp>
    <dsp:sp modelId="{F6F87C98-FBFC-4DAC-86F7-6468D124DD87}">
      <dsp:nvSpPr>
        <dsp:cNvPr id="0" name=""/>
        <dsp:cNvSpPr/>
      </dsp:nvSpPr>
      <dsp:spPr>
        <a:xfrm>
          <a:off x="6068725" y="3673093"/>
          <a:ext cx="372823" cy="91440"/>
        </a:xfrm>
        <a:custGeom>
          <a:avLst/>
          <a:gdLst/>
          <a:ahLst/>
          <a:cxnLst/>
          <a:rect l="0" t="0" r="0" b="0"/>
          <a:pathLst>
            <a:path>
              <a:moveTo>
                <a:pt x="0" y="45720"/>
              </a:moveTo>
              <a:lnTo>
                <a:pt x="372823" y="45720"/>
              </a:lnTo>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6245051" y="3716795"/>
        <a:ext cx="20171" cy="4034"/>
      </dsp:txXfrm>
    </dsp:sp>
    <dsp:sp modelId="{8D67A62B-763E-489B-8A17-64707D9AC591}">
      <dsp:nvSpPr>
        <dsp:cNvPr id="0" name=""/>
        <dsp:cNvSpPr/>
      </dsp:nvSpPr>
      <dsp:spPr>
        <a:xfrm>
          <a:off x="4316511" y="3192608"/>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smtClean="0"/>
            <a:t>Sorumlu denetçilerin ücretlendirilme esasları </a:t>
          </a:r>
          <a:endParaRPr lang="tr-TR" sz="1200" kern="1200"/>
        </a:p>
      </dsp:txBody>
      <dsp:txXfrm>
        <a:off x="4316511" y="3192608"/>
        <a:ext cx="1754013" cy="1052408"/>
      </dsp:txXfrm>
    </dsp:sp>
    <dsp:sp modelId="{4F4BFC38-EEC2-4EEE-83FF-A503653CDDED}">
      <dsp:nvSpPr>
        <dsp:cNvPr id="0" name=""/>
        <dsp:cNvSpPr/>
      </dsp:nvSpPr>
      <dsp:spPr>
        <a:xfrm>
          <a:off x="6473948" y="3192608"/>
          <a:ext cx="1754013" cy="1052408"/>
        </a:xfrm>
        <a:prstGeom prst="rect">
          <a:avLst/>
        </a:prstGeom>
        <a:solidFill>
          <a:schemeClr val="lt1">
            <a:hueOff val="0"/>
            <a:satOff val="0"/>
            <a:lumOff val="0"/>
            <a:alphaOff val="0"/>
          </a:schemeClr>
        </a:solidFill>
        <a:ln w="55000" cap="flat" cmpd="thickThin" algn="ctr">
          <a:solidFill>
            <a:schemeClr val="accen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rtl="0">
            <a:lnSpc>
              <a:spcPct val="90000"/>
            </a:lnSpc>
            <a:spcBef>
              <a:spcPct val="0"/>
            </a:spcBef>
            <a:spcAft>
              <a:spcPct val="35000"/>
            </a:spcAft>
          </a:pPr>
          <a:r>
            <a:rPr lang="tr-TR" sz="1200" kern="1200" smtClean="0"/>
            <a:t>Kalite kontrol sistemine yönelik bilgiler</a:t>
          </a:r>
          <a:endParaRPr lang="tr-TR" sz="1200" kern="1200"/>
        </a:p>
      </dsp:txBody>
      <dsp:txXfrm>
        <a:off x="6473948" y="3192608"/>
        <a:ext cx="1754013" cy="1052408"/>
      </dsp:txXfrm>
    </dsp:sp>
  </dsp:spTree>
</dsp:drawing>
</file>

<file path=ppt/diagrams/layout1.xml><?xml version="1.0" encoding="utf-8"?>
<dgm:layoutDef xmlns:dgm="http://schemas.openxmlformats.org/drawingml/2006/diagram" xmlns:a="http://schemas.openxmlformats.org/drawingml/2006/main" uniqueId="urn:microsoft.com/office/officeart/2005/8/layout/bProcess3">
  <dgm:title val=""/>
  <dgm:desc val=""/>
  <dgm:catLst>
    <dgm:cat type="process" pri="18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Lst>
        <dgm:ruleLst>
          <dgm:rule type="primFontSz" val="5"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7770CD3E-961F-45CA-B01D-C18246211D8A}" type="datetimeFigureOut">
              <a:rPr lang="tr-TR" smtClean="0"/>
              <a:pPr/>
              <a:t>4.10.2018</a:t>
            </a:fld>
            <a:endParaRPr lang="tr-TR"/>
          </a:p>
        </p:txBody>
      </p:sp>
      <p:sp>
        <p:nvSpPr>
          <p:cNvPr id="4" name="3 Slayt Görüntüsü Yer Tutucusu"/>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AA62708E-7F23-4BE2-AFC8-886450DC9CED}" type="slidenum">
              <a:rPr lang="tr-TR" smtClean="0"/>
              <a:pPr/>
              <a:t>‹#›</a:t>
            </a:fld>
            <a:endParaRPr lang="tr-TR"/>
          </a:p>
        </p:txBody>
      </p:sp>
    </p:spTree>
    <p:extLst>
      <p:ext uri="{BB962C8B-B14F-4D97-AF65-F5344CB8AC3E}">
        <p14:creationId xmlns:p14="http://schemas.microsoft.com/office/powerpoint/2010/main" val="408172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A62708E-7F23-4BE2-AFC8-886450DC9CED}" type="slidenum">
              <a:rPr lang="tr-TR" smtClean="0"/>
              <a:pPr/>
              <a:t>1</a:t>
            </a:fld>
            <a:endParaRPr lang="tr-TR"/>
          </a:p>
        </p:txBody>
      </p:sp>
    </p:spTree>
    <p:extLst>
      <p:ext uri="{BB962C8B-B14F-4D97-AF65-F5344CB8AC3E}">
        <p14:creationId xmlns:p14="http://schemas.microsoft.com/office/powerpoint/2010/main" val="41665225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normAutofit lnSpcReduction="10000"/>
          </a:bodyPr>
          <a:lstStyle/>
          <a:p>
            <a:r>
              <a:rPr lang="tr-TR" dirty="0" smtClean="0"/>
              <a:t>TTK </a:t>
            </a:r>
            <a:r>
              <a:rPr lang="tr-TR" dirty="0" err="1" smtClean="0"/>
              <a:t>md.</a:t>
            </a:r>
            <a:r>
              <a:rPr lang="tr-TR" dirty="0" smtClean="0"/>
              <a:t> 515 ve</a:t>
            </a:r>
            <a:r>
              <a:rPr lang="tr-TR" baseline="0" dirty="0" smtClean="0"/>
              <a:t> TTK 397</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effectLst/>
                <a:latin typeface="+mn-lt"/>
                <a:ea typeface="+mn-ea"/>
                <a:cs typeface="+mn-cs"/>
              </a:rPr>
              <a:t>397-(2)</a:t>
            </a:r>
            <a:r>
              <a:rPr lang="tr-TR" sz="1200" kern="1200" dirty="0" smtClean="0">
                <a:solidFill>
                  <a:schemeClr val="tx1"/>
                </a:solidFill>
                <a:effectLst/>
                <a:latin typeface="+mn-lt"/>
                <a:ea typeface="+mn-ea"/>
                <a:cs typeface="+mn-cs"/>
              </a:rPr>
              <a:t> Denetime tabi olanlar, hazırlanmış olan finansal tablolarının denetimden geçip geçmediğini, denetimden geçmiş ise denetçi görüşünü ilgili finansal tablonun başlığında açıkça belirtmek zorundadır. Bu hüküm, yönetim kurulunun yıllık faaliyet raporu için de uygulanır. Denetime tabi olduğu hâlde, denetlettirilmemiş finansal tablolar ile yönetim kurulunun yıllık faaliyet raporu, düzenlenmemiş hükmündedir.</a:t>
            </a:r>
          </a:p>
          <a:p>
            <a:endParaRPr lang="tr-TR" sz="1200" b="1"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II - Dürüst resim ilkesi</a:t>
            </a:r>
            <a:endParaRPr lang="tr-TR" sz="1200" kern="1200" dirty="0" smtClean="0">
              <a:solidFill>
                <a:schemeClr val="tx1"/>
              </a:solidFill>
              <a:effectLst/>
              <a:latin typeface="+mn-lt"/>
              <a:ea typeface="+mn-ea"/>
              <a:cs typeface="+mn-cs"/>
            </a:endParaRPr>
          </a:p>
          <a:p>
            <a:r>
              <a:rPr lang="tr-TR" sz="1200" b="1" kern="1200" dirty="0" smtClean="0">
                <a:solidFill>
                  <a:schemeClr val="tx1"/>
                </a:solidFill>
                <a:effectLst/>
                <a:latin typeface="+mn-lt"/>
                <a:ea typeface="+mn-ea"/>
                <a:cs typeface="+mn-cs"/>
              </a:rPr>
              <a:t>MADDE 515- (1)</a:t>
            </a:r>
            <a:r>
              <a:rPr lang="tr-TR" sz="1200" kern="1200" dirty="0" smtClean="0">
                <a:solidFill>
                  <a:schemeClr val="tx1"/>
                </a:solidFill>
                <a:effectLst/>
                <a:latin typeface="+mn-lt"/>
                <a:ea typeface="+mn-ea"/>
                <a:cs typeface="+mn-cs"/>
              </a:rPr>
              <a:t> Anonim şirketlerin finansal tabloları, Türkiye Muhasebe Standartlarına göre  şirketin malvarlığını,  borç ve  yükümlülüklerini,  öz kaynaklarını ve faaliyet sonuçlarını tam, anlaşılabilir, karşılaştırılabilir, ihtiyaçlara ve işletmenin niteliğine uygun bir şekilde; şeffaf ve güvenilir olarak; gerçeği dürüst, aynen ve aslına sadık surette yansıtacak şekilde çıkarılır. </a:t>
            </a:r>
          </a:p>
          <a:p>
            <a:endParaRPr lang="tr-TR" sz="1200" b="1" kern="1200" dirty="0" smtClean="0">
              <a:solidFill>
                <a:schemeClr val="tx1"/>
              </a:solidFill>
              <a:effectLst/>
              <a:latin typeface="+mn-lt"/>
              <a:ea typeface="+mn-ea"/>
              <a:cs typeface="+mn-cs"/>
            </a:endParaRPr>
          </a:p>
          <a:p>
            <a:endParaRPr lang="tr-TR" sz="1200" b="1" kern="1200" dirty="0" smtClean="0">
              <a:solidFill>
                <a:schemeClr val="tx1"/>
              </a:solidFill>
              <a:effectLst/>
              <a:latin typeface="+mn-lt"/>
              <a:ea typeface="+mn-ea"/>
              <a:cs typeface="+mn-cs"/>
            </a:endParaRPr>
          </a:p>
        </p:txBody>
      </p:sp>
      <p:sp>
        <p:nvSpPr>
          <p:cNvPr id="4" name="Slayt Numarası Yer Tutucusu 3"/>
          <p:cNvSpPr>
            <a:spLocks noGrp="1"/>
          </p:cNvSpPr>
          <p:nvPr>
            <p:ph type="sldNum" sz="quarter" idx="10"/>
          </p:nvPr>
        </p:nvSpPr>
        <p:spPr/>
        <p:txBody>
          <a:bodyPr/>
          <a:lstStyle/>
          <a:p>
            <a:fld id="{AA62708E-7F23-4BE2-AFC8-886450DC9CED}" type="slidenum">
              <a:rPr lang="tr-TR" smtClean="0"/>
              <a:pPr/>
              <a:t>4</a:t>
            </a:fld>
            <a:endParaRPr lang="tr-TR"/>
          </a:p>
        </p:txBody>
      </p:sp>
    </p:spTree>
    <p:extLst>
      <p:ext uri="{BB962C8B-B14F-4D97-AF65-F5344CB8AC3E}">
        <p14:creationId xmlns:p14="http://schemas.microsoft.com/office/powerpoint/2010/main" val="28804818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Bağımsız denetim yönetmeliğinin 36/2 inci maddesine göre</a:t>
            </a:r>
            <a:endParaRPr lang="tr-TR" dirty="0"/>
          </a:p>
        </p:txBody>
      </p:sp>
      <p:sp>
        <p:nvSpPr>
          <p:cNvPr id="4" name="Slayt Numarası Yer Tutucusu 3"/>
          <p:cNvSpPr>
            <a:spLocks noGrp="1"/>
          </p:cNvSpPr>
          <p:nvPr>
            <p:ph type="sldNum" sz="quarter" idx="10"/>
          </p:nvPr>
        </p:nvSpPr>
        <p:spPr/>
        <p:txBody>
          <a:bodyPr/>
          <a:lstStyle/>
          <a:p>
            <a:fld id="{AA62708E-7F23-4BE2-AFC8-886450DC9CED}" type="slidenum">
              <a:rPr lang="tr-TR" smtClean="0"/>
              <a:pPr/>
              <a:t>9</a:t>
            </a:fld>
            <a:endParaRPr lang="tr-TR"/>
          </a:p>
        </p:txBody>
      </p:sp>
    </p:spTree>
    <p:extLst>
      <p:ext uri="{BB962C8B-B14F-4D97-AF65-F5344CB8AC3E}">
        <p14:creationId xmlns:p14="http://schemas.microsoft.com/office/powerpoint/2010/main" val="16771844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KAYİK denetimine ilişkin listelerde yer almakla birlikte bir takvim yılı içerisinde KAYİK denetimi yapmayan denetim kuruluşları bu durumu internet sitelerinin şeffaflık raporlarıyla ilgili bölümünde açıklar.</a:t>
            </a:r>
          </a:p>
          <a:p>
            <a:endParaRPr lang="tr-TR" dirty="0"/>
          </a:p>
        </p:txBody>
      </p:sp>
      <p:sp>
        <p:nvSpPr>
          <p:cNvPr id="4" name="Slayt Numarası Yer Tutucusu 3"/>
          <p:cNvSpPr>
            <a:spLocks noGrp="1"/>
          </p:cNvSpPr>
          <p:nvPr>
            <p:ph type="sldNum" sz="quarter" idx="10"/>
          </p:nvPr>
        </p:nvSpPr>
        <p:spPr/>
        <p:txBody>
          <a:bodyPr/>
          <a:lstStyle/>
          <a:p>
            <a:fld id="{AA62708E-7F23-4BE2-AFC8-886450DC9CED}" type="slidenum">
              <a:rPr lang="tr-TR" smtClean="0"/>
              <a:pPr/>
              <a:t>10</a:t>
            </a:fld>
            <a:endParaRPr lang="tr-TR"/>
          </a:p>
        </p:txBody>
      </p:sp>
    </p:spTree>
    <p:extLst>
      <p:ext uri="{BB962C8B-B14F-4D97-AF65-F5344CB8AC3E}">
        <p14:creationId xmlns:p14="http://schemas.microsoft.com/office/powerpoint/2010/main" val="15472841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effectLst/>
                <a:latin typeface="+mn-lt"/>
                <a:ea typeface="+mn-ea"/>
                <a:cs typeface="+mn-cs"/>
              </a:rPr>
              <a:t>Bağımsız</a:t>
            </a:r>
            <a:r>
              <a:rPr lang="tr-TR" sz="1200" b="1" kern="1200" baseline="0" dirty="0" smtClean="0">
                <a:solidFill>
                  <a:schemeClr val="tx1"/>
                </a:solidFill>
                <a:effectLst/>
                <a:latin typeface="+mn-lt"/>
                <a:ea typeface="+mn-ea"/>
                <a:cs typeface="+mn-cs"/>
              </a:rPr>
              <a:t> denetim yönetmeliği</a:t>
            </a:r>
            <a:endParaRPr lang="tr-TR" sz="1200" b="1"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Madde 22- </a:t>
            </a:r>
          </a:p>
          <a:p>
            <a:pPr marL="0" marR="0" indent="0" algn="l" defTabSz="914400" rtl="0" eaLnBrk="1" fontAlgn="auto" latinLnBrk="0" hangingPunct="1">
              <a:lnSpc>
                <a:spcPct val="100000"/>
              </a:lnSpc>
              <a:spcBef>
                <a:spcPts val="0"/>
              </a:spcBef>
              <a:spcAft>
                <a:spcPts val="0"/>
              </a:spcAft>
              <a:buClrTx/>
              <a:buSzTx/>
              <a:buFontTx/>
              <a:buNone/>
              <a:tabLst/>
              <a:defRPr/>
            </a:pPr>
            <a:r>
              <a:rPr lang="tr-TR" sz="1200" kern="1200" dirty="0" smtClean="0">
                <a:solidFill>
                  <a:schemeClr val="tx1"/>
                </a:solidFill>
                <a:effectLst/>
                <a:latin typeface="+mn-lt"/>
                <a:ea typeface="+mn-ea"/>
                <a:cs typeface="+mn-cs"/>
              </a:rPr>
              <a:t>Esasta bağımsızlık; </a:t>
            </a:r>
            <a:r>
              <a:rPr lang="tr-TR" sz="1200" b="1" kern="1200" dirty="0" smtClean="0">
                <a:solidFill>
                  <a:schemeClr val="tx1"/>
                </a:solidFill>
                <a:effectLst/>
                <a:latin typeface="+mn-lt"/>
                <a:ea typeface="+mn-ea"/>
                <a:cs typeface="+mn-cs"/>
              </a:rPr>
              <a:t>denetçinin dürüstlük, tarafsızlık ve mesleki şüphecilik </a:t>
            </a:r>
            <a:r>
              <a:rPr lang="tr-TR" sz="1200" kern="1200" dirty="0" smtClean="0">
                <a:solidFill>
                  <a:schemeClr val="tx1"/>
                </a:solidFill>
                <a:effectLst/>
                <a:latin typeface="+mn-lt"/>
                <a:ea typeface="+mn-ea"/>
                <a:cs typeface="+mn-cs"/>
              </a:rPr>
              <a:t>içinde hareket etmesini </a:t>
            </a:r>
            <a:r>
              <a:rPr lang="tr-TR" sz="1200" kern="1200" dirty="0" err="1" smtClean="0">
                <a:solidFill>
                  <a:schemeClr val="tx1"/>
                </a:solidFill>
                <a:effectLst/>
                <a:latin typeface="+mn-lt"/>
                <a:ea typeface="+mn-ea"/>
                <a:cs typeface="+mn-cs"/>
              </a:rPr>
              <a:t>teminen</a:t>
            </a:r>
            <a:r>
              <a:rPr lang="tr-TR" sz="1200" kern="1200" dirty="0" smtClean="0">
                <a:solidFill>
                  <a:schemeClr val="tx1"/>
                </a:solidFill>
                <a:effectLst/>
                <a:latin typeface="+mn-lt"/>
                <a:ea typeface="+mn-ea"/>
                <a:cs typeface="+mn-cs"/>
              </a:rPr>
              <a:t>, mesleki muhakemesini olumsuz etkileyebilecek tesirlerden ari olarak </a:t>
            </a:r>
            <a:r>
              <a:rPr lang="tr-TR" sz="1200" b="1" u="sng" kern="1200" dirty="0" smtClean="0">
                <a:solidFill>
                  <a:schemeClr val="tx1"/>
                </a:solidFill>
                <a:effectLst/>
                <a:latin typeface="+mn-lt"/>
                <a:ea typeface="+mn-ea"/>
                <a:cs typeface="+mn-cs"/>
              </a:rPr>
              <a:t>görüş açıklamasıdır.</a:t>
            </a:r>
          </a:p>
          <a:p>
            <a:pPr marL="0" marR="0" indent="0" algn="l" defTabSz="914400" rtl="0" eaLnBrk="1" fontAlgn="auto" latinLnBrk="0" hangingPunct="1">
              <a:lnSpc>
                <a:spcPct val="100000"/>
              </a:lnSpc>
              <a:spcBef>
                <a:spcPts val="0"/>
              </a:spcBef>
              <a:spcAft>
                <a:spcPts val="0"/>
              </a:spcAft>
              <a:buClrTx/>
              <a:buSzTx/>
              <a:buFontTx/>
              <a:buNone/>
              <a:tabLst/>
              <a:defRPr/>
            </a:pPr>
            <a:endParaRPr lang="tr-T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tr-TR" sz="1200" b="1" kern="1200" dirty="0" smtClean="0">
                <a:solidFill>
                  <a:schemeClr val="tx1"/>
                </a:solidFill>
                <a:effectLst/>
                <a:latin typeface="+mn-lt"/>
                <a:ea typeface="+mn-ea"/>
                <a:cs typeface="+mn-cs"/>
              </a:rPr>
              <a:t>Şekilde bağımsızlık</a:t>
            </a:r>
            <a:r>
              <a:rPr lang="tr-TR" sz="1200" kern="1200" dirty="0" smtClean="0">
                <a:solidFill>
                  <a:schemeClr val="tx1"/>
                </a:solidFill>
                <a:effectLst/>
                <a:latin typeface="+mn-lt"/>
                <a:ea typeface="+mn-ea"/>
                <a:cs typeface="+mn-cs"/>
              </a:rPr>
              <a:t>; denetim kuruluşunun, denetçinin veya bir denetim ekibi üyesinin; konuya ilişkin tüm durum ve şartları değerlendiren makul ve bilgi sahibi üçüncü kişilerde, </a:t>
            </a:r>
            <a:r>
              <a:rPr lang="tr-TR" sz="1200" b="1" kern="1200" dirty="0" smtClean="0">
                <a:solidFill>
                  <a:schemeClr val="tx1"/>
                </a:solidFill>
                <a:effectLst/>
                <a:latin typeface="+mn-lt"/>
                <a:ea typeface="+mn-ea"/>
                <a:cs typeface="+mn-cs"/>
              </a:rPr>
              <a:t>dürüstlük, tarafsızlık ve mesleki şüphecilikten </a:t>
            </a:r>
            <a:r>
              <a:rPr lang="tr-TR" sz="1200" kern="1200" dirty="0" smtClean="0">
                <a:solidFill>
                  <a:schemeClr val="tx1"/>
                </a:solidFill>
                <a:effectLst/>
                <a:latin typeface="+mn-lt"/>
                <a:ea typeface="+mn-ea"/>
                <a:cs typeface="+mn-cs"/>
              </a:rPr>
              <a:t>ödün verdiği intibaını oluşturabilecek </a:t>
            </a:r>
            <a:r>
              <a:rPr lang="tr-TR" sz="1200" b="1" u="sng" kern="1200" dirty="0" smtClean="0">
                <a:solidFill>
                  <a:schemeClr val="tx1"/>
                </a:solidFill>
                <a:effectLst/>
                <a:latin typeface="+mn-lt"/>
                <a:ea typeface="+mn-ea"/>
                <a:cs typeface="+mn-cs"/>
              </a:rPr>
              <a:t>durum ve davranışlardan sakınmasıdır</a:t>
            </a:r>
            <a:r>
              <a:rPr lang="tr-TR" sz="1200" kern="1200" dirty="0" smtClean="0">
                <a:solidFill>
                  <a:schemeClr val="tx1"/>
                </a:solidFill>
                <a:effectLst/>
                <a:latin typeface="+mn-lt"/>
                <a:ea typeface="+mn-ea"/>
                <a:cs typeface="+mn-cs"/>
              </a:rPr>
              <a:t>.</a:t>
            </a:r>
          </a:p>
          <a:p>
            <a:endParaRPr lang="tr-TR" dirty="0"/>
          </a:p>
        </p:txBody>
      </p:sp>
      <p:sp>
        <p:nvSpPr>
          <p:cNvPr id="4" name="Slayt Numarası Yer Tutucusu 3"/>
          <p:cNvSpPr>
            <a:spLocks noGrp="1"/>
          </p:cNvSpPr>
          <p:nvPr>
            <p:ph type="sldNum" sz="quarter" idx="10"/>
          </p:nvPr>
        </p:nvSpPr>
        <p:spPr/>
        <p:txBody>
          <a:bodyPr/>
          <a:lstStyle/>
          <a:p>
            <a:fld id="{AA62708E-7F23-4BE2-AFC8-886450DC9CED}" type="slidenum">
              <a:rPr lang="tr-TR" smtClean="0"/>
              <a:pPr/>
              <a:t>20</a:t>
            </a:fld>
            <a:endParaRPr lang="tr-TR"/>
          </a:p>
        </p:txBody>
      </p:sp>
    </p:spTree>
    <p:extLst>
      <p:ext uri="{BB962C8B-B14F-4D97-AF65-F5344CB8AC3E}">
        <p14:creationId xmlns:p14="http://schemas.microsoft.com/office/powerpoint/2010/main" val="38842971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0" name="9 Dik Üçgen"/>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Başlık"/>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grpSp>
        <p:nvGrpSpPr>
          <p:cNvPr id="2" name="1 Grup"/>
          <p:cNvGrpSpPr/>
          <p:nvPr/>
        </p:nvGrpSpPr>
        <p:grpSpPr>
          <a:xfrm>
            <a:off x="-3765" y="4953000"/>
            <a:ext cx="9147765" cy="1912088"/>
            <a:chOff x="-3765" y="4832896"/>
            <a:chExt cx="9147765" cy="2032192"/>
          </a:xfrm>
        </p:grpSpPr>
        <p:sp>
          <p:nvSpPr>
            <p:cNvPr id="7" name="6 Serbest Form"/>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Serbest Form"/>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Serbest Form"/>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Düz Bağlayıcı"/>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Veri Yer Tutucusu"/>
          <p:cNvSpPr>
            <a:spLocks noGrp="1"/>
          </p:cNvSpPr>
          <p:nvPr>
            <p:ph type="dt" sz="half" idx="10"/>
          </p:nvPr>
        </p:nvSpPr>
        <p:spPr/>
        <p:txBody>
          <a:bodyPr/>
          <a:lstStyle>
            <a:lvl1pPr>
              <a:defRPr>
                <a:solidFill>
                  <a:srgbClr val="FFFFFF"/>
                </a:solidFill>
              </a:defRPr>
            </a:lvl1pPr>
            <a:extLst/>
          </a:lstStyle>
          <a:p>
            <a:fld id="{076B9B1D-2C8C-40EA-BE84-97BC718B2E16}" type="datetime1">
              <a:rPr lang="tr-TR" smtClean="0"/>
              <a:pPr/>
              <a:t>4.10.2018</a:t>
            </a:fld>
            <a:endParaRPr lang="tr-TR"/>
          </a:p>
        </p:txBody>
      </p:sp>
      <p:sp>
        <p:nvSpPr>
          <p:cNvPr id="19" name="18 Altbilgi Yer Tutucusu"/>
          <p:cNvSpPr>
            <a:spLocks noGrp="1"/>
          </p:cNvSpPr>
          <p:nvPr>
            <p:ph type="ftr" sz="quarter" idx="11"/>
          </p:nvPr>
        </p:nvSpPr>
        <p:spPr/>
        <p:txBody>
          <a:bodyPr/>
          <a:lstStyle>
            <a:lvl1pPr>
              <a:defRPr>
                <a:solidFill>
                  <a:schemeClr val="accent1">
                    <a:tint val="20000"/>
                  </a:schemeClr>
                </a:solidFill>
              </a:defRPr>
            </a:lvl1pPr>
            <a:extLst/>
          </a:lstStyle>
          <a:p>
            <a:r>
              <a:rPr lang="tr-TR" smtClean="0"/>
              <a:t>XX.TÜRKİYE MUHASEBE KONGRESİ    5 EKİM 2018</a:t>
            </a:r>
            <a:endParaRPr lang="tr-TR"/>
          </a:p>
        </p:txBody>
      </p:sp>
      <p:sp>
        <p:nvSpPr>
          <p:cNvPr id="27" name="26 Slayt Numarası Yer Tutucusu"/>
          <p:cNvSpPr>
            <a:spLocks noGrp="1"/>
          </p:cNvSpPr>
          <p:nvPr>
            <p:ph type="sldNum" sz="quarter" idx="12"/>
          </p:nvPr>
        </p:nvSpPr>
        <p:spPr/>
        <p:txBody>
          <a:bodyPr/>
          <a:lstStyle>
            <a:lvl1pPr>
              <a:defRPr>
                <a:solidFill>
                  <a:srgbClr val="FFFFFF"/>
                </a:solidFill>
              </a:defRPr>
            </a:lvl1pPr>
            <a:extLst/>
          </a:lstStyle>
          <a:p>
            <a:fld id="{EE3E683C-F7C5-4FBE-A969-6E616FF88F13}"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1481329"/>
            <a:ext cx="8229600" cy="438607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EF8F213-2468-497E-9BCC-4FF1DB4D7625}" type="datetime1">
              <a:rPr lang="tr-TR" smtClean="0"/>
              <a:pPr/>
              <a:t>4.10.2018</a:t>
            </a:fld>
            <a:endParaRPr lang="tr-TR"/>
          </a:p>
        </p:txBody>
      </p:sp>
      <p:sp>
        <p:nvSpPr>
          <p:cNvPr id="5" name="4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6" name="5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44013" y="274640"/>
            <a:ext cx="1777470" cy="5592761"/>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41"/>
            <a:ext cx="6324600" cy="5592760"/>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C3C063B-2117-406C-8030-B646916BCE9A}" type="datetime1">
              <a:rPr lang="tr-TR" smtClean="0"/>
              <a:pPr/>
              <a:t>4.10.2018</a:t>
            </a:fld>
            <a:endParaRPr lang="tr-TR"/>
          </a:p>
        </p:txBody>
      </p:sp>
      <p:sp>
        <p:nvSpPr>
          <p:cNvPr id="5" name="4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6" name="5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A838FDD5-B6DC-47B4-89DC-16BB68ACA6DE}" type="datetime1">
              <a:rPr lang="tr-TR" smtClean="0"/>
              <a:pPr/>
              <a:t>4.10.2018</a:t>
            </a:fld>
            <a:endParaRPr lang="tr-TR"/>
          </a:p>
        </p:txBody>
      </p:sp>
      <p:sp>
        <p:nvSpPr>
          <p:cNvPr id="5" name="4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6" name="5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
        <p:nvSpPr>
          <p:cNvPr id="7" name="6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569940AA-CD93-4968-8FC8-ED1EEE6EA23B}" type="datetime1">
              <a:rPr lang="tr-TR" smtClean="0"/>
              <a:pPr/>
              <a:t>4.10.2018</a:t>
            </a:fld>
            <a:endParaRPr lang="tr-TR"/>
          </a:p>
        </p:txBody>
      </p:sp>
      <p:sp>
        <p:nvSpPr>
          <p:cNvPr id="5" name="4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6" name="5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
        <p:nvSpPr>
          <p:cNvPr id="7" name="6 Köşeli Çift Ayraç"/>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Köşeli Çift Ayraç"/>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2">
        <a:schemeClr val="bg1"/>
      </p:bgRef>
    </p:bg>
    <p:spTree>
      <p:nvGrpSpPr>
        <p:cNvPr id="1" name=""/>
        <p:cNvGrpSpPr/>
        <p:nvPr/>
      </p:nvGrpSpPr>
      <p:grpSpPr>
        <a:xfrm>
          <a:off x="0" y="0"/>
          <a:ext cx="0" cy="0"/>
          <a:chOff x="0" y="0"/>
          <a:chExt cx="0" cy="0"/>
        </a:xfrm>
      </p:grpSpPr>
      <p:sp>
        <p:nvSpPr>
          <p:cNvPr id="3" name="2 İçerik Yer Tutucusu"/>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4AE09ECB-0FA7-4B07-978F-FD7519DFFA14}" type="datetime1">
              <a:rPr lang="tr-TR" smtClean="0"/>
              <a:pPr/>
              <a:t>4.10.2018</a:t>
            </a:fld>
            <a:endParaRPr lang="tr-TR"/>
          </a:p>
        </p:txBody>
      </p:sp>
      <p:sp>
        <p:nvSpPr>
          <p:cNvPr id="6" name="5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7" name="6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
        <p:nvSpPr>
          <p:cNvPr id="8" name="7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CF97B022-93E8-4F2C-B60D-F0A1C72B9F2B}" type="datetime1">
              <a:rPr lang="tr-TR" smtClean="0"/>
              <a:pPr/>
              <a:t>4.10.2018</a:t>
            </a:fld>
            <a:endParaRPr lang="tr-TR"/>
          </a:p>
        </p:txBody>
      </p:sp>
      <p:sp>
        <p:nvSpPr>
          <p:cNvPr id="8" name="7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9" name="8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bg>
      <p:bgRef idx="1002">
        <a:schemeClr val="bg1"/>
      </p:bgRef>
    </p:bg>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extLst/>
          </a:lstStyle>
          <a:p>
            <a:fld id="{C0B1D6A6-9AC9-4954-A2FC-FA86C3C38B8E}" type="datetime1">
              <a:rPr lang="tr-TR" smtClean="0"/>
              <a:pPr/>
              <a:t>4.10.2018</a:t>
            </a:fld>
            <a:endParaRPr lang="tr-TR"/>
          </a:p>
        </p:txBody>
      </p:sp>
      <p:sp>
        <p:nvSpPr>
          <p:cNvPr id="4" name="3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5" name="4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
        <p:nvSpPr>
          <p:cNvPr id="6" name="5 Başlık"/>
          <p:cNvSpPr>
            <a:spLocks noGrp="1"/>
          </p:cNvSpPr>
          <p:nvPr>
            <p:ph type="title"/>
          </p:nvPr>
        </p:nvSpPr>
        <p:spPr/>
        <p:txBody>
          <a:bodyPr rtlCol="0"/>
          <a:lstStyle>
            <a:extLst/>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extLst/>
          </a:lstStyle>
          <a:p>
            <a:fld id="{7F710921-594C-4912-A32F-794B948A4E93}" type="datetime1">
              <a:rPr lang="tr-TR" smtClean="0"/>
              <a:pPr/>
              <a:t>4.10.2018</a:t>
            </a:fld>
            <a:endParaRPr lang="tr-TR"/>
          </a:p>
        </p:txBody>
      </p:sp>
      <p:sp>
        <p:nvSpPr>
          <p:cNvPr id="3" name="2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4" name="3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3">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a:xfrm>
            <a:off x="6727032" y="6407944"/>
            <a:ext cx="1920240" cy="365760"/>
          </a:xfrm>
        </p:spPr>
        <p:txBody>
          <a:bodyPr/>
          <a:lstStyle>
            <a:extLst/>
          </a:lstStyle>
          <a:p>
            <a:fld id="{F6C9BF6C-1F60-42F0-9028-A98B76FCF44E}" type="datetime1">
              <a:rPr lang="tr-TR" smtClean="0"/>
              <a:pPr/>
              <a:t>4.10.2018</a:t>
            </a:fld>
            <a:endParaRPr lang="tr-TR"/>
          </a:p>
        </p:txBody>
      </p:sp>
      <p:sp>
        <p:nvSpPr>
          <p:cNvPr id="6" name="5 Altbilgi Yer Tutucusu"/>
          <p:cNvSpPr>
            <a:spLocks noGrp="1"/>
          </p:cNvSpPr>
          <p:nvPr>
            <p:ph type="ftr" sz="quarter" idx="11"/>
          </p:nvPr>
        </p:nvSpPr>
        <p:spPr/>
        <p:txBody>
          <a:bodyPr/>
          <a:lstStyle>
            <a:extLst/>
          </a:lstStyle>
          <a:p>
            <a:r>
              <a:rPr lang="tr-TR" smtClean="0"/>
              <a:t>XX.TÜRKİYE MUHASEBE KONGRESİ    5 EKİM 2018</a:t>
            </a:r>
            <a:endParaRPr lang="tr-TR"/>
          </a:p>
        </p:txBody>
      </p:sp>
      <p:sp>
        <p:nvSpPr>
          <p:cNvPr id="7" name="6 Slayt Numarası Yer Tutucusu"/>
          <p:cNvSpPr>
            <a:spLocks noGrp="1"/>
          </p:cNvSpPr>
          <p:nvPr>
            <p:ph type="sldNum" sz="quarter" idx="12"/>
          </p:nvPr>
        </p:nvSpPr>
        <p:spPr/>
        <p:txBody>
          <a:bodyPr/>
          <a:lstStyle>
            <a:extLst/>
          </a:lstStyle>
          <a:p>
            <a:fld id="{EE3E683C-F7C5-4FBE-A969-6E616FF88F13}"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4" name="3 Metin Yer Tutucusu"/>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
        <p:nvSpPr>
          <p:cNvPr id="3" name="2 Resim Yer Tutucusu"/>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tr-TR" smtClean="0"/>
              <a:t>Resim eklemek için simgeyi tıklatın</a:t>
            </a:r>
            <a:endParaRPr kumimoji="0" lang="en-US" dirty="0"/>
          </a:p>
        </p:txBody>
      </p:sp>
      <p:sp>
        <p:nvSpPr>
          <p:cNvPr id="5" name="4 Veri Yer Tutucusu"/>
          <p:cNvSpPr>
            <a:spLocks noGrp="1"/>
          </p:cNvSpPr>
          <p:nvPr>
            <p:ph type="dt" sz="half" idx="10"/>
          </p:nvPr>
        </p:nvSpPr>
        <p:spPr/>
        <p:txBody>
          <a:bodyPr/>
          <a:lstStyle>
            <a:lvl1pPr>
              <a:defRPr>
                <a:solidFill>
                  <a:schemeClr val="tx1"/>
                </a:solidFill>
              </a:defRPr>
            </a:lvl1pPr>
            <a:extLst/>
          </a:lstStyle>
          <a:p>
            <a:fld id="{410BA82E-D0F3-4A13-88ED-6AE4B9D04C1B}" type="datetime1">
              <a:rPr lang="tr-TR" smtClean="0"/>
              <a:pPr/>
              <a:t>4.10.2018</a:t>
            </a:fld>
            <a:endParaRPr lang="tr-TR"/>
          </a:p>
        </p:txBody>
      </p:sp>
      <p:sp>
        <p:nvSpPr>
          <p:cNvPr id="6" name="5 Altbilgi Yer Tutucusu"/>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tr-TR" smtClean="0"/>
              <a:t>XX.TÜRKİYE MUHASEBE KONGRESİ    5 EKİM 2018</a:t>
            </a:r>
            <a:endParaRPr lang="tr-TR"/>
          </a:p>
        </p:txBody>
      </p:sp>
      <p:sp>
        <p:nvSpPr>
          <p:cNvPr id="7" name="6 Slayt Numarası Yer Tutucusu"/>
          <p:cNvSpPr>
            <a:spLocks noGrp="1"/>
          </p:cNvSpPr>
          <p:nvPr>
            <p:ph type="sldNum" sz="quarter" idx="12"/>
          </p:nvPr>
        </p:nvSpPr>
        <p:spPr/>
        <p:txBody>
          <a:bodyPr/>
          <a:lstStyle>
            <a:lvl1pPr>
              <a:defRPr>
                <a:solidFill>
                  <a:schemeClr val="tx1"/>
                </a:solidFill>
              </a:defRPr>
            </a:lvl1pPr>
            <a:extLst/>
          </a:lstStyle>
          <a:p>
            <a:fld id="{EE3E683C-F7C5-4FBE-A969-6E616FF88F13}" type="slidenum">
              <a:rPr lang="tr-TR" smtClean="0"/>
              <a:pPr/>
              <a:t>‹#›</a:t>
            </a:fld>
            <a:endParaRPr lang="tr-TR"/>
          </a:p>
        </p:txBody>
      </p:sp>
      <p:sp>
        <p:nvSpPr>
          <p:cNvPr id="2" name="1 Başlık"/>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tr-TR" smtClean="0"/>
              <a:t>Asıl başlık stili için tıklatın</a:t>
            </a:r>
            <a:endParaRPr kumimoji="0" lang="en-US"/>
          </a:p>
        </p:txBody>
      </p:sp>
      <p:sp>
        <p:nvSpPr>
          <p:cNvPr id="8" name="7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Dik Üçgen"/>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Köşeli Çift Ayraç"/>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Köşeli Çift Ayraç"/>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Serbest Form"/>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Serbest Form"/>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Dik Üçgen"/>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Düz Bağlayıcı"/>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Başlık Yer Tutucusu"/>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A24919B-3279-491E-90AB-BCD8F847B3DA}" type="datetime1">
              <a:rPr lang="tr-TR" smtClean="0"/>
              <a:pPr/>
              <a:t>4.10.2018</a:t>
            </a:fld>
            <a:endParaRPr lang="tr-TR"/>
          </a:p>
        </p:txBody>
      </p:sp>
      <p:sp>
        <p:nvSpPr>
          <p:cNvPr id="22" name="21 Altbilgi Yer Tutucusu"/>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tr-TR" smtClean="0"/>
              <a:t>XX.TÜRKİYE MUHASEBE KONGRESİ    5 EKİM 2018</a:t>
            </a:r>
            <a:endParaRPr lang="tr-TR"/>
          </a:p>
        </p:txBody>
      </p:sp>
      <p:sp>
        <p:nvSpPr>
          <p:cNvPr id="18" name="17 Slayt Numarası Yer Tutucusu"/>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E3E683C-F7C5-4FBE-A969-6E616FF88F13}"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1412777"/>
            <a:ext cx="7772400" cy="2187674"/>
          </a:xfrm>
        </p:spPr>
        <p:txBody>
          <a:bodyPr>
            <a:normAutofit fontScale="90000"/>
          </a:bodyPr>
          <a:lstStyle/>
          <a:p>
            <a:r>
              <a:rPr lang="tr-TR" sz="3200" dirty="0" smtClean="0">
                <a:latin typeface="Times New Roman" pitchFamily="18" charset="0"/>
                <a:cs typeface="Times New Roman" pitchFamily="18" charset="0"/>
              </a:rPr>
              <a:t>Kalite Güvence Mekanizması Olarak Şeffaflık Raporları: Türkiye’deki Bağımsız Denetim Kuruluşlarına Yönelik Bir Araştırma</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sp>
        <p:nvSpPr>
          <p:cNvPr id="3" name="2 Alt Başlık"/>
          <p:cNvSpPr>
            <a:spLocks noGrp="1"/>
          </p:cNvSpPr>
          <p:nvPr>
            <p:ph type="subTitle" idx="1"/>
          </p:nvPr>
        </p:nvSpPr>
        <p:spPr>
          <a:xfrm>
            <a:off x="685800" y="3702873"/>
            <a:ext cx="7772400" cy="1598335"/>
          </a:xfrm>
        </p:spPr>
        <p:txBody>
          <a:bodyPr>
            <a:normAutofit/>
          </a:bodyPr>
          <a:lstStyle/>
          <a:p>
            <a:pPr algn="r"/>
            <a:r>
              <a:rPr lang="tr-TR" sz="2000" b="1" dirty="0" smtClean="0">
                <a:latin typeface="Times New Roman" pitchFamily="18" charset="0"/>
                <a:cs typeface="Times New Roman" pitchFamily="18" charset="0"/>
              </a:rPr>
              <a:t>Duygu ANIL KESKİN </a:t>
            </a:r>
            <a:endParaRPr lang="tr-TR" sz="2000" dirty="0" smtClean="0">
              <a:latin typeface="Times New Roman" pitchFamily="18" charset="0"/>
              <a:cs typeface="Times New Roman" pitchFamily="18" charset="0"/>
            </a:endParaRPr>
          </a:p>
          <a:p>
            <a:pPr algn="r"/>
            <a:r>
              <a:rPr lang="tr-TR" sz="2000" i="1" dirty="0" smtClean="0">
                <a:latin typeface="Times New Roman" pitchFamily="18" charset="0"/>
                <a:cs typeface="Times New Roman" pitchFamily="18" charset="0"/>
              </a:rPr>
              <a:t>                  		</a:t>
            </a:r>
            <a:r>
              <a:rPr lang="tr-TR" sz="2000" b="1" dirty="0" err="1" smtClean="0">
                <a:latin typeface="Times New Roman" pitchFamily="18" charset="0"/>
                <a:cs typeface="Times New Roman" pitchFamily="18" charset="0"/>
              </a:rPr>
              <a:t>Ebubekir</a:t>
            </a:r>
            <a:r>
              <a:rPr lang="tr-TR" sz="2000" b="1" dirty="0" smtClean="0">
                <a:latin typeface="Times New Roman" pitchFamily="18" charset="0"/>
                <a:cs typeface="Times New Roman" pitchFamily="18" charset="0"/>
              </a:rPr>
              <a:t> </a:t>
            </a:r>
            <a:r>
              <a:rPr lang="tr-TR" sz="2000" b="1" dirty="0">
                <a:latin typeface="Times New Roman" pitchFamily="18" charset="0"/>
                <a:cs typeface="Times New Roman" pitchFamily="18" charset="0"/>
              </a:rPr>
              <a:t>MOLLAAHMETOĞLU</a:t>
            </a:r>
          </a:p>
          <a:p>
            <a:pPr algn="r"/>
            <a:r>
              <a:rPr lang="tr-TR" sz="2000" b="1" dirty="0" smtClean="0">
                <a:latin typeface="Times New Roman" pitchFamily="18" charset="0"/>
                <a:cs typeface="Times New Roman" pitchFamily="18" charset="0"/>
              </a:rPr>
              <a:t>Güneri GÖZÜAÇIK</a:t>
            </a:r>
            <a:endParaRPr lang="tr-TR" sz="2000" dirty="0">
              <a:latin typeface="Times New Roman" pitchFamily="18" charset="0"/>
              <a:cs typeface="Times New Roman" pitchFamily="18" charset="0"/>
            </a:endParaRPr>
          </a:p>
        </p:txBody>
      </p:sp>
      <p:sp>
        <p:nvSpPr>
          <p:cNvPr id="4" name="3 Altbilgi Yer Tutucusu"/>
          <p:cNvSpPr>
            <a:spLocks noGrp="1"/>
          </p:cNvSpPr>
          <p:nvPr>
            <p:ph type="ftr" sz="quarter" idx="11"/>
          </p:nvPr>
        </p:nvSpPr>
        <p:spPr>
          <a:xfrm>
            <a:off x="2267744" y="6356350"/>
            <a:ext cx="4824536" cy="365125"/>
          </a:xfrm>
        </p:spPr>
        <p:txBody>
          <a:bodyPr/>
          <a:lstStyle/>
          <a:p>
            <a:r>
              <a:rPr lang="tr-TR" dirty="0" smtClean="0"/>
              <a:t>XX.TÜRKİYE MUHASEBE KONGRESİ    5 EKİM 2018</a:t>
            </a:r>
            <a:endParaRPr 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p:txBody>
          <a:bodyPr>
            <a:normAutofit/>
          </a:bodyPr>
          <a:lstStyle/>
          <a:p>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Bildiriminin yapılıp yapılmadığının kontrolü</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Bildirimin zamanında yapılıp yapılmadığının kontrolü</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Raporun denetim kuruluşunun internet sitesinde yayımlanıp yayımlanmadığının kontrolü</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Raporun belirlenen asgari bilgileri içerip içermediğinin kontrolü </a:t>
            </a:r>
          </a:p>
          <a:p>
            <a:endParaRPr lang="tr-TR" dirty="0"/>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r>
              <a:rPr lang="tr-TR" sz="2500" dirty="0" smtClean="0">
                <a:latin typeface="Times New Roman" pitchFamily="18" charset="0"/>
                <a:cs typeface="Times New Roman" pitchFamily="18" charset="0"/>
              </a:rPr>
              <a:t>Şeffaflık Raporlaması İle İlgili </a:t>
            </a:r>
            <a:r>
              <a:rPr lang="tr-TR" sz="2500" dirty="0" err="1" smtClean="0">
                <a:latin typeface="Times New Roman" pitchFamily="18" charset="0"/>
                <a:cs typeface="Times New Roman" pitchFamily="18" charset="0"/>
              </a:rPr>
              <a:t>KGK’nın</a:t>
            </a:r>
            <a:r>
              <a:rPr lang="tr-TR" sz="2500" dirty="0" smtClean="0">
                <a:latin typeface="Times New Roman" pitchFamily="18" charset="0"/>
                <a:cs typeface="Times New Roman" pitchFamily="18" charset="0"/>
              </a:rPr>
              <a:t> Gözetimi</a:t>
            </a:r>
            <a:endParaRPr lang="tr-TR"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22376" y="548680"/>
            <a:ext cx="7772400" cy="1828800"/>
          </a:xfrm>
        </p:spPr>
        <p:txBody>
          <a:bodyPr>
            <a:normAutofit/>
          </a:bodyPr>
          <a:lstStyle/>
          <a:p>
            <a:r>
              <a:rPr lang="tr-TR" sz="2900" dirty="0">
                <a:latin typeface="Times New Roman" pitchFamily="18" charset="0"/>
                <a:cs typeface="Times New Roman" pitchFamily="18" charset="0"/>
              </a:rPr>
              <a:t>Kalite Güvence Mekanizması Olarak Şeffaflık Raporları: Türkiye’deki Bağımsız Denetim Kuruluşlarına Yönelik Bir </a:t>
            </a:r>
            <a:r>
              <a:rPr lang="tr-TR" sz="2900" dirty="0" smtClean="0">
                <a:latin typeface="Times New Roman" pitchFamily="18" charset="0"/>
                <a:cs typeface="Times New Roman" pitchFamily="18" charset="0"/>
              </a:rPr>
              <a:t>Araştırma</a:t>
            </a:r>
            <a:endParaRPr lang="tr-TR" sz="2900" dirty="0"/>
          </a:p>
        </p:txBody>
      </p:sp>
      <p:sp>
        <p:nvSpPr>
          <p:cNvPr id="3" name="Metin Yer Tutucusu 2"/>
          <p:cNvSpPr>
            <a:spLocks noGrp="1"/>
          </p:cNvSpPr>
          <p:nvPr>
            <p:ph type="body" idx="1"/>
          </p:nvPr>
        </p:nvSpPr>
        <p:spPr>
          <a:xfrm>
            <a:off x="4067944" y="2852936"/>
            <a:ext cx="4824536" cy="1454888"/>
          </a:xfrm>
        </p:spPr>
        <p:txBody>
          <a:bodyPr>
            <a:normAutofit/>
          </a:bodyPr>
          <a:lstStyle/>
          <a:p>
            <a:pPr algn="just"/>
            <a:r>
              <a:rPr lang="tr-TR" sz="3000" b="1" dirty="0" smtClean="0">
                <a:latin typeface="Times New Roman" panose="02020603050405020304" pitchFamily="18" charset="0"/>
                <a:cs typeface="Times New Roman" panose="02020603050405020304" pitchFamily="18" charset="0"/>
              </a:rPr>
              <a:t>LİTERATÜR TARAMASI</a:t>
            </a:r>
            <a:endParaRPr lang="tr-TR" sz="3000" b="1"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dirty="0" smtClean="0"/>
              <a:t>XX.TÜRKİYE MUHASEBE KONGRESİ    5 EKİM 2018</a:t>
            </a:r>
            <a:endParaRPr lang="tr-TR" dirty="0"/>
          </a:p>
        </p:txBody>
      </p:sp>
    </p:spTree>
    <p:extLst>
      <p:ext uri="{BB962C8B-B14F-4D97-AF65-F5344CB8AC3E}">
        <p14:creationId xmlns:p14="http://schemas.microsoft.com/office/powerpoint/2010/main" val="32341764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p:txBody>
          <a:bodyPr>
            <a:normAutofit fontScale="92500" lnSpcReduction="10000"/>
          </a:bodyPr>
          <a:lstStyle/>
          <a:p>
            <a:pPr algn="just"/>
            <a:r>
              <a:rPr lang="tr-TR" sz="2000" dirty="0" smtClean="0">
                <a:latin typeface="Times New Roman" pitchFamily="18" charset="0"/>
                <a:cs typeface="Times New Roman" pitchFamily="18" charset="0"/>
              </a:rPr>
              <a:t>Avustralya'da faaliyet gösteren 21 denetim firmasına ilişkin 2013 yılında ilk kez yayınlanan şeffaflık raporlarını incelenmiştir. Çalışmada raporlarda minimum açıklama gereksiniminin sağlandığı ve denetim kalitesini etkileyecek farklılıkların olduğu </a:t>
            </a:r>
            <a:r>
              <a:rPr lang="tr-TR" sz="2000" dirty="0">
                <a:latin typeface="Times New Roman" pitchFamily="18" charset="0"/>
                <a:cs typeface="Times New Roman" pitchFamily="18" charset="0"/>
              </a:rPr>
              <a:t>sonucuna varılmıştır (Fu </a:t>
            </a:r>
            <a:r>
              <a:rPr lang="tr-TR" sz="2000" dirty="0" err="1" smtClean="0">
                <a:latin typeface="Times New Roman" pitchFamily="18" charset="0"/>
                <a:cs typeface="Times New Roman" pitchFamily="18" charset="0"/>
              </a:rPr>
              <a:t>vd</a:t>
            </a:r>
            <a:r>
              <a:rPr lang="tr-TR" sz="2000" dirty="0">
                <a:latin typeface="Times New Roman" pitchFamily="18" charset="0"/>
                <a:cs typeface="Times New Roman" pitchFamily="18" charset="0"/>
              </a:rPr>
              <a:t>,</a:t>
            </a:r>
            <a:r>
              <a:rPr lang="tr-TR" sz="2000" dirty="0" smtClean="0">
                <a:latin typeface="Times New Roman" pitchFamily="18" charset="0"/>
                <a:cs typeface="Times New Roman" pitchFamily="18" charset="0"/>
              </a:rPr>
              <a:t> 2015)</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Şeffaflık raporlarının denetçi bağımsızlığı üzerine etkisinin araştırıldığı araştırmada; denetçiler şeffaflık raporunu müşterilerle iletişim kurmak için bir araç olarak görmemekte aksine, yerine getirilmesi gereken bir yükümlülük olarak görmektedir (</a:t>
            </a:r>
            <a:r>
              <a:rPr lang="tr-TR" sz="2000" dirty="0" err="1" smtClean="0">
                <a:latin typeface="Times New Roman" pitchFamily="18" charset="0"/>
                <a:cs typeface="Times New Roman" pitchFamily="18" charset="0"/>
              </a:rPr>
              <a:t>Pott</a:t>
            </a:r>
            <a:r>
              <a:rPr lang="tr-TR" sz="2000" dirty="0" smtClean="0">
                <a:latin typeface="Times New Roman" pitchFamily="18" charset="0"/>
                <a:cs typeface="Times New Roman" pitchFamily="18" charset="0"/>
              </a:rPr>
              <a:t>, 2008)</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Dört büyük bağımsız denetim firması ve diğer bağımsız denetim firmalarının şeffaflık raporlarını karşılaştırılmış ve Türkiye’de bağımsız denetimin İstanbul başta olmak üzere büyük şehirlerde kümelendiği ve denetimlerin çoğunluğunun dört büyük denetim firmasınca yapıldığı bilgisine ulaşılmıştır (Erdoğan </a:t>
            </a:r>
            <a:r>
              <a:rPr lang="tr-TR" sz="2000" dirty="0">
                <a:latin typeface="Times New Roman" pitchFamily="18" charset="0"/>
                <a:cs typeface="Times New Roman" pitchFamily="18" charset="0"/>
              </a:rPr>
              <a:t>ve </a:t>
            </a:r>
            <a:r>
              <a:rPr lang="tr-TR" sz="2000" dirty="0" smtClean="0">
                <a:latin typeface="Times New Roman" pitchFamily="18" charset="0"/>
                <a:cs typeface="Times New Roman" pitchFamily="18" charset="0"/>
              </a:rPr>
              <a:t>Solak, 2016) </a:t>
            </a:r>
            <a:endParaRPr lang="tr-TR" sz="2000" dirty="0">
              <a:latin typeface="Times New Roman" pitchFamily="18" charset="0"/>
              <a:cs typeface="Times New Roman" pitchFamily="18" charset="0"/>
            </a:endParaRPr>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pPr lvl="0"/>
            <a:r>
              <a:rPr lang="tr-TR" sz="2500" b="1" dirty="0" smtClean="0">
                <a:latin typeface="Times New Roman" pitchFamily="18" charset="0"/>
                <a:cs typeface="Times New Roman" pitchFamily="18" charset="0"/>
              </a:rPr>
              <a:t>Literatür </a:t>
            </a:r>
            <a:endParaRPr lang="tr-TR" sz="2500" dirty="0">
              <a:latin typeface="Times New Roman" pitchFamily="18" charset="0"/>
              <a:cs typeface="Times New Roman" pitchFamily="18" charset="0"/>
            </a:endParaRPr>
          </a:p>
        </p:txBody>
      </p:sp>
    </p:spTree>
    <p:extLst>
      <p:ext uri="{BB962C8B-B14F-4D97-AF65-F5344CB8AC3E}">
        <p14:creationId xmlns:p14="http://schemas.microsoft.com/office/powerpoint/2010/main" val="5270406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p:txBody>
          <a:bodyPr>
            <a:noAutofit/>
          </a:bodyPr>
          <a:lstStyle/>
          <a:p>
            <a:pPr algn="just"/>
            <a:r>
              <a:rPr lang="tr-TR" sz="1700" dirty="0" smtClean="0">
                <a:latin typeface="Times New Roman" pitchFamily="18" charset="0"/>
                <a:cs typeface="Times New Roman" pitchFamily="18" charset="0"/>
              </a:rPr>
              <a:t>Türkiye’de faaliyet gösteren bağımsız denetim firmalarının 2014 yılına ait şeffaflık raporları sürekli eğitim politikaları çerçevesinde değerlendirmiştir. Raporlarda eğitim faaliyet konuları, süreleri ve katılımcı bilgilerinin oldukça düşük düzeyde yer aldığı belirtilmiştir (</a:t>
            </a:r>
            <a:r>
              <a:rPr lang="tr-TR" sz="1700" dirty="0" err="1" smtClean="0">
                <a:latin typeface="Times New Roman" pitchFamily="18" charset="0"/>
                <a:cs typeface="Times New Roman" pitchFamily="18" charset="0"/>
              </a:rPr>
              <a:t>Tanç</a:t>
            </a:r>
            <a:r>
              <a:rPr lang="tr-TR" sz="1700" dirty="0" smtClean="0">
                <a:latin typeface="Times New Roman" pitchFamily="18" charset="0"/>
                <a:cs typeface="Times New Roman" pitchFamily="18" charset="0"/>
              </a:rPr>
              <a:t> </a:t>
            </a:r>
            <a:r>
              <a:rPr lang="tr-TR" sz="1700" dirty="0">
                <a:latin typeface="Times New Roman" pitchFamily="18" charset="0"/>
                <a:cs typeface="Times New Roman" pitchFamily="18" charset="0"/>
              </a:rPr>
              <a:t>ve Gümrah</a:t>
            </a:r>
            <a:r>
              <a:rPr lang="tr-TR" sz="1700" dirty="0" smtClean="0">
                <a:latin typeface="Times New Roman" pitchFamily="18" charset="0"/>
                <a:cs typeface="Times New Roman" pitchFamily="18" charset="0"/>
              </a:rPr>
              <a:t>, 2016) </a:t>
            </a:r>
          </a:p>
          <a:p>
            <a:pPr algn="just"/>
            <a:endParaRPr lang="tr-TR" sz="1700" dirty="0" smtClean="0">
              <a:latin typeface="Times New Roman" pitchFamily="18" charset="0"/>
              <a:cs typeface="Times New Roman" pitchFamily="18" charset="0"/>
            </a:endParaRPr>
          </a:p>
          <a:p>
            <a:pPr algn="just"/>
            <a:r>
              <a:rPr lang="tr-TR" sz="1700" dirty="0" smtClean="0">
                <a:latin typeface="Times New Roman" pitchFamily="18" charset="0"/>
                <a:cs typeface="Times New Roman" pitchFamily="18" charset="0"/>
              </a:rPr>
              <a:t>Türkiye’de faaliyet gösteren bağımsız denetim şirketlerinin 2013 yılına ait şeffaflık raporlarından bağımsız denetimden elde ettikleri gelirleri bağımsız denetimin kalitesiyle ilişkilendirerek denetim şirketlerinin karakteristiklerinin etkisi incelenmiştir. Buna göre KAYİK sayısı gibi bazı özelliklerin gelirler üzerinde etkili olduğu sonucuna varılmıştır (Erdoğan </a:t>
            </a:r>
            <a:r>
              <a:rPr lang="tr-TR" sz="1700" dirty="0">
                <a:latin typeface="Times New Roman" pitchFamily="18" charset="0"/>
                <a:cs typeface="Times New Roman" pitchFamily="18" charset="0"/>
              </a:rPr>
              <a:t>ve Kutay, </a:t>
            </a:r>
            <a:r>
              <a:rPr lang="tr-TR" sz="1700" dirty="0" smtClean="0">
                <a:latin typeface="Times New Roman" pitchFamily="18" charset="0"/>
                <a:cs typeface="Times New Roman" pitchFamily="18" charset="0"/>
              </a:rPr>
              <a:t>2016)</a:t>
            </a:r>
          </a:p>
          <a:p>
            <a:pPr algn="just"/>
            <a:endParaRPr lang="tr-TR" sz="1700" dirty="0" smtClean="0">
              <a:latin typeface="Times New Roman" pitchFamily="18" charset="0"/>
              <a:cs typeface="Times New Roman" pitchFamily="18" charset="0"/>
            </a:endParaRPr>
          </a:p>
          <a:p>
            <a:pPr algn="just"/>
            <a:r>
              <a:rPr lang="tr-TR" sz="1700" dirty="0" smtClean="0">
                <a:latin typeface="Times New Roman" pitchFamily="18" charset="0"/>
                <a:cs typeface="Times New Roman" pitchFamily="18" charset="0"/>
              </a:rPr>
              <a:t>Dört büyük bağımsız denetim kuruluşunun, üç farklı kıtadan beş ülkede yayımladığı 2015-2016 yılına ait 20 şeffaflık raporları incelenmiş ve şeffaflık raporlarında açıklanan ve kullanıcıların bilgi ihtiyaçlarını karşılayacağı ve karar almalarını kolaylaştıracağı düşünülen 25 iyi uygulama örneği belirlenmiş ve bunların Türkiye’de yayımlanan raporlarda en düşük seviyede yer aldığı sonucuna varılmıştır (Gürol </a:t>
            </a:r>
            <a:r>
              <a:rPr lang="tr-TR" sz="1700" dirty="0">
                <a:latin typeface="Times New Roman" pitchFamily="18" charset="0"/>
                <a:cs typeface="Times New Roman" pitchFamily="18" charset="0"/>
              </a:rPr>
              <a:t>ve </a:t>
            </a:r>
            <a:r>
              <a:rPr lang="tr-TR" sz="1700" dirty="0" smtClean="0">
                <a:latin typeface="Times New Roman" pitchFamily="18" charset="0"/>
                <a:cs typeface="Times New Roman" pitchFamily="18" charset="0"/>
              </a:rPr>
              <a:t>Tüysüzoğlu</a:t>
            </a:r>
            <a:r>
              <a:rPr lang="tr-TR" sz="1700" dirty="0" smtClean="0">
                <a:latin typeface="Times New Roman" pitchFamily="18" charset="0"/>
                <a:cs typeface="Times New Roman" pitchFamily="18" charset="0"/>
              </a:rPr>
              <a:t>, 2017</a:t>
            </a:r>
            <a:r>
              <a:rPr lang="tr-TR" sz="1700" dirty="0" smtClean="0">
                <a:latin typeface="Times New Roman" pitchFamily="18" charset="0"/>
                <a:cs typeface="Times New Roman" pitchFamily="18" charset="0"/>
              </a:rPr>
              <a:t>)</a:t>
            </a:r>
            <a:endParaRPr lang="tr-TR" sz="1700" dirty="0">
              <a:latin typeface="Times New Roman" pitchFamily="18" charset="0"/>
              <a:cs typeface="Times New Roman" pitchFamily="18" charset="0"/>
            </a:endParaRPr>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pPr lvl="0"/>
            <a:r>
              <a:rPr lang="tr-TR" sz="2500" b="1" dirty="0" smtClean="0">
                <a:latin typeface="Times New Roman" pitchFamily="18" charset="0"/>
                <a:cs typeface="Times New Roman" pitchFamily="18" charset="0"/>
              </a:rPr>
              <a:t>Literatür </a:t>
            </a:r>
            <a:endParaRPr lang="tr-TR" sz="2500" dirty="0">
              <a:latin typeface="Times New Roman" pitchFamily="18" charset="0"/>
              <a:cs typeface="Times New Roman" pitchFamily="18" charset="0"/>
            </a:endParaRPr>
          </a:p>
        </p:txBody>
      </p:sp>
    </p:spTree>
    <p:extLst>
      <p:ext uri="{BB962C8B-B14F-4D97-AF65-F5344CB8AC3E}">
        <p14:creationId xmlns:p14="http://schemas.microsoft.com/office/powerpoint/2010/main" val="17731853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p:txBody>
          <a:bodyPr>
            <a:normAutofit/>
          </a:bodyPr>
          <a:lstStyle/>
          <a:p>
            <a:pPr algn="just"/>
            <a:r>
              <a:rPr lang="tr-TR" sz="1900" dirty="0" smtClean="0">
                <a:latin typeface="Times New Roman" pitchFamily="18" charset="0"/>
                <a:cs typeface="Times New Roman" pitchFamily="18" charset="0"/>
              </a:rPr>
              <a:t>2014 yılı şeffaflık raporlarından denetim gelirleri yüksek olan 28 adet denetim kuruluşunun şeffaflık raporu veri derleme formu esas alınarak derecelendirilmiş ve bunlara denetim kalite notları verilmiştir. Buna göre 18 adedi &lt; 40, 9 adedi &lt; 41-60, 1 adedi 61-80 puan almış ve 81-100 puan alan çıkmamıştır </a:t>
            </a:r>
            <a:r>
              <a:rPr lang="tr-TR" sz="1900" dirty="0" smtClean="0">
                <a:latin typeface="Times New Roman" pitchFamily="18" charset="0"/>
                <a:cs typeface="Times New Roman" pitchFamily="18" charset="0"/>
              </a:rPr>
              <a:t>(Sarıca</a:t>
            </a:r>
            <a:r>
              <a:rPr lang="tr-TR" sz="1900" dirty="0" smtClean="0">
                <a:latin typeface="Times New Roman" pitchFamily="18" charset="0"/>
                <a:cs typeface="Times New Roman" pitchFamily="18" charset="0"/>
              </a:rPr>
              <a:t>, 2016)</a:t>
            </a:r>
          </a:p>
          <a:p>
            <a:pPr algn="just"/>
            <a:endParaRPr lang="tr-TR" sz="1900" dirty="0" smtClean="0">
              <a:latin typeface="Times New Roman" pitchFamily="18" charset="0"/>
              <a:cs typeface="Times New Roman" pitchFamily="18" charset="0"/>
            </a:endParaRPr>
          </a:p>
          <a:p>
            <a:pPr algn="just"/>
            <a:r>
              <a:rPr lang="az-Latn-AZ" sz="1900" dirty="0" smtClean="0">
                <a:latin typeface="Times New Roman" pitchFamily="18" charset="0"/>
                <a:cs typeface="Times New Roman" pitchFamily="18" charset="0"/>
              </a:rPr>
              <a:t>Bağımsız denetim şirketlerinin </a:t>
            </a:r>
            <a:r>
              <a:rPr lang="tr-TR" sz="1900" dirty="0" smtClean="0">
                <a:latin typeface="Times New Roman" pitchFamily="18" charset="0"/>
                <a:cs typeface="Times New Roman" pitchFamily="18" charset="0"/>
              </a:rPr>
              <a:t>2015 yılı şeffaflık raporlarından </a:t>
            </a:r>
            <a:r>
              <a:rPr lang="az-Latn-AZ" sz="1900" dirty="0" smtClean="0">
                <a:latin typeface="Times New Roman" pitchFamily="18" charset="0"/>
                <a:cs typeface="Times New Roman" pitchFamily="18" charset="0"/>
              </a:rPr>
              <a:t>denetim kadrolarında yer alan toplam denetçi sayısını etkileyen değişkenleri tespit etmeyi </a:t>
            </a:r>
            <a:r>
              <a:rPr lang="az-Latn-AZ" sz="1900" dirty="0" smtClean="0">
                <a:latin typeface="Times New Roman" pitchFamily="18" charset="0"/>
                <a:cs typeface="Times New Roman" pitchFamily="18" charset="0"/>
              </a:rPr>
              <a:t>amaçlamıştır</a:t>
            </a:r>
            <a:r>
              <a:rPr lang="tr-TR" sz="1900" dirty="0" smtClean="0">
                <a:latin typeface="Times New Roman" pitchFamily="18" charset="0"/>
                <a:cs typeface="Times New Roman" pitchFamily="18" charset="0"/>
              </a:rPr>
              <a:t>. Buna </a:t>
            </a:r>
            <a:r>
              <a:rPr lang="tr-TR" sz="1900" dirty="0" smtClean="0">
                <a:latin typeface="Times New Roman" pitchFamily="18" charset="0"/>
                <a:cs typeface="Times New Roman" pitchFamily="18" charset="0"/>
              </a:rPr>
              <a:t>göre, denetçi sayısının toplam gelir ve ortak sayısı ile doğru orantılı olduğu ancak sermaye, uluslararası denetim ağına üyelik ve şirket yaşı değişkelerinin denetçi sayısı ile ilgisi bulunmadığı sonucuna varılmıştır </a:t>
            </a:r>
            <a:r>
              <a:rPr lang="tr-TR" sz="1900" dirty="0" smtClean="0">
                <a:latin typeface="Times New Roman" pitchFamily="18" charset="0"/>
                <a:cs typeface="Times New Roman" pitchFamily="18" charset="0"/>
              </a:rPr>
              <a:t>(</a:t>
            </a:r>
            <a:r>
              <a:rPr lang="az-Latn-AZ" sz="1900" dirty="0" smtClean="0">
                <a:latin typeface="Times New Roman" pitchFamily="18" charset="0"/>
                <a:cs typeface="Times New Roman" pitchFamily="18" charset="0"/>
              </a:rPr>
              <a:t>Kaya</a:t>
            </a:r>
            <a:r>
              <a:rPr lang="az-Latn-AZ" sz="1900" dirty="0" smtClean="0">
                <a:latin typeface="Times New Roman" pitchFamily="18" charset="0"/>
                <a:cs typeface="Times New Roman" pitchFamily="18" charset="0"/>
              </a:rPr>
              <a:t>, </a:t>
            </a:r>
            <a:r>
              <a:rPr lang="tr-TR" sz="1900" dirty="0" smtClean="0">
                <a:latin typeface="Times New Roman" pitchFamily="18" charset="0"/>
                <a:cs typeface="Times New Roman" pitchFamily="18" charset="0"/>
              </a:rPr>
              <a:t>2017)</a:t>
            </a:r>
            <a:endParaRPr lang="tr-TR" sz="1900" dirty="0">
              <a:latin typeface="Times New Roman" pitchFamily="18" charset="0"/>
              <a:cs typeface="Times New Roman" pitchFamily="18" charset="0"/>
            </a:endParaRPr>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pPr lvl="0"/>
            <a:r>
              <a:rPr lang="tr-TR" sz="2500" b="1" dirty="0" smtClean="0">
                <a:latin typeface="Times New Roman" panose="02020603050405020304" pitchFamily="18" charset="0"/>
                <a:cs typeface="Times New Roman" pitchFamily="18" charset="0"/>
              </a:rPr>
              <a:t>Literatür </a:t>
            </a:r>
            <a:endParaRPr lang="tr-TR"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53450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22376" y="548680"/>
            <a:ext cx="7772400" cy="1828800"/>
          </a:xfrm>
        </p:spPr>
        <p:txBody>
          <a:bodyPr>
            <a:normAutofit/>
          </a:bodyPr>
          <a:lstStyle/>
          <a:p>
            <a:r>
              <a:rPr lang="tr-TR" sz="2900" dirty="0">
                <a:latin typeface="Times New Roman" pitchFamily="18" charset="0"/>
                <a:cs typeface="Times New Roman" pitchFamily="18" charset="0"/>
              </a:rPr>
              <a:t>Kalite Güvence Mekanizması Olarak Şeffaflık Raporları: Türkiye’deki Bağımsız Denetim Kuruluşlarına Yönelik Bir </a:t>
            </a:r>
            <a:r>
              <a:rPr lang="tr-TR" sz="2900" dirty="0" smtClean="0">
                <a:latin typeface="Times New Roman" pitchFamily="18" charset="0"/>
                <a:cs typeface="Times New Roman" pitchFamily="18" charset="0"/>
              </a:rPr>
              <a:t>Araştırma</a:t>
            </a:r>
            <a:endParaRPr lang="tr-TR" sz="2900" dirty="0"/>
          </a:p>
        </p:txBody>
      </p:sp>
      <p:sp>
        <p:nvSpPr>
          <p:cNvPr id="3" name="Metin Yer Tutucusu 2"/>
          <p:cNvSpPr>
            <a:spLocks noGrp="1"/>
          </p:cNvSpPr>
          <p:nvPr>
            <p:ph type="body" idx="1"/>
          </p:nvPr>
        </p:nvSpPr>
        <p:spPr>
          <a:xfrm>
            <a:off x="4067944" y="2852936"/>
            <a:ext cx="4824536" cy="1454888"/>
          </a:xfrm>
        </p:spPr>
        <p:txBody>
          <a:bodyPr>
            <a:normAutofit/>
          </a:bodyPr>
          <a:lstStyle/>
          <a:p>
            <a:pPr algn="just"/>
            <a:r>
              <a:rPr lang="tr-TR" sz="3000" b="1" dirty="0" smtClean="0">
                <a:latin typeface="Times New Roman" panose="02020603050405020304" pitchFamily="18" charset="0"/>
                <a:cs typeface="Times New Roman" panose="02020603050405020304" pitchFamily="18" charset="0"/>
              </a:rPr>
              <a:t>ARAŞTIRMANIN AMACI VE EVRENİ</a:t>
            </a:r>
            <a:endParaRPr lang="tr-TR" sz="3000" b="1"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dirty="0" smtClean="0"/>
              <a:t>XX.TÜRKİYE MUHASEBE KONGRESİ    5 EKİM 2018</a:t>
            </a:r>
            <a:endParaRPr lang="tr-TR" dirty="0"/>
          </a:p>
        </p:txBody>
      </p:sp>
    </p:spTree>
    <p:extLst>
      <p:ext uri="{BB962C8B-B14F-4D97-AF65-F5344CB8AC3E}">
        <p14:creationId xmlns:p14="http://schemas.microsoft.com/office/powerpoint/2010/main" val="3255753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p:txBody>
          <a:bodyPr>
            <a:normAutofit/>
          </a:bodyPr>
          <a:lstStyle/>
          <a:p>
            <a:pPr marL="0" indent="0" algn="just">
              <a:buNone/>
            </a:pPr>
            <a:endParaRPr lang="tr-TR" sz="2000" dirty="0" smtClean="0">
              <a:latin typeface="Times New Roman" panose="02020603050405020304" pitchFamily="18" charset="0"/>
              <a:cs typeface="Times New Roman" pitchFamily="18" charset="0"/>
            </a:endParaRPr>
          </a:p>
          <a:p>
            <a:pPr marL="0" indent="0" algn="just">
              <a:buNone/>
            </a:pPr>
            <a:r>
              <a:rPr lang="tr-TR" sz="2000" dirty="0">
                <a:latin typeface="Times New Roman" panose="02020603050405020304" pitchFamily="18" charset="0"/>
                <a:cs typeface="Times New Roman" pitchFamily="18" charset="0"/>
              </a:rPr>
              <a:t>Türkiye’de faaliyet gösteren ve KGK tarafından yetkilendirilmiş </a:t>
            </a:r>
            <a:r>
              <a:rPr lang="tr-TR" sz="2000" dirty="0" smtClean="0">
                <a:latin typeface="Times New Roman" panose="02020603050405020304" pitchFamily="18" charset="0"/>
                <a:cs typeface="Times New Roman" pitchFamily="18" charset="0"/>
              </a:rPr>
              <a:t>124 adet bağımsız </a:t>
            </a:r>
            <a:r>
              <a:rPr lang="tr-TR" sz="2000" dirty="0">
                <a:latin typeface="Times New Roman" panose="02020603050405020304" pitchFamily="18" charset="0"/>
                <a:cs typeface="Times New Roman" pitchFamily="18" charset="0"/>
              </a:rPr>
              <a:t>denetim </a:t>
            </a:r>
            <a:r>
              <a:rPr lang="tr-TR" sz="2000" dirty="0" smtClean="0">
                <a:latin typeface="Times New Roman" panose="02020603050405020304" pitchFamily="18" charset="0"/>
                <a:cs typeface="Times New Roman" pitchFamily="18" charset="0"/>
              </a:rPr>
              <a:t>şirketinin 2017 yılında yayımladıkları şeffaflık raporları:</a:t>
            </a:r>
          </a:p>
          <a:p>
            <a:pPr marL="0" indent="0" algn="just">
              <a:buNone/>
            </a:pPr>
            <a:endParaRPr lang="tr-TR" sz="2000" dirty="0" smtClean="0">
              <a:latin typeface="Times New Roman" panose="02020603050405020304" pitchFamily="18" charset="0"/>
              <a:cs typeface="Times New Roman" pitchFamily="18" charset="0"/>
            </a:endParaRPr>
          </a:p>
          <a:p>
            <a:pPr algn="just"/>
            <a:r>
              <a:rPr lang="tr-TR" sz="2000" dirty="0" smtClean="0">
                <a:latin typeface="Times New Roman" panose="02020603050405020304" pitchFamily="18" charset="0"/>
                <a:cs typeface="Times New Roman" pitchFamily="18" charset="0"/>
              </a:rPr>
              <a:t> Bağımsızlık ilkesine uyum </a:t>
            </a:r>
          </a:p>
          <a:p>
            <a:pPr algn="just"/>
            <a:r>
              <a:rPr lang="tr-TR" sz="2000" dirty="0" smtClean="0">
                <a:latin typeface="Times New Roman" panose="02020603050405020304" pitchFamily="18" charset="0"/>
                <a:cs typeface="Times New Roman" pitchFamily="18" charset="0"/>
              </a:rPr>
              <a:t> Kalite kontrol, müşteri kabulü ve devamlılığı </a:t>
            </a:r>
          </a:p>
          <a:p>
            <a:pPr algn="just"/>
            <a:r>
              <a:rPr lang="tr-TR" sz="2000" dirty="0" smtClean="0">
                <a:latin typeface="Times New Roman" panose="02020603050405020304" pitchFamily="18" charset="0"/>
                <a:cs typeface="Times New Roman" pitchFamily="18" charset="0"/>
              </a:rPr>
              <a:t> Bağımsız denetimden elde edilen gelir ve bunun toplam gelir içindeki payı </a:t>
            </a:r>
          </a:p>
          <a:p>
            <a:pPr algn="just"/>
            <a:r>
              <a:rPr lang="tr-TR" sz="2000" dirty="0" smtClean="0">
                <a:latin typeface="Times New Roman" panose="02020603050405020304" pitchFamily="18" charset="0"/>
                <a:cs typeface="Times New Roman" pitchFamily="18" charset="0"/>
              </a:rPr>
              <a:t> Uluslararası denetim ağına üyelik </a:t>
            </a:r>
          </a:p>
          <a:p>
            <a:endParaRPr lang="tr-TR" sz="2000" dirty="0" smtClean="0">
              <a:latin typeface="Times New Roman" panose="02020603050405020304" pitchFamily="18" charset="0"/>
              <a:cs typeface="Times New Roman" pitchFamily="18" charset="0"/>
            </a:endParaRPr>
          </a:p>
          <a:p>
            <a:pPr algn="just"/>
            <a:endParaRPr lang="tr-TR" sz="2000" dirty="0" smtClean="0">
              <a:latin typeface="Times New Roman" panose="02020603050405020304" pitchFamily="18" charset="0"/>
              <a:cs typeface="Times New Roman" pitchFamily="18" charset="0"/>
            </a:endParaRPr>
          </a:p>
          <a:p>
            <a:pPr algn="just">
              <a:buNone/>
            </a:pPr>
            <a:r>
              <a:rPr lang="tr-TR" sz="2000" dirty="0" smtClean="0">
                <a:latin typeface="Times New Roman" panose="02020603050405020304" pitchFamily="18" charset="0"/>
                <a:cs typeface="Times New Roman" pitchFamily="18" charset="0"/>
              </a:rPr>
              <a:t>açılarından analiz ve değerlendirilmeye tabi tutulmuştur </a:t>
            </a:r>
          </a:p>
          <a:p>
            <a:endParaRPr lang="tr-TR" dirty="0"/>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r>
              <a:rPr lang="tr-TR" sz="2500" dirty="0" smtClean="0">
                <a:latin typeface="Times New Roman" pitchFamily="18" charset="0"/>
                <a:cs typeface="Times New Roman" pitchFamily="18" charset="0"/>
              </a:rPr>
              <a:t>Araştırmanın Amacı ve Evreni </a:t>
            </a:r>
            <a:endParaRPr lang="tr-TR" sz="2500" dirty="0">
              <a:latin typeface="Times New Roman" pitchFamily="18" charset="0"/>
              <a:cs typeface="Times New Roman" pitchFamily="18" charset="0"/>
            </a:endParaRPr>
          </a:p>
        </p:txBody>
      </p:sp>
    </p:spTree>
    <p:extLst>
      <p:ext uri="{BB962C8B-B14F-4D97-AF65-F5344CB8AC3E}">
        <p14:creationId xmlns:p14="http://schemas.microsoft.com/office/powerpoint/2010/main" val="3200653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323528" y="1481328"/>
            <a:ext cx="8640960" cy="4525963"/>
          </a:xfrm>
        </p:spPr>
        <p:txBody>
          <a:bodyPr>
            <a:normAutofit fontScale="47500" lnSpcReduction="20000"/>
          </a:bodyPr>
          <a:lstStyle/>
          <a:p>
            <a:pPr>
              <a:buNone/>
            </a:pPr>
            <a:endParaRPr lang="tr-TR" u="sng" dirty="0" smtClean="0">
              <a:solidFill>
                <a:srgbClr val="FF0000"/>
              </a:solidFill>
              <a:latin typeface="Times New Roman" pitchFamily="18" charset="0"/>
              <a:cs typeface="Times New Roman" pitchFamily="18" charset="0"/>
            </a:endParaRPr>
          </a:p>
          <a:p>
            <a:pPr>
              <a:buNone/>
            </a:pPr>
            <a:r>
              <a:rPr lang="tr-TR" sz="3800" b="1" u="sng" dirty="0" smtClean="0">
                <a:solidFill>
                  <a:srgbClr val="FF0000"/>
                </a:solidFill>
                <a:latin typeface="Times New Roman" pitchFamily="18" charset="0"/>
                <a:cs typeface="Times New Roman" pitchFamily="18" charset="0"/>
              </a:rPr>
              <a:t>Durum tespiti yapılan alanlar</a:t>
            </a:r>
          </a:p>
          <a:p>
            <a:endParaRPr lang="tr-TR" sz="3800" dirty="0" smtClean="0">
              <a:latin typeface="Times New Roman" pitchFamily="18" charset="0"/>
              <a:cs typeface="Times New Roman" pitchFamily="18" charset="0"/>
            </a:endParaRPr>
          </a:p>
          <a:p>
            <a:pPr>
              <a:buFont typeface="Wingdings" panose="05000000000000000000" pitchFamily="2" charset="2"/>
              <a:buChar char="Ø"/>
            </a:pPr>
            <a:r>
              <a:rPr lang="tr-TR" sz="3800" dirty="0" smtClean="0">
                <a:latin typeface="Times New Roman" pitchFamily="18" charset="0"/>
                <a:cs typeface="Times New Roman" pitchFamily="18" charset="0"/>
              </a:rPr>
              <a:t>Bağımsızlığa uyum</a:t>
            </a:r>
          </a:p>
          <a:p>
            <a:pPr>
              <a:buFont typeface="Wingdings" panose="05000000000000000000" pitchFamily="2" charset="2"/>
              <a:buChar char="Ø"/>
            </a:pPr>
            <a:r>
              <a:rPr lang="tr-TR" sz="3800" dirty="0" smtClean="0">
                <a:latin typeface="Times New Roman" pitchFamily="18" charset="0"/>
                <a:cs typeface="Times New Roman" pitchFamily="18" charset="0"/>
              </a:rPr>
              <a:t>Müşteri kabulüne ve devamlılığına  ilişkin  belirledikleri politika ve prosedürlerin etkinliği</a:t>
            </a:r>
          </a:p>
          <a:p>
            <a:pPr>
              <a:buFont typeface="Wingdings" panose="05000000000000000000" pitchFamily="2" charset="2"/>
              <a:buChar char="Ø"/>
            </a:pPr>
            <a:r>
              <a:rPr lang="tr-TR" sz="3800" dirty="0" smtClean="0">
                <a:latin typeface="Times New Roman" pitchFamily="18" charset="0"/>
                <a:cs typeface="Times New Roman" pitchFamily="18" charset="0"/>
              </a:rPr>
              <a:t>Bağımsız denetimden elde ettikleri gelirin tutarı ve diğer gelirlere oranı </a:t>
            </a:r>
          </a:p>
          <a:p>
            <a:pPr>
              <a:buFont typeface="Wingdings" panose="05000000000000000000" pitchFamily="2" charset="2"/>
              <a:buChar char="Ø"/>
            </a:pPr>
            <a:r>
              <a:rPr lang="tr-TR" sz="3800" dirty="0" smtClean="0">
                <a:latin typeface="Times New Roman" pitchFamily="18" charset="0"/>
                <a:cs typeface="Times New Roman" pitchFamily="18" charset="0"/>
              </a:rPr>
              <a:t>Uluslararası ağa üyelik durumu</a:t>
            </a:r>
          </a:p>
          <a:p>
            <a:endParaRPr lang="tr-TR" sz="3800" dirty="0" smtClean="0">
              <a:latin typeface="Times New Roman" pitchFamily="18" charset="0"/>
              <a:cs typeface="Times New Roman" pitchFamily="18" charset="0"/>
            </a:endParaRPr>
          </a:p>
          <a:p>
            <a:pPr>
              <a:buNone/>
            </a:pPr>
            <a:r>
              <a:rPr lang="tr-TR" sz="3800" b="1" u="sng" dirty="0" smtClean="0">
                <a:solidFill>
                  <a:srgbClr val="FF0000"/>
                </a:solidFill>
                <a:latin typeface="Times New Roman" pitchFamily="18" charset="0"/>
                <a:cs typeface="Times New Roman" pitchFamily="18" charset="0"/>
              </a:rPr>
              <a:t>Mukayeseli olarak incelenen alanlar </a:t>
            </a:r>
          </a:p>
          <a:p>
            <a:pPr>
              <a:buNone/>
            </a:pPr>
            <a:endParaRPr lang="tr-TR" sz="3800" u="sng" dirty="0" smtClean="0">
              <a:solidFill>
                <a:srgbClr val="FF0000"/>
              </a:solidFill>
              <a:latin typeface="Times New Roman" pitchFamily="18" charset="0"/>
              <a:cs typeface="Times New Roman" pitchFamily="18" charset="0"/>
            </a:endParaRPr>
          </a:p>
          <a:p>
            <a:pPr marL="0" indent="0" algn="just">
              <a:buNone/>
            </a:pPr>
            <a:r>
              <a:rPr lang="tr-TR" sz="3800" dirty="0" smtClean="0">
                <a:latin typeface="Times New Roman" pitchFamily="18" charset="0"/>
                <a:cs typeface="Times New Roman" pitchFamily="18" charset="0"/>
              </a:rPr>
              <a:t>Uluslararası ağa üyelik durumu ve bağımsız denetimden elde edilen gelirle ilişkilendirilmek suretiyle :</a:t>
            </a:r>
          </a:p>
          <a:p>
            <a:pPr marL="0" indent="0" algn="just">
              <a:buNone/>
            </a:pPr>
            <a:endParaRPr lang="tr-TR" sz="3800" dirty="0" smtClean="0">
              <a:latin typeface="Times New Roman" pitchFamily="18" charset="0"/>
              <a:cs typeface="Times New Roman" pitchFamily="18" charset="0"/>
            </a:endParaRPr>
          </a:p>
          <a:p>
            <a:pPr marL="571500" indent="-571500" algn="just">
              <a:buFont typeface="Wingdings" panose="05000000000000000000" pitchFamily="2" charset="2"/>
              <a:buChar char="Ø"/>
            </a:pPr>
            <a:r>
              <a:rPr lang="tr-TR" sz="3800" dirty="0" smtClean="0">
                <a:latin typeface="Times New Roman" pitchFamily="18" charset="0"/>
                <a:cs typeface="Times New Roman" pitchFamily="18" charset="0"/>
              </a:rPr>
              <a:t>Bağımsızlık ilkesine uyum düzeyi</a:t>
            </a:r>
          </a:p>
          <a:p>
            <a:pPr marL="571500" indent="-571500" algn="just">
              <a:buFont typeface="Wingdings" panose="05000000000000000000" pitchFamily="2" charset="2"/>
              <a:buChar char="Ø"/>
            </a:pPr>
            <a:r>
              <a:rPr lang="tr-TR" sz="3800" dirty="0" smtClean="0">
                <a:latin typeface="Times New Roman" pitchFamily="18" charset="0"/>
                <a:cs typeface="Times New Roman" pitchFamily="18" charset="0"/>
              </a:rPr>
              <a:t>Kalite kontrol açısından müşteri kabulü ve devamlılığına ilişkin politika ve prosedürler </a:t>
            </a:r>
          </a:p>
          <a:p>
            <a:pPr>
              <a:buNone/>
            </a:pPr>
            <a:endParaRPr lang="tr-TR" sz="2600" dirty="0" smtClean="0">
              <a:latin typeface="Times New Roman" pitchFamily="18" charset="0"/>
              <a:cs typeface="Times New Roman" pitchFamily="18" charset="0"/>
            </a:endParaRPr>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pPr lvl="0" algn="just"/>
            <a:r>
              <a:rPr lang="tr-TR" sz="2500" dirty="0" smtClean="0">
                <a:latin typeface="Times New Roman" pitchFamily="18" charset="0"/>
                <a:cs typeface="Times New Roman" pitchFamily="18" charset="0"/>
              </a:rPr>
              <a:t>Türkiye’deki Bağımsız Denetim Kuruluşlarına Yönelik Bir Araştırma</a:t>
            </a:r>
            <a:endParaRPr lang="tr-TR" sz="2500" dirty="0"/>
          </a:p>
        </p:txBody>
      </p:sp>
    </p:spTree>
    <p:extLst>
      <p:ext uri="{BB962C8B-B14F-4D97-AF65-F5344CB8AC3E}">
        <p14:creationId xmlns:p14="http://schemas.microsoft.com/office/powerpoint/2010/main" val="328015896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1855365"/>
            <a:ext cx="8229600" cy="4525963"/>
          </a:xfrm>
        </p:spPr>
        <p:txBody>
          <a:bodyPr>
            <a:normAutofit/>
          </a:bodyPr>
          <a:lstStyle/>
          <a:p>
            <a:pPr algn="just"/>
            <a:r>
              <a:rPr lang="tr-TR" sz="2000" dirty="0" smtClean="0">
                <a:latin typeface="Times New Roman" pitchFamily="18" charset="0"/>
                <a:cs typeface="Times New Roman" pitchFamily="18" charset="0"/>
              </a:rPr>
              <a:t>Çalışmanın gerçekleştirildiği ve tamamlandığı zamanda, 2018 yılına ilişkin şeffaflık raporları henüz yayınlanmamıştır </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İncelenen 124 adet şirketin 38 adedinin raporuna (31 tanesinin 2017 yılında KAYİK denetimi yapmaması ve 7 tanesinin ise elektronik ortamda raporlarına ait veri yayınlamaması nedenleriyle) ulaşılamamıştır</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Çalışma kapsamında 86 adet şirketin raporlarına ulaşılmış ve analize dahil edilmiştir </a:t>
            </a:r>
          </a:p>
          <a:p>
            <a:endParaRPr lang="tr-TR" dirty="0" smtClean="0"/>
          </a:p>
          <a:p>
            <a:endParaRPr lang="tr-TR" dirty="0" smtClean="0"/>
          </a:p>
          <a:p>
            <a:endParaRPr lang="tr-TR" dirty="0">
              <a:latin typeface="Times New Roman" pitchFamily="18" charset="0"/>
              <a:cs typeface="Times New Roman" pitchFamily="18" charset="0"/>
            </a:endParaRPr>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r>
              <a:rPr lang="tr-TR" sz="2500" dirty="0" smtClean="0">
                <a:latin typeface="Times New Roman" pitchFamily="18" charset="0"/>
                <a:cs typeface="Times New Roman" pitchFamily="18" charset="0"/>
              </a:rPr>
              <a:t>Araştırmanın Sınırlılığı</a:t>
            </a:r>
            <a:endParaRPr lang="tr-TR" sz="2500" dirty="0">
              <a:latin typeface="Times New Roman" pitchFamily="18" charset="0"/>
              <a:cs typeface="Times New Roman" pitchFamily="18" charset="0"/>
            </a:endParaRPr>
          </a:p>
        </p:txBody>
      </p:sp>
    </p:spTree>
    <p:extLst>
      <p:ext uri="{BB962C8B-B14F-4D97-AF65-F5344CB8AC3E}">
        <p14:creationId xmlns:p14="http://schemas.microsoft.com/office/powerpoint/2010/main" val="23754265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1481328"/>
            <a:ext cx="8507288" cy="4525963"/>
          </a:xfrm>
        </p:spPr>
        <p:txBody>
          <a:bodyPr>
            <a:normAutofit fontScale="25000" lnSpcReduction="20000"/>
          </a:bodyPr>
          <a:lstStyle/>
          <a:p>
            <a:pPr marL="0" indent="0">
              <a:buNone/>
            </a:pPr>
            <a:endParaRPr lang="tr-TR" sz="6000" dirty="0" smtClean="0">
              <a:solidFill>
                <a:srgbClr val="FF0000"/>
              </a:solidFill>
              <a:latin typeface="Times New Roman" pitchFamily="18" charset="0"/>
              <a:cs typeface="Times New Roman" pitchFamily="18" charset="0"/>
            </a:endParaRPr>
          </a:p>
          <a:p>
            <a:pPr marL="0" indent="0" algn="just">
              <a:buNone/>
            </a:pPr>
            <a:r>
              <a:rPr lang="tr-TR" sz="6000" b="1" u="sng" dirty="0" smtClean="0">
                <a:latin typeface="Times New Roman" pitchFamily="18" charset="0"/>
                <a:cs typeface="Times New Roman" pitchFamily="18" charset="0"/>
              </a:rPr>
              <a:t>GÜÇLÜ</a:t>
            </a:r>
            <a:r>
              <a:rPr lang="tr-TR" sz="6000" dirty="0" smtClean="0">
                <a:latin typeface="Times New Roman" pitchFamily="18" charset="0"/>
                <a:cs typeface="Times New Roman" pitchFamily="18" charset="0"/>
              </a:rPr>
              <a:t>: Bu ifade ile şirketlerin yayınlanan şeffaflık raporlarında incelenen alanlara yönelik yeterli ölçüde net bilgilendirmelerin ve açıklamanın yapıldığı; KKS 1’de verilen kriterlere göre açıklamaların tam ve uyumlu bir şekilde raporlarda yer aldığı belirtilmektedir</a:t>
            </a:r>
          </a:p>
          <a:p>
            <a:pPr marL="0" indent="0" algn="just">
              <a:buNone/>
            </a:pPr>
            <a:r>
              <a:rPr lang="tr-TR" sz="6000" b="1" dirty="0" smtClean="0">
                <a:latin typeface="Times New Roman" pitchFamily="18" charset="0"/>
                <a:cs typeface="Times New Roman" pitchFamily="18" charset="0"/>
              </a:rPr>
              <a:t>	</a:t>
            </a:r>
          </a:p>
          <a:p>
            <a:pPr marL="0" indent="0" algn="just">
              <a:buNone/>
            </a:pPr>
            <a:r>
              <a:rPr lang="tr-TR" sz="6000" b="1" u="sng" dirty="0" smtClean="0">
                <a:latin typeface="Times New Roman" pitchFamily="18" charset="0"/>
                <a:cs typeface="Times New Roman" pitchFamily="18" charset="0"/>
              </a:rPr>
              <a:t>KISMEN VAR (ORTA)</a:t>
            </a:r>
            <a:r>
              <a:rPr lang="tr-TR" sz="6000" b="1" dirty="0" smtClean="0">
                <a:latin typeface="Times New Roman" pitchFamily="18" charset="0"/>
                <a:cs typeface="Times New Roman" pitchFamily="18" charset="0"/>
              </a:rPr>
              <a:t>:</a:t>
            </a:r>
            <a:r>
              <a:rPr lang="tr-TR" sz="6000" dirty="0" smtClean="0">
                <a:latin typeface="Times New Roman" pitchFamily="18" charset="0"/>
                <a:cs typeface="Times New Roman" pitchFamily="18" charset="0"/>
              </a:rPr>
              <a:t> Bu ifade ile şirketlerin yayınlanan şeffaflık raporlarında yer alan bilgilendirme ve açıklamalarının, KKS 1’de verilen kriterlerle uyuştuğu ancak yukarıdaki güçlü ifadesi kadar ayrıntılı ve net tanımlamaların bulunmadığı</a:t>
            </a:r>
            <a:r>
              <a:rPr lang="tr-TR" sz="6000" b="1" dirty="0" smtClean="0">
                <a:latin typeface="Times New Roman" pitchFamily="18" charset="0"/>
                <a:cs typeface="Times New Roman" pitchFamily="18" charset="0"/>
              </a:rPr>
              <a:t> </a:t>
            </a:r>
            <a:r>
              <a:rPr lang="tr-TR" sz="6000" dirty="0" smtClean="0">
                <a:latin typeface="Times New Roman" pitchFamily="18" charset="0"/>
                <a:cs typeface="Times New Roman" pitchFamily="18" charset="0"/>
              </a:rPr>
              <a:t>ifade edilmektedir</a:t>
            </a:r>
          </a:p>
          <a:p>
            <a:pPr marL="0" indent="0" algn="just">
              <a:buNone/>
            </a:pPr>
            <a:endParaRPr lang="tr-TR" sz="6000" b="1" dirty="0" smtClean="0">
              <a:latin typeface="Times New Roman" pitchFamily="18" charset="0"/>
              <a:cs typeface="Times New Roman" pitchFamily="18" charset="0"/>
            </a:endParaRPr>
          </a:p>
          <a:p>
            <a:pPr marL="0" indent="0" algn="just">
              <a:buNone/>
            </a:pPr>
            <a:r>
              <a:rPr lang="tr-TR" sz="6000" b="1" u="sng" dirty="0" smtClean="0">
                <a:latin typeface="Times New Roman" pitchFamily="18" charset="0"/>
                <a:cs typeface="Times New Roman" pitchFamily="18" charset="0"/>
              </a:rPr>
              <a:t>ZAYIF VAR</a:t>
            </a:r>
            <a:r>
              <a:rPr lang="tr-TR" sz="6000" b="1" dirty="0" smtClean="0">
                <a:latin typeface="Times New Roman" pitchFamily="18" charset="0"/>
                <a:cs typeface="Times New Roman" pitchFamily="18" charset="0"/>
              </a:rPr>
              <a:t>:</a:t>
            </a:r>
            <a:r>
              <a:rPr lang="tr-TR" sz="6000" dirty="0" smtClean="0">
                <a:latin typeface="Times New Roman" pitchFamily="18" charset="0"/>
                <a:cs typeface="Times New Roman" pitchFamily="18" charset="0"/>
              </a:rPr>
              <a:t> Bu ifade ile şirketlerin yayınlanan şeffaflık raporlarında yer alan bilgilendirme ve açıklamalarının, yeterli düzeyde olmadığı, bunların </a:t>
            </a:r>
            <a:r>
              <a:rPr lang="tr-TR" sz="6000" u="sng" dirty="0" smtClean="0">
                <a:latin typeface="Times New Roman" pitchFamily="18" charset="0"/>
                <a:cs typeface="Times New Roman" pitchFamily="18" charset="0"/>
              </a:rPr>
              <a:t>tek bir cümle ile ya da çok belirsiz şekilde</a:t>
            </a:r>
            <a:r>
              <a:rPr lang="tr-TR" sz="6000" dirty="0" smtClean="0">
                <a:latin typeface="Times New Roman" pitchFamily="18" charset="0"/>
                <a:cs typeface="Times New Roman" pitchFamily="18" charset="0"/>
              </a:rPr>
              <a:t> ifade edildiğine dair tespitlerin olduğu belirtilmektedir</a:t>
            </a:r>
            <a:r>
              <a:rPr lang="tr-TR" sz="6000" b="1" dirty="0" smtClean="0">
                <a:latin typeface="Times New Roman" pitchFamily="18" charset="0"/>
                <a:cs typeface="Times New Roman" pitchFamily="18" charset="0"/>
              </a:rPr>
              <a:t> </a:t>
            </a:r>
            <a:endParaRPr lang="tr-TR" sz="6000" dirty="0" smtClean="0">
              <a:latin typeface="Times New Roman" pitchFamily="18" charset="0"/>
              <a:cs typeface="Times New Roman" pitchFamily="18" charset="0"/>
            </a:endParaRPr>
          </a:p>
          <a:p>
            <a:pPr marL="0" indent="0" algn="just">
              <a:buNone/>
            </a:pPr>
            <a:r>
              <a:rPr lang="tr-TR" sz="6000" b="1" dirty="0" smtClean="0">
                <a:latin typeface="Times New Roman" pitchFamily="18" charset="0"/>
                <a:cs typeface="Times New Roman" pitchFamily="18" charset="0"/>
              </a:rPr>
              <a:t>	</a:t>
            </a:r>
          </a:p>
          <a:p>
            <a:pPr marL="0" indent="0" algn="just">
              <a:buNone/>
            </a:pPr>
            <a:r>
              <a:rPr lang="tr-TR" sz="6000" b="1" u="sng" dirty="0" smtClean="0">
                <a:latin typeface="Times New Roman" pitchFamily="18" charset="0"/>
                <a:cs typeface="Times New Roman" pitchFamily="18" charset="0"/>
              </a:rPr>
              <a:t>YOK</a:t>
            </a:r>
            <a:r>
              <a:rPr lang="tr-TR" sz="6000" dirty="0" smtClean="0">
                <a:latin typeface="Times New Roman" pitchFamily="18" charset="0"/>
                <a:cs typeface="Times New Roman" pitchFamily="18" charset="0"/>
              </a:rPr>
              <a:t>: Bu ifade ile şirketlerin, KKS 1’de verilen kriterlerle şeffaflık raporlarında açıklaması gereken bilgilendirme ve açıklamaları hiçbir şekilde raporlarında yer verilmediği belirtilmektedir</a:t>
            </a:r>
          </a:p>
          <a:p>
            <a:pPr marL="0" indent="0" algn="just">
              <a:buNone/>
            </a:pPr>
            <a:r>
              <a:rPr lang="tr-TR" sz="6000" b="1" dirty="0" smtClean="0">
                <a:latin typeface="Times New Roman" pitchFamily="18" charset="0"/>
                <a:cs typeface="Times New Roman" pitchFamily="18" charset="0"/>
              </a:rPr>
              <a:t>	</a:t>
            </a:r>
          </a:p>
          <a:p>
            <a:pPr marL="0" indent="0" algn="just">
              <a:buNone/>
            </a:pPr>
            <a:r>
              <a:rPr lang="tr-TR" sz="6000" b="1" u="sng" dirty="0" smtClean="0">
                <a:latin typeface="Times New Roman" pitchFamily="18" charset="0"/>
                <a:cs typeface="Times New Roman" pitchFamily="18" charset="0"/>
              </a:rPr>
              <a:t>RAPOR YOK</a:t>
            </a:r>
            <a:r>
              <a:rPr lang="tr-TR" sz="6000" dirty="0" smtClean="0">
                <a:latin typeface="Times New Roman" pitchFamily="18" charset="0"/>
                <a:cs typeface="Times New Roman" pitchFamily="18" charset="0"/>
              </a:rPr>
              <a:t>: Bu ifade ile </a:t>
            </a:r>
            <a:r>
              <a:rPr lang="tr-TR" sz="6000" dirty="0" err="1" smtClean="0">
                <a:latin typeface="Times New Roman" pitchFamily="18" charset="0"/>
                <a:cs typeface="Times New Roman" pitchFamily="18" charset="0"/>
              </a:rPr>
              <a:t>KGK’da</a:t>
            </a:r>
            <a:r>
              <a:rPr lang="tr-TR" sz="6000" dirty="0" smtClean="0">
                <a:latin typeface="Times New Roman" pitchFamily="18" charset="0"/>
                <a:cs typeface="Times New Roman" pitchFamily="18" charset="0"/>
              </a:rPr>
              <a:t> şeffaflık raporu listesinde yer almakta olan şirketlerin karşısında rapor tanımlanmış olduğu halde ilgili içeriğe gidildiğinde rapora ya ulaşılamamış ya da denetim şirketinde KAYİK denetimi yapılmadığından bahisle rapor hazırlama sorumluluğunun bulunmadığı ifade edilmiştir. Rapora ulaşılamayan ilgili şirketlerin sitesi ayrıca incelenmiş ve rapor bulunamamıştır</a:t>
            </a:r>
          </a:p>
          <a:p>
            <a:endParaRPr lang="tr-TR" dirty="0"/>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pPr algn="just"/>
            <a:r>
              <a:rPr lang="tr-TR" sz="2500" dirty="0" smtClean="0">
                <a:latin typeface="Times New Roman" pitchFamily="18" charset="0"/>
                <a:cs typeface="Times New Roman" pitchFamily="18" charset="0"/>
              </a:rPr>
              <a:t>İncelenen Başlıklara İlişkin Derecelendirme Ölçütleri</a:t>
            </a:r>
            <a:endParaRPr lang="tr-TR" sz="2500" dirty="0">
              <a:latin typeface="Times New Roman" pitchFamily="18" charset="0"/>
              <a:cs typeface="Times New Roman" pitchFamily="18" charset="0"/>
            </a:endParaRPr>
          </a:p>
        </p:txBody>
      </p:sp>
    </p:spTree>
    <p:extLst>
      <p:ext uri="{BB962C8B-B14F-4D97-AF65-F5344CB8AC3E}">
        <p14:creationId xmlns:p14="http://schemas.microsoft.com/office/powerpoint/2010/main" val="31881841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3568" y="476672"/>
            <a:ext cx="7772400" cy="1728192"/>
          </a:xfrm>
        </p:spPr>
        <p:txBody>
          <a:bodyPr>
            <a:normAutofit fontScale="90000"/>
          </a:bodyPr>
          <a:lstStyle/>
          <a:p>
            <a:r>
              <a:rPr lang="tr-TR" sz="3200" dirty="0" smtClean="0">
                <a:latin typeface="Times New Roman" pitchFamily="18" charset="0"/>
                <a:cs typeface="Times New Roman" pitchFamily="18" charset="0"/>
              </a:rPr>
              <a:t>Kalite Güvence Mekanizması Olarak Şeffaflık Raporları: Türkiye’deki Bağımsız Denetim Kuruluşlarına Yönelik Bir Araştırma</a:t>
            </a:r>
            <a:br>
              <a:rPr lang="tr-TR" sz="3200" dirty="0" smtClean="0">
                <a:latin typeface="Times New Roman" pitchFamily="18" charset="0"/>
                <a:cs typeface="Times New Roman" pitchFamily="18" charset="0"/>
              </a:rPr>
            </a:br>
            <a:endParaRPr lang="tr-TR" sz="3200" dirty="0">
              <a:latin typeface="Times New Roman" pitchFamily="18" charset="0"/>
              <a:cs typeface="Times New Roman" pitchFamily="18" charset="0"/>
            </a:endParaRPr>
          </a:p>
        </p:txBody>
      </p:sp>
      <p:sp>
        <p:nvSpPr>
          <p:cNvPr id="3" name="2 Alt Başlık"/>
          <p:cNvSpPr>
            <a:spLocks noGrp="1"/>
          </p:cNvSpPr>
          <p:nvPr>
            <p:ph type="subTitle" idx="1"/>
          </p:nvPr>
        </p:nvSpPr>
        <p:spPr>
          <a:xfrm>
            <a:off x="611560" y="2190705"/>
            <a:ext cx="7772400" cy="2966487"/>
          </a:xfrm>
        </p:spPr>
        <p:txBody>
          <a:bodyPr>
            <a:normAutofit/>
          </a:bodyPr>
          <a:lstStyle/>
          <a:p>
            <a:pPr algn="l"/>
            <a:r>
              <a:rPr lang="tr-TR" sz="2000" b="1" dirty="0" smtClean="0">
                <a:latin typeface="Times New Roman" pitchFamily="18" charset="0"/>
                <a:cs typeface="Times New Roman" pitchFamily="18" charset="0"/>
              </a:rPr>
              <a:t>SUNUM AKIŞI</a:t>
            </a:r>
          </a:p>
          <a:p>
            <a:pPr algn="l"/>
            <a:endParaRPr lang="tr-TR" sz="2000" b="1" dirty="0">
              <a:latin typeface="Times New Roman" pitchFamily="18" charset="0"/>
              <a:cs typeface="Times New Roman" pitchFamily="18" charset="0"/>
            </a:endParaRPr>
          </a:p>
          <a:p>
            <a:pPr algn="l"/>
            <a:r>
              <a:rPr lang="tr-TR" sz="2000" dirty="0" smtClean="0">
                <a:solidFill>
                  <a:schemeClr val="tx1"/>
                </a:solidFill>
                <a:latin typeface="Times New Roman" pitchFamily="18" charset="0"/>
                <a:cs typeface="Times New Roman" pitchFamily="18" charset="0"/>
              </a:rPr>
              <a:t>1. Giriş</a:t>
            </a:r>
          </a:p>
          <a:p>
            <a:pPr algn="l"/>
            <a:r>
              <a:rPr lang="tr-TR" sz="2000" dirty="0" smtClean="0">
                <a:solidFill>
                  <a:schemeClr val="tx1"/>
                </a:solidFill>
                <a:latin typeface="Times New Roman" pitchFamily="18" charset="0"/>
                <a:cs typeface="Times New Roman" pitchFamily="18" charset="0"/>
              </a:rPr>
              <a:t>2. Literatür</a:t>
            </a:r>
          </a:p>
          <a:p>
            <a:pPr algn="l"/>
            <a:r>
              <a:rPr lang="tr-TR" sz="2000" dirty="0" smtClean="0">
                <a:solidFill>
                  <a:schemeClr val="tx1"/>
                </a:solidFill>
                <a:latin typeface="Times New Roman" pitchFamily="18" charset="0"/>
                <a:cs typeface="Times New Roman" pitchFamily="18" charset="0"/>
              </a:rPr>
              <a:t>3. Araştırmanın Amacı ve  Evreni</a:t>
            </a:r>
          </a:p>
          <a:p>
            <a:pPr algn="l"/>
            <a:r>
              <a:rPr lang="tr-TR" sz="2000" dirty="0" smtClean="0">
                <a:solidFill>
                  <a:schemeClr val="tx1"/>
                </a:solidFill>
                <a:latin typeface="Times New Roman" pitchFamily="18" charset="0"/>
                <a:cs typeface="Times New Roman" pitchFamily="18" charset="0"/>
              </a:rPr>
              <a:t>4. Bulgular </a:t>
            </a:r>
          </a:p>
          <a:p>
            <a:pPr algn="l"/>
            <a:r>
              <a:rPr lang="tr-TR" sz="2000" dirty="0" smtClean="0">
                <a:solidFill>
                  <a:schemeClr val="tx1"/>
                </a:solidFill>
                <a:latin typeface="Times New Roman" pitchFamily="18" charset="0"/>
                <a:cs typeface="Times New Roman" pitchFamily="18" charset="0"/>
              </a:rPr>
              <a:t>5. Değerlendirme ve Öneriler</a:t>
            </a:r>
            <a:endParaRPr lang="tr-TR" sz="2000" dirty="0">
              <a:solidFill>
                <a:schemeClr val="tx1"/>
              </a:solidFill>
              <a:latin typeface="Times New Roman" pitchFamily="18" charset="0"/>
              <a:cs typeface="Times New Roman" pitchFamily="18" charset="0"/>
            </a:endParaRPr>
          </a:p>
        </p:txBody>
      </p:sp>
      <p:sp>
        <p:nvSpPr>
          <p:cNvPr id="4" name="3 Altbilgi Yer Tutucusu"/>
          <p:cNvSpPr>
            <a:spLocks noGrp="1"/>
          </p:cNvSpPr>
          <p:nvPr>
            <p:ph type="ftr" sz="quarter" idx="11"/>
          </p:nvPr>
        </p:nvSpPr>
        <p:spPr>
          <a:xfrm>
            <a:off x="2267744" y="6356350"/>
            <a:ext cx="4824536" cy="365125"/>
          </a:xfrm>
        </p:spPr>
        <p:txBody>
          <a:bodyPr/>
          <a:lstStyle/>
          <a:p>
            <a:r>
              <a:rPr lang="tr-TR" dirty="0" smtClean="0"/>
              <a:t>XX.TÜRKİYE MUHASEBE KONGRESİ    5 EKİM 2018</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p:txBody>
          <a:bodyPr>
            <a:normAutofit/>
          </a:bodyPr>
          <a:lstStyle/>
          <a:p>
            <a:pPr marL="109728" indent="0">
              <a:buNone/>
            </a:pPr>
            <a:r>
              <a:rPr lang="tr-TR" sz="2000" b="1" dirty="0" smtClean="0">
                <a:latin typeface="Times New Roman" panose="02020603050405020304" pitchFamily="18" charset="0"/>
                <a:cs typeface="Times New Roman" panose="02020603050405020304" pitchFamily="18" charset="0"/>
              </a:rPr>
              <a:t>Bağımsızlık </a:t>
            </a:r>
            <a:r>
              <a:rPr lang="tr-TR" sz="2000" b="1" dirty="0" smtClean="0">
                <a:latin typeface="Times New Roman" panose="02020603050405020304" pitchFamily="18" charset="0"/>
                <a:cs typeface="Times New Roman" panose="02020603050405020304" pitchFamily="18" charset="0"/>
              </a:rPr>
              <a:t>ilkesi</a:t>
            </a:r>
          </a:p>
          <a:p>
            <a:endParaRPr lang="tr-TR" sz="2000" dirty="0" smtClean="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Denetim kuruluşu ve denetçilerin esasta ve şekilde bağımsız </a:t>
            </a:r>
            <a:r>
              <a:rPr lang="tr-TR" sz="2000" dirty="0" smtClean="0">
                <a:latin typeface="Times New Roman" panose="02020603050405020304" pitchFamily="18" charset="0"/>
                <a:cs typeface="Times New Roman" panose="02020603050405020304" pitchFamily="18" charset="0"/>
              </a:rPr>
              <a:t>olması (dürüstlük-tarafsızlık-meslek şüphecilik)</a:t>
            </a:r>
            <a:endParaRPr lang="tr-TR" sz="2000" dirty="0" smtClean="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Bağımsızlığın zedelenmemesi </a:t>
            </a:r>
            <a:r>
              <a:rPr lang="tr-TR" sz="2000" dirty="0" smtClean="0">
                <a:latin typeface="Times New Roman" panose="02020603050405020304" pitchFamily="18" charset="0"/>
                <a:cs typeface="Times New Roman" panose="02020603050405020304" pitchFamily="18" charset="0"/>
              </a:rPr>
              <a:t>ve bu yönde kanaat oluşmaması</a:t>
            </a:r>
            <a:endParaRPr lang="tr-TR" sz="2000" dirty="0" smtClean="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Bağımsızlığı tehdit unsurlar ve bunlara karşı önlem alınması</a:t>
            </a:r>
          </a:p>
          <a:p>
            <a:endParaRPr lang="tr-TR" sz="2000" dirty="0" smtClean="0">
              <a:latin typeface="Times New Roman" panose="02020603050405020304" pitchFamily="18" charset="0"/>
              <a:cs typeface="Times New Roman" panose="02020603050405020304" pitchFamily="18" charset="0"/>
            </a:endParaRPr>
          </a:p>
          <a:p>
            <a:pPr marL="109728" indent="0">
              <a:buNone/>
            </a:pPr>
            <a:r>
              <a:rPr lang="tr-TR" sz="2000" b="1" dirty="0" smtClean="0">
                <a:latin typeface="Times New Roman" panose="02020603050405020304" pitchFamily="18" charset="0"/>
                <a:cs typeface="Times New Roman" panose="02020603050405020304" pitchFamily="18" charset="0"/>
              </a:rPr>
              <a:t>Müşteri </a:t>
            </a:r>
            <a:r>
              <a:rPr lang="tr-TR" sz="2000" b="1" dirty="0" smtClean="0">
                <a:latin typeface="Times New Roman" panose="02020603050405020304" pitchFamily="18" charset="0"/>
                <a:cs typeface="Times New Roman" panose="02020603050405020304" pitchFamily="18" charset="0"/>
              </a:rPr>
              <a:t>kabulü ve devamlılığı </a:t>
            </a:r>
          </a:p>
          <a:p>
            <a:endParaRPr lang="tr-TR" sz="2000" dirty="0" smtClean="0">
              <a:latin typeface="Times New Roman" panose="02020603050405020304" pitchFamily="18" charset="0"/>
              <a:cs typeface="Times New Roman" panose="02020603050405020304" pitchFamily="18" charset="0"/>
            </a:endParaRPr>
          </a:p>
          <a:p>
            <a:r>
              <a:rPr lang="tr-TR" sz="2000" dirty="0" smtClean="0">
                <a:latin typeface="Times New Roman" panose="02020603050405020304" pitchFamily="18" charset="0"/>
                <a:cs typeface="Times New Roman" panose="02020603050405020304" pitchFamily="18" charset="0"/>
              </a:rPr>
              <a:t>Denetlenen şirket yönetiminin dürüstlüğü</a:t>
            </a:r>
          </a:p>
          <a:p>
            <a:r>
              <a:rPr lang="tr-TR" sz="2000" dirty="0" smtClean="0">
                <a:latin typeface="Times New Roman" panose="02020603050405020304" pitchFamily="18" charset="0"/>
                <a:cs typeface="Times New Roman" panose="02020603050405020304" pitchFamily="18" charset="0"/>
              </a:rPr>
              <a:t>Bağımsız denetim şirket ve ekibinin teknik, zaman ve kaynak yeterliliği</a:t>
            </a:r>
          </a:p>
          <a:p>
            <a:r>
              <a:rPr lang="tr-TR" sz="2000" dirty="0" smtClean="0">
                <a:latin typeface="Times New Roman" panose="02020603050405020304" pitchFamily="18" charset="0"/>
                <a:cs typeface="Times New Roman" panose="02020603050405020304" pitchFamily="18" charset="0"/>
              </a:rPr>
              <a:t>Bağımsız denetim ekibinin etik ilkelere bağlılığı</a:t>
            </a:r>
            <a:endParaRPr lang="tr-TR" sz="2000" dirty="0">
              <a:latin typeface="Times New Roman" panose="02020603050405020304" pitchFamily="18" charset="0"/>
              <a:cs typeface="Times New Roman" panose="02020603050405020304" pitchFamily="18" charset="0"/>
            </a:endParaRPr>
          </a:p>
        </p:txBody>
      </p:sp>
      <p:sp>
        <p:nvSpPr>
          <p:cNvPr id="3" name="Altbilgi Yer Tutucusu 2"/>
          <p:cNvSpPr>
            <a:spLocks noGrp="1"/>
          </p:cNvSpPr>
          <p:nvPr>
            <p:ph type="ftr" sz="quarter" idx="11"/>
          </p:nvPr>
        </p:nvSpPr>
        <p:spPr/>
        <p:txBody>
          <a:bodyPr/>
          <a:lstStyle/>
          <a:p>
            <a:r>
              <a:rPr lang="tr-TR" smtClean="0"/>
              <a:t>XX.TÜRKİYE MUHASEBE KONGRESİ    5 EKİM 2018</a:t>
            </a:r>
            <a:endParaRPr lang="tr-TR"/>
          </a:p>
        </p:txBody>
      </p:sp>
      <p:sp>
        <p:nvSpPr>
          <p:cNvPr id="4" name="Başlık 3"/>
          <p:cNvSpPr>
            <a:spLocks noGrp="1"/>
          </p:cNvSpPr>
          <p:nvPr>
            <p:ph type="title"/>
          </p:nvPr>
        </p:nvSpPr>
        <p:spPr/>
        <p:txBody>
          <a:bodyPr>
            <a:normAutofit/>
          </a:bodyPr>
          <a:lstStyle/>
          <a:p>
            <a:r>
              <a:rPr lang="tr-TR" sz="2500" dirty="0" smtClean="0">
                <a:latin typeface="Times New Roman" panose="02020603050405020304" pitchFamily="18" charset="0"/>
                <a:cs typeface="Times New Roman" panose="02020603050405020304" pitchFamily="18" charset="0"/>
              </a:rPr>
              <a:t>Bağımsızlık İlkesi ile Müşteri Kabulü ve Devamlılığının Önemi </a:t>
            </a:r>
            <a:endParaRPr lang="tr-TR" sz="25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361839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22376" y="548680"/>
            <a:ext cx="7772400" cy="1828800"/>
          </a:xfrm>
        </p:spPr>
        <p:txBody>
          <a:bodyPr>
            <a:normAutofit/>
          </a:bodyPr>
          <a:lstStyle/>
          <a:p>
            <a:r>
              <a:rPr lang="tr-TR" sz="2900" dirty="0">
                <a:latin typeface="Times New Roman" pitchFamily="18" charset="0"/>
                <a:cs typeface="Times New Roman" pitchFamily="18" charset="0"/>
              </a:rPr>
              <a:t>Kalite Güvence Mekanizması Olarak Şeffaflık Raporları: Türkiye’deki Bağımsız Denetim Kuruluşlarına Yönelik Bir </a:t>
            </a:r>
            <a:r>
              <a:rPr lang="tr-TR" sz="2900" dirty="0" smtClean="0">
                <a:latin typeface="Times New Roman" pitchFamily="18" charset="0"/>
                <a:cs typeface="Times New Roman" pitchFamily="18" charset="0"/>
              </a:rPr>
              <a:t>Araştırma</a:t>
            </a:r>
            <a:endParaRPr lang="tr-TR" sz="2900" dirty="0"/>
          </a:p>
        </p:txBody>
      </p:sp>
      <p:sp>
        <p:nvSpPr>
          <p:cNvPr id="3" name="Metin Yer Tutucusu 2"/>
          <p:cNvSpPr>
            <a:spLocks noGrp="1"/>
          </p:cNvSpPr>
          <p:nvPr>
            <p:ph type="body" idx="1"/>
          </p:nvPr>
        </p:nvSpPr>
        <p:spPr>
          <a:xfrm>
            <a:off x="4320480" y="2852936"/>
            <a:ext cx="4572000" cy="1454888"/>
          </a:xfrm>
        </p:spPr>
        <p:txBody>
          <a:bodyPr>
            <a:normAutofit/>
          </a:bodyPr>
          <a:lstStyle/>
          <a:p>
            <a:r>
              <a:rPr lang="tr-TR" sz="3000" b="1" dirty="0" smtClean="0">
                <a:latin typeface="Times New Roman" panose="02020603050405020304" pitchFamily="18" charset="0"/>
                <a:cs typeface="Times New Roman" panose="02020603050405020304" pitchFamily="18" charset="0"/>
              </a:rPr>
              <a:t>BULGULAR &amp; SONUÇ</a:t>
            </a:r>
            <a:endParaRPr lang="tr-TR" sz="3000" b="1"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dirty="0" smtClean="0"/>
              <a:t>XX.TÜRKİYE MUHASEBE KONGRESİ    5 EKİM 2018</a:t>
            </a:r>
            <a:endParaRPr lang="tr-TR" dirty="0"/>
          </a:p>
        </p:txBody>
      </p:sp>
    </p:spTree>
    <p:extLst>
      <p:ext uri="{BB962C8B-B14F-4D97-AF65-F5344CB8AC3E}">
        <p14:creationId xmlns:p14="http://schemas.microsoft.com/office/powerpoint/2010/main" val="7914059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1340768"/>
            <a:ext cx="8229600" cy="4666523"/>
          </a:xfrm>
        </p:spPr>
        <p:txBody>
          <a:bodyPr>
            <a:normAutofit/>
          </a:bodyPr>
          <a:lstStyle/>
          <a:p>
            <a:endParaRPr lang="tr-TR" dirty="0" smtClean="0"/>
          </a:p>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endParaRPr lang="tr-TR" sz="2000" dirty="0" smtClean="0">
              <a:latin typeface="Times New Roman" pitchFamily="18" charset="0"/>
              <a:cs typeface="Times New Roman" pitchFamily="18" charset="0"/>
            </a:endParaRPr>
          </a:p>
          <a:p>
            <a:pPr algn="just"/>
            <a:r>
              <a:rPr lang="tr-TR" sz="1700" dirty="0" smtClean="0">
                <a:latin typeface="Times New Roman" pitchFamily="18" charset="0"/>
                <a:cs typeface="Times New Roman" pitchFamily="18" charset="0"/>
              </a:rPr>
              <a:t>Raporların </a:t>
            </a:r>
            <a:r>
              <a:rPr lang="tr-TR" sz="1700" dirty="0" smtClean="0">
                <a:latin typeface="Times New Roman" pitchFamily="18" charset="0"/>
                <a:cs typeface="Times New Roman" pitchFamily="18" charset="0"/>
              </a:rPr>
              <a:t>% 27’sinde bağımsızlık ilkesiyle ilgili yeterli açıklamalar  varken, % </a:t>
            </a:r>
            <a:r>
              <a:rPr lang="tr-TR" sz="1700" dirty="0" smtClean="0">
                <a:latin typeface="Times New Roman" pitchFamily="18" charset="0"/>
                <a:cs typeface="Times New Roman" pitchFamily="18" charset="0"/>
              </a:rPr>
              <a:t>60’ında </a:t>
            </a:r>
            <a:r>
              <a:rPr lang="tr-TR" sz="1700" dirty="0" smtClean="0">
                <a:latin typeface="Times New Roman" pitchFamily="18" charset="0"/>
                <a:cs typeface="Times New Roman" pitchFamily="18" charset="0"/>
              </a:rPr>
              <a:t>açıklamalara kısaca yer verilmiş ve % 13’ünde ise birçok kritere hiç değinilmemiştir</a:t>
            </a:r>
          </a:p>
          <a:p>
            <a:pPr algn="just"/>
            <a:endParaRPr lang="tr-TR" sz="1700" dirty="0" smtClean="0">
              <a:latin typeface="Times New Roman" pitchFamily="18" charset="0"/>
              <a:cs typeface="Times New Roman" pitchFamily="18" charset="0"/>
            </a:endParaRPr>
          </a:p>
          <a:p>
            <a:pPr algn="just"/>
            <a:r>
              <a:rPr lang="tr-TR" sz="1700" dirty="0" smtClean="0">
                <a:latin typeface="Times New Roman" pitchFamily="18" charset="0"/>
                <a:cs typeface="Times New Roman" pitchFamily="18" charset="0"/>
              </a:rPr>
              <a:t>86 şirketin tamamında bağımsızlık ilkesine uyum çerçevesinde yılda en az bir kez bağımsızlık ilkesinin ihlaline yönelik yazılı taahhüt alındığı açıklama paragrafı ile belirtilmiştir</a:t>
            </a:r>
          </a:p>
          <a:p>
            <a:endParaRPr lang="tr-TR" dirty="0">
              <a:latin typeface="Times New Roman" pitchFamily="18" charset="0"/>
              <a:cs typeface="Times New Roman" pitchFamily="18" charset="0"/>
            </a:endParaRPr>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pPr algn="just"/>
            <a:r>
              <a:rPr lang="tr-TR" sz="2500" b="1" dirty="0" smtClean="0">
                <a:latin typeface="Times New Roman" pitchFamily="18" charset="0"/>
                <a:cs typeface="Times New Roman" pitchFamily="18" charset="0"/>
              </a:rPr>
              <a:t>Bağımsızlık İlkesine Uyum Düzeyi</a:t>
            </a:r>
            <a:endParaRPr lang="tr-TR" sz="2500"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836896158"/>
              </p:ext>
            </p:extLst>
          </p:nvPr>
        </p:nvGraphicFramePr>
        <p:xfrm>
          <a:off x="899592" y="1988840"/>
          <a:ext cx="7704855" cy="1440160"/>
        </p:xfrm>
        <a:graphic>
          <a:graphicData uri="http://schemas.openxmlformats.org/drawingml/2006/table">
            <a:tbl>
              <a:tblPr firstRow="1" firstCol="1" bandRow="1">
                <a:tableStyleId>{5C22544A-7EE6-4342-B048-85BDC9FD1C3A}</a:tableStyleId>
              </a:tblPr>
              <a:tblGrid>
                <a:gridCol w="1254277"/>
                <a:gridCol w="854418"/>
                <a:gridCol w="489451"/>
                <a:gridCol w="808209"/>
                <a:gridCol w="535661"/>
                <a:gridCol w="895913"/>
                <a:gridCol w="716732"/>
                <a:gridCol w="1254280"/>
                <a:gridCol w="895914"/>
              </a:tblGrid>
              <a:tr h="571299">
                <a:tc>
                  <a:txBody>
                    <a:bodyPr/>
                    <a:lstStyle/>
                    <a:p>
                      <a:pPr algn="ctr">
                        <a:lnSpc>
                          <a:spcPct val="115000"/>
                        </a:lnSpc>
                      </a:pPr>
                      <a:r>
                        <a:rPr lang="tr-TR" sz="1400" dirty="0" smtClean="0">
                          <a:effectLst/>
                          <a:latin typeface="Times New Roman" panose="02020603050405020304" pitchFamily="18" charset="0"/>
                          <a:cs typeface="Times New Roman" panose="02020603050405020304" pitchFamily="18" charset="0"/>
                        </a:rPr>
                        <a:t>Kriter</a:t>
                      </a:r>
                      <a:endParaRPr lang="tr-TR" sz="1400" dirty="0">
                        <a:effectLst/>
                        <a:latin typeface="Times New Roman" panose="02020603050405020304" pitchFamily="18" charset="0"/>
                        <a:cs typeface="Times New Roman" panose="02020603050405020304" pitchFamily="18" charset="0"/>
                      </a:endParaRPr>
                    </a:p>
                  </a:txBody>
                  <a:tcPr marL="44450" marR="44450" marT="0" marB="0" anchor="ctr"/>
                </a:tc>
                <a:tc>
                  <a:txBody>
                    <a:bodyPr/>
                    <a:lstStyle/>
                    <a:p>
                      <a:pPr marL="92075" indent="0" algn="ctr">
                        <a:lnSpc>
                          <a:spcPct val="115000"/>
                        </a:lnSpc>
                        <a:spcAft>
                          <a:spcPts val="0"/>
                        </a:spcAft>
                      </a:pPr>
                      <a:r>
                        <a:rPr lang="tr-TR" sz="1400" dirty="0" smtClean="0">
                          <a:effectLst/>
                          <a:latin typeface="Times New Roman" panose="02020603050405020304" pitchFamily="18" charset="0"/>
                          <a:cs typeface="Times New Roman" panose="02020603050405020304" pitchFamily="18" charset="0"/>
                        </a:rPr>
                        <a:t>Güçlü (adet)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0" indent="0"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87313" indent="4763" algn="ctr">
                        <a:lnSpc>
                          <a:spcPct val="115000"/>
                        </a:lnSpc>
                        <a:spcAft>
                          <a:spcPts val="0"/>
                        </a:spcAft>
                      </a:pPr>
                      <a:r>
                        <a:rPr lang="tr-TR" sz="1400" dirty="0" smtClean="0">
                          <a:effectLst/>
                          <a:latin typeface="Times New Roman" panose="02020603050405020304" pitchFamily="18" charset="0"/>
                          <a:cs typeface="Times New Roman" panose="02020603050405020304" pitchFamily="18" charset="0"/>
                        </a:rPr>
                        <a:t>Orta (adet)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87313" indent="-87313"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0" indent="0"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Zayıf </a:t>
                      </a:r>
                      <a:r>
                        <a:rPr lang="tr-TR" sz="1400" dirty="0" smtClean="0">
                          <a:effectLst/>
                          <a:latin typeface="Times New Roman" panose="02020603050405020304" pitchFamily="18" charset="0"/>
                          <a:cs typeface="Times New Roman" panose="02020603050405020304" pitchFamily="18" charset="0"/>
                        </a:rPr>
                        <a:t>Var (adet)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92075" indent="0" algn="ctr">
                        <a:lnSpc>
                          <a:spcPct val="115000"/>
                        </a:lnSpc>
                        <a:spcAft>
                          <a:spcPts val="0"/>
                        </a:spcAft>
                        <a:tabLst>
                          <a:tab pos="450850" algn="l"/>
                        </a:tabLst>
                      </a:pPr>
                      <a:r>
                        <a:rPr lang="tr-TR" sz="1400" dirty="0">
                          <a:effectLst/>
                          <a:latin typeface="Times New Roman" panose="02020603050405020304" pitchFamily="18" charset="0"/>
                          <a:cs typeface="Times New Roman" panose="02020603050405020304" pitchFamily="18" charset="0"/>
                        </a:rPr>
                        <a: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179705" algn="ctr">
                        <a:lnSpc>
                          <a:spcPct val="115000"/>
                        </a:lnSpc>
                        <a:spcAft>
                          <a:spcPts val="0"/>
                        </a:spcAft>
                      </a:pPr>
                      <a:r>
                        <a:rPr lang="tr-TR" sz="1400" dirty="0" smtClean="0">
                          <a:effectLst/>
                          <a:latin typeface="Times New Roman" panose="02020603050405020304" pitchFamily="18" charset="0"/>
                          <a:cs typeface="Times New Roman" panose="02020603050405020304" pitchFamily="18" charset="0"/>
                        </a:rPr>
                        <a:t>Toplam (adet)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179388" indent="-87313"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868861">
                <a:tc>
                  <a:txBody>
                    <a:bodyPr/>
                    <a:lstStyle/>
                    <a:p>
                      <a:pPr marL="0" indent="0"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Bağımsızlık İlkesine Uyum Düzeyi</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179388" indent="-87313"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24</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92075" indent="-92075" algn="ctr">
                        <a:lnSpc>
                          <a:spcPct val="115000"/>
                        </a:lnSpc>
                        <a:spcAft>
                          <a:spcPts val="0"/>
                        </a:spcAft>
                      </a:pPr>
                      <a:r>
                        <a:rPr lang="tr-TR" sz="1300" b="0" dirty="0" smtClean="0">
                          <a:effectLst/>
                          <a:latin typeface="Times New Roman" panose="02020603050405020304" pitchFamily="18" charset="0"/>
                          <a:cs typeface="Times New Roman" panose="02020603050405020304" pitchFamily="18" charset="0"/>
                        </a:rPr>
                        <a:t>27</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179388" indent="-87313"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51</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179388" indent="-179388" algn="ctr">
                        <a:lnSpc>
                          <a:spcPct val="115000"/>
                        </a:lnSpc>
                        <a:spcAft>
                          <a:spcPts val="0"/>
                        </a:spcAft>
                      </a:pPr>
                      <a:r>
                        <a:rPr lang="tr-TR" sz="1300" b="0" dirty="0" smtClean="0">
                          <a:effectLst/>
                          <a:latin typeface="Times New Roman" panose="02020603050405020304" pitchFamily="18" charset="0"/>
                          <a:cs typeface="Times New Roman" panose="02020603050405020304" pitchFamily="18" charset="0"/>
                        </a:rPr>
                        <a:t>60</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179388" indent="-87313"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11</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179388" indent="-87313" algn="ctr">
                        <a:lnSpc>
                          <a:spcPct val="115000"/>
                        </a:lnSpc>
                        <a:spcAft>
                          <a:spcPts val="0"/>
                        </a:spcAft>
                      </a:pPr>
                      <a:r>
                        <a:rPr lang="tr-TR" sz="1300" b="0" dirty="0" smtClean="0">
                          <a:effectLst/>
                          <a:latin typeface="Times New Roman" panose="02020603050405020304" pitchFamily="18" charset="0"/>
                          <a:cs typeface="Times New Roman" panose="02020603050405020304" pitchFamily="18" charset="0"/>
                        </a:rPr>
                        <a:t>13</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179388" indent="-87313" algn="ctr">
                        <a:lnSpc>
                          <a:spcPct val="115000"/>
                        </a:lnSpc>
                        <a:spcAft>
                          <a:spcPts val="0"/>
                        </a:spcAft>
                      </a:pPr>
                      <a:r>
                        <a:rPr lang="tr-TR" sz="1300" b="0" dirty="0" smtClean="0">
                          <a:effectLst/>
                          <a:latin typeface="Times New Roman" panose="02020603050405020304" pitchFamily="18" charset="0"/>
                          <a:ea typeface="Calibri"/>
                          <a:cs typeface="Times New Roman" panose="02020603050405020304" pitchFamily="18" charset="0"/>
                        </a:rPr>
                        <a:t>86</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marL="0" indent="0"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100</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1988840"/>
            <a:ext cx="8229600" cy="4018451"/>
          </a:xfrm>
        </p:spPr>
        <p:txBody>
          <a:bodyPr/>
          <a:lstStyle/>
          <a:p>
            <a:endParaRPr lang="tr-TR" dirty="0" smtClean="0"/>
          </a:p>
          <a:p>
            <a:endParaRPr lang="tr-TR" dirty="0" smtClean="0"/>
          </a:p>
          <a:p>
            <a:endParaRPr lang="tr-TR" dirty="0" smtClean="0"/>
          </a:p>
          <a:p>
            <a:endParaRPr lang="tr-TR" dirty="0"/>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Autofit/>
          </a:bodyPr>
          <a:lstStyle/>
          <a:p>
            <a:pPr algn="just"/>
            <a:r>
              <a:rPr lang="tr-TR" sz="2500" b="1" dirty="0" smtClean="0">
                <a:latin typeface="Times New Roman" pitchFamily="18" charset="0"/>
                <a:cs typeface="Times New Roman" pitchFamily="18" charset="0"/>
              </a:rPr>
              <a:t>Müşteri İlişkisinin Kabulü ve Devamlılığına İlişkin Belirlenen Politika ve Prosedürlerin Etkinliği </a:t>
            </a:r>
            <a:endParaRPr lang="tr-TR" sz="2500"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75765718"/>
              </p:ext>
            </p:extLst>
          </p:nvPr>
        </p:nvGraphicFramePr>
        <p:xfrm>
          <a:off x="827584" y="1844824"/>
          <a:ext cx="7416824" cy="2578868"/>
        </p:xfrm>
        <a:graphic>
          <a:graphicData uri="http://schemas.openxmlformats.org/drawingml/2006/table">
            <a:tbl>
              <a:tblPr firstRow="1" firstCol="1" bandRow="1">
                <a:tableStyleId>{5C22544A-7EE6-4342-B048-85BDC9FD1C3A}</a:tableStyleId>
              </a:tblPr>
              <a:tblGrid>
                <a:gridCol w="1208514"/>
                <a:gridCol w="1489584"/>
                <a:gridCol w="1199153"/>
                <a:gridCol w="1214382"/>
                <a:gridCol w="1227440"/>
                <a:gridCol w="1077751"/>
              </a:tblGrid>
              <a:tr h="1152130">
                <a:tc>
                  <a:txBody>
                    <a:bodyPr/>
                    <a:lstStyle/>
                    <a:p>
                      <a:pPr algn="just">
                        <a:lnSpc>
                          <a:spcPct val="115000"/>
                        </a:lnSpc>
                        <a:spcAft>
                          <a:spcPts val="0"/>
                        </a:spcAft>
                      </a:pPr>
                      <a:r>
                        <a:rPr lang="tr-TR" sz="14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tr-TR" sz="1400" dirty="0">
                          <a:effectLst/>
                          <a:latin typeface="Times New Roman" panose="02020603050405020304" pitchFamily="18" charset="0"/>
                          <a:cs typeface="Times New Roman" panose="02020603050405020304" pitchFamily="18" charset="0"/>
                        </a:rPr>
                        <a:t> </a:t>
                      </a:r>
                    </a:p>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Kriterler</a:t>
                      </a:r>
                      <a:endParaRPr lang="tr-TR" sz="1400" dirty="0">
                        <a:effectLst/>
                        <a:latin typeface="Times New Roman" panose="02020603050405020304" pitchFamily="18" charset="0"/>
                        <a:cs typeface="Times New Roman" panose="02020603050405020304" pitchFamily="18" charset="0"/>
                      </a:endParaRPr>
                    </a:p>
                    <a:p>
                      <a:pPr algn="just">
                        <a:lnSpc>
                          <a:spcPct val="115000"/>
                        </a:lnSpc>
                        <a:spcAft>
                          <a:spcPts val="0"/>
                        </a:spcAft>
                      </a:pPr>
                      <a:r>
                        <a:rPr lang="tr-TR" sz="14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tr-TR" sz="1400" dirty="0">
                          <a:effectLst/>
                          <a:latin typeface="Times New Roman" panose="02020603050405020304" pitchFamily="18" charset="0"/>
                          <a:cs typeface="Times New Roman" panose="02020603050405020304" pitchFamily="18" charset="0"/>
                        </a:rPr>
                        <a:t> </a:t>
                      </a:r>
                    </a:p>
                    <a:p>
                      <a:pPr algn="just">
                        <a:lnSpc>
                          <a:spcPct val="115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vert="vert27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Denetim şirketinin kendi uygunluğu </a:t>
                      </a:r>
                      <a:r>
                        <a:rPr lang="tr-TR" sz="1400" dirty="0" smtClean="0">
                          <a:effectLst/>
                          <a:latin typeface="Times New Roman" panose="02020603050405020304" pitchFamily="18" charset="0"/>
                          <a:cs typeface="Times New Roman" panose="02020603050405020304" pitchFamily="18" charset="0"/>
                        </a:rPr>
                        <a:t>yeterlik, beceri, kapasite ve kaynaklar  </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Müşterinin dürüstlüğü </a:t>
                      </a:r>
                    </a:p>
                  </a:txBody>
                  <a:tcPr marL="44450" marR="44450" marT="0" marB="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Denetim şirketinin istihbarat kaynakları</a:t>
                      </a:r>
                    </a:p>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 </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Müşteri İlişkisinin Devam Ettirilmesi </a:t>
                      </a:r>
                    </a:p>
                  </a:txBody>
                  <a:tcPr marL="44450" marR="44450" marT="0" marB="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Denetimden </a:t>
                      </a:r>
                      <a:r>
                        <a:rPr lang="tr-TR" sz="1400" dirty="0" smtClean="0">
                          <a:effectLst/>
                          <a:latin typeface="Times New Roman" panose="02020603050405020304" pitchFamily="18" charset="0"/>
                          <a:cs typeface="Times New Roman" panose="02020603050405020304" pitchFamily="18" charset="0"/>
                        </a:rPr>
                        <a:t>çekilme</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212525">
                <a:tc>
                  <a:txBody>
                    <a:bodyPr/>
                    <a:lstStyle/>
                    <a:p>
                      <a:pPr>
                        <a:lnSpc>
                          <a:spcPct val="115000"/>
                        </a:lnSpc>
                        <a:spcAft>
                          <a:spcPts val="0"/>
                        </a:spcAft>
                      </a:pPr>
                      <a:r>
                        <a:rPr lang="tr-TR" sz="1300" b="0" dirty="0">
                          <a:effectLst/>
                          <a:latin typeface="Times New Roman" panose="02020603050405020304" pitchFamily="18" charset="0"/>
                          <a:cs typeface="Times New Roman" panose="02020603050405020304" pitchFamily="18" charset="0"/>
                        </a:rPr>
                        <a:t>Güçlü</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20</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14</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5</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12</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13</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r>
              <a:tr h="223669">
                <a:tc>
                  <a:txBody>
                    <a:bodyPr/>
                    <a:lstStyle/>
                    <a:p>
                      <a:pPr>
                        <a:lnSpc>
                          <a:spcPct val="115000"/>
                        </a:lnSpc>
                        <a:spcAft>
                          <a:spcPts val="0"/>
                        </a:spcAft>
                      </a:pPr>
                      <a:r>
                        <a:rPr lang="tr-TR" sz="1300" b="0">
                          <a:effectLst/>
                          <a:latin typeface="Times New Roman" panose="02020603050405020304" pitchFamily="18" charset="0"/>
                          <a:cs typeface="Times New Roman" panose="02020603050405020304" pitchFamily="18" charset="0"/>
                        </a:rPr>
                        <a:t>Kısmen Var</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12</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18</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7</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14</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14</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r>
              <a:tr h="223669">
                <a:tc>
                  <a:txBody>
                    <a:bodyPr/>
                    <a:lstStyle/>
                    <a:p>
                      <a:pPr>
                        <a:lnSpc>
                          <a:spcPct val="115000"/>
                        </a:lnSpc>
                        <a:spcAft>
                          <a:spcPts val="0"/>
                        </a:spcAft>
                      </a:pPr>
                      <a:r>
                        <a:rPr lang="tr-TR" sz="1300" b="0">
                          <a:effectLst/>
                          <a:latin typeface="Times New Roman" panose="02020603050405020304" pitchFamily="18" charset="0"/>
                          <a:cs typeface="Times New Roman" panose="02020603050405020304" pitchFamily="18" charset="0"/>
                        </a:rPr>
                        <a:t>Zayıf Var</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33</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35</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17</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41</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25</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r>
              <a:tr h="233221">
                <a:tc>
                  <a:txBody>
                    <a:bodyPr/>
                    <a:lstStyle/>
                    <a:p>
                      <a:pPr>
                        <a:lnSpc>
                          <a:spcPct val="115000"/>
                        </a:lnSpc>
                        <a:spcAft>
                          <a:spcPts val="0"/>
                        </a:spcAft>
                      </a:pPr>
                      <a:r>
                        <a:rPr lang="tr-TR" sz="1300" b="0">
                          <a:effectLst/>
                          <a:latin typeface="Times New Roman" panose="02020603050405020304" pitchFamily="18" charset="0"/>
                          <a:cs typeface="Times New Roman" panose="02020603050405020304" pitchFamily="18" charset="0"/>
                        </a:rPr>
                        <a:t>Yok</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21</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19</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57</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19</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34</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r>
              <a:tr h="233221">
                <a:tc>
                  <a:txBody>
                    <a:bodyPr/>
                    <a:lstStyle/>
                    <a:p>
                      <a:pPr>
                        <a:lnSpc>
                          <a:spcPct val="115000"/>
                        </a:lnSpc>
                        <a:spcAft>
                          <a:spcPts val="0"/>
                        </a:spcAft>
                      </a:pPr>
                      <a:r>
                        <a:rPr lang="tr-TR" sz="1300" b="0">
                          <a:effectLst/>
                          <a:latin typeface="Times New Roman" panose="02020603050405020304" pitchFamily="18" charset="0"/>
                          <a:cs typeface="Times New Roman" panose="02020603050405020304" pitchFamily="18" charset="0"/>
                        </a:rPr>
                        <a:t>Toplam</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tc>
                <a:tc>
                  <a:txBody>
                    <a:bodyPr/>
                    <a:lstStyle/>
                    <a:p>
                      <a:pPr algn="ctr">
                        <a:lnSpc>
                          <a:spcPct val="115000"/>
                        </a:lnSpc>
                        <a:spcAft>
                          <a:spcPts val="0"/>
                        </a:spcAft>
                      </a:pPr>
                      <a:r>
                        <a:rPr lang="tr-TR" sz="1300" b="0">
                          <a:effectLst/>
                          <a:latin typeface="Times New Roman" panose="02020603050405020304" pitchFamily="18" charset="0"/>
                          <a:cs typeface="Times New Roman" panose="02020603050405020304" pitchFamily="18" charset="0"/>
                        </a:rPr>
                        <a:t>86</a:t>
                      </a:r>
                      <a:endParaRPr lang="tr-TR" sz="1300" b="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86</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86</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86</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b="0" dirty="0">
                          <a:effectLst/>
                          <a:latin typeface="Times New Roman" panose="02020603050405020304" pitchFamily="18" charset="0"/>
                          <a:cs typeface="Times New Roman" panose="02020603050405020304" pitchFamily="18" charset="0"/>
                        </a:rPr>
                        <a:t>86</a:t>
                      </a:r>
                      <a:endParaRPr lang="tr-TR" sz="1300" b="0" dirty="0">
                        <a:effectLst/>
                        <a:latin typeface="Times New Roman" panose="02020603050405020304" pitchFamily="18" charset="0"/>
                        <a:ea typeface="Calibri"/>
                        <a:cs typeface="Times New Roman" panose="02020603050405020304" pitchFamily="18" charset="0"/>
                      </a:endParaRPr>
                    </a:p>
                  </a:txBody>
                  <a:tcPr marL="44450" marR="44450" marT="0" marB="0" anchor="b"/>
                </a:tc>
              </a:tr>
            </a:tbl>
          </a:graphicData>
        </a:graphic>
      </p:graphicFrame>
      <p:sp>
        <p:nvSpPr>
          <p:cNvPr id="6" name="Rectangle 1"/>
          <p:cNvSpPr>
            <a:spLocks noChangeArrowheads="1"/>
          </p:cNvSpPr>
          <p:nvPr/>
        </p:nvSpPr>
        <p:spPr bwMode="auto">
          <a:xfrm>
            <a:off x="1115616" y="5517232"/>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altLang="tr-TR"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Dikdörtgen 6"/>
          <p:cNvSpPr/>
          <p:nvPr/>
        </p:nvSpPr>
        <p:spPr>
          <a:xfrm>
            <a:off x="755576" y="4797152"/>
            <a:ext cx="8064896" cy="1323439"/>
          </a:xfrm>
          <a:prstGeom prst="rect">
            <a:avLst/>
          </a:prstGeom>
        </p:spPr>
        <p:txBody>
          <a:bodyPr wrap="square">
            <a:spAutoFit/>
          </a:bodyPr>
          <a:lstStyle/>
          <a:p>
            <a:pPr marL="285750" indent="-285750">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Raporların % 66’sında istihbarat kaynaklarına </a:t>
            </a:r>
            <a:r>
              <a:rPr lang="tr-TR" sz="1600" dirty="0">
                <a:latin typeface="Times New Roman" panose="02020603050405020304" pitchFamily="18" charset="0"/>
                <a:cs typeface="Times New Roman" panose="02020603050405020304" pitchFamily="18" charset="0"/>
              </a:rPr>
              <a:t>yönelik açıklamalar </a:t>
            </a:r>
            <a:r>
              <a:rPr lang="tr-TR" sz="1600" dirty="0" smtClean="0">
                <a:latin typeface="Times New Roman" panose="02020603050405020304" pitchFamily="18" charset="0"/>
                <a:cs typeface="Times New Roman" panose="02020603050405020304" pitchFamily="18" charset="0"/>
              </a:rPr>
              <a:t>bulunmamaktadır</a:t>
            </a:r>
          </a:p>
          <a:p>
            <a:pPr marL="285750" indent="-285750">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Denetimden çekilmeye ilişkin </a:t>
            </a:r>
            <a:r>
              <a:rPr lang="tr-TR" sz="1600" dirty="0" smtClean="0">
                <a:latin typeface="Times New Roman" panose="02020603050405020304" pitchFamily="18" charset="0"/>
                <a:cs typeface="Times New Roman" panose="02020603050405020304" pitchFamily="18" charset="0"/>
              </a:rPr>
              <a:t>açıklamalar, </a:t>
            </a:r>
            <a:r>
              <a:rPr lang="tr-TR" sz="1600" dirty="0" smtClean="0">
                <a:latin typeface="Times New Roman" panose="02020603050405020304" pitchFamily="18" charset="0"/>
                <a:cs typeface="Times New Roman" panose="02020603050405020304" pitchFamily="18" charset="0"/>
              </a:rPr>
              <a:t>raporların % 70’inde yer </a:t>
            </a:r>
            <a:r>
              <a:rPr lang="tr-TR" sz="1600" dirty="0" smtClean="0">
                <a:latin typeface="Times New Roman" panose="02020603050405020304" pitchFamily="18" charset="0"/>
                <a:cs typeface="Times New Roman" panose="02020603050405020304" pitchFamily="18" charset="0"/>
              </a:rPr>
              <a:t>almamakta ya da zayıf olarak yer almaktadır</a:t>
            </a:r>
            <a:endParaRPr lang="tr-TR" sz="16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Müşteri ilişkisinin devam ettirilmesine yönelik </a:t>
            </a:r>
            <a:r>
              <a:rPr lang="tr-TR" sz="1600" dirty="0" smtClean="0">
                <a:latin typeface="Times New Roman" panose="02020603050405020304" pitchFamily="18" charset="0"/>
                <a:cs typeface="Times New Roman" panose="02020603050405020304" pitchFamily="18" charset="0"/>
              </a:rPr>
              <a:t>açıklamalar raporlarda </a:t>
            </a:r>
            <a:r>
              <a:rPr lang="tr-TR" sz="1600" dirty="0" smtClean="0">
                <a:latin typeface="Times New Roman" panose="02020603050405020304" pitchFamily="18" charset="0"/>
                <a:cs typeface="Times New Roman" panose="02020603050405020304" pitchFamily="18" charset="0"/>
              </a:rPr>
              <a:t>en yüksek oranda belirtilen açıklamaların başında gelmektedir </a:t>
            </a:r>
            <a:endParaRPr lang="tr-T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1916832"/>
            <a:ext cx="8229600" cy="3874435"/>
          </a:xfrm>
        </p:spPr>
        <p:txBody>
          <a:bodyPr/>
          <a:lstStyle/>
          <a:p>
            <a:endParaRPr lang="tr-TR" dirty="0" smtClean="0"/>
          </a:p>
          <a:p>
            <a:endParaRPr lang="tr-TR" dirty="0"/>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a:xfrm>
            <a:off x="457200" y="274638"/>
            <a:ext cx="8229600" cy="706090"/>
          </a:xfrm>
        </p:spPr>
        <p:txBody>
          <a:bodyPr>
            <a:normAutofit fontScale="90000"/>
          </a:bodyPr>
          <a:lstStyle/>
          <a:p>
            <a:pPr algn="just"/>
            <a:r>
              <a:rPr lang="tr-TR" b="1" dirty="0" smtClean="0"/>
              <a:t/>
            </a:r>
            <a:br>
              <a:rPr lang="tr-TR" b="1" dirty="0" smtClean="0"/>
            </a:br>
            <a:r>
              <a:rPr lang="tr-TR" sz="2800" b="1" dirty="0" smtClean="0">
                <a:latin typeface="Times New Roman" pitchFamily="18" charset="0"/>
                <a:cs typeface="Times New Roman" pitchFamily="18" charset="0"/>
              </a:rPr>
              <a:t>Bağımsız Denetim Faaliyetinden Elde Edilen Gelir/Toplam Gelir (%) ve Uluslararası Ağa Üyelik Durumu</a:t>
            </a:r>
            <a:endParaRPr lang="tr-TR" sz="2800"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919127720"/>
              </p:ext>
            </p:extLst>
          </p:nvPr>
        </p:nvGraphicFramePr>
        <p:xfrm>
          <a:off x="899592" y="2132856"/>
          <a:ext cx="7560838" cy="2152094"/>
        </p:xfrm>
        <a:graphic>
          <a:graphicData uri="http://schemas.openxmlformats.org/drawingml/2006/table">
            <a:tbl>
              <a:tblPr firstRow="1" firstCol="1" bandRow="1">
                <a:tableStyleId>{5C22544A-7EE6-4342-B048-85BDC9FD1C3A}</a:tableStyleId>
              </a:tblPr>
              <a:tblGrid>
                <a:gridCol w="1715358"/>
                <a:gridCol w="889165"/>
                <a:gridCol w="989919"/>
                <a:gridCol w="989919"/>
                <a:gridCol w="989919"/>
                <a:gridCol w="993279"/>
                <a:gridCol w="993279"/>
              </a:tblGrid>
              <a:tr h="1235085">
                <a:tc gridSpan="2">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Bağımsız denetim faaliyetlerinden elde edilen gelirlerin toplam gelirlere oranı (%) </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hMerge="1">
                  <a:txBody>
                    <a:bodyPr/>
                    <a:lstStyle/>
                    <a:p>
                      <a:endParaRPr lang="tr-TR"/>
                    </a:p>
                  </a:txBody>
                  <a:tcP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 (0-25)</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 (25-50)</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 (50-75)</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(75-100)</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400" dirty="0">
                          <a:effectLst/>
                          <a:latin typeface="Times New Roman" panose="02020603050405020304" pitchFamily="18" charset="0"/>
                          <a:cs typeface="Times New Roman" panose="02020603050405020304" pitchFamily="18" charset="0"/>
                        </a:rPr>
                        <a:t>   Toplam</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301158">
                <a:tc rowSpan="3">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Uluslararası Ağa Üyelik</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Evet</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20</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7</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a:effectLst/>
                          <a:latin typeface="Times New Roman" panose="02020603050405020304" pitchFamily="18" charset="0"/>
                          <a:cs typeface="Times New Roman" panose="02020603050405020304" pitchFamily="18" charset="0"/>
                        </a:rPr>
                        <a:t>11</a:t>
                      </a:r>
                      <a:endParaRPr lang="tr-TR" sz="13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a:effectLst/>
                          <a:latin typeface="Times New Roman" panose="02020603050405020304" pitchFamily="18" charset="0"/>
                          <a:cs typeface="Times New Roman" panose="02020603050405020304" pitchFamily="18" charset="0"/>
                        </a:rPr>
                        <a:t>13</a:t>
                      </a:r>
                      <a:endParaRPr lang="tr-TR" sz="13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a:effectLst/>
                          <a:latin typeface="Times New Roman" panose="02020603050405020304" pitchFamily="18" charset="0"/>
                          <a:cs typeface="Times New Roman" panose="02020603050405020304" pitchFamily="18" charset="0"/>
                        </a:rPr>
                        <a:t>51</a:t>
                      </a:r>
                      <a:endParaRPr lang="tr-TR" sz="1300">
                        <a:effectLst/>
                        <a:latin typeface="Times New Roman" panose="02020603050405020304" pitchFamily="18" charset="0"/>
                        <a:ea typeface="Calibri"/>
                        <a:cs typeface="Times New Roman" panose="02020603050405020304" pitchFamily="18" charset="0"/>
                      </a:endParaRPr>
                    </a:p>
                  </a:txBody>
                  <a:tcPr marL="44450" marR="44450" marT="0" marB="0" anchor="b"/>
                </a:tc>
              </a:tr>
              <a:tr h="301158">
                <a:tc vMerge="1">
                  <a:txBody>
                    <a:bodyPr/>
                    <a:lstStyle/>
                    <a:p>
                      <a:endParaRPr lang="tr-TR"/>
                    </a:p>
                  </a:txBody>
                  <a:tcPr/>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Hayır</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4</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6</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11</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a:effectLst/>
                          <a:latin typeface="Times New Roman" panose="02020603050405020304" pitchFamily="18" charset="0"/>
                          <a:cs typeface="Times New Roman" panose="02020603050405020304" pitchFamily="18" charset="0"/>
                        </a:rPr>
                        <a:t>14</a:t>
                      </a:r>
                      <a:endParaRPr lang="tr-TR" sz="13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35</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r>
              <a:tr h="314693">
                <a:tc vMerge="1">
                  <a:txBody>
                    <a:bodyPr/>
                    <a:lstStyle/>
                    <a:p>
                      <a:endParaRPr lang="tr-TR"/>
                    </a:p>
                  </a:txBody>
                  <a:tcPr/>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Toplam</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a:effectLst/>
                          <a:latin typeface="Times New Roman" panose="02020603050405020304" pitchFamily="18" charset="0"/>
                          <a:cs typeface="Times New Roman" panose="02020603050405020304" pitchFamily="18" charset="0"/>
                        </a:rPr>
                        <a:t>26</a:t>
                      </a:r>
                      <a:endParaRPr lang="tr-TR" sz="13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13</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22</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27</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15000"/>
                        </a:lnSpc>
                        <a:spcAft>
                          <a:spcPts val="0"/>
                        </a:spcAft>
                      </a:pPr>
                      <a:r>
                        <a:rPr lang="tr-TR" sz="1300" dirty="0">
                          <a:effectLst/>
                          <a:latin typeface="Times New Roman" panose="02020603050405020304" pitchFamily="18" charset="0"/>
                          <a:cs typeface="Times New Roman" panose="02020603050405020304" pitchFamily="18" charset="0"/>
                        </a:rPr>
                        <a:t>86</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r>
            </a:tbl>
          </a:graphicData>
        </a:graphic>
      </p:graphicFrame>
      <p:sp>
        <p:nvSpPr>
          <p:cNvPr id="6" name="Dikdörtgen 5"/>
          <p:cNvSpPr/>
          <p:nvPr/>
        </p:nvSpPr>
        <p:spPr>
          <a:xfrm>
            <a:off x="467544" y="4869160"/>
            <a:ext cx="8424936" cy="830997"/>
          </a:xfrm>
          <a:prstGeom prst="rect">
            <a:avLst/>
          </a:prstGeom>
        </p:spPr>
        <p:txBody>
          <a:bodyPr wrap="square">
            <a:spAutoFit/>
          </a:bodyPr>
          <a:lstStyle/>
          <a:p>
            <a:pPr marL="285750" indent="-285750" algn="just">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Şirketlerin % 60’ı uluslararası ağa üyedir</a:t>
            </a:r>
          </a:p>
          <a:p>
            <a:pPr marL="285750" indent="-285750" algn="just">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Uluslararası ağa üye olan şirket sayısı </a:t>
            </a:r>
            <a:r>
              <a:rPr lang="tr-TR" sz="1600" dirty="0" smtClean="0">
                <a:latin typeface="Times New Roman" panose="02020603050405020304" pitchFamily="18" charset="0"/>
                <a:cs typeface="Times New Roman" panose="02020603050405020304" pitchFamily="18" charset="0"/>
              </a:rPr>
              <a:t>%25 </a:t>
            </a:r>
            <a:r>
              <a:rPr lang="tr-TR" sz="1600" dirty="0" smtClean="0">
                <a:latin typeface="Times New Roman" panose="02020603050405020304" pitchFamily="18" charset="0"/>
                <a:cs typeface="Times New Roman" panose="02020603050405020304" pitchFamily="18" charset="0"/>
              </a:rPr>
              <a:t>gelir diliminde görece daha fazladır</a:t>
            </a:r>
          </a:p>
          <a:p>
            <a:pPr marL="285750" indent="-285750" algn="just">
              <a:buFont typeface="Wingdings" panose="05000000000000000000" pitchFamily="2" charset="2"/>
              <a:buChar char="Ø"/>
            </a:pPr>
            <a:r>
              <a:rPr lang="tr-TR" sz="1600" dirty="0" smtClean="0">
                <a:latin typeface="Times New Roman" panose="02020603050405020304" pitchFamily="18" charset="0"/>
                <a:cs typeface="Times New Roman" panose="02020603050405020304" pitchFamily="18" charset="0"/>
              </a:rPr>
              <a:t>% 50 ve fazla oranda gelir elde eden şirket sayısı 49 olup, bunların 24’ü uluslararası ağa üyedir</a:t>
            </a:r>
            <a:endParaRPr lang="tr-TR" sz="16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1916832"/>
            <a:ext cx="8229600" cy="4090459"/>
          </a:xfrm>
        </p:spPr>
        <p:txBody>
          <a:bodyPr/>
          <a:lstStyle/>
          <a:p>
            <a:endParaRPr lang="tr-TR" dirty="0" smtClean="0"/>
          </a:p>
          <a:p>
            <a:endParaRPr lang="tr-TR" dirty="0" smtClean="0"/>
          </a:p>
          <a:p>
            <a:endParaRPr lang="tr-TR" dirty="0" smtClean="0"/>
          </a:p>
          <a:p>
            <a:endParaRPr lang="tr-TR" dirty="0"/>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a:xfrm>
            <a:off x="457200" y="44624"/>
            <a:ext cx="8229600" cy="1143000"/>
          </a:xfrm>
        </p:spPr>
        <p:txBody>
          <a:bodyPr>
            <a:normAutofit/>
          </a:bodyPr>
          <a:lstStyle/>
          <a:p>
            <a:pPr algn="just"/>
            <a:r>
              <a:rPr lang="tr-TR" sz="2500" b="1" dirty="0" smtClean="0">
                <a:latin typeface="Times New Roman" pitchFamily="18" charset="0"/>
                <a:cs typeface="Times New Roman" pitchFamily="18" charset="0"/>
              </a:rPr>
              <a:t>Bağımsız Denetim </a:t>
            </a:r>
            <a:r>
              <a:rPr lang="tr-TR" sz="2500" dirty="0" smtClean="0">
                <a:latin typeface="Times New Roman" pitchFamily="18" charset="0"/>
                <a:cs typeface="Times New Roman" pitchFamily="18" charset="0"/>
              </a:rPr>
              <a:t>Şirketleri ve Bu Faaliyetlerden Elde Edilen Gelirler</a:t>
            </a:r>
            <a:endParaRPr lang="tr-TR" sz="2500" dirty="0"/>
          </a:p>
        </p:txBody>
      </p:sp>
      <p:graphicFrame>
        <p:nvGraphicFramePr>
          <p:cNvPr id="7" name="Tablo 6"/>
          <p:cNvGraphicFramePr>
            <a:graphicFrameLocks noGrp="1"/>
          </p:cNvGraphicFramePr>
          <p:nvPr>
            <p:extLst>
              <p:ext uri="{D42A27DB-BD31-4B8C-83A1-F6EECF244321}">
                <p14:modId xmlns:p14="http://schemas.microsoft.com/office/powerpoint/2010/main" val="3263044147"/>
              </p:ext>
            </p:extLst>
          </p:nvPr>
        </p:nvGraphicFramePr>
        <p:xfrm>
          <a:off x="539553" y="1628800"/>
          <a:ext cx="7992888" cy="4084320"/>
        </p:xfrm>
        <a:graphic>
          <a:graphicData uri="http://schemas.openxmlformats.org/drawingml/2006/table">
            <a:tbl>
              <a:tblPr firstRow="1" bandRow="1">
                <a:tableStyleId>{5C22544A-7EE6-4342-B048-85BDC9FD1C3A}</a:tableStyleId>
              </a:tblPr>
              <a:tblGrid>
                <a:gridCol w="5184575"/>
                <a:gridCol w="1512168"/>
                <a:gridCol w="1296145"/>
              </a:tblGrid>
              <a:tr h="216024">
                <a:tc>
                  <a:txBody>
                    <a:bodyPr/>
                    <a:lstStyle/>
                    <a:p>
                      <a:pPr algn="ctr"/>
                      <a:r>
                        <a:rPr lang="tr-TR" sz="1100" dirty="0" smtClean="0">
                          <a:latin typeface="Times New Roman" panose="02020603050405020304" pitchFamily="18" charset="0"/>
                          <a:cs typeface="Times New Roman" panose="02020603050405020304" pitchFamily="18" charset="0"/>
                        </a:rPr>
                        <a:t>Bağımsız denetim şirketleri</a:t>
                      </a:r>
                      <a:r>
                        <a:rPr lang="tr-TR" sz="1100" b="1" dirty="0" smtClean="0">
                          <a:latin typeface="Times New Roman" panose="02020603050405020304" pitchFamily="18" charset="0"/>
                          <a:cs typeface="Times New Roman" panose="02020603050405020304" pitchFamily="18" charset="0"/>
                        </a:rPr>
                        <a:t>*</a:t>
                      </a:r>
                      <a:endParaRPr lang="tr-TR" sz="1100" b="1" dirty="0">
                        <a:latin typeface="Times New Roman" panose="02020603050405020304" pitchFamily="18" charset="0"/>
                        <a:cs typeface="Times New Roman" panose="02020603050405020304" pitchFamily="18" charset="0"/>
                      </a:endParaRPr>
                    </a:p>
                  </a:txBody>
                  <a:tcPr anchor="ctr"/>
                </a:tc>
                <a:tc>
                  <a:txBody>
                    <a:bodyPr/>
                    <a:lstStyle/>
                    <a:p>
                      <a:pPr algn="ctr"/>
                      <a:r>
                        <a:rPr lang="tr-TR" sz="1100" dirty="0" smtClean="0">
                          <a:latin typeface="Times New Roman" panose="02020603050405020304" pitchFamily="18" charset="0"/>
                          <a:cs typeface="Times New Roman" panose="02020603050405020304" pitchFamily="18" charset="0"/>
                        </a:rPr>
                        <a:t>Bağımsız denetimden</a:t>
                      </a:r>
                      <a:r>
                        <a:rPr lang="tr-TR" sz="1100" baseline="0" dirty="0" smtClean="0">
                          <a:latin typeface="Times New Roman" panose="02020603050405020304" pitchFamily="18" charset="0"/>
                          <a:cs typeface="Times New Roman" panose="02020603050405020304" pitchFamily="18" charset="0"/>
                        </a:rPr>
                        <a:t> e</a:t>
                      </a:r>
                      <a:r>
                        <a:rPr lang="tr-TR" sz="1100" dirty="0" smtClean="0">
                          <a:latin typeface="Times New Roman" panose="02020603050405020304" pitchFamily="18" charset="0"/>
                          <a:cs typeface="Times New Roman" panose="02020603050405020304" pitchFamily="18" charset="0"/>
                        </a:rPr>
                        <a:t>lde</a:t>
                      </a:r>
                      <a:r>
                        <a:rPr lang="tr-TR" sz="1100" baseline="0" dirty="0" smtClean="0">
                          <a:latin typeface="Times New Roman" panose="02020603050405020304" pitchFamily="18" charset="0"/>
                          <a:cs typeface="Times New Roman" panose="02020603050405020304" pitchFamily="18" charset="0"/>
                        </a:rPr>
                        <a:t> edilen gelir </a:t>
                      </a:r>
                      <a:endParaRPr lang="tr-TR" sz="1100" dirty="0">
                        <a:latin typeface="Times New Roman" panose="02020603050405020304" pitchFamily="18" charset="0"/>
                        <a:cs typeface="Times New Roman" panose="02020603050405020304" pitchFamily="18" charset="0"/>
                      </a:endParaRPr>
                    </a:p>
                  </a:txBody>
                  <a:tcPr anchor="ctr"/>
                </a:tc>
                <a:tc>
                  <a:txBody>
                    <a:bodyPr/>
                    <a:lstStyle/>
                    <a:p>
                      <a:pPr algn="ctr"/>
                      <a:r>
                        <a:rPr lang="tr-TR" sz="1100" dirty="0" smtClean="0">
                          <a:latin typeface="Times New Roman" panose="02020603050405020304" pitchFamily="18" charset="0"/>
                          <a:cs typeface="Times New Roman" panose="02020603050405020304" pitchFamily="18" charset="0"/>
                        </a:rPr>
                        <a:t>Toplam gelir içindeki payı (%)</a:t>
                      </a:r>
                      <a:endParaRPr lang="tr-TR" sz="1100" dirty="0">
                        <a:latin typeface="Times New Roman" panose="02020603050405020304" pitchFamily="18" charset="0"/>
                        <a:cs typeface="Times New Roman" panose="02020603050405020304" pitchFamily="18" charset="0"/>
                      </a:endParaRPr>
                    </a:p>
                  </a:txBody>
                  <a:tcPr anchor="ctr"/>
                </a:tc>
              </a:tr>
              <a:tr h="164624">
                <a:tc>
                  <a:txBody>
                    <a:bodyPr/>
                    <a:lstStyle/>
                    <a:p>
                      <a:r>
                        <a:rPr lang="tr-TR" sz="1000" b="1" dirty="0" smtClean="0">
                          <a:latin typeface="Times New Roman" panose="02020603050405020304" pitchFamily="18" charset="0"/>
                          <a:cs typeface="Times New Roman" panose="02020603050405020304" pitchFamily="18" charset="0"/>
                        </a:rPr>
                        <a:t>PWC Bağımsız Denetim ve Serbest Muhasebeci Mali Müşavirlik Anonim</a:t>
                      </a:r>
                      <a:r>
                        <a:rPr lang="tr-TR" sz="1000" b="1" baseline="0" dirty="0" smtClean="0">
                          <a:latin typeface="Times New Roman" panose="02020603050405020304" pitchFamily="18" charset="0"/>
                          <a:cs typeface="Times New Roman" panose="02020603050405020304" pitchFamily="18" charset="0"/>
                        </a:rPr>
                        <a:t> </a:t>
                      </a:r>
                      <a:r>
                        <a:rPr lang="tr-TR" sz="1000" b="1" dirty="0" smtClean="0">
                          <a:latin typeface="Times New Roman" panose="02020603050405020304" pitchFamily="18" charset="0"/>
                          <a:cs typeface="Times New Roman" panose="02020603050405020304" pitchFamily="18" charset="0"/>
                        </a:rPr>
                        <a:t>Şirketi</a:t>
                      </a:r>
                      <a:endParaRPr lang="tr-TR" sz="1000" b="1" dirty="0">
                        <a:latin typeface="Times New Roman" panose="02020603050405020304" pitchFamily="18" charset="0"/>
                        <a:cs typeface="Times New Roman" panose="02020603050405020304" pitchFamily="18" charset="0"/>
                      </a:endParaRPr>
                    </a:p>
                  </a:txBody>
                  <a:tcPr/>
                </a:tc>
                <a:tc>
                  <a:txBody>
                    <a:bodyPr/>
                    <a:lstStyle/>
                    <a:p>
                      <a:pPr algn="ctr"/>
                      <a:r>
                        <a:rPr lang="tr-TR" sz="1000" b="1" dirty="0" smtClean="0">
                          <a:latin typeface="Times New Roman" panose="02020603050405020304" pitchFamily="18" charset="0"/>
                          <a:cs typeface="Times New Roman" panose="02020603050405020304" pitchFamily="18" charset="0"/>
                        </a:rPr>
                        <a:t>90.352.256</a:t>
                      </a:r>
                      <a:endParaRPr lang="tr-TR" sz="1000" b="1" dirty="0">
                        <a:latin typeface="Times New Roman" panose="02020603050405020304" pitchFamily="18" charset="0"/>
                        <a:cs typeface="Times New Roman" panose="02020603050405020304" pitchFamily="18" charset="0"/>
                      </a:endParaRPr>
                    </a:p>
                  </a:txBody>
                  <a:tcPr/>
                </a:tc>
                <a:tc>
                  <a:txBody>
                    <a:bodyPr/>
                    <a:lstStyle/>
                    <a:p>
                      <a:pPr algn="ctr"/>
                      <a:r>
                        <a:rPr lang="tr-TR" sz="1000" b="1" dirty="0" smtClean="0">
                          <a:latin typeface="Times New Roman" panose="02020603050405020304" pitchFamily="18" charset="0"/>
                          <a:cs typeface="Times New Roman" panose="02020603050405020304" pitchFamily="18" charset="0"/>
                        </a:rPr>
                        <a:t>74</a:t>
                      </a:r>
                      <a:endParaRPr lang="tr-TR" sz="1000" b="1" dirty="0">
                        <a:latin typeface="Times New Roman" panose="02020603050405020304" pitchFamily="18" charset="0"/>
                        <a:cs typeface="Times New Roman" panose="02020603050405020304" pitchFamily="18" charset="0"/>
                      </a:endParaRPr>
                    </a:p>
                  </a:txBody>
                  <a:tcPr/>
                </a:tc>
              </a:tr>
              <a:tr h="0">
                <a:tc>
                  <a:txBody>
                    <a:bodyPr/>
                    <a:lstStyle/>
                    <a:p>
                      <a:r>
                        <a:rPr lang="tr-TR" sz="1000" b="1" dirty="0" smtClean="0">
                          <a:latin typeface="Times New Roman" panose="02020603050405020304" pitchFamily="18" charset="0"/>
                          <a:cs typeface="Times New Roman" panose="02020603050405020304" pitchFamily="18" charset="0"/>
                        </a:rPr>
                        <a:t>DRT Bağımsız Denetim ve Serbest Muhasebeci Mali Müşavirlik Anonim</a:t>
                      </a:r>
                      <a:r>
                        <a:rPr lang="tr-TR" sz="1000" b="1" baseline="0" dirty="0" smtClean="0">
                          <a:latin typeface="Times New Roman" panose="02020603050405020304" pitchFamily="18" charset="0"/>
                          <a:cs typeface="Times New Roman" panose="02020603050405020304" pitchFamily="18" charset="0"/>
                        </a:rPr>
                        <a:t> </a:t>
                      </a:r>
                      <a:r>
                        <a:rPr lang="tr-TR" sz="1000" b="1" dirty="0" smtClean="0">
                          <a:latin typeface="Times New Roman" panose="02020603050405020304" pitchFamily="18" charset="0"/>
                          <a:cs typeface="Times New Roman" panose="02020603050405020304" pitchFamily="18" charset="0"/>
                        </a:rPr>
                        <a:t>Şirketi</a:t>
                      </a:r>
                      <a:endParaRPr lang="tr-TR" sz="1000" b="1" dirty="0">
                        <a:latin typeface="Times New Roman" panose="02020603050405020304" pitchFamily="18" charset="0"/>
                        <a:cs typeface="Times New Roman" panose="02020603050405020304" pitchFamily="18" charset="0"/>
                      </a:endParaRPr>
                    </a:p>
                  </a:txBody>
                  <a:tcPr/>
                </a:tc>
                <a:tc>
                  <a:txBody>
                    <a:bodyPr/>
                    <a:lstStyle/>
                    <a:p>
                      <a:pPr algn="ctr"/>
                      <a:r>
                        <a:rPr lang="tr-TR" sz="1000" b="1" dirty="0" smtClean="0">
                          <a:latin typeface="Times New Roman" panose="02020603050405020304" pitchFamily="18" charset="0"/>
                          <a:cs typeface="Times New Roman" panose="02020603050405020304" pitchFamily="18" charset="0"/>
                        </a:rPr>
                        <a:t>77.370.000</a:t>
                      </a:r>
                      <a:endParaRPr lang="tr-TR" sz="1000" b="1" dirty="0">
                        <a:latin typeface="Times New Roman" panose="02020603050405020304" pitchFamily="18" charset="0"/>
                        <a:cs typeface="Times New Roman" panose="02020603050405020304" pitchFamily="18" charset="0"/>
                      </a:endParaRPr>
                    </a:p>
                  </a:txBody>
                  <a:tcPr/>
                </a:tc>
                <a:tc>
                  <a:txBody>
                    <a:bodyPr/>
                    <a:lstStyle/>
                    <a:p>
                      <a:pPr algn="ctr"/>
                      <a:r>
                        <a:rPr lang="tr-TR" sz="1000" b="1" dirty="0" smtClean="0">
                          <a:latin typeface="Times New Roman" panose="02020603050405020304" pitchFamily="18" charset="0"/>
                          <a:cs typeface="Times New Roman" panose="02020603050405020304" pitchFamily="18" charset="0"/>
                        </a:rPr>
                        <a:t>69</a:t>
                      </a:r>
                      <a:endParaRPr lang="tr-TR" sz="1000" b="1" dirty="0">
                        <a:latin typeface="Times New Roman" panose="02020603050405020304" pitchFamily="18" charset="0"/>
                        <a:cs typeface="Times New Roman" panose="02020603050405020304" pitchFamily="18" charset="0"/>
                      </a:endParaRPr>
                    </a:p>
                  </a:txBody>
                  <a:tcPr/>
                </a:tc>
              </a:tr>
              <a:tr h="1851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sz="1000" b="1" dirty="0" smtClean="0">
                          <a:latin typeface="Times New Roman" panose="02020603050405020304" pitchFamily="18" charset="0"/>
                          <a:cs typeface="Times New Roman" panose="02020603050405020304" pitchFamily="18" charset="0"/>
                        </a:rPr>
                        <a:t>KPMG Bağımsız Denetim ve Serbest Muhasebeci Mali Müşavirlik Anonim</a:t>
                      </a:r>
                      <a:r>
                        <a:rPr lang="tr-TR" sz="1000" b="1" baseline="0" dirty="0" smtClean="0">
                          <a:latin typeface="Times New Roman" panose="02020603050405020304" pitchFamily="18" charset="0"/>
                          <a:cs typeface="Times New Roman" panose="02020603050405020304" pitchFamily="18" charset="0"/>
                        </a:rPr>
                        <a:t> </a:t>
                      </a:r>
                      <a:r>
                        <a:rPr lang="tr-TR" sz="1000" b="1" dirty="0" smtClean="0">
                          <a:latin typeface="Times New Roman" panose="02020603050405020304" pitchFamily="18" charset="0"/>
                          <a:cs typeface="Times New Roman" panose="02020603050405020304" pitchFamily="18" charset="0"/>
                        </a:rPr>
                        <a:t>Şirketi</a:t>
                      </a:r>
                    </a:p>
                  </a:txBody>
                  <a:tcPr/>
                </a:tc>
                <a:tc>
                  <a:txBody>
                    <a:bodyPr/>
                    <a:lstStyle/>
                    <a:p>
                      <a:pPr algn="ctr"/>
                      <a:r>
                        <a:rPr lang="tr-TR" sz="1000" b="1" dirty="0" smtClean="0">
                          <a:latin typeface="Times New Roman" panose="02020603050405020304" pitchFamily="18" charset="0"/>
                          <a:cs typeface="Times New Roman" panose="02020603050405020304" pitchFamily="18" charset="0"/>
                        </a:rPr>
                        <a:t>76.100.740</a:t>
                      </a:r>
                      <a:endParaRPr lang="tr-TR" sz="1000" b="1" dirty="0">
                        <a:latin typeface="Times New Roman" panose="02020603050405020304" pitchFamily="18" charset="0"/>
                        <a:cs typeface="Times New Roman" panose="02020603050405020304" pitchFamily="18" charset="0"/>
                      </a:endParaRPr>
                    </a:p>
                  </a:txBody>
                  <a:tcPr/>
                </a:tc>
                <a:tc>
                  <a:txBody>
                    <a:bodyPr/>
                    <a:lstStyle/>
                    <a:p>
                      <a:pPr algn="ctr"/>
                      <a:r>
                        <a:rPr lang="tr-TR" sz="1000" b="1" dirty="0" smtClean="0">
                          <a:latin typeface="Times New Roman" panose="02020603050405020304" pitchFamily="18" charset="0"/>
                          <a:cs typeface="Times New Roman" panose="02020603050405020304" pitchFamily="18" charset="0"/>
                        </a:rPr>
                        <a:t>58</a:t>
                      </a:r>
                      <a:endParaRPr lang="tr-TR" sz="1000" b="1" dirty="0">
                        <a:latin typeface="Times New Roman" panose="02020603050405020304" pitchFamily="18" charset="0"/>
                        <a:cs typeface="Times New Roman" panose="02020603050405020304" pitchFamily="18" charset="0"/>
                      </a:endParaRPr>
                    </a:p>
                  </a:txBody>
                  <a:tcPr/>
                </a:tc>
              </a:tr>
              <a:tr h="133752">
                <a:tc>
                  <a:txBody>
                    <a:bodyPr/>
                    <a:lstStyle/>
                    <a:p>
                      <a:r>
                        <a:rPr lang="tr-TR" sz="1000" b="1" dirty="0" smtClean="0">
                          <a:latin typeface="Times New Roman" panose="02020603050405020304" pitchFamily="18" charset="0"/>
                          <a:cs typeface="Times New Roman" panose="02020603050405020304" pitchFamily="18" charset="0"/>
                        </a:rPr>
                        <a:t>Güney</a:t>
                      </a:r>
                      <a:r>
                        <a:rPr lang="tr-TR" sz="1000" b="1" baseline="0" dirty="0" smtClean="0">
                          <a:latin typeface="Times New Roman" panose="02020603050405020304" pitchFamily="18" charset="0"/>
                          <a:cs typeface="Times New Roman" panose="02020603050405020304" pitchFamily="18" charset="0"/>
                        </a:rPr>
                        <a:t> Bağımsız Denetim ve </a:t>
                      </a:r>
                      <a:r>
                        <a:rPr lang="tr-TR" sz="1000" b="1" dirty="0" smtClean="0">
                          <a:latin typeface="Times New Roman" panose="02020603050405020304" pitchFamily="18" charset="0"/>
                          <a:cs typeface="Times New Roman" panose="02020603050405020304" pitchFamily="18" charset="0"/>
                        </a:rPr>
                        <a:t>Serbest Muhasebeci Mali Müşavirlik Anonim</a:t>
                      </a:r>
                      <a:r>
                        <a:rPr lang="tr-TR" sz="1000" b="1" baseline="0" dirty="0" smtClean="0">
                          <a:latin typeface="Times New Roman" panose="02020603050405020304" pitchFamily="18" charset="0"/>
                          <a:cs typeface="Times New Roman" panose="02020603050405020304" pitchFamily="18" charset="0"/>
                        </a:rPr>
                        <a:t> </a:t>
                      </a:r>
                      <a:r>
                        <a:rPr lang="tr-TR" sz="1000" b="1" dirty="0" smtClean="0">
                          <a:latin typeface="Times New Roman" panose="02020603050405020304" pitchFamily="18" charset="0"/>
                          <a:cs typeface="Times New Roman" panose="02020603050405020304" pitchFamily="18" charset="0"/>
                        </a:rPr>
                        <a:t>Şirketi</a:t>
                      </a:r>
                      <a:endParaRPr lang="tr-TR" sz="1000" b="1" dirty="0">
                        <a:latin typeface="Times New Roman" panose="02020603050405020304" pitchFamily="18" charset="0"/>
                        <a:cs typeface="Times New Roman" panose="02020603050405020304" pitchFamily="18" charset="0"/>
                      </a:endParaRPr>
                    </a:p>
                  </a:txBody>
                  <a:tcPr/>
                </a:tc>
                <a:tc>
                  <a:txBody>
                    <a:bodyPr/>
                    <a:lstStyle/>
                    <a:p>
                      <a:pPr algn="ctr"/>
                      <a:r>
                        <a:rPr lang="tr-TR" sz="1000" b="1" dirty="0" smtClean="0">
                          <a:latin typeface="Times New Roman" panose="02020603050405020304" pitchFamily="18" charset="0"/>
                          <a:cs typeface="Times New Roman" panose="02020603050405020304" pitchFamily="18" charset="0"/>
                        </a:rPr>
                        <a:t>67.032.000</a:t>
                      </a:r>
                      <a:endParaRPr lang="tr-TR" sz="1000" b="1" dirty="0">
                        <a:latin typeface="Times New Roman" panose="02020603050405020304" pitchFamily="18" charset="0"/>
                        <a:cs typeface="Times New Roman" panose="02020603050405020304" pitchFamily="18" charset="0"/>
                      </a:endParaRPr>
                    </a:p>
                  </a:txBody>
                  <a:tcPr/>
                </a:tc>
                <a:tc>
                  <a:txBody>
                    <a:bodyPr/>
                    <a:lstStyle/>
                    <a:p>
                      <a:pPr algn="ctr"/>
                      <a:r>
                        <a:rPr lang="tr-TR" sz="1000" b="1" dirty="0" smtClean="0">
                          <a:latin typeface="Times New Roman" panose="02020603050405020304" pitchFamily="18" charset="0"/>
                          <a:cs typeface="Times New Roman" panose="02020603050405020304" pitchFamily="18" charset="0"/>
                        </a:rPr>
                        <a:t>79</a:t>
                      </a:r>
                      <a:endParaRPr lang="tr-TR" sz="1000" b="1" dirty="0">
                        <a:latin typeface="Times New Roman" panose="02020603050405020304" pitchFamily="18" charset="0"/>
                        <a:cs typeface="Times New Roman" panose="02020603050405020304" pitchFamily="18" charset="0"/>
                      </a:endParaRPr>
                    </a:p>
                  </a:txBody>
                  <a:tcPr/>
                </a:tc>
              </a:tr>
              <a:tr h="147464">
                <a:tc>
                  <a:txBody>
                    <a:bodyPr/>
                    <a:lstStyle/>
                    <a:p>
                      <a:r>
                        <a:rPr lang="tr-TR" sz="1000" dirty="0" smtClean="0">
                          <a:latin typeface="Times New Roman" panose="02020603050405020304" pitchFamily="18" charset="0"/>
                          <a:cs typeface="Times New Roman" panose="02020603050405020304" pitchFamily="18" charset="0"/>
                        </a:rPr>
                        <a:t>Eren Bağımsız Denetim ve</a:t>
                      </a:r>
                      <a:r>
                        <a:rPr lang="tr-TR" sz="1000" baseline="0" dirty="0" smtClean="0">
                          <a:latin typeface="Times New Roman" panose="02020603050405020304" pitchFamily="18" charset="0"/>
                          <a:cs typeface="Times New Roman" panose="02020603050405020304" pitchFamily="18" charset="0"/>
                        </a:rPr>
                        <a:t> Yeminli Mali Müşavirlik</a:t>
                      </a:r>
                      <a:r>
                        <a:rPr lang="tr-TR" sz="1000" dirty="0" smtClean="0">
                          <a:latin typeface="Times New Roman" panose="02020603050405020304" pitchFamily="18" charset="0"/>
                          <a:cs typeface="Times New Roman" panose="02020603050405020304" pitchFamily="18" charset="0"/>
                        </a:rPr>
                        <a:t> 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11.413.550</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50</a:t>
                      </a:r>
                      <a:endParaRPr lang="tr-TR" sz="1000" dirty="0">
                        <a:latin typeface="Times New Roman" panose="02020603050405020304" pitchFamily="18" charset="0"/>
                        <a:cs typeface="Times New Roman" panose="02020603050405020304" pitchFamily="18" charset="0"/>
                      </a:endParaRPr>
                    </a:p>
                  </a:txBody>
                  <a:tcPr/>
                </a:tc>
              </a:tr>
              <a:tr h="0">
                <a:tc>
                  <a:txBody>
                    <a:bodyPr/>
                    <a:lstStyle/>
                    <a:p>
                      <a:r>
                        <a:rPr lang="tr-TR" sz="1000" dirty="0" smtClean="0">
                          <a:latin typeface="Times New Roman" panose="02020603050405020304" pitchFamily="18" charset="0"/>
                          <a:cs typeface="Times New Roman" panose="02020603050405020304" pitchFamily="18" charset="0"/>
                        </a:rPr>
                        <a:t>Güreli Y</a:t>
                      </a:r>
                      <a:r>
                        <a:rPr lang="tr-TR" sz="1000" baseline="0" dirty="0" smtClean="0">
                          <a:latin typeface="Times New Roman" panose="02020603050405020304" pitchFamily="18" charset="0"/>
                          <a:cs typeface="Times New Roman" panose="02020603050405020304" pitchFamily="18" charset="0"/>
                        </a:rPr>
                        <a:t>MM ve Bağımsız Denetim Hizmetleri </a:t>
                      </a:r>
                      <a:r>
                        <a:rPr lang="tr-TR" sz="1000" dirty="0" smtClean="0">
                          <a:latin typeface="Times New Roman" panose="02020603050405020304" pitchFamily="18" charset="0"/>
                          <a:cs typeface="Times New Roman" panose="02020603050405020304" pitchFamily="18" charset="0"/>
                        </a:rPr>
                        <a:t>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11.211.000</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24</a:t>
                      </a:r>
                      <a:endParaRPr lang="tr-TR" sz="1000" dirty="0">
                        <a:latin typeface="Times New Roman" panose="02020603050405020304" pitchFamily="18" charset="0"/>
                        <a:cs typeface="Times New Roman" panose="02020603050405020304" pitchFamily="18" charset="0"/>
                      </a:endParaRPr>
                    </a:p>
                  </a:txBody>
                  <a:tcPr/>
                </a:tc>
              </a:tr>
              <a:tr h="0">
                <a:tc>
                  <a:txBody>
                    <a:bodyPr/>
                    <a:lstStyle/>
                    <a:p>
                      <a:r>
                        <a:rPr lang="tr-TR" sz="1000" dirty="0" smtClean="0">
                          <a:latin typeface="Times New Roman" panose="02020603050405020304" pitchFamily="18" charset="0"/>
                          <a:cs typeface="Times New Roman" panose="02020603050405020304" pitchFamily="18" charset="0"/>
                        </a:rPr>
                        <a:t>Ata Uluslararası</a:t>
                      </a:r>
                      <a:r>
                        <a:rPr lang="tr-TR" sz="1000" baseline="0" dirty="0" smtClean="0">
                          <a:latin typeface="Times New Roman" panose="02020603050405020304" pitchFamily="18" charset="0"/>
                          <a:cs typeface="Times New Roman" panose="02020603050405020304" pitchFamily="18" charset="0"/>
                        </a:rPr>
                        <a:t> Bağımsız Denetim  ve Serbest Muhasebeci Mali Müşavirlik </a:t>
                      </a:r>
                      <a:r>
                        <a:rPr lang="tr-TR" sz="1000" dirty="0" smtClean="0">
                          <a:latin typeface="Times New Roman" panose="02020603050405020304" pitchFamily="18" charset="0"/>
                          <a:cs typeface="Times New Roman" panose="02020603050405020304" pitchFamily="18" charset="0"/>
                        </a:rPr>
                        <a:t>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10.302.412</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89</a:t>
                      </a:r>
                      <a:endParaRPr lang="tr-TR" sz="1000" dirty="0">
                        <a:latin typeface="Times New Roman" panose="02020603050405020304" pitchFamily="18" charset="0"/>
                        <a:cs typeface="Times New Roman" panose="02020603050405020304" pitchFamily="18" charset="0"/>
                      </a:endParaRPr>
                    </a:p>
                  </a:txBody>
                  <a:tcPr/>
                </a:tc>
              </a:tr>
              <a:tr h="0">
                <a:tc>
                  <a:txBody>
                    <a:bodyPr/>
                    <a:lstStyle/>
                    <a:p>
                      <a:r>
                        <a:rPr lang="tr-TR" sz="1000" dirty="0" smtClean="0">
                          <a:latin typeface="Times New Roman" panose="02020603050405020304" pitchFamily="18" charset="0"/>
                          <a:cs typeface="Times New Roman" panose="02020603050405020304" pitchFamily="18" charset="0"/>
                        </a:rPr>
                        <a:t>BDO Denet</a:t>
                      </a:r>
                      <a:r>
                        <a:rPr lang="tr-TR" sz="1000" baseline="0" dirty="0" smtClean="0">
                          <a:latin typeface="Times New Roman" panose="02020603050405020304" pitchFamily="18" charset="0"/>
                          <a:cs typeface="Times New Roman" panose="02020603050405020304" pitchFamily="18" charset="0"/>
                        </a:rPr>
                        <a:t> Bağımız Denetim ve Danışmanlık </a:t>
                      </a:r>
                      <a:r>
                        <a:rPr lang="tr-TR" sz="1000" dirty="0" smtClean="0">
                          <a:latin typeface="Times New Roman" panose="02020603050405020304" pitchFamily="18" charset="0"/>
                          <a:cs typeface="Times New Roman" panose="02020603050405020304" pitchFamily="18" charset="0"/>
                        </a:rPr>
                        <a:t>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5.729.303</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85</a:t>
                      </a:r>
                      <a:endParaRPr lang="tr-TR" sz="1000" dirty="0">
                        <a:latin typeface="Times New Roman" panose="02020603050405020304" pitchFamily="18" charset="0"/>
                        <a:cs typeface="Times New Roman" panose="02020603050405020304" pitchFamily="18" charset="0"/>
                      </a:endParaRPr>
                    </a:p>
                  </a:txBody>
                  <a:tcPr/>
                </a:tc>
              </a:tr>
              <a:tr h="123408">
                <a:tc>
                  <a:txBody>
                    <a:bodyPr/>
                    <a:lstStyle/>
                    <a:p>
                      <a:r>
                        <a:rPr lang="tr-TR" sz="1000" dirty="0" smtClean="0">
                          <a:latin typeface="Times New Roman" panose="02020603050405020304" pitchFamily="18" charset="0"/>
                          <a:cs typeface="Times New Roman" panose="02020603050405020304" pitchFamily="18" charset="0"/>
                        </a:rPr>
                        <a:t>Arkan Ergin Uluslararası Bağımsız Denetim 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3.722.538</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69</a:t>
                      </a:r>
                      <a:endParaRPr lang="tr-TR" sz="1000" dirty="0">
                        <a:latin typeface="Times New Roman" panose="02020603050405020304" pitchFamily="18" charset="0"/>
                        <a:cs typeface="Times New Roman" panose="02020603050405020304" pitchFamily="18" charset="0"/>
                      </a:endParaRPr>
                    </a:p>
                  </a:txBody>
                  <a:tcPr/>
                </a:tc>
              </a:tr>
              <a:tr h="123408">
                <a:tc>
                  <a:txBody>
                    <a:bodyPr/>
                    <a:lstStyle/>
                    <a:p>
                      <a:r>
                        <a:rPr lang="tr-TR" sz="1000" dirty="0" smtClean="0">
                          <a:latin typeface="Times New Roman" panose="02020603050405020304" pitchFamily="18" charset="0"/>
                          <a:cs typeface="Times New Roman" panose="02020603050405020304" pitchFamily="18" charset="0"/>
                        </a:rPr>
                        <a:t>Engin Bağımsız Denetim ve Serbest</a:t>
                      </a:r>
                      <a:r>
                        <a:rPr lang="tr-TR" sz="1000" baseline="0" dirty="0" smtClean="0">
                          <a:latin typeface="Times New Roman" panose="02020603050405020304" pitchFamily="18" charset="0"/>
                          <a:cs typeface="Times New Roman" panose="02020603050405020304" pitchFamily="18" charset="0"/>
                        </a:rPr>
                        <a:t> Muhasebeci Mali Müşavirlik </a:t>
                      </a:r>
                      <a:r>
                        <a:rPr lang="tr-TR" sz="1000" dirty="0" smtClean="0">
                          <a:latin typeface="Times New Roman" panose="02020603050405020304" pitchFamily="18" charset="0"/>
                          <a:cs typeface="Times New Roman" panose="02020603050405020304" pitchFamily="18" charset="0"/>
                        </a:rPr>
                        <a:t>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3.318.627</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40</a:t>
                      </a:r>
                      <a:endParaRPr lang="tr-TR" sz="1000" dirty="0">
                        <a:latin typeface="Times New Roman" panose="02020603050405020304" pitchFamily="18" charset="0"/>
                        <a:cs typeface="Times New Roman" panose="02020603050405020304" pitchFamily="18" charset="0"/>
                      </a:endParaRPr>
                    </a:p>
                  </a:txBody>
                  <a:tcPr/>
                </a:tc>
              </a:tr>
              <a:tr h="123408">
                <a:tc>
                  <a:txBody>
                    <a:bodyPr/>
                    <a:lstStyle/>
                    <a:p>
                      <a:r>
                        <a:rPr lang="tr-TR" sz="1000" dirty="0" err="1" smtClean="0">
                          <a:latin typeface="Times New Roman" panose="02020603050405020304" pitchFamily="18" charset="0"/>
                          <a:cs typeface="Times New Roman" panose="02020603050405020304" pitchFamily="18" charset="0"/>
                        </a:rPr>
                        <a:t>Crowe</a:t>
                      </a:r>
                      <a:r>
                        <a:rPr lang="tr-TR" sz="1000" dirty="0" smtClean="0">
                          <a:latin typeface="Times New Roman" panose="02020603050405020304" pitchFamily="18" charset="0"/>
                          <a:cs typeface="Times New Roman" panose="02020603050405020304" pitchFamily="18" charset="0"/>
                        </a:rPr>
                        <a:t> </a:t>
                      </a:r>
                      <a:r>
                        <a:rPr lang="tr-TR" sz="1000" dirty="0" err="1" smtClean="0">
                          <a:latin typeface="Times New Roman" panose="02020603050405020304" pitchFamily="18" charset="0"/>
                          <a:cs typeface="Times New Roman" panose="02020603050405020304" pitchFamily="18" charset="0"/>
                        </a:rPr>
                        <a:t>Horwarth</a:t>
                      </a:r>
                      <a:r>
                        <a:rPr lang="tr-TR" sz="1000" dirty="0" smtClean="0">
                          <a:latin typeface="Times New Roman" panose="02020603050405020304" pitchFamily="18" charset="0"/>
                          <a:cs typeface="Times New Roman" panose="02020603050405020304" pitchFamily="18" charset="0"/>
                        </a:rPr>
                        <a:t> Olgu Bağımsız</a:t>
                      </a:r>
                      <a:r>
                        <a:rPr lang="tr-TR" sz="1000" baseline="0" dirty="0" smtClean="0">
                          <a:latin typeface="Times New Roman" panose="02020603050405020304" pitchFamily="18" charset="0"/>
                          <a:cs typeface="Times New Roman" panose="02020603050405020304" pitchFamily="18" charset="0"/>
                        </a:rPr>
                        <a:t> Denetim ve Yeminli Mali Müşavirlik </a:t>
                      </a:r>
                      <a:r>
                        <a:rPr lang="tr-TR" sz="1000" dirty="0" smtClean="0">
                          <a:latin typeface="Times New Roman" panose="02020603050405020304" pitchFamily="18" charset="0"/>
                          <a:cs typeface="Times New Roman" panose="02020603050405020304" pitchFamily="18" charset="0"/>
                        </a:rPr>
                        <a:t>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2.040.460</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96</a:t>
                      </a:r>
                      <a:endParaRPr lang="tr-TR" sz="1000" dirty="0">
                        <a:latin typeface="Times New Roman" panose="02020603050405020304" pitchFamily="18" charset="0"/>
                        <a:cs typeface="Times New Roman" panose="02020603050405020304" pitchFamily="18" charset="0"/>
                      </a:endParaRPr>
                    </a:p>
                  </a:txBody>
                  <a:tcPr/>
                </a:tc>
              </a:tr>
              <a:tr h="123408">
                <a:tc>
                  <a:txBody>
                    <a:bodyPr/>
                    <a:lstStyle/>
                    <a:p>
                      <a:r>
                        <a:rPr lang="tr-TR" sz="1000" dirty="0" smtClean="0">
                          <a:latin typeface="Times New Roman" panose="02020603050405020304" pitchFamily="18" charset="0"/>
                          <a:cs typeface="Times New Roman" panose="02020603050405020304" pitchFamily="18" charset="0"/>
                        </a:rPr>
                        <a:t>Ak Bağımsız Denetim ve SERBEST Muhasebeci Mali Müşavirlik 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2.011.485</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79</a:t>
                      </a:r>
                      <a:endParaRPr lang="tr-TR" sz="1000" dirty="0">
                        <a:latin typeface="Times New Roman" panose="02020603050405020304" pitchFamily="18" charset="0"/>
                        <a:cs typeface="Times New Roman" panose="02020603050405020304" pitchFamily="18" charset="0"/>
                      </a:endParaRPr>
                    </a:p>
                  </a:txBody>
                  <a:tcPr/>
                </a:tc>
              </a:tr>
              <a:tr h="123408">
                <a:tc>
                  <a:txBody>
                    <a:bodyPr/>
                    <a:lstStyle/>
                    <a:p>
                      <a:r>
                        <a:rPr lang="tr-TR" sz="1000" dirty="0" smtClean="0">
                          <a:latin typeface="Times New Roman" panose="02020603050405020304" pitchFamily="18" charset="0"/>
                          <a:cs typeface="Times New Roman" panose="02020603050405020304" pitchFamily="18" charset="0"/>
                        </a:rPr>
                        <a:t>HSY Danışmanlık ve Bağımsız Denetim 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1.916.083</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100</a:t>
                      </a:r>
                      <a:endParaRPr lang="tr-TR" sz="1000" dirty="0">
                        <a:latin typeface="Times New Roman" panose="02020603050405020304" pitchFamily="18" charset="0"/>
                        <a:cs typeface="Times New Roman" panose="02020603050405020304" pitchFamily="18" charset="0"/>
                      </a:endParaRPr>
                    </a:p>
                  </a:txBody>
                  <a:tcPr/>
                </a:tc>
              </a:tr>
              <a:tr h="123408">
                <a:tc>
                  <a:txBody>
                    <a:bodyPr/>
                    <a:lstStyle/>
                    <a:p>
                      <a:r>
                        <a:rPr lang="tr-TR" sz="1000" dirty="0" err="1" smtClean="0">
                          <a:latin typeface="Times New Roman" panose="02020603050405020304" pitchFamily="18" charset="0"/>
                          <a:cs typeface="Times New Roman" panose="02020603050405020304" pitchFamily="18" charset="0"/>
                        </a:rPr>
                        <a:t>Aksis</a:t>
                      </a:r>
                      <a:r>
                        <a:rPr lang="tr-TR" sz="1000" dirty="0" smtClean="0">
                          <a:latin typeface="Times New Roman" panose="02020603050405020304" pitchFamily="18" charset="0"/>
                          <a:cs typeface="Times New Roman" panose="02020603050405020304" pitchFamily="18" charset="0"/>
                        </a:rPr>
                        <a:t> Uluslararası Bağımsız Denetim 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1.908.108</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65</a:t>
                      </a:r>
                      <a:endParaRPr lang="tr-TR" sz="1000" dirty="0">
                        <a:latin typeface="Times New Roman" panose="02020603050405020304" pitchFamily="18" charset="0"/>
                        <a:cs typeface="Times New Roman" panose="02020603050405020304" pitchFamily="18" charset="0"/>
                      </a:endParaRPr>
                    </a:p>
                  </a:txBody>
                  <a:tcPr/>
                </a:tc>
              </a:tr>
              <a:tr h="123408">
                <a:tc>
                  <a:txBody>
                    <a:bodyPr/>
                    <a:lstStyle/>
                    <a:p>
                      <a:r>
                        <a:rPr lang="tr-TR" sz="1000" dirty="0" smtClean="0">
                          <a:latin typeface="Times New Roman" panose="02020603050405020304" pitchFamily="18" charset="0"/>
                          <a:cs typeface="Times New Roman" panose="02020603050405020304" pitchFamily="18" charset="0"/>
                        </a:rPr>
                        <a:t>As Bağımsız Denetim ve Yeminli Mali Müşavirlik Anonim</a:t>
                      </a:r>
                      <a:r>
                        <a:rPr lang="tr-TR" sz="1000" baseline="0" dirty="0" smtClean="0">
                          <a:latin typeface="Times New Roman" panose="02020603050405020304" pitchFamily="18" charset="0"/>
                          <a:cs typeface="Times New Roman" panose="02020603050405020304" pitchFamily="18" charset="0"/>
                        </a:rPr>
                        <a:t> </a:t>
                      </a:r>
                      <a:r>
                        <a:rPr lang="tr-TR" sz="1000" dirty="0" smtClean="0">
                          <a:latin typeface="Times New Roman" panose="02020603050405020304" pitchFamily="18" charset="0"/>
                          <a:cs typeface="Times New Roman" panose="02020603050405020304" pitchFamily="18" charset="0"/>
                        </a:rPr>
                        <a:t>Şirketi</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1.652.350</a:t>
                      </a:r>
                      <a:endParaRPr lang="tr-TR" sz="1000" dirty="0">
                        <a:latin typeface="Times New Roman" panose="02020603050405020304" pitchFamily="18" charset="0"/>
                        <a:cs typeface="Times New Roman" panose="02020603050405020304" pitchFamily="18" charset="0"/>
                      </a:endParaRPr>
                    </a:p>
                  </a:txBody>
                  <a:tcPr/>
                </a:tc>
                <a:tc>
                  <a:txBody>
                    <a:bodyPr/>
                    <a:lstStyle/>
                    <a:p>
                      <a:pPr algn="ctr"/>
                      <a:r>
                        <a:rPr lang="tr-TR" sz="1000" dirty="0" smtClean="0">
                          <a:latin typeface="Times New Roman" panose="02020603050405020304" pitchFamily="18" charset="0"/>
                          <a:cs typeface="Times New Roman" panose="02020603050405020304" pitchFamily="18" charset="0"/>
                        </a:rPr>
                        <a:t>16</a:t>
                      </a:r>
                      <a:endParaRPr lang="tr-TR" sz="1000" dirty="0">
                        <a:latin typeface="Times New Roman" panose="02020603050405020304" pitchFamily="18" charset="0"/>
                        <a:cs typeface="Times New Roman" panose="02020603050405020304" pitchFamily="18" charset="0"/>
                      </a:endParaRPr>
                    </a:p>
                  </a:txBody>
                  <a:tcPr/>
                </a:tc>
              </a:tr>
            </a:tbl>
          </a:graphicData>
        </a:graphic>
      </p:graphicFrame>
      <p:sp>
        <p:nvSpPr>
          <p:cNvPr id="8" name="Metin kutusu 7"/>
          <p:cNvSpPr txBox="1"/>
          <p:nvPr/>
        </p:nvSpPr>
        <p:spPr>
          <a:xfrm>
            <a:off x="4355976" y="5795972"/>
            <a:ext cx="4176464" cy="276999"/>
          </a:xfrm>
          <a:prstGeom prst="rect">
            <a:avLst/>
          </a:prstGeom>
          <a:noFill/>
        </p:spPr>
        <p:txBody>
          <a:bodyPr wrap="square" rtlCol="0">
            <a:spAutoFit/>
          </a:bodyPr>
          <a:lstStyle/>
          <a:p>
            <a:r>
              <a:rPr lang="tr-TR" sz="1200" dirty="0" smtClean="0">
                <a:latin typeface="Times New Roman" panose="02020603050405020304" pitchFamily="18" charset="0"/>
                <a:cs typeface="Times New Roman" panose="02020603050405020304" pitchFamily="18" charset="0"/>
              </a:rPr>
              <a:t>*Çalışmadan incelenen 86 adet şirketten ilk 15’i yer almaktadır</a:t>
            </a:r>
            <a:endParaRPr lang="tr-TR" sz="12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2060848"/>
            <a:ext cx="8229600" cy="3946443"/>
          </a:xfrm>
        </p:spPr>
        <p:txBody>
          <a:bodyPr/>
          <a:lstStyle/>
          <a:p>
            <a:pPr marL="109728" indent="0">
              <a:buNone/>
            </a:pPr>
            <a:endParaRPr lang="tr-TR" dirty="0" smtClean="0"/>
          </a:p>
          <a:p>
            <a:endParaRPr lang="tr-TR" dirty="0" smtClean="0"/>
          </a:p>
          <a:p>
            <a:endParaRPr lang="tr-TR" dirty="0" smtClean="0"/>
          </a:p>
          <a:p>
            <a:endParaRPr lang="tr-TR" dirty="0"/>
          </a:p>
          <a:p>
            <a:endParaRPr lang="tr-TR" dirty="0"/>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a:xfrm>
            <a:off x="457200" y="-99392"/>
            <a:ext cx="8229600" cy="1426170"/>
          </a:xfrm>
        </p:spPr>
        <p:txBody>
          <a:bodyPr>
            <a:normAutofit/>
          </a:bodyPr>
          <a:lstStyle/>
          <a:p>
            <a:pPr algn="just"/>
            <a:r>
              <a:rPr lang="tr-TR" sz="2500" b="1" dirty="0" smtClean="0">
                <a:latin typeface="Times New Roman" pitchFamily="18" charset="0"/>
                <a:cs typeface="Times New Roman" pitchFamily="18" charset="0"/>
              </a:rPr>
              <a:t>Kriterlerin Karşılaştırmalı Şekilde Toplu Olarak Değerlendirilmesi</a:t>
            </a:r>
            <a:endParaRPr lang="tr-TR" sz="2500" dirty="0">
              <a:latin typeface="Times New Roman" pitchFamily="18" charset="0"/>
              <a:cs typeface="Times New Roman" pitchFamily="18" charset="0"/>
            </a:endParaRPr>
          </a:p>
        </p:txBody>
      </p:sp>
      <p:graphicFrame>
        <p:nvGraphicFramePr>
          <p:cNvPr id="5" name="Tablo 4"/>
          <p:cNvGraphicFramePr>
            <a:graphicFrameLocks noGrp="1"/>
          </p:cNvGraphicFramePr>
          <p:nvPr>
            <p:extLst>
              <p:ext uri="{D42A27DB-BD31-4B8C-83A1-F6EECF244321}">
                <p14:modId xmlns:p14="http://schemas.microsoft.com/office/powerpoint/2010/main" val="1799460676"/>
              </p:ext>
            </p:extLst>
          </p:nvPr>
        </p:nvGraphicFramePr>
        <p:xfrm>
          <a:off x="755576" y="1484784"/>
          <a:ext cx="7920879" cy="1900795"/>
        </p:xfrm>
        <a:graphic>
          <a:graphicData uri="http://schemas.openxmlformats.org/drawingml/2006/table">
            <a:tbl>
              <a:tblPr firstRow="1" firstCol="1" bandRow="1">
                <a:tableStyleId>{5C22544A-7EE6-4342-B048-85BDC9FD1C3A}</a:tableStyleId>
              </a:tblPr>
              <a:tblGrid>
                <a:gridCol w="1711019"/>
                <a:gridCol w="769661"/>
                <a:gridCol w="1325282"/>
                <a:gridCol w="1646286"/>
                <a:gridCol w="1646286"/>
                <a:gridCol w="822345"/>
              </a:tblGrid>
              <a:tr h="980175">
                <a:tc gridSpan="2">
                  <a:txBody>
                    <a:bodyPr/>
                    <a:lstStyle/>
                    <a:p>
                      <a:pPr algn="ctr">
                        <a:lnSpc>
                          <a:spcPct val="150000"/>
                        </a:lnSpc>
                        <a:spcAft>
                          <a:spcPts val="0"/>
                        </a:spcAft>
                      </a:pPr>
                      <a:r>
                        <a:rPr lang="tr-TR" sz="1400" dirty="0">
                          <a:effectLst/>
                          <a:latin typeface="Times New Roman" panose="02020603050405020304" pitchFamily="18" charset="0"/>
                          <a:cs typeface="Times New Roman" panose="02020603050405020304" pitchFamily="18" charset="0"/>
                        </a:rPr>
                        <a:t>Puanlama Tablosu</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hMerge="1">
                  <a:txBody>
                    <a:bodyPr/>
                    <a:lstStyle/>
                    <a:p>
                      <a:endParaRPr lang="tr-TR"/>
                    </a:p>
                  </a:txBody>
                  <a:tcPr/>
                </a:tc>
                <a:tc>
                  <a:txBody>
                    <a:bodyPr/>
                    <a:lstStyle/>
                    <a:p>
                      <a:pPr algn="ctr">
                        <a:lnSpc>
                          <a:spcPct val="150000"/>
                        </a:lnSpc>
                        <a:spcAft>
                          <a:spcPts val="0"/>
                        </a:spcAft>
                      </a:pPr>
                      <a:r>
                        <a:rPr lang="tr-TR" sz="1400" dirty="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Denetim</a:t>
                      </a:r>
                      <a:r>
                        <a:rPr lang="tr-TR" sz="1400" baseline="0" dirty="0" smtClean="0">
                          <a:effectLst/>
                          <a:latin typeface="Times New Roman" panose="02020603050405020304" pitchFamily="18" charset="0"/>
                          <a:cs typeface="Times New Roman" panose="02020603050405020304" pitchFamily="18" charset="0"/>
                        </a:rPr>
                        <a:t> Şirketi </a:t>
                      </a:r>
                      <a:r>
                        <a:rPr lang="tr-TR" sz="1400" dirty="0" smtClean="0">
                          <a:effectLst/>
                          <a:latin typeface="Times New Roman" panose="02020603050405020304" pitchFamily="18" charset="0"/>
                          <a:cs typeface="Times New Roman" panose="02020603050405020304" pitchFamily="18" charset="0"/>
                        </a:rPr>
                        <a:t>Sayısı</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50000"/>
                        </a:lnSpc>
                        <a:spcAft>
                          <a:spcPts val="0"/>
                        </a:spcAft>
                      </a:pPr>
                      <a:r>
                        <a:rPr lang="tr-TR" sz="1400" dirty="0">
                          <a:effectLst/>
                          <a:latin typeface="Times New Roman" panose="02020603050405020304" pitchFamily="18" charset="0"/>
                          <a:cs typeface="Times New Roman" panose="02020603050405020304" pitchFamily="18" charset="0"/>
                        </a:rPr>
                        <a:t>Müşteri Kabul ve Devamlılığı (ortalama)</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50000"/>
                        </a:lnSpc>
                        <a:spcAft>
                          <a:spcPts val="0"/>
                        </a:spcAft>
                      </a:pPr>
                      <a:r>
                        <a:rPr lang="tr-TR" sz="1400" dirty="0">
                          <a:effectLst/>
                          <a:latin typeface="Times New Roman" panose="02020603050405020304" pitchFamily="18" charset="0"/>
                          <a:cs typeface="Times New Roman" panose="02020603050405020304" pitchFamily="18" charset="0"/>
                        </a:rPr>
                        <a:t>Bağımsızlık İlkesi Uyum Düzeyi</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50000"/>
                        </a:lnSpc>
                        <a:spcAft>
                          <a:spcPts val="0"/>
                        </a:spcAft>
                      </a:pPr>
                      <a:r>
                        <a:rPr lang="tr-TR" sz="1400" dirty="0" err="1" smtClean="0">
                          <a:effectLst/>
                          <a:latin typeface="Times New Roman" panose="02020603050405020304" pitchFamily="18" charset="0"/>
                          <a:cs typeface="Times New Roman" panose="02020603050405020304" pitchFamily="18" charset="0"/>
                        </a:rPr>
                        <a:t>Ort.Gelir</a:t>
                      </a:r>
                      <a:r>
                        <a:rPr lang="tr-TR" sz="1400" dirty="0" smtClean="0">
                          <a:effectLst/>
                          <a:latin typeface="Times New Roman" panose="02020603050405020304" pitchFamily="18" charset="0"/>
                          <a:cs typeface="Times New Roman" panose="02020603050405020304" pitchFamily="18" charset="0"/>
                        </a:rPr>
                        <a:t> </a:t>
                      </a:r>
                      <a:r>
                        <a:rPr lang="tr-TR" sz="1400" dirty="0" smtClean="0">
                          <a:effectLst/>
                          <a:latin typeface="Times New Roman" panose="02020603050405020304" pitchFamily="18" charset="0"/>
                          <a:cs typeface="Times New Roman" panose="02020603050405020304" pitchFamily="18" charset="0"/>
                        </a:rPr>
                        <a:t>Payı </a:t>
                      </a:r>
                      <a:r>
                        <a:rPr lang="tr-TR" sz="1400" dirty="0">
                          <a:effectLst/>
                          <a:latin typeface="Times New Roman" panose="02020603050405020304" pitchFamily="18" charset="0"/>
                          <a:cs typeface="Times New Roman" panose="02020603050405020304" pitchFamily="18" charset="0"/>
                        </a:rPr>
                        <a:t>(%)</a:t>
                      </a:r>
                      <a:endParaRPr lang="tr-TR" sz="1400" dirty="0">
                        <a:effectLst/>
                        <a:latin typeface="Times New Roman" panose="02020603050405020304" pitchFamily="18" charset="0"/>
                        <a:ea typeface="Calibri"/>
                        <a:cs typeface="Times New Roman" panose="02020603050405020304" pitchFamily="18" charset="0"/>
                      </a:endParaRPr>
                    </a:p>
                  </a:txBody>
                  <a:tcPr marL="44450" marR="44450" marT="0" marB="0" anchor="ctr"/>
                </a:tc>
              </a:tr>
              <a:tr h="277741">
                <a:tc rowSpan="3">
                  <a:txBody>
                    <a:bodyPr/>
                    <a:lstStyle/>
                    <a:p>
                      <a:pPr>
                        <a:lnSpc>
                          <a:spcPct val="150000"/>
                        </a:lnSpc>
                        <a:spcAft>
                          <a:spcPts val="0"/>
                        </a:spcAft>
                      </a:pPr>
                      <a:r>
                        <a:rPr lang="tr-TR" sz="1300" dirty="0">
                          <a:effectLst/>
                          <a:latin typeface="Times New Roman" panose="02020603050405020304" pitchFamily="18" charset="0"/>
                          <a:cs typeface="Times New Roman" panose="02020603050405020304" pitchFamily="18" charset="0"/>
                        </a:rPr>
                        <a:t>Uluslararası Ağa Üyelik Durumu</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ctr"/>
                </a:tc>
                <a:tc>
                  <a:txBody>
                    <a:bodyPr/>
                    <a:lstStyle/>
                    <a:p>
                      <a:pPr algn="ctr">
                        <a:lnSpc>
                          <a:spcPct val="150000"/>
                        </a:lnSpc>
                        <a:spcAft>
                          <a:spcPts val="0"/>
                        </a:spcAft>
                      </a:pPr>
                      <a:r>
                        <a:rPr lang="tr-TR" sz="1300" dirty="0">
                          <a:effectLst/>
                          <a:latin typeface="Times New Roman" panose="02020603050405020304" pitchFamily="18" charset="0"/>
                          <a:cs typeface="Times New Roman" panose="02020603050405020304" pitchFamily="18" charset="0"/>
                        </a:rPr>
                        <a:t>Evet</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a:effectLst/>
                          <a:latin typeface="Times New Roman" panose="02020603050405020304" pitchFamily="18" charset="0"/>
                          <a:cs typeface="Times New Roman" panose="02020603050405020304" pitchFamily="18" charset="0"/>
                        </a:rPr>
                        <a:t>51</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2,03</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3,15</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46,50</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r>
              <a:tr h="326260">
                <a:tc vMerge="1">
                  <a:txBody>
                    <a:bodyPr/>
                    <a:lstStyle/>
                    <a:p>
                      <a:endParaRPr lang="tr-TR"/>
                    </a:p>
                  </a:txBody>
                  <a:tcPr/>
                </a:tc>
                <a:tc>
                  <a:txBody>
                    <a:bodyPr/>
                    <a:lstStyle/>
                    <a:p>
                      <a:pPr algn="ctr">
                        <a:lnSpc>
                          <a:spcPct val="150000"/>
                        </a:lnSpc>
                        <a:spcAft>
                          <a:spcPts val="0"/>
                        </a:spcAft>
                      </a:pPr>
                      <a:r>
                        <a:rPr lang="tr-TR" sz="1300" dirty="0">
                          <a:effectLst/>
                          <a:latin typeface="Times New Roman" panose="02020603050405020304" pitchFamily="18" charset="0"/>
                          <a:cs typeface="Times New Roman" panose="02020603050405020304" pitchFamily="18" charset="0"/>
                        </a:rPr>
                        <a:t>Hayır</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a:effectLst/>
                          <a:latin typeface="Times New Roman" panose="02020603050405020304" pitchFamily="18" charset="0"/>
                          <a:cs typeface="Times New Roman" panose="02020603050405020304" pitchFamily="18" charset="0"/>
                        </a:rPr>
                        <a:t>35</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2,36</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3,08</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63,50</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r>
              <a:tr h="288032">
                <a:tc vMerge="1">
                  <a:txBody>
                    <a:bodyPr/>
                    <a:lstStyle/>
                    <a:p>
                      <a:endParaRPr lang="tr-TR"/>
                    </a:p>
                  </a:txBody>
                  <a:tcPr/>
                </a:tc>
                <a:tc>
                  <a:txBody>
                    <a:bodyPr/>
                    <a:lstStyle/>
                    <a:p>
                      <a:pPr algn="ctr">
                        <a:lnSpc>
                          <a:spcPct val="150000"/>
                        </a:lnSpc>
                        <a:spcAft>
                          <a:spcPts val="0"/>
                        </a:spcAft>
                      </a:pPr>
                      <a:r>
                        <a:rPr lang="tr-TR" sz="1300">
                          <a:effectLst/>
                          <a:latin typeface="Times New Roman" panose="02020603050405020304" pitchFamily="18" charset="0"/>
                          <a:cs typeface="Times New Roman" panose="02020603050405020304" pitchFamily="18" charset="0"/>
                        </a:rPr>
                        <a:t>Toplam</a:t>
                      </a:r>
                      <a:endParaRPr lang="tr-TR" sz="13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a:effectLst/>
                          <a:latin typeface="Times New Roman" panose="02020603050405020304" pitchFamily="18" charset="0"/>
                          <a:cs typeface="Times New Roman" panose="02020603050405020304" pitchFamily="18" charset="0"/>
                        </a:rPr>
                        <a:t>86</a:t>
                      </a:r>
                      <a:endParaRPr lang="tr-TR" sz="130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2,16</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3,12</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c>
                  <a:txBody>
                    <a:bodyPr/>
                    <a:lstStyle/>
                    <a:p>
                      <a:pPr algn="ctr">
                        <a:lnSpc>
                          <a:spcPct val="150000"/>
                        </a:lnSpc>
                        <a:spcAft>
                          <a:spcPts val="0"/>
                        </a:spcAft>
                      </a:pPr>
                      <a:r>
                        <a:rPr lang="tr-TR" sz="1300" dirty="0" smtClean="0">
                          <a:effectLst/>
                          <a:latin typeface="Times New Roman" panose="02020603050405020304" pitchFamily="18" charset="0"/>
                          <a:cs typeface="Times New Roman" panose="02020603050405020304" pitchFamily="18" charset="0"/>
                        </a:rPr>
                        <a:t>53,22</a:t>
                      </a:r>
                      <a:endParaRPr lang="tr-TR" sz="1300" dirty="0">
                        <a:effectLst/>
                        <a:latin typeface="Times New Roman" panose="02020603050405020304" pitchFamily="18" charset="0"/>
                        <a:ea typeface="Calibri"/>
                        <a:cs typeface="Times New Roman" panose="02020603050405020304" pitchFamily="18" charset="0"/>
                      </a:endParaRPr>
                    </a:p>
                  </a:txBody>
                  <a:tcPr marL="44450" marR="44450" marT="0" marB="0" anchor="b"/>
                </a:tc>
              </a:tr>
            </a:tbl>
          </a:graphicData>
        </a:graphic>
      </p:graphicFrame>
      <p:sp>
        <p:nvSpPr>
          <p:cNvPr id="6" name="Rectangle 1"/>
          <p:cNvSpPr>
            <a:spLocks noChangeArrowheads="1"/>
          </p:cNvSpPr>
          <p:nvPr/>
        </p:nvSpPr>
        <p:spPr bwMode="auto">
          <a:xfrm>
            <a:off x="6171663" y="3050302"/>
            <a:ext cx="242374"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tr-TR" altLang="tr-TR" sz="1000" b="1" i="1"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tr-TR" altLang="tr-T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Metin kutusu 6"/>
          <p:cNvSpPr txBox="1"/>
          <p:nvPr/>
        </p:nvSpPr>
        <p:spPr>
          <a:xfrm>
            <a:off x="107504" y="4221088"/>
            <a:ext cx="8928992" cy="1708160"/>
          </a:xfrm>
          <a:prstGeom prst="rect">
            <a:avLst/>
          </a:prstGeom>
          <a:noFill/>
        </p:spPr>
        <p:txBody>
          <a:bodyPr wrap="square" rtlCol="0">
            <a:spAutoFit/>
          </a:bodyPr>
          <a:lstStyle/>
          <a:p>
            <a:pPr marL="285750" indent="-285750" algn="just">
              <a:buFont typeface="Wingdings" panose="05000000000000000000" pitchFamily="2" charset="2"/>
              <a:buChar char="Ø"/>
            </a:pPr>
            <a:r>
              <a:rPr lang="tr-TR" sz="1500" dirty="0" smtClean="0">
                <a:latin typeface="Times New Roman" panose="02020603050405020304" pitchFamily="18" charset="0"/>
                <a:cs typeface="Times New Roman" panose="02020603050405020304" pitchFamily="18" charset="0"/>
              </a:rPr>
              <a:t>Bağımsızlık ilkesi </a:t>
            </a:r>
            <a:r>
              <a:rPr lang="tr-TR" sz="1500" dirty="0">
                <a:latin typeface="Times New Roman" panose="02020603050405020304" pitchFamily="18" charset="0"/>
                <a:cs typeface="Times New Roman" panose="02020603050405020304" pitchFamily="18" charset="0"/>
              </a:rPr>
              <a:t>uyum düzeyi </a:t>
            </a:r>
            <a:r>
              <a:rPr lang="tr-TR" sz="1500" dirty="0" smtClean="0">
                <a:latin typeface="Times New Roman" panose="02020603050405020304" pitchFamily="18" charset="0"/>
                <a:cs typeface="Times New Roman" panose="02020603050405020304" pitchFamily="18" charset="0"/>
              </a:rPr>
              <a:t>ortalaması </a:t>
            </a:r>
            <a:r>
              <a:rPr lang="tr-TR" sz="1500" dirty="0">
                <a:latin typeface="Times New Roman" panose="02020603050405020304" pitchFamily="18" charset="0"/>
                <a:cs typeface="Times New Roman" panose="02020603050405020304" pitchFamily="18" charset="0"/>
              </a:rPr>
              <a:t>uluslararası ağa üyelik durumu fark etmeksizin </a:t>
            </a:r>
            <a:r>
              <a:rPr lang="tr-TR" sz="1500" dirty="0" smtClean="0">
                <a:latin typeface="Times New Roman" panose="02020603050405020304" pitchFamily="18" charset="0"/>
                <a:cs typeface="Times New Roman" panose="02020603050405020304" pitchFamily="18" charset="0"/>
              </a:rPr>
              <a:t>tüm düzeylerde yüksektir</a:t>
            </a:r>
          </a:p>
          <a:p>
            <a:pPr marL="285750" indent="-285750" algn="just">
              <a:buFont typeface="Wingdings" panose="05000000000000000000" pitchFamily="2" charset="2"/>
              <a:buChar char="Ø"/>
            </a:pPr>
            <a:r>
              <a:rPr lang="tr-TR" sz="1500" dirty="0" smtClean="0">
                <a:latin typeface="Times New Roman" panose="02020603050405020304" pitchFamily="18" charset="0"/>
                <a:cs typeface="Times New Roman" panose="02020603050405020304" pitchFamily="18" charset="0"/>
              </a:rPr>
              <a:t>Uluslararası ağa üye olan şirketlerin bağımsız denetimden elde ettiği gelir ortalaması % 47 olup ağa üyeliği olmayan şirketlere göre daha düşüktür</a:t>
            </a:r>
          </a:p>
          <a:p>
            <a:pPr marL="285750" indent="-285750" algn="just">
              <a:buFont typeface="Wingdings" panose="05000000000000000000" pitchFamily="2" charset="2"/>
              <a:buChar char="Ø"/>
            </a:pPr>
            <a:r>
              <a:rPr lang="tr-TR" sz="1500" dirty="0" smtClean="0">
                <a:latin typeface="Times New Roman" panose="02020603050405020304" pitchFamily="18" charset="0"/>
                <a:cs typeface="Times New Roman" panose="02020603050405020304" pitchFamily="18" charset="0"/>
              </a:rPr>
              <a:t>Müşteri kabulü ve devamlılığı ile bağımsız denetimden elde edilen gelir ortalaması, uluslararası ağa üye olmayan şirketlerde daha yüksektir</a:t>
            </a:r>
          </a:p>
          <a:p>
            <a:pPr marL="285750" indent="-285750" algn="just">
              <a:buFont typeface="Wingdings" panose="05000000000000000000" pitchFamily="2" charset="2"/>
              <a:buChar char="Ø"/>
            </a:pPr>
            <a:r>
              <a:rPr lang="tr-TR" sz="1500" dirty="0" smtClean="0">
                <a:latin typeface="Times New Roman" panose="02020603050405020304" pitchFamily="18" charset="0"/>
                <a:cs typeface="Times New Roman" panose="02020603050405020304" pitchFamily="18" charset="0"/>
              </a:rPr>
              <a:t>Bağımsızlık ilkesine uyum düzeyi, uluslararası üye olmayan şirketler için ise daha düşük gerçekleşmiştir</a:t>
            </a:r>
            <a:endParaRPr lang="tr-TR" sz="1500" dirty="0">
              <a:latin typeface="Times New Roman" panose="02020603050405020304" pitchFamily="18" charset="0"/>
              <a:cs typeface="Times New Roman" panose="02020603050405020304" pitchFamily="18" charset="0"/>
            </a:endParaRPr>
          </a:p>
        </p:txBody>
      </p:sp>
      <p:sp>
        <p:nvSpPr>
          <p:cNvPr id="8" name="Metin kutusu 7"/>
          <p:cNvSpPr txBox="1"/>
          <p:nvPr/>
        </p:nvSpPr>
        <p:spPr>
          <a:xfrm>
            <a:off x="1187624" y="3501008"/>
            <a:ext cx="7488832" cy="369332"/>
          </a:xfrm>
          <a:prstGeom prst="rect">
            <a:avLst/>
          </a:prstGeom>
          <a:noFill/>
        </p:spPr>
        <p:txBody>
          <a:bodyPr wrap="square" rtlCol="0">
            <a:spAutoFit/>
          </a:bodyPr>
          <a:lstStyle/>
          <a:p>
            <a:pPr algn="r"/>
            <a:r>
              <a:rPr lang="tr-TR" b="1" i="1" dirty="0"/>
              <a:t> </a:t>
            </a:r>
            <a:r>
              <a:rPr lang="tr-TR" sz="1300" i="1" dirty="0" smtClean="0">
                <a:latin typeface="Times New Roman" panose="02020603050405020304" pitchFamily="18" charset="0"/>
                <a:cs typeface="Times New Roman" panose="02020603050405020304" pitchFamily="18" charset="0"/>
              </a:rPr>
              <a:t>Puanlama Kriterleri: </a:t>
            </a:r>
            <a:r>
              <a:rPr lang="tr-TR" sz="1300" i="1" dirty="0">
                <a:latin typeface="Times New Roman" panose="02020603050405020304" pitchFamily="18" charset="0"/>
                <a:cs typeface="Times New Roman" panose="02020603050405020304" pitchFamily="18" charset="0"/>
              </a:rPr>
              <a:t>Güçlü: 4, Kısmen Var: 3, Zayıf Var: 2, Yok: 1</a:t>
            </a:r>
            <a:endParaRPr lang="tr-TR" sz="1300"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İçerik Yer Tutucusu"/>
          <p:cNvSpPr>
            <a:spLocks noGrp="1"/>
          </p:cNvSpPr>
          <p:nvPr>
            <p:ph idx="1"/>
          </p:nvPr>
        </p:nvSpPr>
        <p:spPr>
          <a:xfrm>
            <a:off x="457200" y="1628800"/>
            <a:ext cx="8229600" cy="4248472"/>
          </a:xfrm>
        </p:spPr>
        <p:txBody>
          <a:bodyPr>
            <a:normAutofit/>
          </a:bodyPr>
          <a:lstStyle/>
          <a:p>
            <a:pPr algn="just"/>
            <a:r>
              <a:rPr lang="tr-TR" sz="1600" dirty="0" smtClean="0">
                <a:latin typeface="Times New Roman" panose="02020603050405020304" pitchFamily="18" charset="0"/>
                <a:cs typeface="Times New Roman" panose="02020603050405020304" pitchFamily="18" charset="0"/>
              </a:rPr>
              <a:t>KAYİK denetimi yapan şirketlerin yarıdan fazlası uluslararası ağa üyedir ve bu durum uluslararası standart, kural ve uygulamaların izlenme eğilimini göstermektedir</a:t>
            </a:r>
          </a:p>
          <a:p>
            <a:pPr algn="just"/>
            <a:r>
              <a:rPr lang="tr-TR" sz="1600" dirty="0" smtClean="0">
                <a:latin typeface="Times New Roman" panose="02020603050405020304" pitchFamily="18" charset="0"/>
                <a:cs typeface="Times New Roman" panose="02020603050405020304" pitchFamily="18" charset="0"/>
              </a:rPr>
              <a:t>Denetim raporlarında denetim şirketinin istihbarat kaynakları ile denetimden çekilme süreçlerine ilişkin yeterli bilgi sunulmaması raporların objektifliğini ve etkinliğini sınırlayabilecektir</a:t>
            </a:r>
          </a:p>
          <a:p>
            <a:pPr algn="just"/>
            <a:r>
              <a:rPr lang="tr-TR" sz="1600" dirty="0" smtClean="0">
                <a:latin typeface="Times New Roman" panose="02020603050405020304" pitchFamily="18" charset="0"/>
                <a:cs typeface="Times New Roman" panose="02020603050405020304" pitchFamily="18" charset="0"/>
              </a:rPr>
              <a:t>Denetim raporlarında müşteri ilişkisinin kabulü ve devam ettirilmesine yönelik sürecin vurgulanması önemli olmakta birlikte, uygulamada müşteri ilişkisinin sonlandırıldığı durumlar ve sürecin denetimin etkinliği ile ilişkisi ayrıca incelenebilir</a:t>
            </a:r>
          </a:p>
          <a:p>
            <a:pPr algn="just"/>
            <a:r>
              <a:rPr lang="tr-TR" sz="1600" dirty="0" smtClean="0">
                <a:latin typeface="Times New Roman" panose="02020603050405020304" pitchFamily="18" charset="0"/>
                <a:cs typeface="Times New Roman" panose="02020603050405020304" pitchFamily="18" charset="0"/>
              </a:rPr>
              <a:t>Bağımsızlık ilkesine ilişkin açıklamaların raporlarda ayrıntılı olarak ve yeterli düzeyde yer almaması hususu, denetimin kalitesi ve etkinliği ile ilişkisinin ortaya konulması açısından yıllar itibariyle inceleme konusu yapılabilir </a:t>
            </a:r>
          </a:p>
          <a:p>
            <a:pPr algn="just"/>
            <a:r>
              <a:rPr lang="tr-TR" sz="1600" dirty="0" smtClean="0">
                <a:latin typeface="Times New Roman" panose="02020603050405020304" pitchFamily="18" charset="0"/>
                <a:cs typeface="Times New Roman" panose="02020603050405020304" pitchFamily="18" charset="0"/>
              </a:rPr>
              <a:t>Çalışma, şeffaflık raporlarında yer alan diğer unsurları ve birkaç yılı kapsayacak biçimde genişletilerek devam ettirilebilir ve sonuçları yıllar itibariyle mukayeseli olarak sunulabilir</a:t>
            </a:r>
            <a:endParaRPr lang="tr-TR" sz="1600" dirty="0">
              <a:latin typeface="Times New Roman" panose="02020603050405020304" pitchFamily="18" charset="0"/>
              <a:cs typeface="Times New Roman" panose="02020603050405020304" pitchFamily="18" charset="0"/>
            </a:endParaRPr>
          </a:p>
        </p:txBody>
      </p:sp>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a:xfrm>
            <a:off x="457200" y="274638"/>
            <a:ext cx="8229600" cy="1426170"/>
          </a:xfrm>
        </p:spPr>
        <p:txBody>
          <a:bodyPr>
            <a:normAutofit/>
          </a:bodyPr>
          <a:lstStyle/>
          <a:p>
            <a:r>
              <a:rPr lang="tr-TR" sz="2500" dirty="0" smtClean="0">
                <a:latin typeface="Times New Roman" pitchFamily="18" charset="0"/>
                <a:cs typeface="Times New Roman" pitchFamily="18" charset="0"/>
              </a:rPr>
              <a:t>Değerlendirme ve Öneriler</a:t>
            </a:r>
            <a:endParaRPr lang="tr-TR"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548680"/>
            <a:ext cx="7772400" cy="2187674"/>
          </a:xfrm>
        </p:spPr>
        <p:txBody>
          <a:bodyPr>
            <a:normAutofit/>
          </a:bodyPr>
          <a:lstStyle/>
          <a:p>
            <a:endParaRPr lang="tr-TR" sz="3200" dirty="0">
              <a:latin typeface="Times New Roman" pitchFamily="18" charset="0"/>
              <a:cs typeface="Times New Roman" pitchFamily="18" charset="0"/>
            </a:endParaRPr>
          </a:p>
        </p:txBody>
      </p:sp>
      <p:sp>
        <p:nvSpPr>
          <p:cNvPr id="3" name="2 Alt Başlık"/>
          <p:cNvSpPr>
            <a:spLocks noGrp="1"/>
          </p:cNvSpPr>
          <p:nvPr>
            <p:ph type="subTitle" idx="1"/>
          </p:nvPr>
        </p:nvSpPr>
        <p:spPr>
          <a:xfrm>
            <a:off x="755576" y="2852936"/>
            <a:ext cx="7772400" cy="936104"/>
          </a:xfrm>
        </p:spPr>
        <p:txBody>
          <a:bodyPr>
            <a:normAutofit/>
          </a:bodyPr>
          <a:lstStyle/>
          <a:p>
            <a:pPr algn="r"/>
            <a:r>
              <a:rPr lang="tr-TR" sz="2000" dirty="0" smtClean="0">
                <a:latin typeface="Times New Roman" pitchFamily="18" charset="0"/>
                <a:cs typeface="Times New Roman" pitchFamily="18" charset="0"/>
              </a:rPr>
              <a:t>Dinlediğiniz için teşekkür ederiz…</a:t>
            </a:r>
            <a:endParaRPr lang="tr-TR" sz="2000" dirty="0">
              <a:latin typeface="Times New Roman" pitchFamily="18" charset="0"/>
              <a:cs typeface="Times New Roman" pitchFamily="18" charset="0"/>
            </a:endParaRPr>
          </a:p>
        </p:txBody>
      </p:sp>
      <p:sp>
        <p:nvSpPr>
          <p:cNvPr id="4" name="3 Altbilgi Yer Tutucusu"/>
          <p:cNvSpPr>
            <a:spLocks noGrp="1"/>
          </p:cNvSpPr>
          <p:nvPr>
            <p:ph type="ftr" sz="quarter" idx="11"/>
          </p:nvPr>
        </p:nvSpPr>
        <p:spPr>
          <a:xfrm>
            <a:off x="2267744" y="6356350"/>
            <a:ext cx="4824536" cy="365125"/>
          </a:xfrm>
        </p:spPr>
        <p:txBody>
          <a:bodyPr/>
          <a:lstStyle/>
          <a:p>
            <a:r>
              <a:rPr lang="tr-TR" dirty="0" smtClean="0"/>
              <a:t>XX.TÜRKİYE MUHASEBE KONGRESİ    5 EKİM 2018</a:t>
            </a:r>
            <a:endParaRPr lang="tr-TR" dirty="0"/>
          </a:p>
        </p:txBody>
      </p:sp>
      <p:sp>
        <p:nvSpPr>
          <p:cNvPr id="5" name="2 Alt Başlık"/>
          <p:cNvSpPr txBox="1">
            <a:spLocks/>
          </p:cNvSpPr>
          <p:nvPr/>
        </p:nvSpPr>
        <p:spPr>
          <a:xfrm>
            <a:off x="899592" y="4077072"/>
            <a:ext cx="7772400" cy="1598335"/>
          </a:xfrm>
          <a:prstGeom prst="rect">
            <a:avLst/>
          </a:prstGeom>
        </p:spPr>
        <p:txBody>
          <a:bodyPr>
            <a:normAutofit/>
          </a:bodyPr>
          <a:lstStyle/>
          <a:p>
            <a:pPr marL="0" marR="0" lvl="0" indent="0" algn="r" defTabSz="914400" rtl="0" eaLnBrk="1" fontAlgn="auto" latinLnBrk="0" hangingPunct="1">
              <a:lnSpc>
                <a:spcPct val="100000"/>
              </a:lnSpc>
              <a:spcBef>
                <a:spcPts val="580"/>
              </a:spcBef>
              <a:spcAft>
                <a:spcPts val="0"/>
              </a:spcAft>
              <a:buClr>
                <a:schemeClr val="accent1"/>
              </a:buClr>
              <a:buSzPct val="85000"/>
              <a:buFont typeface="Wingdings 2"/>
              <a:buNone/>
              <a:tabLst/>
              <a:defRPr/>
            </a:pPr>
            <a:endParaRPr kumimoji="0" lang="tr-TR" sz="2000" b="0" i="0" u="none" strike="noStrike" kern="1200" cap="none" spc="0" normalizeH="0" baseline="0" noProof="0" dirty="0">
              <a:ln>
                <a:noFill/>
              </a:ln>
              <a:solidFill>
                <a:schemeClr val="tx2"/>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722376" y="548680"/>
            <a:ext cx="7772400" cy="1828800"/>
          </a:xfrm>
        </p:spPr>
        <p:txBody>
          <a:bodyPr>
            <a:normAutofit/>
          </a:bodyPr>
          <a:lstStyle/>
          <a:p>
            <a:r>
              <a:rPr lang="tr-TR" sz="2900" dirty="0">
                <a:latin typeface="Times New Roman" pitchFamily="18" charset="0"/>
                <a:cs typeface="Times New Roman" pitchFamily="18" charset="0"/>
              </a:rPr>
              <a:t>Kalite Güvence Mekanizması Olarak Şeffaflık Raporları: Türkiye’deki Bağımsız Denetim Kuruluşlarına Yönelik Bir </a:t>
            </a:r>
            <a:r>
              <a:rPr lang="tr-TR" sz="2900" dirty="0" smtClean="0">
                <a:latin typeface="Times New Roman" pitchFamily="18" charset="0"/>
                <a:cs typeface="Times New Roman" pitchFamily="18" charset="0"/>
              </a:rPr>
              <a:t>Araştırma</a:t>
            </a:r>
            <a:endParaRPr lang="tr-TR" sz="2900" dirty="0"/>
          </a:p>
        </p:txBody>
      </p:sp>
      <p:sp>
        <p:nvSpPr>
          <p:cNvPr id="3" name="Metin Yer Tutucusu 2"/>
          <p:cNvSpPr>
            <a:spLocks noGrp="1"/>
          </p:cNvSpPr>
          <p:nvPr>
            <p:ph type="body" idx="1"/>
          </p:nvPr>
        </p:nvSpPr>
        <p:spPr>
          <a:xfrm>
            <a:off x="4320480" y="2852936"/>
            <a:ext cx="4572000" cy="1454888"/>
          </a:xfrm>
        </p:spPr>
        <p:txBody>
          <a:bodyPr>
            <a:normAutofit/>
          </a:bodyPr>
          <a:lstStyle/>
          <a:p>
            <a:r>
              <a:rPr lang="tr-TR" sz="3000" b="1" dirty="0" smtClean="0">
                <a:latin typeface="Times New Roman" panose="02020603050405020304" pitchFamily="18" charset="0"/>
                <a:cs typeface="Times New Roman" panose="02020603050405020304" pitchFamily="18" charset="0"/>
              </a:rPr>
              <a:t>GİRİŞ</a:t>
            </a:r>
            <a:endParaRPr lang="tr-TR" sz="3000" b="1" dirty="0">
              <a:latin typeface="Times New Roman" panose="02020603050405020304" pitchFamily="18" charset="0"/>
              <a:cs typeface="Times New Roman" panose="02020603050405020304" pitchFamily="18" charset="0"/>
            </a:endParaRPr>
          </a:p>
        </p:txBody>
      </p:sp>
      <p:sp>
        <p:nvSpPr>
          <p:cNvPr id="4" name="Altbilgi Yer Tutucusu 3"/>
          <p:cNvSpPr>
            <a:spLocks noGrp="1"/>
          </p:cNvSpPr>
          <p:nvPr>
            <p:ph type="ftr" sz="quarter" idx="11"/>
          </p:nvPr>
        </p:nvSpPr>
        <p:spPr/>
        <p:txBody>
          <a:bodyPr/>
          <a:lstStyle/>
          <a:p>
            <a:r>
              <a:rPr lang="tr-TR" dirty="0" smtClean="0"/>
              <a:t>XX.TÜRKİYE MUHASEBE KONGRESİ    5 EKİM 2018</a:t>
            </a:r>
            <a:endParaRPr lang="tr-TR" dirty="0"/>
          </a:p>
        </p:txBody>
      </p:sp>
    </p:spTree>
    <p:extLst>
      <p:ext uri="{BB962C8B-B14F-4D97-AF65-F5344CB8AC3E}">
        <p14:creationId xmlns:p14="http://schemas.microsoft.com/office/powerpoint/2010/main" val="3503606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buNone/>
            </a:pPr>
            <a:r>
              <a:rPr lang="tr-TR" dirty="0" smtClean="0"/>
              <a:t>	</a:t>
            </a:r>
          </a:p>
          <a:p>
            <a:pPr marL="450850" indent="-358775" algn="just">
              <a:buFont typeface="Wingdings" panose="05000000000000000000" pitchFamily="2" charset="2"/>
              <a:buChar char="v"/>
            </a:pPr>
            <a:endParaRPr lang="tr-TR" sz="2000" dirty="0" smtClean="0">
              <a:latin typeface="Times New Roman" pitchFamily="18" charset="0"/>
              <a:cs typeface="Times New Roman" pitchFamily="18" charset="0"/>
            </a:endParaRPr>
          </a:p>
          <a:p>
            <a:pPr marL="450850" indent="-358775" algn="just">
              <a:buFont typeface="Wingdings" panose="05000000000000000000" pitchFamily="2" charset="2"/>
              <a:buChar char="v"/>
            </a:pPr>
            <a:r>
              <a:rPr lang="tr-TR" sz="2000" dirty="0" smtClean="0">
                <a:latin typeface="Times New Roman" pitchFamily="18" charset="0"/>
                <a:cs typeface="Times New Roman" pitchFamily="18" charset="0"/>
              </a:rPr>
              <a:t>6102 </a:t>
            </a:r>
            <a:r>
              <a:rPr lang="tr-TR" sz="2000" dirty="0">
                <a:latin typeface="Times New Roman" pitchFamily="18" charset="0"/>
                <a:cs typeface="Times New Roman" pitchFamily="18" charset="0"/>
              </a:rPr>
              <a:t>sayılı </a:t>
            </a:r>
            <a:r>
              <a:rPr lang="tr-TR" sz="2000" dirty="0" smtClean="0">
                <a:latin typeface="Times New Roman" pitchFamily="18" charset="0"/>
                <a:cs typeface="Times New Roman" pitchFamily="18" charset="0"/>
              </a:rPr>
              <a:t>Türk </a:t>
            </a:r>
            <a:r>
              <a:rPr lang="tr-TR" sz="2000" dirty="0">
                <a:latin typeface="Times New Roman" pitchFamily="18" charset="0"/>
                <a:cs typeface="Times New Roman" pitchFamily="18" charset="0"/>
              </a:rPr>
              <a:t>Ticaret Kanunu </a:t>
            </a:r>
            <a:r>
              <a:rPr lang="tr-TR" sz="2000" dirty="0" smtClean="0">
                <a:latin typeface="Times New Roman" pitchFamily="18" charset="0"/>
                <a:cs typeface="Times New Roman" pitchFamily="18" charset="0"/>
              </a:rPr>
              <a:t>finansal bilgilerin </a:t>
            </a:r>
            <a:r>
              <a:rPr lang="tr-TR" sz="2000" dirty="0">
                <a:latin typeface="Times New Roman" pitchFamily="18" charset="0"/>
                <a:cs typeface="Times New Roman" pitchFamily="18" charset="0"/>
              </a:rPr>
              <a:t>oluşturulmasında </a:t>
            </a:r>
            <a:r>
              <a:rPr lang="tr-TR" sz="2000" dirty="0" smtClean="0">
                <a:latin typeface="Times New Roman" pitchFamily="18" charset="0"/>
                <a:cs typeface="Times New Roman" pitchFamily="18" charset="0"/>
              </a:rPr>
              <a:t>"dürüst </a:t>
            </a:r>
            <a:r>
              <a:rPr lang="tr-TR" sz="2000" dirty="0">
                <a:latin typeface="Times New Roman" pitchFamily="18" charset="0"/>
                <a:cs typeface="Times New Roman" pitchFamily="18" charset="0"/>
              </a:rPr>
              <a:t>resim </a:t>
            </a:r>
            <a:r>
              <a:rPr lang="tr-TR" sz="2000" dirty="0" smtClean="0">
                <a:latin typeface="Times New Roman" pitchFamily="18" charset="0"/>
                <a:cs typeface="Times New Roman" pitchFamily="18" charset="0"/>
              </a:rPr>
              <a:t>ilkesi" </a:t>
            </a:r>
            <a:r>
              <a:rPr lang="tr-TR" sz="2000" dirty="0" err="1">
                <a:latin typeface="Times New Roman" pitchFamily="18" charset="0"/>
                <a:cs typeface="Times New Roman" pitchFamily="18" charset="0"/>
              </a:rPr>
              <a:t>ni</a:t>
            </a:r>
            <a:r>
              <a:rPr lang="tr-TR" sz="2000" dirty="0">
                <a:latin typeface="Times New Roman" pitchFamily="18" charset="0"/>
                <a:cs typeface="Times New Roman" pitchFamily="18" charset="0"/>
              </a:rPr>
              <a:t> </a:t>
            </a:r>
            <a:r>
              <a:rPr lang="tr-TR" sz="2000" dirty="0" smtClean="0">
                <a:latin typeface="Times New Roman" pitchFamily="18" charset="0"/>
                <a:cs typeface="Times New Roman" pitchFamily="18" charset="0"/>
              </a:rPr>
              <a:t>benimsemiş ve ilkenin de Türkiye Muhasebe Standartları uygulaması ile sağlanacağı anlayışını benimsemiştir</a:t>
            </a:r>
          </a:p>
          <a:p>
            <a:pPr marL="450850" indent="-358775" algn="just">
              <a:buFont typeface="Wingdings" panose="05000000000000000000" pitchFamily="2" charset="2"/>
              <a:buChar char="v"/>
            </a:pPr>
            <a:endParaRPr lang="tr-TR" sz="2000" dirty="0" smtClean="0">
              <a:latin typeface="Times New Roman" pitchFamily="18" charset="0"/>
              <a:cs typeface="Times New Roman" pitchFamily="18" charset="0"/>
            </a:endParaRPr>
          </a:p>
          <a:p>
            <a:pPr marL="450850" indent="-358775" algn="just">
              <a:buFont typeface="Wingdings" panose="05000000000000000000" pitchFamily="2" charset="2"/>
              <a:buChar char="v"/>
            </a:pPr>
            <a:endParaRPr lang="tr-TR" sz="2000" dirty="0" smtClean="0">
              <a:latin typeface="Times New Roman" pitchFamily="18" charset="0"/>
              <a:cs typeface="Times New Roman" pitchFamily="18" charset="0"/>
            </a:endParaRPr>
          </a:p>
          <a:p>
            <a:pPr marL="450850" indent="-358775" algn="just">
              <a:buFont typeface="Wingdings" panose="05000000000000000000" pitchFamily="2" charset="2"/>
              <a:buChar char="v"/>
            </a:pPr>
            <a:r>
              <a:rPr lang="tr-TR" sz="2000" dirty="0" smtClean="0">
                <a:latin typeface="Times New Roman" pitchFamily="18" charset="0"/>
                <a:cs typeface="Times New Roman" pitchFamily="18" charset="0"/>
              </a:rPr>
              <a:t>TTK, </a:t>
            </a:r>
            <a:r>
              <a:rPr lang="tr-TR" sz="2000" dirty="0">
                <a:latin typeface="Times New Roman" pitchFamily="18" charset="0"/>
                <a:cs typeface="Times New Roman" pitchFamily="18" charset="0"/>
              </a:rPr>
              <a:t>denetçinin denetiminden geçmemiş finansal tablolar ve yıllık faaliyet raporlarını "</a:t>
            </a:r>
            <a:r>
              <a:rPr lang="tr-TR" sz="2000" dirty="0" smtClean="0">
                <a:latin typeface="Times New Roman" pitchFamily="18" charset="0"/>
                <a:cs typeface="Times New Roman" pitchFamily="18" charset="0"/>
              </a:rPr>
              <a:t>düzenlenmemiş" saymaktadır</a:t>
            </a:r>
            <a:endParaRPr lang="tr-TR" sz="2000" dirty="0">
              <a:latin typeface="Times New Roman" pitchFamily="18" charset="0"/>
              <a:cs typeface="Times New Roman" pitchFamily="18" charset="0"/>
            </a:endParaRPr>
          </a:p>
        </p:txBody>
      </p:sp>
      <p:sp>
        <p:nvSpPr>
          <p:cNvPr id="4" name="3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pPr algn="just"/>
            <a:r>
              <a:rPr lang="tr-TR" sz="2500" b="1" dirty="0" smtClean="0">
                <a:latin typeface="Times New Roman" pitchFamily="18" charset="0"/>
                <a:cs typeface="Times New Roman" pitchFamily="18" charset="0"/>
              </a:rPr>
              <a:t>Türk Ticaret Kanunu ve Muhasebe Standartlarına Göre Denetim İlişkisi</a:t>
            </a:r>
            <a:endParaRPr lang="tr-TR"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lnSpcReduction="10000"/>
          </a:bodyPr>
          <a:lstStyle/>
          <a:p>
            <a:r>
              <a:rPr lang="tr-TR" sz="2200" dirty="0" smtClean="0">
                <a:latin typeface="Times New Roman" pitchFamily="18" charset="0"/>
                <a:cs typeface="Times New Roman" pitchFamily="18" charset="0"/>
              </a:rPr>
              <a:t>Sermaye şirketleri ve şirketler topluluğunun finansal tablolarının Türkiye Denetim Standartları'na göre denetimi</a:t>
            </a:r>
          </a:p>
          <a:p>
            <a:endParaRPr lang="tr-TR" sz="2200" dirty="0">
              <a:latin typeface="Times New Roman" pitchFamily="18" charset="0"/>
              <a:cs typeface="Times New Roman" pitchFamily="18" charset="0"/>
            </a:endParaRPr>
          </a:p>
          <a:p>
            <a:r>
              <a:rPr lang="tr-TR" sz="2200" dirty="0" smtClean="0">
                <a:latin typeface="Times New Roman" pitchFamily="18" charset="0"/>
                <a:cs typeface="Times New Roman" pitchFamily="18" charset="0"/>
              </a:rPr>
              <a:t>Türkiye </a:t>
            </a:r>
            <a:r>
              <a:rPr lang="tr-TR" sz="2200" dirty="0">
                <a:latin typeface="Times New Roman" pitchFamily="18" charset="0"/>
                <a:cs typeface="Times New Roman" pitchFamily="18" charset="0"/>
              </a:rPr>
              <a:t>Muhasebe Standartları, Kanun ve Esas Sözleşme ile uyumun </a:t>
            </a:r>
            <a:r>
              <a:rPr lang="tr-TR" sz="2200" dirty="0" smtClean="0">
                <a:latin typeface="Times New Roman" pitchFamily="18" charset="0"/>
                <a:cs typeface="Times New Roman" pitchFamily="18" charset="0"/>
              </a:rPr>
              <a:t>denetimi</a:t>
            </a:r>
          </a:p>
          <a:p>
            <a:endParaRPr lang="tr-TR" sz="2200" dirty="0">
              <a:latin typeface="Times New Roman" pitchFamily="18" charset="0"/>
              <a:cs typeface="Times New Roman" pitchFamily="18" charset="0"/>
            </a:endParaRPr>
          </a:p>
          <a:p>
            <a:r>
              <a:rPr lang="tr-TR" sz="2200" dirty="0" smtClean="0">
                <a:latin typeface="Times New Roman" pitchFamily="18" charset="0"/>
                <a:cs typeface="Times New Roman" pitchFamily="18" charset="0"/>
              </a:rPr>
              <a:t>Muhasebenin </a:t>
            </a:r>
            <a:r>
              <a:rPr lang="tr-TR" sz="2200" dirty="0">
                <a:latin typeface="Times New Roman" pitchFamily="18" charset="0"/>
                <a:cs typeface="Times New Roman" pitchFamily="18" charset="0"/>
              </a:rPr>
              <a:t>içerdiği finansal bilgilerin denetlenen finansal tablolar ile tutarlılığının ve gerçeği yansıtıp yansıtmadığının </a:t>
            </a:r>
            <a:r>
              <a:rPr lang="tr-TR" sz="2200" dirty="0" smtClean="0">
                <a:latin typeface="Times New Roman" pitchFamily="18" charset="0"/>
                <a:cs typeface="Times New Roman" pitchFamily="18" charset="0"/>
              </a:rPr>
              <a:t>denetimi</a:t>
            </a:r>
          </a:p>
          <a:p>
            <a:endParaRPr lang="tr-TR" sz="2200" dirty="0">
              <a:latin typeface="Times New Roman" pitchFamily="18" charset="0"/>
              <a:cs typeface="Times New Roman" pitchFamily="18" charset="0"/>
            </a:endParaRPr>
          </a:p>
          <a:p>
            <a:r>
              <a:rPr lang="tr-TR" sz="2200" dirty="0" smtClean="0">
                <a:latin typeface="Times New Roman" pitchFamily="18" charset="0"/>
                <a:cs typeface="Times New Roman" pitchFamily="18" charset="0"/>
              </a:rPr>
              <a:t>Yönetim </a:t>
            </a:r>
            <a:r>
              <a:rPr lang="tr-TR" sz="2200" dirty="0">
                <a:latin typeface="Times New Roman" pitchFamily="18" charset="0"/>
                <a:cs typeface="Times New Roman" pitchFamily="18" charset="0"/>
              </a:rPr>
              <a:t>kurulunun yıllık faaliyet raporunun </a:t>
            </a:r>
            <a:r>
              <a:rPr lang="tr-TR" sz="2200" dirty="0" smtClean="0">
                <a:latin typeface="Times New Roman" pitchFamily="18" charset="0"/>
                <a:cs typeface="Times New Roman" pitchFamily="18" charset="0"/>
              </a:rPr>
              <a:t>denetimi</a:t>
            </a:r>
          </a:p>
          <a:p>
            <a:endParaRPr lang="tr-TR" sz="2200" dirty="0">
              <a:latin typeface="Times New Roman" pitchFamily="18" charset="0"/>
              <a:cs typeface="Times New Roman" pitchFamily="18" charset="0"/>
            </a:endParaRPr>
          </a:p>
          <a:p>
            <a:r>
              <a:rPr lang="tr-TR" sz="2200" dirty="0" smtClean="0">
                <a:latin typeface="Times New Roman" pitchFamily="18" charset="0"/>
                <a:cs typeface="Times New Roman" pitchFamily="18" charset="0"/>
              </a:rPr>
              <a:t>Şirketi </a:t>
            </a:r>
            <a:r>
              <a:rPr lang="tr-TR" sz="2200" dirty="0">
                <a:latin typeface="Times New Roman" pitchFamily="18" charset="0"/>
                <a:cs typeface="Times New Roman" pitchFamily="18" charset="0"/>
              </a:rPr>
              <a:t>tehdit eden veya edebilecek riskleri zamanında belirlemeye yönelik bir sistemin mevcut olup olmadığının ve bu sistemin işleyip işlemediğinin denetimi</a:t>
            </a:r>
          </a:p>
          <a:p>
            <a:endParaRPr lang="tr-TR" dirty="0"/>
          </a:p>
        </p:txBody>
      </p:sp>
      <p:sp>
        <p:nvSpPr>
          <p:cNvPr id="4" name="3 Altbilgi Yer Tutucusu"/>
          <p:cNvSpPr>
            <a:spLocks noGrp="1"/>
          </p:cNvSpPr>
          <p:nvPr>
            <p:ph type="ftr" sz="quarter" idx="11"/>
          </p:nvPr>
        </p:nvSpPr>
        <p:spPr>
          <a:xfrm>
            <a:off x="1907704" y="6356350"/>
            <a:ext cx="4824536" cy="365125"/>
          </a:xfrm>
        </p:spPr>
        <p:txBody>
          <a:bodyPr/>
          <a:lstStyle/>
          <a:p>
            <a:r>
              <a:rPr lang="tr-TR" dirty="0" smtClean="0">
                <a:latin typeface="Times New Roman" pitchFamily="18" charset="0"/>
                <a:cs typeface="Times New Roman" pitchFamily="18" charset="0"/>
              </a:rPr>
              <a:t>XX.TÜRKİYE MUHASEBE KONGRESİ    5 EKİM 2018</a:t>
            </a:r>
            <a:endParaRPr lang="tr-TR" dirty="0">
              <a:latin typeface="Times New Roman" pitchFamily="18" charset="0"/>
              <a:cs typeface="Times New Roman" pitchFamily="18" charset="0"/>
            </a:endParaRPr>
          </a:p>
        </p:txBody>
      </p:sp>
      <p:sp>
        <p:nvSpPr>
          <p:cNvPr id="2" name="1 Başlık"/>
          <p:cNvSpPr>
            <a:spLocks noGrp="1"/>
          </p:cNvSpPr>
          <p:nvPr>
            <p:ph type="title"/>
          </p:nvPr>
        </p:nvSpPr>
        <p:spPr>
          <a:xfrm>
            <a:off x="457200" y="44624"/>
            <a:ext cx="8229600" cy="1143000"/>
          </a:xfrm>
        </p:spPr>
        <p:txBody>
          <a:bodyPr>
            <a:normAutofit/>
          </a:bodyPr>
          <a:lstStyle/>
          <a:p>
            <a:pPr algn="just"/>
            <a:r>
              <a:rPr lang="tr-TR" sz="2500" dirty="0" smtClean="0">
                <a:latin typeface="Times New Roman" pitchFamily="18" charset="0"/>
                <a:cs typeface="Times New Roman" pitchFamily="18" charset="0"/>
              </a:rPr>
              <a:t>Bağımsız Denetimin Konusuna Giren İşlemler</a:t>
            </a:r>
            <a:endParaRPr lang="tr-TR"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711349"/>
            <a:ext cx="8229600" cy="4525963"/>
          </a:xfrm>
        </p:spPr>
        <p:txBody>
          <a:bodyPr/>
          <a:lstStyle/>
          <a:p>
            <a:pPr algn="just"/>
            <a:r>
              <a:rPr lang="tr-TR" sz="2000" dirty="0" smtClean="0">
                <a:latin typeface="Times New Roman" pitchFamily="18" charset="0"/>
                <a:cs typeface="Times New Roman" pitchFamily="18" charset="0"/>
              </a:rPr>
              <a:t>Fi</a:t>
            </a:r>
            <a:r>
              <a:rPr lang="en-US" sz="2000" dirty="0" err="1" smtClean="0">
                <a:latin typeface="Times New Roman" pitchFamily="18" charset="0"/>
                <a:cs typeface="Times New Roman" pitchFamily="18" charset="0"/>
              </a:rPr>
              <a:t>nansal</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krizler</a:t>
            </a:r>
            <a:r>
              <a:rPr lang="tr-TR" sz="2000" dirty="0" smtClean="0">
                <a:latin typeface="Times New Roman" pitchFamily="18" charset="0"/>
                <a:cs typeface="Times New Roman" pitchFamily="18" charset="0"/>
              </a:rPr>
              <a:t> ve işletme skandalları</a:t>
            </a: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K</a:t>
            </a:r>
            <a:r>
              <a:rPr lang="en-US" sz="2000" dirty="0" err="1" smtClean="0">
                <a:latin typeface="Times New Roman" pitchFamily="18" charset="0"/>
                <a:cs typeface="Times New Roman" pitchFamily="18" charset="0"/>
              </a:rPr>
              <a:t>alite</a:t>
            </a:r>
            <a:r>
              <a:rPr lang="en-US" sz="2000" dirty="0" smtClean="0">
                <a:latin typeface="Times New Roman" pitchFamily="18" charset="0"/>
                <a:cs typeface="Times New Roman" pitchFamily="18" charset="0"/>
              </a:rPr>
              <a:t> </a:t>
            </a:r>
            <a:r>
              <a:rPr lang="en-US" sz="2000" dirty="0" err="1">
                <a:latin typeface="Times New Roman" pitchFamily="18" charset="0"/>
                <a:cs typeface="Times New Roman" pitchFamily="18" charset="0"/>
              </a:rPr>
              <a:t>çalışmalarının</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ve</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yönetim</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faaliyetlerinin</a:t>
            </a:r>
            <a:r>
              <a:rPr lang="en-US" sz="2000" dirty="0">
                <a:latin typeface="Times New Roman" pitchFamily="18" charset="0"/>
                <a:cs typeface="Times New Roman" pitchFamily="18" charset="0"/>
              </a:rPr>
              <a:t> </a:t>
            </a:r>
            <a:r>
              <a:rPr lang="en-US" sz="2000" dirty="0" err="1" smtClean="0">
                <a:latin typeface="Times New Roman" pitchFamily="18" charset="0"/>
                <a:cs typeface="Times New Roman" pitchFamily="18" charset="0"/>
              </a:rPr>
              <a:t>yetersizliği</a:t>
            </a:r>
            <a:endParaRPr lang="tr-TR" sz="2000" dirty="0" smtClean="0">
              <a:latin typeface="Times New Roman" pitchFamily="18" charset="0"/>
              <a:cs typeface="Times New Roman" pitchFamily="18" charset="0"/>
            </a:endParaRPr>
          </a:p>
          <a:p>
            <a:pPr algn="just"/>
            <a:endParaRPr lang="tr-TR" sz="2000" dirty="0" smtClean="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Tespit, raporlama - kamuya açıklama ve önlem alma</a:t>
            </a:r>
          </a:p>
          <a:p>
            <a:endParaRPr lang="tr-TR" dirty="0">
              <a:latin typeface="Times New Roman" pitchFamily="18" charset="0"/>
              <a:cs typeface="Times New Roman" pitchFamily="18" charset="0"/>
            </a:endParaRPr>
          </a:p>
          <a:p>
            <a:pPr marL="109728" indent="0">
              <a:buNone/>
            </a:pPr>
            <a:endParaRPr lang="tr-TR" dirty="0">
              <a:latin typeface="Times New Roman" pitchFamily="18" charset="0"/>
              <a:cs typeface="Times New Roman" pitchFamily="18" charset="0"/>
            </a:endParaRPr>
          </a:p>
        </p:txBody>
      </p:sp>
      <p:sp>
        <p:nvSpPr>
          <p:cNvPr id="4" name="3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r>
              <a:rPr lang="tr-TR" sz="2500" dirty="0">
                <a:latin typeface="Times New Roman" pitchFamily="18" charset="0"/>
                <a:cs typeface="Times New Roman" pitchFamily="18" charset="0"/>
              </a:rPr>
              <a:t>Bağımsız Denetimin Önemi ve Yarattığı Değer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just">
              <a:buNone/>
            </a:pPr>
            <a:r>
              <a:rPr lang="tr-TR" i="1" dirty="0" smtClean="0">
                <a:latin typeface="Times New Roman" pitchFamily="18" charset="0"/>
                <a:cs typeface="Times New Roman" pitchFamily="18" charset="0"/>
              </a:rPr>
              <a:t>	</a:t>
            </a:r>
          </a:p>
          <a:p>
            <a:pPr marL="0" indent="0" algn="just">
              <a:buNone/>
            </a:pPr>
            <a:r>
              <a:rPr lang="tr-TR" sz="2000" b="1" dirty="0" smtClean="0">
                <a:latin typeface="Times New Roman" pitchFamily="18" charset="0"/>
                <a:cs typeface="Times New Roman" pitchFamily="18" charset="0"/>
              </a:rPr>
              <a:t>Şeffaflık</a:t>
            </a:r>
            <a:r>
              <a:rPr lang="tr-TR" sz="2000" i="1" dirty="0">
                <a:latin typeface="Times New Roman" pitchFamily="18" charset="0"/>
                <a:cs typeface="Times New Roman" pitchFamily="18" charset="0"/>
              </a:rPr>
              <a:t> </a:t>
            </a:r>
            <a:endParaRPr lang="tr-TR" sz="2000" i="1" dirty="0" smtClean="0">
              <a:latin typeface="Times New Roman" pitchFamily="18" charset="0"/>
              <a:cs typeface="Times New Roman" pitchFamily="18" charset="0"/>
            </a:endParaRPr>
          </a:p>
          <a:p>
            <a:pPr marL="0" indent="0" algn="just">
              <a:buNone/>
            </a:pPr>
            <a:r>
              <a:rPr lang="tr-TR" i="1" dirty="0" smtClean="0">
                <a:latin typeface="Times New Roman" pitchFamily="18" charset="0"/>
                <a:cs typeface="Times New Roman" pitchFamily="18" charset="0"/>
              </a:rPr>
              <a:t>	</a:t>
            </a:r>
          </a:p>
          <a:p>
            <a:pPr marL="0" indent="0" algn="just">
              <a:buNone/>
            </a:pPr>
            <a:r>
              <a:rPr lang="tr-TR" sz="2000" dirty="0" smtClean="0">
                <a:latin typeface="Times New Roman" pitchFamily="18" charset="0"/>
                <a:cs typeface="Times New Roman" pitchFamily="18" charset="0"/>
              </a:rPr>
              <a:t>Ticari </a:t>
            </a:r>
            <a:r>
              <a:rPr lang="tr-TR" sz="2000" dirty="0">
                <a:latin typeface="Times New Roman" pitchFamily="18" charset="0"/>
                <a:cs typeface="Times New Roman" pitchFamily="18" charset="0"/>
              </a:rPr>
              <a:t>sır niteliğinde ve henüz kamuya açıklanmamış bilgiler hariç olmak üzere şirket ile ilgili finansal ve finansal olmayan bilgilerin, zamanında, doğru, eksiksiz, anlaşılabilir, yorumlanabilir, düşük maliyetle kolay erişilebilir bir şekilde kamuya duyurulması </a:t>
            </a:r>
            <a:r>
              <a:rPr lang="tr-TR" sz="2000" dirty="0" smtClean="0">
                <a:latin typeface="Times New Roman" pitchFamily="18" charset="0"/>
                <a:cs typeface="Times New Roman" pitchFamily="18" charset="0"/>
              </a:rPr>
              <a:t>yaklaşımıdır</a:t>
            </a:r>
            <a:endParaRPr lang="tr-TR" sz="2000" dirty="0">
              <a:latin typeface="Times New Roman" pitchFamily="18" charset="0"/>
              <a:cs typeface="Times New Roman" pitchFamily="18" charset="0"/>
            </a:endParaRPr>
          </a:p>
        </p:txBody>
      </p:sp>
      <p:sp>
        <p:nvSpPr>
          <p:cNvPr id="4" name="3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rmAutofit/>
          </a:bodyPr>
          <a:lstStyle/>
          <a:p>
            <a:pPr algn="just"/>
            <a:r>
              <a:rPr lang="tr-TR" sz="2500" dirty="0" smtClean="0">
                <a:latin typeface="Times New Roman" pitchFamily="18" charset="0"/>
                <a:cs typeface="Times New Roman" pitchFamily="18" charset="0"/>
              </a:rPr>
              <a:t>Kurumsal Yönetişim Yaklaşımı ve Şeffaflık Kavramı</a:t>
            </a:r>
            <a:endParaRPr lang="tr-TR" sz="25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927373"/>
            <a:ext cx="8229600" cy="4525963"/>
          </a:xfrm>
        </p:spPr>
        <p:txBody>
          <a:bodyPr>
            <a:normAutofit/>
          </a:bodyPr>
          <a:lstStyle/>
          <a:p>
            <a:r>
              <a:rPr lang="tr-TR" sz="2000" dirty="0">
                <a:latin typeface="Times New Roman" pitchFamily="18" charset="0"/>
                <a:cs typeface="Times New Roman" pitchFamily="18" charset="0"/>
              </a:rPr>
              <a:t>Kalite Güvencesi	</a:t>
            </a:r>
            <a:r>
              <a:rPr lang="tr-TR" sz="2000" dirty="0" smtClean="0">
                <a:latin typeface="Times New Roman" pitchFamily="18" charset="0"/>
                <a:cs typeface="Times New Roman" pitchFamily="18" charset="0"/>
              </a:rPr>
              <a:t>	                 </a:t>
            </a:r>
            <a:r>
              <a:rPr lang="tr-TR" sz="2000" dirty="0">
                <a:latin typeface="Times New Roman" pitchFamily="18" charset="0"/>
                <a:cs typeface="Times New Roman" pitchFamily="18" charset="0"/>
              </a:rPr>
              <a:t>Şeffaflık </a:t>
            </a:r>
            <a:r>
              <a:rPr lang="tr-TR" sz="2000" dirty="0" smtClean="0">
                <a:latin typeface="Times New Roman" pitchFamily="18" charset="0"/>
                <a:cs typeface="Times New Roman" pitchFamily="18" charset="0"/>
              </a:rPr>
              <a:t>Raporları</a:t>
            </a:r>
          </a:p>
          <a:p>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KGK</a:t>
            </a:r>
            <a:r>
              <a:rPr lang="tr-TR" sz="2000" dirty="0">
                <a:latin typeface="Times New Roman" pitchFamily="18" charset="0"/>
                <a:cs typeface="Times New Roman" pitchFamily="18" charset="0"/>
              </a:rPr>
              <a:t>, mikro düzeyde işletmelerde, makro düzeyde ekonomide kaliteyi artırmak için yetkilendirdiği bağımsız denetim kuruluşlarından KAYİK (Kamu yararını ilgilendiren kuruluşlar) denetimi yapanların Şeffaflık </a:t>
            </a:r>
            <a:r>
              <a:rPr lang="tr-TR" sz="2000" dirty="0" smtClean="0">
                <a:latin typeface="Times New Roman" pitchFamily="18" charset="0"/>
                <a:cs typeface="Times New Roman" pitchFamily="18" charset="0"/>
              </a:rPr>
              <a:t>Raporları </a:t>
            </a:r>
            <a:r>
              <a:rPr lang="tr-TR" sz="2000" dirty="0">
                <a:latin typeface="Times New Roman" pitchFamily="18" charset="0"/>
                <a:cs typeface="Times New Roman" pitchFamily="18" charset="0"/>
              </a:rPr>
              <a:t>ile beyanda bulunmalarını </a:t>
            </a:r>
            <a:r>
              <a:rPr lang="tr-TR" sz="2000" dirty="0" smtClean="0">
                <a:latin typeface="Times New Roman" pitchFamily="18" charset="0"/>
                <a:cs typeface="Times New Roman" pitchFamily="18" charset="0"/>
              </a:rPr>
              <a:t>istemektedir </a:t>
            </a:r>
          </a:p>
          <a:p>
            <a:pPr algn="just"/>
            <a:endParaRPr lang="tr-TR" sz="2000" dirty="0">
              <a:latin typeface="Times New Roman" pitchFamily="18" charset="0"/>
              <a:cs typeface="Times New Roman" pitchFamily="18" charset="0"/>
            </a:endParaRPr>
          </a:p>
          <a:p>
            <a:pPr algn="just"/>
            <a:r>
              <a:rPr lang="tr-TR" sz="2000" dirty="0" smtClean="0">
                <a:latin typeface="Times New Roman" pitchFamily="18" charset="0"/>
                <a:cs typeface="Times New Roman" pitchFamily="18" charset="0"/>
              </a:rPr>
              <a:t>Bağımsız </a:t>
            </a:r>
            <a:r>
              <a:rPr lang="tr-TR" sz="2000" dirty="0">
                <a:latin typeface="Times New Roman" pitchFamily="18" charset="0"/>
                <a:cs typeface="Times New Roman" pitchFamily="18" charset="0"/>
              </a:rPr>
              <a:t>Denetim Yönetmeliği’ne </a:t>
            </a:r>
            <a:r>
              <a:rPr lang="tr-TR" sz="2000" dirty="0" smtClean="0">
                <a:latin typeface="Times New Roman" pitchFamily="18" charset="0"/>
                <a:cs typeface="Times New Roman" pitchFamily="18" charset="0"/>
              </a:rPr>
              <a:t>göre, </a:t>
            </a:r>
            <a:r>
              <a:rPr lang="tr-TR" sz="2000" dirty="0">
                <a:latin typeface="Times New Roman" pitchFamily="18" charset="0"/>
                <a:cs typeface="Times New Roman" pitchFamily="18" charset="0"/>
              </a:rPr>
              <a:t>bir takvim yılında KAYİK denetimi yapmış denetim kuruluşları ilgili takvim yılını müteakip, özel hesap dönemi kullanan denetim kuruluşları ise hesap dönemi kapanışını müteakip dördüncü ayın sonuna kadar yıllık şeffaflık raporunu </a:t>
            </a:r>
            <a:r>
              <a:rPr lang="tr-TR" sz="2000" dirty="0" err="1" smtClean="0">
                <a:latin typeface="Times New Roman" pitchFamily="18" charset="0"/>
                <a:cs typeface="Times New Roman" pitchFamily="18" charset="0"/>
              </a:rPr>
              <a:t>KGK’ya</a:t>
            </a:r>
            <a:r>
              <a:rPr lang="tr-TR" sz="2000" dirty="0" smtClean="0">
                <a:latin typeface="Times New Roman" pitchFamily="18" charset="0"/>
                <a:cs typeface="Times New Roman" pitchFamily="18" charset="0"/>
              </a:rPr>
              <a:t> (Kamu Gözetimi Muhasebe ve Denetim Standartları Kurumu) bildirir </a:t>
            </a:r>
            <a:r>
              <a:rPr lang="tr-TR" sz="2000" dirty="0">
                <a:latin typeface="Times New Roman" pitchFamily="18" charset="0"/>
                <a:cs typeface="Times New Roman" pitchFamily="18" charset="0"/>
              </a:rPr>
              <a:t>ve kendi internet sitelerinde yayımlar</a:t>
            </a:r>
          </a:p>
        </p:txBody>
      </p:sp>
      <p:sp>
        <p:nvSpPr>
          <p:cNvPr id="4" name="3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p:txBody>
          <a:bodyPr>
            <a:noAutofit/>
          </a:bodyPr>
          <a:lstStyle/>
          <a:p>
            <a:r>
              <a:rPr lang="tr-TR" sz="2500" dirty="0">
                <a:latin typeface="Times New Roman" pitchFamily="18" charset="0"/>
                <a:cs typeface="Times New Roman" pitchFamily="18" charset="0"/>
              </a:rPr>
              <a:t>Şeffaflık Raporları ve Kalite Güvencesi İlişkisi</a:t>
            </a:r>
          </a:p>
        </p:txBody>
      </p:sp>
      <p:sp>
        <p:nvSpPr>
          <p:cNvPr id="7" name="Sol Sağ Ok 6"/>
          <p:cNvSpPr/>
          <p:nvPr/>
        </p:nvSpPr>
        <p:spPr>
          <a:xfrm>
            <a:off x="3347864" y="2060848"/>
            <a:ext cx="1440160" cy="216024"/>
          </a:xfrm>
          <a:prstGeom prst="leftRightArrow">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çerik Yer Tutucusu 8"/>
          <p:cNvGraphicFramePr>
            <a:graphicFrameLocks noGrp="1"/>
          </p:cNvGraphicFramePr>
          <p:nvPr>
            <p:ph idx="1"/>
            <p:extLst>
              <p:ext uri="{D42A27DB-BD31-4B8C-83A1-F6EECF244321}">
                <p14:modId xmlns:p14="http://schemas.microsoft.com/office/powerpoint/2010/main" val="3462931836"/>
              </p:ext>
            </p:extLst>
          </p:nvPr>
        </p:nvGraphicFramePr>
        <p:xfrm>
          <a:off x="457200" y="1556792"/>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2 Altbilgi Yer Tutucusu"/>
          <p:cNvSpPr>
            <a:spLocks noGrp="1"/>
          </p:cNvSpPr>
          <p:nvPr>
            <p:ph type="ftr" sz="quarter" idx="11"/>
          </p:nvPr>
        </p:nvSpPr>
        <p:spPr/>
        <p:txBody>
          <a:bodyPr/>
          <a:lstStyle/>
          <a:p>
            <a:r>
              <a:rPr lang="tr-TR" smtClean="0"/>
              <a:t>XX.TÜRKİYE MUHASEBE KONGRESİ    5 EKİM 2018</a:t>
            </a:r>
            <a:endParaRPr lang="tr-TR"/>
          </a:p>
        </p:txBody>
      </p:sp>
      <p:sp>
        <p:nvSpPr>
          <p:cNvPr id="2" name="1 Başlık"/>
          <p:cNvSpPr>
            <a:spLocks noGrp="1"/>
          </p:cNvSpPr>
          <p:nvPr>
            <p:ph type="title"/>
          </p:nvPr>
        </p:nvSpPr>
        <p:spPr>
          <a:xfrm>
            <a:off x="457200" y="260648"/>
            <a:ext cx="8229600" cy="1143000"/>
          </a:xfrm>
        </p:spPr>
        <p:txBody>
          <a:bodyPr>
            <a:noAutofit/>
          </a:bodyPr>
          <a:lstStyle/>
          <a:p>
            <a:r>
              <a:rPr lang="tr-TR" sz="2500" dirty="0">
                <a:latin typeface="Times New Roman" pitchFamily="18" charset="0"/>
                <a:cs typeface="Times New Roman" pitchFamily="18" charset="0"/>
              </a:rPr>
              <a:t>Şeffaflık Raporlarında Yer Alacak Asgari Bilgiler</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labalık">
  <a:themeElements>
    <a:clrScheme name="Kalabalık">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Kalabalık">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Kalabalık">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929</TotalTime>
  <Words>2065</Words>
  <Application>Microsoft Office PowerPoint</Application>
  <PresentationFormat>Ekran Gösterisi (4:3)</PresentationFormat>
  <Paragraphs>390</Paragraphs>
  <Slides>28</Slides>
  <Notes>5</Notes>
  <HiddenSlides>0</HiddenSlides>
  <MMClips>0</MMClips>
  <ScaleCrop>false</ScaleCrop>
  <HeadingPairs>
    <vt:vector size="4" baseType="variant">
      <vt:variant>
        <vt:lpstr>Tema</vt:lpstr>
      </vt:variant>
      <vt:variant>
        <vt:i4>1</vt:i4>
      </vt:variant>
      <vt:variant>
        <vt:lpstr>Slayt Başlıkları</vt:lpstr>
      </vt:variant>
      <vt:variant>
        <vt:i4>28</vt:i4>
      </vt:variant>
    </vt:vector>
  </HeadingPairs>
  <TitlesOfParts>
    <vt:vector size="29" baseType="lpstr">
      <vt:lpstr>Kalabalık</vt:lpstr>
      <vt:lpstr>Kalite Güvence Mekanizması Olarak Şeffaflık Raporları: Türkiye’deki Bağımsız Denetim Kuruluşlarına Yönelik Bir Araştırma </vt:lpstr>
      <vt:lpstr>Kalite Güvence Mekanizması Olarak Şeffaflık Raporları: Türkiye’deki Bağımsız Denetim Kuruluşlarına Yönelik Bir Araştırma </vt:lpstr>
      <vt:lpstr>Kalite Güvence Mekanizması Olarak Şeffaflık Raporları: Türkiye’deki Bağımsız Denetim Kuruluşlarına Yönelik Bir Araştırma</vt:lpstr>
      <vt:lpstr>Türk Ticaret Kanunu ve Muhasebe Standartlarına Göre Denetim İlişkisi</vt:lpstr>
      <vt:lpstr>Bağımsız Denetimin Konusuna Giren İşlemler</vt:lpstr>
      <vt:lpstr>Bağımsız Denetimin Önemi ve Yarattığı Değer </vt:lpstr>
      <vt:lpstr>Kurumsal Yönetişim Yaklaşımı ve Şeffaflık Kavramı</vt:lpstr>
      <vt:lpstr>Şeffaflık Raporları ve Kalite Güvencesi İlişkisi</vt:lpstr>
      <vt:lpstr>Şeffaflık Raporlarında Yer Alacak Asgari Bilgiler</vt:lpstr>
      <vt:lpstr>Şeffaflık Raporlaması İle İlgili KGK’nın Gözetimi</vt:lpstr>
      <vt:lpstr>Kalite Güvence Mekanizması Olarak Şeffaflık Raporları: Türkiye’deki Bağımsız Denetim Kuruluşlarına Yönelik Bir Araştırma</vt:lpstr>
      <vt:lpstr>Literatür </vt:lpstr>
      <vt:lpstr>Literatür </vt:lpstr>
      <vt:lpstr>Literatür </vt:lpstr>
      <vt:lpstr>Kalite Güvence Mekanizması Olarak Şeffaflık Raporları: Türkiye’deki Bağımsız Denetim Kuruluşlarına Yönelik Bir Araştırma</vt:lpstr>
      <vt:lpstr>Araştırmanın Amacı ve Evreni </vt:lpstr>
      <vt:lpstr>Türkiye’deki Bağımsız Denetim Kuruluşlarına Yönelik Bir Araştırma</vt:lpstr>
      <vt:lpstr>Araştırmanın Sınırlılığı</vt:lpstr>
      <vt:lpstr>İncelenen Başlıklara İlişkin Derecelendirme Ölçütleri</vt:lpstr>
      <vt:lpstr>Bağımsızlık İlkesi ile Müşteri Kabulü ve Devamlılığının Önemi </vt:lpstr>
      <vt:lpstr>Kalite Güvence Mekanizması Olarak Şeffaflık Raporları: Türkiye’deki Bağımsız Denetim Kuruluşlarına Yönelik Bir Araştırma</vt:lpstr>
      <vt:lpstr>Bağımsızlık İlkesine Uyum Düzeyi</vt:lpstr>
      <vt:lpstr>Müşteri İlişkisinin Kabulü ve Devamlılığına İlişkin Belirlenen Politika ve Prosedürlerin Etkinliği </vt:lpstr>
      <vt:lpstr> Bağımsız Denetim Faaliyetinden Elde Edilen Gelir/Toplam Gelir (%) ve Uluslararası Ağa Üyelik Durumu</vt:lpstr>
      <vt:lpstr>Bağımsız Denetim Şirketleri ve Bu Faaliyetlerden Elde Edilen Gelirler</vt:lpstr>
      <vt:lpstr>Kriterlerin Karşılaştırmalı Şekilde Toplu Olarak Değerlendirilmesi</vt:lpstr>
      <vt:lpstr>Değerlendirme ve Öneriler</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Modern YMM</cp:lastModifiedBy>
  <cp:revision>145</cp:revision>
  <cp:lastPrinted>2018-10-04T11:47:39Z</cp:lastPrinted>
  <dcterms:created xsi:type="dcterms:W3CDTF">2018-09-25T12:40:58Z</dcterms:created>
  <dcterms:modified xsi:type="dcterms:W3CDTF">2018-10-04T14:52:22Z</dcterms:modified>
</cp:coreProperties>
</file>