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62" r:id="rId2"/>
    <p:sldId id="257" r:id="rId3"/>
    <p:sldId id="256" r:id="rId4"/>
    <p:sldId id="258" r:id="rId5"/>
    <p:sldId id="259" r:id="rId6"/>
    <p:sldId id="260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64" autoAdjust="0"/>
  </p:normalViewPr>
  <p:slideViewPr>
    <p:cSldViewPr>
      <p:cViewPr varScale="1">
        <p:scale>
          <a:sx n="63" d="100"/>
          <a:sy n="63" d="100"/>
        </p:scale>
        <p:origin x="-33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B1186-E8D8-478A-A159-26B9E791307F}" type="datetimeFigureOut">
              <a:rPr lang="tr-TR" smtClean="0"/>
              <a:pPr/>
              <a:t>31.05.2016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4542B6-C256-4C07-8310-E2036BD0D65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580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4542B6-C256-4C07-8310-E2036BD0D65B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3B4D99-DCFA-4B57-85A0-9A6B59C4E25C}" type="datetimeFigureOut">
              <a:rPr lang="tr-TR" smtClean="0"/>
              <a:pPr/>
              <a:t>31.05.2016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ADDBA8-5C9D-4712-B42B-9A55A6FF12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3B4D99-DCFA-4B57-85A0-9A6B59C4E25C}" type="datetimeFigureOut">
              <a:rPr lang="tr-TR" smtClean="0"/>
              <a:pPr/>
              <a:t>31.05.2016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ADDBA8-5C9D-4712-B42B-9A55A6FF12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3B4D99-DCFA-4B57-85A0-9A6B59C4E25C}" type="datetimeFigureOut">
              <a:rPr lang="tr-TR" smtClean="0"/>
              <a:pPr/>
              <a:t>31.05.2016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ADDBA8-5C9D-4712-B42B-9A55A6FF12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3B4D99-DCFA-4B57-85A0-9A6B59C4E25C}" type="datetimeFigureOut">
              <a:rPr lang="tr-TR" smtClean="0"/>
              <a:pPr/>
              <a:t>31.05.2016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ADDBA8-5C9D-4712-B42B-9A55A6FF12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3B4D99-DCFA-4B57-85A0-9A6B59C4E25C}" type="datetimeFigureOut">
              <a:rPr lang="tr-TR" smtClean="0"/>
              <a:pPr/>
              <a:t>31.05.2016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ADDBA8-5C9D-4712-B42B-9A55A6FF12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3B4D99-DCFA-4B57-85A0-9A6B59C4E25C}" type="datetimeFigureOut">
              <a:rPr lang="tr-TR" smtClean="0"/>
              <a:pPr/>
              <a:t>31.05.2016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ADDBA8-5C9D-4712-B42B-9A55A6FF12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3B4D99-DCFA-4B57-85A0-9A6B59C4E25C}" type="datetimeFigureOut">
              <a:rPr lang="tr-TR" smtClean="0"/>
              <a:pPr/>
              <a:t>31.05.2016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ADDBA8-5C9D-4712-B42B-9A55A6FF12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3B4D99-DCFA-4B57-85A0-9A6B59C4E25C}" type="datetimeFigureOut">
              <a:rPr lang="tr-TR" smtClean="0"/>
              <a:pPr/>
              <a:t>31.05.2016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ADDBA8-5C9D-4712-B42B-9A55A6FF12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3B4D99-DCFA-4B57-85A0-9A6B59C4E25C}" type="datetimeFigureOut">
              <a:rPr lang="tr-TR" smtClean="0"/>
              <a:pPr/>
              <a:t>31.05.2016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ADDBA8-5C9D-4712-B42B-9A55A6FF12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3B4D99-DCFA-4B57-85A0-9A6B59C4E25C}" type="datetimeFigureOut">
              <a:rPr lang="tr-TR" smtClean="0"/>
              <a:pPr/>
              <a:t>31.05.2016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ADDBA8-5C9D-4712-B42B-9A55A6FF12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3B4D99-DCFA-4B57-85A0-9A6B59C4E25C}" type="datetimeFigureOut">
              <a:rPr lang="tr-TR" smtClean="0"/>
              <a:pPr/>
              <a:t>31.05.2016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ADDBA8-5C9D-4712-B42B-9A55A6FF129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73B4D99-DCFA-4B57-85A0-9A6B59C4E25C}" type="datetimeFigureOut">
              <a:rPr lang="tr-TR" smtClean="0"/>
              <a:pPr/>
              <a:t>31.05.2016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4ADDBA8-5C9D-4712-B42B-9A55A6FF129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85786" y="285729"/>
            <a:ext cx="7672414" cy="2714643"/>
          </a:xfrm>
        </p:spPr>
        <p:txBody>
          <a:bodyPr>
            <a:normAutofit/>
          </a:bodyPr>
          <a:lstStyle/>
          <a:p>
            <a:pPr algn="l"/>
            <a:r>
              <a:rPr lang="tr-TR" sz="3200" dirty="0"/>
              <a:t>Gelin şimdi şu söyleyeceklerimi birlikte değerlendirelim;</a:t>
            </a:r>
            <a:br>
              <a:rPr lang="tr-TR" sz="3200" dirty="0"/>
            </a:br>
            <a:r>
              <a:rPr lang="tr-TR" sz="3200" u="sng" dirty="0"/>
              <a:t>Müşteriler  Meslek mensubunu seçerken  Nelere Dikkat Etmeli?</a:t>
            </a:r>
            <a:endParaRPr lang="tr-TR" sz="32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1887108"/>
          </a:xfrm>
        </p:spPr>
        <p:txBody>
          <a:bodyPr>
            <a:normAutofit/>
          </a:bodyPr>
          <a:lstStyle/>
          <a:p>
            <a:pPr algn="l"/>
            <a:r>
              <a:rPr lang="tr-TR" dirty="0" smtClean="0"/>
              <a:t>Muhasebe ve denetim hizmetlerinin bazı önemli özellikleri bulunmaktadır. </a:t>
            </a:r>
          </a:p>
          <a:p>
            <a:pPr algn="l"/>
            <a:r>
              <a:rPr lang="tr-TR" dirty="0" smtClean="0"/>
              <a:t>Örneğin;</a:t>
            </a:r>
          </a:p>
          <a:p>
            <a:pPr algn="l"/>
            <a:r>
              <a:rPr lang="tr-TR" dirty="0" smtClean="0"/>
              <a:t>Bu finansal hizmetler soyuttur. Dolayısıyla, alınan hizmetin ne derece kaliteli olduğunu anlamak çok kolay değildir.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285720" y="986707"/>
            <a:ext cx="857256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</a:t>
            </a:r>
            <a:r>
              <a:rPr kumimoji="0" lang="tr-T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ü</a:t>
            </a:r>
            <a:r>
              <a:rPr lang="tr-TR" sz="4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şteri</a:t>
            </a:r>
            <a:r>
              <a:rPr kumimoji="0" lang="tr-T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lerin bu ve benzeri konularda araştırma yaparak </a:t>
            </a:r>
            <a:r>
              <a:rPr kumimoji="0" lang="tr-T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ç</a:t>
            </a:r>
            <a:r>
              <a:rPr kumimoji="0" lang="tr-T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alışacakları meslek</a:t>
            </a:r>
            <a:r>
              <a:rPr kumimoji="0" lang="tr-TR" sz="4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mensubunu</a:t>
            </a:r>
            <a:r>
              <a:rPr kumimoji="0" lang="tr-T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se</a:t>
            </a:r>
            <a:r>
              <a:rPr kumimoji="0" lang="tr-T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ç</a:t>
            </a:r>
            <a:r>
              <a:rPr kumimoji="0" lang="tr-T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meleri de kalitenin artmasında önemli bir etken  olacaktır sanırım.</a:t>
            </a:r>
            <a:endParaRPr kumimoji="0" lang="tr-T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428596" y="809446"/>
            <a:ext cx="8358246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Kaliteyi, hizmeti sunan </a:t>
            </a:r>
            <a:r>
              <a:rPr kumimoji="0" lang="tr-TR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Meslek mensubu  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ve onun personeli belirler.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Hizmet esnasında yapılan hata ve ihmallerin ortadan kaldırılması, d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ü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zeltilmesi ve hizmetin yeniden sunulması </a:t>
            </a:r>
            <a:r>
              <a:rPr lang="tr-TR" sz="2000" dirty="0">
                <a:latin typeface="Calibri"/>
                <a:ea typeface="Calibri" pitchFamily="34" charset="0"/>
                <a:cs typeface="Arial" pitchFamily="34" charset="0"/>
              </a:rPr>
              <a:t>ç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ok g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üç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ü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ü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şterilerin 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“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numune mal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”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gibi bir 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“ö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rnek hizmet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”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bulmaları olanağı 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ç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ok sınırlıdır.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Hizmetin stoklanması s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ö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z konusu değildir. M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ü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şteri talebi,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Meslek mensubunun 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sunum kapasitesini aştığı taktirde bazı m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ü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şteriler yeterince hizmet alamayacağından hayal kırıklığı yaşamaları m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ü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mk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ü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nd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ü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Hizmet sunumu aracısız ger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ç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ekleşeceğinden 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meslek</a:t>
            </a:r>
            <a:r>
              <a:rPr kumimoji="0" lang="tr-TR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mensubunun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ç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alıştırdığı ekip ve personelin eğitimi, tecr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ü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besi, sayısı ve kalitesi son derece 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ö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nemlidir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722376" y="785794"/>
            <a:ext cx="7772400" cy="2071702"/>
          </a:xfrm>
        </p:spPr>
        <p:txBody>
          <a:bodyPr>
            <a:normAutofit/>
          </a:bodyPr>
          <a:lstStyle/>
          <a:p>
            <a:pPr algn="l"/>
            <a:r>
              <a:rPr lang="tr-TR" sz="3200" dirty="0" smtClean="0"/>
              <a:t>Müşteri  </a:t>
            </a:r>
            <a:r>
              <a:rPr lang="tr-TR" sz="3200" u="sng" dirty="0" smtClean="0"/>
              <a:t>Meslek  mensubundan </a:t>
            </a:r>
            <a:r>
              <a:rPr lang="tr-TR" sz="3200" dirty="0" smtClean="0"/>
              <a:t>Ne İstemeli ve Neden Memnun Kalmalı?</a:t>
            </a:r>
            <a:br>
              <a:rPr lang="tr-TR" sz="3200" dirty="0" smtClean="0"/>
            </a:br>
            <a:endParaRPr lang="tr-TR" sz="3200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>
          <a:xfrm>
            <a:off x="500034" y="3714752"/>
            <a:ext cx="8058152" cy="257176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tr-TR" dirty="0" smtClean="0"/>
              <a:t>Sözleşme yapılan meslek mensubundan öncelikle mevzuata uygun işlem yapması ve yükümlülükler konusunda doğru bir biçimde bilgilendirme ve yönlendirme yapması istenmelidir.</a:t>
            </a:r>
          </a:p>
          <a:p>
            <a:r>
              <a:rPr lang="tr-TR" dirty="0" smtClean="0"/>
              <a:t> </a:t>
            </a:r>
          </a:p>
          <a:p>
            <a:pPr algn="l"/>
            <a:r>
              <a:rPr lang="tr-TR" dirty="0" smtClean="0"/>
              <a:t>Diğer taraftan iyi bir meslek mensubu, işletmenin belge akışını kolaylaştırır, raporlama hedefli mali tabloları hazırlar, finansal analiz ve mali duruma ilişkin yorum ve önerilerde bulunur.</a:t>
            </a:r>
          </a:p>
          <a:p>
            <a:pPr algn="l"/>
            <a:endParaRPr lang="tr-TR" dirty="0" smtClean="0"/>
          </a:p>
          <a:p>
            <a:pPr algn="l"/>
            <a:r>
              <a:rPr lang="tr-TR" dirty="0" smtClean="0"/>
              <a:t>Müşteriler  bu ve benzeri hizmeti veren </a:t>
            </a:r>
            <a:r>
              <a:rPr lang="tr-TR" u="sng" dirty="0" smtClean="0"/>
              <a:t>Meslek mensubu  </a:t>
            </a:r>
            <a:r>
              <a:rPr lang="tr-TR" dirty="0" smtClean="0"/>
              <a:t>seçmelidirler.</a:t>
            </a:r>
          </a:p>
          <a:p>
            <a:pPr algn="l"/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ctrTitle"/>
          </p:nvPr>
        </p:nvSpPr>
        <p:spPr>
          <a:xfrm>
            <a:off x="722376" y="714356"/>
            <a:ext cx="7772400" cy="2286016"/>
          </a:xfrm>
        </p:spPr>
        <p:txBody>
          <a:bodyPr>
            <a:noAutofit/>
          </a:bodyPr>
          <a:lstStyle/>
          <a:p>
            <a:pPr algn="l"/>
            <a:r>
              <a:rPr lang="tr-TR" sz="3200" dirty="0" smtClean="0"/>
              <a:t>Müşteri Fiyat Rekabeti Yapan  veya Kalite Artırarak Rekabet Yapan Meslek mensubundan hangisini tercih etmeli.</a:t>
            </a:r>
            <a:br>
              <a:rPr lang="tr-TR" sz="3200" dirty="0" smtClean="0"/>
            </a:br>
            <a:endParaRPr lang="tr-TR" sz="3200" dirty="0"/>
          </a:p>
        </p:txBody>
      </p:sp>
      <p:sp>
        <p:nvSpPr>
          <p:cNvPr id="7" name="6 Alt Başlık"/>
          <p:cNvSpPr>
            <a:spLocks noGrp="1"/>
          </p:cNvSpPr>
          <p:nvPr>
            <p:ph type="subTitle" idx="1"/>
          </p:nvPr>
        </p:nvSpPr>
        <p:spPr>
          <a:xfrm>
            <a:off x="500034" y="3685032"/>
            <a:ext cx="7994742" cy="2672926"/>
          </a:xfrm>
        </p:spPr>
        <p:txBody>
          <a:bodyPr/>
          <a:lstStyle/>
          <a:p>
            <a:pPr algn="l"/>
            <a:r>
              <a:rPr lang="tr-TR" dirty="0" smtClean="0"/>
              <a:t>Meslek mensubunun verdiği hizmet için talep ettiği fiyat, kalitesinin de simgesi olabilir. Sunduğu hizmeti çeşitlendiren, örneğin; müşterilerine ekonomi, sektör ve işletmenin mali durumunu etkileyecek konular hakkında bilgi sunan bir meslek mensubunun daha yüksek fiyat talep etmesi normaldir.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428596" y="1399381"/>
            <a:ext cx="835824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Mali m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ü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şavirlik işletmesinde maliyetler sunulacak hizmette en 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ö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nemli maliyet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“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bilgi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”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dir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Ü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cret farklılıkları da en fazla bu noktada ortaya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ç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ıkar. Meslek</a:t>
            </a:r>
            <a:r>
              <a:rPr kumimoji="0" lang="tr-T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mensubu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vereceği hizmetler i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ç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in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ç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eşitli dergileri, gazetelerdeki haberleri, bilimsel yazıları v.b. izlemek zorundadır. Bu, en temel maliyettir.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Kaliteye bağlı olarak istenen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ü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cret, 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ü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kellefe sunulacak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“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değer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”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ile doğrudan ilgili olmalıdır. Bilimsel ve hukuki bilgisi y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ü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ksek olan meslek</a:t>
            </a:r>
            <a:r>
              <a:rPr kumimoji="0" lang="tr-T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mensubu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“ü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cretini hak edendir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”</a:t>
            </a: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428596" y="1154985"/>
            <a:ext cx="835824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Meslek mensubunun Personel Kalitesi de Araştırılmalı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500034" y="2389769"/>
            <a:ext cx="828680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Personel, müşteri tatmininin en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ö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nemli aracıdır.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üşteriler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ç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alışacakları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meslek mensubunun personellerinin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kalitesi konusunda da araştırma yapmalıdırlar.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Hizmeti yerine getiren ve sunan, işyerinde ne denli huzurlu ve mutlu olursa, bu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ö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zelliklerini iş verimliliği olarak yansıtır.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 halde Müşterilerin sadece müşteri tatmini değil, personel tatmini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ü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zerinde duran Meslek mensuplarını tercih etmelerinde fayda vardır.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357158" y="462357"/>
            <a:ext cx="8429684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ü</a:t>
            </a:r>
            <a:r>
              <a:rPr lang="tr-TR" sz="3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şteriler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ç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alışacakları </a:t>
            </a:r>
            <a:r>
              <a:rPr lang="tr-TR" sz="3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meslek mensubunun 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personeli ile ilgili şu sorulara cevap aramalıdır: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ü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roda yeterli sayıda personel var mı?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Personelin mesleki eğitimi yeterli mi?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Personele yetki devri yapılmış mı?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Meslek mensubu personelini motive edebiliyor mu?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357158" y="785794"/>
            <a:ext cx="8429684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Müşteri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eslek mensubunun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B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ü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rosunun Fiziksel Varlıklarını ve Teknoloji Altyapısını Değerlendirmelidir.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eslek mensubu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b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ü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rosunun temizliği, 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ü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zeni, b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ü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ro donanımı, kullanılan makine ve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techizat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personelin giyimi vb. hususlar, 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eslek mensubunun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işine verdiği değerin aynasıdır.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eslek mensubunun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bilgisayar programlarına olan hakimiyeti ve işinde bunları kullanma becerisi de yaptığı hizmetin kalitesini artırır.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 rot="10800000" flipV="1">
            <a:off x="357158" y="528507"/>
            <a:ext cx="8358246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Meslek</a:t>
            </a:r>
            <a:r>
              <a:rPr kumimoji="0" lang="tr-TR" sz="3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mensubu 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İşini Yaparken Hangi S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ü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re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ç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leri Uyguluyor?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285720" y="1727622"/>
            <a:ext cx="857256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Meslek</a:t>
            </a:r>
            <a:r>
              <a:rPr kumimoji="0" lang="tr-TR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mensubu 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hizmetini yerine getirirken doğruluk, hız ve zamanlaması 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ö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nemlidir.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Ö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rneğin, beyannamelerin doğru zamanda teslim edilmesi, kayıtların doğru ve d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ü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zenli yapılması, raporlamaların d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ö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nemleri ge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ç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meden sunulması gibi hususlarda, diğer Meslek</a:t>
            </a:r>
            <a:r>
              <a:rPr kumimoji="0" lang="tr-TR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mensuplarına 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ö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re daha iyi olan Meslek</a:t>
            </a:r>
            <a:r>
              <a:rPr kumimoji="0" lang="tr-TR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mensubu 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tercih edilmelidir.</a:t>
            </a:r>
            <a:endParaRPr kumimoji="0" lang="tr-T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172</TotalTime>
  <Words>528</Words>
  <Application>Microsoft Office PowerPoint</Application>
  <PresentationFormat>Ekran Gösterisi (4:3)</PresentationFormat>
  <Paragraphs>53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Görünüş</vt:lpstr>
      <vt:lpstr>Gelin şimdi şu söyleyeceklerimi birlikte değerlendirelim; Müşteriler  Meslek mensubunu seçerken  Nelere Dikkat Etmeli?</vt:lpstr>
      <vt:lpstr>PowerPoint Sunusu</vt:lpstr>
      <vt:lpstr>Müşteri  Meslek  mensubundan Ne İstemeli ve Neden Memnun Kalmalı? </vt:lpstr>
      <vt:lpstr>Müşteri Fiyat Rekabeti Yapan  veya Kalite Artırarak Rekabet Yapan Meslek mensubundan hangisini tercih etmeli.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Gelin şimdi şu söyleyeceklerimi birlikte değerlendirelim; Müşteriler  Meslek mensubunu seçerken  Nelere Dikkat Etmeli?</dc:title>
  <dc:creator>ulku</dc:creator>
  <cp:lastModifiedBy>ulku_sonmez</cp:lastModifiedBy>
  <cp:revision>15</cp:revision>
  <cp:lastPrinted>2016-05-31T13:59:49Z</cp:lastPrinted>
  <dcterms:created xsi:type="dcterms:W3CDTF">2016-05-30T16:21:34Z</dcterms:created>
  <dcterms:modified xsi:type="dcterms:W3CDTF">2016-05-31T16:13:55Z</dcterms:modified>
</cp:coreProperties>
</file>