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sldIdLst>
    <p:sldId id="260" r:id="rId2"/>
    <p:sldId id="315" r:id="rId3"/>
    <p:sldId id="316" r:id="rId4"/>
    <p:sldId id="308" r:id="rId5"/>
    <p:sldId id="310" r:id="rId6"/>
    <p:sldId id="311" r:id="rId7"/>
    <p:sldId id="31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1776">
          <p15:clr>
            <a:srgbClr val="A4A3A4"/>
          </p15:clr>
        </p15:guide>
        <p15:guide id="9" orient="horz" pos="1872">
          <p15:clr>
            <a:srgbClr val="A4A3A4"/>
          </p15:clr>
        </p15:guide>
        <p15:guide id="10" orient="horz" pos="2448">
          <p15:clr>
            <a:srgbClr val="A4A3A4"/>
          </p15:clr>
        </p15:guide>
        <p15:guide id="11" orient="horz" pos="2544">
          <p15:clr>
            <a:srgbClr val="A4A3A4"/>
          </p15:clr>
        </p15:guide>
        <p15:guide id="12" orient="horz" pos="3216">
          <p15:clr>
            <a:srgbClr val="A4A3A4"/>
          </p15:clr>
        </p15:guide>
        <p15:guide id="13" orient="horz" pos="3312">
          <p15:clr>
            <a:srgbClr val="A4A3A4"/>
          </p15:clr>
        </p15:guide>
        <p15:guide id="14" pos="2832">
          <p15:clr>
            <a:srgbClr val="A4A3A4"/>
          </p15:clr>
        </p15:guide>
        <p15:guide id="15" pos="336">
          <p15:clr>
            <a:srgbClr val="A4A3A4"/>
          </p15:clr>
        </p15:guide>
        <p15:guide id="16" pos="5424">
          <p15:clr>
            <a:srgbClr val="A4A3A4"/>
          </p15:clr>
        </p15:guide>
        <p15:guide id="17" pos="2928">
          <p15:clr>
            <a:srgbClr val="A4A3A4"/>
          </p15:clr>
        </p15:guide>
        <p15:guide id="18" pos="1968">
          <p15:clr>
            <a:srgbClr val="A4A3A4"/>
          </p15:clr>
        </p15:guide>
        <p15:guide id="19" pos="2064">
          <p15:clr>
            <a:srgbClr val="A4A3A4"/>
          </p15:clr>
        </p15:guide>
        <p15:guide id="20" pos="3696">
          <p15:clr>
            <a:srgbClr val="A4A3A4"/>
          </p15:clr>
        </p15:guide>
        <p15:guide id="21" pos="37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1608" y="67"/>
      </p:cViewPr>
      <p:guideLst>
        <p:guide orient="horz" pos="144"/>
        <p:guide orient="horz" pos="336"/>
        <p:guide orient="horz" pos="4176"/>
        <p:guide orient="horz" pos="3888"/>
        <p:guide orient="horz" pos="3984"/>
        <p:guide orient="horz" pos="1104"/>
        <p:guide orient="horz" pos="1008"/>
        <p:guide orient="horz" pos="1776"/>
        <p:guide orient="horz" pos="1872"/>
        <p:guide orient="horz" pos="2448"/>
        <p:guide orient="horz" pos="2544"/>
        <p:guide orient="horz" pos="3216"/>
        <p:guide orient="horz" pos="3312"/>
        <p:guide pos="2832"/>
        <p:guide pos="336"/>
        <p:guide pos="5424"/>
        <p:guide pos="2928"/>
        <p:guide pos="1968"/>
        <p:guide pos="2064"/>
        <p:guide pos="3696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0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984728" y="0"/>
            <a:ext cx="8159272" cy="6635214"/>
            <a:chOff x="984728" y="0"/>
            <a:chExt cx="8159272" cy="6635214"/>
          </a:xfrm>
        </p:grpSpPr>
        <p:sp>
          <p:nvSpPr>
            <p:cNvPr id="25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grpSp>
          <p:nvGrpSpPr>
            <p:cNvPr id="3" name="Group 24"/>
            <p:cNvGrpSpPr/>
            <p:nvPr userDrawn="1"/>
          </p:nvGrpSpPr>
          <p:grpSpPr>
            <a:xfrm>
              <a:off x="984728" y="6172200"/>
              <a:ext cx="914400" cy="463014"/>
              <a:chOff x="984728" y="6172200"/>
              <a:chExt cx="914400" cy="463014"/>
            </a:xfrm>
          </p:grpSpPr>
          <p:sp>
            <p:nvSpPr>
              <p:cNvPr id="19" name="Rectangle 37"/>
              <p:cNvSpPr>
                <a:spLocks noChangeArrowheads="1"/>
              </p:cNvSpPr>
              <p:nvPr userDrawn="1"/>
            </p:nvSpPr>
            <p:spPr bwMode="black">
              <a:xfrm>
                <a:off x="1524000" y="6172200"/>
                <a:ext cx="228600" cy="45719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3" name="Freeform 7"/>
              <p:cNvSpPr>
                <a:spLocks noEditPoints="1"/>
              </p:cNvSpPr>
              <p:nvPr userDrawn="1"/>
            </p:nvSpPr>
            <p:spPr bwMode="black">
              <a:xfrm>
                <a:off x="984728" y="6290558"/>
                <a:ext cx="914400" cy="344656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1752600" y="5791200"/>
            <a:ext cx="445770" cy="381000"/>
            <a:chOff x="1905000" y="5715000"/>
            <a:chExt cx="445770" cy="381000"/>
          </a:xfrm>
        </p:grpSpPr>
        <p:sp>
          <p:nvSpPr>
            <p:cNvPr id="2073" name="Rectangle 25"/>
            <p:cNvSpPr>
              <a:spLocks noChangeArrowheads="1"/>
            </p:cNvSpPr>
            <p:nvPr userDrawn="1"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1" name="Freeform 33"/>
            <p:cNvSpPr>
              <a:spLocks/>
            </p:cNvSpPr>
            <p:nvPr userDrawn="1"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984728" y="6172200"/>
            <a:ext cx="914400" cy="463014"/>
            <a:chOff x="984728" y="6172200"/>
            <a:chExt cx="914400" cy="463014"/>
          </a:xfrm>
        </p:grpSpPr>
        <p:sp>
          <p:nvSpPr>
            <p:cNvPr id="44" name="Rectangle 37"/>
            <p:cNvSpPr>
              <a:spLocks noChangeArrowheads="1"/>
            </p:cNvSpPr>
            <p:nvPr userDrawn="1"/>
          </p:nvSpPr>
          <p:spPr bwMode="black">
            <a:xfrm>
              <a:off x="1524000" y="6172200"/>
              <a:ext cx="228600" cy="45719"/>
            </a:xfrm>
            <a:prstGeom prst="rect">
              <a:avLst/>
            </a:prstGeom>
            <a:solidFill>
              <a:srgbClr val="A10000"/>
            </a:solidFill>
            <a:ln w="0">
              <a:solidFill>
                <a:srgbClr val="A1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7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984728" y="0"/>
            <a:ext cx="8159272" cy="6635214"/>
            <a:chOff x="984728" y="0"/>
            <a:chExt cx="8159272" cy="6635214"/>
          </a:xfrm>
        </p:grpSpPr>
        <p:sp>
          <p:nvSpPr>
            <p:cNvPr id="21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black">
          <a:xfrm>
            <a:off x="984728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black">
          <a:xfrm>
            <a:off x="1524000" y="6172200"/>
            <a:ext cx="228600" cy="45719"/>
          </a:xfrm>
          <a:prstGeom prst="rect">
            <a:avLst/>
          </a:prstGeom>
          <a:solidFill>
            <a:srgbClr val="A10000"/>
          </a:solidFill>
          <a:ln w="0">
            <a:solidFill>
              <a:srgbClr val="A1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984728" y="0"/>
            <a:ext cx="8159272" cy="6635214"/>
            <a:chOff x="984728" y="0"/>
            <a:chExt cx="8159272" cy="6635214"/>
          </a:xfrm>
        </p:grpSpPr>
        <p:sp>
          <p:nvSpPr>
            <p:cNvPr id="27" name="Rectangle 158"/>
            <p:cNvSpPr>
              <a:spLocks noChangeArrowheads="1"/>
            </p:cNvSpPr>
            <p:nvPr userDrawn="1"/>
          </p:nvSpPr>
          <p:spPr bwMode="gray">
            <a:xfrm>
              <a:off x="1752600" y="685800"/>
              <a:ext cx="5638800" cy="220980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Rectangle 159"/>
            <p:cNvSpPr>
              <a:spLocks noChangeArrowheads="1"/>
            </p:cNvSpPr>
            <p:nvPr userDrawn="1"/>
          </p:nvSpPr>
          <p:spPr bwMode="gray">
            <a:xfrm>
              <a:off x="8077200" y="2895600"/>
              <a:ext cx="619125" cy="327660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Rectangle 153"/>
            <p:cNvSpPr>
              <a:spLocks noChangeArrowheads="1"/>
            </p:cNvSpPr>
            <p:nvPr/>
          </p:nvSpPr>
          <p:spPr bwMode="gray">
            <a:xfrm>
              <a:off x="8686800" y="2895600"/>
              <a:ext cx="457200" cy="3276600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Rectangle 156"/>
            <p:cNvSpPr>
              <a:spLocks noChangeArrowheads="1"/>
            </p:cNvSpPr>
            <p:nvPr userDrawn="1"/>
          </p:nvSpPr>
          <p:spPr bwMode="gray">
            <a:xfrm>
              <a:off x="1752600" y="0"/>
              <a:ext cx="5638800" cy="685800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Rectangle 160"/>
            <p:cNvSpPr>
              <a:spLocks noChangeArrowheads="1"/>
            </p:cNvSpPr>
            <p:nvPr userDrawn="1"/>
          </p:nvSpPr>
          <p:spPr bwMode="gray">
            <a:xfrm>
              <a:off x="7391400" y="2895600"/>
              <a:ext cx="685800" cy="3276600"/>
            </a:xfrm>
            <a:prstGeom prst="rect">
              <a:avLst/>
            </a:prstGeom>
            <a:solidFill>
              <a:srgbClr val="D139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1752600" y="2895600"/>
              <a:ext cx="5638800" cy="3276599"/>
            </a:xfrm>
            <a:prstGeom prst="rect">
              <a:avLst/>
            </a:prstGeom>
            <a:solidFill>
              <a:srgbClr val="C2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5"/>
            <p:cNvSpPr>
              <a:spLocks noChangeArrowheads="1"/>
            </p:cNvSpPr>
            <p:nvPr userDrawn="1"/>
          </p:nvSpPr>
          <p:spPr bwMode="gray">
            <a:xfrm>
              <a:off x="7391402" y="685800"/>
              <a:ext cx="685798" cy="2209800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59" name="Freeform 7"/>
          <p:cNvSpPr>
            <a:spLocks noEditPoints="1"/>
          </p:cNvSpPr>
          <p:nvPr/>
        </p:nvSpPr>
        <p:spPr bwMode="black">
          <a:xfrm>
            <a:off x="984728" y="6290558"/>
            <a:ext cx="914400" cy="344656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5600"/>
            <a:ext cx="6324600" cy="3276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black">
          <a:xfrm>
            <a:off x="1524000" y="6172200"/>
            <a:ext cx="228600" cy="45719"/>
          </a:xfrm>
          <a:prstGeom prst="rect">
            <a:avLst/>
          </a:prstGeom>
          <a:solidFill>
            <a:srgbClr val="A10000"/>
          </a:solidFill>
          <a:ln w="0">
            <a:solidFill>
              <a:srgbClr val="A1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grpSp>
        <p:nvGrpSpPr>
          <p:cNvPr id="2" name="Group 60"/>
          <p:cNvGrpSpPr/>
          <p:nvPr/>
        </p:nvGrpSpPr>
        <p:grpSpPr>
          <a:xfrm>
            <a:off x="984728" y="6172200"/>
            <a:ext cx="914400" cy="463014"/>
            <a:chOff x="984728" y="6172200"/>
            <a:chExt cx="914400" cy="463014"/>
          </a:xfrm>
        </p:grpSpPr>
        <p:sp>
          <p:nvSpPr>
            <p:cNvPr id="14" name="Rectangle 37"/>
            <p:cNvSpPr>
              <a:spLocks noChangeArrowheads="1"/>
            </p:cNvSpPr>
            <p:nvPr userDrawn="1"/>
          </p:nvSpPr>
          <p:spPr bwMode="black">
            <a:xfrm>
              <a:off x="1524000" y="6172200"/>
              <a:ext cx="228600" cy="45719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984728" y="6290558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95475" y="838200"/>
            <a:ext cx="6029325" cy="1524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tr-TR" sz="2400" i="0" dirty="0" smtClean="0"/>
              <a:t>M</a:t>
            </a:r>
            <a:r>
              <a:rPr lang="en-US" sz="2400" i="0" dirty="0" err="1" smtClean="0"/>
              <a:t>uhasebe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Mesleğin</a:t>
            </a:r>
            <a:r>
              <a:rPr lang="tr-TR" sz="2400" i="0" dirty="0" smtClean="0"/>
              <a:t>e ve İşletmelerin Finansal Raporlarına </a:t>
            </a:r>
            <a:r>
              <a:rPr lang="tr-TR" sz="2400" i="0" dirty="0"/>
              <a:t>O</a:t>
            </a:r>
            <a:r>
              <a:rPr lang="tr-TR" sz="2400" i="0" dirty="0" smtClean="0"/>
              <a:t>lan GÜVEN</a:t>
            </a:r>
            <a:r>
              <a:rPr lang="tr-TR" sz="2400" i="0" dirty="0"/>
              <a:t>İ</a:t>
            </a:r>
            <a:r>
              <a:rPr lang="tr-TR" sz="2400" i="0" dirty="0" smtClean="0"/>
              <a:t> Arttıracak </a:t>
            </a:r>
            <a:r>
              <a:rPr lang="en-US" sz="2400" i="0" dirty="0" err="1" smtClean="0"/>
              <a:t>Etik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Adımlar</a:t>
            </a:r>
            <a:r>
              <a:rPr lang="tr-TR" sz="2400" i="0" dirty="0" smtClean="0"/>
              <a:t/>
            </a:r>
            <a:br>
              <a:rPr lang="tr-TR" sz="2400" i="0" dirty="0" smtClean="0"/>
            </a:br>
            <a:r>
              <a:rPr lang="tr-TR" sz="2400" i="0" dirty="0" smtClean="0"/>
              <a:t/>
            </a:r>
            <a:br>
              <a:rPr lang="tr-TR" sz="2400" i="0" dirty="0" smtClean="0"/>
            </a:br>
            <a:r>
              <a:rPr lang="tr-TR" sz="2400" i="0" dirty="0"/>
              <a:t/>
            </a:r>
            <a:br>
              <a:rPr lang="tr-TR" sz="2400" i="0" dirty="0"/>
            </a:br>
            <a:r>
              <a:rPr lang="tr-TR" sz="2400" i="0" dirty="0" smtClean="0"/>
              <a:t/>
            </a:r>
            <a:br>
              <a:rPr lang="tr-TR" sz="2400" i="0" dirty="0" smtClean="0"/>
            </a:br>
            <a:r>
              <a:rPr lang="tr-TR" sz="2400" i="0" dirty="0"/>
              <a:t/>
            </a:r>
            <a:br>
              <a:rPr lang="tr-TR" sz="2400" i="0" dirty="0"/>
            </a:br>
            <a:r>
              <a:rPr lang="tr-TR" sz="2400" i="0" dirty="0" smtClean="0"/>
              <a:t/>
            </a:r>
            <a:br>
              <a:rPr lang="tr-TR" sz="2400" i="0" dirty="0" smtClean="0"/>
            </a:br>
            <a:r>
              <a:rPr lang="tr-TR" sz="2400" i="0" dirty="0" smtClean="0"/>
              <a:t/>
            </a:r>
            <a:br>
              <a:rPr lang="tr-TR" sz="2400" i="0" dirty="0" smtClean="0"/>
            </a:br>
            <a:r>
              <a:rPr lang="tr-TR" sz="2400" i="0" dirty="0"/>
              <a:t/>
            </a:r>
            <a:br>
              <a:rPr lang="tr-TR" sz="2400" i="0" dirty="0"/>
            </a:br>
            <a:r>
              <a:rPr lang="tr-TR" sz="1600" i="0" dirty="0" smtClean="0"/>
              <a:t>Murat Sancar</a:t>
            </a:r>
            <a:r>
              <a:rPr lang="tr-TR" sz="4400" i="0" dirty="0"/>
              <a:t/>
            </a:r>
            <a:br>
              <a:rPr lang="tr-TR" sz="4400" i="0" dirty="0"/>
            </a:br>
            <a:r>
              <a:rPr lang="tr-TR" sz="1600" i="0" dirty="0" smtClean="0"/>
              <a:t>20.Türkiye Muhasebe Kongresi, </a:t>
            </a:r>
            <a:r>
              <a:rPr lang="tr-TR" sz="1200" i="0" dirty="0" smtClean="0"/>
              <a:t>6 Ekim 2018</a:t>
            </a:r>
            <a:r>
              <a:rPr lang="tr-TR" dirty="0" smtClean="0"/>
              <a:t/>
            </a:r>
            <a:br>
              <a:rPr lang="tr-TR" dirty="0" smtClean="0"/>
            </a:b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Yapış Şeklimizde Güven Oluşturmak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81000" y="1219200"/>
            <a:ext cx="11201400" cy="4419600"/>
          </a:xfrm>
        </p:spPr>
        <p:txBody>
          <a:bodyPr/>
          <a:lstStyle/>
          <a:p>
            <a:pPr marL="10860" marR="2435846" defTabSz="390952">
              <a:lnSpc>
                <a:spcPct val="200000"/>
              </a:lnSpc>
            </a:pP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Muhasebe mesleği ve iş yapma kültürü </a:t>
            </a:r>
            <a:r>
              <a:rPr lang="tr-TR" dirty="0">
                <a:solidFill>
                  <a:prstClr val="black"/>
                </a:solidFill>
                <a:latin typeface="Georgia"/>
                <a:cs typeface="Georgia"/>
              </a:rPr>
              <a:t>iç ve dış </a:t>
            </a:r>
            <a:r>
              <a:rPr lang="tr-TR" spc="-4" dirty="0" smtClean="0">
                <a:solidFill>
                  <a:prstClr val="black"/>
                </a:solidFill>
                <a:latin typeface="Georgia"/>
                <a:cs typeface="Georgia"/>
              </a:rPr>
              <a:t>beklentiler </a:t>
            </a:r>
            <a:r>
              <a:rPr lang="tr-TR" dirty="0">
                <a:solidFill>
                  <a:prstClr val="black"/>
                </a:solidFill>
                <a:latin typeface="Georgia"/>
                <a:cs typeface="Georgia"/>
              </a:rPr>
              <a:t>ve </a:t>
            </a: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ihtiyaçlar çerçevesinde gelişir.  </a:t>
            </a:r>
            <a:r>
              <a:rPr lang="tr-TR" dirty="0">
                <a:solidFill>
                  <a:prstClr val="black"/>
                </a:solidFill>
                <a:latin typeface="Georgia"/>
                <a:cs typeface="Georgia"/>
              </a:rPr>
              <a:t>Bu </a:t>
            </a: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beklenti </a:t>
            </a:r>
            <a:r>
              <a:rPr lang="tr-TR" dirty="0">
                <a:solidFill>
                  <a:prstClr val="black"/>
                </a:solidFill>
                <a:latin typeface="Georgia"/>
                <a:cs typeface="Georgia"/>
              </a:rPr>
              <a:t>ve </a:t>
            </a: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ihtiyaçlara ;</a:t>
            </a:r>
          </a:p>
          <a:p>
            <a:pPr marL="79440" marR="2435846" indent="-342900" defTabSz="39095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davranışlarımızla</a:t>
            </a:r>
            <a:r>
              <a:rPr lang="tr-TR" spc="-9" dirty="0">
                <a:solidFill>
                  <a:prstClr val="black"/>
                </a:solidFill>
                <a:latin typeface="Georgia"/>
                <a:cs typeface="Georgia"/>
              </a:rPr>
              <a:t>, </a:t>
            </a:r>
            <a:endParaRPr lang="tr-TR" spc="-9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marL="79440" marR="2435846" indent="-342900" defTabSz="39095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pc="-9" dirty="0" smtClean="0">
                <a:solidFill>
                  <a:prstClr val="black"/>
                </a:solidFill>
                <a:latin typeface="Georgia"/>
                <a:cs typeface="Georgia"/>
              </a:rPr>
              <a:t>iş </a:t>
            </a:r>
            <a:r>
              <a:rPr lang="tr-TR" spc="-9" dirty="0">
                <a:solidFill>
                  <a:prstClr val="black"/>
                </a:solidFill>
                <a:latin typeface="Georgia"/>
                <a:cs typeface="Georgia"/>
              </a:rPr>
              <a:t>yapış şeklimizle</a:t>
            </a:r>
            <a:r>
              <a:rPr lang="tr-TR" spc="-9" dirty="0" smtClean="0">
                <a:solidFill>
                  <a:prstClr val="black"/>
                </a:solidFill>
                <a:latin typeface="Georgia"/>
                <a:cs typeface="Georgia"/>
              </a:rPr>
              <a:t>,</a:t>
            </a:r>
          </a:p>
          <a:p>
            <a:pPr marL="79440" marR="2435846" indent="-342900" defTabSz="39095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pc="-9" dirty="0" smtClean="0">
                <a:solidFill>
                  <a:prstClr val="black"/>
                </a:solidFill>
                <a:latin typeface="Georgia"/>
                <a:cs typeface="Georgia"/>
              </a:rPr>
              <a:t>bilgiyi </a:t>
            </a:r>
            <a:r>
              <a:rPr lang="tr-TR" spc="-9" dirty="0">
                <a:solidFill>
                  <a:prstClr val="black"/>
                </a:solidFill>
                <a:latin typeface="Georgia"/>
                <a:cs typeface="Georgia"/>
              </a:rPr>
              <a:t>kullanma şeklimizle </a:t>
            </a:r>
            <a:r>
              <a:rPr lang="tr-TR" spc="-9" dirty="0" smtClean="0">
                <a:solidFill>
                  <a:prstClr val="black"/>
                </a:solidFill>
                <a:latin typeface="Georgia"/>
                <a:cs typeface="Georgia"/>
              </a:rPr>
              <a:t>ve</a:t>
            </a:r>
          </a:p>
          <a:p>
            <a:pPr marL="79440" marR="2435846" indent="-342900" defTabSz="39095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pc="-9" dirty="0" smtClean="0">
                <a:solidFill>
                  <a:prstClr val="black"/>
                </a:solidFill>
                <a:latin typeface="Georgia"/>
                <a:cs typeface="Georgia"/>
              </a:rPr>
              <a:t>topluma </a:t>
            </a:r>
            <a:r>
              <a:rPr lang="tr-TR" spc="-9" dirty="0">
                <a:solidFill>
                  <a:prstClr val="black"/>
                </a:solidFill>
                <a:latin typeface="Georgia"/>
                <a:cs typeface="Georgia"/>
              </a:rPr>
              <a:t>karşı sorumluluğumuzun bilincinde</a:t>
            </a:r>
            <a:endParaRPr lang="tr-TR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0860" marR="2435846" defTabSz="390952">
              <a:lnSpc>
                <a:spcPts val="1069"/>
              </a:lnSpc>
              <a:spcBef>
                <a:spcPts val="174"/>
              </a:spcBef>
            </a:pPr>
            <a:endParaRPr lang="tr-TR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0860" defTabSz="390952">
              <a:tabLst>
                <a:tab pos="205793" algn="l"/>
                <a:tab pos="206336" algn="l"/>
              </a:tabLst>
            </a:pPr>
            <a:r>
              <a:rPr lang="tr-TR" spc="-4" dirty="0" smtClean="0">
                <a:solidFill>
                  <a:prstClr val="black"/>
                </a:solidFill>
                <a:latin typeface="Georgia"/>
                <a:cs typeface="Georgia"/>
              </a:rPr>
              <a:t>           </a:t>
            </a:r>
            <a:r>
              <a:rPr lang="tr-TR" b="1" spc="-4" dirty="0" smtClean="0">
                <a:solidFill>
                  <a:prstClr val="black"/>
                </a:solidFill>
                <a:latin typeface="Georgia"/>
                <a:cs typeface="Georgia"/>
              </a:rPr>
              <a:t>GÜVEN</a:t>
            </a:r>
            <a:r>
              <a:rPr lang="tr-TR" spc="-4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oluşturarak </a:t>
            </a:r>
            <a:r>
              <a:rPr lang="tr-TR" dirty="0">
                <a:solidFill>
                  <a:prstClr val="black"/>
                </a:solidFill>
                <a:latin typeface="Georgia"/>
                <a:cs typeface="Georgia"/>
              </a:rPr>
              <a:t>cevap</a:t>
            </a:r>
            <a:r>
              <a:rPr lang="tr-TR" spc="-13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tr-TR" spc="-4" dirty="0">
                <a:solidFill>
                  <a:prstClr val="black"/>
                </a:solidFill>
                <a:latin typeface="Georgia"/>
                <a:cs typeface="Georgia"/>
              </a:rPr>
              <a:t>vermek gerekmektedir.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Yapış Şeklimizde Güven Oluşturmak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15713" y="5733169"/>
            <a:ext cx="1527048" cy="152400"/>
          </a:xfrm>
        </p:spPr>
        <p:txBody>
          <a:bodyPr/>
          <a:lstStyle/>
          <a:p>
            <a:fld id="{9EBD5762-3BDC-484D-9503-7EA6D5A9A8C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615713" y="5580769"/>
            <a:ext cx="1524000" cy="152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object 5"/>
          <p:cNvSpPr/>
          <p:nvPr/>
        </p:nvSpPr>
        <p:spPr>
          <a:xfrm>
            <a:off x="741007" y="2250975"/>
            <a:ext cx="878988" cy="94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90952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286000" y="2250975"/>
            <a:ext cx="941774" cy="941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90952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3760583" y="2264563"/>
            <a:ext cx="941403" cy="876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90952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5251983" y="2270842"/>
            <a:ext cx="941483" cy="941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90952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6859471" y="2278313"/>
            <a:ext cx="1003326" cy="985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90952"/>
            <a:endParaRPr sz="1539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26508"/>
              </p:ext>
            </p:extLst>
          </p:nvPr>
        </p:nvGraphicFramePr>
        <p:xfrm>
          <a:off x="410565" y="3570236"/>
          <a:ext cx="7828869" cy="2754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364">
                <a:tc>
                  <a:txBody>
                    <a:bodyPr/>
                    <a:lstStyle/>
                    <a:p>
                      <a:pPr marL="354965" indent="-22796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Zor olduğunu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54965" marR="131445">
                        <a:lnSpc>
                          <a:spcPct val="102200"/>
                        </a:lnSpc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hissettiğimizde bile, doğru  olan için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sesimizi</a:t>
                      </a:r>
                      <a:r>
                        <a:rPr sz="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çıkar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54965" marR="257810" indent="-227965">
                        <a:lnSpc>
                          <a:spcPct val="10169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En yüksek kalitedeki 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sonuçları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hedefl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emek</a:t>
                      </a:r>
                      <a:r>
                        <a:rPr lang="tr-TR" sz="800" spc="-5" baseline="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ve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gerçek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olmasını</a:t>
                      </a:r>
                      <a:r>
                        <a:rPr sz="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sağla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54965" marR="272415" indent="-227965">
                        <a:lnSpc>
                          <a:spcPct val="1022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Söz konusu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olan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sadece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kendi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itibarımızmış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gibi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değil </a:t>
                      </a:r>
                      <a:r>
                        <a:rPr lang="tr-TR" sz="800" spc="-5" dirty="0" err="1" smtClean="0">
                          <a:latin typeface="Georgia"/>
                          <a:cs typeface="Georgia"/>
                        </a:rPr>
                        <a:t>topyekün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 mesleğin itibarıymışçasına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karar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verip </a:t>
                      </a:r>
                      <a:r>
                        <a:rPr sz="800" dirty="0" err="1">
                          <a:latin typeface="Georgia"/>
                          <a:cs typeface="Georgia"/>
                        </a:rPr>
                        <a:t>adım</a:t>
                      </a:r>
                      <a:r>
                        <a:rPr sz="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dirty="0" smtClean="0">
                          <a:latin typeface="Georgia"/>
                          <a:cs typeface="Georgia"/>
                        </a:rPr>
                        <a:t>at</a:t>
                      </a:r>
                      <a:r>
                        <a:rPr lang="tr-TR" sz="800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</a:txBody>
                  <a:tcPr marL="0" marR="0" marT="543" marB="0"/>
                </a:tc>
                <a:tc>
                  <a:txBody>
                    <a:bodyPr/>
                    <a:lstStyle/>
                    <a:p>
                      <a:pPr marL="367665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Sadece bugünü değil, ülkemizin ve d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ünyamızın</a:t>
                      </a:r>
                      <a:r>
                        <a:rPr sz="800" spc="-1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geleceğini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67665" marR="227329">
                        <a:lnSpc>
                          <a:spcPct val="102200"/>
                        </a:lnSpc>
                      </a:pP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sorgula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ve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bilgimizi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her zaman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güncel</a:t>
                      </a:r>
                      <a:r>
                        <a:rPr sz="80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tut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67665" marR="433705" indent="-228600">
                        <a:lnSpc>
                          <a:spcPct val="101099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üşterilerimiz</a:t>
                      </a:r>
                      <a:r>
                        <a:rPr sz="800" spc="-3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ve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toplum</a:t>
                      </a:r>
                      <a:r>
                        <a:rPr lang="tr-TR" sz="800" spc="-5" baseline="0" dirty="0" smtClean="0">
                          <a:latin typeface="Georgia"/>
                          <a:cs typeface="Georgia"/>
                        </a:rPr>
                        <a:t> çıkarlarını gözeterek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h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areket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ederek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etki</a:t>
                      </a:r>
                      <a:r>
                        <a:rPr sz="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yarat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67665" marR="221615" indent="-228600">
                        <a:lnSpc>
                          <a:spcPct val="102299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Faaliyet gösterdiğimiz  alanlardaki sürekli  değişime hızlı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yanıt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ver</a:t>
                      </a:r>
                      <a:r>
                        <a:rPr lang="tr-TR" sz="800" spc="-5" dirty="0" err="1" smtClean="0">
                          <a:latin typeface="Georgia"/>
                          <a:cs typeface="Georgia"/>
                        </a:rPr>
                        <a:t>meliyiz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</a:txBody>
                  <a:tcPr marL="0" marR="0" marT="543" marB="0"/>
                </a:tc>
                <a:tc>
                  <a:txBody>
                    <a:bodyPr/>
                    <a:lstStyle/>
                    <a:p>
                      <a:pPr marL="314325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Her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bir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meslektaşımızı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ve onlar</a:t>
                      </a:r>
                      <a:r>
                        <a:rPr sz="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için</a:t>
                      </a:r>
                    </a:p>
                    <a:p>
                      <a:pPr marL="314325" marR="149860">
                        <a:lnSpc>
                          <a:spcPct val="102200"/>
                        </a:lnSpc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önemli olanları anlamaya  çaba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sarf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e</a:t>
                      </a:r>
                      <a:r>
                        <a:rPr lang="tr-TR" sz="800" spc="-5" dirty="0" err="1" smtClean="0">
                          <a:latin typeface="Georgia"/>
                          <a:cs typeface="Georgia"/>
                        </a:rPr>
                        <a:t>tmeliyiz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14325" marR="94615" indent="-228600">
                        <a:lnSpc>
                          <a:spcPct val="101099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Her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bir</a:t>
                      </a:r>
                      <a:r>
                        <a:rPr lang="tr-TR" sz="800" spc="-5" baseline="0" dirty="0" smtClean="0">
                          <a:latin typeface="Georgia"/>
                          <a:cs typeface="Georgia"/>
                        </a:rPr>
                        <a:t> meslek mensubunun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kattığı değerin 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farkına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lang="tr-TR" sz="800" dirty="0" smtClean="0">
                          <a:latin typeface="Georgia"/>
                          <a:cs typeface="Georgia"/>
                        </a:rPr>
                        <a:t>varmalıyız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14325" marR="165100" indent="-228600">
                        <a:lnSpc>
                          <a:spcPct val="10220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314325" algn="l"/>
                          <a:tab pos="31496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Gelişimlerini sağlamaları  ve yapabileceklerinin en  iyisini yapabilmeleri </a:t>
                      </a:r>
                      <a:r>
                        <a:rPr sz="800" dirty="0" err="1">
                          <a:latin typeface="Georgia"/>
                          <a:cs typeface="Georgia"/>
                        </a:rPr>
                        <a:t>için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destek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 </a:t>
                      </a:r>
                      <a:r>
                        <a:rPr sz="800" spc="-10" dirty="0" err="1" smtClean="0">
                          <a:latin typeface="Georgia"/>
                          <a:cs typeface="Georgia"/>
                        </a:rPr>
                        <a:t>ol</a:t>
                      </a:r>
                      <a:r>
                        <a:rPr lang="tr-TR" sz="800" spc="-10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</a:txBody>
                  <a:tcPr marL="0" marR="0" marT="543" marB="0"/>
                </a:tc>
                <a:tc>
                  <a:txBody>
                    <a:bodyPr/>
                    <a:lstStyle/>
                    <a:p>
                      <a:pPr marL="330835" marR="275590" indent="-228600">
                        <a:lnSpc>
                          <a:spcPct val="10189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30835" algn="l"/>
                          <a:tab pos="331470" algn="l"/>
                        </a:tabLst>
                      </a:pP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İşbirliği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yaparak ve  paylaşarak, ilişkilerimizi,  fikirlerimizi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ve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bilgimizi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 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geliştirmeliyiz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30835" marR="125095" indent="-228600">
                        <a:lnSpc>
                          <a:spcPct val="1022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330835" algn="l"/>
                          <a:tab pos="331470" algn="l"/>
                        </a:tabLst>
                      </a:pP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Mesleğimizi ve itibarını geliştirmek için</a:t>
                      </a:r>
                      <a:r>
                        <a:rPr sz="80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geribildirim 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alıp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ver</a:t>
                      </a:r>
                      <a:r>
                        <a:rPr lang="tr-TR" sz="800" spc="-5" dirty="0" err="1" smtClean="0">
                          <a:latin typeface="Georgia"/>
                          <a:cs typeface="Georgia"/>
                        </a:rPr>
                        <a:t>meliyiz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</a:txBody>
                  <a:tcPr marL="0" marR="0" marT="543" marB="0"/>
                </a:tc>
                <a:tc>
                  <a:txBody>
                    <a:bodyPr/>
                    <a:lstStyle/>
                    <a:p>
                      <a:pPr marL="343535" marR="482600" indent="-228600">
                        <a:lnSpc>
                          <a:spcPct val="101099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343535" algn="l"/>
                          <a:tab pos="344170" algn="l"/>
                        </a:tabLst>
                      </a:pP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Yenilikçi</a:t>
                      </a:r>
                      <a:r>
                        <a:rPr lang="tr-TR" sz="800" spc="-5" baseline="0" dirty="0" smtClean="0">
                          <a:latin typeface="Georgia"/>
                          <a:cs typeface="Georgia"/>
                        </a:rPr>
                        <a:t> olmalı</a:t>
                      </a:r>
                      <a:r>
                        <a:rPr sz="800" spc="-5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>
                          <a:latin typeface="Georgia"/>
                          <a:cs typeface="Georgia"/>
                        </a:rPr>
                        <a:t>ve 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hatalardan</a:t>
                      </a:r>
                      <a:r>
                        <a:rPr sz="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öğren</a:t>
                      </a:r>
                      <a:r>
                        <a:rPr lang="tr-TR" sz="800" spc="-5" dirty="0" err="1" smtClean="0">
                          <a:latin typeface="Georgia"/>
                          <a:cs typeface="Georgia"/>
                        </a:rPr>
                        <a:t>meliyiz</a:t>
                      </a:r>
                      <a:endParaRPr lang="tr-TR" sz="800" spc="-5" dirty="0" smtClean="0">
                        <a:latin typeface="Georgia"/>
                        <a:cs typeface="Georgia"/>
                      </a:endParaRPr>
                    </a:p>
                    <a:p>
                      <a:pPr marL="343535" marR="482600" indent="-228600">
                        <a:lnSpc>
                          <a:spcPct val="101099"/>
                        </a:lnSpc>
                        <a:spcBef>
                          <a:spcPts val="100"/>
                        </a:spcBef>
                        <a:buFont typeface="Arial"/>
                        <a:buChar char="•"/>
                        <a:tabLst>
                          <a:tab pos="343535" algn="l"/>
                          <a:tab pos="344170" algn="l"/>
                        </a:tabLst>
                      </a:pPr>
                      <a:endParaRPr sz="800" dirty="0">
                        <a:latin typeface="Georgia"/>
                        <a:cs typeface="Georgia"/>
                      </a:endParaRPr>
                    </a:p>
                    <a:p>
                      <a:pPr marL="343535" marR="158750" indent="-228600">
                        <a:lnSpc>
                          <a:spcPct val="10220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343535" algn="l"/>
                          <a:tab pos="344170" algn="l"/>
                        </a:tabLst>
                      </a:pPr>
                      <a:r>
                        <a:rPr sz="800" spc="-5" dirty="0">
                          <a:latin typeface="Georgia"/>
                          <a:cs typeface="Georgia"/>
                        </a:rPr>
                        <a:t>Her fikirdeki yeni olasılıklara 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açık </a:t>
                      </a:r>
                      <a:r>
                        <a:rPr sz="800" spc="-5" dirty="0" err="1">
                          <a:latin typeface="Georgia"/>
                          <a:cs typeface="Georgia"/>
                        </a:rPr>
                        <a:t>görüşle</a:t>
                      </a:r>
                      <a:r>
                        <a:rPr sz="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5" dirty="0" err="1" smtClean="0">
                          <a:latin typeface="Georgia"/>
                          <a:cs typeface="Georgia"/>
                        </a:rPr>
                        <a:t>yaklaş</a:t>
                      </a:r>
                      <a:r>
                        <a:rPr lang="tr-TR" sz="800" spc="-5" dirty="0" smtClean="0">
                          <a:latin typeface="Georgia"/>
                          <a:cs typeface="Georgia"/>
                        </a:rPr>
                        <a:t>malıyız</a:t>
                      </a:r>
                      <a:endParaRPr sz="800" dirty="0">
                        <a:latin typeface="Georgia"/>
                        <a:cs typeface="Georgia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1"/>
          <p:cNvSpPr txBox="1"/>
          <p:nvPr/>
        </p:nvSpPr>
        <p:spPr>
          <a:xfrm>
            <a:off x="539702" y="1122811"/>
            <a:ext cx="10782538" cy="484144"/>
          </a:xfrm>
          <a:prstGeom prst="rect">
            <a:avLst/>
          </a:prstGeom>
        </p:spPr>
        <p:txBody>
          <a:bodyPr vert="horz" wrap="square" lIns="0" tIns="22262" rIns="0" bIns="0" rtlCol="0">
            <a:spAutoFit/>
          </a:bodyPr>
          <a:lstStyle/>
          <a:p>
            <a:pPr marL="10860" defTabSz="390952"/>
            <a:endParaRPr sz="1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4208" defTabSz="390952"/>
            <a:r>
              <a:rPr sz="1600" spc="-4" dirty="0" err="1" smtClean="0">
                <a:solidFill>
                  <a:prstClr val="black"/>
                </a:solidFill>
                <a:latin typeface="Georgia"/>
                <a:cs typeface="Georgia"/>
              </a:rPr>
              <a:t>Toplumda</a:t>
            </a:r>
            <a:r>
              <a:rPr sz="1600" spc="-4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1600" spc="-4" dirty="0">
                <a:solidFill>
                  <a:prstClr val="black"/>
                </a:solidFill>
                <a:latin typeface="Georgia"/>
                <a:cs typeface="Georgia"/>
              </a:rPr>
              <a:t>güven </a:t>
            </a:r>
            <a:r>
              <a:rPr sz="1600" spc="-4" dirty="0" err="1">
                <a:solidFill>
                  <a:prstClr val="black"/>
                </a:solidFill>
                <a:latin typeface="Georgia"/>
                <a:cs typeface="Georgia"/>
              </a:rPr>
              <a:t>oluşturmak</a:t>
            </a:r>
            <a:r>
              <a:rPr sz="1600" spc="-4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1600" dirty="0" err="1" smtClean="0">
                <a:solidFill>
                  <a:prstClr val="black"/>
                </a:solidFill>
                <a:latin typeface="Georgia"/>
                <a:cs typeface="Georgia"/>
              </a:rPr>
              <a:t>için</a:t>
            </a:r>
            <a:r>
              <a:rPr sz="160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tr-TR" sz="1600" spc="-4" dirty="0" smtClean="0">
                <a:solidFill>
                  <a:prstClr val="black"/>
                </a:solidFill>
                <a:latin typeface="Georgia"/>
                <a:cs typeface="Georgia"/>
              </a:rPr>
              <a:t>mesleğimizi icra ederken</a:t>
            </a:r>
            <a:endParaRPr sz="11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3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Yapış Şeklimizde Güven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57200" y="1524000"/>
            <a:ext cx="8610600" cy="4419600"/>
          </a:xfrm>
        </p:spPr>
        <p:txBody>
          <a:bodyPr/>
          <a:lstStyle/>
          <a:p>
            <a:pPr indent="0"/>
            <a:r>
              <a:rPr lang="tr-TR" dirty="0" smtClean="0"/>
              <a:t>Mesleki tecrübemiz ne olursa olsun, dürüstlükle, yürürlükteki tüm mesleki standartlara bağlı kalarak ve onların rehberliğinde mesleğimizi icra etmeliyiz.</a:t>
            </a:r>
          </a:p>
          <a:p>
            <a:pPr marL="6858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68580" indent="-342900">
              <a:buFont typeface="Wingdings" panose="05000000000000000000" pitchFamily="2" charset="2"/>
              <a:buChar char="§"/>
            </a:pPr>
            <a:r>
              <a:rPr lang="tr-TR" dirty="0" smtClean="0"/>
              <a:t>Adil rekabetten taviz vermeden</a:t>
            </a:r>
          </a:p>
          <a:p>
            <a:pPr marL="68580" indent="-342900">
              <a:buFont typeface="Wingdings" panose="05000000000000000000" pitchFamily="2" charset="2"/>
              <a:buChar char="§"/>
            </a:pPr>
            <a:r>
              <a:rPr lang="tr-TR" dirty="0" smtClean="0"/>
              <a:t>Bağımsızlığımızı (tarafsızlığımızı) zedelemeden</a:t>
            </a:r>
          </a:p>
          <a:p>
            <a:pPr marL="68580" indent="-342900">
              <a:buFont typeface="Wingdings" panose="05000000000000000000" pitchFamily="2" charset="2"/>
              <a:buChar char="§"/>
            </a:pPr>
            <a:r>
              <a:rPr lang="tr-TR" dirty="0" smtClean="0"/>
              <a:t>Rüşvet veya yolsuzluk eylemlerine dahil olmadan</a:t>
            </a:r>
          </a:p>
          <a:p>
            <a:pPr marL="68580" indent="-342900">
              <a:buFont typeface="Wingdings" panose="05000000000000000000" pitchFamily="2" charset="2"/>
              <a:buChar char="§"/>
            </a:pPr>
            <a:r>
              <a:rPr lang="tr-TR" dirty="0" smtClean="0"/>
              <a:t>Kara para aklamayı önlemeye yönelik politika ve standartlara sadık kalarak</a:t>
            </a:r>
          </a:p>
          <a:p>
            <a:pPr marL="6858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Toplumda Güven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7848600" cy="4419600"/>
          </a:xfrm>
        </p:spPr>
        <p:txBody>
          <a:bodyPr/>
          <a:lstStyle/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Topluma karşı sorumlu olduğumuz bilinciyle hareket etmek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Hukukun üstünlüğünü desteklemek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İnsan hakları ihlallerinde suç ortaklığına karşı koruma sağlamak için çalışmak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78020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Bilgiyi Kullanma Şeklimizde Güven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4495800" cy="4419600"/>
          </a:xfrm>
        </p:spPr>
        <p:txBody>
          <a:bodyPr/>
          <a:lstStyle/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Edindiğimiz bilgilerin gizliliğini ve güvenliliğini korumak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Kişisel verileri saklı tutmak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Sosyal medya kullanımında sağduyulu davranmak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tr-TR" dirty="0" smtClean="0"/>
              <a:t>Telif hakları ve mülkiyet haklarına ilişkin kanunlara uymak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5254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Etik Değerler ve Riskin Yönetimi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68580" indent="-342900">
              <a:buFont typeface="Wingdings" panose="05000000000000000000" pitchFamily="2" charset="2"/>
              <a:buChar char="Ø"/>
            </a:pPr>
            <a:r>
              <a:rPr lang="tr-TR" dirty="0" smtClean="0"/>
              <a:t>Şirket itibarının </a:t>
            </a:r>
            <a:r>
              <a:rPr lang="tr-TR" dirty="0" err="1" smtClean="0"/>
              <a:t>zedenlenmesi</a:t>
            </a:r>
            <a:endParaRPr lang="tr-TR" dirty="0" smtClean="0"/>
          </a:p>
          <a:p>
            <a:pPr marL="68580" indent="-342900">
              <a:buFont typeface="Wingdings" panose="05000000000000000000" pitchFamily="2" charset="2"/>
              <a:buChar char="Ø"/>
            </a:pPr>
            <a:r>
              <a:rPr lang="tr-TR" dirty="0" smtClean="0"/>
              <a:t>Kanuni yaptırımlar</a:t>
            </a:r>
          </a:p>
          <a:p>
            <a:pPr marL="68580" indent="-342900">
              <a:buFont typeface="Wingdings" panose="05000000000000000000" pitchFamily="2" charset="2"/>
              <a:buChar char="Ø"/>
            </a:pPr>
            <a:r>
              <a:rPr lang="tr-TR" dirty="0" smtClean="0"/>
              <a:t>Para cezası, şirketin kapatılması</a:t>
            </a:r>
          </a:p>
          <a:p>
            <a:pPr marL="68580" indent="-342900">
              <a:buFont typeface="Wingdings" panose="05000000000000000000" pitchFamily="2" charset="2"/>
              <a:buChar char="Ø"/>
            </a:pPr>
            <a:r>
              <a:rPr lang="tr-TR" dirty="0" smtClean="0"/>
              <a:t>Kişilerin veya kurumların açacağı davalar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18" y="1156855"/>
            <a:ext cx="2217284" cy="2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2971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tr-TR" dirty="0" err="1" smtClean="0"/>
              <a:t>eşekkürler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5562600"/>
            <a:ext cx="4495800" cy="1066800"/>
          </a:xfrm>
        </p:spPr>
        <p:txBody>
          <a:bodyPr/>
          <a:lstStyle/>
          <a:p>
            <a:r>
              <a:rPr lang="en-US" sz="800" dirty="0"/>
              <a:t>© </a:t>
            </a:r>
            <a:r>
              <a:rPr lang="en-US" sz="800" dirty="0" smtClean="0"/>
              <a:t>201</a:t>
            </a:r>
            <a:r>
              <a:rPr lang="tr-TR" sz="800" dirty="0" smtClean="0"/>
              <a:t>8</a:t>
            </a:r>
            <a:r>
              <a:rPr lang="en-US" sz="800" dirty="0" smtClean="0"/>
              <a:t> </a:t>
            </a:r>
            <a:r>
              <a:rPr lang="en-US" sz="800" dirty="0"/>
              <a:t>PwC </a:t>
            </a:r>
            <a:r>
              <a:rPr lang="en-US" sz="800" dirty="0" err="1"/>
              <a:t>Türkiye</a:t>
            </a:r>
            <a:r>
              <a:rPr lang="en-US" sz="800" dirty="0"/>
              <a:t>. </a:t>
            </a:r>
            <a:r>
              <a:rPr lang="en-US" sz="800" dirty="0" err="1"/>
              <a:t>Tüm</a:t>
            </a:r>
            <a:r>
              <a:rPr lang="en-US" sz="800" dirty="0"/>
              <a:t> </a:t>
            </a:r>
            <a:r>
              <a:rPr lang="en-US" sz="800" dirty="0" err="1"/>
              <a:t>hakları</a:t>
            </a:r>
            <a:r>
              <a:rPr lang="en-US" sz="800" dirty="0"/>
              <a:t> </a:t>
            </a:r>
            <a:r>
              <a:rPr lang="en-US" sz="800" dirty="0" err="1"/>
              <a:t>saklıdır</a:t>
            </a:r>
            <a:r>
              <a:rPr lang="en-US" sz="800" dirty="0"/>
              <a:t>. Bu </a:t>
            </a:r>
            <a:r>
              <a:rPr lang="en-US" sz="800" dirty="0" err="1"/>
              <a:t>belgede</a:t>
            </a:r>
            <a:r>
              <a:rPr lang="en-US" sz="800" dirty="0"/>
              <a:t> “PwC” </a:t>
            </a:r>
            <a:r>
              <a:rPr lang="en-US" sz="800" dirty="0" err="1"/>
              <a:t>ibaresi</a:t>
            </a:r>
            <a:r>
              <a:rPr lang="en-US" sz="800" dirty="0"/>
              <a:t>, her </a:t>
            </a:r>
            <a:r>
              <a:rPr lang="en-US" sz="800" dirty="0" err="1"/>
              <a:t>bir</a:t>
            </a:r>
            <a:r>
              <a:rPr lang="en-US" sz="800" dirty="0"/>
              <a:t> </a:t>
            </a:r>
            <a:r>
              <a:rPr lang="en-US" sz="800" dirty="0" err="1"/>
              <a:t>üye</a:t>
            </a:r>
            <a:r>
              <a:rPr lang="en-US" sz="800" dirty="0"/>
              <a:t> </a:t>
            </a:r>
            <a:r>
              <a:rPr lang="en-US" sz="800" dirty="0" err="1"/>
              <a:t>şirketinin</a:t>
            </a:r>
            <a:r>
              <a:rPr lang="en-US" sz="800" dirty="0"/>
              <a:t> </a:t>
            </a:r>
            <a:r>
              <a:rPr lang="en-US" sz="800" dirty="0" err="1"/>
              <a:t>ayrı</a:t>
            </a:r>
            <a:r>
              <a:rPr lang="en-US" sz="800" dirty="0"/>
              <a:t> </a:t>
            </a:r>
            <a:r>
              <a:rPr lang="en-US" sz="800" dirty="0" err="1"/>
              <a:t>birer</a:t>
            </a:r>
            <a:r>
              <a:rPr lang="en-US" sz="800" dirty="0"/>
              <a:t> </a:t>
            </a:r>
            <a:r>
              <a:rPr lang="en-US" sz="800" dirty="0" err="1"/>
              <a:t>tüzel</a:t>
            </a:r>
            <a:r>
              <a:rPr lang="en-US" sz="800" dirty="0"/>
              <a:t> </a:t>
            </a:r>
            <a:r>
              <a:rPr lang="en-US" sz="800" dirty="0" err="1"/>
              <a:t>kişilik</a:t>
            </a:r>
            <a:r>
              <a:rPr lang="en-US" sz="800" dirty="0"/>
              <a:t> </a:t>
            </a:r>
            <a:r>
              <a:rPr lang="en-US" sz="800" dirty="0" err="1"/>
              <a:t>olduğu</a:t>
            </a:r>
            <a:r>
              <a:rPr lang="en-US" sz="800" dirty="0"/>
              <a:t> PricewaterhouseCoopers International </a:t>
            </a:r>
            <a:r>
              <a:rPr lang="en-US" sz="800" dirty="0" err="1"/>
              <a:t>Limited’in</a:t>
            </a:r>
            <a:r>
              <a:rPr lang="en-US" sz="800" dirty="0"/>
              <a:t> </a:t>
            </a:r>
            <a:r>
              <a:rPr lang="en-US" sz="800" dirty="0" err="1"/>
              <a:t>bir</a:t>
            </a:r>
            <a:r>
              <a:rPr lang="en-US" sz="800" dirty="0"/>
              <a:t> </a:t>
            </a:r>
            <a:r>
              <a:rPr lang="en-US" sz="800" dirty="0" err="1"/>
              <a:t>üye</a:t>
            </a:r>
            <a:r>
              <a:rPr lang="en-US" sz="800" dirty="0"/>
              <a:t> </a:t>
            </a:r>
            <a:r>
              <a:rPr lang="en-US" sz="800" dirty="0" err="1"/>
              <a:t>şirketi</a:t>
            </a:r>
            <a:r>
              <a:rPr lang="en-US" sz="800" dirty="0"/>
              <a:t> </a:t>
            </a:r>
            <a:r>
              <a:rPr lang="en-US" sz="800" dirty="0" err="1"/>
              <a:t>olan</a:t>
            </a:r>
            <a:r>
              <a:rPr lang="en-US" sz="800" dirty="0"/>
              <a:t> PwC </a:t>
            </a:r>
            <a:r>
              <a:rPr lang="en-US" sz="800" dirty="0" err="1"/>
              <a:t>Türkiye’yi</a:t>
            </a:r>
            <a:r>
              <a:rPr lang="en-US" sz="800" dirty="0"/>
              <a:t> </a:t>
            </a:r>
            <a:r>
              <a:rPr lang="en-US" sz="800" dirty="0" err="1"/>
              <a:t>ifade</a:t>
            </a:r>
            <a:r>
              <a:rPr lang="en-US" sz="800" dirty="0"/>
              <a:t> </a:t>
            </a:r>
            <a:r>
              <a:rPr lang="en-US" sz="800" dirty="0" err="1"/>
              <a:t>etmektedir</a:t>
            </a:r>
            <a:r>
              <a:rPr lang="en-US" sz="800" dirty="0"/>
              <a:t>. “PwC </a:t>
            </a:r>
            <a:r>
              <a:rPr lang="en-US" sz="800" dirty="0" err="1"/>
              <a:t>Türkiye</a:t>
            </a:r>
            <a:r>
              <a:rPr lang="en-US" sz="800" dirty="0"/>
              <a:t>”, </a:t>
            </a:r>
            <a:r>
              <a:rPr lang="en-US" sz="800" dirty="0" err="1"/>
              <a:t>Başaran</a:t>
            </a:r>
            <a:r>
              <a:rPr lang="en-US" sz="800" dirty="0"/>
              <a:t> </a:t>
            </a:r>
            <a:r>
              <a:rPr lang="en-US" sz="800" dirty="0" err="1"/>
              <a:t>Nas</a:t>
            </a:r>
            <a:r>
              <a:rPr lang="en-US" sz="800" dirty="0"/>
              <a:t> </a:t>
            </a:r>
            <a:r>
              <a:rPr lang="en-US" sz="800" dirty="0" err="1"/>
              <a:t>Bağımsız</a:t>
            </a:r>
            <a:r>
              <a:rPr lang="en-US" sz="800" dirty="0"/>
              <a:t> </a:t>
            </a:r>
            <a:r>
              <a:rPr lang="en-US" sz="800" dirty="0" err="1"/>
              <a:t>Denetim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Serbest</a:t>
            </a:r>
            <a:r>
              <a:rPr lang="en-US" sz="800" dirty="0"/>
              <a:t> </a:t>
            </a:r>
            <a:r>
              <a:rPr lang="en-US" sz="800" dirty="0" err="1"/>
              <a:t>Muhasebeci</a:t>
            </a:r>
            <a:r>
              <a:rPr lang="en-US" sz="800" dirty="0"/>
              <a:t> Mali </a:t>
            </a:r>
            <a:r>
              <a:rPr lang="en-US" sz="800" dirty="0" err="1"/>
              <a:t>Müşavirlik</a:t>
            </a:r>
            <a:r>
              <a:rPr lang="en-US" sz="800" dirty="0"/>
              <a:t> A.Ş., </a:t>
            </a:r>
            <a:r>
              <a:rPr lang="en-US" sz="800" dirty="0" err="1"/>
              <a:t>Başaran</a:t>
            </a:r>
            <a:r>
              <a:rPr lang="en-US" sz="800" dirty="0"/>
              <a:t> </a:t>
            </a:r>
            <a:r>
              <a:rPr lang="en-US" sz="800" dirty="0" err="1"/>
              <a:t>Nas</a:t>
            </a:r>
            <a:r>
              <a:rPr lang="en-US" sz="800" dirty="0"/>
              <a:t> </a:t>
            </a:r>
            <a:r>
              <a:rPr lang="en-US" sz="800" dirty="0" err="1"/>
              <a:t>Yeminli</a:t>
            </a:r>
            <a:r>
              <a:rPr lang="en-US" sz="800" dirty="0"/>
              <a:t> Mali </a:t>
            </a:r>
            <a:r>
              <a:rPr lang="en-US" sz="800" dirty="0" err="1"/>
              <a:t>Müşavirlik</a:t>
            </a:r>
            <a:r>
              <a:rPr lang="en-US" sz="800" dirty="0"/>
              <a:t> A.Ş. </a:t>
            </a:r>
            <a:r>
              <a:rPr lang="en-US" sz="800" dirty="0" err="1"/>
              <a:t>ve</a:t>
            </a:r>
            <a:r>
              <a:rPr lang="en-US" sz="800" dirty="0"/>
              <a:t> PricewaterhouseCoopers </a:t>
            </a:r>
            <a:r>
              <a:rPr lang="en-US" sz="800" dirty="0" err="1"/>
              <a:t>Danışmanlık</a:t>
            </a:r>
            <a:r>
              <a:rPr lang="en-US" sz="800" dirty="0"/>
              <a:t> </a:t>
            </a:r>
            <a:r>
              <a:rPr lang="en-US" sz="800" dirty="0" err="1"/>
              <a:t>Hizmetleri</a:t>
            </a:r>
            <a:r>
              <a:rPr lang="en-US" sz="800" dirty="0"/>
              <a:t> Ltd. </a:t>
            </a:r>
            <a:r>
              <a:rPr lang="en-US" sz="800" dirty="0" err="1"/>
              <a:t>Şti</a:t>
            </a:r>
            <a:r>
              <a:rPr lang="en-US" sz="800" dirty="0"/>
              <a:t>. </a:t>
            </a:r>
            <a:r>
              <a:rPr lang="en-US" sz="800" dirty="0" err="1"/>
              <a:t>ticari</a:t>
            </a:r>
            <a:r>
              <a:rPr lang="en-US" sz="800" dirty="0"/>
              <a:t> </a:t>
            </a:r>
            <a:r>
              <a:rPr lang="en-US" sz="800" dirty="0" err="1"/>
              <a:t>unvanları</a:t>
            </a:r>
            <a:r>
              <a:rPr lang="en-US" sz="800" dirty="0"/>
              <a:t> </a:t>
            </a:r>
            <a:r>
              <a:rPr lang="en-US" sz="800" dirty="0" err="1"/>
              <a:t>ile</a:t>
            </a:r>
            <a:r>
              <a:rPr lang="en-US" sz="800" dirty="0"/>
              <a:t> </a:t>
            </a:r>
            <a:r>
              <a:rPr lang="en-US" sz="800" dirty="0" err="1"/>
              <a:t>Türkiye'de</a:t>
            </a:r>
            <a:r>
              <a:rPr lang="en-US" sz="800" dirty="0"/>
              <a:t> </a:t>
            </a:r>
            <a:r>
              <a:rPr lang="en-US" sz="800" dirty="0" err="1"/>
              <a:t>kurulmuş</a:t>
            </a:r>
            <a:r>
              <a:rPr lang="en-US" sz="800" dirty="0"/>
              <a:t> </a:t>
            </a:r>
            <a:r>
              <a:rPr lang="en-US" sz="800" dirty="0" err="1"/>
              <a:t>tüzel</a:t>
            </a:r>
            <a:r>
              <a:rPr lang="en-US" sz="800" dirty="0"/>
              <a:t> </a:t>
            </a:r>
            <a:r>
              <a:rPr lang="en-US" sz="800" dirty="0" err="1"/>
              <a:t>kişiliklerden</a:t>
            </a:r>
            <a:r>
              <a:rPr lang="en-US" sz="800" dirty="0"/>
              <a:t> </a:t>
            </a:r>
            <a:r>
              <a:rPr lang="en-US" sz="800" dirty="0" err="1"/>
              <a:t>oluşan</a:t>
            </a:r>
            <a:r>
              <a:rPr lang="en-US" sz="800" dirty="0"/>
              <a:t> PwC </a:t>
            </a:r>
            <a:r>
              <a:rPr lang="en-US" sz="800" dirty="0" err="1"/>
              <a:t>Türkiye</a:t>
            </a:r>
            <a:r>
              <a:rPr lang="en-US" sz="800" dirty="0"/>
              <a:t> </a:t>
            </a:r>
            <a:r>
              <a:rPr lang="en-US" sz="800" dirty="0" err="1"/>
              <a:t>organizasyonunu</a:t>
            </a:r>
            <a:r>
              <a:rPr lang="en-US" sz="800" dirty="0"/>
              <a:t> </a:t>
            </a:r>
            <a:r>
              <a:rPr lang="en-US" sz="800" dirty="0" err="1"/>
              <a:t>ifade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temsil</a:t>
            </a:r>
            <a:r>
              <a:rPr lang="en-US" sz="800" dirty="0"/>
              <a:t> </a:t>
            </a:r>
            <a:r>
              <a:rPr lang="en-US" sz="800" dirty="0" err="1"/>
              <a:t>etmektedir</a:t>
            </a:r>
            <a:r>
              <a:rPr lang="en-US" sz="800" dirty="0"/>
              <a:t>.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 Orange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rgbClr val="C0C0C0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 Orange</Template>
  <TotalTime>1227</TotalTime>
  <Words>430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PwC Presentation Orange</vt:lpstr>
      <vt:lpstr>Muhasebe Mesleğine ve İşletmelerin Finansal Raporlarına Olan GÜVENİ Arttıracak Etik Adımlar        Murat Sancar 20.Türkiye Muhasebe Kongresi, 6 Ekim 2018 </vt:lpstr>
      <vt:lpstr>İş Yapış Şeklimizde Güven Oluşturmak</vt:lpstr>
      <vt:lpstr>İş Yapış Şeklimizde Güven Oluşturmak</vt:lpstr>
      <vt:lpstr>İş Yapış Şeklimizde Güven Oluşturmak</vt:lpstr>
      <vt:lpstr>Toplumda Güven Oluşturmak</vt:lpstr>
      <vt:lpstr>Bilgiyi Kullanma Şeklimizde Güven Oluşturmak</vt:lpstr>
      <vt:lpstr>Etik Değerler ve Riskin Yönetimi</vt:lpstr>
      <vt:lpstr>Teşekkürler…   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TR993522</dc:creator>
  <cp:lastModifiedBy>Murat Sancar</cp:lastModifiedBy>
  <cp:revision>177</cp:revision>
  <dcterms:created xsi:type="dcterms:W3CDTF">2010-09-24T08:55:49Z</dcterms:created>
  <dcterms:modified xsi:type="dcterms:W3CDTF">2018-10-04T11:32:32Z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4</vt:lpwstr>
  </property>
</Properties>
</file>