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64" r:id="rId3"/>
    <p:sldId id="265" r:id="rId4"/>
    <p:sldId id="294" r:id="rId5"/>
    <p:sldId id="305" r:id="rId6"/>
    <p:sldId id="285" r:id="rId7"/>
    <p:sldId id="286" r:id="rId8"/>
    <p:sldId id="289" r:id="rId9"/>
    <p:sldId id="290" r:id="rId10"/>
    <p:sldId id="291" r:id="rId11"/>
    <p:sldId id="287" r:id="rId12"/>
    <p:sldId id="293" r:id="rId13"/>
    <p:sldId id="310" r:id="rId14"/>
    <p:sldId id="295" r:id="rId15"/>
    <p:sldId id="307" r:id="rId16"/>
    <p:sldId id="308" r:id="rId17"/>
    <p:sldId id="313" r:id="rId18"/>
    <p:sldId id="273" r:id="rId19"/>
    <p:sldId id="266" r:id="rId20"/>
    <p:sldId id="309" r:id="rId21"/>
    <p:sldId id="296" r:id="rId22"/>
    <p:sldId id="298" r:id="rId23"/>
    <p:sldId id="274" r:id="rId24"/>
    <p:sldId id="275" r:id="rId25"/>
    <p:sldId id="292" r:id="rId26"/>
    <p:sldId id="277" r:id="rId27"/>
    <p:sldId id="300" r:id="rId28"/>
    <p:sldId id="306" r:id="rId29"/>
    <p:sldId id="297" r:id="rId30"/>
    <p:sldId id="314" r:id="rId31"/>
    <p:sldId id="311" r:id="rId32"/>
    <p:sldId id="312" r:id="rId33"/>
    <p:sldId id="276" r:id="rId34"/>
    <p:sldId id="281" r:id="rId35"/>
    <p:sldId id="282" r:id="rId36"/>
    <p:sldId id="284" r:id="rId37"/>
    <p:sldId id="301" r:id="rId38"/>
    <p:sldId id="315" r:id="rId39"/>
    <p:sldId id="272" r:id="rId40"/>
    <p:sldId id="304" r:id="rId41"/>
    <p:sldId id="303" r:id="rId42"/>
    <p:sldId id="278" r:id="rId43"/>
    <p:sldId id="260" r:id="rId44"/>
  </p:sldIdLst>
  <p:sldSz cx="12192000" cy="6858000"/>
  <p:notesSz cx="9940925" cy="680878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C777"/>
    <a:srgbClr val="F4753C"/>
    <a:srgbClr val="EFF5FB"/>
    <a:srgbClr val="91C46E"/>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7643" autoAdjust="0"/>
  </p:normalViewPr>
  <p:slideViewPr>
    <p:cSldViewPr snapToGrid="0">
      <p:cViewPr varScale="1">
        <p:scale>
          <a:sx n="69" d="100"/>
          <a:sy n="69" d="100"/>
        </p:scale>
        <p:origin x="660" y="72"/>
      </p:cViewPr>
      <p:guideLst/>
    </p:cSldViewPr>
  </p:slideViewPr>
  <p:notesTextViewPr>
    <p:cViewPr>
      <p:scale>
        <a:sx n="3" d="2"/>
        <a:sy n="3" d="2"/>
      </p:scale>
      <p:origin x="0" y="0"/>
    </p:cViewPr>
  </p:notesTextViewPr>
  <p:sorterViewPr>
    <p:cViewPr>
      <p:scale>
        <a:sx n="100" d="100"/>
        <a:sy n="100" d="100"/>
      </p:scale>
      <p:origin x="0" y="-152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4E18D0-C4FE-405D-8A43-DF9504DEB060}" type="doc">
      <dgm:prSet loTypeId="urn:microsoft.com/office/officeart/2005/8/layout/chevron1" loCatId="process" qsTypeId="urn:microsoft.com/office/officeart/2005/8/quickstyle/simple1" qsCatId="simple" csTypeId="urn:microsoft.com/office/officeart/2005/8/colors/accent1_2" csCatId="accent1" phldr="1"/>
      <dgm:spPr/>
    </dgm:pt>
    <dgm:pt modelId="{02C2B8C1-4891-4235-B806-0AF64F5F4557}">
      <dgm:prSet phldrT="[Metin]" custT="1"/>
      <dgm:spPr>
        <a:solidFill>
          <a:schemeClr val="accent1"/>
        </a:solidFill>
      </dgm:spPr>
      <dgm:t>
        <a:bodyPr/>
        <a:lstStyle/>
        <a:p>
          <a:r>
            <a:rPr lang="tr-TR" sz="1400" dirty="0" smtClean="0"/>
            <a:t>Ana İşlem Birimi</a:t>
          </a:r>
          <a:endParaRPr lang="tr-TR" sz="1400" dirty="0"/>
        </a:p>
      </dgm:t>
    </dgm:pt>
    <dgm:pt modelId="{A13C1A6F-B613-4C41-9CDE-8F564BA1DE15}" type="parTrans" cxnId="{3ACE08E3-E9F9-403A-8223-0AB47A30206B}">
      <dgm:prSet/>
      <dgm:spPr/>
      <dgm:t>
        <a:bodyPr/>
        <a:lstStyle/>
        <a:p>
          <a:endParaRPr lang="tr-TR"/>
        </a:p>
      </dgm:t>
    </dgm:pt>
    <dgm:pt modelId="{F0F6A3F8-5CFA-4932-9452-E3D99C0D9FEF}" type="sibTrans" cxnId="{3ACE08E3-E9F9-403A-8223-0AB47A30206B}">
      <dgm:prSet/>
      <dgm:spPr/>
      <dgm:t>
        <a:bodyPr/>
        <a:lstStyle/>
        <a:p>
          <a:endParaRPr lang="tr-TR"/>
        </a:p>
      </dgm:t>
    </dgm:pt>
    <dgm:pt modelId="{83653D03-BDF3-44B5-9D8A-E2D5DFDFFC0D}">
      <dgm:prSet phldrT="[Metin]"/>
      <dgm:spPr>
        <a:solidFill>
          <a:schemeClr val="accent1"/>
        </a:solidFill>
      </dgm:spPr>
      <dgm:t>
        <a:bodyPr/>
        <a:lstStyle/>
        <a:p>
          <a:r>
            <a:rPr lang="tr-TR" dirty="0" smtClean="0"/>
            <a:t>Minibilgisayarlar &amp; İş istasyonları</a:t>
          </a:r>
          <a:endParaRPr lang="tr-TR" dirty="0"/>
        </a:p>
      </dgm:t>
    </dgm:pt>
    <dgm:pt modelId="{9E422A25-94C8-4D66-9D70-B3F802896996}" type="parTrans" cxnId="{F53172A4-2769-4884-9D0D-7E43DDC0895C}">
      <dgm:prSet/>
      <dgm:spPr/>
      <dgm:t>
        <a:bodyPr/>
        <a:lstStyle/>
        <a:p>
          <a:endParaRPr lang="tr-TR"/>
        </a:p>
      </dgm:t>
    </dgm:pt>
    <dgm:pt modelId="{A08BA62D-7292-4827-8D4D-739889FC0386}" type="sibTrans" cxnId="{F53172A4-2769-4884-9D0D-7E43DDC0895C}">
      <dgm:prSet/>
      <dgm:spPr/>
      <dgm:t>
        <a:bodyPr/>
        <a:lstStyle/>
        <a:p>
          <a:endParaRPr lang="tr-TR"/>
        </a:p>
      </dgm:t>
    </dgm:pt>
    <dgm:pt modelId="{3B1772B2-6589-4110-A482-73BCA7E285EE}">
      <dgm:prSet phldrT="[Metin]"/>
      <dgm:spPr>
        <a:solidFill>
          <a:schemeClr val="accent1"/>
        </a:solidFill>
      </dgm:spPr>
      <dgm:t>
        <a:bodyPr/>
        <a:lstStyle/>
        <a:p>
          <a:r>
            <a:rPr lang="tr-TR" dirty="0" smtClean="0"/>
            <a:t>Düşük maliyetli server kümeler &amp; PC’ler</a:t>
          </a:r>
          <a:endParaRPr lang="tr-TR" dirty="0"/>
        </a:p>
      </dgm:t>
    </dgm:pt>
    <dgm:pt modelId="{67B5FEFD-BEA7-479C-82B5-6FC514C44B7A}" type="parTrans" cxnId="{D4B0A6CD-154E-49BC-9D41-42408934B251}">
      <dgm:prSet/>
      <dgm:spPr/>
      <dgm:t>
        <a:bodyPr/>
        <a:lstStyle/>
        <a:p>
          <a:endParaRPr lang="tr-TR"/>
        </a:p>
      </dgm:t>
    </dgm:pt>
    <dgm:pt modelId="{C35EA37C-4DCE-46DF-8741-0F7D9A21F9DA}" type="sibTrans" cxnId="{D4B0A6CD-154E-49BC-9D41-42408934B251}">
      <dgm:prSet/>
      <dgm:spPr/>
      <dgm:t>
        <a:bodyPr/>
        <a:lstStyle/>
        <a:p>
          <a:endParaRPr lang="tr-TR"/>
        </a:p>
      </dgm:t>
    </dgm:pt>
    <dgm:pt modelId="{26B80CB6-1B99-4F25-9BA2-1519C77D1586}">
      <dgm:prSet/>
      <dgm:spPr>
        <a:solidFill>
          <a:schemeClr val="accent1"/>
        </a:solidFill>
      </dgm:spPr>
      <dgm:t>
        <a:bodyPr/>
        <a:lstStyle/>
        <a:p>
          <a:r>
            <a:rPr lang="tr-TR" dirty="0" smtClean="0"/>
            <a:t>Google </a:t>
          </a:r>
          <a:r>
            <a:rPr lang="tr-TR" dirty="0" err="1" smtClean="0"/>
            <a:t>TPU&amp;Dalga</a:t>
          </a:r>
          <a:r>
            <a:rPr lang="tr-TR" dirty="0" smtClean="0"/>
            <a:t> sayıcı veri işleme birimleri</a:t>
          </a:r>
          <a:endParaRPr lang="tr-TR" dirty="0"/>
        </a:p>
      </dgm:t>
    </dgm:pt>
    <dgm:pt modelId="{17852EB7-8E64-43A7-9060-5FEB7ABF76D8}" type="parTrans" cxnId="{194D85CB-7B9D-47A7-A70D-1E5E5E6742C1}">
      <dgm:prSet/>
      <dgm:spPr/>
      <dgm:t>
        <a:bodyPr/>
        <a:lstStyle/>
        <a:p>
          <a:endParaRPr lang="tr-TR"/>
        </a:p>
      </dgm:t>
    </dgm:pt>
    <dgm:pt modelId="{26E02503-175D-440F-8708-32DBA048DEC6}" type="sibTrans" cxnId="{194D85CB-7B9D-47A7-A70D-1E5E5E6742C1}">
      <dgm:prSet/>
      <dgm:spPr/>
      <dgm:t>
        <a:bodyPr/>
        <a:lstStyle/>
        <a:p>
          <a:endParaRPr lang="tr-TR"/>
        </a:p>
      </dgm:t>
    </dgm:pt>
    <dgm:pt modelId="{2B9E9E41-C167-41D1-8248-C78F594A9072}">
      <dgm:prSet/>
      <dgm:spPr>
        <a:solidFill>
          <a:schemeClr val="accent1"/>
        </a:solidFill>
      </dgm:spPr>
      <dgm:t>
        <a:bodyPr/>
        <a:lstStyle/>
        <a:p>
          <a:r>
            <a:rPr lang="tr-TR" smtClean="0"/>
            <a:t>GPU&amp;FPGA </a:t>
          </a:r>
          <a:r>
            <a:rPr lang="tr-TR" i="0" smtClean="0"/>
            <a:t>tabanlı hızlanma</a:t>
          </a:r>
          <a:endParaRPr lang="tr-TR" i="0" dirty="0"/>
        </a:p>
      </dgm:t>
    </dgm:pt>
    <dgm:pt modelId="{CC65BD70-42FD-4724-A31C-9ACAD37BD14C}" type="parTrans" cxnId="{FDFD4194-B2F2-4BE0-9CE6-624CA1B5C99A}">
      <dgm:prSet/>
      <dgm:spPr/>
      <dgm:t>
        <a:bodyPr/>
        <a:lstStyle/>
        <a:p>
          <a:endParaRPr lang="tr-TR"/>
        </a:p>
      </dgm:t>
    </dgm:pt>
    <dgm:pt modelId="{9A26119E-BD27-47B4-BD8A-123086EE34D2}" type="sibTrans" cxnId="{FDFD4194-B2F2-4BE0-9CE6-624CA1B5C99A}">
      <dgm:prSet/>
      <dgm:spPr/>
      <dgm:t>
        <a:bodyPr/>
        <a:lstStyle/>
        <a:p>
          <a:endParaRPr lang="tr-TR"/>
        </a:p>
      </dgm:t>
    </dgm:pt>
    <dgm:pt modelId="{F01CB794-321E-4BEA-9CCA-A9847CBF5B29}" type="pres">
      <dgm:prSet presAssocID="{F44E18D0-C4FE-405D-8A43-DF9504DEB060}" presName="Name0" presStyleCnt="0">
        <dgm:presLayoutVars>
          <dgm:dir/>
          <dgm:animLvl val="lvl"/>
          <dgm:resizeHandles val="exact"/>
        </dgm:presLayoutVars>
      </dgm:prSet>
      <dgm:spPr/>
    </dgm:pt>
    <dgm:pt modelId="{60837956-A4FD-41C2-9052-2FE861D5D44D}" type="pres">
      <dgm:prSet presAssocID="{02C2B8C1-4891-4235-B806-0AF64F5F4557}" presName="parTxOnly" presStyleLbl="node1" presStyleIdx="0" presStyleCnt="5" custLinFactX="16099" custLinFactNeighborX="100000" custLinFactNeighborY="4255">
        <dgm:presLayoutVars>
          <dgm:chMax val="0"/>
          <dgm:chPref val="0"/>
          <dgm:bulletEnabled val="1"/>
        </dgm:presLayoutVars>
      </dgm:prSet>
      <dgm:spPr/>
      <dgm:t>
        <a:bodyPr/>
        <a:lstStyle/>
        <a:p>
          <a:endParaRPr lang="tr-TR"/>
        </a:p>
      </dgm:t>
    </dgm:pt>
    <dgm:pt modelId="{A496AFE8-BBD2-443E-87A5-C9A42740B7E0}" type="pres">
      <dgm:prSet presAssocID="{F0F6A3F8-5CFA-4932-9452-E3D99C0D9FEF}" presName="parTxOnlySpace" presStyleCnt="0"/>
      <dgm:spPr/>
    </dgm:pt>
    <dgm:pt modelId="{CDE2715A-CD71-45E8-9B82-0B1F54BBBB5D}" type="pres">
      <dgm:prSet presAssocID="{83653D03-BDF3-44B5-9D8A-E2D5DFDFFC0D}" presName="parTxOnly" presStyleLbl="node1" presStyleIdx="1" presStyleCnt="5" custLinFactX="9384" custLinFactNeighborX="100000" custLinFactNeighborY="3478">
        <dgm:presLayoutVars>
          <dgm:chMax val="0"/>
          <dgm:chPref val="0"/>
          <dgm:bulletEnabled val="1"/>
        </dgm:presLayoutVars>
      </dgm:prSet>
      <dgm:spPr/>
      <dgm:t>
        <a:bodyPr/>
        <a:lstStyle/>
        <a:p>
          <a:endParaRPr lang="tr-TR"/>
        </a:p>
      </dgm:t>
    </dgm:pt>
    <dgm:pt modelId="{031D8EED-D04B-471B-BB40-6EE32AE8CA63}" type="pres">
      <dgm:prSet presAssocID="{A08BA62D-7292-4827-8D4D-739889FC0386}" presName="parTxOnlySpace" presStyleCnt="0"/>
      <dgm:spPr/>
    </dgm:pt>
    <dgm:pt modelId="{83BA8358-A97D-49DD-85EE-825025328954}" type="pres">
      <dgm:prSet presAssocID="{3B1772B2-6589-4110-A482-73BCA7E285EE}" presName="parTxOnly" presStyleLbl="node1" presStyleIdx="2" presStyleCnt="5" custLinFactX="1574" custLinFactNeighborX="100000" custLinFactNeighborY="4255">
        <dgm:presLayoutVars>
          <dgm:chMax val="0"/>
          <dgm:chPref val="0"/>
          <dgm:bulletEnabled val="1"/>
        </dgm:presLayoutVars>
      </dgm:prSet>
      <dgm:spPr/>
      <dgm:t>
        <a:bodyPr/>
        <a:lstStyle/>
        <a:p>
          <a:endParaRPr lang="tr-TR"/>
        </a:p>
      </dgm:t>
    </dgm:pt>
    <dgm:pt modelId="{D6DE15E8-E937-4142-95E8-17C019401E32}" type="pres">
      <dgm:prSet presAssocID="{C35EA37C-4DCE-46DF-8741-0F7D9A21F9DA}" presName="parTxOnlySpace" presStyleCnt="0"/>
      <dgm:spPr/>
    </dgm:pt>
    <dgm:pt modelId="{FD901B45-7519-4A01-89E6-090CEAF5E62C}" type="pres">
      <dgm:prSet presAssocID="{26B80CB6-1B99-4F25-9BA2-1519C77D1586}" presName="parTxOnly" presStyleLbl="node1" presStyleIdx="3" presStyleCnt="5" custLinFactX="77317" custLinFactNeighborX="100000" custLinFactNeighborY="4717">
        <dgm:presLayoutVars>
          <dgm:chMax val="0"/>
          <dgm:chPref val="0"/>
          <dgm:bulletEnabled val="1"/>
        </dgm:presLayoutVars>
      </dgm:prSet>
      <dgm:spPr/>
      <dgm:t>
        <a:bodyPr/>
        <a:lstStyle/>
        <a:p>
          <a:endParaRPr lang="tr-TR"/>
        </a:p>
      </dgm:t>
    </dgm:pt>
    <dgm:pt modelId="{1BB4138A-49F9-4BD9-AB38-DC07C0970F65}" type="pres">
      <dgm:prSet presAssocID="{26E02503-175D-440F-8708-32DBA048DEC6}" presName="parTxOnlySpace" presStyleCnt="0"/>
      <dgm:spPr/>
    </dgm:pt>
    <dgm:pt modelId="{B156F610-6078-41F3-A338-E4B581A68E31}" type="pres">
      <dgm:prSet presAssocID="{2B9E9E41-C167-41D1-8248-C78F594A9072}" presName="parTxOnly" presStyleLbl="node1" presStyleIdx="4" presStyleCnt="5" custLinFactX="-75547" custLinFactNeighborX="-100000" custLinFactNeighborY="4255">
        <dgm:presLayoutVars>
          <dgm:chMax val="0"/>
          <dgm:chPref val="0"/>
          <dgm:bulletEnabled val="1"/>
        </dgm:presLayoutVars>
      </dgm:prSet>
      <dgm:spPr/>
      <dgm:t>
        <a:bodyPr/>
        <a:lstStyle/>
        <a:p>
          <a:endParaRPr lang="tr-TR"/>
        </a:p>
      </dgm:t>
    </dgm:pt>
  </dgm:ptLst>
  <dgm:cxnLst>
    <dgm:cxn modelId="{194D85CB-7B9D-47A7-A70D-1E5E5E6742C1}" srcId="{F44E18D0-C4FE-405D-8A43-DF9504DEB060}" destId="{26B80CB6-1B99-4F25-9BA2-1519C77D1586}" srcOrd="3" destOrd="0" parTransId="{17852EB7-8E64-43A7-9060-5FEB7ABF76D8}" sibTransId="{26E02503-175D-440F-8708-32DBA048DEC6}"/>
    <dgm:cxn modelId="{E9CD446E-B19A-41B7-99FB-C09DDDD6A17F}" type="presOf" srcId="{02C2B8C1-4891-4235-B806-0AF64F5F4557}" destId="{60837956-A4FD-41C2-9052-2FE861D5D44D}" srcOrd="0" destOrd="0" presId="urn:microsoft.com/office/officeart/2005/8/layout/chevron1"/>
    <dgm:cxn modelId="{544A3DF8-68C5-474C-9000-00B4E54038FE}" type="presOf" srcId="{83653D03-BDF3-44B5-9D8A-E2D5DFDFFC0D}" destId="{CDE2715A-CD71-45E8-9B82-0B1F54BBBB5D}" srcOrd="0" destOrd="0" presId="urn:microsoft.com/office/officeart/2005/8/layout/chevron1"/>
    <dgm:cxn modelId="{3ACE08E3-E9F9-403A-8223-0AB47A30206B}" srcId="{F44E18D0-C4FE-405D-8A43-DF9504DEB060}" destId="{02C2B8C1-4891-4235-B806-0AF64F5F4557}" srcOrd="0" destOrd="0" parTransId="{A13C1A6F-B613-4C41-9CDE-8F564BA1DE15}" sibTransId="{F0F6A3F8-5CFA-4932-9452-E3D99C0D9FEF}"/>
    <dgm:cxn modelId="{D226B5B7-DB7B-4BC7-B7F9-3C53E727D138}" type="presOf" srcId="{26B80CB6-1B99-4F25-9BA2-1519C77D1586}" destId="{FD901B45-7519-4A01-89E6-090CEAF5E62C}" srcOrd="0" destOrd="0" presId="urn:microsoft.com/office/officeart/2005/8/layout/chevron1"/>
    <dgm:cxn modelId="{F53172A4-2769-4884-9D0D-7E43DDC0895C}" srcId="{F44E18D0-C4FE-405D-8A43-DF9504DEB060}" destId="{83653D03-BDF3-44B5-9D8A-E2D5DFDFFC0D}" srcOrd="1" destOrd="0" parTransId="{9E422A25-94C8-4D66-9D70-B3F802896996}" sibTransId="{A08BA62D-7292-4827-8D4D-739889FC0386}"/>
    <dgm:cxn modelId="{BC4775EF-81F9-4A03-A8A8-50CA8930A83C}" type="presOf" srcId="{2B9E9E41-C167-41D1-8248-C78F594A9072}" destId="{B156F610-6078-41F3-A338-E4B581A68E31}" srcOrd="0" destOrd="0" presId="urn:microsoft.com/office/officeart/2005/8/layout/chevron1"/>
    <dgm:cxn modelId="{5393E409-2B5C-4878-9A62-55472300E9CE}" type="presOf" srcId="{3B1772B2-6589-4110-A482-73BCA7E285EE}" destId="{83BA8358-A97D-49DD-85EE-825025328954}" srcOrd="0" destOrd="0" presId="urn:microsoft.com/office/officeart/2005/8/layout/chevron1"/>
    <dgm:cxn modelId="{9D946A36-1849-491A-A98C-0549F90BD2F4}" type="presOf" srcId="{F44E18D0-C4FE-405D-8A43-DF9504DEB060}" destId="{F01CB794-321E-4BEA-9CCA-A9847CBF5B29}" srcOrd="0" destOrd="0" presId="urn:microsoft.com/office/officeart/2005/8/layout/chevron1"/>
    <dgm:cxn modelId="{FDFD4194-B2F2-4BE0-9CE6-624CA1B5C99A}" srcId="{F44E18D0-C4FE-405D-8A43-DF9504DEB060}" destId="{2B9E9E41-C167-41D1-8248-C78F594A9072}" srcOrd="4" destOrd="0" parTransId="{CC65BD70-42FD-4724-A31C-9ACAD37BD14C}" sibTransId="{9A26119E-BD27-47B4-BD8A-123086EE34D2}"/>
    <dgm:cxn modelId="{D4B0A6CD-154E-49BC-9D41-42408934B251}" srcId="{F44E18D0-C4FE-405D-8A43-DF9504DEB060}" destId="{3B1772B2-6589-4110-A482-73BCA7E285EE}" srcOrd="2" destOrd="0" parTransId="{67B5FEFD-BEA7-479C-82B5-6FC514C44B7A}" sibTransId="{C35EA37C-4DCE-46DF-8741-0F7D9A21F9DA}"/>
    <dgm:cxn modelId="{C3639CCB-A0F2-4182-8EA7-9FEF4A4194DB}" type="presParOf" srcId="{F01CB794-321E-4BEA-9CCA-A9847CBF5B29}" destId="{60837956-A4FD-41C2-9052-2FE861D5D44D}" srcOrd="0" destOrd="0" presId="urn:microsoft.com/office/officeart/2005/8/layout/chevron1"/>
    <dgm:cxn modelId="{3A1B8812-A298-4033-9A3F-680CAFA54A4C}" type="presParOf" srcId="{F01CB794-321E-4BEA-9CCA-A9847CBF5B29}" destId="{A496AFE8-BBD2-443E-87A5-C9A42740B7E0}" srcOrd="1" destOrd="0" presId="urn:microsoft.com/office/officeart/2005/8/layout/chevron1"/>
    <dgm:cxn modelId="{FF48E0CF-B269-4C14-9F21-F34B333C028C}" type="presParOf" srcId="{F01CB794-321E-4BEA-9CCA-A9847CBF5B29}" destId="{CDE2715A-CD71-45E8-9B82-0B1F54BBBB5D}" srcOrd="2" destOrd="0" presId="urn:microsoft.com/office/officeart/2005/8/layout/chevron1"/>
    <dgm:cxn modelId="{0125516A-B9DD-401A-BE01-6F563C29C3C3}" type="presParOf" srcId="{F01CB794-321E-4BEA-9CCA-A9847CBF5B29}" destId="{031D8EED-D04B-471B-BB40-6EE32AE8CA63}" srcOrd="3" destOrd="0" presId="urn:microsoft.com/office/officeart/2005/8/layout/chevron1"/>
    <dgm:cxn modelId="{388EBEC4-88CA-4E1F-BAED-BAAD5370280F}" type="presParOf" srcId="{F01CB794-321E-4BEA-9CCA-A9847CBF5B29}" destId="{83BA8358-A97D-49DD-85EE-825025328954}" srcOrd="4" destOrd="0" presId="urn:microsoft.com/office/officeart/2005/8/layout/chevron1"/>
    <dgm:cxn modelId="{11003744-0A10-4943-A975-1B727BFF3A82}" type="presParOf" srcId="{F01CB794-321E-4BEA-9CCA-A9847CBF5B29}" destId="{D6DE15E8-E937-4142-95E8-17C019401E32}" srcOrd="5" destOrd="0" presId="urn:microsoft.com/office/officeart/2005/8/layout/chevron1"/>
    <dgm:cxn modelId="{7B279406-A25D-4A85-A8E1-337679FC0DE9}" type="presParOf" srcId="{F01CB794-321E-4BEA-9CCA-A9847CBF5B29}" destId="{FD901B45-7519-4A01-89E6-090CEAF5E62C}" srcOrd="6" destOrd="0" presId="urn:microsoft.com/office/officeart/2005/8/layout/chevron1"/>
    <dgm:cxn modelId="{AD91731F-DFFC-49E3-8282-DF54E048A16F}" type="presParOf" srcId="{F01CB794-321E-4BEA-9CCA-A9847CBF5B29}" destId="{1BB4138A-49F9-4BD9-AB38-DC07C0970F65}" srcOrd="7" destOrd="0" presId="urn:microsoft.com/office/officeart/2005/8/layout/chevron1"/>
    <dgm:cxn modelId="{42F24411-A7D3-40B4-8157-B0C8BBAA70DD}" type="presParOf" srcId="{F01CB794-321E-4BEA-9CCA-A9847CBF5B29}" destId="{B156F610-6078-41F3-A338-E4B581A68E31}"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C6B56C-B3DE-4D00-B4C0-DB02B0FB62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tr-TR"/>
        </a:p>
      </dgm:t>
    </dgm:pt>
    <dgm:pt modelId="{31BD532B-CA9F-4ED4-84C1-67A6357375C1}">
      <dgm:prSet phldrT="[Metin]"/>
      <dgm:spPr>
        <a:solidFill>
          <a:schemeClr val="accent1">
            <a:lumMod val="20000"/>
            <a:lumOff val="80000"/>
          </a:schemeClr>
        </a:solidFill>
      </dgm:spPr>
      <dgm:t>
        <a:bodyPr/>
        <a:lstStyle/>
        <a:p>
          <a:r>
            <a:rPr lang="tr-TR" dirty="0" err="1" smtClean="0">
              <a:solidFill>
                <a:schemeClr val="tx1">
                  <a:lumMod val="75000"/>
                  <a:lumOff val="25000"/>
                </a:schemeClr>
              </a:solidFill>
            </a:rPr>
            <a:t>Nanoteknoloji</a:t>
          </a:r>
          <a:endParaRPr lang="tr-TR" dirty="0">
            <a:solidFill>
              <a:schemeClr val="tx1">
                <a:lumMod val="75000"/>
                <a:lumOff val="25000"/>
              </a:schemeClr>
            </a:solidFill>
          </a:endParaRPr>
        </a:p>
      </dgm:t>
    </dgm:pt>
    <dgm:pt modelId="{280C2C7F-089C-4BF1-B976-728F79E049FE}" type="parTrans" cxnId="{F2BCC762-257E-45F4-9D4E-D9008912A541}">
      <dgm:prSet/>
      <dgm:spPr/>
      <dgm:t>
        <a:bodyPr/>
        <a:lstStyle/>
        <a:p>
          <a:endParaRPr lang="tr-TR"/>
        </a:p>
      </dgm:t>
    </dgm:pt>
    <dgm:pt modelId="{03E8D600-EF3B-45AE-8390-E8381F3C8749}" type="sibTrans" cxnId="{F2BCC762-257E-45F4-9D4E-D9008912A541}">
      <dgm:prSet/>
      <dgm:spPr/>
      <dgm:t>
        <a:bodyPr/>
        <a:lstStyle/>
        <a:p>
          <a:endParaRPr lang="tr-TR"/>
        </a:p>
      </dgm:t>
    </dgm:pt>
    <dgm:pt modelId="{C0A8B80B-63D6-4477-8E2D-B1FDBA2F1AA7}">
      <dgm:prSet phldrT="[Metin]"/>
      <dgm:spPr>
        <a:solidFill>
          <a:schemeClr val="accent1">
            <a:lumMod val="20000"/>
            <a:lumOff val="80000"/>
          </a:schemeClr>
        </a:solidFill>
      </dgm:spPr>
      <dgm:t>
        <a:bodyPr/>
        <a:lstStyle/>
        <a:p>
          <a:r>
            <a:rPr lang="tr-TR" dirty="0" err="1" smtClean="0">
              <a:solidFill>
                <a:schemeClr val="tx1">
                  <a:lumMod val="75000"/>
                  <a:lumOff val="25000"/>
                </a:schemeClr>
              </a:solidFill>
            </a:rPr>
            <a:t>Biyoteknoloji</a:t>
          </a:r>
          <a:endParaRPr lang="tr-TR" dirty="0">
            <a:solidFill>
              <a:schemeClr val="tx1">
                <a:lumMod val="75000"/>
                <a:lumOff val="25000"/>
              </a:schemeClr>
            </a:solidFill>
          </a:endParaRPr>
        </a:p>
      </dgm:t>
    </dgm:pt>
    <dgm:pt modelId="{F2DAD44F-F648-4691-BF0F-2607A401C6FD}" type="parTrans" cxnId="{02157E52-0F57-4C25-BBDB-B84B4D62030E}">
      <dgm:prSet/>
      <dgm:spPr/>
      <dgm:t>
        <a:bodyPr/>
        <a:lstStyle/>
        <a:p>
          <a:endParaRPr lang="tr-TR"/>
        </a:p>
      </dgm:t>
    </dgm:pt>
    <dgm:pt modelId="{48847AAD-28A7-4069-876D-2F014EEDD763}" type="sibTrans" cxnId="{02157E52-0F57-4C25-BBDB-B84B4D62030E}">
      <dgm:prSet/>
      <dgm:spPr/>
      <dgm:t>
        <a:bodyPr/>
        <a:lstStyle/>
        <a:p>
          <a:endParaRPr lang="tr-TR"/>
        </a:p>
      </dgm:t>
    </dgm:pt>
    <dgm:pt modelId="{CD5F26B4-110B-4966-A4D7-4B68969A7D6B}">
      <dgm:prSet phldrT="[Metin]"/>
      <dgm:spPr>
        <a:solidFill>
          <a:schemeClr val="accent1">
            <a:lumMod val="20000"/>
            <a:lumOff val="80000"/>
          </a:schemeClr>
        </a:solidFill>
      </dgm:spPr>
      <dgm:t>
        <a:bodyPr/>
        <a:lstStyle/>
        <a:p>
          <a:r>
            <a:rPr lang="tr-TR" dirty="0" smtClean="0">
              <a:solidFill>
                <a:schemeClr val="tx1">
                  <a:lumMod val="75000"/>
                  <a:lumOff val="25000"/>
                </a:schemeClr>
              </a:solidFill>
            </a:rPr>
            <a:t>Bilgi Teknolojileri</a:t>
          </a:r>
          <a:endParaRPr lang="tr-TR" dirty="0">
            <a:solidFill>
              <a:schemeClr val="tx1">
                <a:lumMod val="75000"/>
                <a:lumOff val="25000"/>
              </a:schemeClr>
            </a:solidFill>
          </a:endParaRPr>
        </a:p>
      </dgm:t>
    </dgm:pt>
    <dgm:pt modelId="{69448F88-1F4A-467A-B495-8CDB1FD55FBC}" type="parTrans" cxnId="{0CCBED0B-360E-4F7C-9E1B-0B9C7922392C}">
      <dgm:prSet/>
      <dgm:spPr/>
      <dgm:t>
        <a:bodyPr/>
        <a:lstStyle/>
        <a:p>
          <a:endParaRPr lang="tr-TR"/>
        </a:p>
      </dgm:t>
    </dgm:pt>
    <dgm:pt modelId="{638DE640-720E-4840-8FD1-89916F73F5FE}" type="sibTrans" cxnId="{0CCBED0B-360E-4F7C-9E1B-0B9C7922392C}">
      <dgm:prSet/>
      <dgm:spPr/>
      <dgm:t>
        <a:bodyPr/>
        <a:lstStyle/>
        <a:p>
          <a:endParaRPr lang="tr-TR"/>
        </a:p>
      </dgm:t>
    </dgm:pt>
    <dgm:pt modelId="{68E2E233-DBA6-4F6B-A5B5-751F3B638981}">
      <dgm:prSet phldrT="[Metin]"/>
      <dgm:spPr>
        <a:solidFill>
          <a:schemeClr val="accent1">
            <a:lumMod val="20000"/>
            <a:lumOff val="80000"/>
          </a:schemeClr>
        </a:solidFill>
      </dgm:spPr>
      <dgm:t>
        <a:bodyPr/>
        <a:lstStyle/>
        <a:p>
          <a:r>
            <a:rPr lang="tr-TR" dirty="0" smtClean="0">
              <a:solidFill>
                <a:schemeClr val="tx1">
                  <a:lumMod val="75000"/>
                  <a:lumOff val="25000"/>
                </a:schemeClr>
              </a:solidFill>
            </a:rPr>
            <a:t>Bilişsel Teknolojiler</a:t>
          </a:r>
          <a:endParaRPr lang="tr-TR" dirty="0">
            <a:solidFill>
              <a:schemeClr val="tx1">
                <a:lumMod val="75000"/>
                <a:lumOff val="25000"/>
              </a:schemeClr>
            </a:solidFill>
          </a:endParaRPr>
        </a:p>
      </dgm:t>
    </dgm:pt>
    <dgm:pt modelId="{B642B7CB-FD3D-4E74-A531-A6C81CEF824E}" type="parTrans" cxnId="{7E314553-A7B6-434E-AE7C-34C288931299}">
      <dgm:prSet/>
      <dgm:spPr/>
      <dgm:t>
        <a:bodyPr/>
        <a:lstStyle/>
        <a:p>
          <a:endParaRPr lang="tr-TR"/>
        </a:p>
      </dgm:t>
    </dgm:pt>
    <dgm:pt modelId="{DB3A788A-B395-4C84-81E1-413425B01598}" type="sibTrans" cxnId="{7E314553-A7B6-434E-AE7C-34C288931299}">
      <dgm:prSet/>
      <dgm:spPr/>
      <dgm:t>
        <a:bodyPr/>
        <a:lstStyle/>
        <a:p>
          <a:endParaRPr lang="tr-TR"/>
        </a:p>
      </dgm:t>
    </dgm:pt>
    <dgm:pt modelId="{655273EF-0BE7-4EB9-BE99-9D3954392077}" type="pres">
      <dgm:prSet presAssocID="{ABC6B56C-B3DE-4D00-B4C0-DB02B0FB62A3}" presName="cycle" presStyleCnt="0">
        <dgm:presLayoutVars>
          <dgm:dir/>
          <dgm:resizeHandles val="exact"/>
        </dgm:presLayoutVars>
      </dgm:prSet>
      <dgm:spPr/>
      <dgm:t>
        <a:bodyPr/>
        <a:lstStyle/>
        <a:p>
          <a:endParaRPr lang="tr-TR"/>
        </a:p>
      </dgm:t>
    </dgm:pt>
    <dgm:pt modelId="{B65380EC-8A38-4460-800D-8E2A8114A883}" type="pres">
      <dgm:prSet presAssocID="{31BD532B-CA9F-4ED4-84C1-67A6357375C1}" presName="node" presStyleLbl="node1" presStyleIdx="0" presStyleCnt="4">
        <dgm:presLayoutVars>
          <dgm:bulletEnabled val="1"/>
        </dgm:presLayoutVars>
      </dgm:prSet>
      <dgm:spPr/>
      <dgm:t>
        <a:bodyPr/>
        <a:lstStyle/>
        <a:p>
          <a:endParaRPr lang="tr-TR"/>
        </a:p>
      </dgm:t>
    </dgm:pt>
    <dgm:pt modelId="{B33027BB-DA64-4F09-94B5-F305E2AE927E}" type="pres">
      <dgm:prSet presAssocID="{03E8D600-EF3B-45AE-8390-E8381F3C8749}" presName="sibTrans" presStyleLbl="sibTrans2D1" presStyleIdx="0" presStyleCnt="4"/>
      <dgm:spPr/>
      <dgm:t>
        <a:bodyPr/>
        <a:lstStyle/>
        <a:p>
          <a:endParaRPr lang="tr-TR"/>
        </a:p>
      </dgm:t>
    </dgm:pt>
    <dgm:pt modelId="{99806EE1-1817-4011-A7D0-08E89102DAFD}" type="pres">
      <dgm:prSet presAssocID="{03E8D600-EF3B-45AE-8390-E8381F3C8749}" presName="connectorText" presStyleLbl="sibTrans2D1" presStyleIdx="0" presStyleCnt="4"/>
      <dgm:spPr/>
      <dgm:t>
        <a:bodyPr/>
        <a:lstStyle/>
        <a:p>
          <a:endParaRPr lang="tr-TR"/>
        </a:p>
      </dgm:t>
    </dgm:pt>
    <dgm:pt modelId="{D99A6F78-4C75-4F41-AC2F-CE0A3C37458D}" type="pres">
      <dgm:prSet presAssocID="{C0A8B80B-63D6-4477-8E2D-B1FDBA2F1AA7}" presName="node" presStyleLbl="node1" presStyleIdx="1" presStyleCnt="4">
        <dgm:presLayoutVars>
          <dgm:bulletEnabled val="1"/>
        </dgm:presLayoutVars>
      </dgm:prSet>
      <dgm:spPr/>
      <dgm:t>
        <a:bodyPr/>
        <a:lstStyle/>
        <a:p>
          <a:endParaRPr lang="tr-TR"/>
        </a:p>
      </dgm:t>
    </dgm:pt>
    <dgm:pt modelId="{B87D2934-EF6E-4CCE-B54B-96A8CA679B99}" type="pres">
      <dgm:prSet presAssocID="{48847AAD-28A7-4069-876D-2F014EEDD763}" presName="sibTrans" presStyleLbl="sibTrans2D1" presStyleIdx="1" presStyleCnt="4"/>
      <dgm:spPr/>
      <dgm:t>
        <a:bodyPr/>
        <a:lstStyle/>
        <a:p>
          <a:endParaRPr lang="tr-TR"/>
        </a:p>
      </dgm:t>
    </dgm:pt>
    <dgm:pt modelId="{39C1BACC-7001-4EAE-A6CB-72DC7BF2425E}" type="pres">
      <dgm:prSet presAssocID="{48847AAD-28A7-4069-876D-2F014EEDD763}" presName="connectorText" presStyleLbl="sibTrans2D1" presStyleIdx="1" presStyleCnt="4"/>
      <dgm:spPr/>
      <dgm:t>
        <a:bodyPr/>
        <a:lstStyle/>
        <a:p>
          <a:endParaRPr lang="tr-TR"/>
        </a:p>
      </dgm:t>
    </dgm:pt>
    <dgm:pt modelId="{3D281B94-AC44-47B0-8518-1806AC084FB3}" type="pres">
      <dgm:prSet presAssocID="{CD5F26B4-110B-4966-A4D7-4B68969A7D6B}" presName="node" presStyleLbl="node1" presStyleIdx="2" presStyleCnt="4">
        <dgm:presLayoutVars>
          <dgm:bulletEnabled val="1"/>
        </dgm:presLayoutVars>
      </dgm:prSet>
      <dgm:spPr/>
      <dgm:t>
        <a:bodyPr/>
        <a:lstStyle/>
        <a:p>
          <a:endParaRPr lang="tr-TR"/>
        </a:p>
      </dgm:t>
    </dgm:pt>
    <dgm:pt modelId="{0808F66F-FB80-433D-96D0-F70DBE47E6A2}" type="pres">
      <dgm:prSet presAssocID="{638DE640-720E-4840-8FD1-89916F73F5FE}" presName="sibTrans" presStyleLbl="sibTrans2D1" presStyleIdx="2" presStyleCnt="4"/>
      <dgm:spPr/>
      <dgm:t>
        <a:bodyPr/>
        <a:lstStyle/>
        <a:p>
          <a:endParaRPr lang="tr-TR"/>
        </a:p>
      </dgm:t>
    </dgm:pt>
    <dgm:pt modelId="{5D8AFCBA-D173-4340-9494-D6F67647EBB6}" type="pres">
      <dgm:prSet presAssocID="{638DE640-720E-4840-8FD1-89916F73F5FE}" presName="connectorText" presStyleLbl="sibTrans2D1" presStyleIdx="2" presStyleCnt="4"/>
      <dgm:spPr/>
      <dgm:t>
        <a:bodyPr/>
        <a:lstStyle/>
        <a:p>
          <a:endParaRPr lang="tr-TR"/>
        </a:p>
      </dgm:t>
    </dgm:pt>
    <dgm:pt modelId="{0A64E62A-3CEB-4065-B80D-06EA598EF093}" type="pres">
      <dgm:prSet presAssocID="{68E2E233-DBA6-4F6B-A5B5-751F3B638981}" presName="node" presStyleLbl="node1" presStyleIdx="3" presStyleCnt="4">
        <dgm:presLayoutVars>
          <dgm:bulletEnabled val="1"/>
        </dgm:presLayoutVars>
      </dgm:prSet>
      <dgm:spPr/>
      <dgm:t>
        <a:bodyPr/>
        <a:lstStyle/>
        <a:p>
          <a:endParaRPr lang="tr-TR"/>
        </a:p>
      </dgm:t>
    </dgm:pt>
    <dgm:pt modelId="{96F0B0A1-578A-4D56-8797-7ECA330B25DF}" type="pres">
      <dgm:prSet presAssocID="{DB3A788A-B395-4C84-81E1-413425B01598}" presName="sibTrans" presStyleLbl="sibTrans2D1" presStyleIdx="3" presStyleCnt="4"/>
      <dgm:spPr/>
      <dgm:t>
        <a:bodyPr/>
        <a:lstStyle/>
        <a:p>
          <a:endParaRPr lang="tr-TR"/>
        </a:p>
      </dgm:t>
    </dgm:pt>
    <dgm:pt modelId="{9B109A84-14D3-4E8F-B567-FF48D66DAE52}" type="pres">
      <dgm:prSet presAssocID="{DB3A788A-B395-4C84-81E1-413425B01598}" presName="connectorText" presStyleLbl="sibTrans2D1" presStyleIdx="3" presStyleCnt="4"/>
      <dgm:spPr/>
      <dgm:t>
        <a:bodyPr/>
        <a:lstStyle/>
        <a:p>
          <a:endParaRPr lang="tr-TR"/>
        </a:p>
      </dgm:t>
    </dgm:pt>
  </dgm:ptLst>
  <dgm:cxnLst>
    <dgm:cxn modelId="{759F95AF-3BCD-456E-BBCB-11177D1A52D7}" type="presOf" srcId="{638DE640-720E-4840-8FD1-89916F73F5FE}" destId="{0808F66F-FB80-433D-96D0-F70DBE47E6A2}" srcOrd="0" destOrd="0" presId="urn:microsoft.com/office/officeart/2005/8/layout/cycle2"/>
    <dgm:cxn modelId="{8AF1AF9F-978F-4F19-91CD-584A7CF44FE9}" type="presOf" srcId="{31BD532B-CA9F-4ED4-84C1-67A6357375C1}" destId="{B65380EC-8A38-4460-800D-8E2A8114A883}" srcOrd="0" destOrd="0" presId="urn:microsoft.com/office/officeart/2005/8/layout/cycle2"/>
    <dgm:cxn modelId="{C9DE873A-ECCE-40EA-B216-3E5353AB415D}" type="presOf" srcId="{48847AAD-28A7-4069-876D-2F014EEDD763}" destId="{39C1BACC-7001-4EAE-A6CB-72DC7BF2425E}" srcOrd="1" destOrd="0" presId="urn:microsoft.com/office/officeart/2005/8/layout/cycle2"/>
    <dgm:cxn modelId="{E089B6A2-90D1-457E-A6EF-E7B320F48EED}" type="presOf" srcId="{03E8D600-EF3B-45AE-8390-E8381F3C8749}" destId="{B33027BB-DA64-4F09-94B5-F305E2AE927E}" srcOrd="0" destOrd="0" presId="urn:microsoft.com/office/officeart/2005/8/layout/cycle2"/>
    <dgm:cxn modelId="{62D7DE2A-46CA-4440-B930-6FFC22603216}" type="presOf" srcId="{638DE640-720E-4840-8FD1-89916F73F5FE}" destId="{5D8AFCBA-D173-4340-9494-D6F67647EBB6}" srcOrd="1" destOrd="0" presId="urn:microsoft.com/office/officeart/2005/8/layout/cycle2"/>
    <dgm:cxn modelId="{F2BCC762-257E-45F4-9D4E-D9008912A541}" srcId="{ABC6B56C-B3DE-4D00-B4C0-DB02B0FB62A3}" destId="{31BD532B-CA9F-4ED4-84C1-67A6357375C1}" srcOrd="0" destOrd="0" parTransId="{280C2C7F-089C-4BF1-B976-728F79E049FE}" sibTransId="{03E8D600-EF3B-45AE-8390-E8381F3C8749}"/>
    <dgm:cxn modelId="{BB203FB6-6834-403C-BACF-F0C38B0B9BAE}" type="presOf" srcId="{ABC6B56C-B3DE-4D00-B4C0-DB02B0FB62A3}" destId="{655273EF-0BE7-4EB9-BE99-9D3954392077}" srcOrd="0" destOrd="0" presId="urn:microsoft.com/office/officeart/2005/8/layout/cycle2"/>
    <dgm:cxn modelId="{F12D0970-D9B6-4EEB-87E1-5CEC73120FD9}" type="presOf" srcId="{DB3A788A-B395-4C84-81E1-413425B01598}" destId="{9B109A84-14D3-4E8F-B567-FF48D66DAE52}" srcOrd="1" destOrd="0" presId="urn:microsoft.com/office/officeart/2005/8/layout/cycle2"/>
    <dgm:cxn modelId="{3EB85700-3F81-4F72-8F6E-82BEB8F5F019}" type="presOf" srcId="{C0A8B80B-63D6-4477-8E2D-B1FDBA2F1AA7}" destId="{D99A6F78-4C75-4F41-AC2F-CE0A3C37458D}" srcOrd="0" destOrd="0" presId="urn:microsoft.com/office/officeart/2005/8/layout/cycle2"/>
    <dgm:cxn modelId="{0EC5BEF4-86AC-4932-BA0B-7FDECAC185CB}" type="presOf" srcId="{48847AAD-28A7-4069-876D-2F014EEDD763}" destId="{B87D2934-EF6E-4CCE-B54B-96A8CA679B99}" srcOrd="0" destOrd="0" presId="urn:microsoft.com/office/officeart/2005/8/layout/cycle2"/>
    <dgm:cxn modelId="{02157E52-0F57-4C25-BBDB-B84B4D62030E}" srcId="{ABC6B56C-B3DE-4D00-B4C0-DB02B0FB62A3}" destId="{C0A8B80B-63D6-4477-8E2D-B1FDBA2F1AA7}" srcOrd="1" destOrd="0" parTransId="{F2DAD44F-F648-4691-BF0F-2607A401C6FD}" sibTransId="{48847AAD-28A7-4069-876D-2F014EEDD763}"/>
    <dgm:cxn modelId="{4AAB3CBA-95C9-453C-8821-8B5A8FD8504C}" type="presOf" srcId="{03E8D600-EF3B-45AE-8390-E8381F3C8749}" destId="{99806EE1-1817-4011-A7D0-08E89102DAFD}" srcOrd="1" destOrd="0" presId="urn:microsoft.com/office/officeart/2005/8/layout/cycle2"/>
    <dgm:cxn modelId="{7E314553-A7B6-434E-AE7C-34C288931299}" srcId="{ABC6B56C-B3DE-4D00-B4C0-DB02B0FB62A3}" destId="{68E2E233-DBA6-4F6B-A5B5-751F3B638981}" srcOrd="3" destOrd="0" parTransId="{B642B7CB-FD3D-4E74-A531-A6C81CEF824E}" sibTransId="{DB3A788A-B395-4C84-81E1-413425B01598}"/>
    <dgm:cxn modelId="{E36C4332-3352-4CD4-AF22-DD1B196E4213}" type="presOf" srcId="{CD5F26B4-110B-4966-A4D7-4B68969A7D6B}" destId="{3D281B94-AC44-47B0-8518-1806AC084FB3}" srcOrd="0" destOrd="0" presId="urn:microsoft.com/office/officeart/2005/8/layout/cycle2"/>
    <dgm:cxn modelId="{0CCBED0B-360E-4F7C-9E1B-0B9C7922392C}" srcId="{ABC6B56C-B3DE-4D00-B4C0-DB02B0FB62A3}" destId="{CD5F26B4-110B-4966-A4D7-4B68969A7D6B}" srcOrd="2" destOrd="0" parTransId="{69448F88-1F4A-467A-B495-8CDB1FD55FBC}" sibTransId="{638DE640-720E-4840-8FD1-89916F73F5FE}"/>
    <dgm:cxn modelId="{FCDB3A04-64E1-4C0A-A234-2F54E34286B7}" type="presOf" srcId="{68E2E233-DBA6-4F6B-A5B5-751F3B638981}" destId="{0A64E62A-3CEB-4065-B80D-06EA598EF093}" srcOrd="0" destOrd="0" presId="urn:microsoft.com/office/officeart/2005/8/layout/cycle2"/>
    <dgm:cxn modelId="{D680B48B-9460-407A-B781-4A0F394DA5C1}" type="presOf" srcId="{DB3A788A-B395-4C84-81E1-413425B01598}" destId="{96F0B0A1-578A-4D56-8797-7ECA330B25DF}" srcOrd="0" destOrd="0" presId="urn:microsoft.com/office/officeart/2005/8/layout/cycle2"/>
    <dgm:cxn modelId="{B21DC317-847B-4967-AE0A-8ED27DF82EB7}" type="presParOf" srcId="{655273EF-0BE7-4EB9-BE99-9D3954392077}" destId="{B65380EC-8A38-4460-800D-8E2A8114A883}" srcOrd="0" destOrd="0" presId="urn:microsoft.com/office/officeart/2005/8/layout/cycle2"/>
    <dgm:cxn modelId="{8D740819-B909-41F3-AB38-1574CC18C0E4}" type="presParOf" srcId="{655273EF-0BE7-4EB9-BE99-9D3954392077}" destId="{B33027BB-DA64-4F09-94B5-F305E2AE927E}" srcOrd="1" destOrd="0" presId="urn:microsoft.com/office/officeart/2005/8/layout/cycle2"/>
    <dgm:cxn modelId="{C519E151-B7CC-4441-B40B-6D232F72331F}" type="presParOf" srcId="{B33027BB-DA64-4F09-94B5-F305E2AE927E}" destId="{99806EE1-1817-4011-A7D0-08E89102DAFD}" srcOrd="0" destOrd="0" presId="urn:microsoft.com/office/officeart/2005/8/layout/cycle2"/>
    <dgm:cxn modelId="{1EB74045-B19D-4A0B-BF6D-81B66237F590}" type="presParOf" srcId="{655273EF-0BE7-4EB9-BE99-9D3954392077}" destId="{D99A6F78-4C75-4F41-AC2F-CE0A3C37458D}" srcOrd="2" destOrd="0" presId="urn:microsoft.com/office/officeart/2005/8/layout/cycle2"/>
    <dgm:cxn modelId="{253A009A-AD90-478B-82D1-E5DD7EB2E5FE}" type="presParOf" srcId="{655273EF-0BE7-4EB9-BE99-9D3954392077}" destId="{B87D2934-EF6E-4CCE-B54B-96A8CA679B99}" srcOrd="3" destOrd="0" presId="urn:microsoft.com/office/officeart/2005/8/layout/cycle2"/>
    <dgm:cxn modelId="{9B058BCA-F3D4-4295-87B3-C8C0F3FFD91E}" type="presParOf" srcId="{B87D2934-EF6E-4CCE-B54B-96A8CA679B99}" destId="{39C1BACC-7001-4EAE-A6CB-72DC7BF2425E}" srcOrd="0" destOrd="0" presId="urn:microsoft.com/office/officeart/2005/8/layout/cycle2"/>
    <dgm:cxn modelId="{31D2EDE3-6F33-4C2F-827D-217FEBCA4C84}" type="presParOf" srcId="{655273EF-0BE7-4EB9-BE99-9D3954392077}" destId="{3D281B94-AC44-47B0-8518-1806AC084FB3}" srcOrd="4" destOrd="0" presId="urn:microsoft.com/office/officeart/2005/8/layout/cycle2"/>
    <dgm:cxn modelId="{E7CDFAAD-22BE-4A3B-AB4E-E086F5B307FC}" type="presParOf" srcId="{655273EF-0BE7-4EB9-BE99-9D3954392077}" destId="{0808F66F-FB80-433D-96D0-F70DBE47E6A2}" srcOrd="5" destOrd="0" presId="urn:microsoft.com/office/officeart/2005/8/layout/cycle2"/>
    <dgm:cxn modelId="{7932DB5F-D4BC-4C4E-81DB-C9E7DEB02946}" type="presParOf" srcId="{0808F66F-FB80-433D-96D0-F70DBE47E6A2}" destId="{5D8AFCBA-D173-4340-9494-D6F67647EBB6}" srcOrd="0" destOrd="0" presId="urn:microsoft.com/office/officeart/2005/8/layout/cycle2"/>
    <dgm:cxn modelId="{DD43CABE-101F-41EB-B1F4-C1741FAB9BB0}" type="presParOf" srcId="{655273EF-0BE7-4EB9-BE99-9D3954392077}" destId="{0A64E62A-3CEB-4065-B80D-06EA598EF093}" srcOrd="6" destOrd="0" presId="urn:microsoft.com/office/officeart/2005/8/layout/cycle2"/>
    <dgm:cxn modelId="{5DC16E0E-6604-4673-8AB2-8F4B36F25311}" type="presParOf" srcId="{655273EF-0BE7-4EB9-BE99-9D3954392077}" destId="{96F0B0A1-578A-4D56-8797-7ECA330B25DF}" srcOrd="7" destOrd="0" presId="urn:microsoft.com/office/officeart/2005/8/layout/cycle2"/>
    <dgm:cxn modelId="{6CE2B646-B85E-46BB-92A5-550758C91DE2}" type="presParOf" srcId="{96F0B0A1-578A-4D56-8797-7ECA330B25DF}" destId="{9B109A84-14D3-4E8F-B567-FF48D66DAE5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37956-A4FD-41C2-9052-2FE861D5D44D}">
      <dsp:nvSpPr>
        <dsp:cNvPr id="0" name=""/>
        <dsp:cNvSpPr/>
      </dsp:nvSpPr>
      <dsp:spPr>
        <a:xfrm>
          <a:off x="535972" y="638000"/>
          <a:ext cx="2044809" cy="817923"/>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tr-TR" sz="1400" kern="1200" dirty="0" smtClean="0"/>
            <a:t>Ana İşlem Birimi</a:t>
          </a:r>
          <a:endParaRPr lang="tr-TR" sz="1400" kern="1200" dirty="0"/>
        </a:p>
      </dsp:txBody>
      <dsp:txXfrm>
        <a:off x="944934" y="638000"/>
        <a:ext cx="1226886" cy="817923"/>
      </dsp:txXfrm>
    </dsp:sp>
    <dsp:sp modelId="{CDE2715A-CD71-45E8-9B82-0B1F54BBBB5D}">
      <dsp:nvSpPr>
        <dsp:cNvPr id="0" name=""/>
        <dsp:cNvSpPr/>
      </dsp:nvSpPr>
      <dsp:spPr>
        <a:xfrm>
          <a:off x="2238992" y="631644"/>
          <a:ext cx="2044809" cy="817923"/>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tr-TR" sz="1300" kern="1200" dirty="0" smtClean="0"/>
            <a:t>Minibilgisayarlar &amp; İş istasyonları</a:t>
          </a:r>
          <a:endParaRPr lang="tr-TR" sz="1300" kern="1200" dirty="0"/>
        </a:p>
      </dsp:txBody>
      <dsp:txXfrm>
        <a:off x="2647954" y="631644"/>
        <a:ext cx="1226886" cy="817923"/>
      </dsp:txXfrm>
    </dsp:sp>
    <dsp:sp modelId="{83BA8358-A97D-49DD-85EE-825025328954}">
      <dsp:nvSpPr>
        <dsp:cNvPr id="0" name=""/>
        <dsp:cNvSpPr/>
      </dsp:nvSpPr>
      <dsp:spPr>
        <a:xfrm>
          <a:off x="3919621" y="638000"/>
          <a:ext cx="2044809" cy="817923"/>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tr-TR" sz="1300" kern="1200" dirty="0" smtClean="0"/>
            <a:t>Düşük maliyetli server kümeler &amp; PC’ler</a:t>
          </a:r>
          <a:endParaRPr lang="tr-TR" sz="1300" kern="1200" dirty="0"/>
        </a:p>
      </dsp:txBody>
      <dsp:txXfrm>
        <a:off x="4328583" y="638000"/>
        <a:ext cx="1226886" cy="817923"/>
      </dsp:txXfrm>
    </dsp:sp>
    <dsp:sp modelId="{FD901B45-7519-4A01-89E6-090CEAF5E62C}">
      <dsp:nvSpPr>
        <dsp:cNvPr id="0" name=""/>
        <dsp:cNvSpPr/>
      </dsp:nvSpPr>
      <dsp:spPr>
        <a:xfrm>
          <a:off x="7308751" y="641778"/>
          <a:ext cx="2044809" cy="817923"/>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tr-TR" sz="1300" kern="1200" dirty="0" smtClean="0"/>
            <a:t>Google </a:t>
          </a:r>
          <a:r>
            <a:rPr lang="tr-TR" sz="1300" kern="1200" dirty="0" err="1" smtClean="0"/>
            <a:t>TPU&amp;Dalga</a:t>
          </a:r>
          <a:r>
            <a:rPr lang="tr-TR" sz="1300" kern="1200" dirty="0" smtClean="0"/>
            <a:t> sayıcı veri işleme birimleri</a:t>
          </a:r>
          <a:endParaRPr lang="tr-TR" sz="1300" kern="1200" dirty="0"/>
        </a:p>
      </dsp:txBody>
      <dsp:txXfrm>
        <a:off x="7717713" y="641778"/>
        <a:ext cx="1226886" cy="817923"/>
      </dsp:txXfrm>
    </dsp:sp>
    <dsp:sp modelId="{B156F610-6078-41F3-A338-E4B581A68E31}">
      <dsp:nvSpPr>
        <dsp:cNvPr id="0" name=""/>
        <dsp:cNvSpPr/>
      </dsp:nvSpPr>
      <dsp:spPr>
        <a:xfrm>
          <a:off x="5614339" y="638000"/>
          <a:ext cx="2044809" cy="817923"/>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tr-TR" sz="1300" kern="1200" smtClean="0"/>
            <a:t>GPU&amp;FPGA </a:t>
          </a:r>
          <a:r>
            <a:rPr lang="tr-TR" sz="1300" i="0" kern="1200" smtClean="0"/>
            <a:t>tabanlı hızlanma</a:t>
          </a:r>
          <a:endParaRPr lang="tr-TR" sz="1300" i="0" kern="1200" dirty="0"/>
        </a:p>
      </dsp:txBody>
      <dsp:txXfrm>
        <a:off x="6023301" y="638000"/>
        <a:ext cx="1226886" cy="817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380EC-8A38-4460-800D-8E2A8114A883}">
      <dsp:nvSpPr>
        <dsp:cNvPr id="0" name=""/>
        <dsp:cNvSpPr/>
      </dsp:nvSpPr>
      <dsp:spPr>
        <a:xfrm>
          <a:off x="2726315" y="2211"/>
          <a:ext cx="1653311" cy="1653311"/>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err="1" smtClean="0">
              <a:solidFill>
                <a:schemeClr val="tx1">
                  <a:lumMod val="75000"/>
                  <a:lumOff val="25000"/>
                </a:schemeClr>
              </a:solidFill>
            </a:rPr>
            <a:t>Nanoteknoloji</a:t>
          </a:r>
          <a:endParaRPr lang="tr-TR" sz="1500" kern="1200" dirty="0">
            <a:solidFill>
              <a:schemeClr val="tx1">
                <a:lumMod val="75000"/>
                <a:lumOff val="25000"/>
              </a:schemeClr>
            </a:solidFill>
          </a:endParaRPr>
        </a:p>
      </dsp:txBody>
      <dsp:txXfrm>
        <a:off x="2968437" y="244333"/>
        <a:ext cx="1169067" cy="1169067"/>
      </dsp:txXfrm>
    </dsp:sp>
    <dsp:sp modelId="{B33027BB-DA64-4F09-94B5-F305E2AE927E}">
      <dsp:nvSpPr>
        <dsp:cNvPr id="0" name=""/>
        <dsp:cNvSpPr/>
      </dsp:nvSpPr>
      <dsp:spPr>
        <a:xfrm rot="2700000">
          <a:off x="4202062" y="1418441"/>
          <a:ext cx="438957" cy="557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a:off x="4221347" y="1483481"/>
        <a:ext cx="307270" cy="334796"/>
      </dsp:txXfrm>
    </dsp:sp>
    <dsp:sp modelId="{D99A6F78-4C75-4F41-AC2F-CE0A3C37458D}">
      <dsp:nvSpPr>
        <dsp:cNvPr id="0" name=""/>
        <dsp:cNvSpPr/>
      </dsp:nvSpPr>
      <dsp:spPr>
        <a:xfrm>
          <a:off x="4481024" y="1756920"/>
          <a:ext cx="1653311" cy="1653311"/>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err="1" smtClean="0">
              <a:solidFill>
                <a:schemeClr val="tx1">
                  <a:lumMod val="75000"/>
                  <a:lumOff val="25000"/>
                </a:schemeClr>
              </a:solidFill>
            </a:rPr>
            <a:t>Biyoteknoloji</a:t>
          </a:r>
          <a:endParaRPr lang="tr-TR" sz="1500" kern="1200" dirty="0">
            <a:solidFill>
              <a:schemeClr val="tx1">
                <a:lumMod val="75000"/>
                <a:lumOff val="25000"/>
              </a:schemeClr>
            </a:solidFill>
          </a:endParaRPr>
        </a:p>
      </dsp:txBody>
      <dsp:txXfrm>
        <a:off x="4723146" y="1999042"/>
        <a:ext cx="1169067" cy="1169067"/>
      </dsp:txXfrm>
    </dsp:sp>
    <dsp:sp modelId="{B87D2934-EF6E-4CCE-B54B-96A8CA679B99}">
      <dsp:nvSpPr>
        <dsp:cNvPr id="0" name=""/>
        <dsp:cNvSpPr/>
      </dsp:nvSpPr>
      <dsp:spPr>
        <a:xfrm rot="8100000">
          <a:off x="4219631" y="3173150"/>
          <a:ext cx="438957" cy="557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rot="10800000">
        <a:off x="4332033" y="3238190"/>
        <a:ext cx="307270" cy="334796"/>
      </dsp:txXfrm>
    </dsp:sp>
    <dsp:sp modelId="{3D281B94-AC44-47B0-8518-1806AC084FB3}">
      <dsp:nvSpPr>
        <dsp:cNvPr id="0" name=""/>
        <dsp:cNvSpPr/>
      </dsp:nvSpPr>
      <dsp:spPr>
        <a:xfrm>
          <a:off x="2726315" y="3511629"/>
          <a:ext cx="1653311" cy="1653311"/>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solidFill>
                <a:schemeClr val="tx1">
                  <a:lumMod val="75000"/>
                  <a:lumOff val="25000"/>
                </a:schemeClr>
              </a:solidFill>
            </a:rPr>
            <a:t>Bilgi Teknolojileri</a:t>
          </a:r>
          <a:endParaRPr lang="tr-TR" sz="1500" kern="1200" dirty="0">
            <a:solidFill>
              <a:schemeClr val="tx1">
                <a:lumMod val="75000"/>
                <a:lumOff val="25000"/>
              </a:schemeClr>
            </a:solidFill>
          </a:endParaRPr>
        </a:p>
      </dsp:txBody>
      <dsp:txXfrm>
        <a:off x="2968437" y="3753751"/>
        <a:ext cx="1169067" cy="1169067"/>
      </dsp:txXfrm>
    </dsp:sp>
    <dsp:sp modelId="{0808F66F-FB80-433D-96D0-F70DBE47E6A2}">
      <dsp:nvSpPr>
        <dsp:cNvPr id="0" name=""/>
        <dsp:cNvSpPr/>
      </dsp:nvSpPr>
      <dsp:spPr>
        <a:xfrm rot="13500000">
          <a:off x="2464922" y="3190719"/>
          <a:ext cx="438957" cy="557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rot="10800000">
        <a:off x="2577324" y="3348875"/>
        <a:ext cx="307270" cy="334796"/>
      </dsp:txXfrm>
    </dsp:sp>
    <dsp:sp modelId="{0A64E62A-3CEB-4065-B80D-06EA598EF093}">
      <dsp:nvSpPr>
        <dsp:cNvPr id="0" name=""/>
        <dsp:cNvSpPr/>
      </dsp:nvSpPr>
      <dsp:spPr>
        <a:xfrm>
          <a:off x="971606" y="1756920"/>
          <a:ext cx="1653311" cy="1653311"/>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solidFill>
                <a:schemeClr val="tx1">
                  <a:lumMod val="75000"/>
                  <a:lumOff val="25000"/>
                </a:schemeClr>
              </a:solidFill>
            </a:rPr>
            <a:t>Bilişsel Teknolojiler</a:t>
          </a:r>
          <a:endParaRPr lang="tr-TR" sz="1500" kern="1200" dirty="0">
            <a:solidFill>
              <a:schemeClr val="tx1">
                <a:lumMod val="75000"/>
                <a:lumOff val="25000"/>
              </a:schemeClr>
            </a:solidFill>
          </a:endParaRPr>
        </a:p>
      </dsp:txBody>
      <dsp:txXfrm>
        <a:off x="1213728" y="1999042"/>
        <a:ext cx="1169067" cy="1169067"/>
      </dsp:txXfrm>
    </dsp:sp>
    <dsp:sp modelId="{96F0B0A1-578A-4D56-8797-7ECA330B25DF}">
      <dsp:nvSpPr>
        <dsp:cNvPr id="0" name=""/>
        <dsp:cNvSpPr/>
      </dsp:nvSpPr>
      <dsp:spPr>
        <a:xfrm rot="18900000">
          <a:off x="2447353" y="1436010"/>
          <a:ext cx="438957" cy="557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a:off x="2466638" y="1594166"/>
        <a:ext cx="307270" cy="3347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7734" cy="34162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30891" y="0"/>
            <a:ext cx="4307734" cy="341622"/>
          </a:xfrm>
          <a:prstGeom prst="rect">
            <a:avLst/>
          </a:prstGeom>
        </p:spPr>
        <p:txBody>
          <a:bodyPr vert="horz" lIns="91440" tIns="45720" rIns="91440" bIns="45720" rtlCol="0"/>
          <a:lstStyle>
            <a:lvl1pPr algn="r">
              <a:defRPr sz="1200"/>
            </a:lvl1pPr>
          </a:lstStyle>
          <a:p>
            <a:fld id="{025C2888-0E1E-4C01-9C5F-DFFFED92230C}" type="datetimeFigureOut">
              <a:rPr lang="tr-TR" smtClean="0"/>
              <a:t>5.10.2018</a:t>
            </a:fld>
            <a:endParaRPr lang="tr-TR"/>
          </a:p>
        </p:txBody>
      </p:sp>
      <p:sp>
        <p:nvSpPr>
          <p:cNvPr id="4" name="Altbilgi Yer Tutucusu 3"/>
          <p:cNvSpPr>
            <a:spLocks noGrp="1"/>
          </p:cNvSpPr>
          <p:nvPr>
            <p:ph type="ftr" sz="quarter" idx="2"/>
          </p:nvPr>
        </p:nvSpPr>
        <p:spPr>
          <a:xfrm>
            <a:off x="0" y="6467167"/>
            <a:ext cx="4307734" cy="341621"/>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30891" y="6467167"/>
            <a:ext cx="4307734" cy="341621"/>
          </a:xfrm>
          <a:prstGeom prst="rect">
            <a:avLst/>
          </a:prstGeom>
        </p:spPr>
        <p:txBody>
          <a:bodyPr vert="horz" lIns="91440" tIns="45720" rIns="91440" bIns="45720" rtlCol="0" anchor="b"/>
          <a:lstStyle>
            <a:lvl1pPr algn="r">
              <a:defRPr sz="1200"/>
            </a:lvl1pPr>
          </a:lstStyle>
          <a:p>
            <a:fld id="{5ACEB0F4-70E3-4F06-842E-21698AF72CF2}" type="slidenum">
              <a:rPr lang="tr-TR" smtClean="0"/>
              <a:t>‹#›</a:t>
            </a:fld>
            <a:endParaRPr lang="tr-TR"/>
          </a:p>
        </p:txBody>
      </p:sp>
    </p:spTree>
    <p:extLst>
      <p:ext uri="{BB962C8B-B14F-4D97-AF65-F5344CB8AC3E}">
        <p14:creationId xmlns:p14="http://schemas.microsoft.com/office/powerpoint/2010/main" val="1552274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7734" cy="34162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630891" y="0"/>
            <a:ext cx="4307734" cy="341622"/>
          </a:xfrm>
          <a:prstGeom prst="rect">
            <a:avLst/>
          </a:prstGeom>
        </p:spPr>
        <p:txBody>
          <a:bodyPr vert="horz" lIns="91440" tIns="45720" rIns="91440" bIns="45720" rtlCol="0"/>
          <a:lstStyle>
            <a:lvl1pPr algn="r">
              <a:defRPr sz="1200"/>
            </a:lvl1pPr>
          </a:lstStyle>
          <a:p>
            <a:fld id="{96F6320D-A4A3-44CC-912F-481407546D2F}" type="datetimeFigureOut">
              <a:rPr lang="tr-TR" smtClean="0"/>
              <a:t>5.10.2018</a:t>
            </a:fld>
            <a:endParaRPr lang="tr-TR"/>
          </a:p>
        </p:txBody>
      </p:sp>
      <p:sp>
        <p:nvSpPr>
          <p:cNvPr id="4" name="Slayt Görüntüsü Yer Tutucusu 3"/>
          <p:cNvSpPr>
            <a:spLocks noGrp="1" noRot="1" noChangeAspect="1"/>
          </p:cNvSpPr>
          <p:nvPr>
            <p:ph type="sldImg" idx="2"/>
          </p:nvPr>
        </p:nvSpPr>
        <p:spPr>
          <a:xfrm>
            <a:off x="2927350" y="850900"/>
            <a:ext cx="4086225" cy="22987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94093" y="3276729"/>
            <a:ext cx="7952740" cy="2680961"/>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467167"/>
            <a:ext cx="4307734" cy="341621"/>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630891" y="6467167"/>
            <a:ext cx="4307734" cy="341621"/>
          </a:xfrm>
          <a:prstGeom prst="rect">
            <a:avLst/>
          </a:prstGeom>
        </p:spPr>
        <p:txBody>
          <a:bodyPr vert="horz" lIns="91440" tIns="45720" rIns="91440" bIns="45720" rtlCol="0" anchor="b"/>
          <a:lstStyle>
            <a:lvl1pPr algn="r">
              <a:defRPr sz="1200"/>
            </a:lvl1pPr>
          </a:lstStyle>
          <a:p>
            <a:fld id="{5016BEA9-3223-4651-A03E-1B836B8D704D}" type="slidenum">
              <a:rPr lang="tr-TR" smtClean="0"/>
              <a:t>‹#›</a:t>
            </a:fld>
            <a:endParaRPr lang="tr-TR"/>
          </a:p>
        </p:txBody>
      </p:sp>
    </p:spTree>
    <p:extLst>
      <p:ext uri="{BB962C8B-B14F-4D97-AF65-F5344CB8AC3E}">
        <p14:creationId xmlns:p14="http://schemas.microsoft.com/office/powerpoint/2010/main" val="92988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2018 Dünya Ekonomik</a:t>
            </a:r>
            <a:r>
              <a:rPr lang="tr-TR" baseline="0" dirty="0" smtClean="0"/>
              <a:t> Forumu, Küresel risk raporu</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4</a:t>
            </a:fld>
            <a:endParaRPr lang="tr-TR"/>
          </a:p>
        </p:txBody>
      </p:sp>
    </p:spTree>
    <p:extLst>
      <p:ext uri="{BB962C8B-B14F-4D97-AF65-F5344CB8AC3E}">
        <p14:creationId xmlns:p14="http://schemas.microsoft.com/office/powerpoint/2010/main" val="2547831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World</a:t>
            </a:r>
            <a:r>
              <a:rPr lang="tr-TR" baseline="0" dirty="0" smtClean="0"/>
              <a:t> </a:t>
            </a:r>
            <a:r>
              <a:rPr lang="tr-TR" baseline="0" dirty="0" err="1" smtClean="0"/>
              <a:t>economic</a:t>
            </a:r>
            <a:r>
              <a:rPr lang="tr-TR" baseline="0" dirty="0" smtClean="0"/>
              <a:t> rapor 2018</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28</a:t>
            </a:fld>
            <a:endParaRPr lang="tr-TR"/>
          </a:p>
        </p:txBody>
      </p:sp>
    </p:spTree>
    <p:extLst>
      <p:ext uri="{BB962C8B-B14F-4D97-AF65-F5344CB8AC3E}">
        <p14:creationId xmlns:p14="http://schemas.microsoft.com/office/powerpoint/2010/main" val="2515765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30</a:t>
            </a:fld>
            <a:endParaRPr lang="tr-TR"/>
          </a:p>
        </p:txBody>
      </p:sp>
    </p:spTree>
    <p:extLst>
      <p:ext uri="{BB962C8B-B14F-4D97-AF65-F5344CB8AC3E}">
        <p14:creationId xmlns:p14="http://schemas.microsoft.com/office/powerpoint/2010/main" val="322157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B1AFD3A-E6B2-4544-9F6A-8629E14B678C}" type="slidenum">
              <a:rPr lang="tr-TR" smtClean="0"/>
              <a:t>35</a:t>
            </a:fld>
            <a:endParaRPr lang="tr-TR"/>
          </a:p>
        </p:txBody>
      </p:sp>
    </p:spTree>
    <p:extLst>
      <p:ext uri="{BB962C8B-B14F-4D97-AF65-F5344CB8AC3E}">
        <p14:creationId xmlns:p14="http://schemas.microsoft.com/office/powerpoint/2010/main" val="1609135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World </a:t>
            </a:r>
            <a:r>
              <a:rPr lang="tr-TR" dirty="0" err="1" smtClean="0"/>
              <a:t>economic</a:t>
            </a:r>
            <a:r>
              <a:rPr lang="tr-TR" dirty="0" smtClean="0"/>
              <a:t> forum 2018</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5</a:t>
            </a:fld>
            <a:endParaRPr lang="tr-TR"/>
          </a:p>
        </p:txBody>
      </p:sp>
    </p:spTree>
    <p:extLst>
      <p:ext uri="{BB962C8B-B14F-4D97-AF65-F5344CB8AC3E}">
        <p14:creationId xmlns:p14="http://schemas.microsoft.com/office/powerpoint/2010/main" val="312213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Özellikle sosyal sorumluluk, tutuculuk</a:t>
            </a:r>
            <a:r>
              <a:rPr lang="tr-TR" baseline="0" dirty="0" smtClean="0"/>
              <a:t> ve ihtiyatlılık kavramlarından uzaklaşma.</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6</a:t>
            </a:fld>
            <a:endParaRPr lang="tr-TR"/>
          </a:p>
        </p:txBody>
      </p:sp>
    </p:spTree>
    <p:extLst>
      <p:ext uri="{BB962C8B-B14F-4D97-AF65-F5344CB8AC3E}">
        <p14:creationId xmlns:p14="http://schemas.microsoft.com/office/powerpoint/2010/main" val="363367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123 farklı ülkede 7200 yanıtlı </a:t>
            </a:r>
            <a:r>
              <a:rPr lang="tr-TR" dirty="0" err="1" smtClean="0"/>
              <a:t>Pwc’s</a:t>
            </a:r>
            <a:r>
              <a:rPr lang="tr-TR" dirty="0" smtClean="0"/>
              <a:t> Global </a:t>
            </a:r>
            <a:r>
              <a:rPr lang="tr-TR" dirty="0" err="1" smtClean="0"/>
              <a:t>economic</a:t>
            </a:r>
            <a:r>
              <a:rPr lang="tr-TR" dirty="0" smtClean="0"/>
              <a:t> </a:t>
            </a:r>
            <a:r>
              <a:rPr lang="tr-TR" dirty="0" err="1" smtClean="0"/>
              <a:t>crime</a:t>
            </a:r>
            <a:r>
              <a:rPr lang="tr-TR" dirty="0" smtClean="0"/>
              <a:t> </a:t>
            </a:r>
            <a:r>
              <a:rPr lang="tr-TR" dirty="0" err="1" smtClean="0"/>
              <a:t>and</a:t>
            </a:r>
            <a:r>
              <a:rPr lang="tr-TR" dirty="0" smtClean="0"/>
              <a:t> </a:t>
            </a:r>
            <a:r>
              <a:rPr lang="tr-TR" dirty="0" err="1" smtClean="0"/>
              <a:t>fraud</a:t>
            </a:r>
            <a:r>
              <a:rPr lang="tr-TR" dirty="0" smtClean="0"/>
              <a:t> </a:t>
            </a:r>
            <a:r>
              <a:rPr lang="tr-TR" dirty="0" err="1" smtClean="0"/>
              <a:t>survey</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10</a:t>
            </a:fld>
            <a:endParaRPr lang="tr-TR"/>
          </a:p>
        </p:txBody>
      </p:sp>
    </p:spTree>
    <p:extLst>
      <p:ext uri="{BB962C8B-B14F-4D97-AF65-F5344CB8AC3E}">
        <p14:creationId xmlns:p14="http://schemas.microsoft.com/office/powerpoint/2010/main" val="168061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1920-1992 Isaac Asimov</a:t>
            </a:r>
            <a:endParaRPr lang="tr-TR" dirty="0"/>
          </a:p>
        </p:txBody>
      </p:sp>
      <p:sp>
        <p:nvSpPr>
          <p:cNvPr id="4" name="Slayt Numarası Yer Tutucusu 3"/>
          <p:cNvSpPr>
            <a:spLocks noGrp="1"/>
          </p:cNvSpPr>
          <p:nvPr>
            <p:ph type="sldNum" sz="quarter" idx="10"/>
          </p:nvPr>
        </p:nvSpPr>
        <p:spPr/>
        <p:txBody>
          <a:bodyPr/>
          <a:lstStyle/>
          <a:p>
            <a:fld id="{FB1AFD3A-E6B2-4544-9F6A-8629E14B678C}" type="slidenum">
              <a:rPr lang="tr-TR" smtClean="0"/>
              <a:t>17</a:t>
            </a:fld>
            <a:endParaRPr lang="tr-TR"/>
          </a:p>
        </p:txBody>
      </p:sp>
    </p:spTree>
    <p:extLst>
      <p:ext uri="{BB962C8B-B14F-4D97-AF65-F5344CB8AC3E}">
        <p14:creationId xmlns:p14="http://schemas.microsoft.com/office/powerpoint/2010/main" val="21156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ACCA 2017 Raporu</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23</a:t>
            </a:fld>
            <a:endParaRPr lang="tr-TR"/>
          </a:p>
        </p:txBody>
      </p:sp>
    </p:spTree>
    <p:extLst>
      <p:ext uri="{BB962C8B-B14F-4D97-AF65-F5344CB8AC3E}">
        <p14:creationId xmlns:p14="http://schemas.microsoft.com/office/powerpoint/2010/main" val="103076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McKinsey</a:t>
            </a:r>
            <a:r>
              <a:rPr lang="tr-TR" dirty="0" smtClean="0"/>
              <a:t> 2018 raporu</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25</a:t>
            </a:fld>
            <a:endParaRPr lang="tr-TR"/>
          </a:p>
        </p:txBody>
      </p:sp>
    </p:spTree>
    <p:extLst>
      <p:ext uri="{BB962C8B-B14F-4D97-AF65-F5344CB8AC3E}">
        <p14:creationId xmlns:p14="http://schemas.microsoft.com/office/powerpoint/2010/main" val="16157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Frey</a:t>
            </a:r>
            <a:r>
              <a:rPr lang="tr-TR" dirty="0" smtClean="0"/>
              <a:t> ve </a:t>
            </a:r>
            <a:r>
              <a:rPr lang="tr-TR" dirty="0" err="1" smtClean="0"/>
              <a:t>Osborn</a:t>
            </a:r>
            <a:r>
              <a:rPr lang="tr-TR" dirty="0" smtClean="0"/>
              <a:t>, 2013,</a:t>
            </a:r>
            <a:r>
              <a:rPr lang="tr-TR" baseline="0" dirty="0" smtClean="0"/>
              <a:t> 702 işin % 47’si risk altında</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26</a:t>
            </a:fld>
            <a:endParaRPr lang="tr-TR"/>
          </a:p>
        </p:txBody>
      </p:sp>
    </p:spTree>
    <p:extLst>
      <p:ext uri="{BB962C8B-B14F-4D97-AF65-F5344CB8AC3E}">
        <p14:creationId xmlns:p14="http://schemas.microsoft.com/office/powerpoint/2010/main" val="423005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Fransa Çalışma Raporu</a:t>
            </a:r>
            <a:endParaRPr lang="tr-TR" dirty="0"/>
          </a:p>
        </p:txBody>
      </p:sp>
      <p:sp>
        <p:nvSpPr>
          <p:cNvPr id="4" name="Slayt Numarası Yer Tutucusu 3"/>
          <p:cNvSpPr>
            <a:spLocks noGrp="1"/>
          </p:cNvSpPr>
          <p:nvPr>
            <p:ph type="sldNum" sz="quarter" idx="10"/>
          </p:nvPr>
        </p:nvSpPr>
        <p:spPr/>
        <p:txBody>
          <a:bodyPr/>
          <a:lstStyle/>
          <a:p>
            <a:fld id="{5016BEA9-3223-4651-A03E-1B836B8D704D}" type="slidenum">
              <a:rPr lang="tr-TR" smtClean="0"/>
              <a:t>27</a:t>
            </a:fld>
            <a:endParaRPr lang="tr-TR"/>
          </a:p>
        </p:txBody>
      </p:sp>
    </p:spTree>
    <p:extLst>
      <p:ext uri="{BB962C8B-B14F-4D97-AF65-F5344CB8AC3E}">
        <p14:creationId xmlns:p14="http://schemas.microsoft.com/office/powerpoint/2010/main" val="1233826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7C8E0D8F-A6DB-41A3-AA87-15260A783B36}" type="datetimeFigureOut">
              <a:rPr lang="tr-TR" smtClean="0"/>
              <a:t>5.10.2018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427930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C8E0D8F-A6DB-41A3-AA87-15260A783B36}" type="datetimeFigureOut">
              <a:rPr lang="tr-TR" smtClean="0"/>
              <a:t>5.10.2018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106141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C8E0D8F-A6DB-41A3-AA87-15260A783B36}" type="datetimeFigureOut">
              <a:rPr lang="tr-TR" smtClean="0"/>
              <a:t>5.10.2018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272945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C8E0D8F-A6DB-41A3-AA87-15260A783B36}" type="datetimeFigureOut">
              <a:rPr lang="tr-TR" smtClean="0"/>
              <a:t>5.10.2018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202518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7C8E0D8F-A6DB-41A3-AA87-15260A783B36}" type="datetimeFigureOut">
              <a:rPr lang="tr-TR" smtClean="0"/>
              <a:t>5.10.2018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144251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C8E0D8F-A6DB-41A3-AA87-15260A783B36}" type="datetimeFigureOut">
              <a:rPr lang="tr-TR" smtClean="0"/>
              <a:t>5.10.2018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397405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C8E0D8F-A6DB-41A3-AA87-15260A783B36}" type="datetimeFigureOut">
              <a:rPr lang="tr-TR" smtClean="0"/>
              <a:t>5.10.2018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24327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C8E0D8F-A6DB-41A3-AA87-15260A783B36}" type="datetimeFigureOut">
              <a:rPr lang="tr-TR" smtClean="0"/>
              <a:t>5.10.2018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227688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C8E0D8F-A6DB-41A3-AA87-15260A783B36}" type="datetimeFigureOut">
              <a:rPr lang="tr-TR" smtClean="0"/>
              <a:t>5.10.2018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237628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C8E0D8F-A6DB-41A3-AA87-15260A783B36}" type="datetimeFigureOut">
              <a:rPr lang="tr-TR" smtClean="0"/>
              <a:t>5.10.2018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81522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C8E0D8F-A6DB-41A3-AA87-15260A783B36}" type="datetimeFigureOut">
              <a:rPr lang="tr-TR" smtClean="0"/>
              <a:t>5.10.2018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140864-4E51-4D34-83C0-E5096D41CD42}" type="slidenum">
              <a:rPr lang="tr-TR" smtClean="0"/>
              <a:t>‹#›</a:t>
            </a:fld>
            <a:endParaRPr lang="tr-TR"/>
          </a:p>
        </p:txBody>
      </p:sp>
    </p:spTree>
    <p:extLst>
      <p:ext uri="{BB962C8B-B14F-4D97-AF65-F5344CB8AC3E}">
        <p14:creationId xmlns:p14="http://schemas.microsoft.com/office/powerpoint/2010/main" val="9414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E0D8F-A6DB-41A3-AA87-15260A783B36}" type="datetimeFigureOut">
              <a:rPr lang="tr-TR" smtClean="0"/>
              <a:t>5.10.2018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40864-4E51-4D34-83C0-E5096D41CD42}" type="slidenum">
              <a:rPr lang="tr-TR" smtClean="0"/>
              <a:t>‹#›</a:t>
            </a:fld>
            <a:endParaRPr lang="tr-TR"/>
          </a:p>
        </p:txBody>
      </p:sp>
    </p:spTree>
    <p:extLst>
      <p:ext uri="{BB962C8B-B14F-4D97-AF65-F5344CB8AC3E}">
        <p14:creationId xmlns:p14="http://schemas.microsoft.com/office/powerpoint/2010/main" val="2997398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967163" y="3041399"/>
            <a:ext cx="8550442" cy="2387600"/>
          </a:xfrm>
        </p:spPr>
        <p:txBody>
          <a:bodyPr>
            <a:normAutofit fontScale="90000"/>
          </a:bodyPr>
          <a:lstStyle/>
          <a:p>
            <a:r>
              <a:rPr lang="tr-TR" dirty="0" smtClean="0"/>
              <a:t/>
            </a:r>
            <a:br>
              <a:rPr lang="tr-TR" dirty="0" smtClean="0"/>
            </a:br>
            <a:r>
              <a:rPr lang="tr-TR" dirty="0" smtClean="0"/>
              <a:t> </a:t>
            </a:r>
            <a:r>
              <a:rPr lang="tr-TR" sz="5300" dirty="0" smtClean="0">
                <a:solidFill>
                  <a:srgbClr val="C00000"/>
                </a:solidFill>
              </a:rPr>
              <a:t>3 Tehdit Alanı Üzerinden Bir Değerlendirme ve Muhasebe Mesleğinin Geleceği</a:t>
            </a:r>
            <a:r>
              <a:rPr lang="tr-TR" dirty="0" smtClean="0">
                <a:solidFill>
                  <a:srgbClr val="C00000"/>
                </a:solidFill>
              </a:rPr>
              <a:t/>
            </a:r>
            <a:br>
              <a:rPr lang="tr-TR" dirty="0" smtClean="0">
                <a:solidFill>
                  <a:srgbClr val="C00000"/>
                </a:solidFill>
              </a:rPr>
            </a:br>
            <a:r>
              <a:rPr lang="tr-TR" dirty="0" smtClean="0">
                <a:solidFill>
                  <a:srgbClr val="C00000"/>
                </a:solidFill>
              </a:rPr>
              <a:t/>
            </a:r>
            <a:br>
              <a:rPr lang="tr-TR" dirty="0" smtClean="0">
                <a:solidFill>
                  <a:srgbClr val="C00000"/>
                </a:solidFill>
              </a:rPr>
            </a:br>
            <a:r>
              <a:rPr lang="tr-TR" dirty="0">
                <a:solidFill>
                  <a:srgbClr val="C00000"/>
                </a:solidFill>
              </a:rPr>
              <a:t/>
            </a:r>
            <a:br>
              <a:rPr lang="tr-TR" dirty="0">
                <a:solidFill>
                  <a:srgbClr val="C00000"/>
                </a:solidFill>
              </a:rPr>
            </a:br>
            <a:r>
              <a:rPr lang="tr-TR" sz="3600" dirty="0" smtClean="0"/>
              <a:t>Melih Erdoğan</a:t>
            </a:r>
            <a:br>
              <a:rPr lang="tr-TR" sz="3600" dirty="0" smtClean="0"/>
            </a:br>
            <a:r>
              <a:rPr lang="tr-TR" sz="3600" dirty="0" smtClean="0"/>
              <a:t>Anadolu Üniversitesi</a:t>
            </a:r>
            <a:endParaRPr lang="tr-TR" sz="3600" dirty="0"/>
          </a:p>
        </p:txBody>
      </p:sp>
    </p:spTree>
    <p:extLst>
      <p:ext uri="{BB962C8B-B14F-4D97-AF65-F5344CB8AC3E}">
        <p14:creationId xmlns:p14="http://schemas.microsoft.com/office/powerpoint/2010/main" val="204566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338763" y="1058779"/>
            <a:ext cx="1882942" cy="22438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Hile ve Finansal suçlar</a:t>
            </a:r>
          </a:p>
          <a:p>
            <a:pPr algn="ctr"/>
            <a:endParaRPr lang="tr-TR" dirty="0" smtClean="0"/>
          </a:p>
          <a:p>
            <a:pPr algn="ctr"/>
            <a:endParaRPr lang="tr-TR" dirty="0"/>
          </a:p>
          <a:p>
            <a:pPr algn="ctr"/>
            <a:r>
              <a:rPr lang="tr-TR" sz="4400" dirty="0" smtClean="0"/>
              <a:t>%49</a:t>
            </a:r>
            <a:endParaRPr lang="tr-TR" sz="4400" dirty="0"/>
          </a:p>
        </p:txBody>
      </p:sp>
      <p:sp>
        <p:nvSpPr>
          <p:cNvPr id="3" name="Dikdörtgen 2"/>
          <p:cNvSpPr/>
          <p:nvPr/>
        </p:nvSpPr>
        <p:spPr>
          <a:xfrm>
            <a:off x="6485076" y="1058779"/>
            <a:ext cx="1882942" cy="22438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Hile ve Finansal suçlar için Risk Değerlemesi</a:t>
            </a:r>
          </a:p>
          <a:p>
            <a:pPr algn="ctr"/>
            <a:endParaRPr lang="tr-TR" dirty="0" smtClean="0"/>
          </a:p>
          <a:p>
            <a:pPr algn="ctr"/>
            <a:endParaRPr lang="tr-TR" dirty="0"/>
          </a:p>
          <a:p>
            <a:pPr algn="ctr"/>
            <a:r>
              <a:rPr lang="tr-TR" sz="4400" dirty="0" smtClean="0"/>
              <a:t>%54</a:t>
            </a:r>
            <a:endParaRPr lang="tr-TR" sz="4400" dirty="0"/>
          </a:p>
        </p:txBody>
      </p:sp>
      <p:sp>
        <p:nvSpPr>
          <p:cNvPr id="4" name="Dikdörtgen 3"/>
          <p:cNvSpPr/>
          <p:nvPr/>
        </p:nvSpPr>
        <p:spPr>
          <a:xfrm>
            <a:off x="3338763" y="3994484"/>
            <a:ext cx="5029255" cy="18588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panose="020B0604020202020204" pitchFamily="34" charset="0"/>
              <a:buChar char="•"/>
            </a:pPr>
            <a:r>
              <a:rPr lang="tr-TR" sz="2800" dirty="0" smtClean="0"/>
              <a:t>Varlıkların Kötüye Kullanımı</a:t>
            </a:r>
          </a:p>
          <a:p>
            <a:pPr marL="457200" indent="-457200" algn="ctr">
              <a:buFont typeface="Arial" panose="020B0604020202020204" pitchFamily="34" charset="0"/>
              <a:buChar char="•"/>
            </a:pPr>
            <a:r>
              <a:rPr lang="tr-TR" sz="2800" dirty="0" smtClean="0"/>
              <a:t>Tüketici Hileleri</a:t>
            </a:r>
          </a:p>
          <a:p>
            <a:pPr marL="457200" indent="-457200" algn="ctr">
              <a:buFont typeface="Arial" panose="020B0604020202020204" pitchFamily="34" charset="0"/>
              <a:buChar char="•"/>
            </a:pPr>
            <a:r>
              <a:rPr lang="tr-TR" sz="2800" dirty="0" err="1" smtClean="0"/>
              <a:t>Sibersuçlar</a:t>
            </a:r>
            <a:endParaRPr lang="tr-TR" sz="2800" dirty="0"/>
          </a:p>
        </p:txBody>
      </p:sp>
    </p:spTree>
    <p:extLst>
      <p:ext uri="{BB962C8B-B14F-4D97-AF65-F5344CB8AC3E}">
        <p14:creationId xmlns:p14="http://schemas.microsoft.com/office/powerpoint/2010/main" val="276969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688798" y="3249404"/>
            <a:ext cx="8118389" cy="1062681"/>
            <a:chOff x="2101442" y="2834503"/>
            <a:chExt cx="8118389" cy="1062681"/>
          </a:xfrm>
        </p:grpSpPr>
        <p:sp>
          <p:nvSpPr>
            <p:cNvPr id="3" name="Dikdörtgen 2"/>
            <p:cNvSpPr/>
            <p:nvPr/>
          </p:nvSpPr>
          <p:spPr>
            <a:xfrm>
              <a:off x="2101442" y="2834503"/>
              <a:ext cx="8118389" cy="10626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p:cNvSpPr txBox="1"/>
            <p:nvPr/>
          </p:nvSpPr>
          <p:spPr>
            <a:xfrm>
              <a:off x="3529195" y="2878507"/>
              <a:ext cx="1588384" cy="307777"/>
            </a:xfrm>
            <a:prstGeom prst="rect">
              <a:avLst/>
            </a:prstGeom>
            <a:noFill/>
          </p:spPr>
          <p:txBody>
            <a:bodyPr wrap="none" rtlCol="0">
              <a:spAutoFit/>
            </a:bodyPr>
            <a:lstStyle/>
            <a:p>
              <a:r>
                <a:rPr lang="tr-TR" sz="1400" dirty="0" smtClean="0">
                  <a:solidFill>
                    <a:schemeClr val="bg1"/>
                  </a:solidFill>
                </a:rPr>
                <a:t>MUHASEBE SÜRECİ</a:t>
              </a:r>
              <a:endParaRPr lang="tr-TR" sz="1400" dirty="0">
                <a:solidFill>
                  <a:schemeClr val="bg1"/>
                </a:solidFill>
              </a:endParaRPr>
            </a:p>
          </p:txBody>
        </p:sp>
      </p:grpSp>
      <p:sp>
        <p:nvSpPr>
          <p:cNvPr id="42" name="Dikdörtgen 41"/>
          <p:cNvSpPr/>
          <p:nvPr/>
        </p:nvSpPr>
        <p:spPr>
          <a:xfrm>
            <a:off x="1529767" y="2910422"/>
            <a:ext cx="8436450" cy="1779373"/>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tr-TR" sz="1400" dirty="0" smtClean="0">
                <a:solidFill>
                  <a:schemeClr val="bg1"/>
                </a:solidFill>
              </a:rPr>
              <a:t>İŞLETME VE ORTAMI                                                       </a:t>
            </a:r>
            <a:r>
              <a:rPr lang="tr-TR" sz="1400" dirty="0" smtClean="0">
                <a:solidFill>
                  <a:srgbClr val="C00000"/>
                </a:solidFill>
              </a:rPr>
              <a:t>1. TEHDİT ALANI</a:t>
            </a:r>
            <a:endParaRPr lang="tr-TR" sz="1400" dirty="0">
              <a:solidFill>
                <a:srgbClr val="C00000"/>
              </a:solidFill>
            </a:endParaRPr>
          </a:p>
        </p:txBody>
      </p:sp>
      <p:sp>
        <p:nvSpPr>
          <p:cNvPr id="16" name="Sağ Ok 15"/>
          <p:cNvSpPr/>
          <p:nvPr/>
        </p:nvSpPr>
        <p:spPr>
          <a:xfrm rot="3235080">
            <a:off x="681750" y="1881017"/>
            <a:ext cx="1831485" cy="6459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ENDÜSTRİYEL -TİCARİ KARAKTERİSTİKLER</a:t>
            </a:r>
            <a:endParaRPr lang="tr-TR" sz="1200" dirty="0"/>
          </a:p>
        </p:txBody>
      </p:sp>
      <p:sp>
        <p:nvSpPr>
          <p:cNvPr id="22" name="Sağ Ok 21"/>
          <p:cNvSpPr/>
          <p:nvPr/>
        </p:nvSpPr>
        <p:spPr>
          <a:xfrm rot="6840633" flipV="1">
            <a:off x="2590777" y="1873466"/>
            <a:ext cx="1628665" cy="58819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ÜLKE KOŞULLARI</a:t>
            </a:r>
            <a:endParaRPr lang="tr-TR" sz="1200" dirty="0"/>
          </a:p>
        </p:txBody>
      </p:sp>
      <p:sp>
        <p:nvSpPr>
          <p:cNvPr id="23" name="Sağ Ok 22"/>
          <p:cNvSpPr/>
          <p:nvPr/>
        </p:nvSpPr>
        <p:spPr>
          <a:xfrm rot="17610842">
            <a:off x="2349116" y="5258386"/>
            <a:ext cx="1776574" cy="527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KÜRESEL KOŞULLAR</a:t>
            </a:r>
            <a:endParaRPr lang="tr-TR" sz="1200" dirty="0"/>
          </a:p>
        </p:txBody>
      </p:sp>
      <p:grpSp>
        <p:nvGrpSpPr>
          <p:cNvPr id="13" name="Grup 12"/>
          <p:cNvGrpSpPr/>
          <p:nvPr/>
        </p:nvGrpSpPr>
        <p:grpSpPr>
          <a:xfrm>
            <a:off x="1875918" y="3662462"/>
            <a:ext cx="7744148" cy="624335"/>
            <a:chOff x="2670915" y="3100857"/>
            <a:chExt cx="7744148" cy="624335"/>
          </a:xfrm>
        </p:grpSpPr>
        <p:grpSp>
          <p:nvGrpSpPr>
            <p:cNvPr id="14" name="Grup 13"/>
            <p:cNvGrpSpPr/>
            <p:nvPr/>
          </p:nvGrpSpPr>
          <p:grpSpPr>
            <a:xfrm>
              <a:off x="2670915" y="3100857"/>
              <a:ext cx="7744148" cy="301204"/>
              <a:chOff x="2238051" y="2530227"/>
              <a:chExt cx="7744148" cy="324184"/>
            </a:xfrm>
          </p:grpSpPr>
          <p:sp>
            <p:nvSpPr>
              <p:cNvPr id="17" name="Akış Çizelgesi: Bağlayıcı 16"/>
              <p:cNvSpPr/>
              <p:nvPr/>
            </p:nvSpPr>
            <p:spPr>
              <a:xfrm>
                <a:off x="2238051"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Akış Çizelgesi: Bağlayıcı 17"/>
              <p:cNvSpPr/>
              <p:nvPr/>
            </p:nvSpPr>
            <p:spPr>
              <a:xfrm>
                <a:off x="2614154" y="261171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Akış Çizelgesi: Bağlayıcı 18"/>
              <p:cNvSpPr/>
              <p:nvPr/>
            </p:nvSpPr>
            <p:spPr>
              <a:xfrm>
                <a:off x="2854466" y="2574839"/>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kış Çizelgesi: Bağlayıcı 19"/>
              <p:cNvSpPr/>
              <p:nvPr/>
            </p:nvSpPr>
            <p:spPr>
              <a:xfrm>
                <a:off x="3075731" y="2664074"/>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Akış Çizelgesi: Bağlayıcı 20"/>
              <p:cNvSpPr/>
              <p:nvPr/>
            </p:nvSpPr>
            <p:spPr>
              <a:xfrm>
                <a:off x="3314178" y="2627016"/>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Akış Çizelgesi: Bağlayıcı 23"/>
              <p:cNvSpPr/>
              <p:nvPr/>
            </p:nvSpPr>
            <p:spPr>
              <a:xfrm>
                <a:off x="3599536" y="256402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Akış Çizelgesi: Bağlayıcı 24"/>
              <p:cNvSpPr/>
              <p:nvPr/>
            </p:nvSpPr>
            <p:spPr>
              <a:xfrm>
                <a:off x="3825372" y="260087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Akış Çizelgesi: Bağlayıcı 25"/>
              <p:cNvSpPr/>
              <p:nvPr/>
            </p:nvSpPr>
            <p:spPr>
              <a:xfrm>
                <a:off x="4038383" y="2627016"/>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Akış Çizelgesi: Bağlayıcı 26"/>
              <p:cNvSpPr/>
              <p:nvPr/>
            </p:nvSpPr>
            <p:spPr>
              <a:xfrm>
                <a:off x="4254383" y="260118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Akış Çizelgesi: Bağlayıcı 27"/>
              <p:cNvSpPr/>
              <p:nvPr/>
            </p:nvSpPr>
            <p:spPr>
              <a:xfrm>
                <a:off x="4513525" y="2622803"/>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Akış Çizelgesi: Bağlayıcı 28"/>
              <p:cNvSpPr/>
              <p:nvPr/>
            </p:nvSpPr>
            <p:spPr>
              <a:xfrm>
                <a:off x="4737486" y="257484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kış Çizelgesi: Bağlayıcı 29"/>
              <p:cNvSpPr/>
              <p:nvPr/>
            </p:nvSpPr>
            <p:spPr>
              <a:xfrm>
                <a:off x="4968651" y="261505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Akış Çizelgesi: Bağlayıcı 30"/>
              <p:cNvSpPr/>
              <p:nvPr/>
            </p:nvSpPr>
            <p:spPr>
              <a:xfrm>
                <a:off x="5212049" y="267594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Akış Çizelgesi: Bağlayıcı 31"/>
              <p:cNvSpPr/>
              <p:nvPr/>
            </p:nvSpPr>
            <p:spPr>
              <a:xfrm>
                <a:off x="5466568" y="260087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Akış Çizelgesi: Bağlayıcı 32"/>
              <p:cNvSpPr/>
              <p:nvPr/>
            </p:nvSpPr>
            <p:spPr>
              <a:xfrm>
                <a:off x="6783409" y="256994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Akış Çizelgesi: Bağlayıcı 33"/>
              <p:cNvSpPr/>
              <p:nvPr/>
            </p:nvSpPr>
            <p:spPr>
              <a:xfrm>
                <a:off x="5692404"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Akış Çizelgesi: Bağlayıcı 34"/>
              <p:cNvSpPr/>
              <p:nvPr/>
            </p:nvSpPr>
            <p:spPr>
              <a:xfrm>
                <a:off x="6111472" y="261946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Akış Çizelgesi: Bağlayıcı 35"/>
              <p:cNvSpPr/>
              <p:nvPr/>
            </p:nvSpPr>
            <p:spPr>
              <a:xfrm>
                <a:off x="6331918" y="256402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Akış Çizelgesi: Bağlayıcı 36"/>
              <p:cNvSpPr/>
              <p:nvPr/>
            </p:nvSpPr>
            <p:spPr>
              <a:xfrm>
                <a:off x="7119062" y="256710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Akış Çizelgesi: Bağlayıcı 37"/>
              <p:cNvSpPr/>
              <p:nvPr/>
            </p:nvSpPr>
            <p:spPr>
              <a:xfrm>
                <a:off x="6573444" y="2654623"/>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Akış Çizelgesi: Bağlayıcı 38"/>
              <p:cNvSpPr/>
              <p:nvPr/>
            </p:nvSpPr>
            <p:spPr>
              <a:xfrm>
                <a:off x="7378761"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Akış Çizelgesi: Bağlayıcı 39"/>
              <p:cNvSpPr/>
              <p:nvPr/>
            </p:nvSpPr>
            <p:spPr>
              <a:xfrm>
                <a:off x="7607264" y="261946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Akış Çizelgesi: Bağlayıcı 44"/>
              <p:cNvSpPr/>
              <p:nvPr/>
            </p:nvSpPr>
            <p:spPr>
              <a:xfrm>
                <a:off x="7773404" y="256402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Akış Çizelgesi: Bağlayıcı 45"/>
              <p:cNvSpPr/>
              <p:nvPr/>
            </p:nvSpPr>
            <p:spPr>
              <a:xfrm>
                <a:off x="8347803"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Akış Çizelgesi: Bağlayıcı 47"/>
              <p:cNvSpPr/>
              <p:nvPr/>
            </p:nvSpPr>
            <p:spPr>
              <a:xfrm>
                <a:off x="9858632"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Akış Çizelgesi: Bağlayıcı 48"/>
              <p:cNvSpPr/>
              <p:nvPr/>
            </p:nvSpPr>
            <p:spPr>
              <a:xfrm>
                <a:off x="9556839" y="2586709"/>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Akış Çizelgesi: Bağlayıcı 49"/>
              <p:cNvSpPr/>
              <p:nvPr/>
            </p:nvSpPr>
            <p:spPr>
              <a:xfrm>
                <a:off x="9252662"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Akış Çizelgesi: Bağlayıcı 50"/>
              <p:cNvSpPr/>
              <p:nvPr/>
            </p:nvSpPr>
            <p:spPr>
              <a:xfrm>
                <a:off x="8112910"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Akış Çizelgesi: Bağlayıcı 51"/>
              <p:cNvSpPr/>
              <p:nvPr/>
            </p:nvSpPr>
            <p:spPr>
              <a:xfrm>
                <a:off x="8578810" y="260148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Akış Çizelgesi: Bağlayıcı 52"/>
              <p:cNvSpPr/>
              <p:nvPr/>
            </p:nvSpPr>
            <p:spPr>
              <a:xfrm>
                <a:off x="8964281" y="253022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5" name="Metin kutusu 14"/>
            <p:cNvSpPr txBox="1"/>
            <p:nvPr/>
          </p:nvSpPr>
          <p:spPr>
            <a:xfrm>
              <a:off x="5463298" y="3417415"/>
              <a:ext cx="2551661" cy="307777"/>
            </a:xfrm>
            <a:prstGeom prst="rect">
              <a:avLst/>
            </a:prstGeom>
            <a:noFill/>
            <a:ln>
              <a:noFill/>
            </a:ln>
          </p:spPr>
          <p:txBody>
            <a:bodyPr wrap="none" rtlCol="0">
              <a:spAutoFit/>
            </a:bodyPr>
            <a:lstStyle/>
            <a:p>
              <a:r>
                <a:rPr lang="tr-TR" sz="1400" dirty="0" smtClean="0">
                  <a:solidFill>
                    <a:schemeClr val="bg1"/>
                  </a:solidFill>
                </a:rPr>
                <a:t>KONTROLLAR     </a:t>
              </a:r>
              <a:r>
                <a:rPr lang="tr-TR" sz="1400" dirty="0" smtClean="0">
                  <a:solidFill>
                    <a:srgbClr val="C00000"/>
                  </a:solidFill>
                </a:rPr>
                <a:t>2. TEHDİT ALANI</a:t>
              </a:r>
              <a:endParaRPr lang="tr-TR" sz="1400" dirty="0">
                <a:solidFill>
                  <a:srgbClr val="C00000"/>
                </a:solidFill>
              </a:endParaRPr>
            </a:p>
          </p:txBody>
        </p:sp>
      </p:grpSp>
      <p:sp>
        <p:nvSpPr>
          <p:cNvPr id="54" name="Sağ Ok 53"/>
          <p:cNvSpPr/>
          <p:nvPr/>
        </p:nvSpPr>
        <p:spPr>
          <a:xfrm rot="4025095">
            <a:off x="5667956" y="2175867"/>
            <a:ext cx="1776574" cy="527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TEKNOLOJİ</a:t>
            </a:r>
            <a:endParaRPr lang="tr-TR" sz="1200" dirty="0"/>
          </a:p>
        </p:txBody>
      </p:sp>
      <p:sp>
        <p:nvSpPr>
          <p:cNvPr id="55" name="Sağ Ok 54"/>
          <p:cNvSpPr/>
          <p:nvPr/>
        </p:nvSpPr>
        <p:spPr>
          <a:xfrm rot="14672991">
            <a:off x="5817312" y="4830427"/>
            <a:ext cx="1776574" cy="527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YAPILANDIRMA</a:t>
            </a:r>
            <a:endParaRPr lang="tr-TR" sz="1200" dirty="0"/>
          </a:p>
        </p:txBody>
      </p:sp>
      <p:grpSp>
        <p:nvGrpSpPr>
          <p:cNvPr id="59" name="Grup 58"/>
          <p:cNvGrpSpPr/>
          <p:nvPr/>
        </p:nvGrpSpPr>
        <p:grpSpPr>
          <a:xfrm>
            <a:off x="1172472" y="2532529"/>
            <a:ext cx="9151040" cy="2508584"/>
            <a:chOff x="2247199" y="7215291"/>
            <a:chExt cx="9151040" cy="2508584"/>
          </a:xfrm>
        </p:grpSpPr>
        <p:sp>
          <p:nvSpPr>
            <p:cNvPr id="60" name="Dikdörtgen 59"/>
            <p:cNvSpPr/>
            <p:nvPr/>
          </p:nvSpPr>
          <p:spPr>
            <a:xfrm>
              <a:off x="2247199" y="7215291"/>
              <a:ext cx="9151040" cy="2508584"/>
            </a:xfrm>
            <a:prstGeom prst="rect">
              <a:avLst/>
            </a:prstGeom>
            <a:solidFill>
              <a:srgbClr val="F4753C">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b"/>
            <a:lstStyle/>
            <a:p>
              <a:pPr algn="ctr"/>
              <a:r>
                <a:rPr lang="tr-TR" sz="1400" dirty="0" smtClean="0">
                  <a:solidFill>
                    <a:srgbClr val="C00000"/>
                  </a:solidFill>
                </a:rPr>
                <a:t>3. TEHDİT ALANI</a:t>
              </a:r>
              <a:endParaRPr lang="tr-TR" sz="1400" dirty="0">
                <a:solidFill>
                  <a:srgbClr val="C00000"/>
                </a:solidFill>
              </a:endParaRPr>
            </a:p>
          </p:txBody>
        </p:sp>
        <p:sp>
          <p:nvSpPr>
            <p:cNvPr id="61" name="Metin kutusu 60"/>
            <p:cNvSpPr txBox="1"/>
            <p:nvPr/>
          </p:nvSpPr>
          <p:spPr>
            <a:xfrm>
              <a:off x="2500570" y="9406020"/>
              <a:ext cx="1635512" cy="307777"/>
            </a:xfrm>
            <a:prstGeom prst="rect">
              <a:avLst/>
            </a:prstGeom>
            <a:noFill/>
          </p:spPr>
          <p:txBody>
            <a:bodyPr wrap="none" rtlCol="0">
              <a:spAutoFit/>
            </a:bodyPr>
            <a:lstStyle/>
            <a:p>
              <a:r>
                <a:rPr lang="tr-TR" sz="1400" dirty="0" smtClean="0">
                  <a:solidFill>
                    <a:schemeClr val="bg1"/>
                  </a:solidFill>
                </a:rPr>
                <a:t>BAĞIMSIZ DENETİM</a:t>
              </a:r>
              <a:endParaRPr lang="tr-TR" sz="1400" dirty="0">
                <a:solidFill>
                  <a:schemeClr val="bg1"/>
                </a:solidFill>
              </a:endParaRPr>
            </a:p>
          </p:txBody>
        </p:sp>
      </p:grpSp>
      <p:sp>
        <p:nvSpPr>
          <p:cNvPr id="62" name="Sağ Ok 61"/>
          <p:cNvSpPr/>
          <p:nvPr/>
        </p:nvSpPr>
        <p:spPr>
          <a:xfrm rot="7700488" flipV="1">
            <a:off x="8444515" y="1679495"/>
            <a:ext cx="1623948" cy="448727"/>
          </a:xfrm>
          <a:prstGeom prst="rightArrow">
            <a:avLst>
              <a:gd name="adj1" fmla="val 61539"/>
              <a:gd name="adj2" fmla="val 6237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DENETÇİ</a:t>
            </a:r>
            <a:endParaRPr lang="tr-TR" sz="1200" dirty="0"/>
          </a:p>
        </p:txBody>
      </p:sp>
    </p:spTree>
    <p:extLst>
      <p:ext uri="{BB962C8B-B14F-4D97-AF65-F5344CB8AC3E}">
        <p14:creationId xmlns:p14="http://schemas.microsoft.com/office/powerpoint/2010/main" val="23781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30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094876" y="281789"/>
            <a:ext cx="10341141" cy="6771084"/>
          </a:xfrm>
          <a:prstGeom prst="rect">
            <a:avLst/>
          </a:prstGeom>
          <a:noFill/>
        </p:spPr>
        <p:txBody>
          <a:bodyPr wrap="square" rtlCol="0">
            <a:spAutoFit/>
          </a:bodyPr>
          <a:lstStyle/>
          <a:p>
            <a:pPr lvl="0"/>
            <a:endParaRPr lang="tr-TR" dirty="0"/>
          </a:p>
          <a:p>
            <a:pPr lvl="0"/>
            <a:r>
              <a:rPr lang="tr-TR" sz="2000" i="1" dirty="0">
                <a:solidFill>
                  <a:prstClr val="black"/>
                </a:solidFill>
              </a:rPr>
              <a:t>Muhasebe ve denetim, Üretim-teknoloji ve finansal hareketler alanında, dolayısıyla ölçme hesaplama, (matematik, fizik, kimya, </a:t>
            </a:r>
            <a:r>
              <a:rPr lang="tr-TR" sz="2000" i="1" dirty="0" err="1">
                <a:solidFill>
                  <a:prstClr val="black"/>
                </a:solidFill>
              </a:rPr>
              <a:t>vb</a:t>
            </a:r>
            <a:r>
              <a:rPr lang="tr-TR" sz="2000" i="1" dirty="0">
                <a:solidFill>
                  <a:prstClr val="black"/>
                </a:solidFill>
              </a:rPr>
              <a:t>), iletişim, bilgi işlem alanlarında belli bir düzeyde eğitilmiş, duyarlılıkları küresel dünyanın, kültür </a:t>
            </a:r>
            <a:r>
              <a:rPr lang="tr-TR" sz="2000" i="1" dirty="0" smtClean="0">
                <a:solidFill>
                  <a:prstClr val="black"/>
                </a:solidFill>
              </a:rPr>
              <a:t>ortamının ürettiği normlara </a:t>
            </a:r>
            <a:r>
              <a:rPr lang="tr-TR" sz="2000" i="1" dirty="0">
                <a:solidFill>
                  <a:prstClr val="black"/>
                </a:solidFill>
              </a:rPr>
              <a:t>uygun insanlar gerektirir.</a:t>
            </a:r>
          </a:p>
          <a:p>
            <a:endParaRPr lang="tr-TR" sz="2000" dirty="0" smtClean="0">
              <a:solidFill>
                <a:srgbClr val="C00000"/>
              </a:solidFill>
            </a:endParaRPr>
          </a:p>
          <a:p>
            <a:endParaRPr lang="tr-TR" dirty="0">
              <a:solidFill>
                <a:srgbClr val="C00000"/>
              </a:solidFill>
            </a:endParaRPr>
          </a:p>
          <a:p>
            <a:pPr marL="342900" lvl="0" indent="-342900">
              <a:buFont typeface="Arial" panose="020B0604020202020204" pitchFamily="34" charset="0"/>
              <a:buChar char="•"/>
            </a:pPr>
            <a:r>
              <a:rPr lang="tr-TR" sz="2000" b="1" i="1" dirty="0"/>
              <a:t>Üniversite giriş sınavlarının </a:t>
            </a:r>
            <a:r>
              <a:rPr lang="tr-TR" sz="2000" b="1" i="1" dirty="0" smtClean="0"/>
              <a:t>sonuçları:</a:t>
            </a:r>
            <a:r>
              <a:rPr lang="tr-TR" sz="2000" i="1" dirty="0"/>
              <a:t> </a:t>
            </a:r>
            <a:r>
              <a:rPr lang="tr-TR" sz="2000" dirty="0"/>
              <a:t/>
            </a:r>
            <a:br>
              <a:rPr lang="tr-TR" sz="2000" dirty="0"/>
            </a:br>
            <a:r>
              <a:rPr lang="tr-TR" sz="2000" dirty="0"/>
              <a:t>2 milyon 260 bin öğrenci sınava girdi. </a:t>
            </a:r>
            <a:br>
              <a:rPr lang="tr-TR" sz="2000" dirty="0"/>
            </a:br>
            <a:r>
              <a:rPr lang="tr-TR" sz="2000" dirty="0"/>
              <a:t>511 bin öğrenci Temel Yeterlilik </a:t>
            </a:r>
            <a:r>
              <a:rPr lang="tr-TR" sz="2000" dirty="0" smtClean="0"/>
              <a:t>Testini </a:t>
            </a:r>
            <a:r>
              <a:rPr lang="tr-TR" sz="2000" dirty="0"/>
              <a:t>geçemedi. </a:t>
            </a:r>
            <a:r>
              <a:rPr lang="tr-TR" sz="2000" dirty="0" smtClean="0"/>
              <a:t>40 </a:t>
            </a:r>
            <a:r>
              <a:rPr lang="tr-TR" sz="2000" dirty="0"/>
              <a:t>bin öğrenci sıfır </a:t>
            </a:r>
            <a:r>
              <a:rPr lang="tr-TR" sz="2000" dirty="0" smtClean="0"/>
              <a:t>aldı.</a:t>
            </a:r>
            <a:r>
              <a:rPr lang="tr-TR" sz="2000" dirty="0"/>
              <a:t> </a:t>
            </a:r>
            <a:br>
              <a:rPr lang="tr-TR" sz="2000" dirty="0"/>
            </a:br>
            <a:r>
              <a:rPr lang="tr-TR" sz="2000" dirty="0"/>
              <a:t>Bu testi geçip de Alan Yeterlilik </a:t>
            </a:r>
            <a:r>
              <a:rPr lang="tr-TR" sz="2000" dirty="0" smtClean="0"/>
              <a:t>Testine </a:t>
            </a:r>
            <a:r>
              <a:rPr lang="tr-TR" sz="2000" dirty="0"/>
              <a:t>girenlerin; </a:t>
            </a:r>
            <a:br>
              <a:rPr lang="tr-TR" sz="2000" dirty="0"/>
            </a:br>
            <a:r>
              <a:rPr lang="tr-TR" sz="2000" dirty="0"/>
              <a:t>Türkçede 24 sorudan 4.73 ortalamasına, </a:t>
            </a:r>
            <a:br>
              <a:rPr lang="tr-TR" sz="2000" dirty="0"/>
            </a:br>
            <a:r>
              <a:rPr lang="tr-TR" sz="2000" dirty="0"/>
              <a:t>Matematikte 40 sorudan 3.9 ortalamasına, </a:t>
            </a:r>
            <a:br>
              <a:rPr lang="tr-TR" sz="2000" dirty="0"/>
            </a:br>
            <a:r>
              <a:rPr lang="tr-TR" sz="2000" dirty="0"/>
              <a:t>Fizikte 14 sorudan 0.4 ortalamasına, </a:t>
            </a:r>
            <a:br>
              <a:rPr lang="tr-TR" sz="2000" dirty="0"/>
            </a:br>
            <a:r>
              <a:rPr lang="tr-TR" sz="2000" dirty="0"/>
              <a:t>Kimyada 13 sorudan 1.1 ortalamasına, </a:t>
            </a:r>
            <a:br>
              <a:rPr lang="tr-TR" sz="2000" dirty="0"/>
            </a:br>
            <a:r>
              <a:rPr lang="tr-TR" sz="2000" dirty="0"/>
              <a:t>Biyolojide 13 sorudan 1.6 ortalamasına, </a:t>
            </a:r>
            <a:br>
              <a:rPr lang="tr-TR" sz="2000" dirty="0"/>
            </a:br>
            <a:r>
              <a:rPr lang="tr-TR" sz="2000" dirty="0"/>
              <a:t>Doğru yanıt </a:t>
            </a:r>
            <a:r>
              <a:rPr lang="tr-TR" sz="2000" dirty="0" smtClean="0"/>
              <a:t>verebildi.</a:t>
            </a:r>
            <a:r>
              <a:rPr lang="tr-TR" sz="2000" dirty="0"/>
              <a:t> </a:t>
            </a:r>
            <a:endParaRPr lang="tr-TR" sz="2000" dirty="0" smtClean="0"/>
          </a:p>
          <a:p>
            <a:pPr marL="342900" lvl="0" indent="-342900">
              <a:buFont typeface="Arial" panose="020B0604020202020204" pitchFamily="34" charset="0"/>
              <a:buChar char="•"/>
            </a:pPr>
            <a:endParaRPr lang="tr-TR" sz="2000" dirty="0"/>
          </a:p>
          <a:p>
            <a:pPr marL="342900" lvl="0" indent="-342900">
              <a:buFont typeface="Arial" panose="020B0604020202020204" pitchFamily="34" charset="0"/>
              <a:buChar char="•"/>
            </a:pPr>
            <a:r>
              <a:rPr lang="tr-TR" sz="2000" dirty="0" smtClean="0"/>
              <a:t>Türkiye, Fen ve Matematik eğitimi kalitesinde 137 Ülke arasında 104. sırada</a:t>
            </a:r>
            <a:r>
              <a:rPr lang="tr-TR" sz="2000" dirty="0"/>
              <a:t/>
            </a:r>
            <a:br>
              <a:rPr lang="tr-TR" sz="2000" dirty="0"/>
            </a:br>
            <a:endParaRPr lang="tr-TR" sz="2000" dirty="0" smtClean="0"/>
          </a:p>
          <a:p>
            <a:endParaRPr lang="tr-TR" sz="2000" dirty="0">
              <a:solidFill>
                <a:srgbClr val="C00000"/>
              </a:solidFill>
            </a:endParaRPr>
          </a:p>
          <a:p>
            <a:pPr marL="342900" lvl="0" indent="-342900">
              <a:buFont typeface="Arial" panose="020B0604020202020204" pitchFamily="34" charset="0"/>
              <a:buChar char="•"/>
            </a:pPr>
            <a:endParaRPr lang="tr-TR" sz="2000" dirty="0">
              <a:solidFill>
                <a:prstClr val="black"/>
              </a:solidFill>
            </a:endParaRPr>
          </a:p>
          <a:p>
            <a:endParaRPr lang="tr-TR" dirty="0">
              <a:solidFill>
                <a:srgbClr val="C00000"/>
              </a:solidFill>
            </a:endParaRPr>
          </a:p>
        </p:txBody>
      </p:sp>
    </p:spTree>
    <p:extLst>
      <p:ext uri="{BB962C8B-B14F-4D97-AF65-F5344CB8AC3E}">
        <p14:creationId xmlns:p14="http://schemas.microsoft.com/office/powerpoint/2010/main" val="207968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1000"/>
                                        <p:tgtEl>
                                          <p:spTgt spid="2">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 calcmode="lin" valueType="num">
                                      <p:cBhvr>
                                        <p:cTn id="14"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16"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04900" y="1422738"/>
            <a:ext cx="10375900" cy="3323987"/>
          </a:xfrm>
          <a:prstGeom prst="rect">
            <a:avLst/>
          </a:prstGeom>
        </p:spPr>
        <p:txBody>
          <a:bodyPr wrap="square">
            <a:spAutoFit/>
          </a:bodyPr>
          <a:lstStyle/>
          <a:p>
            <a:endParaRPr lang="tr-TR" dirty="0">
              <a:solidFill>
                <a:srgbClr val="C00000"/>
              </a:solidFill>
            </a:endParaRPr>
          </a:p>
          <a:p>
            <a:pPr marL="285750" indent="-285750">
              <a:buFont typeface="Arial" panose="020B0604020202020204" pitchFamily="34" charset="0"/>
              <a:buChar char="•"/>
            </a:pPr>
            <a:r>
              <a:rPr lang="tr-TR" sz="3200" dirty="0"/>
              <a:t>Yeterli bilgi, eğitim, donanım ve entelektüel düzeye ulaşamama,</a:t>
            </a:r>
          </a:p>
          <a:p>
            <a:pPr marL="285750" indent="-285750">
              <a:buFont typeface="Arial" panose="020B0604020202020204" pitchFamily="34" charset="0"/>
              <a:buChar char="•"/>
            </a:pPr>
            <a:r>
              <a:rPr lang="tr-TR" sz="3200" dirty="0"/>
              <a:t>Bağımsızlık - nesnellik zihnini geliştirememe,</a:t>
            </a:r>
          </a:p>
          <a:p>
            <a:pPr marL="285750" indent="-285750">
              <a:buFont typeface="Arial" panose="020B0604020202020204" pitchFamily="34" charset="0"/>
              <a:buChar char="•"/>
            </a:pPr>
            <a:r>
              <a:rPr lang="tr-TR" sz="3200" dirty="0"/>
              <a:t>Mesleki özeni oluşturamama,</a:t>
            </a:r>
          </a:p>
          <a:p>
            <a:pPr marL="285750" indent="-285750">
              <a:buFont typeface="Arial" panose="020B0604020202020204" pitchFamily="34" charset="0"/>
              <a:buChar char="•"/>
            </a:pPr>
            <a:r>
              <a:rPr lang="tr-TR" sz="3200" dirty="0"/>
              <a:t>İşletmeyi, yeterli ve güvenilir kanıt elde etmeyi sağlayacak ölçüde kavrayamama.</a:t>
            </a:r>
          </a:p>
        </p:txBody>
      </p:sp>
    </p:spTree>
    <p:extLst>
      <p:ext uri="{BB962C8B-B14F-4D97-AF65-F5344CB8AC3E}">
        <p14:creationId xmlns:p14="http://schemas.microsoft.com/office/powerpoint/2010/main" val="41279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483161" y="715029"/>
            <a:ext cx="8809854" cy="4493538"/>
          </a:xfrm>
          <a:prstGeom prst="rect">
            <a:avLst/>
          </a:prstGeom>
        </p:spPr>
        <p:txBody>
          <a:bodyPr wrap="square">
            <a:spAutoFit/>
          </a:bodyPr>
          <a:lstStyle/>
          <a:p>
            <a:r>
              <a:rPr lang="tr-TR" sz="2400" dirty="0">
                <a:solidFill>
                  <a:srgbClr val="C00000"/>
                </a:solidFill>
              </a:rPr>
              <a:t>3. TEHDİT ALANI (Denetçi</a:t>
            </a:r>
            <a:r>
              <a:rPr lang="tr-TR" sz="2400" dirty="0" smtClean="0">
                <a:solidFill>
                  <a:srgbClr val="C00000"/>
                </a:solidFill>
              </a:rPr>
              <a:t>):</a:t>
            </a:r>
          </a:p>
          <a:p>
            <a:pPr marL="285750" indent="-285750">
              <a:buFont typeface="Arial" panose="020B0604020202020204" pitchFamily="34" charset="0"/>
              <a:buChar char="•"/>
            </a:pPr>
            <a:endParaRPr lang="tr-TR" sz="2400" dirty="0"/>
          </a:p>
          <a:p>
            <a:r>
              <a:rPr lang="tr-TR" sz="2800" dirty="0"/>
              <a:t>Yanlış ve/veya eksik görüş bildirme </a:t>
            </a:r>
            <a:r>
              <a:rPr lang="tr-TR" sz="2800" dirty="0">
                <a:solidFill>
                  <a:srgbClr val="FF0000"/>
                </a:solidFill>
              </a:rPr>
              <a:t>RİSKİ</a:t>
            </a:r>
          </a:p>
          <a:p>
            <a:endParaRPr lang="tr-TR" sz="2400" dirty="0" smtClean="0"/>
          </a:p>
          <a:p>
            <a:endParaRPr lang="tr-TR" sz="2400" dirty="0" smtClean="0"/>
          </a:p>
          <a:p>
            <a:pPr marL="285750" indent="-285750">
              <a:buFont typeface="Arial" panose="020B0604020202020204" pitchFamily="34" charset="0"/>
              <a:buChar char="•"/>
            </a:pPr>
            <a:r>
              <a:rPr lang="tr-TR" sz="2400" dirty="0" smtClean="0"/>
              <a:t>Muhasebe ve Denetim mesleğindeki değişimi kabullenmeme,</a:t>
            </a:r>
          </a:p>
          <a:p>
            <a:endParaRPr lang="tr-TR" sz="2400" dirty="0" smtClean="0"/>
          </a:p>
          <a:p>
            <a:pPr marL="285750" indent="-285750">
              <a:buFont typeface="Arial" panose="020B0604020202020204" pitchFamily="34" charset="0"/>
              <a:buChar char="•"/>
            </a:pPr>
            <a:r>
              <a:rPr lang="tr-TR" sz="2400" dirty="0"/>
              <a:t>Muhasebe ve Denetim mesleğinin geleceğine </a:t>
            </a:r>
            <a:r>
              <a:rPr lang="tr-TR" sz="2400" dirty="0" smtClean="0"/>
              <a:t>yönelik projeksiyon oluşturamama ve gelişme sağlayamama.</a:t>
            </a:r>
          </a:p>
          <a:p>
            <a:pPr marL="285750" indent="-285750">
              <a:buFont typeface="Arial" panose="020B0604020202020204" pitchFamily="34" charset="0"/>
              <a:buChar char="•"/>
            </a:pPr>
            <a:endParaRPr lang="tr-TR" sz="2400" dirty="0" smtClean="0"/>
          </a:p>
          <a:p>
            <a:endParaRPr lang="tr-TR" sz="2400" dirty="0" smtClean="0"/>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294339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58348" y="2278269"/>
            <a:ext cx="9737346" cy="584775"/>
          </a:xfrm>
          <a:prstGeom prst="rect">
            <a:avLst/>
          </a:prstGeom>
          <a:noFill/>
        </p:spPr>
        <p:txBody>
          <a:bodyPr wrap="none" rtlCol="0">
            <a:spAutoFit/>
          </a:bodyPr>
          <a:lstStyle/>
          <a:p>
            <a:r>
              <a:rPr lang="tr-TR" sz="3200" dirty="0" smtClean="0">
                <a:solidFill>
                  <a:srgbClr val="C00000"/>
                </a:solidFill>
              </a:rPr>
              <a:t>MUHASEBE VE DENETİM MESLEĞİNE YÖNELİK TEHDİTLER</a:t>
            </a:r>
            <a:endParaRPr lang="tr-TR" sz="3200" dirty="0">
              <a:solidFill>
                <a:srgbClr val="C00000"/>
              </a:solidFill>
            </a:endParaRPr>
          </a:p>
        </p:txBody>
      </p:sp>
    </p:spTree>
    <p:extLst>
      <p:ext uri="{BB962C8B-B14F-4D97-AF65-F5344CB8AC3E}">
        <p14:creationId xmlns:p14="http://schemas.microsoft.com/office/powerpoint/2010/main" val="282446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857500" y="1689100"/>
            <a:ext cx="6717480" cy="1569660"/>
          </a:xfrm>
          <a:prstGeom prst="rect">
            <a:avLst/>
          </a:prstGeom>
          <a:noFill/>
        </p:spPr>
        <p:txBody>
          <a:bodyPr wrap="none" rtlCol="0">
            <a:spAutoFit/>
          </a:bodyPr>
          <a:lstStyle/>
          <a:p>
            <a:pPr marL="285750" indent="-285750">
              <a:buFont typeface="Arial" panose="020B0604020202020204" pitchFamily="34" charset="0"/>
              <a:buChar char="•"/>
            </a:pPr>
            <a:r>
              <a:rPr lang="tr-TR" sz="3200" dirty="0" smtClean="0">
                <a:solidFill>
                  <a:srgbClr val="C00000"/>
                </a:solidFill>
              </a:rPr>
              <a:t>3 Tehdit Alanının Mesleğe Yansımaları</a:t>
            </a:r>
          </a:p>
          <a:p>
            <a:endParaRPr lang="tr-TR" sz="3200" dirty="0" smtClean="0">
              <a:solidFill>
                <a:srgbClr val="C00000"/>
              </a:solidFill>
            </a:endParaRPr>
          </a:p>
          <a:p>
            <a:pPr marL="285750" indent="-285750">
              <a:buFont typeface="Arial" panose="020B0604020202020204" pitchFamily="34" charset="0"/>
              <a:buChar char="•"/>
            </a:pPr>
            <a:r>
              <a:rPr lang="tr-TR" sz="3200" dirty="0" smtClean="0">
                <a:solidFill>
                  <a:srgbClr val="C00000"/>
                </a:solidFill>
              </a:rPr>
              <a:t>Teknolojik Gelişmeler</a:t>
            </a:r>
            <a:endParaRPr lang="tr-TR" sz="3200" dirty="0">
              <a:solidFill>
                <a:srgbClr val="C00000"/>
              </a:solidFill>
            </a:endParaRPr>
          </a:p>
        </p:txBody>
      </p:sp>
    </p:spTree>
    <p:extLst>
      <p:ext uri="{BB962C8B-B14F-4D97-AF65-F5344CB8AC3E}">
        <p14:creationId xmlns:p14="http://schemas.microsoft.com/office/powerpoint/2010/main" val="50086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1193800" y="863600"/>
            <a:ext cx="9740900" cy="5056126"/>
            <a:chOff x="1777164" y="2104929"/>
            <a:chExt cx="8588212" cy="4276545"/>
          </a:xfrm>
        </p:grpSpPr>
        <p:grpSp>
          <p:nvGrpSpPr>
            <p:cNvPr id="22" name="Grup 21"/>
            <p:cNvGrpSpPr/>
            <p:nvPr/>
          </p:nvGrpSpPr>
          <p:grpSpPr>
            <a:xfrm>
              <a:off x="1777164" y="3572679"/>
              <a:ext cx="8297105" cy="2808795"/>
              <a:chOff x="993392" y="3513895"/>
              <a:chExt cx="8297105" cy="2808795"/>
            </a:xfrm>
          </p:grpSpPr>
          <p:graphicFrame>
            <p:nvGraphicFramePr>
              <p:cNvPr id="3" name="Diyagram 2"/>
              <p:cNvGraphicFramePr/>
              <p:nvPr>
                <p:extLst/>
              </p:nvPr>
            </p:nvGraphicFramePr>
            <p:xfrm>
              <a:off x="993392" y="3845738"/>
              <a:ext cx="8297105" cy="1712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Düz Bağlayıcı 4"/>
              <p:cNvCxnSpPr/>
              <p:nvPr/>
            </p:nvCxnSpPr>
            <p:spPr>
              <a:xfrm flipV="1">
                <a:off x="1343984" y="3878528"/>
                <a:ext cx="7769331" cy="613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H="1">
                <a:off x="3295522" y="3522588"/>
                <a:ext cx="6137" cy="7118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flipH="1">
                <a:off x="4804180" y="3522588"/>
                <a:ext cx="7160" cy="7118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a:off x="6529676" y="3522588"/>
                <a:ext cx="12273" cy="7118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a:off x="8978303" y="3522588"/>
                <a:ext cx="0" cy="7118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Düz Bağlayıcı 16"/>
              <p:cNvCxnSpPr/>
              <p:nvPr/>
            </p:nvCxnSpPr>
            <p:spPr>
              <a:xfrm>
                <a:off x="1528091" y="3522588"/>
                <a:ext cx="0" cy="7118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Metin kutusu 3"/>
              <p:cNvSpPr txBox="1"/>
              <p:nvPr/>
            </p:nvSpPr>
            <p:spPr>
              <a:xfrm>
                <a:off x="1528091" y="5159828"/>
                <a:ext cx="1235348" cy="390483"/>
              </a:xfrm>
              <a:prstGeom prst="rect">
                <a:avLst/>
              </a:prstGeom>
              <a:noFill/>
            </p:spPr>
            <p:txBody>
              <a:bodyPr wrap="none" rtlCol="0">
                <a:spAutoFit/>
              </a:bodyPr>
              <a:lstStyle/>
              <a:p>
                <a:pPr marL="171450" indent="-171450">
                  <a:buFont typeface="Arial" panose="020B0604020202020204" pitchFamily="34" charset="0"/>
                  <a:buChar char="•"/>
                </a:pPr>
                <a:r>
                  <a:rPr lang="tr-TR" sz="1200" dirty="0" smtClean="0">
                    <a:solidFill>
                      <a:schemeClr val="accent1">
                        <a:lumMod val="75000"/>
                      </a:schemeClr>
                    </a:solidFill>
                  </a:rPr>
                  <a:t>Yapay Zeka</a:t>
                </a:r>
              </a:p>
              <a:p>
                <a:pPr marL="171450" indent="-171450">
                  <a:buFont typeface="Arial" panose="020B0604020202020204" pitchFamily="34" charset="0"/>
                  <a:buChar char="•"/>
                </a:pPr>
                <a:r>
                  <a:rPr lang="tr-TR" sz="1200" dirty="0" smtClean="0">
                    <a:solidFill>
                      <a:schemeClr val="accent1">
                        <a:lumMod val="75000"/>
                      </a:schemeClr>
                    </a:solidFill>
                  </a:rPr>
                  <a:t>Uzman sistemler</a:t>
                </a:r>
                <a:endParaRPr lang="tr-TR" sz="1200" dirty="0">
                  <a:solidFill>
                    <a:schemeClr val="accent1">
                      <a:lumMod val="75000"/>
                    </a:schemeClr>
                  </a:solidFill>
                </a:endParaRPr>
              </a:p>
            </p:txBody>
          </p:sp>
          <p:sp>
            <p:nvSpPr>
              <p:cNvPr id="6" name="Metin kutusu 5"/>
              <p:cNvSpPr txBox="1"/>
              <p:nvPr/>
            </p:nvSpPr>
            <p:spPr>
              <a:xfrm>
                <a:off x="2972013" y="5159828"/>
                <a:ext cx="1229751" cy="546676"/>
              </a:xfrm>
              <a:prstGeom prst="rect">
                <a:avLst/>
              </a:prstGeom>
              <a:noFill/>
            </p:spPr>
            <p:txBody>
              <a:bodyPr wrap="none" rtlCol="0">
                <a:spAutoFit/>
              </a:bodyPr>
              <a:lstStyle/>
              <a:p>
                <a:pPr marL="171450" indent="-171450">
                  <a:buFont typeface="Arial" panose="020B0604020202020204" pitchFamily="34" charset="0"/>
                  <a:buChar char="•"/>
                </a:pPr>
                <a:r>
                  <a:rPr lang="tr-TR" sz="1200" dirty="0" smtClean="0">
                    <a:solidFill>
                      <a:schemeClr val="accent1">
                        <a:lumMod val="75000"/>
                      </a:schemeClr>
                    </a:solidFill>
                  </a:rPr>
                  <a:t>Yapay sinir ağları</a:t>
                </a:r>
              </a:p>
              <a:p>
                <a:pPr marL="171450" indent="-171450">
                  <a:buFont typeface="Arial" panose="020B0604020202020204" pitchFamily="34" charset="0"/>
                  <a:buChar char="•"/>
                </a:pPr>
                <a:r>
                  <a:rPr lang="tr-TR" sz="1200" dirty="0" smtClean="0">
                    <a:solidFill>
                      <a:schemeClr val="accent1">
                        <a:lumMod val="75000"/>
                      </a:schemeClr>
                    </a:solidFill>
                  </a:rPr>
                  <a:t>OCR</a:t>
                </a:r>
              </a:p>
              <a:p>
                <a:pPr marL="171450" indent="-171450">
                  <a:buFont typeface="Arial" panose="020B0604020202020204" pitchFamily="34" charset="0"/>
                  <a:buChar char="•"/>
                </a:pPr>
                <a:r>
                  <a:rPr lang="tr-TR" sz="1200" dirty="0" smtClean="0">
                    <a:solidFill>
                      <a:schemeClr val="accent1">
                        <a:lumMod val="75000"/>
                      </a:schemeClr>
                    </a:solidFill>
                  </a:rPr>
                  <a:t>Kredi </a:t>
                </a:r>
                <a:r>
                  <a:rPr lang="tr-TR" sz="1200" dirty="0" err="1" smtClean="0">
                    <a:solidFill>
                      <a:schemeClr val="accent1">
                        <a:lumMod val="75000"/>
                      </a:schemeClr>
                    </a:solidFill>
                  </a:rPr>
                  <a:t>skorlama</a:t>
                </a:r>
                <a:endParaRPr lang="tr-TR" sz="1200" dirty="0">
                  <a:solidFill>
                    <a:schemeClr val="accent1">
                      <a:lumMod val="75000"/>
                    </a:schemeClr>
                  </a:solidFill>
                </a:endParaRPr>
              </a:p>
            </p:txBody>
          </p:sp>
          <p:sp>
            <p:nvSpPr>
              <p:cNvPr id="7" name="Metin kutusu 6"/>
              <p:cNvSpPr txBox="1"/>
              <p:nvPr/>
            </p:nvSpPr>
            <p:spPr>
              <a:xfrm>
                <a:off x="4497129" y="5159828"/>
                <a:ext cx="1482847" cy="702869"/>
              </a:xfrm>
              <a:prstGeom prst="rect">
                <a:avLst/>
              </a:prstGeom>
              <a:noFill/>
            </p:spPr>
            <p:txBody>
              <a:bodyPr wrap="none" rtlCol="0">
                <a:spAutoFit/>
              </a:bodyPr>
              <a:lstStyle/>
              <a:p>
                <a:pPr marL="171450" indent="-171450">
                  <a:buFont typeface="Arial" panose="020B0604020202020204" pitchFamily="34" charset="0"/>
                  <a:buChar char="•"/>
                </a:pPr>
                <a:r>
                  <a:rPr lang="tr-TR" sz="1200" dirty="0" smtClean="0">
                    <a:solidFill>
                      <a:schemeClr val="accent1">
                        <a:lumMod val="75000"/>
                      </a:schemeClr>
                    </a:solidFill>
                  </a:rPr>
                  <a:t>Pazar analizleri</a:t>
                </a:r>
              </a:p>
              <a:p>
                <a:pPr marL="171450" indent="-171450">
                  <a:buFont typeface="Arial" panose="020B0604020202020204" pitchFamily="34" charset="0"/>
                  <a:buChar char="•"/>
                </a:pPr>
                <a:r>
                  <a:rPr lang="tr-TR" sz="1200" dirty="0" smtClean="0">
                    <a:solidFill>
                      <a:schemeClr val="accent1">
                        <a:lumMod val="75000"/>
                      </a:schemeClr>
                    </a:solidFill>
                  </a:rPr>
                  <a:t>Hile analizleri</a:t>
                </a:r>
              </a:p>
              <a:p>
                <a:pPr marL="171450" indent="-171450">
                  <a:buFont typeface="Arial" panose="020B0604020202020204" pitchFamily="34" charset="0"/>
                  <a:buChar char="•"/>
                </a:pPr>
                <a:r>
                  <a:rPr lang="tr-TR" sz="1200" dirty="0" smtClean="0">
                    <a:solidFill>
                      <a:schemeClr val="accent1">
                        <a:lumMod val="75000"/>
                      </a:schemeClr>
                    </a:solidFill>
                  </a:rPr>
                  <a:t>Duygu analizleri</a:t>
                </a:r>
              </a:p>
              <a:p>
                <a:pPr marL="171450" indent="-171450">
                  <a:buFont typeface="Arial" panose="020B0604020202020204" pitchFamily="34" charset="0"/>
                  <a:buChar char="•"/>
                </a:pPr>
                <a:r>
                  <a:rPr lang="tr-TR" sz="1200" dirty="0" smtClean="0">
                    <a:solidFill>
                      <a:schemeClr val="accent1">
                        <a:lumMod val="75000"/>
                      </a:schemeClr>
                    </a:solidFill>
                  </a:rPr>
                  <a:t>Ağ yükleme analizleri</a:t>
                </a:r>
                <a:endParaRPr lang="tr-TR" sz="1200" dirty="0">
                  <a:solidFill>
                    <a:schemeClr val="accent1">
                      <a:lumMod val="75000"/>
                    </a:schemeClr>
                  </a:solidFill>
                </a:endParaRPr>
              </a:p>
            </p:txBody>
          </p:sp>
          <p:sp>
            <p:nvSpPr>
              <p:cNvPr id="8" name="Metin kutusu 7"/>
              <p:cNvSpPr txBox="1"/>
              <p:nvPr/>
            </p:nvSpPr>
            <p:spPr>
              <a:xfrm>
                <a:off x="6784250" y="5151241"/>
                <a:ext cx="1590937" cy="1171449"/>
              </a:xfrm>
              <a:prstGeom prst="rect">
                <a:avLst/>
              </a:prstGeom>
              <a:noFill/>
            </p:spPr>
            <p:txBody>
              <a:bodyPr wrap="none" rtlCol="0">
                <a:spAutoFit/>
              </a:bodyPr>
              <a:lstStyle/>
              <a:p>
                <a:pPr marL="171450" indent="-171450">
                  <a:buFont typeface="Arial" panose="020B0604020202020204" pitchFamily="34" charset="0"/>
                  <a:buChar char="•"/>
                </a:pPr>
                <a:r>
                  <a:rPr lang="tr-TR" sz="1200" dirty="0" smtClean="0">
                    <a:solidFill>
                      <a:schemeClr val="accent1">
                        <a:lumMod val="75000"/>
                      </a:schemeClr>
                    </a:solidFill>
                  </a:rPr>
                  <a:t>Doğal dil işleme </a:t>
                </a:r>
              </a:p>
              <a:p>
                <a:pPr marL="171450" indent="-171450">
                  <a:buFont typeface="Arial" panose="020B0604020202020204" pitchFamily="34" charset="0"/>
                  <a:buChar char="•"/>
                </a:pPr>
                <a:r>
                  <a:rPr lang="tr-TR" sz="1200" dirty="0" smtClean="0">
                    <a:solidFill>
                      <a:schemeClr val="accent1">
                        <a:lumMod val="75000"/>
                      </a:schemeClr>
                    </a:solidFill>
                  </a:rPr>
                  <a:t>Video etiketleme</a:t>
                </a:r>
              </a:p>
              <a:p>
                <a:pPr marL="171450" indent="-171450">
                  <a:buFont typeface="Arial" panose="020B0604020202020204" pitchFamily="34" charset="0"/>
                  <a:buChar char="•"/>
                </a:pPr>
                <a:r>
                  <a:rPr lang="tr-TR" sz="1200" dirty="0" smtClean="0">
                    <a:solidFill>
                      <a:schemeClr val="accent1">
                        <a:lumMod val="75000"/>
                      </a:schemeClr>
                    </a:solidFill>
                  </a:rPr>
                  <a:t>Resim sınıflandırma</a:t>
                </a:r>
              </a:p>
              <a:p>
                <a:pPr marL="171450" indent="-171450">
                  <a:buFont typeface="Arial" panose="020B0604020202020204" pitchFamily="34" charset="0"/>
                  <a:buChar char="•"/>
                </a:pPr>
                <a:r>
                  <a:rPr lang="tr-TR" sz="1200" dirty="0" smtClean="0">
                    <a:solidFill>
                      <a:schemeClr val="accent1">
                        <a:lumMod val="75000"/>
                      </a:schemeClr>
                    </a:solidFill>
                  </a:rPr>
                  <a:t>Karmaşık hile bulma</a:t>
                </a:r>
              </a:p>
              <a:p>
                <a:pPr marL="171450" indent="-171450">
                  <a:buFont typeface="Arial" panose="020B0604020202020204" pitchFamily="34" charset="0"/>
                  <a:buChar char="•"/>
                </a:pPr>
                <a:r>
                  <a:rPr lang="tr-TR" sz="1200" dirty="0" smtClean="0">
                    <a:solidFill>
                      <a:schemeClr val="accent1">
                        <a:lumMod val="75000"/>
                      </a:schemeClr>
                    </a:solidFill>
                  </a:rPr>
                  <a:t>Öngörü</a:t>
                </a:r>
              </a:p>
              <a:p>
                <a:pPr marL="171450" indent="-171450">
                  <a:buFont typeface="Arial" panose="020B0604020202020204" pitchFamily="34" charset="0"/>
                  <a:buChar char="•"/>
                </a:pPr>
                <a:r>
                  <a:rPr lang="tr-TR" sz="1200" dirty="0" smtClean="0">
                    <a:solidFill>
                      <a:schemeClr val="accent1">
                        <a:lumMod val="75000"/>
                      </a:schemeClr>
                    </a:solidFill>
                  </a:rPr>
                  <a:t>Tedarik zinciri analizleri</a:t>
                </a:r>
              </a:p>
              <a:p>
                <a:pPr marL="171450" indent="-171450">
                  <a:buFont typeface="Arial" panose="020B0604020202020204" pitchFamily="34" charset="0"/>
                  <a:buChar char="•"/>
                </a:pPr>
                <a:r>
                  <a:rPr lang="tr-TR" sz="1200" dirty="0" smtClean="0">
                    <a:solidFill>
                      <a:schemeClr val="accent1">
                        <a:lumMod val="75000"/>
                      </a:schemeClr>
                    </a:solidFill>
                  </a:rPr>
                  <a:t>Dahası…</a:t>
                </a:r>
                <a:endParaRPr lang="tr-TR" sz="1200" dirty="0">
                  <a:solidFill>
                    <a:schemeClr val="accent1">
                      <a:lumMod val="75000"/>
                    </a:schemeClr>
                  </a:solidFill>
                </a:endParaRPr>
              </a:p>
            </p:txBody>
          </p:sp>
          <p:sp>
            <p:nvSpPr>
              <p:cNvPr id="9" name="Metin kutusu 8"/>
              <p:cNvSpPr txBox="1"/>
              <p:nvPr/>
            </p:nvSpPr>
            <p:spPr>
              <a:xfrm>
                <a:off x="1854926" y="3513895"/>
                <a:ext cx="877497" cy="260322"/>
              </a:xfrm>
              <a:prstGeom prst="rect">
                <a:avLst/>
              </a:prstGeom>
              <a:noFill/>
            </p:spPr>
            <p:txBody>
              <a:bodyPr wrap="none" rtlCol="0">
                <a:spAutoFit/>
              </a:bodyPr>
              <a:lstStyle/>
              <a:p>
                <a:r>
                  <a:rPr lang="tr-TR" sz="1400" dirty="0" smtClean="0">
                    <a:solidFill>
                      <a:schemeClr val="accent1">
                        <a:lumMod val="75000"/>
                      </a:schemeClr>
                    </a:solidFill>
                  </a:rPr>
                  <a:t>1. Kuşak YZ</a:t>
                </a:r>
                <a:endParaRPr lang="tr-TR" sz="1400" dirty="0">
                  <a:solidFill>
                    <a:schemeClr val="accent1">
                      <a:lumMod val="75000"/>
                    </a:schemeClr>
                  </a:solidFill>
                </a:endParaRPr>
              </a:p>
            </p:txBody>
          </p:sp>
          <p:sp>
            <p:nvSpPr>
              <p:cNvPr id="10" name="Metin kutusu 9"/>
              <p:cNvSpPr txBox="1"/>
              <p:nvPr/>
            </p:nvSpPr>
            <p:spPr>
              <a:xfrm>
                <a:off x="3334215" y="3521287"/>
                <a:ext cx="1094073" cy="260322"/>
              </a:xfrm>
              <a:prstGeom prst="rect">
                <a:avLst/>
              </a:prstGeom>
              <a:noFill/>
            </p:spPr>
            <p:txBody>
              <a:bodyPr wrap="none" rtlCol="0">
                <a:spAutoFit/>
              </a:bodyPr>
              <a:lstStyle/>
              <a:p>
                <a:r>
                  <a:rPr lang="tr-TR" sz="1400" dirty="0" smtClean="0">
                    <a:solidFill>
                      <a:schemeClr val="accent1">
                        <a:lumMod val="75000"/>
                      </a:schemeClr>
                    </a:solidFill>
                  </a:rPr>
                  <a:t>Erken Ticari YZ</a:t>
                </a:r>
                <a:endParaRPr lang="tr-TR" sz="1400" dirty="0">
                  <a:solidFill>
                    <a:schemeClr val="accent1">
                      <a:lumMod val="75000"/>
                    </a:schemeClr>
                  </a:solidFill>
                </a:endParaRPr>
              </a:p>
            </p:txBody>
          </p:sp>
          <p:sp>
            <p:nvSpPr>
              <p:cNvPr id="11" name="Metin kutusu 10"/>
              <p:cNvSpPr txBox="1"/>
              <p:nvPr/>
            </p:nvSpPr>
            <p:spPr>
              <a:xfrm>
                <a:off x="4828980" y="3517081"/>
                <a:ext cx="1380410" cy="260322"/>
              </a:xfrm>
              <a:prstGeom prst="rect">
                <a:avLst/>
              </a:prstGeom>
              <a:noFill/>
            </p:spPr>
            <p:txBody>
              <a:bodyPr wrap="none" rtlCol="0">
                <a:spAutoFit/>
              </a:bodyPr>
              <a:lstStyle/>
              <a:p>
                <a:r>
                  <a:rPr lang="tr-TR" sz="1400" dirty="0" smtClean="0">
                    <a:solidFill>
                      <a:schemeClr val="accent1">
                        <a:lumMod val="75000"/>
                      </a:schemeClr>
                    </a:solidFill>
                  </a:rPr>
                  <a:t>Makine Öğrenmesi</a:t>
                </a:r>
                <a:endParaRPr lang="tr-TR" sz="1400" dirty="0">
                  <a:solidFill>
                    <a:schemeClr val="accent1">
                      <a:lumMod val="75000"/>
                    </a:schemeClr>
                  </a:solidFill>
                </a:endParaRPr>
              </a:p>
            </p:txBody>
          </p:sp>
          <p:sp>
            <p:nvSpPr>
              <p:cNvPr id="12" name="Metin kutusu 11"/>
              <p:cNvSpPr txBox="1"/>
              <p:nvPr/>
            </p:nvSpPr>
            <p:spPr>
              <a:xfrm>
                <a:off x="7034286" y="3513895"/>
                <a:ext cx="1150041" cy="260322"/>
              </a:xfrm>
              <a:prstGeom prst="rect">
                <a:avLst/>
              </a:prstGeom>
              <a:noFill/>
            </p:spPr>
            <p:txBody>
              <a:bodyPr wrap="none" rtlCol="0">
                <a:spAutoFit/>
              </a:bodyPr>
              <a:lstStyle/>
              <a:p>
                <a:r>
                  <a:rPr lang="tr-TR" sz="1400" dirty="0" smtClean="0">
                    <a:solidFill>
                      <a:schemeClr val="accent1">
                        <a:lumMod val="75000"/>
                      </a:schemeClr>
                    </a:solidFill>
                  </a:rPr>
                  <a:t>Derin Öğrenme</a:t>
                </a:r>
                <a:endParaRPr lang="tr-TR" sz="1400" dirty="0">
                  <a:solidFill>
                    <a:schemeClr val="accent1">
                      <a:lumMod val="75000"/>
                    </a:schemeClr>
                  </a:solidFill>
                </a:endParaRPr>
              </a:p>
            </p:txBody>
          </p:sp>
          <p:sp>
            <p:nvSpPr>
              <p:cNvPr id="18" name="Metin kutusu 17"/>
              <p:cNvSpPr txBox="1"/>
              <p:nvPr/>
            </p:nvSpPr>
            <p:spPr>
              <a:xfrm>
                <a:off x="1646538" y="3922264"/>
                <a:ext cx="1347169" cy="260322"/>
              </a:xfrm>
              <a:prstGeom prst="rect">
                <a:avLst/>
              </a:prstGeom>
              <a:noFill/>
            </p:spPr>
            <p:txBody>
              <a:bodyPr wrap="none" rtlCol="0">
                <a:spAutoFit/>
              </a:bodyPr>
              <a:lstStyle/>
              <a:p>
                <a:r>
                  <a:rPr lang="tr-TR" sz="1400" dirty="0">
                    <a:solidFill>
                      <a:schemeClr val="accent1">
                        <a:lumMod val="75000"/>
                      </a:schemeClr>
                    </a:solidFill>
                  </a:rPr>
                  <a:t>1950’ler - 1980’ler</a:t>
                </a:r>
              </a:p>
            </p:txBody>
          </p:sp>
          <p:sp>
            <p:nvSpPr>
              <p:cNvPr id="19" name="Dikdörtgen 18"/>
              <p:cNvSpPr/>
              <p:nvPr/>
            </p:nvSpPr>
            <p:spPr>
              <a:xfrm>
                <a:off x="3279404" y="3932830"/>
                <a:ext cx="1344342" cy="260322"/>
              </a:xfrm>
              <a:prstGeom prst="rect">
                <a:avLst/>
              </a:prstGeom>
            </p:spPr>
            <p:txBody>
              <a:bodyPr wrap="none">
                <a:spAutoFit/>
              </a:bodyPr>
              <a:lstStyle/>
              <a:p>
                <a:r>
                  <a:rPr lang="tr-TR" sz="1400" dirty="0" smtClean="0">
                    <a:solidFill>
                      <a:schemeClr val="accent1">
                        <a:lumMod val="75000"/>
                      </a:schemeClr>
                    </a:solidFill>
                  </a:rPr>
                  <a:t>1980’ler - 1990’lar</a:t>
                </a:r>
                <a:endParaRPr lang="tr-TR" sz="1400" dirty="0">
                  <a:solidFill>
                    <a:schemeClr val="accent1">
                      <a:lumMod val="75000"/>
                    </a:schemeClr>
                  </a:solidFill>
                </a:endParaRPr>
              </a:p>
            </p:txBody>
          </p:sp>
          <p:sp>
            <p:nvSpPr>
              <p:cNvPr id="20" name="Metin kutusu 19"/>
              <p:cNvSpPr txBox="1"/>
              <p:nvPr/>
            </p:nvSpPr>
            <p:spPr>
              <a:xfrm>
                <a:off x="4909064" y="3932829"/>
                <a:ext cx="1432872" cy="260322"/>
              </a:xfrm>
              <a:prstGeom prst="rect">
                <a:avLst/>
              </a:prstGeom>
              <a:noFill/>
            </p:spPr>
            <p:txBody>
              <a:bodyPr wrap="none" rtlCol="0">
                <a:spAutoFit/>
              </a:bodyPr>
              <a:lstStyle/>
              <a:p>
                <a:r>
                  <a:rPr lang="tr-TR" sz="1400" dirty="0" smtClean="0">
                    <a:solidFill>
                      <a:schemeClr val="accent1">
                        <a:lumMod val="75000"/>
                      </a:schemeClr>
                    </a:solidFill>
                  </a:rPr>
                  <a:t>1990 ortaları - 2012</a:t>
                </a:r>
                <a:endParaRPr lang="tr-TR" sz="1400" dirty="0">
                  <a:solidFill>
                    <a:schemeClr val="accent1">
                      <a:lumMod val="75000"/>
                    </a:schemeClr>
                  </a:solidFill>
                </a:endParaRPr>
              </a:p>
            </p:txBody>
          </p:sp>
          <p:sp>
            <p:nvSpPr>
              <p:cNvPr id="21" name="Metin kutusu 20"/>
              <p:cNvSpPr txBox="1"/>
              <p:nvPr/>
            </p:nvSpPr>
            <p:spPr>
              <a:xfrm>
                <a:off x="7216547" y="3932829"/>
                <a:ext cx="958508" cy="260322"/>
              </a:xfrm>
              <a:prstGeom prst="rect">
                <a:avLst/>
              </a:prstGeom>
              <a:noFill/>
            </p:spPr>
            <p:txBody>
              <a:bodyPr wrap="none" rtlCol="0">
                <a:spAutoFit/>
              </a:bodyPr>
              <a:lstStyle/>
              <a:p>
                <a:r>
                  <a:rPr lang="tr-TR" sz="1400" dirty="0" smtClean="0">
                    <a:solidFill>
                      <a:schemeClr val="accent1">
                        <a:lumMod val="75000"/>
                      </a:schemeClr>
                    </a:solidFill>
                  </a:rPr>
                  <a:t>2012 - Şimdi</a:t>
                </a:r>
                <a:endParaRPr lang="tr-TR" sz="1400" dirty="0">
                  <a:solidFill>
                    <a:schemeClr val="accent1">
                      <a:lumMod val="75000"/>
                    </a:schemeClr>
                  </a:solidFill>
                </a:endParaRPr>
              </a:p>
            </p:txBody>
          </p:sp>
        </p:grpSp>
        <p:sp>
          <p:nvSpPr>
            <p:cNvPr id="24" name="Dikdörtgen 23"/>
            <p:cNvSpPr/>
            <p:nvPr/>
          </p:nvSpPr>
          <p:spPr>
            <a:xfrm>
              <a:off x="2263381" y="2104929"/>
              <a:ext cx="2687442"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bg1"/>
                  </a:solidFill>
                </a:rPr>
                <a:t>VN İşlemcileri</a:t>
              </a:r>
              <a:endParaRPr lang="tr-TR" sz="1400" dirty="0">
                <a:solidFill>
                  <a:schemeClr val="bg1"/>
                </a:solidFill>
              </a:endParaRPr>
            </a:p>
          </p:txBody>
        </p:sp>
        <p:sp>
          <p:nvSpPr>
            <p:cNvPr id="26" name="Dikdörtgen 25"/>
            <p:cNvSpPr/>
            <p:nvPr/>
          </p:nvSpPr>
          <p:spPr>
            <a:xfrm>
              <a:off x="6395594" y="2779347"/>
              <a:ext cx="2384033"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bg1"/>
                  </a:solidFill>
                </a:rPr>
                <a:t>VN MİB + Hızlandırıcılar</a:t>
              </a:r>
              <a:endParaRPr lang="tr-TR" sz="1400" dirty="0">
                <a:solidFill>
                  <a:schemeClr val="bg1"/>
                </a:solidFill>
              </a:endParaRPr>
            </a:p>
          </p:txBody>
        </p:sp>
        <p:sp>
          <p:nvSpPr>
            <p:cNvPr id="27" name="Dikdörtgen 26"/>
            <p:cNvSpPr/>
            <p:nvPr/>
          </p:nvSpPr>
          <p:spPr>
            <a:xfrm>
              <a:off x="4366985" y="2442138"/>
              <a:ext cx="3248662"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bg1"/>
                  </a:solidFill>
                </a:rPr>
                <a:t>VN Merkezi İşlem Birimleri</a:t>
              </a:r>
              <a:endParaRPr lang="tr-TR" sz="1400" dirty="0">
                <a:solidFill>
                  <a:schemeClr val="bg1"/>
                </a:solidFill>
              </a:endParaRPr>
            </a:p>
          </p:txBody>
        </p:sp>
        <p:sp>
          <p:nvSpPr>
            <p:cNvPr id="28" name="Sağ Ok 27"/>
            <p:cNvSpPr/>
            <p:nvPr/>
          </p:nvSpPr>
          <p:spPr>
            <a:xfrm>
              <a:off x="8301309" y="2975308"/>
              <a:ext cx="2064067" cy="45066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bg1"/>
                  </a:solidFill>
                </a:rPr>
                <a:t>Veri Akış İşlemcileri</a:t>
              </a:r>
              <a:endParaRPr lang="tr-TR" sz="1400" dirty="0">
                <a:solidFill>
                  <a:schemeClr val="bg1"/>
                </a:solidFill>
              </a:endParaRPr>
            </a:p>
          </p:txBody>
        </p:sp>
      </p:grpSp>
    </p:spTree>
    <p:extLst>
      <p:ext uri="{BB962C8B-B14F-4D97-AF65-F5344CB8AC3E}">
        <p14:creationId xmlns:p14="http://schemas.microsoft.com/office/powerpoint/2010/main" val="223855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ğ Ok 3"/>
          <p:cNvSpPr/>
          <p:nvPr/>
        </p:nvSpPr>
        <p:spPr>
          <a:xfrm>
            <a:off x="9577349" y="4470034"/>
            <a:ext cx="507941" cy="69709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Dikdörtgen 4"/>
          <p:cNvSpPr/>
          <p:nvPr/>
        </p:nvSpPr>
        <p:spPr>
          <a:xfrm>
            <a:off x="8389981" y="4648569"/>
            <a:ext cx="479745" cy="359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6916278" y="4647165"/>
            <a:ext cx="753575" cy="359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5201470" y="4648567"/>
            <a:ext cx="1643812" cy="359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7747776" y="4648567"/>
            <a:ext cx="559699" cy="359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8943065" y="4648569"/>
            <a:ext cx="134309" cy="359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9150713" y="4648570"/>
            <a:ext cx="134309" cy="359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9360602" y="4648570"/>
            <a:ext cx="134309" cy="359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p:cNvSpPr txBox="1"/>
          <p:nvPr/>
        </p:nvSpPr>
        <p:spPr>
          <a:xfrm>
            <a:off x="5761786" y="4633914"/>
            <a:ext cx="2322837" cy="369332"/>
          </a:xfrm>
          <a:prstGeom prst="rect">
            <a:avLst/>
          </a:prstGeom>
          <a:noFill/>
          <a:ln>
            <a:noFill/>
          </a:ln>
        </p:spPr>
        <p:txBody>
          <a:bodyPr wrap="square" rtlCol="0">
            <a:spAutoFit/>
          </a:bodyPr>
          <a:lstStyle/>
          <a:p>
            <a:r>
              <a:rPr lang="tr-TR" dirty="0" smtClean="0">
                <a:solidFill>
                  <a:schemeClr val="bg1"/>
                </a:solidFill>
              </a:rPr>
              <a:t>Öngörülen Gelecek</a:t>
            </a:r>
            <a:endParaRPr lang="tr-TR" dirty="0">
              <a:solidFill>
                <a:schemeClr val="bg1"/>
              </a:solidFill>
            </a:endParaRPr>
          </a:p>
        </p:txBody>
      </p:sp>
      <p:sp>
        <p:nvSpPr>
          <p:cNvPr id="13" name="Metin kutusu 12"/>
          <p:cNvSpPr txBox="1"/>
          <p:nvPr/>
        </p:nvSpPr>
        <p:spPr>
          <a:xfrm>
            <a:off x="10236461" y="4566739"/>
            <a:ext cx="1601643" cy="523220"/>
          </a:xfrm>
          <a:prstGeom prst="rect">
            <a:avLst/>
          </a:prstGeom>
          <a:noFill/>
          <a:ln>
            <a:noFill/>
          </a:ln>
        </p:spPr>
        <p:txBody>
          <a:bodyPr wrap="none" rtlCol="0">
            <a:spAutoFit/>
          </a:bodyPr>
          <a:lstStyle/>
          <a:p>
            <a:r>
              <a:rPr lang="tr-TR" sz="2800" dirty="0" smtClean="0">
                <a:solidFill>
                  <a:srgbClr val="960000"/>
                </a:solidFill>
              </a:rPr>
              <a:t>? ! ? ! ? ! </a:t>
            </a:r>
            <a:endParaRPr lang="tr-TR" sz="2800" dirty="0">
              <a:solidFill>
                <a:srgbClr val="960000"/>
              </a:solidFill>
            </a:endParaRPr>
          </a:p>
        </p:txBody>
      </p:sp>
      <p:sp>
        <p:nvSpPr>
          <p:cNvPr id="15" name="Sağ Ok 14"/>
          <p:cNvSpPr/>
          <p:nvPr/>
        </p:nvSpPr>
        <p:spPr>
          <a:xfrm>
            <a:off x="4518157" y="2221819"/>
            <a:ext cx="2189489" cy="6505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bg1"/>
                </a:solidFill>
              </a:rPr>
              <a:t>Belirgin Gelecek</a:t>
            </a:r>
            <a:endParaRPr lang="tr-TR" dirty="0">
              <a:solidFill>
                <a:schemeClr val="bg1"/>
              </a:solidFill>
            </a:endParaRPr>
          </a:p>
        </p:txBody>
      </p:sp>
      <p:sp>
        <p:nvSpPr>
          <p:cNvPr id="16" name="Dikdörtgen 15"/>
          <p:cNvSpPr/>
          <p:nvPr/>
        </p:nvSpPr>
        <p:spPr>
          <a:xfrm>
            <a:off x="1347498" y="3043909"/>
            <a:ext cx="3021408" cy="1200329"/>
          </a:xfrm>
          <a:prstGeom prst="rect">
            <a:avLst/>
          </a:prstGeom>
        </p:spPr>
        <p:txBody>
          <a:bodyPr wrap="square">
            <a:spAutoFit/>
          </a:bodyPr>
          <a:lstStyle/>
          <a:p>
            <a:pPr algn="ctr"/>
            <a:r>
              <a:rPr lang="tr-TR" sz="2400" dirty="0" smtClean="0">
                <a:solidFill>
                  <a:srgbClr val="C00000"/>
                </a:solidFill>
              </a:rPr>
              <a:t>Muhasebe ve Denetim </a:t>
            </a:r>
            <a:r>
              <a:rPr lang="tr-TR" sz="2400" dirty="0">
                <a:solidFill>
                  <a:srgbClr val="C00000"/>
                </a:solidFill>
              </a:rPr>
              <a:t>Mesleğinde </a:t>
            </a:r>
          </a:p>
          <a:p>
            <a:pPr algn="ctr"/>
            <a:r>
              <a:rPr lang="tr-TR" sz="2400" dirty="0">
                <a:solidFill>
                  <a:srgbClr val="C00000"/>
                </a:solidFill>
              </a:rPr>
              <a:t>İki Farklı Gelecek</a:t>
            </a:r>
          </a:p>
        </p:txBody>
      </p:sp>
      <p:sp>
        <p:nvSpPr>
          <p:cNvPr id="17" name="Metin kutusu 16"/>
          <p:cNvSpPr txBox="1"/>
          <p:nvPr/>
        </p:nvSpPr>
        <p:spPr>
          <a:xfrm>
            <a:off x="3654668" y="1559369"/>
            <a:ext cx="3081396" cy="584775"/>
          </a:xfrm>
          <a:prstGeom prst="rect">
            <a:avLst/>
          </a:prstGeom>
          <a:noFill/>
        </p:spPr>
        <p:txBody>
          <a:bodyPr wrap="square" rtlCol="0">
            <a:spAutoFit/>
          </a:bodyPr>
          <a:lstStyle/>
          <a:p>
            <a:r>
              <a:rPr lang="tr-TR" sz="1600" dirty="0" smtClean="0"/>
              <a:t>Geleneksel çalışmayı geliştiren</a:t>
            </a:r>
          </a:p>
          <a:p>
            <a:r>
              <a:rPr lang="tr-TR" sz="1600" dirty="0" smtClean="0"/>
              <a:t>sofistike teknolojilerin kullanılması</a:t>
            </a:r>
            <a:endParaRPr lang="tr-TR" sz="1600" dirty="0"/>
          </a:p>
        </p:txBody>
      </p:sp>
      <p:cxnSp>
        <p:nvCxnSpPr>
          <p:cNvPr id="19" name="Düz Bağlayıcı 18"/>
          <p:cNvCxnSpPr/>
          <p:nvPr/>
        </p:nvCxnSpPr>
        <p:spPr>
          <a:xfrm>
            <a:off x="6707646" y="1364349"/>
            <a:ext cx="55232" cy="4541315"/>
          </a:xfrm>
          <a:prstGeom prst="line">
            <a:avLst/>
          </a:prstGeom>
          <a:ln w="9525">
            <a:solidFill>
              <a:srgbClr val="960000"/>
            </a:solidFill>
            <a:prstDash val="dash"/>
          </a:ln>
        </p:spPr>
        <p:style>
          <a:lnRef idx="1">
            <a:schemeClr val="accent1"/>
          </a:lnRef>
          <a:fillRef idx="0">
            <a:schemeClr val="accent1"/>
          </a:fillRef>
          <a:effectRef idx="0">
            <a:schemeClr val="accent1"/>
          </a:effectRef>
          <a:fontRef idx="minor">
            <a:schemeClr val="tx1"/>
          </a:fontRef>
        </p:style>
      </p:cxnSp>
      <p:sp>
        <p:nvSpPr>
          <p:cNvPr id="21" name="Metin kutusu 20"/>
          <p:cNvSpPr txBox="1"/>
          <p:nvPr/>
        </p:nvSpPr>
        <p:spPr>
          <a:xfrm>
            <a:off x="6918236" y="3416999"/>
            <a:ext cx="4183966" cy="830997"/>
          </a:xfrm>
          <a:prstGeom prst="rect">
            <a:avLst/>
          </a:prstGeom>
          <a:noFill/>
        </p:spPr>
        <p:txBody>
          <a:bodyPr wrap="none" rtlCol="0">
            <a:spAutoFit/>
          </a:bodyPr>
          <a:lstStyle/>
          <a:p>
            <a:r>
              <a:rPr lang="tr-TR" sz="1600" dirty="0" smtClean="0"/>
              <a:t>Radikal değişim;</a:t>
            </a:r>
          </a:p>
          <a:p>
            <a:r>
              <a:rPr lang="tr-TR" sz="1600" dirty="0"/>
              <a:t>G</a:t>
            </a:r>
            <a:r>
              <a:rPr lang="tr-TR" sz="1600" dirty="0" smtClean="0"/>
              <a:t>eleneksel mesleki çalışmanın ortadan kalkması.</a:t>
            </a:r>
          </a:p>
          <a:p>
            <a:r>
              <a:rPr lang="tr-TR" sz="1600" dirty="0" smtClean="0"/>
              <a:t>Makineleri yönetenlere dönüşüm.</a:t>
            </a:r>
            <a:endParaRPr lang="tr-TR" sz="1600" dirty="0"/>
          </a:p>
        </p:txBody>
      </p:sp>
    </p:spTree>
    <p:extLst>
      <p:ext uri="{BB962C8B-B14F-4D97-AF65-F5344CB8AC3E}">
        <p14:creationId xmlns:p14="http://schemas.microsoft.com/office/powerpoint/2010/main" val="58792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834936" y="1798116"/>
            <a:ext cx="8278696" cy="2862322"/>
          </a:xfrm>
          <a:prstGeom prst="rect">
            <a:avLst/>
          </a:prstGeom>
          <a:noFill/>
        </p:spPr>
        <p:txBody>
          <a:bodyPr wrap="square" rtlCol="0">
            <a:spAutoFit/>
          </a:bodyPr>
          <a:lstStyle/>
          <a:p>
            <a:pPr marL="285750" indent="-285750">
              <a:buFont typeface="Arial" panose="020B0604020202020204" pitchFamily="34" charset="0"/>
              <a:buChar char="•"/>
            </a:pPr>
            <a:r>
              <a:rPr lang="tr-TR" dirty="0" smtClean="0"/>
              <a:t>Büyük veri ve işletme analitiği, işletme ortamını ve işletme süreçlerini dramatik olarak değiştirmeye devam ediyor,</a:t>
            </a:r>
          </a:p>
          <a:p>
            <a:endParaRPr lang="tr-TR" dirty="0"/>
          </a:p>
          <a:p>
            <a:pPr marL="285750" indent="-285750">
              <a:buFont typeface="Arial" panose="020B0604020202020204" pitchFamily="34" charset="0"/>
              <a:buChar char="•"/>
            </a:pPr>
            <a:r>
              <a:rPr lang="tr-TR" dirty="0" smtClean="0"/>
              <a:t>İşletme fonksiyonları değişiyor, işletmelerin yetenekleri artıyor, eskide kalmış işletme fonksiyonları elimine oluyor ve tüm süreçler radikal biçimde hızlanıyor.</a:t>
            </a:r>
          </a:p>
          <a:p>
            <a:endParaRPr lang="tr-TR" dirty="0"/>
          </a:p>
          <a:p>
            <a:pPr marL="285750" indent="-285750">
              <a:buFont typeface="Arial" panose="020B0604020202020204" pitchFamily="34" charset="0"/>
              <a:buChar char="•"/>
            </a:pPr>
            <a:r>
              <a:rPr lang="tr-TR" dirty="0" smtClean="0"/>
              <a:t>Aynı değişimler güvence fonksiyonu için de söz konusu. Kurallarının değişmesi gerekiyor. Güvencenin temel süreçleri otomasyonla giderek bütünleşiyor, analitik denetim yordamları gelişiyor ve güvencenin </a:t>
            </a:r>
            <a:r>
              <a:rPr lang="tr-TR" dirty="0" err="1" smtClean="0"/>
              <a:t>öngörüsel</a:t>
            </a:r>
            <a:r>
              <a:rPr lang="tr-TR" dirty="0" smtClean="0"/>
              <a:t> ve önleyici </a:t>
            </a:r>
            <a:r>
              <a:rPr lang="tr-TR" dirty="0" err="1" smtClean="0"/>
              <a:t>modlarda</a:t>
            </a:r>
            <a:r>
              <a:rPr lang="tr-TR" dirty="0" smtClean="0"/>
              <a:t> zamanlaması gerçek zamanlıya yaklaşıyor.</a:t>
            </a:r>
            <a:endParaRPr lang="tr-TR" dirty="0"/>
          </a:p>
        </p:txBody>
      </p:sp>
    </p:spTree>
    <p:extLst>
      <p:ext uri="{BB962C8B-B14F-4D97-AF65-F5344CB8AC3E}">
        <p14:creationId xmlns:p14="http://schemas.microsoft.com/office/powerpoint/2010/main" val="215407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688798" y="3249404"/>
            <a:ext cx="8118389" cy="1062681"/>
            <a:chOff x="2101442" y="2834503"/>
            <a:chExt cx="8118389" cy="1062681"/>
          </a:xfrm>
        </p:grpSpPr>
        <p:sp>
          <p:nvSpPr>
            <p:cNvPr id="3" name="Dikdörtgen 2"/>
            <p:cNvSpPr/>
            <p:nvPr/>
          </p:nvSpPr>
          <p:spPr>
            <a:xfrm>
              <a:off x="2101442" y="2834503"/>
              <a:ext cx="8118389" cy="10626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p:cNvSpPr txBox="1"/>
            <p:nvPr/>
          </p:nvSpPr>
          <p:spPr>
            <a:xfrm>
              <a:off x="3529195" y="2878507"/>
              <a:ext cx="1588384" cy="307777"/>
            </a:xfrm>
            <a:prstGeom prst="rect">
              <a:avLst/>
            </a:prstGeom>
            <a:noFill/>
          </p:spPr>
          <p:txBody>
            <a:bodyPr wrap="none" rtlCol="0">
              <a:spAutoFit/>
            </a:bodyPr>
            <a:lstStyle/>
            <a:p>
              <a:r>
                <a:rPr lang="tr-TR" sz="1400" dirty="0" smtClean="0">
                  <a:solidFill>
                    <a:schemeClr val="bg1"/>
                  </a:solidFill>
                </a:rPr>
                <a:t>MUHASEBE SÜRECİ</a:t>
              </a:r>
              <a:endParaRPr lang="tr-TR" sz="1400" dirty="0">
                <a:solidFill>
                  <a:schemeClr val="bg1"/>
                </a:solidFill>
              </a:endParaRPr>
            </a:p>
          </p:txBody>
        </p:sp>
      </p:grpSp>
      <p:sp>
        <p:nvSpPr>
          <p:cNvPr id="42" name="Dikdörtgen 41"/>
          <p:cNvSpPr/>
          <p:nvPr/>
        </p:nvSpPr>
        <p:spPr>
          <a:xfrm>
            <a:off x="1529767" y="2910422"/>
            <a:ext cx="8436450" cy="1779373"/>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tr-TR" sz="1400" dirty="0" smtClean="0">
                <a:solidFill>
                  <a:schemeClr val="bg1"/>
                </a:solidFill>
              </a:rPr>
              <a:t>İŞLETME VE ORTAMI                                                       </a:t>
            </a:r>
            <a:r>
              <a:rPr lang="tr-TR" sz="1400" dirty="0" smtClean="0">
                <a:solidFill>
                  <a:srgbClr val="C00000"/>
                </a:solidFill>
              </a:rPr>
              <a:t>1. TEHDİT ALANI</a:t>
            </a:r>
            <a:endParaRPr lang="tr-TR" sz="1400" dirty="0">
              <a:solidFill>
                <a:srgbClr val="C00000"/>
              </a:solidFill>
            </a:endParaRPr>
          </a:p>
        </p:txBody>
      </p:sp>
      <p:sp>
        <p:nvSpPr>
          <p:cNvPr id="16" name="Sağ Ok 15"/>
          <p:cNvSpPr/>
          <p:nvPr/>
        </p:nvSpPr>
        <p:spPr>
          <a:xfrm rot="3235080">
            <a:off x="681750" y="1881017"/>
            <a:ext cx="1831485" cy="6459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ENDÜSTRİYEL -TİCARİ KARAKTERİSTİKLER</a:t>
            </a:r>
            <a:endParaRPr lang="tr-TR" sz="1200" dirty="0"/>
          </a:p>
        </p:txBody>
      </p:sp>
      <p:sp>
        <p:nvSpPr>
          <p:cNvPr id="22" name="Sağ Ok 21"/>
          <p:cNvSpPr/>
          <p:nvPr/>
        </p:nvSpPr>
        <p:spPr>
          <a:xfrm rot="6840633" flipV="1">
            <a:off x="2590777" y="1873466"/>
            <a:ext cx="1628665" cy="58819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ÜLKE KOŞULLARI</a:t>
            </a:r>
            <a:endParaRPr lang="tr-TR" sz="1200" dirty="0"/>
          </a:p>
        </p:txBody>
      </p:sp>
      <p:sp>
        <p:nvSpPr>
          <p:cNvPr id="23" name="Sağ Ok 22"/>
          <p:cNvSpPr/>
          <p:nvPr/>
        </p:nvSpPr>
        <p:spPr>
          <a:xfrm rot="17610842">
            <a:off x="2349116" y="5258386"/>
            <a:ext cx="1776574" cy="527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KÜRESEL KOŞULLAR</a:t>
            </a:r>
            <a:endParaRPr lang="tr-TR" sz="1200" dirty="0"/>
          </a:p>
        </p:txBody>
      </p:sp>
    </p:spTree>
    <p:extLst>
      <p:ext uri="{BB962C8B-B14F-4D97-AF65-F5344CB8AC3E}">
        <p14:creationId xmlns:p14="http://schemas.microsoft.com/office/powerpoint/2010/main" val="169596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6"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90072" y="993948"/>
            <a:ext cx="8676328" cy="5140152"/>
          </a:xfrm>
          <a:prstGeom prst="rect">
            <a:avLst/>
          </a:prstGeom>
          <a:solidFill>
            <a:schemeClr val="accent1">
              <a:lumMod val="40000"/>
              <a:lumOff val="60000"/>
            </a:schemeClr>
          </a:solidFill>
          <a:ln>
            <a:solidFill>
              <a:srgbClr val="EFF5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rgbClr val="C00000"/>
                </a:solidFill>
              </a:rPr>
              <a:t>2022’ye Kadar İşletmelerin Büyümesini </a:t>
            </a:r>
            <a:r>
              <a:rPr lang="tr-TR" sz="2400" dirty="0" smtClean="0">
                <a:solidFill>
                  <a:srgbClr val="C00000"/>
                </a:solidFill>
              </a:rPr>
              <a:t>Olumlu Etkileyen </a:t>
            </a:r>
            <a:r>
              <a:rPr lang="tr-TR" sz="2400" dirty="0">
                <a:solidFill>
                  <a:srgbClr val="C00000"/>
                </a:solidFill>
              </a:rPr>
              <a:t>Eğilimler</a:t>
            </a:r>
            <a:r>
              <a:rPr lang="tr-TR" sz="2400" dirty="0">
                <a:solidFill>
                  <a:schemeClr val="tx1"/>
                </a:solidFill>
              </a:rPr>
              <a:t>						</a:t>
            </a:r>
          </a:p>
          <a:p>
            <a:pPr marL="285750" indent="-285750">
              <a:buFont typeface="Arial" panose="020B0604020202020204" pitchFamily="34" charset="0"/>
              <a:buChar char="•"/>
            </a:pPr>
            <a:r>
              <a:rPr lang="tr-TR" sz="2400" dirty="0">
                <a:solidFill>
                  <a:schemeClr val="tx1"/>
                </a:solidFill>
              </a:rPr>
              <a:t>Yeni teknolojilerin benimsenmesinde artış	</a:t>
            </a:r>
          </a:p>
          <a:p>
            <a:pPr marL="285750" indent="-285750">
              <a:buFont typeface="Arial" panose="020B0604020202020204" pitchFamily="34" charset="0"/>
              <a:buChar char="•"/>
            </a:pPr>
            <a:r>
              <a:rPr lang="tr-TR" sz="2400" dirty="0">
                <a:solidFill>
                  <a:schemeClr val="tx1"/>
                </a:solidFill>
              </a:rPr>
              <a:t>Mobil internette ilerlemeler		</a:t>
            </a:r>
          </a:p>
          <a:p>
            <a:pPr marL="285750" indent="-285750">
              <a:buFont typeface="Arial" panose="020B0604020202020204" pitchFamily="34" charset="0"/>
              <a:buChar char="•"/>
            </a:pPr>
            <a:r>
              <a:rPr lang="tr-TR" sz="2400" dirty="0">
                <a:solidFill>
                  <a:schemeClr val="tx1"/>
                </a:solidFill>
              </a:rPr>
              <a:t>Yapay Zeka ilerlemeleri			</a:t>
            </a:r>
          </a:p>
          <a:p>
            <a:pPr marL="285750" indent="-285750">
              <a:buFont typeface="Arial" panose="020B0604020202020204" pitchFamily="34" charset="0"/>
              <a:buChar char="•"/>
            </a:pPr>
            <a:r>
              <a:rPr lang="tr-TR" sz="2400" dirty="0">
                <a:solidFill>
                  <a:schemeClr val="tx1"/>
                </a:solidFill>
              </a:rPr>
              <a:t>Bulut teknolojilerinde ilerlemeler		</a:t>
            </a:r>
          </a:p>
          <a:p>
            <a:pPr marL="285750" indent="-285750">
              <a:buFont typeface="Arial" panose="020B0604020202020204" pitchFamily="34" charset="0"/>
              <a:buChar char="•"/>
            </a:pPr>
            <a:r>
              <a:rPr lang="tr-TR" sz="2400" dirty="0">
                <a:solidFill>
                  <a:schemeClr val="tx1"/>
                </a:solidFill>
              </a:rPr>
              <a:t>Ulusal ekonomik büyümedeki değişiklikler	</a:t>
            </a:r>
          </a:p>
          <a:p>
            <a:pPr marL="285750" indent="-285750">
              <a:buFont typeface="Arial" panose="020B0604020202020204" pitchFamily="34" charset="0"/>
              <a:buChar char="•"/>
            </a:pPr>
            <a:r>
              <a:rPr lang="tr-TR" sz="2400" dirty="0">
                <a:solidFill>
                  <a:schemeClr val="tx1"/>
                </a:solidFill>
              </a:rPr>
              <a:t>Gelişen ekonomilerde refah artışı		 </a:t>
            </a:r>
          </a:p>
          <a:p>
            <a:pPr marL="285750" indent="-285750">
              <a:buFont typeface="Arial" panose="020B0604020202020204" pitchFamily="34" charset="0"/>
              <a:buChar char="•"/>
            </a:pPr>
            <a:r>
              <a:rPr lang="tr-TR" sz="2400" dirty="0" smtClean="0">
                <a:solidFill>
                  <a:schemeClr val="tx1"/>
                </a:solidFill>
              </a:rPr>
              <a:t>Eğitimin </a:t>
            </a:r>
            <a:r>
              <a:rPr lang="tr-TR" sz="2400" dirty="0">
                <a:solidFill>
                  <a:schemeClr val="tx1"/>
                </a:solidFill>
              </a:rPr>
              <a:t>gelişmesi			</a:t>
            </a:r>
          </a:p>
          <a:p>
            <a:pPr marL="285750" indent="-285750">
              <a:buFont typeface="Arial" panose="020B0604020202020204" pitchFamily="34" charset="0"/>
              <a:buChar char="•"/>
            </a:pPr>
            <a:r>
              <a:rPr lang="tr-TR" sz="2400" dirty="0">
                <a:solidFill>
                  <a:schemeClr val="tx1"/>
                </a:solidFill>
              </a:rPr>
              <a:t>Yeni enerji ve teknoloji gereçlerindeki ilerlemeler</a:t>
            </a:r>
          </a:p>
          <a:p>
            <a:pPr marL="285750" indent="-285750">
              <a:buFont typeface="Arial" panose="020B0604020202020204" pitchFamily="34" charset="0"/>
              <a:buChar char="•"/>
            </a:pPr>
            <a:r>
              <a:rPr lang="tr-TR" sz="2400" dirty="0">
                <a:solidFill>
                  <a:schemeClr val="tx1"/>
                </a:solidFill>
              </a:rPr>
              <a:t>Orta sınıfın gelişmesi		</a:t>
            </a:r>
          </a:p>
        </p:txBody>
      </p:sp>
    </p:spTree>
    <p:extLst>
      <p:ext uri="{BB962C8B-B14F-4D97-AF65-F5344CB8AC3E}">
        <p14:creationId xmlns:p14="http://schemas.microsoft.com/office/powerpoint/2010/main" val="141343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40205" y="445663"/>
            <a:ext cx="10769600" cy="56323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000" dirty="0" smtClean="0"/>
              <a:t>Otomasyon ve YZ Uygulamaları, işletmeleri dönüştürerek verimliliği artıracak ve ekonomik büyümeye katkı sağlayacak.</a:t>
            </a:r>
          </a:p>
          <a:p>
            <a:pPr marL="285750" indent="-285750">
              <a:lnSpc>
                <a:spcPct val="150000"/>
              </a:lnSpc>
              <a:buFont typeface="Arial" panose="020B0604020202020204" pitchFamily="34" charset="0"/>
              <a:buChar char="•"/>
            </a:pPr>
            <a:r>
              <a:rPr lang="tr-TR" sz="2000" dirty="0" smtClean="0"/>
              <a:t>İnsanların makinelerle birlikte çalışmayı benimsemeleri gerekecek.</a:t>
            </a:r>
          </a:p>
          <a:p>
            <a:pPr marL="285750" indent="-285750">
              <a:lnSpc>
                <a:spcPct val="150000"/>
              </a:lnSpc>
              <a:buFont typeface="Arial" panose="020B0604020202020204" pitchFamily="34" charset="0"/>
              <a:buChar char="•"/>
            </a:pPr>
            <a:r>
              <a:rPr lang="tr-TR" sz="2000" dirty="0" smtClean="0"/>
              <a:t>Önemli iş geçişleri ve kaymaları olacak.</a:t>
            </a:r>
          </a:p>
          <a:p>
            <a:pPr marL="285750" indent="-285750">
              <a:lnSpc>
                <a:spcPct val="150000"/>
              </a:lnSpc>
              <a:buFont typeface="Arial" panose="020B0604020202020204" pitchFamily="34" charset="0"/>
              <a:buChar char="•"/>
            </a:pPr>
            <a:r>
              <a:rPr lang="tr-TR" sz="2000" dirty="0" smtClean="0"/>
              <a:t>Bu teknolojiler, birçok ürün ve hizmet üzerinden değer yaratacak,</a:t>
            </a:r>
          </a:p>
          <a:p>
            <a:pPr marL="285750" indent="-285750">
              <a:lnSpc>
                <a:spcPct val="150000"/>
              </a:lnSpc>
              <a:buFont typeface="Arial" panose="020B0604020202020204" pitchFamily="34" charset="0"/>
              <a:buChar char="•"/>
            </a:pPr>
            <a:r>
              <a:rPr lang="tr-TR" sz="2000" dirty="0" smtClean="0"/>
              <a:t>Ürünler kişiye özel olabilecek,</a:t>
            </a:r>
          </a:p>
          <a:p>
            <a:pPr marL="285750" indent="-285750">
              <a:lnSpc>
                <a:spcPct val="150000"/>
              </a:lnSpc>
              <a:buFont typeface="Arial" panose="020B0604020202020204" pitchFamily="34" charset="0"/>
              <a:buChar char="•"/>
            </a:pPr>
            <a:r>
              <a:rPr lang="tr-TR" sz="2000" dirty="0" smtClean="0"/>
              <a:t>Üretimdeki anomaliler ve hileli işlemler </a:t>
            </a:r>
            <a:r>
              <a:rPr lang="tr-TR" sz="2000" dirty="0" err="1" smtClean="0"/>
              <a:t>tesbit</a:t>
            </a:r>
            <a:r>
              <a:rPr lang="tr-TR" sz="2000" dirty="0" smtClean="0"/>
              <a:t> edilecek,</a:t>
            </a:r>
            <a:endParaRPr lang="tr-TR" sz="2000" dirty="0"/>
          </a:p>
          <a:p>
            <a:pPr marL="285750" indent="-285750">
              <a:lnSpc>
                <a:spcPct val="150000"/>
              </a:lnSpc>
              <a:buFont typeface="Arial" panose="020B0604020202020204" pitchFamily="34" charset="0"/>
              <a:buChar char="•"/>
            </a:pPr>
            <a:r>
              <a:rPr lang="tr-TR" sz="2000" dirty="0" smtClean="0"/>
              <a:t>YZ ve yapay sinir ağları uygulamaları ile veya tüm analitik tekniklerle yıllık %40 değer yaratılacak.</a:t>
            </a:r>
          </a:p>
          <a:p>
            <a:pPr marL="285750" indent="-285750">
              <a:lnSpc>
                <a:spcPct val="150000"/>
              </a:lnSpc>
              <a:buFont typeface="Arial" panose="020B0604020202020204" pitchFamily="34" charset="0"/>
              <a:buChar char="•"/>
            </a:pPr>
            <a:r>
              <a:rPr lang="tr-TR" sz="2000" dirty="0"/>
              <a:t>Bu teknolojiler işin ve işyerinin doğasını değiştirecek; bazı meslekler giderek ortadan kalkacak, bazıları büyüyecek, birçoğu ise değişime uğrayacak</a:t>
            </a:r>
            <a:r>
              <a:rPr lang="tr-TR" sz="2000" dirty="0" smtClean="0"/>
              <a:t>.</a:t>
            </a:r>
          </a:p>
          <a:p>
            <a:pPr marL="285750" indent="-285750">
              <a:lnSpc>
                <a:spcPct val="150000"/>
              </a:lnSpc>
              <a:buFont typeface="Arial" panose="020B0604020202020204" pitchFamily="34" charset="0"/>
              <a:buChar char="•"/>
            </a:pPr>
            <a:r>
              <a:rPr lang="tr-TR" sz="2000" dirty="0"/>
              <a:t> Yeni meslekler ortaya çıkacak, insanların yeni beceriler geliştirmesi gerekecek.</a:t>
            </a:r>
          </a:p>
          <a:p>
            <a:pPr marL="285750" indent="-285750">
              <a:lnSpc>
                <a:spcPct val="150000"/>
              </a:lnSpc>
              <a:buFont typeface="Arial" panose="020B0604020202020204" pitchFamily="34" charset="0"/>
              <a:buChar char="•"/>
            </a:pPr>
            <a:endParaRPr lang="tr-TR" sz="2000" dirty="0"/>
          </a:p>
        </p:txBody>
      </p:sp>
    </p:spTree>
    <p:extLst>
      <p:ext uri="{BB962C8B-B14F-4D97-AF65-F5344CB8AC3E}">
        <p14:creationId xmlns:p14="http://schemas.microsoft.com/office/powerpoint/2010/main" val="217234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729790" y="884321"/>
            <a:ext cx="4085606" cy="4524315"/>
          </a:xfrm>
          <a:prstGeom prst="rect">
            <a:avLst/>
          </a:prstGeom>
          <a:noFill/>
        </p:spPr>
        <p:txBody>
          <a:bodyPr wrap="none" rtlCol="0">
            <a:spAutoFit/>
          </a:bodyPr>
          <a:lstStyle/>
          <a:p>
            <a:r>
              <a:rPr lang="tr-TR" sz="2400" dirty="0" smtClean="0">
                <a:solidFill>
                  <a:srgbClr val="C00000"/>
                </a:solidFill>
              </a:rPr>
              <a:t>10 yıl önce olmayan 10 Meslek:</a:t>
            </a:r>
          </a:p>
          <a:p>
            <a:endParaRPr lang="tr-TR" sz="2400" dirty="0" smtClean="0">
              <a:solidFill>
                <a:srgbClr val="C00000"/>
              </a:solidFill>
            </a:endParaRPr>
          </a:p>
          <a:p>
            <a:pPr marL="285750" indent="-285750">
              <a:buFont typeface="Arial" panose="020B0604020202020204" pitchFamily="34" charset="0"/>
              <a:buChar char="•"/>
            </a:pPr>
            <a:r>
              <a:rPr lang="tr-TR" sz="2400" dirty="0" smtClean="0"/>
              <a:t>Sosyal Medya Uzmanlığı</a:t>
            </a:r>
          </a:p>
          <a:p>
            <a:pPr marL="285750" indent="-285750">
              <a:buFont typeface="Arial" panose="020B0604020202020204" pitchFamily="34" charset="0"/>
              <a:buChar char="•"/>
            </a:pPr>
            <a:r>
              <a:rPr lang="tr-TR" sz="2400" dirty="0" smtClean="0"/>
              <a:t>Sürücüsüz araç mühendisliği</a:t>
            </a:r>
          </a:p>
          <a:p>
            <a:pPr marL="285750" indent="-285750">
              <a:buFont typeface="Arial" panose="020B0604020202020204" pitchFamily="34" charset="0"/>
              <a:buChar char="•"/>
            </a:pPr>
            <a:r>
              <a:rPr lang="tr-TR" sz="2400" dirty="0" err="1" smtClean="0"/>
              <a:t>Drone</a:t>
            </a:r>
            <a:r>
              <a:rPr lang="tr-TR" sz="2400" dirty="0" smtClean="0"/>
              <a:t> operatörlüğü</a:t>
            </a:r>
          </a:p>
          <a:p>
            <a:pPr marL="285750" indent="-285750">
              <a:buFont typeface="Arial" panose="020B0604020202020204" pitchFamily="34" charset="0"/>
              <a:buChar char="•"/>
            </a:pPr>
            <a:r>
              <a:rPr lang="tr-TR" sz="2400" dirty="0" smtClean="0"/>
              <a:t>SEO Uzmanı</a:t>
            </a:r>
          </a:p>
          <a:p>
            <a:pPr marL="285750" indent="-285750">
              <a:buFont typeface="Arial" panose="020B0604020202020204" pitchFamily="34" charset="0"/>
              <a:buChar char="•"/>
            </a:pPr>
            <a:r>
              <a:rPr lang="tr-TR" sz="2400" dirty="0" err="1" smtClean="0"/>
              <a:t>Youtuber</a:t>
            </a:r>
            <a:endParaRPr lang="tr-TR" sz="2400" dirty="0" smtClean="0"/>
          </a:p>
          <a:p>
            <a:pPr marL="285750" indent="-285750">
              <a:buFont typeface="Arial" panose="020B0604020202020204" pitchFamily="34" charset="0"/>
              <a:buChar char="•"/>
            </a:pPr>
            <a:r>
              <a:rPr lang="tr-TR" sz="2400" dirty="0" smtClean="0"/>
              <a:t>Bulut bilişim uzmanı</a:t>
            </a:r>
          </a:p>
          <a:p>
            <a:pPr marL="285750" indent="-285750">
              <a:buFont typeface="Arial" panose="020B0604020202020204" pitchFamily="34" charset="0"/>
              <a:buChar char="•"/>
            </a:pPr>
            <a:r>
              <a:rPr lang="tr-TR" sz="2400" dirty="0" smtClean="0"/>
              <a:t>Mobil uygulama geliştiricisi</a:t>
            </a:r>
          </a:p>
          <a:p>
            <a:pPr marL="285750" indent="-285750">
              <a:buFont typeface="Arial" panose="020B0604020202020204" pitchFamily="34" charset="0"/>
              <a:buChar char="•"/>
            </a:pPr>
            <a:r>
              <a:rPr lang="tr-TR" sz="2400" dirty="0" smtClean="0"/>
              <a:t>Veri analisti</a:t>
            </a:r>
          </a:p>
          <a:p>
            <a:pPr marL="285750" indent="-285750">
              <a:buFont typeface="Arial" panose="020B0604020202020204" pitchFamily="34" charset="0"/>
              <a:buChar char="•"/>
            </a:pPr>
            <a:r>
              <a:rPr lang="tr-TR" sz="2400" dirty="0" smtClean="0"/>
              <a:t>Sürdürülebilirlik yöneticisi</a:t>
            </a:r>
          </a:p>
          <a:p>
            <a:pPr marL="285750" indent="-285750">
              <a:buFont typeface="Arial" panose="020B0604020202020204" pitchFamily="34" charset="0"/>
              <a:buChar char="•"/>
            </a:pPr>
            <a:r>
              <a:rPr lang="tr-TR" sz="2400" dirty="0" smtClean="0"/>
              <a:t>Etik Hacker</a:t>
            </a:r>
            <a:endParaRPr lang="tr-TR" sz="2400" dirty="0"/>
          </a:p>
        </p:txBody>
      </p:sp>
    </p:spTree>
    <p:extLst>
      <p:ext uri="{BB962C8B-B14F-4D97-AF65-F5344CB8AC3E}">
        <p14:creationId xmlns:p14="http://schemas.microsoft.com/office/powerpoint/2010/main" val="316951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188097" y="535289"/>
            <a:ext cx="9471193" cy="5509200"/>
          </a:xfrm>
          <a:prstGeom prst="rect">
            <a:avLst/>
          </a:prstGeom>
          <a:noFill/>
        </p:spPr>
        <p:txBody>
          <a:bodyPr wrap="square" rtlCol="0">
            <a:spAutoFit/>
          </a:bodyPr>
          <a:lstStyle/>
          <a:p>
            <a:pPr algn="ctr"/>
            <a:r>
              <a:rPr lang="tr-TR" sz="2400" dirty="0" smtClean="0">
                <a:solidFill>
                  <a:srgbClr val="C00000"/>
                </a:solidFill>
              </a:rPr>
              <a:t>Muhasebe mesleğinin 2025 </a:t>
            </a:r>
            <a:r>
              <a:rPr lang="tr-TR" sz="2400" dirty="0">
                <a:solidFill>
                  <a:srgbClr val="C00000"/>
                </a:solidFill>
              </a:rPr>
              <a:t>y</a:t>
            </a:r>
            <a:r>
              <a:rPr lang="tr-TR" sz="2400" dirty="0" smtClean="0">
                <a:solidFill>
                  <a:srgbClr val="C00000"/>
                </a:solidFill>
              </a:rPr>
              <a:t>ılına kadar karşı karşıya olduğu</a:t>
            </a:r>
          </a:p>
          <a:p>
            <a:pPr algn="ctr"/>
            <a:r>
              <a:rPr lang="tr-TR" sz="2400" dirty="0" smtClean="0">
                <a:solidFill>
                  <a:srgbClr val="C00000"/>
                </a:solidFill>
              </a:rPr>
              <a:t> önemli değişimler:</a:t>
            </a:r>
          </a:p>
          <a:p>
            <a:pPr algn="ctr"/>
            <a:endParaRPr lang="tr-TR" sz="2400" dirty="0" smtClean="0">
              <a:solidFill>
                <a:srgbClr val="960000"/>
              </a:solidFill>
            </a:endParaRPr>
          </a:p>
          <a:p>
            <a:pPr marL="914400" lvl="1" indent="-457200">
              <a:buFont typeface="+mj-lt"/>
              <a:buAutoNum type="arabicPeriod"/>
            </a:pPr>
            <a:r>
              <a:rPr lang="tr-TR" sz="2000" dirty="0" smtClean="0">
                <a:solidFill>
                  <a:srgbClr val="C00000"/>
                </a:solidFill>
              </a:rPr>
              <a:t>Bilişsel teknolojilerin gelişmesi </a:t>
            </a:r>
          </a:p>
          <a:p>
            <a:pPr marL="1257300" lvl="2" indent="-342900">
              <a:buFont typeface="Arial" panose="020B0604020202020204" pitchFamily="34" charset="0"/>
              <a:buChar char="•"/>
            </a:pPr>
            <a:r>
              <a:rPr lang="tr-TR" sz="2000" dirty="0" smtClean="0"/>
              <a:t>Akıllı yazılımlarla dış kaynak hizmetleri gelişecek,</a:t>
            </a:r>
          </a:p>
          <a:p>
            <a:pPr marL="1257300" lvl="2" indent="-342900">
              <a:buFont typeface="Arial" panose="020B0604020202020204" pitchFamily="34" charset="0"/>
              <a:buChar char="•"/>
            </a:pPr>
            <a:r>
              <a:rPr lang="tr-TR" sz="2000" dirty="0" smtClean="0"/>
              <a:t>Akıllı teknolojilerle sosyal medya da kullanılarak</a:t>
            </a:r>
            <a:r>
              <a:rPr lang="tr-TR" sz="2000" dirty="0"/>
              <a:t>;</a:t>
            </a:r>
            <a:r>
              <a:rPr lang="tr-TR" sz="2000" dirty="0" smtClean="0"/>
              <a:t> işbirliği, açıklama, pay sahipleri ve yönetim kurulları işbirliği gelişecek,</a:t>
            </a:r>
          </a:p>
          <a:p>
            <a:pPr lvl="1"/>
            <a:endParaRPr lang="tr-TR" sz="2000" dirty="0"/>
          </a:p>
          <a:p>
            <a:pPr marL="914400" lvl="1" indent="-457200">
              <a:buAutoNum type="arabicPeriod" startAt="2"/>
            </a:pPr>
            <a:r>
              <a:rPr lang="tr-TR" sz="2000" dirty="0" smtClean="0">
                <a:solidFill>
                  <a:srgbClr val="C00000"/>
                </a:solidFill>
              </a:rPr>
              <a:t>Raporlamanın Küreselleşmesi</a:t>
            </a:r>
          </a:p>
          <a:p>
            <a:pPr lvl="1"/>
            <a:r>
              <a:rPr lang="tr-TR" sz="2000" dirty="0" smtClean="0"/>
              <a:t>	Mal ve fon hareketlerinin küresel dolaşımı; teknik ve mesleki becerilerin ve dış 	kaynak hizmetlerinin transferini artırarak, muhasebe mesleğine daha fazla fırsat 	yaratacak,</a:t>
            </a:r>
          </a:p>
          <a:p>
            <a:pPr lvl="1"/>
            <a:endParaRPr lang="tr-TR" sz="2000" dirty="0" smtClean="0"/>
          </a:p>
          <a:p>
            <a:pPr marL="914400" lvl="1" indent="-457200">
              <a:buAutoNum type="arabicPeriod" startAt="3"/>
            </a:pPr>
            <a:r>
              <a:rPr lang="tr-TR" sz="2000" dirty="0" smtClean="0">
                <a:solidFill>
                  <a:srgbClr val="C00000"/>
                </a:solidFill>
              </a:rPr>
              <a:t>Standartların ve yeni regülasyonların açıklanması</a:t>
            </a:r>
          </a:p>
          <a:p>
            <a:pPr lvl="1"/>
            <a:r>
              <a:rPr lang="tr-TR" sz="2000" dirty="0" smtClean="0"/>
              <a:t>	Kuralların kurumsallaşması ve artan düzenlemelerin mesleğe büyük etkisi 	olacak.</a:t>
            </a:r>
          </a:p>
          <a:p>
            <a:pPr marL="914400" lvl="1" indent="-457200">
              <a:buFont typeface="Arial" panose="020B0604020202020204" pitchFamily="34" charset="0"/>
              <a:buChar char="•"/>
            </a:pPr>
            <a:endParaRPr lang="tr-TR" sz="2000" dirty="0" smtClean="0">
              <a:solidFill>
                <a:schemeClr val="accent2">
                  <a:lumMod val="75000"/>
                </a:schemeClr>
              </a:solidFill>
            </a:endParaRPr>
          </a:p>
        </p:txBody>
      </p:sp>
    </p:spTree>
    <p:extLst>
      <p:ext uri="{BB962C8B-B14F-4D97-AF65-F5344CB8AC3E}">
        <p14:creationId xmlns:p14="http://schemas.microsoft.com/office/powerpoint/2010/main" val="76187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110469" y="751416"/>
            <a:ext cx="10474739" cy="5078313"/>
          </a:xfrm>
          <a:prstGeom prst="rect">
            <a:avLst/>
          </a:prstGeom>
          <a:noFill/>
        </p:spPr>
        <p:txBody>
          <a:bodyPr wrap="square" rtlCol="0">
            <a:spAutoFit/>
          </a:bodyPr>
          <a:lstStyle/>
          <a:p>
            <a:endParaRPr lang="tr-TR" sz="2000" dirty="0" smtClean="0"/>
          </a:p>
          <a:p>
            <a:pPr marL="285750" indent="-285750">
              <a:buFont typeface="Arial" panose="020B0604020202020204" pitchFamily="34" charset="0"/>
              <a:buChar char="•"/>
            </a:pPr>
            <a:r>
              <a:rPr lang="tr-TR" sz="2000" dirty="0" smtClean="0">
                <a:solidFill>
                  <a:schemeClr val="accent1">
                    <a:lumMod val="75000"/>
                  </a:schemeClr>
                </a:solidFill>
              </a:rPr>
              <a:t>Bilişsel teknolojiler daha da gelişecek ve Denetçinin düşünme süreçlerini modelleyerek mesleki yargısını çok güçlendirecek,</a:t>
            </a:r>
          </a:p>
          <a:p>
            <a:pPr marL="285750" indent="-285750">
              <a:buFont typeface="Arial" panose="020B0604020202020204" pitchFamily="34" charset="0"/>
              <a:buChar char="•"/>
            </a:pPr>
            <a:r>
              <a:rPr lang="tr-TR" sz="2000" dirty="0" smtClean="0"/>
              <a:t>Denetçinin ele </a:t>
            </a:r>
            <a:r>
              <a:rPr lang="tr-TR" sz="2000" dirty="0"/>
              <a:t>dayalı </a:t>
            </a:r>
            <a:r>
              <a:rPr lang="tr-TR" sz="2000" dirty="0" smtClean="0"/>
              <a:t>işlerini </a:t>
            </a:r>
            <a:r>
              <a:rPr lang="tr-TR" sz="2000" dirty="0"/>
              <a:t>ortadan kaldırarak önemli ölçüde zaman kazandıracak ve risk alanlarına </a:t>
            </a:r>
            <a:r>
              <a:rPr lang="tr-TR" sz="2000" dirty="0" smtClean="0"/>
              <a:t>odaklanmasını </a:t>
            </a:r>
            <a:r>
              <a:rPr lang="tr-TR" sz="2000" dirty="0"/>
              <a:t>sağlayacak</a:t>
            </a:r>
            <a:r>
              <a:rPr lang="tr-TR" sz="2000" dirty="0" smtClean="0"/>
              <a:t>,</a:t>
            </a:r>
            <a:endParaRPr lang="tr-TR" sz="2000" dirty="0" smtClean="0">
              <a:solidFill>
                <a:schemeClr val="accent1">
                  <a:lumMod val="75000"/>
                </a:schemeClr>
              </a:solidFill>
            </a:endParaRPr>
          </a:p>
          <a:p>
            <a:pPr marL="285750" indent="-285750">
              <a:buFont typeface="Arial" panose="020B0604020202020204" pitchFamily="34" charset="0"/>
              <a:buChar char="•"/>
            </a:pPr>
            <a:r>
              <a:rPr lang="tr-TR" sz="2000" dirty="0" smtClean="0">
                <a:solidFill>
                  <a:schemeClr val="accent1">
                    <a:lumMod val="75000"/>
                  </a:schemeClr>
                </a:solidFill>
              </a:rPr>
              <a:t>Denetim analizi için, niteliksel bilgi kolaylıkla niceliksel veriye dönüşebilecek ve denetim kanıtları zenginleşecektir. </a:t>
            </a:r>
          </a:p>
          <a:p>
            <a:pPr marL="285750" indent="-285750">
              <a:buFont typeface="Arial" panose="020B0604020202020204" pitchFamily="34" charset="0"/>
              <a:buChar char="•"/>
            </a:pPr>
            <a:r>
              <a:rPr lang="tr-TR" sz="2000" dirty="0" smtClean="0"/>
              <a:t>Denetçinin rolü ve önemi artacak; ele dayalı rutin ve tekrara dayalı işlerden kurtularak otomatik görevlerin çıktılarını kullanarak denetim kalitesini artıracak,</a:t>
            </a:r>
          </a:p>
          <a:p>
            <a:pPr marL="285750" indent="-285750">
              <a:buFont typeface="Arial" panose="020B0604020202020204" pitchFamily="34" charset="0"/>
              <a:buChar char="•"/>
            </a:pPr>
            <a:r>
              <a:rPr lang="tr-TR" sz="2000" dirty="0" smtClean="0">
                <a:solidFill>
                  <a:schemeClr val="accent1">
                    <a:lumMod val="75000"/>
                  </a:schemeClr>
                </a:solidFill>
              </a:rPr>
              <a:t>Veri analitiği çıktılarını ve bulgularını inceleyerek, değerlendirecek ve mesleki yargısı için zaman ve destek kazanacak,</a:t>
            </a:r>
          </a:p>
          <a:p>
            <a:pPr marL="285750" indent="-285750">
              <a:buFont typeface="Arial" panose="020B0604020202020204" pitchFamily="34" charset="0"/>
              <a:buChar char="•"/>
            </a:pPr>
            <a:r>
              <a:rPr lang="tr-TR" sz="2000" dirty="0" smtClean="0"/>
              <a:t>Müşteri işletmeyi daha çabuk ve daha iyi tanıma fırsatı bulacak,</a:t>
            </a:r>
          </a:p>
          <a:p>
            <a:pPr marL="285750" indent="-285750">
              <a:buFont typeface="Arial" panose="020B0604020202020204" pitchFamily="34" charset="0"/>
              <a:buChar char="•"/>
            </a:pPr>
            <a:r>
              <a:rPr lang="tr-TR" sz="2000" dirty="0" smtClean="0">
                <a:solidFill>
                  <a:schemeClr val="accent1">
                    <a:lumMod val="75000"/>
                  </a:schemeClr>
                </a:solidFill>
              </a:rPr>
              <a:t>Denetim süreçlerini ve teknolojilerini kullanarak becerilerini artıracak ve mesleki tatmini artacaktır,</a:t>
            </a:r>
          </a:p>
          <a:p>
            <a:pPr marL="285750" indent="-285750">
              <a:buFont typeface="Arial" panose="020B0604020202020204" pitchFamily="34" charset="0"/>
              <a:buChar char="•"/>
            </a:pPr>
            <a:r>
              <a:rPr lang="tr-TR" sz="2000" dirty="0" smtClean="0"/>
              <a:t>Ancak, Bilişsel </a:t>
            </a:r>
            <a:r>
              <a:rPr lang="tr-TR" sz="2000" dirty="0"/>
              <a:t>Teknolojiler zaman içinde Denetçiye gereksinimi </a:t>
            </a:r>
            <a:r>
              <a:rPr lang="tr-TR" sz="2000" dirty="0" smtClean="0"/>
              <a:t>azaltacak.</a:t>
            </a:r>
            <a:endParaRPr lang="tr-TR" sz="2000" dirty="0"/>
          </a:p>
          <a:p>
            <a:endParaRPr lang="tr-TR" sz="2400" dirty="0"/>
          </a:p>
        </p:txBody>
      </p:sp>
    </p:spTree>
    <p:extLst>
      <p:ext uri="{BB962C8B-B14F-4D97-AF65-F5344CB8AC3E}">
        <p14:creationId xmlns:p14="http://schemas.microsoft.com/office/powerpoint/2010/main" val="282014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up 82"/>
          <p:cNvGrpSpPr/>
          <p:nvPr/>
        </p:nvGrpSpPr>
        <p:grpSpPr>
          <a:xfrm>
            <a:off x="3843140" y="1207598"/>
            <a:ext cx="5824234" cy="4350507"/>
            <a:chOff x="2458720" y="318837"/>
            <a:chExt cx="5824234" cy="4350507"/>
          </a:xfrm>
        </p:grpSpPr>
        <p:sp>
          <p:nvSpPr>
            <p:cNvPr id="5" name="Dikdörtgen 4"/>
            <p:cNvSpPr/>
            <p:nvPr/>
          </p:nvSpPr>
          <p:spPr>
            <a:xfrm>
              <a:off x="5938775" y="1177992"/>
              <a:ext cx="2167139" cy="22258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77</a:t>
              </a:r>
              <a:endParaRPr lang="tr-TR" sz="1200" dirty="0"/>
            </a:p>
          </p:txBody>
        </p:sp>
        <p:cxnSp>
          <p:nvCxnSpPr>
            <p:cNvPr id="7" name="Düz Bağlayıcı 6"/>
            <p:cNvCxnSpPr/>
            <p:nvPr/>
          </p:nvCxnSpPr>
          <p:spPr>
            <a:xfrm>
              <a:off x="5600700" y="318837"/>
              <a:ext cx="7511" cy="4350507"/>
            </a:xfrm>
            <a:prstGeom prst="line">
              <a:avLst/>
            </a:prstGeom>
          </p:spPr>
          <p:style>
            <a:lnRef idx="1">
              <a:schemeClr val="accent1"/>
            </a:lnRef>
            <a:fillRef idx="0">
              <a:schemeClr val="accent1"/>
            </a:fillRef>
            <a:effectRef idx="0">
              <a:schemeClr val="accent1"/>
            </a:effectRef>
            <a:fontRef idx="minor">
              <a:schemeClr val="tx1"/>
            </a:fontRef>
          </p:style>
        </p:cxnSp>
        <p:sp>
          <p:nvSpPr>
            <p:cNvPr id="8" name="Dikdörtgen 7"/>
            <p:cNvSpPr/>
            <p:nvPr/>
          </p:nvSpPr>
          <p:spPr>
            <a:xfrm>
              <a:off x="5737133" y="1497646"/>
              <a:ext cx="2171543" cy="2227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79</a:t>
              </a:r>
              <a:endParaRPr lang="tr-TR" sz="1200" dirty="0"/>
            </a:p>
          </p:txBody>
        </p:sp>
        <p:pic>
          <p:nvPicPr>
            <p:cNvPr id="11" name="Resim 10"/>
            <p:cNvPicPr>
              <a:picLocks noChangeAspect="1"/>
            </p:cNvPicPr>
            <p:nvPr/>
          </p:nvPicPr>
          <p:blipFill>
            <a:blip r:embed="rId3"/>
            <a:stretch>
              <a:fillRect/>
            </a:stretch>
          </p:blipFill>
          <p:spPr>
            <a:xfrm>
              <a:off x="5621754" y="2799929"/>
              <a:ext cx="1487231" cy="237765"/>
            </a:xfrm>
            <a:prstGeom prst="rect">
              <a:avLst/>
            </a:prstGeom>
          </p:spPr>
        </p:pic>
        <p:pic>
          <p:nvPicPr>
            <p:cNvPr id="14" name="Resim 13"/>
            <p:cNvPicPr>
              <a:picLocks noChangeAspect="1"/>
            </p:cNvPicPr>
            <p:nvPr/>
          </p:nvPicPr>
          <p:blipFill>
            <a:blip r:embed="rId3"/>
            <a:stretch>
              <a:fillRect/>
            </a:stretch>
          </p:blipFill>
          <p:spPr>
            <a:xfrm>
              <a:off x="5621754" y="3127792"/>
              <a:ext cx="705786" cy="237765"/>
            </a:xfrm>
            <a:prstGeom prst="rect">
              <a:avLst/>
            </a:prstGeom>
          </p:spPr>
        </p:pic>
        <p:pic>
          <p:nvPicPr>
            <p:cNvPr id="16" name="Resim 15"/>
            <p:cNvPicPr>
              <a:picLocks noChangeAspect="1"/>
            </p:cNvPicPr>
            <p:nvPr/>
          </p:nvPicPr>
          <p:blipFill>
            <a:blip r:embed="rId4"/>
            <a:stretch>
              <a:fillRect/>
            </a:stretch>
          </p:blipFill>
          <p:spPr>
            <a:xfrm>
              <a:off x="5600699" y="1816339"/>
              <a:ext cx="140552" cy="237765"/>
            </a:xfrm>
            <a:prstGeom prst="rect">
              <a:avLst/>
            </a:prstGeom>
          </p:spPr>
        </p:pic>
        <p:pic>
          <p:nvPicPr>
            <p:cNvPr id="17" name="Resim 16"/>
            <p:cNvPicPr>
              <a:picLocks noChangeAspect="1"/>
            </p:cNvPicPr>
            <p:nvPr/>
          </p:nvPicPr>
          <p:blipFill>
            <a:blip r:embed="rId4"/>
            <a:stretch>
              <a:fillRect/>
            </a:stretch>
          </p:blipFill>
          <p:spPr>
            <a:xfrm>
              <a:off x="5600699" y="1174799"/>
              <a:ext cx="397262" cy="232751"/>
            </a:xfrm>
            <a:prstGeom prst="rect">
              <a:avLst/>
            </a:prstGeom>
            <a:solidFill>
              <a:schemeClr val="accent1">
                <a:lumMod val="50000"/>
              </a:schemeClr>
            </a:solidFill>
          </p:spPr>
        </p:pic>
        <p:pic>
          <p:nvPicPr>
            <p:cNvPr id="19" name="Resim 18"/>
            <p:cNvPicPr>
              <a:picLocks noChangeAspect="1"/>
            </p:cNvPicPr>
            <p:nvPr/>
          </p:nvPicPr>
          <p:blipFill>
            <a:blip r:embed="rId4"/>
            <a:stretch>
              <a:fillRect/>
            </a:stretch>
          </p:blipFill>
          <p:spPr>
            <a:xfrm>
              <a:off x="5600700" y="2144202"/>
              <a:ext cx="990036" cy="237765"/>
            </a:xfrm>
            <a:prstGeom prst="rect">
              <a:avLst/>
            </a:prstGeom>
          </p:spPr>
        </p:pic>
        <p:pic>
          <p:nvPicPr>
            <p:cNvPr id="20" name="Resim 19"/>
            <p:cNvPicPr>
              <a:picLocks noChangeAspect="1"/>
            </p:cNvPicPr>
            <p:nvPr/>
          </p:nvPicPr>
          <p:blipFill>
            <a:blip r:embed="rId4"/>
            <a:stretch>
              <a:fillRect/>
            </a:stretch>
          </p:blipFill>
          <p:spPr>
            <a:xfrm>
              <a:off x="5603435" y="2472064"/>
              <a:ext cx="724780" cy="237765"/>
            </a:xfrm>
            <a:prstGeom prst="rect">
              <a:avLst/>
            </a:prstGeom>
          </p:spPr>
        </p:pic>
        <p:pic>
          <p:nvPicPr>
            <p:cNvPr id="21" name="Resim 20"/>
            <p:cNvPicPr>
              <a:picLocks noChangeAspect="1"/>
            </p:cNvPicPr>
            <p:nvPr/>
          </p:nvPicPr>
          <p:blipFill>
            <a:blip r:embed="rId4"/>
            <a:stretch>
              <a:fillRect/>
            </a:stretch>
          </p:blipFill>
          <p:spPr>
            <a:xfrm>
              <a:off x="5604818" y="1493062"/>
              <a:ext cx="132315" cy="237765"/>
            </a:xfrm>
            <a:prstGeom prst="rect">
              <a:avLst/>
            </a:prstGeom>
          </p:spPr>
        </p:pic>
        <p:pic>
          <p:nvPicPr>
            <p:cNvPr id="22" name="Resim 21"/>
            <p:cNvPicPr>
              <a:picLocks noChangeAspect="1"/>
            </p:cNvPicPr>
            <p:nvPr/>
          </p:nvPicPr>
          <p:blipFill>
            <a:blip r:embed="rId5"/>
            <a:stretch>
              <a:fillRect/>
            </a:stretch>
          </p:blipFill>
          <p:spPr>
            <a:xfrm>
              <a:off x="5621754" y="3451392"/>
              <a:ext cx="643378" cy="237765"/>
            </a:xfrm>
            <a:prstGeom prst="rect">
              <a:avLst/>
            </a:prstGeom>
          </p:spPr>
        </p:pic>
        <p:pic>
          <p:nvPicPr>
            <p:cNvPr id="24" name="Resim 23"/>
            <p:cNvPicPr>
              <a:picLocks noChangeAspect="1"/>
            </p:cNvPicPr>
            <p:nvPr/>
          </p:nvPicPr>
          <p:blipFill>
            <a:blip r:embed="rId5"/>
            <a:stretch>
              <a:fillRect/>
            </a:stretch>
          </p:blipFill>
          <p:spPr>
            <a:xfrm>
              <a:off x="5621754" y="3783516"/>
              <a:ext cx="317776" cy="237765"/>
            </a:xfrm>
            <a:prstGeom prst="rect">
              <a:avLst/>
            </a:prstGeom>
          </p:spPr>
        </p:pic>
        <p:pic>
          <p:nvPicPr>
            <p:cNvPr id="25" name="Resim 24"/>
            <p:cNvPicPr>
              <a:picLocks noChangeAspect="1"/>
            </p:cNvPicPr>
            <p:nvPr/>
          </p:nvPicPr>
          <p:blipFill>
            <a:blip r:embed="rId6"/>
            <a:stretch>
              <a:fillRect/>
            </a:stretch>
          </p:blipFill>
          <p:spPr>
            <a:xfrm>
              <a:off x="5737133" y="1816337"/>
              <a:ext cx="2074611" cy="237765"/>
            </a:xfrm>
            <a:prstGeom prst="rect">
              <a:avLst/>
            </a:prstGeom>
          </p:spPr>
        </p:pic>
        <p:pic>
          <p:nvPicPr>
            <p:cNvPr id="26" name="Resim 25"/>
            <p:cNvPicPr>
              <a:picLocks noChangeAspect="1"/>
            </p:cNvPicPr>
            <p:nvPr/>
          </p:nvPicPr>
          <p:blipFill>
            <a:blip r:embed="rId6"/>
            <a:stretch>
              <a:fillRect/>
            </a:stretch>
          </p:blipFill>
          <p:spPr>
            <a:xfrm>
              <a:off x="6590736" y="2144199"/>
              <a:ext cx="1052780" cy="237765"/>
            </a:xfrm>
            <a:prstGeom prst="rect">
              <a:avLst/>
            </a:prstGeom>
          </p:spPr>
        </p:pic>
        <p:pic>
          <p:nvPicPr>
            <p:cNvPr id="27" name="Resim 26"/>
            <p:cNvPicPr>
              <a:picLocks noChangeAspect="1"/>
            </p:cNvPicPr>
            <p:nvPr/>
          </p:nvPicPr>
          <p:blipFill>
            <a:blip r:embed="rId6"/>
            <a:stretch>
              <a:fillRect/>
            </a:stretch>
          </p:blipFill>
          <p:spPr>
            <a:xfrm>
              <a:off x="6317728" y="2471718"/>
              <a:ext cx="1063633" cy="237765"/>
            </a:xfrm>
            <a:prstGeom prst="rect">
              <a:avLst/>
            </a:prstGeom>
          </p:spPr>
        </p:pic>
        <p:pic>
          <p:nvPicPr>
            <p:cNvPr id="28" name="Resim 27"/>
            <p:cNvPicPr>
              <a:picLocks noChangeAspect="1"/>
            </p:cNvPicPr>
            <p:nvPr/>
          </p:nvPicPr>
          <p:blipFill>
            <a:blip r:embed="rId6"/>
            <a:stretch>
              <a:fillRect/>
            </a:stretch>
          </p:blipFill>
          <p:spPr>
            <a:xfrm>
              <a:off x="7108985" y="2799929"/>
              <a:ext cx="268888" cy="237765"/>
            </a:xfrm>
            <a:prstGeom prst="rect">
              <a:avLst/>
            </a:prstGeom>
          </p:spPr>
        </p:pic>
        <p:pic>
          <p:nvPicPr>
            <p:cNvPr id="29" name="Resim 28"/>
            <p:cNvPicPr>
              <a:picLocks noChangeAspect="1"/>
            </p:cNvPicPr>
            <p:nvPr/>
          </p:nvPicPr>
          <p:blipFill>
            <a:blip r:embed="rId6"/>
            <a:stretch>
              <a:fillRect/>
            </a:stretch>
          </p:blipFill>
          <p:spPr>
            <a:xfrm>
              <a:off x="6327540" y="3127792"/>
              <a:ext cx="580657" cy="237765"/>
            </a:xfrm>
            <a:prstGeom prst="rect">
              <a:avLst/>
            </a:prstGeom>
          </p:spPr>
        </p:pic>
        <p:pic>
          <p:nvPicPr>
            <p:cNvPr id="30" name="Resim 29"/>
            <p:cNvPicPr>
              <a:picLocks noChangeAspect="1"/>
            </p:cNvPicPr>
            <p:nvPr/>
          </p:nvPicPr>
          <p:blipFill>
            <a:blip r:embed="rId6"/>
            <a:stretch>
              <a:fillRect/>
            </a:stretch>
          </p:blipFill>
          <p:spPr>
            <a:xfrm>
              <a:off x="5931794" y="3780913"/>
              <a:ext cx="325602" cy="237765"/>
            </a:xfrm>
            <a:prstGeom prst="rect">
              <a:avLst/>
            </a:prstGeom>
          </p:spPr>
        </p:pic>
        <p:pic>
          <p:nvPicPr>
            <p:cNvPr id="31" name="Resim 30"/>
            <p:cNvPicPr>
              <a:picLocks noChangeAspect="1"/>
            </p:cNvPicPr>
            <p:nvPr/>
          </p:nvPicPr>
          <p:blipFill>
            <a:blip r:embed="rId6"/>
            <a:stretch>
              <a:fillRect/>
            </a:stretch>
          </p:blipFill>
          <p:spPr>
            <a:xfrm>
              <a:off x="5737133" y="1816338"/>
              <a:ext cx="2074611" cy="237765"/>
            </a:xfrm>
            <a:prstGeom prst="rect">
              <a:avLst/>
            </a:prstGeom>
          </p:spPr>
        </p:pic>
        <p:sp>
          <p:nvSpPr>
            <p:cNvPr id="32" name="Metin kutusu 31"/>
            <p:cNvSpPr txBox="1"/>
            <p:nvPr/>
          </p:nvSpPr>
          <p:spPr>
            <a:xfrm>
              <a:off x="7444503" y="1781330"/>
              <a:ext cx="398026" cy="276999"/>
            </a:xfrm>
            <a:prstGeom prst="rect">
              <a:avLst/>
            </a:prstGeom>
            <a:noFill/>
          </p:spPr>
          <p:txBody>
            <a:bodyPr wrap="square" rtlCol="0">
              <a:spAutoFit/>
            </a:bodyPr>
            <a:lstStyle/>
            <a:p>
              <a:r>
                <a:rPr lang="tr-TR" sz="1200" dirty="0" smtClean="0">
                  <a:solidFill>
                    <a:schemeClr val="bg1"/>
                  </a:solidFill>
                </a:rPr>
                <a:t>75</a:t>
              </a:r>
              <a:endParaRPr lang="tr-TR" sz="1200" dirty="0">
                <a:solidFill>
                  <a:schemeClr val="bg1"/>
                </a:solidFill>
              </a:endParaRPr>
            </a:p>
          </p:txBody>
        </p:sp>
        <p:sp>
          <p:nvSpPr>
            <p:cNvPr id="33" name="Metin kutusu 32"/>
            <p:cNvSpPr txBox="1"/>
            <p:nvPr/>
          </p:nvSpPr>
          <p:spPr>
            <a:xfrm>
              <a:off x="7276108" y="2109192"/>
              <a:ext cx="341760" cy="276999"/>
            </a:xfrm>
            <a:prstGeom prst="rect">
              <a:avLst/>
            </a:prstGeom>
            <a:noFill/>
          </p:spPr>
          <p:txBody>
            <a:bodyPr wrap="none" rtlCol="0">
              <a:spAutoFit/>
            </a:bodyPr>
            <a:lstStyle/>
            <a:p>
              <a:r>
                <a:rPr lang="tr-TR" sz="1200" dirty="0" smtClean="0">
                  <a:solidFill>
                    <a:schemeClr val="bg1"/>
                  </a:solidFill>
                </a:rPr>
                <a:t>36</a:t>
              </a:r>
              <a:endParaRPr lang="tr-TR" sz="1200" dirty="0">
                <a:solidFill>
                  <a:schemeClr val="bg1"/>
                </a:solidFill>
              </a:endParaRPr>
            </a:p>
          </p:txBody>
        </p:sp>
        <p:sp>
          <p:nvSpPr>
            <p:cNvPr id="39" name="Metin kutusu 38"/>
            <p:cNvSpPr txBox="1"/>
            <p:nvPr/>
          </p:nvSpPr>
          <p:spPr>
            <a:xfrm>
              <a:off x="6762631" y="2764924"/>
              <a:ext cx="341760" cy="276999"/>
            </a:xfrm>
            <a:prstGeom prst="rect">
              <a:avLst/>
            </a:prstGeom>
            <a:noFill/>
          </p:spPr>
          <p:txBody>
            <a:bodyPr wrap="none" rtlCol="0">
              <a:spAutoFit/>
            </a:bodyPr>
            <a:lstStyle/>
            <a:p>
              <a:r>
                <a:rPr lang="tr-TR" sz="1200" dirty="0" smtClean="0">
                  <a:solidFill>
                    <a:schemeClr val="bg1"/>
                  </a:solidFill>
                </a:rPr>
                <a:t>45</a:t>
              </a:r>
              <a:endParaRPr lang="tr-TR" sz="1200" dirty="0">
                <a:solidFill>
                  <a:schemeClr val="bg1"/>
                </a:solidFill>
              </a:endParaRPr>
            </a:p>
          </p:txBody>
        </p:sp>
        <p:sp>
          <p:nvSpPr>
            <p:cNvPr id="40" name="Metin kutusu 39"/>
            <p:cNvSpPr txBox="1"/>
            <p:nvPr/>
          </p:nvSpPr>
          <p:spPr>
            <a:xfrm>
              <a:off x="7059725" y="2429599"/>
              <a:ext cx="341760" cy="276999"/>
            </a:xfrm>
            <a:prstGeom prst="rect">
              <a:avLst/>
            </a:prstGeom>
            <a:noFill/>
          </p:spPr>
          <p:txBody>
            <a:bodyPr wrap="none" rtlCol="0">
              <a:spAutoFit/>
            </a:bodyPr>
            <a:lstStyle/>
            <a:p>
              <a:r>
                <a:rPr lang="tr-TR" sz="1200" dirty="0" smtClean="0">
                  <a:solidFill>
                    <a:schemeClr val="bg1"/>
                  </a:solidFill>
                </a:rPr>
                <a:t>38</a:t>
              </a:r>
              <a:endParaRPr lang="tr-TR" sz="1200" dirty="0">
                <a:solidFill>
                  <a:schemeClr val="bg1"/>
                </a:solidFill>
              </a:endParaRPr>
            </a:p>
          </p:txBody>
        </p:sp>
        <p:sp>
          <p:nvSpPr>
            <p:cNvPr id="41" name="Metin kutusu 40"/>
            <p:cNvSpPr txBox="1"/>
            <p:nvPr/>
          </p:nvSpPr>
          <p:spPr>
            <a:xfrm>
              <a:off x="7059725" y="2764922"/>
              <a:ext cx="341760" cy="276999"/>
            </a:xfrm>
            <a:prstGeom prst="rect">
              <a:avLst/>
            </a:prstGeom>
            <a:noFill/>
          </p:spPr>
          <p:txBody>
            <a:bodyPr wrap="square" rtlCol="0">
              <a:spAutoFit/>
            </a:bodyPr>
            <a:lstStyle/>
            <a:p>
              <a:r>
                <a:rPr lang="tr-TR" sz="1200" dirty="0" smtClean="0">
                  <a:solidFill>
                    <a:schemeClr val="bg1"/>
                  </a:solidFill>
                </a:rPr>
                <a:t>11</a:t>
              </a:r>
              <a:endParaRPr lang="tr-TR" sz="1200" dirty="0">
                <a:solidFill>
                  <a:schemeClr val="bg1"/>
                </a:solidFill>
              </a:endParaRPr>
            </a:p>
          </p:txBody>
        </p:sp>
        <p:sp>
          <p:nvSpPr>
            <p:cNvPr id="42" name="Metin kutusu 41"/>
            <p:cNvSpPr txBox="1"/>
            <p:nvPr/>
          </p:nvSpPr>
          <p:spPr>
            <a:xfrm>
              <a:off x="6540789" y="3092785"/>
              <a:ext cx="341760" cy="276999"/>
            </a:xfrm>
            <a:prstGeom prst="rect">
              <a:avLst/>
            </a:prstGeom>
            <a:noFill/>
          </p:spPr>
          <p:txBody>
            <a:bodyPr wrap="none" rtlCol="0">
              <a:spAutoFit/>
            </a:bodyPr>
            <a:lstStyle/>
            <a:p>
              <a:r>
                <a:rPr lang="tr-TR" sz="1200" dirty="0" smtClean="0">
                  <a:solidFill>
                    <a:schemeClr val="bg1"/>
                  </a:solidFill>
                </a:rPr>
                <a:t>18</a:t>
              </a:r>
              <a:endParaRPr lang="tr-TR" sz="1200" dirty="0">
                <a:solidFill>
                  <a:schemeClr val="bg1"/>
                </a:solidFill>
              </a:endParaRPr>
            </a:p>
          </p:txBody>
        </p:sp>
        <p:sp>
          <p:nvSpPr>
            <p:cNvPr id="43" name="Metin kutusu 42"/>
            <p:cNvSpPr txBox="1"/>
            <p:nvPr/>
          </p:nvSpPr>
          <p:spPr>
            <a:xfrm>
              <a:off x="5912014" y="3415917"/>
              <a:ext cx="341760" cy="276999"/>
            </a:xfrm>
            <a:prstGeom prst="rect">
              <a:avLst/>
            </a:prstGeom>
            <a:noFill/>
          </p:spPr>
          <p:txBody>
            <a:bodyPr wrap="none" rtlCol="0">
              <a:spAutoFit/>
            </a:bodyPr>
            <a:lstStyle/>
            <a:p>
              <a:r>
                <a:rPr lang="tr-TR" sz="1200" dirty="0" smtClean="0">
                  <a:solidFill>
                    <a:schemeClr val="bg1"/>
                  </a:solidFill>
                </a:rPr>
                <a:t>20</a:t>
              </a:r>
              <a:endParaRPr lang="tr-TR" sz="1200" dirty="0">
                <a:solidFill>
                  <a:schemeClr val="bg1"/>
                </a:solidFill>
              </a:endParaRPr>
            </a:p>
          </p:txBody>
        </p:sp>
        <p:sp>
          <p:nvSpPr>
            <p:cNvPr id="44" name="Metin kutusu 43"/>
            <p:cNvSpPr txBox="1"/>
            <p:nvPr/>
          </p:nvSpPr>
          <p:spPr>
            <a:xfrm>
              <a:off x="5903620" y="3748180"/>
              <a:ext cx="341760" cy="276999"/>
            </a:xfrm>
            <a:prstGeom prst="rect">
              <a:avLst/>
            </a:prstGeom>
            <a:noFill/>
          </p:spPr>
          <p:txBody>
            <a:bodyPr wrap="none" rtlCol="0">
              <a:spAutoFit/>
            </a:bodyPr>
            <a:lstStyle/>
            <a:p>
              <a:r>
                <a:rPr lang="tr-TR" sz="1200" dirty="0" smtClean="0">
                  <a:solidFill>
                    <a:schemeClr val="bg1"/>
                  </a:solidFill>
                </a:rPr>
                <a:t>10</a:t>
              </a:r>
              <a:endParaRPr lang="tr-TR" sz="1200" dirty="0">
                <a:solidFill>
                  <a:schemeClr val="bg1"/>
                </a:solidFill>
              </a:endParaRPr>
            </a:p>
          </p:txBody>
        </p:sp>
        <p:sp>
          <p:nvSpPr>
            <p:cNvPr id="45" name="Metin kutusu 44"/>
            <p:cNvSpPr txBox="1"/>
            <p:nvPr/>
          </p:nvSpPr>
          <p:spPr>
            <a:xfrm>
              <a:off x="5597015" y="3733156"/>
              <a:ext cx="341760" cy="276999"/>
            </a:xfrm>
            <a:prstGeom prst="rect">
              <a:avLst/>
            </a:prstGeom>
            <a:noFill/>
          </p:spPr>
          <p:txBody>
            <a:bodyPr wrap="none" rtlCol="0">
              <a:spAutoFit/>
            </a:bodyPr>
            <a:lstStyle/>
            <a:p>
              <a:r>
                <a:rPr lang="tr-TR" sz="1200" dirty="0" smtClean="0">
                  <a:solidFill>
                    <a:schemeClr val="bg1"/>
                  </a:solidFill>
                </a:rPr>
                <a:t>10</a:t>
              </a:r>
              <a:endParaRPr lang="tr-TR" sz="1200" dirty="0">
                <a:solidFill>
                  <a:schemeClr val="bg1"/>
                </a:solidFill>
              </a:endParaRPr>
            </a:p>
          </p:txBody>
        </p:sp>
        <p:sp>
          <p:nvSpPr>
            <p:cNvPr id="47" name="Metin kutusu 46"/>
            <p:cNvSpPr txBox="1"/>
            <p:nvPr/>
          </p:nvSpPr>
          <p:spPr>
            <a:xfrm>
              <a:off x="5960132" y="3092785"/>
              <a:ext cx="341760" cy="276999"/>
            </a:xfrm>
            <a:prstGeom prst="rect">
              <a:avLst/>
            </a:prstGeom>
            <a:noFill/>
          </p:spPr>
          <p:txBody>
            <a:bodyPr wrap="none" rtlCol="0">
              <a:spAutoFit/>
            </a:bodyPr>
            <a:lstStyle/>
            <a:p>
              <a:r>
                <a:rPr lang="tr-TR" sz="1200" dirty="0" smtClean="0">
                  <a:solidFill>
                    <a:schemeClr val="bg1"/>
                  </a:solidFill>
                </a:rPr>
                <a:t>21</a:t>
              </a:r>
              <a:endParaRPr lang="tr-TR" sz="1200" dirty="0">
                <a:solidFill>
                  <a:schemeClr val="bg1"/>
                </a:solidFill>
              </a:endParaRPr>
            </a:p>
          </p:txBody>
        </p:sp>
        <p:sp>
          <p:nvSpPr>
            <p:cNvPr id="48" name="Metin kutusu 47"/>
            <p:cNvSpPr txBox="1"/>
            <p:nvPr/>
          </p:nvSpPr>
          <p:spPr>
            <a:xfrm>
              <a:off x="5997961" y="2429599"/>
              <a:ext cx="341760" cy="276999"/>
            </a:xfrm>
            <a:prstGeom prst="rect">
              <a:avLst/>
            </a:prstGeom>
            <a:noFill/>
          </p:spPr>
          <p:txBody>
            <a:bodyPr wrap="none" rtlCol="0">
              <a:spAutoFit/>
            </a:bodyPr>
            <a:lstStyle/>
            <a:p>
              <a:r>
                <a:rPr lang="tr-TR" sz="1200" dirty="0" smtClean="0">
                  <a:solidFill>
                    <a:schemeClr val="bg1"/>
                  </a:solidFill>
                </a:rPr>
                <a:t>19</a:t>
              </a:r>
              <a:endParaRPr lang="tr-TR" sz="1200" dirty="0">
                <a:solidFill>
                  <a:schemeClr val="bg1"/>
                </a:solidFill>
              </a:endParaRPr>
            </a:p>
          </p:txBody>
        </p:sp>
        <p:sp>
          <p:nvSpPr>
            <p:cNvPr id="49" name="Metin kutusu 48"/>
            <p:cNvSpPr txBox="1"/>
            <p:nvPr/>
          </p:nvSpPr>
          <p:spPr>
            <a:xfrm>
              <a:off x="5544065" y="1770564"/>
              <a:ext cx="219244" cy="276999"/>
            </a:xfrm>
            <a:prstGeom prst="rect">
              <a:avLst/>
            </a:prstGeom>
            <a:noFill/>
          </p:spPr>
          <p:txBody>
            <a:bodyPr wrap="square" rtlCol="0">
              <a:spAutoFit/>
            </a:bodyPr>
            <a:lstStyle/>
            <a:p>
              <a:r>
                <a:rPr lang="tr-TR" sz="1200" dirty="0" smtClean="0">
                  <a:solidFill>
                    <a:schemeClr val="bg1"/>
                  </a:solidFill>
                </a:rPr>
                <a:t>4</a:t>
              </a:r>
              <a:endParaRPr lang="tr-TR" sz="1200" dirty="0">
                <a:solidFill>
                  <a:schemeClr val="bg1"/>
                </a:solidFill>
              </a:endParaRPr>
            </a:p>
          </p:txBody>
        </p:sp>
        <p:sp>
          <p:nvSpPr>
            <p:cNvPr id="50" name="Metin kutusu 49"/>
            <p:cNvSpPr txBox="1"/>
            <p:nvPr/>
          </p:nvSpPr>
          <p:spPr>
            <a:xfrm>
              <a:off x="5544065" y="1450015"/>
              <a:ext cx="197708" cy="276999"/>
            </a:xfrm>
            <a:prstGeom prst="rect">
              <a:avLst/>
            </a:prstGeom>
            <a:noFill/>
          </p:spPr>
          <p:txBody>
            <a:bodyPr wrap="square" rtlCol="0">
              <a:spAutoFit/>
            </a:bodyPr>
            <a:lstStyle/>
            <a:p>
              <a:r>
                <a:rPr lang="tr-TR" sz="1200" dirty="0" smtClean="0">
                  <a:solidFill>
                    <a:schemeClr val="bg1"/>
                  </a:solidFill>
                </a:rPr>
                <a:t>4</a:t>
              </a:r>
              <a:endParaRPr lang="tr-TR" sz="1200" dirty="0">
                <a:solidFill>
                  <a:schemeClr val="bg1"/>
                </a:solidFill>
              </a:endParaRPr>
            </a:p>
          </p:txBody>
        </p:sp>
        <p:sp>
          <p:nvSpPr>
            <p:cNvPr id="52" name="Metin kutusu 51"/>
            <p:cNvSpPr txBox="1"/>
            <p:nvPr/>
          </p:nvSpPr>
          <p:spPr>
            <a:xfrm>
              <a:off x="6275852" y="2122468"/>
              <a:ext cx="341760" cy="276999"/>
            </a:xfrm>
            <a:prstGeom prst="rect">
              <a:avLst/>
            </a:prstGeom>
            <a:noFill/>
          </p:spPr>
          <p:txBody>
            <a:bodyPr wrap="none" rtlCol="0">
              <a:spAutoFit/>
            </a:bodyPr>
            <a:lstStyle/>
            <a:p>
              <a:r>
                <a:rPr lang="tr-TR" sz="1200" dirty="0" smtClean="0">
                  <a:solidFill>
                    <a:schemeClr val="bg1"/>
                  </a:solidFill>
                </a:rPr>
                <a:t>36</a:t>
              </a:r>
              <a:endParaRPr lang="tr-TR" sz="1200" dirty="0">
                <a:solidFill>
                  <a:schemeClr val="bg1"/>
                </a:solidFill>
              </a:endParaRPr>
            </a:p>
          </p:txBody>
        </p:sp>
        <p:sp>
          <p:nvSpPr>
            <p:cNvPr id="55" name="Dikdörtgen 54"/>
            <p:cNvSpPr/>
            <p:nvPr/>
          </p:nvSpPr>
          <p:spPr>
            <a:xfrm>
              <a:off x="5053914" y="1821340"/>
              <a:ext cx="557313"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17</a:t>
              </a:r>
              <a:endParaRPr lang="tr-TR" sz="1200" dirty="0"/>
            </a:p>
          </p:txBody>
        </p:sp>
        <p:sp>
          <p:nvSpPr>
            <p:cNvPr id="56" name="Dikdörtgen 55"/>
            <p:cNvSpPr/>
            <p:nvPr/>
          </p:nvSpPr>
          <p:spPr>
            <a:xfrm>
              <a:off x="5018685" y="2148531"/>
              <a:ext cx="586133"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18</a:t>
              </a:r>
              <a:endParaRPr lang="tr-TR" sz="1200" dirty="0"/>
            </a:p>
          </p:txBody>
        </p:sp>
        <p:sp>
          <p:nvSpPr>
            <p:cNvPr id="57" name="Dikdörtgen 56"/>
            <p:cNvSpPr/>
            <p:nvPr/>
          </p:nvSpPr>
          <p:spPr>
            <a:xfrm>
              <a:off x="4769708" y="2476917"/>
              <a:ext cx="841519"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24</a:t>
              </a:r>
              <a:endParaRPr lang="tr-TR" sz="1200" dirty="0"/>
            </a:p>
          </p:txBody>
        </p:sp>
        <p:sp>
          <p:nvSpPr>
            <p:cNvPr id="58" name="Dikdörtgen 57"/>
            <p:cNvSpPr/>
            <p:nvPr/>
          </p:nvSpPr>
          <p:spPr>
            <a:xfrm>
              <a:off x="2458720" y="4121225"/>
              <a:ext cx="1167988"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solidFill>
                    <a:schemeClr val="tx1">
                      <a:lumMod val="50000"/>
                      <a:lumOff val="50000"/>
                    </a:schemeClr>
                  </a:solidFill>
                </a:rPr>
                <a:t>33</a:t>
              </a:r>
              <a:endParaRPr lang="tr-TR" sz="1200" dirty="0">
                <a:solidFill>
                  <a:schemeClr val="tx1">
                    <a:lumMod val="50000"/>
                    <a:lumOff val="50000"/>
                  </a:schemeClr>
                </a:solidFill>
              </a:endParaRPr>
            </a:p>
          </p:txBody>
        </p:sp>
        <p:sp>
          <p:nvSpPr>
            <p:cNvPr id="59" name="Dikdörtgen 58"/>
            <p:cNvSpPr/>
            <p:nvPr/>
          </p:nvSpPr>
          <p:spPr>
            <a:xfrm>
              <a:off x="4183786" y="3126765"/>
              <a:ext cx="1437968"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43</a:t>
              </a:r>
              <a:endParaRPr lang="tr-TR" sz="1200" dirty="0"/>
            </a:p>
          </p:txBody>
        </p:sp>
        <p:sp>
          <p:nvSpPr>
            <p:cNvPr id="60" name="Dikdörtgen 59"/>
            <p:cNvSpPr/>
            <p:nvPr/>
          </p:nvSpPr>
          <p:spPr>
            <a:xfrm>
              <a:off x="3751385" y="3455151"/>
              <a:ext cx="1870369"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60</a:t>
              </a:r>
              <a:endParaRPr lang="tr-TR" sz="1200" dirty="0"/>
            </a:p>
          </p:txBody>
        </p:sp>
        <p:sp>
          <p:nvSpPr>
            <p:cNvPr id="61" name="Dikdörtgen 60"/>
            <p:cNvSpPr/>
            <p:nvPr/>
          </p:nvSpPr>
          <p:spPr>
            <a:xfrm>
              <a:off x="4283676" y="3788504"/>
              <a:ext cx="1347624"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40</a:t>
              </a:r>
              <a:endParaRPr lang="tr-TR" sz="1200" dirty="0"/>
            </a:p>
          </p:txBody>
        </p:sp>
        <p:sp>
          <p:nvSpPr>
            <p:cNvPr id="62" name="Dikdörtgen 61"/>
            <p:cNvSpPr/>
            <p:nvPr/>
          </p:nvSpPr>
          <p:spPr>
            <a:xfrm>
              <a:off x="5209321" y="1177992"/>
              <a:ext cx="394819"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12</a:t>
              </a:r>
              <a:endParaRPr lang="tr-TR" sz="1200" dirty="0"/>
            </a:p>
          </p:txBody>
        </p:sp>
        <p:sp>
          <p:nvSpPr>
            <p:cNvPr id="63" name="Dikdörtgen 62"/>
            <p:cNvSpPr/>
            <p:nvPr/>
          </p:nvSpPr>
          <p:spPr>
            <a:xfrm>
              <a:off x="5012724" y="1501132"/>
              <a:ext cx="594815"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18</a:t>
              </a:r>
              <a:endParaRPr lang="tr-TR" sz="1200" dirty="0"/>
            </a:p>
          </p:txBody>
        </p:sp>
        <p:sp>
          <p:nvSpPr>
            <p:cNvPr id="64" name="Metin kutusu 63"/>
            <p:cNvSpPr txBox="1"/>
            <p:nvPr/>
          </p:nvSpPr>
          <p:spPr>
            <a:xfrm>
              <a:off x="5630592" y="1149342"/>
              <a:ext cx="341760" cy="276999"/>
            </a:xfrm>
            <a:prstGeom prst="rect">
              <a:avLst/>
            </a:prstGeom>
            <a:noFill/>
          </p:spPr>
          <p:txBody>
            <a:bodyPr wrap="none" rtlCol="0">
              <a:spAutoFit/>
            </a:bodyPr>
            <a:lstStyle/>
            <a:p>
              <a:r>
                <a:rPr lang="tr-TR" sz="1200" dirty="0" smtClean="0">
                  <a:solidFill>
                    <a:schemeClr val="bg1"/>
                  </a:solidFill>
                </a:rPr>
                <a:t>12</a:t>
              </a:r>
              <a:endParaRPr lang="tr-TR" sz="1200" dirty="0">
                <a:solidFill>
                  <a:schemeClr val="bg1"/>
                </a:solidFill>
              </a:endParaRPr>
            </a:p>
          </p:txBody>
        </p:sp>
        <p:sp>
          <p:nvSpPr>
            <p:cNvPr id="65" name="Dikdörtgen 64"/>
            <p:cNvSpPr/>
            <p:nvPr/>
          </p:nvSpPr>
          <p:spPr>
            <a:xfrm>
              <a:off x="3097075" y="3458631"/>
              <a:ext cx="654310"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solidFill>
                    <a:schemeClr val="tx1">
                      <a:lumMod val="50000"/>
                      <a:lumOff val="50000"/>
                    </a:schemeClr>
                  </a:solidFill>
                </a:rPr>
                <a:t>20</a:t>
              </a:r>
              <a:endParaRPr lang="tr-TR" sz="1200" dirty="0">
                <a:solidFill>
                  <a:schemeClr val="tx1">
                    <a:lumMod val="50000"/>
                    <a:lumOff val="50000"/>
                  </a:schemeClr>
                </a:solidFill>
              </a:endParaRPr>
            </a:p>
          </p:txBody>
        </p:sp>
        <p:sp>
          <p:nvSpPr>
            <p:cNvPr id="66" name="Dikdörtgen 65"/>
            <p:cNvSpPr/>
            <p:nvPr/>
          </p:nvSpPr>
          <p:spPr>
            <a:xfrm>
              <a:off x="3097074" y="3787571"/>
              <a:ext cx="1186601"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solidFill>
                    <a:schemeClr val="tx1">
                      <a:lumMod val="50000"/>
                      <a:lumOff val="50000"/>
                    </a:schemeClr>
                  </a:solidFill>
                </a:rPr>
                <a:t>40</a:t>
              </a:r>
              <a:endParaRPr lang="tr-TR" sz="1200" dirty="0">
                <a:solidFill>
                  <a:schemeClr val="tx1">
                    <a:lumMod val="50000"/>
                    <a:lumOff val="50000"/>
                  </a:schemeClr>
                </a:solidFill>
              </a:endParaRPr>
            </a:p>
          </p:txBody>
        </p:sp>
        <p:sp>
          <p:nvSpPr>
            <p:cNvPr id="67" name="Dikdörtgen 66"/>
            <p:cNvSpPr/>
            <p:nvPr/>
          </p:nvSpPr>
          <p:spPr>
            <a:xfrm>
              <a:off x="3601399" y="4111348"/>
              <a:ext cx="2016604"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67</a:t>
              </a:r>
              <a:endParaRPr lang="tr-TR" sz="1200" dirty="0"/>
            </a:p>
          </p:txBody>
        </p:sp>
        <p:sp>
          <p:nvSpPr>
            <p:cNvPr id="68" name="Dikdörtgen 67"/>
            <p:cNvSpPr/>
            <p:nvPr/>
          </p:nvSpPr>
          <p:spPr>
            <a:xfrm>
              <a:off x="4464426" y="2805303"/>
              <a:ext cx="1152728"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dirty="0" smtClean="0"/>
                <a:t>34</a:t>
              </a:r>
              <a:endParaRPr lang="tr-TR" sz="1200" dirty="0"/>
            </a:p>
          </p:txBody>
        </p:sp>
        <p:sp>
          <p:nvSpPr>
            <p:cNvPr id="69" name="Dikdörtgen 68"/>
            <p:cNvSpPr/>
            <p:nvPr/>
          </p:nvSpPr>
          <p:spPr>
            <a:xfrm>
              <a:off x="2458720" y="4446760"/>
              <a:ext cx="3169068"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solidFill>
                    <a:schemeClr val="tx1">
                      <a:lumMod val="50000"/>
                      <a:lumOff val="50000"/>
                    </a:schemeClr>
                  </a:solidFill>
                </a:rPr>
                <a:t>100</a:t>
              </a:r>
              <a:endParaRPr lang="tr-TR" sz="1200" dirty="0">
                <a:solidFill>
                  <a:schemeClr val="tx1">
                    <a:lumMod val="50000"/>
                    <a:lumOff val="50000"/>
                  </a:schemeClr>
                </a:solidFill>
              </a:endParaRPr>
            </a:p>
          </p:txBody>
        </p:sp>
        <p:sp>
          <p:nvSpPr>
            <p:cNvPr id="72" name="Dikdörtgen 71"/>
            <p:cNvSpPr/>
            <p:nvPr/>
          </p:nvSpPr>
          <p:spPr>
            <a:xfrm>
              <a:off x="4539310" y="474230"/>
              <a:ext cx="1004755" cy="222584"/>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tr-TR" sz="1200" dirty="0"/>
            </a:p>
          </p:txBody>
        </p:sp>
        <p:sp>
          <p:nvSpPr>
            <p:cNvPr id="73" name="Sağ Ok 72"/>
            <p:cNvSpPr/>
            <p:nvPr/>
          </p:nvSpPr>
          <p:spPr>
            <a:xfrm>
              <a:off x="6704201" y="366585"/>
              <a:ext cx="1578753" cy="436604"/>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tr-TR" sz="1200" dirty="0"/>
            </a:p>
          </p:txBody>
        </p:sp>
        <p:pic>
          <p:nvPicPr>
            <p:cNvPr id="74" name="Resim 73"/>
            <p:cNvPicPr>
              <a:picLocks noChangeAspect="1"/>
            </p:cNvPicPr>
            <p:nvPr/>
          </p:nvPicPr>
          <p:blipFill>
            <a:blip r:embed="rId4"/>
            <a:stretch>
              <a:fillRect/>
            </a:stretch>
          </p:blipFill>
          <p:spPr>
            <a:xfrm>
              <a:off x="5653687" y="470452"/>
              <a:ext cx="990036" cy="237765"/>
            </a:xfrm>
            <a:prstGeom prst="rect">
              <a:avLst/>
            </a:prstGeom>
            <a:ln>
              <a:noFill/>
            </a:ln>
          </p:spPr>
        </p:pic>
        <p:sp>
          <p:nvSpPr>
            <p:cNvPr id="75" name="Sol Ok 74"/>
            <p:cNvSpPr/>
            <p:nvPr/>
          </p:nvSpPr>
          <p:spPr>
            <a:xfrm>
              <a:off x="3129682" y="366585"/>
              <a:ext cx="1338652" cy="436604"/>
            </a:xfrm>
            <a:prstGeom prst="lef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200" dirty="0"/>
            </a:p>
          </p:txBody>
        </p:sp>
        <p:sp>
          <p:nvSpPr>
            <p:cNvPr id="76" name="Dikdörtgen 75"/>
            <p:cNvSpPr/>
            <p:nvPr/>
          </p:nvSpPr>
          <p:spPr>
            <a:xfrm>
              <a:off x="4912866" y="1826714"/>
              <a:ext cx="141047"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solidFill>
                    <a:schemeClr val="tx1">
                      <a:lumMod val="50000"/>
                      <a:lumOff val="50000"/>
                    </a:schemeClr>
                  </a:solidFill>
                </a:rPr>
                <a:t>4</a:t>
              </a:r>
              <a:endParaRPr lang="tr-TR" sz="1200" dirty="0">
                <a:solidFill>
                  <a:schemeClr val="tx1">
                    <a:lumMod val="50000"/>
                    <a:lumOff val="50000"/>
                  </a:schemeClr>
                </a:solidFill>
              </a:endParaRPr>
            </a:p>
          </p:txBody>
        </p:sp>
        <p:sp>
          <p:nvSpPr>
            <p:cNvPr id="77" name="Dikdörtgen 76"/>
            <p:cNvSpPr/>
            <p:nvPr/>
          </p:nvSpPr>
          <p:spPr>
            <a:xfrm>
              <a:off x="4657613" y="2148531"/>
              <a:ext cx="383177"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solidFill>
                    <a:schemeClr val="tx1">
                      <a:lumMod val="50000"/>
                      <a:lumOff val="50000"/>
                    </a:schemeClr>
                  </a:solidFill>
                </a:rPr>
                <a:t>9</a:t>
              </a:r>
              <a:endParaRPr lang="tr-TR" sz="1200" dirty="0">
                <a:solidFill>
                  <a:schemeClr val="tx1">
                    <a:lumMod val="50000"/>
                    <a:lumOff val="50000"/>
                  </a:schemeClr>
                </a:solidFill>
              </a:endParaRPr>
            </a:p>
          </p:txBody>
        </p:sp>
        <p:sp>
          <p:nvSpPr>
            <p:cNvPr id="78" name="Dikdörtgen 77"/>
            <p:cNvSpPr/>
            <p:nvPr/>
          </p:nvSpPr>
          <p:spPr>
            <a:xfrm>
              <a:off x="4146066" y="2476917"/>
              <a:ext cx="636719"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solidFill>
                    <a:schemeClr val="tx1">
                      <a:lumMod val="50000"/>
                      <a:lumOff val="50000"/>
                    </a:schemeClr>
                  </a:solidFill>
                </a:rPr>
                <a:t>19</a:t>
              </a:r>
              <a:endParaRPr lang="tr-TR" sz="1200" dirty="0">
                <a:solidFill>
                  <a:schemeClr val="tx1">
                    <a:lumMod val="50000"/>
                    <a:lumOff val="50000"/>
                  </a:schemeClr>
                </a:solidFill>
              </a:endParaRPr>
            </a:p>
          </p:txBody>
        </p:sp>
        <p:sp>
          <p:nvSpPr>
            <p:cNvPr id="79" name="Dikdörtgen 78"/>
            <p:cNvSpPr/>
            <p:nvPr/>
          </p:nvSpPr>
          <p:spPr>
            <a:xfrm>
              <a:off x="4195538" y="2805303"/>
              <a:ext cx="276785"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80" name="Dikdörtgen 79"/>
            <p:cNvSpPr/>
            <p:nvPr/>
          </p:nvSpPr>
          <p:spPr>
            <a:xfrm>
              <a:off x="3617941" y="3126765"/>
              <a:ext cx="565845" cy="222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solidFill>
                    <a:schemeClr val="tx1">
                      <a:lumMod val="50000"/>
                      <a:lumOff val="50000"/>
                    </a:schemeClr>
                  </a:solidFill>
                </a:rPr>
                <a:t>18</a:t>
              </a:r>
              <a:endParaRPr lang="tr-TR" sz="1200" dirty="0">
                <a:solidFill>
                  <a:schemeClr val="tx1">
                    <a:lumMod val="50000"/>
                    <a:lumOff val="50000"/>
                  </a:schemeClr>
                </a:solidFill>
              </a:endParaRPr>
            </a:p>
          </p:txBody>
        </p:sp>
        <p:sp>
          <p:nvSpPr>
            <p:cNvPr id="81" name="Metin kutusu 80"/>
            <p:cNvSpPr txBox="1"/>
            <p:nvPr/>
          </p:nvSpPr>
          <p:spPr>
            <a:xfrm>
              <a:off x="4159102" y="2774633"/>
              <a:ext cx="341760" cy="276999"/>
            </a:xfrm>
            <a:prstGeom prst="rect">
              <a:avLst/>
            </a:prstGeom>
            <a:noFill/>
          </p:spPr>
          <p:txBody>
            <a:bodyPr wrap="none" rtlCol="0">
              <a:spAutoFit/>
            </a:bodyPr>
            <a:lstStyle/>
            <a:p>
              <a:r>
                <a:rPr lang="tr-TR" sz="1200" dirty="0" smtClean="0">
                  <a:solidFill>
                    <a:schemeClr val="tx1">
                      <a:lumMod val="50000"/>
                      <a:lumOff val="50000"/>
                    </a:schemeClr>
                  </a:solidFill>
                </a:rPr>
                <a:t>11</a:t>
              </a:r>
              <a:endParaRPr lang="tr-TR" sz="1200" dirty="0">
                <a:solidFill>
                  <a:schemeClr val="tx1">
                    <a:lumMod val="50000"/>
                    <a:lumOff val="50000"/>
                  </a:schemeClr>
                </a:solidFill>
              </a:endParaRPr>
            </a:p>
          </p:txBody>
        </p:sp>
      </p:grpSp>
      <p:sp>
        <p:nvSpPr>
          <p:cNvPr id="86" name="Metin kutusu 85"/>
          <p:cNvSpPr txBox="1"/>
          <p:nvPr/>
        </p:nvSpPr>
        <p:spPr>
          <a:xfrm>
            <a:off x="2483087" y="2015423"/>
            <a:ext cx="2001252" cy="276999"/>
          </a:xfrm>
          <a:prstGeom prst="rect">
            <a:avLst/>
          </a:prstGeom>
          <a:noFill/>
        </p:spPr>
        <p:txBody>
          <a:bodyPr wrap="square" rtlCol="0">
            <a:spAutoFit/>
          </a:bodyPr>
          <a:lstStyle/>
          <a:p>
            <a:r>
              <a:rPr lang="tr-TR" sz="1200" dirty="0" smtClean="0"/>
              <a:t>Genel Muhasebe İşlemleri</a:t>
            </a:r>
            <a:endParaRPr lang="tr-TR" sz="1200" dirty="0"/>
          </a:p>
        </p:txBody>
      </p:sp>
      <p:sp>
        <p:nvSpPr>
          <p:cNvPr id="87" name="Dikdörtgen 86"/>
          <p:cNvSpPr/>
          <p:nvPr/>
        </p:nvSpPr>
        <p:spPr>
          <a:xfrm>
            <a:off x="2489048" y="2325565"/>
            <a:ext cx="1175322" cy="276999"/>
          </a:xfrm>
          <a:prstGeom prst="rect">
            <a:avLst/>
          </a:prstGeom>
        </p:spPr>
        <p:txBody>
          <a:bodyPr wrap="none">
            <a:spAutoFit/>
          </a:bodyPr>
          <a:lstStyle/>
          <a:p>
            <a:r>
              <a:rPr lang="tr-TR" sz="1200" dirty="0" smtClean="0"/>
              <a:t>Nakit Ödemeler</a:t>
            </a:r>
            <a:endParaRPr lang="tr-TR" sz="1200" dirty="0"/>
          </a:p>
        </p:txBody>
      </p:sp>
      <p:sp>
        <p:nvSpPr>
          <p:cNvPr id="88" name="Dikdörtgen 87"/>
          <p:cNvSpPr/>
          <p:nvPr/>
        </p:nvSpPr>
        <p:spPr>
          <a:xfrm>
            <a:off x="2493838" y="2682113"/>
            <a:ext cx="1065228" cy="276999"/>
          </a:xfrm>
          <a:prstGeom prst="rect">
            <a:avLst/>
          </a:prstGeom>
        </p:spPr>
        <p:txBody>
          <a:bodyPr wrap="none">
            <a:spAutoFit/>
          </a:bodyPr>
          <a:lstStyle/>
          <a:p>
            <a:r>
              <a:rPr lang="tr-TR" sz="1200" dirty="0" smtClean="0"/>
              <a:t>Gelir Yönetimi</a:t>
            </a:r>
            <a:endParaRPr lang="tr-TR" sz="1200" dirty="0"/>
          </a:p>
        </p:txBody>
      </p:sp>
      <p:sp>
        <p:nvSpPr>
          <p:cNvPr id="89" name="Dikdörtgen 88"/>
          <p:cNvSpPr/>
          <p:nvPr/>
        </p:nvSpPr>
        <p:spPr>
          <a:xfrm>
            <a:off x="2491939" y="2992754"/>
            <a:ext cx="2257285" cy="276999"/>
          </a:xfrm>
          <a:prstGeom prst="rect">
            <a:avLst/>
          </a:prstGeom>
        </p:spPr>
        <p:txBody>
          <a:bodyPr wrap="none">
            <a:spAutoFit/>
          </a:bodyPr>
          <a:lstStyle/>
          <a:p>
            <a:r>
              <a:rPr lang="tr-TR" sz="1200" dirty="0" smtClean="0"/>
              <a:t>Finansal Kontrol ve dış raporlama</a:t>
            </a:r>
            <a:endParaRPr lang="tr-TR" sz="1200" dirty="0"/>
          </a:p>
        </p:txBody>
      </p:sp>
      <p:sp>
        <p:nvSpPr>
          <p:cNvPr id="90" name="Dikdörtgen 89"/>
          <p:cNvSpPr/>
          <p:nvPr/>
        </p:nvSpPr>
        <p:spPr>
          <a:xfrm>
            <a:off x="2491939" y="3314961"/>
            <a:ext cx="498663" cy="276999"/>
          </a:xfrm>
          <a:prstGeom prst="rect">
            <a:avLst/>
          </a:prstGeom>
        </p:spPr>
        <p:txBody>
          <a:bodyPr wrap="none">
            <a:spAutoFit/>
          </a:bodyPr>
          <a:lstStyle/>
          <a:p>
            <a:pPr lvl="0"/>
            <a:r>
              <a:rPr lang="tr-TR" sz="1200" dirty="0" smtClean="0">
                <a:solidFill>
                  <a:prstClr val="black"/>
                </a:solidFill>
              </a:rPr>
              <a:t>Vergi</a:t>
            </a:r>
            <a:endParaRPr lang="tr-TR" sz="1200" dirty="0">
              <a:solidFill>
                <a:prstClr val="black"/>
              </a:solidFill>
            </a:endParaRPr>
          </a:p>
        </p:txBody>
      </p:sp>
      <p:sp>
        <p:nvSpPr>
          <p:cNvPr id="91" name="Dikdörtgen 90"/>
          <p:cNvSpPr/>
          <p:nvPr/>
        </p:nvSpPr>
        <p:spPr>
          <a:xfrm>
            <a:off x="2491939" y="3653616"/>
            <a:ext cx="1879169" cy="276999"/>
          </a:xfrm>
          <a:prstGeom prst="rect">
            <a:avLst/>
          </a:prstGeom>
        </p:spPr>
        <p:txBody>
          <a:bodyPr wrap="none">
            <a:spAutoFit/>
          </a:bodyPr>
          <a:lstStyle/>
          <a:p>
            <a:r>
              <a:rPr lang="tr-TR" sz="1200" dirty="0" smtClean="0"/>
              <a:t>Finansal Planlama ve analiz</a:t>
            </a:r>
            <a:endParaRPr lang="tr-TR" sz="1200" dirty="0"/>
          </a:p>
        </p:txBody>
      </p:sp>
      <p:sp>
        <p:nvSpPr>
          <p:cNvPr id="92" name="Dikdörtgen 91"/>
          <p:cNvSpPr/>
          <p:nvPr/>
        </p:nvSpPr>
        <p:spPr>
          <a:xfrm>
            <a:off x="2504685" y="3978524"/>
            <a:ext cx="557012" cy="276999"/>
          </a:xfrm>
          <a:prstGeom prst="rect">
            <a:avLst/>
          </a:prstGeom>
        </p:spPr>
        <p:txBody>
          <a:bodyPr wrap="none">
            <a:spAutoFit/>
          </a:bodyPr>
          <a:lstStyle/>
          <a:p>
            <a:pPr lvl="0"/>
            <a:r>
              <a:rPr lang="tr-TR" sz="1200" dirty="0" smtClean="0">
                <a:solidFill>
                  <a:prstClr val="black"/>
                </a:solidFill>
              </a:rPr>
              <a:t>Vezne</a:t>
            </a:r>
            <a:endParaRPr lang="tr-TR" sz="1200" dirty="0">
              <a:solidFill>
                <a:prstClr val="black"/>
              </a:solidFill>
            </a:endParaRPr>
          </a:p>
        </p:txBody>
      </p:sp>
      <p:sp>
        <p:nvSpPr>
          <p:cNvPr id="93" name="Dikdörtgen 92"/>
          <p:cNvSpPr/>
          <p:nvPr/>
        </p:nvSpPr>
        <p:spPr>
          <a:xfrm>
            <a:off x="2503010" y="4308225"/>
            <a:ext cx="1020408" cy="276999"/>
          </a:xfrm>
          <a:prstGeom prst="rect">
            <a:avLst/>
          </a:prstGeom>
        </p:spPr>
        <p:txBody>
          <a:bodyPr wrap="none">
            <a:spAutoFit/>
          </a:bodyPr>
          <a:lstStyle/>
          <a:p>
            <a:pPr lvl="0"/>
            <a:r>
              <a:rPr lang="tr-TR" sz="1200" dirty="0" smtClean="0">
                <a:solidFill>
                  <a:prstClr val="black"/>
                </a:solidFill>
              </a:rPr>
              <a:t>Risk yönetimi</a:t>
            </a:r>
            <a:endParaRPr lang="tr-TR" sz="1200" dirty="0">
              <a:solidFill>
                <a:prstClr val="black"/>
              </a:solidFill>
            </a:endParaRPr>
          </a:p>
        </p:txBody>
      </p:sp>
      <p:sp>
        <p:nvSpPr>
          <p:cNvPr id="94" name="Dikdörtgen 93"/>
          <p:cNvSpPr/>
          <p:nvPr/>
        </p:nvSpPr>
        <p:spPr>
          <a:xfrm>
            <a:off x="2491939" y="4629300"/>
            <a:ext cx="722442" cy="276999"/>
          </a:xfrm>
          <a:prstGeom prst="rect">
            <a:avLst/>
          </a:prstGeom>
        </p:spPr>
        <p:txBody>
          <a:bodyPr wrap="none">
            <a:spAutoFit/>
          </a:bodyPr>
          <a:lstStyle/>
          <a:p>
            <a:pPr lvl="0"/>
            <a:r>
              <a:rPr lang="tr-TR" sz="1200" dirty="0" smtClean="0">
                <a:solidFill>
                  <a:prstClr val="black"/>
                </a:solidFill>
              </a:rPr>
              <a:t>Denetim</a:t>
            </a:r>
            <a:endParaRPr lang="tr-TR" sz="1200" dirty="0">
              <a:solidFill>
                <a:prstClr val="black"/>
              </a:solidFill>
            </a:endParaRPr>
          </a:p>
        </p:txBody>
      </p:sp>
      <p:sp>
        <p:nvSpPr>
          <p:cNvPr id="95" name="Dikdörtgen 94"/>
          <p:cNvSpPr/>
          <p:nvPr/>
        </p:nvSpPr>
        <p:spPr>
          <a:xfrm>
            <a:off x="2504603" y="4959001"/>
            <a:ext cx="851515" cy="276999"/>
          </a:xfrm>
          <a:prstGeom prst="rect">
            <a:avLst/>
          </a:prstGeom>
        </p:spPr>
        <p:txBody>
          <a:bodyPr wrap="none">
            <a:spAutoFit/>
          </a:bodyPr>
          <a:lstStyle/>
          <a:p>
            <a:pPr lvl="0"/>
            <a:r>
              <a:rPr lang="tr-TR" sz="1200" dirty="0" smtClean="0">
                <a:solidFill>
                  <a:prstClr val="black"/>
                </a:solidFill>
              </a:rPr>
              <a:t>Dış İlişkiler</a:t>
            </a:r>
            <a:endParaRPr lang="tr-TR" sz="1200" dirty="0">
              <a:solidFill>
                <a:prstClr val="black"/>
              </a:solidFill>
            </a:endParaRPr>
          </a:p>
        </p:txBody>
      </p:sp>
      <p:sp>
        <p:nvSpPr>
          <p:cNvPr id="96" name="Dikdörtgen 95"/>
          <p:cNvSpPr/>
          <p:nvPr/>
        </p:nvSpPr>
        <p:spPr>
          <a:xfrm>
            <a:off x="2470385" y="5281106"/>
            <a:ext cx="1299715" cy="276999"/>
          </a:xfrm>
          <a:prstGeom prst="rect">
            <a:avLst/>
          </a:prstGeom>
        </p:spPr>
        <p:txBody>
          <a:bodyPr wrap="none">
            <a:spAutoFit/>
          </a:bodyPr>
          <a:lstStyle/>
          <a:p>
            <a:pPr lvl="0"/>
            <a:r>
              <a:rPr lang="tr-TR" sz="1200" dirty="0" smtClean="0">
                <a:solidFill>
                  <a:prstClr val="black"/>
                </a:solidFill>
              </a:rPr>
              <a:t>İşletme geliştirme</a:t>
            </a:r>
            <a:endParaRPr lang="tr-TR" sz="1200" dirty="0">
              <a:solidFill>
                <a:prstClr val="black"/>
              </a:solidFill>
            </a:endParaRPr>
          </a:p>
        </p:txBody>
      </p:sp>
      <p:sp>
        <p:nvSpPr>
          <p:cNvPr id="97" name="Dikdörtgen 96"/>
          <p:cNvSpPr/>
          <p:nvPr/>
        </p:nvSpPr>
        <p:spPr>
          <a:xfrm>
            <a:off x="4640591" y="950673"/>
            <a:ext cx="1236621" cy="276999"/>
          </a:xfrm>
          <a:prstGeom prst="rect">
            <a:avLst/>
          </a:prstGeom>
        </p:spPr>
        <p:txBody>
          <a:bodyPr wrap="none">
            <a:spAutoFit/>
          </a:bodyPr>
          <a:lstStyle/>
          <a:p>
            <a:pPr lvl="0"/>
            <a:r>
              <a:rPr lang="tr-TR" sz="1200" dirty="0" smtClean="0">
                <a:solidFill>
                  <a:prstClr val="black"/>
                </a:solidFill>
              </a:rPr>
              <a:t>Otomasyonu güç</a:t>
            </a:r>
            <a:endParaRPr lang="tr-TR" sz="1200" dirty="0">
              <a:solidFill>
                <a:prstClr val="black"/>
              </a:solidFill>
            </a:endParaRPr>
          </a:p>
        </p:txBody>
      </p:sp>
      <p:sp>
        <p:nvSpPr>
          <p:cNvPr id="98" name="Dikdörtgen 97"/>
          <p:cNvSpPr/>
          <p:nvPr/>
        </p:nvSpPr>
        <p:spPr>
          <a:xfrm>
            <a:off x="5973622" y="826194"/>
            <a:ext cx="951020" cy="461665"/>
          </a:xfrm>
          <a:prstGeom prst="rect">
            <a:avLst/>
          </a:prstGeom>
        </p:spPr>
        <p:txBody>
          <a:bodyPr wrap="square">
            <a:spAutoFit/>
          </a:bodyPr>
          <a:lstStyle/>
          <a:p>
            <a:pPr lvl="0"/>
            <a:r>
              <a:rPr lang="tr-TR" sz="1200" dirty="0" smtClean="0">
                <a:solidFill>
                  <a:prstClr val="black"/>
                </a:solidFill>
              </a:rPr>
              <a:t>Biraz </a:t>
            </a:r>
            <a:r>
              <a:rPr lang="tr-TR" sz="1200" dirty="0" err="1">
                <a:solidFill>
                  <a:prstClr val="black"/>
                </a:solidFill>
              </a:rPr>
              <a:t>O</a:t>
            </a:r>
            <a:r>
              <a:rPr lang="tr-TR" sz="1200" dirty="0" err="1" smtClean="0">
                <a:solidFill>
                  <a:prstClr val="black"/>
                </a:solidFill>
              </a:rPr>
              <a:t>tomatize</a:t>
            </a:r>
            <a:endParaRPr lang="tr-TR" sz="1200" dirty="0">
              <a:solidFill>
                <a:prstClr val="black"/>
              </a:solidFill>
            </a:endParaRPr>
          </a:p>
        </p:txBody>
      </p:sp>
      <p:sp>
        <p:nvSpPr>
          <p:cNvPr id="99" name="Dikdörtgen 98"/>
          <p:cNvSpPr/>
          <p:nvPr/>
        </p:nvSpPr>
        <p:spPr>
          <a:xfrm>
            <a:off x="7066094" y="815940"/>
            <a:ext cx="962049" cy="461665"/>
          </a:xfrm>
          <a:prstGeom prst="rect">
            <a:avLst/>
          </a:prstGeom>
        </p:spPr>
        <p:txBody>
          <a:bodyPr wrap="square">
            <a:spAutoFit/>
          </a:bodyPr>
          <a:lstStyle/>
          <a:p>
            <a:pPr lvl="0"/>
            <a:r>
              <a:rPr lang="tr-TR" sz="1200" dirty="0" smtClean="0">
                <a:solidFill>
                  <a:prstClr val="black"/>
                </a:solidFill>
              </a:rPr>
              <a:t>Yüksek </a:t>
            </a:r>
            <a:r>
              <a:rPr lang="tr-TR" sz="1200" dirty="0" err="1" smtClean="0">
                <a:solidFill>
                  <a:prstClr val="black"/>
                </a:solidFill>
              </a:rPr>
              <a:t>Otomatize</a:t>
            </a:r>
            <a:endParaRPr lang="tr-TR" sz="1200" dirty="0">
              <a:solidFill>
                <a:prstClr val="black"/>
              </a:solidFill>
            </a:endParaRPr>
          </a:p>
        </p:txBody>
      </p:sp>
      <p:sp>
        <p:nvSpPr>
          <p:cNvPr id="100" name="Dikdörtgen 99"/>
          <p:cNvSpPr/>
          <p:nvPr/>
        </p:nvSpPr>
        <p:spPr>
          <a:xfrm>
            <a:off x="8183184" y="1011691"/>
            <a:ext cx="1131272" cy="276999"/>
          </a:xfrm>
          <a:prstGeom prst="rect">
            <a:avLst/>
          </a:prstGeom>
        </p:spPr>
        <p:txBody>
          <a:bodyPr wrap="none">
            <a:spAutoFit/>
          </a:bodyPr>
          <a:lstStyle/>
          <a:p>
            <a:pPr lvl="0"/>
            <a:r>
              <a:rPr lang="tr-TR" sz="1200" dirty="0" smtClean="0">
                <a:solidFill>
                  <a:prstClr val="black"/>
                </a:solidFill>
              </a:rPr>
              <a:t>Tam </a:t>
            </a:r>
            <a:r>
              <a:rPr lang="tr-TR" sz="1200" dirty="0" err="1" smtClean="0">
                <a:solidFill>
                  <a:prstClr val="black"/>
                </a:solidFill>
              </a:rPr>
              <a:t>Otomatize</a:t>
            </a:r>
            <a:endParaRPr lang="tr-TR" sz="1200" dirty="0">
              <a:solidFill>
                <a:prstClr val="black"/>
              </a:solidFill>
            </a:endParaRPr>
          </a:p>
        </p:txBody>
      </p:sp>
    </p:spTree>
    <p:extLst>
      <p:ext uri="{BB962C8B-B14F-4D97-AF65-F5344CB8AC3E}">
        <p14:creationId xmlns:p14="http://schemas.microsoft.com/office/powerpoint/2010/main" val="77389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nvPr>
        </p:nvGraphicFramePr>
        <p:xfrm>
          <a:off x="1689100" y="571500"/>
          <a:ext cx="7696200" cy="5623078"/>
        </p:xfrm>
        <a:graphic>
          <a:graphicData uri="http://schemas.openxmlformats.org/drawingml/2006/table">
            <a:tbl>
              <a:tblPr firstRow="1" bandRow="1">
                <a:tableStyleId>{3C2FFA5D-87B4-456A-9821-1D502468CF0F}</a:tableStyleId>
              </a:tblPr>
              <a:tblGrid>
                <a:gridCol w="4471618">
                  <a:extLst>
                    <a:ext uri="{9D8B030D-6E8A-4147-A177-3AD203B41FA5}">
                      <a16:colId xmlns:a16="http://schemas.microsoft.com/office/drawing/2014/main" val="20000"/>
                    </a:ext>
                  </a:extLst>
                </a:gridCol>
                <a:gridCol w="3224582">
                  <a:extLst>
                    <a:ext uri="{9D8B030D-6E8A-4147-A177-3AD203B41FA5}">
                      <a16:colId xmlns:a16="http://schemas.microsoft.com/office/drawing/2014/main" val="20001"/>
                    </a:ext>
                  </a:extLst>
                </a:gridCol>
              </a:tblGrid>
              <a:tr h="238304">
                <a:tc gridSpan="2">
                  <a:txBody>
                    <a:bodyPr/>
                    <a:lstStyle/>
                    <a:p>
                      <a:pPr algn="ctr" fontAlgn="ctr"/>
                      <a:r>
                        <a:rPr lang="tr-TR" sz="1400" b="1" u="none" strike="noStrike" dirty="0" smtClean="0">
                          <a:solidFill>
                            <a:schemeClr val="tx1">
                              <a:lumMod val="75000"/>
                              <a:lumOff val="25000"/>
                            </a:schemeClr>
                          </a:solidFill>
                          <a:effectLst/>
                        </a:rPr>
                        <a:t>MESLEKLERİN BİLGİSAYARLAŞMAYA KARŞI DUYARLILIKLARI</a:t>
                      </a:r>
                      <a:endParaRPr lang="tr-TR" sz="1400" b="1" i="0" u="none" strike="noStrike" dirty="0">
                        <a:solidFill>
                          <a:schemeClr val="tx1">
                            <a:lumMod val="75000"/>
                            <a:lumOff val="25000"/>
                          </a:schemeClr>
                        </a:solidFill>
                        <a:effectLst/>
                        <a:latin typeface="Calibri"/>
                      </a:endParaRPr>
                    </a:p>
                  </a:txBody>
                  <a:tcPr marL="12232" marR="12232" marT="12232" marB="0" anchor="c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38611">
                <a:tc>
                  <a:txBody>
                    <a:bodyPr/>
                    <a:lstStyle/>
                    <a:p>
                      <a:pPr algn="ctr" fontAlgn="ctr"/>
                      <a:r>
                        <a:rPr lang="tr-TR" sz="1400" b="1" u="none" strike="noStrike" dirty="0" smtClean="0">
                          <a:effectLst/>
                        </a:rPr>
                        <a:t>Meslekler</a:t>
                      </a:r>
                      <a:endParaRPr lang="tr-TR" sz="1400" b="1" i="0" u="none" strike="noStrike" dirty="0">
                        <a:solidFill>
                          <a:srgbClr val="000000"/>
                        </a:solidFill>
                        <a:effectLst/>
                        <a:latin typeface="Calibri"/>
                      </a:endParaRPr>
                    </a:p>
                  </a:txBody>
                  <a:tcPr marL="12232" marR="12232" marT="12232" marB="0" anchor="ctr">
                    <a:solidFill>
                      <a:schemeClr val="accent1">
                        <a:lumMod val="20000"/>
                        <a:lumOff val="80000"/>
                      </a:schemeClr>
                    </a:solidFill>
                  </a:tcPr>
                </a:tc>
                <a:tc>
                  <a:txBody>
                    <a:bodyPr/>
                    <a:lstStyle/>
                    <a:p>
                      <a:pPr algn="ctr" fontAlgn="ctr"/>
                      <a:r>
                        <a:rPr lang="tr-TR" sz="1400" b="1" u="none" strike="noStrike" dirty="0">
                          <a:effectLst/>
                        </a:rPr>
                        <a:t>Olasılık</a:t>
                      </a:r>
                      <a:endParaRPr lang="tr-TR" sz="1400" b="1" i="0" u="none" strike="noStrike" dirty="0">
                        <a:solidFill>
                          <a:srgbClr val="000000"/>
                        </a:solidFill>
                        <a:effectLst/>
                        <a:latin typeface="Calibri"/>
                      </a:endParaRPr>
                    </a:p>
                  </a:txBody>
                  <a:tcPr marL="12232" marR="12232" marT="12232" marB="0" anchor="ctr">
                    <a:solidFill>
                      <a:schemeClr val="accent1">
                        <a:lumMod val="20000"/>
                        <a:lumOff val="80000"/>
                      </a:schemeClr>
                    </a:solidFill>
                  </a:tcPr>
                </a:tc>
                <a:extLst>
                  <a:ext uri="{0D108BD9-81ED-4DB2-BD59-A6C34878D82A}">
                    <a16:rowId xmlns:a16="http://schemas.microsoft.com/office/drawing/2014/main" val="10001"/>
                  </a:ext>
                </a:extLst>
              </a:tr>
              <a:tr h="238611">
                <a:tc>
                  <a:txBody>
                    <a:bodyPr/>
                    <a:lstStyle/>
                    <a:p>
                      <a:pPr algn="l" fontAlgn="b"/>
                      <a:r>
                        <a:rPr lang="tr-TR" sz="1600" u="none" strike="noStrike" dirty="0" err="1">
                          <a:effectLst/>
                        </a:rPr>
                        <a:t>Rekreasyonel</a:t>
                      </a:r>
                      <a:r>
                        <a:rPr lang="tr-TR" sz="1600" u="none" strike="noStrike" dirty="0">
                          <a:effectLst/>
                        </a:rPr>
                        <a:t> Terapistler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tr-TR" sz="1400" u="none" strike="noStrike" dirty="0" smtClean="0">
                          <a:effectLst/>
                        </a:rPr>
                        <a:t>  </a:t>
                      </a:r>
                      <a:r>
                        <a:rPr lang="mr-IN" sz="1400" u="none" strike="noStrike" dirty="0" smtClean="0">
                          <a:effectLst/>
                        </a:rPr>
                        <a:t>0.28</a:t>
                      </a:r>
                      <a:r>
                        <a:rPr lang="mr-IN" sz="1400" u="none" strike="noStrike" dirty="0">
                          <a:effectLst/>
                        </a:rPr>
                        <a:t>%</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2"/>
                  </a:ext>
                </a:extLst>
              </a:tr>
              <a:tr h="238611">
                <a:tc>
                  <a:txBody>
                    <a:bodyPr/>
                    <a:lstStyle/>
                    <a:p>
                      <a:pPr algn="l" fontAlgn="b"/>
                      <a:r>
                        <a:rPr lang="tr-TR" sz="1600" u="none" strike="noStrike" dirty="0">
                          <a:effectLst/>
                        </a:rPr>
                        <a:t>Doktor ve Cerrahlar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0.42%</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3"/>
                  </a:ext>
                </a:extLst>
              </a:tr>
              <a:tr h="238611">
                <a:tc>
                  <a:txBody>
                    <a:bodyPr/>
                    <a:lstStyle/>
                    <a:p>
                      <a:pPr algn="l" fontAlgn="b"/>
                      <a:r>
                        <a:rPr lang="tr-TR" sz="1600" u="none" strike="noStrike" dirty="0">
                          <a:effectLst/>
                        </a:rPr>
                        <a:t>Kariyer ve Teknik Eğitim Öğretmenleri, </a:t>
                      </a:r>
                      <a:r>
                        <a:rPr lang="tr-TR" sz="1600" u="none" strike="noStrike" dirty="0" smtClean="0">
                          <a:effectLst/>
                        </a:rPr>
                        <a:t>Ortaokullar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0.88%</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4"/>
                  </a:ext>
                </a:extLst>
              </a:tr>
              <a:tr h="238611">
                <a:tc>
                  <a:txBody>
                    <a:bodyPr/>
                    <a:lstStyle/>
                    <a:p>
                      <a:pPr algn="l" fontAlgn="b"/>
                      <a:r>
                        <a:rPr lang="tr-TR" sz="1600" u="none" strike="noStrike" dirty="0">
                          <a:effectLst/>
                        </a:rPr>
                        <a:t>Satış Müdürleri</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1.30%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5"/>
                  </a:ext>
                </a:extLst>
              </a:tr>
              <a:tr h="238611">
                <a:tc>
                  <a:txBody>
                    <a:bodyPr/>
                    <a:lstStyle/>
                    <a:p>
                      <a:pPr algn="l" fontAlgn="b"/>
                      <a:r>
                        <a:rPr lang="tr-TR" sz="1600" u="none" strike="noStrike" dirty="0">
                          <a:effectLst/>
                        </a:rPr>
                        <a:t>İcra Başkanları</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1.50%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6"/>
                  </a:ext>
                </a:extLst>
              </a:tr>
              <a:tr h="238611">
                <a:tc>
                  <a:txBody>
                    <a:bodyPr/>
                    <a:lstStyle/>
                    <a:p>
                      <a:pPr algn="l" fontAlgn="b"/>
                      <a:r>
                        <a:rPr lang="tr-TR" sz="1600" u="none" strike="noStrike" dirty="0">
                          <a:effectLst/>
                        </a:rPr>
                        <a:t>Yazarlar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3.80%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7"/>
                  </a:ext>
                </a:extLst>
              </a:tr>
              <a:tr h="238611">
                <a:tc>
                  <a:txBody>
                    <a:bodyPr/>
                    <a:lstStyle/>
                    <a:p>
                      <a:pPr algn="l" fontAlgn="b"/>
                      <a:r>
                        <a:rPr lang="tr-TR" sz="1600" u="none" strike="noStrike" dirty="0">
                          <a:effectLst/>
                        </a:rPr>
                        <a:t>Nükleer Mühendisler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7.00%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8"/>
                  </a:ext>
                </a:extLst>
              </a:tr>
              <a:tr h="238611">
                <a:tc>
                  <a:txBody>
                    <a:bodyPr/>
                    <a:lstStyle/>
                    <a:p>
                      <a:pPr algn="l" fontAlgn="b"/>
                      <a:r>
                        <a:rPr lang="tr-TR" sz="1600" u="none" strike="noStrike" dirty="0" smtClean="0">
                          <a:effectLst/>
                        </a:rPr>
                        <a:t>Polisler (</a:t>
                      </a:r>
                      <a:r>
                        <a:rPr lang="tr-TR" sz="1600" u="none" strike="noStrike" dirty="0">
                          <a:effectLst/>
                        </a:rPr>
                        <a:t>Devriye görevi yapanlar)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9.80%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09"/>
                  </a:ext>
                </a:extLst>
              </a:tr>
              <a:tr h="233766">
                <a:tc>
                  <a:txBody>
                    <a:bodyPr/>
                    <a:lstStyle/>
                    <a:p>
                      <a:pPr algn="l" fontAlgn="b"/>
                      <a:r>
                        <a:rPr lang="tr-TR" sz="1600" u="none" strike="noStrike" dirty="0">
                          <a:effectLst/>
                        </a:rPr>
                        <a:t>Kabin memurları/Uçuş görevlileri</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35.00%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0"/>
                  </a:ext>
                </a:extLst>
              </a:tr>
              <a:tr h="280795">
                <a:tc>
                  <a:txBody>
                    <a:bodyPr/>
                    <a:lstStyle/>
                    <a:p>
                      <a:pPr algn="l" fontAlgn="b"/>
                      <a:r>
                        <a:rPr lang="tr-TR" sz="1600" u="none" strike="noStrike" dirty="0">
                          <a:effectLst/>
                        </a:rPr>
                        <a:t>Ekonomistler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43.00%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1"/>
                  </a:ext>
                </a:extLst>
              </a:tr>
              <a:tr h="223934">
                <a:tc>
                  <a:txBody>
                    <a:bodyPr/>
                    <a:lstStyle/>
                    <a:p>
                      <a:pPr algn="l" fontAlgn="b"/>
                      <a:r>
                        <a:rPr lang="tr-TR" sz="1600" u="none" strike="noStrike" dirty="0">
                          <a:effectLst/>
                        </a:rPr>
                        <a:t>Polis, İtfaiye ve Ambulans </a:t>
                      </a:r>
                      <a:r>
                        <a:rPr lang="tr-TR" sz="1600" u="none" strike="noStrike" dirty="0" smtClean="0">
                          <a:effectLst/>
                        </a:rPr>
                        <a:t>Sevk </a:t>
                      </a:r>
                      <a:r>
                        <a:rPr lang="tr-TR" sz="1600" u="none" strike="noStrike" dirty="0">
                          <a:effectLst/>
                        </a:rPr>
                        <a:t>memurları</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49.00%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2"/>
                  </a:ext>
                </a:extLst>
              </a:tr>
              <a:tr h="238611">
                <a:tc>
                  <a:txBody>
                    <a:bodyPr/>
                    <a:lstStyle/>
                    <a:p>
                      <a:pPr algn="l" fontAlgn="b"/>
                      <a:r>
                        <a:rPr lang="tr-TR" sz="1600" u="none" strike="noStrike" dirty="0">
                          <a:effectLst/>
                        </a:rPr>
                        <a:t>Ticari pilotlar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55.00%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3"/>
                  </a:ext>
                </a:extLst>
              </a:tr>
              <a:tr h="238611">
                <a:tc>
                  <a:txBody>
                    <a:bodyPr/>
                    <a:lstStyle/>
                    <a:p>
                      <a:pPr algn="l" fontAlgn="b"/>
                      <a:r>
                        <a:rPr lang="tr-TR" sz="1600" u="none" strike="noStrike" dirty="0">
                          <a:effectLst/>
                        </a:rPr>
                        <a:t>Kütüphaneciler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65.00%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4"/>
                  </a:ext>
                </a:extLst>
              </a:tr>
              <a:tr h="238611">
                <a:tc>
                  <a:txBody>
                    <a:bodyPr/>
                    <a:lstStyle/>
                    <a:p>
                      <a:pPr algn="l" fontAlgn="b"/>
                      <a:r>
                        <a:rPr lang="tr-TR" sz="1600" u="none" strike="noStrike" dirty="0">
                          <a:effectLst/>
                        </a:rPr>
                        <a:t>Tıbbi Sekreterler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81.00%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5"/>
                  </a:ext>
                </a:extLst>
              </a:tr>
              <a:tr h="238611">
                <a:tc>
                  <a:txBody>
                    <a:bodyPr/>
                    <a:lstStyle/>
                    <a:p>
                      <a:pPr algn="l" fontAlgn="b"/>
                      <a:r>
                        <a:rPr lang="tr-TR" sz="1600" u="none" strike="noStrike" dirty="0">
                          <a:effectLst/>
                        </a:rPr>
                        <a:t>Yönetici Sekreterleri ve Asistanları</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86.00%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6"/>
                  </a:ext>
                </a:extLst>
              </a:tr>
              <a:tr h="238611">
                <a:tc>
                  <a:txBody>
                    <a:bodyPr/>
                    <a:lstStyle/>
                    <a:p>
                      <a:pPr algn="l" fontAlgn="b"/>
                      <a:r>
                        <a:rPr lang="tr-TR" sz="1600" u="none" strike="noStrike" dirty="0">
                          <a:effectLst/>
                        </a:rPr>
                        <a:t>Taksi </a:t>
                      </a:r>
                      <a:r>
                        <a:rPr lang="tr-TR" sz="1600" u="none" strike="noStrike" dirty="0" smtClean="0">
                          <a:effectLst/>
                        </a:rPr>
                        <a:t>Şoförleri </a:t>
                      </a:r>
                      <a:r>
                        <a:rPr lang="tr-TR" sz="1600" u="none" strike="noStrike" dirty="0">
                          <a:effectLst/>
                        </a:rPr>
                        <a:t>ve Özel </a:t>
                      </a:r>
                      <a:r>
                        <a:rPr lang="tr-TR" sz="1600" u="none" strike="noStrike" dirty="0" smtClean="0">
                          <a:effectLst/>
                        </a:rPr>
                        <a:t>Şoförler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89.00%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7"/>
                  </a:ext>
                </a:extLst>
              </a:tr>
              <a:tr h="238611">
                <a:tc>
                  <a:txBody>
                    <a:bodyPr/>
                    <a:lstStyle/>
                    <a:p>
                      <a:pPr algn="l" fontAlgn="b"/>
                      <a:r>
                        <a:rPr lang="tr-TR" sz="1600" u="none" strike="noStrike" dirty="0">
                          <a:effectLst/>
                        </a:rPr>
                        <a:t>Muhasebeciler ve Denetçiler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94.00%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8"/>
                  </a:ext>
                </a:extLst>
              </a:tr>
              <a:tr h="238611">
                <a:tc>
                  <a:txBody>
                    <a:bodyPr/>
                    <a:lstStyle/>
                    <a:p>
                      <a:pPr algn="l" fontAlgn="b"/>
                      <a:r>
                        <a:rPr lang="tr-TR" sz="1600" u="none" strike="noStrike" dirty="0">
                          <a:effectLst/>
                        </a:rPr>
                        <a:t>Kasiyerler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97.00%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19"/>
                  </a:ext>
                </a:extLst>
              </a:tr>
              <a:tr h="238611">
                <a:tc>
                  <a:txBody>
                    <a:bodyPr/>
                    <a:lstStyle/>
                    <a:p>
                      <a:pPr algn="l" fontAlgn="b"/>
                      <a:r>
                        <a:rPr lang="tr-TR" sz="1600" u="none" strike="noStrike" dirty="0">
                          <a:effectLst/>
                        </a:rPr>
                        <a:t>Defter tutma, Muhasebe ve Denetim Çalışanları</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98.00%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20"/>
                  </a:ext>
                </a:extLst>
              </a:tr>
              <a:tr h="238611">
                <a:tc>
                  <a:txBody>
                    <a:bodyPr/>
                    <a:lstStyle/>
                    <a:p>
                      <a:pPr algn="l" fontAlgn="b"/>
                      <a:r>
                        <a:rPr lang="tr-TR" sz="1600" u="none" strike="noStrike" dirty="0">
                          <a:effectLst/>
                        </a:rPr>
                        <a:t>Vergi Düzenleyiciler</a:t>
                      </a:r>
                      <a:endParaRPr lang="tr-TR" sz="16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tc>
                  <a:txBody>
                    <a:bodyPr/>
                    <a:lstStyle/>
                    <a:p>
                      <a:pPr algn="r" fontAlgn="b"/>
                      <a:r>
                        <a:rPr lang="mr-IN" sz="1400" u="none" strike="noStrike" dirty="0">
                          <a:effectLst/>
                        </a:rPr>
                        <a:t>99.00%</a:t>
                      </a:r>
                      <a:endParaRPr lang="mr-IN" sz="1400" b="0" i="0" u="none" strike="noStrike" dirty="0">
                        <a:solidFill>
                          <a:srgbClr val="000000"/>
                        </a:solidFill>
                        <a:effectLst/>
                        <a:latin typeface="Calibri"/>
                      </a:endParaRPr>
                    </a:p>
                  </a:txBody>
                  <a:tcPr marL="12232" marR="12232" marT="12232" marB="0" anchor="b">
                    <a:solidFill>
                      <a:schemeClr val="accent1">
                        <a:lumMod val="20000"/>
                        <a:lumOff val="80000"/>
                      </a:schemeClr>
                    </a:solidFill>
                  </a:tcPr>
                </a:tc>
                <a:extLst>
                  <a:ext uri="{0D108BD9-81ED-4DB2-BD59-A6C34878D82A}">
                    <a16:rowId xmlns:a16="http://schemas.microsoft.com/office/drawing/2014/main" val="10021"/>
                  </a:ext>
                </a:extLst>
              </a:tr>
            </a:tbl>
          </a:graphicData>
        </a:graphic>
      </p:graphicFrame>
      <p:sp>
        <p:nvSpPr>
          <p:cNvPr id="6" name="Dikdörtgen 5"/>
          <p:cNvSpPr/>
          <p:nvPr/>
        </p:nvSpPr>
        <p:spPr>
          <a:xfrm>
            <a:off x="6239463" y="5964976"/>
            <a:ext cx="2269537" cy="212286"/>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6236417" y="3390086"/>
            <a:ext cx="367583" cy="187392"/>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6237904" y="3653699"/>
            <a:ext cx="476122" cy="208757"/>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237905" y="3888890"/>
            <a:ext cx="569296" cy="184725"/>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6237904" y="4118719"/>
            <a:ext cx="797378" cy="232334"/>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6237904" y="4396157"/>
            <a:ext cx="1216996" cy="228509"/>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p:cNvSpPr/>
          <p:nvPr/>
        </p:nvSpPr>
        <p:spPr>
          <a:xfrm>
            <a:off x="6239462" y="4669770"/>
            <a:ext cx="1411640" cy="221206"/>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p:cNvSpPr/>
          <p:nvPr/>
        </p:nvSpPr>
        <p:spPr>
          <a:xfrm>
            <a:off x="6239462" y="4936079"/>
            <a:ext cx="1609138" cy="223418"/>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6219824" y="5204600"/>
            <a:ext cx="1844675" cy="218752"/>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6219243" y="5449785"/>
            <a:ext cx="2066338" cy="220209"/>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6219243" y="5696427"/>
            <a:ext cx="2200857" cy="223446"/>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6246270" y="2087757"/>
            <a:ext cx="57149" cy="223289"/>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6246270" y="2352009"/>
            <a:ext cx="57149" cy="235604"/>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6247951" y="2624801"/>
            <a:ext cx="111451" cy="217612"/>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p:nvSpPr>
        <p:spPr>
          <a:xfrm>
            <a:off x="6237904" y="2887517"/>
            <a:ext cx="185385" cy="210113"/>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p:cNvSpPr/>
          <p:nvPr/>
        </p:nvSpPr>
        <p:spPr>
          <a:xfrm>
            <a:off x="6221450" y="3134818"/>
            <a:ext cx="285096" cy="228834"/>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6"/>
          <p:cNvSpPr/>
          <p:nvPr/>
        </p:nvSpPr>
        <p:spPr>
          <a:xfrm>
            <a:off x="1539989" y="5693197"/>
            <a:ext cx="8217704" cy="279601"/>
          </a:xfrm>
          <a:prstGeom prst="rect">
            <a:avLst/>
          </a:prstGeom>
          <a:noFill/>
          <a:ln w="57150" cmpd="sng">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6"/>
          <p:cNvSpPr/>
          <p:nvPr/>
        </p:nvSpPr>
        <p:spPr>
          <a:xfrm>
            <a:off x="1539988" y="5179152"/>
            <a:ext cx="8217704" cy="279601"/>
          </a:xfrm>
          <a:prstGeom prst="rect">
            <a:avLst/>
          </a:prstGeom>
          <a:noFill/>
          <a:ln w="57150" cmpd="sng">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12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886952" y="901032"/>
            <a:ext cx="8768348" cy="5016758"/>
          </a:xfrm>
          <a:prstGeom prst="rect">
            <a:avLst/>
          </a:prstGeom>
          <a:noFill/>
        </p:spPr>
        <p:txBody>
          <a:bodyPr wrap="square" rtlCol="0">
            <a:spAutoFit/>
          </a:bodyPr>
          <a:lstStyle/>
          <a:p>
            <a:r>
              <a:rPr lang="tr-TR" sz="2000" dirty="0" smtClean="0">
                <a:solidFill>
                  <a:srgbClr val="C00000"/>
                </a:solidFill>
              </a:rPr>
              <a:t>Ortadan Kalkacağı düşünülen İşler:</a:t>
            </a:r>
          </a:p>
          <a:p>
            <a:r>
              <a:rPr lang="tr-TR" sz="2000" dirty="0" smtClean="0"/>
              <a:t>Taksi şoförlüğü, Tren sürücülüğü, </a:t>
            </a:r>
            <a:r>
              <a:rPr lang="tr-TR" sz="2000" dirty="0" err="1" smtClean="0"/>
              <a:t>Radiolojist</a:t>
            </a:r>
            <a:r>
              <a:rPr lang="tr-TR" sz="2000" dirty="0" smtClean="0"/>
              <a:t>, A</a:t>
            </a:r>
            <a:r>
              <a:rPr lang="tr-TR" sz="2000" dirty="0"/>
              <a:t>vukat </a:t>
            </a:r>
            <a:r>
              <a:rPr lang="tr-TR" sz="2000" dirty="0" smtClean="0"/>
              <a:t>yardımcılığı, </a:t>
            </a:r>
          </a:p>
          <a:p>
            <a:r>
              <a:rPr lang="tr-TR" sz="2000" dirty="0" smtClean="0"/>
              <a:t>Finansal </a:t>
            </a:r>
            <a:r>
              <a:rPr lang="tr-TR" sz="2000" dirty="0"/>
              <a:t>aracılar, Emlakçılar, Vasıfsız işçiler, </a:t>
            </a:r>
            <a:r>
              <a:rPr lang="tr-TR" sz="2000" dirty="0" smtClean="0"/>
              <a:t>vb.</a:t>
            </a:r>
          </a:p>
          <a:p>
            <a:endParaRPr lang="tr-TR" sz="2000" dirty="0"/>
          </a:p>
          <a:p>
            <a:r>
              <a:rPr lang="tr-TR" sz="2000" dirty="0" smtClean="0">
                <a:solidFill>
                  <a:srgbClr val="C00000"/>
                </a:solidFill>
              </a:rPr>
              <a:t>Çok Değişmeyecek İşler:</a:t>
            </a:r>
          </a:p>
          <a:p>
            <a:r>
              <a:rPr lang="tr-TR" sz="2000" dirty="0" smtClean="0"/>
              <a:t>Hemşirelik, Öğretmenlik, Psikolog, Ekip Yöneticisi, Haber analisti, Danışman, Bilimsel araştırmacı, Tıbbi araştırmacı, Felsefeci, Tasarımcı, Sanatçı, Aktör, vb.</a:t>
            </a:r>
          </a:p>
          <a:p>
            <a:endParaRPr lang="tr-TR" sz="2000" dirty="0"/>
          </a:p>
          <a:p>
            <a:r>
              <a:rPr lang="tr-TR" sz="2000" dirty="0" smtClean="0">
                <a:solidFill>
                  <a:srgbClr val="C00000"/>
                </a:solidFill>
              </a:rPr>
              <a:t>Dönüşecek İşler:</a:t>
            </a:r>
          </a:p>
          <a:p>
            <a:r>
              <a:rPr lang="tr-TR" sz="2000" dirty="0" smtClean="0"/>
              <a:t>Kişisel banker, yazılım mühendisi, Veri bilimcisi, Doktor, Vasıflı işçi, Hukukçu, Film yönetmeni, Şarkı yazarı, Tesisatçı, elektrikçi, vb.</a:t>
            </a:r>
          </a:p>
          <a:p>
            <a:endParaRPr lang="tr-TR" sz="2000" dirty="0"/>
          </a:p>
          <a:p>
            <a:r>
              <a:rPr lang="tr-TR" sz="2000" dirty="0" smtClean="0">
                <a:solidFill>
                  <a:srgbClr val="C00000"/>
                </a:solidFill>
              </a:rPr>
              <a:t>Yeni Ortaya Çıkacak İşler:</a:t>
            </a:r>
          </a:p>
          <a:p>
            <a:r>
              <a:rPr lang="tr-TR" sz="2000" dirty="0" smtClean="0"/>
              <a:t>YZ Danışmanı, YZ Hukukçusu, </a:t>
            </a:r>
          </a:p>
          <a:p>
            <a:endParaRPr lang="tr-TR" sz="2000" dirty="0" smtClean="0"/>
          </a:p>
          <a:p>
            <a:r>
              <a:rPr lang="tr-TR" sz="2000" dirty="0" smtClean="0">
                <a:solidFill>
                  <a:srgbClr val="C00000"/>
                </a:solidFill>
              </a:rPr>
              <a:t>İşlerin %10’u, ortadan kalkacak, %50’si dönüşecek, %40’ı, değişmeyecek</a:t>
            </a:r>
            <a:endParaRPr lang="tr-TR" sz="2000" dirty="0">
              <a:solidFill>
                <a:srgbClr val="C00000"/>
              </a:solidFill>
            </a:endParaRPr>
          </a:p>
        </p:txBody>
      </p:sp>
      <p:sp>
        <p:nvSpPr>
          <p:cNvPr id="2" name="Metin kutusu 1"/>
          <p:cNvSpPr txBox="1"/>
          <p:nvPr/>
        </p:nvSpPr>
        <p:spPr>
          <a:xfrm>
            <a:off x="8547100" y="1181100"/>
            <a:ext cx="1709122" cy="461665"/>
          </a:xfrm>
          <a:prstGeom prst="rect">
            <a:avLst/>
          </a:prstGeom>
          <a:noFill/>
        </p:spPr>
        <p:txBody>
          <a:bodyPr wrap="none" rtlCol="0">
            <a:spAutoFit/>
          </a:bodyPr>
          <a:lstStyle/>
          <a:p>
            <a:r>
              <a:rPr lang="tr-TR" sz="2400" dirty="0" smtClean="0">
                <a:solidFill>
                  <a:srgbClr val="FF0000"/>
                </a:solidFill>
              </a:rPr>
              <a:t>Muhasebeci</a:t>
            </a:r>
            <a:endParaRPr lang="tr-TR" sz="2400" dirty="0">
              <a:solidFill>
                <a:srgbClr val="FF0000"/>
              </a:solidFill>
            </a:endParaRPr>
          </a:p>
        </p:txBody>
      </p:sp>
    </p:spTree>
    <p:extLst>
      <p:ext uri="{BB962C8B-B14F-4D97-AF65-F5344CB8AC3E}">
        <p14:creationId xmlns:p14="http://schemas.microsoft.com/office/powerpoint/2010/main" val="285500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27005" y="878066"/>
            <a:ext cx="3409318" cy="4247317"/>
          </a:xfrm>
          <a:prstGeom prst="rect">
            <a:avLst/>
          </a:prstGeom>
          <a:solidFill>
            <a:schemeClr val="accent1">
              <a:lumMod val="20000"/>
              <a:lumOff val="80000"/>
            </a:schemeClr>
          </a:solidFill>
        </p:spPr>
        <p:txBody>
          <a:bodyPr wrap="square" rtlCol="0">
            <a:spAutoFit/>
          </a:bodyPr>
          <a:lstStyle/>
          <a:p>
            <a:pPr algn="ctr"/>
            <a:r>
              <a:rPr lang="tr-TR" sz="1600" dirty="0" smtClean="0">
                <a:solidFill>
                  <a:srgbClr val="C00000"/>
                </a:solidFill>
              </a:rPr>
              <a:t>İSTİKRARLI ROLLER</a:t>
            </a:r>
          </a:p>
          <a:p>
            <a:endParaRPr lang="tr-TR" sz="1600" dirty="0" smtClean="0"/>
          </a:p>
          <a:p>
            <a:pPr marL="285750" indent="-285750">
              <a:buFont typeface="Arial" panose="020B0604020202020204" pitchFamily="34" charset="0"/>
              <a:buChar char="•"/>
            </a:pPr>
            <a:r>
              <a:rPr lang="tr-TR" sz="1600" dirty="0" smtClean="0"/>
              <a:t>Genel müdür, CEO</a:t>
            </a:r>
          </a:p>
          <a:p>
            <a:pPr marL="285750" indent="-285750">
              <a:buFont typeface="Arial" panose="020B0604020202020204" pitchFamily="34" charset="0"/>
              <a:buChar char="•"/>
            </a:pPr>
            <a:r>
              <a:rPr lang="tr-TR" sz="1600" dirty="0" smtClean="0"/>
              <a:t>Yazılım ve uygulama geliştirme analistleri</a:t>
            </a:r>
          </a:p>
          <a:p>
            <a:pPr marL="285750" indent="-285750">
              <a:buFont typeface="Arial" panose="020B0604020202020204" pitchFamily="34" charset="0"/>
              <a:buChar char="•"/>
            </a:pPr>
            <a:r>
              <a:rPr lang="tr-TR" sz="1600" dirty="0" smtClean="0"/>
              <a:t>Veri analisti ve bilimciler</a:t>
            </a:r>
          </a:p>
          <a:p>
            <a:pPr marL="285750" indent="-285750">
              <a:buFont typeface="Arial" panose="020B0604020202020204" pitchFamily="34" charset="0"/>
              <a:buChar char="•"/>
            </a:pPr>
            <a:r>
              <a:rPr lang="tr-TR" sz="1600" dirty="0" smtClean="0"/>
              <a:t>Satış ve pazarlama profesyonelleri</a:t>
            </a:r>
          </a:p>
          <a:p>
            <a:pPr marL="285750" indent="-285750">
              <a:buFont typeface="Arial" panose="020B0604020202020204" pitchFamily="34" charset="0"/>
              <a:buChar char="•"/>
            </a:pPr>
            <a:r>
              <a:rPr lang="tr-TR" sz="1600" dirty="0" smtClean="0"/>
              <a:t>Satış temsilcileri</a:t>
            </a:r>
          </a:p>
          <a:p>
            <a:pPr marL="285750" indent="-285750">
              <a:buFont typeface="Arial" panose="020B0604020202020204" pitchFamily="34" charset="0"/>
              <a:buChar char="•"/>
            </a:pPr>
            <a:r>
              <a:rPr lang="tr-TR" sz="1600" dirty="0" smtClean="0"/>
              <a:t>İnsan kaynakları uzmanları</a:t>
            </a:r>
          </a:p>
          <a:p>
            <a:pPr marL="285750" indent="-285750">
              <a:buFont typeface="Arial" panose="020B0604020202020204" pitchFamily="34" charset="0"/>
              <a:buChar char="•"/>
            </a:pPr>
            <a:r>
              <a:rPr lang="tr-TR" sz="1600" dirty="0" smtClean="0"/>
              <a:t>Finans ve yatırım danışmanları</a:t>
            </a:r>
          </a:p>
          <a:p>
            <a:pPr marL="285750" indent="-285750">
              <a:buFont typeface="Arial" panose="020B0604020202020204" pitchFamily="34" charset="0"/>
              <a:buChar char="•"/>
            </a:pPr>
            <a:r>
              <a:rPr lang="tr-TR" sz="1600" dirty="0" smtClean="0"/>
              <a:t>Veri tabanı ve ağ profesyonelleri</a:t>
            </a:r>
          </a:p>
          <a:p>
            <a:pPr marL="285750" indent="-285750">
              <a:buFont typeface="Arial" panose="020B0604020202020204" pitchFamily="34" charset="0"/>
              <a:buChar char="•"/>
            </a:pPr>
            <a:r>
              <a:rPr lang="tr-TR" sz="1600" dirty="0" smtClean="0"/>
              <a:t>Risk yönetimi uzmanları</a:t>
            </a:r>
          </a:p>
          <a:p>
            <a:pPr marL="285750" indent="-285750">
              <a:buFont typeface="Arial" panose="020B0604020202020204" pitchFamily="34" charset="0"/>
              <a:buChar char="•"/>
            </a:pPr>
            <a:r>
              <a:rPr lang="tr-TR" sz="1600" dirty="0" smtClean="0"/>
              <a:t>Üniversite ve Yüksek öğretim öğretmenleri</a:t>
            </a:r>
          </a:p>
          <a:p>
            <a:pPr marL="285750" indent="-285750">
              <a:buFont typeface="Arial" panose="020B0604020202020204" pitchFamily="34" charset="0"/>
              <a:buChar char="•"/>
            </a:pPr>
            <a:r>
              <a:rPr lang="tr-TR" sz="1600" dirty="0" smtClean="0"/>
              <a:t>Enerji ve petrol mühendisleri</a:t>
            </a:r>
          </a:p>
          <a:p>
            <a:pPr marL="285750" indent="-285750">
              <a:buFont typeface="Arial" panose="020B0604020202020204" pitchFamily="34" charset="0"/>
              <a:buChar char="•"/>
            </a:pPr>
            <a:r>
              <a:rPr lang="tr-TR" sz="1600" dirty="0" smtClean="0"/>
              <a:t>Petrol, doğal gaz operatörleri</a:t>
            </a:r>
          </a:p>
          <a:p>
            <a:pPr marL="285750" indent="-285750">
              <a:buFont typeface="Arial" panose="020B0604020202020204" pitchFamily="34" charset="0"/>
              <a:buChar char="•"/>
            </a:pPr>
            <a:endParaRPr lang="tr-TR" sz="1400" dirty="0"/>
          </a:p>
        </p:txBody>
      </p:sp>
      <p:sp>
        <p:nvSpPr>
          <p:cNvPr id="5" name="Metin kutusu 4"/>
          <p:cNvSpPr txBox="1"/>
          <p:nvPr/>
        </p:nvSpPr>
        <p:spPr>
          <a:xfrm>
            <a:off x="3997937" y="878065"/>
            <a:ext cx="3588546" cy="4247317"/>
          </a:xfrm>
          <a:prstGeom prst="rect">
            <a:avLst/>
          </a:prstGeom>
          <a:solidFill>
            <a:schemeClr val="accent1">
              <a:lumMod val="40000"/>
              <a:lumOff val="60000"/>
            </a:schemeClr>
          </a:solidFill>
        </p:spPr>
        <p:txBody>
          <a:bodyPr wrap="none" rtlCol="0">
            <a:spAutoFit/>
          </a:bodyPr>
          <a:lstStyle/>
          <a:p>
            <a:pPr algn="ctr"/>
            <a:r>
              <a:rPr lang="tr-TR" sz="1600" dirty="0" smtClean="0">
                <a:solidFill>
                  <a:srgbClr val="C00000"/>
                </a:solidFill>
              </a:rPr>
              <a:t>YENİ ROLLER</a:t>
            </a:r>
          </a:p>
          <a:p>
            <a:endParaRPr lang="tr-TR" sz="1600" dirty="0" smtClean="0"/>
          </a:p>
          <a:p>
            <a:pPr marL="285750" indent="-285750">
              <a:buFont typeface="Arial" panose="020B0604020202020204" pitchFamily="34" charset="0"/>
              <a:buChar char="•"/>
            </a:pPr>
            <a:r>
              <a:rPr lang="tr-TR" sz="1600" dirty="0" smtClean="0"/>
              <a:t>Veri analisti ve bilimciler</a:t>
            </a:r>
          </a:p>
          <a:p>
            <a:pPr marL="285750" indent="-285750">
              <a:buFont typeface="Arial" panose="020B0604020202020204" pitchFamily="34" charset="0"/>
              <a:buChar char="•"/>
            </a:pPr>
            <a:r>
              <a:rPr lang="tr-TR" sz="1600" dirty="0" smtClean="0"/>
              <a:t>YZ ve Makine öğrenmesi uzmanları</a:t>
            </a:r>
          </a:p>
          <a:p>
            <a:pPr marL="285750" indent="-285750">
              <a:buFont typeface="Arial" panose="020B0604020202020204" pitchFamily="34" charset="0"/>
              <a:buChar char="•"/>
            </a:pPr>
            <a:r>
              <a:rPr lang="tr-TR" sz="1600" dirty="0" smtClean="0"/>
              <a:t>Genel müdür, operasyon yöneticileri</a:t>
            </a:r>
          </a:p>
          <a:p>
            <a:pPr marL="285750" indent="-285750">
              <a:buFont typeface="Arial" panose="020B0604020202020204" pitchFamily="34" charset="0"/>
              <a:buChar char="•"/>
            </a:pPr>
            <a:r>
              <a:rPr lang="tr-TR" sz="1600" dirty="0" smtClean="0"/>
              <a:t>Büyük veri analistleri</a:t>
            </a:r>
          </a:p>
          <a:p>
            <a:pPr marL="285750" indent="-285750">
              <a:buFont typeface="Arial" panose="020B0604020202020204" pitchFamily="34" charset="0"/>
              <a:buChar char="•"/>
            </a:pPr>
            <a:r>
              <a:rPr lang="tr-TR" sz="1600" dirty="0" smtClean="0"/>
              <a:t>Dijital dönüşüm uzmanları</a:t>
            </a:r>
          </a:p>
          <a:p>
            <a:pPr marL="285750" indent="-285750">
              <a:buFont typeface="Arial" panose="020B0604020202020204" pitchFamily="34" charset="0"/>
              <a:buChar char="•"/>
            </a:pPr>
            <a:r>
              <a:rPr lang="tr-TR" sz="1600" dirty="0" smtClean="0"/>
              <a:t>Satış </a:t>
            </a:r>
            <a:r>
              <a:rPr lang="tr-TR" sz="1600" dirty="0"/>
              <a:t>ve pazarlama </a:t>
            </a:r>
            <a:r>
              <a:rPr lang="tr-TR" sz="1600" dirty="0" smtClean="0"/>
              <a:t>profesyonelleri</a:t>
            </a:r>
          </a:p>
          <a:p>
            <a:pPr marL="285750" indent="-285750">
              <a:buFont typeface="Arial" panose="020B0604020202020204" pitchFamily="34" charset="0"/>
              <a:buChar char="•"/>
            </a:pPr>
            <a:r>
              <a:rPr lang="tr-TR" sz="1600" dirty="0" smtClean="0"/>
              <a:t>BT hizmetleri</a:t>
            </a:r>
          </a:p>
          <a:p>
            <a:pPr marL="285750" indent="-285750">
              <a:buFont typeface="Arial" panose="020B0604020202020204" pitchFamily="34" charset="0"/>
              <a:buChar char="•"/>
            </a:pPr>
            <a:r>
              <a:rPr lang="tr-TR" sz="1600" dirty="0" smtClean="0"/>
              <a:t>Bilişim güvenliği uzmanları</a:t>
            </a:r>
          </a:p>
          <a:p>
            <a:pPr marL="285750" indent="-285750">
              <a:buFont typeface="Arial" panose="020B0604020202020204" pitchFamily="34" charset="0"/>
              <a:buChar char="•"/>
            </a:pPr>
            <a:r>
              <a:rPr lang="tr-TR" sz="1600" dirty="0" smtClean="0"/>
              <a:t>Süreç otomasyonu uzmanları</a:t>
            </a:r>
          </a:p>
          <a:p>
            <a:pPr marL="285750" indent="-285750">
              <a:buFont typeface="Arial" panose="020B0604020202020204" pitchFamily="34" charset="0"/>
              <a:buChar char="•"/>
            </a:pPr>
            <a:r>
              <a:rPr lang="tr-TR" sz="1600" dirty="0" err="1" smtClean="0"/>
              <a:t>Inovasyon</a:t>
            </a:r>
            <a:r>
              <a:rPr lang="tr-TR" sz="1600" dirty="0" smtClean="0"/>
              <a:t> Profesyonelleri</a:t>
            </a:r>
          </a:p>
          <a:p>
            <a:pPr marL="285750" indent="-285750">
              <a:buFont typeface="Arial" panose="020B0604020202020204" pitchFamily="34" charset="0"/>
              <a:buChar char="•"/>
            </a:pPr>
            <a:r>
              <a:rPr lang="tr-TR" sz="1600" dirty="0" smtClean="0"/>
              <a:t>Robotik uzmanlığı ve mühendisliği</a:t>
            </a:r>
          </a:p>
          <a:p>
            <a:pPr marL="285750" indent="-285750">
              <a:buFont typeface="Arial" panose="020B0604020202020204" pitchFamily="34" charset="0"/>
              <a:buChar char="•"/>
            </a:pPr>
            <a:r>
              <a:rPr lang="tr-TR" sz="1600" dirty="0" smtClean="0"/>
              <a:t>Toplum ve kültür uzmanları</a:t>
            </a:r>
          </a:p>
          <a:p>
            <a:pPr marL="285750" indent="-285750">
              <a:buFont typeface="Arial" panose="020B0604020202020204" pitchFamily="34" charset="0"/>
              <a:buChar char="•"/>
            </a:pPr>
            <a:r>
              <a:rPr lang="tr-TR" sz="1600" dirty="0" smtClean="0"/>
              <a:t>Hizmet ve çözüm tasarımcıları</a:t>
            </a:r>
          </a:p>
          <a:p>
            <a:pPr marL="285750" indent="-285750">
              <a:buFont typeface="Arial" panose="020B0604020202020204" pitchFamily="34" charset="0"/>
              <a:buChar char="•"/>
            </a:pPr>
            <a:r>
              <a:rPr lang="tr-TR" sz="1600" dirty="0" smtClean="0"/>
              <a:t>Dijital pazarlama ve strateji uzmanları</a:t>
            </a:r>
            <a:endParaRPr lang="tr-TR" sz="1600" dirty="0"/>
          </a:p>
          <a:p>
            <a:pPr marL="285750" indent="-285750">
              <a:buFont typeface="Arial" panose="020B0604020202020204" pitchFamily="34" charset="0"/>
              <a:buChar char="•"/>
            </a:pPr>
            <a:endParaRPr lang="tr-TR" sz="1400" dirty="0"/>
          </a:p>
        </p:txBody>
      </p:sp>
      <p:sp>
        <p:nvSpPr>
          <p:cNvPr id="6" name="Metin kutusu 5"/>
          <p:cNvSpPr txBox="1"/>
          <p:nvPr/>
        </p:nvSpPr>
        <p:spPr>
          <a:xfrm>
            <a:off x="7848097" y="912723"/>
            <a:ext cx="4042260" cy="4001095"/>
          </a:xfrm>
          <a:prstGeom prst="rect">
            <a:avLst/>
          </a:prstGeom>
          <a:solidFill>
            <a:schemeClr val="bg2">
              <a:lumMod val="90000"/>
            </a:schemeClr>
          </a:solidFill>
        </p:spPr>
        <p:txBody>
          <a:bodyPr wrap="none" rtlCol="0">
            <a:spAutoFit/>
          </a:bodyPr>
          <a:lstStyle/>
          <a:p>
            <a:pPr algn="ctr"/>
            <a:r>
              <a:rPr lang="tr-TR" sz="1600" dirty="0" smtClean="0">
                <a:solidFill>
                  <a:srgbClr val="C00000"/>
                </a:solidFill>
              </a:rPr>
              <a:t>GEREKSİZLEŞEN ROLLER</a:t>
            </a:r>
          </a:p>
          <a:p>
            <a:endParaRPr lang="tr-TR" sz="1600" dirty="0" smtClean="0"/>
          </a:p>
          <a:p>
            <a:pPr marL="285750" indent="-285750">
              <a:buFont typeface="Arial" panose="020B0604020202020204" pitchFamily="34" charset="0"/>
              <a:buChar char="•"/>
            </a:pPr>
            <a:r>
              <a:rPr lang="tr-TR" sz="1600" dirty="0" smtClean="0"/>
              <a:t>Veri giriş memurları</a:t>
            </a:r>
          </a:p>
          <a:p>
            <a:pPr marL="285750" indent="-285750">
              <a:buFont typeface="Arial" panose="020B0604020202020204" pitchFamily="34" charset="0"/>
              <a:buChar char="•"/>
            </a:pPr>
            <a:r>
              <a:rPr lang="tr-TR" sz="1600" dirty="0" smtClean="0"/>
              <a:t>Yönetici sekreterliği</a:t>
            </a:r>
          </a:p>
          <a:p>
            <a:pPr marL="285750" indent="-285750">
              <a:buFont typeface="Arial" panose="020B0604020202020204" pitchFamily="34" charset="0"/>
              <a:buChar char="•"/>
            </a:pPr>
            <a:r>
              <a:rPr lang="tr-TR" sz="1600" dirty="0" smtClean="0"/>
              <a:t>Fabrika ve montaj çalışanları</a:t>
            </a:r>
          </a:p>
          <a:p>
            <a:pPr marL="285750" indent="-285750">
              <a:buFont typeface="Arial" panose="020B0604020202020204" pitchFamily="34" charset="0"/>
              <a:buChar char="•"/>
            </a:pPr>
            <a:r>
              <a:rPr lang="tr-TR" sz="1600" dirty="0" smtClean="0"/>
              <a:t>Müşteri bilgilendirme ve tüketici hizmetleri</a:t>
            </a:r>
          </a:p>
          <a:p>
            <a:pPr marL="285750" indent="-285750">
              <a:buFont typeface="Arial" panose="020B0604020202020204" pitchFamily="34" charset="0"/>
              <a:buChar char="•"/>
            </a:pPr>
            <a:r>
              <a:rPr lang="tr-TR" sz="1600" dirty="0" smtClean="0"/>
              <a:t>Muhasebeciler ve denetçiler</a:t>
            </a:r>
          </a:p>
          <a:p>
            <a:pPr marL="285750" indent="-285750">
              <a:buFont typeface="Arial" panose="020B0604020202020204" pitchFamily="34" charset="0"/>
              <a:buChar char="•"/>
            </a:pPr>
            <a:r>
              <a:rPr lang="tr-TR" sz="1600" dirty="0" smtClean="0"/>
              <a:t>Malzeme kayıt ve stok takip memurları</a:t>
            </a:r>
          </a:p>
          <a:p>
            <a:pPr marL="285750" indent="-285750">
              <a:buFont typeface="Arial" panose="020B0604020202020204" pitchFamily="34" charset="0"/>
              <a:buChar char="•"/>
            </a:pPr>
            <a:r>
              <a:rPr lang="tr-TR" sz="1600" dirty="0" smtClean="0"/>
              <a:t>Finansal analist</a:t>
            </a:r>
          </a:p>
          <a:p>
            <a:pPr marL="285750" indent="-285750">
              <a:buFont typeface="Arial" panose="020B0604020202020204" pitchFamily="34" charset="0"/>
              <a:buChar char="•"/>
            </a:pPr>
            <a:r>
              <a:rPr lang="tr-TR" sz="1600" dirty="0" smtClean="0"/>
              <a:t>Kasa ve bilet memurları</a:t>
            </a:r>
          </a:p>
          <a:p>
            <a:pPr marL="285750" indent="-285750">
              <a:buFont typeface="Arial" panose="020B0604020202020204" pitchFamily="34" charset="0"/>
              <a:buChar char="•"/>
            </a:pPr>
            <a:r>
              <a:rPr lang="tr-TR" sz="1600" dirty="0" smtClean="0"/>
              <a:t>Banka görevlileri</a:t>
            </a:r>
          </a:p>
          <a:p>
            <a:pPr marL="285750" indent="-285750">
              <a:buFont typeface="Arial" panose="020B0604020202020204" pitchFamily="34" charset="0"/>
              <a:buChar char="•"/>
            </a:pPr>
            <a:r>
              <a:rPr lang="tr-TR" sz="1600" dirty="0" smtClean="0"/>
              <a:t>Sürücüler</a:t>
            </a:r>
          </a:p>
          <a:p>
            <a:pPr marL="285750" indent="-285750">
              <a:buFont typeface="Arial" panose="020B0604020202020204" pitchFamily="34" charset="0"/>
              <a:buChar char="•"/>
            </a:pPr>
            <a:r>
              <a:rPr lang="tr-TR" sz="1600" dirty="0" smtClean="0"/>
              <a:t>Kapıdan kapıya satış çalışanları</a:t>
            </a:r>
          </a:p>
          <a:p>
            <a:pPr marL="285750" indent="-285750">
              <a:buFont typeface="Arial" panose="020B0604020202020204" pitchFamily="34" charset="0"/>
              <a:buChar char="•"/>
            </a:pPr>
            <a:r>
              <a:rPr lang="tr-TR" sz="1600" dirty="0" smtClean="0"/>
              <a:t>İstatistik, Finans ve sigorta memurları</a:t>
            </a:r>
          </a:p>
          <a:p>
            <a:pPr marL="285750" indent="-285750">
              <a:buFont typeface="Arial" panose="020B0604020202020204" pitchFamily="34" charset="0"/>
              <a:buChar char="•"/>
            </a:pPr>
            <a:r>
              <a:rPr lang="tr-TR" sz="1600" dirty="0" smtClean="0"/>
              <a:t>Avukatlar</a:t>
            </a:r>
          </a:p>
          <a:p>
            <a:pPr marL="285750" indent="-285750">
              <a:buFont typeface="Arial" panose="020B0604020202020204" pitchFamily="34" charset="0"/>
              <a:buChar char="•"/>
            </a:pPr>
            <a:endParaRPr lang="tr-TR" sz="1400" dirty="0"/>
          </a:p>
        </p:txBody>
      </p:sp>
    </p:spTree>
    <p:extLst>
      <p:ext uri="{BB962C8B-B14F-4D97-AF65-F5344CB8AC3E}">
        <p14:creationId xmlns:p14="http://schemas.microsoft.com/office/powerpoint/2010/main" val="21598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78422" y="831975"/>
            <a:ext cx="9307774" cy="4247317"/>
          </a:xfrm>
          <a:prstGeom prst="rect">
            <a:avLst/>
          </a:prstGeom>
          <a:noFill/>
        </p:spPr>
        <p:txBody>
          <a:bodyPr wrap="square" rtlCol="0">
            <a:spAutoFit/>
          </a:bodyPr>
          <a:lstStyle/>
          <a:p>
            <a:pPr marL="285750" indent="-285750">
              <a:buFont typeface="Arial" panose="020B0604020202020204" pitchFamily="34" charset="0"/>
              <a:buChar char="•"/>
            </a:pPr>
            <a:r>
              <a:rPr lang="tr-TR" dirty="0" smtClean="0"/>
              <a:t>2000’den fazla iş aktivitesini ilgilendiren 800’den fazla mesleğin çeşitli diğer kategorideki aktivitelere göre daha kolay </a:t>
            </a:r>
            <a:r>
              <a:rPr lang="tr-TR" dirty="0" err="1" smtClean="0"/>
              <a:t>otomatize</a:t>
            </a:r>
            <a:r>
              <a:rPr lang="tr-TR" dirty="0" smtClean="0"/>
              <a:t> olacakları görülmektedir.</a:t>
            </a:r>
          </a:p>
          <a:p>
            <a:pPr marL="285750" indent="-285750">
              <a:buFont typeface="Arial" panose="020B0604020202020204" pitchFamily="34" charset="0"/>
              <a:buChar char="•"/>
            </a:pPr>
            <a:r>
              <a:rPr lang="tr-TR" dirty="0" smtClean="0"/>
              <a:t>Neredeyse tüm mesleklerin otomasyondan etkilenecekleri, ancak %5 mesleğin, mevcut teknolojilerle tam </a:t>
            </a:r>
            <a:r>
              <a:rPr lang="tr-TR" dirty="0" err="1" smtClean="0"/>
              <a:t>otomatize</a:t>
            </a:r>
            <a:r>
              <a:rPr lang="tr-TR" dirty="0" smtClean="0"/>
              <a:t> olacağı görülmektedir. </a:t>
            </a:r>
            <a:endParaRPr lang="tr-TR" dirty="0"/>
          </a:p>
          <a:p>
            <a:pPr marL="285750" indent="-285750">
              <a:buFont typeface="Arial" panose="020B0604020202020204" pitchFamily="34" charset="0"/>
              <a:buChar char="•"/>
            </a:pPr>
            <a:r>
              <a:rPr lang="tr-TR" dirty="0" smtClean="0"/>
              <a:t>Tüm mesleklerin %60’ndaki Aktivitelerin %30’u </a:t>
            </a:r>
            <a:r>
              <a:rPr lang="tr-TR" dirty="0" err="1" smtClean="0"/>
              <a:t>otomatize</a:t>
            </a:r>
            <a:r>
              <a:rPr lang="tr-TR" dirty="0" smtClean="0"/>
              <a:t> olacak. Bu durum, çalışanların çoğunun hızla gelişen makinelerle birlikte çalışmaları demektir.</a:t>
            </a:r>
          </a:p>
          <a:p>
            <a:pPr marL="285750" indent="-285750">
              <a:buFont typeface="Arial" panose="020B0604020202020204" pitchFamily="34" charset="0"/>
              <a:buChar char="•"/>
            </a:pPr>
            <a:r>
              <a:rPr lang="tr-TR" dirty="0" smtClean="0"/>
              <a:t>Otomasyon bazı çalışanları işinden edecek. %15 civarında küresel işgücü veya 400 milyon çalışan, 2016-2030 periyodunda otomasyon nedeniyle işlerinde olacaklar. </a:t>
            </a:r>
          </a:p>
          <a:p>
            <a:pPr marL="285750" indent="-285750">
              <a:buFont typeface="Arial" panose="020B0604020202020204" pitchFamily="34" charset="0"/>
              <a:buChar char="•"/>
            </a:pPr>
            <a:r>
              <a:rPr lang="tr-TR" dirty="0" smtClean="0"/>
              <a:t>Yükselen meslekler: Sağlık hizmetleri, teknoloji yatırımları, altyapı ve binalar; enerji geçişleri, vb.</a:t>
            </a:r>
          </a:p>
          <a:p>
            <a:pPr marL="285750" indent="-285750">
              <a:buFont typeface="Arial" panose="020B0604020202020204" pitchFamily="34" charset="0"/>
              <a:buChar char="•"/>
            </a:pPr>
            <a:r>
              <a:rPr lang="tr-TR" dirty="0" smtClean="0"/>
              <a:t>Aynı dönemde küresel düzeyde, kaybedilen işgücünün yerine  yaratılacak işler %21-33 arasında olacak (555-890 milyon)</a:t>
            </a:r>
          </a:p>
          <a:p>
            <a:pPr marL="285750" indent="-285750">
              <a:buFont typeface="Arial" panose="020B0604020202020204" pitchFamily="34" charset="0"/>
              <a:buChar char="•"/>
            </a:pPr>
            <a:r>
              <a:rPr lang="tr-TR" dirty="0" smtClean="0"/>
              <a:t>Şu anda düşünemediğimiz işler 2030’da ortaya çıkabilir bu da %10 kadar olabilir. 1970 ve 1980’lerde sadece yarı iletkenlerin yapımı için değil, aynı zamanda yazılım ve </a:t>
            </a:r>
            <a:r>
              <a:rPr lang="tr-TR" dirty="0" err="1" smtClean="0"/>
              <a:t>app</a:t>
            </a:r>
            <a:r>
              <a:rPr lang="tr-TR" dirty="0" smtClean="0"/>
              <a:t> geliştiricileri, tüketici servis temsilcileri ve bilgi analistleri gibi işlerle milyonlarca kişi istihdam edildi.</a:t>
            </a:r>
            <a:endParaRPr lang="tr-TR" dirty="0"/>
          </a:p>
        </p:txBody>
      </p:sp>
    </p:spTree>
    <p:extLst>
      <p:ext uri="{BB962C8B-B14F-4D97-AF65-F5344CB8AC3E}">
        <p14:creationId xmlns:p14="http://schemas.microsoft.com/office/powerpoint/2010/main" val="390320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841723" y="1424605"/>
            <a:ext cx="10179203" cy="3785652"/>
          </a:xfrm>
          <a:prstGeom prst="rect">
            <a:avLst/>
          </a:prstGeom>
          <a:noFill/>
        </p:spPr>
        <p:txBody>
          <a:bodyPr wrap="square" rtlCol="0">
            <a:spAutoFit/>
          </a:bodyPr>
          <a:lstStyle/>
          <a:p>
            <a:pPr marL="285750" indent="-285750">
              <a:buFont typeface="Arial" panose="020B0604020202020204" pitchFamily="34" charset="0"/>
              <a:buChar char="•"/>
            </a:pPr>
            <a:r>
              <a:rPr lang="tr-TR" sz="2000" dirty="0" smtClean="0"/>
              <a:t>Küresel dünya, mal ve finans devrelerinin değerlenme alanı olarak şekillenmiştir. Sermaye birikim sürecinin devam edebilmesi için, üretimin ve tüketimin sürmesi bunun için de dış kaynak girişinin devam etmesi, yatırımların sürmesi gerekir.</a:t>
            </a:r>
          </a:p>
          <a:p>
            <a:endParaRPr lang="tr-TR" sz="2000" dirty="0" smtClean="0"/>
          </a:p>
          <a:p>
            <a:pPr marL="285750" indent="-285750">
              <a:buFont typeface="Arial" panose="020B0604020202020204" pitchFamily="34" charset="0"/>
              <a:buChar char="•"/>
            </a:pPr>
            <a:r>
              <a:rPr lang="tr-TR" sz="2000" dirty="0" smtClean="0"/>
              <a:t>Söz konusu şekillenme, belirli bir tüketim kültürü, eğitim biçimi ve düzeyi, alışkanlıklarıyla, arzularıyla, kendisine uygun bir insan tipi ve yaşam tarzı gerektirir.  Bu kültür, evrensel değerlerden kopuk olamaz.</a:t>
            </a:r>
          </a:p>
          <a:p>
            <a:endParaRPr lang="tr-TR" sz="2000" dirty="0" smtClean="0"/>
          </a:p>
          <a:p>
            <a:pPr marL="285750" indent="-285750">
              <a:buFont typeface="Arial" panose="020B0604020202020204" pitchFamily="34" charset="0"/>
              <a:buChar char="•"/>
            </a:pPr>
            <a:r>
              <a:rPr lang="tr-TR" sz="2000" dirty="0" smtClean="0"/>
              <a:t>Türkiye küresel sisteme karşılıklı olarak bağımlı ve sermaye hareketlerine açık bir ülkedir. Bu yapının ve düzenin korunması yaşamsal bir önem taşır. Bu yapı belirsizlikleri kaldıramaz. Aksi takdirde ekonomik, siyasi ve kültürel bir dağılma süreci baş gösterir.</a:t>
            </a:r>
          </a:p>
          <a:p>
            <a:pPr marL="285750" indent="-285750">
              <a:buFont typeface="Arial" panose="020B0604020202020204" pitchFamily="34" charset="0"/>
              <a:buChar char="•"/>
            </a:pPr>
            <a:endParaRPr lang="tr-TR" sz="2000" dirty="0"/>
          </a:p>
        </p:txBody>
      </p:sp>
      <p:sp>
        <p:nvSpPr>
          <p:cNvPr id="2" name="Metin kutusu 1"/>
          <p:cNvSpPr txBox="1"/>
          <p:nvPr/>
        </p:nvSpPr>
        <p:spPr>
          <a:xfrm>
            <a:off x="841723" y="433136"/>
            <a:ext cx="1869935" cy="461665"/>
          </a:xfrm>
          <a:prstGeom prst="rect">
            <a:avLst/>
          </a:prstGeom>
          <a:noFill/>
        </p:spPr>
        <p:txBody>
          <a:bodyPr wrap="none" rtlCol="0">
            <a:spAutoFit/>
          </a:bodyPr>
          <a:lstStyle/>
          <a:p>
            <a:r>
              <a:rPr lang="tr-TR" sz="2400" dirty="0" smtClean="0">
                <a:solidFill>
                  <a:srgbClr val="C00000"/>
                </a:solidFill>
              </a:rPr>
              <a:t>Ülke Koşulları</a:t>
            </a:r>
            <a:endParaRPr lang="tr-TR" sz="2400" dirty="0">
              <a:solidFill>
                <a:srgbClr val="C00000"/>
              </a:solidFill>
            </a:endParaRPr>
          </a:p>
        </p:txBody>
      </p:sp>
    </p:spTree>
    <p:extLst>
      <p:ext uri="{BB962C8B-B14F-4D97-AF65-F5344CB8AC3E}">
        <p14:creationId xmlns:p14="http://schemas.microsoft.com/office/powerpoint/2010/main" val="12111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Düz Bağlayıcı 6"/>
          <p:cNvCxnSpPr/>
          <p:nvPr/>
        </p:nvCxnSpPr>
        <p:spPr>
          <a:xfrm>
            <a:off x="2567969" y="1181098"/>
            <a:ext cx="12000" cy="4633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a:off x="2568292" y="5814970"/>
            <a:ext cx="69699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Metin kutusu 19"/>
          <p:cNvSpPr txBox="1"/>
          <p:nvPr/>
        </p:nvSpPr>
        <p:spPr>
          <a:xfrm>
            <a:off x="2184221" y="5890817"/>
            <a:ext cx="6541742" cy="361284"/>
          </a:xfrm>
          <a:prstGeom prst="rect">
            <a:avLst/>
          </a:prstGeom>
          <a:noFill/>
        </p:spPr>
        <p:txBody>
          <a:bodyPr wrap="none" rtlCol="0">
            <a:spAutoFit/>
          </a:bodyPr>
          <a:lstStyle/>
          <a:p>
            <a:r>
              <a:rPr lang="tr-TR" dirty="0" smtClean="0"/>
              <a:t>2015	2020	2025	2030	2035	2040	2045	2050</a:t>
            </a:r>
            <a:endParaRPr lang="tr-TR" dirty="0"/>
          </a:p>
        </p:txBody>
      </p:sp>
      <p:cxnSp>
        <p:nvCxnSpPr>
          <p:cNvPr id="32" name="Düz Bağlayıcı 31"/>
          <p:cNvCxnSpPr/>
          <p:nvPr/>
        </p:nvCxnSpPr>
        <p:spPr>
          <a:xfrm flipH="1">
            <a:off x="5925480" y="1256945"/>
            <a:ext cx="6088" cy="46338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5" name="Grup 54"/>
          <p:cNvGrpSpPr/>
          <p:nvPr/>
        </p:nvGrpSpPr>
        <p:grpSpPr>
          <a:xfrm>
            <a:off x="2609785" y="4766593"/>
            <a:ext cx="2237943" cy="980553"/>
            <a:chOff x="1346469" y="4171855"/>
            <a:chExt cx="2845307" cy="1118092"/>
          </a:xfrm>
        </p:grpSpPr>
        <p:sp>
          <p:nvSpPr>
            <p:cNvPr id="38" name="Serbest Form 37"/>
            <p:cNvSpPr/>
            <p:nvPr/>
          </p:nvSpPr>
          <p:spPr>
            <a:xfrm>
              <a:off x="1346469" y="4171855"/>
              <a:ext cx="2845307" cy="1118092"/>
            </a:xfrm>
            <a:custGeom>
              <a:avLst/>
              <a:gdLst>
                <a:gd name="connsiteX0" fmla="*/ 21701 w 3095101"/>
                <a:gd name="connsiteY0" fmla="*/ 0 h 1143000"/>
                <a:gd name="connsiteX1" fmla="*/ 453501 w 3095101"/>
                <a:gd name="connsiteY1" fmla="*/ 812800 h 1143000"/>
                <a:gd name="connsiteX2" fmla="*/ 3095101 w 3095101"/>
                <a:gd name="connsiteY2" fmla="*/ 1143000 h 1143000"/>
              </a:gdLst>
              <a:ahLst/>
              <a:cxnLst>
                <a:cxn ang="0">
                  <a:pos x="connsiteX0" y="connsiteY0"/>
                </a:cxn>
                <a:cxn ang="0">
                  <a:pos x="connsiteX1" y="connsiteY1"/>
                </a:cxn>
                <a:cxn ang="0">
                  <a:pos x="connsiteX2" y="connsiteY2"/>
                </a:cxn>
              </a:cxnLst>
              <a:rect l="l" t="t" r="r" b="b"/>
              <a:pathLst>
                <a:path w="3095101" h="1143000">
                  <a:moveTo>
                    <a:pt x="21701" y="0"/>
                  </a:moveTo>
                  <a:cubicBezTo>
                    <a:pt x="-18516" y="311150"/>
                    <a:pt x="-58732" y="622300"/>
                    <a:pt x="453501" y="812800"/>
                  </a:cubicBezTo>
                  <a:cubicBezTo>
                    <a:pt x="965734" y="1003300"/>
                    <a:pt x="2030417" y="1073150"/>
                    <a:pt x="3095101" y="114300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Metin kutusu 48"/>
            <p:cNvSpPr txBox="1"/>
            <p:nvPr/>
          </p:nvSpPr>
          <p:spPr>
            <a:xfrm>
              <a:off x="1810397" y="4742426"/>
              <a:ext cx="1566647" cy="276999"/>
            </a:xfrm>
            <a:prstGeom prst="rect">
              <a:avLst/>
            </a:prstGeom>
            <a:noFill/>
          </p:spPr>
          <p:txBody>
            <a:bodyPr wrap="none" rtlCol="0">
              <a:spAutoFit/>
            </a:bodyPr>
            <a:lstStyle/>
            <a:p>
              <a:r>
                <a:rPr lang="tr-TR" sz="1200" dirty="0" smtClean="0"/>
                <a:t>Geleneksel Muhasebe</a:t>
              </a:r>
              <a:endParaRPr lang="tr-TR" sz="1200" dirty="0"/>
            </a:p>
          </p:txBody>
        </p:sp>
      </p:grpSp>
      <p:grpSp>
        <p:nvGrpSpPr>
          <p:cNvPr id="62" name="Grup 61"/>
          <p:cNvGrpSpPr/>
          <p:nvPr/>
        </p:nvGrpSpPr>
        <p:grpSpPr>
          <a:xfrm>
            <a:off x="2605732" y="1402580"/>
            <a:ext cx="3312688" cy="3334790"/>
            <a:chOff x="1342417" y="945380"/>
            <a:chExt cx="2801566" cy="3334790"/>
          </a:xfrm>
        </p:grpSpPr>
        <p:sp>
          <p:nvSpPr>
            <p:cNvPr id="58" name="Serbest Form 57"/>
            <p:cNvSpPr/>
            <p:nvPr/>
          </p:nvSpPr>
          <p:spPr>
            <a:xfrm>
              <a:off x="1342417" y="945380"/>
              <a:ext cx="2801566" cy="3334790"/>
            </a:xfrm>
            <a:custGeom>
              <a:avLst/>
              <a:gdLst>
                <a:gd name="connsiteX0" fmla="*/ 0 w 2801566"/>
                <a:gd name="connsiteY0" fmla="*/ 3334790 h 3334790"/>
                <a:gd name="connsiteX1" fmla="*/ 1089498 w 2801566"/>
                <a:gd name="connsiteY1" fmla="*/ 455403 h 3334790"/>
                <a:gd name="connsiteX2" fmla="*/ 2801566 w 2801566"/>
                <a:gd name="connsiteY2" fmla="*/ 46841 h 3334790"/>
              </a:gdLst>
              <a:ahLst/>
              <a:cxnLst>
                <a:cxn ang="0">
                  <a:pos x="connsiteX0" y="connsiteY0"/>
                </a:cxn>
                <a:cxn ang="0">
                  <a:pos x="connsiteX1" y="connsiteY1"/>
                </a:cxn>
                <a:cxn ang="0">
                  <a:pos x="connsiteX2" y="connsiteY2"/>
                </a:cxn>
              </a:cxnLst>
              <a:rect l="l" t="t" r="r" b="b"/>
              <a:pathLst>
                <a:path w="2801566" h="3334790">
                  <a:moveTo>
                    <a:pt x="0" y="3334790"/>
                  </a:moveTo>
                  <a:cubicBezTo>
                    <a:pt x="311285" y="2169092"/>
                    <a:pt x="622570" y="1003394"/>
                    <a:pt x="1089498" y="455403"/>
                  </a:cubicBezTo>
                  <a:cubicBezTo>
                    <a:pt x="1556426" y="-92589"/>
                    <a:pt x="2178996" y="-22874"/>
                    <a:pt x="2801566" y="4684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Metin kutusu 59"/>
            <p:cNvSpPr txBox="1"/>
            <p:nvPr/>
          </p:nvSpPr>
          <p:spPr>
            <a:xfrm>
              <a:off x="2103858" y="1850581"/>
              <a:ext cx="1172052" cy="276999"/>
            </a:xfrm>
            <a:prstGeom prst="rect">
              <a:avLst/>
            </a:prstGeom>
            <a:noFill/>
          </p:spPr>
          <p:txBody>
            <a:bodyPr wrap="none" rtlCol="0">
              <a:spAutoFit/>
            </a:bodyPr>
            <a:lstStyle/>
            <a:p>
              <a:r>
                <a:rPr lang="tr-TR" sz="1200" dirty="0" smtClean="0"/>
                <a:t>İleri teknolojiler</a:t>
              </a:r>
              <a:endParaRPr lang="tr-TR" sz="1200" dirty="0"/>
            </a:p>
          </p:txBody>
        </p:sp>
      </p:grpSp>
      <p:grpSp>
        <p:nvGrpSpPr>
          <p:cNvPr id="63" name="Grup 62"/>
          <p:cNvGrpSpPr/>
          <p:nvPr/>
        </p:nvGrpSpPr>
        <p:grpSpPr>
          <a:xfrm>
            <a:off x="6033796" y="601574"/>
            <a:ext cx="2305455" cy="1086192"/>
            <a:chOff x="4143982" y="136187"/>
            <a:chExt cx="2305455" cy="1086192"/>
          </a:xfrm>
        </p:grpSpPr>
        <p:sp>
          <p:nvSpPr>
            <p:cNvPr id="59" name="Serbest Form 58"/>
            <p:cNvSpPr/>
            <p:nvPr/>
          </p:nvSpPr>
          <p:spPr>
            <a:xfrm>
              <a:off x="4143982" y="136187"/>
              <a:ext cx="2305455" cy="856034"/>
            </a:xfrm>
            <a:custGeom>
              <a:avLst/>
              <a:gdLst>
                <a:gd name="connsiteX0" fmla="*/ 0 w 1391055"/>
                <a:gd name="connsiteY0" fmla="*/ 155642 h 155642"/>
                <a:gd name="connsiteX1" fmla="*/ 1391055 w 1391055"/>
                <a:gd name="connsiteY1" fmla="*/ 0 h 155642"/>
              </a:gdLst>
              <a:ahLst/>
              <a:cxnLst>
                <a:cxn ang="0">
                  <a:pos x="connsiteX0" y="connsiteY0"/>
                </a:cxn>
                <a:cxn ang="0">
                  <a:pos x="connsiteX1" y="connsiteY1"/>
                </a:cxn>
              </a:cxnLst>
              <a:rect l="l" t="t" r="r" b="b"/>
              <a:pathLst>
                <a:path w="1391055" h="155642">
                  <a:moveTo>
                    <a:pt x="0" y="155642"/>
                  </a:moveTo>
                  <a:cubicBezTo>
                    <a:pt x="546370" y="133755"/>
                    <a:pt x="1092740" y="111868"/>
                    <a:pt x="1391055" y="0"/>
                  </a:cubicBezTo>
                </a:path>
              </a:pathLst>
            </a:custGeom>
            <a:noFill/>
            <a:ln w="28575">
              <a:solidFill>
                <a:srgbClr val="97C77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Metin kutusu 60"/>
            <p:cNvSpPr txBox="1"/>
            <p:nvPr/>
          </p:nvSpPr>
          <p:spPr>
            <a:xfrm>
              <a:off x="5288920" y="945380"/>
              <a:ext cx="1153457" cy="276999"/>
            </a:xfrm>
            <a:prstGeom prst="rect">
              <a:avLst/>
            </a:prstGeom>
            <a:noFill/>
            <a:ln>
              <a:noFill/>
              <a:prstDash val="solid"/>
            </a:ln>
          </p:spPr>
          <p:txBody>
            <a:bodyPr wrap="none" rtlCol="0">
              <a:spAutoFit/>
            </a:bodyPr>
            <a:lstStyle/>
            <a:p>
              <a:r>
                <a:rPr lang="tr-TR" sz="1200" dirty="0" smtClean="0"/>
                <a:t>Radikal değişim</a:t>
              </a:r>
              <a:endParaRPr lang="tr-TR" sz="1200" dirty="0"/>
            </a:p>
          </p:txBody>
        </p:sp>
      </p:grpSp>
      <p:sp>
        <p:nvSpPr>
          <p:cNvPr id="3" name="Metin kutusu 2"/>
          <p:cNvSpPr txBox="1"/>
          <p:nvPr/>
        </p:nvSpPr>
        <p:spPr>
          <a:xfrm>
            <a:off x="3361167" y="806116"/>
            <a:ext cx="1486561" cy="338554"/>
          </a:xfrm>
          <a:prstGeom prst="rect">
            <a:avLst/>
          </a:prstGeom>
          <a:noFill/>
        </p:spPr>
        <p:txBody>
          <a:bodyPr wrap="none" rtlCol="0">
            <a:spAutoFit/>
          </a:bodyPr>
          <a:lstStyle/>
          <a:p>
            <a:r>
              <a:rPr lang="tr-TR" sz="1600" dirty="0" smtClean="0">
                <a:solidFill>
                  <a:schemeClr val="accent2">
                    <a:lumMod val="75000"/>
                  </a:schemeClr>
                </a:solidFill>
              </a:rPr>
              <a:t>Belirgin gelecek</a:t>
            </a:r>
            <a:endParaRPr lang="tr-TR" sz="1600" dirty="0">
              <a:solidFill>
                <a:schemeClr val="accent2">
                  <a:lumMod val="75000"/>
                </a:schemeClr>
              </a:solidFill>
            </a:endParaRPr>
          </a:p>
        </p:txBody>
      </p:sp>
      <p:sp>
        <p:nvSpPr>
          <p:cNvPr id="4" name="Metin kutusu 3"/>
          <p:cNvSpPr txBox="1"/>
          <p:nvPr/>
        </p:nvSpPr>
        <p:spPr>
          <a:xfrm>
            <a:off x="7643855" y="3007949"/>
            <a:ext cx="1742849" cy="338554"/>
          </a:xfrm>
          <a:prstGeom prst="rect">
            <a:avLst/>
          </a:prstGeom>
          <a:noFill/>
        </p:spPr>
        <p:txBody>
          <a:bodyPr wrap="none" rtlCol="0">
            <a:spAutoFit/>
          </a:bodyPr>
          <a:lstStyle/>
          <a:p>
            <a:r>
              <a:rPr lang="tr-TR" sz="1600" dirty="0" smtClean="0">
                <a:solidFill>
                  <a:schemeClr val="accent2">
                    <a:lumMod val="75000"/>
                  </a:schemeClr>
                </a:solidFill>
              </a:rPr>
              <a:t>Öngörülen gelecek</a:t>
            </a:r>
            <a:endParaRPr lang="tr-TR" sz="1600" dirty="0">
              <a:solidFill>
                <a:schemeClr val="accent2">
                  <a:lumMod val="75000"/>
                </a:schemeClr>
              </a:solidFill>
            </a:endParaRPr>
          </a:p>
        </p:txBody>
      </p:sp>
      <p:sp>
        <p:nvSpPr>
          <p:cNvPr id="8" name="Serbest Form 7"/>
          <p:cNvSpPr/>
          <p:nvPr/>
        </p:nvSpPr>
        <p:spPr>
          <a:xfrm>
            <a:off x="2604836" y="3593134"/>
            <a:ext cx="3313584" cy="1220082"/>
          </a:xfrm>
          <a:custGeom>
            <a:avLst/>
            <a:gdLst>
              <a:gd name="connsiteX0" fmla="*/ 0 w 2803358"/>
              <a:gd name="connsiteY0" fmla="*/ 1287617 h 1287617"/>
              <a:gd name="connsiteX1" fmla="*/ 1329489 w 2803358"/>
              <a:gd name="connsiteY1" fmla="*/ 238 h 1287617"/>
              <a:gd name="connsiteX2" fmla="*/ 2803358 w 2803358"/>
              <a:gd name="connsiteY2" fmla="*/ 1203396 h 1287617"/>
            </a:gdLst>
            <a:ahLst/>
            <a:cxnLst>
              <a:cxn ang="0">
                <a:pos x="connsiteX0" y="connsiteY0"/>
              </a:cxn>
              <a:cxn ang="0">
                <a:pos x="connsiteX1" y="connsiteY1"/>
              </a:cxn>
              <a:cxn ang="0">
                <a:pos x="connsiteX2" y="connsiteY2"/>
              </a:cxn>
            </a:cxnLst>
            <a:rect l="l" t="t" r="r" b="b"/>
            <a:pathLst>
              <a:path w="2803358" h="1287617">
                <a:moveTo>
                  <a:pt x="0" y="1287617"/>
                </a:moveTo>
                <a:cubicBezTo>
                  <a:pt x="431131" y="650946"/>
                  <a:pt x="862263" y="14275"/>
                  <a:pt x="1329489" y="238"/>
                </a:cubicBezTo>
                <a:cubicBezTo>
                  <a:pt x="1796715" y="-13799"/>
                  <a:pt x="2300036" y="594798"/>
                  <a:pt x="2803358" y="1203396"/>
                </a:cubicBezTo>
              </a:path>
            </a:pathLst>
          </a:cu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 name="Grup 11"/>
          <p:cNvGrpSpPr/>
          <p:nvPr/>
        </p:nvGrpSpPr>
        <p:grpSpPr>
          <a:xfrm>
            <a:off x="5948236" y="4813216"/>
            <a:ext cx="1542971" cy="1064065"/>
            <a:chOff x="5420226" y="4716379"/>
            <a:chExt cx="1542971" cy="1106905"/>
          </a:xfrm>
        </p:grpSpPr>
        <p:sp>
          <p:nvSpPr>
            <p:cNvPr id="10" name="Serbest Form 9"/>
            <p:cNvSpPr/>
            <p:nvPr/>
          </p:nvSpPr>
          <p:spPr>
            <a:xfrm>
              <a:off x="5420226" y="4716379"/>
              <a:ext cx="637674" cy="1106905"/>
            </a:xfrm>
            <a:custGeom>
              <a:avLst/>
              <a:gdLst>
                <a:gd name="connsiteX0" fmla="*/ 0 w 571500"/>
                <a:gd name="connsiteY0" fmla="*/ 0 h 1106905"/>
                <a:gd name="connsiteX1" fmla="*/ 571500 w 571500"/>
                <a:gd name="connsiteY1" fmla="*/ 1106905 h 1106905"/>
                <a:gd name="connsiteX2" fmla="*/ 571500 w 571500"/>
                <a:gd name="connsiteY2" fmla="*/ 1106905 h 1106905"/>
              </a:gdLst>
              <a:ahLst/>
              <a:cxnLst>
                <a:cxn ang="0">
                  <a:pos x="connsiteX0" y="connsiteY0"/>
                </a:cxn>
                <a:cxn ang="0">
                  <a:pos x="connsiteX1" y="connsiteY1"/>
                </a:cxn>
                <a:cxn ang="0">
                  <a:pos x="connsiteX2" y="connsiteY2"/>
                </a:cxn>
              </a:cxnLst>
              <a:rect l="l" t="t" r="r" b="b"/>
              <a:pathLst>
                <a:path w="571500" h="1106905">
                  <a:moveTo>
                    <a:pt x="0" y="0"/>
                  </a:moveTo>
                  <a:lnTo>
                    <a:pt x="571500" y="1106905"/>
                  </a:lnTo>
                  <a:lnTo>
                    <a:pt x="571500" y="1106905"/>
                  </a:lnTo>
                </a:path>
              </a:pathLst>
            </a:cu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solidFill>
                  <a:schemeClr val="tx1"/>
                </a:solidFill>
              </a:endParaRPr>
            </a:p>
          </p:txBody>
        </p:sp>
        <p:sp>
          <p:nvSpPr>
            <p:cNvPr id="11" name="Metin kutusu 10"/>
            <p:cNvSpPr txBox="1"/>
            <p:nvPr/>
          </p:nvSpPr>
          <p:spPr>
            <a:xfrm>
              <a:off x="5931568" y="4911102"/>
              <a:ext cx="1031629" cy="276999"/>
            </a:xfrm>
            <a:prstGeom prst="rect">
              <a:avLst/>
            </a:prstGeom>
            <a:noFill/>
          </p:spPr>
          <p:txBody>
            <a:bodyPr wrap="none" rtlCol="0">
              <a:spAutoFit/>
            </a:bodyPr>
            <a:lstStyle/>
            <a:p>
              <a:r>
                <a:rPr lang="tr-TR" sz="1200" dirty="0" smtClean="0"/>
                <a:t>Radikal düşüş</a:t>
              </a:r>
              <a:endParaRPr lang="tr-TR" sz="1200" dirty="0"/>
            </a:p>
          </p:txBody>
        </p:sp>
      </p:grpSp>
    </p:spTree>
    <p:extLst>
      <p:ext uri="{BB962C8B-B14F-4D97-AF65-F5344CB8AC3E}">
        <p14:creationId xmlns:p14="http://schemas.microsoft.com/office/powerpoint/2010/main" val="313803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2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275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down)">
                                      <p:cBhvr>
                                        <p:cTn id="22" dur="2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12800" y="871940"/>
            <a:ext cx="10680700" cy="4893647"/>
          </a:xfrm>
          <a:prstGeom prst="rect">
            <a:avLst/>
          </a:prstGeom>
          <a:noFill/>
        </p:spPr>
        <p:txBody>
          <a:bodyPr wrap="square" rtlCol="0">
            <a:spAutoFit/>
          </a:bodyPr>
          <a:lstStyle/>
          <a:p>
            <a:pPr marL="285750" indent="-285750">
              <a:buFont typeface="Arial" panose="020B0604020202020204" pitchFamily="34" charset="0"/>
              <a:buChar char="•"/>
            </a:pPr>
            <a:r>
              <a:rPr lang="tr-TR" sz="2400" dirty="0" smtClean="0"/>
              <a:t>Geleneksel muhasebe programlarından mezun olan öğrenciler, bugünün ve geleceğin dünyasının talep ettiği bilgi ve becerilere sahip değiller.</a:t>
            </a:r>
          </a:p>
          <a:p>
            <a:pPr marL="285750" indent="-285750">
              <a:buFont typeface="Arial" panose="020B0604020202020204" pitchFamily="34" charset="0"/>
              <a:buChar char="•"/>
            </a:pPr>
            <a:r>
              <a:rPr lang="tr-TR" sz="2400" dirty="0" smtClean="0"/>
              <a:t>Dört büyükler, sadece muhasebe bilgisi olanları değil, aynı zamanda analitik becerileri ve bilgisayar programlama ve kodlama deneyimi olanları işe almaya çalışmaktadır.</a:t>
            </a:r>
          </a:p>
          <a:p>
            <a:pPr marL="285750" indent="-285750">
              <a:buFont typeface="Arial" panose="020B0604020202020204" pitchFamily="34" charset="0"/>
              <a:buChar char="•"/>
            </a:pPr>
            <a:r>
              <a:rPr lang="tr-TR" sz="2400" dirty="0" smtClean="0"/>
              <a:t>Mezunlara, Muhasebe bilgisinin ötesinde; yenilikçi, küresel, sorgulayıcı, eleştirel bir zihniyet ve iletişim kurma, liderlik gibi özellikler kazandırılmalıdır.</a:t>
            </a:r>
          </a:p>
          <a:p>
            <a:pPr marL="285750" indent="-285750">
              <a:buFont typeface="Arial" panose="020B0604020202020204" pitchFamily="34" charset="0"/>
              <a:buChar char="•"/>
            </a:pPr>
            <a:r>
              <a:rPr lang="tr-TR" sz="2400" dirty="0" smtClean="0"/>
              <a:t>Lisans öğrencilerine finans ve muhasebe alanlarındaki kalıpları keşfetmek için matematik ve istatistik kullanmayı öğretmelidir.</a:t>
            </a:r>
          </a:p>
          <a:p>
            <a:pPr marL="285750" indent="-285750">
              <a:buFont typeface="Arial" panose="020B0604020202020204" pitchFamily="34" charset="0"/>
              <a:buChar char="•"/>
            </a:pPr>
            <a:r>
              <a:rPr lang="tr-TR" sz="2400" dirty="0"/>
              <a:t>M</a:t>
            </a:r>
            <a:r>
              <a:rPr lang="tr-TR" sz="2400" dirty="0" smtClean="0"/>
              <a:t>uhasebe dersleri BT ile harmanlanarak verilmelidir.</a:t>
            </a:r>
          </a:p>
          <a:p>
            <a:pPr marL="285750" indent="-285750">
              <a:buFont typeface="Arial" panose="020B0604020202020204" pitchFamily="34" charset="0"/>
              <a:buChar char="•"/>
            </a:pPr>
            <a:r>
              <a:rPr lang="tr-TR" sz="2400" dirty="0" smtClean="0"/>
              <a:t>Yeni teknolojik gelişmeleri kullanmaya yönelik eğitimlere yer verilmelidir.</a:t>
            </a:r>
          </a:p>
          <a:p>
            <a:pPr marL="285750" indent="-285750">
              <a:buFont typeface="Arial" panose="020B0604020202020204" pitchFamily="34" charset="0"/>
              <a:buChar char="•"/>
            </a:pPr>
            <a:r>
              <a:rPr lang="tr-TR" sz="2400" dirty="0" smtClean="0"/>
              <a:t>Öğrencilerin ufkunu açmak, eleştirel ve yenilikçi bir zihniyet kazanmalarını sağlamak için, felsefe, sanat, görsel kültür gibi derslere yer verilmelidir.</a:t>
            </a:r>
            <a:endParaRPr lang="tr-TR" sz="2400" dirty="0"/>
          </a:p>
        </p:txBody>
      </p:sp>
    </p:spTree>
    <p:extLst>
      <p:ext uri="{BB962C8B-B14F-4D97-AF65-F5344CB8AC3E}">
        <p14:creationId xmlns:p14="http://schemas.microsoft.com/office/powerpoint/2010/main" val="32468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7695" y="1565384"/>
            <a:ext cx="9541042" cy="1938992"/>
          </a:xfrm>
          <a:prstGeom prst="rect">
            <a:avLst/>
          </a:prstGeom>
        </p:spPr>
        <p:txBody>
          <a:bodyPr wrap="square">
            <a:spAutoFit/>
          </a:bodyPr>
          <a:lstStyle/>
          <a:p>
            <a:r>
              <a:rPr lang="tr-TR" sz="2400" dirty="0" smtClean="0">
                <a:ea typeface="Calibri" panose="020F0502020204030204" pitchFamily="34" charset="0"/>
              </a:rPr>
              <a:t>Muhasebe ve denetimi artık; problemi </a:t>
            </a:r>
            <a:r>
              <a:rPr lang="tr-TR" sz="2400" dirty="0">
                <a:ea typeface="Calibri" panose="020F0502020204030204" pitchFamily="34" charset="0"/>
              </a:rPr>
              <a:t>tanımlayan, çözümler için gerekli bilgiyi derleyen ve araştıran ve öncül tasarımlara geçiş yaparak en uygun çözümü seçebilen ve tasarımsal kararını işlevsel bir plana oturtarak uygulayabilen teknoloji tabanlı bir mesleki ve akademik </a:t>
            </a:r>
            <a:r>
              <a:rPr lang="tr-TR" sz="2400" dirty="0" smtClean="0">
                <a:ea typeface="Calibri" panose="020F0502020204030204" pitchFamily="34" charset="0"/>
              </a:rPr>
              <a:t>nitelik olarak ele almak gerekmektedir.</a:t>
            </a:r>
            <a:endParaRPr lang="tr-TR" sz="2400" dirty="0"/>
          </a:p>
        </p:txBody>
      </p:sp>
    </p:spTree>
    <p:extLst>
      <p:ext uri="{BB962C8B-B14F-4D97-AF65-F5344CB8AC3E}">
        <p14:creationId xmlns:p14="http://schemas.microsoft.com/office/powerpoint/2010/main" val="29640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891004" y="590939"/>
            <a:ext cx="8440351" cy="4401205"/>
          </a:xfrm>
          <a:prstGeom prst="rect">
            <a:avLst/>
          </a:prstGeom>
          <a:noFill/>
        </p:spPr>
        <p:txBody>
          <a:bodyPr wrap="square" rtlCol="0">
            <a:spAutoFit/>
          </a:bodyPr>
          <a:lstStyle/>
          <a:p>
            <a:r>
              <a:rPr lang="tr-TR" sz="2800" dirty="0" smtClean="0">
                <a:solidFill>
                  <a:srgbClr val="C00000"/>
                </a:solidFill>
              </a:rPr>
              <a:t>Muhasebe Meslek Üyelerinin Neye Gereksinimi Var?</a:t>
            </a:r>
          </a:p>
          <a:p>
            <a:endParaRPr lang="tr-TR" sz="2800" dirty="0">
              <a:solidFill>
                <a:srgbClr val="C00000"/>
              </a:solidFill>
            </a:endParaRPr>
          </a:p>
          <a:p>
            <a:r>
              <a:rPr lang="tr-TR" sz="2800" dirty="0" smtClean="0">
                <a:solidFill>
                  <a:srgbClr val="C00000"/>
                </a:solidFill>
              </a:rPr>
              <a:t>Eğitim</a:t>
            </a:r>
          </a:p>
          <a:p>
            <a:pPr marL="457200" indent="-457200">
              <a:buFont typeface="Arial" panose="020B0604020202020204" pitchFamily="34" charset="0"/>
              <a:buChar char="•"/>
            </a:pPr>
            <a:r>
              <a:rPr lang="tr-TR" sz="2400" dirty="0" smtClean="0"/>
              <a:t>Dijital Teknolojiler (Bulut , Büyük Veri, </a:t>
            </a:r>
            <a:r>
              <a:rPr lang="tr-TR" sz="2400" dirty="0" err="1" smtClean="0"/>
              <a:t>Blokchain</a:t>
            </a:r>
            <a:r>
              <a:rPr lang="tr-TR" sz="2400" dirty="0" smtClean="0"/>
              <a:t>, </a:t>
            </a:r>
            <a:r>
              <a:rPr lang="tr-TR" sz="2400" dirty="0" err="1" smtClean="0"/>
              <a:t>vb</a:t>
            </a:r>
            <a:r>
              <a:rPr lang="tr-TR" sz="2400" dirty="0" smtClean="0"/>
              <a:t>) eğitimi,</a:t>
            </a:r>
          </a:p>
          <a:p>
            <a:pPr marL="457200" indent="-457200">
              <a:buFont typeface="Arial" panose="020B0604020202020204" pitchFamily="34" charset="0"/>
              <a:buChar char="•"/>
            </a:pPr>
            <a:r>
              <a:rPr lang="tr-TR" sz="2400" dirty="0" smtClean="0"/>
              <a:t>Küreselleşme eğitimi,</a:t>
            </a:r>
          </a:p>
          <a:p>
            <a:pPr marL="457200" indent="-457200">
              <a:buFont typeface="Arial" panose="020B0604020202020204" pitchFamily="34" charset="0"/>
              <a:buChar char="•"/>
            </a:pPr>
            <a:r>
              <a:rPr lang="tr-TR" sz="2400" dirty="0" smtClean="0"/>
              <a:t>Artan ve Gelişen regülasyonlar eğitimi (Entegre raporlama, Kurumsal raporlama, vergi vb.)</a:t>
            </a:r>
          </a:p>
          <a:p>
            <a:pPr marL="457200" indent="-457200">
              <a:buFont typeface="Arial" panose="020B0604020202020204" pitchFamily="34" charset="0"/>
              <a:buChar char="•"/>
            </a:pPr>
            <a:endParaRPr lang="tr-TR" sz="2400" dirty="0"/>
          </a:p>
          <a:p>
            <a:r>
              <a:rPr lang="tr-TR" sz="2800" dirty="0" smtClean="0">
                <a:solidFill>
                  <a:srgbClr val="C00000"/>
                </a:solidFill>
              </a:rPr>
              <a:t>Araştırma</a:t>
            </a:r>
          </a:p>
          <a:p>
            <a:pPr marL="342900" indent="-342900">
              <a:buFont typeface="Arial" panose="020B0604020202020204" pitchFamily="34" charset="0"/>
              <a:buChar char="•"/>
            </a:pPr>
            <a:r>
              <a:rPr lang="tr-TR" sz="2400" dirty="0" smtClean="0"/>
              <a:t>Bulut teknolojileri, büyük veri, teknolojik değişimler, hile biçimleri, suiistimaller, sürdürülebilirlik vb.</a:t>
            </a:r>
          </a:p>
        </p:txBody>
      </p:sp>
    </p:spTree>
    <p:extLst>
      <p:ext uri="{BB962C8B-B14F-4D97-AF65-F5344CB8AC3E}">
        <p14:creationId xmlns:p14="http://schemas.microsoft.com/office/powerpoint/2010/main" val="407561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nvPr>
        </p:nvGraphicFramePr>
        <p:xfrm>
          <a:off x="2012907" y="638367"/>
          <a:ext cx="7105943" cy="5167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p:cNvSpPr txBox="1"/>
          <p:nvPr/>
        </p:nvSpPr>
        <p:spPr>
          <a:xfrm>
            <a:off x="4879677" y="2813903"/>
            <a:ext cx="1374094" cy="646331"/>
          </a:xfrm>
          <a:prstGeom prst="rect">
            <a:avLst/>
          </a:prstGeom>
          <a:noFill/>
        </p:spPr>
        <p:txBody>
          <a:bodyPr wrap="none" rtlCol="0">
            <a:spAutoFit/>
          </a:bodyPr>
          <a:lstStyle/>
          <a:p>
            <a:pPr algn="ctr"/>
            <a:r>
              <a:rPr lang="tr-TR" dirty="0" smtClean="0"/>
              <a:t>NBBB</a:t>
            </a:r>
          </a:p>
          <a:p>
            <a:pPr algn="ctr"/>
            <a:r>
              <a:rPr lang="tr-TR" dirty="0" smtClean="0"/>
              <a:t>DÖNÜŞÜMÜ</a:t>
            </a:r>
            <a:endParaRPr lang="tr-TR" dirty="0"/>
          </a:p>
        </p:txBody>
      </p:sp>
      <p:sp>
        <p:nvSpPr>
          <p:cNvPr id="2" name="Oval 1"/>
          <p:cNvSpPr/>
          <p:nvPr/>
        </p:nvSpPr>
        <p:spPr>
          <a:xfrm>
            <a:off x="2878212" y="590250"/>
            <a:ext cx="5382073" cy="53195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7438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909689" y="1477258"/>
            <a:ext cx="9412915" cy="3046988"/>
          </a:xfrm>
          <a:prstGeom prst="rect">
            <a:avLst/>
          </a:prstGeom>
          <a:noFill/>
        </p:spPr>
        <p:txBody>
          <a:bodyPr wrap="square" rtlCol="0">
            <a:spAutoFit/>
          </a:bodyPr>
          <a:lstStyle/>
          <a:p>
            <a:r>
              <a:rPr lang="tr-TR" sz="2400" dirty="0" smtClean="0">
                <a:solidFill>
                  <a:srgbClr val="C00000"/>
                </a:solidFill>
              </a:rPr>
              <a:t>Neyle Karşı Karşıyayız?</a:t>
            </a:r>
          </a:p>
          <a:p>
            <a:endParaRPr lang="tr-TR" sz="2400" dirty="0"/>
          </a:p>
          <a:p>
            <a:pPr marL="285750" indent="-285750">
              <a:buFont typeface="Arial" panose="020B0604020202020204" pitchFamily="34" charset="0"/>
              <a:buChar char="•"/>
            </a:pPr>
            <a:r>
              <a:rPr lang="tr-TR" sz="2400" dirty="0" smtClean="0"/>
              <a:t>Toplumun ve işletmelerin çehresi dramatik biçimde değişiyor,</a:t>
            </a:r>
          </a:p>
          <a:p>
            <a:pPr marL="285750" indent="-285750">
              <a:buFont typeface="Arial" panose="020B0604020202020204" pitchFamily="34" charset="0"/>
              <a:buChar char="•"/>
            </a:pPr>
            <a:r>
              <a:rPr lang="tr-TR" sz="2400" dirty="0"/>
              <a:t>İnsanlığın  yerini yeniden düşündürecek </a:t>
            </a:r>
            <a:r>
              <a:rPr lang="tr-TR" sz="2400" dirty="0" smtClean="0"/>
              <a:t>değişimler</a:t>
            </a:r>
            <a:r>
              <a:rPr lang="tr-TR" sz="2400" dirty="0"/>
              <a:t>,</a:t>
            </a:r>
            <a:endParaRPr lang="tr-TR" sz="2400" dirty="0" smtClean="0"/>
          </a:p>
          <a:p>
            <a:pPr marL="285750" indent="-285750">
              <a:buFont typeface="Arial" panose="020B0604020202020204" pitchFamily="34" charset="0"/>
              <a:buChar char="•"/>
            </a:pPr>
            <a:r>
              <a:rPr lang="tr-TR" sz="2400" dirty="0" smtClean="0"/>
              <a:t>Robotların otonomi derecesi giderek artacak,</a:t>
            </a:r>
          </a:p>
          <a:p>
            <a:pPr marL="285750" indent="-285750">
              <a:buFont typeface="Arial" panose="020B0604020202020204" pitchFamily="34" charset="0"/>
              <a:buChar char="•"/>
            </a:pPr>
            <a:r>
              <a:rPr lang="tr-TR" sz="2400" dirty="0" smtClean="0"/>
              <a:t>Sosyal ve teknolojik değişiklikler,</a:t>
            </a:r>
          </a:p>
          <a:p>
            <a:pPr marL="285750" indent="-285750">
              <a:buFont typeface="Arial" panose="020B0604020202020204" pitchFamily="34" charset="0"/>
              <a:buChar char="•"/>
            </a:pPr>
            <a:r>
              <a:rPr lang="tr-TR" sz="2400" dirty="0" smtClean="0"/>
              <a:t>İşletmelerin yerini ve işlevini yeniden ele almayı gerektirecek değişimler </a:t>
            </a:r>
          </a:p>
          <a:p>
            <a:pPr marL="285750" indent="-285750">
              <a:buFont typeface="Arial" panose="020B0604020202020204" pitchFamily="34" charset="0"/>
              <a:buChar char="•"/>
            </a:pPr>
            <a:endParaRPr lang="tr-TR" sz="2400" dirty="0"/>
          </a:p>
        </p:txBody>
      </p:sp>
    </p:spTree>
    <p:extLst>
      <p:ext uri="{BB962C8B-B14F-4D97-AF65-F5344CB8AC3E}">
        <p14:creationId xmlns:p14="http://schemas.microsoft.com/office/powerpoint/2010/main" val="24369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241411" y="1369359"/>
            <a:ext cx="9536800" cy="2800767"/>
          </a:xfrm>
          <a:prstGeom prst="rect">
            <a:avLst/>
          </a:prstGeom>
          <a:noFill/>
        </p:spPr>
        <p:txBody>
          <a:bodyPr wrap="square" rtlCol="0">
            <a:spAutoFit/>
          </a:bodyPr>
          <a:lstStyle/>
          <a:p>
            <a:pPr marL="342900" indent="-342900">
              <a:buFont typeface="Arial" panose="020B0604020202020204" pitchFamily="34" charset="0"/>
              <a:buChar char="•"/>
            </a:pPr>
            <a:r>
              <a:rPr lang="tr-TR" sz="2400" dirty="0" smtClean="0"/>
              <a:t>Muhasebenin geleneksel mesleki çalışmasının yeri ve kavramı değişecek</a:t>
            </a:r>
            <a:r>
              <a:rPr lang="tr-TR" dirty="0" smtClean="0"/>
              <a:t>, </a:t>
            </a:r>
          </a:p>
          <a:p>
            <a:pPr marL="342900" indent="-342900">
              <a:buFont typeface="Arial" panose="020B0604020202020204" pitchFamily="34" charset="0"/>
              <a:buChar char="•"/>
            </a:pPr>
            <a:r>
              <a:rPr lang="tr-TR" sz="2400" dirty="0" smtClean="0"/>
              <a:t>NBBB dönüşümü, muhasebeci ve denetçinin yaptığı işi; yargıda bulunma, karar alma dahil olmak üzere her alanda  gerçekleştirecek, </a:t>
            </a:r>
          </a:p>
          <a:p>
            <a:pPr marL="342900" indent="-342900">
              <a:buFont typeface="Arial" panose="020B0604020202020204" pitchFamily="34" charset="0"/>
              <a:buChar char="•"/>
            </a:pPr>
            <a:r>
              <a:rPr lang="tr-TR" sz="2400" dirty="0" smtClean="0"/>
              <a:t>Muhasebeciler ve Denetçiler, bu sistemlerle işbirliği yapabilecek ve onları </a:t>
            </a:r>
            <a:r>
              <a:rPr lang="tr-TR" sz="2400" dirty="0" err="1" smtClean="0"/>
              <a:t>opere</a:t>
            </a:r>
            <a:r>
              <a:rPr lang="tr-TR" sz="2400" dirty="0" smtClean="0"/>
              <a:t> edebilecek </a:t>
            </a:r>
            <a:r>
              <a:rPr lang="tr-TR" sz="2400" dirty="0"/>
              <a:t>kadar </a:t>
            </a:r>
            <a:r>
              <a:rPr lang="tr-TR" sz="2400" dirty="0" smtClean="0"/>
              <a:t>uzman ve artık </a:t>
            </a:r>
            <a:r>
              <a:rPr lang="tr-TR" sz="2800" dirty="0" smtClean="0">
                <a:solidFill>
                  <a:srgbClr val="C00000"/>
                </a:solidFill>
              </a:rPr>
              <a:t>Bilişsel Muhasebe Danışmanı, Bilişsel Denetim Danışmanı </a:t>
            </a:r>
            <a:r>
              <a:rPr lang="tr-TR" sz="2400" dirty="0" smtClean="0"/>
              <a:t>gibi farklı unvanlara sahip, çok az sayıdaki  kişilerden oluşacak.</a:t>
            </a:r>
          </a:p>
        </p:txBody>
      </p:sp>
      <p:sp>
        <p:nvSpPr>
          <p:cNvPr id="3" name="Dikdörtgen 2"/>
          <p:cNvSpPr/>
          <p:nvPr/>
        </p:nvSpPr>
        <p:spPr>
          <a:xfrm>
            <a:off x="1492307" y="4224995"/>
            <a:ext cx="9681689" cy="707886"/>
          </a:xfrm>
          <a:prstGeom prst="rect">
            <a:avLst/>
          </a:prstGeom>
        </p:spPr>
        <p:txBody>
          <a:bodyPr wrap="none">
            <a:spAutoFit/>
          </a:bodyPr>
          <a:lstStyle/>
          <a:p>
            <a:r>
              <a:rPr lang="tr-TR" sz="4000" dirty="0">
                <a:solidFill>
                  <a:srgbClr val="C00000"/>
                </a:solidFill>
              </a:rPr>
              <a:t>Ve bir </a:t>
            </a:r>
            <a:r>
              <a:rPr lang="tr-TR" sz="4000" dirty="0" smtClean="0">
                <a:solidFill>
                  <a:srgbClr val="C00000"/>
                </a:solidFill>
              </a:rPr>
              <a:t>gün, </a:t>
            </a:r>
            <a:r>
              <a:rPr lang="tr-TR" sz="4000" dirty="0">
                <a:solidFill>
                  <a:srgbClr val="C00000"/>
                </a:solidFill>
              </a:rPr>
              <a:t>onların yerini de Makineler </a:t>
            </a:r>
            <a:r>
              <a:rPr lang="tr-TR" sz="4000" dirty="0" smtClean="0">
                <a:solidFill>
                  <a:srgbClr val="C00000"/>
                </a:solidFill>
              </a:rPr>
              <a:t>alacak.</a:t>
            </a:r>
            <a:endParaRPr lang="tr-TR" sz="4000" dirty="0">
              <a:solidFill>
                <a:srgbClr val="C00000"/>
              </a:solidFill>
            </a:endParaRPr>
          </a:p>
        </p:txBody>
      </p:sp>
    </p:spTree>
    <p:extLst>
      <p:ext uri="{BB962C8B-B14F-4D97-AF65-F5344CB8AC3E}">
        <p14:creationId xmlns:p14="http://schemas.microsoft.com/office/powerpoint/2010/main" val="30835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 tr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171"/>
            <a:ext cx="12202827" cy="6858732"/>
          </a:xfrm>
          <a:prstGeom prst="rect">
            <a:avLst/>
          </a:prstGeom>
        </p:spPr>
      </p:pic>
    </p:spTree>
    <p:extLst>
      <p:ext uri="{BB962C8B-B14F-4D97-AF65-F5344CB8AC3E}">
        <p14:creationId xmlns:p14="http://schemas.microsoft.com/office/powerpoint/2010/main" val="339288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61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9641097" y="77157"/>
            <a:ext cx="2350688" cy="1470000"/>
          </a:xfrm>
          <a:prstGeom prst="rect">
            <a:avLst/>
          </a:prstGeom>
        </p:spPr>
      </p:pic>
      <p:sp>
        <p:nvSpPr>
          <p:cNvPr id="3" name="Dikdörtgen 2"/>
          <p:cNvSpPr/>
          <p:nvPr/>
        </p:nvSpPr>
        <p:spPr>
          <a:xfrm>
            <a:off x="1266569" y="1329024"/>
            <a:ext cx="8674442" cy="5786199"/>
          </a:xfrm>
          <a:prstGeom prst="rect">
            <a:avLst/>
          </a:prstGeom>
        </p:spPr>
        <p:txBody>
          <a:bodyPr wrap="square">
            <a:spAutoFit/>
          </a:bodyPr>
          <a:lstStyle/>
          <a:p>
            <a:r>
              <a:rPr lang="en-US" b="1" dirty="0">
                <a:latin typeface="Arial-BoldMT"/>
              </a:rPr>
              <a:t>Robots: Legal Affairs Committee calls for </a:t>
            </a:r>
            <a:r>
              <a:rPr lang="en-US" b="1" dirty="0" smtClean="0">
                <a:latin typeface="Arial-BoldMT"/>
              </a:rPr>
              <a:t>EU</a:t>
            </a:r>
            <a:r>
              <a:rPr lang="tr-TR" b="1" dirty="0" smtClean="0">
                <a:latin typeface="Arial-BoldMT"/>
              </a:rPr>
              <a:t>-</a:t>
            </a:r>
            <a:r>
              <a:rPr lang="en-US" b="1" dirty="0" smtClean="0">
                <a:latin typeface="Arial-BoldMT"/>
              </a:rPr>
              <a:t>wide</a:t>
            </a:r>
            <a:r>
              <a:rPr lang="tr-TR" b="1" dirty="0" smtClean="0">
                <a:latin typeface="Arial-BoldMT"/>
              </a:rPr>
              <a:t> </a:t>
            </a:r>
            <a:r>
              <a:rPr lang="tr-TR" b="1" dirty="0" err="1" smtClean="0">
                <a:latin typeface="Arial-BoldMT"/>
              </a:rPr>
              <a:t>rules</a:t>
            </a:r>
            <a:endParaRPr lang="tr-TR" b="1" dirty="0" smtClean="0">
              <a:latin typeface="Arial-BoldMT"/>
            </a:endParaRPr>
          </a:p>
          <a:p>
            <a:r>
              <a:rPr lang="tr-TR" sz="1600" dirty="0" smtClean="0">
                <a:latin typeface="Arial-BoldMT"/>
              </a:rPr>
              <a:t>12.01.2017</a:t>
            </a:r>
          </a:p>
          <a:p>
            <a:endParaRPr lang="tr-TR" sz="1600" dirty="0" smtClean="0">
              <a:latin typeface="Arial-BoldMT"/>
            </a:endParaRPr>
          </a:p>
          <a:p>
            <a:r>
              <a:rPr lang="tr-TR" sz="1600" dirty="0" smtClean="0">
                <a:solidFill>
                  <a:schemeClr val="accent1"/>
                </a:solidFill>
                <a:latin typeface="Arial-BoldMT"/>
              </a:rPr>
              <a:t> I. Robotlar üzerine genel düşünce ve tanımlar</a:t>
            </a:r>
          </a:p>
          <a:p>
            <a:r>
              <a:rPr lang="tr-TR" sz="1600" dirty="0">
                <a:solidFill>
                  <a:schemeClr val="accent1"/>
                </a:solidFill>
                <a:latin typeface="Arial-BoldMT"/>
              </a:rPr>
              <a:t>I</a:t>
            </a:r>
            <a:r>
              <a:rPr lang="tr-TR" sz="1600" dirty="0" smtClean="0">
                <a:solidFill>
                  <a:schemeClr val="accent1"/>
                </a:solidFill>
                <a:latin typeface="Arial-BoldMT"/>
              </a:rPr>
              <a:t>I. Robotlara ilişkin sorumlulukların düzenlenmesi</a:t>
            </a:r>
          </a:p>
          <a:p>
            <a:r>
              <a:rPr lang="tr-TR" sz="1600" dirty="0" smtClean="0">
                <a:solidFill>
                  <a:schemeClr val="accent1"/>
                </a:solidFill>
                <a:latin typeface="Arial-BoldMT"/>
              </a:rPr>
              <a:t>III. </a:t>
            </a:r>
            <a:r>
              <a:rPr lang="tr-TR" sz="1600" dirty="0" err="1" smtClean="0">
                <a:solidFill>
                  <a:schemeClr val="accent1"/>
                </a:solidFill>
                <a:latin typeface="Arial-BoldMT"/>
              </a:rPr>
              <a:t>Roboetik</a:t>
            </a:r>
            <a:endParaRPr lang="tr-TR" sz="1600" dirty="0" smtClean="0">
              <a:solidFill>
                <a:schemeClr val="accent1"/>
              </a:solidFill>
              <a:latin typeface="Arial-BoldMT"/>
            </a:endParaRPr>
          </a:p>
          <a:p>
            <a:endParaRPr lang="tr-TR" sz="1600" dirty="0">
              <a:latin typeface="Arial-BoldMT"/>
            </a:endParaRPr>
          </a:p>
          <a:p>
            <a:pPr marL="742950" lvl="1" indent="-285750">
              <a:buFont typeface="Arial" panose="020B0604020202020204" pitchFamily="34" charset="0"/>
              <a:buChar char="•"/>
            </a:pPr>
            <a:r>
              <a:rPr lang="tr-TR" sz="1600" dirty="0" smtClean="0">
                <a:latin typeface="Arial-BoldMT"/>
              </a:rPr>
              <a:t>Robotlara Elektronik İnsan kimliğiyle yasal statü verilmesinin raporla tartışmaya açılması</a:t>
            </a:r>
          </a:p>
          <a:p>
            <a:pPr marL="742950" lvl="1" indent="-285750">
              <a:buFont typeface="Arial" panose="020B0604020202020204" pitchFamily="34" charset="0"/>
              <a:buChar char="•"/>
            </a:pPr>
            <a:r>
              <a:rPr lang="tr-TR" dirty="0"/>
              <a:t>Robotlar için </a:t>
            </a:r>
            <a:r>
              <a:rPr lang="tr-TR" dirty="0" smtClean="0"/>
              <a:t>genel </a:t>
            </a:r>
            <a:r>
              <a:rPr lang="tr-TR" dirty="0"/>
              <a:t>etik çerçevenin tasarlanması: </a:t>
            </a:r>
            <a:r>
              <a:rPr lang="tr-TR" dirty="0" err="1"/>
              <a:t>R</a:t>
            </a:r>
            <a:r>
              <a:rPr lang="tr-TR" dirty="0" err="1" smtClean="0"/>
              <a:t>oboetik</a:t>
            </a:r>
            <a:r>
              <a:rPr lang="tr-TR" dirty="0" smtClean="0"/>
              <a:t> </a:t>
            </a:r>
            <a:r>
              <a:rPr lang="tr-TR" dirty="0"/>
              <a:t>ilkeleri </a:t>
            </a:r>
            <a:r>
              <a:rPr lang="tr-TR" dirty="0" smtClean="0"/>
              <a:t>önermesi</a:t>
            </a:r>
            <a:endParaRPr lang="tr-TR" sz="1600" dirty="0" smtClean="0">
              <a:latin typeface="Arial-BoldMT"/>
            </a:endParaRPr>
          </a:p>
          <a:p>
            <a:pPr marL="742950" lvl="1" indent="-285750">
              <a:buFont typeface="Arial" panose="020B0604020202020204" pitchFamily="34" charset="0"/>
              <a:buChar char="•"/>
            </a:pPr>
            <a:r>
              <a:rPr lang="tr-TR" sz="1600" dirty="0" smtClean="0">
                <a:latin typeface="Arial-BoldMT"/>
              </a:rPr>
              <a:t>Robot tasarımcılarının, robotlara, gerekli hallerde kullanılmak üzere kendini imha tuşu eklemeleri</a:t>
            </a:r>
          </a:p>
          <a:p>
            <a:pPr marL="742950" lvl="1" indent="-285750">
              <a:buFont typeface="Arial" panose="020B0604020202020204" pitchFamily="34" charset="0"/>
              <a:buChar char="•"/>
            </a:pPr>
            <a:r>
              <a:rPr lang="tr-TR" sz="1600" dirty="0" smtClean="0">
                <a:latin typeface="Arial-BoldMT"/>
              </a:rPr>
              <a:t>Piyasaya sürülecek robotların, tıpkı bir ilacın onaylanması sürecinde olduğu gibi, bir etik komite tarafından onaylanması</a:t>
            </a:r>
          </a:p>
          <a:p>
            <a:pPr marL="742950" lvl="1" indent="-285750">
              <a:buFont typeface="Arial" panose="020B0604020202020204" pitchFamily="34" charset="0"/>
              <a:buChar char="•"/>
            </a:pPr>
            <a:r>
              <a:rPr lang="tr-TR" sz="1600" dirty="0" smtClean="0">
                <a:latin typeface="Arial-BoldMT"/>
              </a:rPr>
              <a:t>Tasarımcıların robotlar tarafından meydana gelebilecek kazalar ve hasarların araştırılması için temel kodları incelemeye açması</a:t>
            </a:r>
          </a:p>
          <a:p>
            <a:pPr marL="742950" lvl="1" indent="-285750">
              <a:buFont typeface="Arial" panose="020B0604020202020204" pitchFamily="34" charset="0"/>
              <a:buChar char="•"/>
            </a:pPr>
            <a:r>
              <a:rPr lang="tr-TR" sz="1600" dirty="0" smtClean="0">
                <a:latin typeface="Arial-BoldMT"/>
              </a:rPr>
              <a:t>Üreticilerin ve tasarımcıların, robota verilmiş olan komutlar ve sağlanmış olan özgürlük oranında sorumlu tutulabilmeleri</a:t>
            </a:r>
          </a:p>
          <a:p>
            <a:pPr marL="742950" lvl="1" indent="-285750">
              <a:buFont typeface="Arial" panose="020B0604020202020204" pitchFamily="34" charset="0"/>
              <a:buChar char="•"/>
            </a:pPr>
            <a:r>
              <a:rPr lang="tr-TR" sz="1600" dirty="0" smtClean="0">
                <a:latin typeface="Arial-BoldMT"/>
              </a:rPr>
              <a:t>Robotlara insan erişiminin kısıtlanması</a:t>
            </a:r>
          </a:p>
          <a:p>
            <a:pPr marL="285750" indent="-285750">
              <a:buFont typeface="Arial" panose="020B0604020202020204" pitchFamily="34" charset="0"/>
              <a:buChar char="•"/>
            </a:pPr>
            <a:endParaRPr lang="tr-TR" sz="1600" dirty="0" smtClean="0">
              <a:latin typeface="Arial-BoldMT"/>
            </a:endParaRPr>
          </a:p>
          <a:p>
            <a:pPr marL="285750" indent="-285750">
              <a:buFont typeface="Arial" panose="020B0604020202020204" pitchFamily="34" charset="0"/>
              <a:buChar char="•"/>
            </a:pPr>
            <a:endParaRPr lang="tr-TR" sz="1600" dirty="0" smtClean="0">
              <a:latin typeface="Arial-BoldMT"/>
            </a:endParaRPr>
          </a:p>
          <a:p>
            <a:endParaRPr lang="tr-TR" sz="1600" dirty="0">
              <a:latin typeface="Arial-BoldMT"/>
            </a:endParaRPr>
          </a:p>
          <a:p>
            <a:endParaRPr lang="tr-TR" sz="1400" dirty="0"/>
          </a:p>
        </p:txBody>
      </p:sp>
    </p:spTree>
    <p:extLst>
      <p:ext uri="{BB962C8B-B14F-4D97-AF65-F5344CB8AC3E}">
        <p14:creationId xmlns:p14="http://schemas.microsoft.com/office/powerpoint/2010/main" val="32120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kış Çizelgesi: Bağlayıcı 16"/>
          <p:cNvSpPr/>
          <p:nvPr/>
        </p:nvSpPr>
        <p:spPr>
          <a:xfrm>
            <a:off x="4365703" y="1669082"/>
            <a:ext cx="2432874" cy="2340143"/>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1126959" y="562642"/>
            <a:ext cx="2347759" cy="461665"/>
          </a:xfrm>
          <a:prstGeom prst="rect">
            <a:avLst/>
          </a:prstGeom>
          <a:noFill/>
        </p:spPr>
        <p:txBody>
          <a:bodyPr wrap="none" rtlCol="0">
            <a:spAutoFit/>
          </a:bodyPr>
          <a:lstStyle/>
          <a:p>
            <a:r>
              <a:rPr lang="tr-TR" sz="2400" dirty="0" smtClean="0">
                <a:solidFill>
                  <a:srgbClr val="C00000"/>
                </a:solidFill>
              </a:rPr>
              <a:t>Küresel Tehditler </a:t>
            </a:r>
            <a:endParaRPr lang="tr-TR" sz="2400" dirty="0">
              <a:solidFill>
                <a:srgbClr val="C00000"/>
              </a:solidFill>
            </a:endParaRPr>
          </a:p>
        </p:txBody>
      </p:sp>
      <p:sp>
        <p:nvSpPr>
          <p:cNvPr id="3" name="Elmas 2"/>
          <p:cNvSpPr/>
          <p:nvPr/>
        </p:nvSpPr>
        <p:spPr>
          <a:xfrm>
            <a:off x="4365703" y="2238527"/>
            <a:ext cx="228600" cy="246647"/>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3"/>
          <a:stretch>
            <a:fillRect/>
          </a:stretch>
        </p:blipFill>
        <p:spPr>
          <a:xfrm>
            <a:off x="5441794" y="1499283"/>
            <a:ext cx="225572" cy="249958"/>
          </a:xfrm>
          <a:prstGeom prst="rect">
            <a:avLst/>
          </a:prstGeom>
        </p:spPr>
      </p:pic>
      <p:pic>
        <p:nvPicPr>
          <p:cNvPr id="6" name="Resim 5"/>
          <p:cNvPicPr>
            <a:picLocks noChangeAspect="1"/>
          </p:cNvPicPr>
          <p:nvPr/>
        </p:nvPicPr>
        <p:blipFill>
          <a:blip r:embed="rId3"/>
          <a:stretch>
            <a:fillRect/>
          </a:stretch>
        </p:blipFill>
        <p:spPr>
          <a:xfrm>
            <a:off x="6573005" y="2235216"/>
            <a:ext cx="225572" cy="249958"/>
          </a:xfrm>
          <a:prstGeom prst="rect">
            <a:avLst/>
          </a:prstGeom>
        </p:spPr>
      </p:pic>
      <p:pic>
        <p:nvPicPr>
          <p:cNvPr id="7" name="Resim 6"/>
          <p:cNvPicPr>
            <a:picLocks noChangeAspect="1"/>
          </p:cNvPicPr>
          <p:nvPr/>
        </p:nvPicPr>
        <p:blipFill>
          <a:blip r:embed="rId3"/>
          <a:stretch>
            <a:fillRect/>
          </a:stretch>
        </p:blipFill>
        <p:spPr>
          <a:xfrm>
            <a:off x="4683311" y="3561348"/>
            <a:ext cx="225572" cy="249958"/>
          </a:xfrm>
          <a:prstGeom prst="rect">
            <a:avLst/>
          </a:prstGeom>
        </p:spPr>
      </p:pic>
      <p:pic>
        <p:nvPicPr>
          <p:cNvPr id="8" name="Resim 7"/>
          <p:cNvPicPr>
            <a:picLocks noChangeAspect="1"/>
          </p:cNvPicPr>
          <p:nvPr/>
        </p:nvPicPr>
        <p:blipFill>
          <a:blip r:embed="rId3"/>
          <a:stretch>
            <a:fillRect/>
          </a:stretch>
        </p:blipFill>
        <p:spPr>
          <a:xfrm>
            <a:off x="6288014" y="3531270"/>
            <a:ext cx="225572" cy="249958"/>
          </a:xfrm>
          <a:prstGeom prst="rect">
            <a:avLst/>
          </a:prstGeom>
        </p:spPr>
      </p:pic>
      <p:sp>
        <p:nvSpPr>
          <p:cNvPr id="18" name="Metin kutusu 17"/>
          <p:cNvSpPr txBox="1"/>
          <p:nvPr/>
        </p:nvSpPr>
        <p:spPr>
          <a:xfrm>
            <a:off x="4809023" y="1112137"/>
            <a:ext cx="1491114" cy="307777"/>
          </a:xfrm>
          <a:prstGeom prst="rect">
            <a:avLst/>
          </a:prstGeom>
          <a:noFill/>
        </p:spPr>
        <p:txBody>
          <a:bodyPr wrap="none" rtlCol="0">
            <a:spAutoFit/>
          </a:bodyPr>
          <a:lstStyle/>
          <a:p>
            <a:r>
              <a:rPr lang="tr-TR" sz="1400" dirty="0" smtClean="0"/>
              <a:t>Çevresel Tehditler</a:t>
            </a:r>
            <a:endParaRPr lang="tr-TR" sz="1400" dirty="0"/>
          </a:p>
        </p:txBody>
      </p:sp>
      <p:sp>
        <p:nvSpPr>
          <p:cNvPr id="19" name="Metin kutusu 18"/>
          <p:cNvSpPr txBox="1"/>
          <p:nvPr/>
        </p:nvSpPr>
        <p:spPr>
          <a:xfrm>
            <a:off x="2893863" y="2081327"/>
            <a:ext cx="1586140" cy="307777"/>
          </a:xfrm>
          <a:prstGeom prst="rect">
            <a:avLst/>
          </a:prstGeom>
          <a:noFill/>
        </p:spPr>
        <p:txBody>
          <a:bodyPr wrap="none" rtlCol="0">
            <a:spAutoFit/>
          </a:bodyPr>
          <a:lstStyle/>
          <a:p>
            <a:r>
              <a:rPr lang="tr-TR" sz="1400" dirty="0" smtClean="0"/>
              <a:t>Ekonomik Tehditler</a:t>
            </a:r>
            <a:endParaRPr lang="tr-TR" sz="1400" dirty="0"/>
          </a:p>
        </p:txBody>
      </p:sp>
      <p:sp>
        <p:nvSpPr>
          <p:cNvPr id="20" name="Metin kutusu 19"/>
          <p:cNvSpPr txBox="1"/>
          <p:nvPr/>
        </p:nvSpPr>
        <p:spPr>
          <a:xfrm>
            <a:off x="3483410" y="3810516"/>
            <a:ext cx="1571328" cy="307777"/>
          </a:xfrm>
          <a:prstGeom prst="rect">
            <a:avLst/>
          </a:prstGeom>
          <a:noFill/>
        </p:spPr>
        <p:txBody>
          <a:bodyPr wrap="none" rtlCol="0">
            <a:spAutoFit/>
          </a:bodyPr>
          <a:lstStyle/>
          <a:p>
            <a:r>
              <a:rPr lang="tr-TR" sz="1400" dirty="0" smtClean="0"/>
              <a:t>Jeopolitik Tehditler</a:t>
            </a:r>
            <a:endParaRPr lang="tr-TR" sz="1400" dirty="0"/>
          </a:p>
        </p:txBody>
      </p:sp>
      <p:sp>
        <p:nvSpPr>
          <p:cNvPr id="21" name="Metin kutusu 20"/>
          <p:cNvSpPr txBox="1"/>
          <p:nvPr/>
        </p:nvSpPr>
        <p:spPr>
          <a:xfrm>
            <a:off x="6310451" y="3810515"/>
            <a:ext cx="1611467" cy="307777"/>
          </a:xfrm>
          <a:prstGeom prst="rect">
            <a:avLst/>
          </a:prstGeom>
          <a:noFill/>
        </p:spPr>
        <p:txBody>
          <a:bodyPr wrap="none" rtlCol="0">
            <a:spAutoFit/>
          </a:bodyPr>
          <a:lstStyle/>
          <a:p>
            <a:r>
              <a:rPr lang="tr-TR" sz="1400" dirty="0" smtClean="0"/>
              <a:t>Toplumsal Tehditler</a:t>
            </a:r>
            <a:endParaRPr lang="tr-TR" sz="1400" dirty="0"/>
          </a:p>
        </p:txBody>
      </p:sp>
      <p:sp>
        <p:nvSpPr>
          <p:cNvPr id="22" name="Metin kutusu 21"/>
          <p:cNvSpPr txBox="1"/>
          <p:nvPr/>
        </p:nvSpPr>
        <p:spPr>
          <a:xfrm>
            <a:off x="6798577" y="2083271"/>
            <a:ext cx="1608261" cy="307777"/>
          </a:xfrm>
          <a:prstGeom prst="rect">
            <a:avLst/>
          </a:prstGeom>
          <a:noFill/>
        </p:spPr>
        <p:txBody>
          <a:bodyPr wrap="none" rtlCol="0">
            <a:spAutoFit/>
          </a:bodyPr>
          <a:lstStyle/>
          <a:p>
            <a:r>
              <a:rPr lang="tr-TR" sz="1400" dirty="0" smtClean="0"/>
              <a:t>Teknolojik Tehditler</a:t>
            </a:r>
            <a:endParaRPr lang="tr-TR" sz="1400" dirty="0"/>
          </a:p>
        </p:txBody>
      </p:sp>
      <p:sp>
        <p:nvSpPr>
          <p:cNvPr id="23" name="Metin kutusu 22"/>
          <p:cNvSpPr txBox="1"/>
          <p:nvPr/>
        </p:nvSpPr>
        <p:spPr>
          <a:xfrm>
            <a:off x="782053" y="6328611"/>
            <a:ext cx="4332725" cy="276999"/>
          </a:xfrm>
          <a:prstGeom prst="rect">
            <a:avLst/>
          </a:prstGeom>
          <a:noFill/>
        </p:spPr>
        <p:txBody>
          <a:bodyPr wrap="none" rtlCol="0">
            <a:spAutoFit/>
          </a:bodyPr>
          <a:lstStyle/>
          <a:p>
            <a:r>
              <a:rPr lang="tr-TR" sz="1200" dirty="0" smtClean="0"/>
              <a:t>* Küresel Ekonominin şirketler üzerindeki etkisi %88: KPMG Raporu</a:t>
            </a:r>
            <a:endParaRPr lang="tr-TR" sz="1200" dirty="0"/>
          </a:p>
        </p:txBody>
      </p:sp>
    </p:spTree>
    <p:extLst>
      <p:ext uri="{BB962C8B-B14F-4D97-AF65-F5344CB8AC3E}">
        <p14:creationId xmlns:p14="http://schemas.microsoft.com/office/powerpoint/2010/main" val="6824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747073" y="1374560"/>
            <a:ext cx="6719724" cy="523220"/>
          </a:xfrm>
          <a:prstGeom prst="rect">
            <a:avLst/>
          </a:prstGeom>
          <a:noFill/>
        </p:spPr>
        <p:txBody>
          <a:bodyPr wrap="none" rtlCol="0">
            <a:spAutoFit/>
          </a:bodyPr>
          <a:lstStyle/>
          <a:p>
            <a:pPr algn="ctr"/>
            <a:r>
              <a:rPr lang="tr-TR" sz="2800" dirty="0" smtClean="0">
                <a:solidFill>
                  <a:schemeClr val="accent2"/>
                </a:solidFill>
              </a:rPr>
              <a:t>İÇ DENETÇİLERDE ARANAN 5 ÖNEMLİ BECERİ</a:t>
            </a:r>
            <a:endParaRPr lang="tr-TR" sz="2800" dirty="0">
              <a:solidFill>
                <a:schemeClr val="accent2"/>
              </a:solidFill>
            </a:endParaRPr>
          </a:p>
        </p:txBody>
      </p:sp>
      <p:sp>
        <p:nvSpPr>
          <p:cNvPr id="3" name="Metin kutusu 2"/>
          <p:cNvSpPr txBox="1"/>
          <p:nvPr/>
        </p:nvSpPr>
        <p:spPr>
          <a:xfrm>
            <a:off x="3556000" y="2476500"/>
            <a:ext cx="5553636" cy="2246769"/>
          </a:xfrm>
          <a:prstGeom prst="rect">
            <a:avLst/>
          </a:prstGeom>
          <a:noFill/>
        </p:spPr>
        <p:txBody>
          <a:bodyPr wrap="none" rtlCol="0">
            <a:spAutoFit/>
          </a:bodyPr>
          <a:lstStyle/>
          <a:p>
            <a:pPr marL="285750" indent="-285750">
              <a:buFont typeface="Arial" panose="020B0604020202020204" pitchFamily="34" charset="0"/>
              <a:buChar char="•"/>
            </a:pPr>
            <a:r>
              <a:rPr lang="tr-TR" sz="2800" dirty="0" smtClean="0"/>
              <a:t>Analitik ve eleştirel düşünme: % 72</a:t>
            </a:r>
          </a:p>
          <a:p>
            <a:pPr marL="285750" indent="-285750">
              <a:buFont typeface="Arial" panose="020B0604020202020204" pitchFamily="34" charset="0"/>
              <a:buChar char="•"/>
            </a:pPr>
            <a:r>
              <a:rPr lang="tr-TR" sz="2800" dirty="0" smtClean="0"/>
              <a:t>İletişim becerileri: % 57</a:t>
            </a:r>
          </a:p>
          <a:p>
            <a:pPr marL="285750" indent="-285750">
              <a:buFont typeface="Arial" panose="020B0604020202020204" pitchFamily="34" charset="0"/>
              <a:buChar char="•"/>
            </a:pPr>
            <a:r>
              <a:rPr lang="tr-TR" sz="2800" dirty="0" smtClean="0"/>
              <a:t>Bilgi Teknolojileri becerileri: %49</a:t>
            </a:r>
          </a:p>
          <a:p>
            <a:pPr marL="285750" indent="-285750">
              <a:buFont typeface="Arial" panose="020B0604020202020204" pitchFamily="34" charset="0"/>
              <a:buChar char="•"/>
            </a:pPr>
            <a:r>
              <a:rPr lang="tr-TR" sz="2800" dirty="0" smtClean="0"/>
              <a:t>Risk yönetimi: %49</a:t>
            </a:r>
          </a:p>
          <a:p>
            <a:pPr marL="285750" indent="-285750">
              <a:buFont typeface="Arial" panose="020B0604020202020204" pitchFamily="34" charset="0"/>
              <a:buChar char="•"/>
            </a:pPr>
            <a:r>
              <a:rPr lang="tr-TR" sz="2800" dirty="0" smtClean="0"/>
              <a:t>İşletme zekası: %43</a:t>
            </a:r>
            <a:endParaRPr lang="tr-TR" sz="2800" dirty="0"/>
          </a:p>
        </p:txBody>
      </p:sp>
    </p:spTree>
    <p:extLst>
      <p:ext uri="{BB962C8B-B14F-4D97-AF65-F5344CB8AC3E}">
        <p14:creationId xmlns:p14="http://schemas.microsoft.com/office/powerpoint/2010/main" val="256631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905633" y="2598008"/>
            <a:ext cx="1618736" cy="15075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7</a:t>
            </a:r>
            <a:r>
              <a:rPr lang="tr-TR" dirty="0" smtClean="0">
                <a:solidFill>
                  <a:schemeClr val="tx1"/>
                </a:solidFill>
              </a:rPr>
              <a:t> Değerli Nitelik Alanı</a:t>
            </a:r>
            <a:endParaRPr lang="tr-TR" dirty="0">
              <a:solidFill>
                <a:schemeClr val="tx1"/>
              </a:solidFill>
            </a:endParaRPr>
          </a:p>
        </p:txBody>
      </p:sp>
      <p:sp>
        <p:nvSpPr>
          <p:cNvPr id="4" name="Satır Belirtme Çizgisi 2 (Kenarlık Yok) 3"/>
          <p:cNvSpPr/>
          <p:nvPr/>
        </p:nvSpPr>
        <p:spPr>
          <a:xfrm>
            <a:off x="6833287" y="1912208"/>
            <a:ext cx="1241853" cy="685800"/>
          </a:xfrm>
          <a:prstGeom prst="callout2">
            <a:avLst>
              <a:gd name="adj1" fmla="val 42174"/>
              <a:gd name="adj2" fmla="val -5208"/>
              <a:gd name="adj3" fmla="val 42173"/>
              <a:gd name="adj4" fmla="val -24480"/>
              <a:gd name="adj5" fmla="val 122149"/>
              <a:gd name="adj6" fmla="val -4860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tx1"/>
                </a:solidFill>
              </a:rPr>
              <a:t>İlişki kurma</a:t>
            </a:r>
            <a:endParaRPr lang="tr-TR" dirty="0">
              <a:solidFill>
                <a:schemeClr val="tx1"/>
              </a:solidFill>
            </a:endParaRPr>
          </a:p>
        </p:txBody>
      </p:sp>
      <p:sp>
        <p:nvSpPr>
          <p:cNvPr id="5" name="Satır Belirtme Çizgisi 2 (Kenarlık Yok) 4"/>
          <p:cNvSpPr/>
          <p:nvPr/>
        </p:nvSpPr>
        <p:spPr>
          <a:xfrm>
            <a:off x="7296502" y="3262184"/>
            <a:ext cx="994718" cy="759940"/>
          </a:xfrm>
          <a:prstGeom prst="callout2">
            <a:avLst>
              <a:gd name="adj1" fmla="val 47205"/>
              <a:gd name="adj2" fmla="val -3004"/>
              <a:gd name="adj3" fmla="val 26880"/>
              <a:gd name="adj4" fmla="val -18065"/>
              <a:gd name="adj5" fmla="val 13313"/>
              <a:gd name="adj6" fmla="val -7671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Ortak olma</a:t>
            </a:r>
            <a:endParaRPr lang="tr-TR" dirty="0">
              <a:solidFill>
                <a:schemeClr val="tx1"/>
              </a:solidFill>
            </a:endParaRPr>
          </a:p>
        </p:txBody>
      </p:sp>
      <p:sp>
        <p:nvSpPr>
          <p:cNvPr id="6" name="Satır Belirtme Çizgisi 2 (Kenarlık Yok) 5"/>
          <p:cNvSpPr/>
          <p:nvPr/>
        </p:nvSpPr>
        <p:spPr>
          <a:xfrm>
            <a:off x="6524369" y="4247636"/>
            <a:ext cx="1173892" cy="920577"/>
          </a:xfrm>
          <a:prstGeom prst="callout2">
            <a:avLst>
              <a:gd name="adj1" fmla="val 35530"/>
              <a:gd name="adj2" fmla="val -8859"/>
              <a:gd name="adj3" fmla="val 18750"/>
              <a:gd name="adj4" fmla="val -30350"/>
              <a:gd name="adj5" fmla="val -21024"/>
              <a:gd name="adj6" fmla="val -4593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Doğruluk</a:t>
            </a:r>
            <a:endParaRPr lang="tr-TR" dirty="0">
              <a:solidFill>
                <a:schemeClr val="tx1"/>
              </a:solidFill>
            </a:endParaRPr>
          </a:p>
        </p:txBody>
      </p:sp>
      <p:sp>
        <p:nvSpPr>
          <p:cNvPr id="7" name="Satır Belirtme Çizgisi 2 (Kenarlık Yok) 6"/>
          <p:cNvSpPr/>
          <p:nvPr/>
        </p:nvSpPr>
        <p:spPr>
          <a:xfrm>
            <a:off x="3134498" y="2804984"/>
            <a:ext cx="951470" cy="914400"/>
          </a:xfrm>
          <a:prstGeom prst="callout2">
            <a:avLst>
              <a:gd name="adj1" fmla="val 49831"/>
              <a:gd name="adj2" fmla="val 98160"/>
              <a:gd name="adj3" fmla="val 56588"/>
              <a:gd name="adj4" fmla="val 115151"/>
              <a:gd name="adj5" fmla="val 59192"/>
              <a:gd name="adj6" fmla="val 18359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Çeşitlilik</a:t>
            </a:r>
            <a:endParaRPr lang="tr-TR" dirty="0">
              <a:solidFill>
                <a:schemeClr val="tx1"/>
              </a:solidFill>
            </a:endParaRPr>
          </a:p>
        </p:txBody>
      </p:sp>
      <p:sp>
        <p:nvSpPr>
          <p:cNvPr id="8" name="Satır Belirtme Çizgisi 2 (Kenarlık Yok) 7"/>
          <p:cNvSpPr/>
          <p:nvPr/>
        </p:nvSpPr>
        <p:spPr>
          <a:xfrm>
            <a:off x="4905633" y="1124464"/>
            <a:ext cx="1068859" cy="871151"/>
          </a:xfrm>
          <a:prstGeom prst="callout2">
            <a:avLst>
              <a:gd name="adj1" fmla="val 101858"/>
              <a:gd name="adj2" fmla="val 51407"/>
              <a:gd name="adj3" fmla="val 147129"/>
              <a:gd name="adj4" fmla="val 52163"/>
              <a:gd name="adj5" fmla="val 168730"/>
              <a:gd name="adj6" fmla="val 6948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Sürekli öğrenme</a:t>
            </a:r>
            <a:endParaRPr lang="tr-TR" dirty="0">
              <a:solidFill>
                <a:schemeClr val="tx1"/>
              </a:solidFill>
            </a:endParaRPr>
          </a:p>
        </p:txBody>
      </p:sp>
      <p:sp>
        <p:nvSpPr>
          <p:cNvPr id="9" name="Satır Belirtme Çizgisi 2 (Kenarlık Yok) 8"/>
          <p:cNvSpPr/>
          <p:nvPr/>
        </p:nvSpPr>
        <p:spPr>
          <a:xfrm>
            <a:off x="3484605" y="1683608"/>
            <a:ext cx="951470" cy="914400"/>
          </a:xfrm>
          <a:prstGeom prst="callout2">
            <a:avLst>
              <a:gd name="adj1" fmla="val 66723"/>
              <a:gd name="adj2" fmla="val 100109"/>
              <a:gd name="adj3" fmla="val 82940"/>
              <a:gd name="adj4" fmla="val 132684"/>
              <a:gd name="adj5" fmla="val 129268"/>
              <a:gd name="adj6" fmla="val 16814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İletişim</a:t>
            </a:r>
            <a:endParaRPr lang="tr-TR" dirty="0">
              <a:solidFill>
                <a:schemeClr val="tx1"/>
              </a:solidFill>
            </a:endParaRPr>
          </a:p>
        </p:txBody>
      </p:sp>
      <p:sp>
        <p:nvSpPr>
          <p:cNvPr id="10" name="Satır Belirtme Çizgisi 2 (Kenarlık Yok) 9"/>
          <p:cNvSpPr/>
          <p:nvPr/>
        </p:nvSpPr>
        <p:spPr>
          <a:xfrm>
            <a:off x="3395019" y="4022124"/>
            <a:ext cx="1066800" cy="698156"/>
          </a:xfrm>
          <a:prstGeom prst="callout2">
            <a:avLst>
              <a:gd name="adj1" fmla="val 50507"/>
              <a:gd name="adj2" fmla="val 104005"/>
              <a:gd name="adj3" fmla="val 48976"/>
              <a:gd name="adj4" fmla="val 124680"/>
              <a:gd name="adj5" fmla="val -8887"/>
              <a:gd name="adj6" fmla="val 17145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Ekip çalışması</a:t>
            </a:r>
            <a:endParaRPr lang="tr-TR" dirty="0">
              <a:solidFill>
                <a:schemeClr val="tx1"/>
              </a:solidFill>
            </a:endParaRPr>
          </a:p>
        </p:txBody>
      </p:sp>
    </p:spTree>
    <p:extLst>
      <p:ext uri="{BB962C8B-B14F-4D97-AF65-F5344CB8AC3E}">
        <p14:creationId xmlns:p14="http://schemas.microsoft.com/office/powerpoint/2010/main" val="192230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745682" y="235426"/>
            <a:ext cx="4930480" cy="6340197"/>
          </a:xfrm>
          <a:prstGeom prst="rect">
            <a:avLst/>
          </a:prstGeom>
          <a:noFill/>
        </p:spPr>
        <p:txBody>
          <a:bodyPr wrap="square" rtlCol="0">
            <a:spAutoFit/>
          </a:bodyPr>
          <a:lstStyle/>
          <a:p>
            <a:r>
              <a:rPr lang="tr-TR" sz="2800" dirty="0" smtClean="0">
                <a:solidFill>
                  <a:srgbClr val="C00000"/>
                </a:solidFill>
              </a:rPr>
              <a:t>Yeni Yaratılacak İş Alanları</a:t>
            </a:r>
          </a:p>
          <a:p>
            <a:endParaRPr lang="tr-TR" sz="2400" dirty="0">
              <a:solidFill>
                <a:schemeClr val="accent2">
                  <a:lumMod val="75000"/>
                </a:schemeClr>
              </a:solidFill>
            </a:endParaRPr>
          </a:p>
          <a:p>
            <a:r>
              <a:rPr lang="tr-TR" sz="2400" dirty="0" smtClean="0">
                <a:solidFill>
                  <a:srgbClr val="C00000"/>
                </a:solidFill>
              </a:rPr>
              <a:t>Bilgisayar ve Matematik</a:t>
            </a:r>
          </a:p>
          <a:p>
            <a:pPr marL="285750" indent="-285750">
              <a:buFont typeface="Arial" panose="020B0604020202020204" pitchFamily="34" charset="0"/>
              <a:buChar char="•"/>
            </a:pPr>
            <a:r>
              <a:rPr lang="tr-TR" sz="2400" dirty="0" smtClean="0"/>
              <a:t>Bilgisayar Programcılığı</a:t>
            </a:r>
          </a:p>
          <a:p>
            <a:pPr marL="742950" lvl="1" indent="-285750">
              <a:buFont typeface="Arial" panose="020B0604020202020204" pitchFamily="34" charset="0"/>
              <a:buChar char="•"/>
            </a:pPr>
            <a:r>
              <a:rPr lang="tr-TR" sz="2400" i="1" dirty="0" smtClean="0"/>
              <a:t>Yazılım Geliştirme Uzmanlığı</a:t>
            </a:r>
          </a:p>
          <a:p>
            <a:pPr marL="742950" lvl="1" indent="-285750">
              <a:buFont typeface="Arial" panose="020B0604020202020204" pitchFamily="34" charset="0"/>
              <a:buChar char="•"/>
            </a:pPr>
            <a:r>
              <a:rPr lang="tr-TR" sz="2400" i="1" dirty="0" smtClean="0"/>
              <a:t>Bilgi Güvenliği Analistleri</a:t>
            </a:r>
          </a:p>
          <a:p>
            <a:pPr lvl="1"/>
            <a:endParaRPr lang="tr-TR" sz="2400" i="1" dirty="0" smtClean="0"/>
          </a:p>
          <a:p>
            <a:r>
              <a:rPr lang="tr-TR" sz="2400" dirty="0" smtClean="0">
                <a:solidFill>
                  <a:srgbClr val="C00000"/>
                </a:solidFill>
              </a:rPr>
              <a:t>Mimarlık ve Mühendislik</a:t>
            </a:r>
          </a:p>
          <a:p>
            <a:pPr marL="285750" indent="-285750">
              <a:buFont typeface="Arial" panose="020B0604020202020204" pitchFamily="34" charset="0"/>
              <a:buChar char="•"/>
            </a:pPr>
            <a:r>
              <a:rPr lang="tr-TR" sz="2400" dirty="0" smtClean="0"/>
              <a:t>Biyokimya</a:t>
            </a:r>
            <a:endParaRPr lang="tr-TR" sz="2400" dirty="0"/>
          </a:p>
          <a:p>
            <a:pPr marL="285750" indent="-285750">
              <a:buFont typeface="Arial" panose="020B0604020202020204" pitchFamily="34" charset="0"/>
              <a:buChar char="•"/>
            </a:pPr>
            <a:r>
              <a:rPr lang="tr-TR" sz="2400" dirty="0" err="1"/>
              <a:t>Nanoteknoloji</a:t>
            </a:r>
            <a:endParaRPr lang="tr-TR" sz="2400" dirty="0"/>
          </a:p>
          <a:p>
            <a:pPr marL="285750" indent="-285750">
              <a:buFont typeface="Arial" panose="020B0604020202020204" pitchFamily="34" charset="0"/>
              <a:buChar char="•"/>
            </a:pPr>
            <a:r>
              <a:rPr lang="tr-TR" sz="2400" dirty="0"/>
              <a:t>Robotik</a:t>
            </a:r>
          </a:p>
          <a:p>
            <a:pPr marL="285750" indent="-285750">
              <a:buFont typeface="Arial" panose="020B0604020202020204" pitchFamily="34" charset="0"/>
              <a:buChar char="•"/>
            </a:pPr>
            <a:r>
              <a:rPr lang="tr-TR" sz="2400" dirty="0" smtClean="0"/>
              <a:t>Malzeme</a:t>
            </a:r>
          </a:p>
          <a:p>
            <a:endParaRPr lang="tr-TR" sz="2400" dirty="0"/>
          </a:p>
          <a:p>
            <a:pPr marL="285750" indent="-285750">
              <a:buFont typeface="Arial" panose="020B0604020202020204" pitchFamily="34" charset="0"/>
              <a:buChar char="•"/>
            </a:pPr>
            <a:r>
              <a:rPr lang="tr-TR" sz="2400" dirty="0" smtClean="0">
                <a:solidFill>
                  <a:srgbClr val="C00000"/>
                </a:solidFill>
              </a:rPr>
              <a:t>İleri Ürün Tasarımcılığı</a:t>
            </a:r>
          </a:p>
          <a:p>
            <a:endParaRPr lang="tr-TR" sz="2400" dirty="0" smtClean="0">
              <a:solidFill>
                <a:schemeClr val="accent1">
                  <a:lumMod val="75000"/>
                </a:schemeClr>
              </a:solidFill>
            </a:endParaRPr>
          </a:p>
          <a:p>
            <a:pPr marL="285750" indent="-285750">
              <a:buFont typeface="Arial" panose="020B0604020202020204" pitchFamily="34" charset="0"/>
              <a:buChar char="•"/>
            </a:pPr>
            <a:r>
              <a:rPr lang="tr-TR" sz="2400" dirty="0" smtClean="0">
                <a:solidFill>
                  <a:srgbClr val="C00000"/>
                </a:solidFill>
              </a:rPr>
              <a:t>Hükümet İlişkileri Uzmanları</a:t>
            </a:r>
            <a:endParaRPr lang="tr-TR" sz="2400" dirty="0">
              <a:solidFill>
                <a:srgbClr val="C00000"/>
              </a:solidFill>
            </a:endParaRPr>
          </a:p>
          <a:p>
            <a:endParaRPr lang="tr-TR" dirty="0">
              <a:solidFill>
                <a:schemeClr val="accent2">
                  <a:lumMod val="75000"/>
                </a:schemeClr>
              </a:solidFill>
            </a:endParaRPr>
          </a:p>
        </p:txBody>
      </p:sp>
      <p:sp>
        <p:nvSpPr>
          <p:cNvPr id="3" name="Sağ Köşeli Ayraç 2"/>
          <p:cNvSpPr/>
          <p:nvPr/>
        </p:nvSpPr>
        <p:spPr>
          <a:xfrm>
            <a:off x="6811974" y="1435898"/>
            <a:ext cx="478680" cy="1344698"/>
          </a:xfrm>
          <a:prstGeom prst="rightBracket">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 name="Sağ Köşeli Ayraç 3"/>
          <p:cNvSpPr/>
          <p:nvPr/>
        </p:nvSpPr>
        <p:spPr>
          <a:xfrm>
            <a:off x="5679524" y="3249496"/>
            <a:ext cx="780411" cy="1538404"/>
          </a:xfrm>
          <a:prstGeom prst="rightBracket">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6" name="Düz Bağlayıcı 5"/>
          <p:cNvCxnSpPr>
            <a:stCxn id="4" idx="2"/>
          </p:cNvCxnSpPr>
          <p:nvPr/>
        </p:nvCxnSpPr>
        <p:spPr>
          <a:xfrm flipV="1">
            <a:off x="6459935" y="4002121"/>
            <a:ext cx="1648739" cy="1657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7290654" y="2129301"/>
            <a:ext cx="818020" cy="169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rot="16200000">
            <a:off x="6781933" y="2724092"/>
            <a:ext cx="3115148" cy="461665"/>
          </a:xfrm>
          <a:prstGeom prst="rect">
            <a:avLst/>
          </a:prstGeom>
          <a:noFill/>
        </p:spPr>
        <p:txBody>
          <a:bodyPr wrap="none" rtlCol="0">
            <a:spAutoFit/>
          </a:bodyPr>
          <a:lstStyle/>
          <a:p>
            <a:r>
              <a:rPr lang="tr-TR" sz="2400" dirty="0" smtClean="0"/>
              <a:t>Uzman Satış Temsilciliği</a:t>
            </a:r>
            <a:endParaRPr lang="tr-TR" sz="2400" dirty="0"/>
          </a:p>
        </p:txBody>
      </p:sp>
    </p:spTree>
    <p:extLst>
      <p:ext uri="{BB962C8B-B14F-4D97-AF65-F5344CB8AC3E}">
        <p14:creationId xmlns:p14="http://schemas.microsoft.com/office/powerpoint/2010/main" val="34168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 53"/>
          <p:cNvGrpSpPr/>
          <p:nvPr/>
        </p:nvGrpSpPr>
        <p:grpSpPr>
          <a:xfrm>
            <a:off x="2013023" y="2566506"/>
            <a:ext cx="8118389" cy="1062681"/>
            <a:chOff x="2126492" y="2846486"/>
            <a:chExt cx="8118389" cy="1062681"/>
          </a:xfrm>
        </p:grpSpPr>
        <p:sp>
          <p:nvSpPr>
            <p:cNvPr id="55" name="Dikdörtgen 54"/>
            <p:cNvSpPr/>
            <p:nvPr/>
          </p:nvSpPr>
          <p:spPr>
            <a:xfrm>
              <a:off x="2126492" y="2846486"/>
              <a:ext cx="8118389" cy="10626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Metin kutusu 55"/>
            <p:cNvSpPr txBox="1"/>
            <p:nvPr/>
          </p:nvSpPr>
          <p:spPr>
            <a:xfrm>
              <a:off x="3529195" y="2878507"/>
              <a:ext cx="1588384" cy="307777"/>
            </a:xfrm>
            <a:prstGeom prst="rect">
              <a:avLst/>
            </a:prstGeom>
            <a:noFill/>
          </p:spPr>
          <p:txBody>
            <a:bodyPr wrap="none" rtlCol="0">
              <a:spAutoFit/>
            </a:bodyPr>
            <a:lstStyle/>
            <a:p>
              <a:r>
                <a:rPr lang="tr-TR" sz="1400" dirty="0" smtClean="0">
                  <a:solidFill>
                    <a:schemeClr val="bg1"/>
                  </a:solidFill>
                </a:rPr>
                <a:t>MUHASEBE SÜRECİ</a:t>
              </a:r>
              <a:endParaRPr lang="tr-TR" sz="1400" dirty="0">
                <a:solidFill>
                  <a:schemeClr val="bg1"/>
                </a:solidFill>
              </a:endParaRPr>
            </a:p>
          </p:txBody>
        </p:sp>
      </p:grpSp>
      <p:grpSp>
        <p:nvGrpSpPr>
          <p:cNvPr id="57" name="Grup 56"/>
          <p:cNvGrpSpPr/>
          <p:nvPr/>
        </p:nvGrpSpPr>
        <p:grpSpPr>
          <a:xfrm>
            <a:off x="2168726" y="2957338"/>
            <a:ext cx="7744148" cy="624335"/>
            <a:chOff x="2670915" y="3100857"/>
            <a:chExt cx="7744148" cy="624335"/>
          </a:xfrm>
        </p:grpSpPr>
        <p:grpSp>
          <p:nvGrpSpPr>
            <p:cNvPr id="58" name="Grup 57"/>
            <p:cNvGrpSpPr/>
            <p:nvPr/>
          </p:nvGrpSpPr>
          <p:grpSpPr>
            <a:xfrm>
              <a:off x="2670915" y="3100857"/>
              <a:ext cx="7744148" cy="301204"/>
              <a:chOff x="2238051" y="2530227"/>
              <a:chExt cx="7744148" cy="324184"/>
            </a:xfrm>
          </p:grpSpPr>
          <p:sp>
            <p:nvSpPr>
              <p:cNvPr id="60" name="Akış Çizelgesi: Bağlayıcı 59"/>
              <p:cNvSpPr/>
              <p:nvPr/>
            </p:nvSpPr>
            <p:spPr>
              <a:xfrm>
                <a:off x="2238051"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Akış Çizelgesi: Bağlayıcı 60"/>
              <p:cNvSpPr/>
              <p:nvPr/>
            </p:nvSpPr>
            <p:spPr>
              <a:xfrm>
                <a:off x="2614154" y="261171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Akış Çizelgesi: Bağlayıcı 61"/>
              <p:cNvSpPr/>
              <p:nvPr/>
            </p:nvSpPr>
            <p:spPr>
              <a:xfrm>
                <a:off x="2854466" y="2574839"/>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Akış Çizelgesi: Bağlayıcı 62"/>
              <p:cNvSpPr/>
              <p:nvPr/>
            </p:nvSpPr>
            <p:spPr>
              <a:xfrm>
                <a:off x="3075731" y="2664074"/>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Akış Çizelgesi: Bağlayıcı 63"/>
              <p:cNvSpPr/>
              <p:nvPr/>
            </p:nvSpPr>
            <p:spPr>
              <a:xfrm>
                <a:off x="3314178" y="2627016"/>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Akış Çizelgesi: Bağlayıcı 64"/>
              <p:cNvSpPr/>
              <p:nvPr/>
            </p:nvSpPr>
            <p:spPr>
              <a:xfrm>
                <a:off x="3599536" y="256402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Akış Çizelgesi: Bağlayıcı 65"/>
              <p:cNvSpPr/>
              <p:nvPr/>
            </p:nvSpPr>
            <p:spPr>
              <a:xfrm>
                <a:off x="3825372" y="260087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7" name="Akış Çizelgesi: Bağlayıcı 66"/>
              <p:cNvSpPr/>
              <p:nvPr/>
            </p:nvSpPr>
            <p:spPr>
              <a:xfrm>
                <a:off x="4038383" y="2627016"/>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8" name="Akış Çizelgesi: Bağlayıcı 67"/>
              <p:cNvSpPr/>
              <p:nvPr/>
            </p:nvSpPr>
            <p:spPr>
              <a:xfrm>
                <a:off x="4254383" y="260118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9" name="Akış Çizelgesi: Bağlayıcı 68"/>
              <p:cNvSpPr/>
              <p:nvPr/>
            </p:nvSpPr>
            <p:spPr>
              <a:xfrm>
                <a:off x="4513525" y="2622803"/>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Akış Çizelgesi: Bağlayıcı 69"/>
              <p:cNvSpPr/>
              <p:nvPr/>
            </p:nvSpPr>
            <p:spPr>
              <a:xfrm>
                <a:off x="4737486" y="257484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1" name="Akış Çizelgesi: Bağlayıcı 70"/>
              <p:cNvSpPr/>
              <p:nvPr/>
            </p:nvSpPr>
            <p:spPr>
              <a:xfrm>
                <a:off x="4968651" y="261505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2" name="Akış Çizelgesi: Bağlayıcı 71"/>
              <p:cNvSpPr/>
              <p:nvPr/>
            </p:nvSpPr>
            <p:spPr>
              <a:xfrm>
                <a:off x="5212049" y="267594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Akış Çizelgesi: Bağlayıcı 72"/>
              <p:cNvSpPr/>
              <p:nvPr/>
            </p:nvSpPr>
            <p:spPr>
              <a:xfrm>
                <a:off x="5466568" y="260087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4" name="Akış Çizelgesi: Bağlayıcı 73"/>
              <p:cNvSpPr/>
              <p:nvPr/>
            </p:nvSpPr>
            <p:spPr>
              <a:xfrm>
                <a:off x="6783409" y="256994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5" name="Akış Çizelgesi: Bağlayıcı 74"/>
              <p:cNvSpPr/>
              <p:nvPr/>
            </p:nvSpPr>
            <p:spPr>
              <a:xfrm>
                <a:off x="5692404"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6" name="Akış Çizelgesi: Bağlayıcı 75"/>
              <p:cNvSpPr/>
              <p:nvPr/>
            </p:nvSpPr>
            <p:spPr>
              <a:xfrm>
                <a:off x="6111472" y="261946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7" name="Akış Çizelgesi: Bağlayıcı 76"/>
              <p:cNvSpPr/>
              <p:nvPr/>
            </p:nvSpPr>
            <p:spPr>
              <a:xfrm>
                <a:off x="6331918" y="256402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8" name="Akış Çizelgesi: Bağlayıcı 77"/>
              <p:cNvSpPr/>
              <p:nvPr/>
            </p:nvSpPr>
            <p:spPr>
              <a:xfrm>
                <a:off x="7119062" y="256710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9" name="Akış Çizelgesi: Bağlayıcı 78"/>
              <p:cNvSpPr/>
              <p:nvPr/>
            </p:nvSpPr>
            <p:spPr>
              <a:xfrm>
                <a:off x="6573444" y="2654623"/>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0" name="Akış Çizelgesi: Bağlayıcı 79"/>
              <p:cNvSpPr/>
              <p:nvPr/>
            </p:nvSpPr>
            <p:spPr>
              <a:xfrm>
                <a:off x="7378761"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1" name="Akış Çizelgesi: Bağlayıcı 80"/>
              <p:cNvSpPr/>
              <p:nvPr/>
            </p:nvSpPr>
            <p:spPr>
              <a:xfrm>
                <a:off x="7607264" y="261946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2" name="Akış Çizelgesi: Bağlayıcı 81"/>
              <p:cNvSpPr/>
              <p:nvPr/>
            </p:nvSpPr>
            <p:spPr>
              <a:xfrm>
                <a:off x="7773404" y="256402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3" name="Akış Çizelgesi: Bağlayıcı 82"/>
              <p:cNvSpPr/>
              <p:nvPr/>
            </p:nvSpPr>
            <p:spPr>
              <a:xfrm>
                <a:off x="8347803"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4" name="Akış Çizelgesi: Bağlayıcı 83"/>
              <p:cNvSpPr/>
              <p:nvPr/>
            </p:nvSpPr>
            <p:spPr>
              <a:xfrm>
                <a:off x="9858632"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5" name="Akış Çizelgesi: Bağlayıcı 84"/>
              <p:cNvSpPr/>
              <p:nvPr/>
            </p:nvSpPr>
            <p:spPr>
              <a:xfrm>
                <a:off x="9556839" y="2586709"/>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6" name="Akış Çizelgesi: Bağlayıcı 85"/>
              <p:cNvSpPr/>
              <p:nvPr/>
            </p:nvSpPr>
            <p:spPr>
              <a:xfrm>
                <a:off x="9252662"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7" name="Akış Çizelgesi: Bağlayıcı 86"/>
              <p:cNvSpPr/>
              <p:nvPr/>
            </p:nvSpPr>
            <p:spPr>
              <a:xfrm>
                <a:off x="8112910"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8" name="Akış Çizelgesi: Bağlayıcı 87"/>
              <p:cNvSpPr/>
              <p:nvPr/>
            </p:nvSpPr>
            <p:spPr>
              <a:xfrm>
                <a:off x="8578810" y="260148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9" name="Akış Çizelgesi: Bağlayıcı 88"/>
              <p:cNvSpPr/>
              <p:nvPr/>
            </p:nvSpPr>
            <p:spPr>
              <a:xfrm>
                <a:off x="8964281" y="253022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59" name="Metin kutusu 58"/>
            <p:cNvSpPr txBox="1"/>
            <p:nvPr/>
          </p:nvSpPr>
          <p:spPr>
            <a:xfrm>
              <a:off x="5463298" y="3417415"/>
              <a:ext cx="1198726" cy="307777"/>
            </a:xfrm>
            <a:prstGeom prst="rect">
              <a:avLst/>
            </a:prstGeom>
            <a:noFill/>
            <a:ln>
              <a:noFill/>
            </a:ln>
          </p:spPr>
          <p:txBody>
            <a:bodyPr wrap="none" rtlCol="0">
              <a:spAutoFit/>
            </a:bodyPr>
            <a:lstStyle/>
            <a:p>
              <a:r>
                <a:rPr lang="tr-TR" sz="1400" dirty="0" smtClean="0">
                  <a:solidFill>
                    <a:schemeClr val="bg1"/>
                  </a:solidFill>
                </a:rPr>
                <a:t>KONTROLLAR</a:t>
              </a:r>
              <a:r>
                <a:rPr lang="tr-TR" sz="1400" dirty="0" smtClean="0"/>
                <a:t> </a:t>
              </a:r>
              <a:endParaRPr lang="tr-TR" sz="1400" dirty="0"/>
            </a:p>
          </p:txBody>
        </p:sp>
      </p:grpSp>
      <p:grpSp>
        <p:nvGrpSpPr>
          <p:cNvPr id="90" name="Grup 89"/>
          <p:cNvGrpSpPr/>
          <p:nvPr/>
        </p:nvGrpSpPr>
        <p:grpSpPr>
          <a:xfrm>
            <a:off x="1496697" y="1875883"/>
            <a:ext cx="9151040" cy="2508584"/>
            <a:chOff x="1556984" y="-42088"/>
            <a:chExt cx="9151040" cy="2508584"/>
          </a:xfrm>
        </p:grpSpPr>
        <p:sp>
          <p:nvSpPr>
            <p:cNvPr id="91" name="Dikdörtgen 90"/>
            <p:cNvSpPr/>
            <p:nvPr/>
          </p:nvSpPr>
          <p:spPr>
            <a:xfrm>
              <a:off x="1556984" y="-42088"/>
              <a:ext cx="9151040" cy="2508584"/>
            </a:xfrm>
            <a:prstGeom prst="rect">
              <a:avLst/>
            </a:prstGeom>
            <a:solidFill>
              <a:srgbClr val="F4753C">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b"/>
            <a:lstStyle/>
            <a:p>
              <a:pPr algn="ctr"/>
              <a:endParaRPr lang="tr-TR" sz="1400" dirty="0">
                <a:solidFill>
                  <a:schemeClr val="tx1"/>
                </a:solidFill>
              </a:endParaRPr>
            </a:p>
          </p:txBody>
        </p:sp>
        <p:sp>
          <p:nvSpPr>
            <p:cNvPr id="92" name="Metin kutusu 91"/>
            <p:cNvSpPr txBox="1"/>
            <p:nvPr/>
          </p:nvSpPr>
          <p:spPr>
            <a:xfrm>
              <a:off x="1738148" y="2150585"/>
              <a:ext cx="1635512" cy="307777"/>
            </a:xfrm>
            <a:prstGeom prst="rect">
              <a:avLst/>
            </a:prstGeom>
            <a:noFill/>
          </p:spPr>
          <p:txBody>
            <a:bodyPr wrap="none" rtlCol="0">
              <a:spAutoFit/>
            </a:bodyPr>
            <a:lstStyle/>
            <a:p>
              <a:r>
                <a:rPr lang="tr-TR" sz="1400" dirty="0" smtClean="0">
                  <a:solidFill>
                    <a:schemeClr val="bg1"/>
                  </a:solidFill>
                </a:rPr>
                <a:t>BAĞIMSIZ DENETİM</a:t>
              </a:r>
              <a:endParaRPr lang="tr-TR" sz="1400" dirty="0">
                <a:solidFill>
                  <a:schemeClr val="bg1"/>
                </a:solidFill>
              </a:endParaRPr>
            </a:p>
          </p:txBody>
        </p:sp>
      </p:grpSp>
      <p:grpSp>
        <p:nvGrpSpPr>
          <p:cNvPr id="93" name="Grup 92"/>
          <p:cNvGrpSpPr/>
          <p:nvPr/>
        </p:nvGrpSpPr>
        <p:grpSpPr>
          <a:xfrm>
            <a:off x="1859135" y="2233469"/>
            <a:ext cx="8436450" cy="1779373"/>
            <a:chOff x="1933924" y="4401336"/>
            <a:chExt cx="8436450" cy="1779373"/>
          </a:xfrm>
        </p:grpSpPr>
        <p:sp>
          <p:nvSpPr>
            <p:cNvPr id="94" name="Dikdörtgen 93"/>
            <p:cNvSpPr/>
            <p:nvPr/>
          </p:nvSpPr>
          <p:spPr>
            <a:xfrm>
              <a:off x="1933924" y="4401336"/>
              <a:ext cx="8436450" cy="1779373"/>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tr-TR" sz="1400" dirty="0">
                <a:solidFill>
                  <a:schemeClr val="tx1"/>
                </a:solidFill>
              </a:endParaRPr>
            </a:p>
          </p:txBody>
        </p:sp>
        <p:sp>
          <p:nvSpPr>
            <p:cNvPr id="95" name="Metin kutusu 94"/>
            <p:cNvSpPr txBox="1"/>
            <p:nvPr/>
          </p:nvSpPr>
          <p:spPr>
            <a:xfrm>
              <a:off x="2094752" y="4416718"/>
              <a:ext cx="1667701" cy="307777"/>
            </a:xfrm>
            <a:prstGeom prst="rect">
              <a:avLst/>
            </a:prstGeom>
            <a:noFill/>
          </p:spPr>
          <p:txBody>
            <a:bodyPr wrap="none" rtlCol="0">
              <a:spAutoFit/>
            </a:bodyPr>
            <a:lstStyle/>
            <a:p>
              <a:r>
                <a:rPr lang="tr-TR" sz="1400" dirty="0" smtClean="0">
                  <a:solidFill>
                    <a:schemeClr val="bg1"/>
                  </a:solidFill>
                </a:rPr>
                <a:t>İŞLETME VE ORTAMI</a:t>
              </a:r>
              <a:endParaRPr lang="tr-TR" sz="1400" dirty="0">
                <a:solidFill>
                  <a:schemeClr val="bg1"/>
                </a:solidFill>
              </a:endParaRPr>
            </a:p>
          </p:txBody>
        </p:sp>
      </p:grpSp>
      <p:sp>
        <p:nvSpPr>
          <p:cNvPr id="96" name="Metin kutusu 95"/>
          <p:cNvSpPr txBox="1"/>
          <p:nvPr/>
        </p:nvSpPr>
        <p:spPr>
          <a:xfrm>
            <a:off x="5509789" y="2246099"/>
            <a:ext cx="1377300" cy="307777"/>
          </a:xfrm>
          <a:prstGeom prst="rect">
            <a:avLst/>
          </a:prstGeom>
          <a:noFill/>
        </p:spPr>
        <p:txBody>
          <a:bodyPr wrap="none" rtlCol="0">
            <a:spAutoFit/>
          </a:bodyPr>
          <a:lstStyle/>
          <a:p>
            <a:r>
              <a:rPr lang="tr-TR" sz="1400" dirty="0" smtClean="0">
                <a:solidFill>
                  <a:srgbClr val="C00000"/>
                </a:solidFill>
              </a:rPr>
              <a:t>1. TEHDİT ALANI</a:t>
            </a:r>
            <a:endParaRPr lang="tr-TR" sz="1400" dirty="0">
              <a:solidFill>
                <a:srgbClr val="C00000"/>
              </a:solidFill>
            </a:endParaRPr>
          </a:p>
        </p:txBody>
      </p:sp>
      <p:sp>
        <p:nvSpPr>
          <p:cNvPr id="97" name="Metin kutusu 96"/>
          <p:cNvSpPr txBox="1"/>
          <p:nvPr/>
        </p:nvSpPr>
        <p:spPr>
          <a:xfrm>
            <a:off x="6195808" y="3277369"/>
            <a:ext cx="1377300" cy="307777"/>
          </a:xfrm>
          <a:prstGeom prst="rect">
            <a:avLst/>
          </a:prstGeom>
          <a:noFill/>
        </p:spPr>
        <p:txBody>
          <a:bodyPr wrap="none" rtlCol="0">
            <a:spAutoFit/>
          </a:bodyPr>
          <a:lstStyle/>
          <a:p>
            <a:r>
              <a:rPr lang="tr-TR" sz="1400" dirty="0" smtClean="0">
                <a:solidFill>
                  <a:srgbClr val="C00000"/>
                </a:solidFill>
              </a:rPr>
              <a:t>2. TEHDİT ALANI</a:t>
            </a:r>
            <a:endParaRPr lang="tr-TR" sz="1400" dirty="0">
              <a:solidFill>
                <a:srgbClr val="C00000"/>
              </a:solidFill>
            </a:endParaRPr>
          </a:p>
        </p:txBody>
      </p:sp>
      <p:sp>
        <p:nvSpPr>
          <p:cNvPr id="98" name="Metin kutusu 97"/>
          <p:cNvSpPr txBox="1"/>
          <p:nvPr/>
        </p:nvSpPr>
        <p:spPr>
          <a:xfrm rot="16200000">
            <a:off x="9745522" y="3010717"/>
            <a:ext cx="1377300" cy="307777"/>
          </a:xfrm>
          <a:prstGeom prst="rect">
            <a:avLst/>
          </a:prstGeom>
          <a:noFill/>
        </p:spPr>
        <p:txBody>
          <a:bodyPr wrap="none" rtlCol="0">
            <a:spAutoFit/>
          </a:bodyPr>
          <a:lstStyle/>
          <a:p>
            <a:r>
              <a:rPr lang="tr-TR" sz="1400" dirty="0" smtClean="0">
                <a:solidFill>
                  <a:srgbClr val="C00000"/>
                </a:solidFill>
              </a:rPr>
              <a:t>3. TEHDİT ALANI</a:t>
            </a:r>
            <a:endParaRPr lang="tr-TR" sz="1400" dirty="0">
              <a:solidFill>
                <a:srgbClr val="C00000"/>
              </a:solidFill>
            </a:endParaRPr>
          </a:p>
        </p:txBody>
      </p:sp>
    </p:spTree>
    <p:extLst>
      <p:ext uri="{BB962C8B-B14F-4D97-AF65-F5344CB8AC3E}">
        <p14:creationId xmlns:p14="http://schemas.microsoft.com/office/powerpoint/2010/main" val="364211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3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wipe(up)">
                                      <p:cBhvr>
                                        <p:cTn id="12" dur="30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30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right)">
                                      <p:cBhvr>
                                        <p:cTn id="30" dur="3000"/>
                                        <p:tgtEl>
                                          <p:spTgt spid="9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2942278" y="1299772"/>
            <a:ext cx="6011222" cy="4504128"/>
            <a:chOff x="5736278" y="1033072"/>
            <a:chExt cx="6011222" cy="4504128"/>
          </a:xfrm>
        </p:grpSpPr>
        <p:sp>
          <p:nvSpPr>
            <p:cNvPr id="6" name="Dikdörtgen 5"/>
            <p:cNvSpPr/>
            <p:nvPr/>
          </p:nvSpPr>
          <p:spPr>
            <a:xfrm>
              <a:off x="5736278" y="1033072"/>
              <a:ext cx="6011222" cy="45041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6340832" y="1299995"/>
              <a:ext cx="4802113" cy="3785652"/>
            </a:xfrm>
            <a:prstGeom prst="rect">
              <a:avLst/>
            </a:prstGeom>
          </p:spPr>
          <p:txBody>
            <a:bodyPr wrap="square">
              <a:spAutoFit/>
            </a:bodyPr>
            <a:lstStyle/>
            <a:p>
              <a:pPr algn="just"/>
              <a:r>
                <a:rPr lang="tr-TR" sz="2000" dirty="0">
                  <a:solidFill>
                    <a:srgbClr val="C00000"/>
                  </a:solidFill>
                </a:rPr>
                <a:t>2022’ye Kadar İşletmelerin Büyümesini </a:t>
              </a:r>
              <a:r>
                <a:rPr lang="tr-TR" sz="2000" dirty="0" smtClean="0">
                  <a:solidFill>
                    <a:srgbClr val="C00000"/>
                  </a:solidFill>
                </a:rPr>
                <a:t>Olumsuz  Etkileyen </a:t>
              </a:r>
              <a:r>
                <a:rPr lang="tr-TR" sz="2000" dirty="0">
                  <a:solidFill>
                    <a:srgbClr val="C00000"/>
                  </a:solidFill>
                </a:rPr>
                <a:t>Eğilimler</a:t>
              </a:r>
            </a:p>
            <a:p>
              <a:pPr algn="just"/>
              <a:endParaRPr lang="tr-TR" sz="2000" dirty="0"/>
            </a:p>
            <a:p>
              <a:pPr marL="285750" indent="-285750" algn="just">
                <a:buFont typeface="Arial" panose="020B0604020202020204" pitchFamily="34" charset="0"/>
                <a:buChar char="•"/>
              </a:pPr>
              <a:r>
                <a:rPr lang="tr-TR" sz="2000" dirty="0"/>
                <a:t>Korumacılıkta artış</a:t>
              </a:r>
            </a:p>
            <a:p>
              <a:pPr marL="285750" indent="-285750" algn="just">
                <a:buFont typeface="Arial" panose="020B0604020202020204" pitchFamily="34" charset="0"/>
                <a:buChar char="•"/>
              </a:pPr>
              <a:r>
                <a:rPr lang="tr-TR" sz="2000" dirty="0"/>
                <a:t>Siber tehditlerde artış</a:t>
              </a:r>
            </a:p>
            <a:p>
              <a:pPr marL="285750" indent="-285750" algn="just">
                <a:buFont typeface="Arial" panose="020B0604020202020204" pitchFamily="34" charset="0"/>
                <a:buChar char="•"/>
              </a:pPr>
              <a:r>
                <a:rPr lang="tr-TR" sz="2000" dirty="0"/>
                <a:t>Hükümet politikalarında değişiklikler</a:t>
              </a:r>
            </a:p>
            <a:p>
              <a:pPr marL="285750" indent="-285750" algn="just">
                <a:buFont typeface="Arial" panose="020B0604020202020204" pitchFamily="34" charset="0"/>
                <a:buChar char="•"/>
              </a:pPr>
              <a:r>
                <a:rPr lang="tr-TR" sz="2000" dirty="0"/>
                <a:t>İklim değişikliklerinin etkileri</a:t>
              </a:r>
            </a:p>
            <a:p>
              <a:pPr marL="285750" indent="-285750" algn="just">
                <a:buFont typeface="Arial" panose="020B0604020202020204" pitchFamily="34" charset="0"/>
                <a:buChar char="•"/>
              </a:pPr>
              <a:r>
                <a:rPr lang="tr-TR" sz="2000" dirty="0"/>
                <a:t>Toplumların yaşlanması</a:t>
              </a:r>
            </a:p>
            <a:p>
              <a:pPr marL="285750" indent="-285750" algn="just">
                <a:buFont typeface="Arial" panose="020B0604020202020204" pitchFamily="34" charset="0"/>
                <a:buChar char="•"/>
              </a:pPr>
              <a:r>
                <a:rPr lang="tr-TR" sz="2000" dirty="0"/>
                <a:t>Yetenek </a:t>
              </a:r>
              <a:r>
                <a:rPr lang="tr-TR" sz="2000" dirty="0" smtClean="0"/>
                <a:t>göçü</a:t>
              </a:r>
              <a:endParaRPr lang="tr-TR" sz="2000" dirty="0"/>
            </a:p>
            <a:p>
              <a:pPr marL="285750" indent="-285750" algn="just">
                <a:buFont typeface="Arial" panose="020B0604020202020204" pitchFamily="34" charset="0"/>
                <a:buChar char="•"/>
              </a:pPr>
              <a:r>
                <a:rPr lang="tr-TR" sz="2000" dirty="0"/>
                <a:t>Ulusal ekonomik büyümedeki değişiklikler</a:t>
              </a:r>
            </a:p>
            <a:p>
              <a:pPr marL="285750" indent="-285750" algn="just">
                <a:buFont typeface="Arial" panose="020B0604020202020204" pitchFamily="34" charset="0"/>
                <a:buChar char="•"/>
              </a:pPr>
              <a:r>
                <a:rPr lang="tr-TR" sz="2000" dirty="0"/>
                <a:t>Yeni </a:t>
              </a:r>
              <a:r>
                <a:rPr lang="tr-TR" sz="2000" dirty="0" smtClean="0"/>
                <a:t>kuşaklar arasında </a:t>
              </a:r>
              <a:r>
                <a:rPr lang="tr-TR" sz="2000" dirty="0"/>
                <a:t>zihniyet değişimi</a:t>
              </a:r>
            </a:p>
            <a:p>
              <a:pPr marL="285750" indent="-285750" algn="just">
                <a:buFont typeface="Arial" panose="020B0604020202020204" pitchFamily="34" charset="0"/>
                <a:buChar char="•"/>
              </a:pPr>
              <a:r>
                <a:rPr lang="tr-TR" sz="2000" dirty="0"/>
                <a:t>Yapay zeka </a:t>
              </a:r>
              <a:r>
                <a:rPr lang="tr-TR" sz="2000" dirty="0" smtClean="0"/>
                <a:t>alanındaki gelişmeler</a:t>
              </a:r>
              <a:endParaRPr lang="tr-TR" sz="2000" dirty="0"/>
            </a:p>
          </p:txBody>
        </p:sp>
      </p:grpSp>
    </p:spTree>
    <p:extLst>
      <p:ext uri="{BB962C8B-B14F-4D97-AF65-F5344CB8AC3E}">
        <p14:creationId xmlns:p14="http://schemas.microsoft.com/office/powerpoint/2010/main" val="56143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00518" y="973007"/>
            <a:ext cx="9032789" cy="5447645"/>
          </a:xfrm>
          <a:prstGeom prst="rect">
            <a:avLst/>
          </a:prstGeom>
          <a:noFill/>
        </p:spPr>
        <p:txBody>
          <a:bodyPr wrap="square" rtlCol="0">
            <a:spAutoFit/>
          </a:bodyPr>
          <a:lstStyle/>
          <a:p>
            <a:pPr marL="285750" indent="-285750">
              <a:buFont typeface="Arial" panose="020B0604020202020204" pitchFamily="34" charset="0"/>
              <a:buChar char="•"/>
            </a:pPr>
            <a:r>
              <a:rPr lang="tr-TR" sz="2000" dirty="0" smtClean="0"/>
              <a:t>Muhasebe kavramlarından sapma,</a:t>
            </a:r>
          </a:p>
          <a:p>
            <a:pPr marL="285750" indent="-285750">
              <a:buFont typeface="Arial" panose="020B0604020202020204" pitchFamily="34" charset="0"/>
              <a:buChar char="•"/>
            </a:pPr>
            <a:r>
              <a:rPr lang="tr-TR" sz="2000" dirty="0" smtClean="0"/>
              <a:t>Kaynak yaratamama,</a:t>
            </a:r>
          </a:p>
          <a:p>
            <a:pPr marL="285750" indent="-285750">
              <a:buFont typeface="Arial" panose="020B0604020202020204" pitchFamily="34" charset="0"/>
              <a:buChar char="•"/>
            </a:pPr>
            <a:r>
              <a:rPr lang="tr-TR" sz="2000" dirty="0" smtClean="0"/>
              <a:t>Piyasaların karmaşıklaşmasının yarattığı güçlükler,</a:t>
            </a:r>
          </a:p>
          <a:p>
            <a:pPr marL="285750" indent="-285750">
              <a:buFont typeface="Arial" panose="020B0604020202020204" pitchFamily="34" charset="0"/>
              <a:buChar char="•"/>
            </a:pPr>
            <a:r>
              <a:rPr lang="tr-TR" sz="2000" dirty="0" smtClean="0"/>
              <a:t>Yatırım sorunları, </a:t>
            </a:r>
          </a:p>
          <a:p>
            <a:pPr marL="285750" indent="-285750">
              <a:buFont typeface="Arial" panose="020B0604020202020204" pitchFamily="34" charset="0"/>
              <a:buChar char="•"/>
            </a:pPr>
            <a:r>
              <a:rPr lang="tr-TR" sz="2000" dirty="0" smtClean="0"/>
              <a:t>Dış etkilere karşı güçsüzlük,</a:t>
            </a:r>
          </a:p>
          <a:p>
            <a:pPr marL="285750" indent="-285750">
              <a:buFont typeface="Arial" panose="020B0604020202020204" pitchFamily="34" charset="0"/>
              <a:buChar char="•"/>
            </a:pPr>
            <a:r>
              <a:rPr lang="tr-TR" sz="2000" dirty="0" smtClean="0"/>
              <a:t>Rekabet gücünün zayıflaması,</a:t>
            </a:r>
          </a:p>
          <a:p>
            <a:pPr marL="285750" indent="-285750">
              <a:buFont typeface="Arial" panose="020B0604020202020204" pitchFamily="34" charset="0"/>
              <a:buChar char="•"/>
            </a:pPr>
            <a:r>
              <a:rPr lang="tr-TR" sz="2000" dirty="0" smtClean="0"/>
              <a:t>Pazar sorunları,</a:t>
            </a:r>
          </a:p>
          <a:p>
            <a:pPr marL="285750" indent="-285750">
              <a:buFont typeface="Arial" panose="020B0604020202020204" pitchFamily="34" charset="0"/>
              <a:buChar char="•"/>
            </a:pPr>
            <a:r>
              <a:rPr lang="tr-TR" sz="2000" dirty="0" smtClean="0"/>
              <a:t>Finansal sorunlar,</a:t>
            </a:r>
          </a:p>
          <a:p>
            <a:pPr marL="285750" indent="-285750">
              <a:buFont typeface="Arial" panose="020B0604020202020204" pitchFamily="34" charset="0"/>
              <a:buChar char="•"/>
            </a:pPr>
            <a:r>
              <a:rPr lang="tr-TR" sz="2000" dirty="0" smtClean="0"/>
              <a:t>Nitelikli İşgücü sorunları,</a:t>
            </a:r>
          </a:p>
          <a:p>
            <a:pPr marL="285750" indent="-285750">
              <a:buFont typeface="Arial" panose="020B0604020202020204" pitchFamily="34" charset="0"/>
              <a:buChar char="•"/>
            </a:pPr>
            <a:r>
              <a:rPr lang="tr-TR" sz="2000" dirty="0" smtClean="0"/>
              <a:t>Entelektüel sermaye sorunları,</a:t>
            </a:r>
          </a:p>
          <a:p>
            <a:pPr marL="285750" indent="-285750">
              <a:buFont typeface="Arial" panose="020B0604020202020204" pitchFamily="34" charset="0"/>
              <a:buChar char="•"/>
            </a:pPr>
            <a:r>
              <a:rPr lang="tr-TR" sz="2000" dirty="0" smtClean="0"/>
              <a:t>Belirsizlik ortamı,</a:t>
            </a:r>
          </a:p>
          <a:p>
            <a:pPr marL="285750" indent="-285750">
              <a:buFont typeface="Arial" panose="020B0604020202020204" pitchFamily="34" charset="0"/>
              <a:buChar char="•"/>
            </a:pPr>
            <a:r>
              <a:rPr lang="tr-TR" sz="2000" dirty="0" smtClean="0"/>
              <a:t>İşletmede motivasyon düşüklüğü</a:t>
            </a:r>
          </a:p>
          <a:p>
            <a:pPr marL="285750" indent="-285750">
              <a:buFont typeface="Arial" panose="020B0604020202020204" pitchFamily="34" charset="0"/>
              <a:buChar char="•"/>
            </a:pPr>
            <a:r>
              <a:rPr lang="tr-TR" sz="2000" dirty="0" smtClean="0"/>
              <a:t>İşletme ilişkileri.</a:t>
            </a:r>
          </a:p>
          <a:p>
            <a:endParaRPr lang="tr-TR" sz="2000" dirty="0"/>
          </a:p>
          <a:p>
            <a:r>
              <a:rPr lang="tr-TR" sz="2000" dirty="0" smtClean="0"/>
              <a:t>İşletme ve işletme ortamının bozulması, işletmenin sürdürülebilirliğini </a:t>
            </a:r>
            <a:r>
              <a:rPr lang="tr-TR" sz="2000" dirty="0" smtClean="0">
                <a:solidFill>
                  <a:srgbClr val="FF0000"/>
                </a:solidFill>
              </a:rPr>
              <a:t>TEHDİT</a:t>
            </a:r>
            <a:r>
              <a:rPr lang="tr-TR" sz="2000" dirty="0" smtClean="0"/>
              <a:t> eder.</a:t>
            </a:r>
          </a:p>
          <a:p>
            <a:endParaRPr lang="tr-TR" sz="2400" dirty="0" smtClean="0"/>
          </a:p>
          <a:p>
            <a:endParaRPr lang="tr-TR" sz="2400" dirty="0"/>
          </a:p>
        </p:txBody>
      </p:sp>
      <p:sp>
        <p:nvSpPr>
          <p:cNvPr id="3" name="Metin kutusu 2"/>
          <p:cNvSpPr txBox="1"/>
          <p:nvPr/>
        </p:nvSpPr>
        <p:spPr>
          <a:xfrm>
            <a:off x="1700518" y="451184"/>
            <a:ext cx="5319907" cy="400110"/>
          </a:xfrm>
          <a:prstGeom prst="rect">
            <a:avLst/>
          </a:prstGeom>
          <a:noFill/>
        </p:spPr>
        <p:txBody>
          <a:bodyPr wrap="square" rtlCol="0">
            <a:spAutoFit/>
          </a:bodyPr>
          <a:lstStyle/>
          <a:p>
            <a:r>
              <a:rPr lang="tr-TR" sz="2000" dirty="0" smtClean="0">
                <a:solidFill>
                  <a:srgbClr val="C00000"/>
                </a:solidFill>
              </a:rPr>
              <a:t>1. TEHDİT ALANI (İşletme ve Ortamı) SONUÇLARI:</a:t>
            </a:r>
            <a:endParaRPr lang="tr-TR" sz="2000" dirty="0">
              <a:solidFill>
                <a:srgbClr val="C00000"/>
              </a:solidFill>
            </a:endParaRPr>
          </a:p>
        </p:txBody>
      </p:sp>
    </p:spTree>
    <p:extLst>
      <p:ext uri="{BB962C8B-B14F-4D97-AF65-F5344CB8AC3E}">
        <p14:creationId xmlns:p14="http://schemas.microsoft.com/office/powerpoint/2010/main" val="65646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688798" y="3249404"/>
            <a:ext cx="8118389" cy="1062681"/>
            <a:chOff x="2101442" y="2834503"/>
            <a:chExt cx="8118389" cy="1062681"/>
          </a:xfrm>
        </p:grpSpPr>
        <p:sp>
          <p:nvSpPr>
            <p:cNvPr id="3" name="Dikdörtgen 2"/>
            <p:cNvSpPr/>
            <p:nvPr/>
          </p:nvSpPr>
          <p:spPr>
            <a:xfrm>
              <a:off x="2101442" y="2834503"/>
              <a:ext cx="8118389" cy="10626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p:cNvSpPr txBox="1"/>
            <p:nvPr/>
          </p:nvSpPr>
          <p:spPr>
            <a:xfrm>
              <a:off x="3529195" y="2878507"/>
              <a:ext cx="1588384" cy="307777"/>
            </a:xfrm>
            <a:prstGeom prst="rect">
              <a:avLst/>
            </a:prstGeom>
            <a:noFill/>
          </p:spPr>
          <p:txBody>
            <a:bodyPr wrap="none" rtlCol="0">
              <a:spAutoFit/>
            </a:bodyPr>
            <a:lstStyle/>
            <a:p>
              <a:r>
                <a:rPr lang="tr-TR" sz="1400" dirty="0" smtClean="0">
                  <a:solidFill>
                    <a:schemeClr val="bg1"/>
                  </a:solidFill>
                </a:rPr>
                <a:t>MUHASEBE SÜRECİ</a:t>
              </a:r>
              <a:endParaRPr lang="tr-TR" sz="1400" dirty="0">
                <a:solidFill>
                  <a:schemeClr val="bg1"/>
                </a:solidFill>
              </a:endParaRPr>
            </a:p>
          </p:txBody>
        </p:sp>
      </p:grpSp>
      <p:sp>
        <p:nvSpPr>
          <p:cNvPr id="42" name="Dikdörtgen 41"/>
          <p:cNvSpPr/>
          <p:nvPr/>
        </p:nvSpPr>
        <p:spPr>
          <a:xfrm>
            <a:off x="1529767" y="2910422"/>
            <a:ext cx="8436450" cy="1779373"/>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tr-TR" sz="1400" dirty="0" smtClean="0">
                <a:solidFill>
                  <a:schemeClr val="bg1"/>
                </a:solidFill>
              </a:rPr>
              <a:t>İŞLETME VE ORTAMI                                                       </a:t>
            </a:r>
            <a:r>
              <a:rPr lang="tr-TR" sz="1400" dirty="0" smtClean="0">
                <a:solidFill>
                  <a:srgbClr val="C00000"/>
                </a:solidFill>
              </a:rPr>
              <a:t>1. TEHDİT ALANI</a:t>
            </a:r>
            <a:endParaRPr lang="tr-TR" sz="1400" dirty="0">
              <a:solidFill>
                <a:srgbClr val="C00000"/>
              </a:solidFill>
            </a:endParaRPr>
          </a:p>
        </p:txBody>
      </p:sp>
      <p:sp>
        <p:nvSpPr>
          <p:cNvPr id="16" name="Sağ Ok 15"/>
          <p:cNvSpPr/>
          <p:nvPr/>
        </p:nvSpPr>
        <p:spPr>
          <a:xfrm rot="3235080">
            <a:off x="681750" y="1881017"/>
            <a:ext cx="1831485" cy="6459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ENDÜSTRİYEL -TİCARİ KARAKTERİSTİKLER</a:t>
            </a:r>
            <a:endParaRPr lang="tr-TR" sz="1200" dirty="0"/>
          </a:p>
        </p:txBody>
      </p:sp>
      <p:sp>
        <p:nvSpPr>
          <p:cNvPr id="22" name="Sağ Ok 21"/>
          <p:cNvSpPr/>
          <p:nvPr/>
        </p:nvSpPr>
        <p:spPr>
          <a:xfrm rot="6840633" flipV="1">
            <a:off x="2590777" y="1873466"/>
            <a:ext cx="1628665" cy="58819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ÜLKE KOŞULLARI</a:t>
            </a:r>
            <a:endParaRPr lang="tr-TR" sz="1200" dirty="0"/>
          </a:p>
        </p:txBody>
      </p:sp>
      <p:sp>
        <p:nvSpPr>
          <p:cNvPr id="23" name="Sağ Ok 22"/>
          <p:cNvSpPr/>
          <p:nvPr/>
        </p:nvSpPr>
        <p:spPr>
          <a:xfrm rot="17610842">
            <a:off x="2349116" y="5258386"/>
            <a:ext cx="1776574" cy="527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KÜRESEL KOŞULLAR</a:t>
            </a:r>
            <a:endParaRPr lang="tr-TR" sz="1200" dirty="0"/>
          </a:p>
        </p:txBody>
      </p:sp>
      <p:sp>
        <p:nvSpPr>
          <p:cNvPr id="54" name="Sağ Ok 53"/>
          <p:cNvSpPr/>
          <p:nvPr/>
        </p:nvSpPr>
        <p:spPr>
          <a:xfrm rot="4025095">
            <a:off x="5645156" y="2309192"/>
            <a:ext cx="1776574" cy="527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TEKNOLOJİ</a:t>
            </a:r>
            <a:endParaRPr lang="tr-TR" sz="1200" dirty="0"/>
          </a:p>
        </p:txBody>
      </p:sp>
      <p:sp>
        <p:nvSpPr>
          <p:cNvPr id="55" name="Sağ Ok 54"/>
          <p:cNvSpPr/>
          <p:nvPr/>
        </p:nvSpPr>
        <p:spPr>
          <a:xfrm rot="14672991">
            <a:off x="5816563" y="4801893"/>
            <a:ext cx="1776574" cy="527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YAPILANDIRMA</a:t>
            </a:r>
            <a:endParaRPr lang="tr-TR" sz="1200" dirty="0"/>
          </a:p>
        </p:txBody>
      </p:sp>
      <p:grpSp>
        <p:nvGrpSpPr>
          <p:cNvPr id="13" name="Grup 12"/>
          <p:cNvGrpSpPr/>
          <p:nvPr/>
        </p:nvGrpSpPr>
        <p:grpSpPr>
          <a:xfrm>
            <a:off x="1875918" y="3662462"/>
            <a:ext cx="7744148" cy="624335"/>
            <a:chOff x="2670915" y="3100857"/>
            <a:chExt cx="7744148" cy="624335"/>
          </a:xfrm>
        </p:grpSpPr>
        <p:grpSp>
          <p:nvGrpSpPr>
            <p:cNvPr id="14" name="Grup 13"/>
            <p:cNvGrpSpPr/>
            <p:nvPr/>
          </p:nvGrpSpPr>
          <p:grpSpPr>
            <a:xfrm>
              <a:off x="2670915" y="3100857"/>
              <a:ext cx="7744148" cy="301204"/>
              <a:chOff x="2238051" y="2530227"/>
              <a:chExt cx="7744148" cy="324184"/>
            </a:xfrm>
          </p:grpSpPr>
          <p:sp>
            <p:nvSpPr>
              <p:cNvPr id="17" name="Akış Çizelgesi: Bağlayıcı 16"/>
              <p:cNvSpPr/>
              <p:nvPr/>
            </p:nvSpPr>
            <p:spPr>
              <a:xfrm>
                <a:off x="2238051"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Akış Çizelgesi: Bağlayıcı 17"/>
              <p:cNvSpPr/>
              <p:nvPr/>
            </p:nvSpPr>
            <p:spPr>
              <a:xfrm>
                <a:off x="2614154" y="261171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Akış Çizelgesi: Bağlayıcı 18"/>
              <p:cNvSpPr/>
              <p:nvPr/>
            </p:nvSpPr>
            <p:spPr>
              <a:xfrm>
                <a:off x="2854466" y="2574839"/>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kış Çizelgesi: Bağlayıcı 19"/>
              <p:cNvSpPr/>
              <p:nvPr/>
            </p:nvSpPr>
            <p:spPr>
              <a:xfrm>
                <a:off x="3075731" y="2664074"/>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Akış Çizelgesi: Bağlayıcı 20"/>
              <p:cNvSpPr/>
              <p:nvPr/>
            </p:nvSpPr>
            <p:spPr>
              <a:xfrm>
                <a:off x="3314178" y="2627016"/>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Akış Çizelgesi: Bağlayıcı 23"/>
              <p:cNvSpPr/>
              <p:nvPr/>
            </p:nvSpPr>
            <p:spPr>
              <a:xfrm>
                <a:off x="3599536" y="256402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Akış Çizelgesi: Bağlayıcı 24"/>
              <p:cNvSpPr/>
              <p:nvPr/>
            </p:nvSpPr>
            <p:spPr>
              <a:xfrm>
                <a:off x="3825372" y="260087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Akış Çizelgesi: Bağlayıcı 25"/>
              <p:cNvSpPr/>
              <p:nvPr/>
            </p:nvSpPr>
            <p:spPr>
              <a:xfrm>
                <a:off x="4038383" y="2627016"/>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Akış Çizelgesi: Bağlayıcı 26"/>
              <p:cNvSpPr/>
              <p:nvPr/>
            </p:nvSpPr>
            <p:spPr>
              <a:xfrm>
                <a:off x="4254383" y="260118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Akış Çizelgesi: Bağlayıcı 27"/>
              <p:cNvSpPr/>
              <p:nvPr/>
            </p:nvSpPr>
            <p:spPr>
              <a:xfrm>
                <a:off x="4513525" y="2622803"/>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Akış Çizelgesi: Bağlayıcı 28"/>
              <p:cNvSpPr/>
              <p:nvPr/>
            </p:nvSpPr>
            <p:spPr>
              <a:xfrm>
                <a:off x="4737486" y="257484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kış Çizelgesi: Bağlayıcı 29"/>
              <p:cNvSpPr/>
              <p:nvPr/>
            </p:nvSpPr>
            <p:spPr>
              <a:xfrm>
                <a:off x="4968651" y="261505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Akış Çizelgesi: Bağlayıcı 30"/>
              <p:cNvSpPr/>
              <p:nvPr/>
            </p:nvSpPr>
            <p:spPr>
              <a:xfrm>
                <a:off x="5212049" y="267594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Akış Çizelgesi: Bağlayıcı 31"/>
              <p:cNvSpPr/>
              <p:nvPr/>
            </p:nvSpPr>
            <p:spPr>
              <a:xfrm>
                <a:off x="5466568" y="260087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Akış Çizelgesi: Bağlayıcı 32"/>
              <p:cNvSpPr/>
              <p:nvPr/>
            </p:nvSpPr>
            <p:spPr>
              <a:xfrm>
                <a:off x="6783409" y="256994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Akış Çizelgesi: Bağlayıcı 33"/>
              <p:cNvSpPr/>
              <p:nvPr/>
            </p:nvSpPr>
            <p:spPr>
              <a:xfrm>
                <a:off x="5692404"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Akış Çizelgesi: Bağlayıcı 34"/>
              <p:cNvSpPr/>
              <p:nvPr/>
            </p:nvSpPr>
            <p:spPr>
              <a:xfrm>
                <a:off x="6111472" y="261946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Akış Çizelgesi: Bağlayıcı 35"/>
              <p:cNvSpPr/>
              <p:nvPr/>
            </p:nvSpPr>
            <p:spPr>
              <a:xfrm>
                <a:off x="6331918" y="2564020"/>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Akış Çizelgesi: Bağlayıcı 36"/>
              <p:cNvSpPr/>
              <p:nvPr/>
            </p:nvSpPr>
            <p:spPr>
              <a:xfrm>
                <a:off x="7119062" y="2567101"/>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Akış Çizelgesi: Bağlayıcı 37"/>
              <p:cNvSpPr/>
              <p:nvPr/>
            </p:nvSpPr>
            <p:spPr>
              <a:xfrm>
                <a:off x="6573444" y="2654623"/>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Akış Çizelgesi: Bağlayıcı 38"/>
              <p:cNvSpPr/>
              <p:nvPr/>
            </p:nvSpPr>
            <p:spPr>
              <a:xfrm>
                <a:off x="7378761"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Akış Çizelgesi: Bağlayıcı 39"/>
              <p:cNvSpPr/>
              <p:nvPr/>
            </p:nvSpPr>
            <p:spPr>
              <a:xfrm>
                <a:off x="7607264" y="261946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Akış Çizelgesi: Bağlayıcı 44"/>
              <p:cNvSpPr/>
              <p:nvPr/>
            </p:nvSpPr>
            <p:spPr>
              <a:xfrm>
                <a:off x="7773404" y="2564022"/>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Akış Çizelgesi: Bağlayıcı 45"/>
              <p:cNvSpPr/>
              <p:nvPr/>
            </p:nvSpPr>
            <p:spPr>
              <a:xfrm>
                <a:off x="8347803"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Akış Çizelgesi: Bağlayıcı 47"/>
              <p:cNvSpPr/>
              <p:nvPr/>
            </p:nvSpPr>
            <p:spPr>
              <a:xfrm>
                <a:off x="9858632" y="261171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Akış Çizelgesi: Bağlayıcı 48"/>
              <p:cNvSpPr/>
              <p:nvPr/>
            </p:nvSpPr>
            <p:spPr>
              <a:xfrm>
                <a:off x="9556839" y="2586709"/>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Akış Çizelgesi: Bağlayıcı 49"/>
              <p:cNvSpPr/>
              <p:nvPr/>
            </p:nvSpPr>
            <p:spPr>
              <a:xfrm>
                <a:off x="9252662"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Akış Çizelgesi: Bağlayıcı 50"/>
              <p:cNvSpPr/>
              <p:nvPr/>
            </p:nvSpPr>
            <p:spPr>
              <a:xfrm>
                <a:off x="8112910" y="2590335"/>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Akış Çizelgesi: Bağlayıcı 51"/>
              <p:cNvSpPr/>
              <p:nvPr/>
            </p:nvSpPr>
            <p:spPr>
              <a:xfrm>
                <a:off x="8578810" y="2601488"/>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Akış Çizelgesi: Bağlayıcı 52"/>
              <p:cNvSpPr/>
              <p:nvPr/>
            </p:nvSpPr>
            <p:spPr>
              <a:xfrm>
                <a:off x="8964281" y="2530227"/>
                <a:ext cx="123567" cy="1784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5" name="Metin kutusu 14"/>
            <p:cNvSpPr txBox="1"/>
            <p:nvPr/>
          </p:nvSpPr>
          <p:spPr>
            <a:xfrm>
              <a:off x="5463298" y="3417415"/>
              <a:ext cx="2551661" cy="307777"/>
            </a:xfrm>
            <a:prstGeom prst="rect">
              <a:avLst/>
            </a:prstGeom>
            <a:noFill/>
            <a:ln>
              <a:noFill/>
            </a:ln>
          </p:spPr>
          <p:txBody>
            <a:bodyPr wrap="none" rtlCol="0">
              <a:spAutoFit/>
            </a:bodyPr>
            <a:lstStyle/>
            <a:p>
              <a:r>
                <a:rPr lang="tr-TR" sz="1400" dirty="0" smtClean="0">
                  <a:solidFill>
                    <a:schemeClr val="bg1"/>
                  </a:solidFill>
                </a:rPr>
                <a:t>KONTROLLAR     </a:t>
              </a:r>
              <a:r>
                <a:rPr lang="tr-TR" sz="1400" dirty="0" smtClean="0">
                  <a:solidFill>
                    <a:srgbClr val="C00000"/>
                  </a:solidFill>
                </a:rPr>
                <a:t>2. TEHDİT ALANI</a:t>
              </a:r>
              <a:endParaRPr lang="tr-TR" sz="1400" dirty="0">
                <a:solidFill>
                  <a:srgbClr val="C00000"/>
                </a:solidFill>
              </a:endParaRPr>
            </a:p>
          </p:txBody>
        </p:sp>
      </p:grpSp>
    </p:spTree>
    <p:extLst>
      <p:ext uri="{BB962C8B-B14F-4D97-AF65-F5344CB8AC3E}">
        <p14:creationId xmlns:p14="http://schemas.microsoft.com/office/powerpoint/2010/main" val="37062859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610853" y="1967163"/>
            <a:ext cx="6502614" cy="3139321"/>
          </a:xfrm>
          <a:prstGeom prst="rect">
            <a:avLst/>
          </a:prstGeom>
          <a:noFill/>
        </p:spPr>
        <p:txBody>
          <a:bodyPr wrap="none" rtlCol="0">
            <a:spAutoFit/>
          </a:bodyPr>
          <a:lstStyle/>
          <a:p>
            <a:pPr marL="285750" indent="-285750">
              <a:buFont typeface="Arial" panose="020B0604020202020204" pitchFamily="34" charset="0"/>
              <a:buChar char="•"/>
            </a:pPr>
            <a:r>
              <a:rPr lang="tr-TR" sz="2000" dirty="0"/>
              <a:t>Manipülasyona açık bir </a:t>
            </a:r>
            <a:r>
              <a:rPr lang="tr-TR" sz="2000" dirty="0" smtClean="0"/>
              <a:t>işletme yapısının oluşması,</a:t>
            </a:r>
            <a:endParaRPr lang="tr-TR" sz="2000" dirty="0"/>
          </a:p>
          <a:p>
            <a:pPr marL="285750" indent="-285750">
              <a:buFont typeface="Arial" panose="020B0604020202020204" pitchFamily="34" charset="0"/>
              <a:buChar char="•"/>
            </a:pPr>
            <a:r>
              <a:rPr lang="tr-TR" sz="2000" dirty="0"/>
              <a:t>Hata ve hileye açık bir yapının </a:t>
            </a:r>
            <a:r>
              <a:rPr lang="tr-TR" sz="2000" dirty="0" smtClean="0"/>
              <a:t>oluşması,</a:t>
            </a:r>
            <a:endParaRPr lang="tr-TR" sz="2000" dirty="0"/>
          </a:p>
          <a:p>
            <a:pPr marL="285750" indent="-285750">
              <a:buFont typeface="Arial" panose="020B0604020202020204" pitchFamily="34" charset="0"/>
              <a:buChar char="•"/>
            </a:pPr>
            <a:r>
              <a:rPr lang="tr-TR" sz="2000" dirty="0" smtClean="0"/>
              <a:t>Doğru, güvenilir </a:t>
            </a:r>
            <a:r>
              <a:rPr lang="tr-TR" sz="2000" dirty="0"/>
              <a:t>ve tutarlı bilgiye </a:t>
            </a:r>
            <a:r>
              <a:rPr lang="tr-TR" sz="2000" dirty="0" smtClean="0"/>
              <a:t>ulaşamama,</a:t>
            </a:r>
          </a:p>
          <a:p>
            <a:pPr marL="285750" indent="-285750">
              <a:buFont typeface="Arial" panose="020B0604020202020204" pitchFamily="34" charset="0"/>
              <a:buChar char="•"/>
            </a:pPr>
            <a:r>
              <a:rPr lang="tr-TR" sz="2000" dirty="0" smtClean="0"/>
              <a:t>Doğru, güvenilir </a:t>
            </a:r>
            <a:r>
              <a:rPr lang="tr-TR" sz="2000" dirty="0"/>
              <a:t>ve tutarlı bilgiye </a:t>
            </a:r>
            <a:r>
              <a:rPr lang="tr-TR" sz="2000" dirty="0" smtClean="0"/>
              <a:t>zamanında</a:t>
            </a:r>
            <a:r>
              <a:rPr lang="tr-TR" sz="2000" dirty="0"/>
              <a:t> </a:t>
            </a:r>
            <a:r>
              <a:rPr lang="tr-TR" sz="2000" dirty="0" smtClean="0"/>
              <a:t>ulaşamama,</a:t>
            </a:r>
          </a:p>
          <a:p>
            <a:pPr marL="285750" indent="-285750">
              <a:buFont typeface="Arial" panose="020B0604020202020204" pitchFamily="34" charset="0"/>
              <a:buChar char="•"/>
            </a:pPr>
            <a:r>
              <a:rPr lang="tr-TR" sz="2000" dirty="0" smtClean="0"/>
              <a:t>Finansal Raporlamanın güvenilirliğini yitirme,</a:t>
            </a:r>
          </a:p>
          <a:p>
            <a:pPr marL="285750" indent="-285750">
              <a:buFont typeface="Arial" panose="020B0604020202020204" pitchFamily="34" charset="0"/>
              <a:buChar char="•"/>
            </a:pPr>
            <a:r>
              <a:rPr lang="tr-TR" sz="2000" dirty="0" smtClean="0"/>
              <a:t>Finansal olmayan raporların güvenilirliğini yitirme,</a:t>
            </a:r>
          </a:p>
          <a:p>
            <a:pPr marL="285750" indent="-285750">
              <a:buFont typeface="Arial" panose="020B0604020202020204" pitchFamily="34" charset="0"/>
              <a:buChar char="•"/>
            </a:pPr>
            <a:r>
              <a:rPr lang="tr-TR" sz="2000" dirty="0" smtClean="0"/>
              <a:t>Etkinliğin zayıflaması ve verimliliğin düşmesi,</a:t>
            </a:r>
          </a:p>
          <a:p>
            <a:pPr marL="285750" indent="-285750">
              <a:buFont typeface="Arial" panose="020B0604020202020204" pitchFamily="34" charset="0"/>
              <a:buChar char="•"/>
            </a:pPr>
            <a:r>
              <a:rPr lang="tr-TR" sz="2000" dirty="0" smtClean="0"/>
              <a:t>Uygunluğun yitirilmesi,</a:t>
            </a:r>
          </a:p>
          <a:p>
            <a:pPr marL="285750" indent="-285750">
              <a:buFont typeface="Arial" panose="020B0604020202020204" pitchFamily="34" charset="0"/>
              <a:buChar char="•"/>
            </a:pPr>
            <a:r>
              <a:rPr lang="tr-TR" sz="2000" dirty="0" smtClean="0"/>
              <a:t>Karar alma gücünün zayıflaması. </a:t>
            </a:r>
          </a:p>
          <a:p>
            <a:endParaRPr lang="tr-TR" dirty="0" smtClean="0"/>
          </a:p>
        </p:txBody>
      </p:sp>
      <p:sp>
        <p:nvSpPr>
          <p:cNvPr id="3" name="Metin kutusu 2"/>
          <p:cNvSpPr txBox="1"/>
          <p:nvPr/>
        </p:nvSpPr>
        <p:spPr>
          <a:xfrm>
            <a:off x="2610853" y="1136166"/>
            <a:ext cx="6996363" cy="461665"/>
          </a:xfrm>
          <a:prstGeom prst="rect">
            <a:avLst/>
          </a:prstGeom>
          <a:noFill/>
        </p:spPr>
        <p:txBody>
          <a:bodyPr wrap="square" rtlCol="0">
            <a:spAutoFit/>
          </a:bodyPr>
          <a:lstStyle/>
          <a:p>
            <a:r>
              <a:rPr lang="tr-TR" sz="2400" dirty="0" smtClean="0">
                <a:solidFill>
                  <a:srgbClr val="C00000"/>
                </a:solidFill>
              </a:rPr>
              <a:t>2. </a:t>
            </a:r>
            <a:r>
              <a:rPr lang="tr-TR" sz="2400" dirty="0">
                <a:solidFill>
                  <a:srgbClr val="C00000"/>
                </a:solidFill>
              </a:rPr>
              <a:t>TEHDİT </a:t>
            </a:r>
            <a:r>
              <a:rPr lang="tr-TR" sz="2400" dirty="0" smtClean="0">
                <a:solidFill>
                  <a:srgbClr val="C00000"/>
                </a:solidFill>
              </a:rPr>
              <a:t>ALANI (Yapılandırma) SONUÇLARI:</a:t>
            </a:r>
            <a:endParaRPr lang="tr-TR" sz="2400" dirty="0">
              <a:solidFill>
                <a:srgbClr val="C00000"/>
              </a:solidFill>
            </a:endParaRPr>
          </a:p>
        </p:txBody>
      </p:sp>
    </p:spTree>
    <p:extLst>
      <p:ext uri="{BB962C8B-B14F-4D97-AF65-F5344CB8AC3E}">
        <p14:creationId xmlns:p14="http://schemas.microsoft.com/office/powerpoint/2010/main" val="251599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0"/>
                                        <p:tgtEl>
                                          <p:spTgt spid="2">
                                            <p:txEl>
                                              <p:pRg st="2" end="2"/>
                                            </p:txEl>
                                          </p:spTgt>
                                        </p:tgtEl>
                                      </p:cBhvr>
                                    </p:animEffect>
                                    <p:anim calcmode="lin" valueType="num">
                                      <p:cBhvr>
                                        <p:cTn id="2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1000"/>
                                        <p:tgtEl>
                                          <p:spTgt spid="2">
                                            <p:txEl>
                                              <p:pRg st="5" end="5"/>
                                            </p:txEl>
                                          </p:spTgt>
                                        </p:tgtEl>
                                      </p:cBhvr>
                                    </p:animEffect>
                                    <p:anim calcmode="lin" valueType="num">
                                      <p:cBhvr>
                                        <p:cTn id="3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1000"/>
                                        <p:tgtEl>
                                          <p:spTgt spid="2">
                                            <p:txEl>
                                              <p:pRg st="7" end="7"/>
                                            </p:txEl>
                                          </p:spTgt>
                                        </p:tgtEl>
                                      </p:cBhvr>
                                    </p:animEffect>
                                    <p:anim calcmode="lin" valueType="num">
                                      <p:cBhvr>
                                        <p:cTn id="4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1000"/>
                                        <p:tgtEl>
                                          <p:spTgt spid="2">
                                            <p:txEl>
                                              <p:pRg st="8" end="8"/>
                                            </p:txEl>
                                          </p:spTgt>
                                        </p:tgtEl>
                                      </p:cBhvr>
                                    </p:animEffect>
                                    <p:anim calcmode="lin" valueType="num">
                                      <p:cBhvr>
                                        <p:cTn id="5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394284" y="475247"/>
            <a:ext cx="5847349" cy="461665"/>
          </a:xfrm>
          <a:prstGeom prst="rect">
            <a:avLst/>
          </a:prstGeom>
          <a:noFill/>
        </p:spPr>
        <p:txBody>
          <a:bodyPr wrap="square" rtlCol="0">
            <a:spAutoFit/>
          </a:bodyPr>
          <a:lstStyle/>
          <a:p>
            <a:r>
              <a:rPr lang="tr-TR" sz="2400" dirty="0">
                <a:solidFill>
                  <a:srgbClr val="C00000"/>
                </a:solidFill>
              </a:rPr>
              <a:t>2. TEHDİT ALANI </a:t>
            </a:r>
            <a:r>
              <a:rPr lang="tr-TR" sz="2400" dirty="0" smtClean="0">
                <a:solidFill>
                  <a:srgbClr val="C00000"/>
                </a:solidFill>
              </a:rPr>
              <a:t>(Teknolojik) SONUÇLARI:</a:t>
            </a:r>
            <a:endParaRPr lang="tr-TR" sz="2400" dirty="0">
              <a:solidFill>
                <a:srgbClr val="C00000"/>
              </a:solidFill>
            </a:endParaRPr>
          </a:p>
        </p:txBody>
      </p:sp>
      <p:sp>
        <p:nvSpPr>
          <p:cNvPr id="3" name="Metin kutusu 2"/>
          <p:cNvSpPr txBox="1"/>
          <p:nvPr/>
        </p:nvSpPr>
        <p:spPr>
          <a:xfrm>
            <a:off x="2394284" y="1022684"/>
            <a:ext cx="7062537" cy="4985980"/>
          </a:xfrm>
          <a:prstGeom prst="rect">
            <a:avLst/>
          </a:prstGeom>
          <a:noFill/>
        </p:spPr>
        <p:txBody>
          <a:bodyPr wrap="square" rtlCol="0">
            <a:spAutoFit/>
          </a:bodyPr>
          <a:lstStyle/>
          <a:p>
            <a:r>
              <a:rPr lang="tr-TR" sz="2000" dirty="0" smtClean="0">
                <a:solidFill>
                  <a:srgbClr val="C00000"/>
                </a:solidFill>
              </a:rPr>
              <a:t>Teknolojik yapının işletmede gerektiği gibi oluşturulamaması:</a:t>
            </a:r>
          </a:p>
          <a:p>
            <a:pPr marL="285750" indent="-285750">
              <a:buFont typeface="Arial" panose="020B0604020202020204" pitchFamily="34" charset="0"/>
              <a:buChar char="•"/>
            </a:pPr>
            <a:r>
              <a:rPr lang="tr-TR" sz="2000" dirty="0" smtClean="0"/>
              <a:t>İletişim sorunları,</a:t>
            </a:r>
          </a:p>
          <a:p>
            <a:pPr marL="285750" indent="-285750">
              <a:buFont typeface="Arial" panose="020B0604020202020204" pitchFamily="34" charset="0"/>
              <a:buChar char="•"/>
            </a:pPr>
            <a:r>
              <a:rPr lang="tr-TR" sz="2000" dirty="0" smtClean="0"/>
              <a:t>Bilgi sisteminde gedikler oluşması,</a:t>
            </a:r>
          </a:p>
          <a:p>
            <a:pPr marL="285750" indent="-285750">
              <a:buFont typeface="Arial" panose="020B0604020202020204" pitchFamily="34" charset="0"/>
              <a:buChar char="•"/>
            </a:pPr>
            <a:r>
              <a:rPr lang="tr-TR" sz="2000" dirty="0" smtClean="0"/>
              <a:t>Kontrol programlarının hataları ve hileleri önleyememesi,</a:t>
            </a:r>
          </a:p>
          <a:p>
            <a:pPr marL="285750" indent="-285750">
              <a:buFont typeface="Arial" panose="020B0604020202020204" pitchFamily="34" charset="0"/>
              <a:buChar char="•"/>
            </a:pPr>
            <a:r>
              <a:rPr lang="tr-TR" sz="2000" dirty="0" smtClean="0"/>
              <a:t>Maliyet sorunları.</a:t>
            </a:r>
          </a:p>
          <a:p>
            <a:pPr marL="285750" indent="-285750">
              <a:buFont typeface="Arial" panose="020B0604020202020204" pitchFamily="34" charset="0"/>
              <a:buChar char="•"/>
            </a:pPr>
            <a:endParaRPr lang="tr-TR" sz="2000" dirty="0"/>
          </a:p>
          <a:p>
            <a:r>
              <a:rPr lang="tr-TR" sz="2000" dirty="0" smtClean="0">
                <a:solidFill>
                  <a:srgbClr val="C00000"/>
                </a:solidFill>
              </a:rPr>
              <a:t>İç ve dış teknolojik girişimler:</a:t>
            </a:r>
          </a:p>
          <a:p>
            <a:pPr marL="285750" indent="-285750">
              <a:buFont typeface="Arial" panose="020B0604020202020204" pitchFamily="34" charset="0"/>
              <a:buChar char="•"/>
            </a:pPr>
            <a:r>
              <a:rPr lang="tr-TR" sz="2000" dirty="0" smtClean="0"/>
              <a:t>Hileli veri kullanımı,</a:t>
            </a:r>
          </a:p>
          <a:p>
            <a:pPr marL="285750" indent="-285750">
              <a:buFont typeface="Arial" panose="020B0604020202020204" pitchFamily="34" charset="0"/>
              <a:buChar char="•"/>
            </a:pPr>
            <a:r>
              <a:rPr lang="tr-TR" sz="2000" dirty="0" smtClean="0"/>
              <a:t>Varlıkların kayba uğraması,</a:t>
            </a:r>
          </a:p>
          <a:p>
            <a:pPr marL="285750" indent="-285750">
              <a:buFont typeface="Arial" panose="020B0604020202020204" pitchFamily="34" charset="0"/>
              <a:buChar char="•"/>
            </a:pPr>
            <a:r>
              <a:rPr lang="tr-TR" sz="2000" dirty="0" smtClean="0"/>
              <a:t>Veri ve bilgi kayıpları,</a:t>
            </a:r>
          </a:p>
          <a:p>
            <a:pPr marL="285750" indent="-285750">
              <a:buFont typeface="Arial" panose="020B0604020202020204" pitchFamily="34" charset="0"/>
              <a:buChar char="•"/>
            </a:pPr>
            <a:r>
              <a:rPr lang="tr-TR" sz="2000" dirty="0" smtClean="0"/>
              <a:t>İşgücü kayıpları,</a:t>
            </a:r>
          </a:p>
          <a:p>
            <a:pPr marL="285750" indent="-285750">
              <a:buFont typeface="Arial" panose="020B0604020202020204" pitchFamily="34" charset="0"/>
              <a:buChar char="•"/>
            </a:pPr>
            <a:r>
              <a:rPr lang="tr-TR" sz="2000" dirty="0" smtClean="0"/>
              <a:t>Üretim kayıpları,</a:t>
            </a:r>
          </a:p>
          <a:p>
            <a:pPr marL="285750" indent="-285750">
              <a:buFont typeface="Arial" panose="020B0604020202020204" pitchFamily="34" charset="0"/>
              <a:buChar char="•"/>
            </a:pPr>
            <a:r>
              <a:rPr lang="tr-TR" sz="2000" dirty="0" smtClean="0"/>
              <a:t>İşletme sırlarının ifşası,</a:t>
            </a:r>
          </a:p>
          <a:p>
            <a:pPr marL="285750" indent="-285750">
              <a:buFont typeface="Arial" panose="020B0604020202020204" pitchFamily="34" charset="0"/>
              <a:buChar char="•"/>
            </a:pPr>
            <a:r>
              <a:rPr lang="tr-TR" sz="2000" dirty="0" smtClean="0"/>
              <a:t>Pazar payı kayıpları,</a:t>
            </a:r>
          </a:p>
          <a:p>
            <a:pPr marL="285750" indent="-285750">
              <a:buFont typeface="Arial" panose="020B0604020202020204" pitchFamily="34" charset="0"/>
              <a:buChar char="•"/>
            </a:pPr>
            <a:r>
              <a:rPr lang="tr-TR" sz="2000" dirty="0" smtClean="0"/>
              <a:t>Önemli maliyetler.</a:t>
            </a:r>
          </a:p>
          <a:p>
            <a:endParaRPr lang="tr-TR" dirty="0" smtClean="0"/>
          </a:p>
        </p:txBody>
      </p:sp>
    </p:spTree>
    <p:extLst>
      <p:ext uri="{BB962C8B-B14F-4D97-AF65-F5344CB8AC3E}">
        <p14:creationId xmlns:p14="http://schemas.microsoft.com/office/powerpoint/2010/main" val="144808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wipe(left)">
                                      <p:cBhvr>
                                        <p:cTn id="12" dur="30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Effect transition="in" filter="fade">
                                      <p:cBhvr>
                                        <p:cTn id="69" dur="1000"/>
                                        <p:tgtEl>
                                          <p:spTgt spid="3">
                                            <p:txEl>
                                              <p:pRg st="13" end="13"/>
                                            </p:txEl>
                                          </p:spTgt>
                                        </p:tgtEl>
                                      </p:cBhvr>
                                    </p:animEffect>
                                    <p:anim calcmode="lin" valueType="num">
                                      <p:cBhvr>
                                        <p:cTn id="7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3">
                                            <p:txEl>
                                              <p:pRg st="14" end="14"/>
                                            </p:txEl>
                                          </p:spTgt>
                                        </p:tgtEl>
                                        <p:attrNameLst>
                                          <p:attrName>style.visibility</p:attrName>
                                        </p:attrNameLst>
                                      </p:cBhvr>
                                      <p:to>
                                        <p:strVal val="visible"/>
                                      </p:to>
                                    </p:set>
                                    <p:animEffect transition="in" filter="fade">
                                      <p:cBhvr>
                                        <p:cTn id="74" dur="1000"/>
                                        <p:tgtEl>
                                          <p:spTgt spid="3">
                                            <p:txEl>
                                              <p:pRg st="14" end="14"/>
                                            </p:txEl>
                                          </p:spTgt>
                                        </p:tgtEl>
                                      </p:cBhvr>
                                    </p:animEffect>
                                    <p:anim calcmode="lin" valueType="num">
                                      <p:cBhvr>
                                        <p:cTn id="75"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5227</TotalTime>
  <Words>2355</Words>
  <Application>Microsoft Office PowerPoint</Application>
  <PresentationFormat>Geniş ekran</PresentationFormat>
  <Paragraphs>506</Paragraphs>
  <Slides>43</Slides>
  <Notes>12</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43</vt:i4>
      </vt:variant>
    </vt:vector>
  </HeadingPairs>
  <TitlesOfParts>
    <vt:vector size="48" baseType="lpstr">
      <vt:lpstr>Arial</vt:lpstr>
      <vt:lpstr>Arial-BoldMT</vt:lpstr>
      <vt:lpstr>Calibri</vt:lpstr>
      <vt:lpstr>Calibri Light</vt:lpstr>
      <vt:lpstr>Office Teması</vt:lpstr>
      <vt:lpstr>  3 Tehdit Alanı Üzerinden Bir Değerlendirme ve Muhasebe Mesleğinin Geleceği   Melih Erdoğan Anadolu Üniversitesi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nerdogan</dc:creator>
  <cp:lastModifiedBy>Windows Kullanıcısı</cp:lastModifiedBy>
  <cp:revision>186</cp:revision>
  <cp:lastPrinted>2018-10-01T12:58:37Z</cp:lastPrinted>
  <dcterms:created xsi:type="dcterms:W3CDTF">2018-08-22T10:00:54Z</dcterms:created>
  <dcterms:modified xsi:type="dcterms:W3CDTF">2018-10-05T14:45:42Z</dcterms:modified>
</cp:coreProperties>
</file>