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2" r:id="rId4"/>
    <p:sldId id="271" r:id="rId5"/>
    <p:sldId id="281" r:id="rId6"/>
    <p:sldId id="280" r:id="rId7"/>
    <p:sldId id="273" r:id="rId8"/>
    <p:sldId id="278" r:id="rId9"/>
    <p:sldId id="257" r:id="rId10"/>
    <p:sldId id="258" r:id="rId11"/>
    <p:sldId id="262" r:id="rId12"/>
    <p:sldId id="263" r:id="rId13"/>
    <p:sldId id="261" r:id="rId14"/>
    <p:sldId id="279" r:id="rId15"/>
    <p:sldId id="259" r:id="rId16"/>
    <p:sldId id="260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/>
    <p:restoredTop sz="86410"/>
  </p:normalViewPr>
  <p:slideViewPr>
    <p:cSldViewPr>
      <p:cViewPr>
        <p:scale>
          <a:sx n="100" d="100"/>
          <a:sy n="100" d="100"/>
        </p:scale>
        <p:origin x="-1704" y="-21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Kit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Sayfa1!$B$12:$B$14</c:f>
              <c:strCache>
                <c:ptCount val="3"/>
                <c:pt idx="0">
                  <c:v>Türkiye Geneli Mükellef Sayısı: </c:v>
                </c:pt>
                <c:pt idx="1">
                  <c:v>2015 Yılı Türkiye Geneli Geçerli Sözleşme Sayısı: </c:v>
                </c:pt>
                <c:pt idx="2">
                  <c:v>2016 Yılı Türkiye Geneli Geçerli Sözleşme Sayısı: </c:v>
                </c:pt>
              </c:strCache>
            </c:strRef>
          </c:cat>
          <c:val>
            <c:numRef>
              <c:f>Sayfa1!$C$12:$C$14</c:f>
              <c:numCache>
                <c:formatCode>#,##0</c:formatCode>
                <c:ptCount val="3"/>
                <c:pt idx="0">
                  <c:v>2236416</c:v>
                </c:pt>
                <c:pt idx="1">
                  <c:v>2142489</c:v>
                </c:pt>
                <c:pt idx="2">
                  <c:v>1524147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Sayfa2!$B$3:$B$5</c:f>
              <c:strCache>
                <c:ptCount val="3"/>
                <c:pt idx="0">
                  <c:v>Ankara Geneli Mükellef Sayısı:    </c:v>
                </c:pt>
                <c:pt idx="1">
                  <c:v>2015 Yılı Ankara SMMMO Geçerli Sözleşme Sayısı: </c:v>
                </c:pt>
                <c:pt idx="2">
                  <c:v>2016 Yılı Ankara SMMMO Geçerli Sözleşme Sayısı:</c:v>
                </c:pt>
              </c:strCache>
            </c:strRef>
          </c:cat>
          <c:val>
            <c:numRef>
              <c:f>Sayfa2!$C$3:$C$5</c:f>
              <c:numCache>
                <c:formatCode>#,##0</c:formatCode>
                <c:ptCount val="3"/>
                <c:pt idx="0">
                  <c:v>205069</c:v>
                </c:pt>
                <c:pt idx="1">
                  <c:v>93197</c:v>
                </c:pt>
                <c:pt idx="2">
                  <c:v>39186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6/2/2016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74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6/2/2016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147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2 Sütunlu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6/2/2016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63688" y="1772816"/>
            <a:ext cx="6194066" cy="2880320"/>
          </a:xfrm>
        </p:spPr>
        <p:txBody>
          <a:bodyPr>
            <a:noAutofit/>
          </a:bodyPr>
          <a:lstStyle/>
          <a:p>
            <a:pPr algn="ctr"/>
            <a:r>
              <a:rPr lang="tr-TR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HAKSIZ REKABETLE </a:t>
            </a:r>
            <a:r>
              <a:rPr lang="tr-TR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MÜCADELEDE </a:t>
            </a:r>
            <a:br>
              <a:rPr lang="tr-TR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GELDİĞİMİZ NOKTA!!</a:t>
            </a:r>
            <a:endParaRPr lang="tr-TR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6995120" cy="9252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ANKARA SMMMO SÖZLEŞME DURUMLARI 2015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06" t="16830" r="67435" b="9024"/>
          <a:stretch>
            <a:fillRect/>
          </a:stretch>
        </p:blipFill>
        <p:spPr bwMode="auto">
          <a:xfrm>
            <a:off x="2627783" y="116632"/>
            <a:ext cx="4939843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5733256"/>
            <a:ext cx="6995120" cy="9252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ANKARA SMMMO SÖZLEŞME DURUMLARI 2016 </a:t>
            </a:r>
            <a:endParaRPr lang="tr-T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02" t="16797" r="68137" b="9529"/>
          <a:stretch>
            <a:fillRect/>
          </a:stretch>
        </p:blipFill>
        <p:spPr bwMode="auto">
          <a:xfrm>
            <a:off x="2627784" y="33189"/>
            <a:ext cx="4824536" cy="5515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5528113"/>
            <a:ext cx="8856984" cy="9252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ODALAR TARAFINDAN GÖRÜLEBİLEN ASGARİ ÜCRET TARİFESİ ALTINDA KALAN SÖZLEŞMELER</a:t>
            </a:r>
            <a:endParaRPr lang="tr-TR" dirty="0"/>
          </a:p>
        </p:txBody>
      </p:sp>
      <p:pic>
        <p:nvPicPr>
          <p:cNvPr id="5" name="4 Resim" descr="ASGARİüCR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6632"/>
            <a:ext cx="6912768" cy="5175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8424936" cy="781207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ODALAR TARAFINDAN GÖRÜLEBİLEN ASGARİ ÜCRET TARİFESİ ALTINDA KALAN SÖZLEŞMELER İÇİN BİLDİRİLEN GEREKÇELER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41462" y="908720"/>
            <a:ext cx="8423026" cy="410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" b="1" dirty="0"/>
              <a:t>1-</a:t>
            </a:r>
            <a:r>
              <a:rPr lang="tr-T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İlçenin Ekonomik Koşulları</a:t>
            </a:r>
            <a:endParaRPr lang="tr-T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 Firma Sahibinin 2.Firmasının da Olduğu İçin İndirim Yapıldı.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</a:t>
            </a:r>
            <a:r>
              <a:rPr lang="tr-T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 Gücü Potansiyeli Düşük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 Şirket Küçüldü, Ortaklardan Biri Ayrıldı Ve İmalatın Bir Kısmı Çıkan Ortağa Satıldı.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 Mükellef Yakın Olduğu Ve İş Yükü Az Olduğu İçin Asgari Ücretin Altında Anlaşıldı.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 Ödeme Alamıyorum. Alacağımı Bekliyorum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 Şirket Aktif Olarak İş Yapmaya Başlamadı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8- 31/12/2015 Perşembe Tarihli Resmi Gazete Sayı:29579’a İstinaden (Bu Geçerli Bir Neden Değil; Asgari Ücret Tarifesinin Notlar Bölümünü Okumadan Asgari Ücret Tarifesine </a:t>
            </a:r>
            <a:r>
              <a:rPr lang="tr-TR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Atıfda</a:t>
            </a:r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Bulunuyor)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 Faaliyet Hacmi Düşüktür.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 </a:t>
            </a:r>
            <a:r>
              <a:rPr lang="tr-TR" sz="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Türmob</a:t>
            </a:r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Tarafından Belirlenen Ücretin Mükelleften Tahsil Edilememesi.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 Mükelleften Tahsil Edilememesi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 Yakınlarım ve işleri çok az.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 Bölgesel Olaylar Nedeniyle Mükellefin Ekonomik Güçlerindeki Mevcut Düşüşten Kaynaklı Olarak Sözleşme Ücretlerinde İndirime Gidilmiştir.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14- Grup Müşterisi Olması Nedeni İle</a:t>
            </a:r>
            <a:endParaRPr lang="tr-T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 Talep Edilen Ücreti Mükellefimin Kabul Etmemesi.</a:t>
            </a:r>
            <a:endParaRPr lang="tr-T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1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5528113"/>
            <a:ext cx="8856984" cy="9252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ASGARİ ÜCRET TARİFESİ ALTINDA KALAN SÖZLEŞMELER – ANKARA SMMMO 2015 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68" t="17013" r="60899" b="15938"/>
          <a:stretch>
            <a:fillRect/>
          </a:stretch>
        </p:blipFill>
        <p:spPr bwMode="auto">
          <a:xfrm>
            <a:off x="1998658" y="79251"/>
            <a:ext cx="5166081" cy="514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5528113"/>
            <a:ext cx="8856984" cy="9252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ASGARİ ÜCRET TARİFESİ ALTINDA KALAN SÖZLEŞMELER – ANKARA SMMMO 2016 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281" t="17084" r="60861" b="14958"/>
          <a:stretch>
            <a:fillRect/>
          </a:stretch>
        </p:blipFill>
        <p:spPr bwMode="auto">
          <a:xfrm>
            <a:off x="1977485" y="63250"/>
            <a:ext cx="5258811" cy="530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5528113"/>
            <a:ext cx="8856984" cy="92522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MESLEK MENSUBUNUN MÜŞTERİLERİNİN TABİİ OLDUĞU USULLERE GÖRE SÖZLEŞME ADEDİ – ANKARA SMMMO</a:t>
            </a:r>
            <a:endParaRPr lang="tr-TR" dirty="0"/>
          </a:p>
        </p:txBody>
      </p:sp>
      <p:pic>
        <p:nvPicPr>
          <p:cNvPr id="5" name="4 Resim" descr="44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6633"/>
            <a:ext cx="6912768" cy="528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5528113"/>
            <a:ext cx="8856984" cy="92522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MÜKELLEFLERİN TABİİ OLDUĞU USULLERE GÖRE DAĞILIMI ve TOPLAM SÖZLEŞME TUTARLARI – ANKARA SMMMO 2015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266" t="16922" r="61197" b="14155"/>
          <a:stretch>
            <a:fillRect/>
          </a:stretch>
        </p:blipFill>
        <p:spPr bwMode="auto">
          <a:xfrm>
            <a:off x="2130690" y="116633"/>
            <a:ext cx="4889582" cy="505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5528113"/>
            <a:ext cx="8856984" cy="92522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MÜKELLEFLERİN TABİİ OLDUĞU USULLERE GÖRE DAĞILIMI ve TOPLAM SÖZLEŞME TUTARLARI – ANKARA SMMMO 2016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261" t="16995" r="59991" b="13827"/>
          <a:stretch>
            <a:fillRect/>
          </a:stretch>
        </p:blipFill>
        <p:spPr bwMode="auto">
          <a:xfrm>
            <a:off x="1857375" y="116632"/>
            <a:ext cx="509088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5528113"/>
            <a:ext cx="8856984" cy="9252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ÖNCEKİ SÖZLEŞMENİN ALTINDA YENİ SÖZLEŞME İMZALAYAN MESLEK MENSUPLARI</a:t>
            </a:r>
            <a:endParaRPr lang="tr-TR" dirty="0"/>
          </a:p>
        </p:txBody>
      </p:sp>
      <p:pic>
        <p:nvPicPr>
          <p:cNvPr id="4" name="3 Resim" descr="ÖNCEKİSOZLES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5711" y="71451"/>
            <a:ext cx="4182513" cy="522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698122" cy="4248472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Hazırlanan Zorunlu Meslek Kararında Sorunları Dört Ana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aşlıkta Topladık </a:t>
            </a:r>
          </a:p>
          <a:p>
            <a:pPr algn="ctr"/>
            <a:endParaRPr lang="tr-TR" dirty="0"/>
          </a:p>
          <a:p>
            <a:pPr marL="342900" indent="-342900" algn="l">
              <a:buFont typeface="+mj-lt"/>
              <a:buAutoNum type="arabicPeriod"/>
            </a:pPr>
            <a:r>
              <a:rPr lang="tr-TR" sz="2400" b="1" i="1" dirty="0" smtClean="0"/>
              <a:t>Ücretlerin Zamanında Ödenmemesi</a:t>
            </a:r>
          </a:p>
          <a:p>
            <a:pPr marL="342900" indent="-342900" algn="l">
              <a:buFont typeface="+mj-lt"/>
              <a:buAutoNum type="arabicPeriod"/>
            </a:pPr>
            <a:r>
              <a:rPr lang="tr-TR" sz="2400" b="1" i="1" dirty="0" smtClean="0"/>
              <a:t>Müşteri Ücretini Ödemeden Başka Meslek Mensubuna Gitmesi</a:t>
            </a:r>
          </a:p>
          <a:p>
            <a:pPr marL="342900" indent="-342900" algn="l">
              <a:buFont typeface="+mj-lt"/>
              <a:buAutoNum type="arabicPeriod"/>
            </a:pPr>
            <a:r>
              <a:rPr lang="tr-TR" sz="2400" b="1" i="1" dirty="0" smtClean="0"/>
              <a:t>Verilmiş Aylık Ücretin Altında Başka Meslek Mensubunun Ücret Teklif ederek İş alması</a:t>
            </a:r>
          </a:p>
          <a:p>
            <a:pPr marL="342900" indent="-342900" algn="l">
              <a:buFont typeface="+mj-lt"/>
              <a:buAutoNum type="arabicPeriod"/>
            </a:pPr>
            <a:r>
              <a:rPr lang="tr-TR" sz="2400" b="1" i="1" dirty="0" smtClean="0"/>
              <a:t>Meslek Mensupları Tarafından, Hiçbir Hesaplama Yapılmadan Ücret Talep Edilmesi</a:t>
            </a:r>
            <a:endParaRPr lang="tr-TR" sz="2400" b="1" i="1" dirty="0"/>
          </a:p>
        </p:txBody>
      </p:sp>
    </p:spTree>
    <p:extLst>
      <p:ext uri="{BB962C8B-B14F-4D97-AF65-F5344CB8AC3E}">
        <p14:creationId xmlns:p14="http://schemas.microsoft.com/office/powerpoint/2010/main" val="36414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5528113"/>
            <a:ext cx="8856984" cy="9252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ÜCRETİ EKSİK ÖDENEN VEYA ÖDENMEDEN DEVREDİLEN SÖZLEŞMELER</a:t>
            </a:r>
            <a:endParaRPr lang="tr-TR" dirty="0"/>
          </a:p>
        </p:txBody>
      </p:sp>
      <p:pic>
        <p:nvPicPr>
          <p:cNvPr id="4" name="3 Resim" descr="7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956376" cy="507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416824" cy="5184576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Meslek Mensuplarımız İçin  Portal Üzerinde Yapılan Yenilikler</a:t>
            </a:r>
          </a:p>
          <a:p>
            <a:pPr algn="ctr"/>
            <a:endParaRPr lang="tr-TR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700" b="1" i="1" dirty="0" smtClean="0"/>
              <a:t>İngilizce Sözleşme Girişi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700" b="1" i="1" dirty="0" smtClean="0"/>
              <a:t>Yabancı Para Birimi İle Sözleşme Girişi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700" b="1" i="1" dirty="0" smtClean="0"/>
              <a:t>E-imza ile Haksız Rekabet Sistemine Giriş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700" b="1" i="1" dirty="0" smtClean="0"/>
              <a:t>Mobil İmza ile Haksız Rekabet Sistemine Giriş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700" b="1" i="1" dirty="0" smtClean="0"/>
              <a:t>Tablet veya Akıllı Cep Telefonlarından Haksız Rekabet Sistemine Giriş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700" b="1" i="1" dirty="0" smtClean="0"/>
              <a:t>Eğitim Videoları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700" b="1" i="1" dirty="0" smtClean="0"/>
              <a:t>Sık Sorulan Sorular</a:t>
            </a:r>
          </a:p>
          <a:p>
            <a:pPr algn="ctr"/>
            <a:endParaRPr lang="tr-TR" sz="2500" b="1" dirty="0" smtClean="0"/>
          </a:p>
          <a:p>
            <a:pPr algn="ctr"/>
            <a:endParaRPr lang="tr-TR" sz="2500" b="1" dirty="0"/>
          </a:p>
        </p:txBody>
      </p:sp>
    </p:spTree>
    <p:extLst>
      <p:ext uri="{BB962C8B-B14F-4D97-AF65-F5344CB8AC3E}">
        <p14:creationId xmlns:p14="http://schemas.microsoft.com/office/powerpoint/2010/main" val="24196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2492896"/>
            <a:ext cx="7416824" cy="93610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Raporlama Ekranları</a:t>
            </a:r>
            <a:endParaRPr lang="tr-TR" sz="2700" b="1" i="1" dirty="0" smtClean="0"/>
          </a:p>
          <a:p>
            <a:pPr algn="ctr"/>
            <a:endParaRPr lang="tr-TR" sz="2500" b="1" dirty="0" smtClean="0"/>
          </a:p>
          <a:p>
            <a:pPr algn="ctr"/>
            <a:endParaRPr lang="tr-TR" sz="2500" b="1" dirty="0"/>
          </a:p>
        </p:txBody>
      </p:sp>
    </p:spTree>
    <p:extLst>
      <p:ext uri="{BB962C8B-B14F-4D97-AF65-F5344CB8AC3E}">
        <p14:creationId xmlns:p14="http://schemas.microsoft.com/office/powerpoint/2010/main" val="18590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416824" cy="5184576"/>
          </a:xfrm>
        </p:spPr>
        <p:txBody>
          <a:bodyPr>
            <a:noAutofit/>
          </a:bodyPr>
          <a:lstStyle/>
          <a:p>
            <a:pPr algn="ctr"/>
            <a:endParaRPr lang="tr-TR" sz="2500" b="1" dirty="0" smtClean="0"/>
          </a:p>
          <a:p>
            <a:pPr algn="ctr"/>
            <a:endParaRPr lang="tr-TR" sz="25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024335" cy="6381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3240360" cy="5544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816985" cy="6381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2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416824" cy="5184576"/>
          </a:xfrm>
        </p:spPr>
        <p:txBody>
          <a:bodyPr>
            <a:noAutofit/>
          </a:bodyPr>
          <a:lstStyle/>
          <a:p>
            <a:pPr algn="ctr"/>
            <a:endParaRPr lang="tr-TR" sz="2500" b="1" dirty="0" smtClean="0"/>
          </a:p>
          <a:p>
            <a:pPr algn="ctr"/>
            <a:endParaRPr lang="tr-TR" sz="2500" b="1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72421"/>
              </p:ext>
            </p:extLst>
          </p:nvPr>
        </p:nvGraphicFramePr>
        <p:xfrm>
          <a:off x="1763688" y="4869160"/>
          <a:ext cx="5524500" cy="1400175"/>
        </p:xfrm>
        <a:graphic>
          <a:graphicData uri="http://schemas.openxmlformats.org/drawingml/2006/table">
            <a:tbl>
              <a:tblPr/>
              <a:tblGrid>
                <a:gridCol w="3439723"/>
                <a:gridCol w="2084777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Türkiye Geneli Mükellef Sayısı: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2.236.416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 Yılı Türkiye Geneli Geçerli Sözleşme Sayısı: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2.142.489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 Yılı Türkiye Geneli Geçerli Sözleşme Sayısı: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1.524.147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743551"/>
              </p:ext>
            </p:extLst>
          </p:nvPr>
        </p:nvGraphicFramePr>
        <p:xfrm>
          <a:off x="1259632" y="1412776"/>
          <a:ext cx="69127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90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416824" cy="5184576"/>
          </a:xfrm>
        </p:spPr>
        <p:txBody>
          <a:bodyPr>
            <a:noAutofit/>
          </a:bodyPr>
          <a:lstStyle/>
          <a:p>
            <a:pPr algn="ctr"/>
            <a:endParaRPr lang="tr-TR" sz="2500" b="1" dirty="0" smtClean="0"/>
          </a:p>
          <a:p>
            <a:pPr algn="ctr"/>
            <a:endParaRPr lang="tr-TR" sz="2500" b="1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888713"/>
              </p:ext>
            </p:extLst>
          </p:nvPr>
        </p:nvGraphicFramePr>
        <p:xfrm>
          <a:off x="1475656" y="4653136"/>
          <a:ext cx="6552728" cy="1674495"/>
        </p:xfrm>
        <a:graphic>
          <a:graphicData uri="http://schemas.openxmlformats.org/drawingml/2006/table">
            <a:tbl>
              <a:tblPr/>
              <a:tblGrid>
                <a:gridCol w="3329824"/>
                <a:gridCol w="3222904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Ankara Geneli Mükellef Sayısı:  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205.069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 Yılı Ankara SMMMO Geçerli Sözleşme Sayısı: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93.197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2016 Yılı Ankara SMMMO Geçerli Sözleşme Sayısı: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441568"/>
              </p:ext>
            </p:extLst>
          </p:nvPr>
        </p:nvGraphicFramePr>
        <p:xfrm>
          <a:off x="1259632" y="692696"/>
          <a:ext cx="6912768" cy="343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99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08040" y="3356992"/>
            <a:ext cx="6995120" cy="9252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TÜRKİYE HAKSIZ REKABET GENEL RAPORU 2015 </a:t>
            </a:r>
            <a:endParaRPr lang="tr-T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1054" t="11139" r="22765" b="60334"/>
          <a:stretch>
            <a:fillRect/>
          </a:stretch>
        </p:blipFill>
        <p:spPr bwMode="auto">
          <a:xfrm>
            <a:off x="179511" y="260648"/>
            <a:ext cx="8823649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76872" y="3284984"/>
            <a:ext cx="6995120" cy="9252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TÜRKİYE HAKSIZ REKABET GENEL RAPORU 2016 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377" t="17181" r="43769" b="56704"/>
          <a:stretch>
            <a:fillRect/>
          </a:stretch>
        </p:blipFill>
        <p:spPr bwMode="auto">
          <a:xfrm>
            <a:off x="107504" y="404664"/>
            <a:ext cx="8964488" cy="261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A52EA29-EEDC-4806-8DF3-8382BC70A5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271</Words>
  <Application>Microsoft Office PowerPoint</Application>
  <PresentationFormat>Ekran Gösterisi (4:3)</PresentationFormat>
  <Paragraphs>77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DesignTemplate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2016-05-24T23:09:42Z</dcterms:created>
  <dcterms:modified xsi:type="dcterms:W3CDTF">2016-06-02T06:37:40Z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