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74" r:id="rId3"/>
    <p:sldId id="275" r:id="rId4"/>
    <p:sldId id="292" r:id="rId5"/>
    <p:sldId id="276" r:id="rId6"/>
    <p:sldId id="305" r:id="rId7"/>
    <p:sldId id="306" r:id="rId8"/>
    <p:sldId id="307" r:id="rId9"/>
    <p:sldId id="308" r:id="rId10"/>
    <p:sldId id="309" r:id="rId11"/>
    <p:sldId id="310" r:id="rId12"/>
    <p:sldId id="278" r:id="rId13"/>
    <p:sldId id="312" r:id="rId14"/>
    <p:sldId id="314" r:id="rId15"/>
    <p:sldId id="311" r:id="rId16"/>
    <p:sldId id="300" r:id="rId17"/>
    <p:sldId id="315" r:id="rId18"/>
    <p:sldId id="316" r:id="rId19"/>
    <p:sldId id="326" r:id="rId20"/>
    <p:sldId id="280" r:id="rId21"/>
    <p:sldId id="281" r:id="rId22"/>
    <p:sldId id="282" r:id="rId23"/>
    <p:sldId id="283" r:id="rId24"/>
    <p:sldId id="284" r:id="rId25"/>
    <p:sldId id="285" r:id="rId26"/>
    <p:sldId id="286" r:id="rId27"/>
    <p:sldId id="322" r:id="rId28"/>
    <p:sldId id="287" r:id="rId29"/>
    <p:sldId id="293" r:id="rId30"/>
    <p:sldId id="301" r:id="rId31"/>
    <p:sldId id="302" r:id="rId32"/>
    <p:sldId id="303" r:id="rId33"/>
    <p:sldId id="299" r:id="rId34"/>
    <p:sldId id="294" r:id="rId35"/>
    <p:sldId id="295" r:id="rId36"/>
    <p:sldId id="298" r:id="rId37"/>
    <p:sldId id="317" r:id="rId38"/>
    <p:sldId id="318" r:id="rId39"/>
    <p:sldId id="319" r:id="rId40"/>
    <p:sldId id="320" r:id="rId41"/>
    <p:sldId id="288" r:id="rId42"/>
    <p:sldId id="289" r:id="rId43"/>
    <p:sldId id="290" r:id="rId44"/>
    <p:sldId id="291" r:id="rId45"/>
    <p:sldId id="321" r:id="rId46"/>
    <p:sldId id="324" r:id="rId47"/>
    <p:sldId id="297" r:id="rId48"/>
    <p:sldId id="296" r:id="rId49"/>
    <p:sldId id="325" r:id="rId50"/>
    <p:sldId id="258" r:id="rId51"/>
    <p:sldId id="257" r:id="rId52"/>
    <p:sldId id="260" r:id="rId53"/>
    <p:sldId id="261" r:id="rId54"/>
    <p:sldId id="262" r:id="rId55"/>
    <p:sldId id="263" r:id="rId56"/>
    <p:sldId id="264" r:id="rId57"/>
    <p:sldId id="265" r:id="rId58"/>
    <p:sldId id="304" r:id="rId59"/>
    <p:sldId id="273"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lang val="tr-TR"/>
  <c:style val="10"/>
  <c:chart>
    <c:title>
      <c:tx>
        <c:rich>
          <a:bodyPr/>
          <a:lstStyle/>
          <a:p>
            <a:pPr>
              <a:defRPr/>
            </a:pPr>
            <a:r>
              <a:rPr lang="en-US"/>
              <a:t>TTK Eğitimini Tamamlayan </a:t>
            </a:r>
            <a:r>
              <a:rPr lang="tr-TR"/>
              <a:t>Meslek </a:t>
            </a:r>
            <a:r>
              <a:rPr lang="en-US"/>
              <a:t>Mensupları</a:t>
            </a:r>
          </a:p>
        </c:rich>
      </c:tx>
      <c:layout/>
    </c:title>
    <c:view3D>
      <c:rotX val="75"/>
      <c:perspective val="30"/>
    </c:view3D>
    <c:plotArea>
      <c:layout/>
      <c:pie3DChart>
        <c:varyColors val="1"/>
        <c:ser>
          <c:idx val="0"/>
          <c:order val="0"/>
          <c:tx>
            <c:strRef>
              <c:f>Sayfa1!$B$1</c:f>
              <c:strCache>
                <c:ptCount val="1"/>
                <c:pt idx="0">
                  <c:v>TTK Eğitimini Tamamlayan Mesek Mensupları</c:v>
                </c:pt>
              </c:strCache>
            </c:strRef>
          </c:tx>
          <c:explosion val="19"/>
          <c:cat>
            <c:strRef>
              <c:f>Sayfa1!$A$2:$A$5</c:f>
              <c:strCache>
                <c:ptCount val="3"/>
                <c:pt idx="0">
                  <c:v>SM 1.876</c:v>
                </c:pt>
                <c:pt idx="1">
                  <c:v>SMMM 41.160</c:v>
                </c:pt>
                <c:pt idx="2">
                  <c:v>YMM 1.542</c:v>
                </c:pt>
              </c:strCache>
            </c:strRef>
          </c:cat>
          <c:val>
            <c:numRef>
              <c:f>Sayfa1!$B$2:$B$5</c:f>
              <c:numCache>
                <c:formatCode>#,##0</c:formatCode>
                <c:ptCount val="4"/>
                <c:pt idx="0">
                  <c:v>1876</c:v>
                </c:pt>
                <c:pt idx="1">
                  <c:v>41160</c:v>
                </c:pt>
                <c:pt idx="2">
                  <c:v>1542</c:v>
                </c:pt>
              </c:numCache>
            </c:numRef>
          </c:val>
        </c:ser>
      </c:pie3DChart>
    </c:plotArea>
    <c:legend>
      <c:legendPos val="r"/>
      <c:legendEntry>
        <c:idx val="3"/>
        <c:delete val="1"/>
      </c:legendEntry>
      <c:layout/>
    </c:legend>
    <c:plotVisOnly val="1"/>
  </c:chart>
  <c:txPr>
    <a:bodyPr/>
    <a:lstStyle/>
    <a:p>
      <a:pPr>
        <a:defRPr sz="1800"/>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C85BF-C309-498E-9ABD-1D1442CF96F5}" type="doc">
      <dgm:prSet loTypeId="urn:microsoft.com/office/officeart/2005/8/layout/orgChart1" loCatId="hierarchy" qsTypeId="urn:microsoft.com/office/officeart/2005/8/quickstyle/3d9" qsCatId="3D" csTypeId="urn:microsoft.com/office/officeart/2005/8/colors/colorful2" csCatId="colorful" phldr="1"/>
      <dgm:spPr/>
      <dgm:t>
        <a:bodyPr/>
        <a:lstStyle/>
        <a:p>
          <a:endParaRPr lang="tr-TR"/>
        </a:p>
      </dgm:t>
    </dgm:pt>
    <dgm:pt modelId="{B06C6237-2761-49DB-BFC6-F40777EE2B3E}">
      <dgm:prSet phldrT="[Metin]" custT="1"/>
      <dgm:spPr/>
      <dgm:t>
        <a:bodyPr/>
        <a:lstStyle/>
        <a:p>
          <a:r>
            <a:rPr lang="tr-TR" sz="2400" dirty="0" smtClean="0"/>
            <a:t>TÜRK TİCARET KANUNU</a:t>
          </a:r>
          <a:endParaRPr lang="tr-TR" sz="2400" dirty="0"/>
        </a:p>
      </dgm:t>
    </dgm:pt>
    <dgm:pt modelId="{2A549FF9-BEF8-4F4A-BA49-0A7405302DFB}" type="parTrans" cxnId="{9EFFFD99-AD27-4A78-B6A3-8C6DDF0AD63E}">
      <dgm:prSet/>
      <dgm:spPr/>
      <dgm:t>
        <a:bodyPr/>
        <a:lstStyle/>
        <a:p>
          <a:endParaRPr lang="tr-TR" sz="1400"/>
        </a:p>
      </dgm:t>
    </dgm:pt>
    <dgm:pt modelId="{2DC2C5DB-699F-48CC-8F55-EDB76C1A2460}" type="sibTrans" cxnId="{9EFFFD99-AD27-4A78-B6A3-8C6DDF0AD63E}">
      <dgm:prSet/>
      <dgm:spPr/>
      <dgm:t>
        <a:bodyPr/>
        <a:lstStyle/>
        <a:p>
          <a:endParaRPr lang="tr-TR" sz="1400"/>
        </a:p>
      </dgm:t>
    </dgm:pt>
    <dgm:pt modelId="{E6936B69-7049-4DD2-A432-0DDB7B648FD7}">
      <dgm:prSet phldrT="[Metin]" custT="1"/>
      <dgm:spPr/>
      <dgm:t>
        <a:bodyPr/>
        <a:lstStyle/>
        <a:p>
          <a:r>
            <a:rPr lang="tr-TR" sz="2800" smtClean="0"/>
            <a:t>KOBİ TFRS</a:t>
          </a:r>
          <a:endParaRPr lang="tr-TR" sz="2800" dirty="0"/>
        </a:p>
      </dgm:t>
    </dgm:pt>
    <dgm:pt modelId="{730B50F4-9B15-4B2E-899E-1A45D5D8C647}" type="parTrans" cxnId="{A3EEDBC8-CBE9-4115-984F-4BF4385EBBD8}">
      <dgm:prSet/>
      <dgm:spPr/>
      <dgm:t>
        <a:bodyPr/>
        <a:lstStyle/>
        <a:p>
          <a:endParaRPr lang="tr-TR" sz="1400"/>
        </a:p>
      </dgm:t>
    </dgm:pt>
    <dgm:pt modelId="{AC49DD08-869E-4EC2-8C55-D73C6A683839}" type="sibTrans" cxnId="{A3EEDBC8-CBE9-4115-984F-4BF4385EBBD8}">
      <dgm:prSet/>
      <dgm:spPr/>
      <dgm:t>
        <a:bodyPr/>
        <a:lstStyle/>
        <a:p>
          <a:endParaRPr lang="tr-TR" sz="1400"/>
        </a:p>
      </dgm:t>
    </dgm:pt>
    <dgm:pt modelId="{21F15467-6283-41B9-BC22-3B53A022C793}">
      <dgm:prSet phldrT="[Metin]" custT="1"/>
      <dgm:spPr/>
      <dgm:t>
        <a:bodyPr/>
        <a:lstStyle/>
        <a:p>
          <a:r>
            <a:rPr lang="tr-TR" sz="2800" dirty="0" smtClean="0"/>
            <a:t>(BAĞIMSIZ) DENETİM</a:t>
          </a:r>
          <a:endParaRPr lang="tr-TR" sz="2800" dirty="0"/>
        </a:p>
      </dgm:t>
    </dgm:pt>
    <dgm:pt modelId="{54813098-FF8E-4A4B-A450-42AF139A7907}" type="parTrans" cxnId="{1C72CE8C-3B07-464D-8D43-4761461AF64A}">
      <dgm:prSet/>
      <dgm:spPr/>
      <dgm:t>
        <a:bodyPr/>
        <a:lstStyle/>
        <a:p>
          <a:endParaRPr lang="tr-TR" sz="1400"/>
        </a:p>
      </dgm:t>
    </dgm:pt>
    <dgm:pt modelId="{A02D03A8-8CB0-4F23-845A-D03DFD5A6D90}" type="sibTrans" cxnId="{1C72CE8C-3B07-464D-8D43-4761461AF64A}">
      <dgm:prSet/>
      <dgm:spPr/>
      <dgm:t>
        <a:bodyPr/>
        <a:lstStyle/>
        <a:p>
          <a:endParaRPr lang="tr-TR" sz="1400"/>
        </a:p>
      </dgm:t>
    </dgm:pt>
    <dgm:pt modelId="{C1C01046-3633-42AE-BECB-4DD71A807C6B}">
      <dgm:prSet phldrT="[Metin]" custT="1"/>
      <dgm:spPr/>
      <dgm:t>
        <a:bodyPr/>
        <a:lstStyle/>
        <a:p>
          <a:r>
            <a:rPr lang="tr-TR" sz="2800" b="1" dirty="0" smtClean="0"/>
            <a:t>TÜRMB EĞİTİMLERİ</a:t>
          </a:r>
          <a:endParaRPr lang="tr-TR" sz="2800" b="1" dirty="0"/>
        </a:p>
      </dgm:t>
    </dgm:pt>
    <dgm:pt modelId="{05527015-D7FB-4B06-A910-185A974F78D9}" type="sibTrans" cxnId="{EDAB9961-CC07-4DE7-9919-625E7AB7F389}">
      <dgm:prSet/>
      <dgm:spPr/>
      <dgm:t>
        <a:bodyPr/>
        <a:lstStyle/>
        <a:p>
          <a:endParaRPr lang="tr-TR" sz="1400"/>
        </a:p>
      </dgm:t>
    </dgm:pt>
    <dgm:pt modelId="{BBF483AB-C9CA-4A3D-A1BC-3B99619ABE55}" type="parTrans" cxnId="{EDAB9961-CC07-4DE7-9919-625E7AB7F389}">
      <dgm:prSet/>
      <dgm:spPr/>
      <dgm:t>
        <a:bodyPr/>
        <a:lstStyle/>
        <a:p>
          <a:endParaRPr lang="tr-TR" sz="1400"/>
        </a:p>
      </dgm:t>
    </dgm:pt>
    <dgm:pt modelId="{04F6CC86-1400-4128-8068-804338E8C41F}" type="pres">
      <dgm:prSet presAssocID="{190C85BF-C309-498E-9ABD-1D1442CF96F5}" presName="hierChild1" presStyleCnt="0">
        <dgm:presLayoutVars>
          <dgm:orgChart val="1"/>
          <dgm:chPref val="1"/>
          <dgm:dir/>
          <dgm:animOne val="branch"/>
          <dgm:animLvl val="lvl"/>
          <dgm:resizeHandles/>
        </dgm:presLayoutVars>
      </dgm:prSet>
      <dgm:spPr/>
      <dgm:t>
        <a:bodyPr/>
        <a:lstStyle/>
        <a:p>
          <a:endParaRPr lang="tr-TR"/>
        </a:p>
      </dgm:t>
    </dgm:pt>
    <dgm:pt modelId="{496B95B6-6FCF-4F5D-89D5-535139B35E5F}" type="pres">
      <dgm:prSet presAssocID="{C1C01046-3633-42AE-BECB-4DD71A807C6B}" presName="hierRoot1" presStyleCnt="0">
        <dgm:presLayoutVars>
          <dgm:hierBranch val="init"/>
        </dgm:presLayoutVars>
      </dgm:prSet>
      <dgm:spPr/>
      <dgm:t>
        <a:bodyPr/>
        <a:lstStyle/>
        <a:p>
          <a:endParaRPr lang="tr-TR"/>
        </a:p>
      </dgm:t>
    </dgm:pt>
    <dgm:pt modelId="{383F481D-66CD-42EA-859D-719DBCBC88BA}" type="pres">
      <dgm:prSet presAssocID="{C1C01046-3633-42AE-BECB-4DD71A807C6B}" presName="rootComposite1" presStyleCnt="0"/>
      <dgm:spPr/>
      <dgm:t>
        <a:bodyPr/>
        <a:lstStyle/>
        <a:p>
          <a:endParaRPr lang="tr-TR"/>
        </a:p>
      </dgm:t>
    </dgm:pt>
    <dgm:pt modelId="{514C7726-966E-413E-811E-A91F7771215D}" type="pres">
      <dgm:prSet presAssocID="{C1C01046-3633-42AE-BECB-4DD71A807C6B}" presName="rootText1" presStyleLbl="node0" presStyleIdx="0" presStyleCnt="1" custScaleX="133531">
        <dgm:presLayoutVars>
          <dgm:chPref val="3"/>
        </dgm:presLayoutVars>
      </dgm:prSet>
      <dgm:spPr/>
      <dgm:t>
        <a:bodyPr/>
        <a:lstStyle/>
        <a:p>
          <a:endParaRPr lang="tr-TR"/>
        </a:p>
      </dgm:t>
    </dgm:pt>
    <dgm:pt modelId="{CDB5F8E0-BBE6-435C-8A9E-87F894DC9136}" type="pres">
      <dgm:prSet presAssocID="{C1C01046-3633-42AE-BECB-4DD71A807C6B}" presName="rootConnector1" presStyleLbl="node1" presStyleIdx="0" presStyleCnt="0"/>
      <dgm:spPr/>
      <dgm:t>
        <a:bodyPr/>
        <a:lstStyle/>
        <a:p>
          <a:endParaRPr lang="tr-TR"/>
        </a:p>
      </dgm:t>
    </dgm:pt>
    <dgm:pt modelId="{469106E8-2718-4E40-BDC9-2DDA5AA5F379}" type="pres">
      <dgm:prSet presAssocID="{C1C01046-3633-42AE-BECB-4DD71A807C6B}" presName="hierChild2" presStyleCnt="0"/>
      <dgm:spPr/>
      <dgm:t>
        <a:bodyPr/>
        <a:lstStyle/>
        <a:p>
          <a:endParaRPr lang="tr-TR"/>
        </a:p>
      </dgm:t>
    </dgm:pt>
    <dgm:pt modelId="{5B0F23E6-5803-4129-A177-AAFF26D0257B}" type="pres">
      <dgm:prSet presAssocID="{2A549FF9-BEF8-4F4A-BA49-0A7405302DFB}" presName="Name37" presStyleLbl="parChTrans1D2" presStyleIdx="0" presStyleCnt="3"/>
      <dgm:spPr/>
      <dgm:t>
        <a:bodyPr/>
        <a:lstStyle/>
        <a:p>
          <a:endParaRPr lang="tr-TR"/>
        </a:p>
      </dgm:t>
    </dgm:pt>
    <dgm:pt modelId="{71690A91-9F80-4EFD-BD0B-45DBB2D34B01}" type="pres">
      <dgm:prSet presAssocID="{B06C6237-2761-49DB-BFC6-F40777EE2B3E}" presName="hierRoot2" presStyleCnt="0">
        <dgm:presLayoutVars>
          <dgm:hierBranch val="init"/>
        </dgm:presLayoutVars>
      </dgm:prSet>
      <dgm:spPr/>
      <dgm:t>
        <a:bodyPr/>
        <a:lstStyle/>
        <a:p>
          <a:endParaRPr lang="tr-TR"/>
        </a:p>
      </dgm:t>
    </dgm:pt>
    <dgm:pt modelId="{4A3342A7-8D7C-4FB6-BE23-FFC3A8605817}" type="pres">
      <dgm:prSet presAssocID="{B06C6237-2761-49DB-BFC6-F40777EE2B3E}" presName="rootComposite" presStyleCnt="0"/>
      <dgm:spPr/>
      <dgm:t>
        <a:bodyPr/>
        <a:lstStyle/>
        <a:p>
          <a:endParaRPr lang="tr-TR"/>
        </a:p>
      </dgm:t>
    </dgm:pt>
    <dgm:pt modelId="{76CAD1B5-DFC2-41B4-84C4-7CE2EDF87D60}" type="pres">
      <dgm:prSet presAssocID="{B06C6237-2761-49DB-BFC6-F40777EE2B3E}" presName="rootText" presStyleLbl="node2" presStyleIdx="0" presStyleCnt="3">
        <dgm:presLayoutVars>
          <dgm:chPref val="3"/>
        </dgm:presLayoutVars>
      </dgm:prSet>
      <dgm:spPr/>
      <dgm:t>
        <a:bodyPr/>
        <a:lstStyle/>
        <a:p>
          <a:endParaRPr lang="tr-TR"/>
        </a:p>
      </dgm:t>
    </dgm:pt>
    <dgm:pt modelId="{4FB61433-0909-41EA-8742-7F29A6D65822}" type="pres">
      <dgm:prSet presAssocID="{B06C6237-2761-49DB-BFC6-F40777EE2B3E}" presName="rootConnector" presStyleLbl="node2" presStyleIdx="0" presStyleCnt="3"/>
      <dgm:spPr/>
      <dgm:t>
        <a:bodyPr/>
        <a:lstStyle/>
        <a:p>
          <a:endParaRPr lang="tr-TR"/>
        </a:p>
      </dgm:t>
    </dgm:pt>
    <dgm:pt modelId="{2A2418EC-3426-482D-B4F5-60E228709CD6}" type="pres">
      <dgm:prSet presAssocID="{B06C6237-2761-49DB-BFC6-F40777EE2B3E}" presName="hierChild4" presStyleCnt="0"/>
      <dgm:spPr/>
      <dgm:t>
        <a:bodyPr/>
        <a:lstStyle/>
        <a:p>
          <a:endParaRPr lang="tr-TR"/>
        </a:p>
      </dgm:t>
    </dgm:pt>
    <dgm:pt modelId="{AF7B1F60-300A-43C0-A751-D2CB2992DD90}" type="pres">
      <dgm:prSet presAssocID="{B06C6237-2761-49DB-BFC6-F40777EE2B3E}" presName="hierChild5" presStyleCnt="0"/>
      <dgm:spPr/>
      <dgm:t>
        <a:bodyPr/>
        <a:lstStyle/>
        <a:p>
          <a:endParaRPr lang="tr-TR"/>
        </a:p>
      </dgm:t>
    </dgm:pt>
    <dgm:pt modelId="{4813FE1E-CF25-40A9-980F-189314C4B952}" type="pres">
      <dgm:prSet presAssocID="{730B50F4-9B15-4B2E-899E-1A45D5D8C647}" presName="Name37" presStyleLbl="parChTrans1D2" presStyleIdx="1" presStyleCnt="3"/>
      <dgm:spPr/>
      <dgm:t>
        <a:bodyPr/>
        <a:lstStyle/>
        <a:p>
          <a:endParaRPr lang="tr-TR"/>
        </a:p>
      </dgm:t>
    </dgm:pt>
    <dgm:pt modelId="{8261F38A-B04C-42D7-8429-7EA3C3443A3B}" type="pres">
      <dgm:prSet presAssocID="{E6936B69-7049-4DD2-A432-0DDB7B648FD7}" presName="hierRoot2" presStyleCnt="0">
        <dgm:presLayoutVars>
          <dgm:hierBranch val="init"/>
        </dgm:presLayoutVars>
      </dgm:prSet>
      <dgm:spPr/>
      <dgm:t>
        <a:bodyPr/>
        <a:lstStyle/>
        <a:p>
          <a:endParaRPr lang="tr-TR"/>
        </a:p>
      </dgm:t>
    </dgm:pt>
    <dgm:pt modelId="{74101B27-8AD2-4B4A-AEED-082DB565A76D}" type="pres">
      <dgm:prSet presAssocID="{E6936B69-7049-4DD2-A432-0DDB7B648FD7}" presName="rootComposite" presStyleCnt="0"/>
      <dgm:spPr/>
      <dgm:t>
        <a:bodyPr/>
        <a:lstStyle/>
        <a:p>
          <a:endParaRPr lang="tr-TR"/>
        </a:p>
      </dgm:t>
    </dgm:pt>
    <dgm:pt modelId="{3AD55DC0-9E82-409D-B9E9-E3A146EBAEDA}" type="pres">
      <dgm:prSet presAssocID="{E6936B69-7049-4DD2-A432-0DDB7B648FD7}" presName="rootText" presStyleLbl="node2" presStyleIdx="1" presStyleCnt="3">
        <dgm:presLayoutVars>
          <dgm:chPref val="3"/>
        </dgm:presLayoutVars>
      </dgm:prSet>
      <dgm:spPr/>
      <dgm:t>
        <a:bodyPr/>
        <a:lstStyle/>
        <a:p>
          <a:endParaRPr lang="tr-TR"/>
        </a:p>
      </dgm:t>
    </dgm:pt>
    <dgm:pt modelId="{4D0DD41F-E1B5-4817-86BD-43AE31FAD47B}" type="pres">
      <dgm:prSet presAssocID="{E6936B69-7049-4DD2-A432-0DDB7B648FD7}" presName="rootConnector" presStyleLbl="node2" presStyleIdx="1" presStyleCnt="3"/>
      <dgm:spPr/>
      <dgm:t>
        <a:bodyPr/>
        <a:lstStyle/>
        <a:p>
          <a:endParaRPr lang="tr-TR"/>
        </a:p>
      </dgm:t>
    </dgm:pt>
    <dgm:pt modelId="{8DBD9A96-A6AB-40F7-AC9B-12CDA5120152}" type="pres">
      <dgm:prSet presAssocID="{E6936B69-7049-4DD2-A432-0DDB7B648FD7}" presName="hierChild4" presStyleCnt="0"/>
      <dgm:spPr/>
      <dgm:t>
        <a:bodyPr/>
        <a:lstStyle/>
        <a:p>
          <a:endParaRPr lang="tr-TR"/>
        </a:p>
      </dgm:t>
    </dgm:pt>
    <dgm:pt modelId="{11EE9887-0015-4E3E-AE1C-B287BD0D8562}" type="pres">
      <dgm:prSet presAssocID="{E6936B69-7049-4DD2-A432-0DDB7B648FD7}" presName="hierChild5" presStyleCnt="0"/>
      <dgm:spPr/>
      <dgm:t>
        <a:bodyPr/>
        <a:lstStyle/>
        <a:p>
          <a:endParaRPr lang="tr-TR"/>
        </a:p>
      </dgm:t>
    </dgm:pt>
    <dgm:pt modelId="{09CD81BF-384B-40DA-9CA1-8D15D23020C2}" type="pres">
      <dgm:prSet presAssocID="{54813098-FF8E-4A4B-A450-42AF139A7907}" presName="Name37" presStyleLbl="parChTrans1D2" presStyleIdx="2" presStyleCnt="3"/>
      <dgm:spPr/>
      <dgm:t>
        <a:bodyPr/>
        <a:lstStyle/>
        <a:p>
          <a:endParaRPr lang="tr-TR"/>
        </a:p>
      </dgm:t>
    </dgm:pt>
    <dgm:pt modelId="{47F2FB3F-6470-41CD-8776-CACD7AD33E27}" type="pres">
      <dgm:prSet presAssocID="{21F15467-6283-41B9-BC22-3B53A022C793}" presName="hierRoot2" presStyleCnt="0">
        <dgm:presLayoutVars>
          <dgm:hierBranch val="init"/>
        </dgm:presLayoutVars>
      </dgm:prSet>
      <dgm:spPr/>
      <dgm:t>
        <a:bodyPr/>
        <a:lstStyle/>
        <a:p>
          <a:endParaRPr lang="tr-TR"/>
        </a:p>
      </dgm:t>
    </dgm:pt>
    <dgm:pt modelId="{8B7395C6-58B8-4B92-B84A-5FA36B075D7C}" type="pres">
      <dgm:prSet presAssocID="{21F15467-6283-41B9-BC22-3B53A022C793}" presName="rootComposite" presStyleCnt="0"/>
      <dgm:spPr/>
      <dgm:t>
        <a:bodyPr/>
        <a:lstStyle/>
        <a:p>
          <a:endParaRPr lang="tr-TR"/>
        </a:p>
      </dgm:t>
    </dgm:pt>
    <dgm:pt modelId="{DB87CD21-ACF2-404E-A1F0-FBAFCDD37794}" type="pres">
      <dgm:prSet presAssocID="{21F15467-6283-41B9-BC22-3B53A022C793}" presName="rootText" presStyleLbl="node2" presStyleIdx="2" presStyleCnt="3">
        <dgm:presLayoutVars>
          <dgm:chPref val="3"/>
        </dgm:presLayoutVars>
      </dgm:prSet>
      <dgm:spPr/>
      <dgm:t>
        <a:bodyPr/>
        <a:lstStyle/>
        <a:p>
          <a:endParaRPr lang="tr-TR"/>
        </a:p>
      </dgm:t>
    </dgm:pt>
    <dgm:pt modelId="{AC9F0783-C8E6-41DC-B593-6DEC8E80B11F}" type="pres">
      <dgm:prSet presAssocID="{21F15467-6283-41B9-BC22-3B53A022C793}" presName="rootConnector" presStyleLbl="node2" presStyleIdx="2" presStyleCnt="3"/>
      <dgm:spPr/>
      <dgm:t>
        <a:bodyPr/>
        <a:lstStyle/>
        <a:p>
          <a:endParaRPr lang="tr-TR"/>
        </a:p>
      </dgm:t>
    </dgm:pt>
    <dgm:pt modelId="{9C09BAE7-A04A-476A-B2CE-09564C345E5D}" type="pres">
      <dgm:prSet presAssocID="{21F15467-6283-41B9-BC22-3B53A022C793}" presName="hierChild4" presStyleCnt="0"/>
      <dgm:spPr/>
      <dgm:t>
        <a:bodyPr/>
        <a:lstStyle/>
        <a:p>
          <a:endParaRPr lang="tr-TR"/>
        </a:p>
      </dgm:t>
    </dgm:pt>
    <dgm:pt modelId="{28633789-808F-4804-9924-41AC3B0EC00B}" type="pres">
      <dgm:prSet presAssocID="{21F15467-6283-41B9-BC22-3B53A022C793}" presName="hierChild5" presStyleCnt="0"/>
      <dgm:spPr/>
      <dgm:t>
        <a:bodyPr/>
        <a:lstStyle/>
        <a:p>
          <a:endParaRPr lang="tr-TR"/>
        </a:p>
      </dgm:t>
    </dgm:pt>
    <dgm:pt modelId="{14D3A1AD-6B97-43B8-A35D-E08108FBDBBD}" type="pres">
      <dgm:prSet presAssocID="{C1C01046-3633-42AE-BECB-4DD71A807C6B}" presName="hierChild3" presStyleCnt="0"/>
      <dgm:spPr/>
      <dgm:t>
        <a:bodyPr/>
        <a:lstStyle/>
        <a:p>
          <a:endParaRPr lang="tr-TR"/>
        </a:p>
      </dgm:t>
    </dgm:pt>
  </dgm:ptLst>
  <dgm:cxnLst>
    <dgm:cxn modelId="{17550328-974E-4309-B495-8608E76DCBEE}" type="presOf" srcId="{21F15467-6283-41B9-BC22-3B53A022C793}" destId="{DB87CD21-ACF2-404E-A1F0-FBAFCDD37794}" srcOrd="0" destOrd="0" presId="urn:microsoft.com/office/officeart/2005/8/layout/orgChart1"/>
    <dgm:cxn modelId="{1F6B8B03-63AB-427E-968C-42BCC5B9C2B8}" type="presOf" srcId="{2A549FF9-BEF8-4F4A-BA49-0A7405302DFB}" destId="{5B0F23E6-5803-4129-A177-AAFF26D0257B}" srcOrd="0" destOrd="0" presId="urn:microsoft.com/office/officeart/2005/8/layout/orgChart1"/>
    <dgm:cxn modelId="{9EFFFD99-AD27-4A78-B6A3-8C6DDF0AD63E}" srcId="{C1C01046-3633-42AE-BECB-4DD71A807C6B}" destId="{B06C6237-2761-49DB-BFC6-F40777EE2B3E}" srcOrd="0" destOrd="0" parTransId="{2A549FF9-BEF8-4F4A-BA49-0A7405302DFB}" sibTransId="{2DC2C5DB-699F-48CC-8F55-EDB76C1A2460}"/>
    <dgm:cxn modelId="{EDAB9961-CC07-4DE7-9919-625E7AB7F389}" srcId="{190C85BF-C309-498E-9ABD-1D1442CF96F5}" destId="{C1C01046-3633-42AE-BECB-4DD71A807C6B}" srcOrd="0" destOrd="0" parTransId="{BBF483AB-C9CA-4A3D-A1BC-3B99619ABE55}" sibTransId="{05527015-D7FB-4B06-A910-185A974F78D9}"/>
    <dgm:cxn modelId="{3B9308F1-8D05-4BC2-A016-4C97EB108B34}" type="presOf" srcId="{B06C6237-2761-49DB-BFC6-F40777EE2B3E}" destId="{76CAD1B5-DFC2-41B4-84C4-7CE2EDF87D60}" srcOrd="0" destOrd="0" presId="urn:microsoft.com/office/officeart/2005/8/layout/orgChart1"/>
    <dgm:cxn modelId="{A3EEDBC8-CBE9-4115-984F-4BF4385EBBD8}" srcId="{C1C01046-3633-42AE-BECB-4DD71A807C6B}" destId="{E6936B69-7049-4DD2-A432-0DDB7B648FD7}" srcOrd="1" destOrd="0" parTransId="{730B50F4-9B15-4B2E-899E-1A45D5D8C647}" sibTransId="{AC49DD08-869E-4EC2-8C55-D73C6A683839}"/>
    <dgm:cxn modelId="{FFC9D732-F152-4B0A-990E-AC6511E3ED47}" type="presOf" srcId="{C1C01046-3633-42AE-BECB-4DD71A807C6B}" destId="{CDB5F8E0-BBE6-435C-8A9E-87F894DC9136}" srcOrd="1" destOrd="0" presId="urn:microsoft.com/office/officeart/2005/8/layout/orgChart1"/>
    <dgm:cxn modelId="{08AFB682-62D9-46FE-88FC-3CB643D38A08}" type="presOf" srcId="{190C85BF-C309-498E-9ABD-1D1442CF96F5}" destId="{04F6CC86-1400-4128-8068-804338E8C41F}" srcOrd="0" destOrd="0" presId="urn:microsoft.com/office/officeart/2005/8/layout/orgChart1"/>
    <dgm:cxn modelId="{FB7CD6CB-AB73-4106-9A7D-EA2227F83EF8}" type="presOf" srcId="{C1C01046-3633-42AE-BECB-4DD71A807C6B}" destId="{514C7726-966E-413E-811E-A91F7771215D}" srcOrd="0" destOrd="0" presId="urn:microsoft.com/office/officeart/2005/8/layout/orgChart1"/>
    <dgm:cxn modelId="{FA085DC6-EA62-45B7-9FA4-C2477BFCC4AD}" type="presOf" srcId="{E6936B69-7049-4DD2-A432-0DDB7B648FD7}" destId="{4D0DD41F-E1B5-4817-86BD-43AE31FAD47B}" srcOrd="1" destOrd="0" presId="urn:microsoft.com/office/officeart/2005/8/layout/orgChart1"/>
    <dgm:cxn modelId="{E5B5BE3A-B889-48B6-8D35-67FA89D2014C}" type="presOf" srcId="{730B50F4-9B15-4B2E-899E-1A45D5D8C647}" destId="{4813FE1E-CF25-40A9-980F-189314C4B952}" srcOrd="0" destOrd="0" presId="urn:microsoft.com/office/officeart/2005/8/layout/orgChart1"/>
    <dgm:cxn modelId="{1C72CE8C-3B07-464D-8D43-4761461AF64A}" srcId="{C1C01046-3633-42AE-BECB-4DD71A807C6B}" destId="{21F15467-6283-41B9-BC22-3B53A022C793}" srcOrd="2" destOrd="0" parTransId="{54813098-FF8E-4A4B-A450-42AF139A7907}" sibTransId="{A02D03A8-8CB0-4F23-845A-D03DFD5A6D90}"/>
    <dgm:cxn modelId="{B3AEDC28-2E4A-4EEA-81D7-39A439B66E1B}" type="presOf" srcId="{54813098-FF8E-4A4B-A450-42AF139A7907}" destId="{09CD81BF-384B-40DA-9CA1-8D15D23020C2}" srcOrd="0" destOrd="0" presId="urn:microsoft.com/office/officeart/2005/8/layout/orgChart1"/>
    <dgm:cxn modelId="{65D23160-387F-4887-8A3E-319EC0E181BA}" type="presOf" srcId="{E6936B69-7049-4DD2-A432-0DDB7B648FD7}" destId="{3AD55DC0-9E82-409D-B9E9-E3A146EBAEDA}" srcOrd="0" destOrd="0" presId="urn:microsoft.com/office/officeart/2005/8/layout/orgChart1"/>
    <dgm:cxn modelId="{D9E438E1-C584-4D1C-AC0B-CD2AA0ED9AB0}" type="presOf" srcId="{21F15467-6283-41B9-BC22-3B53A022C793}" destId="{AC9F0783-C8E6-41DC-B593-6DEC8E80B11F}" srcOrd="1" destOrd="0" presId="urn:microsoft.com/office/officeart/2005/8/layout/orgChart1"/>
    <dgm:cxn modelId="{0F98FD6D-0461-4566-AD94-34C42A176AD0}" type="presOf" srcId="{B06C6237-2761-49DB-BFC6-F40777EE2B3E}" destId="{4FB61433-0909-41EA-8742-7F29A6D65822}" srcOrd="1" destOrd="0" presId="urn:microsoft.com/office/officeart/2005/8/layout/orgChart1"/>
    <dgm:cxn modelId="{A2E018CD-DA83-4146-AC12-756EF391E3F8}" type="presParOf" srcId="{04F6CC86-1400-4128-8068-804338E8C41F}" destId="{496B95B6-6FCF-4F5D-89D5-535139B35E5F}" srcOrd="0" destOrd="0" presId="urn:microsoft.com/office/officeart/2005/8/layout/orgChart1"/>
    <dgm:cxn modelId="{46DE8AF0-41CB-4904-A79F-1B49AEB27CC4}" type="presParOf" srcId="{496B95B6-6FCF-4F5D-89D5-535139B35E5F}" destId="{383F481D-66CD-42EA-859D-719DBCBC88BA}" srcOrd="0" destOrd="0" presId="urn:microsoft.com/office/officeart/2005/8/layout/orgChart1"/>
    <dgm:cxn modelId="{3B87E761-E586-43D9-9D79-4C0FD0C7D298}" type="presParOf" srcId="{383F481D-66CD-42EA-859D-719DBCBC88BA}" destId="{514C7726-966E-413E-811E-A91F7771215D}" srcOrd="0" destOrd="0" presId="urn:microsoft.com/office/officeart/2005/8/layout/orgChart1"/>
    <dgm:cxn modelId="{AFA9A9E2-33A4-4A89-ABA2-C8668DD4327F}" type="presParOf" srcId="{383F481D-66CD-42EA-859D-719DBCBC88BA}" destId="{CDB5F8E0-BBE6-435C-8A9E-87F894DC9136}" srcOrd="1" destOrd="0" presId="urn:microsoft.com/office/officeart/2005/8/layout/orgChart1"/>
    <dgm:cxn modelId="{532F3BD2-2094-4260-BEC6-9F03F0672DA3}" type="presParOf" srcId="{496B95B6-6FCF-4F5D-89D5-535139B35E5F}" destId="{469106E8-2718-4E40-BDC9-2DDA5AA5F379}" srcOrd="1" destOrd="0" presId="urn:microsoft.com/office/officeart/2005/8/layout/orgChart1"/>
    <dgm:cxn modelId="{9E91EC5B-C77B-4E91-A1F9-CE6C750719E3}" type="presParOf" srcId="{469106E8-2718-4E40-BDC9-2DDA5AA5F379}" destId="{5B0F23E6-5803-4129-A177-AAFF26D0257B}" srcOrd="0" destOrd="0" presId="urn:microsoft.com/office/officeart/2005/8/layout/orgChart1"/>
    <dgm:cxn modelId="{FD537B12-F502-4553-9DFB-46C217E0A7AD}" type="presParOf" srcId="{469106E8-2718-4E40-BDC9-2DDA5AA5F379}" destId="{71690A91-9F80-4EFD-BD0B-45DBB2D34B01}" srcOrd="1" destOrd="0" presId="urn:microsoft.com/office/officeart/2005/8/layout/orgChart1"/>
    <dgm:cxn modelId="{87FE5C83-ED85-41DB-90C0-EB91940B1ED8}" type="presParOf" srcId="{71690A91-9F80-4EFD-BD0B-45DBB2D34B01}" destId="{4A3342A7-8D7C-4FB6-BE23-FFC3A8605817}" srcOrd="0" destOrd="0" presId="urn:microsoft.com/office/officeart/2005/8/layout/orgChart1"/>
    <dgm:cxn modelId="{E08528C6-CA57-44A6-B0D7-2D34DB5BEACC}" type="presParOf" srcId="{4A3342A7-8D7C-4FB6-BE23-FFC3A8605817}" destId="{76CAD1B5-DFC2-41B4-84C4-7CE2EDF87D60}" srcOrd="0" destOrd="0" presId="urn:microsoft.com/office/officeart/2005/8/layout/orgChart1"/>
    <dgm:cxn modelId="{46E439D3-54AE-47D8-89E9-D430630D45D4}" type="presParOf" srcId="{4A3342A7-8D7C-4FB6-BE23-FFC3A8605817}" destId="{4FB61433-0909-41EA-8742-7F29A6D65822}" srcOrd="1" destOrd="0" presId="urn:microsoft.com/office/officeart/2005/8/layout/orgChart1"/>
    <dgm:cxn modelId="{E94EBDD1-3781-43D9-BE14-450608B3842D}" type="presParOf" srcId="{71690A91-9F80-4EFD-BD0B-45DBB2D34B01}" destId="{2A2418EC-3426-482D-B4F5-60E228709CD6}" srcOrd="1" destOrd="0" presId="urn:microsoft.com/office/officeart/2005/8/layout/orgChart1"/>
    <dgm:cxn modelId="{2B7282BA-B754-48F1-A923-68CB996AE083}" type="presParOf" srcId="{71690A91-9F80-4EFD-BD0B-45DBB2D34B01}" destId="{AF7B1F60-300A-43C0-A751-D2CB2992DD90}" srcOrd="2" destOrd="0" presId="urn:microsoft.com/office/officeart/2005/8/layout/orgChart1"/>
    <dgm:cxn modelId="{3C4788A3-40AF-4AB9-A178-7E57C2E06404}" type="presParOf" srcId="{469106E8-2718-4E40-BDC9-2DDA5AA5F379}" destId="{4813FE1E-CF25-40A9-980F-189314C4B952}" srcOrd="2" destOrd="0" presId="urn:microsoft.com/office/officeart/2005/8/layout/orgChart1"/>
    <dgm:cxn modelId="{A9D69217-A4F4-49BD-A2B4-BEA047D8BAB0}" type="presParOf" srcId="{469106E8-2718-4E40-BDC9-2DDA5AA5F379}" destId="{8261F38A-B04C-42D7-8429-7EA3C3443A3B}" srcOrd="3" destOrd="0" presId="urn:microsoft.com/office/officeart/2005/8/layout/orgChart1"/>
    <dgm:cxn modelId="{59C1E91A-9962-4D94-824C-E740F13B601C}" type="presParOf" srcId="{8261F38A-B04C-42D7-8429-7EA3C3443A3B}" destId="{74101B27-8AD2-4B4A-AEED-082DB565A76D}" srcOrd="0" destOrd="0" presId="urn:microsoft.com/office/officeart/2005/8/layout/orgChart1"/>
    <dgm:cxn modelId="{85726155-FCA8-4ACF-AAFC-296798E2DB73}" type="presParOf" srcId="{74101B27-8AD2-4B4A-AEED-082DB565A76D}" destId="{3AD55DC0-9E82-409D-B9E9-E3A146EBAEDA}" srcOrd="0" destOrd="0" presId="urn:microsoft.com/office/officeart/2005/8/layout/orgChart1"/>
    <dgm:cxn modelId="{971D1E56-6298-4058-B7D4-5D61589A5271}" type="presParOf" srcId="{74101B27-8AD2-4B4A-AEED-082DB565A76D}" destId="{4D0DD41F-E1B5-4817-86BD-43AE31FAD47B}" srcOrd="1" destOrd="0" presId="urn:microsoft.com/office/officeart/2005/8/layout/orgChart1"/>
    <dgm:cxn modelId="{3136A6C9-F72E-4731-A80E-C983A25FF44C}" type="presParOf" srcId="{8261F38A-B04C-42D7-8429-7EA3C3443A3B}" destId="{8DBD9A96-A6AB-40F7-AC9B-12CDA5120152}" srcOrd="1" destOrd="0" presId="urn:microsoft.com/office/officeart/2005/8/layout/orgChart1"/>
    <dgm:cxn modelId="{02677F50-D1FD-4905-8964-D0AB37FABAC6}" type="presParOf" srcId="{8261F38A-B04C-42D7-8429-7EA3C3443A3B}" destId="{11EE9887-0015-4E3E-AE1C-B287BD0D8562}" srcOrd="2" destOrd="0" presId="urn:microsoft.com/office/officeart/2005/8/layout/orgChart1"/>
    <dgm:cxn modelId="{8ABCA4FD-4627-40DA-BD33-85214DF0FDA2}" type="presParOf" srcId="{469106E8-2718-4E40-BDC9-2DDA5AA5F379}" destId="{09CD81BF-384B-40DA-9CA1-8D15D23020C2}" srcOrd="4" destOrd="0" presId="urn:microsoft.com/office/officeart/2005/8/layout/orgChart1"/>
    <dgm:cxn modelId="{F612638D-B6F2-40C8-8D75-6F6A1E42F158}" type="presParOf" srcId="{469106E8-2718-4E40-BDC9-2DDA5AA5F379}" destId="{47F2FB3F-6470-41CD-8776-CACD7AD33E27}" srcOrd="5" destOrd="0" presId="urn:microsoft.com/office/officeart/2005/8/layout/orgChart1"/>
    <dgm:cxn modelId="{4D8A5494-1D9E-411C-8DFB-D5DA0E523E58}" type="presParOf" srcId="{47F2FB3F-6470-41CD-8776-CACD7AD33E27}" destId="{8B7395C6-58B8-4B92-B84A-5FA36B075D7C}" srcOrd="0" destOrd="0" presId="urn:microsoft.com/office/officeart/2005/8/layout/orgChart1"/>
    <dgm:cxn modelId="{A338017B-0414-49DD-B1D6-CD1BE8A373F6}" type="presParOf" srcId="{8B7395C6-58B8-4B92-B84A-5FA36B075D7C}" destId="{DB87CD21-ACF2-404E-A1F0-FBAFCDD37794}" srcOrd="0" destOrd="0" presId="urn:microsoft.com/office/officeart/2005/8/layout/orgChart1"/>
    <dgm:cxn modelId="{248335DF-1187-4A07-982A-4AD02591FD3E}" type="presParOf" srcId="{8B7395C6-58B8-4B92-B84A-5FA36B075D7C}" destId="{AC9F0783-C8E6-41DC-B593-6DEC8E80B11F}" srcOrd="1" destOrd="0" presId="urn:microsoft.com/office/officeart/2005/8/layout/orgChart1"/>
    <dgm:cxn modelId="{447A9E88-73B9-4957-91F0-48FC4CEBD64F}" type="presParOf" srcId="{47F2FB3F-6470-41CD-8776-CACD7AD33E27}" destId="{9C09BAE7-A04A-476A-B2CE-09564C345E5D}" srcOrd="1" destOrd="0" presId="urn:microsoft.com/office/officeart/2005/8/layout/orgChart1"/>
    <dgm:cxn modelId="{7137450C-3E36-4D1D-BD40-FD4E160E8585}" type="presParOf" srcId="{47F2FB3F-6470-41CD-8776-CACD7AD33E27}" destId="{28633789-808F-4804-9924-41AC3B0EC00B}" srcOrd="2" destOrd="0" presId="urn:microsoft.com/office/officeart/2005/8/layout/orgChart1"/>
    <dgm:cxn modelId="{87F8F9D5-A00A-4822-B680-721E57CDDCF9}" type="presParOf" srcId="{496B95B6-6FCF-4F5D-89D5-535139B35E5F}" destId="{14D3A1AD-6B97-43B8-A35D-E08108FBDBB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6B3A9E-5B84-4363-9E3E-15261DA3665E}" type="doc">
      <dgm:prSet loTypeId="urn:microsoft.com/office/officeart/2005/8/layout/process2" loCatId="process" qsTypeId="urn:microsoft.com/office/officeart/2005/8/quickstyle/simple1" qsCatId="simple" csTypeId="urn:microsoft.com/office/officeart/2005/8/colors/colorful2" csCatId="colorful" phldr="1"/>
      <dgm:spPr/>
    </dgm:pt>
    <dgm:pt modelId="{CD198C61-F331-46F8-9AA5-A22384A442A0}">
      <dgm:prSet phldrT="[Metin]" custT="1">
        <dgm:style>
          <a:lnRef idx="0">
            <a:schemeClr val="accent4"/>
          </a:lnRef>
          <a:fillRef idx="3">
            <a:schemeClr val="accent4"/>
          </a:fillRef>
          <a:effectRef idx="3">
            <a:schemeClr val="accent4"/>
          </a:effectRef>
          <a:fontRef idx="minor">
            <a:schemeClr val="lt1"/>
          </a:fontRef>
        </dgm:style>
      </dgm:prSet>
      <dgm:spPr>
        <a:solidFill>
          <a:schemeClr val="accent2">
            <a:lumMod val="75000"/>
          </a:schemeClr>
        </a:solidFill>
      </dgm:spPr>
      <dgm:t>
        <a:bodyPr/>
        <a:lstStyle/>
        <a:p>
          <a:r>
            <a:rPr lang="tr-TR" sz="2800" dirty="0" smtClean="0"/>
            <a:t>Muhasebe meslek mensuplarına KOBİ/TFRS ve denetim eğitimleri öncesinde  6102 sayılı </a:t>
          </a:r>
          <a:r>
            <a:rPr lang="tr-TR" sz="2800" dirty="0" err="1" smtClean="0"/>
            <a:t>TTK’nın</a:t>
          </a:r>
          <a:r>
            <a:rPr lang="tr-TR" sz="2800" dirty="0" smtClean="0"/>
            <a:t> anlatılması</a:t>
          </a:r>
        </a:p>
        <a:p>
          <a:r>
            <a:rPr lang="tr-TR" sz="2800" dirty="0" smtClean="0"/>
            <a:t>(7 saat)</a:t>
          </a:r>
        </a:p>
      </dgm:t>
    </dgm:pt>
    <dgm:pt modelId="{A902EBB7-AEAF-4CA6-A569-ADAA8CA9B69B}" type="parTrans" cxnId="{0E990082-F554-4335-8082-5167D105B857}">
      <dgm:prSet/>
      <dgm:spPr/>
      <dgm:t>
        <a:bodyPr/>
        <a:lstStyle/>
        <a:p>
          <a:endParaRPr lang="tr-TR"/>
        </a:p>
      </dgm:t>
    </dgm:pt>
    <dgm:pt modelId="{4C11AA80-D904-4FFE-8759-46BC5469C319}" type="sibTrans" cxnId="{0E990082-F554-4335-8082-5167D105B857}">
      <dgm:prSet/>
      <dgm:spPr>
        <a:solidFill>
          <a:schemeClr val="bg2">
            <a:lumMod val="60000"/>
            <a:lumOff val="40000"/>
          </a:schemeClr>
        </a:solidFill>
      </dgm:spPr>
      <dgm:t>
        <a:bodyPr/>
        <a:lstStyle/>
        <a:p>
          <a:endParaRPr lang="tr-TR"/>
        </a:p>
      </dgm:t>
    </dgm:pt>
    <dgm:pt modelId="{361E88F1-8C65-4399-96FB-02375E8EE0E6}">
      <dgm:prSet phldrT="[Metin]" custT="1">
        <dgm:style>
          <a:lnRef idx="1">
            <a:schemeClr val="accent6"/>
          </a:lnRef>
          <a:fillRef idx="2">
            <a:schemeClr val="accent6"/>
          </a:fillRef>
          <a:effectRef idx="1">
            <a:schemeClr val="accent6"/>
          </a:effectRef>
          <a:fontRef idx="minor">
            <a:schemeClr val="dk1"/>
          </a:fontRef>
        </dgm:style>
      </dgm:prSet>
      <dgm:spPr>
        <a:solidFill>
          <a:schemeClr val="accent3">
            <a:lumMod val="75000"/>
          </a:schemeClr>
        </a:solidFill>
      </dgm:spPr>
      <dgm:t>
        <a:bodyPr/>
        <a:lstStyle/>
        <a:p>
          <a:pPr algn="just"/>
          <a:endParaRPr lang="tr-TR" sz="1800" dirty="0" smtClean="0"/>
        </a:p>
        <a:p>
          <a:pPr algn="ctr"/>
          <a:r>
            <a:rPr lang="tr-TR" sz="2400" dirty="0" smtClean="0"/>
            <a:t>Ticari İşletme Hukuku’ndaki Yenilikler</a:t>
          </a:r>
        </a:p>
        <a:p>
          <a:pPr algn="ctr"/>
          <a:r>
            <a:rPr lang="tr-TR" sz="2400" dirty="0" smtClean="0"/>
            <a:t>Şirketler Hukuku’nda Genel Hükümler</a:t>
          </a:r>
        </a:p>
        <a:p>
          <a:pPr algn="ctr"/>
          <a:r>
            <a:rPr lang="tr-TR" sz="2400" dirty="0" smtClean="0"/>
            <a:t>Anonim Şirketler</a:t>
          </a:r>
        </a:p>
        <a:p>
          <a:pPr algn="ctr"/>
          <a:r>
            <a:rPr lang="tr-TR" sz="2400" dirty="0" err="1" smtClean="0"/>
            <a:t>Limited</a:t>
          </a:r>
          <a:r>
            <a:rPr lang="tr-TR" sz="2400" dirty="0" smtClean="0"/>
            <a:t> Şirketler</a:t>
          </a:r>
          <a:endParaRPr lang="tr-TR" sz="2400" dirty="0"/>
        </a:p>
      </dgm:t>
    </dgm:pt>
    <dgm:pt modelId="{ACE986CB-F8EA-450B-96C1-B6E23CB0B96C}" type="parTrans" cxnId="{59FD757C-A237-4777-83FA-75F35F514DF7}">
      <dgm:prSet/>
      <dgm:spPr/>
      <dgm:t>
        <a:bodyPr/>
        <a:lstStyle/>
        <a:p>
          <a:endParaRPr lang="tr-TR"/>
        </a:p>
      </dgm:t>
    </dgm:pt>
    <dgm:pt modelId="{CB4BEF9C-9B48-4E4D-8F8C-2DD7270ADD01}" type="sibTrans" cxnId="{59FD757C-A237-4777-83FA-75F35F514DF7}">
      <dgm:prSet/>
      <dgm:spPr/>
      <dgm:t>
        <a:bodyPr/>
        <a:lstStyle/>
        <a:p>
          <a:endParaRPr lang="tr-TR"/>
        </a:p>
      </dgm:t>
    </dgm:pt>
    <dgm:pt modelId="{E25BFD38-BD00-4EB1-8E99-8C8467EA131A}" type="pres">
      <dgm:prSet presAssocID="{2F6B3A9E-5B84-4363-9E3E-15261DA3665E}" presName="linearFlow" presStyleCnt="0">
        <dgm:presLayoutVars>
          <dgm:resizeHandles val="exact"/>
        </dgm:presLayoutVars>
      </dgm:prSet>
      <dgm:spPr/>
    </dgm:pt>
    <dgm:pt modelId="{CF767790-C195-4F89-9687-CFF835411C33}" type="pres">
      <dgm:prSet presAssocID="{CD198C61-F331-46F8-9AA5-A22384A442A0}" presName="node" presStyleLbl="node1" presStyleIdx="0" presStyleCnt="2" custScaleX="136122" custScaleY="68639" custLinFactNeighborY="22309">
        <dgm:presLayoutVars>
          <dgm:bulletEnabled val="1"/>
        </dgm:presLayoutVars>
      </dgm:prSet>
      <dgm:spPr/>
      <dgm:t>
        <a:bodyPr/>
        <a:lstStyle/>
        <a:p>
          <a:endParaRPr lang="tr-TR"/>
        </a:p>
      </dgm:t>
    </dgm:pt>
    <dgm:pt modelId="{00F1E307-F242-4F9A-B660-91977F39EBE8}" type="pres">
      <dgm:prSet presAssocID="{4C11AA80-D904-4FFE-8759-46BC5469C319}" presName="sibTrans" presStyleLbl="sibTrans2D1" presStyleIdx="0" presStyleCnt="1" custScaleX="84898" custScaleY="123132" custLinFactNeighborX="-6965" custLinFactNeighborY="984"/>
      <dgm:spPr/>
      <dgm:t>
        <a:bodyPr/>
        <a:lstStyle/>
        <a:p>
          <a:endParaRPr lang="tr-TR"/>
        </a:p>
      </dgm:t>
    </dgm:pt>
    <dgm:pt modelId="{9E75BC01-F927-4662-B00A-2104E94E3334}" type="pres">
      <dgm:prSet presAssocID="{4C11AA80-D904-4FFE-8759-46BC5469C319}" presName="connectorText" presStyleLbl="sibTrans2D1" presStyleIdx="0" presStyleCnt="1"/>
      <dgm:spPr/>
      <dgm:t>
        <a:bodyPr/>
        <a:lstStyle/>
        <a:p>
          <a:endParaRPr lang="tr-TR"/>
        </a:p>
      </dgm:t>
    </dgm:pt>
    <dgm:pt modelId="{90278535-7ED8-46AC-B087-53F984DFC0D3}" type="pres">
      <dgm:prSet presAssocID="{361E88F1-8C65-4399-96FB-02375E8EE0E6}" presName="node" presStyleLbl="node1" presStyleIdx="1" presStyleCnt="2" custScaleX="113757" custScaleY="104884">
        <dgm:presLayoutVars>
          <dgm:bulletEnabled val="1"/>
        </dgm:presLayoutVars>
      </dgm:prSet>
      <dgm:spPr/>
      <dgm:t>
        <a:bodyPr/>
        <a:lstStyle/>
        <a:p>
          <a:endParaRPr lang="tr-TR"/>
        </a:p>
      </dgm:t>
    </dgm:pt>
  </dgm:ptLst>
  <dgm:cxnLst>
    <dgm:cxn modelId="{59FD757C-A237-4777-83FA-75F35F514DF7}" srcId="{2F6B3A9E-5B84-4363-9E3E-15261DA3665E}" destId="{361E88F1-8C65-4399-96FB-02375E8EE0E6}" srcOrd="1" destOrd="0" parTransId="{ACE986CB-F8EA-450B-96C1-B6E23CB0B96C}" sibTransId="{CB4BEF9C-9B48-4E4D-8F8C-2DD7270ADD01}"/>
    <dgm:cxn modelId="{5884B202-2B40-42B8-B822-41360E6A14A4}" type="presOf" srcId="{2F6B3A9E-5B84-4363-9E3E-15261DA3665E}" destId="{E25BFD38-BD00-4EB1-8E99-8C8467EA131A}" srcOrd="0" destOrd="0" presId="urn:microsoft.com/office/officeart/2005/8/layout/process2"/>
    <dgm:cxn modelId="{AF886FEC-2737-453D-BE31-0F08C57A2445}" type="presOf" srcId="{CD198C61-F331-46F8-9AA5-A22384A442A0}" destId="{CF767790-C195-4F89-9687-CFF835411C33}" srcOrd="0" destOrd="0" presId="urn:microsoft.com/office/officeart/2005/8/layout/process2"/>
    <dgm:cxn modelId="{083F198C-DE60-4C3D-9660-9715CA8F0CDC}" type="presOf" srcId="{4C11AA80-D904-4FFE-8759-46BC5469C319}" destId="{00F1E307-F242-4F9A-B660-91977F39EBE8}" srcOrd="0" destOrd="0" presId="urn:microsoft.com/office/officeart/2005/8/layout/process2"/>
    <dgm:cxn modelId="{06B058EB-1ABF-4BBC-8447-DF28440772B6}" type="presOf" srcId="{4C11AA80-D904-4FFE-8759-46BC5469C319}" destId="{9E75BC01-F927-4662-B00A-2104E94E3334}" srcOrd="1" destOrd="0" presId="urn:microsoft.com/office/officeart/2005/8/layout/process2"/>
    <dgm:cxn modelId="{49FE6D0C-B07F-4D10-B890-27130BB875C9}" type="presOf" srcId="{361E88F1-8C65-4399-96FB-02375E8EE0E6}" destId="{90278535-7ED8-46AC-B087-53F984DFC0D3}" srcOrd="0" destOrd="0" presId="urn:microsoft.com/office/officeart/2005/8/layout/process2"/>
    <dgm:cxn modelId="{0E990082-F554-4335-8082-5167D105B857}" srcId="{2F6B3A9E-5B84-4363-9E3E-15261DA3665E}" destId="{CD198C61-F331-46F8-9AA5-A22384A442A0}" srcOrd="0" destOrd="0" parTransId="{A902EBB7-AEAF-4CA6-A569-ADAA8CA9B69B}" sibTransId="{4C11AA80-D904-4FFE-8759-46BC5469C319}"/>
    <dgm:cxn modelId="{4D6C637C-7DD7-45CB-B7BF-38BF1CF6172D}" type="presParOf" srcId="{E25BFD38-BD00-4EB1-8E99-8C8467EA131A}" destId="{CF767790-C195-4F89-9687-CFF835411C33}" srcOrd="0" destOrd="0" presId="urn:microsoft.com/office/officeart/2005/8/layout/process2"/>
    <dgm:cxn modelId="{84F60446-33DC-4813-9987-610FD643880F}" type="presParOf" srcId="{E25BFD38-BD00-4EB1-8E99-8C8467EA131A}" destId="{00F1E307-F242-4F9A-B660-91977F39EBE8}" srcOrd="1" destOrd="0" presId="urn:microsoft.com/office/officeart/2005/8/layout/process2"/>
    <dgm:cxn modelId="{7B617177-295C-4964-BE44-85C1FE4DDDFB}" type="presParOf" srcId="{00F1E307-F242-4F9A-B660-91977F39EBE8}" destId="{9E75BC01-F927-4662-B00A-2104E94E3334}" srcOrd="0" destOrd="0" presId="urn:microsoft.com/office/officeart/2005/8/layout/process2"/>
    <dgm:cxn modelId="{28DBE72A-07AA-4076-9E91-7239B71E564D}" type="presParOf" srcId="{E25BFD38-BD00-4EB1-8E99-8C8467EA131A}" destId="{90278535-7ED8-46AC-B087-53F984DFC0D3}" srcOrd="2"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3BDFEA-6B99-4151-A273-66A56D8C702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tr-TR"/>
        </a:p>
      </dgm:t>
    </dgm:pt>
    <dgm:pt modelId="{3859D54C-989D-47EF-8E34-68C1B2CFFA66}">
      <dgm:prSet phldrT="[Metin]" custT="1"/>
      <dgm:spPr>
        <a:solidFill>
          <a:schemeClr val="accent3">
            <a:lumMod val="75000"/>
          </a:schemeClr>
        </a:solidFill>
      </dgm:spPr>
      <dgm:t>
        <a:bodyPr/>
        <a:lstStyle/>
        <a:p>
          <a:r>
            <a:rPr lang="tr-TR" sz="1800" b="1" dirty="0" smtClean="0"/>
            <a:t>Doç. Dr. Korkut ÖZKORKUT</a:t>
          </a:r>
        </a:p>
        <a:p>
          <a:r>
            <a:rPr lang="tr-TR" sz="800" b="1" dirty="0" smtClean="0"/>
            <a:t>(Ankara Üniversitesi Siyasal Bilgiler Fakültesi)</a:t>
          </a:r>
        </a:p>
        <a:p>
          <a:endParaRPr lang="tr-TR" sz="800" b="1" dirty="0" smtClean="0"/>
        </a:p>
        <a:p>
          <a:r>
            <a:rPr lang="tr-TR" sz="1800" b="1" dirty="0" smtClean="0"/>
            <a:t>Proje Koordinatörü </a:t>
          </a:r>
          <a:endParaRPr lang="tr-TR" sz="1800" b="1" dirty="0"/>
        </a:p>
      </dgm:t>
    </dgm:pt>
    <dgm:pt modelId="{4E28D03B-EB85-4341-8B49-9F16ADE3CAF6}" type="parTrans" cxnId="{63295724-5617-44C0-AA42-94D8C71EA923}">
      <dgm:prSet/>
      <dgm:spPr/>
      <dgm:t>
        <a:bodyPr/>
        <a:lstStyle/>
        <a:p>
          <a:endParaRPr lang="tr-TR"/>
        </a:p>
      </dgm:t>
    </dgm:pt>
    <dgm:pt modelId="{EAAA1441-B616-45FF-AC82-D53B8F875776}" type="sibTrans" cxnId="{63295724-5617-44C0-AA42-94D8C71EA923}">
      <dgm:prSet/>
      <dgm:spPr/>
      <dgm:t>
        <a:bodyPr/>
        <a:lstStyle/>
        <a:p>
          <a:endParaRPr lang="tr-TR"/>
        </a:p>
      </dgm:t>
    </dgm:pt>
    <dgm:pt modelId="{4A177A1F-E839-49FA-BC16-D4EB1AC9BCCD}" type="asst">
      <dgm:prSet custT="1"/>
      <dgm:spPr>
        <a:solidFill>
          <a:schemeClr val="tx2">
            <a:lumMod val="25000"/>
          </a:schemeClr>
        </a:solidFill>
      </dgm:spPr>
      <dgm:t>
        <a:bodyPr/>
        <a:lstStyle/>
        <a:p>
          <a:r>
            <a:rPr lang="tr-TR" sz="1500" b="1" dirty="0" smtClean="0">
              <a:solidFill>
                <a:schemeClr val="tx1"/>
              </a:solidFill>
            </a:rPr>
            <a:t>Yrd. Doç. Dr. Halil Ali DURAL</a:t>
          </a:r>
        </a:p>
        <a:p>
          <a:r>
            <a:rPr lang="tr-TR" sz="800" b="1" dirty="0" smtClean="0">
              <a:solidFill>
                <a:schemeClr val="tx1"/>
              </a:solidFill>
            </a:rPr>
            <a:t>(Galatasaray Üniversitesi Hukuk Fakültesi) </a:t>
          </a:r>
        </a:p>
        <a:p>
          <a:endParaRPr lang="tr-TR" sz="800" b="1" dirty="0" smtClean="0">
            <a:solidFill>
              <a:schemeClr val="tx1"/>
            </a:solidFill>
          </a:endParaRPr>
        </a:p>
        <a:p>
          <a:r>
            <a:rPr lang="tr-TR" sz="1500" b="1" dirty="0" smtClean="0">
              <a:solidFill>
                <a:schemeClr val="tx1"/>
              </a:solidFill>
            </a:rPr>
            <a:t>Proje Koordinatör Yardımcısı</a:t>
          </a:r>
          <a:endParaRPr lang="tr-TR" sz="1500" b="1" dirty="0">
            <a:solidFill>
              <a:schemeClr val="tx1"/>
            </a:solidFill>
          </a:endParaRPr>
        </a:p>
      </dgm:t>
    </dgm:pt>
    <dgm:pt modelId="{80358D60-8067-496F-94EB-416A726420CD}" type="parTrans" cxnId="{67490BB4-01E3-4C26-8AEF-FCD972AADDFD}">
      <dgm:prSet/>
      <dgm:spPr/>
      <dgm:t>
        <a:bodyPr/>
        <a:lstStyle/>
        <a:p>
          <a:endParaRPr lang="tr-TR"/>
        </a:p>
      </dgm:t>
    </dgm:pt>
    <dgm:pt modelId="{0D286C1E-ACE7-4459-8250-265BE039447D}" type="sibTrans" cxnId="{67490BB4-01E3-4C26-8AEF-FCD972AADDFD}">
      <dgm:prSet/>
      <dgm:spPr/>
      <dgm:t>
        <a:bodyPr/>
        <a:lstStyle/>
        <a:p>
          <a:endParaRPr lang="tr-TR"/>
        </a:p>
      </dgm:t>
    </dgm:pt>
    <dgm:pt modelId="{B8BA6D1D-267E-4DE9-BBD2-0E84BF487891}" type="asst">
      <dgm:prSet custT="1"/>
      <dgm:spPr>
        <a:solidFill>
          <a:schemeClr val="tx2">
            <a:lumMod val="25000"/>
          </a:schemeClr>
        </a:solidFill>
      </dgm:spPr>
      <dgm:t>
        <a:bodyPr/>
        <a:lstStyle/>
        <a:p>
          <a:r>
            <a:rPr lang="tr-TR" sz="1500" b="1" dirty="0" smtClean="0">
              <a:solidFill>
                <a:schemeClr val="tx1"/>
              </a:solidFill>
            </a:rPr>
            <a:t>Dr. Sıtkı Anlam ALTAY</a:t>
          </a:r>
        </a:p>
        <a:p>
          <a:r>
            <a:rPr lang="tr-TR" sz="800" b="1" dirty="0" smtClean="0">
              <a:solidFill>
                <a:schemeClr val="tx1"/>
              </a:solidFill>
            </a:rPr>
            <a:t>(Galatasaray Üniversitesi Hukuk Fakültesi)</a:t>
          </a:r>
        </a:p>
        <a:p>
          <a:r>
            <a:rPr lang="tr-TR" sz="800" b="1" dirty="0" smtClean="0">
              <a:solidFill>
                <a:schemeClr val="tx1"/>
              </a:solidFill>
            </a:rPr>
            <a:t> </a:t>
          </a:r>
        </a:p>
        <a:p>
          <a:r>
            <a:rPr lang="tr-TR" sz="1500" b="1" dirty="0" smtClean="0">
              <a:solidFill>
                <a:schemeClr val="tx1"/>
              </a:solidFill>
            </a:rPr>
            <a:t>Proje Koordinatör Yardımcısı</a:t>
          </a:r>
          <a:endParaRPr lang="tr-TR" sz="1500" b="1" dirty="0">
            <a:solidFill>
              <a:schemeClr val="tx1"/>
            </a:solidFill>
          </a:endParaRPr>
        </a:p>
      </dgm:t>
    </dgm:pt>
    <dgm:pt modelId="{95DB63E2-A439-46FD-ADFA-471447085952}" type="parTrans" cxnId="{4EB0BE82-06F6-410B-AC8A-77B222BCEC1A}">
      <dgm:prSet/>
      <dgm:spPr/>
      <dgm:t>
        <a:bodyPr/>
        <a:lstStyle/>
        <a:p>
          <a:endParaRPr lang="tr-TR"/>
        </a:p>
      </dgm:t>
    </dgm:pt>
    <dgm:pt modelId="{58A03711-DD52-4C11-A0A8-CCE4785A7A4C}" type="sibTrans" cxnId="{4EB0BE82-06F6-410B-AC8A-77B222BCEC1A}">
      <dgm:prSet/>
      <dgm:spPr/>
      <dgm:t>
        <a:bodyPr/>
        <a:lstStyle/>
        <a:p>
          <a:endParaRPr lang="tr-TR"/>
        </a:p>
      </dgm:t>
    </dgm:pt>
    <dgm:pt modelId="{FE04C187-9C12-4F22-B864-D67BC5B860D0}" type="pres">
      <dgm:prSet presAssocID="{D23BDFEA-6B99-4151-A273-66A56D8C7029}" presName="hierChild1" presStyleCnt="0">
        <dgm:presLayoutVars>
          <dgm:orgChart val="1"/>
          <dgm:chPref val="1"/>
          <dgm:dir/>
          <dgm:animOne val="branch"/>
          <dgm:animLvl val="lvl"/>
          <dgm:resizeHandles/>
        </dgm:presLayoutVars>
      </dgm:prSet>
      <dgm:spPr/>
      <dgm:t>
        <a:bodyPr/>
        <a:lstStyle/>
        <a:p>
          <a:endParaRPr lang="tr-TR"/>
        </a:p>
      </dgm:t>
    </dgm:pt>
    <dgm:pt modelId="{3AC4104A-0A91-4C29-AC15-3FF7DC201D25}" type="pres">
      <dgm:prSet presAssocID="{3859D54C-989D-47EF-8E34-68C1B2CFFA66}" presName="hierRoot1" presStyleCnt="0">
        <dgm:presLayoutVars>
          <dgm:hierBranch val="init"/>
        </dgm:presLayoutVars>
      </dgm:prSet>
      <dgm:spPr/>
    </dgm:pt>
    <dgm:pt modelId="{F45864CB-662A-4DDD-BD9E-A0A06840473E}" type="pres">
      <dgm:prSet presAssocID="{3859D54C-989D-47EF-8E34-68C1B2CFFA66}" presName="rootComposite1" presStyleCnt="0"/>
      <dgm:spPr/>
    </dgm:pt>
    <dgm:pt modelId="{8D8261EB-28D0-4F21-A5F4-B77627CEBA62}" type="pres">
      <dgm:prSet presAssocID="{3859D54C-989D-47EF-8E34-68C1B2CFFA66}" presName="rootText1" presStyleLbl="node0" presStyleIdx="0" presStyleCnt="1">
        <dgm:presLayoutVars>
          <dgm:chPref val="3"/>
        </dgm:presLayoutVars>
      </dgm:prSet>
      <dgm:spPr/>
      <dgm:t>
        <a:bodyPr/>
        <a:lstStyle/>
        <a:p>
          <a:endParaRPr lang="tr-TR"/>
        </a:p>
      </dgm:t>
    </dgm:pt>
    <dgm:pt modelId="{F5B44C33-3290-4B92-9A3F-E4FD65451FB5}" type="pres">
      <dgm:prSet presAssocID="{3859D54C-989D-47EF-8E34-68C1B2CFFA66}" presName="rootConnector1" presStyleLbl="node1" presStyleIdx="0" presStyleCnt="0"/>
      <dgm:spPr/>
      <dgm:t>
        <a:bodyPr/>
        <a:lstStyle/>
        <a:p>
          <a:endParaRPr lang="tr-TR"/>
        </a:p>
      </dgm:t>
    </dgm:pt>
    <dgm:pt modelId="{CE33B0DE-63C1-4EF1-A0B7-7F9F621776D2}" type="pres">
      <dgm:prSet presAssocID="{3859D54C-989D-47EF-8E34-68C1B2CFFA66}" presName="hierChild2" presStyleCnt="0"/>
      <dgm:spPr/>
    </dgm:pt>
    <dgm:pt modelId="{12A2DCA1-56B1-4C37-A20A-10876C72BD79}" type="pres">
      <dgm:prSet presAssocID="{3859D54C-989D-47EF-8E34-68C1B2CFFA66}" presName="hierChild3" presStyleCnt="0"/>
      <dgm:spPr/>
    </dgm:pt>
    <dgm:pt modelId="{D415C478-7443-4B23-A00A-BFD68FEFB4FD}" type="pres">
      <dgm:prSet presAssocID="{80358D60-8067-496F-94EB-416A726420CD}" presName="Name111" presStyleLbl="parChTrans1D2" presStyleIdx="0" presStyleCnt="2"/>
      <dgm:spPr/>
      <dgm:t>
        <a:bodyPr/>
        <a:lstStyle/>
        <a:p>
          <a:endParaRPr lang="tr-TR"/>
        </a:p>
      </dgm:t>
    </dgm:pt>
    <dgm:pt modelId="{47E24376-3B64-457F-B593-7CC4B986CD0E}" type="pres">
      <dgm:prSet presAssocID="{4A177A1F-E839-49FA-BC16-D4EB1AC9BCCD}" presName="hierRoot3" presStyleCnt="0">
        <dgm:presLayoutVars>
          <dgm:hierBranch val="init"/>
        </dgm:presLayoutVars>
      </dgm:prSet>
      <dgm:spPr/>
    </dgm:pt>
    <dgm:pt modelId="{22DA7D55-CD94-41C2-B7C9-7720B3E8C17D}" type="pres">
      <dgm:prSet presAssocID="{4A177A1F-E839-49FA-BC16-D4EB1AC9BCCD}" presName="rootComposite3" presStyleCnt="0"/>
      <dgm:spPr/>
    </dgm:pt>
    <dgm:pt modelId="{19361B5C-F64F-4934-8600-9E445E412463}" type="pres">
      <dgm:prSet presAssocID="{4A177A1F-E839-49FA-BC16-D4EB1AC9BCCD}" presName="rootText3" presStyleLbl="asst1" presStyleIdx="0" presStyleCnt="2" custLinFactNeighborX="1564" custLinFactNeighborY="-1634">
        <dgm:presLayoutVars>
          <dgm:chPref val="3"/>
        </dgm:presLayoutVars>
      </dgm:prSet>
      <dgm:spPr/>
      <dgm:t>
        <a:bodyPr/>
        <a:lstStyle/>
        <a:p>
          <a:endParaRPr lang="tr-TR"/>
        </a:p>
      </dgm:t>
    </dgm:pt>
    <dgm:pt modelId="{1B816EE9-43A9-4A7A-BFA6-0D126B287A54}" type="pres">
      <dgm:prSet presAssocID="{4A177A1F-E839-49FA-BC16-D4EB1AC9BCCD}" presName="rootConnector3" presStyleLbl="asst1" presStyleIdx="0" presStyleCnt="2"/>
      <dgm:spPr/>
      <dgm:t>
        <a:bodyPr/>
        <a:lstStyle/>
        <a:p>
          <a:endParaRPr lang="tr-TR"/>
        </a:p>
      </dgm:t>
    </dgm:pt>
    <dgm:pt modelId="{348A44BB-1C1D-4706-A165-4AA86CDD94C0}" type="pres">
      <dgm:prSet presAssocID="{4A177A1F-E839-49FA-BC16-D4EB1AC9BCCD}" presName="hierChild6" presStyleCnt="0"/>
      <dgm:spPr/>
    </dgm:pt>
    <dgm:pt modelId="{8C7BBB6F-C8E2-4AD6-B888-D151DF948ED3}" type="pres">
      <dgm:prSet presAssocID="{4A177A1F-E839-49FA-BC16-D4EB1AC9BCCD}" presName="hierChild7" presStyleCnt="0"/>
      <dgm:spPr/>
    </dgm:pt>
    <dgm:pt modelId="{D18C8B67-0248-4D37-BD70-6FF41AC247CE}" type="pres">
      <dgm:prSet presAssocID="{95DB63E2-A439-46FD-ADFA-471447085952}" presName="Name111" presStyleLbl="parChTrans1D2" presStyleIdx="1" presStyleCnt="2"/>
      <dgm:spPr/>
      <dgm:t>
        <a:bodyPr/>
        <a:lstStyle/>
        <a:p>
          <a:endParaRPr lang="tr-TR"/>
        </a:p>
      </dgm:t>
    </dgm:pt>
    <dgm:pt modelId="{9CCD1D7B-B6A3-4CC2-BD55-929B8F9E7146}" type="pres">
      <dgm:prSet presAssocID="{B8BA6D1D-267E-4DE9-BBD2-0E84BF487891}" presName="hierRoot3" presStyleCnt="0">
        <dgm:presLayoutVars>
          <dgm:hierBranch val="init"/>
        </dgm:presLayoutVars>
      </dgm:prSet>
      <dgm:spPr/>
    </dgm:pt>
    <dgm:pt modelId="{A215678C-9FDF-4E35-9F62-AC89E088815C}" type="pres">
      <dgm:prSet presAssocID="{B8BA6D1D-267E-4DE9-BBD2-0E84BF487891}" presName="rootComposite3" presStyleCnt="0"/>
      <dgm:spPr/>
    </dgm:pt>
    <dgm:pt modelId="{7D54FA64-2C7D-48E6-A89A-8CBDB3EC3867}" type="pres">
      <dgm:prSet presAssocID="{B8BA6D1D-267E-4DE9-BBD2-0E84BF487891}" presName="rootText3" presStyleLbl="asst1" presStyleIdx="1" presStyleCnt="2" custLinFactNeighborX="117" custLinFactNeighborY="-1890">
        <dgm:presLayoutVars>
          <dgm:chPref val="3"/>
        </dgm:presLayoutVars>
      </dgm:prSet>
      <dgm:spPr/>
      <dgm:t>
        <a:bodyPr/>
        <a:lstStyle/>
        <a:p>
          <a:endParaRPr lang="tr-TR"/>
        </a:p>
      </dgm:t>
    </dgm:pt>
    <dgm:pt modelId="{6F5D573D-4598-4407-B43E-65813E289DB3}" type="pres">
      <dgm:prSet presAssocID="{B8BA6D1D-267E-4DE9-BBD2-0E84BF487891}" presName="rootConnector3" presStyleLbl="asst1" presStyleIdx="1" presStyleCnt="2"/>
      <dgm:spPr/>
      <dgm:t>
        <a:bodyPr/>
        <a:lstStyle/>
        <a:p>
          <a:endParaRPr lang="tr-TR"/>
        </a:p>
      </dgm:t>
    </dgm:pt>
    <dgm:pt modelId="{EEE1018B-3BE6-4D95-B8D5-D8594BC1D6BA}" type="pres">
      <dgm:prSet presAssocID="{B8BA6D1D-267E-4DE9-BBD2-0E84BF487891}" presName="hierChild6" presStyleCnt="0"/>
      <dgm:spPr/>
    </dgm:pt>
    <dgm:pt modelId="{58DA9E28-B8BA-4DD3-A6BB-DCFF21FA538C}" type="pres">
      <dgm:prSet presAssocID="{B8BA6D1D-267E-4DE9-BBD2-0E84BF487891}" presName="hierChild7" presStyleCnt="0"/>
      <dgm:spPr/>
    </dgm:pt>
  </dgm:ptLst>
  <dgm:cxnLst>
    <dgm:cxn modelId="{F4A38802-36A9-4391-B588-B6A1391928D3}" type="presOf" srcId="{4A177A1F-E839-49FA-BC16-D4EB1AC9BCCD}" destId="{19361B5C-F64F-4934-8600-9E445E412463}" srcOrd="0" destOrd="0" presId="urn:microsoft.com/office/officeart/2005/8/layout/orgChart1"/>
    <dgm:cxn modelId="{465A63F7-4097-4755-A1D3-40F2DADFE6F3}" type="presOf" srcId="{B8BA6D1D-267E-4DE9-BBD2-0E84BF487891}" destId="{6F5D573D-4598-4407-B43E-65813E289DB3}" srcOrd="1" destOrd="0" presId="urn:microsoft.com/office/officeart/2005/8/layout/orgChart1"/>
    <dgm:cxn modelId="{41D8B667-18F8-4F56-A38D-E0FE64566E49}" type="presOf" srcId="{80358D60-8067-496F-94EB-416A726420CD}" destId="{D415C478-7443-4B23-A00A-BFD68FEFB4FD}" srcOrd="0" destOrd="0" presId="urn:microsoft.com/office/officeart/2005/8/layout/orgChart1"/>
    <dgm:cxn modelId="{4EB0BE82-06F6-410B-AC8A-77B222BCEC1A}" srcId="{3859D54C-989D-47EF-8E34-68C1B2CFFA66}" destId="{B8BA6D1D-267E-4DE9-BBD2-0E84BF487891}" srcOrd="1" destOrd="0" parTransId="{95DB63E2-A439-46FD-ADFA-471447085952}" sibTransId="{58A03711-DD52-4C11-A0A8-CCE4785A7A4C}"/>
    <dgm:cxn modelId="{AA554641-E6FF-4827-BE3D-2855CA2C4200}" type="presOf" srcId="{95DB63E2-A439-46FD-ADFA-471447085952}" destId="{D18C8B67-0248-4D37-BD70-6FF41AC247CE}" srcOrd="0" destOrd="0" presId="urn:microsoft.com/office/officeart/2005/8/layout/orgChart1"/>
    <dgm:cxn modelId="{67490BB4-01E3-4C26-8AEF-FCD972AADDFD}" srcId="{3859D54C-989D-47EF-8E34-68C1B2CFFA66}" destId="{4A177A1F-E839-49FA-BC16-D4EB1AC9BCCD}" srcOrd="0" destOrd="0" parTransId="{80358D60-8067-496F-94EB-416A726420CD}" sibTransId="{0D286C1E-ACE7-4459-8250-265BE039447D}"/>
    <dgm:cxn modelId="{F215F3BD-3A47-4B51-A5C6-DDFE7C86624E}" type="presOf" srcId="{D23BDFEA-6B99-4151-A273-66A56D8C7029}" destId="{FE04C187-9C12-4F22-B864-D67BC5B860D0}" srcOrd="0" destOrd="0" presId="urn:microsoft.com/office/officeart/2005/8/layout/orgChart1"/>
    <dgm:cxn modelId="{EE9D78E2-DF06-4D92-8848-EABD036E433A}" type="presOf" srcId="{3859D54C-989D-47EF-8E34-68C1B2CFFA66}" destId="{8D8261EB-28D0-4F21-A5F4-B77627CEBA62}" srcOrd="0" destOrd="0" presId="urn:microsoft.com/office/officeart/2005/8/layout/orgChart1"/>
    <dgm:cxn modelId="{FD0FE2D3-B206-484A-999D-7B65B45440E8}" type="presOf" srcId="{B8BA6D1D-267E-4DE9-BBD2-0E84BF487891}" destId="{7D54FA64-2C7D-48E6-A89A-8CBDB3EC3867}" srcOrd="0" destOrd="0" presId="urn:microsoft.com/office/officeart/2005/8/layout/orgChart1"/>
    <dgm:cxn modelId="{63295724-5617-44C0-AA42-94D8C71EA923}" srcId="{D23BDFEA-6B99-4151-A273-66A56D8C7029}" destId="{3859D54C-989D-47EF-8E34-68C1B2CFFA66}" srcOrd="0" destOrd="0" parTransId="{4E28D03B-EB85-4341-8B49-9F16ADE3CAF6}" sibTransId="{EAAA1441-B616-45FF-AC82-D53B8F875776}"/>
    <dgm:cxn modelId="{E8F0ADC2-595E-4A7B-83AC-FC188FBB2201}" type="presOf" srcId="{3859D54C-989D-47EF-8E34-68C1B2CFFA66}" destId="{F5B44C33-3290-4B92-9A3F-E4FD65451FB5}" srcOrd="1" destOrd="0" presId="urn:microsoft.com/office/officeart/2005/8/layout/orgChart1"/>
    <dgm:cxn modelId="{5EE78D39-86AF-46D5-ABFC-95BF90F2F85F}" type="presOf" srcId="{4A177A1F-E839-49FA-BC16-D4EB1AC9BCCD}" destId="{1B816EE9-43A9-4A7A-BFA6-0D126B287A54}" srcOrd="1" destOrd="0" presId="urn:microsoft.com/office/officeart/2005/8/layout/orgChart1"/>
    <dgm:cxn modelId="{D0483D44-B485-4CD1-99D6-1F8A31BF0C80}" type="presParOf" srcId="{FE04C187-9C12-4F22-B864-D67BC5B860D0}" destId="{3AC4104A-0A91-4C29-AC15-3FF7DC201D25}" srcOrd="0" destOrd="0" presId="urn:microsoft.com/office/officeart/2005/8/layout/orgChart1"/>
    <dgm:cxn modelId="{674C7E82-B113-4E7B-905E-F09F4E229BF2}" type="presParOf" srcId="{3AC4104A-0A91-4C29-AC15-3FF7DC201D25}" destId="{F45864CB-662A-4DDD-BD9E-A0A06840473E}" srcOrd="0" destOrd="0" presId="urn:microsoft.com/office/officeart/2005/8/layout/orgChart1"/>
    <dgm:cxn modelId="{CEA8B205-844C-4179-AEB6-35BA46B18B57}" type="presParOf" srcId="{F45864CB-662A-4DDD-BD9E-A0A06840473E}" destId="{8D8261EB-28D0-4F21-A5F4-B77627CEBA62}" srcOrd="0" destOrd="0" presId="urn:microsoft.com/office/officeart/2005/8/layout/orgChart1"/>
    <dgm:cxn modelId="{50B67AD4-54A5-4E5F-9E86-0AD1EF1A9D3E}" type="presParOf" srcId="{F45864CB-662A-4DDD-BD9E-A0A06840473E}" destId="{F5B44C33-3290-4B92-9A3F-E4FD65451FB5}" srcOrd="1" destOrd="0" presId="urn:microsoft.com/office/officeart/2005/8/layout/orgChart1"/>
    <dgm:cxn modelId="{629C8649-B5B5-4219-9D6D-BAF0956F6EB6}" type="presParOf" srcId="{3AC4104A-0A91-4C29-AC15-3FF7DC201D25}" destId="{CE33B0DE-63C1-4EF1-A0B7-7F9F621776D2}" srcOrd="1" destOrd="0" presId="urn:microsoft.com/office/officeart/2005/8/layout/orgChart1"/>
    <dgm:cxn modelId="{2AFB4B15-828B-46D4-A0B3-E89E550A8484}" type="presParOf" srcId="{3AC4104A-0A91-4C29-AC15-3FF7DC201D25}" destId="{12A2DCA1-56B1-4C37-A20A-10876C72BD79}" srcOrd="2" destOrd="0" presId="urn:microsoft.com/office/officeart/2005/8/layout/orgChart1"/>
    <dgm:cxn modelId="{0CD3D5D1-13CE-42D8-A0F6-B7FFD853AFBA}" type="presParOf" srcId="{12A2DCA1-56B1-4C37-A20A-10876C72BD79}" destId="{D415C478-7443-4B23-A00A-BFD68FEFB4FD}" srcOrd="0" destOrd="0" presId="urn:microsoft.com/office/officeart/2005/8/layout/orgChart1"/>
    <dgm:cxn modelId="{9AE14689-C014-4A51-8BED-6274E4746DF4}" type="presParOf" srcId="{12A2DCA1-56B1-4C37-A20A-10876C72BD79}" destId="{47E24376-3B64-457F-B593-7CC4B986CD0E}" srcOrd="1" destOrd="0" presId="urn:microsoft.com/office/officeart/2005/8/layout/orgChart1"/>
    <dgm:cxn modelId="{F4A9CE06-B203-4E54-BFF7-EA7311769703}" type="presParOf" srcId="{47E24376-3B64-457F-B593-7CC4B986CD0E}" destId="{22DA7D55-CD94-41C2-B7C9-7720B3E8C17D}" srcOrd="0" destOrd="0" presId="urn:microsoft.com/office/officeart/2005/8/layout/orgChart1"/>
    <dgm:cxn modelId="{052C1F9A-E6E0-46F9-8315-BDFBEF7E7AED}" type="presParOf" srcId="{22DA7D55-CD94-41C2-B7C9-7720B3E8C17D}" destId="{19361B5C-F64F-4934-8600-9E445E412463}" srcOrd="0" destOrd="0" presId="urn:microsoft.com/office/officeart/2005/8/layout/orgChart1"/>
    <dgm:cxn modelId="{C3622EFE-F63B-4248-8B5D-2531BE898990}" type="presParOf" srcId="{22DA7D55-CD94-41C2-B7C9-7720B3E8C17D}" destId="{1B816EE9-43A9-4A7A-BFA6-0D126B287A54}" srcOrd="1" destOrd="0" presId="urn:microsoft.com/office/officeart/2005/8/layout/orgChart1"/>
    <dgm:cxn modelId="{EBE65C03-0DC7-45FE-9203-E10F796D386E}" type="presParOf" srcId="{47E24376-3B64-457F-B593-7CC4B986CD0E}" destId="{348A44BB-1C1D-4706-A165-4AA86CDD94C0}" srcOrd="1" destOrd="0" presId="urn:microsoft.com/office/officeart/2005/8/layout/orgChart1"/>
    <dgm:cxn modelId="{7DA45840-B636-4486-B3C9-0E1EF824FDA5}" type="presParOf" srcId="{47E24376-3B64-457F-B593-7CC4B986CD0E}" destId="{8C7BBB6F-C8E2-4AD6-B888-D151DF948ED3}" srcOrd="2" destOrd="0" presId="urn:microsoft.com/office/officeart/2005/8/layout/orgChart1"/>
    <dgm:cxn modelId="{DD62FEE0-CC22-411C-A835-97BAAF7855BC}" type="presParOf" srcId="{12A2DCA1-56B1-4C37-A20A-10876C72BD79}" destId="{D18C8B67-0248-4D37-BD70-6FF41AC247CE}" srcOrd="2" destOrd="0" presId="urn:microsoft.com/office/officeart/2005/8/layout/orgChart1"/>
    <dgm:cxn modelId="{E6A42287-01D9-401D-9C73-8E9DEB53536C}" type="presParOf" srcId="{12A2DCA1-56B1-4C37-A20A-10876C72BD79}" destId="{9CCD1D7B-B6A3-4CC2-BD55-929B8F9E7146}" srcOrd="3" destOrd="0" presId="urn:microsoft.com/office/officeart/2005/8/layout/orgChart1"/>
    <dgm:cxn modelId="{FE8516A0-9D9B-4AC9-B6CC-192FA2E9D8AA}" type="presParOf" srcId="{9CCD1D7B-B6A3-4CC2-BD55-929B8F9E7146}" destId="{A215678C-9FDF-4E35-9F62-AC89E088815C}" srcOrd="0" destOrd="0" presId="urn:microsoft.com/office/officeart/2005/8/layout/orgChart1"/>
    <dgm:cxn modelId="{B4A32761-685C-4EEA-BF3D-43C2919FB3EB}" type="presParOf" srcId="{A215678C-9FDF-4E35-9F62-AC89E088815C}" destId="{7D54FA64-2C7D-48E6-A89A-8CBDB3EC3867}" srcOrd="0" destOrd="0" presId="urn:microsoft.com/office/officeart/2005/8/layout/orgChart1"/>
    <dgm:cxn modelId="{FDD316DE-AE6D-4219-AD89-545598542014}" type="presParOf" srcId="{A215678C-9FDF-4E35-9F62-AC89E088815C}" destId="{6F5D573D-4598-4407-B43E-65813E289DB3}" srcOrd="1" destOrd="0" presId="urn:microsoft.com/office/officeart/2005/8/layout/orgChart1"/>
    <dgm:cxn modelId="{18FE3B64-D2B8-4FE2-A3C0-350A07C99033}" type="presParOf" srcId="{9CCD1D7B-B6A3-4CC2-BD55-929B8F9E7146}" destId="{EEE1018B-3BE6-4D95-B8D5-D8594BC1D6BA}" srcOrd="1" destOrd="0" presId="urn:microsoft.com/office/officeart/2005/8/layout/orgChart1"/>
    <dgm:cxn modelId="{192FBD47-23E4-47F3-BFCE-A0B9F343AD5D}" type="presParOf" srcId="{9CCD1D7B-B6A3-4CC2-BD55-929B8F9E7146}" destId="{58DA9E28-B8BA-4DD3-A6BB-DCFF21FA538C}"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A18A85-3885-4648-AFF6-A3930BDA1CE7}"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602627C1-43EC-4A66-86CD-79E96C6280EA}">
      <dgm:prSet phldrT="[Metin]"/>
      <dgm:spPr>
        <a:solidFill>
          <a:schemeClr val="accent2">
            <a:lumMod val="75000"/>
          </a:schemeClr>
        </a:solidFill>
      </dgm:spPr>
      <dgm:t>
        <a:bodyPr/>
        <a:lstStyle/>
        <a:p>
          <a:r>
            <a:rPr lang="tr-TR" dirty="0" smtClean="0"/>
            <a:t>ANKARA</a:t>
          </a:r>
          <a:endParaRPr lang="tr-TR" dirty="0"/>
        </a:p>
      </dgm:t>
    </dgm:pt>
    <dgm:pt modelId="{85964B47-4820-4877-B1A8-93D7EE176B75}" type="parTrans" cxnId="{93ACE519-0387-4512-A9DF-688A2C58DE90}">
      <dgm:prSet/>
      <dgm:spPr/>
      <dgm:t>
        <a:bodyPr/>
        <a:lstStyle/>
        <a:p>
          <a:endParaRPr lang="tr-TR"/>
        </a:p>
      </dgm:t>
    </dgm:pt>
    <dgm:pt modelId="{6FED1F5F-DE6B-4B54-A76C-F4BEC42CF5D0}" type="sibTrans" cxnId="{93ACE519-0387-4512-A9DF-688A2C58DE90}">
      <dgm:prSet/>
      <dgm:spPr/>
      <dgm:t>
        <a:bodyPr/>
        <a:lstStyle/>
        <a:p>
          <a:endParaRPr lang="tr-TR"/>
        </a:p>
      </dgm:t>
    </dgm:pt>
    <dgm:pt modelId="{AFD0C66F-F0D0-46C1-996E-6D21F8747B1F}">
      <dgm:prSet phldrT="[Metin]"/>
      <dgm:spPr/>
      <dgm:t>
        <a:bodyPr/>
        <a:lstStyle/>
        <a:p>
          <a:r>
            <a:rPr lang="tr-TR" sz="2600" dirty="0" smtClean="0"/>
            <a:t>Eğitmen Sayısı:</a:t>
          </a:r>
          <a:endParaRPr lang="tr-TR" sz="2600" dirty="0"/>
        </a:p>
      </dgm:t>
    </dgm:pt>
    <dgm:pt modelId="{4E6514DB-674F-422C-A223-EAAD0EA0BAA6}" type="parTrans" cxnId="{FDF2088F-D0E8-4B74-9E53-B9A34B0B9F0C}">
      <dgm:prSet/>
      <dgm:spPr/>
      <dgm:t>
        <a:bodyPr/>
        <a:lstStyle/>
        <a:p>
          <a:endParaRPr lang="tr-TR"/>
        </a:p>
      </dgm:t>
    </dgm:pt>
    <dgm:pt modelId="{A1175218-9F5D-49BA-A359-547C855EE03A}" type="sibTrans" cxnId="{FDF2088F-D0E8-4B74-9E53-B9A34B0B9F0C}">
      <dgm:prSet/>
      <dgm:spPr/>
      <dgm:t>
        <a:bodyPr/>
        <a:lstStyle/>
        <a:p>
          <a:endParaRPr lang="tr-TR"/>
        </a:p>
      </dgm:t>
    </dgm:pt>
    <dgm:pt modelId="{490E72DE-008E-483F-B5B3-057E8C3DFC12}">
      <dgm:prSet phldrT="[Metin]" custT="1"/>
      <dgm:spPr/>
      <dgm:t>
        <a:bodyPr/>
        <a:lstStyle/>
        <a:p>
          <a:r>
            <a:rPr lang="tr-TR" sz="2600" dirty="0" smtClean="0">
              <a:solidFill>
                <a:srgbClr val="C00000"/>
              </a:solidFill>
            </a:rPr>
            <a:t>9 </a:t>
          </a:r>
          <a:r>
            <a:rPr lang="tr-TR" sz="2600" dirty="0" smtClean="0">
              <a:solidFill>
                <a:srgbClr val="FFC000"/>
              </a:solidFill>
            </a:rPr>
            <a:t>/ </a:t>
          </a:r>
          <a:r>
            <a:rPr lang="tr-TR" sz="2600" dirty="0" smtClean="0">
              <a:solidFill>
                <a:schemeClr val="bg2"/>
              </a:solidFill>
            </a:rPr>
            <a:t>11 </a:t>
          </a:r>
          <a:r>
            <a:rPr lang="tr-TR" sz="2600" dirty="0" smtClean="0">
              <a:solidFill>
                <a:srgbClr val="FFC000"/>
              </a:solidFill>
            </a:rPr>
            <a:t>/ </a:t>
          </a:r>
          <a:r>
            <a:rPr lang="tr-TR" sz="2600" dirty="0" smtClean="0">
              <a:solidFill>
                <a:schemeClr val="bg1"/>
              </a:solidFill>
            </a:rPr>
            <a:t>23</a:t>
          </a:r>
          <a:endParaRPr lang="tr-TR" sz="2600" dirty="0">
            <a:solidFill>
              <a:srgbClr val="C00000"/>
            </a:solidFill>
          </a:endParaRPr>
        </a:p>
      </dgm:t>
    </dgm:pt>
    <dgm:pt modelId="{E92359DC-2265-4D4B-95D5-434D08130EC8}" type="parTrans" cxnId="{33E2C56C-22E2-4762-80D6-EFDF3655D347}">
      <dgm:prSet/>
      <dgm:spPr/>
      <dgm:t>
        <a:bodyPr/>
        <a:lstStyle/>
        <a:p>
          <a:endParaRPr lang="tr-TR"/>
        </a:p>
      </dgm:t>
    </dgm:pt>
    <dgm:pt modelId="{C8261E03-A24C-4773-924F-98DCAC003199}" type="sibTrans" cxnId="{33E2C56C-22E2-4762-80D6-EFDF3655D347}">
      <dgm:prSet/>
      <dgm:spPr/>
      <dgm:t>
        <a:bodyPr/>
        <a:lstStyle/>
        <a:p>
          <a:endParaRPr lang="tr-TR"/>
        </a:p>
      </dgm:t>
    </dgm:pt>
    <dgm:pt modelId="{BBC15E2F-29E0-4B0B-A8D8-5003B73C1F12}">
      <dgm:prSet phldrT="[Metin]"/>
      <dgm:spPr>
        <a:solidFill>
          <a:schemeClr val="accent2">
            <a:lumMod val="75000"/>
          </a:schemeClr>
        </a:solidFill>
      </dgm:spPr>
      <dgm:t>
        <a:bodyPr/>
        <a:lstStyle/>
        <a:p>
          <a:r>
            <a:rPr lang="tr-TR" dirty="0" smtClean="0"/>
            <a:t>İSTANBUL</a:t>
          </a:r>
          <a:endParaRPr lang="tr-TR" dirty="0"/>
        </a:p>
      </dgm:t>
    </dgm:pt>
    <dgm:pt modelId="{DEA30ED3-A007-4855-B5EA-7E1E4D37B8A6}" type="parTrans" cxnId="{1DBC569F-D294-4025-BC74-344DCB14859C}">
      <dgm:prSet/>
      <dgm:spPr/>
      <dgm:t>
        <a:bodyPr/>
        <a:lstStyle/>
        <a:p>
          <a:endParaRPr lang="tr-TR"/>
        </a:p>
      </dgm:t>
    </dgm:pt>
    <dgm:pt modelId="{7DDBA01F-A355-4C52-A2D1-E6A50F722D84}" type="sibTrans" cxnId="{1DBC569F-D294-4025-BC74-344DCB14859C}">
      <dgm:prSet/>
      <dgm:spPr/>
      <dgm:t>
        <a:bodyPr/>
        <a:lstStyle/>
        <a:p>
          <a:endParaRPr lang="tr-TR"/>
        </a:p>
      </dgm:t>
    </dgm:pt>
    <dgm:pt modelId="{C1D03430-08CD-403F-9DBF-9C1474532D41}">
      <dgm:prSet phldrT="[Metin]"/>
      <dgm:spPr/>
      <dgm:t>
        <a:bodyPr/>
        <a:lstStyle/>
        <a:p>
          <a:r>
            <a:rPr lang="tr-TR" dirty="0" smtClean="0"/>
            <a:t>Eğitmen Sayısı:</a:t>
          </a:r>
          <a:endParaRPr lang="tr-TR" dirty="0"/>
        </a:p>
      </dgm:t>
    </dgm:pt>
    <dgm:pt modelId="{1AEA84FE-F3E4-4686-A876-50F5713BE851}" type="parTrans" cxnId="{7A86B510-5940-4AB2-8D7B-E497B20B4239}">
      <dgm:prSet/>
      <dgm:spPr/>
      <dgm:t>
        <a:bodyPr/>
        <a:lstStyle/>
        <a:p>
          <a:endParaRPr lang="tr-TR"/>
        </a:p>
      </dgm:t>
    </dgm:pt>
    <dgm:pt modelId="{7FA96C02-38BA-4436-AC2C-84D67798E9FD}" type="sibTrans" cxnId="{7A86B510-5940-4AB2-8D7B-E497B20B4239}">
      <dgm:prSet/>
      <dgm:spPr/>
      <dgm:t>
        <a:bodyPr/>
        <a:lstStyle/>
        <a:p>
          <a:endParaRPr lang="tr-TR"/>
        </a:p>
      </dgm:t>
    </dgm:pt>
    <dgm:pt modelId="{335717C5-8B33-42F2-95F3-0854CF8938F6}">
      <dgm:prSet phldrT="[Metin]"/>
      <dgm:spPr>
        <a:solidFill>
          <a:schemeClr val="accent2">
            <a:lumMod val="75000"/>
          </a:schemeClr>
        </a:solidFill>
      </dgm:spPr>
      <dgm:t>
        <a:bodyPr/>
        <a:lstStyle/>
        <a:p>
          <a:r>
            <a:rPr lang="tr-TR" dirty="0" smtClean="0"/>
            <a:t>İZMİR</a:t>
          </a:r>
          <a:endParaRPr lang="tr-TR" dirty="0"/>
        </a:p>
      </dgm:t>
    </dgm:pt>
    <dgm:pt modelId="{8B869EE0-67CB-431D-8B67-FEB4B688870B}" type="parTrans" cxnId="{6F420FCA-ABEE-4536-AA3E-3AF2FDFFCF33}">
      <dgm:prSet/>
      <dgm:spPr/>
      <dgm:t>
        <a:bodyPr/>
        <a:lstStyle/>
        <a:p>
          <a:endParaRPr lang="tr-TR"/>
        </a:p>
      </dgm:t>
    </dgm:pt>
    <dgm:pt modelId="{56BA14CD-8786-4078-A409-5F4AA4A84D66}" type="sibTrans" cxnId="{6F420FCA-ABEE-4536-AA3E-3AF2FDFFCF33}">
      <dgm:prSet/>
      <dgm:spPr/>
      <dgm:t>
        <a:bodyPr/>
        <a:lstStyle/>
        <a:p>
          <a:endParaRPr lang="tr-TR"/>
        </a:p>
      </dgm:t>
    </dgm:pt>
    <dgm:pt modelId="{B40F3A25-1A96-4547-9D8A-C1A662A2836F}">
      <dgm:prSet phldrT="[Metin]"/>
      <dgm:spPr/>
      <dgm:t>
        <a:bodyPr/>
        <a:lstStyle/>
        <a:p>
          <a:r>
            <a:rPr lang="tr-TR" dirty="0" smtClean="0"/>
            <a:t>Eğitmen Sayısı:</a:t>
          </a:r>
          <a:endParaRPr lang="tr-TR" dirty="0"/>
        </a:p>
      </dgm:t>
    </dgm:pt>
    <dgm:pt modelId="{B13E332A-375E-4380-880A-9CEC92BF8A30}" type="parTrans" cxnId="{E2DA473D-87C2-42E4-BACB-76C736D1ACC6}">
      <dgm:prSet/>
      <dgm:spPr/>
      <dgm:t>
        <a:bodyPr/>
        <a:lstStyle/>
        <a:p>
          <a:endParaRPr lang="tr-TR"/>
        </a:p>
      </dgm:t>
    </dgm:pt>
    <dgm:pt modelId="{40A10714-4A70-485D-A446-2FCCBC5F7217}" type="sibTrans" cxnId="{E2DA473D-87C2-42E4-BACB-76C736D1ACC6}">
      <dgm:prSet/>
      <dgm:spPr/>
      <dgm:t>
        <a:bodyPr/>
        <a:lstStyle/>
        <a:p>
          <a:endParaRPr lang="tr-TR"/>
        </a:p>
      </dgm:t>
    </dgm:pt>
    <dgm:pt modelId="{CFF1C5D7-3560-47AB-98E4-309A9EEB3322}">
      <dgm:prSet/>
      <dgm:spPr/>
      <dgm:t>
        <a:bodyPr/>
        <a:lstStyle/>
        <a:p>
          <a:r>
            <a:rPr lang="tr-TR" dirty="0" smtClean="0">
              <a:solidFill>
                <a:srgbClr val="C00000"/>
              </a:solidFill>
            </a:rPr>
            <a:t>7</a:t>
          </a:r>
          <a:r>
            <a:rPr lang="tr-TR" dirty="0" smtClean="0">
              <a:solidFill>
                <a:srgbClr val="FFC000"/>
              </a:solidFill>
            </a:rPr>
            <a:t>/ </a:t>
          </a:r>
          <a:r>
            <a:rPr lang="tr-TR" dirty="0" smtClean="0">
              <a:solidFill>
                <a:schemeClr val="bg2"/>
              </a:solidFill>
            </a:rPr>
            <a:t>11 </a:t>
          </a:r>
          <a:r>
            <a:rPr lang="tr-TR" dirty="0" smtClean="0">
              <a:solidFill>
                <a:srgbClr val="FFC000"/>
              </a:solidFill>
            </a:rPr>
            <a:t>/ </a:t>
          </a:r>
          <a:r>
            <a:rPr lang="tr-TR" dirty="0" smtClean="0">
              <a:solidFill>
                <a:schemeClr val="bg1"/>
              </a:solidFill>
            </a:rPr>
            <a:t>19</a:t>
          </a:r>
          <a:endParaRPr lang="tr-TR" dirty="0">
            <a:solidFill>
              <a:srgbClr val="C00000"/>
            </a:solidFill>
          </a:endParaRPr>
        </a:p>
      </dgm:t>
    </dgm:pt>
    <dgm:pt modelId="{0842C303-3A73-4607-81F6-3BD694B1EC83}" type="parTrans" cxnId="{BD32C6C0-3CA0-40B6-94C4-75C3B82ACCDB}">
      <dgm:prSet/>
      <dgm:spPr/>
      <dgm:t>
        <a:bodyPr/>
        <a:lstStyle/>
        <a:p>
          <a:endParaRPr lang="tr-TR"/>
        </a:p>
      </dgm:t>
    </dgm:pt>
    <dgm:pt modelId="{C50D13F2-2DE9-4632-88A7-3C0D9FFBCE4E}" type="sibTrans" cxnId="{BD32C6C0-3CA0-40B6-94C4-75C3B82ACCDB}">
      <dgm:prSet/>
      <dgm:spPr/>
      <dgm:t>
        <a:bodyPr/>
        <a:lstStyle/>
        <a:p>
          <a:endParaRPr lang="tr-TR"/>
        </a:p>
      </dgm:t>
    </dgm:pt>
    <dgm:pt modelId="{346F6C89-C8DA-4E80-877C-43D94BB1B601}">
      <dgm:prSet/>
      <dgm:spPr/>
      <dgm:t>
        <a:bodyPr/>
        <a:lstStyle/>
        <a:p>
          <a:r>
            <a:rPr lang="tr-TR" dirty="0" smtClean="0">
              <a:solidFill>
                <a:srgbClr val="C00000"/>
              </a:solidFill>
            </a:rPr>
            <a:t>8 </a:t>
          </a:r>
          <a:r>
            <a:rPr lang="tr-TR" dirty="0" smtClean="0">
              <a:solidFill>
                <a:srgbClr val="FFC000"/>
              </a:solidFill>
            </a:rPr>
            <a:t>/ </a:t>
          </a:r>
          <a:r>
            <a:rPr lang="tr-TR" dirty="0" smtClean="0">
              <a:solidFill>
                <a:schemeClr val="bg2"/>
              </a:solidFill>
            </a:rPr>
            <a:t>9 </a:t>
          </a:r>
          <a:r>
            <a:rPr lang="tr-TR" dirty="0" smtClean="0">
              <a:solidFill>
                <a:srgbClr val="FFC000"/>
              </a:solidFill>
            </a:rPr>
            <a:t>/ </a:t>
          </a:r>
          <a:r>
            <a:rPr lang="tr-TR" dirty="0" smtClean="0">
              <a:solidFill>
                <a:schemeClr val="bg1"/>
              </a:solidFill>
            </a:rPr>
            <a:t>9</a:t>
          </a:r>
          <a:endParaRPr lang="tr-TR" dirty="0">
            <a:solidFill>
              <a:srgbClr val="C00000"/>
            </a:solidFill>
          </a:endParaRPr>
        </a:p>
      </dgm:t>
    </dgm:pt>
    <dgm:pt modelId="{4B54C2B9-6528-4072-9D90-73E3613B1BCE}" type="parTrans" cxnId="{3A4CCD26-5548-405E-A2CB-536EF3E4C94F}">
      <dgm:prSet/>
      <dgm:spPr/>
      <dgm:t>
        <a:bodyPr/>
        <a:lstStyle/>
        <a:p>
          <a:endParaRPr lang="tr-TR"/>
        </a:p>
      </dgm:t>
    </dgm:pt>
    <dgm:pt modelId="{AA23E513-D663-458F-8DA5-E3859C0C611C}" type="sibTrans" cxnId="{3A4CCD26-5548-405E-A2CB-536EF3E4C94F}">
      <dgm:prSet/>
      <dgm:spPr/>
      <dgm:t>
        <a:bodyPr/>
        <a:lstStyle/>
        <a:p>
          <a:endParaRPr lang="tr-TR"/>
        </a:p>
      </dgm:t>
    </dgm:pt>
    <dgm:pt modelId="{00C2E2BA-86C7-4548-A5AF-F5C81148EFCB}">
      <dgm:prSet phldrT="[Metin]" custT="1"/>
      <dgm:spPr/>
      <dgm:t>
        <a:bodyPr/>
        <a:lstStyle/>
        <a:p>
          <a:r>
            <a:rPr lang="tr-TR" sz="2600" dirty="0" smtClean="0">
              <a:solidFill>
                <a:srgbClr val="FF0000"/>
              </a:solidFill>
            </a:rPr>
            <a:t>31</a:t>
          </a:r>
          <a:endParaRPr lang="tr-TR" sz="2600" dirty="0">
            <a:solidFill>
              <a:srgbClr val="FF0000"/>
            </a:solidFill>
          </a:endParaRPr>
        </a:p>
      </dgm:t>
    </dgm:pt>
    <dgm:pt modelId="{32683A46-C85D-42D9-9801-B4CD3D8D7BCE}" type="parTrans" cxnId="{6E731531-6642-4EF0-B73F-42DADB954D18}">
      <dgm:prSet/>
      <dgm:spPr/>
      <dgm:t>
        <a:bodyPr/>
        <a:lstStyle/>
        <a:p>
          <a:endParaRPr lang="en-US"/>
        </a:p>
      </dgm:t>
    </dgm:pt>
    <dgm:pt modelId="{1298EDC1-B2CB-4F5F-AC3F-82D3B43BED3D}" type="sibTrans" cxnId="{6E731531-6642-4EF0-B73F-42DADB954D18}">
      <dgm:prSet/>
      <dgm:spPr/>
      <dgm:t>
        <a:bodyPr/>
        <a:lstStyle/>
        <a:p>
          <a:endParaRPr lang="en-US"/>
        </a:p>
      </dgm:t>
    </dgm:pt>
    <dgm:pt modelId="{D79D7554-246A-4BB5-B067-8CB036B8FE88}">
      <dgm:prSet/>
      <dgm:spPr/>
      <dgm:t>
        <a:bodyPr/>
        <a:lstStyle/>
        <a:p>
          <a:r>
            <a:rPr lang="tr-TR" dirty="0" smtClean="0">
              <a:solidFill>
                <a:srgbClr val="C00000"/>
              </a:solidFill>
            </a:rPr>
            <a:t>32</a:t>
          </a:r>
          <a:endParaRPr lang="tr-TR" dirty="0">
            <a:solidFill>
              <a:srgbClr val="C00000"/>
            </a:solidFill>
          </a:endParaRPr>
        </a:p>
      </dgm:t>
    </dgm:pt>
    <dgm:pt modelId="{3C1E02B3-9436-4A52-AF22-D1BD6BA925C7}" type="parTrans" cxnId="{03CB5AA3-7A3B-4A58-BF3C-CF5CFD393EB3}">
      <dgm:prSet/>
      <dgm:spPr/>
      <dgm:t>
        <a:bodyPr/>
        <a:lstStyle/>
        <a:p>
          <a:endParaRPr lang="en-US"/>
        </a:p>
      </dgm:t>
    </dgm:pt>
    <dgm:pt modelId="{AC51DB32-4B2E-434D-B804-00DED63E2669}" type="sibTrans" cxnId="{03CB5AA3-7A3B-4A58-BF3C-CF5CFD393EB3}">
      <dgm:prSet/>
      <dgm:spPr/>
      <dgm:t>
        <a:bodyPr/>
        <a:lstStyle/>
        <a:p>
          <a:endParaRPr lang="en-US"/>
        </a:p>
      </dgm:t>
    </dgm:pt>
    <dgm:pt modelId="{0D4AB907-B5E1-40E0-9958-34208892791B}">
      <dgm:prSet/>
      <dgm:spPr/>
      <dgm:t>
        <a:bodyPr/>
        <a:lstStyle/>
        <a:p>
          <a:r>
            <a:rPr lang="tr-TR" dirty="0" smtClean="0">
              <a:solidFill>
                <a:srgbClr val="C00000"/>
              </a:solidFill>
            </a:rPr>
            <a:t>28</a:t>
          </a:r>
          <a:endParaRPr lang="tr-TR" dirty="0">
            <a:solidFill>
              <a:srgbClr val="C00000"/>
            </a:solidFill>
          </a:endParaRPr>
        </a:p>
      </dgm:t>
    </dgm:pt>
    <dgm:pt modelId="{79B40425-7622-4FA1-9D1A-FDC4803B61C2}" type="parTrans" cxnId="{E6F00A35-DC41-445D-8D6E-E727E93A24CC}">
      <dgm:prSet/>
      <dgm:spPr/>
      <dgm:t>
        <a:bodyPr/>
        <a:lstStyle/>
        <a:p>
          <a:endParaRPr lang="en-US"/>
        </a:p>
      </dgm:t>
    </dgm:pt>
    <dgm:pt modelId="{961F5730-723E-45FE-8198-3453DCD32781}" type="sibTrans" cxnId="{E6F00A35-DC41-445D-8D6E-E727E93A24CC}">
      <dgm:prSet/>
      <dgm:spPr/>
      <dgm:t>
        <a:bodyPr/>
        <a:lstStyle/>
        <a:p>
          <a:endParaRPr lang="en-US"/>
        </a:p>
      </dgm:t>
    </dgm:pt>
    <dgm:pt modelId="{4A5A5659-A34E-4AF9-B81B-2A41331AC4C3}" type="pres">
      <dgm:prSet presAssocID="{AEA18A85-3885-4648-AFF6-A3930BDA1CE7}" presName="composite" presStyleCnt="0">
        <dgm:presLayoutVars>
          <dgm:chMax val="5"/>
          <dgm:dir/>
          <dgm:animLvl val="ctr"/>
          <dgm:resizeHandles val="exact"/>
        </dgm:presLayoutVars>
      </dgm:prSet>
      <dgm:spPr/>
      <dgm:t>
        <a:bodyPr/>
        <a:lstStyle/>
        <a:p>
          <a:endParaRPr lang="tr-TR"/>
        </a:p>
      </dgm:t>
    </dgm:pt>
    <dgm:pt modelId="{4049D12F-E09C-4814-ADA2-2817AC6EC853}" type="pres">
      <dgm:prSet presAssocID="{AEA18A85-3885-4648-AFF6-A3930BDA1CE7}" presName="cycle" presStyleCnt="0"/>
      <dgm:spPr/>
    </dgm:pt>
    <dgm:pt modelId="{568ABC55-A930-4309-B67A-129CC2618075}" type="pres">
      <dgm:prSet presAssocID="{AEA18A85-3885-4648-AFF6-A3930BDA1CE7}" presName="centerShape" presStyleCnt="0"/>
      <dgm:spPr/>
    </dgm:pt>
    <dgm:pt modelId="{740C3D99-6CFC-494D-B646-2829B632E84B}" type="pres">
      <dgm:prSet presAssocID="{AEA18A85-3885-4648-AFF6-A3930BDA1CE7}" presName="connSite" presStyleLbl="node1" presStyleIdx="0" presStyleCnt="4"/>
      <dgm:spPr/>
    </dgm:pt>
    <dgm:pt modelId="{4C2CA64C-CFF7-4B86-9EB5-4A4AB3C40974}" type="pres">
      <dgm:prSet presAssocID="{AEA18A85-3885-4648-AFF6-A3930BDA1CE7}" presName="visible" presStyleLbl="node1" presStyleIdx="0" presStyleCnt="4" custLinFactNeighborX="-14256" custLinFactNeighborY="3312"/>
      <dgm:spPr>
        <a:solidFill>
          <a:schemeClr val="accent2"/>
        </a:solidFill>
      </dgm:spPr>
      <dgm:t>
        <a:bodyPr/>
        <a:lstStyle/>
        <a:p>
          <a:endParaRPr lang="tr-TR"/>
        </a:p>
      </dgm:t>
    </dgm:pt>
    <dgm:pt modelId="{15CAFED9-876D-444C-B19D-FBBC7FEC8B21}" type="pres">
      <dgm:prSet presAssocID="{85964B47-4820-4877-B1A8-93D7EE176B75}" presName="Name25" presStyleLbl="parChTrans1D1" presStyleIdx="0" presStyleCnt="3"/>
      <dgm:spPr/>
      <dgm:t>
        <a:bodyPr/>
        <a:lstStyle/>
        <a:p>
          <a:endParaRPr lang="tr-TR"/>
        </a:p>
      </dgm:t>
    </dgm:pt>
    <dgm:pt modelId="{AB996108-BA7B-4566-8A4C-53BCC71577F1}" type="pres">
      <dgm:prSet presAssocID="{602627C1-43EC-4A66-86CD-79E96C6280EA}" presName="node" presStyleCnt="0"/>
      <dgm:spPr/>
    </dgm:pt>
    <dgm:pt modelId="{FFE3F51C-07EE-4EAA-BEF8-BCCA649CC67C}" type="pres">
      <dgm:prSet presAssocID="{602627C1-43EC-4A66-86CD-79E96C6280EA}" presName="parentNode" presStyleLbl="node1" presStyleIdx="1" presStyleCnt="4" custScaleX="106129" custScaleY="108264" custLinFactNeighborX="4911" custLinFactNeighborY="12360">
        <dgm:presLayoutVars>
          <dgm:chMax val="1"/>
          <dgm:bulletEnabled val="1"/>
        </dgm:presLayoutVars>
      </dgm:prSet>
      <dgm:spPr/>
      <dgm:t>
        <a:bodyPr/>
        <a:lstStyle/>
        <a:p>
          <a:endParaRPr lang="tr-TR"/>
        </a:p>
      </dgm:t>
    </dgm:pt>
    <dgm:pt modelId="{AB2AADBE-9CB5-44CC-8A88-01880203FFD2}" type="pres">
      <dgm:prSet presAssocID="{602627C1-43EC-4A66-86CD-79E96C6280EA}" presName="childNode" presStyleLbl="revTx" presStyleIdx="0" presStyleCnt="3">
        <dgm:presLayoutVars>
          <dgm:bulletEnabled val="1"/>
        </dgm:presLayoutVars>
      </dgm:prSet>
      <dgm:spPr/>
      <dgm:t>
        <a:bodyPr/>
        <a:lstStyle/>
        <a:p>
          <a:endParaRPr lang="tr-TR"/>
        </a:p>
      </dgm:t>
    </dgm:pt>
    <dgm:pt modelId="{DB65DA9C-C1EC-4847-A6E0-894A9B1BAE5E}" type="pres">
      <dgm:prSet presAssocID="{DEA30ED3-A007-4855-B5EA-7E1E4D37B8A6}" presName="Name25" presStyleLbl="parChTrans1D1" presStyleIdx="1" presStyleCnt="3"/>
      <dgm:spPr/>
      <dgm:t>
        <a:bodyPr/>
        <a:lstStyle/>
        <a:p>
          <a:endParaRPr lang="tr-TR"/>
        </a:p>
      </dgm:t>
    </dgm:pt>
    <dgm:pt modelId="{500145C7-2D18-4E4A-9CD3-0B047168E70A}" type="pres">
      <dgm:prSet presAssocID="{BBC15E2F-29E0-4B0B-A8D8-5003B73C1F12}" presName="node" presStyleCnt="0"/>
      <dgm:spPr/>
    </dgm:pt>
    <dgm:pt modelId="{49A0B1CF-0647-4003-89CF-7983D1634B26}" type="pres">
      <dgm:prSet presAssocID="{BBC15E2F-29E0-4B0B-A8D8-5003B73C1F12}" presName="parentNode" presStyleLbl="node1" presStyleIdx="2" presStyleCnt="4">
        <dgm:presLayoutVars>
          <dgm:chMax val="1"/>
          <dgm:bulletEnabled val="1"/>
        </dgm:presLayoutVars>
      </dgm:prSet>
      <dgm:spPr/>
      <dgm:t>
        <a:bodyPr/>
        <a:lstStyle/>
        <a:p>
          <a:endParaRPr lang="tr-TR"/>
        </a:p>
      </dgm:t>
    </dgm:pt>
    <dgm:pt modelId="{7B646257-A00F-43F8-9D5C-F030A665CEC4}" type="pres">
      <dgm:prSet presAssocID="{BBC15E2F-29E0-4B0B-A8D8-5003B73C1F12}" presName="childNode" presStyleLbl="revTx" presStyleIdx="1" presStyleCnt="3">
        <dgm:presLayoutVars>
          <dgm:bulletEnabled val="1"/>
        </dgm:presLayoutVars>
      </dgm:prSet>
      <dgm:spPr/>
      <dgm:t>
        <a:bodyPr/>
        <a:lstStyle/>
        <a:p>
          <a:endParaRPr lang="tr-TR"/>
        </a:p>
      </dgm:t>
    </dgm:pt>
    <dgm:pt modelId="{BE449734-8916-42E2-9498-58EAE62CE3C7}" type="pres">
      <dgm:prSet presAssocID="{8B869EE0-67CB-431D-8B67-FEB4B688870B}" presName="Name25" presStyleLbl="parChTrans1D1" presStyleIdx="2" presStyleCnt="3"/>
      <dgm:spPr/>
      <dgm:t>
        <a:bodyPr/>
        <a:lstStyle/>
        <a:p>
          <a:endParaRPr lang="tr-TR"/>
        </a:p>
      </dgm:t>
    </dgm:pt>
    <dgm:pt modelId="{ECE7B5F3-8C7A-4E50-886F-6E2F6BDAE0AC}" type="pres">
      <dgm:prSet presAssocID="{335717C5-8B33-42F2-95F3-0854CF8938F6}" presName="node" presStyleCnt="0"/>
      <dgm:spPr/>
    </dgm:pt>
    <dgm:pt modelId="{3026A332-9693-4CCF-AAE5-CCA7EC3513F6}" type="pres">
      <dgm:prSet presAssocID="{335717C5-8B33-42F2-95F3-0854CF8938F6}" presName="parentNode" presStyleLbl="node1" presStyleIdx="3" presStyleCnt="4">
        <dgm:presLayoutVars>
          <dgm:chMax val="1"/>
          <dgm:bulletEnabled val="1"/>
        </dgm:presLayoutVars>
      </dgm:prSet>
      <dgm:spPr/>
      <dgm:t>
        <a:bodyPr/>
        <a:lstStyle/>
        <a:p>
          <a:endParaRPr lang="tr-TR"/>
        </a:p>
      </dgm:t>
    </dgm:pt>
    <dgm:pt modelId="{5FD7C4F5-7E73-49D1-B34E-575FBA782890}" type="pres">
      <dgm:prSet presAssocID="{335717C5-8B33-42F2-95F3-0854CF8938F6}" presName="childNode" presStyleLbl="revTx" presStyleIdx="2" presStyleCnt="3">
        <dgm:presLayoutVars>
          <dgm:bulletEnabled val="1"/>
        </dgm:presLayoutVars>
      </dgm:prSet>
      <dgm:spPr/>
      <dgm:t>
        <a:bodyPr/>
        <a:lstStyle/>
        <a:p>
          <a:endParaRPr lang="tr-TR"/>
        </a:p>
      </dgm:t>
    </dgm:pt>
  </dgm:ptLst>
  <dgm:cxnLst>
    <dgm:cxn modelId="{7B7FB1B5-13EE-47DE-A437-CEEAD2954C36}" type="presOf" srcId="{B40F3A25-1A96-4547-9D8A-C1A662A2836F}" destId="{5FD7C4F5-7E73-49D1-B34E-575FBA782890}" srcOrd="0" destOrd="0" presId="urn:microsoft.com/office/officeart/2005/8/layout/radial2"/>
    <dgm:cxn modelId="{33E2C56C-22E2-4762-80D6-EFDF3655D347}" srcId="{602627C1-43EC-4A66-86CD-79E96C6280EA}" destId="{490E72DE-008E-483F-B5B3-057E8C3DFC12}" srcOrd="1" destOrd="0" parTransId="{E92359DC-2265-4D4B-95D5-434D08130EC8}" sibTransId="{C8261E03-A24C-4773-924F-98DCAC003199}"/>
    <dgm:cxn modelId="{B42FE241-EA08-4733-9A84-1A95E56E6063}" type="presOf" srcId="{8B869EE0-67CB-431D-8B67-FEB4B688870B}" destId="{BE449734-8916-42E2-9498-58EAE62CE3C7}" srcOrd="0" destOrd="0" presId="urn:microsoft.com/office/officeart/2005/8/layout/radial2"/>
    <dgm:cxn modelId="{E2DA473D-87C2-42E4-BACB-76C736D1ACC6}" srcId="{335717C5-8B33-42F2-95F3-0854CF8938F6}" destId="{B40F3A25-1A96-4547-9D8A-C1A662A2836F}" srcOrd="0" destOrd="0" parTransId="{B13E332A-375E-4380-880A-9CEC92BF8A30}" sibTransId="{40A10714-4A70-485D-A446-2FCCBC5F7217}"/>
    <dgm:cxn modelId="{BC52FB24-1426-4540-9B33-96778F8C2C1E}" type="presOf" srcId="{C1D03430-08CD-403F-9DBF-9C1474532D41}" destId="{7B646257-A00F-43F8-9D5C-F030A665CEC4}" srcOrd="0" destOrd="0" presId="urn:microsoft.com/office/officeart/2005/8/layout/radial2"/>
    <dgm:cxn modelId="{A736793A-6720-4BA5-B56A-96B6F9DBF8DB}" type="presOf" srcId="{AFD0C66F-F0D0-46C1-996E-6D21F8747B1F}" destId="{AB2AADBE-9CB5-44CC-8A88-01880203FFD2}" srcOrd="0" destOrd="0" presId="urn:microsoft.com/office/officeart/2005/8/layout/radial2"/>
    <dgm:cxn modelId="{7A26D155-3F47-4746-826E-D24BAB72A49B}" type="presOf" srcId="{BBC15E2F-29E0-4B0B-A8D8-5003B73C1F12}" destId="{49A0B1CF-0647-4003-89CF-7983D1634B26}" srcOrd="0" destOrd="0" presId="urn:microsoft.com/office/officeart/2005/8/layout/radial2"/>
    <dgm:cxn modelId="{BB9F87D6-9BF8-445E-98CA-7158A52B3124}" type="presOf" srcId="{85964B47-4820-4877-B1A8-93D7EE176B75}" destId="{15CAFED9-876D-444C-B19D-FBBC7FEC8B21}" srcOrd="0" destOrd="0" presId="urn:microsoft.com/office/officeart/2005/8/layout/radial2"/>
    <dgm:cxn modelId="{43693140-CE98-46D3-97A5-41799885A310}" type="presOf" srcId="{00C2E2BA-86C7-4548-A5AF-F5C81148EFCB}" destId="{AB2AADBE-9CB5-44CC-8A88-01880203FFD2}" srcOrd="0" destOrd="2" presId="urn:microsoft.com/office/officeart/2005/8/layout/radial2"/>
    <dgm:cxn modelId="{03CB5AA3-7A3B-4A58-BF3C-CF5CFD393EB3}" srcId="{BBC15E2F-29E0-4B0B-A8D8-5003B73C1F12}" destId="{D79D7554-246A-4BB5-B067-8CB036B8FE88}" srcOrd="2" destOrd="0" parTransId="{3C1E02B3-9436-4A52-AF22-D1BD6BA925C7}" sibTransId="{AC51DB32-4B2E-434D-B804-00DED63E2669}"/>
    <dgm:cxn modelId="{93ACE519-0387-4512-A9DF-688A2C58DE90}" srcId="{AEA18A85-3885-4648-AFF6-A3930BDA1CE7}" destId="{602627C1-43EC-4A66-86CD-79E96C6280EA}" srcOrd="0" destOrd="0" parTransId="{85964B47-4820-4877-B1A8-93D7EE176B75}" sibTransId="{6FED1F5F-DE6B-4B54-A76C-F4BEC42CF5D0}"/>
    <dgm:cxn modelId="{D96D338F-7DE0-438C-8580-BC7FE1BD7AB5}" type="presOf" srcId="{602627C1-43EC-4A66-86CD-79E96C6280EA}" destId="{FFE3F51C-07EE-4EAA-BEF8-BCCA649CC67C}" srcOrd="0" destOrd="0" presId="urn:microsoft.com/office/officeart/2005/8/layout/radial2"/>
    <dgm:cxn modelId="{BD32C6C0-3CA0-40B6-94C4-75C3B82ACCDB}" srcId="{BBC15E2F-29E0-4B0B-A8D8-5003B73C1F12}" destId="{CFF1C5D7-3560-47AB-98E4-309A9EEB3322}" srcOrd="1" destOrd="0" parTransId="{0842C303-3A73-4607-81F6-3BD694B1EC83}" sibTransId="{C50D13F2-2DE9-4632-88A7-3C0D9FFBCE4E}"/>
    <dgm:cxn modelId="{7A86B510-5940-4AB2-8D7B-E497B20B4239}" srcId="{BBC15E2F-29E0-4B0B-A8D8-5003B73C1F12}" destId="{C1D03430-08CD-403F-9DBF-9C1474532D41}" srcOrd="0" destOrd="0" parTransId="{1AEA84FE-F3E4-4686-A876-50F5713BE851}" sibTransId="{7FA96C02-38BA-4436-AC2C-84D67798E9FD}"/>
    <dgm:cxn modelId="{1DBC569F-D294-4025-BC74-344DCB14859C}" srcId="{AEA18A85-3885-4648-AFF6-A3930BDA1CE7}" destId="{BBC15E2F-29E0-4B0B-A8D8-5003B73C1F12}" srcOrd="1" destOrd="0" parTransId="{DEA30ED3-A007-4855-B5EA-7E1E4D37B8A6}" sibTransId="{7DDBA01F-A355-4C52-A2D1-E6A50F722D84}"/>
    <dgm:cxn modelId="{1E654C8E-3D5C-48A4-BDA0-496662B93B9B}" type="presOf" srcId="{CFF1C5D7-3560-47AB-98E4-309A9EEB3322}" destId="{7B646257-A00F-43F8-9D5C-F030A665CEC4}" srcOrd="0" destOrd="1" presId="urn:microsoft.com/office/officeart/2005/8/layout/radial2"/>
    <dgm:cxn modelId="{5A3361DA-B0FB-4C04-A3EF-71A4F1E98203}" type="presOf" srcId="{AEA18A85-3885-4648-AFF6-A3930BDA1CE7}" destId="{4A5A5659-A34E-4AF9-B81B-2A41331AC4C3}" srcOrd="0" destOrd="0" presId="urn:microsoft.com/office/officeart/2005/8/layout/radial2"/>
    <dgm:cxn modelId="{A2F09875-096F-42CF-911D-A97E340A351F}" type="presOf" srcId="{DEA30ED3-A007-4855-B5EA-7E1E4D37B8A6}" destId="{DB65DA9C-C1EC-4847-A6E0-894A9B1BAE5E}" srcOrd="0" destOrd="0" presId="urn:microsoft.com/office/officeart/2005/8/layout/radial2"/>
    <dgm:cxn modelId="{3A4CCD26-5548-405E-A2CB-536EF3E4C94F}" srcId="{335717C5-8B33-42F2-95F3-0854CF8938F6}" destId="{346F6C89-C8DA-4E80-877C-43D94BB1B601}" srcOrd="1" destOrd="0" parTransId="{4B54C2B9-6528-4072-9D90-73E3613B1BCE}" sibTransId="{AA23E513-D663-458F-8DA5-E3859C0C611C}"/>
    <dgm:cxn modelId="{B80049E7-938B-4E57-BE25-BFE79F6B03B7}" type="presOf" srcId="{490E72DE-008E-483F-B5B3-057E8C3DFC12}" destId="{AB2AADBE-9CB5-44CC-8A88-01880203FFD2}" srcOrd="0" destOrd="1" presId="urn:microsoft.com/office/officeart/2005/8/layout/radial2"/>
    <dgm:cxn modelId="{6F420FCA-ABEE-4536-AA3E-3AF2FDFFCF33}" srcId="{AEA18A85-3885-4648-AFF6-A3930BDA1CE7}" destId="{335717C5-8B33-42F2-95F3-0854CF8938F6}" srcOrd="2" destOrd="0" parTransId="{8B869EE0-67CB-431D-8B67-FEB4B688870B}" sibTransId="{56BA14CD-8786-4078-A409-5F4AA4A84D66}"/>
    <dgm:cxn modelId="{4AADBED7-64E3-4303-B482-76C228C7572C}" type="presOf" srcId="{346F6C89-C8DA-4E80-877C-43D94BB1B601}" destId="{5FD7C4F5-7E73-49D1-B34E-575FBA782890}" srcOrd="0" destOrd="1" presId="urn:microsoft.com/office/officeart/2005/8/layout/radial2"/>
    <dgm:cxn modelId="{E6F00A35-DC41-445D-8D6E-E727E93A24CC}" srcId="{335717C5-8B33-42F2-95F3-0854CF8938F6}" destId="{0D4AB907-B5E1-40E0-9958-34208892791B}" srcOrd="2" destOrd="0" parTransId="{79B40425-7622-4FA1-9D1A-FDC4803B61C2}" sibTransId="{961F5730-723E-45FE-8198-3453DCD32781}"/>
    <dgm:cxn modelId="{6E731531-6642-4EF0-B73F-42DADB954D18}" srcId="{602627C1-43EC-4A66-86CD-79E96C6280EA}" destId="{00C2E2BA-86C7-4548-A5AF-F5C81148EFCB}" srcOrd="2" destOrd="0" parTransId="{32683A46-C85D-42D9-9801-B4CD3D8D7BCE}" sibTransId="{1298EDC1-B2CB-4F5F-AC3F-82D3B43BED3D}"/>
    <dgm:cxn modelId="{FDF2088F-D0E8-4B74-9E53-B9A34B0B9F0C}" srcId="{602627C1-43EC-4A66-86CD-79E96C6280EA}" destId="{AFD0C66F-F0D0-46C1-996E-6D21F8747B1F}" srcOrd="0" destOrd="0" parTransId="{4E6514DB-674F-422C-A223-EAAD0EA0BAA6}" sibTransId="{A1175218-9F5D-49BA-A359-547C855EE03A}"/>
    <dgm:cxn modelId="{874BD9DF-7B71-41AC-BF1C-8156C3151C67}" type="presOf" srcId="{0D4AB907-B5E1-40E0-9958-34208892791B}" destId="{5FD7C4F5-7E73-49D1-B34E-575FBA782890}" srcOrd="0" destOrd="2" presId="urn:microsoft.com/office/officeart/2005/8/layout/radial2"/>
    <dgm:cxn modelId="{049CFD09-B866-4A52-8430-B53825CE7A31}" type="presOf" srcId="{335717C5-8B33-42F2-95F3-0854CF8938F6}" destId="{3026A332-9693-4CCF-AAE5-CCA7EC3513F6}" srcOrd="0" destOrd="0" presId="urn:microsoft.com/office/officeart/2005/8/layout/radial2"/>
    <dgm:cxn modelId="{AE444675-3B8B-4BF3-A590-1C4E6FE5D1EA}" type="presOf" srcId="{D79D7554-246A-4BB5-B067-8CB036B8FE88}" destId="{7B646257-A00F-43F8-9D5C-F030A665CEC4}" srcOrd="0" destOrd="2" presId="urn:microsoft.com/office/officeart/2005/8/layout/radial2"/>
    <dgm:cxn modelId="{BAD5D2D4-5834-416D-93E7-455E194D2513}" type="presParOf" srcId="{4A5A5659-A34E-4AF9-B81B-2A41331AC4C3}" destId="{4049D12F-E09C-4814-ADA2-2817AC6EC853}" srcOrd="0" destOrd="0" presId="urn:microsoft.com/office/officeart/2005/8/layout/radial2"/>
    <dgm:cxn modelId="{E4F5BFDE-AA01-4116-820C-0C834875D4CE}" type="presParOf" srcId="{4049D12F-E09C-4814-ADA2-2817AC6EC853}" destId="{568ABC55-A930-4309-B67A-129CC2618075}" srcOrd="0" destOrd="0" presId="urn:microsoft.com/office/officeart/2005/8/layout/radial2"/>
    <dgm:cxn modelId="{6A58435C-1A96-4C89-AA69-B70B9F959DC1}" type="presParOf" srcId="{568ABC55-A930-4309-B67A-129CC2618075}" destId="{740C3D99-6CFC-494D-B646-2829B632E84B}" srcOrd="0" destOrd="0" presId="urn:microsoft.com/office/officeart/2005/8/layout/radial2"/>
    <dgm:cxn modelId="{1311CE7A-5CCA-470F-A942-2983FC694DAF}" type="presParOf" srcId="{568ABC55-A930-4309-B67A-129CC2618075}" destId="{4C2CA64C-CFF7-4B86-9EB5-4A4AB3C40974}" srcOrd="1" destOrd="0" presId="urn:microsoft.com/office/officeart/2005/8/layout/radial2"/>
    <dgm:cxn modelId="{648949EE-8CC6-4D69-8781-A4B8A4CBB8FA}" type="presParOf" srcId="{4049D12F-E09C-4814-ADA2-2817AC6EC853}" destId="{15CAFED9-876D-444C-B19D-FBBC7FEC8B21}" srcOrd="1" destOrd="0" presId="urn:microsoft.com/office/officeart/2005/8/layout/radial2"/>
    <dgm:cxn modelId="{4FE17B98-7385-4121-9DB9-0486F4096CD4}" type="presParOf" srcId="{4049D12F-E09C-4814-ADA2-2817AC6EC853}" destId="{AB996108-BA7B-4566-8A4C-53BCC71577F1}" srcOrd="2" destOrd="0" presId="urn:microsoft.com/office/officeart/2005/8/layout/radial2"/>
    <dgm:cxn modelId="{09D342E0-CF74-4C61-B542-877BCD865B31}" type="presParOf" srcId="{AB996108-BA7B-4566-8A4C-53BCC71577F1}" destId="{FFE3F51C-07EE-4EAA-BEF8-BCCA649CC67C}" srcOrd="0" destOrd="0" presId="urn:microsoft.com/office/officeart/2005/8/layout/radial2"/>
    <dgm:cxn modelId="{379F5261-9597-433B-B31C-CAB70B686527}" type="presParOf" srcId="{AB996108-BA7B-4566-8A4C-53BCC71577F1}" destId="{AB2AADBE-9CB5-44CC-8A88-01880203FFD2}" srcOrd="1" destOrd="0" presId="urn:microsoft.com/office/officeart/2005/8/layout/radial2"/>
    <dgm:cxn modelId="{298903C9-B9FC-4A75-9726-AF97DBBA7F60}" type="presParOf" srcId="{4049D12F-E09C-4814-ADA2-2817AC6EC853}" destId="{DB65DA9C-C1EC-4847-A6E0-894A9B1BAE5E}" srcOrd="3" destOrd="0" presId="urn:microsoft.com/office/officeart/2005/8/layout/radial2"/>
    <dgm:cxn modelId="{0F4B5606-C5C7-4933-BCAB-C188BCB192EA}" type="presParOf" srcId="{4049D12F-E09C-4814-ADA2-2817AC6EC853}" destId="{500145C7-2D18-4E4A-9CD3-0B047168E70A}" srcOrd="4" destOrd="0" presId="urn:microsoft.com/office/officeart/2005/8/layout/radial2"/>
    <dgm:cxn modelId="{F75E8447-87E2-4E5D-A33A-C488625A748E}" type="presParOf" srcId="{500145C7-2D18-4E4A-9CD3-0B047168E70A}" destId="{49A0B1CF-0647-4003-89CF-7983D1634B26}" srcOrd="0" destOrd="0" presId="urn:microsoft.com/office/officeart/2005/8/layout/radial2"/>
    <dgm:cxn modelId="{67E9E8D3-EA9E-4C55-9A70-7B631F15055F}" type="presParOf" srcId="{500145C7-2D18-4E4A-9CD3-0B047168E70A}" destId="{7B646257-A00F-43F8-9D5C-F030A665CEC4}" srcOrd="1" destOrd="0" presId="urn:microsoft.com/office/officeart/2005/8/layout/radial2"/>
    <dgm:cxn modelId="{F2011108-435E-481E-8306-F9E429C59875}" type="presParOf" srcId="{4049D12F-E09C-4814-ADA2-2817AC6EC853}" destId="{BE449734-8916-42E2-9498-58EAE62CE3C7}" srcOrd="5" destOrd="0" presId="urn:microsoft.com/office/officeart/2005/8/layout/radial2"/>
    <dgm:cxn modelId="{9616AC0E-D316-4F3C-8735-BE000F322CA1}" type="presParOf" srcId="{4049D12F-E09C-4814-ADA2-2817AC6EC853}" destId="{ECE7B5F3-8C7A-4E50-886F-6E2F6BDAE0AC}" srcOrd="6" destOrd="0" presId="urn:microsoft.com/office/officeart/2005/8/layout/radial2"/>
    <dgm:cxn modelId="{479A89F6-0B88-40E3-A473-0E147466AB2A}" type="presParOf" srcId="{ECE7B5F3-8C7A-4E50-886F-6E2F6BDAE0AC}" destId="{3026A332-9693-4CCF-AAE5-CCA7EC3513F6}" srcOrd="0" destOrd="0" presId="urn:microsoft.com/office/officeart/2005/8/layout/radial2"/>
    <dgm:cxn modelId="{36E609BC-66BB-415D-A7D3-E2670F0E9E8B}" type="presParOf" srcId="{ECE7B5F3-8C7A-4E50-886F-6E2F6BDAE0AC}" destId="{5FD7C4F5-7E73-49D1-B34E-575FBA782890}"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1B2536-BB44-4EF6-BE84-40D8D8BD4210}" type="doc">
      <dgm:prSet loTypeId="urn:microsoft.com/office/officeart/2005/8/layout/hProcess9" loCatId="process" qsTypeId="urn:microsoft.com/office/officeart/2005/8/quickstyle/simple1" qsCatId="simple" csTypeId="urn:microsoft.com/office/officeart/2005/8/colors/colorful4" csCatId="colorful" phldr="1"/>
      <dgm:spPr/>
    </dgm:pt>
    <dgm:pt modelId="{2C87D1DF-30F9-4DAC-9CB0-6DB64A3129F5}">
      <dgm:prSet phldrT="[Metin]"/>
      <dgm:spPr>
        <a:solidFill>
          <a:schemeClr val="accent2">
            <a:lumMod val="60000"/>
            <a:lumOff val="40000"/>
          </a:schemeClr>
        </a:solidFill>
      </dgm:spPr>
      <dgm:t>
        <a:bodyPr/>
        <a:lstStyle/>
        <a:p>
          <a:r>
            <a:rPr lang="tr-TR" dirty="0" smtClean="0"/>
            <a:t>TTK Eğitimi (14 saat)</a:t>
          </a:r>
        </a:p>
      </dgm:t>
    </dgm:pt>
    <dgm:pt modelId="{635643E6-64EF-4515-958B-45DB1CDFCB8B}" type="parTrans" cxnId="{0F406886-36F3-4D53-84DA-1A2822D6DED1}">
      <dgm:prSet/>
      <dgm:spPr/>
      <dgm:t>
        <a:bodyPr/>
        <a:lstStyle/>
        <a:p>
          <a:endParaRPr lang="tr-TR"/>
        </a:p>
      </dgm:t>
    </dgm:pt>
    <dgm:pt modelId="{0C93AE06-FA60-4A71-8040-630E030E253F}" type="sibTrans" cxnId="{0F406886-36F3-4D53-84DA-1A2822D6DED1}">
      <dgm:prSet/>
      <dgm:spPr/>
      <dgm:t>
        <a:bodyPr/>
        <a:lstStyle/>
        <a:p>
          <a:endParaRPr lang="tr-TR"/>
        </a:p>
      </dgm:t>
    </dgm:pt>
    <dgm:pt modelId="{689616C2-8026-414F-A1DC-122689E1CA8A}">
      <dgm:prSet phldrT="[Metin]"/>
      <dgm:spPr>
        <a:solidFill>
          <a:schemeClr val="accent2">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dirty="0" smtClean="0"/>
        </a:p>
        <a:p>
          <a:pPr marL="0" marR="0" indent="0" defTabSz="914400" eaLnBrk="1" fontAlgn="auto" latinLnBrk="0" hangingPunct="1">
            <a:lnSpc>
              <a:spcPct val="100000"/>
            </a:lnSpc>
            <a:spcBef>
              <a:spcPts val="0"/>
            </a:spcBef>
            <a:spcAft>
              <a:spcPts val="0"/>
            </a:spcAft>
            <a:buClrTx/>
            <a:buSzTx/>
            <a:buFontTx/>
            <a:buNone/>
            <a:tabLst/>
            <a:defRPr/>
          </a:pPr>
          <a:r>
            <a:rPr lang="tr-TR" dirty="0" smtClean="0"/>
            <a:t>Sunum Teknikleri Eğitimi (14 saat)</a:t>
          </a:r>
        </a:p>
        <a:p>
          <a:pPr defTabSz="1022350">
            <a:lnSpc>
              <a:spcPct val="90000"/>
            </a:lnSpc>
            <a:spcBef>
              <a:spcPct val="0"/>
            </a:spcBef>
            <a:spcAft>
              <a:spcPct val="35000"/>
            </a:spcAft>
          </a:pPr>
          <a:endParaRPr lang="tr-TR" dirty="0"/>
        </a:p>
      </dgm:t>
    </dgm:pt>
    <dgm:pt modelId="{08218130-38C0-4364-A741-E57585287634}" type="parTrans" cxnId="{42597F59-C8F8-4B44-A4E2-DFAE3F82D94E}">
      <dgm:prSet/>
      <dgm:spPr/>
      <dgm:t>
        <a:bodyPr/>
        <a:lstStyle/>
        <a:p>
          <a:endParaRPr lang="tr-TR"/>
        </a:p>
      </dgm:t>
    </dgm:pt>
    <dgm:pt modelId="{8863450F-A4D8-4352-9EAA-6743F9B962BB}" type="sibTrans" cxnId="{42597F59-C8F8-4B44-A4E2-DFAE3F82D94E}">
      <dgm:prSet/>
      <dgm:spPr/>
      <dgm:t>
        <a:bodyPr/>
        <a:lstStyle/>
        <a:p>
          <a:endParaRPr lang="tr-TR"/>
        </a:p>
      </dgm:t>
    </dgm:pt>
    <dgm:pt modelId="{BD1B701C-F9CF-447B-BE1E-7BCF2D759C6F}">
      <dgm:prSet/>
      <dgm:spPr>
        <a:solidFill>
          <a:schemeClr val="accent2">
            <a:lumMod val="50000"/>
          </a:schemeClr>
        </a:solidFill>
      </dgm:spPr>
      <dgm:t>
        <a:bodyPr/>
        <a:lstStyle/>
        <a:p>
          <a:r>
            <a:rPr lang="tr-TR" dirty="0" smtClean="0"/>
            <a:t>660 sayılı KHK sonrası ortaya çıkan değişiklikler çerçevesinde TTK Eğitimi</a:t>
          </a:r>
        </a:p>
        <a:p>
          <a:r>
            <a:rPr lang="tr-TR" dirty="0" smtClean="0"/>
            <a:t>(7 saat)</a:t>
          </a:r>
          <a:endParaRPr lang="tr-TR" dirty="0"/>
        </a:p>
      </dgm:t>
    </dgm:pt>
    <dgm:pt modelId="{07EED0D5-87E3-4A67-BF8F-67F31E7F02AB}" type="sibTrans" cxnId="{495E2CCB-FEB6-4DDF-AD07-44F939601682}">
      <dgm:prSet/>
      <dgm:spPr/>
      <dgm:t>
        <a:bodyPr/>
        <a:lstStyle/>
        <a:p>
          <a:endParaRPr lang="tr-TR"/>
        </a:p>
      </dgm:t>
    </dgm:pt>
    <dgm:pt modelId="{D9D88465-438C-4B76-A51F-190EFC8A9BE0}" type="parTrans" cxnId="{495E2CCB-FEB6-4DDF-AD07-44F939601682}">
      <dgm:prSet/>
      <dgm:spPr/>
      <dgm:t>
        <a:bodyPr/>
        <a:lstStyle/>
        <a:p>
          <a:endParaRPr lang="tr-TR"/>
        </a:p>
      </dgm:t>
    </dgm:pt>
    <dgm:pt modelId="{C65676A7-0A87-4ABB-ABAF-E31202F95253}" type="pres">
      <dgm:prSet presAssocID="{6B1B2536-BB44-4EF6-BE84-40D8D8BD4210}" presName="CompostProcess" presStyleCnt="0">
        <dgm:presLayoutVars>
          <dgm:dir/>
          <dgm:resizeHandles val="exact"/>
        </dgm:presLayoutVars>
      </dgm:prSet>
      <dgm:spPr/>
    </dgm:pt>
    <dgm:pt modelId="{0742DD76-BF18-4F38-9103-C095C95B8415}" type="pres">
      <dgm:prSet presAssocID="{6B1B2536-BB44-4EF6-BE84-40D8D8BD4210}" presName="arrow" presStyleLbl="bgShp" presStyleIdx="0" presStyleCnt="1"/>
      <dgm:spPr>
        <a:solidFill>
          <a:schemeClr val="accent2">
            <a:lumMod val="20000"/>
            <a:lumOff val="80000"/>
          </a:schemeClr>
        </a:solidFill>
      </dgm:spPr>
    </dgm:pt>
    <dgm:pt modelId="{2742263C-FAB7-4506-9C34-019032129BAF}" type="pres">
      <dgm:prSet presAssocID="{6B1B2536-BB44-4EF6-BE84-40D8D8BD4210}" presName="linearProcess" presStyleCnt="0"/>
      <dgm:spPr/>
    </dgm:pt>
    <dgm:pt modelId="{796BCE24-A9E2-4887-A5AC-2239B0B1BEFF}" type="pres">
      <dgm:prSet presAssocID="{2C87D1DF-30F9-4DAC-9CB0-6DB64A3129F5}" presName="textNode" presStyleLbl="node1" presStyleIdx="0" presStyleCnt="3">
        <dgm:presLayoutVars>
          <dgm:bulletEnabled val="1"/>
        </dgm:presLayoutVars>
      </dgm:prSet>
      <dgm:spPr/>
      <dgm:t>
        <a:bodyPr/>
        <a:lstStyle/>
        <a:p>
          <a:endParaRPr lang="tr-TR"/>
        </a:p>
      </dgm:t>
    </dgm:pt>
    <dgm:pt modelId="{15396427-88B3-45E1-A355-0DEFF5932124}" type="pres">
      <dgm:prSet presAssocID="{0C93AE06-FA60-4A71-8040-630E030E253F}" presName="sibTrans" presStyleCnt="0"/>
      <dgm:spPr/>
    </dgm:pt>
    <dgm:pt modelId="{D7DDC129-D6D0-4B32-853F-238BE266F79C}" type="pres">
      <dgm:prSet presAssocID="{689616C2-8026-414F-A1DC-122689E1CA8A}" presName="textNode" presStyleLbl="node1" presStyleIdx="1" presStyleCnt="3">
        <dgm:presLayoutVars>
          <dgm:bulletEnabled val="1"/>
        </dgm:presLayoutVars>
      </dgm:prSet>
      <dgm:spPr/>
      <dgm:t>
        <a:bodyPr/>
        <a:lstStyle/>
        <a:p>
          <a:endParaRPr lang="tr-TR"/>
        </a:p>
      </dgm:t>
    </dgm:pt>
    <dgm:pt modelId="{563D0701-CB60-46FD-9CA3-F0030D9FE404}" type="pres">
      <dgm:prSet presAssocID="{8863450F-A4D8-4352-9EAA-6743F9B962BB}" presName="sibTrans" presStyleCnt="0"/>
      <dgm:spPr/>
    </dgm:pt>
    <dgm:pt modelId="{70C93306-98FE-4CA1-A564-13FCFE42165E}" type="pres">
      <dgm:prSet presAssocID="{BD1B701C-F9CF-447B-BE1E-7BCF2D759C6F}" presName="textNode" presStyleLbl="node1" presStyleIdx="2" presStyleCnt="3">
        <dgm:presLayoutVars>
          <dgm:bulletEnabled val="1"/>
        </dgm:presLayoutVars>
      </dgm:prSet>
      <dgm:spPr/>
      <dgm:t>
        <a:bodyPr/>
        <a:lstStyle/>
        <a:p>
          <a:endParaRPr lang="tr-TR"/>
        </a:p>
      </dgm:t>
    </dgm:pt>
  </dgm:ptLst>
  <dgm:cxnLst>
    <dgm:cxn modelId="{0F406886-36F3-4D53-84DA-1A2822D6DED1}" srcId="{6B1B2536-BB44-4EF6-BE84-40D8D8BD4210}" destId="{2C87D1DF-30F9-4DAC-9CB0-6DB64A3129F5}" srcOrd="0" destOrd="0" parTransId="{635643E6-64EF-4515-958B-45DB1CDFCB8B}" sibTransId="{0C93AE06-FA60-4A71-8040-630E030E253F}"/>
    <dgm:cxn modelId="{36126C7F-C981-45FC-ADCE-CFBDEF5282FC}" type="presOf" srcId="{2C87D1DF-30F9-4DAC-9CB0-6DB64A3129F5}" destId="{796BCE24-A9E2-4887-A5AC-2239B0B1BEFF}" srcOrd="0" destOrd="0" presId="urn:microsoft.com/office/officeart/2005/8/layout/hProcess9"/>
    <dgm:cxn modelId="{495E2CCB-FEB6-4DDF-AD07-44F939601682}" srcId="{6B1B2536-BB44-4EF6-BE84-40D8D8BD4210}" destId="{BD1B701C-F9CF-447B-BE1E-7BCF2D759C6F}" srcOrd="2" destOrd="0" parTransId="{D9D88465-438C-4B76-A51F-190EFC8A9BE0}" sibTransId="{07EED0D5-87E3-4A67-BF8F-67F31E7F02AB}"/>
    <dgm:cxn modelId="{9CAA374C-487A-4F33-8BFD-7F14E59DA590}" type="presOf" srcId="{689616C2-8026-414F-A1DC-122689E1CA8A}" destId="{D7DDC129-D6D0-4B32-853F-238BE266F79C}" srcOrd="0" destOrd="0" presId="urn:microsoft.com/office/officeart/2005/8/layout/hProcess9"/>
    <dgm:cxn modelId="{3AF4A2AD-813D-4EC5-A8D3-701246EFD4AE}" type="presOf" srcId="{6B1B2536-BB44-4EF6-BE84-40D8D8BD4210}" destId="{C65676A7-0A87-4ABB-ABAF-E31202F95253}" srcOrd="0" destOrd="0" presId="urn:microsoft.com/office/officeart/2005/8/layout/hProcess9"/>
    <dgm:cxn modelId="{42597F59-C8F8-4B44-A4E2-DFAE3F82D94E}" srcId="{6B1B2536-BB44-4EF6-BE84-40D8D8BD4210}" destId="{689616C2-8026-414F-A1DC-122689E1CA8A}" srcOrd="1" destOrd="0" parTransId="{08218130-38C0-4364-A741-E57585287634}" sibTransId="{8863450F-A4D8-4352-9EAA-6743F9B962BB}"/>
    <dgm:cxn modelId="{B805D954-2235-41FB-9EA8-0D112D1C8C7A}" type="presOf" srcId="{BD1B701C-F9CF-447B-BE1E-7BCF2D759C6F}" destId="{70C93306-98FE-4CA1-A564-13FCFE42165E}" srcOrd="0" destOrd="0" presId="urn:microsoft.com/office/officeart/2005/8/layout/hProcess9"/>
    <dgm:cxn modelId="{E4C822B5-A124-400A-A9D2-B441CF7128E3}" type="presParOf" srcId="{C65676A7-0A87-4ABB-ABAF-E31202F95253}" destId="{0742DD76-BF18-4F38-9103-C095C95B8415}" srcOrd="0" destOrd="0" presId="urn:microsoft.com/office/officeart/2005/8/layout/hProcess9"/>
    <dgm:cxn modelId="{BEB67CA9-BD13-449F-AAEE-B54C1D0D6DA3}" type="presParOf" srcId="{C65676A7-0A87-4ABB-ABAF-E31202F95253}" destId="{2742263C-FAB7-4506-9C34-019032129BAF}" srcOrd="1" destOrd="0" presId="urn:microsoft.com/office/officeart/2005/8/layout/hProcess9"/>
    <dgm:cxn modelId="{EEE4C2E2-3F63-4F17-94FA-DB1911CFA440}" type="presParOf" srcId="{2742263C-FAB7-4506-9C34-019032129BAF}" destId="{796BCE24-A9E2-4887-A5AC-2239B0B1BEFF}" srcOrd="0" destOrd="0" presId="urn:microsoft.com/office/officeart/2005/8/layout/hProcess9"/>
    <dgm:cxn modelId="{B62D3666-2127-424F-B07F-5A033B1435D0}" type="presParOf" srcId="{2742263C-FAB7-4506-9C34-019032129BAF}" destId="{15396427-88B3-45E1-A355-0DEFF5932124}" srcOrd="1" destOrd="0" presId="urn:microsoft.com/office/officeart/2005/8/layout/hProcess9"/>
    <dgm:cxn modelId="{EFB640E7-6EB6-438E-9F3F-A7B4973C7EF8}" type="presParOf" srcId="{2742263C-FAB7-4506-9C34-019032129BAF}" destId="{D7DDC129-D6D0-4B32-853F-238BE266F79C}" srcOrd="2" destOrd="0" presId="urn:microsoft.com/office/officeart/2005/8/layout/hProcess9"/>
    <dgm:cxn modelId="{07620483-B8BC-4195-B52B-159489198DBA}" type="presParOf" srcId="{2742263C-FAB7-4506-9C34-019032129BAF}" destId="{563D0701-CB60-46FD-9CA3-F0030D9FE404}" srcOrd="3" destOrd="0" presId="urn:microsoft.com/office/officeart/2005/8/layout/hProcess9"/>
    <dgm:cxn modelId="{82165B93-17FD-4493-8E93-1B9F59040435}" type="presParOf" srcId="{2742263C-FAB7-4506-9C34-019032129BAF}" destId="{70C93306-98FE-4CA1-A564-13FCFE42165E}"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295FEE-4C9E-43BB-8610-F839C3F6473E}"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tr-TR"/>
        </a:p>
      </dgm:t>
    </dgm:pt>
    <dgm:pt modelId="{A67E3ECD-DF87-41D1-86F3-F4D4129C687D}">
      <dgm:prSet phldrT="[Metin]" custT="1">
        <dgm:style>
          <a:lnRef idx="1">
            <a:schemeClr val="accent6"/>
          </a:lnRef>
          <a:fillRef idx="3">
            <a:schemeClr val="accent6"/>
          </a:fillRef>
          <a:effectRef idx="2">
            <a:schemeClr val="accent6"/>
          </a:effectRef>
          <a:fontRef idx="minor">
            <a:schemeClr val="lt1"/>
          </a:fontRef>
        </dgm:style>
      </dgm:prSet>
      <dgm:spPr>
        <a:solidFill>
          <a:schemeClr val="accent2">
            <a:lumMod val="75000"/>
          </a:schemeClr>
        </a:solidFill>
      </dgm:spPr>
      <dgm:t>
        <a:bodyPr/>
        <a:lstStyle/>
        <a:p>
          <a:r>
            <a:rPr lang="tr-TR" sz="1800" b="1" dirty="0" smtClean="0"/>
            <a:t>6102 SAYILI TÜRK TİCARET KANUNU</a:t>
          </a:r>
          <a:endParaRPr lang="tr-TR" sz="1800" dirty="0" smtClean="0"/>
        </a:p>
        <a:p>
          <a:r>
            <a:rPr lang="tr-TR" sz="1800" b="1" dirty="0" smtClean="0"/>
            <a:t>Dinamikler – İlkeler – Zorunlu Hedefler – Ticari İşletme – Sermaye Şirketleri</a:t>
          </a:r>
        </a:p>
        <a:p>
          <a:r>
            <a:rPr lang="tr-TR" sz="1200" b="1" dirty="0" smtClean="0">
              <a:solidFill>
                <a:schemeClr val="tx1"/>
              </a:solidFill>
            </a:rPr>
            <a:t>(660 sayılı </a:t>
          </a:r>
          <a:r>
            <a:rPr lang="tr-TR" sz="1200" b="1" dirty="0" err="1" smtClean="0">
              <a:solidFill>
                <a:schemeClr val="tx1"/>
              </a:solidFill>
            </a:rPr>
            <a:t>KHK’nın</a:t>
          </a:r>
          <a:r>
            <a:rPr lang="tr-TR" sz="1200" b="1" dirty="0" smtClean="0">
              <a:solidFill>
                <a:schemeClr val="tx1"/>
              </a:solidFill>
            </a:rPr>
            <a:t> yeni hükümleri değerlendirilmiştir)</a:t>
          </a:r>
          <a:endParaRPr lang="tr-TR" sz="1200" b="1" dirty="0">
            <a:solidFill>
              <a:schemeClr val="tx1"/>
            </a:solidFill>
          </a:endParaRPr>
        </a:p>
      </dgm:t>
    </dgm:pt>
    <dgm:pt modelId="{3F7619A0-6647-4D6A-8B2A-2079FE214724}" type="parTrans" cxnId="{F306DCC7-5400-4538-8246-A1261114FB20}">
      <dgm:prSet/>
      <dgm:spPr/>
      <dgm:t>
        <a:bodyPr/>
        <a:lstStyle/>
        <a:p>
          <a:endParaRPr lang="tr-TR" b="1">
            <a:solidFill>
              <a:schemeClr val="tx1"/>
            </a:solidFill>
          </a:endParaRPr>
        </a:p>
      </dgm:t>
    </dgm:pt>
    <dgm:pt modelId="{FA66BAD0-8CD3-4D5C-A8C8-5D2CD664392D}" type="sibTrans" cxnId="{F306DCC7-5400-4538-8246-A1261114FB20}">
      <dgm:prSet/>
      <dgm:spPr/>
      <dgm:t>
        <a:bodyPr/>
        <a:lstStyle/>
        <a:p>
          <a:endParaRPr lang="tr-TR" b="1">
            <a:solidFill>
              <a:schemeClr val="tx1"/>
            </a:solidFill>
          </a:endParaRPr>
        </a:p>
      </dgm:t>
    </dgm:pt>
    <dgm:pt modelId="{F4EFC703-D2B3-49D8-A255-FF1DFBFD3919}">
      <dgm:prSet phldrT="[Metin]" custT="1"/>
      <dgm:spPr/>
      <dgm:t>
        <a:bodyPr/>
        <a:lstStyle/>
        <a:p>
          <a:r>
            <a:rPr lang="tr-TR" sz="2400" b="1" dirty="0" smtClean="0">
              <a:solidFill>
                <a:schemeClr val="tx1"/>
              </a:solidFill>
            </a:rPr>
            <a:t>TÜRMOB TTK EĞİTİMİ</a:t>
          </a:r>
          <a:endParaRPr lang="tr-TR" sz="2400" b="1" dirty="0">
            <a:solidFill>
              <a:schemeClr val="tx1"/>
            </a:solidFill>
          </a:endParaRPr>
        </a:p>
      </dgm:t>
    </dgm:pt>
    <dgm:pt modelId="{6D2D38F7-7D12-4F52-B6BB-9B7991E84605}" type="parTrans" cxnId="{1BA260CA-4AFD-4DAE-963F-7420B1531CB9}">
      <dgm:prSet/>
      <dgm:spPr/>
      <dgm:t>
        <a:bodyPr/>
        <a:lstStyle/>
        <a:p>
          <a:endParaRPr lang="tr-TR" b="1">
            <a:solidFill>
              <a:schemeClr val="tx1"/>
            </a:solidFill>
          </a:endParaRPr>
        </a:p>
      </dgm:t>
    </dgm:pt>
    <dgm:pt modelId="{A8CE74BF-3BDE-4835-A943-2D2588C45F37}" type="sibTrans" cxnId="{1BA260CA-4AFD-4DAE-963F-7420B1531CB9}">
      <dgm:prSet/>
      <dgm:spPr/>
      <dgm:t>
        <a:bodyPr/>
        <a:lstStyle/>
        <a:p>
          <a:endParaRPr lang="tr-TR" b="1">
            <a:solidFill>
              <a:schemeClr val="tx1"/>
            </a:solidFill>
          </a:endParaRPr>
        </a:p>
      </dgm:t>
    </dgm:pt>
    <dgm:pt modelId="{5A1A7B14-2A05-4C36-A7FA-EE0BBE4E217D}" type="pres">
      <dgm:prSet presAssocID="{32295FEE-4C9E-43BB-8610-F839C3F6473E}" presName="linearFlow" presStyleCnt="0">
        <dgm:presLayoutVars>
          <dgm:dir/>
          <dgm:resizeHandles val="exact"/>
        </dgm:presLayoutVars>
      </dgm:prSet>
      <dgm:spPr/>
      <dgm:t>
        <a:bodyPr/>
        <a:lstStyle/>
        <a:p>
          <a:endParaRPr lang="tr-TR"/>
        </a:p>
      </dgm:t>
    </dgm:pt>
    <dgm:pt modelId="{37B4314F-65D3-4680-B40D-819E87FCFFE1}" type="pres">
      <dgm:prSet presAssocID="{A67E3ECD-DF87-41D1-86F3-F4D4129C687D}" presName="composite" presStyleCnt="0"/>
      <dgm:spPr/>
    </dgm:pt>
    <dgm:pt modelId="{92E7D4F3-51B5-4FE3-9193-465B14AAB9D1}" type="pres">
      <dgm:prSet presAssocID="{A67E3ECD-DF87-41D1-86F3-F4D4129C687D}" presName="imgShp" presStyleLbl="fgImgPlace1" presStyleIdx="0" presStyleCnt="2"/>
      <dgm:spPr/>
    </dgm:pt>
    <dgm:pt modelId="{E69B2801-C1A8-45F5-9F8F-3ECE3463AF0E}" type="pres">
      <dgm:prSet presAssocID="{A67E3ECD-DF87-41D1-86F3-F4D4129C687D}" presName="txShp" presStyleLbl="node1" presStyleIdx="0" presStyleCnt="2">
        <dgm:presLayoutVars>
          <dgm:bulletEnabled val="1"/>
        </dgm:presLayoutVars>
      </dgm:prSet>
      <dgm:spPr/>
      <dgm:t>
        <a:bodyPr/>
        <a:lstStyle/>
        <a:p>
          <a:endParaRPr lang="tr-TR"/>
        </a:p>
      </dgm:t>
    </dgm:pt>
    <dgm:pt modelId="{BAF58D69-00E0-49D9-BA4C-005741909128}" type="pres">
      <dgm:prSet presAssocID="{FA66BAD0-8CD3-4D5C-A8C8-5D2CD664392D}" presName="spacing" presStyleCnt="0"/>
      <dgm:spPr/>
    </dgm:pt>
    <dgm:pt modelId="{D79CD022-A026-4C20-8551-7642236052D4}" type="pres">
      <dgm:prSet presAssocID="{F4EFC703-D2B3-49D8-A255-FF1DFBFD3919}" presName="composite" presStyleCnt="0"/>
      <dgm:spPr/>
    </dgm:pt>
    <dgm:pt modelId="{EBAD02F0-DB27-4F20-AC55-39027365931C}" type="pres">
      <dgm:prSet presAssocID="{F4EFC703-D2B3-49D8-A255-FF1DFBFD3919}" presName="imgShp" presStyleLbl="fgImgPlace1" presStyleIdx="1" presStyleCnt="2"/>
      <dgm:spPr/>
    </dgm:pt>
    <dgm:pt modelId="{F3B86B25-9408-41F1-B605-958B5DB69B5B}" type="pres">
      <dgm:prSet presAssocID="{F4EFC703-D2B3-49D8-A255-FF1DFBFD3919}" presName="txShp" presStyleLbl="node1" presStyleIdx="1" presStyleCnt="2">
        <dgm:presLayoutVars>
          <dgm:bulletEnabled val="1"/>
        </dgm:presLayoutVars>
      </dgm:prSet>
      <dgm:spPr/>
      <dgm:t>
        <a:bodyPr/>
        <a:lstStyle/>
        <a:p>
          <a:endParaRPr lang="tr-TR"/>
        </a:p>
      </dgm:t>
    </dgm:pt>
  </dgm:ptLst>
  <dgm:cxnLst>
    <dgm:cxn modelId="{C5C30CE5-BD67-4A56-8972-41EA09F8B488}" type="presOf" srcId="{F4EFC703-D2B3-49D8-A255-FF1DFBFD3919}" destId="{F3B86B25-9408-41F1-B605-958B5DB69B5B}" srcOrd="0" destOrd="0" presId="urn:microsoft.com/office/officeart/2005/8/layout/vList3"/>
    <dgm:cxn modelId="{1BA260CA-4AFD-4DAE-963F-7420B1531CB9}" srcId="{32295FEE-4C9E-43BB-8610-F839C3F6473E}" destId="{F4EFC703-D2B3-49D8-A255-FF1DFBFD3919}" srcOrd="1" destOrd="0" parTransId="{6D2D38F7-7D12-4F52-B6BB-9B7991E84605}" sibTransId="{A8CE74BF-3BDE-4835-A943-2D2588C45F37}"/>
    <dgm:cxn modelId="{FE0EC9B5-3F6E-419E-960E-E5A715330D7D}" type="presOf" srcId="{32295FEE-4C9E-43BB-8610-F839C3F6473E}" destId="{5A1A7B14-2A05-4C36-A7FA-EE0BBE4E217D}" srcOrd="0" destOrd="0" presId="urn:microsoft.com/office/officeart/2005/8/layout/vList3"/>
    <dgm:cxn modelId="{2D6F8633-2CF5-4C12-8472-CB13D3A0BEB9}" type="presOf" srcId="{A67E3ECD-DF87-41D1-86F3-F4D4129C687D}" destId="{E69B2801-C1A8-45F5-9F8F-3ECE3463AF0E}" srcOrd="0" destOrd="0" presId="urn:microsoft.com/office/officeart/2005/8/layout/vList3"/>
    <dgm:cxn modelId="{F306DCC7-5400-4538-8246-A1261114FB20}" srcId="{32295FEE-4C9E-43BB-8610-F839C3F6473E}" destId="{A67E3ECD-DF87-41D1-86F3-F4D4129C687D}" srcOrd="0" destOrd="0" parTransId="{3F7619A0-6647-4D6A-8B2A-2079FE214724}" sibTransId="{FA66BAD0-8CD3-4D5C-A8C8-5D2CD664392D}"/>
    <dgm:cxn modelId="{B59791AB-09CF-47D3-89B7-B375C31FA6DA}" type="presParOf" srcId="{5A1A7B14-2A05-4C36-A7FA-EE0BBE4E217D}" destId="{37B4314F-65D3-4680-B40D-819E87FCFFE1}" srcOrd="0" destOrd="0" presId="urn:microsoft.com/office/officeart/2005/8/layout/vList3"/>
    <dgm:cxn modelId="{FBD768CE-9191-4156-BFBB-CD4B90D0090E}" type="presParOf" srcId="{37B4314F-65D3-4680-B40D-819E87FCFFE1}" destId="{92E7D4F3-51B5-4FE3-9193-465B14AAB9D1}" srcOrd="0" destOrd="0" presId="urn:microsoft.com/office/officeart/2005/8/layout/vList3"/>
    <dgm:cxn modelId="{29EF3E2A-1C36-4069-8BB5-BD322B90A298}" type="presParOf" srcId="{37B4314F-65D3-4680-B40D-819E87FCFFE1}" destId="{E69B2801-C1A8-45F5-9F8F-3ECE3463AF0E}" srcOrd="1" destOrd="0" presId="urn:microsoft.com/office/officeart/2005/8/layout/vList3"/>
    <dgm:cxn modelId="{7E542147-6E1A-4804-8B70-CE208871D5F4}" type="presParOf" srcId="{5A1A7B14-2A05-4C36-A7FA-EE0BBE4E217D}" destId="{BAF58D69-00E0-49D9-BA4C-005741909128}" srcOrd="1" destOrd="0" presId="urn:microsoft.com/office/officeart/2005/8/layout/vList3"/>
    <dgm:cxn modelId="{A4023ACF-6287-4522-9ACF-A7635720F94E}" type="presParOf" srcId="{5A1A7B14-2A05-4C36-A7FA-EE0BBE4E217D}" destId="{D79CD022-A026-4C20-8551-7642236052D4}" srcOrd="2" destOrd="0" presId="urn:microsoft.com/office/officeart/2005/8/layout/vList3"/>
    <dgm:cxn modelId="{FD8C24BA-9A06-4E3F-80E7-3CD4CE2B2148}" type="presParOf" srcId="{D79CD022-A026-4C20-8551-7642236052D4}" destId="{EBAD02F0-DB27-4F20-AC55-39027365931C}" srcOrd="0" destOrd="0" presId="urn:microsoft.com/office/officeart/2005/8/layout/vList3"/>
    <dgm:cxn modelId="{12E1B5FF-C630-4CF0-98D7-31ADD66713A3}" type="presParOf" srcId="{D79CD022-A026-4C20-8551-7642236052D4}" destId="{F3B86B25-9408-41F1-B605-958B5DB69B5B}"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3F7220-CC9B-4396-9AE6-C5732B92BC9C}"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tr-TR"/>
        </a:p>
      </dgm:t>
    </dgm:pt>
    <dgm:pt modelId="{A0321675-2423-4549-B807-2D21E3792A94}">
      <dgm:prSet phldrT="[Metin]"/>
      <dgm:spPr/>
      <dgm:t>
        <a:bodyPr/>
        <a:lstStyle/>
        <a:p>
          <a:r>
            <a:rPr lang="tr-TR" dirty="0" smtClean="0"/>
            <a:t>TTK Eğitimi</a:t>
          </a:r>
          <a:endParaRPr lang="tr-TR" dirty="0"/>
        </a:p>
      </dgm:t>
    </dgm:pt>
    <dgm:pt modelId="{3CEE1DFC-3696-45CA-AB3F-086DD5532288}" type="parTrans" cxnId="{8124ECC5-C106-409A-AB6B-A87C0F5BBCCC}">
      <dgm:prSet/>
      <dgm:spPr/>
      <dgm:t>
        <a:bodyPr/>
        <a:lstStyle/>
        <a:p>
          <a:endParaRPr lang="tr-TR"/>
        </a:p>
      </dgm:t>
    </dgm:pt>
    <dgm:pt modelId="{8CC96C5C-0BAC-441A-B015-7ABAB937F2B1}" type="sibTrans" cxnId="{8124ECC5-C106-409A-AB6B-A87C0F5BBCCC}">
      <dgm:prSet/>
      <dgm:spPr/>
      <dgm:t>
        <a:bodyPr/>
        <a:lstStyle/>
        <a:p>
          <a:endParaRPr lang="tr-TR"/>
        </a:p>
      </dgm:t>
    </dgm:pt>
    <dgm:pt modelId="{58ED267C-3E0B-4548-B952-AB2567F9815F}">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Değerlendirme Sınavında Başarı</a:t>
          </a:r>
        </a:p>
        <a:p>
          <a:pPr defTabSz="533400">
            <a:lnSpc>
              <a:spcPct val="90000"/>
            </a:lnSpc>
            <a:spcBef>
              <a:spcPct val="0"/>
            </a:spcBef>
            <a:spcAft>
              <a:spcPct val="35000"/>
            </a:spcAft>
          </a:pPr>
          <a:endParaRPr lang="tr-TR" dirty="0"/>
        </a:p>
      </dgm:t>
    </dgm:pt>
    <dgm:pt modelId="{A2E86293-166D-463C-AC3A-BB85F04F8CDD}" type="parTrans" cxnId="{05E13085-8385-43DB-B135-3C89B69152A3}">
      <dgm:prSet/>
      <dgm:spPr/>
      <dgm:t>
        <a:bodyPr/>
        <a:lstStyle/>
        <a:p>
          <a:endParaRPr lang="tr-TR"/>
        </a:p>
      </dgm:t>
    </dgm:pt>
    <dgm:pt modelId="{41380624-F416-411C-8CB9-F62C952A3C3C}" type="sibTrans" cxnId="{05E13085-8385-43DB-B135-3C89B69152A3}">
      <dgm:prSet/>
      <dgm:spPr/>
      <dgm:t>
        <a:bodyPr/>
        <a:lstStyle/>
        <a:p>
          <a:endParaRPr lang="tr-TR"/>
        </a:p>
      </dgm:t>
    </dgm:pt>
    <dgm:pt modelId="{BA38AF6A-3862-4D8B-936E-BEC6B0F1A914}">
      <dgm:prSet phldrT="[Metin]"/>
      <dgm:spPr/>
      <dgm:t>
        <a:bodyPr/>
        <a:lstStyle/>
        <a:p>
          <a:r>
            <a:rPr lang="tr-TR" dirty="0" smtClean="0">
              <a:solidFill>
                <a:schemeClr val="tx1"/>
              </a:solidFill>
            </a:rPr>
            <a:t>Sunum Yapabilmede Başarı</a:t>
          </a:r>
          <a:endParaRPr lang="tr-TR" dirty="0">
            <a:solidFill>
              <a:schemeClr val="tx1"/>
            </a:solidFill>
          </a:endParaRPr>
        </a:p>
      </dgm:t>
    </dgm:pt>
    <dgm:pt modelId="{C1482DA1-457C-47CB-971E-F9467AEC69D0}" type="parTrans" cxnId="{7974597F-81DA-4E91-8185-F6459CD860E3}">
      <dgm:prSet/>
      <dgm:spPr/>
      <dgm:t>
        <a:bodyPr/>
        <a:lstStyle/>
        <a:p>
          <a:endParaRPr lang="tr-TR"/>
        </a:p>
      </dgm:t>
    </dgm:pt>
    <dgm:pt modelId="{CA748D11-965C-4D4A-BCC5-390733878999}" type="sibTrans" cxnId="{7974597F-81DA-4E91-8185-F6459CD860E3}">
      <dgm:prSet/>
      <dgm:spPr/>
      <dgm:t>
        <a:bodyPr/>
        <a:lstStyle/>
        <a:p>
          <a:endParaRPr lang="tr-TR"/>
        </a:p>
      </dgm:t>
    </dgm:pt>
    <dgm:pt modelId="{78DCBC34-89EC-4FA1-9D16-3FF05F6E19C8}">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solidFill>
                <a:schemeClr val="tx1"/>
              </a:solidFill>
            </a:rPr>
            <a:t>Sunum Teknikleri Eğitimi</a:t>
          </a:r>
          <a:endParaRPr lang="tr-TR" dirty="0" smtClean="0"/>
        </a:p>
        <a:p>
          <a:endParaRPr lang="tr-TR" dirty="0"/>
        </a:p>
      </dgm:t>
    </dgm:pt>
    <dgm:pt modelId="{113C9DFC-BE0D-4163-AAFD-3DC4CFF77A6E}" type="parTrans" cxnId="{AB8A841D-AC15-4081-A7C0-536DDE881E04}">
      <dgm:prSet/>
      <dgm:spPr/>
      <dgm:t>
        <a:bodyPr/>
        <a:lstStyle/>
        <a:p>
          <a:endParaRPr lang="tr-TR"/>
        </a:p>
      </dgm:t>
    </dgm:pt>
    <dgm:pt modelId="{5DA3578A-1743-4C80-9CFB-1D4CBD63A843}" type="sibTrans" cxnId="{AB8A841D-AC15-4081-A7C0-536DDE881E04}">
      <dgm:prSet/>
      <dgm:spPr/>
      <dgm:t>
        <a:bodyPr/>
        <a:lstStyle/>
        <a:p>
          <a:endParaRPr lang="tr-TR"/>
        </a:p>
      </dgm:t>
    </dgm:pt>
    <dgm:pt modelId="{403F927B-9482-4816-B5EF-3807CD96EE99}">
      <dgm:prSet/>
      <dgm:spPr/>
      <dgm:t>
        <a:bodyPr/>
        <a:lstStyle/>
        <a:p>
          <a:r>
            <a:rPr lang="tr-TR" dirty="0" smtClean="0">
              <a:solidFill>
                <a:schemeClr val="tx1"/>
              </a:solidFill>
            </a:rPr>
            <a:t>Derslere Devam</a:t>
          </a:r>
        </a:p>
      </dgm:t>
    </dgm:pt>
    <dgm:pt modelId="{A06C587D-7C4D-4816-A775-E6D808F8E6AB}" type="parTrans" cxnId="{FD7C7BF4-FEC2-4CDE-BBBC-EC9ED86718D1}">
      <dgm:prSet/>
      <dgm:spPr/>
      <dgm:t>
        <a:bodyPr/>
        <a:lstStyle/>
        <a:p>
          <a:endParaRPr lang="tr-TR"/>
        </a:p>
      </dgm:t>
    </dgm:pt>
    <dgm:pt modelId="{EA0181A3-7264-4BBC-99F6-FBAEC9946CAC}" type="sibTrans" cxnId="{FD7C7BF4-FEC2-4CDE-BBBC-EC9ED86718D1}">
      <dgm:prSet/>
      <dgm:spPr/>
      <dgm:t>
        <a:bodyPr/>
        <a:lstStyle/>
        <a:p>
          <a:endParaRPr lang="tr-TR"/>
        </a:p>
      </dgm:t>
    </dgm:pt>
    <dgm:pt modelId="{DB7258F7-C820-4403-9200-DC2627FF6B25}">
      <dgm:prSet phldrT="[Metin]"/>
      <dgm:spPr/>
      <dgm:t>
        <a:bodyPr/>
        <a:lstStyle/>
        <a:p>
          <a:r>
            <a:rPr lang="tr-TR" smtClean="0"/>
            <a:t>Ödev Hazırlama</a:t>
          </a:r>
          <a:endParaRPr lang="tr-TR" dirty="0"/>
        </a:p>
      </dgm:t>
    </dgm:pt>
    <dgm:pt modelId="{39F32D9C-0E70-40EE-8D37-B1238B4F48C7}" type="sibTrans" cxnId="{5544BAB7-F5A4-4527-8E11-1D6588419281}">
      <dgm:prSet/>
      <dgm:spPr/>
      <dgm:t>
        <a:bodyPr/>
        <a:lstStyle/>
        <a:p>
          <a:endParaRPr lang="tr-TR"/>
        </a:p>
      </dgm:t>
    </dgm:pt>
    <dgm:pt modelId="{C335E052-B9BB-49A0-8D08-D0B68C908D13}" type="parTrans" cxnId="{5544BAB7-F5A4-4527-8E11-1D6588419281}">
      <dgm:prSet/>
      <dgm:spPr/>
      <dgm:t>
        <a:bodyPr/>
        <a:lstStyle/>
        <a:p>
          <a:endParaRPr lang="tr-TR"/>
        </a:p>
      </dgm:t>
    </dgm:pt>
    <dgm:pt modelId="{1AFD2F66-4CEC-421A-A529-429E876A533E}" type="pres">
      <dgm:prSet presAssocID="{1D3F7220-CC9B-4396-9AE6-C5732B92BC9C}" presName="Name0" presStyleCnt="0">
        <dgm:presLayoutVars>
          <dgm:dir/>
          <dgm:resizeHandles/>
        </dgm:presLayoutVars>
      </dgm:prSet>
      <dgm:spPr/>
      <dgm:t>
        <a:bodyPr/>
        <a:lstStyle/>
        <a:p>
          <a:endParaRPr lang="tr-TR"/>
        </a:p>
      </dgm:t>
    </dgm:pt>
    <dgm:pt modelId="{4A8415F8-B50E-4CF8-AA12-DB223F133FD6}" type="pres">
      <dgm:prSet presAssocID="{A0321675-2423-4549-B807-2D21E3792A94}" presName="compNode" presStyleCnt="0"/>
      <dgm:spPr/>
    </dgm:pt>
    <dgm:pt modelId="{D2C528C3-F73B-403D-970D-27F5DC3CBFC8}" type="pres">
      <dgm:prSet presAssocID="{A0321675-2423-4549-B807-2D21E3792A94}" presName="dummyConnPt" presStyleCnt="0"/>
      <dgm:spPr/>
    </dgm:pt>
    <dgm:pt modelId="{93F9C049-EDC7-4BDE-80D5-2B62904533AD}" type="pres">
      <dgm:prSet presAssocID="{A0321675-2423-4549-B807-2D21E3792A94}" presName="node" presStyleLbl="node1" presStyleIdx="0" presStyleCnt="6">
        <dgm:presLayoutVars>
          <dgm:bulletEnabled val="1"/>
        </dgm:presLayoutVars>
      </dgm:prSet>
      <dgm:spPr/>
      <dgm:t>
        <a:bodyPr/>
        <a:lstStyle/>
        <a:p>
          <a:endParaRPr lang="tr-TR"/>
        </a:p>
      </dgm:t>
    </dgm:pt>
    <dgm:pt modelId="{586DF6E0-00E5-4A67-8B4C-EC3F07C80B55}" type="pres">
      <dgm:prSet presAssocID="{8CC96C5C-0BAC-441A-B015-7ABAB937F2B1}" presName="sibTrans" presStyleLbl="bgSibTrans2D1" presStyleIdx="0" presStyleCnt="5"/>
      <dgm:spPr/>
      <dgm:t>
        <a:bodyPr/>
        <a:lstStyle/>
        <a:p>
          <a:endParaRPr lang="tr-TR"/>
        </a:p>
      </dgm:t>
    </dgm:pt>
    <dgm:pt modelId="{D02884BE-494A-4B07-A0EC-A975DA3FBC82}" type="pres">
      <dgm:prSet presAssocID="{403F927B-9482-4816-B5EF-3807CD96EE99}" presName="compNode" presStyleCnt="0"/>
      <dgm:spPr/>
    </dgm:pt>
    <dgm:pt modelId="{33CBEF67-90E1-4574-BB6D-ACAE63A515A3}" type="pres">
      <dgm:prSet presAssocID="{403F927B-9482-4816-B5EF-3807CD96EE99}" presName="dummyConnPt" presStyleCnt="0"/>
      <dgm:spPr/>
    </dgm:pt>
    <dgm:pt modelId="{919F8E40-F098-4943-B499-C6C4FA59169E}" type="pres">
      <dgm:prSet presAssocID="{403F927B-9482-4816-B5EF-3807CD96EE99}" presName="node" presStyleLbl="node1" presStyleIdx="1" presStyleCnt="6">
        <dgm:presLayoutVars>
          <dgm:bulletEnabled val="1"/>
        </dgm:presLayoutVars>
      </dgm:prSet>
      <dgm:spPr/>
      <dgm:t>
        <a:bodyPr/>
        <a:lstStyle/>
        <a:p>
          <a:endParaRPr lang="tr-TR"/>
        </a:p>
      </dgm:t>
    </dgm:pt>
    <dgm:pt modelId="{7EF8DA40-C336-471C-9CC8-DDAB7D72AF64}" type="pres">
      <dgm:prSet presAssocID="{EA0181A3-7264-4BBC-99F6-FBAEC9946CAC}" presName="sibTrans" presStyleLbl="bgSibTrans2D1" presStyleIdx="1" presStyleCnt="5"/>
      <dgm:spPr/>
      <dgm:t>
        <a:bodyPr/>
        <a:lstStyle/>
        <a:p>
          <a:endParaRPr lang="tr-TR"/>
        </a:p>
      </dgm:t>
    </dgm:pt>
    <dgm:pt modelId="{F95B5C3F-6E9B-4C09-A911-C4A07A371026}" type="pres">
      <dgm:prSet presAssocID="{78DCBC34-89EC-4FA1-9D16-3FF05F6E19C8}" presName="compNode" presStyleCnt="0"/>
      <dgm:spPr/>
    </dgm:pt>
    <dgm:pt modelId="{324E5B8A-6AF9-4FC2-92F1-85283BFA7093}" type="pres">
      <dgm:prSet presAssocID="{78DCBC34-89EC-4FA1-9D16-3FF05F6E19C8}" presName="dummyConnPt" presStyleCnt="0"/>
      <dgm:spPr/>
    </dgm:pt>
    <dgm:pt modelId="{B9D2B627-CBE5-43C6-8B61-28155181C418}" type="pres">
      <dgm:prSet presAssocID="{78DCBC34-89EC-4FA1-9D16-3FF05F6E19C8}" presName="node" presStyleLbl="node1" presStyleIdx="2" presStyleCnt="6">
        <dgm:presLayoutVars>
          <dgm:bulletEnabled val="1"/>
        </dgm:presLayoutVars>
      </dgm:prSet>
      <dgm:spPr/>
      <dgm:t>
        <a:bodyPr/>
        <a:lstStyle/>
        <a:p>
          <a:endParaRPr lang="tr-TR"/>
        </a:p>
      </dgm:t>
    </dgm:pt>
    <dgm:pt modelId="{57E958D9-268C-40B9-B37B-4004CA5EFCE2}" type="pres">
      <dgm:prSet presAssocID="{5DA3578A-1743-4C80-9CFB-1D4CBD63A843}" presName="sibTrans" presStyleLbl="bgSibTrans2D1" presStyleIdx="2" presStyleCnt="5"/>
      <dgm:spPr/>
      <dgm:t>
        <a:bodyPr/>
        <a:lstStyle/>
        <a:p>
          <a:endParaRPr lang="tr-TR"/>
        </a:p>
      </dgm:t>
    </dgm:pt>
    <dgm:pt modelId="{4C529582-88F1-4E6A-9408-7AADB35FC804}" type="pres">
      <dgm:prSet presAssocID="{58ED267C-3E0B-4548-B952-AB2567F9815F}" presName="compNode" presStyleCnt="0"/>
      <dgm:spPr/>
    </dgm:pt>
    <dgm:pt modelId="{C0F98BDF-0F80-4F5B-8950-935C3F2F9235}" type="pres">
      <dgm:prSet presAssocID="{58ED267C-3E0B-4548-B952-AB2567F9815F}" presName="dummyConnPt" presStyleCnt="0"/>
      <dgm:spPr/>
    </dgm:pt>
    <dgm:pt modelId="{9F099581-E554-4E95-A825-5CB6534AF5C3}" type="pres">
      <dgm:prSet presAssocID="{58ED267C-3E0B-4548-B952-AB2567F9815F}" presName="node" presStyleLbl="node1" presStyleIdx="3" presStyleCnt="6">
        <dgm:presLayoutVars>
          <dgm:bulletEnabled val="1"/>
        </dgm:presLayoutVars>
      </dgm:prSet>
      <dgm:spPr/>
      <dgm:t>
        <a:bodyPr/>
        <a:lstStyle/>
        <a:p>
          <a:endParaRPr lang="tr-TR"/>
        </a:p>
      </dgm:t>
    </dgm:pt>
    <dgm:pt modelId="{F6FB76AF-01BA-4FE8-9F55-DE5FCBAB60D5}" type="pres">
      <dgm:prSet presAssocID="{41380624-F416-411C-8CB9-F62C952A3C3C}" presName="sibTrans" presStyleLbl="bgSibTrans2D1" presStyleIdx="3" presStyleCnt="5"/>
      <dgm:spPr/>
      <dgm:t>
        <a:bodyPr/>
        <a:lstStyle/>
        <a:p>
          <a:endParaRPr lang="tr-TR"/>
        </a:p>
      </dgm:t>
    </dgm:pt>
    <dgm:pt modelId="{D5741627-93CA-422A-A3D2-6CFBF2195738}" type="pres">
      <dgm:prSet presAssocID="{DB7258F7-C820-4403-9200-DC2627FF6B25}" presName="compNode" presStyleCnt="0"/>
      <dgm:spPr/>
    </dgm:pt>
    <dgm:pt modelId="{333D13AD-D29B-4A0B-8D25-83FF3068E297}" type="pres">
      <dgm:prSet presAssocID="{DB7258F7-C820-4403-9200-DC2627FF6B25}" presName="dummyConnPt" presStyleCnt="0"/>
      <dgm:spPr/>
    </dgm:pt>
    <dgm:pt modelId="{8CF9B7B2-D9A5-4426-A913-DC313D947443}" type="pres">
      <dgm:prSet presAssocID="{DB7258F7-C820-4403-9200-DC2627FF6B25}" presName="node" presStyleLbl="node1" presStyleIdx="4" presStyleCnt="6">
        <dgm:presLayoutVars>
          <dgm:bulletEnabled val="1"/>
        </dgm:presLayoutVars>
      </dgm:prSet>
      <dgm:spPr/>
      <dgm:t>
        <a:bodyPr/>
        <a:lstStyle/>
        <a:p>
          <a:endParaRPr lang="tr-TR"/>
        </a:p>
      </dgm:t>
    </dgm:pt>
    <dgm:pt modelId="{F227C486-AD9A-479C-AA05-85A62ABD8936}" type="pres">
      <dgm:prSet presAssocID="{39F32D9C-0E70-40EE-8D37-B1238B4F48C7}" presName="sibTrans" presStyleLbl="bgSibTrans2D1" presStyleIdx="4" presStyleCnt="5"/>
      <dgm:spPr/>
      <dgm:t>
        <a:bodyPr/>
        <a:lstStyle/>
        <a:p>
          <a:endParaRPr lang="tr-TR"/>
        </a:p>
      </dgm:t>
    </dgm:pt>
    <dgm:pt modelId="{C1AD4595-A426-4028-A024-8E2B9A4A6CD6}" type="pres">
      <dgm:prSet presAssocID="{BA38AF6A-3862-4D8B-936E-BEC6B0F1A914}" presName="compNode" presStyleCnt="0"/>
      <dgm:spPr/>
    </dgm:pt>
    <dgm:pt modelId="{F787A9D9-4F3A-4D7D-A74E-AF2B8E2CD3B9}" type="pres">
      <dgm:prSet presAssocID="{BA38AF6A-3862-4D8B-936E-BEC6B0F1A914}" presName="dummyConnPt" presStyleCnt="0"/>
      <dgm:spPr/>
    </dgm:pt>
    <dgm:pt modelId="{5312B93B-4B1C-4039-B905-337D991E2895}" type="pres">
      <dgm:prSet presAssocID="{BA38AF6A-3862-4D8B-936E-BEC6B0F1A914}" presName="node" presStyleLbl="node1" presStyleIdx="5" presStyleCnt="6">
        <dgm:presLayoutVars>
          <dgm:bulletEnabled val="1"/>
        </dgm:presLayoutVars>
      </dgm:prSet>
      <dgm:spPr/>
      <dgm:t>
        <a:bodyPr/>
        <a:lstStyle/>
        <a:p>
          <a:endParaRPr lang="tr-TR"/>
        </a:p>
      </dgm:t>
    </dgm:pt>
  </dgm:ptLst>
  <dgm:cxnLst>
    <dgm:cxn modelId="{FD7C7BF4-FEC2-4CDE-BBBC-EC9ED86718D1}" srcId="{1D3F7220-CC9B-4396-9AE6-C5732B92BC9C}" destId="{403F927B-9482-4816-B5EF-3807CD96EE99}" srcOrd="1" destOrd="0" parTransId="{A06C587D-7C4D-4816-A775-E6D808F8E6AB}" sibTransId="{EA0181A3-7264-4BBC-99F6-FBAEC9946CAC}"/>
    <dgm:cxn modelId="{F3DD7F10-D1EE-4E7A-9C0C-FA385BAD5184}" type="presOf" srcId="{1D3F7220-CC9B-4396-9AE6-C5732B92BC9C}" destId="{1AFD2F66-4CEC-421A-A529-429E876A533E}" srcOrd="0" destOrd="0" presId="urn:microsoft.com/office/officeart/2005/8/layout/bProcess4"/>
    <dgm:cxn modelId="{AB8A841D-AC15-4081-A7C0-536DDE881E04}" srcId="{1D3F7220-CC9B-4396-9AE6-C5732B92BC9C}" destId="{78DCBC34-89EC-4FA1-9D16-3FF05F6E19C8}" srcOrd="2" destOrd="0" parTransId="{113C9DFC-BE0D-4163-AAFD-3DC4CFF77A6E}" sibTransId="{5DA3578A-1743-4C80-9CFB-1D4CBD63A843}"/>
    <dgm:cxn modelId="{3C1DA830-3A81-4D6D-BC62-4C75D9028F3B}" type="presOf" srcId="{403F927B-9482-4816-B5EF-3807CD96EE99}" destId="{919F8E40-F098-4943-B499-C6C4FA59169E}" srcOrd="0" destOrd="0" presId="urn:microsoft.com/office/officeart/2005/8/layout/bProcess4"/>
    <dgm:cxn modelId="{7E379D23-AF72-4098-92CC-BBFC3A2D7927}" type="presOf" srcId="{BA38AF6A-3862-4D8B-936E-BEC6B0F1A914}" destId="{5312B93B-4B1C-4039-B905-337D991E2895}" srcOrd="0" destOrd="0" presId="urn:microsoft.com/office/officeart/2005/8/layout/bProcess4"/>
    <dgm:cxn modelId="{7EF2F254-6673-421E-816C-C6AAB3E9B14E}" type="presOf" srcId="{EA0181A3-7264-4BBC-99F6-FBAEC9946CAC}" destId="{7EF8DA40-C336-471C-9CC8-DDAB7D72AF64}" srcOrd="0" destOrd="0" presId="urn:microsoft.com/office/officeart/2005/8/layout/bProcess4"/>
    <dgm:cxn modelId="{8124ECC5-C106-409A-AB6B-A87C0F5BBCCC}" srcId="{1D3F7220-CC9B-4396-9AE6-C5732B92BC9C}" destId="{A0321675-2423-4549-B807-2D21E3792A94}" srcOrd="0" destOrd="0" parTransId="{3CEE1DFC-3696-45CA-AB3F-086DD5532288}" sibTransId="{8CC96C5C-0BAC-441A-B015-7ABAB937F2B1}"/>
    <dgm:cxn modelId="{E6A7139D-7956-4F8B-99DA-2FFC1BA2D457}" type="presOf" srcId="{78DCBC34-89EC-4FA1-9D16-3FF05F6E19C8}" destId="{B9D2B627-CBE5-43C6-8B61-28155181C418}" srcOrd="0" destOrd="0" presId="urn:microsoft.com/office/officeart/2005/8/layout/bProcess4"/>
    <dgm:cxn modelId="{EA24FB86-984A-467F-86BD-2B856EE18402}" type="presOf" srcId="{A0321675-2423-4549-B807-2D21E3792A94}" destId="{93F9C049-EDC7-4BDE-80D5-2B62904533AD}" srcOrd="0" destOrd="0" presId="urn:microsoft.com/office/officeart/2005/8/layout/bProcess4"/>
    <dgm:cxn modelId="{4F1A0E51-407A-489E-98E3-A1C7DF50CBF3}" type="presOf" srcId="{5DA3578A-1743-4C80-9CFB-1D4CBD63A843}" destId="{57E958D9-268C-40B9-B37B-4004CA5EFCE2}" srcOrd="0" destOrd="0" presId="urn:microsoft.com/office/officeart/2005/8/layout/bProcess4"/>
    <dgm:cxn modelId="{05E13085-8385-43DB-B135-3C89B69152A3}" srcId="{1D3F7220-CC9B-4396-9AE6-C5732B92BC9C}" destId="{58ED267C-3E0B-4548-B952-AB2567F9815F}" srcOrd="3" destOrd="0" parTransId="{A2E86293-166D-463C-AC3A-BB85F04F8CDD}" sibTransId="{41380624-F416-411C-8CB9-F62C952A3C3C}"/>
    <dgm:cxn modelId="{99805795-8492-427B-B8B7-FB81B6E90112}" type="presOf" srcId="{39F32D9C-0E70-40EE-8D37-B1238B4F48C7}" destId="{F227C486-AD9A-479C-AA05-85A62ABD8936}" srcOrd="0" destOrd="0" presId="urn:microsoft.com/office/officeart/2005/8/layout/bProcess4"/>
    <dgm:cxn modelId="{AA933220-A1A8-4247-AC59-892D7937851F}" type="presOf" srcId="{41380624-F416-411C-8CB9-F62C952A3C3C}" destId="{F6FB76AF-01BA-4FE8-9F55-DE5FCBAB60D5}" srcOrd="0" destOrd="0" presId="urn:microsoft.com/office/officeart/2005/8/layout/bProcess4"/>
    <dgm:cxn modelId="{5544BAB7-F5A4-4527-8E11-1D6588419281}" srcId="{1D3F7220-CC9B-4396-9AE6-C5732B92BC9C}" destId="{DB7258F7-C820-4403-9200-DC2627FF6B25}" srcOrd="4" destOrd="0" parTransId="{C335E052-B9BB-49A0-8D08-D0B68C908D13}" sibTransId="{39F32D9C-0E70-40EE-8D37-B1238B4F48C7}"/>
    <dgm:cxn modelId="{9A70B2D4-CB89-45E3-924B-9D70DA3EECC4}" type="presOf" srcId="{8CC96C5C-0BAC-441A-B015-7ABAB937F2B1}" destId="{586DF6E0-00E5-4A67-8B4C-EC3F07C80B55}" srcOrd="0" destOrd="0" presId="urn:microsoft.com/office/officeart/2005/8/layout/bProcess4"/>
    <dgm:cxn modelId="{5DBF1B59-FADF-4258-9C40-FB60FB2FA387}" type="presOf" srcId="{58ED267C-3E0B-4548-B952-AB2567F9815F}" destId="{9F099581-E554-4E95-A825-5CB6534AF5C3}" srcOrd="0" destOrd="0" presId="urn:microsoft.com/office/officeart/2005/8/layout/bProcess4"/>
    <dgm:cxn modelId="{47211B57-82F5-4326-A374-3460F5BE321D}" type="presOf" srcId="{DB7258F7-C820-4403-9200-DC2627FF6B25}" destId="{8CF9B7B2-D9A5-4426-A913-DC313D947443}" srcOrd="0" destOrd="0" presId="urn:microsoft.com/office/officeart/2005/8/layout/bProcess4"/>
    <dgm:cxn modelId="{7974597F-81DA-4E91-8185-F6459CD860E3}" srcId="{1D3F7220-CC9B-4396-9AE6-C5732B92BC9C}" destId="{BA38AF6A-3862-4D8B-936E-BEC6B0F1A914}" srcOrd="5" destOrd="0" parTransId="{C1482DA1-457C-47CB-971E-F9467AEC69D0}" sibTransId="{CA748D11-965C-4D4A-BCC5-390733878999}"/>
    <dgm:cxn modelId="{48772077-A906-471F-B8E7-3A05BAA13515}" type="presParOf" srcId="{1AFD2F66-4CEC-421A-A529-429E876A533E}" destId="{4A8415F8-B50E-4CF8-AA12-DB223F133FD6}" srcOrd="0" destOrd="0" presId="urn:microsoft.com/office/officeart/2005/8/layout/bProcess4"/>
    <dgm:cxn modelId="{E59779EB-77FF-473B-AB6A-16B1B4242E29}" type="presParOf" srcId="{4A8415F8-B50E-4CF8-AA12-DB223F133FD6}" destId="{D2C528C3-F73B-403D-970D-27F5DC3CBFC8}" srcOrd="0" destOrd="0" presId="urn:microsoft.com/office/officeart/2005/8/layout/bProcess4"/>
    <dgm:cxn modelId="{B95A43BE-BC2F-4371-8235-32D1E60A9F6D}" type="presParOf" srcId="{4A8415F8-B50E-4CF8-AA12-DB223F133FD6}" destId="{93F9C049-EDC7-4BDE-80D5-2B62904533AD}" srcOrd="1" destOrd="0" presId="urn:microsoft.com/office/officeart/2005/8/layout/bProcess4"/>
    <dgm:cxn modelId="{BC81097D-6272-4257-9F18-2FED83046A2D}" type="presParOf" srcId="{1AFD2F66-4CEC-421A-A529-429E876A533E}" destId="{586DF6E0-00E5-4A67-8B4C-EC3F07C80B55}" srcOrd="1" destOrd="0" presId="urn:microsoft.com/office/officeart/2005/8/layout/bProcess4"/>
    <dgm:cxn modelId="{04B9E476-4EF1-496F-A6C2-69D9AE59B01F}" type="presParOf" srcId="{1AFD2F66-4CEC-421A-A529-429E876A533E}" destId="{D02884BE-494A-4B07-A0EC-A975DA3FBC82}" srcOrd="2" destOrd="0" presId="urn:microsoft.com/office/officeart/2005/8/layout/bProcess4"/>
    <dgm:cxn modelId="{45B8978E-1AC6-486E-BE5C-5CFF7B714525}" type="presParOf" srcId="{D02884BE-494A-4B07-A0EC-A975DA3FBC82}" destId="{33CBEF67-90E1-4574-BB6D-ACAE63A515A3}" srcOrd="0" destOrd="0" presId="urn:microsoft.com/office/officeart/2005/8/layout/bProcess4"/>
    <dgm:cxn modelId="{AE37F780-5781-4FC2-9960-45DE04125488}" type="presParOf" srcId="{D02884BE-494A-4B07-A0EC-A975DA3FBC82}" destId="{919F8E40-F098-4943-B499-C6C4FA59169E}" srcOrd="1" destOrd="0" presId="urn:microsoft.com/office/officeart/2005/8/layout/bProcess4"/>
    <dgm:cxn modelId="{88470E40-0FD2-42FA-AD95-443583D915EB}" type="presParOf" srcId="{1AFD2F66-4CEC-421A-A529-429E876A533E}" destId="{7EF8DA40-C336-471C-9CC8-DDAB7D72AF64}" srcOrd="3" destOrd="0" presId="urn:microsoft.com/office/officeart/2005/8/layout/bProcess4"/>
    <dgm:cxn modelId="{6A147A14-788C-42F7-9686-6F63A6D8284B}" type="presParOf" srcId="{1AFD2F66-4CEC-421A-A529-429E876A533E}" destId="{F95B5C3F-6E9B-4C09-A911-C4A07A371026}" srcOrd="4" destOrd="0" presId="urn:microsoft.com/office/officeart/2005/8/layout/bProcess4"/>
    <dgm:cxn modelId="{C3734612-3B33-4E31-AFBD-CF4F96D83AF1}" type="presParOf" srcId="{F95B5C3F-6E9B-4C09-A911-C4A07A371026}" destId="{324E5B8A-6AF9-4FC2-92F1-85283BFA7093}" srcOrd="0" destOrd="0" presId="urn:microsoft.com/office/officeart/2005/8/layout/bProcess4"/>
    <dgm:cxn modelId="{BE198347-6A03-44A4-86E6-DB7D6B304C23}" type="presParOf" srcId="{F95B5C3F-6E9B-4C09-A911-C4A07A371026}" destId="{B9D2B627-CBE5-43C6-8B61-28155181C418}" srcOrd="1" destOrd="0" presId="urn:microsoft.com/office/officeart/2005/8/layout/bProcess4"/>
    <dgm:cxn modelId="{3BD3BF0D-780B-4A53-84F8-07493E5D3EFE}" type="presParOf" srcId="{1AFD2F66-4CEC-421A-A529-429E876A533E}" destId="{57E958D9-268C-40B9-B37B-4004CA5EFCE2}" srcOrd="5" destOrd="0" presId="urn:microsoft.com/office/officeart/2005/8/layout/bProcess4"/>
    <dgm:cxn modelId="{D59C425B-DB63-4507-90D7-86D0AF3DFC43}" type="presParOf" srcId="{1AFD2F66-4CEC-421A-A529-429E876A533E}" destId="{4C529582-88F1-4E6A-9408-7AADB35FC804}" srcOrd="6" destOrd="0" presId="urn:microsoft.com/office/officeart/2005/8/layout/bProcess4"/>
    <dgm:cxn modelId="{4DB50C87-228E-475F-BE4A-58709D1DAAE5}" type="presParOf" srcId="{4C529582-88F1-4E6A-9408-7AADB35FC804}" destId="{C0F98BDF-0F80-4F5B-8950-935C3F2F9235}" srcOrd="0" destOrd="0" presId="urn:microsoft.com/office/officeart/2005/8/layout/bProcess4"/>
    <dgm:cxn modelId="{89D26547-258F-4AAB-9202-0A23A4B3473A}" type="presParOf" srcId="{4C529582-88F1-4E6A-9408-7AADB35FC804}" destId="{9F099581-E554-4E95-A825-5CB6534AF5C3}" srcOrd="1" destOrd="0" presId="urn:microsoft.com/office/officeart/2005/8/layout/bProcess4"/>
    <dgm:cxn modelId="{C6AED527-2C00-4350-BBDD-D8E964D2C9BE}" type="presParOf" srcId="{1AFD2F66-4CEC-421A-A529-429E876A533E}" destId="{F6FB76AF-01BA-4FE8-9F55-DE5FCBAB60D5}" srcOrd="7" destOrd="0" presId="urn:microsoft.com/office/officeart/2005/8/layout/bProcess4"/>
    <dgm:cxn modelId="{CDD7A5A3-27AA-475C-B5E0-9DC187DAC6BF}" type="presParOf" srcId="{1AFD2F66-4CEC-421A-A529-429E876A533E}" destId="{D5741627-93CA-422A-A3D2-6CFBF2195738}" srcOrd="8" destOrd="0" presId="urn:microsoft.com/office/officeart/2005/8/layout/bProcess4"/>
    <dgm:cxn modelId="{FA8EBCE8-4613-42D4-9A4E-2761A58465E3}" type="presParOf" srcId="{D5741627-93CA-422A-A3D2-6CFBF2195738}" destId="{333D13AD-D29B-4A0B-8D25-83FF3068E297}" srcOrd="0" destOrd="0" presId="urn:microsoft.com/office/officeart/2005/8/layout/bProcess4"/>
    <dgm:cxn modelId="{ED85490D-2331-4E2D-A4D1-59CE48141D57}" type="presParOf" srcId="{D5741627-93CA-422A-A3D2-6CFBF2195738}" destId="{8CF9B7B2-D9A5-4426-A913-DC313D947443}" srcOrd="1" destOrd="0" presId="urn:microsoft.com/office/officeart/2005/8/layout/bProcess4"/>
    <dgm:cxn modelId="{1BF6E446-5E9E-4928-89A0-BB6A9424A058}" type="presParOf" srcId="{1AFD2F66-4CEC-421A-A529-429E876A533E}" destId="{F227C486-AD9A-479C-AA05-85A62ABD8936}" srcOrd="9" destOrd="0" presId="urn:microsoft.com/office/officeart/2005/8/layout/bProcess4"/>
    <dgm:cxn modelId="{3B5AD9E4-0301-442A-9AD1-332535DB0962}" type="presParOf" srcId="{1AFD2F66-4CEC-421A-A529-429E876A533E}" destId="{C1AD4595-A426-4028-A024-8E2B9A4A6CD6}" srcOrd="10" destOrd="0" presId="urn:microsoft.com/office/officeart/2005/8/layout/bProcess4"/>
    <dgm:cxn modelId="{3D59D0DC-05E2-4DA2-9F8A-3C0DFB1E2C53}" type="presParOf" srcId="{C1AD4595-A426-4028-A024-8E2B9A4A6CD6}" destId="{F787A9D9-4F3A-4D7D-A74E-AF2B8E2CD3B9}" srcOrd="0" destOrd="0" presId="urn:microsoft.com/office/officeart/2005/8/layout/bProcess4"/>
    <dgm:cxn modelId="{D00262C3-BBF3-431E-954C-1ED4DC75DFE4}" type="presParOf" srcId="{C1AD4595-A426-4028-A024-8E2B9A4A6CD6}" destId="{5312B93B-4B1C-4039-B905-337D991E2895}"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123780-9724-4FD9-BA19-7AFDFCABB76C}"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endParaRPr lang="tr-TR"/>
        </a:p>
      </dgm:t>
    </dgm:pt>
    <dgm:pt modelId="{771801BF-B1CC-4C23-B2D4-4E8629EA6A4B}">
      <dgm:prSet phldrT="[Metin]"/>
      <dgm:spPr/>
      <dgm:t>
        <a:bodyPr/>
        <a:lstStyle/>
        <a:p>
          <a:r>
            <a:rPr lang="tr-TR" dirty="0" smtClean="0"/>
            <a:t>İSTANBUL</a:t>
          </a:r>
          <a:endParaRPr lang="tr-TR" dirty="0"/>
        </a:p>
      </dgm:t>
    </dgm:pt>
    <dgm:pt modelId="{C25C9712-B1FA-43EB-AFF8-0AB50BCE05F2}" type="parTrans" cxnId="{937DCD12-951E-48DB-8B2C-CED8256BF542}">
      <dgm:prSet/>
      <dgm:spPr/>
      <dgm:t>
        <a:bodyPr/>
        <a:lstStyle/>
        <a:p>
          <a:endParaRPr lang="tr-TR"/>
        </a:p>
      </dgm:t>
    </dgm:pt>
    <dgm:pt modelId="{97DB7C5D-0AE8-4577-BEF4-AA3026172724}" type="sibTrans" cxnId="{937DCD12-951E-48DB-8B2C-CED8256BF542}">
      <dgm:prSet/>
      <dgm:spPr/>
      <dgm:t>
        <a:bodyPr/>
        <a:lstStyle/>
        <a:p>
          <a:endParaRPr lang="tr-TR"/>
        </a:p>
      </dgm:t>
    </dgm:pt>
    <dgm:pt modelId="{4D53AFBC-0374-4839-AC83-B23473FE0D0E}">
      <dgm:prSet phldrT="[Metin]"/>
      <dgm:spPr/>
      <dgm:t>
        <a:bodyPr/>
        <a:lstStyle/>
        <a:p>
          <a:r>
            <a:rPr lang="tr-TR" dirty="0" smtClean="0"/>
            <a:t>ANKARA</a:t>
          </a:r>
          <a:endParaRPr lang="tr-TR" dirty="0"/>
        </a:p>
      </dgm:t>
    </dgm:pt>
    <dgm:pt modelId="{D214B76B-7623-4376-A0E6-1385861ECF05}" type="parTrans" cxnId="{90491391-EF09-435C-AE85-A48D144218D3}">
      <dgm:prSet/>
      <dgm:spPr/>
      <dgm:t>
        <a:bodyPr/>
        <a:lstStyle/>
        <a:p>
          <a:endParaRPr lang="tr-TR"/>
        </a:p>
      </dgm:t>
    </dgm:pt>
    <dgm:pt modelId="{874886DB-4AD7-4D0C-94D9-FF427DFC6626}" type="sibTrans" cxnId="{90491391-EF09-435C-AE85-A48D144218D3}">
      <dgm:prSet/>
      <dgm:spPr/>
      <dgm:t>
        <a:bodyPr/>
        <a:lstStyle/>
        <a:p>
          <a:endParaRPr lang="tr-TR"/>
        </a:p>
      </dgm:t>
    </dgm:pt>
    <dgm:pt modelId="{C1CFB54D-9104-43E9-BB6A-AFF1D4C277F6}">
      <dgm:prSet phldrT="[Metin]" custT="1"/>
      <dgm:spPr/>
      <dgm:t>
        <a:bodyPr/>
        <a:lstStyle/>
        <a:p>
          <a:r>
            <a:rPr lang="tr-TR" sz="1800" b="1" dirty="0" smtClean="0">
              <a:solidFill>
                <a:schemeClr val="bg2">
                  <a:lumMod val="75000"/>
                </a:schemeClr>
              </a:solidFill>
            </a:rPr>
            <a:t>İlk eğitim süreci tamamlandı. </a:t>
          </a:r>
        </a:p>
        <a:p>
          <a:r>
            <a:rPr lang="tr-TR" sz="1800" b="1" dirty="0" smtClean="0"/>
            <a:t>KOBİ TFRS Eğitmenleri arasından yeni TTK Eğitmenleri yetiştirilmesi süreci tamamlandı.</a:t>
          </a:r>
        </a:p>
        <a:p>
          <a:r>
            <a:rPr lang="tr-TR" sz="1800" b="1" dirty="0" smtClean="0">
              <a:solidFill>
                <a:srgbClr val="FFFF00"/>
              </a:solidFill>
            </a:rPr>
            <a:t>OCAK 2012</a:t>
          </a:r>
          <a:endParaRPr lang="tr-TR" sz="1800" b="1" dirty="0">
            <a:solidFill>
              <a:srgbClr val="FFFF00"/>
            </a:solidFill>
          </a:endParaRPr>
        </a:p>
      </dgm:t>
    </dgm:pt>
    <dgm:pt modelId="{32E244F3-6A04-4E26-B57F-3D5B6DCCE393}" type="parTrans" cxnId="{3E2F95C4-BDA0-4EF7-AD39-C2D26B6B2821}">
      <dgm:prSet/>
      <dgm:spPr/>
      <dgm:t>
        <a:bodyPr/>
        <a:lstStyle/>
        <a:p>
          <a:endParaRPr lang="tr-TR"/>
        </a:p>
      </dgm:t>
    </dgm:pt>
    <dgm:pt modelId="{AF5F4B00-F093-4E17-8807-E6BF46743B36}" type="sibTrans" cxnId="{3E2F95C4-BDA0-4EF7-AD39-C2D26B6B2821}">
      <dgm:prSet/>
      <dgm:spPr/>
      <dgm:t>
        <a:bodyPr/>
        <a:lstStyle/>
        <a:p>
          <a:endParaRPr lang="tr-TR"/>
        </a:p>
      </dgm:t>
    </dgm:pt>
    <dgm:pt modelId="{CFAA6603-2B2D-4BD1-AD62-5C0FAB929D76}">
      <dgm:prSet phldrT="[Metin]"/>
      <dgm:spPr/>
      <dgm:t>
        <a:bodyPr/>
        <a:lstStyle/>
        <a:p>
          <a:r>
            <a:rPr lang="tr-TR" dirty="0" smtClean="0"/>
            <a:t>İZMİR</a:t>
          </a:r>
          <a:endParaRPr lang="tr-TR" dirty="0"/>
        </a:p>
      </dgm:t>
    </dgm:pt>
    <dgm:pt modelId="{CEE41939-B756-474A-A685-3ABCA55C7769}" type="parTrans" cxnId="{CD3EE8D6-DE3A-4FC1-8E3D-385332AEF0CB}">
      <dgm:prSet/>
      <dgm:spPr/>
      <dgm:t>
        <a:bodyPr/>
        <a:lstStyle/>
        <a:p>
          <a:endParaRPr lang="tr-TR"/>
        </a:p>
      </dgm:t>
    </dgm:pt>
    <dgm:pt modelId="{C68CF14C-764C-4887-ACC0-B63D06ABEACE}" type="sibTrans" cxnId="{CD3EE8D6-DE3A-4FC1-8E3D-385332AEF0CB}">
      <dgm:prSet/>
      <dgm:spPr/>
      <dgm:t>
        <a:bodyPr/>
        <a:lstStyle/>
        <a:p>
          <a:endParaRPr lang="tr-TR"/>
        </a:p>
      </dgm:t>
    </dgm:pt>
    <dgm:pt modelId="{C4CB5E1F-9FD2-4AEF-B61F-160099684672}">
      <dgm:prSet phldrT="[Metin]" custT="1"/>
      <dgm:spPr/>
      <dgm:t>
        <a:bodyPr/>
        <a:lstStyle/>
        <a:p>
          <a:r>
            <a:rPr lang="tr-TR" sz="1800" b="1" dirty="0" smtClean="0">
              <a:solidFill>
                <a:schemeClr val="bg2">
                  <a:lumMod val="75000"/>
                </a:schemeClr>
              </a:solidFill>
            </a:rPr>
            <a:t>İlk eğitim süreci tamamlandı. </a:t>
          </a:r>
        </a:p>
        <a:p>
          <a:r>
            <a:rPr lang="tr-TR" sz="1800" b="1" dirty="0" smtClean="0"/>
            <a:t>KOBİ TFRS Eğitmenleri arasından yeni TTK Eğitmenleri yetiştirilmesi süreci tamamlandı.</a:t>
          </a:r>
        </a:p>
        <a:p>
          <a:r>
            <a:rPr lang="tr-TR" sz="1800" b="1" dirty="0" smtClean="0">
              <a:solidFill>
                <a:srgbClr val="FFFF00"/>
              </a:solidFill>
            </a:rPr>
            <a:t>OCAK 2012</a:t>
          </a:r>
          <a:endParaRPr lang="tr-TR" sz="1800" b="1" dirty="0">
            <a:solidFill>
              <a:srgbClr val="FFFF00"/>
            </a:solidFill>
          </a:endParaRPr>
        </a:p>
      </dgm:t>
    </dgm:pt>
    <dgm:pt modelId="{3F8B7BD2-C6AE-4DE6-BB59-5458BB574997}" type="parTrans" cxnId="{02ADF690-8408-4CB7-8C41-BDD8FF9A47C0}">
      <dgm:prSet/>
      <dgm:spPr/>
      <dgm:t>
        <a:bodyPr/>
        <a:lstStyle/>
        <a:p>
          <a:endParaRPr lang="tr-TR"/>
        </a:p>
      </dgm:t>
    </dgm:pt>
    <dgm:pt modelId="{BEB5C7ED-D6F0-4237-82EF-4F98ED7D4D73}" type="sibTrans" cxnId="{02ADF690-8408-4CB7-8C41-BDD8FF9A47C0}">
      <dgm:prSet/>
      <dgm:spPr/>
      <dgm:t>
        <a:bodyPr/>
        <a:lstStyle/>
        <a:p>
          <a:endParaRPr lang="tr-TR"/>
        </a:p>
      </dgm:t>
    </dgm:pt>
    <dgm:pt modelId="{D7081B38-FCF7-4800-9717-24CF17422192}">
      <dgm:prSet phldrT="[Metin]" custT="1"/>
      <dgm:spPr/>
      <dgm:t>
        <a:bodyPr/>
        <a:lstStyle/>
        <a:p>
          <a:r>
            <a:rPr lang="tr-TR" sz="1800" b="1" dirty="0" smtClean="0">
              <a:solidFill>
                <a:schemeClr val="bg2">
                  <a:lumMod val="75000"/>
                </a:schemeClr>
              </a:solidFill>
            </a:rPr>
            <a:t>İlk eğitim süreci tamamlandı. </a:t>
          </a:r>
        </a:p>
        <a:p>
          <a:r>
            <a:rPr lang="tr-TR" sz="1800" b="1" dirty="0" smtClean="0"/>
            <a:t>KOBİ TFRS Eğitmenleri arasından yeni TTK Eğitmenleri yetiştirilmesi süreci tamamlandı</a:t>
          </a:r>
          <a:r>
            <a:rPr lang="tr-TR" sz="1800" b="1" dirty="0" smtClean="0"/>
            <a:t>.</a:t>
          </a:r>
        </a:p>
        <a:p>
          <a:r>
            <a:rPr lang="tr-TR" sz="1800" b="1" dirty="0" smtClean="0">
              <a:solidFill>
                <a:srgbClr val="FFFF00"/>
              </a:solidFill>
            </a:rPr>
            <a:t>OCAK 2012</a:t>
          </a:r>
          <a:endParaRPr lang="tr-TR" sz="1800" b="1" dirty="0">
            <a:solidFill>
              <a:srgbClr val="FFFF00"/>
            </a:solidFill>
          </a:endParaRPr>
        </a:p>
      </dgm:t>
    </dgm:pt>
    <dgm:pt modelId="{5DD1ED11-E376-448C-A993-C4183AD6D64B}" type="sibTrans" cxnId="{98F0F24B-000F-4DD4-8534-4C97F0943F84}">
      <dgm:prSet/>
      <dgm:spPr/>
      <dgm:t>
        <a:bodyPr/>
        <a:lstStyle/>
        <a:p>
          <a:endParaRPr lang="tr-TR"/>
        </a:p>
      </dgm:t>
    </dgm:pt>
    <dgm:pt modelId="{DE5A14B8-4EA6-4CB6-B72E-2211C26E89DD}" type="parTrans" cxnId="{98F0F24B-000F-4DD4-8534-4C97F0943F84}">
      <dgm:prSet/>
      <dgm:spPr/>
      <dgm:t>
        <a:bodyPr/>
        <a:lstStyle/>
        <a:p>
          <a:endParaRPr lang="tr-TR"/>
        </a:p>
      </dgm:t>
    </dgm:pt>
    <dgm:pt modelId="{8161F9FD-9395-4CDB-B40B-466718597552}" type="pres">
      <dgm:prSet presAssocID="{6D123780-9724-4FD9-BA19-7AFDFCABB76C}" presName="theList" presStyleCnt="0">
        <dgm:presLayoutVars>
          <dgm:dir/>
          <dgm:animLvl val="lvl"/>
          <dgm:resizeHandles val="exact"/>
        </dgm:presLayoutVars>
      </dgm:prSet>
      <dgm:spPr/>
      <dgm:t>
        <a:bodyPr/>
        <a:lstStyle/>
        <a:p>
          <a:endParaRPr lang="tr-TR"/>
        </a:p>
      </dgm:t>
    </dgm:pt>
    <dgm:pt modelId="{72C82848-89EE-4334-98D3-014B6AB54B9F}" type="pres">
      <dgm:prSet presAssocID="{771801BF-B1CC-4C23-B2D4-4E8629EA6A4B}" presName="compNode" presStyleCnt="0"/>
      <dgm:spPr/>
      <dgm:t>
        <a:bodyPr/>
        <a:lstStyle/>
        <a:p>
          <a:endParaRPr lang="tr-TR"/>
        </a:p>
      </dgm:t>
    </dgm:pt>
    <dgm:pt modelId="{44ABE919-C8A8-47B3-814B-CD1B07EE9A8C}" type="pres">
      <dgm:prSet presAssocID="{771801BF-B1CC-4C23-B2D4-4E8629EA6A4B}" presName="aNode" presStyleLbl="bgShp" presStyleIdx="0" presStyleCnt="3" custScaleX="91812" custLinFactNeighborX="-117"/>
      <dgm:spPr/>
      <dgm:t>
        <a:bodyPr/>
        <a:lstStyle/>
        <a:p>
          <a:endParaRPr lang="tr-TR"/>
        </a:p>
      </dgm:t>
    </dgm:pt>
    <dgm:pt modelId="{DA537FF5-4218-41A0-85D3-CA1D4B868A18}" type="pres">
      <dgm:prSet presAssocID="{771801BF-B1CC-4C23-B2D4-4E8629EA6A4B}" presName="textNode" presStyleLbl="bgShp" presStyleIdx="0" presStyleCnt="3"/>
      <dgm:spPr/>
      <dgm:t>
        <a:bodyPr/>
        <a:lstStyle/>
        <a:p>
          <a:endParaRPr lang="tr-TR"/>
        </a:p>
      </dgm:t>
    </dgm:pt>
    <dgm:pt modelId="{D4DE535C-1EB6-434A-9191-9838BBD19651}" type="pres">
      <dgm:prSet presAssocID="{771801BF-B1CC-4C23-B2D4-4E8629EA6A4B}" presName="compChildNode" presStyleCnt="0"/>
      <dgm:spPr/>
      <dgm:t>
        <a:bodyPr/>
        <a:lstStyle/>
        <a:p>
          <a:endParaRPr lang="tr-TR"/>
        </a:p>
      </dgm:t>
    </dgm:pt>
    <dgm:pt modelId="{4200E240-554F-4E42-9C78-46CA2706D4AC}" type="pres">
      <dgm:prSet presAssocID="{771801BF-B1CC-4C23-B2D4-4E8629EA6A4B}" presName="theInnerList" presStyleCnt="0"/>
      <dgm:spPr/>
      <dgm:t>
        <a:bodyPr/>
        <a:lstStyle/>
        <a:p>
          <a:endParaRPr lang="tr-TR"/>
        </a:p>
      </dgm:t>
    </dgm:pt>
    <dgm:pt modelId="{103BF809-4CCB-45F8-8F36-229084B9A5B9}" type="pres">
      <dgm:prSet presAssocID="{D7081B38-FCF7-4800-9717-24CF17422192}" presName="childNode" presStyleLbl="node1" presStyleIdx="0" presStyleCnt="3" custScaleX="96135" custScaleY="116613" custLinFactNeighborX="1122" custLinFactNeighborY="-17431">
        <dgm:presLayoutVars>
          <dgm:bulletEnabled val="1"/>
        </dgm:presLayoutVars>
      </dgm:prSet>
      <dgm:spPr/>
      <dgm:t>
        <a:bodyPr/>
        <a:lstStyle/>
        <a:p>
          <a:endParaRPr lang="tr-TR"/>
        </a:p>
      </dgm:t>
    </dgm:pt>
    <dgm:pt modelId="{5D8F6702-0462-42C9-BB5E-F8AD80163C08}" type="pres">
      <dgm:prSet presAssocID="{771801BF-B1CC-4C23-B2D4-4E8629EA6A4B}" presName="aSpace" presStyleCnt="0"/>
      <dgm:spPr/>
      <dgm:t>
        <a:bodyPr/>
        <a:lstStyle/>
        <a:p>
          <a:endParaRPr lang="tr-TR"/>
        </a:p>
      </dgm:t>
    </dgm:pt>
    <dgm:pt modelId="{5010D664-81D9-46AA-BA7A-D43EFEDEFA59}" type="pres">
      <dgm:prSet presAssocID="{4D53AFBC-0374-4839-AC83-B23473FE0D0E}" presName="compNode" presStyleCnt="0"/>
      <dgm:spPr/>
      <dgm:t>
        <a:bodyPr/>
        <a:lstStyle/>
        <a:p>
          <a:endParaRPr lang="tr-TR"/>
        </a:p>
      </dgm:t>
    </dgm:pt>
    <dgm:pt modelId="{13E7BB02-51E0-45C1-98CC-B55F5C11713E}" type="pres">
      <dgm:prSet presAssocID="{4D53AFBC-0374-4839-AC83-B23473FE0D0E}" presName="aNode" presStyleLbl="bgShp" presStyleIdx="1" presStyleCnt="3"/>
      <dgm:spPr/>
      <dgm:t>
        <a:bodyPr/>
        <a:lstStyle/>
        <a:p>
          <a:endParaRPr lang="tr-TR"/>
        </a:p>
      </dgm:t>
    </dgm:pt>
    <dgm:pt modelId="{9487760F-2424-4D7A-A557-E9E1E567C4CF}" type="pres">
      <dgm:prSet presAssocID="{4D53AFBC-0374-4839-AC83-B23473FE0D0E}" presName="textNode" presStyleLbl="bgShp" presStyleIdx="1" presStyleCnt="3"/>
      <dgm:spPr/>
      <dgm:t>
        <a:bodyPr/>
        <a:lstStyle/>
        <a:p>
          <a:endParaRPr lang="tr-TR"/>
        </a:p>
      </dgm:t>
    </dgm:pt>
    <dgm:pt modelId="{ABCE2C04-D0D0-40FF-A0C7-3A891C5F392B}" type="pres">
      <dgm:prSet presAssocID="{4D53AFBC-0374-4839-AC83-B23473FE0D0E}" presName="compChildNode" presStyleCnt="0"/>
      <dgm:spPr/>
      <dgm:t>
        <a:bodyPr/>
        <a:lstStyle/>
        <a:p>
          <a:endParaRPr lang="tr-TR"/>
        </a:p>
      </dgm:t>
    </dgm:pt>
    <dgm:pt modelId="{213ED481-7F47-41C7-9BC3-1DD5A091CD51}" type="pres">
      <dgm:prSet presAssocID="{4D53AFBC-0374-4839-AC83-B23473FE0D0E}" presName="theInnerList" presStyleCnt="0"/>
      <dgm:spPr/>
      <dgm:t>
        <a:bodyPr/>
        <a:lstStyle/>
        <a:p>
          <a:endParaRPr lang="tr-TR"/>
        </a:p>
      </dgm:t>
    </dgm:pt>
    <dgm:pt modelId="{7235473E-5205-425D-9D8F-A17697DA4136}" type="pres">
      <dgm:prSet presAssocID="{C1CFB54D-9104-43E9-BB6A-AFF1D4C277F6}" presName="childNode" presStyleLbl="node1" presStyleIdx="1" presStyleCnt="3" custScaleX="96042" custScaleY="94747" custLinFactNeighborX="801" custLinFactNeighborY="-17168">
        <dgm:presLayoutVars>
          <dgm:bulletEnabled val="1"/>
        </dgm:presLayoutVars>
      </dgm:prSet>
      <dgm:spPr/>
      <dgm:t>
        <a:bodyPr/>
        <a:lstStyle/>
        <a:p>
          <a:endParaRPr lang="tr-TR"/>
        </a:p>
      </dgm:t>
    </dgm:pt>
    <dgm:pt modelId="{1CA7F19C-A571-4C54-93B8-F7E659DE6281}" type="pres">
      <dgm:prSet presAssocID="{4D53AFBC-0374-4839-AC83-B23473FE0D0E}" presName="aSpace" presStyleCnt="0"/>
      <dgm:spPr/>
      <dgm:t>
        <a:bodyPr/>
        <a:lstStyle/>
        <a:p>
          <a:endParaRPr lang="tr-TR"/>
        </a:p>
      </dgm:t>
    </dgm:pt>
    <dgm:pt modelId="{E4A6FBC2-E15C-4028-870D-5D539FB92A2A}" type="pres">
      <dgm:prSet presAssocID="{CFAA6603-2B2D-4BD1-AD62-5C0FAB929D76}" presName="compNode" presStyleCnt="0"/>
      <dgm:spPr/>
      <dgm:t>
        <a:bodyPr/>
        <a:lstStyle/>
        <a:p>
          <a:endParaRPr lang="tr-TR"/>
        </a:p>
      </dgm:t>
    </dgm:pt>
    <dgm:pt modelId="{FCA06A82-E53D-4F69-9E5D-6E84A96C795D}" type="pres">
      <dgm:prSet presAssocID="{CFAA6603-2B2D-4BD1-AD62-5C0FAB929D76}" presName="aNode" presStyleLbl="bgShp" presStyleIdx="2" presStyleCnt="3"/>
      <dgm:spPr/>
      <dgm:t>
        <a:bodyPr/>
        <a:lstStyle/>
        <a:p>
          <a:endParaRPr lang="tr-TR"/>
        </a:p>
      </dgm:t>
    </dgm:pt>
    <dgm:pt modelId="{FDC4A198-688D-47E7-861B-7D770A6A2C16}" type="pres">
      <dgm:prSet presAssocID="{CFAA6603-2B2D-4BD1-AD62-5C0FAB929D76}" presName="textNode" presStyleLbl="bgShp" presStyleIdx="2" presStyleCnt="3"/>
      <dgm:spPr/>
      <dgm:t>
        <a:bodyPr/>
        <a:lstStyle/>
        <a:p>
          <a:endParaRPr lang="tr-TR"/>
        </a:p>
      </dgm:t>
    </dgm:pt>
    <dgm:pt modelId="{28E170CD-FD1C-49A3-917C-034E7C14DE29}" type="pres">
      <dgm:prSet presAssocID="{CFAA6603-2B2D-4BD1-AD62-5C0FAB929D76}" presName="compChildNode" presStyleCnt="0"/>
      <dgm:spPr/>
      <dgm:t>
        <a:bodyPr/>
        <a:lstStyle/>
        <a:p>
          <a:endParaRPr lang="tr-TR"/>
        </a:p>
      </dgm:t>
    </dgm:pt>
    <dgm:pt modelId="{C9968CA2-301C-4F98-BD59-63C468ABF5E5}" type="pres">
      <dgm:prSet presAssocID="{CFAA6603-2B2D-4BD1-AD62-5C0FAB929D76}" presName="theInnerList" presStyleCnt="0"/>
      <dgm:spPr/>
      <dgm:t>
        <a:bodyPr/>
        <a:lstStyle/>
        <a:p>
          <a:endParaRPr lang="tr-TR"/>
        </a:p>
      </dgm:t>
    </dgm:pt>
    <dgm:pt modelId="{B439B797-0ABC-431E-9D15-D577AC7E8F6A}" type="pres">
      <dgm:prSet presAssocID="{C4CB5E1F-9FD2-4AEF-B61F-160099684672}" presName="childNode" presStyleLbl="node1" presStyleIdx="2" presStyleCnt="3" custScaleX="99063" custScaleY="94990" custLinFactNeighborX="4014" custLinFactNeighborY="-14939">
        <dgm:presLayoutVars>
          <dgm:bulletEnabled val="1"/>
        </dgm:presLayoutVars>
      </dgm:prSet>
      <dgm:spPr/>
      <dgm:t>
        <a:bodyPr/>
        <a:lstStyle/>
        <a:p>
          <a:endParaRPr lang="tr-TR"/>
        </a:p>
      </dgm:t>
    </dgm:pt>
  </dgm:ptLst>
  <dgm:cxnLst>
    <dgm:cxn modelId="{AA25C2D1-E4CB-4ACA-A495-A9F9F671DE51}" type="presOf" srcId="{D7081B38-FCF7-4800-9717-24CF17422192}" destId="{103BF809-4CCB-45F8-8F36-229084B9A5B9}" srcOrd="0" destOrd="0" presId="urn:microsoft.com/office/officeart/2005/8/layout/lProcess2"/>
    <dgm:cxn modelId="{CD3EE8D6-DE3A-4FC1-8E3D-385332AEF0CB}" srcId="{6D123780-9724-4FD9-BA19-7AFDFCABB76C}" destId="{CFAA6603-2B2D-4BD1-AD62-5C0FAB929D76}" srcOrd="2" destOrd="0" parTransId="{CEE41939-B756-474A-A685-3ABCA55C7769}" sibTransId="{C68CF14C-764C-4887-ACC0-B63D06ABEACE}"/>
    <dgm:cxn modelId="{FFB13A6F-1CDF-4D36-B52A-1C92B36F287E}" type="presOf" srcId="{C1CFB54D-9104-43E9-BB6A-AFF1D4C277F6}" destId="{7235473E-5205-425D-9D8F-A17697DA4136}" srcOrd="0" destOrd="0" presId="urn:microsoft.com/office/officeart/2005/8/layout/lProcess2"/>
    <dgm:cxn modelId="{B4CFDC35-4C28-46E6-9179-5A9D4BD0EB4C}" type="presOf" srcId="{CFAA6603-2B2D-4BD1-AD62-5C0FAB929D76}" destId="{FDC4A198-688D-47E7-861B-7D770A6A2C16}" srcOrd="1" destOrd="0" presId="urn:microsoft.com/office/officeart/2005/8/layout/lProcess2"/>
    <dgm:cxn modelId="{936048CF-AB61-4901-8542-8443A6DCDA17}" type="presOf" srcId="{771801BF-B1CC-4C23-B2D4-4E8629EA6A4B}" destId="{44ABE919-C8A8-47B3-814B-CD1B07EE9A8C}" srcOrd="0" destOrd="0" presId="urn:microsoft.com/office/officeart/2005/8/layout/lProcess2"/>
    <dgm:cxn modelId="{12B89717-6823-4855-BAB7-11A6F1507A3C}" type="presOf" srcId="{CFAA6603-2B2D-4BD1-AD62-5C0FAB929D76}" destId="{FCA06A82-E53D-4F69-9E5D-6E84A96C795D}" srcOrd="0" destOrd="0" presId="urn:microsoft.com/office/officeart/2005/8/layout/lProcess2"/>
    <dgm:cxn modelId="{02ADF690-8408-4CB7-8C41-BDD8FF9A47C0}" srcId="{CFAA6603-2B2D-4BD1-AD62-5C0FAB929D76}" destId="{C4CB5E1F-9FD2-4AEF-B61F-160099684672}" srcOrd="0" destOrd="0" parTransId="{3F8B7BD2-C6AE-4DE6-BB59-5458BB574997}" sibTransId="{BEB5C7ED-D6F0-4237-82EF-4F98ED7D4D73}"/>
    <dgm:cxn modelId="{686F0A90-6A11-4629-816F-E8F74642AD60}" type="presOf" srcId="{6D123780-9724-4FD9-BA19-7AFDFCABB76C}" destId="{8161F9FD-9395-4CDB-B40B-466718597552}" srcOrd="0" destOrd="0" presId="urn:microsoft.com/office/officeart/2005/8/layout/lProcess2"/>
    <dgm:cxn modelId="{C4E95172-FCE6-43B9-9CB1-9D212DDC697C}" type="presOf" srcId="{C4CB5E1F-9FD2-4AEF-B61F-160099684672}" destId="{B439B797-0ABC-431E-9D15-D577AC7E8F6A}" srcOrd="0" destOrd="0" presId="urn:microsoft.com/office/officeart/2005/8/layout/lProcess2"/>
    <dgm:cxn modelId="{90491391-EF09-435C-AE85-A48D144218D3}" srcId="{6D123780-9724-4FD9-BA19-7AFDFCABB76C}" destId="{4D53AFBC-0374-4839-AC83-B23473FE0D0E}" srcOrd="1" destOrd="0" parTransId="{D214B76B-7623-4376-A0E6-1385861ECF05}" sibTransId="{874886DB-4AD7-4D0C-94D9-FF427DFC6626}"/>
    <dgm:cxn modelId="{98F0F24B-000F-4DD4-8534-4C97F0943F84}" srcId="{771801BF-B1CC-4C23-B2D4-4E8629EA6A4B}" destId="{D7081B38-FCF7-4800-9717-24CF17422192}" srcOrd="0" destOrd="0" parTransId="{DE5A14B8-4EA6-4CB6-B72E-2211C26E89DD}" sibTransId="{5DD1ED11-E376-448C-A993-C4183AD6D64B}"/>
    <dgm:cxn modelId="{B90FC787-D141-427D-99B3-CE883CB62CA4}" type="presOf" srcId="{771801BF-B1CC-4C23-B2D4-4E8629EA6A4B}" destId="{DA537FF5-4218-41A0-85D3-CA1D4B868A18}" srcOrd="1" destOrd="0" presId="urn:microsoft.com/office/officeart/2005/8/layout/lProcess2"/>
    <dgm:cxn modelId="{C2D376E3-572B-4835-B689-17792E271359}" type="presOf" srcId="{4D53AFBC-0374-4839-AC83-B23473FE0D0E}" destId="{9487760F-2424-4D7A-A557-E9E1E567C4CF}" srcOrd="1" destOrd="0" presId="urn:microsoft.com/office/officeart/2005/8/layout/lProcess2"/>
    <dgm:cxn modelId="{937DCD12-951E-48DB-8B2C-CED8256BF542}" srcId="{6D123780-9724-4FD9-BA19-7AFDFCABB76C}" destId="{771801BF-B1CC-4C23-B2D4-4E8629EA6A4B}" srcOrd="0" destOrd="0" parTransId="{C25C9712-B1FA-43EB-AFF8-0AB50BCE05F2}" sibTransId="{97DB7C5D-0AE8-4577-BEF4-AA3026172724}"/>
    <dgm:cxn modelId="{F41F1E93-C32B-4DAB-A836-AA29CFBE8D6A}" type="presOf" srcId="{4D53AFBC-0374-4839-AC83-B23473FE0D0E}" destId="{13E7BB02-51E0-45C1-98CC-B55F5C11713E}" srcOrd="0" destOrd="0" presId="urn:microsoft.com/office/officeart/2005/8/layout/lProcess2"/>
    <dgm:cxn modelId="{3E2F95C4-BDA0-4EF7-AD39-C2D26B6B2821}" srcId="{4D53AFBC-0374-4839-AC83-B23473FE0D0E}" destId="{C1CFB54D-9104-43E9-BB6A-AFF1D4C277F6}" srcOrd="0" destOrd="0" parTransId="{32E244F3-6A04-4E26-B57F-3D5B6DCCE393}" sibTransId="{AF5F4B00-F093-4E17-8807-E6BF46743B36}"/>
    <dgm:cxn modelId="{9145C3CD-3F1D-4A5C-B69E-9BAED5F7ACCE}" type="presParOf" srcId="{8161F9FD-9395-4CDB-B40B-466718597552}" destId="{72C82848-89EE-4334-98D3-014B6AB54B9F}" srcOrd="0" destOrd="0" presId="urn:microsoft.com/office/officeart/2005/8/layout/lProcess2"/>
    <dgm:cxn modelId="{D695C1EB-6214-400E-A620-4C38A36D116C}" type="presParOf" srcId="{72C82848-89EE-4334-98D3-014B6AB54B9F}" destId="{44ABE919-C8A8-47B3-814B-CD1B07EE9A8C}" srcOrd="0" destOrd="0" presId="urn:microsoft.com/office/officeart/2005/8/layout/lProcess2"/>
    <dgm:cxn modelId="{60D8BC0F-BAB9-4AC0-9F59-16B78AC4A2C6}" type="presParOf" srcId="{72C82848-89EE-4334-98D3-014B6AB54B9F}" destId="{DA537FF5-4218-41A0-85D3-CA1D4B868A18}" srcOrd="1" destOrd="0" presId="urn:microsoft.com/office/officeart/2005/8/layout/lProcess2"/>
    <dgm:cxn modelId="{87507381-6BE8-43CB-8852-DDA8EB5B6AA4}" type="presParOf" srcId="{72C82848-89EE-4334-98D3-014B6AB54B9F}" destId="{D4DE535C-1EB6-434A-9191-9838BBD19651}" srcOrd="2" destOrd="0" presId="urn:microsoft.com/office/officeart/2005/8/layout/lProcess2"/>
    <dgm:cxn modelId="{945692CC-DE71-4661-A0BF-BC11EDB7A0F4}" type="presParOf" srcId="{D4DE535C-1EB6-434A-9191-9838BBD19651}" destId="{4200E240-554F-4E42-9C78-46CA2706D4AC}" srcOrd="0" destOrd="0" presId="urn:microsoft.com/office/officeart/2005/8/layout/lProcess2"/>
    <dgm:cxn modelId="{0C827495-31C9-4626-A0D9-FF84BCBDD1D2}" type="presParOf" srcId="{4200E240-554F-4E42-9C78-46CA2706D4AC}" destId="{103BF809-4CCB-45F8-8F36-229084B9A5B9}" srcOrd="0" destOrd="0" presId="urn:microsoft.com/office/officeart/2005/8/layout/lProcess2"/>
    <dgm:cxn modelId="{40D9D6BF-693F-44C5-9C96-47D249DA7CCE}" type="presParOf" srcId="{8161F9FD-9395-4CDB-B40B-466718597552}" destId="{5D8F6702-0462-42C9-BB5E-F8AD80163C08}" srcOrd="1" destOrd="0" presId="urn:microsoft.com/office/officeart/2005/8/layout/lProcess2"/>
    <dgm:cxn modelId="{CC28EB18-A545-4F78-BA44-928F743CC505}" type="presParOf" srcId="{8161F9FD-9395-4CDB-B40B-466718597552}" destId="{5010D664-81D9-46AA-BA7A-D43EFEDEFA59}" srcOrd="2" destOrd="0" presId="urn:microsoft.com/office/officeart/2005/8/layout/lProcess2"/>
    <dgm:cxn modelId="{2243461D-0788-4690-A346-966B49032CC5}" type="presParOf" srcId="{5010D664-81D9-46AA-BA7A-D43EFEDEFA59}" destId="{13E7BB02-51E0-45C1-98CC-B55F5C11713E}" srcOrd="0" destOrd="0" presId="urn:microsoft.com/office/officeart/2005/8/layout/lProcess2"/>
    <dgm:cxn modelId="{34265872-EB17-41F6-852C-D3E5D219B327}" type="presParOf" srcId="{5010D664-81D9-46AA-BA7A-D43EFEDEFA59}" destId="{9487760F-2424-4D7A-A557-E9E1E567C4CF}" srcOrd="1" destOrd="0" presId="urn:microsoft.com/office/officeart/2005/8/layout/lProcess2"/>
    <dgm:cxn modelId="{D1ED3D5E-7AC1-4AF5-8A51-5E2DB0B6EDA6}" type="presParOf" srcId="{5010D664-81D9-46AA-BA7A-D43EFEDEFA59}" destId="{ABCE2C04-D0D0-40FF-A0C7-3A891C5F392B}" srcOrd="2" destOrd="0" presId="urn:microsoft.com/office/officeart/2005/8/layout/lProcess2"/>
    <dgm:cxn modelId="{CE8DDB40-E09A-4E39-85A9-E920933FA997}" type="presParOf" srcId="{ABCE2C04-D0D0-40FF-A0C7-3A891C5F392B}" destId="{213ED481-7F47-41C7-9BC3-1DD5A091CD51}" srcOrd="0" destOrd="0" presId="urn:microsoft.com/office/officeart/2005/8/layout/lProcess2"/>
    <dgm:cxn modelId="{3E6A04FA-B3F3-4359-8673-D14BEDCAB63E}" type="presParOf" srcId="{213ED481-7F47-41C7-9BC3-1DD5A091CD51}" destId="{7235473E-5205-425D-9D8F-A17697DA4136}" srcOrd="0" destOrd="0" presId="urn:microsoft.com/office/officeart/2005/8/layout/lProcess2"/>
    <dgm:cxn modelId="{B7127555-A636-4096-A552-6F7512ABD8EA}" type="presParOf" srcId="{8161F9FD-9395-4CDB-B40B-466718597552}" destId="{1CA7F19C-A571-4C54-93B8-F7E659DE6281}" srcOrd="3" destOrd="0" presId="urn:microsoft.com/office/officeart/2005/8/layout/lProcess2"/>
    <dgm:cxn modelId="{E0701765-4A82-4DB4-9FC2-1BE1D1051354}" type="presParOf" srcId="{8161F9FD-9395-4CDB-B40B-466718597552}" destId="{E4A6FBC2-E15C-4028-870D-5D539FB92A2A}" srcOrd="4" destOrd="0" presId="urn:microsoft.com/office/officeart/2005/8/layout/lProcess2"/>
    <dgm:cxn modelId="{6DF0E607-1A86-47BC-8FB0-8DB1FB3B75D0}" type="presParOf" srcId="{E4A6FBC2-E15C-4028-870D-5D539FB92A2A}" destId="{FCA06A82-E53D-4F69-9E5D-6E84A96C795D}" srcOrd="0" destOrd="0" presId="urn:microsoft.com/office/officeart/2005/8/layout/lProcess2"/>
    <dgm:cxn modelId="{D15D5ED0-5FEA-4572-9FF8-6E1D6FC86F6C}" type="presParOf" srcId="{E4A6FBC2-E15C-4028-870D-5D539FB92A2A}" destId="{FDC4A198-688D-47E7-861B-7D770A6A2C16}" srcOrd="1" destOrd="0" presId="urn:microsoft.com/office/officeart/2005/8/layout/lProcess2"/>
    <dgm:cxn modelId="{91E2733B-070D-41A3-A0B9-459990F6B0E3}" type="presParOf" srcId="{E4A6FBC2-E15C-4028-870D-5D539FB92A2A}" destId="{28E170CD-FD1C-49A3-917C-034E7C14DE29}" srcOrd="2" destOrd="0" presId="urn:microsoft.com/office/officeart/2005/8/layout/lProcess2"/>
    <dgm:cxn modelId="{7F2F6A88-03E9-4C11-8E12-758B4E539D52}" type="presParOf" srcId="{28E170CD-FD1C-49A3-917C-034E7C14DE29}" destId="{C9968CA2-301C-4F98-BD59-63C468ABF5E5}" srcOrd="0" destOrd="0" presId="urn:microsoft.com/office/officeart/2005/8/layout/lProcess2"/>
    <dgm:cxn modelId="{29CB3D61-7030-4EAA-8FB5-EE5C9F948313}" type="presParOf" srcId="{C9968CA2-301C-4F98-BD59-63C468ABF5E5}" destId="{B439B797-0ABC-431E-9D15-D577AC7E8F6A}"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CD81BF-384B-40DA-9CA1-8D15D23020C2}">
      <dsp:nvSpPr>
        <dsp:cNvPr id="0" name=""/>
        <dsp:cNvSpPr/>
      </dsp:nvSpPr>
      <dsp:spPr>
        <a:xfrm>
          <a:off x="3916969" y="1991764"/>
          <a:ext cx="2771284" cy="480966"/>
        </a:xfrm>
        <a:custGeom>
          <a:avLst/>
          <a:gdLst/>
          <a:ahLst/>
          <a:cxnLst/>
          <a:rect l="0" t="0" r="0" b="0"/>
          <a:pathLst>
            <a:path>
              <a:moveTo>
                <a:pt x="0" y="0"/>
              </a:moveTo>
              <a:lnTo>
                <a:pt x="0" y="240483"/>
              </a:lnTo>
              <a:lnTo>
                <a:pt x="2771284" y="240483"/>
              </a:lnTo>
              <a:lnTo>
                <a:pt x="2771284" y="480966"/>
              </a:lnTo>
            </a:path>
          </a:pathLst>
        </a:custGeom>
        <a:noFill/>
        <a:ln w="38100"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4813FE1E-CF25-40A9-980F-189314C4B952}">
      <dsp:nvSpPr>
        <dsp:cNvPr id="0" name=""/>
        <dsp:cNvSpPr/>
      </dsp:nvSpPr>
      <dsp:spPr>
        <a:xfrm>
          <a:off x="3871250" y="1991764"/>
          <a:ext cx="91440" cy="480966"/>
        </a:xfrm>
        <a:custGeom>
          <a:avLst/>
          <a:gdLst/>
          <a:ahLst/>
          <a:cxnLst/>
          <a:rect l="0" t="0" r="0" b="0"/>
          <a:pathLst>
            <a:path>
              <a:moveTo>
                <a:pt x="45720" y="0"/>
              </a:moveTo>
              <a:lnTo>
                <a:pt x="45720" y="480966"/>
              </a:lnTo>
            </a:path>
          </a:pathLst>
        </a:custGeom>
        <a:noFill/>
        <a:ln w="38100"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5B0F23E6-5803-4129-A177-AAFF26D0257B}">
      <dsp:nvSpPr>
        <dsp:cNvPr id="0" name=""/>
        <dsp:cNvSpPr/>
      </dsp:nvSpPr>
      <dsp:spPr>
        <a:xfrm>
          <a:off x="1145685" y="1991764"/>
          <a:ext cx="2771284" cy="480966"/>
        </a:xfrm>
        <a:custGeom>
          <a:avLst/>
          <a:gdLst/>
          <a:ahLst/>
          <a:cxnLst/>
          <a:rect l="0" t="0" r="0" b="0"/>
          <a:pathLst>
            <a:path>
              <a:moveTo>
                <a:pt x="2771284" y="0"/>
              </a:moveTo>
              <a:lnTo>
                <a:pt x="2771284" y="240483"/>
              </a:lnTo>
              <a:lnTo>
                <a:pt x="0" y="240483"/>
              </a:lnTo>
              <a:lnTo>
                <a:pt x="0" y="480966"/>
              </a:lnTo>
            </a:path>
          </a:pathLst>
        </a:custGeom>
        <a:noFill/>
        <a:ln w="38100"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514C7726-966E-413E-811E-A91F7771215D}">
      <dsp:nvSpPr>
        <dsp:cNvPr id="0" name=""/>
        <dsp:cNvSpPr/>
      </dsp:nvSpPr>
      <dsp:spPr>
        <a:xfrm>
          <a:off x="2387827" y="846605"/>
          <a:ext cx="3058284" cy="1145159"/>
        </a:xfrm>
        <a:prstGeom prst="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1244600">
            <a:lnSpc>
              <a:spcPct val="90000"/>
            </a:lnSpc>
            <a:spcBef>
              <a:spcPct val="0"/>
            </a:spcBef>
            <a:spcAft>
              <a:spcPct val="35000"/>
            </a:spcAft>
          </a:pPr>
          <a:r>
            <a:rPr lang="tr-TR" sz="2800" b="1" kern="1200" dirty="0" smtClean="0"/>
            <a:t>TÜRMB EĞİTİMLERİ</a:t>
          </a:r>
          <a:endParaRPr lang="tr-TR" sz="2800" b="1" kern="1200" dirty="0"/>
        </a:p>
      </dsp:txBody>
      <dsp:txXfrm>
        <a:off x="2387827" y="846605"/>
        <a:ext cx="3058284" cy="1145159"/>
      </dsp:txXfrm>
    </dsp:sp>
    <dsp:sp modelId="{76CAD1B5-DFC2-41B4-84C4-7CE2EDF87D60}">
      <dsp:nvSpPr>
        <dsp:cNvPr id="0" name=""/>
        <dsp:cNvSpPr/>
      </dsp:nvSpPr>
      <dsp:spPr>
        <a:xfrm>
          <a:off x="525" y="2472731"/>
          <a:ext cx="2290318" cy="1145159"/>
        </a:xfrm>
        <a:prstGeom prst="rect">
          <a:avLst/>
        </a:prstGeom>
        <a:solidFill>
          <a:schemeClr val="accent3">
            <a:hueOff val="0"/>
            <a:satOff val="0"/>
            <a:lumOff val="0"/>
            <a:alphaOff val="0"/>
          </a:schemeClr>
        </a:solidFill>
        <a:ln>
          <a:noFill/>
        </a:ln>
        <a:effectLst>
          <a:outerShdw blurRad="95000" rotWithShape="0">
            <a:srgbClr val="000000">
              <a:alpha val="50000"/>
            </a:srgbClr>
          </a:outerShdw>
          <a:softEdge rad="1270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1066800">
            <a:lnSpc>
              <a:spcPct val="90000"/>
            </a:lnSpc>
            <a:spcBef>
              <a:spcPct val="0"/>
            </a:spcBef>
            <a:spcAft>
              <a:spcPct val="35000"/>
            </a:spcAft>
          </a:pPr>
          <a:r>
            <a:rPr lang="tr-TR" sz="2400" kern="1200" dirty="0" smtClean="0"/>
            <a:t>TÜRK TİCARET KANUNU</a:t>
          </a:r>
          <a:endParaRPr lang="tr-TR" sz="2400" kern="1200" dirty="0"/>
        </a:p>
      </dsp:txBody>
      <dsp:txXfrm>
        <a:off x="525" y="2472731"/>
        <a:ext cx="2290318" cy="1145159"/>
      </dsp:txXfrm>
    </dsp:sp>
    <dsp:sp modelId="{3AD55DC0-9E82-409D-B9E9-E3A146EBAEDA}">
      <dsp:nvSpPr>
        <dsp:cNvPr id="0" name=""/>
        <dsp:cNvSpPr/>
      </dsp:nvSpPr>
      <dsp:spPr>
        <a:xfrm>
          <a:off x="2771810" y="2472731"/>
          <a:ext cx="2290318" cy="1145159"/>
        </a:xfrm>
        <a:prstGeom prst="rect">
          <a:avLst/>
        </a:prstGeom>
        <a:solidFill>
          <a:schemeClr val="accent3">
            <a:hueOff val="0"/>
            <a:satOff val="0"/>
            <a:lumOff val="0"/>
            <a:alphaOff val="0"/>
          </a:schemeClr>
        </a:solidFill>
        <a:ln>
          <a:noFill/>
        </a:ln>
        <a:effectLst>
          <a:outerShdw blurRad="95000" rotWithShape="0">
            <a:srgbClr val="000000">
              <a:alpha val="50000"/>
            </a:srgbClr>
          </a:outerShdw>
          <a:softEdge rad="1270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1244600">
            <a:lnSpc>
              <a:spcPct val="90000"/>
            </a:lnSpc>
            <a:spcBef>
              <a:spcPct val="0"/>
            </a:spcBef>
            <a:spcAft>
              <a:spcPct val="35000"/>
            </a:spcAft>
          </a:pPr>
          <a:r>
            <a:rPr lang="tr-TR" sz="2800" kern="1200" smtClean="0"/>
            <a:t>KOBİ TFRS</a:t>
          </a:r>
          <a:endParaRPr lang="tr-TR" sz="2800" kern="1200" dirty="0"/>
        </a:p>
      </dsp:txBody>
      <dsp:txXfrm>
        <a:off x="2771810" y="2472731"/>
        <a:ext cx="2290318" cy="1145159"/>
      </dsp:txXfrm>
    </dsp:sp>
    <dsp:sp modelId="{DB87CD21-ACF2-404E-A1F0-FBAFCDD37794}">
      <dsp:nvSpPr>
        <dsp:cNvPr id="0" name=""/>
        <dsp:cNvSpPr/>
      </dsp:nvSpPr>
      <dsp:spPr>
        <a:xfrm>
          <a:off x="5543095" y="2472731"/>
          <a:ext cx="2290318" cy="1145159"/>
        </a:xfrm>
        <a:prstGeom prst="rect">
          <a:avLst/>
        </a:prstGeom>
        <a:solidFill>
          <a:schemeClr val="accent3">
            <a:hueOff val="0"/>
            <a:satOff val="0"/>
            <a:lumOff val="0"/>
            <a:alphaOff val="0"/>
          </a:schemeClr>
        </a:solidFill>
        <a:ln>
          <a:noFill/>
        </a:ln>
        <a:effectLst>
          <a:outerShdw blurRad="95000" rotWithShape="0">
            <a:srgbClr val="000000">
              <a:alpha val="50000"/>
            </a:srgbClr>
          </a:outerShdw>
          <a:softEdge rad="1270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1244600">
            <a:lnSpc>
              <a:spcPct val="90000"/>
            </a:lnSpc>
            <a:spcBef>
              <a:spcPct val="0"/>
            </a:spcBef>
            <a:spcAft>
              <a:spcPct val="35000"/>
            </a:spcAft>
          </a:pPr>
          <a:r>
            <a:rPr lang="tr-TR" sz="2800" kern="1200" dirty="0" smtClean="0"/>
            <a:t>(BAĞIMSIZ) DENETİM</a:t>
          </a:r>
          <a:endParaRPr lang="tr-TR" sz="2800" kern="1200" dirty="0"/>
        </a:p>
      </dsp:txBody>
      <dsp:txXfrm>
        <a:off x="5543095" y="2472731"/>
        <a:ext cx="2290318" cy="11451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767790-C195-4F89-9687-CFF835411C33}">
      <dsp:nvSpPr>
        <dsp:cNvPr id="0" name=""/>
        <dsp:cNvSpPr/>
      </dsp:nvSpPr>
      <dsp:spPr>
        <a:xfrm>
          <a:off x="0" y="218981"/>
          <a:ext cx="8352928" cy="1634273"/>
        </a:xfrm>
        <a:prstGeom prst="roundRect">
          <a:avLst>
            <a:gd name="adj" fmla="val 10000"/>
          </a:avLst>
        </a:prstGeom>
        <a:solidFill>
          <a:schemeClr val="accent2">
            <a:lumMod val="75000"/>
          </a:schemeClr>
        </a:solid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Muhasebe meslek mensuplarına KOBİ/TFRS ve denetim eğitimleri öncesinde  6102 sayılı </a:t>
          </a:r>
          <a:r>
            <a:rPr lang="tr-TR" sz="2800" kern="1200" dirty="0" err="1" smtClean="0"/>
            <a:t>TTK’nın</a:t>
          </a:r>
          <a:r>
            <a:rPr lang="tr-TR" sz="2800" kern="1200" dirty="0" smtClean="0"/>
            <a:t> anlatılması</a:t>
          </a:r>
        </a:p>
        <a:p>
          <a:pPr lvl="0" algn="ctr" defTabSz="1244600">
            <a:lnSpc>
              <a:spcPct val="90000"/>
            </a:lnSpc>
            <a:spcBef>
              <a:spcPct val="0"/>
            </a:spcBef>
            <a:spcAft>
              <a:spcPct val="35000"/>
            </a:spcAft>
          </a:pPr>
          <a:r>
            <a:rPr lang="tr-TR" sz="2800" kern="1200" dirty="0" smtClean="0"/>
            <a:t>(7 saat)</a:t>
          </a:r>
        </a:p>
      </dsp:txBody>
      <dsp:txXfrm>
        <a:off x="0" y="218981"/>
        <a:ext cx="8352928" cy="1634273"/>
      </dsp:txXfrm>
    </dsp:sp>
    <dsp:sp modelId="{00F1E307-F242-4F9A-B660-91977F39EBE8}">
      <dsp:nvSpPr>
        <dsp:cNvPr id="0" name=""/>
        <dsp:cNvSpPr/>
      </dsp:nvSpPr>
      <dsp:spPr>
        <a:xfrm rot="5400000">
          <a:off x="3815200" y="1691553"/>
          <a:ext cx="620684" cy="1319280"/>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tr-TR" sz="3100" kern="1200"/>
        </a:p>
      </dsp:txBody>
      <dsp:txXfrm rot="5400000">
        <a:off x="3815200" y="1691553"/>
        <a:ext cx="620684" cy="1319280"/>
      </dsp:txXfrm>
    </dsp:sp>
    <dsp:sp modelId="{90278535-7ED8-46AC-B087-53F984DFC0D3}">
      <dsp:nvSpPr>
        <dsp:cNvPr id="0" name=""/>
        <dsp:cNvSpPr/>
      </dsp:nvSpPr>
      <dsp:spPr>
        <a:xfrm>
          <a:off x="686197" y="2828047"/>
          <a:ext cx="6980532" cy="2497255"/>
        </a:xfrm>
        <a:prstGeom prst="roundRect">
          <a:avLst>
            <a:gd name="adj" fmla="val 10000"/>
          </a:avLst>
        </a:prstGeom>
        <a:solidFill>
          <a:schemeClr val="accent3">
            <a:lumMod val="75000"/>
          </a:schemeClr>
        </a:solidFill>
        <a:ln w="12700" cap="flat" cmpd="sng" algn="ctr">
          <a:solidFill>
            <a:schemeClr val="accent6"/>
          </a:solidFill>
          <a:prstDash val="solid"/>
        </a:ln>
        <a:effectLst>
          <a:outerShdw blurRad="95000" rotWithShape="0">
            <a:srgbClr val="000000">
              <a:alpha val="50000"/>
            </a:srgbClr>
          </a:outerShdw>
          <a:softEdge rad="12700"/>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endParaRPr lang="tr-TR" sz="1800" kern="1200" dirty="0" smtClean="0"/>
        </a:p>
        <a:p>
          <a:pPr lvl="0" algn="ctr" defTabSz="800100">
            <a:lnSpc>
              <a:spcPct val="90000"/>
            </a:lnSpc>
            <a:spcBef>
              <a:spcPct val="0"/>
            </a:spcBef>
            <a:spcAft>
              <a:spcPct val="35000"/>
            </a:spcAft>
          </a:pPr>
          <a:r>
            <a:rPr lang="tr-TR" sz="2400" kern="1200" dirty="0" smtClean="0"/>
            <a:t>Ticari İşletme Hukuku’ndaki Yenilikler</a:t>
          </a:r>
        </a:p>
        <a:p>
          <a:pPr lvl="0" algn="ctr" defTabSz="800100">
            <a:lnSpc>
              <a:spcPct val="90000"/>
            </a:lnSpc>
            <a:spcBef>
              <a:spcPct val="0"/>
            </a:spcBef>
            <a:spcAft>
              <a:spcPct val="35000"/>
            </a:spcAft>
          </a:pPr>
          <a:r>
            <a:rPr lang="tr-TR" sz="2400" kern="1200" dirty="0" smtClean="0"/>
            <a:t>Şirketler Hukuku’nda Genel Hükümler</a:t>
          </a:r>
        </a:p>
        <a:p>
          <a:pPr lvl="0" algn="ctr" defTabSz="800100">
            <a:lnSpc>
              <a:spcPct val="90000"/>
            </a:lnSpc>
            <a:spcBef>
              <a:spcPct val="0"/>
            </a:spcBef>
            <a:spcAft>
              <a:spcPct val="35000"/>
            </a:spcAft>
          </a:pPr>
          <a:r>
            <a:rPr lang="tr-TR" sz="2400" kern="1200" dirty="0" smtClean="0"/>
            <a:t>Anonim Şirketler</a:t>
          </a:r>
        </a:p>
        <a:p>
          <a:pPr lvl="0" algn="ctr" defTabSz="800100">
            <a:lnSpc>
              <a:spcPct val="90000"/>
            </a:lnSpc>
            <a:spcBef>
              <a:spcPct val="0"/>
            </a:spcBef>
            <a:spcAft>
              <a:spcPct val="35000"/>
            </a:spcAft>
          </a:pPr>
          <a:r>
            <a:rPr lang="tr-TR" sz="2400" kern="1200" dirty="0" err="1" smtClean="0"/>
            <a:t>Limited</a:t>
          </a:r>
          <a:r>
            <a:rPr lang="tr-TR" sz="2400" kern="1200" dirty="0" smtClean="0"/>
            <a:t> Şirketler</a:t>
          </a:r>
          <a:endParaRPr lang="tr-TR" sz="2400" kern="1200" dirty="0"/>
        </a:p>
      </dsp:txBody>
      <dsp:txXfrm>
        <a:off x="686197" y="2828047"/>
        <a:ext cx="6980532" cy="24972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8C8B67-0248-4D37-BD70-6FF41AC247CE}">
      <dsp:nvSpPr>
        <dsp:cNvPr id="0" name=""/>
        <dsp:cNvSpPr/>
      </dsp:nvSpPr>
      <dsp:spPr>
        <a:xfrm>
          <a:off x="3060340" y="1249749"/>
          <a:ext cx="265343" cy="1126027"/>
        </a:xfrm>
        <a:custGeom>
          <a:avLst/>
          <a:gdLst/>
          <a:ahLst/>
          <a:cxnLst/>
          <a:rect l="0" t="0" r="0" b="0"/>
          <a:pathLst>
            <a:path>
              <a:moveTo>
                <a:pt x="0" y="0"/>
              </a:moveTo>
              <a:lnTo>
                <a:pt x="0" y="1126027"/>
              </a:lnTo>
              <a:lnTo>
                <a:pt x="265343" y="1126027"/>
              </a:lnTo>
            </a:path>
          </a:pathLst>
        </a:custGeom>
        <a:noFill/>
        <a:ln w="381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5C478-7443-4B23-A00A-BFD68FEFB4FD}">
      <dsp:nvSpPr>
        <dsp:cNvPr id="0" name=""/>
        <dsp:cNvSpPr/>
      </dsp:nvSpPr>
      <dsp:spPr>
        <a:xfrm>
          <a:off x="2837008" y="1249749"/>
          <a:ext cx="223331" cy="1129226"/>
        </a:xfrm>
        <a:custGeom>
          <a:avLst/>
          <a:gdLst/>
          <a:ahLst/>
          <a:cxnLst/>
          <a:rect l="0" t="0" r="0" b="0"/>
          <a:pathLst>
            <a:path>
              <a:moveTo>
                <a:pt x="223331" y="0"/>
              </a:moveTo>
              <a:lnTo>
                <a:pt x="223331" y="1129226"/>
              </a:lnTo>
              <a:lnTo>
                <a:pt x="0" y="1129226"/>
              </a:lnTo>
            </a:path>
          </a:pathLst>
        </a:custGeom>
        <a:noFill/>
        <a:ln w="381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261EB-28D0-4F21-A5F4-B77627CEBA62}">
      <dsp:nvSpPr>
        <dsp:cNvPr id="0" name=""/>
        <dsp:cNvSpPr/>
      </dsp:nvSpPr>
      <dsp:spPr>
        <a:xfrm>
          <a:off x="1810726" y="135"/>
          <a:ext cx="2499227" cy="1249613"/>
        </a:xfrm>
        <a:prstGeom prst="rect">
          <a:avLst/>
        </a:prstGeom>
        <a:solidFill>
          <a:schemeClr val="accent3">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t>Doç. Dr. Korkut ÖZKORKUT</a:t>
          </a:r>
        </a:p>
        <a:p>
          <a:pPr lvl="0" algn="ctr" defTabSz="800100">
            <a:lnSpc>
              <a:spcPct val="90000"/>
            </a:lnSpc>
            <a:spcBef>
              <a:spcPct val="0"/>
            </a:spcBef>
            <a:spcAft>
              <a:spcPct val="35000"/>
            </a:spcAft>
          </a:pPr>
          <a:r>
            <a:rPr lang="tr-TR" sz="800" b="1" kern="1200" dirty="0" smtClean="0"/>
            <a:t>(Ankara Üniversitesi Siyasal Bilgiler Fakültesi)</a:t>
          </a:r>
        </a:p>
        <a:p>
          <a:pPr lvl="0" algn="ctr" defTabSz="800100">
            <a:lnSpc>
              <a:spcPct val="90000"/>
            </a:lnSpc>
            <a:spcBef>
              <a:spcPct val="0"/>
            </a:spcBef>
            <a:spcAft>
              <a:spcPct val="35000"/>
            </a:spcAft>
          </a:pPr>
          <a:endParaRPr lang="tr-TR" sz="800" b="1" kern="1200" dirty="0" smtClean="0"/>
        </a:p>
        <a:p>
          <a:pPr lvl="0" algn="ctr" defTabSz="800100">
            <a:lnSpc>
              <a:spcPct val="90000"/>
            </a:lnSpc>
            <a:spcBef>
              <a:spcPct val="0"/>
            </a:spcBef>
            <a:spcAft>
              <a:spcPct val="35000"/>
            </a:spcAft>
          </a:pPr>
          <a:r>
            <a:rPr lang="tr-TR" sz="1800" b="1" kern="1200" dirty="0" smtClean="0"/>
            <a:t>Proje Koordinatörü </a:t>
          </a:r>
          <a:endParaRPr lang="tr-TR" sz="1800" b="1" kern="1200" dirty="0"/>
        </a:p>
      </dsp:txBody>
      <dsp:txXfrm>
        <a:off x="1810726" y="135"/>
        <a:ext cx="2499227" cy="1249613"/>
      </dsp:txXfrm>
    </dsp:sp>
    <dsp:sp modelId="{19361B5C-F64F-4934-8600-9E445E412463}">
      <dsp:nvSpPr>
        <dsp:cNvPr id="0" name=""/>
        <dsp:cNvSpPr/>
      </dsp:nvSpPr>
      <dsp:spPr>
        <a:xfrm>
          <a:off x="337781" y="1754168"/>
          <a:ext cx="2499227" cy="1249613"/>
        </a:xfrm>
        <a:prstGeom prst="rect">
          <a:avLst/>
        </a:prstGeom>
        <a:solidFill>
          <a:schemeClr val="tx2">
            <a:lumMod val="25000"/>
          </a:schemeClr>
        </a:solidFill>
        <a:ln w="381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rPr>
            <a:t>Yrd. Doç. Dr. Halil Ali DURAL</a:t>
          </a:r>
        </a:p>
        <a:p>
          <a:pPr lvl="0" algn="ctr" defTabSz="666750">
            <a:lnSpc>
              <a:spcPct val="90000"/>
            </a:lnSpc>
            <a:spcBef>
              <a:spcPct val="0"/>
            </a:spcBef>
            <a:spcAft>
              <a:spcPct val="35000"/>
            </a:spcAft>
          </a:pPr>
          <a:r>
            <a:rPr lang="tr-TR" sz="800" b="1" kern="1200" dirty="0" smtClean="0">
              <a:solidFill>
                <a:schemeClr val="tx1"/>
              </a:solidFill>
            </a:rPr>
            <a:t>(Galatasaray Üniversitesi Hukuk Fakültesi) </a:t>
          </a:r>
        </a:p>
        <a:p>
          <a:pPr lvl="0" algn="ctr" defTabSz="666750">
            <a:lnSpc>
              <a:spcPct val="90000"/>
            </a:lnSpc>
            <a:spcBef>
              <a:spcPct val="0"/>
            </a:spcBef>
            <a:spcAft>
              <a:spcPct val="35000"/>
            </a:spcAft>
          </a:pPr>
          <a:endParaRPr lang="tr-TR" sz="800" b="1" kern="1200" dirty="0" smtClean="0">
            <a:solidFill>
              <a:schemeClr val="tx1"/>
            </a:solidFill>
          </a:endParaRPr>
        </a:p>
        <a:p>
          <a:pPr lvl="0" algn="ctr" defTabSz="666750">
            <a:lnSpc>
              <a:spcPct val="90000"/>
            </a:lnSpc>
            <a:spcBef>
              <a:spcPct val="0"/>
            </a:spcBef>
            <a:spcAft>
              <a:spcPct val="35000"/>
            </a:spcAft>
          </a:pPr>
          <a:r>
            <a:rPr lang="tr-TR" sz="1500" b="1" kern="1200" dirty="0" smtClean="0">
              <a:solidFill>
                <a:schemeClr val="tx1"/>
              </a:solidFill>
            </a:rPr>
            <a:t>Proje Koordinatör Yardımcısı</a:t>
          </a:r>
          <a:endParaRPr lang="tr-TR" sz="1500" b="1" kern="1200" dirty="0">
            <a:solidFill>
              <a:schemeClr val="tx1"/>
            </a:solidFill>
          </a:endParaRPr>
        </a:p>
      </dsp:txBody>
      <dsp:txXfrm>
        <a:off x="337781" y="1754168"/>
        <a:ext cx="2499227" cy="1249613"/>
      </dsp:txXfrm>
    </dsp:sp>
    <dsp:sp modelId="{7D54FA64-2C7D-48E6-A89A-8CBDB3EC3867}">
      <dsp:nvSpPr>
        <dsp:cNvPr id="0" name=""/>
        <dsp:cNvSpPr/>
      </dsp:nvSpPr>
      <dsp:spPr>
        <a:xfrm>
          <a:off x="3325683" y="1750969"/>
          <a:ext cx="2499227" cy="1249613"/>
        </a:xfrm>
        <a:prstGeom prst="rect">
          <a:avLst/>
        </a:prstGeom>
        <a:solidFill>
          <a:schemeClr val="tx2">
            <a:lumMod val="25000"/>
          </a:schemeClr>
        </a:solidFill>
        <a:ln w="381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rPr>
            <a:t>Dr. Sıtkı Anlam ALTAY</a:t>
          </a:r>
        </a:p>
        <a:p>
          <a:pPr lvl="0" algn="ctr" defTabSz="666750">
            <a:lnSpc>
              <a:spcPct val="90000"/>
            </a:lnSpc>
            <a:spcBef>
              <a:spcPct val="0"/>
            </a:spcBef>
            <a:spcAft>
              <a:spcPct val="35000"/>
            </a:spcAft>
          </a:pPr>
          <a:r>
            <a:rPr lang="tr-TR" sz="800" b="1" kern="1200" dirty="0" smtClean="0">
              <a:solidFill>
                <a:schemeClr val="tx1"/>
              </a:solidFill>
            </a:rPr>
            <a:t>(Galatasaray Üniversitesi Hukuk Fakültesi)</a:t>
          </a:r>
        </a:p>
        <a:p>
          <a:pPr lvl="0" algn="ctr" defTabSz="666750">
            <a:lnSpc>
              <a:spcPct val="90000"/>
            </a:lnSpc>
            <a:spcBef>
              <a:spcPct val="0"/>
            </a:spcBef>
            <a:spcAft>
              <a:spcPct val="35000"/>
            </a:spcAft>
          </a:pPr>
          <a:r>
            <a:rPr lang="tr-TR" sz="800" b="1" kern="1200" dirty="0" smtClean="0">
              <a:solidFill>
                <a:schemeClr val="tx1"/>
              </a:solidFill>
            </a:rPr>
            <a:t> </a:t>
          </a:r>
        </a:p>
        <a:p>
          <a:pPr lvl="0" algn="ctr" defTabSz="666750">
            <a:lnSpc>
              <a:spcPct val="90000"/>
            </a:lnSpc>
            <a:spcBef>
              <a:spcPct val="0"/>
            </a:spcBef>
            <a:spcAft>
              <a:spcPct val="35000"/>
            </a:spcAft>
          </a:pPr>
          <a:r>
            <a:rPr lang="tr-TR" sz="1500" b="1" kern="1200" dirty="0" smtClean="0">
              <a:solidFill>
                <a:schemeClr val="tx1"/>
              </a:solidFill>
            </a:rPr>
            <a:t>Proje Koordinatör Yardımcısı</a:t>
          </a:r>
          <a:endParaRPr lang="tr-TR" sz="1500" b="1" kern="1200" dirty="0">
            <a:solidFill>
              <a:schemeClr val="tx1"/>
            </a:solidFill>
          </a:endParaRPr>
        </a:p>
      </dsp:txBody>
      <dsp:txXfrm>
        <a:off x="3325683" y="1750969"/>
        <a:ext cx="2499227" cy="12496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449734-8916-42E2-9498-58EAE62CE3C7}">
      <dsp:nvSpPr>
        <dsp:cNvPr id="0" name=""/>
        <dsp:cNvSpPr/>
      </dsp:nvSpPr>
      <dsp:spPr>
        <a:xfrm rot="2561525">
          <a:off x="2324915" y="3596480"/>
          <a:ext cx="783821" cy="59589"/>
        </a:xfrm>
        <a:custGeom>
          <a:avLst/>
          <a:gdLst/>
          <a:ahLst/>
          <a:cxnLst/>
          <a:rect l="0" t="0" r="0" b="0"/>
          <a:pathLst>
            <a:path>
              <a:moveTo>
                <a:pt x="0" y="29794"/>
              </a:moveTo>
              <a:lnTo>
                <a:pt x="783821" y="2979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65DA9C-C1EC-4847-A6E0-894A9B1BAE5E}">
      <dsp:nvSpPr>
        <dsp:cNvPr id="0" name=""/>
        <dsp:cNvSpPr/>
      </dsp:nvSpPr>
      <dsp:spPr>
        <a:xfrm>
          <a:off x="2428768" y="2530251"/>
          <a:ext cx="871054" cy="59589"/>
        </a:xfrm>
        <a:custGeom>
          <a:avLst/>
          <a:gdLst/>
          <a:ahLst/>
          <a:cxnLst/>
          <a:rect l="0" t="0" r="0" b="0"/>
          <a:pathLst>
            <a:path>
              <a:moveTo>
                <a:pt x="0" y="29794"/>
              </a:moveTo>
              <a:lnTo>
                <a:pt x="871054" y="2979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CAFED9-876D-444C-B19D-FBBC7FEC8B21}">
      <dsp:nvSpPr>
        <dsp:cNvPr id="0" name=""/>
        <dsp:cNvSpPr/>
      </dsp:nvSpPr>
      <dsp:spPr>
        <a:xfrm rot="19317638">
          <a:off x="2337657" y="1587039"/>
          <a:ext cx="857866" cy="59589"/>
        </a:xfrm>
        <a:custGeom>
          <a:avLst/>
          <a:gdLst/>
          <a:ahLst/>
          <a:cxnLst/>
          <a:rect l="0" t="0" r="0" b="0"/>
          <a:pathLst>
            <a:path>
              <a:moveTo>
                <a:pt x="0" y="29794"/>
              </a:moveTo>
              <a:lnTo>
                <a:pt x="857866" y="2979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2CA64C-CFF7-4B86-9EB5-4A4AB3C40974}">
      <dsp:nvSpPr>
        <dsp:cNvPr id="0" name=""/>
        <dsp:cNvSpPr/>
      </dsp:nvSpPr>
      <dsp:spPr>
        <a:xfrm>
          <a:off x="0" y="1402551"/>
          <a:ext cx="2479212" cy="2479212"/>
        </a:xfrm>
        <a:prstGeom prst="ellipse">
          <a:avLst/>
        </a:prstGeom>
        <a:solidFill>
          <a:schemeClr val="accent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E3F51C-07EE-4EAA-BEF8-BCCA649CC67C}">
      <dsp:nvSpPr>
        <dsp:cNvPr id="0" name=""/>
        <dsp:cNvSpPr/>
      </dsp:nvSpPr>
      <dsp:spPr>
        <a:xfrm>
          <a:off x="2952325" y="144017"/>
          <a:ext cx="1472945" cy="1502576"/>
        </a:xfrm>
        <a:prstGeom prst="ellipse">
          <a:avLst/>
        </a:prstGeom>
        <a:solidFill>
          <a:schemeClr val="accent2">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ANKARA</a:t>
          </a:r>
          <a:endParaRPr lang="tr-TR" sz="1700" kern="1200" dirty="0"/>
        </a:p>
      </dsp:txBody>
      <dsp:txXfrm>
        <a:off x="2952325" y="144017"/>
        <a:ext cx="1472945" cy="1502576"/>
      </dsp:txXfrm>
    </dsp:sp>
    <dsp:sp modelId="{AB2AADBE-9CB5-44CC-8A88-01880203FFD2}">
      <dsp:nvSpPr>
        <dsp:cNvPr id="0" name=""/>
        <dsp:cNvSpPr/>
      </dsp:nvSpPr>
      <dsp:spPr>
        <a:xfrm>
          <a:off x="4457730" y="144017"/>
          <a:ext cx="2209418" cy="150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Eğitmen Sayısı:</a:t>
          </a:r>
          <a:endParaRPr lang="tr-TR" sz="2600" kern="1200" dirty="0"/>
        </a:p>
        <a:p>
          <a:pPr marL="228600" lvl="1" indent="-228600" algn="l" defTabSz="1155700">
            <a:lnSpc>
              <a:spcPct val="90000"/>
            </a:lnSpc>
            <a:spcBef>
              <a:spcPct val="0"/>
            </a:spcBef>
            <a:spcAft>
              <a:spcPct val="15000"/>
            </a:spcAft>
            <a:buChar char="••"/>
          </a:pPr>
          <a:r>
            <a:rPr lang="tr-TR" sz="2600" kern="1200" dirty="0" smtClean="0">
              <a:solidFill>
                <a:srgbClr val="C00000"/>
              </a:solidFill>
            </a:rPr>
            <a:t>9 </a:t>
          </a:r>
          <a:r>
            <a:rPr lang="tr-TR" sz="2600" kern="1200" dirty="0" smtClean="0">
              <a:solidFill>
                <a:srgbClr val="FFC000"/>
              </a:solidFill>
            </a:rPr>
            <a:t>/ </a:t>
          </a:r>
          <a:r>
            <a:rPr lang="tr-TR" sz="2600" kern="1200" dirty="0" smtClean="0">
              <a:solidFill>
                <a:schemeClr val="bg2"/>
              </a:solidFill>
            </a:rPr>
            <a:t>11 </a:t>
          </a:r>
          <a:r>
            <a:rPr lang="tr-TR" sz="2600" kern="1200" dirty="0" smtClean="0">
              <a:solidFill>
                <a:srgbClr val="FFC000"/>
              </a:solidFill>
            </a:rPr>
            <a:t>/ </a:t>
          </a:r>
          <a:r>
            <a:rPr lang="tr-TR" sz="2600" kern="1200" dirty="0" smtClean="0">
              <a:solidFill>
                <a:schemeClr val="bg1"/>
              </a:solidFill>
            </a:rPr>
            <a:t>23</a:t>
          </a:r>
          <a:endParaRPr lang="tr-TR" sz="2600" kern="1200" dirty="0">
            <a:solidFill>
              <a:srgbClr val="C00000"/>
            </a:solidFill>
          </a:endParaRPr>
        </a:p>
        <a:p>
          <a:pPr marL="228600" lvl="1" indent="-228600" algn="l" defTabSz="1155700">
            <a:lnSpc>
              <a:spcPct val="90000"/>
            </a:lnSpc>
            <a:spcBef>
              <a:spcPct val="0"/>
            </a:spcBef>
            <a:spcAft>
              <a:spcPct val="15000"/>
            </a:spcAft>
            <a:buChar char="••"/>
          </a:pPr>
          <a:r>
            <a:rPr lang="tr-TR" sz="2600" kern="1200" dirty="0" smtClean="0">
              <a:solidFill>
                <a:srgbClr val="FF0000"/>
              </a:solidFill>
            </a:rPr>
            <a:t>31</a:t>
          </a:r>
          <a:endParaRPr lang="tr-TR" sz="2600" kern="1200" dirty="0">
            <a:solidFill>
              <a:srgbClr val="FF0000"/>
            </a:solidFill>
          </a:endParaRPr>
        </a:p>
      </dsp:txBody>
      <dsp:txXfrm>
        <a:off x="4457730" y="144017"/>
        <a:ext cx="2209418" cy="1502576"/>
      </dsp:txXfrm>
    </dsp:sp>
    <dsp:sp modelId="{49A0B1CF-0647-4003-89CF-7983D1634B26}">
      <dsp:nvSpPr>
        <dsp:cNvPr id="0" name=""/>
        <dsp:cNvSpPr/>
      </dsp:nvSpPr>
      <dsp:spPr>
        <a:xfrm>
          <a:off x="3299822" y="1816282"/>
          <a:ext cx="1487527" cy="1487527"/>
        </a:xfrm>
        <a:prstGeom prst="ellipse">
          <a:avLst/>
        </a:prstGeom>
        <a:solidFill>
          <a:schemeClr val="accent2">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İSTANBUL</a:t>
          </a:r>
          <a:endParaRPr lang="tr-TR" sz="1700" kern="1200" dirty="0"/>
        </a:p>
      </dsp:txBody>
      <dsp:txXfrm>
        <a:off x="3299822" y="1816282"/>
        <a:ext cx="1487527" cy="1487527"/>
      </dsp:txXfrm>
    </dsp:sp>
    <dsp:sp modelId="{7B646257-A00F-43F8-9D5C-F030A665CEC4}">
      <dsp:nvSpPr>
        <dsp:cNvPr id="0" name=""/>
        <dsp:cNvSpPr/>
      </dsp:nvSpPr>
      <dsp:spPr>
        <a:xfrm>
          <a:off x="4936103" y="1816282"/>
          <a:ext cx="2231291" cy="148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t>Eğitmen Sayısı:</a:t>
          </a:r>
          <a:endParaRPr lang="tr-TR" sz="2400" kern="1200" dirty="0"/>
        </a:p>
        <a:p>
          <a:pPr marL="228600" lvl="1" indent="-228600" algn="l" defTabSz="1066800">
            <a:lnSpc>
              <a:spcPct val="90000"/>
            </a:lnSpc>
            <a:spcBef>
              <a:spcPct val="0"/>
            </a:spcBef>
            <a:spcAft>
              <a:spcPct val="15000"/>
            </a:spcAft>
            <a:buChar char="••"/>
          </a:pPr>
          <a:r>
            <a:rPr lang="tr-TR" sz="2400" kern="1200" dirty="0" smtClean="0">
              <a:solidFill>
                <a:srgbClr val="C00000"/>
              </a:solidFill>
            </a:rPr>
            <a:t>7</a:t>
          </a:r>
          <a:r>
            <a:rPr lang="tr-TR" sz="2400" kern="1200" dirty="0" smtClean="0">
              <a:solidFill>
                <a:srgbClr val="FFC000"/>
              </a:solidFill>
            </a:rPr>
            <a:t>/ </a:t>
          </a:r>
          <a:r>
            <a:rPr lang="tr-TR" sz="2400" kern="1200" dirty="0" smtClean="0">
              <a:solidFill>
                <a:schemeClr val="bg2"/>
              </a:solidFill>
            </a:rPr>
            <a:t>11 </a:t>
          </a:r>
          <a:r>
            <a:rPr lang="tr-TR" sz="2400" kern="1200" dirty="0" smtClean="0">
              <a:solidFill>
                <a:srgbClr val="FFC000"/>
              </a:solidFill>
            </a:rPr>
            <a:t>/ </a:t>
          </a:r>
          <a:r>
            <a:rPr lang="tr-TR" sz="2400" kern="1200" dirty="0" smtClean="0">
              <a:solidFill>
                <a:schemeClr val="bg1"/>
              </a:solidFill>
            </a:rPr>
            <a:t>19</a:t>
          </a:r>
          <a:endParaRPr lang="tr-TR" sz="2400" kern="1200" dirty="0">
            <a:solidFill>
              <a:srgbClr val="C00000"/>
            </a:solidFill>
          </a:endParaRPr>
        </a:p>
        <a:p>
          <a:pPr marL="228600" lvl="1" indent="-228600" algn="l" defTabSz="1066800">
            <a:lnSpc>
              <a:spcPct val="90000"/>
            </a:lnSpc>
            <a:spcBef>
              <a:spcPct val="0"/>
            </a:spcBef>
            <a:spcAft>
              <a:spcPct val="15000"/>
            </a:spcAft>
            <a:buChar char="••"/>
          </a:pPr>
          <a:r>
            <a:rPr lang="tr-TR" sz="2400" kern="1200" dirty="0" smtClean="0">
              <a:solidFill>
                <a:srgbClr val="C00000"/>
              </a:solidFill>
            </a:rPr>
            <a:t>32</a:t>
          </a:r>
          <a:endParaRPr lang="tr-TR" sz="2400" kern="1200" dirty="0">
            <a:solidFill>
              <a:srgbClr val="C00000"/>
            </a:solidFill>
          </a:endParaRPr>
        </a:p>
      </dsp:txBody>
      <dsp:txXfrm>
        <a:off x="4936103" y="1816282"/>
        <a:ext cx="2231291" cy="1487527"/>
      </dsp:txXfrm>
    </dsp:sp>
    <dsp:sp modelId="{3026A332-9693-4CCF-AAE5-CCA7EC3513F6}">
      <dsp:nvSpPr>
        <dsp:cNvPr id="0" name=""/>
        <dsp:cNvSpPr/>
      </dsp:nvSpPr>
      <dsp:spPr>
        <a:xfrm>
          <a:off x="2807792" y="3652564"/>
          <a:ext cx="1487527" cy="1487527"/>
        </a:xfrm>
        <a:prstGeom prst="ellipse">
          <a:avLst/>
        </a:prstGeom>
        <a:solidFill>
          <a:schemeClr val="accent2">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İZMİR</a:t>
          </a:r>
          <a:endParaRPr lang="tr-TR" sz="1700" kern="1200" dirty="0"/>
        </a:p>
      </dsp:txBody>
      <dsp:txXfrm>
        <a:off x="2807792" y="3652564"/>
        <a:ext cx="1487527" cy="1487527"/>
      </dsp:txXfrm>
    </dsp:sp>
    <dsp:sp modelId="{5FD7C4F5-7E73-49D1-B34E-575FBA782890}">
      <dsp:nvSpPr>
        <dsp:cNvPr id="0" name=""/>
        <dsp:cNvSpPr/>
      </dsp:nvSpPr>
      <dsp:spPr>
        <a:xfrm>
          <a:off x="4444072" y="3652564"/>
          <a:ext cx="2231291" cy="148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t>Eğitmen Sayısı:</a:t>
          </a:r>
          <a:endParaRPr lang="tr-TR" sz="2400" kern="1200" dirty="0"/>
        </a:p>
        <a:p>
          <a:pPr marL="228600" lvl="1" indent="-228600" algn="l" defTabSz="1066800">
            <a:lnSpc>
              <a:spcPct val="90000"/>
            </a:lnSpc>
            <a:spcBef>
              <a:spcPct val="0"/>
            </a:spcBef>
            <a:spcAft>
              <a:spcPct val="15000"/>
            </a:spcAft>
            <a:buChar char="••"/>
          </a:pPr>
          <a:r>
            <a:rPr lang="tr-TR" sz="2400" kern="1200" dirty="0" smtClean="0">
              <a:solidFill>
                <a:srgbClr val="C00000"/>
              </a:solidFill>
            </a:rPr>
            <a:t>8 </a:t>
          </a:r>
          <a:r>
            <a:rPr lang="tr-TR" sz="2400" kern="1200" dirty="0" smtClean="0">
              <a:solidFill>
                <a:srgbClr val="FFC000"/>
              </a:solidFill>
            </a:rPr>
            <a:t>/ </a:t>
          </a:r>
          <a:r>
            <a:rPr lang="tr-TR" sz="2400" kern="1200" dirty="0" smtClean="0">
              <a:solidFill>
                <a:schemeClr val="bg2"/>
              </a:solidFill>
            </a:rPr>
            <a:t>9 </a:t>
          </a:r>
          <a:r>
            <a:rPr lang="tr-TR" sz="2400" kern="1200" dirty="0" smtClean="0">
              <a:solidFill>
                <a:srgbClr val="FFC000"/>
              </a:solidFill>
            </a:rPr>
            <a:t>/ </a:t>
          </a:r>
          <a:r>
            <a:rPr lang="tr-TR" sz="2400" kern="1200" dirty="0" smtClean="0">
              <a:solidFill>
                <a:schemeClr val="bg1"/>
              </a:solidFill>
            </a:rPr>
            <a:t>9</a:t>
          </a:r>
          <a:endParaRPr lang="tr-TR" sz="2400" kern="1200" dirty="0">
            <a:solidFill>
              <a:srgbClr val="C00000"/>
            </a:solidFill>
          </a:endParaRPr>
        </a:p>
        <a:p>
          <a:pPr marL="228600" lvl="1" indent="-228600" algn="l" defTabSz="1066800">
            <a:lnSpc>
              <a:spcPct val="90000"/>
            </a:lnSpc>
            <a:spcBef>
              <a:spcPct val="0"/>
            </a:spcBef>
            <a:spcAft>
              <a:spcPct val="15000"/>
            </a:spcAft>
            <a:buChar char="••"/>
          </a:pPr>
          <a:r>
            <a:rPr lang="tr-TR" sz="2400" kern="1200" dirty="0" smtClean="0">
              <a:solidFill>
                <a:srgbClr val="C00000"/>
              </a:solidFill>
            </a:rPr>
            <a:t>28</a:t>
          </a:r>
          <a:endParaRPr lang="tr-TR" sz="2400" kern="1200" dirty="0">
            <a:solidFill>
              <a:srgbClr val="C00000"/>
            </a:solidFill>
          </a:endParaRPr>
        </a:p>
      </dsp:txBody>
      <dsp:txXfrm>
        <a:off x="4444072" y="3652564"/>
        <a:ext cx="2231291" cy="148752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42DD76-BF18-4F38-9103-C095C95B8415}">
      <dsp:nvSpPr>
        <dsp:cNvPr id="0" name=""/>
        <dsp:cNvSpPr/>
      </dsp:nvSpPr>
      <dsp:spPr>
        <a:xfrm>
          <a:off x="658873" y="0"/>
          <a:ext cx="7467229" cy="3158183"/>
        </a:xfrm>
        <a:prstGeom prst="rightArrow">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796BCE24-A9E2-4887-A5AC-2239B0B1BEFF}">
      <dsp:nvSpPr>
        <dsp:cNvPr id="0" name=""/>
        <dsp:cNvSpPr/>
      </dsp:nvSpPr>
      <dsp:spPr>
        <a:xfrm>
          <a:off x="297694" y="947454"/>
          <a:ext cx="2635492" cy="1263273"/>
        </a:xfrm>
        <a:prstGeom prst="roundRect">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TTK Eğitimi (14 saat)</a:t>
          </a:r>
        </a:p>
      </dsp:txBody>
      <dsp:txXfrm>
        <a:off x="297694" y="947454"/>
        <a:ext cx="2635492" cy="1263273"/>
      </dsp:txXfrm>
    </dsp:sp>
    <dsp:sp modelId="{D7DDC129-D6D0-4B32-853F-238BE266F79C}">
      <dsp:nvSpPr>
        <dsp:cNvPr id="0" name=""/>
        <dsp:cNvSpPr/>
      </dsp:nvSpPr>
      <dsp:spPr>
        <a:xfrm>
          <a:off x="3074741" y="947454"/>
          <a:ext cx="2635492" cy="1263273"/>
        </a:xfrm>
        <a:prstGeom prst="roundRect">
          <a:avLst/>
        </a:prstGeom>
        <a:solidFill>
          <a:schemeClr val="accent2">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6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tr-TR" sz="1600" kern="1200" dirty="0" smtClean="0"/>
            <a:t>Sunum Teknikleri Eğitimi (14 saat)</a:t>
          </a:r>
        </a:p>
        <a:p>
          <a:pPr lvl="0" algn="ctr" defTabSz="1022350">
            <a:lnSpc>
              <a:spcPct val="90000"/>
            </a:lnSpc>
            <a:spcBef>
              <a:spcPct val="0"/>
            </a:spcBef>
            <a:spcAft>
              <a:spcPct val="35000"/>
            </a:spcAft>
          </a:pPr>
          <a:endParaRPr lang="tr-TR" sz="1600" kern="1200" dirty="0"/>
        </a:p>
      </dsp:txBody>
      <dsp:txXfrm>
        <a:off x="3074741" y="947454"/>
        <a:ext cx="2635492" cy="1263273"/>
      </dsp:txXfrm>
    </dsp:sp>
    <dsp:sp modelId="{70C93306-98FE-4CA1-A564-13FCFE42165E}">
      <dsp:nvSpPr>
        <dsp:cNvPr id="0" name=""/>
        <dsp:cNvSpPr/>
      </dsp:nvSpPr>
      <dsp:spPr>
        <a:xfrm>
          <a:off x="5851789" y="947454"/>
          <a:ext cx="2635492" cy="1263273"/>
        </a:xfrm>
        <a:prstGeom prst="roundRect">
          <a:avLst/>
        </a:prstGeom>
        <a:solidFill>
          <a:schemeClr val="accent2">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660 sayılı KHK sonrası ortaya çıkan değişiklikler çerçevesinde TTK Eğitimi</a:t>
          </a:r>
        </a:p>
        <a:p>
          <a:pPr lvl="0" algn="ctr" defTabSz="711200">
            <a:lnSpc>
              <a:spcPct val="90000"/>
            </a:lnSpc>
            <a:spcBef>
              <a:spcPct val="0"/>
            </a:spcBef>
            <a:spcAft>
              <a:spcPct val="35000"/>
            </a:spcAft>
          </a:pPr>
          <a:r>
            <a:rPr lang="tr-TR" sz="1600" kern="1200" dirty="0" smtClean="0"/>
            <a:t>(7 saat)</a:t>
          </a:r>
          <a:endParaRPr lang="tr-TR" sz="1600" kern="1200" dirty="0"/>
        </a:p>
      </dsp:txBody>
      <dsp:txXfrm>
        <a:off x="5851789" y="947454"/>
        <a:ext cx="2635492" cy="126327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9B2801-C1A8-45F5-9F8F-3ECE3463AF0E}">
      <dsp:nvSpPr>
        <dsp:cNvPr id="0" name=""/>
        <dsp:cNvSpPr/>
      </dsp:nvSpPr>
      <dsp:spPr>
        <a:xfrm rot="10800000">
          <a:off x="1844372" y="3172"/>
          <a:ext cx="5650467" cy="1684535"/>
        </a:xfrm>
        <a:prstGeom prst="homePlate">
          <a:avLst/>
        </a:prstGeom>
        <a:solidFill>
          <a:schemeClr val="accent2">
            <a:lumMod val="75000"/>
          </a:schemeClr>
        </a:solidFill>
        <a:ln w="12700" cap="flat" cmpd="sng" algn="ctr">
          <a:solidFill>
            <a:schemeClr val="accent6"/>
          </a:solidFill>
          <a:prstDash val="solid"/>
        </a:ln>
        <a:effectLst>
          <a:outerShdw blurRad="95000" rotWithShape="0">
            <a:srgbClr val="000000">
              <a:alpha val="50000"/>
            </a:srgbClr>
          </a:outerShdw>
          <a:softEdge rad="12700"/>
        </a:effectLst>
      </dsp:spPr>
      <dsp:style>
        <a:lnRef idx="1">
          <a:schemeClr val="accent6"/>
        </a:lnRef>
        <a:fillRef idx="3">
          <a:schemeClr val="accent6"/>
        </a:fillRef>
        <a:effectRef idx="2">
          <a:schemeClr val="accent6"/>
        </a:effectRef>
        <a:fontRef idx="minor">
          <a:schemeClr val="lt1"/>
        </a:fontRef>
      </dsp:style>
      <dsp:txBody>
        <a:bodyPr spcFirstLastPara="0" vert="horz" wrap="square" lIns="742833" tIns="68580" rIns="128016" bIns="68580" numCol="1" spcCol="1270" anchor="ctr" anchorCtr="0">
          <a:noAutofit/>
        </a:bodyPr>
        <a:lstStyle/>
        <a:p>
          <a:pPr lvl="0" algn="ctr" defTabSz="800100">
            <a:lnSpc>
              <a:spcPct val="90000"/>
            </a:lnSpc>
            <a:spcBef>
              <a:spcPct val="0"/>
            </a:spcBef>
            <a:spcAft>
              <a:spcPct val="35000"/>
            </a:spcAft>
          </a:pPr>
          <a:r>
            <a:rPr lang="tr-TR" sz="1800" b="1" kern="1200" dirty="0" smtClean="0"/>
            <a:t>6102 SAYILI TÜRK TİCARET KANUNU</a:t>
          </a:r>
          <a:endParaRPr lang="tr-TR" sz="1800" kern="1200" dirty="0" smtClean="0"/>
        </a:p>
        <a:p>
          <a:pPr lvl="0" algn="ctr" defTabSz="800100">
            <a:lnSpc>
              <a:spcPct val="90000"/>
            </a:lnSpc>
            <a:spcBef>
              <a:spcPct val="0"/>
            </a:spcBef>
            <a:spcAft>
              <a:spcPct val="35000"/>
            </a:spcAft>
          </a:pPr>
          <a:r>
            <a:rPr lang="tr-TR" sz="1800" b="1" kern="1200" dirty="0" smtClean="0"/>
            <a:t>Dinamikler – İlkeler – Zorunlu Hedefler – Ticari İşletme – Sermaye Şirketleri</a:t>
          </a:r>
        </a:p>
        <a:p>
          <a:pPr lvl="0" algn="ctr" defTabSz="800100">
            <a:lnSpc>
              <a:spcPct val="90000"/>
            </a:lnSpc>
            <a:spcBef>
              <a:spcPct val="0"/>
            </a:spcBef>
            <a:spcAft>
              <a:spcPct val="35000"/>
            </a:spcAft>
          </a:pPr>
          <a:r>
            <a:rPr lang="tr-TR" sz="1200" b="1" kern="1200" dirty="0" smtClean="0">
              <a:solidFill>
                <a:schemeClr val="tx1"/>
              </a:solidFill>
            </a:rPr>
            <a:t>(660 sayılı </a:t>
          </a:r>
          <a:r>
            <a:rPr lang="tr-TR" sz="1200" b="1" kern="1200" dirty="0" err="1" smtClean="0">
              <a:solidFill>
                <a:schemeClr val="tx1"/>
              </a:solidFill>
            </a:rPr>
            <a:t>KHK’nın</a:t>
          </a:r>
          <a:r>
            <a:rPr lang="tr-TR" sz="1200" b="1" kern="1200" dirty="0" smtClean="0">
              <a:solidFill>
                <a:schemeClr val="tx1"/>
              </a:solidFill>
            </a:rPr>
            <a:t> yeni hükümleri değerlendirilmiştir)</a:t>
          </a:r>
          <a:endParaRPr lang="tr-TR" sz="1200" b="1" kern="1200" dirty="0">
            <a:solidFill>
              <a:schemeClr val="tx1"/>
            </a:solidFill>
          </a:endParaRPr>
        </a:p>
      </dsp:txBody>
      <dsp:txXfrm rot="10800000">
        <a:off x="1844372" y="3172"/>
        <a:ext cx="5650467" cy="1684535"/>
      </dsp:txXfrm>
    </dsp:sp>
    <dsp:sp modelId="{92E7D4F3-51B5-4FE3-9193-465B14AAB9D1}">
      <dsp:nvSpPr>
        <dsp:cNvPr id="0" name=""/>
        <dsp:cNvSpPr/>
      </dsp:nvSpPr>
      <dsp:spPr>
        <a:xfrm>
          <a:off x="1002104" y="3172"/>
          <a:ext cx="1684535" cy="1684535"/>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86B25-9408-41F1-B605-958B5DB69B5B}">
      <dsp:nvSpPr>
        <dsp:cNvPr id="0" name=""/>
        <dsp:cNvSpPr/>
      </dsp:nvSpPr>
      <dsp:spPr>
        <a:xfrm rot="10800000">
          <a:off x="1844372" y="2190554"/>
          <a:ext cx="5650467" cy="1684535"/>
        </a:xfrm>
        <a:prstGeom prst="homePlate">
          <a:avLst/>
        </a:prstGeom>
        <a:solidFill>
          <a:schemeClr val="accent2">
            <a:hueOff val="838776"/>
            <a:satOff val="-7923"/>
            <a:lumOff val="-8237"/>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833" tIns="91440" rIns="170688"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TÜRMOB TTK EĞİTİMİ</a:t>
          </a:r>
          <a:endParaRPr lang="tr-TR" sz="2400" b="1" kern="1200" dirty="0">
            <a:solidFill>
              <a:schemeClr val="tx1"/>
            </a:solidFill>
          </a:endParaRPr>
        </a:p>
      </dsp:txBody>
      <dsp:txXfrm rot="10800000">
        <a:off x="1844372" y="2190554"/>
        <a:ext cx="5650467" cy="1684535"/>
      </dsp:txXfrm>
    </dsp:sp>
    <dsp:sp modelId="{EBAD02F0-DB27-4F20-AC55-39027365931C}">
      <dsp:nvSpPr>
        <dsp:cNvPr id="0" name=""/>
        <dsp:cNvSpPr/>
      </dsp:nvSpPr>
      <dsp:spPr>
        <a:xfrm>
          <a:off x="1002104" y="2190554"/>
          <a:ext cx="1684535" cy="1684535"/>
        </a:xfrm>
        <a:prstGeom prst="ellipse">
          <a:avLst/>
        </a:prstGeom>
        <a:solidFill>
          <a:schemeClr val="accent2">
            <a:tint val="50000"/>
            <a:hueOff val="883881"/>
            <a:satOff val="-12742"/>
            <a:lumOff val="-177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DF6E0-00E5-4A67-8B4C-EC3F07C80B55}">
      <dsp:nvSpPr>
        <dsp:cNvPr id="0" name=""/>
        <dsp:cNvSpPr/>
      </dsp:nvSpPr>
      <dsp:spPr>
        <a:xfrm rot="5400000">
          <a:off x="1179696" y="1007875"/>
          <a:ext cx="1568179" cy="189320"/>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F9C049-EDC7-4BDE-80D5-2B62904533AD}">
      <dsp:nvSpPr>
        <dsp:cNvPr id="0" name=""/>
        <dsp:cNvSpPr/>
      </dsp:nvSpPr>
      <dsp:spPr>
        <a:xfrm>
          <a:off x="1538327" y="3936"/>
          <a:ext cx="2103562" cy="1262137"/>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TTK Eğitimi</a:t>
          </a:r>
          <a:endParaRPr lang="tr-TR" sz="1900" kern="1200" dirty="0"/>
        </a:p>
      </dsp:txBody>
      <dsp:txXfrm>
        <a:off x="1538327" y="3936"/>
        <a:ext cx="2103562" cy="1262137"/>
      </dsp:txXfrm>
    </dsp:sp>
    <dsp:sp modelId="{7EF8DA40-C336-471C-9CC8-DDAB7D72AF64}">
      <dsp:nvSpPr>
        <dsp:cNvPr id="0" name=""/>
        <dsp:cNvSpPr/>
      </dsp:nvSpPr>
      <dsp:spPr>
        <a:xfrm rot="5400000">
          <a:off x="1179696" y="2585547"/>
          <a:ext cx="1568179" cy="189320"/>
        </a:xfrm>
        <a:prstGeom prst="rect">
          <a:avLst/>
        </a:prstGeom>
        <a:solidFill>
          <a:schemeClr val="accent5">
            <a:hueOff val="-759918"/>
            <a:satOff val="803"/>
            <a:lumOff val="-1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9F8E40-F098-4943-B499-C6C4FA59169E}">
      <dsp:nvSpPr>
        <dsp:cNvPr id="0" name=""/>
        <dsp:cNvSpPr/>
      </dsp:nvSpPr>
      <dsp:spPr>
        <a:xfrm>
          <a:off x="1538327" y="1581608"/>
          <a:ext cx="2103562" cy="1262137"/>
        </a:xfrm>
        <a:prstGeom prst="roundRect">
          <a:avLst>
            <a:gd name="adj" fmla="val 10000"/>
          </a:avLst>
        </a:prstGeom>
        <a:solidFill>
          <a:schemeClr val="accent5">
            <a:hueOff val="-607935"/>
            <a:satOff val="643"/>
            <a:lumOff val="-118"/>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solidFill>
                <a:schemeClr val="tx1"/>
              </a:solidFill>
            </a:rPr>
            <a:t>Derslere Devam</a:t>
          </a:r>
        </a:p>
      </dsp:txBody>
      <dsp:txXfrm>
        <a:off x="1538327" y="1581608"/>
        <a:ext cx="2103562" cy="1262137"/>
      </dsp:txXfrm>
    </dsp:sp>
    <dsp:sp modelId="{57E958D9-268C-40B9-B37B-4004CA5EFCE2}">
      <dsp:nvSpPr>
        <dsp:cNvPr id="0" name=""/>
        <dsp:cNvSpPr/>
      </dsp:nvSpPr>
      <dsp:spPr>
        <a:xfrm>
          <a:off x="1968532" y="3374383"/>
          <a:ext cx="2788246" cy="189320"/>
        </a:xfrm>
        <a:prstGeom prst="rect">
          <a:avLst/>
        </a:prstGeom>
        <a:solidFill>
          <a:schemeClr val="accent5">
            <a:hueOff val="-1519836"/>
            <a:satOff val="1607"/>
            <a:lumOff val="-2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D2B627-CBE5-43C6-8B61-28155181C418}">
      <dsp:nvSpPr>
        <dsp:cNvPr id="0" name=""/>
        <dsp:cNvSpPr/>
      </dsp:nvSpPr>
      <dsp:spPr>
        <a:xfrm>
          <a:off x="1538327" y="3159280"/>
          <a:ext cx="2103562" cy="1262137"/>
        </a:xfrm>
        <a:prstGeom prst="roundRect">
          <a:avLst>
            <a:gd name="adj" fmla="val 10000"/>
          </a:avLst>
        </a:prstGeom>
        <a:solidFill>
          <a:schemeClr val="accent5">
            <a:hueOff val="-1215869"/>
            <a:satOff val="1285"/>
            <a:lumOff val="-236"/>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900" kern="1200" dirty="0" smtClean="0">
              <a:solidFill>
                <a:schemeClr val="tx1"/>
              </a:solidFill>
            </a:rPr>
            <a:t>Sunum Teknikleri Eğitimi</a:t>
          </a:r>
          <a:endParaRPr lang="tr-TR" sz="1900" kern="1200" dirty="0" smtClean="0"/>
        </a:p>
        <a:p>
          <a:pPr lvl="0" algn="ctr">
            <a:spcBef>
              <a:spcPct val="0"/>
            </a:spcBef>
          </a:pPr>
          <a:endParaRPr lang="tr-TR" sz="1900" kern="1200" dirty="0"/>
        </a:p>
      </dsp:txBody>
      <dsp:txXfrm>
        <a:off x="1538327" y="3159280"/>
        <a:ext cx="2103562" cy="1262137"/>
      </dsp:txXfrm>
    </dsp:sp>
    <dsp:sp modelId="{F6FB76AF-01BA-4FE8-9F55-DE5FCBAB60D5}">
      <dsp:nvSpPr>
        <dsp:cNvPr id="0" name=""/>
        <dsp:cNvSpPr/>
      </dsp:nvSpPr>
      <dsp:spPr>
        <a:xfrm rot="16200000">
          <a:off x="3977434" y="2585547"/>
          <a:ext cx="1568179" cy="189320"/>
        </a:xfrm>
        <a:prstGeom prst="rect">
          <a:avLst/>
        </a:prstGeom>
        <a:solidFill>
          <a:schemeClr val="accent5">
            <a:hueOff val="-2279754"/>
            <a:satOff val="2410"/>
            <a:lumOff val="-4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099581-E554-4E95-A825-5CB6534AF5C3}">
      <dsp:nvSpPr>
        <dsp:cNvPr id="0" name=""/>
        <dsp:cNvSpPr/>
      </dsp:nvSpPr>
      <dsp:spPr>
        <a:xfrm>
          <a:off x="4336065" y="3159280"/>
          <a:ext cx="2103562" cy="1262137"/>
        </a:xfrm>
        <a:prstGeom prst="roundRect">
          <a:avLst>
            <a:gd name="adj" fmla="val 10000"/>
          </a:avLst>
        </a:prstGeom>
        <a:solidFill>
          <a:schemeClr val="accent5">
            <a:hueOff val="-1823804"/>
            <a:satOff val="1928"/>
            <a:lumOff val="-35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900" kern="1200" dirty="0" smtClean="0"/>
            <a:t>Değerlendirme Sınavında Başarı</a:t>
          </a:r>
        </a:p>
        <a:p>
          <a:pPr lvl="0" algn="ctr" defTabSz="533400">
            <a:lnSpc>
              <a:spcPct val="90000"/>
            </a:lnSpc>
            <a:spcBef>
              <a:spcPct val="0"/>
            </a:spcBef>
            <a:spcAft>
              <a:spcPct val="35000"/>
            </a:spcAft>
          </a:pPr>
          <a:endParaRPr lang="tr-TR" sz="1900" kern="1200" dirty="0"/>
        </a:p>
      </dsp:txBody>
      <dsp:txXfrm>
        <a:off x="4336065" y="3159280"/>
        <a:ext cx="2103562" cy="1262137"/>
      </dsp:txXfrm>
    </dsp:sp>
    <dsp:sp modelId="{F227C486-AD9A-479C-AA05-85A62ABD8936}">
      <dsp:nvSpPr>
        <dsp:cNvPr id="0" name=""/>
        <dsp:cNvSpPr/>
      </dsp:nvSpPr>
      <dsp:spPr>
        <a:xfrm rot="16200000">
          <a:off x="3977434" y="1007875"/>
          <a:ext cx="1568179" cy="189320"/>
        </a:xfrm>
        <a:prstGeom prst="rect">
          <a:avLst/>
        </a:prstGeom>
        <a:solidFill>
          <a:schemeClr val="accent5">
            <a:hueOff val="-3039673"/>
            <a:satOff val="3213"/>
            <a:lumOff val="-5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F9B7B2-D9A5-4426-A913-DC313D947443}">
      <dsp:nvSpPr>
        <dsp:cNvPr id="0" name=""/>
        <dsp:cNvSpPr/>
      </dsp:nvSpPr>
      <dsp:spPr>
        <a:xfrm>
          <a:off x="4336065" y="1581608"/>
          <a:ext cx="2103562" cy="1262137"/>
        </a:xfrm>
        <a:prstGeom prst="roundRect">
          <a:avLst>
            <a:gd name="adj" fmla="val 10000"/>
          </a:avLst>
        </a:prstGeom>
        <a:solidFill>
          <a:schemeClr val="accent5">
            <a:hueOff val="-2431738"/>
            <a:satOff val="2570"/>
            <a:lumOff val="-471"/>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smtClean="0"/>
            <a:t>Ödev Hazırlama</a:t>
          </a:r>
          <a:endParaRPr lang="tr-TR" sz="1900" kern="1200" dirty="0"/>
        </a:p>
      </dsp:txBody>
      <dsp:txXfrm>
        <a:off x="4336065" y="1581608"/>
        <a:ext cx="2103562" cy="1262137"/>
      </dsp:txXfrm>
    </dsp:sp>
    <dsp:sp modelId="{5312B93B-4B1C-4039-B905-337D991E2895}">
      <dsp:nvSpPr>
        <dsp:cNvPr id="0" name=""/>
        <dsp:cNvSpPr/>
      </dsp:nvSpPr>
      <dsp:spPr>
        <a:xfrm>
          <a:off x="4336065" y="3936"/>
          <a:ext cx="2103562" cy="1262137"/>
        </a:xfrm>
        <a:prstGeom prst="roundRect">
          <a:avLst>
            <a:gd name="adj" fmla="val 10000"/>
          </a:avLst>
        </a:prstGeom>
        <a:solidFill>
          <a:schemeClr val="accent5">
            <a:hueOff val="-3039673"/>
            <a:satOff val="3213"/>
            <a:lumOff val="-589"/>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solidFill>
                <a:schemeClr val="tx1"/>
              </a:solidFill>
            </a:rPr>
            <a:t>Sunum Yapabilmede Başarı</a:t>
          </a:r>
          <a:endParaRPr lang="tr-TR" sz="1900" kern="1200" dirty="0">
            <a:solidFill>
              <a:schemeClr val="tx1"/>
            </a:solidFill>
          </a:endParaRPr>
        </a:p>
      </dsp:txBody>
      <dsp:txXfrm>
        <a:off x="4336065" y="3936"/>
        <a:ext cx="2103562" cy="126213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ABE919-C8A8-47B3-814B-CD1B07EE9A8C}">
      <dsp:nvSpPr>
        <dsp:cNvPr id="0" name=""/>
        <dsp:cNvSpPr/>
      </dsp:nvSpPr>
      <dsp:spPr>
        <a:xfrm>
          <a:off x="6" y="0"/>
          <a:ext cx="2368474" cy="525658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tr-TR" sz="3500" kern="1200" dirty="0" smtClean="0"/>
            <a:t>İSTANBUL</a:t>
          </a:r>
          <a:endParaRPr lang="tr-TR" sz="3500" kern="1200" dirty="0"/>
        </a:p>
      </dsp:txBody>
      <dsp:txXfrm>
        <a:off x="6" y="0"/>
        <a:ext cx="2368474" cy="1576975"/>
      </dsp:txXfrm>
    </dsp:sp>
    <dsp:sp modelId="{103BF809-4CCB-45F8-8F36-229084B9A5B9}">
      <dsp:nvSpPr>
        <dsp:cNvPr id="0" name=""/>
        <dsp:cNvSpPr/>
      </dsp:nvSpPr>
      <dsp:spPr>
        <a:xfrm>
          <a:off x="218419" y="1066542"/>
          <a:ext cx="1983996" cy="341631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2">
                  <a:lumMod val="75000"/>
                </a:schemeClr>
              </a:solidFill>
            </a:rPr>
            <a:t>İlk eğitim süreci tamamlandı. </a:t>
          </a:r>
        </a:p>
        <a:p>
          <a:pPr lvl="0" algn="ctr" defTabSz="800100">
            <a:lnSpc>
              <a:spcPct val="90000"/>
            </a:lnSpc>
            <a:spcBef>
              <a:spcPct val="0"/>
            </a:spcBef>
            <a:spcAft>
              <a:spcPct val="35000"/>
            </a:spcAft>
          </a:pPr>
          <a:r>
            <a:rPr lang="tr-TR" sz="1800" b="1" kern="1200" dirty="0" smtClean="0"/>
            <a:t>KOBİ TFRS Eğitmenleri arasından yeni TTK Eğitmenleri yetiştirilmesi süreci tamamlandı</a:t>
          </a:r>
          <a:r>
            <a:rPr lang="tr-TR" sz="1800" b="1" kern="1200" dirty="0" smtClean="0"/>
            <a:t>.</a:t>
          </a:r>
        </a:p>
        <a:p>
          <a:pPr lvl="0" algn="ctr" defTabSz="800100">
            <a:lnSpc>
              <a:spcPct val="90000"/>
            </a:lnSpc>
            <a:spcBef>
              <a:spcPct val="0"/>
            </a:spcBef>
            <a:spcAft>
              <a:spcPct val="35000"/>
            </a:spcAft>
          </a:pPr>
          <a:r>
            <a:rPr lang="tr-TR" sz="1800" b="1" kern="1200" dirty="0" smtClean="0">
              <a:solidFill>
                <a:srgbClr val="FFFF00"/>
              </a:solidFill>
            </a:rPr>
            <a:t>OCAK 2012</a:t>
          </a:r>
          <a:endParaRPr lang="tr-TR" sz="1800" b="1" kern="1200" dirty="0">
            <a:solidFill>
              <a:srgbClr val="FFFF00"/>
            </a:solidFill>
          </a:endParaRPr>
        </a:p>
      </dsp:txBody>
      <dsp:txXfrm>
        <a:off x="218419" y="1066542"/>
        <a:ext cx="1983996" cy="3416319"/>
      </dsp:txXfrm>
    </dsp:sp>
    <dsp:sp modelId="{13E7BB02-51E0-45C1-98CC-B55F5C11713E}">
      <dsp:nvSpPr>
        <dsp:cNvPr id="0" name=""/>
        <dsp:cNvSpPr/>
      </dsp:nvSpPr>
      <dsp:spPr>
        <a:xfrm>
          <a:off x="2564976" y="0"/>
          <a:ext cx="2579700" cy="525658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tr-TR" sz="3500" kern="1200" dirty="0" smtClean="0"/>
            <a:t>ANKARA</a:t>
          </a:r>
          <a:endParaRPr lang="tr-TR" sz="3500" kern="1200" dirty="0"/>
        </a:p>
      </dsp:txBody>
      <dsp:txXfrm>
        <a:off x="2564976" y="0"/>
        <a:ext cx="2579700" cy="1576975"/>
      </dsp:txXfrm>
    </dsp:sp>
    <dsp:sp modelId="{7235473E-5205-425D-9D8F-A17697DA4136}">
      <dsp:nvSpPr>
        <dsp:cNvPr id="0" name=""/>
        <dsp:cNvSpPr/>
      </dsp:nvSpPr>
      <dsp:spPr>
        <a:xfrm>
          <a:off x="2880319" y="1080124"/>
          <a:ext cx="1982076" cy="3237296"/>
        </a:xfrm>
        <a:prstGeom prst="roundRect">
          <a:avLst>
            <a:gd name="adj" fmla="val 10000"/>
          </a:avLst>
        </a:prstGeom>
        <a:solidFill>
          <a:schemeClr val="accent5">
            <a:hueOff val="-1519836"/>
            <a:satOff val="1607"/>
            <a:lumOff val="-29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2">
                  <a:lumMod val="75000"/>
                </a:schemeClr>
              </a:solidFill>
            </a:rPr>
            <a:t>İlk eğitim süreci tamamlandı. </a:t>
          </a:r>
        </a:p>
        <a:p>
          <a:pPr lvl="0" algn="ctr" defTabSz="800100">
            <a:lnSpc>
              <a:spcPct val="90000"/>
            </a:lnSpc>
            <a:spcBef>
              <a:spcPct val="0"/>
            </a:spcBef>
            <a:spcAft>
              <a:spcPct val="35000"/>
            </a:spcAft>
          </a:pPr>
          <a:r>
            <a:rPr lang="tr-TR" sz="1800" b="1" kern="1200" dirty="0" smtClean="0"/>
            <a:t>KOBİ TFRS Eğitmenleri arasından yeni TTK Eğitmenleri yetiştirilmesi süreci tamamlandı.</a:t>
          </a:r>
        </a:p>
        <a:p>
          <a:pPr lvl="0" algn="ctr" defTabSz="800100">
            <a:lnSpc>
              <a:spcPct val="90000"/>
            </a:lnSpc>
            <a:spcBef>
              <a:spcPct val="0"/>
            </a:spcBef>
            <a:spcAft>
              <a:spcPct val="35000"/>
            </a:spcAft>
          </a:pPr>
          <a:r>
            <a:rPr lang="tr-TR" sz="1800" b="1" kern="1200" dirty="0" smtClean="0">
              <a:solidFill>
                <a:srgbClr val="FFFF00"/>
              </a:solidFill>
            </a:rPr>
            <a:t>OCAK 2012</a:t>
          </a:r>
          <a:endParaRPr lang="tr-TR" sz="1800" b="1" kern="1200" dirty="0">
            <a:solidFill>
              <a:srgbClr val="FFFF00"/>
            </a:solidFill>
          </a:endParaRPr>
        </a:p>
      </dsp:txBody>
      <dsp:txXfrm>
        <a:off x="2880319" y="1080124"/>
        <a:ext cx="1982076" cy="3237296"/>
      </dsp:txXfrm>
    </dsp:sp>
    <dsp:sp modelId="{FCA06A82-E53D-4F69-9E5D-6E84A96C795D}">
      <dsp:nvSpPr>
        <dsp:cNvPr id="0" name=""/>
        <dsp:cNvSpPr/>
      </dsp:nvSpPr>
      <dsp:spPr>
        <a:xfrm>
          <a:off x="5338154" y="0"/>
          <a:ext cx="2579700" cy="525658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tr-TR" sz="3500" kern="1200" dirty="0" smtClean="0"/>
            <a:t>İZMİR</a:t>
          </a:r>
          <a:endParaRPr lang="tr-TR" sz="3500" kern="1200" dirty="0"/>
        </a:p>
      </dsp:txBody>
      <dsp:txXfrm>
        <a:off x="5338154" y="0"/>
        <a:ext cx="2579700" cy="1576975"/>
      </dsp:txXfrm>
    </dsp:sp>
    <dsp:sp modelId="{B439B797-0ABC-431E-9D15-D577AC7E8F6A}">
      <dsp:nvSpPr>
        <dsp:cNvPr id="0" name=""/>
        <dsp:cNvSpPr/>
      </dsp:nvSpPr>
      <dsp:spPr>
        <a:xfrm>
          <a:off x="5688633" y="1152132"/>
          <a:ext cx="2044423" cy="3245598"/>
        </a:xfrm>
        <a:prstGeom prst="roundRect">
          <a:avLst>
            <a:gd name="adj" fmla="val 10000"/>
          </a:avLst>
        </a:prstGeom>
        <a:solidFill>
          <a:schemeClr val="accent5">
            <a:hueOff val="-3039673"/>
            <a:satOff val="3213"/>
            <a:lumOff val="-589"/>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2">
                  <a:lumMod val="75000"/>
                </a:schemeClr>
              </a:solidFill>
            </a:rPr>
            <a:t>İlk eğitim süreci tamamlandı. </a:t>
          </a:r>
        </a:p>
        <a:p>
          <a:pPr lvl="0" algn="ctr" defTabSz="800100">
            <a:lnSpc>
              <a:spcPct val="90000"/>
            </a:lnSpc>
            <a:spcBef>
              <a:spcPct val="0"/>
            </a:spcBef>
            <a:spcAft>
              <a:spcPct val="35000"/>
            </a:spcAft>
          </a:pPr>
          <a:r>
            <a:rPr lang="tr-TR" sz="1800" b="1" kern="1200" dirty="0" smtClean="0"/>
            <a:t>KOBİ TFRS Eğitmenleri arasından yeni TTK Eğitmenleri yetiştirilmesi süreci tamamlandı.</a:t>
          </a:r>
        </a:p>
        <a:p>
          <a:pPr lvl="0" algn="ctr" defTabSz="800100">
            <a:lnSpc>
              <a:spcPct val="90000"/>
            </a:lnSpc>
            <a:spcBef>
              <a:spcPct val="0"/>
            </a:spcBef>
            <a:spcAft>
              <a:spcPct val="35000"/>
            </a:spcAft>
          </a:pPr>
          <a:r>
            <a:rPr lang="tr-TR" sz="1800" b="1" kern="1200" dirty="0" smtClean="0">
              <a:solidFill>
                <a:srgbClr val="FFFF00"/>
              </a:solidFill>
            </a:rPr>
            <a:t>OCAK 2012</a:t>
          </a:r>
          <a:endParaRPr lang="tr-TR" sz="1800" b="1" kern="1200" dirty="0">
            <a:solidFill>
              <a:srgbClr val="FFFF00"/>
            </a:solidFill>
          </a:endParaRPr>
        </a:p>
      </dsp:txBody>
      <dsp:txXfrm>
        <a:off x="5688633" y="1152132"/>
        <a:ext cx="2044423" cy="32455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BE59F-08E9-4F97-B27A-DE0C024BC371}" type="datetimeFigureOut">
              <a:rPr lang="tr-TR" smtClean="0"/>
              <a:pPr/>
              <a:t>05.06.2012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90DBF-9AFA-4D01-8811-3592043274F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63299A2-8D24-4459-A155-5CB9374F0A79}" type="slidenum">
              <a:rPr lang="tr-TR" smtClean="0"/>
              <a:pPr/>
              <a:t>50</a:t>
            </a:fld>
            <a:endParaRPr lang="tr-TR"/>
          </a:p>
        </p:txBody>
      </p:sp>
    </p:spTree>
    <p:extLst>
      <p:ext uri="{BB962C8B-B14F-4D97-AF65-F5344CB8AC3E}">
        <p14:creationId xmlns="" xmlns:p14="http://schemas.microsoft.com/office/powerpoint/2010/main" val="122955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63299A2-8D24-4459-A155-5CB9374F0A79}" type="slidenum">
              <a:rPr lang="tr-TR" smtClean="0"/>
              <a:pPr/>
              <a:t>51</a:t>
            </a:fld>
            <a:endParaRPr lang="tr-TR"/>
          </a:p>
        </p:txBody>
      </p:sp>
    </p:spTree>
    <p:extLst>
      <p:ext uri="{BB962C8B-B14F-4D97-AF65-F5344CB8AC3E}">
        <p14:creationId xmlns="" xmlns:p14="http://schemas.microsoft.com/office/powerpoint/2010/main" val="410395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63299A2-8D24-4459-A155-5CB9374F0A79}" type="slidenum">
              <a:rPr lang="tr-TR" smtClean="0"/>
              <a:pPr/>
              <a:t>52</a:t>
            </a:fld>
            <a:endParaRPr lang="tr-TR"/>
          </a:p>
        </p:txBody>
      </p:sp>
    </p:spTree>
    <p:extLst>
      <p:ext uri="{BB962C8B-B14F-4D97-AF65-F5344CB8AC3E}">
        <p14:creationId xmlns="" xmlns:p14="http://schemas.microsoft.com/office/powerpoint/2010/main" val="51837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63299A2-8D24-4459-A155-5CB9374F0A79}" type="slidenum">
              <a:rPr lang="tr-TR" smtClean="0"/>
              <a:pPr/>
              <a:t>54</a:t>
            </a:fld>
            <a:endParaRPr lang="tr-TR"/>
          </a:p>
        </p:txBody>
      </p:sp>
    </p:spTree>
    <p:extLst>
      <p:ext uri="{BB962C8B-B14F-4D97-AF65-F5344CB8AC3E}">
        <p14:creationId xmlns="" xmlns:p14="http://schemas.microsoft.com/office/powerpoint/2010/main" val="268114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63299A2-8D24-4459-A155-5CB9374F0A79}" type="slidenum">
              <a:rPr lang="tr-TR" smtClean="0"/>
              <a:pPr/>
              <a:t>55</a:t>
            </a:fld>
            <a:endParaRPr lang="tr-TR"/>
          </a:p>
        </p:txBody>
      </p:sp>
    </p:spTree>
    <p:extLst>
      <p:ext uri="{BB962C8B-B14F-4D97-AF65-F5344CB8AC3E}">
        <p14:creationId xmlns="" xmlns:p14="http://schemas.microsoft.com/office/powerpoint/2010/main" val="299950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63299A2-8D24-4459-A155-5CB9374F0A79}" type="slidenum">
              <a:rPr lang="tr-TR" smtClean="0"/>
              <a:pPr/>
              <a:t>56</a:t>
            </a:fld>
            <a:endParaRPr lang="tr-TR"/>
          </a:p>
        </p:txBody>
      </p:sp>
    </p:spTree>
    <p:extLst>
      <p:ext uri="{BB962C8B-B14F-4D97-AF65-F5344CB8AC3E}">
        <p14:creationId xmlns="" xmlns:p14="http://schemas.microsoft.com/office/powerpoint/2010/main" val="234103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63299A2-8D24-4459-A155-5CB9374F0A79}" type="slidenum">
              <a:rPr lang="tr-TR" smtClean="0"/>
              <a:pPr/>
              <a:t>57</a:t>
            </a:fld>
            <a:endParaRPr lang="tr-TR"/>
          </a:p>
        </p:txBody>
      </p:sp>
    </p:spTree>
    <p:extLst>
      <p:ext uri="{BB962C8B-B14F-4D97-AF65-F5344CB8AC3E}">
        <p14:creationId xmlns="" xmlns:p14="http://schemas.microsoft.com/office/powerpoint/2010/main" val="397704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4B119B33-ACE9-48BC-848C-F6AB2B938E04}" type="datetimeFigureOut">
              <a:rPr lang="tr-TR" smtClean="0"/>
              <a:pPr/>
              <a:t>05.06.2012</a:t>
            </a:fld>
            <a:endParaRPr lang="tr-TR"/>
          </a:p>
        </p:txBody>
      </p:sp>
      <p:sp>
        <p:nvSpPr>
          <p:cNvPr id="16" name="15 Slayt Numarası Yer Tutucusu"/>
          <p:cNvSpPr>
            <a:spLocks noGrp="1"/>
          </p:cNvSpPr>
          <p:nvPr>
            <p:ph type="sldNum" sz="quarter" idx="11"/>
          </p:nvPr>
        </p:nvSpPr>
        <p:spPr/>
        <p:txBody>
          <a:bodyPr/>
          <a:lstStyle/>
          <a:p>
            <a:fld id="{B8ACDDF9-A563-4356-82AF-A7E4C264BAC4}"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B119B33-ACE9-48BC-848C-F6AB2B938E04}" type="datetimeFigureOut">
              <a:rPr lang="tr-TR" smtClean="0"/>
              <a:pPr/>
              <a:t>05.06.2012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8ACDDF9-A563-4356-82AF-A7E4C264BAC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B119B33-ACE9-48BC-848C-F6AB2B938E04}" type="datetimeFigureOut">
              <a:rPr lang="tr-TR" smtClean="0"/>
              <a:pPr/>
              <a:t>05.06.2012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8ACDDF9-A563-4356-82AF-A7E4C264BAC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4B119B33-ACE9-48BC-848C-F6AB2B938E04}" type="datetimeFigureOut">
              <a:rPr lang="tr-TR" smtClean="0"/>
              <a:pPr/>
              <a:t>05.06.2012</a:t>
            </a:fld>
            <a:endParaRPr lang="tr-TR"/>
          </a:p>
        </p:txBody>
      </p:sp>
      <p:sp>
        <p:nvSpPr>
          <p:cNvPr id="15" name="14 Slayt Numarası Yer Tutucusu"/>
          <p:cNvSpPr>
            <a:spLocks noGrp="1"/>
          </p:cNvSpPr>
          <p:nvPr>
            <p:ph type="sldNum" sz="quarter" idx="15"/>
          </p:nvPr>
        </p:nvSpPr>
        <p:spPr/>
        <p:txBody>
          <a:bodyPr/>
          <a:lstStyle>
            <a:lvl1pPr algn="ctr">
              <a:defRPr/>
            </a:lvl1pPr>
          </a:lstStyle>
          <a:p>
            <a:fld id="{B8ACDDF9-A563-4356-82AF-A7E4C264BAC4}"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4B119B33-ACE9-48BC-848C-F6AB2B938E04}" type="datetimeFigureOut">
              <a:rPr lang="tr-TR" smtClean="0"/>
              <a:pPr/>
              <a:t>05.06.2012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8ACDDF9-A563-4356-82AF-A7E4C264BAC4}"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4B119B33-ACE9-48BC-848C-F6AB2B938E04}" type="datetimeFigureOut">
              <a:rPr lang="tr-TR" smtClean="0"/>
              <a:pPr/>
              <a:t>05.06.2012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8ACDDF9-A563-4356-82AF-A7E4C264BAC4}"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8ACDDF9-A563-4356-82AF-A7E4C264BAC4}"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4B119B33-ACE9-48BC-848C-F6AB2B938E04}" type="datetimeFigureOut">
              <a:rPr lang="tr-TR" smtClean="0"/>
              <a:pPr/>
              <a:t>05.06.2012</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4B119B33-ACE9-48BC-848C-F6AB2B938E04}" type="datetimeFigureOut">
              <a:rPr lang="tr-TR" smtClean="0"/>
              <a:pPr/>
              <a:t>05.06.2012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8ACDDF9-A563-4356-82AF-A7E4C264BAC4}"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B119B33-ACE9-48BC-848C-F6AB2B938E04}" type="datetimeFigureOut">
              <a:rPr lang="tr-TR" smtClean="0"/>
              <a:pPr/>
              <a:t>05.06.2012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8ACDDF9-A563-4356-82AF-A7E4C264BAC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4B119B33-ACE9-48BC-848C-F6AB2B938E04}" type="datetimeFigureOut">
              <a:rPr lang="tr-TR" smtClean="0"/>
              <a:pPr/>
              <a:t>05.06.2012</a:t>
            </a:fld>
            <a:endParaRPr lang="tr-TR"/>
          </a:p>
        </p:txBody>
      </p:sp>
      <p:sp>
        <p:nvSpPr>
          <p:cNvPr id="9" name="8 Slayt Numarası Yer Tutucusu"/>
          <p:cNvSpPr>
            <a:spLocks noGrp="1"/>
          </p:cNvSpPr>
          <p:nvPr>
            <p:ph type="sldNum" sz="quarter" idx="15"/>
          </p:nvPr>
        </p:nvSpPr>
        <p:spPr/>
        <p:txBody>
          <a:bodyPr/>
          <a:lstStyle/>
          <a:p>
            <a:fld id="{B8ACDDF9-A563-4356-82AF-A7E4C264BAC4}"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4B119B33-ACE9-48BC-848C-F6AB2B938E04}" type="datetimeFigureOut">
              <a:rPr lang="tr-TR" smtClean="0"/>
              <a:pPr/>
              <a:t>05.06.2012</a:t>
            </a:fld>
            <a:endParaRPr lang="tr-TR"/>
          </a:p>
        </p:txBody>
      </p:sp>
      <p:sp>
        <p:nvSpPr>
          <p:cNvPr id="9" name="8 Slayt Numarası Yer Tutucusu"/>
          <p:cNvSpPr>
            <a:spLocks noGrp="1"/>
          </p:cNvSpPr>
          <p:nvPr>
            <p:ph type="sldNum" sz="quarter" idx="11"/>
          </p:nvPr>
        </p:nvSpPr>
        <p:spPr/>
        <p:txBody>
          <a:bodyPr/>
          <a:lstStyle/>
          <a:p>
            <a:fld id="{B8ACDDF9-A563-4356-82AF-A7E4C264BAC4}"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B119B33-ACE9-48BC-848C-F6AB2B938E04}" type="datetimeFigureOut">
              <a:rPr lang="tr-TR" smtClean="0"/>
              <a:pPr/>
              <a:t>05.06.2012</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8ACDDF9-A563-4356-82AF-A7E4C264BAC4}"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k:@MSITStore:C:\Program%20Files\KAZANCI\mbb\contents.chm::/khk649.htm" TargetMode="External"/><Relationship Id="rId2" Type="http://schemas.openxmlformats.org/officeDocument/2006/relationships/hyperlink" Target="mk:@MSITStore:C:\Program%20Files\KAZANCI\mbb\contents.chm::/khk643.ht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11560" y="3699804"/>
            <a:ext cx="8151440" cy="2465500"/>
          </a:xfrm>
        </p:spPr>
        <p:txBody>
          <a:bodyPr/>
          <a:lstStyle/>
          <a:p>
            <a:endParaRPr lang="tr-TR" dirty="0" smtClean="0"/>
          </a:p>
          <a:p>
            <a:endParaRPr lang="tr-TR" dirty="0" smtClean="0"/>
          </a:p>
          <a:p>
            <a:r>
              <a:rPr lang="tr-TR" dirty="0" smtClean="0"/>
              <a:t>Doç. Dr. Korkut ÖZKORKUT</a:t>
            </a:r>
          </a:p>
          <a:p>
            <a:r>
              <a:rPr lang="tr-TR" dirty="0" smtClean="0"/>
              <a:t>(Ankara Üniversitesi Siyasal Bilgiler Fakültesi)</a:t>
            </a:r>
          </a:p>
          <a:p>
            <a:endParaRPr lang="tr-TR" dirty="0" smtClean="0"/>
          </a:p>
        </p:txBody>
      </p:sp>
      <p:sp>
        <p:nvSpPr>
          <p:cNvPr id="2" name="1 Başlık"/>
          <p:cNvSpPr>
            <a:spLocks noGrp="1"/>
          </p:cNvSpPr>
          <p:nvPr>
            <p:ph type="ctrTitle"/>
          </p:nvPr>
        </p:nvSpPr>
        <p:spPr>
          <a:xfrm>
            <a:off x="395536" y="404664"/>
            <a:ext cx="8367464" cy="2952328"/>
          </a:xfrm>
        </p:spPr>
        <p:txBody>
          <a:bodyPr/>
          <a:lstStyle/>
          <a:p>
            <a:pPr>
              <a:spcAft>
                <a:spcPts val="600"/>
              </a:spcAft>
            </a:pPr>
            <a:r>
              <a:rPr lang="tr-TR" dirty="0" smtClean="0">
                <a:solidFill>
                  <a:schemeClr val="accent2">
                    <a:lumMod val="75000"/>
                  </a:schemeClr>
                </a:solidFill>
              </a:rPr>
              <a:t>YENİ TTK KAPSAMINDA TÜRMOB EĞİTİM PROJESİ</a:t>
            </a:r>
            <a:br>
              <a:rPr lang="tr-TR" dirty="0" smtClean="0">
                <a:solidFill>
                  <a:schemeClr val="accent2">
                    <a:lumMod val="75000"/>
                  </a:schemeClr>
                </a:solidFill>
              </a:rPr>
            </a:br>
            <a:r>
              <a:rPr lang="tr-TR" dirty="0" smtClean="0">
                <a:solidFill>
                  <a:schemeClr val="accent2">
                    <a:lumMod val="75000"/>
                  </a:schemeClr>
                </a:solidFill>
              </a:rPr>
              <a:t/>
            </a:r>
            <a:br>
              <a:rPr lang="tr-TR" dirty="0" smtClean="0">
                <a:solidFill>
                  <a:schemeClr val="accent2">
                    <a:lumMod val="75000"/>
                  </a:schemeClr>
                </a:solidFill>
              </a:rPr>
            </a:br>
            <a:r>
              <a:rPr lang="tr-TR" sz="4000" dirty="0" smtClean="0">
                <a:solidFill>
                  <a:schemeClr val="accent2">
                    <a:lumMod val="75000"/>
                  </a:schemeClr>
                </a:solidFill>
              </a:rPr>
              <a:t>“</a:t>
            </a:r>
            <a:r>
              <a:rPr lang="tr-TR" sz="4000" dirty="0" smtClean="0">
                <a:solidFill>
                  <a:srgbClr val="FFC000"/>
                </a:solidFill>
              </a:rPr>
              <a:t>TÜRK TİCARET KANUNU EĞİTİMİ</a:t>
            </a:r>
            <a:r>
              <a:rPr lang="tr-TR" sz="4000" dirty="0" smtClean="0">
                <a:solidFill>
                  <a:schemeClr val="accent2">
                    <a:lumMod val="75000"/>
                  </a:schemeClr>
                </a:solidFill>
              </a:rPr>
              <a:t>”</a:t>
            </a:r>
            <a:endParaRPr lang="tr-TR" sz="4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179388" y="214313"/>
            <a:ext cx="8764587" cy="1774825"/>
          </a:xfrm>
        </p:spPr>
        <p:txBody>
          <a:bodyPr/>
          <a:lstStyle/>
          <a:p>
            <a:r>
              <a:rPr lang="tr-TR" sz="2400" b="1" i="1" dirty="0" smtClean="0">
                <a:solidFill>
                  <a:srgbClr val="C00000"/>
                </a:solidFill>
              </a:rPr>
              <a:t>VERGİ KONSEYİ TARAFINDAN  HAZIRLANMIŞ OLAN T</a:t>
            </a:r>
            <a:r>
              <a:rPr lang="en-US" sz="2400" b="1" i="1" dirty="0" smtClean="0">
                <a:solidFill>
                  <a:srgbClr val="C00000"/>
                </a:solidFill>
              </a:rPr>
              <a:t>ARTIŞMAYA AÇIK TASLAK METİN</a:t>
            </a:r>
            <a:br>
              <a:rPr lang="en-US" sz="2400" b="1" i="1" dirty="0" smtClean="0">
                <a:solidFill>
                  <a:srgbClr val="C00000"/>
                </a:solidFill>
              </a:rPr>
            </a:br>
            <a:r>
              <a:rPr lang="en-US" sz="2400" b="1" i="1" dirty="0" smtClean="0">
                <a:solidFill>
                  <a:srgbClr val="C00000"/>
                </a:solidFill>
              </a:rPr>
              <a:t>30.09.2011</a:t>
            </a:r>
            <a:r>
              <a:rPr lang="en-US" sz="2400" b="1" i="1" dirty="0" smtClean="0"/>
              <a:t/>
            </a:r>
            <a:br>
              <a:rPr lang="en-US" sz="2400" b="1" i="1" dirty="0" smtClean="0"/>
            </a:br>
            <a:r>
              <a:rPr lang="en-US" sz="2400" b="1" dirty="0" smtClean="0"/>
              <a:t>VERGİ USUL KANUNU</a:t>
            </a:r>
            <a:r>
              <a:rPr lang="tr-TR" sz="2400" b="1" dirty="0" smtClean="0"/>
              <a:t> TASLAĞI </a:t>
            </a:r>
            <a:endParaRPr lang="en-US" sz="2400" dirty="0" smtClean="0"/>
          </a:p>
        </p:txBody>
      </p:sp>
      <p:sp>
        <p:nvSpPr>
          <p:cNvPr id="24579" name="2 İçerik Yer Tutucusu"/>
          <p:cNvSpPr>
            <a:spLocks noGrp="1"/>
          </p:cNvSpPr>
          <p:nvPr>
            <p:ph idx="1"/>
          </p:nvPr>
        </p:nvSpPr>
        <p:spPr>
          <a:xfrm>
            <a:off x="323850" y="2017713"/>
            <a:ext cx="8631238" cy="4435475"/>
          </a:xfrm>
        </p:spPr>
        <p:txBody>
          <a:bodyPr/>
          <a:lstStyle/>
          <a:p>
            <a:pPr algn="just"/>
            <a:r>
              <a:rPr lang="tr-TR" sz="2800" b="1" dirty="0" smtClean="0"/>
              <a:t>“</a:t>
            </a:r>
            <a:r>
              <a:rPr lang="en-US" sz="2800" b="1" dirty="0" err="1" smtClean="0"/>
              <a:t>Muhasebe</a:t>
            </a:r>
            <a:r>
              <a:rPr lang="en-US" sz="2800" b="1" dirty="0" smtClean="0"/>
              <a:t> </a:t>
            </a:r>
            <a:r>
              <a:rPr lang="en-US" sz="2800" b="1" dirty="0" err="1" smtClean="0"/>
              <a:t>usulünü</a:t>
            </a:r>
            <a:r>
              <a:rPr lang="en-US" sz="2800" b="1" dirty="0" smtClean="0"/>
              <a:t> </a:t>
            </a:r>
            <a:r>
              <a:rPr lang="en-US" sz="2800" b="1" dirty="0" err="1" smtClean="0"/>
              <a:t>seçmekte</a:t>
            </a:r>
            <a:r>
              <a:rPr lang="en-US" sz="2800" b="1" dirty="0" smtClean="0"/>
              <a:t> </a:t>
            </a:r>
            <a:r>
              <a:rPr lang="en-US" sz="2800" b="1" dirty="0" err="1" smtClean="0"/>
              <a:t>serbestlik</a:t>
            </a:r>
            <a:endParaRPr lang="en-US" sz="2800" b="1" dirty="0" smtClean="0"/>
          </a:p>
          <a:p>
            <a:pPr algn="just"/>
            <a:r>
              <a:rPr lang="en-US" sz="2800" b="1" dirty="0" err="1" smtClean="0"/>
              <a:t>Madde</a:t>
            </a:r>
            <a:r>
              <a:rPr lang="en-US" sz="2800" b="1" dirty="0" smtClean="0"/>
              <a:t> 139-</a:t>
            </a:r>
          </a:p>
          <a:p>
            <a:pPr algn="just"/>
            <a:r>
              <a:rPr lang="en-US" sz="2800" dirty="0" smtClean="0"/>
              <a:t>(1) </a:t>
            </a:r>
            <a:r>
              <a:rPr lang="en-US" sz="2800" dirty="0" smtClean="0">
                <a:solidFill>
                  <a:srgbClr val="FFC000"/>
                </a:solidFill>
              </a:rPr>
              <a:t>Defter </a:t>
            </a:r>
            <a:r>
              <a:rPr lang="en-US" sz="2800" dirty="0" err="1" smtClean="0">
                <a:solidFill>
                  <a:srgbClr val="FFC000"/>
                </a:solidFill>
              </a:rPr>
              <a:t>tutacaklar</a:t>
            </a:r>
            <a:r>
              <a:rPr lang="en-US" sz="2800" dirty="0" smtClean="0">
                <a:solidFill>
                  <a:srgbClr val="FFC000"/>
                </a:solidFill>
              </a:rPr>
              <a:t> 135 </a:t>
            </a:r>
            <a:r>
              <a:rPr lang="en-US" sz="2800" dirty="0" err="1" smtClean="0">
                <a:solidFill>
                  <a:srgbClr val="FFC000"/>
                </a:solidFill>
              </a:rPr>
              <a:t>inci</a:t>
            </a:r>
            <a:r>
              <a:rPr lang="en-US" sz="2800" dirty="0" smtClean="0">
                <a:solidFill>
                  <a:srgbClr val="FFC000"/>
                </a:solidFill>
              </a:rPr>
              <a:t> </a:t>
            </a:r>
            <a:r>
              <a:rPr lang="en-US" sz="2800" dirty="0" err="1" smtClean="0">
                <a:solidFill>
                  <a:srgbClr val="FFC000"/>
                </a:solidFill>
              </a:rPr>
              <a:t>maddedeki</a:t>
            </a:r>
            <a:r>
              <a:rPr lang="en-US" sz="2800" dirty="0" smtClean="0">
                <a:solidFill>
                  <a:srgbClr val="FFC000"/>
                </a:solidFill>
              </a:rPr>
              <a:t> </a:t>
            </a:r>
            <a:r>
              <a:rPr lang="en-US" sz="2800" dirty="0" err="1" smtClean="0">
                <a:solidFill>
                  <a:srgbClr val="FFC000"/>
                </a:solidFill>
              </a:rPr>
              <a:t>amacı</a:t>
            </a:r>
            <a:r>
              <a:rPr lang="en-US" sz="2800" dirty="0" smtClean="0">
                <a:solidFill>
                  <a:srgbClr val="FFC000"/>
                </a:solidFill>
              </a:rPr>
              <a:t> </a:t>
            </a:r>
            <a:r>
              <a:rPr lang="en-US" sz="2800" dirty="0" err="1" smtClean="0">
                <a:solidFill>
                  <a:srgbClr val="FFC000"/>
                </a:solidFill>
              </a:rPr>
              <a:t>sağlamak</a:t>
            </a:r>
            <a:r>
              <a:rPr lang="en-US" sz="2800" dirty="0" smtClean="0">
                <a:solidFill>
                  <a:srgbClr val="FFC000"/>
                </a:solidFill>
              </a:rPr>
              <a:t> </a:t>
            </a:r>
            <a:r>
              <a:rPr lang="en-US" sz="2800" dirty="0" err="1" smtClean="0">
                <a:solidFill>
                  <a:srgbClr val="FFC000"/>
                </a:solidFill>
              </a:rPr>
              <a:t>ve</a:t>
            </a:r>
            <a:r>
              <a:rPr lang="en-US" sz="2800" dirty="0" smtClean="0">
                <a:solidFill>
                  <a:srgbClr val="FFC000"/>
                </a:solidFill>
              </a:rPr>
              <a:t> </a:t>
            </a:r>
            <a:r>
              <a:rPr lang="en-US" sz="2800" dirty="0" err="1" smtClean="0">
                <a:solidFill>
                  <a:srgbClr val="FFC000"/>
                </a:solidFill>
              </a:rPr>
              <a:t>tabi</a:t>
            </a:r>
            <a:r>
              <a:rPr lang="en-US" sz="2800" dirty="0" smtClean="0">
                <a:solidFill>
                  <a:srgbClr val="FFC000"/>
                </a:solidFill>
              </a:rPr>
              <a:t> </a:t>
            </a:r>
            <a:r>
              <a:rPr lang="en-US" sz="2800" dirty="0" err="1" smtClean="0">
                <a:solidFill>
                  <a:srgbClr val="FFC000"/>
                </a:solidFill>
              </a:rPr>
              <a:t>oldukları</a:t>
            </a:r>
            <a:r>
              <a:rPr lang="en-US" sz="2800" dirty="0" smtClean="0">
                <a:solidFill>
                  <a:srgbClr val="FFC000"/>
                </a:solidFill>
              </a:rPr>
              <a:t> </a:t>
            </a:r>
            <a:r>
              <a:rPr lang="en-US" sz="2800" dirty="0" err="1" smtClean="0">
                <a:solidFill>
                  <a:srgbClr val="FFC000"/>
                </a:solidFill>
              </a:rPr>
              <a:t>kanunlara</a:t>
            </a:r>
            <a:r>
              <a:rPr lang="tr-TR" sz="2800" dirty="0" smtClean="0">
                <a:solidFill>
                  <a:srgbClr val="FFC000"/>
                </a:solidFill>
              </a:rPr>
              <a:t> </a:t>
            </a:r>
            <a:r>
              <a:rPr lang="en-US" sz="2800" dirty="0" err="1" smtClean="0">
                <a:solidFill>
                  <a:srgbClr val="FFC000"/>
                </a:solidFill>
              </a:rPr>
              <a:t>bağlı</a:t>
            </a:r>
            <a:r>
              <a:rPr lang="en-US" sz="2800" dirty="0" smtClean="0">
                <a:solidFill>
                  <a:srgbClr val="FFC000"/>
                </a:solidFill>
              </a:rPr>
              <a:t> </a:t>
            </a:r>
            <a:r>
              <a:rPr lang="en-US" sz="2800" dirty="0" err="1" smtClean="0">
                <a:solidFill>
                  <a:srgbClr val="FFC000"/>
                </a:solidFill>
              </a:rPr>
              <a:t>kalmak</a:t>
            </a:r>
            <a:r>
              <a:rPr lang="en-US" sz="2800" dirty="0" smtClean="0">
                <a:solidFill>
                  <a:srgbClr val="FFC000"/>
                </a:solidFill>
              </a:rPr>
              <a:t> </a:t>
            </a:r>
            <a:r>
              <a:rPr lang="en-US" sz="2800" dirty="0" err="1" smtClean="0">
                <a:solidFill>
                  <a:srgbClr val="FFC000"/>
                </a:solidFill>
              </a:rPr>
              <a:t>şartıyla</a:t>
            </a:r>
            <a:r>
              <a:rPr lang="en-US" sz="2800" dirty="0" smtClean="0">
                <a:solidFill>
                  <a:srgbClr val="FFC000"/>
                </a:solidFill>
              </a:rPr>
              <a:t> </a:t>
            </a:r>
            <a:r>
              <a:rPr lang="en-US" sz="2800" dirty="0" err="1" smtClean="0">
                <a:solidFill>
                  <a:srgbClr val="FFFF00"/>
                </a:solidFill>
              </a:rPr>
              <a:t>defterlerini</a:t>
            </a:r>
            <a:r>
              <a:rPr lang="en-US" sz="2800" dirty="0" smtClean="0">
                <a:solidFill>
                  <a:srgbClr val="FFFF00"/>
                </a:solidFill>
              </a:rPr>
              <a:t> </a:t>
            </a:r>
            <a:r>
              <a:rPr lang="en-US" sz="2800" dirty="0" err="1" smtClean="0">
                <a:solidFill>
                  <a:srgbClr val="FFFF00"/>
                </a:solidFill>
              </a:rPr>
              <a:t>ve</a:t>
            </a:r>
            <a:r>
              <a:rPr lang="en-US" sz="2800" dirty="0" smtClean="0">
                <a:solidFill>
                  <a:srgbClr val="FFFF00"/>
                </a:solidFill>
              </a:rPr>
              <a:t> </a:t>
            </a:r>
            <a:r>
              <a:rPr lang="en-US" sz="2800" dirty="0" err="1" smtClean="0">
                <a:solidFill>
                  <a:srgbClr val="FFFF00"/>
                </a:solidFill>
              </a:rPr>
              <a:t>muhasebelerini</a:t>
            </a:r>
            <a:r>
              <a:rPr lang="en-US" sz="2800" dirty="0" smtClean="0">
                <a:solidFill>
                  <a:srgbClr val="FFFF00"/>
                </a:solidFill>
              </a:rPr>
              <a:t> </a:t>
            </a:r>
            <a:r>
              <a:rPr lang="en-US" sz="2800" dirty="0" err="1" smtClean="0">
                <a:solidFill>
                  <a:srgbClr val="FFFF00"/>
                </a:solidFill>
              </a:rPr>
              <a:t>işlerinin</a:t>
            </a:r>
            <a:r>
              <a:rPr lang="en-US" sz="2800" dirty="0" smtClean="0">
                <a:solidFill>
                  <a:srgbClr val="FFFF00"/>
                </a:solidFill>
              </a:rPr>
              <a:t> </a:t>
            </a:r>
            <a:r>
              <a:rPr lang="en-US" sz="2800" dirty="0" err="1" smtClean="0">
                <a:solidFill>
                  <a:srgbClr val="FFFF00"/>
                </a:solidFill>
              </a:rPr>
              <a:t>niteliğine</a:t>
            </a:r>
            <a:r>
              <a:rPr lang="en-US" sz="2800" dirty="0" smtClean="0">
                <a:solidFill>
                  <a:srgbClr val="FFFF00"/>
                </a:solidFill>
              </a:rPr>
              <a:t> </a:t>
            </a:r>
            <a:r>
              <a:rPr lang="en-US" sz="2800" dirty="0" err="1" smtClean="0">
                <a:solidFill>
                  <a:srgbClr val="FFFF00"/>
                </a:solidFill>
              </a:rPr>
              <a:t>uygun</a:t>
            </a:r>
            <a:r>
              <a:rPr lang="en-US" sz="2800" dirty="0" smtClean="0">
                <a:solidFill>
                  <a:srgbClr val="FFFF00"/>
                </a:solidFill>
              </a:rPr>
              <a:t> </a:t>
            </a:r>
            <a:r>
              <a:rPr lang="en-US" sz="2800" dirty="0" err="1" smtClean="0">
                <a:solidFill>
                  <a:srgbClr val="FFFF00"/>
                </a:solidFill>
              </a:rPr>
              <a:t>olarak</a:t>
            </a:r>
            <a:r>
              <a:rPr lang="tr-TR" sz="2800" dirty="0" smtClean="0">
                <a:solidFill>
                  <a:srgbClr val="FFFF00"/>
                </a:solidFill>
              </a:rPr>
              <a:t> </a:t>
            </a:r>
            <a:r>
              <a:rPr lang="en-US" sz="2800" dirty="0" err="1" smtClean="0">
                <a:solidFill>
                  <a:srgbClr val="FFFF00"/>
                </a:solidFill>
              </a:rPr>
              <a:t>diledikleri</a:t>
            </a:r>
            <a:r>
              <a:rPr lang="en-US" sz="2800" dirty="0" smtClean="0">
                <a:solidFill>
                  <a:srgbClr val="FFFF00"/>
                </a:solidFill>
              </a:rPr>
              <a:t> </a:t>
            </a:r>
            <a:r>
              <a:rPr lang="en-US" sz="2800" dirty="0" err="1" smtClean="0">
                <a:solidFill>
                  <a:srgbClr val="FFFF00"/>
                </a:solidFill>
              </a:rPr>
              <a:t>usul</a:t>
            </a:r>
            <a:r>
              <a:rPr lang="en-US" sz="2800" dirty="0" smtClean="0">
                <a:solidFill>
                  <a:srgbClr val="FFFF00"/>
                </a:solidFill>
              </a:rPr>
              <a:t> </a:t>
            </a:r>
            <a:r>
              <a:rPr lang="en-US" sz="2800" dirty="0" err="1" smtClean="0">
                <a:solidFill>
                  <a:srgbClr val="FFFF00"/>
                </a:solidFill>
              </a:rPr>
              <a:t>ve</a:t>
            </a:r>
            <a:r>
              <a:rPr lang="en-US" sz="2800" dirty="0" smtClean="0">
                <a:solidFill>
                  <a:srgbClr val="FFFF00"/>
                </a:solidFill>
              </a:rPr>
              <a:t> </a:t>
            </a:r>
            <a:r>
              <a:rPr lang="en-US" sz="2800" dirty="0" err="1" smtClean="0">
                <a:solidFill>
                  <a:srgbClr val="FFFF00"/>
                </a:solidFill>
              </a:rPr>
              <a:t>biçimde</a:t>
            </a:r>
            <a:r>
              <a:rPr lang="en-US" sz="2800" dirty="0" smtClean="0">
                <a:solidFill>
                  <a:srgbClr val="FFFF00"/>
                </a:solidFill>
              </a:rPr>
              <a:t> </a:t>
            </a:r>
            <a:r>
              <a:rPr lang="en-US" sz="2800" dirty="0" err="1" smtClean="0">
                <a:solidFill>
                  <a:srgbClr val="FFFF00"/>
                </a:solidFill>
              </a:rPr>
              <a:t>düzenlemekte</a:t>
            </a:r>
            <a:r>
              <a:rPr lang="en-US" sz="2800" dirty="0" smtClean="0">
                <a:solidFill>
                  <a:srgbClr val="FFFF00"/>
                </a:solidFill>
              </a:rPr>
              <a:t> </a:t>
            </a:r>
            <a:r>
              <a:rPr lang="en-US" sz="2800" dirty="0" err="1" smtClean="0">
                <a:solidFill>
                  <a:srgbClr val="FFFF00"/>
                </a:solidFill>
              </a:rPr>
              <a:t>serbesttirler</a:t>
            </a:r>
            <a:r>
              <a:rPr lang="en-US" sz="2800" dirty="0" smtClean="0">
                <a:solidFill>
                  <a:srgbClr val="FFFF00"/>
                </a:solidFill>
              </a:rPr>
              <a:t>.</a:t>
            </a:r>
            <a:r>
              <a:rPr lang="tr-TR" sz="2800" dirty="0" smtClean="0">
                <a:solidFill>
                  <a:srgbClr val="FFFF00"/>
                </a:solidFill>
              </a:rPr>
              <a:t>”</a:t>
            </a:r>
          </a:p>
          <a:p>
            <a:pPr algn="just"/>
            <a:r>
              <a:rPr lang="tr-TR" sz="2400" b="1" dirty="0" smtClean="0">
                <a:solidFill>
                  <a:srgbClr val="C00000"/>
                </a:solidFill>
              </a:rPr>
              <a:t>[Maddede muhasebe standartlarına, tek düzen hesap planına, mali tablolara ve bunları çıkarma yetkisine  yer verilmemiştir (!)].</a:t>
            </a:r>
            <a:endParaRPr lang="en-US" sz="2400" b="1" dirty="0" smtClean="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79388" y="214313"/>
            <a:ext cx="8764587" cy="1846262"/>
          </a:xfrm>
        </p:spPr>
        <p:txBody>
          <a:bodyPr anchor="ctr"/>
          <a:lstStyle/>
          <a:p>
            <a:r>
              <a:rPr lang="tr-TR" sz="2000" b="1" smtClean="0"/>
              <a:t>KAMU GÖZETİMİ,  MUHASEBE VE DENETİM STANDARTLARI KURUMUNUN </a:t>
            </a:r>
            <a:br>
              <a:rPr lang="tr-TR" sz="2000" b="1" smtClean="0"/>
            </a:br>
            <a:r>
              <a:rPr lang="tr-TR" sz="2000" b="1" smtClean="0"/>
              <a:t>TEŞKİLAT VE GÖREVLERİ HAKKINDA KANUN </a:t>
            </a:r>
            <a:r>
              <a:rPr lang="tr-TR" sz="2000" smtClean="0"/>
              <a:t/>
            </a:r>
            <a:br>
              <a:rPr lang="tr-TR" sz="2000" smtClean="0"/>
            </a:br>
            <a:r>
              <a:rPr lang="tr-TR" sz="2000" b="1" smtClean="0"/>
              <a:t>HÜKMÜNDE KARARNAME </a:t>
            </a:r>
            <a:r>
              <a:rPr lang="tr-TR" sz="2000" smtClean="0"/>
              <a:t/>
            </a:r>
            <a:br>
              <a:rPr lang="tr-TR" sz="2000" smtClean="0"/>
            </a:br>
            <a:r>
              <a:rPr lang="tr-TR" sz="2000" b="1" smtClean="0"/>
              <a:t> </a:t>
            </a:r>
            <a:r>
              <a:rPr lang="tr-TR" sz="2000" b="1" u="sng" smtClean="0"/>
              <a:t>Karar Sayısı: KHK/660</a:t>
            </a:r>
            <a:br>
              <a:rPr lang="tr-TR" sz="2000" b="1" u="sng" smtClean="0"/>
            </a:br>
            <a:r>
              <a:rPr lang="tr-TR" sz="2000" smtClean="0"/>
              <a:t>2 Kasım 2011 ÇARŞAMBA </a:t>
            </a:r>
            <a:r>
              <a:rPr lang="tr-TR" sz="2000" b="1" smtClean="0"/>
              <a:t>Resmî Gazete </a:t>
            </a:r>
            <a:r>
              <a:rPr lang="tr-TR" sz="2000" smtClean="0"/>
              <a:t>Sayı : 28103</a:t>
            </a:r>
          </a:p>
        </p:txBody>
      </p:sp>
      <p:sp>
        <p:nvSpPr>
          <p:cNvPr id="25603" name="Rectangle 3"/>
          <p:cNvSpPr>
            <a:spLocks noGrp="1" noChangeArrowheads="1"/>
          </p:cNvSpPr>
          <p:nvPr>
            <p:ph type="body" idx="4294967295"/>
          </p:nvPr>
        </p:nvSpPr>
        <p:spPr>
          <a:xfrm>
            <a:off x="179388" y="2205038"/>
            <a:ext cx="8785225" cy="4652962"/>
          </a:xfrm>
        </p:spPr>
        <p:txBody>
          <a:bodyPr/>
          <a:lstStyle/>
          <a:p>
            <a:r>
              <a:rPr lang="tr-TR" sz="1800" dirty="0" smtClean="0"/>
              <a:t>Kamu Gözetimi, Muhasebe ve Denetim Standartları Kurumunun kurulması; 6/4/2011 tarihli ve 6223 sayılı Kanunun verdiği yetkiye dayanılarak, Bakanlar Kurulu’nca </a:t>
            </a:r>
            <a:r>
              <a:rPr lang="tr-TR" sz="1800" dirty="0" smtClean="0">
                <a:solidFill>
                  <a:srgbClr val="FFC000"/>
                </a:solidFill>
              </a:rPr>
              <a:t>26/9/2011</a:t>
            </a:r>
            <a:r>
              <a:rPr lang="tr-TR" sz="1800" dirty="0" smtClean="0"/>
              <a:t> tarihinde kararlaştırılmıştır.</a:t>
            </a:r>
          </a:p>
          <a:p>
            <a:r>
              <a:rPr lang="tr-TR" sz="1800" b="1" dirty="0" smtClean="0"/>
              <a:t>BİRİNCİ BÖLÜM</a:t>
            </a:r>
            <a:endParaRPr lang="tr-TR" sz="1800" dirty="0" smtClean="0"/>
          </a:p>
          <a:p>
            <a:r>
              <a:rPr lang="tr-TR" sz="1800" b="1" dirty="0" smtClean="0"/>
              <a:t>Amaç, Kapsam ve Tanımlar</a:t>
            </a:r>
            <a:endParaRPr lang="tr-TR" sz="1800" dirty="0" smtClean="0"/>
          </a:p>
          <a:p>
            <a:r>
              <a:rPr lang="tr-TR" sz="1800" b="1" dirty="0" smtClean="0"/>
              <a:t>Amaç ve kapsam</a:t>
            </a:r>
            <a:endParaRPr lang="tr-TR" sz="1800" dirty="0" smtClean="0"/>
          </a:p>
          <a:p>
            <a:pPr algn="just"/>
            <a:r>
              <a:rPr lang="tr-TR" sz="1800" b="1" dirty="0" smtClean="0"/>
              <a:t>MADDE 1 ‒</a:t>
            </a:r>
            <a:r>
              <a:rPr lang="tr-TR" sz="1800" dirty="0" smtClean="0"/>
              <a:t> (1) </a:t>
            </a:r>
            <a:r>
              <a:rPr lang="tr-TR" sz="1800" dirty="0" smtClean="0">
                <a:solidFill>
                  <a:srgbClr val="FFC000"/>
                </a:solidFill>
              </a:rPr>
              <a:t>Bu Kanun Hükmünde Kararnamenin amacı; uluslararası standartlarla uyumlu </a:t>
            </a:r>
            <a:r>
              <a:rPr lang="tr-TR" sz="1800" u="sng" dirty="0" smtClean="0">
                <a:solidFill>
                  <a:srgbClr val="FFFF00"/>
                </a:solidFill>
              </a:rPr>
              <a:t>Türkiye Muhasebe Standartlarını oluşturmak ve yayımlamak</a:t>
            </a:r>
            <a:r>
              <a:rPr lang="tr-TR" sz="1800" dirty="0" smtClean="0">
                <a:solidFill>
                  <a:srgbClr val="FFC000"/>
                </a:solidFill>
              </a:rPr>
              <a:t>, </a:t>
            </a:r>
            <a:r>
              <a:rPr lang="tr-TR" sz="1800" u="sng" dirty="0" smtClean="0">
                <a:solidFill>
                  <a:srgbClr val="FFFF00"/>
                </a:solidFill>
              </a:rPr>
              <a:t>bağımsız denetimde uygulama birliğini, gerekli güveni ve kaliteyi sağlamak, denetim standartlarını belirlemek, bağımsız denetçi ve bağımsız denetim kuruluşlarını yetkilendirmek ve bunların faaliyetlerini denetlemek ve bağımsız denetim alanında kamu gözetimi yapmak yetkisini </a:t>
            </a:r>
            <a:r>
              <a:rPr lang="tr-TR" sz="1800" dirty="0" smtClean="0">
                <a:solidFill>
                  <a:srgbClr val="FFC000"/>
                </a:solidFill>
              </a:rPr>
              <a:t>haiz Kamu Gözetimi,  Muhasebe ve Denetim Standartları Kurumunun kuruluş, teşkilat, görev, yetki ve sorumluluklarına ilişkin usul ve esasları düzenlemektir.</a:t>
            </a:r>
          </a:p>
          <a:p>
            <a:endParaRPr lang="tr-TR" sz="1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79388" y="214313"/>
            <a:ext cx="8764587" cy="1846262"/>
          </a:xfrm>
        </p:spPr>
        <p:txBody>
          <a:bodyPr anchor="ctr"/>
          <a:lstStyle/>
          <a:p>
            <a:r>
              <a:rPr lang="tr-TR" sz="2000" b="1" smtClean="0"/>
              <a:t>KAMU GÖZETİMİ,  MUHASEBE VE DENETİM STANDARTLARI KURUMUNUN </a:t>
            </a:r>
            <a:br>
              <a:rPr lang="tr-TR" sz="2000" b="1" smtClean="0"/>
            </a:br>
            <a:r>
              <a:rPr lang="tr-TR" sz="2000" b="1" smtClean="0"/>
              <a:t>TEŞKİLAT VE GÖREVLERİ HAKKINDA KANUN </a:t>
            </a:r>
            <a:r>
              <a:rPr lang="tr-TR" sz="2000" smtClean="0"/>
              <a:t/>
            </a:r>
            <a:br>
              <a:rPr lang="tr-TR" sz="2000" smtClean="0"/>
            </a:br>
            <a:r>
              <a:rPr lang="tr-TR" sz="2000" b="1" smtClean="0"/>
              <a:t>HÜKMÜNDE KARARNAME </a:t>
            </a:r>
            <a:r>
              <a:rPr lang="tr-TR" sz="2000" smtClean="0"/>
              <a:t/>
            </a:r>
            <a:br>
              <a:rPr lang="tr-TR" sz="2000" smtClean="0"/>
            </a:br>
            <a:r>
              <a:rPr lang="tr-TR" sz="2000" b="1" smtClean="0"/>
              <a:t> </a:t>
            </a:r>
            <a:r>
              <a:rPr lang="tr-TR" sz="2000" b="1" u="sng" smtClean="0"/>
              <a:t>Karar Sayısı: KHK/660</a:t>
            </a:r>
            <a:br>
              <a:rPr lang="tr-TR" sz="2000" b="1" u="sng" smtClean="0"/>
            </a:br>
            <a:r>
              <a:rPr lang="tr-TR" sz="2000" smtClean="0"/>
              <a:t>2 Kasım 2011 ÇARŞAMBA </a:t>
            </a:r>
            <a:r>
              <a:rPr lang="tr-TR" sz="2000" b="1" smtClean="0"/>
              <a:t>Resmî Gazete </a:t>
            </a:r>
            <a:r>
              <a:rPr lang="tr-TR" sz="2000" smtClean="0"/>
              <a:t>Sayı : 28103</a:t>
            </a:r>
          </a:p>
        </p:txBody>
      </p:sp>
      <p:sp>
        <p:nvSpPr>
          <p:cNvPr id="27651" name="Rectangle 3"/>
          <p:cNvSpPr>
            <a:spLocks noGrp="1" noChangeArrowheads="1"/>
          </p:cNvSpPr>
          <p:nvPr>
            <p:ph type="body" idx="4294967295"/>
          </p:nvPr>
        </p:nvSpPr>
        <p:spPr>
          <a:xfrm>
            <a:off x="179512" y="1988840"/>
            <a:ext cx="8785101" cy="4869160"/>
          </a:xfrm>
        </p:spPr>
        <p:txBody>
          <a:bodyPr>
            <a:normAutofit lnSpcReduction="10000"/>
          </a:bodyPr>
          <a:lstStyle/>
          <a:p>
            <a:r>
              <a:rPr lang="tr-TR" sz="1800" b="1" dirty="0" smtClean="0"/>
              <a:t>Mevcut standartların ve diğer düzenlemelerin geçerliliği</a:t>
            </a:r>
            <a:endParaRPr lang="tr-TR" sz="1800" dirty="0" smtClean="0"/>
          </a:p>
          <a:p>
            <a:pPr algn="just"/>
            <a:r>
              <a:rPr lang="tr-TR" sz="1800" b="1" dirty="0" smtClean="0">
                <a:solidFill>
                  <a:srgbClr val="FFC000"/>
                </a:solidFill>
              </a:rPr>
              <a:t>GEÇİCİ MADDE 1 ‒ </a:t>
            </a:r>
            <a:r>
              <a:rPr lang="tr-TR" sz="1800" dirty="0" smtClean="0">
                <a:solidFill>
                  <a:srgbClr val="FFC000"/>
                </a:solidFill>
              </a:rPr>
              <a:t>(1) </a:t>
            </a:r>
            <a:r>
              <a:rPr lang="tr-TR" sz="1800" dirty="0" smtClean="0">
                <a:solidFill>
                  <a:srgbClr val="FFFF00"/>
                </a:solidFill>
              </a:rPr>
              <a:t>Bu Kanun Hükmünde Kararname uyarınca Kurum tarafından yayımlanacak standart ve düzenlemeler yürürlüğe girinceye kadar, bu hususlara ilişkin mevcut düzenlemelerin uygulanmasına devam edilir.</a:t>
            </a:r>
          </a:p>
          <a:p>
            <a:pPr algn="just"/>
            <a:r>
              <a:rPr lang="tr-TR" sz="1800" b="1" dirty="0" smtClean="0">
                <a:solidFill>
                  <a:srgbClr val="FFC000"/>
                </a:solidFill>
              </a:rPr>
              <a:t>(2) Denetim standartları ve bağımsız denetimle ilgili olarak diğer kanunlarda yer alan hükümlerin bu Kanun Hükmünde Kararnameye aykırılık teşkil eden hükümleri uygulanmaz.</a:t>
            </a:r>
          </a:p>
          <a:p>
            <a:pPr algn="just"/>
            <a:r>
              <a:rPr lang="tr-TR" sz="1400" b="1" dirty="0" smtClean="0"/>
              <a:t>MADDE 7 </a:t>
            </a:r>
            <a:r>
              <a:rPr lang="tr-TR" sz="1400" b="1" dirty="0" smtClean="0"/>
              <a:t>*–</a:t>
            </a:r>
            <a:r>
              <a:rPr lang="tr-TR" sz="1400" dirty="0" smtClean="0"/>
              <a:t> </a:t>
            </a:r>
            <a:r>
              <a:rPr lang="tr-TR" sz="1400" dirty="0" smtClean="0"/>
              <a:t>660 sayılı Kanun Hükmünde Kararnamenin geçici 1 inci maddesine aşağıdaki fıkralar eklenmiştir.</a:t>
            </a:r>
          </a:p>
          <a:p>
            <a:pPr algn="just"/>
            <a:r>
              <a:rPr lang="tr-TR" sz="1400" dirty="0" smtClean="0"/>
              <a:t>“(3) </a:t>
            </a:r>
            <a:r>
              <a:rPr lang="tr-TR" sz="1400" dirty="0" smtClean="0">
                <a:solidFill>
                  <a:srgbClr val="FFFF00"/>
                </a:solidFill>
              </a:rPr>
              <a:t>Diğer mevzuatta Türkiye Muhasebe Standartları Kuruluna yapılan atıflar, Kuruma yapılmış sayılır.</a:t>
            </a:r>
          </a:p>
          <a:p>
            <a:pPr algn="just"/>
            <a:r>
              <a:rPr lang="tr-TR" sz="1400" dirty="0" smtClean="0">
                <a:solidFill>
                  <a:srgbClr val="FFFF00"/>
                </a:solidFill>
              </a:rPr>
              <a:t>(4) 9 uncu maddede belirtilen görev ve yetkilere ilişkin olarak 28/7/1981 tarihli ve 2499 sayılı Sermaye Piyasası Kanunu, 19/10/2005 tarihli ve 5411 sayılı Bankacılık Kanunu, 3/6/2007 tarihli ve 5684 sayılı Sigortacılık Kanunu ve diğer kanunlar ile bunlara istinaden yapılan düzenlemelerde karşılığında idari para cezası öngörülen ve 2/11/2011 tarihinden sonra işlenen fiiller nedeniyle ilgili mevzuata göre idari yaptırım kararı almaya Kurul yetkilidir. Bu tarihten sonra işlendiği tespit edilen fiiller yaptırım uygulanıp uygulanmadığı belirtilmek suretiyle Kuruma bildirilir. Bu madde uyarınca verilen para cezaları genel bütçeye gelir kaydedilir.”</a:t>
            </a:r>
          </a:p>
          <a:p>
            <a:pPr algn="just"/>
            <a:r>
              <a:rPr lang="tr-TR" sz="1100" dirty="0" smtClean="0"/>
              <a:t>*6300 Sayılı </a:t>
            </a:r>
            <a:r>
              <a:rPr lang="tr-TR" sz="1100" b="1" dirty="0" smtClean="0"/>
              <a:t>BAZI KANUNLAR İLE KAMU GÖZETİMİ, MUHASEBE VE </a:t>
            </a:r>
            <a:r>
              <a:rPr lang="tr-TR" sz="1100" b="1" dirty="0" smtClean="0"/>
              <a:t>DENETİMSTANDARTLARI </a:t>
            </a:r>
            <a:r>
              <a:rPr lang="tr-TR" sz="1100" b="1" dirty="0" smtClean="0"/>
              <a:t>KURUMUNUN TEŞKİLAT VE </a:t>
            </a:r>
            <a:r>
              <a:rPr lang="tr-TR" sz="1100" b="1" dirty="0" smtClean="0"/>
              <a:t>GÖREVLERİ HAKKINDA </a:t>
            </a:r>
            <a:r>
              <a:rPr lang="tr-TR" sz="1100" b="1" dirty="0" smtClean="0"/>
              <a:t>KANUN HÜKMÜNDE </a:t>
            </a:r>
            <a:r>
              <a:rPr lang="tr-TR" sz="1100" b="1" dirty="0" smtClean="0"/>
              <a:t>KARARNAMEDE DEĞİŞİKLİK </a:t>
            </a:r>
            <a:r>
              <a:rPr lang="tr-TR" sz="1100" b="1" dirty="0" smtClean="0"/>
              <a:t>YAPILMASINA DAİR </a:t>
            </a:r>
            <a:r>
              <a:rPr lang="tr-TR" sz="1100" b="1" dirty="0" smtClean="0"/>
              <a:t>KANUN ile eklenen madde,</a:t>
            </a:r>
            <a:r>
              <a:rPr lang="tr-TR" sz="1400" dirty="0" smtClean="0"/>
              <a:t> </a:t>
            </a:r>
            <a:r>
              <a:rPr lang="tr-TR" sz="1000" dirty="0" smtClean="0"/>
              <a:t>RG.10.5.2012, S.28288.</a:t>
            </a:r>
            <a:endParaRPr lang="tr-TR" sz="1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0825" y="214313"/>
            <a:ext cx="8693150" cy="1774825"/>
          </a:xfrm>
        </p:spPr>
        <p:txBody>
          <a:bodyPr anchor="ctr"/>
          <a:lstStyle/>
          <a:p>
            <a:r>
              <a:rPr lang="tr-TR" sz="1800" b="1" smtClean="0"/>
              <a:t>KAMU GÖZETİMİ,  MUHASEBE VE DENETİM STANDARTLARI KURUMUNUN </a:t>
            </a:r>
            <a:br>
              <a:rPr lang="tr-TR" sz="1800" b="1" smtClean="0"/>
            </a:br>
            <a:r>
              <a:rPr lang="tr-TR" sz="1800" b="1" smtClean="0"/>
              <a:t>TEŞKİLAT VE GÖREVLERİ HAKKINDA KANUN </a:t>
            </a:r>
            <a:r>
              <a:rPr lang="tr-TR" sz="1800" smtClean="0"/>
              <a:t/>
            </a:r>
            <a:br>
              <a:rPr lang="tr-TR" sz="1800" smtClean="0"/>
            </a:br>
            <a:r>
              <a:rPr lang="tr-TR" sz="1800" b="1" smtClean="0"/>
              <a:t>HÜKMÜNDE KARARNAME </a:t>
            </a:r>
            <a:r>
              <a:rPr lang="tr-TR" sz="1800" smtClean="0"/>
              <a:t/>
            </a:r>
            <a:br>
              <a:rPr lang="tr-TR" sz="1800" smtClean="0"/>
            </a:br>
            <a:r>
              <a:rPr lang="tr-TR" sz="1800" b="1" smtClean="0"/>
              <a:t> </a:t>
            </a:r>
            <a:r>
              <a:rPr lang="tr-TR" sz="1800" b="1" u="sng" smtClean="0"/>
              <a:t>Karar Sayısı: KHK/660</a:t>
            </a:r>
            <a:br>
              <a:rPr lang="tr-TR" sz="1800" b="1" u="sng" smtClean="0"/>
            </a:br>
            <a:r>
              <a:rPr lang="tr-TR" sz="1800" smtClean="0"/>
              <a:t>2 Kasım 2011 ÇARŞAMBA </a:t>
            </a:r>
            <a:r>
              <a:rPr lang="tr-TR" sz="1800" b="1" smtClean="0"/>
              <a:t>Resmî Gazete </a:t>
            </a:r>
            <a:r>
              <a:rPr lang="tr-TR" sz="1800" smtClean="0"/>
              <a:t>Sayı : 28103</a:t>
            </a:r>
          </a:p>
        </p:txBody>
      </p:sp>
      <p:sp>
        <p:nvSpPr>
          <p:cNvPr id="28675" name="Rectangle 3"/>
          <p:cNvSpPr>
            <a:spLocks noGrp="1" noChangeArrowheads="1"/>
          </p:cNvSpPr>
          <p:nvPr>
            <p:ph type="body" idx="4294967295"/>
          </p:nvPr>
        </p:nvSpPr>
        <p:spPr>
          <a:xfrm>
            <a:off x="179388" y="1916113"/>
            <a:ext cx="8785225" cy="4941887"/>
          </a:xfrm>
        </p:spPr>
        <p:txBody>
          <a:bodyPr>
            <a:normAutofit lnSpcReduction="10000"/>
          </a:bodyPr>
          <a:lstStyle/>
          <a:p>
            <a:pPr algn="just"/>
            <a:r>
              <a:rPr lang="tr-TR" sz="1200" b="1" dirty="0" smtClean="0"/>
              <a:t>“Diğer hükümler</a:t>
            </a:r>
            <a:endParaRPr lang="tr-TR" sz="1200" dirty="0" smtClean="0"/>
          </a:p>
          <a:p>
            <a:pPr algn="just"/>
            <a:r>
              <a:rPr lang="tr-TR" sz="1200" b="1" dirty="0" smtClean="0"/>
              <a:t>MADDE 26 ‒ </a:t>
            </a:r>
            <a:r>
              <a:rPr lang="tr-TR" sz="1200" dirty="0" smtClean="0"/>
              <a:t>(1) </a:t>
            </a:r>
            <a:r>
              <a:rPr lang="tr-TR" sz="1200" dirty="0" smtClean="0">
                <a:solidFill>
                  <a:srgbClr val="FFC000"/>
                </a:solidFill>
              </a:rPr>
              <a:t>Kanuni defterlerin Kurulca yayımlanan </a:t>
            </a:r>
            <a:r>
              <a:rPr lang="tr-TR" sz="1200" b="1" u="sng" dirty="0" smtClean="0">
                <a:solidFill>
                  <a:srgbClr val="FFC000"/>
                </a:solidFill>
              </a:rPr>
              <a:t>Türkiye Muhasebe Standartlarına </a:t>
            </a:r>
            <a:r>
              <a:rPr lang="tr-TR" sz="1200" dirty="0" smtClean="0">
                <a:solidFill>
                  <a:srgbClr val="FFC000"/>
                </a:solidFill>
              </a:rPr>
              <a:t>uygun olarak tutulması ve finansal tabloların bu standartlara göre düzenlenmesi şarttır. </a:t>
            </a:r>
            <a:r>
              <a:rPr lang="tr-TR" sz="1200" dirty="0" smtClean="0"/>
              <a:t>Ancak, 5018 sayılı Kanun kapsamındaki idareler ile </a:t>
            </a:r>
            <a:r>
              <a:rPr lang="tr-TR" sz="1200" u="sng" dirty="0" smtClean="0"/>
              <a:t>bilanço esasında defter tutmakla yükümlü bulunmayanlar</a:t>
            </a:r>
            <a:r>
              <a:rPr lang="tr-TR" sz="1200" dirty="0" smtClean="0"/>
              <a:t> bu Kanun Hükmünde Kararname hükümlerine tabi değildir.</a:t>
            </a:r>
          </a:p>
          <a:p>
            <a:pPr algn="just"/>
            <a:r>
              <a:rPr lang="tr-TR" sz="1200" dirty="0" smtClean="0"/>
              <a:t>(2) Kurul, değişik işletme büyüklükleri, sektörler ve kâr amacı gütmeyen kuruluşlar için </a:t>
            </a:r>
            <a:r>
              <a:rPr lang="tr-TR" sz="1200" b="1" dirty="0" smtClean="0">
                <a:solidFill>
                  <a:srgbClr val="FFC000"/>
                </a:solidFill>
              </a:rPr>
              <a:t>uluslararası muhasebe standartlarından farklı düzenlemeler yapmaya yetkilidir.”</a:t>
            </a:r>
            <a:endParaRPr lang="tr-TR" sz="1200" b="1" dirty="0" smtClean="0">
              <a:solidFill>
                <a:srgbClr val="FFC000"/>
              </a:solidFill>
            </a:endParaRPr>
          </a:p>
          <a:p>
            <a:pPr algn="just"/>
            <a:endParaRPr lang="tr-TR" sz="1200" dirty="0" smtClean="0"/>
          </a:p>
          <a:p>
            <a:pPr algn="just"/>
            <a:r>
              <a:rPr lang="tr-TR" sz="1200" b="1" dirty="0" smtClean="0"/>
              <a:t>“MADDE 2 - </a:t>
            </a:r>
            <a:r>
              <a:rPr lang="tr-TR" sz="1200" dirty="0" smtClean="0"/>
              <a:t>j) </a:t>
            </a:r>
            <a:r>
              <a:rPr lang="tr-TR" sz="1200" dirty="0" smtClean="0">
                <a:solidFill>
                  <a:srgbClr val="FFC000"/>
                </a:solidFill>
              </a:rPr>
              <a:t>Türkiye Muhasebe Standartları: </a:t>
            </a:r>
            <a:r>
              <a:rPr lang="tr-TR" sz="1200" dirty="0" smtClean="0">
                <a:solidFill>
                  <a:srgbClr val="FFFF00"/>
                </a:solidFill>
              </a:rPr>
              <a:t>Kurul tarafından onaylanarak Türkiye Muhasebe Standardı ve Türkiye Finansal Raporlama Standardı adıyla </a:t>
            </a:r>
            <a:r>
              <a:rPr lang="tr-TR" sz="1200" u="sng" dirty="0" smtClean="0">
                <a:solidFill>
                  <a:srgbClr val="FFFF00"/>
                </a:solidFill>
              </a:rPr>
              <a:t>yayımlanan</a:t>
            </a:r>
            <a:r>
              <a:rPr lang="tr-TR" sz="1200" dirty="0" smtClean="0">
                <a:solidFill>
                  <a:srgbClr val="FFFF00"/>
                </a:solidFill>
              </a:rPr>
              <a:t> muhasebe standartlarını, … ifade eder.</a:t>
            </a:r>
          </a:p>
          <a:p>
            <a:pPr algn="just"/>
            <a:endParaRPr lang="tr-TR" sz="1200" dirty="0" smtClean="0"/>
          </a:p>
          <a:p>
            <a:pPr algn="just"/>
            <a:r>
              <a:rPr lang="tr-TR" sz="1200" b="1" dirty="0" smtClean="0"/>
              <a:t>“Düzenleyici işlemler</a:t>
            </a:r>
            <a:endParaRPr lang="tr-TR" sz="1200" dirty="0" smtClean="0"/>
          </a:p>
          <a:p>
            <a:pPr algn="just"/>
            <a:r>
              <a:rPr lang="tr-TR" sz="1200" b="1" dirty="0" smtClean="0"/>
              <a:t>MADDE 27 ‒ </a:t>
            </a:r>
            <a:r>
              <a:rPr lang="tr-TR" sz="1200" dirty="0" smtClean="0"/>
              <a:t>(1) Kurul; 9 uncu maddenin birinci fıkrasının (b), (ç) ve (d) bentlerinde yer alan yetkilerinin kullanılmasına yönelik usul ve esasları çıkaracağı yönetmeliklerle belirler.</a:t>
            </a:r>
          </a:p>
          <a:p>
            <a:pPr algn="just"/>
            <a:r>
              <a:rPr lang="tr-TR" sz="1200" dirty="0" smtClean="0"/>
              <a:t>(2) Kurumun hazırlayacağı ikincil düzenleme taslakları kamuoyunun bilgisine sunulmak üzere en az yedi gün süreyle uygun vasıtalarla duyurulur.</a:t>
            </a:r>
          </a:p>
          <a:p>
            <a:pPr algn="just"/>
            <a:r>
              <a:rPr lang="tr-TR" sz="1200" dirty="0" smtClean="0"/>
              <a:t>(3) </a:t>
            </a:r>
            <a:r>
              <a:rPr lang="tr-TR" sz="1200" dirty="0" smtClean="0">
                <a:solidFill>
                  <a:srgbClr val="FFC000"/>
                </a:solidFill>
              </a:rPr>
              <a:t>Kanunlarla belirli alanları düzenlemek ve denetlemek üzere kurulmuş bulunan kurum ve kurullar, Kurulun onayını almak ve Kurul tarafından yayımlanan standartlarda yer alan esaslara uygun olmak kaydıyla Türkiye Muhasebe ve Denetim Standartlarına ek olarak kendi alanları için geçerli olacak ayrıntıya ilişkin sınırlı düzenlemeler yapabilirler.”</a:t>
            </a:r>
          </a:p>
          <a:p>
            <a:pPr algn="just"/>
            <a:endParaRPr lang="tr-TR" sz="2000" b="1" dirty="0" smtClean="0"/>
          </a:p>
          <a:p>
            <a:pPr algn="just"/>
            <a:r>
              <a:rPr lang="tr-TR" sz="1400" b="1" dirty="0" smtClean="0"/>
              <a:t>“Türk Ticaret Kanununun uygulanması</a:t>
            </a:r>
            <a:endParaRPr lang="tr-TR" sz="1400" dirty="0" smtClean="0"/>
          </a:p>
          <a:p>
            <a:pPr algn="just"/>
            <a:r>
              <a:rPr lang="tr-TR" sz="1400" b="1" dirty="0" smtClean="0"/>
              <a:t>MADDE 31 ‒ </a:t>
            </a:r>
            <a:r>
              <a:rPr lang="tr-TR" sz="1400" dirty="0" smtClean="0"/>
              <a:t>(1) </a:t>
            </a:r>
            <a:r>
              <a:rPr lang="tr-TR" sz="1400" dirty="0" smtClean="0">
                <a:solidFill>
                  <a:srgbClr val="FFC000"/>
                </a:solidFill>
              </a:rPr>
              <a:t>Bu Kanun Hükmünde Kararnamede hüküm bulunmayan hallerde 13/1/2011 tarihli ve 6102 sayılı Türk Ticaret Kanununun bağımsız denetimle ilgili hükümleri </a:t>
            </a:r>
            <a:r>
              <a:rPr lang="tr-TR" sz="1400" u="sng" dirty="0" smtClean="0">
                <a:solidFill>
                  <a:srgbClr val="FFC000"/>
                </a:solidFill>
              </a:rPr>
              <a:t>uygulanır.”</a:t>
            </a:r>
          </a:p>
          <a:p>
            <a:pPr algn="just"/>
            <a:endParaRPr lang="tr-TR"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50825" y="214313"/>
            <a:ext cx="8693150" cy="1774825"/>
          </a:xfrm>
        </p:spPr>
        <p:txBody>
          <a:bodyPr anchor="ctr"/>
          <a:lstStyle/>
          <a:p>
            <a:r>
              <a:rPr lang="tr-TR" sz="1800" b="1" smtClean="0"/>
              <a:t>KAMU GÖZETİMİ,  MUHASEBE VE DENETİM STANDARTLARI KURUMUNUN </a:t>
            </a:r>
            <a:br>
              <a:rPr lang="tr-TR" sz="1800" b="1" smtClean="0"/>
            </a:br>
            <a:r>
              <a:rPr lang="tr-TR" sz="1800" b="1" smtClean="0"/>
              <a:t>TEŞKİLAT VE GÖREVLERİ HAKKINDA KANUN </a:t>
            </a:r>
            <a:r>
              <a:rPr lang="tr-TR" sz="1800" smtClean="0"/>
              <a:t/>
            </a:r>
            <a:br>
              <a:rPr lang="tr-TR" sz="1800" smtClean="0"/>
            </a:br>
            <a:r>
              <a:rPr lang="tr-TR" sz="1800" b="1" smtClean="0"/>
              <a:t>HÜKMÜNDE KARARNAME </a:t>
            </a:r>
            <a:r>
              <a:rPr lang="tr-TR" sz="1800" smtClean="0"/>
              <a:t/>
            </a:r>
            <a:br>
              <a:rPr lang="tr-TR" sz="1800" smtClean="0"/>
            </a:br>
            <a:r>
              <a:rPr lang="tr-TR" sz="1800" b="1" smtClean="0"/>
              <a:t> </a:t>
            </a:r>
            <a:r>
              <a:rPr lang="tr-TR" sz="1800" b="1" u="sng" smtClean="0"/>
              <a:t>Karar Sayısı: KHK/660</a:t>
            </a:r>
            <a:br>
              <a:rPr lang="tr-TR" sz="1800" b="1" u="sng" smtClean="0"/>
            </a:br>
            <a:r>
              <a:rPr lang="tr-TR" sz="1800" smtClean="0"/>
              <a:t>2 Kasım 2011 ÇARŞAMBA </a:t>
            </a:r>
            <a:r>
              <a:rPr lang="tr-TR" sz="1800" b="1" smtClean="0"/>
              <a:t>Resmî Gazete </a:t>
            </a:r>
            <a:r>
              <a:rPr lang="tr-TR" sz="1800" smtClean="0"/>
              <a:t>Sayı : 28103</a:t>
            </a:r>
          </a:p>
        </p:txBody>
      </p:sp>
      <p:sp>
        <p:nvSpPr>
          <p:cNvPr id="29699" name="Rectangle 3"/>
          <p:cNvSpPr>
            <a:spLocks noGrp="1" noChangeArrowheads="1"/>
          </p:cNvSpPr>
          <p:nvPr>
            <p:ph type="body" idx="4294967295"/>
          </p:nvPr>
        </p:nvSpPr>
        <p:spPr>
          <a:xfrm>
            <a:off x="179388" y="1916113"/>
            <a:ext cx="8785225" cy="4941887"/>
          </a:xfrm>
        </p:spPr>
        <p:txBody>
          <a:bodyPr/>
          <a:lstStyle/>
          <a:p>
            <a:pPr algn="just"/>
            <a:r>
              <a:rPr lang="tr-TR" sz="1800" b="1" dirty="0" smtClean="0"/>
              <a:t>“Diğer hükümler</a:t>
            </a:r>
            <a:endParaRPr lang="tr-TR" sz="1800" dirty="0" smtClean="0"/>
          </a:p>
          <a:p>
            <a:pPr algn="just"/>
            <a:r>
              <a:rPr lang="tr-TR" sz="1800" b="1" dirty="0" smtClean="0"/>
              <a:t>MADDE 26 ‒ </a:t>
            </a:r>
            <a:r>
              <a:rPr lang="tr-TR" sz="1800" dirty="0" smtClean="0"/>
              <a:t>(1) </a:t>
            </a:r>
            <a:r>
              <a:rPr lang="tr-TR" sz="1800" dirty="0" smtClean="0">
                <a:solidFill>
                  <a:srgbClr val="FFC000"/>
                </a:solidFill>
              </a:rPr>
              <a:t>Kanuni defterlerin Kurulca yayımlanan </a:t>
            </a:r>
            <a:r>
              <a:rPr lang="tr-TR" sz="1800" b="1" u="sng" dirty="0" smtClean="0">
                <a:solidFill>
                  <a:srgbClr val="FFC000"/>
                </a:solidFill>
              </a:rPr>
              <a:t>Türkiye Muhasebe Standartlarına </a:t>
            </a:r>
            <a:r>
              <a:rPr lang="tr-TR" sz="1800" dirty="0" smtClean="0">
                <a:solidFill>
                  <a:srgbClr val="FFC000"/>
                </a:solidFill>
              </a:rPr>
              <a:t>uygun olarak tutulması ve finansal tabloların bu standartlara göre düzenlenmesi şarttır. </a:t>
            </a:r>
            <a:r>
              <a:rPr lang="tr-TR" sz="1800" dirty="0" smtClean="0"/>
              <a:t>Ancak, 5018 sayılı Kanun kapsamındaki idareler ile </a:t>
            </a:r>
            <a:r>
              <a:rPr lang="tr-TR" sz="1800" u="sng" dirty="0" smtClean="0"/>
              <a:t>bilanço esasında defter tutmakla yükümlü bulunmayanlar</a:t>
            </a:r>
            <a:r>
              <a:rPr lang="tr-TR" sz="1800" dirty="0" smtClean="0"/>
              <a:t> bu Kanun Hükmünde Kararname hükümlerine tabi değildir.</a:t>
            </a:r>
          </a:p>
          <a:p>
            <a:pPr algn="just"/>
            <a:r>
              <a:rPr lang="tr-TR" sz="1800" dirty="0" smtClean="0"/>
              <a:t>(2) Kurul, değişik işletme büyüklükleri, sektörler ve kâr amacı gütmeyen kuruluşlar için uluslararası </a:t>
            </a:r>
            <a:r>
              <a:rPr lang="tr-TR" sz="1800" dirty="0" smtClean="0">
                <a:solidFill>
                  <a:srgbClr val="0070C0"/>
                </a:solidFill>
              </a:rPr>
              <a:t>muhasebe standartlarından farklı düzenlemeler yapmaya yetkilidir.</a:t>
            </a:r>
            <a:r>
              <a:rPr lang="tr-TR" sz="1800" dirty="0" smtClean="0"/>
              <a:t>”</a:t>
            </a:r>
          </a:p>
          <a:p>
            <a:pPr algn="just"/>
            <a:endParaRPr lang="tr-TR" sz="1800" b="1" dirty="0" smtClean="0">
              <a:solidFill>
                <a:srgbClr val="FF0000"/>
              </a:solidFill>
            </a:endParaRPr>
          </a:p>
          <a:p>
            <a:pPr algn="just"/>
            <a:r>
              <a:rPr lang="tr-TR" sz="1800" b="1" dirty="0" smtClean="0">
                <a:solidFill>
                  <a:srgbClr val="FF0000"/>
                </a:solidFill>
              </a:rPr>
              <a:t>(6300 sayılı Kanun ile değiştirilmiş 2. fıkra)</a:t>
            </a:r>
          </a:p>
          <a:p>
            <a:pPr algn="just"/>
            <a:r>
              <a:rPr lang="tr-TR" sz="1800" b="1" dirty="0" smtClean="0">
                <a:solidFill>
                  <a:srgbClr val="92D050"/>
                </a:solidFill>
              </a:rPr>
              <a:t>(2) Kurul, değişik işletme büyüklükleri, sektörler ve kâr amacı gütmeyen kuruluşlar için </a:t>
            </a:r>
            <a:r>
              <a:rPr lang="tr-TR" sz="1800" b="1" dirty="0" smtClean="0">
                <a:solidFill>
                  <a:srgbClr val="FFFF00"/>
                </a:solidFill>
              </a:rPr>
              <a:t>9 uncu madde uyarınca belirlenen standartlardan farklı düzenlemeler yapmaya, bağımsız denetimin kapsamını ve içeriğini belirlemeye yetkilidir. Bu düzenlemeler, ilgili standartların cüz’ü addolunur.</a:t>
            </a:r>
          </a:p>
          <a:p>
            <a:pPr algn="just"/>
            <a:endParaRPr lang="tr-TR" sz="1800"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79388" y="214313"/>
            <a:ext cx="8764587" cy="1846262"/>
          </a:xfrm>
        </p:spPr>
        <p:txBody>
          <a:bodyPr anchor="ctr"/>
          <a:lstStyle/>
          <a:p>
            <a:r>
              <a:rPr lang="tr-TR" sz="2000" b="1" smtClean="0"/>
              <a:t>KAMU GÖZETİMİ,  MUHASEBE VE DENETİM STANDARTLARI KURUMUNUN </a:t>
            </a:r>
            <a:br>
              <a:rPr lang="tr-TR" sz="2000" b="1" smtClean="0"/>
            </a:br>
            <a:r>
              <a:rPr lang="tr-TR" sz="2000" b="1" smtClean="0"/>
              <a:t>TEŞKİLAT VE GÖREVLERİ HAKKINDA KANUN </a:t>
            </a:r>
            <a:r>
              <a:rPr lang="tr-TR" sz="2000" smtClean="0"/>
              <a:t/>
            </a:r>
            <a:br>
              <a:rPr lang="tr-TR" sz="2000" smtClean="0"/>
            </a:br>
            <a:r>
              <a:rPr lang="tr-TR" sz="2000" b="1" smtClean="0"/>
              <a:t>HÜKMÜNDE KARARNAME </a:t>
            </a:r>
            <a:r>
              <a:rPr lang="tr-TR" sz="2000" smtClean="0"/>
              <a:t/>
            </a:r>
            <a:br>
              <a:rPr lang="tr-TR" sz="2000" smtClean="0"/>
            </a:br>
            <a:r>
              <a:rPr lang="tr-TR" sz="2000" b="1" smtClean="0"/>
              <a:t> </a:t>
            </a:r>
            <a:r>
              <a:rPr lang="tr-TR" sz="2000" b="1" u="sng" smtClean="0"/>
              <a:t>Karar Sayısı: KHK/660</a:t>
            </a:r>
            <a:br>
              <a:rPr lang="tr-TR" sz="2000" b="1" u="sng" smtClean="0"/>
            </a:br>
            <a:r>
              <a:rPr lang="tr-TR" sz="2000" smtClean="0"/>
              <a:t>2 Kasım 2011 ÇARŞAMBA </a:t>
            </a:r>
            <a:r>
              <a:rPr lang="tr-TR" sz="2000" b="1" smtClean="0"/>
              <a:t>Resmî Gazete </a:t>
            </a:r>
            <a:r>
              <a:rPr lang="tr-TR" sz="2000" smtClean="0"/>
              <a:t>Sayı : 28103</a:t>
            </a:r>
          </a:p>
        </p:txBody>
      </p:sp>
      <p:sp>
        <p:nvSpPr>
          <p:cNvPr id="26627" name="Rectangle 3"/>
          <p:cNvSpPr>
            <a:spLocks noGrp="1" noChangeArrowheads="1"/>
          </p:cNvSpPr>
          <p:nvPr>
            <p:ph type="body" idx="4294967295"/>
          </p:nvPr>
        </p:nvSpPr>
        <p:spPr>
          <a:xfrm>
            <a:off x="179388" y="2205038"/>
            <a:ext cx="8785225" cy="4652962"/>
          </a:xfrm>
        </p:spPr>
        <p:txBody>
          <a:bodyPr/>
          <a:lstStyle/>
          <a:p>
            <a:r>
              <a:rPr lang="tr-TR" sz="2400" b="1" dirty="0" smtClean="0"/>
              <a:t>İlk </a:t>
            </a:r>
            <a:r>
              <a:rPr lang="tr-TR" sz="2400" b="1" dirty="0" smtClean="0"/>
              <a:t>Kurul üyelerinin atanması</a:t>
            </a:r>
            <a:endParaRPr lang="tr-TR" sz="2400" dirty="0" smtClean="0"/>
          </a:p>
          <a:p>
            <a:pPr algn="just"/>
            <a:r>
              <a:rPr lang="tr-TR" sz="2400" b="1" dirty="0" smtClean="0">
                <a:solidFill>
                  <a:srgbClr val="FFC000"/>
                </a:solidFill>
              </a:rPr>
              <a:t>GEÇİCİ MADDE 2</a:t>
            </a:r>
            <a:r>
              <a:rPr lang="tr-TR" sz="2400" dirty="0" smtClean="0">
                <a:solidFill>
                  <a:srgbClr val="FFC000"/>
                </a:solidFill>
              </a:rPr>
              <a:t> ‒ (1) 4 üncü maddede öngörülen atamalar, bu Kanun Hükmünde Kararnamenin yürürlük tarihinden itibaren bir ay içerisinde yapılır. 2499 sayılı Kanunun bu Kanun Hükmünde Kararname ile yürürlükten kaldırılan ek 1 inci maddesine dayanılarak atanan Kurul Başkan ve üyelerinin görevleri bu Kanun Hükmünde Kararnamenin yürürlüğe girdiği tarihte sona erer. </a:t>
            </a:r>
          </a:p>
          <a:p>
            <a:pPr algn="just"/>
            <a:r>
              <a:rPr lang="tr-TR" sz="2400" dirty="0" smtClean="0">
                <a:solidFill>
                  <a:srgbClr val="FFFF00"/>
                </a:solidFill>
              </a:rPr>
              <a:t>(2) Kurul, Başkan ve üyelerinin atama tarihini izleyen altı ay içinde Kurum teşkilatını oluşturarak Kurumun faaliyete geçmesini sağlar. </a:t>
            </a:r>
          </a:p>
          <a:p>
            <a:endParaRPr lang="tr-TR" sz="1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1519" y="214313"/>
            <a:ext cx="8692455" cy="1630511"/>
          </a:xfrm>
        </p:spPr>
        <p:txBody>
          <a:bodyPr anchor="ctr"/>
          <a:lstStyle/>
          <a:p>
            <a:r>
              <a:rPr lang="tr-TR" sz="1800" b="1" dirty="0" smtClean="0"/>
              <a:t>KAMU GÖZETİMİ,  MUHASEBE VE DENETİM STANDARTLARI KURUMUNUN </a:t>
            </a:r>
            <a:br>
              <a:rPr lang="tr-TR" sz="1800" b="1" dirty="0" smtClean="0"/>
            </a:br>
            <a:r>
              <a:rPr lang="tr-TR" sz="1800" b="1" dirty="0" smtClean="0"/>
              <a:t>TEŞKİLAT VE GÖREVLERİ HAKKINDA KANUN </a:t>
            </a:r>
            <a:r>
              <a:rPr lang="tr-TR" sz="1800" dirty="0" smtClean="0"/>
              <a:t/>
            </a:r>
            <a:br>
              <a:rPr lang="tr-TR" sz="1800" dirty="0" smtClean="0"/>
            </a:br>
            <a:r>
              <a:rPr lang="tr-TR" sz="1800" b="1" dirty="0" smtClean="0"/>
              <a:t>HÜKMÜNDE KARARNAME </a:t>
            </a:r>
            <a:r>
              <a:rPr lang="tr-TR" sz="1800" dirty="0" smtClean="0"/>
              <a:t/>
            </a:r>
            <a:br>
              <a:rPr lang="tr-TR" sz="1800" dirty="0" smtClean="0"/>
            </a:br>
            <a:r>
              <a:rPr lang="tr-TR" sz="1800" b="1" dirty="0" smtClean="0"/>
              <a:t> </a:t>
            </a:r>
            <a:r>
              <a:rPr lang="tr-TR" sz="1800" b="1" u="sng" dirty="0" smtClean="0"/>
              <a:t>Karar Sayısı: KHK/660</a:t>
            </a:r>
            <a:br>
              <a:rPr lang="tr-TR" sz="1800" b="1" u="sng" dirty="0" smtClean="0"/>
            </a:br>
            <a:r>
              <a:rPr lang="tr-TR" sz="1800" dirty="0" smtClean="0"/>
              <a:t>2 Kasım 2011 ÇARŞAMBA </a:t>
            </a:r>
            <a:r>
              <a:rPr lang="tr-TR" sz="1800" b="1" dirty="0" smtClean="0"/>
              <a:t>Resmî Gazete </a:t>
            </a:r>
            <a:r>
              <a:rPr lang="tr-TR" sz="1800" dirty="0" smtClean="0"/>
              <a:t>Sayı : 28103</a:t>
            </a:r>
          </a:p>
        </p:txBody>
      </p:sp>
      <p:sp>
        <p:nvSpPr>
          <p:cNvPr id="28675" name="Rectangle 3"/>
          <p:cNvSpPr>
            <a:spLocks noGrp="1" noChangeArrowheads="1"/>
          </p:cNvSpPr>
          <p:nvPr>
            <p:ph type="body" idx="4294967295"/>
          </p:nvPr>
        </p:nvSpPr>
        <p:spPr>
          <a:xfrm>
            <a:off x="179512" y="1772817"/>
            <a:ext cx="8785101" cy="5085184"/>
          </a:xfrm>
        </p:spPr>
        <p:txBody>
          <a:bodyPr>
            <a:normAutofit/>
          </a:bodyPr>
          <a:lstStyle/>
          <a:p>
            <a:r>
              <a:rPr lang="tr-TR" sz="2800" b="1" dirty="0" smtClean="0"/>
              <a:t>Kurulun görev ve yetkileri</a:t>
            </a:r>
            <a:endParaRPr lang="tr-TR" sz="2800" dirty="0" smtClean="0"/>
          </a:p>
          <a:p>
            <a:r>
              <a:rPr lang="tr-TR" sz="2800" b="1" dirty="0" smtClean="0"/>
              <a:t>MADDE 9 ‒ </a:t>
            </a:r>
            <a:r>
              <a:rPr lang="tr-TR" sz="2800" dirty="0" smtClean="0"/>
              <a:t>(1) Kurulun görev ve yetkileri şunlardır: </a:t>
            </a:r>
          </a:p>
          <a:p>
            <a:r>
              <a:rPr lang="tr-TR" sz="2800" dirty="0" smtClean="0"/>
              <a:t>a) Tabi oldukları kanunlar gereği defter tutmakla yükümlü olanlara ait</a:t>
            </a:r>
            <a:r>
              <a:rPr lang="tr-TR" sz="2800" i="1" dirty="0" smtClean="0"/>
              <a:t> </a:t>
            </a:r>
            <a:r>
              <a:rPr lang="tr-TR" sz="2800" dirty="0" smtClean="0"/>
              <a:t>finansal tabloların; ihtiyaca uygunluğunu, şeffaflığını, güvenilirliğini, anlaşılabilirliğini, karşılaştırılabilirliğini ve tutarlılığını sağlamak amacıyla, uluslararası standartlarla </a:t>
            </a:r>
            <a:r>
              <a:rPr lang="tr-TR" sz="2800" dirty="0" smtClean="0">
                <a:solidFill>
                  <a:srgbClr val="FFFF00"/>
                </a:solidFill>
              </a:rPr>
              <a:t>uyumlu </a:t>
            </a:r>
            <a:r>
              <a:rPr lang="tr-TR" sz="2800" dirty="0" smtClean="0"/>
              <a:t>Türkiye Muhasebe Standartlarını oluşturmak ve yayımlamak.</a:t>
            </a:r>
          </a:p>
          <a:p>
            <a:pPr algn="just"/>
            <a:r>
              <a:rPr lang="tr-TR" sz="2800"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50825" y="214313"/>
            <a:ext cx="8693150" cy="1198562"/>
          </a:xfrm>
        </p:spPr>
        <p:txBody>
          <a:bodyPr anchor="ctr">
            <a:normAutofit fontScale="90000"/>
          </a:bodyPr>
          <a:lstStyle/>
          <a:p>
            <a:r>
              <a:rPr lang="tr-TR" sz="1600" smtClean="0"/>
              <a:t>26 Kasım 2011 CUMARTESİ  </a:t>
            </a:r>
            <a:r>
              <a:rPr lang="tr-TR" sz="1600" b="1" smtClean="0"/>
              <a:t>Resmî Gazete</a:t>
            </a:r>
            <a:r>
              <a:rPr lang="tr-TR" sz="1600" smtClean="0"/>
              <a:t> Sayı : 28124</a:t>
            </a:r>
            <a:br>
              <a:rPr lang="tr-TR" sz="1600" smtClean="0"/>
            </a:br>
            <a:r>
              <a:rPr lang="tr-TR" sz="1600" smtClean="0"/>
              <a:t/>
            </a:r>
            <a:br>
              <a:rPr lang="tr-TR" sz="1600" smtClean="0"/>
            </a:br>
            <a:r>
              <a:rPr lang="tr-TR" sz="1600" b="1" smtClean="0"/>
              <a:t>KURULUŞLARIN BAĞLI VE İLGİLİ OLDUKLARI BAKANLIKLARIN</a:t>
            </a:r>
            <a:r>
              <a:rPr lang="tr-TR" sz="1600" smtClean="0"/>
              <a:t/>
            </a:r>
            <a:br>
              <a:rPr lang="tr-TR" sz="1600" smtClean="0"/>
            </a:br>
            <a:r>
              <a:rPr lang="tr-TR" sz="1600" b="1" smtClean="0"/>
              <a:t>DEĞİŞTİRİLMESİ İLE İLGİLİ İŞLEM</a:t>
            </a:r>
            <a:r>
              <a:rPr lang="tr-TR" sz="1800" smtClean="0"/>
              <a:t/>
            </a:r>
            <a:br>
              <a:rPr lang="tr-TR" sz="1800" smtClean="0"/>
            </a:br>
            <a:endParaRPr lang="tr-TR" sz="1800" smtClean="0"/>
          </a:p>
        </p:txBody>
      </p:sp>
      <p:sp>
        <p:nvSpPr>
          <p:cNvPr id="30723" name="Rectangle 3"/>
          <p:cNvSpPr>
            <a:spLocks noGrp="1" noChangeArrowheads="1"/>
          </p:cNvSpPr>
          <p:nvPr>
            <p:ph type="body" idx="4294967295"/>
          </p:nvPr>
        </p:nvSpPr>
        <p:spPr>
          <a:xfrm>
            <a:off x="179388" y="1412875"/>
            <a:ext cx="8785225" cy="5445125"/>
          </a:xfrm>
        </p:spPr>
        <p:txBody>
          <a:bodyPr>
            <a:normAutofit fontScale="92500" lnSpcReduction="20000"/>
          </a:bodyPr>
          <a:lstStyle/>
          <a:p>
            <a:r>
              <a:rPr lang="en-GB" sz="1600" dirty="0" smtClean="0"/>
              <a:t>	</a:t>
            </a:r>
            <a:r>
              <a:rPr lang="en-GB" sz="1200" b="1" dirty="0" smtClean="0"/>
              <a:t>T.C.</a:t>
            </a:r>
            <a:endParaRPr lang="tr-TR" sz="1200" dirty="0" smtClean="0"/>
          </a:p>
          <a:p>
            <a:r>
              <a:rPr lang="en-GB" sz="1200" b="1" dirty="0" smtClean="0"/>
              <a:t>	BAŞBAKANLIK	</a:t>
            </a:r>
            <a:r>
              <a:rPr lang="tr-TR" sz="1200" b="1" dirty="0" smtClean="0"/>
              <a:t>					</a:t>
            </a:r>
            <a:r>
              <a:rPr lang="en-GB" sz="1200" dirty="0" smtClean="0"/>
              <a:t>22 </a:t>
            </a:r>
            <a:r>
              <a:rPr lang="en-GB" sz="1200" dirty="0" err="1" smtClean="0"/>
              <a:t>Kasım</a:t>
            </a:r>
            <a:r>
              <a:rPr lang="en-GB" sz="1200" dirty="0" smtClean="0"/>
              <a:t> 2011</a:t>
            </a:r>
            <a:endParaRPr lang="tr-TR" sz="1200" dirty="0" smtClean="0"/>
          </a:p>
          <a:p>
            <a:r>
              <a:rPr lang="en-GB" sz="1200" dirty="0" smtClean="0"/>
              <a:t>	B.02.0.PPG.0.12-300-02/11349</a:t>
            </a:r>
            <a:endParaRPr lang="tr-TR" sz="1200" dirty="0" smtClean="0"/>
          </a:p>
          <a:p>
            <a:endParaRPr lang="tr-TR" sz="1200" b="1" dirty="0" smtClean="0"/>
          </a:p>
          <a:p>
            <a:r>
              <a:rPr lang="tr-TR" sz="1200" b="1" dirty="0" smtClean="0"/>
              <a:t>             </a:t>
            </a:r>
            <a:r>
              <a:rPr lang="en-GB" sz="1200" b="1" dirty="0" smtClean="0"/>
              <a:t>CUMHURBAŞKANLIĞI YÜCE KATINA</a:t>
            </a:r>
            <a:endParaRPr lang="tr-TR" sz="1200" dirty="0" smtClean="0"/>
          </a:p>
          <a:p>
            <a:pPr algn="just"/>
            <a:r>
              <a:rPr lang="en-GB" sz="1200" dirty="0" smtClean="0"/>
              <a:t>	</a:t>
            </a:r>
            <a:r>
              <a:rPr lang="en-GB" sz="1700" dirty="0" smtClean="0"/>
              <a:t>660 </a:t>
            </a:r>
            <a:r>
              <a:rPr lang="en-GB" sz="1700" dirty="0" err="1" smtClean="0"/>
              <a:t>sayılıKanun</a:t>
            </a:r>
            <a:r>
              <a:rPr lang="en-GB" sz="1700" dirty="0" smtClean="0"/>
              <a:t> </a:t>
            </a:r>
            <a:r>
              <a:rPr lang="en-GB" sz="1700" dirty="0" err="1" smtClean="0"/>
              <a:t>Hükmünde</a:t>
            </a:r>
            <a:r>
              <a:rPr lang="en-GB" sz="1700" dirty="0" smtClean="0"/>
              <a:t> </a:t>
            </a:r>
            <a:r>
              <a:rPr lang="en-GB" sz="1700" dirty="0" err="1" smtClean="0"/>
              <a:t>Kararname</a:t>
            </a:r>
            <a:r>
              <a:rPr lang="en-GB" sz="1700" dirty="0" smtClean="0"/>
              <a:t> </a:t>
            </a:r>
            <a:r>
              <a:rPr lang="en-GB" sz="1700" dirty="0" err="1" smtClean="0"/>
              <a:t>ile</a:t>
            </a:r>
            <a:r>
              <a:rPr lang="en-GB" sz="1700" dirty="0" smtClean="0"/>
              <a:t> </a:t>
            </a:r>
            <a:r>
              <a:rPr lang="en-GB" sz="1700" dirty="0" err="1" smtClean="0"/>
              <a:t>kurulmuş</a:t>
            </a:r>
            <a:r>
              <a:rPr lang="en-GB" sz="1700" dirty="0" smtClean="0"/>
              <a:t> </a:t>
            </a:r>
            <a:r>
              <a:rPr lang="en-GB" sz="1700" dirty="0" err="1" smtClean="0"/>
              <a:t>bulunan</a:t>
            </a:r>
            <a:r>
              <a:rPr lang="en-GB" sz="1700" dirty="0" smtClean="0"/>
              <a:t> </a:t>
            </a:r>
            <a:r>
              <a:rPr lang="en-GB" sz="1700" dirty="0" err="1" smtClean="0"/>
              <a:t>Kamu</a:t>
            </a:r>
            <a:r>
              <a:rPr lang="en-GB" sz="1700" dirty="0" smtClean="0"/>
              <a:t> </a:t>
            </a:r>
            <a:r>
              <a:rPr lang="en-GB" sz="1700" dirty="0" err="1" smtClean="0"/>
              <a:t>Gözetimi</a:t>
            </a:r>
            <a:r>
              <a:rPr lang="en-GB" sz="1700" dirty="0" smtClean="0"/>
              <a:t>, </a:t>
            </a:r>
            <a:r>
              <a:rPr lang="en-GB" sz="1700" dirty="0" err="1" smtClean="0"/>
              <a:t>Muhasebe</a:t>
            </a:r>
            <a:r>
              <a:rPr lang="en-GB" sz="1700" dirty="0" smtClean="0"/>
              <a:t> </a:t>
            </a:r>
            <a:r>
              <a:rPr lang="en-GB" sz="1700" dirty="0" err="1" smtClean="0"/>
              <a:t>ve</a:t>
            </a:r>
            <a:r>
              <a:rPr lang="en-GB" sz="1700" dirty="0" smtClean="0"/>
              <a:t> </a:t>
            </a:r>
            <a:r>
              <a:rPr lang="en-GB" sz="1700" dirty="0" err="1" smtClean="0"/>
              <a:t>Denetim</a:t>
            </a:r>
            <a:r>
              <a:rPr lang="en-GB" sz="1700" dirty="0" smtClean="0"/>
              <a:t> </a:t>
            </a:r>
            <a:r>
              <a:rPr lang="en-GB" sz="1700" dirty="0" err="1" smtClean="0"/>
              <a:t>Standartları</a:t>
            </a:r>
            <a:r>
              <a:rPr lang="en-GB" sz="1700" dirty="0" smtClean="0"/>
              <a:t> </a:t>
            </a:r>
            <a:r>
              <a:rPr lang="en-GB" sz="1700" dirty="0" err="1" smtClean="0"/>
              <a:t>Kurumu’nun</a:t>
            </a:r>
            <a:r>
              <a:rPr lang="en-GB" sz="1700" dirty="0" smtClean="0"/>
              <a:t> </a:t>
            </a:r>
            <a:r>
              <a:rPr lang="en-GB" sz="1700" dirty="0" err="1" smtClean="0">
                <a:solidFill>
                  <a:srgbClr val="FFFF00"/>
                </a:solidFill>
              </a:rPr>
              <a:t>Maliye</a:t>
            </a:r>
            <a:r>
              <a:rPr lang="en-GB" sz="1700" dirty="0" smtClean="0">
                <a:solidFill>
                  <a:srgbClr val="FFFF00"/>
                </a:solidFill>
              </a:rPr>
              <a:t> </a:t>
            </a:r>
            <a:r>
              <a:rPr lang="en-GB" sz="1700" dirty="0" err="1" smtClean="0">
                <a:solidFill>
                  <a:srgbClr val="FFFF00"/>
                </a:solidFill>
              </a:rPr>
              <a:t>Bakanlığı</a:t>
            </a:r>
            <a:r>
              <a:rPr lang="en-GB" sz="1700" dirty="0" smtClean="0">
                <a:solidFill>
                  <a:srgbClr val="FFFF00"/>
                </a:solidFill>
              </a:rPr>
              <a:t> </a:t>
            </a:r>
            <a:r>
              <a:rPr lang="en-GB" sz="1700" dirty="0" err="1" smtClean="0"/>
              <a:t>ile</a:t>
            </a:r>
            <a:r>
              <a:rPr lang="en-GB" sz="1700" dirty="0" smtClean="0"/>
              <a:t> </a:t>
            </a:r>
            <a:r>
              <a:rPr lang="en-GB" sz="1700" dirty="0" err="1" smtClean="0"/>
              <a:t>ilgilendirilmesini</a:t>
            </a:r>
            <a:r>
              <a:rPr lang="en-GB" sz="1700" dirty="0" smtClean="0"/>
              <a:t>, 27/9/1984 </a:t>
            </a:r>
            <a:r>
              <a:rPr lang="en-GB" sz="1700" dirty="0" err="1" smtClean="0"/>
              <a:t>tarihlive</a:t>
            </a:r>
            <a:r>
              <a:rPr lang="en-GB" sz="1700" dirty="0" smtClean="0"/>
              <a:t> 3046 </a:t>
            </a:r>
            <a:r>
              <a:rPr lang="en-GB" sz="1700" dirty="0" err="1" smtClean="0"/>
              <a:t>sayılı</a:t>
            </a:r>
            <a:r>
              <a:rPr lang="en-GB" sz="1700" dirty="0" smtClean="0"/>
              <a:t> </a:t>
            </a:r>
            <a:r>
              <a:rPr lang="en-GB" sz="1700" dirty="0" err="1" smtClean="0"/>
              <a:t>Kanuna</a:t>
            </a:r>
            <a:r>
              <a:rPr lang="en-GB" sz="1700" dirty="0" smtClean="0"/>
              <a:t> 3/6/2011 </a:t>
            </a:r>
            <a:r>
              <a:rPr lang="en-GB" sz="1700" dirty="0" err="1" smtClean="0"/>
              <a:t>tarihli</a:t>
            </a:r>
            <a:r>
              <a:rPr lang="en-GB" sz="1700" dirty="0" smtClean="0"/>
              <a:t> </a:t>
            </a:r>
            <a:r>
              <a:rPr lang="en-GB" sz="1700" dirty="0" err="1" smtClean="0"/>
              <a:t>ve</a:t>
            </a:r>
            <a:r>
              <a:rPr lang="en-GB" sz="1700" dirty="0" smtClean="0"/>
              <a:t> 643 </a:t>
            </a:r>
            <a:r>
              <a:rPr lang="en-GB" sz="1700" dirty="0" err="1" smtClean="0"/>
              <a:t>sayılı</a:t>
            </a:r>
            <a:r>
              <a:rPr lang="en-GB" sz="1700" dirty="0" smtClean="0"/>
              <a:t> </a:t>
            </a:r>
            <a:r>
              <a:rPr lang="en-GB" sz="1700" dirty="0" err="1" smtClean="0"/>
              <a:t>Kanun</a:t>
            </a:r>
            <a:r>
              <a:rPr lang="en-GB" sz="1700" dirty="0" smtClean="0"/>
              <a:t> </a:t>
            </a:r>
            <a:r>
              <a:rPr lang="en-GB" sz="1700" dirty="0" err="1" smtClean="0"/>
              <a:t>Hükmünde</a:t>
            </a:r>
            <a:r>
              <a:rPr lang="en-GB" sz="1700" dirty="0" smtClean="0"/>
              <a:t> </a:t>
            </a:r>
            <a:r>
              <a:rPr lang="en-GB" sz="1700" dirty="0" err="1" smtClean="0"/>
              <a:t>Kararname</a:t>
            </a:r>
            <a:r>
              <a:rPr lang="en-GB" sz="1700" dirty="0" smtClean="0"/>
              <a:t> </a:t>
            </a:r>
            <a:r>
              <a:rPr lang="en-GB" sz="1700" dirty="0" err="1" smtClean="0"/>
              <a:t>ile</a:t>
            </a:r>
            <a:r>
              <a:rPr lang="en-GB" sz="1700" dirty="0" smtClean="0"/>
              <a:t> </a:t>
            </a:r>
            <a:r>
              <a:rPr lang="en-GB" sz="1700" dirty="0" err="1" smtClean="0"/>
              <a:t>eklenen</a:t>
            </a:r>
            <a:r>
              <a:rPr lang="en-GB" sz="1700" dirty="0" smtClean="0"/>
              <a:t> 19/A </a:t>
            </a:r>
            <a:r>
              <a:rPr lang="en-GB" sz="1700" dirty="0" err="1" smtClean="0"/>
              <a:t>maddesi</a:t>
            </a:r>
            <a:r>
              <a:rPr lang="en-GB" sz="1700" dirty="0" smtClean="0"/>
              <a:t> </a:t>
            </a:r>
            <a:r>
              <a:rPr lang="en-GB" sz="1700" dirty="0" err="1" smtClean="0"/>
              <a:t>uyarınca</a:t>
            </a:r>
            <a:r>
              <a:rPr lang="en-GB" sz="1700" dirty="0" smtClean="0"/>
              <a:t> </a:t>
            </a:r>
            <a:r>
              <a:rPr lang="en-GB" sz="1700" dirty="0" err="1" smtClean="0"/>
              <a:t>takdir</a:t>
            </a:r>
            <a:r>
              <a:rPr lang="en-GB" sz="1700" dirty="0" smtClean="0"/>
              <a:t> </a:t>
            </a:r>
            <a:r>
              <a:rPr lang="en-GB" sz="1700" dirty="0" err="1" smtClean="0"/>
              <a:t>ve</a:t>
            </a:r>
            <a:r>
              <a:rPr lang="en-GB" sz="1700" dirty="0" smtClean="0"/>
              <a:t> </a:t>
            </a:r>
            <a:r>
              <a:rPr lang="en-GB" sz="1700" dirty="0" err="1" smtClean="0"/>
              <a:t>tensiplerinize</a:t>
            </a:r>
            <a:r>
              <a:rPr lang="en-GB" sz="1700" dirty="0" smtClean="0"/>
              <a:t> </a:t>
            </a:r>
            <a:r>
              <a:rPr lang="en-GB" sz="1700" dirty="0" err="1" smtClean="0"/>
              <a:t>arz</a:t>
            </a:r>
            <a:r>
              <a:rPr lang="en-GB" sz="1700" dirty="0" smtClean="0"/>
              <a:t> </a:t>
            </a:r>
            <a:r>
              <a:rPr lang="en-GB" sz="1700" dirty="0" err="1" smtClean="0"/>
              <a:t>ederim</a:t>
            </a:r>
            <a:r>
              <a:rPr lang="en-GB" sz="1700" dirty="0" smtClean="0"/>
              <a:t>.</a:t>
            </a:r>
            <a:endParaRPr lang="tr-TR" sz="1700" dirty="0" smtClean="0"/>
          </a:p>
          <a:p>
            <a:r>
              <a:rPr lang="en-GB" sz="1200" dirty="0" smtClean="0"/>
              <a:t>		</a:t>
            </a:r>
            <a:endParaRPr lang="tr-TR" sz="1200" dirty="0" smtClean="0"/>
          </a:p>
          <a:p>
            <a:r>
              <a:rPr lang="tr-TR" sz="1200" dirty="0" smtClean="0"/>
              <a:t>                                                                                                           </a:t>
            </a:r>
            <a:r>
              <a:rPr lang="tr-TR" sz="1200" dirty="0" smtClean="0"/>
              <a:t>                                  </a:t>
            </a:r>
            <a:r>
              <a:rPr lang="en-GB" sz="1200" dirty="0" err="1" smtClean="0"/>
              <a:t>Recep</a:t>
            </a:r>
            <a:r>
              <a:rPr lang="en-GB" sz="1200" dirty="0" smtClean="0"/>
              <a:t> </a:t>
            </a:r>
            <a:r>
              <a:rPr lang="en-GB" sz="1200" dirty="0" err="1" smtClean="0"/>
              <a:t>Tayyip</a:t>
            </a:r>
            <a:r>
              <a:rPr lang="en-GB" sz="1200" dirty="0" smtClean="0"/>
              <a:t> ERDOĞAN</a:t>
            </a:r>
            <a:endParaRPr lang="tr-TR" sz="1200" dirty="0" smtClean="0"/>
          </a:p>
          <a:p>
            <a:r>
              <a:rPr lang="en-GB" sz="1200" dirty="0" smtClean="0"/>
              <a:t>		</a:t>
            </a:r>
            <a:r>
              <a:rPr lang="tr-TR" sz="1200" dirty="0" smtClean="0"/>
              <a:t>                                                                                        </a:t>
            </a:r>
            <a:r>
              <a:rPr lang="tr-TR" sz="1200" dirty="0" smtClean="0"/>
              <a:t>                       </a:t>
            </a:r>
            <a:r>
              <a:rPr lang="en-GB" sz="1200" dirty="0" err="1" smtClean="0"/>
              <a:t>Başbakan</a:t>
            </a:r>
            <a:endParaRPr lang="tr-TR" sz="1200" dirty="0" smtClean="0"/>
          </a:p>
          <a:p>
            <a:r>
              <a:rPr lang="en-GB" sz="1200" dirty="0" smtClean="0"/>
              <a:t>—————</a:t>
            </a:r>
            <a:endParaRPr lang="tr-TR" sz="1200" dirty="0" smtClean="0"/>
          </a:p>
          <a:p>
            <a:r>
              <a:rPr lang="en-GB" sz="1200" dirty="0" smtClean="0"/>
              <a:t>	</a:t>
            </a:r>
            <a:r>
              <a:rPr lang="en-GB" sz="1200" b="1" dirty="0" smtClean="0"/>
              <a:t>T.C.</a:t>
            </a:r>
            <a:endParaRPr lang="tr-TR" sz="1200" dirty="0" smtClean="0"/>
          </a:p>
          <a:p>
            <a:r>
              <a:rPr lang="en-GB" sz="1200" b="1" dirty="0" smtClean="0"/>
              <a:t>	CUMHURBAŞKANLIĞI</a:t>
            </a:r>
            <a:r>
              <a:rPr lang="en-GB" sz="1200" dirty="0" smtClean="0"/>
              <a:t> </a:t>
            </a:r>
            <a:r>
              <a:rPr lang="tr-TR" sz="1200" dirty="0" smtClean="0"/>
              <a:t>					</a:t>
            </a:r>
            <a:r>
              <a:rPr lang="en-GB" sz="1200" dirty="0" smtClean="0"/>
              <a:t>	25 </a:t>
            </a:r>
            <a:r>
              <a:rPr lang="en-GB" sz="1200" dirty="0" err="1" smtClean="0"/>
              <a:t>Kasım</a:t>
            </a:r>
            <a:r>
              <a:rPr lang="en-GB" sz="1200" dirty="0" smtClean="0"/>
              <a:t> 2011</a:t>
            </a:r>
            <a:endParaRPr lang="tr-TR" sz="1200" dirty="0" smtClean="0"/>
          </a:p>
          <a:p>
            <a:r>
              <a:rPr lang="en-GB" sz="1200" dirty="0" smtClean="0"/>
              <a:t>	B.01.0.KKB.01-08/D-2-781</a:t>
            </a:r>
            <a:endParaRPr lang="tr-TR" sz="1200" dirty="0" smtClean="0"/>
          </a:p>
          <a:p>
            <a:r>
              <a:rPr lang="tr-TR" sz="1200" b="1" dirty="0" smtClean="0"/>
              <a:t>              </a:t>
            </a:r>
          </a:p>
          <a:p>
            <a:r>
              <a:rPr lang="en-GB" sz="1200" b="1" dirty="0" smtClean="0"/>
              <a:t>BAŞBAKANLIĞA</a:t>
            </a:r>
            <a:endParaRPr lang="tr-TR" sz="1200" dirty="0" smtClean="0"/>
          </a:p>
          <a:p>
            <a:r>
              <a:rPr lang="en-GB" sz="1200" dirty="0" smtClean="0"/>
              <a:t>	İLGİ : 22/11/2011 </a:t>
            </a:r>
            <a:r>
              <a:rPr lang="en-GB" sz="1200" dirty="0" err="1" smtClean="0"/>
              <a:t>tarihli</a:t>
            </a:r>
            <a:r>
              <a:rPr lang="en-GB" sz="1200" dirty="0" smtClean="0"/>
              <a:t> </a:t>
            </a:r>
            <a:r>
              <a:rPr lang="en-GB" sz="1200" dirty="0" err="1" smtClean="0"/>
              <a:t>ve</a:t>
            </a:r>
            <a:r>
              <a:rPr lang="en-GB" sz="1200" dirty="0" smtClean="0"/>
              <a:t> B.02.0.PPG.0.12-300-02/11349 </a:t>
            </a:r>
            <a:r>
              <a:rPr lang="en-GB" sz="1200" dirty="0" err="1" smtClean="0"/>
              <a:t>sayılıyazınız</a:t>
            </a:r>
            <a:r>
              <a:rPr lang="en-GB" sz="1200" dirty="0" smtClean="0"/>
              <a:t>.</a:t>
            </a:r>
            <a:endParaRPr lang="tr-TR" sz="1200" dirty="0" smtClean="0"/>
          </a:p>
          <a:p>
            <a:pPr algn="just"/>
            <a:r>
              <a:rPr lang="en-GB" sz="1200" dirty="0" smtClean="0"/>
              <a:t>	</a:t>
            </a:r>
            <a:r>
              <a:rPr lang="en-GB" sz="1700" dirty="0" smtClean="0"/>
              <a:t>660 </a:t>
            </a:r>
            <a:r>
              <a:rPr lang="en-GB" sz="1700" dirty="0" err="1" smtClean="0"/>
              <a:t>sayılıKanun</a:t>
            </a:r>
            <a:r>
              <a:rPr lang="en-GB" sz="1700" dirty="0" smtClean="0"/>
              <a:t> </a:t>
            </a:r>
            <a:r>
              <a:rPr lang="en-GB" sz="1700" dirty="0" err="1" smtClean="0"/>
              <a:t>Hükmünde</a:t>
            </a:r>
            <a:r>
              <a:rPr lang="en-GB" sz="1700" dirty="0" smtClean="0"/>
              <a:t> </a:t>
            </a:r>
            <a:r>
              <a:rPr lang="en-GB" sz="1700" dirty="0" err="1" smtClean="0"/>
              <a:t>Kararname</a:t>
            </a:r>
            <a:r>
              <a:rPr lang="en-GB" sz="1700" dirty="0" smtClean="0"/>
              <a:t> </a:t>
            </a:r>
            <a:r>
              <a:rPr lang="en-GB" sz="1700" dirty="0" err="1" smtClean="0"/>
              <a:t>ile</a:t>
            </a:r>
            <a:r>
              <a:rPr lang="en-GB" sz="1700" dirty="0" smtClean="0"/>
              <a:t> </a:t>
            </a:r>
            <a:r>
              <a:rPr lang="en-GB" sz="1700" dirty="0" err="1" smtClean="0"/>
              <a:t>kurulmuş</a:t>
            </a:r>
            <a:r>
              <a:rPr lang="en-GB" sz="1700" dirty="0" smtClean="0"/>
              <a:t> </a:t>
            </a:r>
            <a:r>
              <a:rPr lang="en-GB" sz="1700" dirty="0" err="1" smtClean="0"/>
              <a:t>bulunan</a:t>
            </a:r>
            <a:r>
              <a:rPr lang="en-GB" sz="1700" dirty="0" smtClean="0"/>
              <a:t> </a:t>
            </a:r>
            <a:r>
              <a:rPr lang="en-GB" sz="1700" dirty="0" err="1" smtClean="0"/>
              <a:t>Kamu</a:t>
            </a:r>
            <a:r>
              <a:rPr lang="en-GB" sz="1700" dirty="0" smtClean="0"/>
              <a:t> </a:t>
            </a:r>
            <a:r>
              <a:rPr lang="en-GB" sz="1700" dirty="0" err="1" smtClean="0"/>
              <a:t>Gözetimi</a:t>
            </a:r>
            <a:r>
              <a:rPr lang="en-GB" sz="1700" dirty="0" smtClean="0"/>
              <a:t>, </a:t>
            </a:r>
            <a:r>
              <a:rPr lang="en-GB" sz="1700" dirty="0" err="1" smtClean="0"/>
              <a:t>Muhasebe</a:t>
            </a:r>
            <a:r>
              <a:rPr lang="en-GB" sz="1700" dirty="0" smtClean="0"/>
              <a:t> </a:t>
            </a:r>
            <a:r>
              <a:rPr lang="en-GB" sz="1700" dirty="0" err="1" smtClean="0"/>
              <a:t>ve</a:t>
            </a:r>
            <a:r>
              <a:rPr lang="en-GB" sz="1700" dirty="0" smtClean="0"/>
              <a:t> </a:t>
            </a:r>
            <a:r>
              <a:rPr lang="en-GB" sz="1700" dirty="0" err="1" smtClean="0"/>
              <a:t>Denetim</a:t>
            </a:r>
            <a:r>
              <a:rPr lang="en-GB" sz="1700" dirty="0" smtClean="0"/>
              <a:t> </a:t>
            </a:r>
            <a:r>
              <a:rPr lang="en-GB" sz="1700" dirty="0" err="1" smtClean="0"/>
              <a:t>Standartları</a:t>
            </a:r>
            <a:r>
              <a:rPr lang="en-GB" sz="1700" dirty="0" smtClean="0"/>
              <a:t> </a:t>
            </a:r>
            <a:r>
              <a:rPr lang="en-GB" sz="1700" dirty="0" err="1" smtClean="0"/>
              <a:t>Kurumu’nun</a:t>
            </a:r>
            <a:r>
              <a:rPr lang="en-GB" sz="1700" dirty="0" smtClean="0"/>
              <a:t> </a:t>
            </a:r>
            <a:r>
              <a:rPr lang="en-GB" sz="1700" dirty="0" err="1" smtClean="0">
                <a:solidFill>
                  <a:srgbClr val="FFFF00"/>
                </a:solidFill>
              </a:rPr>
              <a:t>Maliye</a:t>
            </a:r>
            <a:r>
              <a:rPr lang="en-GB" sz="1700" dirty="0" smtClean="0">
                <a:solidFill>
                  <a:srgbClr val="FFFF00"/>
                </a:solidFill>
              </a:rPr>
              <a:t> </a:t>
            </a:r>
            <a:r>
              <a:rPr lang="en-GB" sz="1700" dirty="0" err="1" smtClean="0">
                <a:solidFill>
                  <a:srgbClr val="FFFF00"/>
                </a:solidFill>
              </a:rPr>
              <a:t>Bakanlığı</a:t>
            </a:r>
            <a:r>
              <a:rPr lang="en-GB" sz="1700" dirty="0" smtClean="0">
                <a:solidFill>
                  <a:srgbClr val="FFFF00"/>
                </a:solidFill>
              </a:rPr>
              <a:t> </a:t>
            </a:r>
            <a:r>
              <a:rPr lang="en-GB" sz="1700" dirty="0" err="1" smtClean="0"/>
              <a:t>ile</a:t>
            </a:r>
            <a:r>
              <a:rPr lang="en-GB" sz="1700" dirty="0" smtClean="0"/>
              <a:t> </a:t>
            </a:r>
            <a:r>
              <a:rPr lang="en-GB" sz="1700" dirty="0" err="1" smtClean="0"/>
              <a:t>ilgilendirilmesi</a:t>
            </a:r>
            <a:r>
              <a:rPr lang="en-GB" sz="1700" dirty="0" smtClean="0"/>
              <a:t>, 27/9/1984 </a:t>
            </a:r>
            <a:r>
              <a:rPr lang="en-GB" sz="1700" dirty="0" err="1" smtClean="0"/>
              <a:t>tarihlive</a:t>
            </a:r>
            <a:r>
              <a:rPr lang="en-GB" sz="1700" dirty="0" smtClean="0"/>
              <a:t> 3046 </a:t>
            </a:r>
            <a:r>
              <a:rPr lang="en-GB" sz="1700" dirty="0" err="1" smtClean="0"/>
              <a:t>sayılı</a:t>
            </a:r>
            <a:r>
              <a:rPr lang="en-GB" sz="1700" dirty="0" smtClean="0"/>
              <a:t> </a:t>
            </a:r>
            <a:r>
              <a:rPr lang="en-GB" sz="1700" dirty="0" err="1" smtClean="0"/>
              <a:t>Kanunun</a:t>
            </a:r>
            <a:r>
              <a:rPr lang="en-GB" sz="1700" dirty="0" smtClean="0"/>
              <a:t> 19/A </a:t>
            </a:r>
            <a:r>
              <a:rPr lang="en-GB" sz="1700" dirty="0" err="1" smtClean="0"/>
              <a:t>maddesi</a:t>
            </a:r>
            <a:r>
              <a:rPr lang="en-GB" sz="1700" dirty="0" smtClean="0"/>
              <a:t> </a:t>
            </a:r>
            <a:r>
              <a:rPr lang="en-GB" sz="1700" dirty="0" err="1" smtClean="0"/>
              <a:t>uyarınca</a:t>
            </a:r>
            <a:r>
              <a:rPr lang="en-GB" sz="1700" dirty="0" smtClean="0"/>
              <a:t> </a:t>
            </a:r>
            <a:r>
              <a:rPr lang="en-GB" sz="1700" dirty="0" err="1" smtClean="0"/>
              <a:t>uygun</a:t>
            </a:r>
            <a:r>
              <a:rPr lang="en-GB" sz="1700" dirty="0" smtClean="0"/>
              <a:t> </a:t>
            </a:r>
            <a:r>
              <a:rPr lang="en-GB" sz="1700" dirty="0" err="1" smtClean="0"/>
              <a:t>görülmüştür</a:t>
            </a:r>
            <a:r>
              <a:rPr lang="en-GB" sz="1700" dirty="0" smtClean="0"/>
              <a:t>.</a:t>
            </a:r>
            <a:endParaRPr lang="tr-TR" sz="1700" dirty="0" smtClean="0"/>
          </a:p>
          <a:p>
            <a:pPr algn="just"/>
            <a:r>
              <a:rPr lang="en-GB" sz="1700" dirty="0" smtClean="0"/>
              <a:t>	</a:t>
            </a:r>
            <a:r>
              <a:rPr lang="en-GB" sz="1700" dirty="0" err="1" smtClean="0"/>
              <a:t>Bilgilerini</a:t>
            </a:r>
            <a:r>
              <a:rPr lang="en-GB" sz="1700" dirty="0" smtClean="0"/>
              <a:t> </a:t>
            </a:r>
            <a:r>
              <a:rPr lang="en-GB" sz="1700" dirty="0" err="1" smtClean="0"/>
              <a:t>rica</a:t>
            </a:r>
            <a:r>
              <a:rPr lang="en-GB" sz="1700" dirty="0" smtClean="0"/>
              <a:t> </a:t>
            </a:r>
            <a:r>
              <a:rPr lang="en-GB" sz="1700" dirty="0" err="1" smtClean="0"/>
              <a:t>ederim</a:t>
            </a:r>
            <a:r>
              <a:rPr lang="en-GB" sz="1700" dirty="0" smtClean="0"/>
              <a:t>.</a:t>
            </a:r>
            <a:endParaRPr lang="tr-TR" sz="1700" dirty="0" smtClean="0"/>
          </a:p>
          <a:p>
            <a:r>
              <a:rPr lang="en-GB" sz="1200" dirty="0" smtClean="0"/>
              <a:t>		</a:t>
            </a:r>
            <a:r>
              <a:rPr lang="tr-TR" sz="1200" dirty="0" smtClean="0"/>
              <a:t>                                                                                         </a:t>
            </a:r>
            <a:r>
              <a:rPr lang="tr-TR" sz="1200" dirty="0" smtClean="0"/>
              <a:t>                     </a:t>
            </a:r>
            <a:r>
              <a:rPr lang="en-GB" sz="1200" b="1" dirty="0" smtClean="0"/>
              <a:t>Abdullah </a:t>
            </a:r>
            <a:r>
              <a:rPr lang="en-GB" sz="1200" b="1" dirty="0" smtClean="0"/>
              <a:t>GÜL</a:t>
            </a:r>
            <a:endParaRPr lang="tr-TR" sz="1200" dirty="0" smtClean="0"/>
          </a:p>
          <a:p>
            <a:r>
              <a:rPr lang="en-GB" sz="1200" dirty="0" smtClean="0"/>
              <a:t>		</a:t>
            </a:r>
            <a:r>
              <a:rPr lang="tr-TR" sz="1200" dirty="0" smtClean="0"/>
              <a:t>                                                                                       </a:t>
            </a:r>
            <a:r>
              <a:rPr lang="tr-TR" sz="1200" dirty="0" smtClean="0"/>
              <a:t>                     </a:t>
            </a:r>
            <a:r>
              <a:rPr lang="en-GB" sz="1200" dirty="0" smtClean="0"/>
              <a:t>CUMHURBAŞKANI</a:t>
            </a:r>
            <a:endParaRPr lang="tr-TR" sz="1200" dirty="0" smtClean="0"/>
          </a:p>
          <a:p>
            <a:pPr algn="just"/>
            <a:endParaRPr lang="tr-TR"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50825" y="214313"/>
            <a:ext cx="8693150" cy="1198562"/>
          </a:xfrm>
        </p:spPr>
        <p:txBody>
          <a:bodyPr anchor="ctr"/>
          <a:lstStyle/>
          <a:p>
            <a:r>
              <a:rPr lang="en-US" sz="1000" b="1" smtClean="0"/>
              <a:t>KANUN NO: 3046</a:t>
            </a:r>
            <a:br>
              <a:rPr lang="en-US" sz="1000" b="1" smtClean="0"/>
            </a:br>
            <a:r>
              <a:rPr lang="en-US" sz="1000" b="1" smtClean="0"/>
              <a:t>BAKANLIKLARIN KURULUŞ VE GÖREV ESASLARI HAKKINDA 174 SAYILI KANUN HÜKMÜNDE KARARNAME İLE 13.12.1983 GÜN VE 174 SAYILI BAKANLIKLARIN KURULUŞ VE GÖREV ESASLARI HAKKINDA KANUN HÜKMÜNDE KARARNAMENİN KALDIRILMASI VE BAZI MADDELERİNİN DEĞİŞTİRİLMESİ HAKKINDA 202 SAYILI KANUN HÜKMÜNDE KARARNAMENİN DEĞİŞTİRİLEREK KABULÜ HAKKINDA KANUN</a:t>
            </a:r>
            <a:br>
              <a:rPr lang="en-US" sz="1000" b="1" smtClean="0"/>
            </a:br>
            <a:r>
              <a:rPr lang="en-US" sz="1000" b="1" smtClean="0"/>
              <a:t>Kabul Tarihi: 27 Eylül 1984</a:t>
            </a:r>
            <a:br>
              <a:rPr lang="en-US" sz="1000" b="1" smtClean="0"/>
            </a:br>
            <a:r>
              <a:rPr lang="en-US" sz="1000" b="1" smtClean="0"/>
              <a:t>Resmi Gazete ile Neşir ve İlânı: 9 Ekim 1984 - Sayı: 18540</a:t>
            </a:r>
            <a:br>
              <a:rPr lang="en-US" sz="1000" b="1" smtClean="0"/>
            </a:br>
            <a:r>
              <a:rPr lang="en-US" sz="1000" b="1" smtClean="0"/>
              <a:t>5.t. Düstur, c.24 - s.</a:t>
            </a:r>
          </a:p>
        </p:txBody>
      </p:sp>
      <p:sp>
        <p:nvSpPr>
          <p:cNvPr id="31747" name="Rectangle 3"/>
          <p:cNvSpPr>
            <a:spLocks noGrp="1" noChangeArrowheads="1"/>
          </p:cNvSpPr>
          <p:nvPr>
            <p:ph type="body" idx="4294967295"/>
          </p:nvPr>
        </p:nvSpPr>
        <p:spPr>
          <a:xfrm>
            <a:off x="107950" y="1484313"/>
            <a:ext cx="8856663" cy="5373687"/>
          </a:xfrm>
        </p:spPr>
        <p:txBody>
          <a:bodyPr/>
          <a:lstStyle/>
          <a:p>
            <a:pPr algn="just"/>
            <a:r>
              <a:rPr lang="en-US" sz="2400" smtClean="0"/>
              <a:t>Bağlılık değişikliği</a:t>
            </a:r>
          </a:p>
          <a:p>
            <a:pPr algn="just"/>
            <a:r>
              <a:rPr lang="en-US" sz="2400" smtClean="0"/>
              <a:t>MADDE 19/A- </a:t>
            </a:r>
            <a:r>
              <a:rPr lang="en-US" sz="2400" b="1" smtClean="0"/>
              <a:t>(Ek: KHK/643 - 3.6.2011 / </a:t>
            </a:r>
            <a:r>
              <a:rPr lang="en-US" sz="2400" b="1" smtClean="0">
                <a:hlinkClick r:id="rId2" action="ppaction://hlinkfile"/>
              </a:rPr>
              <a:t>m.2</a:t>
            </a:r>
            <a:r>
              <a:rPr lang="en-US" sz="2400" b="1" smtClean="0"/>
              <a:t>)</a:t>
            </a:r>
            <a:r>
              <a:rPr lang="en-US" sz="2400" smtClean="0"/>
              <a:t> Bakanlık bağlı, ilgili ve ilişkili kuruluşları (10/12/2003 tarihli ve 5018 sayılı Kamu Mali Yönetimi ve Kontrol Kanununa ekli (III) sayılı cetvelde yer alan kurumlar dahil) Başbakanın teklifi ve Cumhurbaşkanının onayı ile, Başbakanlıkla veya diğer bakanlıklarla ilgilendirilebilir. Söz konusu kuruluşların özel kanunlarında bağlı, ilgili ve ilişkili olunan bakanlığa ya da bakana verilen yetki ve görevler ilgilendirilen bakanlık veya bakan tarafından kullanılır ve yerine getirilir.</a:t>
            </a:r>
            <a:r>
              <a:rPr lang="en-US" sz="2400" b="1" smtClean="0"/>
              <a:t>(Ek cümle: KHK/649 - 8.8.2011 / </a:t>
            </a:r>
            <a:r>
              <a:rPr lang="en-US" sz="2400" b="1" smtClean="0">
                <a:hlinkClick r:id="rId3" action="ppaction://hlinkfile"/>
              </a:rPr>
              <a:t>m.45</a:t>
            </a:r>
            <a:r>
              <a:rPr lang="en-US" sz="2400" b="1" smtClean="0"/>
              <a:t>)</a:t>
            </a:r>
            <a:r>
              <a:rPr lang="en-US" sz="2400" smtClean="0"/>
              <a:t> </a:t>
            </a:r>
            <a:r>
              <a:rPr lang="en-US" sz="2400" smtClean="0">
                <a:solidFill>
                  <a:srgbClr val="FFFF00"/>
                </a:solidFill>
              </a:rPr>
              <a:t>“Bakan, bağlı, ilgili ve ilişkili kuruluşların (5018 sayılı Kanuna ekli (III) sayılı cetvelde yer alan kurumlar dâhil) her türlü faaliyet ve işlemlerini denetlemeye yetkilidir.</a:t>
            </a:r>
            <a:r>
              <a:rPr lang="en-US" sz="2400" smtClean="0"/>
              <a:t>”</a:t>
            </a:r>
          </a:p>
          <a:p>
            <a:pPr algn="just"/>
            <a:endParaRPr lang="tr-TR"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50825" y="214313"/>
            <a:ext cx="8693150" cy="1198562"/>
          </a:xfrm>
        </p:spPr>
        <p:txBody>
          <a:bodyPr anchor="ctr">
            <a:normAutofit fontScale="90000"/>
          </a:bodyPr>
          <a:lstStyle/>
          <a:p>
            <a:pPr algn="ctr"/>
            <a:r>
              <a:rPr lang="tr-TR" sz="3600" i="1" dirty="0" smtClean="0">
                <a:solidFill>
                  <a:srgbClr val="C00000"/>
                </a:solidFill>
              </a:rPr>
              <a:t>“Ülkede </a:t>
            </a:r>
            <a:r>
              <a:rPr lang="tr-TR" sz="3600" i="1" dirty="0" smtClean="0">
                <a:solidFill>
                  <a:srgbClr val="C00000"/>
                </a:solidFill>
              </a:rPr>
              <a:t>1930’ların merkezi vesayet rejimi yeniden </a:t>
            </a:r>
            <a:r>
              <a:rPr lang="tr-TR" sz="3600" dirty="0" smtClean="0">
                <a:solidFill>
                  <a:srgbClr val="C00000"/>
                </a:solidFill>
              </a:rPr>
              <a:t>(mi) </a:t>
            </a:r>
            <a:r>
              <a:rPr lang="tr-TR" sz="3600" i="1" dirty="0" smtClean="0">
                <a:solidFill>
                  <a:srgbClr val="C00000"/>
                </a:solidFill>
              </a:rPr>
              <a:t>kurulmaktadır” </a:t>
            </a:r>
            <a:r>
              <a:rPr lang="tr-TR" sz="3600" dirty="0" smtClean="0">
                <a:solidFill>
                  <a:srgbClr val="C00000"/>
                </a:solidFill>
              </a:rPr>
              <a:t>(?).*</a:t>
            </a:r>
            <a:br>
              <a:rPr lang="tr-TR" sz="3600" dirty="0" smtClean="0">
                <a:solidFill>
                  <a:srgbClr val="C00000"/>
                </a:solidFill>
              </a:rPr>
            </a:br>
            <a:r>
              <a:rPr lang="tr-TR" sz="1100" dirty="0" smtClean="0">
                <a:solidFill>
                  <a:schemeClr val="tx1"/>
                </a:solidFill>
              </a:rPr>
              <a:t>*</a:t>
            </a:r>
            <a:r>
              <a:rPr lang="tr-TR" sz="1400" dirty="0" smtClean="0"/>
              <a:t>“</a:t>
            </a:r>
            <a:r>
              <a:rPr lang="tr-TR" sz="1400" dirty="0" smtClean="0"/>
              <a:t>TTK’yı zora sokan KGB’dir”, Güven Sak köşe yazısı, Radikal Gazetesi, 10.02.2012.</a:t>
            </a:r>
            <a:br>
              <a:rPr lang="tr-TR" sz="1400" dirty="0" smtClean="0"/>
            </a:br>
            <a:endParaRPr lang="en-US" sz="1400" b="1" dirty="0" smtClean="0"/>
          </a:p>
        </p:txBody>
      </p:sp>
      <p:sp>
        <p:nvSpPr>
          <p:cNvPr id="31747" name="Rectangle 3"/>
          <p:cNvSpPr>
            <a:spLocks noGrp="1" noChangeArrowheads="1"/>
          </p:cNvSpPr>
          <p:nvPr>
            <p:ph type="body" idx="4294967295"/>
          </p:nvPr>
        </p:nvSpPr>
        <p:spPr>
          <a:xfrm>
            <a:off x="107950" y="1484313"/>
            <a:ext cx="8856663" cy="5373687"/>
          </a:xfrm>
        </p:spPr>
        <p:txBody>
          <a:bodyPr>
            <a:normAutofit fontScale="92500"/>
          </a:bodyPr>
          <a:lstStyle/>
          <a:p>
            <a:pPr algn="just"/>
            <a:r>
              <a:rPr lang="tr-TR" sz="2400" i="1" dirty="0" smtClean="0"/>
              <a:t>“Bağımsızlığı zedeleyici ve hatta engelleyici bu siyasi irade yoğunlaşmasının pratik sonucu kanaatimizce şu olabilecektir: </a:t>
            </a:r>
            <a:r>
              <a:rPr lang="tr-TR" sz="2400" i="1" dirty="0" smtClean="0">
                <a:solidFill>
                  <a:srgbClr val="FFFF00"/>
                </a:solidFill>
              </a:rPr>
              <a:t>Türkiye’ye yatırım yapmak üzere gelmeyi düşünen yatırımcılar, muhtemelen </a:t>
            </a:r>
            <a:r>
              <a:rPr lang="tr-TR" sz="2400" i="1" dirty="0" smtClean="0">
                <a:solidFill>
                  <a:srgbClr val="FFC000"/>
                </a:solidFill>
              </a:rPr>
              <a:t>bu kadar yoğun siyasal iradenin vesayeti altındaki bir kamu gözetim sistemine güven duymayacakları </a:t>
            </a:r>
            <a:r>
              <a:rPr lang="tr-TR" sz="2400" i="1" dirty="0" smtClean="0">
                <a:solidFill>
                  <a:srgbClr val="FFFF00"/>
                </a:solidFill>
              </a:rPr>
              <a:t>için kendi ülkelerinden denetim firmalarını Türkiye’de mütekabiliyet esasına uygun olarak denetim yapanlar listesine kaydettirecek ya da buna bile gerek duymaksızın bu denetim firmalarının yatırım yapmayı düşündükleri şirket ya da şirketleri</a:t>
            </a:r>
            <a:r>
              <a:rPr lang="tr-TR" sz="2400" dirty="0" smtClean="0">
                <a:solidFill>
                  <a:srgbClr val="FFFF00"/>
                </a:solidFill>
              </a:rPr>
              <a:t>(n finansal tablolarını)</a:t>
            </a:r>
            <a:r>
              <a:rPr lang="tr-TR" sz="2400" i="1" dirty="0" smtClean="0">
                <a:solidFill>
                  <a:srgbClr val="FFFF00"/>
                </a:solidFill>
              </a:rPr>
              <a:t> denetlemesini isteyecekler; o denetçi ya da denetim kuruluşları tarafından verilmiş bağımsız denetim raporları olmadıkça da Türkiye’de yatırım yapmayı düşünmeyeceklerdir. Böyle bir gelişme de zaman içinde Türkiye’deki bağımsız denetçilerin çalışmalarına ve kamu gözetiminde yeni kurulmuş olan Kurum’un işleyişine önemli bir sekte vurabilecektir</a:t>
            </a:r>
            <a:r>
              <a:rPr lang="tr-TR" sz="2400" i="1" dirty="0" smtClean="0">
                <a:solidFill>
                  <a:srgbClr val="FFFF00"/>
                </a:solidFill>
              </a:rPr>
              <a:t>.</a:t>
            </a:r>
            <a:r>
              <a:rPr lang="tr-TR" sz="2400" i="1" dirty="0" smtClean="0"/>
              <a:t>”**</a:t>
            </a:r>
          </a:p>
          <a:p>
            <a:pPr algn="just"/>
            <a:r>
              <a:rPr lang="tr-TR" sz="1100" i="1" dirty="0" smtClean="0"/>
              <a:t>**</a:t>
            </a:r>
            <a:r>
              <a:rPr lang="tr-TR" sz="1100" i="1" dirty="0" err="1" smtClean="0"/>
              <a:t>Özkorkut</a:t>
            </a:r>
            <a:r>
              <a:rPr lang="tr-TR" sz="1100" i="1" dirty="0" smtClean="0"/>
              <a:t>, Korkut, 6102 sayılı Türk </a:t>
            </a:r>
            <a:r>
              <a:rPr lang="tr-TR" sz="1100" i="1" dirty="0" err="1" smtClean="0"/>
              <a:t>TicaretKanunu’nda</a:t>
            </a:r>
            <a:r>
              <a:rPr lang="tr-TR" sz="1100" i="1" dirty="0" smtClean="0"/>
              <a:t> </a:t>
            </a:r>
            <a:r>
              <a:rPr lang="tr-TR" sz="1100" i="1" dirty="0" err="1" smtClean="0"/>
              <a:t>Düzenlenmeiş</a:t>
            </a:r>
            <a:r>
              <a:rPr lang="tr-TR" sz="1100" i="1" dirty="0" smtClean="0"/>
              <a:t> Bağımsız Denetimin Geleceği Açısından Kamu Gözetimi, Muhasebe ve Denetim Standartları Kurulu’nun Bağımsızlığının Önemi, Vergi Sorunları Dergisi, Haziran 2012, S.285, s.63.</a:t>
            </a:r>
            <a:endParaRPr lang="tr-TR" sz="11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539552" y="214313"/>
            <a:ext cx="8404423" cy="1414462"/>
          </a:xfrm>
        </p:spPr>
        <p:txBody>
          <a:bodyPr anchor="ctr"/>
          <a:lstStyle/>
          <a:p>
            <a:pPr algn="ctr" eaLnBrk="1" hangingPunct="1"/>
            <a:r>
              <a:rPr lang="tr-TR" dirty="0" smtClean="0">
                <a:solidFill>
                  <a:schemeClr val="tx1"/>
                </a:solidFill>
              </a:rPr>
              <a:t>TTK’NIN </a:t>
            </a:r>
            <a:br>
              <a:rPr lang="tr-TR" dirty="0" smtClean="0">
                <a:solidFill>
                  <a:schemeClr val="tx1"/>
                </a:solidFill>
              </a:rPr>
            </a:br>
            <a:r>
              <a:rPr lang="tr-TR" dirty="0" smtClean="0">
                <a:solidFill>
                  <a:schemeClr val="tx1"/>
                </a:solidFill>
              </a:rPr>
              <a:t>ZORUNLU HEDEFLERİNDEN</a:t>
            </a:r>
          </a:p>
        </p:txBody>
      </p:sp>
      <p:sp>
        <p:nvSpPr>
          <p:cNvPr id="22531" name="Rectangle 3"/>
          <p:cNvSpPr>
            <a:spLocks noGrp="1" noChangeArrowheads="1"/>
          </p:cNvSpPr>
          <p:nvPr>
            <p:ph type="body" idx="4294967295"/>
          </p:nvPr>
        </p:nvSpPr>
        <p:spPr>
          <a:xfrm>
            <a:off x="539750" y="2492375"/>
            <a:ext cx="8280400" cy="4365625"/>
          </a:xfrm>
        </p:spPr>
        <p:txBody>
          <a:bodyPr>
            <a:normAutofit/>
          </a:bodyPr>
          <a:lstStyle/>
          <a:p>
            <a:pPr algn="just" eaLnBrk="1" hangingPunct="1"/>
            <a:r>
              <a:rPr lang="tr-TR" sz="3600" i="1" dirty="0" smtClean="0">
                <a:solidFill>
                  <a:srgbClr val="FFC000"/>
                </a:solidFill>
              </a:rPr>
              <a:t>“</a:t>
            </a:r>
            <a:r>
              <a:rPr lang="tr-TR" sz="3600" b="1" i="1" dirty="0" smtClean="0">
                <a:solidFill>
                  <a:srgbClr val="FFC000"/>
                </a:solidFill>
              </a:rPr>
              <a:t>Türk işletmelerinin uluslararası ticaret, endüstri, hizmet, sermaye ve finans piyasalarının, sürdürülebilir rekabet gücünü haiz güvenilir aktörleri olmalarıdır. …”</a:t>
            </a:r>
            <a:r>
              <a:rPr lang="tr-TR" sz="3600" dirty="0" smtClean="0">
                <a:solidFill>
                  <a:srgbClr val="FFC000"/>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1116013" y="0"/>
            <a:ext cx="7756525" cy="1747838"/>
          </a:xfrm>
        </p:spPr>
        <p:txBody>
          <a:bodyPr/>
          <a:lstStyle/>
          <a:p>
            <a:pPr algn="ctr"/>
            <a:r>
              <a:rPr lang="tr-TR" sz="1800" smtClean="0">
                <a:solidFill>
                  <a:srgbClr val="FFC000"/>
                </a:solidFill>
              </a:rPr>
              <a:t>1 Kasım 2010 PAZARTESİ  </a:t>
            </a:r>
            <a:r>
              <a:rPr lang="tr-TR" sz="1800" b="1" smtClean="0">
                <a:solidFill>
                  <a:srgbClr val="FFC000"/>
                </a:solidFill>
              </a:rPr>
              <a:t>Resmî Gazete</a:t>
            </a:r>
            <a:r>
              <a:rPr lang="tr-TR" sz="1800" smtClean="0">
                <a:solidFill>
                  <a:srgbClr val="FFC000"/>
                </a:solidFill>
              </a:rPr>
              <a:t>   Sayı:27746</a:t>
            </a:r>
            <a:r>
              <a:rPr lang="tr-TR" sz="1800" smtClean="0">
                <a:solidFill>
                  <a:schemeClr val="tx1"/>
                </a:solidFill>
              </a:rPr>
              <a:t/>
            </a:r>
            <a:br>
              <a:rPr lang="tr-TR" sz="1800" smtClean="0">
                <a:solidFill>
                  <a:schemeClr val="tx1"/>
                </a:solidFill>
              </a:rPr>
            </a:br>
            <a:r>
              <a:rPr lang="tr-TR" sz="1800" b="1" smtClean="0">
                <a:solidFill>
                  <a:schemeClr val="tx1"/>
                </a:solidFill>
              </a:rPr>
              <a:t>TEBLİĞ</a:t>
            </a:r>
            <a:r>
              <a:rPr lang="tr-TR" sz="1800" smtClean="0">
                <a:solidFill>
                  <a:schemeClr val="tx1"/>
                </a:solidFill>
              </a:rPr>
              <a:t/>
            </a:r>
            <a:br>
              <a:rPr lang="tr-TR" sz="1800" smtClean="0">
                <a:solidFill>
                  <a:schemeClr val="tx1"/>
                </a:solidFill>
              </a:rPr>
            </a:br>
            <a:r>
              <a:rPr lang="tr-TR" sz="1800" u="sng" smtClean="0">
                <a:solidFill>
                  <a:schemeClr val="tx1"/>
                </a:solidFill>
              </a:rPr>
              <a:t>Türkiye Muhasebe Standartları Kurulundan:</a:t>
            </a:r>
            <a:r>
              <a:rPr lang="tr-TR" sz="1800" smtClean="0">
                <a:solidFill>
                  <a:schemeClr val="tx1"/>
                </a:solidFill>
              </a:rPr>
              <a:t/>
            </a:r>
            <a:br>
              <a:rPr lang="tr-TR" sz="1800" smtClean="0">
                <a:solidFill>
                  <a:schemeClr val="tx1"/>
                </a:solidFill>
              </a:rPr>
            </a:br>
            <a:r>
              <a:rPr lang="tr-TR" sz="1800" b="1" smtClean="0">
                <a:solidFill>
                  <a:srgbClr val="FFC000"/>
                </a:solidFill>
              </a:rPr>
              <a:t>KOBİ’LER İÇİN TÜRKİYE FİNANSAL RAPORLAMA STANDARDI</a:t>
            </a:r>
            <a:r>
              <a:rPr lang="tr-TR" sz="1800" smtClean="0">
                <a:solidFill>
                  <a:srgbClr val="FFC000"/>
                </a:solidFill>
              </a:rPr>
              <a:t/>
            </a:r>
            <a:br>
              <a:rPr lang="tr-TR" sz="1800" smtClean="0">
                <a:solidFill>
                  <a:srgbClr val="FFC000"/>
                </a:solidFill>
              </a:rPr>
            </a:br>
            <a:r>
              <a:rPr lang="tr-TR" sz="1800" b="1" smtClean="0">
                <a:solidFill>
                  <a:srgbClr val="FFC000"/>
                </a:solidFill>
              </a:rPr>
              <a:t>HAKKINDA TEBLİĞ</a:t>
            </a:r>
            <a:r>
              <a:rPr lang="tr-TR" sz="1800" smtClean="0">
                <a:solidFill>
                  <a:schemeClr val="tx1"/>
                </a:solidFill>
              </a:rPr>
              <a:t/>
            </a:r>
            <a:br>
              <a:rPr lang="tr-TR" sz="1800" smtClean="0">
                <a:solidFill>
                  <a:schemeClr val="tx1"/>
                </a:solidFill>
              </a:rPr>
            </a:br>
            <a:r>
              <a:rPr lang="tr-TR" sz="1800" b="1" smtClean="0">
                <a:solidFill>
                  <a:schemeClr val="tx1"/>
                </a:solidFill>
              </a:rPr>
              <a:t>SIRA NO: 208</a:t>
            </a:r>
            <a:endParaRPr lang="en-US" sz="1800" smtClean="0"/>
          </a:p>
        </p:txBody>
      </p:sp>
      <p:sp>
        <p:nvSpPr>
          <p:cNvPr id="30723" name="2 İçerik Yer Tutucusu"/>
          <p:cNvSpPr>
            <a:spLocks noGrp="1"/>
          </p:cNvSpPr>
          <p:nvPr>
            <p:ph idx="1"/>
          </p:nvPr>
        </p:nvSpPr>
        <p:spPr>
          <a:xfrm>
            <a:off x="251520" y="1700808"/>
            <a:ext cx="8703568" cy="4680942"/>
          </a:xfrm>
        </p:spPr>
        <p:txBody>
          <a:bodyPr>
            <a:normAutofit/>
          </a:bodyPr>
          <a:lstStyle/>
          <a:p>
            <a:r>
              <a:rPr lang="tr-TR" sz="1400" b="1" dirty="0" smtClean="0"/>
              <a:t>Amaç</a:t>
            </a:r>
            <a:endParaRPr lang="tr-TR" sz="1400" dirty="0" smtClean="0"/>
          </a:p>
          <a:p>
            <a:r>
              <a:rPr lang="tr-TR" sz="1400" b="1" dirty="0" smtClean="0"/>
              <a:t>MADDE 1 – </a:t>
            </a:r>
            <a:r>
              <a:rPr lang="tr-TR" sz="1400" dirty="0" smtClean="0"/>
              <a:t>(1) Bu Tebliğin amacı; bu Tebliğin 1 </a:t>
            </a:r>
            <a:r>
              <a:rPr lang="tr-TR" sz="1400" dirty="0" err="1" smtClean="0"/>
              <a:t>no’lu</a:t>
            </a:r>
            <a:r>
              <a:rPr lang="tr-TR" sz="1400" dirty="0" smtClean="0"/>
              <a:t> ekinde yer alan “Küçük ve Orta Büyüklükteki İşletmeler (KOBİ’ler) İçin Türkiye Finansal Raporlama Standardı”nın yürürlüğe konulmasıdır. </a:t>
            </a:r>
          </a:p>
          <a:p>
            <a:r>
              <a:rPr lang="tr-TR" sz="1400" b="1" dirty="0" smtClean="0"/>
              <a:t>Kapsam</a:t>
            </a:r>
            <a:endParaRPr lang="tr-TR" sz="1400" dirty="0" smtClean="0"/>
          </a:p>
          <a:p>
            <a:r>
              <a:rPr lang="tr-TR" sz="1400" b="1" dirty="0" smtClean="0"/>
              <a:t>MADDE 2 –</a:t>
            </a:r>
            <a:r>
              <a:rPr lang="tr-TR" sz="1400" dirty="0" smtClean="0"/>
              <a:t> (1) Bu Tebliğin kapsamı, bu Tebliğin 1 </a:t>
            </a:r>
            <a:r>
              <a:rPr lang="tr-TR" sz="1400" dirty="0" err="1" smtClean="0"/>
              <a:t>no’lu</a:t>
            </a:r>
            <a:r>
              <a:rPr lang="tr-TR" sz="1400" dirty="0" smtClean="0"/>
              <a:t> ekinde yer alan KOBİ TFRS metninde belirlenmiştir.</a:t>
            </a:r>
          </a:p>
          <a:p>
            <a:r>
              <a:rPr lang="tr-TR" sz="1400" b="1" dirty="0" smtClean="0"/>
              <a:t>Hukuki dayanak</a:t>
            </a:r>
            <a:endParaRPr lang="tr-TR" sz="1400" dirty="0" smtClean="0"/>
          </a:p>
          <a:p>
            <a:r>
              <a:rPr lang="tr-TR" sz="1400" b="1" dirty="0" smtClean="0"/>
              <a:t>MADDE 3 –</a:t>
            </a:r>
            <a:r>
              <a:rPr lang="tr-TR" sz="1400" dirty="0" smtClean="0"/>
              <a:t> (1) Bu Tebliğ, 28/7/1981 tarih ve 2499 sayılı Sermaye Piyasası Kanununun Ek-1 inci maddesi ile 24/2/2004 tarihli ve 2004/6924 sayılı Bakanlar Kurulu Kararı ile yürürlüğe giren Türkiye Muhasebe Standartları Kurulunun Çalışmalarına İlişkin Usul ve Esaslar Hakkında Yönetmeliğin 9 uncu maddesinin (b) bendine dayanılarak hazırlanmıştır.</a:t>
            </a:r>
          </a:p>
          <a:p>
            <a:r>
              <a:rPr lang="tr-TR" sz="1400" b="1" dirty="0" smtClean="0"/>
              <a:t>…</a:t>
            </a:r>
          </a:p>
          <a:p>
            <a:r>
              <a:rPr lang="tr-TR" sz="1400" b="1" dirty="0" smtClean="0"/>
              <a:t>Yürürlük</a:t>
            </a:r>
            <a:endParaRPr lang="tr-TR" sz="1400" dirty="0" smtClean="0"/>
          </a:p>
          <a:p>
            <a:r>
              <a:rPr lang="tr-TR" sz="1400" b="1" dirty="0" smtClean="0"/>
              <a:t>MADDE 5 –</a:t>
            </a:r>
            <a:r>
              <a:rPr lang="tr-TR" sz="1400" dirty="0" smtClean="0"/>
              <a:t> (1) Bu Tebliğ ve bu Tebliğin 1 </a:t>
            </a:r>
            <a:r>
              <a:rPr lang="tr-TR" sz="1400" dirty="0" err="1" smtClean="0"/>
              <a:t>no’lu</a:t>
            </a:r>
            <a:r>
              <a:rPr lang="tr-TR" sz="1400" dirty="0" smtClean="0"/>
              <a:t> ekinde yer alan KOBİ TFRS yayımlandığı tarihte yürürlüğe girer.  Uygulama ile ilgili hususlar TMSK tarafından yayımlanacak uygulama tebliğleri ile duyurulur. </a:t>
            </a:r>
          </a:p>
          <a:p>
            <a:r>
              <a:rPr lang="tr-TR" sz="1400" b="1" dirty="0" smtClean="0"/>
              <a:t>Yürütme</a:t>
            </a:r>
            <a:endParaRPr lang="tr-TR" sz="1400" dirty="0" smtClean="0"/>
          </a:p>
          <a:p>
            <a:r>
              <a:rPr lang="tr-TR" sz="1400" b="1" dirty="0" smtClean="0"/>
              <a:t>MADDE 6</a:t>
            </a:r>
            <a:r>
              <a:rPr lang="tr-TR" sz="1400" dirty="0" smtClean="0"/>
              <a:t> – (1) Bu Tebliğ hükümlerini Türkiye Muhasebe Standartları Kurulu yürütür.</a:t>
            </a:r>
          </a:p>
          <a:p>
            <a:endParaRPr lang="en-US" sz="1000" dirty="0" smtClean="0"/>
          </a:p>
        </p:txBody>
      </p:sp>
      <p:sp>
        <p:nvSpPr>
          <p:cNvPr id="4" name="3 Altbilgi Yer Tutucusu"/>
          <p:cNvSpPr>
            <a:spLocks noGrp="1"/>
          </p:cNvSpPr>
          <p:nvPr>
            <p:ph type="ftr" sz="quarter" idx="4294967295"/>
          </p:nvPr>
        </p:nvSpPr>
        <p:spPr>
          <a:xfrm>
            <a:off x="3657600" y="6243638"/>
            <a:ext cx="2895600" cy="457200"/>
          </a:xfrm>
          <a:prstGeom prst="rect">
            <a:avLst/>
          </a:prstGeom>
        </p:spPr>
        <p:txBody>
          <a:bodyPr/>
          <a:lstStyle/>
          <a:p>
            <a:pPr>
              <a:defRPr/>
            </a:pPr>
            <a:r>
              <a:rPr lang="tr-TR" smtClean="0"/>
              <a:t>Doç. Dr. Korkut Özkorkut</a:t>
            </a:r>
            <a:endParaRPr lang="tr-TR"/>
          </a:p>
        </p:txBody>
      </p:sp>
      <p:sp>
        <p:nvSpPr>
          <p:cNvPr id="5" name="4 Slayt Numarası Yer Tutucusu"/>
          <p:cNvSpPr>
            <a:spLocks noGrp="1"/>
          </p:cNvSpPr>
          <p:nvPr>
            <p:ph type="sldNum" sz="quarter" idx="4294967295"/>
          </p:nvPr>
        </p:nvSpPr>
        <p:spPr>
          <a:xfrm>
            <a:off x="8316416" y="6243638"/>
            <a:ext cx="630734" cy="457200"/>
          </a:xfrm>
          <a:prstGeom prst="rect">
            <a:avLst/>
          </a:prstGeom>
        </p:spPr>
        <p:txBody>
          <a:bodyPr/>
          <a:lstStyle/>
          <a:p>
            <a:pPr>
              <a:defRPr/>
            </a:pPr>
            <a:fld id="{BACCBFA6-A3C8-4FD9-93D6-38B9FE883B17}" type="slidenum">
              <a:rPr lang="tr-TR" smtClean="0"/>
              <a:pPr>
                <a:defRPr/>
              </a:pPr>
              <a:t>20</a:t>
            </a:fld>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p:txBody>
          <a:bodyPr/>
          <a:lstStyle/>
          <a:p>
            <a:r>
              <a:rPr lang="tr-TR" smtClean="0"/>
              <a:t>TMS ve TFRS’ler hakkında</a:t>
            </a:r>
            <a:endParaRPr lang="en-US" smtClean="0"/>
          </a:p>
        </p:txBody>
      </p:sp>
      <p:sp>
        <p:nvSpPr>
          <p:cNvPr id="35843" name="2 İçerik Yer Tutucusu"/>
          <p:cNvSpPr>
            <a:spLocks noGrp="1"/>
          </p:cNvSpPr>
          <p:nvPr>
            <p:ph idx="1"/>
          </p:nvPr>
        </p:nvSpPr>
        <p:spPr>
          <a:xfrm>
            <a:off x="250825" y="1628775"/>
            <a:ext cx="8704263" cy="4895850"/>
          </a:xfrm>
        </p:spPr>
        <p:txBody>
          <a:bodyPr>
            <a:normAutofit lnSpcReduction="10000"/>
          </a:bodyPr>
          <a:lstStyle/>
          <a:p>
            <a:r>
              <a:rPr lang="en-US" sz="1400" dirty="0" smtClean="0"/>
              <a:t>"GEÇİCİ MADDE 1 - (1) </a:t>
            </a:r>
            <a:r>
              <a:rPr lang="en-US" sz="1400" dirty="0" err="1" smtClean="0">
                <a:solidFill>
                  <a:srgbClr val="FFC000"/>
                </a:solidFill>
              </a:rPr>
              <a:t>Türkiye</a:t>
            </a:r>
            <a:r>
              <a:rPr lang="en-US" sz="1400" dirty="0" smtClean="0">
                <a:solidFill>
                  <a:srgbClr val="FFC000"/>
                </a:solidFill>
              </a:rPr>
              <a:t> </a:t>
            </a:r>
            <a:r>
              <a:rPr lang="en-US" sz="1400" dirty="0" err="1" smtClean="0">
                <a:solidFill>
                  <a:srgbClr val="FFC000"/>
                </a:solidFill>
              </a:rPr>
              <a:t>Muhasebe</a:t>
            </a:r>
            <a:r>
              <a:rPr lang="en-US" sz="1400" dirty="0" smtClean="0">
                <a:solidFill>
                  <a:srgbClr val="FFC000"/>
                </a:solidFill>
              </a:rPr>
              <a:t> </a:t>
            </a:r>
            <a:r>
              <a:rPr lang="en-US" sz="1400" dirty="0" err="1" smtClean="0">
                <a:solidFill>
                  <a:srgbClr val="FFC000"/>
                </a:solidFill>
              </a:rPr>
              <a:t>Standartları</a:t>
            </a:r>
            <a:r>
              <a:rPr lang="en-US" sz="1400" dirty="0" smtClean="0">
                <a:solidFill>
                  <a:srgbClr val="FFC000"/>
                </a:solidFill>
              </a:rPr>
              <a:t> </a:t>
            </a:r>
            <a:r>
              <a:rPr lang="en-US" sz="1400" dirty="0" err="1" smtClean="0">
                <a:solidFill>
                  <a:srgbClr val="FFC000"/>
                </a:solidFill>
              </a:rPr>
              <a:t>Kurulu</a:t>
            </a:r>
            <a:r>
              <a:rPr lang="en-US" sz="1400" dirty="0" smtClean="0">
                <a:solidFill>
                  <a:srgbClr val="FFC000"/>
                </a:solidFill>
              </a:rPr>
              <a:t> </a:t>
            </a:r>
            <a:r>
              <a:rPr lang="en-US" sz="1400" dirty="0" err="1" smtClean="0">
                <a:solidFill>
                  <a:srgbClr val="FFC000"/>
                </a:solidFill>
              </a:rPr>
              <a:t>tarafından</a:t>
            </a:r>
            <a:r>
              <a:rPr lang="en-US" sz="1400" dirty="0" smtClean="0">
                <a:solidFill>
                  <a:srgbClr val="FFC000"/>
                </a:solidFill>
              </a:rPr>
              <a:t> </a:t>
            </a:r>
            <a:r>
              <a:rPr lang="en-US" sz="1400" dirty="0" err="1" smtClean="0">
                <a:solidFill>
                  <a:srgbClr val="FFC000"/>
                </a:solidFill>
              </a:rPr>
              <a:t>belirlenen</a:t>
            </a:r>
            <a:r>
              <a:rPr lang="en-US" sz="1400" dirty="0" smtClean="0">
                <a:solidFill>
                  <a:srgbClr val="FFC000"/>
                </a:solidFill>
              </a:rPr>
              <a:t> </a:t>
            </a:r>
            <a:r>
              <a:rPr lang="en-US" sz="1400" dirty="0" err="1" smtClean="0">
                <a:solidFill>
                  <a:srgbClr val="FFC000"/>
                </a:solidFill>
              </a:rPr>
              <a:t>Türkiye</a:t>
            </a:r>
            <a:r>
              <a:rPr lang="en-US" sz="1400" dirty="0" smtClean="0">
                <a:solidFill>
                  <a:srgbClr val="FFC000"/>
                </a:solidFill>
              </a:rPr>
              <a:t> </a:t>
            </a:r>
            <a:r>
              <a:rPr lang="en-US" sz="1400" dirty="0" err="1" smtClean="0">
                <a:solidFill>
                  <a:srgbClr val="FFC000"/>
                </a:solidFill>
              </a:rPr>
              <a:t>Muhasebe</a:t>
            </a:r>
            <a:r>
              <a:rPr lang="en-US" sz="1400" dirty="0" smtClean="0">
                <a:solidFill>
                  <a:srgbClr val="FFC000"/>
                </a:solidFill>
              </a:rPr>
              <a:t> </a:t>
            </a:r>
            <a:r>
              <a:rPr lang="en-US" sz="1400" dirty="0" err="1" smtClean="0">
                <a:solidFill>
                  <a:srgbClr val="FFC000"/>
                </a:solidFill>
              </a:rPr>
              <a:t>Standartları</a:t>
            </a:r>
            <a:r>
              <a:rPr lang="en-US" sz="1400" dirty="0" smtClean="0">
                <a:solidFill>
                  <a:srgbClr val="FFC000"/>
                </a:solidFill>
              </a:rPr>
              <a:t>; </a:t>
            </a:r>
          </a:p>
          <a:p>
            <a:r>
              <a:rPr lang="en-US" sz="1400" dirty="0" smtClean="0">
                <a:solidFill>
                  <a:srgbClr val="FFC000"/>
                </a:solidFill>
              </a:rPr>
              <a:t>(a) </a:t>
            </a:r>
            <a:r>
              <a:rPr lang="en-US" sz="1400" dirty="0" err="1" smtClean="0">
                <a:solidFill>
                  <a:srgbClr val="FFC000"/>
                </a:solidFill>
              </a:rPr>
              <a:t>Türkiye</a:t>
            </a:r>
            <a:r>
              <a:rPr lang="en-US" sz="1400" dirty="0" smtClean="0">
                <a:solidFill>
                  <a:srgbClr val="FFC000"/>
                </a:solidFill>
              </a:rPr>
              <a:t> </a:t>
            </a:r>
            <a:r>
              <a:rPr lang="en-US" sz="1400" dirty="0" err="1" smtClean="0">
                <a:solidFill>
                  <a:srgbClr val="FFC000"/>
                </a:solidFill>
              </a:rPr>
              <a:t>Muhasebe</a:t>
            </a:r>
            <a:r>
              <a:rPr lang="en-US" sz="1400" dirty="0" smtClean="0">
                <a:solidFill>
                  <a:srgbClr val="FFC000"/>
                </a:solidFill>
              </a:rPr>
              <a:t> </a:t>
            </a:r>
            <a:r>
              <a:rPr lang="en-US" sz="1400" dirty="0" err="1" smtClean="0">
                <a:solidFill>
                  <a:srgbClr val="FFC000"/>
                </a:solidFill>
              </a:rPr>
              <a:t>Standartları</a:t>
            </a:r>
            <a:r>
              <a:rPr lang="en-US" sz="1400" dirty="0" smtClean="0">
                <a:solidFill>
                  <a:srgbClr val="FFC000"/>
                </a:solidFill>
              </a:rPr>
              <a:t>, </a:t>
            </a:r>
            <a:r>
              <a:rPr lang="en-US" sz="1400" dirty="0" err="1" smtClean="0">
                <a:solidFill>
                  <a:srgbClr val="FFC000"/>
                </a:solidFill>
              </a:rPr>
              <a:t>Türkiye</a:t>
            </a:r>
            <a:r>
              <a:rPr lang="en-US" sz="1400" dirty="0" smtClean="0">
                <a:solidFill>
                  <a:srgbClr val="FFC000"/>
                </a:solidFill>
              </a:rPr>
              <a:t> </a:t>
            </a:r>
            <a:r>
              <a:rPr lang="en-US" sz="1400" dirty="0" err="1" smtClean="0">
                <a:solidFill>
                  <a:srgbClr val="FFC000"/>
                </a:solidFill>
              </a:rPr>
              <a:t>Finansal</a:t>
            </a:r>
            <a:r>
              <a:rPr lang="en-US" sz="1400" dirty="0" smtClean="0">
                <a:solidFill>
                  <a:srgbClr val="FFC000"/>
                </a:solidFill>
              </a:rPr>
              <a:t> </a:t>
            </a:r>
            <a:r>
              <a:rPr lang="en-US" sz="1400" dirty="0" err="1" smtClean="0">
                <a:solidFill>
                  <a:srgbClr val="FFC000"/>
                </a:solidFill>
              </a:rPr>
              <a:t>Raporlama</a:t>
            </a:r>
            <a:r>
              <a:rPr lang="en-US" sz="1400" dirty="0" smtClean="0">
                <a:solidFill>
                  <a:srgbClr val="FFC000"/>
                </a:solidFill>
              </a:rPr>
              <a:t> </a:t>
            </a:r>
            <a:r>
              <a:rPr lang="en-US" sz="1400" dirty="0" err="1" smtClean="0">
                <a:solidFill>
                  <a:srgbClr val="FFC000"/>
                </a:solidFill>
              </a:rPr>
              <a:t>Standartları</a:t>
            </a:r>
            <a:r>
              <a:rPr lang="en-US" sz="1400" dirty="0" smtClean="0">
                <a:solidFill>
                  <a:srgbClr val="FFC000"/>
                </a:solidFill>
              </a:rPr>
              <a:t> (TMS/TFRS) </a:t>
            </a:r>
            <a:r>
              <a:rPr lang="en-US" sz="1400" dirty="0" err="1" smtClean="0">
                <a:solidFill>
                  <a:srgbClr val="FFC000"/>
                </a:solidFill>
              </a:rPr>
              <a:t>ve</a:t>
            </a:r>
            <a:r>
              <a:rPr lang="en-US" sz="1400" dirty="0" smtClean="0">
                <a:solidFill>
                  <a:srgbClr val="FFC000"/>
                </a:solidFill>
              </a:rPr>
              <a:t> </a:t>
            </a:r>
            <a:r>
              <a:rPr lang="en-US" sz="1400" dirty="0" err="1" smtClean="0">
                <a:solidFill>
                  <a:srgbClr val="FFC000"/>
                </a:solidFill>
              </a:rPr>
              <a:t>yorumları</a:t>
            </a:r>
            <a:r>
              <a:rPr lang="en-US" sz="1400" dirty="0" smtClean="0">
                <a:solidFill>
                  <a:srgbClr val="FFC000"/>
                </a:solidFill>
              </a:rPr>
              <a:t> </a:t>
            </a:r>
            <a:r>
              <a:rPr lang="en-US" sz="1400" dirty="0" err="1" smtClean="0">
                <a:solidFill>
                  <a:srgbClr val="FFC000"/>
                </a:solidFill>
              </a:rPr>
              <a:t>ile</a:t>
            </a:r>
            <a:r>
              <a:rPr lang="en-US" sz="1400" dirty="0" smtClean="0">
                <a:solidFill>
                  <a:srgbClr val="FFC000"/>
                </a:solidFill>
              </a:rPr>
              <a:t>, </a:t>
            </a:r>
          </a:p>
          <a:p>
            <a:r>
              <a:rPr lang="en-US" sz="1400" dirty="0" smtClean="0">
                <a:solidFill>
                  <a:srgbClr val="FFC000"/>
                </a:solidFill>
              </a:rPr>
              <a:t>(b) </a:t>
            </a:r>
            <a:r>
              <a:rPr lang="en-US" sz="1400" dirty="0" err="1" smtClean="0">
                <a:solidFill>
                  <a:srgbClr val="FFC000"/>
                </a:solidFill>
              </a:rPr>
              <a:t>Küçük</a:t>
            </a:r>
            <a:r>
              <a:rPr lang="en-US" sz="1400" dirty="0" smtClean="0">
                <a:solidFill>
                  <a:srgbClr val="FFC000"/>
                </a:solidFill>
              </a:rPr>
              <a:t> </a:t>
            </a:r>
            <a:r>
              <a:rPr lang="en-US" sz="1400" dirty="0" err="1" smtClean="0">
                <a:solidFill>
                  <a:srgbClr val="FFC000"/>
                </a:solidFill>
              </a:rPr>
              <a:t>ve</a:t>
            </a:r>
            <a:r>
              <a:rPr lang="en-US" sz="1400" dirty="0" smtClean="0">
                <a:solidFill>
                  <a:srgbClr val="FFC000"/>
                </a:solidFill>
              </a:rPr>
              <a:t> </a:t>
            </a:r>
            <a:r>
              <a:rPr lang="en-US" sz="1400" dirty="0" err="1" smtClean="0">
                <a:solidFill>
                  <a:srgbClr val="FFC000"/>
                </a:solidFill>
              </a:rPr>
              <a:t>Orta</a:t>
            </a:r>
            <a:r>
              <a:rPr lang="en-US" sz="1400" dirty="0" smtClean="0">
                <a:solidFill>
                  <a:srgbClr val="FFC000"/>
                </a:solidFill>
              </a:rPr>
              <a:t> </a:t>
            </a:r>
            <a:r>
              <a:rPr lang="en-US" sz="1400" dirty="0" err="1" smtClean="0">
                <a:solidFill>
                  <a:srgbClr val="FFC000"/>
                </a:solidFill>
              </a:rPr>
              <a:t>Büyüklükteki</a:t>
            </a:r>
            <a:r>
              <a:rPr lang="en-US" sz="1400" dirty="0" smtClean="0">
                <a:solidFill>
                  <a:srgbClr val="FFC000"/>
                </a:solidFill>
              </a:rPr>
              <a:t> </a:t>
            </a:r>
            <a:r>
              <a:rPr lang="en-US" sz="1400" dirty="0" err="1" smtClean="0">
                <a:solidFill>
                  <a:srgbClr val="FFC000"/>
                </a:solidFill>
              </a:rPr>
              <a:t>İşletmeler</a:t>
            </a:r>
            <a:r>
              <a:rPr lang="en-US" sz="1400" dirty="0" smtClean="0">
                <a:solidFill>
                  <a:srgbClr val="FFC000"/>
                </a:solidFill>
              </a:rPr>
              <a:t> </a:t>
            </a:r>
            <a:r>
              <a:rPr lang="en-US" sz="1400" dirty="0" err="1" smtClean="0">
                <a:solidFill>
                  <a:srgbClr val="FFC000"/>
                </a:solidFill>
              </a:rPr>
              <a:t>Türkiye</a:t>
            </a:r>
            <a:r>
              <a:rPr lang="en-US" sz="1400" dirty="0" smtClean="0">
                <a:solidFill>
                  <a:srgbClr val="FFC000"/>
                </a:solidFill>
              </a:rPr>
              <a:t> </a:t>
            </a:r>
            <a:r>
              <a:rPr lang="en-US" sz="1400" dirty="0" err="1" smtClean="0">
                <a:solidFill>
                  <a:srgbClr val="FFC000"/>
                </a:solidFill>
              </a:rPr>
              <a:t>Finansal</a:t>
            </a:r>
            <a:r>
              <a:rPr lang="en-US" sz="1400" dirty="0" smtClean="0">
                <a:solidFill>
                  <a:srgbClr val="FFC000"/>
                </a:solidFill>
              </a:rPr>
              <a:t> </a:t>
            </a:r>
            <a:r>
              <a:rPr lang="en-US" sz="1400" dirty="0" err="1" smtClean="0">
                <a:solidFill>
                  <a:srgbClr val="FFC000"/>
                </a:solidFill>
              </a:rPr>
              <a:t>Raporlama</a:t>
            </a:r>
            <a:r>
              <a:rPr lang="en-US" sz="1400" dirty="0" smtClean="0">
                <a:solidFill>
                  <a:srgbClr val="FFC000"/>
                </a:solidFill>
              </a:rPr>
              <a:t> </a:t>
            </a:r>
            <a:r>
              <a:rPr lang="en-US" sz="1400" dirty="0" err="1" smtClean="0">
                <a:solidFill>
                  <a:srgbClr val="FFC000"/>
                </a:solidFill>
              </a:rPr>
              <a:t>Standartlarından</a:t>
            </a:r>
            <a:r>
              <a:rPr lang="en-US" sz="1400" dirty="0" smtClean="0">
                <a:solidFill>
                  <a:srgbClr val="FFC000"/>
                </a:solidFill>
              </a:rPr>
              <a:t> (KOBİ TFRS) </a:t>
            </a:r>
            <a:r>
              <a:rPr lang="en-US" sz="1400" dirty="0" err="1" smtClean="0">
                <a:solidFill>
                  <a:srgbClr val="FFC000"/>
                </a:solidFill>
              </a:rPr>
              <a:t>oluşur</a:t>
            </a:r>
            <a:r>
              <a:rPr lang="en-US" sz="1400" dirty="0" smtClean="0">
                <a:solidFill>
                  <a:srgbClr val="FFC000"/>
                </a:solidFill>
              </a:rPr>
              <a:t>. </a:t>
            </a:r>
          </a:p>
          <a:p>
            <a:r>
              <a:rPr lang="en-US" sz="1400" dirty="0" smtClean="0">
                <a:solidFill>
                  <a:srgbClr val="FFC000"/>
                </a:solidFill>
              </a:rPr>
              <a:t>(2) </a:t>
            </a:r>
            <a:r>
              <a:rPr lang="en-US" sz="1400" dirty="0" err="1" smtClean="0">
                <a:solidFill>
                  <a:srgbClr val="FFC000"/>
                </a:solidFill>
              </a:rPr>
              <a:t>Aşağıda</a:t>
            </a:r>
            <a:r>
              <a:rPr lang="en-US" sz="1400" dirty="0" smtClean="0">
                <a:solidFill>
                  <a:srgbClr val="FFC000"/>
                </a:solidFill>
              </a:rPr>
              <a:t> </a:t>
            </a:r>
            <a:r>
              <a:rPr lang="en-US" sz="1400" dirty="0" err="1" smtClean="0">
                <a:solidFill>
                  <a:srgbClr val="FFC000"/>
                </a:solidFill>
              </a:rPr>
              <a:t>sayılanlar</a:t>
            </a:r>
            <a:r>
              <a:rPr lang="en-US" sz="1400" dirty="0" smtClean="0">
                <a:solidFill>
                  <a:srgbClr val="FFC000"/>
                </a:solidFill>
              </a:rPr>
              <a:t> TMS TFRS </a:t>
            </a:r>
            <a:r>
              <a:rPr lang="en-US" sz="1400" dirty="0" err="1" smtClean="0">
                <a:solidFill>
                  <a:srgbClr val="FFC000"/>
                </a:solidFill>
              </a:rPr>
              <a:t>ve</a:t>
            </a:r>
            <a:r>
              <a:rPr lang="en-US" sz="1400" dirty="0" smtClean="0">
                <a:solidFill>
                  <a:srgbClr val="FFC000"/>
                </a:solidFill>
              </a:rPr>
              <a:t> </a:t>
            </a:r>
            <a:r>
              <a:rPr lang="en-US" sz="1400" dirty="0" err="1" smtClean="0">
                <a:solidFill>
                  <a:srgbClr val="FFC000"/>
                </a:solidFill>
              </a:rPr>
              <a:t>Yorumlarını</a:t>
            </a:r>
            <a:r>
              <a:rPr lang="en-US" sz="1400" dirty="0" smtClean="0">
                <a:solidFill>
                  <a:srgbClr val="FFC000"/>
                </a:solidFill>
              </a:rPr>
              <a:t> </a:t>
            </a:r>
            <a:r>
              <a:rPr lang="en-US" sz="1400" dirty="0" err="1" smtClean="0">
                <a:solidFill>
                  <a:srgbClr val="FFC000"/>
                </a:solidFill>
              </a:rPr>
              <a:t>uygulamakla</a:t>
            </a:r>
            <a:r>
              <a:rPr lang="en-US" sz="1400" dirty="0" smtClean="0">
                <a:solidFill>
                  <a:srgbClr val="FFC000"/>
                </a:solidFill>
              </a:rPr>
              <a:t> </a:t>
            </a:r>
            <a:r>
              <a:rPr lang="en-US" sz="1400" dirty="0" err="1" smtClean="0">
                <a:solidFill>
                  <a:srgbClr val="FFC000"/>
                </a:solidFill>
              </a:rPr>
              <a:t>yükümlüdürler</a:t>
            </a:r>
            <a:r>
              <a:rPr lang="en-US" sz="1400" dirty="0" smtClean="0"/>
              <a:t>: </a:t>
            </a:r>
          </a:p>
          <a:p>
            <a:r>
              <a:rPr lang="en-US" sz="1400" dirty="0" smtClean="0"/>
              <a:t>(a) Bu </a:t>
            </a:r>
            <a:r>
              <a:rPr lang="en-US" sz="1400" dirty="0" err="1" smtClean="0"/>
              <a:t>kanunun</a:t>
            </a:r>
            <a:r>
              <a:rPr lang="en-US" sz="1400" dirty="0" smtClean="0"/>
              <a:t> 1534 </a:t>
            </a:r>
            <a:r>
              <a:rPr lang="en-US" sz="1400" dirty="0" err="1" smtClean="0"/>
              <a:t>üncü</a:t>
            </a:r>
            <a:r>
              <a:rPr lang="en-US" sz="1400" dirty="0" smtClean="0"/>
              <a:t> </a:t>
            </a:r>
            <a:r>
              <a:rPr lang="en-US" sz="1400" dirty="0" err="1" smtClean="0"/>
              <a:t>maddesinin</a:t>
            </a:r>
            <a:r>
              <a:rPr lang="en-US" sz="1400" dirty="0" smtClean="0"/>
              <a:t> </a:t>
            </a:r>
            <a:r>
              <a:rPr lang="en-US" sz="1400" dirty="0" err="1" smtClean="0"/>
              <a:t>ikinci</a:t>
            </a:r>
            <a:r>
              <a:rPr lang="en-US" sz="1400" dirty="0" smtClean="0"/>
              <a:t> </a:t>
            </a:r>
            <a:r>
              <a:rPr lang="en-US" sz="1400" dirty="0" err="1" smtClean="0"/>
              <a:t>fıkrasının</a:t>
            </a:r>
            <a:r>
              <a:rPr lang="en-US" sz="1400" dirty="0" smtClean="0"/>
              <a:t> (a) </a:t>
            </a:r>
            <a:r>
              <a:rPr lang="en-US" sz="1400" dirty="0" err="1" smtClean="0"/>
              <a:t>ila</a:t>
            </a:r>
            <a:r>
              <a:rPr lang="en-US" sz="1400" dirty="0" smtClean="0"/>
              <a:t> (e) </a:t>
            </a:r>
            <a:r>
              <a:rPr lang="en-US" sz="1400" dirty="0" err="1" smtClean="0"/>
              <a:t>bendlerindeki</a:t>
            </a:r>
            <a:r>
              <a:rPr lang="en-US" sz="1400" dirty="0" smtClean="0"/>
              <a:t> </a:t>
            </a:r>
            <a:r>
              <a:rPr lang="en-US" sz="1400" dirty="0" err="1" smtClean="0"/>
              <a:t>sermaye</a:t>
            </a:r>
            <a:r>
              <a:rPr lang="en-US" sz="1400" dirty="0" smtClean="0"/>
              <a:t> </a:t>
            </a:r>
            <a:r>
              <a:rPr lang="en-US" sz="1400" dirty="0" err="1" smtClean="0"/>
              <a:t>şirketleri</a:t>
            </a:r>
            <a:r>
              <a:rPr lang="en-US" sz="1400" dirty="0" smtClean="0"/>
              <a:t>, </a:t>
            </a:r>
          </a:p>
          <a:p>
            <a:r>
              <a:rPr lang="en-US" sz="1400" dirty="0" smtClean="0"/>
              <a:t>(b) TMS TFRS </a:t>
            </a:r>
            <a:r>
              <a:rPr lang="en-US" sz="1400" dirty="0" err="1" smtClean="0"/>
              <a:t>ve</a:t>
            </a:r>
            <a:r>
              <a:rPr lang="en-US" sz="1400" dirty="0" smtClean="0"/>
              <a:t> </a:t>
            </a:r>
            <a:r>
              <a:rPr lang="en-US" sz="1400" dirty="0" err="1" smtClean="0"/>
              <a:t>Yorumlarını</a:t>
            </a:r>
            <a:r>
              <a:rPr lang="en-US" sz="1400" dirty="0" smtClean="0"/>
              <a:t> </a:t>
            </a:r>
            <a:r>
              <a:rPr lang="en-US" sz="1400" dirty="0" err="1" smtClean="0"/>
              <a:t>uygulamayı</a:t>
            </a:r>
            <a:r>
              <a:rPr lang="en-US" sz="1400" dirty="0" smtClean="0"/>
              <a:t> </a:t>
            </a:r>
            <a:r>
              <a:rPr lang="en-US" sz="1400" dirty="0" err="1" smtClean="0"/>
              <a:t>tercih</a:t>
            </a:r>
            <a:r>
              <a:rPr lang="en-US" sz="1400" dirty="0" smtClean="0"/>
              <a:t> </a:t>
            </a:r>
            <a:r>
              <a:rPr lang="en-US" sz="1400" dirty="0" err="1" smtClean="0"/>
              <a:t>edenler</a:t>
            </a:r>
            <a:r>
              <a:rPr lang="en-US" sz="1400" dirty="0" smtClean="0"/>
              <a:t>. </a:t>
            </a:r>
          </a:p>
          <a:p>
            <a:r>
              <a:rPr lang="en-US" sz="1400" dirty="0" smtClean="0"/>
              <a:t>(3) </a:t>
            </a:r>
            <a:r>
              <a:rPr lang="en-US" sz="1400" dirty="0" err="1" smtClean="0">
                <a:solidFill>
                  <a:srgbClr val="FFC000"/>
                </a:solidFill>
              </a:rPr>
              <a:t>Aşağıda</a:t>
            </a:r>
            <a:r>
              <a:rPr lang="en-US" sz="1400" dirty="0" smtClean="0">
                <a:solidFill>
                  <a:srgbClr val="FFC000"/>
                </a:solidFill>
              </a:rPr>
              <a:t> </a:t>
            </a:r>
            <a:r>
              <a:rPr lang="en-US" sz="1400" dirty="0" err="1" smtClean="0">
                <a:solidFill>
                  <a:srgbClr val="FFC000"/>
                </a:solidFill>
              </a:rPr>
              <a:t>sayılanlar</a:t>
            </a:r>
            <a:r>
              <a:rPr lang="en-US" sz="1400" dirty="0" smtClean="0">
                <a:solidFill>
                  <a:srgbClr val="FFC000"/>
                </a:solidFill>
              </a:rPr>
              <a:t> KOBİ </a:t>
            </a:r>
            <a:r>
              <a:rPr lang="en-US" sz="1400" dirty="0" err="1" smtClean="0">
                <a:solidFill>
                  <a:srgbClr val="FFC000"/>
                </a:solidFill>
              </a:rPr>
              <a:t>TFRS'nı</a:t>
            </a:r>
            <a:r>
              <a:rPr lang="en-US" sz="1400" dirty="0" smtClean="0">
                <a:solidFill>
                  <a:srgbClr val="FFC000"/>
                </a:solidFill>
              </a:rPr>
              <a:t> </a:t>
            </a:r>
            <a:r>
              <a:rPr lang="en-US" sz="1400" dirty="0" err="1" smtClean="0">
                <a:solidFill>
                  <a:srgbClr val="FFC000"/>
                </a:solidFill>
              </a:rPr>
              <a:t>uygulamakla</a:t>
            </a:r>
            <a:r>
              <a:rPr lang="en-US" sz="1400" dirty="0" smtClean="0">
                <a:solidFill>
                  <a:srgbClr val="FFC000"/>
                </a:solidFill>
              </a:rPr>
              <a:t> </a:t>
            </a:r>
            <a:r>
              <a:rPr lang="en-US" sz="1400" dirty="0" err="1" smtClean="0">
                <a:solidFill>
                  <a:srgbClr val="FFC000"/>
                </a:solidFill>
              </a:rPr>
              <a:t>yükümlüdürler</a:t>
            </a:r>
            <a:r>
              <a:rPr lang="en-US" sz="1400" dirty="0" smtClean="0">
                <a:solidFill>
                  <a:srgbClr val="FFC000"/>
                </a:solidFill>
              </a:rPr>
              <a:t>. </a:t>
            </a:r>
          </a:p>
          <a:p>
            <a:r>
              <a:rPr lang="en-US" sz="1400" dirty="0" smtClean="0"/>
              <a:t>(a) Bu </a:t>
            </a:r>
            <a:r>
              <a:rPr lang="en-US" sz="1400" dirty="0" err="1" smtClean="0"/>
              <a:t>maddenin</a:t>
            </a:r>
            <a:r>
              <a:rPr lang="en-US" sz="1400" dirty="0" smtClean="0"/>
              <a:t> </a:t>
            </a:r>
            <a:r>
              <a:rPr lang="en-US" sz="1400" dirty="0" err="1" smtClean="0"/>
              <a:t>ikinci</a:t>
            </a:r>
            <a:r>
              <a:rPr lang="en-US" sz="1400" dirty="0" smtClean="0"/>
              <a:t> </a:t>
            </a:r>
            <a:r>
              <a:rPr lang="en-US" sz="1400" dirty="0" err="1" smtClean="0"/>
              <a:t>fıkrasının</a:t>
            </a:r>
            <a:r>
              <a:rPr lang="en-US" sz="1400" dirty="0" smtClean="0"/>
              <a:t> (a) </a:t>
            </a:r>
            <a:r>
              <a:rPr lang="en-US" sz="1400" dirty="0" err="1" smtClean="0"/>
              <a:t>bendinde</a:t>
            </a:r>
            <a:r>
              <a:rPr lang="en-US" sz="1400" dirty="0" smtClean="0"/>
              <a:t> </a:t>
            </a:r>
            <a:r>
              <a:rPr lang="en-US" sz="1400" dirty="0" err="1" smtClean="0"/>
              <a:t>belirtilenlerin</a:t>
            </a:r>
            <a:r>
              <a:rPr lang="en-US" sz="1400" dirty="0" smtClean="0"/>
              <a:t> </a:t>
            </a:r>
            <a:r>
              <a:rPr lang="en-US" sz="1400" dirty="0" err="1" smtClean="0"/>
              <a:t>dışında</a:t>
            </a:r>
            <a:r>
              <a:rPr lang="en-US" sz="1400" dirty="0" smtClean="0"/>
              <a:t> </a:t>
            </a:r>
            <a:r>
              <a:rPr lang="en-US" sz="1400" dirty="0" err="1" smtClean="0"/>
              <a:t>kalan</a:t>
            </a:r>
            <a:r>
              <a:rPr lang="en-US" sz="1400" dirty="0" smtClean="0"/>
              <a:t> </a:t>
            </a:r>
            <a:r>
              <a:rPr lang="en-US" sz="1400" dirty="0" err="1" smtClean="0"/>
              <a:t>ve</a:t>
            </a:r>
            <a:r>
              <a:rPr lang="en-US" sz="1400" dirty="0" smtClean="0"/>
              <a:t> </a:t>
            </a:r>
            <a:r>
              <a:rPr lang="en-US" sz="1400" dirty="0" err="1" smtClean="0"/>
              <a:t>işletme</a:t>
            </a:r>
            <a:r>
              <a:rPr lang="en-US" sz="1400" dirty="0" smtClean="0"/>
              <a:t> </a:t>
            </a:r>
            <a:r>
              <a:rPr lang="en-US" sz="1400" dirty="0" err="1" smtClean="0"/>
              <a:t>yönetiminde</a:t>
            </a:r>
            <a:r>
              <a:rPr lang="en-US" sz="1400" dirty="0" smtClean="0"/>
              <a:t> </a:t>
            </a:r>
            <a:r>
              <a:rPr lang="en-US" sz="1400" dirty="0" err="1" smtClean="0"/>
              <a:t>yer</a:t>
            </a:r>
            <a:r>
              <a:rPr lang="en-US" sz="1400" dirty="0" smtClean="0"/>
              <a:t> </a:t>
            </a:r>
            <a:r>
              <a:rPr lang="en-US" sz="1400" dirty="0" err="1" smtClean="0"/>
              <a:t>almayan</a:t>
            </a:r>
            <a:r>
              <a:rPr lang="en-US" sz="1400" dirty="0" smtClean="0"/>
              <a:t> </a:t>
            </a:r>
            <a:r>
              <a:rPr lang="en-US" sz="1400" dirty="0" err="1" smtClean="0"/>
              <a:t>işletme</a:t>
            </a:r>
            <a:r>
              <a:rPr lang="en-US" sz="1400" dirty="0" smtClean="0"/>
              <a:t> </a:t>
            </a:r>
            <a:r>
              <a:rPr lang="en-US" sz="1400" dirty="0" err="1" smtClean="0"/>
              <a:t>sahipleri</a:t>
            </a:r>
            <a:r>
              <a:rPr lang="en-US" sz="1400" dirty="0" smtClean="0"/>
              <a:t>, </a:t>
            </a:r>
            <a:r>
              <a:rPr lang="en-US" sz="1400" dirty="0" err="1" smtClean="0"/>
              <a:t>işletmeye</a:t>
            </a:r>
            <a:r>
              <a:rPr lang="en-US" sz="1400" dirty="0" smtClean="0"/>
              <a:t> </a:t>
            </a:r>
            <a:r>
              <a:rPr lang="en-US" sz="1400" dirty="0" err="1" smtClean="0"/>
              <a:t>borç</a:t>
            </a:r>
            <a:r>
              <a:rPr lang="en-US" sz="1400" dirty="0" smtClean="0"/>
              <a:t> </a:t>
            </a:r>
            <a:r>
              <a:rPr lang="en-US" sz="1400" dirty="0" err="1" smtClean="0"/>
              <a:t>verenler</a:t>
            </a:r>
            <a:r>
              <a:rPr lang="en-US" sz="1400" dirty="0" smtClean="0"/>
              <a:t> </a:t>
            </a:r>
            <a:r>
              <a:rPr lang="en-US" sz="1400" dirty="0" err="1" smtClean="0"/>
              <a:t>ve</a:t>
            </a:r>
            <a:r>
              <a:rPr lang="en-US" sz="1400" dirty="0" smtClean="0"/>
              <a:t> </a:t>
            </a:r>
            <a:r>
              <a:rPr lang="en-US" sz="1400" dirty="0" err="1" smtClean="0"/>
              <a:t>kredi</a:t>
            </a:r>
            <a:r>
              <a:rPr lang="en-US" sz="1400" dirty="0" smtClean="0"/>
              <a:t> </a:t>
            </a:r>
            <a:r>
              <a:rPr lang="en-US" sz="1400" dirty="0" err="1" smtClean="0"/>
              <a:t>derecelendirme</a:t>
            </a:r>
            <a:r>
              <a:rPr lang="en-US" sz="1400" dirty="0" smtClean="0"/>
              <a:t> </a:t>
            </a:r>
            <a:r>
              <a:rPr lang="en-US" sz="1400" dirty="0" err="1" smtClean="0"/>
              <a:t>kuruluşları</a:t>
            </a:r>
            <a:r>
              <a:rPr lang="en-US" sz="1400" dirty="0" smtClean="0"/>
              <a:t> </a:t>
            </a:r>
            <a:r>
              <a:rPr lang="en-US" sz="1400" dirty="0" err="1" smtClean="0"/>
              <a:t>gibi</a:t>
            </a:r>
            <a:r>
              <a:rPr lang="en-US" sz="1400" dirty="0" smtClean="0"/>
              <a:t> </a:t>
            </a:r>
            <a:r>
              <a:rPr lang="en-US" sz="1400" dirty="0" err="1" smtClean="0"/>
              <a:t>dış</a:t>
            </a:r>
            <a:r>
              <a:rPr lang="en-US" sz="1400" dirty="0" smtClean="0"/>
              <a:t> </a:t>
            </a:r>
            <a:r>
              <a:rPr lang="en-US" sz="1400" dirty="0" err="1" smtClean="0"/>
              <a:t>kullanıcılar</a:t>
            </a:r>
            <a:r>
              <a:rPr lang="en-US" sz="1400" dirty="0" smtClean="0"/>
              <a:t> </a:t>
            </a:r>
            <a:r>
              <a:rPr lang="en-US" sz="1400" dirty="0" err="1" smtClean="0"/>
              <a:t>için</a:t>
            </a:r>
            <a:r>
              <a:rPr lang="en-US" sz="1400" dirty="0" smtClean="0"/>
              <a:t> </a:t>
            </a:r>
            <a:r>
              <a:rPr lang="en-US" sz="1400" dirty="0" err="1" smtClean="0"/>
              <a:t>genel</a:t>
            </a:r>
            <a:r>
              <a:rPr lang="en-US" sz="1400" dirty="0" smtClean="0"/>
              <a:t> </a:t>
            </a:r>
            <a:r>
              <a:rPr lang="en-US" sz="1400" dirty="0" err="1" smtClean="0"/>
              <a:t>amaçlı</a:t>
            </a:r>
            <a:r>
              <a:rPr lang="en-US" sz="1400" dirty="0" smtClean="0"/>
              <a:t> </a:t>
            </a:r>
            <a:r>
              <a:rPr lang="en-US" sz="1400" dirty="0" err="1" smtClean="0"/>
              <a:t>finansal</a:t>
            </a:r>
            <a:r>
              <a:rPr lang="en-US" sz="1400" dirty="0" smtClean="0"/>
              <a:t> </a:t>
            </a:r>
            <a:r>
              <a:rPr lang="en-US" sz="1400" dirty="0" err="1" smtClean="0"/>
              <a:t>tablo</a:t>
            </a:r>
            <a:r>
              <a:rPr lang="en-US" sz="1400" dirty="0" smtClean="0"/>
              <a:t> </a:t>
            </a:r>
            <a:r>
              <a:rPr lang="en-US" sz="1400" dirty="0" err="1" smtClean="0"/>
              <a:t>düzenleyen</a:t>
            </a:r>
            <a:r>
              <a:rPr lang="en-US" sz="1400" dirty="0" smtClean="0"/>
              <a:t> </a:t>
            </a:r>
            <a:r>
              <a:rPr lang="en-US" sz="1400" dirty="0" err="1" smtClean="0"/>
              <a:t>işletmeler</a:t>
            </a:r>
            <a:r>
              <a:rPr lang="en-US" sz="1400" dirty="0" smtClean="0"/>
              <a:t>, </a:t>
            </a:r>
          </a:p>
          <a:p>
            <a:r>
              <a:rPr lang="en-US" sz="1400" dirty="0" smtClean="0"/>
              <a:t>(b) TMS </a:t>
            </a:r>
            <a:r>
              <a:rPr lang="en-US" sz="1400" dirty="0" err="1" smtClean="0"/>
              <a:t>TFRS'nı</a:t>
            </a:r>
            <a:r>
              <a:rPr lang="en-US" sz="1400" dirty="0" smtClean="0"/>
              <a:t> </a:t>
            </a:r>
            <a:r>
              <a:rPr lang="en-US" sz="1400" dirty="0" err="1" smtClean="0"/>
              <a:t>uygulamayı</a:t>
            </a:r>
            <a:r>
              <a:rPr lang="en-US" sz="1400" dirty="0" smtClean="0"/>
              <a:t> </a:t>
            </a:r>
            <a:r>
              <a:rPr lang="en-US" sz="1400" dirty="0" err="1" smtClean="0"/>
              <a:t>tercih</a:t>
            </a:r>
            <a:r>
              <a:rPr lang="en-US" sz="1400" dirty="0" smtClean="0"/>
              <a:t> </a:t>
            </a:r>
            <a:r>
              <a:rPr lang="en-US" sz="1400" dirty="0" err="1" smtClean="0"/>
              <a:t>eden</a:t>
            </a:r>
            <a:r>
              <a:rPr lang="en-US" sz="1400" dirty="0" smtClean="0"/>
              <a:t> KOBİ </a:t>
            </a:r>
            <a:r>
              <a:rPr lang="en-US" sz="1400" dirty="0" err="1" smtClean="0"/>
              <a:t>tanımındaki</a:t>
            </a:r>
            <a:r>
              <a:rPr lang="en-US" sz="1400" dirty="0" smtClean="0"/>
              <a:t> </a:t>
            </a:r>
            <a:r>
              <a:rPr lang="en-US" sz="1400" dirty="0" err="1" smtClean="0"/>
              <a:t>işletmelerden</a:t>
            </a:r>
            <a:r>
              <a:rPr lang="en-US" sz="1400" dirty="0" smtClean="0"/>
              <a:t> </a:t>
            </a:r>
            <a:r>
              <a:rPr lang="en-US" sz="1400" dirty="0" err="1" smtClean="0"/>
              <a:t>tekrar</a:t>
            </a:r>
            <a:r>
              <a:rPr lang="en-US" sz="1400" dirty="0" smtClean="0"/>
              <a:t> KOBİ TFRS </a:t>
            </a:r>
            <a:r>
              <a:rPr lang="en-US" sz="1400" dirty="0" err="1" smtClean="0"/>
              <a:t>uygulamasına</a:t>
            </a:r>
            <a:r>
              <a:rPr lang="en-US" sz="1400" dirty="0" smtClean="0"/>
              <a:t> </a:t>
            </a:r>
            <a:r>
              <a:rPr lang="en-US" sz="1400" dirty="0" err="1" smtClean="0"/>
              <a:t>dönmek</a:t>
            </a:r>
            <a:r>
              <a:rPr lang="en-US" sz="1400" dirty="0" smtClean="0"/>
              <a:t> </a:t>
            </a:r>
            <a:r>
              <a:rPr lang="en-US" sz="1400" dirty="0" err="1" smtClean="0"/>
              <a:t>isteyen</a:t>
            </a:r>
            <a:r>
              <a:rPr lang="en-US" sz="1400" dirty="0" smtClean="0"/>
              <a:t> </a:t>
            </a:r>
            <a:r>
              <a:rPr lang="en-US" sz="1400" dirty="0" err="1" smtClean="0"/>
              <a:t>işletmeler</a:t>
            </a:r>
            <a:r>
              <a:rPr lang="en-US" sz="1400" dirty="0" smtClean="0"/>
              <a:t>, </a:t>
            </a:r>
          </a:p>
          <a:p>
            <a:r>
              <a:rPr lang="en-US" sz="1400" b="1" dirty="0" smtClean="0">
                <a:solidFill>
                  <a:srgbClr val="FFFF00"/>
                </a:solidFill>
              </a:rPr>
              <a:t>(4) </a:t>
            </a:r>
            <a:r>
              <a:rPr lang="en-US" sz="1400" b="1" dirty="0" err="1" smtClean="0">
                <a:solidFill>
                  <a:srgbClr val="FFFF00"/>
                </a:solidFill>
              </a:rPr>
              <a:t>Türkiye</a:t>
            </a:r>
            <a:r>
              <a:rPr lang="en-US" sz="1400" b="1" dirty="0" smtClean="0">
                <a:solidFill>
                  <a:srgbClr val="FFFF00"/>
                </a:solidFill>
              </a:rPr>
              <a:t> </a:t>
            </a:r>
            <a:r>
              <a:rPr lang="en-US" sz="1400" b="1" dirty="0" err="1" smtClean="0">
                <a:solidFill>
                  <a:srgbClr val="FFFF00"/>
                </a:solidFill>
              </a:rPr>
              <a:t>Muhasebe</a:t>
            </a:r>
            <a:r>
              <a:rPr lang="en-US" sz="1400" b="1" dirty="0" smtClean="0">
                <a:solidFill>
                  <a:srgbClr val="FFFF00"/>
                </a:solidFill>
              </a:rPr>
              <a:t> </a:t>
            </a:r>
            <a:r>
              <a:rPr lang="en-US" sz="1400" b="1" dirty="0" err="1" smtClean="0">
                <a:solidFill>
                  <a:srgbClr val="FFFF00"/>
                </a:solidFill>
              </a:rPr>
              <a:t>Standartları</a:t>
            </a:r>
            <a:r>
              <a:rPr lang="en-US" sz="1400" b="1" dirty="0" smtClean="0">
                <a:solidFill>
                  <a:srgbClr val="FFFF00"/>
                </a:solidFill>
              </a:rPr>
              <a:t> </a:t>
            </a:r>
            <a:r>
              <a:rPr lang="en-US" sz="1400" b="1" dirty="0" err="1" smtClean="0">
                <a:solidFill>
                  <a:srgbClr val="FFFF00"/>
                </a:solidFill>
              </a:rPr>
              <a:t>Kurulu</a:t>
            </a:r>
            <a:r>
              <a:rPr lang="en-US" sz="1400" b="1" dirty="0" smtClean="0">
                <a:solidFill>
                  <a:srgbClr val="FFFF00"/>
                </a:solidFill>
              </a:rPr>
              <a:t>, </a:t>
            </a:r>
            <a:r>
              <a:rPr lang="en-US" sz="1400" b="1" dirty="0" err="1" smtClean="0">
                <a:solidFill>
                  <a:srgbClr val="FFFF00"/>
                </a:solidFill>
              </a:rPr>
              <a:t>küçük</a:t>
            </a:r>
            <a:r>
              <a:rPr lang="en-US" sz="1400" b="1" dirty="0" smtClean="0">
                <a:solidFill>
                  <a:srgbClr val="FFFF00"/>
                </a:solidFill>
              </a:rPr>
              <a:t> </a:t>
            </a:r>
            <a:r>
              <a:rPr lang="en-US" sz="1400" b="1" dirty="0" err="1" smtClean="0">
                <a:solidFill>
                  <a:srgbClr val="FFFF00"/>
                </a:solidFill>
              </a:rPr>
              <a:t>ölçekli</a:t>
            </a:r>
            <a:r>
              <a:rPr lang="en-US" sz="1400" b="1" dirty="0" smtClean="0">
                <a:solidFill>
                  <a:srgbClr val="FFFF00"/>
                </a:solidFill>
              </a:rPr>
              <a:t> </a:t>
            </a:r>
            <a:r>
              <a:rPr lang="en-US" sz="1400" b="1" dirty="0" err="1" smtClean="0">
                <a:solidFill>
                  <a:srgbClr val="FFFF00"/>
                </a:solidFill>
              </a:rPr>
              <a:t>işletmeleri</a:t>
            </a:r>
            <a:r>
              <a:rPr lang="en-US" sz="1400" b="1" dirty="0" smtClean="0">
                <a:solidFill>
                  <a:srgbClr val="FFFF00"/>
                </a:solidFill>
              </a:rPr>
              <a:t> KOBİ/</a:t>
            </a:r>
            <a:r>
              <a:rPr lang="en-US" sz="1400" b="1" dirty="0" err="1" smtClean="0">
                <a:solidFill>
                  <a:srgbClr val="FFFF00"/>
                </a:solidFill>
              </a:rPr>
              <a:t>TFRS’ndan</a:t>
            </a:r>
            <a:r>
              <a:rPr lang="en-US" sz="1400" b="1" dirty="0" smtClean="0">
                <a:solidFill>
                  <a:srgbClr val="FFFF00"/>
                </a:solidFill>
              </a:rPr>
              <a:t> </a:t>
            </a:r>
            <a:r>
              <a:rPr lang="en-US" sz="1400" b="1" dirty="0" err="1" smtClean="0">
                <a:solidFill>
                  <a:srgbClr val="FFFF00"/>
                </a:solidFill>
              </a:rPr>
              <a:t>kısmen</a:t>
            </a:r>
            <a:r>
              <a:rPr lang="en-US" sz="1400" b="1" dirty="0" smtClean="0">
                <a:solidFill>
                  <a:srgbClr val="FFFF00"/>
                </a:solidFill>
              </a:rPr>
              <a:t> </a:t>
            </a:r>
            <a:r>
              <a:rPr lang="en-US" sz="1400" b="1" dirty="0" err="1" smtClean="0">
                <a:solidFill>
                  <a:srgbClr val="FFFF00"/>
                </a:solidFill>
              </a:rPr>
              <a:t>veya</a:t>
            </a:r>
            <a:r>
              <a:rPr lang="en-US" sz="1400" b="1" dirty="0" smtClean="0">
                <a:solidFill>
                  <a:srgbClr val="FFFF00"/>
                </a:solidFill>
              </a:rPr>
              <a:t> </a:t>
            </a:r>
            <a:r>
              <a:rPr lang="en-US" sz="1400" b="1" dirty="0" err="1" smtClean="0">
                <a:solidFill>
                  <a:srgbClr val="FFFF00"/>
                </a:solidFill>
              </a:rPr>
              <a:t>tamamen</a:t>
            </a:r>
            <a:r>
              <a:rPr lang="en-US" sz="1400" b="1" dirty="0" smtClean="0">
                <a:solidFill>
                  <a:srgbClr val="FFFF00"/>
                </a:solidFill>
              </a:rPr>
              <a:t> </a:t>
            </a:r>
            <a:r>
              <a:rPr lang="en-US" sz="1400" b="1" dirty="0" err="1" smtClean="0">
                <a:solidFill>
                  <a:srgbClr val="FFFF00"/>
                </a:solidFill>
              </a:rPr>
              <a:t>muaf</a:t>
            </a:r>
            <a:r>
              <a:rPr lang="en-US" sz="1400" b="1" dirty="0" smtClean="0">
                <a:solidFill>
                  <a:srgbClr val="FFFF00"/>
                </a:solidFill>
              </a:rPr>
              <a:t> </a:t>
            </a:r>
            <a:r>
              <a:rPr lang="en-US" sz="1400" b="1" dirty="0" err="1" smtClean="0">
                <a:solidFill>
                  <a:srgbClr val="FFFF00"/>
                </a:solidFill>
              </a:rPr>
              <a:t>tutmaya</a:t>
            </a:r>
            <a:r>
              <a:rPr lang="en-US" sz="1400" b="1" dirty="0" smtClean="0">
                <a:solidFill>
                  <a:srgbClr val="FFFF00"/>
                </a:solidFill>
              </a:rPr>
              <a:t> </a:t>
            </a:r>
            <a:r>
              <a:rPr lang="en-US" sz="1400" b="1" dirty="0" err="1" smtClean="0">
                <a:solidFill>
                  <a:srgbClr val="FFFF00"/>
                </a:solidFill>
              </a:rPr>
              <a:t>veya</a:t>
            </a:r>
            <a:r>
              <a:rPr lang="en-US" sz="1400" b="1" dirty="0" smtClean="0">
                <a:solidFill>
                  <a:srgbClr val="FFFF00"/>
                </a:solidFill>
              </a:rPr>
              <a:t> </a:t>
            </a:r>
            <a:r>
              <a:rPr lang="en-US" sz="1400" b="1" dirty="0" err="1" smtClean="0">
                <a:solidFill>
                  <a:srgbClr val="FFFF00"/>
                </a:solidFill>
              </a:rPr>
              <a:t>bunlar</a:t>
            </a:r>
            <a:r>
              <a:rPr lang="en-US" sz="1400" b="1" dirty="0" smtClean="0">
                <a:solidFill>
                  <a:srgbClr val="FFFF00"/>
                </a:solidFill>
              </a:rPr>
              <a:t> </a:t>
            </a:r>
            <a:r>
              <a:rPr lang="en-US" sz="1400" b="1" dirty="0" err="1" smtClean="0">
                <a:solidFill>
                  <a:srgbClr val="FFFF00"/>
                </a:solidFill>
              </a:rPr>
              <a:t>için</a:t>
            </a:r>
            <a:r>
              <a:rPr lang="en-US" sz="1400" b="1" dirty="0" smtClean="0">
                <a:solidFill>
                  <a:srgbClr val="FFFF00"/>
                </a:solidFill>
              </a:rPr>
              <a:t> </a:t>
            </a:r>
            <a:r>
              <a:rPr lang="en-US" sz="1400" b="1" dirty="0" err="1" smtClean="0">
                <a:solidFill>
                  <a:srgbClr val="FFFF00"/>
                </a:solidFill>
              </a:rPr>
              <a:t>ayrı</a:t>
            </a:r>
            <a:r>
              <a:rPr lang="en-US" sz="1400" b="1" dirty="0" smtClean="0">
                <a:solidFill>
                  <a:srgbClr val="FFFF00"/>
                </a:solidFill>
              </a:rPr>
              <a:t> </a:t>
            </a:r>
            <a:r>
              <a:rPr lang="en-US" sz="1400" b="1" dirty="0" err="1" smtClean="0">
                <a:solidFill>
                  <a:srgbClr val="FFFF00"/>
                </a:solidFill>
              </a:rPr>
              <a:t>standartlar</a:t>
            </a:r>
            <a:r>
              <a:rPr lang="en-US" sz="1400" b="1" dirty="0" smtClean="0">
                <a:solidFill>
                  <a:srgbClr val="FFFF00"/>
                </a:solidFill>
              </a:rPr>
              <a:t> </a:t>
            </a:r>
            <a:r>
              <a:rPr lang="en-US" sz="1400" b="1" dirty="0" err="1" smtClean="0">
                <a:solidFill>
                  <a:srgbClr val="FFFF00"/>
                </a:solidFill>
              </a:rPr>
              <a:t>belirlemeye</a:t>
            </a:r>
            <a:r>
              <a:rPr lang="en-US" sz="1400" b="1" dirty="0" smtClean="0">
                <a:solidFill>
                  <a:srgbClr val="FFFF00"/>
                </a:solidFill>
              </a:rPr>
              <a:t> </a:t>
            </a:r>
            <a:r>
              <a:rPr lang="en-US" sz="1400" b="1" dirty="0" err="1" smtClean="0">
                <a:solidFill>
                  <a:srgbClr val="FFFF00"/>
                </a:solidFill>
              </a:rPr>
              <a:t>yetkilidir</a:t>
            </a:r>
            <a:r>
              <a:rPr lang="en-US" sz="1400" b="1" dirty="0" smtClean="0">
                <a:solidFill>
                  <a:srgbClr val="FFFF00"/>
                </a:solidFill>
              </a:rPr>
              <a:t>. </a:t>
            </a:r>
          </a:p>
          <a:p>
            <a:r>
              <a:rPr lang="en-US" sz="1400" dirty="0" smtClean="0"/>
              <a:t>(5) </a:t>
            </a:r>
            <a:r>
              <a:rPr lang="en-US" sz="1400" dirty="0" err="1" smtClean="0"/>
              <a:t>Türkiye</a:t>
            </a:r>
            <a:r>
              <a:rPr lang="en-US" sz="1400" dirty="0" smtClean="0"/>
              <a:t> </a:t>
            </a:r>
            <a:r>
              <a:rPr lang="en-US" sz="1400" dirty="0" err="1" smtClean="0"/>
              <a:t>Muhasebe</a:t>
            </a:r>
            <a:r>
              <a:rPr lang="en-US" sz="1400" dirty="0" smtClean="0"/>
              <a:t> </a:t>
            </a:r>
            <a:r>
              <a:rPr lang="en-US" sz="1400" dirty="0" err="1" smtClean="0"/>
              <a:t>Standartları</a:t>
            </a:r>
            <a:r>
              <a:rPr lang="en-US" sz="1400" dirty="0" smtClean="0"/>
              <a:t> (TMS TFRS </a:t>
            </a:r>
            <a:r>
              <a:rPr lang="en-US" sz="1400" dirty="0" err="1" smtClean="0"/>
              <a:t>ve</a:t>
            </a:r>
            <a:r>
              <a:rPr lang="en-US" sz="1400" dirty="0" smtClean="0"/>
              <a:t> </a:t>
            </a:r>
            <a:r>
              <a:rPr lang="en-US" sz="1400" dirty="0" err="1" smtClean="0"/>
              <a:t>Yorumları</a:t>
            </a:r>
            <a:r>
              <a:rPr lang="en-US" sz="1400" dirty="0" smtClean="0"/>
              <a:t> </a:t>
            </a:r>
            <a:r>
              <a:rPr lang="en-US" sz="1400" dirty="0" err="1" smtClean="0"/>
              <a:t>ile</a:t>
            </a:r>
            <a:r>
              <a:rPr lang="en-US" sz="1400" dirty="0" smtClean="0"/>
              <a:t> KOBİ TFRS) </a:t>
            </a:r>
            <a:r>
              <a:rPr lang="en-US" sz="1400" dirty="0" err="1" smtClean="0"/>
              <a:t>ve</a:t>
            </a:r>
            <a:r>
              <a:rPr lang="en-US" sz="1400" dirty="0" smtClean="0"/>
              <a:t> </a:t>
            </a:r>
            <a:r>
              <a:rPr lang="en-US" sz="1400" dirty="0" err="1" smtClean="0"/>
              <a:t>kavramsal</a:t>
            </a:r>
            <a:r>
              <a:rPr lang="en-US" sz="1400" dirty="0" smtClean="0"/>
              <a:t> </a:t>
            </a:r>
            <a:r>
              <a:rPr lang="en-US" sz="1400" dirty="0" err="1" smtClean="0"/>
              <a:t>çerçevede</a:t>
            </a:r>
            <a:r>
              <a:rPr lang="en-US" sz="1400" dirty="0" smtClean="0"/>
              <a:t> </a:t>
            </a:r>
            <a:r>
              <a:rPr lang="en-US" sz="1400" dirty="0" err="1" smtClean="0"/>
              <a:t>belirlenen</a:t>
            </a:r>
            <a:r>
              <a:rPr lang="en-US" sz="1400" dirty="0" smtClean="0"/>
              <a:t> </a:t>
            </a:r>
            <a:r>
              <a:rPr lang="en-US" sz="1400" dirty="0" err="1" smtClean="0"/>
              <a:t>ilkeler</a:t>
            </a:r>
            <a:r>
              <a:rPr lang="en-US" sz="1400" dirty="0" smtClean="0"/>
              <a:t> </a:t>
            </a:r>
            <a:r>
              <a:rPr lang="en-US" sz="1400" dirty="0" err="1" smtClean="0"/>
              <a:t>bu</a:t>
            </a:r>
            <a:r>
              <a:rPr lang="en-US" sz="1400" dirty="0" smtClean="0"/>
              <a:t> </a:t>
            </a:r>
            <a:r>
              <a:rPr lang="en-US" sz="1400" dirty="0" err="1" smtClean="0"/>
              <a:t>kanunun</a:t>
            </a:r>
            <a:r>
              <a:rPr lang="en-US" sz="1400" dirty="0" smtClean="0"/>
              <a:t> </a:t>
            </a:r>
            <a:r>
              <a:rPr lang="en-US" sz="1400" dirty="0" err="1" smtClean="0"/>
              <a:t>ticarî</a:t>
            </a:r>
            <a:r>
              <a:rPr lang="en-US" sz="1400" dirty="0" smtClean="0"/>
              <a:t> </a:t>
            </a:r>
            <a:r>
              <a:rPr lang="en-US" sz="1400" dirty="0" err="1" smtClean="0"/>
              <a:t>defterlere</a:t>
            </a:r>
            <a:r>
              <a:rPr lang="en-US" sz="1400" dirty="0" smtClean="0"/>
              <a:t>, </a:t>
            </a:r>
            <a:r>
              <a:rPr lang="en-US" sz="1400" dirty="0" err="1" smtClean="0"/>
              <a:t>finansal</a:t>
            </a:r>
            <a:r>
              <a:rPr lang="en-US" sz="1400" dirty="0" smtClean="0"/>
              <a:t> </a:t>
            </a:r>
            <a:r>
              <a:rPr lang="en-US" sz="1400" dirty="0" err="1" smtClean="0"/>
              <a:t>tablolara</a:t>
            </a:r>
            <a:r>
              <a:rPr lang="en-US" sz="1400" dirty="0" smtClean="0"/>
              <a:t> </a:t>
            </a:r>
            <a:r>
              <a:rPr lang="en-US" sz="1400" dirty="0" err="1" smtClean="0"/>
              <a:t>ve</a:t>
            </a:r>
            <a:r>
              <a:rPr lang="en-US" sz="1400" dirty="0" smtClean="0"/>
              <a:t> </a:t>
            </a:r>
            <a:r>
              <a:rPr lang="en-US" sz="1400" dirty="0" err="1" smtClean="0"/>
              <a:t>raporlamaya</a:t>
            </a:r>
            <a:r>
              <a:rPr lang="en-US" sz="1400" dirty="0" smtClean="0"/>
              <a:t> </a:t>
            </a:r>
            <a:r>
              <a:rPr lang="en-US" sz="1400" dirty="0" err="1" smtClean="0"/>
              <a:t>ilişkin</a:t>
            </a:r>
            <a:r>
              <a:rPr lang="en-US" sz="1400" dirty="0" smtClean="0"/>
              <a:t> </a:t>
            </a:r>
            <a:r>
              <a:rPr lang="en-US" sz="1400" dirty="0" err="1" smtClean="0"/>
              <a:t>hükümleri</a:t>
            </a:r>
            <a:r>
              <a:rPr lang="en-US" sz="1400" dirty="0" smtClean="0"/>
              <a:t> </a:t>
            </a:r>
            <a:r>
              <a:rPr lang="en-US" sz="1400" dirty="0" err="1" smtClean="0"/>
              <a:t>ile</a:t>
            </a:r>
            <a:r>
              <a:rPr lang="en-US" sz="1400" dirty="0" smtClean="0"/>
              <a:t> </a:t>
            </a:r>
            <a:r>
              <a:rPr lang="en-US" sz="1400" dirty="0" err="1" smtClean="0"/>
              <a:t>ilgili</a:t>
            </a:r>
            <a:r>
              <a:rPr lang="en-US" sz="1400" dirty="0" smtClean="0"/>
              <a:t> </a:t>
            </a:r>
            <a:r>
              <a:rPr lang="en-US" sz="1400" dirty="0" err="1" smtClean="0"/>
              <a:t>diğer</a:t>
            </a:r>
            <a:r>
              <a:rPr lang="en-US" sz="1400" dirty="0" smtClean="0"/>
              <a:t> </a:t>
            </a:r>
            <a:r>
              <a:rPr lang="en-US" sz="1400" dirty="0" err="1" smtClean="0"/>
              <a:t>hükümlerine</a:t>
            </a:r>
            <a:r>
              <a:rPr lang="en-US" sz="1400" dirty="0" smtClean="0"/>
              <a:t> de </a:t>
            </a:r>
            <a:r>
              <a:rPr lang="en-US" sz="1400" dirty="0" err="1" smtClean="0"/>
              <a:t>uygulanır</a:t>
            </a:r>
            <a:r>
              <a:rPr lang="en-US" sz="140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2 Slayt Numarası Yer Tutucusu"/>
          <p:cNvSpPr>
            <a:spLocks noGrp="1"/>
          </p:cNvSpPr>
          <p:nvPr>
            <p:ph type="sldNum" sz="quarter" idx="12"/>
          </p:nvPr>
        </p:nvSpPr>
        <p:spPr>
          <a:xfrm>
            <a:off x="7812360" y="6400800"/>
            <a:ext cx="1331640" cy="340568"/>
          </a:xfrm>
        </p:spPr>
        <p:txBody>
          <a:bodyPr/>
          <a:lstStyle/>
          <a:p>
            <a:pPr algn="ctr">
              <a:defRPr/>
            </a:pPr>
            <a:fld id="{9FED0F81-B914-4C83-8647-3D54EF22E59F}" type="slidenum">
              <a:rPr lang="tr-TR" smtClean="0"/>
              <a:pPr algn="ctr">
                <a:defRPr/>
              </a:pPr>
              <a:t>22</a:t>
            </a:fld>
            <a:endParaRPr lang="tr-TR" dirty="0" smtClean="0"/>
          </a:p>
        </p:txBody>
      </p:sp>
      <p:sp>
        <p:nvSpPr>
          <p:cNvPr id="7172" name="5 Altbilgi Yer Tutucusu"/>
          <p:cNvSpPr>
            <a:spLocks noGrp="1"/>
          </p:cNvSpPr>
          <p:nvPr>
            <p:ph type="ftr" sz="quarter" idx="11"/>
          </p:nvPr>
        </p:nvSpPr>
        <p:spPr>
          <a:xfrm>
            <a:off x="2500313" y="6429375"/>
            <a:ext cx="3214687" cy="285750"/>
          </a:xfrm>
        </p:spPr>
        <p:txBody>
          <a:bodyPr/>
          <a:lstStyle/>
          <a:p>
            <a:pPr algn="r">
              <a:defRPr/>
            </a:pPr>
            <a:r>
              <a:rPr lang="tr-TR" smtClean="0"/>
              <a:t>Doç. Dr. Korkut Özkorkut</a:t>
            </a:r>
          </a:p>
        </p:txBody>
      </p:sp>
      <p:pic>
        <p:nvPicPr>
          <p:cNvPr id="31748" name="Picture 2"/>
          <p:cNvPicPr>
            <a:picLocks noChangeAspect="1" noChangeArrowheads="1"/>
          </p:cNvPicPr>
          <p:nvPr/>
        </p:nvPicPr>
        <p:blipFill>
          <a:blip r:embed="rId2" cstate="print"/>
          <a:srcRect/>
          <a:stretch>
            <a:fillRect/>
          </a:stretch>
        </p:blipFill>
        <p:spPr bwMode="auto">
          <a:xfrm>
            <a:off x="0" y="260648"/>
            <a:ext cx="3543300" cy="4940300"/>
          </a:xfrm>
          <a:prstGeom prst="rect">
            <a:avLst/>
          </a:prstGeom>
          <a:noFill/>
          <a:ln w="9525">
            <a:noFill/>
            <a:miter lim="800000"/>
            <a:headEnd/>
            <a:tailEnd/>
          </a:ln>
        </p:spPr>
      </p:pic>
      <p:pic>
        <p:nvPicPr>
          <p:cNvPr id="31749" name="Picture 5"/>
          <p:cNvPicPr>
            <a:picLocks noChangeAspect="1" noChangeArrowheads="1"/>
          </p:cNvPicPr>
          <p:nvPr/>
        </p:nvPicPr>
        <p:blipFill>
          <a:blip r:embed="rId3" cstate="print"/>
          <a:srcRect/>
          <a:stretch>
            <a:fillRect/>
          </a:stretch>
        </p:blipFill>
        <p:spPr bwMode="auto">
          <a:xfrm>
            <a:off x="5903913" y="1412776"/>
            <a:ext cx="3240087" cy="4899025"/>
          </a:xfrm>
          <a:prstGeom prst="rect">
            <a:avLst/>
          </a:prstGeom>
          <a:noFill/>
          <a:ln w="9525">
            <a:noFill/>
            <a:miter lim="800000"/>
            <a:headEnd/>
            <a:tailEnd/>
          </a:ln>
        </p:spPr>
      </p:pic>
      <p:sp>
        <p:nvSpPr>
          <p:cNvPr id="6" name="5 Yuvarlatılmış Dikdörtgen"/>
          <p:cNvSpPr/>
          <p:nvPr/>
        </p:nvSpPr>
        <p:spPr>
          <a:xfrm>
            <a:off x="3851920" y="1772816"/>
            <a:ext cx="1699388" cy="3102610"/>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p:txBody>
          <a:bodyPr/>
          <a:lstStyle/>
          <a:p>
            <a:r>
              <a:rPr lang="tr-TR" smtClean="0"/>
              <a:t>Madde 1522</a:t>
            </a:r>
            <a:endParaRPr lang="en-US" smtClean="0"/>
          </a:p>
        </p:txBody>
      </p:sp>
      <p:sp>
        <p:nvSpPr>
          <p:cNvPr id="33795" name="2 İçerik Yer Tutucusu"/>
          <p:cNvSpPr>
            <a:spLocks noGrp="1"/>
          </p:cNvSpPr>
          <p:nvPr>
            <p:ph idx="1"/>
          </p:nvPr>
        </p:nvSpPr>
        <p:spPr/>
        <p:txBody>
          <a:bodyPr/>
          <a:lstStyle/>
          <a:p>
            <a:pPr algn="just"/>
            <a:r>
              <a:rPr lang="en-US" sz="2400" smtClean="0"/>
              <a:t>"B) Ölçeklerine göre işletmeler </a:t>
            </a:r>
          </a:p>
          <a:p>
            <a:pPr algn="just"/>
            <a:r>
              <a:rPr lang="en-US" sz="2400" smtClean="0"/>
              <a:t>Madde 1522 - (1) </a:t>
            </a:r>
            <a:r>
              <a:rPr lang="en-US" sz="2400" smtClean="0">
                <a:solidFill>
                  <a:srgbClr val="FFC000"/>
                </a:solidFill>
              </a:rPr>
              <a:t>Küçük ve orta büyüklükteki işletmeleri tanımlayan ölçütler, Türkiye Odalar ve Borsalar Birliği ve Türkiye Muhasebe Standartları Kurulunun görüşleri alınarak, Sanayi ve Ticaret Bakanlığı tarafından yönetmelikle düzenlenir. </a:t>
            </a:r>
            <a:r>
              <a:rPr lang="en-US" sz="2400" smtClean="0"/>
              <a:t>Yönetmelik, Resmî Gazetede yayımlanır. Bu ölçütler, bu Kanunun ticarî defterler ile finansal tablolara ve raporlamaya ilişkin olanlar başta olmak üzere, ilgili tüm hükümlerine uygulanır." </a:t>
            </a:r>
          </a:p>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611188" y="214313"/>
            <a:ext cx="8332787" cy="1630362"/>
          </a:xfrm>
        </p:spPr>
        <p:txBody>
          <a:bodyPr/>
          <a:lstStyle/>
          <a:p>
            <a:r>
              <a:rPr lang="tr-TR" sz="2000" b="1" smtClean="0"/>
              <a:t>BİLİM, SANAYİ VE TEKNOLOJİ BAKANLIĞININ TEŞKİLAT VE GÖREVLERİ</a:t>
            </a:r>
            <a:br>
              <a:rPr lang="tr-TR" sz="2000" b="1" smtClean="0"/>
            </a:br>
            <a:r>
              <a:rPr lang="tr-TR" sz="2000" b="1" smtClean="0"/>
              <a:t>HAKKINDA KANUN HÜKMÜNDE KARARNAME</a:t>
            </a:r>
            <a:br>
              <a:rPr lang="tr-TR" sz="2000" b="1" smtClean="0"/>
            </a:br>
            <a:r>
              <a:rPr lang="tr-TR" sz="2000" b="1" smtClean="0"/>
              <a:t>Karar Sayısı: KHK/635</a:t>
            </a:r>
            <a:br>
              <a:rPr lang="tr-TR" sz="2000" b="1" smtClean="0"/>
            </a:br>
            <a:r>
              <a:rPr lang="tr-TR" sz="2000" b="1" smtClean="0"/>
              <a:t>8 Haziran 2011 Tarihli ve 27958 Sayılı Resmî Gazete - Mükerrer</a:t>
            </a:r>
            <a:endParaRPr lang="en-US" sz="2000" smtClean="0"/>
          </a:p>
        </p:txBody>
      </p:sp>
      <p:pic>
        <p:nvPicPr>
          <p:cNvPr id="34819" name="Picture 2"/>
          <p:cNvPicPr>
            <a:picLocks noGrp="1" noChangeAspect="1" noChangeArrowheads="1"/>
          </p:cNvPicPr>
          <p:nvPr>
            <p:ph idx="1"/>
          </p:nvPr>
        </p:nvPicPr>
        <p:blipFill>
          <a:blip r:embed="rId2" cstate="print"/>
          <a:srcRect/>
          <a:stretch>
            <a:fillRect/>
          </a:stretch>
        </p:blipFill>
        <p:spPr>
          <a:xfrm>
            <a:off x="468313" y="2276475"/>
            <a:ext cx="8347075" cy="1439863"/>
          </a:xfrm>
          <a:noFill/>
        </p:spPr>
      </p:pic>
      <p:pic>
        <p:nvPicPr>
          <p:cNvPr id="34820" name="Picture 3"/>
          <p:cNvPicPr>
            <a:picLocks noChangeAspect="1" noChangeArrowheads="1"/>
          </p:cNvPicPr>
          <p:nvPr/>
        </p:nvPicPr>
        <p:blipFill>
          <a:blip r:embed="rId3" cstate="print"/>
          <a:srcRect/>
          <a:stretch>
            <a:fillRect/>
          </a:stretch>
        </p:blipFill>
        <p:spPr bwMode="auto">
          <a:xfrm>
            <a:off x="468313" y="3644900"/>
            <a:ext cx="8351837"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1187450" y="214313"/>
            <a:ext cx="7756525" cy="1846262"/>
          </a:xfrm>
        </p:spPr>
        <p:txBody>
          <a:bodyPr/>
          <a:lstStyle/>
          <a:p>
            <a:pPr algn="ctr"/>
            <a:r>
              <a:rPr lang="tr-TR" sz="2400" b="1" smtClean="0"/>
              <a:t>KÜÇÜK VE ORTA BÜYÜKLÜKTEKİ İŞLETMELERİN TANIMI, NİTELİKLERİ VE SINIFLANDIRILMASI HAKKINDA YÖNETMELİK</a:t>
            </a:r>
            <a:br>
              <a:rPr lang="tr-TR" sz="2400" b="1" smtClean="0"/>
            </a:br>
            <a:r>
              <a:rPr lang="tr-TR" sz="2400" b="1" smtClean="0"/>
              <a:t>R.G. 18.11.2005, S. 25997</a:t>
            </a:r>
            <a:r>
              <a:rPr lang="tr-TR" sz="1800" smtClean="0"/>
              <a:t/>
            </a:r>
            <a:br>
              <a:rPr lang="tr-TR" sz="1800" smtClean="0"/>
            </a:br>
            <a:endParaRPr lang="en-US" sz="1800" smtClean="0"/>
          </a:p>
        </p:txBody>
      </p:sp>
      <p:sp>
        <p:nvSpPr>
          <p:cNvPr id="36867" name="2 İçerik Yer Tutucusu"/>
          <p:cNvSpPr>
            <a:spLocks noGrp="1"/>
          </p:cNvSpPr>
          <p:nvPr>
            <p:ph idx="1"/>
          </p:nvPr>
        </p:nvSpPr>
        <p:spPr>
          <a:xfrm>
            <a:off x="0" y="1700809"/>
            <a:ext cx="9144000" cy="4680942"/>
          </a:xfrm>
        </p:spPr>
        <p:txBody>
          <a:bodyPr>
            <a:normAutofit lnSpcReduction="10000"/>
          </a:bodyPr>
          <a:lstStyle/>
          <a:p>
            <a:r>
              <a:rPr lang="tr-TR" sz="1400" dirty="0" smtClean="0"/>
              <a:t>…</a:t>
            </a:r>
          </a:p>
          <a:p>
            <a:r>
              <a:rPr lang="tr-TR" sz="1400" b="1" dirty="0" smtClean="0"/>
              <a:t>Tanımlar</a:t>
            </a:r>
            <a:endParaRPr lang="tr-TR" sz="1400" dirty="0" smtClean="0"/>
          </a:p>
          <a:p>
            <a:r>
              <a:rPr lang="tr-TR" sz="1400" b="1" dirty="0" smtClean="0"/>
              <a:t>Madde 4 - </a:t>
            </a:r>
            <a:r>
              <a:rPr lang="tr-TR" sz="1400" dirty="0" smtClean="0"/>
              <a:t>Bu Yönetmeliğin uygulanmasında;</a:t>
            </a:r>
          </a:p>
          <a:p>
            <a:r>
              <a:rPr lang="tr-TR" sz="1400" dirty="0" smtClean="0"/>
              <a:t>a)      </a:t>
            </a:r>
            <a:r>
              <a:rPr lang="tr-TR" sz="1400" dirty="0" smtClean="0">
                <a:solidFill>
                  <a:srgbClr val="FFFF00"/>
                </a:solidFill>
              </a:rPr>
              <a:t>   </a:t>
            </a:r>
            <a:r>
              <a:rPr lang="tr-TR" sz="1400" dirty="0" smtClean="0">
                <a:solidFill>
                  <a:srgbClr val="FFC000"/>
                </a:solidFill>
              </a:rPr>
              <a:t> İşletme: Yasal statüsü ne olursa olsun, bir veya birden çok gerçek veya tüzel kişiye ait olup, bir ekonomik faaliyette bulunan birimleri,</a:t>
            </a:r>
          </a:p>
          <a:p>
            <a:r>
              <a:rPr lang="tr-TR" sz="1400" dirty="0" smtClean="0">
                <a:solidFill>
                  <a:srgbClr val="FFC000"/>
                </a:solidFill>
              </a:rPr>
              <a:t>b)    Küçük ve orta büyüklükte işletme (KOBİ): </a:t>
            </a:r>
            <a:r>
              <a:rPr lang="tr-TR" sz="1400" dirty="0" err="1" smtClean="0">
                <a:solidFill>
                  <a:srgbClr val="FFC000"/>
                </a:solidFill>
              </a:rPr>
              <a:t>İkiyüzelli</a:t>
            </a:r>
            <a:r>
              <a:rPr lang="tr-TR" sz="1400" dirty="0" smtClean="0">
                <a:solidFill>
                  <a:srgbClr val="FFC000"/>
                </a:solidFill>
              </a:rPr>
              <a:t> kişiden az yıllık çalışan istihdam eden ve yıllık net satış hasılatı ya da mali bilançosu </a:t>
            </a:r>
            <a:r>
              <a:rPr lang="tr-TR" sz="1400" dirty="0" err="1" smtClean="0">
                <a:solidFill>
                  <a:srgbClr val="FFC000"/>
                </a:solidFill>
              </a:rPr>
              <a:t>yirmibeş</a:t>
            </a:r>
            <a:r>
              <a:rPr lang="tr-TR" sz="1400" dirty="0" smtClean="0">
                <a:solidFill>
                  <a:srgbClr val="FFC000"/>
                </a:solidFill>
              </a:rPr>
              <a:t> milyon Yeni Türk Lirasını aşmayan</a:t>
            </a:r>
            <a:r>
              <a:rPr lang="tr-TR" sz="1400" dirty="0" smtClean="0">
                <a:solidFill>
                  <a:srgbClr val="FFFF00"/>
                </a:solidFill>
              </a:rPr>
              <a:t> </a:t>
            </a:r>
            <a:r>
              <a:rPr lang="tr-TR" sz="1400" dirty="0" smtClean="0"/>
              <a:t>ve bu Yönetmelikte mikro işletme, küçük işletme ve orta büyüklükteki işletme olarak sınıflandırılan ve kısaca "KOBİ" olarak adlandırılan ekonomik birimleri,</a:t>
            </a:r>
          </a:p>
          <a:p>
            <a:r>
              <a:rPr lang="tr-TR" sz="1400" dirty="0" smtClean="0"/>
              <a:t>…</a:t>
            </a:r>
          </a:p>
          <a:p>
            <a:r>
              <a:rPr lang="tr-TR" sz="1400" b="1" dirty="0" smtClean="0"/>
              <a:t>Küçük ve orta büyüklükteki işletmelerin sınıflandırılması </a:t>
            </a:r>
            <a:endParaRPr lang="tr-TR" sz="1400" dirty="0" smtClean="0"/>
          </a:p>
          <a:p>
            <a:r>
              <a:rPr lang="tr-TR" sz="1400" b="1" dirty="0" smtClean="0"/>
              <a:t>Madde 5 - </a:t>
            </a:r>
            <a:r>
              <a:rPr lang="tr-TR" sz="1400" dirty="0" smtClean="0"/>
              <a:t>KOBİ'ler aşağıdaki şekilde sınıflandırılmıştır.</a:t>
            </a:r>
          </a:p>
          <a:p>
            <a:r>
              <a:rPr lang="tr-TR" sz="1400" dirty="0" smtClean="0"/>
              <a:t>a)</a:t>
            </a:r>
            <a:r>
              <a:rPr lang="tr-TR" sz="1400" dirty="0" smtClean="0">
                <a:solidFill>
                  <a:srgbClr val="FFC000"/>
                </a:solidFill>
              </a:rPr>
              <a:t> Mikro  işletme: On kişiden az yıllık çalışan istihdam eden ve yıllık net satış hasılatı ya da mali bilançosu bir milyon Yeni Türk Lirasını aşmayan çok küçük ölçekli işletmeler,</a:t>
            </a:r>
          </a:p>
          <a:p>
            <a:r>
              <a:rPr lang="tr-TR" sz="1400" dirty="0" smtClean="0">
                <a:solidFill>
                  <a:srgbClr val="FFC000"/>
                </a:solidFill>
              </a:rPr>
              <a:t>b) Küçük işletme: Elli kişiden az yıllık çalışan istihdam eden ve yıllık net satış hasılatı ya da mali bilançosu beş milyon Yeni Türk Lirasını aşmayan işletmeler,</a:t>
            </a:r>
          </a:p>
          <a:p>
            <a:r>
              <a:rPr lang="tr-TR" sz="1400" dirty="0" smtClean="0">
                <a:solidFill>
                  <a:srgbClr val="FFC000"/>
                </a:solidFill>
              </a:rPr>
              <a:t>c) Orta büyüklükteki işletme: </a:t>
            </a:r>
            <a:r>
              <a:rPr lang="tr-TR" sz="1400" dirty="0" err="1" smtClean="0">
                <a:solidFill>
                  <a:srgbClr val="FFC000"/>
                </a:solidFill>
              </a:rPr>
              <a:t>İkiyüzelli</a:t>
            </a:r>
            <a:r>
              <a:rPr lang="tr-TR" sz="1400" dirty="0" smtClean="0">
                <a:solidFill>
                  <a:srgbClr val="FFC000"/>
                </a:solidFill>
              </a:rPr>
              <a:t> kişiden az yıllık çalışan istihdam eden ve yıllık net satış hasılatı ya da mali bilançosu </a:t>
            </a:r>
            <a:r>
              <a:rPr lang="tr-TR" sz="1400" dirty="0" err="1" smtClean="0">
                <a:solidFill>
                  <a:srgbClr val="FFC000"/>
                </a:solidFill>
              </a:rPr>
              <a:t>yirmibeş</a:t>
            </a:r>
            <a:r>
              <a:rPr lang="tr-TR" sz="1400" dirty="0" smtClean="0">
                <a:solidFill>
                  <a:srgbClr val="FFC000"/>
                </a:solidFill>
              </a:rPr>
              <a:t> milyon Yeni Türk Lirasını aşmayan işletmeler.</a:t>
            </a:r>
          </a:p>
          <a:p>
            <a:r>
              <a:rPr lang="tr-TR" sz="1400" dirty="0" smtClean="0">
                <a:solidFill>
                  <a:srgbClr val="FFC000"/>
                </a:solidFill>
              </a:rPr>
              <a:t>…</a:t>
            </a:r>
          </a:p>
        </p:txBody>
      </p:sp>
      <p:sp>
        <p:nvSpPr>
          <p:cNvPr id="4" name="3 Altbilgi Yer Tutucusu"/>
          <p:cNvSpPr>
            <a:spLocks noGrp="1"/>
          </p:cNvSpPr>
          <p:nvPr>
            <p:ph type="ftr" sz="quarter" idx="4294967295"/>
          </p:nvPr>
        </p:nvSpPr>
        <p:spPr>
          <a:xfrm>
            <a:off x="3657600" y="6243638"/>
            <a:ext cx="2895600" cy="457200"/>
          </a:xfrm>
          <a:prstGeom prst="rect">
            <a:avLst/>
          </a:prstGeom>
        </p:spPr>
        <p:txBody>
          <a:bodyPr/>
          <a:lstStyle/>
          <a:p>
            <a:pPr>
              <a:defRPr/>
            </a:pPr>
            <a:r>
              <a:rPr lang="tr-TR" dirty="0" smtClean="0"/>
              <a:t>Doç. Dr. Korkut </a:t>
            </a:r>
            <a:r>
              <a:rPr lang="tr-TR" dirty="0" err="1" smtClean="0"/>
              <a:t>Özkorkut</a:t>
            </a:r>
            <a:endParaRPr lang="tr-TR" dirty="0"/>
          </a:p>
        </p:txBody>
      </p:sp>
      <p:sp>
        <p:nvSpPr>
          <p:cNvPr id="5" name="4 Slayt Numarası Yer Tutucusu"/>
          <p:cNvSpPr>
            <a:spLocks noGrp="1"/>
          </p:cNvSpPr>
          <p:nvPr>
            <p:ph type="sldNum" sz="quarter" idx="4294967295"/>
          </p:nvPr>
        </p:nvSpPr>
        <p:spPr>
          <a:xfrm>
            <a:off x="8388424" y="6243638"/>
            <a:ext cx="558726" cy="457200"/>
          </a:xfrm>
          <a:prstGeom prst="rect">
            <a:avLst/>
          </a:prstGeom>
        </p:spPr>
        <p:txBody>
          <a:bodyPr/>
          <a:lstStyle/>
          <a:p>
            <a:pPr>
              <a:defRPr/>
            </a:pPr>
            <a:fld id="{B296CDD7-8BD7-441D-9DD5-413B7D2889ED}" type="slidenum">
              <a:rPr lang="tr-TR" smtClean="0"/>
              <a:pPr>
                <a:defRPr/>
              </a:pPr>
              <a:t>25</a:t>
            </a:fld>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r>
              <a:rPr lang="tr-TR" sz="3600" b="1" smtClean="0"/>
              <a:t>KÜÇÜK VE ORTA BÜYÜKLÜKTE İŞLETMELER (KOBİ’ler)</a:t>
            </a:r>
            <a:endParaRPr lang="en-US" sz="3600" smtClean="0"/>
          </a:p>
        </p:txBody>
      </p:sp>
      <p:sp>
        <p:nvSpPr>
          <p:cNvPr id="37891" name="2 İçerik Yer Tutucusu"/>
          <p:cNvSpPr>
            <a:spLocks noGrp="1"/>
          </p:cNvSpPr>
          <p:nvPr>
            <p:ph idx="1"/>
          </p:nvPr>
        </p:nvSpPr>
        <p:spPr>
          <a:xfrm>
            <a:off x="539552" y="1628800"/>
            <a:ext cx="8604448" cy="5229201"/>
          </a:xfrm>
        </p:spPr>
        <p:txBody>
          <a:bodyPr/>
          <a:lstStyle/>
          <a:p>
            <a:endParaRPr lang="tr-TR" sz="1200" dirty="0" smtClean="0"/>
          </a:p>
          <a:p>
            <a:endParaRPr lang="en-US" sz="1400" dirty="0" smtClean="0"/>
          </a:p>
          <a:p>
            <a:pPr>
              <a:buFont typeface="Wingdings" pitchFamily="2" charset="2"/>
              <a:buNone/>
            </a:pPr>
            <a:r>
              <a:rPr lang="tr-TR" sz="1800" b="1" u="sng" dirty="0" smtClean="0">
                <a:solidFill>
                  <a:srgbClr val="FFC000"/>
                </a:solidFill>
              </a:rPr>
              <a:t>İşletme kategorisi</a:t>
            </a:r>
            <a:r>
              <a:rPr lang="tr-TR" sz="1800" b="1" dirty="0" smtClean="0">
                <a:solidFill>
                  <a:srgbClr val="FFC000"/>
                </a:solidFill>
              </a:rPr>
              <a:t>  </a:t>
            </a:r>
          </a:p>
          <a:p>
            <a:pPr>
              <a:buFont typeface="Wingdings" pitchFamily="2" charset="2"/>
              <a:buNone/>
            </a:pPr>
            <a:r>
              <a:rPr lang="tr-TR" sz="1800" b="1" dirty="0" smtClean="0">
                <a:solidFill>
                  <a:srgbClr val="FFC000"/>
                </a:solidFill>
              </a:rPr>
              <a:t>                                  </a:t>
            </a:r>
            <a:r>
              <a:rPr lang="tr-TR" sz="1800" b="1" u="sng" dirty="0" smtClean="0">
                <a:solidFill>
                  <a:srgbClr val="FFC000"/>
                </a:solidFill>
              </a:rPr>
              <a:t>Çalışan Sayısı</a:t>
            </a:r>
            <a:r>
              <a:rPr lang="tr-TR" sz="1800" b="1" dirty="0" smtClean="0">
                <a:solidFill>
                  <a:srgbClr val="FFC000"/>
                </a:solidFill>
              </a:rPr>
              <a:t>  </a:t>
            </a:r>
          </a:p>
          <a:p>
            <a:pPr>
              <a:buFont typeface="Wingdings" pitchFamily="2" charset="2"/>
              <a:buNone/>
            </a:pPr>
            <a:r>
              <a:rPr lang="tr-TR" sz="1800" b="1" dirty="0" smtClean="0">
                <a:solidFill>
                  <a:srgbClr val="FFC000"/>
                </a:solidFill>
              </a:rPr>
              <a:t>                                                           </a:t>
            </a:r>
            <a:r>
              <a:rPr lang="tr-TR" sz="1800" b="1" u="sng" dirty="0" smtClean="0">
                <a:solidFill>
                  <a:srgbClr val="FFC000"/>
                </a:solidFill>
              </a:rPr>
              <a:t>Yıllık net satış hasılatı  veya</a:t>
            </a:r>
            <a:r>
              <a:rPr lang="en-US" sz="1800" b="1" u="sng" dirty="0" smtClean="0">
                <a:solidFill>
                  <a:srgbClr val="FFC000"/>
                </a:solidFill>
              </a:rPr>
              <a:t> </a:t>
            </a:r>
            <a:r>
              <a:rPr lang="tr-TR" sz="1800" b="1" u="sng" dirty="0" smtClean="0">
                <a:solidFill>
                  <a:srgbClr val="FFC000"/>
                </a:solidFill>
              </a:rPr>
              <a:t> mali bilançosu</a:t>
            </a:r>
            <a:r>
              <a:rPr lang="en-US" sz="1600" b="1" dirty="0" smtClean="0"/>
              <a:t>	</a:t>
            </a:r>
          </a:p>
          <a:p>
            <a:pPr>
              <a:buFont typeface="Wingdings" pitchFamily="2" charset="2"/>
              <a:buNone/>
            </a:pPr>
            <a:r>
              <a:rPr lang="tr-TR" sz="2400" b="1" dirty="0" smtClean="0">
                <a:solidFill>
                  <a:srgbClr val="FFC000"/>
                </a:solidFill>
              </a:rPr>
              <a:t>Orta büyüklükte</a:t>
            </a:r>
            <a:r>
              <a:rPr lang="tr-TR" sz="2400" b="1" dirty="0" smtClean="0"/>
              <a:t>    </a:t>
            </a:r>
            <a:r>
              <a:rPr lang="en-US" sz="2400" b="1" dirty="0" smtClean="0"/>
              <a:t>&lt; 250 	</a:t>
            </a:r>
            <a:r>
              <a:rPr lang="tr-TR" sz="2400" b="1" dirty="0" smtClean="0"/>
              <a:t>   </a:t>
            </a:r>
            <a:r>
              <a:rPr lang="en-US" sz="2400" b="1" dirty="0" smtClean="0"/>
              <a:t>&lt; </a:t>
            </a:r>
            <a:r>
              <a:rPr lang="tr-TR" sz="2400" b="1" dirty="0" smtClean="0"/>
              <a:t>25.000.000 </a:t>
            </a:r>
            <a:r>
              <a:rPr lang="tr-TR" sz="2400" b="1" dirty="0" smtClean="0"/>
              <a:t>TL</a:t>
            </a:r>
            <a:r>
              <a:rPr lang="en-US" sz="2400" b="1" dirty="0" smtClean="0"/>
              <a:t>	</a:t>
            </a:r>
          </a:p>
          <a:p>
            <a:pPr>
              <a:buFont typeface="Wingdings" pitchFamily="2" charset="2"/>
              <a:buNone/>
            </a:pPr>
            <a:r>
              <a:rPr lang="tr-TR" sz="2400" b="1" dirty="0" smtClean="0">
                <a:solidFill>
                  <a:srgbClr val="FFC000"/>
                </a:solidFill>
              </a:rPr>
              <a:t>Küçük</a:t>
            </a:r>
            <a:r>
              <a:rPr lang="en-US" sz="2400" b="1" dirty="0" smtClean="0"/>
              <a:t>	</a:t>
            </a:r>
            <a:r>
              <a:rPr lang="tr-TR" sz="2400" b="1" dirty="0" smtClean="0"/>
              <a:t>            </a:t>
            </a:r>
            <a:r>
              <a:rPr lang="en-US" sz="2400" b="1" dirty="0" smtClean="0"/>
              <a:t>&lt; 50 	</a:t>
            </a:r>
            <a:r>
              <a:rPr lang="tr-TR" sz="2400" b="1" dirty="0" smtClean="0"/>
              <a:t>  </a:t>
            </a:r>
            <a:r>
              <a:rPr lang="en-US" sz="2400" b="1" dirty="0" smtClean="0"/>
              <a:t> &lt; </a:t>
            </a:r>
            <a:r>
              <a:rPr lang="tr-TR" sz="2400" b="1" dirty="0" smtClean="0"/>
              <a:t>  5.000.000 TL</a:t>
            </a:r>
            <a:r>
              <a:rPr lang="en-US" sz="2400" b="1" dirty="0" smtClean="0"/>
              <a:t>	</a:t>
            </a:r>
          </a:p>
          <a:p>
            <a:pPr>
              <a:buFont typeface="Wingdings" pitchFamily="2" charset="2"/>
              <a:buNone/>
            </a:pPr>
            <a:r>
              <a:rPr lang="tr-TR" sz="2400" b="1" dirty="0" smtClean="0">
                <a:solidFill>
                  <a:srgbClr val="FFC000"/>
                </a:solidFill>
              </a:rPr>
              <a:t>Mikro</a:t>
            </a:r>
            <a:r>
              <a:rPr lang="en-US" sz="2400" b="1" dirty="0" smtClean="0"/>
              <a:t>	</a:t>
            </a:r>
            <a:r>
              <a:rPr lang="tr-TR" sz="2400" b="1" dirty="0" smtClean="0"/>
              <a:t>                        </a:t>
            </a:r>
            <a:r>
              <a:rPr lang="en-US" sz="2400" b="1" dirty="0" smtClean="0"/>
              <a:t>&lt; 10 	</a:t>
            </a:r>
            <a:r>
              <a:rPr lang="tr-TR" sz="2400" b="1" dirty="0" smtClean="0"/>
              <a:t>  </a:t>
            </a:r>
            <a:r>
              <a:rPr lang="en-US" sz="2400" b="1" dirty="0" smtClean="0"/>
              <a:t> &lt; </a:t>
            </a:r>
            <a:r>
              <a:rPr lang="tr-TR" sz="2400" b="1" dirty="0" smtClean="0"/>
              <a:t>  1.000.000 TL</a:t>
            </a:r>
            <a:r>
              <a:rPr lang="en-US" sz="2400" b="1" dirty="0" smtClean="0"/>
              <a:t> </a:t>
            </a:r>
            <a:r>
              <a:rPr lang="en-US" sz="1800" dirty="0" smtClean="0"/>
              <a:t>	</a:t>
            </a:r>
          </a:p>
          <a:p>
            <a:endParaRPr lang="tr-TR" sz="1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p:txBody>
          <a:bodyPr/>
          <a:lstStyle/>
          <a:p>
            <a:r>
              <a:rPr lang="en-US" sz="3600" b="1" smtClean="0"/>
              <a:t>SMALL AND MEDIUM-SIZED ENTERPRISES (SMES)</a:t>
            </a:r>
            <a:endParaRPr lang="en-US" sz="3600" smtClean="0"/>
          </a:p>
        </p:txBody>
      </p:sp>
      <p:sp>
        <p:nvSpPr>
          <p:cNvPr id="39939" name="2 İçerik Yer Tutucusu"/>
          <p:cNvSpPr>
            <a:spLocks noGrp="1"/>
          </p:cNvSpPr>
          <p:nvPr>
            <p:ph idx="1"/>
          </p:nvPr>
        </p:nvSpPr>
        <p:spPr>
          <a:xfrm>
            <a:off x="179512" y="1916832"/>
            <a:ext cx="8964488" cy="4752257"/>
          </a:xfrm>
        </p:spPr>
        <p:txBody>
          <a:bodyPr/>
          <a:lstStyle/>
          <a:p>
            <a:pPr algn="just"/>
            <a:r>
              <a:rPr lang="en-US" sz="1400" dirty="0" smtClean="0">
                <a:solidFill>
                  <a:srgbClr val="FFC000"/>
                </a:solidFill>
              </a:rPr>
              <a:t>SME Definition</a:t>
            </a:r>
          </a:p>
          <a:p>
            <a:pPr algn="just"/>
            <a:r>
              <a:rPr lang="en-US" sz="1400" b="1" dirty="0" smtClean="0">
                <a:solidFill>
                  <a:srgbClr val="FFC000"/>
                </a:solidFill>
              </a:rPr>
              <a:t>On 6 May 2003 the</a:t>
            </a:r>
            <a:r>
              <a:rPr lang="en-US" sz="1400" dirty="0" smtClean="0">
                <a:solidFill>
                  <a:srgbClr val="FFC000"/>
                </a:solidFill>
              </a:rPr>
              <a:t> </a:t>
            </a:r>
            <a:r>
              <a:rPr lang="en-US" sz="1400" b="1" dirty="0" smtClean="0">
                <a:solidFill>
                  <a:srgbClr val="FFC000"/>
                </a:solidFill>
              </a:rPr>
              <a:t>European Commission adopted Recommendation 2003/361/EC regarding the SME definition which replaced from 1 January 2005</a:t>
            </a:r>
            <a:r>
              <a:rPr lang="en-US" sz="1400" b="1" dirty="0" smtClean="0"/>
              <a:t>.</a:t>
            </a:r>
            <a:r>
              <a:rPr lang="en-US" sz="1400" dirty="0" smtClean="0"/>
              <a:t> </a:t>
            </a:r>
            <a:r>
              <a:rPr lang="en-US" sz="1200" dirty="0" smtClean="0"/>
              <a:t>The revision takes account of the economic developments since 1996 and the lessons drawn from the application of the definition. In particular, it raises the financial ceilings to take into account price and productivity increases since 1996 and introduces a typology of enterprises (difference between the three categories: autonomous, partner and linked) and a calculation method for the thresholds, which gives a realistic picture of their economic strength. It ensures that enterprises which are part of a larger grouping and could therefore benefit from a stronger economic backing than genuine SMEs, do not benefit from SME support schemes.</a:t>
            </a:r>
          </a:p>
          <a:p>
            <a:pPr algn="just"/>
            <a:r>
              <a:rPr lang="en-US" sz="1200" dirty="0" smtClean="0"/>
              <a:t>Enterprises qualify as micro, small and medium-sized enterprises (SMEs) if they </a:t>
            </a:r>
            <a:r>
              <a:rPr lang="en-US" sz="1200" dirty="0" err="1" smtClean="0"/>
              <a:t>fulfil</a:t>
            </a:r>
            <a:r>
              <a:rPr lang="en-US" sz="1200" dirty="0" smtClean="0"/>
              <a:t> the criteria laid down in the Recommendation which are summarized in the table below. In addition to the staff headcount ceiling, an enterprise qualifies as an SME if it meets either the turnover ceiling or the balance sheet ceiling, but not necessarily both.</a:t>
            </a:r>
          </a:p>
          <a:p>
            <a:endParaRPr lang="tr-TR" sz="1200" dirty="0" smtClean="0"/>
          </a:p>
          <a:p>
            <a:endParaRPr lang="en-US" sz="1400" dirty="0" smtClean="0"/>
          </a:p>
          <a:p>
            <a:r>
              <a:rPr lang="en-US" sz="1400" b="1" u="sng" dirty="0" smtClean="0">
                <a:solidFill>
                  <a:srgbClr val="FFC000"/>
                </a:solidFill>
              </a:rPr>
              <a:t>Enterprise category </a:t>
            </a:r>
            <a:r>
              <a:rPr lang="en-US" sz="1400" b="1" dirty="0" smtClean="0">
                <a:solidFill>
                  <a:srgbClr val="FFC000"/>
                </a:solidFill>
              </a:rPr>
              <a:t>	</a:t>
            </a:r>
            <a:r>
              <a:rPr lang="en-US" sz="1400" b="1" u="sng" dirty="0" smtClean="0">
                <a:solidFill>
                  <a:srgbClr val="FFC000"/>
                </a:solidFill>
              </a:rPr>
              <a:t>Headcoun</a:t>
            </a:r>
            <a:r>
              <a:rPr lang="en-US" sz="1400" b="1" dirty="0" smtClean="0">
                <a:solidFill>
                  <a:srgbClr val="FFC000"/>
                </a:solidFill>
              </a:rPr>
              <a:t>t</a:t>
            </a:r>
            <a:r>
              <a:rPr lang="tr-TR" sz="1400" b="1" dirty="0" smtClean="0">
                <a:solidFill>
                  <a:srgbClr val="FFC000"/>
                </a:solidFill>
              </a:rPr>
              <a:t>  </a:t>
            </a:r>
            <a:r>
              <a:rPr lang="en-US" sz="1400" b="1" dirty="0" smtClean="0">
                <a:solidFill>
                  <a:srgbClr val="FFC000"/>
                </a:solidFill>
              </a:rPr>
              <a:t> </a:t>
            </a:r>
            <a:r>
              <a:rPr lang="tr-TR" sz="1400" b="1" dirty="0" smtClean="0">
                <a:solidFill>
                  <a:srgbClr val="FFC000"/>
                </a:solidFill>
              </a:rPr>
              <a:t>        </a:t>
            </a:r>
            <a:r>
              <a:rPr lang="tr-TR" sz="1400" b="1" u="sng" dirty="0" smtClean="0">
                <a:solidFill>
                  <a:srgbClr val="FFC000"/>
                </a:solidFill>
              </a:rPr>
              <a:t>(Net) </a:t>
            </a:r>
            <a:r>
              <a:rPr lang="en-US" sz="1400" b="1" u="sng" dirty="0" smtClean="0">
                <a:solidFill>
                  <a:srgbClr val="FFC000"/>
                </a:solidFill>
              </a:rPr>
              <a:t>Turnover </a:t>
            </a:r>
            <a:r>
              <a:rPr lang="en-US" sz="1400" b="1" u="sng" dirty="0" smtClean="0">
                <a:solidFill>
                  <a:srgbClr val="FFC000"/>
                </a:solidFill>
              </a:rPr>
              <a:t>	</a:t>
            </a:r>
            <a:r>
              <a:rPr lang="tr-TR" sz="1400" b="1" u="sng" dirty="0" smtClean="0">
                <a:solidFill>
                  <a:srgbClr val="FFC000"/>
                </a:solidFill>
              </a:rPr>
              <a:t>            </a:t>
            </a:r>
            <a:r>
              <a:rPr lang="en-US" sz="1400" b="1" u="sng" dirty="0" smtClean="0">
                <a:solidFill>
                  <a:srgbClr val="FFC000"/>
                </a:solidFill>
              </a:rPr>
              <a:t>or </a:t>
            </a:r>
            <a:r>
              <a:rPr lang="tr-TR" sz="1400" b="1" u="sng" dirty="0" smtClean="0">
                <a:solidFill>
                  <a:srgbClr val="FFC000"/>
                </a:solidFill>
              </a:rPr>
              <a:t>          </a:t>
            </a:r>
            <a:r>
              <a:rPr lang="en-US" sz="1400" b="1" u="sng" dirty="0" smtClean="0">
                <a:solidFill>
                  <a:srgbClr val="FFC000"/>
                </a:solidFill>
              </a:rPr>
              <a:t>Balance </a:t>
            </a:r>
            <a:r>
              <a:rPr lang="en-US" sz="1400" b="1" u="sng" dirty="0" smtClean="0">
                <a:solidFill>
                  <a:srgbClr val="FFC000"/>
                </a:solidFill>
              </a:rPr>
              <a:t>sheet total </a:t>
            </a:r>
            <a:endParaRPr lang="en-US" sz="1400" b="1" dirty="0" smtClean="0"/>
          </a:p>
          <a:p>
            <a:r>
              <a:rPr lang="en-US" sz="1400" b="1" dirty="0" smtClean="0">
                <a:solidFill>
                  <a:srgbClr val="FFC000"/>
                </a:solidFill>
              </a:rPr>
              <a:t>medium-sized</a:t>
            </a:r>
            <a:r>
              <a:rPr lang="en-US" sz="1400" b="1" dirty="0" smtClean="0"/>
              <a:t> 	</a:t>
            </a:r>
            <a:r>
              <a:rPr lang="tr-TR" sz="1400" b="1" dirty="0" smtClean="0"/>
              <a:t>                     </a:t>
            </a:r>
            <a:r>
              <a:rPr lang="tr-TR" sz="1400" b="1" dirty="0" smtClean="0"/>
              <a:t>     </a:t>
            </a:r>
            <a:r>
              <a:rPr lang="en-US" sz="1400" b="1" dirty="0" smtClean="0"/>
              <a:t>&lt; </a:t>
            </a:r>
            <a:r>
              <a:rPr lang="en-US" sz="1400" b="1" dirty="0" smtClean="0"/>
              <a:t>250 	</a:t>
            </a:r>
            <a:r>
              <a:rPr lang="tr-TR" sz="1400" b="1" dirty="0" smtClean="0"/>
              <a:t>             </a:t>
            </a:r>
            <a:r>
              <a:rPr lang="en-US" sz="1400" b="1" dirty="0" smtClean="0"/>
              <a:t>≤ € 50 million </a:t>
            </a:r>
            <a:r>
              <a:rPr lang="tr-TR" sz="1400" b="1" dirty="0" smtClean="0">
                <a:solidFill>
                  <a:srgbClr val="C00000"/>
                </a:solidFill>
              </a:rPr>
              <a:t>(40 </a:t>
            </a:r>
            <a:r>
              <a:rPr lang="tr-TR" sz="1400" b="1" dirty="0" err="1" smtClean="0">
                <a:solidFill>
                  <a:srgbClr val="C00000"/>
                </a:solidFill>
              </a:rPr>
              <a:t>million</a:t>
            </a:r>
            <a:r>
              <a:rPr lang="tr-TR" sz="1400" b="1" dirty="0" smtClean="0">
                <a:solidFill>
                  <a:srgbClr val="C00000"/>
                </a:solidFill>
              </a:rPr>
              <a:t>)</a:t>
            </a:r>
            <a:r>
              <a:rPr lang="tr-TR" sz="1400" b="1" dirty="0" smtClean="0"/>
              <a:t>  </a:t>
            </a:r>
            <a:r>
              <a:rPr lang="en-US" sz="1400" b="1" dirty="0" smtClean="0"/>
              <a:t>≤ € 43 million </a:t>
            </a:r>
            <a:r>
              <a:rPr lang="tr-TR" sz="1400" b="1" dirty="0" smtClean="0">
                <a:solidFill>
                  <a:srgbClr val="C00000"/>
                </a:solidFill>
              </a:rPr>
              <a:t>(20 </a:t>
            </a:r>
            <a:r>
              <a:rPr lang="tr-TR" sz="1400" b="1" dirty="0" err="1" smtClean="0">
                <a:solidFill>
                  <a:srgbClr val="C00000"/>
                </a:solidFill>
              </a:rPr>
              <a:t>million</a:t>
            </a:r>
            <a:r>
              <a:rPr lang="tr-TR" sz="1400" b="1" dirty="0" smtClean="0">
                <a:solidFill>
                  <a:srgbClr val="C00000"/>
                </a:solidFill>
              </a:rPr>
              <a:t>)</a:t>
            </a:r>
            <a:r>
              <a:rPr lang="en-US" sz="1400" b="1" dirty="0" smtClean="0"/>
              <a:t>	</a:t>
            </a:r>
          </a:p>
          <a:p>
            <a:r>
              <a:rPr lang="en-US" sz="1400" b="1" dirty="0" smtClean="0">
                <a:solidFill>
                  <a:srgbClr val="FFC000"/>
                </a:solidFill>
              </a:rPr>
              <a:t>small</a:t>
            </a:r>
            <a:r>
              <a:rPr lang="en-US" sz="1400" b="1" dirty="0" smtClean="0"/>
              <a:t> 	</a:t>
            </a:r>
            <a:r>
              <a:rPr lang="tr-TR" sz="1400" b="1" dirty="0" smtClean="0"/>
              <a:t>                                      </a:t>
            </a:r>
            <a:r>
              <a:rPr lang="tr-TR" sz="1400" b="1" dirty="0" smtClean="0"/>
              <a:t>           </a:t>
            </a:r>
            <a:r>
              <a:rPr lang="en-US" sz="1400" b="1" dirty="0" smtClean="0"/>
              <a:t>&lt; 50 	</a:t>
            </a:r>
            <a:r>
              <a:rPr lang="tr-TR" sz="1400" b="1" dirty="0" smtClean="0"/>
              <a:t>             </a:t>
            </a:r>
            <a:r>
              <a:rPr lang="en-US" sz="1400" b="1" dirty="0" smtClean="0"/>
              <a:t>≤ € 10 million </a:t>
            </a:r>
            <a:r>
              <a:rPr lang="tr-TR" sz="1400" b="1" dirty="0" smtClean="0"/>
              <a:t> </a:t>
            </a:r>
            <a:r>
              <a:rPr lang="tr-TR" sz="1400" b="1" dirty="0" smtClean="0">
                <a:solidFill>
                  <a:srgbClr val="C00000"/>
                </a:solidFill>
              </a:rPr>
              <a:t>(10 </a:t>
            </a:r>
            <a:r>
              <a:rPr lang="tr-TR" sz="1400" b="1" dirty="0" err="1" smtClean="0">
                <a:solidFill>
                  <a:srgbClr val="C00000"/>
                </a:solidFill>
              </a:rPr>
              <a:t>million</a:t>
            </a:r>
            <a:r>
              <a:rPr lang="tr-TR" sz="1400" b="1" dirty="0" smtClean="0">
                <a:solidFill>
                  <a:srgbClr val="C00000"/>
                </a:solidFill>
              </a:rPr>
              <a:t>)</a:t>
            </a:r>
            <a:r>
              <a:rPr lang="tr-TR" sz="1400" b="1" dirty="0" smtClean="0"/>
              <a:t>	  </a:t>
            </a:r>
            <a:r>
              <a:rPr lang="en-US" sz="1400" b="1" dirty="0" smtClean="0"/>
              <a:t>≤ € 10 million </a:t>
            </a:r>
            <a:r>
              <a:rPr lang="tr-TR" sz="1400" b="1" dirty="0" smtClean="0"/>
              <a:t> </a:t>
            </a:r>
            <a:r>
              <a:rPr lang="tr-TR" sz="1400" b="1" dirty="0" smtClean="0">
                <a:solidFill>
                  <a:srgbClr val="C00000"/>
                </a:solidFill>
              </a:rPr>
              <a:t>(5 </a:t>
            </a:r>
            <a:r>
              <a:rPr lang="tr-TR" sz="1400" b="1" dirty="0" err="1" smtClean="0">
                <a:solidFill>
                  <a:srgbClr val="C00000"/>
                </a:solidFill>
              </a:rPr>
              <a:t>Million</a:t>
            </a:r>
            <a:r>
              <a:rPr lang="tr-TR" sz="1400" b="1" dirty="0" smtClean="0">
                <a:solidFill>
                  <a:srgbClr val="C00000"/>
                </a:solidFill>
              </a:rPr>
              <a:t>)</a:t>
            </a:r>
            <a:r>
              <a:rPr lang="en-US" sz="1400" b="1" dirty="0" smtClean="0"/>
              <a:t>	</a:t>
            </a:r>
          </a:p>
          <a:p>
            <a:r>
              <a:rPr lang="en-US" sz="1400" b="1" dirty="0" smtClean="0">
                <a:solidFill>
                  <a:srgbClr val="FFC000"/>
                </a:solidFill>
              </a:rPr>
              <a:t>micro</a:t>
            </a:r>
            <a:r>
              <a:rPr lang="en-US" sz="1400" b="1" dirty="0" smtClean="0"/>
              <a:t> 	</a:t>
            </a:r>
            <a:r>
              <a:rPr lang="tr-TR" sz="1400" b="1" dirty="0" smtClean="0"/>
              <a:t>                                      </a:t>
            </a:r>
            <a:r>
              <a:rPr lang="tr-TR" sz="1400" b="1" dirty="0" smtClean="0"/>
              <a:t>           </a:t>
            </a:r>
            <a:r>
              <a:rPr lang="en-US" sz="1400" b="1" dirty="0" smtClean="0"/>
              <a:t>&lt; 10 	</a:t>
            </a:r>
            <a:r>
              <a:rPr lang="tr-TR" sz="1400" b="1" dirty="0" smtClean="0"/>
              <a:t>               </a:t>
            </a:r>
            <a:r>
              <a:rPr lang="en-US" sz="1400" b="1" dirty="0" smtClean="0"/>
              <a:t>≤ € 2 million 	</a:t>
            </a:r>
            <a:r>
              <a:rPr lang="tr-TR" sz="1400" b="1" dirty="0" smtClean="0"/>
              <a:t> </a:t>
            </a:r>
            <a:r>
              <a:rPr lang="tr-TR" sz="1400" b="1" dirty="0" smtClean="0"/>
              <a:t>	     </a:t>
            </a:r>
            <a:r>
              <a:rPr lang="en-US" sz="1400" b="1" dirty="0" smtClean="0"/>
              <a:t>≤ € 2 million </a:t>
            </a:r>
            <a:r>
              <a:rPr lang="en-US" sz="1400" dirty="0" smtClean="0"/>
              <a:t>	</a:t>
            </a:r>
          </a:p>
          <a:p>
            <a:endParaRPr lang="tr-TR" sz="1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p:txBody>
          <a:bodyPr/>
          <a:lstStyle/>
          <a:p>
            <a:r>
              <a:rPr lang="tr-TR" smtClean="0"/>
              <a:t>Madde 1523</a:t>
            </a:r>
            <a:endParaRPr lang="en-US" smtClean="0"/>
          </a:p>
        </p:txBody>
      </p:sp>
      <p:sp>
        <p:nvSpPr>
          <p:cNvPr id="46083" name="2 İçerik Yer Tutucusu"/>
          <p:cNvSpPr>
            <a:spLocks noGrp="1"/>
          </p:cNvSpPr>
          <p:nvPr>
            <p:ph idx="1"/>
          </p:nvPr>
        </p:nvSpPr>
        <p:spPr>
          <a:xfrm>
            <a:off x="395288" y="2017713"/>
            <a:ext cx="8559800" cy="4506912"/>
          </a:xfrm>
        </p:spPr>
        <p:txBody>
          <a:bodyPr/>
          <a:lstStyle/>
          <a:p>
            <a:pPr>
              <a:defRPr/>
            </a:pPr>
            <a:r>
              <a:rPr lang="en-US" sz="1400" dirty="0" err="1" smtClean="0">
                <a:effectLst>
                  <a:outerShdw blurRad="38100" dist="38100" dir="2700000" algn="tl">
                    <a:srgbClr val="000000">
                      <a:alpha val="43137"/>
                    </a:srgbClr>
                  </a:outerShdw>
                </a:effectLst>
              </a:rPr>
              <a:t>Madde</a:t>
            </a:r>
            <a:r>
              <a:rPr lang="en-US" sz="1400" dirty="0" smtClean="0">
                <a:effectLst>
                  <a:outerShdw blurRad="38100" dist="38100" dir="2700000" algn="tl">
                    <a:srgbClr val="000000">
                      <a:alpha val="43137"/>
                    </a:srgbClr>
                  </a:outerShdw>
                </a:effectLst>
              </a:rPr>
              <a:t> 1523 - (1) </a:t>
            </a:r>
            <a:r>
              <a:rPr lang="en-US" sz="1400" dirty="0" smtClean="0">
                <a:solidFill>
                  <a:srgbClr val="FFC000"/>
                </a:solidFill>
                <a:effectLst>
                  <a:outerShdw blurRad="38100" dist="38100" dir="2700000" algn="tl">
                    <a:srgbClr val="000000">
                      <a:alpha val="43137"/>
                    </a:srgbClr>
                  </a:outerShdw>
                </a:effectLst>
              </a:rPr>
              <a:t>Bu </a:t>
            </a:r>
            <a:r>
              <a:rPr lang="en-US" sz="1400" dirty="0" err="1" smtClean="0">
                <a:solidFill>
                  <a:srgbClr val="FFC000"/>
                </a:solidFill>
                <a:effectLst>
                  <a:outerShdw blurRad="38100" dist="38100" dir="2700000" algn="tl">
                    <a:srgbClr val="000000">
                      <a:alpha val="43137"/>
                    </a:srgbClr>
                  </a:outerShdw>
                </a:effectLst>
              </a:rPr>
              <a:t>Kanunun</a:t>
            </a:r>
            <a:r>
              <a:rPr lang="en-US" sz="1400" dirty="0" smtClean="0">
                <a:solidFill>
                  <a:srgbClr val="FFC000"/>
                </a:solidFill>
                <a:effectLst>
                  <a:outerShdw blurRad="38100" dist="38100" dir="2700000" algn="tl">
                    <a:srgbClr val="000000">
                      <a:alpha val="43137"/>
                    </a:srgbClr>
                  </a:outerShdw>
                </a:effectLst>
              </a:rPr>
              <a:t> 1522 </a:t>
            </a:r>
            <a:r>
              <a:rPr lang="en-US" sz="1400" dirty="0" err="1" smtClean="0">
                <a:solidFill>
                  <a:srgbClr val="FFC000"/>
                </a:solidFill>
                <a:effectLst>
                  <a:outerShdw blurRad="38100" dist="38100" dir="2700000" algn="tl">
                    <a:srgbClr val="000000">
                      <a:alpha val="43137"/>
                    </a:srgbClr>
                  </a:outerShdw>
                </a:effectLst>
              </a:rPr>
              <a:t>nci</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maddesine</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istinaden</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belirlenen</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küçük</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ve</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orta</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ölçekli</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işletme</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ölçütleri</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sermaye</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şirketleri</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için</a:t>
            </a:r>
            <a:r>
              <a:rPr lang="en-US" sz="1400" dirty="0" smtClean="0">
                <a:solidFill>
                  <a:srgbClr val="FFC000"/>
                </a:solidFill>
                <a:effectLst>
                  <a:outerShdw blurRad="38100" dist="38100" dir="2700000" algn="tl">
                    <a:srgbClr val="000000">
                      <a:alpha val="43137"/>
                    </a:srgbClr>
                  </a:outerShdw>
                </a:effectLst>
              </a:rPr>
              <a:t> de </a:t>
            </a:r>
            <a:r>
              <a:rPr lang="en-US" sz="1400" dirty="0" err="1" smtClean="0">
                <a:solidFill>
                  <a:srgbClr val="FFC000"/>
                </a:solidFill>
                <a:effectLst>
                  <a:outerShdw blurRad="38100" dist="38100" dir="2700000" algn="tl">
                    <a:srgbClr val="000000">
                      <a:alpha val="43137"/>
                    </a:srgbClr>
                  </a:outerShdw>
                </a:effectLst>
              </a:rPr>
              <a:t>geçerlidir</a:t>
            </a:r>
            <a:r>
              <a:rPr lang="en-US" sz="1400" dirty="0" smtClean="0">
                <a:solidFill>
                  <a:srgbClr val="FFC000"/>
                </a:solidFill>
                <a:effectLst>
                  <a:outerShdw blurRad="38100" dist="38100" dir="2700000" algn="tl">
                    <a:srgbClr val="000000">
                      <a:alpha val="43137"/>
                    </a:srgbClr>
                  </a:outerShdw>
                </a:effectLst>
              </a:rPr>
              <a:t>. Bu </a:t>
            </a:r>
            <a:r>
              <a:rPr lang="en-US" sz="1400" dirty="0" err="1" smtClean="0">
                <a:solidFill>
                  <a:srgbClr val="FFC000"/>
                </a:solidFill>
                <a:effectLst>
                  <a:outerShdw blurRad="38100" dist="38100" dir="2700000" algn="tl">
                    <a:srgbClr val="000000">
                      <a:alpha val="43137"/>
                    </a:srgbClr>
                  </a:outerShdw>
                </a:effectLst>
              </a:rPr>
              <a:t>ölçütlerin</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üzerindeki</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sermaye</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şirketleri</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ise</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büyük</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sermaye</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şirketi</a:t>
            </a:r>
            <a:r>
              <a:rPr lang="en-US" sz="1400" dirty="0" smtClean="0">
                <a:solidFill>
                  <a:srgbClr val="FFC000"/>
                </a:solidFill>
                <a:effectLst>
                  <a:outerShdw blurRad="38100" dist="38100" dir="2700000" algn="tl">
                    <a:srgbClr val="000000">
                      <a:alpha val="43137"/>
                    </a:srgbClr>
                  </a:outerShdw>
                </a:effectLst>
              </a:rPr>
              <a:t> </a:t>
            </a:r>
            <a:r>
              <a:rPr lang="en-US" sz="1400" dirty="0" err="1" smtClean="0">
                <a:solidFill>
                  <a:srgbClr val="FFC000"/>
                </a:solidFill>
                <a:effectLst>
                  <a:outerShdw blurRad="38100" dist="38100" dir="2700000" algn="tl">
                    <a:srgbClr val="000000">
                      <a:alpha val="43137"/>
                    </a:srgbClr>
                  </a:outerShdw>
                </a:effectLst>
              </a:rPr>
              <a:t>sayılır</a:t>
            </a:r>
            <a:r>
              <a:rPr lang="en-US" sz="1400" dirty="0" smtClean="0">
                <a:solidFill>
                  <a:srgbClr val="FFC000"/>
                </a:solidFill>
                <a:effectLst>
                  <a:outerShdw blurRad="38100" dist="38100" dir="2700000" algn="tl">
                    <a:srgbClr val="000000">
                      <a:alpha val="43137"/>
                    </a:srgbClr>
                  </a:outerShdw>
                </a:effectLst>
              </a:rPr>
              <a:t>. </a:t>
            </a:r>
          </a:p>
          <a:p>
            <a:pPr>
              <a:defRPr/>
            </a:pPr>
            <a:r>
              <a:rPr lang="en-US" sz="1400" dirty="0" smtClean="0">
                <a:effectLst>
                  <a:outerShdw blurRad="38100" dist="38100" dir="2700000" algn="tl">
                    <a:srgbClr val="000000">
                      <a:alpha val="43137"/>
                    </a:srgbClr>
                  </a:outerShdw>
                </a:effectLst>
              </a:rPr>
              <a:t>(2) </a:t>
            </a:r>
            <a:r>
              <a:rPr lang="en-US" sz="1400" dirty="0" err="1" smtClean="0">
                <a:effectLst>
                  <a:outerShdw blurRad="38100" dist="38100" dir="2700000" algn="tl">
                    <a:srgbClr val="000000">
                      <a:alpha val="43137"/>
                    </a:srgbClr>
                  </a:outerShdw>
                </a:effectLst>
              </a:rPr>
              <a:t>Küçük</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orta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ölçekli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olsalar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dahi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aşağıdaki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şirketler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büyük</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sermaye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şirketi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sayılırlar</a:t>
            </a:r>
            <a:r>
              <a:rPr lang="en-US" sz="1400" dirty="0" smtClean="0">
                <a:effectLst>
                  <a:outerShdw blurRad="38100" dist="38100" dir="2700000" algn="tl">
                    <a:srgbClr val="000000">
                      <a:alpha val="43137"/>
                    </a:srgbClr>
                  </a:outerShdw>
                </a:effectLst>
              </a:rPr>
              <a:t>: </a:t>
            </a:r>
          </a:p>
          <a:p>
            <a:pPr>
              <a:defRPr/>
            </a:pPr>
            <a:r>
              <a:rPr lang="en-US" sz="1400" dirty="0" smtClean="0">
                <a:effectLst>
                  <a:outerShdw blurRad="38100" dist="38100" dir="2700000" algn="tl">
                    <a:srgbClr val="000000">
                      <a:alpha val="43137"/>
                    </a:srgbClr>
                  </a:outerShdw>
                </a:effectLst>
              </a:rPr>
              <a:t>(a) </a:t>
            </a:r>
            <a:r>
              <a:rPr lang="en-US" sz="1400" dirty="0" err="1" smtClean="0">
                <a:effectLst>
                  <a:outerShdw blurRad="38100" dist="38100" dir="2700000" algn="tl">
                    <a:srgbClr val="000000">
                      <a:alpha val="43137"/>
                    </a:srgbClr>
                  </a:outerShdw>
                </a:effectLst>
              </a:rPr>
              <a:t>Borçlanma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araçları</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veya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öz</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kaynağa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dayalı</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finansal</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araçları</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kamuya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açık</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piyasada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yerel</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bölgesel</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piyasalar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da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dâhil</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olmak</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üzere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yerli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veya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yabancı</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sermaye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piyasasında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veya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tezgâh</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üstü</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piyasada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işlem</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gören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veya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bu</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tür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piyasada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işlem</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görmek</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üzere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söz</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konusu</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araçları</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ihraç</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edilme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aşamasında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bulunan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sermaye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şirketleri</a:t>
            </a:r>
            <a:r>
              <a:rPr lang="en-US" sz="1400" dirty="0" smtClean="0">
                <a:effectLst>
                  <a:outerShdw blurRad="38100" dist="38100" dir="2700000" algn="tl">
                    <a:srgbClr val="000000">
                      <a:alpha val="43137"/>
                    </a:srgbClr>
                  </a:outerShdw>
                </a:effectLst>
              </a:rPr>
              <a:t>, </a:t>
            </a:r>
          </a:p>
          <a:p>
            <a:pPr>
              <a:defRPr/>
            </a:pPr>
            <a:r>
              <a:rPr lang="en-US" sz="1400" dirty="0" smtClean="0">
                <a:effectLst>
                  <a:outerShdw blurRad="38100" dist="38100" dir="2700000" algn="tl">
                    <a:srgbClr val="000000">
                      <a:alpha val="43137"/>
                    </a:srgbClr>
                  </a:outerShdw>
                </a:effectLst>
              </a:rPr>
              <a:t>(b) </a:t>
            </a:r>
            <a:r>
              <a:rPr lang="en-US" sz="1400" dirty="0" err="1" smtClean="0">
                <a:effectLst>
                  <a:outerShdw blurRad="38100" dist="38100" dir="2700000" algn="tl">
                    <a:srgbClr val="000000">
                      <a:alpha val="43137"/>
                    </a:srgbClr>
                  </a:outerShdw>
                </a:effectLst>
              </a:rPr>
              <a:t>Esas</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faaliyet</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konularından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biri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varlıkları</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güvenilir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kişi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sıfatıyla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geniş</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kitle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adına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muhafaza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etmek</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olan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bankalar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yatırım</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bankaları</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sigorta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şirketleri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emeklilik</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şirketleri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benzerleri</a:t>
            </a:r>
            <a:r>
              <a:rPr lang="en-US" sz="1400" dirty="0" smtClean="0">
                <a:effectLst>
                  <a:outerShdw blurRad="38100" dist="38100" dir="2700000" algn="tl">
                    <a:srgbClr val="000000">
                      <a:alpha val="43137"/>
                    </a:srgbClr>
                  </a:outerShdw>
                </a:effectLst>
              </a:rPr>
              <a:t>. </a:t>
            </a:r>
          </a:p>
          <a:p>
            <a:pPr>
              <a:defRPr/>
            </a:pPr>
            <a:r>
              <a:rPr lang="en-US" sz="1400" dirty="0" smtClean="0">
                <a:effectLst>
                  <a:outerShdw blurRad="38100" dist="38100" dir="2700000" algn="tl">
                    <a:srgbClr val="000000">
                      <a:alpha val="43137"/>
                    </a:srgbClr>
                  </a:outerShdw>
                </a:effectLst>
              </a:rPr>
              <a:t>(3) </a:t>
            </a:r>
            <a:r>
              <a:rPr lang="en-US" sz="1400" dirty="0" err="1" smtClean="0">
                <a:effectLst>
                  <a:outerShdw blurRad="38100" dist="38100" dir="2700000" algn="tl">
                    <a:srgbClr val="000000">
                      <a:alpha val="43137"/>
                    </a:srgbClr>
                  </a:outerShdw>
                </a:effectLst>
              </a:rPr>
              <a:t>Birinci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fıkraya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göre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belirlenen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büyüklük</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ölçütleri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bilanço</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günü</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itibarıyla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birbirini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izleyen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iki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faaliyet</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döneminde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aşılmışsa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veya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bu</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ölçütlerin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altında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kalınmışsa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şirketin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büyüklük</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yönünden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konumu</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değişir</a:t>
            </a:r>
            <a:r>
              <a:rPr lang="en-US" sz="1400" dirty="0" smtClean="0">
                <a:effectLst>
                  <a:outerShdw blurRad="38100" dist="38100" dir="2700000" algn="tl">
                    <a:srgbClr val="000000">
                      <a:alpha val="43137"/>
                    </a:srgbClr>
                  </a:outerShdw>
                </a:effectLst>
              </a:rPr>
              <a:t>. </a:t>
            </a:r>
          </a:p>
          <a:p>
            <a:pPr>
              <a:defRPr/>
            </a:pPr>
            <a:r>
              <a:rPr lang="en-US" sz="1400" dirty="0" smtClean="0">
                <a:effectLst>
                  <a:outerShdw blurRad="38100" dist="38100" dir="2700000" algn="tl">
                    <a:srgbClr val="000000">
                      <a:alpha val="43137"/>
                    </a:srgbClr>
                  </a:outerShdw>
                </a:effectLst>
              </a:rPr>
              <a:t>(4) </a:t>
            </a:r>
            <a:r>
              <a:rPr lang="en-US" sz="1400" dirty="0" err="1" smtClean="0">
                <a:effectLst>
                  <a:outerShdw blurRad="38100" dist="38100" dir="2700000" algn="tl">
                    <a:srgbClr val="000000">
                      <a:alpha val="43137"/>
                    </a:srgbClr>
                  </a:outerShdw>
                </a:effectLst>
              </a:rPr>
              <a:t>Tür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değiştirme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hâlinde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yeni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kuruluş</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şeklindeki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birleşmelerde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şirketin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konumu</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tür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değiştirmenin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veya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birleşmenin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gerçekleşmesinden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sonraki</a:t>
            </a:r>
            <a:r>
              <a:rPr lang="en-US" sz="1400" dirty="0" smtClean="0">
                <a:effectLst>
                  <a:outerShdw blurRad="38100" dist="38100" dir="2700000" algn="tl">
                    <a:srgbClr val="000000">
                      <a:alpha val="43137"/>
                    </a:srgbClr>
                  </a:outerShdw>
                </a:effectLst>
              </a:rPr>
              <a:t> ilk </a:t>
            </a:r>
            <a:r>
              <a:rPr lang="en-US" sz="1400" dirty="0" err="1" smtClean="0">
                <a:effectLst>
                  <a:outerShdw blurRad="38100" dist="38100" dir="2700000" algn="tl">
                    <a:srgbClr val="000000">
                      <a:alpha val="43137"/>
                    </a:srgbClr>
                  </a:outerShdw>
                </a:effectLst>
              </a:rPr>
              <a:t>bilanço</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gününde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birinci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ikinci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fıkralarda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yer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alan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şartlara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göre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belirlenir</a:t>
            </a:r>
            <a:r>
              <a:rPr lang="en-US" sz="1400" dirty="0" smtClean="0">
                <a:effectLst>
                  <a:outerShdw blurRad="38100" dist="38100" dir="2700000" algn="tl">
                    <a:srgbClr val="000000">
                      <a:alpha val="43137"/>
                    </a:srgbClr>
                  </a:outerShdw>
                </a:effectLst>
              </a:rPr>
              <a:t>. </a:t>
            </a:r>
          </a:p>
          <a:p>
            <a:pPr>
              <a:defRPr/>
            </a:pPr>
            <a:r>
              <a:rPr lang="en-US" sz="1400" dirty="0" smtClean="0">
                <a:effectLst>
                  <a:outerShdw blurRad="38100" dist="38100" dir="2700000" algn="tl">
                    <a:srgbClr val="000000">
                      <a:alpha val="43137"/>
                    </a:srgbClr>
                  </a:outerShdw>
                </a:effectLst>
              </a:rPr>
              <a:t>(5) </a:t>
            </a:r>
            <a:r>
              <a:rPr lang="en-US" sz="1400" dirty="0" err="1" smtClean="0">
                <a:effectLst>
                  <a:outerShdw blurRad="38100" dist="38100" dir="2700000" algn="tl">
                    <a:srgbClr val="000000">
                      <a:alpha val="43137"/>
                    </a:srgbClr>
                  </a:outerShdw>
                </a:effectLst>
              </a:rPr>
              <a:t>İşçi</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sendikalarının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diğer</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kanunlarda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öngörülmüş</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bulunan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yetkililerin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ve</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kişilerin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bu</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konuda</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bilgi</a:t>
            </a:r>
            <a:r>
              <a:rPr lang="en-US" sz="1400" dirty="0" smtClean="0">
                <a:effectLst>
                  <a:outerShdw blurRad="38100" dist="38100" dir="2700000" algn="tl">
                    <a:srgbClr val="000000">
                      <a:alpha val="43137"/>
                    </a:srgbClr>
                  </a:outerShdw>
                </a:effectLst>
              </a:rPr>
              <a:t> alma </a:t>
            </a:r>
            <a:r>
              <a:rPr lang="en-US" sz="1400" dirty="0" err="1" smtClean="0">
                <a:effectLst>
                  <a:outerShdw blurRad="38100" dist="38100" dir="2700000" algn="tl">
                    <a:srgbClr val="000000">
                      <a:alpha val="43137"/>
                    </a:srgbClr>
                  </a:outerShdw>
                </a:effectLst>
              </a:rPr>
              <a:t>hakları</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saklıdır</a:t>
            </a:r>
            <a:r>
              <a:rPr lang="en-US" sz="1400" dirty="0" smtClean="0">
                <a:effectLst>
                  <a:outerShdw blurRad="38100" dist="38100" dir="2700000" algn="tl">
                    <a:srgbClr val="000000">
                      <a:alpha val="43137"/>
                    </a:srgbClr>
                  </a:outerShdw>
                </a:effectLst>
              </a:rPr>
              <a:t>. </a:t>
            </a:r>
          </a:p>
          <a:p>
            <a:pPr>
              <a:defRPr/>
            </a:pPr>
            <a:endParaRPr lang="en-US" sz="20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p:txBody>
          <a:bodyPr/>
          <a:lstStyle/>
          <a:p>
            <a:r>
              <a:rPr lang="tr-TR" smtClean="0"/>
              <a:t>400. Madde (Denetçi olabilecekler)</a:t>
            </a:r>
            <a:endParaRPr lang="en-US" smtClean="0"/>
          </a:p>
        </p:txBody>
      </p:sp>
      <p:sp>
        <p:nvSpPr>
          <p:cNvPr id="56323" name="2 İçerik Yer Tutucusu"/>
          <p:cNvSpPr>
            <a:spLocks noGrp="1"/>
          </p:cNvSpPr>
          <p:nvPr>
            <p:ph idx="1"/>
          </p:nvPr>
        </p:nvSpPr>
        <p:spPr>
          <a:xfrm>
            <a:off x="0" y="2017713"/>
            <a:ext cx="8955088" cy="4840287"/>
          </a:xfrm>
        </p:spPr>
        <p:txBody>
          <a:bodyPr/>
          <a:lstStyle/>
          <a:p>
            <a:pPr algn="just"/>
            <a:r>
              <a:rPr lang="tr-TR" sz="2400" b="1" dirty="0" smtClean="0"/>
              <a:t>Denetçi olabilecekler</a:t>
            </a:r>
            <a:endParaRPr lang="en-US" sz="2400" dirty="0" smtClean="0"/>
          </a:p>
          <a:p>
            <a:pPr algn="just"/>
            <a:r>
              <a:rPr lang="tr-TR" sz="2400" b="1" dirty="0" smtClean="0"/>
              <a:t>MADDE 400 - (1)</a:t>
            </a:r>
            <a:r>
              <a:rPr lang="tr-TR" sz="2400" dirty="0" smtClean="0"/>
              <a:t> Denetçi, </a:t>
            </a:r>
            <a:r>
              <a:rPr lang="tr-TR" sz="2400" dirty="0" smtClean="0">
                <a:solidFill>
                  <a:srgbClr val="FFC000"/>
                </a:solidFill>
              </a:rPr>
              <a:t>ancak ortakları, yeminli malî müşavir veya serbest muhasebeci malî müşavir unvanını taşıyan bir bağımsız denetleme kuruluşu olabilir</a:t>
            </a:r>
            <a:r>
              <a:rPr lang="tr-TR" sz="2400" dirty="0" smtClean="0"/>
              <a:t>. </a:t>
            </a:r>
            <a:r>
              <a:rPr lang="tr-TR" sz="2400" b="1" dirty="0" smtClean="0">
                <a:solidFill>
                  <a:srgbClr val="FFC000"/>
                </a:solidFill>
              </a:rPr>
              <a:t>Orta ve küçük ölçekli </a:t>
            </a:r>
            <a:r>
              <a:rPr lang="tr-TR" sz="2400" dirty="0" smtClean="0">
                <a:solidFill>
                  <a:srgbClr val="FFC000"/>
                </a:solidFill>
              </a:rPr>
              <a:t>anonim şirketler, bir veya birden fazla yeminli mali müşaviri veya serbest muhasebeci malî müşaviri denetçi olarak seçebilirler.</a:t>
            </a:r>
            <a:r>
              <a:rPr lang="tr-TR" sz="2400" dirty="0" smtClean="0"/>
              <a:t> Bağımsız denetleme kuruluşlarının kuruluş ve çalışma esasları ile denetleme elemanlarının nitelikleri Sanayi ve Ticaret Bakanlığı tarafından hazırlanan Bakanlar Kurulunca yürürlüğe konulacak bir yönetmelikle düzenlenir. </a:t>
            </a:r>
          </a:p>
          <a:p>
            <a:pPr algn="just"/>
            <a:r>
              <a:rPr lang="tr-TR" sz="2400" dirty="0" smtClean="0"/>
              <a:t>…</a:t>
            </a: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chor="ctr">
            <a:normAutofit fontScale="90000"/>
          </a:bodyPr>
          <a:lstStyle/>
          <a:p>
            <a:pPr eaLnBrk="1" hangingPunct="1"/>
            <a:r>
              <a:rPr lang="tr-TR" dirty="0" smtClean="0"/>
              <a:t>Zorunlu hedef için getirilen ilk yenilik</a:t>
            </a:r>
          </a:p>
        </p:txBody>
      </p:sp>
      <p:sp>
        <p:nvSpPr>
          <p:cNvPr id="20483" name="Rectangle 3"/>
          <p:cNvSpPr>
            <a:spLocks noGrp="1" noChangeArrowheads="1"/>
          </p:cNvSpPr>
          <p:nvPr>
            <p:ph type="body" idx="4294967295"/>
          </p:nvPr>
        </p:nvSpPr>
        <p:spPr>
          <a:xfrm>
            <a:off x="323850" y="2708275"/>
            <a:ext cx="8569325" cy="4149725"/>
          </a:xfrm>
        </p:spPr>
        <p:txBody>
          <a:bodyPr/>
          <a:lstStyle/>
          <a:p>
            <a:pPr eaLnBrk="1" hangingPunct="1">
              <a:defRPr/>
            </a:pPr>
            <a:r>
              <a:rPr lang="tr-TR" dirty="0" smtClean="0"/>
              <a:t>Bu hedef açısından</a:t>
            </a:r>
            <a:r>
              <a:rPr lang="tr-TR" dirty="0" smtClean="0">
                <a:effectLst>
                  <a:outerShdw blurRad="38100" dist="38100" dir="2700000" algn="tl">
                    <a:srgbClr val="C0C0C0"/>
                  </a:outerShdw>
                </a:effectLst>
              </a:rPr>
              <a:t>, </a:t>
            </a:r>
            <a:r>
              <a:rPr lang="tr-TR" b="1" dirty="0" smtClean="0">
                <a:solidFill>
                  <a:srgbClr val="FFC000"/>
                </a:solidFill>
              </a:rPr>
              <a:t>ticari işletmelerde ve özellikle de sermaye şirketlerinde kökten değişikliğe gidilerek, teknik bir kavram olan </a:t>
            </a:r>
            <a:r>
              <a:rPr lang="tr-TR" b="1" u="sng" dirty="0" smtClean="0">
                <a:solidFill>
                  <a:srgbClr val="FFC000"/>
                </a:solidFill>
              </a:rPr>
              <a:t>finansal raporlama</a:t>
            </a:r>
            <a:r>
              <a:rPr lang="tr-TR" b="1" dirty="0" smtClean="0">
                <a:solidFill>
                  <a:srgbClr val="FFC000"/>
                </a:solidFill>
              </a:rPr>
              <a:t> esas alınmaktadır</a:t>
            </a:r>
            <a:r>
              <a:rPr lang="tr-TR"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r>
              <a:rPr lang="tr-TR" smtClean="0"/>
              <a:t>Geçici 2. madde</a:t>
            </a:r>
            <a:endParaRPr lang="en-US" smtClean="0"/>
          </a:p>
        </p:txBody>
      </p:sp>
      <p:sp>
        <p:nvSpPr>
          <p:cNvPr id="47107" name="2 İçerik Yer Tutucusu"/>
          <p:cNvSpPr>
            <a:spLocks noGrp="1"/>
          </p:cNvSpPr>
          <p:nvPr>
            <p:ph idx="1"/>
          </p:nvPr>
        </p:nvSpPr>
        <p:spPr>
          <a:xfrm>
            <a:off x="395288" y="2017713"/>
            <a:ext cx="8559800" cy="4651375"/>
          </a:xfrm>
        </p:spPr>
        <p:txBody>
          <a:bodyPr/>
          <a:lstStyle/>
          <a:p>
            <a:pPr algn="just"/>
            <a:r>
              <a:rPr lang="tr-TR" sz="2400" b="1" smtClean="0"/>
              <a:t>GEÇİCİ MADDE 2- (1) </a:t>
            </a:r>
            <a:r>
              <a:rPr lang="tr-TR" sz="2400" smtClean="0"/>
              <a:t>Kamu tüzel kişiliğini haiz Türkiye Denetim Standartları Kurulu kuruluncaya kadar, </a:t>
            </a:r>
            <a:r>
              <a:rPr lang="tr-TR" sz="2400" smtClean="0">
                <a:solidFill>
                  <a:srgbClr val="FFC000"/>
                </a:solidFill>
              </a:rPr>
              <a:t>397 nci maddede belirtilen Türkiye Denetim Standartları; Türkiye Serbest Muhasebeci Mali Müşavirler ve Yeminli Mali Müşavirler Odaları Birliği (TÜRMOB) ile ilişkili bir Kurul tarafından uluslararası denetim standartlarıyla uyumlu olarak belirlenir. </a:t>
            </a:r>
            <a:r>
              <a:rPr lang="tr-TR" sz="2400" smtClean="0"/>
              <a:t>Kurulun, hangi kurum ve kuruluşların temsilcilerinden oluşacağı ile çalışma usul ve esasları, TÜRMOB tarafından hazırlanacak ve Maliye Bakanlığının uygun görüşü üzerine yayınlanacak bir yönetmelikle düzenlenir.</a:t>
            </a:r>
            <a:endParaRPr lang="en-US"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r>
              <a:rPr lang="tr-TR" smtClean="0"/>
              <a:t>Geçici 3. madde</a:t>
            </a:r>
            <a:endParaRPr lang="en-US" smtClean="0"/>
          </a:p>
        </p:txBody>
      </p:sp>
      <p:sp>
        <p:nvSpPr>
          <p:cNvPr id="48131" name="2 İçerik Yer Tutucusu"/>
          <p:cNvSpPr>
            <a:spLocks noGrp="1"/>
          </p:cNvSpPr>
          <p:nvPr>
            <p:ph idx="1"/>
          </p:nvPr>
        </p:nvSpPr>
        <p:spPr>
          <a:xfrm>
            <a:off x="179388" y="2133600"/>
            <a:ext cx="8775700" cy="4391025"/>
          </a:xfrm>
        </p:spPr>
        <p:txBody>
          <a:bodyPr/>
          <a:lstStyle/>
          <a:p>
            <a:pPr algn="just"/>
            <a:r>
              <a:rPr lang="tr-TR" sz="2400" b="1" dirty="0" smtClean="0"/>
              <a:t>GEÇİCİ MADDE 3- (1)  </a:t>
            </a:r>
            <a:r>
              <a:rPr lang="tr-TR" sz="2400" dirty="0" smtClean="0"/>
              <a:t>Kamu adına denetleyici tüzel kişiliği haiz bir üst kurum kurulup faaliyete geçinceye kadar </a:t>
            </a:r>
            <a:r>
              <a:rPr lang="tr-TR" sz="2400" dirty="0" smtClean="0">
                <a:solidFill>
                  <a:srgbClr val="FFC000"/>
                </a:solidFill>
              </a:rPr>
              <a:t>400 üncü maddede öngörülen denetçilerin, denetlemelerini bu Kanun hükümleriyle standartlara ve amaca uygun olarak yapmalarını sağlamak için, denetçiler yerinden ve </a:t>
            </a:r>
            <a:r>
              <a:rPr lang="tr-TR" sz="3600" dirty="0" smtClean="0">
                <a:solidFill>
                  <a:srgbClr val="FFFF00"/>
                </a:solidFill>
              </a:rPr>
              <a:t>internette</a:t>
            </a:r>
            <a:r>
              <a:rPr lang="tr-TR" sz="2400" dirty="0" smtClean="0">
                <a:solidFill>
                  <a:srgbClr val="FFC000"/>
                </a:solidFill>
              </a:rPr>
              <a:t>, denetleme belgelerine erişim suretiyle ve ayrıca gerekli bilgileri de alarak Sanayi ve Ticaret Bakanlığı tarafından denetlenir. </a:t>
            </a:r>
            <a:r>
              <a:rPr lang="tr-TR" sz="2400" dirty="0" smtClean="0"/>
              <a:t>Bu üst denetimin usul ve esasları 400 üncü madde uyarınca çıkarılacak yönetmelikte belirlenir.</a:t>
            </a:r>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348038" y="4941888"/>
            <a:ext cx="5400675" cy="1727200"/>
          </a:xfrm>
          <a:prstGeom prst="rect">
            <a:avLst/>
          </a:prstGeom>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tr-TR" sz="1400" b="1" dirty="0"/>
          </a:p>
          <a:p>
            <a:pPr algn="ctr">
              <a:defRPr/>
            </a:pPr>
            <a:r>
              <a:rPr lang="tr-TR" sz="4000" b="1" dirty="0"/>
              <a:t>ŞİRKET</a:t>
            </a:r>
          </a:p>
          <a:p>
            <a:pPr>
              <a:defRPr/>
            </a:pPr>
            <a:r>
              <a:rPr lang="tr-TR" sz="1400" b="1" dirty="0"/>
              <a:t>-FİNANSAL TABLOLAR (TMS/TFRS - KOBİ TFRS uyumu)</a:t>
            </a:r>
          </a:p>
          <a:p>
            <a:pPr>
              <a:defRPr/>
            </a:pPr>
            <a:r>
              <a:rPr lang="tr-TR" sz="1400" b="1" dirty="0"/>
              <a:t> </a:t>
            </a:r>
          </a:p>
          <a:p>
            <a:pPr algn="ctr">
              <a:defRPr/>
            </a:pPr>
            <a:endParaRPr lang="tr-TR" sz="1400" b="1" dirty="0"/>
          </a:p>
          <a:p>
            <a:pPr>
              <a:defRPr/>
            </a:pPr>
            <a:r>
              <a:rPr lang="tr-TR" sz="1400" b="1" dirty="0"/>
              <a:t>-Yönetim Kurulu Faaliyet Raporu</a:t>
            </a:r>
          </a:p>
          <a:p>
            <a:pPr>
              <a:defRPr/>
            </a:pPr>
            <a:r>
              <a:rPr lang="tr-TR" sz="1400" b="1" dirty="0"/>
              <a:t>-Riskin erken teşhisi ve yönetimi sistemi </a:t>
            </a:r>
            <a:r>
              <a:rPr lang="tr-TR" sz="1200" b="1" dirty="0"/>
              <a:t>(varlığı ve işlerliği)</a:t>
            </a:r>
          </a:p>
          <a:p>
            <a:pPr>
              <a:defRPr/>
            </a:pPr>
            <a:endParaRPr lang="tr-TR" sz="1200" b="1" dirty="0"/>
          </a:p>
          <a:p>
            <a:pPr>
              <a:defRPr/>
            </a:pPr>
            <a:endParaRPr lang="en-US" sz="1400" b="1" dirty="0"/>
          </a:p>
        </p:txBody>
      </p:sp>
      <p:sp>
        <p:nvSpPr>
          <p:cNvPr id="5" name="4 Dikdörtgen"/>
          <p:cNvSpPr/>
          <p:nvPr/>
        </p:nvSpPr>
        <p:spPr>
          <a:xfrm>
            <a:off x="1692275" y="2565400"/>
            <a:ext cx="4751388" cy="13684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sz="4000" b="1" dirty="0"/>
              <a:t>DENETÇİ</a:t>
            </a:r>
            <a:endParaRPr lang="en-US" sz="4000" b="1" dirty="0"/>
          </a:p>
        </p:txBody>
      </p:sp>
      <p:sp>
        <p:nvSpPr>
          <p:cNvPr id="6" name="5 Dikdörtgen"/>
          <p:cNvSpPr/>
          <p:nvPr/>
        </p:nvSpPr>
        <p:spPr>
          <a:xfrm>
            <a:off x="179388" y="188913"/>
            <a:ext cx="4429125"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sz="4000" b="1" dirty="0"/>
              <a:t>KAMU GÖZETİM OTORİTESİ</a:t>
            </a:r>
            <a:endParaRPr lang="en-US" sz="4000" b="1" dirty="0"/>
          </a:p>
        </p:txBody>
      </p:sp>
      <p:sp>
        <p:nvSpPr>
          <p:cNvPr id="8" name="7 Komut Düğmesi: Film">
            <a:hlinkClick r:id="" action="ppaction://noaction" highlightClick="1"/>
          </p:cNvPr>
          <p:cNvSpPr/>
          <p:nvPr/>
        </p:nvSpPr>
        <p:spPr>
          <a:xfrm rot="1056508">
            <a:off x="2482850" y="1652588"/>
            <a:ext cx="1209675" cy="654050"/>
          </a:xfrm>
          <a:prstGeom prst="actionButtonMovie">
            <a:avLst/>
          </a:prstGeom>
          <a:solidFill>
            <a:srgbClr val="FFC000"/>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tr-TR" sz="800" dirty="0"/>
          </a:p>
          <a:p>
            <a:pPr algn="ctr">
              <a:defRPr/>
            </a:pPr>
            <a:endParaRPr lang="tr-TR" sz="800" dirty="0"/>
          </a:p>
          <a:p>
            <a:pPr algn="ctr">
              <a:defRPr/>
            </a:pPr>
            <a:endParaRPr lang="tr-TR" sz="800" dirty="0"/>
          </a:p>
          <a:p>
            <a:pPr algn="ctr">
              <a:defRPr/>
            </a:pPr>
            <a:endParaRPr lang="tr-TR" sz="800" dirty="0"/>
          </a:p>
          <a:p>
            <a:pPr algn="ctr">
              <a:defRPr/>
            </a:pPr>
            <a:r>
              <a:rPr lang="tr-TR" sz="1400" b="1" dirty="0">
                <a:solidFill>
                  <a:schemeClr val="bg2"/>
                </a:solidFill>
              </a:rPr>
              <a:t>GÖZETİM</a:t>
            </a:r>
            <a:endParaRPr lang="en-US" sz="1400" b="1" dirty="0">
              <a:solidFill>
                <a:schemeClr val="bg2"/>
              </a:solidFill>
            </a:endParaRPr>
          </a:p>
        </p:txBody>
      </p:sp>
      <p:sp>
        <p:nvSpPr>
          <p:cNvPr id="11" name="10 Başlık"/>
          <p:cNvSpPr>
            <a:spLocks noGrp="1"/>
          </p:cNvSpPr>
          <p:nvPr>
            <p:ph type="title"/>
          </p:nvPr>
        </p:nvSpPr>
        <p:spPr>
          <a:xfrm>
            <a:off x="5076825" y="214313"/>
            <a:ext cx="3867150" cy="693737"/>
          </a:xfr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400" b="1" dirty="0" smtClean="0">
                <a:solidFill>
                  <a:srgbClr val="FFC000"/>
                </a:solidFill>
              </a:rPr>
              <a:t>1 Ocak – 31 Aralık  Dönemi</a:t>
            </a:r>
            <a:endParaRPr lang="en-US" sz="2400" b="1" dirty="0">
              <a:solidFill>
                <a:srgbClr val="FFC000"/>
              </a:solidFill>
            </a:endParaRPr>
          </a:p>
        </p:txBody>
      </p:sp>
      <p:sp>
        <p:nvSpPr>
          <p:cNvPr id="13" name="12 Beşgen"/>
          <p:cNvSpPr/>
          <p:nvPr/>
        </p:nvSpPr>
        <p:spPr>
          <a:xfrm rot="858057">
            <a:off x="4186238" y="4216400"/>
            <a:ext cx="1338262" cy="504825"/>
          </a:xfrm>
          <a:prstGeom prst="homePlate">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sz="1600" b="1" dirty="0">
                <a:solidFill>
                  <a:schemeClr val="bg2"/>
                </a:solidFill>
                <a:latin typeface="Albertus Extra Bold" pitchFamily="34" charset="0"/>
              </a:rPr>
              <a:t>DENETİM</a:t>
            </a:r>
            <a:endParaRPr lang="en-US" sz="1600" b="1" dirty="0">
              <a:solidFill>
                <a:schemeClr val="bg2"/>
              </a:solidFill>
              <a:latin typeface="Albertus Extra Bold" pitchFamily="34" charset="0"/>
            </a:endParaRPr>
          </a:p>
        </p:txBody>
      </p:sp>
      <p:sp>
        <p:nvSpPr>
          <p:cNvPr id="17" name="16 Artı"/>
          <p:cNvSpPr/>
          <p:nvPr/>
        </p:nvSpPr>
        <p:spPr>
          <a:xfrm>
            <a:off x="5795963" y="5732463"/>
            <a:ext cx="288925" cy="288925"/>
          </a:xfrm>
          <a:prstGeom prst="mathPlus">
            <a:avLst/>
          </a:prstGeom>
          <a:solidFill>
            <a:srgbClr val="FFC000"/>
          </a:solidFill>
          <a:ln>
            <a:solidFill>
              <a:schemeClr val="bg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8" name="17 Beşgen"/>
          <p:cNvSpPr/>
          <p:nvPr/>
        </p:nvSpPr>
        <p:spPr>
          <a:xfrm rot="1012544">
            <a:off x="3498850" y="1892300"/>
            <a:ext cx="725488" cy="647700"/>
          </a:xfrm>
          <a:prstGeom prst="homePlat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2" nodeType="after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par>
                          <p:cTn id="8" fill="hold">
                            <p:stCondLst>
                              <p:cond delay="1000"/>
                            </p:stCondLst>
                            <p:childTnLst>
                              <p:par>
                                <p:cTn id="9" presetID="26" presetClass="emph" presetSubtype="0" fill="hold" grpId="3" nodeType="afterEffect">
                                  <p:stCondLst>
                                    <p:cond delay="0"/>
                                  </p:stCondLst>
                                  <p:childTnLst>
                                    <p:animEffect transition="out" filter="fade">
                                      <p:cBhvr>
                                        <p:cTn id="10" dur="1000" tmFilter="0, 0; .2, .5; .8, .5; 1, 0"/>
                                        <p:tgtEl>
                                          <p:spTgt spid="8"/>
                                        </p:tgtEl>
                                      </p:cBhvr>
                                    </p:animEffect>
                                    <p:animScale>
                                      <p:cBhvr>
                                        <p:cTn id="11" dur="500" autoRev="1" fill="hold"/>
                                        <p:tgtEl>
                                          <p:spTgt spid="8"/>
                                        </p:tgtEl>
                                      </p:cBhvr>
                                      <p:by x="105000" y="105000"/>
                                    </p:animScale>
                                  </p:childTnLst>
                                </p:cTn>
                              </p:par>
                            </p:childTnLst>
                          </p:cTn>
                        </p:par>
                        <p:par>
                          <p:cTn id="12" fill="hold">
                            <p:stCondLst>
                              <p:cond delay="2000"/>
                            </p:stCondLst>
                            <p:childTnLst>
                              <p:par>
                                <p:cTn id="13" presetID="26" presetClass="emph" presetSubtype="0" fill="hold" grpId="4" nodeType="afterEffect">
                                  <p:stCondLst>
                                    <p:cond delay="0"/>
                                  </p:stCondLst>
                                  <p:childTnLst>
                                    <p:animEffect transition="out" filter="fade">
                                      <p:cBhvr>
                                        <p:cTn id="14" dur="1000" tmFilter="0, 0; .2, .5; .8, .5; 1, 0"/>
                                        <p:tgtEl>
                                          <p:spTgt spid="8"/>
                                        </p:tgtEl>
                                      </p:cBhvr>
                                    </p:animEffect>
                                    <p:animScale>
                                      <p:cBhvr>
                                        <p:cTn id="15" dur="500" autoRev="1" fill="hold"/>
                                        <p:tgtEl>
                                          <p:spTgt spid="8"/>
                                        </p:tgtEl>
                                      </p:cBhvr>
                                      <p:by x="105000" y="105000"/>
                                    </p:animScale>
                                  </p:childTnLst>
                                </p:cTn>
                              </p:par>
                            </p:childTnLst>
                          </p:cTn>
                        </p:par>
                        <p:par>
                          <p:cTn id="16" fill="hold">
                            <p:stCondLst>
                              <p:cond delay="3000"/>
                            </p:stCondLst>
                            <p:childTnLst>
                              <p:par>
                                <p:cTn id="17" presetID="26" presetClass="emph" presetSubtype="0" fill="hold" grpId="5" nodeType="afterEffect">
                                  <p:stCondLst>
                                    <p:cond delay="0"/>
                                  </p:stCondLst>
                                  <p:childTnLst>
                                    <p:animEffect transition="out" filter="fade">
                                      <p:cBhvr>
                                        <p:cTn id="18" dur="1000" tmFilter="0, 0; .2, .5; .8, .5; 1, 0"/>
                                        <p:tgtEl>
                                          <p:spTgt spid="8"/>
                                        </p:tgtEl>
                                      </p:cBhvr>
                                    </p:animEffect>
                                    <p:animScale>
                                      <p:cBhvr>
                                        <p:cTn id="19" dur="500" autoRev="1" fill="hold"/>
                                        <p:tgtEl>
                                          <p:spTgt spid="8"/>
                                        </p:tgtEl>
                                      </p:cBhvr>
                                      <p:by x="105000" y="105000"/>
                                    </p:animScale>
                                  </p:childTnLst>
                                </p:cTn>
                              </p:par>
                            </p:childTnLst>
                          </p:cTn>
                        </p:par>
                        <p:par>
                          <p:cTn id="20" fill="hold">
                            <p:stCondLst>
                              <p:cond delay="4000"/>
                            </p:stCondLst>
                            <p:childTnLst>
                              <p:par>
                                <p:cTn id="21" presetID="26" presetClass="emph" presetSubtype="0" fill="hold" grpId="6" nodeType="afterEffect">
                                  <p:stCondLst>
                                    <p:cond delay="0"/>
                                  </p:stCondLst>
                                  <p:childTnLst>
                                    <p:animEffect transition="out" filter="fade">
                                      <p:cBhvr>
                                        <p:cTn id="22" dur="1000" tmFilter="0, 0; .2, .5; .8, .5; 1, 0"/>
                                        <p:tgtEl>
                                          <p:spTgt spid="8"/>
                                        </p:tgtEl>
                                      </p:cBhvr>
                                    </p:animEffect>
                                    <p:animScale>
                                      <p:cBhvr>
                                        <p:cTn id="23" dur="500" autoRev="1" fill="hold"/>
                                        <p:tgtEl>
                                          <p:spTgt spid="8"/>
                                        </p:tgtEl>
                                      </p:cBhvr>
                                      <p:by x="105000" y="105000"/>
                                    </p:animScale>
                                  </p:childTnLst>
                                </p:cTn>
                              </p:par>
                            </p:childTnLst>
                          </p:cTn>
                        </p:par>
                        <p:par>
                          <p:cTn id="24" fill="hold">
                            <p:stCondLst>
                              <p:cond delay="5000"/>
                            </p:stCondLst>
                            <p:childTnLst>
                              <p:par>
                                <p:cTn id="25" presetID="26" presetClass="emph" presetSubtype="0" fill="hold" grpId="7" nodeType="afterEffect">
                                  <p:stCondLst>
                                    <p:cond delay="0"/>
                                  </p:stCondLst>
                                  <p:childTnLst>
                                    <p:animEffect transition="out" filter="fade">
                                      <p:cBhvr>
                                        <p:cTn id="26" dur="1000" tmFilter="0, 0; .2, .5; .8, .5; 1, 0"/>
                                        <p:tgtEl>
                                          <p:spTgt spid="8"/>
                                        </p:tgtEl>
                                      </p:cBhvr>
                                    </p:animEffect>
                                    <p:animScale>
                                      <p:cBhvr>
                                        <p:cTn id="27" dur="500" autoRev="1" fill="hold"/>
                                        <p:tgtEl>
                                          <p:spTgt spid="8"/>
                                        </p:tgtEl>
                                      </p:cBhvr>
                                      <p:by x="105000" y="105000"/>
                                    </p:animScale>
                                  </p:childTnLst>
                                </p:cTn>
                              </p:par>
                            </p:childTnLst>
                          </p:cTn>
                        </p:par>
                        <p:par>
                          <p:cTn id="28" fill="hold">
                            <p:stCondLst>
                              <p:cond delay="6000"/>
                            </p:stCondLst>
                            <p:childTnLst>
                              <p:par>
                                <p:cTn id="29" presetID="26" presetClass="emph" presetSubtype="0" fill="hold" grpId="8" nodeType="afterEffect">
                                  <p:stCondLst>
                                    <p:cond delay="0"/>
                                  </p:stCondLst>
                                  <p:childTnLst>
                                    <p:animEffect transition="out" filter="fade">
                                      <p:cBhvr>
                                        <p:cTn id="30" dur="1000" tmFilter="0, 0; .2, .5; .8, .5; 1, 0"/>
                                        <p:tgtEl>
                                          <p:spTgt spid="8"/>
                                        </p:tgtEl>
                                      </p:cBhvr>
                                    </p:animEffect>
                                    <p:animScale>
                                      <p:cBhvr>
                                        <p:cTn id="31" dur="500" autoRev="1" fill="hold"/>
                                        <p:tgtEl>
                                          <p:spTgt spid="8"/>
                                        </p:tgtEl>
                                      </p:cBhvr>
                                      <p:by x="105000" y="105000"/>
                                    </p:animScale>
                                  </p:childTnLst>
                                </p:cTn>
                              </p:par>
                            </p:childTnLst>
                          </p:cTn>
                        </p:par>
                        <p:par>
                          <p:cTn id="32" fill="hold">
                            <p:stCondLst>
                              <p:cond delay="7000"/>
                            </p:stCondLst>
                            <p:childTnLst>
                              <p:par>
                                <p:cTn id="33" presetID="26" presetClass="emph" presetSubtype="0" fill="hold" grpId="9" nodeType="afterEffect">
                                  <p:stCondLst>
                                    <p:cond delay="0"/>
                                  </p:stCondLst>
                                  <p:childTnLst>
                                    <p:animEffect transition="out" filter="fade">
                                      <p:cBhvr>
                                        <p:cTn id="34" dur="1000" tmFilter="0, 0; .2, .5; .8, .5; 1, 0"/>
                                        <p:tgtEl>
                                          <p:spTgt spid="8"/>
                                        </p:tgtEl>
                                      </p:cBhvr>
                                    </p:animEffect>
                                    <p:animScale>
                                      <p:cBhvr>
                                        <p:cTn id="35" dur="500" autoRev="1" fill="hold"/>
                                        <p:tgtEl>
                                          <p:spTgt spid="8"/>
                                        </p:tgtEl>
                                      </p:cBhvr>
                                      <p:by x="105000" y="105000"/>
                                    </p:animScale>
                                  </p:childTnLst>
                                </p:cTn>
                              </p:par>
                            </p:childTnLst>
                          </p:cTn>
                        </p:par>
                        <p:par>
                          <p:cTn id="36" fill="hold">
                            <p:stCondLst>
                              <p:cond delay="8000"/>
                            </p:stCondLst>
                            <p:childTnLst>
                              <p:par>
                                <p:cTn id="37" presetID="26" presetClass="emph" presetSubtype="0" fill="hold" grpId="10" nodeType="afterEffect">
                                  <p:stCondLst>
                                    <p:cond delay="0"/>
                                  </p:stCondLst>
                                  <p:childTnLst>
                                    <p:animEffect transition="out" filter="fade">
                                      <p:cBhvr>
                                        <p:cTn id="38" dur="1000" tmFilter="0, 0; .2, .5; .8, .5; 1, 0"/>
                                        <p:tgtEl>
                                          <p:spTgt spid="8"/>
                                        </p:tgtEl>
                                      </p:cBhvr>
                                    </p:animEffect>
                                    <p:animScale>
                                      <p:cBhvr>
                                        <p:cTn id="39"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animBg="1"/>
      <p:bldP spid="8" grpId="3" animBg="1"/>
      <p:bldP spid="8" grpId="4" animBg="1"/>
      <p:bldP spid="8" grpId="5" animBg="1"/>
      <p:bldP spid="8" grpId="6" animBg="1"/>
      <p:bldP spid="8" grpId="7" animBg="1"/>
      <p:bldP spid="8" grpId="8" animBg="1"/>
      <p:bldP spid="8" grpId="9" animBg="1"/>
      <p:bldP spid="8" grpId="1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79388" y="214313"/>
            <a:ext cx="8764587" cy="1846262"/>
          </a:xfrm>
        </p:spPr>
        <p:txBody>
          <a:bodyPr anchor="ctr"/>
          <a:lstStyle/>
          <a:p>
            <a:r>
              <a:rPr lang="tr-TR" sz="2000" b="1" smtClean="0"/>
              <a:t>KAMU GÖZETİMİ,  MUHASEBE VE DENETİM STANDARTLARI KURUMUNUN </a:t>
            </a:r>
            <a:br>
              <a:rPr lang="tr-TR" sz="2000" b="1" smtClean="0"/>
            </a:br>
            <a:r>
              <a:rPr lang="tr-TR" sz="2000" b="1" smtClean="0"/>
              <a:t>TEŞKİLAT VE GÖREVLERİ HAKKINDA KANUN </a:t>
            </a:r>
            <a:r>
              <a:rPr lang="tr-TR" sz="2000" smtClean="0"/>
              <a:t/>
            </a:r>
            <a:br>
              <a:rPr lang="tr-TR" sz="2000" smtClean="0"/>
            </a:br>
            <a:r>
              <a:rPr lang="tr-TR" sz="2000" b="1" smtClean="0"/>
              <a:t>HÜKMÜNDE KARARNAME </a:t>
            </a:r>
            <a:r>
              <a:rPr lang="tr-TR" sz="2000" smtClean="0"/>
              <a:t/>
            </a:r>
            <a:br>
              <a:rPr lang="tr-TR" sz="2000" smtClean="0"/>
            </a:br>
            <a:r>
              <a:rPr lang="tr-TR" sz="2000" b="1" smtClean="0"/>
              <a:t> </a:t>
            </a:r>
            <a:r>
              <a:rPr lang="tr-TR" sz="2000" b="1" u="sng" smtClean="0"/>
              <a:t>Karar Sayısı: KHK/660</a:t>
            </a:r>
            <a:br>
              <a:rPr lang="tr-TR" sz="2000" b="1" u="sng" smtClean="0"/>
            </a:br>
            <a:r>
              <a:rPr lang="tr-TR" sz="2000" smtClean="0"/>
              <a:t>2 Kasım 2011 ÇARŞAMBA </a:t>
            </a:r>
            <a:r>
              <a:rPr lang="tr-TR" sz="2000" b="1" smtClean="0"/>
              <a:t>Resmî Gazete </a:t>
            </a:r>
            <a:r>
              <a:rPr lang="tr-TR" sz="2000" smtClean="0"/>
              <a:t>Sayı : 28103</a:t>
            </a:r>
          </a:p>
        </p:txBody>
      </p:sp>
      <p:sp>
        <p:nvSpPr>
          <p:cNvPr id="57347" name="Rectangle 3"/>
          <p:cNvSpPr>
            <a:spLocks noGrp="1" noChangeArrowheads="1"/>
          </p:cNvSpPr>
          <p:nvPr>
            <p:ph type="body" idx="4294967295"/>
          </p:nvPr>
        </p:nvSpPr>
        <p:spPr>
          <a:xfrm>
            <a:off x="0" y="1988841"/>
            <a:ext cx="8964613" cy="4869160"/>
          </a:xfrm>
        </p:spPr>
        <p:txBody>
          <a:bodyPr>
            <a:normAutofit/>
          </a:bodyPr>
          <a:lstStyle/>
          <a:p>
            <a:r>
              <a:rPr lang="tr-TR" sz="1800" b="1" dirty="0" smtClean="0"/>
              <a:t>Tanımlar</a:t>
            </a:r>
            <a:endParaRPr lang="tr-TR" sz="1800" dirty="0" smtClean="0"/>
          </a:p>
          <a:p>
            <a:r>
              <a:rPr lang="tr-TR" sz="1800" b="1" dirty="0" smtClean="0"/>
              <a:t>MADDE 2 ‒ </a:t>
            </a:r>
            <a:r>
              <a:rPr lang="tr-TR" sz="1800" dirty="0" smtClean="0"/>
              <a:t>(1)</a:t>
            </a:r>
            <a:r>
              <a:rPr lang="tr-TR" sz="1800" b="1" dirty="0" smtClean="0"/>
              <a:t> </a:t>
            </a:r>
            <a:r>
              <a:rPr lang="tr-TR" sz="1800" dirty="0" smtClean="0"/>
              <a:t>Bu Kanun Hükmünde Kararnamenin uygulanmasında; </a:t>
            </a:r>
          </a:p>
          <a:p>
            <a:r>
              <a:rPr lang="tr-TR" sz="1800" dirty="0" smtClean="0"/>
              <a:t>a) </a:t>
            </a:r>
            <a:r>
              <a:rPr lang="tr-TR" sz="1800" b="1" dirty="0" smtClean="0">
                <a:solidFill>
                  <a:srgbClr val="FFC000"/>
                </a:solidFill>
              </a:rPr>
              <a:t>Bağımsız denetçi: </a:t>
            </a:r>
            <a:r>
              <a:rPr lang="tr-TR" sz="1800" dirty="0" smtClean="0">
                <a:solidFill>
                  <a:srgbClr val="FFFF00"/>
                </a:solidFill>
              </a:rPr>
              <a:t>Bağımsız denetim yapmak üzere, 1/6/1989 tarihli ve 3568 sayılı Serbest Muhasebeci Mali Müşavirlik ve Yeminli Mali Müşavirlik Kanununa göre yeminli mali müşavir ya da </a:t>
            </a:r>
            <a:r>
              <a:rPr lang="tr-TR" sz="1800" b="1" u="sng" dirty="0" smtClean="0">
                <a:solidFill>
                  <a:srgbClr val="FFFF00"/>
                </a:solidFill>
              </a:rPr>
              <a:t>serbest muhasebeci mali müşavirlik ruhsatını almış meslek mensupları arasından Kurum tarafından yetkilendirilen </a:t>
            </a:r>
            <a:r>
              <a:rPr lang="tr-TR" sz="1800" dirty="0" smtClean="0">
                <a:solidFill>
                  <a:srgbClr val="FFFF00"/>
                </a:solidFill>
              </a:rPr>
              <a:t>kişileri,</a:t>
            </a:r>
          </a:p>
          <a:p>
            <a:r>
              <a:rPr lang="tr-TR" sz="1800" dirty="0" smtClean="0"/>
              <a:t>b) </a:t>
            </a:r>
            <a:r>
              <a:rPr lang="tr-TR" sz="1800" b="1" dirty="0" smtClean="0">
                <a:solidFill>
                  <a:srgbClr val="FFC000"/>
                </a:solidFill>
              </a:rPr>
              <a:t>Bağımsız denetim: </a:t>
            </a:r>
            <a:r>
              <a:rPr lang="tr-TR" sz="1800" dirty="0" smtClean="0"/>
              <a:t>Finansal tablo ve diğer finansal bilgilerin, finansal raporlama standartlarına uygunluğu ve doğruluğu hususunda, makul güvence sağlayacak yeterli ve uygun bağımsız denetim kanıtlarının elde edilmesi amacıyla, denetim standartlarında öngörülen gerekli bağımsız denetim tekniklerinin uygulanarak defter, kayıt ve belgeler üzerinden denetlenmesi ve değerlendirilerek rapora bağlanmasını, </a:t>
            </a:r>
          </a:p>
          <a:p>
            <a:r>
              <a:rPr lang="tr-TR" sz="1800" dirty="0" smtClean="0"/>
              <a:t>c) </a:t>
            </a:r>
            <a:r>
              <a:rPr lang="tr-TR" sz="1800" b="1" dirty="0" smtClean="0">
                <a:solidFill>
                  <a:srgbClr val="FFC000"/>
                </a:solidFill>
              </a:rPr>
              <a:t>Bağımsız denetim kuruluşu: </a:t>
            </a:r>
            <a:r>
              <a:rPr lang="tr-TR" sz="1800" dirty="0" smtClean="0">
                <a:solidFill>
                  <a:srgbClr val="FFFF00"/>
                </a:solidFill>
              </a:rPr>
              <a:t>Bağımsız denetim yapmak üzere, </a:t>
            </a:r>
            <a:r>
              <a:rPr lang="tr-TR" sz="1800" b="1" dirty="0" smtClean="0">
                <a:solidFill>
                  <a:srgbClr val="FFFF00"/>
                </a:solidFill>
              </a:rPr>
              <a:t>Kurum tarafından yetkilendirilen sermaye şirketlerini,</a:t>
            </a:r>
          </a:p>
          <a:p>
            <a:r>
              <a:rPr lang="tr-TR" sz="1800" dirty="0" smtClean="0">
                <a:solidFill>
                  <a:srgbClr val="FFC000"/>
                </a:solidFill>
              </a:rPr>
              <a:t>…</a:t>
            </a:r>
          </a:p>
          <a:p>
            <a:r>
              <a:rPr lang="tr-TR" sz="1800" dirty="0" smtClean="0">
                <a:solidFill>
                  <a:srgbClr val="FFFF00"/>
                </a:solidFill>
              </a:rPr>
              <a:t>ifade eder.</a:t>
            </a:r>
          </a:p>
          <a:p>
            <a:endParaRPr lang="tr-TR" sz="1400" dirty="0" smtClean="0"/>
          </a:p>
          <a:p>
            <a:endParaRPr lang="tr-TR" sz="1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79388" y="214313"/>
            <a:ext cx="8764587" cy="1846262"/>
          </a:xfrm>
        </p:spPr>
        <p:txBody>
          <a:bodyPr anchor="ctr"/>
          <a:lstStyle/>
          <a:p>
            <a:r>
              <a:rPr lang="tr-TR" sz="2000" b="1" smtClean="0"/>
              <a:t>KAMU GÖZETİMİ,  MUHASEBE VE DENETİM STANDARTLARI KURUMUNUN </a:t>
            </a:r>
            <a:br>
              <a:rPr lang="tr-TR" sz="2000" b="1" smtClean="0"/>
            </a:br>
            <a:r>
              <a:rPr lang="tr-TR" sz="2000" b="1" smtClean="0"/>
              <a:t>TEŞKİLAT VE GÖREVLERİ HAKKINDA KANUN </a:t>
            </a:r>
            <a:r>
              <a:rPr lang="tr-TR" sz="2000" smtClean="0"/>
              <a:t/>
            </a:r>
            <a:br>
              <a:rPr lang="tr-TR" sz="2000" smtClean="0"/>
            </a:br>
            <a:r>
              <a:rPr lang="tr-TR" sz="2000" b="1" smtClean="0"/>
              <a:t>HÜKMÜNDE KARARNAME </a:t>
            </a:r>
            <a:r>
              <a:rPr lang="tr-TR" sz="2000" smtClean="0"/>
              <a:t/>
            </a:r>
            <a:br>
              <a:rPr lang="tr-TR" sz="2000" smtClean="0"/>
            </a:br>
            <a:r>
              <a:rPr lang="tr-TR" sz="2000" b="1" smtClean="0"/>
              <a:t> </a:t>
            </a:r>
            <a:r>
              <a:rPr lang="tr-TR" sz="2000" b="1" u="sng" smtClean="0"/>
              <a:t>Karar Sayısı: KHK/660</a:t>
            </a:r>
            <a:br>
              <a:rPr lang="tr-TR" sz="2000" b="1" u="sng" smtClean="0"/>
            </a:br>
            <a:r>
              <a:rPr lang="tr-TR" sz="2000" smtClean="0"/>
              <a:t>2 Kasım 2011 ÇARŞAMBA </a:t>
            </a:r>
            <a:r>
              <a:rPr lang="tr-TR" sz="2000" b="1" smtClean="0"/>
              <a:t>Resmî Gazete </a:t>
            </a:r>
            <a:r>
              <a:rPr lang="tr-TR" sz="2000" smtClean="0"/>
              <a:t>Sayı : 28103</a:t>
            </a:r>
          </a:p>
        </p:txBody>
      </p:sp>
      <p:sp>
        <p:nvSpPr>
          <p:cNvPr id="57347" name="Rectangle 3"/>
          <p:cNvSpPr>
            <a:spLocks noGrp="1" noChangeArrowheads="1"/>
          </p:cNvSpPr>
          <p:nvPr>
            <p:ph type="body" idx="4294967295"/>
          </p:nvPr>
        </p:nvSpPr>
        <p:spPr>
          <a:xfrm>
            <a:off x="0" y="1988841"/>
            <a:ext cx="8964613" cy="4869160"/>
          </a:xfrm>
        </p:spPr>
        <p:txBody>
          <a:bodyPr>
            <a:normAutofit lnSpcReduction="10000"/>
          </a:bodyPr>
          <a:lstStyle/>
          <a:p>
            <a:r>
              <a:rPr lang="tr-TR" sz="1800" b="1" dirty="0" smtClean="0">
                <a:solidFill>
                  <a:srgbClr val="FFFF00"/>
                </a:solidFill>
              </a:rPr>
              <a:t>Mevcut standartların ve diğer düzenlemelerin geçerliliği</a:t>
            </a:r>
            <a:endParaRPr lang="tr-TR" sz="1800" dirty="0" smtClean="0">
              <a:solidFill>
                <a:srgbClr val="FFFF00"/>
              </a:solidFill>
            </a:endParaRPr>
          </a:p>
          <a:p>
            <a:pPr algn="just"/>
            <a:r>
              <a:rPr lang="tr-TR" sz="1800" b="1" dirty="0" smtClean="0"/>
              <a:t>GEÇİCİ MADDE 1 ‒ </a:t>
            </a:r>
            <a:r>
              <a:rPr lang="tr-TR" sz="1800" dirty="0" smtClean="0"/>
              <a:t>(1) Bu Kanun Hükmünde Kararname uyarınca Kurum tarafından yayımlanacak standart ve düzenlemeler yürürlüğe girinceye kadar, bu hususlara ilişkin mevcut düzenlemelerin uygulanmasına devam edilir.</a:t>
            </a:r>
          </a:p>
          <a:p>
            <a:pPr algn="just"/>
            <a:r>
              <a:rPr lang="tr-TR" sz="1800" dirty="0" smtClean="0">
                <a:solidFill>
                  <a:srgbClr val="FFC000"/>
                </a:solidFill>
              </a:rPr>
              <a:t>(2) Denetim standartları ve bağımsız denetimle ilgili olarak diğer kanunlarda yer alan hükümlerin bu Kanun Hükmünde Kararnameye aykırılık teşkil eden hükümleri uygulanmaz.</a:t>
            </a:r>
          </a:p>
          <a:p>
            <a:endParaRPr lang="tr-TR" sz="1800" b="1" dirty="0" smtClean="0"/>
          </a:p>
          <a:p>
            <a:r>
              <a:rPr lang="tr-TR" sz="1800" b="1" dirty="0" smtClean="0"/>
              <a:t>Kurulun görev ve yetkileri</a:t>
            </a:r>
            <a:endParaRPr lang="tr-TR" sz="1800" dirty="0" smtClean="0"/>
          </a:p>
          <a:p>
            <a:r>
              <a:rPr lang="tr-TR" sz="1800" b="1" dirty="0" smtClean="0"/>
              <a:t>MADDE 9 ‒ </a:t>
            </a:r>
            <a:r>
              <a:rPr lang="tr-TR" sz="1800" dirty="0" smtClean="0"/>
              <a:t>(1) Kurulun görev ve yetkileri şunlardır: </a:t>
            </a:r>
          </a:p>
          <a:p>
            <a:pPr algn="just"/>
            <a:r>
              <a:rPr lang="tr-TR" sz="1800" dirty="0" smtClean="0"/>
              <a:t>…</a:t>
            </a:r>
          </a:p>
          <a:p>
            <a:pPr algn="just"/>
            <a:r>
              <a:rPr lang="tr-TR" sz="1800" dirty="0" smtClean="0"/>
              <a:t>f) </a:t>
            </a:r>
            <a:r>
              <a:rPr lang="tr-TR" sz="1800" dirty="0" smtClean="0">
                <a:solidFill>
                  <a:srgbClr val="FFFF00"/>
                </a:solidFill>
              </a:rPr>
              <a:t>Bağımsız denetim yapacak meslek mensuplarına yönelik sınav, yetkilendirme ve tescil yapmak, disiplin ve soruşturma işlemlerini yürütmek, sürekli eğitim standartları ile mesleki etik kurallarını belirlemek, bunlara yönelik olarak kalite güvence sistemini oluşturmak ve bu alanlardaki eksikliklerin düzeltilmesi için gerekli tedbirlerin alınmasını sağlamak. …</a:t>
            </a:r>
          </a:p>
          <a:p>
            <a:endParaRPr lang="tr-TR" sz="1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79388" y="214313"/>
            <a:ext cx="8764587" cy="1846262"/>
          </a:xfrm>
        </p:spPr>
        <p:txBody>
          <a:bodyPr anchor="ctr"/>
          <a:lstStyle/>
          <a:p>
            <a:r>
              <a:rPr lang="tr-TR" sz="2000" b="1" smtClean="0"/>
              <a:t>KAMU GÖZETİMİ,  MUHASEBE VE DENETİM STANDARTLARI KURUMUNUN </a:t>
            </a:r>
            <a:br>
              <a:rPr lang="tr-TR" sz="2000" b="1" smtClean="0"/>
            </a:br>
            <a:r>
              <a:rPr lang="tr-TR" sz="2000" b="1" smtClean="0"/>
              <a:t>TEŞKİLAT VE GÖREVLERİ HAKKINDA KANUN </a:t>
            </a:r>
            <a:r>
              <a:rPr lang="tr-TR" sz="2000" smtClean="0"/>
              <a:t/>
            </a:r>
            <a:br>
              <a:rPr lang="tr-TR" sz="2000" smtClean="0"/>
            </a:br>
            <a:r>
              <a:rPr lang="tr-TR" sz="2000" b="1" smtClean="0"/>
              <a:t>HÜKMÜNDE KARARNAME </a:t>
            </a:r>
            <a:r>
              <a:rPr lang="tr-TR" sz="2000" smtClean="0"/>
              <a:t/>
            </a:r>
            <a:br>
              <a:rPr lang="tr-TR" sz="2000" smtClean="0"/>
            </a:br>
            <a:r>
              <a:rPr lang="tr-TR" sz="2000" b="1" smtClean="0"/>
              <a:t> </a:t>
            </a:r>
            <a:r>
              <a:rPr lang="tr-TR" sz="2000" b="1" u="sng" smtClean="0"/>
              <a:t>Karar Sayısı: KHK/660</a:t>
            </a:r>
            <a:br>
              <a:rPr lang="tr-TR" sz="2000" b="1" u="sng" smtClean="0"/>
            </a:br>
            <a:r>
              <a:rPr lang="tr-TR" sz="2000" smtClean="0"/>
              <a:t>2 Kasım 2011 ÇARŞAMBA </a:t>
            </a:r>
            <a:r>
              <a:rPr lang="tr-TR" sz="2000" b="1" smtClean="0"/>
              <a:t>Resmî Gazete </a:t>
            </a:r>
            <a:r>
              <a:rPr lang="tr-TR" sz="2000" smtClean="0"/>
              <a:t>Sayı : 28103</a:t>
            </a:r>
          </a:p>
        </p:txBody>
      </p:sp>
      <p:sp>
        <p:nvSpPr>
          <p:cNvPr id="57347" name="Rectangle 3"/>
          <p:cNvSpPr>
            <a:spLocks noGrp="1" noChangeArrowheads="1"/>
          </p:cNvSpPr>
          <p:nvPr>
            <p:ph type="body" idx="4294967295"/>
          </p:nvPr>
        </p:nvSpPr>
        <p:spPr>
          <a:xfrm>
            <a:off x="0" y="1988841"/>
            <a:ext cx="8964613" cy="4869160"/>
          </a:xfrm>
        </p:spPr>
        <p:txBody>
          <a:bodyPr>
            <a:normAutofit/>
          </a:bodyPr>
          <a:lstStyle/>
          <a:p>
            <a:r>
              <a:rPr lang="tr-TR" sz="1400" b="1" dirty="0" smtClean="0"/>
              <a:t>Kamu yararını ilgilendiren kuruluşların bağımsız denetimi</a:t>
            </a:r>
            <a:endParaRPr lang="tr-TR" sz="1400" dirty="0" smtClean="0"/>
          </a:p>
          <a:p>
            <a:r>
              <a:rPr lang="tr-TR" sz="1400" b="1" dirty="0" smtClean="0"/>
              <a:t>MADDE 23</a:t>
            </a:r>
            <a:r>
              <a:rPr lang="tr-TR" sz="1400" dirty="0" smtClean="0"/>
              <a:t> ‒ </a:t>
            </a:r>
            <a:r>
              <a:rPr lang="tr-TR" sz="1400" dirty="0" smtClean="0">
                <a:solidFill>
                  <a:srgbClr val="FFC000"/>
                </a:solidFill>
              </a:rPr>
              <a:t>(1) Kamu yararını ilgilendiren kuruluşlarda denetim sadece bağımsız denetim kuruluşları tarafından yapılır. </a:t>
            </a:r>
          </a:p>
          <a:p>
            <a:r>
              <a:rPr lang="tr-TR" sz="1400" dirty="0" smtClean="0">
                <a:solidFill>
                  <a:srgbClr val="FFC000"/>
                </a:solidFill>
              </a:rPr>
              <a:t>(2) Kamu yararını ilgilendiren kuruluşların denetimini yapacak bağımsız denetim kuruluşlarının yetkilendirilmesi sürecinde Kurum, bunların ilgili olduğu sektörü düzenleme ve denetleme yetkisini haiz kurul, kurum veya kuruluşların görüşünü alır. </a:t>
            </a:r>
          </a:p>
          <a:p>
            <a:r>
              <a:rPr lang="tr-TR" sz="1400" dirty="0" smtClean="0"/>
              <a:t>(3) Kurum, bağımsız denetim kuruluşlarının yetkilendirilmesine yönelik olarak 9 uncu maddenin birinci fıkrasının (ç) bendi uyarınca yapılacak düzenlemelerde, kamu yararını ilgilendiren kuruluşların ilgili olduğu </a:t>
            </a:r>
            <a:r>
              <a:rPr lang="tr-TR" sz="1400" dirty="0" smtClean="0">
                <a:solidFill>
                  <a:srgbClr val="FFFF00"/>
                </a:solidFill>
              </a:rPr>
              <a:t>sektörü düzenleme ve denetleme yetkisini haiz kurul, kurum veya kuruluşlarca talep edilmesi halinde, bunların görüşünü almak suretiyle sektörün özelliğine göre farklı ölçütler belirleyebilir.</a:t>
            </a:r>
          </a:p>
          <a:p>
            <a:endParaRPr lang="tr-TR" sz="1400" dirty="0" smtClean="0"/>
          </a:p>
          <a:p>
            <a:r>
              <a:rPr lang="tr-TR" sz="1400" b="1" dirty="0" smtClean="0"/>
              <a:t>Tanımlar</a:t>
            </a:r>
            <a:endParaRPr lang="tr-TR" sz="1400" dirty="0" smtClean="0"/>
          </a:p>
          <a:p>
            <a:r>
              <a:rPr lang="tr-TR" sz="1400" b="1" dirty="0" smtClean="0"/>
              <a:t>MADDE 2 ‒ </a:t>
            </a:r>
            <a:r>
              <a:rPr lang="tr-TR" sz="1400" dirty="0" smtClean="0"/>
              <a:t>(1)</a:t>
            </a:r>
            <a:r>
              <a:rPr lang="tr-TR" sz="1400" b="1" dirty="0" smtClean="0"/>
              <a:t> </a:t>
            </a:r>
            <a:r>
              <a:rPr lang="tr-TR" sz="1400" dirty="0" smtClean="0"/>
              <a:t>Bu Kanun Hükmünde Kararnamenin uygulanmasında;  …</a:t>
            </a:r>
          </a:p>
          <a:p>
            <a:r>
              <a:rPr lang="tr-TR" sz="1400" dirty="0" smtClean="0"/>
              <a:t>ğ) </a:t>
            </a:r>
            <a:r>
              <a:rPr lang="tr-TR" sz="1400" dirty="0" smtClean="0">
                <a:solidFill>
                  <a:srgbClr val="FFC000"/>
                </a:solidFill>
              </a:rPr>
              <a:t>Kamu yararını ilgilendiren kuruluşlar: </a:t>
            </a:r>
            <a:r>
              <a:rPr lang="tr-TR" sz="1400" dirty="0" smtClean="0">
                <a:solidFill>
                  <a:srgbClr val="FFFF00"/>
                </a:solidFill>
              </a:rPr>
              <a:t>Halka açık şirketler, bankalar, sigorta, reasürans ve emeklilik şirketleri, </a:t>
            </a:r>
            <a:r>
              <a:rPr lang="tr-TR" sz="1400" dirty="0" err="1" smtClean="0">
                <a:solidFill>
                  <a:srgbClr val="FFFF00"/>
                </a:solidFill>
              </a:rPr>
              <a:t>faktoring</a:t>
            </a:r>
            <a:r>
              <a:rPr lang="tr-TR" sz="1400" dirty="0" smtClean="0">
                <a:solidFill>
                  <a:srgbClr val="FFFF00"/>
                </a:solidFill>
              </a:rPr>
              <a:t> şirketleri, finansman şirketleri, finansal kiralama şirketleri, varlık yönetim şirketleri, emeklilik fonları, ihraççılar ve sermaye piyasası kurumları ile faaliyet alanları, işlem hacimleri, istihdam ettikleri çalışan sayısı ve benzeri ölçütlere göre önemli ölçüde kamuoyunu ilgilendirdiği için Kurum tarafından bu kapsamda değerlendirilen kuruluşları,</a:t>
            </a:r>
          </a:p>
          <a:p>
            <a:r>
              <a:rPr lang="tr-TR" sz="1400" dirty="0" smtClean="0"/>
              <a:t>…ifade eder.</a:t>
            </a:r>
          </a:p>
          <a:p>
            <a:endParaRPr lang="tr-TR" sz="1200" dirty="0" smtClean="0"/>
          </a:p>
          <a:p>
            <a:endParaRPr lang="tr-TR" sz="1400" dirty="0" smtClean="0"/>
          </a:p>
          <a:p>
            <a:endParaRPr lang="tr-TR" sz="1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79388" y="214313"/>
            <a:ext cx="8764587" cy="1846262"/>
          </a:xfrm>
        </p:spPr>
        <p:txBody>
          <a:bodyPr anchor="ctr"/>
          <a:lstStyle/>
          <a:p>
            <a:r>
              <a:rPr lang="tr-TR" sz="2000" b="1" smtClean="0"/>
              <a:t>KAMU GÖZETİMİ,  MUHASEBE VE DENETİM STANDARTLARI KURUMUNUN </a:t>
            </a:r>
            <a:br>
              <a:rPr lang="tr-TR" sz="2000" b="1" smtClean="0"/>
            </a:br>
            <a:r>
              <a:rPr lang="tr-TR" sz="2000" b="1" smtClean="0"/>
              <a:t>TEŞKİLAT VE GÖREVLERİ HAKKINDA KANUN </a:t>
            </a:r>
            <a:r>
              <a:rPr lang="tr-TR" sz="2000" smtClean="0"/>
              <a:t/>
            </a:r>
            <a:br>
              <a:rPr lang="tr-TR" sz="2000" smtClean="0"/>
            </a:br>
            <a:r>
              <a:rPr lang="tr-TR" sz="2000" b="1" smtClean="0"/>
              <a:t>HÜKMÜNDE KARARNAME </a:t>
            </a:r>
            <a:r>
              <a:rPr lang="tr-TR" sz="2000" smtClean="0"/>
              <a:t/>
            </a:r>
            <a:br>
              <a:rPr lang="tr-TR" sz="2000" smtClean="0"/>
            </a:br>
            <a:r>
              <a:rPr lang="tr-TR" sz="2000" b="1" smtClean="0"/>
              <a:t> </a:t>
            </a:r>
            <a:r>
              <a:rPr lang="tr-TR" sz="2000" b="1" u="sng" smtClean="0"/>
              <a:t>Karar Sayısı: KHK/660</a:t>
            </a:r>
            <a:br>
              <a:rPr lang="tr-TR" sz="2000" b="1" u="sng" smtClean="0"/>
            </a:br>
            <a:r>
              <a:rPr lang="tr-TR" sz="2000" smtClean="0"/>
              <a:t>2 Kasım 2011 ÇARŞAMBA </a:t>
            </a:r>
            <a:r>
              <a:rPr lang="tr-TR" sz="2000" b="1" smtClean="0"/>
              <a:t>Resmî Gazete </a:t>
            </a:r>
            <a:r>
              <a:rPr lang="tr-TR" sz="2000" smtClean="0"/>
              <a:t>Sayı : 28103</a:t>
            </a:r>
          </a:p>
        </p:txBody>
      </p:sp>
      <p:sp>
        <p:nvSpPr>
          <p:cNvPr id="57347" name="Rectangle 3"/>
          <p:cNvSpPr>
            <a:spLocks noGrp="1" noChangeArrowheads="1"/>
          </p:cNvSpPr>
          <p:nvPr>
            <p:ph type="body" idx="4294967295"/>
          </p:nvPr>
        </p:nvSpPr>
        <p:spPr>
          <a:xfrm>
            <a:off x="0" y="1988841"/>
            <a:ext cx="8964613" cy="4869160"/>
          </a:xfrm>
        </p:spPr>
        <p:txBody>
          <a:bodyPr>
            <a:normAutofit/>
          </a:bodyPr>
          <a:lstStyle/>
          <a:p>
            <a:r>
              <a:rPr lang="tr-TR" sz="1600" b="1" dirty="0" smtClean="0">
                <a:solidFill>
                  <a:srgbClr val="FFC000"/>
                </a:solidFill>
              </a:rPr>
              <a:t>Kurulun görev ve yetkileri</a:t>
            </a:r>
            <a:endParaRPr lang="tr-TR" sz="1600" dirty="0" smtClean="0">
              <a:solidFill>
                <a:srgbClr val="FFC000"/>
              </a:solidFill>
            </a:endParaRPr>
          </a:p>
          <a:p>
            <a:r>
              <a:rPr lang="tr-TR" sz="1600" b="1" dirty="0" smtClean="0"/>
              <a:t>MADDE 9 ‒ </a:t>
            </a:r>
            <a:r>
              <a:rPr lang="tr-TR" sz="1600" dirty="0" smtClean="0"/>
              <a:t>(1) Kurulun görev ve yetkileri şunlardır:  …</a:t>
            </a:r>
          </a:p>
          <a:p>
            <a:r>
              <a:rPr lang="tr-TR" sz="1600" b="1" dirty="0" smtClean="0">
                <a:solidFill>
                  <a:srgbClr val="FFFF00"/>
                </a:solidFill>
              </a:rPr>
              <a:t>ç) Bağımsız denetçiler ve bağımsız denetim kuruluşlarının kuruluş şartlarını ve çalışma esaslarını belirlemek, bu şartları taşıyan kuruluşları ve bağımsız denetim yapacak meslek mensuplarını yetkilendirerek listeler halinde ilan etmek ve bunları oluşturacağı resmi sicile kaydederek Kurumun internet sitesinde kamuoyunun erişimine sürekli olarak açık tutmak.</a:t>
            </a:r>
          </a:p>
          <a:p>
            <a:r>
              <a:rPr lang="tr-TR" sz="1600" dirty="0" smtClean="0"/>
              <a:t>…</a:t>
            </a:r>
          </a:p>
          <a:p>
            <a:endParaRPr lang="tr-TR" sz="1600" dirty="0" smtClean="0"/>
          </a:p>
          <a:p>
            <a:r>
              <a:rPr lang="tr-TR" sz="1600" dirty="0" smtClean="0"/>
              <a:t>g) Yabancı ülkelerin Kurulun görev alanıyla ilgili konularda yetkili birimleriyle işbirliği yapmak, </a:t>
            </a:r>
            <a:r>
              <a:rPr lang="tr-TR" sz="1600" dirty="0" smtClean="0">
                <a:solidFill>
                  <a:srgbClr val="FFC000"/>
                </a:solidFill>
              </a:rPr>
              <a:t>mütekabiliyet esasına göre Türkiye’de bağımsız denetim yapmasına yetki verilen yabancı ülke denetim kuruluşları ve denetçilerini listeler halinde ilan etmek ve bunları oluşturacağı resmi sicile kaydederek Kurumun internet sitesinde kamuoyunun erişimine sürekli olarak açık tutmak.</a:t>
            </a:r>
          </a:p>
          <a:p>
            <a:endParaRPr lang="tr-TR" sz="1400" dirty="0" smtClean="0"/>
          </a:p>
          <a:p>
            <a:endParaRPr lang="tr-TR" sz="1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323850" y="214313"/>
            <a:ext cx="8620125" cy="1558925"/>
          </a:xfrm>
        </p:spPr>
        <p:txBody>
          <a:bodyPr>
            <a:normAutofit fontScale="90000"/>
          </a:bodyPr>
          <a:lstStyle/>
          <a:p>
            <a:pPr>
              <a:defRPr/>
            </a:pPr>
            <a:r>
              <a:rPr lang="en-US" sz="1200" b="1" dirty="0" smtClean="0"/>
              <a:t>TR</a:t>
            </a:r>
            <a:br>
              <a:rPr lang="en-US" sz="1200" b="1" dirty="0" smtClean="0"/>
            </a:br>
            <a:r>
              <a:rPr lang="en-US" sz="1200" dirty="0" smtClean="0"/>
              <a:t>AVRUPA KOMİSYONU</a:t>
            </a:r>
            <a:br>
              <a:rPr lang="en-US" sz="1200" dirty="0" smtClean="0"/>
            </a:br>
            <a:r>
              <a:rPr lang="en-US" sz="1200" dirty="0" err="1" smtClean="0"/>
              <a:t>Brüksel</a:t>
            </a:r>
            <a:r>
              <a:rPr lang="en-US" sz="1200" dirty="0" smtClean="0"/>
              <a:t>, 12 </a:t>
            </a:r>
            <a:r>
              <a:rPr lang="en-US" sz="1200" dirty="0" err="1" smtClean="0"/>
              <a:t>Ekim</a:t>
            </a:r>
            <a:r>
              <a:rPr lang="en-US" sz="1200" dirty="0" smtClean="0"/>
              <a:t> 2011</a:t>
            </a:r>
            <a:r>
              <a:rPr lang="tr-TR" sz="1200" dirty="0" smtClean="0"/>
              <a:t>      </a:t>
            </a:r>
            <a:r>
              <a:rPr lang="en-US" sz="1200" dirty="0" smtClean="0"/>
              <a:t>SEC (2011) 1201</a:t>
            </a:r>
            <a:br>
              <a:rPr lang="en-US" sz="1200" dirty="0" smtClean="0"/>
            </a:br>
            <a:r>
              <a:rPr lang="en-US" sz="1200" b="1" dirty="0" smtClean="0"/>
              <a:t>KOMİSYON TARAFINDAN AVRUPA PARLAMENTOSU’NA VE</a:t>
            </a:r>
            <a:br>
              <a:rPr lang="en-US" sz="1200" b="1" dirty="0" smtClean="0"/>
            </a:br>
            <a:r>
              <a:rPr lang="en-US" sz="1200" b="1" dirty="0" smtClean="0"/>
              <a:t>KONSEY’E SUNULAN BİLDİRİM</a:t>
            </a:r>
            <a:br>
              <a:rPr lang="en-US" sz="1200" b="1" dirty="0" smtClean="0"/>
            </a:br>
            <a:r>
              <a:rPr lang="en-US" sz="1200" b="1" dirty="0" err="1" smtClean="0"/>
              <a:t>Genişleme</a:t>
            </a:r>
            <a:r>
              <a:rPr lang="en-US" sz="1200" b="1" dirty="0" smtClean="0"/>
              <a:t> </a:t>
            </a:r>
            <a:r>
              <a:rPr lang="en-US" sz="1200" b="1" dirty="0" err="1" smtClean="0"/>
              <a:t>Stratejisi</a:t>
            </a:r>
            <a:r>
              <a:rPr lang="en-US" sz="1200" b="1" dirty="0" smtClean="0"/>
              <a:t> </a:t>
            </a:r>
            <a:r>
              <a:rPr lang="en-US" sz="1200" b="1" dirty="0" err="1" smtClean="0"/>
              <a:t>ve</a:t>
            </a:r>
            <a:r>
              <a:rPr lang="en-US" sz="1200" b="1" dirty="0" smtClean="0"/>
              <a:t> </a:t>
            </a:r>
            <a:r>
              <a:rPr lang="en-US" sz="1200" b="1" dirty="0" err="1" smtClean="0"/>
              <a:t>Başlıca</a:t>
            </a:r>
            <a:r>
              <a:rPr lang="en-US" sz="1200" b="1" dirty="0" smtClean="0"/>
              <a:t> </a:t>
            </a:r>
            <a:r>
              <a:rPr lang="en-US" sz="1200" b="1" dirty="0" err="1" smtClean="0"/>
              <a:t>Zorluklar</a:t>
            </a:r>
            <a:r>
              <a:rPr lang="en-US" sz="1200" b="1" dirty="0" smtClean="0"/>
              <a:t> 2011-2012</a:t>
            </a:r>
            <a:br>
              <a:rPr lang="en-US" sz="1200" b="1" dirty="0" smtClean="0"/>
            </a:br>
            <a:r>
              <a:rPr lang="en-US" sz="1200" dirty="0" smtClean="0"/>
              <a:t>{COM(2011) 666}</a:t>
            </a:r>
            <a:br>
              <a:rPr lang="en-US" sz="1200" dirty="0" smtClean="0"/>
            </a:br>
            <a:r>
              <a:rPr lang="en-US" sz="1200" i="1" dirty="0" err="1" smtClean="0"/>
              <a:t>ekindeki</a:t>
            </a:r>
            <a:r>
              <a:rPr lang="tr-TR" sz="1200" i="1" dirty="0" smtClean="0"/>
              <a:t>  </a:t>
            </a:r>
            <a:r>
              <a:rPr lang="en-US" sz="1200" b="1" dirty="0" smtClean="0"/>
              <a:t>KOMİSYON ÇALIŞMA DOKÜMANI</a:t>
            </a:r>
            <a:br>
              <a:rPr lang="en-US" sz="1200" b="1" dirty="0" smtClean="0"/>
            </a:br>
            <a:r>
              <a:rPr lang="en-US" sz="1200" b="1" dirty="0" smtClean="0">
                <a:solidFill>
                  <a:srgbClr val="FFFF00"/>
                </a:solidFill>
              </a:rPr>
              <a:t>TÜRKİYE 2011 YILI İLERLEME RAPORU</a:t>
            </a:r>
            <a:endParaRPr lang="en-US" sz="1200" dirty="0" smtClean="0">
              <a:solidFill>
                <a:srgbClr val="FFFF00"/>
              </a:solidFill>
            </a:endParaRPr>
          </a:p>
        </p:txBody>
      </p:sp>
      <p:sp>
        <p:nvSpPr>
          <p:cNvPr id="28675" name="2 İçerik Yer Tutucusu"/>
          <p:cNvSpPr>
            <a:spLocks noGrp="1"/>
          </p:cNvSpPr>
          <p:nvPr>
            <p:ph idx="1"/>
          </p:nvPr>
        </p:nvSpPr>
        <p:spPr>
          <a:xfrm>
            <a:off x="0" y="1844675"/>
            <a:ext cx="8955088" cy="4679950"/>
          </a:xfrm>
        </p:spPr>
        <p:txBody>
          <a:bodyPr>
            <a:normAutofit fontScale="92500"/>
          </a:bodyPr>
          <a:lstStyle/>
          <a:p>
            <a:pPr algn="just">
              <a:defRPr/>
            </a:pPr>
            <a:r>
              <a:rPr lang="en-US" sz="1100" b="1" dirty="0" err="1" smtClean="0">
                <a:solidFill>
                  <a:srgbClr val="FFFF00"/>
                </a:solidFill>
              </a:rPr>
              <a:t>Fasıl</a:t>
            </a:r>
            <a:r>
              <a:rPr lang="en-US" sz="1100" b="1" dirty="0" smtClean="0">
                <a:solidFill>
                  <a:srgbClr val="FFFF00"/>
                </a:solidFill>
              </a:rPr>
              <a:t> 6: </a:t>
            </a:r>
            <a:r>
              <a:rPr lang="en-US" sz="1100" b="1" dirty="0" err="1" smtClean="0">
                <a:solidFill>
                  <a:srgbClr val="FFFF00"/>
                </a:solidFill>
              </a:rPr>
              <a:t>Şirketler</a:t>
            </a:r>
            <a:r>
              <a:rPr lang="en-US" sz="1100" b="1" dirty="0" smtClean="0">
                <a:solidFill>
                  <a:srgbClr val="FFFF00"/>
                </a:solidFill>
              </a:rPr>
              <a:t> </a:t>
            </a:r>
            <a:r>
              <a:rPr lang="en-US" sz="1100" b="1" dirty="0" err="1" smtClean="0">
                <a:solidFill>
                  <a:srgbClr val="FFFF00"/>
                </a:solidFill>
              </a:rPr>
              <a:t>Hukuku</a:t>
            </a:r>
            <a:endParaRPr lang="en-US" sz="1100" b="1" dirty="0" smtClean="0">
              <a:solidFill>
                <a:srgbClr val="FFFF00"/>
              </a:solidFill>
            </a:endParaRPr>
          </a:p>
          <a:p>
            <a:pPr algn="just">
              <a:defRPr/>
            </a:pPr>
            <a:r>
              <a:rPr lang="en-US" sz="1100" b="1" dirty="0" err="1" smtClean="0">
                <a:solidFill>
                  <a:srgbClr val="FFFF00"/>
                </a:solidFill>
              </a:rPr>
              <a:t>Şirketler</a:t>
            </a:r>
            <a:r>
              <a:rPr lang="en-US" sz="1100" b="1" dirty="0" smtClean="0">
                <a:solidFill>
                  <a:srgbClr val="FFFF00"/>
                </a:solidFill>
              </a:rPr>
              <a:t> </a:t>
            </a:r>
            <a:r>
              <a:rPr lang="en-US" sz="1100" b="1" dirty="0" err="1" smtClean="0">
                <a:solidFill>
                  <a:srgbClr val="FFFF00"/>
                </a:solidFill>
              </a:rPr>
              <a:t>hukuku</a:t>
            </a:r>
            <a:r>
              <a:rPr lang="en-US" sz="1100" b="1" dirty="0" smtClean="0">
                <a:solidFill>
                  <a:srgbClr val="FFFF00"/>
                </a:solidFill>
              </a:rPr>
              <a:t> </a:t>
            </a:r>
            <a:r>
              <a:rPr lang="en-US" sz="1100" b="1" dirty="0" err="1" smtClean="0">
                <a:solidFill>
                  <a:srgbClr val="FFFF00"/>
                </a:solidFill>
              </a:rPr>
              <a:t>alanında</a:t>
            </a:r>
            <a:r>
              <a:rPr lang="en-US" sz="1100" b="1" dirty="0" smtClean="0">
                <a:solidFill>
                  <a:srgbClr val="FFFF00"/>
                </a:solidFill>
              </a:rPr>
              <a:t> </a:t>
            </a:r>
            <a:r>
              <a:rPr lang="en-US" sz="1100" b="1" dirty="0" err="1" smtClean="0">
                <a:solidFill>
                  <a:srgbClr val="FFFF00"/>
                </a:solidFill>
              </a:rPr>
              <a:t>kayda</a:t>
            </a:r>
            <a:r>
              <a:rPr lang="en-US" sz="1100" b="1" dirty="0" smtClean="0">
                <a:solidFill>
                  <a:srgbClr val="FFFF00"/>
                </a:solidFill>
              </a:rPr>
              <a:t> </a:t>
            </a:r>
            <a:r>
              <a:rPr lang="en-US" sz="1100" b="1" dirty="0" err="1" smtClean="0">
                <a:solidFill>
                  <a:srgbClr val="FFFF00"/>
                </a:solidFill>
              </a:rPr>
              <a:t>değer</a:t>
            </a:r>
            <a:r>
              <a:rPr lang="en-US" sz="1100" b="1" dirty="0" smtClean="0">
                <a:solidFill>
                  <a:srgbClr val="FFFF00"/>
                </a:solidFill>
              </a:rPr>
              <a:t> </a:t>
            </a:r>
            <a:r>
              <a:rPr lang="en-US" sz="1100" b="1" dirty="0" err="1" smtClean="0">
                <a:solidFill>
                  <a:srgbClr val="FFFF00"/>
                </a:solidFill>
              </a:rPr>
              <a:t>ilerleme</a:t>
            </a:r>
            <a:r>
              <a:rPr lang="en-US" sz="1100" b="1" dirty="0" smtClean="0">
                <a:solidFill>
                  <a:srgbClr val="FFFF00"/>
                </a:solidFill>
              </a:rPr>
              <a:t> </a:t>
            </a:r>
            <a:r>
              <a:rPr lang="en-US" sz="1100" b="1" dirty="0" err="1" smtClean="0">
                <a:solidFill>
                  <a:srgbClr val="FFFF00"/>
                </a:solidFill>
              </a:rPr>
              <a:t>sağlanmıştır</a:t>
            </a:r>
            <a:r>
              <a:rPr lang="en-US" sz="1100" b="1" dirty="0" smtClean="0">
                <a:solidFill>
                  <a:srgbClr val="FFFF00"/>
                </a:solidFill>
              </a:rPr>
              <a:t>. </a:t>
            </a:r>
            <a:r>
              <a:rPr lang="en-US" sz="1100" b="1" dirty="0" err="1" smtClean="0">
                <a:solidFill>
                  <a:srgbClr val="FFFF00"/>
                </a:solidFill>
              </a:rPr>
              <a:t>Uzun</a:t>
            </a:r>
            <a:r>
              <a:rPr lang="en-US" sz="1100" b="1" dirty="0" smtClean="0">
                <a:solidFill>
                  <a:srgbClr val="FFFF00"/>
                </a:solidFill>
              </a:rPr>
              <a:t> </a:t>
            </a:r>
            <a:r>
              <a:rPr lang="en-US" sz="1100" b="1" dirty="0" err="1" smtClean="0">
                <a:solidFill>
                  <a:srgbClr val="FFFF00"/>
                </a:solidFill>
              </a:rPr>
              <a:t>süredir</a:t>
            </a:r>
            <a:r>
              <a:rPr lang="en-US" sz="1100" b="1" dirty="0" smtClean="0">
                <a:solidFill>
                  <a:srgbClr val="FFFF00"/>
                </a:solidFill>
              </a:rPr>
              <a:t> </a:t>
            </a:r>
            <a:r>
              <a:rPr lang="en-US" sz="1100" b="1" dirty="0" err="1" smtClean="0">
                <a:solidFill>
                  <a:srgbClr val="FFFF00"/>
                </a:solidFill>
              </a:rPr>
              <a:t>bekleyen</a:t>
            </a:r>
            <a:r>
              <a:rPr lang="en-US" sz="1100" b="1" dirty="0" smtClean="0">
                <a:solidFill>
                  <a:srgbClr val="FFFF00"/>
                </a:solidFill>
              </a:rPr>
              <a:t> </a:t>
            </a:r>
            <a:r>
              <a:rPr lang="en-US" sz="1100" b="1" dirty="0" err="1" smtClean="0">
                <a:solidFill>
                  <a:srgbClr val="FFFF00"/>
                </a:solidFill>
              </a:rPr>
              <a:t>ve</a:t>
            </a:r>
            <a:r>
              <a:rPr lang="en-US" sz="1100" b="1" dirty="0" smtClean="0">
                <a:solidFill>
                  <a:srgbClr val="FFFF00"/>
                </a:solidFill>
              </a:rPr>
              <a:t> </a:t>
            </a:r>
            <a:r>
              <a:rPr lang="en-US" sz="1100" b="1" dirty="0" err="1" smtClean="0">
                <a:solidFill>
                  <a:srgbClr val="FFFF00"/>
                </a:solidFill>
              </a:rPr>
              <a:t>bu</a:t>
            </a:r>
            <a:r>
              <a:rPr lang="tr-TR" sz="1100" b="1" dirty="0" smtClean="0">
                <a:solidFill>
                  <a:srgbClr val="FFFF00"/>
                </a:solidFill>
              </a:rPr>
              <a:t> </a:t>
            </a:r>
            <a:r>
              <a:rPr lang="en-US" sz="1100" dirty="0" err="1" smtClean="0">
                <a:solidFill>
                  <a:srgbClr val="FFFF00"/>
                </a:solidFill>
              </a:rPr>
              <a:t>fasıldaki</a:t>
            </a:r>
            <a:r>
              <a:rPr lang="en-US" sz="1100" dirty="0" smtClean="0">
                <a:solidFill>
                  <a:srgbClr val="FFFF00"/>
                </a:solidFill>
              </a:rPr>
              <a:t> </a:t>
            </a:r>
            <a:r>
              <a:rPr lang="en-US" sz="1100" dirty="0" err="1" smtClean="0">
                <a:solidFill>
                  <a:srgbClr val="FFFF00"/>
                </a:solidFill>
              </a:rPr>
              <a:t>müzakereler</a:t>
            </a:r>
            <a:r>
              <a:rPr lang="en-US" sz="1100" dirty="0" smtClean="0">
                <a:solidFill>
                  <a:srgbClr val="FFFF00"/>
                </a:solidFill>
              </a:rPr>
              <a:t> </a:t>
            </a:r>
            <a:r>
              <a:rPr lang="en-US" sz="1100" dirty="0" err="1" smtClean="0">
                <a:solidFill>
                  <a:srgbClr val="FFFF00"/>
                </a:solidFill>
              </a:rPr>
              <a:t>bakımından</a:t>
            </a:r>
            <a:r>
              <a:rPr lang="en-US" sz="1100" dirty="0" smtClean="0">
                <a:solidFill>
                  <a:srgbClr val="FFFF00"/>
                </a:solidFill>
              </a:rPr>
              <a:t> </a:t>
            </a:r>
            <a:r>
              <a:rPr lang="en-US" sz="1100" dirty="0" err="1" smtClean="0">
                <a:solidFill>
                  <a:srgbClr val="FFFF00"/>
                </a:solidFill>
              </a:rPr>
              <a:t>kilit</a:t>
            </a:r>
            <a:r>
              <a:rPr lang="en-US" sz="1100" dirty="0" smtClean="0">
                <a:solidFill>
                  <a:srgbClr val="FFFF00"/>
                </a:solidFill>
              </a:rPr>
              <a:t> </a:t>
            </a:r>
            <a:r>
              <a:rPr lang="en-US" sz="1100" dirty="0" err="1" smtClean="0">
                <a:solidFill>
                  <a:srgbClr val="FFFF00"/>
                </a:solidFill>
              </a:rPr>
              <a:t>unsur</a:t>
            </a:r>
            <a:r>
              <a:rPr lang="en-US" sz="1100" dirty="0" smtClean="0">
                <a:solidFill>
                  <a:srgbClr val="FFFF00"/>
                </a:solidFill>
              </a:rPr>
              <a:t> </a:t>
            </a:r>
            <a:r>
              <a:rPr lang="en-US" sz="1100" dirty="0" err="1" smtClean="0">
                <a:solidFill>
                  <a:srgbClr val="FFFF00"/>
                </a:solidFill>
              </a:rPr>
              <a:t>olan</a:t>
            </a:r>
            <a:r>
              <a:rPr lang="en-US" sz="1100" dirty="0" smtClean="0">
                <a:solidFill>
                  <a:srgbClr val="FFFF00"/>
                </a:solidFill>
              </a:rPr>
              <a:t> </a:t>
            </a:r>
            <a:r>
              <a:rPr lang="en-US" sz="1100" dirty="0" err="1" smtClean="0">
                <a:solidFill>
                  <a:srgbClr val="FFFF00"/>
                </a:solidFill>
              </a:rPr>
              <a:t>Türk</a:t>
            </a:r>
            <a:r>
              <a:rPr lang="en-US" sz="1100" dirty="0" smtClean="0">
                <a:solidFill>
                  <a:srgbClr val="FFFF00"/>
                </a:solidFill>
              </a:rPr>
              <a:t> </a:t>
            </a:r>
            <a:r>
              <a:rPr lang="en-US" sz="1100" dirty="0" err="1" smtClean="0">
                <a:solidFill>
                  <a:srgbClr val="FFFF00"/>
                </a:solidFill>
              </a:rPr>
              <a:t>Ticaret</a:t>
            </a:r>
            <a:r>
              <a:rPr lang="en-US" sz="1100" dirty="0" smtClean="0">
                <a:solidFill>
                  <a:srgbClr val="FFFF00"/>
                </a:solidFill>
              </a:rPr>
              <a:t> </a:t>
            </a:r>
            <a:r>
              <a:rPr lang="tr-TR" sz="1100" dirty="0" smtClean="0">
                <a:solidFill>
                  <a:srgbClr val="FFFF00"/>
                </a:solidFill>
              </a:rPr>
              <a:t> K</a:t>
            </a:r>
            <a:r>
              <a:rPr lang="en-US" sz="1100" dirty="0" err="1" smtClean="0">
                <a:solidFill>
                  <a:srgbClr val="FFFF00"/>
                </a:solidFill>
              </a:rPr>
              <a:t>anunu</a:t>
            </a:r>
            <a:r>
              <a:rPr lang="en-US" sz="1100" dirty="0" smtClean="0">
                <a:solidFill>
                  <a:srgbClr val="FFFF00"/>
                </a:solidFill>
              </a:rPr>
              <a:t> (TTK), 14 </a:t>
            </a:r>
            <a:r>
              <a:rPr lang="en-US" sz="1100" dirty="0" err="1" smtClean="0">
                <a:solidFill>
                  <a:srgbClr val="FFFF00"/>
                </a:solidFill>
              </a:rPr>
              <a:t>Şubat</a:t>
            </a:r>
            <a:r>
              <a:rPr lang="en-US" sz="1100" dirty="0" smtClean="0">
                <a:solidFill>
                  <a:srgbClr val="FFFF00"/>
                </a:solidFill>
              </a:rPr>
              <a:t> 2011</a:t>
            </a:r>
            <a:r>
              <a:rPr lang="tr-TR" sz="1100" dirty="0" smtClean="0">
                <a:solidFill>
                  <a:srgbClr val="FFFF00"/>
                </a:solidFill>
              </a:rPr>
              <a:t> </a:t>
            </a:r>
            <a:r>
              <a:rPr lang="en-US" sz="1100" dirty="0" err="1" smtClean="0">
                <a:solidFill>
                  <a:srgbClr val="FFFF00"/>
                </a:solidFill>
              </a:rPr>
              <a:t>tarihinde</a:t>
            </a:r>
            <a:r>
              <a:rPr lang="en-US" sz="1100" dirty="0" smtClean="0">
                <a:solidFill>
                  <a:srgbClr val="FFFF00"/>
                </a:solidFill>
              </a:rPr>
              <a:t> </a:t>
            </a:r>
            <a:r>
              <a:rPr lang="en-US" sz="1100" dirty="0" err="1" smtClean="0">
                <a:solidFill>
                  <a:srgbClr val="FFFF00"/>
                </a:solidFill>
              </a:rPr>
              <a:t>yayımlanmış</a:t>
            </a:r>
            <a:r>
              <a:rPr lang="en-US" sz="1100" dirty="0" smtClean="0">
                <a:solidFill>
                  <a:srgbClr val="FFFF00"/>
                </a:solidFill>
              </a:rPr>
              <a:t> </a:t>
            </a:r>
            <a:r>
              <a:rPr lang="en-US" sz="1100" dirty="0" err="1" smtClean="0">
                <a:solidFill>
                  <a:srgbClr val="FFFF00"/>
                </a:solidFill>
              </a:rPr>
              <a:t>olup</a:t>
            </a:r>
            <a:r>
              <a:rPr lang="en-US" sz="1100" dirty="0" smtClean="0">
                <a:solidFill>
                  <a:srgbClr val="FFFF00"/>
                </a:solidFill>
              </a:rPr>
              <a:t>, 1 </a:t>
            </a:r>
            <a:r>
              <a:rPr lang="en-US" sz="1100" dirty="0" err="1" smtClean="0">
                <a:solidFill>
                  <a:srgbClr val="FFFF00"/>
                </a:solidFill>
              </a:rPr>
              <a:t>Temmuz</a:t>
            </a:r>
            <a:r>
              <a:rPr lang="en-US" sz="1100" dirty="0" smtClean="0">
                <a:solidFill>
                  <a:srgbClr val="FFFF00"/>
                </a:solidFill>
              </a:rPr>
              <a:t> 2012 </a:t>
            </a:r>
            <a:r>
              <a:rPr lang="en-US" sz="1100" dirty="0" err="1" smtClean="0">
                <a:solidFill>
                  <a:srgbClr val="FFFF00"/>
                </a:solidFill>
              </a:rPr>
              <a:t>tarihinde</a:t>
            </a:r>
            <a:r>
              <a:rPr lang="en-US" sz="1100" dirty="0" smtClean="0">
                <a:solidFill>
                  <a:srgbClr val="FFFF00"/>
                </a:solidFill>
              </a:rPr>
              <a:t> </a:t>
            </a:r>
            <a:r>
              <a:rPr lang="en-US" sz="1100" dirty="0" err="1" smtClean="0">
                <a:solidFill>
                  <a:srgbClr val="FFFF00"/>
                </a:solidFill>
              </a:rPr>
              <a:t>yürürlüğe</a:t>
            </a:r>
            <a:r>
              <a:rPr lang="en-US" sz="1100" dirty="0" smtClean="0">
                <a:solidFill>
                  <a:srgbClr val="FFFF00"/>
                </a:solidFill>
              </a:rPr>
              <a:t> </a:t>
            </a:r>
            <a:r>
              <a:rPr lang="en-US" sz="1100" dirty="0" err="1" smtClean="0">
                <a:solidFill>
                  <a:srgbClr val="FFFF00"/>
                </a:solidFill>
              </a:rPr>
              <a:t>girecektir</a:t>
            </a:r>
            <a:r>
              <a:rPr lang="en-US" sz="1100" dirty="0" smtClean="0">
                <a:solidFill>
                  <a:srgbClr val="FFFF00"/>
                </a:solidFill>
              </a:rPr>
              <a:t>. </a:t>
            </a:r>
            <a:r>
              <a:rPr lang="en-US" sz="1100" dirty="0" err="1" smtClean="0">
                <a:solidFill>
                  <a:srgbClr val="FFFF00"/>
                </a:solidFill>
              </a:rPr>
              <a:t>TTK’nın</a:t>
            </a:r>
            <a:r>
              <a:rPr lang="en-US" sz="1100" dirty="0" smtClean="0">
                <a:solidFill>
                  <a:srgbClr val="FFFF00"/>
                </a:solidFill>
              </a:rPr>
              <a:t> AB</a:t>
            </a:r>
            <a:r>
              <a:rPr lang="tr-TR" sz="1100" dirty="0" smtClean="0">
                <a:solidFill>
                  <a:srgbClr val="FFFF00"/>
                </a:solidFill>
              </a:rPr>
              <a:t> </a:t>
            </a:r>
            <a:r>
              <a:rPr lang="en-US" sz="1100" dirty="0" err="1" smtClean="0">
                <a:solidFill>
                  <a:srgbClr val="FFFF00"/>
                </a:solidFill>
              </a:rPr>
              <a:t>müktesebatıyla</a:t>
            </a:r>
            <a:r>
              <a:rPr lang="en-US" sz="1100" dirty="0" smtClean="0">
                <a:solidFill>
                  <a:srgbClr val="FFFF00"/>
                </a:solidFill>
              </a:rPr>
              <a:t> tam </a:t>
            </a:r>
            <a:r>
              <a:rPr lang="en-US" sz="1100" dirty="0" err="1" smtClean="0">
                <a:solidFill>
                  <a:srgbClr val="FFFF00"/>
                </a:solidFill>
              </a:rPr>
              <a:t>uyumlu</a:t>
            </a:r>
            <a:r>
              <a:rPr lang="en-US" sz="1100" dirty="0" smtClean="0">
                <a:solidFill>
                  <a:srgbClr val="FFFF00"/>
                </a:solidFill>
              </a:rPr>
              <a:t> </a:t>
            </a:r>
            <a:r>
              <a:rPr lang="en-US" sz="1100" dirty="0" err="1" smtClean="0">
                <a:solidFill>
                  <a:srgbClr val="FFFF00"/>
                </a:solidFill>
              </a:rPr>
              <a:t>olup</a:t>
            </a:r>
            <a:r>
              <a:rPr lang="en-US" sz="1100" dirty="0" smtClean="0">
                <a:solidFill>
                  <a:srgbClr val="FFFF00"/>
                </a:solidFill>
              </a:rPr>
              <a:t> </a:t>
            </a:r>
            <a:r>
              <a:rPr lang="en-US" sz="1100" dirty="0" err="1" smtClean="0">
                <a:solidFill>
                  <a:srgbClr val="FFFF00"/>
                </a:solidFill>
              </a:rPr>
              <a:t>olmadığı</a:t>
            </a:r>
            <a:r>
              <a:rPr lang="en-US" sz="1100" dirty="0" smtClean="0">
                <a:solidFill>
                  <a:srgbClr val="FFFF00"/>
                </a:solidFill>
              </a:rPr>
              <a:t> </a:t>
            </a:r>
            <a:r>
              <a:rPr lang="en-US" sz="1100" dirty="0" err="1" smtClean="0">
                <a:solidFill>
                  <a:srgbClr val="FFFF00"/>
                </a:solidFill>
              </a:rPr>
              <a:t>teyide</a:t>
            </a:r>
            <a:r>
              <a:rPr lang="en-US" sz="1100" dirty="0" smtClean="0">
                <a:solidFill>
                  <a:srgbClr val="FFFF00"/>
                </a:solidFill>
              </a:rPr>
              <a:t> </a:t>
            </a:r>
            <a:r>
              <a:rPr lang="en-US" sz="1100" dirty="0" err="1" smtClean="0">
                <a:solidFill>
                  <a:srgbClr val="FFFF00"/>
                </a:solidFill>
              </a:rPr>
              <a:t>muhtaçtır.</a:t>
            </a:r>
            <a:r>
              <a:rPr lang="en-US" sz="1100" dirty="0" err="1" smtClean="0"/>
              <a:t>Şirketlerin</a:t>
            </a:r>
            <a:r>
              <a:rPr lang="en-US" sz="1100" dirty="0" smtClean="0"/>
              <a:t> </a:t>
            </a:r>
            <a:r>
              <a:rPr lang="en-US" sz="1100" dirty="0" err="1" smtClean="0"/>
              <a:t>elektronik</a:t>
            </a:r>
            <a:r>
              <a:rPr lang="en-US" sz="1100" dirty="0" smtClean="0"/>
              <a:t> </a:t>
            </a:r>
            <a:r>
              <a:rPr lang="en-US" sz="1100" dirty="0" err="1" smtClean="0"/>
              <a:t>ortamda</a:t>
            </a:r>
            <a:r>
              <a:rPr lang="en-US" sz="1100" dirty="0" smtClean="0"/>
              <a:t> </a:t>
            </a:r>
            <a:r>
              <a:rPr lang="en-US" sz="1100" dirty="0" err="1" smtClean="0"/>
              <a:t>tescilleri</a:t>
            </a:r>
            <a:r>
              <a:rPr lang="en-US" sz="1100" dirty="0" smtClean="0"/>
              <a:t> </a:t>
            </a:r>
            <a:r>
              <a:rPr lang="en-US" sz="1100" dirty="0" err="1" smtClean="0"/>
              <a:t>için</a:t>
            </a:r>
            <a:r>
              <a:rPr lang="en-US" sz="1100" dirty="0" smtClean="0"/>
              <a:t> pilot </a:t>
            </a:r>
            <a:r>
              <a:rPr lang="en-US" sz="1100" dirty="0" err="1" smtClean="0"/>
              <a:t>uygulama</a:t>
            </a:r>
            <a:r>
              <a:rPr lang="en-US" sz="1100" dirty="0" smtClean="0"/>
              <a:t>, Mersin </a:t>
            </a:r>
            <a:r>
              <a:rPr lang="en-US" sz="1100" dirty="0" err="1" smtClean="0"/>
              <a:t>Ticaret</a:t>
            </a:r>
            <a:r>
              <a:rPr lang="en-US" sz="1100" dirty="0" smtClean="0"/>
              <a:t> </a:t>
            </a:r>
            <a:r>
              <a:rPr lang="en-US" sz="1100" dirty="0" err="1" smtClean="0"/>
              <a:t>ve</a:t>
            </a:r>
            <a:r>
              <a:rPr lang="en-US" sz="1100" dirty="0" smtClean="0"/>
              <a:t> </a:t>
            </a:r>
            <a:r>
              <a:rPr lang="en-US" sz="1100" dirty="0" err="1" smtClean="0"/>
              <a:t>Sanayi</a:t>
            </a:r>
            <a:r>
              <a:rPr lang="en-US" sz="1100" dirty="0" smtClean="0"/>
              <a:t> </a:t>
            </a:r>
            <a:r>
              <a:rPr lang="en-US" sz="1100" dirty="0" err="1" smtClean="0"/>
              <a:t>Odasında</a:t>
            </a:r>
            <a:r>
              <a:rPr lang="tr-TR" sz="1100" dirty="0" smtClean="0"/>
              <a:t> </a:t>
            </a:r>
            <a:r>
              <a:rPr lang="en-US" sz="1100" dirty="0" err="1" smtClean="0"/>
              <a:t>başlatılmıştır</a:t>
            </a:r>
            <a:r>
              <a:rPr lang="en-US" sz="1100" dirty="0" smtClean="0"/>
              <a:t>. </a:t>
            </a:r>
            <a:r>
              <a:rPr lang="en-US" sz="1100" dirty="0" err="1" smtClean="0"/>
              <a:t>Yeni</a:t>
            </a:r>
            <a:r>
              <a:rPr lang="en-US" sz="1100" dirty="0" smtClean="0"/>
              <a:t> TTK </a:t>
            </a:r>
            <a:r>
              <a:rPr lang="en-US" sz="1100" dirty="0" err="1" smtClean="0"/>
              <a:t>ile</a:t>
            </a:r>
            <a:r>
              <a:rPr lang="en-US" sz="1100" dirty="0" smtClean="0"/>
              <a:t>, her </a:t>
            </a:r>
            <a:r>
              <a:rPr lang="en-US" sz="1100" dirty="0" err="1" smtClean="0"/>
              <a:t>sermaye</a:t>
            </a:r>
            <a:r>
              <a:rPr lang="en-US" sz="1100" dirty="0" smtClean="0"/>
              <a:t> </a:t>
            </a:r>
            <a:r>
              <a:rPr lang="en-US" sz="1100" dirty="0" err="1" smtClean="0"/>
              <a:t>şirketinin</a:t>
            </a:r>
            <a:r>
              <a:rPr lang="en-US" sz="1100" dirty="0" smtClean="0"/>
              <a:t> </a:t>
            </a:r>
            <a:r>
              <a:rPr lang="en-US" sz="1100" dirty="0" err="1" smtClean="0"/>
              <a:t>bir</a:t>
            </a:r>
            <a:r>
              <a:rPr lang="en-US" sz="1100" dirty="0" smtClean="0"/>
              <a:t> internet </a:t>
            </a:r>
            <a:r>
              <a:rPr lang="en-US" sz="1100" dirty="0" err="1" smtClean="0"/>
              <a:t>sitesi</a:t>
            </a:r>
            <a:r>
              <a:rPr lang="en-US" sz="1100" dirty="0" smtClean="0"/>
              <a:t> </a:t>
            </a:r>
            <a:r>
              <a:rPr lang="en-US" sz="1100" dirty="0" err="1" smtClean="0"/>
              <a:t>açması</a:t>
            </a:r>
            <a:r>
              <a:rPr lang="en-US" sz="1100" dirty="0" smtClean="0"/>
              <a:t> </a:t>
            </a:r>
            <a:r>
              <a:rPr lang="en-US" sz="1100" dirty="0" err="1" smtClean="0"/>
              <a:t>ve</a:t>
            </a:r>
            <a:r>
              <a:rPr lang="en-US" sz="1100" dirty="0" smtClean="0"/>
              <a:t> </a:t>
            </a:r>
            <a:r>
              <a:rPr lang="en-US" sz="1100" dirty="0" err="1" smtClean="0"/>
              <a:t>bu</a:t>
            </a:r>
            <a:r>
              <a:rPr lang="en-US" sz="1100" dirty="0" smtClean="0"/>
              <a:t> </a:t>
            </a:r>
            <a:r>
              <a:rPr lang="en-US" sz="1100" dirty="0" err="1" smtClean="0"/>
              <a:t>sitede</a:t>
            </a:r>
            <a:r>
              <a:rPr lang="en-US" sz="1100" dirty="0" smtClean="0"/>
              <a:t> </a:t>
            </a:r>
            <a:r>
              <a:rPr lang="en-US" sz="1100" dirty="0" err="1" smtClean="0"/>
              <a:t>şirket</a:t>
            </a:r>
            <a:r>
              <a:rPr lang="tr-TR" sz="1100" dirty="0" smtClean="0"/>
              <a:t> </a:t>
            </a:r>
            <a:r>
              <a:rPr lang="en-US" sz="1100" dirty="0" err="1" smtClean="0"/>
              <a:t>ilanlarını</a:t>
            </a:r>
            <a:r>
              <a:rPr lang="en-US" sz="1100" dirty="0" smtClean="0"/>
              <a:t>, </a:t>
            </a:r>
            <a:r>
              <a:rPr lang="en-US" sz="1100" dirty="0" err="1" smtClean="0"/>
              <a:t>finansal</a:t>
            </a:r>
            <a:r>
              <a:rPr lang="en-US" sz="1100" dirty="0" smtClean="0"/>
              <a:t> </a:t>
            </a:r>
            <a:r>
              <a:rPr lang="en-US" sz="1100" dirty="0" err="1" smtClean="0"/>
              <a:t>tabloları</a:t>
            </a:r>
            <a:r>
              <a:rPr lang="en-US" sz="1100" dirty="0" smtClean="0"/>
              <a:t> </a:t>
            </a:r>
            <a:r>
              <a:rPr lang="en-US" sz="1100" dirty="0" err="1" smtClean="0"/>
              <a:t>ve</a:t>
            </a:r>
            <a:r>
              <a:rPr lang="en-US" sz="1100" dirty="0" smtClean="0"/>
              <a:t> </a:t>
            </a:r>
            <a:r>
              <a:rPr lang="en-US" sz="1100" dirty="0" err="1" smtClean="0"/>
              <a:t>raporları</a:t>
            </a:r>
            <a:r>
              <a:rPr lang="en-US" sz="1100" dirty="0" smtClean="0"/>
              <a:t> </a:t>
            </a:r>
            <a:r>
              <a:rPr lang="en-US" sz="1100" dirty="0" err="1" smtClean="0"/>
              <a:t>yayımlaması</a:t>
            </a:r>
            <a:r>
              <a:rPr lang="en-US" sz="1100" dirty="0" smtClean="0"/>
              <a:t> </a:t>
            </a:r>
            <a:r>
              <a:rPr lang="en-US" sz="1100" dirty="0" err="1" smtClean="0"/>
              <a:t>zorunlu</a:t>
            </a:r>
            <a:r>
              <a:rPr lang="en-US" sz="1100" dirty="0" smtClean="0"/>
              <a:t> </a:t>
            </a:r>
            <a:r>
              <a:rPr lang="en-US" sz="1100" dirty="0" err="1" smtClean="0"/>
              <a:t>kılınmıştır</a:t>
            </a:r>
            <a:r>
              <a:rPr lang="en-US" sz="1100" dirty="0" smtClean="0"/>
              <a:t>. </a:t>
            </a:r>
            <a:r>
              <a:rPr lang="en-US" sz="1100" dirty="0" err="1" smtClean="0"/>
              <a:t>Yeni</a:t>
            </a:r>
            <a:r>
              <a:rPr lang="en-US" sz="1100" dirty="0" smtClean="0"/>
              <a:t> </a:t>
            </a:r>
            <a:r>
              <a:rPr lang="en-US" sz="1100" dirty="0" err="1" smtClean="0"/>
              <a:t>şeffaflık</a:t>
            </a:r>
            <a:r>
              <a:rPr lang="en-US" sz="1100" dirty="0" smtClean="0"/>
              <a:t> </a:t>
            </a:r>
            <a:r>
              <a:rPr lang="en-US" sz="1100" dirty="0" err="1" smtClean="0"/>
              <a:t>koşulları</a:t>
            </a:r>
            <a:r>
              <a:rPr lang="tr-TR" sz="1100" dirty="0" smtClean="0"/>
              <a:t> </a:t>
            </a:r>
            <a:r>
              <a:rPr lang="en-US" sz="1100" dirty="0" err="1" smtClean="0"/>
              <a:t>uyarınca</a:t>
            </a:r>
            <a:r>
              <a:rPr lang="en-US" sz="1100" dirty="0" smtClean="0"/>
              <a:t>, </a:t>
            </a:r>
            <a:r>
              <a:rPr lang="en-US" sz="1100" dirty="0" err="1" smtClean="0"/>
              <a:t>küçük</a:t>
            </a:r>
            <a:r>
              <a:rPr lang="en-US" sz="1100" dirty="0" smtClean="0"/>
              <a:t> </a:t>
            </a:r>
            <a:r>
              <a:rPr lang="en-US" sz="1100" dirty="0" err="1" smtClean="0"/>
              <a:t>ve</a:t>
            </a:r>
            <a:r>
              <a:rPr lang="en-US" sz="1100" dirty="0" smtClean="0"/>
              <a:t> </a:t>
            </a:r>
            <a:r>
              <a:rPr lang="en-US" sz="1100" dirty="0" err="1" smtClean="0"/>
              <a:t>orta</a:t>
            </a:r>
            <a:r>
              <a:rPr lang="en-US" sz="1100" dirty="0" smtClean="0"/>
              <a:t> </a:t>
            </a:r>
            <a:r>
              <a:rPr lang="en-US" sz="1100" dirty="0" err="1" smtClean="0"/>
              <a:t>ölçekli</a:t>
            </a:r>
            <a:r>
              <a:rPr lang="en-US" sz="1100" dirty="0" smtClean="0"/>
              <a:t> </a:t>
            </a:r>
            <a:r>
              <a:rPr lang="tr-TR" sz="1100" dirty="0" smtClean="0"/>
              <a:t> i</a:t>
            </a:r>
            <a:r>
              <a:rPr lang="en-US" sz="1100" dirty="0" err="1" smtClean="0"/>
              <a:t>şletmelerin</a:t>
            </a:r>
            <a:r>
              <a:rPr lang="en-US" sz="1100" dirty="0" smtClean="0"/>
              <a:t> de (KOBİ) internet </a:t>
            </a:r>
            <a:r>
              <a:rPr lang="en-US" sz="1100" dirty="0" err="1" smtClean="0"/>
              <a:t>sitesi</a:t>
            </a:r>
            <a:r>
              <a:rPr lang="en-US" sz="1100" dirty="0" smtClean="0"/>
              <a:t> </a:t>
            </a:r>
            <a:r>
              <a:rPr lang="en-US" sz="1100" dirty="0" err="1" smtClean="0"/>
              <a:t>kurması</a:t>
            </a:r>
            <a:r>
              <a:rPr lang="en-US" sz="1100" dirty="0" smtClean="0"/>
              <a:t> </a:t>
            </a:r>
            <a:r>
              <a:rPr lang="en-US" sz="1100" dirty="0" err="1" smtClean="0"/>
              <a:t>ve</a:t>
            </a:r>
            <a:r>
              <a:rPr lang="en-US" sz="1100" dirty="0" smtClean="0"/>
              <a:t> </a:t>
            </a:r>
            <a:r>
              <a:rPr lang="en-US" sz="1100" dirty="0" err="1" smtClean="0"/>
              <a:t>ticaretunvanlarını</a:t>
            </a:r>
            <a:r>
              <a:rPr lang="en-US" sz="1100" dirty="0" smtClean="0"/>
              <a:t>, </a:t>
            </a:r>
            <a:r>
              <a:rPr lang="en-US" sz="1100" dirty="0" err="1" smtClean="0"/>
              <a:t>markalarını</a:t>
            </a:r>
            <a:r>
              <a:rPr lang="en-US" sz="1100" dirty="0" smtClean="0"/>
              <a:t> </a:t>
            </a:r>
            <a:r>
              <a:rPr lang="en-US" sz="1100" dirty="0" err="1" smtClean="0"/>
              <a:t>ve</a:t>
            </a:r>
            <a:r>
              <a:rPr lang="en-US" sz="1100" dirty="0" smtClean="0"/>
              <a:t> </a:t>
            </a:r>
            <a:r>
              <a:rPr lang="en-US" sz="1100" dirty="0" err="1" smtClean="0"/>
              <a:t>alan</a:t>
            </a:r>
            <a:r>
              <a:rPr lang="en-US" sz="1100" dirty="0" smtClean="0"/>
              <a:t> </a:t>
            </a:r>
            <a:r>
              <a:rPr lang="en-US" sz="1100" dirty="0" err="1" smtClean="0"/>
              <a:t>adlarını</a:t>
            </a:r>
            <a:r>
              <a:rPr lang="en-US" sz="1100" dirty="0" smtClean="0"/>
              <a:t> </a:t>
            </a:r>
            <a:r>
              <a:rPr lang="en-US" sz="1100" dirty="0" err="1" smtClean="0"/>
              <a:t>tescil</a:t>
            </a:r>
            <a:r>
              <a:rPr lang="en-US" sz="1100" dirty="0" smtClean="0"/>
              <a:t> </a:t>
            </a:r>
            <a:r>
              <a:rPr lang="en-US" sz="1100" dirty="0" err="1" smtClean="0"/>
              <a:t>ettirmesi</a:t>
            </a:r>
            <a:r>
              <a:rPr lang="en-US" sz="1100" dirty="0" smtClean="0"/>
              <a:t> </a:t>
            </a:r>
            <a:r>
              <a:rPr lang="en-US" sz="1100" dirty="0" err="1" smtClean="0"/>
              <a:t>zorunludur</a:t>
            </a:r>
            <a:r>
              <a:rPr lang="en-US" sz="1100" dirty="0" smtClean="0"/>
              <a:t>.</a:t>
            </a:r>
            <a:r>
              <a:rPr lang="tr-TR" sz="1100" dirty="0" smtClean="0"/>
              <a:t> </a:t>
            </a:r>
            <a:r>
              <a:rPr lang="en-US" sz="1100" dirty="0" err="1" smtClean="0"/>
              <a:t>Yeni</a:t>
            </a:r>
            <a:r>
              <a:rPr lang="en-US" sz="1100" dirty="0" smtClean="0"/>
              <a:t> TTK </a:t>
            </a:r>
            <a:r>
              <a:rPr lang="en-US" sz="1100" dirty="0" err="1" smtClean="0"/>
              <a:t>ile</a:t>
            </a:r>
            <a:r>
              <a:rPr lang="en-US" sz="1100" dirty="0" smtClean="0"/>
              <a:t>, </a:t>
            </a:r>
            <a:r>
              <a:rPr lang="en-US" sz="1100" dirty="0" err="1" smtClean="0"/>
              <a:t>Türk</a:t>
            </a:r>
            <a:r>
              <a:rPr lang="en-US" sz="1100" dirty="0" smtClean="0"/>
              <a:t> </a:t>
            </a:r>
            <a:r>
              <a:rPr lang="en-US" sz="1100" dirty="0" err="1" smtClean="0"/>
              <a:t>hukuk</a:t>
            </a:r>
            <a:r>
              <a:rPr lang="en-US" sz="1100" dirty="0" smtClean="0"/>
              <a:t> </a:t>
            </a:r>
            <a:r>
              <a:rPr lang="en-US" sz="1100" dirty="0" err="1" smtClean="0"/>
              <a:t>sisteminde</a:t>
            </a:r>
            <a:r>
              <a:rPr lang="en-US" sz="1100" dirty="0" smtClean="0"/>
              <a:t> ilk </a:t>
            </a:r>
            <a:r>
              <a:rPr lang="en-US" sz="1100" dirty="0" err="1" smtClean="0"/>
              <a:t>defa</a:t>
            </a:r>
            <a:r>
              <a:rPr lang="en-US" sz="1100" dirty="0" smtClean="0"/>
              <a:t> </a:t>
            </a:r>
            <a:r>
              <a:rPr lang="en-US" sz="1100" dirty="0" err="1" smtClean="0"/>
              <a:t>bir</a:t>
            </a:r>
            <a:r>
              <a:rPr lang="en-US" sz="1100" dirty="0" smtClean="0"/>
              <a:t> </a:t>
            </a:r>
            <a:r>
              <a:rPr lang="en-US" sz="1100" dirty="0" err="1" smtClean="0"/>
              <a:t>kişinin</a:t>
            </a:r>
            <a:r>
              <a:rPr lang="en-US" sz="1100" dirty="0" smtClean="0"/>
              <a:t> </a:t>
            </a:r>
            <a:r>
              <a:rPr lang="en-US" sz="1100" dirty="0" err="1" smtClean="0"/>
              <a:t>tek</a:t>
            </a:r>
            <a:r>
              <a:rPr lang="en-US" sz="1100" dirty="0" smtClean="0"/>
              <a:t> </a:t>
            </a:r>
            <a:r>
              <a:rPr lang="en-US" sz="1100" dirty="0" err="1" smtClean="0"/>
              <a:t>başına</a:t>
            </a:r>
            <a:r>
              <a:rPr lang="en-US" sz="1100" dirty="0" smtClean="0"/>
              <a:t> </a:t>
            </a:r>
            <a:r>
              <a:rPr lang="en-US" sz="1100" dirty="0" err="1" smtClean="0"/>
              <a:t>anonim</a:t>
            </a:r>
            <a:r>
              <a:rPr lang="en-US" sz="1100" dirty="0" smtClean="0"/>
              <a:t> </a:t>
            </a:r>
            <a:r>
              <a:rPr lang="en-US" sz="1100" dirty="0" err="1" smtClean="0"/>
              <a:t>ve</a:t>
            </a:r>
            <a:r>
              <a:rPr lang="en-US" sz="1100" dirty="0" smtClean="0"/>
              <a:t> limited </a:t>
            </a:r>
            <a:r>
              <a:rPr lang="en-US" sz="1100" dirty="0" err="1" smtClean="0"/>
              <a:t>şirket</a:t>
            </a:r>
            <a:r>
              <a:rPr lang="tr-TR" sz="1100" dirty="0" smtClean="0"/>
              <a:t> </a:t>
            </a:r>
            <a:r>
              <a:rPr lang="en-US" sz="1100" dirty="0" err="1" smtClean="0"/>
              <a:t>kurması</a:t>
            </a:r>
            <a:r>
              <a:rPr lang="en-US" sz="1100" dirty="0" smtClean="0"/>
              <a:t> </a:t>
            </a:r>
            <a:r>
              <a:rPr lang="en-US" sz="1100" dirty="0" err="1" smtClean="0"/>
              <a:t>mümkün</a:t>
            </a:r>
            <a:r>
              <a:rPr lang="en-US" sz="1100" dirty="0" smtClean="0"/>
              <a:t> </a:t>
            </a:r>
            <a:r>
              <a:rPr lang="en-US" sz="1100" dirty="0" err="1" smtClean="0"/>
              <a:t>olacaktır</a:t>
            </a:r>
            <a:r>
              <a:rPr lang="en-US" sz="1100" dirty="0" smtClean="0"/>
              <a:t>. </a:t>
            </a:r>
            <a:r>
              <a:rPr lang="en-US" sz="1100" dirty="0" err="1" smtClean="0"/>
              <a:t>Halka</a:t>
            </a:r>
            <a:r>
              <a:rPr lang="en-US" sz="1100" dirty="0" smtClean="0"/>
              <a:t> </a:t>
            </a:r>
            <a:r>
              <a:rPr lang="en-US" sz="1100" dirty="0" err="1" smtClean="0"/>
              <a:t>açık</a:t>
            </a:r>
            <a:r>
              <a:rPr lang="en-US" sz="1100" dirty="0" smtClean="0"/>
              <a:t> </a:t>
            </a:r>
            <a:r>
              <a:rPr lang="en-US" sz="1100" dirty="0" err="1" smtClean="0"/>
              <a:t>anonim</a:t>
            </a:r>
            <a:r>
              <a:rPr lang="en-US" sz="1100" dirty="0" smtClean="0"/>
              <a:t> </a:t>
            </a:r>
            <a:r>
              <a:rPr lang="en-US" sz="1100" dirty="0" err="1" smtClean="0"/>
              <a:t>şirketlerin</a:t>
            </a:r>
            <a:r>
              <a:rPr lang="en-US" sz="1100" dirty="0" smtClean="0"/>
              <a:t> </a:t>
            </a:r>
            <a:r>
              <a:rPr lang="en-US" sz="1100" dirty="0" err="1" smtClean="0"/>
              <a:t>kurumsal</a:t>
            </a:r>
            <a:r>
              <a:rPr lang="en-US" sz="1100" dirty="0" smtClean="0"/>
              <a:t> </a:t>
            </a:r>
            <a:r>
              <a:rPr lang="en-US" sz="1100" dirty="0" err="1" smtClean="0"/>
              <a:t>yönetim</a:t>
            </a:r>
            <a:r>
              <a:rPr lang="en-US" sz="1100" dirty="0" smtClean="0"/>
              <a:t> </a:t>
            </a:r>
            <a:r>
              <a:rPr lang="en-US" sz="1100" dirty="0" err="1" smtClean="0"/>
              <a:t>ilkeleri</a:t>
            </a:r>
            <a:r>
              <a:rPr lang="en-US" sz="1100" dirty="0" smtClean="0"/>
              <a:t>, </a:t>
            </a:r>
            <a:r>
              <a:rPr lang="en-US" sz="1100" dirty="0" err="1" smtClean="0"/>
              <a:t>Sermaye</a:t>
            </a:r>
            <a:r>
              <a:rPr lang="tr-TR" sz="1100" dirty="0" smtClean="0"/>
              <a:t> </a:t>
            </a:r>
            <a:r>
              <a:rPr lang="en-US" sz="1100" dirty="0" err="1" smtClean="0"/>
              <a:t>Piyasası</a:t>
            </a:r>
            <a:r>
              <a:rPr lang="en-US" sz="1100" dirty="0" smtClean="0"/>
              <a:t> </a:t>
            </a:r>
            <a:r>
              <a:rPr lang="en-US" sz="1100" dirty="0" err="1" smtClean="0"/>
              <a:t>Kurulu</a:t>
            </a:r>
            <a:r>
              <a:rPr lang="en-US" sz="1100" dirty="0" smtClean="0"/>
              <a:t> (SPK) </a:t>
            </a:r>
            <a:r>
              <a:rPr lang="en-US" sz="1100" dirty="0" err="1" smtClean="0"/>
              <a:t>tarafından</a:t>
            </a:r>
            <a:r>
              <a:rPr lang="en-US" sz="1100" dirty="0" smtClean="0"/>
              <a:t> </a:t>
            </a:r>
            <a:r>
              <a:rPr lang="en-US" sz="1100" dirty="0" err="1" smtClean="0"/>
              <a:t>belirlenecektir</a:t>
            </a:r>
            <a:r>
              <a:rPr lang="en-US" sz="1100" dirty="0" smtClean="0"/>
              <a:t>. </a:t>
            </a:r>
            <a:r>
              <a:rPr lang="en-US" sz="1100" dirty="0" err="1" smtClean="0"/>
              <a:t>Belirli</a:t>
            </a:r>
            <a:r>
              <a:rPr lang="en-US" sz="1100" dirty="0" smtClean="0"/>
              <a:t> </a:t>
            </a:r>
            <a:r>
              <a:rPr lang="en-US" sz="1100" dirty="0" err="1" smtClean="0"/>
              <a:t>bir</a:t>
            </a:r>
            <a:r>
              <a:rPr lang="en-US" sz="1100" dirty="0" smtClean="0"/>
              <a:t> </a:t>
            </a:r>
            <a:r>
              <a:rPr lang="en-US" sz="1100" dirty="0" err="1" smtClean="0"/>
              <a:t>miktar</a:t>
            </a:r>
            <a:r>
              <a:rPr lang="en-US" sz="1100" dirty="0" smtClean="0"/>
              <a:t> </a:t>
            </a:r>
            <a:r>
              <a:rPr lang="en-US" sz="1100" dirty="0" err="1" smtClean="0"/>
              <a:t>sermayeye</a:t>
            </a:r>
            <a:r>
              <a:rPr lang="en-US" sz="1100" dirty="0" smtClean="0"/>
              <a:t> </a:t>
            </a:r>
            <a:r>
              <a:rPr lang="en-US" sz="1100" dirty="0" err="1" smtClean="0"/>
              <a:t>karşılık</a:t>
            </a:r>
            <a:r>
              <a:rPr lang="en-US" sz="1100" dirty="0" smtClean="0"/>
              <a:t> </a:t>
            </a:r>
            <a:r>
              <a:rPr lang="en-US" sz="1100" dirty="0" err="1" smtClean="0"/>
              <a:t>gelen</a:t>
            </a:r>
            <a:r>
              <a:rPr lang="en-US" sz="1100" dirty="0" smtClean="0"/>
              <a:t> pay</a:t>
            </a:r>
            <a:r>
              <a:rPr lang="tr-TR" sz="1100" dirty="0" smtClean="0"/>
              <a:t> </a:t>
            </a:r>
            <a:r>
              <a:rPr lang="en-US" sz="1100" dirty="0" err="1" smtClean="0"/>
              <a:t>senetleri</a:t>
            </a:r>
            <a:r>
              <a:rPr lang="en-US" sz="1100" dirty="0" smtClean="0"/>
              <a:t>, </a:t>
            </a:r>
            <a:r>
              <a:rPr lang="en-US" sz="1100" dirty="0" err="1" smtClean="0"/>
              <a:t>kuruluş</a:t>
            </a:r>
            <a:r>
              <a:rPr lang="en-US" sz="1100" dirty="0" smtClean="0"/>
              <a:t> </a:t>
            </a:r>
            <a:r>
              <a:rPr lang="en-US" sz="1100" dirty="0" err="1" smtClean="0"/>
              <a:t>aşamasında</a:t>
            </a:r>
            <a:r>
              <a:rPr lang="en-US" sz="1100" dirty="0" smtClean="0"/>
              <a:t> </a:t>
            </a:r>
            <a:r>
              <a:rPr lang="en-US" sz="1100" dirty="0" err="1" smtClean="0"/>
              <a:t>halka</a:t>
            </a:r>
            <a:r>
              <a:rPr lang="en-US" sz="1100" dirty="0" smtClean="0"/>
              <a:t> </a:t>
            </a:r>
            <a:r>
              <a:rPr lang="en-US" sz="1100" dirty="0" err="1" smtClean="0"/>
              <a:t>arz</a:t>
            </a:r>
            <a:r>
              <a:rPr lang="en-US" sz="1100" dirty="0" smtClean="0"/>
              <a:t> </a:t>
            </a:r>
            <a:r>
              <a:rPr lang="en-US" sz="1100" dirty="0" err="1" smtClean="0"/>
              <a:t>edilebilir</a:t>
            </a:r>
            <a:r>
              <a:rPr lang="en-US" sz="1100" dirty="0" smtClean="0"/>
              <a:t>. </a:t>
            </a:r>
            <a:r>
              <a:rPr lang="en-US" sz="1100" dirty="0" err="1" smtClean="0"/>
              <a:t>Yeni</a:t>
            </a:r>
            <a:r>
              <a:rPr lang="en-US" sz="1100" dirty="0" smtClean="0"/>
              <a:t> TTK </a:t>
            </a:r>
            <a:r>
              <a:rPr lang="en-US" sz="1100" dirty="0" err="1" smtClean="0"/>
              <a:t>ile</a:t>
            </a:r>
            <a:r>
              <a:rPr lang="en-US" sz="1100" dirty="0" smtClean="0"/>
              <a:t>, </a:t>
            </a:r>
            <a:r>
              <a:rPr lang="en-US" sz="1100" dirty="0" err="1" smtClean="0"/>
              <a:t>şirketlerin</a:t>
            </a:r>
            <a:r>
              <a:rPr lang="en-US" sz="1100" dirty="0" smtClean="0"/>
              <a:t> </a:t>
            </a:r>
            <a:r>
              <a:rPr lang="en-US" sz="1100" dirty="0" err="1" smtClean="0"/>
              <a:t>bölünmesi</a:t>
            </a:r>
            <a:r>
              <a:rPr lang="en-US" sz="1100" dirty="0" smtClean="0"/>
              <a:t> ilk </a:t>
            </a:r>
            <a:r>
              <a:rPr lang="en-US" sz="1100" dirty="0" err="1" smtClean="0"/>
              <a:t>defa</a:t>
            </a:r>
            <a:r>
              <a:rPr lang="tr-TR" sz="1100" dirty="0" smtClean="0"/>
              <a:t> </a:t>
            </a:r>
            <a:r>
              <a:rPr lang="en-US" sz="1100" dirty="0" err="1" smtClean="0"/>
              <a:t>düzenlenmiştir</a:t>
            </a:r>
            <a:r>
              <a:rPr lang="en-US" sz="1100" dirty="0" smtClean="0"/>
              <a:t>. </a:t>
            </a:r>
            <a:r>
              <a:rPr lang="en-US" sz="1100" dirty="0" err="1" smtClean="0"/>
              <a:t>Şirketlerin</a:t>
            </a:r>
            <a:r>
              <a:rPr lang="en-US" sz="1100" dirty="0" smtClean="0"/>
              <a:t> </a:t>
            </a:r>
            <a:r>
              <a:rPr lang="en-US" sz="1100" dirty="0" err="1" smtClean="0"/>
              <a:t>ve</a:t>
            </a:r>
            <a:r>
              <a:rPr lang="en-US" sz="1100" dirty="0" smtClean="0"/>
              <a:t> </a:t>
            </a:r>
            <a:r>
              <a:rPr lang="en-US" sz="1100" dirty="0" err="1" smtClean="0"/>
              <a:t>anonim</a:t>
            </a:r>
            <a:r>
              <a:rPr lang="en-US" sz="1100" dirty="0" smtClean="0"/>
              <a:t> </a:t>
            </a:r>
            <a:r>
              <a:rPr lang="en-US" sz="1100" dirty="0" err="1" smtClean="0"/>
              <a:t>şirketlerin</a:t>
            </a:r>
            <a:r>
              <a:rPr lang="en-US" sz="1100" dirty="0" smtClean="0"/>
              <a:t> </a:t>
            </a:r>
            <a:r>
              <a:rPr lang="en-US" sz="1100" dirty="0" err="1" smtClean="0"/>
              <a:t>ticari</a:t>
            </a:r>
            <a:r>
              <a:rPr lang="en-US" sz="1100" dirty="0" smtClean="0"/>
              <a:t> </a:t>
            </a:r>
            <a:r>
              <a:rPr lang="en-US" sz="1100" dirty="0" err="1" smtClean="0"/>
              <a:t>defterleri</a:t>
            </a:r>
            <a:r>
              <a:rPr lang="en-US" sz="1100" dirty="0" smtClean="0"/>
              <a:t> </a:t>
            </a:r>
            <a:r>
              <a:rPr lang="en-US" sz="1100" dirty="0" err="1" smtClean="0"/>
              <a:t>ve</a:t>
            </a:r>
            <a:r>
              <a:rPr lang="en-US" sz="1100" dirty="0" smtClean="0"/>
              <a:t> </a:t>
            </a:r>
            <a:r>
              <a:rPr lang="en-US" sz="1100" dirty="0" err="1" smtClean="0"/>
              <a:t>yıl</a:t>
            </a:r>
            <a:r>
              <a:rPr lang="en-US" sz="1100" dirty="0" smtClean="0"/>
              <a:t> </a:t>
            </a:r>
            <a:r>
              <a:rPr lang="en-US" sz="1100" dirty="0" err="1" smtClean="0"/>
              <a:t>sonu</a:t>
            </a:r>
            <a:r>
              <a:rPr lang="en-US" sz="1100" dirty="0" smtClean="0"/>
              <a:t> </a:t>
            </a:r>
            <a:r>
              <a:rPr lang="en-US" sz="1100" dirty="0" err="1" smtClean="0"/>
              <a:t>finansal</a:t>
            </a:r>
            <a:r>
              <a:rPr lang="en-US" sz="1100" dirty="0" smtClean="0"/>
              <a:t> </a:t>
            </a:r>
            <a:r>
              <a:rPr lang="en-US" sz="1100" dirty="0" err="1" smtClean="0"/>
              <a:t>tabloları</a:t>
            </a:r>
            <a:r>
              <a:rPr lang="en-US" sz="1100" dirty="0" smtClean="0"/>
              <a:t>,</a:t>
            </a:r>
            <a:r>
              <a:rPr lang="tr-TR" sz="1100" dirty="0" smtClean="0"/>
              <a:t> </a:t>
            </a:r>
            <a:r>
              <a:rPr lang="en-US" sz="1100" dirty="0" err="1" smtClean="0"/>
              <a:t>Türkiye</a:t>
            </a:r>
            <a:r>
              <a:rPr lang="en-US" sz="1100" dirty="0" smtClean="0"/>
              <a:t> </a:t>
            </a:r>
            <a:r>
              <a:rPr lang="en-US" sz="1100" dirty="0" err="1" smtClean="0"/>
              <a:t>Muhasebe</a:t>
            </a:r>
            <a:r>
              <a:rPr lang="en-US" sz="1100" dirty="0" smtClean="0"/>
              <a:t> </a:t>
            </a:r>
            <a:r>
              <a:rPr lang="en-US" sz="1100" dirty="0" err="1" smtClean="0"/>
              <a:t>Standartlarına</a:t>
            </a:r>
            <a:r>
              <a:rPr lang="en-US" sz="1100" dirty="0" smtClean="0"/>
              <a:t> </a:t>
            </a:r>
            <a:r>
              <a:rPr lang="en-US" sz="1100" dirty="0" err="1" smtClean="0"/>
              <a:t>uygun</a:t>
            </a:r>
            <a:r>
              <a:rPr lang="en-US" sz="1100" dirty="0" smtClean="0"/>
              <a:t> </a:t>
            </a:r>
            <a:r>
              <a:rPr lang="en-US" sz="1100" dirty="0" err="1" smtClean="0"/>
              <a:t>olmalıdır</a:t>
            </a:r>
            <a:r>
              <a:rPr lang="en-US" sz="1100" dirty="0" smtClean="0"/>
              <a:t>. </a:t>
            </a:r>
            <a:r>
              <a:rPr lang="en-US" sz="1100" dirty="0" err="1" smtClean="0"/>
              <a:t>KOBİ’ler</a:t>
            </a:r>
            <a:r>
              <a:rPr lang="en-US" sz="1100" dirty="0" smtClean="0"/>
              <a:t>, en </a:t>
            </a:r>
            <a:r>
              <a:rPr lang="en-US" sz="1100" dirty="0" err="1" smtClean="0"/>
              <a:t>az</a:t>
            </a:r>
            <a:r>
              <a:rPr lang="en-US" sz="1100" dirty="0" smtClean="0"/>
              <a:t> </a:t>
            </a:r>
            <a:r>
              <a:rPr lang="en-US" sz="1100" dirty="0" err="1" smtClean="0"/>
              <a:t>bir</a:t>
            </a:r>
            <a:r>
              <a:rPr lang="en-US" sz="1100" dirty="0" smtClean="0"/>
              <a:t> </a:t>
            </a:r>
            <a:r>
              <a:rPr lang="en-US" sz="1100" dirty="0" err="1" smtClean="0"/>
              <a:t>yeminli</a:t>
            </a:r>
            <a:r>
              <a:rPr lang="en-US" sz="1100" dirty="0" smtClean="0"/>
              <a:t> </a:t>
            </a:r>
            <a:r>
              <a:rPr lang="en-US" sz="1100" dirty="0" err="1" smtClean="0"/>
              <a:t>mali</a:t>
            </a:r>
            <a:r>
              <a:rPr lang="en-US" sz="1100" dirty="0" smtClean="0"/>
              <a:t> </a:t>
            </a:r>
            <a:r>
              <a:rPr lang="en-US" sz="1100" dirty="0" err="1" smtClean="0"/>
              <a:t>müşaviri</a:t>
            </a:r>
            <a:r>
              <a:rPr lang="tr-TR" sz="1100" dirty="0" smtClean="0"/>
              <a:t> </a:t>
            </a:r>
            <a:r>
              <a:rPr lang="en-US" sz="1100" dirty="0" err="1" smtClean="0"/>
              <a:t>veya</a:t>
            </a:r>
            <a:r>
              <a:rPr lang="en-US" sz="1100" dirty="0" smtClean="0"/>
              <a:t> </a:t>
            </a:r>
            <a:r>
              <a:rPr lang="en-US" sz="1100" dirty="0" err="1" smtClean="0"/>
              <a:t>serbest</a:t>
            </a:r>
            <a:r>
              <a:rPr lang="en-US" sz="1100" dirty="0" smtClean="0"/>
              <a:t> </a:t>
            </a:r>
            <a:r>
              <a:rPr lang="en-US" sz="1100" dirty="0" err="1" smtClean="0"/>
              <a:t>muhasebeci</a:t>
            </a:r>
            <a:r>
              <a:rPr lang="en-US" sz="1100" dirty="0" smtClean="0"/>
              <a:t> </a:t>
            </a:r>
            <a:r>
              <a:rPr lang="en-US" sz="1100" dirty="0" err="1" smtClean="0"/>
              <a:t>mali</a:t>
            </a:r>
            <a:r>
              <a:rPr lang="en-US" sz="1100" dirty="0" smtClean="0"/>
              <a:t> </a:t>
            </a:r>
            <a:r>
              <a:rPr lang="en-US" sz="1100" dirty="0" err="1" smtClean="0"/>
              <a:t>müşaviri</a:t>
            </a:r>
            <a:r>
              <a:rPr lang="en-US" sz="1100" dirty="0" smtClean="0"/>
              <a:t> </a:t>
            </a:r>
            <a:r>
              <a:rPr lang="en-US" sz="1100" dirty="0" err="1" smtClean="0"/>
              <a:t>denetçi</a:t>
            </a:r>
            <a:r>
              <a:rPr lang="en-US" sz="1100" dirty="0" smtClean="0"/>
              <a:t> </a:t>
            </a:r>
            <a:r>
              <a:rPr lang="en-US" sz="1100" dirty="0" err="1" smtClean="0"/>
              <a:t>olarak</a:t>
            </a:r>
            <a:r>
              <a:rPr lang="en-US" sz="1100" dirty="0" smtClean="0"/>
              <a:t> </a:t>
            </a:r>
            <a:r>
              <a:rPr lang="en-US" sz="1100" dirty="0" err="1" smtClean="0"/>
              <a:t>seçecektir</a:t>
            </a:r>
            <a:r>
              <a:rPr lang="en-US" sz="1100" dirty="0" smtClean="0"/>
              <a:t>. </a:t>
            </a:r>
            <a:r>
              <a:rPr lang="en-US" sz="1100" dirty="0" err="1" smtClean="0"/>
              <a:t>Türkiye</a:t>
            </a:r>
            <a:r>
              <a:rPr lang="en-US" sz="1100" dirty="0" smtClean="0"/>
              <a:t> </a:t>
            </a:r>
            <a:r>
              <a:rPr lang="en-US" sz="1100" dirty="0" err="1" smtClean="0"/>
              <a:t>Denetim</a:t>
            </a:r>
            <a:r>
              <a:rPr lang="en-US" sz="1100" dirty="0" smtClean="0"/>
              <a:t> </a:t>
            </a:r>
            <a:r>
              <a:rPr lang="en-US" sz="1100" dirty="0" err="1" smtClean="0"/>
              <a:t>Standartları</a:t>
            </a:r>
            <a:r>
              <a:rPr lang="tr-TR" sz="1100" dirty="0" smtClean="0"/>
              <a:t> </a:t>
            </a:r>
            <a:r>
              <a:rPr lang="en-US" sz="1100" dirty="0" err="1" smtClean="0"/>
              <a:t>Kurulu</a:t>
            </a:r>
            <a:r>
              <a:rPr lang="en-US" sz="1100" dirty="0" smtClean="0"/>
              <a:t> </a:t>
            </a:r>
            <a:r>
              <a:rPr lang="en-US" sz="1100" dirty="0" err="1" smtClean="0"/>
              <a:t>kuruluncaya</a:t>
            </a:r>
            <a:r>
              <a:rPr lang="en-US" sz="1100" dirty="0" smtClean="0"/>
              <a:t> </a:t>
            </a:r>
            <a:r>
              <a:rPr lang="en-US" sz="1100" dirty="0" err="1" smtClean="0"/>
              <a:t>kadar</a:t>
            </a:r>
            <a:r>
              <a:rPr lang="en-US" sz="1100" dirty="0" smtClean="0"/>
              <a:t>, </a:t>
            </a:r>
            <a:r>
              <a:rPr lang="en-US" sz="1100" dirty="0" err="1" smtClean="0"/>
              <a:t>ulusal</a:t>
            </a:r>
            <a:r>
              <a:rPr lang="en-US" sz="1100" dirty="0" smtClean="0"/>
              <a:t> </a:t>
            </a:r>
            <a:r>
              <a:rPr lang="en-US" sz="1100" dirty="0" err="1" smtClean="0"/>
              <a:t>denetim</a:t>
            </a:r>
            <a:r>
              <a:rPr lang="en-US" sz="1100" dirty="0" smtClean="0"/>
              <a:t> </a:t>
            </a:r>
            <a:r>
              <a:rPr lang="en-US" sz="1100" dirty="0" err="1" smtClean="0"/>
              <a:t>standartları</a:t>
            </a:r>
            <a:r>
              <a:rPr lang="en-US" sz="1100" dirty="0" smtClean="0"/>
              <a:t>, </a:t>
            </a:r>
            <a:r>
              <a:rPr lang="en-US" sz="1100" dirty="0" err="1" smtClean="0"/>
              <a:t>uluslararası</a:t>
            </a:r>
            <a:r>
              <a:rPr lang="en-US" sz="1100" dirty="0" smtClean="0"/>
              <a:t> </a:t>
            </a:r>
            <a:r>
              <a:rPr lang="en-US" sz="1100" dirty="0" err="1" smtClean="0"/>
              <a:t>denetim</a:t>
            </a:r>
            <a:r>
              <a:rPr lang="en-US" sz="1100" dirty="0" smtClean="0"/>
              <a:t> </a:t>
            </a:r>
            <a:r>
              <a:rPr lang="en-US" sz="1100" dirty="0" err="1" smtClean="0"/>
              <a:t>standartları</a:t>
            </a:r>
            <a:r>
              <a:rPr lang="en-US" sz="1100" dirty="0" smtClean="0"/>
              <a:t> </a:t>
            </a:r>
            <a:r>
              <a:rPr lang="en-US" sz="1100" dirty="0" err="1" smtClean="0"/>
              <a:t>ile</a:t>
            </a:r>
            <a:r>
              <a:rPr lang="tr-TR" sz="1100" dirty="0" smtClean="0"/>
              <a:t> </a:t>
            </a:r>
            <a:r>
              <a:rPr lang="en-US" sz="1100" dirty="0" err="1" smtClean="0"/>
              <a:t>uyumlu</a:t>
            </a:r>
            <a:r>
              <a:rPr lang="en-US" sz="1100" dirty="0" smtClean="0"/>
              <a:t> </a:t>
            </a:r>
            <a:r>
              <a:rPr lang="en-US" sz="1100" dirty="0" err="1" smtClean="0"/>
              <a:t>olarak</a:t>
            </a:r>
            <a:r>
              <a:rPr lang="en-US" sz="1100" dirty="0" smtClean="0"/>
              <a:t> </a:t>
            </a:r>
            <a:r>
              <a:rPr lang="en-US" sz="1100" dirty="0" err="1" smtClean="0"/>
              <a:t>belirlenecektir</a:t>
            </a:r>
            <a:r>
              <a:rPr lang="en-US" sz="1100" dirty="0" smtClean="0"/>
              <a:t>. </a:t>
            </a:r>
            <a:r>
              <a:rPr lang="en-US" sz="1100" dirty="0" err="1" smtClean="0"/>
              <a:t>Denetçiler</a:t>
            </a:r>
            <a:r>
              <a:rPr lang="en-US" sz="1100" dirty="0" smtClean="0"/>
              <a:t>, </a:t>
            </a:r>
            <a:r>
              <a:rPr lang="en-US" sz="1100" dirty="0" err="1" smtClean="0"/>
              <a:t>yalnızca</a:t>
            </a:r>
            <a:r>
              <a:rPr lang="en-US" sz="1100" dirty="0" smtClean="0"/>
              <a:t> </a:t>
            </a:r>
            <a:r>
              <a:rPr lang="en-US" sz="1100" dirty="0" err="1" smtClean="0"/>
              <a:t>bağımsız</a:t>
            </a:r>
            <a:r>
              <a:rPr lang="en-US" sz="1100" dirty="0" smtClean="0"/>
              <a:t> </a:t>
            </a:r>
            <a:r>
              <a:rPr lang="en-US" sz="1100" dirty="0" err="1" smtClean="0"/>
              <a:t>denetleme</a:t>
            </a:r>
            <a:r>
              <a:rPr lang="en-US" sz="1100" dirty="0" smtClean="0"/>
              <a:t> </a:t>
            </a:r>
            <a:r>
              <a:rPr lang="en-US" sz="1100" dirty="0" err="1" smtClean="0"/>
              <a:t>kuruluşu</a:t>
            </a:r>
            <a:r>
              <a:rPr lang="en-US" sz="1100" dirty="0" smtClean="0"/>
              <a:t> </a:t>
            </a:r>
            <a:r>
              <a:rPr lang="en-US" sz="1100" dirty="0" err="1" smtClean="0"/>
              <a:t>olabilirler</a:t>
            </a:r>
            <a:r>
              <a:rPr lang="en-US" sz="1100" dirty="0" smtClean="0"/>
              <a:t>.</a:t>
            </a:r>
            <a:r>
              <a:rPr lang="tr-TR" sz="1100" dirty="0" smtClean="0"/>
              <a:t> </a:t>
            </a:r>
            <a:r>
              <a:rPr lang="en-US" sz="1100" dirty="0" err="1" smtClean="0"/>
              <a:t>Sanayi</a:t>
            </a:r>
            <a:r>
              <a:rPr lang="en-US" sz="1100" dirty="0" smtClean="0"/>
              <a:t> </a:t>
            </a:r>
            <a:r>
              <a:rPr lang="en-US" sz="1100" dirty="0" err="1" smtClean="0"/>
              <a:t>ve</a:t>
            </a:r>
            <a:r>
              <a:rPr lang="en-US" sz="1100" dirty="0" smtClean="0"/>
              <a:t> </a:t>
            </a:r>
            <a:r>
              <a:rPr lang="en-US" sz="1100" dirty="0" err="1" smtClean="0"/>
              <a:t>Ticaret</a:t>
            </a:r>
            <a:r>
              <a:rPr lang="en-US" sz="1100" dirty="0" smtClean="0"/>
              <a:t> </a:t>
            </a:r>
            <a:r>
              <a:rPr lang="en-US" sz="1100" dirty="0" err="1" smtClean="0"/>
              <a:t>Bakanlığı</a:t>
            </a:r>
            <a:r>
              <a:rPr lang="en-US" sz="1100" dirty="0" smtClean="0"/>
              <a:t>, </a:t>
            </a:r>
            <a:r>
              <a:rPr lang="en-US" sz="1100" dirty="0" err="1" smtClean="0"/>
              <a:t>denetçileri</a:t>
            </a:r>
            <a:r>
              <a:rPr lang="en-US" sz="1100" dirty="0" smtClean="0"/>
              <a:t> </a:t>
            </a:r>
            <a:r>
              <a:rPr lang="en-US" sz="1100" dirty="0" err="1" smtClean="0"/>
              <a:t>geçici</a:t>
            </a:r>
            <a:r>
              <a:rPr lang="en-US" sz="1100" dirty="0" smtClean="0"/>
              <a:t> </a:t>
            </a:r>
            <a:r>
              <a:rPr lang="en-US" sz="1100" dirty="0" err="1" smtClean="0"/>
              <a:t>olarak</a:t>
            </a:r>
            <a:r>
              <a:rPr lang="en-US" sz="1100" dirty="0" smtClean="0"/>
              <a:t> </a:t>
            </a:r>
            <a:r>
              <a:rPr lang="en-US" sz="1100" dirty="0" err="1" smtClean="0"/>
              <a:t>denetleyecektir</a:t>
            </a:r>
            <a:r>
              <a:rPr lang="en-US" sz="1100" dirty="0" smtClean="0"/>
              <a:t>. </a:t>
            </a:r>
            <a:r>
              <a:rPr lang="en-US" sz="1100" dirty="0" err="1" smtClean="0"/>
              <a:t>Bir</a:t>
            </a:r>
            <a:r>
              <a:rPr lang="en-US" sz="1100" dirty="0" smtClean="0"/>
              <a:t> </a:t>
            </a:r>
            <a:r>
              <a:rPr lang="en-US" sz="1100" dirty="0" err="1" smtClean="0"/>
              <a:t>anonim</a:t>
            </a:r>
            <a:r>
              <a:rPr lang="en-US" sz="1100" dirty="0" smtClean="0"/>
              <a:t> </a:t>
            </a:r>
            <a:r>
              <a:rPr lang="en-US" sz="1100" dirty="0" err="1" smtClean="0"/>
              <a:t>şirket</a:t>
            </a:r>
            <a:r>
              <a:rPr lang="en-US" sz="1100" dirty="0" smtClean="0"/>
              <a:t> </a:t>
            </a:r>
            <a:r>
              <a:rPr lang="en-US" sz="1100" dirty="0" err="1" smtClean="0"/>
              <a:t>veya</a:t>
            </a:r>
            <a:r>
              <a:rPr lang="tr-TR" sz="1100" dirty="0" smtClean="0"/>
              <a:t> </a:t>
            </a:r>
            <a:r>
              <a:rPr lang="en-US" sz="1100" dirty="0" err="1" smtClean="0"/>
              <a:t>başka</a:t>
            </a:r>
            <a:r>
              <a:rPr lang="en-US" sz="1100" dirty="0" smtClean="0"/>
              <a:t> </a:t>
            </a:r>
            <a:r>
              <a:rPr lang="en-US" sz="1100" dirty="0" err="1" smtClean="0"/>
              <a:t>bir</a:t>
            </a:r>
            <a:r>
              <a:rPr lang="en-US" sz="1100" dirty="0" smtClean="0"/>
              <a:t> </a:t>
            </a:r>
            <a:r>
              <a:rPr lang="en-US" sz="1100" dirty="0" err="1" smtClean="0"/>
              <a:t>şirket</a:t>
            </a:r>
            <a:r>
              <a:rPr lang="en-US" sz="1100" dirty="0" smtClean="0"/>
              <a:t> </a:t>
            </a:r>
            <a:r>
              <a:rPr lang="en-US" sz="1100" dirty="0" err="1" smtClean="0"/>
              <a:t>kurmak</a:t>
            </a:r>
            <a:r>
              <a:rPr lang="en-US" sz="1100" dirty="0" smtClean="0"/>
              <a:t>, </a:t>
            </a:r>
            <a:r>
              <a:rPr lang="en-US" sz="1100" dirty="0" err="1" smtClean="0"/>
              <a:t>şirketin</a:t>
            </a:r>
            <a:r>
              <a:rPr lang="en-US" sz="1100" dirty="0" smtClean="0"/>
              <a:t> </a:t>
            </a:r>
            <a:r>
              <a:rPr lang="en-US" sz="1100" dirty="0" err="1" smtClean="0"/>
              <a:t>sermayesini</a:t>
            </a:r>
            <a:r>
              <a:rPr lang="en-US" sz="1100" dirty="0" smtClean="0"/>
              <a:t> </a:t>
            </a:r>
            <a:r>
              <a:rPr lang="en-US" sz="1100" dirty="0" err="1" smtClean="0"/>
              <a:t>artırmak</a:t>
            </a:r>
            <a:r>
              <a:rPr lang="en-US" sz="1100" dirty="0" smtClean="0"/>
              <a:t> </a:t>
            </a:r>
            <a:r>
              <a:rPr lang="en-US" sz="1100" dirty="0" err="1" smtClean="0"/>
              <a:t>amacıyla</a:t>
            </a:r>
            <a:r>
              <a:rPr lang="en-US" sz="1100" dirty="0" smtClean="0"/>
              <a:t> </a:t>
            </a:r>
            <a:r>
              <a:rPr lang="en-US" sz="1100" dirty="0" err="1" smtClean="0"/>
              <a:t>halktan</a:t>
            </a:r>
            <a:r>
              <a:rPr lang="en-US" sz="1100" dirty="0" smtClean="0"/>
              <a:t> </a:t>
            </a:r>
            <a:r>
              <a:rPr lang="en-US" sz="1100" dirty="0" err="1" smtClean="0"/>
              <a:t>para</a:t>
            </a:r>
            <a:r>
              <a:rPr lang="en-US" sz="1100" dirty="0" smtClean="0"/>
              <a:t> </a:t>
            </a:r>
            <a:r>
              <a:rPr lang="en-US" sz="1100" dirty="0" err="1" smtClean="0"/>
              <a:t>toplanabilmesi</a:t>
            </a:r>
            <a:r>
              <a:rPr lang="en-US" sz="1100" dirty="0" smtClean="0"/>
              <a:t> </a:t>
            </a:r>
            <a:r>
              <a:rPr lang="en-US" sz="1100" dirty="0" err="1" smtClean="0"/>
              <a:t>için</a:t>
            </a:r>
            <a:r>
              <a:rPr lang="tr-TR" sz="1100" dirty="0" smtClean="0"/>
              <a:t> </a:t>
            </a:r>
            <a:r>
              <a:rPr lang="en-US" sz="1100" dirty="0" err="1" smtClean="0"/>
              <a:t>SPK’nın</a:t>
            </a:r>
            <a:r>
              <a:rPr lang="en-US" sz="1100" dirty="0" smtClean="0"/>
              <a:t> </a:t>
            </a:r>
            <a:r>
              <a:rPr lang="en-US" sz="1100" dirty="0" err="1" smtClean="0"/>
              <a:t>izni</a:t>
            </a:r>
            <a:r>
              <a:rPr lang="en-US" sz="1100" dirty="0" smtClean="0"/>
              <a:t> </a:t>
            </a:r>
            <a:r>
              <a:rPr lang="en-US" sz="1100" dirty="0" err="1" smtClean="0"/>
              <a:t>gerekmektedir</a:t>
            </a:r>
            <a:r>
              <a:rPr lang="en-US" sz="1100" dirty="0" smtClean="0"/>
              <a:t>. SPK, </a:t>
            </a:r>
            <a:r>
              <a:rPr lang="en-US" sz="1100" dirty="0" err="1" smtClean="0"/>
              <a:t>toplanan</a:t>
            </a:r>
            <a:r>
              <a:rPr lang="en-US" sz="1100" dirty="0" smtClean="0"/>
              <a:t> </a:t>
            </a:r>
            <a:r>
              <a:rPr lang="en-US" sz="1100" dirty="0" err="1" smtClean="0"/>
              <a:t>tutarların</a:t>
            </a:r>
            <a:r>
              <a:rPr lang="en-US" sz="1100" dirty="0" smtClean="0"/>
              <a:t>, </a:t>
            </a:r>
            <a:r>
              <a:rPr lang="en-US" sz="1100" dirty="0" err="1" smtClean="0"/>
              <a:t>öngörülen</a:t>
            </a:r>
            <a:r>
              <a:rPr lang="en-US" sz="1100" dirty="0" smtClean="0"/>
              <a:t> </a:t>
            </a:r>
            <a:r>
              <a:rPr lang="en-US" sz="1100" dirty="0" err="1" smtClean="0"/>
              <a:t>amaca</a:t>
            </a:r>
            <a:r>
              <a:rPr lang="en-US" sz="1100" dirty="0" smtClean="0"/>
              <a:t> </a:t>
            </a:r>
            <a:r>
              <a:rPr lang="en-US" sz="1100" dirty="0" err="1" smtClean="0"/>
              <a:t>uygun</a:t>
            </a:r>
            <a:r>
              <a:rPr lang="en-US" sz="1100" dirty="0" smtClean="0"/>
              <a:t> </a:t>
            </a:r>
            <a:r>
              <a:rPr lang="en-US" sz="1100" dirty="0" err="1" smtClean="0"/>
              <a:t>olarakkullanıldığını</a:t>
            </a:r>
            <a:r>
              <a:rPr lang="en-US" sz="1100" dirty="0" smtClean="0"/>
              <a:t> </a:t>
            </a:r>
            <a:r>
              <a:rPr lang="en-US" sz="1100" dirty="0" err="1" smtClean="0"/>
              <a:t>doğrular.Başta</a:t>
            </a:r>
            <a:r>
              <a:rPr lang="en-US" sz="1100" dirty="0" smtClean="0"/>
              <a:t> </a:t>
            </a:r>
            <a:r>
              <a:rPr lang="en-US" sz="1100" dirty="0" err="1" smtClean="0"/>
              <a:t>ticari</a:t>
            </a:r>
            <a:r>
              <a:rPr lang="en-US" sz="1100" dirty="0" smtClean="0"/>
              <a:t> </a:t>
            </a:r>
            <a:r>
              <a:rPr lang="en-US" sz="1100" dirty="0" err="1" smtClean="0"/>
              <a:t>yargı</a:t>
            </a:r>
            <a:r>
              <a:rPr lang="en-US" sz="1100" dirty="0" smtClean="0"/>
              <a:t> </a:t>
            </a:r>
            <a:r>
              <a:rPr lang="en-US" sz="1100" dirty="0" err="1" smtClean="0"/>
              <a:t>olmak</a:t>
            </a:r>
            <a:r>
              <a:rPr lang="en-US" sz="1100" dirty="0" smtClean="0"/>
              <a:t> </a:t>
            </a:r>
            <a:r>
              <a:rPr lang="en-US" sz="1100" dirty="0" err="1" smtClean="0"/>
              <a:t>üzere</a:t>
            </a:r>
            <a:r>
              <a:rPr lang="en-US" sz="1100" dirty="0" smtClean="0"/>
              <a:t>, </a:t>
            </a:r>
            <a:r>
              <a:rPr lang="en-US" sz="1100" dirty="0" err="1" smtClean="0"/>
              <a:t>yargının</a:t>
            </a:r>
            <a:r>
              <a:rPr lang="en-US" sz="1100" dirty="0" smtClean="0"/>
              <a:t> </a:t>
            </a:r>
            <a:r>
              <a:rPr lang="en-US" sz="1100" dirty="0" err="1" smtClean="0"/>
              <a:t>TTK’yı</a:t>
            </a:r>
            <a:r>
              <a:rPr lang="en-US" sz="1100" dirty="0" smtClean="0"/>
              <a:t> </a:t>
            </a:r>
            <a:r>
              <a:rPr lang="en-US" sz="1100" dirty="0" err="1" smtClean="0"/>
              <a:t>uygulama</a:t>
            </a:r>
            <a:r>
              <a:rPr lang="en-US" sz="1100" dirty="0" smtClean="0"/>
              <a:t> </a:t>
            </a:r>
            <a:r>
              <a:rPr lang="en-US" sz="1100" dirty="0" err="1" smtClean="0"/>
              <a:t>kapasitesi</a:t>
            </a:r>
            <a:r>
              <a:rPr lang="en-US" sz="1100" dirty="0" smtClean="0"/>
              <a:t> </a:t>
            </a:r>
            <a:r>
              <a:rPr lang="en-US" sz="1100" dirty="0" err="1" smtClean="0"/>
              <a:t>henüz</a:t>
            </a:r>
            <a:r>
              <a:rPr lang="en-US" sz="1100" dirty="0" smtClean="0"/>
              <a:t> </a:t>
            </a:r>
            <a:r>
              <a:rPr lang="en-US" sz="1100" dirty="0" err="1" smtClean="0"/>
              <a:t>belirsizdir</a:t>
            </a:r>
            <a:r>
              <a:rPr lang="en-US" sz="1100" dirty="0" smtClean="0"/>
              <a:t>. </a:t>
            </a:r>
            <a:r>
              <a:rPr lang="en-US" sz="1100" dirty="0" err="1" smtClean="0"/>
              <a:t>İllerdeki</a:t>
            </a:r>
            <a:r>
              <a:rPr lang="tr-TR" sz="1100" dirty="0" smtClean="0"/>
              <a:t> </a:t>
            </a:r>
            <a:r>
              <a:rPr lang="en-US" sz="1100" dirty="0" err="1" smtClean="0"/>
              <a:t>ticari</a:t>
            </a:r>
            <a:r>
              <a:rPr lang="en-US" sz="1100" dirty="0" smtClean="0"/>
              <a:t> </a:t>
            </a:r>
            <a:r>
              <a:rPr lang="en-US" sz="1100" dirty="0" err="1" smtClean="0"/>
              <a:t>meslek</a:t>
            </a:r>
            <a:r>
              <a:rPr lang="en-US" sz="1100" dirty="0" smtClean="0"/>
              <a:t> </a:t>
            </a:r>
            <a:r>
              <a:rPr lang="en-US" sz="1100" dirty="0" err="1" smtClean="0"/>
              <a:t>örgütleri</a:t>
            </a:r>
            <a:r>
              <a:rPr lang="en-US" sz="1100" dirty="0" smtClean="0"/>
              <a:t>, </a:t>
            </a:r>
            <a:r>
              <a:rPr lang="en-US" sz="1100" dirty="0" err="1" smtClean="0"/>
              <a:t>yeni</a:t>
            </a:r>
            <a:r>
              <a:rPr lang="en-US" sz="1100" dirty="0" smtClean="0"/>
              <a:t> TTK </a:t>
            </a:r>
            <a:r>
              <a:rPr lang="en-US" sz="1100" dirty="0" err="1" smtClean="0"/>
              <a:t>konusunda</a:t>
            </a:r>
            <a:r>
              <a:rPr lang="en-US" sz="1100" dirty="0" smtClean="0"/>
              <a:t> </a:t>
            </a:r>
            <a:r>
              <a:rPr lang="en-US" sz="1100" dirty="0" err="1" smtClean="0"/>
              <a:t>eğitim</a:t>
            </a:r>
            <a:r>
              <a:rPr lang="en-US" sz="1100" dirty="0" smtClean="0"/>
              <a:t> </a:t>
            </a:r>
            <a:r>
              <a:rPr lang="en-US" sz="1100" dirty="0" err="1" smtClean="0"/>
              <a:t>seminerleri</a:t>
            </a:r>
            <a:r>
              <a:rPr lang="en-US" sz="1100" dirty="0" smtClean="0"/>
              <a:t> </a:t>
            </a:r>
            <a:r>
              <a:rPr lang="en-US" sz="1100" dirty="0" err="1" smtClean="0"/>
              <a:t>düzenlemektedir</a:t>
            </a:r>
            <a:r>
              <a:rPr lang="en-US" sz="1100" dirty="0" smtClean="0"/>
              <a:t>. </a:t>
            </a:r>
            <a:r>
              <a:rPr lang="en-US" sz="1100" dirty="0" err="1" smtClean="0"/>
              <a:t>Ancak</a:t>
            </a:r>
            <a:r>
              <a:rPr lang="en-US" sz="1100" dirty="0" smtClean="0"/>
              <a:t>, </a:t>
            </a:r>
            <a:r>
              <a:rPr lang="en-US" sz="1100" dirty="0" err="1" smtClean="0"/>
              <a:t>yeni</a:t>
            </a:r>
            <a:r>
              <a:rPr lang="tr-TR" sz="1100" dirty="0" smtClean="0"/>
              <a:t> </a:t>
            </a:r>
            <a:r>
              <a:rPr lang="en-US" sz="1100" dirty="0" err="1" smtClean="0"/>
              <a:t>kuralları</a:t>
            </a:r>
            <a:r>
              <a:rPr lang="en-US" sz="1100" dirty="0" smtClean="0"/>
              <a:t> </a:t>
            </a:r>
            <a:r>
              <a:rPr lang="en-US" sz="1100" dirty="0" err="1" smtClean="0"/>
              <a:t>yargıya</a:t>
            </a:r>
            <a:r>
              <a:rPr lang="en-US" sz="1100" dirty="0" smtClean="0"/>
              <a:t> </a:t>
            </a:r>
            <a:r>
              <a:rPr lang="en-US" sz="1100" dirty="0" err="1" smtClean="0"/>
              <a:t>ve</a:t>
            </a:r>
            <a:r>
              <a:rPr lang="en-US" sz="1100" dirty="0" smtClean="0"/>
              <a:t> </a:t>
            </a:r>
            <a:r>
              <a:rPr lang="en-US" sz="1100" dirty="0" err="1" smtClean="0"/>
              <a:t>diğer</a:t>
            </a:r>
            <a:r>
              <a:rPr lang="en-US" sz="1100" dirty="0" smtClean="0"/>
              <a:t> </a:t>
            </a:r>
            <a:r>
              <a:rPr lang="en-US" sz="1100" dirty="0" err="1" smtClean="0"/>
              <a:t>paydaşlara</a:t>
            </a:r>
            <a:r>
              <a:rPr lang="en-US" sz="1100" dirty="0" smtClean="0"/>
              <a:t> </a:t>
            </a:r>
            <a:r>
              <a:rPr lang="en-US" sz="1100" dirty="0" err="1" smtClean="0"/>
              <a:t>tanıtmak</a:t>
            </a:r>
            <a:r>
              <a:rPr lang="en-US" sz="1100" dirty="0" smtClean="0"/>
              <a:t> </a:t>
            </a:r>
            <a:r>
              <a:rPr lang="en-US" sz="1100" dirty="0" err="1" smtClean="0"/>
              <a:t>amacıyla</a:t>
            </a:r>
            <a:r>
              <a:rPr lang="en-US" sz="1100" dirty="0" smtClean="0"/>
              <a:t> </a:t>
            </a:r>
            <a:r>
              <a:rPr lang="en-US" sz="1100" dirty="0" err="1" smtClean="0"/>
              <a:t>başka</a:t>
            </a:r>
            <a:r>
              <a:rPr lang="en-US" sz="1100" dirty="0" smtClean="0"/>
              <a:t> </a:t>
            </a:r>
            <a:r>
              <a:rPr lang="en-US" sz="1100" dirty="0" err="1" smtClean="0"/>
              <a:t>eğitim</a:t>
            </a:r>
            <a:r>
              <a:rPr lang="en-US" sz="1100" dirty="0" smtClean="0"/>
              <a:t> </a:t>
            </a:r>
            <a:r>
              <a:rPr lang="en-US" sz="1100" dirty="0" err="1" smtClean="0"/>
              <a:t>ve</a:t>
            </a:r>
            <a:r>
              <a:rPr lang="en-US" sz="1100" dirty="0" smtClean="0"/>
              <a:t> </a:t>
            </a:r>
            <a:r>
              <a:rPr lang="en-US" sz="1100" dirty="0" err="1" smtClean="0"/>
              <a:t>kapasite</a:t>
            </a:r>
            <a:r>
              <a:rPr lang="en-US" sz="1100" dirty="0" smtClean="0"/>
              <a:t> </a:t>
            </a:r>
            <a:r>
              <a:rPr lang="en-US" sz="1100" dirty="0" err="1" smtClean="0"/>
              <a:t>oluşturma</a:t>
            </a:r>
            <a:r>
              <a:rPr lang="tr-TR" sz="1100" dirty="0" smtClean="0"/>
              <a:t> </a:t>
            </a:r>
            <a:r>
              <a:rPr lang="en-US" sz="1100" dirty="0" err="1" smtClean="0"/>
              <a:t>faaliyetleri</a:t>
            </a:r>
            <a:r>
              <a:rPr lang="en-US" sz="1100" dirty="0" smtClean="0"/>
              <a:t> </a:t>
            </a:r>
            <a:r>
              <a:rPr lang="en-US" sz="1100" dirty="0" err="1" smtClean="0"/>
              <a:t>düzenlenmemiştir</a:t>
            </a:r>
            <a:r>
              <a:rPr lang="en-US" sz="1100" dirty="0" smtClean="0"/>
              <a:t>.</a:t>
            </a:r>
            <a:r>
              <a:rPr lang="tr-TR" sz="1100" dirty="0" smtClean="0"/>
              <a:t> </a:t>
            </a:r>
            <a:r>
              <a:rPr lang="en-US" sz="1100" b="1" dirty="0" err="1" smtClean="0">
                <a:solidFill>
                  <a:srgbClr val="FFFF00"/>
                </a:solidFill>
              </a:rPr>
              <a:t>M</a:t>
            </a:r>
            <a:r>
              <a:rPr lang="en-US" sz="1300" b="1" dirty="0" err="1" smtClean="0">
                <a:solidFill>
                  <a:srgbClr val="FFFF00"/>
                </a:solidFill>
              </a:rPr>
              <a:t>uhasebe</a:t>
            </a:r>
            <a:r>
              <a:rPr lang="en-US" sz="1300" b="1" dirty="0" smtClean="0">
                <a:solidFill>
                  <a:srgbClr val="FFFF00"/>
                </a:solidFill>
              </a:rPr>
              <a:t> </a:t>
            </a:r>
            <a:r>
              <a:rPr lang="en-US" sz="1300" b="1" dirty="0" err="1" smtClean="0">
                <a:solidFill>
                  <a:srgbClr val="FFFF00"/>
                </a:solidFill>
              </a:rPr>
              <a:t>konusunda</a:t>
            </a:r>
            <a:r>
              <a:rPr lang="en-US" sz="1300" b="1" dirty="0" smtClean="0">
                <a:solidFill>
                  <a:srgbClr val="FFFF00"/>
                </a:solidFill>
              </a:rPr>
              <a:t> </a:t>
            </a:r>
            <a:r>
              <a:rPr lang="en-US" sz="1300" b="1" dirty="0" err="1" smtClean="0">
                <a:solidFill>
                  <a:srgbClr val="FFFF00"/>
                </a:solidFill>
              </a:rPr>
              <a:t>bazı</a:t>
            </a:r>
            <a:r>
              <a:rPr lang="en-US" sz="1300" b="1" dirty="0" smtClean="0">
                <a:solidFill>
                  <a:srgbClr val="FFFF00"/>
                </a:solidFill>
              </a:rPr>
              <a:t> </a:t>
            </a:r>
            <a:r>
              <a:rPr lang="en-US" sz="1300" b="1" dirty="0" err="1" smtClean="0">
                <a:solidFill>
                  <a:srgbClr val="FFFF00"/>
                </a:solidFill>
              </a:rPr>
              <a:t>ilerlemeler</a:t>
            </a:r>
            <a:r>
              <a:rPr lang="en-US" sz="1300" b="1" dirty="0" smtClean="0">
                <a:solidFill>
                  <a:srgbClr val="FFFF00"/>
                </a:solidFill>
              </a:rPr>
              <a:t> </a:t>
            </a:r>
            <a:r>
              <a:rPr lang="en-US" sz="1300" b="1" dirty="0" err="1" smtClean="0">
                <a:solidFill>
                  <a:srgbClr val="FFFF00"/>
                </a:solidFill>
              </a:rPr>
              <a:t>kaydedilmiştir</a:t>
            </a:r>
            <a:r>
              <a:rPr lang="en-US" sz="1300" b="1" dirty="0" smtClean="0">
                <a:solidFill>
                  <a:srgbClr val="FFFF00"/>
                </a:solidFill>
              </a:rPr>
              <a:t>. </a:t>
            </a:r>
            <a:r>
              <a:rPr lang="en-US" sz="1300" b="1" dirty="0" err="1" smtClean="0">
                <a:solidFill>
                  <a:srgbClr val="FFFF00"/>
                </a:solidFill>
              </a:rPr>
              <a:t>Türkiye</a:t>
            </a:r>
            <a:r>
              <a:rPr lang="en-US" sz="1300" b="1" dirty="0" smtClean="0">
                <a:solidFill>
                  <a:srgbClr val="FFFF00"/>
                </a:solidFill>
              </a:rPr>
              <a:t> </a:t>
            </a:r>
            <a:r>
              <a:rPr lang="en-US" sz="1300" b="1" dirty="0" err="1" smtClean="0">
                <a:solidFill>
                  <a:srgbClr val="FFFF00"/>
                </a:solidFill>
              </a:rPr>
              <a:t>Muhasebe</a:t>
            </a:r>
            <a:r>
              <a:rPr lang="en-US" sz="1300" b="1" dirty="0" smtClean="0">
                <a:solidFill>
                  <a:srgbClr val="FFFF00"/>
                </a:solidFill>
              </a:rPr>
              <a:t> </a:t>
            </a:r>
            <a:r>
              <a:rPr lang="en-US" sz="1300" b="1" dirty="0" err="1" smtClean="0">
                <a:solidFill>
                  <a:srgbClr val="FFFF00"/>
                </a:solidFill>
              </a:rPr>
              <a:t>Standartları</a:t>
            </a:r>
            <a:r>
              <a:rPr lang="en-US" sz="1300" b="1" dirty="0" smtClean="0">
                <a:solidFill>
                  <a:srgbClr val="FFFF00"/>
                </a:solidFill>
              </a:rPr>
              <a:t> </a:t>
            </a:r>
            <a:r>
              <a:rPr lang="en-US" sz="1300" b="1" dirty="0" err="1" smtClean="0">
                <a:solidFill>
                  <a:srgbClr val="FFFF00"/>
                </a:solidFill>
              </a:rPr>
              <a:t>Kurulu</a:t>
            </a:r>
            <a:r>
              <a:rPr lang="tr-TR" sz="1300" b="1" dirty="0" smtClean="0">
                <a:solidFill>
                  <a:srgbClr val="FFFF00"/>
                </a:solidFill>
              </a:rPr>
              <a:t> </a:t>
            </a:r>
            <a:r>
              <a:rPr lang="en-US" sz="1300" b="1" dirty="0" smtClean="0">
                <a:solidFill>
                  <a:srgbClr val="FFFF00"/>
                </a:solidFill>
              </a:rPr>
              <a:t>(TMSK), </a:t>
            </a:r>
            <a:r>
              <a:rPr lang="en-US" sz="1300" b="1" dirty="0" err="1" smtClean="0">
                <a:solidFill>
                  <a:srgbClr val="FFFF00"/>
                </a:solidFill>
              </a:rPr>
              <a:t>birçok</a:t>
            </a:r>
            <a:r>
              <a:rPr lang="en-US" sz="1300" b="1" dirty="0" smtClean="0">
                <a:solidFill>
                  <a:srgbClr val="FFFF00"/>
                </a:solidFill>
              </a:rPr>
              <a:t> </a:t>
            </a:r>
            <a:r>
              <a:rPr lang="en-US" sz="1300" b="1" dirty="0" err="1" smtClean="0">
                <a:solidFill>
                  <a:srgbClr val="FFFF00"/>
                </a:solidFill>
              </a:rPr>
              <a:t>standart</a:t>
            </a:r>
            <a:r>
              <a:rPr lang="en-US" sz="1300" b="1" dirty="0" smtClean="0">
                <a:solidFill>
                  <a:srgbClr val="FFFF00"/>
                </a:solidFill>
              </a:rPr>
              <a:t>, </a:t>
            </a:r>
            <a:r>
              <a:rPr lang="en-US" sz="1300" b="1" dirty="0" err="1" smtClean="0">
                <a:solidFill>
                  <a:srgbClr val="FFFF00"/>
                </a:solidFill>
              </a:rPr>
              <a:t>Uluslararası</a:t>
            </a:r>
            <a:r>
              <a:rPr lang="en-US" sz="1300" b="1" dirty="0" smtClean="0">
                <a:solidFill>
                  <a:srgbClr val="FFFF00"/>
                </a:solidFill>
              </a:rPr>
              <a:t> </a:t>
            </a:r>
            <a:r>
              <a:rPr lang="en-US" sz="1300" b="1" dirty="0" err="1" smtClean="0">
                <a:solidFill>
                  <a:srgbClr val="FFFF00"/>
                </a:solidFill>
              </a:rPr>
              <a:t>Muhasebe</a:t>
            </a:r>
            <a:r>
              <a:rPr lang="en-US" sz="1300" b="1" dirty="0" smtClean="0">
                <a:solidFill>
                  <a:srgbClr val="FFFF00"/>
                </a:solidFill>
              </a:rPr>
              <a:t> </a:t>
            </a:r>
            <a:r>
              <a:rPr lang="en-US" sz="1300" b="1" dirty="0" err="1" smtClean="0">
                <a:solidFill>
                  <a:srgbClr val="FFFF00"/>
                </a:solidFill>
              </a:rPr>
              <a:t>Standartlarının</a:t>
            </a:r>
            <a:r>
              <a:rPr lang="en-US" sz="1300" b="1" dirty="0" smtClean="0">
                <a:solidFill>
                  <a:srgbClr val="FFFF00"/>
                </a:solidFill>
              </a:rPr>
              <a:t> (IAS) </a:t>
            </a:r>
            <a:r>
              <a:rPr lang="en-US" sz="1300" b="1" dirty="0" err="1" smtClean="0">
                <a:solidFill>
                  <a:srgbClr val="FFFF00"/>
                </a:solidFill>
              </a:rPr>
              <a:t>yorum</a:t>
            </a:r>
            <a:r>
              <a:rPr lang="en-US" sz="1300" b="1" dirty="0" smtClean="0">
                <a:solidFill>
                  <a:srgbClr val="FFFF00"/>
                </a:solidFill>
              </a:rPr>
              <a:t> </a:t>
            </a:r>
            <a:r>
              <a:rPr lang="en-US" sz="1300" b="1" dirty="0" err="1" smtClean="0">
                <a:solidFill>
                  <a:srgbClr val="FFFF00"/>
                </a:solidFill>
              </a:rPr>
              <a:t>ve</a:t>
            </a:r>
            <a:r>
              <a:rPr lang="en-US" sz="1300" b="1" dirty="0" smtClean="0">
                <a:solidFill>
                  <a:srgbClr val="FFFF00"/>
                </a:solidFill>
              </a:rPr>
              <a:t> </a:t>
            </a:r>
            <a:r>
              <a:rPr lang="en-US" sz="1300" b="1" dirty="0" err="1" smtClean="0">
                <a:solidFill>
                  <a:srgbClr val="FFFF00"/>
                </a:solidFill>
              </a:rPr>
              <a:t>revizyonunu</a:t>
            </a:r>
            <a:r>
              <a:rPr lang="tr-TR" sz="1300" b="1" dirty="0" smtClean="0">
                <a:solidFill>
                  <a:srgbClr val="FFFF00"/>
                </a:solidFill>
              </a:rPr>
              <a:t> </a:t>
            </a:r>
            <a:r>
              <a:rPr lang="en-US" sz="1300" b="1" dirty="0" err="1" smtClean="0">
                <a:solidFill>
                  <a:srgbClr val="FFFF00"/>
                </a:solidFill>
              </a:rPr>
              <a:t>yayımlamıştır</a:t>
            </a:r>
            <a:r>
              <a:rPr lang="en-US" sz="1300" b="1" dirty="0" smtClean="0">
                <a:solidFill>
                  <a:srgbClr val="FFFF00"/>
                </a:solidFill>
              </a:rPr>
              <a:t>. </a:t>
            </a:r>
            <a:r>
              <a:rPr lang="en-US" sz="1300" b="1" dirty="0" err="1" smtClean="0">
                <a:solidFill>
                  <a:srgbClr val="FFFF00"/>
                </a:solidFill>
              </a:rPr>
              <a:t>KOBİ’lere</a:t>
            </a:r>
            <a:r>
              <a:rPr lang="en-US" sz="1300" b="1" dirty="0" smtClean="0">
                <a:solidFill>
                  <a:srgbClr val="FFFF00"/>
                </a:solidFill>
              </a:rPr>
              <a:t> </a:t>
            </a:r>
            <a:r>
              <a:rPr lang="en-US" sz="1300" b="1" dirty="0" err="1" smtClean="0">
                <a:solidFill>
                  <a:srgbClr val="FFFF00"/>
                </a:solidFill>
              </a:rPr>
              <a:t>yönelik</a:t>
            </a:r>
            <a:r>
              <a:rPr lang="en-US" sz="1300" b="1" dirty="0" smtClean="0">
                <a:solidFill>
                  <a:srgbClr val="FFFF00"/>
                </a:solidFill>
              </a:rPr>
              <a:t> </a:t>
            </a:r>
            <a:r>
              <a:rPr lang="en-US" sz="1300" b="1" dirty="0" err="1" smtClean="0">
                <a:solidFill>
                  <a:srgbClr val="FFFF00"/>
                </a:solidFill>
              </a:rPr>
              <a:t>eğitim</a:t>
            </a:r>
            <a:r>
              <a:rPr lang="en-US" sz="1300" b="1" dirty="0" smtClean="0">
                <a:solidFill>
                  <a:srgbClr val="FFFF00"/>
                </a:solidFill>
              </a:rPr>
              <a:t> </a:t>
            </a:r>
            <a:r>
              <a:rPr lang="en-US" sz="1300" b="1" dirty="0" err="1" smtClean="0">
                <a:solidFill>
                  <a:srgbClr val="FFFF00"/>
                </a:solidFill>
              </a:rPr>
              <a:t>materyalleri</a:t>
            </a:r>
            <a:r>
              <a:rPr lang="en-US" sz="1300" b="1" dirty="0" smtClean="0">
                <a:solidFill>
                  <a:srgbClr val="FFFF00"/>
                </a:solidFill>
              </a:rPr>
              <a:t> </a:t>
            </a:r>
            <a:r>
              <a:rPr lang="en-US" sz="1300" b="1" dirty="0" err="1" smtClean="0">
                <a:solidFill>
                  <a:srgbClr val="FFFF00"/>
                </a:solidFill>
              </a:rPr>
              <a:t>yayımlanmıştır</a:t>
            </a:r>
            <a:r>
              <a:rPr lang="en-US" sz="1300" b="1" dirty="0" smtClean="0">
                <a:solidFill>
                  <a:srgbClr val="FFFF00"/>
                </a:solidFill>
              </a:rPr>
              <a:t>. </a:t>
            </a:r>
            <a:r>
              <a:rPr lang="en-US" sz="1300" b="1" dirty="0" err="1" smtClean="0">
                <a:solidFill>
                  <a:srgbClr val="FFFF00"/>
                </a:solidFill>
              </a:rPr>
              <a:t>KOBİ’ler</a:t>
            </a:r>
            <a:r>
              <a:rPr lang="en-US" sz="1300" b="1" dirty="0" smtClean="0">
                <a:solidFill>
                  <a:srgbClr val="FFFF00"/>
                </a:solidFill>
              </a:rPr>
              <a:t> </a:t>
            </a:r>
            <a:r>
              <a:rPr lang="en-US" sz="1300" b="1" dirty="0" err="1" smtClean="0">
                <a:solidFill>
                  <a:srgbClr val="FFFF00"/>
                </a:solidFill>
              </a:rPr>
              <a:t>için</a:t>
            </a:r>
            <a:r>
              <a:rPr lang="en-US" sz="1300" b="1" dirty="0" smtClean="0">
                <a:solidFill>
                  <a:srgbClr val="FFFF00"/>
                </a:solidFill>
              </a:rPr>
              <a:t> </a:t>
            </a:r>
            <a:r>
              <a:rPr lang="en-US" sz="1300" b="1" dirty="0" err="1" smtClean="0">
                <a:solidFill>
                  <a:srgbClr val="FFFF00"/>
                </a:solidFill>
              </a:rPr>
              <a:t>Uluslararası</a:t>
            </a:r>
            <a:r>
              <a:rPr lang="tr-TR" sz="1300" b="1" dirty="0" smtClean="0">
                <a:solidFill>
                  <a:srgbClr val="FFFF00"/>
                </a:solidFill>
              </a:rPr>
              <a:t> </a:t>
            </a:r>
            <a:r>
              <a:rPr lang="en-US" sz="1300" b="1" dirty="0" err="1" smtClean="0">
                <a:solidFill>
                  <a:srgbClr val="FFFF00"/>
                </a:solidFill>
              </a:rPr>
              <a:t>Finansal</a:t>
            </a:r>
            <a:r>
              <a:rPr lang="en-US" sz="1300" b="1" dirty="0" smtClean="0">
                <a:solidFill>
                  <a:srgbClr val="FFFF00"/>
                </a:solidFill>
              </a:rPr>
              <a:t> </a:t>
            </a:r>
            <a:r>
              <a:rPr lang="en-US" sz="1300" b="1" dirty="0" err="1" smtClean="0">
                <a:solidFill>
                  <a:srgbClr val="FFFF00"/>
                </a:solidFill>
              </a:rPr>
              <a:t>Raporlama</a:t>
            </a:r>
            <a:r>
              <a:rPr lang="en-US" sz="1300" b="1" dirty="0" smtClean="0">
                <a:solidFill>
                  <a:srgbClr val="FFFF00"/>
                </a:solidFill>
              </a:rPr>
              <a:t> </a:t>
            </a:r>
            <a:r>
              <a:rPr lang="en-US" sz="1300" b="1" dirty="0" err="1" smtClean="0">
                <a:solidFill>
                  <a:srgbClr val="FFFF00"/>
                </a:solidFill>
              </a:rPr>
              <a:t>Standartları</a:t>
            </a:r>
            <a:r>
              <a:rPr lang="en-US" sz="1300" b="1" dirty="0" smtClean="0">
                <a:solidFill>
                  <a:srgbClr val="FFFF00"/>
                </a:solidFill>
              </a:rPr>
              <a:t> (UFRS) </a:t>
            </a:r>
            <a:r>
              <a:rPr lang="en-US" sz="1300" b="1" dirty="0" err="1" smtClean="0">
                <a:solidFill>
                  <a:srgbClr val="FFFF00"/>
                </a:solidFill>
              </a:rPr>
              <a:t>konusunda</a:t>
            </a:r>
            <a:r>
              <a:rPr lang="en-US" sz="1300" b="1" dirty="0" smtClean="0">
                <a:solidFill>
                  <a:srgbClr val="FFFF00"/>
                </a:solidFill>
              </a:rPr>
              <a:t> </a:t>
            </a:r>
            <a:r>
              <a:rPr lang="en-US" sz="1300" b="1" dirty="0" err="1" smtClean="0">
                <a:solidFill>
                  <a:srgbClr val="FFFF00"/>
                </a:solidFill>
              </a:rPr>
              <a:t>eğiticilerin</a:t>
            </a:r>
            <a:r>
              <a:rPr lang="en-US" sz="1300" b="1" dirty="0" smtClean="0">
                <a:solidFill>
                  <a:srgbClr val="FFFF00"/>
                </a:solidFill>
              </a:rPr>
              <a:t> </a:t>
            </a:r>
            <a:r>
              <a:rPr lang="en-US" sz="1300" b="1" dirty="0" err="1" smtClean="0">
                <a:solidFill>
                  <a:srgbClr val="FFFF00"/>
                </a:solidFill>
              </a:rPr>
              <a:t>eğitimi</a:t>
            </a:r>
            <a:r>
              <a:rPr lang="en-US" sz="1300" b="1" dirty="0" smtClean="0">
                <a:solidFill>
                  <a:srgbClr val="FFFF00"/>
                </a:solidFill>
              </a:rPr>
              <a:t> </a:t>
            </a:r>
            <a:r>
              <a:rPr lang="en-US" sz="1300" b="1" dirty="0" err="1" smtClean="0">
                <a:solidFill>
                  <a:srgbClr val="FFFF00"/>
                </a:solidFill>
              </a:rPr>
              <a:t>için</a:t>
            </a:r>
            <a:r>
              <a:rPr lang="en-US" sz="1300" b="1" dirty="0" smtClean="0">
                <a:solidFill>
                  <a:srgbClr val="FFFF00"/>
                </a:solidFill>
              </a:rPr>
              <a:t> </a:t>
            </a:r>
            <a:r>
              <a:rPr lang="en-US" sz="1300" b="1" dirty="0" err="1" smtClean="0">
                <a:solidFill>
                  <a:srgbClr val="FFFF00"/>
                </a:solidFill>
              </a:rPr>
              <a:t>modüller</a:t>
            </a:r>
            <a:r>
              <a:rPr lang="en-US" sz="1300" b="1" dirty="0" smtClean="0">
                <a:solidFill>
                  <a:srgbClr val="FFFF00"/>
                </a:solidFill>
              </a:rPr>
              <a:t> </a:t>
            </a:r>
            <a:r>
              <a:rPr lang="en-US" sz="1300" b="1" dirty="0" err="1" smtClean="0">
                <a:solidFill>
                  <a:srgbClr val="FFFF00"/>
                </a:solidFill>
              </a:rPr>
              <a:t>hazırlanmış</a:t>
            </a:r>
            <a:r>
              <a:rPr lang="tr-TR" sz="1300" b="1" dirty="0" smtClean="0">
                <a:solidFill>
                  <a:srgbClr val="FFFF00"/>
                </a:solidFill>
              </a:rPr>
              <a:t> </a:t>
            </a:r>
            <a:r>
              <a:rPr lang="en-US" sz="1300" b="1" dirty="0" err="1" smtClean="0">
                <a:solidFill>
                  <a:srgbClr val="FFFF00"/>
                </a:solidFill>
              </a:rPr>
              <a:t>ve</a:t>
            </a:r>
            <a:r>
              <a:rPr lang="en-US" sz="1300" b="1" dirty="0" smtClean="0">
                <a:solidFill>
                  <a:srgbClr val="FFFF00"/>
                </a:solidFill>
              </a:rPr>
              <a:t> ilk </a:t>
            </a:r>
            <a:r>
              <a:rPr lang="en-US" sz="1300" b="1" dirty="0" err="1" smtClean="0">
                <a:solidFill>
                  <a:srgbClr val="FFFF00"/>
                </a:solidFill>
              </a:rPr>
              <a:t>çalıştay</a:t>
            </a:r>
            <a:r>
              <a:rPr lang="en-US" sz="1300" b="1" dirty="0" smtClean="0">
                <a:solidFill>
                  <a:srgbClr val="FFFF00"/>
                </a:solidFill>
              </a:rPr>
              <a:t> </a:t>
            </a:r>
            <a:r>
              <a:rPr lang="en-US" sz="1300" b="1" dirty="0" err="1" smtClean="0">
                <a:solidFill>
                  <a:srgbClr val="FFFF00"/>
                </a:solidFill>
              </a:rPr>
              <a:t>gerçekleştirilmiştir</a:t>
            </a:r>
            <a:r>
              <a:rPr lang="en-US" sz="1300" b="1" dirty="0" smtClean="0">
                <a:solidFill>
                  <a:srgbClr val="FFFF00"/>
                </a:solidFill>
              </a:rPr>
              <a:t>. TMSK </a:t>
            </a:r>
            <a:r>
              <a:rPr lang="en-US" sz="1300" b="1" dirty="0" err="1" smtClean="0">
                <a:solidFill>
                  <a:srgbClr val="FFFF00"/>
                </a:solidFill>
              </a:rPr>
              <a:t>personelinin</a:t>
            </a:r>
            <a:r>
              <a:rPr lang="en-US" sz="1300" b="1" dirty="0" smtClean="0">
                <a:solidFill>
                  <a:srgbClr val="FFFF00"/>
                </a:solidFill>
              </a:rPr>
              <a:t> </a:t>
            </a:r>
            <a:r>
              <a:rPr lang="en-US" sz="1300" b="1" dirty="0" err="1" smtClean="0">
                <a:solidFill>
                  <a:srgbClr val="FFFF00"/>
                </a:solidFill>
              </a:rPr>
              <a:t>sayısı</a:t>
            </a:r>
            <a:r>
              <a:rPr lang="en-US" sz="1300" b="1" dirty="0" smtClean="0">
                <a:solidFill>
                  <a:srgbClr val="FFFF00"/>
                </a:solidFill>
              </a:rPr>
              <a:t> </a:t>
            </a:r>
            <a:r>
              <a:rPr lang="en-US" sz="1300" b="1" dirty="0" err="1" smtClean="0">
                <a:solidFill>
                  <a:srgbClr val="FFFF00"/>
                </a:solidFill>
              </a:rPr>
              <a:t>artırılmıştır</a:t>
            </a:r>
            <a:r>
              <a:rPr lang="en-US" sz="1300" b="1" dirty="0" smtClean="0">
                <a:solidFill>
                  <a:srgbClr val="FFFF00"/>
                </a:solidFill>
              </a:rPr>
              <a:t>. </a:t>
            </a:r>
            <a:r>
              <a:rPr lang="en-US" sz="1300" b="1" dirty="0" err="1" smtClean="0">
                <a:solidFill>
                  <a:srgbClr val="FFFF00"/>
                </a:solidFill>
              </a:rPr>
              <a:t>Yeni</a:t>
            </a:r>
            <a:r>
              <a:rPr lang="en-US" sz="1300" b="1" dirty="0" smtClean="0">
                <a:solidFill>
                  <a:srgbClr val="FFFF00"/>
                </a:solidFill>
              </a:rPr>
              <a:t> </a:t>
            </a:r>
            <a:r>
              <a:rPr lang="en-US" sz="1300" b="1" dirty="0" err="1" smtClean="0">
                <a:solidFill>
                  <a:srgbClr val="FFFF00"/>
                </a:solidFill>
              </a:rPr>
              <a:t>personel</a:t>
            </a:r>
            <a:r>
              <a:rPr lang="en-US" sz="1300" b="1" dirty="0" smtClean="0">
                <a:solidFill>
                  <a:srgbClr val="FFFF00"/>
                </a:solidFill>
              </a:rPr>
              <a:t> </a:t>
            </a:r>
            <a:r>
              <a:rPr lang="en-US" sz="1300" b="1" dirty="0" err="1" smtClean="0">
                <a:solidFill>
                  <a:srgbClr val="FFFF00"/>
                </a:solidFill>
              </a:rPr>
              <a:t>için</a:t>
            </a:r>
            <a:r>
              <a:rPr lang="tr-TR" sz="1300" b="1" dirty="0" smtClean="0">
                <a:solidFill>
                  <a:srgbClr val="FFFF00"/>
                </a:solidFill>
              </a:rPr>
              <a:t> </a:t>
            </a:r>
            <a:r>
              <a:rPr lang="en-US" sz="1300" b="1" dirty="0" err="1" smtClean="0">
                <a:solidFill>
                  <a:srgbClr val="FFFF00"/>
                </a:solidFill>
              </a:rPr>
              <a:t>uzmanlık</a:t>
            </a:r>
            <a:r>
              <a:rPr lang="en-US" sz="1300" b="1" dirty="0" smtClean="0">
                <a:solidFill>
                  <a:srgbClr val="FFFF00"/>
                </a:solidFill>
              </a:rPr>
              <a:t> </a:t>
            </a:r>
            <a:r>
              <a:rPr lang="en-US" sz="1300" b="1" dirty="0" err="1" smtClean="0">
                <a:solidFill>
                  <a:srgbClr val="FFFF00"/>
                </a:solidFill>
              </a:rPr>
              <a:t>eğitimi</a:t>
            </a:r>
            <a:r>
              <a:rPr lang="en-US" sz="1300" b="1" dirty="0" smtClean="0">
                <a:solidFill>
                  <a:srgbClr val="FFFF00"/>
                </a:solidFill>
              </a:rPr>
              <a:t> </a:t>
            </a:r>
            <a:r>
              <a:rPr lang="en-US" sz="1300" b="1" dirty="0" err="1" smtClean="0">
                <a:solidFill>
                  <a:srgbClr val="FFFF00"/>
                </a:solidFill>
              </a:rPr>
              <a:t>düzenlenmiştir</a:t>
            </a:r>
            <a:r>
              <a:rPr lang="en-US" sz="1300" b="1" dirty="0" smtClean="0">
                <a:solidFill>
                  <a:srgbClr val="FFFF00"/>
                </a:solidFill>
              </a:rPr>
              <a:t>.</a:t>
            </a:r>
          </a:p>
          <a:p>
            <a:pPr algn="just">
              <a:defRPr/>
            </a:pPr>
            <a:r>
              <a:rPr lang="en-US" sz="1300" b="1" dirty="0" err="1" smtClean="0">
                <a:solidFill>
                  <a:srgbClr val="FFC000"/>
                </a:solidFill>
              </a:rPr>
              <a:t>Denetleme</a:t>
            </a:r>
            <a:r>
              <a:rPr lang="en-US" sz="1300" b="1" dirty="0" smtClean="0">
                <a:solidFill>
                  <a:srgbClr val="FFC000"/>
                </a:solidFill>
              </a:rPr>
              <a:t> </a:t>
            </a:r>
            <a:r>
              <a:rPr lang="en-US" sz="1300" b="1" dirty="0" err="1" smtClean="0">
                <a:solidFill>
                  <a:srgbClr val="FFC000"/>
                </a:solidFill>
              </a:rPr>
              <a:t>konusunda</a:t>
            </a:r>
            <a:r>
              <a:rPr lang="en-US" sz="1300" b="1" dirty="0" smtClean="0">
                <a:solidFill>
                  <a:srgbClr val="FFC000"/>
                </a:solidFill>
              </a:rPr>
              <a:t> </a:t>
            </a:r>
            <a:r>
              <a:rPr lang="en-US" sz="1300" b="1" dirty="0" err="1" smtClean="0">
                <a:solidFill>
                  <a:srgbClr val="FFC000"/>
                </a:solidFill>
              </a:rPr>
              <a:t>ilerleme</a:t>
            </a:r>
            <a:r>
              <a:rPr lang="en-US" sz="1300" b="1" dirty="0" smtClean="0">
                <a:solidFill>
                  <a:srgbClr val="FFC000"/>
                </a:solidFill>
              </a:rPr>
              <a:t> </a:t>
            </a:r>
            <a:r>
              <a:rPr lang="en-US" sz="1300" b="1" dirty="0" err="1" smtClean="0">
                <a:solidFill>
                  <a:srgbClr val="FFC000"/>
                </a:solidFill>
              </a:rPr>
              <a:t>kaydedilmemiştir</a:t>
            </a:r>
            <a:r>
              <a:rPr lang="en-US" sz="1300" b="1" dirty="0" smtClean="0">
                <a:solidFill>
                  <a:srgbClr val="FFC000"/>
                </a:solidFill>
              </a:rPr>
              <a:t>.</a:t>
            </a:r>
          </a:p>
          <a:p>
            <a:pPr algn="just">
              <a:defRPr/>
            </a:pPr>
            <a:r>
              <a:rPr lang="en-US" sz="1100" i="1" dirty="0" err="1" smtClean="0">
                <a:solidFill>
                  <a:srgbClr val="FFFF00"/>
                </a:solidFill>
              </a:rPr>
              <a:t>Sonuç</a:t>
            </a:r>
            <a:endParaRPr lang="en-US" sz="1100" i="1" dirty="0" smtClean="0">
              <a:solidFill>
                <a:srgbClr val="FFFF00"/>
              </a:solidFill>
            </a:endParaRPr>
          </a:p>
          <a:p>
            <a:pPr algn="just">
              <a:defRPr/>
            </a:pPr>
            <a:r>
              <a:rPr lang="en-US" sz="1100" b="1" dirty="0" err="1" smtClean="0">
                <a:solidFill>
                  <a:srgbClr val="FFC000"/>
                </a:solidFill>
              </a:rPr>
              <a:t>Açıklığı</a:t>
            </a:r>
            <a:r>
              <a:rPr lang="en-US" sz="1100" b="1" dirty="0" smtClean="0">
                <a:solidFill>
                  <a:srgbClr val="FFC000"/>
                </a:solidFill>
              </a:rPr>
              <a:t>, </a:t>
            </a:r>
            <a:r>
              <a:rPr lang="en-US" sz="1100" b="1" dirty="0" err="1" smtClean="0">
                <a:solidFill>
                  <a:srgbClr val="FFC000"/>
                </a:solidFill>
              </a:rPr>
              <a:t>şeffaflığı</a:t>
            </a:r>
            <a:r>
              <a:rPr lang="en-US" sz="1100" b="1" dirty="0" smtClean="0">
                <a:solidFill>
                  <a:srgbClr val="FFC000"/>
                </a:solidFill>
              </a:rPr>
              <a:t> </a:t>
            </a:r>
            <a:r>
              <a:rPr lang="en-US" sz="1100" b="1" dirty="0" err="1" smtClean="0">
                <a:solidFill>
                  <a:srgbClr val="FFC000"/>
                </a:solidFill>
              </a:rPr>
              <a:t>ve</a:t>
            </a:r>
            <a:r>
              <a:rPr lang="en-US" sz="1100" b="1" dirty="0" smtClean="0">
                <a:solidFill>
                  <a:srgbClr val="FFC000"/>
                </a:solidFill>
              </a:rPr>
              <a:t> </a:t>
            </a:r>
            <a:r>
              <a:rPr lang="en-US" sz="1100" b="1" dirty="0" err="1" smtClean="0">
                <a:solidFill>
                  <a:srgbClr val="FFC000"/>
                </a:solidFill>
              </a:rPr>
              <a:t>uluslararası</a:t>
            </a:r>
            <a:r>
              <a:rPr lang="en-US" sz="1100" b="1" dirty="0" smtClean="0">
                <a:solidFill>
                  <a:srgbClr val="FFC000"/>
                </a:solidFill>
              </a:rPr>
              <a:t> </a:t>
            </a:r>
            <a:r>
              <a:rPr lang="en-US" sz="1100" b="1" dirty="0" err="1" smtClean="0">
                <a:solidFill>
                  <a:srgbClr val="FFC000"/>
                </a:solidFill>
              </a:rPr>
              <a:t>muhasebe</a:t>
            </a:r>
            <a:r>
              <a:rPr lang="en-US" sz="1100" b="1" dirty="0" smtClean="0">
                <a:solidFill>
                  <a:srgbClr val="FFC000"/>
                </a:solidFill>
              </a:rPr>
              <a:t> </a:t>
            </a:r>
            <a:r>
              <a:rPr lang="en-US" sz="1100" b="1" dirty="0" err="1" smtClean="0">
                <a:solidFill>
                  <a:srgbClr val="FFC000"/>
                </a:solidFill>
              </a:rPr>
              <a:t>ve</a:t>
            </a:r>
            <a:r>
              <a:rPr lang="en-US" sz="1100" b="1" dirty="0" smtClean="0">
                <a:solidFill>
                  <a:srgbClr val="FFC000"/>
                </a:solidFill>
              </a:rPr>
              <a:t> </a:t>
            </a:r>
            <a:r>
              <a:rPr lang="en-US" sz="1100" b="1" dirty="0" err="1" smtClean="0">
                <a:solidFill>
                  <a:srgbClr val="FFC000"/>
                </a:solidFill>
              </a:rPr>
              <a:t>denetim</a:t>
            </a:r>
            <a:r>
              <a:rPr lang="en-US" sz="1100" b="1" dirty="0" smtClean="0">
                <a:solidFill>
                  <a:srgbClr val="FFC000"/>
                </a:solidFill>
              </a:rPr>
              <a:t> </a:t>
            </a:r>
            <a:r>
              <a:rPr lang="en-US" sz="1100" b="1" dirty="0" err="1" smtClean="0">
                <a:solidFill>
                  <a:srgbClr val="FFC000"/>
                </a:solidFill>
              </a:rPr>
              <a:t>standartlarına</a:t>
            </a:r>
            <a:r>
              <a:rPr lang="en-US" sz="1100" b="1" dirty="0" smtClean="0">
                <a:solidFill>
                  <a:srgbClr val="FFC000"/>
                </a:solidFill>
              </a:rPr>
              <a:t> </a:t>
            </a:r>
            <a:r>
              <a:rPr lang="en-US" sz="1100" b="1" dirty="0" err="1" smtClean="0">
                <a:solidFill>
                  <a:srgbClr val="FFC000"/>
                </a:solidFill>
              </a:rPr>
              <a:t>bağlılığı</a:t>
            </a:r>
            <a:r>
              <a:rPr lang="en-US" sz="1100" b="1" dirty="0" smtClean="0">
                <a:solidFill>
                  <a:srgbClr val="FFC000"/>
                </a:solidFill>
              </a:rPr>
              <a:t> </a:t>
            </a:r>
            <a:r>
              <a:rPr lang="en-US" sz="1100" b="1" dirty="0" err="1" smtClean="0">
                <a:solidFill>
                  <a:srgbClr val="FFC000"/>
                </a:solidFill>
              </a:rPr>
              <a:t>artırması</a:t>
            </a:r>
            <a:r>
              <a:rPr lang="en-US" sz="1100" b="1" dirty="0" smtClean="0">
                <a:solidFill>
                  <a:srgbClr val="FFC000"/>
                </a:solidFill>
              </a:rPr>
              <a:t> </a:t>
            </a:r>
            <a:r>
              <a:rPr lang="en-US" sz="1100" b="1" dirty="0" err="1" smtClean="0">
                <a:solidFill>
                  <a:srgbClr val="FFC000"/>
                </a:solidFill>
              </a:rPr>
              <a:t>beklenen</a:t>
            </a:r>
            <a:r>
              <a:rPr lang="tr-TR" sz="1100" b="1" dirty="0" smtClean="0">
                <a:solidFill>
                  <a:srgbClr val="FFC000"/>
                </a:solidFill>
              </a:rPr>
              <a:t> </a:t>
            </a:r>
            <a:r>
              <a:rPr lang="en-US" sz="1100" b="1" dirty="0" err="1" smtClean="0">
                <a:solidFill>
                  <a:srgbClr val="FFC000"/>
                </a:solidFill>
              </a:rPr>
              <a:t>yeni</a:t>
            </a:r>
            <a:r>
              <a:rPr lang="en-US" sz="1100" b="1" dirty="0" smtClean="0">
                <a:solidFill>
                  <a:srgbClr val="FFC000"/>
                </a:solidFill>
              </a:rPr>
              <a:t> </a:t>
            </a:r>
            <a:r>
              <a:rPr lang="en-US" sz="1100" b="1" dirty="0" err="1" smtClean="0">
                <a:solidFill>
                  <a:srgbClr val="FFC000"/>
                </a:solidFill>
              </a:rPr>
              <a:t>Türk</a:t>
            </a:r>
            <a:r>
              <a:rPr lang="en-US" sz="1100" b="1" dirty="0" smtClean="0">
                <a:solidFill>
                  <a:srgbClr val="FFC000"/>
                </a:solidFill>
              </a:rPr>
              <a:t> </a:t>
            </a:r>
            <a:r>
              <a:rPr lang="en-US" sz="1100" b="1" dirty="0" err="1" smtClean="0">
                <a:solidFill>
                  <a:srgbClr val="FFC000"/>
                </a:solidFill>
              </a:rPr>
              <a:t>Ticaret</a:t>
            </a:r>
            <a:r>
              <a:rPr lang="en-US" sz="1100" b="1" dirty="0" smtClean="0">
                <a:solidFill>
                  <a:srgbClr val="FFC000"/>
                </a:solidFill>
              </a:rPr>
              <a:t> </a:t>
            </a:r>
            <a:r>
              <a:rPr lang="en-US" sz="1100" b="1" dirty="0" err="1" smtClean="0">
                <a:solidFill>
                  <a:srgbClr val="FFC000"/>
                </a:solidFill>
              </a:rPr>
              <a:t>Kanununun</a:t>
            </a:r>
            <a:r>
              <a:rPr lang="en-US" sz="1100" b="1" dirty="0" smtClean="0">
                <a:solidFill>
                  <a:srgbClr val="FFC000"/>
                </a:solidFill>
              </a:rPr>
              <a:t> </a:t>
            </a:r>
            <a:r>
              <a:rPr lang="en-US" sz="1100" b="1" dirty="0" err="1" smtClean="0">
                <a:solidFill>
                  <a:srgbClr val="FFC000"/>
                </a:solidFill>
              </a:rPr>
              <a:t>kabul</a:t>
            </a:r>
            <a:r>
              <a:rPr lang="en-US" sz="1100" b="1" dirty="0" smtClean="0">
                <a:solidFill>
                  <a:srgbClr val="FFC000"/>
                </a:solidFill>
              </a:rPr>
              <a:t> </a:t>
            </a:r>
            <a:r>
              <a:rPr lang="en-US" sz="1100" b="1" dirty="0" err="1" smtClean="0">
                <a:solidFill>
                  <a:srgbClr val="FFC000"/>
                </a:solidFill>
              </a:rPr>
              <a:t>edilmesinin</a:t>
            </a:r>
            <a:r>
              <a:rPr lang="en-US" sz="1100" b="1" dirty="0" smtClean="0">
                <a:solidFill>
                  <a:srgbClr val="FFC000"/>
                </a:solidFill>
              </a:rPr>
              <a:t> </a:t>
            </a:r>
            <a:r>
              <a:rPr lang="en-US" sz="1100" b="1" dirty="0" err="1" smtClean="0">
                <a:solidFill>
                  <a:srgbClr val="FFC000"/>
                </a:solidFill>
              </a:rPr>
              <a:t>ardından</a:t>
            </a:r>
            <a:r>
              <a:rPr lang="en-US" sz="1100" b="1" dirty="0" smtClean="0">
                <a:solidFill>
                  <a:srgbClr val="FFC000"/>
                </a:solidFill>
              </a:rPr>
              <a:t>, </a:t>
            </a:r>
            <a:r>
              <a:rPr lang="en-US" sz="1100" b="1" dirty="0" err="1" smtClean="0">
                <a:solidFill>
                  <a:srgbClr val="FFC000"/>
                </a:solidFill>
              </a:rPr>
              <a:t>bu</a:t>
            </a:r>
            <a:r>
              <a:rPr lang="en-US" sz="1100" b="1" dirty="0" smtClean="0">
                <a:solidFill>
                  <a:srgbClr val="FFC000"/>
                </a:solidFill>
              </a:rPr>
              <a:t> </a:t>
            </a:r>
            <a:r>
              <a:rPr lang="en-US" sz="1100" b="1" dirty="0" err="1" smtClean="0">
                <a:solidFill>
                  <a:srgbClr val="FFC000"/>
                </a:solidFill>
              </a:rPr>
              <a:t>fasılda</a:t>
            </a:r>
            <a:r>
              <a:rPr lang="en-US" sz="1100" b="1" dirty="0" smtClean="0">
                <a:solidFill>
                  <a:srgbClr val="FFC000"/>
                </a:solidFill>
              </a:rPr>
              <a:t> </a:t>
            </a:r>
            <a:r>
              <a:rPr lang="en-US" sz="1100" b="1" dirty="0" err="1" smtClean="0">
                <a:solidFill>
                  <a:srgbClr val="FFC000"/>
                </a:solidFill>
              </a:rPr>
              <a:t>genel</a:t>
            </a:r>
            <a:r>
              <a:rPr lang="en-US" sz="1100" b="1" dirty="0" smtClean="0">
                <a:solidFill>
                  <a:srgbClr val="FFC000"/>
                </a:solidFill>
              </a:rPr>
              <a:t> </a:t>
            </a:r>
            <a:r>
              <a:rPr lang="en-US" sz="1100" b="1" dirty="0" err="1" smtClean="0">
                <a:solidFill>
                  <a:srgbClr val="FFC000"/>
                </a:solidFill>
              </a:rPr>
              <a:t>olarak</a:t>
            </a:r>
            <a:r>
              <a:rPr lang="en-US" sz="1100" b="1" dirty="0" smtClean="0">
                <a:solidFill>
                  <a:srgbClr val="FFC000"/>
                </a:solidFill>
              </a:rPr>
              <a:t> </a:t>
            </a:r>
            <a:r>
              <a:rPr lang="en-US" sz="1100" b="1" dirty="0" err="1" smtClean="0">
                <a:solidFill>
                  <a:srgbClr val="FFC000"/>
                </a:solidFill>
              </a:rPr>
              <a:t>önemli</a:t>
            </a:r>
            <a:r>
              <a:rPr lang="tr-TR" sz="1100" b="1" dirty="0" smtClean="0">
                <a:solidFill>
                  <a:srgbClr val="FFC000"/>
                </a:solidFill>
              </a:rPr>
              <a:t> </a:t>
            </a:r>
            <a:r>
              <a:rPr lang="en-US" sz="1100" b="1" dirty="0" err="1" smtClean="0">
                <a:solidFill>
                  <a:srgbClr val="FFC000"/>
                </a:solidFill>
              </a:rPr>
              <a:t>ilerlemeler</a:t>
            </a:r>
            <a:r>
              <a:rPr lang="en-US" sz="1100" b="1" dirty="0" smtClean="0">
                <a:solidFill>
                  <a:srgbClr val="FFC000"/>
                </a:solidFill>
              </a:rPr>
              <a:t> </a:t>
            </a:r>
            <a:r>
              <a:rPr lang="en-US" sz="1100" b="1" dirty="0" err="1" smtClean="0">
                <a:solidFill>
                  <a:srgbClr val="FFC000"/>
                </a:solidFill>
              </a:rPr>
              <a:t>kaydedilmiştir</a:t>
            </a:r>
            <a:r>
              <a:rPr lang="en-US" sz="1100" b="1" dirty="0" smtClean="0">
                <a:solidFill>
                  <a:srgbClr val="FFC000"/>
                </a:solidFill>
              </a:rPr>
              <a:t>. </a:t>
            </a:r>
            <a:r>
              <a:rPr lang="en-US" sz="1100" b="1" u="sng" dirty="0" err="1" smtClean="0">
                <a:solidFill>
                  <a:srgbClr val="FFFF00"/>
                </a:solidFill>
              </a:rPr>
              <a:t>Ancak</a:t>
            </a:r>
            <a:r>
              <a:rPr lang="en-US" sz="1100" b="1" u="sng" dirty="0" smtClean="0">
                <a:solidFill>
                  <a:srgbClr val="FFFF00"/>
                </a:solidFill>
              </a:rPr>
              <a:t>, </a:t>
            </a:r>
            <a:r>
              <a:rPr lang="en-US" sz="1100" b="1" u="sng" dirty="0" err="1" smtClean="0">
                <a:solidFill>
                  <a:srgbClr val="FFFF00"/>
                </a:solidFill>
              </a:rPr>
              <a:t>denetlemeye</a:t>
            </a:r>
            <a:r>
              <a:rPr lang="en-US" sz="1100" b="1" u="sng" dirty="0" smtClean="0">
                <a:solidFill>
                  <a:srgbClr val="FFFF00"/>
                </a:solidFill>
              </a:rPr>
              <a:t> </a:t>
            </a:r>
            <a:r>
              <a:rPr lang="en-US" sz="1100" b="1" u="sng" dirty="0" err="1" smtClean="0">
                <a:solidFill>
                  <a:srgbClr val="FFFF00"/>
                </a:solidFill>
              </a:rPr>
              <a:t>yönelik</a:t>
            </a:r>
            <a:r>
              <a:rPr lang="en-US" sz="1100" b="1" u="sng" dirty="0" smtClean="0">
                <a:solidFill>
                  <a:srgbClr val="FFFF00"/>
                </a:solidFill>
              </a:rPr>
              <a:t> </a:t>
            </a:r>
            <a:r>
              <a:rPr lang="en-US" sz="1100" b="1" u="sng" dirty="0" err="1" smtClean="0">
                <a:solidFill>
                  <a:srgbClr val="FFFF00"/>
                </a:solidFill>
              </a:rPr>
              <a:t>hukuki</a:t>
            </a:r>
            <a:r>
              <a:rPr lang="en-US" sz="1100" b="1" u="sng" dirty="0" smtClean="0">
                <a:solidFill>
                  <a:srgbClr val="FFFF00"/>
                </a:solidFill>
              </a:rPr>
              <a:t> </a:t>
            </a:r>
            <a:r>
              <a:rPr lang="en-US" sz="1100" b="1" u="sng" dirty="0" err="1" smtClean="0">
                <a:solidFill>
                  <a:srgbClr val="FFFF00"/>
                </a:solidFill>
              </a:rPr>
              <a:t>ve</a:t>
            </a:r>
            <a:r>
              <a:rPr lang="en-US" sz="1100" b="1" u="sng" dirty="0" smtClean="0">
                <a:solidFill>
                  <a:srgbClr val="FFFF00"/>
                </a:solidFill>
              </a:rPr>
              <a:t> </a:t>
            </a:r>
            <a:r>
              <a:rPr lang="en-US" sz="1100" b="1" u="sng" dirty="0" err="1" smtClean="0">
                <a:solidFill>
                  <a:srgbClr val="FFFF00"/>
                </a:solidFill>
              </a:rPr>
              <a:t>kurumsal</a:t>
            </a:r>
            <a:r>
              <a:rPr lang="en-US" sz="1100" b="1" u="sng" dirty="0" smtClean="0">
                <a:solidFill>
                  <a:srgbClr val="FFFF00"/>
                </a:solidFill>
              </a:rPr>
              <a:t> </a:t>
            </a:r>
            <a:r>
              <a:rPr lang="en-US" sz="1100" b="1" u="sng" dirty="0" err="1" smtClean="0">
                <a:solidFill>
                  <a:srgbClr val="FFFF00"/>
                </a:solidFill>
              </a:rPr>
              <a:t>çerçeve</a:t>
            </a:r>
            <a:r>
              <a:rPr lang="en-US" sz="1100" b="1" u="sng" dirty="0" smtClean="0">
                <a:solidFill>
                  <a:srgbClr val="FFFF00"/>
                </a:solidFill>
              </a:rPr>
              <a:t> </a:t>
            </a:r>
            <a:r>
              <a:rPr lang="en-US" sz="1100" b="1" u="sng" dirty="0" err="1" smtClean="0">
                <a:solidFill>
                  <a:srgbClr val="FFFF00"/>
                </a:solidFill>
              </a:rPr>
              <a:t>henüz</a:t>
            </a:r>
            <a:r>
              <a:rPr lang="tr-TR" sz="1100" b="1" u="sng" dirty="0" smtClean="0">
                <a:solidFill>
                  <a:srgbClr val="FFFF00"/>
                </a:solidFill>
              </a:rPr>
              <a:t>  </a:t>
            </a:r>
            <a:r>
              <a:rPr lang="en-US" sz="1100" b="1" u="sng" dirty="0" err="1" smtClean="0">
                <a:solidFill>
                  <a:srgbClr val="FFFF00"/>
                </a:solidFill>
              </a:rPr>
              <a:t>mevcut</a:t>
            </a:r>
            <a:r>
              <a:rPr lang="en-US" sz="1100" b="1" u="sng" dirty="0" smtClean="0">
                <a:solidFill>
                  <a:srgbClr val="FFFF00"/>
                </a:solidFill>
              </a:rPr>
              <a:t> </a:t>
            </a:r>
            <a:r>
              <a:rPr lang="en-US" sz="1100" b="1" u="sng" dirty="0" err="1" smtClean="0">
                <a:solidFill>
                  <a:srgbClr val="FFFF00"/>
                </a:solidFill>
              </a:rPr>
              <a:t>değildir</a:t>
            </a:r>
            <a:r>
              <a:rPr lang="en-US" sz="1100" b="1" u="sng" dirty="0" smtClean="0">
                <a:solidFill>
                  <a:srgbClr val="FFFF00"/>
                </a:solidFill>
              </a:rPr>
              <a:t> </a:t>
            </a:r>
            <a:r>
              <a:rPr lang="en-US" sz="1100" b="1" u="sng" dirty="0" err="1" smtClean="0">
                <a:solidFill>
                  <a:srgbClr val="FFFF00"/>
                </a:solidFill>
              </a:rPr>
              <a:t>ve</a:t>
            </a:r>
            <a:r>
              <a:rPr lang="en-US" sz="1100" b="1" u="sng" dirty="0" smtClean="0">
                <a:solidFill>
                  <a:srgbClr val="FFFF00"/>
                </a:solidFill>
              </a:rPr>
              <a:t> </a:t>
            </a:r>
            <a:r>
              <a:rPr lang="en-US" sz="1100" b="1" u="sng" dirty="0" err="1" smtClean="0">
                <a:solidFill>
                  <a:srgbClr val="FFFF00"/>
                </a:solidFill>
              </a:rPr>
              <a:t>ticari</a:t>
            </a:r>
            <a:r>
              <a:rPr lang="en-US" sz="1100" b="1" u="sng" dirty="0" smtClean="0">
                <a:solidFill>
                  <a:srgbClr val="FFFF00"/>
                </a:solidFill>
              </a:rPr>
              <a:t> </a:t>
            </a:r>
            <a:r>
              <a:rPr lang="en-US" sz="1100" b="1" u="sng" dirty="0" err="1" smtClean="0">
                <a:solidFill>
                  <a:srgbClr val="FFFF00"/>
                </a:solidFill>
              </a:rPr>
              <a:t>yargının</a:t>
            </a:r>
            <a:r>
              <a:rPr lang="en-US" sz="1100" b="1" u="sng" dirty="0" smtClean="0">
                <a:solidFill>
                  <a:srgbClr val="FFFF00"/>
                </a:solidFill>
              </a:rPr>
              <a:t> </a:t>
            </a:r>
            <a:r>
              <a:rPr lang="en-US" sz="1100" b="1" u="sng" dirty="0" err="1" smtClean="0">
                <a:solidFill>
                  <a:srgbClr val="FFFF00"/>
                </a:solidFill>
              </a:rPr>
              <a:t>kapasitesinin</a:t>
            </a:r>
            <a:r>
              <a:rPr lang="en-US" sz="1100" b="1" u="sng" dirty="0" smtClean="0">
                <a:solidFill>
                  <a:srgbClr val="FFFF00"/>
                </a:solidFill>
              </a:rPr>
              <a:t> </a:t>
            </a:r>
            <a:r>
              <a:rPr lang="en-US" sz="1100" b="1" u="sng" dirty="0" err="1" smtClean="0">
                <a:solidFill>
                  <a:srgbClr val="FFFF00"/>
                </a:solidFill>
              </a:rPr>
              <a:t>artırılması</a:t>
            </a:r>
            <a:r>
              <a:rPr lang="en-US" sz="1100" b="1" u="sng" dirty="0" smtClean="0">
                <a:solidFill>
                  <a:srgbClr val="FFFF00"/>
                </a:solidFill>
              </a:rPr>
              <a:t> </a:t>
            </a:r>
            <a:r>
              <a:rPr lang="en-US" sz="1100" b="1" u="sng" dirty="0" err="1" smtClean="0">
                <a:solidFill>
                  <a:srgbClr val="FFFF00"/>
                </a:solidFill>
              </a:rPr>
              <a:t>gerekmektedir</a:t>
            </a:r>
            <a:r>
              <a:rPr lang="en-US" sz="1100" b="1" dirty="0" smtClean="0">
                <a:solidFill>
                  <a:srgbClr val="FFFF00"/>
                </a:solidFill>
              </a:rPr>
              <a:t>.</a:t>
            </a:r>
          </a:p>
        </p:txBody>
      </p:sp>
      <p:sp>
        <p:nvSpPr>
          <p:cNvPr id="4" name="3 Slayt Numarası Yer Tutucusu"/>
          <p:cNvSpPr>
            <a:spLocks noGrp="1"/>
          </p:cNvSpPr>
          <p:nvPr>
            <p:ph type="sldNum" sz="quarter" idx="4294967295"/>
          </p:nvPr>
        </p:nvSpPr>
        <p:spPr>
          <a:xfrm>
            <a:off x="8388424" y="6243638"/>
            <a:ext cx="558726" cy="614362"/>
          </a:xfrm>
          <a:prstGeom prst="rect">
            <a:avLst/>
          </a:prstGeom>
        </p:spPr>
        <p:txBody>
          <a:bodyPr/>
          <a:lstStyle/>
          <a:p>
            <a:pPr>
              <a:defRPr/>
            </a:pPr>
            <a:fld id="{5DCCFB80-078A-4F0D-A437-FF5D5C53FAD0}" type="slidenum">
              <a:rPr lang="tr-TR" smtClean="0"/>
              <a:pPr>
                <a:defRPr/>
              </a:pPr>
              <a:t>37</a:t>
            </a:fld>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a:spLocks noGrp="1"/>
          </p:cNvSpPr>
          <p:nvPr>
            <p:ph type="title"/>
          </p:nvPr>
        </p:nvSpPr>
        <p:spPr>
          <a:xfrm>
            <a:off x="323850" y="214313"/>
            <a:ext cx="8620125" cy="1701800"/>
          </a:xfrm>
        </p:spPr>
        <p:txBody>
          <a:bodyPr>
            <a:normAutofit fontScale="90000"/>
          </a:bodyPr>
          <a:lstStyle/>
          <a:p>
            <a:r>
              <a:rPr lang="en-US" sz="1200" smtClean="0"/>
              <a:t>EUROPEAN COMMISSION</a:t>
            </a:r>
            <a:br>
              <a:rPr lang="en-US" sz="1200" smtClean="0"/>
            </a:br>
            <a:r>
              <a:rPr lang="en-US" sz="1200" smtClean="0"/>
              <a:t>Brussels, 25.10.2011</a:t>
            </a:r>
            <a:r>
              <a:rPr lang="tr-TR" sz="1200" smtClean="0"/>
              <a:t> </a:t>
            </a:r>
            <a:r>
              <a:rPr lang="en-US" sz="1200" smtClean="0"/>
              <a:t>COM(2011) 684 final</a:t>
            </a:r>
            <a:r>
              <a:rPr lang="tr-TR" sz="1200" smtClean="0"/>
              <a:t> </a:t>
            </a:r>
            <a:r>
              <a:rPr lang="en-US" sz="1200" smtClean="0"/>
              <a:t>2011/0308 (COD)</a:t>
            </a:r>
            <a:r>
              <a:rPr lang="tr-TR" sz="1200" smtClean="0"/>
              <a:t> </a:t>
            </a:r>
            <a:br>
              <a:rPr lang="tr-TR" sz="1200" smtClean="0"/>
            </a:br>
            <a:r>
              <a:rPr lang="en-US" sz="1200" b="1" smtClean="0">
                <a:solidFill>
                  <a:srgbClr val="FFFF00"/>
                </a:solidFill>
              </a:rPr>
              <a:t>Proposal for a</a:t>
            </a:r>
            <a:r>
              <a:rPr lang="en-US" sz="1200" smtClean="0"/>
              <a:t/>
            </a:r>
            <a:br>
              <a:rPr lang="en-US" sz="1200" smtClean="0"/>
            </a:br>
            <a:r>
              <a:rPr lang="en-US" sz="1200" b="1" smtClean="0"/>
              <a:t>DIRECTIVE OF THE </a:t>
            </a:r>
            <a:r>
              <a:rPr lang="en-US" sz="1200" b="1" smtClean="0">
                <a:solidFill>
                  <a:srgbClr val="FFC000"/>
                </a:solidFill>
              </a:rPr>
              <a:t>EUROPEAN PARLIAMENT AND OF THE COUNCIL</a:t>
            </a:r>
            <a:br>
              <a:rPr lang="en-US" sz="1200" b="1" smtClean="0">
                <a:solidFill>
                  <a:srgbClr val="FFC000"/>
                </a:solidFill>
              </a:rPr>
            </a:br>
            <a:r>
              <a:rPr lang="en-US" sz="1200" b="1" smtClean="0">
                <a:solidFill>
                  <a:srgbClr val="FFC000"/>
                </a:solidFill>
              </a:rPr>
              <a:t>on the annual financial statements, consolidated financial statements and related reports</a:t>
            </a:r>
            <a:br>
              <a:rPr lang="en-US" sz="1200" b="1" smtClean="0">
                <a:solidFill>
                  <a:srgbClr val="FFC000"/>
                </a:solidFill>
              </a:rPr>
            </a:br>
            <a:r>
              <a:rPr lang="en-US" sz="1200" b="1" smtClean="0">
                <a:solidFill>
                  <a:srgbClr val="FFC000"/>
                </a:solidFill>
              </a:rPr>
              <a:t>of certain types of undertakings</a:t>
            </a:r>
            <a:br>
              <a:rPr lang="en-US" sz="1200" b="1" smtClean="0">
                <a:solidFill>
                  <a:srgbClr val="FFC000"/>
                </a:solidFill>
              </a:rPr>
            </a:br>
            <a:r>
              <a:rPr lang="en-US" sz="1200" smtClean="0">
                <a:solidFill>
                  <a:srgbClr val="FFC000"/>
                </a:solidFill>
              </a:rPr>
              <a:t>(Text with EEA relevance)</a:t>
            </a:r>
            <a:r>
              <a:rPr lang="en-US" sz="1200" smtClean="0"/>
              <a:t/>
            </a:r>
            <a:br>
              <a:rPr lang="en-US" sz="1200" smtClean="0"/>
            </a:br>
            <a:r>
              <a:rPr lang="en-US" sz="1200" smtClean="0"/>
              <a:t>{SEC(2011) 1289 final}</a:t>
            </a:r>
            <a:br>
              <a:rPr lang="en-US" sz="1200" smtClean="0"/>
            </a:br>
            <a:r>
              <a:rPr lang="en-US" sz="1200" smtClean="0"/>
              <a:t>{SEC(2011) 1290 final}</a:t>
            </a:r>
          </a:p>
        </p:txBody>
      </p:sp>
      <p:sp>
        <p:nvSpPr>
          <p:cNvPr id="55299" name="2 İçerik Yer Tutucusu"/>
          <p:cNvSpPr>
            <a:spLocks noGrp="1"/>
          </p:cNvSpPr>
          <p:nvPr>
            <p:ph idx="1"/>
          </p:nvPr>
        </p:nvSpPr>
        <p:spPr>
          <a:xfrm>
            <a:off x="250825" y="2205038"/>
            <a:ext cx="8704263" cy="4392612"/>
          </a:xfrm>
        </p:spPr>
        <p:txBody>
          <a:bodyPr/>
          <a:lstStyle/>
          <a:p>
            <a:pPr algn="just"/>
            <a:r>
              <a:rPr lang="en-US" sz="1800" b="1" smtClean="0"/>
              <a:t>IFRS for SMEs</a:t>
            </a:r>
          </a:p>
          <a:p>
            <a:pPr algn="just"/>
            <a:r>
              <a:rPr lang="en-US" sz="1800" smtClean="0">
                <a:solidFill>
                  <a:srgbClr val="FFFF00"/>
                </a:solidFill>
              </a:rPr>
              <a:t>Adopting the International Financial Reporting Standards for SMEs (IFRS for SMEs) </a:t>
            </a:r>
            <a:r>
              <a:rPr lang="en-US" sz="1800" u="sng" smtClean="0">
                <a:solidFill>
                  <a:srgbClr val="FFFF00"/>
                </a:solidFill>
              </a:rPr>
              <a:t>for</a:t>
            </a:r>
            <a:r>
              <a:rPr lang="tr-TR" sz="1800" u="sng" smtClean="0">
                <a:solidFill>
                  <a:srgbClr val="FFFF00"/>
                </a:solidFill>
              </a:rPr>
              <a:t> </a:t>
            </a:r>
            <a:r>
              <a:rPr lang="en-US" sz="1800" u="sng" smtClean="0">
                <a:solidFill>
                  <a:srgbClr val="FFFF00"/>
                </a:solidFill>
              </a:rPr>
              <a:t>mandatory use within the EU was considered as an option</a:t>
            </a:r>
            <a:r>
              <a:rPr lang="en-US" sz="1800" smtClean="0">
                <a:solidFill>
                  <a:srgbClr val="FFFF00"/>
                </a:solidFill>
              </a:rPr>
              <a:t>. </a:t>
            </a:r>
            <a:r>
              <a:rPr lang="en-US" sz="1800" smtClean="0">
                <a:solidFill>
                  <a:srgbClr val="FFC000"/>
                </a:solidFill>
              </a:rPr>
              <a:t>Stakeholders, notably public</a:t>
            </a:r>
            <a:r>
              <a:rPr lang="tr-TR" sz="1800" smtClean="0">
                <a:solidFill>
                  <a:srgbClr val="FFC000"/>
                </a:solidFill>
              </a:rPr>
              <a:t> </a:t>
            </a:r>
            <a:r>
              <a:rPr lang="en-US" sz="1800" smtClean="0">
                <a:solidFill>
                  <a:srgbClr val="FFC000"/>
                </a:solidFill>
              </a:rPr>
              <a:t>authorities, were, however, divided on this idea and the Impact Assessment also concluded</a:t>
            </a:r>
            <a:r>
              <a:rPr lang="tr-TR" sz="1800" smtClean="0">
                <a:solidFill>
                  <a:srgbClr val="FFC000"/>
                </a:solidFill>
              </a:rPr>
              <a:t> </a:t>
            </a:r>
            <a:r>
              <a:rPr lang="en-US" sz="1800" smtClean="0">
                <a:solidFill>
                  <a:srgbClr val="FFC000"/>
                </a:solidFill>
              </a:rPr>
              <a:t>that introducing </a:t>
            </a:r>
            <a:r>
              <a:rPr lang="en-US" sz="1800" u="sng" smtClean="0">
                <a:solidFill>
                  <a:srgbClr val="FFC000"/>
                </a:solidFill>
              </a:rPr>
              <a:t>this new standard would not serve the objectives of simplification and</a:t>
            </a:r>
            <a:r>
              <a:rPr lang="tr-TR" sz="1800" u="sng" smtClean="0">
                <a:solidFill>
                  <a:srgbClr val="FFC000"/>
                </a:solidFill>
              </a:rPr>
              <a:t> </a:t>
            </a:r>
            <a:r>
              <a:rPr lang="en-US" sz="1800" u="sng" smtClean="0">
                <a:solidFill>
                  <a:srgbClr val="FFC000"/>
                </a:solidFill>
              </a:rPr>
              <a:t>reduction of administrative burden. </a:t>
            </a:r>
            <a:endParaRPr lang="tr-TR" sz="1800" u="sng" smtClean="0">
              <a:solidFill>
                <a:srgbClr val="FFC000"/>
              </a:solidFill>
            </a:endParaRPr>
          </a:p>
          <a:p>
            <a:pPr algn="just"/>
            <a:r>
              <a:rPr lang="en-US" sz="1800" smtClean="0"/>
              <a:t>Moreover, considering that the </a:t>
            </a:r>
            <a:r>
              <a:rPr lang="en-US" sz="1800" u="sng" smtClean="0"/>
              <a:t>IFRS for SMEs is a</a:t>
            </a:r>
            <a:r>
              <a:rPr lang="tr-TR" sz="1800" u="sng" smtClean="0"/>
              <a:t> </a:t>
            </a:r>
            <a:r>
              <a:rPr lang="en-US" sz="1800" u="sng" smtClean="0">
                <a:solidFill>
                  <a:srgbClr val="FFFF00"/>
                </a:solidFill>
              </a:rPr>
              <a:t>relatively new standard</a:t>
            </a:r>
            <a:r>
              <a:rPr lang="en-US" sz="1800" u="sng" smtClean="0"/>
              <a:t>, </a:t>
            </a:r>
            <a:r>
              <a:rPr lang="en-US" sz="1800" u="sng" smtClean="0">
                <a:solidFill>
                  <a:srgbClr val="FFFF00"/>
                </a:solidFill>
              </a:rPr>
              <a:t>experience with its implementation worldwide was still lacking</a:t>
            </a:r>
            <a:r>
              <a:rPr lang="en-US" sz="1800" u="sng" smtClean="0"/>
              <a:t>.</a:t>
            </a:r>
            <a:r>
              <a:rPr lang="tr-TR" sz="1800" u="sng" smtClean="0"/>
              <a:t> </a:t>
            </a:r>
          </a:p>
          <a:p>
            <a:pPr algn="just"/>
            <a:r>
              <a:rPr lang="en-US" sz="1800" smtClean="0"/>
              <a:t>Mandatory adoption of the IFRS for SMEs is not being pursued as a policy within this</a:t>
            </a:r>
            <a:r>
              <a:rPr lang="tr-TR" sz="1800" smtClean="0"/>
              <a:t> </a:t>
            </a:r>
            <a:r>
              <a:rPr lang="en-US" sz="1800" smtClean="0"/>
              <a:t>proposal, and differences between this proposed Directive and the IFRS for SMEs in the areas</a:t>
            </a:r>
            <a:r>
              <a:rPr lang="tr-TR" sz="1800" smtClean="0"/>
              <a:t> </a:t>
            </a:r>
            <a:r>
              <a:rPr lang="en-US" sz="1800" smtClean="0"/>
              <a:t>of presentation of unpaid subscribed share capital and the amortisation periods for goodwill</a:t>
            </a:r>
            <a:r>
              <a:rPr lang="tr-TR" sz="1800" smtClean="0"/>
              <a:t> </a:t>
            </a:r>
            <a:r>
              <a:rPr lang="en-US" sz="1800" smtClean="0"/>
              <a:t>whose expected useful life cannot be reliably estimated mean that explicit full adoption of the</a:t>
            </a:r>
            <a:r>
              <a:rPr lang="tr-TR" sz="1800" smtClean="0"/>
              <a:t> </a:t>
            </a:r>
            <a:r>
              <a:rPr lang="en-US" sz="1800" smtClean="0"/>
              <a:t>IFRS for SMEs will not be possible.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a:xfrm>
            <a:off x="250825" y="214313"/>
            <a:ext cx="8693150" cy="1774825"/>
          </a:xfrm>
        </p:spPr>
        <p:txBody>
          <a:bodyPr>
            <a:normAutofit fontScale="90000"/>
          </a:bodyPr>
          <a:lstStyle/>
          <a:p>
            <a:r>
              <a:rPr lang="en-US" sz="1200" smtClean="0"/>
              <a:t>EUROPEAN COMMISSION</a:t>
            </a:r>
            <a:br>
              <a:rPr lang="en-US" sz="1200" smtClean="0"/>
            </a:br>
            <a:r>
              <a:rPr lang="en-US" sz="1200" smtClean="0"/>
              <a:t>Brussels, XXX</a:t>
            </a:r>
            <a:br>
              <a:rPr lang="en-US" sz="1200" smtClean="0"/>
            </a:br>
            <a:r>
              <a:rPr lang="en-US" sz="1200" smtClean="0"/>
              <a:t>COM(2011) 778</a:t>
            </a:r>
            <a:br>
              <a:rPr lang="en-US" sz="1200" smtClean="0"/>
            </a:br>
            <a:r>
              <a:rPr lang="en-US" sz="1200" b="1" smtClean="0">
                <a:solidFill>
                  <a:srgbClr val="FFFF00"/>
                </a:solidFill>
              </a:rPr>
              <a:t>Proposal for a</a:t>
            </a:r>
            <a:r>
              <a:rPr lang="en-US" sz="1200" smtClean="0">
                <a:solidFill>
                  <a:srgbClr val="FFC000"/>
                </a:solidFill>
              </a:rPr>
              <a:t/>
            </a:r>
            <a:br>
              <a:rPr lang="en-US" sz="1200" smtClean="0">
                <a:solidFill>
                  <a:srgbClr val="FFC000"/>
                </a:solidFill>
              </a:rPr>
            </a:br>
            <a:r>
              <a:rPr lang="en-US" sz="1200" b="1" smtClean="0">
                <a:solidFill>
                  <a:srgbClr val="FFC000"/>
                </a:solidFill>
              </a:rPr>
              <a:t>DIRECTIVE OF THE EUROPEAN PARLIAMENT AND OF THE COUNCIL</a:t>
            </a:r>
            <a:br>
              <a:rPr lang="en-US" sz="1200" b="1" smtClean="0">
                <a:solidFill>
                  <a:srgbClr val="FFC000"/>
                </a:solidFill>
              </a:rPr>
            </a:br>
            <a:r>
              <a:rPr lang="en-US" sz="1200" b="1" smtClean="0">
                <a:solidFill>
                  <a:srgbClr val="FFC000"/>
                </a:solidFill>
              </a:rPr>
              <a:t>amending </a:t>
            </a:r>
            <a:r>
              <a:rPr lang="en-US" sz="1200" b="1" smtClean="0">
                <a:solidFill>
                  <a:srgbClr val="FFFF00"/>
                </a:solidFill>
              </a:rPr>
              <a:t>Directive 2006/43/EC on statutory audits of annual accounts and consolidated</a:t>
            </a:r>
            <a:br>
              <a:rPr lang="en-US" sz="1200" b="1" smtClean="0">
                <a:solidFill>
                  <a:srgbClr val="FFFF00"/>
                </a:solidFill>
              </a:rPr>
            </a:br>
            <a:r>
              <a:rPr lang="en-US" sz="1200" b="1" smtClean="0">
                <a:solidFill>
                  <a:srgbClr val="FFFF00"/>
                </a:solidFill>
              </a:rPr>
              <a:t>accounts</a:t>
            </a:r>
            <a:r>
              <a:rPr lang="en-US" sz="1200" b="1" smtClean="0"/>
              <a:t/>
            </a:r>
            <a:br>
              <a:rPr lang="en-US" sz="1200" b="1" smtClean="0"/>
            </a:br>
            <a:r>
              <a:rPr lang="en-US" sz="1200" smtClean="0"/>
              <a:t>(Text with EEA relevance)</a:t>
            </a:r>
            <a:br>
              <a:rPr lang="en-US" sz="1200" smtClean="0"/>
            </a:br>
            <a:r>
              <a:rPr lang="en-US" sz="1200" smtClean="0"/>
              <a:t>{SEC(2011) 1384}</a:t>
            </a:r>
            <a:br>
              <a:rPr lang="en-US" sz="1200" smtClean="0"/>
            </a:br>
            <a:r>
              <a:rPr lang="en-US" sz="1200" smtClean="0"/>
              <a:t>{SEC(2011) 1385}</a:t>
            </a:r>
          </a:p>
        </p:txBody>
      </p:sp>
      <p:sp>
        <p:nvSpPr>
          <p:cNvPr id="56323" name="2 İçerik Yer Tutucusu"/>
          <p:cNvSpPr>
            <a:spLocks noGrp="1"/>
          </p:cNvSpPr>
          <p:nvPr>
            <p:ph idx="1"/>
          </p:nvPr>
        </p:nvSpPr>
        <p:spPr>
          <a:xfrm>
            <a:off x="250825" y="2133600"/>
            <a:ext cx="8704263" cy="4391025"/>
          </a:xfrm>
        </p:spPr>
        <p:txBody>
          <a:bodyPr/>
          <a:lstStyle/>
          <a:p>
            <a:pPr algn="just"/>
            <a:r>
              <a:rPr lang="en-US" sz="1400" b="1" smtClean="0">
                <a:solidFill>
                  <a:srgbClr val="FFFF00"/>
                </a:solidFill>
              </a:rPr>
              <a:t>10) Special rules for the statutory audit of small and medium-sized undertakings (</a:t>
            </a:r>
            <a:r>
              <a:rPr lang="en-US" sz="1400" b="1" i="1" smtClean="0">
                <a:solidFill>
                  <a:srgbClr val="FFFF00"/>
                </a:solidFill>
              </a:rPr>
              <a:t>Articles 43a</a:t>
            </a:r>
            <a:r>
              <a:rPr lang="tr-TR" sz="1400" b="1" i="1" smtClean="0">
                <a:solidFill>
                  <a:srgbClr val="FFFF00"/>
                </a:solidFill>
              </a:rPr>
              <a:t> </a:t>
            </a:r>
            <a:r>
              <a:rPr lang="en-US" sz="1400" b="1" i="1" smtClean="0">
                <a:solidFill>
                  <a:srgbClr val="FFFF00"/>
                </a:solidFill>
              </a:rPr>
              <a:t>and 43b)</a:t>
            </a:r>
          </a:p>
          <a:p>
            <a:pPr algn="just"/>
            <a:r>
              <a:rPr lang="en-US" sz="1600" smtClean="0">
                <a:solidFill>
                  <a:srgbClr val="FFC000"/>
                </a:solidFill>
              </a:rPr>
              <a:t>Following the recent Commission proposal, </a:t>
            </a:r>
            <a:r>
              <a:rPr lang="en-US" sz="1600" b="1" u="sng" smtClean="0">
                <a:solidFill>
                  <a:srgbClr val="FFC000"/>
                </a:solidFill>
              </a:rPr>
              <a:t>small undertakings would no longer be required</a:t>
            </a:r>
            <a:r>
              <a:rPr lang="tr-TR" sz="1600" b="1" u="sng" smtClean="0">
                <a:solidFill>
                  <a:srgbClr val="FFC000"/>
                </a:solidFill>
              </a:rPr>
              <a:t> </a:t>
            </a:r>
            <a:r>
              <a:rPr lang="en-US" sz="1600" b="1" u="sng" smtClean="0">
                <a:solidFill>
                  <a:srgbClr val="FFC000"/>
                </a:solidFill>
              </a:rPr>
              <a:t>by EU law to have their financial statements audited, although Member States may still</a:t>
            </a:r>
            <a:r>
              <a:rPr lang="tr-TR" sz="1600" b="1" u="sng" smtClean="0">
                <a:solidFill>
                  <a:srgbClr val="FFC000"/>
                </a:solidFill>
              </a:rPr>
              <a:t> </a:t>
            </a:r>
            <a:r>
              <a:rPr lang="en-US" sz="1600" b="1" u="sng" smtClean="0">
                <a:solidFill>
                  <a:srgbClr val="FFC000"/>
                </a:solidFill>
              </a:rPr>
              <a:t>require it. However, the requirement will continue to apply to medium-sized undertakings.</a:t>
            </a:r>
          </a:p>
          <a:p>
            <a:pPr algn="just"/>
            <a:r>
              <a:rPr lang="en-US" sz="1400" smtClean="0"/>
              <a:t>When medium-sized undertakings are audited pursuant to EU law, the amended Directive</a:t>
            </a:r>
            <a:r>
              <a:rPr lang="tr-TR" sz="1400" smtClean="0"/>
              <a:t> </a:t>
            </a:r>
            <a:r>
              <a:rPr lang="en-US" sz="1400" smtClean="0"/>
              <a:t>requires Member States to ensure that the way in which </a:t>
            </a:r>
            <a:r>
              <a:rPr lang="en-US" sz="1400" b="1" u="sng" smtClean="0">
                <a:solidFill>
                  <a:srgbClr val="FFC000"/>
                </a:solidFill>
              </a:rPr>
              <a:t>the auditing standards are applied are</a:t>
            </a:r>
            <a:r>
              <a:rPr lang="tr-TR" sz="1400" b="1" u="sng" smtClean="0">
                <a:solidFill>
                  <a:srgbClr val="FFC000"/>
                </a:solidFill>
              </a:rPr>
              <a:t> </a:t>
            </a:r>
            <a:r>
              <a:rPr lang="en-US" sz="1400" b="1" u="sng" smtClean="0">
                <a:solidFill>
                  <a:srgbClr val="FFC000"/>
                </a:solidFill>
              </a:rPr>
              <a:t>adapted to the dimension and scale of those undertakings.</a:t>
            </a:r>
            <a:r>
              <a:rPr lang="en-US" sz="1400" smtClean="0"/>
              <a:t> </a:t>
            </a:r>
            <a:r>
              <a:rPr lang="en-US" sz="1400" smtClean="0">
                <a:solidFill>
                  <a:srgbClr val="FFFF00"/>
                </a:solidFill>
              </a:rPr>
              <a:t>Moreover, </a:t>
            </a:r>
            <a:r>
              <a:rPr lang="en-US" sz="1400" u="sng" smtClean="0">
                <a:solidFill>
                  <a:srgbClr val="FFFF00"/>
                </a:solidFill>
              </a:rPr>
              <a:t>small undertakings</a:t>
            </a:r>
            <a:r>
              <a:rPr lang="tr-TR" sz="1400" u="sng" smtClean="0">
                <a:solidFill>
                  <a:srgbClr val="FFFF00"/>
                </a:solidFill>
              </a:rPr>
              <a:t> </a:t>
            </a:r>
            <a:r>
              <a:rPr lang="en-US" sz="1400" u="sng" smtClean="0">
                <a:solidFill>
                  <a:srgbClr val="FFFF00"/>
                </a:solidFill>
              </a:rPr>
              <a:t>having their accounts audited either because required by national law or voluntarily, should</a:t>
            </a:r>
            <a:r>
              <a:rPr lang="tr-TR" sz="1400" u="sng" smtClean="0">
                <a:solidFill>
                  <a:srgbClr val="FFFF00"/>
                </a:solidFill>
              </a:rPr>
              <a:t> </a:t>
            </a:r>
            <a:r>
              <a:rPr lang="en-US" sz="1400" u="sng" smtClean="0">
                <a:solidFill>
                  <a:srgbClr val="FFFF00"/>
                </a:solidFill>
              </a:rPr>
              <a:t>also benefit from this </a:t>
            </a:r>
            <a:r>
              <a:rPr lang="en-US" sz="1400" b="1" u="sng" smtClean="0">
                <a:solidFill>
                  <a:srgbClr val="FFFF00"/>
                </a:solidFill>
              </a:rPr>
              <a:t>proportionate application of the standards.</a:t>
            </a:r>
            <a:r>
              <a:rPr lang="en-US" sz="1400" smtClean="0">
                <a:solidFill>
                  <a:srgbClr val="FFFF00"/>
                </a:solidFill>
              </a:rPr>
              <a:t> </a:t>
            </a:r>
            <a:r>
              <a:rPr lang="en-US" sz="1400" smtClean="0">
                <a:solidFill>
                  <a:srgbClr val="FFC000"/>
                </a:solidFill>
              </a:rPr>
              <a:t>This calibration of the audit</a:t>
            </a:r>
            <a:r>
              <a:rPr lang="tr-TR" sz="1400" smtClean="0">
                <a:solidFill>
                  <a:srgbClr val="FFC000"/>
                </a:solidFill>
              </a:rPr>
              <a:t> </a:t>
            </a:r>
            <a:r>
              <a:rPr lang="en-US" sz="1400" smtClean="0">
                <a:solidFill>
                  <a:srgbClr val="FFC000"/>
                </a:solidFill>
              </a:rPr>
              <a:t>to the size of the audited entity should result in</a:t>
            </a:r>
            <a:r>
              <a:rPr lang="en-US" sz="1400" b="1" smtClean="0">
                <a:solidFill>
                  <a:srgbClr val="FFC000"/>
                </a:solidFill>
              </a:rPr>
              <a:t> better audit services </a:t>
            </a:r>
            <a:r>
              <a:rPr lang="en-US" sz="1400" smtClean="0">
                <a:solidFill>
                  <a:srgbClr val="FFC000"/>
                </a:solidFill>
              </a:rPr>
              <a:t>to the small and medium</a:t>
            </a:r>
            <a:r>
              <a:rPr lang="tr-TR" sz="1400" smtClean="0">
                <a:solidFill>
                  <a:srgbClr val="FFC000"/>
                </a:solidFill>
              </a:rPr>
              <a:t> </a:t>
            </a:r>
            <a:r>
              <a:rPr lang="en-US" sz="1400" smtClean="0">
                <a:solidFill>
                  <a:srgbClr val="FFC000"/>
                </a:solidFill>
              </a:rPr>
              <a:t>sized</a:t>
            </a:r>
            <a:r>
              <a:rPr lang="tr-TR" sz="1400" smtClean="0">
                <a:solidFill>
                  <a:srgbClr val="FFC000"/>
                </a:solidFill>
              </a:rPr>
              <a:t> </a:t>
            </a:r>
            <a:r>
              <a:rPr lang="en-US" sz="1400" smtClean="0">
                <a:solidFill>
                  <a:srgbClr val="FFC000"/>
                </a:solidFill>
              </a:rPr>
              <a:t>undertakings concerned and </a:t>
            </a:r>
            <a:r>
              <a:rPr lang="en-US" sz="1400" b="1" smtClean="0">
                <a:solidFill>
                  <a:srgbClr val="FFC000"/>
                </a:solidFill>
              </a:rPr>
              <a:t>possibly lower cost</a:t>
            </a:r>
            <a:r>
              <a:rPr lang="en-US" sz="1400" smtClean="0">
                <a:solidFill>
                  <a:srgbClr val="FFC000"/>
                </a:solidFill>
              </a:rPr>
              <a:t>.</a:t>
            </a:r>
            <a:r>
              <a:rPr lang="en-US" sz="1400" smtClean="0"/>
              <a:t> </a:t>
            </a:r>
            <a:r>
              <a:rPr lang="en-US" sz="1400" smtClean="0">
                <a:solidFill>
                  <a:srgbClr val="FFFF00"/>
                </a:solidFill>
              </a:rPr>
              <a:t>The proposed measure does not define</a:t>
            </a:r>
            <a:r>
              <a:rPr lang="tr-TR" sz="1400" smtClean="0">
                <a:solidFill>
                  <a:srgbClr val="FFFF00"/>
                </a:solidFill>
              </a:rPr>
              <a:t> </a:t>
            </a:r>
            <a:r>
              <a:rPr lang="en-US" sz="1400" smtClean="0">
                <a:solidFill>
                  <a:srgbClr val="FFFF00"/>
                </a:solidFill>
              </a:rPr>
              <a:t>in detail how proportionate application of the standards must be done</a:t>
            </a:r>
            <a:r>
              <a:rPr lang="en-US" sz="1400" smtClean="0"/>
              <a:t>; applying the</a:t>
            </a:r>
            <a:r>
              <a:rPr lang="tr-TR" sz="1400" smtClean="0"/>
              <a:t> </a:t>
            </a:r>
            <a:r>
              <a:rPr lang="en-US" sz="1400" smtClean="0"/>
              <a:t>subsidiarity principle, this is left to the discretion of Member States.</a:t>
            </a:r>
            <a:endParaRPr lang="tr-TR" sz="1400" smtClean="0"/>
          </a:p>
          <a:p>
            <a:pPr algn="just"/>
            <a:r>
              <a:rPr lang="en-US" sz="1400" b="1" smtClean="0">
                <a:solidFill>
                  <a:srgbClr val="FFFF00"/>
                </a:solidFill>
              </a:rPr>
              <a:t>It is important to underline, that where a small or medium-sized undertaking is a PIE, it is the</a:t>
            </a:r>
            <a:r>
              <a:rPr lang="tr-TR" sz="1400" b="1" smtClean="0">
                <a:solidFill>
                  <a:srgbClr val="FFFF00"/>
                </a:solidFill>
              </a:rPr>
              <a:t> </a:t>
            </a:r>
            <a:r>
              <a:rPr lang="en-US" sz="1400" b="1" smtClean="0">
                <a:solidFill>
                  <a:srgbClr val="FFFF00"/>
                </a:solidFill>
              </a:rPr>
              <a:t>provisions contained in the draft Regulation on specific requirements on statutory audit of</a:t>
            </a:r>
            <a:r>
              <a:rPr lang="tr-TR" sz="1400" b="1" smtClean="0">
                <a:solidFill>
                  <a:srgbClr val="FFFF00"/>
                </a:solidFill>
              </a:rPr>
              <a:t> </a:t>
            </a:r>
            <a:r>
              <a:rPr lang="en-US" sz="1400" b="1" u="sng" smtClean="0">
                <a:solidFill>
                  <a:srgbClr val="FFFF00"/>
                </a:solidFill>
              </a:rPr>
              <a:t>public-interest entities </a:t>
            </a:r>
            <a:r>
              <a:rPr lang="en-US" sz="1400" b="1" smtClean="0">
                <a:solidFill>
                  <a:srgbClr val="FFFF00"/>
                </a:solidFill>
              </a:rPr>
              <a:t>that would apply.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nchor="ctr">
            <a:normAutofit fontScale="90000"/>
          </a:bodyPr>
          <a:lstStyle/>
          <a:p>
            <a:pPr eaLnBrk="1" hangingPunct="1"/>
            <a:r>
              <a:rPr lang="tr-TR" dirty="0" smtClean="0"/>
              <a:t>Zorunlu hedef için getirilen ikinci yenilik</a:t>
            </a:r>
          </a:p>
        </p:txBody>
      </p:sp>
      <p:sp>
        <p:nvSpPr>
          <p:cNvPr id="47107" name="Rectangle 3"/>
          <p:cNvSpPr>
            <a:spLocks noGrp="1" noChangeArrowheads="1"/>
          </p:cNvSpPr>
          <p:nvPr>
            <p:ph type="body" idx="4294967295"/>
          </p:nvPr>
        </p:nvSpPr>
        <p:spPr>
          <a:xfrm>
            <a:off x="755650" y="2060575"/>
            <a:ext cx="7993063" cy="4797425"/>
          </a:xfrm>
        </p:spPr>
        <p:txBody>
          <a:bodyPr/>
          <a:lstStyle/>
          <a:p>
            <a:pPr algn="just" eaLnBrk="1" hangingPunct="1"/>
            <a:r>
              <a:rPr lang="tr-TR" smtClean="0"/>
              <a:t>Bu hedef doğrultusunda ayrıca, </a:t>
            </a:r>
            <a:r>
              <a:rPr lang="tr-TR" smtClean="0">
                <a:solidFill>
                  <a:srgbClr val="FFC000"/>
                </a:solidFill>
              </a:rPr>
              <a:t>anonim ve limited şirketlerde şirketin bir organı olan ve haklarında herhangi bir eğitim şartı aranmamış bulunan denetçiler yerlerini artık bağımsız ve uzman denetçilere bırakmaktadır </a:t>
            </a:r>
            <a:r>
              <a:rPr lang="tr-TR" smtClean="0"/>
              <a:t>(bkz. m.400, 635).</a:t>
            </a:r>
            <a:r>
              <a:rPr lang="tr-TR" smtClean="0">
                <a:latin typeface="Arial" charset="0"/>
              </a:rPr>
              <a:t> Aynı denetim anlayışı sermayesi paylara bölünmüş komandit şirketlerde de geçerlidir.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50825" y="214313"/>
            <a:ext cx="8693150" cy="1774825"/>
          </a:xfrm>
        </p:spPr>
        <p:txBody>
          <a:bodyPr anchor="ctr"/>
          <a:lstStyle/>
          <a:p>
            <a:r>
              <a:rPr lang="tr-TR" sz="1800" b="1" smtClean="0"/>
              <a:t>KAMU GÖZETİMİ,  MUHASEBE VE DENETİM STANDARTLARI KURUMUNUN </a:t>
            </a:r>
            <a:br>
              <a:rPr lang="tr-TR" sz="1800" b="1" smtClean="0"/>
            </a:br>
            <a:r>
              <a:rPr lang="tr-TR" sz="1800" b="1" smtClean="0"/>
              <a:t>TEŞKİLAT VE GÖREVLERİ HAKKINDA KANUN </a:t>
            </a:r>
            <a:r>
              <a:rPr lang="tr-TR" sz="1800" smtClean="0"/>
              <a:t/>
            </a:r>
            <a:br>
              <a:rPr lang="tr-TR" sz="1800" smtClean="0"/>
            </a:br>
            <a:r>
              <a:rPr lang="tr-TR" sz="1800" b="1" smtClean="0"/>
              <a:t>HÜKMÜNDE KARARNAME </a:t>
            </a:r>
            <a:r>
              <a:rPr lang="tr-TR" sz="1800" smtClean="0"/>
              <a:t/>
            </a:r>
            <a:br>
              <a:rPr lang="tr-TR" sz="1800" smtClean="0"/>
            </a:br>
            <a:r>
              <a:rPr lang="tr-TR" sz="1800" b="1" smtClean="0"/>
              <a:t> </a:t>
            </a:r>
            <a:r>
              <a:rPr lang="tr-TR" sz="1800" b="1" u="sng" smtClean="0"/>
              <a:t>Karar Sayısı: KHK/660</a:t>
            </a:r>
            <a:br>
              <a:rPr lang="tr-TR" sz="1800" b="1" u="sng" smtClean="0"/>
            </a:br>
            <a:r>
              <a:rPr lang="tr-TR" sz="1800" smtClean="0"/>
              <a:t>2 Kasım 2011 ÇARŞAMBA </a:t>
            </a:r>
            <a:r>
              <a:rPr lang="tr-TR" sz="1800" b="1" smtClean="0"/>
              <a:t>Resmî Gazete </a:t>
            </a:r>
            <a:r>
              <a:rPr lang="tr-TR" sz="1800" smtClean="0"/>
              <a:t>Sayı : 28103</a:t>
            </a:r>
          </a:p>
        </p:txBody>
      </p:sp>
      <p:sp>
        <p:nvSpPr>
          <p:cNvPr id="57347" name="Rectangle 3"/>
          <p:cNvSpPr>
            <a:spLocks noGrp="1" noChangeArrowheads="1"/>
          </p:cNvSpPr>
          <p:nvPr>
            <p:ph type="body" idx="4294967295"/>
          </p:nvPr>
        </p:nvSpPr>
        <p:spPr>
          <a:xfrm>
            <a:off x="179388" y="1916113"/>
            <a:ext cx="8785225" cy="4941887"/>
          </a:xfrm>
        </p:spPr>
        <p:txBody>
          <a:bodyPr/>
          <a:lstStyle/>
          <a:p>
            <a:pPr algn="just"/>
            <a:r>
              <a:rPr lang="tr-TR" sz="1400" b="1" smtClean="0"/>
              <a:t>Tanımlar</a:t>
            </a:r>
            <a:endParaRPr lang="tr-TR" sz="1400" smtClean="0"/>
          </a:p>
          <a:p>
            <a:pPr algn="just"/>
            <a:r>
              <a:rPr lang="tr-TR" sz="1400" b="1" smtClean="0"/>
              <a:t>MADDE 2 ‒ </a:t>
            </a:r>
            <a:r>
              <a:rPr lang="tr-TR" sz="1400" smtClean="0"/>
              <a:t>(1)</a:t>
            </a:r>
            <a:r>
              <a:rPr lang="tr-TR" sz="1400" b="1" smtClean="0"/>
              <a:t> </a:t>
            </a:r>
            <a:r>
              <a:rPr lang="tr-TR" sz="1400" smtClean="0"/>
              <a:t>Bu Kanun Hükmünde Kararnamenin uygulanmasında; …</a:t>
            </a:r>
          </a:p>
          <a:p>
            <a:pPr algn="just"/>
            <a:r>
              <a:rPr lang="tr-TR" sz="1400" smtClean="0"/>
              <a:t>ğ) </a:t>
            </a:r>
            <a:r>
              <a:rPr lang="tr-TR" sz="1400" smtClean="0">
                <a:solidFill>
                  <a:srgbClr val="FFFF00"/>
                </a:solidFill>
              </a:rPr>
              <a:t>Kamu yararını ilgilendiren kuruluşlar: </a:t>
            </a:r>
            <a:r>
              <a:rPr lang="tr-TR" sz="1400" smtClean="0">
                <a:solidFill>
                  <a:srgbClr val="FFC000"/>
                </a:solidFill>
              </a:rPr>
              <a:t>Halka açık şirketler, bankalar, sigorta, reasürans ve emeklilik şirketleri, faktoring şirketleri, finansman şirketleri, finansal kiralama şirketleri, varlık yönetim şirketleri, emeklilik fonları, ihraççılar ve sermaye piyasası kurumları ile </a:t>
            </a:r>
            <a:r>
              <a:rPr lang="tr-TR" sz="1400" smtClean="0">
                <a:solidFill>
                  <a:srgbClr val="FFFF00"/>
                </a:solidFill>
              </a:rPr>
              <a:t>faaliyet alanları, işlem hacimleri, istihdam ettikleri çalışan sayısı ve benzeri ölçütlere göre </a:t>
            </a:r>
            <a:r>
              <a:rPr lang="tr-TR" sz="1400" b="1" smtClean="0">
                <a:solidFill>
                  <a:srgbClr val="FFFF00"/>
                </a:solidFill>
              </a:rPr>
              <a:t>önemli ölçüde kamuoyunu ilgilendirdiği </a:t>
            </a:r>
            <a:r>
              <a:rPr lang="tr-TR" sz="1400" smtClean="0">
                <a:solidFill>
                  <a:srgbClr val="FFFF00"/>
                </a:solidFill>
              </a:rPr>
              <a:t>için Kurum tarafından bu kapsamda değerlendirilen kuruluşları, </a:t>
            </a:r>
          </a:p>
          <a:p>
            <a:pPr algn="just"/>
            <a:r>
              <a:rPr lang="tr-TR" sz="1400" smtClean="0">
                <a:solidFill>
                  <a:srgbClr val="FFC000"/>
                </a:solidFill>
              </a:rPr>
              <a:t>… ifade eder.</a:t>
            </a:r>
            <a:endParaRPr lang="tr-TR" sz="1400" b="1" smtClean="0">
              <a:solidFill>
                <a:srgbClr val="FFC000"/>
              </a:solidFill>
            </a:endParaRPr>
          </a:p>
          <a:p>
            <a:pPr algn="just"/>
            <a:endParaRPr lang="tr-TR" sz="1400" b="1" smtClean="0"/>
          </a:p>
          <a:p>
            <a:pPr algn="just"/>
            <a:r>
              <a:rPr lang="tr-TR" sz="1400" b="1" smtClean="0"/>
              <a:t>Kamu yararını ilgilendiren kuruluşların bağımsız denetimi</a:t>
            </a:r>
            <a:endParaRPr lang="tr-TR" sz="1400" smtClean="0"/>
          </a:p>
          <a:p>
            <a:pPr algn="just"/>
            <a:r>
              <a:rPr lang="tr-TR" sz="1400" b="1" smtClean="0"/>
              <a:t>MADDE 23</a:t>
            </a:r>
            <a:r>
              <a:rPr lang="tr-TR" sz="1400" smtClean="0"/>
              <a:t> ‒ (1) </a:t>
            </a:r>
            <a:r>
              <a:rPr lang="tr-TR" sz="1400" b="1" smtClean="0">
                <a:solidFill>
                  <a:srgbClr val="FFFF00"/>
                </a:solidFill>
              </a:rPr>
              <a:t>Kamu yararını ilgilendiren kuruluşlarda denetim sadece bağımsız denetim kuruluşları tarafından yapılır</a:t>
            </a:r>
            <a:r>
              <a:rPr lang="tr-TR" sz="1400" smtClean="0"/>
              <a:t>. </a:t>
            </a:r>
          </a:p>
          <a:p>
            <a:pPr algn="just"/>
            <a:r>
              <a:rPr lang="tr-TR" sz="1400" smtClean="0"/>
              <a:t>(2) </a:t>
            </a:r>
            <a:r>
              <a:rPr lang="tr-TR" sz="1400" smtClean="0">
                <a:solidFill>
                  <a:srgbClr val="FFC000"/>
                </a:solidFill>
              </a:rPr>
              <a:t>Kamu yararını ilgilendiren kuruluşların denetimini yapacak bağımsız denetim kuruluşlarının yetkilendirilmesi sürecinde Kurum, bunların ilgili olduğu sektörü düzenleme ve denetleme yetkisini haiz kurul, kurum veya kuruluşların görüşünü alır</a:t>
            </a:r>
            <a:r>
              <a:rPr lang="tr-TR" sz="1400" smtClean="0"/>
              <a:t>. </a:t>
            </a:r>
          </a:p>
          <a:p>
            <a:pPr algn="just"/>
            <a:r>
              <a:rPr lang="tr-TR" sz="1400" smtClean="0"/>
              <a:t>(3) Kurum, bağımsız denetim kuruluşlarının yetkilendirilmesine yönelik olarak 9 uncu maddenin birinci fıkrasının (ç) bendi uyarınca yapılacak düzenlemelerde, kamu yararını ilgilendiren kuruluşların ilgili olduğu sektörü düzenleme ve denetleme yetkisini haiz kurul, kurum veya kuruluşlarca talep edilmesi halinde, bunların görüşünü almak suretiyle sektörün özelliğine göre farklı ölçütler belirleyebilir. </a:t>
            </a:r>
          </a:p>
          <a:p>
            <a:pPr algn="just"/>
            <a:endParaRPr lang="tr-TR"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p:txBody>
          <a:bodyPr/>
          <a:lstStyle/>
          <a:p>
            <a:pPr algn="ctr" eaLnBrk="1" hangingPunct="1"/>
            <a:r>
              <a:rPr lang="tr-TR" sz="2800" b="1" smtClean="0"/>
              <a:t>TÜRLERİ İTİBARİYLE FAAL MÜKELLEF SAYILARI*</a:t>
            </a:r>
            <a:r>
              <a:rPr lang="tr-TR" sz="2800" smtClean="0"/>
              <a:t/>
            </a:r>
            <a:br>
              <a:rPr lang="tr-TR" sz="2800" smtClean="0"/>
            </a:br>
            <a:r>
              <a:rPr lang="tr-TR" sz="2800" smtClean="0"/>
              <a:t>(İŞLETME VE ŞİRKET SAYILARI)</a:t>
            </a:r>
          </a:p>
        </p:txBody>
      </p:sp>
      <p:sp>
        <p:nvSpPr>
          <p:cNvPr id="43011" name="2 İçerik Yer Tutucusu"/>
          <p:cNvSpPr>
            <a:spLocks noGrp="1"/>
          </p:cNvSpPr>
          <p:nvPr>
            <p:ph idx="1"/>
          </p:nvPr>
        </p:nvSpPr>
        <p:spPr>
          <a:xfrm>
            <a:off x="251520" y="1628801"/>
            <a:ext cx="8892480" cy="5229200"/>
          </a:xfrm>
        </p:spPr>
        <p:txBody>
          <a:bodyPr>
            <a:normAutofit/>
          </a:bodyPr>
          <a:lstStyle/>
          <a:p>
            <a:pPr eaLnBrk="1" hangingPunct="1"/>
            <a:r>
              <a:rPr lang="tr-TR" sz="1200" b="1" dirty="0" smtClean="0"/>
              <a:t> </a:t>
            </a:r>
            <a:endParaRPr lang="tr-TR" sz="1200" dirty="0" smtClean="0"/>
          </a:p>
          <a:p>
            <a:pPr eaLnBrk="1" hangingPunct="1"/>
            <a:r>
              <a:rPr lang="tr-TR" sz="1200" b="1" dirty="0" smtClean="0"/>
              <a:t>MÜKELLEF TÜRÜ 	        2004               2005	           2006	           2007        2008	         2009              2010</a:t>
            </a:r>
            <a:endParaRPr lang="tr-TR" sz="1200" dirty="0" smtClean="0"/>
          </a:p>
          <a:p>
            <a:pPr eaLnBrk="1" hangingPunct="1"/>
            <a:r>
              <a:rPr lang="tr-TR" sz="1200" b="1" dirty="0" smtClean="0"/>
              <a:t>Gerçek Kişi</a:t>
            </a:r>
            <a:r>
              <a:rPr lang="tr-TR" sz="1200" dirty="0" smtClean="0"/>
              <a:t> 	   3.212.471        3.099.868           3.148.767           3.217.07     3.221.277      3.292.988       3.426.663</a:t>
            </a:r>
          </a:p>
          <a:p>
            <a:pPr eaLnBrk="1" hangingPunct="1"/>
            <a:r>
              <a:rPr lang="tr-TR" sz="1200" b="1" dirty="0" err="1" smtClean="0">
                <a:solidFill>
                  <a:srgbClr val="FFC000"/>
                </a:solidFill>
              </a:rPr>
              <a:t>Limited</a:t>
            </a:r>
            <a:r>
              <a:rPr lang="tr-TR" sz="1200" b="1" dirty="0" smtClean="0">
                <a:solidFill>
                  <a:srgbClr val="FFC000"/>
                </a:solidFill>
              </a:rPr>
              <a:t> Şirket 	  540.153             509.074	      526.242             547.726       554.377           555.294          565.969</a:t>
            </a:r>
          </a:p>
          <a:p>
            <a:pPr eaLnBrk="1" hangingPunct="1"/>
            <a:r>
              <a:rPr lang="tr-TR" sz="1200" b="1" dirty="0" smtClean="0"/>
              <a:t>Adi Ortaklık</a:t>
            </a:r>
            <a:r>
              <a:rPr lang="tr-TR" sz="1200" dirty="0" smtClean="0"/>
              <a:t> 	    48.979              47.272	        47.177               46.332       43.690              41.416             40.332</a:t>
            </a:r>
          </a:p>
          <a:p>
            <a:pPr eaLnBrk="1" hangingPunct="1"/>
            <a:r>
              <a:rPr lang="tr-TR" sz="1200" b="1" dirty="0" smtClean="0">
                <a:solidFill>
                  <a:srgbClr val="FFC000"/>
                </a:solidFill>
              </a:rPr>
              <a:t>Anonim Şirket 	</a:t>
            </a:r>
            <a:r>
              <a:rPr lang="tr-TR" sz="1200" dirty="0" smtClean="0">
                <a:solidFill>
                  <a:srgbClr val="FFC000"/>
                </a:solidFill>
              </a:rPr>
              <a:t>    </a:t>
            </a:r>
            <a:r>
              <a:rPr lang="tr-TR" sz="1200" b="1" dirty="0" smtClean="0">
                <a:solidFill>
                  <a:srgbClr val="FFC000"/>
                </a:solidFill>
              </a:rPr>
              <a:t>95.278             84.000	       82.734                 81.714       80.664             79.934             79.388</a:t>
            </a:r>
          </a:p>
          <a:p>
            <a:pPr eaLnBrk="1" hangingPunct="1"/>
            <a:r>
              <a:rPr lang="tr-TR" sz="1200" b="1" dirty="0" smtClean="0"/>
              <a:t>Diğer 	</a:t>
            </a:r>
            <a:r>
              <a:rPr lang="tr-TR" sz="1200" dirty="0" smtClean="0"/>
              <a:t>	    75.303              77.495	       77.296               81.476        84.142              86.250           90.722</a:t>
            </a:r>
          </a:p>
          <a:p>
            <a:pPr eaLnBrk="1" hangingPunct="1"/>
            <a:r>
              <a:rPr lang="tr-TR" sz="1200" b="1" dirty="0" smtClean="0"/>
              <a:t>Kooperatif </a:t>
            </a:r>
            <a:r>
              <a:rPr lang="tr-TR" sz="1200" dirty="0" smtClean="0"/>
              <a:t>	    58.814              53.419	        51.401               49.331        47.202              44.422            42.835</a:t>
            </a:r>
          </a:p>
          <a:p>
            <a:pPr eaLnBrk="1" hangingPunct="1"/>
            <a:r>
              <a:rPr lang="tr-TR" sz="1200" b="1" dirty="0" err="1" smtClean="0"/>
              <a:t>Kollektif</a:t>
            </a:r>
            <a:r>
              <a:rPr lang="tr-TR" sz="1200" b="1" dirty="0" smtClean="0"/>
              <a:t> Şirket 	</a:t>
            </a:r>
            <a:r>
              <a:rPr lang="tr-TR" sz="1200" dirty="0" smtClean="0"/>
              <a:t>      5.117                4.399	        4.002                 3.682          3.373                3.025              2.786</a:t>
            </a:r>
          </a:p>
          <a:p>
            <a:pPr eaLnBrk="1" hangingPunct="1"/>
            <a:r>
              <a:rPr lang="tr-TR" sz="1200" b="1" dirty="0" smtClean="0"/>
              <a:t>Adi Kom. Şirket</a:t>
            </a:r>
            <a:r>
              <a:rPr lang="tr-TR" sz="1200" dirty="0" smtClean="0"/>
              <a:t> 	        526                 393	           345                    309             274                  239                 226</a:t>
            </a:r>
          </a:p>
          <a:p>
            <a:pPr eaLnBrk="1" hangingPunct="1"/>
            <a:r>
              <a:rPr lang="tr-TR" sz="1200" b="1" dirty="0" smtClean="0"/>
              <a:t>Eshamlı Kom. Şirket </a:t>
            </a:r>
            <a:r>
              <a:rPr lang="tr-TR" sz="1200" dirty="0" smtClean="0"/>
              <a:t>          56                   48	            38                          2                1	                1                  1</a:t>
            </a:r>
          </a:p>
          <a:p>
            <a:pPr eaLnBrk="1" hangingPunct="1"/>
            <a:r>
              <a:rPr lang="tr-TR" sz="1200" b="1" dirty="0" smtClean="0"/>
              <a:t>______________________________________________________________________________________________</a:t>
            </a:r>
            <a:endParaRPr lang="tr-TR" sz="1200" dirty="0" smtClean="0"/>
          </a:p>
          <a:p>
            <a:pPr eaLnBrk="1" hangingPunct="1"/>
            <a:r>
              <a:rPr lang="tr-TR" sz="1200" b="1" dirty="0" smtClean="0"/>
              <a:t>TOPLAM               4.036.697            3.876.284            3.938.002             4.027.648    4.035.000         4.103.569  </a:t>
            </a:r>
            <a:r>
              <a:rPr lang="tr-TR" sz="1200" b="1" dirty="0" smtClean="0">
                <a:solidFill>
                  <a:srgbClr val="FFC000"/>
                </a:solidFill>
              </a:rPr>
              <a:t>    4.248.922</a:t>
            </a:r>
            <a:endParaRPr lang="tr-TR" sz="1200" dirty="0" smtClean="0">
              <a:solidFill>
                <a:srgbClr val="FFC000"/>
              </a:solidFill>
            </a:endParaRPr>
          </a:p>
          <a:p>
            <a:pPr eaLnBrk="1" hangingPunct="1"/>
            <a:endParaRPr lang="tr-TR" sz="1200" dirty="0" smtClean="0"/>
          </a:p>
          <a:p>
            <a:pPr eaLnBrk="1" hangingPunct="1"/>
            <a:r>
              <a:rPr lang="tr-TR" sz="1600" dirty="0" smtClean="0">
                <a:solidFill>
                  <a:srgbClr val="FFC000"/>
                </a:solidFill>
              </a:rPr>
              <a:t>KURUMLAR VERGİSİ MÜKELLEF SAYILARI  </a:t>
            </a:r>
            <a:r>
              <a:rPr lang="en-US" sz="1600" dirty="0" smtClean="0">
                <a:solidFill>
                  <a:srgbClr val="FFC000"/>
                </a:solidFill>
              </a:rPr>
              <a:t>2011-</a:t>
            </a:r>
            <a:r>
              <a:rPr lang="tr-TR" sz="1600" dirty="0" smtClean="0">
                <a:solidFill>
                  <a:srgbClr val="FFC000"/>
                </a:solidFill>
              </a:rPr>
              <a:t>Aralık</a:t>
            </a:r>
            <a:r>
              <a:rPr lang="en-US" sz="1600" dirty="0" smtClean="0">
                <a:solidFill>
                  <a:srgbClr val="FFC000"/>
                </a:solidFill>
              </a:rPr>
              <a:t> </a:t>
            </a:r>
            <a:r>
              <a:rPr lang="tr-TR" sz="1600" dirty="0" smtClean="0">
                <a:solidFill>
                  <a:srgbClr val="FFC000"/>
                </a:solidFill>
              </a:rPr>
              <a:t>      </a:t>
            </a:r>
            <a:r>
              <a:rPr lang="en-US" sz="1600" b="1" dirty="0" smtClean="0">
                <a:solidFill>
                  <a:srgbClr val="FFC000"/>
                </a:solidFill>
              </a:rPr>
              <a:t>6</a:t>
            </a:r>
            <a:r>
              <a:rPr lang="tr-TR" sz="1600" b="1" dirty="0" smtClean="0">
                <a:solidFill>
                  <a:srgbClr val="FFC000"/>
                </a:solidFill>
              </a:rPr>
              <a:t>63.967*</a:t>
            </a:r>
          </a:p>
          <a:p>
            <a:pPr eaLnBrk="1" hangingPunct="1"/>
            <a:r>
              <a:rPr lang="en-US" sz="1600" b="1" dirty="0" smtClean="0"/>
              <a:t>NOT : OCAK 2005--ARALIK 2011 DÖNEMİNDE RE'SEN TERK İŞLEMİNE TABİ TUTULARAK KAYDI SİLİNEN MÜKELLEF SAYISI 225.572 ' DİR.</a:t>
            </a:r>
            <a:r>
              <a:rPr lang="tr-TR" sz="1600" b="1" dirty="0" smtClean="0"/>
              <a:t>*</a:t>
            </a:r>
            <a:endParaRPr lang="tr-TR" sz="1600" dirty="0" smtClean="0">
              <a:solidFill>
                <a:srgbClr val="FFC000"/>
              </a:solidFill>
            </a:endParaRPr>
          </a:p>
          <a:p>
            <a:pPr eaLnBrk="1" hangingPunct="1">
              <a:buFont typeface="Wingdings" pitchFamily="2" charset="2"/>
              <a:buNone/>
            </a:pPr>
            <a:r>
              <a:rPr lang="tr-TR" sz="1200" dirty="0" smtClean="0"/>
              <a:t>        *Gelir İdaresi Başkanlığı (eski yapısı ve adıyla Gelirler Genel Müdürlüğü), Faaliyet Raporları, 2004, 2005, 2006, 2007, 2008, 2009 ve 2010.</a:t>
            </a:r>
          </a:p>
          <a:p>
            <a:pPr eaLnBrk="1" hangingPunct="1"/>
            <a:r>
              <a:rPr lang="tr-TR" sz="1200" dirty="0" smtClean="0">
                <a:solidFill>
                  <a:srgbClr val="FFC000"/>
                </a:solidFill>
              </a:rPr>
              <a:t>*Gelir İdaresi Başkanlığı, istatistikler.</a:t>
            </a:r>
          </a:p>
        </p:txBody>
      </p:sp>
      <p:sp>
        <p:nvSpPr>
          <p:cNvPr id="4" name="3 Slayt Numarası Yer Tutucusu"/>
          <p:cNvSpPr>
            <a:spLocks noGrp="1"/>
          </p:cNvSpPr>
          <p:nvPr>
            <p:ph type="sldNum" sz="quarter" idx="4294967295"/>
          </p:nvPr>
        </p:nvSpPr>
        <p:spPr>
          <a:xfrm>
            <a:off x="8028384" y="6453336"/>
            <a:ext cx="918766" cy="247502"/>
          </a:xfrm>
          <a:prstGeom prst="rect">
            <a:avLst/>
          </a:prstGeom>
        </p:spPr>
        <p:txBody>
          <a:bodyPr/>
          <a:lstStyle/>
          <a:p>
            <a:pPr>
              <a:defRPr/>
            </a:pPr>
            <a:fld id="{A5EC2B07-AA1A-4124-A22D-BB3F8FB4B123}" type="slidenum">
              <a:rPr lang="tr-TR"/>
              <a:pPr>
                <a:defRPr/>
              </a:pPr>
              <a:t>41</a:t>
            </a:fld>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pPr algn="ctr"/>
            <a:r>
              <a:rPr lang="tr-TR" sz="3600" smtClean="0"/>
              <a:t>En Son İşletme ve Şirket Sayıları*</a:t>
            </a:r>
            <a:br>
              <a:rPr lang="tr-TR" sz="3600" smtClean="0"/>
            </a:br>
            <a:r>
              <a:rPr lang="tr-TR" sz="1600" smtClean="0">
                <a:solidFill>
                  <a:srgbClr val="FFC000"/>
                </a:solidFill>
              </a:rPr>
              <a:t>(TİCARET SİCİL MEMURLUKLARININ KURULUŞUNDAN 31.10.2011 TARİHİNE KADAR AÇILIP KAPANAN ŞİRKET VE İŞLETME SAYILARI FARKI)</a:t>
            </a:r>
            <a:endParaRPr lang="en-US" sz="1600" smtClean="0">
              <a:solidFill>
                <a:srgbClr val="FFC000"/>
              </a:solidFill>
            </a:endParaRPr>
          </a:p>
        </p:txBody>
      </p:sp>
      <p:sp>
        <p:nvSpPr>
          <p:cNvPr id="44035" name="2 İçerik Yer Tutucusu"/>
          <p:cNvSpPr>
            <a:spLocks noGrp="1"/>
          </p:cNvSpPr>
          <p:nvPr>
            <p:ph idx="1"/>
          </p:nvPr>
        </p:nvSpPr>
        <p:spPr>
          <a:xfrm>
            <a:off x="395288" y="1844675"/>
            <a:ext cx="8559800" cy="4752975"/>
          </a:xfrm>
        </p:spPr>
        <p:txBody>
          <a:bodyPr/>
          <a:lstStyle/>
          <a:p>
            <a:r>
              <a:rPr lang="tr-TR" sz="3600" dirty="0" smtClean="0"/>
              <a:t>Anonim Şirket 	</a:t>
            </a:r>
            <a:r>
              <a:rPr lang="tr-TR" sz="2000" dirty="0" smtClean="0">
                <a:solidFill>
                  <a:srgbClr val="FFC000"/>
                </a:solidFill>
              </a:rPr>
              <a:t>(131.808-33.780=)             </a:t>
            </a:r>
            <a:r>
              <a:rPr lang="tr-TR" sz="3600" dirty="0" smtClean="0"/>
              <a:t>98.028</a:t>
            </a:r>
          </a:p>
          <a:p>
            <a:r>
              <a:rPr lang="tr-TR" sz="3600" dirty="0" err="1" smtClean="0"/>
              <a:t>Limited</a:t>
            </a:r>
            <a:r>
              <a:rPr lang="tr-TR" sz="3600" dirty="0" smtClean="0"/>
              <a:t> Şirket 	</a:t>
            </a:r>
            <a:r>
              <a:rPr lang="tr-TR" sz="2000" dirty="0" smtClean="0">
                <a:solidFill>
                  <a:srgbClr val="FFC000"/>
                </a:solidFill>
              </a:rPr>
              <a:t>(879.142-140.434=)         </a:t>
            </a:r>
            <a:r>
              <a:rPr lang="tr-TR" sz="3600" dirty="0" smtClean="0"/>
              <a:t>738.708</a:t>
            </a:r>
          </a:p>
          <a:p>
            <a:r>
              <a:rPr lang="tr-TR" sz="3600" dirty="0" err="1" smtClean="0"/>
              <a:t>Kollektif</a:t>
            </a:r>
            <a:r>
              <a:rPr lang="tr-TR" sz="3600" dirty="0" smtClean="0"/>
              <a:t> Şirket    </a:t>
            </a:r>
            <a:r>
              <a:rPr lang="tr-TR" sz="2000" dirty="0" smtClean="0">
                <a:solidFill>
                  <a:srgbClr val="FFC000"/>
                </a:solidFill>
              </a:rPr>
              <a:t>(31.215-15.166=)                  </a:t>
            </a:r>
            <a:r>
              <a:rPr lang="tr-TR" sz="3600" dirty="0" smtClean="0"/>
              <a:t>16.049</a:t>
            </a:r>
          </a:p>
          <a:p>
            <a:r>
              <a:rPr lang="tr-TR" sz="3600" dirty="0" smtClean="0"/>
              <a:t>Komandit Şirket  </a:t>
            </a:r>
            <a:r>
              <a:rPr lang="tr-TR" sz="2000" dirty="0" smtClean="0">
                <a:solidFill>
                  <a:srgbClr val="FFC000"/>
                </a:solidFill>
              </a:rPr>
              <a:t>(3.814-1.463=)  	                   </a:t>
            </a:r>
            <a:r>
              <a:rPr lang="tr-TR" sz="3600" dirty="0" smtClean="0"/>
              <a:t>2.351</a:t>
            </a:r>
          </a:p>
          <a:p>
            <a:r>
              <a:rPr lang="tr-TR" sz="3600" dirty="0" smtClean="0"/>
              <a:t>Kooperatif	       </a:t>
            </a:r>
            <a:r>
              <a:rPr lang="tr-TR" sz="2000" dirty="0" smtClean="0">
                <a:solidFill>
                  <a:srgbClr val="FFC000"/>
                </a:solidFill>
              </a:rPr>
              <a:t>(101.707-45.755=)</a:t>
            </a:r>
            <a:r>
              <a:rPr lang="tr-TR" sz="3600" dirty="0" smtClean="0"/>
              <a:t>          55.952</a:t>
            </a:r>
          </a:p>
          <a:p>
            <a:r>
              <a:rPr lang="tr-TR" sz="3600" dirty="0" smtClean="0"/>
              <a:t>Şahıs İşletmeleri </a:t>
            </a:r>
            <a:r>
              <a:rPr lang="tr-TR" sz="2000" dirty="0" smtClean="0">
                <a:solidFill>
                  <a:srgbClr val="FFC000"/>
                </a:solidFill>
              </a:rPr>
              <a:t>(1.119.510-582.880=)</a:t>
            </a:r>
            <a:r>
              <a:rPr lang="tr-TR" sz="3600" dirty="0" smtClean="0"/>
              <a:t>     </a:t>
            </a:r>
            <a:r>
              <a:rPr lang="tr-TR" sz="3600" u="sng" dirty="0" smtClean="0"/>
              <a:t>536.630  </a:t>
            </a:r>
            <a:r>
              <a:rPr lang="tr-TR" dirty="0" smtClean="0"/>
              <a:t>                                                                              							   </a:t>
            </a:r>
            <a:r>
              <a:rPr lang="tr-TR" sz="2400" b="1" u="sng" dirty="0" smtClean="0">
                <a:solidFill>
                  <a:srgbClr val="FFC000"/>
                </a:solidFill>
              </a:rPr>
              <a:t>1.447.718</a:t>
            </a:r>
          </a:p>
          <a:p>
            <a:pPr lvl="4"/>
            <a:endParaRPr lang="tr-TR" sz="600" dirty="0" smtClean="0"/>
          </a:p>
          <a:p>
            <a:r>
              <a:rPr lang="tr-TR" sz="1800" dirty="0" smtClean="0"/>
              <a:t>*31.10.2011 tarihi itibariyle Sanayi ve Ticaret Bakanlığı verileri.</a:t>
            </a:r>
            <a:endParaRPr lang="en-US" sz="1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xfrm>
            <a:off x="179388" y="214313"/>
            <a:ext cx="8764587" cy="261937"/>
          </a:xfrm>
        </p:spPr>
        <p:txBody>
          <a:bodyPr/>
          <a:lstStyle/>
          <a:p>
            <a:endParaRPr lang="en-US" sz="800" smtClean="0"/>
          </a:p>
        </p:txBody>
      </p:sp>
      <p:pic>
        <p:nvPicPr>
          <p:cNvPr id="45059" name="Picture 2"/>
          <p:cNvPicPr>
            <a:picLocks noGrp="1" noChangeAspect="1" noChangeArrowheads="1"/>
          </p:cNvPicPr>
          <p:nvPr>
            <p:ph idx="1"/>
          </p:nvPr>
        </p:nvPicPr>
        <p:blipFill>
          <a:blip r:embed="rId2" cstate="print"/>
          <a:srcRect/>
          <a:stretch>
            <a:fillRect/>
          </a:stretch>
        </p:blipFill>
        <p:spPr>
          <a:xfrm>
            <a:off x="0" y="127000"/>
            <a:ext cx="9144000" cy="6542088"/>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a:xfrm>
            <a:off x="323850" y="214313"/>
            <a:ext cx="8620125" cy="119062"/>
          </a:xfrm>
        </p:spPr>
        <p:txBody>
          <a:bodyPr>
            <a:normAutofit fontScale="90000"/>
          </a:bodyPr>
          <a:lstStyle/>
          <a:p>
            <a:endParaRPr lang="en-US" sz="800" smtClean="0"/>
          </a:p>
        </p:txBody>
      </p:sp>
      <p:pic>
        <p:nvPicPr>
          <p:cNvPr id="46083" name="Picture 2"/>
          <p:cNvPicPr>
            <a:picLocks noGrp="1" noChangeAspect="1" noChangeArrowheads="1"/>
          </p:cNvPicPr>
          <p:nvPr>
            <p:ph idx="1"/>
          </p:nvPr>
        </p:nvPicPr>
        <p:blipFill>
          <a:blip r:embed="rId2" cstate="print"/>
          <a:srcRect/>
          <a:stretch>
            <a:fillRect/>
          </a:stretch>
        </p:blipFill>
        <p:spPr>
          <a:xfrm>
            <a:off x="1763713" y="74613"/>
            <a:ext cx="5688012" cy="6783387"/>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323528" y="214313"/>
            <a:ext cx="8620447" cy="1198463"/>
          </a:xfrm>
        </p:spPr>
        <p:txBody>
          <a:bodyPr>
            <a:normAutofit fontScale="90000"/>
          </a:bodyPr>
          <a:lstStyle/>
          <a:p>
            <a:pPr algn="ctr"/>
            <a:r>
              <a:rPr lang="tr-TR" dirty="0" smtClean="0"/>
              <a:t>SON İKİ YILDA ŞİRKET KURULUŞLARI</a:t>
            </a:r>
          </a:p>
        </p:txBody>
      </p:sp>
      <p:sp>
        <p:nvSpPr>
          <p:cNvPr id="64515" name="2 İçerik Yer Tutucusu"/>
          <p:cNvSpPr>
            <a:spLocks noGrp="1"/>
          </p:cNvSpPr>
          <p:nvPr>
            <p:ph idx="1"/>
          </p:nvPr>
        </p:nvSpPr>
        <p:spPr>
          <a:xfrm>
            <a:off x="179388" y="1700213"/>
            <a:ext cx="8208962" cy="4608512"/>
          </a:xfrm>
        </p:spPr>
        <p:txBody>
          <a:bodyPr>
            <a:normAutofit lnSpcReduction="10000"/>
          </a:bodyPr>
          <a:lstStyle/>
          <a:p>
            <a:pPr lvl="4">
              <a:buFont typeface="Wingdings" pitchFamily="2" charset="2"/>
              <a:buNone/>
            </a:pPr>
            <a:r>
              <a:rPr lang="tr-TR" dirty="0" smtClean="0"/>
              <a:t>			</a:t>
            </a:r>
            <a:r>
              <a:rPr lang="tr-TR" dirty="0" smtClean="0"/>
              <a:t>                    </a:t>
            </a:r>
            <a:r>
              <a:rPr lang="tr-TR" sz="3200" u="sng" dirty="0" smtClean="0"/>
              <a:t>2010</a:t>
            </a:r>
            <a:r>
              <a:rPr lang="tr-TR" sz="3200" u="sng" dirty="0" smtClean="0"/>
              <a:t>	</a:t>
            </a:r>
            <a:r>
              <a:rPr lang="tr-TR" sz="3200" dirty="0" smtClean="0"/>
              <a:t>	</a:t>
            </a:r>
            <a:r>
              <a:rPr lang="tr-TR" sz="3200" u="sng" dirty="0" smtClean="0"/>
              <a:t>2011</a:t>
            </a:r>
            <a:endParaRPr lang="tr-TR" sz="3200" u="sng" dirty="0" smtClean="0"/>
          </a:p>
          <a:p>
            <a:pPr lvl="4">
              <a:buFont typeface="Wingdings" pitchFamily="2" charset="2"/>
              <a:buNone/>
            </a:pPr>
            <a:r>
              <a:rPr lang="tr-TR" sz="2000" dirty="0" smtClean="0">
                <a:solidFill>
                  <a:srgbClr val="FFFF00"/>
                </a:solidFill>
              </a:rPr>
              <a:t>Anonim Şirket	    2.810		  2.934</a:t>
            </a:r>
          </a:p>
          <a:p>
            <a:pPr lvl="4">
              <a:buFont typeface="Wingdings" pitchFamily="2" charset="2"/>
              <a:buNone/>
            </a:pPr>
            <a:endParaRPr lang="tr-TR" sz="2000" dirty="0" smtClean="0">
              <a:solidFill>
                <a:srgbClr val="FFFF00"/>
              </a:solidFill>
            </a:endParaRPr>
          </a:p>
          <a:p>
            <a:pPr lvl="4">
              <a:buFont typeface="Wingdings" pitchFamily="2" charset="2"/>
              <a:buNone/>
            </a:pPr>
            <a:r>
              <a:rPr lang="tr-TR" sz="2000" dirty="0" err="1" smtClean="0">
                <a:solidFill>
                  <a:srgbClr val="FFFF00"/>
                </a:solidFill>
              </a:rPr>
              <a:t>Limited</a:t>
            </a:r>
            <a:r>
              <a:rPr lang="tr-TR" sz="2000" dirty="0" smtClean="0">
                <a:solidFill>
                  <a:srgbClr val="FFFF00"/>
                </a:solidFill>
              </a:rPr>
              <a:t> Şirket	   47.601		 50.449</a:t>
            </a:r>
          </a:p>
          <a:p>
            <a:pPr lvl="4">
              <a:buFont typeface="Wingdings" pitchFamily="2" charset="2"/>
              <a:buNone/>
            </a:pPr>
            <a:endParaRPr lang="tr-TR" sz="2000" dirty="0" smtClean="0"/>
          </a:p>
          <a:p>
            <a:pPr lvl="4">
              <a:buFont typeface="Wingdings" pitchFamily="2" charset="2"/>
              <a:buNone/>
            </a:pPr>
            <a:r>
              <a:rPr lang="tr-TR" sz="2000" dirty="0" err="1" smtClean="0"/>
              <a:t>Kollektif</a:t>
            </a:r>
            <a:r>
              <a:rPr lang="tr-TR" sz="2000" dirty="0" smtClean="0"/>
              <a:t> Şirket	         11		       25</a:t>
            </a:r>
          </a:p>
          <a:p>
            <a:pPr lvl="4">
              <a:buFont typeface="Wingdings" pitchFamily="2" charset="2"/>
              <a:buNone/>
            </a:pPr>
            <a:endParaRPr lang="tr-TR" sz="2000" dirty="0" smtClean="0"/>
          </a:p>
          <a:p>
            <a:pPr lvl="4">
              <a:buFont typeface="Wingdings" pitchFamily="2" charset="2"/>
              <a:buNone/>
            </a:pPr>
            <a:r>
              <a:rPr lang="tr-TR" sz="2000" dirty="0" smtClean="0"/>
              <a:t>Komandit Şirket	</a:t>
            </a:r>
            <a:r>
              <a:rPr lang="tr-TR" sz="2000" dirty="0" smtClean="0"/>
              <a:t>          1</a:t>
            </a:r>
            <a:r>
              <a:rPr lang="tr-TR" sz="2000" dirty="0" smtClean="0"/>
              <a:t>		        1</a:t>
            </a:r>
          </a:p>
          <a:p>
            <a:pPr lvl="4">
              <a:buFont typeface="Wingdings" pitchFamily="2" charset="2"/>
              <a:buNone/>
            </a:pPr>
            <a:r>
              <a:rPr lang="tr-TR" sz="2000" dirty="0" smtClean="0"/>
              <a:t>_________________________________________</a:t>
            </a:r>
          </a:p>
          <a:p>
            <a:pPr lvl="4">
              <a:buFont typeface="Wingdings" pitchFamily="2" charset="2"/>
              <a:buNone/>
            </a:pPr>
            <a:r>
              <a:rPr lang="tr-TR" sz="2000" dirty="0" smtClean="0">
                <a:solidFill>
                  <a:srgbClr val="C00000"/>
                </a:solidFill>
              </a:rPr>
              <a:t>Toplam Sermaye </a:t>
            </a:r>
          </a:p>
          <a:p>
            <a:pPr lvl="4">
              <a:buFont typeface="Wingdings" pitchFamily="2" charset="2"/>
              <a:buNone/>
            </a:pPr>
            <a:r>
              <a:rPr lang="tr-TR" sz="2000" dirty="0" smtClean="0">
                <a:solidFill>
                  <a:srgbClr val="C00000"/>
                </a:solidFill>
              </a:rPr>
              <a:t>Şirketi		   </a:t>
            </a:r>
            <a:r>
              <a:rPr lang="tr-TR" sz="2000" dirty="0" smtClean="0">
                <a:solidFill>
                  <a:srgbClr val="FFC000"/>
                </a:solidFill>
              </a:rPr>
              <a:t>50.411		 53.383</a:t>
            </a:r>
          </a:p>
          <a:p>
            <a:pPr lvl="4">
              <a:buFont typeface="Wingdings" pitchFamily="2" charset="2"/>
              <a:buNone/>
            </a:pPr>
            <a:r>
              <a:rPr lang="tr-TR" sz="2000" dirty="0" smtClean="0">
                <a:solidFill>
                  <a:srgbClr val="FF0000"/>
                </a:solidFill>
              </a:rPr>
              <a:t>Toplam Şahıs </a:t>
            </a:r>
          </a:p>
          <a:p>
            <a:pPr lvl="4">
              <a:buFont typeface="Wingdings" pitchFamily="2" charset="2"/>
              <a:buNone/>
            </a:pPr>
            <a:r>
              <a:rPr lang="tr-TR" sz="2000" dirty="0" smtClean="0">
                <a:solidFill>
                  <a:srgbClr val="FF0000"/>
                </a:solidFill>
              </a:rPr>
              <a:t>Şirketi	</a:t>
            </a:r>
            <a:r>
              <a:rPr lang="tr-TR" sz="2000" dirty="0" smtClean="0"/>
              <a:t>	         </a:t>
            </a:r>
            <a:r>
              <a:rPr lang="tr-TR" sz="2000" dirty="0" smtClean="0">
                <a:solidFill>
                  <a:srgbClr val="FFFF00"/>
                </a:solidFill>
              </a:rPr>
              <a:t>12		       26</a:t>
            </a:r>
          </a:p>
          <a:p>
            <a:pPr lvl="4">
              <a:buFont typeface="Wingdings" pitchFamily="2" charset="2"/>
              <a:buNone/>
            </a:pPr>
            <a:endParaRPr lang="tr-TR"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r>
              <a:rPr lang="tr-TR" smtClean="0"/>
              <a:t>400. Madde (Denetçi olabilecekler)</a:t>
            </a:r>
            <a:endParaRPr lang="en-US" smtClean="0"/>
          </a:p>
        </p:txBody>
      </p:sp>
      <p:sp>
        <p:nvSpPr>
          <p:cNvPr id="59395" name="2 İçerik Yer Tutucusu"/>
          <p:cNvSpPr>
            <a:spLocks noGrp="1"/>
          </p:cNvSpPr>
          <p:nvPr>
            <p:ph idx="1"/>
          </p:nvPr>
        </p:nvSpPr>
        <p:spPr>
          <a:xfrm>
            <a:off x="0" y="2017713"/>
            <a:ext cx="8955088" cy="4840287"/>
          </a:xfrm>
        </p:spPr>
        <p:txBody>
          <a:bodyPr/>
          <a:lstStyle/>
          <a:p>
            <a:pPr algn="just"/>
            <a:r>
              <a:rPr lang="tr-TR" sz="2400" b="1" smtClean="0"/>
              <a:t>Denetçi olabilecekler</a:t>
            </a:r>
            <a:endParaRPr lang="en-US" sz="2400" smtClean="0"/>
          </a:p>
          <a:p>
            <a:pPr algn="just"/>
            <a:r>
              <a:rPr lang="tr-TR" sz="2400" b="1" smtClean="0"/>
              <a:t>MADDE 400 - (1)</a:t>
            </a:r>
            <a:r>
              <a:rPr lang="tr-TR" sz="2400" smtClean="0"/>
              <a:t> Denetçi, </a:t>
            </a:r>
            <a:r>
              <a:rPr lang="tr-TR" sz="2400" smtClean="0">
                <a:solidFill>
                  <a:srgbClr val="FFC000"/>
                </a:solidFill>
              </a:rPr>
              <a:t>ancak ortakları, yeminli malî müşavir veya serbest muhasebeci malî müşavir unvanını taşıyan bir bağımsız denetleme kuruluşu olabilir</a:t>
            </a:r>
            <a:r>
              <a:rPr lang="tr-TR" sz="2400" smtClean="0"/>
              <a:t>. </a:t>
            </a:r>
            <a:r>
              <a:rPr lang="tr-TR" sz="2400" b="1" smtClean="0">
                <a:solidFill>
                  <a:srgbClr val="FFC000"/>
                </a:solidFill>
              </a:rPr>
              <a:t>Orta ve küçük ölçekli </a:t>
            </a:r>
            <a:r>
              <a:rPr lang="tr-TR" sz="2400" smtClean="0">
                <a:solidFill>
                  <a:srgbClr val="FFC000"/>
                </a:solidFill>
              </a:rPr>
              <a:t>anonim şirketler, bir veya birden fazla yeminli mali müşaviri veya serbest muhasebeci malî müşaviri denetçi olarak seçebilirler.</a:t>
            </a:r>
            <a:r>
              <a:rPr lang="tr-TR" sz="2400" smtClean="0"/>
              <a:t> Bağımsız denetleme kuruluşlarının kuruluş ve çalışma esasları ile denetleme elemanlarının nitelikleri Sanayi ve Ticaret Bakanlığı tarafından hazırlanan Bakanlar Kurulunca yürürlüğe konulacak bir yönetmelikle düzenlenir. </a:t>
            </a:r>
          </a:p>
          <a:p>
            <a:pPr algn="just"/>
            <a:r>
              <a:rPr lang="tr-TR" sz="2400" smtClean="0"/>
              <a:t>…</a:t>
            </a:r>
            <a:endParaRPr lang="en-US"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628800"/>
            <a:ext cx="8291264" cy="4968552"/>
          </a:xfrm>
        </p:spPr>
        <p:txBody>
          <a:bodyPr>
            <a:normAutofit lnSpcReduction="10000"/>
          </a:bodyPr>
          <a:lstStyle/>
          <a:p>
            <a:r>
              <a:rPr lang="tr-TR" sz="4400" b="1" dirty="0" smtClean="0"/>
              <a:t>TOPLAM ŞİRKET SAYISI: </a:t>
            </a:r>
            <a:r>
              <a:rPr lang="tr-TR" sz="4400" u="sng" dirty="0" smtClean="0">
                <a:solidFill>
                  <a:srgbClr val="FFC000"/>
                </a:solidFill>
              </a:rPr>
              <a:t>92</a:t>
            </a:r>
          </a:p>
          <a:p>
            <a:r>
              <a:rPr lang="en-US" sz="4400" b="1" dirty="0" smtClean="0"/>
              <a:t>ORTAK SAYISI:  </a:t>
            </a:r>
            <a:r>
              <a:rPr lang="en-US" sz="4400" b="1" u="sng" dirty="0" smtClean="0">
                <a:solidFill>
                  <a:srgbClr val="FFC000"/>
                </a:solidFill>
              </a:rPr>
              <a:t>832</a:t>
            </a:r>
            <a:r>
              <a:rPr lang="en-US" sz="4400" b="1" dirty="0" smtClean="0"/>
              <a:t>    </a:t>
            </a:r>
            <a:endParaRPr lang="tr-TR" sz="4400" b="1" dirty="0" smtClean="0"/>
          </a:p>
          <a:p>
            <a:r>
              <a:rPr lang="en-US" sz="4400" b="1" dirty="0" smtClean="0"/>
              <a:t>DENETİM KADROSU</a:t>
            </a:r>
            <a:r>
              <a:rPr lang="tr-TR" sz="4400" b="1" dirty="0" smtClean="0"/>
              <a:t>:</a:t>
            </a:r>
            <a:r>
              <a:rPr lang="en-US" sz="4400" b="1" dirty="0" smtClean="0"/>
              <a:t>  </a:t>
            </a:r>
            <a:r>
              <a:rPr lang="en-US" sz="4400" b="1" u="sng" dirty="0" smtClean="0">
                <a:solidFill>
                  <a:srgbClr val="FFC000"/>
                </a:solidFill>
              </a:rPr>
              <a:t>2772</a:t>
            </a:r>
            <a:endParaRPr lang="tr-TR" sz="4400" b="1" u="sng" dirty="0" smtClean="0">
              <a:solidFill>
                <a:srgbClr val="FFC000"/>
              </a:solidFill>
            </a:endParaRPr>
          </a:p>
          <a:p>
            <a:r>
              <a:rPr lang="tr-TR" sz="4400" b="1" dirty="0" smtClean="0"/>
              <a:t>LİSANS ANLAŞMASI </a:t>
            </a:r>
          </a:p>
          <a:p>
            <a:pPr>
              <a:buNone/>
            </a:pPr>
            <a:r>
              <a:rPr lang="tr-TR" sz="4400" b="1" dirty="0" smtClean="0"/>
              <a:t>  YAPILAN </a:t>
            </a:r>
            <a:r>
              <a:rPr lang="en-US" sz="4400" b="1" dirty="0" smtClean="0"/>
              <a:t>YABANCI </a:t>
            </a:r>
            <a:r>
              <a:rPr lang="tr-TR" sz="4400" b="1" dirty="0" smtClean="0"/>
              <a:t>KURULUŞ</a:t>
            </a:r>
            <a:r>
              <a:rPr lang="en-US" sz="4400" b="1" dirty="0" smtClean="0"/>
              <a:t>: </a:t>
            </a:r>
            <a:r>
              <a:rPr lang="en-US" sz="4400" b="1" u="sng" dirty="0" smtClean="0">
                <a:solidFill>
                  <a:srgbClr val="FFC000"/>
                </a:solidFill>
              </a:rPr>
              <a:t>53</a:t>
            </a:r>
            <a:endParaRPr lang="tr-TR" sz="4400" b="1" u="sng" dirty="0" smtClean="0">
              <a:solidFill>
                <a:srgbClr val="FFC000"/>
              </a:solidFill>
            </a:endParaRPr>
          </a:p>
          <a:p>
            <a:pPr>
              <a:buNone/>
            </a:pPr>
            <a:endParaRPr lang="tr-TR" sz="4400" b="1" u="sng" dirty="0" smtClean="0">
              <a:solidFill>
                <a:srgbClr val="FFC000"/>
              </a:solidFill>
            </a:endParaRPr>
          </a:p>
          <a:p>
            <a:pPr>
              <a:buNone/>
            </a:pPr>
            <a:r>
              <a:rPr lang="tr-TR" sz="1400" dirty="0" smtClean="0">
                <a:solidFill>
                  <a:srgbClr val="FFC000"/>
                </a:solidFill>
              </a:rPr>
              <a:t>*6.2.2012 tarihi itibariyle SPK verileri.</a:t>
            </a:r>
          </a:p>
          <a:p>
            <a:pPr>
              <a:buNone/>
            </a:pPr>
            <a:endParaRPr lang="en-US" sz="1200" u="sng" dirty="0">
              <a:solidFill>
                <a:srgbClr val="FFC000"/>
              </a:solidFill>
            </a:endParaRPr>
          </a:p>
        </p:txBody>
      </p:sp>
      <p:sp>
        <p:nvSpPr>
          <p:cNvPr id="3" name="2 Başlık"/>
          <p:cNvSpPr>
            <a:spLocks noGrp="1"/>
          </p:cNvSpPr>
          <p:nvPr>
            <p:ph type="title"/>
          </p:nvPr>
        </p:nvSpPr>
        <p:spPr/>
        <p:txBody>
          <a:bodyPr>
            <a:normAutofit fontScale="90000"/>
          </a:bodyPr>
          <a:lstStyle/>
          <a:p>
            <a:pPr algn="ctr"/>
            <a:r>
              <a:rPr lang="tr-TR" dirty="0" smtClean="0"/>
              <a:t>SERMAYE PİYASASINDA </a:t>
            </a:r>
            <a:br>
              <a:rPr lang="tr-TR" dirty="0" smtClean="0"/>
            </a:br>
            <a:r>
              <a:rPr lang="tr-TR" dirty="0" smtClean="0"/>
              <a:t>BAĞIMSIZ DENETİM KURULUŞLARI*</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2060848"/>
            <a:ext cx="8496944" cy="4464496"/>
          </a:xfrm>
        </p:spPr>
        <p:txBody>
          <a:bodyPr>
            <a:normAutofit fontScale="77500" lnSpcReduction="20000"/>
          </a:bodyPr>
          <a:lstStyle/>
          <a:p>
            <a:r>
              <a:rPr lang="tr-TR" sz="3100" b="1" dirty="0" smtClean="0">
                <a:solidFill>
                  <a:srgbClr val="FFFF00"/>
                </a:solidFill>
              </a:rPr>
              <a:t>U</a:t>
            </a:r>
            <a:r>
              <a:rPr lang="en-US" sz="3100" b="1" dirty="0" smtClean="0">
                <a:solidFill>
                  <a:srgbClr val="FFFF00"/>
                </a:solidFill>
              </a:rPr>
              <a:t>NVANI </a:t>
            </a:r>
            <a:r>
              <a:rPr lang="tr-TR" sz="3100" b="1" dirty="0" smtClean="0">
                <a:solidFill>
                  <a:srgbClr val="FFFF00"/>
                </a:solidFill>
              </a:rPr>
              <a:t>            </a:t>
            </a:r>
            <a:r>
              <a:rPr lang="en-US" sz="3100" b="1" dirty="0" smtClean="0">
                <a:solidFill>
                  <a:srgbClr val="FFFF00"/>
                </a:solidFill>
              </a:rPr>
              <a:t>BAĞIMLI </a:t>
            </a:r>
            <a:r>
              <a:rPr lang="tr-TR" sz="3100" b="1" dirty="0" smtClean="0">
                <a:solidFill>
                  <a:srgbClr val="FFFF00"/>
                </a:solidFill>
              </a:rPr>
              <a:t>      </a:t>
            </a:r>
            <a:r>
              <a:rPr lang="en-US" sz="3100" b="1" dirty="0" smtClean="0">
                <a:solidFill>
                  <a:srgbClr val="FFFF00"/>
                </a:solidFill>
              </a:rPr>
              <a:t>SERBEST</a:t>
            </a:r>
            <a:r>
              <a:rPr lang="tr-TR" sz="3100" b="1" dirty="0" smtClean="0">
                <a:solidFill>
                  <a:srgbClr val="FFFF00"/>
                </a:solidFill>
              </a:rPr>
              <a:t>      </a:t>
            </a:r>
            <a:r>
              <a:rPr lang="en-US" sz="3100" b="1" dirty="0" smtClean="0">
                <a:solidFill>
                  <a:srgbClr val="FFFF00"/>
                </a:solidFill>
              </a:rPr>
              <a:t> TOPLAM</a:t>
            </a:r>
            <a:endParaRPr lang="tr-TR" sz="3100" b="1" dirty="0" smtClean="0">
              <a:solidFill>
                <a:srgbClr val="FFFF00"/>
              </a:solidFill>
            </a:endParaRPr>
          </a:p>
          <a:p>
            <a:pPr>
              <a:buNone/>
            </a:pPr>
            <a:r>
              <a:rPr lang="tr-TR" sz="3100" b="1" dirty="0" smtClean="0"/>
              <a:t>________________________________________________</a:t>
            </a:r>
            <a:endParaRPr lang="en-US" sz="3100" b="1" dirty="0" smtClean="0"/>
          </a:p>
          <a:p>
            <a:r>
              <a:rPr lang="tr-TR" sz="3100" dirty="0" smtClean="0"/>
              <a:t>     </a:t>
            </a:r>
            <a:r>
              <a:rPr lang="en-US" sz="3100" dirty="0" smtClean="0"/>
              <a:t>SM </a:t>
            </a:r>
            <a:r>
              <a:rPr lang="tr-TR" sz="3100" dirty="0" smtClean="0"/>
              <a:t>                     </a:t>
            </a:r>
            <a:r>
              <a:rPr lang="tr-TR" sz="3100" dirty="0" smtClean="0"/>
              <a:t>6.863</a:t>
            </a:r>
            <a:r>
              <a:rPr lang="en-US" sz="3100" dirty="0" smtClean="0"/>
              <a:t> </a:t>
            </a:r>
            <a:r>
              <a:rPr lang="tr-TR" sz="3100" dirty="0" smtClean="0"/>
              <a:t>               6.269	           </a:t>
            </a:r>
            <a:r>
              <a:rPr lang="en-US" sz="3100" dirty="0" smtClean="0"/>
              <a:t>13</a:t>
            </a:r>
            <a:r>
              <a:rPr lang="tr-TR" sz="3100" dirty="0" smtClean="0"/>
              <a:t>.132</a:t>
            </a:r>
            <a:endParaRPr lang="tr-TR" sz="3100" dirty="0" smtClean="0"/>
          </a:p>
          <a:p>
            <a:pPr>
              <a:buNone/>
            </a:pPr>
            <a:r>
              <a:rPr lang="tr-TR" sz="3100" dirty="0" smtClean="0"/>
              <a:t>________________________________________________</a:t>
            </a:r>
            <a:endParaRPr lang="en-US" sz="3100" dirty="0" smtClean="0"/>
          </a:p>
          <a:p>
            <a:r>
              <a:rPr lang="tr-TR" sz="3100" dirty="0" smtClean="0"/>
              <a:t>  </a:t>
            </a:r>
            <a:r>
              <a:rPr lang="en-US" sz="3100" dirty="0" smtClean="0">
                <a:solidFill>
                  <a:srgbClr val="FFC000"/>
                </a:solidFill>
              </a:rPr>
              <a:t>SMMM </a:t>
            </a:r>
            <a:r>
              <a:rPr lang="tr-TR" sz="3100" dirty="0" smtClean="0">
                <a:solidFill>
                  <a:srgbClr val="FFC000"/>
                </a:solidFill>
              </a:rPr>
              <a:t>             </a:t>
            </a:r>
            <a:r>
              <a:rPr lang="tr-TR" sz="3100" dirty="0" smtClean="0">
                <a:solidFill>
                  <a:srgbClr val="FFC000"/>
                </a:solidFill>
              </a:rPr>
              <a:t>    </a:t>
            </a:r>
            <a:r>
              <a:rPr lang="tr-TR" sz="3100" dirty="0" smtClean="0">
                <a:solidFill>
                  <a:srgbClr val="FFFF00"/>
                </a:solidFill>
              </a:rPr>
              <a:t>31.278</a:t>
            </a:r>
            <a:r>
              <a:rPr lang="en-US" sz="3100" dirty="0" smtClean="0">
                <a:solidFill>
                  <a:srgbClr val="FFFF00"/>
                </a:solidFill>
              </a:rPr>
              <a:t> </a:t>
            </a:r>
            <a:r>
              <a:rPr lang="tr-TR" sz="3100" dirty="0" smtClean="0">
                <a:solidFill>
                  <a:srgbClr val="FFFF00"/>
                </a:solidFill>
              </a:rPr>
              <a:t>             </a:t>
            </a:r>
            <a:r>
              <a:rPr lang="tr-TR" sz="3100" dirty="0" smtClean="0">
                <a:solidFill>
                  <a:srgbClr val="FFC000"/>
                </a:solidFill>
              </a:rPr>
              <a:t>39.771</a:t>
            </a:r>
            <a:r>
              <a:rPr lang="en-US" sz="3100" dirty="0" smtClean="0">
                <a:solidFill>
                  <a:srgbClr val="FFC000"/>
                </a:solidFill>
              </a:rPr>
              <a:t> </a:t>
            </a:r>
            <a:r>
              <a:rPr lang="tr-TR" sz="3100" dirty="0" smtClean="0">
                <a:solidFill>
                  <a:srgbClr val="FFC000"/>
                </a:solidFill>
              </a:rPr>
              <a:t>           71.049</a:t>
            </a:r>
            <a:endParaRPr lang="tr-TR" sz="3100" dirty="0" smtClean="0">
              <a:solidFill>
                <a:srgbClr val="FFC000"/>
              </a:solidFill>
            </a:endParaRPr>
          </a:p>
          <a:p>
            <a:pPr>
              <a:buNone/>
            </a:pPr>
            <a:r>
              <a:rPr lang="tr-TR" sz="3100" dirty="0" smtClean="0">
                <a:solidFill>
                  <a:schemeClr val="tx1">
                    <a:lumMod val="95000"/>
                  </a:schemeClr>
                </a:solidFill>
              </a:rPr>
              <a:t>________________________________________________</a:t>
            </a:r>
            <a:endParaRPr lang="en-US" sz="3100" dirty="0" smtClean="0">
              <a:solidFill>
                <a:schemeClr val="tx1">
                  <a:lumMod val="95000"/>
                </a:schemeClr>
              </a:solidFill>
            </a:endParaRPr>
          </a:p>
          <a:p>
            <a:r>
              <a:rPr lang="tr-TR" sz="3100" dirty="0" smtClean="0">
                <a:solidFill>
                  <a:srgbClr val="FFC000"/>
                </a:solidFill>
              </a:rPr>
              <a:t>   </a:t>
            </a:r>
            <a:r>
              <a:rPr lang="en-US" sz="3100" dirty="0" smtClean="0">
                <a:solidFill>
                  <a:srgbClr val="FFC000"/>
                </a:solidFill>
              </a:rPr>
              <a:t>YMM </a:t>
            </a:r>
            <a:r>
              <a:rPr lang="tr-TR" sz="3100" dirty="0" smtClean="0">
                <a:solidFill>
                  <a:srgbClr val="FFC000"/>
                </a:solidFill>
              </a:rPr>
              <a:t>                  </a:t>
            </a:r>
            <a:r>
              <a:rPr lang="tr-TR" sz="3100" dirty="0" smtClean="0">
                <a:solidFill>
                  <a:srgbClr val="FFC000"/>
                </a:solidFill>
              </a:rPr>
              <a:t>  </a:t>
            </a:r>
            <a:r>
              <a:rPr lang="en-US" sz="3100" dirty="0" smtClean="0">
                <a:solidFill>
                  <a:srgbClr val="FFFF00"/>
                </a:solidFill>
              </a:rPr>
              <a:t>1</a:t>
            </a:r>
            <a:r>
              <a:rPr lang="tr-TR" sz="3100" dirty="0" smtClean="0">
                <a:solidFill>
                  <a:srgbClr val="FFFF00"/>
                </a:solidFill>
              </a:rPr>
              <a:t>.834</a:t>
            </a:r>
            <a:r>
              <a:rPr lang="en-US" sz="3100" dirty="0" smtClean="0">
                <a:solidFill>
                  <a:srgbClr val="FFC000"/>
                </a:solidFill>
              </a:rPr>
              <a:t> </a:t>
            </a:r>
            <a:r>
              <a:rPr lang="tr-TR" sz="3100" dirty="0" smtClean="0">
                <a:solidFill>
                  <a:srgbClr val="FFC000"/>
                </a:solidFill>
              </a:rPr>
              <a:t>               </a:t>
            </a:r>
            <a:r>
              <a:rPr lang="en-US" sz="3100" dirty="0" smtClean="0">
                <a:solidFill>
                  <a:srgbClr val="FFC000"/>
                </a:solidFill>
              </a:rPr>
              <a:t>2</a:t>
            </a:r>
            <a:r>
              <a:rPr lang="tr-TR" sz="3100" dirty="0" smtClean="0">
                <a:solidFill>
                  <a:srgbClr val="FFC000"/>
                </a:solidFill>
              </a:rPr>
              <a:t>.</a:t>
            </a:r>
            <a:r>
              <a:rPr lang="en-US" sz="3100" dirty="0" smtClean="0">
                <a:solidFill>
                  <a:srgbClr val="FFC000"/>
                </a:solidFill>
              </a:rPr>
              <a:t>18</a:t>
            </a:r>
            <a:r>
              <a:rPr lang="tr-TR" sz="3100" dirty="0" smtClean="0">
                <a:solidFill>
                  <a:srgbClr val="FFC000"/>
                </a:solidFill>
              </a:rPr>
              <a:t>8</a:t>
            </a:r>
            <a:r>
              <a:rPr lang="en-US" sz="3100" dirty="0" smtClean="0">
                <a:solidFill>
                  <a:srgbClr val="FFC000"/>
                </a:solidFill>
              </a:rPr>
              <a:t> </a:t>
            </a:r>
            <a:r>
              <a:rPr lang="tr-TR" sz="3100" dirty="0" smtClean="0">
                <a:solidFill>
                  <a:srgbClr val="FFC000"/>
                </a:solidFill>
              </a:rPr>
              <a:t>              4.022</a:t>
            </a:r>
            <a:endParaRPr lang="tr-TR" sz="3100" dirty="0" smtClean="0">
              <a:solidFill>
                <a:srgbClr val="FFC000"/>
              </a:solidFill>
            </a:endParaRPr>
          </a:p>
          <a:p>
            <a:pPr>
              <a:buNone/>
            </a:pPr>
            <a:r>
              <a:rPr lang="tr-TR" sz="3100" dirty="0" smtClean="0"/>
              <a:t>________________________________________________</a:t>
            </a:r>
            <a:endParaRPr lang="en-US" sz="3100" dirty="0" smtClean="0"/>
          </a:p>
          <a:p>
            <a:r>
              <a:rPr lang="en-US" sz="3100" dirty="0" smtClean="0"/>
              <a:t>TOPLAM </a:t>
            </a:r>
            <a:r>
              <a:rPr lang="tr-TR" sz="3100" dirty="0" smtClean="0"/>
              <a:t>             </a:t>
            </a:r>
            <a:r>
              <a:rPr lang="en-US" sz="3100" b="1" dirty="0" smtClean="0">
                <a:solidFill>
                  <a:srgbClr val="FFFF00"/>
                </a:solidFill>
              </a:rPr>
              <a:t>3</a:t>
            </a:r>
            <a:r>
              <a:rPr lang="tr-TR" sz="3100" b="1" dirty="0" smtClean="0">
                <a:solidFill>
                  <a:srgbClr val="FFFF00"/>
                </a:solidFill>
              </a:rPr>
              <a:t>9.975</a:t>
            </a:r>
            <a:r>
              <a:rPr lang="en-US" sz="3100" b="1" dirty="0" smtClean="0"/>
              <a:t> </a:t>
            </a:r>
            <a:r>
              <a:rPr lang="tr-TR" sz="3100" b="1" dirty="0" smtClean="0"/>
              <a:t>             </a:t>
            </a:r>
            <a:r>
              <a:rPr lang="en-US" sz="3100" b="1" dirty="0" smtClean="0">
                <a:solidFill>
                  <a:srgbClr val="FFC000"/>
                </a:solidFill>
              </a:rPr>
              <a:t>4</a:t>
            </a:r>
            <a:r>
              <a:rPr lang="tr-TR" sz="3100" b="1" dirty="0" smtClean="0">
                <a:solidFill>
                  <a:srgbClr val="FFC000"/>
                </a:solidFill>
              </a:rPr>
              <a:t>8.228</a:t>
            </a:r>
            <a:r>
              <a:rPr lang="en-US" sz="3100" b="1" dirty="0" smtClean="0"/>
              <a:t> </a:t>
            </a:r>
            <a:r>
              <a:rPr lang="tr-TR" sz="3100" b="1" dirty="0" smtClean="0"/>
              <a:t>            </a:t>
            </a:r>
            <a:r>
              <a:rPr lang="en-US" sz="3100" b="1" dirty="0" smtClean="0"/>
              <a:t>8</a:t>
            </a:r>
            <a:r>
              <a:rPr lang="tr-TR" sz="3100" b="1" dirty="0" smtClean="0"/>
              <a:t>8.</a:t>
            </a:r>
            <a:r>
              <a:rPr lang="en-US" sz="3100" b="1" dirty="0" smtClean="0"/>
              <a:t>2</a:t>
            </a:r>
            <a:r>
              <a:rPr lang="tr-TR" sz="3100" b="1" dirty="0" smtClean="0"/>
              <a:t>03</a:t>
            </a:r>
            <a:endParaRPr lang="tr-TR" sz="3100" b="1" dirty="0" smtClean="0"/>
          </a:p>
          <a:p>
            <a:pPr>
              <a:buNone/>
            </a:pPr>
            <a:r>
              <a:rPr lang="tr-TR" sz="3100" b="1" dirty="0" smtClean="0"/>
              <a:t>				/</a:t>
            </a:r>
            <a:r>
              <a:rPr lang="tr-TR" sz="3100" b="1" dirty="0" smtClean="0">
                <a:solidFill>
                  <a:srgbClr val="C00000"/>
                </a:solidFill>
              </a:rPr>
              <a:t>33.112	</a:t>
            </a:r>
            <a:r>
              <a:rPr lang="tr-TR" sz="3100" b="1" dirty="0" smtClean="0">
                <a:solidFill>
                  <a:srgbClr val="C00000"/>
                </a:solidFill>
              </a:rPr>
              <a:t>	</a:t>
            </a:r>
            <a:r>
              <a:rPr lang="tr-TR" sz="3100" b="1" dirty="0" smtClean="0"/>
              <a:t>/</a:t>
            </a:r>
            <a:r>
              <a:rPr lang="tr-TR" sz="4100" b="1" u="sng" dirty="0" smtClean="0">
                <a:solidFill>
                  <a:srgbClr val="C00000"/>
                </a:solidFill>
              </a:rPr>
              <a:t>41.959</a:t>
            </a:r>
            <a:r>
              <a:rPr lang="tr-TR" sz="3100" b="1" dirty="0" smtClean="0">
                <a:solidFill>
                  <a:srgbClr val="C00000"/>
                </a:solidFill>
              </a:rPr>
              <a:t>        </a:t>
            </a:r>
            <a:r>
              <a:rPr lang="tr-TR" sz="3100" b="1" dirty="0" smtClean="0"/>
              <a:t>/</a:t>
            </a:r>
            <a:r>
              <a:rPr lang="tr-TR" sz="3100" b="1" dirty="0" smtClean="0">
                <a:solidFill>
                  <a:srgbClr val="C00000"/>
                </a:solidFill>
              </a:rPr>
              <a:t>75.071</a:t>
            </a:r>
            <a:endParaRPr lang="tr-TR" b="1" dirty="0" smtClean="0">
              <a:solidFill>
                <a:srgbClr val="C00000"/>
              </a:solidFill>
            </a:endParaRPr>
          </a:p>
          <a:p>
            <a:pPr>
              <a:buNone/>
            </a:pPr>
            <a:endParaRPr lang="en-US" b="1" dirty="0" smtClean="0"/>
          </a:p>
          <a:p>
            <a:r>
              <a:rPr lang="tr-TR" sz="2100" dirty="0" smtClean="0"/>
              <a:t>Bu Rapor </a:t>
            </a:r>
            <a:r>
              <a:rPr lang="tr-TR" sz="2100" dirty="0" smtClean="0"/>
              <a:t>TÜRMOB tarafından </a:t>
            </a:r>
            <a:r>
              <a:rPr lang="tr-TR" sz="2100" b="1" dirty="0" smtClean="0"/>
              <a:t>05.06.2012 </a:t>
            </a:r>
            <a:r>
              <a:rPr lang="tr-TR" sz="2100" b="1" dirty="0" smtClean="0"/>
              <a:t>10:13.59 tarihinde oluşturulmuştur.</a:t>
            </a:r>
            <a:endParaRPr lang="en-US" sz="2100" dirty="0"/>
          </a:p>
        </p:txBody>
      </p:sp>
      <p:sp>
        <p:nvSpPr>
          <p:cNvPr id="3" name="2 Başlık"/>
          <p:cNvSpPr>
            <a:spLocks noGrp="1"/>
          </p:cNvSpPr>
          <p:nvPr>
            <p:ph type="title"/>
          </p:nvPr>
        </p:nvSpPr>
        <p:spPr>
          <a:xfrm>
            <a:off x="467544" y="692696"/>
            <a:ext cx="8219256" cy="1296144"/>
          </a:xfrm>
        </p:spPr>
        <p:txBody>
          <a:bodyPr>
            <a:noAutofit/>
          </a:bodyPr>
          <a:lstStyle/>
          <a:p>
            <a:pPr algn="ctr"/>
            <a:r>
              <a:rPr lang="tr-TR" sz="2800" b="1" dirty="0" smtClean="0">
                <a:solidFill>
                  <a:srgbClr val="00B0F0"/>
                </a:solidFill>
              </a:rPr>
              <a:t/>
            </a:r>
            <a:br>
              <a:rPr lang="tr-TR" sz="2800" b="1" dirty="0" smtClean="0">
                <a:solidFill>
                  <a:srgbClr val="00B0F0"/>
                </a:solidFill>
              </a:rPr>
            </a:br>
            <a:r>
              <a:rPr lang="en-US" sz="4000" b="1" dirty="0" smtClean="0">
                <a:solidFill>
                  <a:srgbClr val="FFC000"/>
                </a:solidFill>
              </a:rPr>
              <a:t>MESLEK MENSUPLARI </a:t>
            </a:r>
            <a:r>
              <a:rPr lang="tr-TR" sz="4000" b="1" dirty="0" smtClean="0">
                <a:solidFill>
                  <a:srgbClr val="FFC000"/>
                </a:solidFill>
              </a:rPr>
              <a:t/>
            </a:r>
            <a:br>
              <a:rPr lang="tr-TR" sz="4000" b="1" dirty="0" smtClean="0">
                <a:solidFill>
                  <a:srgbClr val="FFC000"/>
                </a:solidFill>
              </a:rPr>
            </a:br>
            <a:r>
              <a:rPr lang="en-US" sz="4000" b="1" dirty="0" smtClean="0">
                <a:solidFill>
                  <a:srgbClr val="FFC000"/>
                </a:solidFill>
              </a:rPr>
              <a:t>FAALİYET DURUMU TABLOSU</a:t>
            </a:r>
            <a:endParaRPr lang="en-US" sz="4000" dirty="0">
              <a:solidFill>
                <a:srgbClr val="FFC000"/>
              </a:solidFill>
            </a:endParaRPr>
          </a:p>
        </p:txBody>
      </p:sp>
      <p:pic>
        <p:nvPicPr>
          <p:cNvPr id="1029" name="Picture 5"/>
          <p:cNvPicPr>
            <a:picLocks noChangeAspect="1" noChangeArrowheads="1"/>
          </p:cNvPicPr>
          <p:nvPr/>
        </p:nvPicPr>
        <p:blipFill>
          <a:blip r:embed="rId2" cstate="print"/>
          <a:srcRect/>
          <a:stretch>
            <a:fillRect/>
          </a:stretch>
        </p:blipFill>
        <p:spPr bwMode="auto">
          <a:xfrm>
            <a:off x="3275856" y="0"/>
            <a:ext cx="2731087" cy="764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1628800"/>
            <a:ext cx="8219256" cy="4896544"/>
          </a:xfrm>
        </p:spPr>
        <p:txBody>
          <a:bodyPr>
            <a:normAutofit fontScale="62500" lnSpcReduction="20000"/>
          </a:bodyPr>
          <a:lstStyle/>
          <a:p>
            <a:pPr algn="just"/>
            <a:r>
              <a:rPr lang="tr-TR" dirty="0" smtClean="0">
                <a:solidFill>
                  <a:srgbClr val="FFFF00"/>
                </a:solidFill>
              </a:rPr>
              <a:t>Gerçekleri konuşmak zamanı çoktan gelmiş ve geçmektedir.</a:t>
            </a:r>
          </a:p>
          <a:p>
            <a:pPr algn="just"/>
            <a:r>
              <a:rPr lang="tr-TR" dirty="0" smtClean="0">
                <a:solidFill>
                  <a:srgbClr val="FFFF00"/>
                </a:solidFill>
              </a:rPr>
              <a:t>Bu süreçte ilgili Kurum,Kuruluş ve Bakanlık Bürokrasileri,hatta iş alemi dar çerçevede kendi menfaatlerini düşünme ve bu menfaatler için mücadele etme dışında Türk ticaret hayatının geleceği açısından iyi bir sınav verememiştir.</a:t>
            </a:r>
          </a:p>
          <a:p>
            <a:pPr algn="just"/>
            <a:r>
              <a:rPr lang="tr-TR" dirty="0" smtClean="0">
                <a:solidFill>
                  <a:srgbClr val="FFFF00"/>
                </a:solidFill>
              </a:rPr>
              <a:t>Yeni </a:t>
            </a:r>
            <a:r>
              <a:rPr lang="tr-TR" dirty="0" err="1" smtClean="0">
                <a:solidFill>
                  <a:srgbClr val="FFFF00"/>
                </a:solidFill>
              </a:rPr>
              <a:t>TTK’ya</a:t>
            </a:r>
            <a:r>
              <a:rPr lang="tr-TR" dirty="0" smtClean="0">
                <a:solidFill>
                  <a:srgbClr val="FFFF00"/>
                </a:solidFill>
              </a:rPr>
              <a:t> uygun Vergi düzenlemeleri henüz yapılmamış, Muhasebe Standartlarına göre tek düzen hesap planı yayımlanmamıştır. Mesele bürokratik açıdan yeni bir yetki yapılanmasına götürülerek yeniden safların belirlenmesine gayret edilmektedir. Bu anlayış, alınan yetkilerin kullanılamaması, kullanıldığı takdirde de ağır sorumlulukların doğmasına yol açabilecek niteliktedir.</a:t>
            </a:r>
          </a:p>
          <a:p>
            <a:pPr algn="just"/>
            <a:r>
              <a:rPr lang="tr-TR" dirty="0" smtClean="0">
                <a:solidFill>
                  <a:srgbClr val="FFFF00"/>
                </a:solidFill>
              </a:rPr>
              <a:t>Geldiğimiz noktada ilgili kesimlerden hiçbiri tam başarılı olamamıştır.</a:t>
            </a:r>
          </a:p>
          <a:p>
            <a:pPr algn="just"/>
            <a:r>
              <a:rPr lang="tr-TR" dirty="0" smtClean="0">
                <a:solidFill>
                  <a:srgbClr val="FFFF00"/>
                </a:solidFill>
              </a:rPr>
              <a:t>EKK Toplantıları sonrasında 100 maddeye yakın TTK değişikliği gündemdedir. Hiçbir Kurum tam yetkili  olamamıştır. Denetime tabi olacak şirketleri, değişiklik işletme büyüklükleri ve sektörler itibarıyla belirlemeye; belirli şirketleri denetim dışında bırakmaya Bakanlar Kurulu’nun yetkili olacağı anlaşılmaktadır. Sermaye Piyasası Kanunu Taslağındaki muhtemel finansal raporlama ve denetim hükümlerinin nihai durumu da belirsizliğini korumaktadır.</a:t>
            </a:r>
          </a:p>
          <a:p>
            <a:pPr algn="just"/>
            <a:r>
              <a:rPr lang="tr-TR" dirty="0" smtClean="0">
                <a:solidFill>
                  <a:srgbClr val="FFFF00"/>
                </a:solidFill>
              </a:rPr>
              <a:t>İlgili kesimler arası işbirliği yapılmaz ise, süreç her an tıkanabilir ve </a:t>
            </a:r>
            <a:r>
              <a:rPr lang="tr-TR" dirty="0" err="1" smtClean="0">
                <a:solidFill>
                  <a:srgbClr val="FFFF00"/>
                </a:solidFill>
              </a:rPr>
              <a:t>TTK’nın</a:t>
            </a:r>
            <a:r>
              <a:rPr lang="tr-TR" dirty="0" smtClean="0">
                <a:solidFill>
                  <a:srgbClr val="FFFF00"/>
                </a:solidFill>
              </a:rPr>
              <a:t> yürürlüğü ertelenebilir. Bu konuda süre çok kısalmıştır. Bürokratik olarak herkesin kenara çekileceği böyle bir anda, belki bizler </a:t>
            </a:r>
            <a:r>
              <a:rPr lang="tr-TR" dirty="0" err="1" smtClean="0">
                <a:solidFill>
                  <a:srgbClr val="FFFF00"/>
                </a:solidFill>
              </a:rPr>
              <a:t>farkedemesek</a:t>
            </a:r>
            <a:r>
              <a:rPr lang="tr-TR" dirty="0" smtClean="0">
                <a:solidFill>
                  <a:srgbClr val="FFFF00"/>
                </a:solidFill>
              </a:rPr>
              <a:t> de yabancıların gözünden kaybedenin Türkiye ve Türk ticaret hayatı olacağı unutulmamalıdır.</a:t>
            </a:r>
          </a:p>
          <a:p>
            <a:pPr algn="just"/>
            <a:r>
              <a:rPr lang="tr-TR" dirty="0" smtClean="0">
                <a:solidFill>
                  <a:srgbClr val="FFFF00"/>
                </a:solidFill>
              </a:rPr>
              <a:t>Sonuçta, ilgili tüm kesimlerin kısa sürede işbirliği içine girmeleri, kanaatimce kendileri ve Türkiye’nin geleceği için yararlı olacaktır.</a:t>
            </a:r>
            <a:endParaRPr lang="tr-TR" dirty="0">
              <a:solidFill>
                <a:srgbClr val="FFFF00"/>
              </a:solidFill>
            </a:endParaRPr>
          </a:p>
        </p:txBody>
      </p:sp>
      <p:sp>
        <p:nvSpPr>
          <p:cNvPr id="3" name="2 Başlık"/>
          <p:cNvSpPr>
            <a:spLocks noGrp="1"/>
          </p:cNvSpPr>
          <p:nvPr>
            <p:ph type="title"/>
          </p:nvPr>
        </p:nvSpPr>
        <p:spPr/>
        <p:txBody>
          <a:bodyPr>
            <a:normAutofit fontScale="90000"/>
          </a:bodyPr>
          <a:lstStyle/>
          <a:p>
            <a:r>
              <a:rPr lang="tr-TR" dirty="0" smtClean="0">
                <a:solidFill>
                  <a:srgbClr val="FFC000"/>
                </a:solidFill>
              </a:rPr>
              <a:t>Yeni </a:t>
            </a:r>
            <a:r>
              <a:rPr lang="tr-TR" dirty="0" err="1" smtClean="0">
                <a:solidFill>
                  <a:srgbClr val="FFC000"/>
                </a:solidFill>
              </a:rPr>
              <a:t>TTK’nın</a:t>
            </a:r>
            <a:r>
              <a:rPr lang="tr-TR" dirty="0" smtClean="0">
                <a:solidFill>
                  <a:srgbClr val="FFC000"/>
                </a:solidFill>
              </a:rPr>
              <a:t> Uygulanabilesi Açısından</a:t>
            </a:r>
            <a:endParaRPr lang="tr-TR"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3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3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3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3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3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3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nchor="ctr"/>
          <a:lstStyle/>
          <a:p>
            <a:pPr eaLnBrk="1" hangingPunct="1"/>
            <a:r>
              <a:rPr lang="tr-TR" smtClean="0"/>
              <a:t>TTK’nın 88 inci maddesi</a:t>
            </a:r>
          </a:p>
        </p:txBody>
      </p:sp>
      <p:sp>
        <p:nvSpPr>
          <p:cNvPr id="25603" name="Rectangle 3"/>
          <p:cNvSpPr>
            <a:spLocks noGrp="1" noChangeArrowheads="1"/>
          </p:cNvSpPr>
          <p:nvPr>
            <p:ph type="body" idx="4294967295"/>
          </p:nvPr>
        </p:nvSpPr>
        <p:spPr>
          <a:xfrm>
            <a:off x="179512" y="1412776"/>
            <a:ext cx="8785101" cy="5445224"/>
          </a:xfrm>
        </p:spPr>
        <p:txBody>
          <a:bodyPr/>
          <a:lstStyle/>
          <a:p>
            <a:r>
              <a:rPr lang="tr-TR" sz="1400" b="1" dirty="0" smtClean="0"/>
              <a:t>Türkiye Muhasebe Standartları Kurulunun yetkisi</a:t>
            </a:r>
            <a:endParaRPr lang="en-US" sz="1400" dirty="0" smtClean="0"/>
          </a:p>
          <a:p>
            <a:r>
              <a:rPr lang="tr-TR" sz="1400" b="1" dirty="0" smtClean="0"/>
              <a:t>MADDE 88 - (1)</a:t>
            </a:r>
            <a:r>
              <a:rPr lang="tr-TR" sz="1400" dirty="0" smtClean="0"/>
              <a:t> </a:t>
            </a:r>
            <a:r>
              <a:rPr lang="tr-TR" sz="1400" dirty="0" smtClean="0">
                <a:solidFill>
                  <a:srgbClr val="FFC000"/>
                </a:solidFill>
              </a:rPr>
              <a:t>64 ilâ 88 inci madde hükümlerine tâbi gerçek ve tüzel kişiler gerek ticarî defterlerini tutarken, gerek münferit ve konsolide finansal tablolarını düzenlerken, Türkiye Muhasebe Standartları Kurulu tarafından yayımlanan, Türkiye Muhasebe Standartlarına, kavramsal çerçevede yer alan muhasebe ilkelerine ve bunların ayrılmaz parçası olan yorumlara aynen uymak ve bunları uygulamak zorundadırlar. </a:t>
            </a:r>
            <a:r>
              <a:rPr lang="tr-TR" sz="1400" dirty="0" smtClean="0"/>
              <a:t>514 ilâ 528 inci maddeler ile Kanunun ilgili diğer hükümleri saklıdır. </a:t>
            </a:r>
            <a:endParaRPr lang="en-US" sz="1400" dirty="0" smtClean="0"/>
          </a:p>
          <a:p>
            <a:r>
              <a:rPr lang="tr-TR" sz="1400" b="1" dirty="0" smtClean="0"/>
              <a:t>(2) </a:t>
            </a:r>
            <a:r>
              <a:rPr lang="tr-TR" sz="1400" dirty="0" smtClean="0"/>
              <a:t>Bu düzenlemeler, uygulamada birliği sağlamak ve finansal tablolara milletlerarası pazarlarda geçerlilik kazandırmak amacıyla, </a:t>
            </a:r>
            <a:r>
              <a:rPr lang="tr-TR" sz="1400" dirty="0" smtClean="0">
                <a:solidFill>
                  <a:srgbClr val="FFC000"/>
                </a:solidFill>
              </a:rPr>
              <a:t>Uluslararası Finansal Raporlama Standartlarına </a:t>
            </a:r>
            <a:r>
              <a:rPr lang="tr-TR" sz="1600" b="1" dirty="0" smtClean="0">
                <a:solidFill>
                  <a:srgbClr val="FFFF00"/>
                </a:solidFill>
              </a:rPr>
              <a:t>tam uyumlu </a:t>
            </a:r>
            <a:r>
              <a:rPr lang="tr-TR" sz="1400" dirty="0" smtClean="0">
                <a:solidFill>
                  <a:srgbClr val="FFC000"/>
                </a:solidFill>
              </a:rPr>
              <a:t>olacak şekilde, yalnız Türkiye Muhasebe Standartları Kurulu tarafından belirlenir ve yayımlanır</a:t>
            </a:r>
            <a:r>
              <a:rPr lang="tr-TR" sz="1400" dirty="0" smtClean="0"/>
              <a:t>.</a:t>
            </a:r>
            <a:endParaRPr lang="en-US" sz="1400" dirty="0" smtClean="0"/>
          </a:p>
          <a:p>
            <a:r>
              <a:rPr lang="tr-TR" sz="1400" b="1" dirty="0" smtClean="0"/>
              <a:t>(3) </a:t>
            </a:r>
            <a:r>
              <a:rPr lang="tr-TR" sz="1400" dirty="0" smtClean="0"/>
              <a:t>Türkiye Muhasebe Standartları Kurulunca, değişik ölçütteki işletmeler ve sektörler için, Uluslararası Finansal Raporlama Standartları tarafından farklı düzenlemelere izin verildiği hâllerde özel ve istisnaî standartlar konulabilir; bunları uygulayanlar, söz konusu durumu finansal tablo dipnotlarında açıklarlar.</a:t>
            </a:r>
            <a:endParaRPr lang="en-US" sz="1400" dirty="0" smtClean="0"/>
          </a:p>
          <a:p>
            <a:r>
              <a:rPr lang="tr-TR" sz="1400" b="1" dirty="0" smtClean="0">
                <a:solidFill>
                  <a:srgbClr val="FFC000"/>
                </a:solidFill>
              </a:rPr>
              <a:t>(4) </a:t>
            </a:r>
            <a:r>
              <a:rPr lang="tr-TR" sz="1400" dirty="0" smtClean="0">
                <a:solidFill>
                  <a:srgbClr val="FFC000"/>
                </a:solidFill>
              </a:rPr>
              <a:t>Kanunlarla, belirli alanları düzenlemek ve denetlemek üzere kurulmuş bulunan kurum ve kurullar, Türkiye Muhasebe Standartlarına uygun olmak ve Türkiye Muhasebe Standartları Kurulunun onayını almak şartıyla, kendi alanları için geçerli olacak standartlar ile ilgili olarak ayrıntıya ilişkin, sınırlı düzenlemeleri yapabilirler.</a:t>
            </a:r>
            <a:endParaRPr lang="en-US" sz="1400" dirty="0" smtClean="0">
              <a:solidFill>
                <a:srgbClr val="FFC000"/>
              </a:solidFill>
            </a:endParaRPr>
          </a:p>
          <a:p>
            <a:r>
              <a:rPr lang="tr-TR" sz="1400" b="1" dirty="0" smtClean="0"/>
              <a:t>(5)</a:t>
            </a:r>
            <a:r>
              <a:rPr lang="tr-TR" sz="1400" dirty="0" smtClean="0"/>
              <a:t> Türkiye Muhasebe Standartlarında hüküm bulunmayan hâllerde, ilgili oldukları alan dikkate alınarak, dördüncü fıkrada belirtilen ayrıntıya ilişkin düzenleme, ilgili düzenlemede de hüküm bulunmadığı takdirde milletlerarası uygulamada genel kabul gören muhasebe ilkeleri uygulanır.</a:t>
            </a:r>
          </a:p>
          <a:p>
            <a:endParaRPr lang="tr-TR" sz="14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1456251661"/>
              </p:ext>
            </p:extLst>
          </p:nvPr>
        </p:nvGraphicFramePr>
        <p:xfrm>
          <a:off x="683568" y="1988840"/>
          <a:ext cx="783394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a:xfrm>
            <a:off x="395536" y="404664"/>
            <a:ext cx="8291264" cy="1368152"/>
          </a:xfrm>
        </p:spPr>
        <p:txBody>
          <a:bodyPr>
            <a:noAutofit/>
          </a:bodyPr>
          <a:lstStyle/>
          <a:p>
            <a:pPr algn="ctr"/>
            <a:r>
              <a:rPr lang="tr-TR" sz="4400" b="1" dirty="0" smtClean="0"/>
              <a:t>YENİ TTK KAPSAMINDA TÜRMOB EĞİTİM PROJESİ</a:t>
            </a:r>
            <a:endParaRPr lang="tr-TR" sz="4400" b="1" dirty="0"/>
          </a:p>
        </p:txBody>
      </p:sp>
      <p:sp>
        <p:nvSpPr>
          <p:cNvPr id="6" name="5 Sağ Ok"/>
          <p:cNvSpPr/>
          <p:nvPr/>
        </p:nvSpPr>
        <p:spPr>
          <a:xfrm rot="20935450">
            <a:off x="3287861" y="5488403"/>
            <a:ext cx="370928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4" descr="15122008157"/>
          <p:cNvPicPr>
            <a:picLocks noChangeAspect="1" noChangeArrowheads="1"/>
          </p:cNvPicPr>
          <p:nvPr/>
        </p:nvPicPr>
        <p:blipFill>
          <a:blip r:embed="rId8" cstate="print"/>
          <a:srcRect/>
          <a:stretch>
            <a:fillRect/>
          </a:stretch>
        </p:blipFill>
        <p:spPr bwMode="auto">
          <a:xfrm>
            <a:off x="395536" y="1772816"/>
            <a:ext cx="2016224" cy="1487666"/>
          </a:xfrm>
          <a:prstGeom prst="rect">
            <a:avLst/>
          </a:prstGeom>
          <a:noFill/>
          <a:ln w="9525">
            <a:noFill/>
            <a:miter lim="800000"/>
            <a:headEnd/>
            <a:tailEnd/>
          </a:ln>
        </p:spPr>
      </p:pic>
      <p:pic>
        <p:nvPicPr>
          <p:cNvPr id="8" name="Picture 2"/>
          <p:cNvPicPr>
            <a:picLocks noChangeAspect="1" noChangeArrowheads="1"/>
          </p:cNvPicPr>
          <p:nvPr/>
        </p:nvPicPr>
        <p:blipFill>
          <a:blip r:embed="rId9" cstate="print"/>
          <a:srcRect/>
          <a:stretch>
            <a:fillRect/>
          </a:stretch>
        </p:blipFill>
        <p:spPr bwMode="auto">
          <a:xfrm>
            <a:off x="7956376" y="1700809"/>
            <a:ext cx="877577" cy="1224136"/>
          </a:xfrm>
          <a:prstGeom prst="rect">
            <a:avLst/>
          </a:prstGeom>
          <a:noFill/>
          <a:ln w="9525">
            <a:noFill/>
            <a:miter lim="800000"/>
            <a:headEnd/>
            <a:tailEnd/>
          </a:ln>
        </p:spPr>
      </p:pic>
      <p:pic>
        <p:nvPicPr>
          <p:cNvPr id="9" name="Picture 5"/>
          <p:cNvPicPr>
            <a:picLocks noChangeAspect="1" noChangeArrowheads="1"/>
          </p:cNvPicPr>
          <p:nvPr/>
        </p:nvPicPr>
        <p:blipFill>
          <a:blip r:embed="rId10" cstate="print"/>
          <a:srcRect/>
          <a:stretch>
            <a:fillRect/>
          </a:stretch>
        </p:blipFill>
        <p:spPr bwMode="auto">
          <a:xfrm>
            <a:off x="7164288" y="2132856"/>
            <a:ext cx="864096" cy="1306231"/>
          </a:xfrm>
          <a:prstGeom prst="rect">
            <a:avLst/>
          </a:prstGeom>
          <a:noFill/>
          <a:ln w="9525">
            <a:noFill/>
            <a:miter lim="800000"/>
            <a:headEnd/>
            <a:tailEnd/>
          </a:ln>
        </p:spPr>
      </p:pic>
      <p:pic>
        <p:nvPicPr>
          <p:cNvPr id="10" name="Picture 7"/>
          <p:cNvPicPr>
            <a:picLocks noChangeAspect="1" noChangeArrowheads="1"/>
          </p:cNvPicPr>
          <p:nvPr/>
        </p:nvPicPr>
        <p:blipFill>
          <a:blip r:embed="rId11" cstate="print"/>
          <a:srcRect/>
          <a:stretch>
            <a:fillRect/>
          </a:stretch>
        </p:blipFill>
        <p:spPr bwMode="auto">
          <a:xfrm>
            <a:off x="6372200" y="2420888"/>
            <a:ext cx="827584" cy="1237063"/>
          </a:xfrm>
          <a:prstGeom prst="rect">
            <a:avLst/>
          </a:prstGeom>
          <a:noFill/>
          <a:ln w="76200">
            <a:noFill/>
            <a:miter lim="800000"/>
            <a:headEnd/>
            <a:tailEnd/>
          </a:ln>
        </p:spPr>
      </p:pic>
    </p:spTree>
    <p:extLst>
      <p:ext uri="{BB962C8B-B14F-4D97-AF65-F5344CB8AC3E}">
        <p14:creationId xmlns="" xmlns:p14="http://schemas.microsoft.com/office/powerpoint/2010/main" val="3239167795"/>
      </p:ext>
    </p:extLst>
  </p:cSld>
  <p:clrMapOvr>
    <a:masterClrMapping/>
  </p:clrMapOvr>
  <p:transition spd="slow">
    <p:wheel spokes="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endParaRPr lang="tr-TR" dirty="0" smtClean="0">
              <a:solidFill>
                <a:schemeClr val="tx1"/>
              </a:solidFill>
              <a:latin typeface="Calibri"/>
            </a:endParaRPr>
          </a:p>
          <a:p>
            <a:endParaRPr lang="tr-TR" dirty="0"/>
          </a:p>
        </p:txBody>
      </p:sp>
      <p:graphicFrame>
        <p:nvGraphicFramePr>
          <p:cNvPr id="5" name="Diyagram 4"/>
          <p:cNvGraphicFramePr/>
          <p:nvPr>
            <p:extLst>
              <p:ext uri="{D42A27DB-BD31-4B8C-83A1-F6EECF244321}">
                <p14:modId xmlns="" xmlns:p14="http://schemas.microsoft.com/office/powerpoint/2010/main" val="2769093276"/>
              </p:ext>
            </p:extLst>
          </p:nvPr>
        </p:nvGraphicFramePr>
        <p:xfrm>
          <a:off x="467544" y="1268760"/>
          <a:ext cx="835292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aşlık 5"/>
          <p:cNvSpPr>
            <a:spLocks noGrp="1"/>
          </p:cNvSpPr>
          <p:nvPr>
            <p:ph type="title"/>
          </p:nvPr>
        </p:nvSpPr>
        <p:spPr>
          <a:xfrm>
            <a:off x="251520" y="152400"/>
            <a:ext cx="8435280" cy="1044352"/>
          </a:xfrm>
        </p:spPr>
        <p:txBody>
          <a:bodyPr>
            <a:normAutofit/>
          </a:bodyPr>
          <a:lstStyle/>
          <a:p>
            <a:pPr algn="ctr"/>
            <a:r>
              <a:rPr lang="tr-TR" sz="2000" b="1" dirty="0" smtClean="0"/>
              <a:t>YENİ TTK KAPSAMINDA TÜRMOB EĞİTİM PROJESİ KAPSAMINDA</a:t>
            </a:r>
            <a:br>
              <a:rPr lang="tr-TR" sz="2000" b="1" dirty="0" smtClean="0"/>
            </a:br>
            <a:r>
              <a:rPr lang="tr-TR" sz="3100" b="1" dirty="0" smtClean="0">
                <a:solidFill>
                  <a:srgbClr val="FFC000"/>
                </a:solidFill>
              </a:rPr>
              <a:t>TÜRK TİCARET KANUNU EĞİTİMİNİN AMACI</a:t>
            </a:r>
            <a:endParaRPr lang="tr-TR" sz="3100" b="1" dirty="0">
              <a:solidFill>
                <a:srgbClr val="FFC000"/>
              </a:solidFill>
            </a:endParaRPr>
          </a:p>
        </p:txBody>
      </p:sp>
    </p:spTree>
    <p:extLst>
      <p:ext uri="{BB962C8B-B14F-4D97-AF65-F5344CB8AC3E}">
        <p14:creationId xmlns="" xmlns:p14="http://schemas.microsoft.com/office/powerpoint/2010/main" val="422881203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3362201445"/>
              </p:ext>
            </p:extLst>
          </p:nvPr>
        </p:nvGraphicFramePr>
        <p:xfrm>
          <a:off x="1691680" y="3429000"/>
          <a:ext cx="612068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p:txBody>
          <a:bodyPr>
            <a:normAutofit/>
          </a:bodyPr>
          <a:lstStyle/>
          <a:p>
            <a:pPr algn="ctr"/>
            <a:r>
              <a:rPr lang="tr-TR" sz="2400" b="1" dirty="0" smtClean="0"/>
              <a:t>YENİ TTK KAPSAMINDA TÜRMOB EĞİTİM PROJESİ</a:t>
            </a:r>
            <a:br>
              <a:rPr lang="tr-TR" sz="2400" b="1" dirty="0" smtClean="0"/>
            </a:br>
            <a:r>
              <a:rPr lang="tr-TR" sz="2400" b="1" dirty="0" smtClean="0">
                <a:solidFill>
                  <a:srgbClr val="FFC000"/>
                </a:solidFill>
              </a:rPr>
              <a:t>TÜRK TİCARET KANUNU EĞİTİMİ</a:t>
            </a:r>
            <a:endParaRPr lang="tr-TR" sz="2400" b="1" dirty="0">
              <a:solidFill>
                <a:srgbClr val="FFC000"/>
              </a:solidFill>
            </a:endParaRPr>
          </a:p>
        </p:txBody>
      </p:sp>
      <p:sp>
        <p:nvSpPr>
          <p:cNvPr id="8" name="Dikdörtgen 7"/>
          <p:cNvSpPr/>
          <p:nvPr/>
        </p:nvSpPr>
        <p:spPr>
          <a:xfrm>
            <a:off x="3491880" y="1412776"/>
            <a:ext cx="2448272" cy="1368152"/>
          </a:xfrm>
          <a:prstGeom prst="rect">
            <a:avLst/>
          </a:prstGeom>
          <a:solidFill>
            <a:schemeClr val="accent2">
              <a:lumMod val="75000"/>
            </a:schemeClr>
          </a:solidFill>
        </p:spPr>
        <p:style>
          <a:lnRef idx="1">
            <a:schemeClr val="accent5"/>
          </a:lnRef>
          <a:fillRef idx="3">
            <a:schemeClr val="accent5"/>
          </a:fillRef>
          <a:effectRef idx="2">
            <a:schemeClr val="accent5"/>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3600" kern="1200" dirty="0" smtClean="0"/>
              <a:t>TÜRMOB-TESMER</a:t>
            </a:r>
            <a:endParaRPr lang="tr-TR" sz="3600" kern="1200" dirty="0"/>
          </a:p>
        </p:txBody>
      </p:sp>
      <p:sp>
        <p:nvSpPr>
          <p:cNvPr id="17" name="16 Yukarı Aşağı Ok"/>
          <p:cNvSpPr/>
          <p:nvPr/>
        </p:nvSpPr>
        <p:spPr>
          <a:xfrm>
            <a:off x="4499992" y="2780928"/>
            <a:ext cx="484632" cy="576064"/>
          </a:xfrm>
          <a:prstGeom prst="up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983098235"/>
      </p:ext>
    </p:extLst>
  </p:cSld>
  <p:clrMapOvr>
    <a:masterClrMapping/>
  </p:clrMapOvr>
  <p:transition spd="slow">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pPr algn="ctr"/>
            <a:r>
              <a:rPr lang="tr-TR" sz="2800" b="1" dirty="0" smtClean="0"/>
              <a:t>YENİ TTK KAPSAMINDA TÜRMOB EĞİTİM PROJESİ </a:t>
            </a:r>
            <a:br>
              <a:rPr lang="tr-TR" sz="2800" b="1" dirty="0" smtClean="0"/>
            </a:br>
            <a:r>
              <a:rPr lang="tr-TR" sz="4000" b="1" dirty="0" smtClean="0">
                <a:solidFill>
                  <a:srgbClr val="FFC000"/>
                </a:solidFill>
              </a:rPr>
              <a:t>TÜRK TİCARET KANUNU EĞİTİMİ</a:t>
            </a:r>
            <a:endParaRPr lang="tr-TR" sz="2800" dirty="0"/>
          </a:p>
        </p:txBody>
      </p:sp>
      <p:graphicFrame>
        <p:nvGraphicFramePr>
          <p:cNvPr id="7" name="6 İçerik Yer Tutucusu"/>
          <p:cNvGraphicFramePr>
            <a:graphicFrameLocks noGrp="1"/>
          </p:cNvGraphicFramePr>
          <p:nvPr>
            <p:ph idx="1"/>
          </p:nvPr>
        </p:nvGraphicFramePr>
        <p:xfrm>
          <a:off x="755576" y="1340768"/>
          <a:ext cx="748883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etin kutusu"/>
          <p:cNvSpPr txBox="1"/>
          <p:nvPr/>
        </p:nvSpPr>
        <p:spPr>
          <a:xfrm>
            <a:off x="1475656" y="3933056"/>
            <a:ext cx="12241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TÜRKİYE</a:t>
            </a:r>
          </a:p>
          <a:p>
            <a:pPr algn="ctr"/>
            <a:r>
              <a:rPr lang="tr-TR" dirty="0" smtClean="0"/>
              <a:t>115 / </a:t>
            </a:r>
            <a:r>
              <a:rPr lang="tr-TR" dirty="0" smtClean="0"/>
              <a:t>(38+80)118</a:t>
            </a:r>
            <a:endParaRPr lang="tr-TR" dirty="0"/>
          </a:p>
        </p:txBody>
      </p:sp>
      <p:sp>
        <p:nvSpPr>
          <p:cNvPr id="12" name="11 Sağ Ok"/>
          <p:cNvSpPr/>
          <p:nvPr/>
        </p:nvSpPr>
        <p:spPr>
          <a:xfrm rot="9045006">
            <a:off x="2954148" y="2675889"/>
            <a:ext cx="715424" cy="380107"/>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Sağ Ok"/>
          <p:cNvSpPr/>
          <p:nvPr/>
        </p:nvSpPr>
        <p:spPr>
          <a:xfrm rot="10800000">
            <a:off x="3347864" y="3861048"/>
            <a:ext cx="648072" cy="36004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Sağ Ok"/>
          <p:cNvSpPr/>
          <p:nvPr/>
        </p:nvSpPr>
        <p:spPr>
          <a:xfrm rot="12999224">
            <a:off x="3048613" y="4886327"/>
            <a:ext cx="691875" cy="368989"/>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wheel spokes="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3864083630"/>
              </p:ext>
            </p:extLst>
          </p:nvPr>
        </p:nvGraphicFramePr>
        <p:xfrm>
          <a:off x="179512" y="2204864"/>
          <a:ext cx="8784976" cy="3158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a:xfrm>
            <a:off x="683568" y="152400"/>
            <a:ext cx="8003232" cy="1692424"/>
          </a:xfrm>
        </p:spPr>
        <p:txBody>
          <a:bodyPr/>
          <a:lstStyle/>
          <a:p>
            <a:r>
              <a:rPr lang="tr-TR" sz="4800" b="1" dirty="0" smtClean="0"/>
              <a:t>Eğitmen Olma Sürecinde Adaylara Verilen Eğitimler</a:t>
            </a:r>
            <a:endParaRPr lang="tr-TR" sz="4800" b="1" dirty="0"/>
          </a:p>
        </p:txBody>
      </p:sp>
    </p:spTree>
    <p:extLst>
      <p:ext uri="{BB962C8B-B14F-4D97-AF65-F5344CB8AC3E}">
        <p14:creationId xmlns="" xmlns:p14="http://schemas.microsoft.com/office/powerpoint/2010/main" val="336877726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b="1" dirty="0" smtClean="0"/>
              <a:t>Eğitim Kitapçığı ve Slaytlar</a:t>
            </a:r>
            <a:endParaRPr lang="tr-TR" b="1" dirty="0"/>
          </a:p>
        </p:txBody>
      </p:sp>
      <p:graphicFrame>
        <p:nvGraphicFramePr>
          <p:cNvPr id="6" name="İçerik Yer Tutucusu 5"/>
          <p:cNvGraphicFramePr>
            <a:graphicFrameLocks noGrp="1"/>
          </p:cNvGraphicFramePr>
          <p:nvPr>
            <p:ph idx="1"/>
            <p:extLst>
              <p:ext uri="{D42A27DB-BD31-4B8C-83A1-F6EECF244321}">
                <p14:modId xmlns="" xmlns:p14="http://schemas.microsoft.com/office/powerpoint/2010/main" val="2662839565"/>
              </p:ext>
            </p:extLst>
          </p:nvPr>
        </p:nvGraphicFramePr>
        <p:xfrm>
          <a:off x="323528" y="2247900"/>
          <a:ext cx="8496944" cy="387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etin kutusu"/>
          <p:cNvSpPr txBox="1"/>
          <p:nvPr/>
        </p:nvSpPr>
        <p:spPr>
          <a:xfrm>
            <a:off x="1331640" y="2780928"/>
            <a:ext cx="165618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tr-TR" dirty="0" smtClean="0"/>
              <a:t>KİTAPÇIK-</a:t>
            </a:r>
          </a:p>
          <a:p>
            <a:pPr algn="ctr"/>
            <a:r>
              <a:rPr lang="tr-TR" dirty="0" smtClean="0"/>
              <a:t>73 sayfa</a:t>
            </a:r>
            <a:endParaRPr lang="tr-TR" dirty="0"/>
          </a:p>
        </p:txBody>
      </p:sp>
      <p:sp>
        <p:nvSpPr>
          <p:cNvPr id="7" name="6 Metin kutusu"/>
          <p:cNvSpPr txBox="1"/>
          <p:nvPr/>
        </p:nvSpPr>
        <p:spPr>
          <a:xfrm>
            <a:off x="1331640" y="5085184"/>
            <a:ext cx="165618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tr-TR" dirty="0" smtClean="0"/>
              <a:t>184 Slayt</a:t>
            </a:r>
            <a:endParaRPr lang="tr-TR" dirty="0"/>
          </a:p>
        </p:txBody>
      </p:sp>
    </p:spTree>
    <p:extLst>
      <p:ext uri="{BB962C8B-B14F-4D97-AF65-F5344CB8AC3E}">
        <p14:creationId xmlns="" xmlns:p14="http://schemas.microsoft.com/office/powerpoint/2010/main" val="2148986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graphicEl>
                                              <a:dgm id="{92E7D4F3-51B5-4FE3-9193-465B14AAB9D1}"/>
                                            </p:graphicEl>
                                          </p:spTgt>
                                        </p:tgtEl>
                                        <p:attrNameLst>
                                          <p:attrName>style.visibility</p:attrName>
                                        </p:attrNameLst>
                                      </p:cBhvr>
                                      <p:to>
                                        <p:strVal val="visible"/>
                                      </p:to>
                                    </p:set>
                                    <p:animEffect transition="in" filter="box(in)">
                                      <p:cBhvr>
                                        <p:cTn id="7" dur="2000"/>
                                        <p:tgtEl>
                                          <p:spTgt spid="6">
                                            <p:graphicEl>
                                              <a:dgm id="{92E7D4F3-51B5-4FE3-9193-465B14AAB9D1}"/>
                                            </p:graphic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graphicEl>
                                              <a:dgm id="{E69B2801-C1A8-45F5-9F8F-3ECE3463AF0E}"/>
                                            </p:graphicEl>
                                          </p:spTgt>
                                        </p:tgtEl>
                                        <p:attrNameLst>
                                          <p:attrName>style.visibility</p:attrName>
                                        </p:attrNameLst>
                                      </p:cBhvr>
                                      <p:to>
                                        <p:strVal val="visible"/>
                                      </p:to>
                                    </p:set>
                                    <p:animEffect transition="in" filter="box(in)">
                                      <p:cBhvr>
                                        <p:cTn id="10" dur="2000"/>
                                        <p:tgtEl>
                                          <p:spTgt spid="6">
                                            <p:graphicEl>
                                              <a:dgm id="{E69B2801-C1A8-45F5-9F8F-3ECE3463AF0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graphicEl>
                                              <a:dgm id="{EBAD02F0-DB27-4F20-AC55-39027365931C}"/>
                                            </p:graphicEl>
                                          </p:spTgt>
                                        </p:tgtEl>
                                        <p:attrNameLst>
                                          <p:attrName>style.visibility</p:attrName>
                                        </p:attrNameLst>
                                      </p:cBhvr>
                                      <p:to>
                                        <p:strVal val="visible"/>
                                      </p:to>
                                    </p:set>
                                    <p:animEffect transition="in" filter="box(in)">
                                      <p:cBhvr>
                                        <p:cTn id="15" dur="2000"/>
                                        <p:tgtEl>
                                          <p:spTgt spid="6">
                                            <p:graphicEl>
                                              <a:dgm id="{EBAD02F0-DB27-4F20-AC55-39027365931C}"/>
                                            </p:graphic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graphicEl>
                                              <a:dgm id="{F3B86B25-9408-41F1-B605-958B5DB69B5B}"/>
                                            </p:graphicEl>
                                          </p:spTgt>
                                        </p:tgtEl>
                                        <p:attrNameLst>
                                          <p:attrName>style.visibility</p:attrName>
                                        </p:attrNameLst>
                                      </p:cBhvr>
                                      <p:to>
                                        <p:strVal val="visible"/>
                                      </p:to>
                                    </p:set>
                                    <p:animEffect transition="in" filter="box(in)">
                                      <p:cBhvr>
                                        <p:cTn id="18" dur="2000"/>
                                        <p:tgtEl>
                                          <p:spTgt spid="6">
                                            <p:graphicEl>
                                              <a:dgm id="{F3B86B25-9408-41F1-B605-958B5DB69B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98602139"/>
              </p:ext>
            </p:extLst>
          </p:nvPr>
        </p:nvGraphicFramePr>
        <p:xfrm>
          <a:off x="698500" y="1700808"/>
          <a:ext cx="7977956" cy="442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p:txBody>
          <a:bodyPr/>
          <a:lstStyle/>
          <a:p>
            <a:pPr algn="ctr"/>
            <a:r>
              <a:rPr lang="tr-TR" b="1" dirty="0"/>
              <a:t>Eğitmen Olma Süreci</a:t>
            </a:r>
            <a:endParaRPr lang="tr-TR" dirty="0"/>
          </a:p>
        </p:txBody>
      </p:sp>
    </p:spTree>
    <p:extLst>
      <p:ext uri="{BB962C8B-B14F-4D97-AF65-F5344CB8AC3E}">
        <p14:creationId xmlns="" xmlns:p14="http://schemas.microsoft.com/office/powerpoint/2010/main" val="3402688818"/>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971378138"/>
              </p:ext>
            </p:extLst>
          </p:nvPr>
        </p:nvGraphicFramePr>
        <p:xfrm>
          <a:off x="683568" y="980728"/>
          <a:ext cx="79208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a:xfrm>
            <a:off x="539552" y="152400"/>
            <a:ext cx="8147248" cy="756320"/>
          </a:xfrm>
        </p:spPr>
        <p:txBody>
          <a:bodyPr>
            <a:normAutofit/>
          </a:bodyPr>
          <a:lstStyle/>
          <a:p>
            <a:pPr algn="ctr"/>
            <a:r>
              <a:rPr lang="tr-TR" sz="3200" b="1" dirty="0" smtClean="0">
                <a:solidFill>
                  <a:schemeClr val="tx1"/>
                </a:solidFill>
              </a:rPr>
              <a:t>Eğitmenlerin Eğitiminde </a:t>
            </a:r>
            <a:r>
              <a:rPr lang="tr-TR" sz="3200" b="1" dirty="0" smtClean="0">
                <a:solidFill>
                  <a:schemeClr val="tx1"/>
                </a:solidFill>
              </a:rPr>
              <a:t>Gelinen Nokta</a:t>
            </a:r>
            <a:endParaRPr lang="tr-TR" sz="3200" b="1" dirty="0">
              <a:solidFill>
                <a:schemeClr val="tx1"/>
              </a:solidFill>
            </a:endParaRPr>
          </a:p>
        </p:txBody>
      </p:sp>
    </p:spTree>
    <p:extLst>
      <p:ext uri="{BB962C8B-B14F-4D97-AF65-F5344CB8AC3E}">
        <p14:creationId xmlns="" xmlns:p14="http://schemas.microsoft.com/office/powerpoint/2010/main" val="158208872"/>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1484784"/>
          <a:ext cx="5122912" cy="4611216"/>
        </p:xfrm>
        <a:graphic>
          <a:graphicData uri="http://schemas.openxmlformats.org/drawingml/2006/chart">
            <c:chart xmlns:c="http://schemas.openxmlformats.org/drawingml/2006/chart" xmlns:r="http://schemas.openxmlformats.org/officeDocument/2006/relationships" r:id="rId2"/>
          </a:graphicData>
        </a:graphic>
      </p:graphicFrame>
      <p:sp>
        <p:nvSpPr>
          <p:cNvPr id="3" name="2 Başlık"/>
          <p:cNvSpPr>
            <a:spLocks noGrp="1"/>
          </p:cNvSpPr>
          <p:nvPr>
            <p:ph type="title"/>
          </p:nvPr>
        </p:nvSpPr>
        <p:spPr/>
        <p:txBody>
          <a:bodyPr>
            <a:normAutofit fontScale="90000"/>
          </a:bodyPr>
          <a:lstStyle/>
          <a:p>
            <a:pPr algn="ctr"/>
            <a:r>
              <a:rPr lang="tr-TR" dirty="0" smtClean="0"/>
              <a:t>Türkiye Çapında TTK Eğitimlerinde Gelinen Nokta </a:t>
            </a:r>
            <a:endParaRPr lang="tr-TR" dirty="0"/>
          </a:p>
        </p:txBody>
      </p:sp>
      <p:sp>
        <p:nvSpPr>
          <p:cNvPr id="7" name="6 Çentikli Sağ Ok"/>
          <p:cNvSpPr/>
          <p:nvPr/>
        </p:nvSpPr>
        <p:spPr>
          <a:xfrm>
            <a:off x="5508104" y="3717032"/>
            <a:ext cx="1224136" cy="936104"/>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9" name="8 Oval"/>
          <p:cNvSpPr/>
          <p:nvPr/>
        </p:nvSpPr>
        <p:spPr>
          <a:xfrm>
            <a:off x="6948264" y="3429000"/>
            <a:ext cx="1979712" cy="16561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000" b="1" dirty="0" smtClean="0">
                <a:solidFill>
                  <a:srgbClr val="FFFF00"/>
                </a:solidFill>
              </a:rPr>
              <a:t>TOPLAM</a:t>
            </a:r>
          </a:p>
          <a:p>
            <a:pPr algn="ctr"/>
            <a:r>
              <a:rPr lang="tr-TR" sz="2000" b="1" dirty="0" smtClean="0">
                <a:solidFill>
                  <a:srgbClr val="FFFF00"/>
                </a:solidFill>
              </a:rPr>
              <a:t>44.578</a:t>
            </a:r>
            <a:endParaRPr lang="tr-T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ctr">
              <a:buNone/>
            </a:pPr>
            <a:endParaRPr lang="tr-TR" sz="9600" dirty="0" smtClean="0">
              <a:latin typeface="Blackadder ITC" pitchFamily="82" charset="0"/>
            </a:endParaRPr>
          </a:p>
          <a:p>
            <a:pPr algn="r">
              <a:buNone/>
            </a:pPr>
            <a:r>
              <a:rPr lang="tr-TR" sz="6000" dirty="0" smtClean="0">
                <a:latin typeface="Lucida Handwriting" pitchFamily="66" charset="0"/>
              </a:rPr>
              <a:t>Saygılarımla</a:t>
            </a:r>
            <a:endParaRPr lang="tr-TR" sz="6000" dirty="0">
              <a:latin typeface="Lucida Handwriting" pitchFamily="66" charset="0"/>
            </a:endParaRPr>
          </a:p>
        </p:txBody>
      </p:sp>
      <p:sp>
        <p:nvSpPr>
          <p:cNvPr id="3" name="2 Başlık"/>
          <p:cNvSpPr>
            <a:spLocks noGrp="1"/>
          </p:cNvSpPr>
          <p:nvPr>
            <p:ph type="title"/>
          </p:nvPr>
        </p:nvSpPr>
        <p:spPr/>
        <p:txBody>
          <a:bodyPr/>
          <a:lstStyle/>
          <a:p>
            <a:endParaRPr lang="tr-T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00113" y="214313"/>
            <a:ext cx="8043862" cy="1198562"/>
          </a:xfrm>
        </p:spPr>
        <p:txBody>
          <a:bodyPr>
            <a:normAutofit fontScale="90000"/>
          </a:bodyPr>
          <a:lstStyle/>
          <a:p>
            <a:r>
              <a:rPr lang="tr-TR" smtClean="0"/>
              <a:t/>
            </a:r>
            <a:br>
              <a:rPr lang="tr-TR" smtClean="0"/>
            </a:br>
            <a:r>
              <a:rPr lang="tr-TR" sz="3600" smtClean="0"/>
              <a:t>Ticari Defterler </a:t>
            </a:r>
            <a:br>
              <a:rPr lang="tr-TR" sz="3600" smtClean="0"/>
            </a:br>
            <a:r>
              <a:rPr lang="tr-TR" sz="3600" smtClean="0">
                <a:solidFill>
                  <a:srgbClr val="FFFF00"/>
                </a:solidFill>
              </a:rPr>
              <a:t>(TTK m.64 gerekçesinden)</a:t>
            </a:r>
            <a:endParaRPr lang="tr-TR" smtClean="0">
              <a:solidFill>
                <a:srgbClr val="FFFF00"/>
              </a:solidFill>
            </a:endParaRPr>
          </a:p>
        </p:txBody>
      </p:sp>
      <p:sp>
        <p:nvSpPr>
          <p:cNvPr id="20483" name="Rectangle 3"/>
          <p:cNvSpPr>
            <a:spLocks noGrp="1" noChangeArrowheads="1"/>
          </p:cNvSpPr>
          <p:nvPr>
            <p:ph idx="1"/>
          </p:nvPr>
        </p:nvSpPr>
        <p:spPr>
          <a:xfrm>
            <a:off x="179388" y="1484313"/>
            <a:ext cx="8775700" cy="5113337"/>
          </a:xfrm>
        </p:spPr>
        <p:txBody>
          <a:bodyPr/>
          <a:lstStyle/>
          <a:p>
            <a:pPr marL="609600" indent="-609600" algn="just">
              <a:lnSpc>
                <a:spcPct val="80000"/>
              </a:lnSpc>
            </a:pPr>
            <a:r>
              <a:rPr lang="en-US" sz="2400" smtClean="0"/>
              <a:t>Defterlerin, Uluslararası Finansal Raporlama Standartlarını yansıtır şekilde hazırlanan Türkiye Muhasebe Standartlarına (m. 88), bu standartlarda hüküm bulunmayan hallerde doğrudan Uluslararası Finansal Raporlama Standartları'na göre, tacirin ticarî işlemleriyle malvarlığı durumunu açıkça gösterir şekilde tutulması şarttır. </a:t>
            </a:r>
            <a:r>
              <a:rPr lang="en-US" sz="2400" smtClean="0">
                <a:solidFill>
                  <a:srgbClr val="FFFF00"/>
                </a:solidFill>
              </a:rPr>
              <a:t>Muhasebenin tutuluşunda Türkiye Muhasebe Standartları ve bu bağlamda IFRS </a:t>
            </a:r>
            <a:r>
              <a:rPr lang="en-US" sz="2400" b="1" smtClean="0">
                <a:solidFill>
                  <a:srgbClr val="FFFF00"/>
                </a:solidFill>
              </a:rPr>
              <a:t>emredici niteliktedir</a:t>
            </a:r>
            <a:r>
              <a:rPr lang="en-US" sz="2400" smtClean="0">
                <a:solidFill>
                  <a:srgbClr val="FFFF00"/>
                </a:solidFill>
              </a:rPr>
              <a:t>. </a:t>
            </a:r>
            <a:r>
              <a:rPr lang="en-US" sz="2400" smtClean="0"/>
              <a:t>Bu sonuç 88 inci maddeden doğar. Hükmün Türkiye Muhasebe Standartlarına ve Tasarının 88 inci maddesine gönderme yapması özel bir anlam taşır. </a:t>
            </a:r>
            <a:endParaRPr lang="tr-TR" sz="2400" smtClean="0"/>
          </a:p>
          <a:p>
            <a:pPr marL="609600" indent="-609600" algn="just">
              <a:lnSpc>
                <a:spcPct val="80000"/>
              </a:lnSpc>
            </a:pPr>
            <a:r>
              <a:rPr lang="en-US" sz="3600" b="1" smtClean="0">
                <a:solidFill>
                  <a:srgbClr val="FFC000"/>
                </a:solidFill>
              </a:rPr>
              <a:t>Muhasebe Vergi Usul Kanununa ve vergi mevzuatına göre tutulamaz. Muhasebe vergi için tutulmaz.</a:t>
            </a:r>
            <a:r>
              <a:rPr lang="en-US" sz="2400" smtClean="0"/>
              <a:t> </a:t>
            </a:r>
            <a:endParaRPr lang="tr-TR" sz="2400" smtClean="0"/>
          </a:p>
          <a:p>
            <a:pPr marL="609600" indent="-609600" algn="just">
              <a:lnSpc>
                <a:spcPct val="80000"/>
              </a:lnSpc>
            </a:pPr>
            <a:r>
              <a:rPr lang="en-US" sz="2400" smtClean="0">
                <a:solidFill>
                  <a:srgbClr val="FFFF00"/>
                </a:solidFill>
              </a:rPr>
              <a:t>Vergi verilerini ve sonuçlarını bu suretle tutulan muhasebeye dayandırır. </a:t>
            </a:r>
            <a:endParaRPr lang="tr-TR" sz="2400" smtClean="0">
              <a:solidFill>
                <a:srgbClr val="FFFF00"/>
              </a:solidFill>
            </a:endParaRPr>
          </a:p>
        </p:txBody>
      </p:sp>
      <p:sp>
        <p:nvSpPr>
          <p:cNvPr id="27650" name="4 Slayt Numarası Yer Tutucusu"/>
          <p:cNvSpPr>
            <a:spLocks noGrp="1"/>
          </p:cNvSpPr>
          <p:nvPr>
            <p:ph type="sldNum" sz="quarter" idx="4294967295"/>
          </p:nvPr>
        </p:nvSpPr>
        <p:spPr>
          <a:xfrm>
            <a:off x="7042150" y="6243638"/>
            <a:ext cx="1905000" cy="457200"/>
          </a:xfrm>
          <a:prstGeom prst="rect">
            <a:avLst/>
          </a:prstGeom>
        </p:spPr>
        <p:txBody>
          <a:bodyPr/>
          <a:lstStyle/>
          <a:p>
            <a:pPr>
              <a:defRPr/>
            </a:pPr>
            <a:fld id="{236DCA30-EFDA-4832-945F-CCDC44338200}" type="slidenum">
              <a:rPr lang="tr-TR"/>
              <a:pPr>
                <a:defRPr/>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403350" y="908050"/>
            <a:ext cx="7540625" cy="792163"/>
          </a:xfrm>
        </p:spPr>
        <p:txBody>
          <a:bodyPr anchor="ctr"/>
          <a:lstStyle/>
          <a:p>
            <a:r>
              <a:rPr lang="tr-TR" sz="4000" b="1" smtClean="0">
                <a:solidFill>
                  <a:srgbClr val="FFFF00"/>
                </a:solidFill>
              </a:rPr>
              <a:t>Dürüst resim ilkesi</a:t>
            </a:r>
            <a:endParaRPr lang="en-US" sz="4000" smtClean="0">
              <a:solidFill>
                <a:srgbClr val="FFFF00"/>
              </a:solidFill>
            </a:endParaRPr>
          </a:p>
        </p:txBody>
      </p:sp>
      <p:sp>
        <p:nvSpPr>
          <p:cNvPr id="21507" name="Rectangle 3"/>
          <p:cNvSpPr>
            <a:spLocks noGrp="1" noChangeArrowheads="1"/>
          </p:cNvSpPr>
          <p:nvPr>
            <p:ph type="body" idx="4294967295"/>
          </p:nvPr>
        </p:nvSpPr>
        <p:spPr>
          <a:xfrm>
            <a:off x="179388" y="1989138"/>
            <a:ext cx="8785225" cy="4608512"/>
          </a:xfrm>
        </p:spPr>
        <p:txBody>
          <a:bodyPr/>
          <a:lstStyle/>
          <a:p>
            <a:pPr algn="just"/>
            <a:r>
              <a:rPr lang="tr-TR" sz="2800" b="1" smtClean="0"/>
              <a:t>MADDE 515 - (1)</a:t>
            </a:r>
            <a:r>
              <a:rPr lang="tr-TR" sz="2800" smtClean="0"/>
              <a:t> Anonim şirketlerin finansal tabloları, </a:t>
            </a:r>
            <a:r>
              <a:rPr lang="tr-TR" sz="2800" smtClean="0">
                <a:solidFill>
                  <a:srgbClr val="FFC000"/>
                </a:solidFill>
              </a:rPr>
              <a:t>Türkiye Muhasebe Standartlarına göre şirketin malvarlığını, borç ve yükümlülüklerini, öz kaynaklarını ve faaliyet sonuçlarını tam, anlaşılabilir, karşılaştırılabilir, ihtiyaçlara ve işletmenin niteliğine uygun bir şekilde; </a:t>
            </a:r>
            <a:r>
              <a:rPr lang="tr-TR" sz="2800" b="1" smtClean="0">
                <a:solidFill>
                  <a:srgbClr val="FFFF00"/>
                </a:solidFill>
              </a:rPr>
              <a:t>şeffaf ve güvenilir olarak; gerçeği dürüst, aynen ve aslına sadık surette yansıtacak şekilde çıkarılır. </a:t>
            </a:r>
            <a:endParaRPr lang="en-US" sz="2800" b="1" smtClean="0">
              <a:solidFill>
                <a:srgbClr val="FFFF00"/>
              </a:solidFill>
            </a:endParaRPr>
          </a:p>
          <a:p>
            <a:pPr algn="just" eaLnBrk="1" hangingPunct="1">
              <a:lnSpc>
                <a:spcPct val="80000"/>
              </a:lnSpc>
            </a:pPr>
            <a:endParaRPr lang="tr-TR"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95288" y="260350"/>
            <a:ext cx="8548687" cy="1774825"/>
          </a:xfrm>
        </p:spPr>
        <p:txBody>
          <a:bodyPr>
            <a:normAutofit fontScale="90000"/>
          </a:bodyPr>
          <a:lstStyle/>
          <a:p>
            <a:r>
              <a:rPr lang="en-US" sz="1400" dirty="0" smtClean="0"/>
              <a:t/>
            </a:r>
            <a:br>
              <a:rPr lang="en-US" sz="1400" dirty="0" smtClean="0"/>
            </a:br>
            <a:r>
              <a:rPr lang="en-US" sz="1400" dirty="0" smtClean="0"/>
              <a:t> </a:t>
            </a:r>
            <a:r>
              <a:rPr lang="en-US" sz="1800" b="1" dirty="0" smtClean="0"/>
              <a:t>VERG</a:t>
            </a:r>
            <a:r>
              <a:rPr lang="tr-TR" sz="1800" b="1" dirty="0" smtClean="0"/>
              <a:t>İ</a:t>
            </a:r>
            <a:r>
              <a:rPr lang="en-US" sz="1800" b="1" dirty="0" smtClean="0"/>
              <a:t> USUL KANUNU </a:t>
            </a:r>
            <a:r>
              <a:rPr lang="tr-TR" sz="1800" b="1" dirty="0" smtClean="0"/>
              <a:t/>
            </a:r>
            <a:br>
              <a:rPr lang="tr-TR" sz="1800" b="1" dirty="0" smtClean="0"/>
            </a:br>
            <a:r>
              <a:rPr lang="en-US" sz="1800" b="1" dirty="0" err="1" smtClean="0"/>
              <a:t>Kanun</a:t>
            </a:r>
            <a:r>
              <a:rPr lang="en-US" sz="1800" b="1" dirty="0" smtClean="0"/>
              <a:t> </a:t>
            </a:r>
            <a:r>
              <a:rPr lang="en-US" sz="1800" b="1" dirty="0" err="1" smtClean="0"/>
              <a:t>Numarası</a:t>
            </a:r>
            <a:r>
              <a:rPr lang="en-US" sz="1800" b="1" dirty="0" smtClean="0"/>
              <a:t> 	</a:t>
            </a:r>
            <a:r>
              <a:rPr lang="tr-TR" sz="1800" b="1" dirty="0" smtClean="0"/>
              <a:t>	</a:t>
            </a:r>
            <a:r>
              <a:rPr lang="en-US" sz="1800" b="1" dirty="0" smtClean="0"/>
              <a:t>: </a:t>
            </a:r>
            <a:r>
              <a:rPr lang="en-US" sz="1800" b="1" dirty="0" smtClean="0"/>
              <a:t>213 	</a:t>
            </a:r>
            <a:br>
              <a:rPr lang="en-US" sz="1800" b="1" dirty="0" smtClean="0"/>
            </a:br>
            <a:r>
              <a:rPr lang="en-US" sz="1800" b="1" dirty="0" smtClean="0"/>
              <a:t>Kabul </a:t>
            </a:r>
            <a:r>
              <a:rPr lang="en-US" sz="1800" b="1" dirty="0" err="1" smtClean="0"/>
              <a:t>Tarihi</a:t>
            </a:r>
            <a:r>
              <a:rPr lang="en-US" sz="1800" b="1" dirty="0" smtClean="0"/>
              <a:t> 	</a:t>
            </a:r>
            <a:r>
              <a:rPr lang="tr-TR" sz="1800" b="1" dirty="0" smtClean="0"/>
              <a:t>	</a:t>
            </a:r>
            <a:r>
              <a:rPr lang="en-US" sz="1800" b="1" dirty="0" smtClean="0"/>
              <a:t>: </a:t>
            </a:r>
            <a:r>
              <a:rPr lang="en-US" sz="1800" b="1" dirty="0" smtClean="0"/>
              <a:t>4/1/1961 	</a:t>
            </a:r>
            <a:br>
              <a:rPr lang="en-US" sz="1800" b="1" dirty="0" smtClean="0"/>
            </a:br>
            <a:r>
              <a:rPr lang="en-US" sz="1800" b="1" dirty="0" err="1" smtClean="0"/>
              <a:t>Yayımlandığı</a:t>
            </a:r>
            <a:r>
              <a:rPr lang="en-US" sz="1800" b="1" dirty="0" smtClean="0"/>
              <a:t> R. </a:t>
            </a:r>
            <a:r>
              <a:rPr lang="en-US" sz="1800" b="1" dirty="0" err="1" smtClean="0"/>
              <a:t>Gazete</a:t>
            </a:r>
            <a:r>
              <a:rPr lang="en-US" sz="1800" b="1" dirty="0" smtClean="0"/>
              <a:t> 	: </a:t>
            </a:r>
            <a:r>
              <a:rPr lang="en-US" sz="1800" b="1" dirty="0" err="1" smtClean="0"/>
              <a:t>Tarih</a:t>
            </a:r>
            <a:r>
              <a:rPr lang="en-US" sz="1800" b="1" dirty="0" smtClean="0"/>
              <a:t> : 10/1/1961 </a:t>
            </a:r>
            <a:r>
              <a:rPr lang="en-US" sz="1800" b="1" dirty="0" err="1" smtClean="0"/>
              <a:t>Sayı</a:t>
            </a:r>
            <a:r>
              <a:rPr lang="en-US" sz="1800" b="1" dirty="0" smtClean="0"/>
              <a:t> : 10703 – 10705 	</a:t>
            </a:r>
            <a:br>
              <a:rPr lang="en-US" sz="1800" b="1" dirty="0" smtClean="0"/>
            </a:br>
            <a:r>
              <a:rPr lang="en-US" sz="1800" b="1" dirty="0" err="1" smtClean="0"/>
              <a:t>Yayımlandığı</a:t>
            </a:r>
            <a:r>
              <a:rPr lang="en-US" sz="1800" b="1" dirty="0" smtClean="0"/>
              <a:t> </a:t>
            </a:r>
            <a:r>
              <a:rPr lang="en-US" sz="1800" b="1" dirty="0" err="1" smtClean="0"/>
              <a:t>Düstur</a:t>
            </a:r>
            <a:r>
              <a:rPr lang="en-US" sz="1800" b="1" dirty="0" smtClean="0"/>
              <a:t> 	: </a:t>
            </a:r>
            <a:r>
              <a:rPr lang="en-US" sz="1800" b="1" dirty="0" err="1" smtClean="0"/>
              <a:t>Tertip</a:t>
            </a:r>
            <a:r>
              <a:rPr lang="en-US" sz="1800" b="1" dirty="0" smtClean="0"/>
              <a:t> : 4 </a:t>
            </a:r>
            <a:r>
              <a:rPr lang="en-US" sz="1800" b="1" dirty="0" err="1" smtClean="0"/>
              <a:t>Cilt</a:t>
            </a:r>
            <a:r>
              <a:rPr lang="en-US" sz="1800" b="1" dirty="0" smtClean="0"/>
              <a:t> : 1 </a:t>
            </a:r>
            <a:r>
              <a:rPr lang="en-US" sz="1800" b="1" dirty="0" err="1" smtClean="0"/>
              <a:t>Sayfa</a:t>
            </a:r>
            <a:r>
              <a:rPr lang="en-US" sz="1800" b="1" dirty="0" smtClean="0"/>
              <a:t> : 1037 	</a:t>
            </a:r>
            <a:r>
              <a:rPr lang="en-US" sz="1400" b="1" dirty="0" smtClean="0"/>
              <a:t/>
            </a:r>
            <a:br>
              <a:rPr lang="en-US" sz="1400" b="1" dirty="0" smtClean="0"/>
            </a:br>
            <a:endParaRPr lang="en-US" sz="1400" dirty="0" smtClean="0"/>
          </a:p>
        </p:txBody>
      </p:sp>
      <p:sp>
        <p:nvSpPr>
          <p:cNvPr id="22531" name="2 İçerik Yer Tutucusu"/>
          <p:cNvSpPr>
            <a:spLocks noGrp="1"/>
          </p:cNvSpPr>
          <p:nvPr>
            <p:ph idx="1"/>
          </p:nvPr>
        </p:nvSpPr>
        <p:spPr>
          <a:xfrm>
            <a:off x="323850" y="2017713"/>
            <a:ext cx="8631238" cy="4364037"/>
          </a:xfrm>
        </p:spPr>
        <p:txBody>
          <a:bodyPr/>
          <a:lstStyle/>
          <a:p>
            <a:endParaRPr lang="en-US" sz="1600" smtClean="0"/>
          </a:p>
          <a:p>
            <a:pPr algn="just"/>
            <a:r>
              <a:rPr lang="en-US" sz="2000" smtClean="0"/>
              <a:t> </a:t>
            </a:r>
            <a:r>
              <a:rPr lang="en-US" sz="2000" b="1" i="1" smtClean="0">
                <a:solidFill>
                  <a:srgbClr val="FFFF00"/>
                </a:solidFill>
              </a:rPr>
              <a:t>Vergi Kanunlarının uygulanması ve ispat: </a:t>
            </a:r>
          </a:p>
          <a:p>
            <a:pPr algn="just"/>
            <a:r>
              <a:rPr lang="nn-NO" sz="2000" b="1" smtClean="0"/>
              <a:t>Madde 3 – (DeğiĢik : 30/12/1980 - 2365/1 md.) </a:t>
            </a:r>
          </a:p>
          <a:p>
            <a:pPr algn="just"/>
            <a:r>
              <a:rPr lang="en-US" sz="2000" smtClean="0"/>
              <a:t>A) Vergi kanunlarının uygulanması: Bu Kanunda kullanılan "Vergi Kanunu" tabiri işbu Kanun ile bu Kanun hükümlerine tabi vergi, resim ve harç kanunlarını ifade eder. </a:t>
            </a:r>
          </a:p>
          <a:p>
            <a:pPr algn="just"/>
            <a:r>
              <a:rPr lang="en-US" sz="2000" smtClean="0"/>
              <a:t>Vergi kanunları lafzı ve ruhu ile hüküm ifade eder. Lafzın açık olmadığı hallerde vergi kanunlarının hükümleri, konuluşundaki maksat, hükümlerin kanunun yapısındaki yeri ve diğer maddelerle olan bağlantısı gözönünde tutularak uygulanır. </a:t>
            </a:r>
          </a:p>
          <a:p>
            <a:pPr algn="just"/>
            <a:r>
              <a:rPr lang="en-US" sz="2000" smtClean="0"/>
              <a:t>B) </a:t>
            </a:r>
            <a:r>
              <a:rPr lang="en-US" sz="2000" smtClean="0">
                <a:solidFill>
                  <a:srgbClr val="FFFF00"/>
                </a:solidFill>
              </a:rPr>
              <a:t>İspat: Vergilendirmede vergiyi doğuran olay ve bu olaya, ilişkin muamelelerin </a:t>
            </a:r>
            <a:r>
              <a:rPr lang="en-US" sz="2000" b="1" u="sng" smtClean="0">
                <a:solidFill>
                  <a:srgbClr val="FFC000"/>
                </a:solidFill>
              </a:rPr>
              <a:t>gerçek mahiyeti</a:t>
            </a:r>
            <a:r>
              <a:rPr lang="en-US" sz="2000" b="1" smtClean="0">
                <a:solidFill>
                  <a:srgbClr val="FFC000"/>
                </a:solidFill>
              </a:rPr>
              <a:t> </a:t>
            </a:r>
            <a:r>
              <a:rPr lang="en-US" sz="2000" smtClean="0">
                <a:solidFill>
                  <a:srgbClr val="FFFF00"/>
                </a:solidFill>
              </a:rPr>
              <a:t>esastır.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395288" y="260350"/>
            <a:ext cx="8548687" cy="1774825"/>
          </a:xfrm>
        </p:spPr>
        <p:txBody>
          <a:bodyPr>
            <a:normAutofit/>
          </a:bodyPr>
          <a:lstStyle/>
          <a:p>
            <a:r>
              <a:rPr lang="en-US" sz="1400" dirty="0" smtClean="0"/>
              <a:t/>
            </a:r>
            <a:br>
              <a:rPr lang="en-US" sz="1400" dirty="0" smtClean="0"/>
            </a:br>
            <a:r>
              <a:rPr lang="en-US" sz="1600" dirty="0" smtClean="0"/>
              <a:t> </a:t>
            </a:r>
            <a:r>
              <a:rPr lang="en-US" sz="1600" b="1" dirty="0" smtClean="0"/>
              <a:t>VERG</a:t>
            </a:r>
            <a:r>
              <a:rPr lang="tr-TR" sz="1600" b="1" dirty="0" smtClean="0"/>
              <a:t>İ</a:t>
            </a:r>
            <a:r>
              <a:rPr lang="en-US" sz="1600" b="1" dirty="0" smtClean="0"/>
              <a:t> USUL KANUNU </a:t>
            </a:r>
            <a:r>
              <a:rPr lang="tr-TR" sz="1600" b="1" dirty="0" smtClean="0"/>
              <a:t/>
            </a:r>
            <a:br>
              <a:rPr lang="tr-TR" sz="1600" b="1" dirty="0" smtClean="0"/>
            </a:br>
            <a:r>
              <a:rPr lang="en-US" sz="1600" b="1" dirty="0" err="1" smtClean="0"/>
              <a:t>Kanun</a:t>
            </a:r>
            <a:r>
              <a:rPr lang="en-US" sz="1600" b="1" dirty="0" smtClean="0"/>
              <a:t> </a:t>
            </a:r>
            <a:r>
              <a:rPr lang="en-US" sz="1600" b="1" dirty="0" err="1" smtClean="0"/>
              <a:t>Numarası</a:t>
            </a:r>
            <a:r>
              <a:rPr lang="en-US" sz="1600" b="1" dirty="0" smtClean="0"/>
              <a:t> 	</a:t>
            </a:r>
            <a:r>
              <a:rPr lang="tr-TR" sz="1600" b="1" dirty="0" smtClean="0"/>
              <a:t>	</a:t>
            </a:r>
            <a:r>
              <a:rPr lang="en-US" sz="1600" b="1" dirty="0" smtClean="0"/>
              <a:t>: </a:t>
            </a:r>
            <a:r>
              <a:rPr lang="en-US" sz="1600" b="1" dirty="0" smtClean="0"/>
              <a:t>213 	</a:t>
            </a:r>
            <a:br>
              <a:rPr lang="en-US" sz="1600" b="1" dirty="0" smtClean="0"/>
            </a:br>
            <a:r>
              <a:rPr lang="en-US" sz="1600" b="1" dirty="0" smtClean="0"/>
              <a:t>Kabul </a:t>
            </a:r>
            <a:r>
              <a:rPr lang="en-US" sz="1600" b="1" dirty="0" err="1" smtClean="0"/>
              <a:t>Tarihi</a:t>
            </a:r>
            <a:r>
              <a:rPr lang="en-US" sz="1600" b="1" dirty="0" smtClean="0"/>
              <a:t> 	</a:t>
            </a:r>
            <a:r>
              <a:rPr lang="tr-TR" sz="1600" b="1" dirty="0" smtClean="0"/>
              <a:t>	</a:t>
            </a:r>
            <a:r>
              <a:rPr lang="en-US" sz="1600" b="1" dirty="0" smtClean="0"/>
              <a:t>: 4/1/1961 	</a:t>
            </a:r>
            <a:br>
              <a:rPr lang="en-US" sz="1600" b="1" dirty="0" smtClean="0"/>
            </a:br>
            <a:r>
              <a:rPr lang="en-US" sz="1600" b="1" dirty="0" err="1" smtClean="0"/>
              <a:t>Yayımlandığı</a:t>
            </a:r>
            <a:r>
              <a:rPr lang="en-US" sz="1600" b="1" dirty="0" smtClean="0"/>
              <a:t> R. </a:t>
            </a:r>
            <a:r>
              <a:rPr lang="en-US" sz="1600" b="1" dirty="0" err="1" smtClean="0"/>
              <a:t>Gazete</a:t>
            </a:r>
            <a:r>
              <a:rPr lang="en-US" sz="1600" b="1" dirty="0" smtClean="0"/>
              <a:t> 	: </a:t>
            </a:r>
            <a:r>
              <a:rPr lang="en-US" sz="1600" b="1" dirty="0" err="1" smtClean="0"/>
              <a:t>Tarih</a:t>
            </a:r>
            <a:r>
              <a:rPr lang="en-US" sz="1600" b="1" dirty="0" smtClean="0"/>
              <a:t> : 10/1/1961 </a:t>
            </a:r>
            <a:r>
              <a:rPr lang="en-US" sz="1600" b="1" dirty="0" err="1" smtClean="0"/>
              <a:t>Sayı</a:t>
            </a:r>
            <a:r>
              <a:rPr lang="en-US" sz="1600" b="1" dirty="0" smtClean="0"/>
              <a:t> : 10703 – 10705 	</a:t>
            </a:r>
            <a:br>
              <a:rPr lang="en-US" sz="1600" b="1" dirty="0" smtClean="0"/>
            </a:br>
            <a:r>
              <a:rPr lang="en-US" sz="1600" b="1" dirty="0" err="1" smtClean="0"/>
              <a:t>Yayımlandığı</a:t>
            </a:r>
            <a:r>
              <a:rPr lang="en-US" sz="1600" b="1" dirty="0" smtClean="0"/>
              <a:t> </a:t>
            </a:r>
            <a:r>
              <a:rPr lang="en-US" sz="1600" b="1" dirty="0" err="1" smtClean="0"/>
              <a:t>Düstur</a:t>
            </a:r>
            <a:r>
              <a:rPr lang="en-US" sz="1600" b="1" dirty="0" smtClean="0"/>
              <a:t> 	: </a:t>
            </a:r>
            <a:r>
              <a:rPr lang="en-US" sz="1600" b="1" dirty="0" err="1" smtClean="0"/>
              <a:t>Tertip</a:t>
            </a:r>
            <a:r>
              <a:rPr lang="en-US" sz="1600" b="1" dirty="0" smtClean="0"/>
              <a:t> : 4 </a:t>
            </a:r>
            <a:r>
              <a:rPr lang="en-US" sz="1600" b="1" dirty="0" err="1" smtClean="0"/>
              <a:t>Cilt</a:t>
            </a:r>
            <a:r>
              <a:rPr lang="en-US" sz="1600" b="1" dirty="0" smtClean="0"/>
              <a:t> : 1 </a:t>
            </a:r>
            <a:r>
              <a:rPr lang="en-US" sz="1600" b="1" dirty="0" err="1" smtClean="0"/>
              <a:t>Sayfa</a:t>
            </a:r>
            <a:r>
              <a:rPr lang="en-US" sz="1600" b="1" dirty="0" smtClean="0"/>
              <a:t> : 1037 	</a:t>
            </a:r>
            <a:br>
              <a:rPr lang="en-US" sz="1600" b="1" dirty="0" smtClean="0"/>
            </a:br>
            <a:endParaRPr lang="en-US" sz="1600" dirty="0" smtClean="0"/>
          </a:p>
        </p:txBody>
      </p:sp>
      <p:sp>
        <p:nvSpPr>
          <p:cNvPr id="23555" name="2 İçerik Yer Tutucusu"/>
          <p:cNvSpPr>
            <a:spLocks noGrp="1"/>
          </p:cNvSpPr>
          <p:nvPr>
            <p:ph idx="1"/>
          </p:nvPr>
        </p:nvSpPr>
        <p:spPr>
          <a:xfrm>
            <a:off x="179388" y="1773238"/>
            <a:ext cx="8775700" cy="4968875"/>
          </a:xfrm>
        </p:spPr>
        <p:txBody>
          <a:bodyPr/>
          <a:lstStyle/>
          <a:p>
            <a:endParaRPr lang="en-US" sz="800" smtClean="0"/>
          </a:p>
          <a:p>
            <a:r>
              <a:rPr lang="tr-TR" sz="1800" b="1" i="1" smtClean="0">
                <a:solidFill>
                  <a:srgbClr val="FFC000"/>
                </a:solidFill>
              </a:rPr>
              <a:t>“</a:t>
            </a:r>
            <a:r>
              <a:rPr lang="en-US" sz="1800" b="1" i="1" smtClean="0">
                <a:solidFill>
                  <a:srgbClr val="FFC000"/>
                </a:solidFill>
              </a:rPr>
              <a:t>Muhasebe usulünü seçmekte serbestlik: </a:t>
            </a:r>
            <a:endParaRPr lang="tr-TR" sz="1800" b="1" i="1" smtClean="0">
              <a:solidFill>
                <a:srgbClr val="FFC000"/>
              </a:solidFill>
            </a:endParaRPr>
          </a:p>
          <a:p>
            <a:endParaRPr lang="en-US" sz="1800" i="1" smtClean="0">
              <a:solidFill>
                <a:srgbClr val="FFC000"/>
              </a:solidFill>
            </a:endParaRPr>
          </a:p>
          <a:p>
            <a:pPr algn="just"/>
            <a:r>
              <a:rPr lang="en-US" sz="1600" b="1" smtClean="0"/>
              <a:t>Madde 175 – </a:t>
            </a:r>
            <a:r>
              <a:rPr lang="en-US" sz="1800" b="1" smtClean="0">
                <a:solidFill>
                  <a:srgbClr val="FFFF00"/>
                </a:solidFill>
              </a:rPr>
              <a:t>Mükellefler bu kısmında yazılı maksat ve esaslara uymak şartiyle, </a:t>
            </a:r>
            <a:r>
              <a:rPr lang="en-US" sz="1800" b="1" smtClean="0">
                <a:solidFill>
                  <a:srgbClr val="FFC000"/>
                </a:solidFill>
              </a:rPr>
              <a:t>defterlerini ve muhasebelerini işlerinin bünyesine uygun olarak diledikleri usulu ve tarzda tanzim etmekte serbesttirler. </a:t>
            </a:r>
            <a:r>
              <a:rPr lang="en-US" sz="1800" b="1" smtClean="0"/>
              <a:t>(Ek: 28/8/1991-3762/1 md.) Ancak, </a:t>
            </a:r>
            <a:r>
              <a:rPr lang="en-US" sz="1800" b="1" smtClean="0">
                <a:solidFill>
                  <a:srgbClr val="FFFF00"/>
                </a:solidFill>
              </a:rPr>
              <a:t>Maliye ve Gümrük Bakanlığı; </a:t>
            </a:r>
            <a:r>
              <a:rPr lang="en-US" sz="1800" b="1" u="sng" smtClean="0">
                <a:solidFill>
                  <a:srgbClr val="FFFF00"/>
                </a:solidFill>
              </a:rPr>
              <a:t>muhasebe standartları</a:t>
            </a:r>
            <a:r>
              <a:rPr lang="en-US" sz="1800" b="1" smtClean="0">
                <a:solidFill>
                  <a:srgbClr val="FFFF00"/>
                </a:solidFill>
              </a:rPr>
              <a:t>, </a:t>
            </a:r>
            <a:r>
              <a:rPr lang="en-US" sz="1800" b="1" u="sng" smtClean="0">
                <a:solidFill>
                  <a:srgbClr val="FFFF00"/>
                </a:solidFill>
              </a:rPr>
              <a:t>tek düzen hesap planı</a:t>
            </a:r>
            <a:r>
              <a:rPr lang="en-US" sz="1800" b="1" smtClean="0">
                <a:solidFill>
                  <a:srgbClr val="FFFF00"/>
                </a:solidFill>
              </a:rPr>
              <a:t> ve </a:t>
            </a:r>
            <a:r>
              <a:rPr lang="en-US" sz="1800" b="1" u="sng" smtClean="0">
                <a:solidFill>
                  <a:srgbClr val="FFFF00"/>
                </a:solidFill>
              </a:rPr>
              <a:t>mali tabloların çıkarılmasına ilişkin usul ve esasları tespit etmeye</a:t>
            </a:r>
            <a:r>
              <a:rPr lang="en-US" sz="1800" b="1" smtClean="0">
                <a:solidFill>
                  <a:srgbClr val="FFFF00"/>
                </a:solidFill>
              </a:rPr>
              <a:t>, bunları mükellef, şirket ve işletme türleri itibariyle uygulatmaya ve buna ilişkin diğer usul ve esasları belirlemeye yetkilidir. </a:t>
            </a:r>
          </a:p>
          <a:p>
            <a:r>
              <a:rPr lang="en-US" sz="1600" smtClean="0"/>
              <a:t>Ticaret Kanununun ticari defterler hakkındaki hükümleri mahfuzdur. </a:t>
            </a:r>
          </a:p>
          <a:p>
            <a:pPr algn="just"/>
            <a:r>
              <a:rPr lang="en-US" sz="1600" b="1" smtClean="0"/>
              <a:t>(Ek : 25/5/1995 - 4108/4 md.) Maliye Bakanlığı, muhasebe kayıtlarını bilgisayar programları aracılığıyla izleyen mükellefler ile bu bilgisayar programlarını üreten gerçek ve tüzel kişilerce uyulması gereken kuralları ve bilgisayar programlarının içermesi gereken asgari hususlar ile standartları ve uygulamaya ilişkin usul ve esasları belirlemeye yetkilidir.</a:t>
            </a:r>
            <a:r>
              <a:rPr lang="tr-TR" sz="1600" b="1" smtClean="0"/>
              <a:t>”</a:t>
            </a:r>
            <a:r>
              <a:rPr lang="en-US" sz="1600" b="1" smtClean="0"/>
              <a:t> </a:t>
            </a:r>
            <a:r>
              <a:rPr lang="en-US" sz="1600" smtClean="0"/>
              <a:t> </a:t>
            </a:r>
            <a:endParaRPr lang="tr-TR" sz="1600" smtClean="0"/>
          </a:p>
          <a:p>
            <a:pPr algn="just"/>
            <a:r>
              <a:rPr lang="tr-TR" sz="1600" smtClean="0">
                <a:solidFill>
                  <a:srgbClr val="FFC000"/>
                </a:solidFill>
              </a:rPr>
              <a:t>(Muhasebe Sistemi  Uygulama Genel  Tebliği /Tek Düzen Hesap Planı)</a:t>
            </a:r>
            <a:endParaRPr lang="en-US" sz="1600" smtClean="0">
              <a:solidFill>
                <a:srgbClr val="FFC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1068</TotalTime>
  <Words>5660</Words>
  <Application>Microsoft Office PowerPoint</Application>
  <PresentationFormat>Ekran Gösterisi (4:3)</PresentationFormat>
  <Paragraphs>441</Paragraphs>
  <Slides>59</Slides>
  <Notes>7</Notes>
  <HiddenSlides>0</HiddenSlides>
  <MMClips>0</MMClips>
  <ScaleCrop>false</ScaleCrop>
  <HeadingPairs>
    <vt:vector size="4" baseType="variant">
      <vt:variant>
        <vt:lpstr>Tema</vt:lpstr>
      </vt:variant>
      <vt:variant>
        <vt:i4>1</vt:i4>
      </vt:variant>
      <vt:variant>
        <vt:lpstr>Slayt Başlıkları</vt:lpstr>
      </vt:variant>
      <vt:variant>
        <vt:i4>59</vt:i4>
      </vt:variant>
    </vt:vector>
  </HeadingPairs>
  <TitlesOfParts>
    <vt:vector size="60" baseType="lpstr">
      <vt:lpstr>Kağıt</vt:lpstr>
      <vt:lpstr>YENİ TTK KAPSAMINDA TÜRMOB EĞİTİM PROJESİ  “TÜRK TİCARET KANUNU EĞİTİMİ”</vt:lpstr>
      <vt:lpstr>TTK’NIN  ZORUNLU HEDEFLERİNDEN</vt:lpstr>
      <vt:lpstr>Zorunlu hedef için getirilen ilk yenilik</vt:lpstr>
      <vt:lpstr>Zorunlu hedef için getirilen ikinci yenilik</vt:lpstr>
      <vt:lpstr>TTK’nın 88 inci maddesi</vt:lpstr>
      <vt:lpstr> Ticari Defterler  (TTK m.64 gerekçesinden)</vt:lpstr>
      <vt:lpstr>Dürüst resim ilkesi</vt:lpstr>
      <vt:lpstr>  VERGİ USUL KANUNU  Kanun Numarası   : 213   Kabul Tarihi   : 4/1/1961   Yayımlandığı R. Gazete  : Tarih : 10/1/1961 Sayı : 10703 – 10705   Yayımlandığı Düstur  : Tertip : 4 Cilt : 1 Sayfa : 1037   </vt:lpstr>
      <vt:lpstr>  VERGİ USUL KANUNU  Kanun Numarası   : 213   Kabul Tarihi   : 4/1/1961   Yayımlandığı R. Gazete  : Tarih : 10/1/1961 Sayı : 10703 – 10705   Yayımlandığı Düstur  : Tertip : 4 Cilt : 1 Sayfa : 1037   </vt:lpstr>
      <vt:lpstr>VERGİ KONSEYİ TARAFINDAN  HAZIRLANMIŞ OLAN TARTIŞMAYA AÇIK TASLAK METİN 30.09.2011 VERGİ USUL KANUNU TASLAĞI </vt:lpstr>
      <vt:lpstr>KAMU GÖZETİMİ,  MUHASEBE VE DENETİM STANDARTLARI KURUMUNUN  TEŞKİLAT VE GÖREVLERİ HAKKINDA KANUN  HÜKMÜNDE KARARNAME   Karar Sayısı: KHK/660 2 Kasım 2011 ÇARŞAMBA Resmî Gazete Sayı : 28103</vt:lpstr>
      <vt:lpstr>KAMU GÖZETİMİ,  MUHASEBE VE DENETİM STANDARTLARI KURUMUNUN  TEŞKİLAT VE GÖREVLERİ HAKKINDA KANUN  HÜKMÜNDE KARARNAME   Karar Sayısı: KHK/660 2 Kasım 2011 ÇARŞAMBA Resmî Gazete Sayı : 28103</vt:lpstr>
      <vt:lpstr>KAMU GÖZETİMİ,  MUHASEBE VE DENETİM STANDARTLARI KURUMUNUN  TEŞKİLAT VE GÖREVLERİ HAKKINDA KANUN  HÜKMÜNDE KARARNAME   Karar Sayısı: KHK/660 2 Kasım 2011 ÇARŞAMBA Resmî Gazete Sayı : 28103</vt:lpstr>
      <vt:lpstr>KAMU GÖZETİMİ,  MUHASEBE VE DENETİM STANDARTLARI KURUMUNUN  TEŞKİLAT VE GÖREVLERİ HAKKINDA KANUN  HÜKMÜNDE KARARNAME   Karar Sayısı: KHK/660 2 Kasım 2011 ÇARŞAMBA Resmî Gazete Sayı : 28103</vt:lpstr>
      <vt:lpstr>KAMU GÖZETİMİ,  MUHASEBE VE DENETİM STANDARTLARI KURUMUNUN  TEŞKİLAT VE GÖREVLERİ HAKKINDA KANUN  HÜKMÜNDE KARARNAME   Karar Sayısı: KHK/660 2 Kasım 2011 ÇARŞAMBA Resmî Gazete Sayı : 28103</vt:lpstr>
      <vt:lpstr>KAMU GÖZETİMİ,  MUHASEBE VE DENETİM STANDARTLARI KURUMUNUN  TEŞKİLAT VE GÖREVLERİ HAKKINDA KANUN  HÜKMÜNDE KARARNAME   Karar Sayısı: KHK/660 2 Kasım 2011 ÇARŞAMBA Resmî Gazete Sayı : 28103</vt:lpstr>
      <vt:lpstr>26 Kasım 2011 CUMARTESİ  Resmî Gazete Sayı : 28124  KURULUŞLARIN BAĞLI VE İLGİLİ OLDUKLARI BAKANLIKLARIN DEĞİŞTİRİLMESİ İLE İLGİLİ İŞLEM </vt:lpstr>
      <vt:lpstr>KANUN NO: 3046 BAKANLIKLARIN KURULUŞ VE GÖREV ESASLARI HAKKINDA 174 SAYILI KANUN HÜKMÜNDE KARARNAME İLE 13.12.1983 GÜN VE 174 SAYILI BAKANLIKLARIN KURULUŞ VE GÖREV ESASLARI HAKKINDA KANUN HÜKMÜNDE KARARNAMENİN KALDIRILMASI VE BAZI MADDELERİNİN DEĞİŞTİRİLMESİ HAKKINDA 202 SAYILI KANUN HÜKMÜNDE KARARNAMENİN DEĞİŞTİRİLEREK KABULÜ HAKKINDA KANUN Kabul Tarihi: 27 Eylül 1984 Resmi Gazete ile Neşir ve İlânı: 9 Ekim 1984 - Sayı: 18540 5.t. Düstur, c.24 - s.</vt:lpstr>
      <vt:lpstr>“Ülkede 1930’ların merkezi vesayet rejimi yeniden (mi) kurulmaktadır” (?).* *“TTK’yı zora sokan KGB’dir”, Güven Sak köşe yazısı, Radikal Gazetesi, 10.02.2012. </vt:lpstr>
      <vt:lpstr>1 Kasım 2010 PAZARTESİ  Resmî Gazete   Sayı:27746 TEBLİĞ Türkiye Muhasebe Standartları Kurulundan: KOBİ’LER İÇİN TÜRKİYE FİNANSAL RAPORLAMA STANDARDI HAKKINDA TEBLİĞ SIRA NO: 208</vt:lpstr>
      <vt:lpstr>TMS ve TFRS’ler hakkında</vt:lpstr>
      <vt:lpstr>Slayt 22</vt:lpstr>
      <vt:lpstr>Madde 1522</vt:lpstr>
      <vt:lpstr>BİLİM, SANAYİ VE TEKNOLOJİ BAKANLIĞININ TEŞKİLAT VE GÖREVLERİ HAKKINDA KANUN HÜKMÜNDE KARARNAME Karar Sayısı: KHK/635 8 Haziran 2011 Tarihli ve 27958 Sayılı Resmî Gazete - Mükerrer</vt:lpstr>
      <vt:lpstr>KÜÇÜK VE ORTA BÜYÜKLÜKTEKİ İŞLETMELERİN TANIMI, NİTELİKLERİ VE SINIFLANDIRILMASI HAKKINDA YÖNETMELİK R.G. 18.11.2005, S. 25997 </vt:lpstr>
      <vt:lpstr>KÜÇÜK VE ORTA BÜYÜKLÜKTE İŞLETMELER (KOBİ’ler)</vt:lpstr>
      <vt:lpstr>SMALL AND MEDIUM-SIZED ENTERPRISES (SMES)</vt:lpstr>
      <vt:lpstr>Madde 1523</vt:lpstr>
      <vt:lpstr>400. Madde (Denetçi olabilecekler)</vt:lpstr>
      <vt:lpstr>Geçici 2. madde</vt:lpstr>
      <vt:lpstr>Geçici 3. madde</vt:lpstr>
      <vt:lpstr>1 Ocak – 31 Aralık  Dönemi</vt:lpstr>
      <vt:lpstr>KAMU GÖZETİMİ,  MUHASEBE VE DENETİM STANDARTLARI KURUMUNUN  TEŞKİLAT VE GÖREVLERİ HAKKINDA KANUN  HÜKMÜNDE KARARNAME   Karar Sayısı: KHK/660 2 Kasım 2011 ÇARŞAMBA Resmî Gazete Sayı : 28103</vt:lpstr>
      <vt:lpstr>KAMU GÖZETİMİ,  MUHASEBE VE DENETİM STANDARTLARI KURUMUNUN  TEŞKİLAT VE GÖREVLERİ HAKKINDA KANUN  HÜKMÜNDE KARARNAME   Karar Sayısı: KHK/660 2 Kasım 2011 ÇARŞAMBA Resmî Gazete Sayı : 28103</vt:lpstr>
      <vt:lpstr>KAMU GÖZETİMİ,  MUHASEBE VE DENETİM STANDARTLARI KURUMUNUN  TEŞKİLAT VE GÖREVLERİ HAKKINDA KANUN  HÜKMÜNDE KARARNAME   Karar Sayısı: KHK/660 2 Kasım 2011 ÇARŞAMBA Resmî Gazete Sayı : 28103</vt:lpstr>
      <vt:lpstr>KAMU GÖZETİMİ,  MUHASEBE VE DENETİM STANDARTLARI KURUMUNUN  TEŞKİLAT VE GÖREVLERİ HAKKINDA KANUN  HÜKMÜNDE KARARNAME   Karar Sayısı: KHK/660 2 Kasım 2011 ÇARŞAMBA Resmî Gazete Sayı : 28103</vt:lpstr>
      <vt:lpstr>TR AVRUPA KOMİSYONU Brüksel, 12 Ekim 2011      SEC (2011) 1201 KOMİSYON TARAFINDAN AVRUPA PARLAMENTOSU’NA VE KONSEY’E SUNULAN BİLDİRİM Genişleme Stratejisi ve Başlıca Zorluklar 2011-2012 {COM(2011) 666} ekindeki  KOMİSYON ÇALIŞMA DOKÜMANI TÜRKİYE 2011 YILI İLERLEME RAPORU</vt:lpstr>
      <vt:lpstr>EUROPEAN COMMISSION Brussels, 25.10.2011 COM(2011) 684 final 2011/0308 (COD)  Proposal for a DIRECTIVE OF THE EUROPEAN PARLIAMENT AND OF THE COUNCIL on the annual financial statements, consolidated financial statements and related reports of certain types of undertakings (Text with EEA relevance) {SEC(2011) 1289 final} {SEC(2011) 1290 final}</vt:lpstr>
      <vt:lpstr>EUROPEAN COMMISSION Brussels, XXX COM(2011) 778 Proposal for a DIRECTIVE OF THE EUROPEAN PARLIAMENT AND OF THE COUNCIL amending Directive 2006/43/EC on statutory audits of annual accounts and consolidated accounts (Text with EEA relevance) {SEC(2011) 1384} {SEC(2011) 1385}</vt:lpstr>
      <vt:lpstr>KAMU GÖZETİMİ,  MUHASEBE VE DENETİM STANDARTLARI KURUMUNUN  TEŞKİLAT VE GÖREVLERİ HAKKINDA KANUN  HÜKMÜNDE KARARNAME   Karar Sayısı: KHK/660 2 Kasım 2011 ÇARŞAMBA Resmî Gazete Sayı : 28103</vt:lpstr>
      <vt:lpstr>TÜRLERİ İTİBARİYLE FAAL MÜKELLEF SAYILARI* (İŞLETME VE ŞİRKET SAYILARI)</vt:lpstr>
      <vt:lpstr>En Son İşletme ve Şirket Sayıları* (TİCARET SİCİL MEMURLUKLARININ KURULUŞUNDAN 31.10.2011 TARİHİNE KADAR AÇILIP KAPANAN ŞİRKET VE İŞLETME SAYILARI FARKI)</vt:lpstr>
      <vt:lpstr>Slayt 43</vt:lpstr>
      <vt:lpstr>Slayt 44</vt:lpstr>
      <vt:lpstr>SON İKİ YILDA ŞİRKET KURULUŞLARI</vt:lpstr>
      <vt:lpstr>400. Madde (Denetçi olabilecekler)</vt:lpstr>
      <vt:lpstr>SERMAYE PİYASASINDA  BAĞIMSIZ DENETİM KURULUŞLARI*</vt:lpstr>
      <vt:lpstr> MESLEK MENSUPLARI  FAALİYET DURUMU TABLOSU</vt:lpstr>
      <vt:lpstr>Yeni TTK’nın Uygulanabilesi Açısından</vt:lpstr>
      <vt:lpstr>YENİ TTK KAPSAMINDA TÜRMOB EĞİTİM PROJESİ</vt:lpstr>
      <vt:lpstr>YENİ TTK KAPSAMINDA TÜRMOB EĞİTİM PROJESİ KAPSAMINDA TÜRK TİCARET KANUNU EĞİTİMİNİN AMACI</vt:lpstr>
      <vt:lpstr>YENİ TTK KAPSAMINDA TÜRMOB EĞİTİM PROJESİ TÜRK TİCARET KANUNU EĞİTİMİ</vt:lpstr>
      <vt:lpstr>YENİ TTK KAPSAMINDA TÜRMOB EĞİTİM PROJESİ  TÜRK TİCARET KANUNU EĞİTİMİ</vt:lpstr>
      <vt:lpstr>Eğitmen Olma Sürecinde Adaylara Verilen Eğitimler</vt:lpstr>
      <vt:lpstr>Eğitim Kitapçığı ve Slaytlar</vt:lpstr>
      <vt:lpstr>Eğitmen Olma Süreci</vt:lpstr>
      <vt:lpstr>Eğitmenlerin Eğitiminde Gelinen Nokta</vt:lpstr>
      <vt:lpstr>Türkiye Çapında TTK Eğitimlerinde Gelinen Nokta </vt:lpstr>
      <vt:lpstr>Slayt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TTK KAPSAMINDA TÜRMOB EĞİTİM PROJESİ  “TTK EĞİTİMİ”</dc:title>
  <dc:creator>Korkut</dc:creator>
  <cp:lastModifiedBy>Korkut</cp:lastModifiedBy>
  <cp:revision>72</cp:revision>
  <dcterms:created xsi:type="dcterms:W3CDTF">2012-01-02T08:27:24Z</dcterms:created>
  <dcterms:modified xsi:type="dcterms:W3CDTF">2012-06-05T09:40:04Z</dcterms:modified>
</cp:coreProperties>
</file>