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8" r:id="rId11"/>
    <p:sldId id="266" r:id="rId12"/>
    <p:sldId id="269" r:id="rId13"/>
    <p:sldId id="27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1EB7C-80AA-4594-9D69-5166FF62CE23}" type="datetimeFigureOut">
              <a:rPr lang="tr-TR" smtClean="0"/>
              <a:t>17.9.2014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379FC-1256-4564-9BBE-717FB78470B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243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379FC-1256-4564-9BBE-717FB78470B0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44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BA5B-9494-485A-9B85-3260AF5CAAA6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30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AAF79-CC92-4B86-9D90-CBDDF406B4B6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47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4AA36-6A28-424F-A029-E7C9673CBA7C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7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E978-3EA0-4406-82BE-9885D85BB8C1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15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AE6-4CE1-4F50-A81F-D16147D51427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91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8037-B780-44CB-8BF0-5679DDE9F37E}" type="datetime1">
              <a:rPr lang="tr-TR" smtClean="0"/>
              <a:t>17.9.2014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52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EAB3E-BD84-4BAB-AF07-360846D0D08C}" type="datetime1">
              <a:rPr lang="tr-TR" smtClean="0"/>
              <a:t>17.9.2014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57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B69FF-862F-43C0-939F-27CA0B87A6FD}" type="datetime1">
              <a:rPr lang="tr-TR" smtClean="0"/>
              <a:t>17.9.2014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4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D8D6-79E2-4F14-B683-0783B699E609}" type="datetime1">
              <a:rPr lang="tr-TR" smtClean="0"/>
              <a:t>17.9.2014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95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EE0C3-62DD-4AD1-9BCC-BDC4489F98EF}" type="datetime1">
              <a:rPr lang="tr-TR" smtClean="0"/>
              <a:t>17.9.2014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86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0C5A-BF3F-449E-B602-03529F6D9BF3}" type="datetime1">
              <a:rPr lang="tr-TR" smtClean="0"/>
              <a:t>17.9.2014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85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C4D4E-4D01-4553-B329-A173FDBE6F77}" type="datetime1">
              <a:rPr lang="tr-TR" smtClean="0"/>
              <a:t>17.9.2014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5EC3D-BAB6-4F61-B9CA-EB1F788E39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62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65827" y="1010220"/>
            <a:ext cx="11110823" cy="2387600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TÜRMOB</a:t>
            </a:r>
            <a:b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XIX.TÜRKİYE MUHASEBE KONGRESİ</a:t>
            </a:r>
            <a:b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II.OTURUM-KALİTELİ FİNANSAL RAPORLAMA VE STANDARTLAR</a:t>
            </a:r>
            <a:b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300" b="1" u="sng" dirty="0" smtClean="0">
                <a:solidFill>
                  <a:srgbClr val="FF0000"/>
                </a:solidFill>
              </a:rPr>
              <a:t>FİNANSAL RAPORLAMA STANDARTLARINDA ULUSLARARASI GELİŞMELER VE KALİTENİN SAĞLANMASI</a:t>
            </a:r>
            <a:r>
              <a:rPr lang="tr-TR" sz="2300" b="1" u="sng" dirty="0" smtClean="0"/>
              <a:t/>
            </a:r>
            <a:br>
              <a:rPr lang="tr-TR" sz="2300" b="1" u="sng" dirty="0" smtClean="0"/>
            </a:br>
            <a:endParaRPr lang="tr-TR" sz="2300" b="1" u="sng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sz="2000" b="1" dirty="0" smtClean="0"/>
          </a:p>
          <a:p>
            <a:endParaRPr lang="tr-TR" sz="2000" b="1" dirty="0"/>
          </a:p>
          <a:p>
            <a:endParaRPr lang="tr-TR" sz="2000" b="1" dirty="0" smtClean="0"/>
          </a:p>
          <a:p>
            <a:r>
              <a:rPr lang="tr-TR" sz="2000" b="1" dirty="0" err="1" smtClean="0"/>
              <a:t>Doç</a:t>
            </a:r>
            <a:r>
              <a:rPr lang="tr-TR" sz="2000" b="1" dirty="0" smtClean="0"/>
              <a:t> . Dr. Volkan Demir</a:t>
            </a:r>
          </a:p>
          <a:p>
            <a:r>
              <a:rPr lang="tr-TR" sz="2000" b="1" dirty="0" smtClean="0"/>
              <a:t>Galatasaray Üniversitesi</a:t>
            </a:r>
            <a:endParaRPr lang="tr-TR" sz="2000" b="1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b="1" smtClean="0"/>
              <a:t>XIX.TÜRKİYE MUHASEBE KONGRESİ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69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MUHASEBE STANDARTLARI VERGİ İLİŞKİSİ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660406"/>
          </a:xfrm>
        </p:spPr>
        <p:txBody>
          <a:bodyPr/>
          <a:lstStyle/>
          <a:p>
            <a:r>
              <a:rPr lang="tr-TR" dirty="0" smtClean="0"/>
              <a:t>ALMANYA</a:t>
            </a:r>
          </a:p>
          <a:p>
            <a:pPr marL="457200" lvl="1" indent="0">
              <a:buNone/>
            </a:pPr>
            <a:r>
              <a:rPr lang="tr-TR" sz="2000" b="1" i="1" dirty="0">
                <a:solidFill>
                  <a:srgbClr val="FF0000"/>
                </a:solidFill>
              </a:rPr>
              <a:t>KURUMLARIN VERGİSİ</a:t>
            </a:r>
          </a:p>
          <a:p>
            <a:pPr marL="457200" lvl="1" indent="0">
              <a:buNone/>
            </a:pPr>
            <a:r>
              <a:rPr lang="tr-TR" sz="1600" i="1" dirty="0"/>
              <a:t>Alman Muhasebe Standartlarına Göre Çıkarılan Kar</a:t>
            </a:r>
          </a:p>
          <a:p>
            <a:pPr marL="457200" lvl="1" indent="0">
              <a:buNone/>
            </a:pPr>
            <a:r>
              <a:rPr lang="tr-TR" sz="1600" i="1" dirty="0"/>
              <a:t>		(Ticari Kar)</a:t>
            </a:r>
          </a:p>
          <a:p>
            <a:pPr marL="457200" lvl="1" indent="0" algn="ctr">
              <a:buNone/>
            </a:pPr>
            <a:endParaRPr lang="tr-TR" sz="1600" i="1" dirty="0"/>
          </a:p>
          <a:p>
            <a:pPr marL="457200" lvl="1" indent="0" algn="ctr">
              <a:buNone/>
            </a:pPr>
            <a:r>
              <a:rPr lang="tr-TR" sz="1600" i="1" dirty="0"/>
              <a:t>+  - Düzeltmeler</a:t>
            </a:r>
          </a:p>
          <a:p>
            <a:pPr marL="457200" lvl="1" indent="0" algn="ctr">
              <a:buNone/>
            </a:pPr>
            <a:endParaRPr lang="tr-TR" sz="1600" i="1" dirty="0"/>
          </a:p>
          <a:p>
            <a:pPr marL="457200" lvl="1" indent="0" algn="ctr">
              <a:buNone/>
            </a:pPr>
            <a:r>
              <a:rPr lang="tr-TR" sz="1600" i="1" dirty="0"/>
              <a:t>=Vergi Matrahı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2511913"/>
          </a:xfrm>
        </p:spPr>
        <p:txBody>
          <a:bodyPr/>
          <a:lstStyle/>
          <a:p>
            <a:r>
              <a:rPr lang="tr-TR" dirty="0" smtClean="0"/>
              <a:t>FRANSA</a:t>
            </a:r>
            <a:endParaRPr lang="tr-TR" dirty="0"/>
          </a:p>
          <a:p>
            <a:pPr marL="457200" lvl="1" indent="0">
              <a:buNone/>
            </a:pPr>
            <a:r>
              <a:rPr lang="tr-TR" sz="2000" b="1" i="1" dirty="0">
                <a:solidFill>
                  <a:srgbClr val="FF0000"/>
                </a:solidFill>
              </a:rPr>
              <a:t>KURUMLARIN VERGİSİ</a:t>
            </a:r>
          </a:p>
          <a:p>
            <a:pPr marL="457200" lvl="1" indent="0" algn="ctr">
              <a:buNone/>
            </a:pPr>
            <a:r>
              <a:rPr lang="tr-TR" sz="1600" i="1" dirty="0" smtClean="0"/>
              <a:t>Fransız </a:t>
            </a:r>
            <a:r>
              <a:rPr lang="tr-TR" sz="1600" i="1" dirty="0"/>
              <a:t>Hesap Planına Göre Çıkarılan </a:t>
            </a:r>
            <a:r>
              <a:rPr lang="tr-TR" sz="1600" i="1" dirty="0" smtClean="0"/>
              <a:t>Kar</a:t>
            </a:r>
          </a:p>
          <a:p>
            <a:pPr marL="457200" lvl="1" indent="0" algn="ctr">
              <a:buNone/>
            </a:pPr>
            <a:r>
              <a:rPr lang="tr-TR" sz="1600" i="1" dirty="0" smtClean="0"/>
              <a:t>(Muhasebe Karı)</a:t>
            </a:r>
          </a:p>
          <a:p>
            <a:pPr marL="457200" lvl="1" indent="0" algn="ctr">
              <a:buNone/>
            </a:pPr>
            <a:r>
              <a:rPr lang="tr-TR" sz="1600" i="1" dirty="0"/>
              <a:t>	</a:t>
            </a:r>
          </a:p>
          <a:p>
            <a:pPr marL="457200" lvl="1" indent="0" algn="ctr">
              <a:buNone/>
            </a:pPr>
            <a:r>
              <a:rPr lang="tr-TR" sz="1600" i="1" dirty="0"/>
              <a:t>+  - Düzeltmeler</a:t>
            </a:r>
          </a:p>
          <a:p>
            <a:pPr marL="457200" lvl="1" indent="0" algn="ctr">
              <a:buNone/>
            </a:pPr>
            <a:endParaRPr lang="tr-TR" sz="1600" i="1" dirty="0"/>
          </a:p>
          <a:p>
            <a:pPr marL="457200" lvl="1" indent="0" algn="ctr">
              <a:buNone/>
            </a:pPr>
            <a:r>
              <a:rPr lang="tr-TR" sz="1600" i="1" dirty="0"/>
              <a:t>=Vergi Matrahı</a:t>
            </a:r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10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992555" y="4337538"/>
            <a:ext cx="9698892" cy="20188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ÜLKEMİZ</a:t>
            </a:r>
          </a:p>
          <a:p>
            <a:pPr algn="ctr"/>
            <a:endParaRPr lang="tr-TR" dirty="0" smtClean="0"/>
          </a:p>
          <a:p>
            <a:pPr lvl="1" algn="ctr"/>
            <a:r>
              <a:rPr lang="tr-TR" sz="1600" i="1" dirty="0" smtClean="0"/>
              <a:t>Vergi </a:t>
            </a:r>
            <a:r>
              <a:rPr lang="tr-TR" sz="1600" i="1" dirty="0" err="1" smtClean="0"/>
              <a:t>Mevzuatıan</a:t>
            </a:r>
            <a:r>
              <a:rPr lang="tr-TR" sz="1600" i="1" dirty="0" smtClean="0"/>
              <a:t> Göre Hesaplanan Kar</a:t>
            </a:r>
            <a:endParaRPr lang="tr-TR" sz="1600" i="1" dirty="0"/>
          </a:p>
          <a:p>
            <a:pPr lvl="1" algn="ctr"/>
            <a:r>
              <a:rPr lang="tr-TR" sz="1600" i="1" dirty="0"/>
              <a:t>	</a:t>
            </a:r>
          </a:p>
          <a:p>
            <a:pPr lvl="1" algn="ctr"/>
            <a:r>
              <a:rPr lang="tr-TR" sz="1600" i="1" dirty="0"/>
              <a:t>+  - Düzeltmeler</a:t>
            </a:r>
          </a:p>
          <a:p>
            <a:pPr lvl="1" algn="ctr"/>
            <a:endParaRPr lang="tr-TR" sz="1600" i="1" dirty="0"/>
          </a:p>
          <a:p>
            <a:pPr lvl="1" algn="ctr"/>
            <a:r>
              <a:rPr lang="tr-TR" sz="1600" i="1" dirty="0"/>
              <a:t>=Vergi </a:t>
            </a:r>
            <a:r>
              <a:rPr lang="tr-TR" sz="1600" i="1" dirty="0" smtClean="0"/>
              <a:t>Matrahı</a:t>
            </a:r>
            <a:r>
              <a:rPr lang="tr-TR" dirty="0" smtClean="0"/>
              <a:t> </a:t>
            </a:r>
          </a:p>
          <a:p>
            <a:pPr algn="ctr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4234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SONUÇ VE ÖNERİLER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03568"/>
            <a:ext cx="12121662" cy="524412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Bağımsız Denetimin amacına ulaşması için mutlaka TMS </a:t>
            </a:r>
            <a:r>
              <a:rPr lang="tr-TR" dirty="0"/>
              <a:t>ve </a:t>
            </a:r>
            <a:r>
              <a:rPr lang="tr-TR" dirty="0" err="1"/>
              <a:t>TFRS’lere</a:t>
            </a:r>
            <a:r>
              <a:rPr lang="tr-TR" dirty="0"/>
              <a:t> vurgu güçlendirilmelidir</a:t>
            </a:r>
            <a:r>
              <a:rPr lang="tr-TR" dirty="0" smtClean="0"/>
              <a:t>.</a:t>
            </a:r>
          </a:p>
          <a:p>
            <a:r>
              <a:rPr lang="tr-TR" dirty="0"/>
              <a:t>Şirketler ve kamuoyu bu fikre alıştırılmalıdır.</a:t>
            </a:r>
          </a:p>
          <a:p>
            <a:r>
              <a:rPr lang="tr-TR" dirty="0" smtClean="0"/>
              <a:t>Meslek örgütleri ara vermeksizin TMS/TFRS/Bağımsız Denetim konularında meslek mensuplarına eğitim faaliyetlerine devam etmelidir.</a:t>
            </a:r>
          </a:p>
          <a:p>
            <a:r>
              <a:rPr lang="tr-TR" dirty="0" smtClean="0"/>
              <a:t>Toplumsal fayda ve ekonomik yapının güçlenmesi için; TMS ve </a:t>
            </a:r>
            <a:r>
              <a:rPr lang="tr-TR" dirty="0" err="1" smtClean="0"/>
              <a:t>TFRS’ler</a:t>
            </a:r>
            <a:r>
              <a:rPr lang="tr-TR" dirty="0" smtClean="0"/>
              <a:t> ile ilgili stratejik kararlara muhasebe kamuoyu ile daha fazla tartışılmalıdır.</a:t>
            </a:r>
          </a:p>
          <a:p>
            <a:r>
              <a:rPr lang="tr-TR" dirty="0" smtClean="0"/>
              <a:t>Geçmiş deneyimlerin meslek mensuplarına, şirket paydaşlarına, topluma ne getirdiği tekrar düşünülerek; yapısal değişim ve gelişim için kritik ve stratejik kararlar verilmelidir.</a:t>
            </a:r>
          </a:p>
          <a:p>
            <a:r>
              <a:rPr lang="tr-TR" dirty="0" smtClean="0"/>
              <a:t>Özellikle raporlama gibi teknik konularda muhasebe kamuoyu kendi içinde daha çok tartışmalı ve mutabakat sağlanmalıdır.</a:t>
            </a:r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02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SONUÇ VE ÖNERİLER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03568"/>
            <a:ext cx="12121662" cy="524412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Vergi Gelirleri konusunda endişe mi? </a:t>
            </a:r>
            <a:r>
              <a:rPr lang="tr-TR" dirty="0" err="1" smtClean="0"/>
              <a:t>Şeffalığa</a:t>
            </a:r>
            <a:r>
              <a:rPr lang="tr-TR" dirty="0" smtClean="0"/>
              <a:t> karşı direniş mi?</a:t>
            </a:r>
          </a:p>
          <a:p>
            <a:r>
              <a:rPr lang="tr-TR" dirty="0" smtClean="0"/>
              <a:t>Yaklaşık 55.000 ihracatçı!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FF0000"/>
                </a:solidFill>
              </a:rPr>
              <a:t>TEŞEKKÜR EDER,</a:t>
            </a:r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FF0000"/>
                </a:solidFill>
              </a:rPr>
              <a:t>SAYGILAR SUNARIM…</a:t>
            </a:r>
          </a:p>
          <a:p>
            <a:pPr marL="0" indent="0" algn="ctr">
              <a:buNone/>
            </a:pPr>
            <a:endParaRPr lang="tr-TR" sz="48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2400" b="1" dirty="0" smtClean="0"/>
              <a:t>vdemir@gsu.edu.tr</a:t>
            </a:r>
            <a:endParaRPr lang="tr-TR" sz="2000" b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76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TEBLİĞ İÇERİĞİ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992" y="1302589"/>
            <a:ext cx="10637808" cy="4874374"/>
          </a:xfrm>
        </p:spPr>
        <p:txBody>
          <a:bodyPr/>
          <a:lstStyle/>
          <a:p>
            <a:r>
              <a:rPr lang="tr-TR" b="1" dirty="0" smtClean="0"/>
              <a:t>Kaliteli Finansal Raporlama?</a:t>
            </a:r>
          </a:p>
          <a:p>
            <a:endParaRPr lang="tr-TR" b="1" dirty="0"/>
          </a:p>
          <a:p>
            <a:r>
              <a:rPr lang="tr-TR" b="1" dirty="0" err="1" smtClean="0"/>
              <a:t>UFRS’deki</a:t>
            </a:r>
            <a:r>
              <a:rPr lang="tr-TR" b="1" dirty="0" smtClean="0"/>
              <a:t> Son Gelişmeler</a:t>
            </a:r>
          </a:p>
          <a:p>
            <a:endParaRPr lang="tr-TR" b="1" dirty="0"/>
          </a:p>
          <a:p>
            <a:r>
              <a:rPr lang="tr-TR" b="1" dirty="0" smtClean="0"/>
              <a:t>Almanya ve Fransa Örneği</a:t>
            </a:r>
          </a:p>
          <a:p>
            <a:endParaRPr lang="tr-TR" b="1" dirty="0"/>
          </a:p>
          <a:p>
            <a:r>
              <a:rPr lang="tr-TR" b="1" dirty="0" smtClean="0"/>
              <a:t>Türkiye Karşılaştırması</a:t>
            </a:r>
          </a:p>
          <a:p>
            <a:endParaRPr lang="tr-TR" b="1" dirty="0"/>
          </a:p>
          <a:p>
            <a:r>
              <a:rPr lang="tr-TR" b="1" dirty="0" smtClean="0"/>
              <a:t>Sonuç ve Öneriler</a:t>
            </a:r>
            <a:endParaRPr lang="tr-TR" b="1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08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Kaliteli Finansal Raporlama?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462" y="1778732"/>
            <a:ext cx="11525738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…finansal bilgilerin </a:t>
            </a:r>
            <a:r>
              <a:rPr lang="tr-TR" i="1" u="sng" dirty="0" smtClean="0"/>
              <a:t>gerçeğe uygunluğudur.</a:t>
            </a:r>
          </a:p>
          <a:p>
            <a:r>
              <a:rPr lang="tr-TR" dirty="0" smtClean="0"/>
              <a:t>…finansal raporların sağladığı bilgilerin </a:t>
            </a:r>
            <a:r>
              <a:rPr lang="tr-TR" i="1" u="sng" dirty="0" smtClean="0"/>
              <a:t>doğruluğu</a:t>
            </a:r>
            <a:r>
              <a:rPr lang="tr-TR" dirty="0" smtClean="0"/>
              <a:t> ve </a:t>
            </a:r>
            <a:r>
              <a:rPr lang="tr-TR" i="1" u="sng" dirty="0" smtClean="0"/>
              <a:t>hassaslığıdır.</a:t>
            </a:r>
          </a:p>
          <a:p>
            <a:r>
              <a:rPr lang="tr-TR" dirty="0" smtClean="0"/>
              <a:t>…finansal tablolarda yer alan bilgilerin kullanıcıların </a:t>
            </a:r>
            <a:r>
              <a:rPr lang="tr-TR" i="1" u="sng" dirty="0" smtClean="0"/>
              <a:t>ihtiyacına uygunluğudur.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……………………………………….</a:t>
            </a:r>
          </a:p>
          <a:p>
            <a:r>
              <a:rPr lang="tr-TR" b="1" i="1" u="sng" dirty="0" smtClean="0">
                <a:solidFill>
                  <a:srgbClr val="FF0000"/>
                </a:solidFill>
              </a:rPr>
              <a:t>Literatür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Sermaye Maliyetleri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Fon ve Kredi Bulma</a:t>
            </a:r>
          </a:p>
          <a:p>
            <a:pPr lvl="1"/>
            <a:r>
              <a:rPr lang="tr-TR" b="1" dirty="0" err="1" smtClean="0">
                <a:solidFill>
                  <a:srgbClr val="FF0000"/>
                </a:solidFill>
              </a:rPr>
              <a:t>Rating</a:t>
            </a:r>
            <a:r>
              <a:rPr lang="tr-TR" b="1" dirty="0" smtClean="0">
                <a:solidFill>
                  <a:srgbClr val="FF0000"/>
                </a:solidFill>
              </a:rPr>
              <a:t> Artırma</a:t>
            </a:r>
          </a:p>
          <a:p>
            <a:pPr lvl="1"/>
            <a:endParaRPr lang="tr-TR" b="1" dirty="0">
              <a:solidFill>
                <a:srgbClr val="FF0000"/>
              </a:solidFill>
            </a:endParaRP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Şirketlerin İhtiyaçları /Teşvik </a:t>
            </a:r>
            <a:r>
              <a:rPr lang="tr-TR" b="1" dirty="0" err="1" smtClean="0">
                <a:solidFill>
                  <a:srgbClr val="FF0000"/>
                </a:solidFill>
              </a:rPr>
              <a:t>vb</a:t>
            </a:r>
            <a:r>
              <a:rPr lang="tr-TR" b="1" dirty="0" smtClean="0">
                <a:solidFill>
                  <a:srgbClr val="FF0000"/>
                </a:solidFill>
              </a:rPr>
              <a:t>!</a:t>
            </a:r>
          </a:p>
          <a:p>
            <a:pPr lvl="1"/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3</a:t>
            </a:fld>
            <a:endParaRPr lang="tr-TR"/>
          </a:p>
        </p:txBody>
      </p:sp>
      <p:sp>
        <p:nvSpPr>
          <p:cNvPr id="6" name="Yuvarlatılmış Dikdörtgen 5"/>
          <p:cNvSpPr/>
          <p:nvPr/>
        </p:nvSpPr>
        <p:spPr>
          <a:xfrm>
            <a:off x="6228862" y="4001477"/>
            <a:ext cx="5806830" cy="203981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u="sng" dirty="0" smtClean="0"/>
              <a:t>FİNANSAL RAPORLAMA ALTYAPISI</a:t>
            </a:r>
          </a:p>
          <a:p>
            <a:pPr algn="ctr"/>
            <a:endParaRPr lang="tr-TR" dirty="0"/>
          </a:p>
          <a:p>
            <a:pPr algn="ctr"/>
            <a:r>
              <a:rPr lang="tr-TR" dirty="0" smtClean="0"/>
              <a:t>EKONOMİK</a:t>
            </a:r>
          </a:p>
          <a:p>
            <a:pPr algn="ctr"/>
            <a:r>
              <a:rPr lang="tr-TR" dirty="0" smtClean="0"/>
              <a:t>SOSYAL </a:t>
            </a:r>
          </a:p>
          <a:p>
            <a:pPr algn="ctr"/>
            <a:r>
              <a:rPr lang="tr-TR" dirty="0" smtClean="0"/>
              <a:t>POLİTİK FAKTÖRLER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13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UFRS’DEKİ SON GELİŞMELER-1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KOBİ’LER İÇİN UFRS</a:t>
            </a:r>
          </a:p>
          <a:p>
            <a:pPr lvl="1"/>
            <a:r>
              <a:rPr lang="tr-TR" dirty="0" smtClean="0"/>
              <a:t>2009’da yayımlandı.</a:t>
            </a:r>
          </a:p>
          <a:p>
            <a:pPr lvl="1"/>
            <a:r>
              <a:rPr lang="tr-TR" dirty="0" smtClean="0"/>
              <a:t>Uygulama süreci sonrasında gözden geçirilmesi planlandı.</a:t>
            </a:r>
          </a:p>
          <a:p>
            <a:pPr lvl="1"/>
            <a:r>
              <a:rPr lang="tr-TR" dirty="0" smtClean="0"/>
              <a:t>AMAÇ; yeni yayımlanan ve geliştirilen </a:t>
            </a:r>
            <a:r>
              <a:rPr lang="tr-TR" dirty="0" err="1" smtClean="0"/>
              <a:t>IFRS’leri</a:t>
            </a:r>
            <a:r>
              <a:rPr lang="tr-TR" dirty="0" smtClean="0"/>
              <a:t> dikkate almak.</a:t>
            </a:r>
          </a:p>
          <a:p>
            <a:pPr lvl="1"/>
            <a:r>
              <a:rPr lang="tr-TR" dirty="0" smtClean="0"/>
              <a:t>2015 ilk yarısında yayımlanması planlanmaktadır.</a:t>
            </a:r>
            <a:endParaRPr lang="tr-TR" dirty="0"/>
          </a:p>
          <a:p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KAVRAMSAL ÇERÇEVE</a:t>
            </a:r>
          </a:p>
          <a:p>
            <a:pPr lvl="1"/>
            <a:r>
              <a:rPr lang="tr-TR" dirty="0" smtClean="0"/>
              <a:t>Finansal tablo </a:t>
            </a:r>
            <a:r>
              <a:rPr lang="tr-TR" dirty="0"/>
              <a:t>unsurları, ölçüm, raporlayan işletme, sunum ve açıklama konularında değişiklikler yapılması </a:t>
            </a:r>
            <a:r>
              <a:rPr lang="tr-TR" dirty="0" smtClean="0"/>
              <a:t>AMAÇLANMAKTADIR.</a:t>
            </a:r>
          </a:p>
          <a:p>
            <a:pPr lvl="1"/>
            <a:r>
              <a:rPr lang="tr-TR" dirty="0" smtClean="0"/>
              <a:t>2015 ilk 3 ayında SON TASLAĞIN yayımlanması planlanmaktadır.</a:t>
            </a:r>
          </a:p>
          <a:p>
            <a:pPr lvl="1"/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4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7885722" y="1223840"/>
            <a:ext cx="3468078" cy="120356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IFRS 14 Yasal Geçiş</a:t>
            </a:r>
          </a:p>
          <a:p>
            <a:pPr algn="ctr"/>
            <a:r>
              <a:rPr lang="tr-TR" dirty="0" smtClean="0"/>
              <a:t>IFRS 15 Hasılat</a:t>
            </a:r>
          </a:p>
          <a:p>
            <a:pPr algn="ctr"/>
            <a:endParaRPr lang="tr-TR" dirty="0"/>
          </a:p>
          <a:p>
            <a:pPr algn="ctr"/>
            <a:r>
              <a:rPr lang="tr-TR" dirty="0" smtClean="0"/>
              <a:t>YENİ YAYIMLANDI…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07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UFRS’DEKİ SON GELİŞMELER-2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IAS 1 için Önerilen Değişiklikler Projesi</a:t>
            </a:r>
          </a:p>
          <a:p>
            <a:pPr lvl="1"/>
            <a:r>
              <a:rPr lang="tr-T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finansal raporların düzenlenmesi aşamasında kullanılan </a:t>
            </a:r>
            <a:r>
              <a:rPr lang="tr-TR" b="1" i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mesleki yargının iyileştirilmesine </a:t>
            </a:r>
            <a:r>
              <a:rPr lang="tr-T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yönelik olarak yürütülmektedir.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IAS 1 Borçların Sınıflandırılması</a:t>
            </a:r>
          </a:p>
          <a:p>
            <a:pPr lvl="1"/>
            <a:r>
              <a:rPr lang="tr-TR" dirty="0" smtClean="0"/>
              <a:t>raporlama </a:t>
            </a:r>
            <a:r>
              <a:rPr lang="tr-TR" dirty="0"/>
              <a:t>tarihi itibariyle yürürlükte olan sözleşmelerden kaynaklanan yükümlülüklerin sınıflandırılmasına ilişkin genel bir yaklaşım ortaya çıkarmayı hedeflemektedir. </a:t>
            </a:r>
            <a:endParaRPr lang="tr-TR" dirty="0" smtClean="0"/>
          </a:p>
          <a:p>
            <a:pPr lvl="1"/>
            <a:r>
              <a:rPr lang="tr-TR" dirty="0" smtClean="0"/>
              <a:t>2014 </a:t>
            </a:r>
            <a:r>
              <a:rPr lang="tr-TR" dirty="0"/>
              <a:t>yılının son </a:t>
            </a:r>
            <a:r>
              <a:rPr lang="tr-TR" dirty="0" smtClean="0"/>
              <a:t>3 ayında Son </a:t>
            </a:r>
            <a:r>
              <a:rPr lang="tr-TR" dirty="0"/>
              <a:t>Taslak </a:t>
            </a:r>
            <a:r>
              <a:rPr lang="tr-TR" dirty="0" smtClean="0"/>
              <a:t>yayımlanması </a:t>
            </a:r>
            <a:r>
              <a:rPr lang="tr-TR" dirty="0"/>
              <a:t>beklenmektedir</a:t>
            </a:r>
            <a:r>
              <a:rPr lang="tr-TR" dirty="0" smtClean="0"/>
              <a:t>.</a:t>
            </a:r>
          </a:p>
          <a:p>
            <a:pPr marL="228600" lvl="1">
              <a:spcBef>
                <a:spcPts val="1000"/>
              </a:spcBef>
            </a:pPr>
            <a:r>
              <a:rPr lang="tr-TR" sz="2000" b="1" dirty="0">
                <a:solidFill>
                  <a:srgbClr val="FF0000"/>
                </a:solidFill>
              </a:rPr>
              <a:t>IAS 12-Gerçekleşmemiş Zararlar için Ertelenmiş Vergi Varlığının </a:t>
            </a:r>
            <a:r>
              <a:rPr lang="tr-TR" sz="2000" b="1" dirty="0" smtClean="0">
                <a:solidFill>
                  <a:srgbClr val="FF0000"/>
                </a:solidFill>
              </a:rPr>
              <a:t>Muhasebeleştirilmesi</a:t>
            </a:r>
          </a:p>
          <a:p>
            <a:pPr marL="685800" lvl="2">
              <a:spcBef>
                <a:spcPts val="1000"/>
              </a:spcBef>
            </a:pPr>
            <a:r>
              <a:rPr lang="tr-TR" sz="1600" b="1" dirty="0" smtClean="0"/>
              <a:t>Görüş alınmaya devam edilmektedir.</a:t>
            </a:r>
            <a:endParaRPr lang="tr-TR" sz="1600" b="1" dirty="0"/>
          </a:p>
          <a:p>
            <a:pPr marL="228600" lvl="1">
              <a:spcBef>
                <a:spcPts val="1000"/>
              </a:spcBef>
            </a:pP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231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UFRS’DEKİ SON GELİŞMELER-3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IFRS 10/IAS 28 Yatırım İşletmelerine Yönelik İyileştirmeler</a:t>
            </a:r>
          </a:p>
          <a:p>
            <a:pPr lvl="1"/>
            <a:r>
              <a:rPr lang="tr-TR" dirty="0"/>
              <a:t>Bu proje yatırım işletmelerinin konsolidasyondan muaf tutulmasıyla ilgili konuları gözden geçirmeyi amaçlamıştır. </a:t>
            </a:r>
            <a:endParaRPr lang="tr-TR" dirty="0" smtClean="0"/>
          </a:p>
          <a:p>
            <a:pPr lvl="1"/>
            <a:r>
              <a:rPr lang="tr-TR" dirty="0"/>
              <a:t>15 Eylül 2014 de görüş alma süreci bitti.</a:t>
            </a:r>
          </a:p>
          <a:p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Diğer Bazı Gelişmeler</a:t>
            </a:r>
          </a:p>
          <a:p>
            <a:pPr marL="685800" lvl="2">
              <a:spcBef>
                <a:spcPts val="1000"/>
              </a:spcBef>
            </a:pPr>
            <a:r>
              <a:rPr lang="tr-TR" sz="1600" b="1" dirty="0" smtClean="0"/>
              <a:t>IFRS 9 un devamı Finansal Araçlar</a:t>
            </a:r>
          </a:p>
          <a:p>
            <a:pPr marL="685800" lvl="2">
              <a:spcBef>
                <a:spcPts val="1000"/>
              </a:spcBef>
            </a:pPr>
            <a:r>
              <a:rPr lang="tr-TR" sz="1600" b="1" dirty="0" smtClean="0"/>
              <a:t>IAS 33 Hisse </a:t>
            </a:r>
            <a:r>
              <a:rPr lang="tr-TR" sz="1600" b="1" dirty="0"/>
              <a:t>Başına </a:t>
            </a:r>
            <a:r>
              <a:rPr lang="tr-TR" sz="1600" b="1" dirty="0" smtClean="0"/>
              <a:t>Kazanç</a:t>
            </a:r>
          </a:p>
          <a:p>
            <a:pPr marL="685800" lvl="2">
              <a:spcBef>
                <a:spcPts val="1000"/>
              </a:spcBef>
            </a:pPr>
            <a:r>
              <a:rPr lang="tr-TR" sz="1600" b="1" dirty="0"/>
              <a:t>IFRS 2-Hisse Bazlı Ödeme İşlemlerinin Ölçüm ve </a:t>
            </a:r>
            <a:r>
              <a:rPr lang="tr-TR" sz="1600" b="1" dirty="0" smtClean="0"/>
              <a:t>Sınıflandırılması</a:t>
            </a:r>
          </a:p>
          <a:p>
            <a:pPr marL="685800" lvl="2">
              <a:spcBef>
                <a:spcPts val="1000"/>
              </a:spcBef>
            </a:pPr>
            <a:r>
              <a:rPr lang="tr-TR" sz="1600" b="1" dirty="0" smtClean="0"/>
              <a:t>IFRS 6 Maden ve Petrol İşletmeleri için </a:t>
            </a:r>
            <a:endParaRPr lang="tr-TR" sz="1600" dirty="0"/>
          </a:p>
          <a:p>
            <a:pPr marL="685800" lvl="2">
              <a:spcBef>
                <a:spcPts val="1000"/>
              </a:spcBef>
            </a:pPr>
            <a:endParaRPr lang="tr-TR" sz="1600" dirty="0"/>
          </a:p>
          <a:p>
            <a:pPr marL="228600" lvl="1">
              <a:spcBef>
                <a:spcPts val="1000"/>
              </a:spcBef>
            </a:pPr>
            <a:endParaRPr lang="tr-TR" sz="2000" b="1" dirty="0">
              <a:solidFill>
                <a:srgbClr val="FF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29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ALMANYA </a:t>
            </a: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sz="3200" b="1" dirty="0" smtClean="0"/>
              <a:t>AB (2002 Kararı): Halka Açık + Konsolidasyon = IFRS</a:t>
            </a:r>
            <a:br>
              <a:rPr lang="tr-TR" sz="3200" b="1" dirty="0" smtClean="0"/>
            </a:br>
            <a:r>
              <a:rPr lang="tr-TR" sz="3200" b="1" dirty="0" smtClean="0"/>
              <a:t>1.1.2005 den itibaren uygulanıyor!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18831" y="1825625"/>
            <a:ext cx="5322277" cy="4351338"/>
          </a:xfrm>
        </p:spPr>
        <p:txBody>
          <a:bodyPr/>
          <a:lstStyle/>
          <a:p>
            <a:r>
              <a:rPr lang="tr-TR" dirty="0" smtClean="0"/>
              <a:t>ALMANYA</a:t>
            </a:r>
          </a:p>
          <a:p>
            <a:pPr lvl="1"/>
            <a:r>
              <a:rPr lang="tr-TR" sz="2000" dirty="0" smtClean="0"/>
              <a:t>Halka Açık : Konsolide de IFRS</a:t>
            </a:r>
          </a:p>
          <a:p>
            <a:pPr lvl="1"/>
            <a:r>
              <a:rPr lang="tr-TR" sz="2000" dirty="0" smtClean="0"/>
              <a:t>Diğerleri: Alman Muhasebe Standartları</a:t>
            </a:r>
          </a:p>
          <a:p>
            <a:pPr lvl="1"/>
            <a:r>
              <a:rPr lang="tr-TR" sz="2000" dirty="0" smtClean="0"/>
              <a:t>KOBİ’ler: 2012’den itibaren bazı değerleme hükümlerinden muaf tutulmuştur.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sz="3200" dirty="0" smtClean="0"/>
              <a:t>IFRS</a:t>
            </a:r>
            <a:r>
              <a:rPr lang="tr-TR" dirty="0" smtClean="0"/>
              <a:t> 	    Alman Muhasebe </a:t>
            </a:r>
            <a:r>
              <a:rPr lang="tr-TR" dirty="0" err="1" smtClean="0"/>
              <a:t>Stand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dirty="0" smtClean="0"/>
              <a:t>Fark eskiye göre azaltıldı…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7</a:t>
            </a:fld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ALMANYA GELİŞMELER</a:t>
            </a:r>
          </a:p>
          <a:p>
            <a:pPr lvl="1"/>
            <a:r>
              <a:rPr lang="tr-TR" dirty="0" smtClean="0"/>
              <a:t>2009: Ticaret Kanunu </a:t>
            </a:r>
          </a:p>
          <a:p>
            <a:pPr marL="457200" lvl="1" indent="0">
              <a:buNone/>
            </a:pPr>
            <a:r>
              <a:rPr lang="tr-TR" sz="2000" i="1" dirty="0" smtClean="0"/>
              <a:t>«Bilanço Hukuku Modernleştirme Yasası»</a:t>
            </a:r>
          </a:p>
          <a:p>
            <a:pPr marL="457200" lvl="1" indent="0">
              <a:buNone/>
            </a:pPr>
            <a:endParaRPr lang="tr-TR" sz="2000" i="1" dirty="0"/>
          </a:p>
          <a:p>
            <a:pPr marL="457200" lvl="1" indent="0">
              <a:buNone/>
            </a:pPr>
            <a:r>
              <a:rPr lang="tr-TR" sz="2000" i="1" dirty="0" smtClean="0"/>
              <a:t>	</a:t>
            </a:r>
            <a:endParaRPr lang="tr-TR" sz="1600" i="1" dirty="0"/>
          </a:p>
        </p:txBody>
      </p:sp>
      <p:sp>
        <p:nvSpPr>
          <p:cNvPr id="8" name="Eşit Değildir 7"/>
          <p:cNvSpPr/>
          <p:nvPr/>
        </p:nvSpPr>
        <p:spPr>
          <a:xfrm>
            <a:off x="1656862" y="4446953"/>
            <a:ext cx="820615" cy="390769"/>
          </a:xfrm>
          <a:prstGeom prst="mathNot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23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FRANSA</a:t>
            </a: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sz="3200" b="1" dirty="0" smtClean="0"/>
              <a:t>AB (2002 Kararı): Halka Açık + Konsolidasyon = IFRS</a:t>
            </a:r>
            <a:br>
              <a:rPr lang="tr-TR" sz="3200" b="1" dirty="0" smtClean="0"/>
            </a:br>
            <a:r>
              <a:rPr lang="tr-TR" sz="3200" b="1" dirty="0" smtClean="0"/>
              <a:t>1.1.2005 den itibaren uygulanıyor!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18831" y="1825625"/>
            <a:ext cx="5322277" cy="4351338"/>
          </a:xfrm>
        </p:spPr>
        <p:txBody>
          <a:bodyPr/>
          <a:lstStyle/>
          <a:p>
            <a:r>
              <a:rPr lang="tr-TR" dirty="0" smtClean="0"/>
              <a:t>FRANSA</a:t>
            </a:r>
          </a:p>
          <a:p>
            <a:pPr lvl="1"/>
            <a:r>
              <a:rPr lang="tr-TR" sz="2000" dirty="0" smtClean="0"/>
              <a:t>Halka Açık : IFRS</a:t>
            </a:r>
          </a:p>
          <a:p>
            <a:pPr lvl="1"/>
            <a:r>
              <a:rPr lang="tr-TR" sz="2000" dirty="0" smtClean="0"/>
              <a:t>Diğerleri: Fransız Hesap Planı</a:t>
            </a:r>
          </a:p>
          <a:p>
            <a:pPr marL="457200" lvl="1" indent="0">
              <a:buNone/>
            </a:pPr>
            <a:r>
              <a:rPr lang="tr-TR" sz="2000" dirty="0"/>
              <a:t>	 </a:t>
            </a:r>
            <a:r>
              <a:rPr lang="tr-TR" sz="2000" dirty="0" smtClean="0"/>
              <a:t>         </a:t>
            </a:r>
            <a:r>
              <a:rPr lang="tr-TR" sz="1800" dirty="0" smtClean="0">
                <a:solidFill>
                  <a:srgbClr val="FF0000"/>
                </a:solidFill>
              </a:rPr>
              <a:t>«</a:t>
            </a:r>
            <a:r>
              <a:rPr lang="tr-TR" sz="1800" i="1" dirty="0" smtClean="0">
                <a:solidFill>
                  <a:srgbClr val="FF0000"/>
                </a:solidFill>
              </a:rPr>
              <a:t>Plan </a:t>
            </a:r>
            <a:r>
              <a:rPr lang="tr-TR" sz="1800" i="1" dirty="0" err="1">
                <a:solidFill>
                  <a:srgbClr val="FF0000"/>
                </a:solidFill>
              </a:rPr>
              <a:t>Comptable</a:t>
            </a:r>
            <a:r>
              <a:rPr lang="tr-TR" sz="1800" i="1" dirty="0">
                <a:solidFill>
                  <a:srgbClr val="FF0000"/>
                </a:solidFill>
              </a:rPr>
              <a:t> </a:t>
            </a:r>
            <a:r>
              <a:rPr lang="tr-TR" sz="1800" i="1" dirty="0" err="1" smtClean="0">
                <a:solidFill>
                  <a:srgbClr val="FF0000"/>
                </a:solidFill>
              </a:rPr>
              <a:t>Général</a:t>
            </a:r>
            <a:r>
              <a:rPr lang="tr-TR" sz="1800" i="1" dirty="0" smtClean="0">
                <a:solidFill>
                  <a:srgbClr val="FF0000"/>
                </a:solidFill>
              </a:rPr>
              <a:t>»</a:t>
            </a:r>
          </a:p>
          <a:p>
            <a:pPr lvl="1"/>
            <a:r>
              <a:rPr lang="tr-TR" sz="2000" dirty="0" smtClean="0"/>
              <a:t>KOBİ’ler: Ayrı bir düzenleme yok.</a:t>
            </a:r>
          </a:p>
          <a:p>
            <a:pPr lvl="3"/>
            <a:r>
              <a:rPr lang="tr-TR" sz="1400" dirty="0" smtClean="0"/>
              <a:t>KOBİ IFRS konusunda olumsuz görüş verildi.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sz="3200" dirty="0" smtClean="0"/>
              <a:t>IFRS</a:t>
            </a:r>
            <a:r>
              <a:rPr lang="tr-TR" dirty="0" smtClean="0"/>
              <a:t> 	    Fransız Hesap Planı</a:t>
            </a:r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8</a:t>
            </a:fld>
            <a:endParaRPr lang="tr-TR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lvl="1" indent="0">
              <a:buNone/>
            </a:pPr>
            <a:endParaRPr lang="tr-TR" sz="2000" i="1" dirty="0"/>
          </a:p>
          <a:p>
            <a:pPr marL="457200" lvl="1" indent="0">
              <a:buNone/>
            </a:pPr>
            <a:r>
              <a:rPr lang="tr-TR" sz="2000" i="1" dirty="0" smtClean="0"/>
              <a:t>	</a:t>
            </a:r>
            <a:endParaRPr lang="tr-TR" sz="1600" i="1" dirty="0"/>
          </a:p>
        </p:txBody>
      </p:sp>
      <p:sp>
        <p:nvSpPr>
          <p:cNvPr id="8" name="Eşit Değildir 7"/>
          <p:cNvSpPr/>
          <p:nvPr/>
        </p:nvSpPr>
        <p:spPr>
          <a:xfrm>
            <a:off x="1641232" y="4728311"/>
            <a:ext cx="820615" cy="390769"/>
          </a:xfrm>
          <a:prstGeom prst="mathNot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7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ÜLKEMİZDE FİNANSAL RAPORLAMA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FF0000"/>
                </a:solidFill>
              </a:rPr>
              <a:t>Yasal Mevzuat</a:t>
            </a:r>
          </a:p>
          <a:p>
            <a:r>
              <a:rPr lang="tr-TR" dirty="0" smtClean="0"/>
              <a:t>Tekdüzen Hesap Planı</a:t>
            </a:r>
          </a:p>
          <a:p>
            <a:r>
              <a:rPr lang="tr-TR" dirty="0" smtClean="0"/>
              <a:t>Vergi Usul Kanunu</a:t>
            </a:r>
          </a:p>
          <a:p>
            <a:r>
              <a:rPr lang="tr-TR" dirty="0" smtClean="0"/>
              <a:t>Diğer Vergi Kanunları</a:t>
            </a:r>
          </a:p>
          <a:p>
            <a:r>
              <a:rPr lang="tr-TR" dirty="0" smtClean="0"/>
              <a:t>Yargı Kararları vb.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572369" y="1825625"/>
            <a:ext cx="5781431" cy="4351338"/>
          </a:xfrm>
        </p:spPr>
        <p:txBody>
          <a:bodyPr/>
          <a:lstStyle/>
          <a:p>
            <a:r>
              <a:rPr lang="tr-TR" b="1" u="sng" dirty="0" smtClean="0">
                <a:solidFill>
                  <a:srgbClr val="FF0000"/>
                </a:solidFill>
              </a:rPr>
              <a:t>Muhasebe Standartları</a:t>
            </a:r>
          </a:p>
          <a:p>
            <a:r>
              <a:rPr lang="tr-TR" dirty="0" smtClean="0"/>
              <a:t>Türkiye Muhasebe Standartları (YOK)</a:t>
            </a:r>
          </a:p>
          <a:p>
            <a:r>
              <a:rPr lang="tr-TR" dirty="0" smtClean="0"/>
              <a:t>Bunun yerine tam çeviri TMS/TFRS belirlendi.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XIX.TÜRKİYE MUHASEBE KONGRESİ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C3D-BAB6-4F61-B9CA-EB1F788E398E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9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563</Words>
  <Application>Microsoft Office PowerPoint</Application>
  <PresentationFormat>Geniş ekran</PresentationFormat>
  <Paragraphs>167</Paragraphs>
  <Slides>13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   TÜRMOB XIX.TÜRKİYE MUHASEBE KONGRESİ  II.OTURUM-KALİTELİ FİNANSAL RAPORLAMA VE STANDARTLAR  FİNANSAL RAPORLAMA STANDARTLARINDA ULUSLARARASI GELİŞMELER VE KALİTENİN SAĞLANMASI </vt:lpstr>
      <vt:lpstr>TEBLİĞ İÇERİĞİ</vt:lpstr>
      <vt:lpstr>Kaliteli Finansal Raporlama?</vt:lpstr>
      <vt:lpstr>UFRS’DEKİ SON GELİŞMELER-1</vt:lpstr>
      <vt:lpstr>UFRS’DEKİ SON GELİŞMELER-2</vt:lpstr>
      <vt:lpstr>UFRS’DEKİ SON GELİŞMELER-3</vt:lpstr>
      <vt:lpstr>ALMANYA  AB (2002 Kararı): Halka Açık + Konsolidasyon = IFRS 1.1.2005 den itibaren uygulanıyor!</vt:lpstr>
      <vt:lpstr>FRANSA AB (2002 Kararı): Halka Açık + Konsolidasyon = IFRS 1.1.2005 den itibaren uygulanıyor!</vt:lpstr>
      <vt:lpstr>ÜLKEMİZDE FİNANSAL RAPORLAMA</vt:lpstr>
      <vt:lpstr>MUHASEBE STANDARTLARI VERGİ İLİŞKİSİ</vt:lpstr>
      <vt:lpstr>SONUÇ VE ÖNERİLER</vt:lpstr>
      <vt:lpstr>SONUÇ VE ÖNERİLER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Volkan Demir</dc:creator>
  <cp:lastModifiedBy>Volkan Demir</cp:lastModifiedBy>
  <cp:revision>23</cp:revision>
  <dcterms:created xsi:type="dcterms:W3CDTF">2014-09-16T09:40:07Z</dcterms:created>
  <dcterms:modified xsi:type="dcterms:W3CDTF">2014-09-17T08:10:05Z</dcterms:modified>
</cp:coreProperties>
</file>