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0"/>
  </p:notesMasterIdLst>
  <p:handoutMasterIdLst>
    <p:handoutMasterId r:id="rId21"/>
  </p:handoutMasterIdLst>
  <p:sldIdLst>
    <p:sldId id="256" r:id="rId2"/>
    <p:sldId id="257" r:id="rId3"/>
    <p:sldId id="258" r:id="rId4"/>
    <p:sldId id="259" r:id="rId5"/>
    <p:sldId id="260" r:id="rId6"/>
    <p:sldId id="341" r:id="rId7"/>
    <p:sldId id="325" r:id="rId8"/>
    <p:sldId id="342" r:id="rId9"/>
    <p:sldId id="345" r:id="rId10"/>
    <p:sldId id="263" r:id="rId11"/>
    <p:sldId id="261" r:id="rId12"/>
    <p:sldId id="262" r:id="rId13"/>
    <p:sldId id="340" r:id="rId14"/>
    <p:sldId id="343" r:id="rId15"/>
    <p:sldId id="346" r:id="rId16"/>
    <p:sldId id="347" r:id="rId17"/>
    <p:sldId id="344" r:id="rId18"/>
    <p:sldId id="339"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9718" autoAdjust="0"/>
  </p:normalViewPr>
  <p:slideViewPr>
    <p:cSldViewPr>
      <p:cViewPr varScale="1">
        <p:scale>
          <a:sx n="51" d="100"/>
          <a:sy n="51" d="100"/>
        </p:scale>
        <p:origin x="-192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736DD6D-9891-4A17-946E-0743D6EF10F4}" type="datetimeFigureOut">
              <a:rPr lang="tr-TR" smtClean="0"/>
              <a:pPr/>
              <a:t>16.09.2014</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1CAF02-0C17-44BD-A3BC-C7FF2F944E2D}"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1CDA36-96D5-485C-88BB-BE77AFAB2147}" type="datetimeFigureOut">
              <a:rPr lang="tr-TR" smtClean="0"/>
              <a:pPr/>
              <a:t>16.09.2014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57E73-EF38-4DC6-8BC1-A7E7D9D5513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35E57E73-EF38-4DC6-8BC1-A7E7D9D55130}" type="slidenum">
              <a:rPr lang="tr-TR" smtClean="0"/>
              <a:pPr/>
              <a:t>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22 Dikdörtgen"/>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Dikdörtgen"/>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Dikdörtgen"/>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Dikdörtgen"/>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Dikdörtgen"/>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Yuvarlatılmış Dikdörtgen"/>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Yuvarlatılmış Dikdörtgen"/>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Dikdörtgen"/>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705600" y="4206240"/>
            <a:ext cx="960120" cy="457200"/>
          </a:xfrm>
        </p:spPr>
        <p:txBody>
          <a:bodyPr/>
          <a:lstStyle/>
          <a:p>
            <a:fld id="{956098F7-54BC-460D-8827-4577098C475F}" type="datetimeFigureOut">
              <a:rPr lang="tr-TR" smtClean="0"/>
              <a:pPr/>
              <a:t>16.09.2014</a:t>
            </a:fld>
            <a:endParaRPr lang="tr-TR"/>
          </a:p>
        </p:txBody>
      </p:sp>
      <p:sp>
        <p:nvSpPr>
          <p:cNvPr id="17" name="16 Altbilgi Yer Tutucusu"/>
          <p:cNvSpPr>
            <a:spLocks noGrp="1"/>
          </p:cNvSpPr>
          <p:nvPr>
            <p:ph type="ftr" sz="quarter" idx="11"/>
          </p:nvPr>
        </p:nvSpPr>
        <p:spPr>
          <a:xfrm>
            <a:off x="5410200" y="4205288"/>
            <a:ext cx="1295400" cy="457200"/>
          </a:xfrm>
        </p:spPr>
        <p:txBody>
          <a:bodyPr/>
          <a:lstStyle/>
          <a:p>
            <a:endParaRPr lang="tr-TR"/>
          </a:p>
        </p:txBody>
      </p:sp>
      <p:sp>
        <p:nvSpPr>
          <p:cNvPr id="29" name="28 Slayt Numarası Yer Tutucusu"/>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7C25BAF-F584-41B5-86B7-88E4F745365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Veri Yer Tutucusu"/>
          <p:cNvSpPr>
            <a:spLocks noGrp="1"/>
          </p:cNvSpPr>
          <p:nvPr>
            <p:ph type="dt" sz="half" idx="10"/>
          </p:nvPr>
        </p:nvSpPr>
        <p:spPr/>
        <p:txBody>
          <a:bodyPr rtlCol="0"/>
          <a:lstStyle/>
          <a:p>
            <a:fld id="{956098F7-54BC-460D-8827-4577098C475F}" type="datetimeFigureOut">
              <a:rPr lang="tr-TR" smtClean="0"/>
              <a:pPr/>
              <a:t>16.09.2014</a:t>
            </a:fld>
            <a:endParaRPr lang="tr-TR"/>
          </a:p>
        </p:txBody>
      </p:sp>
      <p:sp>
        <p:nvSpPr>
          <p:cNvPr id="27" name="26 Slayt Numarası Yer Tutucusu"/>
          <p:cNvSpPr>
            <a:spLocks noGrp="1"/>
          </p:cNvSpPr>
          <p:nvPr>
            <p:ph type="sldNum" sz="quarter" idx="11"/>
          </p:nvPr>
        </p:nvSpPr>
        <p:spPr/>
        <p:txBody>
          <a:bodyPr rtlCol="0"/>
          <a:lstStyle/>
          <a:p>
            <a:fld id="{57C25BAF-F584-41B5-86B7-88E4F745365F}" type="slidenum">
              <a:rPr lang="tr-TR" smtClean="0"/>
              <a:pPr/>
              <a:t>‹#›</a:t>
            </a:fld>
            <a:endParaRPr lang="tr-TR"/>
          </a:p>
        </p:txBody>
      </p:sp>
      <p:sp>
        <p:nvSpPr>
          <p:cNvPr id="28" name="2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a:xfrm>
            <a:off x="6583680" y="612648"/>
            <a:ext cx="957264" cy="457200"/>
          </a:xfrm>
        </p:spPr>
        <p:txBody>
          <a:bodyPr/>
          <a:lstStyle/>
          <a:p>
            <a:fld id="{956098F7-54BC-460D-8827-4577098C475F}" type="datetimeFigureOut">
              <a:rPr lang="tr-TR" smtClean="0"/>
              <a:pPr/>
              <a:t>16.09.2014</a:t>
            </a:fld>
            <a:endParaRPr lang="tr-TR"/>
          </a:p>
        </p:txBody>
      </p:sp>
      <p:sp>
        <p:nvSpPr>
          <p:cNvPr id="4" name="3 Altbilgi Yer Tutucusu"/>
          <p:cNvSpPr>
            <a:spLocks noGrp="1"/>
          </p:cNvSpPr>
          <p:nvPr>
            <p:ph type="ftr" sz="quarter" idx="11"/>
          </p:nvPr>
        </p:nvSpPr>
        <p:spPr>
          <a:xfrm>
            <a:off x="5257800" y="612648"/>
            <a:ext cx="1325880" cy="457200"/>
          </a:xfrm>
        </p:spPr>
        <p:txBody>
          <a:bodyPr/>
          <a:lstStyle/>
          <a:p>
            <a:endParaRPr lang="tr-TR"/>
          </a:p>
        </p:txBody>
      </p:sp>
      <p:sp>
        <p:nvSpPr>
          <p:cNvPr id="5" name="4 Slayt Numarası Yer Tutucusu"/>
          <p:cNvSpPr>
            <a:spLocks noGrp="1"/>
          </p:cNvSpPr>
          <p:nvPr>
            <p:ph type="sldNum" sz="quarter" idx="12"/>
          </p:nvPr>
        </p:nvSpPr>
        <p:spPr>
          <a:xfrm>
            <a:off x="8174736" y="2272"/>
            <a:ext cx="762000" cy="365760"/>
          </a:xfrm>
        </p:spPr>
        <p:txBody>
          <a:bodyPr/>
          <a:lstStyle/>
          <a:p>
            <a:fld id="{57C25BAF-F584-41B5-86B7-88E4F745365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56098F7-54BC-460D-8827-4577098C475F}" type="datetimeFigureOut">
              <a:rPr lang="tr-TR" smtClean="0"/>
              <a:pPr/>
              <a:t>16.09.2014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C25BAF-F584-41B5-86B7-88E4F745365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Dikdörtgen"/>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Dikdörtgen"/>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Dikdörtgen"/>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Dikdörtgen"/>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Yuvarlatılmış Dikdörtgen"/>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Yuvarlatılmış Dikdörtgen"/>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Dikdörtgen"/>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Dikdörtgen"/>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Dikdörtgen"/>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Dikdörtgen"/>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Dikdörtgen"/>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Dikdörtgen"/>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56098F7-54BC-460D-8827-4577098C475F}" type="datetimeFigureOut">
              <a:rPr lang="tr-TR" smtClean="0"/>
              <a:pPr/>
              <a:t>16.09.2014</a:t>
            </a:fld>
            <a:endParaRPr lang="tr-TR"/>
          </a:p>
        </p:txBody>
      </p:sp>
      <p:sp>
        <p:nvSpPr>
          <p:cNvPr id="3" name="2 Altbilgi Yer Tutucusu"/>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tr-TR"/>
          </a:p>
        </p:txBody>
      </p:sp>
      <p:sp>
        <p:nvSpPr>
          <p:cNvPr id="23" name="22 Slayt Numarası Yer Tutucusu"/>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7C25BAF-F584-41B5-86B7-88E4F745365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google.com.tr/url?sa=i&amp;rct=j&amp;q=&amp;esrc=s&amp;frm=1&amp;source=images&amp;cd=&amp;cad=rja&amp;uact=8&amp;docid=ldzGTnpUyZ7hWM&amp;tbnid=0zP8MS6XKK0oOM:&amp;ved=0CAUQjRw&amp;url=http://blog.aicpa.org/2013/05/5-things-cpas-need-to-know-about-integrated-reporting.html&amp;ei=oMMOVKvDEoeWPaDBgIAP&amp;psig=AFQjCNEQTYo9ZkFGbdaZFEEV3VO5ddS3aA&amp;ust=141033993070845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tr/url?sa=i&amp;rct=j&amp;q=&amp;esrc=s&amp;frm=1&amp;source=images&amp;cd=&amp;cad=rja&amp;docid=aNLi8-F_5AqOVM&amp;tbnid=C5gyrTQ9olauXM:&amp;ved=0CAUQjRw&amp;url=http://blog.milliyet.com.tr/bagimsiz-denetim-sektoru-ve-kariyer-olanaklari/Blog/?BlogNo=372463&amp;ei=fRQVUY3oB4yFhQew6oGgAg&amp;bvm=bv.42080656,d.ZG4&amp;psig=AFQjCNF13UU8FzhO_AkruusCqss5-5ETRQ&amp;ust=1360422366797296"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tr/imgres?imgurl=http://emlakkulisi.com/resim/orjinal/MTk2NDQ3Mj-konut-degerleme-uzmanligi.jpg&amp;imgrefurl=http://emlakkulisi.com/guncel/konut-degerleme-uzmanligi/181679&amp;docid=wzmcSRHdcGk_xM&amp;tbnid=QrKpB3QJeVXn6M:&amp;w=468&amp;h=300&amp;ei=R74OVL3zNcrgOKijgaAJ&amp;ved=0CAIQxiAwAA&amp;iact=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m.tr/url?sa=i&amp;rct=j&amp;q=&amp;esrc=s&amp;frm=1&amp;source=images&amp;cd=&amp;cad=rja&amp;uact=8&amp;docid=nJ5CCc04A3sR1M&amp;tbnid=K8blhqen4tSKMM:&amp;ved=0CAUQjRw&amp;url=http://www.csb.gov.tr/gm/icdenetim/index.php?Sayfa=duyurudetay&amp;Id=2636&amp;ei=jL8OVJvhHsO6OKr-gIAH&amp;bvm=bv.74649129,d.bGQ&amp;psig=AFQjCNEfuh-2uQjRmBFSR4Pzn9tNhmTLKQ&amp;ust=141033900382330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pPr lvl="0" algn="ctr"/>
            <a:r>
              <a:rPr lang="tr-TR" sz="3200" b="1" dirty="0" smtClean="0"/>
              <a:t/>
            </a:r>
            <a:br>
              <a:rPr lang="tr-TR" sz="3200" b="1" dirty="0" smtClean="0"/>
            </a:br>
            <a:r>
              <a:rPr lang="tr-TR" sz="3200" b="1" dirty="0" smtClean="0"/>
              <a:t/>
            </a:r>
            <a:br>
              <a:rPr lang="tr-TR" sz="3200" b="1" dirty="0" smtClean="0"/>
            </a:br>
            <a:r>
              <a:rPr lang="tr-TR" sz="3200" b="1" dirty="0" smtClean="0"/>
              <a:t/>
            </a:r>
            <a:br>
              <a:rPr lang="tr-TR" sz="3200" b="1" dirty="0" smtClean="0"/>
            </a:br>
            <a:r>
              <a:rPr lang="tr-TR" sz="3200" b="1" dirty="0" smtClean="0"/>
              <a:t/>
            </a:r>
            <a:br>
              <a:rPr lang="tr-TR" sz="3200" b="1" dirty="0" smtClean="0"/>
            </a:br>
            <a:r>
              <a:rPr lang="tr-TR" sz="3200" b="1" dirty="0" smtClean="0"/>
              <a:t/>
            </a:r>
            <a:br>
              <a:rPr lang="tr-TR" sz="3200" b="1" dirty="0" smtClean="0"/>
            </a:br>
            <a:r>
              <a:rPr lang="tr-TR" sz="3200" b="1" dirty="0" smtClean="0"/>
              <a:t>XIX.</a:t>
            </a:r>
            <a:r>
              <a:rPr lang="tr-TR" sz="2800" b="1" dirty="0" smtClean="0"/>
              <a:t>TÜRKİYE MUHASEBE KONGRESİ</a:t>
            </a:r>
            <a:br>
              <a:rPr lang="tr-TR" sz="2800" b="1" dirty="0" smtClean="0"/>
            </a:br>
            <a:r>
              <a:rPr lang="tr-TR" sz="2800" b="1" dirty="0" smtClean="0"/>
              <a:t/>
            </a:r>
            <a:br>
              <a:rPr lang="tr-TR" sz="2800" b="1" dirty="0" smtClean="0"/>
            </a:br>
            <a:r>
              <a:rPr lang="tr-TR" sz="2800" dirty="0" smtClean="0"/>
              <a:t>“</a:t>
            </a:r>
            <a:r>
              <a:rPr lang="tr-TR" sz="2800" b="1" i="1" dirty="0" smtClean="0"/>
              <a:t>GEÇMİŞ DENEYİMLER IŞIĞINDA GELECEĞİN TASARLANMASI: MESLEKTE YENİ UFUK VE AÇILIMLARA DOĞRU”</a:t>
            </a:r>
            <a:r>
              <a:rPr lang="tr-TR" sz="2800" b="1" dirty="0" smtClean="0"/>
              <a:t/>
            </a:r>
            <a:br>
              <a:rPr lang="tr-TR" sz="2800" b="1" dirty="0" smtClean="0"/>
            </a:br>
            <a:r>
              <a:rPr lang="tr-TR" sz="3200" b="1" dirty="0" smtClean="0"/>
              <a:t/>
            </a:r>
            <a:br>
              <a:rPr lang="tr-TR" sz="3200" b="1" dirty="0" smtClean="0"/>
            </a:br>
            <a:r>
              <a:rPr lang="tr-TR" sz="3200" b="1" dirty="0" smtClean="0"/>
              <a:t>Meslekte Yeni Uzmanlık Alanları ve Uluslararası Gelişmeler</a:t>
            </a:r>
            <a:endParaRPr lang="tr-TR" sz="3200" b="1" dirty="0"/>
          </a:p>
        </p:txBody>
      </p:sp>
      <p:sp>
        <p:nvSpPr>
          <p:cNvPr id="3" name="2 Alt Başlık"/>
          <p:cNvSpPr>
            <a:spLocks noGrp="1"/>
          </p:cNvSpPr>
          <p:nvPr>
            <p:ph type="subTitle" idx="1"/>
          </p:nvPr>
        </p:nvSpPr>
        <p:spPr>
          <a:xfrm>
            <a:off x="467544" y="3933056"/>
            <a:ext cx="4953000" cy="1752600"/>
          </a:xfrm>
        </p:spPr>
        <p:txBody>
          <a:bodyPr>
            <a:normAutofit/>
          </a:bodyPr>
          <a:lstStyle/>
          <a:p>
            <a:endParaRPr lang="tr-TR" sz="2000" b="1" dirty="0" smtClean="0"/>
          </a:p>
          <a:p>
            <a:endParaRPr lang="tr-TR" sz="2000" b="1" dirty="0" smtClean="0"/>
          </a:p>
          <a:p>
            <a:r>
              <a:rPr lang="tr-TR" sz="2000" b="1" dirty="0" smtClean="0"/>
              <a:t>Doç. Dr. A.R Zafer SAYAR                             </a:t>
            </a:r>
            <a:br>
              <a:rPr lang="tr-TR" sz="2000" b="1" dirty="0" smtClean="0"/>
            </a:br>
            <a:r>
              <a:rPr lang="tr-TR" sz="2000" b="1" dirty="0" smtClean="0"/>
              <a:t>18 Eylül 2014, Ankara</a:t>
            </a:r>
            <a:endParaRPr lang="tr-TR" sz="2000" dirty="0"/>
          </a:p>
        </p:txBody>
      </p:sp>
      <p:pic>
        <p:nvPicPr>
          <p:cNvPr id="5" name="4 Resim" descr="http://www.gultekinb.sakarya.edu.tr/sayfalar/islem/H01/ICERIK/RESIM/analiz.gif"/>
          <p:cNvPicPr/>
          <p:nvPr/>
        </p:nvPicPr>
        <p:blipFill>
          <a:blip r:embed="rId2" cstate="print"/>
          <a:srcRect/>
          <a:stretch>
            <a:fillRect/>
          </a:stretch>
        </p:blipFill>
        <p:spPr bwMode="auto">
          <a:xfrm>
            <a:off x="4752975" y="3861048"/>
            <a:ext cx="3923481" cy="2664296"/>
          </a:xfrm>
          <a:prstGeom prst="rect">
            <a:avLst/>
          </a:prstGeom>
          <a:noFill/>
          <a:ln w="9525">
            <a:noFill/>
            <a:miter lim="800000"/>
            <a:headEnd/>
            <a:tailEnd/>
          </a:ln>
        </p:spPr>
      </p:pic>
      <p:pic>
        <p:nvPicPr>
          <p:cNvPr id="1026" name="Picture 2" descr="C:\Users\pc55\Desktop\turmob1.jpg"/>
          <p:cNvPicPr>
            <a:picLocks noChangeAspect="1" noChangeArrowheads="1"/>
          </p:cNvPicPr>
          <p:nvPr/>
        </p:nvPicPr>
        <p:blipFill>
          <a:blip r:embed="rId3" cstate="print"/>
          <a:srcRect/>
          <a:stretch>
            <a:fillRect/>
          </a:stretch>
        </p:blipFill>
        <p:spPr bwMode="auto">
          <a:xfrm>
            <a:off x="251520" y="5517232"/>
            <a:ext cx="4457700" cy="98107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Uzmanlaşmada Yeni Bir Alan: </a:t>
            </a:r>
            <a:br>
              <a:rPr lang="tr-TR" b="1" dirty="0" smtClean="0"/>
            </a:br>
            <a:r>
              <a:rPr lang="tr-TR" b="1" dirty="0" smtClean="0"/>
              <a:t>Entegre Raporlama</a:t>
            </a:r>
            <a:r>
              <a:rPr lang="tr-TR" dirty="0" smtClean="0"/>
              <a:t> </a:t>
            </a:r>
            <a:br>
              <a:rPr lang="tr-TR" dirty="0" smtClean="0"/>
            </a:br>
            <a:endParaRPr lang="tr-TR" b="1" dirty="0"/>
          </a:p>
        </p:txBody>
      </p:sp>
      <p:sp>
        <p:nvSpPr>
          <p:cNvPr id="3" name="2 İçerik Yer Tutucusu"/>
          <p:cNvSpPr>
            <a:spLocks noGrp="1"/>
          </p:cNvSpPr>
          <p:nvPr>
            <p:ph idx="1"/>
          </p:nvPr>
        </p:nvSpPr>
        <p:spPr/>
        <p:txBody>
          <a:bodyPr>
            <a:normAutofit fontScale="85000" lnSpcReduction="10000"/>
          </a:bodyPr>
          <a:lstStyle/>
          <a:p>
            <a:pPr algn="just">
              <a:buNone/>
            </a:pPr>
            <a:endParaRPr lang="tr-TR" b="1" dirty="0" smtClean="0"/>
          </a:p>
          <a:p>
            <a:pPr algn="just"/>
            <a:endParaRPr lang="tr-TR" b="1" dirty="0" smtClean="0"/>
          </a:p>
          <a:p>
            <a:pPr algn="just"/>
            <a:r>
              <a:rPr lang="tr-TR" b="1" dirty="0" smtClean="0"/>
              <a:t>Entegre </a:t>
            </a:r>
            <a:r>
              <a:rPr lang="tr-TR" b="1" dirty="0"/>
              <a:t>raporlama </a:t>
            </a:r>
            <a:r>
              <a:rPr lang="tr-TR" dirty="0"/>
              <a:t>sadece finansal raporlama değil bir işletmenin </a:t>
            </a:r>
            <a:r>
              <a:rPr lang="tr-TR" dirty="0" smtClean="0"/>
              <a:t>finansal ve finansal </a:t>
            </a:r>
            <a:r>
              <a:rPr lang="tr-TR" dirty="0"/>
              <a:t>olmayan </a:t>
            </a:r>
            <a:r>
              <a:rPr lang="tr-TR" dirty="0" smtClean="0"/>
              <a:t>tüm olgu </a:t>
            </a:r>
            <a:r>
              <a:rPr lang="tr-TR" dirty="0"/>
              <a:t>ve </a:t>
            </a:r>
            <a:r>
              <a:rPr lang="tr-TR" dirty="0" smtClean="0"/>
              <a:t>değerlerinin </a:t>
            </a:r>
            <a:r>
              <a:rPr lang="tr-TR" dirty="0" err="1" smtClean="0"/>
              <a:t>topyekün</a:t>
            </a:r>
            <a:r>
              <a:rPr lang="tr-TR" dirty="0"/>
              <a:t> </a:t>
            </a:r>
            <a:r>
              <a:rPr lang="tr-TR" dirty="0" smtClean="0"/>
              <a:t>raporlama sürecidir.</a:t>
            </a:r>
          </a:p>
          <a:p>
            <a:pPr algn="just"/>
            <a:r>
              <a:rPr lang="tr-TR" dirty="0" smtClean="0"/>
              <a:t>Entegre </a:t>
            </a:r>
            <a:r>
              <a:rPr lang="tr-TR" dirty="0"/>
              <a:t>raporlama </a:t>
            </a:r>
            <a:r>
              <a:rPr lang="tr-TR" b="1" dirty="0"/>
              <a:t>kurumsal </a:t>
            </a:r>
            <a:r>
              <a:rPr lang="tr-TR" b="1" dirty="0" smtClean="0"/>
              <a:t>yönetim </a:t>
            </a:r>
            <a:r>
              <a:rPr lang="tr-TR" dirty="0"/>
              <a:t>anlayışının </a:t>
            </a:r>
            <a:r>
              <a:rPr lang="tr-TR" dirty="0" smtClean="0"/>
              <a:t>doğal </a:t>
            </a:r>
            <a:r>
              <a:rPr lang="tr-TR" dirty="0"/>
              <a:t>bir sonucudur</a:t>
            </a:r>
            <a:r>
              <a:rPr lang="tr-TR" dirty="0" smtClean="0"/>
              <a:t>.</a:t>
            </a:r>
          </a:p>
          <a:p>
            <a:pPr algn="just"/>
            <a:r>
              <a:rPr lang="tr-TR" dirty="0" smtClean="0"/>
              <a:t> </a:t>
            </a:r>
            <a:r>
              <a:rPr lang="tr-TR" dirty="0"/>
              <a:t>İşletmeler kamuyu ilgilendiren her türlü bilgiyi en doğru bir şekilde kamuya sunmakla yükümlüdürler. Bu yükümlülük sadece finansal bilgilerle sınırlı olmayıp, işletmenin sürdürülebilirliğini ilgilendiren sosyal ve çevresel tüm faktörleri de içine almaktadır. </a:t>
            </a:r>
            <a:endParaRPr lang="tr-TR" dirty="0" smtClean="0"/>
          </a:p>
          <a:p>
            <a:endParaRPr lang="tr-TR" dirty="0"/>
          </a:p>
        </p:txBody>
      </p:sp>
      <p:pic>
        <p:nvPicPr>
          <p:cNvPr id="9218" name="Picture 2" descr="https://encrypted-tbn0.gstatic.com/images?q=tbn:ANd9GcQ7huiCmCCux3zaNFBfX1K6BSDq-RfJRq_1SMl6A43aZVC575fy">
            <a:hlinkClick r:id="rId2"/>
          </p:cNvPr>
          <p:cNvPicPr>
            <a:picLocks noChangeAspect="1" noChangeArrowheads="1"/>
          </p:cNvPicPr>
          <p:nvPr/>
        </p:nvPicPr>
        <p:blipFill>
          <a:blip r:embed="rId3"/>
          <a:srcRect/>
          <a:stretch>
            <a:fillRect/>
          </a:stretch>
        </p:blipFill>
        <p:spPr bwMode="auto">
          <a:xfrm>
            <a:off x="2285984" y="357166"/>
            <a:ext cx="4429156" cy="1600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smtClean="0"/>
              <a:t>Küreselleşme: </a:t>
            </a:r>
            <a:r>
              <a:rPr lang="tr-TR" b="1" dirty="0" err="1" smtClean="0"/>
              <a:t>Uluslararasılaşma</a:t>
            </a:r>
            <a:endParaRPr lang="tr-TR" b="1" dirty="0"/>
          </a:p>
        </p:txBody>
      </p:sp>
      <p:sp>
        <p:nvSpPr>
          <p:cNvPr id="3" name="2 İçerik Yer Tutucusu"/>
          <p:cNvSpPr>
            <a:spLocks noGrp="1"/>
          </p:cNvSpPr>
          <p:nvPr>
            <p:ph idx="1"/>
          </p:nvPr>
        </p:nvSpPr>
        <p:spPr/>
        <p:txBody>
          <a:bodyPr>
            <a:normAutofit fontScale="92500" lnSpcReduction="10000"/>
          </a:bodyPr>
          <a:lstStyle/>
          <a:p>
            <a:pPr algn="just"/>
            <a:r>
              <a:rPr lang="tr-TR" dirty="0" smtClean="0"/>
              <a:t>Muhasebe </a:t>
            </a:r>
            <a:r>
              <a:rPr lang="tr-TR" dirty="0"/>
              <a:t>hizmeti GATT sınıflamasında </a:t>
            </a:r>
            <a:r>
              <a:rPr lang="tr-TR" b="1" dirty="0"/>
              <a:t>mesleki hizmetler </a:t>
            </a:r>
            <a:r>
              <a:rPr lang="tr-TR" dirty="0"/>
              <a:t>alt grubu içinde yer almaktadır. </a:t>
            </a:r>
            <a:r>
              <a:rPr lang="tr-TR" b="1" dirty="0"/>
              <a:t> </a:t>
            </a:r>
            <a:endParaRPr lang="tr-TR" b="1" dirty="0" smtClean="0"/>
          </a:p>
          <a:p>
            <a:pPr algn="just">
              <a:buNone/>
            </a:pPr>
            <a:endParaRPr lang="tr-TR" b="1" dirty="0" smtClean="0"/>
          </a:p>
          <a:p>
            <a:pPr algn="just"/>
            <a:r>
              <a:rPr lang="tr-TR" dirty="0" smtClean="0"/>
              <a:t>Meslek; şirketler </a:t>
            </a:r>
            <a:r>
              <a:rPr lang="tr-TR" dirty="0"/>
              <a:t>kesiminin öneminin artması, halka açılmaların hızlanması,  piyasaların genişlemesi ile birlikte her geçen gün daha fazla uluslararası bir hal almaktadır. </a:t>
            </a:r>
            <a:endParaRPr lang="tr-TR" dirty="0" smtClean="0"/>
          </a:p>
          <a:p>
            <a:pPr algn="just">
              <a:buNone/>
            </a:pPr>
            <a:endParaRPr lang="tr-TR" dirty="0" smtClean="0"/>
          </a:p>
          <a:p>
            <a:pPr algn="just"/>
            <a:r>
              <a:rPr lang="tr-TR" dirty="0" smtClean="0"/>
              <a:t>Bu </a:t>
            </a:r>
            <a:r>
              <a:rPr lang="tr-TR" dirty="0"/>
              <a:t>çerçevede muhasebe mesleği ulusal sınırları aşmakta ve </a:t>
            </a:r>
            <a:r>
              <a:rPr lang="tr-TR" b="1" dirty="0"/>
              <a:t>uluslararası bir meslek </a:t>
            </a:r>
            <a:r>
              <a:rPr lang="tr-TR" dirty="0"/>
              <a:t>haline gelmektedir.</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Küreselleşme: </a:t>
            </a:r>
            <a:r>
              <a:rPr lang="tr-TR" b="1" dirty="0" err="1" smtClean="0"/>
              <a:t>Uluslararasılaşma</a:t>
            </a:r>
            <a:endParaRPr lang="tr-TR" b="1" dirty="0"/>
          </a:p>
        </p:txBody>
      </p:sp>
      <p:sp>
        <p:nvSpPr>
          <p:cNvPr id="3" name="2 İçerik Yer Tutucusu"/>
          <p:cNvSpPr>
            <a:spLocks noGrp="1"/>
          </p:cNvSpPr>
          <p:nvPr>
            <p:ph idx="1"/>
          </p:nvPr>
        </p:nvSpPr>
        <p:spPr/>
        <p:txBody>
          <a:bodyPr>
            <a:normAutofit/>
          </a:bodyPr>
          <a:lstStyle/>
          <a:p>
            <a:pPr algn="just"/>
            <a:r>
              <a:rPr lang="tr-TR" dirty="0"/>
              <a:t>Mesleklerin uluslararası sınırları aşma sürecinde </a:t>
            </a:r>
            <a:r>
              <a:rPr lang="tr-TR" b="1" dirty="0"/>
              <a:t>serbestlik politikası </a:t>
            </a:r>
            <a:r>
              <a:rPr lang="tr-TR" dirty="0"/>
              <a:t>GATT temel prensiplerinden birisidir. Bu prensip Avrupa Birliği uygulamalarında </a:t>
            </a:r>
            <a:r>
              <a:rPr lang="tr-TR" b="1" dirty="0"/>
              <a:t>tek pasaport ilkesi</a:t>
            </a:r>
            <a:r>
              <a:rPr lang="tr-TR" dirty="0"/>
              <a:t> olarak bilinmektedir. </a:t>
            </a:r>
            <a:endParaRPr lang="tr-TR" dirty="0" smtClean="0"/>
          </a:p>
          <a:p>
            <a:pPr>
              <a:buNone/>
            </a:pPr>
            <a:endParaRPr lang="tr-TR" dirty="0"/>
          </a:p>
        </p:txBody>
      </p:sp>
      <p:pic>
        <p:nvPicPr>
          <p:cNvPr id="4" name="3 Resim" descr="http://www.google.com.tr/url?source=imgres&amp;ct=img&amp;q=http://www.zirvedagcilik.net/images/denetim.jpg&amp;sa=X&amp;ei=eWiLTadDxsK0BujEqZIK&amp;ved=0CAQQ8wc&amp;usg=AFQjCNEskIvM-GznQ7xs0QiT6NB9UM54iQ"/>
          <p:cNvPicPr/>
          <p:nvPr/>
        </p:nvPicPr>
        <p:blipFill>
          <a:blip r:embed="rId2" cstate="print"/>
          <a:srcRect/>
          <a:stretch>
            <a:fillRect/>
          </a:stretch>
        </p:blipFill>
        <p:spPr bwMode="auto">
          <a:xfrm>
            <a:off x="3203848" y="4725144"/>
            <a:ext cx="3143250" cy="1728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Yoğun Düzenlemeler ve Meslek Üzerinde Kamunun Artan Gözetimi</a:t>
            </a:r>
            <a:endParaRPr lang="tr-TR" dirty="0"/>
          </a:p>
        </p:txBody>
      </p:sp>
      <p:sp>
        <p:nvSpPr>
          <p:cNvPr id="3" name="2 İçerik Yer Tutucusu"/>
          <p:cNvSpPr>
            <a:spLocks noGrp="1"/>
          </p:cNvSpPr>
          <p:nvPr>
            <p:ph idx="1"/>
          </p:nvPr>
        </p:nvSpPr>
        <p:spPr/>
        <p:txBody>
          <a:bodyPr>
            <a:normAutofit lnSpcReduction="10000"/>
          </a:bodyPr>
          <a:lstStyle/>
          <a:p>
            <a:r>
              <a:rPr lang="tr-TR" dirty="0" smtClean="0"/>
              <a:t>Meslek Birlikleri: Öz Düzenleyici Kuruluşlar</a:t>
            </a:r>
          </a:p>
          <a:p>
            <a:r>
              <a:rPr lang="tr-TR" dirty="0" err="1" smtClean="0"/>
              <a:t>Deregulation</a:t>
            </a:r>
            <a:r>
              <a:rPr lang="tr-TR" dirty="0" smtClean="0"/>
              <a:t> (Düzenlemelerden Arındırma)</a:t>
            </a:r>
          </a:p>
          <a:p>
            <a:r>
              <a:rPr lang="tr-TR" dirty="0" smtClean="0"/>
              <a:t>Re-</a:t>
            </a:r>
            <a:r>
              <a:rPr lang="tr-TR" dirty="0" err="1" smtClean="0"/>
              <a:t>regulation</a:t>
            </a:r>
            <a:r>
              <a:rPr lang="tr-TR" dirty="0" smtClean="0"/>
              <a:t> (Yeniden Düzenleme) </a:t>
            </a:r>
          </a:p>
          <a:p>
            <a:r>
              <a:rPr lang="tr-TR" dirty="0" smtClean="0"/>
              <a:t>Aşırı Düzenlemeler-- </a:t>
            </a:r>
            <a:r>
              <a:rPr lang="tr-TR" dirty="0" err="1" smtClean="0"/>
              <a:t>Enron</a:t>
            </a:r>
            <a:r>
              <a:rPr lang="tr-TR" dirty="0" smtClean="0"/>
              <a:t> sonrası Yasalaşan SOX (</a:t>
            </a:r>
            <a:r>
              <a:rPr lang="tr-TR" dirty="0" err="1" smtClean="0"/>
              <a:t>Sarbanes</a:t>
            </a:r>
            <a:r>
              <a:rPr lang="tr-TR" dirty="0" smtClean="0"/>
              <a:t>-</a:t>
            </a:r>
            <a:r>
              <a:rPr lang="tr-TR" dirty="0" err="1" smtClean="0"/>
              <a:t>Oxley</a:t>
            </a:r>
            <a:r>
              <a:rPr lang="tr-TR" dirty="0" smtClean="0"/>
              <a:t>) bir tepki yasası</a:t>
            </a:r>
          </a:p>
          <a:p>
            <a:r>
              <a:rPr lang="tr-TR" dirty="0" smtClean="0"/>
              <a:t>Öz Düzenleyici Kuruluştan yetkilerin Kamuya devri</a:t>
            </a:r>
          </a:p>
          <a:p>
            <a:pPr algn="ctr">
              <a:buNone/>
            </a:pPr>
            <a:r>
              <a:rPr lang="tr-TR" b="1" dirty="0" smtClean="0"/>
              <a:t>SONUÇ: Bağımsız Denetimin Gözetiminde Öz Düzenleyici Kuruluş Gözetiminden Kamu Gözetimine Geçiş</a:t>
            </a:r>
            <a:endParaRPr lang="tr-TR" b="1" dirty="0"/>
          </a:p>
        </p:txBody>
      </p:sp>
      <p:pic>
        <p:nvPicPr>
          <p:cNvPr id="4" name="3 Resim" descr="http://www.google.com.tr/url?source=imgres&amp;ct=img&amp;q=http://www.plusegitim.com/images/denetci%2520web1%2520copy.jpg&amp;sa=X&amp;ei=OmuLTbPgIcvAswbg4PieCg&amp;ved=0CAQQ8wc4Jw&amp;usg=AFQjCNFRyAVPpxLDTL10r979REKfqJYEUg"/>
          <p:cNvPicPr/>
          <p:nvPr/>
        </p:nvPicPr>
        <p:blipFill>
          <a:blip r:embed="rId2" cstate="print"/>
          <a:srcRect/>
          <a:stretch>
            <a:fillRect/>
          </a:stretch>
        </p:blipFill>
        <p:spPr bwMode="auto">
          <a:xfrm>
            <a:off x="8115300" y="1052736"/>
            <a:ext cx="1028700" cy="10858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Mesleğin Geleceğinin Tasarlanmasında Önemli Olgular</a:t>
            </a:r>
            <a:endParaRPr lang="tr-TR" dirty="0"/>
          </a:p>
        </p:txBody>
      </p:sp>
      <p:sp>
        <p:nvSpPr>
          <p:cNvPr id="3" name="2 İçerik Yer Tutucusu"/>
          <p:cNvSpPr>
            <a:spLocks noGrp="1"/>
          </p:cNvSpPr>
          <p:nvPr>
            <p:ph idx="1"/>
          </p:nvPr>
        </p:nvSpPr>
        <p:spPr/>
        <p:txBody>
          <a:bodyPr/>
          <a:lstStyle/>
          <a:p>
            <a:pPr algn="just"/>
            <a:r>
              <a:rPr lang="tr-TR" dirty="0" smtClean="0"/>
              <a:t>Mesleki Şirketlerin ve Meslek Mensuplarının Güçlerini Birleştirmeleri, Ortaklık Kurmaları ve Kurumsallaşmaları</a:t>
            </a:r>
          </a:p>
          <a:p>
            <a:pPr algn="just"/>
            <a:r>
              <a:rPr lang="tr-TR" dirty="0" smtClean="0"/>
              <a:t>Haksız Rekabetle Mücadelenin Artan Önemi</a:t>
            </a:r>
          </a:p>
          <a:p>
            <a:pPr algn="just"/>
            <a:r>
              <a:rPr lang="tr-TR" dirty="0" smtClean="0"/>
              <a:t>Mesleki Etik Kurallara Uyumun Yakından Takibi</a:t>
            </a:r>
          </a:p>
          <a:p>
            <a:pPr algn="just"/>
            <a:r>
              <a:rPr lang="tr-TR" dirty="0" smtClean="0"/>
              <a:t>Kamu Gözetim Sisteminin Mesleğin Dinamikleri Kapsamında Yeniden Tasarlanması</a:t>
            </a:r>
          </a:p>
          <a:p>
            <a:pPr algn="just"/>
            <a:r>
              <a:rPr lang="tr-TR" dirty="0" smtClean="0"/>
              <a:t>Mesleki Standartlar ve </a:t>
            </a:r>
            <a:r>
              <a:rPr lang="tr-TR" dirty="0" err="1" smtClean="0"/>
              <a:t>Uluslararasılaşma</a:t>
            </a:r>
            <a:endParaRPr lang="tr-TR" dirty="0" smtClean="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Mesleğin Geleceğinin Tasarlanmasında Önemli Olgular</a:t>
            </a:r>
            <a:endParaRPr lang="tr-TR" dirty="0"/>
          </a:p>
        </p:txBody>
      </p:sp>
      <p:sp>
        <p:nvSpPr>
          <p:cNvPr id="3" name="2 İçerik Yer Tutucusu"/>
          <p:cNvSpPr>
            <a:spLocks noGrp="1"/>
          </p:cNvSpPr>
          <p:nvPr>
            <p:ph idx="1"/>
          </p:nvPr>
        </p:nvSpPr>
        <p:spPr/>
        <p:txBody>
          <a:bodyPr>
            <a:normAutofit/>
          </a:bodyPr>
          <a:lstStyle/>
          <a:p>
            <a:pPr algn="just"/>
            <a:r>
              <a:rPr lang="tr-TR" dirty="0" smtClean="0"/>
              <a:t>Uluslararası Düzeyde Meslek Kuruluşlarının Birleşmeleri ve Bütünleşmeleri</a:t>
            </a:r>
          </a:p>
          <a:p>
            <a:pPr algn="just"/>
            <a:r>
              <a:rPr lang="tr-TR" dirty="0" smtClean="0"/>
              <a:t>Küçük ve Orta Ölçekli Muhasebe Bürolarının Kurumsallaşmalarının Teşvik Edilmesi: Önce Küçüğü Düşün! Yaklaşımı</a:t>
            </a:r>
          </a:p>
          <a:p>
            <a:pPr algn="just"/>
            <a:r>
              <a:rPr lang="tr-TR" dirty="0" smtClean="0"/>
              <a:t>Vahşi Rekabet Ortamında Küçük Muhasebe Bürolarının Korunması: Bebek Endüstriler Argümanı</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Özet ve Son Sözler…….</a:t>
            </a:r>
            <a:endParaRPr lang="tr-TR" dirty="0"/>
          </a:p>
        </p:txBody>
      </p:sp>
      <p:sp>
        <p:nvSpPr>
          <p:cNvPr id="3" name="2 İçerik Yer Tutucusu"/>
          <p:cNvSpPr>
            <a:spLocks noGrp="1"/>
          </p:cNvSpPr>
          <p:nvPr>
            <p:ph idx="1"/>
          </p:nvPr>
        </p:nvSpPr>
        <p:spPr/>
        <p:txBody>
          <a:bodyPr/>
          <a:lstStyle/>
          <a:p>
            <a:pPr algn="ctr">
              <a:buNone/>
            </a:pPr>
            <a:endParaRPr lang="tr-TR" b="1" i="1" dirty="0" smtClean="0"/>
          </a:p>
          <a:p>
            <a:pPr algn="ctr">
              <a:buNone/>
            </a:pPr>
            <a:r>
              <a:rPr lang="tr-TR" b="1" i="1" dirty="0" smtClean="0"/>
              <a:t>Ekonomik ve ticari hayatın gelişmesi, piyasaların genişlemesi ve finansal piyasaların baş döndürücü bir hızla küreselleşmesi; beraberinde her geçen gün muhasebe mesleğinde yeni uzmanlık alanları, açılımlar ve ufuklar kazandırmaktadır.</a:t>
            </a:r>
            <a:endParaRPr lang="tr-TR" dirty="0" smtClean="0"/>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SONUÇ VE GELECEĞİMİZ……..</a:t>
            </a:r>
            <a:endParaRPr lang="tr-TR" b="1" dirty="0"/>
          </a:p>
        </p:txBody>
      </p:sp>
      <p:sp>
        <p:nvSpPr>
          <p:cNvPr id="3" name="2 İçerik Yer Tutucusu"/>
          <p:cNvSpPr>
            <a:spLocks noGrp="1"/>
          </p:cNvSpPr>
          <p:nvPr>
            <p:ph idx="1"/>
          </p:nvPr>
        </p:nvSpPr>
        <p:spPr/>
        <p:txBody>
          <a:bodyPr>
            <a:normAutofit fontScale="77500" lnSpcReduction="20000"/>
          </a:bodyPr>
          <a:lstStyle/>
          <a:p>
            <a:pPr algn="just">
              <a:buNone/>
            </a:pPr>
            <a:r>
              <a:rPr lang="tr-TR" b="1" dirty="0" smtClean="0"/>
              <a:t>Muhasebe meslek mensuplarımız</a:t>
            </a:r>
            <a:r>
              <a:rPr lang="tr-TR" dirty="0" smtClean="0"/>
              <a:t>; bu global yeni fırsatlar kapsamında geleceklerini planlama ve yeni iş alanlarını değerlendirme süreçlerinde; </a:t>
            </a:r>
          </a:p>
          <a:p>
            <a:pPr algn="just">
              <a:buNone/>
            </a:pPr>
            <a:endParaRPr lang="tr-TR" dirty="0" smtClean="0"/>
          </a:p>
          <a:p>
            <a:pPr algn="just">
              <a:buFont typeface="Wingdings" pitchFamily="2" charset="2"/>
              <a:buChar char="§"/>
            </a:pPr>
            <a:r>
              <a:rPr lang="tr-TR" dirty="0" smtClean="0"/>
              <a:t>muhasebe mesleğinin </a:t>
            </a:r>
            <a:r>
              <a:rPr lang="tr-TR" b="1" dirty="0" smtClean="0"/>
              <a:t>yeni uzmanlık alanlarının mevzuat alt yapısı, </a:t>
            </a:r>
          </a:p>
          <a:p>
            <a:pPr algn="just">
              <a:buFont typeface="Wingdings" pitchFamily="2" charset="2"/>
              <a:buChar char="§"/>
            </a:pPr>
            <a:r>
              <a:rPr lang="tr-TR" b="1" dirty="0" smtClean="0"/>
              <a:t>sertifikasyon uygulamaları ve sertifika alma şartları, </a:t>
            </a:r>
          </a:p>
          <a:p>
            <a:pPr algn="just">
              <a:buFont typeface="Wingdings" pitchFamily="2" charset="2"/>
              <a:buChar char="§"/>
            </a:pPr>
            <a:r>
              <a:rPr lang="tr-TR" b="1" dirty="0" smtClean="0"/>
              <a:t>düzenleyici ve denetleyici otoritelerin bu alanlardan beklentileri</a:t>
            </a:r>
            <a:r>
              <a:rPr lang="tr-TR" dirty="0" smtClean="0"/>
              <a:t> ile </a:t>
            </a:r>
          </a:p>
          <a:p>
            <a:pPr algn="just">
              <a:buFont typeface="Wingdings" pitchFamily="2" charset="2"/>
              <a:buChar char="§"/>
            </a:pPr>
            <a:r>
              <a:rPr lang="tr-TR" b="1" dirty="0" smtClean="0"/>
              <a:t>yeni çalışma alanları ve fırsatlarını,</a:t>
            </a:r>
          </a:p>
          <a:p>
            <a:pPr algn="just">
              <a:buNone/>
            </a:pPr>
            <a:endParaRPr lang="tr-TR" dirty="0" smtClean="0"/>
          </a:p>
          <a:p>
            <a:pPr algn="just">
              <a:buNone/>
            </a:pPr>
            <a:r>
              <a:rPr lang="tr-TR" b="1" dirty="0" smtClean="0"/>
              <a:t> iyi analiz etmeli, değerlendirmeli ve yakından takip etmelidir.</a:t>
            </a:r>
          </a:p>
          <a:p>
            <a:endParaRPr lang="tr-TR" dirty="0"/>
          </a:p>
        </p:txBody>
      </p:sp>
      <p:pic>
        <p:nvPicPr>
          <p:cNvPr id="4" name="3 Resim" descr="http://www.trsourcing.com/lang1/images/p002_1_00.jpg"/>
          <p:cNvPicPr/>
          <p:nvPr/>
        </p:nvPicPr>
        <p:blipFill>
          <a:blip r:embed="rId2" cstate="print"/>
          <a:srcRect/>
          <a:stretch>
            <a:fillRect/>
          </a:stretch>
        </p:blipFill>
        <p:spPr bwMode="auto">
          <a:xfrm>
            <a:off x="6643702" y="500042"/>
            <a:ext cx="2500298" cy="17859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ctr">
              <a:buNone/>
            </a:pPr>
            <a:r>
              <a:rPr lang="tr-TR" sz="4400" b="1" dirty="0" smtClean="0"/>
              <a:t>İLGİ VE SABRINIZ İÇİN TEŞEKKÜRLER……</a:t>
            </a:r>
          </a:p>
          <a:p>
            <a:endParaRPr lang="tr-TR" dirty="0"/>
          </a:p>
        </p:txBody>
      </p:sp>
      <p:pic>
        <p:nvPicPr>
          <p:cNvPr id="4" name="3 Resim" descr="http://bp2.blogger.com/_O1Zi8BY8JcI/R6CvSzvtA4I/AAAAAAAAACo/53pwL4yYNo8/s400/denetim.jpg"/>
          <p:cNvPicPr/>
          <p:nvPr/>
        </p:nvPicPr>
        <p:blipFill>
          <a:blip r:embed="rId2" cstate="print"/>
          <a:srcRect/>
          <a:stretch>
            <a:fillRect/>
          </a:stretch>
        </p:blipFill>
        <p:spPr bwMode="auto">
          <a:xfrm>
            <a:off x="2123728" y="3717032"/>
            <a:ext cx="5328592" cy="2592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MUHASEBE MESLEĞİNİN YÜKSELEN TRENDLERİ</a:t>
            </a:r>
            <a:endParaRPr lang="tr-TR" b="1" dirty="0"/>
          </a:p>
        </p:txBody>
      </p:sp>
      <p:sp>
        <p:nvSpPr>
          <p:cNvPr id="3" name="2 İçerik Yer Tutucusu"/>
          <p:cNvSpPr>
            <a:spLocks noGrp="1"/>
          </p:cNvSpPr>
          <p:nvPr>
            <p:ph idx="1"/>
          </p:nvPr>
        </p:nvSpPr>
        <p:spPr/>
        <p:txBody>
          <a:bodyPr/>
          <a:lstStyle/>
          <a:p>
            <a:r>
              <a:rPr lang="tr-TR" b="1" dirty="0" smtClean="0"/>
              <a:t>Uzmanlaşma: Meslekte Yeni Açılımlar</a:t>
            </a:r>
          </a:p>
          <a:p>
            <a:r>
              <a:rPr lang="tr-TR" b="1" dirty="0" smtClean="0"/>
              <a:t>Küreselleşme: </a:t>
            </a:r>
            <a:r>
              <a:rPr lang="tr-TR" b="1" dirty="0" err="1" smtClean="0"/>
              <a:t>Uluslararasılaşma</a:t>
            </a:r>
            <a:endParaRPr lang="tr-TR" b="1" dirty="0" smtClean="0"/>
          </a:p>
          <a:p>
            <a:r>
              <a:rPr lang="tr-TR" b="1" dirty="0" smtClean="0"/>
              <a:t>Kurumsallaşma</a:t>
            </a:r>
          </a:p>
          <a:p>
            <a:r>
              <a:rPr lang="tr-TR" b="1" dirty="0" smtClean="0"/>
              <a:t>Yoğun Düzenlemeler ve Meslek Üzerinde Kamunun Artan Gözetimi </a:t>
            </a:r>
          </a:p>
          <a:p>
            <a:pPr>
              <a:buNone/>
            </a:pPr>
            <a:endParaRPr lang="tr-TR" b="1" dirty="0"/>
          </a:p>
        </p:txBody>
      </p:sp>
      <p:pic>
        <p:nvPicPr>
          <p:cNvPr id="4" name="3 Resim" descr="http://www.paretodenetim.com/dosya/bagimsiz-denetim.jpg"/>
          <p:cNvPicPr/>
          <p:nvPr/>
        </p:nvPicPr>
        <p:blipFill>
          <a:blip r:embed="rId3" cstate="print"/>
          <a:srcRect/>
          <a:stretch>
            <a:fillRect/>
          </a:stretch>
        </p:blipFill>
        <p:spPr bwMode="auto">
          <a:xfrm>
            <a:off x="1907704" y="4653136"/>
            <a:ext cx="5760720" cy="18348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Uzmanlaşma</a:t>
            </a:r>
            <a:endParaRPr lang="tr-TR" b="1" dirty="0"/>
          </a:p>
        </p:txBody>
      </p:sp>
      <p:sp>
        <p:nvSpPr>
          <p:cNvPr id="3" name="2 İçerik Yer Tutucusu"/>
          <p:cNvSpPr>
            <a:spLocks noGrp="1"/>
          </p:cNvSpPr>
          <p:nvPr>
            <p:ph idx="1"/>
          </p:nvPr>
        </p:nvSpPr>
        <p:spPr/>
        <p:txBody>
          <a:bodyPr>
            <a:normAutofit fontScale="92500"/>
          </a:bodyPr>
          <a:lstStyle/>
          <a:p>
            <a:pPr algn="just"/>
            <a:r>
              <a:rPr lang="tr-TR" dirty="0" smtClean="0"/>
              <a:t>Muhasebe defter </a:t>
            </a:r>
            <a:r>
              <a:rPr lang="tr-TR" dirty="0"/>
              <a:t>t</a:t>
            </a:r>
            <a:r>
              <a:rPr lang="tr-TR" dirty="0" smtClean="0"/>
              <a:t>utma fonksiyonundan finansal raporlama alanına yönelik hızlı bir yolculuk içinde.</a:t>
            </a:r>
          </a:p>
          <a:p>
            <a:pPr algn="just"/>
            <a:r>
              <a:rPr lang="tr-TR" dirty="0" err="1" smtClean="0"/>
              <a:t>Enron</a:t>
            </a:r>
            <a:r>
              <a:rPr lang="tr-TR" dirty="0" smtClean="0"/>
              <a:t> </a:t>
            </a:r>
            <a:r>
              <a:rPr lang="tr-TR" dirty="0"/>
              <a:t>ve sonrası yaşanan muhasebe skandalları ile </a:t>
            </a:r>
            <a:r>
              <a:rPr lang="tr-TR" dirty="0" smtClean="0"/>
              <a:t>global </a:t>
            </a:r>
            <a:r>
              <a:rPr lang="tr-TR" dirty="0"/>
              <a:t>düzeyde finansal mimari yeniden </a:t>
            </a:r>
            <a:r>
              <a:rPr lang="tr-TR" dirty="0" smtClean="0"/>
              <a:t>şekillenmekte.</a:t>
            </a:r>
          </a:p>
          <a:p>
            <a:pPr algn="just"/>
            <a:r>
              <a:rPr lang="tr-TR" dirty="0" smtClean="0"/>
              <a:t>Muhasebe mesleği farklı uzmanlık alanlarına yönelmekte.</a:t>
            </a:r>
          </a:p>
          <a:p>
            <a:pPr algn="just"/>
            <a:r>
              <a:rPr lang="tr-TR" dirty="0" smtClean="0"/>
              <a:t> Ulusal </a:t>
            </a:r>
            <a:r>
              <a:rPr lang="tr-TR" dirty="0"/>
              <a:t>ve uluslararası düzenleyici otoriteler </a:t>
            </a:r>
            <a:r>
              <a:rPr lang="tr-TR" dirty="0" smtClean="0"/>
              <a:t>düzenleme </a:t>
            </a:r>
            <a:r>
              <a:rPr lang="tr-TR" dirty="0"/>
              <a:t>ve standartlarını eskisinden daha özenle değerlendirmekte ve </a:t>
            </a:r>
            <a:r>
              <a:rPr lang="tr-TR" dirty="0" smtClean="0"/>
              <a:t>yenilemekte.</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Uzmanlaşma</a:t>
            </a:r>
            <a:endParaRPr lang="tr-TR" b="1" dirty="0"/>
          </a:p>
        </p:txBody>
      </p:sp>
      <p:sp>
        <p:nvSpPr>
          <p:cNvPr id="3" name="2 İçerik Yer Tutucusu"/>
          <p:cNvSpPr>
            <a:spLocks noGrp="1"/>
          </p:cNvSpPr>
          <p:nvPr>
            <p:ph idx="1"/>
          </p:nvPr>
        </p:nvSpPr>
        <p:spPr/>
        <p:txBody>
          <a:bodyPr>
            <a:normAutofit fontScale="85000" lnSpcReduction="20000"/>
          </a:bodyPr>
          <a:lstStyle/>
          <a:p>
            <a:pPr algn="just">
              <a:buNone/>
            </a:pPr>
            <a:endParaRPr lang="tr-TR" dirty="0" smtClean="0"/>
          </a:p>
          <a:p>
            <a:pPr algn="just"/>
            <a:r>
              <a:rPr lang="tr-TR" b="1" dirty="0"/>
              <a:t>Bağımsız denetim</a:t>
            </a:r>
            <a:r>
              <a:rPr lang="tr-TR" dirty="0"/>
              <a:t> ve bağımsız denetçilik olgusu sadece </a:t>
            </a:r>
            <a:r>
              <a:rPr lang="tr-TR" dirty="0" smtClean="0"/>
              <a:t>kamusal </a:t>
            </a:r>
            <a:r>
              <a:rPr lang="tr-TR" dirty="0"/>
              <a:t>sorumluluğu olan şirketler için değil, kamu </a:t>
            </a:r>
            <a:r>
              <a:rPr lang="tr-TR" dirty="0" smtClean="0"/>
              <a:t>kesimini, </a:t>
            </a:r>
            <a:r>
              <a:rPr lang="tr-TR" dirty="0"/>
              <a:t>tüm özel sektör işletmelerini, vakıfları, dernekleri, kooperatifleri </a:t>
            </a:r>
            <a:r>
              <a:rPr lang="tr-TR" dirty="0" smtClean="0"/>
              <a:t>sivil </a:t>
            </a:r>
            <a:r>
              <a:rPr lang="tr-TR" dirty="0"/>
              <a:t>toplum örgütlerini de kapsar şekilde </a:t>
            </a:r>
            <a:r>
              <a:rPr lang="tr-TR" dirty="0" smtClean="0"/>
              <a:t>genişlemektedir.</a:t>
            </a:r>
          </a:p>
          <a:p>
            <a:pPr algn="just">
              <a:buNone/>
            </a:pPr>
            <a:endParaRPr lang="tr-TR" dirty="0" smtClean="0"/>
          </a:p>
          <a:p>
            <a:pPr algn="just"/>
            <a:r>
              <a:rPr lang="tr-TR" dirty="0" smtClean="0"/>
              <a:t>Toplumun </a:t>
            </a:r>
            <a:r>
              <a:rPr lang="tr-TR" dirty="0"/>
              <a:t>her kesimi eskisinden daha çok şeffaflık ve hesap verilebilirlik aramaktadır</a:t>
            </a:r>
            <a:r>
              <a:rPr lang="tr-TR" dirty="0" smtClean="0"/>
              <a:t>.</a:t>
            </a:r>
          </a:p>
          <a:p>
            <a:pPr algn="just">
              <a:buNone/>
            </a:pPr>
            <a:endParaRPr lang="tr-TR" dirty="0" smtClean="0"/>
          </a:p>
          <a:p>
            <a:pPr algn="just"/>
            <a:r>
              <a:rPr lang="tr-TR" dirty="0" smtClean="0"/>
              <a:t> </a:t>
            </a:r>
            <a:r>
              <a:rPr lang="tr-TR" dirty="0"/>
              <a:t>Söz konusu gelişmeler, bağımsız denetim kavramının önemini artırmakta ve meslek mensuplarının bu alana yönelmelerine neden olmaktadır. </a:t>
            </a:r>
          </a:p>
          <a:p>
            <a:endParaRPr lang="tr-TR" dirty="0"/>
          </a:p>
        </p:txBody>
      </p:sp>
      <p:pic>
        <p:nvPicPr>
          <p:cNvPr id="4" name="3 Resim" descr="http://www.serhatinan.com/uploaded/denetim1.jpg"/>
          <p:cNvPicPr/>
          <p:nvPr/>
        </p:nvPicPr>
        <p:blipFill>
          <a:blip r:embed="rId2" cstate="print"/>
          <a:srcRect/>
          <a:stretch>
            <a:fillRect/>
          </a:stretch>
        </p:blipFill>
        <p:spPr bwMode="auto">
          <a:xfrm>
            <a:off x="6215074" y="642918"/>
            <a:ext cx="2643206" cy="1870518"/>
          </a:xfrm>
          <a:prstGeom prst="rect">
            <a:avLst/>
          </a:prstGeom>
          <a:noFill/>
          <a:ln w="9525">
            <a:noFill/>
            <a:miter lim="800000"/>
            <a:headEnd/>
            <a:tailEnd/>
          </a:ln>
        </p:spPr>
      </p:pic>
      <p:pic>
        <p:nvPicPr>
          <p:cNvPr id="5" name="irc_mi" descr="http://iblog.milliyet.com.tr/imgroot/blogv7/Blog333/2012/07/27/10/372463-3-4-7063f.jpg">
            <a:hlinkClick r:id="rId3"/>
          </p:cNvPr>
          <p:cNvPicPr/>
          <p:nvPr/>
        </p:nvPicPr>
        <p:blipFill>
          <a:blip r:embed="rId4" cstate="print"/>
          <a:srcRect/>
          <a:stretch>
            <a:fillRect/>
          </a:stretch>
        </p:blipFill>
        <p:spPr bwMode="auto">
          <a:xfrm>
            <a:off x="0" y="500042"/>
            <a:ext cx="3143239" cy="20002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Uzmanlaşma: Alanlar</a:t>
            </a:r>
            <a:endParaRPr lang="tr-TR" b="1" dirty="0"/>
          </a:p>
        </p:txBody>
      </p:sp>
      <p:sp>
        <p:nvSpPr>
          <p:cNvPr id="3" name="2 İçerik Yer Tutucusu"/>
          <p:cNvSpPr>
            <a:spLocks noGrp="1"/>
          </p:cNvSpPr>
          <p:nvPr>
            <p:ph idx="1"/>
          </p:nvPr>
        </p:nvSpPr>
        <p:spPr/>
        <p:txBody>
          <a:bodyPr>
            <a:normAutofit lnSpcReduction="10000"/>
          </a:bodyPr>
          <a:lstStyle/>
          <a:p>
            <a:pPr lvl="0" algn="ctr">
              <a:buNone/>
            </a:pPr>
            <a:r>
              <a:rPr lang="tr-TR" b="1" dirty="0" smtClean="0"/>
              <a:t>Değerleme </a:t>
            </a:r>
            <a:r>
              <a:rPr lang="tr-TR" b="1" dirty="0"/>
              <a:t>ve Değerleme Uzmanlığı</a:t>
            </a:r>
            <a:endParaRPr lang="tr-TR" b="1" dirty="0" smtClean="0"/>
          </a:p>
          <a:p>
            <a:pPr lvl="0"/>
            <a:r>
              <a:rPr lang="tr-TR" dirty="0"/>
              <a:t>Gayrimenkul Değerleme ve Gayrimenkul Değerleme Uzmanlığı</a:t>
            </a:r>
            <a:endParaRPr lang="tr-TR" dirty="0" smtClean="0"/>
          </a:p>
          <a:p>
            <a:pPr lvl="0"/>
            <a:r>
              <a:rPr lang="tr-TR" dirty="0"/>
              <a:t>Patent Değerleme ve Patent Değerleme Uzmanlığı</a:t>
            </a:r>
          </a:p>
          <a:p>
            <a:pPr lvl="0"/>
            <a:r>
              <a:rPr lang="tr-TR" dirty="0"/>
              <a:t>Marka Değerleme ve Marka Değerleme Uzmanlığı</a:t>
            </a:r>
          </a:p>
          <a:p>
            <a:r>
              <a:rPr lang="tr-TR" dirty="0" smtClean="0"/>
              <a:t>Şerefiye Değerleme ve Şerefiye Değerleme Uzmanlığı</a:t>
            </a:r>
          </a:p>
          <a:p>
            <a:pPr lvl="0"/>
            <a:r>
              <a:rPr lang="tr-TR" dirty="0" smtClean="0"/>
              <a:t>Şirket Değerleme ve Şirket Değerleme Uzmanlığı</a:t>
            </a:r>
          </a:p>
          <a:p>
            <a:endParaRPr lang="tr-TR" dirty="0"/>
          </a:p>
        </p:txBody>
      </p:sp>
      <p:pic>
        <p:nvPicPr>
          <p:cNvPr id="14338" name="Picture 2" descr="https://encrypted-tbn1.gstatic.com/images?q=tbn:ANd9GcTBt1V_ymx9JlT4PEHRx5EaLG62Vcjt62xTJak1NaHibD46gm42YQ">
            <a:hlinkClick r:id="rId2"/>
          </p:cNvPr>
          <p:cNvPicPr>
            <a:picLocks noChangeAspect="1" noChangeArrowheads="1"/>
          </p:cNvPicPr>
          <p:nvPr/>
        </p:nvPicPr>
        <p:blipFill>
          <a:blip r:embed="rId3"/>
          <a:srcRect/>
          <a:stretch>
            <a:fillRect/>
          </a:stretch>
        </p:blipFill>
        <p:spPr bwMode="auto">
          <a:xfrm>
            <a:off x="5857884" y="500042"/>
            <a:ext cx="2676525" cy="17145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    Uzmanlaşma: Alanlar</a:t>
            </a:r>
            <a:endParaRPr lang="tr-TR" dirty="0"/>
          </a:p>
        </p:txBody>
      </p:sp>
      <p:sp>
        <p:nvSpPr>
          <p:cNvPr id="3" name="2 İçerik Yer Tutucusu"/>
          <p:cNvSpPr>
            <a:spLocks noGrp="1"/>
          </p:cNvSpPr>
          <p:nvPr>
            <p:ph idx="1"/>
          </p:nvPr>
        </p:nvSpPr>
        <p:spPr/>
        <p:txBody>
          <a:bodyPr/>
          <a:lstStyle/>
          <a:p>
            <a:pPr lvl="0" algn="ctr">
              <a:buNone/>
            </a:pPr>
            <a:r>
              <a:rPr lang="tr-TR" b="1" dirty="0" smtClean="0"/>
              <a:t>Derecelendirme ve Derecelendirme Uzmanlığı</a:t>
            </a:r>
          </a:p>
          <a:p>
            <a:pPr lvl="0"/>
            <a:r>
              <a:rPr lang="tr-TR" dirty="0" smtClean="0"/>
              <a:t>Kredi Derecelendirme ve Kredi Derecelendirme Uzmanlığı</a:t>
            </a:r>
          </a:p>
          <a:p>
            <a:pPr lvl="0"/>
            <a:r>
              <a:rPr lang="tr-TR" dirty="0" smtClean="0"/>
              <a:t>Kurumsal Yönetim Derecelendirme ve Kurumsal Yönetim Derecelendirme Uzmanlığı</a:t>
            </a:r>
          </a:p>
          <a:p>
            <a:pPr lvl="0">
              <a:buNone/>
            </a:pPr>
            <a:endParaRPr lang="tr-TR" dirty="0" smtClean="0"/>
          </a:p>
          <a:p>
            <a:pPr>
              <a:buNone/>
            </a:pPr>
            <a:endParaRPr lang="tr-TR" dirty="0" smtClean="0"/>
          </a:p>
        </p:txBody>
      </p:sp>
      <p:pic>
        <p:nvPicPr>
          <p:cNvPr id="4" name="3 Resim" descr="http://img2.blogcu.com/images/b/e/y/beykozlu19/piyasa.jpg"/>
          <p:cNvPicPr/>
          <p:nvPr/>
        </p:nvPicPr>
        <p:blipFill>
          <a:blip r:embed="rId2" cstate="print"/>
          <a:srcRect/>
          <a:stretch>
            <a:fillRect/>
          </a:stretch>
        </p:blipFill>
        <p:spPr bwMode="auto">
          <a:xfrm>
            <a:off x="3131840" y="5000636"/>
            <a:ext cx="3267075" cy="142876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Uzmanlaşma: Alanlar</a:t>
            </a:r>
            <a:r>
              <a:rPr lang="tr-TR" dirty="0" smtClean="0"/>
              <a:t/>
            </a:r>
            <a:br>
              <a:rPr lang="tr-TR" dirty="0" smtClean="0"/>
            </a:br>
            <a:r>
              <a:rPr lang="tr-TR" dirty="0" smtClean="0"/>
              <a:t/>
            </a:r>
            <a:br>
              <a:rPr lang="tr-TR" dirty="0" smtClean="0"/>
            </a:br>
            <a:endParaRPr lang="tr-TR" b="1" dirty="0"/>
          </a:p>
        </p:txBody>
      </p:sp>
      <p:sp>
        <p:nvSpPr>
          <p:cNvPr id="3" name="2 İçerik Yer Tutucusu"/>
          <p:cNvSpPr>
            <a:spLocks noGrp="1"/>
          </p:cNvSpPr>
          <p:nvPr>
            <p:ph idx="1"/>
          </p:nvPr>
        </p:nvSpPr>
        <p:spPr/>
        <p:txBody>
          <a:bodyPr>
            <a:normAutofit/>
          </a:bodyPr>
          <a:lstStyle/>
          <a:p>
            <a:r>
              <a:rPr lang="tr-TR" dirty="0" smtClean="0"/>
              <a:t>İç Denetim ve İç Denetim Uzmanlığı</a:t>
            </a:r>
          </a:p>
          <a:p>
            <a:pPr lvl="0"/>
            <a:r>
              <a:rPr lang="tr-TR" dirty="0" smtClean="0"/>
              <a:t>Bağımsız Adli Muhasebe  ve Bağımsız Adli Muhasebe Uzmanlığı</a:t>
            </a:r>
          </a:p>
          <a:p>
            <a:pPr lvl="0"/>
            <a:r>
              <a:rPr lang="tr-TR" dirty="0" smtClean="0"/>
              <a:t>Stratejik Yönetim ve Stratejik Yönetim Uzmanlığı</a:t>
            </a:r>
          </a:p>
          <a:p>
            <a:pPr lvl="0"/>
            <a:r>
              <a:rPr lang="tr-TR" dirty="0" smtClean="0"/>
              <a:t>Yönetim Danışmanlığı</a:t>
            </a:r>
          </a:p>
          <a:p>
            <a:pPr lvl="0"/>
            <a:r>
              <a:rPr lang="tr-TR" dirty="0" smtClean="0"/>
              <a:t>Sorumluluk Muhasebesi ve Uzmanlığı</a:t>
            </a:r>
          </a:p>
          <a:p>
            <a:pPr lvl="0"/>
            <a:r>
              <a:rPr lang="tr-TR" dirty="0" smtClean="0"/>
              <a:t>Sosyal Sorumluluk Muhasebesi ve Uzmanlığı</a:t>
            </a:r>
          </a:p>
          <a:p>
            <a:endParaRPr lang="tr-TR" dirty="0"/>
          </a:p>
        </p:txBody>
      </p:sp>
      <p:pic>
        <p:nvPicPr>
          <p:cNvPr id="12290" name="Picture 2" descr="https://encrypted-tbn1.gstatic.com/images?q=tbn:ANd9GcSqRNW-30u0YFPQtWwnauJBkP8GyR--FWsSJxNJDPvFRr6frz-tIQ">
            <a:hlinkClick r:id="rId2"/>
          </p:cNvPr>
          <p:cNvPicPr>
            <a:picLocks noChangeAspect="1" noChangeArrowheads="1"/>
          </p:cNvPicPr>
          <p:nvPr/>
        </p:nvPicPr>
        <p:blipFill>
          <a:blip r:embed="rId3"/>
          <a:srcRect/>
          <a:stretch>
            <a:fillRect/>
          </a:stretch>
        </p:blipFill>
        <p:spPr bwMode="auto">
          <a:xfrm>
            <a:off x="5810250" y="285729"/>
            <a:ext cx="3333750" cy="200026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0"/>
            <a:r>
              <a:rPr lang="tr-TR" b="1" dirty="0" smtClean="0"/>
              <a:t>  Uzmanlaşma: Alanlar   </a:t>
            </a:r>
            <a:endParaRPr lang="tr-TR" dirty="0"/>
          </a:p>
        </p:txBody>
      </p:sp>
      <p:sp>
        <p:nvSpPr>
          <p:cNvPr id="3" name="2 İçerik Yer Tutucusu"/>
          <p:cNvSpPr>
            <a:spLocks noGrp="1"/>
          </p:cNvSpPr>
          <p:nvPr>
            <p:ph idx="1"/>
          </p:nvPr>
        </p:nvSpPr>
        <p:spPr/>
        <p:txBody>
          <a:bodyPr/>
          <a:lstStyle/>
          <a:p>
            <a:pPr lvl="0"/>
            <a:r>
              <a:rPr lang="tr-TR" dirty="0" smtClean="0"/>
              <a:t>Çevre Muhasebesi ve Uzmanlığı</a:t>
            </a:r>
          </a:p>
          <a:p>
            <a:pPr lvl="0"/>
            <a:r>
              <a:rPr lang="tr-TR" dirty="0" smtClean="0"/>
              <a:t>Karbon Muhasebesi ve Uzmanlığı</a:t>
            </a:r>
          </a:p>
          <a:p>
            <a:pPr lvl="0"/>
            <a:r>
              <a:rPr lang="tr-TR" dirty="0" smtClean="0"/>
              <a:t>Muhasebe Standartları ve Uzmanlığı</a:t>
            </a:r>
          </a:p>
          <a:p>
            <a:pPr lvl="0"/>
            <a:r>
              <a:rPr lang="tr-TR" dirty="0" smtClean="0"/>
              <a:t>Denetim Standartları ve Uzmanlığı</a:t>
            </a:r>
          </a:p>
          <a:p>
            <a:pPr lvl="0"/>
            <a:r>
              <a:rPr lang="tr-TR" dirty="0" smtClean="0"/>
              <a:t>Finans Matematiği ve Uzmanlığı (Aktüer)</a:t>
            </a:r>
          </a:p>
          <a:p>
            <a:r>
              <a:rPr lang="tr-TR" dirty="0" smtClean="0"/>
              <a:t>Entegre Raporlama ve Entegre Raporlama Güvence Uzmanlığı</a:t>
            </a:r>
            <a:endParaRPr lang="tr-TR" dirty="0"/>
          </a:p>
        </p:txBody>
      </p:sp>
      <p:pic>
        <p:nvPicPr>
          <p:cNvPr id="11266" name="Picture 2" descr="https://encrypted-tbn2.gstatic.com/images?q=tbn:ANd9GcR5V6di_P9u5NSazhlpdZcpDWWO0vd0BWgZMCIeCLBycHfpmLAt"/>
          <p:cNvPicPr>
            <a:picLocks noChangeAspect="1" noChangeArrowheads="1"/>
          </p:cNvPicPr>
          <p:nvPr/>
        </p:nvPicPr>
        <p:blipFill>
          <a:blip r:embed="rId2"/>
          <a:srcRect/>
          <a:stretch>
            <a:fillRect/>
          </a:stretch>
        </p:blipFill>
        <p:spPr bwMode="auto">
          <a:xfrm>
            <a:off x="6143636" y="785795"/>
            <a:ext cx="3000364" cy="185738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 Uzmanlaşma: Alanlar </a:t>
            </a:r>
            <a:endParaRPr lang="tr-TR" dirty="0"/>
          </a:p>
        </p:txBody>
      </p:sp>
      <p:sp>
        <p:nvSpPr>
          <p:cNvPr id="3" name="2 İçerik Yer Tutucusu"/>
          <p:cNvSpPr>
            <a:spLocks noGrp="1"/>
          </p:cNvSpPr>
          <p:nvPr>
            <p:ph idx="1"/>
          </p:nvPr>
        </p:nvSpPr>
        <p:spPr/>
        <p:txBody>
          <a:bodyPr/>
          <a:lstStyle/>
          <a:p>
            <a:pPr lvl="0"/>
            <a:r>
              <a:rPr lang="tr-TR" dirty="0" smtClean="0"/>
              <a:t>İşlem Denetçiliği Uzmanlığı</a:t>
            </a:r>
          </a:p>
          <a:p>
            <a:pPr lvl="0"/>
            <a:r>
              <a:rPr lang="tr-TR" dirty="0" smtClean="0"/>
              <a:t>E-ticaret Muhasebe Uzmanlığı</a:t>
            </a:r>
          </a:p>
          <a:p>
            <a:pPr lvl="0"/>
            <a:r>
              <a:rPr lang="tr-TR" dirty="0" smtClean="0"/>
              <a:t>Bilişim Teknolojileri Denetim Uzmanlığı</a:t>
            </a:r>
          </a:p>
          <a:p>
            <a:pPr lvl="0"/>
            <a:r>
              <a:rPr lang="tr-TR" dirty="0" smtClean="0"/>
              <a:t>İhtilaflı İşler Muhasebesi Uzmanlığı</a:t>
            </a:r>
          </a:p>
          <a:p>
            <a:pPr lvl="0"/>
            <a:r>
              <a:rPr lang="tr-TR" dirty="0" smtClean="0"/>
              <a:t>Kalite Güvence Uzmanlığı ve Danışmanlığı</a:t>
            </a:r>
          </a:p>
          <a:p>
            <a:pPr lvl="0">
              <a:buNone/>
            </a:pPr>
            <a:endParaRPr lang="tr-TR" dirty="0" smtClean="0"/>
          </a:p>
        </p:txBody>
      </p:sp>
      <p:pic>
        <p:nvPicPr>
          <p:cNvPr id="4" name="3 Resim" descr="http://www.google.com.tr/url?source=imgres&amp;ct=img&amp;q=http://www.metinseyhan.net/style/img/denetim_buyuk.jpg&amp;sa=X&amp;ei=5GiLTYeeCpH1sgaS3rWtCg&amp;ved=0CAQQ8wc&amp;usg=AFQjCNEASjo4zRwc-kxAhD0dko-dbB-_CQ"/>
          <p:cNvPicPr/>
          <p:nvPr/>
        </p:nvPicPr>
        <p:blipFill>
          <a:blip r:embed="rId2" cstate="print"/>
          <a:srcRect/>
          <a:stretch>
            <a:fillRect/>
          </a:stretch>
        </p:blipFill>
        <p:spPr bwMode="auto">
          <a:xfrm>
            <a:off x="2699792" y="4786322"/>
            <a:ext cx="4038600" cy="1739022"/>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Şehir Hayatı">
  <a:themeElements>
    <a:clrScheme name="Şehir Hayatı">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Şehir Hayatı">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872</TotalTime>
  <Words>680</Words>
  <Application>Microsoft Office PowerPoint</Application>
  <PresentationFormat>Ekran Gösterisi (4:3)</PresentationFormat>
  <Paragraphs>97</Paragraphs>
  <Slides>18</Slides>
  <Notes>1</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Şehir Hayatı</vt:lpstr>
      <vt:lpstr>     XIX.TÜRKİYE MUHASEBE KONGRESİ  “GEÇMİŞ DENEYİMLER IŞIĞINDA GELECEĞİN TASARLANMASI: MESLEKTE YENİ UFUK VE AÇILIMLARA DOĞRU”  Meslekte Yeni Uzmanlık Alanları ve Uluslararası Gelişmeler</vt:lpstr>
      <vt:lpstr>MUHASEBE MESLEĞİNİN YÜKSELEN TRENDLERİ</vt:lpstr>
      <vt:lpstr>Uzmanlaşma</vt:lpstr>
      <vt:lpstr>Uzmanlaşma</vt:lpstr>
      <vt:lpstr>Uzmanlaşma: Alanlar</vt:lpstr>
      <vt:lpstr>    Uzmanlaşma: Alanlar</vt:lpstr>
      <vt:lpstr>Uzmanlaşma: Alanlar  </vt:lpstr>
      <vt:lpstr>  Uzmanlaşma: Alanlar   </vt:lpstr>
      <vt:lpstr> Uzmanlaşma: Alanlar </vt:lpstr>
      <vt:lpstr>    Uzmanlaşmada Yeni Bir Alan:  Entegre Raporlama  </vt:lpstr>
      <vt:lpstr>Küreselleşme: Uluslararasılaşma</vt:lpstr>
      <vt:lpstr>Küreselleşme: Uluslararasılaşma</vt:lpstr>
      <vt:lpstr>Yoğun Düzenlemeler ve Meslek Üzerinde Kamunun Artan Gözetimi</vt:lpstr>
      <vt:lpstr>Mesleğin Geleceğinin Tasarlanmasında Önemli Olgular</vt:lpstr>
      <vt:lpstr>Mesleğin Geleceğinin Tasarlanmasında Önemli Olgular</vt:lpstr>
      <vt:lpstr>Özet ve Son Sözler…….</vt:lpstr>
      <vt:lpstr>SONUÇ VE GELECEĞİMİZ……..</vt:lpstr>
      <vt:lpstr>Slayt 18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8.TÜRKİYE MUHASEBE FORUMU AÇILIŞ BİLDİRİSİ MESLEĞİN YÜKSELEN TRENDLERİ  BAĞLAMINDA KAMU GÖZETİM KURUMLARI İLE MESLEKİ VE DÜZENLEYİCİ KURULUŞLAR İLİŞKİSİ Doç.Dr.A.R Zafer SAYAR 5 Nisan 2013, Antalya</dc:title>
  <dc:creator>pc55</dc:creator>
  <cp:lastModifiedBy>zafers</cp:lastModifiedBy>
  <cp:revision>130</cp:revision>
  <dcterms:created xsi:type="dcterms:W3CDTF">2013-03-15T08:57:29Z</dcterms:created>
  <dcterms:modified xsi:type="dcterms:W3CDTF">2014-09-16T07:58:23Z</dcterms:modified>
</cp:coreProperties>
</file>