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0"/>
  </p:notesMasterIdLst>
  <p:sldIdLst>
    <p:sldId id="423" r:id="rId2"/>
    <p:sldId id="464" r:id="rId3"/>
    <p:sldId id="466" r:id="rId4"/>
    <p:sldId id="467" r:id="rId5"/>
    <p:sldId id="486" r:id="rId6"/>
    <p:sldId id="430" r:id="rId7"/>
    <p:sldId id="431" r:id="rId8"/>
    <p:sldId id="432" r:id="rId9"/>
    <p:sldId id="472" r:id="rId10"/>
    <p:sldId id="473" r:id="rId11"/>
    <p:sldId id="474" r:id="rId12"/>
    <p:sldId id="475" r:id="rId13"/>
    <p:sldId id="476" r:id="rId14"/>
    <p:sldId id="434" r:id="rId15"/>
    <p:sldId id="435" r:id="rId16"/>
    <p:sldId id="436" r:id="rId17"/>
    <p:sldId id="437" r:id="rId18"/>
    <p:sldId id="438" r:id="rId19"/>
    <p:sldId id="477" r:id="rId20"/>
    <p:sldId id="478" r:id="rId21"/>
    <p:sldId id="480" r:id="rId22"/>
    <p:sldId id="481" r:id="rId23"/>
    <p:sldId id="482" r:id="rId24"/>
    <p:sldId id="442" r:id="rId25"/>
    <p:sldId id="443" r:id="rId26"/>
    <p:sldId id="444" r:id="rId27"/>
    <p:sldId id="445" r:id="rId28"/>
    <p:sldId id="446" r:id="rId29"/>
    <p:sldId id="448" r:id="rId30"/>
    <p:sldId id="449" r:id="rId31"/>
    <p:sldId id="451" r:id="rId32"/>
    <p:sldId id="452" r:id="rId33"/>
    <p:sldId id="453" r:id="rId34"/>
    <p:sldId id="454" r:id="rId35"/>
    <p:sldId id="455" r:id="rId36"/>
    <p:sldId id="456" r:id="rId37"/>
    <p:sldId id="457" r:id="rId38"/>
    <p:sldId id="483" r:id="rId39"/>
    <p:sldId id="261" r:id="rId40"/>
    <p:sldId id="262" r:id="rId41"/>
    <p:sldId id="270" r:id="rId42"/>
    <p:sldId id="287" r:id="rId43"/>
    <p:sldId id="288" r:id="rId44"/>
    <p:sldId id="289" r:id="rId45"/>
    <p:sldId id="290" r:id="rId46"/>
    <p:sldId id="272" r:id="rId47"/>
    <p:sldId id="291" r:id="rId48"/>
    <p:sldId id="292" r:id="rId49"/>
    <p:sldId id="273" r:id="rId50"/>
    <p:sldId id="293" r:id="rId51"/>
    <p:sldId id="294" r:id="rId52"/>
    <p:sldId id="295" r:id="rId53"/>
    <p:sldId id="296" r:id="rId54"/>
    <p:sldId id="297" r:id="rId55"/>
    <p:sldId id="274" r:id="rId56"/>
    <p:sldId id="298" r:id="rId57"/>
    <p:sldId id="276" r:id="rId58"/>
    <p:sldId id="468" r:id="rId59"/>
    <p:sldId id="469" r:id="rId60"/>
    <p:sldId id="470" r:id="rId61"/>
    <p:sldId id="301" r:id="rId62"/>
    <p:sldId id="302" r:id="rId63"/>
    <p:sldId id="277" r:id="rId64"/>
    <p:sldId id="306" r:id="rId65"/>
    <p:sldId id="305" r:id="rId66"/>
    <p:sldId id="307" r:id="rId67"/>
    <p:sldId id="311" r:id="rId68"/>
    <p:sldId id="312" r:id="rId69"/>
    <p:sldId id="313" r:id="rId70"/>
    <p:sldId id="315" r:id="rId71"/>
    <p:sldId id="316" r:id="rId72"/>
    <p:sldId id="323" r:id="rId73"/>
    <p:sldId id="324" r:id="rId74"/>
    <p:sldId id="325" r:id="rId75"/>
    <p:sldId id="326" r:id="rId76"/>
    <p:sldId id="332" r:id="rId77"/>
    <p:sldId id="333" r:id="rId78"/>
    <p:sldId id="334" r:id="rId79"/>
    <p:sldId id="335" r:id="rId80"/>
    <p:sldId id="336" r:id="rId81"/>
    <p:sldId id="337" r:id="rId82"/>
    <p:sldId id="338" r:id="rId83"/>
    <p:sldId id="339" r:id="rId84"/>
    <p:sldId id="340" r:id="rId85"/>
    <p:sldId id="341" r:id="rId86"/>
    <p:sldId id="356" r:id="rId87"/>
    <p:sldId id="357" r:id="rId88"/>
    <p:sldId id="358" r:id="rId89"/>
    <p:sldId id="359" r:id="rId90"/>
    <p:sldId id="360" r:id="rId91"/>
    <p:sldId id="368" r:id="rId92"/>
    <p:sldId id="369" r:id="rId93"/>
    <p:sldId id="370" r:id="rId94"/>
    <p:sldId id="373" r:id="rId95"/>
    <p:sldId id="374" r:id="rId96"/>
    <p:sldId id="375" r:id="rId97"/>
    <p:sldId id="377" r:id="rId98"/>
    <p:sldId id="378" r:id="rId99"/>
    <p:sldId id="379" r:id="rId100"/>
    <p:sldId id="484" r:id="rId101"/>
    <p:sldId id="485" r:id="rId102"/>
    <p:sldId id="380" r:id="rId103"/>
    <p:sldId id="381" r:id="rId104"/>
    <p:sldId id="392" r:id="rId105"/>
    <p:sldId id="393" r:id="rId106"/>
    <p:sldId id="394" r:id="rId107"/>
    <p:sldId id="395" r:id="rId108"/>
    <p:sldId id="396" r:id="rId109"/>
    <p:sldId id="398" r:id="rId110"/>
    <p:sldId id="400" r:id="rId111"/>
    <p:sldId id="401" r:id="rId112"/>
    <p:sldId id="402" r:id="rId113"/>
    <p:sldId id="460" r:id="rId114"/>
    <p:sldId id="403" r:id="rId115"/>
    <p:sldId id="405" r:id="rId116"/>
    <p:sldId id="406" r:id="rId117"/>
    <p:sldId id="407" r:id="rId118"/>
    <p:sldId id="408" r:id="rId119"/>
    <p:sldId id="409" r:id="rId120"/>
    <p:sldId id="410" r:id="rId121"/>
    <p:sldId id="411" r:id="rId122"/>
    <p:sldId id="412" r:id="rId123"/>
    <p:sldId id="413" r:id="rId124"/>
    <p:sldId id="414" r:id="rId125"/>
    <p:sldId id="415" r:id="rId126"/>
    <p:sldId id="416" r:id="rId127"/>
    <p:sldId id="417" r:id="rId128"/>
    <p:sldId id="418" r:id="rId1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4" autoAdjust="0"/>
  </p:normalViewPr>
  <p:slideViewPr>
    <p:cSldViewPr>
      <p:cViewPr>
        <p:scale>
          <a:sx n="66" d="100"/>
          <a:sy n="66" d="100"/>
        </p:scale>
        <p:origin x="-210" y="-180"/>
      </p:cViewPr>
      <p:guideLst>
        <p:guide orient="horz" pos="2160"/>
        <p:guide pos="2880"/>
      </p:guideLst>
    </p:cSldViewPr>
  </p:slideViewPr>
  <p:outlineViewPr>
    <p:cViewPr>
      <p:scale>
        <a:sx n="33" d="100"/>
        <a:sy n="33" d="100"/>
      </p:scale>
      <p:origin x="0" y="64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49F33-EF78-4D9A-9844-70C4FDB13AFF}"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n-US"/>
        </a:p>
      </dgm:t>
    </dgm:pt>
    <dgm:pt modelId="{A9F297C5-0097-4F09-A3A5-4DAD2F9EC477}">
      <dgm:prSet phldrT="[Metin]" custT="1"/>
      <dgm:spPr/>
      <dgm:t>
        <a:bodyPr/>
        <a:lstStyle/>
        <a:p>
          <a:pPr algn="ctr"/>
          <a:endParaRPr lang="tr-TR" sz="2000" noProof="0" dirty="0"/>
        </a:p>
      </dgm:t>
    </dgm:pt>
    <dgm:pt modelId="{768AC5AD-044F-46EA-940D-E3BDBAF2DDE7}" type="parTrans" cxnId="{EB574DAC-EE29-4981-AC26-D34C2D47745A}">
      <dgm:prSet/>
      <dgm:spPr/>
      <dgm:t>
        <a:bodyPr/>
        <a:lstStyle/>
        <a:p>
          <a:endParaRPr lang="en-US"/>
        </a:p>
      </dgm:t>
    </dgm:pt>
    <dgm:pt modelId="{E775D117-3AD5-4961-B2E8-06ECDD3D8F7D}" type="sibTrans" cxnId="{EB574DAC-EE29-4981-AC26-D34C2D47745A}">
      <dgm:prSet/>
      <dgm:spPr/>
      <dgm:t>
        <a:bodyPr/>
        <a:lstStyle/>
        <a:p>
          <a:endParaRPr lang="en-US"/>
        </a:p>
      </dgm:t>
    </dgm:pt>
    <dgm:pt modelId="{DD394193-7366-404C-873D-F2D32E7BDEB8}">
      <dgm:prSet phldrT="[Metin]" custT="1"/>
      <dgm:spPr/>
      <dgm:t>
        <a:bodyPr/>
        <a:lstStyle/>
        <a:p>
          <a:pPr algn="ctr"/>
          <a:r>
            <a:rPr lang="tr-TR" sz="2000" b="1" noProof="0" dirty="0" smtClean="0"/>
            <a:t>3. Taraf Tutma Tehdidi</a:t>
          </a:r>
        </a:p>
        <a:p>
          <a:pPr algn="ctr"/>
          <a:r>
            <a:rPr lang="tr-TR" sz="2000" b="0" noProof="0" dirty="0" smtClean="0"/>
            <a:t>Profesyonel muhasebecinin, müşterinin</a:t>
          </a:r>
        </a:p>
        <a:p>
          <a:pPr algn="ctr"/>
          <a:r>
            <a:rPr lang="tr-TR" sz="2000" b="0" noProof="0" dirty="0" smtClean="0"/>
            <a:t>ya da işverenin pozisyonunu savunduğu, profesyonel muhasebecinin</a:t>
          </a:r>
        </a:p>
        <a:p>
          <a:pPr algn="ctr"/>
          <a:r>
            <a:rPr lang="tr-TR" sz="2000" b="0" noProof="0" dirty="0" smtClean="0"/>
            <a:t>objektifliğinin tehlikeye girdiği noktadadır.</a:t>
          </a:r>
          <a:endParaRPr lang="tr-TR" sz="2000" b="0" noProof="0" dirty="0"/>
        </a:p>
      </dgm:t>
    </dgm:pt>
    <dgm:pt modelId="{BFBFDE3A-3EE2-4F6F-A525-A36B2A8C37FA}" type="parTrans" cxnId="{AC67ACB4-8E2B-4BE9-A75A-E740AD9C1B7E}">
      <dgm:prSet/>
      <dgm:spPr/>
      <dgm:t>
        <a:bodyPr/>
        <a:lstStyle/>
        <a:p>
          <a:endParaRPr lang="en-US"/>
        </a:p>
      </dgm:t>
    </dgm:pt>
    <dgm:pt modelId="{C3D04917-ECA5-41F6-AA2C-73A7678A8F91}" type="sibTrans" cxnId="{AC67ACB4-8E2B-4BE9-A75A-E740AD9C1B7E}">
      <dgm:prSet/>
      <dgm:spPr/>
      <dgm:t>
        <a:bodyPr/>
        <a:lstStyle/>
        <a:p>
          <a:endParaRPr lang="en-US"/>
        </a:p>
      </dgm:t>
    </dgm:pt>
    <dgm:pt modelId="{3A632AC0-77F8-410F-8B43-455609322BC0}" type="pres">
      <dgm:prSet presAssocID="{C0F49F33-EF78-4D9A-9844-70C4FDB13AFF}" presName="diagram" presStyleCnt="0">
        <dgm:presLayoutVars>
          <dgm:dir/>
          <dgm:resizeHandles val="exact"/>
        </dgm:presLayoutVars>
      </dgm:prSet>
      <dgm:spPr/>
      <dgm:t>
        <a:bodyPr/>
        <a:lstStyle/>
        <a:p>
          <a:endParaRPr lang="en-US"/>
        </a:p>
      </dgm:t>
    </dgm:pt>
    <dgm:pt modelId="{AE34CF7B-367F-48B3-B3DA-5CF817F7AEB1}" type="pres">
      <dgm:prSet presAssocID="{DD394193-7366-404C-873D-F2D32E7BDEB8}" presName="node" presStyleLbl="node1" presStyleIdx="0" presStyleCnt="1" custScaleY="248721">
        <dgm:presLayoutVars>
          <dgm:bulletEnabled val="1"/>
        </dgm:presLayoutVars>
      </dgm:prSet>
      <dgm:spPr/>
      <dgm:t>
        <a:bodyPr/>
        <a:lstStyle/>
        <a:p>
          <a:endParaRPr lang="en-US"/>
        </a:p>
      </dgm:t>
    </dgm:pt>
  </dgm:ptLst>
  <dgm:cxnLst>
    <dgm:cxn modelId="{EB574DAC-EE29-4981-AC26-D34C2D47745A}" srcId="{DD394193-7366-404C-873D-F2D32E7BDEB8}" destId="{A9F297C5-0097-4F09-A3A5-4DAD2F9EC477}" srcOrd="0" destOrd="0" parTransId="{768AC5AD-044F-46EA-940D-E3BDBAF2DDE7}" sibTransId="{E775D117-3AD5-4961-B2E8-06ECDD3D8F7D}"/>
    <dgm:cxn modelId="{AC67ACB4-8E2B-4BE9-A75A-E740AD9C1B7E}" srcId="{C0F49F33-EF78-4D9A-9844-70C4FDB13AFF}" destId="{DD394193-7366-404C-873D-F2D32E7BDEB8}" srcOrd="0" destOrd="0" parTransId="{BFBFDE3A-3EE2-4F6F-A525-A36B2A8C37FA}" sibTransId="{C3D04917-ECA5-41F6-AA2C-73A7678A8F91}"/>
    <dgm:cxn modelId="{14543E29-4E42-466D-8A17-0A77914F19F2}" type="presOf" srcId="{DD394193-7366-404C-873D-F2D32E7BDEB8}" destId="{AE34CF7B-367F-48B3-B3DA-5CF817F7AEB1}" srcOrd="0" destOrd="0" presId="urn:microsoft.com/office/officeart/2005/8/layout/default#1"/>
    <dgm:cxn modelId="{618496D9-12AA-4774-82C7-DB333B911C03}" type="presOf" srcId="{A9F297C5-0097-4F09-A3A5-4DAD2F9EC477}" destId="{AE34CF7B-367F-48B3-B3DA-5CF817F7AEB1}" srcOrd="0" destOrd="1" presId="urn:microsoft.com/office/officeart/2005/8/layout/default#1"/>
    <dgm:cxn modelId="{AFB422D8-F6DA-4616-902B-9EFB016B38A3}" type="presOf" srcId="{C0F49F33-EF78-4D9A-9844-70C4FDB13AFF}" destId="{3A632AC0-77F8-410F-8B43-455609322BC0}" srcOrd="0" destOrd="0" presId="urn:microsoft.com/office/officeart/2005/8/layout/default#1"/>
    <dgm:cxn modelId="{5EE00043-46CD-4E4C-8E8F-B77AFA214058}" type="presParOf" srcId="{3A632AC0-77F8-410F-8B43-455609322BC0}" destId="{AE34CF7B-367F-48B3-B3DA-5CF817F7AEB1}"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49F33-EF78-4D9A-9844-70C4FDB13AFF}" type="doc">
      <dgm:prSet loTypeId="urn:microsoft.com/office/officeart/2005/8/layout/default#2" loCatId="list" qsTypeId="urn:microsoft.com/office/officeart/2005/8/quickstyle/simple3" qsCatId="simple" csTypeId="urn:microsoft.com/office/officeart/2005/8/colors/accent1_2" csCatId="accent1" phldr="1"/>
      <dgm:spPr/>
      <dgm:t>
        <a:bodyPr/>
        <a:lstStyle/>
        <a:p>
          <a:endParaRPr lang="en-US"/>
        </a:p>
      </dgm:t>
    </dgm:pt>
    <dgm:pt modelId="{308FE981-5D2F-4EB4-A417-102E755217E0}">
      <dgm:prSet phldrT="[Metin]" custT="1"/>
      <dgm:spPr/>
      <dgm:t>
        <a:bodyPr/>
        <a:lstStyle/>
        <a:p>
          <a:r>
            <a:rPr lang="tr-TR" sz="2000" b="1" noProof="0" dirty="0" smtClean="0"/>
            <a:t>4. Yakınlık Tehdidi</a:t>
          </a:r>
        </a:p>
        <a:p>
          <a:r>
            <a:rPr lang="tr-TR" sz="2000" b="0" noProof="0" dirty="0" smtClean="0"/>
            <a:t>Bir müşteri ya da işverenle uzun ya da yakın bir ilişki nedeniyle, profesyonel muhasebeci bu kişilerin çıkarlarına fazlasıyla sempatik yaklaşması veya bu kişilerin işlerini fazlasıyla kabul etmesi tehdididir.</a:t>
          </a:r>
          <a:endParaRPr lang="tr-TR" sz="2000" b="0" noProof="0" dirty="0"/>
        </a:p>
      </dgm:t>
    </dgm:pt>
    <dgm:pt modelId="{F4B8ED3C-C180-4478-B646-D59EE7FE6DB5}" type="parTrans" cxnId="{0B4A680E-C62F-40BD-B82D-0951E3522676}">
      <dgm:prSet/>
      <dgm:spPr/>
      <dgm:t>
        <a:bodyPr/>
        <a:lstStyle/>
        <a:p>
          <a:endParaRPr lang="en-US"/>
        </a:p>
      </dgm:t>
    </dgm:pt>
    <dgm:pt modelId="{F50FF800-8979-4A0D-B09B-10E2C00097FE}" type="sibTrans" cxnId="{0B4A680E-C62F-40BD-B82D-0951E3522676}">
      <dgm:prSet/>
      <dgm:spPr/>
      <dgm:t>
        <a:bodyPr/>
        <a:lstStyle/>
        <a:p>
          <a:endParaRPr lang="en-US"/>
        </a:p>
      </dgm:t>
    </dgm:pt>
    <dgm:pt modelId="{3A632AC0-77F8-410F-8B43-455609322BC0}" type="pres">
      <dgm:prSet presAssocID="{C0F49F33-EF78-4D9A-9844-70C4FDB13AFF}" presName="diagram" presStyleCnt="0">
        <dgm:presLayoutVars>
          <dgm:dir/>
          <dgm:resizeHandles val="exact"/>
        </dgm:presLayoutVars>
      </dgm:prSet>
      <dgm:spPr/>
      <dgm:t>
        <a:bodyPr/>
        <a:lstStyle/>
        <a:p>
          <a:endParaRPr lang="en-US"/>
        </a:p>
      </dgm:t>
    </dgm:pt>
    <dgm:pt modelId="{EC622D85-DA34-46A9-96BD-6C6F7E193556}" type="pres">
      <dgm:prSet presAssocID="{308FE981-5D2F-4EB4-A417-102E755217E0}" presName="node" presStyleLbl="node1" presStyleIdx="0" presStyleCnt="1" custScaleX="230765" custScaleY="124091" custLinFactNeighborX="-4781" custLinFactNeighborY="-63524">
        <dgm:presLayoutVars>
          <dgm:bulletEnabled val="1"/>
        </dgm:presLayoutVars>
      </dgm:prSet>
      <dgm:spPr/>
      <dgm:t>
        <a:bodyPr/>
        <a:lstStyle/>
        <a:p>
          <a:endParaRPr lang="en-US"/>
        </a:p>
      </dgm:t>
    </dgm:pt>
  </dgm:ptLst>
  <dgm:cxnLst>
    <dgm:cxn modelId="{0B4A680E-C62F-40BD-B82D-0951E3522676}" srcId="{C0F49F33-EF78-4D9A-9844-70C4FDB13AFF}" destId="{308FE981-5D2F-4EB4-A417-102E755217E0}" srcOrd="0" destOrd="0" parTransId="{F4B8ED3C-C180-4478-B646-D59EE7FE6DB5}" sibTransId="{F50FF800-8979-4A0D-B09B-10E2C00097FE}"/>
    <dgm:cxn modelId="{0C2B26C2-8614-453C-B688-30FC97BD4997}" type="presOf" srcId="{C0F49F33-EF78-4D9A-9844-70C4FDB13AFF}" destId="{3A632AC0-77F8-410F-8B43-455609322BC0}" srcOrd="0" destOrd="0" presId="urn:microsoft.com/office/officeart/2005/8/layout/default#2"/>
    <dgm:cxn modelId="{BBEC3159-25DA-40FC-93A9-BF98C2021908}" type="presOf" srcId="{308FE981-5D2F-4EB4-A417-102E755217E0}" destId="{EC622D85-DA34-46A9-96BD-6C6F7E193556}" srcOrd="0" destOrd="0" presId="urn:microsoft.com/office/officeart/2005/8/layout/default#2"/>
    <dgm:cxn modelId="{E933FBB7-C164-46D0-A4B1-3EF13D5225A9}" type="presParOf" srcId="{3A632AC0-77F8-410F-8B43-455609322BC0}" destId="{EC622D85-DA34-46A9-96BD-6C6F7E193556}"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49F33-EF78-4D9A-9844-70C4FDB13AFF}" type="doc">
      <dgm:prSet loTypeId="urn:microsoft.com/office/officeart/2005/8/layout/default#3" loCatId="list" qsTypeId="urn:microsoft.com/office/officeart/2005/8/quickstyle/simple3" qsCatId="simple" csTypeId="urn:microsoft.com/office/officeart/2005/8/colors/accent1_2" csCatId="accent1" phldr="1"/>
      <dgm:spPr/>
      <dgm:t>
        <a:bodyPr/>
        <a:lstStyle/>
        <a:p>
          <a:endParaRPr lang="en-US"/>
        </a:p>
      </dgm:t>
    </dgm:pt>
    <dgm:pt modelId="{8DE13128-E796-4BCC-BF88-A20851B66F78}">
      <dgm:prSet phldrT="[Metin]" custT="1"/>
      <dgm:spPr/>
      <dgm:t>
        <a:bodyPr/>
        <a:lstStyle/>
        <a:p>
          <a:r>
            <a:rPr lang="tr-TR" sz="2000" b="1" noProof="0" dirty="0" smtClean="0"/>
            <a:t>5. Gözdağı Tehdidi</a:t>
          </a:r>
        </a:p>
        <a:p>
          <a:r>
            <a:rPr lang="tr-TR" sz="2000" b="0" noProof="0" dirty="0" smtClean="0"/>
            <a:t> Gerçek ya da algılanan baskılar dolayısıyla, profesyonel muhasebecinin, objektif hareket etmekten alıkonulması tehdididir.</a:t>
          </a:r>
          <a:endParaRPr lang="tr-TR" sz="2000" b="0" noProof="0" dirty="0"/>
        </a:p>
      </dgm:t>
    </dgm:pt>
    <dgm:pt modelId="{B06D4672-D984-4267-B64B-52B28D04B9F1}" type="parTrans" cxnId="{DC4DBBAD-ABC8-40F2-A9F4-3553E996BDE2}">
      <dgm:prSet/>
      <dgm:spPr/>
      <dgm:t>
        <a:bodyPr/>
        <a:lstStyle/>
        <a:p>
          <a:endParaRPr lang="en-US"/>
        </a:p>
      </dgm:t>
    </dgm:pt>
    <dgm:pt modelId="{35E2B9B1-6409-46CE-B613-B53ADDCFF813}" type="sibTrans" cxnId="{DC4DBBAD-ABC8-40F2-A9F4-3553E996BDE2}">
      <dgm:prSet/>
      <dgm:spPr/>
      <dgm:t>
        <a:bodyPr/>
        <a:lstStyle/>
        <a:p>
          <a:endParaRPr lang="en-US"/>
        </a:p>
      </dgm:t>
    </dgm:pt>
    <dgm:pt modelId="{3A632AC0-77F8-410F-8B43-455609322BC0}" type="pres">
      <dgm:prSet presAssocID="{C0F49F33-EF78-4D9A-9844-70C4FDB13AFF}" presName="diagram" presStyleCnt="0">
        <dgm:presLayoutVars>
          <dgm:dir/>
          <dgm:resizeHandles val="exact"/>
        </dgm:presLayoutVars>
      </dgm:prSet>
      <dgm:spPr/>
      <dgm:t>
        <a:bodyPr/>
        <a:lstStyle/>
        <a:p>
          <a:endParaRPr lang="en-US"/>
        </a:p>
      </dgm:t>
    </dgm:pt>
    <dgm:pt modelId="{DA5057F7-BE7C-4178-A9F5-5CAD5F1DC8F5}" type="pres">
      <dgm:prSet presAssocID="{8DE13128-E796-4BCC-BF88-A20851B66F78}" presName="node" presStyleLbl="node1" presStyleIdx="0" presStyleCnt="1" custScaleY="27786" custLinFactNeighborX="2043" custLinFactNeighborY="-37760">
        <dgm:presLayoutVars>
          <dgm:bulletEnabled val="1"/>
        </dgm:presLayoutVars>
      </dgm:prSet>
      <dgm:spPr/>
      <dgm:t>
        <a:bodyPr/>
        <a:lstStyle/>
        <a:p>
          <a:endParaRPr lang="en-US"/>
        </a:p>
      </dgm:t>
    </dgm:pt>
  </dgm:ptLst>
  <dgm:cxnLst>
    <dgm:cxn modelId="{DC4DBBAD-ABC8-40F2-A9F4-3553E996BDE2}" srcId="{C0F49F33-EF78-4D9A-9844-70C4FDB13AFF}" destId="{8DE13128-E796-4BCC-BF88-A20851B66F78}" srcOrd="0" destOrd="0" parTransId="{B06D4672-D984-4267-B64B-52B28D04B9F1}" sibTransId="{35E2B9B1-6409-46CE-B613-B53ADDCFF813}"/>
    <dgm:cxn modelId="{0735F3E7-1355-4BFD-BBED-3A0B31555154}" type="presOf" srcId="{C0F49F33-EF78-4D9A-9844-70C4FDB13AFF}" destId="{3A632AC0-77F8-410F-8B43-455609322BC0}" srcOrd="0" destOrd="0" presId="urn:microsoft.com/office/officeart/2005/8/layout/default#3"/>
    <dgm:cxn modelId="{65F64FF4-92A0-444E-9E37-298DD82F6CE6}" type="presOf" srcId="{8DE13128-E796-4BCC-BF88-A20851B66F78}" destId="{DA5057F7-BE7C-4178-A9F5-5CAD5F1DC8F5}" srcOrd="0" destOrd="0" presId="urn:microsoft.com/office/officeart/2005/8/layout/default#3"/>
    <dgm:cxn modelId="{B0942747-84A0-4556-BF09-ED9CC99E617F}" type="presParOf" srcId="{3A632AC0-77F8-410F-8B43-455609322BC0}" destId="{DA5057F7-BE7C-4178-A9F5-5CAD5F1DC8F5}"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D8E35A-08A1-405F-A8EF-71E1F0E416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9227F8-2E3C-454C-8159-6917B3506042}">
      <dgm:prSet phldrT="[Metin]" custT="1"/>
      <dgm:spPr/>
      <dgm:t>
        <a:bodyPr/>
        <a:lstStyle/>
        <a:p>
          <a:r>
            <a:rPr lang="tr-TR" sz="2000" dirty="0" smtClean="0"/>
            <a:t>(a) Düşüncede Bağımsızlık</a:t>
          </a:r>
          <a:endParaRPr lang="en-US" sz="2000" dirty="0"/>
        </a:p>
      </dgm:t>
    </dgm:pt>
    <dgm:pt modelId="{A088085C-E488-4116-8BC6-65885DD6C381}" type="parTrans" cxnId="{84D97FC4-1428-47A9-BD54-02F99DED8D21}">
      <dgm:prSet/>
      <dgm:spPr/>
      <dgm:t>
        <a:bodyPr/>
        <a:lstStyle/>
        <a:p>
          <a:endParaRPr lang="en-US"/>
        </a:p>
      </dgm:t>
    </dgm:pt>
    <dgm:pt modelId="{500DC52F-6BD6-4377-A95A-D050A2267045}" type="sibTrans" cxnId="{84D97FC4-1428-47A9-BD54-02F99DED8D21}">
      <dgm:prSet/>
      <dgm:spPr/>
      <dgm:t>
        <a:bodyPr/>
        <a:lstStyle/>
        <a:p>
          <a:endParaRPr lang="en-US"/>
        </a:p>
      </dgm:t>
    </dgm:pt>
    <dgm:pt modelId="{FC1B4D4E-51B6-4A23-AE13-7838530A3045}">
      <dgm:prSet phldrT="[Metin]" custT="1"/>
      <dgm:spPr/>
      <dgm:t>
        <a:bodyPr/>
        <a:lstStyle/>
        <a:p>
          <a:r>
            <a:rPr lang="tr-TR" sz="2000" noProof="0" dirty="0" smtClean="0"/>
            <a:t>Profesyonel yargıyı tehlikeye düşürecek etkilerden etkilenmeden bir sonuç açıklamaya imkan veren zihin durumudur</a:t>
          </a:r>
          <a:endParaRPr lang="tr-TR" sz="2000" noProof="0" dirty="0"/>
        </a:p>
      </dgm:t>
    </dgm:pt>
    <dgm:pt modelId="{8F60C0E9-0075-42E9-A8A9-ACB63A9038A8}" type="parTrans" cxnId="{3DA69D51-BC89-497C-B9C0-64F5E893392F}">
      <dgm:prSet/>
      <dgm:spPr/>
      <dgm:t>
        <a:bodyPr/>
        <a:lstStyle/>
        <a:p>
          <a:endParaRPr lang="en-US"/>
        </a:p>
      </dgm:t>
    </dgm:pt>
    <dgm:pt modelId="{BAFC30A9-ED7C-45A2-88DF-E89ABC28953A}" type="sibTrans" cxnId="{3DA69D51-BC89-497C-B9C0-64F5E893392F}">
      <dgm:prSet/>
      <dgm:spPr/>
      <dgm:t>
        <a:bodyPr/>
        <a:lstStyle/>
        <a:p>
          <a:endParaRPr lang="en-US"/>
        </a:p>
      </dgm:t>
    </dgm:pt>
    <dgm:pt modelId="{8F2DD75B-082E-4816-8269-DA7FC883B60C}">
      <dgm:prSet phldrT="[Metin]" custT="1"/>
      <dgm:spPr/>
      <dgm:t>
        <a:bodyPr/>
        <a:lstStyle/>
        <a:p>
          <a:r>
            <a:rPr lang="tr-TR" sz="2000" dirty="0" smtClean="0"/>
            <a:t>(b) Görünümde Bağımsızlık</a:t>
          </a:r>
          <a:endParaRPr lang="en-US" sz="2000" dirty="0"/>
        </a:p>
      </dgm:t>
    </dgm:pt>
    <dgm:pt modelId="{19EB59FA-C99C-47A1-8A6E-DA9E05647ECD}" type="parTrans" cxnId="{872FB725-B890-4DFC-A6B9-AFBF91384807}">
      <dgm:prSet/>
      <dgm:spPr/>
      <dgm:t>
        <a:bodyPr/>
        <a:lstStyle/>
        <a:p>
          <a:endParaRPr lang="en-US"/>
        </a:p>
      </dgm:t>
    </dgm:pt>
    <dgm:pt modelId="{73E99CDA-964A-4257-9E00-BD09BB91B370}" type="sibTrans" cxnId="{872FB725-B890-4DFC-A6B9-AFBF91384807}">
      <dgm:prSet/>
      <dgm:spPr/>
      <dgm:t>
        <a:bodyPr/>
        <a:lstStyle/>
        <a:p>
          <a:endParaRPr lang="en-US"/>
        </a:p>
      </dgm:t>
    </dgm:pt>
    <dgm:pt modelId="{4997B27E-B839-4156-AA9A-726F19F1644E}">
      <dgm:prSet phldrT="[Metin]"/>
      <dgm:spPr/>
      <dgm:t>
        <a:bodyPr/>
        <a:lstStyle/>
        <a:p>
          <a:pPr algn="just"/>
          <a:r>
            <a:rPr lang="tr-TR" noProof="0" dirty="0" smtClean="0"/>
            <a:t>Önlemler de dahil olmak üzere ilgili her türlü bilgiye sahip olan ve makul bir üçüncü kişinin; bir firmanın veya güvence ekibi üyesinin dürüstlüğüne, tarafsızlığına ve profesyonel şüpheciliğe gölge düştüğü sonucuna haklı olarak ulaşmasına yol açacak kadar aşikar olan olgu ve koşullardan kaçınma</a:t>
          </a:r>
          <a:endParaRPr lang="tr-TR" noProof="0" dirty="0"/>
        </a:p>
      </dgm:t>
    </dgm:pt>
    <dgm:pt modelId="{4D465647-034E-4B68-8C44-C2C15A6E28F2}" type="parTrans" cxnId="{4BE006C1-3C18-4335-9C92-F65C0F3E6E6D}">
      <dgm:prSet/>
      <dgm:spPr/>
      <dgm:t>
        <a:bodyPr/>
        <a:lstStyle/>
        <a:p>
          <a:endParaRPr lang="en-US"/>
        </a:p>
      </dgm:t>
    </dgm:pt>
    <dgm:pt modelId="{B14E968D-5FF3-4BCD-A18A-855C697FB1BB}" type="sibTrans" cxnId="{4BE006C1-3C18-4335-9C92-F65C0F3E6E6D}">
      <dgm:prSet/>
      <dgm:spPr/>
      <dgm:t>
        <a:bodyPr/>
        <a:lstStyle/>
        <a:p>
          <a:endParaRPr lang="en-US"/>
        </a:p>
      </dgm:t>
    </dgm:pt>
    <dgm:pt modelId="{BF711E5D-389B-4B6B-A3E0-2C0EB361597D}" type="pres">
      <dgm:prSet presAssocID="{17D8E35A-08A1-405F-A8EF-71E1F0E416D1}" presName="linear" presStyleCnt="0">
        <dgm:presLayoutVars>
          <dgm:animLvl val="lvl"/>
          <dgm:resizeHandles val="exact"/>
        </dgm:presLayoutVars>
      </dgm:prSet>
      <dgm:spPr/>
      <dgm:t>
        <a:bodyPr/>
        <a:lstStyle/>
        <a:p>
          <a:endParaRPr lang="en-US"/>
        </a:p>
      </dgm:t>
    </dgm:pt>
    <dgm:pt modelId="{7F81F783-9A77-4BFA-A1BB-FBCC0366A94C}" type="pres">
      <dgm:prSet presAssocID="{5A9227F8-2E3C-454C-8159-6917B3506042}" presName="parentText" presStyleLbl="node1" presStyleIdx="0" presStyleCnt="2">
        <dgm:presLayoutVars>
          <dgm:chMax val="0"/>
          <dgm:bulletEnabled val="1"/>
        </dgm:presLayoutVars>
      </dgm:prSet>
      <dgm:spPr/>
      <dgm:t>
        <a:bodyPr/>
        <a:lstStyle/>
        <a:p>
          <a:endParaRPr lang="en-US"/>
        </a:p>
      </dgm:t>
    </dgm:pt>
    <dgm:pt modelId="{8D5546D1-A8F0-42AA-B3F0-D3EA06F6CBAD}" type="pres">
      <dgm:prSet presAssocID="{5A9227F8-2E3C-454C-8159-6917B3506042}" presName="childText" presStyleLbl="revTx" presStyleIdx="0" presStyleCnt="2">
        <dgm:presLayoutVars>
          <dgm:bulletEnabled val="1"/>
        </dgm:presLayoutVars>
      </dgm:prSet>
      <dgm:spPr/>
      <dgm:t>
        <a:bodyPr/>
        <a:lstStyle/>
        <a:p>
          <a:endParaRPr lang="en-US"/>
        </a:p>
      </dgm:t>
    </dgm:pt>
    <dgm:pt modelId="{756C8A8F-664C-425A-9DAD-344CB5536273}" type="pres">
      <dgm:prSet presAssocID="{8F2DD75B-082E-4816-8269-DA7FC883B60C}" presName="parentText" presStyleLbl="node1" presStyleIdx="1" presStyleCnt="2">
        <dgm:presLayoutVars>
          <dgm:chMax val="0"/>
          <dgm:bulletEnabled val="1"/>
        </dgm:presLayoutVars>
      </dgm:prSet>
      <dgm:spPr/>
      <dgm:t>
        <a:bodyPr/>
        <a:lstStyle/>
        <a:p>
          <a:endParaRPr lang="en-US"/>
        </a:p>
      </dgm:t>
    </dgm:pt>
    <dgm:pt modelId="{6E48997F-35F1-4A63-ADD1-D988056B0B23}" type="pres">
      <dgm:prSet presAssocID="{8F2DD75B-082E-4816-8269-DA7FC883B60C}" presName="childText" presStyleLbl="revTx" presStyleIdx="1" presStyleCnt="2">
        <dgm:presLayoutVars>
          <dgm:bulletEnabled val="1"/>
        </dgm:presLayoutVars>
      </dgm:prSet>
      <dgm:spPr/>
      <dgm:t>
        <a:bodyPr/>
        <a:lstStyle/>
        <a:p>
          <a:endParaRPr lang="en-US"/>
        </a:p>
      </dgm:t>
    </dgm:pt>
  </dgm:ptLst>
  <dgm:cxnLst>
    <dgm:cxn modelId="{872FB725-B890-4DFC-A6B9-AFBF91384807}" srcId="{17D8E35A-08A1-405F-A8EF-71E1F0E416D1}" destId="{8F2DD75B-082E-4816-8269-DA7FC883B60C}" srcOrd="1" destOrd="0" parTransId="{19EB59FA-C99C-47A1-8A6E-DA9E05647ECD}" sibTransId="{73E99CDA-964A-4257-9E00-BD09BB91B370}"/>
    <dgm:cxn modelId="{4BE006C1-3C18-4335-9C92-F65C0F3E6E6D}" srcId="{8F2DD75B-082E-4816-8269-DA7FC883B60C}" destId="{4997B27E-B839-4156-AA9A-726F19F1644E}" srcOrd="0" destOrd="0" parTransId="{4D465647-034E-4B68-8C44-C2C15A6E28F2}" sibTransId="{B14E968D-5FF3-4BCD-A18A-855C697FB1BB}"/>
    <dgm:cxn modelId="{B8288C7B-FDA4-460C-8B98-6143D16213A4}" type="presOf" srcId="{4997B27E-B839-4156-AA9A-726F19F1644E}" destId="{6E48997F-35F1-4A63-ADD1-D988056B0B23}" srcOrd="0" destOrd="0" presId="urn:microsoft.com/office/officeart/2005/8/layout/vList2"/>
    <dgm:cxn modelId="{EC1BEE11-E1E8-4B14-B60E-1EE57FA7BABC}" type="presOf" srcId="{8F2DD75B-082E-4816-8269-DA7FC883B60C}" destId="{756C8A8F-664C-425A-9DAD-344CB5536273}" srcOrd="0" destOrd="0" presId="urn:microsoft.com/office/officeart/2005/8/layout/vList2"/>
    <dgm:cxn modelId="{CE73A01E-557A-437A-8984-45D5DF097877}" type="presOf" srcId="{FC1B4D4E-51B6-4A23-AE13-7838530A3045}" destId="{8D5546D1-A8F0-42AA-B3F0-D3EA06F6CBAD}" srcOrd="0" destOrd="0" presId="urn:microsoft.com/office/officeart/2005/8/layout/vList2"/>
    <dgm:cxn modelId="{0613870D-1DCB-4EC9-8022-9C02DA8783E2}" type="presOf" srcId="{17D8E35A-08A1-405F-A8EF-71E1F0E416D1}" destId="{BF711E5D-389B-4B6B-A3E0-2C0EB361597D}" srcOrd="0" destOrd="0" presId="urn:microsoft.com/office/officeart/2005/8/layout/vList2"/>
    <dgm:cxn modelId="{38DFDED0-41BB-43FD-AEAC-F66154C3C039}" type="presOf" srcId="{5A9227F8-2E3C-454C-8159-6917B3506042}" destId="{7F81F783-9A77-4BFA-A1BB-FBCC0366A94C}" srcOrd="0" destOrd="0" presId="urn:microsoft.com/office/officeart/2005/8/layout/vList2"/>
    <dgm:cxn modelId="{3DA69D51-BC89-497C-B9C0-64F5E893392F}" srcId="{5A9227F8-2E3C-454C-8159-6917B3506042}" destId="{FC1B4D4E-51B6-4A23-AE13-7838530A3045}" srcOrd="0" destOrd="0" parTransId="{8F60C0E9-0075-42E9-A8A9-ACB63A9038A8}" sibTransId="{BAFC30A9-ED7C-45A2-88DF-E89ABC28953A}"/>
    <dgm:cxn modelId="{84D97FC4-1428-47A9-BD54-02F99DED8D21}" srcId="{17D8E35A-08A1-405F-A8EF-71E1F0E416D1}" destId="{5A9227F8-2E3C-454C-8159-6917B3506042}" srcOrd="0" destOrd="0" parTransId="{A088085C-E488-4116-8BC6-65885DD6C381}" sibTransId="{500DC52F-6BD6-4377-A95A-D050A2267045}"/>
    <dgm:cxn modelId="{93E54CEB-5E55-46B2-A3DA-7897F8E6E46F}" type="presParOf" srcId="{BF711E5D-389B-4B6B-A3E0-2C0EB361597D}" destId="{7F81F783-9A77-4BFA-A1BB-FBCC0366A94C}" srcOrd="0" destOrd="0" presId="urn:microsoft.com/office/officeart/2005/8/layout/vList2"/>
    <dgm:cxn modelId="{1FF212C0-51E3-4017-B9A5-89E7B0930267}" type="presParOf" srcId="{BF711E5D-389B-4B6B-A3E0-2C0EB361597D}" destId="{8D5546D1-A8F0-42AA-B3F0-D3EA06F6CBAD}" srcOrd="1" destOrd="0" presId="urn:microsoft.com/office/officeart/2005/8/layout/vList2"/>
    <dgm:cxn modelId="{B2860926-9DF6-4352-93FC-285CDBBB4ED8}" type="presParOf" srcId="{BF711E5D-389B-4B6B-A3E0-2C0EB361597D}" destId="{756C8A8F-664C-425A-9DAD-344CB5536273}" srcOrd="2" destOrd="0" presId="urn:microsoft.com/office/officeart/2005/8/layout/vList2"/>
    <dgm:cxn modelId="{6B75BB15-3631-4292-B7A8-95C2C5DE585F}" type="presParOf" srcId="{BF711E5D-389B-4B6B-A3E0-2C0EB361597D}" destId="{6E48997F-35F1-4A63-ADD1-D988056B0B2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127AE-E86B-4D99-B225-2B8D4CA94381}" type="datetimeFigureOut">
              <a:rPr lang="en-US" smtClean="0"/>
              <a:pPr/>
              <a:t>4/5/2014</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C3298-8DD6-492B-9496-704A3E04B6D3}" type="slidenum">
              <a:rPr lang="en-US" smtClean="0"/>
              <a:pPr/>
              <a:t>‹#›</a:t>
            </a:fld>
            <a:endParaRPr lang="en-US"/>
          </a:p>
        </p:txBody>
      </p:sp>
    </p:spTree>
    <p:extLst>
      <p:ext uri="{BB962C8B-B14F-4D97-AF65-F5344CB8AC3E}">
        <p14:creationId xmlns:p14="http://schemas.microsoft.com/office/powerpoint/2010/main" val="58382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E25C3298-8DD6-492B-9496-704A3E04B6D3}"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0FC9F68D-1623-47F7-8149-219451ADCEA6}" type="datetime1">
              <a:rPr lang="en-US" smtClean="0"/>
              <a:pPr/>
              <a:t>4/5/2014</a:t>
            </a:fld>
            <a:endParaRPr lang="en-US"/>
          </a:p>
        </p:txBody>
      </p:sp>
      <p:sp>
        <p:nvSpPr>
          <p:cNvPr id="17" name="16 Altbilgi Yer Tutucusu"/>
          <p:cNvSpPr>
            <a:spLocks noGrp="1"/>
          </p:cNvSpPr>
          <p:nvPr>
            <p:ph type="ftr" sz="quarter" idx="11"/>
          </p:nvPr>
        </p:nvSpPr>
        <p:spPr>
          <a:xfrm>
            <a:off x="5410200" y="4205288"/>
            <a:ext cx="1295400" cy="457200"/>
          </a:xfrm>
        </p:spPr>
        <p:txBody>
          <a:bodyPr/>
          <a:lstStyle/>
          <a:p>
            <a:endParaRPr lang="en-US"/>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8B43291-3510-4FEE-B31C-DE64C98900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D8BB7D7-F53F-4B51-995B-D2A97A7EEAA6}" type="datetime1">
              <a:rPr lang="en-US" smtClean="0"/>
              <a:pPr/>
              <a:t>4/5/2014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6673A4D-C131-4B1C-9285-388E15FDD99F}" type="datetime1">
              <a:rPr lang="en-US" smtClean="0"/>
              <a:pPr/>
              <a:t>4/5/2014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ACAC802-AD41-4091-841D-CE6F3FA0620A}" type="datetime1">
              <a:rPr lang="en-US" smtClean="0"/>
              <a:pPr/>
              <a:t>4/5/2014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77C61240-6D68-4BA6-8EEA-6F329CB3BEDE}" type="datetime1">
              <a:rPr lang="en-US" smtClean="0"/>
              <a:pPr/>
              <a:t>4/5/2014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B2B1C0-26C4-462A-B959-12E8A7CA05B0}" type="datetime1">
              <a:rPr lang="en-US" smtClean="0"/>
              <a:pPr/>
              <a:t>4/5/2014</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B41F4D26-9F0D-4781-8979-A3C5BDD23D78}" type="datetime1">
              <a:rPr lang="en-US" smtClean="0"/>
              <a:pPr/>
              <a:t>4/5/2014</a:t>
            </a:fld>
            <a:endParaRPr lang="en-US"/>
          </a:p>
        </p:txBody>
      </p:sp>
      <p:sp>
        <p:nvSpPr>
          <p:cNvPr id="27" name="26 Slayt Numarası Yer Tutucusu"/>
          <p:cNvSpPr>
            <a:spLocks noGrp="1"/>
          </p:cNvSpPr>
          <p:nvPr>
            <p:ph type="sldNum" sz="quarter" idx="11"/>
          </p:nvPr>
        </p:nvSpPr>
        <p:spPr/>
        <p:txBody>
          <a:bodyPr rtlCol="0"/>
          <a:lstStyle/>
          <a:p>
            <a:fld id="{C8B43291-3510-4FEE-B31C-DE64C9890025}" type="slidenum">
              <a:rPr lang="en-US" smtClean="0"/>
              <a:pPr/>
              <a:t>‹#›</a:t>
            </a:fld>
            <a:endParaRPr lang="en-US"/>
          </a:p>
        </p:txBody>
      </p:sp>
      <p:sp>
        <p:nvSpPr>
          <p:cNvPr id="28" name="27 Altbilgi Yer Tutucusu"/>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653A782C-08C9-496A-B1BF-913A612C79B5}" type="datetime1">
              <a:rPr lang="en-US" smtClean="0"/>
              <a:pPr/>
              <a:t>4/5/2014</a:t>
            </a:fld>
            <a:endParaRPr lang="en-US"/>
          </a:p>
        </p:txBody>
      </p:sp>
      <p:sp>
        <p:nvSpPr>
          <p:cNvPr id="4" name="3 Altbilgi Yer Tutucusu"/>
          <p:cNvSpPr>
            <a:spLocks noGrp="1"/>
          </p:cNvSpPr>
          <p:nvPr>
            <p:ph type="ftr" sz="quarter" idx="11"/>
          </p:nvPr>
        </p:nvSpPr>
        <p:spPr>
          <a:xfrm>
            <a:off x="5257800" y="612648"/>
            <a:ext cx="1325880" cy="457200"/>
          </a:xfrm>
        </p:spPr>
        <p:txBody>
          <a:bodyPr/>
          <a:lstStyle/>
          <a:p>
            <a:endParaRPr lang="en-US"/>
          </a:p>
        </p:txBody>
      </p:sp>
      <p:sp>
        <p:nvSpPr>
          <p:cNvPr id="5" name="4 Slayt Numarası Yer Tutucusu"/>
          <p:cNvSpPr>
            <a:spLocks noGrp="1"/>
          </p:cNvSpPr>
          <p:nvPr>
            <p:ph type="sldNum" sz="quarter" idx="12"/>
          </p:nvPr>
        </p:nvSpPr>
        <p:spPr>
          <a:xfrm>
            <a:off x="8174736" y="2272"/>
            <a:ext cx="762000" cy="365760"/>
          </a:xfrm>
        </p:spPr>
        <p:txBody>
          <a:bodyPr/>
          <a:lstStyle/>
          <a:p>
            <a:fld id="{C8B43291-3510-4FEE-B31C-DE64C98900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ACAFBA-005B-425B-887D-C2D533C610DD}" type="datetime1">
              <a:rPr lang="en-US" smtClean="0"/>
              <a:pPr/>
              <a:t>4/5/2014</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B032BFD-56A2-4EE1-9DEA-FE38776F3206}" type="datetime1">
              <a:rPr lang="en-US" smtClean="0"/>
              <a:pPr/>
              <a:t>4/5/2014</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156FBCA-41DC-4F8D-B5B5-B30852C7C9F3}" type="datetime1">
              <a:rPr lang="en-US" smtClean="0"/>
              <a:pPr/>
              <a:t>4/5/2014</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C8B43291-3510-4FEE-B31C-DE64C98900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709CEB-B114-4FED-ACA5-97AD7924897C}" type="datetime1">
              <a:rPr lang="en-US" smtClean="0"/>
              <a:pPr/>
              <a:t>4/5/2014</a:t>
            </a:fld>
            <a:endParaRPr lang="en-US"/>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8B43291-3510-4FEE-B31C-DE64C98900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oklarnew.jpg"/>
          <p:cNvPicPr>
            <a:picLocks noChangeAspect="1"/>
          </p:cNvPicPr>
          <p:nvPr/>
        </p:nvPicPr>
        <p:blipFill>
          <a:blip r:embed="rId2" cstate="print"/>
          <a:stretch>
            <a:fillRect/>
          </a:stretch>
        </p:blipFill>
        <p:spPr>
          <a:xfrm>
            <a:off x="0" y="1412776"/>
            <a:ext cx="9144000" cy="5445224"/>
          </a:xfrm>
          <a:prstGeom prst="rect">
            <a:avLst/>
          </a:prstGeom>
        </p:spPr>
      </p:pic>
      <p:sp>
        <p:nvSpPr>
          <p:cNvPr id="2" name="1 Başlık"/>
          <p:cNvSpPr>
            <a:spLocks noGrp="1"/>
          </p:cNvSpPr>
          <p:nvPr>
            <p:ph type="ctrTitle"/>
          </p:nvPr>
        </p:nvSpPr>
        <p:spPr>
          <a:xfrm>
            <a:off x="395536" y="0"/>
            <a:ext cx="8458200" cy="1470025"/>
          </a:xfrm>
        </p:spPr>
        <p:txBody>
          <a:bodyPr>
            <a:normAutofit/>
          </a:bodyPr>
          <a:lstStyle/>
          <a:p>
            <a:pPr algn="ctr"/>
            <a:r>
              <a:rPr lang="tr-TR" b="1" dirty="0" smtClean="0"/>
              <a:t>PROFESYONEL MUHASEBECİLER için ETİK KURALLAR</a:t>
            </a: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a:t>
            </a:fld>
            <a:endParaRPr lang="en-US"/>
          </a:p>
        </p:txBody>
      </p:sp>
      <p:sp>
        <p:nvSpPr>
          <p:cNvPr id="6" name="5 Metin kutusu"/>
          <p:cNvSpPr txBox="1"/>
          <p:nvPr/>
        </p:nvSpPr>
        <p:spPr>
          <a:xfrm rot="21419299">
            <a:off x="829045" y="3510727"/>
            <a:ext cx="3383486" cy="523220"/>
          </a:xfrm>
          <a:prstGeom prst="rect">
            <a:avLst/>
          </a:prstGeom>
          <a:noFill/>
          <a:scene3d>
            <a:camera prst="perspectiveRelaxedModerately"/>
            <a:lightRig rig="threePt" dir="t"/>
          </a:scene3d>
        </p:spPr>
        <p:txBody>
          <a:bodyPr wrap="square" rtlCol="0">
            <a:spAutoFit/>
          </a:bodyPr>
          <a:lstStyle/>
          <a:p>
            <a:r>
              <a:rPr lang="tr-TR" sz="2800" b="1" dirty="0" smtClean="0">
                <a:solidFill>
                  <a:srgbClr val="0070C0"/>
                </a:solidFill>
              </a:rPr>
              <a:t>Mesleki Davranış</a:t>
            </a:r>
            <a:endParaRPr lang="en-US" sz="2800" b="1" dirty="0">
              <a:solidFill>
                <a:srgbClr val="0070C0"/>
              </a:solidFill>
            </a:endParaRPr>
          </a:p>
        </p:txBody>
      </p:sp>
      <p:sp>
        <p:nvSpPr>
          <p:cNvPr id="7" name="6 Metin kutusu"/>
          <p:cNvSpPr txBox="1"/>
          <p:nvPr/>
        </p:nvSpPr>
        <p:spPr>
          <a:xfrm>
            <a:off x="5148064" y="2996952"/>
            <a:ext cx="2808312" cy="523220"/>
          </a:xfrm>
          <a:prstGeom prst="rect">
            <a:avLst/>
          </a:prstGeom>
          <a:noFill/>
          <a:scene3d>
            <a:camera prst="perspectiveRelaxedModerately"/>
            <a:lightRig rig="threePt" dir="t"/>
          </a:scene3d>
        </p:spPr>
        <p:txBody>
          <a:bodyPr wrap="square" rtlCol="0">
            <a:spAutoFit/>
          </a:bodyPr>
          <a:lstStyle/>
          <a:p>
            <a:r>
              <a:rPr lang="tr-TR" sz="2800" b="1" dirty="0" smtClean="0">
                <a:solidFill>
                  <a:srgbClr val="0070C0"/>
                </a:solidFill>
              </a:rPr>
              <a:t>Kişisel Çıkar</a:t>
            </a:r>
            <a:endParaRPr lang="en-US" sz="2800" b="1" dirty="0">
              <a:solidFill>
                <a:srgbClr val="0070C0"/>
              </a:solidFill>
            </a:endParaRPr>
          </a:p>
        </p:txBody>
      </p:sp>
      <p:sp>
        <p:nvSpPr>
          <p:cNvPr id="8" name="7 Dikdörtgen"/>
          <p:cNvSpPr/>
          <p:nvPr/>
        </p:nvSpPr>
        <p:spPr>
          <a:xfrm>
            <a:off x="0" y="5842337"/>
            <a:ext cx="4572000" cy="1015663"/>
          </a:xfrm>
          <a:prstGeom prst="rect">
            <a:avLst/>
          </a:prstGeom>
        </p:spPr>
        <p:txBody>
          <a:bodyPr wrap="square">
            <a:spAutoFit/>
          </a:bodyPr>
          <a:lstStyle/>
          <a:p>
            <a:r>
              <a:rPr lang="tr-TR" sz="2000" dirty="0" smtClean="0"/>
              <a:t>Doç. Dr. </a:t>
            </a:r>
            <a:r>
              <a:rPr lang="tr-TR" sz="2000" dirty="0" err="1" smtClean="0"/>
              <a:t>Çağnur</a:t>
            </a:r>
            <a:r>
              <a:rPr lang="tr-TR" sz="2000" dirty="0" smtClean="0"/>
              <a:t> </a:t>
            </a:r>
            <a:r>
              <a:rPr lang="tr-TR" sz="2000" dirty="0" err="1" smtClean="0"/>
              <a:t>Kaytmaz</a:t>
            </a:r>
            <a:r>
              <a:rPr lang="tr-TR" sz="2000" dirty="0" smtClean="0"/>
              <a:t> </a:t>
            </a:r>
            <a:r>
              <a:rPr lang="tr-TR" sz="2000" dirty="0" err="1" smtClean="0"/>
              <a:t>Balsarı</a:t>
            </a:r>
            <a:endParaRPr lang="tr-TR" sz="2000" dirty="0" smtClean="0"/>
          </a:p>
          <a:p>
            <a:endParaRPr lang="tr-TR" sz="2000" dirty="0" smtClean="0"/>
          </a:p>
          <a:p>
            <a:r>
              <a:rPr lang="tr-TR" sz="2000" dirty="0" smtClean="0"/>
              <a:t>Yrd. Doç. Dr. Seçil Varan</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2. Tarafsızlık </a:t>
            </a:r>
            <a:br>
              <a:rPr lang="tr-TR" b="1" dirty="0" smtClean="0"/>
            </a:br>
            <a:r>
              <a:rPr lang="tr-TR" b="1" dirty="0" smtClean="0"/>
              <a:t/>
            </a:r>
            <a:br>
              <a:rPr lang="tr-TR" b="1" dirty="0" smtClean="0"/>
            </a:br>
            <a:endParaRPr lang="en-US" dirty="0"/>
          </a:p>
        </p:txBody>
      </p:sp>
      <p:sp>
        <p:nvSpPr>
          <p:cNvPr id="3" name="2 İçerik Yer Tutucusu"/>
          <p:cNvSpPr>
            <a:spLocks noGrp="1"/>
          </p:cNvSpPr>
          <p:nvPr>
            <p:ph idx="1"/>
          </p:nvPr>
        </p:nvSpPr>
        <p:spPr/>
        <p:txBody>
          <a:bodyPr/>
          <a:lstStyle/>
          <a:p>
            <a:pPr lvl="0"/>
            <a:endParaRPr lang="tr-TR" dirty="0" smtClean="0"/>
          </a:p>
          <a:p>
            <a:pPr lvl="0">
              <a:buNone/>
            </a:pPr>
            <a:endParaRPr lang="tr-TR" dirty="0" smtClean="0"/>
          </a:p>
          <a:p>
            <a:pPr lvl="0">
              <a:buNone/>
            </a:pPr>
            <a:endParaRPr lang="tr-TR" dirty="0" smtClean="0"/>
          </a:p>
          <a:p>
            <a:pPr lvl="0">
              <a:buNone/>
            </a:pPr>
            <a:endParaRPr lang="tr-TR" dirty="0" smtClean="0"/>
          </a:p>
          <a:p>
            <a:pPr lvl="0" algn="ctr"/>
            <a:r>
              <a:rPr lang="tr-TR" dirty="0" smtClean="0"/>
              <a:t>Mesleki veya iş yargılamalarında önyargılara, çıkar çatışmalarına yer vermemeli veya bunun gibi diğer şeylerin gereksiz etkilerini önemsememeli, bunlara izin vermemelidir</a:t>
            </a:r>
            <a:r>
              <a:rPr lang="tr-TR" sz="2400" dirty="0" smtClean="0"/>
              <a:t>.</a:t>
            </a:r>
            <a:endParaRPr lang="tr-TR" dirty="0" smtClean="0"/>
          </a:p>
          <a:p>
            <a:pPr>
              <a:buNone/>
            </a:pP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a:t>
            </a:fld>
            <a:endParaRPr lang="en-US"/>
          </a:p>
        </p:txBody>
      </p:sp>
      <p:pic>
        <p:nvPicPr>
          <p:cNvPr id="5" name="9 İçerik Yer Tutucusu" descr="accountant2.jpg"/>
          <p:cNvPicPr>
            <a:picLocks noChangeAspect="1"/>
          </p:cNvPicPr>
          <p:nvPr/>
        </p:nvPicPr>
        <p:blipFill>
          <a:blip r:embed="rId2" cstate="print"/>
          <a:stretch>
            <a:fillRect/>
          </a:stretch>
        </p:blipFill>
        <p:spPr>
          <a:xfrm>
            <a:off x="6372200" y="836712"/>
            <a:ext cx="1907704"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BAGIMSIZLIK-DENETIM </a:t>
            </a:r>
            <a:r>
              <a:rPr lang="tr-TR" sz="3600" dirty="0" smtClean="0"/>
              <a:t/>
            </a:r>
            <a:br>
              <a:rPr lang="tr-TR" sz="3600" dirty="0" smtClean="0"/>
            </a:br>
            <a:r>
              <a:rPr lang="en-US" sz="3600" dirty="0" smtClean="0"/>
              <a:t>VE INCELEME SÖZLESMELERI</a:t>
            </a:r>
            <a:r>
              <a:rPr lang="tr-TR" dirty="0" smtClean="0"/>
              <a:t/>
            </a:r>
            <a:br>
              <a:rPr lang="tr-TR" dirty="0" smtClean="0"/>
            </a:br>
            <a:endParaRPr lang="tr-TR" dirty="0"/>
          </a:p>
        </p:txBody>
      </p:sp>
      <p:sp>
        <p:nvSpPr>
          <p:cNvPr id="3" name="2 İçerik Yer Tutucusu"/>
          <p:cNvSpPr>
            <a:spLocks noGrp="1"/>
          </p:cNvSpPr>
          <p:nvPr>
            <p:ph idx="1"/>
          </p:nvPr>
        </p:nvSpPr>
        <p:spPr>
          <a:xfrm>
            <a:off x="457200" y="1916832"/>
            <a:ext cx="8229600" cy="4657704"/>
          </a:xfrm>
        </p:spPr>
        <p:txBody>
          <a:bodyPr>
            <a:normAutofit fontScale="85000" lnSpcReduction="20000"/>
          </a:bodyPr>
          <a:lstStyle/>
          <a:p>
            <a:pPr>
              <a:buNone/>
            </a:pPr>
            <a:endParaRPr lang="tr-TR" dirty="0" smtClean="0"/>
          </a:p>
          <a:p>
            <a:pPr algn="just">
              <a:buNone/>
            </a:pPr>
            <a:endParaRPr lang="tr-TR" b="1" dirty="0" smtClean="0"/>
          </a:p>
          <a:p>
            <a:pPr algn="just">
              <a:buNone/>
            </a:pPr>
            <a:r>
              <a:rPr lang="tr-TR" sz="3300" b="1" dirty="0" smtClean="0"/>
              <a:t>Kamu Çıkarına Haiz İşletmeler</a:t>
            </a:r>
          </a:p>
          <a:p>
            <a:pPr>
              <a:buNone/>
            </a:pPr>
            <a:endParaRPr lang="tr-TR" dirty="0" smtClean="0"/>
          </a:p>
          <a:p>
            <a:pPr>
              <a:buNone/>
            </a:pPr>
            <a:r>
              <a:rPr lang="tr-TR" i="1" dirty="0" smtClean="0"/>
              <a:t>Kamu çıkarına haiz isletmeler şunlardır:</a:t>
            </a:r>
          </a:p>
          <a:p>
            <a:pPr>
              <a:buNone/>
            </a:pPr>
            <a:endParaRPr lang="tr-TR" i="1" dirty="0" smtClean="0"/>
          </a:p>
          <a:p>
            <a:r>
              <a:rPr lang="tr-TR" b="1" i="1" dirty="0" smtClean="0"/>
              <a:t>(a) </a:t>
            </a:r>
            <a:r>
              <a:rPr lang="tr-TR" dirty="0" smtClean="0"/>
              <a:t>Borsada </a:t>
            </a:r>
            <a:r>
              <a:rPr lang="tr-TR" dirty="0" err="1" smtClean="0"/>
              <a:t>islem</a:t>
            </a:r>
            <a:r>
              <a:rPr lang="tr-TR" dirty="0" smtClean="0"/>
              <a:t> gören tüm isletmeler; </a:t>
            </a:r>
          </a:p>
          <a:p>
            <a:r>
              <a:rPr lang="tr-TR" b="1" i="1" dirty="0" smtClean="0"/>
              <a:t>(b) </a:t>
            </a:r>
            <a:r>
              <a:rPr lang="tr-TR" dirty="0" smtClean="0"/>
              <a:t>Aşağıda tanımlanan tüm isletmeler:</a:t>
            </a:r>
          </a:p>
          <a:p>
            <a:pPr lvl="1">
              <a:buFont typeface="Wingdings" pitchFamily="2" charset="2"/>
              <a:buChar char="v"/>
            </a:pPr>
            <a:r>
              <a:rPr lang="tr-TR" dirty="0" smtClean="0"/>
              <a:t>(i) Düzenleme ya da yasayla bir kamu çıkarına haiz isletme olarak tanımlanmış;</a:t>
            </a:r>
          </a:p>
          <a:p>
            <a:pPr lvl="1">
              <a:buFont typeface="Wingdings" pitchFamily="2" charset="2"/>
              <a:buChar char="v"/>
            </a:pPr>
            <a:r>
              <a:rPr lang="tr-TR" dirty="0" smtClean="0"/>
              <a:t>(</a:t>
            </a:r>
            <a:r>
              <a:rPr lang="tr-TR" dirty="0" err="1" smtClean="0"/>
              <a:t>ii</a:t>
            </a:r>
            <a:r>
              <a:rPr lang="tr-TR" dirty="0" smtClean="0"/>
              <a:t>) Borsada işlem gören isletmelerin denetimlerine uygulanan bağımsızlık şartlarıyla aynı uyum içinde yürütülmesi, yasa ya da düzenleme tarafından şart koşulan denetime tabi olan. </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100</a:t>
            </a:fld>
            <a:endParaRPr lang="en-US"/>
          </a:p>
        </p:txBody>
      </p:sp>
      <p:pic>
        <p:nvPicPr>
          <p:cNvPr id="8195" name="Picture 3" descr="C:\Users\Secil\AppData\Local\Microsoft\Windows\Temporary Internet Files\Content.IE5\J92XAJ06\MC900202514[1].wmf"/>
          <p:cNvPicPr>
            <a:picLocks noChangeAspect="1" noChangeArrowheads="1"/>
          </p:cNvPicPr>
          <p:nvPr/>
        </p:nvPicPr>
        <p:blipFill>
          <a:blip r:embed="rId2" cstate="print"/>
          <a:srcRect/>
          <a:stretch>
            <a:fillRect/>
          </a:stretch>
        </p:blipFill>
        <p:spPr bwMode="auto">
          <a:xfrm>
            <a:off x="5652120" y="548680"/>
            <a:ext cx="3491880" cy="2088232"/>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BAGIMSIZLIK-DENETIM </a:t>
            </a:r>
            <a:r>
              <a:rPr lang="tr-TR" sz="3600" dirty="0" smtClean="0"/>
              <a:t/>
            </a:r>
            <a:br>
              <a:rPr lang="tr-TR" sz="3600" dirty="0" smtClean="0"/>
            </a:br>
            <a:r>
              <a:rPr lang="en-US" sz="3600" dirty="0" smtClean="0"/>
              <a:t>VE INCELEME SÖZLESMELERI</a:t>
            </a:r>
            <a:r>
              <a:rPr lang="tr-TR" sz="3600" dirty="0" smtClean="0"/>
              <a:t/>
            </a:r>
            <a:br>
              <a:rPr lang="tr-TR" sz="3600" dirty="0" smtClean="0"/>
            </a:br>
            <a:endParaRPr lang="tr-TR" sz="3600" dirty="0"/>
          </a:p>
        </p:txBody>
      </p:sp>
      <p:sp>
        <p:nvSpPr>
          <p:cNvPr id="3" name="2 İçerik Yer Tutucusu"/>
          <p:cNvSpPr>
            <a:spLocks noGrp="1"/>
          </p:cNvSpPr>
          <p:nvPr>
            <p:ph idx="1"/>
          </p:nvPr>
        </p:nvSpPr>
        <p:spPr>
          <a:xfrm>
            <a:off x="457200" y="1916832"/>
            <a:ext cx="8229600" cy="4657704"/>
          </a:xfrm>
        </p:spPr>
        <p:txBody>
          <a:bodyPr>
            <a:normAutofit fontScale="62500" lnSpcReduction="20000"/>
          </a:bodyPr>
          <a:lstStyle/>
          <a:p>
            <a:pPr>
              <a:buNone/>
            </a:pPr>
            <a:endParaRPr lang="tr-TR" dirty="0" smtClean="0"/>
          </a:p>
          <a:p>
            <a:pPr algn="just">
              <a:buNone/>
            </a:pPr>
            <a:endParaRPr lang="tr-TR" b="1" dirty="0" smtClean="0"/>
          </a:p>
          <a:p>
            <a:pPr algn="just">
              <a:buNone/>
            </a:pPr>
            <a:r>
              <a:rPr lang="tr-TR" sz="4500" b="1" dirty="0" smtClean="0"/>
              <a:t>Kamu Çıkarına Haiz İşletmeler</a:t>
            </a:r>
          </a:p>
          <a:p>
            <a:pPr>
              <a:buNone/>
            </a:pPr>
            <a:endParaRPr lang="tr-TR" dirty="0" smtClean="0"/>
          </a:p>
          <a:p>
            <a:pPr algn="just"/>
            <a:r>
              <a:rPr lang="tr-TR" dirty="0" smtClean="0"/>
              <a:t>Firmalar ve üye kuruluşlar; ek isletmeleri ya da belirli kategorideki isletmelerin, kamu çıkarına haiz isletmeler olarak kabul edip etmeyecekleri konusunda karara varmaları beklenir. Çünkü bu isletmeler büyük sayılara ve çok geniş paydaşlara sahiptirler. </a:t>
            </a:r>
          </a:p>
          <a:p>
            <a:pPr algn="just">
              <a:buNone/>
            </a:pPr>
            <a:endParaRPr lang="tr-TR" dirty="0" smtClean="0"/>
          </a:p>
          <a:p>
            <a:pPr algn="just">
              <a:buNone/>
            </a:pPr>
            <a:r>
              <a:rPr lang="tr-TR" b="1" dirty="0" smtClean="0"/>
              <a:t>Dikkate alınması gereken faktörler şunlardır:</a:t>
            </a:r>
          </a:p>
          <a:p>
            <a:pPr algn="just">
              <a:buNone/>
            </a:pPr>
            <a:endParaRPr lang="tr-TR" dirty="0" smtClean="0"/>
          </a:p>
          <a:p>
            <a:pPr algn="just">
              <a:buNone/>
            </a:pPr>
            <a:r>
              <a:rPr lang="tr-TR" dirty="0" smtClean="0"/>
              <a:t>• İsletmenin doğası, örneğin çok sayıdaki hissedarlar için bir emanet kapasitesinde varlıkları olan. Örnekler, finansal kuruluşları içerebilir, örneğin bankalar ve sigorta şirketleri ve emeklilik fonları,</a:t>
            </a:r>
          </a:p>
          <a:p>
            <a:pPr algn="just">
              <a:buNone/>
            </a:pPr>
            <a:endParaRPr lang="tr-TR" dirty="0" smtClean="0"/>
          </a:p>
          <a:p>
            <a:pPr algn="just">
              <a:buNone/>
            </a:pPr>
            <a:r>
              <a:rPr lang="tr-TR" dirty="0" smtClean="0"/>
              <a:t>• Ölçek</a:t>
            </a:r>
          </a:p>
          <a:p>
            <a:pPr algn="just">
              <a:buNone/>
            </a:pPr>
            <a:endParaRPr lang="tr-TR" dirty="0" smtClean="0"/>
          </a:p>
          <a:p>
            <a:pPr algn="just">
              <a:buNone/>
            </a:pPr>
            <a:r>
              <a:rPr lang="tr-TR" dirty="0" smtClean="0"/>
              <a:t>• Çalışan sayısı</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101</a:t>
            </a:fld>
            <a:endParaRPr lang="en-US"/>
          </a:p>
        </p:txBody>
      </p:sp>
      <p:pic>
        <p:nvPicPr>
          <p:cNvPr id="6" name="Picture 3" descr="C:\Users\Secil\AppData\Local\Microsoft\Windows\Temporary Internet Files\Content.IE5\J92XAJ06\MC900202514[1].wmf"/>
          <p:cNvPicPr>
            <a:picLocks noChangeAspect="1" noChangeArrowheads="1"/>
          </p:cNvPicPr>
          <p:nvPr/>
        </p:nvPicPr>
        <p:blipFill>
          <a:blip r:embed="rId2" cstate="print"/>
          <a:srcRect/>
          <a:stretch>
            <a:fillRect/>
          </a:stretch>
        </p:blipFill>
        <p:spPr bwMode="auto">
          <a:xfrm>
            <a:off x="6516216" y="548680"/>
            <a:ext cx="2627784" cy="1944216"/>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r>
              <a:rPr lang="tr-TR" sz="2000" i="1" dirty="0" smtClean="0"/>
              <a:t>IT Sistemleri Hizmetleri</a:t>
            </a:r>
          </a:p>
          <a:p>
            <a:pPr algn="just">
              <a:buNone/>
            </a:pPr>
            <a:endParaRPr lang="tr-TR" sz="2000" dirty="0" smtClean="0"/>
          </a:p>
          <a:p>
            <a:pPr algn="just">
              <a:buNone/>
            </a:pPr>
            <a:r>
              <a:rPr lang="tr-TR" sz="2000" dirty="0" smtClean="0"/>
              <a:t>Aşağıdaki  benzeri IT sistemleri hizmetlerinin, firmanın personeli yönetim sorumluluğu üstlenmediği sürece, bağımsızlık tehdidi oluşturmayacağı varsayılır:</a:t>
            </a:r>
          </a:p>
          <a:p>
            <a:pPr algn="just">
              <a:buNone/>
            </a:pPr>
            <a:r>
              <a:rPr lang="tr-TR" sz="2000" dirty="0" smtClean="0"/>
              <a:t>(a) Finansal raporlama üzerindeki iç kontrolle alakalı olmayan IT sistemlerinin tasarımı ya da uygulamaya konması;</a:t>
            </a:r>
          </a:p>
          <a:p>
            <a:pPr algn="just">
              <a:buNone/>
            </a:pPr>
            <a:r>
              <a:rPr lang="tr-TR" sz="2000" dirty="0" smtClean="0"/>
              <a:t>(b) Muhasebe kayıtları ya da finansal tabloların önemli bir kısmını oluşturan bilgi üretmeyen IT sistemlerinin tasarımı ya da uygulamaya konması;</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r>
              <a:rPr lang="tr-TR" sz="2000" i="1" dirty="0" smtClean="0"/>
              <a:t>IT Sistemleri Hizmetleri</a:t>
            </a:r>
          </a:p>
          <a:p>
            <a:pPr algn="just">
              <a:buNone/>
            </a:pPr>
            <a:endParaRPr lang="tr-TR" sz="2000" dirty="0" smtClean="0"/>
          </a:p>
          <a:p>
            <a:pPr algn="just">
              <a:buNone/>
            </a:pPr>
            <a:r>
              <a:rPr lang="tr-TR" sz="2000" dirty="0" smtClean="0"/>
              <a:t>Denetim müşterisinin, </a:t>
            </a:r>
            <a:r>
              <a:rPr lang="tr-TR" sz="2000" b="1" i="1" dirty="0" smtClean="0"/>
              <a:t>kamu çıkarına haiz bir isletme </a:t>
            </a:r>
            <a:r>
              <a:rPr lang="tr-TR" sz="2000" dirty="0" smtClean="0"/>
              <a:t>olması durumunda, firma aşağıdakilerle ilgili olarak IT sistemlerinin tasarımı ya da uygulamaya konulmasını içeren hizmetleri </a:t>
            </a:r>
            <a:r>
              <a:rPr lang="tr-TR" sz="2000" b="1" dirty="0" smtClean="0"/>
              <a:t>sunmayacaktır:</a:t>
            </a:r>
          </a:p>
          <a:p>
            <a:pPr algn="just">
              <a:buNone/>
            </a:pPr>
            <a:endParaRPr lang="tr-TR" sz="2000" dirty="0" smtClean="0"/>
          </a:p>
          <a:p>
            <a:pPr algn="just">
              <a:buNone/>
            </a:pPr>
            <a:r>
              <a:rPr lang="tr-TR" sz="2000" dirty="0" smtClean="0"/>
              <a:t>(a) Finansal raporlama üzerindeki iç kontrollerin önemli bir bölümü</a:t>
            </a:r>
          </a:p>
          <a:p>
            <a:pPr algn="just">
              <a:buNone/>
            </a:pPr>
            <a:r>
              <a:rPr lang="tr-TR" sz="2000" dirty="0" smtClean="0"/>
              <a:t>oluşturan;</a:t>
            </a:r>
          </a:p>
          <a:p>
            <a:pPr algn="just">
              <a:buNone/>
            </a:pPr>
            <a:r>
              <a:rPr lang="tr-TR" sz="2000" dirty="0" smtClean="0"/>
              <a:t>(b) Müşterinin muhasebe kayıtlarına ya da firmanın görüş bildireceği</a:t>
            </a:r>
          </a:p>
          <a:p>
            <a:pPr algn="just">
              <a:buNone/>
            </a:pPr>
            <a:r>
              <a:rPr lang="tr-TR" sz="2000" dirty="0" smtClean="0"/>
              <a:t>finansal tablolar için önemli olan, bilgi üreten.</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Ücretler</a:t>
            </a:r>
          </a:p>
          <a:p>
            <a:pPr algn="just">
              <a:buNone/>
            </a:pPr>
            <a:r>
              <a:rPr lang="tr-TR" sz="2000" dirty="0" smtClean="0"/>
              <a:t>Ücretler – </a:t>
            </a:r>
            <a:r>
              <a:rPr lang="tr-TR" sz="2000" dirty="0" err="1" smtClean="0"/>
              <a:t>Nisbi</a:t>
            </a:r>
            <a:r>
              <a:rPr lang="tr-TR" sz="2000" dirty="0" smtClean="0"/>
              <a:t> Büyüklük</a:t>
            </a:r>
          </a:p>
          <a:p>
            <a:pPr algn="just">
              <a:buNone/>
            </a:pPr>
            <a:endParaRPr lang="tr-TR" sz="2000" dirty="0" smtClean="0"/>
          </a:p>
          <a:p>
            <a:pPr algn="just">
              <a:buNone/>
            </a:pPr>
            <a:r>
              <a:rPr lang="tr-TR" sz="2000" dirty="0" smtClean="0"/>
              <a:t>Denetim müşterisinden alınan toplam ücret, denetim görüsünü veren firmanın toplam ücretlerinin büyük bir kısmını oluşturuyorsa, bu müşteriye bağımlılık ve müşteriyi kaybetme endişesi, </a:t>
            </a:r>
            <a:r>
              <a:rPr lang="tr-TR" sz="2000" b="1" i="1" dirty="0" smtClean="0"/>
              <a:t>kişisel çıkar </a:t>
            </a:r>
            <a:r>
              <a:rPr lang="tr-TR" sz="2000" dirty="0" smtClean="0"/>
              <a:t>ya da </a:t>
            </a:r>
            <a:r>
              <a:rPr lang="tr-TR" sz="2000" b="1" i="1" dirty="0" smtClean="0"/>
              <a:t>gözdağı tehdidi </a:t>
            </a:r>
            <a:r>
              <a:rPr lang="tr-TR" sz="2000" dirty="0" smtClean="0"/>
              <a:t>oluşturur. Bu tehdidin ciddiyeti aşağıdaki gibi faktörlere dayanacaktır:</a:t>
            </a:r>
          </a:p>
          <a:p>
            <a:pPr algn="just">
              <a:buNone/>
            </a:pPr>
            <a:endParaRPr lang="tr-TR" sz="2000" dirty="0" smtClean="0"/>
          </a:p>
          <a:p>
            <a:pPr algn="just">
              <a:buNone/>
            </a:pPr>
            <a:r>
              <a:rPr lang="tr-TR" sz="2000" dirty="0" smtClean="0"/>
              <a:t>• Firmanın yapısına;</a:t>
            </a:r>
          </a:p>
          <a:p>
            <a:pPr algn="just">
              <a:buNone/>
            </a:pPr>
            <a:r>
              <a:rPr lang="tr-TR" sz="2000" dirty="0" smtClean="0"/>
              <a:t>• Firmanın köklü bir firma mı yoksa yeni mi olduğu; ve</a:t>
            </a:r>
          </a:p>
          <a:p>
            <a:pPr algn="just">
              <a:buNone/>
            </a:pPr>
            <a:r>
              <a:rPr lang="tr-TR" sz="2000" dirty="0" smtClean="0"/>
              <a:t>• Müşterinin nitel ve/veya nicel olarak firma için önemi.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104</a:t>
            </a:fld>
            <a:endParaRPr lang="en-US"/>
          </a:p>
        </p:txBody>
      </p:sp>
      <p:pic>
        <p:nvPicPr>
          <p:cNvPr id="32775" name="Picture 7" descr="C:\Users\Secil\Desktop\etik\poara.jpg"/>
          <p:cNvPicPr>
            <a:picLocks noChangeAspect="1" noChangeArrowheads="1"/>
          </p:cNvPicPr>
          <p:nvPr/>
        </p:nvPicPr>
        <p:blipFill>
          <a:blip r:embed="rId2" cstate="print"/>
          <a:srcRect/>
          <a:stretch>
            <a:fillRect/>
          </a:stretch>
        </p:blipFill>
        <p:spPr bwMode="auto">
          <a:xfrm>
            <a:off x="6084168" y="692696"/>
            <a:ext cx="2286000" cy="1524000"/>
          </a:xfrm>
          <a:prstGeom prst="rect">
            <a:avLst/>
          </a:prstGeom>
          <a:noFill/>
        </p:spPr>
      </p:pic>
      <p:pic>
        <p:nvPicPr>
          <p:cNvPr id="32776" name="Picture 8" descr="C:\Users\Secil\AppData\Local\Microsoft\Windows\Temporary Internet Files\Content.IE5\US6JSQ99\MC900149578[1].wmf"/>
          <p:cNvPicPr>
            <a:picLocks noChangeAspect="1" noChangeArrowheads="1"/>
          </p:cNvPicPr>
          <p:nvPr/>
        </p:nvPicPr>
        <p:blipFill>
          <a:blip r:embed="rId3" cstate="print"/>
          <a:srcRect/>
          <a:stretch>
            <a:fillRect/>
          </a:stretch>
        </p:blipFill>
        <p:spPr bwMode="auto">
          <a:xfrm>
            <a:off x="6693529" y="4581128"/>
            <a:ext cx="2450471" cy="1816729"/>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Ücretler</a:t>
            </a:r>
          </a:p>
          <a:p>
            <a:pPr algn="just">
              <a:buNone/>
            </a:pPr>
            <a:r>
              <a:rPr lang="tr-TR" sz="2000" dirty="0" smtClean="0"/>
              <a:t>Ücretler – </a:t>
            </a:r>
            <a:r>
              <a:rPr lang="tr-TR" sz="2000" dirty="0" err="1" smtClean="0"/>
              <a:t>Nisbi</a:t>
            </a:r>
            <a:r>
              <a:rPr lang="tr-TR" sz="2000" dirty="0" smtClean="0"/>
              <a:t> Büyüklük</a:t>
            </a:r>
          </a:p>
          <a:p>
            <a:pPr algn="just">
              <a:buNone/>
            </a:pPr>
            <a:endParaRPr lang="tr-TR" sz="2000" dirty="0" smtClean="0"/>
          </a:p>
          <a:p>
            <a:pPr algn="just">
              <a:buNone/>
            </a:pPr>
            <a:r>
              <a:rPr lang="tr-TR" sz="2000" dirty="0" smtClean="0"/>
              <a:t>İlgili </a:t>
            </a:r>
            <a:r>
              <a:rPr lang="tr-TR" sz="2000" b="1" i="1" dirty="0" smtClean="0"/>
              <a:t>önlem örnekleri</a:t>
            </a:r>
            <a:r>
              <a:rPr lang="tr-TR" sz="2000" dirty="0" smtClean="0"/>
              <a:t> aşağıdakileri içerir:</a:t>
            </a:r>
          </a:p>
          <a:p>
            <a:pPr algn="just">
              <a:buNone/>
            </a:pPr>
            <a:endParaRPr lang="tr-TR" sz="2000" dirty="0" smtClean="0"/>
          </a:p>
          <a:p>
            <a:pPr algn="just">
              <a:buNone/>
            </a:pPr>
            <a:r>
              <a:rPr lang="tr-TR" sz="2000" dirty="0" smtClean="0"/>
              <a:t>•   Müşteriye bağımlılığı azaltmak;</a:t>
            </a:r>
          </a:p>
          <a:p>
            <a:pPr algn="just">
              <a:buNone/>
            </a:pPr>
            <a:r>
              <a:rPr lang="tr-TR" sz="2000" dirty="0" smtClean="0"/>
              <a:t>•   Dış kalite kontrol incelemeleri; ve</a:t>
            </a:r>
          </a:p>
          <a:p>
            <a:pPr algn="just">
              <a:buNone/>
            </a:pPr>
            <a:r>
              <a:rPr lang="tr-TR" sz="2000" dirty="0" smtClean="0"/>
              <a:t>• Kilit denetim yargılarında, mesleki düzenleyici kuruluş bir profesyonel muhasebeci gibi üçüncü tarafla danışma.</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105</a:t>
            </a:fld>
            <a:endParaRPr lang="en-US"/>
          </a:p>
        </p:txBody>
      </p:sp>
      <p:pic>
        <p:nvPicPr>
          <p:cNvPr id="7" name="Picture 8" descr="C:\Users\Secil\AppData\Local\Microsoft\Windows\Temporary Internet Files\Content.IE5\US6JSQ99\MC900149578[1].wmf"/>
          <p:cNvPicPr>
            <a:picLocks noChangeAspect="1" noChangeArrowheads="1"/>
          </p:cNvPicPr>
          <p:nvPr/>
        </p:nvPicPr>
        <p:blipFill>
          <a:blip r:embed="rId2" cstate="print"/>
          <a:srcRect/>
          <a:stretch>
            <a:fillRect/>
          </a:stretch>
        </p:blipFill>
        <p:spPr bwMode="auto">
          <a:xfrm>
            <a:off x="6156176" y="692696"/>
            <a:ext cx="2450471" cy="1816729"/>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Ücretler</a:t>
            </a:r>
          </a:p>
          <a:p>
            <a:pPr algn="just">
              <a:buNone/>
            </a:pPr>
            <a:r>
              <a:rPr lang="tr-TR" sz="2000" dirty="0" smtClean="0"/>
              <a:t>Ücretler – </a:t>
            </a:r>
            <a:r>
              <a:rPr lang="tr-TR" sz="2000" dirty="0" err="1" smtClean="0"/>
              <a:t>Nisbi</a:t>
            </a:r>
            <a:r>
              <a:rPr lang="tr-TR" sz="2000" dirty="0" smtClean="0"/>
              <a:t> Büyüklük</a:t>
            </a:r>
          </a:p>
          <a:p>
            <a:pPr algn="just">
              <a:buNone/>
            </a:pPr>
            <a:endParaRPr lang="tr-TR" sz="2000" dirty="0" smtClean="0"/>
          </a:p>
          <a:p>
            <a:pPr algn="just">
              <a:buNone/>
            </a:pPr>
            <a:r>
              <a:rPr lang="tr-TR" sz="2000" dirty="0" smtClean="0"/>
              <a:t>Denetim müşterisinin bir kamu çıkarına haiz isletme olması durumunda ve ardı ardına iki yıl, denetim müşterisinden ve ilgili isletmelerinden alınan toplam ücretlerin müşterinin finansal tabloları hakkında görüş bildiren firmanın aldığı toplam ücretin </a:t>
            </a:r>
            <a:r>
              <a:rPr lang="tr-TR" sz="2000" b="1" i="1" dirty="0" smtClean="0"/>
              <a:t>%15’inden daha fazlasını temsil ettiği durumlarda</a:t>
            </a:r>
            <a:r>
              <a:rPr lang="tr-TR" sz="2000" dirty="0" smtClean="0"/>
              <a:t>, firma denetim müşterisinin </a:t>
            </a:r>
            <a:r>
              <a:rPr lang="tr-TR" sz="2000" dirty="0" err="1" smtClean="0"/>
              <a:t>yönetişiminde</a:t>
            </a:r>
            <a:r>
              <a:rPr lang="tr-TR" sz="2000" dirty="0" smtClean="0"/>
              <a:t> sorumlu olan kişilere, söz konusu ücretin, firmanın aldığı toplam ücretin %15’inden daha fazlasını temsil ettiğini açıklayacaktır. </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106</a:t>
            </a:fld>
            <a:endParaRPr lang="en-US"/>
          </a:p>
        </p:txBody>
      </p:sp>
      <p:pic>
        <p:nvPicPr>
          <p:cNvPr id="32776" name="Picture 8" descr="C:\Users\Secil\AppData\Local\Microsoft\Windows\Temporary Internet Files\Content.IE5\US6JSQ99\MC900149578[1].wmf"/>
          <p:cNvPicPr>
            <a:picLocks noChangeAspect="1" noChangeArrowheads="1"/>
          </p:cNvPicPr>
          <p:nvPr/>
        </p:nvPicPr>
        <p:blipFill>
          <a:blip r:embed="rId2" cstate="print"/>
          <a:srcRect/>
          <a:stretch>
            <a:fillRect/>
          </a:stretch>
        </p:blipFill>
        <p:spPr bwMode="auto">
          <a:xfrm>
            <a:off x="6156176" y="692696"/>
            <a:ext cx="2450471" cy="1816729"/>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Ücretler</a:t>
            </a:r>
          </a:p>
          <a:p>
            <a:pPr algn="just">
              <a:buNone/>
            </a:pPr>
            <a:r>
              <a:rPr lang="tr-TR" sz="2000" dirty="0" smtClean="0"/>
              <a:t>Ücretler – </a:t>
            </a:r>
            <a:r>
              <a:rPr lang="tr-TR" sz="2000" dirty="0" err="1" smtClean="0"/>
              <a:t>Nisbi</a:t>
            </a:r>
            <a:r>
              <a:rPr lang="tr-TR" sz="2000" dirty="0" smtClean="0"/>
              <a:t> Büyüklük</a:t>
            </a:r>
          </a:p>
          <a:p>
            <a:pPr algn="just">
              <a:buNone/>
            </a:pPr>
            <a:endParaRPr lang="tr-TR" sz="2000" dirty="0" smtClean="0"/>
          </a:p>
          <a:p>
            <a:pPr algn="just">
              <a:buNone/>
            </a:pPr>
            <a:r>
              <a:rPr lang="tr-TR" sz="2000" b="1" i="1" dirty="0" smtClean="0"/>
              <a:t>Önlem, </a:t>
            </a:r>
            <a:r>
              <a:rPr lang="tr-TR" sz="2000" dirty="0" smtClean="0"/>
              <a:t>yayınlanma </a:t>
            </a:r>
            <a:r>
              <a:rPr lang="tr-TR" sz="2000" b="1" i="1" dirty="0" smtClean="0"/>
              <a:t>öncesi-sonrası</a:t>
            </a:r>
            <a:r>
              <a:rPr lang="tr-TR" sz="2000" dirty="0" smtClean="0"/>
              <a:t> incelemedir.</a:t>
            </a:r>
          </a:p>
          <a:p>
            <a:pPr algn="just">
              <a:buNone/>
            </a:pPr>
            <a:endParaRPr lang="tr-TR" sz="2000" dirty="0" smtClean="0"/>
          </a:p>
          <a:p>
            <a:pPr algn="just">
              <a:buNone/>
            </a:pPr>
            <a:r>
              <a:rPr lang="tr-TR" sz="2000" dirty="0" smtClean="0"/>
              <a:t>Toplam ücretin </a:t>
            </a:r>
            <a:r>
              <a:rPr lang="tr-TR" sz="2000" b="1" i="1" dirty="0" smtClean="0"/>
              <a:t>belirgin bir biçimde </a:t>
            </a:r>
            <a:r>
              <a:rPr lang="tr-TR" sz="2000" dirty="0" smtClean="0"/>
              <a:t>%15’i geçmesi durumunda, firma bu tehdidin öneminin, yayınlanma-sonrası inceleme ile tehdidin kabul edilebilir bir düzeye indirilemeyeceğini belirleyecek ve böylece bir yayınlanma-öncesi incelemenin gerekli olup olmadığını belirleyecektir. </a:t>
            </a:r>
          </a:p>
          <a:p>
            <a:pPr algn="just">
              <a:buNone/>
            </a:pPr>
            <a:endParaRPr lang="tr-TR" sz="2000" dirty="0" smtClean="0"/>
          </a:p>
          <a:p>
            <a:pPr algn="just">
              <a:buNone/>
            </a:pPr>
            <a:r>
              <a:rPr lang="tr-TR" sz="2000" dirty="0" smtClean="0"/>
              <a:t>Bu tür durumlarda, bir yayınlanma-</a:t>
            </a:r>
            <a:r>
              <a:rPr lang="tr-TR" sz="2000" b="1" i="1" dirty="0" smtClean="0"/>
              <a:t>öncesi</a:t>
            </a:r>
            <a:r>
              <a:rPr lang="tr-TR" sz="2000" dirty="0" smtClean="0"/>
              <a:t> inceleme yürütülecektir.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107</a:t>
            </a:fld>
            <a:endParaRPr lang="en-US"/>
          </a:p>
        </p:txBody>
      </p:sp>
      <p:pic>
        <p:nvPicPr>
          <p:cNvPr id="32776" name="Picture 8" descr="C:\Users\Secil\AppData\Local\Microsoft\Windows\Temporary Internet Files\Content.IE5\US6JSQ99\MC900149578[1].wmf"/>
          <p:cNvPicPr>
            <a:picLocks noChangeAspect="1" noChangeArrowheads="1"/>
          </p:cNvPicPr>
          <p:nvPr/>
        </p:nvPicPr>
        <p:blipFill>
          <a:blip r:embed="rId2" cstate="print"/>
          <a:srcRect/>
          <a:stretch>
            <a:fillRect/>
          </a:stretch>
        </p:blipFill>
        <p:spPr bwMode="auto">
          <a:xfrm>
            <a:off x="6156176" y="692696"/>
            <a:ext cx="2450471" cy="1816729"/>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Ücretler- </a:t>
            </a:r>
            <a:r>
              <a:rPr lang="tr-TR" sz="2000" i="1" dirty="0" smtClean="0"/>
              <a:t>Gecikmiş</a:t>
            </a:r>
          </a:p>
          <a:p>
            <a:pPr algn="just">
              <a:buNone/>
            </a:pPr>
            <a:endParaRPr lang="tr-TR" sz="2000" dirty="0" smtClean="0"/>
          </a:p>
          <a:p>
            <a:pPr algn="just">
              <a:buNone/>
            </a:pPr>
            <a:r>
              <a:rPr lang="tr-TR" sz="2000" dirty="0" smtClean="0"/>
              <a:t>Eğer denetim müşterisinden alınacak ücret uzun süre tahsil edilememişse, özellikle gelecek yıl için denetim raporunun yayınlanmasından önce, önemli bir miktarı tahsil edilmemiş ise </a:t>
            </a:r>
            <a:r>
              <a:rPr lang="tr-TR" sz="2000" b="1" i="1" dirty="0" smtClean="0"/>
              <a:t>kişisel çıkar tehdidi </a:t>
            </a:r>
            <a:r>
              <a:rPr lang="tr-TR" sz="2000" dirty="0" smtClean="0"/>
              <a:t>oluşabilir. </a:t>
            </a:r>
          </a:p>
          <a:p>
            <a:pPr algn="just">
              <a:buNone/>
            </a:pPr>
            <a:endParaRPr lang="tr-TR" sz="2000" dirty="0" smtClean="0"/>
          </a:p>
          <a:p>
            <a:pPr algn="just">
              <a:buNone/>
            </a:pPr>
            <a:r>
              <a:rPr lang="tr-TR" sz="2000" dirty="0" smtClean="0"/>
              <a:t>Genel olarak firmanın, söz konusu ücretin ödenmesini, söz konusu denetim raporunun </a:t>
            </a:r>
            <a:r>
              <a:rPr lang="tr-TR" sz="2000" b="1" i="1" dirty="0" smtClean="0"/>
              <a:t>yayınlanmasından önce </a:t>
            </a:r>
            <a:r>
              <a:rPr lang="tr-TR" sz="2000" dirty="0" smtClean="0"/>
              <a:t>istemesi beklenir.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108</a:t>
            </a:fld>
            <a:endParaRPr lang="en-US"/>
          </a:p>
        </p:txBody>
      </p:sp>
      <p:pic>
        <p:nvPicPr>
          <p:cNvPr id="33796" name="Picture 4" descr="C:\Users\Secil\AppData\Local\Microsoft\Windows\Temporary Internet Files\Content.IE5\J92XAJ06\MP900182579[1].jpg"/>
          <p:cNvPicPr>
            <a:picLocks noChangeAspect="1" noChangeArrowheads="1"/>
          </p:cNvPicPr>
          <p:nvPr/>
        </p:nvPicPr>
        <p:blipFill>
          <a:blip r:embed="rId2" cstate="print"/>
          <a:srcRect/>
          <a:stretch>
            <a:fillRect/>
          </a:stretch>
        </p:blipFill>
        <p:spPr bwMode="auto">
          <a:xfrm>
            <a:off x="6516216" y="836712"/>
            <a:ext cx="1808616" cy="201622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Ücretler- </a:t>
            </a:r>
            <a:r>
              <a:rPr lang="tr-TR" sz="2000" i="1" dirty="0" smtClean="0"/>
              <a:t>Koşullu Ücretler</a:t>
            </a:r>
          </a:p>
          <a:p>
            <a:pPr algn="just">
              <a:buNone/>
            </a:pPr>
            <a:endParaRPr lang="tr-TR" sz="2000" dirty="0" smtClean="0"/>
          </a:p>
          <a:p>
            <a:pPr algn="just">
              <a:buNone/>
            </a:pPr>
            <a:r>
              <a:rPr lang="tr-TR" sz="2000" dirty="0" smtClean="0"/>
              <a:t>Bir denetim sözleşmesi ile ilgili olarak firma tarafından alınan doğrudan ya da dolaylı olarak oluşan bir </a:t>
            </a:r>
            <a:r>
              <a:rPr lang="tr-TR" sz="2000" b="1" i="1" dirty="0" smtClean="0"/>
              <a:t>koşullu</a:t>
            </a:r>
            <a:r>
              <a:rPr lang="tr-TR" sz="2000" dirty="0" smtClean="0"/>
              <a:t> ücret, </a:t>
            </a:r>
            <a:r>
              <a:rPr lang="tr-TR" sz="2000" b="1" i="1" dirty="0" smtClean="0"/>
              <a:t>örneğin</a:t>
            </a:r>
            <a:r>
              <a:rPr lang="tr-TR" sz="2000" dirty="0" smtClean="0"/>
              <a:t> bir aracı vasıtasıyla, o kadar ciddi bir </a:t>
            </a:r>
            <a:r>
              <a:rPr lang="tr-TR" sz="2000" b="1" i="1" dirty="0" smtClean="0"/>
              <a:t>kişisel çıkar tehdidi </a:t>
            </a:r>
            <a:r>
              <a:rPr lang="tr-TR" sz="2000" dirty="0" smtClean="0"/>
              <a:t>oluşturur ki hiçbir önlem bu tehdidi kabul edilebilir bir düzeye </a:t>
            </a:r>
            <a:r>
              <a:rPr lang="tr-TR" sz="2000" b="1" dirty="0" smtClean="0"/>
              <a:t>indiremez. </a:t>
            </a:r>
          </a:p>
          <a:p>
            <a:pPr algn="just">
              <a:buNone/>
            </a:pPr>
            <a:endParaRPr lang="tr-TR" sz="2000" dirty="0" smtClean="0"/>
          </a:p>
          <a:p>
            <a:pPr algn="just">
              <a:buNone/>
            </a:pPr>
            <a:r>
              <a:rPr lang="tr-TR" sz="2000" dirty="0" smtClean="0"/>
              <a:t>Dolayısıyla, </a:t>
            </a:r>
            <a:r>
              <a:rPr lang="tr-TR" sz="2000" b="1" i="1" dirty="0" smtClean="0"/>
              <a:t>firma bu tür hiçbir ücret anlaşmasına girmeyecektir.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109</a:t>
            </a:fld>
            <a:endParaRPr lang="en-US"/>
          </a:p>
        </p:txBody>
      </p:sp>
      <p:pic>
        <p:nvPicPr>
          <p:cNvPr id="34818" name="Picture 2" descr="C:\Users\Secil\AppData\Local\Microsoft\Windows\Temporary Internet Files\Content.IE5\7073YMSC\MP900407410[1].jpg"/>
          <p:cNvPicPr>
            <a:picLocks noChangeAspect="1" noChangeArrowheads="1"/>
          </p:cNvPicPr>
          <p:nvPr/>
        </p:nvPicPr>
        <p:blipFill>
          <a:blip r:embed="rId2" cstate="print"/>
          <a:srcRect/>
          <a:stretch>
            <a:fillRect/>
          </a:stretch>
        </p:blipFill>
        <p:spPr bwMode="auto">
          <a:xfrm>
            <a:off x="6156176" y="692696"/>
            <a:ext cx="2160240" cy="2232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t>3. Mesleki Yeterlilik ve </a:t>
            </a:r>
            <a:br>
              <a:rPr lang="tr-TR" b="1" dirty="0" smtClean="0"/>
            </a:br>
            <a:r>
              <a:rPr lang="tr-TR" b="1" dirty="0" smtClean="0"/>
              <a:t>Gerekli Özen</a:t>
            </a:r>
            <a:br>
              <a:rPr lang="tr-TR" b="1" dirty="0" smtClean="0"/>
            </a:br>
            <a:r>
              <a:rPr lang="tr-TR" b="1" dirty="0" smtClean="0"/>
              <a:t/>
            </a:r>
            <a:br>
              <a:rPr lang="tr-TR" b="1" dirty="0" smtClean="0"/>
            </a:br>
            <a:endParaRPr lang="en-US" dirty="0"/>
          </a:p>
        </p:txBody>
      </p:sp>
      <p:sp>
        <p:nvSpPr>
          <p:cNvPr id="3" name="2 İçerik Yer Tutucusu"/>
          <p:cNvSpPr>
            <a:spLocks noGrp="1"/>
          </p:cNvSpPr>
          <p:nvPr>
            <p:ph idx="1"/>
          </p:nvPr>
        </p:nvSpPr>
        <p:spPr/>
        <p:txBody>
          <a:bodyPr>
            <a:normAutofit fontScale="92500" lnSpcReduction="10000"/>
          </a:bodyPr>
          <a:lstStyle/>
          <a:p>
            <a:pPr lvl="0"/>
            <a:endParaRPr lang="tr-TR" dirty="0" smtClean="0"/>
          </a:p>
          <a:p>
            <a:pPr lvl="0">
              <a:buNone/>
            </a:pPr>
            <a:endParaRPr lang="tr-TR" dirty="0" smtClean="0"/>
          </a:p>
          <a:p>
            <a:pPr lvl="0">
              <a:buNone/>
            </a:pPr>
            <a:endParaRPr lang="tr-TR" dirty="0" smtClean="0"/>
          </a:p>
          <a:p>
            <a:pPr lvl="0">
              <a:buNone/>
            </a:pPr>
            <a:endParaRPr lang="tr-TR" dirty="0" smtClean="0"/>
          </a:p>
          <a:p>
            <a:pPr lvl="0" algn="ctr"/>
            <a:r>
              <a:rPr lang="tr-TR" dirty="0" smtClean="0"/>
              <a:t>Uygulamalar, yasalar ve teknik çerçeve içerisinde güncel gelişmelere bağlı olarak, bir müşteri veya işverenin doyurucu mesleki hizmet almasını güvence altına almak için gerekli seviyede mesleki bilgi ve beceriyi koruması ve uygun teknik ve mesleki standartlarla uyum içinde olmalı ve dikkatli hareket etmelidir.</a:t>
            </a:r>
            <a:endParaRPr lang="tr-TR" sz="3600" b="1" dirty="0" smtClean="0"/>
          </a:p>
          <a:p>
            <a:pPr>
              <a:buNone/>
            </a:pP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a:t>
            </a:fld>
            <a:endParaRPr lang="en-US"/>
          </a:p>
        </p:txBody>
      </p:sp>
      <p:pic>
        <p:nvPicPr>
          <p:cNvPr id="5" name="9 İçerik Yer Tutucusu" descr="accountant2.jpg"/>
          <p:cNvPicPr>
            <a:picLocks noChangeAspect="1"/>
          </p:cNvPicPr>
          <p:nvPr/>
        </p:nvPicPr>
        <p:blipFill>
          <a:blip r:embed="rId2" cstate="print"/>
          <a:stretch>
            <a:fillRect/>
          </a:stretch>
        </p:blipFill>
        <p:spPr>
          <a:xfrm>
            <a:off x="6372200" y="836712"/>
            <a:ext cx="1907704"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ecil\AppData\Local\Microsoft\Windows\Temporary Internet Files\Content.IE5\MTN5FJDP\MP900442256[1].jpg"/>
          <p:cNvPicPr>
            <a:picLocks noChangeAspect="1" noChangeArrowheads="1"/>
          </p:cNvPicPr>
          <p:nvPr/>
        </p:nvPicPr>
        <p:blipFill>
          <a:blip r:embed="rId2" cstate="print"/>
          <a:srcRect/>
          <a:stretch>
            <a:fillRect/>
          </a:stretch>
        </p:blipFill>
        <p:spPr bwMode="auto">
          <a:xfrm>
            <a:off x="0" y="389964"/>
            <a:ext cx="9144000" cy="1814899"/>
          </a:xfrm>
          <a:prstGeom prst="rect">
            <a:avLst/>
          </a:prstGeom>
          <a:noFill/>
        </p:spPr>
      </p:pic>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bg1"/>
                </a:solidFill>
              </a:rPr>
              <a:t>Kısım 300  </a:t>
            </a:r>
            <a:r>
              <a:rPr lang="en-US" b="1" dirty="0" smtClean="0">
                <a:solidFill>
                  <a:schemeClr val="bg1"/>
                </a:solidFill>
              </a:rPr>
              <a:t> </a:t>
            </a:r>
            <a:r>
              <a:rPr lang="tr-TR" b="1" dirty="0" smtClean="0">
                <a:solidFill>
                  <a:schemeClr val="bg1"/>
                </a:solidFill>
              </a:rPr>
              <a:t/>
            </a:r>
            <a:br>
              <a:rPr lang="tr-TR" b="1" dirty="0" smtClean="0">
                <a:solidFill>
                  <a:schemeClr val="bg1"/>
                </a:solidFill>
              </a:rPr>
            </a:br>
            <a:r>
              <a:rPr lang="tr-TR" b="1" dirty="0" smtClean="0">
                <a:solidFill>
                  <a:schemeClr val="bg1"/>
                </a:solidFill>
              </a:rPr>
              <a:t>GİRİŞ</a:t>
            </a:r>
            <a:endParaRPr lang="tr-TR" b="1" dirty="0">
              <a:solidFill>
                <a:schemeClr val="bg1"/>
              </a:solidFill>
            </a:endParaRPr>
          </a:p>
        </p:txBody>
      </p:sp>
      <p:sp>
        <p:nvSpPr>
          <p:cNvPr id="3" name="2 İçerik Yer Tutucusu"/>
          <p:cNvSpPr>
            <a:spLocks noGrp="1"/>
          </p:cNvSpPr>
          <p:nvPr>
            <p:ph idx="1"/>
          </p:nvPr>
        </p:nvSpPr>
        <p:spPr>
          <a:xfrm>
            <a:off x="457200" y="2060848"/>
            <a:ext cx="8229600" cy="4513688"/>
          </a:xfrm>
        </p:spPr>
        <p:txBody>
          <a:bodyPr>
            <a:normAutofit fontScale="85000" lnSpcReduction="20000"/>
          </a:bodyPr>
          <a:lstStyle/>
          <a:p>
            <a:pPr>
              <a:buNone/>
            </a:pPr>
            <a:endParaRPr lang="tr-TR" dirty="0" smtClean="0"/>
          </a:p>
          <a:p>
            <a:pPr algn="just">
              <a:buNone/>
            </a:pPr>
            <a:r>
              <a:rPr lang="tr-TR" dirty="0" smtClean="0"/>
              <a:t>Etik Kuralın </a:t>
            </a:r>
            <a:r>
              <a:rPr lang="tr-TR" b="1" dirty="0" smtClean="0"/>
              <a:t>C</a:t>
            </a:r>
            <a:r>
              <a:rPr lang="tr-TR" dirty="0" smtClean="0"/>
              <a:t> bölümü Kısım A’ da yer alan kavramsal çerçevenin, belirli durumlarda bağımlı çalışan profesyonel muhasebecilere nasıl uygulanacağını gösterir. </a:t>
            </a:r>
          </a:p>
          <a:p>
            <a:pPr algn="just">
              <a:buNone/>
            </a:pPr>
            <a:endParaRPr lang="tr-TR" dirty="0" smtClean="0"/>
          </a:p>
          <a:p>
            <a:pPr algn="just">
              <a:buNone/>
            </a:pPr>
            <a:r>
              <a:rPr lang="tr-TR" dirty="0" smtClean="0"/>
              <a:t>Bu bölüm, bağımlı çalışan bir muhasebecinin karsı karsıya kalabileceği, temel prensiplerle uyumu </a:t>
            </a:r>
            <a:r>
              <a:rPr lang="tr-TR" b="1" i="1" dirty="0" smtClean="0"/>
              <a:t>tehdit oluşturan </a:t>
            </a:r>
            <a:r>
              <a:rPr lang="tr-TR" dirty="0" smtClean="0"/>
              <a:t>ya da oluşturabilecek </a:t>
            </a:r>
            <a:r>
              <a:rPr lang="tr-TR" b="1" i="1" dirty="0" smtClean="0"/>
              <a:t>tüm durum ve ilişkileri tanımlayamaz.</a:t>
            </a:r>
          </a:p>
          <a:p>
            <a:pPr algn="just">
              <a:buNone/>
            </a:pPr>
            <a:endParaRPr lang="tr-TR" dirty="0" smtClean="0"/>
          </a:p>
          <a:p>
            <a:pPr algn="just">
              <a:buNone/>
            </a:pPr>
            <a:r>
              <a:rPr lang="tr-TR" dirty="0" smtClean="0"/>
              <a:t>Dolayısıyla, bağımlı çalışan profesyonel muhasebecinin bu tür durum ve ilişkiler için tetikte olması desteklenir.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92500"/>
          </a:bodyPr>
          <a:lstStyle/>
          <a:p>
            <a:pPr>
              <a:buNone/>
            </a:pPr>
            <a:endParaRPr lang="tr-TR" dirty="0" smtClean="0"/>
          </a:p>
          <a:p>
            <a:pPr algn="just">
              <a:buNone/>
            </a:pPr>
            <a:r>
              <a:rPr lang="tr-TR" dirty="0" smtClean="0"/>
              <a:t>Bağımlı çalışan profesyonel bir muhasebecinin; işveren kurulusunun meşru amaçlarını gerçekleştirmesine destek olma sorumluluğu vardır. </a:t>
            </a:r>
          </a:p>
          <a:p>
            <a:pPr algn="just">
              <a:buNone/>
            </a:pPr>
            <a:endParaRPr lang="tr-TR" dirty="0" smtClean="0"/>
          </a:p>
          <a:p>
            <a:pPr algn="just">
              <a:buNone/>
            </a:pPr>
            <a:r>
              <a:rPr lang="tr-TR" dirty="0" smtClean="0"/>
              <a:t>Bu kurallar profesyonel bir muhasebecinin bu sorumluluğunu gereğince yerine getirmesini engellemek gibi bir amaç taşımadığı gibi, anlaşmazlıkların ortaya çıkabileceği koşulları temel prensiplere kesinkes uyulmasını gözeterek ele alır.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111</a:t>
            </a:fld>
            <a:endParaRPr lang="en-US"/>
          </a:p>
        </p:txBody>
      </p:sp>
      <p:pic>
        <p:nvPicPr>
          <p:cNvPr id="4100" name="Picture 4" descr="C:\Users\Secil\AppData\Local\Microsoft\Windows\Temporary Internet Files\Content.IE5\MTN5FJDP\MP900442256[1].jpg"/>
          <p:cNvPicPr>
            <a:picLocks noChangeAspect="1" noChangeArrowheads="1"/>
          </p:cNvPicPr>
          <p:nvPr/>
        </p:nvPicPr>
        <p:blipFill>
          <a:blip r:embed="rId2" cstate="print"/>
          <a:srcRect/>
          <a:stretch>
            <a:fillRect/>
          </a:stretch>
        </p:blipFill>
        <p:spPr bwMode="auto">
          <a:xfrm>
            <a:off x="5940152" y="908720"/>
            <a:ext cx="2483768" cy="1368152"/>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a:bodyPr>
          <a:lstStyle/>
          <a:p>
            <a:pPr>
              <a:buNone/>
            </a:pPr>
            <a:endParaRPr lang="tr-TR" dirty="0" smtClean="0"/>
          </a:p>
          <a:p>
            <a:pPr algn="just">
              <a:buNone/>
            </a:pPr>
            <a:r>
              <a:rPr lang="tr-TR" dirty="0" smtClean="0"/>
              <a:t>Bağımlı çalışan profesyonel muhasebeci dürüstlük, tarafsızlık ya da mesleğin iyi şöhretine zarar veren ya da verebilecek ve dolayısıyla temel prensiplere uyumsuz olan herhangi bir iş, görev ya da faaliyete bilerek, katılmayacaktır.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112</a:t>
            </a:fld>
            <a:endParaRPr lang="en-US"/>
          </a:p>
        </p:txBody>
      </p:sp>
      <p:pic>
        <p:nvPicPr>
          <p:cNvPr id="4100" name="Picture 4" descr="C:\Users\Secil\AppData\Local\Microsoft\Windows\Temporary Internet Files\Content.IE5\MTN5FJDP\MP900442256[1].jpg"/>
          <p:cNvPicPr>
            <a:picLocks noChangeAspect="1" noChangeArrowheads="1"/>
          </p:cNvPicPr>
          <p:nvPr/>
        </p:nvPicPr>
        <p:blipFill>
          <a:blip r:embed="rId2" cstate="print"/>
          <a:srcRect/>
          <a:stretch>
            <a:fillRect/>
          </a:stretch>
        </p:blipFill>
        <p:spPr bwMode="auto">
          <a:xfrm>
            <a:off x="5940152" y="908720"/>
            <a:ext cx="2483768" cy="1368152"/>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pic>
        <p:nvPicPr>
          <p:cNvPr id="5" name="4 İçerik Yer Tutucusu" descr="haksiz rekabet.jpg"/>
          <p:cNvPicPr>
            <a:picLocks noGrp="1" noChangeAspect="1"/>
          </p:cNvPicPr>
          <p:nvPr>
            <p:ph idx="1"/>
          </p:nvPr>
        </p:nvPicPr>
        <p:blipFill>
          <a:blip r:embed="rId2" cstate="print"/>
          <a:stretch>
            <a:fillRect/>
          </a:stretch>
        </p:blipFill>
        <p:spPr>
          <a:xfrm>
            <a:off x="251520" y="764704"/>
            <a:ext cx="8640960" cy="5832648"/>
          </a:xfrm>
        </p:spPr>
      </p:pic>
      <p:sp>
        <p:nvSpPr>
          <p:cNvPr id="4" name="3 Slayt Numarası Yer Tutucusu"/>
          <p:cNvSpPr>
            <a:spLocks noGrp="1"/>
          </p:cNvSpPr>
          <p:nvPr>
            <p:ph type="sldNum" sz="quarter" idx="12"/>
          </p:nvPr>
        </p:nvSpPr>
        <p:spPr/>
        <p:txBody>
          <a:bodyPr/>
          <a:lstStyle/>
          <a:p>
            <a:fld id="{C8B43291-3510-4FEE-B31C-DE64C9890025}"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85000" lnSpcReduction="20000"/>
          </a:bodyPr>
          <a:lstStyle/>
          <a:p>
            <a:pPr>
              <a:buNone/>
            </a:pPr>
            <a:endParaRPr lang="tr-TR" dirty="0" smtClean="0"/>
          </a:p>
          <a:p>
            <a:pPr algn="just">
              <a:buNone/>
            </a:pPr>
            <a:r>
              <a:rPr lang="tr-TR" dirty="0" smtClean="0"/>
              <a:t>Bağımlı çalışan profesyonel bir muhasebeci için </a:t>
            </a:r>
            <a:r>
              <a:rPr lang="tr-TR" b="1" i="1" dirty="0" smtClean="0"/>
              <a:t>kişisel çıkar tehdidi </a:t>
            </a:r>
            <a:r>
              <a:rPr lang="tr-TR" dirty="0" smtClean="0"/>
              <a:t>yaratabilecek durumlara örnekler, aşağıdakileri kapsar:</a:t>
            </a:r>
          </a:p>
          <a:p>
            <a:pPr algn="just">
              <a:buNone/>
            </a:pPr>
            <a:endParaRPr lang="tr-TR" dirty="0" smtClean="0"/>
          </a:p>
          <a:p>
            <a:pPr algn="just">
              <a:buNone/>
            </a:pPr>
            <a:r>
              <a:rPr lang="tr-TR" dirty="0" smtClean="0"/>
              <a:t>• İşveren kuruluşta bir finansal çıkarlar bulundurmak ya da krediler veya borç almak,</a:t>
            </a:r>
          </a:p>
          <a:p>
            <a:pPr algn="just">
              <a:buNone/>
            </a:pPr>
            <a:r>
              <a:rPr lang="tr-TR" dirty="0" smtClean="0"/>
              <a:t>• İşveren kuruluş tarafından sunulan teşvik ödemesine katılmak;</a:t>
            </a:r>
          </a:p>
          <a:p>
            <a:pPr algn="just">
              <a:buNone/>
            </a:pPr>
            <a:r>
              <a:rPr lang="tr-TR" dirty="0" smtClean="0"/>
              <a:t>• Kurumsal varlıklarının uygun olmayan bir şekilde kişisel olarak kullanılması;</a:t>
            </a:r>
          </a:p>
          <a:p>
            <a:pPr algn="just">
              <a:buNone/>
            </a:pPr>
            <a:r>
              <a:rPr lang="tr-TR" dirty="0" smtClean="0"/>
              <a:t>•  İstihdam güvencesi endişesi;</a:t>
            </a:r>
          </a:p>
          <a:p>
            <a:pPr algn="just">
              <a:buNone/>
            </a:pPr>
            <a:r>
              <a:rPr lang="tr-TR" dirty="0" smtClean="0"/>
              <a:t>•  İşveren kuruluş dışından gelen ticari baskı.</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114</a:t>
            </a:fld>
            <a:endParaRPr lang="en-US"/>
          </a:p>
        </p:txBody>
      </p:sp>
      <p:pic>
        <p:nvPicPr>
          <p:cNvPr id="5122" name="Picture 2" descr="C:\Users\Secil\AppData\Local\Microsoft\Windows\Temporary Internet Files\Content.IE5\7073YMSC\MC900230788[2].wmf"/>
          <p:cNvPicPr>
            <a:picLocks noChangeAspect="1" noChangeArrowheads="1"/>
          </p:cNvPicPr>
          <p:nvPr/>
        </p:nvPicPr>
        <p:blipFill>
          <a:blip r:embed="rId2" cstate="print"/>
          <a:srcRect/>
          <a:stretch>
            <a:fillRect/>
          </a:stretch>
        </p:blipFill>
        <p:spPr bwMode="auto">
          <a:xfrm>
            <a:off x="5580112" y="620688"/>
            <a:ext cx="2854934" cy="1656184"/>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85000" lnSpcReduction="20000"/>
          </a:bodyPr>
          <a:lstStyle/>
          <a:p>
            <a:pPr>
              <a:buNone/>
            </a:pPr>
            <a:endParaRPr lang="tr-TR" dirty="0" smtClean="0"/>
          </a:p>
          <a:p>
            <a:pPr>
              <a:buNone/>
            </a:pPr>
            <a:r>
              <a:rPr lang="tr-TR" dirty="0" smtClean="0"/>
              <a:t>Bağımlı çalışan bir profesyonel muhasebeci için </a:t>
            </a:r>
            <a:r>
              <a:rPr lang="tr-TR" b="1" i="1" dirty="0" smtClean="0"/>
              <a:t>yakınlık tehdidi</a:t>
            </a:r>
            <a:r>
              <a:rPr lang="tr-TR" dirty="0" smtClean="0"/>
              <a:t> oluşturabilecek koşulların örnekleri aşağıdakileri içerir:</a:t>
            </a:r>
          </a:p>
          <a:p>
            <a:pPr>
              <a:buNone/>
            </a:pPr>
            <a:endParaRPr lang="tr-TR" dirty="0" smtClean="0"/>
          </a:p>
          <a:p>
            <a:pPr algn="just">
              <a:buNone/>
            </a:pPr>
            <a:r>
              <a:rPr lang="tr-TR" dirty="0" smtClean="0"/>
              <a:t>• İşletme tarafından istihdam edilmiş birinci derece veya yakın aile üyesinin, işletmenin finansal raporlamasını kararları alması durumunda işveren kurulusun finansal raporlamasından sorumlu olması.</a:t>
            </a:r>
          </a:p>
          <a:p>
            <a:pPr algn="just">
              <a:buNone/>
            </a:pPr>
            <a:r>
              <a:rPr lang="tr-TR" dirty="0" smtClean="0"/>
              <a:t>• İş kararlarını etkileyen, iş kontakları ile uzun süreli ilişkileri.</a:t>
            </a:r>
          </a:p>
          <a:p>
            <a:pPr algn="just">
              <a:buNone/>
            </a:pPr>
            <a:r>
              <a:rPr lang="tr-TR" dirty="0" smtClean="0"/>
              <a:t>• Değerinin önemsizliği açıkça belli olmadıkça hediye ya da kayırmacı davranışların kabul edilmesi.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115</a:t>
            </a:fld>
            <a:endParaRPr lang="en-US"/>
          </a:p>
        </p:txBody>
      </p:sp>
      <p:pic>
        <p:nvPicPr>
          <p:cNvPr id="5122" name="Picture 2" descr="C:\Users\Secil\AppData\Local\Microsoft\Windows\Temporary Internet Files\Content.IE5\7073YMSC\MC900230788[2].wmf"/>
          <p:cNvPicPr>
            <a:picLocks noChangeAspect="1" noChangeArrowheads="1"/>
          </p:cNvPicPr>
          <p:nvPr/>
        </p:nvPicPr>
        <p:blipFill>
          <a:blip r:embed="rId2" cstate="print"/>
          <a:srcRect/>
          <a:stretch>
            <a:fillRect/>
          </a:stretch>
        </p:blipFill>
        <p:spPr bwMode="auto">
          <a:xfrm>
            <a:off x="5580112" y="620688"/>
            <a:ext cx="2854934" cy="1656184"/>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85000" lnSpcReduction="20000"/>
          </a:bodyPr>
          <a:lstStyle/>
          <a:p>
            <a:pPr>
              <a:buNone/>
            </a:pPr>
            <a:endParaRPr lang="tr-TR" dirty="0" smtClean="0"/>
          </a:p>
          <a:p>
            <a:pPr algn="just">
              <a:buNone/>
            </a:pPr>
            <a:r>
              <a:rPr lang="tr-TR" dirty="0" smtClean="0"/>
              <a:t>Bağımlı çalışan bir profesyonel muhasebeci için </a:t>
            </a:r>
            <a:r>
              <a:rPr lang="tr-TR" b="1" i="1" dirty="0" smtClean="0"/>
              <a:t>gözdağı tehdidi</a:t>
            </a:r>
            <a:r>
              <a:rPr lang="tr-TR" dirty="0" smtClean="0"/>
              <a:t> oluşturabilecek koşulların örnekleri aşağıdakileri içerir:</a:t>
            </a:r>
          </a:p>
          <a:p>
            <a:pPr algn="just">
              <a:buNone/>
            </a:pPr>
            <a:endParaRPr lang="tr-TR" dirty="0" smtClean="0"/>
          </a:p>
          <a:p>
            <a:pPr algn="just">
              <a:buNone/>
            </a:pPr>
            <a:r>
              <a:rPr lang="tr-TR" dirty="0" smtClean="0"/>
              <a:t>• Bir muhasebe ilkesinin uygulanması ya da finansal bilginin raporlanma biçimi ile ilgili bir anlaşmazlık nedeniyle profesyonel muhasebeci ya da birinci dereceden veya yakın bir aile bireyinin isten çıkarılma ya da görev değişikliği ile tehdit edilmesi.</a:t>
            </a:r>
          </a:p>
          <a:p>
            <a:pPr algn="just">
              <a:buNone/>
            </a:pPr>
            <a:endParaRPr lang="tr-TR" dirty="0" smtClean="0"/>
          </a:p>
          <a:p>
            <a:pPr algn="just">
              <a:buNone/>
            </a:pPr>
            <a:r>
              <a:rPr lang="tr-TR" dirty="0" smtClean="0"/>
              <a:t>• Baskın bir kişiliğin karar alma sürecini etkilemeye çalışması, örneğin is sözleşmelerinin imzalanması ya da bir muhasebe ilkesinin uygulanması konusunda.</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116</a:t>
            </a:fld>
            <a:endParaRPr lang="en-US"/>
          </a:p>
        </p:txBody>
      </p:sp>
      <p:pic>
        <p:nvPicPr>
          <p:cNvPr id="5122" name="Picture 2" descr="C:\Users\Secil\AppData\Local\Microsoft\Windows\Temporary Internet Files\Content.IE5\7073YMSC\MC900230788[2].wmf"/>
          <p:cNvPicPr>
            <a:picLocks noChangeAspect="1" noChangeArrowheads="1"/>
          </p:cNvPicPr>
          <p:nvPr/>
        </p:nvPicPr>
        <p:blipFill>
          <a:blip r:embed="rId2" cstate="print"/>
          <a:srcRect/>
          <a:stretch>
            <a:fillRect/>
          </a:stretch>
        </p:blipFill>
        <p:spPr bwMode="auto">
          <a:xfrm>
            <a:off x="5580112" y="620688"/>
            <a:ext cx="2854934" cy="1656184"/>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lnSpcReduction="10000"/>
          </a:bodyPr>
          <a:lstStyle/>
          <a:p>
            <a:pPr>
              <a:buNone/>
            </a:pPr>
            <a:endParaRPr lang="tr-TR" dirty="0" smtClean="0"/>
          </a:p>
          <a:p>
            <a:pPr algn="just">
              <a:buNone/>
            </a:pPr>
            <a:r>
              <a:rPr lang="tr-TR" dirty="0" smtClean="0"/>
              <a:t>Bağımlı çalışan Profesyonel muhasebecilerin karsılaştıkları tehditleri ortadan kaldıran ya da kabul edilebilir bir düzeye indirgeyen </a:t>
            </a:r>
            <a:r>
              <a:rPr lang="tr-TR" b="1" i="1" dirty="0" smtClean="0"/>
              <a:t>önlemler</a:t>
            </a:r>
            <a:r>
              <a:rPr lang="tr-TR" dirty="0" smtClean="0"/>
              <a:t> iki ana kategoride ele alınır:</a:t>
            </a:r>
          </a:p>
          <a:p>
            <a:pPr algn="just">
              <a:buNone/>
            </a:pPr>
            <a:endParaRPr lang="tr-TR" dirty="0" smtClean="0"/>
          </a:p>
          <a:p>
            <a:pPr marL="624078" indent="-514350" algn="just">
              <a:buAutoNum type="alphaLcParenBoth"/>
            </a:pPr>
            <a:r>
              <a:rPr lang="tr-TR" dirty="0" smtClean="0"/>
              <a:t>Meslek, yasalar ya da düzenlemeler ile oluşturulan önlemler;</a:t>
            </a:r>
          </a:p>
          <a:p>
            <a:pPr marL="624078" indent="-514350" algn="just">
              <a:buAutoNum type="alphaLcParenBoth"/>
            </a:pPr>
            <a:endParaRPr lang="tr-TR" dirty="0" smtClean="0"/>
          </a:p>
          <a:p>
            <a:pPr marL="624078" indent="-514350" algn="just">
              <a:buAutoNum type="alphaLcParenBoth"/>
            </a:pPr>
            <a:r>
              <a:rPr lang="tr-TR" dirty="0" smtClean="0"/>
              <a:t>Çalışma ortamındaki önlemler.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117</a:t>
            </a:fld>
            <a:endParaRPr lang="en-US"/>
          </a:p>
        </p:txBody>
      </p:sp>
      <p:pic>
        <p:nvPicPr>
          <p:cNvPr id="6148" name="Picture 4" descr="C:\Users\Secil\AppData\Local\Microsoft\Windows\Temporary Internet Files\Content.IE5\7073YMSC\MC900236590[1].wmf"/>
          <p:cNvPicPr>
            <a:picLocks noChangeAspect="1" noChangeArrowheads="1"/>
          </p:cNvPicPr>
          <p:nvPr/>
        </p:nvPicPr>
        <p:blipFill>
          <a:blip r:embed="rId2" cstate="print"/>
          <a:srcRect/>
          <a:stretch>
            <a:fillRect/>
          </a:stretch>
        </p:blipFill>
        <p:spPr bwMode="auto">
          <a:xfrm>
            <a:off x="6228184" y="764704"/>
            <a:ext cx="1798625" cy="1427378"/>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85000" lnSpcReduction="20000"/>
          </a:bodyPr>
          <a:lstStyle/>
          <a:p>
            <a:pPr>
              <a:buNone/>
            </a:pPr>
            <a:endParaRPr lang="tr-TR" dirty="0" smtClean="0"/>
          </a:p>
          <a:p>
            <a:pPr algn="just">
              <a:buNone/>
            </a:pPr>
            <a:r>
              <a:rPr lang="tr-TR" b="1" i="1" dirty="0" smtClean="0"/>
              <a:t>Çalışma ortamındaki bazı önlemler </a:t>
            </a:r>
            <a:r>
              <a:rPr lang="tr-TR" dirty="0" smtClean="0"/>
              <a:t>aşağıdakiler gibidir:</a:t>
            </a:r>
          </a:p>
          <a:p>
            <a:pPr algn="just">
              <a:buNone/>
            </a:pPr>
            <a:endParaRPr lang="tr-TR" dirty="0" smtClean="0"/>
          </a:p>
          <a:p>
            <a:pPr algn="just">
              <a:buNone/>
            </a:pPr>
            <a:r>
              <a:rPr lang="tr-TR" dirty="0" smtClean="0"/>
              <a:t>• İşveren kurulusun kurumsal denetim sistemleri ya da diğer denetim yapılanmaları.</a:t>
            </a:r>
          </a:p>
          <a:p>
            <a:pPr algn="just">
              <a:buNone/>
            </a:pPr>
            <a:r>
              <a:rPr lang="tr-TR" dirty="0" smtClean="0"/>
              <a:t>• 	İşveren kurulusun etik ve davranış kuralları programları.</a:t>
            </a:r>
          </a:p>
          <a:p>
            <a:pPr algn="just">
              <a:buNone/>
            </a:pPr>
            <a:r>
              <a:rPr lang="tr-TR" dirty="0" smtClean="0"/>
              <a:t>•	İşveren kurulusun, üstün nitelikli yetkin eleman istihdamının önemini vurgulayan ise alım prosedürleri.</a:t>
            </a:r>
          </a:p>
          <a:p>
            <a:pPr algn="just">
              <a:buNone/>
            </a:pPr>
            <a:r>
              <a:rPr lang="tr-TR" dirty="0" smtClean="0"/>
              <a:t>• Güçlü iç kontrol mekanizmaları.</a:t>
            </a:r>
          </a:p>
          <a:p>
            <a:pPr algn="just">
              <a:buNone/>
            </a:pPr>
            <a:r>
              <a:rPr lang="tr-TR" dirty="0" smtClean="0"/>
              <a:t>• Uygun disiplin süreçleri.</a:t>
            </a:r>
          </a:p>
          <a:p>
            <a:pPr algn="just">
              <a:buNone/>
            </a:pPr>
            <a:r>
              <a:rPr lang="tr-TR" dirty="0" smtClean="0"/>
              <a:t>• Etik davranışın önemini ve çalışanların etik kurallara uygun hareket etmelerinin beklendiğini vurgulayan bir lider.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118</a:t>
            </a:fld>
            <a:endParaRPr lang="en-US"/>
          </a:p>
        </p:txBody>
      </p:sp>
      <p:pic>
        <p:nvPicPr>
          <p:cNvPr id="6148" name="Picture 4" descr="C:\Users\Secil\AppData\Local\Microsoft\Windows\Temporary Internet Files\Content.IE5\7073YMSC\MC900236590[1].wmf"/>
          <p:cNvPicPr>
            <a:picLocks noChangeAspect="1" noChangeArrowheads="1"/>
          </p:cNvPicPr>
          <p:nvPr/>
        </p:nvPicPr>
        <p:blipFill>
          <a:blip r:embed="rId2" cstate="print"/>
          <a:srcRect/>
          <a:stretch>
            <a:fillRect/>
          </a:stretch>
        </p:blipFill>
        <p:spPr bwMode="auto">
          <a:xfrm>
            <a:off x="6228184" y="764704"/>
            <a:ext cx="1798625" cy="1427378"/>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300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GİRİŞ</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92500" lnSpcReduction="10000"/>
          </a:bodyPr>
          <a:lstStyle/>
          <a:p>
            <a:pPr>
              <a:buNone/>
            </a:pPr>
            <a:endParaRPr lang="tr-TR" dirty="0" smtClean="0"/>
          </a:p>
          <a:p>
            <a:pPr algn="just">
              <a:buNone/>
            </a:pPr>
            <a:r>
              <a:rPr lang="tr-TR" dirty="0" smtClean="0"/>
              <a:t>Bağımlı çalışan bir profesyonel muhasebeci işveren kuruluş içinde diğer kişilerin etik dışı davranış ya da hareketlerinin süreceğine inandığı takdirde </a:t>
            </a:r>
            <a:r>
              <a:rPr lang="tr-TR" b="1" i="1" dirty="0" smtClean="0"/>
              <a:t>yasal görüş</a:t>
            </a:r>
            <a:r>
              <a:rPr lang="tr-TR" dirty="0" smtClean="0"/>
              <a:t> almayı düşünmelidir. </a:t>
            </a:r>
          </a:p>
          <a:p>
            <a:pPr algn="just">
              <a:buNone/>
            </a:pPr>
            <a:endParaRPr lang="tr-TR" dirty="0" smtClean="0"/>
          </a:p>
          <a:p>
            <a:pPr algn="just">
              <a:buNone/>
            </a:pPr>
            <a:r>
              <a:rPr lang="tr-TR" dirty="0" smtClean="0"/>
              <a:t>Kullanılabilecek tüm önlemlerin tüketildiği ve tehdidin kabul edilebilir bir düzeye indirgenmesinin mümkün olmadığı aşırı durumlarda bağımlı çalışan profesyonel muhasebeci işveren kuruluştan </a:t>
            </a:r>
            <a:r>
              <a:rPr lang="tr-TR" b="1" i="1" dirty="0" smtClean="0"/>
              <a:t>istifa</a:t>
            </a:r>
            <a:r>
              <a:rPr lang="tr-TR" dirty="0" smtClean="0"/>
              <a:t> etmesinin uygun olacağı sonucuna varabilir.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119</a:t>
            </a:fld>
            <a:endParaRPr lang="en-US"/>
          </a:p>
        </p:txBody>
      </p:sp>
      <p:pic>
        <p:nvPicPr>
          <p:cNvPr id="8194" name="Picture 2" descr="C:\Users\Secil\AppData\Local\Microsoft\Windows\Temporary Internet Files\Content.IE5\J92XAJ06\MC900359487[1].wmf"/>
          <p:cNvPicPr>
            <a:picLocks noChangeAspect="1" noChangeArrowheads="1"/>
          </p:cNvPicPr>
          <p:nvPr/>
        </p:nvPicPr>
        <p:blipFill>
          <a:blip r:embed="rId2" cstate="print"/>
          <a:srcRect/>
          <a:stretch>
            <a:fillRect/>
          </a:stretch>
        </p:blipFill>
        <p:spPr bwMode="auto">
          <a:xfrm>
            <a:off x="5580112" y="764704"/>
            <a:ext cx="1873606" cy="138805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4. Gizlilik</a:t>
            </a:r>
            <a:br>
              <a:rPr lang="tr-TR" b="1" dirty="0" smtClean="0"/>
            </a:br>
            <a:r>
              <a:rPr lang="tr-TR" b="1" dirty="0" smtClean="0"/>
              <a:t/>
            </a:r>
            <a:br>
              <a:rPr lang="tr-TR" b="1" dirty="0" smtClean="0"/>
            </a:br>
            <a:r>
              <a:rPr lang="tr-TR" b="1" dirty="0" smtClean="0"/>
              <a:t/>
            </a:r>
            <a:br>
              <a:rPr lang="tr-TR" b="1" dirty="0" smtClean="0"/>
            </a:br>
            <a:endParaRPr lang="en-US" dirty="0"/>
          </a:p>
        </p:txBody>
      </p:sp>
      <p:sp>
        <p:nvSpPr>
          <p:cNvPr id="3" name="2 İçerik Yer Tutucusu"/>
          <p:cNvSpPr>
            <a:spLocks noGrp="1"/>
          </p:cNvSpPr>
          <p:nvPr>
            <p:ph idx="1"/>
          </p:nvPr>
        </p:nvSpPr>
        <p:spPr/>
        <p:txBody>
          <a:bodyPr>
            <a:normAutofit fontScale="92500" lnSpcReduction="20000"/>
          </a:bodyPr>
          <a:lstStyle/>
          <a:p>
            <a:pPr lvl="0"/>
            <a:endParaRPr lang="tr-TR" dirty="0" smtClean="0"/>
          </a:p>
          <a:p>
            <a:pPr lvl="0">
              <a:buNone/>
            </a:pPr>
            <a:endParaRPr lang="tr-TR" dirty="0" smtClean="0"/>
          </a:p>
          <a:p>
            <a:pPr lvl="0">
              <a:buNone/>
            </a:pPr>
            <a:endParaRPr lang="tr-TR" dirty="0" smtClean="0"/>
          </a:p>
          <a:p>
            <a:pPr lvl="0">
              <a:buNone/>
            </a:pPr>
            <a:endParaRPr lang="tr-TR" dirty="0" smtClean="0"/>
          </a:p>
          <a:p>
            <a:pPr lvl="0"/>
            <a:r>
              <a:rPr lang="tr-TR" dirty="0" smtClean="0"/>
              <a:t>M</a:t>
            </a:r>
            <a:r>
              <a:rPr lang="nn-NO" dirty="0" smtClean="0"/>
              <a:t>eslek ve </a:t>
            </a:r>
            <a:r>
              <a:rPr lang="tr-TR" dirty="0" smtClean="0"/>
              <a:t>iş</a:t>
            </a:r>
            <a:r>
              <a:rPr lang="nn-NO" dirty="0" smtClean="0"/>
              <a:t> </a:t>
            </a:r>
            <a:r>
              <a:rPr lang="tr-TR" dirty="0" smtClean="0"/>
              <a:t>ilişkilerinin bir sonucu olarak, elde edilen bilgilerin gizliliğine saygı göstermek zorundadır, açığa vurmak için yasal, mesleki bir hak veya sorumluluk olmadıkça, tam ve özel yetkisiz olarak üçüncü kişilere bu bilgileri aktaramaz. Meslek ve iş ilişkilerinin bir sonucu olarak, profesyonel muhasebecilerin veya üçüncü kişilerin kişisel faydaları için gizli bilgiler kullanılamaz</a:t>
            </a:r>
            <a:endParaRPr lang="en-US" dirty="0" smtClean="0"/>
          </a:p>
          <a:p>
            <a:pPr>
              <a:buNone/>
            </a:pP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a:t>
            </a:fld>
            <a:endParaRPr lang="en-US"/>
          </a:p>
        </p:txBody>
      </p:sp>
      <p:pic>
        <p:nvPicPr>
          <p:cNvPr id="5" name="9 İçerik Yer Tutucusu" descr="accountant2.jpg"/>
          <p:cNvPicPr>
            <a:picLocks noChangeAspect="1"/>
          </p:cNvPicPr>
          <p:nvPr/>
        </p:nvPicPr>
        <p:blipFill>
          <a:blip r:embed="rId2" cstate="print"/>
          <a:stretch>
            <a:fillRect/>
          </a:stretch>
        </p:blipFill>
        <p:spPr>
          <a:xfrm>
            <a:off x="6372200" y="836712"/>
            <a:ext cx="1907704"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Secil\AppData\Local\Microsoft\Windows\Temporary Internet Files\Content.IE5\US6JSQ99\MC900056954[1].wmf"/>
          <p:cNvPicPr>
            <a:picLocks noChangeAspect="1" noChangeArrowheads="1"/>
          </p:cNvPicPr>
          <p:nvPr/>
        </p:nvPicPr>
        <p:blipFill>
          <a:blip r:embed="rId2" cstate="print"/>
          <a:srcRect/>
          <a:stretch>
            <a:fillRect/>
          </a:stretch>
        </p:blipFill>
        <p:spPr bwMode="auto">
          <a:xfrm>
            <a:off x="5076056" y="620688"/>
            <a:ext cx="3851920" cy="1534363"/>
          </a:xfrm>
          <a:prstGeom prst="rect">
            <a:avLst/>
          </a:prstGeom>
          <a:noFill/>
        </p:spPr>
      </p:pic>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310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Potansiyel Çatışmalar</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a:bodyPr>
          <a:lstStyle/>
          <a:p>
            <a:pPr>
              <a:buNone/>
            </a:pPr>
            <a:endParaRPr lang="tr-TR" dirty="0" smtClean="0"/>
          </a:p>
          <a:p>
            <a:pPr algn="just">
              <a:buNone/>
            </a:pPr>
            <a:r>
              <a:rPr lang="tr-TR" dirty="0" smtClean="0"/>
              <a:t>Kimi zaman işveren kuruluşa karsı olan sorumluluklar ve temel prensiplere uyma zorunluluğu arasında çatışmalar ortaya çıkabilir. </a:t>
            </a:r>
          </a:p>
          <a:p>
            <a:pPr algn="just">
              <a:buNone/>
            </a:pPr>
            <a:endParaRPr lang="tr-TR" dirty="0" smtClean="0"/>
          </a:p>
          <a:p>
            <a:pPr algn="just">
              <a:buNone/>
            </a:pPr>
            <a:r>
              <a:rPr lang="tr-TR" dirty="0" smtClean="0"/>
              <a:t>Ancak, temel prensiplere uyma konusunda bir </a:t>
            </a:r>
            <a:r>
              <a:rPr lang="tr-TR" b="1" i="1" dirty="0" smtClean="0"/>
              <a:t>tehdit</a:t>
            </a:r>
            <a:r>
              <a:rPr lang="tr-TR" dirty="0" smtClean="0"/>
              <a:t> oluşursa, bağımlı çalışan profesyonel muhasebeci, tehdide vereceği cevabı belirlemek üzere </a:t>
            </a:r>
            <a:r>
              <a:rPr lang="tr-TR" b="1" i="1" dirty="0" smtClean="0"/>
              <a:t>kavramsal çerçeve yaklaşımı</a:t>
            </a:r>
            <a:r>
              <a:rPr lang="tr-TR" dirty="0" smtClean="0"/>
              <a:t>nı uygulayacaktır.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Secil\AppData\Local\Microsoft\Windows\Temporary Internet Files\Content.IE5\US6JSQ99\MC900056954[1].wmf"/>
          <p:cNvPicPr>
            <a:picLocks noChangeAspect="1" noChangeArrowheads="1"/>
          </p:cNvPicPr>
          <p:nvPr/>
        </p:nvPicPr>
        <p:blipFill>
          <a:blip r:embed="rId2" cstate="print"/>
          <a:srcRect/>
          <a:stretch>
            <a:fillRect/>
          </a:stretch>
        </p:blipFill>
        <p:spPr bwMode="auto">
          <a:xfrm>
            <a:off x="5076056" y="620688"/>
            <a:ext cx="3851920" cy="1534363"/>
          </a:xfrm>
          <a:prstGeom prst="rect">
            <a:avLst/>
          </a:prstGeom>
          <a:noFill/>
        </p:spPr>
      </p:pic>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310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Potansiyel Çatışmalar</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77500" lnSpcReduction="20000"/>
          </a:bodyPr>
          <a:lstStyle/>
          <a:p>
            <a:pPr>
              <a:buNone/>
            </a:pPr>
            <a:endParaRPr lang="tr-TR" dirty="0" smtClean="0"/>
          </a:p>
          <a:p>
            <a:pPr algn="just">
              <a:buNone/>
            </a:pPr>
            <a:r>
              <a:rPr lang="tr-TR" dirty="0" smtClean="0"/>
              <a:t>Bağımlı çalışan Profesyonel muhasebeci aşağıdaki sayılanlar hakkında baskı altında kalabilir:</a:t>
            </a:r>
          </a:p>
          <a:p>
            <a:pPr algn="just">
              <a:buNone/>
            </a:pPr>
            <a:endParaRPr lang="tr-TR" dirty="0" smtClean="0"/>
          </a:p>
          <a:p>
            <a:pPr algn="just">
              <a:buNone/>
            </a:pPr>
            <a:r>
              <a:rPr lang="tr-TR" dirty="0" smtClean="0"/>
              <a:t>• 	Kanun veya mevzuata aykırı davranma.</a:t>
            </a:r>
          </a:p>
          <a:p>
            <a:pPr algn="just">
              <a:buNone/>
            </a:pPr>
            <a:r>
              <a:rPr lang="tr-TR" dirty="0" smtClean="0"/>
              <a:t>• 	Teknik ve profesyonel standartlara aykırı davranışta bulunma.</a:t>
            </a:r>
          </a:p>
          <a:p>
            <a:pPr algn="just">
              <a:buNone/>
            </a:pPr>
            <a:r>
              <a:rPr lang="tr-TR" dirty="0" smtClean="0"/>
              <a:t>• 	Etik olmayan veya kanun dışı yönetim stratejileri izleme.</a:t>
            </a:r>
          </a:p>
          <a:p>
            <a:pPr algn="just">
              <a:buNone/>
            </a:pPr>
            <a:r>
              <a:rPr lang="tr-TR" dirty="0" smtClean="0"/>
              <a:t>•	Özellikle denetçi ve düzenleyicilere ve diğer kişilere yalan söyleme veya bilerek yanıltma (sessiz kalarak yanıltmak dahil)</a:t>
            </a:r>
          </a:p>
          <a:p>
            <a:pPr algn="just">
              <a:buNone/>
            </a:pPr>
            <a:r>
              <a:rPr lang="tr-TR" dirty="0" smtClean="0"/>
              <a:t>•	Finansal tablo, vergisel ve hukuksal yükümlülükler gibi açıklamaları içeren olayları yanlış gösteren finansal veya finansal-olmayan raporları çıkarmak veya başka bir şekilde dahil olmak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Secil\AppData\Local\Microsoft\Windows\Temporary Internet Files\Content.IE5\US6JSQ99\MC900056954[1].wmf"/>
          <p:cNvPicPr>
            <a:picLocks noChangeAspect="1" noChangeArrowheads="1"/>
          </p:cNvPicPr>
          <p:nvPr/>
        </p:nvPicPr>
        <p:blipFill>
          <a:blip r:embed="rId2" cstate="print"/>
          <a:srcRect/>
          <a:stretch>
            <a:fillRect/>
          </a:stretch>
        </p:blipFill>
        <p:spPr bwMode="auto">
          <a:xfrm>
            <a:off x="5076056" y="620688"/>
            <a:ext cx="3851920" cy="1534363"/>
          </a:xfrm>
          <a:prstGeom prst="rect">
            <a:avLst/>
          </a:prstGeom>
          <a:noFill/>
        </p:spPr>
      </p:pic>
      <p:sp>
        <p:nvSpPr>
          <p:cNvPr id="2" name="1 Başlık"/>
          <p:cNvSpPr>
            <a:spLocks noGrp="1"/>
          </p:cNvSpPr>
          <p:nvPr>
            <p:ph type="title"/>
          </p:nvPr>
        </p:nvSpPr>
        <p:spPr>
          <a:xfrm>
            <a:off x="467544" y="980728"/>
            <a:ext cx="8229600" cy="1066800"/>
          </a:xfrm>
        </p:spPr>
        <p:txBody>
          <a:bodyPr>
            <a:normAutofit fontScale="90000"/>
          </a:bodyPr>
          <a:lstStyle/>
          <a:p>
            <a:r>
              <a:rPr lang="tr-TR" b="1" i="1" dirty="0" smtClean="0">
                <a:solidFill>
                  <a:schemeClr val="tx1"/>
                </a:solidFill>
              </a:rPr>
              <a:t>Kısım 310  </a:t>
            </a:r>
            <a:r>
              <a:rPr lang="en-US" b="1" dirty="0" smtClean="0">
                <a:solidFill>
                  <a:schemeClr val="tx1"/>
                </a:solidFill>
              </a:rPr>
              <a:t> </a:t>
            </a:r>
            <a:r>
              <a:rPr lang="tr-TR" b="1" dirty="0" smtClean="0">
                <a:solidFill>
                  <a:schemeClr val="tx1"/>
                </a:solidFill>
              </a:rPr>
              <a:t/>
            </a:r>
            <a:br>
              <a:rPr lang="tr-TR" b="1" dirty="0" smtClean="0">
                <a:solidFill>
                  <a:schemeClr val="tx1"/>
                </a:solidFill>
              </a:rPr>
            </a:br>
            <a:r>
              <a:rPr lang="tr-TR" b="1" dirty="0" smtClean="0">
                <a:solidFill>
                  <a:schemeClr val="tx1"/>
                </a:solidFill>
              </a:rPr>
              <a:t>Potansiyel Çatışmalar</a:t>
            </a:r>
            <a:endParaRPr lang="tr-TR"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a:bodyPr>
          <a:lstStyle/>
          <a:p>
            <a:pPr>
              <a:buNone/>
            </a:pPr>
            <a:endParaRPr lang="tr-TR" dirty="0" smtClean="0"/>
          </a:p>
          <a:p>
            <a:pPr algn="just">
              <a:buNone/>
            </a:pPr>
            <a:r>
              <a:rPr lang="tr-TR" dirty="0" smtClean="0"/>
              <a:t>İlgili </a:t>
            </a:r>
            <a:r>
              <a:rPr lang="tr-TR" b="1" i="1" dirty="0" smtClean="0"/>
              <a:t>önlem örnekleri </a:t>
            </a:r>
            <a:r>
              <a:rPr lang="tr-TR" dirty="0" smtClean="0"/>
              <a:t>aşağıdaki gibidir:</a:t>
            </a:r>
          </a:p>
          <a:p>
            <a:pPr algn="just">
              <a:buNone/>
            </a:pPr>
            <a:endParaRPr lang="tr-TR" dirty="0" smtClean="0"/>
          </a:p>
          <a:p>
            <a:pPr algn="just">
              <a:buNone/>
            </a:pPr>
            <a:r>
              <a:rPr lang="tr-TR" dirty="0" smtClean="0"/>
              <a:t>• İşveren kurulusun içinden veya bağımsız bir profesyonelden veya uygun bir profesyonel organdan tavsiye almak;</a:t>
            </a:r>
          </a:p>
          <a:p>
            <a:pPr algn="just">
              <a:buNone/>
            </a:pPr>
            <a:r>
              <a:rPr lang="tr-TR" dirty="0" smtClean="0"/>
              <a:t>• İşveren kurulusun içinde çatışma çözümüne yönelik prosesler oluşturmak;</a:t>
            </a:r>
          </a:p>
          <a:p>
            <a:pPr algn="just">
              <a:buNone/>
            </a:pPr>
            <a:r>
              <a:rPr lang="tr-TR" dirty="0" smtClean="0"/>
              <a:t>•  Hukuki tavsiye almak.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ecil\AppData\Local\Microsoft\Windows\Temporary Internet Files\Content.IE5\J92XAJ06\MP900422411[1].jpg"/>
          <p:cNvPicPr>
            <a:picLocks noChangeAspect="1" noChangeArrowheads="1"/>
          </p:cNvPicPr>
          <p:nvPr/>
        </p:nvPicPr>
        <p:blipFill>
          <a:blip r:embed="rId2" cstate="print"/>
          <a:srcRect/>
          <a:stretch>
            <a:fillRect/>
          </a:stretch>
        </p:blipFill>
        <p:spPr bwMode="auto">
          <a:xfrm>
            <a:off x="6660232" y="620688"/>
            <a:ext cx="2215108" cy="2852936"/>
          </a:xfrm>
          <a:prstGeom prst="rect">
            <a:avLst/>
          </a:prstGeom>
          <a:noFill/>
        </p:spPr>
      </p:pic>
      <p:sp>
        <p:nvSpPr>
          <p:cNvPr id="2" name="1 Başlık"/>
          <p:cNvSpPr>
            <a:spLocks noGrp="1"/>
          </p:cNvSpPr>
          <p:nvPr>
            <p:ph type="title"/>
          </p:nvPr>
        </p:nvSpPr>
        <p:spPr>
          <a:xfrm>
            <a:off x="467544" y="980728"/>
            <a:ext cx="8229600" cy="1066800"/>
          </a:xfrm>
        </p:spPr>
        <p:txBody>
          <a:bodyPr>
            <a:normAutofit/>
          </a:bodyPr>
          <a:lstStyle/>
          <a:p>
            <a:r>
              <a:rPr lang="tr-TR" sz="3200" b="1" i="1" dirty="0" smtClean="0">
                <a:solidFill>
                  <a:schemeClr val="tx1"/>
                </a:solidFill>
              </a:rPr>
              <a:t>Kısım 320  </a:t>
            </a:r>
            <a:r>
              <a:rPr lang="en-US" sz="3200" b="1" dirty="0" smtClean="0">
                <a:solidFill>
                  <a:schemeClr val="tx1"/>
                </a:solidFill>
              </a:rPr>
              <a:t> </a:t>
            </a:r>
            <a:r>
              <a:rPr lang="tr-TR" sz="3200" b="1" dirty="0" smtClean="0">
                <a:solidFill>
                  <a:schemeClr val="tx1"/>
                </a:solidFill>
              </a:rPr>
              <a:t/>
            </a:r>
            <a:br>
              <a:rPr lang="tr-TR" sz="3200" b="1" dirty="0" smtClean="0">
                <a:solidFill>
                  <a:schemeClr val="tx1"/>
                </a:solidFill>
              </a:rPr>
            </a:br>
            <a:r>
              <a:rPr lang="tr-TR" sz="3200" b="1" dirty="0" smtClean="0">
                <a:solidFill>
                  <a:schemeClr val="tx1"/>
                </a:solidFill>
              </a:rPr>
              <a:t>Bilginin Hazırlanması ve Raporlanması</a:t>
            </a:r>
            <a:endParaRPr lang="tr-TR" sz="3200"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a:bodyPr>
          <a:lstStyle/>
          <a:p>
            <a:pPr algn="just">
              <a:buNone/>
            </a:pPr>
            <a:endParaRPr lang="tr-TR" dirty="0" smtClean="0"/>
          </a:p>
          <a:p>
            <a:pPr algn="just">
              <a:buNone/>
            </a:pPr>
            <a:endParaRPr lang="tr-TR" dirty="0" smtClean="0"/>
          </a:p>
          <a:p>
            <a:pPr algn="just">
              <a:buNone/>
            </a:pPr>
            <a:r>
              <a:rPr lang="tr-TR" dirty="0" smtClean="0"/>
              <a:t>İşveren organizasyonun genel amaçlı finansal tabloların hazırlanması veya onaylanması için sorumluluğu bulunan bir bağımlı çalışan profesyonel muhasebeci bu finansal tabloların ilgili finansal raporlama standartlarına göre hazırlandığına kanaat getirmelidir.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ecil\AppData\Local\Microsoft\Windows\Temporary Internet Files\Content.IE5\J92XAJ06\MP900422411[1].jpg"/>
          <p:cNvPicPr>
            <a:picLocks noChangeAspect="1" noChangeArrowheads="1"/>
          </p:cNvPicPr>
          <p:nvPr/>
        </p:nvPicPr>
        <p:blipFill>
          <a:blip r:embed="rId2" cstate="print"/>
          <a:srcRect/>
          <a:stretch>
            <a:fillRect/>
          </a:stretch>
        </p:blipFill>
        <p:spPr bwMode="auto">
          <a:xfrm>
            <a:off x="6660232" y="620688"/>
            <a:ext cx="2215108" cy="2852936"/>
          </a:xfrm>
          <a:prstGeom prst="rect">
            <a:avLst/>
          </a:prstGeom>
          <a:noFill/>
        </p:spPr>
      </p:pic>
      <p:sp>
        <p:nvSpPr>
          <p:cNvPr id="2" name="1 Başlık"/>
          <p:cNvSpPr>
            <a:spLocks noGrp="1"/>
          </p:cNvSpPr>
          <p:nvPr>
            <p:ph type="title"/>
          </p:nvPr>
        </p:nvSpPr>
        <p:spPr>
          <a:xfrm>
            <a:off x="467544" y="980728"/>
            <a:ext cx="8229600" cy="1066800"/>
          </a:xfrm>
        </p:spPr>
        <p:txBody>
          <a:bodyPr>
            <a:normAutofit/>
          </a:bodyPr>
          <a:lstStyle/>
          <a:p>
            <a:r>
              <a:rPr lang="tr-TR" sz="3200" b="1" i="1" dirty="0" smtClean="0">
                <a:solidFill>
                  <a:schemeClr val="tx1"/>
                </a:solidFill>
              </a:rPr>
              <a:t>Kısım 320  </a:t>
            </a:r>
            <a:r>
              <a:rPr lang="en-US" sz="3200" b="1" dirty="0" smtClean="0">
                <a:solidFill>
                  <a:schemeClr val="tx1"/>
                </a:solidFill>
              </a:rPr>
              <a:t> </a:t>
            </a:r>
            <a:r>
              <a:rPr lang="tr-TR" sz="3200" b="1" dirty="0" smtClean="0">
                <a:solidFill>
                  <a:schemeClr val="tx1"/>
                </a:solidFill>
              </a:rPr>
              <a:t/>
            </a:r>
            <a:br>
              <a:rPr lang="tr-TR" sz="3200" b="1" dirty="0" smtClean="0">
                <a:solidFill>
                  <a:schemeClr val="tx1"/>
                </a:solidFill>
              </a:rPr>
            </a:br>
            <a:r>
              <a:rPr lang="tr-TR" sz="3200" b="1" dirty="0" smtClean="0">
                <a:solidFill>
                  <a:schemeClr val="tx1"/>
                </a:solidFill>
              </a:rPr>
              <a:t>Bilginin Hazırlanması ve Raporlanması</a:t>
            </a:r>
            <a:endParaRPr lang="tr-TR" sz="3200"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lnSpcReduction="10000"/>
          </a:bodyPr>
          <a:lstStyle/>
          <a:p>
            <a:pPr algn="just">
              <a:buNone/>
            </a:pPr>
            <a:endParaRPr lang="tr-TR" dirty="0" smtClean="0"/>
          </a:p>
          <a:p>
            <a:pPr algn="just">
              <a:buNone/>
            </a:pPr>
            <a:endParaRPr lang="tr-TR" dirty="0" smtClean="0"/>
          </a:p>
          <a:p>
            <a:pPr algn="just">
              <a:buNone/>
            </a:pPr>
            <a:r>
              <a:rPr lang="tr-TR" dirty="0" smtClean="0"/>
              <a:t>Temel prensiplere uymaya yönelik tehditler, örneğin bağımsızlığa ya da profesyonel yeterlilik ve gerekli özene yönelik </a:t>
            </a:r>
            <a:r>
              <a:rPr lang="tr-TR" b="1" i="1" dirty="0" smtClean="0"/>
              <a:t>kişisel çıkar </a:t>
            </a:r>
            <a:r>
              <a:rPr lang="tr-TR" dirty="0" smtClean="0"/>
              <a:t>veya </a:t>
            </a:r>
            <a:r>
              <a:rPr lang="tr-TR" b="1" i="1" dirty="0" smtClean="0"/>
              <a:t>gözdağı tehditleri</a:t>
            </a:r>
            <a:r>
              <a:rPr lang="tr-TR" dirty="0" smtClean="0"/>
              <a:t>, bağımlı çalışan bir profesyonel muhasebecinin isinde yanıltıcı bilgiye baskı yoluyla (ister dışarıdan isterse de kişisel kazanç olasılığıyla) veya başkalarının davranışları sonucu ortak olması sonucu ortaya çıkabilir.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ecil\AppData\Local\Microsoft\Windows\Temporary Internet Files\Content.IE5\J92XAJ06\MP900422411[1].jpg"/>
          <p:cNvPicPr>
            <a:picLocks noChangeAspect="1" noChangeArrowheads="1"/>
          </p:cNvPicPr>
          <p:nvPr/>
        </p:nvPicPr>
        <p:blipFill>
          <a:blip r:embed="rId2" cstate="print"/>
          <a:srcRect/>
          <a:stretch>
            <a:fillRect/>
          </a:stretch>
        </p:blipFill>
        <p:spPr bwMode="auto">
          <a:xfrm>
            <a:off x="6660232" y="620688"/>
            <a:ext cx="2215108" cy="2852936"/>
          </a:xfrm>
          <a:prstGeom prst="rect">
            <a:avLst/>
          </a:prstGeom>
          <a:noFill/>
        </p:spPr>
      </p:pic>
      <p:sp>
        <p:nvSpPr>
          <p:cNvPr id="2" name="1 Başlık"/>
          <p:cNvSpPr>
            <a:spLocks noGrp="1"/>
          </p:cNvSpPr>
          <p:nvPr>
            <p:ph type="title"/>
          </p:nvPr>
        </p:nvSpPr>
        <p:spPr>
          <a:xfrm>
            <a:off x="467544" y="980728"/>
            <a:ext cx="8229600" cy="1066800"/>
          </a:xfrm>
        </p:spPr>
        <p:txBody>
          <a:bodyPr>
            <a:normAutofit/>
          </a:bodyPr>
          <a:lstStyle/>
          <a:p>
            <a:r>
              <a:rPr lang="tr-TR" sz="3200" b="1" i="1" dirty="0" smtClean="0">
                <a:solidFill>
                  <a:schemeClr val="tx1"/>
                </a:solidFill>
              </a:rPr>
              <a:t>Kısım 320  </a:t>
            </a:r>
            <a:r>
              <a:rPr lang="en-US" sz="3200" b="1" dirty="0" smtClean="0">
                <a:solidFill>
                  <a:schemeClr val="tx1"/>
                </a:solidFill>
              </a:rPr>
              <a:t> </a:t>
            </a:r>
            <a:r>
              <a:rPr lang="tr-TR" sz="3200" b="1" dirty="0" smtClean="0">
                <a:solidFill>
                  <a:schemeClr val="tx1"/>
                </a:solidFill>
              </a:rPr>
              <a:t/>
            </a:r>
            <a:br>
              <a:rPr lang="tr-TR" sz="3200" b="1" dirty="0" smtClean="0">
                <a:solidFill>
                  <a:schemeClr val="tx1"/>
                </a:solidFill>
              </a:rPr>
            </a:br>
            <a:r>
              <a:rPr lang="tr-TR" sz="3200" b="1" dirty="0" smtClean="0">
                <a:solidFill>
                  <a:schemeClr val="tx1"/>
                </a:solidFill>
              </a:rPr>
              <a:t>Bilginin Hazırlanması ve Raporlanması</a:t>
            </a:r>
            <a:endParaRPr lang="tr-TR" sz="3200"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77500" lnSpcReduction="20000"/>
          </a:bodyPr>
          <a:lstStyle/>
          <a:p>
            <a:pPr algn="just">
              <a:buNone/>
            </a:pPr>
            <a:endParaRPr lang="tr-TR" dirty="0" smtClean="0"/>
          </a:p>
          <a:p>
            <a:pPr algn="just">
              <a:buNone/>
            </a:pPr>
            <a:endParaRPr lang="tr-TR" dirty="0" smtClean="0"/>
          </a:p>
          <a:p>
            <a:pPr algn="just">
              <a:buNone/>
            </a:pPr>
            <a:r>
              <a:rPr lang="tr-TR" dirty="0" smtClean="0"/>
              <a:t>Söz konusu bu tehditlerin önemliliği baskının kaynağı ve bilginin yanıltıcı olma ve olabilme derecesi gibi faktörlere bağlı olacaktır.</a:t>
            </a:r>
          </a:p>
          <a:p>
            <a:pPr algn="just">
              <a:buNone/>
            </a:pPr>
            <a:endParaRPr lang="tr-TR" dirty="0" smtClean="0"/>
          </a:p>
          <a:p>
            <a:pPr algn="just">
              <a:buNone/>
            </a:pPr>
            <a:r>
              <a:rPr lang="tr-TR" dirty="0" smtClean="0"/>
              <a:t>Tehditlerin önemliliği değerlendirilmeli ve açıkça önemsiz olduğu düşünülmüyorsa, bu tehditleri ortadan kaldırmak veya kabul edilebilir düzeye çekmek gerektiğinde önlemler uygulanmalıdır. </a:t>
            </a:r>
          </a:p>
          <a:p>
            <a:pPr algn="just">
              <a:buNone/>
            </a:pPr>
            <a:endParaRPr lang="tr-TR" dirty="0" smtClean="0"/>
          </a:p>
          <a:p>
            <a:pPr algn="just">
              <a:buNone/>
            </a:pPr>
            <a:r>
              <a:rPr lang="tr-TR" dirty="0" smtClean="0"/>
              <a:t>Önlemler işveren organizasyon içindeki üst düzey çalışanlarla, denetim komitesi veya organizasyonun yönetişimden sorumlu olan kişilerle veya ilgili meslek kurulusuyla istişareyi kapsar.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066800"/>
          </a:xfrm>
        </p:spPr>
        <p:txBody>
          <a:bodyPr>
            <a:normAutofit/>
          </a:bodyPr>
          <a:lstStyle/>
          <a:p>
            <a:r>
              <a:rPr lang="tr-TR" sz="3200" b="1" i="1" dirty="0" smtClean="0">
                <a:solidFill>
                  <a:schemeClr val="tx1"/>
                </a:solidFill>
              </a:rPr>
              <a:t>Kısım 330  </a:t>
            </a:r>
            <a:r>
              <a:rPr lang="en-US" sz="3200" b="1" dirty="0" smtClean="0">
                <a:solidFill>
                  <a:schemeClr val="tx1"/>
                </a:solidFill>
              </a:rPr>
              <a:t> </a:t>
            </a:r>
            <a:r>
              <a:rPr lang="tr-TR" sz="3200" b="1" dirty="0" smtClean="0">
                <a:solidFill>
                  <a:schemeClr val="tx1"/>
                </a:solidFill>
              </a:rPr>
              <a:t/>
            </a:r>
            <a:br>
              <a:rPr lang="tr-TR" sz="3200" b="1" dirty="0" smtClean="0">
                <a:solidFill>
                  <a:schemeClr val="tx1"/>
                </a:solidFill>
              </a:rPr>
            </a:br>
            <a:r>
              <a:rPr lang="en-US" sz="3200" b="1" dirty="0" smtClean="0">
                <a:solidFill>
                  <a:schemeClr val="tx1"/>
                </a:solidFill>
              </a:rPr>
              <a:t> </a:t>
            </a:r>
            <a:r>
              <a:rPr lang="en-US" sz="3200" b="1" dirty="0" err="1" smtClean="0">
                <a:solidFill>
                  <a:schemeClr val="tx1"/>
                </a:solidFill>
              </a:rPr>
              <a:t>Yeterli</a:t>
            </a:r>
            <a:r>
              <a:rPr lang="en-US" sz="3200" b="1" dirty="0" smtClean="0">
                <a:solidFill>
                  <a:schemeClr val="tx1"/>
                </a:solidFill>
              </a:rPr>
              <a:t> </a:t>
            </a:r>
            <a:r>
              <a:rPr lang="en-US" sz="3200" b="1" dirty="0" err="1" smtClean="0">
                <a:solidFill>
                  <a:schemeClr val="tx1"/>
                </a:solidFill>
              </a:rPr>
              <a:t>Uzmanlıkla</a:t>
            </a:r>
            <a:r>
              <a:rPr lang="en-US" sz="3200" b="1" dirty="0" smtClean="0">
                <a:solidFill>
                  <a:schemeClr val="tx1"/>
                </a:solidFill>
              </a:rPr>
              <a:t> </a:t>
            </a:r>
            <a:r>
              <a:rPr lang="en-US" sz="3200" b="1" dirty="0" err="1" smtClean="0">
                <a:solidFill>
                  <a:schemeClr val="tx1"/>
                </a:solidFill>
              </a:rPr>
              <a:t>Hareket</a:t>
            </a:r>
            <a:r>
              <a:rPr lang="en-US" sz="3200" b="1" dirty="0" smtClean="0">
                <a:solidFill>
                  <a:schemeClr val="tx1"/>
                </a:solidFill>
              </a:rPr>
              <a:t> </a:t>
            </a:r>
            <a:r>
              <a:rPr lang="en-US" sz="3200" b="1" dirty="0" err="1" smtClean="0">
                <a:solidFill>
                  <a:schemeClr val="tx1"/>
                </a:solidFill>
              </a:rPr>
              <a:t>Etme</a:t>
            </a:r>
            <a:endParaRPr lang="tr-TR" sz="3200"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92500" lnSpcReduction="20000"/>
          </a:bodyPr>
          <a:lstStyle/>
          <a:p>
            <a:pPr algn="just">
              <a:buNone/>
            </a:pPr>
            <a:endParaRPr lang="tr-TR" dirty="0" smtClean="0"/>
          </a:p>
          <a:p>
            <a:pPr algn="just">
              <a:buNone/>
            </a:pPr>
            <a:endParaRPr lang="tr-TR" dirty="0" smtClean="0"/>
          </a:p>
          <a:p>
            <a:pPr algn="just">
              <a:buNone/>
            </a:pPr>
            <a:r>
              <a:rPr lang="tr-TR" dirty="0" smtClean="0"/>
              <a:t>Mesleki yeterliliğin ve gerekli özenin temel prensibi, bağımlı çalışan bir profesyonel muhasebecinin bir isi ancak yeterli eğitim ve tecrübeye sahip olması ya da bunları edinebileceği durumda olması koşulunda almasını gerektirir. </a:t>
            </a:r>
          </a:p>
          <a:p>
            <a:pPr algn="just">
              <a:buNone/>
            </a:pPr>
            <a:endParaRPr lang="tr-TR" dirty="0" smtClean="0"/>
          </a:p>
          <a:p>
            <a:pPr algn="just">
              <a:buNone/>
            </a:pPr>
            <a:r>
              <a:rPr lang="tr-TR" dirty="0" smtClean="0"/>
              <a:t>Bağımlı çalışan bir profesyonel muhasebeci, işvereni sahip olduğu tecrübe ve bilgi birikimi konusunda bilerek yanıltmamalı ve gerektiğinde uygun uzmanı önerisi ve desteği almaktan da kaçınmamalıdır.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126</a:t>
            </a:fld>
            <a:endParaRPr lang="en-US"/>
          </a:p>
        </p:txBody>
      </p:sp>
      <p:pic>
        <p:nvPicPr>
          <p:cNvPr id="11267" name="Picture 3" descr="C:\Users\Secil\AppData\Local\Microsoft\Windows\Temporary Internet Files\Content.IE5\US6JSQ99\MC900437551[1].wmf"/>
          <p:cNvPicPr>
            <a:picLocks noChangeAspect="1" noChangeArrowheads="1"/>
          </p:cNvPicPr>
          <p:nvPr/>
        </p:nvPicPr>
        <p:blipFill>
          <a:blip r:embed="rId2" cstate="print"/>
          <a:srcRect/>
          <a:stretch>
            <a:fillRect/>
          </a:stretch>
        </p:blipFill>
        <p:spPr bwMode="auto">
          <a:xfrm>
            <a:off x="6948264" y="692696"/>
            <a:ext cx="1812925" cy="116205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Secil\AppData\Local\Microsoft\Windows\Temporary Internet Files\Content.IE5\MTN5FJDP\MP900422640[2].jpg"/>
          <p:cNvPicPr>
            <a:picLocks noChangeAspect="1" noChangeArrowheads="1"/>
          </p:cNvPicPr>
          <p:nvPr/>
        </p:nvPicPr>
        <p:blipFill>
          <a:blip r:embed="rId2" cstate="print"/>
          <a:srcRect/>
          <a:stretch>
            <a:fillRect/>
          </a:stretch>
        </p:blipFill>
        <p:spPr bwMode="auto">
          <a:xfrm>
            <a:off x="6588224" y="764704"/>
            <a:ext cx="2149798" cy="2492896"/>
          </a:xfrm>
          <a:prstGeom prst="rect">
            <a:avLst/>
          </a:prstGeom>
          <a:noFill/>
        </p:spPr>
      </p:pic>
      <p:sp>
        <p:nvSpPr>
          <p:cNvPr id="2" name="1 Başlık"/>
          <p:cNvSpPr>
            <a:spLocks noGrp="1"/>
          </p:cNvSpPr>
          <p:nvPr>
            <p:ph type="title"/>
          </p:nvPr>
        </p:nvSpPr>
        <p:spPr>
          <a:xfrm>
            <a:off x="467544" y="980728"/>
            <a:ext cx="8229600" cy="1066800"/>
          </a:xfrm>
        </p:spPr>
        <p:txBody>
          <a:bodyPr>
            <a:normAutofit/>
          </a:bodyPr>
          <a:lstStyle/>
          <a:p>
            <a:r>
              <a:rPr lang="tr-TR" sz="3200" b="1" i="1" dirty="0" smtClean="0">
                <a:solidFill>
                  <a:schemeClr val="tx1"/>
                </a:solidFill>
              </a:rPr>
              <a:t>Kısım 340  </a:t>
            </a:r>
            <a:r>
              <a:rPr lang="en-US" sz="3200" b="1" dirty="0" smtClean="0">
                <a:solidFill>
                  <a:schemeClr val="tx1"/>
                </a:solidFill>
              </a:rPr>
              <a:t> </a:t>
            </a:r>
            <a:r>
              <a:rPr lang="tr-TR" sz="3200" b="1" dirty="0" smtClean="0">
                <a:solidFill>
                  <a:schemeClr val="tx1"/>
                </a:solidFill>
              </a:rPr>
              <a:t/>
            </a:r>
            <a:br>
              <a:rPr lang="tr-TR" sz="3200" b="1" dirty="0" smtClean="0">
                <a:solidFill>
                  <a:schemeClr val="tx1"/>
                </a:solidFill>
              </a:rPr>
            </a:br>
            <a:r>
              <a:rPr lang="en-US" sz="3200" b="1" dirty="0" smtClean="0">
                <a:solidFill>
                  <a:schemeClr val="tx1"/>
                </a:solidFill>
              </a:rPr>
              <a:t> </a:t>
            </a:r>
            <a:r>
              <a:rPr lang="tr-TR" sz="3200" b="1" dirty="0" smtClean="0">
                <a:solidFill>
                  <a:schemeClr val="tx1"/>
                </a:solidFill>
              </a:rPr>
              <a:t>Finansal Çıkarlar</a:t>
            </a:r>
            <a:endParaRPr lang="tr-TR" sz="3200"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a:bodyPr>
          <a:lstStyle/>
          <a:p>
            <a:pPr algn="just">
              <a:buNone/>
            </a:pPr>
            <a:endParaRPr lang="tr-TR" dirty="0" smtClean="0"/>
          </a:p>
          <a:p>
            <a:pPr algn="just">
              <a:buNone/>
            </a:pPr>
            <a:endParaRPr lang="tr-TR" dirty="0" smtClean="0"/>
          </a:p>
          <a:p>
            <a:pPr algn="just">
              <a:buNone/>
            </a:pPr>
            <a:r>
              <a:rPr lang="tr-TR" b="1" i="1" dirty="0" smtClean="0"/>
              <a:t>Örneğin,</a:t>
            </a:r>
          </a:p>
          <a:p>
            <a:pPr algn="just">
              <a:buNone/>
            </a:pPr>
            <a:endParaRPr lang="tr-TR" b="1" i="1" dirty="0" smtClean="0"/>
          </a:p>
          <a:p>
            <a:pPr algn="just">
              <a:buNone/>
            </a:pPr>
            <a:r>
              <a:rPr lang="tr-TR" dirty="0" smtClean="0"/>
              <a:t> Tarafsızlık ve gizliliğe yönelik </a:t>
            </a:r>
            <a:r>
              <a:rPr lang="tr-TR" b="1" i="1" dirty="0" smtClean="0"/>
              <a:t>kişisel çıkar tehdidi</a:t>
            </a:r>
            <a:r>
              <a:rPr lang="tr-TR" dirty="0" smtClean="0"/>
              <a:t>, finansal anlamda kazanç sağlamak uğruna, fiyata duyarlı bilgi üzerinde manipülasyon yapmaya güdü ve fırsatının mevcut olması nedeniyle ortaya çıkabilir.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Secil\AppData\Local\Microsoft\Windows\Temporary Internet Files\Content.IE5\MTN5FJDP\MP900422640[2].jpg"/>
          <p:cNvPicPr>
            <a:picLocks noChangeAspect="1" noChangeArrowheads="1"/>
          </p:cNvPicPr>
          <p:nvPr/>
        </p:nvPicPr>
        <p:blipFill>
          <a:blip r:embed="rId2" cstate="print"/>
          <a:srcRect/>
          <a:stretch>
            <a:fillRect/>
          </a:stretch>
        </p:blipFill>
        <p:spPr bwMode="auto">
          <a:xfrm>
            <a:off x="6588224" y="764704"/>
            <a:ext cx="2149798" cy="2492896"/>
          </a:xfrm>
          <a:prstGeom prst="rect">
            <a:avLst/>
          </a:prstGeom>
          <a:noFill/>
        </p:spPr>
      </p:pic>
      <p:sp>
        <p:nvSpPr>
          <p:cNvPr id="2" name="1 Başlık"/>
          <p:cNvSpPr>
            <a:spLocks noGrp="1"/>
          </p:cNvSpPr>
          <p:nvPr>
            <p:ph type="title"/>
          </p:nvPr>
        </p:nvSpPr>
        <p:spPr>
          <a:xfrm>
            <a:off x="467544" y="980728"/>
            <a:ext cx="8229600" cy="1066800"/>
          </a:xfrm>
        </p:spPr>
        <p:txBody>
          <a:bodyPr>
            <a:normAutofit/>
          </a:bodyPr>
          <a:lstStyle/>
          <a:p>
            <a:r>
              <a:rPr lang="tr-TR" sz="3200" b="1" i="1" dirty="0" smtClean="0">
                <a:solidFill>
                  <a:schemeClr val="tx1"/>
                </a:solidFill>
              </a:rPr>
              <a:t>Kısım 340  </a:t>
            </a:r>
            <a:r>
              <a:rPr lang="en-US" sz="3200" b="1" dirty="0" smtClean="0">
                <a:solidFill>
                  <a:schemeClr val="tx1"/>
                </a:solidFill>
              </a:rPr>
              <a:t> </a:t>
            </a:r>
            <a:r>
              <a:rPr lang="tr-TR" sz="3200" b="1" dirty="0" smtClean="0">
                <a:solidFill>
                  <a:schemeClr val="tx1"/>
                </a:solidFill>
              </a:rPr>
              <a:t/>
            </a:r>
            <a:br>
              <a:rPr lang="tr-TR" sz="3200" b="1" dirty="0" smtClean="0">
                <a:solidFill>
                  <a:schemeClr val="tx1"/>
                </a:solidFill>
              </a:rPr>
            </a:br>
            <a:r>
              <a:rPr lang="en-US" sz="3200" b="1" dirty="0" smtClean="0">
                <a:solidFill>
                  <a:schemeClr val="tx1"/>
                </a:solidFill>
              </a:rPr>
              <a:t> </a:t>
            </a:r>
            <a:r>
              <a:rPr lang="tr-TR" sz="3200" b="1" dirty="0" smtClean="0">
                <a:solidFill>
                  <a:schemeClr val="tx1"/>
                </a:solidFill>
              </a:rPr>
              <a:t>Finansal Çıkarlar</a:t>
            </a:r>
            <a:endParaRPr lang="tr-TR" sz="3200" b="1" dirty="0">
              <a:solidFill>
                <a:schemeClr val="tx1"/>
              </a:solidFill>
            </a:endParaRPr>
          </a:p>
        </p:txBody>
      </p:sp>
      <p:sp>
        <p:nvSpPr>
          <p:cNvPr id="3" name="2 İçerik Yer Tutucusu"/>
          <p:cNvSpPr>
            <a:spLocks noGrp="1"/>
          </p:cNvSpPr>
          <p:nvPr>
            <p:ph idx="1"/>
          </p:nvPr>
        </p:nvSpPr>
        <p:spPr>
          <a:xfrm>
            <a:off x="457200" y="2060848"/>
            <a:ext cx="8229600" cy="4513688"/>
          </a:xfrm>
        </p:spPr>
        <p:txBody>
          <a:bodyPr>
            <a:normAutofit fontScale="92500" lnSpcReduction="10000"/>
          </a:bodyPr>
          <a:lstStyle/>
          <a:p>
            <a:pPr algn="just">
              <a:buNone/>
            </a:pPr>
            <a:r>
              <a:rPr lang="tr-TR" b="1" i="1" dirty="0" smtClean="0"/>
              <a:t>Örneğin,</a:t>
            </a:r>
          </a:p>
          <a:p>
            <a:pPr algn="just">
              <a:buNone/>
            </a:pPr>
            <a:endParaRPr lang="tr-TR" b="1" i="1" dirty="0" smtClean="0"/>
          </a:p>
          <a:p>
            <a:pPr algn="just">
              <a:buNone/>
            </a:pPr>
            <a:r>
              <a:rPr lang="tr-TR" dirty="0" smtClean="0"/>
              <a:t> Tarafsızlık ve gizliliğe yönelik </a:t>
            </a:r>
            <a:r>
              <a:rPr lang="tr-TR" b="1" i="1" dirty="0" smtClean="0"/>
              <a:t>kişisel çıkar tehdidi</a:t>
            </a:r>
            <a:r>
              <a:rPr lang="tr-TR" dirty="0" smtClean="0"/>
              <a:t>, finansal anlamda kazanç sağlamak uğruna, fiyata duyarlı bilgi üzerinde manipülasyon yapmaya güdü ve fırsatının mevcut olması nedeniyle ortaya çıkabilir.</a:t>
            </a:r>
          </a:p>
          <a:p>
            <a:pPr algn="just">
              <a:buNone/>
            </a:pPr>
            <a:endParaRPr lang="tr-TR" dirty="0" smtClean="0"/>
          </a:p>
          <a:p>
            <a:pPr algn="just">
              <a:buNone/>
            </a:pPr>
            <a:r>
              <a:rPr lang="tr-TR" dirty="0" smtClean="0"/>
              <a:t>Bağımlı çalışan bir profesyonel muhasebeci, kişisel kazanç için bilgiyi manipüle etmeyecek ve gizli bilgiyi kullanmayacaktır.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128</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t/>
            </a:r>
            <a:br>
              <a:rPr lang="tr-TR" b="1" dirty="0" smtClean="0"/>
            </a:br>
            <a:r>
              <a:rPr lang="tr-TR" b="1" dirty="0" smtClean="0"/>
              <a:t>5. Mesleki Davranış</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endParaRPr lang="en-US" dirty="0"/>
          </a:p>
        </p:txBody>
      </p:sp>
      <p:sp>
        <p:nvSpPr>
          <p:cNvPr id="3" name="2 İçerik Yer Tutucusu"/>
          <p:cNvSpPr>
            <a:spLocks noGrp="1"/>
          </p:cNvSpPr>
          <p:nvPr>
            <p:ph idx="1"/>
          </p:nvPr>
        </p:nvSpPr>
        <p:spPr/>
        <p:txBody>
          <a:bodyPr>
            <a:normAutofit/>
          </a:bodyPr>
          <a:lstStyle/>
          <a:p>
            <a:pPr lvl="0"/>
            <a:endParaRPr lang="tr-TR" dirty="0" smtClean="0"/>
          </a:p>
          <a:p>
            <a:pPr lvl="0">
              <a:buNone/>
            </a:pPr>
            <a:endParaRPr lang="tr-TR" dirty="0" smtClean="0"/>
          </a:p>
          <a:p>
            <a:pPr lvl="0">
              <a:buNone/>
            </a:pPr>
            <a:endParaRPr lang="tr-TR" dirty="0" smtClean="0"/>
          </a:p>
          <a:p>
            <a:pPr lvl="0">
              <a:buNone/>
            </a:pPr>
            <a:endParaRPr lang="tr-TR" dirty="0" smtClean="0"/>
          </a:p>
          <a:p>
            <a:pPr lvl="0"/>
            <a:r>
              <a:rPr lang="tr-TR" sz="3600" b="1" dirty="0" smtClean="0"/>
              <a:t> </a:t>
            </a:r>
            <a:r>
              <a:rPr lang="tr-TR" dirty="0" smtClean="0"/>
              <a:t>Konu ile ilgili yasalara ve düzenlemelere uymak zorunda</a:t>
            </a:r>
          </a:p>
          <a:p>
            <a:pPr lvl="0"/>
            <a:r>
              <a:rPr lang="tr-TR" dirty="0" smtClean="0"/>
              <a:t> </a:t>
            </a:r>
            <a:r>
              <a:rPr lang="tr-TR" b="1" dirty="0" smtClean="0"/>
              <a:t>Mesleği gözden düşürecek herhangi bir hareketten kaçınmalıdır</a:t>
            </a:r>
            <a:r>
              <a:rPr lang="en-US" b="1" dirty="0" smtClean="0"/>
              <a:t>.</a:t>
            </a:r>
            <a:endParaRPr lang="tr-TR" sz="3600" b="1" dirty="0" smtClean="0"/>
          </a:p>
          <a:p>
            <a:pPr>
              <a:buNone/>
            </a:pP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13</a:t>
            </a:fld>
            <a:endParaRPr lang="en-US"/>
          </a:p>
        </p:txBody>
      </p:sp>
      <p:pic>
        <p:nvPicPr>
          <p:cNvPr id="5" name="9 İçerik Yer Tutucusu" descr="accountant2.jpg"/>
          <p:cNvPicPr>
            <a:picLocks noChangeAspect="1"/>
          </p:cNvPicPr>
          <p:nvPr/>
        </p:nvPicPr>
        <p:blipFill>
          <a:blip r:embed="rId2" cstate="print"/>
          <a:stretch>
            <a:fillRect/>
          </a:stretch>
        </p:blipFill>
        <p:spPr>
          <a:xfrm>
            <a:off x="6372200" y="836712"/>
            <a:ext cx="1907704"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77500" lnSpcReduction="20000"/>
          </a:bodyPr>
          <a:lstStyle/>
          <a:p>
            <a:pPr algn="ctr">
              <a:buNone/>
            </a:pPr>
            <a:r>
              <a:rPr lang="tr-TR" dirty="0" smtClean="0"/>
              <a:t>	</a:t>
            </a:r>
            <a:r>
              <a:rPr lang="tr-TR" i="1" dirty="0" smtClean="0"/>
              <a:t> </a:t>
            </a:r>
            <a:r>
              <a:rPr lang="tr-TR" b="1" i="1" u="sng" dirty="0" smtClean="0"/>
              <a:t>Kavramsal Çerçeve Yaklaşımı</a:t>
            </a:r>
          </a:p>
          <a:p>
            <a:pPr algn="ctr">
              <a:buNone/>
            </a:pPr>
            <a:endParaRPr lang="tr-TR" b="1" i="1" u="sng" dirty="0" smtClean="0"/>
          </a:p>
          <a:p>
            <a:pPr algn="just"/>
            <a:r>
              <a:rPr lang="tr-TR" dirty="0" smtClean="0"/>
              <a:t>Temel prensiplere uyumla ilgili tehditleri yaratan tüm durumları tanımlamak ve uygun faaliyetlerini belirlemek imkânsızdır.</a:t>
            </a:r>
          </a:p>
          <a:p>
            <a:pPr algn="just">
              <a:buNone/>
            </a:pPr>
            <a:endParaRPr lang="tr-TR" dirty="0" smtClean="0"/>
          </a:p>
          <a:p>
            <a:pPr algn="just"/>
            <a:r>
              <a:rPr lang="tr-TR" dirty="0" smtClean="0"/>
              <a:t>Etik Kural, profesyonel muhasebecinin, temel prensiplere uyumla ilgili tehditleri belirlemesini, değerlendirmesini ve ele almasını gerektiren bir kavramsal çerçeve kurar. </a:t>
            </a:r>
          </a:p>
          <a:p>
            <a:pPr algn="just">
              <a:buNone/>
            </a:pPr>
            <a:endParaRPr lang="tr-TR" dirty="0" smtClean="0"/>
          </a:p>
          <a:p>
            <a:pPr algn="just"/>
            <a:r>
              <a:rPr lang="tr-TR" dirty="0" smtClean="0"/>
              <a:t>Kavramsal çerçeve yaklaşımı, Bu Etik Kural’ın etik şartlarıyla uyumlu olmada ve kamu çıkarına hareket etme sorumluluklarını yerine getirmelerinde profesyonel muhasebecilere, yardımcı olur.</a:t>
            </a:r>
          </a:p>
          <a:p>
            <a:pPr marL="624078" indent="-514350">
              <a:buAutoNum type="arabicPeriod"/>
            </a:pPr>
            <a:endParaRPr lang="tr-TR" dirty="0" smtClean="0"/>
          </a:p>
          <a:p>
            <a:pPr marL="624078" indent="-514350">
              <a:buAutoNum type="arabicPeriod"/>
            </a:pP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85000" lnSpcReduction="20000"/>
          </a:bodyPr>
          <a:lstStyle/>
          <a:p>
            <a:pPr algn="ctr">
              <a:buNone/>
            </a:pPr>
            <a:r>
              <a:rPr lang="tr-TR" dirty="0" smtClean="0"/>
              <a:t>	</a:t>
            </a:r>
            <a:r>
              <a:rPr lang="tr-TR" i="1" dirty="0" smtClean="0"/>
              <a:t> </a:t>
            </a:r>
            <a:r>
              <a:rPr lang="tr-TR" b="1" i="1" u="sng" dirty="0" smtClean="0"/>
              <a:t>Kavramsal Çerçeve Yaklaşımı</a:t>
            </a:r>
          </a:p>
          <a:p>
            <a:pPr algn="ctr">
              <a:buNone/>
            </a:pPr>
            <a:endParaRPr lang="tr-TR" b="1" i="1" u="sng" dirty="0" smtClean="0"/>
          </a:p>
          <a:p>
            <a:pPr algn="just"/>
            <a:r>
              <a:rPr lang="tr-TR" dirty="0" smtClean="0"/>
              <a:t>Bir profesyonel muhasebeci, kavramsal çerçeveyi uygularken, ister tehdidin çok büyük olması nedeniyle isterse de uygun önlemlerin mevcut olmaması ya da uygulanabilir olmaması nedeniyle, tehditlerin ortadan kaldırılamadığı ya da </a:t>
            </a:r>
            <a:r>
              <a:rPr lang="tr-TR" b="1" dirty="0" smtClean="0"/>
              <a:t>kabul edilebilir bir düzeye indirilemediği durumlarla </a:t>
            </a:r>
            <a:r>
              <a:rPr lang="tr-TR" dirty="0" smtClean="0"/>
              <a:t>karsılaşabilir. </a:t>
            </a:r>
          </a:p>
          <a:p>
            <a:pPr algn="just"/>
            <a:endParaRPr lang="tr-TR" dirty="0" smtClean="0"/>
          </a:p>
          <a:p>
            <a:pPr algn="just"/>
            <a:r>
              <a:rPr lang="tr-TR" dirty="0" smtClean="0"/>
              <a:t>Bu tür durumlarda, dahil olduğu belirli bir profesyonel </a:t>
            </a:r>
            <a:r>
              <a:rPr lang="tr-TR" b="1" dirty="0" smtClean="0"/>
              <a:t>hizmeti geri çevirecek </a:t>
            </a:r>
            <a:r>
              <a:rPr lang="tr-TR" dirty="0" smtClean="0"/>
              <a:t>ya da </a:t>
            </a:r>
            <a:r>
              <a:rPr lang="tr-TR" b="1" dirty="0" smtClean="0"/>
              <a:t>devam etmeyecektir </a:t>
            </a:r>
            <a:r>
              <a:rPr lang="tr-TR" dirty="0" smtClean="0"/>
              <a:t>ya da gerekirse sözleşmeden (serbest çalışan muhasebeci olması durumunda) veya işveren kuruluştan (bağımlı çalışan muhasebeci olması durumunda) </a:t>
            </a:r>
            <a:r>
              <a:rPr lang="tr-TR" b="1" dirty="0" smtClean="0"/>
              <a:t>istifa edecektir</a:t>
            </a:r>
          </a:p>
          <a:p>
            <a:pPr marL="624078" indent="-514350">
              <a:buAutoNum type="arabicPeriod"/>
            </a:pP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Etik kurallarda kavramsal çerçeve yaklaşımı ile ilgili olarak aşağıdakilerden hangisi yanlıştır?</a:t>
            </a:r>
            <a:br>
              <a:rPr lang="tr-TR" dirty="0" smtClean="0"/>
            </a:br>
            <a:r>
              <a:rPr lang="tr-TR" dirty="0" smtClean="0"/>
              <a:t> </a:t>
            </a:r>
            <a:endParaRPr lang="en-US" dirty="0"/>
          </a:p>
        </p:txBody>
      </p:sp>
      <p:sp>
        <p:nvSpPr>
          <p:cNvPr id="3" name="2 İçerik Yer Tutucusu"/>
          <p:cNvSpPr>
            <a:spLocks noGrp="1"/>
          </p:cNvSpPr>
          <p:nvPr>
            <p:ph idx="1"/>
          </p:nvPr>
        </p:nvSpPr>
        <p:spPr/>
        <p:txBody>
          <a:bodyPr>
            <a:normAutofit fontScale="92500" lnSpcReduction="20000"/>
          </a:bodyPr>
          <a:lstStyle/>
          <a:p>
            <a:pPr>
              <a:buNone/>
            </a:pPr>
            <a:endParaRPr lang="tr-TR" dirty="0" smtClean="0"/>
          </a:p>
          <a:p>
            <a:pPr>
              <a:buNone/>
            </a:pPr>
            <a:r>
              <a:rPr lang="tr-TR" dirty="0" smtClean="0"/>
              <a:t>a. Temel prensiplere uyumla ilgili tehditleri yaratan tüm durumlar tanımlanmıştır.</a:t>
            </a:r>
          </a:p>
          <a:p>
            <a:pPr>
              <a:buNone/>
            </a:pPr>
            <a:r>
              <a:rPr lang="tr-TR" dirty="0" smtClean="0"/>
              <a:t>b. Profesyonel muhasebecinin, temel prensiplere uyumla ilgili tehditleri belirlemesini gerektiren bir kavramsal çerçeve kurar.</a:t>
            </a:r>
          </a:p>
          <a:p>
            <a:pPr>
              <a:buNone/>
            </a:pPr>
            <a:r>
              <a:rPr lang="tr-TR" dirty="0" smtClean="0"/>
              <a:t>c. Etik Kural’ın etik şartlarıyla uyumlu olmada profesyonel muhasebecilere yardımcı olur.</a:t>
            </a:r>
          </a:p>
          <a:p>
            <a:pPr>
              <a:buNone/>
            </a:pPr>
            <a:r>
              <a:rPr lang="tr-TR" dirty="0" smtClean="0"/>
              <a:t>d. Etik Kural’ın kamu çıkarına hareket etme sorumluluklarını yerine getirmelerinde profesyonel muhasebecilere yardımcı olur.</a:t>
            </a:r>
          </a:p>
          <a:p>
            <a:pPr>
              <a:buNone/>
            </a:pPr>
            <a:r>
              <a:rPr lang="tr-TR" dirty="0" smtClean="0"/>
              <a:t>e. Temel mesleki etik kuralları ortaya koyar.</a:t>
            </a:r>
          </a:p>
          <a:p>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lgn="ctr">
              <a:buNone/>
            </a:pPr>
            <a:r>
              <a:rPr lang="tr-TR" dirty="0" smtClean="0"/>
              <a:t>	</a:t>
            </a:r>
            <a:r>
              <a:rPr lang="tr-TR" i="1" dirty="0" smtClean="0"/>
              <a:t> </a:t>
            </a:r>
            <a:r>
              <a:rPr lang="en-US" b="1" i="1" u="sng" dirty="0" err="1" smtClean="0"/>
              <a:t>Tehditler</a:t>
            </a:r>
            <a:r>
              <a:rPr lang="en-US" b="1" i="1" u="sng" dirty="0" smtClean="0"/>
              <a:t> </a:t>
            </a:r>
            <a:r>
              <a:rPr lang="en-US" b="1" i="1" u="sng" dirty="0" err="1" smtClean="0"/>
              <a:t>ve</a:t>
            </a:r>
            <a:r>
              <a:rPr lang="en-US" b="1" i="1" u="sng" dirty="0" smtClean="0"/>
              <a:t> </a:t>
            </a:r>
            <a:r>
              <a:rPr lang="en-US" b="1" i="1" u="sng" dirty="0" err="1" smtClean="0"/>
              <a:t>Önlemler</a:t>
            </a:r>
            <a:endParaRPr lang="tr-TR" b="1" i="1" u="sng" dirty="0" smtClean="0"/>
          </a:p>
          <a:p>
            <a:pPr algn="ctr">
              <a:buNone/>
            </a:pPr>
            <a:endParaRPr lang="tr-TR" b="1" i="1" u="sng" dirty="0" smtClean="0"/>
          </a:p>
          <a:p>
            <a:pPr algn="just"/>
            <a:r>
              <a:rPr lang="tr-TR" dirty="0" smtClean="0"/>
              <a:t>Tehditler, geniş bir ilişkiler ve durumlar nedeniyle oluşabilir. Bir ilişki ya da durumun bir tehdit oluşturduğu durumlarda, bu tür bir tehdit, profesyonel muhasebecinin temel prensiplerle uyumunu tehlikeye atabileceği ya da tehlikeye attığı </a:t>
            </a:r>
            <a:r>
              <a:rPr lang="tr-TR" b="1" dirty="0" smtClean="0"/>
              <a:t>izlenimini </a:t>
            </a:r>
            <a:r>
              <a:rPr lang="tr-TR" dirty="0" smtClean="0"/>
              <a:t>verebilir. Bir durum ya da ilişki bir den fazla tehdit oluşturabilir ve bir tehdit, bir temel prensipten daha fazlasıyla uyumu etkileyebilir.</a:t>
            </a: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17</a:t>
            </a:fld>
            <a:endParaRPr lang="en-US"/>
          </a:p>
        </p:txBody>
      </p:sp>
      <p:pic>
        <p:nvPicPr>
          <p:cNvPr id="3074" name="Picture 2" descr="C:\Users\Secil\AppData\Local\Microsoft\Windows\Temporary Internet Files\Content.IE5\US6JSQ99\MC900359487[1].wmf"/>
          <p:cNvPicPr>
            <a:picLocks noChangeAspect="1" noChangeArrowheads="1"/>
          </p:cNvPicPr>
          <p:nvPr/>
        </p:nvPicPr>
        <p:blipFill>
          <a:blip r:embed="rId2" cstate="print"/>
          <a:srcRect/>
          <a:stretch>
            <a:fillRect/>
          </a:stretch>
        </p:blipFill>
        <p:spPr bwMode="auto">
          <a:xfrm>
            <a:off x="7020272" y="1484784"/>
            <a:ext cx="1873606" cy="138805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a:bodyPr>
          <a:lstStyle/>
          <a:p>
            <a:pPr algn="ctr">
              <a:buNone/>
            </a:pPr>
            <a:r>
              <a:rPr lang="tr-TR" dirty="0" smtClean="0"/>
              <a:t>	</a:t>
            </a:r>
            <a:r>
              <a:rPr lang="tr-TR" i="1" dirty="0" smtClean="0"/>
              <a:t> </a:t>
            </a:r>
            <a:r>
              <a:rPr lang="tr-TR" b="1" i="1" u="sng" dirty="0" smtClean="0"/>
              <a:t>Tehditler</a:t>
            </a:r>
          </a:p>
          <a:p>
            <a:pPr>
              <a:buNone/>
            </a:pPr>
            <a:r>
              <a:rPr lang="tr-TR" dirty="0" smtClean="0"/>
              <a:t>Tehditler, aşağıdaki kategorilerin bir veya daha fazlasına girer:</a:t>
            </a:r>
          </a:p>
          <a:p>
            <a:pPr>
              <a:buNone/>
            </a:pPr>
            <a:endParaRPr lang="tr-TR" dirty="0" smtClean="0"/>
          </a:p>
          <a:p>
            <a:pPr marL="624078" indent="-514350">
              <a:buFont typeface="+mj-lt"/>
              <a:buAutoNum type="arabicPeriod"/>
            </a:pPr>
            <a:r>
              <a:rPr lang="tr-TR" dirty="0" smtClean="0"/>
              <a:t>Kişisel Çıkar Tehdidi</a:t>
            </a:r>
          </a:p>
          <a:p>
            <a:pPr marL="624078" indent="-514350">
              <a:buFont typeface="+mj-lt"/>
              <a:buAutoNum type="arabicPeriod"/>
            </a:pPr>
            <a:r>
              <a:rPr lang="tr-TR" dirty="0" smtClean="0"/>
              <a:t>Kendi Kendini Teftiş Tehdidi</a:t>
            </a:r>
          </a:p>
          <a:p>
            <a:pPr marL="624078" indent="-514350">
              <a:buFont typeface="+mj-lt"/>
              <a:buAutoNum type="arabicPeriod"/>
            </a:pPr>
            <a:r>
              <a:rPr lang="tr-TR" dirty="0" smtClean="0"/>
              <a:t>Taraf Tutma Tehdidi</a:t>
            </a:r>
          </a:p>
          <a:p>
            <a:pPr marL="624078" indent="-514350">
              <a:buFont typeface="+mj-lt"/>
              <a:buAutoNum type="arabicPeriod"/>
            </a:pPr>
            <a:r>
              <a:rPr lang="tr-TR" dirty="0" smtClean="0"/>
              <a:t>Yakınlık Tehdidi</a:t>
            </a:r>
          </a:p>
          <a:p>
            <a:pPr marL="624078" indent="-514350">
              <a:buFont typeface="+mj-lt"/>
              <a:buAutoNum type="arabicPeriod"/>
            </a:pPr>
            <a:r>
              <a:rPr lang="tr-TR" dirty="0" smtClean="0"/>
              <a:t>Gözdağı Tehdidi</a:t>
            </a:r>
          </a:p>
          <a:p>
            <a:pPr marL="624078" indent="-514350">
              <a:buFont typeface="+mj-lt"/>
              <a:buAutoNum type="arabicPeriod"/>
            </a:pP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18</a:t>
            </a:fld>
            <a:endParaRPr lang="en-US"/>
          </a:p>
        </p:txBody>
      </p:sp>
      <p:pic>
        <p:nvPicPr>
          <p:cNvPr id="2050" name="Picture 2" descr="C:\Users\Secil\AppData\Local\Microsoft\Windows\Temporary Internet Files\Content.IE5\US6JSQ99\MC900359487[1].wmf"/>
          <p:cNvPicPr>
            <a:picLocks noChangeAspect="1" noChangeArrowheads="1"/>
          </p:cNvPicPr>
          <p:nvPr/>
        </p:nvPicPr>
        <p:blipFill>
          <a:blip r:embed="rId2" cstate="print"/>
          <a:srcRect/>
          <a:stretch>
            <a:fillRect/>
          </a:stretch>
        </p:blipFill>
        <p:spPr bwMode="auto">
          <a:xfrm>
            <a:off x="6228184" y="3717032"/>
            <a:ext cx="1873606" cy="138805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Slayt Numarası Yer Tutucusu"/>
          <p:cNvSpPr>
            <a:spLocks noGrp="1"/>
          </p:cNvSpPr>
          <p:nvPr>
            <p:ph type="sldNum" sz="quarter" idx="12"/>
          </p:nvPr>
        </p:nvSpPr>
        <p:spPr/>
        <p:txBody>
          <a:bodyPr/>
          <a:lstStyle/>
          <a:p>
            <a:fld id="{C8B43291-3510-4FEE-B31C-DE64C9890025}" type="slidenum">
              <a:rPr lang="en-US" smtClean="0"/>
              <a:pPr/>
              <a:t>19</a:t>
            </a:fld>
            <a:endParaRPr lang="en-US"/>
          </a:p>
        </p:txBody>
      </p:sp>
      <p:grpSp>
        <p:nvGrpSpPr>
          <p:cNvPr id="4" name="3 Grup"/>
          <p:cNvGrpSpPr/>
          <p:nvPr/>
        </p:nvGrpSpPr>
        <p:grpSpPr>
          <a:xfrm>
            <a:off x="3131840" y="2276872"/>
            <a:ext cx="2573723" cy="3904271"/>
            <a:chOff x="274530" y="7698"/>
            <a:chExt cx="2573723" cy="3904271"/>
          </a:xfrm>
          <a:scene3d>
            <a:camera prst="orthographicFront"/>
            <a:lightRig rig="flat" dir="t"/>
          </a:scene3d>
        </p:grpSpPr>
        <p:sp>
          <p:nvSpPr>
            <p:cNvPr id="5" name="4 Dikdörtgen"/>
            <p:cNvSpPr/>
            <p:nvPr/>
          </p:nvSpPr>
          <p:spPr>
            <a:xfrm>
              <a:off x="274530" y="79706"/>
              <a:ext cx="2573723" cy="383226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5 Dikdörtgen"/>
            <p:cNvSpPr/>
            <p:nvPr/>
          </p:nvSpPr>
          <p:spPr>
            <a:xfrm>
              <a:off x="274530" y="7698"/>
              <a:ext cx="2573723" cy="38322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tr-TR" sz="2000" b="1" kern="1200" dirty="0" smtClean="0"/>
                <a:t>1. Kişisel Çıkar Tehdidi </a:t>
              </a:r>
            </a:p>
            <a:p>
              <a:pPr marL="0" lvl="0" algn="ctr" defTabSz="889000">
                <a:lnSpc>
                  <a:spcPct val="90000"/>
                </a:lnSpc>
                <a:spcBef>
                  <a:spcPct val="0"/>
                </a:spcBef>
                <a:spcAft>
                  <a:spcPts val="0"/>
                </a:spcAft>
              </a:pPr>
              <a:endParaRPr lang="tr-TR" sz="2000" b="1" kern="1200" noProof="0" dirty="0" smtClean="0"/>
            </a:p>
            <a:p>
              <a:pPr lvl="0" algn="ctr" defTabSz="889000">
                <a:lnSpc>
                  <a:spcPct val="90000"/>
                </a:lnSpc>
                <a:spcBef>
                  <a:spcPct val="0"/>
                </a:spcBef>
              </a:pPr>
              <a:r>
                <a:rPr lang="tr-TR" sz="2000" b="0" kern="1200" noProof="0" dirty="0" smtClean="0"/>
                <a:t>Profesyonel muhasebecinin yargısını ya da davranışını uygunsuz bir biçimde etkileyecek finansal veya</a:t>
              </a:r>
            </a:p>
            <a:p>
              <a:pPr lvl="0" algn="ctr" defTabSz="889000">
                <a:lnSpc>
                  <a:spcPct val="90000"/>
                </a:lnSpc>
                <a:spcBef>
                  <a:spcPct val="0"/>
                </a:spcBef>
              </a:pPr>
              <a:r>
                <a:rPr lang="tr-TR" sz="2000" b="0" kern="1200" noProof="0" dirty="0" smtClean="0"/>
                <a:t>diğer çıkar tehdididir.</a:t>
              </a:r>
              <a:endParaRPr lang="tr-TR" sz="2000" b="0" kern="1200" noProof="0" dirty="0"/>
            </a:p>
          </p:txBody>
        </p:sp>
      </p:grpSp>
      <p:pic>
        <p:nvPicPr>
          <p:cNvPr id="7" name="Picture 2" descr="C:\Users\Secil\AppData\Local\Microsoft\Windows\Temporary Internet Files\Content.IE5\US6JSQ99\MC900359487[1].wmf"/>
          <p:cNvPicPr>
            <a:picLocks noChangeAspect="1" noChangeArrowheads="1"/>
          </p:cNvPicPr>
          <p:nvPr/>
        </p:nvPicPr>
        <p:blipFill>
          <a:blip r:embed="rId2" cstate="print"/>
          <a:srcRect/>
          <a:stretch>
            <a:fillRect/>
          </a:stretch>
        </p:blipFill>
        <p:spPr bwMode="auto">
          <a:xfrm>
            <a:off x="6444208" y="1556792"/>
            <a:ext cx="1873606" cy="1388059"/>
          </a:xfrm>
          <a:prstGeom prst="rect">
            <a:avLst/>
          </a:prstGeom>
          <a:noFill/>
        </p:spPr>
      </p:pic>
      <p:pic>
        <p:nvPicPr>
          <p:cNvPr id="8" name="9 İçerik Yer Tutucusu" descr="accountant2.jpg"/>
          <p:cNvPicPr>
            <a:picLocks noChangeAspect="1"/>
          </p:cNvPicPr>
          <p:nvPr/>
        </p:nvPicPr>
        <p:blipFill>
          <a:blip r:embed="rId3" cstate="print"/>
          <a:stretch>
            <a:fillRect/>
          </a:stretch>
        </p:blipFill>
        <p:spPr>
          <a:xfrm>
            <a:off x="6444208" y="3501008"/>
            <a:ext cx="1907704"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Resim" descr="protection.jpg"/>
          <p:cNvPicPr>
            <a:picLocks noChangeAspect="1"/>
          </p:cNvPicPr>
          <p:nvPr/>
        </p:nvPicPr>
        <p:blipFill>
          <a:blip r:embed="rId2" cstate="print"/>
          <a:stretch>
            <a:fillRect/>
          </a:stretch>
        </p:blipFill>
        <p:spPr>
          <a:xfrm>
            <a:off x="0" y="548680"/>
            <a:ext cx="9144000" cy="5976664"/>
          </a:xfrm>
          <a:prstGeom prst="rect">
            <a:avLst/>
          </a:prstGeom>
        </p:spPr>
      </p:pic>
      <p:sp>
        <p:nvSpPr>
          <p:cNvPr id="4" name="3 Slayt Numarası Yer Tutucusu"/>
          <p:cNvSpPr>
            <a:spLocks noGrp="1"/>
          </p:cNvSpPr>
          <p:nvPr>
            <p:ph type="sldNum" sz="quarter" idx="12"/>
          </p:nvPr>
        </p:nvSpPr>
        <p:spPr/>
        <p:txBody>
          <a:bodyPr/>
          <a:lstStyle/>
          <a:p>
            <a:fld id="{C8B43291-3510-4FEE-B31C-DE64C9890025}" type="slidenum">
              <a:rPr lang="en-US" smtClean="0"/>
              <a:pPr/>
              <a:t>2</a:t>
            </a:fld>
            <a:endParaRPr lang="en-US"/>
          </a:p>
        </p:txBody>
      </p:sp>
      <p:pic>
        <p:nvPicPr>
          <p:cNvPr id="1026" name="Picture 2" descr="C:\Users\Secil\AppData\Local\Microsoft\Windows\Temporary Internet Files\Content.IE5\MTN5FJDP\MC900359487[1].wmf"/>
          <p:cNvPicPr>
            <a:picLocks noChangeAspect="1" noChangeArrowheads="1"/>
          </p:cNvPicPr>
          <p:nvPr/>
        </p:nvPicPr>
        <p:blipFill>
          <a:blip r:embed="rId3" cstate="print"/>
          <a:srcRect/>
          <a:stretch>
            <a:fillRect/>
          </a:stretch>
        </p:blipFill>
        <p:spPr bwMode="auto">
          <a:xfrm>
            <a:off x="0" y="476672"/>
            <a:ext cx="1873606" cy="1388059"/>
          </a:xfrm>
          <a:prstGeom prst="rect">
            <a:avLst/>
          </a:prstGeom>
          <a:noFill/>
        </p:spPr>
      </p:pic>
      <p:sp>
        <p:nvSpPr>
          <p:cNvPr id="7" name="6 Dikdörtgen"/>
          <p:cNvSpPr/>
          <p:nvPr/>
        </p:nvSpPr>
        <p:spPr>
          <a:xfrm>
            <a:off x="3059832" y="3645024"/>
            <a:ext cx="5544616" cy="3046988"/>
          </a:xfrm>
          <a:prstGeom prst="rect">
            <a:avLst/>
          </a:prstGeom>
        </p:spPr>
        <p:txBody>
          <a:bodyPr wrap="square">
            <a:spAutoFit/>
          </a:bodyPr>
          <a:lstStyle/>
          <a:p>
            <a:pPr marL="624078" indent="-514350"/>
            <a:r>
              <a:rPr lang="tr-TR" sz="2400" b="1" dirty="0" smtClean="0"/>
              <a:t>Dürüst</a:t>
            </a:r>
          </a:p>
          <a:p>
            <a:pPr marL="624078" indent="-514350"/>
            <a:r>
              <a:rPr lang="tr-TR" sz="2400" b="1" dirty="0" smtClean="0"/>
              <a:t>Tarafsız</a:t>
            </a:r>
          </a:p>
          <a:p>
            <a:pPr marL="624078" indent="-514350"/>
            <a:r>
              <a:rPr lang="tr-TR" sz="2400" b="1" dirty="0" smtClean="0"/>
              <a:t>Mesleki  olarak Yeterli ve Özenli</a:t>
            </a:r>
          </a:p>
          <a:p>
            <a:pPr marL="624078" indent="-514350"/>
            <a:r>
              <a:rPr lang="tr-TR" sz="2400" b="1" dirty="0" smtClean="0"/>
              <a:t>Gizliliğe Saygılı</a:t>
            </a:r>
          </a:p>
          <a:p>
            <a:pPr marL="624078" indent="-514350"/>
            <a:r>
              <a:rPr lang="tr-TR" sz="2400" b="1" dirty="0" smtClean="0"/>
              <a:t>Muhasebe Mesleğini Davranışlarıyla örnek olarak Temsil Eden bir Meslek Mensubu</a:t>
            </a:r>
            <a:endParaRPr lang="en-US" sz="2400" b="1" dirty="0"/>
          </a:p>
        </p:txBody>
      </p:sp>
      <p:pic>
        <p:nvPicPr>
          <p:cNvPr id="10" name="9 İçerik Yer Tutucusu" descr="accountant2.jpg"/>
          <p:cNvPicPr>
            <a:picLocks noGrp="1" noChangeAspect="1"/>
          </p:cNvPicPr>
          <p:nvPr>
            <p:ph idx="1"/>
          </p:nvPr>
        </p:nvPicPr>
        <p:blipFill>
          <a:blip r:embed="rId4" cstate="print"/>
          <a:stretch>
            <a:fillRect/>
          </a:stretch>
        </p:blipFill>
        <p:spPr>
          <a:xfrm>
            <a:off x="1187624" y="3645024"/>
            <a:ext cx="1907704" cy="2808312"/>
          </a:xfrm>
        </p:spPr>
      </p:pic>
      <p:sp>
        <p:nvSpPr>
          <p:cNvPr id="11" name="10 Dikdörtgen"/>
          <p:cNvSpPr/>
          <p:nvPr/>
        </p:nvSpPr>
        <p:spPr>
          <a:xfrm>
            <a:off x="3203848" y="620688"/>
            <a:ext cx="5256584" cy="1938992"/>
          </a:xfrm>
          <a:prstGeom prst="rect">
            <a:avLst/>
          </a:prstGeom>
        </p:spPr>
        <p:txBody>
          <a:bodyPr wrap="square">
            <a:spAutoFit/>
          </a:bodyPr>
          <a:lstStyle/>
          <a:p>
            <a:pPr marL="624078" indent="-514350"/>
            <a:r>
              <a:rPr lang="tr-TR" sz="2400" b="1" dirty="0" smtClean="0">
                <a:solidFill>
                  <a:srgbClr val="FF0000"/>
                </a:solidFill>
              </a:rPr>
              <a:t>Kişisel Çıkar Tehdidi</a:t>
            </a:r>
          </a:p>
          <a:p>
            <a:pPr marL="624078" indent="-514350"/>
            <a:r>
              <a:rPr lang="tr-TR" sz="2400" b="1" dirty="0" smtClean="0">
                <a:solidFill>
                  <a:srgbClr val="FF0000"/>
                </a:solidFill>
              </a:rPr>
              <a:t>Kendi Kendini Teftiş Tehdidi</a:t>
            </a:r>
          </a:p>
          <a:p>
            <a:pPr marL="624078" indent="-514350"/>
            <a:r>
              <a:rPr lang="tr-TR" sz="2400" b="1" dirty="0" smtClean="0">
                <a:solidFill>
                  <a:srgbClr val="FF0000"/>
                </a:solidFill>
              </a:rPr>
              <a:t>Taraf Tutma Tehdidi</a:t>
            </a:r>
          </a:p>
          <a:p>
            <a:pPr marL="624078" indent="-514350"/>
            <a:r>
              <a:rPr lang="tr-TR" sz="2400" b="1" dirty="0" smtClean="0">
                <a:solidFill>
                  <a:srgbClr val="FF0000"/>
                </a:solidFill>
              </a:rPr>
              <a:t>Yakınlık Tehdidi</a:t>
            </a:r>
          </a:p>
          <a:p>
            <a:pPr marL="624078" indent="-514350"/>
            <a:r>
              <a:rPr lang="tr-TR" sz="2400" b="1" dirty="0" smtClean="0">
                <a:solidFill>
                  <a:srgbClr val="FF0000"/>
                </a:solidFill>
              </a:rPr>
              <a:t>Gözdağı Tehdidi</a:t>
            </a:r>
            <a:endParaRPr lang="en-US" sz="2400" b="1" dirty="0">
              <a:solidFill>
                <a:srgbClr val="FF0000"/>
              </a:solidFill>
            </a:endParaRPr>
          </a:p>
        </p:txBody>
      </p:sp>
      <p:sp>
        <p:nvSpPr>
          <p:cNvPr id="8" name="7 Metin kutusu"/>
          <p:cNvSpPr txBox="1"/>
          <p:nvPr/>
        </p:nvSpPr>
        <p:spPr>
          <a:xfrm>
            <a:off x="1043608" y="3573016"/>
            <a:ext cx="2012089" cy="584775"/>
          </a:xfrm>
          <a:prstGeom prst="rect">
            <a:avLst/>
          </a:prstGeom>
          <a:noFill/>
        </p:spPr>
        <p:txBody>
          <a:bodyPr wrap="none" rtlCol="0">
            <a:spAutoFit/>
          </a:bodyPr>
          <a:lstStyle/>
          <a:p>
            <a:r>
              <a:rPr lang="tr-TR" sz="3200" dirty="0" smtClean="0"/>
              <a:t>Suphi Bey</a:t>
            </a:r>
            <a:endParaRPr lang="en-US" sz="3200" dirty="0"/>
          </a:p>
        </p:txBody>
      </p:sp>
      <p:sp>
        <p:nvSpPr>
          <p:cNvPr id="13" name="12 Metin kutusu"/>
          <p:cNvSpPr txBox="1"/>
          <p:nvPr/>
        </p:nvSpPr>
        <p:spPr>
          <a:xfrm>
            <a:off x="3635896" y="2852936"/>
            <a:ext cx="2448106" cy="523220"/>
          </a:xfrm>
          <a:prstGeom prst="rect">
            <a:avLst/>
          </a:prstGeom>
          <a:noFill/>
        </p:spPr>
        <p:txBody>
          <a:bodyPr wrap="none" rtlCol="0">
            <a:spAutoFit/>
          </a:bodyPr>
          <a:lstStyle/>
          <a:p>
            <a:r>
              <a:rPr lang="tr-TR" sz="2800" b="1" dirty="0" smtClean="0">
                <a:solidFill>
                  <a:schemeClr val="bg1"/>
                </a:solidFill>
              </a:rPr>
              <a:t>ÖNLEMLER</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linds(horizont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Slayt Numarası Yer Tutucusu"/>
          <p:cNvSpPr>
            <a:spLocks noGrp="1"/>
          </p:cNvSpPr>
          <p:nvPr>
            <p:ph type="sldNum" sz="quarter" idx="12"/>
          </p:nvPr>
        </p:nvSpPr>
        <p:spPr/>
        <p:txBody>
          <a:bodyPr/>
          <a:lstStyle/>
          <a:p>
            <a:fld id="{C8B43291-3510-4FEE-B31C-DE64C9890025}" type="slidenum">
              <a:rPr lang="en-US" smtClean="0"/>
              <a:pPr/>
              <a:t>20</a:t>
            </a:fld>
            <a:endParaRPr lang="en-US"/>
          </a:p>
        </p:txBody>
      </p:sp>
      <p:pic>
        <p:nvPicPr>
          <p:cNvPr id="7" name="Picture 2" descr="C:\Users\Secil\AppData\Local\Microsoft\Windows\Temporary Internet Files\Content.IE5\US6JSQ99\MC900359487[1].wmf"/>
          <p:cNvPicPr>
            <a:picLocks noChangeAspect="1" noChangeArrowheads="1"/>
          </p:cNvPicPr>
          <p:nvPr/>
        </p:nvPicPr>
        <p:blipFill>
          <a:blip r:embed="rId2" cstate="print"/>
          <a:srcRect/>
          <a:stretch>
            <a:fillRect/>
          </a:stretch>
        </p:blipFill>
        <p:spPr bwMode="auto">
          <a:xfrm>
            <a:off x="6444208" y="1556792"/>
            <a:ext cx="1873606" cy="1388059"/>
          </a:xfrm>
          <a:prstGeom prst="rect">
            <a:avLst/>
          </a:prstGeom>
          <a:noFill/>
        </p:spPr>
      </p:pic>
      <p:pic>
        <p:nvPicPr>
          <p:cNvPr id="8" name="9 İçerik Yer Tutucusu" descr="accountant2.jpg"/>
          <p:cNvPicPr>
            <a:picLocks noChangeAspect="1"/>
          </p:cNvPicPr>
          <p:nvPr/>
        </p:nvPicPr>
        <p:blipFill>
          <a:blip r:embed="rId3" cstate="print"/>
          <a:stretch>
            <a:fillRect/>
          </a:stretch>
        </p:blipFill>
        <p:spPr>
          <a:xfrm>
            <a:off x="6444208" y="3501008"/>
            <a:ext cx="1907704" cy="2808312"/>
          </a:xfrm>
          <a:prstGeom prst="rect">
            <a:avLst/>
          </a:prstGeom>
        </p:spPr>
      </p:pic>
      <p:grpSp>
        <p:nvGrpSpPr>
          <p:cNvPr id="9" name="8 Grup"/>
          <p:cNvGrpSpPr/>
          <p:nvPr/>
        </p:nvGrpSpPr>
        <p:grpSpPr>
          <a:xfrm>
            <a:off x="1691679" y="1556792"/>
            <a:ext cx="4608513" cy="3832263"/>
            <a:chOff x="698262" y="7698"/>
            <a:chExt cx="3565539" cy="3832263"/>
          </a:xfrm>
          <a:scene3d>
            <a:camera prst="orthographicFront"/>
            <a:lightRig rig="flat" dir="t"/>
          </a:scene3d>
        </p:grpSpPr>
        <p:sp>
          <p:nvSpPr>
            <p:cNvPr id="10" name="9 Dikdörtgen"/>
            <p:cNvSpPr/>
            <p:nvPr/>
          </p:nvSpPr>
          <p:spPr>
            <a:xfrm>
              <a:off x="698262" y="7698"/>
              <a:ext cx="3565539" cy="383226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10 Dikdörtgen"/>
            <p:cNvSpPr/>
            <p:nvPr/>
          </p:nvSpPr>
          <p:spPr>
            <a:xfrm>
              <a:off x="753974" y="223722"/>
              <a:ext cx="3509827" cy="3616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noProof="0" dirty="0" smtClean="0"/>
                <a:t>2. </a:t>
              </a:r>
              <a:r>
                <a:rPr lang="tr-TR" sz="2000" b="1" kern="1200" dirty="0" smtClean="0"/>
                <a:t>Kendi Kendini Teftiş Tehdidi</a:t>
              </a:r>
              <a:endParaRPr lang="tr-TR" sz="2000" b="1" kern="1200" noProof="0" dirty="0" smtClean="0"/>
            </a:p>
            <a:p>
              <a:pPr lvl="0" algn="ctr" defTabSz="889000">
                <a:lnSpc>
                  <a:spcPct val="90000"/>
                </a:lnSpc>
                <a:spcBef>
                  <a:spcPct val="0"/>
                </a:spcBef>
                <a:spcAft>
                  <a:spcPct val="35000"/>
                </a:spcAft>
              </a:pPr>
              <a:r>
                <a:rPr lang="tr-TR" sz="2000" b="0" kern="1200" noProof="0" dirty="0" smtClean="0"/>
                <a:t>Mevcut bir hizmeti sağlamanın bir parçası olarak bir yargı oluştururken muhasebecinin dayanacağı, profesyonel muhasebeci ya da firması veya organizasyonu içindeki başka bir kişi tarafından önceden yapılmış bir yargı ya da hizmetin sonuçlarını uygun bir biçimde değerlendiremeyeceği tehdididir.</a:t>
              </a:r>
              <a:endParaRPr lang="tr-TR" sz="2000" b="0" kern="1200"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066800"/>
          </a:xfrm>
        </p:spPr>
        <p:txBody>
          <a:bodyPr>
            <a:normAutofit fontScale="90000"/>
          </a:bodyPr>
          <a:lstStyle/>
          <a:p>
            <a:r>
              <a:rPr lang="tr-TR" dirty="0" smtClean="0"/>
              <a:t/>
            </a:r>
            <a:br>
              <a:rPr lang="tr-TR" dirty="0" smtClean="0"/>
            </a:br>
            <a:endParaRPr lang="en-US" dirty="0"/>
          </a:p>
        </p:txBody>
      </p:sp>
      <p:sp>
        <p:nvSpPr>
          <p:cNvPr id="3" name="2 İçerik Yer Tutucusu"/>
          <p:cNvSpPr>
            <a:spLocks noGrp="1"/>
          </p:cNvSpPr>
          <p:nvPr>
            <p:ph idx="1"/>
          </p:nvPr>
        </p:nvSpPr>
        <p:spPr/>
        <p:txBody>
          <a:bodyPr>
            <a:normAutofit/>
          </a:bodyPr>
          <a:lstStyle/>
          <a:p>
            <a:pPr algn="just">
              <a:buNone/>
            </a:pPr>
            <a:r>
              <a:rPr lang="tr-TR" dirty="0" smtClean="0"/>
              <a:t>	</a:t>
            </a:r>
            <a:endParaRPr lang="tr-TR" i="1" dirty="0" smtClean="0"/>
          </a:p>
          <a:p>
            <a:pPr algn="just">
              <a:buNone/>
            </a:pP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21</a:t>
            </a:fld>
            <a:endParaRPr lang="en-US"/>
          </a:p>
        </p:txBody>
      </p:sp>
      <p:graphicFrame>
        <p:nvGraphicFramePr>
          <p:cNvPr id="5" name="4 Diyagram"/>
          <p:cNvGraphicFramePr/>
          <p:nvPr/>
        </p:nvGraphicFramePr>
        <p:xfrm>
          <a:off x="0" y="1628800"/>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9 İçerik Yer Tutucusu" descr="accountant2.jpg"/>
          <p:cNvPicPr>
            <a:picLocks noChangeAspect="1"/>
          </p:cNvPicPr>
          <p:nvPr/>
        </p:nvPicPr>
        <p:blipFill>
          <a:blip r:embed="rId7" cstate="print"/>
          <a:stretch>
            <a:fillRect/>
          </a:stretch>
        </p:blipFill>
        <p:spPr>
          <a:xfrm>
            <a:off x="6444208" y="3501008"/>
            <a:ext cx="1907704" cy="2808312"/>
          </a:xfrm>
          <a:prstGeom prst="rect">
            <a:avLst/>
          </a:prstGeom>
        </p:spPr>
      </p:pic>
      <p:pic>
        <p:nvPicPr>
          <p:cNvPr id="7" name="Picture 2" descr="C:\Users\Secil\AppData\Local\Microsoft\Windows\Temporary Internet Files\Content.IE5\US6JSQ99\MC900359487[1].wmf"/>
          <p:cNvPicPr>
            <a:picLocks noChangeAspect="1" noChangeArrowheads="1"/>
          </p:cNvPicPr>
          <p:nvPr/>
        </p:nvPicPr>
        <p:blipFill>
          <a:blip r:embed="rId8" cstate="print"/>
          <a:srcRect/>
          <a:stretch>
            <a:fillRect/>
          </a:stretch>
        </p:blipFill>
        <p:spPr bwMode="auto">
          <a:xfrm>
            <a:off x="6444208" y="1556792"/>
            <a:ext cx="1873606" cy="1388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buNone/>
            </a:pPr>
            <a:r>
              <a:rPr lang="tr-TR" dirty="0" smtClean="0"/>
              <a:t>	</a:t>
            </a:r>
            <a:endParaRPr lang="tr-TR" i="1" dirty="0" smtClean="0"/>
          </a:p>
          <a:p>
            <a:pPr algn="just">
              <a:buNone/>
            </a:pP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22</a:t>
            </a:fld>
            <a:endParaRPr lang="en-US"/>
          </a:p>
        </p:txBody>
      </p:sp>
      <p:graphicFrame>
        <p:nvGraphicFramePr>
          <p:cNvPr id="5" name="4 Diyagram"/>
          <p:cNvGraphicFramePr/>
          <p:nvPr/>
        </p:nvGraphicFramePr>
        <p:xfrm>
          <a:off x="179512" y="836712"/>
          <a:ext cx="878497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9 İçerik Yer Tutucusu" descr="accountant2.jpg"/>
          <p:cNvPicPr>
            <a:picLocks noChangeAspect="1"/>
          </p:cNvPicPr>
          <p:nvPr/>
        </p:nvPicPr>
        <p:blipFill>
          <a:blip r:embed="rId7" cstate="print"/>
          <a:stretch>
            <a:fillRect/>
          </a:stretch>
        </p:blipFill>
        <p:spPr>
          <a:xfrm>
            <a:off x="6372200" y="4049688"/>
            <a:ext cx="1907704" cy="2808312"/>
          </a:xfrm>
          <a:prstGeom prst="rect">
            <a:avLst/>
          </a:prstGeom>
        </p:spPr>
      </p:pic>
      <p:pic>
        <p:nvPicPr>
          <p:cNvPr id="8" name="Picture 2" descr="C:\Users\Secil\AppData\Local\Microsoft\Windows\Temporary Internet Files\Content.IE5\US6JSQ99\MC900359487[1].wmf"/>
          <p:cNvPicPr>
            <a:picLocks noChangeAspect="1" noChangeArrowheads="1"/>
          </p:cNvPicPr>
          <p:nvPr/>
        </p:nvPicPr>
        <p:blipFill>
          <a:blip r:embed="rId8" cstate="print"/>
          <a:srcRect/>
          <a:stretch>
            <a:fillRect/>
          </a:stretch>
        </p:blipFill>
        <p:spPr bwMode="auto">
          <a:xfrm>
            <a:off x="4644008" y="4653136"/>
            <a:ext cx="1873606" cy="1388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066800"/>
          </a:xfrm>
        </p:spPr>
        <p:txBody>
          <a:bodyPr>
            <a:normAutofit fontScale="90000"/>
          </a:bodyPr>
          <a:lstStyle/>
          <a:p>
            <a:r>
              <a:rPr lang="tr-TR" dirty="0" smtClean="0"/>
              <a:t/>
            </a:r>
            <a:br>
              <a:rPr lang="tr-TR" dirty="0" smtClean="0"/>
            </a:br>
            <a:endParaRPr lang="en-US" dirty="0"/>
          </a:p>
        </p:txBody>
      </p:sp>
      <p:sp>
        <p:nvSpPr>
          <p:cNvPr id="3" name="2 İçerik Yer Tutucusu"/>
          <p:cNvSpPr>
            <a:spLocks noGrp="1"/>
          </p:cNvSpPr>
          <p:nvPr>
            <p:ph idx="1"/>
          </p:nvPr>
        </p:nvSpPr>
        <p:spPr/>
        <p:txBody>
          <a:bodyPr>
            <a:normAutofit/>
          </a:bodyPr>
          <a:lstStyle/>
          <a:p>
            <a:pPr algn="just">
              <a:buNone/>
            </a:pPr>
            <a:r>
              <a:rPr lang="tr-TR" dirty="0" smtClean="0"/>
              <a:t>	</a:t>
            </a:r>
            <a:endParaRPr lang="tr-TR" i="1" dirty="0" smtClean="0"/>
          </a:p>
          <a:p>
            <a:pPr algn="just">
              <a:buNone/>
            </a:pP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23</a:t>
            </a:fld>
            <a:endParaRPr lang="en-US"/>
          </a:p>
        </p:txBody>
      </p:sp>
      <p:graphicFrame>
        <p:nvGraphicFramePr>
          <p:cNvPr id="5" name="4 Diyagram"/>
          <p:cNvGraphicFramePr/>
          <p:nvPr/>
        </p:nvGraphicFramePr>
        <p:xfrm>
          <a:off x="179512" y="836712"/>
          <a:ext cx="878497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9 İçerik Yer Tutucusu" descr="accountant2.jpg"/>
          <p:cNvPicPr>
            <a:picLocks noChangeAspect="1"/>
          </p:cNvPicPr>
          <p:nvPr/>
        </p:nvPicPr>
        <p:blipFill>
          <a:blip r:embed="rId7" cstate="print"/>
          <a:stretch>
            <a:fillRect/>
          </a:stretch>
        </p:blipFill>
        <p:spPr>
          <a:xfrm>
            <a:off x="6228184" y="3284984"/>
            <a:ext cx="1907704" cy="2808312"/>
          </a:xfrm>
          <a:prstGeom prst="rect">
            <a:avLst/>
          </a:prstGeom>
        </p:spPr>
      </p:pic>
      <p:pic>
        <p:nvPicPr>
          <p:cNvPr id="7" name="Picture 2" descr="C:\Users\Secil\AppData\Local\Microsoft\Windows\Temporary Internet Files\Content.IE5\US6JSQ99\MC900359487[1].wmf"/>
          <p:cNvPicPr>
            <a:picLocks noChangeAspect="1" noChangeArrowheads="1"/>
          </p:cNvPicPr>
          <p:nvPr/>
        </p:nvPicPr>
        <p:blipFill>
          <a:blip r:embed="rId8" cstate="print"/>
          <a:srcRect/>
          <a:stretch>
            <a:fillRect/>
          </a:stretch>
        </p:blipFill>
        <p:spPr bwMode="auto">
          <a:xfrm>
            <a:off x="4067944" y="3645024"/>
            <a:ext cx="1873606" cy="1388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77500" lnSpcReduction="20000"/>
          </a:bodyPr>
          <a:lstStyle/>
          <a:p>
            <a:pPr algn="ctr">
              <a:buNone/>
            </a:pPr>
            <a:r>
              <a:rPr lang="tr-TR" dirty="0" smtClean="0"/>
              <a:t>	</a:t>
            </a:r>
            <a:r>
              <a:rPr lang="tr-TR" i="1" dirty="0" smtClean="0"/>
              <a:t> </a:t>
            </a:r>
            <a:r>
              <a:rPr lang="tr-TR" sz="3600" b="1" i="1" u="sng" dirty="0" smtClean="0"/>
              <a:t>Önlemler</a:t>
            </a:r>
          </a:p>
          <a:p>
            <a:pPr algn="ctr">
              <a:buNone/>
            </a:pPr>
            <a:endParaRPr lang="tr-TR" b="1" i="1" u="sng" dirty="0" smtClean="0"/>
          </a:p>
          <a:p>
            <a:pPr algn="just">
              <a:buNone/>
            </a:pPr>
            <a:r>
              <a:rPr lang="tr-TR" dirty="0" smtClean="0"/>
              <a:t>Önlemler, tehditleri ortadan kaldırabilecek ya da kabul edilebilir bir düzeyde azaltabilecek eylemler ya da diğer önlemlerdir</a:t>
            </a:r>
          </a:p>
          <a:p>
            <a:pPr>
              <a:buNone/>
            </a:pPr>
            <a:r>
              <a:rPr lang="tr-TR" b="1" dirty="0" smtClean="0"/>
              <a:t>Meslek, yasa, düzenlemelerle oluşturulan önlemler aşağıdakileri kapsar:</a:t>
            </a:r>
          </a:p>
          <a:p>
            <a:pPr>
              <a:buNone/>
            </a:pPr>
            <a:endParaRPr lang="tr-TR" dirty="0" smtClean="0"/>
          </a:p>
          <a:p>
            <a:r>
              <a:rPr lang="tr-TR" dirty="0" smtClean="0"/>
              <a:t> Mesleğe girmek için eğitim, staj ve deneyimin şartları</a:t>
            </a:r>
          </a:p>
          <a:p>
            <a:r>
              <a:rPr lang="tr-TR" dirty="0" smtClean="0"/>
              <a:t> Sürekli mesleki gelişim şartları</a:t>
            </a:r>
          </a:p>
          <a:p>
            <a:r>
              <a:rPr lang="tr-TR" dirty="0" smtClean="0"/>
              <a:t>Kurumsal yönetişim düzenlemeleri</a:t>
            </a:r>
          </a:p>
          <a:p>
            <a:r>
              <a:rPr lang="tr-TR" dirty="0" smtClean="0"/>
              <a:t>Mesleki standartlar</a:t>
            </a:r>
          </a:p>
          <a:p>
            <a:r>
              <a:rPr lang="tr-TR" dirty="0" smtClean="0"/>
              <a:t>Mesleki veya düzenleyici denetleme ve disiplin prosedürleri</a:t>
            </a:r>
          </a:p>
          <a:p>
            <a:r>
              <a:rPr lang="tr-TR" dirty="0" smtClean="0"/>
              <a:t>Profesyonel muhasebeci tarafından hazırlanan raporlarının, beyannamelerin, haberleşmelerin ya da bilgilerin, yasal olarak</a:t>
            </a:r>
          </a:p>
          <a:p>
            <a:pPr>
              <a:buNone/>
            </a:pPr>
            <a:r>
              <a:rPr lang="tr-TR" dirty="0" smtClean="0"/>
              <a:t>	yetkilendirilmiş üçüncü taraf tarafından dış incelemesi.</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a:bodyPr>
          <a:lstStyle/>
          <a:p>
            <a:pPr algn="ctr">
              <a:buNone/>
            </a:pPr>
            <a:r>
              <a:rPr lang="tr-TR" dirty="0" smtClean="0"/>
              <a:t>	</a:t>
            </a:r>
            <a:r>
              <a:rPr lang="tr-TR" b="1" i="1" u="sng" dirty="0" smtClean="0"/>
              <a:t>Etik Çatışmalarının Çözülmesi</a:t>
            </a:r>
          </a:p>
          <a:p>
            <a:pPr algn="just"/>
            <a:r>
              <a:rPr lang="tr-TR" dirty="0" smtClean="0"/>
              <a:t>Bir profesyonel muhasebecinin, bir çatışmayı temel prensiplerle uyum içerisinde çözmesi gerekebilir.</a:t>
            </a:r>
          </a:p>
          <a:p>
            <a:pPr algn="just"/>
            <a:endParaRPr lang="tr-TR" dirty="0" smtClean="0"/>
          </a:p>
          <a:p>
            <a:pPr algn="just"/>
            <a:r>
              <a:rPr lang="tr-TR" dirty="0" smtClean="0"/>
              <a:t>Bir konunun, organizasyonla veya organizasyon içinde bir çatışma içeriyorsa, profesyonel muhasebeci, yönetim kurulu, denetçiler komitesi gibi organizasyonun yönetişiminden sorumlu kişilerle istişare edip etmemeyi dikkate alacaktır.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lgn="ctr">
              <a:buNone/>
            </a:pPr>
            <a:r>
              <a:rPr lang="tr-TR" dirty="0" smtClean="0"/>
              <a:t>	</a:t>
            </a:r>
            <a:r>
              <a:rPr lang="tr-TR" b="1" i="1" u="sng" dirty="0" smtClean="0"/>
              <a:t>Etik Çatışmalarının Çözülmesi</a:t>
            </a:r>
          </a:p>
          <a:p>
            <a:pPr algn="just"/>
            <a:r>
              <a:rPr lang="tr-TR" dirty="0" smtClean="0"/>
              <a:t>Sorunun esaslarını, yapılmış tüm tartışmaların detaylarını ve sorunla ilgili olarak alınan kararları </a:t>
            </a:r>
            <a:r>
              <a:rPr lang="tr-TR" b="1" u="sng" dirty="0" smtClean="0"/>
              <a:t>belgelemek</a:t>
            </a:r>
            <a:r>
              <a:rPr lang="tr-TR" dirty="0" smtClean="0"/>
              <a:t> profesyonel muhasebecinin en çok menfaatine olan durum olabilir.</a:t>
            </a:r>
          </a:p>
          <a:p>
            <a:pPr algn="just">
              <a:buNone/>
            </a:pPr>
            <a:endParaRPr lang="tr-TR" dirty="0" smtClean="0"/>
          </a:p>
          <a:p>
            <a:pPr algn="just"/>
            <a:r>
              <a:rPr lang="tr-TR" dirty="0" smtClean="0"/>
              <a:t>Eğer önemli bir çatışma çözülemiyorsa, bir profesyonel muhasebeci ilgili meslek kurulusu veya yasal danışmanlardan mesleki tavsiye almayı dikkate alabilir.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92500" lnSpcReduction="10000"/>
          </a:bodyPr>
          <a:lstStyle/>
          <a:p>
            <a:pPr algn="ctr">
              <a:buNone/>
            </a:pPr>
            <a:r>
              <a:rPr lang="tr-TR" dirty="0" smtClean="0"/>
              <a:t>	</a:t>
            </a:r>
            <a:r>
              <a:rPr lang="tr-TR" b="1" i="1" u="sng" dirty="0" smtClean="0"/>
              <a:t>Etik Çatışmalarının Çözülmesi</a:t>
            </a:r>
          </a:p>
          <a:p>
            <a:pPr algn="just"/>
            <a:endParaRPr lang="tr-TR" dirty="0" smtClean="0"/>
          </a:p>
          <a:p>
            <a:pPr algn="just">
              <a:buNone/>
            </a:pPr>
            <a:r>
              <a:rPr lang="tr-TR" b="1" dirty="0" smtClean="0"/>
              <a:t>Örnek:</a:t>
            </a:r>
          </a:p>
          <a:p>
            <a:pPr algn="just">
              <a:buNone/>
            </a:pPr>
            <a:endParaRPr lang="tr-TR" b="1" i="1" u="sng" dirty="0" smtClean="0"/>
          </a:p>
          <a:p>
            <a:pPr algn="just"/>
            <a:r>
              <a:rPr lang="tr-TR" dirty="0" smtClean="0"/>
              <a:t>Bir profesyonel muhasebeci bir sahtekârlıkla karşı karşıya kalmış olabilir ve bu olayın rapor edilmesi, profesyonel muhasebecinin gizliliğe uyma sorumluluğunu ihlal edebilir. </a:t>
            </a:r>
          </a:p>
          <a:p>
            <a:pPr algn="just"/>
            <a:endParaRPr lang="tr-TR" dirty="0" smtClean="0"/>
          </a:p>
          <a:p>
            <a:pPr algn="just"/>
            <a:r>
              <a:rPr lang="tr-TR" dirty="0" smtClean="0"/>
              <a:t>Bu durumda, profesyonel muhasebeci rapor etme gerekliliği olup olmadığını belirlemek üzere yasal tavsiye almayı dikkate alabilir.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92500" lnSpcReduction="20000"/>
          </a:bodyPr>
          <a:lstStyle/>
          <a:p>
            <a:pPr algn="ctr">
              <a:buNone/>
            </a:pPr>
            <a:r>
              <a:rPr lang="tr-TR" dirty="0" smtClean="0"/>
              <a:t>	</a:t>
            </a:r>
            <a:r>
              <a:rPr lang="tr-TR" b="1" i="1" u="sng" dirty="0" smtClean="0"/>
              <a:t>Etik Çatışmalarının Çözülmesi</a:t>
            </a:r>
          </a:p>
          <a:p>
            <a:pPr algn="just"/>
            <a:endParaRPr lang="tr-TR" dirty="0" smtClean="0"/>
          </a:p>
          <a:p>
            <a:pPr algn="just">
              <a:buNone/>
            </a:pPr>
            <a:r>
              <a:rPr lang="tr-TR" b="1" dirty="0" smtClean="0"/>
              <a:t>Etik çatışma hala çözümsüz kaldı ise:</a:t>
            </a:r>
          </a:p>
          <a:p>
            <a:pPr algn="just">
              <a:buNone/>
            </a:pPr>
            <a:endParaRPr lang="tr-TR" b="1" i="1" u="sng" dirty="0" smtClean="0"/>
          </a:p>
          <a:p>
            <a:pPr algn="just"/>
            <a:r>
              <a:rPr lang="tr-TR" dirty="0" smtClean="0"/>
              <a:t>Profesyonel muhasebeci, mümkün olduğu hallerde, çatışmaya neden olan konuyla ilişkili kalmayı reddedecektir.</a:t>
            </a:r>
          </a:p>
          <a:p>
            <a:pPr algn="just">
              <a:buNone/>
            </a:pPr>
            <a:endParaRPr lang="tr-TR" dirty="0" smtClean="0"/>
          </a:p>
          <a:p>
            <a:pPr algn="just"/>
            <a:r>
              <a:rPr lang="tr-TR" dirty="0" smtClean="0"/>
              <a:t>Profesyonel muhasebeci, bu durumlarda, sözleşme ekibinden veya belirli bir görevinden çekilmenin ya da bir bütün olarak sözleşmeden, firmadan veya işveren organizasyondan istifa etmenin uygun olup olmadığını kararlaştıracaktır.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28</a:t>
            </a:fld>
            <a:endParaRPr lang="en-US"/>
          </a:p>
        </p:txBody>
      </p:sp>
      <p:pic>
        <p:nvPicPr>
          <p:cNvPr id="5" name="4 Resim" descr="exit.jpg"/>
          <p:cNvPicPr>
            <a:picLocks noChangeAspect="1"/>
          </p:cNvPicPr>
          <p:nvPr/>
        </p:nvPicPr>
        <p:blipFill>
          <a:blip r:embed="rId2" cstate="print"/>
          <a:stretch>
            <a:fillRect/>
          </a:stretch>
        </p:blipFill>
        <p:spPr>
          <a:xfrm>
            <a:off x="7092280" y="2492896"/>
            <a:ext cx="1183827" cy="79208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110 </a:t>
            </a:r>
            <a:r>
              <a:rPr lang="tr-TR" dirty="0" smtClean="0"/>
              <a:t>Dürüstlük</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70000" lnSpcReduction="20000"/>
          </a:bodyPr>
          <a:lstStyle/>
          <a:p>
            <a:pPr algn="just">
              <a:buNone/>
            </a:pPr>
            <a:r>
              <a:rPr lang="tr-TR" dirty="0" smtClean="0"/>
              <a:t>	</a:t>
            </a:r>
            <a:r>
              <a:rPr lang="en-US" dirty="0" smtClean="0"/>
              <a:t> </a:t>
            </a:r>
            <a:endParaRPr lang="tr-TR" dirty="0" smtClean="0"/>
          </a:p>
          <a:p>
            <a:pPr algn="just">
              <a:buNone/>
            </a:pPr>
            <a:r>
              <a:rPr lang="tr-TR" dirty="0" smtClean="0"/>
              <a:t>Eğer profesyonel muhasebeci bilgilerin aşağıdaki hususları içerdiğine inanıyorsa, profesyonel muhasebeci raporlar, beyannameler, haberleşmeler ya da diğer bilgilerle, bilerek ilişki kurmayacaktır:</a:t>
            </a:r>
          </a:p>
          <a:p>
            <a:pPr algn="just">
              <a:buNone/>
            </a:pPr>
            <a:endParaRPr lang="tr-TR" dirty="0" smtClean="0"/>
          </a:p>
          <a:p>
            <a:endParaRPr lang="tr-TR" dirty="0" smtClean="0"/>
          </a:p>
          <a:p>
            <a:pPr>
              <a:buNone/>
            </a:pPr>
            <a:r>
              <a:rPr lang="tr-TR" b="1" dirty="0" smtClean="0"/>
              <a:t>(a) Bariz bir biçimde yanlış veya yanıltıcı beyanlar içeren,</a:t>
            </a:r>
          </a:p>
          <a:p>
            <a:pPr>
              <a:buNone/>
            </a:pPr>
            <a:r>
              <a:rPr lang="tr-TR" b="1" dirty="0" smtClean="0"/>
              <a:t>(b) Dikkatsizce verilmiş beyanlar veya bilgiler içeriyorsa; </a:t>
            </a:r>
          </a:p>
          <a:p>
            <a:pPr>
              <a:buNone/>
            </a:pPr>
            <a:r>
              <a:rPr lang="tr-TR" b="1" dirty="0" smtClean="0"/>
              <a:t>(c) Kapsanması gereken bilgiler atlanılmış veya gizlenmişse ki bu tür bir atlama ya da gizleme yanıltıcılığa neden olur.</a:t>
            </a:r>
          </a:p>
          <a:p>
            <a:pPr>
              <a:buNone/>
            </a:pPr>
            <a:endParaRPr lang="tr-TR" dirty="0" smtClean="0"/>
          </a:p>
          <a:p>
            <a:pPr>
              <a:buNone/>
            </a:pPr>
            <a:endParaRPr lang="tr-TR" dirty="0" smtClean="0"/>
          </a:p>
          <a:p>
            <a:pPr algn="just">
              <a:buNone/>
            </a:pPr>
            <a:r>
              <a:rPr lang="tr-TR" dirty="0" smtClean="0"/>
              <a:t>Bir profesyonel muhasebeci, muhasebecinin bu tür bir bilgi ile ilişki olduğunun farkına vardığında, bu bilgiyle ilişiğini </a:t>
            </a:r>
            <a:r>
              <a:rPr lang="tr-TR" b="1" dirty="0" smtClean="0"/>
              <a:t>kesmek</a:t>
            </a:r>
            <a:r>
              <a:rPr lang="tr-TR" dirty="0" smtClean="0"/>
              <a:t> üzere adımlar atacaktır.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pic>
        <p:nvPicPr>
          <p:cNvPr id="5" name="4 İçerik Yer Tutucusu" descr="accifac.jpg"/>
          <p:cNvPicPr>
            <a:picLocks noGrp="1" noChangeAspect="1"/>
          </p:cNvPicPr>
          <p:nvPr>
            <p:ph idx="1"/>
          </p:nvPr>
        </p:nvPicPr>
        <p:blipFill>
          <a:blip r:embed="rId2" cstate="print"/>
          <a:stretch>
            <a:fillRect/>
          </a:stretch>
        </p:blipFill>
        <p:spPr>
          <a:xfrm>
            <a:off x="467544" y="1052736"/>
            <a:ext cx="8280920" cy="5328591"/>
          </a:xfrm>
        </p:spPr>
      </p:pic>
      <p:sp>
        <p:nvSpPr>
          <p:cNvPr id="4" name="3 Slayt Numarası Yer Tutucusu"/>
          <p:cNvSpPr>
            <a:spLocks noGrp="1"/>
          </p:cNvSpPr>
          <p:nvPr>
            <p:ph type="sldNum" sz="quarter" idx="12"/>
          </p:nvPr>
        </p:nvSpPr>
        <p:spPr/>
        <p:txBody>
          <a:bodyPr/>
          <a:lstStyle/>
          <a:p>
            <a:fld id="{C8B43291-3510-4FEE-B31C-DE64C9890025}" type="slidenum">
              <a:rPr lang="en-US" smtClean="0"/>
              <a:pPr/>
              <a:t>3</a:t>
            </a:fld>
            <a:endParaRPr lang="en-US"/>
          </a:p>
        </p:txBody>
      </p:sp>
      <p:sp>
        <p:nvSpPr>
          <p:cNvPr id="7" name="6 Metin kutusu"/>
          <p:cNvSpPr txBox="1"/>
          <p:nvPr/>
        </p:nvSpPr>
        <p:spPr>
          <a:xfrm>
            <a:off x="683568" y="2204864"/>
            <a:ext cx="2844888" cy="1200329"/>
          </a:xfrm>
          <a:prstGeom prst="rect">
            <a:avLst/>
          </a:prstGeom>
          <a:noFill/>
        </p:spPr>
        <p:txBody>
          <a:bodyPr wrap="square" rtlCol="0">
            <a:spAutoFit/>
          </a:bodyPr>
          <a:lstStyle/>
          <a:p>
            <a:r>
              <a:rPr lang="tr-TR" sz="2400" b="1" dirty="0" smtClean="0">
                <a:solidFill>
                  <a:schemeClr val="bg1">
                    <a:lumMod val="95000"/>
                  </a:schemeClr>
                </a:solidFill>
              </a:rPr>
              <a:t>KABUL EDİLEBİLİR </a:t>
            </a:r>
          </a:p>
          <a:p>
            <a:r>
              <a:rPr lang="tr-TR" sz="2400" b="1" dirty="0" smtClean="0">
                <a:solidFill>
                  <a:schemeClr val="bg1">
                    <a:lumMod val="95000"/>
                  </a:schemeClr>
                </a:solidFill>
              </a:rPr>
              <a:t>BİR DÜZEY ???</a:t>
            </a:r>
            <a:endParaRPr lang="en-US" sz="2400" b="1" dirty="0">
              <a:solidFill>
                <a:schemeClr val="bg1">
                  <a:lumMod val="95000"/>
                </a:schemeClr>
              </a:solidFill>
            </a:endParaRPr>
          </a:p>
        </p:txBody>
      </p:sp>
      <p:sp>
        <p:nvSpPr>
          <p:cNvPr id="6" name="5 Metin kutusu"/>
          <p:cNvSpPr txBox="1"/>
          <p:nvPr/>
        </p:nvSpPr>
        <p:spPr>
          <a:xfrm>
            <a:off x="827584" y="1340768"/>
            <a:ext cx="7478329" cy="707886"/>
          </a:xfrm>
          <a:prstGeom prst="rect">
            <a:avLst/>
          </a:prstGeom>
          <a:noFill/>
        </p:spPr>
        <p:txBody>
          <a:bodyPr wrap="none" rtlCol="0">
            <a:spAutoFit/>
          </a:bodyPr>
          <a:lstStyle/>
          <a:p>
            <a:r>
              <a:rPr lang="tr-TR" sz="2000" dirty="0" smtClean="0">
                <a:solidFill>
                  <a:schemeClr val="bg1">
                    <a:lumMod val="95000"/>
                  </a:schemeClr>
                </a:solidFill>
              </a:rPr>
              <a:t>“ÖNLEMLER TEHDİTLERİ KABUL EDİLEBİLİR BİR DÜZEYE</a:t>
            </a:r>
          </a:p>
          <a:p>
            <a:r>
              <a:rPr lang="tr-TR" sz="2000" dirty="0" smtClean="0">
                <a:solidFill>
                  <a:schemeClr val="bg1">
                    <a:lumMod val="95000"/>
                  </a:schemeClr>
                </a:solidFill>
              </a:rPr>
              <a:t> İNDİRMEK İÇİNDİR”</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120 </a:t>
            </a:r>
            <a:r>
              <a:rPr lang="tr-TR" dirty="0" smtClean="0"/>
              <a:t>Tarafsızlık</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92500" lnSpcReduction="10000"/>
          </a:bodyPr>
          <a:lstStyle/>
          <a:p>
            <a:pPr algn="just">
              <a:buNone/>
            </a:pPr>
            <a:r>
              <a:rPr lang="tr-TR" dirty="0" smtClean="0"/>
              <a:t>	</a:t>
            </a:r>
            <a:r>
              <a:rPr lang="en-US" dirty="0" smtClean="0"/>
              <a:t> </a:t>
            </a:r>
            <a:endParaRPr lang="tr-TR" dirty="0" smtClean="0"/>
          </a:p>
          <a:p>
            <a:pPr algn="just"/>
            <a:r>
              <a:rPr lang="tr-TR" b="1" i="1" dirty="0" smtClean="0"/>
              <a:t>Tarafsızlık prensibi</a:t>
            </a:r>
            <a:r>
              <a:rPr lang="tr-TR" dirty="0" smtClean="0"/>
              <a:t>, tüm profesyonel muhasebecilere, önyargı, çıkar çatışması ve diğer kişilerin usulsüz etkilerden dolayı mesleki veya ticari yargılarını tehlikeye düşürmeme zorunluluğunu yüklemektedir.</a:t>
            </a:r>
          </a:p>
          <a:p>
            <a:pPr algn="just">
              <a:buNone/>
            </a:pPr>
            <a:endParaRPr lang="tr-TR" dirty="0" smtClean="0"/>
          </a:p>
          <a:p>
            <a:pPr algn="just"/>
            <a:r>
              <a:rPr lang="tr-TR" dirty="0" smtClean="0"/>
              <a:t>Profesyonel muhasebeci, eğer bir durum ya da ilişki bu hizmetler ilgili olarak muhasebecinin mesleki yargısını önyargılı ya da usulsüzce etkiliyor ise profesyonel muhasebeci mesleki hizmeti yerine getirmeyecektir.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130 </a:t>
            </a:r>
            <a:r>
              <a:rPr lang="tr-TR" dirty="0" smtClean="0"/>
              <a:t>Mesleki </a:t>
            </a:r>
            <a:br>
              <a:rPr lang="tr-TR" dirty="0" smtClean="0"/>
            </a:br>
            <a:r>
              <a:rPr lang="tr-TR" dirty="0" smtClean="0"/>
              <a:t>Yeterlilik ve Gerekli Özen</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lgn="just">
              <a:buNone/>
            </a:pPr>
            <a:r>
              <a:rPr lang="tr-TR" dirty="0" smtClean="0"/>
              <a:t>	</a:t>
            </a:r>
            <a:r>
              <a:rPr lang="en-US" dirty="0" smtClean="0"/>
              <a:t> </a:t>
            </a:r>
            <a:endParaRPr lang="tr-TR" dirty="0" smtClean="0"/>
          </a:p>
          <a:p>
            <a:pPr algn="just">
              <a:buNone/>
            </a:pPr>
            <a:r>
              <a:rPr lang="tr-TR" dirty="0" smtClean="0"/>
              <a:t>Mesleki yeterlilik ve gerekli özen ilkesi bütün profesyonel muhasebecilere, aşağıdaki zorunlulukları yüklemektedir.</a:t>
            </a:r>
          </a:p>
          <a:p>
            <a:pPr algn="just">
              <a:buNone/>
            </a:pPr>
            <a:endParaRPr lang="tr-TR" dirty="0" smtClean="0"/>
          </a:p>
          <a:p>
            <a:pPr algn="just">
              <a:buNone/>
            </a:pPr>
            <a:r>
              <a:rPr lang="tr-TR" sz="2400" b="1" dirty="0" smtClean="0"/>
              <a:t>(a) Müşteriler veya işverenin yeterli mesleki hizmet almasını temin etmeyi gerektiren düzeyde mesleki bilgi ve becerisini tutmak;</a:t>
            </a:r>
          </a:p>
          <a:p>
            <a:pPr algn="just">
              <a:buNone/>
            </a:pPr>
            <a:endParaRPr lang="tr-TR" sz="2400" b="1" dirty="0" smtClean="0"/>
          </a:p>
          <a:p>
            <a:pPr algn="just">
              <a:buNone/>
            </a:pPr>
            <a:r>
              <a:rPr lang="tr-TR" sz="2400" b="1" dirty="0" smtClean="0"/>
              <a:t>(b) 	Mesleki hizmetleri sağlarken, mevcut teknik ve mesleki standartlarla uyum içinde dikkatli hareket etmek.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31</a:t>
            </a:fld>
            <a:endParaRPr lang="en-US"/>
          </a:p>
        </p:txBody>
      </p:sp>
      <p:pic>
        <p:nvPicPr>
          <p:cNvPr id="5" name="4 Resim" descr="gozluk.jpg"/>
          <p:cNvPicPr>
            <a:picLocks noChangeAspect="1"/>
          </p:cNvPicPr>
          <p:nvPr/>
        </p:nvPicPr>
        <p:blipFill>
          <a:blip r:embed="rId2" cstate="print"/>
          <a:stretch>
            <a:fillRect/>
          </a:stretch>
        </p:blipFill>
        <p:spPr>
          <a:xfrm>
            <a:off x="6084168" y="692697"/>
            <a:ext cx="2791197" cy="158417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lstStyle/>
          <a:p>
            <a:r>
              <a:rPr lang="tr-TR" dirty="0" smtClean="0"/>
              <a:t>“Bağımlı çalışan bir profesyonel muhasebeci, ne işvereni sahip olduğu tecrübe ve bilgi birikimi konusunda bilerek yanıltmamalı ne de gerektiğinde uygun uzmanı önerisi ve desteği almaktan da kaçınmamalıdır” ibaresi hangi temel prensibi vurgular?</a:t>
            </a:r>
          </a:p>
          <a:p>
            <a:pPr>
              <a:buNone/>
            </a:pPr>
            <a:endParaRPr lang="tr-TR" dirty="0" smtClean="0"/>
          </a:p>
          <a:p>
            <a:r>
              <a:rPr lang="tr-TR" dirty="0" smtClean="0"/>
              <a:t>Mesleki yeterlilik ve gerekli özen</a:t>
            </a:r>
          </a:p>
          <a:p>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484784"/>
            <a:ext cx="8229600" cy="1066800"/>
          </a:xfrm>
        </p:spPr>
        <p:txBody>
          <a:bodyPr>
            <a:normAutofit fontScale="90000"/>
          </a:bodyPr>
          <a:lstStyle/>
          <a:p>
            <a:r>
              <a:rPr lang="tr-TR" sz="3100" dirty="0" smtClean="0"/>
              <a:t>Bağımlı çalışan bir profesyonel muhasebeci için, ilgili görevleri gerektiği biçimde yerine getirmek için gerekli olan </a:t>
            </a:r>
            <a:r>
              <a:rPr lang="tr-TR" sz="3100" b="1" dirty="0" smtClean="0"/>
              <a:t>sürenin yetersiz olması </a:t>
            </a:r>
            <a:r>
              <a:rPr lang="tr-TR" sz="3100" dirty="0" smtClean="0"/>
              <a:t>hangi temel prensip için bir tehdittir?</a:t>
            </a:r>
            <a:r>
              <a:rPr lang="tr-TR" dirty="0" smtClean="0"/>
              <a:t/>
            </a:r>
            <a:br>
              <a:rPr lang="tr-TR" dirty="0" smtClean="0"/>
            </a:br>
            <a:r>
              <a:rPr lang="tr-TR" dirty="0" smtClean="0"/>
              <a:t> </a:t>
            </a:r>
            <a:br>
              <a:rPr lang="tr-TR" dirty="0" smtClean="0"/>
            </a:br>
            <a:endParaRPr lang="en-US" dirty="0"/>
          </a:p>
        </p:txBody>
      </p:sp>
      <p:sp>
        <p:nvSpPr>
          <p:cNvPr id="3" name="2 İçerik Yer Tutucusu"/>
          <p:cNvSpPr>
            <a:spLocks noGrp="1"/>
          </p:cNvSpPr>
          <p:nvPr>
            <p:ph idx="1"/>
          </p:nvPr>
        </p:nvSpPr>
        <p:spPr/>
        <p:txBody>
          <a:bodyPr>
            <a:normAutofit/>
          </a:bodyPr>
          <a:lstStyle/>
          <a:p>
            <a:pPr>
              <a:buNone/>
            </a:pPr>
            <a:endParaRPr lang="tr-TR" dirty="0" smtClean="0"/>
          </a:p>
          <a:p>
            <a:pPr>
              <a:buNone/>
            </a:pPr>
            <a:r>
              <a:rPr lang="tr-TR" dirty="0" smtClean="0"/>
              <a:t>a. Mesleki yeterlilik ve gerekli özen</a:t>
            </a:r>
          </a:p>
          <a:p>
            <a:pPr>
              <a:buNone/>
            </a:pPr>
            <a:r>
              <a:rPr lang="tr-TR" dirty="0" smtClean="0"/>
              <a:t>b. Dürüstlük</a:t>
            </a:r>
          </a:p>
          <a:p>
            <a:pPr>
              <a:buNone/>
            </a:pPr>
            <a:r>
              <a:rPr lang="tr-TR" dirty="0" smtClean="0"/>
              <a:t>c. Mesleki davranış</a:t>
            </a:r>
          </a:p>
          <a:p>
            <a:pPr>
              <a:buNone/>
            </a:pPr>
            <a:r>
              <a:rPr lang="tr-TR" dirty="0" smtClean="0"/>
              <a:t>d. Tarafsızlık</a:t>
            </a:r>
          </a:p>
          <a:p>
            <a:pPr>
              <a:buNone/>
            </a:pPr>
            <a:r>
              <a:rPr lang="tr-TR" dirty="0" smtClean="0"/>
              <a:t>e. Gizlilik</a:t>
            </a:r>
          </a:p>
          <a:p>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140 </a:t>
            </a:r>
            <a:r>
              <a:rPr lang="tr-TR" dirty="0" smtClean="0"/>
              <a:t>Gizlilik</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lgn="just"/>
            <a:endParaRPr lang="tr-TR" sz="2400" dirty="0" smtClean="0"/>
          </a:p>
          <a:p>
            <a:pPr algn="just"/>
            <a:r>
              <a:rPr lang="tr-TR" sz="2400" dirty="0" smtClean="0"/>
              <a:t>Bir profesyonel muhasebeci ile bir müşteri veya işveren arasındaki ilişkinin bitmesinden sonra bile, gizlilik prensibine uyma ihtiyacı devam eder.</a:t>
            </a:r>
          </a:p>
          <a:p>
            <a:pPr algn="just">
              <a:buNone/>
            </a:pPr>
            <a:endParaRPr lang="tr-TR" sz="2400" dirty="0" smtClean="0"/>
          </a:p>
          <a:p>
            <a:pPr algn="just"/>
            <a:r>
              <a:rPr lang="tr-TR" sz="2400" dirty="0" smtClean="0"/>
              <a:t>Aşağıdaki durumlar, profesyonel muhasebecinin gizli bilgiyi açıklaması gereken veya gerekebilecek veya bu tür açıklamaların uygun olduğu durumlardır:</a:t>
            </a:r>
          </a:p>
          <a:p>
            <a:pPr algn="just">
              <a:buNone/>
            </a:pPr>
            <a:endParaRPr lang="tr-TR" sz="2400" dirty="0" smtClean="0"/>
          </a:p>
          <a:p>
            <a:pPr algn="just">
              <a:buNone/>
            </a:pPr>
            <a:r>
              <a:rPr lang="tr-TR" sz="2400" b="1" i="1" dirty="0" smtClean="0"/>
              <a:t>(a) </a:t>
            </a:r>
            <a:r>
              <a:rPr lang="tr-TR" sz="2400" b="1" dirty="0" smtClean="0"/>
              <a:t>Yasa tarafından izin verilen ve müşteri veya işveren tarafından yetkilendirilen açıklamalar;</a:t>
            </a:r>
          </a:p>
          <a:p>
            <a:pPr algn="just">
              <a:buNone/>
            </a:pPr>
            <a:r>
              <a:rPr lang="tr-TR" sz="2400" b="1" i="1" dirty="0" smtClean="0"/>
              <a:t>(b) </a:t>
            </a:r>
            <a:r>
              <a:rPr lang="tr-TR" sz="2400" b="1" dirty="0" smtClean="0"/>
              <a:t>Yasa tarafından istenen açıklamalar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34</a:t>
            </a:fld>
            <a:endParaRPr lang="en-US"/>
          </a:p>
        </p:txBody>
      </p:sp>
      <p:pic>
        <p:nvPicPr>
          <p:cNvPr id="5" name="4 Resim" descr="kasa.jpg"/>
          <p:cNvPicPr>
            <a:picLocks noChangeAspect="1"/>
          </p:cNvPicPr>
          <p:nvPr/>
        </p:nvPicPr>
        <p:blipFill>
          <a:blip r:embed="rId2" cstate="print"/>
          <a:stretch>
            <a:fillRect/>
          </a:stretch>
        </p:blipFill>
        <p:spPr>
          <a:xfrm>
            <a:off x="6876256" y="692696"/>
            <a:ext cx="1857375" cy="16097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484784"/>
            <a:ext cx="8229600" cy="1066800"/>
          </a:xfrm>
        </p:spPr>
        <p:txBody>
          <a:bodyPr>
            <a:normAutofit fontScale="90000"/>
          </a:bodyPr>
          <a:lstStyle/>
          <a:p>
            <a:r>
              <a:rPr lang="tr-TR" sz="3100" dirty="0" smtClean="0"/>
              <a:t>Serbest çalışan bir profesyonel muhasebecinin birbirleriyle çıkar çatışmaları olan müşterilere ya da uyuşmazlık içinde olan müşterilere hizmet vermesi hangi temel prensibe yönelik tehdidi ön plana çıkarır?</a:t>
            </a:r>
            <a:r>
              <a:rPr lang="tr-TR" dirty="0" smtClean="0"/>
              <a:t/>
            </a:r>
            <a:br>
              <a:rPr lang="tr-TR" dirty="0" smtClean="0"/>
            </a:br>
            <a:endParaRPr lang="en-US" dirty="0"/>
          </a:p>
        </p:txBody>
      </p:sp>
      <p:sp>
        <p:nvSpPr>
          <p:cNvPr id="3" name="2 İçerik Yer Tutucusu"/>
          <p:cNvSpPr>
            <a:spLocks noGrp="1"/>
          </p:cNvSpPr>
          <p:nvPr>
            <p:ph idx="1"/>
          </p:nvPr>
        </p:nvSpPr>
        <p:spPr/>
        <p:txBody>
          <a:bodyPr>
            <a:normAutofit/>
          </a:bodyPr>
          <a:lstStyle/>
          <a:p>
            <a:pPr>
              <a:buNone/>
            </a:pPr>
            <a:r>
              <a:rPr lang="tr-TR" dirty="0" smtClean="0"/>
              <a:t> </a:t>
            </a:r>
          </a:p>
          <a:p>
            <a:pPr>
              <a:buNone/>
            </a:pPr>
            <a:endParaRPr lang="tr-TR" dirty="0" smtClean="0"/>
          </a:p>
          <a:p>
            <a:pPr>
              <a:buNone/>
            </a:pPr>
            <a:r>
              <a:rPr lang="tr-TR" dirty="0" smtClean="0"/>
              <a:t>a. Gizlilik</a:t>
            </a:r>
          </a:p>
          <a:p>
            <a:pPr>
              <a:buNone/>
            </a:pPr>
            <a:r>
              <a:rPr lang="tr-TR" dirty="0" smtClean="0"/>
              <a:t>b. Kişisel Çıkar</a:t>
            </a:r>
          </a:p>
          <a:p>
            <a:pPr>
              <a:buNone/>
            </a:pPr>
            <a:r>
              <a:rPr lang="tr-TR" dirty="0" smtClean="0"/>
              <a:t>c. Tutarsızlık</a:t>
            </a:r>
          </a:p>
          <a:p>
            <a:pPr>
              <a:buNone/>
            </a:pPr>
            <a:r>
              <a:rPr lang="tr-TR" dirty="0" smtClean="0"/>
              <a:t>d. Yeterlilik</a:t>
            </a:r>
          </a:p>
          <a:p>
            <a:pPr>
              <a:buNone/>
            </a:pPr>
            <a:r>
              <a:rPr lang="tr-TR" dirty="0" smtClean="0"/>
              <a:t>e. Mesleki davranış</a:t>
            </a:r>
          </a:p>
          <a:p>
            <a:pPr>
              <a:buNone/>
            </a:pP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150 </a:t>
            </a:r>
            <a:br>
              <a:rPr lang="tr-TR" b="1" i="1" dirty="0" smtClean="0"/>
            </a:br>
            <a:r>
              <a:rPr lang="tr-TR" dirty="0" smtClean="0"/>
              <a:t>Mesleki Davranış</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85000" lnSpcReduction="20000"/>
          </a:bodyPr>
          <a:lstStyle/>
          <a:p>
            <a:pPr algn="just">
              <a:buNone/>
            </a:pPr>
            <a:r>
              <a:rPr lang="tr-TR" dirty="0" smtClean="0"/>
              <a:t>	</a:t>
            </a:r>
            <a:r>
              <a:rPr lang="en-US" dirty="0" smtClean="0"/>
              <a:t> </a:t>
            </a:r>
            <a:endParaRPr lang="tr-TR" dirty="0" smtClean="0"/>
          </a:p>
          <a:p>
            <a:pPr algn="just"/>
            <a:endParaRPr lang="tr-TR" dirty="0" smtClean="0"/>
          </a:p>
          <a:p>
            <a:pPr algn="just"/>
            <a:r>
              <a:rPr lang="tr-TR" dirty="0" smtClean="0"/>
              <a:t>Profesyonel davranış ilkesi, tüm profesyonel muhasebecilerin ilgili yasalara ve düzenlemelere uyması, profesyonel muhasebecinin bildiği ya da bilebileceği mesleği gözden düşürücü herhangi bir hareketten kaçınması konusunda bir yükümlülük zorunluluğu getirir. </a:t>
            </a:r>
          </a:p>
          <a:p>
            <a:pPr algn="just"/>
            <a:endParaRPr lang="tr-TR" dirty="0" smtClean="0"/>
          </a:p>
          <a:p>
            <a:pPr algn="just"/>
            <a:r>
              <a:rPr lang="tr-TR" b="1" dirty="0" smtClean="0"/>
              <a:t>Bu, makul ve bilgilendirilmiş bir üçüncü tarafın,</a:t>
            </a:r>
            <a:r>
              <a:rPr lang="tr-TR" dirty="0" smtClean="0"/>
              <a:t> o anda profesyonel muhasebecinin erişebildiği tüm spesifik olaylar ve durumları dikkate alarak, mesleğin iyi ününü aksi bir biçimde etkilediği sonucuna vardığı eylemleri kapsar.</a:t>
            </a:r>
            <a:endParaRPr lang="tr-TR" sz="2400" b="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36</a:t>
            </a:fld>
            <a:endParaRPr lang="en-US"/>
          </a:p>
        </p:txBody>
      </p:sp>
      <p:pic>
        <p:nvPicPr>
          <p:cNvPr id="5" name="4 Resim" descr="muhasebeci.jpg"/>
          <p:cNvPicPr>
            <a:picLocks noChangeAspect="1"/>
          </p:cNvPicPr>
          <p:nvPr/>
        </p:nvPicPr>
        <p:blipFill>
          <a:blip r:embed="rId2" cstate="print"/>
          <a:stretch>
            <a:fillRect/>
          </a:stretch>
        </p:blipFill>
        <p:spPr>
          <a:xfrm>
            <a:off x="5940152" y="692696"/>
            <a:ext cx="2969121" cy="1800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150 </a:t>
            </a:r>
            <a:br>
              <a:rPr lang="tr-TR" b="1" i="1" dirty="0" smtClean="0"/>
            </a:br>
            <a:r>
              <a:rPr lang="tr-TR" dirty="0" smtClean="0"/>
              <a:t>Mesleki Davranış</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85000" lnSpcReduction="20000"/>
          </a:bodyPr>
          <a:lstStyle/>
          <a:p>
            <a:pPr algn="just"/>
            <a:endParaRPr lang="tr-TR" dirty="0" smtClean="0"/>
          </a:p>
          <a:p>
            <a:pPr algn="just"/>
            <a:endParaRPr lang="tr-TR" dirty="0" smtClean="0"/>
          </a:p>
          <a:p>
            <a:pPr algn="just"/>
            <a:r>
              <a:rPr lang="tr-TR" dirty="0" smtClean="0"/>
              <a:t>Profesyonel muhasebeciler, kendileri ve işlerini pazarlarken ve tanıtırken, mesleğin itibarına gölge düşürmeyecektir. </a:t>
            </a:r>
          </a:p>
          <a:p>
            <a:r>
              <a:rPr lang="tr-TR" dirty="0" smtClean="0"/>
              <a:t>Profesyonel muhasebeci, doğru ve dürüst olacaktır ve:</a:t>
            </a:r>
          </a:p>
          <a:p>
            <a:pPr>
              <a:buNone/>
            </a:pPr>
            <a:endParaRPr lang="tr-TR" dirty="0" smtClean="0"/>
          </a:p>
          <a:p>
            <a:pPr algn="just">
              <a:buNone/>
            </a:pPr>
            <a:r>
              <a:rPr lang="tr-TR" b="1" i="1" dirty="0" smtClean="0"/>
              <a:t>(a) </a:t>
            </a:r>
            <a:r>
              <a:rPr lang="tr-TR" b="1" dirty="0" smtClean="0"/>
              <a:t>Sunabilecekleri hizmetler, sahip oldukları özellikler ya da kazandıkları tecrübeler hakkında abartılı iddialarda bulunmayacak;</a:t>
            </a:r>
          </a:p>
          <a:p>
            <a:pPr algn="just">
              <a:buNone/>
            </a:pPr>
            <a:endParaRPr lang="tr-TR" b="1" dirty="0" smtClean="0"/>
          </a:p>
          <a:p>
            <a:pPr algn="just">
              <a:buNone/>
            </a:pPr>
            <a:r>
              <a:rPr lang="tr-TR" b="1" i="1" dirty="0" smtClean="0"/>
              <a:t>(b) </a:t>
            </a:r>
            <a:r>
              <a:rPr lang="tr-TR" b="1" dirty="0" smtClean="0"/>
              <a:t>Diğer kişilerin çalışmalarına kötüleyici atıflarda ya da asılsız kıyaslarda bulunmayacaktır.</a:t>
            </a:r>
            <a:endParaRPr lang="tr-TR" sz="2400" b="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37</a:t>
            </a:fld>
            <a:endParaRPr lang="en-US"/>
          </a:p>
        </p:txBody>
      </p:sp>
      <p:pic>
        <p:nvPicPr>
          <p:cNvPr id="5" name="4 Resim" descr="muhasebeci.jpg"/>
          <p:cNvPicPr>
            <a:picLocks noChangeAspect="1"/>
          </p:cNvPicPr>
          <p:nvPr/>
        </p:nvPicPr>
        <p:blipFill>
          <a:blip r:embed="rId2" cstate="print"/>
          <a:stretch>
            <a:fillRect/>
          </a:stretch>
        </p:blipFill>
        <p:spPr>
          <a:xfrm>
            <a:off x="5940152" y="692696"/>
            <a:ext cx="2969121" cy="1800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TURKCELL-AVEA</a:t>
            </a:r>
            <a:endParaRPr lang="en-US" dirty="0"/>
          </a:p>
        </p:txBody>
      </p:sp>
      <p:sp>
        <p:nvSpPr>
          <p:cNvPr id="3" name="2 Metin Yer Tutucusu"/>
          <p:cNvSpPr>
            <a:spLocks noGrp="1"/>
          </p:cNvSpPr>
          <p:nvPr>
            <p:ph type="body" idx="1"/>
          </p:nvPr>
        </p:nvSpPr>
        <p:spPr/>
        <p:txBody>
          <a:bodyPr/>
          <a:lstStyle/>
          <a:p>
            <a:endParaRPr lang="tr-TR" dirty="0" smtClean="0"/>
          </a:p>
          <a:p>
            <a:pPr algn="ctr"/>
            <a:r>
              <a:rPr lang="tr-TR" sz="2800" dirty="0" smtClean="0">
                <a:solidFill>
                  <a:srgbClr val="FF0000"/>
                </a:solidFill>
              </a:rPr>
              <a:t>FASÜLYE </a:t>
            </a:r>
            <a:endParaRPr lang="en-US" sz="2800" dirty="0">
              <a:solidFill>
                <a:srgbClr val="FF0000"/>
              </a:solidFill>
            </a:endParaRPr>
          </a:p>
        </p:txBody>
      </p:sp>
      <p:sp>
        <p:nvSpPr>
          <p:cNvPr id="4" name="3 Slayt Numarası Yer Tutucusu"/>
          <p:cNvSpPr>
            <a:spLocks noGrp="1"/>
          </p:cNvSpPr>
          <p:nvPr>
            <p:ph type="sldNum" sz="quarter" idx="12"/>
          </p:nvPr>
        </p:nvSpPr>
        <p:spPr/>
        <p:txBody>
          <a:bodyPr/>
          <a:lstStyle/>
          <a:p>
            <a:fld id="{C8B43291-3510-4FEE-B31C-DE64C9890025}" type="slidenum">
              <a:rPr lang="en-US" smtClean="0"/>
              <a:pPr/>
              <a:t>38</a:t>
            </a:fld>
            <a:endParaRPr lang="en-US"/>
          </a:p>
        </p:txBody>
      </p:sp>
      <p:pic>
        <p:nvPicPr>
          <p:cNvPr id="5" name="4 Resim" descr="FASÜLYE.jpg"/>
          <p:cNvPicPr>
            <a:picLocks noChangeAspect="1"/>
          </p:cNvPicPr>
          <p:nvPr/>
        </p:nvPicPr>
        <p:blipFill>
          <a:blip r:embed="rId2" cstate="print"/>
          <a:stretch>
            <a:fillRect/>
          </a:stretch>
        </p:blipFill>
        <p:spPr>
          <a:xfrm>
            <a:off x="5508104" y="2060848"/>
            <a:ext cx="3163044" cy="237626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en-US" sz="3200" b="1" dirty="0" smtClean="0"/>
              <a:t>BÖLÜM B - SERBEST ÇALISAN PROFESYONEL</a:t>
            </a:r>
            <a:r>
              <a:rPr lang="tr-TR" sz="3200" b="1" dirty="0" smtClean="0"/>
              <a:t> </a:t>
            </a:r>
            <a:r>
              <a:rPr lang="en-US" sz="3200" b="1" dirty="0" smtClean="0"/>
              <a:t>MUHASEBECILER</a:t>
            </a:r>
          </a:p>
        </p:txBody>
      </p:sp>
      <p:sp>
        <p:nvSpPr>
          <p:cNvPr id="3" name="2 İçerik Yer Tutucusu"/>
          <p:cNvSpPr>
            <a:spLocks noGrp="1"/>
          </p:cNvSpPr>
          <p:nvPr>
            <p:ph idx="1"/>
          </p:nvPr>
        </p:nvSpPr>
        <p:spPr/>
        <p:txBody>
          <a:bodyPr>
            <a:normAutofit fontScale="85000" lnSpcReduction="20000"/>
          </a:bodyPr>
          <a:lstStyle/>
          <a:p>
            <a:endParaRPr lang="tr-TR" dirty="0" smtClean="0"/>
          </a:p>
          <a:p>
            <a:r>
              <a:rPr lang="tr-TR" b="1" i="1" dirty="0" smtClean="0"/>
              <a:t>Kısım 200 </a:t>
            </a:r>
            <a:r>
              <a:rPr lang="tr-TR" dirty="0" smtClean="0"/>
              <a:t>Giriş</a:t>
            </a:r>
          </a:p>
          <a:p>
            <a:r>
              <a:rPr lang="tr-TR" b="1" i="1" dirty="0" smtClean="0"/>
              <a:t>Kısım 210 </a:t>
            </a:r>
            <a:r>
              <a:rPr lang="tr-TR" dirty="0" smtClean="0"/>
              <a:t>Mesleki Görev</a:t>
            </a:r>
          </a:p>
          <a:p>
            <a:r>
              <a:rPr lang="tr-TR" b="1" i="1" dirty="0" smtClean="0"/>
              <a:t>Kısım 220 </a:t>
            </a:r>
            <a:r>
              <a:rPr lang="tr-TR" dirty="0" smtClean="0"/>
              <a:t>Çıkar Çatışması</a:t>
            </a:r>
          </a:p>
          <a:p>
            <a:r>
              <a:rPr lang="tr-TR" b="1" i="1" dirty="0" smtClean="0"/>
              <a:t>Kısım 230 </a:t>
            </a:r>
            <a:r>
              <a:rPr lang="tr-TR" dirty="0" smtClean="0"/>
              <a:t>İkinci Görüşler</a:t>
            </a:r>
          </a:p>
          <a:p>
            <a:r>
              <a:rPr lang="tr-TR" b="1" i="1" dirty="0" smtClean="0"/>
              <a:t>Kısım 240 </a:t>
            </a:r>
            <a:r>
              <a:rPr lang="tr-TR" dirty="0" smtClean="0"/>
              <a:t>Ücret ve Diğer Çeşit Ödemeler</a:t>
            </a:r>
          </a:p>
          <a:p>
            <a:r>
              <a:rPr lang="tr-TR" b="1" i="1" dirty="0" smtClean="0"/>
              <a:t>Kısım 250 </a:t>
            </a:r>
            <a:r>
              <a:rPr lang="tr-TR" dirty="0" smtClean="0"/>
              <a:t>Mesleki Hizmetlerin Pazarlanması</a:t>
            </a:r>
          </a:p>
          <a:p>
            <a:r>
              <a:rPr lang="tr-TR" b="1" i="1" dirty="0" smtClean="0"/>
              <a:t>Kısım 260 </a:t>
            </a:r>
            <a:r>
              <a:rPr lang="tr-TR" dirty="0" smtClean="0"/>
              <a:t>Hediye ve Ağırlama</a:t>
            </a:r>
          </a:p>
          <a:p>
            <a:r>
              <a:rPr lang="tr-TR" b="1" i="1" dirty="0" smtClean="0"/>
              <a:t>Kısım 270 </a:t>
            </a:r>
            <a:r>
              <a:rPr lang="tr-TR" dirty="0" smtClean="0"/>
              <a:t>Müşteriden Emanet Olarak Alınan Varlıklar</a:t>
            </a:r>
          </a:p>
          <a:p>
            <a:r>
              <a:rPr lang="tr-TR" b="1" i="1" dirty="0" smtClean="0"/>
              <a:t>Kısım 280 </a:t>
            </a:r>
            <a:r>
              <a:rPr lang="tr-TR" dirty="0" smtClean="0"/>
              <a:t>Tarafsızlık - Bütün Hizmetler</a:t>
            </a:r>
          </a:p>
          <a:p>
            <a:r>
              <a:rPr lang="tr-TR" b="1" i="1" dirty="0" smtClean="0"/>
              <a:t>Kısım 290 </a:t>
            </a:r>
            <a:r>
              <a:rPr lang="tr-TR" dirty="0" smtClean="0"/>
              <a:t>Bağımsızlık - Denetim ve İnceleme</a:t>
            </a:r>
          </a:p>
          <a:p>
            <a:r>
              <a:rPr lang="tr-TR" b="1" i="1" dirty="0" smtClean="0"/>
              <a:t>Kısım 291 </a:t>
            </a:r>
            <a:r>
              <a:rPr lang="tr-TR" dirty="0" smtClean="0"/>
              <a:t>Bağımsızlık - Diğer Güvence</a:t>
            </a: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1066800"/>
          </a:xfrm>
        </p:spPr>
        <p:txBody>
          <a:bodyPr>
            <a:normAutofit fontScale="90000"/>
          </a:bodyPr>
          <a:lstStyle/>
          <a:p>
            <a:r>
              <a:rPr lang="tr-TR" dirty="0" smtClean="0"/>
              <a:t>Bazı Durumlarda tehditler öyle büyüktür ki, Hiçbir Önlem bu tehditleri kabul edilebilir düzeye indiremez !!</a:t>
            </a: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a:t>
            </a:fld>
            <a:endParaRPr lang="en-US"/>
          </a:p>
        </p:txBody>
      </p:sp>
      <p:pic>
        <p:nvPicPr>
          <p:cNvPr id="7" name="6 İçerik Yer Tutucusu" descr="selacc.jpg"/>
          <p:cNvPicPr>
            <a:picLocks noGrp="1" noChangeAspect="1"/>
          </p:cNvPicPr>
          <p:nvPr>
            <p:ph idx="1"/>
          </p:nvPr>
        </p:nvPicPr>
        <p:blipFill>
          <a:blip r:embed="rId2" cstate="print"/>
          <a:stretch>
            <a:fillRect/>
          </a:stretch>
        </p:blipFill>
        <p:spPr>
          <a:xfrm>
            <a:off x="1331640" y="2204864"/>
            <a:ext cx="6336704" cy="39604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200 </a:t>
            </a:r>
            <a:r>
              <a:rPr lang="tr-TR" dirty="0" smtClean="0"/>
              <a:t>Giriş </a:t>
            </a:r>
            <a:br>
              <a:rPr lang="tr-TR" dirty="0" smtClean="0"/>
            </a:br>
            <a:endParaRPr lang="en-US" dirty="0"/>
          </a:p>
        </p:txBody>
      </p:sp>
      <p:sp>
        <p:nvSpPr>
          <p:cNvPr id="3" name="2 İçerik Yer Tutucusu"/>
          <p:cNvSpPr>
            <a:spLocks noGrp="1"/>
          </p:cNvSpPr>
          <p:nvPr>
            <p:ph idx="1"/>
          </p:nvPr>
        </p:nvSpPr>
        <p:spPr>
          <a:xfrm>
            <a:off x="457200" y="2249424"/>
            <a:ext cx="8229600" cy="4608576"/>
          </a:xfrm>
        </p:spPr>
        <p:txBody>
          <a:bodyPr>
            <a:normAutofit/>
          </a:bodyPr>
          <a:lstStyle/>
          <a:p>
            <a:pPr algn="just"/>
            <a:r>
              <a:rPr lang="tr-TR" sz="2600" dirty="0" smtClean="0"/>
              <a:t>Etik Kuralın B bölümü, A Bölümünde yer alan kavramsal çerçevenin, belirli durumlarda serbest çalışan profesyonel muhasebecilere nasıl uygulanacağını gösterir.</a:t>
            </a:r>
          </a:p>
          <a:p>
            <a:pPr algn="just"/>
            <a:endParaRPr lang="tr-TR" sz="2600" dirty="0" smtClean="0"/>
          </a:p>
          <a:p>
            <a:pPr algn="just"/>
            <a:r>
              <a:rPr lang="tr-TR" sz="2600" dirty="0" smtClean="0"/>
              <a:t>Serbest çalışan profesyonel muhasebeci dürüstlük, tarafsızlık ya da mesleğin iyi şöhretine zarar veren ya da verebilecek ve dolayısıyla temel prensiplere uyumsuz olan herhangi bir is, görev ya da faaliyete bilerek, katılmayacaktır.</a:t>
            </a:r>
            <a:endParaRPr lang="tr-TR" sz="2600"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836712"/>
            <a:ext cx="8229600" cy="1066800"/>
          </a:xfrm>
        </p:spPr>
        <p:txBody>
          <a:bodyPr>
            <a:normAutofit/>
          </a:bodyPr>
          <a:lstStyle/>
          <a:p>
            <a:pPr algn="ctr"/>
            <a:r>
              <a:rPr lang="tr-TR" b="1" i="1" dirty="0" smtClean="0"/>
              <a:t>Kısım 200 </a:t>
            </a:r>
            <a:r>
              <a:rPr lang="tr-TR" dirty="0" smtClean="0"/>
              <a:t>Giriş </a:t>
            </a:r>
            <a:endParaRPr lang="en-US" dirty="0"/>
          </a:p>
        </p:txBody>
      </p:sp>
      <p:sp>
        <p:nvSpPr>
          <p:cNvPr id="3" name="2 İçerik Yer Tutucusu"/>
          <p:cNvSpPr>
            <a:spLocks noGrp="1"/>
          </p:cNvSpPr>
          <p:nvPr>
            <p:ph idx="1"/>
          </p:nvPr>
        </p:nvSpPr>
        <p:spPr>
          <a:xfrm>
            <a:off x="457200" y="1916832"/>
            <a:ext cx="8229600" cy="4657704"/>
          </a:xfrm>
        </p:spPr>
        <p:txBody>
          <a:bodyPr>
            <a:normAutofit fontScale="92500" lnSpcReduction="20000"/>
          </a:bodyPr>
          <a:lstStyle/>
          <a:p>
            <a:pPr algn="ctr">
              <a:buNone/>
            </a:pPr>
            <a:r>
              <a:rPr lang="tr-TR" dirty="0" smtClean="0"/>
              <a:t>	</a:t>
            </a:r>
            <a:r>
              <a:rPr lang="tr-TR" i="1" dirty="0" smtClean="0"/>
              <a:t> </a:t>
            </a:r>
            <a:r>
              <a:rPr lang="tr-TR" b="1" i="1" u="sng" dirty="0" smtClean="0"/>
              <a:t>Tehditler</a:t>
            </a:r>
          </a:p>
          <a:p>
            <a:r>
              <a:rPr lang="tr-TR" dirty="0" smtClean="0"/>
              <a:t>Temel prensiplere uyulması konusu, potansiyel olarak çok çeşitli koşullar ve ilişkiler tarafından tehdit edilebilir. </a:t>
            </a:r>
          </a:p>
          <a:p>
            <a:endParaRPr lang="tr-TR" dirty="0" smtClean="0"/>
          </a:p>
          <a:p>
            <a:r>
              <a:rPr lang="tr-TR" dirty="0" smtClean="0"/>
              <a:t>Tehditler, aşağıdaki kategorilerin bir veya daha fazlasına girer:</a:t>
            </a:r>
          </a:p>
          <a:p>
            <a:pPr>
              <a:buNone/>
            </a:pPr>
            <a:endParaRPr lang="tr-TR" dirty="0" smtClean="0"/>
          </a:p>
          <a:p>
            <a:pPr marL="624078" indent="-514350">
              <a:buFont typeface="+mj-lt"/>
              <a:buAutoNum type="arabicPeriod"/>
            </a:pPr>
            <a:r>
              <a:rPr lang="tr-TR" dirty="0" smtClean="0"/>
              <a:t>Kişisel Çıkar Tehdidi</a:t>
            </a:r>
          </a:p>
          <a:p>
            <a:pPr marL="624078" indent="-514350">
              <a:buFont typeface="+mj-lt"/>
              <a:buAutoNum type="arabicPeriod"/>
            </a:pPr>
            <a:r>
              <a:rPr lang="tr-TR" dirty="0" smtClean="0"/>
              <a:t>Kendi Kendini Teftiş Tehdidi</a:t>
            </a:r>
          </a:p>
          <a:p>
            <a:pPr marL="624078" indent="-514350">
              <a:buFont typeface="+mj-lt"/>
              <a:buAutoNum type="arabicPeriod"/>
            </a:pPr>
            <a:r>
              <a:rPr lang="tr-TR" dirty="0" smtClean="0"/>
              <a:t>Taraf Tutma Tehdidi</a:t>
            </a:r>
          </a:p>
          <a:p>
            <a:pPr marL="624078" indent="-514350">
              <a:buFont typeface="+mj-lt"/>
              <a:buAutoNum type="arabicPeriod"/>
            </a:pPr>
            <a:r>
              <a:rPr lang="tr-TR" dirty="0" smtClean="0"/>
              <a:t>Yakınlık Tehdidi</a:t>
            </a:r>
          </a:p>
          <a:p>
            <a:pPr marL="624078" indent="-514350">
              <a:buFont typeface="+mj-lt"/>
              <a:buAutoNum type="arabicPeriod"/>
            </a:pPr>
            <a:r>
              <a:rPr lang="tr-TR" dirty="0" smtClean="0"/>
              <a:t>Gözdağı Tehdidi</a:t>
            </a:r>
          </a:p>
          <a:p>
            <a:pPr marL="624078" indent="-514350">
              <a:buFont typeface="+mj-lt"/>
              <a:buAutoNum type="arabicPeriod"/>
            </a:pP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41</a:t>
            </a:fld>
            <a:endParaRPr lang="en-US"/>
          </a:p>
        </p:txBody>
      </p:sp>
      <p:pic>
        <p:nvPicPr>
          <p:cNvPr id="1026" name="Picture 2" descr="C:\Users\Secil\AppData\Local\Microsoft\Windows\Temporary Internet Files\Content.IE5\US6JSQ99\MC900359487[2].wmf"/>
          <p:cNvPicPr>
            <a:picLocks noChangeAspect="1" noChangeArrowheads="1"/>
          </p:cNvPicPr>
          <p:nvPr/>
        </p:nvPicPr>
        <p:blipFill>
          <a:blip r:embed="rId2" cstate="print"/>
          <a:srcRect/>
          <a:stretch>
            <a:fillRect/>
          </a:stretch>
        </p:blipFill>
        <p:spPr bwMode="auto">
          <a:xfrm>
            <a:off x="6444208" y="908720"/>
            <a:ext cx="1873606" cy="138805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066800"/>
          </a:xfrm>
        </p:spPr>
        <p:txBody>
          <a:bodyPr>
            <a:normAutofit/>
          </a:bodyPr>
          <a:lstStyle/>
          <a:p>
            <a:pPr algn="ctr"/>
            <a:r>
              <a:rPr lang="tr-TR" b="1" i="1" dirty="0" smtClean="0"/>
              <a:t>Kısım 200 </a:t>
            </a:r>
            <a:r>
              <a:rPr lang="tr-TR" dirty="0" smtClean="0"/>
              <a:t>Giriş </a:t>
            </a:r>
            <a:endParaRPr lang="en-US" dirty="0"/>
          </a:p>
        </p:txBody>
      </p:sp>
      <p:sp>
        <p:nvSpPr>
          <p:cNvPr id="3" name="2 İçerik Yer Tutucusu"/>
          <p:cNvSpPr>
            <a:spLocks noGrp="1"/>
          </p:cNvSpPr>
          <p:nvPr>
            <p:ph idx="1"/>
          </p:nvPr>
        </p:nvSpPr>
        <p:spPr>
          <a:xfrm>
            <a:off x="457200" y="1340768"/>
            <a:ext cx="8229600" cy="5517232"/>
          </a:xfrm>
          <a:scene3d>
            <a:camera prst="orthographicFront"/>
            <a:lightRig rig="threePt" dir="t"/>
          </a:scene3d>
          <a:sp3d>
            <a:bevelB/>
          </a:sp3d>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ctr">
              <a:buNone/>
            </a:pPr>
            <a:r>
              <a:rPr lang="tr-TR" dirty="0" smtClean="0"/>
              <a:t>	</a:t>
            </a:r>
          </a:p>
          <a:p>
            <a:pPr marL="624078" indent="-514350">
              <a:buFont typeface="+mj-lt"/>
              <a:buAutoNum type="arabicPeriod"/>
            </a:pPr>
            <a:r>
              <a:rPr lang="tr-TR" b="1" i="1" dirty="0" smtClean="0"/>
              <a:t>Serbest çalışan bir profesyonel muhasebeci için </a:t>
            </a:r>
            <a:r>
              <a:rPr lang="tr-TR" b="1" i="1" u="sng" dirty="0" smtClean="0"/>
              <a:t>Kişisel Çıkar Tehdidi</a:t>
            </a:r>
            <a:r>
              <a:rPr lang="tr-TR" b="1" i="1" dirty="0" smtClean="0"/>
              <a:t>  oluşturan durum Örnekleri:</a:t>
            </a:r>
          </a:p>
          <a:p>
            <a:pPr marL="624078" indent="-514350">
              <a:buNone/>
            </a:pPr>
            <a:endParaRPr lang="tr-TR" b="1" i="1" dirty="0" smtClean="0"/>
          </a:p>
          <a:p>
            <a:r>
              <a:rPr lang="tr-TR" dirty="0" smtClean="0"/>
              <a:t>Bir güvence ekibi üyesinin, Güvence müşterisinde doğrudan bir finansal çıkar sahip olması.</a:t>
            </a:r>
          </a:p>
          <a:p>
            <a:r>
              <a:rPr lang="tr-TR" dirty="0" smtClean="0"/>
              <a:t>Bir firmanın, Bir müşteriden gelecek olan toplam ücrete aşırı bir şekilde bağımlı olması.</a:t>
            </a:r>
          </a:p>
          <a:p>
            <a:r>
              <a:rPr lang="tr-TR" dirty="0" smtClean="0"/>
              <a:t>Bir güvence ekibi üyesinin, Güvence müşteri ile belirgin bir biçimde yakın bir iş ilişkisi içerisinde olması.</a:t>
            </a:r>
          </a:p>
          <a:p>
            <a:r>
              <a:rPr lang="tr-TR" dirty="0" smtClean="0"/>
              <a:t>Bir firmanın, Önemli bir müşteriyi kaybetme olasılığına dair endişe içinde olması.</a:t>
            </a:r>
          </a:p>
          <a:p>
            <a:r>
              <a:rPr lang="tr-TR" dirty="0" smtClean="0"/>
              <a:t>Bir denetim ekibi üyesinin, Denetim müşterisi ile istihdam görüşmeleri içerisine girmesi.</a:t>
            </a:r>
          </a:p>
          <a:p>
            <a:r>
              <a:rPr lang="tr-TR" dirty="0" smtClean="0"/>
              <a:t> Bir firmanın, Bir Güvence sözleşmesi ile ilgili olarak prim ücreti anlaşması içerisine girmesi.</a:t>
            </a:r>
          </a:p>
          <a:p>
            <a:r>
              <a:rPr lang="tr-TR" dirty="0" smtClean="0"/>
              <a:t>Bir profesyonel muhasebecinin, Profesyonel muhasebecinin firmasının bir üyesi tarafından daha önceden yürütülmüş bir profesyonel hizmetin sonuçlarını değerlendirirken ciddi bir hata bulması.</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066800"/>
          </a:xfrm>
        </p:spPr>
        <p:txBody>
          <a:bodyPr>
            <a:normAutofit/>
          </a:bodyPr>
          <a:lstStyle/>
          <a:p>
            <a:pPr algn="ctr"/>
            <a:r>
              <a:rPr lang="tr-TR" b="1" i="1" dirty="0" smtClean="0"/>
              <a:t>Kısım 200 </a:t>
            </a:r>
            <a:r>
              <a:rPr lang="tr-TR" dirty="0" smtClean="0"/>
              <a:t>Giriş </a:t>
            </a:r>
            <a:endParaRPr lang="en-US" dirty="0"/>
          </a:p>
        </p:txBody>
      </p:sp>
      <p:sp>
        <p:nvSpPr>
          <p:cNvPr id="3" name="2 İçerik Yer Tutucusu"/>
          <p:cNvSpPr>
            <a:spLocks noGrp="1"/>
          </p:cNvSpPr>
          <p:nvPr>
            <p:ph idx="1"/>
          </p:nvPr>
        </p:nvSpPr>
        <p:spPr>
          <a:xfrm>
            <a:off x="457200" y="1340768"/>
            <a:ext cx="8229600" cy="5517232"/>
          </a:xfrm>
          <a:scene3d>
            <a:camera prst="orthographicFront"/>
            <a:lightRig rig="threePt" dir="t"/>
          </a:scene3d>
          <a:sp3d>
            <a:bevelB/>
          </a:sp3d>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lgn="ctr">
              <a:buNone/>
            </a:pPr>
            <a:r>
              <a:rPr lang="tr-TR" b="1" i="1" dirty="0" smtClean="0"/>
              <a:t>	</a:t>
            </a:r>
          </a:p>
          <a:p>
            <a:pPr marL="624078" indent="-514350">
              <a:buNone/>
            </a:pPr>
            <a:r>
              <a:rPr lang="tr-TR" b="1" i="1" dirty="0" smtClean="0"/>
              <a:t>2. 	Serbest çalışan bir profesyonel muhasebeci için </a:t>
            </a:r>
            <a:r>
              <a:rPr lang="tr-TR" b="1" i="1" u="sng" dirty="0" smtClean="0"/>
              <a:t>Kendi Kendini Teftiş Tehdidi oluşturan durum </a:t>
            </a:r>
            <a:r>
              <a:rPr lang="tr-TR" b="1" i="1" dirty="0" smtClean="0"/>
              <a:t>Örnekleri:</a:t>
            </a:r>
          </a:p>
          <a:p>
            <a:pPr marL="624078" indent="-514350">
              <a:buNone/>
            </a:pPr>
            <a:endParaRPr lang="tr-TR" b="1" i="1" dirty="0" smtClean="0"/>
          </a:p>
          <a:p>
            <a:r>
              <a:rPr lang="tr-TR" dirty="0" smtClean="0"/>
              <a:t>Bir firmanın, Sistemlerin tasarımı ve uygulaması yapıldıktan sonra Finansal sistemlerin operasyonlarının etkinliği hakkında bir güvence raporu yazması,</a:t>
            </a:r>
          </a:p>
          <a:p>
            <a:r>
              <a:rPr lang="tr-TR" dirty="0" smtClean="0"/>
              <a:t>Bir firmanın, Güvence sözleşmesinin ana konuları olan kayıtları oluşturmak için kullanılacak orijinal verileri hazırlaması,</a:t>
            </a:r>
          </a:p>
          <a:p>
            <a:r>
              <a:rPr lang="tr-TR" dirty="0" smtClean="0"/>
              <a:t>Güvence ekibinin bir üyesinin, simdi veya yakın zaman önce müşterinin direktörü veya yöneticisi olması,</a:t>
            </a:r>
          </a:p>
          <a:p>
            <a:r>
              <a:rPr lang="tr-TR" dirty="0" smtClean="0"/>
              <a:t>Güvence ekibinin bir üyesinin, müşteri tarafından simdi veya yakın zaman önce sözleşmenin konusu üzerinde ciddi bir etkisi olan bir pozisyonda istihdam edilmiş olması.</a:t>
            </a:r>
          </a:p>
          <a:p>
            <a:r>
              <a:rPr lang="tr-TR" dirty="0" smtClean="0"/>
              <a:t>Firmanın, bir güvence müşterisine, güvence sözleşmesinin konusunu doğrudan etkileyen bir hizmet vermesi.</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066800"/>
          </a:xfrm>
        </p:spPr>
        <p:txBody>
          <a:bodyPr>
            <a:normAutofit/>
          </a:bodyPr>
          <a:lstStyle/>
          <a:p>
            <a:pPr algn="ctr"/>
            <a:r>
              <a:rPr lang="tr-TR" b="1" i="1" dirty="0" smtClean="0"/>
              <a:t>Kısım 200 </a:t>
            </a:r>
            <a:r>
              <a:rPr lang="tr-TR" dirty="0" smtClean="0"/>
              <a:t>Giriş </a:t>
            </a:r>
            <a:endParaRPr lang="en-US" dirty="0"/>
          </a:p>
        </p:txBody>
      </p:sp>
      <p:sp>
        <p:nvSpPr>
          <p:cNvPr id="3" name="2 İçerik Yer Tutucusu"/>
          <p:cNvSpPr>
            <a:spLocks noGrp="1"/>
          </p:cNvSpPr>
          <p:nvPr>
            <p:ph idx="1"/>
          </p:nvPr>
        </p:nvSpPr>
        <p:spPr>
          <a:xfrm>
            <a:off x="457200" y="1340768"/>
            <a:ext cx="8229600" cy="5517232"/>
          </a:xfrm>
          <a:scene3d>
            <a:camera prst="orthographicFront"/>
            <a:lightRig rig="threePt" dir="t"/>
          </a:scene3d>
          <a:sp3d>
            <a:bevelB/>
          </a:sp3d>
        </p:spPr>
        <p:style>
          <a:lnRef idx="1">
            <a:schemeClr val="dk1"/>
          </a:lnRef>
          <a:fillRef idx="2">
            <a:schemeClr val="dk1"/>
          </a:fillRef>
          <a:effectRef idx="1">
            <a:schemeClr val="dk1"/>
          </a:effectRef>
          <a:fontRef idx="minor">
            <a:schemeClr val="dk1"/>
          </a:fontRef>
        </p:style>
        <p:txBody>
          <a:bodyPr>
            <a:normAutofit/>
          </a:bodyPr>
          <a:lstStyle/>
          <a:p>
            <a:pPr algn="ctr">
              <a:buNone/>
            </a:pPr>
            <a:r>
              <a:rPr lang="tr-TR" b="1" i="1" dirty="0" smtClean="0"/>
              <a:t>	</a:t>
            </a:r>
          </a:p>
          <a:p>
            <a:pPr marL="624078" indent="-514350">
              <a:buNone/>
            </a:pPr>
            <a:r>
              <a:rPr lang="tr-TR" b="1" i="1" dirty="0" smtClean="0"/>
              <a:t>3. 	Serbest çalışan bir profesyonel muhasebeci için </a:t>
            </a:r>
            <a:r>
              <a:rPr lang="tr-TR" b="1" i="1" u="sng" dirty="0" smtClean="0"/>
              <a:t>Taraf Tutma Tehdidi oluşturan durumların </a:t>
            </a:r>
            <a:r>
              <a:rPr lang="tr-TR" b="1" i="1" dirty="0" smtClean="0"/>
              <a:t>Örnekleri:</a:t>
            </a:r>
          </a:p>
          <a:p>
            <a:pPr marL="624078" indent="-514350">
              <a:buNone/>
            </a:pPr>
            <a:endParaRPr lang="tr-TR" b="1" i="1" dirty="0" smtClean="0"/>
          </a:p>
          <a:p>
            <a:r>
              <a:rPr lang="tr-TR" dirty="0" smtClean="0"/>
              <a:t>Firmanın, bir denetim müşterisinin hisselerin tanıtımını yapması.</a:t>
            </a:r>
          </a:p>
          <a:p>
            <a:pPr>
              <a:buNone/>
            </a:pPr>
            <a:endParaRPr lang="tr-TR" dirty="0" smtClean="0"/>
          </a:p>
          <a:p>
            <a:r>
              <a:rPr lang="tr-TR" dirty="0" smtClean="0"/>
              <a:t>Bir profesyonel muhasebecinin, dava açma veya üçüncü kişilerle anlaşmazlıklarda, denetim müşterisi adına bir avukat gibi hareket etmesi.</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066800"/>
          </a:xfrm>
        </p:spPr>
        <p:txBody>
          <a:bodyPr>
            <a:normAutofit/>
          </a:bodyPr>
          <a:lstStyle/>
          <a:p>
            <a:pPr algn="ctr"/>
            <a:r>
              <a:rPr lang="tr-TR" b="1" i="1" dirty="0" smtClean="0"/>
              <a:t>Kısım 200 </a:t>
            </a:r>
            <a:r>
              <a:rPr lang="tr-TR" dirty="0" smtClean="0"/>
              <a:t>Giriş </a:t>
            </a:r>
            <a:endParaRPr lang="en-US" dirty="0"/>
          </a:p>
        </p:txBody>
      </p:sp>
      <p:sp>
        <p:nvSpPr>
          <p:cNvPr id="3" name="2 İçerik Yer Tutucusu"/>
          <p:cNvSpPr>
            <a:spLocks noGrp="1"/>
          </p:cNvSpPr>
          <p:nvPr>
            <p:ph idx="1"/>
          </p:nvPr>
        </p:nvSpPr>
        <p:spPr>
          <a:xfrm>
            <a:off x="457200" y="1340768"/>
            <a:ext cx="8229600" cy="5517232"/>
          </a:xfrm>
          <a:scene3d>
            <a:camera prst="orthographicFront"/>
            <a:lightRig rig="threePt" dir="t"/>
          </a:scene3d>
          <a:sp3d>
            <a:bevelB/>
          </a:sp3d>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lgn="ctr">
              <a:buNone/>
            </a:pPr>
            <a:r>
              <a:rPr lang="tr-TR" b="1" i="1" dirty="0" smtClean="0"/>
              <a:t>	</a:t>
            </a:r>
          </a:p>
          <a:p>
            <a:pPr marL="624078" indent="-514350">
              <a:buNone/>
            </a:pPr>
            <a:r>
              <a:rPr lang="tr-TR" b="1" i="1" dirty="0" smtClean="0"/>
              <a:t>4. 	Serbest çalışan bir profesyonel muhasebeci için </a:t>
            </a:r>
            <a:r>
              <a:rPr lang="tr-TR" b="1" i="1" u="sng" dirty="0" smtClean="0"/>
              <a:t>Gözdağı Tehdidi oluşturan durumların </a:t>
            </a:r>
            <a:r>
              <a:rPr lang="tr-TR" b="1" i="1" dirty="0" smtClean="0"/>
              <a:t>Örnekleri:</a:t>
            </a:r>
          </a:p>
          <a:p>
            <a:pPr marL="624078" indent="-514350">
              <a:buNone/>
            </a:pPr>
            <a:endParaRPr lang="tr-TR" b="1" i="1" dirty="0" smtClean="0"/>
          </a:p>
          <a:p>
            <a:pPr algn="just"/>
            <a:r>
              <a:rPr lang="tr-TR" dirty="0" smtClean="0"/>
              <a:t>Firmanın, bir müşteri sözleşmesinden atılmakla tehdit edilmesi.</a:t>
            </a:r>
          </a:p>
          <a:p>
            <a:pPr algn="just"/>
            <a:r>
              <a:rPr lang="tr-TR" dirty="0" smtClean="0"/>
              <a:t>Denetim müşterisinin, eğer firma, belirli bir işlem için müşterinin muhasebe muameleleri ile mutabık olmamaya devam ederse firma için planlanmış bir güvence-</a:t>
            </a:r>
            <a:r>
              <a:rPr lang="tr-TR" dirty="0" err="1" smtClean="0"/>
              <a:t>dısı</a:t>
            </a:r>
            <a:r>
              <a:rPr lang="tr-TR" dirty="0" smtClean="0"/>
              <a:t> sözleşme vermeyeceğini belirtmesi,</a:t>
            </a:r>
          </a:p>
          <a:p>
            <a:pPr algn="just"/>
            <a:r>
              <a:rPr lang="tr-TR" dirty="0" smtClean="0"/>
              <a:t>Firmanın, müşteri tarafından mahkemeye başvurmakla tehdit edilmesi.</a:t>
            </a:r>
          </a:p>
          <a:p>
            <a:pPr algn="just"/>
            <a:r>
              <a:rPr lang="tr-TR" dirty="0" smtClean="0"/>
              <a:t>Firmaya, ücretleri düşürmek için, yapılan isin kapsamını usulsüz bir şekilde düşürmesi için baskı yapılması.</a:t>
            </a:r>
          </a:p>
          <a:p>
            <a:pPr algn="just"/>
            <a:r>
              <a:rPr lang="tr-TR" dirty="0" smtClean="0"/>
              <a:t>Profesyonel muhasebecinin, tartışmalı konuda işverenin daha fazla uzmanlığa sahip olması nedeniyle bir müşteri çalışanının yargısına katılma konusunda baskı yapıldığını hissetmesi.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548680"/>
            <a:ext cx="8229600" cy="1066800"/>
          </a:xfrm>
        </p:spPr>
        <p:txBody>
          <a:bodyPr>
            <a:normAutofit fontScale="90000"/>
          </a:bodyPr>
          <a:lstStyle/>
          <a:p>
            <a:pPr algn="ctr"/>
            <a:r>
              <a:rPr lang="tr-TR" b="1" i="1" dirty="0" smtClean="0"/>
              <a:t>Kısım 200 </a:t>
            </a:r>
            <a:r>
              <a:rPr lang="tr-TR" dirty="0" smtClean="0"/>
              <a:t>Giriş </a:t>
            </a:r>
            <a:br>
              <a:rPr lang="tr-TR" dirty="0" smtClean="0"/>
            </a:br>
            <a:endParaRPr lang="en-US" dirty="0"/>
          </a:p>
        </p:txBody>
      </p:sp>
      <p:sp>
        <p:nvSpPr>
          <p:cNvPr id="3" name="2 İçerik Yer Tutucusu"/>
          <p:cNvSpPr>
            <a:spLocks noGrp="1"/>
          </p:cNvSpPr>
          <p:nvPr>
            <p:ph idx="1"/>
          </p:nvPr>
        </p:nvSpPr>
        <p:spPr>
          <a:xfrm>
            <a:off x="457200" y="1052736"/>
            <a:ext cx="8229600" cy="5805264"/>
          </a:xfrm>
        </p:spPr>
        <p:txBody>
          <a:bodyPr>
            <a:normAutofit fontScale="62500" lnSpcReduction="20000"/>
          </a:bodyPr>
          <a:lstStyle/>
          <a:p>
            <a:pPr algn="ctr">
              <a:buNone/>
            </a:pPr>
            <a:r>
              <a:rPr lang="tr-TR" dirty="0" smtClean="0"/>
              <a:t>	</a:t>
            </a:r>
            <a:r>
              <a:rPr lang="tr-TR" i="1" dirty="0" smtClean="0"/>
              <a:t> </a:t>
            </a:r>
            <a:r>
              <a:rPr lang="tr-TR" sz="3600" b="1" i="1" u="sng" dirty="0" smtClean="0"/>
              <a:t>Önlemler</a:t>
            </a:r>
          </a:p>
          <a:p>
            <a:pPr>
              <a:buNone/>
            </a:pPr>
            <a:r>
              <a:rPr lang="tr-TR" b="1" dirty="0" smtClean="0"/>
              <a:t>Çalışma ortamındaki firma çapındaki önlemler aşağıdakileri kapsar:</a:t>
            </a:r>
          </a:p>
          <a:p>
            <a:pPr>
              <a:buNone/>
            </a:pPr>
            <a:endParaRPr lang="tr-TR" b="1" dirty="0" smtClean="0"/>
          </a:p>
          <a:p>
            <a:pPr algn="just"/>
            <a:r>
              <a:rPr lang="tr-TR" dirty="0" smtClean="0"/>
              <a:t>Temel prensiplere uymanın önemine ağırlık veren firma liderliği.</a:t>
            </a:r>
          </a:p>
          <a:p>
            <a:pPr algn="just"/>
            <a:r>
              <a:rPr lang="tr-TR" dirty="0" smtClean="0"/>
              <a:t>Güvence ekibi üyelerinin kamu yararı hareket etmeleri beklentisini oluşturan firma liderliği.</a:t>
            </a:r>
          </a:p>
          <a:p>
            <a:pPr algn="just"/>
            <a:r>
              <a:rPr lang="tr-TR" dirty="0" smtClean="0"/>
              <a:t>Sözleşmelerin kalite kontrolünün uygulamaya konması ve izlenmesine dair politikalar ve prosedürler.</a:t>
            </a:r>
          </a:p>
          <a:p>
            <a:pPr algn="just"/>
            <a:r>
              <a:rPr lang="tr-TR" dirty="0" smtClean="0"/>
              <a:t>Temel prensiplerle uyuma yönelik tehditleri belirleme, bu tehditlerin önemini değerlendirmek ve ortadan kaldırmak ya da kabul edilebilir bir düzeye indirmek için önlemler uygulama ya da önlemler mevcut olmadığında uygulanamadığında ilgili sözleşmesi sonlandırma veya reddetme ihtiyacıyla ilgili olarak belgelenmiş politikalar,</a:t>
            </a:r>
          </a:p>
          <a:p>
            <a:pPr algn="just"/>
            <a:r>
              <a:rPr lang="tr-TR" dirty="0" smtClean="0"/>
              <a:t>Temel prensiplerle uyumu gerektiren belgelenmiş iç politikalar ve prosedürler.</a:t>
            </a:r>
          </a:p>
          <a:p>
            <a:pPr algn="just"/>
            <a:r>
              <a:rPr lang="tr-TR" dirty="0" smtClean="0"/>
              <a:t>Firma veya sözleşme ekibi üyeleri ile müşteri arasındaki çıkarlar ya da ilişkilerin belirlenmesine imkan verecek politikalar ve prosedürler.</a:t>
            </a:r>
          </a:p>
          <a:p>
            <a:pPr algn="just"/>
            <a:r>
              <a:rPr lang="tr-TR" dirty="0" smtClean="0"/>
              <a:t>Tek bir müşteriden alınan gelire olan bağımlılığı izleyecek ve eğer gerekirse yönetecek politikalar ve prosedürler.</a:t>
            </a:r>
          </a:p>
          <a:p>
            <a:pPr algn="just"/>
            <a:r>
              <a:rPr lang="tr-TR" dirty="0" smtClean="0"/>
              <a:t> Bir güvence müşterisine verilen güvence-dışı hizmetlerin şartları için ayrı raporlama yolları ile farklı ortak ve sözleşme ekipleri kullanma.</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229600" cy="1066800"/>
          </a:xfrm>
        </p:spPr>
        <p:txBody>
          <a:bodyPr>
            <a:normAutofit fontScale="90000"/>
          </a:bodyPr>
          <a:lstStyle/>
          <a:p>
            <a:pPr algn="ctr"/>
            <a:r>
              <a:rPr lang="tr-TR" b="1" i="1" dirty="0" smtClean="0"/>
              <a:t>Kısım 200 </a:t>
            </a:r>
            <a:r>
              <a:rPr lang="tr-TR" dirty="0" smtClean="0"/>
              <a:t>Giriş </a:t>
            </a:r>
            <a:br>
              <a:rPr lang="tr-TR" dirty="0" smtClean="0"/>
            </a:br>
            <a:endParaRPr lang="en-US" dirty="0"/>
          </a:p>
        </p:txBody>
      </p:sp>
      <p:sp>
        <p:nvSpPr>
          <p:cNvPr id="3" name="2 İçerik Yer Tutucusu"/>
          <p:cNvSpPr>
            <a:spLocks noGrp="1"/>
          </p:cNvSpPr>
          <p:nvPr>
            <p:ph idx="1"/>
          </p:nvPr>
        </p:nvSpPr>
        <p:spPr>
          <a:xfrm>
            <a:off x="457200" y="1340768"/>
            <a:ext cx="8229600" cy="5517232"/>
          </a:xfrm>
        </p:spPr>
        <p:txBody>
          <a:bodyPr>
            <a:normAutofit lnSpcReduction="10000"/>
          </a:bodyPr>
          <a:lstStyle/>
          <a:p>
            <a:pPr algn="ctr">
              <a:buNone/>
            </a:pPr>
            <a:r>
              <a:rPr lang="tr-TR" dirty="0" smtClean="0"/>
              <a:t>	</a:t>
            </a:r>
            <a:r>
              <a:rPr lang="tr-TR" i="1" dirty="0" smtClean="0"/>
              <a:t> </a:t>
            </a:r>
            <a:r>
              <a:rPr lang="tr-TR" sz="3600" b="1" i="1" u="sng" dirty="0" smtClean="0"/>
              <a:t>Önlemler</a:t>
            </a:r>
          </a:p>
          <a:p>
            <a:pPr algn="just">
              <a:buNone/>
            </a:pPr>
            <a:r>
              <a:rPr lang="tr-TR" b="1" dirty="0" smtClean="0"/>
              <a:t>Çalışma ortamındaki sözleşmeye özgü önlemlere örnekler aşağıdakileri kapsar:</a:t>
            </a:r>
          </a:p>
          <a:p>
            <a:pPr algn="just"/>
            <a:r>
              <a:rPr lang="tr-TR" dirty="0" smtClean="0"/>
              <a:t>Yapılan güvence işini incelemek ya da gerekirse başka türlü tavsiyede bulunmak üzere, güvence ekibini üyesi olmamış bir profesyonel muhasebeciye sahip olmak,</a:t>
            </a:r>
          </a:p>
          <a:p>
            <a:pPr algn="just"/>
            <a:r>
              <a:rPr lang="tr-TR" dirty="0" smtClean="0"/>
              <a:t>Bağımsız yöneticiler komitesi, mesleki düzenleyici kuruluş veya diğer bir profesyonel muhasebeci gibi bağımsız bir üçüncü tarafla istişarede bulunmak.</a:t>
            </a:r>
          </a:p>
          <a:p>
            <a:pPr algn="just"/>
            <a:r>
              <a:rPr lang="tr-TR" dirty="0" smtClean="0"/>
              <a:t>Kıdemli güvence ekibi personelini rotasyona tabi tutmak.</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229600" cy="1066800"/>
          </a:xfrm>
        </p:spPr>
        <p:txBody>
          <a:bodyPr>
            <a:normAutofit fontScale="90000"/>
          </a:bodyPr>
          <a:lstStyle/>
          <a:p>
            <a:pPr algn="ctr"/>
            <a:r>
              <a:rPr lang="tr-TR" b="1" i="1" dirty="0" smtClean="0"/>
              <a:t>Kısım 200 </a:t>
            </a:r>
            <a:r>
              <a:rPr lang="tr-TR" dirty="0" smtClean="0"/>
              <a:t>Giriş </a:t>
            </a:r>
            <a:br>
              <a:rPr lang="tr-TR" dirty="0" smtClean="0"/>
            </a:br>
            <a:endParaRPr lang="en-US" dirty="0"/>
          </a:p>
        </p:txBody>
      </p:sp>
      <p:sp>
        <p:nvSpPr>
          <p:cNvPr id="3" name="2 İçerik Yer Tutucusu"/>
          <p:cNvSpPr>
            <a:spLocks noGrp="1"/>
          </p:cNvSpPr>
          <p:nvPr>
            <p:ph idx="1"/>
          </p:nvPr>
        </p:nvSpPr>
        <p:spPr>
          <a:xfrm>
            <a:off x="457200" y="1340768"/>
            <a:ext cx="8229600" cy="5517232"/>
          </a:xfrm>
        </p:spPr>
        <p:txBody>
          <a:bodyPr>
            <a:normAutofit fontScale="92500" lnSpcReduction="10000"/>
          </a:bodyPr>
          <a:lstStyle/>
          <a:p>
            <a:pPr algn="ctr">
              <a:buNone/>
            </a:pPr>
            <a:r>
              <a:rPr lang="tr-TR" dirty="0" smtClean="0"/>
              <a:t>	</a:t>
            </a:r>
            <a:r>
              <a:rPr lang="tr-TR" i="1" dirty="0" smtClean="0"/>
              <a:t> </a:t>
            </a:r>
            <a:r>
              <a:rPr lang="tr-TR" sz="3600" b="1" i="1" u="sng" dirty="0" smtClean="0"/>
              <a:t>Önlemler</a:t>
            </a:r>
          </a:p>
          <a:p>
            <a:pPr algn="just">
              <a:buNone/>
            </a:pPr>
            <a:r>
              <a:rPr lang="tr-TR" b="1" dirty="0" smtClean="0"/>
              <a:t>Müşterinin sistemleri ve prosedürleri içindeki önlemlere örnekler aşağıdakileri kapsar:</a:t>
            </a:r>
          </a:p>
          <a:p>
            <a:pPr algn="just"/>
            <a:r>
              <a:rPr lang="tr-TR" dirty="0" smtClean="0"/>
              <a:t>Müşterinin, bir sözleşmeyi yürütmek üzere bir firmanın atanmasını onaylamak ya da kabul etmek üzere yönetim dışından başka kişileri gerektirmesi.</a:t>
            </a:r>
          </a:p>
          <a:p>
            <a:pPr algn="just"/>
            <a:r>
              <a:rPr lang="tr-TR" dirty="0" smtClean="0"/>
              <a:t>Müşterinin, yönetimsel kararları almak üzere tecrübeli ve kıdemli yetkin çalışanlara sahip olması.</a:t>
            </a:r>
          </a:p>
          <a:p>
            <a:pPr algn="just"/>
            <a:r>
              <a:rPr lang="tr-TR" dirty="0" smtClean="0"/>
              <a:t>Müşterinin, güvence-</a:t>
            </a:r>
            <a:r>
              <a:rPr lang="tr-TR" dirty="0" err="1" smtClean="0"/>
              <a:t>dısı</a:t>
            </a:r>
            <a:r>
              <a:rPr lang="tr-TR" dirty="0" smtClean="0"/>
              <a:t> sözleşmeleri vermede tarafsız seçenekleri temin edem iç prosedürleri uygulamaya koymuş olması.</a:t>
            </a:r>
          </a:p>
          <a:p>
            <a:pPr algn="just"/>
            <a:r>
              <a:rPr lang="tr-TR" dirty="0" smtClean="0"/>
              <a:t>Müşterinin, firmanın hizmetlerine ilişkin olarak uygun gözetim ve haberleşme sağlayan bir kurumsal yönetişim yapısına sahip olması.</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r"/>
            <a:r>
              <a:rPr lang="tr-TR" b="1" i="1" dirty="0" smtClean="0"/>
              <a:t>Kısım 210 </a:t>
            </a:r>
            <a:r>
              <a:rPr lang="tr-TR" dirty="0" smtClean="0"/>
              <a:t>Mesleki Görev</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lgn="ctr">
              <a:buNone/>
            </a:pPr>
            <a:r>
              <a:rPr lang="tr-TR" dirty="0" smtClean="0"/>
              <a:t>	</a:t>
            </a:r>
            <a:r>
              <a:rPr lang="tr-TR" b="1" i="1" u="sng" dirty="0" smtClean="0"/>
              <a:t>Müşteri </a:t>
            </a:r>
            <a:r>
              <a:rPr lang="tr-TR" b="1" i="1" u="sng" dirty="0" err="1" smtClean="0"/>
              <a:t>Kabulu</a:t>
            </a:r>
            <a:endParaRPr lang="tr-TR" b="1" i="1" u="sng" dirty="0" smtClean="0"/>
          </a:p>
          <a:p>
            <a:pPr algn="just"/>
            <a:r>
              <a:rPr lang="tr-TR" dirty="0" smtClean="0"/>
              <a:t>Serbest çalışan bir profesyonel muhasebeci, yeni bir müşteri ilişkisi kabul etmeden önce, bu kabulün temel prensiplere uyuma herhangi bir tehdit yaratıp yaratmayacağını belirleyecektir.</a:t>
            </a:r>
          </a:p>
          <a:p>
            <a:pPr algn="just"/>
            <a:endParaRPr lang="tr-TR" b="1" i="1" u="sng" dirty="0" smtClean="0"/>
          </a:p>
          <a:p>
            <a:pPr algn="just"/>
            <a:r>
              <a:rPr lang="tr-TR" dirty="0" smtClean="0"/>
              <a:t>Temel prensiplere uyumu tehdit edebilecek, eğer biliniyorsa, müşteri konuları, örneğin müşterinin illegal faaliyetleri (kara para aklama gibi) katılması, sahtekârlık ya da şüpheli finansal raporlama uygulamalarını kapsar.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49</a:t>
            </a:fld>
            <a:endParaRPr lang="en-US"/>
          </a:p>
        </p:txBody>
      </p:sp>
      <p:pic>
        <p:nvPicPr>
          <p:cNvPr id="5" name="4 Resim" descr="el.jpg"/>
          <p:cNvPicPr>
            <a:picLocks noChangeAspect="1"/>
          </p:cNvPicPr>
          <p:nvPr/>
        </p:nvPicPr>
        <p:blipFill>
          <a:blip r:embed="rId2" cstate="print"/>
          <a:stretch>
            <a:fillRect/>
          </a:stretch>
        </p:blipFill>
        <p:spPr>
          <a:xfrm>
            <a:off x="611560" y="548680"/>
            <a:ext cx="2466975" cy="18478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Etik Kuralları:</a:t>
            </a:r>
            <a:endParaRPr lang="en-US" dirty="0"/>
          </a:p>
        </p:txBody>
      </p:sp>
      <p:sp>
        <p:nvSpPr>
          <p:cNvPr id="3" name="2 İçerik Yer Tutucusu"/>
          <p:cNvSpPr>
            <a:spLocks noGrp="1"/>
          </p:cNvSpPr>
          <p:nvPr>
            <p:ph idx="1"/>
          </p:nvPr>
        </p:nvSpPr>
        <p:spPr/>
        <p:txBody>
          <a:bodyPr/>
          <a:lstStyle/>
          <a:p>
            <a:r>
              <a:rPr lang="tr-TR" dirty="0" smtClean="0"/>
              <a:t>Bir başkasının gözüyle bakmanızı ister</a:t>
            </a:r>
          </a:p>
          <a:p>
            <a:endParaRPr lang="tr-TR" dirty="0" smtClean="0"/>
          </a:p>
          <a:p>
            <a:r>
              <a:rPr lang="tr-TR" dirty="0" smtClean="0"/>
              <a:t>Tekrarlar fazladır</a:t>
            </a:r>
          </a:p>
          <a:p>
            <a:endParaRPr lang="tr-TR" dirty="0" smtClean="0"/>
          </a:p>
          <a:p>
            <a:r>
              <a:rPr lang="tr-TR" smtClean="0"/>
              <a:t>Önlem olarak Muhasebe </a:t>
            </a:r>
            <a:r>
              <a:rPr lang="tr-TR" dirty="0" smtClean="0"/>
              <a:t>Meslek Mensupları arasında iletişim üzerinde çok fazla durur</a:t>
            </a:r>
          </a:p>
          <a:p>
            <a:endParaRPr lang="tr-TR" dirty="0" smtClean="0"/>
          </a:p>
          <a:p>
            <a:r>
              <a:rPr lang="tr-TR" dirty="0" smtClean="0"/>
              <a:t>Müşteri firmanın yönetimi ile iletişim önemlidir.</a:t>
            </a:r>
          </a:p>
          <a:p>
            <a:endParaRPr lang="tr-TR" dirty="0" smtClean="0"/>
          </a:p>
          <a:p>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5</a:t>
            </a:fld>
            <a:endParaRPr lang="en-US"/>
          </a:p>
        </p:txBody>
      </p:sp>
    </p:spTree>
    <p:extLst>
      <p:ext uri="{BB962C8B-B14F-4D97-AF65-F5344CB8AC3E}">
        <p14:creationId xmlns:p14="http://schemas.microsoft.com/office/powerpoint/2010/main" val="3506158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r"/>
            <a:r>
              <a:rPr lang="tr-TR" b="1" i="1" dirty="0" smtClean="0"/>
              <a:t>Kısım 210 </a:t>
            </a:r>
            <a:r>
              <a:rPr lang="tr-TR" dirty="0" smtClean="0"/>
              <a:t>Mesleki Görev</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92500"/>
          </a:bodyPr>
          <a:lstStyle/>
          <a:p>
            <a:pPr algn="ctr">
              <a:buNone/>
            </a:pPr>
            <a:r>
              <a:rPr lang="tr-TR" dirty="0" smtClean="0"/>
              <a:t>	</a:t>
            </a:r>
            <a:r>
              <a:rPr lang="en-US" i="1" dirty="0" smtClean="0"/>
              <a:t> </a:t>
            </a:r>
            <a:r>
              <a:rPr lang="en-US" b="1" i="1" u="sng" dirty="0" err="1" smtClean="0"/>
              <a:t>Sözlesme</a:t>
            </a:r>
            <a:r>
              <a:rPr lang="en-US" b="1" i="1" u="sng" dirty="0" smtClean="0"/>
              <a:t> </a:t>
            </a:r>
            <a:r>
              <a:rPr lang="en-US" b="1" i="1" u="sng" dirty="0" err="1" smtClean="0"/>
              <a:t>Kabulü</a:t>
            </a:r>
            <a:endParaRPr lang="tr-TR" b="1" i="1" u="sng" dirty="0" smtClean="0"/>
          </a:p>
          <a:p>
            <a:pPr algn="just"/>
            <a:r>
              <a:rPr lang="tr-TR" dirty="0" smtClean="0"/>
              <a:t>Serbest çalışan bir profesyonel muhasebeci, belirli bir müşteri sözleşmesini kabul etmeden önce bu kabulün temel prensiplere uyuma yönelik bir tehdit oluşturup oluşturmayacağını belirleyecektir. </a:t>
            </a:r>
          </a:p>
          <a:p>
            <a:pPr algn="just"/>
            <a:endParaRPr lang="tr-TR" dirty="0" smtClean="0"/>
          </a:p>
          <a:p>
            <a:pPr algn="just"/>
            <a:r>
              <a:rPr lang="tr-TR" dirty="0" smtClean="0"/>
              <a:t>Örneğin, eğer sözleşme ekibi sözleşmenin uygun bir biçimde yürütülmesi için gerekli yeterliliklere hakim değilse veya elde edemiyorsa, mesleki yeterlilik ve gereken özene yönelik bir kişisel çıkar tehdidi ortaya çıkar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50</a:t>
            </a:fld>
            <a:endParaRPr lang="en-US"/>
          </a:p>
        </p:txBody>
      </p:sp>
      <p:pic>
        <p:nvPicPr>
          <p:cNvPr id="5" name="4 Resim" descr="imza.jpg"/>
          <p:cNvPicPr>
            <a:picLocks noChangeAspect="1"/>
          </p:cNvPicPr>
          <p:nvPr/>
        </p:nvPicPr>
        <p:blipFill>
          <a:blip r:embed="rId2" cstate="print"/>
          <a:stretch>
            <a:fillRect/>
          </a:stretch>
        </p:blipFill>
        <p:spPr>
          <a:xfrm>
            <a:off x="0" y="548680"/>
            <a:ext cx="3076575" cy="14859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r"/>
            <a:r>
              <a:rPr lang="tr-TR" b="1" i="1" dirty="0" smtClean="0"/>
              <a:t>Kısım 210 </a:t>
            </a:r>
            <a:r>
              <a:rPr lang="tr-TR" dirty="0" smtClean="0"/>
              <a:t>Mesleki Görev</a:t>
            </a:r>
            <a:br>
              <a:rPr lang="tr-TR" dirty="0" smtClean="0"/>
            </a:br>
            <a:endParaRPr lang="en-US" dirty="0"/>
          </a:p>
        </p:txBody>
      </p:sp>
      <p:sp>
        <p:nvSpPr>
          <p:cNvPr id="3" name="2 İçerik Yer Tutucusu"/>
          <p:cNvSpPr>
            <a:spLocks noGrp="1"/>
          </p:cNvSpPr>
          <p:nvPr>
            <p:ph idx="1"/>
          </p:nvPr>
        </p:nvSpPr>
        <p:spPr>
          <a:xfrm>
            <a:off x="457200" y="1700808"/>
            <a:ext cx="8229600" cy="4873728"/>
          </a:xfrm>
        </p:spPr>
        <p:txBody>
          <a:bodyPr>
            <a:normAutofit fontScale="62500" lnSpcReduction="20000"/>
          </a:bodyPr>
          <a:lstStyle/>
          <a:p>
            <a:pPr algn="ctr">
              <a:buNone/>
            </a:pPr>
            <a:r>
              <a:rPr lang="tr-TR" dirty="0" smtClean="0"/>
              <a:t>	</a:t>
            </a:r>
            <a:r>
              <a:rPr lang="en-US" i="1" dirty="0" smtClean="0"/>
              <a:t> </a:t>
            </a:r>
            <a:r>
              <a:rPr lang="tr-TR" i="1" dirty="0" smtClean="0"/>
              <a:t>         </a:t>
            </a:r>
            <a:r>
              <a:rPr lang="en-US" sz="3200" b="1" i="1" u="sng" dirty="0" err="1" smtClean="0"/>
              <a:t>Sözlesme</a:t>
            </a:r>
            <a:r>
              <a:rPr lang="en-US" sz="3200" b="1" i="1" u="sng" dirty="0" smtClean="0"/>
              <a:t> </a:t>
            </a:r>
            <a:r>
              <a:rPr lang="en-US" sz="3200" b="1" i="1" u="sng" dirty="0" err="1" smtClean="0"/>
              <a:t>Kabulü</a:t>
            </a:r>
            <a:r>
              <a:rPr lang="tr-TR" sz="3200" b="1" i="1" u="sng" dirty="0" smtClean="0"/>
              <a:t>- Önlemler</a:t>
            </a:r>
          </a:p>
          <a:p>
            <a:pPr algn="just">
              <a:buNone/>
            </a:pPr>
            <a:endParaRPr lang="tr-TR" dirty="0" smtClean="0"/>
          </a:p>
          <a:p>
            <a:pPr algn="just">
              <a:buNone/>
            </a:pPr>
            <a:r>
              <a:rPr lang="tr-TR" dirty="0" smtClean="0"/>
              <a:t>Tehditlerin ciddiyeti </a:t>
            </a:r>
            <a:r>
              <a:rPr lang="tr-TR" dirty="0" err="1" smtClean="0"/>
              <a:t>değerlendirilerecek</a:t>
            </a:r>
            <a:r>
              <a:rPr lang="tr-TR" dirty="0" smtClean="0"/>
              <a:t> ve bunları ortadan kaldırmak ya da kabul edilebilir bir düzeye indirmek gerektiğinde aşağıdaki gibi önlemler uygulayacaktır. </a:t>
            </a:r>
          </a:p>
          <a:p>
            <a:pPr algn="just">
              <a:buNone/>
            </a:pPr>
            <a:endParaRPr lang="tr-TR" dirty="0" smtClean="0"/>
          </a:p>
          <a:p>
            <a:pPr algn="just">
              <a:buNone/>
            </a:pPr>
            <a:r>
              <a:rPr lang="tr-TR" dirty="0" smtClean="0"/>
              <a:t>• Müşterinin isinin niteliği, müşterinin operasyonlarının karmaşıklığı, sözleşmenin spesifik şartları ile yapılacak isin amacı, niteliği ve kapsamı hakkında uygun bir kavrayış edinmek.</a:t>
            </a:r>
          </a:p>
          <a:p>
            <a:pPr algn="just"/>
            <a:r>
              <a:rPr lang="tr-TR" dirty="0" smtClean="0"/>
              <a:t>İlgili is kolları ve konu bilgileri hakkında bilgi edinmek.</a:t>
            </a:r>
          </a:p>
          <a:p>
            <a:pPr algn="just"/>
            <a:r>
              <a:rPr lang="tr-TR" dirty="0" smtClean="0"/>
              <a:t>İlgili düzenleyici ya da raporlama şartlarıyla ilgili tecrübeye sahip olmak ya da edinmek.</a:t>
            </a:r>
          </a:p>
          <a:p>
            <a:pPr algn="just"/>
            <a:r>
              <a:rPr lang="tr-TR" dirty="0" smtClean="0"/>
              <a:t>Gerekli yeterliliklere sahip yeterli sayıda personel görevlendirmek.</a:t>
            </a:r>
          </a:p>
          <a:p>
            <a:pPr algn="just"/>
            <a:r>
              <a:rPr lang="tr-TR" dirty="0" smtClean="0"/>
              <a:t>Gerekli olduğunda uzman kullanmak.</a:t>
            </a:r>
          </a:p>
          <a:p>
            <a:pPr algn="just"/>
            <a:r>
              <a:rPr lang="tr-TR" dirty="0" smtClean="0"/>
              <a:t>Sözleşmenin yerine getirilmesi için gerçekçi bir zaman çerçeve üzerinde anlaşmak.</a:t>
            </a:r>
          </a:p>
          <a:p>
            <a:pPr algn="just"/>
            <a:r>
              <a:rPr lang="tr-TR" dirty="0" smtClean="0"/>
              <a:t>Ancak bunlar tam olarak yapıldığı zaman belli sözleşmelerin kabul edildiğine dair makul güvence sağlamak üzere tasarlanmış kalite kontrol politikaları ve prosedürleriyle uyum göstermek.</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51</a:t>
            </a:fld>
            <a:endParaRPr lang="en-US"/>
          </a:p>
        </p:txBody>
      </p:sp>
      <p:pic>
        <p:nvPicPr>
          <p:cNvPr id="5" name="4 Resim" descr="imza.jpg"/>
          <p:cNvPicPr>
            <a:picLocks noChangeAspect="1"/>
          </p:cNvPicPr>
          <p:nvPr/>
        </p:nvPicPr>
        <p:blipFill>
          <a:blip r:embed="rId2" cstate="print"/>
          <a:stretch>
            <a:fillRect/>
          </a:stretch>
        </p:blipFill>
        <p:spPr>
          <a:xfrm>
            <a:off x="0" y="548680"/>
            <a:ext cx="3076575" cy="14859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210 </a:t>
            </a:r>
            <a:r>
              <a:rPr lang="tr-TR" dirty="0" smtClean="0"/>
              <a:t>Mesleki Görev</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77500" lnSpcReduction="20000"/>
          </a:bodyPr>
          <a:lstStyle/>
          <a:p>
            <a:pPr algn="ctr">
              <a:buNone/>
            </a:pPr>
            <a:r>
              <a:rPr lang="tr-TR" dirty="0" smtClean="0"/>
              <a:t>	</a:t>
            </a:r>
            <a:r>
              <a:rPr lang="en-US" i="1" dirty="0" smtClean="0"/>
              <a:t> </a:t>
            </a:r>
            <a:r>
              <a:rPr lang="en-US" sz="3600" b="1" i="1" u="sng" dirty="0" err="1" smtClean="0"/>
              <a:t>Mesleki</a:t>
            </a:r>
            <a:r>
              <a:rPr lang="en-US" sz="3600" b="1" i="1" u="sng" dirty="0" smtClean="0"/>
              <a:t> </a:t>
            </a:r>
            <a:r>
              <a:rPr lang="en-US" sz="3600" b="1" i="1" u="sng" dirty="0" err="1" smtClean="0"/>
              <a:t>Görevdeki</a:t>
            </a:r>
            <a:r>
              <a:rPr lang="en-US" sz="3600" b="1" i="1" u="sng" dirty="0" smtClean="0"/>
              <a:t> De</a:t>
            </a:r>
            <a:r>
              <a:rPr lang="tr-TR" sz="3600" b="1" i="1" u="sng" dirty="0" smtClean="0"/>
              <a:t>ğ</a:t>
            </a:r>
            <a:r>
              <a:rPr lang="en-US" sz="3600" b="1" i="1" u="sng" dirty="0" err="1" smtClean="0"/>
              <a:t>isiklik</a:t>
            </a:r>
            <a:endParaRPr lang="tr-TR" sz="3600" b="1" i="1" u="sng" dirty="0" smtClean="0"/>
          </a:p>
          <a:p>
            <a:pPr algn="ctr">
              <a:buNone/>
            </a:pPr>
            <a:endParaRPr lang="tr-TR" b="1" i="1" u="sng" dirty="0" smtClean="0"/>
          </a:p>
          <a:p>
            <a:pPr algn="ctr">
              <a:buNone/>
            </a:pPr>
            <a:endParaRPr lang="tr-TR" b="1" i="1" u="sng" dirty="0" smtClean="0"/>
          </a:p>
          <a:p>
            <a:pPr algn="just"/>
            <a:r>
              <a:rPr lang="tr-TR" dirty="0" smtClean="0"/>
              <a:t>Başka bir serbest çalışan profesyonel muhasebecinin yerine geçmesi istenen veya başka bir serbest çalışan profesyonel muhasebecinin elinde bulunan bir sözleşmeye teklif vermeyi düşünen bir serbest çalışan profesyonel muhasebeci, </a:t>
            </a:r>
          </a:p>
          <a:p>
            <a:pPr algn="just"/>
            <a:endParaRPr lang="tr-TR" dirty="0" smtClean="0"/>
          </a:p>
          <a:p>
            <a:pPr algn="just"/>
            <a:r>
              <a:rPr lang="tr-TR" dirty="0" smtClean="0"/>
              <a:t>sözleşmeyi kabul ederken, önlemlerin uygulanmasıyla ortadan kaldırılamayacak ya da kabul edilebilir bir düzeye indirilemeyecek, temel prensiplerle uyuma yönelik tehditler oluşturabilecek durumlar gibi mesleki veya başka türlü, herhangi bir sebebin olup olmadığını belirleyecektir. </a:t>
            </a:r>
          </a:p>
          <a:p>
            <a:pPr algn="just"/>
            <a:endParaRPr lang="tr-TR" dirty="0" smtClean="0"/>
          </a:p>
          <a:p>
            <a:endParaRPr lang="tr-TR"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210 </a:t>
            </a:r>
            <a:r>
              <a:rPr lang="tr-TR" dirty="0" smtClean="0"/>
              <a:t>Mesleki Görev</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92500" lnSpcReduction="10000"/>
          </a:bodyPr>
          <a:lstStyle/>
          <a:p>
            <a:pPr algn="ctr">
              <a:buNone/>
            </a:pPr>
            <a:r>
              <a:rPr lang="tr-TR" dirty="0" smtClean="0"/>
              <a:t>	</a:t>
            </a:r>
            <a:r>
              <a:rPr lang="en-US" i="1" dirty="0" smtClean="0"/>
              <a:t> </a:t>
            </a:r>
            <a:r>
              <a:rPr lang="en-US" b="1" i="1" u="sng" dirty="0" err="1" smtClean="0"/>
              <a:t>Mesleki</a:t>
            </a:r>
            <a:r>
              <a:rPr lang="en-US" b="1" i="1" u="sng" dirty="0" smtClean="0"/>
              <a:t> </a:t>
            </a:r>
            <a:r>
              <a:rPr lang="en-US" b="1" i="1" u="sng" dirty="0" err="1" smtClean="0"/>
              <a:t>Görevdeki</a:t>
            </a:r>
            <a:r>
              <a:rPr lang="en-US" b="1" i="1" u="sng" dirty="0" smtClean="0"/>
              <a:t> De</a:t>
            </a:r>
            <a:r>
              <a:rPr lang="tr-TR" b="1" i="1" u="sng" dirty="0" smtClean="0"/>
              <a:t>ğ</a:t>
            </a:r>
            <a:r>
              <a:rPr lang="en-US" b="1" i="1" u="sng" dirty="0" err="1" smtClean="0"/>
              <a:t>isiklik</a:t>
            </a:r>
            <a:endParaRPr lang="tr-TR" b="1" i="1" u="sng" dirty="0" smtClean="0"/>
          </a:p>
          <a:p>
            <a:pPr>
              <a:buNone/>
            </a:pPr>
            <a:endParaRPr lang="tr-TR" dirty="0" smtClean="0"/>
          </a:p>
          <a:p>
            <a:pPr algn="just"/>
            <a:r>
              <a:rPr lang="tr-TR" b="1" dirty="0" smtClean="0"/>
              <a:t>Örneğin</a:t>
            </a:r>
            <a:r>
              <a:rPr lang="tr-TR" dirty="0" smtClean="0"/>
              <a:t>; eğer serbest çalışan bir profesyonel muhasebeci bütün ilgili gerçekleri bilmeden önce sözleşmeyi kabul ederse, mesleki yeterlilik ve gerekli özene yönelik bir tehdit olabilir.</a:t>
            </a:r>
          </a:p>
          <a:p>
            <a:pPr algn="just"/>
            <a:endParaRPr lang="tr-TR" dirty="0" smtClean="0"/>
          </a:p>
          <a:p>
            <a:pPr algn="just"/>
            <a:r>
              <a:rPr lang="tr-TR" b="1" dirty="0" smtClean="0"/>
              <a:t>Örneğin</a:t>
            </a:r>
            <a:r>
              <a:rPr lang="tr-TR" dirty="0" smtClean="0"/>
              <a:t>; görevlendirmede değişiklik için açık gerekçeler, gerçekleri tam olarak yansıtmayabilir ve görevlendirmeyi kabul etme kararını etkileyebilecek, mevcut muhasebeci ile olan anlaşmazlıklara işaret edebilir.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210 </a:t>
            </a:r>
            <a:r>
              <a:rPr lang="tr-TR" dirty="0" smtClean="0"/>
              <a:t>Mesleki Görev</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85000" lnSpcReduction="10000"/>
          </a:bodyPr>
          <a:lstStyle/>
          <a:p>
            <a:pPr algn="ctr">
              <a:buNone/>
            </a:pPr>
            <a:r>
              <a:rPr lang="tr-TR" dirty="0" smtClean="0"/>
              <a:t>	</a:t>
            </a:r>
            <a:r>
              <a:rPr lang="en-US" i="1" dirty="0" smtClean="0"/>
              <a:t> </a:t>
            </a:r>
            <a:r>
              <a:rPr lang="en-US" b="1" i="1" u="sng" dirty="0" err="1" smtClean="0"/>
              <a:t>Mesleki</a:t>
            </a:r>
            <a:r>
              <a:rPr lang="en-US" b="1" i="1" u="sng" dirty="0" smtClean="0"/>
              <a:t> </a:t>
            </a:r>
            <a:r>
              <a:rPr lang="en-US" b="1" i="1" u="sng" dirty="0" err="1" smtClean="0"/>
              <a:t>Görevdeki</a:t>
            </a:r>
            <a:r>
              <a:rPr lang="en-US" b="1" i="1" u="sng" dirty="0" smtClean="0"/>
              <a:t> De</a:t>
            </a:r>
            <a:r>
              <a:rPr lang="tr-TR" b="1" i="1" u="sng" dirty="0" smtClean="0"/>
              <a:t>ğ</a:t>
            </a:r>
            <a:r>
              <a:rPr lang="en-US" b="1" i="1" u="sng" dirty="0" err="1" smtClean="0"/>
              <a:t>isiklik</a:t>
            </a:r>
            <a:endParaRPr lang="tr-TR" b="1" i="1" u="sng" dirty="0" smtClean="0"/>
          </a:p>
          <a:p>
            <a:pPr>
              <a:buNone/>
            </a:pPr>
            <a:r>
              <a:rPr lang="tr-TR" b="1" dirty="0" smtClean="0"/>
              <a:t>İlgili önlemler:</a:t>
            </a:r>
          </a:p>
          <a:p>
            <a:pPr>
              <a:buNone/>
            </a:pPr>
            <a:endParaRPr lang="tr-TR" b="1" dirty="0" smtClean="0"/>
          </a:p>
          <a:p>
            <a:pPr algn="just"/>
            <a:r>
              <a:rPr lang="tr-TR" dirty="0" smtClean="0"/>
              <a:t>Teklif sunma taleplerine cevap verirken, sözleşmeyi kabul etmeden önce mevcut muhasebeci ile temasa geçmek talep edilecektir seklinde teklifte belirtilerek, böylece görevlendirmenin neden kabul edilmemesi gerektiğine dair herhangi bir profesyonel ya da diğer sebebin olup olmadığına göre istekte bulunulabilir.</a:t>
            </a:r>
          </a:p>
          <a:p>
            <a:pPr algn="just">
              <a:buNone/>
            </a:pPr>
            <a:endParaRPr lang="tr-TR" dirty="0" smtClean="0"/>
          </a:p>
          <a:p>
            <a:pPr algn="just"/>
            <a:r>
              <a:rPr lang="tr-TR" dirty="0" smtClean="0"/>
              <a:t>Mevcut muhasebeciye sormak.</a:t>
            </a:r>
          </a:p>
          <a:p>
            <a:pPr algn="just">
              <a:buNone/>
            </a:pPr>
            <a:endParaRPr lang="tr-TR" dirty="0" smtClean="0"/>
          </a:p>
          <a:p>
            <a:pPr algn="just"/>
            <a:r>
              <a:rPr lang="tr-TR" dirty="0" smtClean="0"/>
              <a:t>Diğer kaynaklardan gerekli bilgileri toplamak.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220 </a:t>
            </a:r>
            <a:r>
              <a:rPr lang="tr-TR" dirty="0" smtClean="0"/>
              <a:t>Çıkar Çatışması</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92500" lnSpcReduction="20000"/>
          </a:bodyPr>
          <a:lstStyle/>
          <a:p>
            <a:pPr algn="just">
              <a:buNone/>
            </a:pPr>
            <a:r>
              <a:rPr lang="tr-TR" b="1" dirty="0" smtClean="0"/>
              <a:t>Örneğin; </a:t>
            </a:r>
            <a:r>
              <a:rPr lang="tr-TR" dirty="0" smtClean="0"/>
              <a:t>tarafsızlığa yönelik bir tehdit, Serbest çalışan bir profesyonel muhasebeci, bir müşteri ile direk olarak rekabet ettiği zaman ya da bir müşterinin önemli bir rakibi ile ortak bir is ya da benzer bir düzenlemeye sahip olduğu zaman ortaya çıkabilir. </a:t>
            </a:r>
          </a:p>
          <a:p>
            <a:pPr algn="just">
              <a:buNone/>
            </a:pPr>
            <a:endParaRPr lang="tr-TR" dirty="0" smtClean="0"/>
          </a:p>
          <a:p>
            <a:pPr algn="just">
              <a:buNone/>
            </a:pPr>
            <a:r>
              <a:rPr lang="tr-TR" b="1" dirty="0" smtClean="0"/>
              <a:t>Örneğin; </a:t>
            </a:r>
            <a:r>
              <a:rPr lang="tr-TR" dirty="0" smtClean="0"/>
              <a:t>Tarafsızlık ya da gizliliğe yönelik bir tehdit de, serbest çalışan bir profesyonel muhasebeci, münakasalı konu ya da işlemle ilgili olarak birbirleriyle çıkarları çatışmaları olan müşterilere ya da uyuşmazlık içinde olan müşterilere hizmet verdiği zaman ortaya çıkabilir.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220 </a:t>
            </a:r>
            <a:r>
              <a:rPr lang="tr-TR" dirty="0" smtClean="0"/>
              <a:t>Çıkar Çatışması</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fontScale="77500" lnSpcReduction="20000"/>
          </a:bodyPr>
          <a:lstStyle/>
          <a:p>
            <a:pPr algn="ctr">
              <a:buNone/>
            </a:pPr>
            <a:r>
              <a:rPr lang="tr-TR" b="1" i="1" u="sng" dirty="0" smtClean="0"/>
              <a:t>Önlemler</a:t>
            </a:r>
          </a:p>
          <a:p>
            <a:pPr marL="174625" indent="22225" algn="just">
              <a:buNone/>
            </a:pPr>
            <a:r>
              <a:rPr lang="tr-TR" b="1" i="1" dirty="0" smtClean="0"/>
              <a:t>(a) </a:t>
            </a:r>
            <a:r>
              <a:rPr lang="tr-TR" dirty="0" smtClean="0"/>
              <a:t>Firmanın bir çıkar çatışmasını olabilecek ticari çıkarları yada faaliyetlerinin müşteriye bildirilmesi ve bu gibi durumlarda hareket etmek üzere müşterilerinin izinlerinin alınması; </a:t>
            </a:r>
          </a:p>
          <a:p>
            <a:pPr marL="624078" indent="-514350" algn="just">
              <a:buNone/>
            </a:pPr>
            <a:endParaRPr lang="tr-TR" dirty="0" smtClean="0"/>
          </a:p>
          <a:p>
            <a:pPr algn="just">
              <a:buNone/>
            </a:pPr>
            <a:r>
              <a:rPr lang="tr-TR" b="1" i="1" dirty="0" smtClean="0"/>
              <a:t>(b) </a:t>
            </a:r>
            <a:r>
              <a:rPr lang="tr-TR" dirty="0" smtClean="0"/>
              <a:t>Serbest çalışan profesyonel muhasebecinin, tarafların çıkarlarının çatıştığı bir konu ile ilgili olarak iki veya daha fazla taraf için hareket ettiğini, bilinen tüm taraflara bildirilmesi ve bu şekilde hareket etmek üzere onların onayının alınması</a:t>
            </a:r>
          </a:p>
          <a:p>
            <a:pPr algn="just">
              <a:buNone/>
            </a:pPr>
            <a:endParaRPr lang="tr-TR" dirty="0" smtClean="0"/>
          </a:p>
          <a:p>
            <a:pPr algn="just">
              <a:buNone/>
            </a:pPr>
            <a:r>
              <a:rPr lang="tr-TR" b="1" i="1" dirty="0" smtClean="0"/>
              <a:t>(c) </a:t>
            </a:r>
            <a:r>
              <a:rPr lang="tr-TR" dirty="0" smtClean="0"/>
              <a:t>Serbest çalışan profesyonel muhasebecinin, teklif edilen hizmetlerin hükümlerinde (Örneğin; belirli bir pazar sektöründe veya belirli bir hizmetle ilgili olarak) herhangi bir müşteri için ayrıcalıklı harekete etmeyeceğinin bildirilmesi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240 </a:t>
            </a:r>
            <a:r>
              <a:rPr lang="tr-TR" dirty="0" smtClean="0"/>
              <a:t>Ücret ve </a:t>
            </a:r>
            <a:br>
              <a:rPr lang="tr-TR" dirty="0" smtClean="0"/>
            </a:br>
            <a:r>
              <a:rPr lang="tr-TR" dirty="0" smtClean="0"/>
              <a:t>Diğer Çeşitli Ödemeler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a:bodyPr>
          <a:lstStyle/>
          <a:p>
            <a:endParaRPr lang="tr-TR" dirty="0" smtClean="0"/>
          </a:p>
          <a:p>
            <a:r>
              <a:rPr lang="tr-TR" dirty="0" smtClean="0"/>
              <a:t>Profesyonel hizmetlerle ilgili olarak müzakerelere girildiğinde, serbest çalışan profesyonel muhasebeci, uygun görülen ücret ne ise onu fiyat biçebilir. </a:t>
            </a:r>
          </a:p>
          <a:p>
            <a:endParaRPr lang="tr-TR" dirty="0" smtClean="0"/>
          </a:p>
          <a:p>
            <a:pPr algn="just"/>
            <a:r>
              <a:rPr lang="tr-TR" dirty="0" smtClean="0"/>
              <a:t>Serbest çalışan profesyonel muhasebecinin başkasından daha düşük bir fiyat teklifi vermesi, kendi içinde etik olmayan bir durum </a:t>
            </a:r>
            <a:r>
              <a:rPr lang="tr-TR" b="1" i="1" dirty="0" smtClean="0"/>
              <a:t>değildir.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57</a:t>
            </a:fld>
            <a:endParaRPr lang="en-US"/>
          </a:p>
        </p:txBody>
      </p:sp>
      <p:pic>
        <p:nvPicPr>
          <p:cNvPr id="7" name="6 Resim" descr="poara.jpg"/>
          <p:cNvPicPr>
            <a:picLocks noChangeAspect="1"/>
          </p:cNvPicPr>
          <p:nvPr/>
        </p:nvPicPr>
        <p:blipFill>
          <a:blip r:embed="rId2" cstate="print"/>
          <a:stretch>
            <a:fillRect/>
          </a:stretch>
        </p:blipFill>
        <p:spPr>
          <a:xfrm>
            <a:off x="6858000" y="692696"/>
            <a:ext cx="2286000" cy="15240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dirty="0"/>
          </a:p>
        </p:txBody>
      </p:sp>
      <p:sp>
        <p:nvSpPr>
          <p:cNvPr id="3" name="2 Metin Yer Tutucusu"/>
          <p:cNvSpPr>
            <a:spLocks noGrp="1"/>
          </p:cNvSpPr>
          <p:nvPr>
            <p:ph type="body" idx="1"/>
          </p:nvPr>
        </p:nvSpPr>
        <p:spPr/>
        <p:txBody>
          <a:bodyPr/>
          <a:lstStyle/>
          <a:p>
            <a:endParaRPr lang="en-US"/>
          </a:p>
        </p:txBody>
      </p:sp>
      <p:sp>
        <p:nvSpPr>
          <p:cNvPr id="4" name="3 Slayt Numarası Yer Tutucusu"/>
          <p:cNvSpPr>
            <a:spLocks noGrp="1"/>
          </p:cNvSpPr>
          <p:nvPr>
            <p:ph type="sldNum" sz="quarter" idx="12"/>
          </p:nvPr>
        </p:nvSpPr>
        <p:spPr/>
        <p:txBody>
          <a:bodyPr/>
          <a:lstStyle/>
          <a:p>
            <a:fld id="{C8B43291-3510-4FEE-B31C-DE64C9890025}" type="slidenum">
              <a:rPr lang="en-US" smtClean="0"/>
              <a:pPr/>
              <a:t>58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83568" y="2924944"/>
            <a:ext cx="7781925" cy="273630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47664" y="1268760"/>
            <a:ext cx="6048672" cy="1584176"/>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069848"/>
          </a:xfrm>
        </p:spPr>
        <p:txBody>
          <a:bodyPr/>
          <a:lstStyle/>
          <a:p>
            <a:r>
              <a:rPr lang="tr-TR" dirty="0" smtClean="0"/>
              <a:t>Halkın Yorumları</a:t>
            </a:r>
            <a:endParaRPr lang="en-US" dirty="0"/>
          </a:p>
        </p:txBody>
      </p:sp>
      <p:sp>
        <p:nvSpPr>
          <p:cNvPr id="3" name="2 Slayt Numarası Yer Tutucusu"/>
          <p:cNvSpPr>
            <a:spLocks noGrp="1"/>
          </p:cNvSpPr>
          <p:nvPr>
            <p:ph type="sldNum" sz="quarter" idx="12"/>
          </p:nvPr>
        </p:nvSpPr>
        <p:spPr/>
        <p:txBody>
          <a:bodyPr/>
          <a:lstStyle/>
          <a:p>
            <a:fld id="{C8B43291-3510-4FEE-B31C-DE64C9890025}" type="slidenum">
              <a:rPr lang="en-US" smtClean="0"/>
              <a:pPr/>
              <a:t>59</a:t>
            </a:fld>
            <a:endParaRPr lang="en-US"/>
          </a:p>
        </p:txBody>
      </p:sp>
      <p:sp>
        <p:nvSpPr>
          <p:cNvPr id="4" name="3 Dikdörtgen"/>
          <p:cNvSpPr/>
          <p:nvPr/>
        </p:nvSpPr>
        <p:spPr>
          <a:xfrm>
            <a:off x="683568" y="5013176"/>
            <a:ext cx="7056784" cy="1200329"/>
          </a:xfrm>
          <a:prstGeom prst="rect">
            <a:avLst/>
          </a:prstGeom>
        </p:spPr>
        <p:txBody>
          <a:bodyPr wrap="square">
            <a:spAutoFit/>
          </a:bodyPr>
          <a:lstStyle/>
          <a:p>
            <a:r>
              <a:rPr lang="tr-TR" sz="2400" dirty="0" err="1" smtClean="0"/>
              <a:t>Baskalarinin</a:t>
            </a:r>
            <a:r>
              <a:rPr lang="tr-TR" sz="2400" dirty="0" smtClean="0"/>
              <a:t> </a:t>
            </a:r>
            <a:r>
              <a:rPr lang="tr-TR" sz="2400" dirty="0" err="1" smtClean="0"/>
              <a:t>yedigi</a:t>
            </a:r>
            <a:r>
              <a:rPr lang="tr-TR" sz="2400" dirty="0" smtClean="0"/>
              <a:t> </a:t>
            </a:r>
            <a:r>
              <a:rPr lang="tr-TR" sz="2400" dirty="0" err="1" smtClean="0"/>
              <a:t>ekmege</a:t>
            </a:r>
            <a:r>
              <a:rPr lang="tr-TR" sz="2400" dirty="0" smtClean="0"/>
              <a:t> göz koyan </a:t>
            </a:r>
            <a:r>
              <a:rPr lang="tr-TR" sz="2400" dirty="0" err="1" smtClean="0"/>
              <a:t>sabanci</a:t>
            </a:r>
            <a:r>
              <a:rPr lang="tr-TR" sz="2400" dirty="0" smtClean="0"/>
              <a:t> ve </a:t>
            </a:r>
            <a:r>
              <a:rPr lang="tr-TR" sz="2400" dirty="0" err="1" smtClean="0"/>
              <a:t>şürekasi</a:t>
            </a:r>
            <a:r>
              <a:rPr lang="tr-TR" sz="2400" dirty="0" smtClean="0"/>
              <a:t> </a:t>
            </a:r>
            <a:r>
              <a:rPr lang="tr-TR" sz="2400" dirty="0" err="1" smtClean="0"/>
              <a:t>aldigi</a:t>
            </a:r>
            <a:r>
              <a:rPr lang="tr-TR" sz="2400" dirty="0" smtClean="0"/>
              <a:t> ahlarla bu dünyadan giderken </a:t>
            </a:r>
            <a:r>
              <a:rPr lang="tr-TR" sz="2400" dirty="0" err="1" smtClean="0"/>
              <a:t>oldukca</a:t>
            </a:r>
            <a:r>
              <a:rPr lang="tr-TR" sz="2400" dirty="0" smtClean="0"/>
              <a:t> eziyet </a:t>
            </a:r>
            <a:r>
              <a:rPr lang="tr-TR" sz="2400" dirty="0" err="1" smtClean="0"/>
              <a:t>cekecekler</a:t>
            </a:r>
            <a:r>
              <a:rPr lang="tr-TR" sz="2400" dirty="0" smtClean="0"/>
              <a:t>.</a:t>
            </a:r>
            <a:endParaRPr lang="en-US" sz="2400" dirty="0"/>
          </a:p>
        </p:txBody>
      </p:sp>
      <p:sp>
        <p:nvSpPr>
          <p:cNvPr id="5" name="4 Dikdörtgen"/>
          <p:cNvSpPr/>
          <p:nvPr/>
        </p:nvSpPr>
        <p:spPr>
          <a:xfrm>
            <a:off x="539552" y="1988840"/>
            <a:ext cx="7056784" cy="2677656"/>
          </a:xfrm>
          <a:prstGeom prst="rect">
            <a:avLst/>
          </a:prstGeom>
        </p:spPr>
        <p:txBody>
          <a:bodyPr wrap="square">
            <a:spAutoFit/>
          </a:bodyPr>
          <a:lstStyle/>
          <a:p>
            <a:pPr algn="just"/>
            <a:r>
              <a:rPr lang="tr-TR" sz="2400" dirty="0" smtClean="0"/>
              <a:t>bu kadar da olmaz gerçekten.tüm firmalar aynı.her firmada deli gibi rekabet..SATMAYIN..herkesi ucuza alıştırırsanız daha sonra başka dönemlerde de alıcı bulamazsınız.60 70 80 </a:t>
            </a:r>
            <a:r>
              <a:rPr lang="tr-TR" sz="2400" dirty="0" err="1" smtClean="0"/>
              <a:t>tl</a:t>
            </a:r>
            <a:r>
              <a:rPr lang="tr-TR" sz="2400" dirty="0" smtClean="0"/>
              <a:t> </a:t>
            </a:r>
            <a:r>
              <a:rPr lang="tr-TR" sz="2400" dirty="0" err="1" smtClean="0"/>
              <a:t>diy</a:t>
            </a:r>
            <a:r>
              <a:rPr lang="tr-TR" sz="2400" dirty="0" smtClean="0"/>
              <a:t> </a:t>
            </a:r>
            <a:r>
              <a:rPr lang="tr-TR" sz="2400" dirty="0" err="1" smtClean="0"/>
              <a:t>ksy</a:t>
            </a:r>
            <a:r>
              <a:rPr lang="tr-TR" sz="2400" dirty="0" smtClean="0"/>
              <a:t> </a:t>
            </a:r>
            <a:r>
              <a:rPr lang="tr-TR" sz="2400" dirty="0" err="1" smtClean="0"/>
              <a:t>erz</a:t>
            </a:r>
            <a:r>
              <a:rPr lang="tr-TR" sz="2400" dirty="0" smtClean="0"/>
              <a:t> </a:t>
            </a:r>
            <a:r>
              <a:rPr lang="tr-TR" sz="2400" dirty="0" err="1" smtClean="0"/>
              <a:t>van</a:t>
            </a:r>
            <a:r>
              <a:rPr lang="tr-TR" sz="2400" dirty="0" smtClean="0"/>
              <a:t> a bilete daha da mırın </a:t>
            </a:r>
            <a:r>
              <a:rPr lang="tr-TR" sz="2400" dirty="0" err="1" smtClean="0"/>
              <a:t>gırın</a:t>
            </a:r>
            <a:r>
              <a:rPr lang="tr-TR" sz="2400" dirty="0" smtClean="0"/>
              <a:t> eden insanlara bilet satmayın..rica ediyorum..</a:t>
            </a:r>
            <a:r>
              <a:rPr lang="tr-TR" sz="2400" dirty="0" err="1" smtClean="0"/>
              <a:t>pgs</a:t>
            </a:r>
            <a:r>
              <a:rPr lang="tr-TR" sz="2400" dirty="0" smtClean="0"/>
              <a:t> sun </a:t>
            </a:r>
            <a:r>
              <a:rPr lang="tr-TR" sz="2400" dirty="0" err="1" smtClean="0"/>
              <a:t>anadolu</a:t>
            </a:r>
            <a:r>
              <a:rPr lang="tr-TR" sz="2400" dirty="0" smtClean="0"/>
              <a:t> jet onur sözüm sizlere!!</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a:xfrm>
            <a:off x="457200" y="2249424"/>
            <a:ext cx="8229600" cy="4608576"/>
          </a:xfrm>
        </p:spPr>
        <p:txBody>
          <a:bodyPr>
            <a:normAutofit fontScale="92500" lnSpcReduction="20000"/>
          </a:bodyPr>
          <a:lstStyle/>
          <a:p>
            <a:pPr algn="just">
              <a:buNone/>
            </a:pPr>
            <a:r>
              <a:rPr lang="tr-TR" dirty="0" smtClean="0"/>
              <a:t>	</a:t>
            </a:r>
            <a:r>
              <a:rPr lang="tr-TR" sz="3100" dirty="0" smtClean="0"/>
              <a:t>Muhasebe mesleğini ayıt eden çizgi/nokta, </a:t>
            </a:r>
            <a:r>
              <a:rPr lang="tr-TR" sz="3100" b="1" i="1" dirty="0" smtClean="0"/>
              <a:t>kamu yararına </a:t>
            </a:r>
            <a:r>
              <a:rPr lang="tr-TR" sz="3100" dirty="0" smtClean="0"/>
              <a:t>sorumluluk kabul ederek hareket ediyor olmasıdır. </a:t>
            </a:r>
          </a:p>
          <a:p>
            <a:pPr algn="just">
              <a:buNone/>
            </a:pPr>
            <a:endParaRPr lang="tr-TR" sz="3100" dirty="0" smtClean="0"/>
          </a:p>
          <a:p>
            <a:pPr algn="just">
              <a:buNone/>
            </a:pPr>
            <a:r>
              <a:rPr lang="tr-TR" sz="3100" dirty="0" smtClean="0"/>
              <a:t>	Bu nedenle, bir profesyonel muhasebecinin sorumluluğu yalnızca bir müşterinin veya işverenin ihtiyaçlarını memnun etmek değildir. </a:t>
            </a:r>
          </a:p>
          <a:p>
            <a:pPr algn="just">
              <a:buNone/>
            </a:pPr>
            <a:endParaRPr lang="tr-TR" sz="3100" dirty="0" smtClean="0"/>
          </a:p>
          <a:p>
            <a:pPr algn="just">
              <a:buNone/>
            </a:pPr>
            <a:r>
              <a:rPr lang="tr-TR" sz="3100" dirty="0" smtClean="0"/>
              <a:t>	Bir profesyonel muhasebeci, kamu çıkarına hareket ederken, bu Etik Kural’ı gözetecek ve uyacaktır. </a:t>
            </a:r>
            <a:endParaRPr lang="tr-TR" sz="3100"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069848"/>
          </a:xfrm>
        </p:spPr>
        <p:txBody>
          <a:bodyPr/>
          <a:lstStyle/>
          <a:p>
            <a:r>
              <a:rPr lang="tr-TR" dirty="0" smtClean="0"/>
              <a:t>Halkın Yorumları</a:t>
            </a:r>
            <a:endParaRPr lang="en-US" dirty="0"/>
          </a:p>
        </p:txBody>
      </p:sp>
      <p:sp>
        <p:nvSpPr>
          <p:cNvPr id="3" name="2 Slayt Numarası Yer Tutucusu"/>
          <p:cNvSpPr>
            <a:spLocks noGrp="1"/>
          </p:cNvSpPr>
          <p:nvPr>
            <p:ph type="sldNum" sz="quarter" idx="12"/>
          </p:nvPr>
        </p:nvSpPr>
        <p:spPr/>
        <p:txBody>
          <a:bodyPr/>
          <a:lstStyle/>
          <a:p>
            <a:fld id="{C8B43291-3510-4FEE-B31C-DE64C9890025}" type="slidenum">
              <a:rPr lang="en-US" smtClean="0"/>
              <a:pPr/>
              <a:t>60</a:t>
            </a:fld>
            <a:endParaRPr lang="en-US"/>
          </a:p>
        </p:txBody>
      </p:sp>
      <p:sp>
        <p:nvSpPr>
          <p:cNvPr id="4" name="3 Dikdörtgen"/>
          <p:cNvSpPr/>
          <p:nvPr/>
        </p:nvSpPr>
        <p:spPr>
          <a:xfrm>
            <a:off x="467544" y="1988840"/>
            <a:ext cx="7920880" cy="4524315"/>
          </a:xfrm>
          <a:prstGeom prst="rect">
            <a:avLst/>
          </a:prstGeom>
        </p:spPr>
        <p:txBody>
          <a:bodyPr wrap="square">
            <a:spAutoFit/>
          </a:bodyPr>
          <a:lstStyle/>
          <a:p>
            <a:r>
              <a:rPr lang="tr-TR" sz="2400" dirty="0" smtClean="0"/>
              <a:t>Bu </a:t>
            </a:r>
            <a:r>
              <a:rPr lang="tr-TR" sz="2400" dirty="0" err="1" smtClean="0"/>
              <a:t>sonucta</a:t>
            </a:r>
            <a:r>
              <a:rPr lang="tr-TR" sz="2400" dirty="0" smtClean="0"/>
              <a:t> serbest bir piyasa. Etik </a:t>
            </a:r>
            <a:r>
              <a:rPr lang="tr-TR" sz="2400" dirty="0" err="1" smtClean="0"/>
              <a:t>anlayısınız</a:t>
            </a:r>
            <a:r>
              <a:rPr lang="tr-TR" sz="2400" dirty="0" smtClean="0"/>
              <a:t> nedir ben </a:t>
            </a:r>
            <a:r>
              <a:rPr lang="tr-TR" sz="2400" dirty="0" err="1" smtClean="0"/>
              <a:t>gercekten</a:t>
            </a:r>
            <a:r>
              <a:rPr lang="tr-TR" sz="2400" dirty="0" smtClean="0"/>
              <a:t> </a:t>
            </a:r>
            <a:r>
              <a:rPr lang="tr-TR" sz="2400" dirty="0" err="1" smtClean="0"/>
              <a:t>cok</a:t>
            </a:r>
            <a:r>
              <a:rPr lang="tr-TR" sz="2400" dirty="0" smtClean="0"/>
              <a:t> merak ediyorum. </a:t>
            </a:r>
          </a:p>
          <a:p>
            <a:endParaRPr lang="tr-TR" sz="2400" dirty="0" smtClean="0"/>
          </a:p>
          <a:p>
            <a:r>
              <a:rPr lang="tr-TR" sz="2400" dirty="0" smtClean="0"/>
              <a:t>Neden </a:t>
            </a:r>
            <a:r>
              <a:rPr lang="tr-TR" sz="2400" dirty="0" err="1" smtClean="0"/>
              <a:t>Pegasus'un</a:t>
            </a:r>
            <a:r>
              <a:rPr lang="tr-TR" sz="2400" dirty="0" smtClean="0"/>
              <a:t> </a:t>
            </a:r>
            <a:r>
              <a:rPr lang="tr-TR" sz="2400" dirty="0" err="1" smtClean="0"/>
              <a:t>ucaga</a:t>
            </a:r>
            <a:r>
              <a:rPr lang="tr-TR" sz="2400" dirty="0" smtClean="0"/>
              <a:t> hayatında binmemiş insanları, </a:t>
            </a:r>
            <a:r>
              <a:rPr lang="tr-TR" sz="2400" dirty="0" err="1" smtClean="0"/>
              <a:t>ucakla</a:t>
            </a:r>
            <a:r>
              <a:rPr lang="tr-TR" sz="2400" dirty="0" smtClean="0"/>
              <a:t> </a:t>
            </a:r>
            <a:r>
              <a:rPr lang="tr-TR" sz="2400" dirty="0" err="1" smtClean="0"/>
              <a:t>tanıstırdıgından</a:t>
            </a:r>
            <a:r>
              <a:rPr lang="tr-TR" sz="2400" dirty="0" smtClean="0"/>
              <a:t> bahsetmiyorsunuz? </a:t>
            </a:r>
          </a:p>
          <a:p>
            <a:endParaRPr lang="tr-TR" sz="2400" dirty="0" smtClean="0"/>
          </a:p>
          <a:p>
            <a:r>
              <a:rPr lang="tr-TR" sz="2400" dirty="0" err="1" smtClean="0"/>
              <a:t>Anadolujet</a:t>
            </a:r>
            <a:r>
              <a:rPr lang="tr-TR" sz="2400" dirty="0" smtClean="0"/>
              <a:t> in deli gibi </a:t>
            </a:r>
            <a:r>
              <a:rPr lang="tr-TR" sz="2400" dirty="0" err="1" smtClean="0"/>
              <a:t>Pegasus'un</a:t>
            </a:r>
            <a:r>
              <a:rPr lang="tr-TR" sz="2400" dirty="0" smtClean="0"/>
              <a:t> seferlerinin karsısına aynı saatte aynı </a:t>
            </a:r>
            <a:r>
              <a:rPr lang="tr-TR" sz="2400" dirty="0" err="1" smtClean="0"/>
              <a:t>route'a</a:t>
            </a:r>
            <a:r>
              <a:rPr lang="tr-TR" sz="2400" dirty="0" smtClean="0"/>
              <a:t> sefer koyması ne kadar etik o zaman bir </a:t>
            </a:r>
            <a:r>
              <a:rPr lang="tr-TR" sz="2400" dirty="0" err="1" smtClean="0"/>
              <a:t>Turk</a:t>
            </a:r>
            <a:r>
              <a:rPr lang="tr-TR" sz="2400" dirty="0" smtClean="0"/>
              <a:t> firması olarak??? </a:t>
            </a:r>
          </a:p>
          <a:p>
            <a:endParaRPr lang="tr-TR" sz="2400" dirty="0" smtClean="0"/>
          </a:p>
          <a:p>
            <a:r>
              <a:rPr lang="tr-TR" sz="2400" dirty="0" err="1" smtClean="0"/>
              <a:t>Guzel</a:t>
            </a:r>
            <a:r>
              <a:rPr lang="tr-TR" sz="2400" dirty="0" smtClean="0"/>
              <a:t> bir </a:t>
            </a:r>
            <a:r>
              <a:rPr lang="tr-TR" sz="2400" dirty="0" err="1" smtClean="0"/>
              <a:t>buyume</a:t>
            </a:r>
            <a:r>
              <a:rPr lang="tr-TR" sz="2400" dirty="0" smtClean="0"/>
              <a:t> yakaladılar ve sanırım bu </a:t>
            </a:r>
            <a:r>
              <a:rPr lang="tr-TR" sz="2400" dirty="0" err="1" smtClean="0"/>
              <a:t>yuzden</a:t>
            </a:r>
            <a:r>
              <a:rPr lang="tr-TR" sz="2400" dirty="0" smtClean="0"/>
              <a:t> taşlanıyorlar alakalı alakasız...</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240 </a:t>
            </a:r>
            <a:r>
              <a:rPr lang="tr-TR" dirty="0" smtClean="0"/>
              <a:t>Ücret ve </a:t>
            </a:r>
            <a:br>
              <a:rPr lang="tr-TR" dirty="0" smtClean="0"/>
            </a:br>
            <a:r>
              <a:rPr lang="tr-TR" dirty="0" smtClean="0"/>
              <a:t>Diğer Çeşitli Ödemeler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a:bodyPr>
          <a:lstStyle/>
          <a:p>
            <a:endParaRPr lang="tr-TR" dirty="0" smtClean="0"/>
          </a:p>
          <a:p>
            <a:pPr algn="just"/>
            <a:r>
              <a:rPr lang="tr-TR" dirty="0" smtClean="0"/>
              <a:t>Yine de teklif edilen ücretlerin düzeyinden kaynaklanan, temel prensiplerle uyuma yönelik tehditler olabilir. </a:t>
            </a:r>
          </a:p>
          <a:p>
            <a:pPr algn="just"/>
            <a:endParaRPr lang="tr-TR" dirty="0" smtClean="0"/>
          </a:p>
          <a:p>
            <a:pPr algn="just"/>
            <a:r>
              <a:rPr lang="tr-TR" b="1" dirty="0" smtClean="0"/>
              <a:t>Örneğin; </a:t>
            </a:r>
            <a:r>
              <a:rPr lang="tr-TR" dirty="0" smtClean="0"/>
              <a:t>eğer teklif edilen ücret, bu fiyat sözleşmenin uygulamadaki teknik ve mesleki standartlara göre yerine getirilmesini zora sokacak kadar düşük ise mesleki yeterlilik ve özene yönelik </a:t>
            </a:r>
            <a:r>
              <a:rPr lang="tr-TR" b="1" i="1" dirty="0" smtClean="0"/>
              <a:t>kişisel çıkar tehdidi </a:t>
            </a:r>
            <a:r>
              <a:rPr lang="tr-TR" dirty="0" smtClean="0"/>
              <a:t>oluşur.</a:t>
            </a:r>
            <a:endParaRPr lang="tr-TR" b="1" i="1" u="sng"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61</a:t>
            </a:fld>
            <a:endParaRPr lang="en-US"/>
          </a:p>
        </p:txBody>
      </p:sp>
      <p:pic>
        <p:nvPicPr>
          <p:cNvPr id="7" name="6 Resim" descr="poara.jpg"/>
          <p:cNvPicPr>
            <a:picLocks noChangeAspect="1"/>
          </p:cNvPicPr>
          <p:nvPr/>
        </p:nvPicPr>
        <p:blipFill>
          <a:blip r:embed="rId2" cstate="print"/>
          <a:stretch>
            <a:fillRect/>
          </a:stretch>
        </p:blipFill>
        <p:spPr>
          <a:xfrm>
            <a:off x="6858000" y="692696"/>
            <a:ext cx="2286000" cy="15240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240 </a:t>
            </a:r>
            <a:r>
              <a:rPr lang="tr-TR" dirty="0" smtClean="0"/>
              <a:t>Ücret ve </a:t>
            </a:r>
            <a:br>
              <a:rPr lang="tr-TR" dirty="0" smtClean="0"/>
            </a:br>
            <a:r>
              <a:rPr lang="tr-TR" dirty="0" smtClean="0"/>
              <a:t>Diğer Çeşitli Ödemeler</a:t>
            </a:r>
            <a:br>
              <a:rPr lang="tr-TR" dirty="0" smtClean="0"/>
            </a:br>
            <a:endParaRPr lang="en-US" dirty="0"/>
          </a:p>
        </p:txBody>
      </p:sp>
      <p:sp>
        <p:nvSpPr>
          <p:cNvPr id="3" name="2 İçerik Yer Tutucusu"/>
          <p:cNvSpPr>
            <a:spLocks noGrp="1"/>
          </p:cNvSpPr>
          <p:nvPr>
            <p:ph idx="1"/>
          </p:nvPr>
        </p:nvSpPr>
        <p:spPr>
          <a:xfrm>
            <a:off x="457200" y="1916832"/>
            <a:ext cx="8229600" cy="4657704"/>
          </a:xfrm>
        </p:spPr>
        <p:txBody>
          <a:bodyPr>
            <a:normAutofit/>
          </a:bodyPr>
          <a:lstStyle/>
          <a:p>
            <a:pPr algn="ctr">
              <a:buNone/>
            </a:pPr>
            <a:endParaRPr lang="tr-TR" b="1" i="1" u="sng" dirty="0" smtClean="0"/>
          </a:p>
          <a:p>
            <a:pPr algn="ctr">
              <a:buNone/>
            </a:pPr>
            <a:r>
              <a:rPr lang="tr-TR" b="1" i="1" u="sng" dirty="0" smtClean="0"/>
              <a:t>Bu tip tehditler için Önlem Örnekleri</a:t>
            </a:r>
          </a:p>
          <a:p>
            <a:endParaRPr lang="tr-TR" dirty="0" smtClean="0"/>
          </a:p>
          <a:p>
            <a:pPr algn="just"/>
            <a:r>
              <a:rPr lang="tr-TR" dirty="0" smtClean="0"/>
              <a:t>Sözleşmenin şartları ve özellikle istenilen ücretin gerekçeleri ve teklif edilen ücretin kapsadığı hizmetler hakkında müşteriyi bilgilendirmek</a:t>
            </a:r>
          </a:p>
          <a:p>
            <a:pPr algn="just">
              <a:buNone/>
            </a:pPr>
            <a:endParaRPr lang="tr-TR" dirty="0" smtClean="0"/>
          </a:p>
          <a:p>
            <a:pPr algn="just"/>
            <a:r>
              <a:rPr lang="tr-TR" dirty="0" smtClean="0"/>
              <a:t>Görev için uygun vakit ve kalifiye elemanlar atamak.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62</a:t>
            </a:fld>
            <a:endParaRPr lang="en-US"/>
          </a:p>
        </p:txBody>
      </p:sp>
      <p:pic>
        <p:nvPicPr>
          <p:cNvPr id="7" name="6 Resim" descr="poara.jpg"/>
          <p:cNvPicPr>
            <a:picLocks noChangeAspect="1"/>
          </p:cNvPicPr>
          <p:nvPr/>
        </p:nvPicPr>
        <p:blipFill>
          <a:blip r:embed="rId2" cstate="print"/>
          <a:stretch>
            <a:fillRect/>
          </a:stretch>
        </p:blipFill>
        <p:spPr>
          <a:xfrm>
            <a:off x="6858000" y="692696"/>
            <a:ext cx="2286000" cy="1524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250  </a:t>
            </a:r>
            <a:r>
              <a:rPr lang="tr-TR" dirty="0" smtClean="0"/>
              <a:t>Mesleki </a:t>
            </a:r>
            <a:br>
              <a:rPr lang="tr-TR" dirty="0" smtClean="0"/>
            </a:br>
            <a:r>
              <a:rPr lang="tr-TR" dirty="0" smtClean="0"/>
              <a:t>Hizmetlerin Pazarlanması</a:t>
            </a:r>
            <a:br>
              <a:rPr lang="tr-TR" dirty="0" smtClean="0"/>
            </a:br>
            <a:endParaRPr lang="tr-TR"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lgn="just">
              <a:buNone/>
            </a:pPr>
            <a:r>
              <a:rPr lang="tr-TR" dirty="0" smtClean="0"/>
              <a:t>	</a:t>
            </a:r>
            <a:r>
              <a:rPr lang="en-US" dirty="0" smtClean="0"/>
              <a:t> </a:t>
            </a:r>
            <a:endParaRPr lang="tr-TR" dirty="0" smtClean="0"/>
          </a:p>
          <a:p>
            <a:pPr algn="just"/>
            <a:r>
              <a:rPr lang="tr-TR" dirty="0" smtClean="0"/>
              <a:t>Serbest çalışan profesyonel muhasebeci, reklam veya diğer pazarlama yollarıyla yeni bir is teklif ettiği zaman, temel prensiplerle uyuma yönelik bir tehditler oluşabilir. </a:t>
            </a:r>
          </a:p>
          <a:p>
            <a:pPr algn="just"/>
            <a:endParaRPr lang="tr-TR" dirty="0" smtClean="0"/>
          </a:p>
          <a:p>
            <a:pPr algn="just">
              <a:buNone/>
            </a:pPr>
            <a:r>
              <a:rPr lang="tr-TR" b="1" dirty="0" smtClean="0"/>
              <a:t>Örneğin; </a:t>
            </a:r>
          </a:p>
          <a:p>
            <a:pPr algn="just"/>
            <a:r>
              <a:rPr lang="tr-TR" dirty="0" smtClean="0"/>
              <a:t>eğer hizmetler, eserler veya ürünler bu prensiple bağdaşmayan bir şekilde pazarlanırsa, mesleki davranış prensibine uyuma yönelik bir </a:t>
            </a:r>
            <a:r>
              <a:rPr lang="tr-TR" b="1" i="1" dirty="0" smtClean="0"/>
              <a:t>kişisel çıkar tehdidi </a:t>
            </a:r>
            <a:r>
              <a:rPr lang="tr-TR" dirty="0" smtClean="0"/>
              <a:t>ortaya çıkar.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63</a:t>
            </a:fld>
            <a:endParaRPr lang="en-US"/>
          </a:p>
        </p:txBody>
      </p:sp>
      <p:pic>
        <p:nvPicPr>
          <p:cNvPr id="5" name="4 Resim" descr="pazarlama.jpg"/>
          <p:cNvPicPr>
            <a:picLocks noChangeAspect="1"/>
          </p:cNvPicPr>
          <p:nvPr/>
        </p:nvPicPr>
        <p:blipFill>
          <a:blip r:embed="rId2" cstate="print"/>
          <a:stretch>
            <a:fillRect/>
          </a:stretch>
        </p:blipFill>
        <p:spPr>
          <a:xfrm>
            <a:off x="6516216" y="620688"/>
            <a:ext cx="2466975" cy="18002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250  </a:t>
            </a:r>
            <a:r>
              <a:rPr lang="tr-TR" dirty="0" smtClean="0"/>
              <a:t>Mesleki </a:t>
            </a:r>
            <a:br>
              <a:rPr lang="tr-TR" dirty="0" smtClean="0"/>
            </a:br>
            <a:r>
              <a:rPr lang="tr-TR" dirty="0" smtClean="0"/>
              <a:t>Hizmetlerin Pazarlanması</a:t>
            </a:r>
            <a:br>
              <a:rPr lang="tr-TR" dirty="0" smtClean="0"/>
            </a:br>
            <a:endParaRPr lang="tr-TR" dirty="0"/>
          </a:p>
        </p:txBody>
      </p:sp>
      <p:sp>
        <p:nvSpPr>
          <p:cNvPr id="3" name="2 İçerik Yer Tutucusu"/>
          <p:cNvSpPr>
            <a:spLocks noGrp="1"/>
          </p:cNvSpPr>
          <p:nvPr>
            <p:ph idx="1"/>
          </p:nvPr>
        </p:nvSpPr>
        <p:spPr>
          <a:xfrm>
            <a:off x="457200" y="1916832"/>
            <a:ext cx="8229600" cy="4657704"/>
          </a:xfrm>
        </p:spPr>
        <p:txBody>
          <a:bodyPr>
            <a:normAutofit/>
          </a:bodyPr>
          <a:lstStyle/>
          <a:p>
            <a:pPr algn="just">
              <a:buNone/>
            </a:pPr>
            <a:r>
              <a:rPr lang="tr-TR" dirty="0" smtClean="0"/>
              <a:t>	</a:t>
            </a:r>
            <a:r>
              <a:rPr lang="en-US" dirty="0" smtClean="0"/>
              <a:t> </a:t>
            </a:r>
            <a:endParaRPr lang="tr-TR" dirty="0" smtClean="0"/>
          </a:p>
          <a:p>
            <a:pPr algn="just"/>
            <a:r>
              <a:rPr lang="tr-TR" dirty="0" smtClean="0"/>
              <a:t>Serbest çalışan profesyonel muhasebeci, profesyonel hizmetleri pazarlarken, mesleğin ününe zarar vermeyecektir. </a:t>
            </a:r>
          </a:p>
          <a:p>
            <a:pPr algn="just">
              <a:buNone/>
            </a:pPr>
            <a:endParaRPr lang="tr-TR" dirty="0" smtClean="0"/>
          </a:p>
          <a:p>
            <a:pPr marL="624078" indent="-514350" algn="just">
              <a:buAutoNum type="alphaLcParenBoth"/>
            </a:pPr>
            <a:r>
              <a:rPr lang="tr-TR" dirty="0" smtClean="0"/>
              <a:t>Sunulan hizmetler ve ele edilmiş nitelikler veya edinilmiş tecrübeler hakkında abartılı iddialarda bulunmayacaktır; </a:t>
            </a:r>
          </a:p>
          <a:p>
            <a:pPr marL="624078" indent="-514350" algn="just">
              <a:buAutoNum type="alphaLcParenBoth"/>
            </a:pPr>
            <a:r>
              <a:rPr lang="tr-TR" dirty="0" smtClean="0"/>
              <a:t>Başka kişinin çalışmalarına kötüleyici atıflarda ya da asılsız kıyaslarda bulunmayacaktır.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64</a:t>
            </a:fld>
            <a:endParaRPr lang="en-US"/>
          </a:p>
        </p:txBody>
      </p:sp>
      <p:pic>
        <p:nvPicPr>
          <p:cNvPr id="5" name="4 Resim" descr="pazarlama.jpg"/>
          <p:cNvPicPr>
            <a:picLocks noChangeAspect="1"/>
          </p:cNvPicPr>
          <p:nvPr/>
        </p:nvPicPr>
        <p:blipFill>
          <a:blip r:embed="rId2" cstate="print"/>
          <a:stretch>
            <a:fillRect/>
          </a:stretch>
        </p:blipFill>
        <p:spPr>
          <a:xfrm>
            <a:off x="6516216" y="620688"/>
            <a:ext cx="2466975" cy="1800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260  </a:t>
            </a:r>
            <a:br>
              <a:rPr lang="tr-TR" b="1" i="1" dirty="0" smtClean="0"/>
            </a:br>
            <a:r>
              <a:rPr lang="tr-TR" dirty="0" smtClean="0"/>
              <a:t>Hediye ve Ağırlama</a:t>
            </a:r>
            <a:br>
              <a:rPr lang="tr-TR" dirty="0" smtClean="0"/>
            </a:br>
            <a:endParaRPr lang="tr-TR" dirty="0"/>
          </a:p>
        </p:txBody>
      </p:sp>
      <p:sp>
        <p:nvSpPr>
          <p:cNvPr id="3" name="2 İçerik Yer Tutucusu"/>
          <p:cNvSpPr>
            <a:spLocks noGrp="1"/>
          </p:cNvSpPr>
          <p:nvPr>
            <p:ph idx="1"/>
          </p:nvPr>
        </p:nvSpPr>
        <p:spPr>
          <a:xfrm>
            <a:off x="457200" y="1916832"/>
            <a:ext cx="8229600" cy="4657704"/>
          </a:xfrm>
        </p:spPr>
        <p:txBody>
          <a:bodyPr>
            <a:normAutofit fontScale="92500" lnSpcReduction="20000"/>
          </a:bodyPr>
          <a:lstStyle/>
          <a:p>
            <a:pPr algn="just">
              <a:buNone/>
            </a:pPr>
            <a:r>
              <a:rPr lang="tr-TR" dirty="0" smtClean="0"/>
              <a:t>	</a:t>
            </a:r>
            <a:r>
              <a:rPr lang="en-US" dirty="0" smtClean="0"/>
              <a:t> </a:t>
            </a:r>
            <a:endParaRPr lang="tr-TR" dirty="0" smtClean="0"/>
          </a:p>
          <a:p>
            <a:pPr algn="just"/>
            <a:r>
              <a:rPr lang="tr-TR" dirty="0" smtClean="0"/>
              <a:t>Serbest çalışan bir profesyonel muhasebeci veya çekirdek ya da yakın aile üyesine bir müşteriden hediyeler ya da ağırlama teklif edilmiş olabilir. Bu tür bir teklif temel prensiplere uyuma yönelik tehditler oluşturabilir. </a:t>
            </a:r>
          </a:p>
          <a:p>
            <a:pPr algn="just">
              <a:buNone/>
            </a:pPr>
            <a:endParaRPr lang="tr-TR" dirty="0" smtClean="0"/>
          </a:p>
          <a:p>
            <a:pPr algn="just">
              <a:buNone/>
            </a:pPr>
            <a:r>
              <a:rPr lang="tr-TR" b="1" dirty="0" smtClean="0"/>
              <a:t>Örneğin; </a:t>
            </a:r>
          </a:p>
          <a:p>
            <a:pPr algn="just"/>
            <a:r>
              <a:rPr lang="tr-TR" dirty="0" smtClean="0"/>
              <a:t>bir müşteriden hediye kabul edilirse </a:t>
            </a:r>
            <a:r>
              <a:rPr lang="tr-TR" b="1" i="1" dirty="0" smtClean="0"/>
              <a:t>tarafsızlığa yönelik bir kişisel çıkar tehdidi</a:t>
            </a:r>
            <a:r>
              <a:rPr lang="tr-TR" dirty="0" smtClean="0"/>
              <a:t> veya </a:t>
            </a:r>
            <a:r>
              <a:rPr lang="tr-TR" b="1" i="1" dirty="0" smtClean="0"/>
              <a:t>yakınlık tehdidi</a:t>
            </a:r>
            <a:r>
              <a:rPr lang="tr-TR" dirty="0" smtClean="0"/>
              <a:t> ortaya çıkar; bu tür tekliflerin aleni yapılması ihtimali, </a:t>
            </a:r>
            <a:r>
              <a:rPr lang="tr-TR" b="1" i="1" dirty="0" smtClean="0"/>
              <a:t>tarafsızlığa yönelik bir gözdağı tehdidi</a:t>
            </a:r>
            <a:r>
              <a:rPr lang="tr-TR" dirty="0" smtClean="0"/>
              <a:t> ile sonuçlanır.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65</a:t>
            </a:fld>
            <a:endParaRPr lang="en-US"/>
          </a:p>
        </p:txBody>
      </p:sp>
      <p:pic>
        <p:nvPicPr>
          <p:cNvPr id="6" name="5 Resim" descr="kurumsal-hediye-adabi.jpg"/>
          <p:cNvPicPr>
            <a:picLocks noChangeAspect="1"/>
          </p:cNvPicPr>
          <p:nvPr/>
        </p:nvPicPr>
        <p:blipFill>
          <a:blip r:embed="rId2" cstate="print"/>
          <a:stretch>
            <a:fillRect/>
          </a:stretch>
        </p:blipFill>
        <p:spPr>
          <a:xfrm>
            <a:off x="5868144" y="620688"/>
            <a:ext cx="2895600" cy="162763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260  </a:t>
            </a:r>
            <a:br>
              <a:rPr lang="tr-TR" b="1" i="1" dirty="0" smtClean="0"/>
            </a:br>
            <a:r>
              <a:rPr lang="tr-TR" dirty="0" smtClean="0"/>
              <a:t>Hediye ve Ağırlama</a:t>
            </a:r>
            <a:br>
              <a:rPr lang="tr-TR" dirty="0" smtClean="0"/>
            </a:br>
            <a:endParaRPr lang="tr-TR" dirty="0"/>
          </a:p>
        </p:txBody>
      </p:sp>
      <p:sp>
        <p:nvSpPr>
          <p:cNvPr id="3" name="2 İçerik Yer Tutucusu"/>
          <p:cNvSpPr>
            <a:spLocks noGrp="1"/>
          </p:cNvSpPr>
          <p:nvPr>
            <p:ph idx="1"/>
          </p:nvPr>
        </p:nvSpPr>
        <p:spPr>
          <a:xfrm>
            <a:off x="457200" y="1916832"/>
            <a:ext cx="8229600" cy="4941168"/>
          </a:xfrm>
        </p:spPr>
        <p:txBody>
          <a:bodyPr>
            <a:normAutofit fontScale="77500" lnSpcReduction="20000"/>
          </a:bodyPr>
          <a:lstStyle/>
          <a:p>
            <a:pPr algn="just">
              <a:buNone/>
            </a:pPr>
            <a:r>
              <a:rPr lang="tr-TR" dirty="0" smtClean="0"/>
              <a:t>	</a:t>
            </a:r>
            <a:r>
              <a:rPr lang="en-US" dirty="0" smtClean="0"/>
              <a:t> </a:t>
            </a:r>
            <a:endParaRPr lang="tr-TR" dirty="0" smtClean="0"/>
          </a:p>
          <a:p>
            <a:pPr algn="just"/>
            <a:r>
              <a:rPr lang="tr-TR" dirty="0" smtClean="0"/>
              <a:t>Herhangi bir tehditlerin mevcudiyeti ve önemi teklifin </a:t>
            </a:r>
            <a:r>
              <a:rPr lang="tr-TR" b="1" dirty="0" smtClean="0"/>
              <a:t>niteliğine, değerine ve amacına </a:t>
            </a:r>
            <a:r>
              <a:rPr lang="tr-TR" dirty="0" smtClean="0"/>
              <a:t>bağlıdır. </a:t>
            </a:r>
          </a:p>
          <a:p>
            <a:pPr algn="just"/>
            <a:endParaRPr lang="tr-TR" dirty="0" smtClean="0"/>
          </a:p>
          <a:p>
            <a:pPr algn="just"/>
            <a:r>
              <a:rPr lang="tr-TR" dirty="0" smtClean="0"/>
              <a:t>Makul ve bilgili bir üçüncü tarafın, tüm spesifik gerçekleri ve şartları tartarak, teklif edilen hediye ve ağırlamaların açıkça önemsiz ve alakasız olduğu kanısına varması durumunda, serbest çalışan profesyonel muhasebeci yapılan teklifin, karar almayı etkilemek ya da bilgi elde etmek özel niyeti olmadan, normal is akısı çerçevesinde olduğu sonucuna varabilir. </a:t>
            </a:r>
          </a:p>
          <a:p>
            <a:pPr algn="just"/>
            <a:endParaRPr lang="tr-TR" dirty="0" smtClean="0"/>
          </a:p>
          <a:p>
            <a:pPr algn="just"/>
            <a:r>
              <a:rPr lang="tr-TR" dirty="0" smtClean="0"/>
              <a:t>Böyle durumlarda, Serbest çalışan profesyonel muhasebeci genel olarak temel prensiplerle uyuma yönelik herhangi bir tehdidi, kabul edilebilir bir düzeyde olduğu sonucuna varabilir</a:t>
            </a:r>
            <a:r>
              <a:rPr lang="en-US" dirty="0" smtClean="0"/>
              <a:t>.</a:t>
            </a:r>
            <a:endParaRPr lang="tr-TR"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66</a:t>
            </a:fld>
            <a:endParaRPr lang="en-US"/>
          </a:p>
        </p:txBody>
      </p:sp>
      <p:pic>
        <p:nvPicPr>
          <p:cNvPr id="6" name="5 Resim" descr="kurumsal-hediye-adabi.jpg"/>
          <p:cNvPicPr>
            <a:picLocks noChangeAspect="1"/>
          </p:cNvPicPr>
          <p:nvPr/>
        </p:nvPicPr>
        <p:blipFill>
          <a:blip r:embed="rId2" cstate="print"/>
          <a:stretch>
            <a:fillRect/>
          </a:stretch>
        </p:blipFill>
        <p:spPr>
          <a:xfrm>
            <a:off x="5868144" y="620688"/>
            <a:ext cx="2895600" cy="162763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280  </a:t>
            </a:r>
            <a:r>
              <a:rPr lang="en-US" b="1" dirty="0" smtClean="0"/>
              <a:t> </a:t>
            </a:r>
            <a:r>
              <a:rPr lang="tr-TR" b="1" dirty="0" smtClean="0"/>
              <a:t/>
            </a:r>
            <a:br>
              <a:rPr lang="tr-TR" b="1" dirty="0" smtClean="0"/>
            </a:br>
            <a:r>
              <a:rPr lang="en-US" dirty="0" err="1" smtClean="0"/>
              <a:t>Tarafsızlık</a:t>
            </a:r>
            <a:r>
              <a:rPr lang="en-US" dirty="0" smtClean="0"/>
              <a:t> - </a:t>
            </a:r>
            <a:r>
              <a:rPr lang="en-US" dirty="0" err="1" smtClean="0"/>
              <a:t>Bütün</a:t>
            </a:r>
            <a:r>
              <a:rPr lang="en-US" dirty="0" smtClean="0"/>
              <a:t> </a:t>
            </a:r>
            <a:r>
              <a:rPr lang="en-US" dirty="0" err="1" smtClean="0"/>
              <a:t>Hizmetler</a:t>
            </a:r>
            <a:r>
              <a:rPr lang="tr-TR" dirty="0" smtClean="0"/>
              <a:t/>
            </a:r>
            <a:br>
              <a:rPr lang="tr-TR" dirty="0" smtClean="0"/>
            </a:br>
            <a:endParaRPr lang="tr-TR" dirty="0"/>
          </a:p>
        </p:txBody>
      </p:sp>
      <p:sp>
        <p:nvSpPr>
          <p:cNvPr id="3" name="2 İçerik Yer Tutucusu"/>
          <p:cNvSpPr>
            <a:spLocks noGrp="1"/>
          </p:cNvSpPr>
          <p:nvPr>
            <p:ph idx="1"/>
          </p:nvPr>
        </p:nvSpPr>
        <p:spPr>
          <a:xfrm>
            <a:off x="457200" y="1916832"/>
            <a:ext cx="8229600" cy="4657704"/>
          </a:xfrm>
        </p:spPr>
        <p:txBody>
          <a:bodyPr>
            <a:normAutofit fontScale="92500" lnSpcReduction="20000"/>
          </a:bodyPr>
          <a:lstStyle/>
          <a:p>
            <a:pPr algn="just">
              <a:buNone/>
            </a:pPr>
            <a:r>
              <a:rPr lang="tr-TR" dirty="0" smtClean="0"/>
              <a:t>	</a:t>
            </a:r>
            <a:r>
              <a:rPr lang="en-US" dirty="0" smtClean="0"/>
              <a:t> </a:t>
            </a:r>
            <a:endParaRPr lang="tr-TR" dirty="0" smtClean="0"/>
          </a:p>
          <a:p>
            <a:pPr algn="just"/>
            <a:r>
              <a:rPr lang="tr-TR" dirty="0" smtClean="0"/>
              <a:t>Serbest çalışan bir profesyonel muhasebeci, herhangi bir profesyonel hizmeti verirken, bir müşteriyle veya müşterinin direktörleri, yetkilileri veya çalışanlarıyla olan çıkarları veya ilişkilerinden kaynaklanan, tarafsızlık temel prensibiyle uyuma yönelik tehditlerin olup olamadığına dikkat edecektir. </a:t>
            </a:r>
          </a:p>
          <a:p>
            <a:pPr algn="just"/>
            <a:endParaRPr lang="tr-TR" dirty="0" smtClean="0"/>
          </a:p>
          <a:p>
            <a:pPr algn="just">
              <a:buNone/>
            </a:pPr>
            <a:r>
              <a:rPr lang="tr-TR" b="1" dirty="0" smtClean="0"/>
              <a:t>Örneğin; </a:t>
            </a:r>
          </a:p>
          <a:p>
            <a:pPr algn="just"/>
            <a:r>
              <a:rPr lang="tr-TR" dirty="0" smtClean="0"/>
              <a:t>ailevi ya da kişisel veya is ilişkisinden dolayı </a:t>
            </a:r>
            <a:r>
              <a:rPr lang="tr-TR" b="1" i="1" dirty="0" smtClean="0"/>
              <a:t>tarafsızlığa yönelik yakınlık tehdidi </a:t>
            </a:r>
            <a:r>
              <a:rPr lang="tr-TR" dirty="0" smtClean="0"/>
              <a:t>oluşabilir.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280  </a:t>
            </a:r>
            <a:r>
              <a:rPr lang="en-US" b="1" dirty="0" smtClean="0"/>
              <a:t> </a:t>
            </a:r>
            <a:r>
              <a:rPr lang="tr-TR" b="1" dirty="0" smtClean="0"/>
              <a:t/>
            </a:r>
            <a:br>
              <a:rPr lang="tr-TR" b="1" dirty="0" smtClean="0"/>
            </a:br>
            <a:r>
              <a:rPr lang="tr-TR" dirty="0" smtClean="0"/>
              <a:t>Tarafsızlık - Bütün Hizmetler</a:t>
            </a:r>
            <a:br>
              <a:rPr lang="tr-TR" dirty="0" smtClean="0"/>
            </a:br>
            <a:endParaRPr lang="tr-TR" dirty="0"/>
          </a:p>
        </p:txBody>
      </p:sp>
      <p:sp>
        <p:nvSpPr>
          <p:cNvPr id="3" name="2 İçerik Yer Tutucusu"/>
          <p:cNvSpPr>
            <a:spLocks noGrp="1"/>
          </p:cNvSpPr>
          <p:nvPr>
            <p:ph idx="1"/>
          </p:nvPr>
        </p:nvSpPr>
        <p:spPr>
          <a:xfrm>
            <a:off x="457200" y="1916832"/>
            <a:ext cx="8229600" cy="4657704"/>
          </a:xfrm>
        </p:spPr>
        <p:txBody>
          <a:bodyPr>
            <a:normAutofit fontScale="92500" lnSpcReduction="10000"/>
          </a:bodyPr>
          <a:lstStyle/>
          <a:p>
            <a:pPr algn="just">
              <a:buNone/>
            </a:pPr>
            <a:r>
              <a:rPr lang="tr-TR" dirty="0" smtClean="0"/>
              <a:t>	</a:t>
            </a:r>
            <a:r>
              <a:rPr lang="en-US" dirty="0" smtClean="0"/>
              <a:t> </a:t>
            </a:r>
            <a:endParaRPr lang="tr-TR" dirty="0" smtClean="0"/>
          </a:p>
          <a:p>
            <a:pPr algn="just"/>
            <a:r>
              <a:rPr lang="tr-TR" dirty="0" smtClean="0"/>
              <a:t>Her hangi bir tehdidin ciddiyetini değerlendirecek ve tehditleri ortadan kaldırmak ya da kabul edilebilir bir düzeye indirmek gerektiğinde önlemler uygulayacaktır.</a:t>
            </a:r>
          </a:p>
          <a:p>
            <a:pPr algn="just">
              <a:buNone/>
            </a:pPr>
            <a:r>
              <a:rPr lang="tr-TR" dirty="0" smtClean="0"/>
              <a:t>Bu tip </a:t>
            </a:r>
            <a:r>
              <a:rPr lang="tr-TR" b="1" dirty="0" smtClean="0"/>
              <a:t>önlem örnekleri </a:t>
            </a:r>
            <a:r>
              <a:rPr lang="tr-TR" dirty="0" smtClean="0"/>
              <a:t>aşağıdakileri kapsar:</a:t>
            </a:r>
          </a:p>
          <a:p>
            <a:pPr algn="just">
              <a:buNone/>
            </a:pPr>
            <a:r>
              <a:rPr lang="tr-TR" dirty="0" smtClean="0"/>
              <a:t>• Sözleşme ekibinden ayrılma.</a:t>
            </a:r>
          </a:p>
          <a:p>
            <a:pPr algn="just">
              <a:buNone/>
            </a:pPr>
            <a:r>
              <a:rPr lang="tr-TR" dirty="0" smtClean="0"/>
              <a:t>• Teftiş prosedürleri.</a:t>
            </a:r>
          </a:p>
          <a:p>
            <a:pPr algn="just">
              <a:buNone/>
            </a:pPr>
            <a:r>
              <a:rPr lang="tr-TR" dirty="0" smtClean="0"/>
              <a:t>• Tehdide neden olan finansal veya is ilişkilerinin sonlandırılması.</a:t>
            </a:r>
          </a:p>
          <a:p>
            <a:pPr algn="just">
              <a:buNone/>
            </a:pPr>
            <a:r>
              <a:rPr lang="tr-TR" dirty="0" smtClean="0"/>
              <a:t>• Konuyu, firma içindeki daha üst düzey yönetimle görüşmek.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cil\AppData\Local\Microsoft\Windows\Temporary Internet Files\Content.IE5\MTN5FJDP\MP900438505[1].jpg"/>
          <p:cNvPicPr>
            <a:picLocks noChangeAspect="1" noChangeArrowheads="1"/>
          </p:cNvPicPr>
          <p:nvPr/>
        </p:nvPicPr>
        <p:blipFill>
          <a:blip r:embed="rId2" cstate="print"/>
          <a:srcRect/>
          <a:stretch>
            <a:fillRect/>
          </a:stretch>
        </p:blipFill>
        <p:spPr bwMode="auto">
          <a:xfrm>
            <a:off x="0" y="332656"/>
            <a:ext cx="9144000" cy="2120280"/>
          </a:xfrm>
          <a:prstGeom prst="rect">
            <a:avLst/>
          </a:prstGeom>
          <a:noFill/>
        </p:spPr>
      </p:pic>
      <p:sp>
        <p:nvSpPr>
          <p:cNvPr id="2" name="1 Başlık"/>
          <p:cNvSpPr>
            <a:spLocks noGrp="1"/>
          </p:cNvSpPr>
          <p:nvPr>
            <p:ph type="title"/>
          </p:nvPr>
        </p:nvSpPr>
        <p:spPr/>
        <p:txBody>
          <a:bodyPr>
            <a:normAutofit fontScale="90000"/>
          </a:bodyPr>
          <a:lstStyle/>
          <a:p>
            <a:r>
              <a:rPr lang="tr-TR" b="1" i="1" dirty="0" smtClean="0">
                <a:solidFill>
                  <a:schemeClr val="tx1">
                    <a:lumMod val="95000"/>
                    <a:lumOff val="5000"/>
                  </a:schemeClr>
                </a:solidFill>
              </a:rPr>
              <a:t>Kısım 290  </a:t>
            </a:r>
            <a:r>
              <a:rPr lang="en-US" b="1" dirty="0" smtClean="0">
                <a:solidFill>
                  <a:schemeClr val="tx1">
                    <a:lumMod val="95000"/>
                    <a:lumOff val="5000"/>
                  </a:schemeClr>
                </a:solidFill>
              </a:rPr>
              <a:t> </a:t>
            </a:r>
            <a:r>
              <a:rPr lang="tr-TR" b="1" dirty="0" smtClean="0">
                <a:solidFill>
                  <a:schemeClr val="tx1">
                    <a:lumMod val="95000"/>
                    <a:lumOff val="5000"/>
                  </a:schemeClr>
                </a:solidFill>
              </a:rPr>
              <a:t/>
            </a:r>
            <a:br>
              <a:rPr lang="tr-TR" b="1" dirty="0" smtClean="0">
                <a:solidFill>
                  <a:schemeClr val="tx1">
                    <a:lumMod val="95000"/>
                    <a:lumOff val="5000"/>
                  </a:schemeClr>
                </a:solidFill>
              </a:rPr>
            </a:br>
            <a:r>
              <a:rPr lang="en-US" sz="3600" b="1" dirty="0" smtClean="0">
                <a:solidFill>
                  <a:schemeClr val="tx1">
                    <a:lumMod val="95000"/>
                    <a:lumOff val="5000"/>
                  </a:schemeClr>
                </a:solidFill>
              </a:rPr>
              <a:t>BA</a:t>
            </a:r>
            <a:r>
              <a:rPr lang="tr-TR" sz="3600" b="1" dirty="0" smtClean="0">
                <a:solidFill>
                  <a:schemeClr val="tx1">
                    <a:lumMod val="95000"/>
                    <a:lumOff val="5000"/>
                  </a:schemeClr>
                </a:solidFill>
              </a:rPr>
              <a:t>Ğ</a:t>
            </a:r>
            <a:r>
              <a:rPr lang="en-US" sz="3600" b="1" dirty="0" smtClean="0">
                <a:solidFill>
                  <a:schemeClr val="tx1">
                    <a:lumMod val="95000"/>
                    <a:lumOff val="5000"/>
                  </a:schemeClr>
                </a:solidFill>
              </a:rPr>
              <a:t>IMSIZLIK-DENET</a:t>
            </a:r>
            <a:r>
              <a:rPr lang="tr-TR" sz="3600" b="1" dirty="0" smtClean="0">
                <a:solidFill>
                  <a:schemeClr val="tx1">
                    <a:lumMod val="95000"/>
                    <a:lumOff val="5000"/>
                  </a:schemeClr>
                </a:solidFill>
              </a:rPr>
              <a:t>İ</a:t>
            </a:r>
            <a:r>
              <a:rPr lang="en-US" sz="3600" b="1" dirty="0" smtClean="0">
                <a:solidFill>
                  <a:schemeClr val="tx1">
                    <a:lumMod val="95000"/>
                    <a:lumOff val="5000"/>
                  </a:schemeClr>
                </a:solidFill>
              </a:rPr>
              <a:t>M </a:t>
            </a:r>
            <a:r>
              <a:rPr lang="tr-TR" sz="3600" b="1" dirty="0" smtClean="0">
                <a:solidFill>
                  <a:schemeClr val="tx1">
                    <a:lumMod val="95000"/>
                    <a:lumOff val="5000"/>
                  </a:schemeClr>
                </a:solidFill>
              </a:rPr>
              <a:t/>
            </a:r>
            <a:br>
              <a:rPr lang="tr-TR" sz="3600" b="1" dirty="0" smtClean="0">
                <a:solidFill>
                  <a:schemeClr val="tx1">
                    <a:lumMod val="95000"/>
                    <a:lumOff val="5000"/>
                  </a:schemeClr>
                </a:solidFill>
              </a:rPr>
            </a:br>
            <a:r>
              <a:rPr lang="en-US" sz="3600" b="1" dirty="0" smtClean="0">
                <a:solidFill>
                  <a:schemeClr val="tx1">
                    <a:lumMod val="95000"/>
                    <a:lumOff val="5000"/>
                  </a:schemeClr>
                </a:solidFill>
              </a:rPr>
              <a:t>VE </a:t>
            </a:r>
            <a:r>
              <a:rPr lang="tr-TR" sz="3600" b="1" dirty="0" smtClean="0">
                <a:solidFill>
                  <a:schemeClr val="tx1">
                    <a:lumMod val="95000"/>
                    <a:lumOff val="5000"/>
                  </a:schemeClr>
                </a:solidFill>
              </a:rPr>
              <a:t>İ</a:t>
            </a:r>
            <a:r>
              <a:rPr lang="en-US" sz="3600" b="1" dirty="0" smtClean="0">
                <a:solidFill>
                  <a:schemeClr val="tx1">
                    <a:lumMod val="95000"/>
                    <a:lumOff val="5000"/>
                  </a:schemeClr>
                </a:solidFill>
              </a:rPr>
              <a:t>NCELEME SÖZLE</a:t>
            </a:r>
            <a:r>
              <a:rPr lang="tr-TR" sz="3600" b="1" dirty="0" smtClean="0">
                <a:solidFill>
                  <a:schemeClr val="tx1">
                    <a:lumMod val="95000"/>
                    <a:lumOff val="5000"/>
                  </a:schemeClr>
                </a:solidFill>
              </a:rPr>
              <a:t>Ş</a:t>
            </a:r>
            <a:r>
              <a:rPr lang="en-US" sz="3600" b="1" dirty="0" smtClean="0">
                <a:solidFill>
                  <a:schemeClr val="tx1">
                    <a:lumMod val="95000"/>
                    <a:lumOff val="5000"/>
                  </a:schemeClr>
                </a:solidFill>
              </a:rPr>
              <a:t>MELER</a:t>
            </a:r>
            <a:r>
              <a:rPr lang="tr-TR" sz="3600" b="1" dirty="0" smtClean="0">
                <a:solidFill>
                  <a:schemeClr val="tx1">
                    <a:lumMod val="95000"/>
                    <a:lumOff val="5000"/>
                  </a:schemeClr>
                </a:solidFill>
              </a:rPr>
              <a:t>İ</a:t>
            </a:r>
            <a:r>
              <a:rPr lang="tr-TR" b="1" dirty="0" smtClean="0">
                <a:solidFill>
                  <a:schemeClr val="tx1">
                    <a:lumMod val="95000"/>
                    <a:lumOff val="5000"/>
                  </a:schemeClr>
                </a:solidFill>
              </a:rPr>
              <a:t/>
            </a:r>
            <a:br>
              <a:rPr lang="tr-TR" b="1" dirty="0" smtClean="0">
                <a:solidFill>
                  <a:schemeClr val="tx1">
                    <a:lumMod val="95000"/>
                    <a:lumOff val="5000"/>
                  </a:schemeClr>
                </a:solidFill>
              </a:rPr>
            </a:br>
            <a:endParaRPr lang="tr-TR" b="1" dirty="0">
              <a:solidFill>
                <a:schemeClr val="tx1">
                  <a:lumMod val="95000"/>
                  <a:lumOff val="5000"/>
                </a:schemeClr>
              </a:solidFill>
            </a:endParaRPr>
          </a:p>
        </p:txBody>
      </p:sp>
      <p:sp>
        <p:nvSpPr>
          <p:cNvPr id="3" name="2 İçerik Yer Tutucusu"/>
          <p:cNvSpPr>
            <a:spLocks noGrp="1"/>
          </p:cNvSpPr>
          <p:nvPr>
            <p:ph idx="1"/>
          </p:nvPr>
        </p:nvSpPr>
        <p:spPr>
          <a:xfrm>
            <a:off x="457200" y="1916832"/>
            <a:ext cx="8229600" cy="4657704"/>
          </a:xfrm>
        </p:spPr>
        <p:txBody>
          <a:bodyPr>
            <a:normAutofit/>
          </a:bodyPr>
          <a:lstStyle/>
          <a:p>
            <a:pPr>
              <a:buNone/>
            </a:pPr>
            <a:endParaRPr lang="tr-TR" dirty="0" smtClean="0"/>
          </a:p>
          <a:p>
            <a:pPr algn="just">
              <a:buNone/>
            </a:pPr>
            <a:r>
              <a:rPr lang="tr-TR" dirty="0" smtClean="0"/>
              <a:t>Bu bölüm, serbest çalışan bir profesyonel muhasebecinin finansal tablolar hakkında bir sonuç ifade ettiği güvence sözleşmeleri olan denetim ve inceleme sözleşmeleri için bağımsızlık şartlarını ele almaktadır</a:t>
            </a:r>
            <a:r>
              <a:rPr lang="tr-TR" b="1" dirty="0" smtClean="0"/>
              <a:t>.</a:t>
            </a:r>
          </a:p>
          <a:p>
            <a:pPr algn="just">
              <a:buNone/>
            </a:pPr>
            <a:endParaRPr lang="tr-TR" dirty="0" smtClean="0"/>
          </a:p>
          <a:p>
            <a:pPr algn="just">
              <a:buNone/>
            </a:pPr>
            <a:r>
              <a:rPr lang="tr-TR" dirty="0" smtClean="0"/>
              <a:t>Bu sözleşmeler, finansal tabloların tam seti veya tek bir finansal tablo hakkında rapor sunan denetim ve inceleme sözleşmelerinden oluşur.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p:txBody>
          <a:bodyPr>
            <a:normAutofit fontScale="77500" lnSpcReduction="20000"/>
          </a:bodyPr>
          <a:lstStyle/>
          <a:p>
            <a:pPr algn="just">
              <a:buNone/>
            </a:pPr>
            <a:r>
              <a:rPr lang="tr-TR" dirty="0" smtClean="0"/>
              <a:t>	Bölüm </a:t>
            </a:r>
            <a:r>
              <a:rPr lang="tr-TR" b="1" i="1" dirty="0" smtClean="0"/>
              <a:t>A</a:t>
            </a:r>
            <a:r>
              <a:rPr lang="tr-TR" dirty="0" smtClean="0"/>
              <a:t>, profesyonel muhasebeciler için temel mesleki etik kuralları ortaya koymakta ve profesyonel muhasebecinin aşağıdakileri uygulaması için bir kavramsal çerçeve sağlamaktadır:</a:t>
            </a:r>
          </a:p>
          <a:p>
            <a:pPr algn="just">
              <a:buNone/>
            </a:pPr>
            <a:endParaRPr lang="tr-TR" dirty="0" smtClean="0"/>
          </a:p>
          <a:p>
            <a:pPr algn="just">
              <a:buNone/>
            </a:pPr>
            <a:r>
              <a:rPr lang="tr-TR" b="1" i="1" dirty="0" smtClean="0"/>
              <a:t>(a) </a:t>
            </a:r>
            <a:r>
              <a:rPr lang="tr-TR" b="1" dirty="0" smtClean="0"/>
              <a:t>Temel prensiplerle uyum tehditlerini belirlemek;</a:t>
            </a:r>
          </a:p>
          <a:p>
            <a:pPr algn="just">
              <a:buNone/>
            </a:pPr>
            <a:r>
              <a:rPr lang="tr-TR" b="1" i="1" dirty="0" smtClean="0"/>
              <a:t>(b) </a:t>
            </a:r>
            <a:r>
              <a:rPr lang="tr-TR" b="1" dirty="0" smtClean="0"/>
              <a:t>Belirlenen tehditlerin önemini değerlendirmek; </a:t>
            </a:r>
          </a:p>
          <a:p>
            <a:pPr algn="just">
              <a:buNone/>
            </a:pPr>
            <a:r>
              <a:rPr lang="tr-TR" b="1" i="1" dirty="0" smtClean="0"/>
              <a:t>(c) </a:t>
            </a:r>
            <a:r>
              <a:rPr lang="tr-TR" b="1" dirty="0" smtClean="0"/>
              <a:t>Bu tehditleri ortadan kaldırmak ya da kabul edilebilir bir seviyeye düşürmek gerektiğinde önlemler uygulamak. </a:t>
            </a:r>
          </a:p>
          <a:p>
            <a:pPr algn="just">
              <a:buNone/>
            </a:pPr>
            <a:endParaRPr lang="tr-TR" dirty="0" smtClean="0"/>
          </a:p>
          <a:p>
            <a:pPr algn="just">
              <a:buNone/>
            </a:pPr>
            <a:r>
              <a:rPr lang="tr-TR" dirty="0" smtClean="0"/>
              <a:t>Profesyonel muhasebeci bu kavramsal çerçeveyi uygularken, </a:t>
            </a:r>
            <a:r>
              <a:rPr lang="tr-TR" b="1" u="sng" dirty="0" smtClean="0"/>
              <a:t>mesleki yargı</a:t>
            </a:r>
            <a:r>
              <a:rPr lang="tr-TR" dirty="0" smtClean="0"/>
              <a:t> kullanacaktır.</a:t>
            </a: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SÖZLESMELERI</a:t>
            </a:r>
            <a:r>
              <a:rPr lang="tr-TR" dirty="0" smtClean="0"/>
              <a:t/>
            </a:r>
            <a:br>
              <a:rPr lang="tr-TR" dirty="0" smtClean="0"/>
            </a:br>
            <a:endParaRPr lang="tr-TR" dirty="0"/>
          </a:p>
        </p:txBody>
      </p:sp>
      <p:sp>
        <p:nvSpPr>
          <p:cNvPr id="3" name="2 İçerik Yer Tutucusu"/>
          <p:cNvSpPr>
            <a:spLocks noGrp="1"/>
          </p:cNvSpPr>
          <p:nvPr>
            <p:ph idx="1"/>
          </p:nvPr>
        </p:nvSpPr>
        <p:spPr>
          <a:xfrm>
            <a:off x="395536" y="1916832"/>
            <a:ext cx="8229600" cy="4657704"/>
          </a:xfrm>
        </p:spPr>
        <p:txBody>
          <a:bodyPr>
            <a:normAutofit/>
          </a:bodyPr>
          <a:lstStyle/>
          <a:p>
            <a:pPr>
              <a:buNone/>
            </a:pPr>
            <a:endParaRPr lang="tr-TR" dirty="0" smtClean="0"/>
          </a:p>
          <a:p>
            <a:pPr>
              <a:buNone/>
            </a:pPr>
            <a:r>
              <a:rPr lang="tr-TR" b="1" dirty="0" smtClean="0"/>
              <a:t>Bağımsızlığa Kavramsal Çerçeve Yaklaşımı</a:t>
            </a:r>
            <a:endParaRPr lang="tr-TR" dirty="0" smtClean="0"/>
          </a:p>
          <a:p>
            <a:pPr>
              <a:buNone/>
            </a:pPr>
            <a:r>
              <a:rPr lang="tr-TR" dirty="0" smtClean="0"/>
              <a:t>Bağımsızlık şunlardan oluşur:</a:t>
            </a:r>
          </a:p>
          <a:p>
            <a:pPr>
              <a:buNone/>
            </a:pPr>
            <a:endParaRPr lang="tr-TR"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70</a:t>
            </a:fld>
            <a:endParaRPr lang="en-US"/>
          </a:p>
        </p:txBody>
      </p:sp>
      <p:graphicFrame>
        <p:nvGraphicFramePr>
          <p:cNvPr id="6" name="5 Diyagram"/>
          <p:cNvGraphicFramePr/>
          <p:nvPr/>
        </p:nvGraphicFramePr>
        <p:xfrm>
          <a:off x="539552" y="3356992"/>
          <a:ext cx="8136904"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1" name="Picture 7" descr="C:\Users\Secil\AppData\Local\Microsoft\Windows\Temporary Internet Files\Content.IE5\MTN5FJDP\MC900437119[1].wmf"/>
          <p:cNvPicPr>
            <a:picLocks noChangeAspect="1" noChangeArrowheads="1"/>
          </p:cNvPicPr>
          <p:nvPr/>
        </p:nvPicPr>
        <p:blipFill>
          <a:blip r:embed="rId7" cstate="print"/>
          <a:srcRect/>
          <a:stretch>
            <a:fillRect/>
          </a:stretch>
        </p:blipFill>
        <p:spPr bwMode="auto">
          <a:xfrm>
            <a:off x="5775970" y="476673"/>
            <a:ext cx="3368030" cy="18002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BAGIMSIZLIK-DENETIM </a:t>
            </a:r>
            <a:r>
              <a:rPr lang="tr-TR" sz="3600" dirty="0" smtClean="0"/>
              <a:t/>
            </a:r>
            <a:br>
              <a:rPr lang="tr-TR" sz="3600" dirty="0" smtClean="0"/>
            </a:br>
            <a:r>
              <a:rPr lang="en-US" sz="3600" dirty="0" smtClean="0"/>
              <a:t>VE INCELEME SÖZLESMELERI</a:t>
            </a:r>
            <a:r>
              <a:rPr lang="tr-TR" sz="3600" dirty="0" smtClean="0"/>
              <a:t/>
            </a:r>
            <a:br>
              <a:rPr lang="tr-TR" sz="3600" dirty="0" smtClean="0"/>
            </a:br>
            <a:endParaRPr lang="tr-TR" sz="3600" dirty="0"/>
          </a:p>
        </p:txBody>
      </p:sp>
      <p:sp>
        <p:nvSpPr>
          <p:cNvPr id="3" name="2 İçerik Yer Tutucusu"/>
          <p:cNvSpPr>
            <a:spLocks noGrp="1"/>
          </p:cNvSpPr>
          <p:nvPr>
            <p:ph idx="1"/>
          </p:nvPr>
        </p:nvSpPr>
        <p:spPr>
          <a:xfrm>
            <a:off x="457200" y="1916832"/>
            <a:ext cx="8229600" cy="4657704"/>
          </a:xfrm>
        </p:spPr>
        <p:txBody>
          <a:bodyPr>
            <a:normAutofit lnSpcReduction="10000"/>
          </a:bodyPr>
          <a:lstStyle/>
          <a:p>
            <a:pPr>
              <a:buNone/>
            </a:pPr>
            <a:endParaRPr lang="tr-TR" dirty="0" smtClean="0"/>
          </a:p>
          <a:p>
            <a:r>
              <a:rPr lang="tr-TR" dirty="0" smtClean="0"/>
              <a:t>Kavramsal çerçeve yaklaşımı, profesyonel muhasebeciler tarafından şunlara uygulanmalıdır:</a:t>
            </a:r>
          </a:p>
          <a:p>
            <a:pPr>
              <a:buNone/>
            </a:pPr>
            <a:endParaRPr lang="tr-TR" dirty="0" smtClean="0"/>
          </a:p>
          <a:p>
            <a:pPr>
              <a:buNone/>
            </a:pPr>
            <a:r>
              <a:rPr lang="tr-TR" b="1" i="1" dirty="0" smtClean="0"/>
              <a:t>(a) </a:t>
            </a:r>
            <a:r>
              <a:rPr lang="tr-TR" dirty="0" smtClean="0"/>
              <a:t>Bağımsızlık tehditlerini belirlemek</a:t>
            </a:r>
          </a:p>
          <a:p>
            <a:pPr>
              <a:buNone/>
            </a:pPr>
            <a:r>
              <a:rPr lang="tr-TR" b="1" i="1" dirty="0" smtClean="0"/>
              <a:t>(b) </a:t>
            </a:r>
            <a:r>
              <a:rPr lang="tr-TR" dirty="0" smtClean="0"/>
              <a:t>Belirlenen tehditlerin önemini değerlendirmek</a:t>
            </a:r>
          </a:p>
          <a:p>
            <a:pPr>
              <a:buNone/>
            </a:pPr>
            <a:r>
              <a:rPr lang="tr-TR" b="1" i="1" dirty="0" smtClean="0"/>
              <a:t>(c) </a:t>
            </a:r>
            <a:r>
              <a:rPr lang="tr-TR" dirty="0" smtClean="0"/>
              <a:t>Bu tehditleri ortadan kaldırmak ya da kabul edilebilir bir seviyeye düşürmek gerektiğinde önlemler uygulamak.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71</a:t>
            </a:fld>
            <a:endParaRPr lang="en-US"/>
          </a:p>
        </p:txBody>
      </p:sp>
      <p:pic>
        <p:nvPicPr>
          <p:cNvPr id="5124" name="Picture 4" descr="C:\Users\Secil\AppData\Local\Microsoft\Windows\Temporary Internet Files\Content.IE5\7073YMSC\MC900437525[1].wmf"/>
          <p:cNvPicPr>
            <a:picLocks noChangeAspect="1" noChangeArrowheads="1"/>
          </p:cNvPicPr>
          <p:nvPr/>
        </p:nvPicPr>
        <p:blipFill>
          <a:blip r:embed="rId2" cstate="print"/>
          <a:srcRect/>
          <a:stretch>
            <a:fillRect/>
          </a:stretch>
        </p:blipFill>
        <p:spPr bwMode="auto">
          <a:xfrm>
            <a:off x="6372200" y="764704"/>
            <a:ext cx="1876425" cy="151447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657704"/>
          </a:xfrm>
        </p:spPr>
        <p:txBody>
          <a:bodyPr>
            <a:normAutofit/>
          </a:bodyPr>
          <a:lstStyle/>
          <a:p>
            <a:pPr>
              <a:buNone/>
            </a:pPr>
            <a:endParaRPr lang="tr-TR" b="1" dirty="0" smtClean="0"/>
          </a:p>
          <a:p>
            <a:pPr algn="just">
              <a:buNone/>
            </a:pPr>
            <a:r>
              <a:rPr lang="tr-TR" sz="2400" b="1" dirty="0" smtClean="0"/>
              <a:t>Yönetişimden Sorumlu Olanlar</a:t>
            </a:r>
            <a:endParaRPr lang="tr-TR" sz="2400" dirty="0" smtClean="0"/>
          </a:p>
          <a:p>
            <a:pPr algn="just">
              <a:buNone/>
            </a:pPr>
            <a:r>
              <a:rPr lang="tr-TR" dirty="0" smtClean="0"/>
              <a:t>		</a:t>
            </a:r>
          </a:p>
          <a:p>
            <a:pPr algn="just">
              <a:buNone/>
            </a:pPr>
            <a:r>
              <a:rPr lang="tr-TR" dirty="0" smtClean="0"/>
              <a:t>		Firmanın görüsüne göre bağımsızlık üzerinde makul bir etkisi olabilecek ilişkiler ve diğer konularla ilgili olarak firma ile denetim müşterisinin yönetişiminden sorumlu olanlar arasında düzenli iletişimde bulunulması desteklenir.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72</a:t>
            </a:fld>
            <a:endParaRPr lang="en-US"/>
          </a:p>
        </p:txBody>
      </p:sp>
      <p:pic>
        <p:nvPicPr>
          <p:cNvPr id="10243" name="Picture 3" descr="C:\Users\Secil\AppData\Local\Microsoft\Windows\Temporary Internet Files\Content.IE5\MTN5FJDP\MP900442420[1].jpg"/>
          <p:cNvPicPr>
            <a:picLocks noChangeAspect="1" noChangeArrowheads="1"/>
          </p:cNvPicPr>
          <p:nvPr/>
        </p:nvPicPr>
        <p:blipFill>
          <a:blip r:embed="rId2" cstate="print"/>
          <a:srcRect/>
          <a:stretch>
            <a:fillRect/>
          </a:stretch>
        </p:blipFill>
        <p:spPr bwMode="auto">
          <a:xfrm>
            <a:off x="6156176" y="836712"/>
            <a:ext cx="2555776" cy="1872208"/>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657704"/>
          </a:xfrm>
        </p:spPr>
        <p:txBody>
          <a:bodyPr>
            <a:normAutofit fontScale="77500" lnSpcReduction="20000"/>
          </a:bodyPr>
          <a:lstStyle/>
          <a:p>
            <a:pPr>
              <a:buNone/>
            </a:pPr>
            <a:endParaRPr lang="tr-TR" b="1" dirty="0" smtClean="0"/>
          </a:p>
          <a:p>
            <a:pPr algn="just">
              <a:buNone/>
            </a:pPr>
            <a:r>
              <a:rPr lang="tr-TR" sz="2400" b="1" dirty="0" smtClean="0"/>
              <a:t>Yönetişimden Sorumlu Olanlar</a:t>
            </a:r>
            <a:endParaRPr lang="tr-TR" sz="2400" dirty="0" smtClean="0"/>
          </a:p>
          <a:p>
            <a:pPr algn="just">
              <a:buNone/>
            </a:pPr>
            <a:r>
              <a:rPr lang="tr-TR" dirty="0" smtClean="0"/>
              <a:t>		</a:t>
            </a:r>
          </a:p>
          <a:p>
            <a:pPr>
              <a:buNone/>
            </a:pPr>
            <a:r>
              <a:rPr lang="tr-TR" i="1" dirty="0" smtClean="0"/>
              <a:t>Bu tür bir iletişim, yönetişimden sorumlu olanların aşağıdakileri yapmasına imkan verir:</a:t>
            </a:r>
          </a:p>
          <a:p>
            <a:pPr>
              <a:buNone/>
            </a:pPr>
            <a:endParaRPr lang="tr-TR" i="1" dirty="0" smtClean="0"/>
          </a:p>
          <a:p>
            <a:pPr>
              <a:buNone/>
            </a:pPr>
            <a:r>
              <a:rPr lang="tr-TR" b="1" i="1" dirty="0" smtClean="0"/>
              <a:t>(a) </a:t>
            </a:r>
            <a:r>
              <a:rPr lang="tr-TR" dirty="0" smtClean="0"/>
              <a:t>Bağımsızlık tehditlerini belirlemede ve değerlendirmede firmanın yargısını dikkate alma;</a:t>
            </a:r>
          </a:p>
          <a:p>
            <a:pPr>
              <a:buNone/>
            </a:pPr>
            <a:r>
              <a:rPr lang="tr-TR" b="1" i="1" dirty="0" smtClean="0"/>
              <a:t>(b) </a:t>
            </a:r>
            <a:r>
              <a:rPr lang="tr-TR" dirty="0" smtClean="0"/>
              <a:t>Bu tehditleri ortandan kaldırma ya da kabul edilebilir bir düzeye indirmek için uygulanan önlemlerinin uygunluğunu dikkate alma;</a:t>
            </a:r>
          </a:p>
          <a:p>
            <a:pPr>
              <a:buNone/>
            </a:pPr>
            <a:r>
              <a:rPr lang="tr-TR" b="1" i="1" dirty="0" smtClean="0"/>
              <a:t>(c) </a:t>
            </a:r>
            <a:r>
              <a:rPr lang="tr-TR" dirty="0" smtClean="0"/>
              <a:t>Gerekli icraatlarda bulunmak. Bu tür bir yaklaşım, gözdağı</a:t>
            </a:r>
          </a:p>
          <a:p>
            <a:pPr>
              <a:buNone/>
            </a:pPr>
            <a:r>
              <a:rPr lang="tr-TR" dirty="0" smtClean="0"/>
              <a:t>verme ve yakınlık tehditleri ile ilgili olarak özellikle yardımcı</a:t>
            </a:r>
          </a:p>
          <a:p>
            <a:pPr>
              <a:buNone/>
            </a:pPr>
            <a:r>
              <a:rPr lang="tr-TR" dirty="0" smtClean="0"/>
              <a:t>olabilir.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73</a:t>
            </a:fld>
            <a:endParaRPr lang="en-US"/>
          </a:p>
        </p:txBody>
      </p:sp>
      <p:pic>
        <p:nvPicPr>
          <p:cNvPr id="6" name="Picture 3" descr="C:\Users\Secil\AppData\Local\Microsoft\Windows\Temporary Internet Files\Content.IE5\MTN5FJDP\MP900442420[1].jpg"/>
          <p:cNvPicPr>
            <a:picLocks noChangeAspect="1" noChangeArrowheads="1"/>
          </p:cNvPicPr>
          <p:nvPr/>
        </p:nvPicPr>
        <p:blipFill>
          <a:blip r:embed="rId2" cstate="print"/>
          <a:srcRect/>
          <a:stretch>
            <a:fillRect/>
          </a:stretch>
        </p:blipFill>
        <p:spPr bwMode="auto">
          <a:xfrm>
            <a:off x="6156176" y="836712"/>
            <a:ext cx="2555776" cy="1872208"/>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fontScale="62500" lnSpcReduction="20000"/>
          </a:bodyPr>
          <a:lstStyle/>
          <a:p>
            <a:pPr>
              <a:buNone/>
            </a:pPr>
            <a:endParaRPr lang="tr-TR" b="1" dirty="0" smtClean="0"/>
          </a:p>
          <a:p>
            <a:pPr algn="just">
              <a:buNone/>
            </a:pPr>
            <a:endParaRPr lang="tr-TR" sz="2400" b="1" dirty="0" smtClean="0"/>
          </a:p>
          <a:p>
            <a:pPr algn="just">
              <a:buNone/>
            </a:pPr>
            <a:r>
              <a:rPr lang="tr-TR" sz="3400" b="1" dirty="0" smtClean="0"/>
              <a:t>Belgelendirme</a:t>
            </a:r>
          </a:p>
          <a:p>
            <a:pPr algn="just">
              <a:buNone/>
            </a:pPr>
            <a:r>
              <a:rPr lang="tr-TR" dirty="0" smtClean="0"/>
              <a:t>		</a:t>
            </a:r>
          </a:p>
          <a:p>
            <a:pPr algn="just">
              <a:buNone/>
            </a:pPr>
            <a:r>
              <a:rPr lang="tr-TR" sz="3200" dirty="0" smtClean="0"/>
              <a:t>Belgelendirme, bağımsızlık şartlarına uygunlukla ilgili olarak sonuç oluştururken profesyonel muhasebecinin yargısının kanıtlarını sağlar.</a:t>
            </a:r>
          </a:p>
          <a:p>
            <a:pPr algn="just">
              <a:buNone/>
            </a:pPr>
            <a:endParaRPr lang="tr-TR" sz="3200" i="1" dirty="0" smtClean="0"/>
          </a:p>
          <a:p>
            <a:pPr algn="just">
              <a:buNone/>
            </a:pPr>
            <a:r>
              <a:rPr lang="tr-TR" sz="3200" b="1" i="1" dirty="0" smtClean="0"/>
              <a:t>(a) </a:t>
            </a:r>
            <a:r>
              <a:rPr lang="tr-TR" sz="3200" dirty="0" smtClean="0"/>
              <a:t>Bir tehdidi kabul edilebilir bir düzeye indirmek için önlemler gerektiğinde, profesyonel muhasebeci tehdidin niteliğini ve tehdidi kabul edilebilir bir düzeye indirmek için uygulanan ya da mevcut önlemleri belgelendirecektir,</a:t>
            </a:r>
          </a:p>
          <a:p>
            <a:pPr algn="just">
              <a:buNone/>
            </a:pPr>
            <a:r>
              <a:rPr lang="tr-TR" sz="3200" b="1" i="1" dirty="0" smtClean="0"/>
              <a:t>(b) </a:t>
            </a:r>
            <a:r>
              <a:rPr lang="tr-TR" sz="3200" dirty="0" smtClean="0"/>
              <a:t>Bir tehdit, önlem alınmasının gerekli olup olmadığının belirlenmesi için ciddi bir analiz gerektiğinde profesyonel muhasebeci bu önlemlerin gerekli olmadığı çünkü tehdidin kabul edilebilir bir düzeyde olduğu sonucuna varırsa, tehdidin niteliğini ve sonucun gerekçesini belgelendirecektir.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74</a:t>
            </a:fld>
            <a:endParaRPr lang="en-US"/>
          </a:p>
        </p:txBody>
      </p:sp>
      <p:pic>
        <p:nvPicPr>
          <p:cNvPr id="5" name="4 Resim" descr="sozles.jpg"/>
          <p:cNvPicPr>
            <a:picLocks noChangeAspect="1"/>
          </p:cNvPicPr>
          <p:nvPr/>
        </p:nvPicPr>
        <p:blipFill>
          <a:blip r:embed="rId2" cstate="print"/>
          <a:stretch>
            <a:fillRect/>
          </a:stretch>
        </p:blipFill>
        <p:spPr>
          <a:xfrm>
            <a:off x="6660232" y="620688"/>
            <a:ext cx="2202557" cy="2160239"/>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400" b="1" dirty="0" smtClean="0"/>
              <a:t>Sözleşme Dönemi</a:t>
            </a:r>
          </a:p>
          <a:p>
            <a:pPr algn="just">
              <a:buNone/>
            </a:pPr>
            <a:r>
              <a:rPr lang="tr-TR" dirty="0" smtClean="0"/>
              <a:t>		</a:t>
            </a:r>
            <a:endParaRPr lang="tr-TR" sz="2000" dirty="0" smtClean="0"/>
          </a:p>
          <a:p>
            <a:pPr algn="just"/>
            <a:r>
              <a:rPr lang="tr-TR" sz="2000" dirty="0" smtClean="0"/>
              <a:t>Denetim müşterisinden bağımsızlık hem sözleşme süresince hem de finansal tabloların kapsadığı süre boyunca gereklidir. </a:t>
            </a:r>
          </a:p>
          <a:p>
            <a:pPr algn="just"/>
            <a:r>
              <a:rPr lang="tr-TR" sz="2000" dirty="0" smtClean="0"/>
              <a:t>Sözleşme dönemi, denetim ekibinin denetim hizmeti vermesi ile baslar. </a:t>
            </a:r>
          </a:p>
          <a:p>
            <a:pPr algn="just"/>
            <a:r>
              <a:rPr lang="tr-TR" sz="2000" dirty="0" smtClean="0"/>
              <a:t>Sözleşme dönemi, denetim raporunun yayınlanması ile sona erer. </a:t>
            </a:r>
          </a:p>
          <a:p>
            <a:pPr algn="just"/>
            <a:r>
              <a:rPr lang="tr-TR" sz="2000" dirty="0" smtClean="0"/>
              <a:t>Sözleşme görevinin devam eden is niteliğinde olması durumunda, sözleşme görevi her iki tarafın da profesyonel iliksisinin sona erdiğini beyan etmesi veya final denetim raporunun yayınlanmasından daha sonra sona erer.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75</a:t>
            </a:fld>
            <a:endParaRPr lang="en-US"/>
          </a:p>
        </p:txBody>
      </p:sp>
      <p:pic>
        <p:nvPicPr>
          <p:cNvPr id="11267" name="Picture 3" descr="C:\Users\Secil\AppData\Local\Microsoft\Windows\Temporary Internet Files\Content.IE5\US6JSQ99\MP900398881[1].jpg"/>
          <p:cNvPicPr>
            <a:picLocks noChangeAspect="1" noChangeArrowheads="1"/>
          </p:cNvPicPr>
          <p:nvPr/>
        </p:nvPicPr>
        <p:blipFill>
          <a:blip r:embed="rId2" cstate="print"/>
          <a:srcRect/>
          <a:stretch>
            <a:fillRect/>
          </a:stretch>
        </p:blipFill>
        <p:spPr bwMode="auto">
          <a:xfrm>
            <a:off x="6084168" y="620688"/>
            <a:ext cx="2827040" cy="2016224"/>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buNone/>
            </a:pPr>
            <a:r>
              <a:rPr lang="tr-TR" sz="2000" b="1" dirty="0" smtClean="0"/>
              <a:t>Kavramsal Çerçeve Yaklaşımının </a:t>
            </a:r>
          </a:p>
          <a:p>
            <a:pPr>
              <a:buNone/>
            </a:pPr>
            <a:r>
              <a:rPr lang="tr-TR" sz="2000" b="1" dirty="0" smtClean="0"/>
              <a:t>Bağımsızlığa Uygulanması</a:t>
            </a:r>
          </a:p>
          <a:p>
            <a:pPr>
              <a:buNone/>
            </a:pPr>
            <a:endParaRPr lang="tr-TR" sz="2000" b="1" dirty="0" smtClean="0"/>
          </a:p>
          <a:p>
            <a:pPr algn="just">
              <a:buNone/>
            </a:pPr>
            <a:r>
              <a:rPr lang="tr-TR" sz="2000" b="1" dirty="0" smtClean="0"/>
              <a:t>Finansal Çıkarlar</a:t>
            </a:r>
          </a:p>
          <a:p>
            <a:pPr algn="just">
              <a:buNone/>
            </a:pPr>
            <a:endParaRPr lang="tr-TR" sz="2000" dirty="0" smtClean="0"/>
          </a:p>
          <a:p>
            <a:pPr algn="just">
              <a:buNone/>
            </a:pPr>
            <a:r>
              <a:rPr lang="tr-TR" sz="2000" dirty="0" smtClean="0"/>
              <a:t>Bir denetim müşterisinde finansal çıkar bulundurmak, kişisel çıkar</a:t>
            </a:r>
          </a:p>
          <a:p>
            <a:pPr algn="just">
              <a:buNone/>
            </a:pPr>
            <a:r>
              <a:rPr lang="tr-TR" sz="2000" dirty="0" smtClean="0"/>
              <a:t>tehdidi oluşturabilir. Oluşmuş herhangi bir tehdidin mevcudiyeti ve</a:t>
            </a:r>
          </a:p>
          <a:p>
            <a:pPr algn="just">
              <a:buNone/>
            </a:pPr>
            <a:r>
              <a:rPr lang="tr-TR" sz="2000" dirty="0" smtClean="0"/>
              <a:t>önemi aşağıdakilere bağlıdır:</a:t>
            </a:r>
          </a:p>
          <a:p>
            <a:pPr algn="just">
              <a:buNone/>
            </a:pPr>
            <a:endParaRPr lang="tr-TR" sz="2000" dirty="0" smtClean="0"/>
          </a:p>
          <a:p>
            <a:pPr algn="just">
              <a:buNone/>
            </a:pPr>
            <a:r>
              <a:rPr lang="tr-TR" sz="2000" b="1" i="1" dirty="0" smtClean="0"/>
              <a:t>(a) </a:t>
            </a:r>
            <a:r>
              <a:rPr lang="tr-TR" sz="2000" dirty="0" smtClean="0"/>
              <a:t>Finansal çıkarı elinde bulunduran kişinin rolü,</a:t>
            </a:r>
          </a:p>
          <a:p>
            <a:pPr algn="just">
              <a:buNone/>
            </a:pPr>
            <a:r>
              <a:rPr lang="tr-TR" sz="2000" b="1" i="1" dirty="0" smtClean="0"/>
              <a:t>(b) </a:t>
            </a:r>
            <a:r>
              <a:rPr lang="tr-TR" sz="2000" dirty="0" smtClean="0"/>
              <a:t>Finansal çıkarın doğrudan ya da dolaylı olması, ve</a:t>
            </a:r>
          </a:p>
          <a:p>
            <a:pPr algn="just">
              <a:buNone/>
            </a:pPr>
            <a:r>
              <a:rPr lang="tr-TR" sz="2000" b="1" i="1" dirty="0" smtClean="0"/>
              <a:t>(c) </a:t>
            </a:r>
            <a:r>
              <a:rPr lang="tr-TR" sz="2000" dirty="0" smtClean="0"/>
              <a:t>Finansal çıkarın maddi önemi.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76</a:t>
            </a:fld>
            <a:endParaRPr lang="en-US"/>
          </a:p>
        </p:txBody>
      </p:sp>
      <p:pic>
        <p:nvPicPr>
          <p:cNvPr id="13323"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2411760" cy="234888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lnSpcReduction="10000"/>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Finansal çıkarlar, bir aracı (örneğin, kolektif yatırım aracı, emlak ya da tröst) vasıtasıyla elde tutulabilir. Bu tür bir finansal çıkarın doğrudan mı yoksa dolaylı mı olduğunu belirlemek, yararlanan kişinin </a:t>
            </a:r>
            <a:r>
              <a:rPr lang="tr-TR" sz="2000" b="1" i="1" dirty="0" smtClean="0"/>
              <a:t>yatırım aracı üzerinde bir kontrole sahip olup olmadığına </a:t>
            </a:r>
            <a:r>
              <a:rPr lang="tr-TR" sz="2000" dirty="0" smtClean="0"/>
              <a:t>ya da yatırım kararlarını etkileme gücüne dayanacaktır.</a:t>
            </a:r>
          </a:p>
          <a:p>
            <a:pPr algn="just">
              <a:buNone/>
            </a:pPr>
            <a:endParaRPr lang="tr-TR" sz="2000" dirty="0" smtClean="0"/>
          </a:p>
          <a:p>
            <a:pPr algn="just"/>
            <a:r>
              <a:rPr lang="tr-TR" sz="2000" dirty="0" smtClean="0"/>
              <a:t>Yatırım aracı üzerinde kontrolü ve yatırım kararlarını etkileme gücü mevcut olduğunda, bu Kural, bu finansal çıkarı </a:t>
            </a:r>
            <a:r>
              <a:rPr lang="tr-TR" sz="2000" b="1" i="1" dirty="0" smtClean="0"/>
              <a:t>doğrudan finansal çıkar </a:t>
            </a:r>
            <a:r>
              <a:rPr lang="tr-TR" sz="2000" dirty="0" smtClean="0"/>
              <a:t>olarak tanımlar. Tam tersine, yararlanan kişinin yatırım aracı üzerinde bir kontrole sahip olmadığı ya da yatırım kararlarını etkileme gücü bulunmadığında bu Kural, bu finansal çıkarı </a:t>
            </a:r>
            <a:r>
              <a:rPr lang="tr-TR" sz="2000" b="1" i="1" dirty="0" smtClean="0"/>
              <a:t>dolaylı finansal çıkar </a:t>
            </a:r>
            <a:r>
              <a:rPr lang="tr-TR" sz="2000" dirty="0" smtClean="0"/>
              <a:t>olarak tanımlar.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77</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Eğer bir denetim ekibini üyesi ya da onun birinci derece aile üyesi ya da bir firma, denetim müşterisi ile </a:t>
            </a:r>
            <a:r>
              <a:rPr lang="tr-TR" sz="2000" b="1" i="1" dirty="0" smtClean="0"/>
              <a:t>doğrudan</a:t>
            </a:r>
            <a:r>
              <a:rPr lang="tr-TR" sz="2000" dirty="0" smtClean="0"/>
              <a:t> bir finansal çıkara ya da </a:t>
            </a:r>
            <a:r>
              <a:rPr lang="tr-TR" sz="2000" b="1" i="1" dirty="0" smtClean="0"/>
              <a:t>önemli bir dolaylı </a:t>
            </a:r>
            <a:r>
              <a:rPr lang="tr-TR" sz="2000" dirty="0" smtClean="0"/>
              <a:t>finansal çıkara sahipse, ortaya çıkan kişisel çıkar tehdidi o kadar belirgindir ki </a:t>
            </a:r>
            <a:r>
              <a:rPr lang="tr-TR" sz="2000" b="1" i="1" dirty="0" smtClean="0">
                <a:solidFill>
                  <a:srgbClr val="FF0000"/>
                </a:solidFill>
              </a:rPr>
              <a:t>hiçbir önlem bu tehdidi ortadan kaldıramaz. </a:t>
            </a:r>
          </a:p>
          <a:p>
            <a:pPr algn="just"/>
            <a:r>
              <a:rPr lang="tr-TR" sz="2000" dirty="0" smtClean="0"/>
              <a:t>Dolayısıyla, şu sayılanların hiç birinin, müşteride doğrudan bir finansal çıkarı ya da önemli bir dolaylı finansal çıkar </a:t>
            </a:r>
            <a:r>
              <a:rPr lang="tr-TR" sz="2000" b="1" dirty="0" smtClean="0">
                <a:solidFill>
                  <a:srgbClr val="FF0000"/>
                </a:solidFill>
              </a:rPr>
              <a:t>bulunmamalıdır:</a:t>
            </a:r>
          </a:p>
          <a:p>
            <a:pPr algn="just">
              <a:buNone/>
            </a:pPr>
            <a:r>
              <a:rPr lang="tr-TR" sz="2000" b="1" i="1" dirty="0" smtClean="0"/>
              <a:t>(a) </a:t>
            </a:r>
            <a:r>
              <a:rPr lang="tr-TR" sz="2000" dirty="0" smtClean="0"/>
              <a:t>denetim ekibinin üyesi, </a:t>
            </a:r>
          </a:p>
          <a:p>
            <a:pPr algn="just">
              <a:buNone/>
            </a:pPr>
            <a:r>
              <a:rPr lang="tr-TR" sz="2000" b="1" i="1" dirty="0" smtClean="0"/>
              <a:t>(b) </a:t>
            </a:r>
            <a:r>
              <a:rPr lang="tr-TR" sz="2000" dirty="0" smtClean="0"/>
              <a:t>bu kişinin çekirdek aile üyesi,</a:t>
            </a:r>
          </a:p>
          <a:p>
            <a:pPr algn="just">
              <a:buNone/>
            </a:pPr>
            <a:r>
              <a:rPr lang="tr-TR" sz="2000" b="1" i="1" dirty="0" smtClean="0"/>
              <a:t>(c) </a:t>
            </a:r>
            <a:r>
              <a:rPr lang="tr-TR" sz="2000" dirty="0" smtClean="0"/>
              <a:t>firma.</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78</a:t>
            </a:fld>
            <a:endParaRPr lang="en-US"/>
          </a:p>
        </p:txBody>
      </p:sp>
      <p:pic>
        <p:nvPicPr>
          <p:cNvPr id="5" name="4 Resim" descr="sozles.jpg"/>
          <p:cNvPicPr>
            <a:picLocks noChangeAspect="1"/>
          </p:cNvPicPr>
          <p:nvPr/>
        </p:nvPicPr>
        <p:blipFill>
          <a:blip r:embed="rId2" cstate="print"/>
          <a:stretch>
            <a:fillRect/>
          </a:stretch>
        </p:blipFill>
        <p:spPr>
          <a:xfrm>
            <a:off x="6660232" y="620688"/>
            <a:ext cx="2202557" cy="2160239"/>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r>
              <a:rPr lang="tr-TR" sz="2000" dirty="0" smtClean="0"/>
              <a:t>Denetim ekibini üyesinin, denetim ekibinin bir üyesinin yakın aile üyesinin, denetim müşterisi ile  ya da denetim müşterisinde kontrol çıkarlarına sahip bir isletmede </a:t>
            </a:r>
            <a:r>
              <a:rPr lang="tr-TR" sz="2000" b="1" i="1" dirty="0" smtClean="0"/>
              <a:t>doğrudan</a:t>
            </a:r>
            <a:r>
              <a:rPr lang="tr-TR" sz="2000" dirty="0" smtClean="0"/>
              <a:t> bir finansal çıkara ya da </a:t>
            </a:r>
            <a:r>
              <a:rPr lang="tr-TR" sz="2000" b="1" i="1" dirty="0" smtClean="0"/>
              <a:t>önemli bir dolaylı </a:t>
            </a:r>
            <a:r>
              <a:rPr lang="tr-TR" sz="2000" dirty="0" smtClean="0"/>
              <a:t>finansal çıkara sahip olduğunu bildiği durumda, bir kişisel çıkar tehdidi oluşur. </a:t>
            </a:r>
          </a:p>
          <a:p>
            <a:endParaRPr lang="tr-TR" sz="2000" dirty="0" smtClean="0"/>
          </a:p>
          <a:p>
            <a:r>
              <a:rPr lang="tr-TR" sz="2000" dirty="0" smtClean="0"/>
              <a:t>Bu tehdidin ciddiyeti aşağıdaki gibi faktörlere dayanacaktır:  </a:t>
            </a:r>
          </a:p>
          <a:p>
            <a:pPr>
              <a:buNone/>
            </a:pPr>
            <a:r>
              <a:rPr lang="tr-TR" sz="2000" dirty="0" smtClean="0"/>
              <a:t> </a:t>
            </a:r>
          </a:p>
          <a:p>
            <a:pPr>
              <a:buNone/>
            </a:pPr>
            <a:r>
              <a:rPr lang="tr-TR" sz="2000" b="1" i="1" dirty="0" smtClean="0"/>
              <a:t>(a) </a:t>
            </a:r>
            <a:r>
              <a:rPr lang="tr-TR" sz="2000" dirty="0" smtClean="0"/>
              <a:t>Denetim ekibinin üyesi ile yakın aile üyesi arasındaki ilişkinin niteliği, </a:t>
            </a:r>
          </a:p>
          <a:p>
            <a:pPr>
              <a:buNone/>
            </a:pPr>
            <a:r>
              <a:rPr lang="tr-TR" sz="2000" b="1" i="1" dirty="0" smtClean="0"/>
              <a:t>(b) </a:t>
            </a:r>
            <a:r>
              <a:rPr lang="tr-TR" sz="2000" dirty="0" smtClean="0"/>
              <a:t>Finansal çıkarın yakın aile üyesinin için maddi önemi.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79</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i="1" dirty="0" smtClean="0"/>
              <a:t>Kısım 100 </a:t>
            </a:r>
            <a:r>
              <a:rPr lang="tr-TR" dirty="0" smtClean="0"/>
              <a:t>Giriş ve Temel Prensipler</a:t>
            </a:r>
            <a:br>
              <a:rPr lang="tr-TR" dirty="0" smtClean="0"/>
            </a:br>
            <a:endParaRPr lang="en-US" dirty="0"/>
          </a:p>
        </p:txBody>
      </p:sp>
      <p:sp>
        <p:nvSpPr>
          <p:cNvPr id="3" name="2 İçerik Yer Tutucusu"/>
          <p:cNvSpPr>
            <a:spLocks noGrp="1"/>
          </p:cNvSpPr>
          <p:nvPr>
            <p:ph idx="1"/>
          </p:nvPr>
        </p:nvSpPr>
        <p:spPr/>
        <p:txBody>
          <a:bodyPr>
            <a:normAutofit/>
          </a:bodyPr>
          <a:lstStyle/>
          <a:p>
            <a:pPr algn="ctr">
              <a:buNone/>
            </a:pPr>
            <a:r>
              <a:rPr lang="tr-TR" dirty="0" smtClean="0"/>
              <a:t>	</a:t>
            </a:r>
            <a:r>
              <a:rPr lang="tr-TR" b="1" i="1" u="sng" dirty="0" smtClean="0"/>
              <a:t>Temel Prensipler</a:t>
            </a:r>
          </a:p>
          <a:p>
            <a:pPr algn="ctr">
              <a:buNone/>
            </a:pPr>
            <a:r>
              <a:rPr lang="tr-TR" dirty="0" smtClean="0"/>
              <a:t>Bir profesyonel muhasebeci, aşağıdaki temel prensiplere uyacaktır:</a:t>
            </a:r>
          </a:p>
          <a:p>
            <a:pPr>
              <a:buNone/>
            </a:pPr>
            <a:endParaRPr lang="tr-TR" dirty="0" smtClean="0"/>
          </a:p>
          <a:p>
            <a:pPr marL="624078" indent="-514350">
              <a:buAutoNum type="arabicPeriod"/>
            </a:pPr>
            <a:r>
              <a:rPr lang="tr-TR" dirty="0" smtClean="0"/>
              <a:t>Dürüstlük</a:t>
            </a:r>
          </a:p>
          <a:p>
            <a:pPr marL="624078" indent="-514350">
              <a:buAutoNum type="arabicPeriod"/>
            </a:pPr>
            <a:r>
              <a:rPr lang="tr-TR" dirty="0" smtClean="0"/>
              <a:t>Tarafsızlık</a:t>
            </a:r>
          </a:p>
          <a:p>
            <a:pPr marL="624078" indent="-514350">
              <a:buAutoNum type="arabicPeriod"/>
            </a:pPr>
            <a:r>
              <a:rPr lang="tr-TR" dirty="0" smtClean="0"/>
              <a:t>Mesleki Yeterlilik ve Gerekli Özen</a:t>
            </a:r>
          </a:p>
          <a:p>
            <a:pPr marL="624078" indent="-514350">
              <a:buAutoNum type="arabicPeriod"/>
            </a:pPr>
            <a:r>
              <a:rPr lang="tr-TR" dirty="0" smtClean="0"/>
              <a:t>Gizlilik</a:t>
            </a:r>
          </a:p>
          <a:p>
            <a:pPr marL="624078" indent="-514350">
              <a:buAutoNum type="arabicPeriod"/>
            </a:pPr>
            <a:r>
              <a:rPr lang="tr-TR" dirty="0" smtClean="0"/>
              <a:t>Mesleki Davranış</a:t>
            </a:r>
          </a:p>
          <a:p>
            <a:pPr marL="624078" indent="-514350">
              <a:buAutoNum type="arabicPeriod"/>
            </a:pPr>
            <a:endParaRPr lang="tr-TR" dirty="0" smtClean="0"/>
          </a:p>
          <a:p>
            <a:pPr marL="624078" indent="-514350">
              <a:buAutoNum type="arabicPeriod"/>
            </a:pPr>
            <a:endParaRPr lang="tr-TR" dirty="0" smtClean="0"/>
          </a:p>
          <a:p>
            <a:pPr marL="624078" indent="-514350">
              <a:buAutoNum type="arabicPeriod"/>
            </a:pPr>
            <a:endParaRPr lang="tr-TR" dirty="0" smtClean="0"/>
          </a:p>
          <a:p>
            <a:pPr marL="624078" indent="-514350">
              <a:buAutoNum type="arabicPeriod"/>
            </a:pPr>
            <a:endParaRPr lang="tr-TR"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Tehdidin önemi değerlendirilecek ve bu tehditleri ortadan kaldırmak ya da kabul edilebilir bir düzeye indirmek gerektiğinde aşağıdakiler benzeri önlemler uygulanacaktır.</a:t>
            </a:r>
          </a:p>
          <a:p>
            <a:pPr algn="just"/>
            <a:endParaRPr lang="tr-TR" sz="2000" dirty="0" smtClean="0"/>
          </a:p>
          <a:p>
            <a:pPr marL="566928" indent="-457200" algn="just">
              <a:buNone/>
            </a:pPr>
            <a:r>
              <a:rPr lang="tr-TR" sz="2000" b="1" i="1" dirty="0" smtClean="0"/>
              <a:t>(a) </a:t>
            </a:r>
            <a:r>
              <a:rPr lang="tr-TR" sz="2000" dirty="0" smtClean="0"/>
              <a:t>Yakın aile üyesi finansal çıkarın tamamını ya da dolaylı finansal çıkarın tatmin edici bir kısmını en kısa zamanda elden çıkarmalı ki geri kalan çıkar artık maddi öneme sahip olmasın,</a:t>
            </a:r>
          </a:p>
          <a:p>
            <a:pPr marL="566928" indent="-457200" algn="just">
              <a:buNone/>
            </a:pPr>
            <a:r>
              <a:rPr lang="tr-TR" sz="2000" b="1" i="1" dirty="0" smtClean="0"/>
              <a:t>(b) </a:t>
            </a:r>
            <a:r>
              <a:rPr lang="tr-TR" sz="2000" dirty="0" smtClean="0"/>
              <a:t>Denetim ekibi üyesinin çalışmalarını inceleyecek bir profesyonel muhasebeciye sahip olmak, </a:t>
            </a:r>
          </a:p>
          <a:p>
            <a:pPr marL="566928" indent="-457200" algn="just">
              <a:buNone/>
            </a:pPr>
            <a:r>
              <a:rPr lang="tr-TR" sz="2000" b="1" i="1" dirty="0" smtClean="0"/>
              <a:t>(c) </a:t>
            </a:r>
            <a:r>
              <a:rPr lang="tr-TR" sz="2000" dirty="0" smtClean="0"/>
              <a:t>Kişiyi denetim ekibinden çıkarmak.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80</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Bir denetim müşterisinde, firmanın doğrudan ya da önemli bir dolaylı finansal çıkarının emeklilik fayda planı tutulursa, </a:t>
            </a:r>
            <a:r>
              <a:rPr lang="tr-TR" sz="2000" b="1" i="1" dirty="0" smtClean="0"/>
              <a:t>kişisel çıkar tehdidi </a:t>
            </a:r>
            <a:r>
              <a:rPr lang="tr-TR" sz="2000" dirty="0" smtClean="0"/>
              <a:t>oluşur.</a:t>
            </a:r>
          </a:p>
          <a:p>
            <a:pPr algn="just"/>
            <a:endParaRPr lang="tr-TR" sz="2000" dirty="0" smtClean="0"/>
          </a:p>
          <a:p>
            <a:pPr algn="just"/>
            <a:r>
              <a:rPr lang="tr-TR" sz="2000" dirty="0" smtClean="0"/>
              <a:t>Eğer denetim sözleşmesi ile ilgili olarak görevli sözleşme ortağının bulunduğu ofisteki diğer ortaklar ya da onların çekirdek aile üyeleri, denetim müşterisi ile doğrudan bir finansal çıkara ya da önemli bir dolaylı finansal çıkara sahipse, ortaya çıkan </a:t>
            </a:r>
            <a:r>
              <a:rPr lang="tr-TR" sz="2000" b="1" i="1" dirty="0" smtClean="0"/>
              <a:t>kişisel çıkar tehdidi</a:t>
            </a:r>
            <a:r>
              <a:rPr lang="tr-TR" sz="2000" dirty="0" smtClean="0"/>
              <a:t> o kadar belirgindir ki </a:t>
            </a:r>
            <a:r>
              <a:rPr lang="tr-TR" sz="2000" b="1" i="1" dirty="0" smtClean="0"/>
              <a:t>hiçbir önlem bu tehdidi ortadan kaldıramaz.</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81</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Eğer denetim müşterisine, güvence dışı hizmet sağlayan diğer ortaklar ve yönetim çalışanları, ise müdahaleleri asgari düzeyde olanlar hariç, ya da bunların çekirdek aile üyeleri, denetim müşterisi ile doğrudan bir finansal çıkara ya da önemli bir dolaylı finansal çıkara sahipse, ortaya çıkan kişisel çıkar tehdidi o kadar belirgindir ki </a:t>
            </a:r>
            <a:r>
              <a:rPr lang="tr-TR" sz="2000" b="1" i="1" dirty="0" smtClean="0"/>
              <a:t>hiçbir önlem bu tehdidi ortadan kaldıramaz.</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82</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Firma, denetim ekibinin bir üyesi veya bu kişinin çekirdek aile üyesinin, bir isletme de finansal çıkarı varsa ve denetim müşterisinin de bu isletmede finansal çıkarı varsa, </a:t>
            </a:r>
            <a:r>
              <a:rPr lang="tr-TR" sz="2000" b="1" i="1" dirty="0" smtClean="0"/>
              <a:t>kişisel bir çıkar tehdidi</a:t>
            </a:r>
            <a:r>
              <a:rPr lang="tr-TR" sz="2000" dirty="0" smtClean="0"/>
              <a:t> ortaya çıkabilir.</a:t>
            </a:r>
          </a:p>
          <a:p>
            <a:pPr algn="just"/>
            <a:endParaRPr lang="tr-TR" sz="2000" dirty="0" smtClean="0"/>
          </a:p>
          <a:p>
            <a:pPr algn="just"/>
            <a:r>
              <a:rPr lang="tr-TR" sz="2000" dirty="0" smtClean="0"/>
              <a:t>Ancak, eğer finansal çıkar önemsiz ise ve denetim müşterisi bu isletme üzerindeki önemli bir etki tatbik etmiyorsa bağımsızlığa zarar vermediği varsayılacaktır.</a:t>
            </a:r>
            <a:endParaRPr lang="tr-TR" sz="2000" b="1" i="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83</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lnSpcReduction="10000"/>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r>
              <a:rPr lang="tr-TR" sz="2000" dirty="0" smtClean="0"/>
              <a:t>Denetim ekibi üyeleri, aşağıdaki diğer kişiler tarafından, denetim müşterisinde herhangi bir bilinen finansal çıkar bulundurulmasından kaynaklanan bir </a:t>
            </a:r>
            <a:r>
              <a:rPr lang="tr-TR" sz="2000" b="1" i="1" dirty="0" smtClean="0"/>
              <a:t>kişisel çıkar tehdidi </a:t>
            </a:r>
            <a:r>
              <a:rPr lang="tr-TR" sz="2000" dirty="0" smtClean="0"/>
              <a:t>olup olmadığını belirleyeceklerdir:</a:t>
            </a:r>
          </a:p>
          <a:p>
            <a:pPr algn="just">
              <a:buNone/>
            </a:pPr>
            <a:r>
              <a:rPr lang="tr-TR" sz="2000" b="1" i="1" dirty="0" smtClean="0"/>
              <a:t>(a) </a:t>
            </a:r>
            <a:r>
              <a:rPr lang="tr-TR" sz="2000" dirty="0" smtClean="0"/>
              <a:t>Yukarıda belirtilenler dışında firmanın ortakları ve profesyonel</a:t>
            </a:r>
          </a:p>
          <a:p>
            <a:pPr algn="just">
              <a:buNone/>
            </a:pPr>
            <a:r>
              <a:rPr lang="tr-TR" sz="2000" dirty="0" smtClean="0"/>
              <a:t>çalışanları ya bunların çekirdek aile üyeleri;</a:t>
            </a:r>
          </a:p>
          <a:p>
            <a:pPr algn="just">
              <a:buNone/>
            </a:pPr>
            <a:r>
              <a:rPr lang="tr-TR" sz="2000" b="1" i="1" dirty="0" smtClean="0"/>
              <a:t>(b) </a:t>
            </a:r>
            <a:r>
              <a:rPr lang="tr-TR" sz="2000" dirty="0" smtClean="0"/>
              <a:t>Denetim ekibi üyesiyle yakın kişisel ilişkisi olan bireyler.</a:t>
            </a:r>
          </a:p>
          <a:p>
            <a:pPr algn="just">
              <a:buNone/>
            </a:pPr>
            <a:r>
              <a:rPr lang="tr-TR" sz="2000" dirty="0" smtClean="0"/>
              <a:t>Bu çıkarların bir kişisel çıkar tehdidi yaratıp yaratmadığı aşağıdaki</a:t>
            </a:r>
          </a:p>
          <a:p>
            <a:pPr algn="just">
              <a:buNone/>
            </a:pPr>
            <a:r>
              <a:rPr lang="tr-TR" sz="2000" dirty="0" smtClean="0"/>
              <a:t>gibi faktörlere bağlı olacaktır:</a:t>
            </a:r>
          </a:p>
          <a:p>
            <a:pPr algn="just">
              <a:buNone/>
            </a:pPr>
            <a:endParaRPr lang="tr-TR" sz="2000" dirty="0" smtClean="0"/>
          </a:p>
          <a:p>
            <a:pPr algn="just">
              <a:buNone/>
            </a:pPr>
            <a:r>
              <a:rPr lang="tr-TR" sz="2000" dirty="0" smtClean="0"/>
              <a:t>• Firmanın organizasyon, operasyon ve raporlama yapısı; ve</a:t>
            </a:r>
          </a:p>
          <a:p>
            <a:pPr algn="just">
              <a:buNone/>
            </a:pPr>
            <a:r>
              <a:rPr lang="tr-TR" sz="2000" dirty="0" smtClean="0"/>
              <a:t>• Denetim ekibi üyesiyle ile bu kişi arasındaki ilişkinin niteliği.</a:t>
            </a:r>
            <a:endParaRPr lang="tr-TR" sz="2000" b="1" i="1" dirty="0" smtClean="0"/>
          </a:p>
          <a:p>
            <a:endParaRPr lang="tr-TR" sz="2000" b="1" i="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84</a:t>
            </a:fld>
            <a:endParaRPr lang="en-US"/>
          </a:p>
        </p:txBody>
      </p:sp>
      <p:pic>
        <p:nvPicPr>
          <p:cNvPr id="6" name="Picture 11" descr="C:\Users\Secil\AppData\Local\Microsoft\Windows\Temporary Internet Files\Content.IE5\7073YMSC\MP900433720[1].jpg"/>
          <p:cNvPicPr>
            <a:picLocks noChangeAspect="1" noChangeArrowheads="1"/>
          </p:cNvPicPr>
          <p:nvPr/>
        </p:nvPicPr>
        <p:blipFill>
          <a:blip r:embed="rId2" cstate="print"/>
          <a:srcRect/>
          <a:stretch>
            <a:fillRect/>
          </a:stretch>
        </p:blipFill>
        <p:spPr bwMode="auto">
          <a:xfrm>
            <a:off x="6300192" y="764704"/>
            <a:ext cx="1872208" cy="1728192"/>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lgn="just">
              <a:buNone/>
            </a:pPr>
            <a:endParaRPr lang="tr-TR" sz="2400" b="1" dirty="0" smtClean="0"/>
          </a:p>
          <a:p>
            <a:pPr algn="just">
              <a:buNone/>
            </a:pPr>
            <a:r>
              <a:rPr lang="tr-TR" sz="2000" b="1" dirty="0" smtClean="0"/>
              <a:t>Finansal Çıkarlar</a:t>
            </a:r>
          </a:p>
          <a:p>
            <a:pPr algn="just">
              <a:buNone/>
            </a:pPr>
            <a:endParaRPr lang="tr-TR" sz="2000" dirty="0" smtClean="0"/>
          </a:p>
          <a:p>
            <a:pPr algn="just">
              <a:buNone/>
            </a:pPr>
            <a:r>
              <a:rPr lang="tr-TR" sz="2000" b="1" i="1" dirty="0" smtClean="0"/>
              <a:t>Önlem Örnekleri</a:t>
            </a:r>
          </a:p>
          <a:p>
            <a:pPr algn="just">
              <a:buNone/>
            </a:pPr>
            <a:endParaRPr lang="tr-TR" sz="2000" b="1" i="1" dirty="0" smtClean="0"/>
          </a:p>
          <a:p>
            <a:r>
              <a:rPr lang="tr-TR" sz="2000" dirty="0" smtClean="0"/>
              <a:t>Kişisel ilişkisi olan denetim ekibinin üyesini, denetim ekibinden çıkarmak,</a:t>
            </a:r>
          </a:p>
          <a:p>
            <a:pPr>
              <a:buNone/>
            </a:pPr>
            <a:endParaRPr lang="tr-TR" sz="2000" dirty="0" smtClean="0"/>
          </a:p>
          <a:p>
            <a:r>
              <a:rPr lang="tr-TR" sz="2000" dirty="0" smtClean="0"/>
              <a:t>Denetim ekibi üyesini, denetim sözleşmesiyle ilgili olarak ciddi kararlar almasını engellemek</a:t>
            </a:r>
          </a:p>
          <a:p>
            <a:pPr>
              <a:buNone/>
            </a:pPr>
            <a:endParaRPr lang="tr-TR" sz="2000" dirty="0" smtClean="0"/>
          </a:p>
          <a:p>
            <a:r>
              <a:rPr lang="tr-TR" sz="2000" dirty="0" smtClean="0"/>
              <a:t>Denetim ekibi üyesinin çalışmalarını inceleyecek bir profesyonel muhasebeciye sahip olmak.</a:t>
            </a:r>
            <a:endParaRPr lang="tr-TR" sz="2000" b="1" i="1" dirty="0" smtClean="0"/>
          </a:p>
          <a:p>
            <a:endParaRPr lang="tr-TR" sz="2000" b="1" i="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85</a:t>
            </a:fld>
            <a:endParaRPr lang="en-US"/>
          </a:p>
        </p:txBody>
      </p:sp>
      <p:pic>
        <p:nvPicPr>
          <p:cNvPr id="14338" name="Picture 2" descr="C:\Users\Secil\AppData\Local\Microsoft\Windows\Temporary Internet Files\Content.IE5\MTN5FJDP\MP900403068[1].jpg"/>
          <p:cNvPicPr>
            <a:picLocks noChangeAspect="1" noChangeArrowheads="1"/>
          </p:cNvPicPr>
          <p:nvPr/>
        </p:nvPicPr>
        <p:blipFill>
          <a:blip r:embed="rId2" cstate="print"/>
          <a:srcRect/>
          <a:stretch>
            <a:fillRect/>
          </a:stretch>
        </p:blipFill>
        <p:spPr bwMode="auto">
          <a:xfrm>
            <a:off x="6300192" y="908720"/>
            <a:ext cx="2120664" cy="2141984"/>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Yakın Zamanda Verilen Hizmet</a:t>
            </a:r>
            <a:endParaRPr lang="tr-TR" sz="2000" dirty="0" smtClean="0"/>
          </a:p>
          <a:p>
            <a:pPr algn="just"/>
            <a:endParaRPr lang="tr-TR" sz="2000" dirty="0" smtClean="0"/>
          </a:p>
          <a:p>
            <a:pPr algn="just">
              <a:buNone/>
            </a:pPr>
            <a:r>
              <a:rPr lang="tr-TR" sz="2000" dirty="0" smtClean="0"/>
              <a:t>Eğer denetim ekibinin üyesi, yakın zaman önce denetim müşterisinin direktörü, yetkilisi ya da çalışanı olarak hizmet vermiş ise </a:t>
            </a:r>
            <a:r>
              <a:rPr lang="tr-TR" sz="2000" b="1" i="1" dirty="0" smtClean="0"/>
              <a:t>kişisel çıkar, kendi kendini teftiş</a:t>
            </a:r>
            <a:r>
              <a:rPr lang="tr-TR" sz="2000" dirty="0" smtClean="0"/>
              <a:t> ya da </a:t>
            </a:r>
            <a:r>
              <a:rPr lang="tr-TR" sz="2000" b="1" i="1" dirty="0" smtClean="0"/>
              <a:t>yakınlık tehdidi </a:t>
            </a:r>
            <a:r>
              <a:rPr lang="tr-TR" sz="2000" dirty="0" smtClean="0"/>
              <a:t>oluşabilir. </a:t>
            </a:r>
          </a:p>
          <a:p>
            <a:pPr algn="just">
              <a:buNone/>
            </a:pPr>
            <a:endParaRPr lang="tr-TR" sz="2000" dirty="0" smtClean="0"/>
          </a:p>
          <a:p>
            <a:pPr algn="just">
              <a:buNone/>
            </a:pPr>
            <a:r>
              <a:rPr lang="tr-TR" sz="2000" b="1" i="1" dirty="0" smtClean="0"/>
              <a:t>Örneğin:</a:t>
            </a:r>
          </a:p>
          <a:p>
            <a:pPr algn="just">
              <a:buNone/>
            </a:pPr>
            <a:endParaRPr lang="tr-TR" sz="2000" dirty="0" smtClean="0"/>
          </a:p>
          <a:p>
            <a:pPr algn="just">
              <a:buNone/>
            </a:pPr>
            <a:r>
              <a:rPr lang="tr-TR" sz="2000" dirty="0" smtClean="0"/>
              <a:t>Denetim ekibi üyesinin müşteride çalışırken hazırlamış olduğu muhasebe kayıtlarının finansal tablolarının elementlerini değerlendirmesi gerektiği durumda bu söz konusu olur.</a:t>
            </a:r>
            <a:endParaRPr lang="tr-TR" sz="2000" b="1" i="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86</a:t>
            </a:fld>
            <a:endParaRPr lang="en-US"/>
          </a:p>
        </p:txBody>
      </p:sp>
      <p:pic>
        <p:nvPicPr>
          <p:cNvPr id="22530" name="Picture 2" descr="C:\Users\Secil\AppData\Local\Microsoft\Windows\Temporary Internet Files\Content.IE5\US6JSQ99\MC900359487[3].wmf"/>
          <p:cNvPicPr>
            <a:picLocks noChangeAspect="1" noChangeArrowheads="1"/>
          </p:cNvPicPr>
          <p:nvPr/>
        </p:nvPicPr>
        <p:blipFill>
          <a:blip r:embed="rId2" cstate="print"/>
          <a:srcRect/>
          <a:stretch>
            <a:fillRect/>
          </a:stretch>
        </p:blipFill>
        <p:spPr bwMode="auto">
          <a:xfrm>
            <a:off x="6588224" y="908720"/>
            <a:ext cx="1873606" cy="1388059"/>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Yakın Zamanda Verilen Hizmet</a:t>
            </a:r>
            <a:endParaRPr lang="tr-TR" sz="2000" dirty="0" smtClean="0"/>
          </a:p>
          <a:p>
            <a:pPr algn="just"/>
            <a:endParaRPr lang="tr-TR" sz="2000" dirty="0" smtClean="0"/>
          </a:p>
          <a:p>
            <a:pPr algn="just">
              <a:buNone/>
            </a:pPr>
            <a:r>
              <a:rPr lang="tr-TR" sz="2000" dirty="0" smtClean="0"/>
              <a:t>Eğer denetim ekibinin üyesi, denetim raporunun kapsadığı dönem içinde denetim müşterisinin direktörü ya da yetkilisi olarak veya firmanın görüş bildireceği, müşterinin muhasebe kayıtlarının veya finansal tablolarının hazırlanması üzerinde ciddi etkisi olan bir pozisyonda çalışan olarak hizmet vermiş ise:</a:t>
            </a:r>
          </a:p>
          <a:p>
            <a:pPr algn="just">
              <a:buNone/>
            </a:pPr>
            <a:endParaRPr lang="tr-TR" sz="2000" dirty="0" smtClean="0"/>
          </a:p>
          <a:p>
            <a:pPr algn="just">
              <a:buNone/>
            </a:pPr>
            <a:r>
              <a:rPr lang="tr-TR" sz="2000" dirty="0" smtClean="0"/>
              <a:t> Ortaya çıkan tehdit o kadar belirgindir ki </a:t>
            </a:r>
            <a:r>
              <a:rPr lang="tr-TR" sz="2000" b="1" i="1" dirty="0" smtClean="0"/>
              <a:t>hiçbir önlem </a:t>
            </a:r>
            <a:r>
              <a:rPr lang="tr-TR" sz="2000" dirty="0" smtClean="0"/>
              <a:t>bu tehdidi kabul edilebilir bir düzeye indiremez.</a:t>
            </a:r>
            <a:endParaRPr lang="tr-TR" sz="2000" b="1" i="1" dirty="0" smtClean="0"/>
          </a:p>
        </p:txBody>
      </p:sp>
      <p:sp>
        <p:nvSpPr>
          <p:cNvPr id="4" name="3 Slayt Numarası Yer Tutucusu"/>
          <p:cNvSpPr>
            <a:spLocks noGrp="1"/>
          </p:cNvSpPr>
          <p:nvPr>
            <p:ph type="sldNum" sz="quarter" idx="12"/>
          </p:nvPr>
        </p:nvSpPr>
        <p:spPr/>
        <p:txBody>
          <a:bodyPr/>
          <a:lstStyle/>
          <a:p>
            <a:fld id="{C8B43291-3510-4FEE-B31C-DE64C9890025}" type="slidenum">
              <a:rPr lang="en-US" smtClean="0"/>
              <a:pPr/>
              <a:t>87</a:t>
            </a:fld>
            <a:endParaRPr lang="en-US"/>
          </a:p>
        </p:txBody>
      </p:sp>
      <p:pic>
        <p:nvPicPr>
          <p:cNvPr id="22530" name="Picture 2" descr="C:\Users\Secil\AppData\Local\Microsoft\Windows\Temporary Internet Files\Content.IE5\US6JSQ99\MC900359487[3].wmf"/>
          <p:cNvPicPr>
            <a:picLocks noChangeAspect="1" noChangeArrowheads="1"/>
          </p:cNvPicPr>
          <p:nvPr/>
        </p:nvPicPr>
        <p:blipFill>
          <a:blip r:embed="rId2" cstate="print"/>
          <a:srcRect/>
          <a:stretch>
            <a:fillRect/>
          </a:stretch>
        </p:blipFill>
        <p:spPr bwMode="auto">
          <a:xfrm>
            <a:off x="6588224" y="908720"/>
            <a:ext cx="1873606" cy="1388059"/>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916832"/>
            <a:ext cx="8229600" cy="4752528"/>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Müşterisinin Direktörü ya da Yetkilisi Olarak Hizmet Vermek</a:t>
            </a:r>
          </a:p>
          <a:p>
            <a:pPr algn="just">
              <a:buNone/>
            </a:pPr>
            <a:endParaRPr lang="tr-TR" sz="2000" dirty="0" smtClean="0"/>
          </a:p>
          <a:p>
            <a:pPr algn="just">
              <a:buNone/>
            </a:pPr>
            <a:r>
              <a:rPr lang="tr-TR" sz="2000" dirty="0" smtClean="0"/>
              <a:t>Eğer firmanın ortağı ya da çalışanı, denetim müşterisinin direktörü ya da yetkilisi olarak hizmet veriyorsa:</a:t>
            </a:r>
          </a:p>
          <a:p>
            <a:pPr algn="just">
              <a:buNone/>
            </a:pPr>
            <a:endParaRPr lang="tr-TR" sz="2000" dirty="0" smtClean="0"/>
          </a:p>
          <a:p>
            <a:pPr algn="just">
              <a:buNone/>
            </a:pPr>
            <a:r>
              <a:rPr lang="tr-TR" sz="2000" dirty="0" smtClean="0"/>
              <a:t>Ortaya çıkan </a:t>
            </a:r>
            <a:r>
              <a:rPr lang="tr-TR" sz="2000" b="1" i="1" dirty="0" smtClean="0"/>
              <a:t>kendi kendini teftiş </a:t>
            </a:r>
            <a:r>
              <a:rPr lang="tr-TR" sz="2000" dirty="0" smtClean="0"/>
              <a:t>ve </a:t>
            </a:r>
            <a:r>
              <a:rPr lang="tr-TR" sz="2000" b="1" i="1" dirty="0" smtClean="0"/>
              <a:t>kişisel çıkar tehditleri </a:t>
            </a:r>
            <a:r>
              <a:rPr lang="tr-TR" sz="2000" dirty="0" smtClean="0"/>
              <a:t>o kadar belirgindir ki </a:t>
            </a:r>
            <a:r>
              <a:rPr lang="tr-TR" sz="2000" b="1" i="1" dirty="0" smtClean="0"/>
              <a:t>hiçbir önlem</a:t>
            </a:r>
            <a:r>
              <a:rPr lang="tr-TR" sz="2000" dirty="0" smtClean="0"/>
              <a:t> bu tehditleri kabul edilebilir bir düzeye indiremez.</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88</a:t>
            </a:fld>
            <a:endParaRPr lang="en-US"/>
          </a:p>
        </p:txBody>
      </p:sp>
      <p:pic>
        <p:nvPicPr>
          <p:cNvPr id="22530" name="Picture 2" descr="C:\Users\Secil\AppData\Local\Microsoft\Windows\Temporary Internet Files\Content.IE5\US6JSQ99\MC900359487[3].wmf"/>
          <p:cNvPicPr>
            <a:picLocks noChangeAspect="1" noChangeArrowheads="1"/>
          </p:cNvPicPr>
          <p:nvPr/>
        </p:nvPicPr>
        <p:blipFill>
          <a:blip r:embed="rId2" cstate="print"/>
          <a:srcRect/>
          <a:stretch>
            <a:fillRect/>
          </a:stretch>
        </p:blipFill>
        <p:spPr bwMode="auto">
          <a:xfrm>
            <a:off x="6588224" y="908720"/>
            <a:ext cx="1873606" cy="1388059"/>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556792"/>
            <a:ext cx="8229600" cy="5112568"/>
          </a:xfrm>
        </p:spPr>
        <p:txBody>
          <a:bodyPr>
            <a:normAutofit lnSpcReduction="10000"/>
          </a:bodyPr>
          <a:lstStyle/>
          <a:p>
            <a:pPr>
              <a:buNone/>
            </a:pPr>
            <a:endParaRPr lang="tr-TR" sz="2000" b="1" dirty="0" smtClean="0"/>
          </a:p>
          <a:p>
            <a:pPr algn="just">
              <a:buNone/>
            </a:pPr>
            <a:endParaRPr lang="tr-TR" sz="2000" b="1" dirty="0" smtClean="0"/>
          </a:p>
          <a:p>
            <a:pPr>
              <a:buNone/>
            </a:pPr>
            <a:r>
              <a:rPr lang="tr-TR" sz="2000" b="1" dirty="0" smtClean="0"/>
              <a:t>Kıdemli Personelin (Ortak Rotasyonu Dahil) Denetim Müşterisi ile Uzun Süreli İlişkisi</a:t>
            </a:r>
          </a:p>
          <a:p>
            <a:pPr>
              <a:buNone/>
            </a:pPr>
            <a:endParaRPr lang="tr-TR" sz="2000" dirty="0" smtClean="0"/>
          </a:p>
          <a:p>
            <a:pPr algn="just">
              <a:buNone/>
            </a:pPr>
            <a:r>
              <a:rPr lang="tr-TR" sz="2000" dirty="0" smtClean="0"/>
              <a:t>Bir denetim sözleşmesinde uzun süre aynı kıdemli personelin kullanılması </a:t>
            </a:r>
            <a:r>
              <a:rPr lang="tr-TR" sz="2000" b="1" i="1" dirty="0" smtClean="0"/>
              <a:t>yakınlık</a:t>
            </a:r>
            <a:r>
              <a:rPr lang="tr-TR" sz="2000" dirty="0" smtClean="0"/>
              <a:t> ve </a:t>
            </a:r>
            <a:r>
              <a:rPr lang="tr-TR" sz="2000" b="1" i="1" dirty="0" smtClean="0"/>
              <a:t>kişisel çıkar tehdidi </a:t>
            </a:r>
            <a:r>
              <a:rPr lang="tr-TR" sz="2000" dirty="0" smtClean="0"/>
              <a:t>oluşturur. Bu tehditlerin ciddiyeti aşağıdaki gibi faktörlere dayanacaktır:</a:t>
            </a:r>
          </a:p>
          <a:p>
            <a:pPr algn="just">
              <a:buNone/>
            </a:pPr>
            <a:endParaRPr lang="tr-TR" sz="2000" dirty="0" smtClean="0"/>
          </a:p>
          <a:p>
            <a:pPr algn="just">
              <a:buNone/>
            </a:pPr>
            <a:r>
              <a:rPr lang="tr-TR" sz="2000" dirty="0" smtClean="0"/>
              <a:t>• Kişinin, ne kadar süredir denetim ekibi üyesi olduğuna,</a:t>
            </a:r>
          </a:p>
          <a:p>
            <a:pPr algn="just">
              <a:buNone/>
            </a:pPr>
            <a:r>
              <a:rPr lang="tr-TR" sz="2000" dirty="0" smtClean="0"/>
              <a:t>• Kişinin denetim ekibindeki rolüne,</a:t>
            </a:r>
          </a:p>
          <a:p>
            <a:pPr algn="just">
              <a:buNone/>
            </a:pPr>
            <a:r>
              <a:rPr lang="tr-TR" sz="2000" dirty="0" smtClean="0"/>
              <a:t>• Firmanın yapısına,</a:t>
            </a:r>
          </a:p>
          <a:p>
            <a:pPr algn="just">
              <a:buNone/>
            </a:pPr>
            <a:r>
              <a:rPr lang="tr-TR" sz="2000" dirty="0" smtClean="0"/>
              <a:t>• Denetim sözleşmesinin niteliğine,</a:t>
            </a:r>
          </a:p>
          <a:p>
            <a:pPr algn="just">
              <a:buNone/>
            </a:pPr>
            <a:r>
              <a:rPr lang="tr-TR" sz="2000" dirty="0" smtClean="0"/>
              <a:t>• Müşterinin yönetim ekibinin değişip değişmediğine, </a:t>
            </a:r>
          </a:p>
          <a:p>
            <a:pPr algn="just">
              <a:buNone/>
            </a:pPr>
            <a:r>
              <a:rPr lang="tr-TR" sz="2000" dirty="0" smtClean="0"/>
              <a:t>• Müşterinin muhasebe ve raporlama konularının niteliğinin ya da karmaşıklığının değişip değişmediğine.</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89</a:t>
            </a:fld>
            <a:endParaRPr lang="en-US"/>
          </a:p>
        </p:txBody>
      </p:sp>
      <p:pic>
        <p:nvPicPr>
          <p:cNvPr id="22530" name="Picture 2" descr="C:\Users\Secil\AppData\Local\Microsoft\Windows\Temporary Internet Files\Content.IE5\US6JSQ99\MC900359487[3].wmf"/>
          <p:cNvPicPr>
            <a:picLocks noChangeAspect="1" noChangeArrowheads="1"/>
          </p:cNvPicPr>
          <p:nvPr/>
        </p:nvPicPr>
        <p:blipFill>
          <a:blip r:embed="rId2" cstate="print"/>
          <a:srcRect/>
          <a:stretch>
            <a:fillRect/>
          </a:stretch>
        </p:blipFill>
        <p:spPr bwMode="auto">
          <a:xfrm>
            <a:off x="6588224" y="692696"/>
            <a:ext cx="1873606" cy="138805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dirty="0" smtClean="0"/>
              <a:t>1. Dürüstlük </a:t>
            </a:r>
            <a:br>
              <a:rPr lang="tr-TR" b="1" dirty="0" smtClean="0"/>
            </a:br>
            <a:endParaRPr lang="en-US" dirty="0"/>
          </a:p>
        </p:txBody>
      </p:sp>
      <p:sp>
        <p:nvSpPr>
          <p:cNvPr id="3" name="2 İçerik Yer Tutucusu"/>
          <p:cNvSpPr>
            <a:spLocks noGrp="1"/>
          </p:cNvSpPr>
          <p:nvPr>
            <p:ph idx="1"/>
          </p:nvPr>
        </p:nvSpPr>
        <p:spPr/>
        <p:txBody>
          <a:bodyPr/>
          <a:lstStyle/>
          <a:p>
            <a:pPr lvl="0"/>
            <a:endParaRPr lang="tr-TR" dirty="0" smtClean="0"/>
          </a:p>
          <a:p>
            <a:pPr lvl="0">
              <a:buNone/>
            </a:pPr>
            <a:endParaRPr lang="tr-TR" dirty="0" smtClean="0"/>
          </a:p>
          <a:p>
            <a:pPr lvl="0">
              <a:buNone/>
            </a:pPr>
            <a:endParaRPr lang="tr-TR" dirty="0" smtClean="0"/>
          </a:p>
          <a:p>
            <a:pPr lvl="0">
              <a:buNone/>
            </a:pPr>
            <a:endParaRPr lang="tr-TR" dirty="0" smtClean="0"/>
          </a:p>
          <a:p>
            <a:pPr lvl="0"/>
            <a:r>
              <a:rPr lang="tr-TR" dirty="0" smtClean="0"/>
              <a:t>Bütün mesleki ilişkilerinde ve iş ilişkilerinde dürüst ve açık sözlü olmak zorundadır.</a:t>
            </a:r>
            <a:endParaRPr lang="en-US" dirty="0" smtClean="0"/>
          </a:p>
          <a:p>
            <a:pPr>
              <a:buNone/>
            </a:pPr>
            <a:endParaRPr lang="en-US" dirty="0"/>
          </a:p>
        </p:txBody>
      </p:sp>
      <p:sp>
        <p:nvSpPr>
          <p:cNvPr id="4" name="3 Slayt Numarası Yer Tutucusu"/>
          <p:cNvSpPr>
            <a:spLocks noGrp="1"/>
          </p:cNvSpPr>
          <p:nvPr>
            <p:ph type="sldNum" sz="quarter" idx="12"/>
          </p:nvPr>
        </p:nvSpPr>
        <p:spPr/>
        <p:txBody>
          <a:bodyPr/>
          <a:lstStyle/>
          <a:p>
            <a:fld id="{C8B43291-3510-4FEE-B31C-DE64C9890025}" type="slidenum">
              <a:rPr lang="en-US" smtClean="0"/>
              <a:pPr/>
              <a:t>9</a:t>
            </a:fld>
            <a:endParaRPr lang="en-US"/>
          </a:p>
        </p:txBody>
      </p:sp>
      <p:pic>
        <p:nvPicPr>
          <p:cNvPr id="5" name="9 İçerik Yer Tutucusu" descr="accountant2.jpg"/>
          <p:cNvPicPr>
            <a:picLocks noChangeAspect="1"/>
          </p:cNvPicPr>
          <p:nvPr/>
        </p:nvPicPr>
        <p:blipFill>
          <a:blip r:embed="rId2" cstate="print"/>
          <a:stretch>
            <a:fillRect/>
          </a:stretch>
        </p:blipFill>
        <p:spPr>
          <a:xfrm>
            <a:off x="6372200" y="836712"/>
            <a:ext cx="1907704"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556792"/>
            <a:ext cx="8229600" cy="5112568"/>
          </a:xfrm>
        </p:spPr>
        <p:txBody>
          <a:bodyPr>
            <a:normAutofit/>
          </a:bodyPr>
          <a:lstStyle/>
          <a:p>
            <a:pPr>
              <a:buNone/>
            </a:pPr>
            <a:endParaRPr lang="tr-TR" sz="2000" b="1" dirty="0" smtClean="0"/>
          </a:p>
          <a:p>
            <a:pPr algn="just">
              <a:buNone/>
            </a:pPr>
            <a:endParaRPr lang="tr-TR" sz="2000" b="1" dirty="0" smtClean="0"/>
          </a:p>
          <a:p>
            <a:pPr>
              <a:buNone/>
            </a:pPr>
            <a:r>
              <a:rPr lang="tr-TR" sz="2000" b="1" dirty="0" smtClean="0"/>
              <a:t>Kıdemli Personelin (Ortak Rotasyonu Dahil) Denetim Müşterisi ile Uzun Süreli İlişkisi</a:t>
            </a:r>
          </a:p>
          <a:p>
            <a:pPr>
              <a:buNone/>
            </a:pPr>
            <a:endParaRPr lang="tr-TR" sz="2000" dirty="0" smtClean="0"/>
          </a:p>
          <a:p>
            <a:pPr algn="just">
              <a:buNone/>
            </a:pPr>
            <a:r>
              <a:rPr lang="tr-TR" sz="2000" dirty="0" smtClean="0"/>
              <a:t>Bu durumun </a:t>
            </a:r>
            <a:r>
              <a:rPr lang="tr-TR" sz="2000" b="1" i="1" dirty="0" smtClean="0"/>
              <a:t>önlem örnekleri </a:t>
            </a:r>
            <a:r>
              <a:rPr lang="tr-TR" sz="2000" dirty="0" smtClean="0"/>
              <a:t>aşağıdakileri içerir:</a:t>
            </a:r>
          </a:p>
          <a:p>
            <a:pPr algn="just">
              <a:buNone/>
            </a:pPr>
            <a:endParaRPr lang="tr-TR" sz="2000" dirty="0" smtClean="0"/>
          </a:p>
          <a:p>
            <a:pPr algn="just">
              <a:buNone/>
            </a:pPr>
            <a:r>
              <a:rPr lang="tr-TR" sz="2000" dirty="0" smtClean="0"/>
              <a:t>• Kıdemli personeli denetim ekibinden rotasyona tabi tutmak,</a:t>
            </a:r>
          </a:p>
          <a:p>
            <a:pPr algn="just">
              <a:buNone/>
            </a:pPr>
            <a:endParaRPr lang="tr-TR" sz="2000" dirty="0" smtClean="0"/>
          </a:p>
          <a:p>
            <a:pPr>
              <a:buNone/>
            </a:pPr>
            <a:r>
              <a:rPr lang="tr-TR" sz="2000" dirty="0" smtClean="0"/>
              <a:t>• Kıdemli personelin yaptığı isleri incelemek üzere denetim ekibini</a:t>
            </a:r>
          </a:p>
          <a:p>
            <a:pPr>
              <a:buNone/>
            </a:pPr>
            <a:r>
              <a:rPr lang="tr-TR" sz="2000" dirty="0" smtClean="0"/>
              <a:t>üyesi olmayan bir profesyonel muhasebeciye sahip olmak,</a:t>
            </a:r>
          </a:p>
          <a:p>
            <a:pPr>
              <a:buNone/>
            </a:pPr>
            <a:endParaRPr lang="tr-TR" sz="2000" dirty="0" smtClean="0"/>
          </a:p>
          <a:p>
            <a:pPr>
              <a:buNone/>
            </a:pPr>
            <a:r>
              <a:rPr lang="tr-TR" sz="2000" dirty="0" smtClean="0"/>
              <a:t>• Sözleşmenin, düzenli bağımsız iç ya da dış kalite incelemeleri</a:t>
            </a:r>
          </a:p>
          <a:p>
            <a:pPr>
              <a:buNone/>
            </a:pPr>
            <a:r>
              <a:rPr lang="tr-TR" sz="2000" dirty="0" smtClean="0"/>
              <a:t>yapmak.</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Muhasebe Kayıtlarının ve Finansal Tabloların Hazırlanması</a:t>
            </a:r>
          </a:p>
          <a:p>
            <a:pPr algn="just">
              <a:buNone/>
            </a:pPr>
            <a:endParaRPr lang="tr-TR" sz="2000" i="1" dirty="0" smtClean="0"/>
          </a:p>
          <a:p>
            <a:pPr algn="just">
              <a:buNone/>
            </a:pPr>
            <a:r>
              <a:rPr lang="tr-TR" sz="2000" dirty="0" smtClean="0"/>
              <a:t>Denetim müşterisine, muhasebe kayıtları ya da finansal tabloların hazırlanması gibi muhasebe ve defter tutma hizmetleri vermek, firma bunun ardından finansal tabloların denetimini yaptığı zaman, </a:t>
            </a:r>
            <a:r>
              <a:rPr lang="tr-TR" sz="2000" b="1" i="1" dirty="0" smtClean="0"/>
              <a:t>kendi kendini teftiş tehdidi </a:t>
            </a:r>
            <a:r>
              <a:rPr lang="tr-TR" sz="2000" dirty="0" smtClean="0"/>
              <a:t>oluşturur.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91</a:t>
            </a:fld>
            <a:endParaRPr lang="en-US"/>
          </a:p>
        </p:txBody>
      </p:sp>
      <p:pic>
        <p:nvPicPr>
          <p:cNvPr id="24578" name="Picture 2" descr="C:\Users\Secil\AppData\Local\Microsoft\Windows\Temporary Internet Files\Content.IE5\US6JSQ99\MC900359487[4].wmf"/>
          <p:cNvPicPr>
            <a:picLocks noChangeAspect="1" noChangeArrowheads="1"/>
          </p:cNvPicPr>
          <p:nvPr/>
        </p:nvPicPr>
        <p:blipFill>
          <a:blip r:embed="rId2" cstate="print"/>
          <a:srcRect/>
          <a:stretch>
            <a:fillRect/>
          </a:stretch>
        </p:blipFill>
        <p:spPr bwMode="auto">
          <a:xfrm>
            <a:off x="6300192" y="836712"/>
            <a:ext cx="1873606" cy="1388059"/>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Muhasebe Kayıtlarının ve Finansal Tabloların Hazırlanması</a:t>
            </a:r>
          </a:p>
          <a:p>
            <a:pPr algn="just">
              <a:buNone/>
            </a:pPr>
            <a:endParaRPr lang="tr-TR" sz="2000" i="1" dirty="0" smtClean="0"/>
          </a:p>
          <a:p>
            <a:pPr algn="just">
              <a:buNone/>
            </a:pPr>
            <a:r>
              <a:rPr lang="tr-TR" sz="2000" dirty="0" smtClean="0"/>
              <a:t>Denetim müşterisine, muhasebe kayıtları ya da finansal tabloların hazırlanması gibi muhasebe ve defter tutma hizmetleri vermek, firma bunun ardından finansal tabloların denetimini yaptığı zaman, </a:t>
            </a:r>
            <a:r>
              <a:rPr lang="tr-TR" sz="2000" b="1" i="1" dirty="0" smtClean="0"/>
              <a:t>kendi kendini teftiş tehdidi </a:t>
            </a:r>
            <a:r>
              <a:rPr lang="tr-TR" sz="2000" dirty="0" smtClean="0"/>
              <a:t>oluşturur.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92</a:t>
            </a:fld>
            <a:endParaRPr lang="en-US"/>
          </a:p>
        </p:txBody>
      </p:sp>
      <p:pic>
        <p:nvPicPr>
          <p:cNvPr id="24578" name="Picture 2" descr="C:\Users\Secil\AppData\Local\Microsoft\Windows\Temporary Internet Files\Content.IE5\US6JSQ99\MC900359487[4].wmf"/>
          <p:cNvPicPr>
            <a:picLocks noChangeAspect="1" noChangeArrowheads="1"/>
          </p:cNvPicPr>
          <p:nvPr/>
        </p:nvPicPr>
        <p:blipFill>
          <a:blip r:embed="rId2" cstate="print"/>
          <a:srcRect/>
          <a:stretch>
            <a:fillRect/>
          </a:stretch>
        </p:blipFill>
        <p:spPr bwMode="auto">
          <a:xfrm>
            <a:off x="6300192" y="836712"/>
            <a:ext cx="1873606" cy="1388059"/>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Secil\AppData\Local\Microsoft\Windows\Temporary Internet Files\Content.IE5\MTN5FJDP\MC900412764[1].wmf"/>
          <p:cNvPicPr>
            <a:picLocks noChangeAspect="1" noChangeArrowheads="1"/>
          </p:cNvPicPr>
          <p:nvPr/>
        </p:nvPicPr>
        <p:blipFill>
          <a:blip r:embed="rId2" cstate="print"/>
          <a:srcRect/>
          <a:stretch>
            <a:fillRect/>
          </a:stretch>
        </p:blipFill>
        <p:spPr bwMode="auto">
          <a:xfrm>
            <a:off x="5364088" y="692696"/>
            <a:ext cx="3479549" cy="3450879"/>
          </a:xfrm>
          <a:prstGeom prst="rect">
            <a:avLst/>
          </a:prstGeom>
          <a:noFill/>
        </p:spPr>
      </p:pic>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lnSpcReduction="10000"/>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Muhasebe Kayıtlarının ve Finansal Tabloların Hazırlanması</a:t>
            </a:r>
          </a:p>
          <a:p>
            <a:pPr algn="just">
              <a:buNone/>
            </a:pPr>
            <a:endParaRPr lang="tr-TR" sz="2000" i="1" dirty="0" smtClean="0"/>
          </a:p>
          <a:p>
            <a:pPr algn="just"/>
            <a:r>
              <a:rPr lang="tr-TR" sz="2000" dirty="0" smtClean="0"/>
              <a:t>Müşteri firmadan hesap mutabakatı problemleri ya da yasal raporlama için bilgi analizi ve toplama gibi konularda teknik yardım isteyebilir. Müşteri mevcut finansal tabloların bir finansal raporlama çerçevesinden diğerine dönüştürülmesi (</a:t>
            </a:r>
            <a:r>
              <a:rPr lang="tr-TR" sz="2000" b="1" i="1" dirty="0" smtClean="0"/>
              <a:t>örneğin</a:t>
            </a:r>
            <a:r>
              <a:rPr lang="tr-TR" sz="2000" dirty="0" smtClean="0"/>
              <a:t>, grup muhasebe politikaları ile uyum ya da </a:t>
            </a:r>
            <a:r>
              <a:rPr lang="tr-TR" sz="2000" b="1" i="1" dirty="0" smtClean="0"/>
              <a:t>UFRS</a:t>
            </a:r>
            <a:r>
              <a:rPr lang="tr-TR" sz="2000" dirty="0" smtClean="0"/>
              <a:t> gibi başka bir finansal raporlama çerçevesine geçme) gibi muhasebe konuları hakkında teknik tavsiye isteyebilir.</a:t>
            </a:r>
          </a:p>
          <a:p>
            <a:pPr algn="just"/>
            <a:r>
              <a:rPr lang="tr-TR" sz="2000" dirty="0" smtClean="0"/>
              <a:t>Bu tür hizmetler, firmanın müşteri için yönetim sorumluluğu üstlenmemesi halinde, genel olarak bağımsızlık tehdidi oluşturmazlar.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Muhasebe Kayıtlarının ve Finansal Tabloların Hazırlanması</a:t>
            </a:r>
          </a:p>
          <a:p>
            <a:pPr algn="just">
              <a:buNone/>
            </a:pPr>
            <a:endParaRPr lang="tr-TR" sz="2000" i="1" dirty="0" smtClean="0"/>
          </a:p>
          <a:p>
            <a:pPr algn="just">
              <a:buNone/>
            </a:pPr>
            <a:r>
              <a:rPr lang="tr-TR" sz="2000" dirty="0" smtClean="0"/>
              <a:t>Bir denetim müşterisi için değerleme hizmeti yürütmek, </a:t>
            </a:r>
            <a:r>
              <a:rPr lang="tr-TR" sz="2000" b="1" i="1" dirty="0" smtClean="0"/>
              <a:t>kendi kendini teftiş tehdidi</a:t>
            </a:r>
            <a:r>
              <a:rPr lang="tr-TR" sz="2000" dirty="0" smtClean="0"/>
              <a:t> oluşturabilir.</a:t>
            </a:r>
          </a:p>
          <a:p>
            <a:pPr algn="just">
              <a:buNone/>
            </a:pPr>
            <a:r>
              <a:rPr lang="tr-TR" sz="2000" dirty="0" smtClean="0"/>
              <a:t>Bu tehdit ile ilgili önlem örnekleri aşağıdakileri içerir:</a:t>
            </a:r>
          </a:p>
          <a:p>
            <a:pPr algn="just">
              <a:buNone/>
            </a:pPr>
            <a:endParaRPr lang="tr-TR" sz="2000" dirty="0" smtClean="0"/>
          </a:p>
          <a:p>
            <a:pPr algn="just">
              <a:buNone/>
            </a:pPr>
            <a:r>
              <a:rPr lang="tr-TR" sz="2000" dirty="0" smtClean="0"/>
              <a:t>• 	Yapılan denetim ya da değerleme isini, değerleme hizmeti vermeye</a:t>
            </a:r>
          </a:p>
          <a:p>
            <a:pPr algn="just">
              <a:buNone/>
            </a:pPr>
            <a:r>
              <a:rPr lang="tr-TR" sz="2000" dirty="0" smtClean="0"/>
              <a:t>dahil olmamış bir profesyonelin incelemesi,</a:t>
            </a:r>
          </a:p>
          <a:p>
            <a:pPr algn="just">
              <a:buNone/>
            </a:pPr>
            <a:r>
              <a:rPr lang="tr-TR" sz="2000" dirty="0" smtClean="0"/>
              <a:t>•	Bu tür hizmetleri veren personelin, denetim sözleşmesine katılmamasına yönelik ayarlama yapılması.</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94</a:t>
            </a:fld>
            <a:endParaRPr lang="en-US"/>
          </a:p>
        </p:txBody>
      </p:sp>
      <p:pic>
        <p:nvPicPr>
          <p:cNvPr id="24578" name="Picture 2" descr="C:\Users\Secil\AppData\Local\Microsoft\Windows\Temporary Internet Files\Content.IE5\US6JSQ99\MC900359487[4].wmf"/>
          <p:cNvPicPr>
            <a:picLocks noChangeAspect="1" noChangeArrowheads="1"/>
          </p:cNvPicPr>
          <p:nvPr/>
        </p:nvPicPr>
        <p:blipFill>
          <a:blip r:embed="rId2" cstate="print"/>
          <a:srcRect/>
          <a:stretch>
            <a:fillRect/>
          </a:stretch>
        </p:blipFill>
        <p:spPr bwMode="auto">
          <a:xfrm>
            <a:off x="6300192" y="836712"/>
            <a:ext cx="1873606" cy="1388059"/>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Vergi Hizmetleri</a:t>
            </a:r>
          </a:p>
          <a:p>
            <a:pPr algn="just">
              <a:buNone/>
            </a:pPr>
            <a:r>
              <a:rPr lang="tr-TR" sz="2000" dirty="0" smtClean="0"/>
              <a:t>Vergi hizmetleri çok geniş bir aralıktaki hizmetlerden oluşur. Bunlar:</a:t>
            </a:r>
          </a:p>
          <a:p>
            <a:pPr algn="just">
              <a:buNone/>
            </a:pPr>
            <a:endParaRPr lang="tr-TR" sz="2000" dirty="0" smtClean="0"/>
          </a:p>
          <a:p>
            <a:pPr algn="just">
              <a:buNone/>
            </a:pPr>
            <a:r>
              <a:rPr lang="tr-TR" sz="2000" dirty="0" smtClean="0"/>
              <a:t>• Vergi beyanı hazırlama,</a:t>
            </a:r>
          </a:p>
          <a:p>
            <a:pPr algn="just">
              <a:buNone/>
            </a:pPr>
            <a:r>
              <a:rPr lang="tr-TR" sz="2000" dirty="0" smtClean="0"/>
              <a:t>• Muhasebe kayıtlarının hazırlanması amaçlı vergi hesaplamaları,</a:t>
            </a:r>
          </a:p>
          <a:p>
            <a:pPr algn="just">
              <a:buNone/>
            </a:pPr>
            <a:r>
              <a:rPr lang="tr-TR" sz="2000" dirty="0" smtClean="0"/>
              <a:t>• Vergi planlaması ve diğer vergi danışmanlık hizmetleri, </a:t>
            </a:r>
          </a:p>
          <a:p>
            <a:pPr algn="just">
              <a:buNone/>
            </a:pPr>
            <a:r>
              <a:rPr lang="tr-TR" sz="2000" dirty="0" smtClean="0"/>
              <a:t>• Vergi uyuşmazlıklarının çözümünde yardım</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95</a:t>
            </a:fld>
            <a:endParaRPr lang="en-US"/>
          </a:p>
        </p:txBody>
      </p:sp>
      <p:pic>
        <p:nvPicPr>
          <p:cNvPr id="26631" name="Picture 7" descr="C:\Users\Secil\AppData\Local\Microsoft\Windows\Temporary Internet Files\Content.IE5\US6JSQ99\MP900442256[1].jpg"/>
          <p:cNvPicPr>
            <a:picLocks noChangeAspect="1" noChangeArrowheads="1"/>
          </p:cNvPicPr>
          <p:nvPr/>
        </p:nvPicPr>
        <p:blipFill>
          <a:blip r:embed="rId2" cstate="print"/>
          <a:srcRect/>
          <a:stretch>
            <a:fillRect/>
          </a:stretch>
        </p:blipFill>
        <p:spPr bwMode="auto">
          <a:xfrm>
            <a:off x="6300192" y="764704"/>
            <a:ext cx="2123728" cy="1598875"/>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Vergi Hizmetleri</a:t>
            </a:r>
          </a:p>
          <a:p>
            <a:pPr algn="just">
              <a:buNone/>
            </a:pPr>
            <a:r>
              <a:rPr lang="tr-TR" sz="2000" dirty="0" smtClean="0"/>
              <a:t>Belirli vergi hizmetlerini vermek, </a:t>
            </a:r>
            <a:r>
              <a:rPr lang="tr-TR" sz="2000" b="1" i="1" dirty="0" smtClean="0"/>
              <a:t>kendi kendini teftiş </a:t>
            </a:r>
            <a:r>
              <a:rPr lang="tr-TR" sz="2000" dirty="0" smtClean="0"/>
              <a:t>ve </a:t>
            </a:r>
            <a:r>
              <a:rPr lang="tr-TR" sz="2000" b="1" i="1" dirty="0" smtClean="0"/>
              <a:t>taraf tutma tehdidi</a:t>
            </a:r>
            <a:r>
              <a:rPr lang="tr-TR" sz="2000" dirty="0" smtClean="0"/>
              <a:t> oluşturur. Tüm tehditlerin mevcudiyeti ve ciddiyeti aşağıdaki gibi faktörlere dayanacaktır:</a:t>
            </a:r>
          </a:p>
          <a:p>
            <a:pPr algn="just">
              <a:buNone/>
            </a:pPr>
            <a:r>
              <a:rPr lang="tr-TR" sz="2000" dirty="0" smtClean="0"/>
              <a:t>• Vergi otoritelerinin, tartışmalı vergileri değerlendirdiği ve yönettiği sistem ve firmanın bu süreçteki rolü;</a:t>
            </a:r>
          </a:p>
          <a:p>
            <a:pPr algn="just">
              <a:buNone/>
            </a:pPr>
            <a:r>
              <a:rPr lang="tr-TR" sz="2000" dirty="0" smtClean="0"/>
              <a:t>• İlgili vergi rejiminin karmaşıklığı ve bunu uygularken gerekli yargının derecesi;</a:t>
            </a:r>
          </a:p>
          <a:p>
            <a:pPr algn="just">
              <a:buNone/>
            </a:pPr>
            <a:r>
              <a:rPr lang="tr-TR" sz="2000" dirty="0" smtClean="0"/>
              <a:t>• 	Sözleşmenin belirli karakteristikleri; </a:t>
            </a:r>
          </a:p>
          <a:p>
            <a:pPr algn="just">
              <a:buNone/>
            </a:pPr>
            <a:r>
              <a:rPr lang="tr-TR" sz="2000" dirty="0" smtClean="0"/>
              <a:t>• 	Müşterinin çalışanlarının vergi uzmanlıklarının düzeyi.</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96</a:t>
            </a:fld>
            <a:endParaRPr lang="en-US"/>
          </a:p>
        </p:txBody>
      </p:sp>
      <p:pic>
        <p:nvPicPr>
          <p:cNvPr id="26631" name="Picture 7" descr="C:\Users\Secil\AppData\Local\Microsoft\Windows\Temporary Internet Files\Content.IE5\US6JSQ99\MP900442256[1].jpg"/>
          <p:cNvPicPr>
            <a:picLocks noChangeAspect="1" noChangeArrowheads="1"/>
          </p:cNvPicPr>
          <p:nvPr/>
        </p:nvPicPr>
        <p:blipFill>
          <a:blip r:embed="rId2" cstate="print"/>
          <a:srcRect/>
          <a:stretch>
            <a:fillRect/>
          </a:stretch>
        </p:blipFill>
        <p:spPr bwMode="auto">
          <a:xfrm>
            <a:off x="6300192" y="764704"/>
            <a:ext cx="2123728" cy="1598875"/>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Secil\AppData\Local\Microsoft\Windows\Temporary Internet Files\Content.IE5\MTN5FJDP\MP900448685[1].jpg"/>
          <p:cNvPicPr>
            <a:picLocks noChangeAspect="1" noChangeArrowheads="1"/>
          </p:cNvPicPr>
          <p:nvPr/>
        </p:nvPicPr>
        <p:blipFill>
          <a:blip r:embed="rId2" cstate="print"/>
          <a:srcRect/>
          <a:stretch>
            <a:fillRect/>
          </a:stretch>
        </p:blipFill>
        <p:spPr bwMode="auto">
          <a:xfrm>
            <a:off x="7236296" y="620688"/>
            <a:ext cx="1008112" cy="1512168"/>
          </a:xfrm>
          <a:prstGeom prst="rect">
            <a:avLst/>
          </a:prstGeom>
          <a:noFill/>
        </p:spPr>
      </p:pic>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İç Denetim Hizmetleri</a:t>
            </a:r>
          </a:p>
          <a:p>
            <a:endParaRPr lang="tr-TR" sz="2000" dirty="0" smtClean="0"/>
          </a:p>
          <a:p>
            <a:pPr algn="just">
              <a:buNone/>
            </a:pPr>
            <a:r>
              <a:rPr lang="tr-TR" sz="2000" dirty="0" smtClean="0"/>
              <a:t>Denetim müşterisine verilen iç denetim hizmetlerinin şartları, eğer firma sonradan bir dış denetim süresinde iç denetim islerini kullanırsa, </a:t>
            </a:r>
            <a:r>
              <a:rPr lang="tr-TR" sz="2000" b="1" i="1" dirty="0" smtClean="0"/>
              <a:t>bağımsızlığa karsı kendi kendini teftiş tehdidi </a:t>
            </a:r>
            <a:r>
              <a:rPr lang="tr-TR" sz="2000" dirty="0" smtClean="0"/>
              <a:t>oluşturur.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97</a:t>
            </a:fld>
            <a:endParaRPr lang="en-US"/>
          </a:p>
        </p:txBody>
      </p:sp>
      <p:pic>
        <p:nvPicPr>
          <p:cNvPr id="6" name="Picture 2" descr="C:\Users\Secil\AppData\Local\Microsoft\Windows\Temporary Internet Files\Content.IE5\US6JSQ99\MC900359487[4].wmf"/>
          <p:cNvPicPr>
            <a:picLocks noChangeAspect="1" noChangeArrowheads="1"/>
          </p:cNvPicPr>
          <p:nvPr/>
        </p:nvPicPr>
        <p:blipFill>
          <a:blip r:embed="rId3" cstate="print"/>
          <a:srcRect/>
          <a:stretch>
            <a:fillRect/>
          </a:stretch>
        </p:blipFill>
        <p:spPr bwMode="auto">
          <a:xfrm>
            <a:off x="3851920" y="5301208"/>
            <a:ext cx="1873606" cy="1388059"/>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Secil\AppData\Local\Microsoft\Windows\Temporary Internet Files\Content.IE5\MTN5FJDP\MP900448685[1].jpg"/>
          <p:cNvPicPr>
            <a:picLocks noChangeAspect="1" noChangeArrowheads="1"/>
          </p:cNvPicPr>
          <p:nvPr/>
        </p:nvPicPr>
        <p:blipFill>
          <a:blip r:embed="rId2" cstate="print"/>
          <a:srcRect/>
          <a:stretch>
            <a:fillRect/>
          </a:stretch>
        </p:blipFill>
        <p:spPr bwMode="auto">
          <a:xfrm>
            <a:off x="7236296" y="620688"/>
            <a:ext cx="1008112" cy="1512168"/>
          </a:xfrm>
          <a:prstGeom prst="rect">
            <a:avLst/>
          </a:prstGeom>
          <a:noFill/>
        </p:spPr>
      </p:pic>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endParaRPr lang="tr-TR" sz="2000" i="1" dirty="0" smtClean="0"/>
          </a:p>
          <a:p>
            <a:pPr algn="just">
              <a:buNone/>
            </a:pPr>
            <a:r>
              <a:rPr lang="tr-TR" sz="2000" i="1" dirty="0" smtClean="0"/>
              <a:t>İç Denetim Hizmetleri</a:t>
            </a:r>
          </a:p>
          <a:p>
            <a:endParaRPr lang="tr-TR" sz="2000" dirty="0" smtClean="0"/>
          </a:p>
          <a:p>
            <a:pPr algn="just">
              <a:buNone/>
            </a:pPr>
            <a:r>
              <a:rPr lang="tr-TR" sz="2000" dirty="0" smtClean="0"/>
              <a:t>Eğer firmanın personeli, denetim müşterisine iç denetim hizmetleri sunarken bir yönetim sorumluluğu üstlenirse, ortaya çıkan tehdit o kadar ciddidir ki hiçbir önlem bu tehdidi kabul edilebilir bir düzeye indiremez.</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98</a:t>
            </a:fld>
            <a:endParaRPr lang="en-US"/>
          </a:p>
        </p:txBody>
      </p:sp>
      <p:pic>
        <p:nvPicPr>
          <p:cNvPr id="6" name="Picture 2" descr="C:\Users\Secil\AppData\Local\Microsoft\Windows\Temporary Internet Files\Content.IE5\US6JSQ99\MC900359487[4].wmf"/>
          <p:cNvPicPr>
            <a:picLocks noChangeAspect="1" noChangeArrowheads="1"/>
          </p:cNvPicPr>
          <p:nvPr/>
        </p:nvPicPr>
        <p:blipFill>
          <a:blip r:embed="rId3" cstate="print"/>
          <a:srcRect/>
          <a:stretch>
            <a:fillRect/>
          </a:stretch>
        </p:blipFill>
        <p:spPr bwMode="auto">
          <a:xfrm>
            <a:off x="3851920" y="5301208"/>
            <a:ext cx="1873606" cy="1388059"/>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Secil\AppData\Local\Microsoft\Windows\Temporary Internet Files\Content.IE5\MTN5FJDP\MP900448685[1].jpg"/>
          <p:cNvPicPr>
            <a:picLocks noChangeAspect="1" noChangeArrowheads="1"/>
          </p:cNvPicPr>
          <p:nvPr/>
        </p:nvPicPr>
        <p:blipFill>
          <a:blip r:embed="rId2" cstate="print"/>
          <a:srcRect/>
          <a:stretch>
            <a:fillRect/>
          </a:stretch>
        </p:blipFill>
        <p:spPr bwMode="auto">
          <a:xfrm>
            <a:off x="7236296" y="620688"/>
            <a:ext cx="1008112" cy="1512168"/>
          </a:xfrm>
          <a:prstGeom prst="rect">
            <a:avLst/>
          </a:prstGeom>
          <a:noFill/>
        </p:spPr>
      </p:pic>
      <p:sp>
        <p:nvSpPr>
          <p:cNvPr id="2" name="1 Başlık"/>
          <p:cNvSpPr>
            <a:spLocks noGrp="1"/>
          </p:cNvSpPr>
          <p:nvPr>
            <p:ph type="title"/>
          </p:nvPr>
        </p:nvSpPr>
        <p:spPr/>
        <p:txBody>
          <a:bodyPr>
            <a:normAutofit fontScale="90000"/>
          </a:bodyPr>
          <a:lstStyle/>
          <a:p>
            <a:r>
              <a:rPr lang="tr-TR" b="1" i="1" dirty="0" smtClean="0"/>
              <a:t>Kısım 290  </a:t>
            </a:r>
            <a:r>
              <a:rPr lang="en-US" b="1" dirty="0" smtClean="0"/>
              <a:t> </a:t>
            </a:r>
            <a:r>
              <a:rPr lang="tr-TR" b="1" dirty="0" smtClean="0"/>
              <a:t/>
            </a:r>
            <a:br>
              <a:rPr lang="tr-TR" b="1" dirty="0" smtClean="0"/>
            </a:br>
            <a:r>
              <a:rPr lang="en-US" sz="3600" dirty="0" smtClean="0"/>
              <a:t>BA</a:t>
            </a:r>
            <a:r>
              <a:rPr lang="tr-TR" sz="3600" dirty="0" smtClean="0"/>
              <a:t>Ğ</a:t>
            </a:r>
            <a:r>
              <a:rPr lang="en-US" sz="3600" dirty="0" smtClean="0"/>
              <a:t>IMSIZLIK-DENET</a:t>
            </a:r>
            <a:r>
              <a:rPr lang="tr-TR" sz="3600" dirty="0" smtClean="0"/>
              <a:t>İ</a:t>
            </a:r>
            <a:r>
              <a:rPr lang="en-US" sz="3600" dirty="0" smtClean="0"/>
              <a:t>M </a:t>
            </a:r>
            <a:r>
              <a:rPr lang="tr-TR" sz="3600" dirty="0" smtClean="0"/>
              <a:t/>
            </a:r>
            <a:br>
              <a:rPr lang="tr-TR" sz="3600" dirty="0" smtClean="0"/>
            </a:br>
            <a:r>
              <a:rPr lang="en-US" sz="3600" dirty="0" smtClean="0"/>
              <a:t>VE </a:t>
            </a:r>
            <a:r>
              <a:rPr lang="tr-TR" sz="3600" dirty="0" smtClean="0"/>
              <a:t>İ</a:t>
            </a:r>
            <a:r>
              <a:rPr lang="en-US" sz="3600" dirty="0" smtClean="0"/>
              <a:t>NCELEME SÖZLE</a:t>
            </a:r>
            <a:r>
              <a:rPr lang="tr-TR" sz="3600" dirty="0" smtClean="0"/>
              <a:t>Ş</a:t>
            </a:r>
            <a:r>
              <a:rPr lang="en-US" sz="3600" dirty="0" smtClean="0"/>
              <a:t>MELER</a:t>
            </a:r>
            <a:r>
              <a:rPr lang="tr-TR" sz="3600" dirty="0" smtClean="0"/>
              <a:t>İ</a:t>
            </a:r>
            <a:br>
              <a:rPr lang="tr-TR" sz="3600" dirty="0" smtClean="0"/>
            </a:br>
            <a:endParaRPr lang="tr-TR" sz="3600" dirty="0"/>
          </a:p>
        </p:txBody>
      </p:sp>
      <p:sp>
        <p:nvSpPr>
          <p:cNvPr id="3" name="2 İçerik Yer Tutucusu"/>
          <p:cNvSpPr>
            <a:spLocks noGrp="1"/>
          </p:cNvSpPr>
          <p:nvPr>
            <p:ph idx="1"/>
          </p:nvPr>
        </p:nvSpPr>
        <p:spPr>
          <a:xfrm>
            <a:off x="457200" y="1700808"/>
            <a:ext cx="8229600" cy="5157192"/>
          </a:xfrm>
        </p:spPr>
        <p:txBody>
          <a:bodyPr>
            <a:normAutofit lnSpcReduction="10000"/>
          </a:bodyPr>
          <a:lstStyle/>
          <a:p>
            <a:pPr>
              <a:buNone/>
            </a:pPr>
            <a:endParaRPr lang="tr-TR" sz="2000" b="1" dirty="0" smtClean="0"/>
          </a:p>
          <a:p>
            <a:pPr algn="just">
              <a:buNone/>
            </a:pPr>
            <a:endParaRPr lang="tr-TR" sz="2000" b="1" dirty="0" smtClean="0"/>
          </a:p>
          <a:p>
            <a:pPr algn="just">
              <a:buNone/>
            </a:pPr>
            <a:r>
              <a:rPr lang="tr-TR" sz="2000" b="1" dirty="0" smtClean="0"/>
              <a:t>Denetim Müşterisine Verilen Güvence-dışı Hizmetlerin Şartları</a:t>
            </a:r>
          </a:p>
          <a:p>
            <a:pPr algn="just">
              <a:buNone/>
            </a:pPr>
            <a:r>
              <a:rPr lang="tr-TR" sz="2000" i="1" dirty="0" smtClean="0"/>
              <a:t>İç Denetim Hizmetleri</a:t>
            </a:r>
          </a:p>
          <a:p>
            <a:pPr>
              <a:buNone/>
            </a:pPr>
            <a:endParaRPr lang="tr-TR" sz="2000" dirty="0" smtClean="0"/>
          </a:p>
          <a:p>
            <a:pPr algn="just">
              <a:buNone/>
            </a:pPr>
            <a:r>
              <a:rPr lang="tr-TR" sz="2000" dirty="0" smtClean="0"/>
              <a:t>Denetim müşterisinin, bir </a:t>
            </a:r>
            <a:r>
              <a:rPr lang="tr-TR" sz="2000" b="1" i="1" dirty="0" smtClean="0"/>
              <a:t>kamu çıkarına haiz isletme </a:t>
            </a:r>
            <a:r>
              <a:rPr lang="tr-TR" sz="2000" dirty="0" smtClean="0"/>
              <a:t>olması durumunda, firma aşağıdakilerle ilgili olarak iç denetim hizmetleri </a:t>
            </a:r>
            <a:r>
              <a:rPr lang="tr-TR" sz="2000" b="1" dirty="0" smtClean="0"/>
              <a:t>sunmayacaktır:</a:t>
            </a:r>
          </a:p>
          <a:p>
            <a:pPr algn="just">
              <a:buNone/>
            </a:pPr>
            <a:endParaRPr lang="tr-TR" sz="2000" dirty="0" smtClean="0"/>
          </a:p>
          <a:p>
            <a:pPr algn="just">
              <a:buNone/>
            </a:pPr>
            <a:r>
              <a:rPr lang="tr-TR" sz="2000" b="1" i="1" dirty="0" smtClean="0"/>
              <a:t>(a) </a:t>
            </a:r>
            <a:r>
              <a:rPr lang="tr-TR" sz="2000" dirty="0" smtClean="0"/>
              <a:t>Finansal raporlama üzerindeki iç kontrollerin önemli bir bölümü;</a:t>
            </a:r>
          </a:p>
          <a:p>
            <a:pPr algn="just">
              <a:buNone/>
            </a:pPr>
            <a:r>
              <a:rPr lang="tr-TR" sz="2000" b="1" i="1" dirty="0" smtClean="0"/>
              <a:t>(b) </a:t>
            </a:r>
            <a:r>
              <a:rPr lang="tr-TR" sz="2000" dirty="0" smtClean="0"/>
              <a:t>Müşterinin muhasebe kayıtlarına ya da firmanın görüş bildireceği finansal tablolar için önemli olan, ayrı ayrı ya da bir arada, bilgi üreten finansal muhasebe sistemleri;</a:t>
            </a:r>
          </a:p>
          <a:p>
            <a:pPr algn="just">
              <a:buNone/>
            </a:pPr>
            <a:r>
              <a:rPr lang="tr-TR" sz="2000" b="1" i="1" dirty="0" smtClean="0"/>
              <a:t>(c) </a:t>
            </a:r>
            <a:r>
              <a:rPr lang="tr-TR" sz="2000" dirty="0" smtClean="0"/>
              <a:t>Firmanın görüş bildireceği finansal tablolar için önemli olan, ayrı ayrı ya da bir arada, miktarlar ya da açıklamalar.</a:t>
            </a:r>
          </a:p>
        </p:txBody>
      </p:sp>
      <p:sp>
        <p:nvSpPr>
          <p:cNvPr id="4" name="3 Slayt Numarası Yer Tutucusu"/>
          <p:cNvSpPr>
            <a:spLocks noGrp="1"/>
          </p:cNvSpPr>
          <p:nvPr>
            <p:ph type="sldNum" sz="quarter" idx="12"/>
          </p:nvPr>
        </p:nvSpPr>
        <p:spPr/>
        <p:txBody>
          <a:bodyPr/>
          <a:lstStyle/>
          <a:p>
            <a:fld id="{C8B43291-3510-4FEE-B31C-DE64C9890025}" type="slidenum">
              <a:rPr lang="en-US" smtClean="0"/>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3640</TotalTime>
  <Words>4919</Words>
  <Application>Microsoft Office PowerPoint</Application>
  <PresentationFormat>Ekran Gösterisi (4:3)</PresentationFormat>
  <Paragraphs>1089</Paragraphs>
  <Slides>128</Slides>
  <Notes>1</Notes>
  <HiddenSlides>0</HiddenSlides>
  <MMClips>0</MMClips>
  <ScaleCrop>false</ScaleCrop>
  <HeadingPairs>
    <vt:vector size="4" baseType="variant">
      <vt:variant>
        <vt:lpstr>Tema</vt:lpstr>
      </vt:variant>
      <vt:variant>
        <vt:i4>1</vt:i4>
      </vt:variant>
      <vt:variant>
        <vt:lpstr>Slayt Başlıkları</vt:lpstr>
      </vt:variant>
      <vt:variant>
        <vt:i4>128</vt:i4>
      </vt:variant>
    </vt:vector>
  </HeadingPairs>
  <TitlesOfParts>
    <vt:vector size="129" baseType="lpstr">
      <vt:lpstr>Şehir Hayatı</vt:lpstr>
      <vt:lpstr>PROFESYONEL MUHASEBECİLER için ETİK KURALLAR</vt:lpstr>
      <vt:lpstr>PowerPoint Sunusu</vt:lpstr>
      <vt:lpstr>PowerPoint Sunusu</vt:lpstr>
      <vt:lpstr>Bazı Durumlarda tehditler öyle büyüktür ki, Hiçbir Önlem bu tehditleri kabul edilebilir düzeye indiremez !!</vt:lpstr>
      <vt:lpstr>Etik Kuralları:</vt:lpstr>
      <vt:lpstr>Kısım 100 Giriş ve Temel Prensipler </vt:lpstr>
      <vt:lpstr>Kısım 100 Giriş ve Temel Prensipler </vt:lpstr>
      <vt:lpstr>Kısım 100 Giriş ve Temel Prensipler </vt:lpstr>
      <vt:lpstr>1. Dürüstlük  </vt:lpstr>
      <vt:lpstr>2. Tarafsızlık   </vt:lpstr>
      <vt:lpstr>3. Mesleki Yeterlilik ve  Gerekli Özen  </vt:lpstr>
      <vt:lpstr>4. Gizlilik   </vt:lpstr>
      <vt:lpstr> 5. Mesleki Davranış    </vt:lpstr>
      <vt:lpstr>Kısım 100 Giriş ve Temel Prensipler </vt:lpstr>
      <vt:lpstr>Kısım 100 Giriş ve Temel Prensipler </vt:lpstr>
      <vt:lpstr>Etik kurallarda kavramsal çerçeve yaklaşımı ile ilgili olarak aşağıdakilerden hangisi yanlıştır?  </vt:lpstr>
      <vt:lpstr>Kısım 100 Giriş ve Temel Prensipler </vt:lpstr>
      <vt:lpstr>Kısım 100 Giriş ve Temel Prensipler </vt:lpstr>
      <vt:lpstr>PowerPoint Sunusu</vt:lpstr>
      <vt:lpstr>PowerPoint Sunusu</vt:lpstr>
      <vt:lpstr> </vt:lpstr>
      <vt:lpstr>PowerPoint Sunusu</vt:lpstr>
      <vt:lpstr> </vt:lpstr>
      <vt:lpstr>Kısım 100 Giriş ve Temel Prensipler </vt:lpstr>
      <vt:lpstr>Kısım 100 Giriş ve Temel Prensipler </vt:lpstr>
      <vt:lpstr>Kısım 100 Giriş ve Temel Prensipler </vt:lpstr>
      <vt:lpstr>Kısım 100 Giriş ve Temel Prensipler </vt:lpstr>
      <vt:lpstr>Kısım 100 Giriş ve Temel Prensipler </vt:lpstr>
      <vt:lpstr>Kısım 110 Dürüstlük </vt:lpstr>
      <vt:lpstr>Kısım 120 Tarafsızlık </vt:lpstr>
      <vt:lpstr>Kısım 130 Mesleki  Yeterlilik ve Gerekli Özen </vt:lpstr>
      <vt:lpstr>PowerPoint Sunusu</vt:lpstr>
      <vt:lpstr>Bağımlı çalışan bir profesyonel muhasebeci için, ilgili görevleri gerektiği biçimde yerine getirmek için gerekli olan sürenin yetersiz olması hangi temel prensip için bir tehdittir?   </vt:lpstr>
      <vt:lpstr>Kısım 140 Gizlilik </vt:lpstr>
      <vt:lpstr>Serbest çalışan bir profesyonel muhasebecinin birbirleriyle çıkar çatışmaları olan müşterilere ya da uyuşmazlık içinde olan müşterilere hizmet vermesi hangi temel prensibe yönelik tehdidi ön plana çıkarır? </vt:lpstr>
      <vt:lpstr>Kısım 150  Mesleki Davranış </vt:lpstr>
      <vt:lpstr>Kısım 150  Mesleki Davranış </vt:lpstr>
      <vt:lpstr>TURKCELL-AVEA</vt:lpstr>
      <vt:lpstr>BÖLÜM B - SERBEST ÇALISAN PROFESYONEL MUHASEBECILER</vt:lpstr>
      <vt:lpstr>Kısım 200 Giriş  </vt:lpstr>
      <vt:lpstr>Kısım 200 Giriş </vt:lpstr>
      <vt:lpstr>Kısım 200 Giriş </vt:lpstr>
      <vt:lpstr>Kısım 200 Giriş </vt:lpstr>
      <vt:lpstr>Kısım 200 Giriş </vt:lpstr>
      <vt:lpstr>Kısım 200 Giriş </vt:lpstr>
      <vt:lpstr>Kısım 200 Giriş  </vt:lpstr>
      <vt:lpstr>Kısım 200 Giriş  </vt:lpstr>
      <vt:lpstr>Kısım 200 Giriş  </vt:lpstr>
      <vt:lpstr>Kısım 210 Mesleki Görev </vt:lpstr>
      <vt:lpstr>Kısım 210 Mesleki Görev </vt:lpstr>
      <vt:lpstr>Kısım 210 Mesleki Görev </vt:lpstr>
      <vt:lpstr>Kısım 210 Mesleki Görev </vt:lpstr>
      <vt:lpstr>Kısım 210 Mesleki Görev </vt:lpstr>
      <vt:lpstr>Kısım 210 Mesleki Görev </vt:lpstr>
      <vt:lpstr>Kısım 220 Çıkar Çatışması </vt:lpstr>
      <vt:lpstr>Kısım 220 Çıkar Çatışması </vt:lpstr>
      <vt:lpstr>Kısım 240 Ücret ve  Diğer Çeşitli Ödemeler </vt:lpstr>
      <vt:lpstr>PowerPoint Sunusu</vt:lpstr>
      <vt:lpstr>Halkın Yorumları</vt:lpstr>
      <vt:lpstr>Halkın Yorumları</vt:lpstr>
      <vt:lpstr>Kısım 240 Ücret ve  Diğer Çeşitli Ödemeler </vt:lpstr>
      <vt:lpstr>Kısım 240 Ücret ve  Diğer Çeşitli Ödemeler </vt:lpstr>
      <vt:lpstr>Kısım 250  Mesleki  Hizmetlerin Pazarlanması </vt:lpstr>
      <vt:lpstr>Kısım 250  Mesleki  Hizmetlerin Pazarlanması </vt:lpstr>
      <vt:lpstr>Kısım 260   Hediye ve Ağırlama </vt:lpstr>
      <vt:lpstr>Kısım 260   Hediye ve Ağırlama </vt:lpstr>
      <vt:lpstr>Kısım 280    Tarafsızlık - Bütün Hizmetler </vt:lpstr>
      <vt:lpstr>Kısım 280    Tarafsızlık - Bütün Hizmetler </vt:lpstr>
      <vt:lpstr>Kısım 290    BAĞIMSIZLIK-DENETİM  VE İNCELEME SÖZLEŞMELERİ </vt:lpstr>
      <vt:lpstr>Kısım 290    BAĞIMSIZLIK-DENETİM  VE İNCELEME SÖZLESMELERI </vt:lpstr>
      <vt:lpstr>Kısım 290    BAGIMSIZLIK-DENETIM  VE INCELEME SÖZLESMELERI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BAGIMSIZLIK-DENETIM  VE INCELEME SÖZLESMELERI </vt:lpstr>
      <vt:lpstr>Kısım 290    BAGIMSIZLIK-DENETIM  VE INCELEME SÖZLESMELERI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290    BAĞIMSIZLIK-DENETİM  VE İNCELEME SÖZLEŞMELERİ </vt:lpstr>
      <vt:lpstr>Kısım 300    GİRİŞ</vt:lpstr>
      <vt:lpstr>Kısım 300    GİRİŞ</vt:lpstr>
      <vt:lpstr>Kısım 300    GİRİŞ</vt:lpstr>
      <vt:lpstr>PowerPoint Sunusu</vt:lpstr>
      <vt:lpstr>Kısım 300    GİRİŞ</vt:lpstr>
      <vt:lpstr>Kısım 300    GİRİŞ</vt:lpstr>
      <vt:lpstr>Kısım 300    GİRİŞ</vt:lpstr>
      <vt:lpstr>Kısım 300    GİRİŞ</vt:lpstr>
      <vt:lpstr>Kısım 300    GİRİŞ</vt:lpstr>
      <vt:lpstr>Kısım 300    GİRİŞ</vt:lpstr>
      <vt:lpstr>Kısım 310    Potansiyel Çatışmalar</vt:lpstr>
      <vt:lpstr>Kısım 310    Potansiyel Çatışmalar</vt:lpstr>
      <vt:lpstr>Kısım 310    Potansiyel Çatışmalar</vt:lpstr>
      <vt:lpstr>Kısım 320    Bilginin Hazırlanması ve Raporlanması</vt:lpstr>
      <vt:lpstr>Kısım 320    Bilginin Hazırlanması ve Raporlanması</vt:lpstr>
      <vt:lpstr>Kısım 320    Bilginin Hazırlanması ve Raporlanması</vt:lpstr>
      <vt:lpstr>Kısım 330     Yeterli Uzmanlıkla Hareket Etme</vt:lpstr>
      <vt:lpstr>Kısım 340     Finansal Çıkarlar</vt:lpstr>
      <vt:lpstr>Kısım 340     Finansal Çıkarlar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PROFESYONEL MUHASEBECİLER için ETİK KURALLAR</dc:title>
  <dc:creator>Secil</dc:creator>
  <cp:lastModifiedBy>Anix</cp:lastModifiedBy>
  <cp:revision>240</cp:revision>
  <dcterms:created xsi:type="dcterms:W3CDTF">2013-01-27T12:06:20Z</dcterms:created>
  <dcterms:modified xsi:type="dcterms:W3CDTF">2014-04-05T10:00:57Z</dcterms:modified>
</cp:coreProperties>
</file>