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40"/>
  </p:notesMasterIdLst>
  <p:handoutMasterIdLst>
    <p:handoutMasterId r:id="rId41"/>
  </p:handoutMasterIdLst>
  <p:sldIdLst>
    <p:sldId id="258" r:id="rId2"/>
    <p:sldId id="297" r:id="rId3"/>
    <p:sldId id="298" r:id="rId4"/>
    <p:sldId id="372" r:id="rId5"/>
    <p:sldId id="319" r:id="rId6"/>
    <p:sldId id="318" r:id="rId7"/>
    <p:sldId id="320" r:id="rId8"/>
    <p:sldId id="323" r:id="rId9"/>
    <p:sldId id="326" r:id="rId10"/>
    <p:sldId id="328" r:id="rId11"/>
    <p:sldId id="373" r:id="rId12"/>
    <p:sldId id="335" r:id="rId13"/>
    <p:sldId id="354" r:id="rId14"/>
    <p:sldId id="355" r:id="rId15"/>
    <p:sldId id="356" r:id="rId16"/>
    <p:sldId id="380" r:id="rId17"/>
    <p:sldId id="374" r:id="rId18"/>
    <p:sldId id="379" r:id="rId19"/>
    <p:sldId id="375" r:id="rId20"/>
    <p:sldId id="376" r:id="rId21"/>
    <p:sldId id="377" r:id="rId22"/>
    <p:sldId id="358" r:id="rId23"/>
    <p:sldId id="378" r:id="rId24"/>
    <p:sldId id="371" r:id="rId25"/>
    <p:sldId id="359" r:id="rId26"/>
    <p:sldId id="383" r:id="rId27"/>
    <p:sldId id="384" r:id="rId28"/>
    <p:sldId id="385" r:id="rId29"/>
    <p:sldId id="361" r:id="rId30"/>
    <p:sldId id="362" r:id="rId31"/>
    <p:sldId id="363" r:id="rId32"/>
    <p:sldId id="364" r:id="rId33"/>
    <p:sldId id="370" r:id="rId34"/>
    <p:sldId id="386" r:id="rId35"/>
    <p:sldId id="367" r:id="rId36"/>
    <p:sldId id="368" r:id="rId37"/>
    <p:sldId id="369" r:id="rId38"/>
    <p:sldId id="366" r:id="rId39"/>
  </p:sldIdLst>
  <p:sldSz cx="9144000" cy="6858000" type="screen4x3"/>
  <p:notesSz cx="6797675" cy="9928225"/>
  <p:defaultTextStyle>
    <a:defPPr>
      <a:defRPr lang="tr-TR"/>
    </a:defPPr>
    <a:lvl1pPr algn="ctr" rtl="0" fontAlgn="base">
      <a:spcBef>
        <a:spcPct val="0"/>
      </a:spcBef>
      <a:spcAft>
        <a:spcPct val="0"/>
      </a:spcAft>
      <a:defRPr sz="4000" kern="1200">
        <a:solidFill>
          <a:schemeClr val="tx2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4000" kern="1200">
        <a:solidFill>
          <a:schemeClr val="tx2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4000" kern="1200">
        <a:solidFill>
          <a:schemeClr val="tx2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4000" kern="1200">
        <a:solidFill>
          <a:schemeClr val="tx2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4000" kern="1200">
        <a:solidFill>
          <a:schemeClr val="tx2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4000" kern="1200">
        <a:solidFill>
          <a:schemeClr val="tx2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4000" kern="1200">
        <a:solidFill>
          <a:schemeClr val="tx2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4000" kern="1200">
        <a:solidFill>
          <a:schemeClr val="tx2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4000" kern="1200">
        <a:solidFill>
          <a:schemeClr val="tx2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EDF6F7"/>
    <a:srgbClr val="FF3300"/>
    <a:srgbClr val="99FF33"/>
    <a:srgbClr val="000066"/>
    <a:srgbClr val="FE594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38" autoAdjust="0"/>
    <p:restoredTop sz="94617" autoAdjust="0"/>
  </p:normalViewPr>
  <p:slideViewPr>
    <p:cSldViewPr>
      <p:cViewPr>
        <p:scale>
          <a:sx n="70" d="100"/>
          <a:sy n="70" d="100"/>
        </p:scale>
        <p:origin x="-76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4021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notesViewPr>
    <p:cSldViewPr>
      <p:cViewPr varScale="1">
        <p:scale>
          <a:sx n="51" d="100"/>
          <a:sy n="51" d="100"/>
        </p:scale>
        <p:origin x="-3006" y="-9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C4DCF-E7BD-4966-901D-C2ED299B16E7}" type="datetimeFigureOut">
              <a:rPr lang="tr-TR" smtClean="0"/>
              <a:pPr/>
              <a:t>06.06.2012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2E194-5177-447A-A405-6D967CE9B71F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tr-TR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tr-T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tr-TR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2FF8F0A-3C75-4A0E-BC63-4B935166E8EA}" type="slidenum">
              <a:rPr lang="tr-TR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E21DB-54CC-4346-9585-FAC931A13EAB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CD1EE-D418-4293-B8D1-7CC0E1F02A60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445A0-FA61-4018-8588-EA52F82F0C6C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20299-CB58-4A51-A9F1-97148987771E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7DB57-E139-460F-A4AD-EDA6EBF7CC0F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1BC059-8DDA-4F4C-87EA-0784AB8671AF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D9F9A-3A19-4573-BA92-38AA298D6AAE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13909-EBBE-4AA0-B1E6-F0EF511BA04F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DE17D-B2A5-4C24-B190-B517781B89F5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A2A47-5BF8-4E67-BD79-B2CBDC1DEA88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0E99B-FBC5-4B6D-8A8E-C40C94AA4AE8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tr-TR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tr-TR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7BC8B927-40EE-418A-A133-B58E2515A617}" type="slidenum">
              <a:rPr lang="tr-TR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hp\Desktop\t&#252;rmob%20sunumlar\ali%20r&#305;za%20eren\TURMOB_s_1.wmv" TargetMode="Externa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1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5720" y="1071546"/>
            <a:ext cx="8642350" cy="5093758"/>
          </a:xfrm>
        </p:spPr>
        <p:txBody>
          <a:bodyPr/>
          <a:lstStyle/>
          <a:p>
            <a:endParaRPr lang="tr-TR" sz="1000" b="1" dirty="0">
              <a:latin typeface="Verdana" pitchFamily="34" charset="0"/>
            </a:endParaRPr>
          </a:p>
          <a:p>
            <a:endParaRPr lang="tr-TR" sz="1000" b="1" dirty="0">
              <a:latin typeface="Verdana" pitchFamily="34" charset="0"/>
            </a:endParaRPr>
          </a:p>
          <a:p>
            <a:endParaRPr lang="tr-TR" sz="1000" b="1" dirty="0">
              <a:latin typeface="Verdana" pitchFamily="34" charset="0"/>
            </a:endParaRPr>
          </a:p>
          <a:p>
            <a:endParaRPr lang="tr-TR" sz="12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endParaRPr lang="tr-TR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endParaRPr lang="tr-TR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</a:t>
            </a:r>
          </a:p>
          <a:p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KOBİ-TFRS</a:t>
            </a:r>
          </a:p>
          <a:p>
            <a:r>
              <a:rPr lang="tr-TR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ve</a:t>
            </a:r>
          </a:p>
          <a:p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BAĞIMSIZ DENETİM EĞİTİMİ</a:t>
            </a:r>
          </a:p>
          <a:p>
            <a:endParaRPr lang="tr-TR" b="1" dirty="0">
              <a:latin typeface="Verdana" pitchFamily="34" charset="0"/>
            </a:endParaRPr>
          </a:p>
          <a:p>
            <a:endParaRPr lang="tr-TR" sz="1600" b="1" dirty="0">
              <a:latin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115616" y="116632"/>
            <a:ext cx="727280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tr-TR" sz="20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029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8180" y="1176992"/>
            <a:ext cx="2405948" cy="1747952"/>
          </a:xfrm>
          <a:prstGeom prst="rect">
            <a:avLst/>
          </a:prstGeom>
          <a:noFill/>
        </p:spPr>
      </p:pic>
      <p:pic>
        <p:nvPicPr>
          <p:cNvPr id="11" name="10 Resim" descr="turmob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370" y="38100"/>
            <a:ext cx="681884" cy="82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10</a:t>
            </a:fld>
            <a:endParaRPr lang="tr-TR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971600" y="116632"/>
            <a:ext cx="79928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r>
              <a:rPr lang="tr-TR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Eğiticilerin Eğitimi</a:t>
            </a: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259632" cy="915139"/>
          </a:xfrm>
          <a:prstGeom prst="rect">
            <a:avLst/>
          </a:prstGeom>
          <a:noFill/>
        </p:spPr>
      </p:pic>
      <p:graphicFrame>
        <p:nvGraphicFramePr>
          <p:cNvPr id="9" name="8 Tablo"/>
          <p:cNvGraphicFramePr>
            <a:graphicFrameLocks noGrp="1"/>
          </p:cNvGraphicFramePr>
          <p:nvPr/>
        </p:nvGraphicFramePr>
        <p:xfrm>
          <a:off x="683568" y="1196752"/>
          <a:ext cx="7863191" cy="5117341"/>
        </p:xfrm>
        <a:graphic>
          <a:graphicData uri="http://schemas.openxmlformats.org/drawingml/2006/table">
            <a:tbl>
              <a:tblPr/>
              <a:tblGrid>
                <a:gridCol w="2169786"/>
                <a:gridCol w="3672408"/>
                <a:gridCol w="2020997"/>
              </a:tblGrid>
              <a:tr h="30021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EĞİTİM ALANLARINA GÖRE EĞİTİCİ ADAYLARINA VERİLEN EĞİTİM DOKÜMANLARI</a:t>
                      </a:r>
                    </a:p>
                  </a:txBody>
                  <a:tcPr marL="6139" marR="6139" marT="61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6092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EĞİTİM ALANI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EĞİTİM DOKÜMANI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MİKTAR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8963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6092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TTK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EĞİTİM KİTAPÇIĞI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77 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SAYFA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6092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EĞİTİCİ SLAYTLARI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184 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SLAYT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3046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6102 SAYILI TÜRK TİCARET KANUNU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3046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6103 sayılı TTK TATBİKAT ŞEKLİ KANUNU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7703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60923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KOBİ - TFRS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16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UYGULAMALAR KİTABI  </a:t>
                      </a:r>
                      <a:r>
                        <a:rPr lang="tr-TR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(ÖRNEKLER, VAK’ALAR)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 SAYFA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26092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EĞİTİCİ SLAYTLARI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324 SLAYT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26092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16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MESLEK MENSUBU SLAYTLARI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190 SLAYT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26092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EĞİTİCİ</a:t>
                      </a:r>
                      <a:r>
                        <a:rPr lang="tr-TR" sz="16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KILAVUZU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</a:t>
                      </a:r>
                      <a:r>
                        <a:rPr lang="tr-TR" sz="16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SAYFA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25089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tr-TR" sz="16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KOBİLERDE FİNANSAL RAPORLAMA KİTABI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668 SAYFA</a:t>
                      </a:r>
                      <a:endParaRPr lang="tr-TR" dirty="0"/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20640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3202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DENETİM</a:t>
                      </a:r>
                    </a:p>
                  </a:txBody>
                  <a:tcPr marL="6139" marR="6139" marT="61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EĞİTİM 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NOTLARI KİTAPÇIĞI CİLT 1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91 SAYFA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33202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EĞİTİM 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NOTLARI KİTAPÇIĞI CİLT 2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186 SAYFA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33202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EĞİTİM 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NOTLARI KİTAPÇIĞI CİLT 3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310 SAYFA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26092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DENETİM</a:t>
                      </a:r>
                      <a:r>
                        <a:rPr lang="tr-TR" sz="16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ÇALIŞMA</a:t>
                      </a:r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DOSYASI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600 SAYFA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29322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EĞİTMEN 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SLAYTLARI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391 </a:t>
                      </a:r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SLAYT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11</a:t>
            </a:fld>
            <a:endParaRPr lang="tr-TR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971600" y="116632"/>
            <a:ext cx="79928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20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9" name="8 Resim" descr="turmob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456" y="35195"/>
            <a:ext cx="681884" cy="828000"/>
          </a:xfrm>
          <a:prstGeom prst="rect">
            <a:avLst/>
          </a:prstGeom>
        </p:spPr>
      </p:pic>
      <p:pic>
        <p:nvPicPr>
          <p:cNvPr id="10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1259632" cy="915139"/>
          </a:xfrm>
          <a:prstGeom prst="rect">
            <a:avLst/>
          </a:prstGeom>
          <a:noFill/>
        </p:spPr>
      </p:pic>
      <p:sp>
        <p:nvSpPr>
          <p:cNvPr id="11" name="10 Dikdörtgen"/>
          <p:cNvSpPr/>
          <p:nvPr/>
        </p:nvSpPr>
        <p:spPr>
          <a:xfrm>
            <a:off x="323528" y="2767281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12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124744"/>
            <a:ext cx="8784976" cy="5328592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1026" name="Picture 2" descr="C:\Users\areren\Desktop\BAŞKANLAR TOPLANTISI SUNUŞLARI  2012 ŞUBAT 8\WEB SAYFAS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539376"/>
            <a:ext cx="7488832" cy="4823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13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124744"/>
            <a:ext cx="8784976" cy="5328592"/>
          </a:xfrm>
        </p:spPr>
        <p:txBody>
          <a:bodyPr>
            <a:noAutofit/>
          </a:bodyPr>
          <a:lstStyle/>
          <a:p>
            <a:endParaRPr lang="tr-TR" sz="1100" dirty="0" smtClean="0"/>
          </a:p>
          <a:p>
            <a:endParaRPr lang="tr-TR" sz="1100" dirty="0" smtClean="0"/>
          </a:p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9" name="Picture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84" y="2348880"/>
            <a:ext cx="7560840" cy="2582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14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10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9632" y="1340768"/>
            <a:ext cx="6552728" cy="551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15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 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Eğitim Başvurusu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2050" name="Picture 2" descr="C:\Users\areren\Desktop\BAŞKANLAR TOPLANTISI SUNUŞLARI  2012 ŞUBAT 8\nvi sorgulama ekran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12776"/>
            <a:ext cx="7388535" cy="936104"/>
          </a:xfrm>
          <a:prstGeom prst="rect">
            <a:avLst/>
          </a:prstGeom>
          <a:noFill/>
        </p:spPr>
      </p:pic>
      <p:pic>
        <p:nvPicPr>
          <p:cNvPr id="9" name="Picture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3609" y="2346536"/>
            <a:ext cx="7344816" cy="1444735"/>
          </a:xfrm>
          <a:prstGeom prst="rect">
            <a:avLst/>
          </a:prstGeom>
        </p:spPr>
      </p:pic>
      <p:pic>
        <p:nvPicPr>
          <p:cNvPr id="2052" name="Picture 4" descr="C:\Users\areren\Desktop\BAŞKANLAR TOPLANTISI SUNUŞLARI  2012 ŞUBAT 8\başvuru ders seçimi ekran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717032"/>
            <a:ext cx="7344816" cy="2430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16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268760"/>
            <a:ext cx="8784976" cy="5184576"/>
          </a:xfrm>
        </p:spPr>
        <p:txBody>
          <a:bodyPr>
            <a:noAutofit/>
          </a:bodyPr>
          <a:lstStyle/>
          <a:p>
            <a:pPr algn="just"/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 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adresli </a:t>
            </a:r>
            <a:r>
              <a:rPr lang="tr-TR" sz="1800" b="1" dirty="0" err="1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portalımız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üzerinden ilk aşamada eğitim başvurusu yapmış ve eğitime kabul edilmiş meslek mensuplarımız;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just"/>
            <a:endParaRPr lang="tr-TR" sz="18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tr-TR" sz="18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graphicFrame>
        <p:nvGraphicFramePr>
          <p:cNvPr id="10" name="9 Tablo"/>
          <p:cNvGraphicFramePr>
            <a:graphicFrameLocks noGrp="1"/>
          </p:cNvGraphicFramePr>
          <p:nvPr/>
        </p:nvGraphicFramePr>
        <p:xfrm>
          <a:off x="395536" y="2492896"/>
          <a:ext cx="8496944" cy="230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118"/>
                <a:gridCol w="1062118"/>
                <a:gridCol w="1062118"/>
                <a:gridCol w="1062118"/>
                <a:gridCol w="1062118"/>
                <a:gridCol w="1062118"/>
                <a:gridCol w="1062118"/>
                <a:gridCol w="1062118"/>
              </a:tblGrid>
              <a:tr h="360040">
                <a:tc gridSpan="8"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TTK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SM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1.550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SMMM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41.326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YMM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1.870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Toplam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44.746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 gridSpan="8"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KOBİ-TFRS</a:t>
                      </a:r>
                      <a:endParaRPr lang="tr-TR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SM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1.634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SMMM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41.347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YMM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1.859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Toplam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44.840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 gridSpan="8"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DENETİM, DENETİM STANDARTLARI ve UYGULAMALARI</a:t>
                      </a:r>
                      <a:endParaRPr lang="tr-TR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55136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SM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SMMM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41.150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YMM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1.561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Toplam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42.711</a:t>
                      </a:r>
                      <a:endParaRPr lang="tr-TR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17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 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e-KÜTÜPHANE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11" name="10 Resim" descr="kütüphane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988840"/>
            <a:ext cx="7700811" cy="3190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18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 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e-KÜTÜPHANE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11" name="10 Resim" descr="kütüphane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988840"/>
            <a:ext cx="7700811" cy="3190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19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 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e-KÜTÜPHANE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9" name="8 Resim" descr="kütüphane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484783"/>
            <a:ext cx="7488832" cy="4894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2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980728"/>
            <a:ext cx="7776864" cy="51845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SUNUM İÇERİĞİ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tr-TR" sz="8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 algn="l">
              <a:spcBef>
                <a:spcPts val="0"/>
              </a:spcBef>
              <a:spcAft>
                <a:spcPts val="1000"/>
              </a:spcAft>
              <a:buFont typeface="+mj-lt"/>
              <a:buAutoNum type="arabicParenR"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Eğiticilerin Eğitimi 						- Genel Bilgi</a:t>
            </a:r>
          </a:p>
          <a:p>
            <a:pPr marL="457200" indent="-457200" algn="l">
              <a:spcBef>
                <a:spcPts val="0"/>
              </a:spcBef>
              <a:spcAft>
                <a:spcPts val="1000"/>
              </a:spcAft>
              <a:buFont typeface="+mj-lt"/>
              <a:buAutoNum type="arabicParenR"/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Meslek Mensuplarının Eğitimi</a:t>
            </a:r>
          </a:p>
          <a:p>
            <a:pPr marL="457200" indent="-457200" algn="l">
              <a:spcBef>
                <a:spcPts val="0"/>
              </a:spcBef>
              <a:spcAft>
                <a:spcPts val="1000"/>
              </a:spcAft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       - Eğitim taleplerinin alınması</a:t>
            </a:r>
          </a:p>
          <a:p>
            <a:pPr marL="457200" indent="-457200" algn="l">
              <a:spcBef>
                <a:spcPts val="0"/>
              </a:spcBef>
              <a:spcAft>
                <a:spcPts val="1000"/>
              </a:spcAft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		- Eğitim Dokümanları</a:t>
            </a:r>
          </a:p>
          <a:p>
            <a:pPr marL="457200" indent="-457200" algn="l">
              <a:spcBef>
                <a:spcPts val="0"/>
              </a:spcBef>
              <a:spcAft>
                <a:spcPts val="1000"/>
              </a:spcAft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		- Uzaktan Eğitim</a:t>
            </a:r>
          </a:p>
          <a:p>
            <a:pPr marL="457200" indent="-457200" algn="l">
              <a:spcBef>
                <a:spcPts val="0"/>
              </a:spcBef>
              <a:spcAft>
                <a:spcPts val="1000"/>
              </a:spcAft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      -  Yüz yüze Eğitim</a:t>
            </a:r>
          </a:p>
          <a:p>
            <a:pPr marL="457200" indent="-457200" algn="l">
              <a:spcBef>
                <a:spcPts val="0"/>
              </a:spcBef>
              <a:spcAft>
                <a:spcPts val="1000"/>
              </a:spcAft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		- Eğitime Katılımların İzlenmesi</a:t>
            </a:r>
          </a:p>
          <a:p>
            <a:pPr marL="457200" indent="-457200" algn="l">
              <a:spcBef>
                <a:spcPts val="0"/>
              </a:spcBef>
              <a:spcAft>
                <a:spcPts val="1000"/>
              </a:spcAft>
            </a:pPr>
            <a:r>
              <a:rPr lang="tr-TR" sz="24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		- Eğitim Kütüğü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971600" y="116632"/>
            <a:ext cx="79928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1259632" cy="915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20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 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e-KÜTÜPHANE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10" name="9 Resim" descr="kütüphane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700808"/>
            <a:ext cx="7704856" cy="405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21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 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e-KÜTÜPHANE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9" name="8 Resim" descr="kütüphane 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478672"/>
            <a:ext cx="7039958" cy="5039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22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 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Uzaktan Eğitim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4098" name="Picture 2" descr="C:\Users\areren\Desktop\BAŞKANLAR TOPLANTISI SUNUŞLARI  2012 ŞUBAT 8\DENETİM KİTAP ÇEVİRM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56792"/>
            <a:ext cx="6845970" cy="4913473"/>
          </a:xfrm>
          <a:prstGeom prst="rect">
            <a:avLst/>
          </a:prstGeom>
          <a:noFill/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7668344" y="3212976"/>
          <a:ext cx="1270000" cy="685800"/>
        </p:xfrm>
        <a:graphic>
          <a:graphicData uri="http://schemas.openxmlformats.org/presentationml/2006/ole">
            <p:oleObj spid="_x0000_s1027" name="Paketleyici Kabuk Nesnesi" showAsIcon="1" r:id="rId5" imgW="127044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23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 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Uzaktan Eğitim</a:t>
            </a:r>
          </a:p>
          <a:p>
            <a:endParaRPr lang="tr-TR" sz="1800" b="1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TOPLAM 60 SAAT DERS VİDEO GÖRÜNTÜSÜ </a:t>
            </a:r>
          </a:p>
          <a:p>
            <a:endParaRPr lang="tr-TR" sz="1800" b="1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10" name="TURMOB_s_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87624" y="2276872"/>
            <a:ext cx="6858000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24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 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Eğitim Setleri</a:t>
            </a:r>
          </a:p>
          <a:p>
            <a:endParaRPr lang="tr-TR" sz="1800" b="1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EĞİTİME KABUL EDİLMİŞ</a:t>
            </a:r>
          </a:p>
          <a:p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44.578 MESLEK MENSUBUMUZA ULAŞTIRILMIŞTIR.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12" name="11 Resim" descr="çanta not defter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92" y="2420888"/>
            <a:ext cx="4355976" cy="2435860"/>
          </a:xfrm>
          <a:prstGeom prst="rect">
            <a:avLst/>
          </a:prstGeom>
        </p:spPr>
      </p:pic>
      <p:pic>
        <p:nvPicPr>
          <p:cNvPr id="13" name="12 Resim" descr="dvd ler topl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2717880"/>
            <a:ext cx="4499992" cy="2974785"/>
          </a:xfrm>
          <a:prstGeom prst="rect">
            <a:avLst/>
          </a:prstGeom>
        </p:spPr>
      </p:pic>
      <p:sp>
        <p:nvSpPr>
          <p:cNvPr id="14" name="13 Metin kutusu"/>
          <p:cNvSpPr txBox="1"/>
          <p:nvPr/>
        </p:nvSpPr>
        <p:spPr>
          <a:xfrm>
            <a:off x="323528" y="5013176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solidFill>
                  <a:schemeClr val="accent2">
                    <a:lumMod val="75000"/>
                  </a:schemeClr>
                </a:solidFill>
              </a:rPr>
              <a:t>Her DVD’de 8 GB olmak üzere toplam 32 GB büyüklüğünde eğitim dokümanı bulunmaktadır.</a:t>
            </a:r>
            <a:endParaRPr lang="tr-TR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25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 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Kendinizi Deneyin Uygulaması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9" name="8 Resim" descr="KD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772816"/>
            <a:ext cx="7787503" cy="4093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26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 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Kendinizi Deneyin Uygulaması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10" name="9 Resim" descr="KD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1392" y="1560560"/>
            <a:ext cx="6768752" cy="4774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27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 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Kendinizi Deneyin Uygulaması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9" name="8 Resim" descr="KD 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474904"/>
            <a:ext cx="7030432" cy="4972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28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r>
              <a:rPr lang="tr-TR" sz="18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http://egitim.turmob.org.tr 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Kendinizi Deneyin Uygulaması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10" name="9 Resim" descr="KD 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700808"/>
            <a:ext cx="7039958" cy="4277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29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Eğitime Katılımlar ve Merkezi Eğitim Kütüğü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6146" name="Picture 2" descr="C:\Users\areren\Desktop\BAŞKANLAR TOPLANTISI SUNUŞLARI  2012 ŞUBAT 8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4" y="1700808"/>
            <a:ext cx="6084168" cy="4251231"/>
          </a:xfrm>
          <a:prstGeom prst="rect">
            <a:avLst/>
          </a:prstGeom>
          <a:noFill/>
        </p:spPr>
      </p:pic>
      <p:pic>
        <p:nvPicPr>
          <p:cNvPr id="6148" name="Picture 4" descr="C:\Users\areren\Desktop\BAŞKANLAR TOPLANTISI SUNUŞLARI  2012 ŞUBAT 8\kart f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7719" y="1689504"/>
            <a:ext cx="3701689" cy="2342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3</a:t>
            </a:fld>
            <a:endParaRPr lang="tr-TR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971600" y="116632"/>
            <a:ext cx="79928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20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9" name="8 Resim" descr="turmob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456" y="35195"/>
            <a:ext cx="681884" cy="828000"/>
          </a:xfrm>
          <a:prstGeom prst="rect">
            <a:avLst/>
          </a:prstGeom>
        </p:spPr>
      </p:pic>
      <p:graphicFrame>
        <p:nvGraphicFramePr>
          <p:cNvPr id="7" name="6 Tablo"/>
          <p:cNvGraphicFramePr>
            <a:graphicFrameLocks noGrp="1"/>
          </p:cNvGraphicFramePr>
          <p:nvPr/>
        </p:nvGraphicFramePr>
        <p:xfrm>
          <a:off x="467544" y="1988840"/>
          <a:ext cx="8352928" cy="2689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2693"/>
                <a:gridCol w="5590235"/>
              </a:tblGrid>
              <a:tr h="1368152">
                <a:tc>
                  <a:txBody>
                    <a:bodyPr/>
                    <a:lstStyle/>
                    <a:p>
                      <a:r>
                        <a:rPr lang="tr-TR" sz="24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İlk Aşama</a:t>
                      </a:r>
                      <a:endParaRPr lang="tr-TR" sz="24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24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Eğiticilerin Eğitimi</a:t>
                      </a:r>
                      <a:endParaRPr lang="tr-TR" sz="24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1321107">
                <a:tc>
                  <a:txBody>
                    <a:bodyPr/>
                    <a:lstStyle/>
                    <a:p>
                      <a:r>
                        <a:rPr lang="tr-TR" sz="24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İkinci Aşama</a:t>
                      </a:r>
                      <a:endParaRPr lang="tr-TR" sz="24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24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Meslek Mensuplarının Eğitimi</a:t>
                      </a:r>
                      <a:endParaRPr lang="tr-TR" sz="24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1259632" cy="915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30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Eğitime Katılımlar ve Merkezi Eğitim Kütüğü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7170" name="Picture 2" descr="C:\Users\areren\Desktop\BAŞKANLAR TOPLANTISI SUNUŞLARI  2012 ŞUBAT 8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628800"/>
            <a:ext cx="4392488" cy="3312368"/>
          </a:xfrm>
          <a:prstGeom prst="rect">
            <a:avLst/>
          </a:prstGeom>
          <a:noFill/>
        </p:spPr>
      </p:pic>
      <p:pic>
        <p:nvPicPr>
          <p:cNvPr id="7171" name="Picture 3" descr="C:\Users\areren\Desktop\BAŞKANLAR TOPLANTISI SUNUŞLARI  2012 ŞUBAT 8\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852936"/>
            <a:ext cx="4032448" cy="3323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31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Eğitime Katılımlar ve Merkezi Eğitim Kütüğü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8196" name="Picture 4" descr="C:\Users\areren\Desktop\BAŞKANLAR TOPLANTISI SUNUŞLARI  2012 ŞUBAT 8\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5"/>
            <a:ext cx="4100157" cy="3528392"/>
          </a:xfrm>
          <a:prstGeom prst="rect">
            <a:avLst/>
          </a:prstGeom>
          <a:noFill/>
        </p:spPr>
      </p:pic>
      <p:pic>
        <p:nvPicPr>
          <p:cNvPr id="8197" name="Picture 5" descr="C:\Users\areren\Desktop\BAŞKANLAR TOPLANTISI SUNUŞLARI  2012 ŞUBAT 8\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348880"/>
            <a:ext cx="4306332" cy="3757960"/>
          </a:xfrm>
          <a:prstGeom prst="rect">
            <a:avLst/>
          </a:prstGeom>
          <a:noFill/>
        </p:spPr>
      </p:pic>
      <p:sp>
        <p:nvSpPr>
          <p:cNvPr id="9" name="8 Metin kutusu"/>
          <p:cNvSpPr txBox="1"/>
          <p:nvPr/>
        </p:nvSpPr>
        <p:spPr>
          <a:xfrm>
            <a:off x="179512" y="530120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</a:rPr>
              <a:t>Şu ana kadar, 900.000’i aşan fotoğraf kaydı ve kart okutma</a:t>
            </a:r>
            <a:endParaRPr lang="tr-TR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32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2160240"/>
          </a:xfrm>
        </p:spPr>
        <p:txBody>
          <a:bodyPr>
            <a:noAutofit/>
          </a:bodyPr>
          <a:lstStyle/>
          <a:p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Eğitime Katılımlar ve Merkezi Eğitim Kütüğü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395536" y="1412776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 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Kart Okutamama Beyan Formu</a:t>
            </a:r>
            <a:r>
              <a:rPr lang="tr-TR" sz="18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</p:txBody>
      </p:sp>
      <p:pic>
        <p:nvPicPr>
          <p:cNvPr id="10" name="9 Resim" descr="kart okutmama beyan form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916832"/>
            <a:ext cx="6019048" cy="4721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33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936104"/>
          </a:xfrm>
        </p:spPr>
        <p:txBody>
          <a:bodyPr>
            <a:noAutofit/>
          </a:bodyPr>
          <a:lstStyle/>
          <a:p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Eğitime Katılımlar ve Merkezi Eğitim Kütüğü</a:t>
            </a:r>
          </a:p>
          <a:p>
            <a:r>
              <a:rPr lang="tr-TR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EĞİTİM KONUSU İÇİN BELİRLENMİŞ TOPLAM DERS SAATİNİN  </a:t>
            </a:r>
          </a:p>
          <a:p>
            <a:r>
              <a:rPr lang="tr-TR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 AZ %85’İNE KATILIM GEREKLİDİR</a:t>
            </a:r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9" name="8 Resim" descr="KD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204864"/>
            <a:ext cx="7787503" cy="4093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34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1800200"/>
          </a:xfrm>
        </p:spPr>
        <p:txBody>
          <a:bodyPr>
            <a:noAutofit/>
          </a:bodyPr>
          <a:lstStyle/>
          <a:p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Yüz Yüze Eğitim – Sınıf Eğitimleri</a:t>
            </a:r>
          </a:p>
          <a:p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TTK için 400, KOBİ-TFRS için 400 olmak üzere </a:t>
            </a:r>
          </a:p>
          <a:p>
            <a:r>
              <a:rPr lang="tr-TR" sz="18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yaklaşık 800 sınıf kullandık. Şu ana kadar sınıflarda  1200 eğitim günü geçirdik. Başlamak üzere olduğumuz “Denetim” eğitimlerinde daha çok sınıfta daha çok eğitim günü geçireceğiz.</a:t>
            </a: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10" name="9 Resim" descr="eğitim salonları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636912"/>
            <a:ext cx="5400938" cy="3974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35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endParaRPr lang="tr-TR" sz="18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9" name="8 Resim" descr="türmobweb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340768"/>
            <a:ext cx="7020272" cy="4726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36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endParaRPr lang="tr-TR" sz="18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9" name="8 Resim" descr="türmobweb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1" y="1412776"/>
            <a:ext cx="6951461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37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052736"/>
            <a:ext cx="8784976" cy="540060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endParaRPr lang="tr-TR" sz="18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pic>
        <p:nvPicPr>
          <p:cNvPr id="9" name="8 Resim" descr="türmobweb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2056" y="1395360"/>
            <a:ext cx="7308304" cy="4920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38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163344"/>
            <a:ext cx="8784976" cy="720080"/>
          </a:xfrm>
        </p:spPr>
        <p:txBody>
          <a:bodyPr>
            <a:noAutofit/>
          </a:bodyPr>
          <a:lstStyle/>
          <a:p>
            <a:r>
              <a:rPr lang="tr-TR" sz="1100" dirty="0" smtClean="0"/>
              <a:t> </a:t>
            </a:r>
            <a:endParaRPr lang="tr-TR" sz="18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457200" algn="l">
              <a:spcBef>
                <a:spcPts val="0"/>
              </a:spcBef>
              <a:spcAft>
                <a:spcPts val="0"/>
              </a:spcAft>
            </a:pP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 </a:t>
            </a:r>
            <a:r>
              <a:rPr lang="tr-TR" sz="12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91680" y="188640"/>
            <a:ext cx="69847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tr-TR" sz="1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Meslek Mensuplarının Eğitimi</a:t>
            </a:r>
            <a:r>
              <a:rPr lang="tr-TR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</a:p>
          <a:p>
            <a:endParaRPr lang="tr-TR" sz="1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449026" cy="1052736"/>
          </a:xfrm>
          <a:prstGeom prst="rect">
            <a:avLst/>
          </a:prstGeom>
          <a:noFill/>
        </p:spPr>
      </p:pic>
      <p:sp>
        <p:nvSpPr>
          <p:cNvPr id="9" name="8 Metin kutusu"/>
          <p:cNvSpPr txBox="1"/>
          <p:nvPr/>
        </p:nvSpPr>
        <p:spPr>
          <a:xfrm>
            <a:off x="2195736" y="1124744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solidFill>
                  <a:schemeClr val="accent2">
                    <a:lumMod val="75000"/>
                  </a:schemeClr>
                </a:solidFill>
              </a:rPr>
              <a:t>Aktüel</a:t>
            </a:r>
            <a:endParaRPr lang="tr-T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0 Resim" descr="GÜMÜŞHAN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1700808"/>
            <a:ext cx="4211960" cy="2088232"/>
          </a:xfrm>
          <a:prstGeom prst="rect">
            <a:avLst/>
          </a:prstGeom>
        </p:spPr>
      </p:pic>
      <p:sp>
        <p:nvSpPr>
          <p:cNvPr id="12" name="11 Metin kutusu"/>
          <p:cNvSpPr txBox="1"/>
          <p:nvPr/>
        </p:nvSpPr>
        <p:spPr>
          <a:xfrm>
            <a:off x="4572000" y="1772816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800" dirty="0" err="1" smtClean="0"/>
              <a:t>Kuşakkaya</a:t>
            </a:r>
            <a:r>
              <a:rPr lang="tr-TR" sz="1800" dirty="0" smtClean="0"/>
              <a:t> Gazetesi</a:t>
            </a:r>
          </a:p>
          <a:p>
            <a:pPr algn="just"/>
            <a:r>
              <a:rPr lang="tr-TR" sz="1800" dirty="0" smtClean="0"/>
              <a:t>04 Haziran 2012 Pazartesi </a:t>
            </a:r>
          </a:p>
          <a:p>
            <a:pPr algn="just"/>
            <a:endParaRPr lang="tr-TR" sz="1800" dirty="0" smtClean="0"/>
          </a:p>
          <a:p>
            <a:pPr algn="just"/>
            <a:r>
              <a:rPr lang="tr-TR" sz="1800" dirty="0" smtClean="0"/>
              <a:t>Gümüşhaneli Serbest Muhasebeci Mali Müşavirler, 1 Temmuz 2012’ de uygulamaya başlayacak olan Türk Ticaret Kanunu’nda önem arz eden ve uygulamaya yönelik konular hakkında eğitim aldılar. </a:t>
            </a:r>
          </a:p>
          <a:p>
            <a:pPr algn="just"/>
            <a:r>
              <a:rPr lang="tr-TR" sz="1800" dirty="0" smtClean="0"/>
              <a:t>Gümüşhane Mali Müşavirler Odası ev sahipliğinde yapılan ve Gümüşhane’den 6, Bayburt’tan 2, Kelkit’ten 4 ve Şiran’dan 2 olmak üzere toplam 14 kişinin katıldığı eğitim seminerde Ankara’dan gelen ………………………..</a:t>
            </a:r>
          </a:p>
          <a:p>
            <a:pPr algn="just"/>
            <a:r>
              <a:rPr lang="tr-TR" sz="1800" dirty="0" smtClean="0"/>
              <a:t>Mali Müşavirleri bilgilendirdi.</a:t>
            </a:r>
          </a:p>
        </p:txBody>
      </p:sp>
      <p:sp>
        <p:nvSpPr>
          <p:cNvPr id="14" name="13 Metin kutusu"/>
          <p:cNvSpPr txBox="1"/>
          <p:nvPr/>
        </p:nvSpPr>
        <p:spPr>
          <a:xfrm>
            <a:off x="323528" y="4005064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800" dirty="0" smtClean="0"/>
              <a:t>3 gün devam eden TTK ve KOBİ-TFRS Eğitimlerinin sonunda Gümüşhane Serbest Muhasebeci Mali Müşavirler Odası (SMMMO) Başkanı Sinan </a:t>
            </a:r>
            <a:r>
              <a:rPr lang="tr-TR" sz="1800" dirty="0" err="1" smtClean="0"/>
              <a:t>Artun</a:t>
            </a:r>
            <a:r>
              <a:rPr lang="tr-TR" sz="1800" dirty="0" smtClean="0"/>
              <a:t>, yeni Türk Ticaret Kanunu’ nu hakkında mali müşavirlerin ve iş adamlarının dikkatini çekerek şunları söyledi: ……….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4</a:t>
            </a:fld>
            <a:endParaRPr lang="tr-TR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971600" y="116632"/>
            <a:ext cx="79928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endParaRPr lang="tr-TR" sz="20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9" name="8 Resim" descr="turmob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456" y="35195"/>
            <a:ext cx="681884" cy="828000"/>
          </a:xfrm>
          <a:prstGeom prst="rect">
            <a:avLst/>
          </a:prstGeom>
        </p:spPr>
      </p:pic>
      <p:pic>
        <p:nvPicPr>
          <p:cNvPr id="10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1259632" cy="915139"/>
          </a:xfrm>
          <a:prstGeom prst="rect">
            <a:avLst/>
          </a:prstGeom>
          <a:noFill/>
        </p:spPr>
      </p:pic>
      <p:sp>
        <p:nvSpPr>
          <p:cNvPr id="11" name="10 Dikdörtgen"/>
          <p:cNvSpPr/>
          <p:nvPr/>
        </p:nvSpPr>
        <p:spPr>
          <a:xfrm>
            <a:off x="323528" y="2767281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Eğiticilerin Eğitimi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5</a:t>
            </a:fld>
            <a:endParaRPr lang="tr-TR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971600" y="116632"/>
            <a:ext cx="79928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r>
              <a:rPr lang="tr-T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Eğiticilerin Eğitimi</a:t>
            </a:r>
          </a:p>
        </p:txBody>
      </p:sp>
      <p:pic>
        <p:nvPicPr>
          <p:cNvPr id="9" name="8 Resim" descr="turmob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456" y="35195"/>
            <a:ext cx="681884" cy="828000"/>
          </a:xfrm>
          <a:prstGeom prst="rect">
            <a:avLst/>
          </a:prstGeom>
        </p:spPr>
      </p:pic>
      <p:graphicFrame>
        <p:nvGraphicFramePr>
          <p:cNvPr id="7" name="6 Tablo"/>
          <p:cNvGraphicFramePr>
            <a:graphicFrameLocks noGrp="1"/>
          </p:cNvGraphicFramePr>
          <p:nvPr/>
        </p:nvGraphicFramePr>
        <p:xfrm>
          <a:off x="1907704" y="1337905"/>
          <a:ext cx="6192688" cy="3899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2688"/>
              </a:tblGrid>
              <a:tr h="393377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EĞİTİM İLLERİ</a:t>
                      </a:r>
                      <a:endParaRPr lang="tr-TR" sz="2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1152267"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Ankara</a:t>
                      </a:r>
                      <a:endParaRPr lang="tr-TR" sz="24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EDF6F7"/>
                    </a:solidFill>
                  </a:tcPr>
                </a:tc>
              </a:tr>
              <a:tr h="1189897"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İstanbul</a:t>
                      </a:r>
                      <a:endParaRPr lang="tr-TR" sz="24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</a:tr>
              <a:tr h="1161039">
                <a:tc>
                  <a:txBody>
                    <a:bodyPr/>
                    <a:lstStyle/>
                    <a:p>
                      <a:pPr algn="ctr"/>
                      <a:r>
                        <a:rPr lang="tr-TR" sz="24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İzmir</a:t>
                      </a:r>
                      <a:endParaRPr lang="tr-TR" sz="24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1259632" cy="915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6</a:t>
            </a:fld>
            <a:endParaRPr lang="tr-TR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971600" y="0"/>
            <a:ext cx="799288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r>
              <a:rPr lang="tr-TR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Eğiticilerin Eğitimi</a:t>
            </a:r>
          </a:p>
        </p:txBody>
      </p:sp>
      <p:pic>
        <p:nvPicPr>
          <p:cNvPr id="9" name="8 Resim" descr="turmob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456" y="35195"/>
            <a:ext cx="681884" cy="828000"/>
          </a:xfrm>
          <a:prstGeom prst="rect">
            <a:avLst/>
          </a:prstGeom>
        </p:spPr>
      </p:pic>
      <p:graphicFrame>
        <p:nvGraphicFramePr>
          <p:cNvPr id="7" name="6 Tablo"/>
          <p:cNvGraphicFramePr>
            <a:graphicFrameLocks noGrp="1"/>
          </p:cNvGraphicFramePr>
          <p:nvPr/>
        </p:nvGraphicFramePr>
        <p:xfrm>
          <a:off x="467544" y="1052736"/>
          <a:ext cx="8208912" cy="496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0278"/>
                <a:gridCol w="4268634"/>
              </a:tblGrid>
              <a:tr h="791496">
                <a:tc gridSpan="2"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EĞİTİCİLERİN EĞİTİM ALANLARI ve DERSLER</a:t>
                      </a:r>
                      <a:endParaRPr lang="tr-TR" sz="2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r-TR" sz="2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670059"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Eğitim</a:t>
                      </a:r>
                      <a:r>
                        <a:rPr lang="tr-TR" sz="16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Alanı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EDF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Dersler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EDF6F7"/>
                    </a:solidFill>
                  </a:tcPr>
                </a:tc>
              </a:tr>
              <a:tr h="395748">
                <a:tc rowSpan="2">
                  <a:txBody>
                    <a:bodyPr/>
                    <a:lstStyle/>
                    <a:p>
                      <a:r>
                        <a:rPr lang="tr-TR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Türk Ticaret Kanunu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Yeni Türk Ticaret Kanunu</a:t>
                      </a:r>
                      <a:endParaRPr lang="tr-TR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39574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Sunum Teknikleri</a:t>
                      </a:r>
                      <a:endParaRPr lang="tr-TR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387929">
                <a:tc rowSpan="3">
                  <a:txBody>
                    <a:bodyPr/>
                    <a:lstStyle/>
                    <a:p>
                      <a:r>
                        <a:rPr lang="tr-TR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KOBİ - TFRS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9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Yeni Türk Ticaret Kanunu</a:t>
                      </a:r>
                    </a:p>
                  </a:txBody>
                  <a:tcPr anchor="ctr"/>
                </a:tc>
              </a:tr>
              <a:tr h="38792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KOBİ - TFRS</a:t>
                      </a:r>
                      <a:endParaRPr lang="tr-TR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38792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Sunum Teknikleri</a:t>
                      </a:r>
                    </a:p>
                  </a:txBody>
                  <a:tcPr anchor="ctr"/>
                </a:tc>
              </a:tr>
              <a:tr h="387929">
                <a:tc rowSpan="4">
                  <a:txBody>
                    <a:bodyPr/>
                    <a:lstStyle/>
                    <a:p>
                      <a:r>
                        <a:rPr lang="tr-TR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Denetim, </a:t>
                      </a:r>
                    </a:p>
                    <a:p>
                      <a:r>
                        <a:rPr lang="tr-TR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Denetim Standartları ve </a:t>
                      </a:r>
                    </a:p>
                    <a:p>
                      <a:r>
                        <a:rPr lang="tr-TR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Uygulamaları</a:t>
                      </a:r>
                      <a:endParaRPr lang="tr-TR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9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Yeni Türk Ticaret Kanunu</a:t>
                      </a:r>
                    </a:p>
                  </a:txBody>
                  <a:tcPr anchor="ctr"/>
                </a:tc>
              </a:tr>
              <a:tr h="38792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KOBİ - TFRS</a:t>
                      </a:r>
                      <a:endParaRPr lang="tr-TR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38792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Denetim</a:t>
                      </a:r>
                      <a:endParaRPr lang="tr-TR" sz="16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/>
                </a:tc>
              </a:tr>
              <a:tr h="38792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99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Sunum Teknikleri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1259632" cy="915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7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1071546"/>
            <a:ext cx="8640960" cy="5093758"/>
          </a:xfrm>
        </p:spPr>
        <p:txBody>
          <a:bodyPr>
            <a:noAutofit/>
          </a:bodyPr>
          <a:lstStyle/>
          <a:p>
            <a:r>
              <a:rPr lang="tr-TR" sz="16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 ÇIKTILARI</a:t>
            </a:r>
          </a:p>
          <a:p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</a:p>
          <a:p>
            <a:pPr lvl="0"/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Yeni Türk Ticaret Kanunu konusunda, Türkiye genelinde eğitim vermek üzere, “</a:t>
            </a:r>
            <a:r>
              <a:rPr lang="tr-TR" sz="16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TTK Eğiticileri</a:t>
            </a: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”,</a:t>
            </a:r>
          </a:p>
          <a:p>
            <a:pPr lvl="0"/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UMS ve </a:t>
            </a:r>
            <a:r>
              <a:rPr lang="tr-TR" sz="1600" dirty="0" err="1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UFRS’yi</a:t>
            </a: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temel olarak kabul eden KOBİ’ler İçin Finansal Raporlama Standardı konusunda, Türkiye genelinde eğitim vermek üzere, </a:t>
            </a:r>
          </a:p>
          <a:p>
            <a:pPr lvl="0"/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tr-TR" sz="16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KOBİ - UFRS Eğiticileri</a:t>
            </a: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”,</a:t>
            </a:r>
          </a:p>
          <a:p>
            <a:pPr lvl="0"/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Denetim, Denetim Standartları ve Uygulamaları ile Yeni </a:t>
            </a:r>
            <a:r>
              <a:rPr lang="tr-TR" sz="1600" dirty="0" err="1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TTK’nın</a:t>
            </a: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belirlediği bağımsız denetim faaliyetleri konusunda yetişmek isteyen meslek mensuplarına eğitim vermek üzere </a:t>
            </a:r>
          </a:p>
          <a:p>
            <a:pPr lvl="0"/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tr-TR" sz="16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Bağımsız Denetim Eğiticileri</a:t>
            </a: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”,</a:t>
            </a:r>
          </a:p>
          <a:p>
            <a:pPr lvl="0"/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yetiştirilerek ve yetkinleştirilmesi </a:t>
            </a:r>
          </a:p>
          <a:p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projeden ilk aşamada elde edilmiş çıktılardır.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971600" y="116632"/>
            <a:ext cx="79928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r>
              <a:rPr lang="tr-TR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Eğiticilerin Eğitimi</a:t>
            </a: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259632" cy="915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8</a:t>
            </a:fld>
            <a:endParaRPr lang="tr-T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1071546"/>
            <a:ext cx="8640960" cy="5093758"/>
          </a:xfrm>
        </p:spPr>
        <p:txBody>
          <a:bodyPr>
            <a:noAutofit/>
          </a:bodyPr>
          <a:lstStyle/>
          <a:p>
            <a:r>
              <a:rPr lang="tr-TR" sz="16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 ÇIKTILARI (2)</a:t>
            </a:r>
          </a:p>
          <a:p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</a:p>
          <a:p>
            <a:pPr lvl="0"/>
            <a:r>
              <a:rPr lang="tr-TR" sz="16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Yeni TTK ve KOBİ’ler için Finansal Raporlama Standardı </a:t>
            </a: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alanlarında </a:t>
            </a:r>
          </a:p>
          <a:p>
            <a:pPr lvl="0"/>
            <a:r>
              <a:rPr lang="tr-TR" sz="16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Türkiye’deki tüm muhasebe meslek mensuplarının</a:t>
            </a: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lvl="0"/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Denetim, Denetim Standartları ve Uygulamaları ile Yeni </a:t>
            </a:r>
            <a:r>
              <a:rPr lang="tr-TR" sz="1600" dirty="0" err="1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TTK’nın</a:t>
            </a: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belirlediği </a:t>
            </a:r>
            <a:r>
              <a:rPr lang="tr-TR" sz="1600" b="1" u="sng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bağımsız denetim faaliyetleri konusunda yetişmek isteyen meslek mensupları</a:t>
            </a: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nın,</a:t>
            </a:r>
          </a:p>
          <a:p>
            <a:pPr lvl="0"/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eğitim almalarının sağlanması </a:t>
            </a:r>
          </a:p>
          <a:p>
            <a:endParaRPr lang="tr-TR" sz="1600" dirty="0" smtClean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Projenin nihai çıktıları olacaktır. 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971600" y="116632"/>
            <a:ext cx="79928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r>
              <a:rPr lang="tr-TR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Eğiticilerin Eğitimi</a:t>
            </a: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259632" cy="915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862E-996D-427E-95F0-1974912D7467}" type="slidenum">
              <a:rPr lang="tr-TR"/>
              <a:pPr/>
              <a:t>9</a:t>
            </a:fld>
            <a:endParaRPr lang="tr-TR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FF33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971600" y="116632"/>
            <a:ext cx="79928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tr-T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TTK, KOBİ-TFRS ve BAĞIMSIZ DENETİM EĞİTİMİ</a:t>
            </a:r>
          </a:p>
          <a:p>
            <a:r>
              <a:rPr lang="tr-TR" sz="1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Eğiticilerin Eğitimi</a:t>
            </a:r>
          </a:p>
        </p:txBody>
      </p:sp>
      <p:pic>
        <p:nvPicPr>
          <p:cNvPr id="7" name="Picture 5" descr="C:\Users\areren\Desktop\TÜRMOB EĞİTİ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259632" cy="915139"/>
          </a:xfrm>
          <a:prstGeom prst="rect">
            <a:avLst/>
          </a:prstGeom>
          <a:noFill/>
        </p:spPr>
      </p:pic>
      <p:graphicFrame>
        <p:nvGraphicFramePr>
          <p:cNvPr id="9" name="8 Tablo"/>
          <p:cNvGraphicFramePr>
            <a:graphicFrameLocks noGrp="1"/>
          </p:cNvGraphicFramePr>
          <p:nvPr/>
        </p:nvGraphicFramePr>
        <p:xfrm>
          <a:off x="585538" y="1052737"/>
          <a:ext cx="7920880" cy="5060488"/>
        </p:xfrm>
        <a:graphic>
          <a:graphicData uri="http://schemas.openxmlformats.org/drawingml/2006/table">
            <a:tbl>
              <a:tblPr/>
              <a:tblGrid>
                <a:gridCol w="2007443"/>
                <a:gridCol w="1837002"/>
                <a:gridCol w="2272577"/>
                <a:gridCol w="1803858"/>
              </a:tblGrid>
              <a:tr h="576063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tr-T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YETİŞEREK YETKİNLEŞEN EĞİTİCİ SAYILARI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72008">
                <a:tc>
                  <a:txBody>
                    <a:bodyPr/>
                    <a:lstStyle/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r-TR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92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EĞİTİM ALANI</a:t>
                      </a:r>
                    </a:p>
                  </a:txBody>
                  <a:tcPr marL="6983" marR="6983" marT="6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EĞİTİM İLİ</a:t>
                      </a: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EĞİTİCİ SAYISI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983" marR="6983" marT="6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6530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TTK</a:t>
                      </a:r>
                    </a:p>
                  </a:txBody>
                  <a:tcPr marL="6983" marR="6983" marT="6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ANKARA</a:t>
                      </a: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26530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İSTANBUL</a:t>
                      </a: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27591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İZMİR</a:t>
                      </a: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275917">
                <a:tc vMerge="1">
                  <a:txBody>
                    <a:bodyPr/>
                    <a:lstStyle/>
                    <a:p>
                      <a:pPr algn="ctr" fontAlgn="ctr"/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TOPLAM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111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8227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983" marR="6983" marT="6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6530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KOBİ TFRS</a:t>
                      </a:r>
                    </a:p>
                  </a:txBody>
                  <a:tcPr marL="6983" marR="6983" marT="6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ANKARA</a:t>
                      </a: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26530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İSTANBUL</a:t>
                      </a: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27591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İZMİR</a:t>
                      </a: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275917">
                <a:tc vMerge="1">
                  <a:txBody>
                    <a:bodyPr/>
                    <a:lstStyle/>
                    <a:p>
                      <a:pPr algn="ctr" fontAlgn="ctr"/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TOPLAM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184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8227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983" marR="6983" marT="6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6530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DENETİM</a:t>
                      </a:r>
                    </a:p>
                  </a:txBody>
                  <a:tcPr marL="6983" marR="6983" marT="6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ANKARA</a:t>
                      </a: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6530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İSTANBUL</a:t>
                      </a: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7591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İZMİR</a:t>
                      </a: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75917">
                <a:tc vMerge="1">
                  <a:txBody>
                    <a:bodyPr/>
                    <a:lstStyle/>
                    <a:p>
                      <a:pPr algn="ctr" fontAlgn="ctr"/>
                      <a:endParaRPr lang="tr-T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TOPLAM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183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83" marR="6983" marT="69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TİK PPT ŞABLON">
  <a:themeElements>
    <a:clrScheme name="ETİK PPT ŞABL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TİK PPT ŞABL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4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4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TİK PPT ŞABL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İK PPT ŞABL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İK PPT ŞABL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İK PPT ŞABL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İK PPT ŞABL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İK PPT ŞABL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TİK PPT ŞABL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TİK PPT ŞABL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TİK PPT ŞABL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TİK PPT ŞABL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TİK PPT ŞABL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TİK PPT ŞABL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ETİK PPT ŞABLON</Template>
  <TotalTime>1368</TotalTime>
  <Words>879</Words>
  <Application>Microsoft Office PowerPoint</Application>
  <PresentationFormat>Ekran Gösterisi (4:3)</PresentationFormat>
  <Paragraphs>379</Paragraphs>
  <Slides>38</Slides>
  <Notes>0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40" baseType="lpstr">
      <vt:lpstr>ETİK PPT ŞABLON</vt:lpstr>
      <vt:lpstr>Paketleyici Kabuk Nesnesi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A.R.EREN</dc:creator>
  <cp:lastModifiedBy>hp</cp:lastModifiedBy>
  <cp:revision>275</cp:revision>
  <dcterms:created xsi:type="dcterms:W3CDTF">2009-04-08T07:05:26Z</dcterms:created>
  <dcterms:modified xsi:type="dcterms:W3CDTF">2012-06-06T06:26:14Z</dcterms:modified>
</cp:coreProperties>
</file>