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256" r:id="rId2"/>
    <p:sldId id="258" r:id="rId3"/>
    <p:sldId id="259" r:id="rId4"/>
    <p:sldId id="260" r:id="rId5"/>
    <p:sldId id="261" r:id="rId6"/>
    <p:sldId id="262" r:id="rId7"/>
    <p:sldId id="263" r:id="rId8"/>
    <p:sldId id="264" r:id="rId9"/>
    <p:sldId id="265" r:id="rId10"/>
    <p:sldId id="266" r:id="rId11"/>
    <p:sldId id="267" r:id="rId12"/>
    <p:sldId id="269" r:id="rId13"/>
    <p:sldId id="270" r:id="rId14"/>
    <p:sldId id="268"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4C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B0EFEC-0A42-45A6-9743-35D0B788C182}" type="datetimeFigureOut">
              <a:rPr lang="tr-TR" smtClean="0"/>
              <a:t>02.04.2014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7EF6FD-94DE-4833-9A8A-0742BCAD5F0F}" type="slidenum">
              <a:rPr lang="tr-TR" smtClean="0"/>
              <a:t>‹#›</a:t>
            </a:fld>
            <a:endParaRPr lang="tr-TR"/>
          </a:p>
        </p:txBody>
      </p:sp>
    </p:spTree>
    <p:extLst>
      <p:ext uri="{BB962C8B-B14F-4D97-AF65-F5344CB8AC3E}">
        <p14:creationId xmlns:p14="http://schemas.microsoft.com/office/powerpoint/2010/main" val="4239990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67EF6FD-94DE-4833-9A8A-0742BCAD5F0F}" type="slidenum">
              <a:rPr lang="tr-TR" smtClean="0"/>
              <a:t>2</a:t>
            </a:fld>
            <a:endParaRPr lang="tr-TR"/>
          </a:p>
        </p:txBody>
      </p:sp>
    </p:spTree>
    <p:extLst>
      <p:ext uri="{BB962C8B-B14F-4D97-AF65-F5344CB8AC3E}">
        <p14:creationId xmlns:p14="http://schemas.microsoft.com/office/powerpoint/2010/main" val="687055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02.04.2014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02.04.2014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02.04.2014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02.04.2014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02.04.2014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02.04.2014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02.04.2014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02.04.2014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23720DD-5B6D-40BF-8493-A6B52D484E6B}" type="datetimeFigureOut">
              <a:rPr lang="tr-TR" smtClean="0"/>
              <a:t>02.04.2014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02.04.2014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02.04.2014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23720DD-5B6D-40BF-8493-A6B52D484E6B}" type="datetimeFigureOut">
              <a:rPr lang="tr-TR" smtClean="0"/>
              <a:t>02.04.2014</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302176B-0E47-46AC-8F43-DAB4B8A37D06}"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ctrTitle"/>
          </p:nvPr>
        </p:nvSpPr>
        <p:spPr>
          <a:xfrm>
            <a:off x="1907704" y="1124744"/>
            <a:ext cx="5400600" cy="864096"/>
          </a:xfrm>
          <a:solidFill>
            <a:schemeClr val="accent1">
              <a:lumMod val="75000"/>
            </a:schemeClr>
          </a:solidFill>
        </p:spPr>
        <p:style>
          <a:lnRef idx="3">
            <a:schemeClr val="lt1"/>
          </a:lnRef>
          <a:fillRef idx="1">
            <a:schemeClr val="accent2"/>
          </a:fillRef>
          <a:effectRef idx="1">
            <a:schemeClr val="accent2"/>
          </a:effectRef>
          <a:fontRef idx="minor">
            <a:schemeClr val="lt1"/>
          </a:fontRef>
        </p:style>
        <p:txBody>
          <a:bodyPr>
            <a:noAutofit/>
          </a:bodyPr>
          <a:lstStyle/>
          <a:p>
            <a:r>
              <a:rPr lang="tr-T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reflection blurRad="6350" stA="55000" endA="300" endPos="45500" dir="5400000" sy="-100000" algn="bl" rotWithShape="0"/>
                </a:effectLst>
                <a:latin typeface="Calibri" pitchFamily="34" charset="0"/>
              </a:rPr>
              <a:t>HAKSIZ REKABET</a:t>
            </a:r>
          </a:p>
        </p:txBody>
      </p:sp>
      <p:pic>
        <p:nvPicPr>
          <p:cNvPr id="1028" name="Picture 4" descr="C:\Users\ID\Desktop\competition_advantag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46023" y="2636912"/>
            <a:ext cx="3329221" cy="2952328"/>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29" name="Picture 5" descr="E:\ASMMMO Images\ASMMMO 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71752" y="2636912"/>
            <a:ext cx="1171442" cy="1442887"/>
          </a:xfrm>
          <a:prstGeom prst="roundRect">
            <a:avLst>
              <a:gd name="adj" fmla="val 8594"/>
            </a:avLst>
          </a:prstGeom>
          <a:solidFill>
            <a:srgbClr val="FFFFFF">
              <a:shade val="85000"/>
            </a:srgbClr>
          </a:solidFill>
          <a:ln>
            <a:noFill/>
          </a:ln>
          <a:effectLst>
            <a:outerShdw blurRad="50800" dist="38100" dir="5400000" algn="t" rotWithShape="0">
              <a:prstClr val="black">
                <a:alpha val="40000"/>
              </a:prstClr>
            </a:outerShdw>
          </a:effectLst>
          <a:extLst/>
        </p:spPr>
      </p:pic>
      <p:sp>
        <p:nvSpPr>
          <p:cNvPr id="8" name="Metin kutusu 7"/>
          <p:cNvSpPr txBox="1"/>
          <p:nvPr/>
        </p:nvSpPr>
        <p:spPr>
          <a:xfrm>
            <a:off x="1465663" y="4365104"/>
            <a:ext cx="1983620" cy="646331"/>
          </a:xfrm>
          <a:prstGeom prst="rect">
            <a:avLst/>
          </a:prstGeom>
          <a:noFill/>
        </p:spPr>
        <p:txBody>
          <a:bodyPr wrap="none" rtlCol="0">
            <a:spAutoFit/>
          </a:bodyPr>
          <a:lstStyle/>
          <a:p>
            <a:pPr algn="ctr"/>
            <a:r>
              <a:rPr lang="tr-TR" b="1" dirty="0" smtClean="0">
                <a:solidFill>
                  <a:srgbClr val="0C4CA3"/>
                </a:solidFill>
                <a:effectLst>
                  <a:reflection blurRad="6350" stA="55000" endA="300" endPos="45500" dir="5400000" sy="-100000" algn="bl" rotWithShape="0"/>
                </a:effectLst>
                <a:latin typeface="Calibri" pitchFamily="34" charset="0"/>
              </a:rPr>
              <a:t>Mehmet OKKALI</a:t>
            </a:r>
          </a:p>
          <a:p>
            <a:pPr algn="ctr"/>
            <a:r>
              <a:rPr lang="tr-TR" b="1" dirty="0" smtClean="0">
                <a:solidFill>
                  <a:srgbClr val="0C4CA3"/>
                </a:solidFill>
                <a:effectLst>
                  <a:reflection blurRad="6350" stA="55000" endA="300" endPos="45500" dir="5400000" sy="-100000" algn="bl" rotWithShape="0"/>
                </a:effectLst>
                <a:latin typeface="Calibri" pitchFamily="34" charset="0"/>
              </a:rPr>
              <a:t>ASMMMO Başkanı</a:t>
            </a:r>
            <a:endParaRPr lang="tr-TR" b="1" dirty="0">
              <a:solidFill>
                <a:srgbClr val="0C4CA3"/>
              </a:solidFill>
              <a:effectLst>
                <a:reflection blurRad="6350" stA="55000" endA="300" endPos="45500" dir="5400000" sy="-100000" algn="bl" rotWithShape="0"/>
              </a:effectLst>
              <a:latin typeface="Calibri" pitchFamily="34" charset="0"/>
            </a:endParaRPr>
          </a:p>
        </p:txBody>
      </p:sp>
    </p:spTree>
    <p:extLst>
      <p:ext uri="{BB962C8B-B14F-4D97-AF65-F5344CB8AC3E}">
        <p14:creationId xmlns:p14="http://schemas.microsoft.com/office/powerpoint/2010/main" val="60873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2564904"/>
            <a:ext cx="8568951" cy="3561259"/>
          </a:xfrm>
        </p:spPr>
        <p:txBody>
          <a:bodyPr>
            <a:normAutofit/>
          </a:bodyPr>
          <a:lstStyle/>
          <a:p>
            <a:pPr algn="just"/>
            <a:r>
              <a:rPr lang="tr-TR" sz="1600" dirty="0">
                <a:latin typeface="Verdana" pitchFamily="34" charset="0"/>
                <a:ea typeface="Verdana" pitchFamily="34" charset="0"/>
                <a:cs typeface="Verdana" pitchFamily="34" charset="0"/>
              </a:rPr>
              <a:t>3568 sayılı kanun gereği beyannamesi gönderilebilecek mükellefler için asgari parasal hadler getirilmiş olup, bu hadlerin altında kalan mükelleflerin beyannamelerini Serbest Muhasebeci ve Serbest Muhasebeci Mali Müşavirlere imzalatmadan bireysel olarak gönderebilmeleri imkanı tanınmıştır. Vergi beyannamelerinin hazırlanması belirli bir mesleki bilgi birikimine ve tecrübeye sahip olunmasını gerektirmektedir. Bu konuda bütün vergi beyannamelerinin 3568 sayılı kanunla tanımlanan Serbest Muhasebeci ve Serbest Muhasebeci Mali Müşavirler tarafından gönderilmelidir.</a:t>
            </a:r>
          </a:p>
        </p:txBody>
      </p:sp>
      <p:sp>
        <p:nvSpPr>
          <p:cNvPr id="2" name="Başlık 1"/>
          <p:cNvSpPr>
            <a:spLocks noGrp="1"/>
          </p:cNvSpPr>
          <p:nvPr>
            <p:ph type="title"/>
          </p:nvPr>
        </p:nvSpPr>
        <p:spPr/>
        <p:txBody>
          <a:bodyPr>
            <a:normAutofit/>
          </a:bodyPr>
          <a:lstStyle/>
          <a:p>
            <a:r>
              <a:rPr lang="tr-TR" sz="1600" b="1" i="1" dirty="0" smtClean="0">
                <a:latin typeface="Verdana" pitchFamily="34" charset="0"/>
                <a:ea typeface="Verdana" pitchFamily="34" charset="0"/>
                <a:cs typeface="Verdana" pitchFamily="34" charset="0"/>
              </a:rPr>
              <a:t>PARASAL </a:t>
            </a:r>
            <a:r>
              <a:rPr lang="tr-TR" sz="1600" b="1" i="1" dirty="0" smtClean="0">
                <a:latin typeface="Verdana" pitchFamily="34" charset="0"/>
                <a:ea typeface="Verdana" pitchFamily="34" charset="0"/>
                <a:cs typeface="Verdana" pitchFamily="34" charset="0"/>
              </a:rPr>
              <a:t>HADLERİN </a:t>
            </a:r>
            <a:r>
              <a:rPr lang="tr-TR" sz="1600" b="1" i="1" dirty="0" smtClean="0">
                <a:latin typeface="Verdana" pitchFamily="34" charset="0"/>
                <a:ea typeface="Verdana" pitchFamily="34" charset="0"/>
                <a:cs typeface="Verdana" pitchFamily="34" charset="0"/>
              </a:rPr>
              <a:t>KALDIRILMASI</a:t>
            </a:r>
            <a:endParaRPr lang="tr-TR" sz="1600" b="1" i="1" dirty="0">
              <a:latin typeface="Verdana" pitchFamily="34" charset="0"/>
              <a:ea typeface="Verdana" pitchFamily="34" charset="0"/>
              <a:cs typeface="Verdana" pitchFamily="34"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5013176"/>
            <a:ext cx="3672408" cy="167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64039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564904"/>
            <a:ext cx="8712968" cy="3384376"/>
          </a:xfrm>
        </p:spPr>
        <p:txBody>
          <a:bodyPr>
            <a:noAutofit/>
          </a:bodyPr>
          <a:lstStyle/>
          <a:p>
            <a:pPr algn="just"/>
            <a:r>
              <a:rPr lang="tr-TR" sz="1600" dirty="0">
                <a:latin typeface="Verdana" pitchFamily="34" charset="0"/>
                <a:ea typeface="Verdana" pitchFamily="34" charset="0"/>
                <a:cs typeface="Verdana" pitchFamily="34" charset="0"/>
              </a:rPr>
              <a:t>Beyanname imzalanması ve gönderilmesi hizmeti muhasebe hizmetinin ayrılmaz bir parçasıdır. Beyannamelerini tam tasdik ettiren mükelleflerin, beyannamelerini Serbest Muhasebeci ve Serbest Muhasebeci Mali Müşavirlere imzalatma zorunluluğundan sari tutulmalarının SM ve </a:t>
            </a:r>
            <a:r>
              <a:rPr lang="tr-TR" sz="1600" dirty="0" err="1">
                <a:latin typeface="Verdana" pitchFamily="34" charset="0"/>
                <a:ea typeface="Verdana" pitchFamily="34" charset="0"/>
                <a:cs typeface="Verdana" pitchFamily="34" charset="0"/>
              </a:rPr>
              <a:t>SMMM’lerin</a:t>
            </a:r>
            <a:r>
              <a:rPr lang="tr-TR" sz="1600" dirty="0">
                <a:latin typeface="Verdana" pitchFamily="34" charset="0"/>
                <a:ea typeface="Verdana" pitchFamily="34" charset="0"/>
                <a:cs typeface="Verdana" pitchFamily="34" charset="0"/>
              </a:rPr>
              <a:t> yetkilerini kullanmalarını kısıtlamaktadır, bu yüzden tam tasdike tabii firmaların beyannamelerinin de SM ve </a:t>
            </a:r>
            <a:r>
              <a:rPr lang="tr-TR" sz="1600" dirty="0" err="1">
                <a:latin typeface="Verdana" pitchFamily="34" charset="0"/>
                <a:ea typeface="Verdana" pitchFamily="34" charset="0"/>
                <a:cs typeface="Verdana" pitchFamily="34" charset="0"/>
              </a:rPr>
              <a:t>SMMM’ler</a:t>
            </a:r>
            <a:r>
              <a:rPr lang="tr-TR" sz="1600" dirty="0">
                <a:latin typeface="Verdana" pitchFamily="34" charset="0"/>
                <a:ea typeface="Verdana" pitchFamily="34" charset="0"/>
                <a:cs typeface="Verdana" pitchFamily="34" charset="0"/>
              </a:rPr>
              <a:t> tarafından gönderilmelidir</a:t>
            </a:r>
            <a:r>
              <a:rPr lang="tr-TR" sz="1600" dirty="0" smtClean="0">
                <a:latin typeface="Verdana" pitchFamily="34" charset="0"/>
                <a:ea typeface="Verdana" pitchFamily="34" charset="0"/>
                <a:cs typeface="Verdana" pitchFamily="34" charset="0"/>
              </a:rPr>
              <a:t>.</a:t>
            </a:r>
          </a:p>
          <a:p>
            <a:pPr algn="just"/>
            <a:endParaRPr lang="tr-TR" sz="1600" dirty="0">
              <a:latin typeface="Verdana" pitchFamily="34" charset="0"/>
              <a:ea typeface="Verdana" pitchFamily="34" charset="0"/>
              <a:cs typeface="Verdana" pitchFamily="34" charset="0"/>
            </a:endParaRPr>
          </a:p>
          <a:p>
            <a:pPr algn="just"/>
            <a:r>
              <a:rPr lang="tr-TR" sz="1600" dirty="0" smtClean="0">
                <a:latin typeface="Verdana" pitchFamily="34" charset="0"/>
                <a:ea typeface="Verdana" pitchFamily="34" charset="0"/>
                <a:cs typeface="Verdana" pitchFamily="34" charset="0"/>
              </a:rPr>
              <a:t>Beyannamelerini </a:t>
            </a:r>
            <a:r>
              <a:rPr lang="tr-TR" sz="1600" dirty="0">
                <a:latin typeface="Verdana" pitchFamily="34" charset="0"/>
                <a:ea typeface="Verdana" pitchFamily="34" charset="0"/>
                <a:cs typeface="Verdana" pitchFamily="34" charset="0"/>
              </a:rPr>
              <a:t>imzalatma zorunluluğunun dışında tutulmaları SM ve </a:t>
            </a:r>
            <a:r>
              <a:rPr lang="tr-TR" sz="1600" dirty="0" err="1">
                <a:latin typeface="Verdana" pitchFamily="34" charset="0"/>
                <a:ea typeface="Verdana" pitchFamily="34" charset="0"/>
                <a:cs typeface="Verdana" pitchFamily="34" charset="0"/>
              </a:rPr>
              <a:t>SMMM’lerin</a:t>
            </a:r>
            <a:r>
              <a:rPr lang="tr-TR" sz="1600" dirty="0">
                <a:latin typeface="Verdana" pitchFamily="34" charset="0"/>
                <a:ea typeface="Verdana" pitchFamily="34" charset="0"/>
                <a:cs typeface="Verdana" pitchFamily="34" charset="0"/>
              </a:rPr>
              <a:t> mesleğin en temel yetkilerini kullanma hakları kısıtlanarak dar bir alana sıkıştırılmışlardır.</a:t>
            </a:r>
          </a:p>
        </p:txBody>
      </p:sp>
      <p:sp>
        <p:nvSpPr>
          <p:cNvPr id="4" name="Başlık 1"/>
          <p:cNvSpPr>
            <a:spLocks noGrp="1"/>
          </p:cNvSpPr>
          <p:nvPr>
            <p:ph type="title"/>
          </p:nvPr>
        </p:nvSpPr>
        <p:spPr>
          <a:xfrm>
            <a:off x="457200" y="338328"/>
            <a:ext cx="8229600" cy="1252728"/>
          </a:xfrm>
        </p:spPr>
        <p:txBody>
          <a:bodyPr>
            <a:normAutofit/>
          </a:bodyPr>
          <a:lstStyle/>
          <a:p>
            <a:r>
              <a:rPr lang="tr-TR" sz="1600" b="1" i="1" dirty="0" smtClean="0">
                <a:latin typeface="Verdana" pitchFamily="34" charset="0"/>
                <a:ea typeface="Verdana" pitchFamily="34" charset="0"/>
                <a:cs typeface="Verdana" pitchFamily="34" charset="0"/>
              </a:rPr>
              <a:t>PARASAL </a:t>
            </a:r>
            <a:r>
              <a:rPr lang="tr-TR" sz="1600" b="1" i="1" dirty="0" smtClean="0">
                <a:latin typeface="Verdana" pitchFamily="34" charset="0"/>
                <a:ea typeface="Verdana" pitchFamily="34" charset="0"/>
                <a:cs typeface="Verdana" pitchFamily="34" charset="0"/>
              </a:rPr>
              <a:t>HADLERİN </a:t>
            </a:r>
            <a:r>
              <a:rPr lang="tr-TR" sz="1600" b="1" i="1" dirty="0" smtClean="0">
                <a:latin typeface="Verdana" pitchFamily="34" charset="0"/>
                <a:ea typeface="Verdana" pitchFamily="34" charset="0"/>
                <a:cs typeface="Verdana" pitchFamily="34" charset="0"/>
              </a:rPr>
              <a:t>KALDIRILMASI</a:t>
            </a:r>
            <a:endParaRPr lang="tr-TR" sz="1600" b="1" i="1" dirty="0">
              <a:latin typeface="Verdana" pitchFamily="34" charset="0"/>
              <a:ea typeface="Verdana" pitchFamily="34" charset="0"/>
              <a:cs typeface="Verdana" pitchFamily="34"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5013176"/>
            <a:ext cx="3672408" cy="167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40247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564904"/>
            <a:ext cx="8640959" cy="3345235"/>
          </a:xfrm>
        </p:spPr>
        <p:txBody>
          <a:bodyPr>
            <a:normAutofit/>
          </a:bodyPr>
          <a:lstStyle/>
          <a:p>
            <a:pPr algn="just"/>
            <a:r>
              <a:rPr lang="tr-TR" sz="1600" dirty="0">
                <a:latin typeface="Verdana" pitchFamily="34" charset="0"/>
                <a:ea typeface="Verdana" pitchFamily="34" charset="0"/>
                <a:cs typeface="Verdana" pitchFamily="34" charset="0"/>
              </a:rPr>
              <a:t>Tahsilat sorunu, serbest çalışan meslektaşlarımızın en önemli sorunudur. Bu sorunun çözümü, için bazı yasal düzenlemelerin yapılması gerekmektedir. İlki Muhasebe ve Müşavirlik hizmetlerine ait tüm ödemelerin  BANKA aracılığı ile yapılması için mutlaka tebliğ yayımlanması  gerekmektedir.  İkincisi Mecburi Meslek Kararları ile düzenleme yapılıp tüm sözleşmelerin  Oda veya TÜRMOB’ un oluşturulacağı sisteme girilmesi yada GİB sistemine girilen sözleşmelerin odalar tarafından görülmesi için link verilmesi için gerekli yasal düzenlemelerin yapılmasıdır. </a:t>
            </a:r>
          </a:p>
          <a:p>
            <a:pPr algn="just"/>
            <a:endParaRPr lang="tr-TR" sz="1600" dirty="0">
              <a:latin typeface="Verdana" pitchFamily="34" charset="0"/>
              <a:ea typeface="Verdana" pitchFamily="34" charset="0"/>
              <a:cs typeface="Verdana" pitchFamily="34" charset="0"/>
            </a:endParaRPr>
          </a:p>
        </p:txBody>
      </p:sp>
      <p:sp>
        <p:nvSpPr>
          <p:cNvPr id="2" name="Başlık 1"/>
          <p:cNvSpPr>
            <a:spLocks noGrp="1"/>
          </p:cNvSpPr>
          <p:nvPr>
            <p:ph type="title"/>
          </p:nvPr>
        </p:nvSpPr>
        <p:spPr/>
        <p:txBody>
          <a:bodyPr>
            <a:normAutofit/>
          </a:bodyPr>
          <a:lstStyle/>
          <a:p>
            <a:pPr lvl="0"/>
            <a:r>
              <a:rPr lang="tr-TR" sz="1600" b="1" i="1" dirty="0" smtClean="0">
                <a:latin typeface="Verdana" pitchFamily="34" charset="0"/>
                <a:ea typeface="Verdana" pitchFamily="34" charset="0"/>
                <a:cs typeface="Verdana" pitchFamily="34" charset="0"/>
              </a:rPr>
              <a:t>TAHSİLAT  SORUNU</a:t>
            </a:r>
            <a:endParaRPr lang="tr-TR" sz="1600" b="1" dirty="0">
              <a:latin typeface="Verdana" pitchFamily="34" charset="0"/>
              <a:ea typeface="Verdana" pitchFamily="34" charset="0"/>
              <a:cs typeface="Verdana" pitchFamily="34" charset="0"/>
            </a:endParaRP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2320" y="4581525"/>
            <a:ext cx="1408113" cy="1865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56782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564904"/>
            <a:ext cx="8640960" cy="3600400"/>
          </a:xfrm>
        </p:spPr>
        <p:txBody>
          <a:bodyPr>
            <a:normAutofit/>
          </a:bodyPr>
          <a:lstStyle/>
          <a:p>
            <a:pPr algn="just"/>
            <a:r>
              <a:rPr lang="tr-TR" sz="1600" dirty="0">
                <a:latin typeface="Verdana" pitchFamily="34" charset="0"/>
                <a:ea typeface="Verdana" pitchFamily="34" charset="0"/>
                <a:cs typeface="Verdana" pitchFamily="34" charset="0"/>
              </a:rPr>
              <a:t>Bütün bu yasal düzenlemeler yapıldıktan sonra her oda kendi üyelerine ait müşteri listeleri sisteme girilecek. Oluşturulacak bu sistem bankadan tahsilatlarını takip edecek. Üç ay ödeme yapmayanları sistem otomatik olarak gördükten sonra,  odalar tarafından oluşturulacak İcra ve Hukuk müşavirliği tarafından takibe alınacaktır. Yine bu sistem ücretini ödemeyen mükelleflerin bir başka meslek mensubu ile sözleşme yapmasını veya bu sözleşmenin önceki meslek mensubundan daha düşük ücretle sözleşme yapmasına izin vermeyecektir.</a:t>
            </a:r>
          </a:p>
        </p:txBody>
      </p:sp>
      <p:sp>
        <p:nvSpPr>
          <p:cNvPr id="4" name="Başlık 1"/>
          <p:cNvSpPr>
            <a:spLocks noGrp="1"/>
          </p:cNvSpPr>
          <p:nvPr>
            <p:ph type="title"/>
          </p:nvPr>
        </p:nvSpPr>
        <p:spPr>
          <a:xfrm>
            <a:off x="457200" y="338328"/>
            <a:ext cx="8229600" cy="1252728"/>
          </a:xfrm>
        </p:spPr>
        <p:txBody>
          <a:bodyPr>
            <a:normAutofit/>
          </a:bodyPr>
          <a:lstStyle/>
          <a:p>
            <a:pPr lvl="0"/>
            <a:r>
              <a:rPr lang="tr-TR" sz="1600" b="1" i="1" dirty="0" smtClean="0">
                <a:latin typeface="Verdana" pitchFamily="34" charset="0"/>
                <a:ea typeface="Verdana" pitchFamily="34" charset="0"/>
                <a:cs typeface="Verdana" pitchFamily="34" charset="0"/>
              </a:rPr>
              <a:t>TAHSİLAT  SORUNU</a:t>
            </a:r>
            <a:endParaRPr lang="tr-TR" sz="1600" b="1" dirty="0">
              <a:latin typeface="Verdana" pitchFamily="34" charset="0"/>
              <a:ea typeface="Verdana" pitchFamily="34" charset="0"/>
              <a:cs typeface="Verdana" pitchFamily="34" charset="0"/>
            </a:endParaRP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2320" y="4581525"/>
            <a:ext cx="1408113" cy="1865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33504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45579" y="3861048"/>
            <a:ext cx="6965245" cy="1202485"/>
          </a:xfrm>
        </p:spPr>
        <p:txBody>
          <a:bodyPr>
            <a:normAutofit/>
          </a:bodyPr>
          <a:lstStyle/>
          <a:p>
            <a:r>
              <a:rPr lang="tr-TR" sz="5000" b="1" dirty="0" smtClean="0">
                <a:solidFill>
                  <a:srgbClr val="FF0000"/>
                </a:solidFill>
                <a:latin typeface="Calibri" pitchFamily="34" charset="0"/>
              </a:rPr>
              <a:t>TEŞEKKÜR EDERİM…</a:t>
            </a:r>
            <a:endParaRPr lang="tr-TR" sz="5000" b="1" dirty="0">
              <a:solidFill>
                <a:srgbClr val="FF0000"/>
              </a:solidFill>
              <a:latin typeface="Calibri" pitchFamily="34" charset="0"/>
            </a:endParaRPr>
          </a:p>
        </p:txBody>
      </p:sp>
      <p:pic>
        <p:nvPicPr>
          <p:cNvPr id="2052" name="Picture 4" descr="E:\ASMMMO Images\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5331" y="2132856"/>
            <a:ext cx="6185743" cy="1005353"/>
          </a:xfrm>
          <a:prstGeom prst="rect">
            <a:avLst/>
          </a:prstGeom>
          <a:noFill/>
          <a:extLst>
            <a:ext uri="{909E8E84-426E-40DD-AFC4-6F175D3DCCD1}">
              <a14:hiddenFill xmlns:a14="http://schemas.microsoft.com/office/drawing/2010/main">
                <a:solidFill>
                  <a:srgbClr val="FFFFFF"/>
                </a:solidFill>
              </a14:hiddenFill>
            </a:ext>
          </a:extLst>
        </p:spPr>
      </p:pic>
      <p:sp>
        <p:nvSpPr>
          <p:cNvPr id="4" name="Başlık 4"/>
          <p:cNvSpPr txBox="1">
            <a:spLocks/>
          </p:cNvSpPr>
          <p:nvPr/>
        </p:nvSpPr>
        <p:spPr>
          <a:xfrm>
            <a:off x="1894400" y="692696"/>
            <a:ext cx="5400600" cy="864096"/>
          </a:xfrm>
          <a:prstGeom prst="rect">
            <a:avLst/>
          </a:prstGeom>
          <a:solidFill>
            <a:schemeClr val="accent1">
              <a:lumMod val="75000"/>
            </a:schemeClr>
          </a:solidFill>
        </p:spPr>
        <p:style>
          <a:lnRef idx="3">
            <a:schemeClr val="lt1"/>
          </a:lnRef>
          <a:fillRef idx="1">
            <a:schemeClr val="accent2"/>
          </a:fillRef>
          <a:effectRef idx="1">
            <a:schemeClr val="accent2"/>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r>
              <a:rPr lang="tr-TR" sz="5400" b="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reflection blurRad="6350" stA="55000" endA="300" endPos="45500" dir="5400000" sy="-100000" algn="bl" rotWithShape="0"/>
                </a:effectLst>
                <a:latin typeface="Calibri" pitchFamily="34" charset="0"/>
              </a:rPr>
              <a:t>HAKSIZ REKABET</a:t>
            </a:r>
            <a:endParaRPr lang="tr-T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reflection blurRad="6350" stA="55000" endA="300" endPos="45500" dir="5400000" sy="-100000" algn="bl" rotWithShape="0"/>
              </a:effectLst>
              <a:latin typeface="Calibri" pitchFamily="34" charset="0"/>
            </a:endParaRPr>
          </a:p>
        </p:txBody>
      </p:sp>
    </p:spTree>
    <p:extLst>
      <p:ext uri="{BB962C8B-B14F-4D97-AF65-F5344CB8AC3E}">
        <p14:creationId xmlns:p14="http://schemas.microsoft.com/office/powerpoint/2010/main" val="4052120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915816" y="1700808"/>
            <a:ext cx="184731" cy="369332"/>
          </a:xfrm>
          <a:prstGeom prst="rect">
            <a:avLst/>
          </a:prstGeom>
          <a:noFill/>
        </p:spPr>
        <p:txBody>
          <a:bodyPr wrap="none" rtlCol="0">
            <a:spAutoFit/>
          </a:bodyPr>
          <a:lstStyle/>
          <a:p>
            <a:endParaRPr lang="tr-TR" dirty="0"/>
          </a:p>
        </p:txBody>
      </p:sp>
      <p:sp>
        <p:nvSpPr>
          <p:cNvPr id="3" name="Metin kutusu 2"/>
          <p:cNvSpPr txBox="1"/>
          <p:nvPr/>
        </p:nvSpPr>
        <p:spPr>
          <a:xfrm>
            <a:off x="241566" y="4221088"/>
            <a:ext cx="8640960" cy="2554545"/>
          </a:xfrm>
          <a:prstGeom prst="rect">
            <a:avLst/>
          </a:prstGeom>
          <a:noFill/>
        </p:spPr>
        <p:txBody>
          <a:bodyPr wrap="square" rtlCol="0">
            <a:spAutoFit/>
          </a:bodyPr>
          <a:lstStyle/>
          <a:p>
            <a:r>
              <a:rPr lang="tr-TR" sz="1600" dirty="0" smtClean="0">
                <a:solidFill>
                  <a:schemeClr val="tx2"/>
                </a:solidFill>
                <a:latin typeface="Verdana" pitchFamily="34" charset="0"/>
                <a:ea typeface="Verdana" pitchFamily="34" charset="0"/>
                <a:cs typeface="Verdana" pitchFamily="34" charset="0"/>
              </a:rPr>
              <a:t>Sorunlarımızın </a:t>
            </a:r>
            <a:r>
              <a:rPr lang="tr-TR" sz="1600" dirty="0">
                <a:solidFill>
                  <a:schemeClr val="tx2"/>
                </a:solidFill>
                <a:latin typeface="Verdana" pitchFamily="34" charset="0"/>
                <a:ea typeface="Verdana" pitchFamily="34" charset="0"/>
                <a:cs typeface="Verdana" pitchFamily="34" charset="0"/>
              </a:rPr>
              <a:t>en başında olan Haksız Rekabetin Sebepleri nedir diye baktığımızda</a:t>
            </a:r>
            <a:r>
              <a:rPr lang="tr-TR" sz="1600" dirty="0" smtClean="0">
                <a:solidFill>
                  <a:schemeClr val="tx2"/>
                </a:solidFill>
                <a:latin typeface="Verdana" pitchFamily="34" charset="0"/>
                <a:ea typeface="Verdana" pitchFamily="34" charset="0"/>
                <a:cs typeface="Verdana" pitchFamily="34" charset="0"/>
              </a:rPr>
              <a:t>;</a:t>
            </a:r>
            <a:br>
              <a:rPr lang="tr-TR" sz="1600" dirty="0" smtClean="0">
                <a:solidFill>
                  <a:schemeClr val="tx2"/>
                </a:solidFill>
                <a:latin typeface="Verdana" pitchFamily="34" charset="0"/>
                <a:ea typeface="Verdana" pitchFamily="34" charset="0"/>
                <a:cs typeface="Verdana" pitchFamily="34" charset="0"/>
              </a:rPr>
            </a:br>
            <a:endParaRPr lang="tr-TR" sz="1600" dirty="0">
              <a:solidFill>
                <a:schemeClr val="tx2"/>
              </a:solidFill>
              <a:latin typeface="Verdana" pitchFamily="34" charset="0"/>
              <a:ea typeface="Verdana" pitchFamily="34" charset="0"/>
              <a:cs typeface="Verdana" pitchFamily="34" charset="0"/>
            </a:endParaRPr>
          </a:p>
          <a:p>
            <a:pPr marL="342900" lvl="0" indent="-342900">
              <a:buFont typeface="Wingdings" pitchFamily="2" charset="2"/>
              <a:buChar char="ü"/>
            </a:pPr>
            <a:r>
              <a:rPr lang="tr-TR" sz="1600" dirty="0">
                <a:solidFill>
                  <a:schemeClr val="tx2"/>
                </a:solidFill>
                <a:latin typeface="Verdana" pitchFamily="34" charset="0"/>
                <a:ea typeface="Verdana" pitchFamily="34" charset="0"/>
                <a:cs typeface="Verdana" pitchFamily="34" charset="0"/>
              </a:rPr>
              <a:t>Mesleğe Girişin Çokluğu ve Meslekte İş Alanının Darlığı</a:t>
            </a:r>
          </a:p>
          <a:p>
            <a:pPr marL="342900" lvl="0" indent="-342900">
              <a:buFont typeface="Wingdings" pitchFamily="2" charset="2"/>
              <a:buChar char="ü"/>
            </a:pPr>
            <a:r>
              <a:rPr lang="tr-TR" sz="1600" dirty="0">
                <a:solidFill>
                  <a:schemeClr val="tx2"/>
                </a:solidFill>
                <a:latin typeface="Verdana" pitchFamily="34" charset="0"/>
                <a:ea typeface="Verdana" pitchFamily="34" charset="0"/>
                <a:cs typeface="Verdana" pitchFamily="34" charset="0"/>
              </a:rPr>
              <a:t>Yeminli Mali Müşavirlerin Defter Tutması</a:t>
            </a:r>
          </a:p>
          <a:p>
            <a:pPr marL="342900" lvl="0" indent="-342900">
              <a:buFont typeface="Wingdings" pitchFamily="2" charset="2"/>
              <a:buChar char="ü"/>
            </a:pPr>
            <a:r>
              <a:rPr lang="tr-TR" sz="1600" dirty="0">
                <a:solidFill>
                  <a:schemeClr val="tx2"/>
                </a:solidFill>
                <a:latin typeface="Verdana" pitchFamily="34" charset="0"/>
                <a:ea typeface="Verdana" pitchFamily="34" charset="0"/>
                <a:cs typeface="Verdana" pitchFamily="34" charset="0"/>
              </a:rPr>
              <a:t>Asgari Ücretin Altında Defter Tutulması</a:t>
            </a:r>
          </a:p>
          <a:p>
            <a:pPr marL="342900" lvl="0" indent="-342900">
              <a:buFont typeface="Wingdings" pitchFamily="2" charset="2"/>
              <a:buChar char="ü"/>
            </a:pPr>
            <a:r>
              <a:rPr lang="tr-TR" sz="1600" dirty="0">
                <a:solidFill>
                  <a:schemeClr val="tx2"/>
                </a:solidFill>
                <a:latin typeface="Verdana" pitchFamily="34" charset="0"/>
                <a:ea typeface="Verdana" pitchFamily="34" charset="0"/>
                <a:cs typeface="Verdana" pitchFamily="34" charset="0"/>
              </a:rPr>
              <a:t>Borcu Olan İş Sahibi İle Sözleşme İmzalanması,</a:t>
            </a:r>
          </a:p>
          <a:p>
            <a:pPr marL="342900" lvl="0" indent="-342900">
              <a:buFont typeface="Wingdings" pitchFamily="2" charset="2"/>
              <a:buChar char="ü"/>
            </a:pPr>
            <a:r>
              <a:rPr lang="tr-TR" sz="1600" dirty="0">
                <a:solidFill>
                  <a:schemeClr val="tx2"/>
                </a:solidFill>
                <a:latin typeface="Verdana" pitchFamily="34" charset="0"/>
                <a:ea typeface="Verdana" pitchFamily="34" charset="0"/>
                <a:cs typeface="Verdana" pitchFamily="34" charset="0"/>
              </a:rPr>
              <a:t>Ruhsat Kiralama</a:t>
            </a:r>
          </a:p>
          <a:p>
            <a:pPr marL="342900" lvl="0" indent="-342900">
              <a:buFont typeface="Wingdings" pitchFamily="2" charset="2"/>
              <a:buChar char="ü"/>
            </a:pPr>
            <a:r>
              <a:rPr lang="tr-TR" sz="1600" dirty="0">
                <a:solidFill>
                  <a:schemeClr val="tx2"/>
                </a:solidFill>
                <a:latin typeface="Verdana" pitchFamily="34" charset="0"/>
                <a:ea typeface="Verdana" pitchFamily="34" charset="0"/>
                <a:cs typeface="Verdana" pitchFamily="34" charset="0"/>
              </a:rPr>
              <a:t>Parasal Hadlerin </a:t>
            </a:r>
            <a:r>
              <a:rPr lang="tr-TR" sz="1600" dirty="0" smtClean="0">
                <a:solidFill>
                  <a:schemeClr val="tx2"/>
                </a:solidFill>
                <a:latin typeface="Verdana" pitchFamily="34" charset="0"/>
                <a:ea typeface="Verdana" pitchFamily="34" charset="0"/>
                <a:cs typeface="Verdana" pitchFamily="34" charset="0"/>
              </a:rPr>
              <a:t>Olması</a:t>
            </a:r>
          </a:p>
          <a:p>
            <a:pPr marL="342900" lvl="0" indent="-342900">
              <a:buFont typeface="Wingdings" pitchFamily="2" charset="2"/>
              <a:buChar char="ü"/>
            </a:pPr>
            <a:r>
              <a:rPr lang="tr-TR" sz="1600" dirty="0" smtClean="0">
                <a:solidFill>
                  <a:schemeClr val="tx2"/>
                </a:solidFill>
                <a:latin typeface="Verdana" pitchFamily="34" charset="0"/>
                <a:ea typeface="Verdana" pitchFamily="34" charset="0"/>
                <a:cs typeface="Verdana" pitchFamily="34" charset="0"/>
              </a:rPr>
              <a:t>Tahsilat Sorunu</a:t>
            </a:r>
            <a:endParaRPr lang="tr-TR" sz="1600" dirty="0">
              <a:solidFill>
                <a:schemeClr val="tx2"/>
              </a:solidFill>
              <a:latin typeface="Verdana" pitchFamily="34" charset="0"/>
              <a:ea typeface="Verdana" pitchFamily="34" charset="0"/>
              <a:cs typeface="Verdana" pitchFamily="34" charset="0"/>
            </a:endParaRPr>
          </a:p>
        </p:txBody>
      </p:sp>
      <p:sp>
        <p:nvSpPr>
          <p:cNvPr id="4" name="Metin kutusu 3"/>
          <p:cNvSpPr txBox="1"/>
          <p:nvPr/>
        </p:nvSpPr>
        <p:spPr>
          <a:xfrm>
            <a:off x="4211960" y="1556792"/>
            <a:ext cx="4589284" cy="2400657"/>
          </a:xfrm>
          <a:prstGeom prst="rect">
            <a:avLst/>
          </a:prstGeom>
          <a:noFill/>
        </p:spPr>
        <p:txBody>
          <a:bodyPr wrap="square" rtlCol="0">
            <a:spAutoFit/>
          </a:bodyPr>
          <a:lstStyle/>
          <a:p>
            <a:pPr algn="just"/>
            <a:r>
              <a:rPr lang="tr-TR" sz="1500" dirty="0">
                <a:solidFill>
                  <a:schemeClr val="tx2"/>
                </a:solidFill>
                <a:latin typeface="Verdana" pitchFamily="34" charset="0"/>
                <a:ea typeface="Verdana" pitchFamily="34" charset="0"/>
                <a:cs typeface="Verdana" pitchFamily="34" charset="0"/>
              </a:rPr>
              <a:t>Muhasebeciler olarak mesleki faaliyetlerimizi yerine getirirken karşılaştığımız sorunları sıralamak istesek ilk olarak Haksız Rekabet, Tahsilat, Emeğimizin karşılığının alınamaması, sorumluluğumuzun yetkimizden fazla olması, yoğun iş yükü ile birlikte özel hayata zaman ayıramama gibi </a:t>
            </a:r>
            <a:r>
              <a:rPr lang="tr-TR" sz="1500" dirty="0" smtClean="0">
                <a:solidFill>
                  <a:schemeClr val="tx2"/>
                </a:solidFill>
                <a:latin typeface="Verdana" pitchFamily="34" charset="0"/>
                <a:ea typeface="Verdana" pitchFamily="34" charset="0"/>
                <a:cs typeface="Verdana" pitchFamily="34" charset="0"/>
              </a:rPr>
              <a:t>temel başlıca sorunların olduğunu söylemek herhalde </a:t>
            </a:r>
            <a:r>
              <a:rPr lang="tr-TR" sz="1500" dirty="0">
                <a:solidFill>
                  <a:schemeClr val="tx2"/>
                </a:solidFill>
                <a:latin typeface="Verdana" pitchFamily="34" charset="0"/>
                <a:ea typeface="Verdana" pitchFamily="34" charset="0"/>
                <a:cs typeface="Verdana" pitchFamily="34" charset="0"/>
              </a:rPr>
              <a:t>gerçekçi bir yaklaşım olur.</a:t>
            </a:r>
          </a:p>
          <a:p>
            <a:pPr algn="just"/>
            <a:endParaRPr lang="tr-TR" sz="1500"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196752"/>
            <a:ext cx="3240360" cy="2229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Metin kutusu 4"/>
          <p:cNvSpPr txBox="1"/>
          <p:nvPr/>
        </p:nvSpPr>
        <p:spPr>
          <a:xfrm>
            <a:off x="232291" y="3717032"/>
            <a:ext cx="8640960" cy="1323439"/>
          </a:xfrm>
          <a:prstGeom prst="rect">
            <a:avLst/>
          </a:prstGeom>
          <a:noFill/>
        </p:spPr>
        <p:txBody>
          <a:bodyPr wrap="square" rtlCol="0">
            <a:spAutoFit/>
          </a:bodyPr>
          <a:lstStyle/>
          <a:p>
            <a:r>
              <a:rPr lang="tr-TR" sz="1600" dirty="0" smtClean="0">
                <a:solidFill>
                  <a:schemeClr val="tx2"/>
                </a:solidFill>
                <a:latin typeface="Verdana" pitchFamily="34" charset="0"/>
                <a:ea typeface="Verdana" pitchFamily="34" charset="0"/>
                <a:cs typeface="Verdana" pitchFamily="34" charset="0"/>
              </a:rPr>
              <a:t>Haksız </a:t>
            </a:r>
            <a:r>
              <a:rPr lang="tr-TR" sz="1600" dirty="0">
                <a:solidFill>
                  <a:schemeClr val="tx2"/>
                </a:solidFill>
                <a:latin typeface="Verdana" pitchFamily="34" charset="0"/>
                <a:ea typeface="Verdana" pitchFamily="34" charset="0"/>
                <a:cs typeface="Verdana" pitchFamily="34" charset="0"/>
              </a:rPr>
              <a:t>Rekabetin kaynağının temelinde Ekonomik ve Ahlaki nedenler </a:t>
            </a:r>
            <a:r>
              <a:rPr lang="tr-TR" sz="1600" dirty="0" smtClean="0">
                <a:solidFill>
                  <a:schemeClr val="tx2"/>
                </a:solidFill>
                <a:latin typeface="Verdana" pitchFamily="34" charset="0"/>
                <a:ea typeface="Verdana" pitchFamily="34" charset="0"/>
                <a:cs typeface="Verdana" pitchFamily="34" charset="0"/>
              </a:rPr>
              <a:t>olduğunu düşünüyorum.</a:t>
            </a:r>
            <a:r>
              <a:rPr lang="tr-TR" sz="1600" dirty="0">
                <a:solidFill>
                  <a:schemeClr val="tx2"/>
                </a:solidFill>
                <a:latin typeface="Verdana" pitchFamily="34" charset="0"/>
                <a:ea typeface="Verdana" pitchFamily="34" charset="0"/>
                <a:cs typeface="Verdana" pitchFamily="34" charset="0"/>
              </a:rPr>
              <a:t/>
            </a:r>
            <a:br>
              <a:rPr lang="tr-TR" sz="1600" dirty="0">
                <a:solidFill>
                  <a:schemeClr val="tx2"/>
                </a:solidFill>
                <a:latin typeface="Verdana" pitchFamily="34" charset="0"/>
                <a:ea typeface="Verdana" pitchFamily="34" charset="0"/>
                <a:cs typeface="Verdana" pitchFamily="34" charset="0"/>
              </a:rPr>
            </a:br>
            <a:endParaRPr lang="tr-TR" sz="1600" dirty="0">
              <a:solidFill>
                <a:schemeClr val="tx2"/>
              </a:solidFill>
              <a:latin typeface="Verdana" pitchFamily="34" charset="0"/>
              <a:ea typeface="Verdana" pitchFamily="34" charset="0"/>
              <a:cs typeface="Verdana" pitchFamily="34" charset="0"/>
            </a:endParaRPr>
          </a:p>
          <a:p>
            <a:endParaRPr lang="tr-TR" sz="1600" dirty="0">
              <a:latin typeface="Verdana" pitchFamily="34" charset="0"/>
              <a:ea typeface="Verdana" pitchFamily="34" charset="0"/>
              <a:cs typeface="Verdana" pitchFamily="34" charset="0"/>
            </a:endParaRPr>
          </a:p>
          <a:p>
            <a:endParaRPr lang="tr-TR" sz="16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054821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564904"/>
            <a:ext cx="8640959" cy="3489251"/>
          </a:xfrm>
        </p:spPr>
        <p:txBody>
          <a:bodyPr>
            <a:noAutofit/>
          </a:bodyPr>
          <a:lstStyle/>
          <a:p>
            <a:pPr algn="just" fontAlgn="base"/>
            <a:r>
              <a:rPr lang="tr-TR" sz="1600" dirty="0">
                <a:latin typeface="Verdana" pitchFamily="34" charset="0"/>
                <a:ea typeface="Verdana" pitchFamily="34" charset="0"/>
                <a:cs typeface="Verdana" pitchFamily="34" charset="0"/>
              </a:rPr>
              <a:t>Yapılan bir çok  çalışmada  Vergi mükelleflerindeki artış ile meslek mensupları sayısındaki artış negatif yönde gelişmektedir.  Bu sorun haksız rekabetin önemli sebeplerinden birisidir. Peki ne yapmalıyız; öncelikle mesleğe girişin biraz daha sınırlandırılması, meslekte uzmanlaşma  ve ihtisaslaşma çalışmalarının artırılmasından başka bir çare olmadığını görmekteyiz</a:t>
            </a:r>
            <a:r>
              <a:rPr lang="tr-TR" sz="1600" dirty="0" smtClean="0">
                <a:latin typeface="Verdana" pitchFamily="34" charset="0"/>
                <a:ea typeface="Verdana" pitchFamily="34" charset="0"/>
                <a:cs typeface="Verdana" pitchFamily="34" charset="0"/>
              </a:rPr>
              <a:t>.</a:t>
            </a:r>
          </a:p>
          <a:p>
            <a:pPr fontAlgn="base"/>
            <a:endParaRPr lang="tr-TR" sz="1600" dirty="0">
              <a:latin typeface="Verdana" pitchFamily="34" charset="0"/>
              <a:ea typeface="Verdana" pitchFamily="34" charset="0"/>
              <a:cs typeface="Verdana" pitchFamily="34" charset="0"/>
            </a:endParaRPr>
          </a:p>
          <a:p>
            <a:r>
              <a:rPr lang="tr-TR" sz="1600" dirty="0" smtClean="0">
                <a:latin typeface="Verdana" pitchFamily="34" charset="0"/>
                <a:ea typeface="Verdana" pitchFamily="34" charset="0"/>
                <a:cs typeface="Verdana" pitchFamily="34" charset="0"/>
              </a:rPr>
              <a:t>TÜRMOB mesleğe giriş ile meslektaşların iş alanının</a:t>
            </a:r>
          </a:p>
          <a:p>
            <a:pPr marL="0" indent="0">
              <a:buNone/>
            </a:pPr>
            <a:r>
              <a:rPr lang="tr-TR" sz="1600" dirty="0" smtClean="0">
                <a:latin typeface="Verdana" pitchFamily="34" charset="0"/>
                <a:ea typeface="Verdana" pitchFamily="34" charset="0"/>
                <a:cs typeface="Verdana" pitchFamily="34" charset="0"/>
              </a:rPr>
              <a:t>    genişletilmesi çalışmalarına daha çok yoğunlaşmalı </a:t>
            </a:r>
          </a:p>
          <a:p>
            <a:pPr marL="0" indent="0">
              <a:buNone/>
            </a:pPr>
            <a:r>
              <a:rPr lang="tr-TR" sz="1600" dirty="0" smtClean="0">
                <a:latin typeface="Verdana" pitchFamily="34" charset="0"/>
                <a:ea typeface="Verdana" pitchFamily="34" charset="0"/>
                <a:cs typeface="Verdana" pitchFamily="34" charset="0"/>
              </a:rPr>
              <a:t>    ve mesleğin geleceği daha  doğru şekilde planlamalıdır.</a:t>
            </a:r>
            <a:endParaRPr lang="tr-TR" sz="1600" dirty="0">
              <a:latin typeface="Verdana" pitchFamily="34" charset="0"/>
              <a:ea typeface="Verdana" pitchFamily="34" charset="0"/>
              <a:cs typeface="Verdana" pitchFamily="34" charset="0"/>
            </a:endParaRPr>
          </a:p>
        </p:txBody>
      </p:sp>
      <p:sp>
        <p:nvSpPr>
          <p:cNvPr id="2" name="Başlık 1"/>
          <p:cNvSpPr>
            <a:spLocks noGrp="1"/>
          </p:cNvSpPr>
          <p:nvPr>
            <p:ph type="title"/>
          </p:nvPr>
        </p:nvSpPr>
        <p:spPr/>
        <p:txBody>
          <a:bodyPr>
            <a:noAutofit/>
          </a:bodyPr>
          <a:lstStyle/>
          <a:p>
            <a:pPr lvl="0"/>
            <a:r>
              <a:rPr lang="tr-TR" sz="1600" b="1" i="1" dirty="0" smtClean="0">
                <a:latin typeface="Verdana" pitchFamily="34" charset="0"/>
                <a:ea typeface="Verdana" pitchFamily="34" charset="0"/>
                <a:cs typeface="Verdana" pitchFamily="34" charset="0"/>
              </a:rPr>
              <a:t>MESLEĞE </a:t>
            </a:r>
            <a:r>
              <a:rPr lang="tr-TR" sz="1600" b="1" i="1" dirty="0" smtClean="0">
                <a:latin typeface="Verdana" pitchFamily="34" charset="0"/>
                <a:ea typeface="Verdana" pitchFamily="34" charset="0"/>
                <a:cs typeface="Verdana" pitchFamily="34" charset="0"/>
              </a:rPr>
              <a:t>GİRİŞİN ÇOKLUĞU VE </a:t>
            </a:r>
            <a:br>
              <a:rPr lang="tr-TR" sz="1600" b="1" i="1" dirty="0" smtClean="0">
                <a:latin typeface="Verdana" pitchFamily="34" charset="0"/>
                <a:ea typeface="Verdana" pitchFamily="34" charset="0"/>
                <a:cs typeface="Verdana" pitchFamily="34" charset="0"/>
              </a:rPr>
            </a:br>
            <a:r>
              <a:rPr lang="tr-TR" sz="1600" b="1" i="1" dirty="0" smtClean="0">
                <a:latin typeface="Verdana" pitchFamily="34" charset="0"/>
                <a:ea typeface="Verdana" pitchFamily="34" charset="0"/>
                <a:cs typeface="Verdana" pitchFamily="34" charset="0"/>
              </a:rPr>
              <a:t>MESLEKTE İŞ ALANLARININ </a:t>
            </a:r>
            <a:r>
              <a:rPr lang="tr-TR" sz="1600" b="1" i="1" dirty="0" smtClean="0">
                <a:latin typeface="Verdana" pitchFamily="34" charset="0"/>
                <a:ea typeface="Verdana" pitchFamily="34" charset="0"/>
                <a:cs typeface="Verdana" pitchFamily="34" charset="0"/>
              </a:rPr>
              <a:t>DARLIĞI</a:t>
            </a:r>
            <a:endParaRPr lang="tr-TR" sz="1600" dirty="0">
              <a:latin typeface="Verdana" pitchFamily="34" charset="0"/>
              <a:ea typeface="Verdana" pitchFamily="34" charset="0"/>
              <a:cs typeface="Verdana" pitchFamily="34" charset="0"/>
            </a:endParaRPr>
          </a:p>
        </p:txBody>
      </p:sp>
      <p:pic>
        <p:nvPicPr>
          <p:cNvPr id="1027" name="Picture 3" descr="C:\Users\ID\Desktop\business_people_line_door_400_clr_993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191672" y="4077072"/>
            <a:ext cx="2952328" cy="26124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89188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27784" y="2564904"/>
            <a:ext cx="6264695" cy="3489251"/>
          </a:xfrm>
        </p:spPr>
        <p:txBody>
          <a:bodyPr>
            <a:normAutofit/>
          </a:bodyPr>
          <a:lstStyle/>
          <a:p>
            <a:pPr algn="just" fontAlgn="base"/>
            <a:r>
              <a:rPr lang="tr-TR" sz="1600" dirty="0">
                <a:latin typeface="Verdana" pitchFamily="34" charset="0"/>
                <a:ea typeface="Verdana" pitchFamily="34" charset="0"/>
                <a:cs typeface="Verdana" pitchFamily="34" charset="0"/>
              </a:rPr>
              <a:t>Bir kısım YMM büroları içerisinde defter tutulduğunu görmekteyiz. Yanında çalıştırdığı Mali Müşavir adına mükellefiyet tesis ettirilmekte ve muhasebe hizmetleri de verilmektedir. Yeminli Mali Müşavirler bu ahlaki olmayan faaliyetlerinden süratle vazgeçmelidir. Yasal olarak ta YMM ve SMMM’ </a:t>
            </a:r>
            <a:r>
              <a:rPr lang="tr-TR" sz="1600" dirty="0" err="1">
                <a:latin typeface="Verdana" pitchFamily="34" charset="0"/>
                <a:ea typeface="Verdana" pitchFamily="34" charset="0"/>
                <a:cs typeface="Verdana" pitchFamily="34" charset="0"/>
              </a:rPr>
              <a:t>ler</a:t>
            </a:r>
            <a:r>
              <a:rPr lang="tr-TR" sz="1600" dirty="0">
                <a:latin typeface="Verdana" pitchFamily="34" charset="0"/>
                <a:ea typeface="Verdana" pitchFamily="34" charset="0"/>
                <a:cs typeface="Verdana" pitchFamily="34" charset="0"/>
              </a:rPr>
              <a:t> faaliyetlerini aynı işyerinde devam ettiremezler. YMM ve SMMM odaları birlikte bu şekilde çalışanları tespit etmeli ve Disiplin Cezası yönünden gerekli yasal işlemleri yapmalıdır. Yada YMM-SMMM ortaklığının önündeki yasal engeller kaldırılmalıdır.</a:t>
            </a:r>
          </a:p>
        </p:txBody>
      </p:sp>
      <p:sp>
        <p:nvSpPr>
          <p:cNvPr id="2" name="Başlık 1"/>
          <p:cNvSpPr>
            <a:spLocks noGrp="1"/>
          </p:cNvSpPr>
          <p:nvPr>
            <p:ph type="title"/>
          </p:nvPr>
        </p:nvSpPr>
        <p:spPr/>
        <p:txBody>
          <a:bodyPr>
            <a:normAutofit/>
          </a:bodyPr>
          <a:lstStyle/>
          <a:p>
            <a:pPr lvl="0"/>
            <a:r>
              <a:rPr lang="tr-TR" sz="1600" b="1" i="1" dirty="0" smtClean="0">
                <a:latin typeface="Verdana" pitchFamily="34" charset="0"/>
                <a:ea typeface="Verdana" pitchFamily="34" charset="0"/>
                <a:cs typeface="Verdana" pitchFamily="34" charset="0"/>
              </a:rPr>
              <a:t>YEMİNLİ </a:t>
            </a:r>
            <a:r>
              <a:rPr lang="tr-TR" sz="1600" b="1" i="1" dirty="0" smtClean="0">
                <a:latin typeface="Verdana" pitchFamily="34" charset="0"/>
                <a:ea typeface="Verdana" pitchFamily="34" charset="0"/>
                <a:cs typeface="Verdana" pitchFamily="34" charset="0"/>
              </a:rPr>
              <a:t>MALİ MÜŞAVİRLERİN</a:t>
            </a:r>
            <a:br>
              <a:rPr lang="tr-TR" sz="1600" b="1" i="1" dirty="0" smtClean="0">
                <a:latin typeface="Verdana" pitchFamily="34" charset="0"/>
                <a:ea typeface="Verdana" pitchFamily="34" charset="0"/>
                <a:cs typeface="Verdana" pitchFamily="34" charset="0"/>
              </a:rPr>
            </a:br>
            <a:r>
              <a:rPr lang="tr-TR" sz="1600" b="1" i="1" dirty="0" smtClean="0">
                <a:latin typeface="Verdana" pitchFamily="34" charset="0"/>
                <a:ea typeface="Verdana" pitchFamily="34" charset="0"/>
                <a:cs typeface="Verdana" pitchFamily="34" charset="0"/>
              </a:rPr>
              <a:t> DEFTER </a:t>
            </a:r>
            <a:r>
              <a:rPr lang="tr-TR" sz="1600" b="1" i="1" dirty="0" smtClean="0">
                <a:latin typeface="Verdana" pitchFamily="34" charset="0"/>
                <a:ea typeface="Verdana" pitchFamily="34" charset="0"/>
                <a:cs typeface="Verdana" pitchFamily="34" charset="0"/>
              </a:rPr>
              <a:t>TUTMASI</a:t>
            </a:r>
            <a:endParaRPr lang="tr-TR" sz="1600" dirty="0">
              <a:latin typeface="Verdana" pitchFamily="34" charset="0"/>
              <a:ea typeface="Verdana" pitchFamily="34" charset="0"/>
              <a:cs typeface="Verdana" pitchFamily="34"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636912"/>
            <a:ext cx="2232248" cy="1664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3663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1" y="2564904"/>
            <a:ext cx="7416824" cy="3489251"/>
          </a:xfrm>
        </p:spPr>
        <p:txBody>
          <a:bodyPr>
            <a:normAutofit/>
          </a:bodyPr>
          <a:lstStyle/>
          <a:p>
            <a:pPr algn="just" fontAlgn="base"/>
            <a:r>
              <a:rPr lang="tr-TR" sz="1600" dirty="0">
                <a:latin typeface="Verdana" pitchFamily="34" charset="0"/>
                <a:ea typeface="Verdana" pitchFamily="34" charset="0"/>
                <a:cs typeface="Verdana" pitchFamily="34" charset="0"/>
              </a:rPr>
              <a:t>Meslek mensuplarımızın asgari ücretin altında defter tuttuğunu görmekteyiz. Bu yaklaşım öncelikle Meslek Etiğinden uzak bir yaklaşım olduğunu ve kendi bindiğimiz dalı kesmekten başka bir şey olmadığını bilmemiz gerekmektedir. Bunun altındaki temel  sorunun ekonomik nedenler kaynaklandığını da biliyoruz. Fakat bir yerden başlamamız gerekiyor. Oda yöneticileri olarak seçim kaygısı olmadan Mesleki Denetim Komisyonlarını etkin bir şekilde çalıştırmaya başlamamız gerekmektedir.</a:t>
            </a:r>
          </a:p>
        </p:txBody>
      </p:sp>
      <p:sp>
        <p:nvSpPr>
          <p:cNvPr id="2" name="Başlık 1"/>
          <p:cNvSpPr>
            <a:spLocks noGrp="1"/>
          </p:cNvSpPr>
          <p:nvPr>
            <p:ph type="title"/>
          </p:nvPr>
        </p:nvSpPr>
        <p:spPr/>
        <p:txBody>
          <a:bodyPr>
            <a:normAutofit/>
          </a:bodyPr>
          <a:lstStyle/>
          <a:p>
            <a:pPr lvl="0"/>
            <a:r>
              <a:rPr lang="tr-TR" sz="1600" b="1" i="1" dirty="0" smtClean="0">
                <a:latin typeface="Verdana" pitchFamily="34" charset="0"/>
                <a:ea typeface="Verdana" pitchFamily="34" charset="0"/>
                <a:cs typeface="Verdana" pitchFamily="34" charset="0"/>
              </a:rPr>
              <a:t>ASGARİ </a:t>
            </a:r>
            <a:r>
              <a:rPr lang="tr-TR" sz="1600" b="1" i="1" dirty="0" smtClean="0">
                <a:latin typeface="Verdana" pitchFamily="34" charset="0"/>
                <a:ea typeface="Verdana" pitchFamily="34" charset="0"/>
                <a:cs typeface="Verdana" pitchFamily="34" charset="0"/>
              </a:rPr>
              <a:t>ÜCRETİN ALTINDA </a:t>
            </a:r>
            <a:br>
              <a:rPr lang="tr-TR" sz="1600" b="1" i="1" dirty="0" smtClean="0">
                <a:latin typeface="Verdana" pitchFamily="34" charset="0"/>
                <a:ea typeface="Verdana" pitchFamily="34" charset="0"/>
                <a:cs typeface="Verdana" pitchFamily="34" charset="0"/>
              </a:rPr>
            </a:br>
            <a:r>
              <a:rPr lang="tr-TR" sz="1600" b="1" i="1" dirty="0" smtClean="0">
                <a:latin typeface="Verdana" pitchFamily="34" charset="0"/>
                <a:ea typeface="Verdana" pitchFamily="34" charset="0"/>
                <a:cs typeface="Verdana" pitchFamily="34" charset="0"/>
              </a:rPr>
              <a:t>DEFTER </a:t>
            </a:r>
            <a:r>
              <a:rPr lang="tr-TR" sz="1600" b="1" i="1" dirty="0" smtClean="0">
                <a:latin typeface="Verdana" pitchFamily="34" charset="0"/>
                <a:ea typeface="Verdana" pitchFamily="34" charset="0"/>
                <a:cs typeface="Verdana" pitchFamily="34" charset="0"/>
              </a:rPr>
              <a:t>TUTULMASI</a:t>
            </a:r>
            <a:endParaRPr lang="tr-TR" sz="1600" b="1" dirty="0">
              <a:latin typeface="Verdana" pitchFamily="34" charset="0"/>
              <a:ea typeface="Verdana" pitchFamily="34" charset="0"/>
              <a:cs typeface="Verdana" pitchFamily="34"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352" y="2852936"/>
            <a:ext cx="1089049" cy="3861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23918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564904"/>
            <a:ext cx="8640959" cy="3489251"/>
          </a:xfrm>
        </p:spPr>
        <p:txBody>
          <a:bodyPr>
            <a:normAutofit/>
          </a:bodyPr>
          <a:lstStyle/>
          <a:p>
            <a:pPr algn="just"/>
            <a:r>
              <a:rPr lang="tr-TR" sz="1600" dirty="0">
                <a:latin typeface="Verdana" pitchFamily="34" charset="0"/>
                <a:ea typeface="Verdana" pitchFamily="34" charset="0"/>
                <a:cs typeface="Verdana" pitchFamily="34" charset="0"/>
              </a:rPr>
              <a:t>Yasal mevzuatımız emeğimizin karşılığı olan ücretlerimizin tahsilatını  engellediğini görmekteyiz.  Şöyle ki; Serbest Muhasebeci Mali Müşavir ve Yeminli Mali Müşavirlik Kanunu, Çalışma Usul ve Esasları Hakkındaki Yönetmeliğin; Sözleşmenin Feshi başlıklı 26.maddesinde;</a:t>
            </a:r>
            <a:r>
              <a:rPr lang="tr-TR" sz="1600" i="1" dirty="0">
                <a:latin typeface="Verdana" pitchFamily="34" charset="0"/>
                <a:ea typeface="Verdana" pitchFamily="34" charset="0"/>
                <a:cs typeface="Verdana" pitchFamily="34" charset="0"/>
              </a:rPr>
              <a:t> “Taraflar haklı nedenlerle veya karşılıklı rızaları ile aralarındaki sözleşmeyi her zaman feshedebilirler. Bu takdirde alınmış olan defter ve belgeler bir ay içinde devir teslim tutanağı düzenlenmek suretiyle sahiplerine geri verilir”</a:t>
            </a:r>
            <a:r>
              <a:rPr lang="tr-TR" sz="1600" dirty="0">
                <a:latin typeface="Verdana" pitchFamily="34" charset="0"/>
                <a:ea typeface="Verdana" pitchFamily="34" charset="0"/>
                <a:cs typeface="Verdana" pitchFamily="34" charset="0"/>
              </a:rPr>
              <a:t>, hükümlerine yer verilmiştir.  </a:t>
            </a:r>
          </a:p>
        </p:txBody>
      </p:sp>
      <p:sp>
        <p:nvSpPr>
          <p:cNvPr id="2" name="Başlık 1"/>
          <p:cNvSpPr>
            <a:spLocks noGrp="1"/>
          </p:cNvSpPr>
          <p:nvPr>
            <p:ph type="title"/>
          </p:nvPr>
        </p:nvSpPr>
        <p:spPr/>
        <p:txBody>
          <a:bodyPr>
            <a:normAutofit/>
          </a:bodyPr>
          <a:lstStyle/>
          <a:p>
            <a:r>
              <a:rPr lang="tr-TR" sz="1600" b="1" i="1" dirty="0" smtClean="0">
                <a:latin typeface="Verdana" pitchFamily="34" charset="0"/>
                <a:ea typeface="Verdana" pitchFamily="34" charset="0"/>
                <a:cs typeface="Verdana" pitchFamily="34" charset="0"/>
              </a:rPr>
              <a:t>BORCU </a:t>
            </a:r>
            <a:r>
              <a:rPr lang="tr-TR" sz="1600" b="1" i="1" dirty="0" smtClean="0">
                <a:latin typeface="Verdana" pitchFamily="34" charset="0"/>
                <a:ea typeface="Verdana" pitchFamily="34" charset="0"/>
                <a:cs typeface="Verdana" pitchFamily="34" charset="0"/>
              </a:rPr>
              <a:t>OLAN İŞ SAHİBİ İLE </a:t>
            </a:r>
            <a:br>
              <a:rPr lang="tr-TR" sz="1600" b="1" i="1" dirty="0" smtClean="0">
                <a:latin typeface="Verdana" pitchFamily="34" charset="0"/>
                <a:ea typeface="Verdana" pitchFamily="34" charset="0"/>
                <a:cs typeface="Verdana" pitchFamily="34" charset="0"/>
              </a:rPr>
            </a:br>
            <a:r>
              <a:rPr lang="tr-TR" sz="1600" b="1" i="1" dirty="0" smtClean="0">
                <a:latin typeface="Verdana" pitchFamily="34" charset="0"/>
                <a:ea typeface="Verdana" pitchFamily="34" charset="0"/>
                <a:cs typeface="Verdana" pitchFamily="34" charset="0"/>
              </a:rPr>
              <a:t>SÖZLEŞME </a:t>
            </a:r>
            <a:r>
              <a:rPr lang="tr-TR" sz="1600" b="1" i="1" dirty="0" smtClean="0">
                <a:latin typeface="Verdana" pitchFamily="34" charset="0"/>
                <a:ea typeface="Verdana" pitchFamily="34" charset="0"/>
                <a:cs typeface="Verdana" pitchFamily="34" charset="0"/>
              </a:rPr>
              <a:t>İMZALANMASI</a:t>
            </a:r>
            <a:endParaRPr lang="tr-TR" sz="1600" i="1"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44164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564904"/>
            <a:ext cx="8640960" cy="4293096"/>
          </a:xfrm>
        </p:spPr>
        <p:txBody>
          <a:bodyPr>
            <a:normAutofit/>
          </a:bodyPr>
          <a:lstStyle/>
          <a:p>
            <a:pPr algn="just"/>
            <a:r>
              <a:rPr lang="tr-TR" sz="1600" dirty="0">
                <a:latin typeface="Verdana" pitchFamily="34" charset="0"/>
                <a:ea typeface="Verdana" pitchFamily="34" charset="0"/>
                <a:cs typeface="Verdana" pitchFamily="34" charset="0"/>
              </a:rPr>
              <a:t>Bu hükümlerin karşılığı ise; DİSİPLİN YÖNETMELİĞİ ’</a:t>
            </a:r>
            <a:r>
              <a:rPr lang="tr-TR" sz="1600" dirty="0" err="1">
                <a:latin typeface="Verdana" pitchFamily="34" charset="0"/>
                <a:ea typeface="Verdana" pitchFamily="34" charset="0"/>
                <a:cs typeface="Verdana" pitchFamily="34" charset="0"/>
              </a:rPr>
              <a:t>nin</a:t>
            </a:r>
            <a:r>
              <a:rPr lang="tr-TR" sz="1600" dirty="0">
                <a:latin typeface="Verdana" pitchFamily="34" charset="0"/>
                <a:ea typeface="Verdana" pitchFamily="34" charset="0"/>
                <a:cs typeface="Verdana" pitchFamily="34" charset="0"/>
              </a:rPr>
              <a:t> Uyarma Cezası başlıklı 5.maddesinde (a) bendinde yer almaktadır</a:t>
            </a:r>
            <a:r>
              <a:rPr lang="tr-TR" sz="1600" dirty="0" smtClean="0">
                <a:latin typeface="Verdana" pitchFamily="34" charset="0"/>
                <a:ea typeface="Verdana" pitchFamily="34" charset="0"/>
                <a:cs typeface="Verdana" pitchFamily="34" charset="0"/>
              </a:rPr>
              <a:t>;… </a:t>
            </a:r>
            <a:r>
              <a:rPr lang="tr-TR" sz="1600" dirty="0">
                <a:latin typeface="Verdana" pitchFamily="34" charset="0"/>
                <a:ea typeface="Verdana" pitchFamily="34" charset="0"/>
                <a:cs typeface="Verdana" pitchFamily="34" charset="0"/>
              </a:rPr>
              <a:t>sözleşmenin taraflarca feshedilmesi hâlinde, iş sahibinin defter ve belgelerinin otuz gün içinde devir ve teslim tutanağı düzenleyerek teslim edilmemesi</a:t>
            </a:r>
            <a:r>
              <a:rPr lang="tr-TR" sz="1600" dirty="0" smtClean="0">
                <a:latin typeface="Verdana" pitchFamily="34" charset="0"/>
                <a:ea typeface="Verdana" pitchFamily="34" charset="0"/>
                <a:cs typeface="Verdana" pitchFamily="34" charset="0"/>
              </a:rPr>
              <a:t>… hükümlerine </a:t>
            </a:r>
            <a:r>
              <a:rPr lang="tr-TR" sz="1600" dirty="0">
                <a:latin typeface="Verdana" pitchFamily="34" charset="0"/>
                <a:ea typeface="Verdana" pitchFamily="34" charset="0"/>
                <a:cs typeface="Verdana" pitchFamily="34" charset="0"/>
              </a:rPr>
              <a:t>yer verilmiştir. </a:t>
            </a:r>
            <a:endParaRPr lang="tr-TR" sz="1600" dirty="0" smtClean="0">
              <a:latin typeface="Verdana" pitchFamily="34" charset="0"/>
              <a:ea typeface="Verdana" pitchFamily="34" charset="0"/>
              <a:cs typeface="Verdana" pitchFamily="34" charset="0"/>
            </a:endParaRPr>
          </a:p>
          <a:p>
            <a:pPr algn="just"/>
            <a:endParaRPr lang="tr-TR" sz="1600" dirty="0" smtClean="0">
              <a:latin typeface="Verdana" pitchFamily="34" charset="0"/>
              <a:ea typeface="Verdana" pitchFamily="34" charset="0"/>
              <a:cs typeface="Verdana" pitchFamily="34" charset="0"/>
            </a:endParaRPr>
          </a:p>
          <a:p>
            <a:pPr algn="just"/>
            <a:r>
              <a:rPr lang="tr-TR" sz="1600" dirty="0">
                <a:latin typeface="Verdana" pitchFamily="34" charset="0"/>
                <a:ea typeface="Verdana" pitchFamily="34" charset="0"/>
                <a:cs typeface="Verdana" pitchFamily="34" charset="0"/>
              </a:rPr>
              <a:t>İş sahibi tarafından Meslek mensubuna sözleşme bedeli ücretlerin ödenip ödenmediği sorulmamaktadır.  Teslim edilmez ise  Disiplin Yönetmeliğinin 5 maddesi (a) bendi UYARMA cezasını gerektirmektedir</a:t>
            </a:r>
            <a:r>
              <a:rPr lang="tr-TR" sz="1600" dirty="0" smtClean="0">
                <a:latin typeface="Verdana" pitchFamily="34" charset="0"/>
                <a:ea typeface="Verdana" pitchFamily="34" charset="0"/>
                <a:cs typeface="Verdana" pitchFamily="34" charset="0"/>
              </a:rPr>
              <a:t>.</a:t>
            </a:r>
          </a:p>
          <a:p>
            <a:pPr algn="just"/>
            <a:endParaRPr lang="tr-TR" sz="1600" dirty="0" smtClean="0">
              <a:latin typeface="Verdana" pitchFamily="34" charset="0"/>
              <a:ea typeface="Verdana" pitchFamily="34" charset="0"/>
              <a:cs typeface="Verdana" pitchFamily="34" charset="0"/>
            </a:endParaRPr>
          </a:p>
          <a:p>
            <a:pPr algn="just"/>
            <a:r>
              <a:rPr lang="tr-TR" sz="1600" dirty="0">
                <a:latin typeface="Verdana" pitchFamily="34" charset="0"/>
                <a:ea typeface="Verdana" pitchFamily="34" charset="0"/>
                <a:cs typeface="Verdana" pitchFamily="34" charset="0"/>
              </a:rPr>
              <a:t>Yine Haksız Rekabet Yönetmeliği’nin; Ücret ve diğer mali nitelikteki uygulamalar ile haksız rekabet başlıklı 7.maddesinin (c) bendinde; “</a:t>
            </a:r>
            <a:r>
              <a:rPr lang="tr-TR" sz="1600" i="1" dirty="0">
                <a:latin typeface="Verdana" pitchFamily="34" charset="0"/>
                <a:ea typeface="Verdana" pitchFamily="34" charset="0"/>
                <a:cs typeface="Verdana" pitchFamily="34" charset="0"/>
              </a:rPr>
              <a:t>Bir meslek mensubuna olan ücret borcunu ödememiş iş sahibine hizmet vermek” </a:t>
            </a:r>
            <a:r>
              <a:rPr lang="tr-TR" sz="1600" dirty="0">
                <a:latin typeface="Verdana" pitchFamily="34" charset="0"/>
                <a:ea typeface="Verdana" pitchFamily="34" charset="0"/>
                <a:cs typeface="Verdana" pitchFamily="34" charset="0"/>
              </a:rPr>
              <a:t> hükümlerine yer verilmiştir.</a:t>
            </a:r>
          </a:p>
          <a:p>
            <a:pPr algn="just"/>
            <a:endParaRPr lang="tr-TR" sz="1600" dirty="0">
              <a:latin typeface="Verdana" pitchFamily="34" charset="0"/>
              <a:ea typeface="Verdana" pitchFamily="34" charset="0"/>
              <a:cs typeface="Verdana" pitchFamily="34" charset="0"/>
            </a:endParaRPr>
          </a:p>
        </p:txBody>
      </p:sp>
      <p:sp>
        <p:nvSpPr>
          <p:cNvPr id="4" name="Başlık 1"/>
          <p:cNvSpPr>
            <a:spLocks noGrp="1"/>
          </p:cNvSpPr>
          <p:nvPr>
            <p:ph type="title"/>
          </p:nvPr>
        </p:nvSpPr>
        <p:spPr>
          <a:xfrm>
            <a:off x="457200" y="338328"/>
            <a:ext cx="8229600" cy="1252728"/>
          </a:xfrm>
        </p:spPr>
        <p:txBody>
          <a:bodyPr>
            <a:normAutofit/>
          </a:bodyPr>
          <a:lstStyle/>
          <a:p>
            <a:r>
              <a:rPr lang="tr-TR" sz="1600" b="1" i="1" dirty="0" smtClean="0">
                <a:latin typeface="Verdana" pitchFamily="34" charset="0"/>
                <a:ea typeface="Verdana" pitchFamily="34" charset="0"/>
                <a:cs typeface="Verdana" pitchFamily="34" charset="0"/>
              </a:rPr>
              <a:t>BORCU </a:t>
            </a:r>
            <a:r>
              <a:rPr lang="tr-TR" sz="1600" b="1" i="1" dirty="0" smtClean="0">
                <a:latin typeface="Verdana" pitchFamily="34" charset="0"/>
                <a:ea typeface="Verdana" pitchFamily="34" charset="0"/>
                <a:cs typeface="Verdana" pitchFamily="34" charset="0"/>
              </a:rPr>
              <a:t>OLAN İŞ SAHİBİ İLE </a:t>
            </a:r>
            <a:br>
              <a:rPr lang="tr-TR" sz="1600" b="1" i="1" dirty="0" smtClean="0">
                <a:latin typeface="Verdana" pitchFamily="34" charset="0"/>
                <a:ea typeface="Verdana" pitchFamily="34" charset="0"/>
                <a:cs typeface="Verdana" pitchFamily="34" charset="0"/>
              </a:rPr>
            </a:br>
            <a:r>
              <a:rPr lang="tr-TR" sz="1600" b="1" i="1" dirty="0" smtClean="0">
                <a:latin typeface="Verdana" pitchFamily="34" charset="0"/>
                <a:ea typeface="Verdana" pitchFamily="34" charset="0"/>
                <a:cs typeface="Verdana" pitchFamily="34" charset="0"/>
              </a:rPr>
              <a:t>SÖZLEŞME </a:t>
            </a:r>
            <a:r>
              <a:rPr lang="tr-TR" sz="1600" b="1" i="1" dirty="0" smtClean="0">
                <a:latin typeface="Verdana" pitchFamily="34" charset="0"/>
                <a:ea typeface="Verdana" pitchFamily="34" charset="0"/>
                <a:cs typeface="Verdana" pitchFamily="34" charset="0"/>
              </a:rPr>
              <a:t>İMZALANMASI</a:t>
            </a:r>
            <a:endParaRPr lang="tr-TR" sz="1600" i="1"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6601758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564904"/>
            <a:ext cx="8640960" cy="3312368"/>
          </a:xfrm>
        </p:spPr>
        <p:txBody>
          <a:bodyPr>
            <a:normAutofit/>
          </a:bodyPr>
          <a:lstStyle/>
          <a:p>
            <a:pPr algn="just"/>
            <a:r>
              <a:rPr lang="tr-TR" sz="1600" dirty="0">
                <a:latin typeface="Verdana" pitchFamily="34" charset="0"/>
                <a:ea typeface="Verdana" pitchFamily="34" charset="0"/>
                <a:cs typeface="Verdana" pitchFamily="34" charset="0"/>
              </a:rPr>
              <a:t>Bu hükümlerin karşılığında, Disiplin yönetmeliğinde yaptırım yada ceza söz konusu değildir. Bu durum tamamen meslek  mensuplarının aleyhine bir düzenlemedir</a:t>
            </a:r>
            <a:r>
              <a:rPr lang="tr-TR" sz="1600" dirty="0" smtClean="0">
                <a:latin typeface="Verdana" pitchFamily="34" charset="0"/>
                <a:ea typeface="Verdana" pitchFamily="34" charset="0"/>
                <a:cs typeface="Verdana" pitchFamily="34" charset="0"/>
              </a:rPr>
              <a:t>.</a:t>
            </a:r>
          </a:p>
          <a:p>
            <a:pPr marL="0" indent="0" algn="just">
              <a:buNone/>
            </a:pPr>
            <a:r>
              <a:rPr lang="tr-TR" sz="1600" dirty="0">
                <a:latin typeface="Verdana" pitchFamily="34" charset="0"/>
                <a:ea typeface="Verdana" pitchFamily="34" charset="0"/>
                <a:cs typeface="Verdana" pitchFamily="34" charset="0"/>
              </a:rPr>
              <a:t> </a:t>
            </a:r>
          </a:p>
          <a:p>
            <a:pPr algn="just"/>
            <a:r>
              <a:rPr lang="tr-TR" sz="1600" dirty="0">
                <a:latin typeface="Verdana" pitchFamily="34" charset="0"/>
                <a:ea typeface="Verdana" pitchFamily="34" charset="0"/>
                <a:cs typeface="Verdana" pitchFamily="34" charset="0"/>
              </a:rPr>
              <a:t>Ancak Avukatlık kanununun 39.maddesi tam aksini yapıyor. Avukatların haklarını korumaktadır. Avukatların haklarını korumak için yazılmış özel kanundur.  </a:t>
            </a:r>
            <a:endParaRPr lang="tr-TR" sz="1600" dirty="0" smtClean="0">
              <a:latin typeface="Verdana" pitchFamily="34" charset="0"/>
              <a:ea typeface="Verdana" pitchFamily="34" charset="0"/>
              <a:cs typeface="Verdana" pitchFamily="34" charset="0"/>
            </a:endParaRPr>
          </a:p>
          <a:p>
            <a:pPr algn="just"/>
            <a:endParaRPr lang="tr-TR" sz="1600" dirty="0">
              <a:latin typeface="Verdana" pitchFamily="34" charset="0"/>
              <a:ea typeface="Verdana" pitchFamily="34" charset="0"/>
              <a:cs typeface="Verdana" pitchFamily="34" charset="0"/>
            </a:endParaRPr>
          </a:p>
          <a:p>
            <a:pPr algn="just"/>
            <a:r>
              <a:rPr lang="tr-TR" sz="1600" dirty="0">
                <a:latin typeface="Verdana" pitchFamily="34" charset="0"/>
                <a:ea typeface="Verdana" pitchFamily="34" charset="0"/>
                <a:cs typeface="Verdana" pitchFamily="34" charset="0"/>
              </a:rPr>
              <a:t>Haksız Rekabetin sebeplerinden olan bu konuya mutlaka yasal düzenlemeler ile çözüm getirerek ücretlerin güvence altına alınması tahsilat sorununu ortadan kaldıracaktır.</a:t>
            </a:r>
          </a:p>
        </p:txBody>
      </p:sp>
      <p:sp>
        <p:nvSpPr>
          <p:cNvPr id="4" name="Başlık 1"/>
          <p:cNvSpPr>
            <a:spLocks noGrp="1"/>
          </p:cNvSpPr>
          <p:nvPr>
            <p:ph type="title"/>
          </p:nvPr>
        </p:nvSpPr>
        <p:spPr>
          <a:xfrm>
            <a:off x="457200" y="338328"/>
            <a:ext cx="8229600" cy="1252728"/>
          </a:xfrm>
        </p:spPr>
        <p:txBody>
          <a:bodyPr>
            <a:normAutofit/>
          </a:bodyPr>
          <a:lstStyle/>
          <a:p>
            <a:r>
              <a:rPr lang="tr-TR" sz="1600" b="1" i="1" dirty="0" smtClean="0">
                <a:latin typeface="Verdana" pitchFamily="34" charset="0"/>
                <a:ea typeface="Verdana" pitchFamily="34" charset="0"/>
                <a:cs typeface="Verdana" pitchFamily="34" charset="0"/>
              </a:rPr>
              <a:t>BORCU </a:t>
            </a:r>
            <a:r>
              <a:rPr lang="tr-TR" sz="1600" b="1" i="1" dirty="0" smtClean="0">
                <a:latin typeface="Verdana" pitchFamily="34" charset="0"/>
                <a:ea typeface="Verdana" pitchFamily="34" charset="0"/>
                <a:cs typeface="Verdana" pitchFamily="34" charset="0"/>
              </a:rPr>
              <a:t>OLAN İŞ SAHİBİ İLE </a:t>
            </a:r>
            <a:br>
              <a:rPr lang="tr-TR" sz="1600" b="1" i="1" dirty="0" smtClean="0">
                <a:latin typeface="Verdana" pitchFamily="34" charset="0"/>
                <a:ea typeface="Verdana" pitchFamily="34" charset="0"/>
                <a:cs typeface="Verdana" pitchFamily="34" charset="0"/>
              </a:rPr>
            </a:br>
            <a:r>
              <a:rPr lang="tr-TR" sz="1600" b="1" i="1" dirty="0" smtClean="0">
                <a:latin typeface="Verdana" pitchFamily="34" charset="0"/>
                <a:ea typeface="Verdana" pitchFamily="34" charset="0"/>
                <a:cs typeface="Verdana" pitchFamily="34" charset="0"/>
              </a:rPr>
              <a:t>SÖZLEŞME </a:t>
            </a:r>
            <a:r>
              <a:rPr lang="tr-TR" sz="1600" b="1" i="1" dirty="0" smtClean="0">
                <a:latin typeface="Verdana" pitchFamily="34" charset="0"/>
                <a:ea typeface="Verdana" pitchFamily="34" charset="0"/>
                <a:cs typeface="Verdana" pitchFamily="34" charset="0"/>
              </a:rPr>
              <a:t>İMZALANMASI</a:t>
            </a:r>
            <a:endParaRPr lang="tr-TR" sz="1600" i="1"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372187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564904"/>
            <a:ext cx="8640959" cy="3489250"/>
          </a:xfrm>
        </p:spPr>
        <p:txBody>
          <a:bodyPr>
            <a:normAutofit/>
          </a:bodyPr>
          <a:lstStyle/>
          <a:p>
            <a:pPr algn="just"/>
            <a:r>
              <a:rPr lang="tr-TR" sz="1600" dirty="0">
                <a:latin typeface="Verdana" pitchFamily="34" charset="0"/>
                <a:ea typeface="Verdana" pitchFamily="34" charset="0"/>
                <a:cs typeface="Verdana" pitchFamily="34" charset="0"/>
              </a:rPr>
              <a:t>Ruhsat kiralanması yöntemi ile meslekte haksız rekabet yaratanların mutlaka tespit edilmesi için gerekli önlemlerin alınması gerekmektedir. Belgelerini kiralayanları tespit etmek için Mesleki Denetim Komisyonları iyi çalıştırılmalı ve denetime gidildiği zaman gerekirse müşteri listelerinden telefonla aranarak muhasebecisinin kim olduğunun sorularak belgenin kiralık olduğunun tespiti yapılmalıdır</a:t>
            </a:r>
            <a:r>
              <a:rPr lang="tr-TR" sz="1600" dirty="0" smtClean="0">
                <a:latin typeface="Verdana" pitchFamily="34" charset="0"/>
                <a:ea typeface="Verdana" pitchFamily="34" charset="0"/>
                <a:cs typeface="Verdana" pitchFamily="34" charset="0"/>
              </a:rPr>
              <a:t>.</a:t>
            </a:r>
            <a:endParaRPr lang="tr-TR" sz="1600" dirty="0"/>
          </a:p>
          <a:p>
            <a:pPr algn="just"/>
            <a:endParaRPr lang="tr-TR" sz="1600" dirty="0">
              <a:latin typeface="Verdana" pitchFamily="34" charset="0"/>
              <a:ea typeface="Verdana" pitchFamily="34" charset="0"/>
              <a:cs typeface="Verdana" pitchFamily="34" charset="0"/>
            </a:endParaRPr>
          </a:p>
        </p:txBody>
      </p:sp>
      <p:sp>
        <p:nvSpPr>
          <p:cNvPr id="2" name="Başlık 1"/>
          <p:cNvSpPr>
            <a:spLocks noGrp="1"/>
          </p:cNvSpPr>
          <p:nvPr>
            <p:ph type="title"/>
          </p:nvPr>
        </p:nvSpPr>
        <p:spPr/>
        <p:txBody>
          <a:bodyPr>
            <a:normAutofit/>
          </a:bodyPr>
          <a:lstStyle/>
          <a:p>
            <a:r>
              <a:rPr lang="tr-TR" sz="1600" b="1" i="1" dirty="0" smtClean="0">
                <a:latin typeface="Verdana" pitchFamily="34" charset="0"/>
                <a:ea typeface="Verdana" pitchFamily="34" charset="0"/>
                <a:cs typeface="Verdana" pitchFamily="34" charset="0"/>
              </a:rPr>
              <a:t>RUHSATIN KİRALANMASI</a:t>
            </a:r>
            <a:endParaRPr lang="tr-TR" sz="1600" b="1" i="1"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1699089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289</TotalTime>
  <Words>789</Words>
  <Application>Microsoft Office PowerPoint</Application>
  <PresentationFormat>Ekran Gösterisi (4:3)</PresentationFormat>
  <Paragraphs>52</Paragraphs>
  <Slides>14</Slides>
  <Notes>1</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Dalga Biçimi</vt:lpstr>
      <vt:lpstr>HAKSIZ REKABET</vt:lpstr>
      <vt:lpstr>PowerPoint Sunusu</vt:lpstr>
      <vt:lpstr>MESLEĞE GİRİŞİN ÇOKLUĞU VE  MESLEKTE İŞ ALANLARININ DARLIĞI</vt:lpstr>
      <vt:lpstr>YEMİNLİ MALİ MÜŞAVİRLERİN  DEFTER TUTMASI</vt:lpstr>
      <vt:lpstr>ASGARİ ÜCRETİN ALTINDA  DEFTER TUTULMASI</vt:lpstr>
      <vt:lpstr>BORCU OLAN İŞ SAHİBİ İLE  SÖZLEŞME İMZALANMASI</vt:lpstr>
      <vt:lpstr>BORCU OLAN İŞ SAHİBİ İLE  SÖZLEŞME İMZALANMASI</vt:lpstr>
      <vt:lpstr>BORCU OLAN İŞ SAHİBİ İLE  SÖZLEŞME İMZALANMASI</vt:lpstr>
      <vt:lpstr>RUHSATIN KİRALANMASI</vt:lpstr>
      <vt:lpstr>PARASAL HADLERİN KALDIRILMASI</vt:lpstr>
      <vt:lpstr>PARASAL HADLERİN KALDIRILMASI</vt:lpstr>
      <vt:lpstr>TAHSİLAT  SORUNU</vt:lpstr>
      <vt:lpstr>TAHSİLAT  SORUNU</vt:lpstr>
      <vt:lpstr>TEŞEKKÜR EDERİM…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HAKSIZ REKABET</dc:title>
  <dc:creator>ID</dc:creator>
  <cp:lastModifiedBy>ID</cp:lastModifiedBy>
  <cp:revision>19</cp:revision>
  <cp:lastPrinted>2014-04-02T08:24:32Z</cp:lastPrinted>
  <dcterms:created xsi:type="dcterms:W3CDTF">2014-04-01T13:38:42Z</dcterms:created>
  <dcterms:modified xsi:type="dcterms:W3CDTF">2014-04-02T11:56:53Z</dcterms:modified>
</cp:coreProperties>
</file>