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5" r:id="rId9"/>
    <p:sldId id="263" r:id="rId10"/>
    <p:sldId id="266" r:id="rId11"/>
    <p:sldId id="267" r:id="rId12"/>
    <p:sldId id="269"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9/18/2014</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0F4739-9812-4A9F-890D-2AD6BA5F6EE8}" type="datetimeFigureOut">
              <a:rPr lang="en-US" dirty="0"/>
              <a:t>9/18/2014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45AC5-A3F8-44AA-BA8F-596CDCC976D3}"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73B183-A821-4095-A363-9EC968635539}"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D01B4-0AA5-45E6-B2E6-5FA4078AEBCF}"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9/18/2014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9/18/2014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AA073D-A903-47F8-8D16-77642FB0DF1F}" type="datetimeFigureOut">
              <a:rPr lang="en-US" dirty="0"/>
              <a:t>9/18/2014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9/18/2014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9/18/2014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9/18/2014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9/18/2014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665CEB-0076-4E37-B880-BCEA9784DE0A}" type="datetimeFigureOut">
              <a:rPr lang="en-US" dirty="0"/>
              <a:t>9/18/2014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49E5E-3896-4118-99A7-7B85668F1C5E}" type="datetimeFigureOut">
              <a:rPr lang="en-US" dirty="0"/>
              <a:t>9/18/2014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9/18/2014</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871132"/>
            <a:ext cx="8825658" cy="2677648"/>
          </a:xfrm>
        </p:spPr>
        <p:txBody>
          <a:bodyPr/>
          <a:lstStyle/>
          <a:p>
            <a:r>
              <a:rPr lang="tr-TR" b="1" dirty="0"/>
              <a:t>Mesleki Uzmanlık Alanlarının Gelişiminde Kurumsallaşmanın Önemi </a:t>
            </a:r>
            <a:endParaRPr lang="tr-TR" dirty="0"/>
          </a:p>
        </p:txBody>
      </p:sp>
      <p:sp>
        <p:nvSpPr>
          <p:cNvPr id="3" name="Subtitle 2"/>
          <p:cNvSpPr>
            <a:spLocks noGrp="1"/>
          </p:cNvSpPr>
          <p:nvPr>
            <p:ph type="subTitle" idx="1"/>
          </p:nvPr>
        </p:nvSpPr>
        <p:spPr/>
        <p:txBody>
          <a:bodyPr/>
          <a:lstStyle/>
          <a:p>
            <a:r>
              <a:rPr lang="tr-TR" b="1" dirty="0" smtClean="0"/>
              <a:t>Prof. Dr. Serdar ÖZKAN</a:t>
            </a:r>
          </a:p>
          <a:p>
            <a:r>
              <a:rPr lang="tr-TR" b="1" dirty="0" smtClean="0"/>
              <a:t>İZMİR </a:t>
            </a:r>
            <a:r>
              <a:rPr lang="tr-TR" b="1" dirty="0" err="1" smtClean="0"/>
              <a:t>EKONoMİ</a:t>
            </a:r>
            <a:r>
              <a:rPr lang="tr-TR" b="1" dirty="0" smtClean="0"/>
              <a:t> ÜNİVERSİTESİ</a:t>
            </a:r>
            <a:endParaRPr lang="tr-TR" b="1" dirty="0"/>
          </a:p>
        </p:txBody>
      </p:sp>
    </p:spTree>
    <p:extLst>
      <p:ext uri="{BB962C8B-B14F-4D97-AF65-F5344CB8AC3E}">
        <p14:creationId xmlns:p14="http://schemas.microsoft.com/office/powerpoint/2010/main" val="25371627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Muhasebe Mesleği - Kurumsallaşma</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smtClean="0"/>
              <a:t>Muhasebecilerin Kurumsallaşması:</a:t>
            </a:r>
          </a:p>
          <a:p>
            <a:pPr lvl="1"/>
            <a:r>
              <a:rPr lang="tr-TR" dirty="0" smtClean="0"/>
              <a:t>Düşünsel olarak mesleğin kurumsallaşması fikrini benimseme</a:t>
            </a:r>
          </a:p>
          <a:p>
            <a:pPr lvl="1"/>
            <a:r>
              <a:rPr lang="tr-TR" dirty="0" smtClean="0"/>
              <a:t>Bir mesleğin temsilcisi olduğunu hissetme, aidiyet, sorumluluk</a:t>
            </a:r>
          </a:p>
          <a:p>
            <a:pPr lvl="1"/>
            <a:r>
              <a:rPr lang="tr-TR" dirty="0" smtClean="0"/>
              <a:t>Gelecekteki meslektaşlara emek verme</a:t>
            </a:r>
          </a:p>
          <a:p>
            <a:pPr lvl="1"/>
            <a:r>
              <a:rPr lang="tr-TR" dirty="0" smtClean="0"/>
              <a:t>Etik kurallara bağlılık</a:t>
            </a:r>
          </a:p>
          <a:p>
            <a:pPr lvl="1"/>
            <a:r>
              <a:rPr lang="tr-TR" dirty="0" smtClean="0"/>
              <a:t>Şirketleşme</a:t>
            </a:r>
          </a:p>
          <a:p>
            <a:pPr lvl="2"/>
            <a:r>
              <a:rPr lang="tr-TR" dirty="0" smtClean="0"/>
              <a:t>Bir hizmet işletmesinde olması gereken kurumsal yapının kurulması</a:t>
            </a:r>
          </a:p>
          <a:p>
            <a:pPr lvl="2"/>
            <a:r>
              <a:rPr lang="tr-TR" dirty="0" smtClean="0"/>
              <a:t>İşbölümü, uzmanlaşma, ortaklık kültürü (paylaşma)</a:t>
            </a:r>
          </a:p>
          <a:p>
            <a:pPr lvl="2"/>
            <a:r>
              <a:rPr lang="tr-TR" dirty="0" smtClean="0"/>
              <a:t>Yeminli Mali Müşavir, Mali Müşavir işbirliği, ?  Tecrübe ve dinamizmin yaratabileceği sinerji ? Rekabetin Koşulları ? </a:t>
            </a:r>
          </a:p>
          <a:p>
            <a:pPr lvl="2"/>
            <a:endParaRPr lang="tr-TR" dirty="0"/>
          </a:p>
        </p:txBody>
      </p:sp>
    </p:spTree>
    <p:extLst>
      <p:ext uri="{BB962C8B-B14F-4D97-AF65-F5344CB8AC3E}">
        <p14:creationId xmlns:p14="http://schemas.microsoft.com/office/powerpoint/2010/main" val="121685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Muhasebe Mesleği - Kurumsallaşma</a:t>
            </a:r>
            <a:endParaRPr lang="tr-TR" dirty="0"/>
          </a:p>
        </p:txBody>
      </p:sp>
      <p:sp>
        <p:nvSpPr>
          <p:cNvPr id="3" name="Content Placeholder 2"/>
          <p:cNvSpPr>
            <a:spLocks noGrp="1"/>
          </p:cNvSpPr>
          <p:nvPr>
            <p:ph idx="1"/>
          </p:nvPr>
        </p:nvSpPr>
        <p:spPr/>
        <p:txBody>
          <a:bodyPr/>
          <a:lstStyle/>
          <a:p>
            <a:pPr marL="0" indent="0">
              <a:buNone/>
            </a:pPr>
            <a:r>
              <a:rPr lang="tr-TR" b="1" dirty="0" smtClean="0"/>
              <a:t>Meslek örgütünün kurumsallaşması;</a:t>
            </a:r>
          </a:p>
          <a:p>
            <a:pPr marL="0" indent="0">
              <a:buNone/>
            </a:pPr>
            <a:endParaRPr lang="tr-TR" dirty="0" smtClean="0"/>
          </a:p>
          <a:p>
            <a:r>
              <a:rPr lang="tr-TR" dirty="0" smtClean="0"/>
              <a:t>Örgütsel yapının adillik, şeffaflık, hesap verebilirlik ve sürdürülebilirlik ilkelerine bağlı olarak kurulması</a:t>
            </a:r>
          </a:p>
          <a:p>
            <a:r>
              <a:rPr lang="tr-TR" dirty="0" smtClean="0"/>
              <a:t>Strateji bakış açısı ile Vizyon, Misyon ve Değerlerin oluşturulması, dönemsel Stratejik Planların hazırlanarak duyurulması</a:t>
            </a:r>
          </a:p>
          <a:p>
            <a:r>
              <a:rPr lang="tr-TR" dirty="0" smtClean="0"/>
              <a:t>Meslek örgütünün kurumsallaşması meslektaşların ve paydaşların da kurumsallaşma konusunda atacakları adımlar için yol gösterici olmaktadır.</a:t>
            </a:r>
          </a:p>
        </p:txBody>
      </p:sp>
    </p:spTree>
    <p:extLst>
      <p:ext uri="{BB962C8B-B14F-4D97-AF65-F5344CB8AC3E}">
        <p14:creationId xmlns:p14="http://schemas.microsoft.com/office/powerpoint/2010/main" val="739964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Muhasebe Mesleği - Kurumsallaşma</a:t>
            </a:r>
            <a:endParaRPr lang="tr-TR" dirty="0"/>
          </a:p>
        </p:txBody>
      </p:sp>
      <p:sp>
        <p:nvSpPr>
          <p:cNvPr id="3" name="Content Placeholder 2"/>
          <p:cNvSpPr>
            <a:spLocks noGrp="1"/>
          </p:cNvSpPr>
          <p:nvPr>
            <p:ph idx="1"/>
          </p:nvPr>
        </p:nvSpPr>
        <p:spPr/>
        <p:txBody>
          <a:bodyPr/>
          <a:lstStyle/>
          <a:p>
            <a:pPr marL="0" indent="0">
              <a:buNone/>
            </a:pPr>
            <a:r>
              <a:rPr lang="tr-TR" b="1" dirty="0" smtClean="0"/>
              <a:t>Paydaşların Kurumsallaşması:</a:t>
            </a:r>
          </a:p>
          <a:p>
            <a:r>
              <a:rPr lang="tr-TR" dirty="0" smtClean="0"/>
              <a:t>Muhasebe çevresine bakıldığında kurumsallaşması değişik düzeylerde olan paydaşlar olduğu görülmektedir. </a:t>
            </a:r>
          </a:p>
          <a:p>
            <a:pPr lvl="1"/>
            <a:r>
              <a:rPr lang="tr-TR" dirty="0" smtClean="0"/>
              <a:t>Örneğin müşterilerin ve rakiplerin bir kısmı ile bazı devlet kurumları henüz kurumsallaşma anlamında ideal düzeyde değillerdir.</a:t>
            </a:r>
          </a:p>
          <a:p>
            <a:r>
              <a:rPr lang="tr-TR" dirty="0" smtClean="0"/>
              <a:t>Örgütlü bir muhasebe mesleğinin, paydaşların kurumsallaşması konusunda da görev ve sorumlulukları bulunmaktadır. Bu konuda atılan adımlar orta ve uzun vadede mesleğin konumunu da güçlendireceğinden Stratejik öneme sahiptir. </a:t>
            </a:r>
          </a:p>
          <a:p>
            <a:endParaRPr lang="tr-TR" dirty="0"/>
          </a:p>
        </p:txBody>
      </p:sp>
    </p:spTree>
    <p:extLst>
      <p:ext uri="{BB962C8B-B14F-4D97-AF65-F5344CB8AC3E}">
        <p14:creationId xmlns:p14="http://schemas.microsoft.com/office/powerpoint/2010/main" val="735727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Öneriler</a:t>
            </a:r>
            <a:endParaRPr lang="tr-TR" dirty="0"/>
          </a:p>
        </p:txBody>
      </p:sp>
      <p:sp>
        <p:nvSpPr>
          <p:cNvPr id="3" name="Content Placeholder 2"/>
          <p:cNvSpPr>
            <a:spLocks noGrp="1"/>
          </p:cNvSpPr>
          <p:nvPr>
            <p:ph idx="1"/>
          </p:nvPr>
        </p:nvSpPr>
        <p:spPr/>
        <p:txBody>
          <a:bodyPr>
            <a:normAutofit/>
          </a:bodyPr>
          <a:lstStyle/>
          <a:p>
            <a:r>
              <a:rPr lang="tr-TR" dirty="0" err="1" smtClean="0"/>
              <a:t>TÜRMOB’un</a:t>
            </a:r>
            <a:r>
              <a:rPr lang="tr-TR" dirty="0" smtClean="0"/>
              <a:t> vizyon, misyon, değerler ve stratejik plan konusundaki çalışmalarını hızlandırması !</a:t>
            </a:r>
          </a:p>
          <a:p>
            <a:r>
              <a:rPr lang="tr-TR" dirty="0" smtClean="0"/>
              <a:t>Meslek kanunu ve diğer yasal mevzuatın izin verdiği ölçüde, kurumsal yönetim ilkelerinin öncelikle TÜRMOB ve muhasebe şirketleri tarafından uygulanabilir hale gelmesine yönelik adımların güçlendirilmesi</a:t>
            </a:r>
          </a:p>
          <a:p>
            <a:r>
              <a:rPr lang="tr-TR" dirty="0" smtClean="0"/>
              <a:t>Muhasebe şirketlerinin özendirilmesi, dünyadaki ve ülkemizdeki iyi uygulamaların meslektaşlara tanıtılması</a:t>
            </a:r>
          </a:p>
          <a:p>
            <a:r>
              <a:rPr lang="tr-TR" dirty="0" smtClean="0"/>
              <a:t>Yeni uzmanlık alanlarının Üniversitelerde ders olarak yer almasını sağlamak üzere YÖK’e önerilerde bulunulması</a:t>
            </a:r>
            <a:r>
              <a:rPr lang="tr-TR" dirty="0" smtClean="0"/>
              <a:t>.</a:t>
            </a:r>
            <a:endParaRPr lang="tr-TR" dirty="0" smtClean="0"/>
          </a:p>
        </p:txBody>
      </p:sp>
    </p:spTree>
    <p:extLst>
      <p:ext uri="{BB962C8B-B14F-4D97-AF65-F5344CB8AC3E}">
        <p14:creationId xmlns:p14="http://schemas.microsoft.com/office/powerpoint/2010/main" val="177924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a:t>Öneriler</a:t>
            </a:r>
            <a:endParaRPr lang="tr-TR"/>
          </a:p>
        </p:txBody>
      </p:sp>
      <p:sp>
        <p:nvSpPr>
          <p:cNvPr id="3" name="Content Placeholder 2"/>
          <p:cNvSpPr>
            <a:spLocks noGrp="1"/>
          </p:cNvSpPr>
          <p:nvPr>
            <p:ph idx="1"/>
          </p:nvPr>
        </p:nvSpPr>
        <p:spPr/>
        <p:txBody>
          <a:bodyPr/>
          <a:lstStyle/>
          <a:p>
            <a:r>
              <a:rPr lang="tr-TR" dirty="0"/>
              <a:t>Yeni uzmanlık alanlarının sertifikasyonu ile ilgili uluslararası örgütlerle bağlantı kurulması ve üyelerin  bu sertifikaları almaya özendirilmesi</a:t>
            </a:r>
          </a:p>
          <a:p>
            <a:r>
              <a:rPr lang="tr-TR" dirty="0"/>
              <a:t>Uluslararası işbirliklerinin arttırılması, uluslararası alanda </a:t>
            </a:r>
            <a:r>
              <a:rPr lang="tr-TR" dirty="0" err="1"/>
              <a:t>meslektaşlararası</a:t>
            </a:r>
            <a:r>
              <a:rPr lang="tr-TR" dirty="0"/>
              <a:t> işbirliklerinin özendirilmesi (kardeş oda ziyaretleri)</a:t>
            </a:r>
          </a:p>
          <a:p>
            <a:r>
              <a:rPr lang="tr-TR" dirty="0"/>
              <a:t>Muhasebe, muhasebeci imajının iyileştirilmesine de yarayacak, Muhasebe Mesleğinin önemini ortaya çıkaracak projeler yapılması.</a:t>
            </a:r>
          </a:p>
          <a:p>
            <a:endParaRPr lang="tr-TR" dirty="0"/>
          </a:p>
        </p:txBody>
      </p:sp>
    </p:spTree>
    <p:extLst>
      <p:ext uri="{BB962C8B-B14F-4D97-AF65-F5344CB8AC3E}">
        <p14:creationId xmlns:p14="http://schemas.microsoft.com/office/powerpoint/2010/main" val="907092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PLAN</a:t>
            </a:r>
            <a:endParaRPr lang="tr-TR" dirty="0"/>
          </a:p>
        </p:txBody>
      </p:sp>
      <p:sp>
        <p:nvSpPr>
          <p:cNvPr id="3" name="Content Placeholder 2"/>
          <p:cNvSpPr>
            <a:spLocks noGrp="1"/>
          </p:cNvSpPr>
          <p:nvPr>
            <p:ph idx="1"/>
          </p:nvPr>
        </p:nvSpPr>
        <p:spPr/>
        <p:txBody>
          <a:bodyPr/>
          <a:lstStyle/>
          <a:p>
            <a:endParaRPr lang="tr-TR" dirty="0" smtClean="0"/>
          </a:p>
          <a:p>
            <a:r>
              <a:rPr lang="tr-TR" dirty="0" smtClean="0"/>
              <a:t>MUHASEBE </a:t>
            </a:r>
            <a:r>
              <a:rPr lang="tr-TR" dirty="0" smtClean="0"/>
              <a:t>MESLEĞİNDE YENİ MESLEKİ UZMANLIK ALANLARI</a:t>
            </a:r>
          </a:p>
          <a:p>
            <a:r>
              <a:rPr lang="tr-TR" dirty="0" smtClean="0"/>
              <a:t>KURUMSALLAŞMA </a:t>
            </a:r>
            <a:r>
              <a:rPr lang="tr-TR" dirty="0" smtClean="0"/>
              <a:t>NEDİR ?</a:t>
            </a:r>
          </a:p>
          <a:p>
            <a:r>
              <a:rPr lang="tr-TR" dirty="0" smtClean="0"/>
              <a:t>KURUMSALLAŞMANIN GÖSTERGELERİ NELERDİR</a:t>
            </a:r>
            <a:r>
              <a:rPr lang="tr-TR" dirty="0" smtClean="0"/>
              <a:t>?</a:t>
            </a:r>
          </a:p>
          <a:p>
            <a:r>
              <a:rPr lang="tr-TR" dirty="0" smtClean="0"/>
              <a:t>MUHASEBE MESLEĞİNİN KURUMSALLAŞMASI</a:t>
            </a:r>
            <a:endParaRPr lang="tr-TR" dirty="0" smtClean="0"/>
          </a:p>
          <a:p>
            <a:r>
              <a:rPr lang="tr-TR" dirty="0" smtClean="0"/>
              <a:t>ÖNERİLER</a:t>
            </a:r>
            <a:r>
              <a:rPr lang="tr-TR" dirty="0" smtClean="0"/>
              <a:t/>
            </a:r>
            <a:br>
              <a:rPr lang="tr-TR" dirty="0" smtClean="0"/>
            </a:br>
            <a:r>
              <a:rPr lang="tr-TR" dirty="0" smtClean="0"/>
              <a:t> </a:t>
            </a:r>
          </a:p>
        </p:txBody>
      </p:sp>
    </p:spTree>
    <p:extLst>
      <p:ext uri="{BB962C8B-B14F-4D97-AF65-F5344CB8AC3E}">
        <p14:creationId xmlns:p14="http://schemas.microsoft.com/office/powerpoint/2010/main" val="1533276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Muhasebe Mesleğinde Yeni Uzmanlık Alanları</a:t>
            </a:r>
            <a:endParaRPr lang="tr-TR" b="1" dirty="0"/>
          </a:p>
        </p:txBody>
      </p:sp>
      <p:sp>
        <p:nvSpPr>
          <p:cNvPr id="3" name="Content Placeholder 2"/>
          <p:cNvSpPr>
            <a:spLocks noGrp="1"/>
          </p:cNvSpPr>
          <p:nvPr>
            <p:ph idx="1"/>
          </p:nvPr>
        </p:nvSpPr>
        <p:spPr/>
        <p:txBody>
          <a:bodyPr>
            <a:normAutofit fontScale="92500" lnSpcReduction="20000"/>
          </a:bodyPr>
          <a:lstStyle/>
          <a:p>
            <a:r>
              <a:rPr lang="tr-TR" dirty="0" smtClean="0"/>
              <a:t>Küresel ve bölgesel entegrasyonlar</a:t>
            </a:r>
          </a:p>
          <a:p>
            <a:r>
              <a:rPr lang="tr-TR" dirty="0" smtClean="0"/>
              <a:t>Karmaşıklaşan iş modelleri</a:t>
            </a:r>
          </a:p>
          <a:p>
            <a:r>
              <a:rPr lang="tr-TR" dirty="0" smtClean="0"/>
              <a:t>Krizler ve skandallar – Ulusal ve Uluslararası mevzuatta yeni yaklaşımlar</a:t>
            </a:r>
          </a:p>
          <a:p>
            <a:r>
              <a:rPr lang="tr-TR" dirty="0" smtClean="0"/>
              <a:t>Bilgi sistemlerindeki gelişmeler vb.</a:t>
            </a:r>
          </a:p>
          <a:p>
            <a:pPr marL="457200" lvl="1" indent="0">
              <a:buNone/>
            </a:pPr>
            <a:r>
              <a:rPr lang="tr-TR" b="1" dirty="0" smtClean="0"/>
              <a:t>      </a:t>
            </a:r>
          </a:p>
          <a:p>
            <a:pPr marL="457200" lvl="1" indent="0">
              <a:buNone/>
            </a:pPr>
            <a:r>
              <a:rPr lang="tr-TR" b="1" dirty="0" smtClean="0"/>
              <a:t>                                MUHASEBEDEN BEKLENTİLER DEĞİŞMİŞTİR</a:t>
            </a:r>
          </a:p>
          <a:p>
            <a:pPr marL="457200" lvl="1" indent="0">
              <a:buNone/>
            </a:pPr>
            <a:r>
              <a:rPr lang="tr-TR" b="1" dirty="0"/>
              <a:t>	</a:t>
            </a:r>
            <a:r>
              <a:rPr lang="tr-TR" b="1" dirty="0" smtClean="0"/>
              <a:t>	</a:t>
            </a:r>
          </a:p>
          <a:p>
            <a:pPr marL="457200" lvl="1" indent="0">
              <a:buNone/>
            </a:pPr>
            <a:r>
              <a:rPr lang="tr-TR" b="1" dirty="0" smtClean="0"/>
              <a:t>Finansal Tablo Hazırlama, Vergi Danışmanlığı, Vergi Denetimi  vb.  geleneksel işlevlere yenileri eklenmiştir. </a:t>
            </a:r>
          </a:p>
          <a:p>
            <a:pPr marL="457200" lvl="1" indent="0">
              <a:buNone/>
            </a:pPr>
            <a:r>
              <a:rPr lang="tr-TR" b="1" dirty="0"/>
              <a:t>	</a:t>
            </a:r>
            <a:endParaRPr lang="tr-TR" b="1" dirty="0" smtClean="0"/>
          </a:p>
          <a:p>
            <a:pPr marL="457200" lvl="1" indent="0">
              <a:buNone/>
            </a:pPr>
            <a:r>
              <a:rPr lang="tr-TR" b="1" dirty="0" smtClean="0"/>
              <a:t>  </a:t>
            </a:r>
          </a:p>
          <a:p>
            <a:pPr marL="0" indent="0">
              <a:buNone/>
            </a:pP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4028668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Muhasebe Mesleğinde Yeni Uzmanlık Alanları</a:t>
            </a:r>
            <a:endParaRPr lang="tr-TR" dirty="0"/>
          </a:p>
        </p:txBody>
      </p:sp>
      <p:sp>
        <p:nvSpPr>
          <p:cNvPr id="3" name="Content Placeholder 2"/>
          <p:cNvSpPr>
            <a:spLocks noGrp="1"/>
          </p:cNvSpPr>
          <p:nvPr>
            <p:ph idx="1"/>
          </p:nvPr>
        </p:nvSpPr>
        <p:spPr/>
        <p:txBody>
          <a:bodyPr>
            <a:normAutofit lnSpcReduction="10000"/>
          </a:bodyPr>
          <a:lstStyle/>
          <a:p>
            <a:r>
              <a:rPr lang="tr-TR" dirty="0" smtClean="0"/>
              <a:t>Modern işletmecilik bakış açısıyla muhasebeyle ilişkili işlev/süreçler şu şekildedir (TTK ile de uyumlu): </a:t>
            </a:r>
          </a:p>
          <a:p>
            <a:pPr lvl="1"/>
            <a:r>
              <a:rPr lang="tr-TR" dirty="0" smtClean="0"/>
              <a:t>İşletmede kurumsal yönetim mekanizmalarının oluşturulması</a:t>
            </a:r>
          </a:p>
          <a:p>
            <a:pPr lvl="1"/>
            <a:r>
              <a:rPr lang="tr-TR" dirty="0"/>
              <a:t>Risk yönetim sisteminin kurulması ve işletilmesi</a:t>
            </a:r>
          </a:p>
          <a:p>
            <a:pPr lvl="1"/>
            <a:r>
              <a:rPr lang="tr-TR" dirty="0" smtClean="0"/>
              <a:t>İç kontrollerin belirlenmesi</a:t>
            </a:r>
          </a:p>
          <a:p>
            <a:pPr lvl="1"/>
            <a:r>
              <a:rPr lang="tr-TR" dirty="0" smtClean="0"/>
              <a:t>İç denetim sisteminin kurulması ve işletilmesi</a:t>
            </a:r>
          </a:p>
          <a:p>
            <a:pPr lvl="1"/>
            <a:r>
              <a:rPr lang="tr-TR" dirty="0" smtClean="0"/>
              <a:t>Finansal tabloların hazırlanması</a:t>
            </a:r>
          </a:p>
          <a:p>
            <a:pPr lvl="1"/>
            <a:r>
              <a:rPr lang="tr-TR" dirty="0" smtClean="0"/>
              <a:t>Finansal tabloların bağımsız denetimi</a:t>
            </a:r>
          </a:p>
          <a:p>
            <a:pPr marL="0" lvl="1" indent="0">
              <a:buNone/>
            </a:pPr>
            <a:r>
              <a:rPr lang="tr-TR" dirty="0" smtClean="0"/>
              <a:t>              </a:t>
            </a:r>
            <a:r>
              <a:rPr lang="tr-TR" b="1" dirty="0" smtClean="0"/>
              <a:t>Bu süreçlerden her birisiyle doğrudan ya da dolaylı olarak ilişkili yeni uzmanlık alanları ortaya çıkmıştır..</a:t>
            </a:r>
            <a:endParaRPr lang="tr-TR" dirty="0"/>
          </a:p>
        </p:txBody>
      </p:sp>
    </p:spTree>
    <p:extLst>
      <p:ext uri="{BB962C8B-B14F-4D97-AF65-F5344CB8AC3E}">
        <p14:creationId xmlns:p14="http://schemas.microsoft.com/office/powerpoint/2010/main" val="1403280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Muhasebe Mesleğinde Yeni Uzmanlık Alanları</a:t>
            </a:r>
            <a:endParaRPr lang="tr-TR" dirty="0"/>
          </a:p>
        </p:txBody>
      </p:sp>
      <p:sp>
        <p:nvSpPr>
          <p:cNvPr id="3" name="Content Placeholder 2"/>
          <p:cNvSpPr>
            <a:spLocks noGrp="1"/>
          </p:cNvSpPr>
          <p:nvPr>
            <p:ph idx="1"/>
          </p:nvPr>
        </p:nvSpPr>
        <p:spPr/>
        <p:txBody>
          <a:bodyPr/>
          <a:lstStyle/>
          <a:p>
            <a:pPr marL="0" indent="0">
              <a:buNone/>
            </a:pPr>
            <a:r>
              <a:rPr lang="tr-TR" dirty="0" smtClean="0"/>
              <a:t>Yeni uzmanlık alanlarıyla birlikte</a:t>
            </a:r>
          </a:p>
          <a:p>
            <a:pPr marL="457200" lvl="1" indent="0">
              <a:buNone/>
            </a:pPr>
            <a:r>
              <a:rPr lang="tr-TR" sz="2300" b="1" dirty="0" smtClean="0"/>
              <a:t>Muhasebe, İşletmenin Dili</a:t>
            </a:r>
          </a:p>
          <a:p>
            <a:pPr marL="457200" lvl="1" indent="0">
              <a:buNone/>
            </a:pPr>
            <a:r>
              <a:rPr lang="tr-TR" sz="2300" dirty="0" smtClean="0"/>
              <a:t>              </a:t>
            </a:r>
            <a:r>
              <a:rPr lang="tr-TR" sz="1800" dirty="0" smtClean="0"/>
              <a:t>olarak ülkemiz iş yaşamının içerisine de girmiştir.</a:t>
            </a:r>
          </a:p>
          <a:p>
            <a:pPr marL="457200" lvl="1" indent="0">
              <a:buNone/>
            </a:pPr>
            <a:endParaRPr lang="tr-TR" sz="1800" dirty="0" smtClean="0"/>
          </a:p>
          <a:p>
            <a:pPr marL="457200" lvl="1" indent="0">
              <a:buNone/>
            </a:pPr>
            <a:r>
              <a:rPr lang="tr-TR" sz="1800" dirty="0" smtClean="0"/>
              <a:t>Bu yaklaşım muhasebecinin sahip olması gereken bilgi ve beceri miktarını arttırmış, muhasebenin diğer tüm işletme fonksiyonları ile entegre olmasını sağlamış ve muhasebecinin her şeyden önce bir </a:t>
            </a:r>
            <a:r>
              <a:rPr lang="tr-TR" sz="1800" b="1" dirty="0" smtClean="0"/>
              <a:t>ekip üyesi</a:t>
            </a:r>
            <a:r>
              <a:rPr lang="tr-TR" sz="1800" dirty="0" smtClean="0"/>
              <a:t> olarak görev alır hale gelmesini desteklemiştir.</a:t>
            </a:r>
          </a:p>
        </p:txBody>
      </p:sp>
    </p:spTree>
    <p:extLst>
      <p:ext uri="{BB962C8B-B14F-4D97-AF65-F5344CB8AC3E}">
        <p14:creationId xmlns:p14="http://schemas.microsoft.com/office/powerpoint/2010/main" val="727399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Kurumsallaşma Nedir?</a:t>
            </a:r>
            <a:endParaRPr lang="tr-TR" b="1" dirty="0"/>
          </a:p>
        </p:txBody>
      </p:sp>
      <p:sp>
        <p:nvSpPr>
          <p:cNvPr id="3" name="Content Placeholder 2"/>
          <p:cNvSpPr>
            <a:spLocks noGrp="1"/>
          </p:cNvSpPr>
          <p:nvPr>
            <p:ph idx="1"/>
          </p:nvPr>
        </p:nvSpPr>
        <p:spPr/>
        <p:txBody>
          <a:bodyPr>
            <a:normAutofit fontScale="85000" lnSpcReduction="20000"/>
          </a:bodyPr>
          <a:lstStyle/>
          <a:p>
            <a:r>
              <a:rPr lang="tr-TR" dirty="0" smtClean="0"/>
              <a:t>Türk Dil Kurumu’na göre kurumsallaşma:</a:t>
            </a:r>
          </a:p>
          <a:p>
            <a:pPr lvl="1"/>
            <a:r>
              <a:rPr lang="tr-TR" dirty="0" smtClean="0"/>
              <a:t>Kurumsal duruma gelme, Örgütlü duruma gelme, Süreklilik kazanma</a:t>
            </a:r>
          </a:p>
          <a:p>
            <a:pPr lvl="1"/>
            <a:endParaRPr lang="tr-TR" dirty="0" smtClean="0"/>
          </a:p>
          <a:p>
            <a:pPr indent="-285750"/>
            <a:r>
              <a:rPr lang="tr-TR" dirty="0" smtClean="0"/>
              <a:t>TTK geniş bir bakış açısıyla incelendiğinde bir çıkarım olarak kurumsallaşma</a:t>
            </a:r>
          </a:p>
          <a:p>
            <a:pPr lvl="1"/>
            <a:r>
              <a:rPr lang="tr-TR" dirty="0" smtClean="0"/>
              <a:t>Şeffaflık, Hesap</a:t>
            </a:r>
            <a:r>
              <a:rPr lang="tr-TR" sz="1400" dirty="0" smtClean="0"/>
              <a:t> </a:t>
            </a:r>
            <a:r>
              <a:rPr lang="tr-TR" dirty="0" smtClean="0"/>
              <a:t>verebilirlik, Sürdürülebilirlik</a:t>
            </a:r>
            <a:r>
              <a:rPr lang="tr-TR" sz="1400" dirty="0" smtClean="0"/>
              <a:t> </a:t>
            </a:r>
          </a:p>
          <a:p>
            <a:pPr lvl="1"/>
            <a:endParaRPr lang="tr-TR" sz="1400" dirty="0" smtClean="0"/>
          </a:p>
          <a:p>
            <a:r>
              <a:rPr lang="tr-TR" dirty="0" smtClean="0"/>
              <a:t>Kurumsal yönetim/yönetişim anlamında kurumsallaşma (OECD, SPK ve TTK)</a:t>
            </a:r>
          </a:p>
          <a:p>
            <a:pPr lvl="1"/>
            <a:r>
              <a:rPr lang="tr-TR" dirty="0" smtClean="0"/>
              <a:t>Şeffaflık, Adillik, Hesap verebilirlik, Sorumluluk</a:t>
            </a:r>
            <a:endParaRPr lang="tr-TR" dirty="0"/>
          </a:p>
          <a:p>
            <a:pPr lvl="1"/>
            <a:endParaRPr lang="tr-TR" dirty="0" smtClean="0"/>
          </a:p>
          <a:p>
            <a:pPr marL="457200" lvl="1" indent="0">
              <a:buNone/>
            </a:pPr>
            <a:r>
              <a:rPr lang="tr-TR" sz="1900" b="1" dirty="0"/>
              <a:t>‘Bir </a:t>
            </a:r>
            <a:r>
              <a:rPr lang="tr-TR" sz="1900" b="1" dirty="0" smtClean="0"/>
              <a:t>örgütün ( işletmenin ) kişilere (sahip, yönetici, vb.) bağımlı </a:t>
            </a:r>
            <a:r>
              <a:rPr lang="tr-TR" sz="1900" b="1" dirty="0"/>
              <a:t>olmadan faaliyetlerini </a:t>
            </a:r>
            <a:r>
              <a:rPr lang="tr-TR" sz="1900" b="1" dirty="0" smtClean="0"/>
              <a:t>devam ettirebilmesini ve </a:t>
            </a:r>
            <a:r>
              <a:rPr lang="tr-TR" sz="1900" b="1" dirty="0"/>
              <a:t>geliştirebilmesini sağlayan bir yapıya </a:t>
            </a:r>
            <a:r>
              <a:rPr lang="tr-TR" sz="1900" b="1" dirty="0" smtClean="0"/>
              <a:t>kavuşturulabilmesi’</a:t>
            </a:r>
            <a:endParaRPr lang="tr-TR" sz="1900" b="1" dirty="0"/>
          </a:p>
        </p:txBody>
      </p:sp>
    </p:spTree>
    <p:extLst>
      <p:ext uri="{BB962C8B-B14F-4D97-AF65-F5344CB8AC3E}">
        <p14:creationId xmlns:p14="http://schemas.microsoft.com/office/powerpoint/2010/main" val="2565186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Kurumsallaşmanın Göstergeleri</a:t>
            </a:r>
            <a:endParaRPr lang="tr-TR" b="1" dirty="0"/>
          </a:p>
        </p:txBody>
      </p:sp>
      <p:sp>
        <p:nvSpPr>
          <p:cNvPr id="3" name="Content Placeholder 2"/>
          <p:cNvSpPr>
            <a:spLocks noGrp="1"/>
          </p:cNvSpPr>
          <p:nvPr>
            <p:ph idx="1"/>
          </p:nvPr>
        </p:nvSpPr>
        <p:spPr/>
        <p:txBody>
          <a:bodyPr>
            <a:normAutofit/>
          </a:bodyPr>
          <a:lstStyle/>
          <a:p>
            <a:pPr marL="0" indent="0">
              <a:buNone/>
            </a:pPr>
            <a:r>
              <a:rPr lang="tr-TR" b="1" dirty="0" smtClean="0"/>
              <a:t>Mekanik bir bakış açısıyla:</a:t>
            </a:r>
          </a:p>
          <a:p>
            <a:r>
              <a:rPr lang="tr-TR" dirty="0" smtClean="0"/>
              <a:t>Görev tanımları</a:t>
            </a:r>
          </a:p>
          <a:p>
            <a:r>
              <a:rPr lang="tr-TR" dirty="0" smtClean="0"/>
              <a:t>Kurallar ve yönergeler</a:t>
            </a:r>
          </a:p>
          <a:p>
            <a:r>
              <a:rPr lang="tr-TR" dirty="0" smtClean="0"/>
              <a:t>İş akışları</a:t>
            </a:r>
          </a:p>
          <a:p>
            <a:r>
              <a:rPr lang="tr-TR" dirty="0" smtClean="0"/>
              <a:t>Yetki ve sorumluluklar</a:t>
            </a:r>
          </a:p>
          <a:p>
            <a:r>
              <a:rPr lang="tr-TR" dirty="0" smtClean="0"/>
              <a:t>İşe göre adam</a:t>
            </a:r>
          </a:p>
          <a:p>
            <a:r>
              <a:rPr lang="tr-TR" dirty="0" smtClean="0"/>
              <a:t>Karar alma mekanizmalarında rasyonellik</a:t>
            </a:r>
          </a:p>
          <a:p>
            <a:pPr marL="457200" lvl="1" indent="0">
              <a:buNone/>
            </a:pPr>
            <a:r>
              <a:rPr lang="tr-TR" b="1" dirty="0" smtClean="0"/>
              <a:t>Sağlıklı bir muhasebe sistemi bu süreçlerin tümünü desteklemektedir. Diğer bir ifadeyle muhasebe ölçme, kontrol etme ve yönetmeye yardımcı olmaktadır.</a:t>
            </a:r>
          </a:p>
          <a:p>
            <a:pPr lvl="1"/>
            <a:endParaRPr lang="tr-TR" dirty="0"/>
          </a:p>
        </p:txBody>
      </p:sp>
    </p:spTree>
    <p:extLst>
      <p:ext uri="{BB962C8B-B14F-4D97-AF65-F5344CB8AC3E}">
        <p14:creationId xmlns:p14="http://schemas.microsoft.com/office/powerpoint/2010/main" val="1987944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Kurumsallaşmanın Göstergeleri</a:t>
            </a:r>
            <a:endParaRPr lang="tr-TR" dirty="0"/>
          </a:p>
        </p:txBody>
      </p:sp>
      <p:sp>
        <p:nvSpPr>
          <p:cNvPr id="3" name="Content Placeholder 2"/>
          <p:cNvSpPr>
            <a:spLocks noGrp="1"/>
          </p:cNvSpPr>
          <p:nvPr>
            <p:ph idx="1"/>
          </p:nvPr>
        </p:nvSpPr>
        <p:spPr/>
        <p:txBody>
          <a:bodyPr/>
          <a:lstStyle/>
          <a:p>
            <a:pPr marL="0" indent="0">
              <a:buNone/>
            </a:pPr>
            <a:r>
              <a:rPr lang="tr-TR" b="1" dirty="0" smtClean="0"/>
              <a:t>Stratejik bir bakış açısıyla; </a:t>
            </a:r>
          </a:p>
          <a:p>
            <a:r>
              <a:rPr lang="tr-TR" dirty="0"/>
              <a:t>Stratejik karar ve faaliyetler – VİZYON</a:t>
            </a:r>
          </a:p>
          <a:p>
            <a:r>
              <a:rPr lang="tr-TR" dirty="0"/>
              <a:t>Ana amaç ve görevleri ifade eden – MİSYON</a:t>
            </a:r>
          </a:p>
          <a:p>
            <a:r>
              <a:rPr lang="tr-TR" dirty="0"/>
              <a:t>Faaliyetleri yürütürken izlenecek ilkeler </a:t>
            </a:r>
            <a:r>
              <a:rPr lang="tr-TR" dirty="0" smtClean="0"/>
              <a:t>ve – </a:t>
            </a:r>
            <a:r>
              <a:rPr lang="tr-TR" dirty="0"/>
              <a:t>DEĞERLER</a:t>
            </a:r>
          </a:p>
          <a:p>
            <a:endParaRPr lang="tr-TR" dirty="0" smtClean="0"/>
          </a:p>
          <a:p>
            <a:endParaRPr lang="tr-TR" dirty="0"/>
          </a:p>
        </p:txBody>
      </p:sp>
    </p:spTree>
    <p:extLst>
      <p:ext uri="{BB962C8B-B14F-4D97-AF65-F5344CB8AC3E}">
        <p14:creationId xmlns:p14="http://schemas.microsoft.com/office/powerpoint/2010/main" val="1304895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Muhasebe Mesleği - Kurumsallaşma</a:t>
            </a:r>
            <a:endParaRPr lang="tr-TR" b="1" dirty="0"/>
          </a:p>
        </p:txBody>
      </p:sp>
      <p:sp>
        <p:nvSpPr>
          <p:cNvPr id="3" name="Content Placeholder 2"/>
          <p:cNvSpPr>
            <a:spLocks noGrp="1"/>
          </p:cNvSpPr>
          <p:nvPr>
            <p:ph idx="1"/>
          </p:nvPr>
        </p:nvSpPr>
        <p:spPr/>
        <p:txBody>
          <a:bodyPr>
            <a:normAutofit fontScale="92500"/>
          </a:bodyPr>
          <a:lstStyle/>
          <a:p>
            <a:r>
              <a:rPr lang="tr-TR" dirty="0" smtClean="0"/>
              <a:t>Muhasebe işletmelerin kurumsallaşmasında kilit bir öneme sahip iken muhasebe mesleğinin de kurumsal bir yapıya kavuşması gerekmektedir.</a:t>
            </a:r>
          </a:p>
          <a:p>
            <a:r>
              <a:rPr lang="tr-TR" dirty="0"/>
              <a:t>Muhasebecilik akademik bir meslektir ve muhasebeciler bilgi ve beceriye dayalı hizmet sunmaktadır. </a:t>
            </a:r>
          </a:p>
          <a:p>
            <a:r>
              <a:rPr lang="tr-TR" dirty="0"/>
              <a:t>Mesleğe giriş sürecinin tamamlanması, meslekte kalındığı sürece kişisel gelişimin (bilgi ve becerilerin güncellenmesi) ortaya koyulması ve meslek ifa edilirken mesleki etik kurallara uyulması muhasebecilik faaliyetini bir meslek, muhasebecileri de meslektaş olarak tanımlayabilmenin temel koşullarıdır. </a:t>
            </a:r>
          </a:p>
          <a:p>
            <a:r>
              <a:rPr lang="tr-TR" dirty="0"/>
              <a:t>Yeni beklentiler ve uzmanlık alanlarıyla birlikte değerlendirildiğinde muhasebe mesleği ancak </a:t>
            </a:r>
            <a:r>
              <a:rPr lang="tr-TR" dirty="0" smtClean="0"/>
              <a:t>(muhasebeciler, meslek örgütü, paydaşlar) kurumsal </a:t>
            </a:r>
            <a:r>
              <a:rPr lang="tr-TR" dirty="0"/>
              <a:t>bir yapıyla ifa edilebilir.</a:t>
            </a:r>
          </a:p>
          <a:p>
            <a:endParaRPr lang="tr-TR" dirty="0" smtClean="0"/>
          </a:p>
          <a:p>
            <a:endParaRPr lang="tr-TR" dirty="0" smtClean="0"/>
          </a:p>
        </p:txBody>
      </p:sp>
    </p:spTree>
    <p:extLst>
      <p:ext uri="{BB962C8B-B14F-4D97-AF65-F5344CB8AC3E}">
        <p14:creationId xmlns:p14="http://schemas.microsoft.com/office/powerpoint/2010/main" val="24412284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Ion Boardroom</Template>
  <TotalTime>161</TotalTime>
  <Words>733</Words>
  <Application>Microsoft Office PowerPoint</Application>
  <PresentationFormat>Widescreen</PresentationFormat>
  <Paragraphs>98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Mesleki Uzmanlık Alanlarının Gelişiminde Kurumsallaşmanın Önemi </vt:lpstr>
      <vt:lpstr>PLAN</vt:lpstr>
      <vt:lpstr>Muhasebe Mesleğinde Yeni Uzmanlık Alanları</vt:lpstr>
      <vt:lpstr>Muhasebe Mesleğinde Yeni Uzmanlık Alanları</vt:lpstr>
      <vt:lpstr>Muhasebe Mesleğinde Yeni Uzmanlık Alanları</vt:lpstr>
      <vt:lpstr>Kurumsallaşma Nedir?</vt:lpstr>
      <vt:lpstr>Kurumsallaşmanın Göstergeleri</vt:lpstr>
      <vt:lpstr>Kurumsallaşmanın Göstergeleri</vt:lpstr>
      <vt:lpstr>Muhasebe Mesleği - Kurumsallaşma</vt:lpstr>
      <vt:lpstr>Muhasebe Mesleği - Kurumsallaşma</vt:lpstr>
      <vt:lpstr>Muhasebe Mesleği - Kurumsallaşma</vt:lpstr>
      <vt:lpstr>Muhasebe Mesleği - Kurumsallaşma</vt:lpstr>
      <vt:lpstr>Öneriler</vt:lpstr>
      <vt:lpstr>Öneriler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Uzmanlık Alanlarının Gelişiminde Kurumsallaşmanın Önemi</dc:title>
  <dc:creator>serdar ozkan</dc:creator>
  <cp:lastModifiedBy>serdar ozkan</cp:lastModifiedBy>
  <cp:revision>21</cp:revision>
  <dcterms:created xsi:type="dcterms:W3CDTF">2014-09-18T02:34:24Z</dcterms:created>
  <dcterms:modified xsi:type="dcterms:W3CDTF">2014-09-18T05:18:04Z</dcterms:modified>
</cp:coreProperties>
</file>