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0" r:id="rId3"/>
    <p:sldId id="259" r:id="rId4"/>
    <p:sldId id="288" r:id="rId5"/>
    <p:sldId id="277" r:id="rId6"/>
    <p:sldId id="289" r:id="rId7"/>
    <p:sldId id="258" r:id="rId8"/>
    <p:sldId id="285" r:id="rId9"/>
    <p:sldId id="284" r:id="rId10"/>
    <p:sldId id="290" r:id="rId11"/>
    <p:sldId id="291" r:id="rId12"/>
    <p:sldId id="292" r:id="rId13"/>
    <p:sldId id="293" r:id="rId14"/>
    <p:sldId id="270" r:id="rId15"/>
    <p:sldId id="294" r:id="rId16"/>
    <p:sldId id="261" r:id="rId17"/>
  </p:sldIdLst>
  <p:sldSz cx="9144000" cy="6858000" type="screen4x3"/>
  <p:notesSz cx="6808788" cy="98234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Koyu Stil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Koyu Stil 2 - Vurgu 3/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827" autoAdjust="0"/>
  </p:normalViewPr>
  <p:slideViewPr>
    <p:cSldViewPr>
      <p:cViewPr varScale="1">
        <p:scale>
          <a:sx n="55" d="100"/>
          <a:sy n="55" d="100"/>
        </p:scale>
        <p:origin x="16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F0850E-054E-4F6F-94BA-D9BDEEF55D96}" type="doc">
      <dgm:prSet loTypeId="urn:microsoft.com/office/officeart/2005/8/layout/cycle8" loCatId="cycle" qsTypeId="urn:microsoft.com/office/officeart/2005/8/quickstyle/3d2" qsCatId="3D" csTypeId="urn:microsoft.com/office/officeart/2005/8/colors/accent1_2" csCatId="accent1" phldr="1"/>
      <dgm:spPr/>
    </dgm:pt>
    <dgm:pt modelId="{73EDEA13-40AA-415A-9D9C-6FBB3EB16900}">
      <dgm:prSet phldrT="[Metin]"/>
      <dgm:spPr/>
      <dgm:t>
        <a:bodyPr/>
        <a:lstStyle/>
        <a:p>
          <a:r>
            <a:rPr lang="tr-TR" dirty="0" smtClean="0"/>
            <a:t>Muhasebe</a:t>
          </a:r>
          <a:endParaRPr lang="tr-TR" dirty="0"/>
        </a:p>
      </dgm:t>
    </dgm:pt>
    <dgm:pt modelId="{9D288566-3894-46A0-83F6-9BF04F66C468}" type="parTrans" cxnId="{CB4B31E2-589F-4E42-B5CC-7061BAF43E08}">
      <dgm:prSet/>
      <dgm:spPr/>
      <dgm:t>
        <a:bodyPr/>
        <a:lstStyle/>
        <a:p>
          <a:endParaRPr lang="tr-TR"/>
        </a:p>
      </dgm:t>
    </dgm:pt>
    <dgm:pt modelId="{6BA88154-392A-4509-9943-976B9F12C44F}" type="sibTrans" cxnId="{CB4B31E2-589F-4E42-B5CC-7061BAF43E08}">
      <dgm:prSet/>
      <dgm:spPr/>
      <dgm:t>
        <a:bodyPr/>
        <a:lstStyle/>
        <a:p>
          <a:endParaRPr lang="tr-TR"/>
        </a:p>
      </dgm:t>
    </dgm:pt>
    <dgm:pt modelId="{BD46D87E-8AF9-41E3-8E50-88AEE44E8FEE}">
      <dgm:prSet phldrT="[Metin]"/>
      <dgm:spPr/>
      <dgm:t>
        <a:bodyPr/>
        <a:lstStyle/>
        <a:p>
          <a:r>
            <a:rPr lang="tr-TR" dirty="0" smtClean="0"/>
            <a:t>Denetimin Gözetimi</a:t>
          </a:r>
          <a:endParaRPr lang="tr-TR" dirty="0"/>
        </a:p>
      </dgm:t>
    </dgm:pt>
    <dgm:pt modelId="{92EC94C9-10C7-4097-BD90-E6C5ACCB0507}" type="parTrans" cxnId="{5A3AD6B6-E409-40F6-9A0E-AC7F8E57DF85}">
      <dgm:prSet/>
      <dgm:spPr/>
      <dgm:t>
        <a:bodyPr/>
        <a:lstStyle/>
        <a:p>
          <a:endParaRPr lang="tr-TR"/>
        </a:p>
      </dgm:t>
    </dgm:pt>
    <dgm:pt modelId="{5E96FC58-A67A-4895-B1BB-6FE6E8BDD4C2}" type="sibTrans" cxnId="{5A3AD6B6-E409-40F6-9A0E-AC7F8E57DF85}">
      <dgm:prSet/>
      <dgm:spPr/>
      <dgm:t>
        <a:bodyPr/>
        <a:lstStyle/>
        <a:p>
          <a:endParaRPr lang="tr-TR"/>
        </a:p>
      </dgm:t>
    </dgm:pt>
    <dgm:pt modelId="{1FE38C8F-A81C-440E-B20B-DF2647C37069}">
      <dgm:prSet phldrT="[Metin]" custT="1"/>
      <dgm:spPr/>
      <dgm:t>
        <a:bodyPr/>
        <a:lstStyle/>
        <a:p>
          <a:r>
            <a:rPr lang="tr-TR" sz="2300" b="0" dirty="0" smtClean="0"/>
            <a:t>Bağımsız Denetim</a:t>
          </a:r>
          <a:endParaRPr lang="tr-TR" sz="2300" b="0" dirty="0"/>
        </a:p>
      </dgm:t>
    </dgm:pt>
    <dgm:pt modelId="{2345C80F-4CF5-4800-B900-C3F642EEEB32}" type="parTrans" cxnId="{416F232C-DDE2-43FB-B883-80AFC9ADB622}">
      <dgm:prSet/>
      <dgm:spPr/>
      <dgm:t>
        <a:bodyPr/>
        <a:lstStyle/>
        <a:p>
          <a:endParaRPr lang="tr-TR"/>
        </a:p>
      </dgm:t>
    </dgm:pt>
    <dgm:pt modelId="{ED064636-FFE1-4357-A3A4-CFA1325D5317}" type="sibTrans" cxnId="{416F232C-DDE2-43FB-B883-80AFC9ADB622}">
      <dgm:prSet/>
      <dgm:spPr/>
      <dgm:t>
        <a:bodyPr/>
        <a:lstStyle/>
        <a:p>
          <a:endParaRPr lang="tr-TR"/>
        </a:p>
      </dgm:t>
    </dgm:pt>
    <dgm:pt modelId="{B1F0F64A-5BC1-4566-8C96-D5C21210294B}" type="pres">
      <dgm:prSet presAssocID="{C3F0850E-054E-4F6F-94BA-D9BDEEF55D96}" presName="compositeShape" presStyleCnt="0">
        <dgm:presLayoutVars>
          <dgm:chMax val="7"/>
          <dgm:dir/>
          <dgm:resizeHandles val="exact"/>
        </dgm:presLayoutVars>
      </dgm:prSet>
      <dgm:spPr/>
    </dgm:pt>
    <dgm:pt modelId="{BD7A750F-5CF0-4BD0-B16E-13A43631BED4}" type="pres">
      <dgm:prSet presAssocID="{C3F0850E-054E-4F6F-94BA-D9BDEEF55D96}" presName="wedge1" presStyleLbl="node1" presStyleIdx="0" presStyleCnt="3" custLinFactNeighborX="-574" custLinFactNeighborY="1161"/>
      <dgm:spPr/>
      <dgm:t>
        <a:bodyPr/>
        <a:lstStyle/>
        <a:p>
          <a:endParaRPr lang="tr-TR"/>
        </a:p>
      </dgm:t>
    </dgm:pt>
    <dgm:pt modelId="{EE154BE6-3F85-4795-9B80-AD734F95A1F4}" type="pres">
      <dgm:prSet presAssocID="{C3F0850E-054E-4F6F-94BA-D9BDEEF55D96}" presName="dummy1a" presStyleCnt="0"/>
      <dgm:spPr/>
    </dgm:pt>
    <dgm:pt modelId="{455095F4-BFCF-4C83-8A52-680DA8AA3F4C}" type="pres">
      <dgm:prSet presAssocID="{C3F0850E-054E-4F6F-94BA-D9BDEEF55D96}" presName="dummy1b" presStyleCnt="0"/>
      <dgm:spPr/>
    </dgm:pt>
    <dgm:pt modelId="{BF08721D-98B0-4A3E-B50E-92BB2DF6CF87}" type="pres">
      <dgm:prSet presAssocID="{C3F0850E-054E-4F6F-94BA-D9BDEEF55D96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0996C0-7CF0-4AB6-9B1C-E383661E742D}" type="pres">
      <dgm:prSet presAssocID="{C3F0850E-054E-4F6F-94BA-D9BDEEF55D96}" presName="wedge2" presStyleLbl="node1" presStyleIdx="1" presStyleCnt="3"/>
      <dgm:spPr/>
      <dgm:t>
        <a:bodyPr/>
        <a:lstStyle/>
        <a:p>
          <a:endParaRPr lang="tr-TR"/>
        </a:p>
      </dgm:t>
    </dgm:pt>
    <dgm:pt modelId="{7A29DFD4-C3DD-4403-9013-6D6AB9F9CBB7}" type="pres">
      <dgm:prSet presAssocID="{C3F0850E-054E-4F6F-94BA-D9BDEEF55D96}" presName="dummy2a" presStyleCnt="0"/>
      <dgm:spPr/>
    </dgm:pt>
    <dgm:pt modelId="{F40047D1-C657-4B45-A609-C40AEB5828F1}" type="pres">
      <dgm:prSet presAssocID="{C3F0850E-054E-4F6F-94BA-D9BDEEF55D96}" presName="dummy2b" presStyleCnt="0"/>
      <dgm:spPr/>
    </dgm:pt>
    <dgm:pt modelId="{63436FC3-7EF9-4CA4-8737-55C08CEE9D12}" type="pres">
      <dgm:prSet presAssocID="{C3F0850E-054E-4F6F-94BA-D9BDEEF55D96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459970-7DAC-4EAD-9EA6-E403AADFB504}" type="pres">
      <dgm:prSet presAssocID="{C3F0850E-054E-4F6F-94BA-D9BDEEF55D96}" presName="wedge3" presStyleLbl="node1" presStyleIdx="2" presStyleCnt="3" custScaleX="100257" custScaleY="96829"/>
      <dgm:spPr/>
      <dgm:t>
        <a:bodyPr/>
        <a:lstStyle/>
        <a:p>
          <a:endParaRPr lang="tr-TR"/>
        </a:p>
      </dgm:t>
    </dgm:pt>
    <dgm:pt modelId="{2555ECEF-B1C3-42ED-835B-B721F4A2DD85}" type="pres">
      <dgm:prSet presAssocID="{C3F0850E-054E-4F6F-94BA-D9BDEEF55D96}" presName="dummy3a" presStyleCnt="0"/>
      <dgm:spPr/>
    </dgm:pt>
    <dgm:pt modelId="{E9F454D6-B9A7-44CD-BE6D-9897B4708DC3}" type="pres">
      <dgm:prSet presAssocID="{C3F0850E-054E-4F6F-94BA-D9BDEEF55D96}" presName="dummy3b" presStyleCnt="0"/>
      <dgm:spPr/>
    </dgm:pt>
    <dgm:pt modelId="{DD926C91-BAA1-43D3-8949-791FD91028BA}" type="pres">
      <dgm:prSet presAssocID="{C3F0850E-054E-4F6F-94BA-D9BDEEF55D96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7B63C02-7C1B-4F40-9A57-A076F75DDD2D}" type="pres">
      <dgm:prSet presAssocID="{6BA88154-392A-4509-9943-976B9F12C44F}" presName="arrowWedge1" presStyleLbl="fgSibTrans2D1" presStyleIdx="0" presStyleCnt="3"/>
      <dgm:spPr/>
    </dgm:pt>
    <dgm:pt modelId="{7E5C3B6C-B9B9-4D15-A4C5-4170CAF14F58}" type="pres">
      <dgm:prSet presAssocID="{5E96FC58-A67A-4895-B1BB-6FE6E8BDD4C2}" presName="arrowWedge2" presStyleLbl="fgSibTrans2D1" presStyleIdx="1" presStyleCnt="3"/>
      <dgm:spPr/>
    </dgm:pt>
    <dgm:pt modelId="{2174E0EE-46F4-4D49-A652-7BFDFAE89A8F}" type="pres">
      <dgm:prSet presAssocID="{ED064636-FFE1-4357-A3A4-CFA1325D5317}" presName="arrowWedge3" presStyleLbl="fgSibTrans2D1" presStyleIdx="2" presStyleCnt="3"/>
      <dgm:spPr/>
    </dgm:pt>
  </dgm:ptLst>
  <dgm:cxnLst>
    <dgm:cxn modelId="{CB4B31E2-589F-4E42-B5CC-7061BAF43E08}" srcId="{C3F0850E-054E-4F6F-94BA-D9BDEEF55D96}" destId="{73EDEA13-40AA-415A-9D9C-6FBB3EB16900}" srcOrd="0" destOrd="0" parTransId="{9D288566-3894-46A0-83F6-9BF04F66C468}" sibTransId="{6BA88154-392A-4509-9943-976B9F12C44F}"/>
    <dgm:cxn modelId="{C1F9E26A-927B-4736-8E1B-5F085E402A13}" type="presOf" srcId="{73EDEA13-40AA-415A-9D9C-6FBB3EB16900}" destId="{BD7A750F-5CF0-4BD0-B16E-13A43631BED4}" srcOrd="0" destOrd="0" presId="urn:microsoft.com/office/officeart/2005/8/layout/cycle8"/>
    <dgm:cxn modelId="{A0EB9B90-7863-4B86-AA7D-EEFDB66E8C1E}" type="presOf" srcId="{BD46D87E-8AF9-41E3-8E50-88AEE44E8FEE}" destId="{C80996C0-7CF0-4AB6-9B1C-E383661E742D}" srcOrd="0" destOrd="0" presId="urn:microsoft.com/office/officeart/2005/8/layout/cycle8"/>
    <dgm:cxn modelId="{AD5CFE4A-C007-4E2E-A588-71E50C714B80}" type="presOf" srcId="{1FE38C8F-A81C-440E-B20B-DF2647C37069}" destId="{DD926C91-BAA1-43D3-8949-791FD91028BA}" srcOrd="1" destOrd="0" presId="urn:microsoft.com/office/officeart/2005/8/layout/cycle8"/>
    <dgm:cxn modelId="{8D102044-FE67-47A6-97A6-8358CA208633}" type="presOf" srcId="{73EDEA13-40AA-415A-9D9C-6FBB3EB16900}" destId="{BF08721D-98B0-4A3E-B50E-92BB2DF6CF87}" srcOrd="1" destOrd="0" presId="urn:microsoft.com/office/officeart/2005/8/layout/cycle8"/>
    <dgm:cxn modelId="{45EFFBCF-04EE-4AC7-8CB4-FEBFCB6ADDB8}" type="presOf" srcId="{1FE38C8F-A81C-440E-B20B-DF2647C37069}" destId="{DC459970-7DAC-4EAD-9EA6-E403AADFB504}" srcOrd="0" destOrd="0" presId="urn:microsoft.com/office/officeart/2005/8/layout/cycle8"/>
    <dgm:cxn modelId="{416F232C-DDE2-43FB-B883-80AFC9ADB622}" srcId="{C3F0850E-054E-4F6F-94BA-D9BDEEF55D96}" destId="{1FE38C8F-A81C-440E-B20B-DF2647C37069}" srcOrd="2" destOrd="0" parTransId="{2345C80F-4CF5-4800-B900-C3F642EEEB32}" sibTransId="{ED064636-FFE1-4357-A3A4-CFA1325D5317}"/>
    <dgm:cxn modelId="{53048E3A-32EB-473D-BCCE-90B5ABF6AE6B}" type="presOf" srcId="{C3F0850E-054E-4F6F-94BA-D9BDEEF55D96}" destId="{B1F0F64A-5BC1-4566-8C96-D5C21210294B}" srcOrd="0" destOrd="0" presId="urn:microsoft.com/office/officeart/2005/8/layout/cycle8"/>
    <dgm:cxn modelId="{48090E2E-F12E-4756-B386-386B9E666D34}" type="presOf" srcId="{BD46D87E-8AF9-41E3-8E50-88AEE44E8FEE}" destId="{63436FC3-7EF9-4CA4-8737-55C08CEE9D12}" srcOrd="1" destOrd="0" presId="urn:microsoft.com/office/officeart/2005/8/layout/cycle8"/>
    <dgm:cxn modelId="{5A3AD6B6-E409-40F6-9A0E-AC7F8E57DF85}" srcId="{C3F0850E-054E-4F6F-94BA-D9BDEEF55D96}" destId="{BD46D87E-8AF9-41E3-8E50-88AEE44E8FEE}" srcOrd="1" destOrd="0" parTransId="{92EC94C9-10C7-4097-BD90-E6C5ACCB0507}" sibTransId="{5E96FC58-A67A-4895-B1BB-6FE6E8BDD4C2}"/>
    <dgm:cxn modelId="{9DB3E89C-E3C3-4B04-8EEB-8842BE9F2EA0}" type="presParOf" srcId="{B1F0F64A-5BC1-4566-8C96-D5C21210294B}" destId="{BD7A750F-5CF0-4BD0-B16E-13A43631BED4}" srcOrd="0" destOrd="0" presId="urn:microsoft.com/office/officeart/2005/8/layout/cycle8"/>
    <dgm:cxn modelId="{B82896D8-8430-46EB-9523-C9ABE5E2C461}" type="presParOf" srcId="{B1F0F64A-5BC1-4566-8C96-D5C21210294B}" destId="{EE154BE6-3F85-4795-9B80-AD734F95A1F4}" srcOrd="1" destOrd="0" presId="urn:microsoft.com/office/officeart/2005/8/layout/cycle8"/>
    <dgm:cxn modelId="{52C0DCD0-643B-4DBE-B34A-84E6DB571E7C}" type="presParOf" srcId="{B1F0F64A-5BC1-4566-8C96-D5C21210294B}" destId="{455095F4-BFCF-4C83-8A52-680DA8AA3F4C}" srcOrd="2" destOrd="0" presId="urn:microsoft.com/office/officeart/2005/8/layout/cycle8"/>
    <dgm:cxn modelId="{D197BA0B-68F3-4DFC-BE43-2DE3C0A47132}" type="presParOf" srcId="{B1F0F64A-5BC1-4566-8C96-D5C21210294B}" destId="{BF08721D-98B0-4A3E-B50E-92BB2DF6CF87}" srcOrd="3" destOrd="0" presId="urn:microsoft.com/office/officeart/2005/8/layout/cycle8"/>
    <dgm:cxn modelId="{B23475A3-B7DC-4452-A27B-1EE6E5F515AA}" type="presParOf" srcId="{B1F0F64A-5BC1-4566-8C96-D5C21210294B}" destId="{C80996C0-7CF0-4AB6-9B1C-E383661E742D}" srcOrd="4" destOrd="0" presId="urn:microsoft.com/office/officeart/2005/8/layout/cycle8"/>
    <dgm:cxn modelId="{17893C33-0E37-4AA4-83D5-8294CD1A2014}" type="presParOf" srcId="{B1F0F64A-5BC1-4566-8C96-D5C21210294B}" destId="{7A29DFD4-C3DD-4403-9013-6D6AB9F9CBB7}" srcOrd="5" destOrd="0" presId="urn:microsoft.com/office/officeart/2005/8/layout/cycle8"/>
    <dgm:cxn modelId="{6B682CF8-2DAF-47D1-9BEB-D323C901DF10}" type="presParOf" srcId="{B1F0F64A-5BC1-4566-8C96-D5C21210294B}" destId="{F40047D1-C657-4B45-A609-C40AEB5828F1}" srcOrd="6" destOrd="0" presId="urn:microsoft.com/office/officeart/2005/8/layout/cycle8"/>
    <dgm:cxn modelId="{6DCA5088-661C-4813-9204-CEAAC648B795}" type="presParOf" srcId="{B1F0F64A-5BC1-4566-8C96-D5C21210294B}" destId="{63436FC3-7EF9-4CA4-8737-55C08CEE9D12}" srcOrd="7" destOrd="0" presId="urn:microsoft.com/office/officeart/2005/8/layout/cycle8"/>
    <dgm:cxn modelId="{C8AE306E-FE98-4828-A2BD-B78C5CBEBAAD}" type="presParOf" srcId="{B1F0F64A-5BC1-4566-8C96-D5C21210294B}" destId="{DC459970-7DAC-4EAD-9EA6-E403AADFB504}" srcOrd="8" destOrd="0" presId="urn:microsoft.com/office/officeart/2005/8/layout/cycle8"/>
    <dgm:cxn modelId="{9473CFE3-1C9F-44CF-9A3C-F54917B75B6E}" type="presParOf" srcId="{B1F0F64A-5BC1-4566-8C96-D5C21210294B}" destId="{2555ECEF-B1C3-42ED-835B-B721F4A2DD85}" srcOrd="9" destOrd="0" presId="urn:microsoft.com/office/officeart/2005/8/layout/cycle8"/>
    <dgm:cxn modelId="{5F77456A-095A-4CCD-80C8-B0EDFBC6C4F4}" type="presParOf" srcId="{B1F0F64A-5BC1-4566-8C96-D5C21210294B}" destId="{E9F454D6-B9A7-44CD-BE6D-9897B4708DC3}" srcOrd="10" destOrd="0" presId="urn:microsoft.com/office/officeart/2005/8/layout/cycle8"/>
    <dgm:cxn modelId="{2818E6FD-CA45-4506-B1B9-B015D7D53985}" type="presParOf" srcId="{B1F0F64A-5BC1-4566-8C96-D5C21210294B}" destId="{DD926C91-BAA1-43D3-8949-791FD91028BA}" srcOrd="11" destOrd="0" presId="urn:microsoft.com/office/officeart/2005/8/layout/cycle8"/>
    <dgm:cxn modelId="{6405BF9C-3ACA-46F9-9F13-BC5ED39D4AC0}" type="presParOf" srcId="{B1F0F64A-5BC1-4566-8C96-D5C21210294B}" destId="{27B63C02-7C1B-4F40-9A57-A076F75DDD2D}" srcOrd="12" destOrd="0" presId="urn:microsoft.com/office/officeart/2005/8/layout/cycle8"/>
    <dgm:cxn modelId="{2ABB1C43-9332-4498-9C92-4521E919A8A0}" type="presParOf" srcId="{B1F0F64A-5BC1-4566-8C96-D5C21210294B}" destId="{7E5C3B6C-B9B9-4D15-A4C5-4170CAF14F58}" srcOrd="13" destOrd="0" presId="urn:microsoft.com/office/officeart/2005/8/layout/cycle8"/>
    <dgm:cxn modelId="{6FBF6860-31B5-42CE-9973-F411A6DD32B1}" type="presParOf" srcId="{B1F0F64A-5BC1-4566-8C96-D5C21210294B}" destId="{2174E0EE-46F4-4D49-A652-7BFDFAE89A8F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32B3AB-60EE-42A9-8922-9024E7E1385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395C32A-C0C8-452E-A512-0B722BC95750}">
      <dgm:prSet phldrT="[Metin]"/>
      <dgm:spPr/>
      <dgm:t>
        <a:bodyPr/>
        <a:lstStyle/>
        <a:p>
          <a:r>
            <a:rPr lang="tr-TR" dirty="0" smtClean="0">
              <a:solidFill>
                <a:schemeClr val="tx1">
                  <a:lumMod val="25000"/>
                </a:schemeClr>
              </a:solidFill>
            </a:rPr>
            <a:t>Görünüşte Bağımsızlık</a:t>
          </a:r>
          <a:endParaRPr lang="tr-TR" dirty="0">
            <a:solidFill>
              <a:schemeClr val="tx1">
                <a:lumMod val="25000"/>
              </a:schemeClr>
            </a:solidFill>
          </a:endParaRPr>
        </a:p>
      </dgm:t>
    </dgm:pt>
    <dgm:pt modelId="{FBD87229-9718-43F6-A856-D61AA6F05E6C}" type="parTrans" cxnId="{62BF3C8D-D76E-4FD7-BF73-62BDFA7333BA}">
      <dgm:prSet/>
      <dgm:spPr/>
      <dgm:t>
        <a:bodyPr/>
        <a:lstStyle/>
        <a:p>
          <a:endParaRPr lang="tr-TR"/>
        </a:p>
      </dgm:t>
    </dgm:pt>
    <dgm:pt modelId="{215CFEC1-1010-4627-AE13-FC477F0694BC}" type="sibTrans" cxnId="{62BF3C8D-D76E-4FD7-BF73-62BDFA7333BA}">
      <dgm:prSet/>
      <dgm:spPr/>
      <dgm:t>
        <a:bodyPr/>
        <a:lstStyle/>
        <a:p>
          <a:endParaRPr lang="tr-TR"/>
        </a:p>
      </dgm:t>
    </dgm:pt>
    <dgm:pt modelId="{92C40385-FED7-4C2A-B5E4-972752456193}">
      <dgm:prSet phldrT="[Metin]" custT="1"/>
      <dgm:spPr/>
      <dgm:t>
        <a:bodyPr/>
        <a:lstStyle/>
        <a:p>
          <a:r>
            <a:rPr lang="tr-TR" sz="1600" dirty="0" smtClean="0"/>
            <a:t>denetim şirketinin şirket yöneticileri tarafından belirlenmesi,</a:t>
          </a:r>
          <a:endParaRPr lang="tr-TR" sz="1600" dirty="0"/>
        </a:p>
      </dgm:t>
    </dgm:pt>
    <dgm:pt modelId="{BDA1D3DB-FEC9-434B-A265-9A148844EF2D}" type="parTrans" cxnId="{CCFE9C1E-2B3D-4B6D-A020-C65FEA379ECF}">
      <dgm:prSet/>
      <dgm:spPr/>
      <dgm:t>
        <a:bodyPr/>
        <a:lstStyle/>
        <a:p>
          <a:endParaRPr lang="tr-TR"/>
        </a:p>
      </dgm:t>
    </dgm:pt>
    <dgm:pt modelId="{E62220E1-CC6B-493B-848B-E2F11450CEEA}" type="sibTrans" cxnId="{CCFE9C1E-2B3D-4B6D-A020-C65FEA379ECF}">
      <dgm:prSet/>
      <dgm:spPr/>
      <dgm:t>
        <a:bodyPr/>
        <a:lstStyle/>
        <a:p>
          <a:endParaRPr lang="tr-TR"/>
        </a:p>
      </dgm:t>
    </dgm:pt>
    <dgm:pt modelId="{E473E17C-4370-4464-BCDA-F0BDD79F6798}">
      <dgm:prSet phldrT="[Metin]"/>
      <dgm:spPr/>
      <dgm:t>
        <a:bodyPr/>
        <a:lstStyle/>
        <a:p>
          <a:r>
            <a:rPr lang="tr-TR" dirty="0" smtClean="0">
              <a:solidFill>
                <a:schemeClr val="tx1">
                  <a:lumMod val="25000"/>
                </a:schemeClr>
              </a:solidFill>
            </a:rPr>
            <a:t>Düşüncede Bağımsızlık</a:t>
          </a:r>
          <a:endParaRPr lang="tr-TR" dirty="0">
            <a:solidFill>
              <a:schemeClr val="tx1">
                <a:lumMod val="25000"/>
              </a:schemeClr>
            </a:solidFill>
          </a:endParaRPr>
        </a:p>
      </dgm:t>
    </dgm:pt>
    <dgm:pt modelId="{338DABCC-0299-40F2-B2F9-77A86665354A}" type="parTrans" cxnId="{30EE2BA2-5EFE-4866-ADAF-7320CE947467}">
      <dgm:prSet/>
      <dgm:spPr/>
      <dgm:t>
        <a:bodyPr/>
        <a:lstStyle/>
        <a:p>
          <a:endParaRPr lang="tr-TR"/>
        </a:p>
      </dgm:t>
    </dgm:pt>
    <dgm:pt modelId="{DC47E456-03F4-42E8-8544-F326B15F48E1}" type="sibTrans" cxnId="{30EE2BA2-5EFE-4866-ADAF-7320CE947467}">
      <dgm:prSet/>
      <dgm:spPr/>
      <dgm:t>
        <a:bodyPr/>
        <a:lstStyle/>
        <a:p>
          <a:endParaRPr lang="tr-TR"/>
        </a:p>
      </dgm:t>
    </dgm:pt>
    <dgm:pt modelId="{19DB3573-899F-406F-87C1-576FFE2079E5}">
      <dgm:prSet phldrT="[Metin]" custT="1"/>
      <dgm:spPr/>
      <dgm:t>
        <a:bodyPr/>
        <a:lstStyle/>
        <a:p>
          <a:r>
            <a:rPr lang="tr-TR" sz="2000" dirty="0" smtClean="0"/>
            <a:t>Ticari kaygılar</a:t>
          </a:r>
          <a:endParaRPr lang="tr-TR" sz="2000" dirty="0"/>
        </a:p>
      </dgm:t>
    </dgm:pt>
    <dgm:pt modelId="{47FB27FB-4DDD-429E-9B2C-EFA5C419687C}" type="parTrans" cxnId="{D752F3B0-2C4C-4216-AD97-F7C2863127DB}">
      <dgm:prSet/>
      <dgm:spPr/>
      <dgm:t>
        <a:bodyPr/>
        <a:lstStyle/>
        <a:p>
          <a:endParaRPr lang="tr-TR"/>
        </a:p>
      </dgm:t>
    </dgm:pt>
    <dgm:pt modelId="{87200E1A-9161-425F-AAA4-894BB2E7C40C}" type="sibTrans" cxnId="{D752F3B0-2C4C-4216-AD97-F7C2863127DB}">
      <dgm:prSet/>
      <dgm:spPr/>
      <dgm:t>
        <a:bodyPr/>
        <a:lstStyle/>
        <a:p>
          <a:endParaRPr lang="tr-TR"/>
        </a:p>
      </dgm:t>
    </dgm:pt>
    <dgm:pt modelId="{FFB99E1F-6806-4696-A2BA-0BFD534892F5}">
      <dgm:prSet phldrT="[Metin]" custT="1"/>
      <dgm:spPr/>
      <dgm:t>
        <a:bodyPr/>
        <a:lstStyle/>
        <a:p>
          <a:r>
            <a:rPr lang="tr-TR" sz="1600" dirty="0" smtClean="0"/>
            <a:t> denetim dışı hizmetlerin denetim hizmeti ile birlikte verilmesi,</a:t>
          </a:r>
          <a:endParaRPr lang="tr-TR" sz="1600" dirty="0"/>
        </a:p>
      </dgm:t>
    </dgm:pt>
    <dgm:pt modelId="{1C21B5CE-E8B8-4E94-95AF-79D00E9CD145}" type="parTrans" cxnId="{4659C790-8A0F-42B7-9009-C983B63DE9C5}">
      <dgm:prSet/>
      <dgm:spPr/>
      <dgm:t>
        <a:bodyPr/>
        <a:lstStyle/>
        <a:p>
          <a:endParaRPr lang="tr-TR"/>
        </a:p>
      </dgm:t>
    </dgm:pt>
    <dgm:pt modelId="{C1E8276F-FB5E-4ED0-86F0-992B9701CB77}" type="sibTrans" cxnId="{4659C790-8A0F-42B7-9009-C983B63DE9C5}">
      <dgm:prSet/>
      <dgm:spPr/>
      <dgm:t>
        <a:bodyPr/>
        <a:lstStyle/>
        <a:p>
          <a:endParaRPr lang="tr-TR"/>
        </a:p>
      </dgm:t>
    </dgm:pt>
    <dgm:pt modelId="{A4A62208-B66B-4223-A183-EA83583D3CCE}">
      <dgm:prSet phldrT="[Metin]" custT="1"/>
      <dgm:spPr/>
      <dgm:t>
        <a:bodyPr/>
        <a:lstStyle/>
        <a:p>
          <a:r>
            <a:rPr lang="tr-TR" sz="1600" dirty="0" smtClean="0"/>
            <a:t> denetim şirketi ile şirket arasındaki uzun süreli ilişki </a:t>
          </a:r>
          <a:endParaRPr lang="tr-TR" sz="1600" dirty="0"/>
        </a:p>
      </dgm:t>
    </dgm:pt>
    <dgm:pt modelId="{B46C2222-1133-401E-A5E7-9491420B19C7}" type="parTrans" cxnId="{F13BFB04-570F-4CBF-A3F1-91DCE766D1BB}">
      <dgm:prSet/>
      <dgm:spPr/>
      <dgm:t>
        <a:bodyPr/>
        <a:lstStyle/>
        <a:p>
          <a:endParaRPr lang="tr-TR"/>
        </a:p>
      </dgm:t>
    </dgm:pt>
    <dgm:pt modelId="{D828DFE3-1EE2-487F-9D4E-F0D6FFDD8FD5}" type="sibTrans" cxnId="{F13BFB04-570F-4CBF-A3F1-91DCE766D1BB}">
      <dgm:prSet/>
      <dgm:spPr/>
      <dgm:t>
        <a:bodyPr/>
        <a:lstStyle/>
        <a:p>
          <a:endParaRPr lang="tr-TR"/>
        </a:p>
      </dgm:t>
    </dgm:pt>
    <dgm:pt modelId="{AA245287-63A1-43A0-80AF-265FEBB81EAF}">
      <dgm:prSet phldrT="[Metin]"/>
      <dgm:spPr/>
      <dgm:t>
        <a:bodyPr/>
        <a:lstStyle/>
        <a:p>
          <a:endParaRPr lang="tr-TR" sz="1300" dirty="0"/>
        </a:p>
      </dgm:t>
    </dgm:pt>
    <dgm:pt modelId="{64BEBA0F-3D18-45F1-8091-C31CAAD26BB9}" type="parTrans" cxnId="{954D2614-907D-4DF2-B40F-E9171D28E17F}">
      <dgm:prSet/>
      <dgm:spPr/>
      <dgm:t>
        <a:bodyPr/>
        <a:lstStyle/>
        <a:p>
          <a:endParaRPr lang="tr-TR"/>
        </a:p>
      </dgm:t>
    </dgm:pt>
    <dgm:pt modelId="{EA618665-068E-4C07-BC09-94F16092975A}" type="sibTrans" cxnId="{954D2614-907D-4DF2-B40F-E9171D28E17F}">
      <dgm:prSet/>
      <dgm:spPr/>
      <dgm:t>
        <a:bodyPr/>
        <a:lstStyle/>
        <a:p>
          <a:endParaRPr lang="tr-TR"/>
        </a:p>
      </dgm:t>
    </dgm:pt>
    <dgm:pt modelId="{2795E7D5-DE00-438D-BB8F-018FFA4031D7}">
      <dgm:prSet phldrT="[Metin]" custT="1"/>
      <dgm:spPr/>
      <dgm:t>
        <a:bodyPr/>
        <a:lstStyle/>
        <a:p>
          <a:r>
            <a:rPr lang="tr-TR" sz="2000" dirty="0" smtClean="0"/>
            <a:t>Yeteri düzeyde şüphecilikle yaklaşılmaması</a:t>
          </a:r>
          <a:endParaRPr lang="tr-TR" sz="2000" dirty="0"/>
        </a:p>
      </dgm:t>
    </dgm:pt>
    <dgm:pt modelId="{888578AC-25C6-42D6-8697-AD5BD8A03804}" type="parTrans" cxnId="{33A5C21A-9C62-4FD1-9722-217522D5B8C3}">
      <dgm:prSet/>
      <dgm:spPr/>
      <dgm:t>
        <a:bodyPr/>
        <a:lstStyle/>
        <a:p>
          <a:endParaRPr lang="tr-TR"/>
        </a:p>
      </dgm:t>
    </dgm:pt>
    <dgm:pt modelId="{956E458B-340D-4E79-8798-CD2899AEA244}" type="sibTrans" cxnId="{33A5C21A-9C62-4FD1-9722-217522D5B8C3}">
      <dgm:prSet/>
      <dgm:spPr/>
      <dgm:t>
        <a:bodyPr/>
        <a:lstStyle/>
        <a:p>
          <a:endParaRPr lang="tr-TR"/>
        </a:p>
      </dgm:t>
    </dgm:pt>
    <dgm:pt modelId="{530EF08A-5B01-4D74-907E-08676FEFD520}" type="pres">
      <dgm:prSet presAssocID="{BC32B3AB-60EE-42A9-8922-9024E7E1385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90CE326-3665-454A-9187-27D4924DDEF9}" type="pres">
      <dgm:prSet presAssocID="{8395C32A-C0C8-452E-A512-0B722BC95750}" presName="linNode" presStyleCnt="0"/>
      <dgm:spPr/>
    </dgm:pt>
    <dgm:pt modelId="{9F8826E5-6EDD-430D-A677-8D198E81E9BE}" type="pres">
      <dgm:prSet presAssocID="{8395C32A-C0C8-452E-A512-0B722BC95750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C5E7C0-3F9D-4EA7-A720-3B2D92445260}" type="pres">
      <dgm:prSet presAssocID="{8395C32A-C0C8-452E-A512-0B722BC95750}" presName="childShp" presStyleLbl="bgAccFollowNode1" presStyleIdx="0" presStyleCnt="2" custScaleY="11265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E1A6698-0755-45B2-B864-34C48EDF826F}" type="pres">
      <dgm:prSet presAssocID="{215CFEC1-1010-4627-AE13-FC477F0694BC}" presName="spacing" presStyleCnt="0"/>
      <dgm:spPr/>
    </dgm:pt>
    <dgm:pt modelId="{3960460F-1C03-4B8B-B4AC-052E0A85B799}" type="pres">
      <dgm:prSet presAssocID="{E473E17C-4370-4464-BCDA-F0BDD79F6798}" presName="linNode" presStyleCnt="0"/>
      <dgm:spPr/>
    </dgm:pt>
    <dgm:pt modelId="{8E283D47-9213-41E8-91B0-342A604E1970}" type="pres">
      <dgm:prSet presAssocID="{E473E17C-4370-4464-BCDA-F0BDD79F6798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5A63A39-861D-425E-9345-1DF22043E9BA}" type="pres">
      <dgm:prSet presAssocID="{E473E17C-4370-4464-BCDA-F0BDD79F6798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9A65B5C-9658-441D-9251-8C1DC9A644AA}" type="presOf" srcId="{19DB3573-899F-406F-87C1-576FFE2079E5}" destId="{F5A63A39-861D-425E-9345-1DF22043E9BA}" srcOrd="0" destOrd="0" presId="urn:microsoft.com/office/officeart/2005/8/layout/vList6"/>
    <dgm:cxn modelId="{62BF3C8D-D76E-4FD7-BF73-62BDFA7333BA}" srcId="{BC32B3AB-60EE-42A9-8922-9024E7E13858}" destId="{8395C32A-C0C8-452E-A512-0B722BC95750}" srcOrd="0" destOrd="0" parTransId="{FBD87229-9718-43F6-A856-D61AA6F05E6C}" sibTransId="{215CFEC1-1010-4627-AE13-FC477F0694BC}"/>
    <dgm:cxn modelId="{F13BFB04-570F-4CBF-A3F1-91DCE766D1BB}" srcId="{8395C32A-C0C8-452E-A512-0B722BC95750}" destId="{A4A62208-B66B-4223-A183-EA83583D3CCE}" srcOrd="2" destOrd="0" parTransId="{B46C2222-1133-401E-A5E7-9491420B19C7}" sibTransId="{D828DFE3-1EE2-487F-9D4E-F0D6FFDD8FD5}"/>
    <dgm:cxn modelId="{CCFE9C1E-2B3D-4B6D-A020-C65FEA379ECF}" srcId="{8395C32A-C0C8-452E-A512-0B722BC95750}" destId="{92C40385-FED7-4C2A-B5E4-972752456193}" srcOrd="0" destOrd="0" parTransId="{BDA1D3DB-FEC9-434B-A265-9A148844EF2D}" sibTransId="{E62220E1-CC6B-493B-848B-E2F11450CEEA}"/>
    <dgm:cxn modelId="{954D2614-907D-4DF2-B40F-E9171D28E17F}" srcId="{E473E17C-4370-4464-BCDA-F0BDD79F6798}" destId="{AA245287-63A1-43A0-80AF-265FEBB81EAF}" srcOrd="2" destOrd="0" parTransId="{64BEBA0F-3D18-45F1-8091-C31CAAD26BB9}" sibTransId="{EA618665-068E-4C07-BC09-94F16092975A}"/>
    <dgm:cxn modelId="{D37AE7A3-609A-4415-BF5D-FABAAFE39D6F}" type="presOf" srcId="{E473E17C-4370-4464-BCDA-F0BDD79F6798}" destId="{8E283D47-9213-41E8-91B0-342A604E1970}" srcOrd="0" destOrd="0" presId="urn:microsoft.com/office/officeart/2005/8/layout/vList6"/>
    <dgm:cxn modelId="{4659C790-8A0F-42B7-9009-C983B63DE9C5}" srcId="{8395C32A-C0C8-452E-A512-0B722BC95750}" destId="{FFB99E1F-6806-4696-A2BA-0BFD534892F5}" srcOrd="1" destOrd="0" parTransId="{1C21B5CE-E8B8-4E94-95AF-79D00E9CD145}" sibTransId="{C1E8276F-FB5E-4ED0-86F0-992B9701CB77}"/>
    <dgm:cxn modelId="{D752F3B0-2C4C-4216-AD97-F7C2863127DB}" srcId="{E473E17C-4370-4464-BCDA-F0BDD79F6798}" destId="{19DB3573-899F-406F-87C1-576FFE2079E5}" srcOrd="0" destOrd="0" parTransId="{47FB27FB-4DDD-429E-9B2C-EFA5C419687C}" sibTransId="{87200E1A-9161-425F-AAA4-894BB2E7C40C}"/>
    <dgm:cxn modelId="{5531AA1A-87C0-47AC-B5C0-458DEEB7C144}" type="presOf" srcId="{FFB99E1F-6806-4696-A2BA-0BFD534892F5}" destId="{1FC5E7C0-3F9D-4EA7-A720-3B2D92445260}" srcOrd="0" destOrd="1" presId="urn:microsoft.com/office/officeart/2005/8/layout/vList6"/>
    <dgm:cxn modelId="{33A5C21A-9C62-4FD1-9722-217522D5B8C3}" srcId="{E473E17C-4370-4464-BCDA-F0BDD79F6798}" destId="{2795E7D5-DE00-438D-BB8F-018FFA4031D7}" srcOrd="1" destOrd="0" parTransId="{888578AC-25C6-42D6-8697-AD5BD8A03804}" sibTransId="{956E458B-340D-4E79-8798-CD2899AEA244}"/>
    <dgm:cxn modelId="{F8CCF35A-81F1-4586-AACA-C98378BEF76E}" type="presOf" srcId="{BC32B3AB-60EE-42A9-8922-9024E7E13858}" destId="{530EF08A-5B01-4D74-907E-08676FEFD520}" srcOrd="0" destOrd="0" presId="urn:microsoft.com/office/officeart/2005/8/layout/vList6"/>
    <dgm:cxn modelId="{151B0E1F-E8B5-41A6-8250-4438B1C882E8}" type="presOf" srcId="{92C40385-FED7-4C2A-B5E4-972752456193}" destId="{1FC5E7C0-3F9D-4EA7-A720-3B2D92445260}" srcOrd="0" destOrd="0" presId="urn:microsoft.com/office/officeart/2005/8/layout/vList6"/>
    <dgm:cxn modelId="{F0E41DC2-6A1B-4A25-82C3-A9D1F56DE682}" type="presOf" srcId="{2795E7D5-DE00-438D-BB8F-018FFA4031D7}" destId="{F5A63A39-861D-425E-9345-1DF22043E9BA}" srcOrd="0" destOrd="1" presId="urn:microsoft.com/office/officeart/2005/8/layout/vList6"/>
    <dgm:cxn modelId="{3B0ADAFE-D18E-446C-8CED-FD06A899FB07}" type="presOf" srcId="{8395C32A-C0C8-452E-A512-0B722BC95750}" destId="{9F8826E5-6EDD-430D-A677-8D198E81E9BE}" srcOrd="0" destOrd="0" presId="urn:microsoft.com/office/officeart/2005/8/layout/vList6"/>
    <dgm:cxn modelId="{04A32D96-65FD-41C5-B347-7C2648CA0C50}" type="presOf" srcId="{AA245287-63A1-43A0-80AF-265FEBB81EAF}" destId="{F5A63A39-861D-425E-9345-1DF22043E9BA}" srcOrd="0" destOrd="2" presId="urn:microsoft.com/office/officeart/2005/8/layout/vList6"/>
    <dgm:cxn modelId="{F54E8DFB-094E-45AE-85AD-4ED303581BC4}" type="presOf" srcId="{A4A62208-B66B-4223-A183-EA83583D3CCE}" destId="{1FC5E7C0-3F9D-4EA7-A720-3B2D92445260}" srcOrd="0" destOrd="2" presId="urn:microsoft.com/office/officeart/2005/8/layout/vList6"/>
    <dgm:cxn modelId="{30EE2BA2-5EFE-4866-ADAF-7320CE947467}" srcId="{BC32B3AB-60EE-42A9-8922-9024E7E13858}" destId="{E473E17C-4370-4464-BCDA-F0BDD79F6798}" srcOrd="1" destOrd="0" parTransId="{338DABCC-0299-40F2-B2F9-77A86665354A}" sibTransId="{DC47E456-03F4-42E8-8544-F326B15F48E1}"/>
    <dgm:cxn modelId="{102E83A5-7930-4B7F-ADD4-93068F4E59A3}" type="presParOf" srcId="{530EF08A-5B01-4D74-907E-08676FEFD520}" destId="{590CE326-3665-454A-9187-27D4924DDEF9}" srcOrd="0" destOrd="0" presId="urn:microsoft.com/office/officeart/2005/8/layout/vList6"/>
    <dgm:cxn modelId="{1DA3DDE1-A4AF-49E6-BD16-574A32ABE425}" type="presParOf" srcId="{590CE326-3665-454A-9187-27D4924DDEF9}" destId="{9F8826E5-6EDD-430D-A677-8D198E81E9BE}" srcOrd="0" destOrd="0" presId="urn:microsoft.com/office/officeart/2005/8/layout/vList6"/>
    <dgm:cxn modelId="{A4D132A9-461A-431D-B090-7976F7359868}" type="presParOf" srcId="{590CE326-3665-454A-9187-27D4924DDEF9}" destId="{1FC5E7C0-3F9D-4EA7-A720-3B2D92445260}" srcOrd="1" destOrd="0" presId="urn:microsoft.com/office/officeart/2005/8/layout/vList6"/>
    <dgm:cxn modelId="{33EEDC93-652A-4B27-A7FE-AF4BEE3761E8}" type="presParOf" srcId="{530EF08A-5B01-4D74-907E-08676FEFD520}" destId="{1E1A6698-0755-45B2-B864-34C48EDF826F}" srcOrd="1" destOrd="0" presId="urn:microsoft.com/office/officeart/2005/8/layout/vList6"/>
    <dgm:cxn modelId="{A14EC507-0B32-4608-B525-59282FC407CE}" type="presParOf" srcId="{530EF08A-5B01-4D74-907E-08676FEFD520}" destId="{3960460F-1C03-4B8B-B4AC-052E0A85B799}" srcOrd="2" destOrd="0" presId="urn:microsoft.com/office/officeart/2005/8/layout/vList6"/>
    <dgm:cxn modelId="{C753FD22-13EB-4246-AECA-3094E2F8AC82}" type="presParOf" srcId="{3960460F-1C03-4B8B-B4AC-052E0A85B799}" destId="{8E283D47-9213-41E8-91B0-342A604E1970}" srcOrd="0" destOrd="0" presId="urn:microsoft.com/office/officeart/2005/8/layout/vList6"/>
    <dgm:cxn modelId="{8FB87A66-05BC-406E-89DD-3C1E17D37FCE}" type="presParOf" srcId="{3960460F-1C03-4B8B-B4AC-052E0A85B799}" destId="{F5A63A39-861D-425E-9345-1DF22043E9B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1173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1173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783BAC6-6EE8-43CC-A5B3-B100945A6E21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49325" y="738188"/>
            <a:ext cx="4910138" cy="3683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0879" y="4666139"/>
            <a:ext cx="5447030" cy="442055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330573"/>
            <a:ext cx="2950475" cy="49117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6737" y="9330573"/>
            <a:ext cx="2950475" cy="49117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61F40D1-23E8-4A84-925D-B09B1C301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749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F40D1-23E8-4A84-925D-B09B1C3010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4800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64E0161-4B02-4548-BBD8-A02029053F8E}" type="slidenum">
              <a:rPr lang="tr-TR"/>
              <a:pPr eaLnBrk="1" hangingPunct="1"/>
              <a:t>16</a:t>
            </a:fld>
            <a:endParaRPr lang="tr-TR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35341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972468-4411-4873-9500-7BFEB60317ED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4360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FC4742D-1F35-4D04-8E2B-3BD70CB9C5B0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z="1300" dirty="0"/>
          </a:p>
          <a:p>
            <a:pPr eaLnBrk="1" hangingPunct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32986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F40D1-23E8-4A84-925D-B09B1C301093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782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endParaRPr lang="tr-TR" sz="1300" dirty="0"/>
          </a:p>
          <a:p>
            <a:pPr defTabSz="966612">
              <a:defRPr/>
            </a:pPr>
            <a:endParaRPr lang="tr-TR" sz="1300" dirty="0"/>
          </a:p>
          <a:p>
            <a:pPr defTabSz="966612">
              <a:defRPr/>
            </a:pPr>
            <a:endParaRPr lang="tr-TR" sz="1300" dirty="0"/>
          </a:p>
          <a:p>
            <a:pPr defTabSz="966612">
              <a:defRPr/>
            </a:pPr>
            <a:endParaRPr lang="tr-TR" sz="1300" dirty="0"/>
          </a:p>
          <a:p>
            <a:pPr defTabSz="966612">
              <a:defRPr/>
            </a:pPr>
            <a:endParaRPr lang="tr-TR" sz="1300" dirty="0"/>
          </a:p>
          <a:p>
            <a:pPr defTabSz="966612">
              <a:defRPr/>
            </a:pPr>
            <a:endParaRPr lang="tr-TR" sz="1300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F40D1-23E8-4A84-925D-B09B1C301093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9237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F40D1-23E8-4A84-925D-B09B1C301093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978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F40D1-23E8-4A84-925D-B09B1C301093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501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F40D1-23E8-4A84-925D-B09B1C301093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17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F40D1-23E8-4A84-925D-B09B1C301093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479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4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pic>
        <p:nvPicPr>
          <p:cNvPr id="6" name="Picture 11" descr="man writing in a 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684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canbab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0"/>
            <a:ext cx="13716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acct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0"/>
            <a:ext cx="1371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accountant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813" y="5257800"/>
            <a:ext cx="1373187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5" descr="acct worki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403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1524000" y="4114800"/>
            <a:ext cx="7620000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r>
              <a:rPr lang="tr-TR" sz="3000" b="1" i="1">
                <a:solidFill>
                  <a:schemeClr val="tx2"/>
                </a:solidFill>
                <a:latin typeface="Comic Sans MS" pitchFamily="66" charset="0"/>
              </a:rPr>
              <a:t>PROF. DR. M. BANU DURUKAN</a:t>
            </a:r>
            <a:r>
              <a:rPr lang="tr-TR" sz="3000" b="1">
                <a:solidFill>
                  <a:schemeClr val="tx2"/>
                </a:solidFill>
                <a:latin typeface="Comic Sans MS" pitchFamily="66" charset="0"/>
              </a:rPr>
              <a:t> (YMM)</a:t>
            </a:r>
          </a:p>
          <a:p>
            <a:pPr algn="ctr"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endParaRPr lang="tr-TR" sz="2000" b="1">
              <a:solidFill>
                <a:schemeClr val="tx2"/>
              </a:solidFill>
              <a:latin typeface="Comic Sans MS" pitchFamily="66" charset="0"/>
            </a:endParaRPr>
          </a:p>
          <a:p>
            <a:pPr algn="ctr"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r>
              <a:rPr lang="tr-TR" sz="2000" b="1">
                <a:solidFill>
                  <a:schemeClr val="tx2"/>
                </a:solidFill>
                <a:latin typeface="Comic Sans MS" pitchFamily="66" charset="0"/>
              </a:rPr>
              <a:t>Dokuz Eylül Üniversitesi</a:t>
            </a:r>
          </a:p>
          <a:p>
            <a:pPr algn="ctr"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r>
              <a:rPr lang="tr-TR" sz="2000" b="1">
                <a:solidFill>
                  <a:schemeClr val="tx2"/>
                </a:solidFill>
                <a:latin typeface="Comic Sans MS" pitchFamily="66" charset="0"/>
              </a:rPr>
              <a:t>İşletme Fakültesi </a:t>
            </a:r>
          </a:p>
          <a:p>
            <a:pPr algn="ctr"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endParaRPr lang="tr-TR" sz="2000" b="1">
              <a:solidFill>
                <a:schemeClr val="tx2"/>
              </a:solidFill>
              <a:latin typeface="Comic Sans MS" pitchFamily="66" charset="0"/>
            </a:endParaRPr>
          </a:p>
          <a:p>
            <a:pPr algn="ctr"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r>
              <a:rPr lang="tr-TR" sz="1600" b="1">
                <a:solidFill>
                  <a:schemeClr val="tx2"/>
                </a:solidFill>
                <a:latin typeface="Comic Sans MS" pitchFamily="66" charset="0"/>
              </a:rPr>
              <a:t>İzmir</a:t>
            </a:r>
          </a:p>
          <a:p>
            <a:pPr algn="ctr"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r>
              <a:rPr lang="tr-TR" sz="1600" b="1">
                <a:solidFill>
                  <a:schemeClr val="tx2"/>
                </a:solidFill>
                <a:latin typeface="Comic Sans MS" pitchFamily="66" charset="0"/>
              </a:rPr>
              <a:t>4 Nisan 2008</a:t>
            </a: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1524000" y="304800"/>
            <a:ext cx="601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r-TR" sz="2800" b="1">
                <a:solidFill>
                  <a:schemeClr val="tx2"/>
                </a:solidFill>
              </a:rPr>
              <a:t>3. TÜRKİYE MUHASEBE FORUMU</a:t>
            </a:r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1905000" y="1520825"/>
            <a:ext cx="72390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tr-TR" sz="3600" b="1">
                <a:solidFill>
                  <a:schemeClr val="tx2"/>
                </a:solidFill>
              </a:rPr>
              <a:t>“Uzmanlık, Şeffaflık, Dürüstlük Penceresinden Mali Müşavirin Toplumdaki İmajı ve Saygınlığı” </a:t>
            </a:r>
            <a:br>
              <a:rPr lang="tr-TR" sz="3600" b="1">
                <a:solidFill>
                  <a:schemeClr val="tx2"/>
                </a:solidFill>
              </a:rPr>
            </a:br>
            <a:endParaRPr lang="tr-TR" sz="36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18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33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9097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781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05400" y="1905000"/>
            <a:ext cx="3429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05400" y="4038600"/>
            <a:ext cx="34290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312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195A11D-69AB-4098-A656-6E75BCC18123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0801B4D-9095-4A10-AE4B-D3D41CAFCB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632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5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2523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64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715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3176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263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38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075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20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47800" y="64008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 smtClean="0"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pic>
        <p:nvPicPr>
          <p:cNvPr id="4105" name="Picture 11" descr="man writing in a book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684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2" descr="canbaba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6400"/>
            <a:ext cx="13716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4" descr="acct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95600"/>
            <a:ext cx="1371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5" descr="accountant 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6200"/>
            <a:ext cx="13731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16" descr="acct working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400"/>
            <a:ext cx="1403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475656" y="1340768"/>
            <a:ext cx="7704323" cy="12003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tx1">
                    <a:lumMod val="25000"/>
                  </a:schemeClr>
                </a:solidFill>
              </a:rPr>
              <a:t>BAĞIMSIZ DENETİM VE GÖZETİMDE ULUSLARARASI GELİŞMELER VE </a:t>
            </a:r>
            <a:endParaRPr lang="tr-TR" sz="2400" b="1" dirty="0" smtClean="0">
              <a:solidFill>
                <a:schemeClr val="tx1">
                  <a:lumMod val="25000"/>
                </a:schemeClr>
              </a:solidFill>
            </a:endParaRPr>
          </a:p>
          <a:p>
            <a:pPr algn="ctr"/>
            <a:r>
              <a:rPr lang="tr-TR" sz="2400" b="1" dirty="0" smtClean="0">
                <a:solidFill>
                  <a:schemeClr val="tx1">
                    <a:lumMod val="25000"/>
                  </a:schemeClr>
                </a:solidFill>
              </a:rPr>
              <a:t>BAŞARILI </a:t>
            </a:r>
            <a:r>
              <a:rPr lang="tr-TR" sz="2400" b="1" dirty="0">
                <a:solidFill>
                  <a:schemeClr val="tx1">
                    <a:lumMod val="25000"/>
                  </a:schemeClr>
                </a:solidFill>
              </a:rPr>
              <a:t>ÜLKE UYGULAMALARI</a:t>
            </a:r>
            <a:endParaRPr lang="tr-TR" sz="2400" dirty="0">
              <a:solidFill>
                <a:schemeClr val="tx1">
                  <a:lumMod val="25000"/>
                </a:schemeClr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4917749" y="4077072"/>
            <a:ext cx="4172474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b="1" i="1" dirty="0" smtClean="0">
                <a:solidFill>
                  <a:schemeClr val="bg1"/>
                </a:solidFill>
              </a:rPr>
              <a:t>PROF. DR. M. BANU DURUKAN</a:t>
            </a:r>
            <a:endParaRPr lang="tr-TR" b="1" i="1" dirty="0">
              <a:solidFill>
                <a:schemeClr val="bg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5653770" y="4653136"/>
            <a:ext cx="3024336" cy="523220"/>
          </a:xfrm>
          <a:prstGeom prst="rect">
            <a:avLst/>
          </a:prstGeom>
          <a:solidFill>
            <a:schemeClr val="accent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DOKUZ EYLÜL ÜNİVERSİTESİ</a:t>
            </a:r>
          </a:p>
          <a:p>
            <a:pPr algn="ctr"/>
            <a:r>
              <a:rPr lang="tr-TR" sz="1400" b="1" dirty="0" smtClean="0">
                <a:solidFill>
                  <a:schemeClr val="bg1"/>
                </a:solidFill>
              </a:rPr>
              <a:t>İŞLETME FAKÜLTESİ</a:t>
            </a:r>
            <a:endParaRPr lang="tr-TR" sz="1400" b="1" dirty="0">
              <a:solidFill>
                <a:schemeClr val="bg1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6193830" y="6165304"/>
            <a:ext cx="194421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200" dirty="0" smtClean="0">
                <a:solidFill>
                  <a:schemeClr val="bg1"/>
                </a:solidFill>
              </a:rPr>
              <a:t>Ankara</a:t>
            </a:r>
          </a:p>
          <a:p>
            <a:pPr algn="ctr"/>
            <a:r>
              <a:rPr lang="tr-TR" sz="1200" dirty="0" smtClean="0">
                <a:solidFill>
                  <a:schemeClr val="bg1"/>
                </a:solidFill>
              </a:rPr>
              <a:t>17 Eylül 2014</a:t>
            </a:r>
            <a:endParaRPr lang="tr-TR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78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83887" y="0"/>
            <a:ext cx="7595281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tr-TR" dirty="0" smtClean="0"/>
              <a:t>Bağımsız Denetimin Gözetimi</a:t>
            </a: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63683"/>
              </p:ext>
            </p:extLst>
          </p:nvPr>
        </p:nvGraphicFramePr>
        <p:xfrm>
          <a:off x="1583539" y="743773"/>
          <a:ext cx="7480600" cy="57154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2327"/>
                <a:gridCol w="927556"/>
                <a:gridCol w="826751"/>
                <a:gridCol w="994216"/>
                <a:gridCol w="932432"/>
                <a:gridCol w="734890"/>
                <a:gridCol w="1035677"/>
                <a:gridCol w="826751"/>
              </a:tblGrid>
              <a:tr h="46778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Gözetim O</a:t>
                      </a:r>
                      <a:r>
                        <a:rPr lang="tr-TR" sz="10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torite</a:t>
                      </a:r>
                      <a:r>
                        <a:rPr lang="tr-TR" sz="11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si</a:t>
                      </a:r>
                      <a:endParaRPr lang="tr-TR" sz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Fonksiyon</a:t>
                      </a:r>
                      <a:endParaRPr lang="tr-TR" sz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b="1" kern="12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 Şartları</a:t>
                      </a: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b="1" kern="12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IFIAR</a:t>
                      </a: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b="1" kern="12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İngiltere (FRC)</a:t>
                      </a: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b="1" kern="12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ABD (PCAOB)</a:t>
                      </a: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b="1" kern="12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Kanada (CPAB)</a:t>
                      </a: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b="1" kern="12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Avusturalya (ASIC)</a:t>
                      </a: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b="1" kern="12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Singapur (ACRA)</a:t>
                      </a:r>
                    </a:p>
                  </a:txBody>
                  <a:tcPr marL="32962" marR="32962" marT="0" marB="0"/>
                </a:tc>
              </a:tr>
              <a:tr h="40451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Standart Belirleme</a:t>
                      </a:r>
                      <a:endParaRPr lang="tr-TR" sz="16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Delege edilebilir (gözetim ile)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---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Gözetim Otoritesi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Denetim ve Güvence – gözetim otoritesi (halka açık şirketler) / AICPA (halka açık olmayan şirketler)</a:t>
                      </a:r>
                      <a:endParaRPr lang="tr-TR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Finansal Raporlama – Finansal Muhasebe Standartları Kurulu (FASB) / SPK</a:t>
                      </a:r>
                      <a:endParaRPr lang="tr-TR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Etik – gözetim otoritesi / AICPA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AASB, Muhasebe Standartları Kurulu (</a:t>
                      </a:r>
                      <a:r>
                        <a:rPr lang="tr-TR" sz="1100" dirty="0" err="1">
                          <a:effectLst/>
                        </a:rPr>
                        <a:t>AcSB</a:t>
                      </a:r>
                      <a:r>
                        <a:rPr lang="tr-TR" sz="1100" dirty="0">
                          <a:effectLst/>
                        </a:rPr>
                        <a:t>) ve Kamu Güvence Komitesi (PTC)’ye gözetim ile delege edilmiştir.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Standartlar bağımsız örgütler tarafından belirlenir </a:t>
                      </a:r>
                      <a:endParaRPr lang="tr-TR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(denetim ve muhasebe -</a:t>
                      </a:r>
                      <a:endParaRPr lang="tr-TR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Hükümet; etik – meslek örgütleri tarafından oluşturulan bağımsız kurul)</a:t>
                      </a:r>
                      <a:endParaRPr lang="tr-TR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Muhasebe – farklı bağımsız otorite;</a:t>
                      </a:r>
                      <a:endParaRPr lang="tr-TR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Denetim – gözetim ile meslek örgütüne delege dilmiştir;</a:t>
                      </a:r>
                      <a:endParaRPr lang="tr-TR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Etik – gözetim otoritesi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</a:tr>
              <a:tr h="836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Sürekli Mesleki Eğitim</a:t>
                      </a:r>
                      <a:endParaRPr lang="tr-TR" sz="16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Delege edilebilir (gözetim ile)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---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Danışma Otoriteleri gözetim ile 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Gözetim otoritesi ve eyalet muhasebe kurulları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Gözetim Otoritesi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Meslek örgütleri</a:t>
                      </a:r>
                      <a:endParaRPr lang="tr-T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Gözetim otoritesi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</a:tr>
            </a:tbl>
          </a:graphicData>
        </a:graphic>
      </p:graphicFrame>
      <p:sp>
        <p:nvSpPr>
          <p:cNvPr id="6" name="Dikdörtgen 5"/>
          <p:cNvSpPr/>
          <p:nvPr/>
        </p:nvSpPr>
        <p:spPr>
          <a:xfrm>
            <a:off x="1547664" y="6453336"/>
            <a:ext cx="7675520" cy="311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Kaynak:</a:t>
            </a:r>
            <a:r>
              <a:rPr lang="tr-TR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tr-TR" sz="14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Deloitte</a:t>
            </a:r>
            <a:r>
              <a:rPr lang="tr-TR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 FRC, (2013), Report on </a:t>
            </a:r>
            <a:r>
              <a:rPr lang="tr-TR" sz="14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Independent</a:t>
            </a:r>
            <a:r>
              <a:rPr lang="tr-TR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</a:t>
            </a:r>
            <a:r>
              <a:rPr lang="tr-TR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Oversight</a:t>
            </a:r>
            <a:r>
              <a:rPr lang="tr-TR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s. 111.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0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83887" y="0"/>
            <a:ext cx="7595281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tr-TR" dirty="0" smtClean="0"/>
              <a:t>Bağımsız Denetimin Gözetimi</a:t>
            </a: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783302"/>
              </p:ext>
            </p:extLst>
          </p:nvPr>
        </p:nvGraphicFramePr>
        <p:xfrm>
          <a:off x="1483887" y="908720"/>
          <a:ext cx="7560001" cy="53089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4017"/>
                <a:gridCol w="936104"/>
                <a:gridCol w="936104"/>
                <a:gridCol w="1008112"/>
                <a:gridCol w="1224136"/>
                <a:gridCol w="1231528"/>
              </a:tblGrid>
              <a:tr h="19999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IFIAR Üyesi Sayısı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800000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Şirket Tipi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Her Yıl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Her iki yılda bir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Her üç yılda bir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Her 4 yıl veya daha fazla süreyle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İnce-</a:t>
                      </a:r>
                      <a:r>
                        <a:rPr lang="tr-TR" sz="1600" dirty="0" err="1" smtClean="0">
                          <a:effectLst/>
                        </a:rPr>
                        <a:t>lenmi</a:t>
                      </a:r>
                      <a:r>
                        <a:rPr lang="tr-TR" sz="1600" dirty="0" smtClean="0">
                          <a:effectLst/>
                        </a:rPr>
                        <a:t>-yor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151873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4 Büyük Şirket 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</a:endParaRP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tr-TR" sz="1600" dirty="0" err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Deloitte</a:t>
                      </a: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1600" dirty="0" err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Touce</a:t>
                      </a: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1600" dirty="0" err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Tohmatsu</a:t>
                      </a: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tr-TR" sz="1600" dirty="0" err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Ernst&amp;Young</a:t>
                      </a: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, KPMG, </a:t>
                      </a:r>
                      <a:r>
                        <a:rPr lang="tr-TR" sz="1600" dirty="0" err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PricewaterhouseCoopers</a:t>
                      </a: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)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17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7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10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4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4901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Diğer 2 Global Şirket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</a:endParaRP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(BDO ve Grant </a:t>
                      </a:r>
                      <a:r>
                        <a:rPr lang="tr-TR" sz="1600" dirty="0" err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Thornton</a:t>
                      </a: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)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8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4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16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4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5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7930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Diğerleri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4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18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10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4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Dikdörtgen 7"/>
          <p:cNvSpPr/>
          <p:nvPr/>
        </p:nvSpPr>
        <p:spPr>
          <a:xfrm>
            <a:off x="1515610" y="6309320"/>
            <a:ext cx="7660113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Kaynak: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IFIAR, (2014), IFIAR 2013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s. 12.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07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83887" y="0"/>
            <a:ext cx="7595281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tr-TR" dirty="0" smtClean="0"/>
              <a:t>Bağımsız Denetimin Gözetimi</a:t>
            </a: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823105"/>
              </p:ext>
            </p:extLst>
          </p:nvPr>
        </p:nvGraphicFramePr>
        <p:xfrm>
          <a:off x="1483888" y="908718"/>
          <a:ext cx="7480600" cy="52565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80568"/>
                <a:gridCol w="702493"/>
                <a:gridCol w="697539"/>
              </a:tblGrid>
              <a:tr h="322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18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Yasal Düzenleme</a:t>
                      </a:r>
                      <a:endParaRPr lang="tr-TR" sz="24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Evet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Hayır 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41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Denetim şirketleri size kayıt yaptırmak zorunda mıdır?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31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6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31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Size kayıt yaptırabilmeleri için denetçilere akreditasyon veya sertifikasyon şartı getiriyor musunuz?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27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31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Muhasebecilerin genel meslek sınavları dışında denetçiler için özel bir kayıt sınavı gerekiyor mu?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23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15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31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Sizin yasal bölgenizdeki kamu yararına haiz işletmelerin yabancı denetçilerinin size kayıt yaptırması şartı var mı?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10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7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41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Yasal bölgeniz dışındaki yabancı denetçileri incelediniz mi?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5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32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145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Denetim şirketlerinin kayıtlanması için başka şartlarınız var mı?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22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14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41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Yaptırımdan siz mi sorumlusunuz?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36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41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Yaptırım ile ilgili ayrı bir biriminiz var mı?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26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10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41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Cezalar kamuya açık olarak ilan ediliyor mu?</a:t>
                      </a:r>
                      <a:endParaRPr lang="tr-TR" sz="20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24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12</a:t>
                      </a:r>
                      <a:endParaRPr lang="tr-TR" sz="200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2912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Diğer paydaşlarla (denetim komiteleri, akademisyenler, yatırımcılar, diğer meslektaşlar, </a:t>
                      </a:r>
                      <a:r>
                        <a:rPr lang="tr-TR" sz="1600" dirty="0" err="1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vb</a:t>
                      </a: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) iletişim kuruyor musunuz?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27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</a:rPr>
                        <a:t>9</a:t>
                      </a:r>
                      <a:endParaRPr lang="tr-TR" sz="2000" dirty="0">
                        <a:solidFill>
                          <a:schemeClr val="bg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Dikdörtgen 5"/>
          <p:cNvSpPr/>
          <p:nvPr/>
        </p:nvSpPr>
        <p:spPr>
          <a:xfrm>
            <a:off x="1567493" y="6237312"/>
            <a:ext cx="7428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Arial" panose="020B0604020202020204" pitchFamily="34" charset="0"/>
                <a:ea typeface="Calibri" panose="020F0502020204030204" pitchFamily="34" charset="0"/>
              </a:rPr>
              <a:t>Kaynak: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</a:rPr>
              <a:t>  IFIAR, (2014), IFIAR 2013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</a:rPr>
              <a:t>Survey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</a:rPr>
              <a:t>, s. 13.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292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83887" y="0"/>
            <a:ext cx="7595281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tr-TR" dirty="0" smtClean="0"/>
              <a:t>Bağımsız Denetimin Gözetimi</a:t>
            </a: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748641"/>
              </p:ext>
            </p:extLst>
          </p:nvPr>
        </p:nvGraphicFramePr>
        <p:xfrm>
          <a:off x="1619672" y="1628800"/>
          <a:ext cx="6912768" cy="3024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3531"/>
                <a:gridCol w="1357472"/>
                <a:gridCol w="1081765"/>
              </a:tblGrid>
              <a:tr h="7698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Cezai Müeyyide ile sonuçlanan Soruşturmalar</a:t>
                      </a:r>
                      <a:endParaRPr lang="tr-TR" sz="2000" b="1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Sayısı</a:t>
                      </a:r>
                      <a:endParaRPr lang="tr-TR" sz="2000" b="1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%</a:t>
                      </a:r>
                      <a:endParaRPr lang="tr-TR" sz="2000" b="1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57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1-5 Soruşturma</a:t>
                      </a:r>
                      <a:endParaRPr lang="tr-TR" sz="2000" b="1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27</a:t>
                      </a:r>
                      <a:endParaRPr lang="tr-TR" sz="2000" b="1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59</a:t>
                      </a:r>
                      <a:endParaRPr lang="tr-TR" sz="2000" b="1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5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6-10 Soruşturma</a:t>
                      </a:r>
                      <a:endParaRPr lang="tr-TR" sz="2000" b="1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4</a:t>
                      </a:r>
                      <a:endParaRPr lang="tr-TR" sz="2000" b="1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9</a:t>
                      </a:r>
                      <a:endParaRPr lang="tr-TR" sz="2000" b="1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5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11-15 Soruşturma</a:t>
                      </a:r>
                      <a:endParaRPr lang="tr-TR" sz="2000" b="1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tr-TR" sz="2000" b="1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tr-TR" sz="2000" b="1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5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&gt;15 Soruşturma</a:t>
                      </a:r>
                      <a:endParaRPr lang="tr-TR" sz="2000" b="1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6</a:t>
                      </a:r>
                      <a:endParaRPr lang="tr-TR" sz="2000" b="1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13</a:t>
                      </a:r>
                      <a:endParaRPr lang="tr-TR" sz="2000" b="1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57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Cevap vermeyen</a:t>
                      </a:r>
                      <a:endParaRPr lang="tr-TR" sz="2000" b="1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8</a:t>
                      </a:r>
                      <a:endParaRPr lang="tr-TR" sz="2000" b="1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17</a:t>
                      </a:r>
                      <a:endParaRPr lang="tr-TR" sz="2000" b="1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575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Toplam</a:t>
                      </a:r>
                      <a:endParaRPr lang="tr-TR" sz="2000" b="1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46</a:t>
                      </a:r>
                      <a:endParaRPr lang="tr-TR" sz="2000" b="1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100</a:t>
                      </a:r>
                      <a:endParaRPr lang="tr-TR" sz="2000" b="1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Dikdörtgen 5"/>
          <p:cNvSpPr/>
          <p:nvPr/>
        </p:nvSpPr>
        <p:spPr>
          <a:xfrm>
            <a:off x="1691680" y="4725144"/>
            <a:ext cx="684076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Kaynak: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IFIAR, (2014), IFIAR 2013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s. 14.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36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619672" y="0"/>
            <a:ext cx="70104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pPr algn="l"/>
            <a:r>
              <a:rPr lang="tr-TR" dirty="0" smtClean="0"/>
              <a:t>Genel Değerlendirme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1625061" y="1412776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tx2"/>
                </a:solidFill>
              </a:rPr>
              <a:t>Tek bir model tüm şartlara uymamaktadır.  Her ülke kendi şartlarına uygun bir model geliştirmektedir.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2826942" y="2049201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>
                    <a:lumMod val="25000"/>
                    <a:lumOff val="75000"/>
                  </a:schemeClr>
                </a:solidFill>
              </a:rPr>
              <a:t>Ülkelerin sistemleri arasında uyum ve eşdeğerliğin tanınır olması önemlidir. </a:t>
            </a:r>
            <a:endParaRPr lang="tr-TR" dirty="0">
              <a:solidFill>
                <a:schemeClr val="bg1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474891" y="3112615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Meslektaş denetimi ile meslek mensuplarından bağımsız otoriteler tarafından yapılan denetim ile ilgili tartışmalar devam etmektedir.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1497146" y="4509120"/>
            <a:ext cx="74673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Gözetim otoriteleri denetim kalitesini artırmak ve bu yolla finansal istikrarı korumak amacı ile ortaya çıkmıştır. Gözetim otoritelerinin mevcut durumda denetim kalitesinin artmasına katkısının olduğu ise tartışma </a:t>
            </a:r>
            <a:r>
              <a:rPr lang="tr-TR" dirty="0" smtClean="0"/>
              <a:t>konusudur.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17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619672" y="0"/>
            <a:ext cx="70104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pPr algn="l"/>
            <a:r>
              <a:rPr lang="tr-TR" dirty="0" smtClean="0"/>
              <a:t>Genel Değerlendirme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897526" y="3717032"/>
            <a:ext cx="701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Denetim kalitesi ile anlaşılması gereken </a:t>
            </a:r>
            <a:r>
              <a:rPr lang="tr-TR" b="1" dirty="0">
                <a:solidFill>
                  <a:srgbClr val="C00000"/>
                </a:solidFill>
              </a:rPr>
              <a:t>sürdürülebilir denetim kalitesidir</a:t>
            </a:r>
            <a:r>
              <a:rPr lang="tr-TR" dirty="0"/>
              <a:t> ve bunun sağlanması ancak tüm paydaşların işbirliği yapması ile mümkündür.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602536" y="5229200"/>
            <a:ext cx="69540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“Denetim kalitesi </a:t>
            </a:r>
            <a:r>
              <a:rPr lang="tr-TR" sz="3600" dirty="0">
                <a:solidFill>
                  <a:schemeClr val="bg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bir </a:t>
            </a:r>
            <a:r>
              <a:rPr lang="tr-TR" sz="3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yolculuktur” </a:t>
            </a:r>
          </a:p>
          <a:p>
            <a:pPr algn="ctr"/>
            <a:r>
              <a:rPr lang="tr-TR" sz="3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tr-TR" sz="3600" dirty="0">
                <a:solidFill>
                  <a:schemeClr val="bg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CPAB, 2013, 8) </a:t>
            </a:r>
            <a:endParaRPr lang="tr-TR" sz="3600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919475" y="1363505"/>
            <a:ext cx="6912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Şeffaflık, uzmanlık, profesyonellik </a:t>
            </a:r>
            <a:r>
              <a:rPr lang="tr-TR" dirty="0">
                <a:solidFill>
                  <a:schemeClr val="tx2"/>
                </a:solidFill>
              </a:rPr>
              <a:t>ve</a:t>
            </a:r>
            <a:r>
              <a:rPr lang="tr-TR" b="1" dirty="0">
                <a:solidFill>
                  <a:srgbClr val="C00000"/>
                </a:solidFill>
              </a:rPr>
              <a:t> ticarileşme </a:t>
            </a:r>
            <a:r>
              <a:rPr lang="tr-TR" dirty="0"/>
              <a:t>üzerinde durulması gerekli en önemli noktalardır.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Yasa </a:t>
            </a:r>
            <a:r>
              <a:rPr lang="tr-TR" dirty="0"/>
              <a:t>koyucuların, meslek mensuplarının ve denetim şirketlerinin yaklaşımları denetim kalitesini belirleyici ve gözetimin amacına ulaşmasını sağlayıcı en önemli faktörlerdir.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214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905000"/>
            <a:ext cx="4724400" cy="4114800"/>
          </a:xfrm>
        </p:spPr>
        <p:txBody>
          <a:bodyPr/>
          <a:lstStyle/>
          <a:p>
            <a:pPr eaLnBrk="1" hangingPunct="1"/>
            <a:endParaRPr lang="tr-TR" sz="2600" smtClean="0"/>
          </a:p>
          <a:p>
            <a:pPr eaLnBrk="1" hangingPunct="1"/>
            <a:endParaRPr lang="tr-TR" sz="2600" smtClean="0"/>
          </a:p>
          <a:p>
            <a:pPr algn="ctr" eaLnBrk="1" hangingPunct="1">
              <a:buFont typeface="Wingdings" pitchFamily="2" charset="2"/>
              <a:buNone/>
            </a:pPr>
            <a:r>
              <a:rPr lang="tr-TR" sz="2600" smtClean="0"/>
              <a:t>TEŞEKKÜR EDERİM…</a:t>
            </a:r>
          </a:p>
        </p:txBody>
      </p:sp>
      <p:pic>
        <p:nvPicPr>
          <p:cNvPr id="30724" name="Picture 4" descr="j023800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05600" y="2362200"/>
            <a:ext cx="2135188" cy="1981200"/>
          </a:xfrm>
          <a:noFill/>
        </p:spPr>
      </p:pic>
      <p:pic>
        <p:nvPicPr>
          <p:cNvPr id="30725" name="Picture 7" descr="j023718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5600" y="4267200"/>
            <a:ext cx="2187575" cy="1974850"/>
          </a:xfrm>
          <a:noFill/>
        </p:spPr>
      </p:pic>
      <p:pic>
        <p:nvPicPr>
          <p:cNvPr id="30726" name="Picture 12" descr="j023178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33400"/>
            <a:ext cx="3019425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869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116632"/>
            <a:ext cx="6792416" cy="1366292"/>
          </a:xfrm>
        </p:spPr>
        <p:txBody>
          <a:bodyPr/>
          <a:lstStyle/>
          <a:p>
            <a:pPr eaLnBrk="1" hangingPunct="1"/>
            <a:r>
              <a:rPr lang="tr-TR" dirty="0" smtClean="0"/>
              <a:t>Akış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772816"/>
            <a:ext cx="7010400" cy="4114800"/>
          </a:xfrm>
        </p:spPr>
        <p:txBody>
          <a:bodyPr/>
          <a:lstStyle/>
          <a:p>
            <a:pPr eaLnBrk="1" hangingPunct="1"/>
            <a:r>
              <a:rPr lang="tr-TR" dirty="0" smtClean="0"/>
              <a:t>Bağımsız Denetim ve Denetim Kalitesi</a:t>
            </a:r>
          </a:p>
          <a:p>
            <a:pPr eaLnBrk="1" hangingPunct="1">
              <a:lnSpc>
                <a:spcPct val="280000"/>
              </a:lnSpc>
            </a:pPr>
            <a:r>
              <a:rPr lang="tr-TR" dirty="0" smtClean="0"/>
              <a:t>Bağımsız Denetimin Gözetimi</a:t>
            </a:r>
          </a:p>
          <a:p>
            <a:pPr eaLnBrk="1" hangingPunct="1">
              <a:lnSpc>
                <a:spcPct val="280000"/>
              </a:lnSpc>
            </a:pPr>
            <a:r>
              <a:rPr lang="tr-TR" dirty="0" smtClean="0"/>
              <a:t>Genel Değerlendirme</a:t>
            </a:r>
          </a:p>
          <a:p>
            <a:pPr eaLnBrk="1" hangingPunct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3231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823739330"/>
              </p:ext>
            </p:extLst>
          </p:nvPr>
        </p:nvGraphicFramePr>
        <p:xfrm>
          <a:off x="268974" y="1323791"/>
          <a:ext cx="7128792" cy="4854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6156176" y="1340768"/>
            <a:ext cx="298782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Denetimin </a:t>
            </a:r>
            <a:r>
              <a:rPr lang="tr-TR" sz="2400" dirty="0" smtClean="0"/>
              <a:t>amacı ve çıktılarından </a:t>
            </a:r>
            <a:r>
              <a:rPr lang="tr-TR" sz="2400" dirty="0"/>
              <a:t>yararlananların denetim kalitesi ile ilgili </a:t>
            </a:r>
            <a:r>
              <a:rPr lang="tr-TR" sz="2400" dirty="0" smtClean="0"/>
              <a:t>beklentileri: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Denetimin </a:t>
            </a:r>
            <a:r>
              <a:rPr lang="tr-TR" sz="2400" dirty="0"/>
              <a:t>ilgili taraflardan etkilenmeden </a:t>
            </a:r>
            <a:r>
              <a:rPr lang="tr-TR" sz="2400" b="1" dirty="0">
                <a:solidFill>
                  <a:srgbClr val="C00000"/>
                </a:solidFill>
              </a:rPr>
              <a:t>mesleki yargı ve şüphecilik </a:t>
            </a:r>
            <a:r>
              <a:rPr lang="tr-TR" sz="2400" dirty="0"/>
              <a:t>çerçevesinde </a:t>
            </a:r>
            <a:r>
              <a:rPr lang="tr-TR" sz="2400" b="1" dirty="0">
                <a:solidFill>
                  <a:srgbClr val="C00000"/>
                </a:solidFill>
              </a:rPr>
              <a:t>bağımsız</a:t>
            </a:r>
            <a:r>
              <a:rPr lang="tr-TR" sz="2400" dirty="0"/>
              <a:t> olarak </a:t>
            </a:r>
            <a:r>
              <a:rPr lang="tr-TR" sz="2400" dirty="0" smtClean="0"/>
              <a:t>gerçekleştirilme-</a:t>
            </a:r>
            <a:r>
              <a:rPr lang="tr-TR" sz="2400" dirty="0" err="1" smtClean="0"/>
              <a:t>sidir</a:t>
            </a:r>
            <a:r>
              <a:rPr lang="tr-TR" sz="2400" dirty="0"/>
              <a:t>. 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331640" y="-23832"/>
            <a:ext cx="7668344" cy="1076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tr-TR" sz="3200" kern="0" dirty="0" smtClean="0"/>
              <a:t>Bağımsız Denetim ve Denetim Kalitesi</a:t>
            </a:r>
          </a:p>
        </p:txBody>
      </p:sp>
    </p:spTree>
    <p:extLst>
      <p:ext uri="{BB962C8B-B14F-4D97-AF65-F5344CB8AC3E}">
        <p14:creationId xmlns:p14="http://schemas.microsoft.com/office/powerpoint/2010/main" val="51003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58786" y="38848"/>
            <a:ext cx="7685213" cy="778596"/>
          </a:xfrm>
        </p:spPr>
        <p:txBody>
          <a:bodyPr/>
          <a:lstStyle/>
          <a:p>
            <a:pPr eaLnBrk="1" hangingPunct="1"/>
            <a:r>
              <a:rPr lang="tr-TR" sz="3200" dirty="0" smtClean="0"/>
              <a:t>Bağımsız Denetim ve Denetim Kalitesi</a:t>
            </a:r>
          </a:p>
        </p:txBody>
      </p:sp>
      <p:grpSp>
        <p:nvGrpSpPr>
          <p:cNvPr id="6" name="Tuval 31"/>
          <p:cNvGrpSpPr/>
          <p:nvPr/>
        </p:nvGrpSpPr>
        <p:grpSpPr>
          <a:xfrm>
            <a:off x="2080598" y="942478"/>
            <a:ext cx="5985606" cy="5700805"/>
            <a:chOff x="0" y="-349660"/>
            <a:chExt cx="5985606" cy="5700805"/>
          </a:xfrm>
        </p:grpSpPr>
        <p:sp>
          <p:nvSpPr>
            <p:cNvPr id="7" name="Dikdörtgen 6"/>
            <p:cNvSpPr/>
            <p:nvPr/>
          </p:nvSpPr>
          <p:spPr>
            <a:xfrm>
              <a:off x="0" y="0"/>
              <a:ext cx="5756910" cy="5351145"/>
            </a:xfrm>
            <a:prstGeom prst="rect">
              <a:avLst/>
            </a:prstGeom>
            <a:noFill/>
            <a:ln>
              <a:noFill/>
            </a:ln>
          </p:spPr>
        </p:sp>
        <p:grpSp>
          <p:nvGrpSpPr>
            <p:cNvPr id="8" name="Grup 7"/>
            <p:cNvGrpSpPr/>
            <p:nvPr/>
          </p:nvGrpSpPr>
          <p:grpSpPr>
            <a:xfrm>
              <a:off x="222981" y="-349660"/>
              <a:ext cx="5762625" cy="5357495"/>
              <a:chOff x="222981" y="-349660"/>
              <a:chExt cx="5762625" cy="5357495"/>
            </a:xfrm>
          </p:grpSpPr>
          <p:pic>
            <p:nvPicPr>
              <p:cNvPr id="9" name="Picture 5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2981" y="-349660"/>
                <a:ext cx="5762625" cy="53574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Metin Kutusu 32"/>
              <p:cNvSpPr txBox="1"/>
              <p:nvPr/>
            </p:nvSpPr>
            <p:spPr>
              <a:xfrm>
                <a:off x="2454659" y="192420"/>
                <a:ext cx="1016769" cy="242994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1000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Etkileşimler</a:t>
                </a:r>
                <a:endParaRPr lang="tr-T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470249" y="1130577"/>
                <a:ext cx="802750" cy="358305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900" dirty="0">
                    <a:ln w="9525" cap="rnd" cmpd="sng" algn="ctr">
                      <a:solidFill>
                        <a:srgbClr val="000000"/>
                      </a:solidFill>
                      <a:prstDash val="solid"/>
                      <a:beve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Süreç</a:t>
                </a:r>
                <a:endParaRPr lang="tr-T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Metin Kutusu 34"/>
              <p:cNvSpPr txBox="1"/>
              <p:nvPr/>
            </p:nvSpPr>
            <p:spPr>
              <a:xfrm>
                <a:off x="1715791" y="3000407"/>
                <a:ext cx="723900" cy="214216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10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Girdiler</a:t>
                </a:r>
                <a:endParaRPr lang="tr-T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Metin Kutusu 34"/>
              <p:cNvSpPr txBox="1"/>
              <p:nvPr/>
            </p:nvSpPr>
            <p:spPr>
              <a:xfrm>
                <a:off x="3404725" y="2975296"/>
                <a:ext cx="723900" cy="21399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6000"/>
                  </a:lnSpc>
                  <a:spcAft>
                    <a:spcPts val="800"/>
                  </a:spcAft>
                </a:pPr>
                <a:r>
                  <a:rPr lang="tr-TR" sz="10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Çıktılar</a:t>
                </a:r>
                <a:endParaRPr lang="tr-TR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" name="Metin Kutusu 36"/>
              <p:cNvSpPr txBox="1"/>
              <p:nvPr/>
            </p:nvSpPr>
            <p:spPr>
              <a:xfrm>
                <a:off x="2488760" y="2511620"/>
                <a:ext cx="802750" cy="437321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tr-TR" sz="1200" b="1" dirty="0">
                    <a:solidFill>
                      <a:srgbClr val="1F3864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Denetim</a:t>
                </a:r>
                <a:r>
                  <a:rPr lang="tr-TR" sz="1100" dirty="0">
                    <a:solidFill>
                      <a:srgbClr val="1F3864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1200" b="1" dirty="0">
                    <a:solidFill>
                      <a:srgbClr val="1F3864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Kalitesi</a:t>
                </a:r>
                <a:endParaRPr lang="tr-TR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5" name="Metin Kutusu 3"/>
          <p:cNvSpPr txBox="1">
            <a:spLocks noChangeArrowheads="1"/>
          </p:cNvSpPr>
          <p:nvPr/>
        </p:nvSpPr>
        <p:spPr bwMode="auto">
          <a:xfrm rot="-1871695">
            <a:off x="2872795" y="1137818"/>
            <a:ext cx="1241425" cy="341313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Raporlama Zaman 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Ç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izelgesi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Metin Kutusu 5"/>
          <p:cNvSpPr txBox="1">
            <a:spLocks noChangeArrowheads="1"/>
          </p:cNvSpPr>
          <p:nvPr/>
        </p:nvSpPr>
        <p:spPr bwMode="auto">
          <a:xfrm rot="-3771063">
            <a:off x="1774414" y="2240314"/>
            <a:ext cx="1298575" cy="409576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Yetenekli kişilerin mesleğe 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ç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ekilmesi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Metin Kutusu 10"/>
          <p:cNvSpPr txBox="1">
            <a:spLocks noChangeArrowheads="1"/>
          </p:cNvSpPr>
          <p:nvPr/>
        </p:nvSpPr>
        <p:spPr bwMode="auto">
          <a:xfrm>
            <a:off x="4385565" y="805022"/>
            <a:ext cx="1606900" cy="270771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Kavramsal Faktörler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Metin Kutusu 15"/>
          <p:cNvSpPr txBox="1">
            <a:spLocks noChangeArrowheads="1"/>
          </p:cNvSpPr>
          <p:nvPr/>
        </p:nvSpPr>
        <p:spPr bwMode="auto">
          <a:xfrm rot="-2997119">
            <a:off x="6474256" y="5175875"/>
            <a:ext cx="1241425" cy="341312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Bilgi Sistemleri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Metin Kutusu 16"/>
          <p:cNvSpPr txBox="1">
            <a:spLocks noChangeArrowheads="1"/>
          </p:cNvSpPr>
          <p:nvPr/>
        </p:nvSpPr>
        <p:spPr bwMode="auto">
          <a:xfrm rot="-741577">
            <a:off x="5236101" y="5989058"/>
            <a:ext cx="1241425" cy="341313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Kurumsal Y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netim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Metin Kutusu 17"/>
          <p:cNvSpPr txBox="1">
            <a:spLocks noChangeArrowheads="1"/>
          </p:cNvSpPr>
          <p:nvPr/>
        </p:nvSpPr>
        <p:spPr bwMode="auto">
          <a:xfrm rot="834654">
            <a:off x="3476928" y="5998887"/>
            <a:ext cx="1241425" cy="341312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Genişletilmiş K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lt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 Fakt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rler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Metin Kutusu 18"/>
          <p:cNvSpPr txBox="1">
            <a:spLocks noChangeArrowheads="1"/>
          </p:cNvSpPr>
          <p:nvPr/>
        </p:nvSpPr>
        <p:spPr bwMode="auto">
          <a:xfrm rot="2964656">
            <a:off x="2174279" y="5175876"/>
            <a:ext cx="1355725" cy="341313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Denetim D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zenlemeleri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Metin Kutusu 19"/>
          <p:cNvSpPr txBox="1">
            <a:spLocks noChangeArrowheads="1"/>
          </p:cNvSpPr>
          <p:nvPr/>
        </p:nvSpPr>
        <p:spPr bwMode="auto">
          <a:xfrm rot="-5400000">
            <a:off x="1854253" y="3766409"/>
            <a:ext cx="814387" cy="341313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Yargı 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Ç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evresi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Metin Kutusu 20"/>
          <p:cNvSpPr txBox="1">
            <a:spLocks noChangeArrowheads="1"/>
          </p:cNvSpPr>
          <p:nvPr/>
        </p:nvSpPr>
        <p:spPr bwMode="auto">
          <a:xfrm rot="5856087">
            <a:off x="7143152" y="3868917"/>
            <a:ext cx="1241425" cy="341312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Uygulanabilir Finansal Raporlama 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Ç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ç</a:t>
            </a: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evesi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Metin Kutusu 21"/>
          <p:cNvSpPr txBox="1">
            <a:spLocks noChangeArrowheads="1"/>
          </p:cNvSpPr>
          <p:nvPr/>
        </p:nvSpPr>
        <p:spPr bwMode="auto">
          <a:xfrm rot="3846966">
            <a:off x="6971952" y="2342263"/>
            <a:ext cx="1309688" cy="341313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Raporlama Kanun ve D</a:t>
            </a:r>
            <a:r>
              <a:rPr kumimoji="0" lang="tr-TR" altLang="tr-TR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</a:t>
            </a:r>
            <a:r>
              <a:rPr kumimoji="0" lang="tr-TR" altLang="tr-TR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zenlemeleri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Metin Kutusu 22"/>
          <p:cNvSpPr txBox="1">
            <a:spLocks noChangeArrowheads="1"/>
          </p:cNvSpPr>
          <p:nvPr/>
        </p:nvSpPr>
        <p:spPr bwMode="auto">
          <a:xfrm rot="2083898">
            <a:off x="6146801" y="1236297"/>
            <a:ext cx="1241425" cy="341312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İş Uygulamaları ve Ticaret Hukuku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Oval 23"/>
          <p:cNvSpPr>
            <a:spLocks noChangeArrowheads="1"/>
          </p:cNvSpPr>
          <p:nvPr/>
        </p:nvSpPr>
        <p:spPr bwMode="auto">
          <a:xfrm>
            <a:off x="3585248" y="2462750"/>
            <a:ext cx="922338" cy="5715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Kurumsal Y</a:t>
            </a:r>
            <a:r>
              <a:rPr kumimoji="0" lang="tr-TR" altLang="tr-TR" sz="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</a:t>
            </a:r>
            <a:r>
              <a:rPr kumimoji="0" lang="tr-TR" altLang="tr-TR" sz="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netim Sorumlula</a:t>
            </a:r>
            <a:r>
              <a:rPr kumimoji="0" lang="tr-TR" altLang="tr-TR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rı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Oval 24"/>
          <p:cNvSpPr>
            <a:spLocks noChangeArrowheads="1"/>
          </p:cNvSpPr>
          <p:nvPr/>
        </p:nvSpPr>
        <p:spPr bwMode="auto">
          <a:xfrm>
            <a:off x="6247190" y="4236147"/>
            <a:ext cx="895350" cy="26987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Kullanıcılar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Oval 25"/>
          <p:cNvSpPr>
            <a:spLocks noChangeArrowheads="1"/>
          </p:cNvSpPr>
          <p:nvPr/>
        </p:nvSpPr>
        <p:spPr bwMode="auto">
          <a:xfrm>
            <a:off x="4545921" y="5164986"/>
            <a:ext cx="922338" cy="6191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Denet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ç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Oval 26"/>
          <p:cNvSpPr>
            <a:spLocks noChangeArrowheads="1"/>
          </p:cNvSpPr>
          <p:nvPr/>
        </p:nvSpPr>
        <p:spPr bwMode="auto">
          <a:xfrm>
            <a:off x="2879783" y="4168577"/>
            <a:ext cx="708025" cy="3651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</a:t>
            </a:r>
            <a:r>
              <a:rPr kumimoji="0" lang="tr-TR" altLang="tr-TR" sz="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</a:t>
            </a:r>
            <a:r>
              <a:rPr kumimoji="0" lang="tr-TR" altLang="tr-TR" sz="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netim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Oval 27"/>
          <p:cNvSpPr>
            <a:spLocks noChangeArrowheads="1"/>
          </p:cNvSpPr>
          <p:nvPr/>
        </p:nvSpPr>
        <p:spPr bwMode="auto">
          <a:xfrm>
            <a:off x="6070394" y="2422715"/>
            <a:ext cx="787400" cy="468312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6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Kanun Koyucular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26"/>
          <p:cNvSpPr>
            <a:spLocks noChangeArrowheads="1"/>
          </p:cNvSpPr>
          <p:nvPr/>
        </p:nvSpPr>
        <p:spPr bwMode="auto">
          <a:xfrm>
            <a:off x="2196752" y="8367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2196752" y="129391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49"/>
          <p:cNvSpPr>
            <a:spLocks noChangeArrowheads="1"/>
          </p:cNvSpPr>
          <p:nvPr/>
        </p:nvSpPr>
        <p:spPr bwMode="auto">
          <a:xfrm>
            <a:off x="1426427" y="6248596"/>
            <a:ext cx="779412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Kaynak: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IASSB, (2014), A Framework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Audit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Quality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Key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Elements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Create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 Environment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Audit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tr-TR" altLang="tr-TR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Quality</a:t>
            </a:r>
            <a:r>
              <a:rPr kumimoji="0" lang="tr-TR" alt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Şubat 2014, s. 5</a:t>
            </a:r>
            <a:endParaRPr kumimoji="0" lang="tr-TR" altLang="tr-T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39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524000" y="1268761"/>
            <a:ext cx="729647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Uluslararası </a:t>
            </a:r>
            <a:r>
              <a:rPr lang="tr-TR" dirty="0">
                <a:solidFill>
                  <a:schemeClr val="bg1">
                    <a:lumMod val="50000"/>
                    <a:lumOff val="50000"/>
                  </a:schemeClr>
                </a:solidFill>
              </a:rPr>
              <a:t>Menkul Kıymetler Komisyonları Örgütü (IOSCO) </a:t>
            </a:r>
            <a:r>
              <a:rPr lang="tr-TR" dirty="0"/>
              <a:t>tarafından </a:t>
            </a:r>
            <a:r>
              <a:rPr lang="tr-TR" u="sng" dirty="0" smtClean="0"/>
              <a:t>2002</a:t>
            </a:r>
            <a:r>
              <a:rPr lang="tr-TR" dirty="0" smtClean="0"/>
              <a:t> yılında yayınlanan </a:t>
            </a:r>
            <a:r>
              <a:rPr lang="tr-TR" dirty="0">
                <a:solidFill>
                  <a:schemeClr val="bg1">
                    <a:lumMod val="50000"/>
                    <a:lumOff val="50000"/>
                  </a:schemeClr>
                </a:solidFill>
              </a:rPr>
              <a:t>Denetçilerin Gözetiminin </a:t>
            </a:r>
            <a:r>
              <a:rPr lang="tr-TR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Prensipleri</a:t>
            </a:r>
          </a:p>
          <a:p>
            <a:endParaRPr lang="tr-TR" dirty="0"/>
          </a:p>
          <a:p>
            <a:r>
              <a:rPr lang="tr-TR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Uluslararası </a:t>
            </a:r>
            <a:r>
              <a:rPr lang="tr-TR" dirty="0">
                <a:solidFill>
                  <a:schemeClr val="bg1">
                    <a:lumMod val="50000"/>
                    <a:lumOff val="50000"/>
                  </a:schemeClr>
                </a:solidFill>
              </a:rPr>
              <a:t>Muhasebeciler Federasyonu (IFAC) </a:t>
            </a:r>
            <a:r>
              <a:rPr lang="tr-TR" dirty="0"/>
              <a:t>tarafından </a:t>
            </a:r>
            <a:r>
              <a:rPr lang="tr-TR" u="sng" dirty="0"/>
              <a:t>2004</a:t>
            </a:r>
            <a:r>
              <a:rPr lang="tr-TR" dirty="0"/>
              <a:t> yılında yayınlanan kalite güvencesi ile ilgili olan </a:t>
            </a:r>
            <a:r>
              <a:rPr lang="tr-TR" dirty="0">
                <a:solidFill>
                  <a:schemeClr val="bg1">
                    <a:lumMod val="50000"/>
                    <a:lumOff val="50000"/>
                  </a:schemeClr>
                </a:solidFill>
              </a:rPr>
              <a:t>Üyelik Yükümlülükleri Beyannamesi 1 (SMO 1)</a:t>
            </a:r>
            <a:r>
              <a:rPr lang="tr-TR" dirty="0"/>
              <a:t> </a:t>
            </a:r>
            <a:r>
              <a:rPr lang="tr-TR" dirty="0" smtClean="0"/>
              <a:t>  </a:t>
            </a:r>
          </a:p>
          <a:p>
            <a:endParaRPr lang="tr-TR" dirty="0"/>
          </a:p>
          <a:p>
            <a:r>
              <a:rPr lang="tr-TR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IFAC</a:t>
            </a:r>
            <a:r>
              <a:rPr lang="tr-TR" dirty="0" smtClean="0"/>
              <a:t> tarafından yayınlanan denetim </a:t>
            </a:r>
            <a:r>
              <a:rPr lang="tr-TR" dirty="0"/>
              <a:t>hizmeti veren şirketlerde kalite kontrolünü düzenleyen </a:t>
            </a:r>
            <a:r>
              <a:rPr lang="tr-TR" dirty="0">
                <a:solidFill>
                  <a:schemeClr val="bg1">
                    <a:lumMod val="50000"/>
                    <a:lumOff val="50000"/>
                  </a:schemeClr>
                </a:solidFill>
              </a:rPr>
              <a:t>Uluslararası Kalite Kontrol Standardı 1 (ISQC 1)</a:t>
            </a:r>
            <a:r>
              <a:rPr lang="tr-TR" dirty="0"/>
              <a:t> ve </a:t>
            </a:r>
            <a:r>
              <a:rPr lang="tr-TR" dirty="0">
                <a:solidFill>
                  <a:schemeClr val="bg1">
                    <a:lumMod val="50000"/>
                    <a:lumOff val="50000"/>
                  </a:schemeClr>
                </a:solidFill>
              </a:rPr>
              <a:t>Uluslararası Denetim Standardı </a:t>
            </a:r>
            <a:r>
              <a:rPr lang="tr-TR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220 </a:t>
            </a:r>
            <a:r>
              <a:rPr lang="tr-TR" dirty="0">
                <a:solidFill>
                  <a:schemeClr val="bg1">
                    <a:lumMod val="50000"/>
                    <a:lumOff val="50000"/>
                  </a:schemeClr>
                </a:solidFill>
              </a:rPr>
              <a:t>(ISA 220) </a:t>
            </a:r>
            <a:r>
              <a:rPr lang="tr-TR" dirty="0" smtClean="0"/>
              <a:t>  </a:t>
            </a:r>
          </a:p>
          <a:p>
            <a:endParaRPr lang="tr-TR" dirty="0"/>
          </a:p>
          <a:p>
            <a:r>
              <a:rPr lang="tr-TR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Avrupa </a:t>
            </a:r>
            <a:r>
              <a:rPr lang="tr-TR" dirty="0">
                <a:solidFill>
                  <a:schemeClr val="bg1">
                    <a:lumMod val="50000"/>
                    <a:lumOff val="50000"/>
                  </a:schemeClr>
                </a:solidFill>
              </a:rPr>
              <a:t>Birliği </a:t>
            </a:r>
            <a:r>
              <a:rPr lang="tr-TR" dirty="0"/>
              <a:t>de </a:t>
            </a:r>
            <a:r>
              <a:rPr lang="tr-TR" u="sng" dirty="0"/>
              <a:t>2006</a:t>
            </a:r>
            <a:r>
              <a:rPr lang="tr-TR" dirty="0"/>
              <a:t> yılında denetim kalitesi ile ilgili düzenlemeleri konu alan yeni </a:t>
            </a:r>
            <a:r>
              <a:rPr lang="tr-TR" dirty="0">
                <a:solidFill>
                  <a:schemeClr val="bg1">
                    <a:lumMod val="50000"/>
                    <a:lumOff val="50000"/>
                  </a:schemeClr>
                </a:solidFill>
              </a:rPr>
              <a:t>8. Direktifi ve Denetim Direktifini</a:t>
            </a:r>
            <a:r>
              <a:rPr lang="tr-TR" dirty="0"/>
              <a:t> yayınlamıştır.  </a:t>
            </a:r>
            <a:endParaRPr lang="tr-TR" dirty="0" smtClean="0"/>
          </a:p>
          <a:p>
            <a:endParaRPr lang="tr-TR" dirty="0"/>
          </a:p>
          <a:p>
            <a:r>
              <a:rPr lang="tr-TR" u="sng" dirty="0" smtClean="0"/>
              <a:t>16 </a:t>
            </a:r>
            <a:r>
              <a:rPr lang="tr-TR" u="sng" dirty="0"/>
              <a:t>Nisan 2014 </a:t>
            </a:r>
            <a:r>
              <a:rPr lang="tr-TR" dirty="0"/>
              <a:t>tarihinde 2014/56/EU numaralı </a:t>
            </a:r>
            <a:r>
              <a:rPr lang="tr-TR" dirty="0">
                <a:solidFill>
                  <a:schemeClr val="bg1">
                    <a:lumMod val="50000"/>
                    <a:lumOff val="50000"/>
                  </a:schemeClr>
                </a:solidFill>
              </a:rPr>
              <a:t>Konsey Direktifi </a:t>
            </a:r>
            <a:r>
              <a:rPr lang="tr-TR" dirty="0"/>
              <a:t>ve (EU) No 537/2014 numaralı </a:t>
            </a:r>
            <a:r>
              <a:rPr lang="tr-TR" dirty="0">
                <a:solidFill>
                  <a:schemeClr val="bg1">
                    <a:lumMod val="50000"/>
                    <a:lumOff val="50000"/>
                  </a:schemeClr>
                </a:solidFill>
              </a:rPr>
              <a:t>Avrupa Birliği Parlamentosu ve Konseyi Tüzüğü 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8064" y="14249"/>
            <a:ext cx="7668344" cy="12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tr-TR" sz="3200" kern="0" dirty="0" smtClean="0"/>
              <a:t>Bağımsız Denetim ve Denetim Kalitesi</a:t>
            </a:r>
          </a:p>
        </p:txBody>
      </p:sp>
    </p:spTree>
    <p:extLst>
      <p:ext uri="{BB962C8B-B14F-4D97-AF65-F5344CB8AC3E}">
        <p14:creationId xmlns:p14="http://schemas.microsoft.com/office/powerpoint/2010/main" val="83082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8064" y="14249"/>
            <a:ext cx="7668344" cy="12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tr-TR" sz="3200" kern="0" dirty="0" smtClean="0"/>
              <a:t>Bağımsız Denetim ve Denetim Kalitesi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338064" y="1628800"/>
            <a:ext cx="7416824" cy="3272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2005</a:t>
            </a: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IFAC 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bünyesinde Kamu Yararı Gözetim Kurulu (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Oversight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Board (</a:t>
            </a:r>
            <a:r>
              <a:rPr lang="tr-TR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PIOB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)) </a:t>
            </a:r>
            <a:endParaRPr lang="tr-TR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Avrupa 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Komisyonu tarafından Avrupa Denetim Gözetim Kurumları Grubu (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European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Auditors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Oversight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Bodies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tr-TR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EGAOB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)) </a:t>
            </a:r>
            <a:endParaRPr lang="tr-TR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endParaRPr lang="tr-TR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2006 </a:t>
            </a: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Bağımsız Denetim Otoriteleri Forumu (International Forum of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Independent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Regulators</a:t>
            </a:r>
            <a:r>
              <a:rPr lang="tr-T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tr-TR" dirty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IFIAR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4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490752" y="-171400"/>
            <a:ext cx="7668344" cy="12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tr-TR" sz="3200" kern="0" dirty="0" smtClean="0"/>
              <a:t>Bağımsız Denetim ve Denetim Kalitesi</a:t>
            </a: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059405005"/>
              </p:ext>
            </p:extLst>
          </p:nvPr>
        </p:nvGraphicFramePr>
        <p:xfrm>
          <a:off x="1524000" y="980728"/>
          <a:ext cx="736848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2791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483887" y="0"/>
            <a:ext cx="7595281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tr-TR" dirty="0" smtClean="0"/>
              <a:t>Bağımsız Denetimin Gözetimi</a:t>
            </a:r>
          </a:p>
        </p:txBody>
      </p:sp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292038"/>
              </p:ext>
            </p:extLst>
          </p:nvPr>
        </p:nvGraphicFramePr>
        <p:xfrm>
          <a:off x="1613110" y="790346"/>
          <a:ext cx="7336833" cy="575063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098653"/>
                <a:gridCol w="1270740"/>
                <a:gridCol w="1453896"/>
                <a:gridCol w="1453896"/>
                <a:gridCol w="2059648"/>
              </a:tblGrid>
              <a:tr h="27277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u="sng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IFIAR Üyesi Ülkeler</a:t>
                      </a:r>
                      <a:endParaRPr lang="tr-TR" sz="16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u="sng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AB Üyesi Ülkeler</a:t>
                      </a:r>
                      <a:endParaRPr lang="tr-TR" sz="16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u="sng" dirty="0">
                          <a:solidFill>
                            <a:schemeClr val="tx1">
                              <a:lumMod val="25000"/>
                            </a:schemeClr>
                          </a:solidFill>
                          <a:effectLst/>
                        </a:rPr>
                        <a:t>AB Eşdeğer Statüsü Verilen Ülkeler</a:t>
                      </a:r>
                      <a:endParaRPr lang="tr-TR" sz="1600" dirty="0">
                        <a:solidFill>
                          <a:schemeClr val="tx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00B0F0"/>
                          </a:solidFill>
                          <a:effectLst/>
                          <a:latin typeface="Arial Black" panose="020B0A04020102020204" pitchFamily="34" charset="0"/>
                        </a:rPr>
                        <a:t>Abu Dabi</a:t>
                      </a:r>
                      <a:endParaRPr lang="tr-TR" sz="1000" b="1" dirty="0">
                        <a:solidFill>
                          <a:srgbClr val="00B0F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Lihtenştayn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Avusturya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Malta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00B0F0"/>
                          </a:solidFill>
                          <a:effectLst/>
                          <a:latin typeface="Arial Black" panose="020B0A04020102020204" pitchFamily="34" charset="0"/>
                        </a:rPr>
                        <a:t>Abu Dabi</a:t>
                      </a:r>
                      <a:endParaRPr lang="tr-TR" sz="1000" b="1" dirty="0">
                        <a:solidFill>
                          <a:srgbClr val="00B0F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Arnavutluk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Litvanya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Belçika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Hollanda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00B0F0"/>
                          </a:solidFill>
                          <a:effectLst/>
                          <a:latin typeface="Arial Black" panose="020B0A04020102020204" pitchFamily="34" charset="0"/>
                        </a:rPr>
                        <a:t>Avusturalya</a:t>
                      </a:r>
                      <a:endParaRPr lang="tr-TR" sz="1000" b="1" dirty="0">
                        <a:solidFill>
                          <a:srgbClr val="00B0F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00B0F0"/>
                          </a:solidFill>
                          <a:effectLst/>
                          <a:latin typeface="Arial Black" panose="020B0A04020102020204" pitchFamily="34" charset="0"/>
                        </a:rPr>
                        <a:t>Avusturalya</a:t>
                      </a:r>
                      <a:endParaRPr lang="tr-TR" sz="1000" b="1" dirty="0">
                        <a:solidFill>
                          <a:srgbClr val="00B0F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Lüksemburg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Bulgaristan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Polonya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00B0F0"/>
                          </a:solidFill>
                          <a:effectLst/>
                          <a:latin typeface="Arial Black" panose="020B0A04020102020204" pitchFamily="34" charset="0"/>
                        </a:rPr>
                        <a:t>Brezilya</a:t>
                      </a:r>
                      <a:endParaRPr lang="tr-TR" sz="1000" b="1" dirty="0">
                        <a:solidFill>
                          <a:srgbClr val="00B0F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Avusturya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Malezya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Kıbrıs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Portekiz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00B0F0"/>
                          </a:solidFill>
                          <a:effectLst/>
                          <a:latin typeface="Arial Black" panose="020B0A04020102020204" pitchFamily="34" charset="0"/>
                        </a:rPr>
                        <a:t>Kanada</a:t>
                      </a:r>
                      <a:endParaRPr lang="tr-TR" sz="1000" b="1" dirty="0">
                        <a:solidFill>
                          <a:srgbClr val="00B0F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Belçika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Malta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Çek Cumhuriyeti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Romanya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Çin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00B0F0"/>
                          </a:solidFill>
                          <a:effectLst/>
                          <a:latin typeface="Arial Black" panose="020B0A04020102020204" pitchFamily="34" charset="0"/>
                        </a:rPr>
                        <a:t>Brezilya</a:t>
                      </a:r>
                      <a:endParaRPr lang="tr-TR" sz="1000" b="1" dirty="0">
                        <a:solidFill>
                          <a:srgbClr val="00B0F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Moritus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Danimarka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Slovakya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Dubai Uluslararası Finans Merkezi 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Bulgaristan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Hollanda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Estonya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Slovenya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Guernsey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00B0F0"/>
                          </a:solidFill>
                          <a:effectLst/>
                          <a:latin typeface="Arial Black" panose="020B0A04020102020204" pitchFamily="34" charset="0"/>
                        </a:rPr>
                        <a:t>Kanada</a:t>
                      </a:r>
                      <a:endParaRPr lang="tr-TR" sz="1000" b="1" dirty="0">
                        <a:solidFill>
                          <a:srgbClr val="00B0F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Norveç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Finlandiya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İspanya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Endonezya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Hırvatistan</a:t>
                      </a:r>
                      <a:r>
                        <a:rPr lang="tr-TR" sz="900" b="1" baseline="30000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*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Polonya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Fransa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İsveç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Man Adası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Danimarka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Portekiz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Almanya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İngiltere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Japonya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Dubai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Singapur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Yunanistan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Hırvatistan</a:t>
                      </a:r>
                      <a:r>
                        <a:rPr lang="tr-TR" sz="900" b="1" baseline="30000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*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Jersey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Mısır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Slovakya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Macaristan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Malezya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Finlandiya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Slovenya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İrlanda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Singapur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Fransa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Güney Afrika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İtalya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Güney Afrika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Almanya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İspanya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Letonya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Güney Kore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Cebelitarık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Sri Lanka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Litvanya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İsviçre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1993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Yunanistan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İsveç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Lüksemburg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Tayvan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2709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Macaristan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İsviçre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 Black" panose="020B0A04020102020204" pitchFamily="34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Tayland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2709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Endonezya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Çin Taipei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endParaRPr lang="tr-TR" sz="2000" b="1">
                        <a:latin typeface="Arial Black" panose="020B0A04020102020204" pitchFamily="34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ABD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2709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İrlanda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Tayland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 Black" panose="020B0A04020102020204" pitchFamily="34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2709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İtalya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/>
                          <a:latin typeface="Arial Black" panose="020B0A04020102020204" pitchFamily="34" charset="0"/>
                        </a:rPr>
                        <a:t>Türkiye</a:t>
                      </a:r>
                      <a:endParaRPr lang="tr-TR" sz="10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endParaRPr lang="tr-TR" sz="2000" b="1">
                        <a:latin typeface="Arial Black" panose="020B0A04020102020204" pitchFamily="34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2709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Japonya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İngiltere</a:t>
                      </a:r>
                      <a:endParaRPr lang="tr-TR" sz="10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endParaRPr lang="tr-TR" sz="2000" b="1">
                        <a:latin typeface="Arial Black" panose="020B0A04020102020204" pitchFamily="34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  <a:tr h="2709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Güney Kore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33CCFF"/>
                          </a:solidFill>
                          <a:effectLst/>
                          <a:latin typeface="Arial Black" panose="020B0A04020102020204" pitchFamily="34" charset="0"/>
                        </a:rPr>
                        <a:t>ABD</a:t>
                      </a:r>
                      <a:endParaRPr lang="tr-TR" sz="1000" b="1" dirty="0">
                        <a:solidFill>
                          <a:srgbClr val="33CCFF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endParaRPr lang="tr-TR" sz="2000" b="1" dirty="0">
                        <a:latin typeface="Arial Black" panose="020B0A04020102020204" pitchFamily="34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tr-TR" sz="10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54" marR="57554" marT="0" marB="0" anchor="ctr"/>
                </a:tc>
              </a:tr>
            </a:tbl>
          </a:graphicData>
        </a:graphic>
      </p:graphicFrame>
      <p:sp>
        <p:nvSpPr>
          <p:cNvPr id="13" name="Metin kutusu 12"/>
          <p:cNvSpPr txBox="1"/>
          <p:nvPr/>
        </p:nvSpPr>
        <p:spPr>
          <a:xfrm>
            <a:off x="1541444" y="656773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altLang="tr-TR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Kaynak:</a:t>
            </a:r>
            <a:r>
              <a:rPr lang="tr-TR" altLang="tr-TR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tr-TR" altLang="tr-TR" sz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Deloitte</a:t>
            </a:r>
            <a:r>
              <a:rPr lang="tr-TR" altLang="tr-TR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ve FRC, (2013), Report on </a:t>
            </a:r>
            <a:r>
              <a:rPr lang="tr-TR" altLang="tr-TR" sz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Independent</a:t>
            </a:r>
            <a:r>
              <a:rPr lang="tr-TR" altLang="tr-TR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altLang="tr-TR" sz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Audit</a:t>
            </a:r>
            <a:r>
              <a:rPr lang="tr-TR" altLang="tr-TR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altLang="tr-TR" sz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Oversight</a:t>
            </a:r>
            <a:r>
              <a:rPr lang="tr-TR" altLang="tr-TR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s. 1.</a:t>
            </a:r>
            <a:endParaRPr lang="tr-TR" altLang="tr-TR" sz="2800" dirty="0">
              <a:latin typeface="Arial" panose="020B0604020202020204" pitchFamily="34" charset="0"/>
            </a:endParaRPr>
          </a:p>
          <a:p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8241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483887" y="0"/>
            <a:ext cx="7595281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tr-TR" dirty="0" smtClean="0"/>
              <a:t>Bağımsız Denetimin Gözetimi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596033"/>
              </p:ext>
            </p:extLst>
          </p:nvPr>
        </p:nvGraphicFramePr>
        <p:xfrm>
          <a:off x="1483889" y="763588"/>
          <a:ext cx="7480599" cy="5905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2326"/>
                <a:gridCol w="927556"/>
                <a:gridCol w="826752"/>
                <a:gridCol w="994217"/>
                <a:gridCol w="932431"/>
                <a:gridCol w="734889"/>
                <a:gridCol w="1035676"/>
                <a:gridCol w="826752"/>
              </a:tblGrid>
              <a:tr h="33700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Gözetim Otoritesi</a:t>
                      </a:r>
                      <a:endParaRPr lang="tr-TR" sz="100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Fonksiyon</a:t>
                      </a:r>
                      <a:endParaRPr lang="tr-TR" sz="10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AB Şartları</a:t>
                      </a:r>
                      <a:endParaRPr lang="tr-TR" sz="105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IFIAR</a:t>
                      </a:r>
                      <a:endParaRPr lang="tr-TR" sz="105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İngiltere (FRC)</a:t>
                      </a:r>
                      <a:endParaRPr lang="tr-TR" sz="105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ABD (PCAOB)</a:t>
                      </a:r>
                      <a:endParaRPr lang="tr-TR" sz="105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Kanada (CPAB)</a:t>
                      </a:r>
                      <a:endParaRPr lang="tr-TR" sz="105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Avusturalya (ASIC)</a:t>
                      </a:r>
                      <a:endParaRPr lang="tr-TR" sz="105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Singapur (ACRA)</a:t>
                      </a:r>
                      <a:endParaRPr lang="tr-TR" sz="105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</a:tr>
              <a:tr h="7933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Kayıt</a:t>
                      </a:r>
                      <a:endParaRPr lang="tr-TR" sz="16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tr-TR" sz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Registration</a:t>
                      </a:r>
                      <a:r>
                        <a:rPr lang="tr-TR" sz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  <a:endParaRPr lang="tr-TR" sz="14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Delege edilebilir (gözetim ile)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Delege edilebilir (gözetim ile)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Kabul edilen diğer Danışma Otoritelerine gözetim ile delege edilmiştir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Gözetim Otoritesi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Gözetim Otoritesi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Gözetim Otoritesi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Gözetim Otoritesi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</a:tr>
              <a:tr h="18199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İnceleme  </a:t>
                      </a:r>
                      <a:r>
                        <a:rPr lang="tr-TR" sz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tr-TR" sz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Inspection</a:t>
                      </a:r>
                      <a:r>
                        <a:rPr lang="tr-TR" sz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  <a:endParaRPr lang="tr-TR" sz="14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Delege edilebilir (ama gözetim otoritesi inceleme hakkını saklı tutar)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Kamu Çıkarına Haiz İşletmeler (PIE) – delege edilemez;</a:t>
                      </a:r>
                      <a:endParaRPr lang="tr-TR" sz="10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Diğerleri delege edilebilir 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Kamu Çıkarına Haiz İşletmeler (PIE) – gözetim otoritesi;</a:t>
                      </a:r>
                      <a:endParaRPr lang="tr-TR" sz="100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Diğerleri Danışma Otoritelerine gözetim ile delege edilmiştir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Gözetim Otoritesi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Raporlama yapanlar – gözetim otoritesi; halka açık olmayanlar – gözetim ile </a:t>
                      </a:r>
                      <a:r>
                        <a:rPr lang="tr-TR" sz="900" dirty="0" err="1">
                          <a:effectLst/>
                        </a:rPr>
                        <a:t>CICA’ya</a:t>
                      </a:r>
                      <a:r>
                        <a:rPr lang="tr-TR" sz="900" dirty="0">
                          <a:effectLst/>
                        </a:rPr>
                        <a:t> delege edilmiştir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Gözetim Otoritesi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Kamu Çıkarına Haiz İşletmeler (PIE) – gözetim otoritesi;</a:t>
                      </a:r>
                      <a:endParaRPr lang="tr-TR" sz="100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Diğerleri – gözetim otoritesi ve ICPAS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</a:tr>
              <a:tr h="1477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Soruşturma</a:t>
                      </a:r>
                      <a:endParaRPr lang="tr-TR" sz="16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tr-TR" sz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Investigation</a:t>
                      </a:r>
                      <a:r>
                        <a:rPr lang="tr-TR" sz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  <a:endParaRPr lang="tr-TR" sz="14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Delege edilebilir (ama gözetim otoritesi soruşturma hakkını saklı tutar)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Kamu Çıkarına Haiz İşletmeler (PIE) – delege edilemez;</a:t>
                      </a:r>
                      <a:endParaRPr lang="tr-TR" sz="100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Diğerleri delege edilebilir 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Kamu Çıkarına Haiz İşletmeler (PIE) – gözetim otoritesi;</a:t>
                      </a:r>
                      <a:endParaRPr lang="tr-TR" sz="100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Diğerleri Danışma Otoritelerine gözetim ile delege edilmiştir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Gözetim Otoritesi ve SPK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Gözetim Otoritesi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Gözetim Otoritesi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Gözetim Otoritesi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</a:tr>
              <a:tr h="1477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Yaptırım</a:t>
                      </a:r>
                      <a:endParaRPr lang="tr-TR" sz="16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tr-TR" sz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Enforcement</a:t>
                      </a:r>
                      <a:r>
                        <a:rPr lang="tr-TR" sz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  <a:endParaRPr lang="tr-TR" sz="14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Delege edilebilir (ama gözetim otoritesi yaptırım hakkını saklı tutar)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Kamu Çıkarına Haiz İşletmeler (PIE) – delege edilemez;</a:t>
                      </a:r>
                      <a:endParaRPr lang="tr-TR" sz="100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Diğerleri delege edilebilir 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Kamu Çıkarına Haiz İşletmeler (PIE) – gözetim otoritesi;</a:t>
                      </a:r>
                      <a:endParaRPr lang="tr-TR" sz="100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Diğerleri Danışma Otoritelerine gözetim ile delege edilmiştir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Gözetim Otoritesi ve SPK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Gözetim Otoritesi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Gözetim Otoritesi ve bağımsız kurul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Gözetim Otoritesi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62" marR="3296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119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HASEBECI">
  <a:themeElements>
    <a:clrScheme name="muhasebe forumu 12">
      <a:dk1>
        <a:srgbClr val="666699"/>
      </a:dk1>
      <a:lt1>
        <a:srgbClr val="DCEEEE"/>
      </a:lt1>
      <a:dk2>
        <a:srgbClr val="003B3A"/>
      </a:dk2>
      <a:lt2>
        <a:srgbClr val="F9F9F9"/>
      </a:lt2>
      <a:accent1>
        <a:srgbClr val="99CCCC"/>
      </a:accent1>
      <a:accent2>
        <a:srgbClr val="CCCCCC"/>
      </a:accent2>
      <a:accent3>
        <a:srgbClr val="AAAFAE"/>
      </a:accent3>
      <a:accent4>
        <a:srgbClr val="BCCBCB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muhasebe forumu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uhasebe forumu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hasebe forumu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hasebe forumu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hasebe forumu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hasebe forumu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hasebe forumu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hasebe forumu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hasebe forumu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hasebe forumu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hasebe forumu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uhasebe forumu 11">
        <a:dk1>
          <a:srgbClr val="666699"/>
        </a:dk1>
        <a:lt1>
          <a:srgbClr val="DCEEEE"/>
        </a:lt1>
        <a:dk2>
          <a:srgbClr val="006666"/>
        </a:dk2>
        <a:lt2>
          <a:srgbClr val="F9F9F9"/>
        </a:lt2>
        <a:accent1>
          <a:srgbClr val="99CCCC"/>
        </a:accent1>
        <a:accent2>
          <a:srgbClr val="CCCCCC"/>
        </a:accent2>
        <a:accent3>
          <a:srgbClr val="AAB8B8"/>
        </a:accent3>
        <a:accent4>
          <a:srgbClr val="BCCBCB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uhasebe forumu 12">
        <a:dk1>
          <a:srgbClr val="666699"/>
        </a:dk1>
        <a:lt1>
          <a:srgbClr val="DCEEEE"/>
        </a:lt1>
        <a:dk2>
          <a:srgbClr val="003B3A"/>
        </a:dk2>
        <a:lt2>
          <a:srgbClr val="F9F9F9"/>
        </a:lt2>
        <a:accent1>
          <a:srgbClr val="99CCCC"/>
        </a:accent1>
        <a:accent2>
          <a:srgbClr val="CCCCCC"/>
        </a:accent2>
        <a:accent3>
          <a:srgbClr val="AAAFAE"/>
        </a:accent3>
        <a:accent4>
          <a:srgbClr val="BCCBCB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MUHASEBECI</Template>
  <TotalTime>540</TotalTime>
  <Words>1353</Words>
  <Application>Microsoft Office PowerPoint</Application>
  <PresentationFormat>Ekran Gösterisi (4:3)</PresentationFormat>
  <Paragraphs>378</Paragraphs>
  <Slides>16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Comic Sans MS</vt:lpstr>
      <vt:lpstr>Times New Roman</vt:lpstr>
      <vt:lpstr>Wingdings</vt:lpstr>
      <vt:lpstr>MUHASEBECI</vt:lpstr>
      <vt:lpstr>PowerPoint Sunusu</vt:lpstr>
      <vt:lpstr>Akış</vt:lpstr>
      <vt:lpstr>PowerPoint Sunusu</vt:lpstr>
      <vt:lpstr>Bağımsız Denetim ve Denetim Kalitesi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MBD</dc:creator>
  <cp:lastModifiedBy>MBD</cp:lastModifiedBy>
  <cp:revision>92</cp:revision>
  <cp:lastPrinted>2012-05-03T07:33:17Z</cp:lastPrinted>
  <dcterms:created xsi:type="dcterms:W3CDTF">2012-05-02T17:57:05Z</dcterms:created>
  <dcterms:modified xsi:type="dcterms:W3CDTF">2014-09-16T22:46:34Z</dcterms:modified>
</cp:coreProperties>
</file>