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77" r:id="rId5"/>
    <p:sldId id="259" r:id="rId6"/>
    <p:sldId id="266" r:id="rId7"/>
    <p:sldId id="267" r:id="rId8"/>
    <p:sldId id="268" r:id="rId9"/>
    <p:sldId id="273" r:id="rId10"/>
    <p:sldId id="260" r:id="rId11"/>
    <p:sldId id="263" r:id="rId12"/>
    <p:sldId id="264" r:id="rId13"/>
    <p:sldId id="271" r:id="rId14"/>
    <p:sldId id="269" r:id="rId15"/>
    <p:sldId id="270" r:id="rId16"/>
    <p:sldId id="274" r:id="rId17"/>
    <p:sldId id="265" r:id="rId18"/>
    <p:sldId id="275" r:id="rId19"/>
    <p:sldId id="278" r:id="rId20"/>
    <p:sldId id="272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60"/>
  </p:normalViewPr>
  <p:slideViewPr>
    <p:cSldViewPr>
      <p:cViewPr varScale="1">
        <p:scale>
          <a:sx n="31" d="100"/>
          <a:sy n="31" d="100"/>
        </p:scale>
        <p:origin x="-111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12BB9C9-E219-41F1-8D1F-37FE4F3B4B16}" type="datetimeFigureOut">
              <a:rPr lang="tr-TR" smtClean="0"/>
              <a:pPr/>
              <a:t>04.04.2014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01AF5A6-7FE5-481D-A0AF-E0F9B82B504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İyi </a:t>
            </a:r>
            <a:r>
              <a:rPr lang="tr-TR" dirty="0"/>
              <a:t>İnsanlar Neden Etik Dışı Davranışlarda </a:t>
            </a:r>
            <a:r>
              <a:rPr lang="tr-TR" dirty="0" smtClean="0"/>
              <a:t>Bulunurlar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Prof. Dr. Dilek Cindoglu,Mardin Artuklu Üniversitesi</a:t>
            </a:r>
          </a:p>
          <a:p>
            <a:r>
              <a:rPr lang="tr-TR" dirty="0" smtClean="0"/>
              <a:t>TÜRMOD</a:t>
            </a:r>
            <a:r>
              <a:rPr lang="tr-TR" dirty="0"/>
              <a:t>,  Davetli Açılış </a:t>
            </a:r>
            <a:r>
              <a:rPr lang="tr-TR" dirty="0" smtClean="0"/>
              <a:t>Bildirisi</a:t>
            </a:r>
          </a:p>
          <a:p>
            <a:r>
              <a:rPr lang="tr-TR" dirty="0" smtClean="0"/>
              <a:t> </a:t>
            </a:r>
            <a:r>
              <a:rPr lang="tr-TR" dirty="0"/>
              <a:t>3-5 Nisan 2014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ORTAM Gruba Uyum</a:t>
            </a:r>
            <a:br>
              <a:rPr lang="tr-TR" dirty="0" smtClean="0"/>
            </a:br>
            <a:r>
              <a:rPr lang="tr-TR" dirty="0" smtClean="0"/>
              <a:t>Soloman ASCH deneyi (1951)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Yargılarımızı olumsuz ve yanlış etkileyen grup etkisi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Ortamın –Çevrenin Baskısı</a:t>
            </a:r>
            <a:br>
              <a:rPr lang="tr-TR" dirty="0" smtClean="0"/>
            </a:br>
            <a:r>
              <a:rPr lang="tr-TR" dirty="0" smtClean="0"/>
              <a:t>Milgram Deneyi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baskı yapan kişi</a:t>
            </a:r>
          </a:p>
          <a:p>
            <a:pPr lvl="1"/>
            <a:r>
              <a:rPr lang="tr-TR" dirty="0" smtClean="0"/>
              <a:t>Statülü ise</a:t>
            </a:r>
          </a:p>
          <a:p>
            <a:pPr lvl="1"/>
            <a:r>
              <a:rPr lang="tr-TR" dirty="0" smtClean="0"/>
              <a:t>Eğitimli ise</a:t>
            </a:r>
          </a:p>
          <a:p>
            <a:pPr lvl="1"/>
            <a:r>
              <a:rPr lang="tr-TR" dirty="0" smtClean="0"/>
              <a:t>Orta yaşlı-erkek ise</a:t>
            </a:r>
          </a:p>
          <a:p>
            <a:pPr lvl="1"/>
            <a:endParaRPr lang="tr-TR" dirty="0" smtClean="0"/>
          </a:p>
          <a:p>
            <a:pPr lvl="1">
              <a:buNone/>
            </a:pPr>
            <a:r>
              <a:rPr lang="tr-TR" dirty="0" smtClean="0"/>
              <a:t>(Milgram ın YALE Üniversitesindeki deneyinde deneklerin yüzde 67 si  laboratuar ortamında 450 V a kadar elektrik verebilmişlerdir.</a:t>
            </a: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Ortam ve TEPKİSELLİK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KURALLAR adil değilse insanlar  en tahmin edemeyecekleri etik dışı davranışlarda bulunabilirler (reactance)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Olmayan Ortamlar ve Kişi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Herkes yapıyor, ben neden yapmayayım?? (free-rider)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Kişilik Özellikleri ve Etik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Egosu</a:t>
            </a:r>
            <a:r>
              <a:rPr lang="tr-TR" dirty="0" smtClean="0"/>
              <a:t> çok kuvvetli kişiler kendilerini ortalama insandan daha yukarda görür ve ETİK DIŞI davranışa yeltenebilirler. </a:t>
            </a:r>
          </a:p>
          <a:p>
            <a:pPr>
              <a:buNone/>
            </a:pPr>
            <a:r>
              <a:rPr lang="tr-TR" dirty="0" smtClean="0"/>
              <a:t>“Ben yaptım oldu”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Kişilik Özellikleri ; Güçsüzlük ve Çıkış YOK hissi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kere etik dışı davranışta bulunan kişi, kendine güveni güçlü değilse,  bir kere “kötü” olunca, buradan çıkış yok hissine kapılabilir.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Kişilik Özellikleri: Kendine Güven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Kendine güveni fazla olan insanlar </a:t>
            </a:r>
            <a:r>
              <a:rPr lang="tr-TR" dirty="0" smtClean="0"/>
              <a:t>ise daha ETİK davranırlar. Çevreden-dışardan değil, İçeriden-Kişilikleri tarafından yönlendirilme ihtimalleri daha kuvvetlidir</a:t>
            </a:r>
          </a:p>
          <a:p>
            <a:r>
              <a:rPr lang="tr-TR" dirty="0" smtClean="0"/>
              <a:t>Gene </a:t>
            </a:r>
            <a:r>
              <a:rPr lang="tr-TR" b="1" dirty="0" smtClean="0"/>
              <a:t>kendine güveni fazla olan insanlar</a:t>
            </a:r>
            <a:r>
              <a:rPr lang="tr-TR" dirty="0" smtClean="0"/>
              <a:t>, bir kere yaptım .. Gene yapabilirim..diye etik dışı davranışlarda bulunabilirler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SONUÇ;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Kişilik-kişisel değerler davranışlarımızı büyük ölçüde belirlemekle birlikte;</a:t>
            </a:r>
          </a:p>
          <a:p>
            <a:endParaRPr lang="tr-TR" dirty="0" smtClean="0"/>
          </a:p>
          <a:p>
            <a:r>
              <a:rPr lang="tr-TR" dirty="0" smtClean="0"/>
              <a:t>Çevre – aile çevresi- cemaat çevresi- iş çevresi- arkadaş çevresi 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İyi insanların NASIL davranacaklarını şekillendirir.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KİŞİLİK ÖZELLİKLERİ için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az BASKI altında yetişen çocukların kendi öz değerlerinin daha etkin olacağını; ORTAM lardan daha az etkileneceğini beklemek mümkün.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 milyon dolarlık soru: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KENDİNE GÜVENLİ; kendi DEĞERİNİ bilen, DUYGU ve DÜŞÜNCELERİNİN farkında ÇOCUKLAR bu topaklarda  NASIL YETİŞİR?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“iyi insan”; ÖZÜ SÖZÜ BİR İNSAN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Toplumun dışında bir İNSAN var mıdır</a:t>
            </a:r>
            <a:r>
              <a:rPr lang="tr-TR" dirty="0" smtClean="0"/>
              <a:t>?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Kişilik ; kendi değerlerini davranışlarına yansıtabilen insan olmak? Tutumları ile davranışları uyumlu ; ÖZÜ SÖZÜ BİR İNSAN </a:t>
            </a: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ORTAM için ;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Çalışanların-aile fertlerinin- grup mensuplarının kendilerini KABUL EDİLDİKLERİ, SEVİLDİKLERİ, SAYILDIKLARI bir ortamda daha az ETİK DIŞI davranışlarda bulunacaklarını bekleyebiliriz.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 SON;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İYİ İNSANLAR DA ETİK DIŞI DAVRANIŞLARDA BULUNURLAR.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Prof. Dr. Dilek CİNDOGLU</a:t>
            </a:r>
          </a:p>
          <a:p>
            <a:pPr>
              <a:buNone/>
            </a:pPr>
            <a:r>
              <a:rPr lang="tr-TR" dirty="0" smtClean="0"/>
              <a:t>Mardin Artuklu Üniversitesi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Tutumlar ve davranışlar her zaman uyumlu mudur?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Tutumlar (attitudes) belli bir olaya-kişiye-olguya ilişkin değerler bütünü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Davranışlar (behaviours)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 Çelişki ve ETİK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Birbiri ile uyumlu olmayan tutum ve davranış içinde olduğumuzda içimiz rahat etmez, ya tutumumuzu ya da davranışımızı değiştiririz.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Hem yalan söylemek kötü diye düşünüp, yalan söyleyemeyiz.. Bir şekilde durumu RASYONALİZE ederiz.. Meselea, “O yalan gerekli idi” , “ o zaten yalan değil”.. gibi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“etik dışı </a:t>
            </a:r>
            <a:r>
              <a:rPr lang="tr-TR" dirty="0" smtClean="0"/>
              <a:t>davranışlar-mesleki etik”: </a:t>
            </a:r>
            <a:r>
              <a:rPr lang="tr-TR" dirty="0" smtClean="0"/>
              <a:t>; ÖZÜ ile SÖZÜ ayrı düşer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 ne zaman “yanlış” yapar,? ÖZÜ ile SÖZÜ ayrı düşer</a:t>
            </a:r>
          </a:p>
          <a:p>
            <a:pPr lvl="1"/>
            <a:r>
              <a:rPr lang="tr-TR" dirty="0" smtClean="0"/>
              <a:t>Yalan söyler</a:t>
            </a:r>
          </a:p>
          <a:p>
            <a:pPr lvl="1"/>
            <a:r>
              <a:rPr lang="tr-TR" dirty="0" smtClean="0"/>
              <a:t>Hırsızlık yapar</a:t>
            </a:r>
          </a:p>
          <a:p>
            <a:pPr lvl="1"/>
            <a:r>
              <a:rPr lang="tr-TR" dirty="0" smtClean="0"/>
              <a:t>Rüşvet alır</a:t>
            </a:r>
            <a:endParaRPr lang="tr-TR" dirty="0"/>
          </a:p>
          <a:p>
            <a:pPr lvl="1"/>
            <a:r>
              <a:rPr lang="tr-TR" dirty="0" smtClean="0"/>
              <a:t>Şiddete yönelir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 zaman etik dışı davranırız?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Kişilik Özelliklerimiz?</a:t>
            </a:r>
          </a:p>
          <a:p>
            <a:r>
              <a:rPr lang="tr-TR" dirty="0" smtClean="0"/>
              <a:t>Ortam-çevre?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Ortam – Çevre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Bağlar Teorisi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İçinde olduğumuz aileye-şirkete-okula-partiye </a:t>
            </a:r>
            <a:r>
              <a:rPr lang="tr-TR" b="1" dirty="0" smtClean="0"/>
              <a:t>bağlı</a:t>
            </a:r>
            <a:r>
              <a:rPr lang="tr-TR" dirty="0" smtClean="0"/>
              <a:t> hissediyorsak, o kurumları bozacak etik dışı davranışlarda bulunmayız.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Ortam - Çevre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Pymalian Etkisi</a:t>
            </a:r>
          </a:p>
          <a:p>
            <a:pPr>
              <a:buNone/>
            </a:pPr>
            <a:r>
              <a:rPr lang="tr-TR" dirty="0" smtClean="0"/>
              <a:t>Eğer  içinde bulunduğumuz ortam-çevre bize potansiyel suçlu gözü ile bakıyorsa, bizim de etik dışı davranışlarda bulunma ihtimalimiz artar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Ortam - Çevre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Başarılı olma baskısı – zengin olma baskısı… etik dışı davranışlara itebilir.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1041</TotalTime>
  <Words>519</Words>
  <Application>Microsoft Office PowerPoint</Application>
  <PresentationFormat>On-screen Show (4:3)</PresentationFormat>
  <Paragraphs>78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Module</vt:lpstr>
      <vt:lpstr>  İyi İnsanlar Neden Etik Dışı Davranışlarda Bulunurlar   </vt:lpstr>
      <vt:lpstr>“iyi insan”; ÖZÜ SÖZÜ BİR İNSAN</vt:lpstr>
      <vt:lpstr>Tutumlar ve davranışlar her zaman uyumlu mudur?</vt:lpstr>
      <vt:lpstr>Bilişsel Çelişki ve ETİK</vt:lpstr>
      <vt:lpstr>“etik dışı davranışlar-mesleki etik”: ; ÖZÜ ile SÖZÜ ayrı düşer</vt:lpstr>
      <vt:lpstr>Ne zaman etik dışı davranırız?</vt:lpstr>
      <vt:lpstr>Ortam – Çevre </vt:lpstr>
      <vt:lpstr>Ortam - Çevre</vt:lpstr>
      <vt:lpstr>Ortam - Çevre</vt:lpstr>
      <vt:lpstr>ORTAM Gruba Uyum Soloman ASCH deneyi (1951)</vt:lpstr>
      <vt:lpstr>Ortamın –Çevrenin Baskısı Milgram Deneyi</vt:lpstr>
      <vt:lpstr>Ortam ve TEPKİSELLİK </vt:lpstr>
      <vt:lpstr>Etik Olmayan Ortamlar ve Kişi</vt:lpstr>
      <vt:lpstr>Kişilik Özellikleri ve Etik </vt:lpstr>
      <vt:lpstr>Kişilik Özellikleri ; Güçsüzlük ve Çıkış YOK hissi</vt:lpstr>
      <vt:lpstr>Kişilik Özellikleri: Kendine Güven</vt:lpstr>
      <vt:lpstr>SONUÇ;</vt:lpstr>
      <vt:lpstr>KİŞİLİK ÖZELLİKLERİ için</vt:lpstr>
      <vt:lpstr>1 milyon dolarlık soru:</vt:lpstr>
      <vt:lpstr>ORTAM için ;</vt:lpstr>
      <vt:lpstr>EN SON;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İyi İnsanlar Neden Etik Dışı Davranışlarda Bulunurlar</dc:title>
  <dc:creator>packard bell</dc:creator>
  <cp:lastModifiedBy>packard bell</cp:lastModifiedBy>
  <cp:revision>16</cp:revision>
  <dcterms:created xsi:type="dcterms:W3CDTF">2014-04-03T06:24:54Z</dcterms:created>
  <dcterms:modified xsi:type="dcterms:W3CDTF">2014-04-05T05:53:35Z</dcterms:modified>
</cp:coreProperties>
</file>