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58" r:id="rId4"/>
    <p:sldId id="261" r:id="rId5"/>
    <p:sldId id="262" r:id="rId6"/>
    <p:sldId id="259" r:id="rId7"/>
    <p:sldId id="272" r:id="rId8"/>
    <p:sldId id="264" r:id="rId9"/>
    <p:sldId id="265" r:id="rId10"/>
    <p:sldId id="266" r:id="rId11"/>
    <p:sldId id="273" r:id="rId12"/>
    <p:sldId id="274" r:id="rId13"/>
    <p:sldId id="268" r:id="rId14"/>
    <p:sldId id="260" r:id="rId15"/>
  </p:sldIdLst>
  <p:sldSz cx="9144000" cy="6858000" type="screen4x3"/>
  <p:notesSz cx="6797675" cy="9926638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79771" autoAdjust="0"/>
  </p:normalViewPr>
  <p:slideViewPr>
    <p:cSldViewPr>
      <p:cViewPr>
        <p:scale>
          <a:sx n="90" d="100"/>
          <a:sy n="90" d="100"/>
        </p:scale>
        <p:origin x="-145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4C3375-CF7E-4C82-8576-6F677FE23C9E}" type="doc">
      <dgm:prSet loTypeId="urn:microsoft.com/office/officeart/2005/8/layout/funnel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4DCED24B-32CD-409A-8F96-985A32309B87}">
      <dgm:prSet phldrT="[Metin]"/>
      <dgm:spPr/>
      <dgm:t>
        <a:bodyPr/>
        <a:lstStyle/>
        <a:p>
          <a:r>
            <a:rPr lang="tr-TR" dirty="0" smtClean="0"/>
            <a:t>Mesleki Bilgi</a:t>
          </a:r>
          <a:endParaRPr lang="tr-TR" dirty="0"/>
        </a:p>
      </dgm:t>
    </dgm:pt>
    <dgm:pt modelId="{106545D7-8FA2-4BB9-B84B-4234D64412C3}" type="parTrans" cxnId="{E1AD4292-C7F2-4111-A9F9-D00AF9D01E1D}">
      <dgm:prSet/>
      <dgm:spPr/>
      <dgm:t>
        <a:bodyPr/>
        <a:lstStyle/>
        <a:p>
          <a:endParaRPr lang="tr-TR"/>
        </a:p>
      </dgm:t>
    </dgm:pt>
    <dgm:pt modelId="{BF23EC91-80AC-4360-8D71-725D413140E2}" type="sibTrans" cxnId="{E1AD4292-C7F2-4111-A9F9-D00AF9D01E1D}">
      <dgm:prSet/>
      <dgm:spPr/>
      <dgm:t>
        <a:bodyPr/>
        <a:lstStyle/>
        <a:p>
          <a:endParaRPr lang="tr-TR"/>
        </a:p>
      </dgm:t>
    </dgm:pt>
    <dgm:pt modelId="{E768CA0A-C9D4-40F3-9E6F-9BB6D8EF692F}">
      <dgm:prSet phldrT="[Metin]" custT="1"/>
      <dgm:spPr/>
      <dgm:t>
        <a:bodyPr/>
        <a:lstStyle/>
        <a:p>
          <a:pPr algn="l"/>
          <a:r>
            <a:rPr lang="tr-TR" sz="2400" b="1" dirty="0" smtClean="0"/>
            <a:t>Meslek Mensubu</a:t>
          </a:r>
          <a:endParaRPr lang="tr-TR" sz="2400" b="1" dirty="0"/>
        </a:p>
      </dgm:t>
    </dgm:pt>
    <dgm:pt modelId="{426ADE1B-B809-48D6-8DBD-352449C5D675}" type="sibTrans" cxnId="{F3211036-8B94-4AF8-A1C1-F13459BA7D93}">
      <dgm:prSet/>
      <dgm:spPr/>
      <dgm:t>
        <a:bodyPr/>
        <a:lstStyle/>
        <a:p>
          <a:endParaRPr lang="tr-TR"/>
        </a:p>
      </dgm:t>
    </dgm:pt>
    <dgm:pt modelId="{9A892948-B7B3-479F-98A3-67139F1651B4}" type="parTrans" cxnId="{F3211036-8B94-4AF8-A1C1-F13459BA7D93}">
      <dgm:prSet/>
      <dgm:spPr/>
      <dgm:t>
        <a:bodyPr/>
        <a:lstStyle/>
        <a:p>
          <a:endParaRPr lang="tr-TR"/>
        </a:p>
      </dgm:t>
    </dgm:pt>
    <dgm:pt modelId="{602230E7-1D7B-42C0-B987-0E6ECE592115}">
      <dgm:prSet phldrT="[Metin]"/>
      <dgm:spPr/>
      <dgm:t>
        <a:bodyPr/>
        <a:lstStyle/>
        <a:p>
          <a:r>
            <a:rPr lang="tr-TR" dirty="0" smtClean="0"/>
            <a:t>Meslek Etiği</a:t>
          </a:r>
          <a:endParaRPr lang="tr-TR" dirty="0"/>
        </a:p>
      </dgm:t>
    </dgm:pt>
    <dgm:pt modelId="{6390D28C-A1F2-4A91-9CD3-B8F7419A680C}" type="sibTrans" cxnId="{9FB5C0E6-E0E6-4C93-AB41-85C0B70B40B7}">
      <dgm:prSet/>
      <dgm:spPr/>
      <dgm:t>
        <a:bodyPr/>
        <a:lstStyle/>
        <a:p>
          <a:endParaRPr lang="tr-TR"/>
        </a:p>
      </dgm:t>
    </dgm:pt>
    <dgm:pt modelId="{DA6EA4B6-F853-4606-ACDE-12368CF79DC8}" type="parTrans" cxnId="{9FB5C0E6-E0E6-4C93-AB41-85C0B70B40B7}">
      <dgm:prSet/>
      <dgm:spPr/>
      <dgm:t>
        <a:bodyPr/>
        <a:lstStyle/>
        <a:p>
          <a:endParaRPr lang="tr-TR"/>
        </a:p>
      </dgm:t>
    </dgm:pt>
    <dgm:pt modelId="{CE4469AD-9CD8-4820-8E08-5CAEF0F0ABD0}" type="pres">
      <dgm:prSet presAssocID="{C34C3375-CF7E-4C82-8576-6F677FE23C9E}" presName="Name0" presStyleCnt="0">
        <dgm:presLayoutVars>
          <dgm:chMax val="4"/>
          <dgm:resizeHandles val="exact"/>
        </dgm:presLayoutVars>
      </dgm:prSet>
      <dgm:spPr/>
    </dgm:pt>
    <dgm:pt modelId="{F466FF18-2A70-476A-9BC8-69201FD67A52}" type="pres">
      <dgm:prSet presAssocID="{C34C3375-CF7E-4C82-8576-6F677FE23C9E}" presName="ellipse" presStyleLbl="trBgShp" presStyleIdx="0" presStyleCnt="1" custScaleX="81922" custScaleY="110224" custLinFactNeighborX="-48961" custLinFactNeighborY="5368"/>
      <dgm:spPr/>
    </dgm:pt>
    <dgm:pt modelId="{402CB828-6E6D-4471-9B92-86F843D30813}" type="pres">
      <dgm:prSet presAssocID="{C34C3375-CF7E-4C82-8576-6F677FE23C9E}" presName="arrow1" presStyleLbl="fgShp" presStyleIdx="0" presStyleCnt="1" custLinFactX="-100000" custLinFactNeighborX="-154651" custLinFactNeighborY="-40694"/>
      <dgm:spPr/>
    </dgm:pt>
    <dgm:pt modelId="{6A04C2B4-09DF-401C-8A5F-B0D88A0226AF}" type="pres">
      <dgm:prSet presAssocID="{C34C3375-CF7E-4C82-8576-6F677FE23C9E}" presName="rectangle" presStyleLbl="revTx" presStyleIdx="0" presStyleCnt="1" custScaleX="51198" custLinFactNeighborX="-85985" custLinFactNeighborY="1151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F2189F1-FA89-4552-ADBD-162C6D6D6108}" type="pres">
      <dgm:prSet presAssocID="{4DCED24B-32CD-409A-8F96-985A32309B87}" presName="item1" presStyleLbl="node1" presStyleIdx="0" presStyleCnt="2" custLinFactX="-51245" custLinFactNeighborX="-100000" custLinFactNeighborY="379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866BCCD-4086-4B36-85C1-BEE59B29E756}" type="pres">
      <dgm:prSet presAssocID="{E768CA0A-C9D4-40F3-9E6F-9BB6D8EF692F}" presName="item2" presStyleLbl="node1" presStyleIdx="1" presStyleCnt="2" custLinFactNeighborX="-94378" custLinFactNeighborY="-7612">
        <dgm:presLayoutVars>
          <dgm:bulletEnabled val="1"/>
        </dgm:presLayoutVars>
      </dgm:prSet>
      <dgm:spPr/>
    </dgm:pt>
    <dgm:pt modelId="{03E2C90E-6981-43B3-822E-3228A087E72B}" type="pres">
      <dgm:prSet presAssocID="{C34C3375-CF7E-4C82-8576-6F677FE23C9E}" presName="funnel" presStyleLbl="trAlignAcc1" presStyleIdx="0" presStyleCnt="1" custScaleX="82912" custScaleY="98998" custLinFactNeighborX="-45257" custLinFactNeighborY="-475"/>
      <dgm:spPr/>
      <dgm:t>
        <a:bodyPr/>
        <a:lstStyle/>
        <a:p>
          <a:endParaRPr lang="tr-TR"/>
        </a:p>
      </dgm:t>
    </dgm:pt>
  </dgm:ptLst>
  <dgm:cxnLst>
    <dgm:cxn modelId="{4C18791B-87DB-4924-B8E4-E15E270DE26F}" type="presOf" srcId="{4DCED24B-32CD-409A-8F96-985A32309B87}" destId="{4F2189F1-FA89-4552-ADBD-162C6D6D6108}" srcOrd="0" destOrd="0" presId="urn:microsoft.com/office/officeart/2005/8/layout/funnel1"/>
    <dgm:cxn modelId="{9FB5C0E6-E0E6-4C93-AB41-85C0B70B40B7}" srcId="{C34C3375-CF7E-4C82-8576-6F677FE23C9E}" destId="{602230E7-1D7B-42C0-B987-0E6ECE592115}" srcOrd="0" destOrd="0" parTransId="{DA6EA4B6-F853-4606-ACDE-12368CF79DC8}" sibTransId="{6390D28C-A1F2-4A91-9CD3-B8F7419A680C}"/>
    <dgm:cxn modelId="{E1AD4292-C7F2-4111-A9F9-D00AF9D01E1D}" srcId="{C34C3375-CF7E-4C82-8576-6F677FE23C9E}" destId="{4DCED24B-32CD-409A-8F96-985A32309B87}" srcOrd="1" destOrd="0" parTransId="{106545D7-8FA2-4BB9-B84B-4234D64412C3}" sibTransId="{BF23EC91-80AC-4360-8D71-725D413140E2}"/>
    <dgm:cxn modelId="{93CE99BA-C3DE-458D-B264-FBF72E206AA4}" type="presOf" srcId="{602230E7-1D7B-42C0-B987-0E6ECE592115}" destId="{2866BCCD-4086-4B36-85C1-BEE59B29E756}" srcOrd="0" destOrd="0" presId="urn:microsoft.com/office/officeart/2005/8/layout/funnel1"/>
    <dgm:cxn modelId="{F3211036-8B94-4AF8-A1C1-F13459BA7D93}" srcId="{C34C3375-CF7E-4C82-8576-6F677FE23C9E}" destId="{E768CA0A-C9D4-40F3-9E6F-9BB6D8EF692F}" srcOrd="2" destOrd="0" parTransId="{9A892948-B7B3-479F-98A3-67139F1651B4}" sibTransId="{426ADE1B-B809-48D6-8DBD-352449C5D675}"/>
    <dgm:cxn modelId="{8602011C-E7C3-4B91-A30A-5BB43D1B58C7}" type="presOf" srcId="{E768CA0A-C9D4-40F3-9E6F-9BB6D8EF692F}" destId="{6A04C2B4-09DF-401C-8A5F-B0D88A0226AF}" srcOrd="0" destOrd="0" presId="urn:microsoft.com/office/officeart/2005/8/layout/funnel1"/>
    <dgm:cxn modelId="{2B25B025-AC6F-4AB8-8457-9A32365E212E}" type="presOf" srcId="{C34C3375-CF7E-4C82-8576-6F677FE23C9E}" destId="{CE4469AD-9CD8-4820-8E08-5CAEF0F0ABD0}" srcOrd="0" destOrd="0" presId="urn:microsoft.com/office/officeart/2005/8/layout/funnel1"/>
    <dgm:cxn modelId="{DDF7B58C-AB1F-413E-AA7F-00BB40BA1C60}" type="presParOf" srcId="{CE4469AD-9CD8-4820-8E08-5CAEF0F0ABD0}" destId="{F466FF18-2A70-476A-9BC8-69201FD67A52}" srcOrd="0" destOrd="0" presId="urn:microsoft.com/office/officeart/2005/8/layout/funnel1"/>
    <dgm:cxn modelId="{42F5E59F-7A48-4C98-AB35-BDDF41F95BDA}" type="presParOf" srcId="{CE4469AD-9CD8-4820-8E08-5CAEF0F0ABD0}" destId="{402CB828-6E6D-4471-9B92-86F843D30813}" srcOrd="1" destOrd="0" presId="urn:microsoft.com/office/officeart/2005/8/layout/funnel1"/>
    <dgm:cxn modelId="{57E28D4C-A50F-436F-BDBE-89C16A3C72A7}" type="presParOf" srcId="{CE4469AD-9CD8-4820-8E08-5CAEF0F0ABD0}" destId="{6A04C2B4-09DF-401C-8A5F-B0D88A0226AF}" srcOrd="2" destOrd="0" presId="urn:microsoft.com/office/officeart/2005/8/layout/funnel1"/>
    <dgm:cxn modelId="{72CA8176-A636-4182-BC0C-A832A7C907EF}" type="presParOf" srcId="{CE4469AD-9CD8-4820-8E08-5CAEF0F0ABD0}" destId="{4F2189F1-FA89-4552-ADBD-162C6D6D6108}" srcOrd="3" destOrd="0" presId="urn:microsoft.com/office/officeart/2005/8/layout/funnel1"/>
    <dgm:cxn modelId="{004945CC-B153-4B0D-870F-3523D231DCFF}" type="presParOf" srcId="{CE4469AD-9CD8-4820-8E08-5CAEF0F0ABD0}" destId="{2866BCCD-4086-4B36-85C1-BEE59B29E756}" srcOrd="4" destOrd="0" presId="urn:microsoft.com/office/officeart/2005/8/layout/funnel1"/>
    <dgm:cxn modelId="{144EE055-6EFC-497B-BBF3-C5E20EB505DF}" type="presParOf" srcId="{CE4469AD-9CD8-4820-8E08-5CAEF0F0ABD0}" destId="{03E2C90E-6981-43B3-822E-3228A087E72B}" srcOrd="5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66FF18-2A70-476A-9BC8-69201FD67A52}">
      <dsp:nvSpPr>
        <dsp:cNvPr id="0" name=""/>
        <dsp:cNvSpPr/>
      </dsp:nvSpPr>
      <dsp:spPr>
        <a:xfrm>
          <a:off x="250948" y="198160"/>
          <a:ext cx="3306137" cy="1544844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2CB828-6E6D-4471-9B92-86F843D30813}">
      <dsp:nvSpPr>
        <dsp:cNvPr id="0" name=""/>
        <dsp:cNvSpPr/>
      </dsp:nvSpPr>
      <dsp:spPr>
        <a:xfrm>
          <a:off x="1503478" y="3422798"/>
          <a:ext cx="782115" cy="500553"/>
        </a:xfrm>
        <a:prstGeom prst="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04C2B4-09DF-401C-8A5F-B0D88A0226AF}">
      <dsp:nvSpPr>
        <dsp:cNvPr id="0" name=""/>
        <dsp:cNvSpPr/>
      </dsp:nvSpPr>
      <dsp:spPr>
        <a:xfrm>
          <a:off x="0" y="4066997"/>
          <a:ext cx="1922050" cy="938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Meslek Mensubu</a:t>
          </a:r>
          <a:endParaRPr lang="tr-TR" sz="2400" b="1" kern="1200" dirty="0"/>
        </a:p>
      </dsp:txBody>
      <dsp:txXfrm>
        <a:off x="0" y="4066997"/>
        <a:ext cx="1922050" cy="938538"/>
      </dsp:txXfrm>
    </dsp:sp>
    <dsp:sp modelId="{4F2189F1-FA89-4552-ADBD-162C6D6D6108}">
      <dsp:nvSpPr>
        <dsp:cNvPr id="0" name=""/>
        <dsp:cNvSpPr/>
      </dsp:nvSpPr>
      <dsp:spPr>
        <a:xfrm>
          <a:off x="1200096" y="1757793"/>
          <a:ext cx="1407807" cy="140780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smtClean="0"/>
            <a:t>Mesleki Bilgi</a:t>
          </a:r>
          <a:endParaRPr lang="tr-TR" sz="2200" kern="1200" dirty="0"/>
        </a:p>
      </dsp:txBody>
      <dsp:txXfrm>
        <a:off x="1406265" y="1963962"/>
        <a:ext cx="995469" cy="995469"/>
      </dsp:txXfrm>
    </dsp:sp>
    <dsp:sp modelId="{2866BCCD-4086-4B36-85C1-BEE59B29E756}">
      <dsp:nvSpPr>
        <dsp:cNvPr id="0" name=""/>
        <dsp:cNvSpPr/>
      </dsp:nvSpPr>
      <dsp:spPr>
        <a:xfrm>
          <a:off x="993309" y="541037"/>
          <a:ext cx="1407807" cy="140780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smtClean="0"/>
            <a:t>Meslek Etiği</a:t>
          </a:r>
          <a:endParaRPr lang="tr-TR" sz="2200" kern="1200" dirty="0"/>
        </a:p>
      </dsp:txBody>
      <dsp:txXfrm>
        <a:off x="1199478" y="747206"/>
        <a:ext cx="995469" cy="995469"/>
      </dsp:txXfrm>
    </dsp:sp>
    <dsp:sp modelId="{03E2C90E-6981-43B3-822E-3228A087E72B}">
      <dsp:nvSpPr>
        <dsp:cNvPr id="0" name=""/>
        <dsp:cNvSpPr/>
      </dsp:nvSpPr>
      <dsp:spPr>
        <a:xfrm>
          <a:off x="88305" y="23418"/>
          <a:ext cx="3631416" cy="3468766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488181-5426-467E-80DC-BF948C69D593}" type="datetimeFigureOut">
              <a:rPr lang="tr-TR" smtClean="0"/>
              <a:t>04.04.2014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233472-306C-4F1C-B018-53F2684AA4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46848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0D8DA0-EF46-404E-8FFD-119F9131DFAC}" type="datetimeFigureOut">
              <a:rPr lang="tr-TR" smtClean="0"/>
              <a:t>04.04.2014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F7CE17-29C8-4278-85D9-99CF8E6DF6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10107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7CE17-29C8-4278-85D9-99CF8E6DF69B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45107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Genel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Kural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Meslek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farkı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gözetmemeksizin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meslek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etik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kuralları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altında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sunulmaması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durumunda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da her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çalışanın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yerine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getirmesi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zorunlu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kurallar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bütünü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olarak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alınmıştır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Bu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maddeler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içerisinde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sözlü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hareket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fiili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saldırı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yapılmaması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iş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yerinde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alkol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keyif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verici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maddelerin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kullanılmaması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şiddeti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körükleyici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paniğe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düşürücü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yanlış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yönlendirici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davranışların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yapılmaması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sağlıklı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güvenlikli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ortamın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sağlanması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kanıtsız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suçlama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yapılmaması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bulunmaktadır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Kural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Mesleğe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olarak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geliştirilen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meslek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mensuplarına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zorunluluk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teşkil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eden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kurallar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bütünüdür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Bu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maddeler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içerisinde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hekimlerin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acil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durumlarda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ilkyardım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sunması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tedaviyi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yarıda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bırakamaması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avukatların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aynı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dava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için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birbirine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karsıt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isteklerde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bulunamaması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durusmayı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terk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edememesi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bankacıların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potansiyel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müşterileri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öncelikle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kendi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kurumuna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yönlendirmesi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bankasının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onayı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olmadan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hiç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resmi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kuruluşta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görev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almaması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örnek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olarak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bulunmaktadır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7CE17-29C8-4278-85D9-99CF8E6DF69B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39808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Gizlilik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(Confidentiality) :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Çalışan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mesleğini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yerine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getirirken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iş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ilişkilerinin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sonucu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olarak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elde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edilmiş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gizli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bilgileri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firma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içerisinde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veya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işveren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organizasyon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dışında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yasal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veya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mesleki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hak-vazife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açıklamamak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kisisel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faydaları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da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üçüncü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tarafların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faydası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doğrultusunda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kullanmayarak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müşteri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menfaatlerinin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korunmasını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sağlamak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yönde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aktif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çalışma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yürütmek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haksız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rekabetten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haksız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rekabeti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teşvik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etmekten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kaçınmak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kişisel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veya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şirketinin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varlıklarından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ayrı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tutmayı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kapsamaktadır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(TURMOB, 2010: 27)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Gizlilik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ilkesi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iş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sınırları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dışında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sosyal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çevre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ayrıca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geçerli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olmakta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kişinin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ailesinide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kapsamaktadır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Gizlilik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ilke-esasına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dayalı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madde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olduğundan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çalışanın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iş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değitirmesi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durumunda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sonlandırılmış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ilişkiler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potansiyel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müşteriler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ilişkiler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veya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sözleşme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gerekleri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yerine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getirilerek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ilişkisi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sonlandırılmış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müşterileri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dikkate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almaktadır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Tutarlılık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(Integrity-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Dürüstlük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: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Çalışanların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bütün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mesleki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ilişkilerinde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dürüst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açık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sözlü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adil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olmasını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yanlıs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veya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yanıltıcı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abartılı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eksik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gizlenmiş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beyanlarda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bulunulmamasını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tespiti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durumunda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engelleyici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önleyici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tedbirlerin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alınmasını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kapsamaktadır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(TURMOB, 2010: 24) Bu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ilke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altında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ayrıca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çalışanların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güvenilir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hesap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verebilir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şeffaf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olması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kurum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adına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çalışırken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kimliğini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açık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şekilde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belirtmesi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intihalden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çeşitli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uydurmacılıktan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kaçınılması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ayrıca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adillik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esası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doğrultusunda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herkese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eşit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suistimalden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uzak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şekilde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yaklaşılmasını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kapsamaktadır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Nesnellik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(Objectivity-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Tarafsızlık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: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Çalışanların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önyargı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çıkar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çatısması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usulsüz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etkiler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olmadan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görevini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yerine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getirmesini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kapsamaktadır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Bu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ilke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böyle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durumun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oluşması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halinde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çalışanın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mesleki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yargısı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etkileniyor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hizmeti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yerine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getirmemesinide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ifade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etmektedir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(TURMOB, 2010: 25)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Nesnellik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ilkesi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altında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ayrıca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çalışanın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taktir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yetkisini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makul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ölçülerde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kullanması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iyi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niyet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empati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göstererek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görevini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yerine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getirmesi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alınmaktadır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Yeterlilik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(Professional Competence and Due Care-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Mesleki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Yeterlilik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Gerekli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Özen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: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ilke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mesleki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hizmetleri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zamanında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düzen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disiplin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altında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yerine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getirirken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teknik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mesleki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standartlarla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uyum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içinde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dikkatli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hareket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etmeyi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mesleki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yeterliligin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elde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edilmesi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korunmasını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yöneticilerin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çalışanlara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çeşitli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imkanlar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sunmasını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(TURMOB, 2010: 26)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ayrıca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işlemleri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hizlandiran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otomasyon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risk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yonetimi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gibi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imkanlardan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azami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olarak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yararlanmasını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kapsamaktadır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Profesyonel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Davranış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(Professional Behavior-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Mesleki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Davranış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ilke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altında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ilgili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meslek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yasaları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düzenlemelerine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uyum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meslegi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gözden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düsürücü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herhangi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hareketten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kaçınması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durumu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sahip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oldukları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özellikler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da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kazandıkları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tecrübeler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hakkında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abartılı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iddialarda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bulunmaması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(TURMOB, 2010: 30),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ayrıca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uzmalar-meslektaşlar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arası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işbirliğine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gidilmesi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meslek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ahlakına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uygun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davranışlar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sergilenmesi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profesyonel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sosyal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çevrede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görevin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dikkat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itina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tam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zamanında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yerine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getirmesi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meslek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menfaatinin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gözetilmesi-değer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katılması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maddeleri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bulunmaktadır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7CE17-29C8-4278-85D9-99CF8E6DF69B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3569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Kamu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Yararı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varsayım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altında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kamu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hizmetini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kişisel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çıkarlarının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üstünde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tutma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yararlılık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kaynakların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etkili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kullanımı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hizmet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kalitesinin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yükseltilmesi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toplum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ahlakına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uygun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davranışların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sergilenmesi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sosyal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sorumluluk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ilkesine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ters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düşmemesi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maddeleri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incelenmiştir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Saygı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varsayım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altında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kişilik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haklarına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saygı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nezaket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düşünce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özgürlüğüne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saygı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insan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onurunu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gözetmesi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gibi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maddeler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alınmaktadır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7CE17-29C8-4278-85D9-99CF8E6DF69B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10226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Bar chart düzenli bir şekilde koyabilirsen</a:t>
            </a:r>
            <a:r>
              <a:rPr lang="tr-TR" baseline="0" dirty="0" smtClean="0"/>
              <a:t>  olur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err="1" smtClean="0">
                <a:latin typeface="Perpetua (Body)"/>
                <a:ea typeface="Times New Roman"/>
                <a:cs typeface="Times New Roman"/>
              </a:rPr>
              <a:t>Gizlilik</a:t>
            </a:r>
            <a:r>
              <a:rPr lang="en-US" sz="1200" dirty="0" smtClean="0">
                <a:latin typeface="Perpetua (Body)"/>
                <a:ea typeface="Times New Roman"/>
                <a:cs typeface="Times New Roman"/>
              </a:rPr>
              <a:t>         </a:t>
            </a:r>
            <a:r>
              <a:rPr lang="en-US" sz="1200" dirty="0" err="1" smtClean="0">
                <a:latin typeface="Perpetua (Body)"/>
                <a:ea typeface="Times New Roman"/>
                <a:cs typeface="Times New Roman"/>
              </a:rPr>
              <a:t>Yeterlilik</a:t>
            </a:r>
            <a:r>
              <a:rPr lang="en-US" sz="1200" dirty="0" smtClean="0">
                <a:latin typeface="Perpetua (Body)"/>
                <a:ea typeface="Times New Roman"/>
                <a:cs typeface="Times New Roman"/>
              </a:rPr>
              <a:t>  </a:t>
            </a:r>
            <a:r>
              <a:rPr lang="en-US" sz="1200" dirty="0" err="1" smtClean="0">
                <a:latin typeface="Perpetua (Body)"/>
                <a:ea typeface="Times New Roman"/>
                <a:cs typeface="Times New Roman"/>
              </a:rPr>
              <a:t>Nesnellik</a:t>
            </a:r>
            <a:r>
              <a:rPr lang="en-US" sz="1200" dirty="0" smtClean="0">
                <a:latin typeface="Perpetua (Body)"/>
                <a:ea typeface="Times New Roman"/>
                <a:cs typeface="Times New Roman"/>
              </a:rPr>
              <a:t> </a:t>
            </a:r>
            <a:r>
              <a:rPr lang="en-US" sz="1200" dirty="0" err="1" smtClean="0">
                <a:latin typeface="Perpetua (Body)"/>
                <a:ea typeface="Times New Roman"/>
                <a:cs typeface="Times New Roman"/>
              </a:rPr>
              <a:t>Tutarlılık</a:t>
            </a:r>
            <a:r>
              <a:rPr lang="en-US" sz="1200" dirty="0" smtClean="0">
                <a:latin typeface="Perpetua (Body)"/>
                <a:ea typeface="Times New Roman"/>
                <a:cs typeface="Times New Roman"/>
              </a:rPr>
              <a:t>    </a:t>
            </a:r>
            <a:r>
              <a:rPr lang="en-US" sz="1200" dirty="0" err="1" smtClean="0">
                <a:latin typeface="Perpetua (Body)"/>
                <a:ea typeface="Times New Roman"/>
                <a:cs typeface="Times New Roman"/>
              </a:rPr>
              <a:t>Profesyonel</a:t>
            </a:r>
            <a:r>
              <a:rPr lang="en-US" sz="1200" dirty="0" smtClean="0">
                <a:latin typeface="Perpetua (Body)"/>
                <a:ea typeface="Times New Roman"/>
                <a:cs typeface="Times New Roman"/>
              </a:rPr>
              <a:t> </a:t>
            </a:r>
            <a:r>
              <a:rPr lang="en-US" sz="1200" dirty="0" err="1" smtClean="0">
                <a:latin typeface="Perpetua (Body)"/>
                <a:ea typeface="Times New Roman"/>
                <a:cs typeface="Times New Roman"/>
              </a:rPr>
              <a:t>Davranış</a:t>
            </a:r>
            <a:r>
              <a:rPr lang="en-US" sz="1200" dirty="0" smtClean="0">
                <a:latin typeface="Perpetua (Body)"/>
                <a:ea typeface="Times New Roman"/>
                <a:cs typeface="Times New Roman"/>
              </a:rPr>
              <a:t> </a:t>
            </a:r>
            <a:endParaRPr lang="tr-TR" sz="1200" dirty="0" smtClean="0">
              <a:latin typeface="Perpetua (Body)"/>
              <a:ea typeface="Calibri"/>
              <a:cs typeface="Times New Roman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200" dirty="0" smtClean="0">
              <a:latin typeface="Perpetua (Body)"/>
              <a:ea typeface="Calibri"/>
              <a:cs typeface="Times New Roman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200" dirty="0" smtClean="0">
              <a:latin typeface="Perpetua (Body)"/>
              <a:ea typeface="Calibri"/>
              <a:cs typeface="Times New Roman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200" dirty="0" smtClean="0">
              <a:latin typeface="Perpetua (Body)"/>
              <a:ea typeface="Calibri"/>
              <a:cs typeface="Times New Roman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200" dirty="0" smtClean="0">
              <a:latin typeface="Perpetua (Body)"/>
              <a:ea typeface="Calibri"/>
              <a:cs typeface="Times New Roman"/>
            </a:endParaRPr>
          </a:p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7CE17-29C8-4278-85D9-99CF8E6DF69B}" type="slidenum">
              <a:rPr lang="tr-TR" smtClean="0"/>
              <a:t>13</a:t>
            </a:fld>
            <a:endParaRPr lang="tr-T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7CE17-29C8-4278-85D9-99CF8E6DF69B}" type="slidenum">
              <a:rPr lang="tr-TR" smtClean="0"/>
              <a:t>14</a:t>
            </a:fld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7CE17-29C8-4278-85D9-99CF8E6DF69B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06208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7CE17-29C8-4278-85D9-99CF8E6DF69B}" type="slidenum">
              <a:rPr lang="tr-TR" smtClean="0"/>
              <a:t>3</a:t>
            </a:fld>
            <a:endParaRPr 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7CE17-29C8-4278-85D9-99CF8E6DF69B}" type="slidenum">
              <a:rPr lang="tr-TR" smtClean="0"/>
              <a:t>4</a:t>
            </a:fld>
            <a:endParaRPr lang="tr-T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7CE17-29C8-4278-85D9-99CF8E6DF69B}" type="slidenum">
              <a:rPr lang="tr-TR" smtClean="0"/>
              <a:t>5</a:t>
            </a:fld>
            <a:endParaRPr lang="tr-T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Amaç</a:t>
            </a:r>
            <a:r>
              <a:rPr lang="tr-TR" dirty="0" smtClean="0"/>
              <a:t>:</a:t>
            </a:r>
            <a:endParaRPr lang="tr-T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7CE17-29C8-4278-85D9-99CF8E6DF69B}" type="slidenum">
              <a:rPr lang="tr-TR" smtClean="0"/>
              <a:t>6</a:t>
            </a:fld>
            <a:endParaRPr lang="tr-T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7CE17-29C8-4278-85D9-99CF8E6DF69B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4666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İlke</a:t>
            </a:r>
            <a:r>
              <a:rPr lang="en-US" sz="120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Esası</a:t>
            </a:r>
            <a:r>
              <a:rPr lang="tr-TR" sz="120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en-US" sz="120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Akademisyenler</a:t>
            </a:r>
            <a:r>
              <a:rPr lang="tr-TR" sz="120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Kütüphaneciler</a:t>
            </a:r>
            <a:r>
              <a:rPr lang="tr-TR" sz="120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Öğretmenler</a:t>
            </a:r>
            <a:r>
              <a:rPr lang="tr-TR" sz="120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)- </a:t>
            </a:r>
            <a:r>
              <a:rPr lang="en-US" sz="120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Disiplin</a:t>
            </a:r>
            <a:r>
              <a:rPr lang="en-US" sz="120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soruşturması</a:t>
            </a:r>
            <a:r>
              <a:rPr lang="en-US" sz="120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açılır</a:t>
            </a:r>
            <a:r>
              <a:rPr lang="tr-TR" sz="120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,</a:t>
            </a:r>
            <a:r>
              <a:rPr lang="tr-TR" sz="1200" kern="1200" baseline="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u</a:t>
            </a:r>
            <a:r>
              <a:rPr lang="en-US" sz="120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yarı</a:t>
            </a:r>
            <a:r>
              <a:rPr lang="en-US" sz="120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kınama</a:t>
            </a:r>
            <a:r>
              <a:rPr lang="en-US" sz="120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cezası</a:t>
            </a:r>
            <a:r>
              <a:rPr lang="en-US" sz="120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verilir</a:t>
            </a:r>
            <a:r>
              <a:rPr lang="en-US" sz="120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tr-TR" sz="1200" kern="1200" dirty="0" smtClean="0">
              <a:solidFill>
                <a:srgbClr val="FF0000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tr-TR" sz="120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İlke-Kural</a:t>
            </a:r>
            <a:r>
              <a:rPr lang="tr-TR" sz="1200" kern="1200" baseline="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bazlı- </a:t>
            </a:r>
            <a:r>
              <a:rPr lang="en-US" sz="120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Disiplin</a:t>
            </a:r>
            <a:r>
              <a:rPr lang="en-US" sz="120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soruşturması</a:t>
            </a:r>
            <a:r>
              <a:rPr lang="en-US" sz="120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açılır</a:t>
            </a:r>
            <a:r>
              <a:rPr lang="en-US" sz="120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sözleşme</a:t>
            </a:r>
            <a:r>
              <a:rPr lang="en-US" sz="120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feshi</a:t>
            </a:r>
            <a:r>
              <a:rPr lang="en-US" sz="120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edilir</a:t>
            </a:r>
            <a:r>
              <a:rPr lang="en-US" sz="120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resmi</a:t>
            </a:r>
            <a:r>
              <a:rPr lang="en-US" sz="120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sitede</a:t>
            </a:r>
            <a:r>
              <a:rPr lang="en-US" sz="120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fesih</a:t>
            </a:r>
            <a:r>
              <a:rPr lang="en-US" sz="120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nedeni</a:t>
            </a:r>
            <a:r>
              <a:rPr lang="en-US" sz="120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açıklanır</a:t>
            </a:r>
            <a:r>
              <a:rPr lang="tr-TR" sz="120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,</a:t>
            </a:r>
            <a:r>
              <a:rPr lang="tr-TR" sz="1200" kern="1200" baseline="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y</a:t>
            </a:r>
            <a:r>
              <a:rPr lang="en-US" sz="120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azılı</a:t>
            </a:r>
            <a:r>
              <a:rPr lang="en-US" sz="120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ihtar</a:t>
            </a:r>
            <a:r>
              <a:rPr lang="en-US" sz="120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 para </a:t>
            </a:r>
            <a:r>
              <a:rPr lang="en-US" sz="120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cezası</a:t>
            </a:r>
            <a:r>
              <a:rPr lang="en-US" sz="120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verilir</a:t>
            </a:r>
            <a:r>
              <a:rPr lang="en-US" sz="120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serbest</a:t>
            </a:r>
            <a:r>
              <a:rPr lang="en-US" sz="120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sanat</a:t>
            </a:r>
            <a:r>
              <a:rPr lang="en-US" sz="120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icrasından</a:t>
            </a:r>
            <a:r>
              <a:rPr lang="en-US" sz="120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men </a:t>
            </a:r>
            <a:r>
              <a:rPr lang="en-US" sz="120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odadan</a:t>
            </a:r>
            <a:r>
              <a:rPr lang="en-US" sz="120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ihraç</a:t>
            </a:r>
            <a:r>
              <a:rPr lang="en-US" sz="120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edilir</a:t>
            </a:r>
            <a:r>
              <a:rPr lang="en-US" sz="120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7CE17-29C8-4278-85D9-99CF8E6DF69B}" type="slidenum">
              <a:rPr lang="tr-TR" smtClean="0"/>
              <a:t>8</a:t>
            </a:fld>
            <a:endParaRPr lang="tr-T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İlk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aşama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olarak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dokümanlardan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elde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edilen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enformasyonun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işlenmesi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gelmektedir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12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meslek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dalının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etik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kurallarında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mevcut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bulunan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tema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eğilimlerini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kalıplaşmış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ilkeleri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tespit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edilip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karşılaştırmak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için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incelenme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sırasında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değerleyicilere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göstermesi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amacı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Türkiye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Serbest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Muhasebeci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Mali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Müşavirler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Yeminli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Mali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Müşavirler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Odaları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Birliği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(TURMOB)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tarafından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2010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yılında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Türkçe’ye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çevirilen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Uluslararası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Muhasebeciler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Federasyonu'nun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(IFAC)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Profesyonel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Muhasebeciler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İçin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Etik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Kurallar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Elkitabı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Temel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Prensipler”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yararlanılmıştır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Bu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temel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prensiplerden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elde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edilen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bilgi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doğrultusunda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kodlama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altında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kullanılacak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katagoriler-temalar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geliştirilmiştir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Aşağıdaki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tablo’da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kararlaştırılan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meslek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etik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kuralları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içerik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analizi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alt-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katagorileri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sunulmuştur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TURMOB (2010)’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elde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edilen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katagori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listesi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tam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liste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olmamakla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birlikte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teorik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formasyon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dikkate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alınarak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12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mesleğin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etik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kuralları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gözden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geçirilmiş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Varsayımlar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altına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Saygı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Kamu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Yararı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”;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Kurallar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altına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Genel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Kurallar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Kurallar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eklen</a:t>
            </a:r>
            <a:r>
              <a:rPr lang="tr-T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di.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alt-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katagorilendirmede</a:t>
            </a:r>
            <a:r>
              <a:rPr lang="tr-T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tr-T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tr-T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 neden turmob 2010’dan yaralanıldı?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Objektif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olarak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farklı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değerlendiriciler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tarafından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aynı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öğelerin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aynı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katagorilere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yerleştirilebilmesi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amacı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kullanılan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terimlerin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birbirinden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ayırt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edilmesi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gerekmekte</a:t>
            </a:r>
            <a:r>
              <a:rPr lang="tr-T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ydi. Birlik olması açısından</a:t>
            </a:r>
            <a:r>
              <a:rPr lang="tr-T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.)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12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meslek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etik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kurallarının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içeriğinin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analiz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edilmesi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sonucunda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oluşturulmuş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117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kriter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tema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açısından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tekrar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incelenmiş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değerleyiciler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tarafından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içeriği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doğrultusunda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3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9 alt-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katagori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altında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kodlanmıştır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endParaRPr lang="tr-T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Katagoriler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saptandıktan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sonra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ikinci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aşamada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meslek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etik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kurallarının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katagorilere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yerleştirilmesine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geçilmiştir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Çalışmada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iç-tutarlılığı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sağlamak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için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kodlama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iki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değerleyici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tarafından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gerçekleştirilmiştir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Değerleyiciler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metinleri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ayrı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ayrı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incelenmiş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her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tema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için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kodlama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sonuçlarını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tablolaştırmıştır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endParaRPr lang="en-US" dirty="0" smtClean="0"/>
          </a:p>
          <a:p>
            <a:endParaRPr lang="tr-T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7CE17-29C8-4278-85D9-99CF8E6DF69B}" type="slidenum">
              <a:rPr lang="tr-TR" smtClean="0"/>
              <a:t>9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6F9E9-5F0F-4E70-9354-3E56C4E40BE7}" type="datetimeFigureOut">
              <a:rPr lang="tr-TR" smtClean="0"/>
              <a:pPr/>
              <a:t>04.04.2014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1EA03B64-0185-4D7B-998C-57F0AB2371F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6F9E9-5F0F-4E70-9354-3E56C4E40BE7}" type="datetimeFigureOut">
              <a:rPr lang="tr-TR" smtClean="0"/>
              <a:pPr/>
              <a:t>04.04.2014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03B64-0185-4D7B-998C-57F0AB2371F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6F9E9-5F0F-4E70-9354-3E56C4E40BE7}" type="datetimeFigureOut">
              <a:rPr lang="tr-TR" smtClean="0"/>
              <a:pPr/>
              <a:t>04.04.2014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03B64-0185-4D7B-998C-57F0AB2371F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6F9E9-5F0F-4E70-9354-3E56C4E40BE7}" type="datetimeFigureOut">
              <a:rPr lang="tr-TR" smtClean="0"/>
              <a:pPr/>
              <a:t>04.04.2014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03B64-0185-4D7B-998C-57F0AB2371F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6F9E9-5F0F-4E70-9354-3E56C4E40BE7}" type="datetimeFigureOut">
              <a:rPr lang="tr-TR" smtClean="0"/>
              <a:pPr/>
              <a:t>04.04.2014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EA03B64-0185-4D7B-998C-57F0AB2371F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6F9E9-5F0F-4E70-9354-3E56C4E40BE7}" type="datetimeFigureOut">
              <a:rPr lang="tr-TR" smtClean="0"/>
              <a:pPr/>
              <a:t>04.04.2014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03B64-0185-4D7B-998C-57F0AB2371F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6F9E9-5F0F-4E70-9354-3E56C4E40BE7}" type="datetimeFigureOut">
              <a:rPr lang="tr-TR" smtClean="0"/>
              <a:pPr/>
              <a:t>04.04.2014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03B64-0185-4D7B-998C-57F0AB2371F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6F9E9-5F0F-4E70-9354-3E56C4E40BE7}" type="datetimeFigureOut">
              <a:rPr lang="tr-TR" smtClean="0"/>
              <a:pPr/>
              <a:t>04.04.2014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03B64-0185-4D7B-998C-57F0AB2371F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6F9E9-5F0F-4E70-9354-3E56C4E40BE7}" type="datetimeFigureOut">
              <a:rPr lang="tr-TR" smtClean="0"/>
              <a:pPr/>
              <a:t>04.04.2014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03B64-0185-4D7B-998C-57F0AB2371F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6F9E9-5F0F-4E70-9354-3E56C4E40BE7}" type="datetimeFigureOut">
              <a:rPr lang="tr-TR" smtClean="0"/>
              <a:pPr/>
              <a:t>04.04.2014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03B64-0185-4D7B-998C-57F0AB2371F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6F9E9-5F0F-4E70-9354-3E56C4E40BE7}" type="datetimeFigureOut">
              <a:rPr lang="tr-TR" smtClean="0"/>
              <a:pPr/>
              <a:t>04.04.2014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EA03B64-0185-4D7B-998C-57F0AB2371F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616F9E9-5F0F-4E70-9354-3E56C4E40BE7}" type="datetimeFigureOut">
              <a:rPr lang="tr-TR" smtClean="0"/>
              <a:pPr/>
              <a:t>04.04.2014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1EA03B64-0185-4D7B-998C-57F0AB2371FA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Relationship Id="rId9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508" y="86767"/>
            <a:ext cx="8784976" cy="1470025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solidFill>
                  <a:schemeClr val="accent4">
                    <a:lumMod val="50000"/>
                  </a:schemeClr>
                </a:solidFill>
              </a:rPr>
              <a:t>5. TÜRKİYE ETİK KONGRESİ</a:t>
            </a:r>
            <a:br>
              <a:rPr lang="tr-TR" sz="3600" b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tr-TR" sz="3600" b="1" dirty="0" smtClean="0">
                <a:solidFill>
                  <a:schemeClr val="accent4">
                    <a:lumMod val="50000"/>
                  </a:schemeClr>
                </a:solidFill>
              </a:rPr>
              <a:t>MUHASEBE ETKİNLİĞİNDE TEMEL İLKELER</a:t>
            </a:r>
            <a:endParaRPr lang="tr-TR" sz="3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99592" y="1772816"/>
            <a:ext cx="7272808" cy="51321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600" b="1" dirty="0" smtClean="0">
                <a:solidFill>
                  <a:schemeClr val="bg1"/>
                </a:solidFill>
              </a:rPr>
              <a:t>Farklı Mesleklerde </a:t>
            </a:r>
          </a:p>
          <a:p>
            <a:pPr algn="ctr"/>
            <a:r>
              <a:rPr lang="tr-TR" sz="3600" b="1" dirty="0" smtClean="0">
                <a:solidFill>
                  <a:schemeClr val="bg1"/>
                </a:solidFill>
              </a:rPr>
              <a:t>Temel Etik İlkelere Genel Bakış</a:t>
            </a:r>
          </a:p>
          <a:p>
            <a:endParaRPr lang="tr-TR" dirty="0"/>
          </a:p>
          <a:p>
            <a:pPr algn="ctr"/>
            <a:endParaRPr lang="tr-TR" sz="2400" b="1" dirty="0"/>
          </a:p>
          <a:p>
            <a:pPr algn="ctr"/>
            <a:r>
              <a:rPr lang="tr-TR" sz="2400" b="1" dirty="0" smtClean="0"/>
              <a:t>PROF. DR. M. BANU DURUKAN SALI</a:t>
            </a:r>
          </a:p>
          <a:p>
            <a:pPr algn="ctr">
              <a:lnSpc>
                <a:spcPct val="150000"/>
              </a:lnSpc>
            </a:pPr>
            <a:r>
              <a:rPr lang="tr-TR" sz="2400" b="1" dirty="0" smtClean="0"/>
              <a:t>ARAŞ. GÖR. MELİSSA NİHAL CAGLE</a:t>
            </a:r>
          </a:p>
          <a:p>
            <a:pPr algn="ctr"/>
            <a:endParaRPr lang="tr-TR" sz="2000" b="1" i="1" dirty="0" smtClean="0"/>
          </a:p>
          <a:p>
            <a:pPr algn="ctr"/>
            <a:endParaRPr lang="tr-TR" sz="2000" b="1" i="1" dirty="0" smtClean="0"/>
          </a:p>
          <a:p>
            <a:pPr algn="ctr"/>
            <a:r>
              <a:rPr lang="tr-TR" sz="2000" b="1" i="1" dirty="0" smtClean="0"/>
              <a:t>DOKUZ EYLÜL ÜNİVERSİTESİ</a:t>
            </a:r>
          </a:p>
          <a:p>
            <a:pPr algn="ctr"/>
            <a:r>
              <a:rPr lang="tr-TR" sz="2000" b="1" i="1" dirty="0" smtClean="0"/>
              <a:t>İŞLETME FAKÜLTESİ</a:t>
            </a:r>
          </a:p>
          <a:p>
            <a:pPr algn="ctr">
              <a:lnSpc>
                <a:spcPct val="150000"/>
              </a:lnSpc>
            </a:pPr>
            <a:endParaRPr lang="tr-TR" sz="1100" b="1" dirty="0" smtClean="0"/>
          </a:p>
          <a:p>
            <a:pPr algn="ctr">
              <a:lnSpc>
                <a:spcPct val="150000"/>
              </a:lnSpc>
            </a:pPr>
            <a:endParaRPr lang="tr-TR" sz="1100" b="1" dirty="0"/>
          </a:p>
          <a:p>
            <a:pPr algn="ctr">
              <a:lnSpc>
                <a:spcPct val="150000"/>
              </a:lnSpc>
            </a:pPr>
            <a:endParaRPr lang="tr-TR" sz="1100" b="1" dirty="0" smtClean="0"/>
          </a:p>
          <a:p>
            <a:pPr algn="ctr">
              <a:lnSpc>
                <a:spcPct val="150000"/>
              </a:lnSpc>
            </a:pPr>
            <a:r>
              <a:rPr lang="tr-TR" sz="1600" b="1" dirty="0" smtClean="0"/>
              <a:t>KUŞADASI, 5 NİSAN 2014</a:t>
            </a:r>
            <a:endParaRPr lang="tr-TR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99592" y="260648"/>
            <a:ext cx="7772400" cy="1143000"/>
          </a:xfrm>
          <a:prstGeom prst="rect">
            <a:avLst/>
          </a:prstGeom>
          <a:ln w="38100" cap="flat" cmpd="sng" algn="ctr">
            <a:solidFill>
              <a:srgbClr val="00B050"/>
            </a:solidFill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bIns="91440" anchor="b" anchorCtr="0"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FARKLI MESLEK GRUPLARININ ETİK</a:t>
            </a:r>
            <a:r>
              <a:rPr kumimoji="0" lang="tr-TR" sz="40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İLKE VE KURALLARININ İÇERİK ANALİZİ</a:t>
            </a:r>
            <a:endParaRPr kumimoji="0" lang="tr-TR" sz="4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1259632" y="1827937"/>
            <a:ext cx="1440160" cy="1296144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dirty="0" smtClean="0"/>
              <a:t>Genel </a:t>
            </a:r>
          </a:p>
          <a:p>
            <a:pPr algn="ctr"/>
            <a:r>
              <a:rPr lang="tr-TR" sz="2000" dirty="0" smtClean="0"/>
              <a:t>Kural</a:t>
            </a:r>
            <a:endParaRPr lang="en-US" sz="2000" dirty="0"/>
          </a:p>
        </p:txBody>
      </p:sp>
      <p:sp>
        <p:nvSpPr>
          <p:cNvPr id="9" name="Oval 8"/>
          <p:cNvSpPr/>
          <p:nvPr/>
        </p:nvSpPr>
        <p:spPr>
          <a:xfrm>
            <a:off x="1259632" y="3933056"/>
            <a:ext cx="1440160" cy="1296144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dirty="0" smtClean="0"/>
              <a:t>Özel </a:t>
            </a:r>
          </a:p>
          <a:p>
            <a:pPr algn="ctr"/>
            <a:r>
              <a:rPr lang="tr-TR" sz="2000" dirty="0" smtClean="0"/>
              <a:t>Kural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4693426" y="1615976"/>
            <a:ext cx="3262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.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845826" y="3933056"/>
            <a:ext cx="3262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.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 rot="16200000">
            <a:off x="-469703" y="3028166"/>
            <a:ext cx="2221762" cy="923330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>
                    <a:lumMod val="2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Kurallar</a:t>
            </a:r>
            <a:endParaRPr lang="en-US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bg2">
                  <a:lumMod val="25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059832" y="1800642"/>
            <a:ext cx="54006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 err="1"/>
              <a:t>sözlü</a:t>
            </a:r>
            <a:r>
              <a:rPr lang="en-US" sz="2000" dirty="0"/>
              <a:t> </a:t>
            </a:r>
            <a:r>
              <a:rPr lang="en-US" sz="2000" dirty="0" err="1"/>
              <a:t>hareket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fiili</a:t>
            </a:r>
            <a:r>
              <a:rPr lang="en-US" sz="2000" dirty="0"/>
              <a:t> </a:t>
            </a:r>
            <a:r>
              <a:rPr lang="en-US" sz="2000" dirty="0" err="1"/>
              <a:t>saldırı</a:t>
            </a:r>
            <a:r>
              <a:rPr lang="en-US" sz="2000" dirty="0"/>
              <a:t> </a:t>
            </a:r>
            <a:r>
              <a:rPr lang="en-US" sz="2000" dirty="0" err="1"/>
              <a:t>yapılmaması</a:t>
            </a:r>
            <a:r>
              <a:rPr lang="en-US" sz="2000" dirty="0"/>
              <a:t>, </a:t>
            </a:r>
            <a:endParaRPr lang="tr-TR" sz="20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 err="1" smtClean="0"/>
              <a:t>iş</a:t>
            </a:r>
            <a:r>
              <a:rPr lang="en-US" sz="2000" dirty="0" smtClean="0"/>
              <a:t> </a:t>
            </a:r>
            <a:r>
              <a:rPr lang="en-US" sz="2000" dirty="0" err="1"/>
              <a:t>yerinde</a:t>
            </a:r>
            <a:r>
              <a:rPr lang="en-US" sz="2000" dirty="0"/>
              <a:t> </a:t>
            </a:r>
            <a:r>
              <a:rPr lang="en-US" sz="2000" dirty="0" err="1"/>
              <a:t>alkol</a:t>
            </a:r>
            <a:r>
              <a:rPr lang="en-US" sz="2000" dirty="0"/>
              <a:t>, </a:t>
            </a:r>
            <a:r>
              <a:rPr lang="en-US" sz="2000" dirty="0" err="1"/>
              <a:t>keyif</a:t>
            </a:r>
            <a:r>
              <a:rPr lang="en-US" sz="2000" dirty="0"/>
              <a:t> </a:t>
            </a:r>
            <a:r>
              <a:rPr lang="en-US" sz="2000" dirty="0" err="1"/>
              <a:t>verici</a:t>
            </a:r>
            <a:r>
              <a:rPr lang="en-US" sz="2000" dirty="0"/>
              <a:t> </a:t>
            </a:r>
            <a:r>
              <a:rPr lang="en-US" sz="2000" dirty="0" err="1"/>
              <a:t>maddelerin</a:t>
            </a:r>
            <a:r>
              <a:rPr lang="en-US" sz="2000" dirty="0"/>
              <a:t> </a:t>
            </a:r>
            <a:r>
              <a:rPr lang="en-US" sz="2000" dirty="0" err="1"/>
              <a:t>kullanılmaması</a:t>
            </a:r>
            <a:r>
              <a:rPr lang="en-US" sz="2000" dirty="0" smtClean="0"/>
              <a:t>,</a:t>
            </a:r>
            <a:endParaRPr lang="tr-TR" sz="20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 err="1" smtClean="0"/>
              <a:t>şiddeti</a:t>
            </a:r>
            <a:r>
              <a:rPr lang="en-US" sz="2000" dirty="0" smtClean="0"/>
              <a:t> </a:t>
            </a:r>
            <a:r>
              <a:rPr lang="en-US" sz="2000" dirty="0" err="1"/>
              <a:t>körükleyici</a:t>
            </a:r>
            <a:r>
              <a:rPr lang="en-US" sz="2000" dirty="0"/>
              <a:t>, </a:t>
            </a:r>
            <a:r>
              <a:rPr lang="en-US" sz="2000" dirty="0" err="1"/>
              <a:t>paniğe</a:t>
            </a:r>
            <a:r>
              <a:rPr lang="en-US" sz="2000" dirty="0"/>
              <a:t> </a:t>
            </a:r>
            <a:r>
              <a:rPr lang="en-US" sz="2000" dirty="0" err="1"/>
              <a:t>düşürücü</a:t>
            </a:r>
            <a:r>
              <a:rPr lang="en-US" sz="2000" dirty="0"/>
              <a:t>, </a:t>
            </a:r>
            <a:r>
              <a:rPr lang="en-US" sz="2000" dirty="0" err="1"/>
              <a:t>yanlış</a:t>
            </a:r>
            <a:r>
              <a:rPr lang="en-US" sz="2000" dirty="0"/>
              <a:t> </a:t>
            </a:r>
            <a:r>
              <a:rPr lang="en-US" sz="2000" dirty="0" err="1"/>
              <a:t>yönlendirici</a:t>
            </a:r>
            <a:r>
              <a:rPr lang="en-US" sz="2000" dirty="0"/>
              <a:t> </a:t>
            </a:r>
            <a:r>
              <a:rPr lang="en-US" sz="2000" dirty="0" err="1"/>
              <a:t>davranışların</a:t>
            </a:r>
            <a:r>
              <a:rPr lang="en-US" sz="2000" dirty="0"/>
              <a:t> </a:t>
            </a:r>
            <a:r>
              <a:rPr lang="en-US" sz="2000" dirty="0" err="1" smtClean="0"/>
              <a:t>yapılmaması</a:t>
            </a:r>
            <a:r>
              <a:rPr lang="tr-TR" sz="2000" dirty="0" smtClean="0"/>
              <a:t>, vb.</a:t>
            </a:r>
            <a:endParaRPr lang="en-US" sz="2000" dirty="0"/>
          </a:p>
        </p:txBody>
      </p:sp>
      <p:sp>
        <p:nvSpPr>
          <p:cNvPr id="17" name="TextBox 16"/>
          <p:cNvSpPr txBox="1"/>
          <p:nvPr/>
        </p:nvSpPr>
        <p:spPr>
          <a:xfrm>
            <a:off x="3245804" y="3886741"/>
            <a:ext cx="521462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 err="1"/>
              <a:t>acil</a:t>
            </a:r>
            <a:r>
              <a:rPr lang="en-US" sz="2000" dirty="0"/>
              <a:t> </a:t>
            </a:r>
            <a:r>
              <a:rPr lang="en-US" sz="2000" dirty="0" err="1"/>
              <a:t>durumlarda</a:t>
            </a:r>
            <a:r>
              <a:rPr lang="en-US" sz="2000" dirty="0"/>
              <a:t> </a:t>
            </a:r>
            <a:r>
              <a:rPr lang="en-US" sz="2000" dirty="0" err="1"/>
              <a:t>ilkyardım</a:t>
            </a:r>
            <a:r>
              <a:rPr lang="en-US" sz="2000" dirty="0"/>
              <a:t> </a:t>
            </a:r>
            <a:r>
              <a:rPr lang="en-US" sz="2000" dirty="0" err="1"/>
              <a:t>sunması</a:t>
            </a:r>
            <a:r>
              <a:rPr lang="en-US" sz="2000" dirty="0"/>
              <a:t>, </a:t>
            </a:r>
            <a:endParaRPr lang="tr-TR" sz="20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 err="1" smtClean="0"/>
              <a:t>tedaviyi</a:t>
            </a:r>
            <a:r>
              <a:rPr lang="en-US" sz="2000" dirty="0" smtClean="0"/>
              <a:t> </a:t>
            </a:r>
            <a:r>
              <a:rPr lang="en-US" sz="2000" dirty="0" err="1"/>
              <a:t>yarıda</a:t>
            </a:r>
            <a:r>
              <a:rPr lang="en-US" sz="2000" dirty="0"/>
              <a:t> </a:t>
            </a:r>
            <a:r>
              <a:rPr lang="en-US" sz="2000" dirty="0" err="1"/>
              <a:t>bırakamaması</a:t>
            </a:r>
            <a:r>
              <a:rPr lang="en-US" sz="2000" dirty="0"/>
              <a:t>, </a:t>
            </a:r>
            <a:endParaRPr lang="tr-TR" sz="20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 err="1" smtClean="0"/>
              <a:t>avukatların</a:t>
            </a:r>
            <a:r>
              <a:rPr lang="en-US" sz="2000" dirty="0" smtClean="0"/>
              <a:t> </a:t>
            </a:r>
            <a:r>
              <a:rPr lang="en-US" sz="2000" dirty="0" err="1"/>
              <a:t>aynı</a:t>
            </a:r>
            <a:r>
              <a:rPr lang="en-US" sz="2000" dirty="0"/>
              <a:t> </a:t>
            </a:r>
            <a:r>
              <a:rPr lang="en-US" sz="2000" dirty="0" err="1"/>
              <a:t>dava</a:t>
            </a:r>
            <a:r>
              <a:rPr lang="en-US" sz="2000" dirty="0"/>
              <a:t> </a:t>
            </a:r>
            <a:r>
              <a:rPr lang="en-US" sz="2000" dirty="0" err="1"/>
              <a:t>için</a:t>
            </a:r>
            <a:r>
              <a:rPr lang="en-US" sz="2000" dirty="0"/>
              <a:t> </a:t>
            </a:r>
            <a:r>
              <a:rPr lang="en-US" sz="2000" dirty="0" err="1"/>
              <a:t>birbirine</a:t>
            </a:r>
            <a:r>
              <a:rPr lang="en-US" sz="2000" dirty="0"/>
              <a:t> </a:t>
            </a:r>
            <a:r>
              <a:rPr lang="en-US" sz="2000" dirty="0" err="1"/>
              <a:t>karsıt</a:t>
            </a:r>
            <a:r>
              <a:rPr lang="en-US" sz="2000" dirty="0"/>
              <a:t> </a:t>
            </a:r>
            <a:r>
              <a:rPr lang="en-US" sz="2000" dirty="0" err="1"/>
              <a:t>isteklerde</a:t>
            </a:r>
            <a:r>
              <a:rPr lang="en-US" sz="2000" dirty="0"/>
              <a:t> </a:t>
            </a:r>
            <a:r>
              <a:rPr lang="en-US" sz="2000" dirty="0" err="1"/>
              <a:t>bulunamaması</a:t>
            </a:r>
            <a:r>
              <a:rPr lang="en-US" sz="2000" dirty="0"/>
              <a:t>, </a:t>
            </a:r>
            <a:endParaRPr lang="tr-TR" sz="20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 err="1" smtClean="0"/>
              <a:t>durusmayı</a:t>
            </a:r>
            <a:r>
              <a:rPr lang="en-US" sz="2000" dirty="0" smtClean="0"/>
              <a:t> </a:t>
            </a:r>
            <a:r>
              <a:rPr lang="en-US" sz="2000" dirty="0" err="1"/>
              <a:t>terk</a:t>
            </a:r>
            <a:r>
              <a:rPr lang="en-US" sz="2000" dirty="0"/>
              <a:t> </a:t>
            </a:r>
            <a:r>
              <a:rPr lang="en-US" sz="2000" dirty="0" err="1"/>
              <a:t>edememesi</a:t>
            </a:r>
            <a:r>
              <a:rPr lang="en-US" sz="2000" dirty="0" smtClean="0"/>
              <a:t>,</a:t>
            </a:r>
            <a:endParaRPr lang="tr-TR" sz="20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 smtClean="0"/>
              <a:t> </a:t>
            </a:r>
            <a:r>
              <a:rPr lang="en-US" sz="2000" dirty="0" err="1"/>
              <a:t>bankacıların</a:t>
            </a:r>
            <a:r>
              <a:rPr lang="en-US" sz="2000" dirty="0"/>
              <a:t> </a:t>
            </a:r>
            <a:r>
              <a:rPr lang="en-US" sz="2000" dirty="0" err="1"/>
              <a:t>potansiyel</a:t>
            </a:r>
            <a:r>
              <a:rPr lang="en-US" sz="2000" dirty="0"/>
              <a:t> </a:t>
            </a:r>
            <a:r>
              <a:rPr lang="en-US" sz="2000" dirty="0" err="1"/>
              <a:t>müşterileri</a:t>
            </a:r>
            <a:r>
              <a:rPr lang="en-US" sz="2000" dirty="0"/>
              <a:t> </a:t>
            </a:r>
            <a:r>
              <a:rPr lang="en-US" sz="2000" dirty="0" err="1"/>
              <a:t>öncelikle</a:t>
            </a:r>
            <a:r>
              <a:rPr lang="en-US" sz="2000" dirty="0"/>
              <a:t> </a:t>
            </a:r>
            <a:r>
              <a:rPr lang="en-US" sz="2000" dirty="0" err="1"/>
              <a:t>kendi</a:t>
            </a:r>
            <a:r>
              <a:rPr lang="en-US" sz="2000" dirty="0"/>
              <a:t> </a:t>
            </a:r>
            <a:r>
              <a:rPr lang="en-US" sz="2000" dirty="0" err="1"/>
              <a:t>kurumuna</a:t>
            </a:r>
            <a:r>
              <a:rPr lang="en-US" sz="2000" dirty="0"/>
              <a:t> </a:t>
            </a:r>
            <a:r>
              <a:rPr lang="en-US" sz="2000" dirty="0" err="1" smtClean="0"/>
              <a:t>yönlendirmesi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99592" y="260648"/>
            <a:ext cx="7772400" cy="1143000"/>
          </a:xfrm>
          <a:prstGeom prst="rect">
            <a:avLst/>
          </a:prstGeom>
          <a:ln w="38100" cap="flat" cmpd="sng" algn="ctr">
            <a:solidFill>
              <a:srgbClr val="00B050"/>
            </a:solidFill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bIns="91440" anchor="b" anchorCtr="0"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FARKLI MESLEK GRUPLARININ ETİK</a:t>
            </a:r>
            <a:r>
              <a:rPr kumimoji="0" lang="tr-TR" sz="40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İLKE VE KURALLARININ İÇERİK ANALİZİ</a:t>
            </a:r>
            <a:endParaRPr kumimoji="0" lang="tr-TR" sz="4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93426" y="1615976"/>
            <a:ext cx="3262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.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 rot="16200000">
            <a:off x="-266718" y="3103112"/>
            <a:ext cx="1841337" cy="923330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>
                    <a:lumMod val="2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İlkeler</a:t>
            </a:r>
            <a:endParaRPr lang="en-US" sz="5400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2">
                  <a:lumMod val="25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5" name="Oval 24"/>
          <p:cNvSpPr/>
          <p:nvPr/>
        </p:nvSpPr>
        <p:spPr>
          <a:xfrm>
            <a:off x="1115616" y="3269096"/>
            <a:ext cx="1944216" cy="1440160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dirty="0"/>
              <a:t>Tarafsızlık</a:t>
            </a:r>
            <a:endParaRPr lang="en-US" sz="2000" dirty="0"/>
          </a:p>
        </p:txBody>
      </p:sp>
      <p:sp>
        <p:nvSpPr>
          <p:cNvPr id="26" name="Oval 25"/>
          <p:cNvSpPr/>
          <p:nvPr/>
        </p:nvSpPr>
        <p:spPr>
          <a:xfrm>
            <a:off x="971600" y="1615975"/>
            <a:ext cx="1656184" cy="1336263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dirty="0"/>
              <a:t>Gizlilik</a:t>
            </a:r>
            <a:endParaRPr lang="en-US" sz="2000" dirty="0"/>
          </a:p>
        </p:txBody>
      </p:sp>
      <p:sp>
        <p:nvSpPr>
          <p:cNvPr id="27" name="Oval 26"/>
          <p:cNvSpPr/>
          <p:nvPr/>
        </p:nvSpPr>
        <p:spPr>
          <a:xfrm>
            <a:off x="653950" y="5157192"/>
            <a:ext cx="1757810" cy="1337497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dirty="0"/>
              <a:t>Yeterlilik</a:t>
            </a:r>
          </a:p>
          <a:p>
            <a:pPr algn="ctr"/>
            <a:r>
              <a:rPr lang="tr-TR" sz="2000" dirty="0"/>
              <a:t>ve Özen</a:t>
            </a:r>
            <a:endParaRPr lang="en-US" sz="2000" dirty="0"/>
          </a:p>
        </p:txBody>
      </p:sp>
      <p:sp>
        <p:nvSpPr>
          <p:cNvPr id="29" name="Oval 28"/>
          <p:cNvSpPr/>
          <p:nvPr/>
        </p:nvSpPr>
        <p:spPr>
          <a:xfrm>
            <a:off x="6658000" y="4192860"/>
            <a:ext cx="1730424" cy="1296144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dirty="0"/>
              <a:t>Mesleki </a:t>
            </a:r>
          </a:p>
          <a:p>
            <a:pPr algn="ctr"/>
            <a:r>
              <a:rPr lang="tr-TR" sz="2000" dirty="0"/>
              <a:t>Davranış</a:t>
            </a:r>
            <a:endParaRPr lang="en-US" sz="2000" dirty="0"/>
          </a:p>
        </p:txBody>
      </p:sp>
      <p:sp>
        <p:nvSpPr>
          <p:cNvPr id="34" name="Oval 33"/>
          <p:cNvSpPr/>
          <p:nvPr/>
        </p:nvSpPr>
        <p:spPr>
          <a:xfrm>
            <a:off x="6424913" y="1484784"/>
            <a:ext cx="1942397" cy="1323440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dirty="0"/>
              <a:t>Dürüstlük</a:t>
            </a: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2627784" y="1800642"/>
            <a:ext cx="25922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iş</a:t>
            </a:r>
            <a:r>
              <a:rPr lang="en-US" dirty="0"/>
              <a:t> </a:t>
            </a:r>
            <a:r>
              <a:rPr lang="en-US" dirty="0" err="1"/>
              <a:t>ilişkilerinin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sonucu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elde</a:t>
            </a:r>
            <a:r>
              <a:rPr lang="en-US" dirty="0"/>
              <a:t> </a:t>
            </a:r>
            <a:r>
              <a:rPr lang="en-US" dirty="0" err="1"/>
              <a:t>edilmiş</a:t>
            </a:r>
            <a:r>
              <a:rPr lang="en-US" dirty="0"/>
              <a:t> </a:t>
            </a:r>
            <a:r>
              <a:rPr lang="en-US" dirty="0" err="1"/>
              <a:t>gizli</a:t>
            </a:r>
            <a:r>
              <a:rPr lang="en-US" dirty="0"/>
              <a:t> </a:t>
            </a:r>
            <a:r>
              <a:rPr lang="en-US" dirty="0" err="1"/>
              <a:t>bilgileri</a:t>
            </a:r>
            <a:r>
              <a:rPr lang="en-US" dirty="0"/>
              <a:t> </a:t>
            </a:r>
            <a:r>
              <a:rPr lang="en-US" dirty="0" err="1" smtClean="0"/>
              <a:t>açıklamamak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3203848" y="3546175"/>
            <a:ext cx="26642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önyargı</a:t>
            </a:r>
            <a:r>
              <a:rPr lang="en-US" dirty="0"/>
              <a:t>, </a:t>
            </a:r>
            <a:r>
              <a:rPr lang="en-US" dirty="0" err="1"/>
              <a:t>çıkar</a:t>
            </a:r>
            <a:r>
              <a:rPr lang="en-US" dirty="0"/>
              <a:t> </a:t>
            </a:r>
            <a:r>
              <a:rPr lang="en-US" dirty="0" err="1" smtClean="0"/>
              <a:t>çatı</a:t>
            </a:r>
            <a:r>
              <a:rPr lang="tr-TR" dirty="0" smtClean="0"/>
              <a:t>ş</a:t>
            </a:r>
            <a:r>
              <a:rPr lang="en-US" dirty="0" err="1" smtClean="0"/>
              <a:t>ması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usulsüz</a:t>
            </a:r>
            <a:r>
              <a:rPr lang="en-US" dirty="0"/>
              <a:t> </a:t>
            </a:r>
            <a:r>
              <a:rPr lang="en-US" dirty="0" err="1"/>
              <a:t>etkiler</a:t>
            </a:r>
            <a:r>
              <a:rPr lang="en-US" dirty="0"/>
              <a:t> </a:t>
            </a:r>
            <a:r>
              <a:rPr lang="en-US" dirty="0" err="1"/>
              <a:t>olmadan</a:t>
            </a:r>
            <a:r>
              <a:rPr lang="en-US" dirty="0"/>
              <a:t> </a:t>
            </a:r>
            <a:r>
              <a:rPr lang="en-US" dirty="0" err="1"/>
              <a:t>görevini</a:t>
            </a:r>
            <a:r>
              <a:rPr lang="en-US" dirty="0"/>
              <a:t> </a:t>
            </a:r>
            <a:r>
              <a:rPr lang="en-US" dirty="0" err="1"/>
              <a:t>yerine</a:t>
            </a:r>
            <a:r>
              <a:rPr lang="en-US" dirty="0"/>
              <a:t> </a:t>
            </a:r>
            <a:r>
              <a:rPr lang="en-US" dirty="0" err="1" smtClean="0"/>
              <a:t>getirme</a:t>
            </a:r>
            <a:r>
              <a:rPr lang="tr-TR" dirty="0" smtClean="0"/>
              <a:t>k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2384336" y="5269952"/>
            <a:ext cx="266429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mesleki</a:t>
            </a:r>
            <a:r>
              <a:rPr lang="en-US" dirty="0"/>
              <a:t> </a:t>
            </a:r>
            <a:r>
              <a:rPr lang="en-US" dirty="0" err="1" smtClean="0"/>
              <a:t>hizmetleri</a:t>
            </a:r>
            <a:r>
              <a:rPr lang="tr-TR" dirty="0" smtClean="0"/>
              <a:t> </a:t>
            </a:r>
            <a:r>
              <a:rPr lang="en-US" dirty="0" err="1"/>
              <a:t>yerine</a:t>
            </a:r>
            <a:r>
              <a:rPr lang="en-US" dirty="0"/>
              <a:t> </a:t>
            </a:r>
            <a:r>
              <a:rPr lang="en-US" dirty="0" err="1"/>
              <a:t>getirirken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mesleki</a:t>
            </a:r>
            <a:r>
              <a:rPr lang="en-US" dirty="0"/>
              <a:t> </a:t>
            </a:r>
            <a:r>
              <a:rPr lang="en-US" dirty="0" err="1"/>
              <a:t>standartlarla</a:t>
            </a:r>
            <a:r>
              <a:rPr lang="en-US" dirty="0"/>
              <a:t> </a:t>
            </a:r>
            <a:r>
              <a:rPr lang="en-US" dirty="0" err="1" smtClean="0"/>
              <a:t>uyum</a:t>
            </a:r>
            <a:r>
              <a:rPr lang="tr-TR" dirty="0" smtClean="0"/>
              <a:t>, mesleki</a:t>
            </a:r>
          </a:p>
          <a:p>
            <a:r>
              <a:rPr lang="en-US" dirty="0" err="1" smtClean="0"/>
              <a:t>yeterlili</a:t>
            </a:r>
            <a:r>
              <a:rPr lang="tr-TR" dirty="0" smtClean="0"/>
              <a:t>ğ</a:t>
            </a:r>
            <a:r>
              <a:rPr lang="en-US" dirty="0" smtClean="0"/>
              <a:t>in </a:t>
            </a:r>
            <a:r>
              <a:rPr lang="en-US" dirty="0" err="1"/>
              <a:t>elde</a:t>
            </a:r>
            <a:r>
              <a:rPr lang="en-US" dirty="0"/>
              <a:t> </a:t>
            </a:r>
            <a:r>
              <a:rPr lang="en-US" dirty="0" err="1"/>
              <a:t>edilmesi</a:t>
            </a:r>
            <a:r>
              <a:rPr lang="en-US" dirty="0"/>
              <a:t> 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084168" y="2852936"/>
            <a:ext cx="29330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mesleki</a:t>
            </a:r>
            <a:r>
              <a:rPr lang="en-US" dirty="0"/>
              <a:t> </a:t>
            </a:r>
            <a:r>
              <a:rPr lang="en-US" dirty="0" err="1" smtClean="0"/>
              <a:t>ilişkilerde</a:t>
            </a:r>
            <a:r>
              <a:rPr lang="en-US" dirty="0" smtClean="0"/>
              <a:t> </a:t>
            </a:r>
            <a:r>
              <a:rPr lang="en-US" dirty="0" err="1"/>
              <a:t>dürüst</a:t>
            </a:r>
            <a:r>
              <a:rPr lang="en-US" dirty="0"/>
              <a:t>, </a:t>
            </a:r>
            <a:r>
              <a:rPr lang="en-US" dirty="0" err="1"/>
              <a:t>açık</a:t>
            </a:r>
            <a:r>
              <a:rPr lang="en-US" dirty="0"/>
              <a:t> </a:t>
            </a:r>
            <a:r>
              <a:rPr lang="en-US" dirty="0" err="1"/>
              <a:t>sözlü</a:t>
            </a:r>
            <a:r>
              <a:rPr lang="en-US" dirty="0"/>
              <a:t>, </a:t>
            </a:r>
            <a:r>
              <a:rPr lang="en-US" dirty="0" err="1"/>
              <a:t>adil</a:t>
            </a:r>
            <a:r>
              <a:rPr lang="en-US" dirty="0"/>
              <a:t> </a:t>
            </a:r>
            <a:r>
              <a:rPr lang="en-US" dirty="0" err="1" smtClean="0"/>
              <a:t>olması</a:t>
            </a:r>
            <a:r>
              <a:rPr lang="en-US" dirty="0" smtClean="0"/>
              <a:t>, </a:t>
            </a:r>
            <a:r>
              <a:rPr lang="en-US" dirty="0" err="1" smtClean="0"/>
              <a:t>yanlı</a:t>
            </a:r>
            <a:r>
              <a:rPr lang="tr-TR" dirty="0" smtClean="0"/>
              <a:t>ş</a:t>
            </a:r>
            <a:r>
              <a:rPr lang="en-US" dirty="0" smtClean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yanıltıcı</a:t>
            </a:r>
            <a:r>
              <a:rPr lang="en-US" dirty="0"/>
              <a:t> </a:t>
            </a:r>
            <a:r>
              <a:rPr lang="en-US" dirty="0" err="1"/>
              <a:t>beyanlarda</a:t>
            </a:r>
            <a:r>
              <a:rPr lang="en-US" dirty="0"/>
              <a:t> </a:t>
            </a:r>
            <a:r>
              <a:rPr lang="en-US" dirty="0" err="1" smtClean="0"/>
              <a:t>bulunulmaması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5652120" y="5489004"/>
            <a:ext cx="33996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meslek</a:t>
            </a:r>
            <a:r>
              <a:rPr lang="en-US" dirty="0"/>
              <a:t> </a:t>
            </a:r>
            <a:r>
              <a:rPr lang="en-US" dirty="0" err="1"/>
              <a:t>yasaları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düzenlemelerine</a:t>
            </a:r>
            <a:r>
              <a:rPr lang="en-US" dirty="0"/>
              <a:t> </a:t>
            </a:r>
            <a:r>
              <a:rPr lang="en-US" dirty="0" err="1"/>
              <a:t>uyum</a:t>
            </a:r>
            <a:r>
              <a:rPr lang="en-US" dirty="0"/>
              <a:t>, </a:t>
            </a:r>
            <a:r>
              <a:rPr lang="en-US" dirty="0" err="1" smtClean="0"/>
              <a:t>mesle</a:t>
            </a:r>
            <a:r>
              <a:rPr lang="tr-TR" dirty="0"/>
              <a:t>ğ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gözden</a:t>
            </a:r>
            <a:r>
              <a:rPr lang="en-US" dirty="0"/>
              <a:t> </a:t>
            </a:r>
            <a:r>
              <a:rPr lang="en-US" dirty="0" err="1" smtClean="0"/>
              <a:t>dü</a:t>
            </a:r>
            <a:r>
              <a:rPr lang="tr-TR" dirty="0" smtClean="0"/>
              <a:t>ş</a:t>
            </a:r>
            <a:r>
              <a:rPr lang="en-US" dirty="0" err="1" smtClean="0"/>
              <a:t>ürücü</a:t>
            </a:r>
            <a:r>
              <a:rPr lang="en-US" dirty="0" smtClean="0"/>
              <a:t> </a:t>
            </a:r>
            <a:r>
              <a:rPr lang="en-US" dirty="0" err="1"/>
              <a:t>herhangi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hareketten</a:t>
            </a:r>
            <a:r>
              <a:rPr lang="en-US" dirty="0"/>
              <a:t> </a:t>
            </a:r>
            <a:r>
              <a:rPr lang="en-US" dirty="0" err="1" smtClean="0"/>
              <a:t>ka</a:t>
            </a:r>
            <a:r>
              <a:rPr lang="tr-TR" dirty="0" smtClean="0"/>
              <a:t>ç</a:t>
            </a:r>
            <a:r>
              <a:rPr lang="en-US" dirty="0" smtClean="0"/>
              <a:t>ın</a:t>
            </a:r>
            <a:r>
              <a:rPr lang="tr-TR" dirty="0" err="1" smtClean="0"/>
              <a:t>ıl</a:t>
            </a:r>
            <a:r>
              <a:rPr lang="en-US" dirty="0" err="1" smtClean="0"/>
              <a:t>ması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494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99592" y="260648"/>
            <a:ext cx="7772400" cy="1143000"/>
          </a:xfrm>
          <a:prstGeom prst="rect">
            <a:avLst/>
          </a:prstGeom>
          <a:ln w="38100" cap="flat" cmpd="sng" algn="ctr">
            <a:solidFill>
              <a:srgbClr val="00B050"/>
            </a:solidFill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bIns="91440" anchor="b" anchorCtr="0"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FARKLI MESLEK GRUPLARININ ETİK</a:t>
            </a:r>
            <a:r>
              <a:rPr kumimoji="0" lang="tr-TR" sz="40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İLKE VE KURALLARININ İÇERİK ANALİZİ</a:t>
            </a:r>
            <a:endParaRPr kumimoji="0" lang="tr-TR" sz="4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1259632" y="1700808"/>
            <a:ext cx="1440160" cy="1296144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dirty="0"/>
              <a:t>Kamu</a:t>
            </a:r>
          </a:p>
          <a:p>
            <a:pPr algn="ctr"/>
            <a:r>
              <a:rPr lang="tr-TR" sz="2000" dirty="0"/>
              <a:t>Yararı</a:t>
            </a:r>
            <a:endParaRPr lang="en-US" sz="2000" dirty="0"/>
          </a:p>
        </p:txBody>
      </p:sp>
      <p:sp>
        <p:nvSpPr>
          <p:cNvPr id="9" name="Oval 8"/>
          <p:cNvSpPr/>
          <p:nvPr/>
        </p:nvSpPr>
        <p:spPr>
          <a:xfrm>
            <a:off x="1331640" y="4302388"/>
            <a:ext cx="1440160" cy="1296144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dirty="0"/>
              <a:t>Saygı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4693426" y="1615976"/>
            <a:ext cx="3262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.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845826" y="3933056"/>
            <a:ext cx="3262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.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 rot="16200000">
            <a:off x="-891214" y="3103112"/>
            <a:ext cx="3090333" cy="923330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>
                    <a:lumMod val="2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Varsayımlar</a:t>
            </a:r>
            <a:endParaRPr lang="en-US" sz="5400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2">
                  <a:lumMod val="25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19872" y="4488795"/>
            <a:ext cx="39604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kişilik</a:t>
            </a:r>
            <a:r>
              <a:rPr lang="en-US" dirty="0"/>
              <a:t> </a:t>
            </a:r>
            <a:r>
              <a:rPr lang="en-US" dirty="0" err="1"/>
              <a:t>haklarına</a:t>
            </a:r>
            <a:r>
              <a:rPr lang="en-US" dirty="0"/>
              <a:t> </a:t>
            </a:r>
            <a:r>
              <a:rPr lang="en-US" dirty="0" err="1"/>
              <a:t>saygı</a:t>
            </a:r>
            <a:r>
              <a:rPr lang="en-US" dirty="0"/>
              <a:t> (</a:t>
            </a:r>
            <a:r>
              <a:rPr lang="en-US" dirty="0" err="1"/>
              <a:t>nezaket</a:t>
            </a:r>
            <a:r>
              <a:rPr lang="en-US" dirty="0" smtClean="0"/>
              <a:t>), </a:t>
            </a:r>
            <a:r>
              <a:rPr lang="en-US" dirty="0" err="1"/>
              <a:t>düşünce</a:t>
            </a:r>
            <a:r>
              <a:rPr lang="en-US" dirty="0"/>
              <a:t> </a:t>
            </a:r>
            <a:r>
              <a:rPr lang="en-US" dirty="0" err="1"/>
              <a:t>özgürlüğüne</a:t>
            </a:r>
            <a:r>
              <a:rPr lang="en-US" dirty="0"/>
              <a:t> </a:t>
            </a:r>
            <a:r>
              <a:rPr lang="en-US" dirty="0" err="1"/>
              <a:t>saygı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insan</a:t>
            </a:r>
            <a:r>
              <a:rPr lang="en-US" dirty="0"/>
              <a:t> </a:t>
            </a:r>
            <a:r>
              <a:rPr lang="en-US" dirty="0" err="1"/>
              <a:t>onurunu</a:t>
            </a:r>
            <a:r>
              <a:rPr lang="en-US" dirty="0"/>
              <a:t> </a:t>
            </a:r>
            <a:r>
              <a:rPr lang="en-US" dirty="0" err="1"/>
              <a:t>gözetmesi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275856" y="1700808"/>
            <a:ext cx="39604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kamu</a:t>
            </a:r>
            <a:r>
              <a:rPr lang="en-US" dirty="0"/>
              <a:t> </a:t>
            </a:r>
            <a:r>
              <a:rPr lang="en-US" dirty="0" err="1"/>
              <a:t>hizmetini</a:t>
            </a:r>
            <a:r>
              <a:rPr lang="en-US" dirty="0"/>
              <a:t> </a:t>
            </a:r>
            <a:r>
              <a:rPr lang="en-US" dirty="0" err="1"/>
              <a:t>kişisel</a:t>
            </a:r>
            <a:r>
              <a:rPr lang="en-US" dirty="0"/>
              <a:t> </a:t>
            </a:r>
            <a:r>
              <a:rPr lang="en-US" dirty="0" err="1"/>
              <a:t>çıkarlarının</a:t>
            </a:r>
            <a:r>
              <a:rPr lang="en-US" dirty="0"/>
              <a:t> </a:t>
            </a:r>
            <a:r>
              <a:rPr lang="en-US" dirty="0" err="1"/>
              <a:t>üstünde</a:t>
            </a:r>
            <a:r>
              <a:rPr lang="en-US" dirty="0"/>
              <a:t> </a:t>
            </a:r>
            <a:r>
              <a:rPr lang="en-US" dirty="0" err="1" smtClean="0"/>
              <a:t>tutma</a:t>
            </a:r>
            <a:r>
              <a:rPr lang="tr-TR" dirty="0" smtClean="0"/>
              <a:t>, </a:t>
            </a:r>
            <a:r>
              <a:rPr lang="en-US" dirty="0" err="1"/>
              <a:t>yararlılık</a:t>
            </a:r>
            <a:r>
              <a:rPr lang="en-US" dirty="0"/>
              <a:t>, </a:t>
            </a:r>
            <a:r>
              <a:rPr lang="en-US" dirty="0" err="1"/>
              <a:t>kaynakların</a:t>
            </a:r>
            <a:r>
              <a:rPr lang="en-US" dirty="0"/>
              <a:t> </a:t>
            </a:r>
            <a:r>
              <a:rPr lang="en-US" dirty="0" err="1"/>
              <a:t>etkili</a:t>
            </a:r>
            <a:r>
              <a:rPr lang="en-US" dirty="0"/>
              <a:t> </a:t>
            </a:r>
            <a:r>
              <a:rPr lang="en-US" dirty="0" err="1"/>
              <a:t>kullanımı</a:t>
            </a:r>
            <a:r>
              <a:rPr lang="en-US" dirty="0"/>
              <a:t>, </a:t>
            </a:r>
            <a:r>
              <a:rPr lang="en-US" dirty="0" err="1"/>
              <a:t>hizmet</a:t>
            </a:r>
            <a:r>
              <a:rPr lang="en-US" dirty="0"/>
              <a:t> </a:t>
            </a:r>
            <a:r>
              <a:rPr lang="en-US" dirty="0" err="1"/>
              <a:t>kalitesinin</a:t>
            </a:r>
            <a:r>
              <a:rPr lang="en-US" dirty="0"/>
              <a:t> </a:t>
            </a:r>
            <a:r>
              <a:rPr lang="en-US" dirty="0" err="1"/>
              <a:t>yükseltilmesi</a:t>
            </a:r>
            <a:r>
              <a:rPr lang="en-US" dirty="0"/>
              <a:t>, </a:t>
            </a:r>
            <a:r>
              <a:rPr lang="en-US" dirty="0" err="1"/>
              <a:t>toplum</a:t>
            </a:r>
            <a:r>
              <a:rPr lang="en-US" dirty="0"/>
              <a:t> </a:t>
            </a:r>
            <a:r>
              <a:rPr lang="en-US" dirty="0" err="1"/>
              <a:t>ahlakına</a:t>
            </a:r>
            <a:r>
              <a:rPr lang="en-US" dirty="0"/>
              <a:t> </a:t>
            </a:r>
            <a:r>
              <a:rPr lang="en-US" dirty="0" err="1"/>
              <a:t>uygun</a:t>
            </a:r>
            <a:r>
              <a:rPr lang="en-US" dirty="0"/>
              <a:t> </a:t>
            </a:r>
            <a:r>
              <a:rPr lang="en-US" dirty="0" err="1"/>
              <a:t>davranışların</a:t>
            </a:r>
            <a:r>
              <a:rPr lang="en-US" dirty="0"/>
              <a:t> </a:t>
            </a:r>
            <a:r>
              <a:rPr lang="en-US" dirty="0" err="1"/>
              <a:t>sergilenmesi</a:t>
            </a:r>
            <a:r>
              <a:rPr lang="en-US" dirty="0"/>
              <a:t>, 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sorumluluk</a:t>
            </a:r>
            <a:r>
              <a:rPr lang="en-US" dirty="0"/>
              <a:t> </a:t>
            </a:r>
            <a:r>
              <a:rPr lang="en-US" dirty="0" err="1"/>
              <a:t>ilkesine</a:t>
            </a:r>
            <a:r>
              <a:rPr lang="en-US" dirty="0"/>
              <a:t> </a:t>
            </a:r>
            <a:r>
              <a:rPr lang="en-US" dirty="0" err="1"/>
              <a:t>ters</a:t>
            </a:r>
            <a:r>
              <a:rPr lang="en-US" dirty="0"/>
              <a:t> </a:t>
            </a:r>
            <a:r>
              <a:rPr lang="en-US" dirty="0" err="1"/>
              <a:t>düşmemesi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494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>
              <a:latin typeface="Perpetua (Body)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99592" y="260648"/>
            <a:ext cx="7772400" cy="1143000"/>
          </a:xfrm>
          <a:prstGeom prst="rect">
            <a:avLst/>
          </a:prstGeom>
          <a:ln w="38100" cap="flat" cmpd="sng" algn="ctr">
            <a:solidFill>
              <a:srgbClr val="00B050"/>
            </a:solidFill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bIns="91440" anchor="b" anchorCtr="0"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Perpetua (Body)"/>
              </a:rPr>
              <a:t>FARKLI MESLEK GRUPLARININ ETİK</a:t>
            </a:r>
            <a:r>
              <a:rPr kumimoji="0" lang="tr-TR" sz="40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Perpetua (Body)"/>
              </a:rPr>
              <a:t> İLKE VE KURALLARININ İÇERİK ANALİZİ</a:t>
            </a:r>
            <a:endParaRPr kumimoji="0" lang="tr-TR" sz="4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Perpetua (Body)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8530845"/>
              </p:ext>
            </p:extLst>
          </p:nvPr>
        </p:nvGraphicFramePr>
        <p:xfrm>
          <a:off x="899592" y="1772815"/>
          <a:ext cx="7632847" cy="4824537"/>
        </p:xfrm>
        <a:graphic>
          <a:graphicData uri="http://schemas.openxmlformats.org/drawingml/2006/table">
            <a:tbl>
              <a:tblPr/>
              <a:tblGrid>
                <a:gridCol w="3664583"/>
                <a:gridCol w="2897683"/>
                <a:gridCol w="1070581"/>
              </a:tblGrid>
              <a:tr h="4646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 smtClean="0">
                          <a:latin typeface="Perpetua (Body)"/>
                          <a:ea typeface="Times New Roman"/>
                          <a:cs typeface="Times New Roman"/>
                        </a:rPr>
                        <a:t>İçerik Analizi Kategorileri</a:t>
                      </a:r>
                      <a:endParaRPr lang="tr-TR" sz="2000" dirty="0">
                        <a:latin typeface="Perpetua (Body)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 smtClean="0">
                          <a:latin typeface="Perpetua (Body)"/>
                          <a:ea typeface="Times New Roman"/>
                          <a:cs typeface="Times New Roman"/>
                        </a:rPr>
                        <a:t>Alt-Kategoriler</a:t>
                      </a:r>
                      <a:endParaRPr lang="tr-TR" sz="2000" dirty="0">
                        <a:latin typeface="Perpetua (Body)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Perpetua (Body)"/>
                          <a:ea typeface="Times New Roman"/>
                          <a:cs typeface="Times New Roman"/>
                        </a:rPr>
                        <a:t>%</a:t>
                      </a:r>
                      <a:endParaRPr lang="tr-TR" sz="2000" dirty="0">
                        <a:latin typeface="Perpetua (Body)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327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Perpetua (Body)"/>
                          <a:ea typeface="Times New Roman"/>
                          <a:cs typeface="Times New Roman"/>
                        </a:rPr>
                        <a:t>Kurallar</a:t>
                      </a:r>
                      <a:endParaRPr lang="tr-TR" sz="20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Perpetua (Body)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700" dirty="0" err="1">
                          <a:latin typeface="Perpetua (Body)"/>
                          <a:ea typeface="Times New Roman"/>
                          <a:cs typeface="Times New Roman"/>
                        </a:rPr>
                        <a:t>Genel</a:t>
                      </a:r>
                      <a:r>
                        <a:rPr lang="en-US" sz="1700" dirty="0">
                          <a:latin typeface="Perpetua (Body)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Perpetua (Body)"/>
                          <a:ea typeface="Times New Roman"/>
                          <a:cs typeface="Times New Roman"/>
                        </a:rPr>
                        <a:t>Kural</a:t>
                      </a:r>
                      <a:r>
                        <a:rPr lang="en-US" sz="1700" dirty="0">
                          <a:latin typeface="Perpetua (Body)"/>
                          <a:ea typeface="Times New Roman"/>
                          <a:cs typeface="Times New Roman"/>
                        </a:rPr>
                        <a:t> </a:t>
                      </a:r>
                      <a:endParaRPr lang="tr-TR" sz="1700" dirty="0">
                        <a:latin typeface="Perpetua (Body)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Perpetua (Body)"/>
                          <a:ea typeface="Times New Roman"/>
                          <a:cs typeface="Times New Roman"/>
                        </a:rPr>
                        <a:t>12.82</a:t>
                      </a:r>
                      <a:endParaRPr lang="tr-TR" sz="1700" dirty="0">
                        <a:latin typeface="Perpetua (Body)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32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700" dirty="0" err="1">
                          <a:latin typeface="Perpetua (Body)"/>
                          <a:ea typeface="Times New Roman"/>
                          <a:cs typeface="Times New Roman"/>
                        </a:rPr>
                        <a:t>Özel</a:t>
                      </a:r>
                      <a:r>
                        <a:rPr lang="en-US" sz="1700" dirty="0">
                          <a:latin typeface="Perpetua (Body)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Perpetua (Body)"/>
                          <a:ea typeface="Times New Roman"/>
                          <a:cs typeface="Times New Roman"/>
                        </a:rPr>
                        <a:t>Kural</a:t>
                      </a:r>
                      <a:r>
                        <a:rPr lang="en-US" sz="1700" dirty="0">
                          <a:latin typeface="Perpetua (Body)"/>
                          <a:ea typeface="Times New Roman"/>
                          <a:cs typeface="Times New Roman"/>
                        </a:rPr>
                        <a:t> </a:t>
                      </a:r>
                      <a:endParaRPr lang="tr-TR" sz="1700" dirty="0">
                        <a:latin typeface="Perpetua (Body)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Perpetua (Body)"/>
                          <a:ea typeface="Times New Roman"/>
                          <a:cs typeface="Times New Roman"/>
                        </a:rPr>
                        <a:t>11.11</a:t>
                      </a:r>
                      <a:endParaRPr lang="tr-TR" sz="1700" dirty="0">
                        <a:latin typeface="Perpetua (Body)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32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700" b="1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Perpetua (Body)"/>
                          <a:ea typeface="Times New Roman"/>
                          <a:cs typeface="Times New Roman"/>
                        </a:rPr>
                        <a:t>Toplam</a:t>
                      </a:r>
                      <a:endParaRPr lang="tr-TR" sz="17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Perpetua (Body)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7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Perpetua (Body)"/>
                          <a:ea typeface="Times New Roman"/>
                          <a:cs typeface="Times New Roman"/>
                        </a:rPr>
                        <a:t>23.93</a:t>
                      </a:r>
                      <a:endParaRPr lang="tr-TR" sz="17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Perpetua (Body)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327">
                <a:tc row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Perpetua (Body)"/>
                          <a:ea typeface="Times New Roman"/>
                          <a:cs typeface="Times New Roman"/>
                        </a:rPr>
                        <a:t>İlkeler</a:t>
                      </a:r>
                      <a:endParaRPr lang="tr-TR" sz="20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Perpetua (Body)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700" dirty="0" err="1">
                          <a:latin typeface="Perpetua (Body)"/>
                          <a:ea typeface="Times New Roman"/>
                          <a:cs typeface="Times New Roman"/>
                        </a:rPr>
                        <a:t>Gizlilik</a:t>
                      </a:r>
                      <a:r>
                        <a:rPr lang="en-US" sz="1700" dirty="0">
                          <a:latin typeface="Perpetua (Body)"/>
                          <a:ea typeface="Times New Roman"/>
                          <a:cs typeface="Times New Roman"/>
                        </a:rPr>
                        <a:t>         </a:t>
                      </a:r>
                      <a:endParaRPr lang="tr-TR" sz="1700" dirty="0">
                        <a:latin typeface="Perpetua (Body)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Perpetua (Body)"/>
                          <a:ea typeface="Times New Roman"/>
                          <a:cs typeface="Times New Roman"/>
                        </a:rPr>
                        <a:t>5.98</a:t>
                      </a:r>
                      <a:endParaRPr lang="tr-TR" sz="1700" dirty="0">
                        <a:latin typeface="Perpetua (Body)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32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700" dirty="0" smtClean="0">
                          <a:latin typeface="Perpetua (Body)"/>
                          <a:ea typeface="Times New Roman"/>
                          <a:cs typeface="Times New Roman"/>
                        </a:rPr>
                        <a:t>Tarafsızlık</a:t>
                      </a:r>
                      <a:r>
                        <a:rPr lang="en-US" sz="1700" dirty="0" smtClean="0">
                          <a:latin typeface="Perpetua (Body)"/>
                          <a:ea typeface="Times New Roman"/>
                          <a:cs typeface="Times New Roman"/>
                        </a:rPr>
                        <a:t> </a:t>
                      </a:r>
                      <a:endParaRPr lang="tr-TR" sz="1700" dirty="0">
                        <a:latin typeface="Perpetua (Body)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Perpetua (Body)"/>
                          <a:ea typeface="Times New Roman"/>
                          <a:cs typeface="Times New Roman"/>
                        </a:rPr>
                        <a:t>11.11</a:t>
                      </a:r>
                      <a:endParaRPr lang="tr-TR" sz="1700" dirty="0">
                        <a:latin typeface="Perpetua (Body)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32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700" dirty="0" err="1">
                          <a:latin typeface="Perpetua (Body)"/>
                          <a:ea typeface="Times New Roman"/>
                          <a:cs typeface="Times New Roman"/>
                        </a:rPr>
                        <a:t>Yeterlilik</a:t>
                      </a:r>
                      <a:r>
                        <a:rPr lang="en-US" sz="1700" dirty="0">
                          <a:latin typeface="Perpetua (Body)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tr-TR" sz="1700" dirty="0" smtClean="0">
                          <a:latin typeface="Perpetua (Body)"/>
                          <a:ea typeface="Times New Roman"/>
                          <a:cs typeface="Times New Roman"/>
                        </a:rPr>
                        <a:t>ve Özen</a:t>
                      </a:r>
                      <a:r>
                        <a:rPr lang="en-US" sz="1700" dirty="0" smtClean="0">
                          <a:latin typeface="Perpetua (Body)"/>
                          <a:ea typeface="Times New Roman"/>
                          <a:cs typeface="Times New Roman"/>
                        </a:rPr>
                        <a:t> </a:t>
                      </a:r>
                      <a:endParaRPr lang="tr-TR" sz="1700" dirty="0">
                        <a:latin typeface="Perpetua (Body)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Perpetua (Body)"/>
                          <a:ea typeface="Times New Roman"/>
                          <a:cs typeface="Times New Roman"/>
                        </a:rPr>
                        <a:t>9.40</a:t>
                      </a:r>
                      <a:endParaRPr lang="tr-TR" sz="1700" dirty="0">
                        <a:latin typeface="Perpetua (Body)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32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700" dirty="0" smtClean="0">
                          <a:latin typeface="Perpetua (Body)"/>
                          <a:ea typeface="Times New Roman"/>
                          <a:cs typeface="Times New Roman"/>
                        </a:rPr>
                        <a:t>Dürüstlük</a:t>
                      </a:r>
                      <a:r>
                        <a:rPr lang="en-US" sz="1700" dirty="0" smtClean="0">
                          <a:latin typeface="Perpetua (Body)"/>
                          <a:ea typeface="Times New Roman"/>
                          <a:cs typeface="Times New Roman"/>
                        </a:rPr>
                        <a:t>    </a:t>
                      </a:r>
                      <a:endParaRPr lang="tr-TR" sz="1700" dirty="0">
                        <a:latin typeface="Perpetua (Body)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Perpetua (Body)"/>
                          <a:ea typeface="Times New Roman"/>
                          <a:cs typeface="Times New Roman"/>
                        </a:rPr>
                        <a:t>15.38</a:t>
                      </a:r>
                      <a:endParaRPr lang="tr-TR" sz="1700" dirty="0">
                        <a:latin typeface="Perpetua (Body)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32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700" dirty="0" smtClean="0">
                          <a:latin typeface="Perpetua (Body)"/>
                          <a:ea typeface="Times New Roman"/>
                          <a:cs typeface="Times New Roman"/>
                        </a:rPr>
                        <a:t>Mesleki</a:t>
                      </a:r>
                      <a:r>
                        <a:rPr lang="en-US" sz="1700" dirty="0" smtClean="0">
                          <a:latin typeface="Perpetua (Body)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Perpetua (Body)"/>
                          <a:ea typeface="Times New Roman"/>
                          <a:cs typeface="Times New Roman"/>
                        </a:rPr>
                        <a:t>Davranış</a:t>
                      </a:r>
                      <a:r>
                        <a:rPr lang="en-US" sz="1700" dirty="0">
                          <a:latin typeface="Perpetua (Body)"/>
                          <a:ea typeface="Times New Roman"/>
                          <a:cs typeface="Times New Roman"/>
                        </a:rPr>
                        <a:t> </a:t>
                      </a:r>
                      <a:endParaRPr lang="tr-TR" sz="1700" dirty="0">
                        <a:latin typeface="Perpetua (Body)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Perpetua (Body)"/>
                          <a:ea typeface="Times New Roman"/>
                          <a:cs typeface="Times New Roman"/>
                        </a:rPr>
                        <a:t>20.51</a:t>
                      </a:r>
                      <a:endParaRPr lang="tr-TR" sz="1700" dirty="0">
                        <a:latin typeface="Perpetua (Body)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32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700" b="1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Perpetua (Body)"/>
                          <a:ea typeface="Times New Roman"/>
                          <a:cs typeface="Times New Roman"/>
                        </a:rPr>
                        <a:t>Toplam</a:t>
                      </a:r>
                      <a:endParaRPr lang="tr-TR" sz="17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Perpetua (Body)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7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Perpetua (Body)"/>
                          <a:ea typeface="Times New Roman"/>
                          <a:cs typeface="Times New Roman"/>
                        </a:rPr>
                        <a:t>62.38</a:t>
                      </a:r>
                      <a:endParaRPr lang="tr-TR" sz="17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Perpetua (Body)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327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Perpetua (Body)"/>
                          <a:ea typeface="Times New Roman"/>
                          <a:cs typeface="Times New Roman"/>
                        </a:rPr>
                        <a:t>Varsayımlar</a:t>
                      </a:r>
                      <a:endParaRPr lang="tr-TR" sz="20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Perpetua (Body)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700" dirty="0" err="1">
                          <a:latin typeface="Perpetua (Body)"/>
                          <a:ea typeface="Times New Roman"/>
                          <a:cs typeface="Times New Roman"/>
                        </a:rPr>
                        <a:t>Kamu</a:t>
                      </a:r>
                      <a:r>
                        <a:rPr lang="en-US" sz="1700" dirty="0">
                          <a:latin typeface="Perpetua (Body)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700" dirty="0" err="1">
                          <a:latin typeface="Perpetua (Body)"/>
                          <a:ea typeface="Times New Roman"/>
                          <a:cs typeface="Times New Roman"/>
                        </a:rPr>
                        <a:t>Yararı</a:t>
                      </a:r>
                      <a:r>
                        <a:rPr lang="en-US" sz="1700" dirty="0">
                          <a:latin typeface="Perpetua (Body)"/>
                          <a:ea typeface="Times New Roman"/>
                          <a:cs typeface="Times New Roman"/>
                        </a:rPr>
                        <a:t> </a:t>
                      </a:r>
                      <a:endParaRPr lang="tr-TR" sz="1700" dirty="0">
                        <a:latin typeface="Perpetua (Body)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Perpetua (Body)"/>
                          <a:ea typeface="Times New Roman"/>
                          <a:cs typeface="Times New Roman"/>
                        </a:rPr>
                        <a:t>6.84</a:t>
                      </a:r>
                      <a:endParaRPr lang="tr-TR" sz="1700" dirty="0">
                        <a:latin typeface="Perpetua (Body)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32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700" dirty="0" err="1">
                          <a:latin typeface="Perpetua (Body)"/>
                          <a:ea typeface="Times New Roman"/>
                          <a:cs typeface="Times New Roman"/>
                        </a:rPr>
                        <a:t>Saygı</a:t>
                      </a:r>
                      <a:r>
                        <a:rPr lang="en-US" sz="1700" dirty="0">
                          <a:latin typeface="Perpetua (Body)"/>
                          <a:ea typeface="Times New Roman"/>
                          <a:cs typeface="Times New Roman"/>
                        </a:rPr>
                        <a:t>              </a:t>
                      </a:r>
                      <a:endParaRPr lang="tr-TR" sz="1700" dirty="0">
                        <a:latin typeface="Perpetua (Body)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Perpetua (Body)"/>
                          <a:ea typeface="Times New Roman"/>
                          <a:cs typeface="Times New Roman"/>
                        </a:rPr>
                        <a:t>6.84</a:t>
                      </a:r>
                      <a:endParaRPr lang="tr-TR" sz="1700" dirty="0">
                        <a:latin typeface="Perpetua (Body)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32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700" b="1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Perpetua (Body)"/>
                          <a:ea typeface="Times New Roman"/>
                          <a:cs typeface="Times New Roman"/>
                        </a:rPr>
                        <a:t>Toplam</a:t>
                      </a:r>
                      <a:endParaRPr lang="tr-TR" sz="17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Perpetua (Body)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7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Perpetua (Body)"/>
                          <a:ea typeface="Times New Roman"/>
                          <a:cs typeface="Times New Roman"/>
                        </a:rPr>
                        <a:t>13.68</a:t>
                      </a:r>
                      <a:endParaRPr lang="tr-TR" sz="17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Perpetua (Body)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7975" y="1587211"/>
            <a:ext cx="8352928" cy="4032448"/>
          </a:xfrm>
        </p:spPr>
        <p:txBody>
          <a:bodyPr>
            <a:normAutofit/>
          </a:bodyPr>
          <a:lstStyle/>
          <a:p>
            <a:pPr marL="594360" lvl="2" indent="0">
              <a:buNone/>
            </a:pPr>
            <a:endParaRPr lang="tr-TR" dirty="0" smtClean="0"/>
          </a:p>
          <a:p>
            <a:pPr lvl="1" algn="ctr">
              <a:buNone/>
            </a:pPr>
            <a:r>
              <a:rPr lang="tr-TR" sz="3200" b="1" dirty="0" smtClean="0"/>
              <a:t>MESLEK ETİĞİ</a:t>
            </a:r>
          </a:p>
          <a:p>
            <a:pPr lvl="1" algn="ctr">
              <a:buNone/>
            </a:pPr>
            <a:r>
              <a:rPr lang="tr-TR" sz="3200" b="1" dirty="0">
                <a:solidFill>
                  <a:schemeClr val="accent1">
                    <a:lumMod val="75000"/>
                  </a:schemeClr>
                </a:solidFill>
              </a:rPr>
              <a:t>bir</a:t>
            </a:r>
            <a:r>
              <a:rPr lang="tr-TR" sz="3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sz="3200" b="1" dirty="0">
                <a:solidFill>
                  <a:schemeClr val="accent1">
                    <a:lumMod val="75000"/>
                  </a:schemeClr>
                </a:solidFill>
              </a:rPr>
              <a:t>mesleğin saygınlığının ve </a:t>
            </a:r>
            <a:endParaRPr lang="tr-TR" sz="3200" b="1" dirty="0">
              <a:solidFill>
                <a:schemeClr val="accent1">
                  <a:lumMod val="75000"/>
                </a:schemeClr>
              </a:solidFill>
            </a:endParaRPr>
          </a:p>
          <a:p>
            <a:pPr lvl="1" algn="ctr">
              <a:buNone/>
            </a:pPr>
            <a:r>
              <a:rPr lang="tr-TR" sz="3200" b="1" dirty="0">
                <a:solidFill>
                  <a:schemeClr val="accent1">
                    <a:lumMod val="75000"/>
                  </a:schemeClr>
                </a:solidFill>
              </a:rPr>
              <a:t>meslek mensuplarına güvenin </a:t>
            </a:r>
          </a:p>
          <a:p>
            <a:pPr lvl="1" algn="ctr">
              <a:buNone/>
            </a:pPr>
            <a:r>
              <a:rPr lang="tr-TR" sz="3200" b="1" dirty="0" smtClean="0"/>
              <a:t>TEMEL TAŞIDIR</a:t>
            </a:r>
            <a:r>
              <a:rPr lang="tr-TR" sz="3200" dirty="0" smtClean="0"/>
              <a:t>.</a:t>
            </a:r>
            <a:endParaRPr lang="tr-TR" sz="3200" dirty="0" smtClean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ln>
            <a:solidFill>
              <a:srgbClr val="00B050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tr-TR" dirty="0" smtClean="0">
                <a:solidFill>
                  <a:schemeClr val="bg1"/>
                </a:solidFill>
              </a:rPr>
              <a:t>SONUÇ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2" name="AutoShape 2" descr="data:image/jpeg;base64,/9j/4AAQSkZJRgABAQAAAQABAAD/2wCEAAkGBhMSEBUUExQVEhMWGBwYFhYYGRwaGBgXIBwYGyEYFiIZHiYeGxwlGRsXIS8iIycqLSwtGyIxNTAqNSYtLCkBCQoKBQUFDQUFDSkYEhgpKSkpKSkpKSkpKSkpKSkpKSkpKSkpKSkpKSkpKSkpKSkpKSkpKSkpKSkpKSkpKSkpKf/AABEIAKYBLwMBIgACEQEDEQH/xAAcAAEAAgIDAQAAAAAAAAAAAAAABgcFCAIDBAH/xABNEAACAQMCBAQCBgcDCgILAQABAgMABBESIQUGMUEHEyJRYXEIFDJCgZEVI1JicoKhJDNzJTRTdIOSorGzwRc1Q0RUk5SywtHT4fEW/8QAFAEBAAAAAAAAAAAAAAAAAAAAAP/EABQRAQAAAAAAAAAAAAAAAAAAAAD/2gAMAwEAAhEDEQA/ALxpSlApSlApSlApSlApSlApSlApSlApSlApSlApSlApSlApSlApSlApSlApSlApSlApSlApSlAqLczJ/lHhhABYSz/MKbeTPbpkJ+OKlNRbiPq43aAEei1uXYZ3wXtkB/E/8j7UEppSlApSlApSlApSlApSlApSlApSlApSlApSsRzTzTBw+3a4uGKoDgADLMxyQqjuTg9SBsckUGXpVdct+OnD7qTy3L2rE4Uy6QjH21KSFP8AFgfGrFoFKrjnfxutLCQwxqbuddmCsFjQ/ss2D6vgAfiQa93hz4qw8VLoIzBOg1GMtqDJsCytgdGIBBHcdc7BOaUpQKUpQKUpQKUpQKUpQKUpQKUpQKivE10cas2XrLb3Eb9caUMMikds6jjfsTUqqJczuU4nwyTOFLXMbDudUOsfhmIf0+NBLaUpQKUpQKUpQKUpQKUpQKUpQKUpQKV8JrFXvNllC2mW7tom/ZeaNT+RbNBlqon6R3HpNUFp5WIv77zSD6n9S6UPTCg5I6+peneV85eOVlbQN9UkS7uDsigN5a/vO2ACB7Kck7bbka98f5nur2QyXMzytnIBPpX4Io9Kj4ACgxdWVaePXEFtXgcRu5TRHNjQ8eds4X0sQM42GDuc9Krm3tmkYIis7scKqglifYAbk1YnLHgRxC5IMwFnH7ybuf4UBz/vFaCuKvH6PnJlxFLJeyoY4niMcYYYZ9TI2sA/dwowe+dqtDhnIFhBHEq2sDGJVVZGijMm33ixXOonJz7mpDQKUpQKUpQKUpQKUpQKUpQKUpQKUpQKinOif2jhxxsLiQau4za3O2Pjg/lUrqDeLUjLb2pTOv60NJHY+Rc5+fp1D8aCcKwIyNwehr7WM5YuvNsraQjTrhjbHtlFOKydApSlApSlApSlApSlApSoPzb4wcPsdS+Z9YnXbyot9/Zm+yvx3z8KCbswAydhVQ+IHj1FBmHh+meXcNMd4kPT0f6Q/H7PT7W4FYc8eK95xI6WbyLftDGTg/4h6uce+B8BUKoMxzDx6W5kEktxLcSso1ltlUnfQgz9kZPQKM5wMbnEZq1/Cvwa+uqbi9WSO3K/qVB0tIT9/pkIB0/ayCNhvYN39H7hbj0ieLp9iXP/AM6t1oNZqyfLnLk99cpb266pH99lVR1Zj2UD/wDWSQKveX6OFiT6Z7pR7Exn/wCgVNeS+QbXhkRSBSXb7cr4Mj/AkAYUdlG3zOSQ8nIHhrbcLi9IEtwftzlQGP7qddC/AHfvmpfSlApSlApSlApSlApSuLyBRkkAe52FBypXGOQMMggj3G4rlQKV8JxUfj8QeHNcC3F3CZiQAobILHooYektnbGc9PcUEhpSlApSlAqvPHEuOGo0Y1SLOhQYzvokB/4S1WHVe+OMjJwsSqNXlTIxHbBDx+r4ZcfjiglPJn/ltn/q0P8A00rM1iOUEI4faAggi3hBB2IPlpsay9ApSlApSlApSlApSlBCOa+QLm/kcPxKWK2bAFvFGFGjbIZtWXJIJyRjfpUB5q5H4BwlF+sG4uZjusQkGthtu2gKETPc79cZxtecqZUjJXIIyOo+Iz3qG8E8JbGCYzyB7y4J1GW5bzG1e+MBc/Egke9BRKcCv+NTL9WtBDbINESqNFvEucnLH7bk7s27N7YAAtHkjwChtnSa8kFzIuCIwMQhvc53kx8QB7g1bAGK+0ClKr2Phk3F7i4ka6ubW0hlaCBLd/KaRk9MksjYOoGTIX2CnYb5CwqVBrK7uuG3cNvczNd2dy/lwTv/AH0UuCyxTED9YGAIDdcjfAqc0Hx3ABJOANyT0ArjFOrKGVgykZDAggj3BGxFQnmRX4jxAcPzi0hRZrzDENJq1eXb+k5CnGpvcY3HeQ2PK0FvavbW6eTE4fYFmALjBI1E/PHSg148S/Fe4vbh0gleK0Q4RVOguR1dyu5yckAnAGNs5qSeBviLdSXv1O5ledJVYxlyWZHRdWAx30lA2x7gY75rbnPkyfhtwYZtJzujKwIZM4DYzlfk2Px61Yv0e+UQ87Xzsh8sMkSBgXDN6WdgDlQFJA1DfVnsCQv2SULuSAOm5xv7VXXjZzzJYWaxwHTPcFlDbgogA1MuOjepQDnbOe1dXC+Vo+NNcXV/reIytFbQamUQpE2kvgEfrHZTnI23HcYhP0kbRxd2r7+UYSijGwZXJb/hZPyoK24HzfeWb6re4li3yVDEox/eU5VvxBrZjgfiPEeFW19d5i830toR3AcMyE+hWKqdJbf5bnrqfW23hZw9rfg1okmx8sue2A7NIM+2FYZoM/wbjkF3EJreRZYzkal9x1BB3B+BANa4+OPNUlzxOSAMfIt8Iqb6S+MsxHc6iVz7KKt7w4ZZrviV3ANNpPKiw4XSsjIhWSZR+856jrg53BqjfF7grW3GLkEELK/nIf2hJ6iRufv6x/KelBnPAvnWS3vktGcm3uCVCk7JLglWX2LEaT75B7CrptvFDh0l4LVZwZCQqsATE8n+jRx6S3T8SACTtWrPAbeZpkMWpTqVDIBkR6z5YYn7py2x2Oem9bLeIPCbe24FJGECrDGqwYHqWYFVjZSNw2vTk98nPU0EI+kDz06uvD4XKjTruMHds/ZjOO2PUR3ytUeDVoeNXJ12k630il0lji84rkiKYIqMp64UkZB6b4+dXUG2vhTxuS74RbSynL4KFskltDFAzE7liFBJ7nNS6teuWvHKHh9lBbQWbOIx62eULqYkszDCHqxOM9BjrVxcj882/FLfzYcqynTJG2NSNjPbqp3w3fB6EEAJHSlKBUE8b4yeB3AAJOYun+LHU7rDc4WqyWUqModTpypGQcOp6fMZoPRy7IWtIGZQjNDGWUdmKLkbknbpuT0rI1geRL4TcNtXCeX+qVdG3pKeggY2xlTWeoFKUoFR7nrmOWxtDPDCLhtaJpLaQNbBATtv6iq4/ez2qQ1EvFW5aPhU0iBS8bwOgYFgzLcQsFIG5yQBj40HNb/jA3a1smH7K3MgJ+RaAj866/07xY7DhkKk7ajeggfEgQ5I+Vebh9xxWe3We3u7CZHXVHm3lQN8CfNJXfY7ZHtVY3f0hOJRSNHJbWyOjFXUrLlWBwQf1nUGgtr65xn/ANmsP/iJf/w11PxfjKMM2NrKuN9F0V99svH/ANjVXp9JO5wM2kJON8O4yfh1x/WvVY/SCvLiVIYLKEyyMEQF2I1E4Gem34jFBYk3MvFlBP6JRsdlvo8n5ZiArK8lc1LxGzS4VDESWVkJzpdTggNgBh3yPf3yKjPMPMnGLG0e4nThpRFy2mScEklQoUMuCc5GM75HTG+e8NrZU4RZBe8COf4nGtj+LMxoJLSlKBVecm8yQ2t1PYyyxkPNLNbTBl8uRWYu8RIJAljcsCpOcYOMYzk+eL+aWWHh1s3lvcBmnlH2obVcB2TPR2JCA9vyIwNpzBy1Hbrba7V4UOoK8bSevABclkOWIAyaD2c4cet7q7s7eKVGFtdR3NzKHAihVNaqjvkDzHdgoUHOxyMVYCMCAQcg9COh+VQfhfNHApVFnC1oUlYAQCLCO3bIKBScgde+Khl/zXwXhXENVqLtJIXkSaCAkQO2Ch1iVgPS3TTtlfkaDPc7xSrxWP8ARcjrxKVALhcBrcW42ElxqBCkHAXTufbcaoR4keMFwQtna3GTGNNxdRDy/NkGQRFgnSn7yn1dsDrhudvFmW/Z0toFtRMFSRkGbiZR0R3AB09PSPlkjavB/wCFN4nD5r64U2yRqCsbqfNcllXddtC7ndt9umDmghssrMxZiWY7kk5JPxJ61ztbt43Dxu0bjoykqw+RG4rppQbEcvQ3lvZLxG0nt0huEWe6gucrEsuAJJonTddRGdOMdt9gId4q+L6X8X1WCJDHsXmYZJcf6DUAVXqNRAYg9F3zDbUcT4jDFbxrcXMMPojRFJjTO/qKjTn4sdh3rt5g8N7yxg8668qHcARGVWlOc7hUJGBjfegitZOLma7WIxLcziJlKmPzH0FT1UrnGD8qxlKDYzwo8VoZbF0vHgtmtQoGAI1aLAUEL01ahghR3XAGar3xf8TIeJskUEI8uJiVuGGJH2wQo+7GeuDucKfTjFVvHGWICgknYADJJ+GKkcHhvxJ42kFnMEUEksujYDJOHwSMDsKDF2XMM8MEkEb6IpWR3AVclkOpSGxqXB32IqcTeNM1xJbG8hWWK3PmeVGxTzp1+w8pIbYHfSBjPbG1VtSgn/OnjNecQiaArHBA32lTJZhnOGZj0zjoBnFQCpX4a8nR8Tvfq8krQr5bPlVDElSvp3OBsSc79MY3qP8AF7DyLiWEkkxSPHkjBOliuSO3TpQeSpz4S8+Hht6NZ/s05VJs/d3OmQY/ZJOf3S3fFQalBvEDmvtV34H82fW+GiN2zNbHy2ydyn3GP8uV/kNWJQK6rq1WRCjjKnqMkdDntv1FdtKCKeFqkcItQTkhWBPuQ7jO++9Suon4Wy6uFxZ6iScfIC4mAH5YqWUClKUCsDzo2LZP9ZtPw/tUG/Ud8Vnqp3mPj8s9+8L8QSNYeIWyR2IjUGVPMt21l86jglmxuMp8sBPuDEWt3JaHSsUuZ7UDSoA9IlhUKB9lyJM9xMf2SaiHPfhnaXHFIZpkkEd1mKRo2C6ZwuUZsg7OqlP4gvuc9PjrxCW0k4deRag0Esg2yAdQjJRiOzKjAjuCamsxh4xwomNsJcxZRu8cgOVJwftJKo6d1oIxB9H7hanJE7j2aXb/AIVB/rXm8NfDq1ivpb2BZPq6Ax2rSNqMh3Ek64UYQg6E65Gpu4r2W3MUvFY0sV1RSrleKEAjylUlGiQ4xqmYHGOiau4rN+IPNcfCuHM6BVfAit4wBjXjAwP2VAz8hjuKDx3SrxDiTa9LWPDs6g2Cj3hXJLbkEQxnuBhmPtWS8MoCnB7IHvAjdc/aGr2HY/8A961EPBrW3Arh31FpJLhtR3LZRQT8fUG/HNTjkFccKsQdv7ND/wBNaDPUpSgg3GuE8Rj4nJeWsVvcK9ukKiSRo2QK5YqMAhtRbVnboR/F5+Fc08VvIWMNhaxet42eW4LJrQlGysceojWCOv8ATerBqJeF8muwMgBCyXFy6566TPL1+NB4+H8vcT89Zrm6tYIoyGKW0AGsDJKu8oyq6djj+nWsLHxKTiSCccAgnSX1RTTSwZZc4DSZUuu3YZ/71NefJ9HC71skEW0uCOoOhgMfjXq5VgKWNqhGkrBEpXpghFGKCtW5VbhL2t6yxGV7mOBoYF8u3hilyrEY9crg6fU56422GJT4y5/Ql3gZ2TO+NvNjyfy7d6+eK0pS3tJckRRX1tJO3ZYlY5ZvgG0f0r3eI1otxwe7AYaTAzhgRg6R5g36YOkfnQaiV9FfKUG3/IkY/Q9mFITNrF6lA2YxrlumM5yd+/Wq85b5Dt7zgEtxJGst5Ms7fWX1PIzK76X3JxnQBt2z1ycyPw35hUcuLKCFNvDKG74aPWcnG+66Wx8azfhhw1oOEWiNuxi1nPXMhMuD8teKDUWlZ3njgRs+I3MGMBJG0f4Z9Sf8BWsFQZTlfi31W9t5848qVHP8IYah+K5H41txzRxxbSxnucBxHGXAJwGONhn4kgfjWmdbDxcY+v8ACeD22d7maOOYH70Vtky57bmNPh6qCh+OcIltp2imTy5AFYrnOAyhx0/dYf8AKvBVu/SM4H5d5BcgACaMo2B9+M9T80ZR/LVRUEk8OeOiz4pbTMQEEmlyegRwUY/grE/hWZ8buGeTxmc4wJQko/FQCf8AfVqgYq4fFu1+tcH4bxDB16FikJ3J1LkE/wA6Nv8Av0FO0pSgtL6PPF/L4m8JYhZ4WAHYuhDgn2wgl/P41sjWq/glas/G7YgEhPMdiASABG439tyBk9yPetqKBSlKCL+G0+vh6uRgtNdNjOcZupzjPf51KKi/hyVFmyKNKx3N0gHwFzMRj8CB+FSigUpSgVXfiPyxbG84fdlCLg3lvFqU4DLqLfrB3ICnBG+46gbWJUT8QnIWxAOM8QthjGdXqJxn7vTOfhjvQRD6RzD9H24zubjp3/u5P/uPzrK8Q4s3BpQRHJLa3S+iJFGUvsD0IAPSJuuN8OGI6mo39JOQeVZDO+uQ4+AWPJ/qPzqc8LlXid4LkeuztSRbH7stwch5hvhlQehDj7RkPYEBkeT+Am1gaSbH1qdjNdP28w76Qc/YQegdsDPc1Cef4FvOF3fEGBK+UFs1YEaIS6apcHo8p3z10BBgHVUs5okN3KOHRthXXXeOpwyW+cCMY6NKcr8FDn2qAc53zWXCr3hk7N6FVrKVt/OtzLH+qBPV486SOy4IGBQZzwXtC3L5Vd2czgA9MklQPlsPzqZ8k2rR8Ns0dSjpbxKykYKsEUEEHcEHtUK+j2/+SG6bXEnYD7sZ3x169/8AtUs8O2zwu1IJIMYOTnfJJ+9vj+nttigkdKUoPJxe/EFvLM32Yo3kPyVS3b5VH/DuFbXgtr5jLGohErsxwF15kJYsdvtEknaurxHlaSO3sk63s6xPg4YW4BklI/2a4+Te+K6+YYFv7xOHf+rQos92o2Db4htzjoCQzkeyD3oO7xJl83gl20DK4aAsGVsqybFiCuxGgN86kfCZg9vEynKtGhB9wVBB/Konyrw9FhveFOfTE0iooBH9lnBdME9capE2OxT5ZynhzdeZwmzJ6iBEOTk6kGg5+OVPy6UHHxKu1j4ReFjgGB0G2cs40KN/dmA/Gq58ZOYTa8ItLANpmkjj81R1ESKAQe4BkAA99DCp1zi/n33D7LBKmQ3UvtohGVBz2aYp09vjWvvizzB9b4tcOM6I28lM+0fpJHwL62/Ggh9KVn+Q+XDfcQgt8EqzgyY7RL6nOe3pBA+JFBc1vwo2HKEisuZJotRAyfXOyqo+YVkz8QfnVqcOtxFBGgGkIirgnoFUDc/h1rFc8cCN1w+aFCVk064ipx+tQh0G+2NaqKg3O/iWf/8AOwzoQs16nlbfdOCsxX4AhlB7FlNBTviZzKt9xOedAPLyEjIH2kQaQ599WM79iB2qLVyRCxAAJJOABuSfYVluZ+XmsplgkOZhGjSr/o3YavLz3IQpn4k0GHrYTwz4TmeyjCg/o6Cb6w/Zbq4IJhHu6JkMQcA7darfwc5QN7xFHYfqLYiaU4yCQcom4IOphuP2VapovPv6P5eR0bN5eyTurfe3lcNO/uwAAGe+OykUGK8fudluLhbKIhkt2JkYb5mxgqP4RkH4kjtVSV7eE8Kmu50hhUySyNhQPfuSewAyST0AJNZrxA5ehsLlbSM+ZJFGvnyb4aVvXhR2VVKgd+uaCOW8DO6qoLMxCqB1JJwAPxq4PGbmKK2tLfg9vgiFIzMSASulRpXP7RzrYgDqOzEVA+QMQzteyKWjs183HZpidMUeexMhDfwox7VgeIX8lxM8shLySMWY9yxOf+fag7eBcDmvJ0ggXVI529gO7Meygbk14WGDWxHKXJf6F4Pc3cij68YHY/e8vYlY+uDhtJb3O24AqhOC8ONxcwwA4MsqRg+2pguf60F8/R45Y8qzku3GHuG0p/hJtkd931f7gq3K8/DrFIYY4oxhI0VEHsqgAD8gK9FApSlBFeQoyn16POQl9Pp27OI5sH3wZCM1Kqi/JDZfiDdjfS4I6HSkKHGw+8pB9iCN8ZqUUClKUCqen4lxK9t7O5lltlgbiEKiGONlY6Lgx5LMzY9SZwOx6jGDcNUJzhyHLwm+gvIGa5tmvFZLUEq4mYsyov2gwOCA2M9sd6CTeK/LX6T4lw6zVsaVmlnI6xwkxAN0wCxRlXPep5xK+h4dZDSh0RKscMK5LO2yRxJnJLMcAdfc966eUuBvBG8twQ93cMJLhh9kHGFiT9yNfSPfc968XC/7feG5YH6tbM0dqCfTJL6lkuMdwP7tDv8AfI+0KDBXHALmwxxTLTXRGeIRLllkiJUlYQT6TCo9OPtBTnrUi5s5cg4xw7RqBWRRJBKPutjKuPgQcEexPepPUHspF4XfrbFgLO9d2twT/c3GxaEZ28t85UDoxI7igxHhBaSWfCrqJyongmm1JuSjBFxrBA2OnUCMgqRv1AmPIRzwqx2x/Zodv9mtYbnvg9xEzX1iiSS+WY7mFiFWeHBwckgB49yD3UkdgDmeQ/8Ayuy6f5tD06f3a9M0GepSlBEuOw/5Z4c2OkV2M+x0w9PwzXPkgZm4k7byG9ZSf3EjiCKCewU9OxJru4/fKnEeHoYwzSG4Cvk5QCEsQMHB1YHXPQfMdHILZPECWDH9IT7j4CMAfNQAp+INB180k23ELK7BISR/qc4AzqWTU0TH20zADP75Hc54+GOY7e4tiMC1u54l3zlC3mqfylr54jyb8OXfDcQhLD3VBI5J+AKhj7Y3rn4c72s92SdN3czXI1YGmLVoT8PKjU5+NBx4dmbit9cINQt4Y7SPfCtL6ppB3wQWhBOPfritUHB1EHOrO+eufj8c1sxy9xqS34XbNGim84jcNJGrBiMzStIZXAIYokGGJz2G+4Na88QsMX8kQJ2uGQEjJ/vCuSFzk/AZ+GaDL+IfJ36Nlt4iGDtbI8pJyDKWfWFI2wpAX8M96mfghyrDd2fEct+uePyANxoVgWDZHvIo7f8Ao++cVKfpCcqmazju0BL27aX/AMJz1/lfT+DH2qEfR64v5fE2hJ9M8TDHu6YcH8FEn50F2+G/F2ueFWsjEl/LCOT1LoTGS3xJXP41R3j5x4y8SFso0x2qBQAAPW4V2Ix8Cg/lPvVw+FoKQXdvjAt764iUYx6NQkGMknGHqiOeeGtccwzwr9qW6EY+bFVz/WgnvgZ4bhVHEbpcHGbZW2wN8zEfEfZ+GW7qaqTmvipvOIXEy5YTTMUHfSThB89OkVuFcWSvC0R+yyFP5SNP/KtNYka2vAHGWhmAYZ6lH3APzFBtN4Z8mDhtgkTAec3rnYd3P3c9wowo+RPetZua1fMLHZHSRok6hIzc3A0A4yQGDbnff2xW4bZwcde1av8AiXyzLarw63kCtceQ4fRkglp5XCj3wZCNu+aC4fB3kWGysY58ari5jR3cjdVYBhGu2QBkZ9yPgMUr40cMMPGrjbAk0yrv1DKM/wDGGraSytxHEiAABFCgDoMADA+G1Ur9I/lz/N71Qf8AQSH83Q4/94M/w0EY4jYCHlK3dMZuL3VIR19KzqFPy0A47E/Gu3wD5TS6vmnlUslqFdfbzi3oJ98BWbHuB8j5rm8L8pRLnPl8QKdBsDHI/Xtux3+OOlW54H8A+rcIjYjD3DGY/I4VPw0Kp/mNBk/Fbh8k3B7tIhqfQGx3Kqyu2MdTpU4HfpWqPD71oZo5UOHjdXU/vKQw/qBW7RFai+JPLIsOJzwqMR51xf4bbgD5br/LQba2dyJI0kXdXUMPkQCOvwNd1Y/l6BktLdW2ZYY1bp1CKD026+1ZCgUpSgj3I9uyQS6mDBru6ZSDn0m4k6475ztUhrC8oFjbEs+sme53yTt9Zmwu+/pGF9tttqzVApSohxC74skraTwwRaj5fmPMjsmds7FdWMZxkUEvqJ+IKKRYknBHELYqP2jqYEf7pY/hX3gfMt9PNGGsUS3YHVcpdRyRnGcGIKNTAkAb4679N/F4ozSf2BYESWf64rxxu2lWKRTNknIOBsfyz1oMR41+IIs7b6rC2LmdcEg7xRHYt8C26j8T2FWNw2xWGGOJAAsaKigDAwoAGPyqm+dvC97i5sIWmU3c4uJbm5Zc62UW+AAuMIo9KrsAPiTVmcTm4mzstvHaRIPsyyySOW/2aIuN9t32679KCQ1S/wBJNyIrIjIIkkOfY6U/GpbeLx/BbzeGJgqVULNht8FWZ+mc9hnoBjrX3xV5Ak4raRJG0cc0T6xq1aTlSCoIGRk6d8du1B0eEfPzX9oI7g4u41ycjHnRZ0iZdsH1Ao2PvL2zipFyAP8AJVj/AKtD/wBNarHli7tl4RZ6L61teI2jS6PMkUAgzSaoZlzqMbrj4/ZYVNeRJLgcCtDbJE0pjG0rMiAFm39CsfbAxQTilVTd+KFzDNoM9jOBqDNHBdGLWMfqxLH5vqAYHAQj3KkipBHzq9vNGb64tIoJ4y0QMc8MgYFdm80aSN/vaD0OnfADnzZKo4vwnJA9V2Tk42Fucn5Cu3wvYPYmYDH1i4uJgT1YNM+Gb46QPwxUD595zikWO4mS6hAW5ggaJAodZRHiVGnCOMxhlOEbBOxG2qVcn8Zvbiz8u3tP0aIdCQm6R5FeIKRnCmNtWy9iOvXOweLxsheYWFtEWEs9yVBA6KY2Ryf5ZPyz7VMuNRLbcMmWMAJDauEHQBUibA+WAKrK/wCapjeQXt2kskFnHN64bOaLRI4VAz/WW0k+2DsR03rrvefFlheN+MriWMxrr4e8cTq4KMSRlsrk4IKqD11Cgzvg/A11FFeyoVWCBLS1UnI0ooEsw7ZeQafgExv1qjea7b/LF0iZ/wA7kVff+9YD8av/AMIbkGCSJL2O7igCRosVu0UceA2TqZQZGY7k5Pv96qfuuBtfczzQRHyi13KdeAdOhmZnwdifSTg9SaDZq+s1mieJxlJFZGHurAgj8ia1e5Rt34bzHDE4OY7nyT2JV8xhvkVcN8jVpcnc3XUU0pvo+KTTySGNYxb/AKhEBAVwAFVSR1IJGBnO9R3x44KbfiFpfovpcqr42/WRsGBJ92TAG23l0FlcoShL/isAB2njnye/mwJsPk0bfmOtVlypYtcc4XLkaRDJO5HwX9Up7dSynv8A96nUnKcrceecNexRsI5DJHJGLd/LUL5Ui41EH1DBz1J75GJ8MbGUycau4RH58l1LHEHzpDqzv6yN9JaROm/poLYrWbx15Z+q8TM6LiO5HmA7Y80bOPnnS5/jqzpbbmfMbCXh5C41IAwD74OosmdxudJHTb2PPxy5aN1woy4US2xEv8mMOqk423DdN9A96Ce2F+kgwHVnUL5iggspIz6gN1zv19qqTxC4aZ+a+GoBnEcTn+GOWeQ5/BTWX5I8FbGO0RrlDcTSBZG1l0C5UHRoV8HSS2533PyrLx8mSNxe4uTmBFtEt7aRCpIJzqYA6sFMADUMHV360ErueNQR6/Mmij0Y16nVdGQCNWT6diDv71Fua57XjHDLmC1uIZ5PL1qqOrMHU6lyM5XLKFyR3rBX3hBdzXX1iTiETPkHzDYweYcDG56agAoB/wCWN7D4RwVIIwoCs2AHk0IrSEDGp9CqCfwoNYODxtJwWWFUYl+IW6xkH7TtHMNOPgAOv7Q9qv8A4pz3YcKSGCWRgBGFQqhcFUAXcoMZ2GR8R717eVuQbWwjZIl1hpjMDIFYq2NICbbBV2Hfc7715pvCnhTK6myhAc5JUFWG+fQVIKD4KQO3Sg8vDPFaCa6jtfq15FNIToEkITKDP6w5fITAJzjtUI8euVTJeWM6jaZltnIGfUWymRnckNJ/u4q2eDcr2loMW9vFDtglEAY/xN9pvxNZGSFWxqAbBBGRnBHQjPce9BjOYeLrbQE+dbwSN6YTcPojL9lO4OMe1YvknmC4uDMlzJYyMhHltay6tab5Zl1MUH2Ruff4EyW5tEkGmRFdfZgGH5H8a6LDg0EBYwwxQl/tmNFQt1+1pAz1PX3oPZSlKCPcgwhbBFUkgPNjPXHny+2w+Q2FZy5gDoyEsAylSVJVgCMekqQVPsRuKUoMTNynG1usHm3Sqjagy3MokJ32Z9Wphv0JxsPavD/4Z2DOJJomu5AMa7mSSY4GcD9YxUDc7YpSgkdnZRxII4kWONfsoihVHfYDYbk1iOaeT4r7yi8k0MkLF4pIX0OpIwcHBG4x27fPKlB5uB8jJazpKLi5mKRyR/r5DKTraJs5PTHlgYAxvmshx7lxLvRrkuI9GceTM8Wc4+3oI1dBjPTf3OftKDAReDvCg2prYyvnJaSWVyx92y+D+XtU0pSgj58PuG6ixsrdmZi5LRqxLE5J3B79ulSClKDrht1QYRQoyThQAMk5J29zX2SJWxkA4ORkZwfcex+NKUGJk5Os2u/rbQK9ztiR8uV0gAaAxKpjH3QN8nqTWZpSgYrhLCrDDAMD1BGR/WlKD6qADAGB7Cq28MOUil/xG+lKF5Z5UjC59K6y7ZyO50dPY+9fKUFmVieZeVre/hEVymtAwcYJUhhncEbjYkfI0pQZavJwvhMNtH5cEaxJktpUYGWJJP5mvlKD2VxkjDAhgCDsQRkEfGlKD5JkKdIBbHpBOAT2BIBwPjg/KuYpSgUpSgUpSgUpSgUpSgUpSg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5" name="AutoShape 4" descr="data:image/jpeg;base64,/9j/4AAQSkZJRgABAQAAAQABAAD/2wCEAAkGBhMSEBUUExQVEhMWGBwYFhYYGRwaGBgXIBwYGyEYFiIZHiYeGxwlGRsXIS8iIycqLSwtGyIxNTAqNSYtLCkBCQoKBQUFDQUFDSkYEhgpKSkpKSkpKSkpKSkpKSkpKSkpKSkpKSkpKSkpKSkpKSkpKSkpKSkpKSkpKSkpKSkpKf/AABEIAKYBLwMBIgACEQEDEQH/xAAcAAEAAgIDAQAAAAAAAAAAAAAABgcFCAIDBAH/xABNEAACAQMCBAQCBgcDCgILAQABAgMABBESIQUGMUEHEyJRYXEIFDJCgZEVI1JicoKhJDNzJTRTdIOSorGzwRc1Q0RUk5SywtHT4fEW/8QAFAEBAAAAAAAAAAAAAAAAAAAAAP/EABQRAQAAAAAAAAAAAAAAAAAAAAD/2gAMAwEAAhEDEQA/ALxpSlApSlApSlApSlApSlApSlApSlApSlApSlApSlApSlApSlApSlApSlApSlApSlApSlApSlAqLczJ/lHhhABYSz/MKbeTPbpkJ+OKlNRbiPq43aAEei1uXYZ3wXtkB/E/8j7UEppSlApSlApSlApSlApSlApSlApSlApSlApSsRzTzTBw+3a4uGKoDgADLMxyQqjuTg9SBsckUGXpVdct+OnD7qTy3L2rE4Uy6QjH21KSFP8AFgfGrFoFKrjnfxutLCQwxqbuddmCsFjQ/ss2D6vgAfiQa93hz4qw8VLoIzBOg1GMtqDJsCytgdGIBBHcdc7BOaUpQKUpQKUpQKUpQKUpQKUpQKUpQKivE10cas2XrLb3Eb9caUMMikds6jjfsTUqqJczuU4nwyTOFLXMbDudUOsfhmIf0+NBLaUpQKUpQKUpQKUpQKUpQKUpQKUpQKV8JrFXvNllC2mW7tom/ZeaNT+RbNBlqon6R3HpNUFp5WIv77zSD6n9S6UPTCg5I6+peneV85eOVlbQN9UkS7uDsigN5a/vO2ACB7Kck7bbka98f5nur2QyXMzytnIBPpX4Io9Kj4ACgxdWVaePXEFtXgcRu5TRHNjQ8eds4X0sQM42GDuc9Krm3tmkYIis7scKqglifYAbk1YnLHgRxC5IMwFnH7ybuf4UBz/vFaCuKvH6PnJlxFLJeyoY4niMcYYYZ9TI2sA/dwowe+dqtDhnIFhBHEq2sDGJVVZGijMm33ixXOonJz7mpDQKUpQKUpQKUpQKUpQKUpQKUpQKUpQKinOif2jhxxsLiQau4za3O2Pjg/lUrqDeLUjLb2pTOv60NJHY+Rc5+fp1D8aCcKwIyNwehr7WM5YuvNsraQjTrhjbHtlFOKydApSlApSlApSlApSlApSoPzb4wcPsdS+Z9YnXbyot9/Zm+yvx3z8KCbswAydhVQ+IHj1FBmHh+meXcNMd4kPT0f6Q/H7PT7W4FYc8eK95xI6WbyLftDGTg/4h6uce+B8BUKoMxzDx6W5kEktxLcSso1ltlUnfQgz9kZPQKM5wMbnEZq1/Cvwa+uqbi9WSO3K/qVB0tIT9/pkIB0/ayCNhvYN39H7hbj0ieLp9iXP/AM6t1oNZqyfLnLk99cpb266pH99lVR1Zj2UD/wDWSQKveX6OFiT6Z7pR7Exn/wCgVNeS+QbXhkRSBSXb7cr4Mj/AkAYUdlG3zOSQ8nIHhrbcLi9IEtwftzlQGP7qddC/AHfvmpfSlApSlApSlApSlApSuLyBRkkAe52FBypXGOQMMggj3G4rlQKV8JxUfj8QeHNcC3F3CZiQAobILHooYektnbGc9PcUEhpSlApSlAqvPHEuOGo0Y1SLOhQYzvokB/4S1WHVe+OMjJwsSqNXlTIxHbBDx+r4ZcfjiglPJn/ltn/q0P8A00rM1iOUEI4faAggi3hBB2IPlpsay9ApSlApSlApSlApSlBCOa+QLm/kcPxKWK2bAFvFGFGjbIZtWXJIJyRjfpUB5q5H4BwlF+sG4uZjusQkGthtu2gKETPc79cZxtecqZUjJXIIyOo+Iz3qG8E8JbGCYzyB7y4J1GW5bzG1e+MBc/Egke9BRKcCv+NTL9WtBDbINESqNFvEucnLH7bk7s27N7YAAtHkjwChtnSa8kFzIuCIwMQhvc53kx8QB7g1bAGK+0ClKr2Phk3F7i4ka6ubW0hlaCBLd/KaRk9MksjYOoGTIX2CnYb5CwqVBrK7uuG3cNvczNd2dy/lwTv/AH0UuCyxTED9YGAIDdcjfAqc0Hx3ABJOANyT0ArjFOrKGVgykZDAggj3BGxFQnmRX4jxAcPzi0hRZrzDENJq1eXb+k5CnGpvcY3HeQ2PK0FvavbW6eTE4fYFmALjBI1E/PHSg148S/Fe4vbh0gleK0Q4RVOguR1dyu5yckAnAGNs5qSeBviLdSXv1O5ledJVYxlyWZHRdWAx30lA2x7gY75rbnPkyfhtwYZtJzujKwIZM4DYzlfk2Px61Yv0e+UQ87Xzsh8sMkSBgXDN6WdgDlQFJA1DfVnsCQv2SULuSAOm5xv7VXXjZzzJYWaxwHTPcFlDbgogA1MuOjepQDnbOe1dXC+Vo+NNcXV/reIytFbQamUQpE2kvgEfrHZTnI23HcYhP0kbRxd2r7+UYSijGwZXJb/hZPyoK24HzfeWb6re4li3yVDEox/eU5VvxBrZjgfiPEeFW19d5i830toR3AcMyE+hWKqdJbf5bnrqfW23hZw9rfg1okmx8sue2A7NIM+2FYZoM/wbjkF3EJreRZYzkal9x1BB3B+BANa4+OPNUlzxOSAMfIt8Iqb6S+MsxHc6iVz7KKt7w4ZZrviV3ANNpPKiw4XSsjIhWSZR+856jrg53BqjfF7grW3GLkEELK/nIf2hJ6iRufv6x/KelBnPAvnWS3vktGcm3uCVCk7JLglWX2LEaT75B7CrptvFDh0l4LVZwZCQqsATE8n+jRx6S3T8SACTtWrPAbeZpkMWpTqVDIBkR6z5YYn7py2x2Oem9bLeIPCbe24FJGECrDGqwYHqWYFVjZSNw2vTk98nPU0EI+kDz06uvD4XKjTruMHds/ZjOO2PUR3ytUeDVoeNXJ12k630il0lji84rkiKYIqMp64UkZB6b4+dXUG2vhTxuS74RbSynL4KFskltDFAzE7liFBJ7nNS6teuWvHKHh9lBbQWbOIx62eULqYkszDCHqxOM9BjrVxcj882/FLfzYcqynTJG2NSNjPbqp3w3fB6EEAJHSlKBUE8b4yeB3AAJOYun+LHU7rDc4WqyWUqModTpypGQcOp6fMZoPRy7IWtIGZQjNDGWUdmKLkbknbpuT0rI1geRL4TcNtXCeX+qVdG3pKeggY2xlTWeoFKUoFR7nrmOWxtDPDCLhtaJpLaQNbBATtv6iq4/ez2qQ1EvFW5aPhU0iBS8bwOgYFgzLcQsFIG5yQBj40HNb/jA3a1smH7K3MgJ+RaAj866/07xY7DhkKk7ajeggfEgQ5I+Vebh9xxWe3We3u7CZHXVHm3lQN8CfNJXfY7ZHtVY3f0hOJRSNHJbWyOjFXUrLlWBwQf1nUGgtr65xn/ANmsP/iJf/w11PxfjKMM2NrKuN9F0V99svH/ANjVXp9JO5wM2kJON8O4yfh1x/WvVY/SCvLiVIYLKEyyMEQF2I1E4Gem34jFBYk3MvFlBP6JRsdlvo8n5ZiArK8lc1LxGzS4VDESWVkJzpdTggNgBh3yPf3yKjPMPMnGLG0e4nThpRFy2mScEklQoUMuCc5GM75HTG+e8NrZU4RZBe8COf4nGtj+LMxoJLSlKBVecm8yQ2t1PYyyxkPNLNbTBl8uRWYu8RIJAljcsCpOcYOMYzk+eL+aWWHh1s3lvcBmnlH2obVcB2TPR2JCA9vyIwNpzBy1Hbrba7V4UOoK8bSevABclkOWIAyaD2c4cet7q7s7eKVGFtdR3NzKHAihVNaqjvkDzHdgoUHOxyMVYCMCAQcg9COh+VQfhfNHApVFnC1oUlYAQCLCO3bIKBScgde+Khl/zXwXhXENVqLtJIXkSaCAkQO2Ch1iVgPS3TTtlfkaDPc7xSrxWP8ARcjrxKVALhcBrcW42ElxqBCkHAXTufbcaoR4keMFwQtna3GTGNNxdRDy/NkGQRFgnSn7yn1dsDrhudvFmW/Z0toFtRMFSRkGbiZR0R3AB09PSPlkjavB/wCFN4nD5r64U2yRqCsbqfNcllXddtC7ndt9umDmghssrMxZiWY7kk5JPxJ61ztbt43Dxu0bjoykqw+RG4rppQbEcvQ3lvZLxG0nt0huEWe6gucrEsuAJJonTddRGdOMdt9gId4q+L6X8X1WCJDHsXmYZJcf6DUAVXqNRAYg9F3zDbUcT4jDFbxrcXMMPojRFJjTO/qKjTn4sdh3rt5g8N7yxg8668qHcARGVWlOc7hUJGBjfegitZOLma7WIxLcziJlKmPzH0FT1UrnGD8qxlKDYzwo8VoZbF0vHgtmtQoGAI1aLAUEL01ahghR3XAGar3xf8TIeJskUEI8uJiVuGGJH2wQo+7GeuDucKfTjFVvHGWICgknYADJJ+GKkcHhvxJ42kFnMEUEksujYDJOHwSMDsKDF2XMM8MEkEb6IpWR3AVclkOpSGxqXB32IqcTeNM1xJbG8hWWK3PmeVGxTzp1+w8pIbYHfSBjPbG1VtSgn/OnjNecQiaArHBA32lTJZhnOGZj0zjoBnFQCpX4a8nR8Tvfq8krQr5bPlVDElSvp3OBsSc79MY3qP8AF7DyLiWEkkxSPHkjBOliuSO3TpQeSpz4S8+Hht6NZ/s05VJs/d3OmQY/ZJOf3S3fFQalBvEDmvtV34H82fW+GiN2zNbHy2ydyn3GP8uV/kNWJQK6rq1WRCjjKnqMkdDntv1FdtKCKeFqkcItQTkhWBPuQ7jO++9Suon4Wy6uFxZ6iScfIC4mAH5YqWUClKUCsDzo2LZP9ZtPw/tUG/Ud8Vnqp3mPj8s9+8L8QSNYeIWyR2IjUGVPMt21l86jglmxuMp8sBPuDEWt3JaHSsUuZ7UDSoA9IlhUKB9lyJM9xMf2SaiHPfhnaXHFIZpkkEd1mKRo2C6ZwuUZsg7OqlP4gvuc9PjrxCW0k4deRag0Esg2yAdQjJRiOzKjAjuCamsxh4xwomNsJcxZRu8cgOVJwftJKo6d1oIxB9H7hanJE7j2aXb/AIVB/rXm8NfDq1ivpb2BZPq6Ax2rSNqMh3Ek64UYQg6E65Gpu4r2W3MUvFY0sV1RSrleKEAjylUlGiQ4xqmYHGOiau4rN+IPNcfCuHM6BVfAit4wBjXjAwP2VAz8hjuKDx3SrxDiTa9LWPDs6g2Cj3hXJLbkEQxnuBhmPtWS8MoCnB7IHvAjdc/aGr2HY/8A961EPBrW3Arh31FpJLhtR3LZRQT8fUG/HNTjkFccKsQdv7ND/wBNaDPUpSgg3GuE8Rj4nJeWsVvcK9ukKiSRo2QK5YqMAhtRbVnboR/F5+Fc08VvIWMNhaxet42eW4LJrQlGysceojWCOv8ATerBqJeF8muwMgBCyXFy6566TPL1+NB4+H8vcT89Zrm6tYIoyGKW0AGsDJKu8oyq6djj+nWsLHxKTiSCccAgnSX1RTTSwZZc4DSZUuu3YZ/71NefJ9HC71skEW0uCOoOhgMfjXq5VgKWNqhGkrBEpXpghFGKCtW5VbhL2t6yxGV7mOBoYF8u3hilyrEY9crg6fU56422GJT4y5/Ql3gZ2TO+NvNjyfy7d6+eK0pS3tJckRRX1tJO3ZYlY5ZvgG0f0r3eI1otxwe7AYaTAzhgRg6R5g36YOkfnQaiV9FfKUG3/IkY/Q9mFITNrF6lA2YxrlumM5yd+/Wq85b5Dt7zgEtxJGst5Ms7fWX1PIzK76X3JxnQBt2z1ycyPw35hUcuLKCFNvDKG74aPWcnG+66Wx8azfhhw1oOEWiNuxi1nPXMhMuD8teKDUWlZ3njgRs+I3MGMBJG0f4Z9Sf8BWsFQZTlfi31W9t5848qVHP8IYah+K5H41txzRxxbSxnucBxHGXAJwGONhn4kgfjWmdbDxcY+v8ACeD22d7maOOYH70Vtky57bmNPh6qCh+OcIltp2imTy5AFYrnOAyhx0/dYf8AKvBVu/SM4H5d5BcgACaMo2B9+M9T80ZR/LVRUEk8OeOiz4pbTMQEEmlyegRwUY/grE/hWZ8buGeTxmc4wJQko/FQCf8AfVqgYq4fFu1+tcH4bxDB16FikJ3J1LkE/wA6Nv8Av0FO0pSgtL6PPF/L4m8JYhZ4WAHYuhDgn2wgl/P41sjWq/glas/G7YgEhPMdiASABG439tyBk9yPetqKBSlKCL+G0+vh6uRgtNdNjOcZupzjPf51KKi/hyVFmyKNKx3N0gHwFzMRj8CB+FSigUpSgVXfiPyxbG84fdlCLg3lvFqU4DLqLfrB3ICnBG+46gbWJUT8QnIWxAOM8QthjGdXqJxn7vTOfhjvQRD6RzD9H24zubjp3/u5P/uPzrK8Q4s3BpQRHJLa3S+iJFGUvsD0IAPSJuuN8OGI6mo39JOQeVZDO+uQ4+AWPJ/qPzqc8LlXid4LkeuztSRbH7stwch5hvhlQehDj7RkPYEBkeT+Am1gaSbH1qdjNdP28w76Qc/YQegdsDPc1Cef4FvOF3fEGBK+UFs1YEaIS6apcHo8p3z10BBgHVUs5okN3KOHRthXXXeOpwyW+cCMY6NKcr8FDn2qAc53zWXCr3hk7N6FVrKVt/OtzLH+qBPV486SOy4IGBQZzwXtC3L5Vd2czgA9MklQPlsPzqZ8k2rR8Ns0dSjpbxKykYKsEUEEHcEHtUK+j2/+SG6bXEnYD7sZ3x169/8AtUs8O2zwu1IJIMYOTnfJJ+9vj+nttigkdKUoPJxe/EFvLM32Yo3kPyVS3b5VH/DuFbXgtr5jLGohErsxwF15kJYsdvtEknaurxHlaSO3sk63s6xPg4YW4BklI/2a4+Te+K6+YYFv7xOHf+rQos92o2Db4htzjoCQzkeyD3oO7xJl83gl20DK4aAsGVsqybFiCuxGgN86kfCZg9vEynKtGhB9wVBB/Konyrw9FhveFOfTE0iooBH9lnBdME9capE2OxT5ZynhzdeZwmzJ6iBEOTk6kGg5+OVPy6UHHxKu1j4ReFjgGB0G2cs40KN/dmA/Gq58ZOYTa8ItLANpmkjj81R1ESKAQe4BkAA99DCp1zi/n33D7LBKmQ3UvtohGVBz2aYp09vjWvvizzB9b4tcOM6I28lM+0fpJHwL62/Ggh9KVn+Q+XDfcQgt8EqzgyY7RL6nOe3pBA+JFBc1vwo2HKEisuZJotRAyfXOyqo+YVkz8QfnVqcOtxFBGgGkIirgnoFUDc/h1rFc8cCN1w+aFCVk064ipx+tQh0G+2NaqKg3O/iWf/8AOwzoQs16nlbfdOCsxX4AhlB7FlNBTviZzKt9xOedAPLyEjIH2kQaQ599WM79iB2qLVyRCxAAJJOABuSfYVluZ+XmsplgkOZhGjSr/o3YavLz3IQpn4k0GHrYTwz4TmeyjCg/o6Cb6w/Zbq4IJhHu6JkMQcA7darfwc5QN7xFHYfqLYiaU4yCQcom4IOphuP2VapovPv6P5eR0bN5eyTurfe3lcNO/uwAAGe+OykUGK8fudluLhbKIhkt2JkYb5mxgqP4RkH4kjtVSV7eE8Kmu50hhUySyNhQPfuSewAyST0AJNZrxA5ehsLlbSM+ZJFGvnyb4aVvXhR2VVKgd+uaCOW8DO6qoLMxCqB1JJwAPxq4PGbmKK2tLfg9vgiFIzMSASulRpXP7RzrYgDqOzEVA+QMQzteyKWjs183HZpidMUeexMhDfwox7VgeIX8lxM8shLySMWY9yxOf+fag7eBcDmvJ0ggXVI529gO7Meygbk14WGDWxHKXJf6F4Pc3cij68YHY/e8vYlY+uDhtJb3O24AqhOC8ONxcwwA4MsqRg+2pguf60F8/R45Y8qzku3GHuG0p/hJtkd931f7gq3K8/DrFIYY4oxhI0VEHsqgAD8gK9FApSlBFeQoyn16POQl9Pp27OI5sH3wZCM1Kqi/JDZfiDdjfS4I6HSkKHGw+8pB9iCN8ZqUUClKUCqen4lxK9t7O5lltlgbiEKiGONlY6Lgx5LMzY9SZwOx6jGDcNUJzhyHLwm+gvIGa5tmvFZLUEq4mYsyov2gwOCA2M9sd6CTeK/LX6T4lw6zVsaVmlnI6xwkxAN0wCxRlXPep5xK+h4dZDSh0RKscMK5LO2yRxJnJLMcAdfc966eUuBvBG8twQ93cMJLhh9kHGFiT9yNfSPfc968XC/7feG5YH6tbM0dqCfTJL6lkuMdwP7tDv8AfI+0KDBXHALmwxxTLTXRGeIRLllkiJUlYQT6TCo9OPtBTnrUi5s5cg4xw7RqBWRRJBKPutjKuPgQcEexPepPUHspF4XfrbFgLO9d2twT/c3GxaEZ28t85UDoxI7igxHhBaSWfCrqJyongmm1JuSjBFxrBA2OnUCMgqRv1AmPIRzwqx2x/Zodv9mtYbnvg9xEzX1iiSS+WY7mFiFWeHBwckgB49yD3UkdgDmeQ/8Ayuy6f5tD06f3a9M0GepSlBEuOw/5Z4c2OkV2M+x0w9PwzXPkgZm4k7byG9ZSf3EjiCKCewU9OxJru4/fKnEeHoYwzSG4Cvk5QCEsQMHB1YHXPQfMdHILZPECWDH9IT7j4CMAfNQAp+INB180k23ELK7BISR/qc4AzqWTU0TH20zADP75Hc54+GOY7e4tiMC1u54l3zlC3mqfylr54jyb8OXfDcQhLD3VBI5J+AKhj7Y3rn4c72s92SdN3czXI1YGmLVoT8PKjU5+NBx4dmbit9cINQt4Y7SPfCtL6ppB3wQWhBOPfritUHB1EHOrO+eufj8c1sxy9xqS34XbNGim84jcNJGrBiMzStIZXAIYokGGJz2G+4Na88QsMX8kQJ2uGQEjJ/vCuSFzk/AZ+GaDL+IfJ36Nlt4iGDtbI8pJyDKWfWFI2wpAX8M96mfghyrDd2fEct+uePyANxoVgWDZHvIo7f8Ao++cVKfpCcqmazju0BL27aX/AMJz1/lfT+DH2qEfR64v5fE2hJ9M8TDHu6YcH8FEn50F2+G/F2ueFWsjEl/LCOT1LoTGS3xJXP41R3j5x4y8SFso0x2qBQAAPW4V2Ix8Cg/lPvVw+FoKQXdvjAt764iUYx6NQkGMknGHqiOeeGtccwzwr9qW6EY+bFVz/WgnvgZ4bhVHEbpcHGbZW2wN8zEfEfZ+GW7qaqTmvipvOIXEy5YTTMUHfSThB89OkVuFcWSvC0R+yyFP5SNP/KtNYka2vAHGWhmAYZ6lH3APzFBtN4Z8mDhtgkTAec3rnYd3P3c9wowo+RPetZua1fMLHZHSRok6hIzc3A0A4yQGDbnff2xW4bZwcde1av8AiXyzLarw63kCtceQ4fRkglp5XCj3wZCNu+aC4fB3kWGysY58ari5jR3cjdVYBhGu2QBkZ9yPgMUr40cMMPGrjbAk0yrv1DKM/wDGGraSytxHEiAABFCgDoMADA+G1Ur9I/lz/N71Qf8AQSH83Q4/94M/w0EY4jYCHlK3dMZuL3VIR19KzqFPy0A47E/Gu3wD5TS6vmnlUslqFdfbzi3oJ98BWbHuB8j5rm8L8pRLnPl8QKdBsDHI/Xtux3+OOlW54H8A+rcIjYjD3DGY/I4VPw0Kp/mNBk/Fbh8k3B7tIhqfQGx3Kqyu2MdTpU4HfpWqPD71oZo5UOHjdXU/vKQw/qBW7RFai+JPLIsOJzwqMR51xf4bbgD5br/LQba2dyJI0kXdXUMPkQCOvwNd1Y/l6BktLdW2ZYY1bp1CKD026+1ZCgUpSgj3I9uyQS6mDBru6ZSDn0m4k6475ztUhrC8oFjbEs+sme53yTt9Zmwu+/pGF9tttqzVApSohxC74skraTwwRaj5fmPMjsmds7FdWMZxkUEvqJ+IKKRYknBHELYqP2jqYEf7pY/hX3gfMt9PNGGsUS3YHVcpdRyRnGcGIKNTAkAb4679N/F4ozSf2BYESWf64rxxu2lWKRTNknIOBsfyz1oMR41+IIs7b6rC2LmdcEg7xRHYt8C26j8T2FWNw2xWGGOJAAsaKigDAwoAGPyqm+dvC97i5sIWmU3c4uJbm5Zc62UW+AAuMIo9KrsAPiTVmcTm4mzstvHaRIPsyyySOW/2aIuN9t32679KCQ1S/wBJNyIrIjIIkkOfY6U/GpbeLx/BbzeGJgqVULNht8FWZ+mc9hnoBjrX3xV5Ak4raRJG0cc0T6xq1aTlSCoIGRk6d8du1B0eEfPzX9oI7g4u41ycjHnRZ0iZdsH1Ao2PvL2zipFyAP8AJVj/AKtD/wBNarHli7tl4RZ6L61teI2jS6PMkUAgzSaoZlzqMbrj4/ZYVNeRJLgcCtDbJE0pjG0rMiAFm39CsfbAxQTilVTd+KFzDNoM9jOBqDNHBdGLWMfqxLH5vqAYHAQj3KkipBHzq9vNGb64tIoJ4y0QMc8MgYFdm80aSN/vaD0OnfADnzZKo4vwnJA9V2Tk42Fucn5Cu3wvYPYmYDH1i4uJgT1YNM+Gb46QPwxUD595zikWO4mS6hAW5ggaJAodZRHiVGnCOMxhlOEbBOxG2qVcn8Zvbiz8u3tP0aIdCQm6R5FeIKRnCmNtWy9iOvXOweLxsheYWFtEWEs9yVBA6KY2Ryf5ZPyz7VMuNRLbcMmWMAJDauEHQBUibA+WAKrK/wCapjeQXt2kskFnHN64bOaLRI4VAz/WW0k+2DsR03rrvefFlheN+MriWMxrr4e8cTq4KMSRlsrk4IKqD11Cgzvg/A11FFeyoVWCBLS1UnI0ooEsw7ZeQafgExv1qjea7b/LF0iZ/wA7kVff+9YD8av/AMIbkGCSJL2O7igCRosVu0UceA2TqZQZGY7k5Pv96qfuuBtfczzQRHyi13KdeAdOhmZnwdifSTg9SaDZq+s1mieJxlJFZGHurAgj8ia1e5Rt34bzHDE4OY7nyT2JV8xhvkVcN8jVpcnc3XUU0pvo+KTTySGNYxb/AKhEBAVwAFVSR1IJGBnO9R3x44KbfiFpfovpcqr42/WRsGBJ92TAG23l0FlcoShL/isAB2njnye/mwJsPk0bfmOtVlypYtcc4XLkaRDJO5HwX9Up7dSynv8A96nUnKcrceecNexRsI5DJHJGLd/LUL5Ui41EH1DBz1J75GJ8MbGUycau4RH58l1LHEHzpDqzv6yN9JaROm/poLYrWbx15Z+q8TM6LiO5HmA7Y80bOPnnS5/jqzpbbmfMbCXh5C41IAwD74OosmdxudJHTb2PPxy5aN1woy4US2xEv8mMOqk423DdN9A96Ce2F+kgwHVnUL5iggspIz6gN1zv19qqTxC4aZ+a+GoBnEcTn+GOWeQ5/BTWX5I8FbGO0RrlDcTSBZG1l0C5UHRoV8HSS2533PyrLx8mSNxe4uTmBFtEt7aRCpIJzqYA6sFMADUMHV360ErueNQR6/Mmij0Y16nVdGQCNWT6diDv71Fua57XjHDLmC1uIZ5PL1qqOrMHU6lyM5XLKFyR3rBX3hBdzXX1iTiETPkHzDYweYcDG56agAoB/wCWN7D4RwVIIwoCs2AHk0IrSEDGp9CqCfwoNYODxtJwWWFUYl+IW6xkH7TtHMNOPgAOv7Q9qv8A4pz3YcKSGCWRgBGFQqhcFUAXcoMZ2GR8R717eVuQbWwjZIl1hpjMDIFYq2NICbbBV2Hfc7715pvCnhTK6myhAc5JUFWG+fQVIKD4KQO3Sg8vDPFaCa6jtfq15FNIToEkITKDP6w5fITAJzjtUI8euVTJeWM6jaZltnIGfUWymRnckNJ/u4q2eDcr2loMW9vFDtglEAY/xN9pvxNZGSFWxqAbBBGRnBHQjPce9BjOYeLrbQE+dbwSN6YTcPojL9lO4OMe1YvknmC4uDMlzJYyMhHltay6tab5Zl1MUH2Ruff4EyW5tEkGmRFdfZgGH5H8a6LDg0EBYwwxQl/tmNFQt1+1pAz1PX3oPZSlKCPcgwhbBFUkgPNjPXHny+2w+Q2FZy5gDoyEsAylSVJVgCMekqQVPsRuKUoMTNynG1usHm3Sqjagy3MokJ32Z9Wphv0JxsPavD/4Z2DOJJomu5AMa7mSSY4GcD9YxUDc7YpSgkdnZRxII4kWONfsoihVHfYDYbk1iOaeT4r7yi8k0MkLF4pIX0OpIwcHBG4x27fPKlB5uB8jJazpKLi5mKRyR/r5DKTraJs5PTHlgYAxvmshx7lxLvRrkuI9GceTM8Wc4+3oI1dBjPTf3OftKDAReDvCg2prYyvnJaSWVyx92y+D+XtU0pSgj58PuG6ixsrdmZi5LRqxLE5J3B79ulSClKDrht1QYRQoyThQAMk5J29zX2SJWxkA4ORkZwfcex+NKUGJk5Os2u/rbQK9ztiR8uV0gAaAxKpjH3QN8nqTWZpSgYrhLCrDDAMD1BGR/WlKD6qADAGB7Cq28MOUil/xG+lKF5Z5UjC59K6y7ZyO50dPY+9fKUFmVieZeVre/hEVymtAwcYJUhhncEbjYkfI0pQZavJwvhMNtH5cEaxJktpUYGWJJP5mvlKD2VxkjDAhgCDsQRkEfGlKD5JkKdIBbHpBOAT2BIBwPjg/KuYpSgUpSgUpSgUpSgUpSgUpSg/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6" name="AutoShape 6" descr="data:image/jpeg;base64,/9j/4AAQSkZJRgABAQAAAQABAAD/2wCEAAkGBhMSEBUUExQVEhMWGBwYFhYYGRwaGBgXIBwYGyEYFiIZHiYeGxwlGRsXIS8iIycqLSwtGyIxNTAqNSYtLCkBCQoKBQUFDQUFDSkYEhgpKSkpKSkpKSkpKSkpKSkpKSkpKSkpKSkpKSkpKSkpKSkpKSkpKSkpKSkpKSkpKSkpKf/AABEIAKYBLwMBIgACEQEDEQH/xAAcAAEAAgIDAQAAAAAAAAAAAAAABgcFCAIDBAH/xABNEAACAQMCBAQCBgcDCgILAQABAgMABBESIQUGMUEHEyJRYXEIFDJCgZEVI1JicoKhJDNzJTRTdIOSorGzwRc1Q0RUk5SywtHT4fEW/8QAFAEBAAAAAAAAAAAAAAAAAAAAAP/EABQRAQAAAAAAAAAAAAAAAAAAAAD/2gAMAwEAAhEDEQA/ALxpSlApSlApSlApSlApSlApSlApSlApSlApSlApSlApSlApSlApSlApSlApSlApSlApSlApSlAqLczJ/lHhhABYSz/MKbeTPbpkJ+OKlNRbiPq43aAEei1uXYZ3wXtkB/E/8j7UEppSlApSlApSlApSlApSlApSlApSlApSlApSsRzTzTBw+3a4uGKoDgADLMxyQqjuTg9SBsckUGXpVdct+OnD7qTy3L2rE4Uy6QjH21KSFP8AFgfGrFoFKrjnfxutLCQwxqbuddmCsFjQ/ss2D6vgAfiQa93hz4qw8VLoIzBOg1GMtqDJsCytgdGIBBHcdc7BOaUpQKUpQKUpQKUpQKUpQKUpQKUpQKivE10cas2XrLb3Eb9caUMMikds6jjfsTUqqJczuU4nwyTOFLXMbDudUOsfhmIf0+NBLaUpQKUpQKUpQKUpQKUpQKUpQKUpQKV8JrFXvNllC2mW7tom/ZeaNT+RbNBlqon6R3HpNUFp5WIv77zSD6n9S6UPTCg5I6+peneV85eOVlbQN9UkS7uDsigN5a/vO2ACB7Kck7bbka98f5nur2QyXMzytnIBPpX4Io9Kj4ACgxdWVaePXEFtXgcRu5TRHNjQ8eds4X0sQM42GDuc9Krm3tmkYIis7scKqglifYAbk1YnLHgRxC5IMwFnH7ybuf4UBz/vFaCuKvH6PnJlxFLJeyoY4niMcYYYZ9TI2sA/dwowe+dqtDhnIFhBHEq2sDGJVVZGijMm33ixXOonJz7mpDQKUpQKUpQKUpQKUpQKUpQKUpQKUpQKinOif2jhxxsLiQau4za3O2Pjg/lUrqDeLUjLb2pTOv60NJHY+Rc5+fp1D8aCcKwIyNwehr7WM5YuvNsraQjTrhjbHtlFOKydApSlApSlApSlApSlApSoPzb4wcPsdS+Z9YnXbyot9/Zm+yvx3z8KCbswAydhVQ+IHj1FBmHh+meXcNMd4kPT0f6Q/H7PT7W4FYc8eK95xI6WbyLftDGTg/4h6uce+B8BUKoMxzDx6W5kEktxLcSso1ltlUnfQgz9kZPQKM5wMbnEZq1/Cvwa+uqbi9WSO3K/qVB0tIT9/pkIB0/ayCNhvYN39H7hbj0ieLp9iXP/AM6t1oNZqyfLnLk99cpb266pH99lVR1Zj2UD/wDWSQKveX6OFiT6Z7pR7Exn/wCgVNeS+QbXhkRSBSXb7cr4Mj/AkAYUdlG3zOSQ8nIHhrbcLi9IEtwftzlQGP7qddC/AHfvmpfSlApSlApSlApSlApSuLyBRkkAe52FBypXGOQMMggj3G4rlQKV8JxUfj8QeHNcC3F3CZiQAobILHooYektnbGc9PcUEhpSlApSlAqvPHEuOGo0Y1SLOhQYzvokB/4S1WHVe+OMjJwsSqNXlTIxHbBDx+r4ZcfjiglPJn/ltn/q0P8A00rM1iOUEI4faAggi3hBB2IPlpsay9ApSlApSlApSlApSlBCOa+QLm/kcPxKWK2bAFvFGFGjbIZtWXJIJyRjfpUB5q5H4BwlF+sG4uZjusQkGthtu2gKETPc79cZxtecqZUjJXIIyOo+Iz3qG8E8JbGCYzyB7y4J1GW5bzG1e+MBc/Egke9BRKcCv+NTL9WtBDbINESqNFvEucnLH7bk7s27N7YAAtHkjwChtnSa8kFzIuCIwMQhvc53kx8QB7g1bAGK+0ClKr2Phk3F7i4ka6ubW0hlaCBLd/KaRk9MksjYOoGTIX2CnYb5CwqVBrK7uuG3cNvczNd2dy/lwTv/AH0UuCyxTED9YGAIDdcjfAqc0Hx3ABJOANyT0ArjFOrKGVgykZDAggj3BGxFQnmRX4jxAcPzi0hRZrzDENJq1eXb+k5CnGpvcY3HeQ2PK0FvavbW6eTE4fYFmALjBI1E/PHSg148S/Fe4vbh0gleK0Q4RVOguR1dyu5yckAnAGNs5qSeBviLdSXv1O5ledJVYxlyWZHRdWAx30lA2x7gY75rbnPkyfhtwYZtJzujKwIZM4DYzlfk2Px61Yv0e+UQ87Xzsh8sMkSBgXDN6WdgDlQFJA1DfVnsCQv2SULuSAOm5xv7VXXjZzzJYWaxwHTPcFlDbgogA1MuOjepQDnbOe1dXC+Vo+NNcXV/reIytFbQamUQpE2kvgEfrHZTnI23HcYhP0kbRxd2r7+UYSijGwZXJb/hZPyoK24HzfeWb6re4li3yVDEox/eU5VvxBrZjgfiPEeFW19d5i830toR3AcMyE+hWKqdJbf5bnrqfW23hZw9rfg1okmx8sue2A7NIM+2FYZoM/wbjkF3EJreRZYzkal9x1BB3B+BANa4+OPNUlzxOSAMfIt8Iqb6S+MsxHc6iVz7KKt7w4ZZrviV3ANNpPKiw4XSsjIhWSZR+856jrg53BqjfF7grW3GLkEELK/nIf2hJ6iRufv6x/KelBnPAvnWS3vktGcm3uCVCk7JLglWX2LEaT75B7CrptvFDh0l4LVZwZCQqsATE8n+jRx6S3T8SACTtWrPAbeZpkMWpTqVDIBkR6z5YYn7py2x2Oem9bLeIPCbe24FJGECrDGqwYHqWYFVjZSNw2vTk98nPU0EI+kDz06uvD4XKjTruMHds/ZjOO2PUR3ytUeDVoeNXJ12k630il0lji84rkiKYIqMp64UkZB6b4+dXUG2vhTxuS74RbSynL4KFskltDFAzE7liFBJ7nNS6teuWvHKHh9lBbQWbOIx62eULqYkszDCHqxOM9BjrVxcj882/FLfzYcqynTJG2NSNjPbqp3w3fB6EEAJHSlKBUE8b4yeB3AAJOYun+LHU7rDc4WqyWUqModTpypGQcOp6fMZoPRy7IWtIGZQjNDGWUdmKLkbknbpuT0rI1geRL4TcNtXCeX+qVdG3pKeggY2xlTWeoFKUoFR7nrmOWxtDPDCLhtaJpLaQNbBATtv6iq4/ez2qQ1EvFW5aPhU0iBS8bwOgYFgzLcQsFIG5yQBj40HNb/jA3a1smH7K3MgJ+RaAj866/07xY7DhkKk7ajeggfEgQ5I+Vebh9xxWe3We3u7CZHXVHm3lQN8CfNJXfY7ZHtVY3f0hOJRSNHJbWyOjFXUrLlWBwQf1nUGgtr65xn/ANmsP/iJf/w11PxfjKMM2NrKuN9F0V99svH/ANjVXp9JO5wM2kJON8O4yfh1x/WvVY/SCvLiVIYLKEyyMEQF2I1E4Gem34jFBYk3MvFlBP6JRsdlvo8n5ZiArK8lc1LxGzS4VDESWVkJzpdTggNgBh3yPf3yKjPMPMnGLG0e4nThpRFy2mScEklQoUMuCc5GM75HTG+e8NrZU4RZBe8COf4nGtj+LMxoJLSlKBVecm8yQ2t1PYyyxkPNLNbTBl8uRWYu8RIJAljcsCpOcYOMYzk+eL+aWWHh1s3lvcBmnlH2obVcB2TPR2JCA9vyIwNpzBy1Hbrba7V4UOoK8bSevABclkOWIAyaD2c4cet7q7s7eKVGFtdR3NzKHAihVNaqjvkDzHdgoUHOxyMVYCMCAQcg9COh+VQfhfNHApVFnC1oUlYAQCLCO3bIKBScgde+Khl/zXwXhXENVqLtJIXkSaCAkQO2Ch1iVgPS3TTtlfkaDPc7xSrxWP8ARcjrxKVALhcBrcW42ElxqBCkHAXTufbcaoR4keMFwQtna3GTGNNxdRDy/NkGQRFgnSn7yn1dsDrhudvFmW/Z0toFtRMFSRkGbiZR0R3AB09PSPlkjavB/wCFN4nD5r64U2yRqCsbqfNcllXddtC7ndt9umDmghssrMxZiWY7kk5JPxJ61ztbt43Dxu0bjoykqw+RG4rppQbEcvQ3lvZLxG0nt0huEWe6gucrEsuAJJonTddRGdOMdt9gId4q+L6X8X1WCJDHsXmYZJcf6DUAVXqNRAYg9F3zDbUcT4jDFbxrcXMMPojRFJjTO/qKjTn4sdh3rt5g8N7yxg8668qHcARGVWlOc7hUJGBjfegitZOLma7WIxLcziJlKmPzH0FT1UrnGD8qxlKDYzwo8VoZbF0vHgtmtQoGAI1aLAUEL01ahghR3XAGar3xf8TIeJskUEI8uJiVuGGJH2wQo+7GeuDucKfTjFVvHGWICgknYADJJ+GKkcHhvxJ42kFnMEUEksujYDJOHwSMDsKDF2XMM8MEkEb6IpWR3AVclkOpSGxqXB32IqcTeNM1xJbG8hWWK3PmeVGxTzp1+w8pIbYHfSBjPbG1VtSgn/OnjNecQiaArHBA32lTJZhnOGZj0zjoBnFQCpX4a8nR8Tvfq8krQr5bPlVDElSvp3OBsSc79MY3qP8AF7DyLiWEkkxSPHkjBOliuSO3TpQeSpz4S8+Hht6NZ/s05VJs/d3OmQY/ZJOf3S3fFQalBvEDmvtV34H82fW+GiN2zNbHy2ydyn3GP8uV/kNWJQK6rq1WRCjjKnqMkdDntv1FdtKCKeFqkcItQTkhWBPuQ7jO++9Suon4Wy6uFxZ6iScfIC4mAH5YqWUClKUCsDzo2LZP9ZtPw/tUG/Ud8Vnqp3mPj8s9+8L8QSNYeIWyR2IjUGVPMt21l86jglmxuMp8sBPuDEWt3JaHSsUuZ7UDSoA9IlhUKB9lyJM9xMf2SaiHPfhnaXHFIZpkkEd1mKRo2C6ZwuUZsg7OqlP4gvuc9PjrxCW0k4deRag0Esg2yAdQjJRiOzKjAjuCamsxh4xwomNsJcxZRu8cgOVJwftJKo6d1oIxB9H7hanJE7j2aXb/AIVB/rXm8NfDq1ivpb2BZPq6Ax2rSNqMh3Ek64UYQg6E65Gpu4r2W3MUvFY0sV1RSrleKEAjylUlGiQ4xqmYHGOiau4rN+IPNcfCuHM6BVfAit4wBjXjAwP2VAz8hjuKDx3SrxDiTa9LWPDs6g2Cj3hXJLbkEQxnuBhmPtWS8MoCnB7IHvAjdc/aGr2HY/8A961EPBrW3Arh31FpJLhtR3LZRQT8fUG/HNTjkFccKsQdv7ND/wBNaDPUpSgg3GuE8Rj4nJeWsVvcK9ukKiSRo2QK5YqMAhtRbVnboR/F5+Fc08VvIWMNhaxet42eW4LJrQlGysceojWCOv8ATerBqJeF8muwMgBCyXFy6566TPL1+NB4+H8vcT89Zrm6tYIoyGKW0AGsDJKu8oyq6djj+nWsLHxKTiSCccAgnSX1RTTSwZZc4DSZUuu3YZ/71NefJ9HC71skEW0uCOoOhgMfjXq5VgKWNqhGkrBEpXpghFGKCtW5VbhL2t6yxGV7mOBoYF8u3hilyrEY9crg6fU56422GJT4y5/Ql3gZ2TO+NvNjyfy7d6+eK0pS3tJckRRX1tJO3ZYlY5ZvgG0f0r3eI1otxwe7AYaTAzhgRg6R5g36YOkfnQaiV9FfKUG3/IkY/Q9mFITNrF6lA2YxrlumM5yd+/Wq85b5Dt7zgEtxJGst5Ms7fWX1PIzK76X3JxnQBt2z1ycyPw35hUcuLKCFNvDKG74aPWcnG+66Wx8azfhhw1oOEWiNuxi1nPXMhMuD8teKDUWlZ3njgRs+I3MGMBJG0f4Z9Sf8BWsFQZTlfi31W9t5848qVHP8IYah+K5H41txzRxxbSxnucBxHGXAJwGONhn4kgfjWmdbDxcY+v8ACeD22d7maOOYH70Vtky57bmNPh6qCh+OcIltp2imTy5AFYrnOAyhx0/dYf8AKvBVu/SM4H5d5BcgACaMo2B9+M9T80ZR/LVRUEk8OeOiz4pbTMQEEmlyegRwUY/grE/hWZ8buGeTxmc4wJQko/FQCf8AfVqgYq4fFu1+tcH4bxDB16FikJ3J1LkE/wA6Nv8Av0FO0pSgtL6PPF/L4m8JYhZ4WAHYuhDgn2wgl/P41sjWq/glas/G7YgEhPMdiASABG439tyBk9yPetqKBSlKCL+G0+vh6uRgtNdNjOcZupzjPf51KKi/hyVFmyKNKx3N0gHwFzMRj8CB+FSigUpSgVXfiPyxbG84fdlCLg3lvFqU4DLqLfrB3ICnBG+46gbWJUT8QnIWxAOM8QthjGdXqJxn7vTOfhjvQRD6RzD9H24zubjp3/u5P/uPzrK8Q4s3BpQRHJLa3S+iJFGUvsD0IAPSJuuN8OGI6mo39JOQeVZDO+uQ4+AWPJ/qPzqc8LlXid4LkeuztSRbH7stwch5hvhlQehDj7RkPYEBkeT+Am1gaSbH1qdjNdP28w76Qc/YQegdsDPc1Cef4FvOF3fEGBK+UFs1YEaIS6apcHo8p3z10BBgHVUs5okN3KOHRthXXXeOpwyW+cCMY6NKcr8FDn2qAc53zWXCr3hk7N6FVrKVt/OtzLH+qBPV486SOy4IGBQZzwXtC3L5Vd2czgA9MklQPlsPzqZ8k2rR8Ns0dSjpbxKykYKsEUEEHcEHtUK+j2/+SG6bXEnYD7sZ3x169/8AtUs8O2zwu1IJIMYOTnfJJ+9vj+nttigkdKUoPJxe/EFvLM32Yo3kPyVS3b5VH/DuFbXgtr5jLGohErsxwF15kJYsdvtEknaurxHlaSO3sk63s6xPg4YW4BklI/2a4+Te+K6+YYFv7xOHf+rQos92o2Db4htzjoCQzkeyD3oO7xJl83gl20DK4aAsGVsqybFiCuxGgN86kfCZg9vEynKtGhB9wVBB/Konyrw9FhveFOfTE0iooBH9lnBdME9capE2OxT5ZynhzdeZwmzJ6iBEOTk6kGg5+OVPy6UHHxKu1j4ReFjgGB0G2cs40KN/dmA/Gq58ZOYTa8ItLANpmkjj81R1ESKAQe4BkAA99DCp1zi/n33D7LBKmQ3UvtohGVBz2aYp09vjWvvizzB9b4tcOM6I28lM+0fpJHwL62/Ggh9KVn+Q+XDfcQgt8EqzgyY7RL6nOe3pBA+JFBc1vwo2HKEisuZJotRAyfXOyqo+YVkz8QfnVqcOtxFBGgGkIirgnoFUDc/h1rFc8cCN1w+aFCVk064ipx+tQh0G+2NaqKg3O/iWf/8AOwzoQs16nlbfdOCsxX4AhlB7FlNBTviZzKt9xOedAPLyEjIH2kQaQ599WM79iB2qLVyRCxAAJJOABuSfYVluZ+XmsplgkOZhGjSr/o3YavLz3IQpn4k0GHrYTwz4TmeyjCg/o6Cb6w/Zbq4IJhHu6JkMQcA7darfwc5QN7xFHYfqLYiaU4yCQcom4IOphuP2VapovPv6P5eR0bN5eyTurfe3lcNO/uwAAGe+OykUGK8fudluLhbKIhkt2JkYb5mxgqP4RkH4kjtVSV7eE8Kmu50hhUySyNhQPfuSewAyST0AJNZrxA5ehsLlbSM+ZJFGvnyb4aVvXhR2VVKgd+uaCOW8DO6qoLMxCqB1JJwAPxq4PGbmKK2tLfg9vgiFIzMSASulRpXP7RzrYgDqOzEVA+QMQzteyKWjs183HZpidMUeexMhDfwox7VgeIX8lxM8shLySMWY9yxOf+fag7eBcDmvJ0ggXVI529gO7Meygbk14WGDWxHKXJf6F4Pc3cij68YHY/e8vYlY+uDhtJb3O24AqhOC8ONxcwwA4MsqRg+2pguf60F8/R45Y8qzku3GHuG0p/hJtkd931f7gq3K8/DrFIYY4oxhI0VEHsqgAD8gK9FApSlBFeQoyn16POQl9Pp27OI5sH3wZCM1Kqi/JDZfiDdjfS4I6HSkKHGw+8pB9iCN8ZqUUClKUCqen4lxK9t7O5lltlgbiEKiGONlY6Lgx5LMzY9SZwOx6jGDcNUJzhyHLwm+gvIGa5tmvFZLUEq4mYsyov2gwOCA2M9sd6CTeK/LX6T4lw6zVsaVmlnI6xwkxAN0wCxRlXPep5xK+h4dZDSh0RKscMK5LO2yRxJnJLMcAdfc966eUuBvBG8twQ93cMJLhh9kHGFiT9yNfSPfc968XC/7feG5YH6tbM0dqCfTJL6lkuMdwP7tDv8AfI+0KDBXHALmwxxTLTXRGeIRLllkiJUlYQT6TCo9OPtBTnrUi5s5cg4xw7RqBWRRJBKPutjKuPgQcEexPepPUHspF4XfrbFgLO9d2twT/c3GxaEZ28t85UDoxI7igxHhBaSWfCrqJyongmm1JuSjBFxrBA2OnUCMgqRv1AmPIRzwqx2x/Zodv9mtYbnvg9xEzX1iiSS+WY7mFiFWeHBwckgB49yD3UkdgDmeQ/8Ayuy6f5tD06f3a9M0GepSlBEuOw/5Z4c2OkV2M+x0w9PwzXPkgZm4k7byG9ZSf3EjiCKCewU9OxJru4/fKnEeHoYwzSG4Cvk5QCEsQMHB1YHXPQfMdHILZPECWDH9IT7j4CMAfNQAp+INB180k23ELK7BISR/qc4AzqWTU0TH20zADP75Hc54+GOY7e4tiMC1u54l3zlC3mqfylr54jyb8OXfDcQhLD3VBI5J+AKhj7Y3rn4c72s92SdN3czXI1YGmLVoT8PKjU5+NBx4dmbit9cINQt4Y7SPfCtL6ppB3wQWhBOPfritUHB1EHOrO+eufj8c1sxy9xqS34XbNGim84jcNJGrBiMzStIZXAIYokGGJz2G+4Na88QsMX8kQJ2uGQEjJ/vCuSFzk/AZ+GaDL+IfJ36Nlt4iGDtbI8pJyDKWfWFI2wpAX8M96mfghyrDd2fEct+uePyANxoVgWDZHvIo7f8Ao++cVKfpCcqmazju0BL27aX/AMJz1/lfT+DH2qEfR64v5fE2hJ9M8TDHu6YcH8FEn50F2+G/F2ueFWsjEl/LCOT1LoTGS3xJXP41R3j5x4y8SFso0x2qBQAAPW4V2Ix8Cg/lPvVw+FoKQXdvjAt764iUYx6NQkGMknGHqiOeeGtccwzwr9qW6EY+bFVz/WgnvgZ4bhVHEbpcHGbZW2wN8zEfEfZ+GW7qaqTmvipvOIXEy5YTTMUHfSThB89OkVuFcWSvC0R+yyFP5SNP/KtNYka2vAHGWhmAYZ6lH3APzFBtN4Z8mDhtgkTAec3rnYd3P3c9wowo+RPetZua1fMLHZHSRok6hIzc3A0A4yQGDbnff2xW4bZwcde1av8AiXyzLarw63kCtceQ4fRkglp5XCj3wZCNu+aC4fB3kWGysY58ari5jR3cjdVYBhGu2QBkZ9yPgMUr40cMMPGrjbAk0yrv1DKM/wDGGraSytxHEiAABFCgDoMADA+G1Ur9I/lz/N71Qf8AQSH83Q4/94M/w0EY4jYCHlK3dMZuL3VIR19KzqFPy0A47E/Gu3wD5TS6vmnlUslqFdfbzi3oJ98BWbHuB8j5rm8L8pRLnPl8QKdBsDHI/Xtux3+OOlW54H8A+rcIjYjD3DGY/I4VPw0Kp/mNBk/Fbh8k3B7tIhqfQGx3Kqyu2MdTpU4HfpWqPD71oZo5UOHjdXU/vKQw/qBW7RFai+JPLIsOJzwqMR51xf4bbgD5br/LQba2dyJI0kXdXUMPkQCOvwNd1Y/l6BktLdW2ZYY1bp1CKD026+1ZCgUpSgj3I9uyQS6mDBru6ZSDn0m4k6475ztUhrC8oFjbEs+sme53yTt9Zmwu+/pGF9tttqzVApSohxC74skraTwwRaj5fmPMjsmds7FdWMZxkUEvqJ+IKKRYknBHELYqP2jqYEf7pY/hX3gfMt9PNGGsUS3YHVcpdRyRnGcGIKNTAkAb4679N/F4ozSf2BYESWf64rxxu2lWKRTNknIOBsfyz1oMR41+IIs7b6rC2LmdcEg7xRHYt8C26j8T2FWNw2xWGGOJAAsaKigDAwoAGPyqm+dvC97i5sIWmU3c4uJbm5Zc62UW+AAuMIo9KrsAPiTVmcTm4mzstvHaRIPsyyySOW/2aIuN9t32679KCQ1S/wBJNyIrIjIIkkOfY6U/GpbeLx/BbzeGJgqVULNht8FWZ+mc9hnoBjrX3xV5Ak4raRJG0cc0T6xq1aTlSCoIGRk6d8du1B0eEfPzX9oI7g4u41ycjHnRZ0iZdsH1Ao2PvL2zipFyAP8AJVj/AKtD/wBNarHli7tl4RZ6L61teI2jS6PMkUAgzSaoZlzqMbrj4/ZYVNeRJLgcCtDbJE0pjG0rMiAFm39CsfbAxQTilVTd+KFzDNoM9jOBqDNHBdGLWMfqxLH5vqAYHAQj3KkipBHzq9vNGb64tIoJ4y0QMc8MgYFdm80aSN/vaD0OnfADnzZKo4vwnJA9V2Tk42Fucn5Cu3wvYPYmYDH1i4uJgT1YNM+Gb46QPwxUD595zikWO4mS6hAW5ggaJAodZRHiVGnCOMxhlOEbBOxG2qVcn8Zvbiz8u3tP0aIdCQm6R5FeIKRnCmNtWy9iOvXOweLxsheYWFtEWEs9yVBA6KY2Ryf5ZPyz7VMuNRLbcMmWMAJDauEHQBUibA+WAKrK/wCapjeQXt2kskFnHN64bOaLRI4VAz/WW0k+2DsR03rrvefFlheN+MriWMxrr4e8cTq4KMSRlsrk4IKqD11Cgzvg/A11FFeyoVWCBLS1UnI0ooEsw7ZeQafgExv1qjea7b/LF0iZ/wA7kVff+9YD8av/AMIbkGCSJL2O7igCRosVu0UceA2TqZQZGY7k5Pv96qfuuBtfczzQRHyi13KdeAdOhmZnwdifSTg9SaDZq+s1mieJxlJFZGHurAgj8ia1e5Rt34bzHDE4OY7nyT2JV8xhvkVcN8jVpcnc3XUU0pvo+KTTySGNYxb/AKhEBAVwAFVSR1IJGBnO9R3x44KbfiFpfovpcqr42/WRsGBJ92TAG23l0FlcoShL/isAB2njnye/mwJsPk0bfmOtVlypYtcc4XLkaRDJO5HwX9Up7dSynv8A96nUnKcrceecNexRsI5DJHJGLd/LUL5Ui41EH1DBz1J75GJ8MbGUycau4RH58l1LHEHzpDqzv6yN9JaROm/poLYrWbx15Z+q8TM6LiO5HmA7Y80bOPnnS5/jqzpbbmfMbCXh5C41IAwD74OosmdxudJHTb2PPxy5aN1woy4US2xEv8mMOqk423DdN9A96Ce2F+kgwHVnUL5iggspIz6gN1zv19qqTxC4aZ+a+GoBnEcTn+GOWeQ5/BTWX5I8FbGO0RrlDcTSBZG1l0C5UHRoV8HSS2533PyrLx8mSNxe4uTmBFtEt7aRCpIJzqYA6sFMADUMHV360ErueNQR6/Mmij0Y16nVdGQCNWT6diDv71Fua57XjHDLmC1uIZ5PL1qqOrMHU6lyM5XLKFyR3rBX3hBdzXX1iTiETPkHzDYweYcDG56agAoB/wCWN7D4RwVIIwoCs2AHk0IrSEDGp9CqCfwoNYODxtJwWWFUYl+IW6xkH7TtHMNOPgAOv7Q9qv8A4pz3YcKSGCWRgBGFQqhcFUAXcoMZ2GR8R717eVuQbWwjZIl1hpjMDIFYq2NICbbBV2Hfc7715pvCnhTK6myhAc5JUFWG+fQVIKD4KQO3Sg8vDPFaCa6jtfq15FNIToEkITKDP6w5fITAJzjtUI8euVTJeWM6jaZltnIGfUWymRnckNJ/u4q2eDcr2loMW9vFDtglEAY/xN9pvxNZGSFWxqAbBBGRnBHQjPce9BjOYeLrbQE+dbwSN6YTcPojL9lO4OMe1YvknmC4uDMlzJYyMhHltay6tab5Zl1MUH2Ruff4EyW5tEkGmRFdfZgGH5H8a6LDg0EBYwwxQl/tmNFQt1+1pAz1PX3oPZSlKCPcgwhbBFUkgPNjPXHny+2w+Q2FZy5gDoyEsAylSVJVgCMekqQVPsRuKUoMTNynG1usHm3Sqjagy3MokJ32Z9Wphv0JxsPavD/4Z2DOJJomu5AMa7mSSY4GcD9YxUDc7YpSgkdnZRxII4kWONfsoihVHfYDYbk1iOaeT4r7yi8k0MkLF4pIX0OpIwcHBG4x27fPKlB5uB8jJazpKLi5mKRyR/r5DKTraJs5PTHlgYAxvmshx7lxLvRrkuI9GceTM8Wc4+3oI1dBjPTf3OftKDAReDvCg2prYyvnJaSWVyx92y+D+XtU0pSgj58PuG6ixsrdmZi5LRqxLE5J3B79ulSClKDrht1QYRQoyThQAMk5J29zX2SJWxkA4ORkZwfcex+NKUGJk5Os2u/rbQK9ztiR8uV0gAaAxKpjH3QN8nqTWZpSgYrhLCrDDAMD1BGR/WlKD6qADAGB7Cq28MOUil/xG+lKF5Z5UjC59K6y7ZyO50dPY+9fKUFmVieZeVre/hEVymtAwcYJUhhncEbjYkfI0pQZavJwvhMNtH5cEaxJktpUYGWJJP5mvlKD2VxkjDAhgCDsQRkEfGlKD5JkKdIBbHpBOAT2BIBwPjg/KuYpSgUpSgUpSgUpSgUpSgUpSg//2Q=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7" name="AutoShape 8" descr="data:image/jpeg;base64,/9j/4AAQSkZJRgABAQAAAQABAAD/2wCEAAkGBhMSEBUUExQVEhMWGBwYFhYYGRwaGBgXIBwYGyEYFiIZHiYeGxwlGRsXIS8iIycqLSwtGyIxNTAqNSYtLCkBCQoKBQUFDQUFDSkYEhgpKSkpKSkpKSkpKSkpKSkpKSkpKSkpKSkpKSkpKSkpKSkpKSkpKSkpKSkpKSkpKSkpKf/AABEIAKYBLwMBIgACEQEDEQH/xAAcAAEAAgIDAQAAAAAAAAAAAAAABgcFCAIDBAH/xABNEAACAQMCBAQCBgcDCgILAQABAgMABBESIQUGMUEHEyJRYXEIFDJCgZEVI1JicoKhJDNzJTRTdIOSorGzwRc1Q0RUk5SywtHT4fEW/8QAFAEBAAAAAAAAAAAAAAAAAAAAAP/EABQRAQAAAAAAAAAAAAAAAAAAAAD/2gAMAwEAAhEDEQA/ALxpSlApSlApSlApSlApSlApSlApSlApSlApSlApSlApSlApSlApSlApSlApSlApSlApSlApSlAqLczJ/lHhhABYSz/MKbeTPbpkJ+OKlNRbiPq43aAEei1uXYZ3wXtkB/E/8j7UEppSlApSlApSlApSlApSlApSlApSlApSlApSsRzTzTBw+3a4uGKoDgADLMxyQqjuTg9SBsckUGXpVdct+OnD7qTy3L2rE4Uy6QjH21KSFP8AFgfGrFoFKrjnfxutLCQwxqbuddmCsFjQ/ss2D6vgAfiQa93hz4qw8VLoIzBOg1GMtqDJsCytgdGIBBHcdc7BOaUpQKUpQKUpQKUpQKUpQKUpQKUpQKivE10cas2XrLb3Eb9caUMMikds6jjfsTUqqJczuU4nwyTOFLXMbDudUOsfhmIf0+NBLaUpQKUpQKUpQKUpQKUpQKUpQKUpQKV8JrFXvNllC2mW7tom/ZeaNT+RbNBlqon6R3HpNUFp5WIv77zSD6n9S6UPTCg5I6+peneV85eOVlbQN9UkS7uDsigN5a/vO2ACB7Kck7bbka98f5nur2QyXMzytnIBPpX4Io9Kj4ACgxdWVaePXEFtXgcRu5TRHNjQ8eds4X0sQM42GDuc9Krm3tmkYIis7scKqglifYAbk1YnLHgRxC5IMwFnH7ybuf4UBz/vFaCuKvH6PnJlxFLJeyoY4niMcYYYZ9TI2sA/dwowe+dqtDhnIFhBHEq2sDGJVVZGijMm33ixXOonJz7mpDQKUpQKUpQKUpQKUpQKUpQKUpQKUpQKinOif2jhxxsLiQau4za3O2Pjg/lUrqDeLUjLb2pTOv60NJHY+Rc5+fp1D8aCcKwIyNwehr7WM5YuvNsraQjTrhjbHtlFOKydApSlApSlApSlApSlApSoPzb4wcPsdS+Z9YnXbyot9/Zm+yvx3z8KCbswAydhVQ+IHj1FBmHh+meXcNMd4kPT0f6Q/H7PT7W4FYc8eK95xI6WbyLftDGTg/4h6uce+B8BUKoMxzDx6W5kEktxLcSso1ltlUnfQgz9kZPQKM5wMbnEZq1/Cvwa+uqbi9WSO3K/qVB0tIT9/pkIB0/ayCNhvYN39H7hbj0ieLp9iXP/AM6t1oNZqyfLnLk99cpb266pH99lVR1Zj2UD/wDWSQKveX6OFiT6Z7pR7Exn/wCgVNeS+QbXhkRSBSXb7cr4Mj/AkAYUdlG3zOSQ8nIHhrbcLi9IEtwftzlQGP7qddC/AHfvmpfSlApSlApSlApSlApSuLyBRkkAe52FBypXGOQMMggj3G4rlQKV8JxUfj8QeHNcC3F3CZiQAobILHooYektnbGc9PcUEhpSlApSlAqvPHEuOGo0Y1SLOhQYzvokB/4S1WHVe+OMjJwsSqNXlTIxHbBDx+r4ZcfjiglPJn/ltn/q0P8A00rM1iOUEI4faAggi3hBB2IPlpsay9ApSlApSlApSlApSlBCOa+QLm/kcPxKWK2bAFvFGFGjbIZtWXJIJyRjfpUB5q5H4BwlF+sG4uZjusQkGthtu2gKETPc79cZxtecqZUjJXIIyOo+Iz3qG8E8JbGCYzyB7y4J1GW5bzG1e+MBc/Egke9BRKcCv+NTL9WtBDbINESqNFvEucnLH7bk7s27N7YAAtHkjwChtnSa8kFzIuCIwMQhvc53kx8QB7g1bAGK+0ClKr2Phk3F7i4ka6ubW0hlaCBLd/KaRk9MksjYOoGTIX2CnYb5CwqVBrK7uuG3cNvczNd2dy/lwTv/AH0UuCyxTED9YGAIDdcjfAqc0Hx3ABJOANyT0ArjFOrKGVgykZDAggj3BGxFQnmRX4jxAcPzi0hRZrzDENJq1eXb+k5CnGpvcY3HeQ2PK0FvavbW6eTE4fYFmALjBI1E/PHSg148S/Fe4vbh0gleK0Q4RVOguR1dyu5yckAnAGNs5qSeBviLdSXv1O5ledJVYxlyWZHRdWAx30lA2x7gY75rbnPkyfhtwYZtJzujKwIZM4DYzlfk2Px61Yv0e+UQ87Xzsh8sMkSBgXDN6WdgDlQFJA1DfVnsCQv2SULuSAOm5xv7VXXjZzzJYWaxwHTPcFlDbgogA1MuOjepQDnbOe1dXC+Vo+NNcXV/reIytFbQamUQpE2kvgEfrHZTnI23HcYhP0kbRxd2r7+UYSijGwZXJb/hZPyoK24HzfeWb6re4li3yVDEox/eU5VvxBrZjgfiPEeFW19d5i830toR3AcMyE+hWKqdJbf5bnrqfW23hZw9rfg1okmx8sue2A7NIM+2FYZoM/wbjkF3EJreRZYzkal9x1BB3B+BANa4+OPNUlzxOSAMfIt8Iqb6S+MsxHc6iVz7KKt7w4ZZrviV3ANNpPKiw4XSsjIhWSZR+856jrg53BqjfF7grW3GLkEELK/nIf2hJ6iRufv6x/KelBnPAvnWS3vktGcm3uCVCk7JLglWX2LEaT75B7CrptvFDh0l4LVZwZCQqsATE8n+jRx6S3T8SACTtWrPAbeZpkMWpTqVDIBkR6z5YYn7py2x2Oem9bLeIPCbe24FJGECrDGqwYHqWYFVjZSNw2vTk98nPU0EI+kDz06uvD4XKjTruMHds/ZjOO2PUR3ytUeDVoeNXJ12k630il0lji84rkiKYIqMp64UkZB6b4+dXUG2vhTxuS74RbSynL4KFskltDFAzE7liFBJ7nNS6teuWvHKHh9lBbQWbOIx62eULqYkszDCHqxOM9BjrVxcj882/FLfzYcqynTJG2NSNjPbqp3w3fB6EEAJHSlKBUE8b4yeB3AAJOYun+LHU7rDc4WqyWUqModTpypGQcOp6fMZoPRy7IWtIGZQjNDGWUdmKLkbknbpuT0rI1geRL4TcNtXCeX+qVdG3pKeggY2xlTWeoFKUoFR7nrmOWxtDPDCLhtaJpLaQNbBATtv6iq4/ez2qQ1EvFW5aPhU0iBS8bwOgYFgzLcQsFIG5yQBj40HNb/jA3a1smH7K3MgJ+RaAj866/07xY7DhkKk7ajeggfEgQ5I+Vebh9xxWe3We3u7CZHXVHm3lQN8CfNJXfY7ZHtVY3f0hOJRSNHJbWyOjFXUrLlWBwQf1nUGgtr65xn/ANmsP/iJf/w11PxfjKMM2NrKuN9F0V99svH/ANjVXp9JO5wM2kJON8O4yfh1x/WvVY/SCvLiVIYLKEyyMEQF2I1E4Gem34jFBYk3MvFlBP6JRsdlvo8n5ZiArK8lc1LxGzS4VDESWVkJzpdTggNgBh3yPf3yKjPMPMnGLG0e4nThpRFy2mScEklQoUMuCc5GM75HTG+e8NrZU4RZBe8COf4nGtj+LMxoJLSlKBVecm8yQ2t1PYyyxkPNLNbTBl8uRWYu8RIJAljcsCpOcYOMYzk+eL+aWWHh1s3lvcBmnlH2obVcB2TPR2JCA9vyIwNpzBy1Hbrba7V4UOoK8bSevABclkOWIAyaD2c4cet7q7s7eKVGFtdR3NzKHAihVNaqjvkDzHdgoUHOxyMVYCMCAQcg9COh+VQfhfNHApVFnC1oUlYAQCLCO3bIKBScgde+Khl/zXwXhXENVqLtJIXkSaCAkQO2Ch1iVgPS3TTtlfkaDPc7xSrxWP8ARcjrxKVALhcBrcW42ElxqBCkHAXTufbcaoR4keMFwQtna3GTGNNxdRDy/NkGQRFgnSn7yn1dsDrhudvFmW/Z0toFtRMFSRkGbiZR0R3AB09PSPlkjavB/wCFN4nD5r64U2yRqCsbqfNcllXddtC7ndt9umDmghssrMxZiWY7kk5JPxJ61ztbt43Dxu0bjoykqw+RG4rppQbEcvQ3lvZLxG0nt0huEWe6gucrEsuAJJonTddRGdOMdt9gId4q+L6X8X1WCJDHsXmYZJcf6DUAVXqNRAYg9F3zDbUcT4jDFbxrcXMMPojRFJjTO/qKjTn4sdh3rt5g8N7yxg8668qHcARGVWlOc7hUJGBjfegitZOLma7WIxLcziJlKmPzH0FT1UrnGD8qxlKDYzwo8VoZbF0vHgtmtQoGAI1aLAUEL01ahghR3XAGar3xf8TIeJskUEI8uJiVuGGJH2wQo+7GeuDucKfTjFVvHGWICgknYADJJ+GKkcHhvxJ42kFnMEUEksujYDJOHwSMDsKDF2XMM8MEkEb6IpWR3AVclkOpSGxqXB32IqcTeNM1xJbG8hWWK3PmeVGxTzp1+w8pIbYHfSBjPbG1VtSgn/OnjNecQiaArHBA32lTJZhnOGZj0zjoBnFQCpX4a8nR8Tvfq8krQr5bPlVDElSvp3OBsSc79MY3qP8AF7DyLiWEkkxSPHkjBOliuSO3TpQeSpz4S8+Hht6NZ/s05VJs/d3OmQY/ZJOf3S3fFQalBvEDmvtV34H82fW+GiN2zNbHy2ydyn3GP8uV/kNWJQK6rq1WRCjjKnqMkdDntv1FdtKCKeFqkcItQTkhWBPuQ7jO++9Suon4Wy6uFxZ6iScfIC4mAH5YqWUClKUCsDzo2LZP9ZtPw/tUG/Ud8Vnqp3mPj8s9+8L8QSNYeIWyR2IjUGVPMt21l86jglmxuMp8sBPuDEWt3JaHSsUuZ7UDSoA9IlhUKB9lyJM9xMf2SaiHPfhnaXHFIZpkkEd1mKRo2C6ZwuUZsg7OqlP4gvuc9PjrxCW0k4deRag0Esg2yAdQjJRiOzKjAjuCamsxh4xwomNsJcxZRu8cgOVJwftJKo6d1oIxB9H7hanJE7j2aXb/AIVB/rXm8NfDq1ivpb2BZPq6Ax2rSNqMh3Ek64UYQg6E65Gpu4r2W3MUvFY0sV1RSrleKEAjylUlGiQ4xqmYHGOiau4rN+IPNcfCuHM6BVfAit4wBjXjAwP2VAz8hjuKDx3SrxDiTa9LWPDs6g2Cj3hXJLbkEQxnuBhmPtWS8MoCnB7IHvAjdc/aGr2HY/8A961EPBrW3Arh31FpJLhtR3LZRQT8fUG/HNTjkFccKsQdv7ND/wBNaDPUpSgg3GuE8Rj4nJeWsVvcK9ukKiSRo2QK5YqMAhtRbVnboR/F5+Fc08VvIWMNhaxet42eW4LJrQlGysceojWCOv8ATerBqJeF8muwMgBCyXFy6566TPL1+NB4+H8vcT89Zrm6tYIoyGKW0AGsDJKu8oyq6djj+nWsLHxKTiSCccAgnSX1RTTSwZZc4DSZUuu3YZ/71NefJ9HC71skEW0uCOoOhgMfjXq5VgKWNqhGkrBEpXpghFGKCtW5VbhL2t6yxGV7mOBoYF8u3hilyrEY9crg6fU56422GJT4y5/Ql3gZ2TO+NvNjyfy7d6+eK0pS3tJckRRX1tJO3ZYlY5ZvgG0f0r3eI1otxwe7AYaTAzhgRg6R5g36YOkfnQaiV9FfKUG3/IkY/Q9mFITNrF6lA2YxrlumM5yd+/Wq85b5Dt7zgEtxJGst5Ms7fWX1PIzK76X3JxnQBt2z1ycyPw35hUcuLKCFNvDKG74aPWcnG+66Wx8azfhhw1oOEWiNuxi1nPXMhMuD8teKDUWlZ3njgRs+I3MGMBJG0f4Z9Sf8BWsFQZTlfi31W9t5848qVHP8IYah+K5H41txzRxxbSxnucBxHGXAJwGONhn4kgfjWmdbDxcY+v8ACeD22d7maOOYH70Vtky57bmNPh6qCh+OcIltp2imTy5AFYrnOAyhx0/dYf8AKvBVu/SM4H5d5BcgACaMo2B9+M9T80ZR/LVRUEk8OeOiz4pbTMQEEmlyegRwUY/grE/hWZ8buGeTxmc4wJQko/FQCf8AfVqgYq4fFu1+tcH4bxDB16FikJ3J1LkE/wA6Nv8Av0FO0pSgtL6PPF/L4m8JYhZ4WAHYuhDgn2wgl/P41sjWq/glas/G7YgEhPMdiASABG439tyBk9yPetqKBSlKCL+G0+vh6uRgtNdNjOcZupzjPf51KKi/hyVFmyKNKx3N0gHwFzMRj8CB+FSigUpSgVXfiPyxbG84fdlCLg3lvFqU4DLqLfrB3ICnBG+46gbWJUT8QnIWxAOM8QthjGdXqJxn7vTOfhjvQRD6RzD9H24zubjp3/u5P/uPzrK8Q4s3BpQRHJLa3S+iJFGUvsD0IAPSJuuN8OGI6mo39JOQeVZDO+uQ4+AWPJ/qPzqc8LlXid4LkeuztSRbH7stwch5hvhlQehDj7RkPYEBkeT+Am1gaSbH1qdjNdP28w76Qc/YQegdsDPc1Cef4FvOF3fEGBK+UFs1YEaIS6apcHo8p3z10BBgHVUs5okN3KOHRthXXXeOpwyW+cCMY6NKcr8FDn2qAc53zWXCr3hk7N6FVrKVt/OtzLH+qBPV486SOy4IGBQZzwXtC3L5Vd2czgA9MklQPlsPzqZ8k2rR8Ns0dSjpbxKykYKsEUEEHcEHtUK+j2/+SG6bXEnYD7sZ3x169/8AtUs8O2zwu1IJIMYOTnfJJ+9vj+nttigkdKUoPJxe/EFvLM32Yo3kPyVS3b5VH/DuFbXgtr5jLGohErsxwF15kJYsdvtEknaurxHlaSO3sk63s6xPg4YW4BklI/2a4+Te+K6+YYFv7xOHf+rQos92o2Db4htzjoCQzkeyD3oO7xJl83gl20DK4aAsGVsqybFiCuxGgN86kfCZg9vEynKtGhB9wVBB/Konyrw9FhveFOfTE0iooBH9lnBdME9capE2OxT5ZynhzdeZwmzJ6iBEOTk6kGg5+OVPy6UHHxKu1j4ReFjgGB0G2cs40KN/dmA/Gq58ZOYTa8ItLANpmkjj81R1ESKAQe4BkAA99DCp1zi/n33D7LBKmQ3UvtohGVBz2aYp09vjWvvizzB9b4tcOM6I28lM+0fpJHwL62/Ggh9KVn+Q+XDfcQgt8EqzgyY7RL6nOe3pBA+JFBc1vwo2HKEisuZJotRAyfXOyqo+YVkz8QfnVqcOtxFBGgGkIirgnoFUDc/h1rFc8cCN1w+aFCVk064ipx+tQh0G+2NaqKg3O/iWf/8AOwzoQs16nlbfdOCsxX4AhlB7FlNBTviZzKt9xOedAPLyEjIH2kQaQ599WM79iB2qLVyRCxAAJJOABuSfYVluZ+XmsplgkOZhGjSr/o3YavLz3IQpn4k0GHrYTwz4TmeyjCg/o6Cb6w/Zbq4IJhHu6JkMQcA7darfwc5QN7xFHYfqLYiaU4yCQcom4IOphuP2VapovPv6P5eR0bN5eyTurfe3lcNO/uwAAGe+OykUGK8fudluLhbKIhkt2JkYb5mxgqP4RkH4kjtVSV7eE8Kmu50hhUySyNhQPfuSewAyST0AJNZrxA5ehsLlbSM+ZJFGvnyb4aVvXhR2VVKgd+uaCOW8DO6qoLMxCqB1JJwAPxq4PGbmKK2tLfg9vgiFIzMSASulRpXP7RzrYgDqOzEVA+QMQzteyKWjs183HZpidMUeexMhDfwox7VgeIX8lxM8shLySMWY9yxOf+fag7eBcDmvJ0ggXVI529gO7Meygbk14WGDWxHKXJf6F4Pc3cij68YHY/e8vYlY+uDhtJb3O24AqhOC8ONxcwwA4MsqRg+2pguf60F8/R45Y8qzku3GHuG0p/hJtkd931f7gq3K8/DrFIYY4oxhI0VEHsqgAD8gK9FApSlBFeQoyn16POQl9Pp27OI5sH3wZCM1Kqi/JDZfiDdjfS4I6HSkKHGw+8pB9iCN8ZqUUClKUCqen4lxK9t7O5lltlgbiEKiGONlY6Lgx5LMzY9SZwOx6jGDcNUJzhyHLwm+gvIGa5tmvFZLUEq4mYsyov2gwOCA2M9sd6CTeK/LX6T4lw6zVsaVmlnI6xwkxAN0wCxRlXPep5xK+h4dZDSh0RKscMK5LO2yRxJnJLMcAdfc966eUuBvBG8twQ93cMJLhh9kHGFiT9yNfSPfc968XC/7feG5YH6tbM0dqCfTJL6lkuMdwP7tDv8AfI+0KDBXHALmwxxTLTXRGeIRLllkiJUlYQT6TCo9OPtBTnrUi5s5cg4xw7RqBWRRJBKPutjKuPgQcEexPepPUHspF4XfrbFgLO9d2twT/c3GxaEZ28t85UDoxI7igxHhBaSWfCrqJyongmm1JuSjBFxrBA2OnUCMgqRv1AmPIRzwqx2x/Zodv9mtYbnvg9xEzX1iiSS+WY7mFiFWeHBwckgB49yD3UkdgDmeQ/8Ayuy6f5tD06f3a9M0GepSlBEuOw/5Z4c2OkV2M+x0w9PwzXPkgZm4k7byG9ZSf3EjiCKCewU9OxJru4/fKnEeHoYwzSG4Cvk5QCEsQMHB1YHXPQfMdHILZPECWDH9IT7j4CMAfNQAp+INB180k23ELK7BISR/qc4AzqWTU0TH20zADP75Hc54+GOY7e4tiMC1u54l3zlC3mqfylr54jyb8OXfDcQhLD3VBI5J+AKhj7Y3rn4c72s92SdN3czXI1YGmLVoT8PKjU5+NBx4dmbit9cINQt4Y7SPfCtL6ppB3wQWhBOPfritUHB1EHOrO+eufj8c1sxy9xqS34XbNGim84jcNJGrBiMzStIZXAIYokGGJz2G+4Na88QsMX8kQJ2uGQEjJ/vCuSFzk/AZ+GaDL+IfJ36Nlt4iGDtbI8pJyDKWfWFI2wpAX8M96mfghyrDd2fEct+uePyANxoVgWDZHvIo7f8Ao++cVKfpCcqmazju0BL27aX/AMJz1/lfT+DH2qEfR64v5fE2hJ9M8TDHu6YcH8FEn50F2+G/F2ueFWsjEl/LCOT1LoTGS3xJXP41R3j5x4y8SFso0x2qBQAAPW4V2Ix8Cg/lPvVw+FoKQXdvjAt764iUYx6NQkGMknGHqiOeeGtccwzwr9qW6EY+bFVz/WgnvgZ4bhVHEbpcHGbZW2wN8zEfEfZ+GW7qaqTmvipvOIXEy5YTTMUHfSThB89OkVuFcWSvC0R+yyFP5SNP/KtNYka2vAHGWhmAYZ6lH3APzFBtN4Z8mDhtgkTAec3rnYd3P3c9wowo+RPetZua1fMLHZHSRok6hIzc3A0A4yQGDbnff2xW4bZwcde1av8AiXyzLarw63kCtceQ4fRkglp5XCj3wZCNu+aC4fB3kWGysY58ari5jR3cjdVYBhGu2QBkZ9yPgMUr40cMMPGrjbAk0yrv1DKM/wDGGraSytxHEiAABFCgDoMADA+G1Ur9I/lz/N71Qf8AQSH83Q4/94M/w0EY4jYCHlK3dMZuL3VIR19KzqFPy0A47E/Gu3wD5TS6vmnlUslqFdfbzi3oJ98BWbHuB8j5rm8L8pRLnPl8QKdBsDHI/Xtux3+OOlW54H8A+rcIjYjD3DGY/I4VPw0Kp/mNBk/Fbh8k3B7tIhqfQGx3Kqyu2MdTpU4HfpWqPD71oZo5UOHjdXU/vKQw/qBW7RFai+JPLIsOJzwqMR51xf4bbgD5br/LQba2dyJI0kXdXUMPkQCOvwNd1Y/l6BktLdW2ZYY1bp1CKD026+1ZCgUpSgj3I9uyQS6mDBru6ZSDn0m4k6475ztUhrC8oFjbEs+sme53yTt9Zmwu+/pGF9tttqzVApSohxC74skraTwwRaj5fmPMjsmds7FdWMZxkUEvqJ+IKKRYknBHELYqP2jqYEf7pY/hX3gfMt9PNGGsUS3YHVcpdRyRnGcGIKNTAkAb4679N/F4ozSf2BYESWf64rxxu2lWKRTNknIOBsfyz1oMR41+IIs7b6rC2LmdcEg7xRHYt8C26j8T2FWNw2xWGGOJAAsaKigDAwoAGPyqm+dvC97i5sIWmU3c4uJbm5Zc62UW+AAuMIo9KrsAPiTVmcTm4mzstvHaRIPsyyySOW/2aIuN9t32679KCQ1S/wBJNyIrIjIIkkOfY6U/GpbeLx/BbzeGJgqVULNht8FWZ+mc9hnoBjrX3xV5Ak4raRJG0cc0T6xq1aTlSCoIGRk6d8du1B0eEfPzX9oI7g4u41ycjHnRZ0iZdsH1Ao2PvL2zipFyAP8AJVj/AKtD/wBNarHli7tl4RZ6L61teI2jS6PMkUAgzSaoZlzqMbrj4/ZYVNeRJLgcCtDbJE0pjG0rMiAFm39CsfbAxQTilVTd+KFzDNoM9jOBqDNHBdGLWMfqxLH5vqAYHAQj3KkipBHzq9vNGb64tIoJ4y0QMc8MgYFdm80aSN/vaD0OnfADnzZKo4vwnJA9V2Tk42Fucn5Cu3wvYPYmYDH1i4uJgT1YNM+Gb46QPwxUD595zikWO4mS6hAW5ggaJAodZRHiVGnCOMxhlOEbBOxG2qVcn8Zvbiz8u3tP0aIdCQm6R5FeIKRnCmNtWy9iOvXOweLxsheYWFtEWEs9yVBA6KY2Ryf5ZPyz7VMuNRLbcMmWMAJDauEHQBUibA+WAKrK/wCapjeQXt2kskFnHN64bOaLRI4VAz/WW0k+2DsR03rrvefFlheN+MriWMxrr4e8cTq4KMSRlsrk4IKqD11Cgzvg/A11FFeyoVWCBLS1UnI0ooEsw7ZeQafgExv1qjea7b/LF0iZ/wA7kVff+9YD8av/AMIbkGCSJL2O7igCRosVu0UceA2TqZQZGY7k5Pv96qfuuBtfczzQRHyi13KdeAdOhmZnwdifSTg9SaDZq+s1mieJxlJFZGHurAgj8ia1e5Rt34bzHDE4OY7nyT2JV8xhvkVcN8jVpcnc3XUU0pvo+KTTySGNYxb/AKhEBAVwAFVSR1IJGBnO9R3x44KbfiFpfovpcqr42/WRsGBJ92TAG23l0FlcoShL/isAB2njnye/mwJsPk0bfmOtVlypYtcc4XLkaRDJO5HwX9Up7dSynv8A96nUnKcrceecNexRsI5DJHJGLd/LUL5Ui41EH1DBz1J75GJ8MbGUycau4RH58l1LHEHzpDqzv6yN9JaROm/poLYrWbx15Z+q8TM6LiO5HmA7Y80bOPnnS5/jqzpbbmfMbCXh5C41IAwD74OosmdxudJHTb2PPxy5aN1woy4US2xEv8mMOqk423DdN9A96Ce2F+kgwHVnUL5iggspIz6gN1zv19qqTxC4aZ+a+GoBnEcTn+GOWeQ5/BTWX5I8FbGO0RrlDcTSBZG1l0C5UHRoV8HSS2533PyrLx8mSNxe4uTmBFtEt7aRCpIJzqYA6sFMADUMHV360ErueNQR6/Mmij0Y16nVdGQCNWT6diDv71Fua57XjHDLmC1uIZ5PL1qqOrMHU6lyM5XLKFyR3rBX3hBdzXX1iTiETPkHzDYweYcDG56agAoB/wCWN7D4RwVIIwoCs2AHk0IrSEDGp9CqCfwoNYODxtJwWWFUYl+IW6xkH7TtHMNOPgAOv7Q9qv8A4pz3YcKSGCWRgBGFQqhcFUAXcoMZ2GR8R717eVuQbWwjZIl1hpjMDIFYq2NICbbBV2Hfc7715pvCnhTK6myhAc5JUFWG+fQVIKD4KQO3Sg8vDPFaCa6jtfq15FNIToEkITKDP6w5fITAJzjtUI8euVTJeWM6jaZltnIGfUWymRnckNJ/u4q2eDcr2loMW9vFDtglEAY/xN9pvxNZGSFWxqAbBBGRnBHQjPce9BjOYeLrbQE+dbwSN6YTcPojL9lO4OMe1YvknmC4uDMlzJYyMhHltay6tab5Zl1MUH2Ruff4EyW5tEkGmRFdfZgGH5H8a6LDg0EBYwwxQl/tmNFQt1+1pAz1PX3oPZSlKCPcgwhbBFUkgPNjPXHny+2w+Q2FZy5gDoyEsAylSVJVgCMekqQVPsRuKUoMTNynG1usHm3Sqjagy3MokJ32Z9Wphv0JxsPavD/4Z2DOJJomu5AMa7mSSY4GcD9YxUDc7YpSgkdnZRxII4kWONfsoihVHfYDYbk1iOaeT4r7yi8k0MkLF4pIX0OpIwcHBG4x27fPKlB5uB8jJazpKLi5mKRyR/r5DKTraJs5PTHlgYAxvmshx7lxLvRrkuI9GceTM8Wc4+3oI1dBjPTf3OftKDAReDvCg2prYyvnJaSWVyx92y+D+XtU0pSgj58PuG6ixsrdmZi5LRqxLE5J3B79ulSClKDrht1QYRQoyThQAMk5J29zX2SJWxkA4ORkZwfcex+NKUGJk5Os2u/rbQK9ztiR8uV0gAaAxKpjH3QN8nqTWZpSgYrhLCrDDAMD1BGR/WlKD6qADAGB7Cq28MOUil/xG+lKF5Z5UjC59K6y7ZyO50dPY+9fKUFmVieZeVre/hEVymtAwcYJUhhncEbjYkfI0pQZavJwvhMNtH5cEaxJktpUYGWJJP5mvlKD2VxkjDAhgCDsQRkEfGlKD5JkKdIBbHpBOAT2BIBwPjg/KuYpSgUpSgUpSgUpSgUpSgUpSg//2Q==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8" name="AutoShape 10" descr="data:image/jpeg;base64,/9j/4AAQSkZJRgABAQAAAQABAAD/2wCEAAkGBhMSEBUUExQVEhMWGBwYFhYYGRwaGBgXIBwYGyEYFiIZHiYeGxwlGRsXIS8iIycqLSwtGyIxNTAqNSYtLCkBCQoKBQUFDQUFDSkYEhgpKSkpKSkpKSkpKSkpKSkpKSkpKSkpKSkpKSkpKSkpKSkpKSkpKSkpKSkpKSkpKSkpKf/AABEIAKYBLwMBIgACEQEDEQH/xAAcAAEAAgIDAQAAAAAAAAAAAAAABgcFCAIDBAH/xABNEAACAQMCBAQCBgcDCgILAQABAgMABBESIQUGMUEHEyJRYXEIFDJCgZEVI1JicoKhJDNzJTRTdIOSorGzwRc1Q0RUk5SywtHT4fEW/8QAFAEBAAAAAAAAAAAAAAAAAAAAAP/EABQRAQAAAAAAAAAAAAAAAAAAAAD/2gAMAwEAAhEDEQA/ALxpSlApSlApSlApSlApSlApSlApSlApSlApSlApSlApSlApSlApSlApSlApSlApSlApSlApSlAqLczJ/lHhhABYSz/MKbeTPbpkJ+OKlNRbiPq43aAEei1uXYZ3wXtkB/E/8j7UEppSlApSlApSlApSlApSlApSlApSlApSlApSsRzTzTBw+3a4uGKoDgADLMxyQqjuTg9SBsckUGXpVdct+OnD7qTy3L2rE4Uy6QjH21KSFP8AFgfGrFoFKrjnfxutLCQwxqbuddmCsFjQ/ss2D6vgAfiQa93hz4qw8VLoIzBOg1GMtqDJsCytgdGIBBHcdc7BOaUpQKUpQKUpQKUpQKUpQKUpQKUpQKivE10cas2XrLb3Eb9caUMMikds6jjfsTUqqJczuU4nwyTOFLXMbDudUOsfhmIf0+NBLaUpQKUpQKUpQKUpQKUpQKUpQKUpQKV8JrFXvNllC2mW7tom/ZeaNT+RbNBlqon6R3HpNUFp5WIv77zSD6n9S6UPTCg5I6+peneV85eOVlbQN9UkS7uDsigN5a/vO2ACB7Kck7bbka98f5nur2QyXMzytnIBPpX4Io9Kj4ACgxdWVaePXEFtXgcRu5TRHNjQ8eds4X0sQM42GDuc9Krm3tmkYIis7scKqglifYAbk1YnLHgRxC5IMwFnH7ybuf4UBz/vFaCuKvH6PnJlxFLJeyoY4niMcYYYZ9TI2sA/dwowe+dqtDhnIFhBHEq2sDGJVVZGijMm33ixXOonJz7mpDQKUpQKUpQKUpQKUpQKUpQKUpQKUpQKinOif2jhxxsLiQau4za3O2Pjg/lUrqDeLUjLb2pTOv60NJHY+Rc5+fp1D8aCcKwIyNwehr7WM5YuvNsraQjTrhjbHtlFOKydApSlApSlApSlApSlApSoPzb4wcPsdS+Z9YnXbyot9/Zm+yvx3z8KCbswAydhVQ+IHj1FBmHh+meXcNMd4kPT0f6Q/H7PT7W4FYc8eK95xI6WbyLftDGTg/4h6uce+B8BUKoMxzDx6W5kEktxLcSso1ltlUnfQgz9kZPQKM5wMbnEZq1/Cvwa+uqbi9WSO3K/qVB0tIT9/pkIB0/ayCNhvYN39H7hbj0ieLp9iXP/AM6t1oNZqyfLnLk99cpb266pH99lVR1Zj2UD/wDWSQKveX6OFiT6Z7pR7Exn/wCgVNeS+QbXhkRSBSXb7cr4Mj/AkAYUdlG3zOSQ8nIHhrbcLi9IEtwftzlQGP7qddC/AHfvmpfSlApSlApSlApSlApSuLyBRkkAe52FBypXGOQMMggj3G4rlQKV8JxUfj8QeHNcC3F3CZiQAobILHooYektnbGc9PcUEhpSlApSlAqvPHEuOGo0Y1SLOhQYzvokB/4S1WHVe+OMjJwsSqNXlTIxHbBDx+r4ZcfjiglPJn/ltn/q0P8A00rM1iOUEI4faAggi3hBB2IPlpsay9ApSlApSlApSlApSlBCOa+QLm/kcPxKWK2bAFvFGFGjbIZtWXJIJyRjfpUB5q5H4BwlF+sG4uZjusQkGthtu2gKETPc79cZxtecqZUjJXIIyOo+Iz3qG8E8JbGCYzyB7y4J1GW5bzG1e+MBc/Egke9BRKcCv+NTL9WtBDbINESqNFvEucnLH7bk7s27N7YAAtHkjwChtnSa8kFzIuCIwMQhvc53kx8QB7g1bAGK+0ClKr2Phk3F7i4ka6ubW0hlaCBLd/KaRk9MksjYOoGTIX2CnYb5CwqVBrK7uuG3cNvczNd2dy/lwTv/AH0UuCyxTED9YGAIDdcjfAqc0Hx3ABJOANyT0ArjFOrKGVgykZDAggj3BGxFQnmRX4jxAcPzi0hRZrzDENJq1eXb+k5CnGpvcY3HeQ2PK0FvavbW6eTE4fYFmALjBI1E/PHSg148S/Fe4vbh0gleK0Q4RVOguR1dyu5yckAnAGNs5qSeBviLdSXv1O5ledJVYxlyWZHRdWAx30lA2x7gY75rbnPkyfhtwYZtJzujKwIZM4DYzlfk2Px61Yv0e+UQ87Xzsh8sMkSBgXDN6WdgDlQFJA1DfVnsCQv2SULuSAOm5xv7VXXjZzzJYWaxwHTPcFlDbgogA1MuOjepQDnbOe1dXC+Vo+NNcXV/reIytFbQamUQpE2kvgEfrHZTnI23HcYhP0kbRxd2r7+UYSijGwZXJb/hZPyoK24HzfeWb6re4li3yVDEox/eU5VvxBrZjgfiPEeFW19d5i830toR3AcMyE+hWKqdJbf5bnrqfW23hZw9rfg1okmx8sue2A7NIM+2FYZoM/wbjkF3EJreRZYzkal9x1BB3B+BANa4+OPNUlzxOSAMfIt8Iqb6S+MsxHc6iVz7KKt7w4ZZrviV3ANNpPKiw4XSsjIhWSZR+856jrg53BqjfF7grW3GLkEELK/nIf2hJ6iRufv6x/KelBnPAvnWS3vktGcm3uCVCk7JLglWX2LEaT75B7CrptvFDh0l4LVZwZCQqsATE8n+jRx6S3T8SACTtWrPAbeZpkMWpTqVDIBkR6z5YYn7py2x2Oem9bLeIPCbe24FJGECrDGqwYHqWYFVjZSNw2vTk98nPU0EI+kDz06uvD4XKjTruMHds/ZjOO2PUR3ytUeDVoeNXJ12k630il0lji84rkiKYIqMp64UkZB6b4+dXUG2vhTxuS74RbSynL4KFskltDFAzE7liFBJ7nNS6teuWvHKHh9lBbQWbOIx62eULqYkszDCHqxOM9BjrVxcj882/FLfzYcqynTJG2NSNjPbqp3w3fB6EEAJHSlKBUE8b4yeB3AAJOYun+LHU7rDc4WqyWUqModTpypGQcOp6fMZoPRy7IWtIGZQjNDGWUdmKLkbknbpuT0rI1geRL4TcNtXCeX+qVdG3pKeggY2xlTWeoFKUoFR7nrmOWxtDPDCLhtaJpLaQNbBATtv6iq4/ez2qQ1EvFW5aPhU0iBS8bwOgYFgzLcQsFIG5yQBj40HNb/jA3a1smH7K3MgJ+RaAj866/07xY7DhkKk7ajeggfEgQ5I+Vebh9xxWe3We3u7CZHXVHm3lQN8CfNJXfY7ZHtVY3f0hOJRSNHJbWyOjFXUrLlWBwQf1nUGgtr65xn/ANmsP/iJf/w11PxfjKMM2NrKuN9F0V99svH/ANjVXp9JO5wM2kJON8O4yfh1x/WvVY/SCvLiVIYLKEyyMEQF2I1E4Gem34jFBYk3MvFlBP6JRsdlvo8n5ZiArK8lc1LxGzS4VDESWVkJzpdTggNgBh3yPf3yKjPMPMnGLG0e4nThpRFy2mScEklQoUMuCc5GM75HTG+e8NrZU4RZBe8COf4nGtj+LMxoJLSlKBVecm8yQ2t1PYyyxkPNLNbTBl8uRWYu8RIJAljcsCpOcYOMYzk+eL+aWWHh1s3lvcBmnlH2obVcB2TPR2JCA9vyIwNpzBy1Hbrba7V4UOoK8bSevABclkOWIAyaD2c4cet7q7s7eKVGFtdR3NzKHAihVNaqjvkDzHdgoUHOxyMVYCMCAQcg9COh+VQfhfNHApVFnC1oUlYAQCLCO3bIKBScgde+Khl/zXwXhXENVqLtJIXkSaCAkQO2Ch1iVgPS3TTtlfkaDPc7xSrxWP8ARcjrxKVALhcBrcW42ElxqBCkHAXTufbcaoR4keMFwQtna3GTGNNxdRDy/NkGQRFgnSn7yn1dsDrhudvFmW/Z0toFtRMFSRkGbiZR0R3AB09PSPlkjavB/wCFN4nD5r64U2yRqCsbqfNcllXddtC7ndt9umDmghssrMxZiWY7kk5JPxJ61ztbt43Dxu0bjoykqw+RG4rppQbEcvQ3lvZLxG0nt0huEWe6gucrEsuAJJonTddRGdOMdt9gId4q+L6X8X1WCJDHsXmYZJcf6DUAVXqNRAYg9F3zDbUcT4jDFbxrcXMMPojRFJjTO/qKjTn4sdh3rt5g8N7yxg8668qHcARGVWlOc7hUJGBjfegitZOLma7WIxLcziJlKmPzH0FT1UrnGD8qxlKDYzwo8VoZbF0vHgtmtQoGAI1aLAUEL01ahghR3XAGar3xf8TIeJskUEI8uJiVuGGJH2wQo+7GeuDucKfTjFVvHGWICgknYADJJ+GKkcHhvxJ42kFnMEUEksujYDJOHwSMDsKDF2XMM8MEkEb6IpWR3AVclkOpSGxqXB32IqcTeNM1xJbG8hWWK3PmeVGxTzp1+w8pIbYHfSBjPbG1VtSgn/OnjNecQiaArHBA32lTJZhnOGZj0zjoBnFQCpX4a8nR8Tvfq8krQr5bPlVDElSvp3OBsSc79MY3qP8AF7DyLiWEkkxSPHkjBOliuSO3TpQeSpz4S8+Hht6NZ/s05VJs/d3OmQY/ZJOf3S3fFQalBvEDmvtV34H82fW+GiN2zNbHy2ydyn3GP8uV/kNWJQK6rq1WRCjjKnqMkdDntv1FdtKCKeFqkcItQTkhWBPuQ7jO++9Suon4Wy6uFxZ6iScfIC4mAH5YqWUClKUCsDzo2LZP9ZtPw/tUG/Ud8Vnqp3mPj8s9+8L8QSNYeIWyR2IjUGVPMt21l86jglmxuMp8sBPuDEWt3JaHSsUuZ7UDSoA9IlhUKB9lyJM9xMf2SaiHPfhnaXHFIZpkkEd1mKRo2C6ZwuUZsg7OqlP4gvuc9PjrxCW0k4deRag0Esg2yAdQjJRiOzKjAjuCamsxh4xwomNsJcxZRu8cgOVJwftJKo6d1oIxB9H7hanJE7j2aXb/AIVB/rXm8NfDq1ivpb2BZPq6Ax2rSNqMh3Ek64UYQg6E65Gpu4r2W3MUvFY0sV1RSrleKEAjylUlGiQ4xqmYHGOiau4rN+IPNcfCuHM6BVfAit4wBjXjAwP2VAz8hjuKDx3SrxDiTa9LWPDs6g2Cj3hXJLbkEQxnuBhmPtWS8MoCnB7IHvAjdc/aGr2HY/8A961EPBrW3Arh31FpJLhtR3LZRQT8fUG/HNTjkFccKsQdv7ND/wBNaDPUpSgg3GuE8Rj4nJeWsVvcK9ukKiSRo2QK5YqMAhtRbVnboR/F5+Fc08VvIWMNhaxet42eW4LJrQlGysceojWCOv8ATerBqJeF8muwMgBCyXFy6566TPL1+NB4+H8vcT89Zrm6tYIoyGKW0AGsDJKu8oyq6djj+nWsLHxKTiSCccAgnSX1RTTSwZZc4DSZUuu3YZ/71NefJ9HC71skEW0uCOoOhgMfjXq5VgKWNqhGkrBEpXpghFGKCtW5VbhL2t6yxGV7mOBoYF8u3hilyrEY9crg6fU56422GJT4y5/Ql3gZ2TO+NvNjyfy7d6+eK0pS3tJckRRX1tJO3ZYlY5ZvgG0f0r3eI1otxwe7AYaTAzhgRg6R5g36YOkfnQaiV9FfKUG3/IkY/Q9mFITNrF6lA2YxrlumM5yd+/Wq85b5Dt7zgEtxJGst5Ms7fWX1PIzK76X3JxnQBt2z1ycyPw35hUcuLKCFNvDKG74aPWcnG+66Wx8azfhhw1oOEWiNuxi1nPXMhMuD8teKDUWlZ3njgRs+I3MGMBJG0f4Z9Sf8BWsFQZTlfi31W9t5848qVHP8IYah+K5H41txzRxxbSxnucBxHGXAJwGONhn4kgfjWmdbDxcY+v8ACeD22d7maOOYH70Vtky57bmNPh6qCh+OcIltp2imTy5AFYrnOAyhx0/dYf8AKvBVu/SM4H5d5BcgACaMo2B9+M9T80ZR/LVRUEk8OeOiz4pbTMQEEmlyegRwUY/grE/hWZ8buGeTxmc4wJQko/FQCf8AfVqgYq4fFu1+tcH4bxDB16FikJ3J1LkE/wA6Nv8Av0FO0pSgtL6PPF/L4m8JYhZ4WAHYuhDgn2wgl/P41sjWq/glas/G7YgEhPMdiASABG439tyBk9yPetqKBSlKCL+G0+vh6uRgtNdNjOcZupzjPf51KKi/hyVFmyKNKx3N0gHwFzMRj8CB+FSigUpSgVXfiPyxbG84fdlCLg3lvFqU4DLqLfrB3ICnBG+46gbWJUT8QnIWxAOM8QthjGdXqJxn7vTOfhjvQRD6RzD9H24zubjp3/u5P/uPzrK8Q4s3BpQRHJLa3S+iJFGUvsD0IAPSJuuN8OGI6mo39JOQeVZDO+uQ4+AWPJ/qPzqc8LlXid4LkeuztSRbH7stwch5hvhlQehDj7RkPYEBkeT+Am1gaSbH1qdjNdP28w76Qc/YQegdsDPc1Cef4FvOF3fEGBK+UFs1YEaIS6apcHo8p3z10BBgHVUs5okN3KOHRthXXXeOpwyW+cCMY6NKcr8FDn2qAc53zWXCr3hk7N6FVrKVt/OtzLH+qBPV486SOy4IGBQZzwXtC3L5Vd2czgA9MklQPlsPzqZ8k2rR8Ns0dSjpbxKykYKsEUEEHcEHtUK+j2/+SG6bXEnYD7sZ3x169/8AtUs8O2zwu1IJIMYOTnfJJ+9vj+nttigkdKUoPJxe/EFvLM32Yo3kPyVS3b5VH/DuFbXgtr5jLGohErsxwF15kJYsdvtEknaurxHlaSO3sk63s6xPg4YW4BklI/2a4+Te+K6+YYFv7xOHf+rQos92o2Db4htzjoCQzkeyD3oO7xJl83gl20DK4aAsGVsqybFiCuxGgN86kfCZg9vEynKtGhB9wVBB/Konyrw9FhveFOfTE0iooBH9lnBdME9capE2OxT5ZynhzdeZwmzJ6iBEOTk6kGg5+OVPy6UHHxKu1j4ReFjgGB0G2cs40KN/dmA/Gq58ZOYTa8ItLANpmkjj81R1ESKAQe4BkAA99DCp1zi/n33D7LBKmQ3UvtohGVBz2aYp09vjWvvizzB9b4tcOM6I28lM+0fpJHwL62/Ggh9KVn+Q+XDfcQgt8EqzgyY7RL6nOe3pBA+JFBc1vwo2HKEisuZJotRAyfXOyqo+YVkz8QfnVqcOtxFBGgGkIirgnoFUDc/h1rFc8cCN1w+aFCVk064ipx+tQh0G+2NaqKg3O/iWf/8AOwzoQs16nlbfdOCsxX4AhlB7FlNBTviZzKt9xOedAPLyEjIH2kQaQ599WM79iB2qLVyRCxAAJJOABuSfYVluZ+XmsplgkOZhGjSr/o3YavLz3IQpn4k0GHrYTwz4TmeyjCg/o6Cb6w/Zbq4IJhHu6JkMQcA7darfwc5QN7xFHYfqLYiaU4yCQcom4IOphuP2VapovPv6P5eR0bN5eyTurfe3lcNO/uwAAGe+OykUGK8fudluLhbKIhkt2JkYb5mxgqP4RkH4kjtVSV7eE8Kmu50hhUySyNhQPfuSewAyST0AJNZrxA5ehsLlbSM+ZJFGvnyb4aVvXhR2VVKgd+uaCOW8DO6qoLMxCqB1JJwAPxq4PGbmKK2tLfg9vgiFIzMSASulRpXP7RzrYgDqOzEVA+QMQzteyKWjs183HZpidMUeexMhDfwox7VgeIX8lxM8shLySMWY9yxOf+fag7eBcDmvJ0ggXVI529gO7Meygbk14WGDWxHKXJf6F4Pc3cij68YHY/e8vYlY+uDhtJb3O24AqhOC8ONxcwwA4MsqRg+2pguf60F8/R45Y8qzku3GHuG0p/hJtkd931f7gq3K8/DrFIYY4oxhI0VEHsqgAD8gK9FApSlBFeQoyn16POQl9Pp27OI5sH3wZCM1Kqi/JDZfiDdjfS4I6HSkKHGw+8pB9iCN8ZqUUClKUCqen4lxK9t7O5lltlgbiEKiGONlY6Lgx5LMzY9SZwOx6jGDcNUJzhyHLwm+gvIGa5tmvFZLUEq4mYsyov2gwOCA2M9sd6CTeK/LX6T4lw6zVsaVmlnI6xwkxAN0wCxRlXPep5xK+h4dZDSh0RKscMK5LO2yRxJnJLMcAdfc966eUuBvBG8twQ93cMJLhh9kHGFiT9yNfSPfc968XC/7feG5YH6tbM0dqCfTJL6lkuMdwP7tDv8AfI+0KDBXHALmwxxTLTXRGeIRLllkiJUlYQT6TCo9OPtBTnrUi5s5cg4xw7RqBWRRJBKPutjKuPgQcEexPepPUHspF4XfrbFgLO9d2twT/c3GxaEZ28t85UDoxI7igxHhBaSWfCrqJyongmm1JuSjBFxrBA2OnUCMgqRv1AmPIRzwqx2x/Zodv9mtYbnvg9xEzX1iiSS+WY7mFiFWeHBwckgB49yD3UkdgDmeQ/8Ayuy6f5tD06f3a9M0GepSlBEuOw/5Z4c2OkV2M+x0w9PwzXPkgZm4k7byG9ZSf3EjiCKCewU9OxJru4/fKnEeHoYwzSG4Cvk5QCEsQMHB1YHXPQfMdHILZPECWDH9IT7j4CMAfNQAp+INB180k23ELK7BISR/qc4AzqWTU0TH20zADP75Hc54+GOY7e4tiMC1u54l3zlC3mqfylr54jyb8OXfDcQhLD3VBI5J+AKhj7Y3rn4c72s92SdN3czXI1YGmLVoT8PKjU5+NBx4dmbit9cINQt4Y7SPfCtL6ppB3wQWhBOPfritUHB1EHOrO+eufj8c1sxy9xqS34XbNGim84jcNJGrBiMzStIZXAIYokGGJz2G+4Na88QsMX8kQJ2uGQEjJ/vCuSFzk/AZ+GaDL+IfJ36Nlt4iGDtbI8pJyDKWfWFI2wpAX8M96mfghyrDd2fEct+uePyANxoVgWDZHvIo7f8Ao++cVKfpCcqmazju0BL27aX/AMJz1/lfT+DH2qEfR64v5fE2hJ9M8TDHu6YcH8FEn50F2+G/F2ueFWsjEl/LCOT1LoTGS3xJXP41R3j5x4y8SFso0x2qBQAAPW4V2Ix8Cg/lPvVw+FoKQXdvjAt764iUYx6NQkGMknGHqiOeeGtccwzwr9qW6EY+bFVz/WgnvgZ4bhVHEbpcHGbZW2wN8zEfEfZ+GW7qaqTmvipvOIXEy5YTTMUHfSThB89OkVuFcWSvC0R+yyFP5SNP/KtNYka2vAHGWhmAYZ6lH3APzFBtN4Z8mDhtgkTAec3rnYd3P3c9wowo+RPetZua1fMLHZHSRok6hIzc3A0A4yQGDbnff2xW4bZwcde1av8AiXyzLarw63kCtceQ4fRkglp5XCj3wZCNu+aC4fB3kWGysY58ari5jR3cjdVYBhGu2QBkZ9yPgMUr40cMMPGrjbAk0yrv1DKM/wDGGraSytxHEiAABFCgDoMADA+G1Ur9I/lz/N71Qf8AQSH83Q4/94M/w0EY4jYCHlK3dMZuL3VIR19KzqFPy0A47E/Gu3wD5TS6vmnlUslqFdfbzi3oJ98BWbHuB8j5rm8L8pRLnPl8QKdBsDHI/Xtux3+OOlW54H8A+rcIjYjD3DGY/I4VPw0Kp/mNBk/Fbh8k3B7tIhqfQGx3Kqyu2MdTpU4HfpWqPD71oZo5UOHjdXU/vKQw/qBW7RFai+JPLIsOJzwqMR51xf4bbgD5br/LQba2dyJI0kXdXUMPkQCOvwNd1Y/l6BktLdW2ZYY1bp1CKD026+1ZCgUpSgj3I9uyQS6mDBru6ZSDn0m4k6475ztUhrC8oFjbEs+sme53yTt9Zmwu+/pGF9tttqzVApSohxC74skraTwwRaj5fmPMjsmds7FdWMZxkUEvqJ+IKKRYknBHELYqP2jqYEf7pY/hX3gfMt9PNGGsUS3YHVcpdRyRnGcGIKNTAkAb4679N/F4ozSf2BYESWf64rxxu2lWKRTNknIOBsfyz1oMR41+IIs7b6rC2LmdcEg7xRHYt8C26j8T2FWNw2xWGGOJAAsaKigDAwoAGPyqm+dvC97i5sIWmU3c4uJbm5Zc62UW+AAuMIo9KrsAPiTVmcTm4mzstvHaRIPsyyySOW/2aIuN9t32679KCQ1S/wBJNyIrIjIIkkOfY6U/GpbeLx/BbzeGJgqVULNht8FWZ+mc9hnoBjrX3xV5Ak4raRJG0cc0T6xq1aTlSCoIGRk6d8du1B0eEfPzX9oI7g4u41ycjHnRZ0iZdsH1Ao2PvL2zipFyAP8AJVj/AKtD/wBNarHli7tl4RZ6L61teI2jS6PMkUAgzSaoZlzqMbrj4/ZYVNeRJLgcCtDbJE0pjG0rMiAFm39CsfbAxQTilVTd+KFzDNoM9jOBqDNHBdGLWMfqxLH5vqAYHAQj3KkipBHzq9vNGb64tIoJ4y0QMc8MgYFdm80aSN/vaD0OnfADnzZKo4vwnJA9V2Tk42Fucn5Cu3wvYPYmYDH1i4uJgT1YNM+Gb46QPwxUD595zikWO4mS6hAW5ggaJAodZRHiVGnCOMxhlOEbBOxG2qVcn8Zvbiz8u3tP0aIdCQm6R5FeIKRnCmNtWy9iOvXOweLxsheYWFtEWEs9yVBA6KY2Ryf5ZPyz7VMuNRLbcMmWMAJDauEHQBUibA+WAKrK/wCapjeQXt2kskFnHN64bOaLRI4VAz/WW0k+2DsR03rrvefFlheN+MriWMxrr4e8cTq4KMSRlsrk4IKqD11Cgzvg/A11FFeyoVWCBLS1UnI0ooEsw7ZeQafgExv1qjea7b/LF0iZ/wA7kVff+9YD8av/AMIbkGCSJL2O7igCRosVu0UceA2TqZQZGY7k5Pv96qfuuBtfczzQRHyi13KdeAdOhmZnwdifSTg9SaDZq+s1mieJxlJFZGHurAgj8ia1e5Rt34bzHDE4OY7nyT2JV8xhvkVcN8jVpcnc3XUU0pvo+KTTySGNYxb/AKhEBAVwAFVSR1IJGBnO9R3x44KbfiFpfovpcqr42/WRsGBJ92TAG23l0FlcoShL/isAB2njnye/mwJsPk0bfmOtVlypYtcc4XLkaRDJO5HwX9Up7dSynv8A96nUnKcrceecNexRsI5DJHJGLd/LUL5Ui41EH1DBz1J75GJ8MbGUycau4RH58l1LHEHzpDqzv6yN9JaROm/poLYrWbx15Z+q8TM6LiO5HmA7Y80bOPnnS5/jqzpbbmfMbCXh5C41IAwD74OosmdxudJHTb2PPxy5aN1woy4US2xEv8mMOqk423DdN9A96Ce2F+kgwHVnUL5iggspIz6gN1zv19qqTxC4aZ+a+GoBnEcTn+GOWeQ5/BTWX5I8FbGO0RrlDcTSBZG1l0C5UHRoV8HSS2533PyrLx8mSNxe4uTmBFtEt7aRCpIJzqYA6sFMADUMHV360ErueNQR6/Mmij0Y16nVdGQCNWT6diDv71Fua57XjHDLmC1uIZ5PL1qqOrMHU6lyM5XLKFyR3rBX3hBdzXX1iTiETPkHzDYweYcDG56agAoB/wCWN7D4RwVIIwoCs2AHk0IrSEDGp9CqCfwoNYODxtJwWWFUYl+IW6xkH7TtHMNOPgAOv7Q9qv8A4pz3YcKSGCWRgBGFQqhcFUAXcoMZ2GR8R717eVuQbWwjZIl1hpjMDIFYq2NICbbBV2Hfc7715pvCnhTK6myhAc5JUFWG+fQVIKD4KQO3Sg8vDPFaCa6jtfq15FNIToEkITKDP6w5fITAJzjtUI8euVTJeWM6jaZltnIGfUWymRnckNJ/u4q2eDcr2loMW9vFDtglEAY/xN9pvxNZGSFWxqAbBBGRnBHQjPce9BjOYeLrbQE+dbwSN6YTcPojL9lO4OMe1YvknmC4uDMlzJYyMhHltay6tab5Zl1MUH2Ruff4EyW5tEkGmRFdfZgGH5H8a6LDg0EBYwwxQl/tmNFQt1+1pAz1PX3oPZSlKCPcgwhbBFUkgPNjPXHny+2w+Q2FZy5gDoyEsAylSVJVgCMekqQVPsRuKUoMTNynG1usHm3Sqjagy3MokJ32Z9Wphv0JxsPavD/4Z2DOJJomu5AMa7mSSY4GcD9YxUDc7YpSgkdnZRxII4kWONfsoihVHfYDYbk1iOaeT4r7yi8k0MkLF4pIX0OpIwcHBG4x27fPKlB5uB8jJazpKLi5mKRyR/r5DKTraJs5PTHlgYAxvmshx7lxLvRrkuI9GceTM8Wc4+3oI1dBjPTf3OftKDAReDvCg2prYyvnJaSWVyx92y+D+XtU0pSgj58PuG6ixsrdmZi5LRqxLE5J3B79ulSClKDrht1QYRQoyThQAMk5J29zX2SJWxkA4ORkZwfcex+NKUGJk5Os2u/rbQK9ztiR8uV0gAaAxKpjH3QN8nqTWZpSgYrhLCrDDAMD1BGR/WlKD6qADAGB7Cq28MOUil/xG+lKF5Z5UjC59K6y7ZyO50dPY+9fKUFmVieZeVre/hEVymtAwcYJUhhncEbjYkfI0pQZavJwvhMNtH5cEaxJktpUYGWJJP5mvlKD2VxkjDAhgCDsQRkEfGlKD5JkKdIBbHpBOAT2BIBwPjg/KuYpSgUpSgUpSgUpSgUpSgUpSg//2Q==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8104" y="4509120"/>
            <a:ext cx="4054136" cy="22210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1143000"/>
          </a:xfrm>
          <a:ln>
            <a:solidFill>
              <a:srgbClr val="00B050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tr-TR" dirty="0" smtClean="0">
                <a:solidFill>
                  <a:schemeClr val="bg1"/>
                </a:solidFill>
              </a:rPr>
              <a:t>FARKLI MESLEKLERDE TEMEL ETİK İLKELERE GENEL BİR BAKIŞ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1560" y="1447800"/>
            <a:ext cx="8075240" cy="4069432"/>
          </a:xfrm>
        </p:spPr>
        <p:txBody>
          <a:bodyPr anchor="ctr"/>
          <a:lstStyle/>
          <a:p>
            <a:pPr>
              <a:lnSpc>
                <a:spcPct val="200000"/>
              </a:lnSpc>
            </a:pPr>
            <a:r>
              <a:rPr lang="tr-TR" dirty="0" smtClean="0"/>
              <a:t>Felsefi Etik ve Uygulamalı Etik (Meslek Etiği)</a:t>
            </a:r>
          </a:p>
          <a:p>
            <a:pPr>
              <a:lnSpc>
                <a:spcPct val="200000"/>
              </a:lnSpc>
            </a:pPr>
            <a:r>
              <a:rPr lang="tr-TR" dirty="0" smtClean="0"/>
              <a:t>Faklı Meslek Gruplarının Etik İlke ve Kurallarının İçerik Analizi</a:t>
            </a:r>
          </a:p>
          <a:p>
            <a:pPr>
              <a:lnSpc>
                <a:spcPct val="200000"/>
              </a:lnSpc>
            </a:pPr>
            <a:r>
              <a:rPr lang="tr-TR" dirty="0" smtClean="0"/>
              <a:t>Sonuç</a:t>
            </a:r>
          </a:p>
        </p:txBody>
      </p:sp>
      <p:pic>
        <p:nvPicPr>
          <p:cNvPr id="4" name="Picture 2" descr="http://2.bp.blogspot.com/-yCctRfcAiLw/UTUqvPvtcaI/AAAAAAAAHAE/ZVsN_3ySe9M/s400/ethics_cartoon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4797152"/>
            <a:ext cx="2532646" cy="18219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47643" y="2198566"/>
            <a:ext cx="7772400" cy="8290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3000" dirty="0" smtClean="0"/>
              <a:t>Felsefi Etik</a:t>
            </a:r>
            <a:r>
              <a:rPr lang="en-US" sz="3000" dirty="0" smtClean="0"/>
              <a:t>               </a:t>
            </a:r>
            <a:r>
              <a:rPr lang="tr-TR" sz="3000" dirty="0" smtClean="0"/>
              <a:t>  </a:t>
            </a:r>
            <a:r>
              <a:rPr lang="en-US" sz="3000" dirty="0" smtClean="0"/>
              <a:t>      </a:t>
            </a:r>
            <a:r>
              <a:rPr lang="tr-TR" sz="3000" dirty="0" smtClean="0"/>
              <a:t>   Uygulamalı </a:t>
            </a:r>
            <a:r>
              <a:rPr lang="tr-TR" sz="3000" dirty="0" smtClean="0"/>
              <a:t>Etik</a:t>
            </a:r>
          </a:p>
          <a:p>
            <a:pPr lvl="1">
              <a:buNone/>
            </a:pPr>
            <a:endParaRPr lang="tr-TR" sz="30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ln>
            <a:solidFill>
              <a:srgbClr val="00B050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tr-TR" dirty="0" smtClean="0">
                <a:solidFill>
                  <a:schemeClr val="bg1"/>
                </a:solidFill>
              </a:rPr>
              <a:t>FELSEFİ ETİK VE UYGULAMALI ETİK (MESLEK ETİĞİ)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23" name="Right Arrow 22"/>
          <p:cNvSpPr/>
          <p:nvPr/>
        </p:nvSpPr>
        <p:spPr>
          <a:xfrm>
            <a:off x="3239866" y="2309620"/>
            <a:ext cx="1800200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1043608" y="2865130"/>
            <a:ext cx="2808312" cy="186204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sz="2300" dirty="0" smtClean="0"/>
              <a:t>Soyut ve genel ahlaki ilkeler</a:t>
            </a:r>
            <a:endParaRPr lang="en-US" sz="2300" dirty="0" smtClean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sz="2300" dirty="0"/>
              <a:t> </a:t>
            </a:r>
            <a:r>
              <a:rPr lang="tr-TR" sz="2300" dirty="0" smtClean="0"/>
              <a:t>Kişiler arası düzeyde</a:t>
            </a:r>
            <a:endParaRPr lang="tr-TR" sz="2300" dirty="0" smtClean="0"/>
          </a:p>
          <a:p>
            <a:endParaRPr lang="tr-TR" sz="2300" dirty="0" smtClean="0"/>
          </a:p>
          <a:p>
            <a:endParaRPr lang="en-US" sz="2300" dirty="0"/>
          </a:p>
        </p:txBody>
      </p:sp>
      <p:sp>
        <p:nvSpPr>
          <p:cNvPr id="28" name="TextBox 27"/>
          <p:cNvSpPr txBox="1"/>
          <p:nvPr/>
        </p:nvSpPr>
        <p:spPr>
          <a:xfrm>
            <a:off x="5040066" y="2858056"/>
            <a:ext cx="3492374" cy="36317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sz="2300" dirty="0" smtClean="0"/>
              <a:t>Farklı disiplinlerde ortaya çıkan etik sorunlar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sz="2300" dirty="0" smtClean="0"/>
              <a:t>Temel etik ilkeleri pratikteki etik problemlere uygular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sz="2300" dirty="0" smtClean="0"/>
              <a:t>Makro düzeyde sosyal ve ekonomik sistemler ile ilgilenir.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tr-TR" sz="2300" dirty="0" smtClean="0"/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en-US" sz="2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s://encrypted-tbn2.gstatic.com/images?q=tbn:ANd9GcTxnF4Kan1ZObdJtW3AB76WP5ZMDSBJVkiTzqCKaFlaWNA2qAt11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704" y="5346670"/>
            <a:ext cx="1802461" cy="136186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6" name="İçerik Yer Tutucusu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416725293"/>
              </p:ext>
            </p:extLst>
          </p:nvPr>
        </p:nvGraphicFramePr>
        <p:xfrm>
          <a:off x="914400" y="1447800"/>
          <a:ext cx="7772400" cy="5005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4" name="Title 1"/>
          <p:cNvSpPr txBox="1">
            <a:spLocks/>
          </p:cNvSpPr>
          <p:nvPr/>
        </p:nvSpPr>
        <p:spPr>
          <a:xfrm>
            <a:off x="760040" y="188640"/>
            <a:ext cx="7772400" cy="1143000"/>
          </a:xfrm>
          <a:prstGeom prst="rect">
            <a:avLst/>
          </a:prstGeom>
          <a:ln w="38100" cap="flat" cmpd="sng" algn="ctr">
            <a:solidFill>
              <a:srgbClr val="00B050"/>
            </a:solidFill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bIns="91440" anchor="b" anchorCtr="0">
            <a:normAutofit fontScale="90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FELSEFİ ETİK VE UYGULAMALI ETİK (MESLEK ETİĞİ)</a:t>
            </a:r>
            <a:endParaRPr kumimoji="0" lang="tr-TR" sz="4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Yukarı Bükülü Ok 8"/>
          <p:cNvSpPr/>
          <p:nvPr/>
        </p:nvSpPr>
        <p:spPr>
          <a:xfrm>
            <a:off x="3995936" y="5079069"/>
            <a:ext cx="3742184" cy="1374267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http://www.amasyakentkonseyi.org.tr/FileUpload/ds151340/File/yazilim_5_topluluk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2827730"/>
            <a:ext cx="3333750" cy="180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Metin kutusu 9"/>
          <p:cNvSpPr txBox="1"/>
          <p:nvPr/>
        </p:nvSpPr>
        <p:spPr>
          <a:xfrm>
            <a:off x="6598915" y="4617403"/>
            <a:ext cx="18677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/>
              <a:t>Toplum</a:t>
            </a:r>
          </a:p>
        </p:txBody>
      </p:sp>
      <p:sp>
        <p:nvSpPr>
          <p:cNvPr id="11" name="Metin kutusu 10"/>
          <p:cNvSpPr txBox="1"/>
          <p:nvPr/>
        </p:nvSpPr>
        <p:spPr>
          <a:xfrm>
            <a:off x="4246271" y="6060257"/>
            <a:ext cx="2952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>
                <a:solidFill>
                  <a:schemeClr val="bg1"/>
                </a:solidFill>
              </a:rPr>
              <a:t>KALİTELİ HİZMET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2" name="Bulut Belirtme Çizgisi 11"/>
          <p:cNvSpPr/>
          <p:nvPr/>
        </p:nvSpPr>
        <p:spPr>
          <a:xfrm>
            <a:off x="5292080" y="1403648"/>
            <a:ext cx="3549774" cy="1233264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Metin kutusu 12"/>
          <p:cNvSpPr txBox="1"/>
          <p:nvPr/>
        </p:nvSpPr>
        <p:spPr>
          <a:xfrm>
            <a:off x="5573885" y="1498139"/>
            <a:ext cx="2958555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b="1" dirty="0" smtClean="0">
                <a:solidFill>
                  <a:schemeClr val="bg1"/>
                </a:solidFill>
              </a:rPr>
              <a:t>MESLEĞE </a:t>
            </a:r>
            <a:r>
              <a:rPr lang="tr-TR" sz="2400" b="1" dirty="0" smtClean="0">
                <a:solidFill>
                  <a:srgbClr val="CCFF99"/>
                </a:solidFill>
              </a:rPr>
              <a:t>SAYGI</a:t>
            </a:r>
          </a:p>
          <a:p>
            <a:pPr algn="ctr"/>
            <a:r>
              <a:rPr lang="tr-TR" sz="2000" b="1" dirty="0" smtClean="0">
                <a:solidFill>
                  <a:schemeClr val="bg1"/>
                </a:solidFill>
              </a:rPr>
              <a:t>MESLEK MENSUBUNA </a:t>
            </a:r>
            <a:r>
              <a:rPr lang="tr-TR" sz="2400" b="1" dirty="0" smtClean="0">
                <a:solidFill>
                  <a:srgbClr val="CCFF99"/>
                </a:solidFill>
              </a:rPr>
              <a:t>GÜVEN</a:t>
            </a:r>
            <a:endParaRPr lang="tr-TR" sz="2400" b="1" dirty="0">
              <a:solidFill>
                <a:srgbClr val="CCFF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#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43608" y="2060848"/>
            <a:ext cx="7772400" cy="2629272"/>
          </a:xfrm>
        </p:spPr>
        <p:txBody>
          <a:bodyPr>
            <a:noAutofit/>
          </a:bodyPr>
          <a:lstStyle/>
          <a:p>
            <a:r>
              <a:rPr lang="tr-TR" sz="2800" dirty="0" smtClean="0"/>
              <a:t>Meslek Etiği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 smtClean="0"/>
              <a:t>İlke Bazlı</a:t>
            </a:r>
          </a:p>
          <a:p>
            <a:pPr lvl="8">
              <a:buFont typeface="Wingdings" panose="05000000000000000000" pitchFamily="2" charset="2"/>
              <a:buChar char="Ø"/>
            </a:pPr>
            <a:r>
              <a:rPr lang="tr-TR" sz="2400" dirty="0" smtClean="0"/>
              <a:t>Kural </a:t>
            </a:r>
            <a:r>
              <a:rPr lang="tr-TR" sz="2400" dirty="0" smtClean="0"/>
              <a:t>Bazlı</a:t>
            </a:r>
            <a:endParaRPr lang="tr-TR" sz="24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 smtClean="0"/>
              <a:t>İlke ve Kural </a:t>
            </a:r>
            <a:r>
              <a:rPr lang="tr-TR" dirty="0" smtClean="0"/>
              <a:t>Bazlı</a:t>
            </a:r>
          </a:p>
          <a:p>
            <a:pPr lvl="1"/>
            <a:endParaRPr lang="tr-TR" dirty="0"/>
          </a:p>
          <a:p>
            <a:pPr marL="320040" lvl="1" indent="0">
              <a:buNone/>
            </a:pPr>
            <a:endParaRPr lang="tr-TR" dirty="0" smtClean="0"/>
          </a:p>
          <a:p>
            <a:r>
              <a:rPr lang="tr-TR" sz="2800" dirty="0" smtClean="0"/>
              <a:t>Etik İkilemler</a:t>
            </a:r>
            <a:endParaRPr lang="tr-TR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99592" y="260648"/>
            <a:ext cx="7772400" cy="1143000"/>
          </a:xfrm>
          <a:prstGeom prst="rect">
            <a:avLst/>
          </a:prstGeom>
          <a:ln w="38100" cap="flat" cmpd="sng" algn="ctr">
            <a:solidFill>
              <a:srgbClr val="00B050"/>
            </a:solidFill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bIns="91440" anchor="b" anchorCtr="0">
            <a:normAutofit fontScale="90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FELSEFİ ETİK VE UYGULAMALI ETİK (MESLEK ETİĞİ)</a:t>
            </a:r>
            <a:endParaRPr kumimoji="0" lang="tr-TR" sz="4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46" name="Picture 6" descr="http://t3.gstatic.com/images?q=tbn:ANd9GcTo8Xtzb-CAX9OMA7rtTiYgmraUeqGyBhU5EQMySL5aWhamro6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2334634"/>
            <a:ext cx="2106935" cy="1578168"/>
          </a:xfrm>
          <a:prstGeom prst="rect">
            <a:avLst/>
          </a:prstGeom>
          <a:noFill/>
        </p:spPr>
      </p:pic>
      <p:pic>
        <p:nvPicPr>
          <p:cNvPr id="5" name="Picture 2" descr="https://encrypted-tbn0.gstatic.com/images?q=tbn:ANd9GcQtngwBWuYRKuxqRH7Gs5UIwU9z679GchkMfgif2LMULP0HXDK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3968" y="4414065"/>
            <a:ext cx="1409497" cy="10557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1560" y="2132856"/>
            <a:ext cx="8352928" cy="3886944"/>
          </a:xfrm>
        </p:spPr>
        <p:txBody>
          <a:bodyPr>
            <a:noAutofit/>
          </a:bodyPr>
          <a:lstStyle/>
          <a:p>
            <a:r>
              <a:rPr lang="tr-TR" sz="2800" b="1" dirty="0" smtClean="0"/>
              <a:t>Amaç</a:t>
            </a:r>
          </a:p>
          <a:p>
            <a:pPr marL="0" indent="0">
              <a:buNone/>
            </a:pPr>
            <a:r>
              <a:rPr lang="en-US" sz="2800" dirty="0" smtClean="0"/>
              <a:t>12 </a:t>
            </a:r>
            <a:r>
              <a:rPr lang="tr-TR" sz="2800" dirty="0" smtClean="0"/>
              <a:t>farklı </a:t>
            </a:r>
            <a:r>
              <a:rPr lang="en-US" sz="2800" dirty="0" err="1" smtClean="0"/>
              <a:t>mesle</a:t>
            </a:r>
            <a:r>
              <a:rPr lang="tr-TR" sz="2800" dirty="0" err="1" smtClean="0"/>
              <a:t>ğin</a:t>
            </a:r>
            <a:r>
              <a:rPr lang="en-US" sz="2800" dirty="0" smtClean="0"/>
              <a:t> </a:t>
            </a:r>
            <a:r>
              <a:rPr lang="en-US" sz="2800" dirty="0" err="1"/>
              <a:t>etik</a:t>
            </a:r>
            <a:r>
              <a:rPr lang="en-US" sz="2800" dirty="0"/>
              <a:t> </a:t>
            </a:r>
            <a:r>
              <a:rPr lang="en-US" sz="2800" dirty="0" err="1" smtClean="0"/>
              <a:t>kurallarını</a:t>
            </a:r>
            <a:r>
              <a:rPr lang="en-US" sz="2800" dirty="0" smtClean="0"/>
              <a:t> </a:t>
            </a:r>
            <a:r>
              <a:rPr lang="en-US" sz="2800" dirty="0" err="1"/>
              <a:t>analiz</a:t>
            </a:r>
            <a:r>
              <a:rPr lang="en-US" sz="2800" dirty="0"/>
              <a:t> </a:t>
            </a:r>
            <a:r>
              <a:rPr lang="en-US" sz="2800" dirty="0" err="1"/>
              <a:t>ederek</a:t>
            </a:r>
            <a:r>
              <a:rPr lang="en-US" sz="2800" dirty="0"/>
              <a:t> </a:t>
            </a:r>
            <a:r>
              <a:rPr lang="en-US" sz="2800" dirty="0" err="1" smtClean="0"/>
              <a:t>tema</a:t>
            </a:r>
            <a:r>
              <a:rPr lang="en-US" sz="2800" dirty="0" smtClean="0"/>
              <a:t> </a:t>
            </a:r>
            <a:r>
              <a:rPr lang="en-US" sz="2800" dirty="0" err="1"/>
              <a:t>eğilimleri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kalıplaşmış</a:t>
            </a:r>
            <a:r>
              <a:rPr lang="en-US" sz="2800" dirty="0"/>
              <a:t> </a:t>
            </a:r>
            <a:r>
              <a:rPr lang="en-US" sz="2800" dirty="0" err="1" smtClean="0"/>
              <a:t>ilkeleri</a:t>
            </a:r>
            <a:r>
              <a:rPr lang="tr-TR" sz="2800" dirty="0" err="1" smtClean="0"/>
              <a:t>ni</a:t>
            </a:r>
            <a:r>
              <a:rPr lang="en-US" sz="2800" dirty="0" smtClean="0"/>
              <a:t> </a:t>
            </a:r>
            <a:r>
              <a:rPr lang="en-US" sz="2800" dirty="0" err="1"/>
              <a:t>tespit</a:t>
            </a:r>
            <a:r>
              <a:rPr lang="en-US" sz="2800" dirty="0"/>
              <a:t> </a:t>
            </a:r>
            <a:r>
              <a:rPr lang="en-US" sz="2800" dirty="0" err="1"/>
              <a:t>edip</a:t>
            </a:r>
            <a:r>
              <a:rPr lang="en-US" sz="2800" dirty="0"/>
              <a:t>, </a:t>
            </a:r>
            <a:r>
              <a:rPr lang="en-US" sz="2800" dirty="0" err="1"/>
              <a:t>karşılaştırmaktır</a:t>
            </a:r>
            <a:r>
              <a:rPr lang="en-US" sz="2800" dirty="0"/>
              <a:t>. </a:t>
            </a:r>
            <a:endParaRPr lang="tr-TR" sz="2800" dirty="0" smtClean="0"/>
          </a:p>
          <a:p>
            <a:pPr marL="0" indent="0">
              <a:buNone/>
            </a:pPr>
            <a:endParaRPr lang="tr-TR" sz="2800" dirty="0" smtClean="0"/>
          </a:p>
          <a:p>
            <a:pPr marL="0" indent="0">
              <a:buNone/>
            </a:pPr>
            <a:endParaRPr lang="tr-TR" sz="800" dirty="0" smtClean="0"/>
          </a:p>
          <a:p>
            <a:r>
              <a:rPr lang="tr-TR" sz="2800" b="1" dirty="0" smtClean="0"/>
              <a:t>İçerik Analizi </a:t>
            </a:r>
          </a:p>
          <a:p>
            <a:pPr marL="0" indent="0">
              <a:buNone/>
            </a:pPr>
            <a:endParaRPr lang="tr-TR" sz="800" i="1" dirty="0" smtClean="0"/>
          </a:p>
          <a:p>
            <a:pPr marL="0" indent="0">
              <a:buNone/>
            </a:pPr>
            <a:endParaRPr lang="tr-TR" sz="2200" dirty="0" smtClean="0"/>
          </a:p>
          <a:p>
            <a:pPr lvl="1"/>
            <a:endParaRPr lang="tr-TR" sz="20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99592" y="260648"/>
            <a:ext cx="7772400" cy="1143000"/>
          </a:xfrm>
          <a:prstGeom prst="rect">
            <a:avLst/>
          </a:prstGeom>
          <a:ln w="38100" cap="flat" cmpd="sng" algn="ctr">
            <a:solidFill>
              <a:srgbClr val="00B050"/>
            </a:solidFill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bIns="91440" anchor="b" anchorCtr="0"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FARKLI MESLEK GRUPLARININ ETİK</a:t>
            </a:r>
            <a:r>
              <a:rPr kumimoji="0" lang="tr-TR" sz="40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İLKE VE KURALLARININ İÇERİK ANALİZİ</a:t>
            </a:r>
            <a:endParaRPr kumimoji="0" lang="tr-TR" sz="4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9981677"/>
              </p:ext>
            </p:extLst>
          </p:nvPr>
        </p:nvGraphicFramePr>
        <p:xfrm>
          <a:off x="179512" y="1700808"/>
          <a:ext cx="8784977" cy="4918243"/>
        </p:xfrm>
        <a:graphic>
          <a:graphicData uri="http://schemas.openxmlformats.org/drawingml/2006/table">
            <a:tbl>
              <a:tblPr/>
              <a:tblGrid>
                <a:gridCol w="1282457"/>
                <a:gridCol w="3189237"/>
                <a:gridCol w="4313283"/>
              </a:tblGrid>
              <a:tr h="4854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 err="1">
                          <a:latin typeface="Times New Roman"/>
                          <a:ea typeface="Times New Roman"/>
                          <a:cs typeface="Times New Roman"/>
                        </a:rPr>
                        <a:t>Meslek</a:t>
                      </a:r>
                      <a:endParaRPr lang="tr-TR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04" marR="5560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 err="1">
                          <a:latin typeface="Times New Roman"/>
                          <a:ea typeface="Times New Roman"/>
                          <a:cs typeface="Times New Roman"/>
                        </a:rPr>
                        <a:t>Türkiye</a:t>
                      </a:r>
                      <a:r>
                        <a:rPr lang="en-US" sz="13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b="1" dirty="0" err="1">
                          <a:latin typeface="Times New Roman"/>
                          <a:ea typeface="Times New Roman"/>
                          <a:cs typeface="Times New Roman"/>
                        </a:rPr>
                        <a:t>Meslek</a:t>
                      </a:r>
                      <a:r>
                        <a:rPr lang="en-US" sz="13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b="1" dirty="0" err="1">
                          <a:latin typeface="Times New Roman"/>
                          <a:ea typeface="Times New Roman"/>
                          <a:cs typeface="Times New Roman"/>
                        </a:rPr>
                        <a:t>Etik</a:t>
                      </a:r>
                      <a:r>
                        <a:rPr lang="en-US" sz="13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b="1" dirty="0" err="1">
                          <a:latin typeface="Times New Roman"/>
                          <a:ea typeface="Times New Roman"/>
                          <a:cs typeface="Times New Roman"/>
                        </a:rPr>
                        <a:t>Kurallarını</a:t>
                      </a:r>
                      <a:r>
                        <a:rPr lang="en-US" sz="13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b="1" dirty="0" err="1">
                          <a:latin typeface="Times New Roman"/>
                          <a:ea typeface="Times New Roman"/>
                          <a:cs typeface="Times New Roman"/>
                        </a:rPr>
                        <a:t>Düzenleyen</a:t>
                      </a:r>
                      <a:r>
                        <a:rPr lang="en-US" sz="13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b="1" dirty="0" err="1">
                          <a:latin typeface="Times New Roman"/>
                          <a:ea typeface="Times New Roman"/>
                          <a:cs typeface="Times New Roman"/>
                        </a:rPr>
                        <a:t>Kuruluş</a:t>
                      </a:r>
                      <a:endParaRPr lang="tr-TR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04" marR="5560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 err="1">
                          <a:latin typeface="Times New Roman"/>
                          <a:ea typeface="Times New Roman"/>
                          <a:cs typeface="Times New Roman"/>
                        </a:rPr>
                        <a:t>Uluslararası</a:t>
                      </a:r>
                      <a:r>
                        <a:rPr lang="en-US" sz="13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b="1" dirty="0" err="1">
                          <a:latin typeface="Times New Roman"/>
                          <a:ea typeface="Times New Roman"/>
                          <a:cs typeface="Times New Roman"/>
                        </a:rPr>
                        <a:t>Etik</a:t>
                      </a:r>
                      <a:r>
                        <a:rPr lang="en-US" sz="13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b="1" dirty="0" err="1">
                          <a:latin typeface="Times New Roman"/>
                          <a:ea typeface="Times New Roman"/>
                          <a:cs typeface="Times New Roman"/>
                        </a:rPr>
                        <a:t>Kuralları</a:t>
                      </a:r>
                      <a:r>
                        <a:rPr lang="en-US" sz="13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b="1" dirty="0" err="1">
                          <a:latin typeface="Times New Roman"/>
                          <a:ea typeface="Times New Roman"/>
                          <a:cs typeface="Times New Roman"/>
                        </a:rPr>
                        <a:t>Esas</a:t>
                      </a:r>
                      <a:r>
                        <a:rPr lang="en-US" sz="13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b="1" dirty="0" err="1">
                          <a:latin typeface="Times New Roman"/>
                          <a:ea typeface="Times New Roman"/>
                          <a:cs typeface="Times New Roman"/>
                        </a:rPr>
                        <a:t>Alınarak</a:t>
                      </a:r>
                      <a:r>
                        <a:rPr lang="en-US" sz="13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b="1" dirty="0" err="1">
                          <a:latin typeface="Times New Roman"/>
                          <a:ea typeface="Times New Roman"/>
                          <a:cs typeface="Times New Roman"/>
                        </a:rPr>
                        <a:t>Düzenlenen</a:t>
                      </a:r>
                      <a:r>
                        <a:rPr lang="en-US" sz="13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b="1" dirty="0" err="1">
                          <a:latin typeface="Times New Roman"/>
                          <a:ea typeface="Times New Roman"/>
                          <a:cs typeface="Times New Roman"/>
                        </a:rPr>
                        <a:t>Meslek</a:t>
                      </a:r>
                      <a:r>
                        <a:rPr lang="en-US" sz="13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tr-TR" sz="13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Etik</a:t>
                      </a:r>
                      <a:r>
                        <a:rPr lang="en-US" sz="13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b="1" dirty="0" err="1">
                          <a:latin typeface="Times New Roman"/>
                          <a:ea typeface="Times New Roman"/>
                          <a:cs typeface="Times New Roman"/>
                        </a:rPr>
                        <a:t>Kuralları</a:t>
                      </a:r>
                      <a:endParaRPr lang="tr-TR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7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Akademisyenler</a:t>
                      </a:r>
                      <a:endParaRPr lang="tr-TR" sz="13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Üniversite</a:t>
                      </a:r>
                      <a:r>
                        <a:rPr lang="tr-TR" sz="13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Etik</a:t>
                      </a:r>
                      <a:r>
                        <a:rPr lang="en-US" sz="13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latin typeface="Times New Roman"/>
                          <a:ea typeface="Times New Roman"/>
                          <a:cs typeface="Times New Roman"/>
                        </a:rPr>
                        <a:t>Kurulu</a:t>
                      </a:r>
                      <a:endParaRPr lang="tr-TR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04" marR="5560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tr-TR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54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Banka </a:t>
                      </a:r>
                      <a:r>
                        <a:rPr lang="tr-TR" sz="13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Ç</a:t>
                      </a:r>
                      <a:r>
                        <a:rPr lang="en-US" sz="1300" b="1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alışanları</a:t>
                      </a:r>
                      <a:endParaRPr lang="tr-TR" sz="13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err="1">
                          <a:latin typeface="Times New Roman"/>
                          <a:ea typeface="Times New Roman"/>
                          <a:cs typeface="Times New Roman"/>
                        </a:rPr>
                        <a:t>Türkiye</a:t>
                      </a:r>
                      <a:r>
                        <a:rPr lang="en-US" sz="13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latin typeface="Times New Roman"/>
                          <a:ea typeface="Times New Roman"/>
                          <a:cs typeface="Times New Roman"/>
                        </a:rPr>
                        <a:t>Bankalar</a:t>
                      </a:r>
                      <a:r>
                        <a:rPr lang="en-US" sz="13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latin typeface="Times New Roman"/>
                          <a:ea typeface="Times New Roman"/>
                          <a:cs typeface="Times New Roman"/>
                        </a:rPr>
                        <a:t>Birliği</a:t>
                      </a:r>
                      <a:endParaRPr lang="tr-TR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04" marR="5560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tr-TR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7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Gazeteci</a:t>
                      </a:r>
                      <a:r>
                        <a:rPr lang="tr-TR" sz="1300" b="1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ler</a:t>
                      </a:r>
                      <a:endParaRPr lang="tr-TR" sz="13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err="1">
                          <a:latin typeface="Times New Roman"/>
                          <a:ea typeface="Times New Roman"/>
                          <a:cs typeface="Times New Roman"/>
                        </a:rPr>
                        <a:t>Medya</a:t>
                      </a:r>
                      <a:r>
                        <a:rPr lang="en-US" sz="13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latin typeface="Times New Roman"/>
                          <a:ea typeface="Times New Roman"/>
                          <a:cs typeface="Times New Roman"/>
                        </a:rPr>
                        <a:t>Etik</a:t>
                      </a:r>
                      <a:r>
                        <a:rPr lang="en-US" sz="13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latin typeface="Times New Roman"/>
                          <a:ea typeface="Times New Roman"/>
                          <a:cs typeface="Times New Roman"/>
                        </a:rPr>
                        <a:t>Konseyi</a:t>
                      </a:r>
                      <a:r>
                        <a:rPr lang="en-US" sz="13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tr-TR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04" marR="5560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tr-TR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04" marR="556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91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Gümrük</a:t>
                      </a:r>
                      <a:r>
                        <a:rPr lang="en-US" sz="13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tr-TR" sz="13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Ç</a:t>
                      </a:r>
                      <a:r>
                        <a:rPr lang="en-US" sz="1300" b="1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alışanları</a:t>
                      </a:r>
                      <a:endParaRPr lang="tr-TR" sz="13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err="1">
                          <a:latin typeface="Times New Roman"/>
                          <a:ea typeface="Times New Roman"/>
                          <a:cs typeface="Times New Roman"/>
                        </a:rPr>
                        <a:t>Gümrük</a:t>
                      </a:r>
                      <a:r>
                        <a:rPr lang="en-US" sz="13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Müsteşarl</a:t>
                      </a:r>
                      <a:r>
                        <a:rPr lang="tr-TR" sz="1300" dirty="0" smtClean="0">
                          <a:latin typeface="Times New Roman"/>
                          <a:ea typeface="Times New Roman"/>
                          <a:cs typeface="Times New Roman"/>
                        </a:rPr>
                        <a:t>ı</a:t>
                      </a:r>
                      <a:r>
                        <a:rPr lang="en-US" sz="1300" dirty="0" smtClean="0">
                          <a:latin typeface="Times New Roman"/>
                          <a:ea typeface="Times New Roman"/>
                          <a:cs typeface="Times New Roman"/>
                        </a:rPr>
                        <a:t>ğ</a:t>
                      </a:r>
                      <a:r>
                        <a:rPr lang="tr-TR" sz="1300" dirty="0" smtClean="0">
                          <a:latin typeface="Times New Roman"/>
                          <a:ea typeface="Times New Roman"/>
                          <a:cs typeface="Times New Roman"/>
                        </a:rPr>
                        <a:t>ı</a:t>
                      </a:r>
                      <a:r>
                        <a:rPr lang="en-US" sz="13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latin typeface="Times New Roman"/>
                          <a:ea typeface="Times New Roman"/>
                          <a:cs typeface="Times New Roman"/>
                        </a:rPr>
                        <a:t>Etik</a:t>
                      </a:r>
                      <a:r>
                        <a:rPr lang="en-US" sz="13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latin typeface="Times New Roman"/>
                          <a:ea typeface="Times New Roman"/>
                          <a:cs typeface="Times New Roman"/>
                        </a:rPr>
                        <a:t>Komisyonu</a:t>
                      </a:r>
                      <a:endParaRPr lang="tr-TR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err="1">
                          <a:latin typeface="Times New Roman"/>
                          <a:ea typeface="Times New Roman"/>
                          <a:cs typeface="Times New Roman"/>
                        </a:rPr>
                        <a:t>Dünya</a:t>
                      </a:r>
                      <a:r>
                        <a:rPr lang="en-US" sz="13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latin typeface="Times New Roman"/>
                          <a:ea typeface="Times New Roman"/>
                          <a:cs typeface="Times New Roman"/>
                        </a:rPr>
                        <a:t>Gümrük</a:t>
                      </a:r>
                      <a:r>
                        <a:rPr lang="en-US" sz="13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latin typeface="Times New Roman"/>
                          <a:ea typeface="Times New Roman"/>
                          <a:cs typeface="Times New Roman"/>
                        </a:rPr>
                        <a:t>Örgütü</a:t>
                      </a:r>
                      <a:r>
                        <a:rPr lang="en-US" sz="13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smtClean="0">
                          <a:latin typeface="Times New Roman"/>
                          <a:ea typeface="Times New Roman"/>
                          <a:cs typeface="Times New Roman"/>
                        </a:rPr>
                        <a:t>"</a:t>
                      </a:r>
                      <a:r>
                        <a:rPr lang="en-US" sz="1300" dirty="0">
                          <a:latin typeface="Times New Roman"/>
                          <a:ea typeface="Times New Roman"/>
                          <a:cs typeface="Times New Roman"/>
                        </a:rPr>
                        <a:t>Arusha </a:t>
                      </a:r>
                      <a:r>
                        <a:rPr lang="en-US" sz="1300" dirty="0" err="1">
                          <a:latin typeface="Times New Roman"/>
                          <a:ea typeface="Times New Roman"/>
                          <a:cs typeface="Times New Roman"/>
                        </a:rPr>
                        <a:t>Deklarasyonu</a:t>
                      </a:r>
                      <a:r>
                        <a:rPr lang="en-US" sz="1300" dirty="0">
                          <a:latin typeface="Times New Roman"/>
                          <a:ea typeface="Times New Roman"/>
                          <a:cs typeface="Times New Roman"/>
                        </a:rPr>
                        <a:t>", 2000 </a:t>
                      </a:r>
                      <a:r>
                        <a:rPr lang="en-US" sz="1300" dirty="0" err="1">
                          <a:latin typeface="Times New Roman"/>
                          <a:ea typeface="Times New Roman"/>
                          <a:cs typeface="Times New Roman"/>
                        </a:rPr>
                        <a:t>tarihli</a:t>
                      </a:r>
                      <a:r>
                        <a:rPr lang="en-US" sz="1300" dirty="0">
                          <a:latin typeface="Times New Roman"/>
                          <a:ea typeface="Times New Roman"/>
                          <a:cs typeface="Times New Roman"/>
                        </a:rPr>
                        <a:t> "</a:t>
                      </a:r>
                      <a:r>
                        <a:rPr lang="en-US" sz="1300" dirty="0" err="1">
                          <a:latin typeface="Times New Roman"/>
                          <a:ea typeface="Times New Roman"/>
                          <a:cs typeface="Times New Roman"/>
                        </a:rPr>
                        <a:t>Avrupa</a:t>
                      </a:r>
                      <a:r>
                        <a:rPr lang="en-US" sz="13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latin typeface="Times New Roman"/>
                          <a:ea typeface="Times New Roman"/>
                          <a:cs typeface="Times New Roman"/>
                        </a:rPr>
                        <a:t>Konseyi</a:t>
                      </a:r>
                      <a:r>
                        <a:rPr lang="en-US" sz="13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latin typeface="Times New Roman"/>
                          <a:ea typeface="Times New Roman"/>
                          <a:cs typeface="Times New Roman"/>
                        </a:rPr>
                        <a:t>Kamu</a:t>
                      </a:r>
                      <a:r>
                        <a:rPr lang="en-US" sz="13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latin typeface="Times New Roman"/>
                          <a:ea typeface="Times New Roman"/>
                          <a:cs typeface="Times New Roman"/>
                        </a:rPr>
                        <a:t>Görevlileri</a:t>
                      </a:r>
                      <a:r>
                        <a:rPr lang="en-US" sz="13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latin typeface="Times New Roman"/>
                          <a:ea typeface="Times New Roman"/>
                          <a:cs typeface="Times New Roman"/>
                        </a:rPr>
                        <a:t>İçin</a:t>
                      </a:r>
                      <a:r>
                        <a:rPr lang="en-US" sz="13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latin typeface="Times New Roman"/>
                          <a:ea typeface="Times New Roman"/>
                          <a:cs typeface="Times New Roman"/>
                        </a:rPr>
                        <a:t>Davranış</a:t>
                      </a:r>
                      <a:r>
                        <a:rPr lang="en-US" sz="13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latin typeface="Times New Roman"/>
                          <a:ea typeface="Times New Roman"/>
                          <a:cs typeface="Times New Roman"/>
                        </a:rPr>
                        <a:t>Kuralları</a:t>
                      </a:r>
                      <a:r>
                        <a:rPr lang="en-US" sz="1300" dirty="0">
                          <a:latin typeface="Times New Roman"/>
                          <a:ea typeface="Times New Roman"/>
                          <a:cs typeface="Times New Roman"/>
                        </a:rPr>
                        <a:t>" </a:t>
                      </a:r>
                      <a:endParaRPr lang="tr-TR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7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Avukatlar</a:t>
                      </a:r>
                      <a:endParaRPr lang="tr-TR" sz="13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err="1">
                          <a:latin typeface="Times New Roman"/>
                          <a:ea typeface="Times New Roman"/>
                          <a:cs typeface="Times New Roman"/>
                        </a:rPr>
                        <a:t>Türkiye</a:t>
                      </a:r>
                      <a:r>
                        <a:rPr lang="en-US" sz="13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latin typeface="Times New Roman"/>
                          <a:ea typeface="Times New Roman"/>
                          <a:cs typeface="Times New Roman"/>
                        </a:rPr>
                        <a:t>Barolar</a:t>
                      </a:r>
                      <a:r>
                        <a:rPr lang="en-US" sz="13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latin typeface="Times New Roman"/>
                          <a:ea typeface="Times New Roman"/>
                          <a:cs typeface="Times New Roman"/>
                        </a:rPr>
                        <a:t>Birliği</a:t>
                      </a:r>
                      <a:endParaRPr lang="tr-TR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04" marR="5560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tr-TR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7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Kamu</a:t>
                      </a:r>
                      <a:r>
                        <a:rPr lang="en-US" sz="13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b="1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Personeli</a:t>
                      </a:r>
                      <a:endParaRPr lang="tr-TR" sz="13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err="1">
                          <a:latin typeface="Times New Roman"/>
                          <a:ea typeface="Times New Roman"/>
                          <a:cs typeface="Times New Roman"/>
                        </a:rPr>
                        <a:t>Kamu</a:t>
                      </a:r>
                      <a:r>
                        <a:rPr lang="en-US" sz="13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latin typeface="Times New Roman"/>
                          <a:ea typeface="Times New Roman"/>
                          <a:cs typeface="Times New Roman"/>
                        </a:rPr>
                        <a:t>Görevlileri</a:t>
                      </a:r>
                      <a:r>
                        <a:rPr lang="en-US" sz="13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latin typeface="Times New Roman"/>
                          <a:ea typeface="Times New Roman"/>
                          <a:cs typeface="Times New Roman"/>
                        </a:rPr>
                        <a:t>Etik</a:t>
                      </a:r>
                      <a:r>
                        <a:rPr lang="en-US" sz="13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latin typeface="Times New Roman"/>
                          <a:ea typeface="Times New Roman"/>
                          <a:cs typeface="Times New Roman"/>
                        </a:rPr>
                        <a:t>Kurulu</a:t>
                      </a:r>
                      <a:r>
                        <a:rPr lang="en-US" sz="13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tr-TR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04" marR="5560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tr-TR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7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Kütüphaneciler</a:t>
                      </a:r>
                      <a:endParaRPr lang="tr-TR" sz="13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latin typeface="Times New Roman"/>
                          <a:ea typeface="Times New Roman"/>
                          <a:cs typeface="Times New Roman"/>
                        </a:rPr>
                        <a:t>Türk Kütüphaneciler Derneği</a:t>
                      </a:r>
                      <a:endParaRPr lang="tr-TR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04" marR="5560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tr-TR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54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Muhasebeciler</a:t>
                      </a:r>
                      <a:endParaRPr lang="tr-TR" sz="13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err="1">
                          <a:latin typeface="Times New Roman"/>
                          <a:ea typeface="Times New Roman"/>
                          <a:cs typeface="Times New Roman"/>
                        </a:rPr>
                        <a:t>Türkiye</a:t>
                      </a:r>
                      <a:r>
                        <a:rPr lang="en-US" sz="13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latin typeface="Times New Roman"/>
                          <a:ea typeface="Times New Roman"/>
                          <a:cs typeface="Times New Roman"/>
                        </a:rPr>
                        <a:t>Serbest</a:t>
                      </a:r>
                      <a:r>
                        <a:rPr lang="en-US" sz="13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latin typeface="Times New Roman"/>
                          <a:ea typeface="Times New Roman"/>
                          <a:cs typeface="Times New Roman"/>
                        </a:rPr>
                        <a:t>Muhasebeci</a:t>
                      </a:r>
                      <a:r>
                        <a:rPr lang="en-US" sz="1300" dirty="0">
                          <a:latin typeface="Times New Roman"/>
                          <a:ea typeface="Times New Roman"/>
                          <a:cs typeface="Times New Roman"/>
                        </a:rPr>
                        <a:t> Mali </a:t>
                      </a:r>
                      <a:r>
                        <a:rPr lang="en-US" sz="1300" dirty="0" err="1">
                          <a:latin typeface="Times New Roman"/>
                          <a:ea typeface="Times New Roman"/>
                          <a:cs typeface="Times New Roman"/>
                        </a:rPr>
                        <a:t>Müşavirler</a:t>
                      </a:r>
                      <a:r>
                        <a:rPr lang="en-US" sz="13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tr-TR" sz="1300" dirty="0" smtClean="0">
                          <a:latin typeface="Times New Roman"/>
                          <a:ea typeface="Times New Roman"/>
                          <a:cs typeface="Times New Roman"/>
                        </a:rPr>
                        <a:t>v</a:t>
                      </a:r>
                      <a:r>
                        <a:rPr lang="en-US" sz="1300" dirty="0" smtClean="0">
                          <a:latin typeface="Times New Roman"/>
                          <a:ea typeface="Times New Roman"/>
                          <a:cs typeface="Times New Roman"/>
                        </a:rPr>
                        <a:t>e </a:t>
                      </a:r>
                      <a:r>
                        <a:rPr lang="en-US" sz="1300" dirty="0" err="1">
                          <a:latin typeface="Times New Roman"/>
                          <a:ea typeface="Times New Roman"/>
                          <a:cs typeface="Times New Roman"/>
                        </a:rPr>
                        <a:t>Yeminli</a:t>
                      </a:r>
                      <a:r>
                        <a:rPr lang="en-US" sz="1300" dirty="0">
                          <a:latin typeface="Times New Roman"/>
                          <a:ea typeface="Times New Roman"/>
                          <a:cs typeface="Times New Roman"/>
                        </a:rPr>
                        <a:t> Mali </a:t>
                      </a:r>
                      <a:r>
                        <a:rPr lang="en-US" sz="1300" dirty="0" err="1">
                          <a:latin typeface="Times New Roman"/>
                          <a:ea typeface="Times New Roman"/>
                          <a:cs typeface="Times New Roman"/>
                        </a:rPr>
                        <a:t>Müşavirler</a:t>
                      </a:r>
                      <a:r>
                        <a:rPr lang="en-US" sz="13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Odalar</a:t>
                      </a:r>
                      <a:r>
                        <a:rPr lang="tr-TR" sz="1300" dirty="0" smtClean="0">
                          <a:latin typeface="Times New Roman"/>
                          <a:ea typeface="Times New Roman"/>
                          <a:cs typeface="Times New Roman"/>
                        </a:rPr>
                        <a:t>ı</a:t>
                      </a:r>
                      <a:endParaRPr lang="tr-TR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04" marR="5560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err="1">
                          <a:latin typeface="Times New Roman"/>
                          <a:ea typeface="Calibri"/>
                          <a:cs typeface="Times New Roman"/>
                        </a:rPr>
                        <a:t>Uluslararası</a:t>
                      </a:r>
                      <a:r>
                        <a:rPr lang="en-US" sz="13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latin typeface="Times New Roman"/>
                          <a:ea typeface="Calibri"/>
                          <a:cs typeface="Times New Roman"/>
                        </a:rPr>
                        <a:t>Muhasebeciler</a:t>
                      </a:r>
                      <a:r>
                        <a:rPr lang="en-US" sz="13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latin typeface="Times New Roman"/>
                          <a:ea typeface="Calibri"/>
                          <a:cs typeface="Times New Roman"/>
                        </a:rPr>
                        <a:t>Federasyonu</a:t>
                      </a:r>
                      <a:r>
                        <a:rPr lang="en-US" sz="1300" dirty="0">
                          <a:latin typeface="Times New Roman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en-US" sz="1300" dirty="0" smtClean="0">
                          <a:latin typeface="Times New Roman"/>
                          <a:ea typeface="Calibri"/>
                          <a:cs typeface="Times New Roman"/>
                        </a:rPr>
                        <a:t>IFAC)</a:t>
                      </a:r>
                      <a:endParaRPr lang="tr-TR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6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Mühendisler</a:t>
                      </a:r>
                      <a:endParaRPr lang="tr-TR" sz="13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latin typeface="Times New Roman"/>
                          <a:ea typeface="Times New Roman"/>
                          <a:cs typeface="Times New Roman"/>
                        </a:rPr>
                        <a:t>Mühendisler Birliği</a:t>
                      </a:r>
                      <a:endParaRPr lang="tr-TR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04" marR="5560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err="1">
                          <a:latin typeface="Times New Roman"/>
                          <a:ea typeface="Times New Roman"/>
                          <a:cs typeface="Times New Roman"/>
                        </a:rPr>
                        <a:t>Dünya</a:t>
                      </a:r>
                      <a:r>
                        <a:rPr lang="en-US" sz="13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latin typeface="Times New Roman"/>
                          <a:ea typeface="Times New Roman"/>
                          <a:cs typeface="Times New Roman"/>
                        </a:rPr>
                        <a:t>Mühendisler</a:t>
                      </a:r>
                      <a:r>
                        <a:rPr lang="en-US" sz="13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latin typeface="Times New Roman"/>
                          <a:ea typeface="Times New Roman"/>
                          <a:cs typeface="Times New Roman"/>
                        </a:rPr>
                        <a:t>Birliği’nin</a:t>
                      </a:r>
                      <a:r>
                        <a:rPr lang="en-US" sz="1300" dirty="0">
                          <a:latin typeface="Times New Roman"/>
                          <a:ea typeface="Times New Roman"/>
                          <a:cs typeface="Times New Roman"/>
                        </a:rPr>
                        <a:t> “</a:t>
                      </a:r>
                      <a:r>
                        <a:rPr lang="en-US" sz="1300" dirty="0" err="1">
                          <a:latin typeface="Times New Roman"/>
                          <a:ea typeface="Times New Roman"/>
                          <a:cs typeface="Times New Roman"/>
                        </a:rPr>
                        <a:t>Etik</a:t>
                      </a:r>
                      <a:r>
                        <a:rPr lang="en-US" sz="13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Kodları</a:t>
                      </a:r>
                      <a:r>
                        <a:rPr lang="en-US" sz="1300" dirty="0" smtClean="0">
                          <a:latin typeface="Times New Roman"/>
                          <a:ea typeface="Times New Roman"/>
                          <a:cs typeface="Times New Roman"/>
                        </a:rPr>
                        <a:t>”</a:t>
                      </a:r>
                      <a:endParaRPr lang="tr-TR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7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Öğretmenler</a:t>
                      </a:r>
                      <a:endParaRPr lang="tr-TR" sz="13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smtClean="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tr-TR" sz="1300" dirty="0" smtClean="0">
                          <a:latin typeface="Times New Roman"/>
                          <a:ea typeface="Times New Roman"/>
                          <a:cs typeface="Times New Roman"/>
                        </a:rPr>
                        <a:t>EB</a:t>
                      </a:r>
                      <a:r>
                        <a:rPr lang="en-US" sz="13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latin typeface="Times New Roman"/>
                          <a:ea typeface="Times New Roman"/>
                          <a:cs typeface="Times New Roman"/>
                        </a:rPr>
                        <a:t>Etik</a:t>
                      </a:r>
                      <a:r>
                        <a:rPr lang="en-US" sz="13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Komisyonlar</a:t>
                      </a:r>
                      <a:r>
                        <a:rPr lang="tr-TR" sz="1300" dirty="0" smtClean="0">
                          <a:latin typeface="Times New Roman"/>
                          <a:ea typeface="Times New Roman"/>
                          <a:cs typeface="Times New Roman"/>
                        </a:rPr>
                        <a:t>ı</a:t>
                      </a:r>
                      <a:endParaRPr lang="tr-TR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04" marR="5560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tr-TR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33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Sermaye</a:t>
                      </a:r>
                      <a:r>
                        <a:rPr lang="en-US" sz="13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b="1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Piyasas</a:t>
                      </a:r>
                      <a:r>
                        <a:rPr lang="tr-TR" sz="13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ı</a:t>
                      </a:r>
                      <a:r>
                        <a:rPr lang="tr-TR" sz="1300" b="1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b="1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Çalışanları</a:t>
                      </a:r>
                      <a:endParaRPr lang="tr-TR" sz="13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err="1">
                          <a:latin typeface="Times New Roman"/>
                          <a:ea typeface="Times New Roman"/>
                          <a:cs typeface="Times New Roman"/>
                        </a:rPr>
                        <a:t>Türkiye</a:t>
                      </a:r>
                      <a:r>
                        <a:rPr lang="en-US" sz="13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latin typeface="Times New Roman"/>
                          <a:ea typeface="Times New Roman"/>
                          <a:cs typeface="Times New Roman"/>
                        </a:rPr>
                        <a:t>Sermaye</a:t>
                      </a:r>
                      <a:r>
                        <a:rPr lang="en-US" sz="13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Piyasas</a:t>
                      </a:r>
                      <a:r>
                        <a:rPr lang="tr-TR" sz="1300" dirty="0" smtClean="0">
                          <a:latin typeface="Times New Roman"/>
                          <a:ea typeface="Times New Roman"/>
                          <a:cs typeface="Times New Roman"/>
                        </a:rPr>
                        <a:t>ı</a:t>
                      </a:r>
                      <a:r>
                        <a:rPr lang="en-US" sz="13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Arac</a:t>
                      </a:r>
                      <a:r>
                        <a:rPr lang="tr-TR" sz="1300" dirty="0" smtClean="0">
                          <a:latin typeface="Times New Roman"/>
                          <a:ea typeface="Times New Roman"/>
                          <a:cs typeface="Times New Roman"/>
                        </a:rPr>
                        <a:t>ı</a:t>
                      </a:r>
                      <a:r>
                        <a:rPr lang="en-US" sz="13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n-US" sz="13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n-US" sz="13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Kuruluşlar</a:t>
                      </a:r>
                      <a:r>
                        <a:rPr lang="tr-TR" sz="1300" dirty="0" smtClean="0">
                          <a:latin typeface="Times New Roman"/>
                          <a:ea typeface="Times New Roman"/>
                          <a:cs typeface="Times New Roman"/>
                        </a:rPr>
                        <a:t>ı</a:t>
                      </a:r>
                      <a:r>
                        <a:rPr lang="en-US" sz="13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latin typeface="Times New Roman"/>
                          <a:ea typeface="Times New Roman"/>
                          <a:cs typeface="Times New Roman"/>
                        </a:rPr>
                        <a:t>Birliği</a:t>
                      </a:r>
                      <a:r>
                        <a:rPr lang="en-US" sz="13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latin typeface="Times New Roman"/>
                          <a:ea typeface="Times New Roman"/>
                          <a:cs typeface="Times New Roman"/>
                        </a:rPr>
                        <a:t>Olağanüstü</a:t>
                      </a:r>
                      <a:r>
                        <a:rPr lang="en-US" sz="13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latin typeface="Times New Roman"/>
                          <a:ea typeface="Times New Roman"/>
                          <a:cs typeface="Times New Roman"/>
                        </a:rPr>
                        <a:t>Genel</a:t>
                      </a:r>
                      <a:r>
                        <a:rPr lang="en-US" sz="13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latin typeface="Times New Roman"/>
                          <a:ea typeface="Times New Roman"/>
                          <a:cs typeface="Times New Roman"/>
                        </a:rPr>
                        <a:t>Kurulu</a:t>
                      </a:r>
                      <a:r>
                        <a:rPr lang="en-US" sz="13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tr-TR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err="1">
                          <a:latin typeface="Times New Roman"/>
                          <a:ea typeface="Calibri"/>
                          <a:cs typeface="Times New Roman"/>
                        </a:rPr>
                        <a:t>Uluslararası</a:t>
                      </a:r>
                      <a:r>
                        <a:rPr lang="en-US" sz="13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latin typeface="Times New Roman"/>
                          <a:ea typeface="Calibri"/>
                          <a:cs typeface="Times New Roman"/>
                        </a:rPr>
                        <a:t>Menkul</a:t>
                      </a:r>
                      <a:r>
                        <a:rPr lang="en-US" sz="13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latin typeface="Times New Roman"/>
                          <a:ea typeface="Calibri"/>
                          <a:cs typeface="Times New Roman"/>
                        </a:rPr>
                        <a:t>Kıymetler</a:t>
                      </a:r>
                      <a:r>
                        <a:rPr lang="en-US" sz="13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latin typeface="Times New Roman"/>
                          <a:ea typeface="Calibri"/>
                          <a:cs typeface="Times New Roman"/>
                        </a:rPr>
                        <a:t>Komisyonları</a:t>
                      </a:r>
                      <a:r>
                        <a:rPr lang="en-US" sz="13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latin typeface="Times New Roman"/>
                          <a:ea typeface="Calibri"/>
                          <a:cs typeface="Times New Roman"/>
                        </a:rPr>
                        <a:t>Örgütü</a:t>
                      </a:r>
                      <a:r>
                        <a:rPr lang="en-US" sz="1300" dirty="0">
                          <a:latin typeface="Times New Roman"/>
                          <a:ea typeface="Calibri"/>
                          <a:cs typeface="Times New Roman"/>
                        </a:rPr>
                        <a:t> (IOSCO) </a:t>
                      </a:r>
                      <a:endParaRPr lang="tr-TR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33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Hekimler</a:t>
                      </a:r>
                      <a:endParaRPr lang="tr-TR" sz="13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err="1">
                          <a:latin typeface="Times New Roman"/>
                          <a:ea typeface="Times New Roman"/>
                          <a:cs typeface="Times New Roman"/>
                        </a:rPr>
                        <a:t>Türk</a:t>
                      </a:r>
                      <a:r>
                        <a:rPr lang="en-US" sz="13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latin typeface="Times New Roman"/>
                          <a:ea typeface="Times New Roman"/>
                          <a:cs typeface="Times New Roman"/>
                        </a:rPr>
                        <a:t>Tabipleri</a:t>
                      </a:r>
                      <a:r>
                        <a:rPr lang="en-US" sz="13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latin typeface="Times New Roman"/>
                          <a:ea typeface="Times New Roman"/>
                          <a:cs typeface="Times New Roman"/>
                        </a:rPr>
                        <a:t>Birliği</a:t>
                      </a:r>
                      <a:endParaRPr lang="tr-TR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err="1">
                          <a:latin typeface="Times New Roman"/>
                          <a:ea typeface="Calibri"/>
                          <a:cs typeface="Times New Roman"/>
                        </a:rPr>
                        <a:t>Dünya</a:t>
                      </a:r>
                      <a:r>
                        <a:rPr lang="en-US" sz="13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latin typeface="Times New Roman"/>
                          <a:ea typeface="Calibri"/>
                          <a:cs typeface="Times New Roman"/>
                        </a:rPr>
                        <a:t>Tabipler</a:t>
                      </a:r>
                      <a:r>
                        <a:rPr lang="en-US" sz="13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>
                          <a:latin typeface="Times New Roman"/>
                          <a:ea typeface="Calibri"/>
                          <a:cs typeface="Times New Roman"/>
                        </a:rPr>
                        <a:t>Birliği’nin</a:t>
                      </a:r>
                      <a:r>
                        <a:rPr lang="en-US" sz="13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 smtClean="0">
                          <a:latin typeface="Times New Roman"/>
                          <a:ea typeface="Calibri"/>
                          <a:cs typeface="Times New Roman"/>
                        </a:rPr>
                        <a:t>bildirgeleri</a:t>
                      </a:r>
                      <a:endParaRPr lang="tr-TR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899592" y="260648"/>
            <a:ext cx="7772400" cy="1143000"/>
          </a:xfrm>
          <a:prstGeom prst="rect">
            <a:avLst/>
          </a:prstGeom>
          <a:ln w="38100" cap="flat" cmpd="sng" algn="ctr">
            <a:solidFill>
              <a:srgbClr val="00B050"/>
            </a:solidFill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bIns="91440" anchor="b" anchorCtr="0"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FARKLI MESLEK GRUPLARININ ETİK</a:t>
            </a:r>
            <a:r>
              <a:rPr kumimoji="0" lang="tr-TR" sz="40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İLKE VE KURALLARININ İÇERİK ANALİZİ</a:t>
            </a:r>
            <a:endParaRPr kumimoji="0" lang="tr-TR" sz="4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1203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7504" y="1447800"/>
            <a:ext cx="9036496" cy="5149552"/>
          </a:xfrm>
        </p:spPr>
        <p:txBody>
          <a:bodyPr>
            <a:noAutofit/>
          </a:bodyPr>
          <a:lstStyle/>
          <a:p>
            <a:pPr marL="320040" lvl="1" indent="0">
              <a:buNone/>
            </a:pPr>
            <a:r>
              <a:rPr lang="tr-TR" sz="2000" b="1" dirty="0" smtClean="0"/>
              <a:t>Meslek Etik Kurallarının oluşturulma amaçlarında  karşılaşılan ortak değerler,</a:t>
            </a:r>
          </a:p>
          <a:p>
            <a:pPr lvl="1"/>
            <a:r>
              <a:rPr lang="en-US" sz="1800" dirty="0" err="1"/>
              <a:t>Etik</a:t>
            </a:r>
            <a:r>
              <a:rPr lang="en-US" sz="1800" dirty="0"/>
              <a:t> </a:t>
            </a:r>
            <a:r>
              <a:rPr lang="en-US" sz="1800" dirty="0" err="1"/>
              <a:t>kültürünü</a:t>
            </a:r>
            <a:r>
              <a:rPr lang="en-US" sz="1800" dirty="0"/>
              <a:t> </a:t>
            </a:r>
            <a:r>
              <a:rPr lang="en-US" sz="1800" dirty="0" err="1"/>
              <a:t>yerlestirmek</a:t>
            </a:r>
            <a:endParaRPr lang="tr-TR" sz="1800" dirty="0"/>
          </a:p>
          <a:p>
            <a:pPr lvl="1"/>
            <a:r>
              <a:rPr lang="tr-TR" sz="1800" b="1" dirty="0"/>
              <a:t>Etik davranış ilkeleri </a:t>
            </a:r>
            <a:r>
              <a:rPr lang="tr-TR" sz="1800" dirty="0"/>
              <a:t>konusunda karşılaştıkları sorunlarla ilgili olarak </a:t>
            </a:r>
            <a:r>
              <a:rPr lang="tr-TR" sz="1800" b="1" dirty="0"/>
              <a:t>tavsiyelerde ve yönlendirmeler</a:t>
            </a:r>
            <a:r>
              <a:rPr lang="tr-TR" sz="1800" dirty="0"/>
              <a:t>de bulunmak</a:t>
            </a:r>
          </a:p>
          <a:p>
            <a:pPr lvl="1"/>
            <a:r>
              <a:rPr lang="tr-TR" sz="1800" dirty="0"/>
              <a:t>P</a:t>
            </a:r>
            <a:r>
              <a:rPr lang="en-US" sz="1800" dirty="0" err="1"/>
              <a:t>rensiplere</a:t>
            </a:r>
            <a:r>
              <a:rPr lang="en-US" sz="1800" dirty="0"/>
              <a:t> </a:t>
            </a:r>
            <a:r>
              <a:rPr lang="en-US" sz="1800" dirty="0" err="1"/>
              <a:t>uyumla</a:t>
            </a:r>
            <a:r>
              <a:rPr lang="en-US" sz="1800" dirty="0"/>
              <a:t> </a:t>
            </a:r>
            <a:r>
              <a:rPr lang="en-US" sz="1800" dirty="0" err="1"/>
              <a:t>ilgili</a:t>
            </a:r>
            <a:r>
              <a:rPr lang="en-US" sz="1800" dirty="0"/>
              <a:t> </a:t>
            </a:r>
            <a:r>
              <a:rPr lang="en-US" sz="1800" b="1" dirty="0" err="1"/>
              <a:t>tehditleri</a:t>
            </a:r>
            <a:r>
              <a:rPr lang="en-US" sz="1800" dirty="0"/>
              <a:t> </a:t>
            </a:r>
            <a:r>
              <a:rPr lang="en-US" sz="1800" dirty="0" err="1"/>
              <a:t>belirlemesini</a:t>
            </a:r>
            <a:r>
              <a:rPr lang="en-US" sz="1800" dirty="0"/>
              <a:t>, </a:t>
            </a:r>
            <a:r>
              <a:rPr lang="en-US" sz="1800" dirty="0" err="1"/>
              <a:t>degerlendirmesini</a:t>
            </a:r>
            <a:r>
              <a:rPr lang="en-US" sz="1800" dirty="0"/>
              <a:t> </a:t>
            </a:r>
            <a:r>
              <a:rPr lang="tr-TR" sz="1800" dirty="0"/>
              <a:t>sağlamak</a:t>
            </a:r>
          </a:p>
          <a:p>
            <a:pPr lvl="1"/>
            <a:r>
              <a:rPr lang="en-US" sz="1800" b="1" dirty="0" err="1" smtClean="0"/>
              <a:t>Yüksek</a:t>
            </a:r>
            <a:r>
              <a:rPr lang="en-US" sz="1800" b="1" dirty="0" smtClean="0"/>
              <a:t> </a:t>
            </a:r>
            <a:r>
              <a:rPr lang="en-US" sz="1800" b="1" dirty="0" err="1"/>
              <a:t>kalitede</a:t>
            </a:r>
            <a:r>
              <a:rPr lang="en-US" sz="1800" b="1" dirty="0"/>
              <a:t> </a:t>
            </a:r>
            <a:r>
              <a:rPr lang="en-US" sz="1800" b="1" dirty="0" err="1"/>
              <a:t>hizmet</a:t>
            </a:r>
            <a:r>
              <a:rPr lang="en-US" sz="1800" b="1" dirty="0"/>
              <a:t> </a:t>
            </a:r>
            <a:r>
              <a:rPr lang="en-US" sz="1800" dirty="0" err="1" smtClean="0"/>
              <a:t>sa</a:t>
            </a:r>
            <a:r>
              <a:rPr lang="tr-TR" sz="1800" dirty="0" smtClean="0"/>
              <a:t>ğ</a:t>
            </a:r>
            <a:r>
              <a:rPr lang="en-US" sz="1800" dirty="0" err="1" smtClean="0"/>
              <a:t>lanmasına</a:t>
            </a:r>
            <a:r>
              <a:rPr lang="en-US" sz="1800" dirty="0" smtClean="0"/>
              <a:t> </a:t>
            </a:r>
            <a:r>
              <a:rPr lang="en-US" sz="1800" dirty="0" err="1"/>
              <a:t>yardımcı</a:t>
            </a:r>
            <a:r>
              <a:rPr lang="en-US" sz="1800" dirty="0"/>
              <a:t> </a:t>
            </a:r>
            <a:r>
              <a:rPr lang="en-US" sz="1800" dirty="0" err="1"/>
              <a:t>olmak</a:t>
            </a:r>
            <a:r>
              <a:rPr lang="en-US" sz="1800" dirty="0"/>
              <a:t> </a:t>
            </a:r>
            <a:endParaRPr lang="tr-TR" sz="1800" dirty="0" smtClean="0"/>
          </a:p>
          <a:p>
            <a:pPr lvl="1"/>
            <a:r>
              <a:rPr lang="tr-TR" sz="1800" dirty="0" smtClean="0"/>
              <a:t>Ü</a:t>
            </a:r>
            <a:r>
              <a:rPr lang="en-US" sz="1800" dirty="0" err="1"/>
              <a:t>st</a:t>
            </a:r>
            <a:r>
              <a:rPr lang="en-US" sz="1800" dirty="0"/>
              <a:t> </a:t>
            </a:r>
            <a:r>
              <a:rPr lang="en-US" sz="1800" dirty="0" err="1"/>
              <a:t>derecede</a:t>
            </a:r>
            <a:r>
              <a:rPr lang="en-US" sz="1800" dirty="0"/>
              <a:t> </a:t>
            </a:r>
            <a:r>
              <a:rPr lang="en-US" sz="1800" dirty="0" err="1"/>
              <a:t>mesleki</a:t>
            </a:r>
            <a:r>
              <a:rPr lang="en-US" sz="1800" dirty="0"/>
              <a:t> </a:t>
            </a:r>
            <a:r>
              <a:rPr lang="en-US" sz="1800" dirty="0" err="1"/>
              <a:t>bilgi</a:t>
            </a:r>
            <a:r>
              <a:rPr lang="en-US" sz="1800" dirty="0"/>
              <a:t> </a:t>
            </a:r>
            <a:r>
              <a:rPr lang="en-US" sz="1800" dirty="0" err="1"/>
              <a:t>ile</a:t>
            </a:r>
            <a:r>
              <a:rPr lang="en-US" sz="1800" dirty="0"/>
              <a:t> </a:t>
            </a:r>
            <a:r>
              <a:rPr lang="en-US" sz="1800" dirty="0" err="1"/>
              <a:t>donatılmış</a:t>
            </a:r>
            <a:r>
              <a:rPr lang="en-US" sz="1800" dirty="0"/>
              <a:t>, </a:t>
            </a:r>
            <a:r>
              <a:rPr lang="en-US" sz="1800" dirty="0" err="1"/>
              <a:t>etik</a:t>
            </a:r>
            <a:r>
              <a:rPr lang="en-US" sz="1800" dirty="0"/>
              <a:t> </a:t>
            </a:r>
            <a:r>
              <a:rPr lang="en-US" sz="1800" dirty="0" err="1"/>
              <a:t>değerlere</a:t>
            </a:r>
            <a:r>
              <a:rPr lang="en-US" sz="1800" dirty="0"/>
              <a:t> </a:t>
            </a:r>
            <a:r>
              <a:rPr lang="en-US" sz="1800" dirty="0" err="1"/>
              <a:t>bağlı</a:t>
            </a:r>
            <a:r>
              <a:rPr lang="tr-TR" sz="1800" dirty="0"/>
              <a:t> </a:t>
            </a:r>
            <a:r>
              <a:rPr lang="en-US" sz="1800" b="1" dirty="0" err="1"/>
              <a:t>saygın</a:t>
            </a:r>
            <a:r>
              <a:rPr lang="en-US" sz="1800" b="1" dirty="0"/>
              <a:t> </a:t>
            </a:r>
            <a:r>
              <a:rPr lang="en-US" sz="1800" b="1" dirty="0" err="1"/>
              <a:t>bir</a:t>
            </a:r>
            <a:r>
              <a:rPr lang="en-US" sz="1800" b="1" dirty="0"/>
              <a:t> </a:t>
            </a:r>
            <a:r>
              <a:rPr lang="en-US" sz="1800" b="1" dirty="0" err="1"/>
              <a:t>meslek</a:t>
            </a:r>
            <a:r>
              <a:rPr lang="en-US" sz="1800" b="1" dirty="0"/>
              <a:t> </a:t>
            </a:r>
            <a:r>
              <a:rPr lang="en-US" sz="1800" b="1" dirty="0" err="1"/>
              <a:t>mensupları</a:t>
            </a:r>
            <a:r>
              <a:rPr lang="en-US" sz="1800" b="1" dirty="0"/>
              <a:t> </a:t>
            </a:r>
            <a:r>
              <a:rPr lang="en-US" sz="1800" b="1" dirty="0" err="1"/>
              <a:t>kitlesi</a:t>
            </a:r>
            <a:r>
              <a:rPr lang="en-US" sz="1800" b="1" dirty="0"/>
              <a:t> </a:t>
            </a:r>
            <a:r>
              <a:rPr lang="en-US" sz="1800" dirty="0" err="1"/>
              <a:t>oluşturmak</a:t>
            </a:r>
            <a:endParaRPr lang="tr-TR" sz="1800" dirty="0"/>
          </a:p>
          <a:p>
            <a:pPr lvl="1"/>
            <a:r>
              <a:rPr lang="tr-TR" sz="1800" b="1" dirty="0" smtClean="0"/>
              <a:t>M</a:t>
            </a:r>
            <a:r>
              <a:rPr lang="en-US" sz="1800" b="1" dirty="0" err="1" smtClean="0"/>
              <a:t>eslek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onuru</a:t>
            </a:r>
            <a:r>
              <a:rPr lang="tr-TR" sz="1800" b="1" dirty="0" smtClean="0"/>
              <a:t>nun </a:t>
            </a:r>
            <a:r>
              <a:rPr lang="tr-TR" sz="1800" dirty="0" smtClean="0"/>
              <a:t>gözetilmesi</a:t>
            </a:r>
          </a:p>
          <a:p>
            <a:pPr lvl="1"/>
            <a:r>
              <a:rPr lang="tr-TR" sz="1800" dirty="0"/>
              <a:t>Toplumun </a:t>
            </a:r>
            <a:r>
              <a:rPr lang="tr-TR" sz="1800" b="1" dirty="0"/>
              <a:t>meslek mensuplarından </a:t>
            </a:r>
            <a:r>
              <a:rPr lang="en-US" sz="1800" b="1" dirty="0" err="1"/>
              <a:t>beklemeye</a:t>
            </a:r>
            <a:r>
              <a:rPr lang="en-US" sz="1800" b="1" dirty="0"/>
              <a:t> </a:t>
            </a:r>
            <a:r>
              <a:rPr lang="en-US" sz="1800" b="1" dirty="0" err="1"/>
              <a:t>hakkı</a:t>
            </a:r>
            <a:r>
              <a:rPr lang="en-US" sz="1800" b="1" dirty="0"/>
              <a:t> </a:t>
            </a:r>
            <a:r>
              <a:rPr lang="en-US" sz="1800" b="1" dirty="0" err="1"/>
              <a:t>olduğu</a:t>
            </a:r>
            <a:r>
              <a:rPr lang="en-US" sz="1800" b="1" dirty="0"/>
              <a:t> </a:t>
            </a:r>
            <a:r>
              <a:rPr lang="en-US" sz="1800" b="1" dirty="0" err="1"/>
              <a:t>davranışlar</a:t>
            </a:r>
            <a:r>
              <a:rPr lang="en-US" sz="1800" b="1" dirty="0"/>
              <a:t> </a:t>
            </a:r>
            <a:r>
              <a:rPr lang="en-US" sz="1800" dirty="0" err="1"/>
              <a:t>konusunda</a:t>
            </a:r>
            <a:r>
              <a:rPr lang="en-US" sz="1800" dirty="0"/>
              <a:t> </a:t>
            </a:r>
            <a:r>
              <a:rPr lang="en-US" sz="1800" dirty="0" err="1"/>
              <a:t>bilgilendirmek</a:t>
            </a:r>
            <a:endParaRPr lang="tr-TR" sz="1800" dirty="0"/>
          </a:p>
          <a:p>
            <a:pPr lvl="1"/>
            <a:r>
              <a:rPr lang="tr-TR" sz="1800" b="1" dirty="0" smtClean="0"/>
              <a:t>İ</a:t>
            </a:r>
            <a:r>
              <a:rPr lang="en-US" sz="1800" b="1" dirty="0" err="1" smtClean="0"/>
              <a:t>stikrar</a:t>
            </a:r>
            <a:r>
              <a:rPr lang="en-US" sz="1800" b="1" dirty="0" smtClean="0"/>
              <a:t> </a:t>
            </a:r>
            <a:r>
              <a:rPr lang="en-US" sz="1800" b="1" dirty="0" err="1"/>
              <a:t>ve</a:t>
            </a:r>
            <a:r>
              <a:rPr lang="en-US" sz="1800" b="1" dirty="0"/>
              <a:t> </a:t>
            </a:r>
            <a:r>
              <a:rPr lang="en-US" sz="1800" b="1" dirty="0" err="1"/>
              <a:t>güvenin</a:t>
            </a:r>
            <a:r>
              <a:rPr lang="en-US" sz="1800" b="1" dirty="0"/>
              <a:t> </a:t>
            </a:r>
            <a:r>
              <a:rPr lang="en-US" sz="1800" dirty="0" err="1" smtClean="0"/>
              <a:t>korunması</a:t>
            </a:r>
            <a:endParaRPr lang="tr-TR" sz="1800" dirty="0" smtClean="0"/>
          </a:p>
          <a:p>
            <a:pPr lvl="1"/>
            <a:r>
              <a:rPr lang="tr-TR" sz="1800" dirty="0" smtClean="0"/>
              <a:t>Ü</a:t>
            </a:r>
            <a:r>
              <a:rPr lang="en-US" sz="1800" dirty="0" err="1"/>
              <a:t>lkenin</a:t>
            </a:r>
            <a:r>
              <a:rPr lang="en-US" sz="1800" dirty="0"/>
              <a:t> </a:t>
            </a:r>
            <a:r>
              <a:rPr lang="en-US" sz="1800" b="1" dirty="0" err="1"/>
              <a:t>sosyal</a:t>
            </a:r>
            <a:r>
              <a:rPr lang="en-US" sz="1800" b="1" dirty="0"/>
              <a:t> </a:t>
            </a:r>
            <a:r>
              <a:rPr lang="en-US" sz="1800" b="1" dirty="0" err="1"/>
              <a:t>ve</a:t>
            </a:r>
            <a:r>
              <a:rPr lang="en-US" sz="1800" b="1" dirty="0"/>
              <a:t> </a:t>
            </a:r>
            <a:r>
              <a:rPr lang="en-US" sz="1800" b="1" dirty="0" err="1"/>
              <a:t>kültürel</a:t>
            </a:r>
            <a:r>
              <a:rPr lang="en-US" sz="1800" b="1" dirty="0"/>
              <a:t> </a:t>
            </a:r>
            <a:r>
              <a:rPr lang="en-US" sz="1800" b="1" dirty="0" err="1"/>
              <a:t>kalkınmasına</a:t>
            </a:r>
            <a:r>
              <a:rPr lang="en-US" sz="1800" b="1" dirty="0"/>
              <a:t> </a:t>
            </a:r>
            <a:r>
              <a:rPr lang="en-US" sz="1800" dirty="0" err="1"/>
              <a:t>katkı</a:t>
            </a:r>
            <a:r>
              <a:rPr lang="en-US" sz="1800" dirty="0"/>
              <a:t> </a:t>
            </a:r>
            <a:r>
              <a:rPr lang="en-US" sz="1800" dirty="0" err="1"/>
              <a:t>sağlanması</a:t>
            </a:r>
            <a:r>
              <a:rPr lang="tr-TR" sz="1800" dirty="0"/>
              <a:t>, </a:t>
            </a:r>
            <a:r>
              <a:rPr lang="tr-TR" sz="1800" b="1" dirty="0"/>
              <a:t>y</a:t>
            </a:r>
            <a:r>
              <a:rPr lang="en-US" sz="1800" b="1" dirty="0" err="1"/>
              <a:t>olsuzluklardan</a:t>
            </a:r>
            <a:r>
              <a:rPr lang="en-US" sz="1800" b="1" dirty="0"/>
              <a:t> </a:t>
            </a:r>
            <a:r>
              <a:rPr lang="en-US" sz="1800" b="1" dirty="0" err="1"/>
              <a:t>arındırıl</a:t>
            </a:r>
            <a:r>
              <a:rPr lang="tr-TR" sz="1800" b="1" dirty="0" err="1" smtClean="0"/>
              <a:t>ması</a:t>
            </a:r>
            <a:endParaRPr lang="tr-TR" sz="1800" b="1" dirty="0" smtClean="0"/>
          </a:p>
          <a:p>
            <a:pPr lvl="1"/>
            <a:r>
              <a:rPr lang="tr-TR" sz="1800" b="1" dirty="0"/>
              <a:t>T</a:t>
            </a:r>
            <a:r>
              <a:rPr lang="en-US" sz="1800" dirty="0" err="1" smtClean="0"/>
              <a:t>oplumda</a:t>
            </a:r>
            <a:r>
              <a:rPr lang="en-US" sz="1800" dirty="0" smtClean="0"/>
              <a:t> </a:t>
            </a:r>
            <a:r>
              <a:rPr lang="en-US" sz="1800" b="1" dirty="0" err="1"/>
              <a:t>güvensizlik</a:t>
            </a:r>
            <a:r>
              <a:rPr lang="en-US" sz="1800" b="1" dirty="0"/>
              <a:t> </a:t>
            </a:r>
            <a:r>
              <a:rPr lang="en-US" sz="1800" dirty="0" err="1"/>
              <a:t>yaratan</a:t>
            </a:r>
            <a:r>
              <a:rPr lang="en-US" sz="1800" dirty="0"/>
              <a:t> </a:t>
            </a:r>
            <a:r>
              <a:rPr lang="en-US" sz="1800" dirty="0" err="1"/>
              <a:t>durumları</a:t>
            </a:r>
            <a:r>
              <a:rPr lang="en-US" sz="1800" dirty="0"/>
              <a:t> </a:t>
            </a:r>
            <a:r>
              <a:rPr lang="en-US" sz="1800" dirty="0" err="1"/>
              <a:t>ortadan</a:t>
            </a:r>
            <a:r>
              <a:rPr lang="en-US" sz="1800" dirty="0"/>
              <a:t> </a:t>
            </a:r>
            <a:r>
              <a:rPr lang="en-US" sz="1800" dirty="0" err="1"/>
              <a:t>kaldırmak</a:t>
            </a:r>
            <a:r>
              <a:rPr lang="en-US" sz="1800" dirty="0"/>
              <a:t>, </a:t>
            </a:r>
            <a:endParaRPr lang="tr-TR" sz="1800" dirty="0"/>
          </a:p>
          <a:p>
            <a:pPr lvl="1"/>
            <a:endParaRPr lang="tr-TR" sz="2000" b="1" dirty="0"/>
          </a:p>
          <a:p>
            <a:pPr lvl="1"/>
            <a:endParaRPr lang="tr-TR" sz="20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99592" y="116632"/>
            <a:ext cx="7772400" cy="1143000"/>
          </a:xfrm>
          <a:prstGeom prst="rect">
            <a:avLst/>
          </a:prstGeom>
          <a:ln w="38100" cap="flat" cmpd="sng" algn="ctr">
            <a:solidFill>
              <a:srgbClr val="00B050"/>
            </a:solidFill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bIns="91440" anchor="b" anchorCtr="0"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FARKLI MESLEK GRUPLARININ ETİK</a:t>
            </a:r>
            <a:r>
              <a:rPr kumimoji="0" lang="tr-TR" sz="40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İLKE VE KURALLARININ İÇERİK ANALİZİ</a:t>
            </a:r>
            <a:endParaRPr kumimoji="0" lang="tr-TR" sz="4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33941" y="1556792"/>
            <a:ext cx="7772400" cy="541040"/>
          </a:xfrm>
        </p:spPr>
        <p:txBody>
          <a:bodyPr/>
          <a:lstStyle/>
          <a:p>
            <a:pPr marL="320040" lvl="1" indent="0">
              <a:buNone/>
            </a:pPr>
            <a:r>
              <a:rPr lang="tr-TR" b="1" dirty="0" smtClean="0"/>
              <a:t>Kodlama:</a:t>
            </a:r>
            <a:r>
              <a:rPr lang="tr-TR" dirty="0" smtClean="0"/>
              <a:t> </a:t>
            </a:r>
            <a:r>
              <a:rPr lang="en-US" dirty="0"/>
              <a:t>117 </a:t>
            </a:r>
            <a:r>
              <a:rPr lang="en-US" dirty="0" err="1"/>
              <a:t>kriter</a:t>
            </a:r>
            <a:r>
              <a:rPr lang="en-US" dirty="0"/>
              <a:t>, 3 </a:t>
            </a:r>
            <a:r>
              <a:rPr lang="en-US" dirty="0" err="1"/>
              <a:t>ana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9 alt-</a:t>
            </a:r>
            <a:r>
              <a:rPr lang="en-US" dirty="0" err="1"/>
              <a:t>kat</a:t>
            </a:r>
            <a:r>
              <a:rPr lang="tr-TR" dirty="0"/>
              <a:t>e</a:t>
            </a:r>
            <a:r>
              <a:rPr lang="en-US" dirty="0" err="1"/>
              <a:t>gori</a:t>
            </a:r>
            <a:endParaRPr lang="tr-TR" dirty="0"/>
          </a:p>
          <a:p>
            <a:pPr marL="320040" lvl="1" indent="0">
              <a:buNone/>
            </a:pPr>
            <a:endParaRPr lang="tr-TR" dirty="0" smtClean="0"/>
          </a:p>
          <a:p>
            <a:pPr marL="594360" lvl="2" indent="0">
              <a:buNone/>
            </a:pPr>
            <a:endParaRPr lang="tr-TR" b="1" dirty="0" smtClean="0"/>
          </a:p>
          <a:p>
            <a:pPr lvl="2"/>
            <a:endParaRPr lang="tr-TR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99592" y="260648"/>
            <a:ext cx="7772400" cy="1143000"/>
          </a:xfrm>
          <a:prstGeom prst="rect">
            <a:avLst/>
          </a:prstGeom>
          <a:ln w="38100" cap="flat" cmpd="sng" algn="ctr">
            <a:solidFill>
              <a:srgbClr val="00B050"/>
            </a:solidFill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bIns="91440" anchor="b" anchorCtr="0"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FARKLI MESLEK GRUPLARININ ETİK</a:t>
            </a:r>
            <a:r>
              <a:rPr kumimoji="0" lang="tr-TR" sz="40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İLKE VE KURALLARININ İÇERİK ANALİZİ</a:t>
            </a:r>
            <a:endParaRPr kumimoji="0" lang="tr-TR" sz="4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5225317"/>
              </p:ext>
            </p:extLst>
          </p:nvPr>
        </p:nvGraphicFramePr>
        <p:xfrm>
          <a:off x="1043608" y="2564904"/>
          <a:ext cx="6912768" cy="3769297"/>
        </p:xfrm>
        <a:graphic>
          <a:graphicData uri="http://schemas.openxmlformats.org/drawingml/2006/table">
            <a:tbl>
              <a:tblPr/>
              <a:tblGrid>
                <a:gridCol w="3014288"/>
                <a:gridCol w="3898480"/>
              </a:tblGrid>
              <a:tr h="7010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latin typeface="Times New Roman"/>
                          <a:ea typeface="Times New Roman"/>
                          <a:cs typeface="Times New Roman"/>
                        </a:rPr>
                        <a:t>İçerik</a:t>
                      </a:r>
                      <a:r>
                        <a:rPr lang="en-US" sz="24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Analiz</a:t>
                      </a:r>
                      <a:r>
                        <a:rPr lang="tr-TR" sz="2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Kat</a:t>
                      </a:r>
                      <a:r>
                        <a:rPr lang="tr-TR" sz="2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24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gorileri</a:t>
                      </a:r>
                      <a:endParaRPr lang="tr-T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Alt-Kat</a:t>
                      </a:r>
                      <a:r>
                        <a:rPr lang="tr-TR" sz="2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24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goriler</a:t>
                      </a:r>
                      <a:endParaRPr lang="tr-T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243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Kurallar</a:t>
                      </a:r>
                      <a:endParaRPr lang="tr-TR" sz="20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Genel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Kural</a:t>
                      </a:r>
                      <a:endParaRPr lang="tr-TR" sz="18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243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Özel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Kural</a:t>
                      </a:r>
                      <a:endParaRPr lang="tr-TR" sz="18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243">
                <a:tc row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İlkeler</a:t>
                      </a:r>
                      <a:endParaRPr lang="tr-TR" sz="20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Gizlilik</a:t>
                      </a:r>
                      <a:endParaRPr lang="tr-TR" sz="18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243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Tarafsızlık</a:t>
                      </a:r>
                      <a:endParaRPr lang="tr-TR" sz="18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243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Yeterlili</a:t>
                      </a:r>
                      <a:r>
                        <a:rPr lang="tr-TR" sz="2000" b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k ve</a:t>
                      </a:r>
                      <a:r>
                        <a:rPr lang="tr-TR" sz="2000" b="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Özen</a:t>
                      </a:r>
                      <a:endParaRPr lang="tr-TR" sz="18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243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Dürüstlük</a:t>
                      </a:r>
                      <a:endParaRPr lang="tr-TR" sz="18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243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Mesleki</a:t>
                      </a:r>
                      <a:r>
                        <a:rPr lang="tr-TR" sz="2000" b="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Davranış</a:t>
                      </a:r>
                      <a:endParaRPr lang="tr-TR" sz="18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243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Varsayımlar</a:t>
                      </a:r>
                      <a:endParaRPr lang="tr-TR" sz="20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Kamu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Yararı</a:t>
                      </a:r>
                      <a:endParaRPr lang="tr-TR" sz="18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243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Saygı</a:t>
                      </a:r>
                      <a:endParaRPr lang="tr-TR" sz="18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565</TotalTime>
  <Words>1737</Words>
  <Application>Microsoft Office PowerPoint</Application>
  <PresentationFormat>Ekran Gösterisi (4:3)</PresentationFormat>
  <Paragraphs>232</Paragraphs>
  <Slides>14</Slides>
  <Notes>14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Equity</vt:lpstr>
      <vt:lpstr>5. TÜRKİYE ETİK KONGRESİ MUHASEBE ETKİNLİĞİNDE TEMEL İLKELER</vt:lpstr>
      <vt:lpstr>FARKLI MESLEKLERDE TEMEL ETİK İLKELERE GENEL BİR BAKIŞ</vt:lpstr>
      <vt:lpstr>FELSEFİ ETİK VE UYGULAMALI ETİK (MESLEK ETİĞİ)</vt:lpstr>
      <vt:lpstr>PowerPoint Sunusu</vt:lpstr>
      <vt:lpstr> #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SONUÇ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5. TÜRKİYE ETİK KONGRESİ MUHASEBE ETKİNLİĞİNDE TEMEL İLKELER</dc:title>
  <dc:creator>MBDurukan</dc:creator>
  <cp:lastModifiedBy>MBD</cp:lastModifiedBy>
  <cp:revision>178</cp:revision>
  <cp:lastPrinted>2014-04-04T19:00:39Z</cp:lastPrinted>
  <dcterms:created xsi:type="dcterms:W3CDTF">2014-04-01T10:27:52Z</dcterms:created>
  <dcterms:modified xsi:type="dcterms:W3CDTF">2014-04-04T20:47:53Z</dcterms:modified>
</cp:coreProperties>
</file>