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82" r:id="rId7"/>
    <p:sldId id="283" r:id="rId8"/>
    <p:sldId id="265" r:id="rId9"/>
    <p:sldId id="266" r:id="rId10"/>
    <p:sldId id="268" r:id="rId11"/>
    <p:sldId id="273" r:id="rId12"/>
    <p:sldId id="274" r:id="rId13"/>
    <p:sldId id="267" r:id="rId14"/>
    <p:sldId id="269" r:id="rId15"/>
    <p:sldId id="270" r:id="rId16"/>
    <p:sldId id="271" r:id="rId17"/>
    <p:sldId id="272" r:id="rId18"/>
    <p:sldId id="284" r:id="rId19"/>
    <p:sldId id="285" r:id="rId20"/>
    <p:sldId id="286" r:id="rId21"/>
    <p:sldId id="287" r:id="rId22"/>
    <p:sldId id="288" r:id="rId23"/>
    <p:sldId id="289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CC"/>
    <a:srgbClr val="E20500"/>
    <a:srgbClr val="FF0000"/>
    <a:srgbClr val="A50021"/>
    <a:srgbClr val="3333FF"/>
    <a:srgbClr val="0000FF"/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F1A069-12E7-4BA2-80B3-50C4B74B242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1B6EC5A-838E-40FC-B5E1-C350A2EAE160}">
      <dgm:prSet phldrT="[Metin]"/>
      <dgm:spPr>
        <a:xfrm>
          <a:off x="3350676" y="2164028"/>
          <a:ext cx="1817069" cy="1817069"/>
        </a:xfrm>
        <a:solidFill>
          <a:srgbClr val="A2C81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tr-TR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Etiğe uygun olan yada olmayan davranış</a:t>
          </a:r>
          <a:endParaRPr lang="tr-TR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377B758A-105C-4031-BA50-C0ACBD978390}" type="parTrans" cxnId="{841A7E4E-46EA-4B86-98E3-CC36E2A93600}">
      <dgm:prSet/>
      <dgm:spPr/>
      <dgm:t>
        <a:bodyPr/>
        <a:lstStyle/>
        <a:p>
          <a:endParaRPr lang="tr-TR"/>
        </a:p>
      </dgm:t>
    </dgm:pt>
    <dgm:pt modelId="{8F2F824C-8F31-41B1-AA92-2D38A28D2F6A}" type="sibTrans" cxnId="{841A7E4E-46EA-4B86-98E3-CC36E2A93600}">
      <dgm:prSet/>
      <dgm:spPr/>
      <dgm:t>
        <a:bodyPr/>
        <a:lstStyle/>
        <a:p>
          <a:endParaRPr lang="tr-TR"/>
        </a:p>
      </dgm:t>
    </dgm:pt>
    <dgm:pt modelId="{4B8CE7B3-ACA3-42F0-9761-982370841A26}">
      <dgm:prSet phldrT="[Metin]"/>
      <dgm:spPr>
        <a:xfrm>
          <a:off x="1445612" y="1016327"/>
          <a:ext cx="1726215" cy="1380972"/>
        </a:xfrm>
        <a:solidFill>
          <a:srgbClr val="A2C81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tr-TR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Sosyal çevre</a:t>
          </a:r>
          <a:endParaRPr lang="tr-TR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3ABBAA96-C9C0-43F8-8F75-32D4DED3315D}" type="parTrans" cxnId="{22BB23CC-A498-40DF-8E16-26E5C9AE4F90}">
      <dgm:prSet/>
      <dgm:spPr>
        <a:xfrm rot="12900000">
          <a:off x="2182887" y="1846971"/>
          <a:ext cx="1391583" cy="517864"/>
        </a:xfrm>
        <a:solidFill>
          <a:srgbClr val="A2C81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tr-TR"/>
        </a:p>
      </dgm:t>
    </dgm:pt>
    <dgm:pt modelId="{43C03E0F-8E1C-410D-9854-7A86A8EDBA6E}" type="sibTrans" cxnId="{22BB23CC-A498-40DF-8E16-26E5C9AE4F90}">
      <dgm:prSet/>
      <dgm:spPr/>
      <dgm:t>
        <a:bodyPr/>
        <a:lstStyle/>
        <a:p>
          <a:endParaRPr lang="tr-TR"/>
        </a:p>
      </dgm:t>
    </dgm:pt>
    <dgm:pt modelId="{66BCDA00-4195-4713-AD99-EA993D55E3D5}">
      <dgm:prSet phldrT="[Metin]"/>
      <dgm:spPr>
        <a:xfrm>
          <a:off x="3396103" y="966"/>
          <a:ext cx="1726215" cy="1380972"/>
        </a:xfrm>
        <a:solidFill>
          <a:srgbClr val="A2C81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tr-TR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Kişisel ahlak</a:t>
          </a:r>
          <a:endParaRPr lang="tr-TR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5098D86-884E-4297-ACE0-42753AF8C9BB}" type="parTrans" cxnId="{D70B2B13-86E2-4DB2-B372-B67C576CE6FD}">
      <dgm:prSet/>
      <dgm:spPr>
        <a:xfrm rot="16200000">
          <a:off x="3563419" y="1128312"/>
          <a:ext cx="1391583" cy="517864"/>
        </a:xfrm>
        <a:solidFill>
          <a:srgbClr val="A2C81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tr-TR"/>
        </a:p>
      </dgm:t>
    </dgm:pt>
    <dgm:pt modelId="{172F8B15-DF20-4514-A7E7-B6D4F3128810}" type="sibTrans" cxnId="{D70B2B13-86E2-4DB2-B372-B67C576CE6FD}">
      <dgm:prSet/>
      <dgm:spPr/>
      <dgm:t>
        <a:bodyPr/>
        <a:lstStyle/>
        <a:p>
          <a:endParaRPr lang="tr-TR"/>
        </a:p>
      </dgm:t>
    </dgm:pt>
    <dgm:pt modelId="{65B71188-8ABC-4F11-8EF5-6A5B0F287C41}">
      <dgm:prSet phldrT="[Metin]"/>
      <dgm:spPr>
        <a:xfrm>
          <a:off x="5346594" y="1016327"/>
          <a:ext cx="1726215" cy="1380972"/>
        </a:xfrm>
        <a:solidFill>
          <a:srgbClr val="A2C81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tr-TR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İşletme özellikleri</a:t>
          </a:r>
          <a:endParaRPr lang="tr-TR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72C1DE2F-CB6F-4F1C-AB83-E166C3D26B03}" type="parTrans" cxnId="{4D5B7DF8-A9FA-4345-808D-4A108A9F58B0}">
      <dgm:prSet/>
      <dgm:spPr>
        <a:xfrm rot="19500000">
          <a:off x="4943951" y="1846971"/>
          <a:ext cx="1391583" cy="517864"/>
        </a:xfrm>
        <a:solidFill>
          <a:srgbClr val="A2C81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tr-TR"/>
        </a:p>
      </dgm:t>
    </dgm:pt>
    <dgm:pt modelId="{C5E6124F-4CBB-48A9-B223-AD663510F4DF}" type="sibTrans" cxnId="{4D5B7DF8-A9FA-4345-808D-4A108A9F58B0}">
      <dgm:prSet/>
      <dgm:spPr/>
      <dgm:t>
        <a:bodyPr/>
        <a:lstStyle/>
        <a:p>
          <a:endParaRPr lang="tr-TR"/>
        </a:p>
      </dgm:t>
    </dgm:pt>
    <dgm:pt modelId="{3CE00F7D-EB2F-4F01-BBF5-6668C828AABE}" type="pres">
      <dgm:prSet presAssocID="{8DF1A069-12E7-4BA2-80B3-50C4B74B242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294FE1C-B5DC-49F6-A914-61D9092FF1E8}" type="pres">
      <dgm:prSet presAssocID="{21B6EC5A-838E-40FC-B5E1-C350A2EAE160}" presName="centerShape" presStyleLbl="node0" presStyleIdx="0" presStyleCnt="1"/>
      <dgm:spPr>
        <a:prstGeom prst="ellipse">
          <a:avLst/>
        </a:prstGeom>
      </dgm:spPr>
      <dgm:t>
        <a:bodyPr/>
        <a:lstStyle/>
        <a:p>
          <a:endParaRPr lang="tr-TR"/>
        </a:p>
      </dgm:t>
    </dgm:pt>
    <dgm:pt modelId="{AB9C78EB-5D24-4D52-9994-93A6EB4A4AFB}" type="pres">
      <dgm:prSet presAssocID="{3ABBAA96-C9C0-43F8-8F75-32D4DED3315D}" presName="parTrans" presStyleLbl="bgSibTrans2D1" presStyleIdx="0" presStyleCnt="3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tr-TR"/>
        </a:p>
      </dgm:t>
    </dgm:pt>
    <dgm:pt modelId="{D9B97905-01A0-4A8E-9662-42D1CD351387}" type="pres">
      <dgm:prSet presAssocID="{4B8CE7B3-ACA3-42F0-9761-982370841A26}" presName="node" presStyleLbl="node1" presStyleIdx="0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tr-TR"/>
        </a:p>
      </dgm:t>
    </dgm:pt>
    <dgm:pt modelId="{65ED803F-4074-4AF6-897D-F4B6375DA4CD}" type="pres">
      <dgm:prSet presAssocID="{A5098D86-884E-4297-ACE0-42753AF8C9BB}" presName="parTrans" presStyleLbl="bgSibTrans2D1" presStyleIdx="1" presStyleCnt="3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tr-TR"/>
        </a:p>
      </dgm:t>
    </dgm:pt>
    <dgm:pt modelId="{F1D4A23F-9464-463A-96BF-E662DF67C7E0}" type="pres">
      <dgm:prSet presAssocID="{66BCDA00-4195-4713-AD99-EA993D55E3D5}" presName="node" presStyleLbl="node1" presStyleIdx="1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tr-TR"/>
        </a:p>
      </dgm:t>
    </dgm:pt>
    <dgm:pt modelId="{32176FE0-34AD-43A7-9FC5-484C9B353152}" type="pres">
      <dgm:prSet presAssocID="{72C1DE2F-CB6F-4F1C-AB83-E166C3D26B03}" presName="parTrans" presStyleLbl="bgSibTrans2D1" presStyleIdx="2" presStyleCnt="3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tr-TR"/>
        </a:p>
      </dgm:t>
    </dgm:pt>
    <dgm:pt modelId="{F8CB19E8-4FFB-4C0F-BEE9-689A13BCD7E7}" type="pres">
      <dgm:prSet presAssocID="{65B71188-8ABC-4F11-8EF5-6A5B0F287C41}" presName="node" presStyleLbl="node1" presStyleIdx="2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tr-TR"/>
        </a:p>
      </dgm:t>
    </dgm:pt>
  </dgm:ptLst>
  <dgm:cxnLst>
    <dgm:cxn modelId="{4D5B7DF8-A9FA-4345-808D-4A108A9F58B0}" srcId="{21B6EC5A-838E-40FC-B5E1-C350A2EAE160}" destId="{65B71188-8ABC-4F11-8EF5-6A5B0F287C41}" srcOrd="2" destOrd="0" parTransId="{72C1DE2F-CB6F-4F1C-AB83-E166C3D26B03}" sibTransId="{C5E6124F-4CBB-48A9-B223-AD663510F4DF}"/>
    <dgm:cxn modelId="{D70B2B13-86E2-4DB2-B372-B67C576CE6FD}" srcId="{21B6EC5A-838E-40FC-B5E1-C350A2EAE160}" destId="{66BCDA00-4195-4713-AD99-EA993D55E3D5}" srcOrd="1" destOrd="0" parTransId="{A5098D86-884E-4297-ACE0-42753AF8C9BB}" sibTransId="{172F8B15-DF20-4514-A7E7-B6D4F3128810}"/>
    <dgm:cxn modelId="{F291326F-8774-4A8A-B999-0C891FE8EE07}" type="presOf" srcId="{65B71188-8ABC-4F11-8EF5-6A5B0F287C41}" destId="{F8CB19E8-4FFB-4C0F-BEE9-689A13BCD7E7}" srcOrd="0" destOrd="0" presId="urn:microsoft.com/office/officeart/2005/8/layout/radial4"/>
    <dgm:cxn modelId="{02A53AF7-144F-4987-9EAB-EE98C00B9654}" type="presOf" srcId="{66BCDA00-4195-4713-AD99-EA993D55E3D5}" destId="{F1D4A23F-9464-463A-96BF-E662DF67C7E0}" srcOrd="0" destOrd="0" presId="urn:microsoft.com/office/officeart/2005/8/layout/radial4"/>
    <dgm:cxn modelId="{70CD1642-C9EB-4A3E-8CCA-7301E4D90702}" type="presOf" srcId="{4B8CE7B3-ACA3-42F0-9761-982370841A26}" destId="{D9B97905-01A0-4A8E-9662-42D1CD351387}" srcOrd="0" destOrd="0" presId="urn:microsoft.com/office/officeart/2005/8/layout/radial4"/>
    <dgm:cxn modelId="{A82C1843-34E0-4F28-972C-0385615B46B2}" type="presOf" srcId="{3ABBAA96-C9C0-43F8-8F75-32D4DED3315D}" destId="{AB9C78EB-5D24-4D52-9994-93A6EB4A4AFB}" srcOrd="0" destOrd="0" presId="urn:microsoft.com/office/officeart/2005/8/layout/radial4"/>
    <dgm:cxn modelId="{4FD8FC93-72FB-4B59-8118-526A5438EB74}" type="presOf" srcId="{A5098D86-884E-4297-ACE0-42753AF8C9BB}" destId="{65ED803F-4074-4AF6-897D-F4B6375DA4CD}" srcOrd="0" destOrd="0" presId="urn:microsoft.com/office/officeart/2005/8/layout/radial4"/>
    <dgm:cxn modelId="{3C11A9D8-02BB-445D-9DA1-429377D500DF}" type="presOf" srcId="{72C1DE2F-CB6F-4F1C-AB83-E166C3D26B03}" destId="{32176FE0-34AD-43A7-9FC5-484C9B353152}" srcOrd="0" destOrd="0" presId="urn:microsoft.com/office/officeart/2005/8/layout/radial4"/>
    <dgm:cxn modelId="{22BB23CC-A498-40DF-8E16-26E5C9AE4F90}" srcId="{21B6EC5A-838E-40FC-B5E1-C350A2EAE160}" destId="{4B8CE7B3-ACA3-42F0-9761-982370841A26}" srcOrd="0" destOrd="0" parTransId="{3ABBAA96-C9C0-43F8-8F75-32D4DED3315D}" sibTransId="{43C03E0F-8E1C-410D-9854-7A86A8EDBA6E}"/>
    <dgm:cxn modelId="{2E0600D4-8875-4092-8D7B-BFD03321EC34}" type="presOf" srcId="{21B6EC5A-838E-40FC-B5E1-C350A2EAE160}" destId="{0294FE1C-B5DC-49F6-A914-61D9092FF1E8}" srcOrd="0" destOrd="0" presId="urn:microsoft.com/office/officeart/2005/8/layout/radial4"/>
    <dgm:cxn modelId="{5D0A7BE0-E37E-4074-A805-F8A6E9B53DBB}" type="presOf" srcId="{8DF1A069-12E7-4BA2-80B3-50C4B74B242D}" destId="{3CE00F7D-EB2F-4F01-BBF5-6668C828AABE}" srcOrd="0" destOrd="0" presId="urn:microsoft.com/office/officeart/2005/8/layout/radial4"/>
    <dgm:cxn modelId="{841A7E4E-46EA-4B86-98E3-CC36E2A93600}" srcId="{8DF1A069-12E7-4BA2-80B3-50C4B74B242D}" destId="{21B6EC5A-838E-40FC-B5E1-C350A2EAE160}" srcOrd="0" destOrd="0" parTransId="{377B758A-105C-4031-BA50-C0ACBD978390}" sibTransId="{8F2F824C-8F31-41B1-AA92-2D38A28D2F6A}"/>
    <dgm:cxn modelId="{0764401A-BEBA-4AE4-983C-C1FDE30564CC}" type="presParOf" srcId="{3CE00F7D-EB2F-4F01-BBF5-6668C828AABE}" destId="{0294FE1C-B5DC-49F6-A914-61D9092FF1E8}" srcOrd="0" destOrd="0" presId="urn:microsoft.com/office/officeart/2005/8/layout/radial4"/>
    <dgm:cxn modelId="{D42894A6-8B42-4B5E-9734-E3EA2E504376}" type="presParOf" srcId="{3CE00F7D-EB2F-4F01-BBF5-6668C828AABE}" destId="{AB9C78EB-5D24-4D52-9994-93A6EB4A4AFB}" srcOrd="1" destOrd="0" presId="urn:microsoft.com/office/officeart/2005/8/layout/radial4"/>
    <dgm:cxn modelId="{4B10A292-251C-4682-B9E5-CE7CEBC5D62B}" type="presParOf" srcId="{3CE00F7D-EB2F-4F01-BBF5-6668C828AABE}" destId="{D9B97905-01A0-4A8E-9662-42D1CD351387}" srcOrd="2" destOrd="0" presId="urn:microsoft.com/office/officeart/2005/8/layout/radial4"/>
    <dgm:cxn modelId="{1BCECF95-F482-41DB-B678-F90D49DCD16E}" type="presParOf" srcId="{3CE00F7D-EB2F-4F01-BBF5-6668C828AABE}" destId="{65ED803F-4074-4AF6-897D-F4B6375DA4CD}" srcOrd="3" destOrd="0" presId="urn:microsoft.com/office/officeart/2005/8/layout/radial4"/>
    <dgm:cxn modelId="{EDB3D574-EF7F-4F6B-9AC1-DDC1B0202177}" type="presParOf" srcId="{3CE00F7D-EB2F-4F01-BBF5-6668C828AABE}" destId="{F1D4A23F-9464-463A-96BF-E662DF67C7E0}" srcOrd="4" destOrd="0" presId="urn:microsoft.com/office/officeart/2005/8/layout/radial4"/>
    <dgm:cxn modelId="{235B5315-FF33-444D-BC23-FD0634680103}" type="presParOf" srcId="{3CE00F7D-EB2F-4F01-BBF5-6668C828AABE}" destId="{32176FE0-34AD-43A7-9FC5-484C9B353152}" srcOrd="5" destOrd="0" presId="urn:microsoft.com/office/officeart/2005/8/layout/radial4"/>
    <dgm:cxn modelId="{00AB005A-4B01-4DCC-83FC-57A4EB0769D2}" type="presParOf" srcId="{3CE00F7D-EB2F-4F01-BBF5-6668C828AABE}" destId="{F8CB19E8-4FFB-4C0F-BEE9-689A13BCD7E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B77358-A580-451E-AE37-28465844F4B1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A7AA0DF-5CA5-47FC-AE31-51888AA6771D}">
      <dgm:prSet/>
      <dgm:spPr/>
      <dgm:t>
        <a:bodyPr/>
        <a:lstStyle/>
        <a:p>
          <a:r>
            <a:rPr lang="tr-TR" dirty="0" smtClean="0"/>
            <a:t>Yetersiz ve ilkesiz çalışanları ayrıştırmak</a:t>
          </a:r>
          <a:endParaRPr lang="tr-TR" dirty="0"/>
        </a:p>
      </dgm:t>
    </dgm:pt>
    <dgm:pt modelId="{82F12176-4A86-475A-B23E-3DFA5C076DB2}" type="parTrans" cxnId="{A9D3DD4C-1944-45ED-8877-59F34BF69A64}">
      <dgm:prSet/>
      <dgm:spPr/>
      <dgm:t>
        <a:bodyPr/>
        <a:lstStyle/>
        <a:p>
          <a:endParaRPr lang="tr-TR"/>
        </a:p>
      </dgm:t>
    </dgm:pt>
    <dgm:pt modelId="{095BDDDE-F9C9-4DC7-9CF6-5EC4F01C46BA}" type="sibTrans" cxnId="{A9D3DD4C-1944-45ED-8877-59F34BF69A64}">
      <dgm:prSet/>
      <dgm:spPr/>
      <dgm:t>
        <a:bodyPr/>
        <a:lstStyle/>
        <a:p>
          <a:endParaRPr lang="tr-TR"/>
        </a:p>
      </dgm:t>
    </dgm:pt>
    <dgm:pt modelId="{BD830B60-31AA-4F44-BF4C-BA76179FF6DE}">
      <dgm:prSet/>
      <dgm:spPr/>
      <dgm:t>
        <a:bodyPr/>
        <a:lstStyle/>
        <a:p>
          <a:r>
            <a:rPr lang="tr-TR" smtClean="0"/>
            <a:t>İdeal hizmetler sağlamak</a:t>
          </a:r>
          <a:endParaRPr lang="tr-TR"/>
        </a:p>
      </dgm:t>
    </dgm:pt>
    <dgm:pt modelId="{34D3B248-27F2-4575-95C4-A176E89932AE}" type="sibTrans" cxnId="{35150043-2485-4301-A8DA-007D2BC8144C}">
      <dgm:prSet/>
      <dgm:spPr/>
      <dgm:t>
        <a:bodyPr/>
        <a:lstStyle/>
        <a:p>
          <a:endParaRPr lang="tr-TR"/>
        </a:p>
      </dgm:t>
    </dgm:pt>
    <dgm:pt modelId="{7BA593C1-C144-4FBD-9803-C7A136689659}" type="parTrans" cxnId="{35150043-2485-4301-A8DA-007D2BC8144C}">
      <dgm:prSet/>
      <dgm:spPr/>
      <dgm:t>
        <a:bodyPr/>
        <a:lstStyle/>
        <a:p>
          <a:endParaRPr lang="tr-TR"/>
        </a:p>
      </dgm:t>
    </dgm:pt>
    <dgm:pt modelId="{35502979-97DA-4462-939F-8D898D094AF1}">
      <dgm:prSet/>
      <dgm:spPr/>
      <dgm:t>
        <a:bodyPr/>
        <a:lstStyle/>
        <a:p>
          <a:r>
            <a:rPr lang="tr-TR" smtClean="0"/>
            <a:t>Meslek içi rekabeti belli kurallara bağlamak</a:t>
          </a:r>
          <a:endParaRPr lang="tr-TR"/>
        </a:p>
      </dgm:t>
    </dgm:pt>
    <dgm:pt modelId="{682F0071-A632-412E-A5ED-7E313A684DD7}" type="sibTrans" cxnId="{2579BD10-7267-480F-BCED-863C18748E13}">
      <dgm:prSet/>
      <dgm:spPr/>
      <dgm:t>
        <a:bodyPr/>
        <a:lstStyle/>
        <a:p>
          <a:endParaRPr lang="tr-TR"/>
        </a:p>
      </dgm:t>
    </dgm:pt>
    <dgm:pt modelId="{56BF4575-9E44-41E2-B488-C6D4B2315AB2}" type="parTrans" cxnId="{2579BD10-7267-480F-BCED-863C18748E13}">
      <dgm:prSet/>
      <dgm:spPr/>
      <dgm:t>
        <a:bodyPr/>
        <a:lstStyle/>
        <a:p>
          <a:endParaRPr lang="tr-TR"/>
        </a:p>
      </dgm:t>
    </dgm:pt>
    <dgm:pt modelId="{D964E96D-0571-42C9-8D3A-81ED3E706FF4}" type="pres">
      <dgm:prSet presAssocID="{5CB77358-A580-451E-AE37-28465844F4B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6E468E8-2677-40C7-892C-B2FB6D6FB02C}" type="pres">
      <dgm:prSet presAssocID="{8A7AA0DF-5CA5-47FC-AE31-51888AA6771D}" presName="circle1" presStyleLbl="node1" presStyleIdx="0" presStyleCnt="3"/>
      <dgm:spPr/>
    </dgm:pt>
    <dgm:pt modelId="{90A1D000-E609-4EC5-8D49-2242998B3490}" type="pres">
      <dgm:prSet presAssocID="{8A7AA0DF-5CA5-47FC-AE31-51888AA6771D}" presName="space" presStyleCnt="0"/>
      <dgm:spPr/>
    </dgm:pt>
    <dgm:pt modelId="{C01760EB-2933-4DC8-9306-85AA1AD9A354}" type="pres">
      <dgm:prSet presAssocID="{8A7AA0DF-5CA5-47FC-AE31-51888AA6771D}" presName="rect1" presStyleLbl="alignAcc1" presStyleIdx="0" presStyleCnt="3" custScaleY="100000" custLinFactNeighborX="9313" custLinFactNeighborY="-959"/>
      <dgm:spPr/>
      <dgm:t>
        <a:bodyPr/>
        <a:lstStyle/>
        <a:p>
          <a:endParaRPr lang="tr-TR"/>
        </a:p>
      </dgm:t>
    </dgm:pt>
    <dgm:pt modelId="{B0D5FADE-60A8-47FC-8120-85558E2924DA}" type="pres">
      <dgm:prSet presAssocID="{35502979-97DA-4462-939F-8D898D094AF1}" presName="vertSpace2" presStyleLbl="node1" presStyleIdx="0" presStyleCnt="3"/>
      <dgm:spPr/>
    </dgm:pt>
    <dgm:pt modelId="{E02CD965-D8A2-4BB1-9693-439EAA505D99}" type="pres">
      <dgm:prSet presAssocID="{35502979-97DA-4462-939F-8D898D094AF1}" presName="circle2" presStyleLbl="node1" presStyleIdx="1" presStyleCnt="3"/>
      <dgm:spPr/>
    </dgm:pt>
    <dgm:pt modelId="{B8311DE9-E7DE-40AD-9F8D-8E11E2A337F2}" type="pres">
      <dgm:prSet presAssocID="{35502979-97DA-4462-939F-8D898D094AF1}" presName="rect2" presStyleLbl="alignAcc1" presStyleIdx="1" presStyleCnt="3"/>
      <dgm:spPr/>
      <dgm:t>
        <a:bodyPr/>
        <a:lstStyle/>
        <a:p>
          <a:endParaRPr lang="tr-TR"/>
        </a:p>
      </dgm:t>
    </dgm:pt>
    <dgm:pt modelId="{8C679FB7-095D-4E63-80EF-28259FA4783A}" type="pres">
      <dgm:prSet presAssocID="{BD830B60-31AA-4F44-BF4C-BA76179FF6DE}" presName="vertSpace3" presStyleLbl="node1" presStyleIdx="1" presStyleCnt="3"/>
      <dgm:spPr/>
    </dgm:pt>
    <dgm:pt modelId="{AF0F8E0B-D95D-4D2A-8D29-87FD402436C9}" type="pres">
      <dgm:prSet presAssocID="{BD830B60-31AA-4F44-BF4C-BA76179FF6DE}" presName="circle3" presStyleLbl="node1" presStyleIdx="2" presStyleCnt="3"/>
      <dgm:spPr/>
    </dgm:pt>
    <dgm:pt modelId="{862ECE0F-3875-44F0-B405-217A79FB14CA}" type="pres">
      <dgm:prSet presAssocID="{BD830B60-31AA-4F44-BF4C-BA76179FF6DE}" presName="rect3" presStyleLbl="alignAcc1" presStyleIdx="2" presStyleCnt="3" custScaleY="88367"/>
      <dgm:spPr/>
      <dgm:t>
        <a:bodyPr/>
        <a:lstStyle/>
        <a:p>
          <a:endParaRPr lang="tr-TR"/>
        </a:p>
      </dgm:t>
    </dgm:pt>
    <dgm:pt modelId="{ECBDFAC0-15B7-4A65-B893-3E169855A7C1}" type="pres">
      <dgm:prSet presAssocID="{8A7AA0DF-5CA5-47FC-AE31-51888AA6771D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8A99CD-73B9-48EA-B4BA-8A276C82516F}" type="pres">
      <dgm:prSet presAssocID="{35502979-97DA-4462-939F-8D898D094AF1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396E82-4443-4115-9BAD-656324B06EFD}" type="pres">
      <dgm:prSet presAssocID="{BD830B60-31AA-4F44-BF4C-BA76179FF6DE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9D3DD4C-1944-45ED-8877-59F34BF69A64}" srcId="{5CB77358-A580-451E-AE37-28465844F4B1}" destId="{8A7AA0DF-5CA5-47FC-AE31-51888AA6771D}" srcOrd="0" destOrd="0" parTransId="{82F12176-4A86-475A-B23E-3DFA5C076DB2}" sibTransId="{095BDDDE-F9C9-4DC7-9CF6-5EC4F01C46BA}"/>
    <dgm:cxn modelId="{2579BD10-7267-480F-BCED-863C18748E13}" srcId="{5CB77358-A580-451E-AE37-28465844F4B1}" destId="{35502979-97DA-4462-939F-8D898D094AF1}" srcOrd="1" destOrd="0" parTransId="{56BF4575-9E44-41E2-B488-C6D4B2315AB2}" sibTransId="{682F0071-A632-412E-A5ED-7E313A684DD7}"/>
    <dgm:cxn modelId="{C54AA71A-8DB0-4E15-8D8A-66F480A92229}" type="presOf" srcId="{8A7AA0DF-5CA5-47FC-AE31-51888AA6771D}" destId="{C01760EB-2933-4DC8-9306-85AA1AD9A354}" srcOrd="0" destOrd="0" presId="urn:microsoft.com/office/officeart/2005/8/layout/target3"/>
    <dgm:cxn modelId="{01C9554C-E323-4EF6-9B21-FDFCC04290E1}" type="presOf" srcId="{35502979-97DA-4462-939F-8D898D094AF1}" destId="{B8311DE9-E7DE-40AD-9F8D-8E11E2A337F2}" srcOrd="0" destOrd="0" presId="urn:microsoft.com/office/officeart/2005/8/layout/target3"/>
    <dgm:cxn modelId="{DC5730F5-2D05-4918-928D-E6235EE25B83}" type="presOf" srcId="{BD830B60-31AA-4F44-BF4C-BA76179FF6DE}" destId="{862ECE0F-3875-44F0-B405-217A79FB14CA}" srcOrd="0" destOrd="0" presId="urn:microsoft.com/office/officeart/2005/8/layout/target3"/>
    <dgm:cxn modelId="{D3F4DFB7-1579-4BF2-811F-F241A2BE6F9D}" type="presOf" srcId="{8A7AA0DF-5CA5-47FC-AE31-51888AA6771D}" destId="{ECBDFAC0-15B7-4A65-B893-3E169855A7C1}" srcOrd="1" destOrd="0" presId="urn:microsoft.com/office/officeart/2005/8/layout/target3"/>
    <dgm:cxn modelId="{35150043-2485-4301-A8DA-007D2BC8144C}" srcId="{5CB77358-A580-451E-AE37-28465844F4B1}" destId="{BD830B60-31AA-4F44-BF4C-BA76179FF6DE}" srcOrd="2" destOrd="0" parTransId="{7BA593C1-C144-4FBD-9803-C7A136689659}" sibTransId="{34D3B248-27F2-4575-95C4-A176E89932AE}"/>
    <dgm:cxn modelId="{ECDAE6D3-8AB7-4954-A370-990D5689F088}" type="presOf" srcId="{BD830B60-31AA-4F44-BF4C-BA76179FF6DE}" destId="{5F396E82-4443-4115-9BAD-656324B06EFD}" srcOrd="1" destOrd="0" presId="urn:microsoft.com/office/officeart/2005/8/layout/target3"/>
    <dgm:cxn modelId="{CB128B1A-0B78-419C-B7FE-0F7AA549A198}" type="presOf" srcId="{5CB77358-A580-451E-AE37-28465844F4B1}" destId="{D964E96D-0571-42C9-8D3A-81ED3E706FF4}" srcOrd="0" destOrd="0" presId="urn:microsoft.com/office/officeart/2005/8/layout/target3"/>
    <dgm:cxn modelId="{1A56492D-4C6D-4AAD-9799-0C588562EFD6}" type="presOf" srcId="{35502979-97DA-4462-939F-8D898D094AF1}" destId="{168A99CD-73B9-48EA-B4BA-8A276C82516F}" srcOrd="1" destOrd="0" presId="urn:microsoft.com/office/officeart/2005/8/layout/target3"/>
    <dgm:cxn modelId="{6CF653F6-E183-43F1-8A4F-CB79C8E9576C}" type="presParOf" srcId="{D964E96D-0571-42C9-8D3A-81ED3E706FF4}" destId="{26E468E8-2677-40C7-892C-B2FB6D6FB02C}" srcOrd="0" destOrd="0" presId="urn:microsoft.com/office/officeart/2005/8/layout/target3"/>
    <dgm:cxn modelId="{6A01FB0B-8EF2-454C-AA92-68EC11F53373}" type="presParOf" srcId="{D964E96D-0571-42C9-8D3A-81ED3E706FF4}" destId="{90A1D000-E609-4EC5-8D49-2242998B3490}" srcOrd="1" destOrd="0" presId="urn:microsoft.com/office/officeart/2005/8/layout/target3"/>
    <dgm:cxn modelId="{1C66EB4E-95C6-4EE7-8B21-0C376952C6A4}" type="presParOf" srcId="{D964E96D-0571-42C9-8D3A-81ED3E706FF4}" destId="{C01760EB-2933-4DC8-9306-85AA1AD9A354}" srcOrd="2" destOrd="0" presId="urn:microsoft.com/office/officeart/2005/8/layout/target3"/>
    <dgm:cxn modelId="{965F0453-DC18-4D4D-B6F6-51AD9D354066}" type="presParOf" srcId="{D964E96D-0571-42C9-8D3A-81ED3E706FF4}" destId="{B0D5FADE-60A8-47FC-8120-85558E2924DA}" srcOrd="3" destOrd="0" presId="urn:microsoft.com/office/officeart/2005/8/layout/target3"/>
    <dgm:cxn modelId="{5B8BCB1A-3075-477B-8DD5-C46A8406E26B}" type="presParOf" srcId="{D964E96D-0571-42C9-8D3A-81ED3E706FF4}" destId="{E02CD965-D8A2-4BB1-9693-439EAA505D99}" srcOrd="4" destOrd="0" presId="urn:microsoft.com/office/officeart/2005/8/layout/target3"/>
    <dgm:cxn modelId="{7FF61B8D-05F5-4755-A1A4-8280E9A1E3E3}" type="presParOf" srcId="{D964E96D-0571-42C9-8D3A-81ED3E706FF4}" destId="{B8311DE9-E7DE-40AD-9F8D-8E11E2A337F2}" srcOrd="5" destOrd="0" presId="urn:microsoft.com/office/officeart/2005/8/layout/target3"/>
    <dgm:cxn modelId="{0055ECC0-5202-43D9-B82D-7277C2986434}" type="presParOf" srcId="{D964E96D-0571-42C9-8D3A-81ED3E706FF4}" destId="{8C679FB7-095D-4E63-80EF-28259FA4783A}" srcOrd="6" destOrd="0" presId="urn:microsoft.com/office/officeart/2005/8/layout/target3"/>
    <dgm:cxn modelId="{B4C9BF78-AEE4-4C46-8B00-A3A09D1D123C}" type="presParOf" srcId="{D964E96D-0571-42C9-8D3A-81ED3E706FF4}" destId="{AF0F8E0B-D95D-4D2A-8D29-87FD402436C9}" srcOrd="7" destOrd="0" presId="urn:microsoft.com/office/officeart/2005/8/layout/target3"/>
    <dgm:cxn modelId="{9EE6B152-CE1A-4634-A10F-E9B1DA662F40}" type="presParOf" srcId="{D964E96D-0571-42C9-8D3A-81ED3E706FF4}" destId="{862ECE0F-3875-44F0-B405-217A79FB14CA}" srcOrd="8" destOrd="0" presId="urn:microsoft.com/office/officeart/2005/8/layout/target3"/>
    <dgm:cxn modelId="{15BED423-A229-4703-A85F-DA71949A2671}" type="presParOf" srcId="{D964E96D-0571-42C9-8D3A-81ED3E706FF4}" destId="{ECBDFAC0-15B7-4A65-B893-3E169855A7C1}" srcOrd="9" destOrd="0" presId="urn:microsoft.com/office/officeart/2005/8/layout/target3"/>
    <dgm:cxn modelId="{4D70EC28-A913-469A-AE6F-32988390127D}" type="presParOf" srcId="{D964E96D-0571-42C9-8D3A-81ED3E706FF4}" destId="{168A99CD-73B9-48EA-B4BA-8A276C82516F}" srcOrd="10" destOrd="0" presId="urn:microsoft.com/office/officeart/2005/8/layout/target3"/>
    <dgm:cxn modelId="{D729ED25-3B73-480E-B24D-001A87BB6D67}" type="presParOf" srcId="{D964E96D-0571-42C9-8D3A-81ED3E706FF4}" destId="{5F396E82-4443-4115-9BAD-656324B06EFD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269A93-B0BE-4E52-8CBC-B1D529D75A8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3274C1-4955-45ED-8B42-8957589BD095}">
      <dgm:prSet phldrT="[Metin]" custT="1"/>
      <dgm:spPr/>
      <dgm:t>
        <a:bodyPr/>
        <a:lstStyle/>
        <a:p>
          <a:r>
            <a:rPr lang="tr-TR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Yasaların öngördüğü düzeyin üstünde davranma</a:t>
          </a:r>
          <a:endParaRPr lang="tr-TR" sz="2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EAFB910-5D44-47FE-8A7E-BAD50444F78F}" type="parTrans" cxnId="{CE15A089-AF2C-4A16-A6C4-4D8E1FFB9399}">
      <dgm:prSet/>
      <dgm:spPr/>
      <dgm:t>
        <a:bodyPr/>
        <a:lstStyle/>
        <a:p>
          <a:endParaRPr lang="tr-TR"/>
        </a:p>
      </dgm:t>
    </dgm:pt>
    <dgm:pt modelId="{16E5FF4E-C813-4567-BB7F-1217B6037BC7}" type="sibTrans" cxnId="{CE15A089-AF2C-4A16-A6C4-4D8E1FFB9399}">
      <dgm:prSet/>
      <dgm:spPr/>
      <dgm:t>
        <a:bodyPr/>
        <a:lstStyle/>
        <a:p>
          <a:endParaRPr lang="tr-TR"/>
        </a:p>
      </dgm:t>
    </dgm:pt>
    <dgm:pt modelId="{B15046F3-02ED-43AD-813E-F3F2F268B99A}">
      <dgm:prSet phldrT="[Metin]" custT="1"/>
      <dgm:spPr/>
      <dgm:t>
        <a:bodyPr/>
        <a:lstStyle/>
        <a:p>
          <a:r>
            <a:rPr lang="tr-TR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Dürüstlük ve olumlu davranmaya yönlendirmesi</a:t>
          </a:r>
          <a:endParaRPr lang="tr-TR" sz="2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0468B4A-2AA8-4222-A9A0-C062F137E495}" type="parTrans" cxnId="{983F7260-46C0-48AE-B48D-BCBD3B8CF0D3}">
      <dgm:prSet/>
      <dgm:spPr/>
      <dgm:t>
        <a:bodyPr/>
        <a:lstStyle/>
        <a:p>
          <a:endParaRPr lang="tr-TR"/>
        </a:p>
      </dgm:t>
    </dgm:pt>
    <dgm:pt modelId="{458C6398-B25B-41B7-B84A-D0C8A2EFEB31}" type="sibTrans" cxnId="{983F7260-46C0-48AE-B48D-BCBD3B8CF0D3}">
      <dgm:prSet/>
      <dgm:spPr/>
      <dgm:t>
        <a:bodyPr/>
        <a:lstStyle/>
        <a:p>
          <a:endParaRPr lang="tr-TR"/>
        </a:p>
      </dgm:t>
    </dgm:pt>
    <dgm:pt modelId="{E86D119A-3493-45A9-AC80-3879614B9616}">
      <dgm:prSet phldrT="[Metin]" custT="1"/>
      <dgm:spPr/>
      <dgm:t>
        <a:bodyPr/>
        <a:lstStyle/>
        <a:p>
          <a:r>
            <a:rPr lang="tr-TR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Yasaklamalar ve cezai yaptırımlar</a:t>
          </a:r>
          <a:endParaRPr lang="tr-TR" sz="2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4733238-ABA4-4D74-BBAB-B72EDA061867}" type="parTrans" cxnId="{5BD8EE7B-76C4-40E5-9B09-7A6A76618B76}">
      <dgm:prSet/>
      <dgm:spPr/>
      <dgm:t>
        <a:bodyPr/>
        <a:lstStyle/>
        <a:p>
          <a:endParaRPr lang="tr-TR"/>
        </a:p>
      </dgm:t>
    </dgm:pt>
    <dgm:pt modelId="{8683BE8D-41E9-434E-831E-7DA546392F35}" type="sibTrans" cxnId="{5BD8EE7B-76C4-40E5-9B09-7A6A76618B76}">
      <dgm:prSet/>
      <dgm:spPr/>
      <dgm:t>
        <a:bodyPr/>
        <a:lstStyle/>
        <a:p>
          <a:endParaRPr lang="tr-TR"/>
        </a:p>
      </dgm:t>
    </dgm:pt>
    <dgm:pt modelId="{716B74B8-7AB4-4180-8BBC-7636943B5BC2}" type="pres">
      <dgm:prSet presAssocID="{B1269A93-B0BE-4E52-8CBC-B1D529D75A81}" presName="Name0" presStyleCnt="0">
        <dgm:presLayoutVars>
          <dgm:dir/>
          <dgm:resizeHandles val="exact"/>
        </dgm:presLayoutVars>
      </dgm:prSet>
      <dgm:spPr/>
    </dgm:pt>
    <dgm:pt modelId="{961EC112-AFCB-4A7A-A504-8B25037F29FA}" type="pres">
      <dgm:prSet presAssocID="{1C3274C1-4955-45ED-8B42-8957589BD095}" presName="node" presStyleLbl="node1" presStyleIdx="0" presStyleCnt="3" custScaleY="1613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5F912E-56B0-4DE2-A9F8-D8D274C6E780}" type="pres">
      <dgm:prSet presAssocID="{16E5FF4E-C813-4567-BB7F-1217B6037BC7}" presName="sibTrans" presStyleLbl="sibTrans2D1" presStyleIdx="0" presStyleCnt="2"/>
      <dgm:spPr/>
      <dgm:t>
        <a:bodyPr/>
        <a:lstStyle/>
        <a:p>
          <a:endParaRPr lang="tr-TR"/>
        </a:p>
      </dgm:t>
    </dgm:pt>
    <dgm:pt modelId="{EDAE7A2F-C200-4149-9CBE-D67D21222A60}" type="pres">
      <dgm:prSet presAssocID="{16E5FF4E-C813-4567-BB7F-1217B6037BC7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6154099B-948F-48D4-8799-722EEAAC9124}" type="pres">
      <dgm:prSet presAssocID="{B15046F3-02ED-43AD-813E-F3F2F268B99A}" presName="node" presStyleLbl="node1" presStyleIdx="1" presStyleCnt="3" custScaleX="136149" custScaleY="1613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DF14C5-AF66-494D-8E2D-749A7FB7E888}" type="pres">
      <dgm:prSet presAssocID="{458C6398-B25B-41B7-B84A-D0C8A2EFEB31}" presName="sibTrans" presStyleLbl="sibTrans2D1" presStyleIdx="1" presStyleCnt="2"/>
      <dgm:spPr/>
      <dgm:t>
        <a:bodyPr/>
        <a:lstStyle/>
        <a:p>
          <a:endParaRPr lang="tr-TR"/>
        </a:p>
      </dgm:t>
    </dgm:pt>
    <dgm:pt modelId="{CF2ACA54-FF6B-4F5F-8F2D-B3699F9CEAAB}" type="pres">
      <dgm:prSet presAssocID="{458C6398-B25B-41B7-B84A-D0C8A2EFEB31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F9E12F55-2474-4E74-8A7C-3DB957496F2F}" type="pres">
      <dgm:prSet presAssocID="{E86D119A-3493-45A9-AC80-3879614B9616}" presName="node" presStyleLbl="node1" presStyleIdx="2" presStyleCnt="3" custScaleX="120599" custScaleY="161378" custLinFactNeighborX="-11307" custLinFactNeighborY="-197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1173FAE-C47D-4560-8ACF-2DD8B00F17A4}" type="presOf" srcId="{16E5FF4E-C813-4567-BB7F-1217B6037BC7}" destId="{EDAE7A2F-C200-4149-9CBE-D67D21222A60}" srcOrd="1" destOrd="0" presId="urn:microsoft.com/office/officeart/2005/8/layout/process1"/>
    <dgm:cxn modelId="{2CB54F1E-CA04-40B1-95EF-5928CD01FF97}" type="presOf" srcId="{458C6398-B25B-41B7-B84A-D0C8A2EFEB31}" destId="{CF2ACA54-FF6B-4F5F-8F2D-B3699F9CEAAB}" srcOrd="1" destOrd="0" presId="urn:microsoft.com/office/officeart/2005/8/layout/process1"/>
    <dgm:cxn modelId="{04BE3DBB-49D6-48F8-A7EC-BEBDDCA9F51C}" type="presOf" srcId="{16E5FF4E-C813-4567-BB7F-1217B6037BC7}" destId="{C05F912E-56B0-4DE2-A9F8-D8D274C6E780}" srcOrd="0" destOrd="0" presId="urn:microsoft.com/office/officeart/2005/8/layout/process1"/>
    <dgm:cxn modelId="{983F7260-46C0-48AE-B48D-BCBD3B8CF0D3}" srcId="{B1269A93-B0BE-4E52-8CBC-B1D529D75A81}" destId="{B15046F3-02ED-43AD-813E-F3F2F268B99A}" srcOrd="1" destOrd="0" parTransId="{A0468B4A-2AA8-4222-A9A0-C062F137E495}" sibTransId="{458C6398-B25B-41B7-B84A-D0C8A2EFEB31}"/>
    <dgm:cxn modelId="{9A587A48-2E93-42AE-8533-19D00D9B3C1B}" type="presOf" srcId="{B15046F3-02ED-43AD-813E-F3F2F268B99A}" destId="{6154099B-948F-48D4-8799-722EEAAC9124}" srcOrd="0" destOrd="0" presId="urn:microsoft.com/office/officeart/2005/8/layout/process1"/>
    <dgm:cxn modelId="{81BC9920-1699-4D67-892B-8885B0DAB86C}" type="presOf" srcId="{B1269A93-B0BE-4E52-8CBC-B1D529D75A81}" destId="{716B74B8-7AB4-4180-8BBC-7636943B5BC2}" srcOrd="0" destOrd="0" presId="urn:microsoft.com/office/officeart/2005/8/layout/process1"/>
    <dgm:cxn modelId="{BEF7571E-74EF-40BE-A3FB-BD7AC35EA7C4}" type="presOf" srcId="{E86D119A-3493-45A9-AC80-3879614B9616}" destId="{F9E12F55-2474-4E74-8A7C-3DB957496F2F}" srcOrd="0" destOrd="0" presId="urn:microsoft.com/office/officeart/2005/8/layout/process1"/>
    <dgm:cxn modelId="{1E21CB58-6D81-4D5E-A3A1-3E656C9BE35E}" type="presOf" srcId="{1C3274C1-4955-45ED-8B42-8957589BD095}" destId="{961EC112-AFCB-4A7A-A504-8B25037F29FA}" srcOrd="0" destOrd="0" presId="urn:microsoft.com/office/officeart/2005/8/layout/process1"/>
    <dgm:cxn modelId="{5BD8EE7B-76C4-40E5-9B09-7A6A76618B76}" srcId="{B1269A93-B0BE-4E52-8CBC-B1D529D75A81}" destId="{E86D119A-3493-45A9-AC80-3879614B9616}" srcOrd="2" destOrd="0" parTransId="{64733238-ABA4-4D74-BBAB-B72EDA061867}" sibTransId="{8683BE8D-41E9-434E-831E-7DA546392F35}"/>
    <dgm:cxn modelId="{CE15A089-AF2C-4A16-A6C4-4D8E1FFB9399}" srcId="{B1269A93-B0BE-4E52-8CBC-B1D529D75A81}" destId="{1C3274C1-4955-45ED-8B42-8957589BD095}" srcOrd="0" destOrd="0" parTransId="{8EAFB910-5D44-47FE-8A7E-BAD50444F78F}" sibTransId="{16E5FF4E-C813-4567-BB7F-1217B6037BC7}"/>
    <dgm:cxn modelId="{150CE230-8660-402F-964D-B8A650CDF269}" type="presOf" srcId="{458C6398-B25B-41B7-B84A-D0C8A2EFEB31}" destId="{73DF14C5-AF66-494D-8E2D-749A7FB7E888}" srcOrd="0" destOrd="0" presId="urn:microsoft.com/office/officeart/2005/8/layout/process1"/>
    <dgm:cxn modelId="{D6030F1C-C40B-4567-B990-75E027B9D1C3}" type="presParOf" srcId="{716B74B8-7AB4-4180-8BBC-7636943B5BC2}" destId="{961EC112-AFCB-4A7A-A504-8B25037F29FA}" srcOrd="0" destOrd="0" presId="urn:microsoft.com/office/officeart/2005/8/layout/process1"/>
    <dgm:cxn modelId="{58CCF2FB-2735-4251-927B-ADF2A2D9140C}" type="presParOf" srcId="{716B74B8-7AB4-4180-8BBC-7636943B5BC2}" destId="{C05F912E-56B0-4DE2-A9F8-D8D274C6E780}" srcOrd="1" destOrd="0" presId="urn:microsoft.com/office/officeart/2005/8/layout/process1"/>
    <dgm:cxn modelId="{0083BFCC-7412-42F7-B9A3-5982FA50168B}" type="presParOf" srcId="{C05F912E-56B0-4DE2-A9F8-D8D274C6E780}" destId="{EDAE7A2F-C200-4149-9CBE-D67D21222A60}" srcOrd="0" destOrd="0" presId="urn:microsoft.com/office/officeart/2005/8/layout/process1"/>
    <dgm:cxn modelId="{0A20405C-BAE1-48A9-9D67-2FA15F41F673}" type="presParOf" srcId="{716B74B8-7AB4-4180-8BBC-7636943B5BC2}" destId="{6154099B-948F-48D4-8799-722EEAAC9124}" srcOrd="2" destOrd="0" presId="urn:microsoft.com/office/officeart/2005/8/layout/process1"/>
    <dgm:cxn modelId="{5F006F4A-52FC-4631-B7D0-153693B951F3}" type="presParOf" srcId="{716B74B8-7AB4-4180-8BBC-7636943B5BC2}" destId="{73DF14C5-AF66-494D-8E2D-749A7FB7E888}" srcOrd="3" destOrd="0" presId="urn:microsoft.com/office/officeart/2005/8/layout/process1"/>
    <dgm:cxn modelId="{4622311E-3C04-4D5C-8F11-886A8251021E}" type="presParOf" srcId="{73DF14C5-AF66-494D-8E2D-749A7FB7E888}" destId="{CF2ACA54-FF6B-4F5F-8F2D-B3699F9CEAAB}" srcOrd="0" destOrd="0" presId="urn:microsoft.com/office/officeart/2005/8/layout/process1"/>
    <dgm:cxn modelId="{FBAA49A0-6E91-49CF-9B12-1C87B3930911}" type="presParOf" srcId="{716B74B8-7AB4-4180-8BBC-7636943B5BC2}" destId="{F9E12F55-2474-4E74-8A7C-3DB957496F2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3FA3ED-E189-4D28-891A-D2501748BFD6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C3AA11A-2AEB-483B-A361-527A956D6557}">
      <dgm:prSet phldrT="[Metin]" custT="1"/>
      <dgm:spPr/>
      <dgm:t>
        <a:bodyPr/>
        <a:lstStyle/>
        <a:p>
          <a:r>
            <a:rPr lang="tr-TR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GENEL İLKELER</a:t>
          </a:r>
          <a:endParaRPr lang="tr-TR" sz="20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0DDB316-0516-4F3E-B4C4-681785049AD8}" type="parTrans" cxnId="{63736314-093E-4C6C-93E6-9CFCB5090D31}">
      <dgm:prSet/>
      <dgm:spPr/>
      <dgm:t>
        <a:bodyPr/>
        <a:lstStyle/>
        <a:p>
          <a:endParaRPr lang="tr-TR"/>
        </a:p>
      </dgm:t>
    </dgm:pt>
    <dgm:pt modelId="{CB4BBA39-0EAB-475E-96E9-34C2E0B9D14A}" type="sibTrans" cxnId="{63736314-093E-4C6C-93E6-9CFCB5090D31}">
      <dgm:prSet/>
      <dgm:spPr/>
      <dgm:t>
        <a:bodyPr/>
        <a:lstStyle/>
        <a:p>
          <a:endParaRPr lang="tr-TR"/>
        </a:p>
      </dgm:t>
    </dgm:pt>
    <dgm:pt modelId="{452EF958-7492-4242-86BC-9605E55967D5}">
      <dgm:prSet phldrT="[Metin]" custT="1"/>
      <dgm:spPr/>
      <dgm:t>
        <a:bodyPr/>
        <a:lstStyle/>
        <a:p>
          <a:r>
            <a:rPr lang="tr-TR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DAVRANIŞ KURALLARI</a:t>
          </a:r>
          <a:endParaRPr lang="tr-TR" sz="20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0D9F862-3C6F-40A8-A457-BB7D0D1A45B4}" type="parTrans" cxnId="{A9CCA0A2-D6C6-4035-BA80-880CC60D39B9}">
      <dgm:prSet/>
      <dgm:spPr/>
      <dgm:t>
        <a:bodyPr/>
        <a:lstStyle/>
        <a:p>
          <a:endParaRPr lang="tr-TR"/>
        </a:p>
      </dgm:t>
    </dgm:pt>
    <dgm:pt modelId="{4069EF63-71BB-4338-BCC9-15DCBFC1B35A}" type="sibTrans" cxnId="{A9CCA0A2-D6C6-4035-BA80-880CC60D39B9}">
      <dgm:prSet/>
      <dgm:spPr/>
      <dgm:t>
        <a:bodyPr/>
        <a:lstStyle/>
        <a:p>
          <a:endParaRPr lang="tr-TR"/>
        </a:p>
      </dgm:t>
    </dgm:pt>
    <dgm:pt modelId="{F82163AA-8277-4FE5-BDD8-220EB0774FD8}" type="pres">
      <dgm:prSet presAssocID="{483FA3ED-E189-4D28-891A-D2501748BFD6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15F939F-42B1-40E1-99B3-AF22D067D8EF}" type="pres">
      <dgm:prSet presAssocID="{5C3AA11A-2AEB-483B-A361-527A956D6557}" presName="horFlow" presStyleCnt="0"/>
      <dgm:spPr/>
    </dgm:pt>
    <dgm:pt modelId="{499D8631-7E90-44D1-BF53-94AFBD8C1646}" type="pres">
      <dgm:prSet presAssocID="{5C3AA11A-2AEB-483B-A361-527A956D6557}" presName="bigChev" presStyleLbl="node1" presStyleIdx="0" presStyleCnt="2" custScaleX="78364" custLinFactNeighborX="31044" custLinFactNeighborY="3346"/>
      <dgm:spPr/>
      <dgm:t>
        <a:bodyPr/>
        <a:lstStyle/>
        <a:p>
          <a:endParaRPr lang="tr-TR"/>
        </a:p>
      </dgm:t>
    </dgm:pt>
    <dgm:pt modelId="{4B48D282-DD2D-415C-94BA-F668FE122A7C}" type="pres">
      <dgm:prSet presAssocID="{5C3AA11A-2AEB-483B-A361-527A956D6557}" presName="vSp" presStyleCnt="0"/>
      <dgm:spPr/>
    </dgm:pt>
    <dgm:pt modelId="{090FA48F-AC15-4531-9E71-DFCA111E2C65}" type="pres">
      <dgm:prSet presAssocID="{452EF958-7492-4242-86BC-9605E55967D5}" presName="horFlow" presStyleCnt="0"/>
      <dgm:spPr/>
    </dgm:pt>
    <dgm:pt modelId="{E0B5C23D-4D11-4D8E-AC05-7E0042309636}" type="pres">
      <dgm:prSet presAssocID="{452EF958-7492-4242-86BC-9605E55967D5}" presName="bigChev" presStyleLbl="node1" presStyleIdx="1" presStyleCnt="2" custScaleX="79629" custLinFactNeighborX="32393" custLinFactNeighborY="663"/>
      <dgm:spPr/>
      <dgm:t>
        <a:bodyPr/>
        <a:lstStyle/>
        <a:p>
          <a:endParaRPr lang="tr-TR"/>
        </a:p>
      </dgm:t>
    </dgm:pt>
  </dgm:ptLst>
  <dgm:cxnLst>
    <dgm:cxn modelId="{63736314-093E-4C6C-93E6-9CFCB5090D31}" srcId="{483FA3ED-E189-4D28-891A-D2501748BFD6}" destId="{5C3AA11A-2AEB-483B-A361-527A956D6557}" srcOrd="0" destOrd="0" parTransId="{A0DDB316-0516-4F3E-B4C4-681785049AD8}" sibTransId="{CB4BBA39-0EAB-475E-96E9-34C2E0B9D14A}"/>
    <dgm:cxn modelId="{A9CCA0A2-D6C6-4035-BA80-880CC60D39B9}" srcId="{483FA3ED-E189-4D28-891A-D2501748BFD6}" destId="{452EF958-7492-4242-86BC-9605E55967D5}" srcOrd="1" destOrd="0" parTransId="{A0D9F862-3C6F-40A8-A457-BB7D0D1A45B4}" sibTransId="{4069EF63-71BB-4338-BCC9-15DCBFC1B35A}"/>
    <dgm:cxn modelId="{AB48AFF9-C13C-466C-A296-2EC8A0AD2E7C}" type="presOf" srcId="{452EF958-7492-4242-86BC-9605E55967D5}" destId="{E0B5C23D-4D11-4D8E-AC05-7E0042309636}" srcOrd="0" destOrd="0" presId="urn:microsoft.com/office/officeart/2005/8/layout/lProcess3"/>
    <dgm:cxn modelId="{E374FDE1-02B7-4FC7-94E6-17AC4CA70327}" type="presOf" srcId="{5C3AA11A-2AEB-483B-A361-527A956D6557}" destId="{499D8631-7E90-44D1-BF53-94AFBD8C1646}" srcOrd="0" destOrd="0" presId="urn:microsoft.com/office/officeart/2005/8/layout/lProcess3"/>
    <dgm:cxn modelId="{78F356C9-9503-43A6-AF5F-11CA1963E8EE}" type="presOf" srcId="{483FA3ED-E189-4D28-891A-D2501748BFD6}" destId="{F82163AA-8277-4FE5-BDD8-220EB0774FD8}" srcOrd="0" destOrd="0" presId="urn:microsoft.com/office/officeart/2005/8/layout/lProcess3"/>
    <dgm:cxn modelId="{D2208ED9-F2A8-4B5F-B467-83798E6114C1}" type="presParOf" srcId="{F82163AA-8277-4FE5-BDD8-220EB0774FD8}" destId="{E15F939F-42B1-40E1-99B3-AF22D067D8EF}" srcOrd="0" destOrd="0" presId="urn:microsoft.com/office/officeart/2005/8/layout/lProcess3"/>
    <dgm:cxn modelId="{2D5AA5EC-929C-421E-BA09-F6B990DDCD3B}" type="presParOf" srcId="{E15F939F-42B1-40E1-99B3-AF22D067D8EF}" destId="{499D8631-7E90-44D1-BF53-94AFBD8C1646}" srcOrd="0" destOrd="0" presId="urn:microsoft.com/office/officeart/2005/8/layout/lProcess3"/>
    <dgm:cxn modelId="{BF53072C-17F7-4349-B4CA-9B4E071EC85C}" type="presParOf" srcId="{F82163AA-8277-4FE5-BDD8-220EB0774FD8}" destId="{4B48D282-DD2D-415C-94BA-F668FE122A7C}" srcOrd="1" destOrd="0" presId="urn:microsoft.com/office/officeart/2005/8/layout/lProcess3"/>
    <dgm:cxn modelId="{7672839A-55A8-40DE-A59D-3DC4F3D6502F}" type="presParOf" srcId="{F82163AA-8277-4FE5-BDD8-220EB0774FD8}" destId="{090FA48F-AC15-4531-9E71-DFCA111E2C65}" srcOrd="2" destOrd="0" presId="urn:microsoft.com/office/officeart/2005/8/layout/lProcess3"/>
    <dgm:cxn modelId="{4FDBAB4A-38E3-4226-BA07-8AD2FE8F0F94}" type="presParOf" srcId="{090FA48F-AC15-4531-9E71-DFCA111E2C65}" destId="{E0B5C23D-4D11-4D8E-AC05-7E0042309636}" srcOrd="0" destOrd="0" presId="urn:microsoft.com/office/officeart/2005/8/layout/lProcess3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C5C505-C85E-4A6A-A9BB-33EF4CA205C9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2409EB8-C775-4A6E-9343-0417EB3DC01D}">
      <dgm:prSet phldrT="[Metin]"/>
      <dgm:spPr/>
      <dgm:t>
        <a:bodyPr/>
        <a:lstStyle/>
        <a:p>
          <a:r>
            <a:rPr lang="tr-T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BÖLÜM-A</a:t>
          </a:r>
          <a:endParaRPr lang="tr-TR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CD82E96-32BC-40F6-9300-F8D4D613DB51}" type="parTrans" cxnId="{AF954903-4BC9-4F89-8D3F-0AFD781442FE}">
      <dgm:prSet/>
      <dgm:spPr/>
      <dgm:t>
        <a:bodyPr/>
        <a:lstStyle/>
        <a:p>
          <a:endParaRPr lang="tr-TR"/>
        </a:p>
      </dgm:t>
    </dgm:pt>
    <dgm:pt modelId="{E90735F5-7291-4155-AA68-CB17D033D7E2}" type="sibTrans" cxnId="{AF954903-4BC9-4F89-8D3F-0AFD781442FE}">
      <dgm:prSet/>
      <dgm:spPr/>
      <dgm:t>
        <a:bodyPr/>
        <a:lstStyle/>
        <a:p>
          <a:endParaRPr lang="tr-TR"/>
        </a:p>
      </dgm:t>
    </dgm:pt>
    <dgm:pt modelId="{BFE8F45C-0054-4301-AA64-22812E92F8A3}">
      <dgm:prSet phldrT="[Metin]" custT="1"/>
      <dgm:spPr/>
      <dgm:t>
        <a:bodyPr/>
        <a:lstStyle/>
        <a:p>
          <a:pPr algn="l"/>
          <a:endParaRPr lang="tr-TR" sz="20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algn="ctr"/>
          <a:r>
            <a:rPr lang="tr-TR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ETİK KURALLARIN GENEL UYGULANIŞI</a:t>
          </a:r>
          <a:endParaRPr lang="tr-TR" sz="2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2959A32-BB77-4B89-B3D0-B5BDDD857BAF}" type="parTrans" cxnId="{5AEA0186-2A0F-47E3-9677-954FFE10F093}">
      <dgm:prSet/>
      <dgm:spPr/>
      <dgm:t>
        <a:bodyPr/>
        <a:lstStyle/>
        <a:p>
          <a:endParaRPr lang="tr-TR"/>
        </a:p>
      </dgm:t>
    </dgm:pt>
    <dgm:pt modelId="{BB4F86FD-58CC-4A9C-847E-16A8C8D58C51}" type="sibTrans" cxnId="{5AEA0186-2A0F-47E3-9677-954FFE10F093}">
      <dgm:prSet/>
      <dgm:spPr/>
      <dgm:t>
        <a:bodyPr/>
        <a:lstStyle/>
        <a:p>
          <a:endParaRPr lang="tr-TR"/>
        </a:p>
      </dgm:t>
    </dgm:pt>
    <dgm:pt modelId="{F1ABC673-096D-4713-A2E7-7AFA75E54C1D}">
      <dgm:prSet phldrT="[Metin]"/>
      <dgm:spPr/>
      <dgm:t>
        <a:bodyPr/>
        <a:lstStyle/>
        <a:p>
          <a:r>
            <a:rPr lang="tr-T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BÖLÜM-B</a:t>
          </a:r>
          <a:endParaRPr lang="tr-TR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83B01DB-2C63-4768-9859-4AF0E6AAC9D0}" type="parTrans" cxnId="{006070B4-BF39-424A-8694-F6A0BCDE1F80}">
      <dgm:prSet/>
      <dgm:spPr/>
      <dgm:t>
        <a:bodyPr/>
        <a:lstStyle/>
        <a:p>
          <a:endParaRPr lang="tr-TR"/>
        </a:p>
      </dgm:t>
    </dgm:pt>
    <dgm:pt modelId="{157F7684-B4E4-488F-BF29-CBDCB057D63F}" type="sibTrans" cxnId="{006070B4-BF39-424A-8694-F6A0BCDE1F80}">
      <dgm:prSet/>
      <dgm:spPr/>
      <dgm:t>
        <a:bodyPr/>
        <a:lstStyle/>
        <a:p>
          <a:endParaRPr lang="tr-TR"/>
        </a:p>
      </dgm:t>
    </dgm:pt>
    <dgm:pt modelId="{BB79ABF4-0E26-4D90-A8BF-D7FAAD47916A}">
      <dgm:prSet phldrT="[Metin]" custT="1"/>
      <dgm:spPr/>
      <dgm:t>
        <a:bodyPr/>
        <a:lstStyle/>
        <a:p>
          <a:pPr algn="l"/>
          <a:endParaRPr lang="tr-TR" sz="1600" dirty="0" smtClean="0"/>
        </a:p>
        <a:p>
          <a:pPr algn="ctr"/>
          <a:r>
            <a:rPr lang="tr-TR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SERBEST ÇALIŞAN MUHASEBE MESLEK MENSUPLARI İÇİN ETİK KURALLAR</a:t>
          </a:r>
          <a:endParaRPr lang="tr-TR" sz="1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0634715-C777-4EBF-BD11-4D47D0C7F3F2}" type="parTrans" cxnId="{A249B699-3CBC-4D1F-A417-84904C332A81}">
      <dgm:prSet/>
      <dgm:spPr/>
      <dgm:t>
        <a:bodyPr/>
        <a:lstStyle/>
        <a:p>
          <a:endParaRPr lang="tr-TR"/>
        </a:p>
      </dgm:t>
    </dgm:pt>
    <dgm:pt modelId="{D8927D33-F0F1-4092-87BB-8FF997B735F2}" type="sibTrans" cxnId="{A249B699-3CBC-4D1F-A417-84904C332A81}">
      <dgm:prSet/>
      <dgm:spPr/>
      <dgm:t>
        <a:bodyPr/>
        <a:lstStyle/>
        <a:p>
          <a:endParaRPr lang="tr-TR"/>
        </a:p>
      </dgm:t>
    </dgm:pt>
    <dgm:pt modelId="{9BD3DB47-3A3C-4DE1-983F-C33FD0E34C0B}">
      <dgm:prSet phldrT="[Metin]"/>
      <dgm:spPr/>
      <dgm:t>
        <a:bodyPr/>
        <a:lstStyle/>
        <a:p>
          <a:r>
            <a:rPr lang="tr-TR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BÖLÜM-C</a:t>
          </a:r>
          <a:endParaRPr lang="tr-TR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2E52D4E-0068-446D-BF25-536259FFD988}" type="parTrans" cxnId="{D7220478-4866-4CC2-9A21-09CCA07B82B3}">
      <dgm:prSet/>
      <dgm:spPr/>
      <dgm:t>
        <a:bodyPr/>
        <a:lstStyle/>
        <a:p>
          <a:endParaRPr lang="tr-TR"/>
        </a:p>
      </dgm:t>
    </dgm:pt>
    <dgm:pt modelId="{356FE5C7-1511-417C-ACE5-D38BD5BA618C}" type="sibTrans" cxnId="{D7220478-4866-4CC2-9A21-09CCA07B82B3}">
      <dgm:prSet/>
      <dgm:spPr/>
      <dgm:t>
        <a:bodyPr/>
        <a:lstStyle/>
        <a:p>
          <a:endParaRPr lang="tr-TR"/>
        </a:p>
      </dgm:t>
    </dgm:pt>
    <dgm:pt modelId="{6E6CB953-52F7-4514-8963-9094F83DFCC7}">
      <dgm:prSet phldrT="[Metin]" custT="1"/>
      <dgm:spPr/>
      <dgm:t>
        <a:bodyPr/>
        <a:lstStyle/>
        <a:p>
          <a:pPr algn="l"/>
          <a:endParaRPr lang="tr-TR" sz="18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algn="ctr"/>
          <a:r>
            <a:rPr lang="tr-TR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İŞLETMEDE ÇALIŞAN MUHASEBE MESLEK   MENSUPLARI İÇİN ETİK KURALLAR</a:t>
          </a:r>
          <a:endParaRPr lang="tr-TR" sz="1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19ADA6E-B012-48DD-914E-6A6D88453C6F}" type="parTrans" cxnId="{6C686A6C-1DFA-4A7D-9634-4A26CD1BD07A}">
      <dgm:prSet/>
      <dgm:spPr/>
      <dgm:t>
        <a:bodyPr/>
        <a:lstStyle/>
        <a:p>
          <a:endParaRPr lang="tr-TR"/>
        </a:p>
      </dgm:t>
    </dgm:pt>
    <dgm:pt modelId="{610650D1-BB1E-454E-B065-543173D1FCC4}" type="sibTrans" cxnId="{6C686A6C-1DFA-4A7D-9634-4A26CD1BD07A}">
      <dgm:prSet/>
      <dgm:spPr/>
      <dgm:t>
        <a:bodyPr/>
        <a:lstStyle/>
        <a:p>
          <a:endParaRPr lang="tr-TR"/>
        </a:p>
      </dgm:t>
    </dgm:pt>
    <dgm:pt modelId="{5BBA1064-0290-4C70-8418-662DF44A993D}" type="pres">
      <dgm:prSet presAssocID="{F3C5C505-C85E-4A6A-A9BB-33EF4CA205C9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667B2B0E-E914-4F71-B7F3-29D015C5ED44}" type="pres">
      <dgm:prSet presAssocID="{9BD3DB47-3A3C-4DE1-983F-C33FD0E34C0B}" presName="ChildAccent3" presStyleCnt="0"/>
      <dgm:spPr/>
    </dgm:pt>
    <dgm:pt modelId="{96C70D71-048C-4E2F-9577-4DC79F147AF2}" type="pres">
      <dgm:prSet presAssocID="{9BD3DB47-3A3C-4DE1-983F-C33FD0E34C0B}" presName="ChildAccent" presStyleLbl="alignImgPlace1" presStyleIdx="0" presStyleCnt="3" custScaleX="167165" custScaleY="74191" custLinFactNeighborX="40577" custLinFactNeighborY="4381"/>
      <dgm:spPr/>
      <dgm:t>
        <a:bodyPr/>
        <a:lstStyle/>
        <a:p>
          <a:endParaRPr lang="tr-TR"/>
        </a:p>
      </dgm:t>
    </dgm:pt>
    <dgm:pt modelId="{F19E5DDC-51D6-492C-886B-D0680D6E63D5}" type="pres">
      <dgm:prSet presAssocID="{9BD3DB47-3A3C-4DE1-983F-C33FD0E34C0B}" presName="Child3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7516A5-FAE6-4A07-8587-75C0202BCDD3}" type="pres">
      <dgm:prSet presAssocID="{9BD3DB47-3A3C-4DE1-983F-C33FD0E34C0B}" presName="Parent3" presStyleLbl="node1" presStyleIdx="0" presStyleCnt="3" custScaleX="179913" custScaleY="206749" custLinFactNeighborX="33337" custLinFactNeighborY="60045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E6C1CE-F330-458C-9B2F-5B3CEE0EB80E}" type="pres">
      <dgm:prSet presAssocID="{F1ABC673-096D-4713-A2E7-7AFA75E54C1D}" presName="ChildAccent2" presStyleCnt="0"/>
      <dgm:spPr/>
    </dgm:pt>
    <dgm:pt modelId="{36767785-0A22-4328-BE51-04C423DC027B}" type="pres">
      <dgm:prSet presAssocID="{F1ABC673-096D-4713-A2E7-7AFA75E54C1D}" presName="ChildAccent" presStyleLbl="alignImgPlace1" presStyleIdx="1" presStyleCnt="3" custScaleX="146926" custScaleY="94183" custLinFactNeighborX="-16505" custLinFactNeighborY="6597"/>
      <dgm:spPr/>
      <dgm:t>
        <a:bodyPr/>
        <a:lstStyle/>
        <a:p>
          <a:endParaRPr lang="tr-TR"/>
        </a:p>
      </dgm:t>
    </dgm:pt>
    <dgm:pt modelId="{7E7618B7-69DA-43EF-A7A8-B9ADE979AB9F}" type="pres">
      <dgm:prSet presAssocID="{F1ABC673-096D-4713-A2E7-7AFA75E54C1D}" presName="Child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B6D957-BE72-4858-BB63-A5D97589C343}" type="pres">
      <dgm:prSet presAssocID="{F1ABC673-096D-4713-A2E7-7AFA75E54C1D}" presName="Parent2" presStyleLbl="node1" presStyleIdx="1" presStyleCnt="3" custScaleX="146925" custScaleY="167741" custLinFactNeighborX="-16506" custLinFactNeighborY="22485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0765420-FB99-4090-AA77-A132A6B37BF0}" type="pres">
      <dgm:prSet presAssocID="{42409EB8-C775-4A6E-9343-0417EB3DC01D}" presName="ChildAccent1" presStyleCnt="0"/>
      <dgm:spPr/>
    </dgm:pt>
    <dgm:pt modelId="{5DA0B838-5E6D-4715-BFFA-4491E8D91B14}" type="pres">
      <dgm:prSet presAssocID="{42409EB8-C775-4A6E-9343-0417EB3DC01D}" presName="ChildAccent" presStyleLbl="alignImgPlace1" presStyleIdx="2" presStyleCnt="3" custScaleX="159616" custScaleY="112357" custLinFactNeighborX="-68531" custLinFactNeighborY="-994"/>
      <dgm:spPr/>
      <dgm:t>
        <a:bodyPr/>
        <a:lstStyle/>
        <a:p>
          <a:endParaRPr lang="tr-TR"/>
        </a:p>
      </dgm:t>
    </dgm:pt>
    <dgm:pt modelId="{34896101-ED03-499A-8EE6-E565C6A834A8}" type="pres">
      <dgm:prSet presAssocID="{42409EB8-C775-4A6E-9343-0417EB3DC01D}" presName="Child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A1E50F-93EE-4418-B1A5-87C22761E349}" type="pres">
      <dgm:prSet presAssocID="{42409EB8-C775-4A6E-9343-0417EB3DC01D}" presName="Parent1" presStyleLbl="node1" presStyleIdx="2" presStyleCnt="3" custScaleX="159616" custLinFactNeighborX="-68531" custLinFactNeighborY="-39185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AA095A7-17E1-4D6C-ADD6-BCF2C7048B1B}" type="presOf" srcId="{9BD3DB47-3A3C-4DE1-983F-C33FD0E34C0B}" destId="{457516A5-FAE6-4A07-8587-75C0202BCDD3}" srcOrd="0" destOrd="0" presId="urn:microsoft.com/office/officeart/2011/layout/InterconnectedBlockProcess"/>
    <dgm:cxn modelId="{2F2B5982-B906-49E6-B273-38BECE72D47C}" type="presOf" srcId="{F1ABC673-096D-4713-A2E7-7AFA75E54C1D}" destId="{E1B6D957-BE72-4858-BB63-A5D97589C343}" srcOrd="0" destOrd="0" presId="urn:microsoft.com/office/officeart/2011/layout/InterconnectedBlockProcess"/>
    <dgm:cxn modelId="{0668BE77-000F-49FB-9D41-7F9EEF7917DC}" type="presOf" srcId="{6E6CB953-52F7-4514-8963-9094F83DFCC7}" destId="{96C70D71-048C-4E2F-9577-4DC79F147AF2}" srcOrd="0" destOrd="0" presId="urn:microsoft.com/office/officeart/2011/layout/InterconnectedBlockProcess"/>
    <dgm:cxn modelId="{FB7549AA-37F6-4EF2-9C88-CC734B8145FF}" type="presOf" srcId="{BB79ABF4-0E26-4D90-A8BF-D7FAAD47916A}" destId="{36767785-0A22-4328-BE51-04C423DC027B}" srcOrd="0" destOrd="0" presId="urn:microsoft.com/office/officeart/2011/layout/InterconnectedBlockProcess"/>
    <dgm:cxn modelId="{6C686A6C-1DFA-4A7D-9634-4A26CD1BD07A}" srcId="{9BD3DB47-3A3C-4DE1-983F-C33FD0E34C0B}" destId="{6E6CB953-52F7-4514-8963-9094F83DFCC7}" srcOrd="0" destOrd="0" parTransId="{719ADA6E-B012-48DD-914E-6A6D88453C6F}" sibTransId="{610650D1-BB1E-454E-B065-543173D1FCC4}"/>
    <dgm:cxn modelId="{1F28423F-3B9C-4069-A50E-DED0CBCD8177}" type="presOf" srcId="{BB79ABF4-0E26-4D90-A8BF-D7FAAD47916A}" destId="{7E7618B7-69DA-43EF-A7A8-B9ADE979AB9F}" srcOrd="1" destOrd="0" presId="urn:microsoft.com/office/officeart/2011/layout/InterconnectedBlockProcess"/>
    <dgm:cxn modelId="{77E0D2B2-E479-4985-BADA-DDD85613FA8F}" type="presOf" srcId="{F3C5C505-C85E-4A6A-A9BB-33EF4CA205C9}" destId="{5BBA1064-0290-4C70-8418-662DF44A993D}" srcOrd="0" destOrd="0" presId="urn:microsoft.com/office/officeart/2011/layout/InterconnectedBlockProcess"/>
    <dgm:cxn modelId="{5AEA0186-2A0F-47E3-9677-954FFE10F093}" srcId="{42409EB8-C775-4A6E-9343-0417EB3DC01D}" destId="{BFE8F45C-0054-4301-AA64-22812E92F8A3}" srcOrd="0" destOrd="0" parTransId="{82959A32-BB77-4B89-B3D0-B5BDDD857BAF}" sibTransId="{BB4F86FD-58CC-4A9C-847E-16A8C8D58C51}"/>
    <dgm:cxn modelId="{A249B699-3CBC-4D1F-A417-84904C332A81}" srcId="{F1ABC673-096D-4713-A2E7-7AFA75E54C1D}" destId="{BB79ABF4-0E26-4D90-A8BF-D7FAAD47916A}" srcOrd="0" destOrd="0" parTransId="{D0634715-C777-4EBF-BD11-4D47D0C7F3F2}" sibTransId="{D8927D33-F0F1-4092-87BB-8FF997B735F2}"/>
    <dgm:cxn modelId="{AF954903-4BC9-4F89-8D3F-0AFD781442FE}" srcId="{F3C5C505-C85E-4A6A-A9BB-33EF4CA205C9}" destId="{42409EB8-C775-4A6E-9343-0417EB3DC01D}" srcOrd="0" destOrd="0" parTransId="{FCD82E96-32BC-40F6-9300-F8D4D613DB51}" sibTransId="{E90735F5-7291-4155-AA68-CB17D033D7E2}"/>
    <dgm:cxn modelId="{40AA3581-18A0-40C4-8696-14D185F679C2}" type="presOf" srcId="{42409EB8-C775-4A6E-9343-0417EB3DC01D}" destId="{B2A1E50F-93EE-4418-B1A5-87C22761E349}" srcOrd="0" destOrd="0" presId="urn:microsoft.com/office/officeart/2011/layout/InterconnectedBlockProcess"/>
    <dgm:cxn modelId="{232AF5C8-BDF7-4FF4-928D-966891956208}" type="presOf" srcId="{BFE8F45C-0054-4301-AA64-22812E92F8A3}" destId="{34896101-ED03-499A-8EE6-E565C6A834A8}" srcOrd="1" destOrd="0" presId="urn:microsoft.com/office/officeart/2011/layout/InterconnectedBlockProcess"/>
    <dgm:cxn modelId="{D7220478-4866-4CC2-9A21-09CCA07B82B3}" srcId="{F3C5C505-C85E-4A6A-A9BB-33EF4CA205C9}" destId="{9BD3DB47-3A3C-4DE1-983F-C33FD0E34C0B}" srcOrd="2" destOrd="0" parTransId="{52E52D4E-0068-446D-BF25-536259FFD988}" sibTransId="{356FE5C7-1511-417C-ACE5-D38BD5BA618C}"/>
    <dgm:cxn modelId="{A49AF0BF-3B32-474C-AC7C-835D9C029416}" type="presOf" srcId="{BFE8F45C-0054-4301-AA64-22812E92F8A3}" destId="{5DA0B838-5E6D-4715-BFFA-4491E8D91B14}" srcOrd="0" destOrd="0" presId="urn:microsoft.com/office/officeart/2011/layout/InterconnectedBlockProcess"/>
    <dgm:cxn modelId="{006070B4-BF39-424A-8694-F6A0BCDE1F80}" srcId="{F3C5C505-C85E-4A6A-A9BB-33EF4CA205C9}" destId="{F1ABC673-096D-4713-A2E7-7AFA75E54C1D}" srcOrd="1" destOrd="0" parTransId="{683B01DB-2C63-4768-9859-4AF0E6AAC9D0}" sibTransId="{157F7684-B4E4-488F-BF29-CBDCB057D63F}"/>
    <dgm:cxn modelId="{E53645A6-AAB3-4718-8A27-A756BA779822}" type="presOf" srcId="{6E6CB953-52F7-4514-8963-9094F83DFCC7}" destId="{F19E5DDC-51D6-492C-886B-D0680D6E63D5}" srcOrd="1" destOrd="0" presId="urn:microsoft.com/office/officeart/2011/layout/InterconnectedBlockProcess"/>
    <dgm:cxn modelId="{B876928C-47C7-4181-A299-D0AC72AA1179}" type="presParOf" srcId="{5BBA1064-0290-4C70-8418-662DF44A993D}" destId="{667B2B0E-E914-4F71-B7F3-29D015C5ED44}" srcOrd="0" destOrd="0" presId="urn:microsoft.com/office/officeart/2011/layout/InterconnectedBlockProcess"/>
    <dgm:cxn modelId="{CFDBDBDE-220F-4209-9FE4-1418A89A85E1}" type="presParOf" srcId="{667B2B0E-E914-4F71-B7F3-29D015C5ED44}" destId="{96C70D71-048C-4E2F-9577-4DC79F147AF2}" srcOrd="0" destOrd="0" presId="urn:microsoft.com/office/officeart/2011/layout/InterconnectedBlockProcess"/>
    <dgm:cxn modelId="{DB3E3238-8BCD-41B4-9C96-B5133660C463}" type="presParOf" srcId="{5BBA1064-0290-4C70-8418-662DF44A993D}" destId="{F19E5DDC-51D6-492C-886B-D0680D6E63D5}" srcOrd="1" destOrd="0" presId="urn:microsoft.com/office/officeart/2011/layout/InterconnectedBlockProcess"/>
    <dgm:cxn modelId="{F7F668F0-B0D4-46AE-AEAB-7341CC309C59}" type="presParOf" srcId="{5BBA1064-0290-4C70-8418-662DF44A993D}" destId="{457516A5-FAE6-4A07-8587-75C0202BCDD3}" srcOrd="2" destOrd="0" presId="urn:microsoft.com/office/officeart/2011/layout/InterconnectedBlockProcess"/>
    <dgm:cxn modelId="{1E5563C1-F824-412F-8ACC-10FF0BFC0F74}" type="presParOf" srcId="{5BBA1064-0290-4C70-8418-662DF44A993D}" destId="{92E6C1CE-F330-458C-9B2F-5B3CEE0EB80E}" srcOrd="3" destOrd="0" presId="urn:microsoft.com/office/officeart/2011/layout/InterconnectedBlockProcess"/>
    <dgm:cxn modelId="{F29E9786-E2F2-45D0-A658-E0AF01735ADB}" type="presParOf" srcId="{92E6C1CE-F330-458C-9B2F-5B3CEE0EB80E}" destId="{36767785-0A22-4328-BE51-04C423DC027B}" srcOrd="0" destOrd="0" presId="urn:microsoft.com/office/officeart/2011/layout/InterconnectedBlockProcess"/>
    <dgm:cxn modelId="{F5075421-7879-461E-8BDF-E57D1DFA0E79}" type="presParOf" srcId="{5BBA1064-0290-4C70-8418-662DF44A993D}" destId="{7E7618B7-69DA-43EF-A7A8-B9ADE979AB9F}" srcOrd="4" destOrd="0" presId="urn:microsoft.com/office/officeart/2011/layout/InterconnectedBlockProcess"/>
    <dgm:cxn modelId="{9FC8DA66-FD59-45DF-A622-F41FC841ADBD}" type="presParOf" srcId="{5BBA1064-0290-4C70-8418-662DF44A993D}" destId="{E1B6D957-BE72-4858-BB63-A5D97589C343}" srcOrd="5" destOrd="0" presId="urn:microsoft.com/office/officeart/2011/layout/InterconnectedBlockProcess"/>
    <dgm:cxn modelId="{ED42CEF3-1B0A-47F9-8432-2E95A2CB6925}" type="presParOf" srcId="{5BBA1064-0290-4C70-8418-662DF44A993D}" destId="{20765420-FB99-4090-AA77-A132A6B37BF0}" srcOrd="6" destOrd="0" presId="urn:microsoft.com/office/officeart/2011/layout/InterconnectedBlockProcess"/>
    <dgm:cxn modelId="{9A549913-FAC2-4501-A659-FC66F7B2F62C}" type="presParOf" srcId="{20765420-FB99-4090-AA77-A132A6B37BF0}" destId="{5DA0B838-5E6D-4715-BFFA-4491E8D91B14}" srcOrd="0" destOrd="0" presId="urn:microsoft.com/office/officeart/2011/layout/InterconnectedBlockProcess"/>
    <dgm:cxn modelId="{AC060D17-D2FB-43BB-B6B1-5DA41124968A}" type="presParOf" srcId="{5BBA1064-0290-4C70-8418-662DF44A993D}" destId="{34896101-ED03-499A-8EE6-E565C6A834A8}" srcOrd="7" destOrd="0" presId="urn:microsoft.com/office/officeart/2011/layout/InterconnectedBlockProcess"/>
    <dgm:cxn modelId="{C61DF220-07AF-4D26-9559-80CF2C611875}" type="presParOf" srcId="{5BBA1064-0290-4C70-8418-662DF44A993D}" destId="{B2A1E50F-93EE-4418-B1A5-87C22761E349}" srcOrd="8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94FE1C-B5DC-49F6-A914-61D9092FF1E8}">
      <dsp:nvSpPr>
        <dsp:cNvPr id="0" name=""/>
        <dsp:cNvSpPr/>
      </dsp:nvSpPr>
      <dsp:spPr>
        <a:xfrm>
          <a:off x="3083005" y="2461550"/>
          <a:ext cx="2063588" cy="2063588"/>
        </a:xfrm>
        <a:prstGeom prst="ellipse">
          <a:avLst/>
        </a:prstGeom>
        <a:solidFill>
          <a:srgbClr val="A2C81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Etiğe uygun olan yada olmayan davranış</a:t>
          </a:r>
          <a:endParaRPr lang="tr-TR" sz="23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083005" y="2461550"/>
        <a:ext cx="2063588" cy="2063588"/>
      </dsp:txXfrm>
    </dsp:sp>
    <dsp:sp modelId="{AB9C78EB-5D24-4D52-9994-93A6EB4A4AFB}">
      <dsp:nvSpPr>
        <dsp:cNvPr id="0" name=""/>
        <dsp:cNvSpPr/>
      </dsp:nvSpPr>
      <dsp:spPr>
        <a:xfrm rot="12900000">
          <a:off x="1752980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solidFill>
          <a:srgbClr val="A2C81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B97905-01A0-4A8E-9662-42D1CD351387}">
      <dsp:nvSpPr>
        <dsp:cNvPr id="0" name=""/>
        <dsp:cNvSpPr/>
      </dsp:nvSpPr>
      <dsp:spPr>
        <a:xfrm>
          <a:off x="916039" y="1155731"/>
          <a:ext cx="1960408" cy="1568327"/>
        </a:xfrm>
        <a:prstGeom prst="roundRect">
          <a:avLst>
            <a:gd name="adj" fmla="val 10000"/>
          </a:avLst>
        </a:prstGeom>
        <a:solidFill>
          <a:srgbClr val="A2C81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Sosyal çevre</a:t>
          </a:r>
          <a:endParaRPr lang="tr-TR" sz="35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916039" y="1155731"/>
        <a:ext cx="1960408" cy="1568327"/>
      </dsp:txXfrm>
    </dsp:sp>
    <dsp:sp modelId="{65ED803F-4074-4AF6-897D-F4B6375DA4CD}">
      <dsp:nvSpPr>
        <dsp:cNvPr id="0" name=""/>
        <dsp:cNvSpPr/>
      </dsp:nvSpPr>
      <dsp:spPr>
        <a:xfrm rot="16200000">
          <a:off x="3322623" y="1283102"/>
          <a:ext cx="1584352" cy="588122"/>
        </a:xfrm>
        <a:prstGeom prst="leftArrow">
          <a:avLst>
            <a:gd name="adj1" fmla="val 60000"/>
            <a:gd name="adj2" fmla="val 50000"/>
          </a:avLst>
        </a:prstGeom>
        <a:solidFill>
          <a:srgbClr val="A2C81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D4A23F-9464-463A-96BF-E662DF67C7E0}">
      <dsp:nvSpPr>
        <dsp:cNvPr id="0" name=""/>
        <dsp:cNvSpPr/>
      </dsp:nvSpPr>
      <dsp:spPr>
        <a:xfrm>
          <a:off x="3134595" y="824"/>
          <a:ext cx="1960408" cy="1568327"/>
        </a:xfrm>
        <a:prstGeom prst="roundRect">
          <a:avLst>
            <a:gd name="adj" fmla="val 10000"/>
          </a:avLst>
        </a:prstGeom>
        <a:solidFill>
          <a:srgbClr val="A2C81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Kişisel ahlak</a:t>
          </a:r>
          <a:endParaRPr lang="tr-TR" sz="35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134595" y="824"/>
        <a:ext cx="1960408" cy="1568327"/>
      </dsp:txXfrm>
    </dsp:sp>
    <dsp:sp modelId="{32176FE0-34AD-43A7-9FC5-484C9B353152}">
      <dsp:nvSpPr>
        <dsp:cNvPr id="0" name=""/>
        <dsp:cNvSpPr/>
      </dsp:nvSpPr>
      <dsp:spPr>
        <a:xfrm rot="19500000">
          <a:off x="4892267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solidFill>
          <a:srgbClr val="A2C81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CB19E8-4FFB-4C0F-BEE9-689A13BCD7E7}">
      <dsp:nvSpPr>
        <dsp:cNvPr id="0" name=""/>
        <dsp:cNvSpPr/>
      </dsp:nvSpPr>
      <dsp:spPr>
        <a:xfrm>
          <a:off x="5353151" y="1155731"/>
          <a:ext cx="1960408" cy="1568327"/>
        </a:xfrm>
        <a:prstGeom prst="roundRect">
          <a:avLst>
            <a:gd name="adj" fmla="val 10000"/>
          </a:avLst>
        </a:prstGeom>
        <a:solidFill>
          <a:srgbClr val="A2C81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İşletme özellikleri</a:t>
          </a:r>
          <a:endParaRPr lang="tr-TR" sz="35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353151" y="1155731"/>
        <a:ext cx="1960408" cy="15683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E468E8-2677-40C7-892C-B2FB6D6FB02C}">
      <dsp:nvSpPr>
        <dsp:cNvPr id="0" name=""/>
        <dsp:cNvSpPr/>
      </dsp:nvSpPr>
      <dsp:spPr>
        <a:xfrm>
          <a:off x="0" y="0"/>
          <a:ext cx="4752528" cy="475252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760EB-2933-4DC8-9306-85AA1AD9A354}">
      <dsp:nvSpPr>
        <dsp:cNvPr id="0" name=""/>
        <dsp:cNvSpPr/>
      </dsp:nvSpPr>
      <dsp:spPr>
        <a:xfrm>
          <a:off x="2376264" y="0"/>
          <a:ext cx="5698975" cy="47525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Yetersiz ve ilkesiz çalışanları ayrıştırmak</a:t>
          </a:r>
          <a:endParaRPr lang="tr-TR" sz="4000" kern="1200" dirty="0"/>
        </a:p>
      </dsp:txBody>
      <dsp:txXfrm>
        <a:off x="2376264" y="0"/>
        <a:ext cx="5698975" cy="1425761"/>
      </dsp:txXfrm>
    </dsp:sp>
    <dsp:sp modelId="{E02CD965-D8A2-4BB1-9693-439EAA505D99}">
      <dsp:nvSpPr>
        <dsp:cNvPr id="0" name=""/>
        <dsp:cNvSpPr/>
      </dsp:nvSpPr>
      <dsp:spPr>
        <a:xfrm>
          <a:off x="831693" y="1425761"/>
          <a:ext cx="3089140" cy="308914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311DE9-E7DE-40AD-9F8D-8E11E2A337F2}">
      <dsp:nvSpPr>
        <dsp:cNvPr id="0" name=""/>
        <dsp:cNvSpPr/>
      </dsp:nvSpPr>
      <dsp:spPr>
        <a:xfrm>
          <a:off x="2376264" y="1425761"/>
          <a:ext cx="5698975" cy="30891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smtClean="0"/>
            <a:t>Meslek içi rekabeti belli kurallara bağlamak</a:t>
          </a:r>
          <a:endParaRPr lang="tr-TR" sz="4000" kern="1200"/>
        </a:p>
      </dsp:txBody>
      <dsp:txXfrm>
        <a:off x="2376264" y="1425761"/>
        <a:ext cx="5698975" cy="1425756"/>
      </dsp:txXfrm>
    </dsp:sp>
    <dsp:sp modelId="{AF0F8E0B-D95D-4D2A-8D29-87FD402436C9}">
      <dsp:nvSpPr>
        <dsp:cNvPr id="0" name=""/>
        <dsp:cNvSpPr/>
      </dsp:nvSpPr>
      <dsp:spPr>
        <a:xfrm>
          <a:off x="1663385" y="2851518"/>
          <a:ext cx="1425756" cy="142575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2ECE0F-3875-44F0-B405-217A79FB14CA}">
      <dsp:nvSpPr>
        <dsp:cNvPr id="0" name=""/>
        <dsp:cNvSpPr/>
      </dsp:nvSpPr>
      <dsp:spPr>
        <a:xfrm>
          <a:off x="2376264" y="2934447"/>
          <a:ext cx="5698975" cy="12598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smtClean="0"/>
            <a:t>İdeal hizmetler sağlamak</a:t>
          </a:r>
          <a:endParaRPr lang="tr-TR" sz="4000" kern="1200"/>
        </a:p>
      </dsp:txBody>
      <dsp:txXfrm>
        <a:off x="2376264" y="2934447"/>
        <a:ext cx="5698975" cy="125989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1EC112-AFCB-4A7A-A504-8B25037F29FA}">
      <dsp:nvSpPr>
        <dsp:cNvPr id="0" name=""/>
        <dsp:cNvSpPr/>
      </dsp:nvSpPr>
      <dsp:spPr>
        <a:xfrm>
          <a:off x="8222" y="615546"/>
          <a:ext cx="2007686" cy="3222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Yasaların öngördüğü düzeyin üstünde davranma</a:t>
          </a:r>
          <a:endParaRPr lang="tr-TR" sz="2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8222" y="615546"/>
        <a:ext cx="2007686" cy="3222861"/>
      </dsp:txXfrm>
    </dsp:sp>
    <dsp:sp modelId="{C05F912E-56B0-4DE2-A9F8-D8D274C6E780}">
      <dsp:nvSpPr>
        <dsp:cNvPr id="0" name=""/>
        <dsp:cNvSpPr/>
      </dsp:nvSpPr>
      <dsp:spPr>
        <a:xfrm>
          <a:off x="2216677" y="1978024"/>
          <a:ext cx="425629" cy="4979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>
        <a:off x="2216677" y="1978024"/>
        <a:ext cx="425629" cy="497906"/>
      </dsp:txXfrm>
    </dsp:sp>
    <dsp:sp modelId="{6154099B-948F-48D4-8799-722EEAAC9124}">
      <dsp:nvSpPr>
        <dsp:cNvPr id="0" name=""/>
        <dsp:cNvSpPr/>
      </dsp:nvSpPr>
      <dsp:spPr>
        <a:xfrm>
          <a:off x="2818983" y="615546"/>
          <a:ext cx="2733445" cy="3222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Dürüstlük ve olumlu davranmaya yönlendirmesi</a:t>
          </a:r>
          <a:endParaRPr lang="tr-TR" sz="2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818983" y="615546"/>
        <a:ext cx="2733445" cy="3222861"/>
      </dsp:txXfrm>
    </dsp:sp>
    <dsp:sp modelId="{73DF14C5-AF66-494D-8E2D-749A7FB7E888}">
      <dsp:nvSpPr>
        <dsp:cNvPr id="0" name=""/>
        <dsp:cNvSpPr/>
      </dsp:nvSpPr>
      <dsp:spPr>
        <a:xfrm rot="21558742">
          <a:off x="5730483" y="1957218"/>
          <a:ext cx="377530" cy="4979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 rot="21558742">
        <a:off x="5730483" y="1957218"/>
        <a:ext cx="377530" cy="497906"/>
      </dsp:txXfrm>
    </dsp:sp>
    <dsp:sp modelId="{F9E12F55-2474-4E74-8A7C-3DB957496F2F}">
      <dsp:nvSpPr>
        <dsp:cNvPr id="0" name=""/>
        <dsp:cNvSpPr/>
      </dsp:nvSpPr>
      <dsp:spPr>
        <a:xfrm>
          <a:off x="6264699" y="576064"/>
          <a:ext cx="2421249" cy="32228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Yasaklamalar ve cezai yaptırımlar</a:t>
          </a:r>
          <a:endParaRPr lang="tr-TR" sz="2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264699" y="576064"/>
        <a:ext cx="2421249" cy="322286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9D8631-7E90-44D1-BF53-94AFBD8C1646}">
      <dsp:nvSpPr>
        <dsp:cNvPr id="0" name=""/>
        <dsp:cNvSpPr/>
      </dsp:nvSpPr>
      <dsp:spPr>
        <a:xfrm>
          <a:off x="3960438" y="72013"/>
          <a:ext cx="4182035" cy="213467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GENEL İLKELER</a:t>
          </a:r>
          <a:endParaRPr lang="tr-TR" sz="20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960438" y="72013"/>
        <a:ext cx="4182035" cy="2134671"/>
      </dsp:txXfrm>
    </dsp:sp>
    <dsp:sp modelId="{E0B5C23D-4D11-4D8E-AC05-7E0042309636}">
      <dsp:nvSpPr>
        <dsp:cNvPr id="0" name=""/>
        <dsp:cNvSpPr/>
      </dsp:nvSpPr>
      <dsp:spPr>
        <a:xfrm>
          <a:off x="4032430" y="2434699"/>
          <a:ext cx="4249543" cy="213467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DAVRANIŞ KURALLARI</a:t>
          </a:r>
          <a:endParaRPr lang="tr-TR" sz="20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032430" y="2434699"/>
        <a:ext cx="4249543" cy="213467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C70D71-048C-4E2F-9577-4DC79F147AF2}">
      <dsp:nvSpPr>
        <dsp:cNvPr id="0" name=""/>
        <dsp:cNvSpPr/>
      </dsp:nvSpPr>
      <dsp:spPr>
        <a:xfrm>
          <a:off x="4847741" y="1706118"/>
          <a:ext cx="2723440" cy="2686071"/>
        </a:xfrm>
        <a:prstGeom prst="wedgeRectCallout">
          <a:avLst>
            <a:gd name="adj1" fmla="val 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İŞLETMEDE ÇALIŞAN MUHASEBE MESLEK   MENSUPLARI İÇİN ETİK KURALLAR</a:t>
          </a:r>
          <a:endParaRPr lang="tr-TR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193380" y="1706118"/>
        <a:ext cx="2377801" cy="2686071"/>
      </dsp:txXfrm>
    </dsp:sp>
    <dsp:sp modelId="{457516A5-FAE6-4A07-8587-75C0202BCDD3}">
      <dsp:nvSpPr>
        <dsp:cNvPr id="0" name=""/>
        <dsp:cNvSpPr/>
      </dsp:nvSpPr>
      <dsp:spPr>
        <a:xfrm>
          <a:off x="4625943" y="420468"/>
          <a:ext cx="2931130" cy="15982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BÖLÜM-C</a:t>
          </a:r>
          <a:endParaRPr lang="tr-TR" sz="22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625943" y="420468"/>
        <a:ext cx="2931130" cy="1598222"/>
      </dsp:txXfrm>
    </dsp:sp>
    <dsp:sp modelId="{36767785-0A22-4328-BE51-04C423DC027B}">
      <dsp:nvSpPr>
        <dsp:cNvPr id="0" name=""/>
        <dsp:cNvSpPr/>
      </dsp:nvSpPr>
      <dsp:spPr>
        <a:xfrm>
          <a:off x="2452949" y="1238402"/>
          <a:ext cx="2393708" cy="3166641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SERBEST ÇALIŞAN MUHASEBE MESLEK MENSUPLARI İÇİN ETİK KURALLAR</a:t>
          </a:r>
          <a:endParaRPr lang="tr-TR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756741" y="1238402"/>
        <a:ext cx="2089916" cy="3166641"/>
      </dsp:txXfrm>
    </dsp:sp>
    <dsp:sp modelId="{E1B6D957-BE72-4858-BB63-A5D97589C343}">
      <dsp:nvSpPr>
        <dsp:cNvPr id="0" name=""/>
        <dsp:cNvSpPr/>
      </dsp:nvSpPr>
      <dsp:spPr>
        <a:xfrm>
          <a:off x="2452941" y="420470"/>
          <a:ext cx="2393692" cy="10844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BÖLÜM-B</a:t>
          </a:r>
          <a:endParaRPr lang="tr-TR" sz="22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452941" y="420470"/>
        <a:ext cx="2393692" cy="1084496"/>
      </dsp:txXfrm>
    </dsp:sp>
    <dsp:sp modelId="{5DA0B838-5E6D-4715-BFFA-4491E8D91B14}">
      <dsp:nvSpPr>
        <dsp:cNvPr id="0" name=""/>
        <dsp:cNvSpPr/>
      </dsp:nvSpPr>
      <dsp:spPr>
        <a:xfrm>
          <a:off x="0" y="918011"/>
          <a:ext cx="2600452" cy="3487023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ETİK KURALLARIN GENEL UYGULANIŞI</a:t>
          </a:r>
          <a:endParaRPr lang="tr-TR" sz="2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30030" y="918011"/>
        <a:ext cx="2270422" cy="3487023"/>
      </dsp:txXfrm>
    </dsp:sp>
    <dsp:sp modelId="{B2A1E50F-93EE-4418-B1A5-87C22761E349}">
      <dsp:nvSpPr>
        <dsp:cNvPr id="0" name=""/>
        <dsp:cNvSpPr/>
      </dsp:nvSpPr>
      <dsp:spPr>
        <a:xfrm>
          <a:off x="0" y="420468"/>
          <a:ext cx="2600452" cy="517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BÖLÜM-A</a:t>
          </a:r>
          <a:endParaRPr lang="tr-TR" sz="22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0" y="420468"/>
        <a:ext cx="2600452" cy="517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Birbirine Bağlı Blok İşlemi"/>
  <dgm:desc val="Bir işlemdeki sıralı adımları göstermek için kullanın. Az miktarda 1. Düzey metin ve orta miktarda 2. Düzey metin ile daha çok işe yarar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F28E8-E326-44F0-AF4D-3E18A8EE7249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3B8AE-0025-4C39-96D3-D513DC515A7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74871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3B8AE-0025-4C39-96D3-D513DC515A72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77074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3B8AE-0025-4C39-96D3-D513DC515A72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59296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71A3-FB13-464A-834C-01F1379D5D73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4076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4BDD0-D0C2-48BD-98E6-028F648C63B2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4793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388F-22A4-40EA-8EE6-929DE64E73CF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0751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CE04-011A-4D34-9547-ACB3F15FE8CA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7724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45827-7CB8-4ED6-BAFB-157097E50896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6883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90EBA-AF98-43D9-82C2-F2816FE94C5F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919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D22A-78E2-4E64-8638-88BFF50807B3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6461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42A0A-63E6-430C-BCBE-7BE5ACB75975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7444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9064-FA9A-400A-A227-E95A78B8BF5E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3493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2F2C-0999-496C-B2A5-A07E817EAEEB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8314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A549-8C3C-40E5-A021-84DEE493089B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0198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6286D-F38A-48BF-8C0C-E308AFBAB7E6}" type="datetime1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F3CB8-FA13-4F65-BE68-D2E0D41517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31018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r/url?sa=i&amp;source=images&amp;cd=&amp;cad=rja&amp;uact=8&amp;docid=rGtK_MGcGUs_QM&amp;tbnid=aJFksKI5nZ0yhM&amp;ved=0CAgQjRw&amp;url=http://www.fdp.selcuk.edu.tr/Sayfa.aspx?birim=247&amp;sayfa=8032&amp;dt=1&amp;ei=4QQ4U_rJOuuAywPj-ICgBQ&amp;psig=AFQjCNGDwk5wQq9x5F95oCodpTxht9J7kA&amp;ust=139626659400530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2348880"/>
            <a:ext cx="7772400" cy="182763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MUHASEBE ETİĞİNDE TEMEL İLKELER</a:t>
            </a:r>
            <a:endParaRPr lang="tr-T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17507" y="5161178"/>
            <a:ext cx="6192689" cy="1364166"/>
          </a:xfrm>
        </p:spPr>
        <p:txBody>
          <a:bodyPr>
            <a:normAutofit fontScale="92500"/>
          </a:bodyPr>
          <a:lstStyle/>
          <a:p>
            <a:pPr algn="l"/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Doç. Dr. Muhammet BEZİRCİ</a:t>
            </a:r>
          </a:p>
          <a:p>
            <a:pPr algn="l"/>
            <a:r>
              <a:rPr lang="tr-TR" sz="28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Selçuk Üniversitesi İ.İ.B.F.</a:t>
            </a:r>
          </a:p>
        </p:txBody>
      </p:sp>
      <p:pic>
        <p:nvPicPr>
          <p:cNvPr id="4" name="Resim 3" descr="C:\Users\Grafik Şirin\Desktop\TURMOB Logo.pn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872208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2699792" y="661338"/>
            <a:ext cx="62646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TÜRKİYE ETİK 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KONGRESİ</a:t>
            </a:r>
          </a:p>
          <a:p>
            <a:endParaRPr lang="tr-TR" b="1" dirty="0" smtClean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Nisan 2014 - Aydın</a:t>
            </a:r>
            <a:endParaRPr lang="tr-TR" b="1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8" name="Picture 4" descr="http://t0.gstatic.com/images?q=tbn:ANd9GcTQY0y5CVfcEZ61Zy9qKAIJ-7D4w_xmP37GRcCQ9T9UOexoMyaU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46" y="5157192"/>
            <a:ext cx="1110580" cy="11105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Düz Bağlayıcı 6"/>
          <p:cNvCxnSpPr/>
          <p:nvPr/>
        </p:nvCxnSpPr>
        <p:spPr>
          <a:xfrm>
            <a:off x="2843808" y="1110385"/>
            <a:ext cx="4752528" cy="0"/>
          </a:xfrm>
          <a:prstGeom prst="line">
            <a:avLst/>
          </a:prstGeom>
          <a:ln w="41275" cmpd="sng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4262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ETİK DAVRANIŞ İLKELERİ DÜZENLEYEN KURUM VE KURULUŞLAR</a:t>
            </a:r>
            <a:endParaRPr lang="tr-T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72608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Uluslararası Yüksek Denetim Kurumları Örgütü (INTOSAI)</a:t>
            </a:r>
          </a:p>
          <a:p>
            <a:r>
              <a:rPr lang="tr-T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Amerikan Sertifikalı Muhasebeciler Enstitüsü (AICPA)</a:t>
            </a:r>
          </a:p>
          <a:p>
            <a:r>
              <a:rPr lang="tr-T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Uluslararası Muhasebeciler Federasyonu (IFAC)bünyesinde;</a:t>
            </a:r>
          </a:p>
          <a:p>
            <a:pPr marL="0" indent="0">
              <a:buNone/>
            </a:pPr>
            <a:r>
              <a:rPr lang="tr-T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-Uluslararası Muhasebe Meslek Mensupları</a:t>
            </a:r>
            <a:br>
              <a:rPr lang="tr-T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tr-T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Etik Standartlar Kurulu (IESBA)</a:t>
            </a:r>
          </a:p>
          <a:p>
            <a:pPr>
              <a:buNone/>
            </a:pPr>
            <a:r>
              <a:rPr lang="tr-T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* TURMOB</a:t>
            </a:r>
          </a:p>
        </p:txBody>
      </p:sp>
      <p:pic>
        <p:nvPicPr>
          <p:cNvPr id="8194" name="Picture 2" descr="C:\Users\bezirci\Desktop\ETİK-GORSEL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085184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201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ULUSLARARASI YÜKSEK DENETİM KURUMLARI ÖRGÜTÜ (INTOSAI) MESLEKİ ETİK İLKELERİ</a:t>
            </a:r>
            <a:endParaRPr lang="tr-T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Dürüstlük</a:t>
            </a:r>
          </a:p>
          <a:p>
            <a:r>
              <a:rPr lang="tr-T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Bağımsızlık</a:t>
            </a:r>
          </a:p>
          <a:p>
            <a:r>
              <a:rPr lang="tr-T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Tarafsızlık</a:t>
            </a:r>
          </a:p>
          <a:p>
            <a:r>
              <a:rPr lang="tr-T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Çıkar çatışmasından kaçınılması</a:t>
            </a:r>
          </a:p>
          <a:p>
            <a:r>
              <a:rPr lang="tr-T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Mesleki sırların saklanması</a:t>
            </a:r>
          </a:p>
          <a:p>
            <a:r>
              <a:rPr lang="tr-T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Mesleki yeterlilik ve mesleki gelişime açık olma</a:t>
            </a:r>
            <a:endParaRPr lang="tr-T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" name="Düz Bağlayıcı 4"/>
          <p:cNvCxnSpPr/>
          <p:nvPr/>
        </p:nvCxnSpPr>
        <p:spPr>
          <a:xfrm>
            <a:off x="611560" y="1484784"/>
            <a:ext cx="79928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bezirci\Desktop\ETİK-GORSEL\mmw_ethics_artic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915" y="5157192"/>
            <a:ext cx="2267744" cy="17008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3307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AMERİKAN SERTİFİKALI MUHASEBECİLER ENSTİTÜSÜ (AICPA) ETİK İLKELERİ</a:t>
            </a:r>
            <a:endParaRPr lang="tr-T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968552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Bağımsızlık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Dürüst ve tarafsız olma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Genel standartlar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Standartlara uyma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Muhasebe ilkelerine uyma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Sır saklama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Şarta bağlı ücret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Uygunsuz davranışlar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Reklam yapma yasağı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Komisyon ve danışma ücretleri</a:t>
            </a:r>
          </a:p>
          <a:p>
            <a:r>
              <a:rPr lang="tr-T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Mesleği icra biçimi ve isim</a:t>
            </a:r>
            <a:endParaRPr lang="tr-T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" name="Düz Bağlayıcı 3"/>
          <p:cNvCxnSpPr/>
          <p:nvPr/>
        </p:nvCxnSpPr>
        <p:spPr>
          <a:xfrm flipV="1">
            <a:off x="611560" y="1484784"/>
            <a:ext cx="7992888" cy="360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bezirci\Desktop\ETİK-GORSEL\morals-and-ethics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4714875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6514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ULUSLARARASI MUHASEBECİLER FEDERASYONU’NA (IFAC) GÖRE </a:t>
            </a:r>
            <a:b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MESLEKTE AMAÇ;</a:t>
            </a:r>
            <a:endParaRPr lang="tr-T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924944"/>
            <a:ext cx="8784976" cy="3777283"/>
          </a:xfrm>
        </p:spPr>
        <p:txBody>
          <a:bodyPr/>
          <a:lstStyle/>
          <a:p>
            <a:r>
              <a:rPr lang="tr-TR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Güvenirlilik,</a:t>
            </a:r>
            <a:endParaRPr lang="tr-TR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tr-TR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Profesyonellik,</a:t>
            </a:r>
            <a:endParaRPr lang="tr-TR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tr-TR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Hizmetlerin Kalitesi,</a:t>
            </a:r>
            <a:endParaRPr lang="tr-TR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tr-TR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Etik </a:t>
            </a:r>
            <a:r>
              <a:rPr lang="tr-TR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Kurallar Çerçevesinde Güven.</a:t>
            </a:r>
          </a:p>
          <a:p>
            <a:endParaRPr lang="tr-TR" dirty="0"/>
          </a:p>
        </p:txBody>
      </p:sp>
      <p:pic>
        <p:nvPicPr>
          <p:cNvPr id="6146" name="Picture 2" descr="C:\Users\bezirci\Desktop\ETİK-GORSEL\c_12244017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916832"/>
            <a:ext cx="2729399" cy="265661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874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ULUSLARARASI MUHASEBE MESLEK MENSUPLARI ETİK STANDARTLARI KURULU (IESBA)ETİK KURALLARI</a:t>
            </a:r>
            <a:endParaRPr lang="tr-T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44181102"/>
              </p:ext>
            </p:extLst>
          </p:nvPr>
        </p:nvGraphicFramePr>
        <p:xfrm>
          <a:off x="457200" y="1989138"/>
          <a:ext cx="8003232" cy="4392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4543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48423769"/>
              </p:ext>
            </p:extLst>
          </p:nvPr>
        </p:nvGraphicFramePr>
        <p:xfrm>
          <a:off x="323528" y="188640"/>
          <a:ext cx="8496944" cy="6275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236"/>
                <a:gridCol w="7296708"/>
              </a:tblGrid>
              <a:tr h="994835">
                <a:tc gridSpan="2"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BÖLÜM-A</a:t>
                      </a:r>
                    </a:p>
                    <a:p>
                      <a:pPr algn="ctr"/>
                      <a:r>
                        <a:rPr lang="tr-TR" sz="20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IESBA ETİK KURALLARININ GENEL UYGULANIŞI</a:t>
                      </a:r>
                    </a:p>
                    <a:p>
                      <a:endParaRPr lang="tr-TR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688281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KOD</a:t>
                      </a:r>
                      <a:endParaRPr lang="tr-TR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İÇERİK</a:t>
                      </a:r>
                      <a:endParaRPr lang="tr-TR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1338783"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Giriş ve Temel İlkeler</a:t>
                      </a:r>
                    </a:p>
                    <a:p>
                      <a:r>
                        <a:rPr lang="tr-TR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-Temel İlkeler</a:t>
                      </a:r>
                    </a:p>
                    <a:p>
                      <a:r>
                        <a:rPr lang="tr-TR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-Kavramsal</a:t>
                      </a:r>
                      <a:r>
                        <a:rPr lang="tr-TR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Çerçeve Yaklaşımı</a:t>
                      </a:r>
                    </a:p>
                    <a:p>
                      <a:r>
                        <a:rPr lang="tr-TR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-Tehditler ve önlemler</a:t>
                      </a:r>
                    </a:p>
                    <a:p>
                      <a:r>
                        <a:rPr lang="tr-TR" sz="14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-Etik Çatışmalarının Çözülmesi</a:t>
                      </a:r>
                      <a:endParaRPr lang="tr-TR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48559"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110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Dürüstlük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48559"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120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Tarafsızlık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48559"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130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Mesleki Yeterlilik ve Gerekli Özen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48559"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140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Gizlilik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48559"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150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Mesleki Davranış</a:t>
                      </a:r>
                      <a:endParaRPr lang="tr-TR" sz="2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2860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73614971"/>
              </p:ext>
            </p:extLst>
          </p:nvPr>
        </p:nvGraphicFramePr>
        <p:xfrm>
          <a:off x="250825" y="260350"/>
          <a:ext cx="8642350" cy="6337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847"/>
                <a:gridCol w="7273503"/>
              </a:tblGrid>
              <a:tr h="1253473">
                <a:tc gridSpan="2"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BÖLÜM – B</a:t>
                      </a:r>
                    </a:p>
                    <a:p>
                      <a:pPr algn="ctr"/>
                      <a:r>
                        <a:rPr lang="tr-TR" sz="20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SERBEST ÇALIŞAN MUHASEBE</a:t>
                      </a:r>
                      <a:r>
                        <a:rPr lang="tr-TR" sz="20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MESLEK MENSUPLARI İÇİN ETİK KURALLAR</a:t>
                      </a:r>
                      <a:endParaRPr lang="tr-TR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KOD</a:t>
                      </a:r>
                      <a:endParaRPr lang="tr-TR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İÇERİK</a:t>
                      </a:r>
                      <a:endParaRPr lang="tr-TR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Giriş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210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Mesleki Görevlendirme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220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Çıkar Çatışması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230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İkinci Görüşler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240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Ücret ve Diğer</a:t>
                      </a:r>
                      <a:r>
                        <a:rPr lang="tr-TR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Çeşit Ödemeler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Mesleki Hizmetlerin Pazarlanması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260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Hediye ve İkramlar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270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Müşteriden Emanet Olarak Alınan Varlıklar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280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Tarafsızlık</a:t>
                      </a:r>
                      <a:r>
                        <a:rPr lang="tr-TR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– Bütün Hizmetler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62139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290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Bağımsızlık - Denetim ve İnceleme Sözleşmeleri</a:t>
                      </a:r>
                      <a:endParaRPr lang="tr-TR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3802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49066796"/>
              </p:ext>
            </p:extLst>
          </p:nvPr>
        </p:nvGraphicFramePr>
        <p:xfrm>
          <a:off x="250825" y="332356"/>
          <a:ext cx="8713788" cy="6120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823"/>
                <a:gridCol w="7560965"/>
              </a:tblGrid>
              <a:tr h="1798879">
                <a:tc gridSpan="2"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BÖLÜM</a:t>
                      </a:r>
                      <a:r>
                        <a:rPr lang="tr-TR" sz="20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– C</a:t>
                      </a:r>
                    </a:p>
                    <a:p>
                      <a:pPr algn="ctr"/>
                      <a:endParaRPr lang="tr-TR" sz="2000" baseline="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algn="ctr"/>
                      <a:r>
                        <a:rPr lang="tr-TR" sz="20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İŞLETMELERDE ÇALIŞAN MUHASEBE MESLEK MESUPLARI İÇİN ETİK KURALLAR</a:t>
                      </a:r>
                      <a:endParaRPr lang="tr-TR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617443">
                <a:tc>
                  <a:txBody>
                    <a:bodyPr/>
                    <a:lstStyle/>
                    <a:p>
                      <a:r>
                        <a:rPr lang="tr-TR" sz="2000" b="1" dirty="0" smtClean="0">
                          <a:latin typeface="Verdana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KOD</a:t>
                      </a:r>
                      <a:endParaRPr lang="tr-TR" sz="2000" b="1" dirty="0">
                        <a:latin typeface="Verdana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>
                          <a:latin typeface="Verdana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İÇERİK</a:t>
                      </a:r>
                      <a:endParaRPr lang="tr-TR" sz="2000" b="1" dirty="0">
                        <a:latin typeface="Verdana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17443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300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Giriş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</a:tr>
              <a:tr h="617443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310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Potansiyel Anlaşmazlıklar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</a:tr>
              <a:tr h="617443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320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Bilginin</a:t>
                      </a:r>
                      <a:r>
                        <a:rPr lang="tr-TR" sz="2000" baseline="0" dirty="0" smtClean="0">
                          <a:latin typeface="Verdana" pitchFamily="34" charset="0"/>
                        </a:rPr>
                        <a:t> Hazırlanması ve Raporlanması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</a:tr>
              <a:tr h="617443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330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Yeterli Uzmanlıkla</a:t>
                      </a:r>
                      <a:r>
                        <a:rPr lang="tr-TR" sz="2000" baseline="0" dirty="0" smtClean="0">
                          <a:latin typeface="Verdana" pitchFamily="34" charset="0"/>
                        </a:rPr>
                        <a:t> Hareket Etme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</a:tr>
              <a:tr h="617443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340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Finansal Çıkarlar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</a:tr>
              <a:tr h="617443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350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Verdana" pitchFamily="34" charset="0"/>
                        </a:rPr>
                        <a:t>Rüşvetler</a:t>
                      </a:r>
                      <a:endParaRPr lang="tr-TR" sz="2000" dirty="0">
                        <a:latin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22325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TURMOB MESLEKİ ETİK İLKELERİ</a:t>
            </a:r>
            <a: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tr-T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(IFAC- IESBA Çerçevesinde)</a:t>
            </a:r>
            <a:endParaRPr lang="tr-T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tr-T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Dürüstlük</a:t>
            </a:r>
          </a:p>
          <a:p>
            <a:r>
              <a:rPr lang="tr-T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Tarafsızlık</a:t>
            </a:r>
          </a:p>
          <a:p>
            <a:r>
              <a:rPr lang="tr-T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Mesleki yeterlilik ve gerekli özen</a:t>
            </a:r>
          </a:p>
          <a:p>
            <a:r>
              <a:rPr lang="tr-T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Gizlilik</a:t>
            </a:r>
          </a:p>
          <a:p>
            <a:r>
              <a:rPr lang="tr-T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Mesleki davranış</a:t>
            </a:r>
            <a:endParaRPr lang="tr-T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" name="Düz Bağlayıcı 3"/>
          <p:cNvCxnSpPr/>
          <p:nvPr/>
        </p:nvCxnSpPr>
        <p:spPr>
          <a:xfrm>
            <a:off x="611560" y="1484784"/>
            <a:ext cx="79928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:\Users\bezirci\Desktop\ETİK-GORSEL\Business-Ethics-Articl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206" y="4797152"/>
            <a:ext cx="3097794" cy="20608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8" name="7 5-Nokta Yıldız"/>
          <p:cNvSpPr/>
          <p:nvPr/>
        </p:nvSpPr>
        <p:spPr>
          <a:xfrm>
            <a:off x="395536" y="2420888"/>
            <a:ext cx="360040" cy="288032"/>
          </a:xfrm>
          <a:prstGeom prst="star5">
            <a:avLst/>
          </a:prstGeom>
          <a:solidFill>
            <a:srgbClr val="E205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9" name="8 5-Nokta Yıldız"/>
          <p:cNvSpPr/>
          <p:nvPr/>
        </p:nvSpPr>
        <p:spPr>
          <a:xfrm>
            <a:off x="395536" y="4725144"/>
            <a:ext cx="360040" cy="288032"/>
          </a:xfrm>
          <a:prstGeom prst="star5">
            <a:avLst/>
          </a:prstGeom>
          <a:solidFill>
            <a:srgbClr val="E205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10" name="9 5-Nokta Yıldız"/>
          <p:cNvSpPr/>
          <p:nvPr/>
        </p:nvSpPr>
        <p:spPr>
          <a:xfrm>
            <a:off x="395536" y="4149080"/>
            <a:ext cx="360040" cy="288032"/>
          </a:xfrm>
          <a:prstGeom prst="star5">
            <a:avLst/>
          </a:prstGeom>
          <a:solidFill>
            <a:srgbClr val="E205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11" name="10 5-Nokta Yıldız"/>
          <p:cNvSpPr/>
          <p:nvPr/>
        </p:nvSpPr>
        <p:spPr>
          <a:xfrm>
            <a:off x="395536" y="3573016"/>
            <a:ext cx="360040" cy="288032"/>
          </a:xfrm>
          <a:prstGeom prst="star5">
            <a:avLst/>
          </a:prstGeom>
          <a:solidFill>
            <a:srgbClr val="E205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12" name="11 5-Nokta Yıldız"/>
          <p:cNvSpPr/>
          <p:nvPr/>
        </p:nvSpPr>
        <p:spPr>
          <a:xfrm>
            <a:off x="395536" y="2996952"/>
            <a:ext cx="360040" cy="288032"/>
          </a:xfrm>
          <a:prstGeom prst="star5">
            <a:avLst/>
          </a:prstGeom>
          <a:solidFill>
            <a:srgbClr val="E205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556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Verdana" pitchFamily="34" charset="0"/>
              </a:rPr>
              <a:t>DÜRÜSTLÜK</a:t>
            </a:r>
            <a:endParaRPr lang="tr-TR" b="1" dirty="0">
              <a:latin typeface="Verdana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256584"/>
          </a:xfrm>
        </p:spPr>
        <p:txBody>
          <a:bodyPr>
            <a:normAutofit fontScale="92500"/>
          </a:bodyPr>
          <a:lstStyle/>
          <a:p>
            <a:r>
              <a:rPr lang="tr-TR" dirty="0" smtClean="0">
                <a:latin typeface="Verdana" pitchFamily="34" charset="0"/>
              </a:rPr>
              <a:t>Meslek ve iş ilişkisinde açık sözlü ve dürüst olmak, adil ve güvenilir olmak.</a:t>
            </a:r>
          </a:p>
          <a:p>
            <a:r>
              <a:rPr lang="tr-TR" dirty="0" smtClean="0">
                <a:latin typeface="Verdana" pitchFamily="34" charset="0"/>
              </a:rPr>
              <a:t>Bilgide dürüstlüğe aykırılıklar:</a:t>
            </a:r>
          </a:p>
          <a:p>
            <a:pPr>
              <a:buNone/>
            </a:pPr>
            <a:r>
              <a:rPr lang="tr-TR" dirty="0" smtClean="0">
                <a:latin typeface="Verdana" pitchFamily="34" charset="0"/>
              </a:rPr>
              <a:t>	-  Açık bir şekilde yanlış ve yanıltıcı beyan</a:t>
            </a:r>
            <a:br>
              <a:rPr lang="tr-TR" dirty="0" smtClean="0">
                <a:latin typeface="Verdana" pitchFamily="34" charset="0"/>
              </a:rPr>
            </a:br>
            <a:r>
              <a:rPr lang="tr-TR" dirty="0" smtClean="0">
                <a:latin typeface="Verdana" pitchFamily="34" charset="0"/>
              </a:rPr>
              <a:t>   içeren</a:t>
            </a:r>
          </a:p>
          <a:p>
            <a:pPr>
              <a:buNone/>
            </a:pPr>
            <a:r>
              <a:rPr lang="tr-TR" dirty="0" smtClean="0">
                <a:latin typeface="Verdana" pitchFamily="34" charset="0"/>
              </a:rPr>
              <a:t>	-  Dikkatsizce verilmiş beyanlar ve </a:t>
            </a:r>
            <a:br>
              <a:rPr lang="tr-TR" dirty="0" smtClean="0">
                <a:latin typeface="Verdana" pitchFamily="34" charset="0"/>
              </a:rPr>
            </a:br>
            <a:r>
              <a:rPr lang="tr-TR" dirty="0" smtClean="0">
                <a:latin typeface="Verdana" pitchFamily="34" charset="0"/>
              </a:rPr>
              <a:t>   bilgilerin olması</a:t>
            </a:r>
          </a:p>
          <a:p>
            <a:pPr>
              <a:buNone/>
            </a:pPr>
            <a:r>
              <a:rPr lang="tr-TR" dirty="0" smtClean="0">
                <a:latin typeface="Verdana" pitchFamily="34" charset="0"/>
              </a:rPr>
              <a:t>	- Olması gereken bilgilerin atlanmış veya </a:t>
            </a:r>
            <a:br>
              <a:rPr lang="tr-TR" dirty="0" smtClean="0">
                <a:latin typeface="Verdana" pitchFamily="34" charset="0"/>
              </a:rPr>
            </a:br>
            <a:r>
              <a:rPr lang="tr-TR" dirty="0" smtClean="0">
                <a:latin typeface="Verdana" pitchFamily="34" charset="0"/>
              </a:rPr>
              <a:t>   gizlenmiş olması</a:t>
            </a:r>
            <a:endParaRPr lang="tr-TR" dirty="0">
              <a:latin typeface="Verdana" pitchFamily="34" charset="0"/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19</a:t>
            </a:fld>
            <a:endParaRPr lang="tr-TR"/>
          </a:p>
        </p:txBody>
      </p:sp>
      <p:cxnSp>
        <p:nvCxnSpPr>
          <p:cNvPr id="7" name="6 Düz Bağlayıcı"/>
          <p:cNvCxnSpPr/>
          <p:nvPr/>
        </p:nvCxnSpPr>
        <p:spPr>
          <a:xfrm>
            <a:off x="395536" y="2204864"/>
            <a:ext cx="8352928" cy="0"/>
          </a:xfrm>
          <a:prstGeom prst="line">
            <a:avLst/>
          </a:prstGeom>
          <a:ln w="69850">
            <a:solidFill>
              <a:srgbClr val="E20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3501008"/>
            <a:ext cx="8568952" cy="30963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sz="4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ETİK	</a:t>
            </a:r>
            <a:r>
              <a:rPr lang="tr-TR" dirty="0" smtClean="0"/>
              <a:t>			</a:t>
            </a:r>
            <a:r>
              <a:rPr lang="tr-TR" sz="3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KIT KAYNAKLARIN 	    					PAYLAŞIM SORUNU</a:t>
            </a:r>
          </a:p>
          <a:p>
            <a:pPr marL="0" indent="0">
              <a:buNone/>
            </a:pPr>
            <a:r>
              <a:rPr lang="tr-TR" dirty="0" smtClean="0"/>
              <a:t>					</a:t>
            </a:r>
            <a:r>
              <a:rPr lang="tr-TR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Sermaye</a:t>
            </a:r>
          </a:p>
          <a:p>
            <a:pPr marL="0" indent="0">
              <a:buNone/>
            </a:pPr>
            <a:r>
              <a:rPr lang="tr-TR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	- Doğa</a:t>
            </a:r>
          </a:p>
          <a:p>
            <a:pPr marL="0" indent="0">
              <a:buNone/>
            </a:pPr>
            <a:r>
              <a:rPr lang="tr-TR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	- Emek</a:t>
            </a:r>
          </a:p>
          <a:p>
            <a:pPr marL="0" indent="0">
              <a:buNone/>
            </a:pPr>
            <a:r>
              <a:rPr lang="tr-TR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	- Teşebbüs</a:t>
            </a:r>
          </a:p>
          <a:p>
            <a:pPr marL="0" indent="0">
              <a:buNone/>
            </a:pPr>
            <a:r>
              <a:rPr lang="tr-TR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2051" name="Picture 3" descr="C:\Users\bezirci\Desktop\ETİK-GORSEL\4596_85_angeldevi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65177"/>
            <a:ext cx="6192688" cy="30147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Düz Bağlayıcı 3"/>
          <p:cNvCxnSpPr/>
          <p:nvPr/>
        </p:nvCxnSpPr>
        <p:spPr>
          <a:xfrm>
            <a:off x="4499992" y="3573016"/>
            <a:ext cx="0" cy="21602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2707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864096"/>
          </a:xfrm>
        </p:spPr>
        <p:txBody>
          <a:bodyPr/>
          <a:lstStyle/>
          <a:p>
            <a:r>
              <a:rPr lang="tr-TR" b="1" dirty="0" smtClean="0">
                <a:latin typeface="Verdana" pitchFamily="34" charset="0"/>
              </a:rPr>
              <a:t>TARAFSIZLIK</a:t>
            </a:r>
            <a:endParaRPr lang="tr-TR" b="1" dirty="0">
              <a:latin typeface="Verdana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tr-TR" sz="3000" b="1" dirty="0" smtClean="0">
                <a:solidFill>
                  <a:srgbClr val="006600"/>
                </a:solidFill>
                <a:latin typeface="Verdana" pitchFamily="34" charset="0"/>
              </a:rPr>
              <a:t>   Önyargı - çıkar çatışması-usulsüz etki</a:t>
            </a:r>
          </a:p>
          <a:p>
            <a:pPr algn="just"/>
            <a:r>
              <a:rPr lang="tr-TR" dirty="0" smtClean="0">
                <a:latin typeface="Verdana" pitchFamily="34" charset="0"/>
              </a:rPr>
              <a:t>Başkalarının zarar verici işlemleri ile çıkar çatışmaları ve yarar sağlama çabaları meslek mensubunun tarafsızlığını etkilememeli ve,</a:t>
            </a:r>
          </a:p>
          <a:p>
            <a:pPr algn="just"/>
            <a:r>
              <a:rPr lang="tr-TR" dirty="0" smtClean="0">
                <a:latin typeface="Verdana" pitchFamily="34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Verdana" pitchFamily="34" charset="0"/>
              </a:rPr>
              <a:t>Meslek mensubu </a:t>
            </a:r>
            <a:r>
              <a:rPr lang="tr-TR" dirty="0" smtClean="0">
                <a:solidFill>
                  <a:srgbClr val="FF0000"/>
                </a:solidFill>
                <a:latin typeface="Verdana" pitchFamily="34" charset="0"/>
              </a:rPr>
              <a:t>bu etkiye </a:t>
            </a:r>
            <a:r>
              <a:rPr lang="tr-TR" dirty="0" smtClean="0">
                <a:solidFill>
                  <a:srgbClr val="FF0000"/>
                </a:solidFill>
                <a:latin typeface="Verdana" pitchFamily="34" charset="0"/>
              </a:rPr>
              <a:t>izin vermemelidir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tr-TR" b="1" dirty="0" smtClean="0">
                <a:solidFill>
                  <a:srgbClr val="0000CC"/>
                </a:solidFill>
                <a:latin typeface="Verdana" pitchFamily="34" charset="0"/>
              </a:rPr>
              <a:t>Profesyonel meslek mensubu yoğun baskı altında mesleki hizmeti yerine getirmemelidir.</a:t>
            </a:r>
            <a:endParaRPr lang="tr-TR" b="1" dirty="0">
              <a:solidFill>
                <a:srgbClr val="0000CC"/>
              </a:solidFill>
              <a:latin typeface="Verdana" pitchFamily="34" charset="0"/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20</a:t>
            </a:fld>
            <a:endParaRPr lang="tr-TR" dirty="0"/>
          </a:p>
        </p:txBody>
      </p:sp>
      <p:sp>
        <p:nvSpPr>
          <p:cNvPr id="6" name="5 5-Nokta Yıldız"/>
          <p:cNvSpPr/>
          <p:nvPr/>
        </p:nvSpPr>
        <p:spPr>
          <a:xfrm>
            <a:off x="467544" y="1340768"/>
            <a:ext cx="360040" cy="2880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Verdana" pitchFamily="34" charset="0"/>
              </a:rPr>
              <a:t>MESLEKİ YETERLİLİK VE GEREKLİ ÖZEN</a:t>
            </a:r>
            <a:endParaRPr lang="tr-TR" sz="3600" b="1" dirty="0">
              <a:latin typeface="Verdana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tr-TR" dirty="0" smtClean="0">
                <a:latin typeface="Verdana" pitchFamily="34" charset="0"/>
              </a:rPr>
              <a:t>Müşterilerin yeterli hizmeti almasını temin edecek düzeyde mesleki bilgi ve beceriyi  tutmak.</a:t>
            </a:r>
          </a:p>
          <a:p>
            <a:pPr>
              <a:buNone/>
            </a:pPr>
            <a:endParaRPr lang="tr-TR" dirty="0" smtClean="0">
              <a:latin typeface="Verdana" pitchFamily="34" charset="0"/>
            </a:endParaRPr>
          </a:p>
          <a:p>
            <a:r>
              <a:rPr lang="tr-TR" dirty="0" smtClean="0">
                <a:latin typeface="Verdana" pitchFamily="34" charset="0"/>
              </a:rPr>
              <a:t>Mesleki hizmet verilirken mevcut teknik ve mesleki standartlarla uyum içinde hareket etmek.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Verdana" pitchFamily="34" charset="0"/>
              </a:rPr>
              <a:t>GİZLİLİK</a:t>
            </a:r>
            <a:endParaRPr lang="tr-TR" b="1" dirty="0">
              <a:latin typeface="Verdana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4824536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Verdana" pitchFamily="34" charset="0"/>
              </a:rPr>
              <a:t>Meslek yerine getirilirken edindiği   bilgilerin korunması esastır. </a:t>
            </a:r>
          </a:p>
          <a:p>
            <a:pPr algn="just"/>
            <a:r>
              <a:rPr lang="tr-TR" sz="3600" dirty="0" smtClean="0">
                <a:latin typeface="Verdana" pitchFamily="34" charset="0"/>
              </a:rPr>
              <a:t>Bunlar kanuni veya mesleki zorunluluk ya da geçerli ve düzgün bir şekilde alınmış yetki olmadıkça kullanmamalı ve açıklamamalıdır.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Verdana" pitchFamily="34" charset="0"/>
              </a:rPr>
              <a:t>MESLEKİ DAVRANIŞ</a:t>
            </a:r>
            <a:endParaRPr lang="tr-TR" b="1" dirty="0">
              <a:latin typeface="Verdana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tr-TR" dirty="0" smtClean="0">
                <a:latin typeface="Verdana" pitchFamily="34" charset="0"/>
              </a:rPr>
              <a:t>Meslek mensubu meslek itibarına uygun davranmalı.</a:t>
            </a:r>
          </a:p>
          <a:p>
            <a:r>
              <a:rPr lang="tr-TR" dirty="0" smtClean="0">
                <a:latin typeface="Verdana" pitchFamily="34" charset="0"/>
              </a:rPr>
              <a:t>İtibarı sarsıcı hareketlerden kaçınmalı.</a:t>
            </a:r>
          </a:p>
          <a:p>
            <a:r>
              <a:rPr lang="tr-TR" dirty="0" smtClean="0">
                <a:latin typeface="Verdana" pitchFamily="34" charset="0"/>
              </a:rPr>
              <a:t>Mesleğin </a:t>
            </a:r>
            <a:r>
              <a:rPr lang="tr-TR" dirty="0" smtClean="0">
                <a:latin typeface="Verdana" pitchFamily="34" charset="0"/>
              </a:rPr>
              <a:t>gerektirdiği vakar ve onur çerçevesinde hareket etmeli.</a:t>
            </a:r>
            <a:endParaRPr lang="tr-TR" dirty="0">
              <a:latin typeface="Verdana" pitchFamily="34" charset="0"/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tr-T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SONUÇ</a:t>
            </a:r>
            <a:endParaRPr lang="tr-T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3285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dirty="0" smtClean="0"/>
              <a:t>ETİK KURALLAR</a:t>
            </a:r>
          </a:p>
          <a:p>
            <a:r>
              <a:rPr lang="tr-TR" dirty="0" smtClean="0"/>
              <a:t>Muhasebe meslek mensuplarından beklenen ve her zaman korunması gereken yüksek davranış biçimini tanımlayan,</a:t>
            </a:r>
          </a:p>
          <a:p>
            <a:r>
              <a:rPr lang="tr-TR" dirty="0" smtClean="0"/>
              <a:t>Meslek mensuplarının dürüst ve kamuoyunda olumlu imaj yaratan mesleki davranışlarını teşvik edici,</a:t>
            </a:r>
          </a:p>
          <a:p>
            <a:r>
              <a:rPr lang="tr-TR" dirty="0" smtClean="0"/>
              <a:t>Meslek mensuplarının ahlaki standartlara uygun düşmeyen davranışlarını yasaklayıcı, cezalandırıcı ve caydırıcı,</a:t>
            </a:r>
          </a:p>
          <a:p>
            <a:r>
              <a:rPr lang="tr-TR" dirty="0" smtClean="0"/>
              <a:t>ETİK EĞİTİMİ - ZORLAYICI DÜZENLEMELER.</a:t>
            </a:r>
          </a:p>
        </p:txBody>
      </p:sp>
      <p:pic>
        <p:nvPicPr>
          <p:cNvPr id="7170" name="Picture 2" descr="C:\Users\bezirci\Desktop\ETİK-GORSEL\625_ethic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760538" cy="16784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bezirci\Desktop\ETİK-GORSEL\imagesNUQBJYJ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2520279" cy="16784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Düz Bağlayıcı 4"/>
          <p:cNvCxnSpPr/>
          <p:nvPr/>
        </p:nvCxnSpPr>
        <p:spPr>
          <a:xfrm>
            <a:off x="3275856" y="1196752"/>
            <a:ext cx="2592288" cy="0"/>
          </a:xfrm>
          <a:prstGeom prst="line">
            <a:avLst/>
          </a:prstGeom>
          <a:ln w="603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3152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tr-TR" altLang="tr-TR" b="1" dirty="0" smtClean="0"/>
          </a:p>
          <a:p>
            <a:pPr algn="ctr">
              <a:buFont typeface="Wingdings" pitchFamily="2" charset="2"/>
              <a:buNone/>
            </a:pPr>
            <a:endParaRPr lang="tr-TR" altLang="tr-TR" b="1" dirty="0"/>
          </a:p>
          <a:p>
            <a:pPr algn="ctr">
              <a:buFont typeface="Wingdings" pitchFamily="2" charset="2"/>
              <a:buNone/>
            </a:pPr>
            <a:endParaRPr lang="tr-TR" altLang="tr-TR" b="1" dirty="0" smtClean="0"/>
          </a:p>
          <a:p>
            <a:pPr algn="ctr">
              <a:buFont typeface="Wingdings" pitchFamily="2" charset="2"/>
              <a:buNone/>
            </a:pPr>
            <a:r>
              <a:rPr lang="tr-TR" altLang="tr-T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ÇAMURUN </a:t>
            </a:r>
            <a:r>
              <a:rPr lang="tr-TR" altLang="tr-T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İÇİNDE </a:t>
            </a:r>
          </a:p>
          <a:p>
            <a:pPr algn="ctr">
              <a:buFont typeface="Wingdings" pitchFamily="2" charset="2"/>
              <a:buNone/>
            </a:pPr>
            <a:r>
              <a:rPr lang="tr-TR" altLang="tr-T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TEMİZLİK YAPILIR </a:t>
            </a:r>
            <a:r>
              <a:rPr lang="tr-TR" altLang="tr-T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 ?</a:t>
            </a:r>
            <a:endParaRPr lang="tr-TR" altLang="tr-T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tr-TR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0265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ctr">
              <a:buNone/>
            </a:pPr>
            <a:r>
              <a:rPr lang="tr-T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EVET YAPILIR</a:t>
            </a:r>
          </a:p>
          <a:p>
            <a:pPr marL="0" indent="0" algn="ctr">
              <a:buNone/>
            </a:pPr>
            <a:r>
              <a:rPr lang="tr-T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HERKES KENDİ ÜZERİNE SU DÖKERSE</a:t>
            </a:r>
          </a:p>
          <a:p>
            <a:pPr marL="0" indent="0" algn="ctr">
              <a:buNone/>
            </a:pPr>
            <a:r>
              <a:rPr lang="tr-T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GÜN GELİR YANINIZDAKİ </a:t>
            </a:r>
          </a:p>
          <a:p>
            <a:pPr marL="0" indent="0" algn="ctr">
              <a:buNone/>
            </a:pPr>
            <a:r>
              <a:rPr lang="tr-T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ÇAMURLU GEZMEKTEN UTANIR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683568" y="4077072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>
                <a:solidFill>
                  <a:srgbClr val="A500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Aleksandr</a:t>
            </a:r>
            <a:r>
              <a:rPr lang="tr-TR" b="1" dirty="0">
                <a:solidFill>
                  <a:srgbClr val="A500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tr-TR" b="1" dirty="0" err="1">
                <a:solidFill>
                  <a:srgbClr val="A500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Solzhenitsyn</a:t>
            </a:r>
            <a:r>
              <a:rPr lang="tr-TR" b="1" dirty="0">
                <a:solidFill>
                  <a:srgbClr val="A500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(1918-2008) </a:t>
            </a:r>
            <a:endParaRPr lang="tr-TR" b="1" dirty="0" smtClean="0">
              <a:solidFill>
                <a:srgbClr val="A5002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tr-TR" b="1" dirty="0" smtClean="0">
                <a:solidFill>
                  <a:srgbClr val="A500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Rus </a:t>
            </a:r>
            <a:r>
              <a:rPr lang="tr-TR" b="1" dirty="0">
                <a:solidFill>
                  <a:srgbClr val="A500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yazar, Nobel Ödüllü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9018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4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tr-TR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TEŞEKKÜRLER</a:t>
            </a:r>
            <a:endParaRPr lang="tr-TR" sz="4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2075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MUHASEBE VE ETİK</a:t>
            </a:r>
            <a:endParaRPr lang="tr-T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67544" y="4221088"/>
            <a:ext cx="8229600" cy="2121100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UZMANLIK VE İHTİSAS GEREKTİREN BİR MESLEK</a:t>
            </a:r>
          </a:p>
          <a:p>
            <a:r>
              <a:rPr lang="tr-TR" dirty="0" smtClean="0"/>
              <a:t>FARKEDİLEBİR VAKAR VE ONUR ÇERÇEVESİNDE SÜRDÜRÜLEN BİR MESLEK</a:t>
            </a:r>
          </a:p>
          <a:p>
            <a:r>
              <a:rPr lang="tr-TR" dirty="0" smtClean="0"/>
              <a:t>İŞLETMELERE YÖN VEREN BİR MESLEK</a:t>
            </a:r>
            <a:endParaRPr lang="tr-TR" dirty="0"/>
          </a:p>
        </p:txBody>
      </p:sp>
      <p:pic>
        <p:nvPicPr>
          <p:cNvPr id="7" name="Picture 2" descr="C:\Users\bezirci\Desktop\549251_10151363626033401_588546700_n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1" b="37501"/>
          <a:stretch/>
        </p:blipFill>
        <p:spPr bwMode="auto">
          <a:xfrm>
            <a:off x="1331640" y="1196752"/>
            <a:ext cx="6264695" cy="2880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8987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ETİK DEĞERLER</a:t>
            </a:r>
            <a:endParaRPr lang="tr-T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Etik değerler, meslekle ilgili: </a:t>
            </a:r>
          </a:p>
          <a:p>
            <a:r>
              <a:rPr lang="tr-TR" dirty="0" smtClean="0"/>
              <a:t>İyi - kötü, </a:t>
            </a:r>
          </a:p>
          <a:p>
            <a:r>
              <a:rPr lang="tr-TR" dirty="0" smtClean="0"/>
              <a:t>Doğru - yanlış  </a:t>
            </a:r>
          </a:p>
          <a:p>
            <a:r>
              <a:rPr lang="tr-TR" dirty="0" smtClean="0"/>
              <a:t>Haklı - haksız </a:t>
            </a:r>
          </a:p>
          <a:p>
            <a:pPr marL="0" indent="0">
              <a:buNone/>
            </a:pPr>
            <a:r>
              <a:rPr lang="tr-TR" dirty="0" smtClean="0"/>
              <a:t>uygulamaların incelenmesini gündeme getiren değerlerdir.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2600" b="1" dirty="0" smtClean="0">
                <a:solidFill>
                  <a:srgbClr val="FF0000"/>
                </a:solidFill>
                <a:latin typeface="Verdana" pitchFamily="34" charset="0"/>
              </a:rPr>
              <a:t>ETİK YASAL GEREKLERİ </a:t>
            </a:r>
            <a:r>
              <a:rPr lang="tr-TR" sz="2600" b="1" dirty="0" smtClean="0">
                <a:solidFill>
                  <a:srgbClr val="FF0000"/>
                </a:solidFill>
                <a:latin typeface="Verdana" pitchFamily="34" charset="0"/>
              </a:rPr>
              <a:t>AŞAN ÖLÇÜDE </a:t>
            </a:r>
            <a:r>
              <a:rPr lang="tr-TR" sz="2600" b="1" dirty="0" smtClean="0">
                <a:solidFill>
                  <a:srgbClr val="FF0000"/>
                </a:solidFill>
                <a:latin typeface="Verdana" pitchFamily="34" charset="0"/>
              </a:rPr>
              <a:t>KENDİNİ KONTROL DEMEK OLAN İDEAL İNSAN ÖZELLİĞİDİR.</a:t>
            </a:r>
            <a:endParaRPr lang="tr-TR" sz="2600" b="1" dirty="0">
              <a:solidFill>
                <a:srgbClr val="FF0000"/>
              </a:solidFill>
              <a:latin typeface="Verdana" pitchFamily="34" charset="0"/>
            </a:endParaRPr>
          </a:p>
        </p:txBody>
      </p:sp>
      <p:pic>
        <p:nvPicPr>
          <p:cNvPr id="4098" name="Picture 2" descr="untitled-1-5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00808"/>
            <a:ext cx="2232248" cy="18834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3734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ETİK DEĞER UNSURLARI</a:t>
            </a:r>
            <a:endParaRPr lang="tr-TR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0036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ETİK İLKELERİN TEMEL İŞLEVLERİ</a:t>
            </a:r>
            <a:endParaRPr lang="tr-TR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27454515"/>
              </p:ext>
            </p:extLst>
          </p:nvPr>
        </p:nvGraphicFramePr>
        <p:xfrm>
          <a:off x="755576" y="1340768"/>
          <a:ext cx="807524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8257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ETİK İLKELERİN FAYDALARI</a:t>
            </a:r>
            <a:endParaRPr lang="tr-T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6855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latin typeface="Times New Roman"/>
                <a:ea typeface="Calibri"/>
                <a:cs typeface="Times New Roman"/>
              </a:rPr>
              <a:t>Meslektaş baskısı sağlayarak, bireyleri etik davranış göstermeye iter,</a:t>
            </a:r>
            <a:endParaRPr lang="tr-TR" sz="2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dirty="0" smtClean="0">
                <a:latin typeface="Times New Roman"/>
                <a:ea typeface="Calibri"/>
                <a:cs typeface="Times New Roman"/>
              </a:rPr>
              <a:t>Kişilerin </a:t>
            </a:r>
            <a:r>
              <a:rPr lang="tr-TR" dirty="0">
                <a:latin typeface="Times New Roman"/>
                <a:ea typeface="Calibri"/>
                <a:cs typeface="Times New Roman"/>
              </a:rPr>
              <a:t>kişisel özellikleri dışında doğru ya da yanlış davranışlar konusunda daha tutarlı ve kararlı bir rehberlik sağlar,</a:t>
            </a:r>
            <a:endParaRPr lang="tr-TR" sz="2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dirty="0" smtClean="0">
                <a:latin typeface="Times New Roman"/>
                <a:ea typeface="Calibri"/>
                <a:cs typeface="Times New Roman"/>
              </a:rPr>
              <a:t>Belirsiz </a:t>
            </a:r>
            <a:r>
              <a:rPr lang="tr-TR" dirty="0">
                <a:latin typeface="Times New Roman"/>
                <a:ea typeface="Calibri"/>
                <a:cs typeface="Times New Roman"/>
              </a:rPr>
              <a:t>durumlarda nasıl davranılacağı konusunda rehberlik eder, </a:t>
            </a:r>
            <a:endParaRPr lang="tr-TR" sz="2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dirty="0" smtClean="0">
                <a:latin typeface="Times New Roman"/>
                <a:ea typeface="Calibri"/>
                <a:cs typeface="Times New Roman"/>
              </a:rPr>
              <a:t>Yönetici </a:t>
            </a:r>
            <a:r>
              <a:rPr lang="tr-TR" dirty="0">
                <a:latin typeface="Times New Roman"/>
                <a:ea typeface="Calibri"/>
                <a:cs typeface="Times New Roman"/>
              </a:rPr>
              <a:t>ya da patronların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otokratik</a:t>
            </a:r>
            <a:r>
              <a:rPr lang="tr-TR" dirty="0">
                <a:latin typeface="Times New Roman"/>
                <a:ea typeface="Calibri"/>
                <a:cs typeface="Times New Roman"/>
              </a:rPr>
              <a:t> gücünü kontrol eder,</a:t>
            </a:r>
            <a:endParaRPr lang="tr-TR" sz="2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dirty="0" smtClean="0">
                <a:latin typeface="Times New Roman"/>
                <a:ea typeface="Calibri"/>
                <a:cs typeface="Times New Roman"/>
              </a:rPr>
              <a:t>Kurumların </a:t>
            </a:r>
            <a:r>
              <a:rPr lang="tr-TR" dirty="0">
                <a:latin typeface="Times New Roman"/>
                <a:ea typeface="Calibri"/>
                <a:cs typeface="Times New Roman"/>
              </a:rPr>
              <a:t>toplumsal sorumluluklarını tanımlar,</a:t>
            </a:r>
            <a:endParaRPr lang="tr-TR" sz="2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dirty="0" smtClean="0">
                <a:latin typeface="Times New Roman"/>
                <a:ea typeface="Calibri"/>
                <a:cs typeface="Times New Roman"/>
              </a:rPr>
              <a:t>Kurumun </a:t>
            </a:r>
            <a:r>
              <a:rPr lang="tr-TR" dirty="0">
                <a:latin typeface="Times New Roman"/>
                <a:ea typeface="Calibri"/>
                <a:cs typeface="Times New Roman"/>
              </a:rPr>
              <a:t>ya da mesleğin çıkarlarına hizmet eder.</a:t>
            </a:r>
            <a:endParaRPr lang="tr-TR" sz="2800" dirty="0">
              <a:ea typeface="Calibri"/>
              <a:cs typeface="Times New Roman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1332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MESLEK ETİĞİNİN ORTAK ÖZELLİKLERİ</a:t>
            </a:r>
            <a:endParaRPr lang="tr-TR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71017848"/>
              </p:ext>
            </p:extLst>
          </p:nvPr>
        </p:nvGraphicFramePr>
        <p:xfrm>
          <a:off x="251520" y="1628800"/>
          <a:ext cx="8784976" cy="4453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586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MUHASEBE MESLEĞİNDE </a:t>
            </a:r>
            <a:br>
              <a:rPr lang="tr-T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tr-TR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ETİK OLGUSU</a:t>
            </a:r>
            <a:endParaRPr lang="tr-TR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20847279"/>
              </p:ext>
            </p:extLst>
          </p:nvPr>
        </p:nvGraphicFramePr>
        <p:xfrm>
          <a:off x="107504" y="1556792"/>
          <a:ext cx="8856984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C:\Users\bezirci\Desktop\ETİK-GORSEL\etik1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173" t="39411" r="21505"/>
          <a:stretch/>
        </p:blipFill>
        <p:spPr bwMode="auto">
          <a:xfrm>
            <a:off x="324542" y="2708920"/>
            <a:ext cx="3600400" cy="2298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3CB8-FA13-4F65-BE68-D2E0D41517A7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5. TÜRKİYE ETİK KONGRESİ</a:t>
            </a:r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5075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884</Words>
  <Application>Microsoft Office PowerPoint</Application>
  <PresentationFormat>Ekran Gösterisi (4:3)</PresentationFormat>
  <Paragraphs>251</Paragraphs>
  <Slides>27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MUHASEBE ETİĞİNDE TEMEL İLKELER</vt:lpstr>
      <vt:lpstr>Slayt 2</vt:lpstr>
      <vt:lpstr>MUHASEBE VE ETİK</vt:lpstr>
      <vt:lpstr>ETİK DEĞERLER</vt:lpstr>
      <vt:lpstr>ETİK DEĞER UNSURLARI</vt:lpstr>
      <vt:lpstr>ETİK İLKELERİN TEMEL İŞLEVLERİ</vt:lpstr>
      <vt:lpstr>ETİK İLKELERİN FAYDALARI</vt:lpstr>
      <vt:lpstr>MESLEK ETİĞİNİN ORTAK ÖZELLİKLERİ</vt:lpstr>
      <vt:lpstr>MUHASEBE MESLEĞİNDE  ETİK OLGUSU</vt:lpstr>
      <vt:lpstr>ETİK DAVRANIŞ İLKELERİ DÜZENLEYEN KURUM VE KURULUŞLAR</vt:lpstr>
      <vt:lpstr>ULUSLARARASI YÜKSEK DENETİM KURUMLARI ÖRGÜTÜ (INTOSAI) MESLEKİ ETİK İLKELERİ</vt:lpstr>
      <vt:lpstr>AMERİKAN SERTİFİKALI MUHASEBECİLER ENSTİTÜSÜ (AICPA) ETİK İLKELERİ</vt:lpstr>
      <vt:lpstr>ULUSLARARASI MUHASEBECİLER FEDERASYONU’NA (IFAC) GÖRE  MESLEKTE AMAÇ;</vt:lpstr>
      <vt:lpstr>ULUSLARARASI MUHASEBE MESLEK MENSUPLARI ETİK STANDARTLARI KURULU (IESBA)ETİK KURALLARI</vt:lpstr>
      <vt:lpstr>Slayt 15</vt:lpstr>
      <vt:lpstr>Slayt 16</vt:lpstr>
      <vt:lpstr>Slayt 17</vt:lpstr>
      <vt:lpstr>TURMOB MESLEKİ ETİK İLKELERİ (IFAC- IESBA Çerçevesinde)</vt:lpstr>
      <vt:lpstr>DÜRÜSTLÜK</vt:lpstr>
      <vt:lpstr>TARAFSIZLIK</vt:lpstr>
      <vt:lpstr>MESLEKİ YETERLİLİK VE GEREKLİ ÖZEN</vt:lpstr>
      <vt:lpstr>GİZLİLİK</vt:lpstr>
      <vt:lpstr>MESLEKİ DAVRANIŞ</vt:lpstr>
      <vt:lpstr>SONUÇ</vt:lpstr>
      <vt:lpstr>Slayt 25</vt:lpstr>
      <vt:lpstr>Slayt 26</vt:lpstr>
      <vt:lpstr>Slayt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 ETİĞİNDE TEMEL İLKELER</dc:title>
  <dc:creator>bezirci</dc:creator>
  <cp:lastModifiedBy>OEM</cp:lastModifiedBy>
  <cp:revision>38</cp:revision>
  <dcterms:created xsi:type="dcterms:W3CDTF">2014-03-30T11:37:17Z</dcterms:created>
  <dcterms:modified xsi:type="dcterms:W3CDTF">2014-04-04T21:26:29Z</dcterms:modified>
</cp:coreProperties>
</file>