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799" autoAdjust="0"/>
  </p:normalViewPr>
  <p:slideViewPr>
    <p:cSldViewPr>
      <p:cViewPr varScale="1">
        <p:scale>
          <a:sx n="24" d="100"/>
          <a:sy n="24" d="100"/>
        </p:scale>
        <p:origin x="-1315" y="-77"/>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83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7AF9C6-2ACE-4842-AC48-2472241E7475}" type="datetimeFigureOut">
              <a:rPr lang="en-US" smtClean="0"/>
              <a:pPr/>
              <a:t>4/5/2014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7245DB-9BF9-47AC-AEF1-6683BABDF637}" type="slidenum">
              <a:rPr lang="en-US" smtClean="0"/>
              <a:pPr/>
              <a:t>‹#›</a:t>
            </a:fld>
            <a:endParaRPr lang="en-US"/>
          </a:p>
        </p:txBody>
      </p:sp>
    </p:spTree>
    <p:extLst>
      <p:ext uri="{BB962C8B-B14F-4D97-AF65-F5344CB8AC3E}">
        <p14:creationId xmlns:p14="http://schemas.microsoft.com/office/powerpoint/2010/main" xmlns="" val="1438879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en.wikipedia.org/wiki/Royal_Assent"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en.wikipedia.org/wiki/False_accusation" TargetMode="External"/><Relationship Id="rId5" Type="http://schemas.openxmlformats.org/officeDocument/2006/relationships/hyperlink" Target="http://en.wikipedia.org/wiki/Blacklisting" TargetMode="External"/><Relationship Id="rId4" Type="http://schemas.openxmlformats.org/officeDocument/2006/relationships/hyperlink" Target="http://en.wikipedia.org/wiki/Employment_tribunal"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1C7245DB-9BF9-47AC-AEF1-6683BABDF637}" type="slidenum">
              <a:rPr lang="en-US" smtClean="0"/>
              <a:pPr/>
              <a:t>1</a:t>
            </a:fld>
            <a:endParaRPr lang="en-US"/>
          </a:p>
        </p:txBody>
      </p:sp>
    </p:spTree>
    <p:extLst>
      <p:ext uri="{BB962C8B-B14F-4D97-AF65-F5344CB8AC3E}">
        <p14:creationId xmlns:p14="http://schemas.microsoft.com/office/powerpoint/2010/main" xmlns="" val="3115288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1C7245DB-9BF9-47AC-AEF1-6683BABDF637}" type="slidenum">
              <a:rPr lang="en-US" smtClean="0"/>
              <a:pPr/>
              <a:t>2</a:t>
            </a:fld>
            <a:endParaRPr lang="en-US"/>
          </a:p>
        </p:txBody>
      </p:sp>
    </p:spTree>
    <p:extLst>
      <p:ext uri="{BB962C8B-B14F-4D97-AF65-F5344CB8AC3E}">
        <p14:creationId xmlns:p14="http://schemas.microsoft.com/office/powerpoint/2010/main" xmlns="" val="117775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1C7245DB-9BF9-47AC-AEF1-6683BABDF637}" type="slidenum">
              <a:rPr lang="en-US" smtClean="0"/>
              <a:pPr/>
              <a:t>3</a:t>
            </a:fld>
            <a:endParaRPr lang="en-US"/>
          </a:p>
        </p:txBody>
      </p:sp>
    </p:spTree>
    <p:extLst>
      <p:ext uri="{BB962C8B-B14F-4D97-AF65-F5344CB8AC3E}">
        <p14:creationId xmlns:p14="http://schemas.microsoft.com/office/powerpoint/2010/main" xmlns="" val="2006161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7245DB-9BF9-47AC-AEF1-6683BABDF637}" type="slidenum">
              <a:rPr lang="en-US" smtClean="0"/>
              <a:pPr/>
              <a:t>4</a:t>
            </a:fld>
            <a:endParaRPr lang="en-US"/>
          </a:p>
        </p:txBody>
      </p:sp>
    </p:spTree>
    <p:extLst>
      <p:ext uri="{BB962C8B-B14F-4D97-AF65-F5344CB8AC3E}">
        <p14:creationId xmlns:p14="http://schemas.microsoft.com/office/powerpoint/2010/main" xmlns="" val="293553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1C7245DB-9BF9-47AC-AEF1-6683BABDF637}" type="slidenum">
              <a:rPr lang="en-US" smtClean="0"/>
              <a:pPr/>
              <a:t>5</a:t>
            </a:fld>
            <a:endParaRPr lang="en-US"/>
          </a:p>
        </p:txBody>
      </p:sp>
    </p:spTree>
    <p:extLst>
      <p:ext uri="{BB962C8B-B14F-4D97-AF65-F5344CB8AC3E}">
        <p14:creationId xmlns:p14="http://schemas.microsoft.com/office/powerpoint/2010/main" xmlns="" val="4178713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7245DB-9BF9-47AC-AEF1-6683BABDF637}" type="slidenum">
              <a:rPr lang="en-US" smtClean="0"/>
              <a:pPr/>
              <a:t>6</a:t>
            </a:fld>
            <a:endParaRPr lang="en-US"/>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92696" y="4355976"/>
            <a:ext cx="4680520" cy="391791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464710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b="0" i="0" kern="1200" dirty="0" smtClean="0">
                <a:solidFill>
                  <a:schemeClr val="tx1"/>
                </a:solidFill>
                <a:effectLst/>
                <a:latin typeface="+mn-lt"/>
                <a:ea typeface="+mn-ea"/>
                <a:cs typeface="+mn-cs"/>
              </a:rPr>
              <a:t>After receiving the </a:t>
            </a:r>
            <a:r>
              <a:rPr lang="en-US" sz="1050" b="0" i="0" u="none" strike="noStrike" kern="1200" dirty="0" smtClean="0">
                <a:solidFill>
                  <a:schemeClr val="tx1"/>
                </a:solidFill>
                <a:effectLst/>
                <a:latin typeface="+mn-lt"/>
                <a:ea typeface="+mn-ea"/>
                <a:cs typeface="+mn-cs"/>
                <a:hlinkClick r:id="rId3" tooltip="Royal Assent"/>
              </a:rPr>
              <a:t>Royal Assent</a:t>
            </a:r>
            <a:r>
              <a:rPr lang="en-US" sz="1050" b="0" i="0" kern="1200" dirty="0" smtClean="0">
                <a:solidFill>
                  <a:schemeClr val="tx1"/>
                </a:solidFill>
                <a:effectLst/>
                <a:latin typeface="+mn-lt"/>
                <a:ea typeface="+mn-ea"/>
                <a:cs typeface="+mn-cs"/>
              </a:rPr>
              <a:t> on 2 July 1998, the Act came into force on 2 July 1999. It protects employees who make disclosures of certain types of information, including evidence of illegal activity or damage to the environment, from retribution from their employers, such as dismissal or being passed over for promotion. In cases where such retribution takes place the employee may bring a case before an </a:t>
            </a:r>
            <a:r>
              <a:rPr lang="en-US" sz="1050" b="0" i="0" u="none" strike="noStrike" kern="1200" dirty="0" smtClean="0">
                <a:solidFill>
                  <a:schemeClr val="tx1"/>
                </a:solidFill>
                <a:effectLst/>
                <a:latin typeface="+mn-lt"/>
                <a:ea typeface="+mn-ea"/>
                <a:cs typeface="+mn-cs"/>
                <a:hlinkClick r:id="rId4" tooltip="Employment tribunal"/>
              </a:rPr>
              <a:t>employment tribunal</a:t>
            </a:r>
            <a:r>
              <a:rPr lang="en-US" sz="1050" b="0" i="0" kern="1200" dirty="0" smtClean="0">
                <a:solidFill>
                  <a:schemeClr val="tx1"/>
                </a:solidFill>
                <a:effectLst/>
                <a:latin typeface="+mn-lt"/>
                <a:ea typeface="+mn-ea"/>
                <a:cs typeface="+mn-cs"/>
              </a:rPr>
              <a:t>, which can award compensation.</a:t>
            </a:r>
          </a:p>
          <a:p>
            <a:r>
              <a:rPr lang="en-US" sz="1050" b="0" i="0" kern="1200" dirty="0" smtClean="0">
                <a:solidFill>
                  <a:schemeClr val="tx1"/>
                </a:solidFill>
                <a:effectLst/>
                <a:latin typeface="+mn-lt"/>
                <a:ea typeface="+mn-ea"/>
                <a:cs typeface="+mn-cs"/>
              </a:rPr>
              <a:t>As a result of the Act, many more employers have instituted internal whistleblowing procedures, although only 38 percent of individuals surveyed worked for a company with such procedures in place. The Act has been </a:t>
            </a:r>
            <a:r>
              <a:rPr lang="en-US" sz="1050" b="0" i="0" kern="1200" dirty="0" err="1" smtClean="0">
                <a:solidFill>
                  <a:schemeClr val="tx1"/>
                </a:solidFill>
                <a:effectLst/>
                <a:latin typeface="+mn-lt"/>
                <a:ea typeface="+mn-ea"/>
                <a:cs typeface="+mn-cs"/>
              </a:rPr>
              <a:t>criticised</a:t>
            </a:r>
            <a:r>
              <a:rPr lang="en-US" sz="1050" b="0" i="0" kern="1200" dirty="0" smtClean="0">
                <a:solidFill>
                  <a:schemeClr val="tx1"/>
                </a:solidFill>
                <a:effectLst/>
                <a:latin typeface="+mn-lt"/>
                <a:ea typeface="+mn-ea"/>
                <a:cs typeface="+mn-cs"/>
              </a:rPr>
              <a:t> for failing to force employers to institute such a policy, containing no provisions preventing the "</a:t>
            </a:r>
            <a:r>
              <a:rPr lang="en-US" sz="1050" b="0" i="0" u="none" strike="noStrike" kern="1200" dirty="0" smtClean="0">
                <a:solidFill>
                  <a:schemeClr val="tx1"/>
                </a:solidFill>
                <a:effectLst/>
                <a:latin typeface="+mn-lt"/>
                <a:ea typeface="+mn-ea"/>
                <a:cs typeface="+mn-cs"/>
                <a:hlinkClick r:id="rId5" tooltip="Blacklisting"/>
              </a:rPr>
              <a:t>blacklisting</a:t>
            </a:r>
            <a:r>
              <a:rPr lang="en-US" sz="1050" b="0" i="0" kern="1200" dirty="0" smtClean="0">
                <a:solidFill>
                  <a:schemeClr val="tx1"/>
                </a:solidFill>
                <a:effectLst/>
                <a:latin typeface="+mn-lt"/>
                <a:ea typeface="+mn-ea"/>
                <a:cs typeface="+mn-cs"/>
              </a:rPr>
              <a:t>" of employees who make such disclosures, and failing to protect the employee from libel proceedings should </a:t>
            </a:r>
            <a:r>
              <a:rPr lang="en-US" sz="1050" b="0" i="0" kern="1200" dirty="0" err="1" smtClean="0">
                <a:solidFill>
                  <a:schemeClr val="tx1"/>
                </a:solidFill>
                <a:effectLst/>
                <a:latin typeface="+mn-lt"/>
                <a:ea typeface="+mn-ea"/>
                <a:cs typeface="+mn-cs"/>
              </a:rPr>
              <a:t>his</a:t>
            </a:r>
            <a:r>
              <a:rPr lang="en-US" sz="1050" b="0" i="0" u="none" strike="noStrike" kern="1200" dirty="0" err="1" smtClean="0">
                <a:solidFill>
                  <a:schemeClr val="tx1"/>
                </a:solidFill>
                <a:effectLst/>
                <a:latin typeface="+mn-lt"/>
                <a:ea typeface="+mn-ea"/>
                <a:cs typeface="+mn-cs"/>
                <a:hlinkClick r:id="rId6" tooltip="False accusation"/>
              </a:rPr>
              <a:t>allegation</a:t>
            </a:r>
            <a:r>
              <a:rPr lang="en-US" sz="1050" b="0" i="0" u="none" strike="noStrike" kern="1200" dirty="0" smtClean="0">
                <a:solidFill>
                  <a:schemeClr val="tx1"/>
                </a:solidFill>
                <a:effectLst/>
                <a:latin typeface="+mn-lt"/>
                <a:ea typeface="+mn-ea"/>
                <a:cs typeface="+mn-cs"/>
                <a:hlinkClick r:id="rId6" tooltip="False accusation"/>
              </a:rPr>
              <a:t> turn out to be false</a:t>
            </a:r>
            <a:r>
              <a:rPr lang="en-US" sz="1200" b="0" i="0" kern="1200" dirty="0" smtClean="0">
                <a:solidFill>
                  <a:schemeClr val="tx1"/>
                </a:solidFill>
                <a:effectLst/>
                <a:latin typeface="+mn-lt"/>
                <a:ea typeface="+mn-ea"/>
                <a:cs typeface="+mn-cs"/>
              </a:rPr>
              <a:t>.</a:t>
            </a:r>
          </a:p>
          <a:p>
            <a:r>
              <a:rPr lang="en-US" sz="1200" b="0" i="0" u="none" strike="noStrike" kern="1200" baseline="0" dirty="0" smtClean="0">
                <a:solidFill>
                  <a:schemeClr val="tx1"/>
                </a:solidFill>
                <a:latin typeface="+mn-lt"/>
                <a:ea typeface="+mn-ea"/>
                <a:cs typeface="+mn-cs"/>
              </a:rPr>
              <a:t>Economic fraud destroys shareholders’ value, threatens enterprises’ development,</a:t>
            </a:r>
          </a:p>
          <a:p>
            <a:r>
              <a:rPr lang="en-US" sz="1200" b="0" i="0" u="none" strike="noStrike" kern="1200" baseline="0" dirty="0" smtClean="0">
                <a:solidFill>
                  <a:schemeClr val="tx1"/>
                </a:solidFill>
                <a:latin typeface="+mn-lt"/>
                <a:ea typeface="+mn-ea"/>
                <a:cs typeface="+mn-cs"/>
              </a:rPr>
              <a:t>endangers employment opportunities and undermines good corporate governance.</a:t>
            </a:r>
          </a:p>
          <a:p>
            <a:r>
              <a:rPr lang="en-US" sz="1200" b="0" i="0" u="none" strike="noStrike" kern="1200" baseline="0" dirty="0" smtClean="0">
                <a:solidFill>
                  <a:schemeClr val="tx1"/>
                </a:solidFill>
                <a:latin typeface="+mn-lt"/>
                <a:ea typeface="+mn-ea"/>
                <a:cs typeface="+mn-cs"/>
              </a:rPr>
              <a:t>Enterprises should therefore consider putting into place efficient and appropriate</a:t>
            </a:r>
          </a:p>
          <a:p>
            <a:r>
              <a:rPr lang="en-US" sz="1200" b="0" i="0" u="none" strike="noStrike" kern="1200" baseline="0" dirty="0" smtClean="0">
                <a:solidFill>
                  <a:schemeClr val="tx1"/>
                </a:solidFill>
                <a:latin typeface="+mn-lt"/>
                <a:ea typeface="+mn-ea"/>
                <a:cs typeface="+mn-cs"/>
              </a:rPr>
              <a:t>internal tools to combat economic fraud and to fight corruption. Research indicates that</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companies that use effective guidelines and compliance programs are much less</a:t>
            </a:r>
          </a:p>
          <a:p>
            <a:r>
              <a:rPr lang="tr-TR" sz="1200" b="0" i="0" u="none" strike="noStrike" kern="1200" baseline="0" dirty="0" smtClean="0">
                <a:solidFill>
                  <a:schemeClr val="tx1"/>
                </a:solidFill>
                <a:latin typeface="+mn-lt"/>
                <a:ea typeface="+mn-ea"/>
                <a:cs typeface="+mn-cs"/>
              </a:rPr>
              <a:t>vulnerable to economic crime1.</a:t>
            </a:r>
          </a:p>
          <a:p>
            <a:r>
              <a:rPr lang="en-US" sz="1200" b="0" i="0" u="none" strike="noStrike" kern="1200" baseline="0" dirty="0" smtClean="0">
                <a:solidFill>
                  <a:schemeClr val="tx1"/>
                </a:solidFill>
                <a:latin typeface="+mn-lt"/>
                <a:ea typeface="+mn-ea"/>
                <a:cs typeface="+mn-cs"/>
              </a:rPr>
              <a:t>Potential fraudsters need to see that, due to internal risk management tools, there is </a:t>
            </a:r>
            <a:r>
              <a:rPr lang="en-US" sz="1200" b="0" i="0" u="none" strike="noStrike" kern="1200" baseline="0" dirty="0" err="1" smtClean="0">
                <a:solidFill>
                  <a:schemeClr val="tx1"/>
                </a:solidFill>
                <a:latin typeface="+mn-lt"/>
                <a:ea typeface="+mn-ea"/>
                <a:cs typeface="+mn-cs"/>
              </a:rPr>
              <a:t>agreater</a:t>
            </a:r>
            <a:r>
              <a:rPr lang="en-US" sz="1200" b="0" i="0" u="none" strike="noStrike" kern="1200" baseline="0" dirty="0" smtClean="0">
                <a:solidFill>
                  <a:schemeClr val="tx1"/>
                </a:solidFill>
                <a:latin typeface="+mn-lt"/>
                <a:ea typeface="+mn-ea"/>
                <a:cs typeface="+mn-cs"/>
              </a:rPr>
              <a:t> likelihood of detection and that those in breach of a company’s ethical,</a:t>
            </a:r>
          </a:p>
          <a:p>
            <a:r>
              <a:rPr lang="en-US" sz="1200" b="0" i="0" u="none" strike="noStrike" kern="1200" baseline="0" dirty="0" smtClean="0">
                <a:solidFill>
                  <a:schemeClr val="tx1"/>
                </a:solidFill>
                <a:latin typeface="+mn-lt"/>
                <a:ea typeface="+mn-ea"/>
                <a:cs typeface="+mn-cs"/>
              </a:rPr>
              <a:t>regulatory and legal guidelines will be consistently subject to sanctions that fit the</a:t>
            </a:r>
          </a:p>
          <a:p>
            <a:r>
              <a:rPr lang="en-US" sz="1200" b="0" i="0" u="none" strike="noStrike" kern="1200" baseline="0" dirty="0" smtClean="0">
                <a:solidFill>
                  <a:schemeClr val="tx1"/>
                </a:solidFill>
                <a:latin typeface="+mn-lt"/>
                <a:ea typeface="+mn-ea"/>
                <a:cs typeface="+mn-cs"/>
              </a:rPr>
              <a:t>offences2. Fraud can be detected by internal audit, external audit, risk management,</a:t>
            </a:r>
          </a:p>
          <a:p>
            <a:r>
              <a:rPr lang="en-US" sz="1200" b="0" i="0" u="none" strike="noStrike" kern="1200" baseline="0" dirty="0" smtClean="0">
                <a:solidFill>
                  <a:schemeClr val="tx1"/>
                </a:solidFill>
                <a:latin typeface="+mn-lt"/>
                <a:ea typeface="+mn-ea"/>
                <a:cs typeface="+mn-cs"/>
              </a:rPr>
              <a:t>corporate security but also, and to a large extent, by whistleblowing.</a:t>
            </a:r>
            <a:endParaRPr lang="tr-TR" dirty="0"/>
          </a:p>
        </p:txBody>
      </p:sp>
      <p:sp>
        <p:nvSpPr>
          <p:cNvPr id="4" name="Slide Number Placeholder 3"/>
          <p:cNvSpPr>
            <a:spLocks noGrp="1"/>
          </p:cNvSpPr>
          <p:nvPr>
            <p:ph type="sldNum" sz="quarter" idx="10"/>
          </p:nvPr>
        </p:nvSpPr>
        <p:spPr/>
        <p:txBody>
          <a:bodyPr/>
          <a:lstStyle/>
          <a:p>
            <a:fld id="{1C7245DB-9BF9-47AC-AEF1-6683BABDF637}" type="slidenum">
              <a:rPr lang="en-US" smtClean="0"/>
              <a:pPr/>
              <a:t>7</a:t>
            </a:fld>
            <a:endParaRPr lang="en-US"/>
          </a:p>
        </p:txBody>
      </p:sp>
    </p:spTree>
    <p:extLst>
      <p:ext uri="{BB962C8B-B14F-4D97-AF65-F5344CB8AC3E}">
        <p14:creationId xmlns:p14="http://schemas.microsoft.com/office/powerpoint/2010/main" xmlns="" val="34420526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accountants, we are very much at the coalface of Irish business and we have a key role to play in improving corporate governance. Chartered Accountants Ireland has highlighted better governance as an area in which our members can and will make an important contribution. Whistle-blowing is one part of that positive contribution from all citizens, but particularly from professionals such as accountant</a:t>
            </a:r>
            <a:r>
              <a:rPr lang="tr-TR"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to highlight public interest issues that must be remedied. In all aspects of society we urgently need to move whistle-blowing away from an activity that is frowned upon or even structurally disallowed. “ </a:t>
            </a:r>
            <a:endParaRPr lang="tr-TR" sz="1200" kern="1200" dirty="0" smtClean="0">
              <a:solidFill>
                <a:schemeClr val="tx1"/>
              </a:solidFill>
              <a:effectLst/>
              <a:latin typeface="+mn-lt"/>
              <a:ea typeface="+mn-ea"/>
              <a:cs typeface="+mn-cs"/>
            </a:endParaRPr>
          </a:p>
          <a:p>
            <a:endParaRPr lang="tr-TR" dirty="0"/>
          </a:p>
        </p:txBody>
      </p:sp>
      <p:sp>
        <p:nvSpPr>
          <p:cNvPr id="4" name="Slide Number Placeholder 3"/>
          <p:cNvSpPr>
            <a:spLocks noGrp="1"/>
          </p:cNvSpPr>
          <p:nvPr>
            <p:ph type="sldNum" sz="quarter" idx="10"/>
          </p:nvPr>
        </p:nvSpPr>
        <p:spPr/>
        <p:txBody>
          <a:bodyPr/>
          <a:lstStyle/>
          <a:p>
            <a:fld id="{1C7245DB-9BF9-47AC-AEF1-6683BABDF637}" type="slidenum">
              <a:rPr lang="en-US" smtClean="0"/>
              <a:pPr/>
              <a:t>8</a:t>
            </a:fld>
            <a:endParaRPr lang="en-US"/>
          </a:p>
        </p:txBody>
      </p:sp>
    </p:spTree>
    <p:extLst>
      <p:ext uri="{BB962C8B-B14F-4D97-AF65-F5344CB8AC3E}">
        <p14:creationId xmlns:p14="http://schemas.microsoft.com/office/powerpoint/2010/main" xmlns="" val="3809819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9656FC-E73A-4FB3-BD1A-D83AA895E90A}" type="datetimeFigureOut">
              <a:rPr lang="en-US" smtClean="0"/>
              <a:pPr/>
              <a:t>4/5/2014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B07ED-77F0-4ECB-A151-BFAB08AD85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9656FC-E73A-4FB3-BD1A-D83AA895E90A}" type="datetimeFigureOut">
              <a:rPr lang="en-US" smtClean="0"/>
              <a:pPr/>
              <a:t>4/5/2014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B07ED-77F0-4ECB-A151-BFAB08AD85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9656FC-E73A-4FB3-BD1A-D83AA895E90A}" type="datetimeFigureOut">
              <a:rPr lang="en-US" smtClean="0"/>
              <a:pPr/>
              <a:t>4/5/2014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B07ED-77F0-4ECB-A151-BFAB08AD85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9656FC-E73A-4FB3-BD1A-D83AA895E90A}" type="datetimeFigureOut">
              <a:rPr lang="en-US" smtClean="0"/>
              <a:pPr/>
              <a:t>4/5/2014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B07ED-77F0-4ECB-A151-BFAB08AD85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9656FC-E73A-4FB3-BD1A-D83AA895E90A}" type="datetimeFigureOut">
              <a:rPr lang="en-US" smtClean="0"/>
              <a:pPr/>
              <a:t>4/5/2014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B07ED-77F0-4ECB-A151-BFAB08AD85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69656FC-E73A-4FB3-BD1A-D83AA895E90A}" type="datetimeFigureOut">
              <a:rPr lang="en-US" smtClean="0"/>
              <a:pPr/>
              <a:t>4/5/2014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B07ED-77F0-4ECB-A151-BFAB08AD85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9656FC-E73A-4FB3-BD1A-D83AA895E90A}" type="datetimeFigureOut">
              <a:rPr lang="en-US" smtClean="0"/>
              <a:pPr/>
              <a:t>4/5/2014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CB07ED-77F0-4ECB-A151-BFAB08AD85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9656FC-E73A-4FB3-BD1A-D83AA895E90A}" type="datetimeFigureOut">
              <a:rPr lang="en-US" smtClean="0"/>
              <a:pPr/>
              <a:t>4/5/2014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CB07ED-77F0-4ECB-A151-BFAB08AD85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9656FC-E73A-4FB3-BD1A-D83AA895E90A}" type="datetimeFigureOut">
              <a:rPr lang="en-US" smtClean="0"/>
              <a:pPr/>
              <a:t>4/5/2014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CB07ED-77F0-4ECB-A151-BFAB08AD85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9656FC-E73A-4FB3-BD1A-D83AA895E90A}" type="datetimeFigureOut">
              <a:rPr lang="en-US" smtClean="0"/>
              <a:pPr/>
              <a:t>4/5/2014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B07ED-77F0-4ECB-A151-BFAB08AD8500}"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69656FC-E73A-4FB3-BD1A-D83AA895E90A}" type="datetimeFigureOut">
              <a:rPr lang="en-US" smtClean="0"/>
              <a:pPr/>
              <a:t>4/5/2014</a:t>
            </a:fld>
            <a:endParaRPr lang="en-US"/>
          </a:p>
        </p:txBody>
      </p:sp>
      <p:sp>
        <p:nvSpPr>
          <p:cNvPr id="9" name="Slide Number Placeholder 8"/>
          <p:cNvSpPr>
            <a:spLocks noGrp="1"/>
          </p:cNvSpPr>
          <p:nvPr>
            <p:ph type="sldNum" sz="quarter" idx="11"/>
          </p:nvPr>
        </p:nvSpPr>
        <p:spPr/>
        <p:txBody>
          <a:bodyPr/>
          <a:lstStyle/>
          <a:p>
            <a:fld id="{3BCB07ED-77F0-4ECB-A151-BFAB08AD8500}"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BCB07ED-77F0-4ECB-A151-BFAB08AD8500}"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69656FC-E73A-4FB3-BD1A-D83AA895E90A}" type="datetimeFigureOut">
              <a:rPr lang="en-US" smtClean="0"/>
              <a:pPr/>
              <a:t>4/5/2014</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672" y="404665"/>
            <a:ext cx="7416824" cy="2808312"/>
          </a:xfrm>
        </p:spPr>
        <p:txBody>
          <a:bodyPr>
            <a:normAutofit fontScale="90000"/>
          </a:bodyPr>
          <a:lstStyle/>
          <a:p>
            <a:r>
              <a:rPr lang="tr-TR" sz="4000" b="1" dirty="0"/>
              <a:t>5. TÜRKİYE ETİK KONGRESİ</a:t>
            </a:r>
            <a:r>
              <a:rPr lang="en-US" sz="4000" dirty="0"/>
              <a:t/>
            </a:r>
            <a:br>
              <a:rPr lang="en-US" sz="4000" dirty="0"/>
            </a:br>
            <a:r>
              <a:rPr lang="tr-TR" sz="4000" b="1" dirty="0"/>
              <a:t>MUHASEBE ETİĞİNDE TEMEL </a:t>
            </a:r>
            <a:r>
              <a:rPr lang="tr-TR" sz="4000" b="1" dirty="0" smtClean="0"/>
              <a:t>İLKELER-</a:t>
            </a:r>
            <a:br>
              <a:rPr lang="tr-TR" sz="4000" b="1" dirty="0" smtClean="0"/>
            </a:br>
            <a:r>
              <a:rPr lang="tr-TR" sz="3100" b="1" dirty="0"/>
              <a:t>ÜLKEMİZDEKİ YENİ MUHASEBE DÜZENİNDE MUHASEBE ETİĞİNİN YERİ</a:t>
            </a:r>
            <a:endParaRPr lang="en-US" dirty="0"/>
          </a:p>
        </p:txBody>
      </p:sp>
      <p:sp>
        <p:nvSpPr>
          <p:cNvPr id="3" name="Subtitle 2"/>
          <p:cNvSpPr>
            <a:spLocks noGrp="1"/>
          </p:cNvSpPr>
          <p:nvPr>
            <p:ph type="subTitle" idx="1"/>
          </p:nvPr>
        </p:nvSpPr>
        <p:spPr>
          <a:xfrm>
            <a:off x="1979712" y="3717032"/>
            <a:ext cx="6400800" cy="1752600"/>
          </a:xfrm>
        </p:spPr>
        <p:txBody>
          <a:bodyPr/>
          <a:lstStyle/>
          <a:p>
            <a:r>
              <a:rPr lang="en-US" b="1" dirty="0" smtClean="0"/>
              <a:t>Can </a:t>
            </a:r>
            <a:r>
              <a:rPr lang="tr-TR" b="1" dirty="0" err="1" smtClean="0"/>
              <a:t>Şımga</a:t>
            </a:r>
            <a:r>
              <a:rPr lang="tr-TR" b="1" dirty="0" smtClean="0"/>
              <a:t> - </a:t>
            </a:r>
            <a:r>
              <a:rPr lang="tr-TR" b="1" dirty="0" err="1" smtClean="0"/>
              <a:t>Muğan</a:t>
            </a:r>
            <a:endParaRPr lang="en-US" b="1" dirty="0" smtClean="0"/>
          </a:p>
          <a:p>
            <a:r>
              <a:rPr lang="tr-TR" b="1" dirty="0" smtClean="0"/>
              <a:t>05 </a:t>
            </a:r>
            <a:r>
              <a:rPr lang="tr-TR" b="1" dirty="0"/>
              <a:t>Nisan 2014 </a:t>
            </a:r>
            <a:r>
              <a:rPr lang="tr-TR" b="1" dirty="0" smtClean="0"/>
              <a:t>Cumartesi</a:t>
            </a:r>
          </a:p>
          <a:p>
            <a:r>
              <a:rPr lang="tr-TR" b="1" dirty="0" smtClean="0"/>
              <a:t>Kuşadası </a:t>
            </a:r>
            <a:endParaRPr lang="en-US" dirty="0"/>
          </a:p>
        </p:txBody>
      </p:sp>
      <p:pic>
        <p:nvPicPr>
          <p:cNvPr id="4" name="Resim 1" descr="C:\Users\Grafik Şirin\Desktop\TURMOB Logo.png"/>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1520" y="980728"/>
            <a:ext cx="1296144" cy="1647851"/>
          </a:xfrm>
          <a:prstGeom prst="rect">
            <a:avLst/>
          </a:prstGeom>
          <a:noFill/>
          <a:ln>
            <a:noFill/>
          </a:ln>
        </p:spPr>
      </p:pic>
    </p:spTree>
    <p:extLst>
      <p:ext uri="{BB962C8B-B14F-4D97-AF65-F5344CB8AC3E}">
        <p14:creationId xmlns:p14="http://schemas.microsoft.com/office/powerpoint/2010/main" xmlns="" val="4124357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Teşekkürler</a:t>
            </a:r>
          </a:p>
        </p:txBody>
      </p:sp>
      <p:sp>
        <p:nvSpPr>
          <p:cNvPr id="5" name="Content Placeholder 4"/>
          <p:cNvSpPr>
            <a:spLocks noGrp="1"/>
          </p:cNvSpPr>
          <p:nvPr>
            <p:ph idx="1"/>
          </p:nvPr>
        </p:nvSpPr>
        <p:spPr/>
        <p:txBody>
          <a:bodyPr/>
          <a:lstStyle/>
          <a:p>
            <a:pPr lvl="1"/>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ETİK ??????</a:t>
            </a:r>
            <a:r>
              <a:rPr lang="tr-TR" sz="2000" dirty="0" smtClean="0"/>
              <a:t>*</a:t>
            </a:r>
            <a:endParaRPr lang="en-US" sz="2000" dirty="0"/>
          </a:p>
        </p:txBody>
      </p:sp>
      <p:sp>
        <p:nvSpPr>
          <p:cNvPr id="3" name="Content Placeholder 2"/>
          <p:cNvSpPr>
            <a:spLocks noGrp="1"/>
          </p:cNvSpPr>
          <p:nvPr>
            <p:ph idx="1"/>
          </p:nvPr>
        </p:nvSpPr>
        <p:spPr/>
        <p:txBody>
          <a:bodyPr/>
          <a:lstStyle/>
          <a:p>
            <a:r>
              <a:rPr lang="tr-TR" dirty="0" smtClean="0"/>
              <a:t>Çeşitli durumlarda nasıl davranacağımızı belirleyen «davranış standartları»</a:t>
            </a:r>
          </a:p>
          <a:p>
            <a:pPr lvl="1"/>
            <a:r>
              <a:rPr lang="tr-TR" dirty="0" smtClean="0"/>
              <a:t>Etik bir bilim midir?</a:t>
            </a:r>
            <a:endParaRPr lang="en-US" dirty="0" smtClean="0"/>
          </a:p>
          <a:p>
            <a:pPr lvl="1"/>
            <a:r>
              <a:rPr lang="tr-TR" dirty="0" smtClean="0"/>
              <a:t>Hislerle mi?</a:t>
            </a:r>
          </a:p>
          <a:p>
            <a:pPr lvl="1"/>
            <a:r>
              <a:rPr lang="tr-TR" dirty="0" smtClean="0"/>
              <a:t>Dini inanç sonucu?</a:t>
            </a:r>
          </a:p>
          <a:p>
            <a:pPr lvl="1"/>
            <a:r>
              <a:rPr lang="tr-TR" dirty="0" smtClean="0"/>
              <a:t>Hukuk kuralları – kanunlarla mı?</a:t>
            </a:r>
          </a:p>
          <a:p>
            <a:pPr lvl="1"/>
            <a:r>
              <a:rPr lang="tr-TR" dirty="0" smtClean="0"/>
              <a:t>Kültürel olarak kabul edilen normlar?</a:t>
            </a:r>
          </a:p>
          <a:p>
            <a:pPr lvl="1"/>
            <a:r>
              <a:rPr lang="tr-TR" dirty="0" smtClean="0"/>
              <a:t>Meslek odalarının koyduğu standartlar?</a:t>
            </a:r>
          </a:p>
        </p:txBody>
      </p:sp>
      <p:sp>
        <p:nvSpPr>
          <p:cNvPr id="4" name="TextBox 3"/>
          <p:cNvSpPr txBox="1"/>
          <p:nvPr/>
        </p:nvSpPr>
        <p:spPr>
          <a:xfrm>
            <a:off x="179512" y="6021288"/>
            <a:ext cx="8856984" cy="307777"/>
          </a:xfrm>
          <a:prstGeom prst="rect">
            <a:avLst/>
          </a:prstGeom>
          <a:noFill/>
        </p:spPr>
        <p:txBody>
          <a:bodyPr wrap="square" rtlCol="0">
            <a:spAutoFit/>
          </a:bodyPr>
          <a:lstStyle/>
          <a:p>
            <a:r>
              <a:rPr lang="tr-TR" sz="1400" dirty="0" smtClean="0"/>
              <a:t>*A </a:t>
            </a:r>
            <a:r>
              <a:rPr lang="tr-TR" sz="1400" dirty="0" err="1" smtClean="0"/>
              <a:t>framework</a:t>
            </a:r>
            <a:r>
              <a:rPr lang="tr-TR" sz="1400" dirty="0" smtClean="0"/>
              <a:t> </a:t>
            </a:r>
            <a:r>
              <a:rPr lang="tr-TR" sz="1400" dirty="0" err="1" smtClean="0"/>
              <a:t>for</a:t>
            </a:r>
            <a:r>
              <a:rPr lang="tr-TR" sz="1400" dirty="0" smtClean="0"/>
              <a:t> </a:t>
            </a:r>
            <a:r>
              <a:rPr lang="tr-TR" sz="1400" dirty="0" err="1" smtClean="0"/>
              <a:t>Thinking</a:t>
            </a:r>
            <a:r>
              <a:rPr lang="tr-TR" sz="1400" dirty="0" smtClean="0"/>
              <a:t> </a:t>
            </a:r>
            <a:r>
              <a:rPr lang="tr-TR" sz="1400" dirty="0" err="1" smtClean="0"/>
              <a:t>Ethically</a:t>
            </a:r>
            <a:r>
              <a:rPr lang="tr-TR" sz="1400" dirty="0" smtClean="0"/>
              <a:t> – http://www.scu. edu/</a:t>
            </a:r>
            <a:r>
              <a:rPr lang="tr-TR" sz="1400" dirty="0" err="1" smtClean="0"/>
              <a:t>ethics</a:t>
            </a:r>
            <a:r>
              <a:rPr lang="tr-TR" sz="1400" dirty="0" smtClean="0"/>
              <a:t>/</a:t>
            </a:r>
            <a:r>
              <a:rPr lang="tr-TR" sz="1400" dirty="0" err="1" smtClean="0"/>
              <a:t>practicing</a:t>
            </a:r>
            <a:r>
              <a:rPr lang="tr-TR" sz="1400" dirty="0" smtClean="0"/>
              <a:t>/</a:t>
            </a:r>
            <a:r>
              <a:rPr lang="tr-TR" sz="1400" dirty="0" err="1" smtClean="0"/>
              <a:t>decision</a:t>
            </a:r>
            <a:r>
              <a:rPr lang="tr-TR" sz="1400" dirty="0" smtClean="0"/>
              <a:t>/framework.html- 20 Mart 2014</a:t>
            </a:r>
            <a:endParaRPr lang="en-US" sz="1400" dirty="0"/>
          </a:p>
        </p:txBody>
      </p:sp>
    </p:spTree>
    <p:extLst>
      <p:ext uri="{BB962C8B-B14F-4D97-AF65-F5344CB8AC3E}">
        <p14:creationId xmlns:p14="http://schemas.microsoft.com/office/powerpoint/2010/main" xmlns="" val="1739004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Etik Standartlara kaynak oluşturan felsefi yaklaşımlar</a:t>
            </a:r>
            <a:endParaRPr lang="en-US" dirty="0"/>
          </a:p>
        </p:txBody>
      </p:sp>
      <p:sp>
        <p:nvSpPr>
          <p:cNvPr id="3" name="Content Placeholder 2"/>
          <p:cNvSpPr>
            <a:spLocks noGrp="1"/>
          </p:cNvSpPr>
          <p:nvPr>
            <p:ph idx="1"/>
          </p:nvPr>
        </p:nvSpPr>
        <p:spPr/>
        <p:txBody>
          <a:bodyPr/>
          <a:lstStyle/>
          <a:p>
            <a:r>
              <a:rPr lang="tr-TR" dirty="0" err="1" smtClean="0"/>
              <a:t>Utaliter</a:t>
            </a:r>
            <a:r>
              <a:rPr lang="tr-TR" dirty="0" smtClean="0"/>
              <a:t>  (faydacı) yaklaşım – etik davranış sonucunda doğacak faydanın maksimize edilmesi veya etik davranış sonucu zararın minimize edilmesidir</a:t>
            </a:r>
          </a:p>
          <a:p>
            <a:r>
              <a:rPr lang="tr-TR" dirty="0" smtClean="0"/>
              <a:t>Haklar yaklaşımı – davranıştan etkileneceklerin tümünün haklarının korunması – başkalarının haklarına saygı gösterilmesi kuralıdır</a:t>
            </a:r>
          </a:p>
          <a:p>
            <a:r>
              <a:rPr lang="tr-TR" dirty="0" smtClean="0"/>
              <a:t>Adalet yaklaşımı – tüm insanlara eşit davranılması ve eğer eşitlik bozulacaksa neden değişik olduğunun savunulabilmesi gerekir</a:t>
            </a:r>
          </a:p>
          <a:p>
            <a:r>
              <a:rPr lang="tr-TR" dirty="0" smtClean="0"/>
              <a:t>Toplumsal iyilik için katkıda bulunmak yaklaşımı – toplum iyidir ve </a:t>
            </a:r>
            <a:r>
              <a:rPr lang="tr-TR" dirty="0" err="1" smtClean="0"/>
              <a:t>herşey</a:t>
            </a:r>
            <a:r>
              <a:rPr lang="tr-TR" dirty="0" smtClean="0"/>
              <a:t> toplum yararına olmalıdır</a:t>
            </a:r>
          </a:p>
          <a:p>
            <a:r>
              <a:rPr lang="tr-TR" dirty="0" smtClean="0"/>
              <a:t>Değer yaklaşımı – etik davranışlar insanlığın gelişmesine yardımcı «ideal» değerlerle tutarlı olmalıdır</a:t>
            </a:r>
          </a:p>
        </p:txBody>
      </p:sp>
    </p:spTree>
    <p:extLst>
      <p:ext uri="{BB962C8B-B14F-4D97-AF65-F5344CB8AC3E}">
        <p14:creationId xmlns:p14="http://schemas.microsoft.com/office/powerpoint/2010/main" xmlns="" val="3619113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Etik karar verme</a:t>
            </a:r>
            <a:endParaRPr lang="en-US" dirty="0"/>
          </a:p>
        </p:txBody>
      </p:sp>
      <p:sp>
        <p:nvSpPr>
          <p:cNvPr id="3" name="Content Placeholder 2"/>
          <p:cNvSpPr>
            <a:spLocks noGrp="1"/>
          </p:cNvSpPr>
          <p:nvPr>
            <p:ph idx="1"/>
          </p:nvPr>
        </p:nvSpPr>
        <p:spPr/>
        <p:txBody>
          <a:bodyPr/>
          <a:lstStyle/>
          <a:p>
            <a:r>
              <a:rPr lang="tr-TR" dirty="0" smtClean="0"/>
              <a:t>Etik konular hakkında duyarlı olmak</a:t>
            </a:r>
          </a:p>
          <a:p>
            <a:r>
              <a:rPr lang="tr-TR" dirty="0" smtClean="0"/>
              <a:t>Etik  kurallar hakkında bilgili olmak – genel ve mesleki etik kuralları</a:t>
            </a:r>
          </a:p>
          <a:p>
            <a:r>
              <a:rPr lang="tr-TR" dirty="0" smtClean="0"/>
              <a:t>Etik ikilem karşısında nasıl davranacağı – çıkar çatışmaları</a:t>
            </a:r>
          </a:p>
          <a:p>
            <a:pPr marL="114300" indent="0">
              <a:buNone/>
            </a:pPr>
            <a:endParaRPr lang="en-US" dirty="0"/>
          </a:p>
        </p:txBody>
      </p:sp>
    </p:spTree>
    <p:extLst>
      <p:ext uri="{BB962C8B-B14F-4D97-AF65-F5344CB8AC3E}">
        <p14:creationId xmlns:p14="http://schemas.microsoft.com/office/powerpoint/2010/main" xmlns="" val="3131060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50106"/>
          </a:xfrm>
        </p:spPr>
        <p:txBody>
          <a:bodyPr>
            <a:noAutofit/>
          </a:bodyPr>
          <a:lstStyle/>
          <a:p>
            <a:r>
              <a:rPr lang="tr-TR" sz="3600" dirty="0" smtClean="0"/>
              <a:t>Etik karar verme -</a:t>
            </a:r>
            <a:r>
              <a:rPr lang="en-US" sz="3600" dirty="0" err="1" smtClean="0"/>
              <a:t>Kavramsal</a:t>
            </a:r>
            <a:r>
              <a:rPr lang="en-US" sz="3600" dirty="0" smtClean="0"/>
              <a:t> </a:t>
            </a:r>
            <a:r>
              <a:rPr lang="tr-TR" sz="3600" dirty="0" smtClean="0"/>
              <a:t>Çerçeve</a:t>
            </a:r>
            <a:endParaRPr lang="en-US" sz="3600" dirty="0"/>
          </a:p>
        </p:txBody>
      </p:sp>
      <p:sp>
        <p:nvSpPr>
          <p:cNvPr id="3" name="Text Placeholder 2"/>
          <p:cNvSpPr>
            <a:spLocks noGrp="1"/>
          </p:cNvSpPr>
          <p:nvPr>
            <p:ph type="body" idx="1"/>
          </p:nvPr>
        </p:nvSpPr>
        <p:spPr>
          <a:xfrm>
            <a:off x="395536" y="908720"/>
            <a:ext cx="3657600" cy="432048"/>
          </a:xfrm>
        </p:spPr>
        <p:txBody>
          <a:bodyPr/>
          <a:lstStyle/>
          <a:p>
            <a:r>
              <a:rPr lang="tr-TR" dirty="0" smtClean="0"/>
              <a:t>Genel *</a:t>
            </a:r>
            <a:endParaRPr lang="en-US" dirty="0"/>
          </a:p>
        </p:txBody>
      </p:sp>
      <p:sp>
        <p:nvSpPr>
          <p:cNvPr id="4" name="Content Placeholder 3"/>
          <p:cNvSpPr>
            <a:spLocks noGrp="1"/>
          </p:cNvSpPr>
          <p:nvPr>
            <p:ph sz="half" idx="2"/>
          </p:nvPr>
        </p:nvSpPr>
        <p:spPr>
          <a:xfrm>
            <a:off x="457200" y="1340769"/>
            <a:ext cx="3657600" cy="5209454"/>
          </a:xfrm>
        </p:spPr>
        <p:txBody>
          <a:bodyPr>
            <a:normAutofit fontScale="70000" lnSpcReduction="20000"/>
          </a:bodyPr>
          <a:lstStyle/>
          <a:p>
            <a:r>
              <a:rPr lang="tr-TR" dirty="0" smtClean="0"/>
              <a:t>Etik dışı olduğuna inanılan konunun tespiti</a:t>
            </a:r>
          </a:p>
          <a:p>
            <a:pPr lvl="1"/>
            <a:r>
              <a:rPr lang="tr-TR" dirty="0" smtClean="0"/>
              <a:t>Kararın etkileri nasıl olacak?</a:t>
            </a:r>
          </a:p>
          <a:p>
            <a:r>
              <a:rPr lang="tr-TR" dirty="0" smtClean="0"/>
              <a:t>Gerçeklerin öğrenilmesi</a:t>
            </a:r>
          </a:p>
          <a:p>
            <a:pPr lvl="1"/>
            <a:r>
              <a:rPr lang="tr-TR" dirty="0" smtClean="0"/>
              <a:t>Yeteri kadar bilgi var mı?</a:t>
            </a:r>
          </a:p>
          <a:p>
            <a:pPr lvl="1"/>
            <a:r>
              <a:rPr lang="tr-TR" dirty="0" smtClean="0"/>
              <a:t>Seçenekler nedir?</a:t>
            </a:r>
          </a:p>
          <a:p>
            <a:r>
              <a:rPr lang="tr-TR" dirty="0" smtClean="0"/>
              <a:t>Seçeneklerin değerlendirilmesi</a:t>
            </a:r>
          </a:p>
          <a:p>
            <a:pPr lvl="1"/>
            <a:r>
              <a:rPr lang="tr-TR" dirty="0" smtClean="0"/>
              <a:t>Hangi seçenek en fazla faydayı sağlıyor?</a:t>
            </a:r>
          </a:p>
          <a:p>
            <a:pPr lvl="1"/>
            <a:r>
              <a:rPr lang="tr-TR" dirty="0" smtClean="0"/>
              <a:t>Hangi seçenek haklara en fazla önemi veriyor?</a:t>
            </a:r>
          </a:p>
          <a:p>
            <a:pPr lvl="1"/>
            <a:r>
              <a:rPr lang="tr-TR" dirty="0" smtClean="0"/>
              <a:t>Hangi seçenek eşitliğe önem veriyor?</a:t>
            </a:r>
          </a:p>
          <a:p>
            <a:pPr lvl="1"/>
            <a:r>
              <a:rPr lang="tr-TR" dirty="0" smtClean="0"/>
              <a:t>Hangi seçenek tüm topluma yararlı?</a:t>
            </a:r>
          </a:p>
          <a:p>
            <a:pPr lvl="1"/>
            <a:r>
              <a:rPr lang="tr-TR" dirty="0" smtClean="0"/>
              <a:t>Hangi seçenek beni daha iyi bir insan yapar?</a:t>
            </a:r>
          </a:p>
          <a:p>
            <a:r>
              <a:rPr lang="tr-TR" dirty="0" smtClean="0"/>
              <a:t>Kararı </a:t>
            </a:r>
            <a:r>
              <a:rPr lang="tr-TR" dirty="0" err="1" smtClean="0"/>
              <a:t>üçünçü</a:t>
            </a:r>
            <a:r>
              <a:rPr lang="tr-TR" dirty="0" smtClean="0"/>
              <a:t> kişilerin gözüyle değerlendir</a:t>
            </a:r>
          </a:p>
          <a:p>
            <a:r>
              <a:rPr lang="tr-TR" dirty="0"/>
              <a:t> </a:t>
            </a:r>
            <a:r>
              <a:rPr lang="tr-TR" dirty="0" smtClean="0"/>
              <a:t>Kararın sonuçları hakkında düşünmek</a:t>
            </a:r>
          </a:p>
          <a:p>
            <a:pPr lvl="1"/>
            <a:r>
              <a:rPr lang="tr-TR" dirty="0" smtClean="0"/>
              <a:t>Tüm paydaşların kaygılarını giderici bir çözüm oldu mu?</a:t>
            </a:r>
          </a:p>
          <a:p>
            <a:pPr lvl="1"/>
            <a:r>
              <a:rPr lang="tr-TR" dirty="0" smtClean="0"/>
              <a:t>Bu çözümün gelecekteki faydası ne olacak?</a:t>
            </a:r>
          </a:p>
        </p:txBody>
      </p:sp>
      <p:sp>
        <p:nvSpPr>
          <p:cNvPr id="5" name="Text Placeholder 4"/>
          <p:cNvSpPr>
            <a:spLocks noGrp="1"/>
          </p:cNvSpPr>
          <p:nvPr>
            <p:ph type="body" sz="quarter" idx="3"/>
          </p:nvPr>
        </p:nvSpPr>
        <p:spPr>
          <a:xfrm>
            <a:off x="4428492" y="764704"/>
            <a:ext cx="3657600" cy="639762"/>
          </a:xfrm>
        </p:spPr>
        <p:txBody>
          <a:bodyPr/>
          <a:lstStyle/>
          <a:p>
            <a:r>
              <a:rPr lang="tr-TR" dirty="0" smtClean="0"/>
              <a:t>IFAC </a:t>
            </a:r>
            <a:endParaRPr lang="en-US" dirty="0"/>
          </a:p>
        </p:txBody>
      </p:sp>
      <p:sp>
        <p:nvSpPr>
          <p:cNvPr id="6" name="Content Placeholder 5"/>
          <p:cNvSpPr>
            <a:spLocks noGrp="1"/>
          </p:cNvSpPr>
          <p:nvPr>
            <p:ph sz="quarter" idx="4"/>
          </p:nvPr>
        </p:nvSpPr>
        <p:spPr>
          <a:xfrm>
            <a:off x="4419600" y="1412776"/>
            <a:ext cx="3657600" cy="4968552"/>
          </a:xfrm>
        </p:spPr>
        <p:txBody>
          <a:bodyPr>
            <a:normAutofit fontScale="85000" lnSpcReduction="20000"/>
          </a:bodyPr>
          <a:lstStyle/>
          <a:p>
            <a:r>
              <a:rPr lang="tr-TR" dirty="0" smtClean="0"/>
              <a:t>Temel meslek ahlakı kurallarına aykırılığın tespiti</a:t>
            </a:r>
          </a:p>
          <a:p>
            <a:pPr lvl="1"/>
            <a:r>
              <a:rPr lang="tr-TR" dirty="0" smtClean="0"/>
              <a:t>Koruma önlemleriyle aykırılık kabul edilebilir düzeye iner mi?</a:t>
            </a:r>
          </a:p>
          <a:p>
            <a:r>
              <a:rPr lang="tr-TR" dirty="0" smtClean="0"/>
              <a:t>Temel kurallara aykırılığa yol açacak tehditlerin neler olduğunun belirlenmesi</a:t>
            </a:r>
          </a:p>
          <a:p>
            <a:pPr lvl="1"/>
            <a:r>
              <a:rPr lang="tr-TR" dirty="0" smtClean="0"/>
              <a:t>Tehditlerin öneminin belirlenmesi- hem nitel hem de nicel olarak</a:t>
            </a:r>
          </a:p>
          <a:p>
            <a:r>
              <a:rPr lang="tr-TR" dirty="0" smtClean="0"/>
              <a:t>Diğer meslek mensuplarına göre tehditleri giderecek korumalar mevcut mu? Uygulanabilir mi?</a:t>
            </a:r>
          </a:p>
          <a:p>
            <a:pPr lvl="1"/>
            <a:r>
              <a:rPr lang="tr-TR" dirty="0" smtClean="0"/>
              <a:t>Evet, düzeltme yoluna git</a:t>
            </a:r>
          </a:p>
          <a:p>
            <a:pPr lvl="1"/>
            <a:r>
              <a:rPr lang="tr-TR" dirty="0" smtClean="0"/>
              <a:t>Hayır, kendini uzaklaştır</a:t>
            </a:r>
          </a:p>
          <a:p>
            <a:r>
              <a:rPr lang="tr-TR" dirty="0" smtClean="0"/>
              <a:t>Aykırılığın düzelmemesi toplum çıkarını zedeler mi?</a:t>
            </a:r>
          </a:p>
          <a:p>
            <a:pPr lvl="1"/>
            <a:r>
              <a:rPr lang="tr-TR" dirty="0" smtClean="0"/>
              <a:t>Evet, kural koyucuya bildir</a:t>
            </a:r>
            <a:endParaRPr lang="en-US" dirty="0"/>
          </a:p>
        </p:txBody>
      </p:sp>
      <p:sp>
        <p:nvSpPr>
          <p:cNvPr id="8" name="TextBox 7"/>
          <p:cNvSpPr txBox="1"/>
          <p:nvPr/>
        </p:nvSpPr>
        <p:spPr>
          <a:xfrm>
            <a:off x="0" y="6550223"/>
            <a:ext cx="8856984" cy="307777"/>
          </a:xfrm>
          <a:prstGeom prst="rect">
            <a:avLst/>
          </a:prstGeom>
          <a:noFill/>
        </p:spPr>
        <p:txBody>
          <a:bodyPr wrap="square" rtlCol="0">
            <a:spAutoFit/>
          </a:bodyPr>
          <a:lstStyle/>
          <a:p>
            <a:r>
              <a:rPr lang="tr-TR" sz="1400" dirty="0" smtClean="0"/>
              <a:t>*A </a:t>
            </a:r>
            <a:r>
              <a:rPr lang="tr-TR" sz="1400" dirty="0" err="1" smtClean="0"/>
              <a:t>framework</a:t>
            </a:r>
            <a:r>
              <a:rPr lang="tr-TR" sz="1400" dirty="0" smtClean="0"/>
              <a:t> </a:t>
            </a:r>
            <a:r>
              <a:rPr lang="tr-TR" sz="1400" dirty="0" err="1" smtClean="0"/>
              <a:t>for</a:t>
            </a:r>
            <a:r>
              <a:rPr lang="tr-TR" sz="1400" dirty="0" smtClean="0"/>
              <a:t> </a:t>
            </a:r>
            <a:r>
              <a:rPr lang="tr-TR" sz="1400" dirty="0" err="1" smtClean="0"/>
              <a:t>Thinking</a:t>
            </a:r>
            <a:r>
              <a:rPr lang="tr-TR" sz="1400" dirty="0" smtClean="0"/>
              <a:t> </a:t>
            </a:r>
            <a:r>
              <a:rPr lang="tr-TR" sz="1400" dirty="0" err="1" smtClean="0"/>
              <a:t>Ethically</a:t>
            </a:r>
            <a:r>
              <a:rPr lang="tr-TR" sz="1400" dirty="0" smtClean="0"/>
              <a:t> – http://www.scu.edu/ethics/practicing/decision/framework.html- 20 Mart 2014</a:t>
            </a:r>
            <a:endParaRPr lang="en-US" sz="1400" dirty="0"/>
          </a:p>
        </p:txBody>
      </p:sp>
    </p:spTree>
    <p:extLst>
      <p:ext uri="{BB962C8B-B14F-4D97-AF65-F5344CB8AC3E}">
        <p14:creationId xmlns:p14="http://schemas.microsoft.com/office/powerpoint/2010/main" xmlns="" val="3875616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tr-TR" sz="4000" dirty="0" smtClean="0"/>
              <a:t>Kamu Yararı Etik ve Muhasebeciler</a:t>
            </a:r>
            <a:endParaRPr lang="en-US" sz="4000" dirty="0"/>
          </a:p>
        </p:txBody>
      </p:sp>
      <p:sp>
        <p:nvSpPr>
          <p:cNvPr id="8" name="Content Placeholder 7"/>
          <p:cNvSpPr>
            <a:spLocks noGrp="1"/>
          </p:cNvSpPr>
          <p:nvPr>
            <p:ph idx="1"/>
          </p:nvPr>
        </p:nvSpPr>
        <p:spPr/>
        <p:txBody>
          <a:bodyPr/>
          <a:lstStyle/>
          <a:p>
            <a:r>
              <a:rPr lang="tr-TR" dirty="0" smtClean="0"/>
              <a:t>Kamu yararı?</a:t>
            </a:r>
          </a:p>
          <a:p>
            <a:pPr lvl="1"/>
            <a:r>
              <a:rPr lang="tr-TR" dirty="0" smtClean="0"/>
              <a:t>Çatışan çıkar grupları</a:t>
            </a:r>
          </a:p>
          <a:p>
            <a:pPr lvl="1"/>
            <a:r>
              <a:rPr lang="tr-TR" dirty="0" smtClean="0"/>
              <a:t>Kriterleri ve dengeler zaman içinde değişir</a:t>
            </a:r>
          </a:p>
          <a:p>
            <a:r>
              <a:rPr lang="tr-TR" dirty="0" smtClean="0"/>
              <a:t>Kanunlar – gizlilik – muhasebeciler ve müşteriler veya işveren</a:t>
            </a:r>
          </a:p>
          <a:p>
            <a:pPr lvl="1"/>
            <a:r>
              <a:rPr lang="tr-TR" dirty="0" smtClean="0"/>
              <a:t>Ne zaman bozulabilir?</a:t>
            </a:r>
          </a:p>
        </p:txBody>
      </p:sp>
    </p:spTree>
    <p:extLst>
      <p:ext uri="{BB962C8B-B14F-4D97-AF65-F5344CB8AC3E}">
        <p14:creationId xmlns:p14="http://schemas.microsoft.com/office/powerpoint/2010/main" xmlns="" val="2671390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Whistleblowing</a:t>
            </a:r>
            <a:endParaRPr lang="tr-TR" dirty="0"/>
          </a:p>
        </p:txBody>
      </p:sp>
      <p:sp>
        <p:nvSpPr>
          <p:cNvPr id="3" name="Content Placeholder 2"/>
          <p:cNvSpPr>
            <a:spLocks noGrp="1"/>
          </p:cNvSpPr>
          <p:nvPr>
            <p:ph idx="1"/>
          </p:nvPr>
        </p:nvSpPr>
        <p:spPr>
          <a:xfrm>
            <a:off x="457200" y="1196752"/>
            <a:ext cx="7620000" cy="5204048"/>
          </a:xfrm>
        </p:spPr>
        <p:txBody>
          <a:bodyPr>
            <a:normAutofit lnSpcReduction="10000"/>
          </a:bodyPr>
          <a:lstStyle/>
          <a:p>
            <a:r>
              <a:rPr lang="tr-TR" dirty="0" smtClean="0"/>
              <a:t>Kamu yararı ile çalışanların yararlarını dengede tutmak</a:t>
            </a:r>
          </a:p>
          <a:p>
            <a:r>
              <a:rPr lang="tr-TR" dirty="0" smtClean="0"/>
              <a:t>PIDA – İngiltere – Public Interest  Disclosure Act – 1998</a:t>
            </a:r>
          </a:p>
          <a:p>
            <a:r>
              <a:rPr lang="tr-TR" dirty="0" smtClean="0"/>
              <a:t>ICC – International Chamber of Commerce Guidelines</a:t>
            </a:r>
          </a:p>
          <a:p>
            <a:r>
              <a:rPr lang="tr-TR" dirty="0" smtClean="0"/>
              <a:t>ABD – En kapsamlı koruma kanunları-</a:t>
            </a:r>
            <a:r>
              <a:rPr lang="en-US" dirty="0"/>
              <a:t>Sarbanes Oxley Act </a:t>
            </a:r>
            <a:r>
              <a:rPr lang="tr-TR" dirty="0" smtClean="0"/>
              <a:t>-</a:t>
            </a:r>
            <a:r>
              <a:rPr lang="en-US" dirty="0" smtClean="0"/>
              <a:t>2002 </a:t>
            </a:r>
            <a:r>
              <a:rPr lang="tr-TR" dirty="0" smtClean="0"/>
              <a:t>ve </a:t>
            </a:r>
            <a:r>
              <a:rPr lang="en-US" dirty="0" smtClean="0"/>
              <a:t>Dodd </a:t>
            </a:r>
            <a:r>
              <a:rPr lang="en-US" dirty="0"/>
              <a:t>Frank Act </a:t>
            </a:r>
            <a:r>
              <a:rPr lang="tr-TR" dirty="0" smtClean="0"/>
              <a:t>-</a:t>
            </a:r>
            <a:r>
              <a:rPr lang="en-US" dirty="0" smtClean="0"/>
              <a:t>2012</a:t>
            </a:r>
            <a:endParaRPr lang="tr-TR" dirty="0" smtClean="0"/>
          </a:p>
          <a:p>
            <a:r>
              <a:rPr lang="tr-TR" dirty="0" smtClean="0"/>
              <a:t>Avrupa – Ingiltere ve Norveç – en geniş</a:t>
            </a:r>
          </a:p>
          <a:p>
            <a:r>
              <a:rPr lang="tr-TR" dirty="0" smtClean="0"/>
              <a:t>Kanunlarına geçirmiş olanlar: İngiltere, Norveç, Hollanda, Macaristan, Romanya ve İsviçre</a:t>
            </a:r>
          </a:p>
          <a:p>
            <a:r>
              <a:rPr lang="tr-TR" dirty="0" smtClean="0"/>
              <a:t>Niye? </a:t>
            </a:r>
          </a:p>
          <a:p>
            <a:r>
              <a:rPr lang="tr-TR" dirty="0" smtClean="0"/>
              <a:t>Kültürel “kralların veya diktatörlerin «ispiyoncularına» karşı olan tutum</a:t>
            </a:r>
            <a:endParaRPr lang="en-US" dirty="0" smtClean="0"/>
          </a:p>
          <a:p>
            <a:r>
              <a:rPr lang="en-US" dirty="0" err="1"/>
              <a:t>Güney</a:t>
            </a:r>
            <a:r>
              <a:rPr lang="en-US" dirty="0"/>
              <a:t> </a:t>
            </a:r>
            <a:r>
              <a:rPr lang="en-US" dirty="0" err="1"/>
              <a:t>Afrika</a:t>
            </a:r>
            <a:r>
              <a:rPr lang="en-US" dirty="0"/>
              <a:t>, </a:t>
            </a:r>
            <a:r>
              <a:rPr lang="en-US" dirty="0" err="1"/>
              <a:t>Yeni</a:t>
            </a:r>
            <a:r>
              <a:rPr lang="en-US" dirty="0"/>
              <a:t> </a:t>
            </a:r>
            <a:r>
              <a:rPr lang="en-US" dirty="0" err="1"/>
              <a:t>Zelanda</a:t>
            </a:r>
            <a:r>
              <a:rPr lang="en-US" dirty="0"/>
              <a:t>, </a:t>
            </a:r>
            <a:r>
              <a:rPr lang="en-US" dirty="0" err="1"/>
              <a:t>Japonya</a:t>
            </a:r>
            <a:r>
              <a:rPr lang="en-US" dirty="0"/>
              <a:t>, </a:t>
            </a:r>
            <a:r>
              <a:rPr lang="en-US" dirty="0" err="1"/>
              <a:t>Belçika</a:t>
            </a:r>
            <a:r>
              <a:rPr lang="en-US" dirty="0"/>
              <a:t>, </a:t>
            </a:r>
            <a:r>
              <a:rPr lang="en-US" dirty="0" err="1"/>
              <a:t>İrlanda</a:t>
            </a:r>
            <a:r>
              <a:rPr lang="en-US" dirty="0"/>
              <a:t>, </a:t>
            </a:r>
            <a:r>
              <a:rPr lang="en-US" dirty="0" err="1"/>
              <a:t>Hollanda</a:t>
            </a:r>
            <a:r>
              <a:rPr lang="en-US" dirty="0"/>
              <a:t>, </a:t>
            </a:r>
            <a:r>
              <a:rPr lang="en-US" dirty="0" err="1"/>
              <a:t>Hindistan</a:t>
            </a:r>
            <a:r>
              <a:rPr lang="en-US" dirty="0"/>
              <a:t> </a:t>
            </a:r>
            <a:r>
              <a:rPr lang="en-US" dirty="0" err="1"/>
              <a:t>ve</a:t>
            </a:r>
            <a:r>
              <a:rPr lang="en-US" dirty="0"/>
              <a:t> </a:t>
            </a:r>
            <a:r>
              <a:rPr lang="en-US" dirty="0" err="1"/>
              <a:t>Kanada’da</a:t>
            </a:r>
            <a:r>
              <a:rPr lang="en-US" dirty="0"/>
              <a:t> da </a:t>
            </a:r>
            <a:r>
              <a:rPr lang="en-US" dirty="0" err="1"/>
              <a:t>ihbarcılığın</a:t>
            </a:r>
            <a:r>
              <a:rPr lang="en-US" dirty="0"/>
              <a:t> </a:t>
            </a:r>
            <a:r>
              <a:rPr lang="en-US" dirty="0" err="1"/>
              <a:t>yasallaştırılmasına</a:t>
            </a:r>
            <a:r>
              <a:rPr lang="en-US" dirty="0"/>
              <a:t> </a:t>
            </a:r>
            <a:r>
              <a:rPr lang="en-US" dirty="0" err="1"/>
              <a:t>ilişkin</a:t>
            </a:r>
            <a:r>
              <a:rPr lang="en-US" dirty="0"/>
              <a:t> </a:t>
            </a:r>
            <a:r>
              <a:rPr lang="en-US" dirty="0" err="1"/>
              <a:t>girişimlerde</a:t>
            </a:r>
            <a:r>
              <a:rPr lang="en-US" dirty="0"/>
              <a:t> </a:t>
            </a:r>
            <a:r>
              <a:rPr lang="en-US" dirty="0" err="1"/>
              <a:t>bulunulmuştur</a:t>
            </a:r>
            <a:r>
              <a:rPr lang="en-US" dirty="0"/>
              <a:t> </a:t>
            </a:r>
            <a:endParaRPr lang="tr-TR" dirty="0"/>
          </a:p>
        </p:txBody>
      </p:sp>
    </p:spTree>
    <p:extLst>
      <p:ext uri="{BB962C8B-B14F-4D97-AF65-F5344CB8AC3E}">
        <p14:creationId xmlns:p14="http://schemas.microsoft.com/office/powerpoint/2010/main" xmlns="" val="1803384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Bizde?</a:t>
            </a:r>
            <a:endParaRPr lang="tr-TR" dirty="0"/>
          </a:p>
        </p:txBody>
      </p:sp>
      <p:sp>
        <p:nvSpPr>
          <p:cNvPr id="3" name="Content Placeholder 2"/>
          <p:cNvSpPr>
            <a:spLocks noGrp="1"/>
          </p:cNvSpPr>
          <p:nvPr>
            <p:ph idx="1"/>
          </p:nvPr>
        </p:nvSpPr>
        <p:spPr/>
        <p:txBody>
          <a:bodyPr/>
          <a:lstStyle/>
          <a:p>
            <a:r>
              <a:rPr lang="tr-TR" dirty="0" smtClean="0"/>
              <a:t>Kanunlarla koruma yok</a:t>
            </a:r>
          </a:p>
          <a:p>
            <a:r>
              <a:rPr lang="tr-TR" dirty="0" smtClean="0"/>
              <a:t>Vergi kaçırma – ihbar mekanizması</a:t>
            </a:r>
          </a:p>
          <a:p>
            <a:r>
              <a:rPr lang="tr-TR" dirty="0" smtClean="0"/>
              <a:t>Muhasebe etiğine uymayanlar? </a:t>
            </a:r>
            <a:endParaRPr lang="en-US" dirty="0" smtClean="0"/>
          </a:p>
          <a:p>
            <a:r>
              <a:rPr lang="en-US" dirty="0" err="1" smtClean="0"/>
              <a:t>Kurumsal</a:t>
            </a:r>
            <a:r>
              <a:rPr lang="en-US" dirty="0" smtClean="0"/>
              <a:t> y</a:t>
            </a:r>
            <a:r>
              <a:rPr lang="tr-TR" dirty="0" err="1" smtClean="0"/>
              <a:t>önetim</a:t>
            </a:r>
            <a:r>
              <a:rPr lang="tr-TR" dirty="0"/>
              <a:t> </a:t>
            </a:r>
            <a:r>
              <a:rPr lang="tr-TR" dirty="0" smtClean="0"/>
              <a:t>/ yönetişim </a:t>
            </a:r>
          </a:p>
          <a:p>
            <a:endParaRPr lang="tr-TR" dirty="0" smtClean="0"/>
          </a:p>
          <a:p>
            <a:pPr marL="411480" lvl="1" indent="0">
              <a:buNone/>
            </a:pPr>
            <a:endParaRPr lang="tr-TR" dirty="0" smtClean="0"/>
          </a:p>
          <a:p>
            <a:endParaRPr lang="tr-TR" dirty="0"/>
          </a:p>
        </p:txBody>
      </p:sp>
    </p:spTree>
    <p:extLst>
      <p:ext uri="{BB962C8B-B14F-4D97-AF65-F5344CB8AC3E}">
        <p14:creationId xmlns:p14="http://schemas.microsoft.com/office/powerpoint/2010/main" xmlns="" val="1242864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  </a:t>
            </a:r>
            <a:r>
              <a:rPr lang="tr-TR" dirty="0" smtClean="0"/>
              <a:t>Ne yapalım?</a:t>
            </a:r>
            <a:endParaRPr lang="tr-TR" dirty="0"/>
          </a:p>
        </p:txBody>
      </p:sp>
      <p:sp>
        <p:nvSpPr>
          <p:cNvPr id="3" name="Content Placeholder 2"/>
          <p:cNvSpPr>
            <a:spLocks noGrp="1"/>
          </p:cNvSpPr>
          <p:nvPr>
            <p:ph idx="1"/>
          </p:nvPr>
        </p:nvSpPr>
        <p:spPr/>
        <p:txBody>
          <a:bodyPr>
            <a:normAutofit fontScale="92500" lnSpcReduction="10000"/>
          </a:bodyPr>
          <a:lstStyle/>
          <a:p>
            <a:r>
              <a:rPr lang="en-US" altLang="en-US" dirty="0"/>
              <a:t>kanunlar kamu yarari açısından "gizlilik" prensibinin önemli hem denetci -müşteri  hem de denetci  kamu - </a:t>
            </a:r>
            <a:endParaRPr lang="en-US" dirty="0"/>
          </a:p>
          <a:p>
            <a:r>
              <a:rPr lang="en-US" altLang="en-US" dirty="0"/>
              <a:t>meslege gölge dusmemesi icin kamuya açıklamadan kaçınma olabilirse de uzun dönemde sakıncalı</a:t>
            </a:r>
          </a:p>
          <a:p>
            <a:r>
              <a:rPr lang="en-US" altLang="en-US" dirty="0"/>
              <a:t>ideal olan muhasebecinin bağımsız olarak kendi yargısı ışığında müşterisini doğru olan yola yönlendirme gücünün olması</a:t>
            </a:r>
          </a:p>
          <a:p>
            <a:r>
              <a:rPr lang="en-US" altLang="en-US" dirty="0"/>
              <a:t>etik eğitimi</a:t>
            </a:r>
          </a:p>
          <a:p>
            <a:r>
              <a:rPr lang="en-US" altLang="en-US" dirty="0"/>
              <a:t>muhasebecinin kanunlarla korunması</a:t>
            </a:r>
          </a:p>
          <a:p>
            <a:r>
              <a:rPr lang="en-US" altLang="en-US" dirty="0"/>
              <a:t>kamu yararına açıklama yapmanın "gammazlik" olmadığı fikrinin benimsenmesi</a:t>
            </a:r>
            <a:endParaRPr lang="tr-TR" dirty="0"/>
          </a:p>
        </p:txBody>
      </p:sp>
    </p:spTree>
    <p:extLst>
      <p:ext uri="{BB962C8B-B14F-4D97-AF65-F5344CB8AC3E}">
        <p14:creationId xmlns:p14="http://schemas.microsoft.com/office/powerpoint/2010/main" xmlns="" val="14072725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876</TotalTime>
  <Words>682</Words>
  <Application>Microsoft Office PowerPoint</Application>
  <PresentationFormat>On-screen Show (4:3)</PresentationFormat>
  <Paragraphs>101</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Adjacency</vt:lpstr>
      <vt:lpstr>5. TÜRKİYE ETİK KONGRESİ MUHASEBE ETİĞİNDE TEMEL İLKELER- ÜLKEMİZDEKİ YENİ MUHASEBE DÜZENİNDE MUHASEBE ETİĞİNİN YERİ</vt:lpstr>
      <vt:lpstr>ETİK ??????*</vt:lpstr>
      <vt:lpstr>Etik Standartlara kaynak oluşturan felsefi yaklaşımlar</vt:lpstr>
      <vt:lpstr>Etik karar verme</vt:lpstr>
      <vt:lpstr>Etik karar verme -Kavramsal Çerçeve</vt:lpstr>
      <vt:lpstr>Kamu Yararı Etik ve Muhasebeciler</vt:lpstr>
      <vt:lpstr>Whistleblowing</vt:lpstr>
      <vt:lpstr>Bizde?</vt:lpstr>
      <vt:lpstr>  Ne yapalım?</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TÜRKİYE ETİK KONGRESİ MUHASEBE ETİĞİNDE TEMEL İLKELER- ÜLKEMİZDEKİ YENİ MUHASEBE DÜZENİNDE MUHASEBE ETİĞİNİN YERİ</dc:title>
  <dc:creator>Can Mugan</dc:creator>
  <cp:lastModifiedBy>packard bell</cp:lastModifiedBy>
  <cp:revision>28</cp:revision>
  <dcterms:created xsi:type="dcterms:W3CDTF">2014-04-01T11:51:04Z</dcterms:created>
  <dcterms:modified xsi:type="dcterms:W3CDTF">2014-04-05T05:51:23Z</dcterms:modified>
</cp:coreProperties>
</file>