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63" r:id="rId3"/>
    <p:sldId id="264" r:id="rId4"/>
    <p:sldId id="274" r:id="rId5"/>
    <p:sldId id="270" r:id="rId6"/>
    <p:sldId id="271" r:id="rId7"/>
    <p:sldId id="273" r:id="rId8"/>
    <p:sldId id="262" r:id="rId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40" autoAdjust="0"/>
  </p:normalViewPr>
  <p:slideViewPr>
    <p:cSldViewPr>
      <p:cViewPr>
        <p:scale>
          <a:sx n="80" d="100"/>
          <a:sy n="80" d="100"/>
        </p:scale>
        <p:origin x="-2430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A7153F0-86FA-4D5A-9F24-8291803CFF2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286B5BB-19DF-4B5C-9BA9-1F32BCFEA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8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27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7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50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6B5BB-19DF-4B5C-9BA9-1F32BCFEAB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76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984728" y="0"/>
            <a:ext cx="8159272" cy="6635214"/>
            <a:chOff x="984728" y="0"/>
            <a:chExt cx="8159272" cy="6635214"/>
          </a:xfrm>
        </p:grpSpPr>
        <p:sp>
          <p:nvSpPr>
            <p:cNvPr id="25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6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7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9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30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31" name="Rectangle 30"/>
            <p:cNvSpPr/>
            <p:nvPr userDrawn="1"/>
          </p:nvSpPr>
          <p:spPr bwMode="gray">
            <a:xfrm>
              <a:off x="1752600" y="2895600"/>
              <a:ext cx="5638800" cy="3276599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lang="en-GB" sz="18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155"/>
            <p:cNvSpPr>
              <a:spLocks noChangeArrowheads="1"/>
            </p:cNvSpPr>
            <p:nvPr userDrawn="1"/>
          </p:nvSpPr>
          <p:spPr bwMode="gray">
            <a:xfrm>
              <a:off x="7391402" y="685800"/>
              <a:ext cx="685798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grpSp>
          <p:nvGrpSpPr>
            <p:cNvPr id="3" name="Group 24"/>
            <p:cNvGrpSpPr/>
            <p:nvPr userDrawn="1"/>
          </p:nvGrpSpPr>
          <p:grpSpPr>
            <a:xfrm>
              <a:off x="984728" y="6172200"/>
              <a:ext cx="914400" cy="463014"/>
              <a:chOff x="984728" y="6172200"/>
              <a:chExt cx="914400" cy="463014"/>
            </a:xfrm>
          </p:grpSpPr>
          <p:sp>
            <p:nvSpPr>
              <p:cNvPr id="19" name="Rectangle 37"/>
              <p:cNvSpPr>
                <a:spLocks noChangeArrowheads="1"/>
              </p:cNvSpPr>
              <p:nvPr userDrawn="1"/>
            </p:nvSpPr>
            <p:spPr bwMode="black">
              <a:xfrm>
                <a:off x="1524000" y="6172200"/>
                <a:ext cx="228600" cy="45719"/>
              </a:xfrm>
              <a:prstGeom prst="rect">
                <a:avLst/>
              </a:prstGeom>
              <a:solidFill>
                <a:srgbClr val="A10000"/>
              </a:solidFill>
              <a:ln w="0">
                <a:solidFill>
                  <a:srgbClr val="A1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3" name="Freeform 7"/>
              <p:cNvSpPr>
                <a:spLocks noEditPoints="1"/>
              </p:cNvSpPr>
              <p:nvPr userDrawn="1"/>
            </p:nvSpPr>
            <p:spPr bwMode="black">
              <a:xfrm>
                <a:off x="984728" y="6290558"/>
                <a:ext cx="914400" cy="344656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 smtClean="0"/>
              <a:t>www.pwc.com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798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255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47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3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AD5F-AF07-4054-B911-9E0AD3B2685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8A7A-A904-4A03-B481-E0EE8CBC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4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docid=-S7OOC1AfeFmtM&amp;tbnid=Kuflo-KFEjg--M:&amp;ved=0CAUQjRw&amp;url=http://www.campaigntr.com/2012/11/30/27178/turk-aile-sirketlerinin-bugunku-durumu/pwc-logo/&amp;ei=y96iU6nzLfHy7Ab6v4CICQ&amp;bvm=bv.69411363,d.ZGU&amp;psig=AFQjCNEqUfgOxHWXMNeLqlQ98Dm413X0BA&amp;ust=140326918158871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95475" y="1107369"/>
            <a:ext cx="5343525" cy="1595264"/>
          </a:xfrm>
        </p:spPr>
        <p:txBody>
          <a:bodyPr/>
          <a:lstStyle/>
          <a:p>
            <a:r>
              <a:rPr lang="tr-TR" dirty="0" smtClean="0"/>
              <a:t>TÜRKİYE’DE SAĞLIKLI İŞLEYEN BİR FİNANSAL RAPORLAMA ALTYAPISININ TASARLANMASI</a:t>
            </a: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35826" y="5445224"/>
            <a:ext cx="2448272" cy="504056"/>
          </a:xfrm>
        </p:spPr>
        <p:txBody>
          <a:bodyPr/>
          <a:lstStyle/>
          <a:p>
            <a:r>
              <a:rPr lang="tr-TR" sz="1800" dirty="0" smtClean="0"/>
              <a:t>17 Eylül 2014, Ankara</a:t>
            </a:r>
            <a:endParaRPr lang="tr-TR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63688" y="116632"/>
            <a:ext cx="4404717" cy="260560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7" name="Subtitle 4"/>
          <p:cNvSpPr txBox="1">
            <a:spLocks/>
          </p:cNvSpPr>
          <p:nvPr/>
        </p:nvSpPr>
        <p:spPr bwMode="white">
          <a:xfrm>
            <a:off x="1895475" y="1905001"/>
            <a:ext cx="5343525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 bwMode="white">
          <a:xfrm>
            <a:off x="4644008" y="4293096"/>
            <a:ext cx="284009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 sz="3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/>
              <a:t>Murat SANCAR</a:t>
            </a:r>
          </a:p>
          <a:p>
            <a:pPr algn="ctr"/>
            <a:r>
              <a:rPr lang="tr-TR" sz="1800" dirty="0" smtClean="0"/>
              <a:t>PwC Türkiye</a:t>
            </a:r>
          </a:p>
          <a:p>
            <a:pPr algn="ctr"/>
            <a:r>
              <a:rPr lang="tr-TR" sz="1800" dirty="0" smtClean="0"/>
              <a:t>Bölgelerden Sorumlu Ortak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7801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6448" y="1752600"/>
            <a:ext cx="8077200" cy="44196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endParaRPr lang="tr-TR" sz="1200" dirty="0" smtClean="0"/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100" dirty="0" smtClean="0">
                <a:latin typeface="Georgia" panose="02040502050405020303" pitchFamily="18" charset="0"/>
              </a:rPr>
              <a:t>Yasal Çerçeve / Mevzuat</a:t>
            </a:r>
          </a:p>
          <a:p>
            <a:pPr marL="0" indent="0">
              <a:spcAft>
                <a:spcPts val="0"/>
              </a:spcAft>
              <a:buNone/>
              <a:tabLst>
                <a:tab pos="4572000" algn="l"/>
              </a:tabLst>
            </a:pPr>
            <a:endParaRPr lang="tr-TR" sz="3100" dirty="0" smtClean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100" dirty="0" smtClean="0">
                <a:latin typeface="Georgia" panose="02040502050405020303" pitchFamily="18" charset="0"/>
              </a:rPr>
              <a:t>Muhasebe Standartları</a:t>
            </a: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sz="3100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100" dirty="0" smtClean="0">
                <a:latin typeface="Georgia" panose="02040502050405020303" pitchFamily="18" charset="0"/>
              </a:rPr>
              <a:t>Eğitim / İnsan Kaynağı</a:t>
            </a: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sz="3100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100" dirty="0" smtClean="0">
                <a:latin typeface="Georgia" panose="02040502050405020303" pitchFamily="18" charset="0"/>
              </a:rPr>
              <a:t>Gözetim</a:t>
            </a: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sz="3100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100" dirty="0" smtClean="0">
                <a:latin typeface="Georgia" panose="02040502050405020303" pitchFamily="18" charset="0"/>
              </a:rPr>
              <a:t>Muhasebe Mesleği</a:t>
            </a: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sz="3100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100" dirty="0" smtClean="0">
                <a:latin typeface="Georgia" panose="02040502050405020303" pitchFamily="18" charset="0"/>
              </a:rPr>
              <a:t>Denetim Standartları / Kalitesi</a:t>
            </a: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sz="3100" dirty="0">
              <a:latin typeface="Georgia" panose="02040502050405020303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tr-TR" sz="1600" dirty="0" smtClean="0">
                <a:latin typeface="Georgia" panose="02040502050405020303" pitchFamily="18" charset="0"/>
              </a:rPr>
              <a:t>	</a:t>
            </a:r>
          </a:p>
          <a:p>
            <a:endParaRPr lang="tr-TR" sz="1600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2</a:t>
            </a:fld>
            <a:endParaRPr lang="en-GB" dirty="0"/>
          </a:p>
        </p:txBody>
      </p:sp>
      <p:cxnSp>
        <p:nvCxnSpPr>
          <p:cNvPr id="6" name="Shape 5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552" y="80157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0" algn="l"/>
              </a:tabLst>
            </a:pPr>
            <a:r>
              <a:rPr lang="tr-T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Finansal Raporlamanın ALTYAPISI</a:t>
            </a:r>
          </a:p>
        </p:txBody>
      </p:sp>
    </p:spTree>
    <p:extLst>
      <p:ext uri="{BB962C8B-B14F-4D97-AF65-F5344CB8AC3E}">
        <p14:creationId xmlns:p14="http://schemas.microsoft.com/office/powerpoint/2010/main" val="34758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04800" y="573087"/>
            <a:ext cx="1292225" cy="1103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cxnSp>
        <p:nvCxnSpPr>
          <p:cNvPr id="6" name="Shape 5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59960" y="893910"/>
            <a:ext cx="6729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32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SAĞLIKLI</a:t>
            </a:r>
            <a:r>
              <a:rPr lang="tr-TR" sz="3200" b="1" i="1" dirty="0" smtClean="0">
                <a:latin typeface="Georgia" panose="02040502050405020303" pitchFamily="18" charset="0"/>
              </a:rPr>
              <a:t> </a:t>
            </a:r>
            <a:r>
              <a:rPr lang="tr-TR" sz="2000" b="1" i="1" dirty="0" smtClean="0">
                <a:latin typeface="Georgia" panose="02040502050405020303" pitchFamily="18" charset="0"/>
              </a:rPr>
              <a:t>işleyen bir Finansal Raporlama</a:t>
            </a:r>
            <a:endParaRPr lang="tr-TR" sz="2400" b="1" i="1" dirty="0" smtClean="0"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1988840"/>
            <a:ext cx="64087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Dürüst/Gerçek resim</a:t>
            </a:r>
            <a:endParaRPr lang="tr-TR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>
                <a:latin typeface="Georgia" panose="02040502050405020303" pitchFamily="18" charset="0"/>
              </a:rPr>
              <a:t>Kamuyu </a:t>
            </a:r>
            <a:r>
              <a:rPr lang="tr-TR" dirty="0" smtClean="0">
                <a:latin typeface="Georgia" panose="02040502050405020303" pitchFamily="18" charset="0"/>
              </a:rPr>
              <a:t>aydınlatma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Şeffaflık</a:t>
            </a:r>
            <a:r>
              <a:rPr lang="tr-TR" dirty="0">
                <a:latin typeface="Georgia" panose="02040502050405020303" pitchFamily="18" charset="0"/>
              </a:rPr>
              <a:t>, hesap verme </a:t>
            </a:r>
            <a:r>
              <a:rPr lang="tr-TR" dirty="0" smtClean="0">
                <a:latin typeface="Georgia" panose="02040502050405020303" pitchFamily="18" charset="0"/>
              </a:rPr>
              <a:t>kültürü</a:t>
            </a: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>
              <a:spcAft>
                <a:spcPts val="0"/>
              </a:spcAft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TÜM PAYDAŞLARIN FİNANSAL RAPOR ALGISI</a:t>
            </a: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81000" y="1676400"/>
            <a:ext cx="8376691" cy="441960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tr-TR" sz="1200" dirty="0" smtClean="0"/>
          </a:p>
          <a:p>
            <a:r>
              <a:rPr lang="tr-TR" sz="1200" dirty="0" smtClean="0"/>
              <a:t>    </a:t>
            </a:r>
            <a:endParaRPr lang="tr-TR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04800" y="573087"/>
            <a:ext cx="1292225" cy="1103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cxnSp>
        <p:nvCxnSpPr>
          <p:cNvPr id="6" name="Shape 5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19042" y="893910"/>
            <a:ext cx="4245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2400" b="1" i="1" dirty="0" smtClean="0">
                <a:latin typeface="Georgia" panose="02040502050405020303" pitchFamily="18" charset="0"/>
              </a:rPr>
              <a:t>Yasal Çerçeve / Mevzuat/</a:t>
            </a:r>
          </a:p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2400" b="1" i="1" dirty="0" smtClean="0">
                <a:latin typeface="Georgia" panose="02040502050405020303" pitchFamily="18" charset="0"/>
              </a:rPr>
              <a:t>Muhasebe Standartları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3" y="1988840"/>
            <a:ext cx="80648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TTK </a:t>
            </a:r>
          </a:p>
          <a:p>
            <a:pPr>
              <a:spcAft>
                <a:spcPts val="0"/>
              </a:spcAft>
              <a:tabLst>
                <a:tab pos="628650" algn="l"/>
              </a:tabLst>
            </a:pPr>
            <a:r>
              <a:rPr lang="tr-TR" dirty="0">
                <a:latin typeface="Georgia" panose="02040502050405020303" pitchFamily="18" charset="0"/>
              </a:rPr>
              <a:t>	</a:t>
            </a:r>
            <a:r>
              <a:rPr lang="tr-TR" dirty="0" smtClean="0">
                <a:latin typeface="Georgia" panose="02040502050405020303" pitchFamily="18" charset="0"/>
              </a:rPr>
              <a:t>Kurumsal Yönetim</a:t>
            </a: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TRFS </a:t>
            </a:r>
          </a:p>
          <a:p>
            <a:pPr>
              <a:spcAft>
                <a:spcPts val="0"/>
              </a:spcAft>
              <a:tabLst>
                <a:tab pos="62865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        	Gerçek resim  ilkesi</a:t>
            </a: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VUK </a:t>
            </a:r>
          </a:p>
          <a:p>
            <a:pPr marL="463550">
              <a:spcAft>
                <a:spcPts val="0"/>
              </a:spcAft>
              <a:tabLst>
                <a:tab pos="628650" algn="l"/>
              </a:tabLst>
            </a:pPr>
            <a:r>
              <a:rPr lang="tr-TR" dirty="0" smtClean="0">
                <a:latin typeface="Georgia" panose="02040502050405020303" pitchFamily="18" charset="0"/>
              </a:rPr>
              <a:t>	Gerçek resim ilkesinden önce maksimize edilmiş  gerçek vergi matrahı</a:t>
            </a:r>
            <a:endParaRPr lang="tr-TR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6448" y="1752600"/>
            <a:ext cx="8077200" cy="441960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tr-TR" sz="1200" dirty="0" smtClean="0"/>
          </a:p>
          <a:p>
            <a:endParaRPr lang="tr-TR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04800" y="573087"/>
            <a:ext cx="1292225" cy="1103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cxnSp>
        <p:nvCxnSpPr>
          <p:cNvPr id="6" name="Shape 5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35696" y="895191"/>
            <a:ext cx="7061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2400" b="1" i="1" dirty="0" smtClean="0">
                <a:latin typeface="Georgia" panose="02040502050405020303" pitchFamily="18" charset="0"/>
              </a:rPr>
              <a:t>Eğitim / İnsan Kaynağı/Muhasebe mesleği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632" y="19888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sz="2400" dirty="0" smtClean="0">
                <a:latin typeface="Georgia" panose="02040502050405020303" pitchFamily="18" charset="0"/>
              </a:rPr>
              <a:t>Mesleğin geleceği / prestiji</a:t>
            </a:r>
            <a:endParaRPr lang="tr-TR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sz="2400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sz="2400" dirty="0" smtClean="0">
                <a:latin typeface="Georgia" panose="02040502050405020303" pitchFamily="18" charset="0"/>
              </a:rPr>
              <a:t>Hizmetin kalitesi</a:t>
            </a:r>
            <a:endParaRPr lang="tr-TR" sz="2400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tr-TR" sz="2400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tr-TR" sz="2400" dirty="0" smtClean="0">
                <a:latin typeface="Georgia" panose="02040502050405020303" pitchFamily="18" charset="0"/>
              </a:rPr>
              <a:t>Tüm paydaşların  Eğitilmesi</a:t>
            </a:r>
            <a:endParaRPr lang="tr-TR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6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04800" y="573087"/>
            <a:ext cx="1292225" cy="1103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cxnSp>
        <p:nvCxnSpPr>
          <p:cNvPr id="6" name="Shape 5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35696" y="895191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2400" b="1" i="1" dirty="0" smtClean="0">
                <a:latin typeface="Georgia" panose="02040502050405020303" pitchFamily="18" charset="0"/>
              </a:rPr>
              <a:t>Gözetim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476500"/>
            <a:ext cx="2006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Group 20"/>
          <p:cNvGrpSpPr/>
          <p:nvPr/>
        </p:nvGrpSpPr>
        <p:grpSpPr>
          <a:xfrm>
            <a:off x="1835696" y="3573016"/>
            <a:ext cx="1782216" cy="891108"/>
            <a:chOff x="409" y="2219132"/>
            <a:chExt cx="1782216" cy="891108"/>
          </a:xfrm>
        </p:grpSpPr>
        <p:sp>
          <p:nvSpPr>
            <p:cNvPr id="22" name="Rectangle 21"/>
            <p:cNvSpPr/>
            <p:nvPr/>
          </p:nvSpPr>
          <p:spPr>
            <a:xfrm>
              <a:off x="409" y="2219132"/>
              <a:ext cx="1782216" cy="89110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09" y="2219132"/>
              <a:ext cx="1782216" cy="891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Gözetim ve Denetim</a:t>
              </a:r>
              <a:endParaRPr lang="en-US" sz="24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67944" y="3573016"/>
            <a:ext cx="1782216" cy="891108"/>
            <a:chOff x="2156891" y="2219132"/>
            <a:chExt cx="1782216" cy="891108"/>
          </a:xfrm>
        </p:grpSpPr>
        <p:sp>
          <p:nvSpPr>
            <p:cNvPr id="25" name="Rectangle 24"/>
            <p:cNvSpPr/>
            <p:nvPr/>
          </p:nvSpPr>
          <p:spPr>
            <a:xfrm>
              <a:off x="2156891" y="2219132"/>
              <a:ext cx="1782216" cy="89110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2156891" y="2219132"/>
              <a:ext cx="1782216" cy="891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Denetim Standartları</a:t>
              </a:r>
              <a:endParaRPr lang="en-US" sz="24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28184" y="3543765"/>
            <a:ext cx="1782216" cy="949610"/>
            <a:chOff x="4313373" y="2219132"/>
            <a:chExt cx="1782216" cy="891108"/>
          </a:xfrm>
        </p:grpSpPr>
        <p:sp>
          <p:nvSpPr>
            <p:cNvPr id="28" name="Rectangle 27"/>
            <p:cNvSpPr/>
            <p:nvPr/>
          </p:nvSpPr>
          <p:spPr>
            <a:xfrm>
              <a:off x="4313373" y="2219132"/>
              <a:ext cx="1782216" cy="89110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4313373" y="2219132"/>
              <a:ext cx="1782216" cy="891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Muhasebe Standartları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90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6448" y="1752600"/>
            <a:ext cx="8077200" cy="441960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tr-TR" sz="1200" dirty="0" smtClean="0"/>
          </a:p>
          <a:p>
            <a:endParaRPr lang="tr-TR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04800" y="573087"/>
            <a:ext cx="1292225" cy="1103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cxnSp>
        <p:nvCxnSpPr>
          <p:cNvPr id="6" name="Shape 5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35696" y="895191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4572000" algn="l"/>
              </a:tabLst>
            </a:pPr>
            <a:r>
              <a:rPr lang="tr-TR" sz="2400" b="1" i="1" dirty="0" smtClean="0">
                <a:latin typeface="Georgia" panose="02040502050405020303" pitchFamily="18" charset="0"/>
              </a:rPr>
              <a:t>Denetim Kalitesi</a:t>
            </a:r>
          </a:p>
        </p:txBody>
      </p:sp>
    </p:spTree>
    <p:extLst>
      <p:ext uri="{BB962C8B-B14F-4D97-AF65-F5344CB8AC3E}">
        <p14:creationId xmlns:p14="http://schemas.microsoft.com/office/powerpoint/2010/main" val="39690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5867400"/>
            <a:ext cx="835908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© [2010] PricewaterhouseCoopers Turkey. All rights reserved. “PricewaterhouseCoopers” refers to PricewaterhouseCoopers Turkey or, as the context requires, the PricewaterhouseCoopers global network or other member firms of the network, each of which is a separate legal entity. “PricewaterhouseCoopers Turkey” refers to Başaran Nas Bağımsız Denetim ve Serbest Muhasebeci Mali </a:t>
            </a:r>
            <a:r>
              <a:rPr lang="en-US" dirty="0" err="1" smtClean="0"/>
              <a:t>Müşavirlik</a:t>
            </a:r>
            <a:r>
              <a:rPr lang="en-US" dirty="0" smtClean="0"/>
              <a:t> A.Ş., Başaran Nas Yeminli Mali </a:t>
            </a:r>
            <a:r>
              <a:rPr lang="en-US" dirty="0" err="1" smtClean="0"/>
              <a:t>Müşavirlik</a:t>
            </a:r>
            <a:r>
              <a:rPr lang="en-US" dirty="0" smtClean="0"/>
              <a:t> A.Ş. and PricewaterhouseCoopers Danışmanlık Hizmetleri Ltd </a:t>
            </a:r>
            <a:r>
              <a:rPr lang="en-US" dirty="0" err="1" smtClean="0"/>
              <a:t>Şti</a:t>
            </a:r>
            <a:r>
              <a:rPr lang="en-US" dirty="0" smtClean="0"/>
              <a:t>. which are separate legal entities incorporated in Turkey within the PricewaterhouseCoopers Turkey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3886200"/>
            <a:ext cx="8834437" cy="721072"/>
            <a:chOff x="766763" y="5195888"/>
            <a:chExt cx="9063037" cy="721072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766763" y="5195888"/>
              <a:ext cx="2235200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Süleymen </a:t>
              </a:r>
              <a:r>
                <a:rPr lang="en-US" sz="900" err="1">
                  <a:solidFill>
                    <a:srgbClr val="000000"/>
                  </a:solidFill>
                  <a:latin typeface="+mj-lt"/>
                  <a:cs typeface="Arial" charset="0"/>
                </a:rPr>
                <a:t>Seba</a:t>
              </a:r>
              <a:r>
                <a:rPr lang="en-US" sz="900">
                  <a:solidFill>
                    <a:srgbClr val="000000"/>
                  </a:solidFill>
                  <a:latin typeface="+mj-lt"/>
                  <a:cs typeface="Arial" charset="0"/>
                </a:rPr>
                <a:t> </a:t>
              </a:r>
              <a:r>
                <a:rPr lang="en-US" sz="900" smtClean="0">
                  <a:solidFill>
                    <a:srgbClr val="000000"/>
                  </a:solidFill>
                  <a:latin typeface="+mj-lt"/>
                  <a:cs typeface="Arial" charset="0"/>
                </a:rPr>
                <a:t>Cad. </a:t>
              </a: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No:48 BJK Plaza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B Blok Kat 9 34357 Akaretler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Beşiktaş İstanbul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Tel: (90) (212) 326 6060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Fax: (90) (212) 326 6050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001963" y="5195888"/>
              <a:ext cx="2011362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Büyükdere Cad No 100/102 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Maya Akar Center B Blok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Gayrettepe İstanbul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Tel: (90) (212) 355 5858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Fax: (90) (212) 355 5850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762500" y="5208588"/>
              <a:ext cx="2011363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Atatürk Bulvarı Celal Bayar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İş Merkezi No:211/18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06680 Kavaklıdere Ankara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Tel: (90) (312) 457 4545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Fax: (90) (312) 457 4550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523038" y="5195888"/>
              <a:ext cx="2011362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Hürriyet Bulvarı No:4/1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Kavala Plaza Kat 6 35210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Alsancak İzmir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Tel: (90) (232) 497 7070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Fax: (90) (232) 497 7050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8199438" y="5224463"/>
              <a:ext cx="1630362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smtClean="0">
                  <a:solidFill>
                    <a:srgbClr val="000000"/>
                  </a:solidFill>
                  <a:latin typeface="+mj-lt"/>
                  <a:cs typeface="Arial" charset="0"/>
                </a:rPr>
                <a:t>Y.Yalova </a:t>
              </a: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Yolu </a:t>
              </a:r>
              <a:r>
                <a:rPr lang="en-US" sz="900">
                  <a:solidFill>
                    <a:srgbClr val="000000"/>
                  </a:solidFill>
                  <a:latin typeface="+mj-lt"/>
                  <a:cs typeface="Arial" charset="0"/>
                </a:rPr>
                <a:t>4 </a:t>
              </a:r>
              <a:r>
                <a:rPr lang="en-US" sz="900" smtClean="0">
                  <a:solidFill>
                    <a:srgbClr val="000000"/>
                  </a:solidFill>
                  <a:latin typeface="+mj-lt"/>
                  <a:cs typeface="Arial" charset="0"/>
                </a:rPr>
                <a:t>km. </a:t>
              </a: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No 424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Buttim Plaza Kat:9 D:1622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16250 Osmangazi Bursa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Tel: (90) (224) 270 2929</a:t>
              </a:r>
            </a:p>
            <a:p>
              <a:pPr defTabSz="774700">
                <a:tabLst>
                  <a:tab pos="392113" algn="l"/>
                  <a:tab pos="801688" algn="l"/>
                  <a:tab pos="1196975" algn="l"/>
                  <a:tab pos="1590675" algn="l"/>
                  <a:tab pos="1893888" algn="l"/>
                </a:tabLst>
              </a:pPr>
              <a:r>
                <a:rPr lang="en-US" sz="900" dirty="0">
                  <a:solidFill>
                    <a:srgbClr val="000000"/>
                  </a:solidFill>
                  <a:latin typeface="+mj-lt"/>
                  <a:cs typeface="Arial" charset="0"/>
                </a:rPr>
                <a:t>Fax: (90) (224) 270 2930</a:t>
              </a:r>
            </a:p>
          </p:txBody>
        </p:sp>
      </p:grpSp>
      <p:pic>
        <p:nvPicPr>
          <p:cNvPr id="10" name="Picture 2" descr="http://www.campaigntr.com/wp-content/uploads/2012/11/Pwc-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127" y="974652"/>
            <a:ext cx="2844050" cy="240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2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357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TÜRKİYE’DE SAĞLIKLI İŞLEYEN BİR FİNANSAL RAPORLAMA ALTYAPISININ TASARLANMASI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tr919140</cp:lastModifiedBy>
  <cp:revision>31</cp:revision>
  <cp:lastPrinted>2014-09-17T05:45:01Z</cp:lastPrinted>
  <dcterms:created xsi:type="dcterms:W3CDTF">2014-09-09T11:04:07Z</dcterms:created>
  <dcterms:modified xsi:type="dcterms:W3CDTF">2014-09-17T05:54:51Z</dcterms:modified>
</cp:coreProperties>
</file>