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60" r:id="rId2"/>
    <p:sldId id="263" r:id="rId3"/>
    <p:sldId id="264" r:id="rId4"/>
    <p:sldId id="274" r:id="rId5"/>
    <p:sldId id="270" r:id="rId6"/>
    <p:sldId id="271" r:id="rId7"/>
    <p:sldId id="273" r:id="rId8"/>
    <p:sldId id="262" r:id="rId9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040" autoAdjust="0"/>
  </p:normalViewPr>
  <p:slideViewPr>
    <p:cSldViewPr>
      <p:cViewPr>
        <p:scale>
          <a:sx n="80" d="100"/>
          <a:sy n="80" d="100"/>
        </p:scale>
        <p:origin x="-2430" y="-5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100" y="0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r">
              <a:defRPr sz="1200"/>
            </a:lvl1pPr>
          </a:lstStyle>
          <a:p>
            <a:fld id="{1A7153F0-86FA-4D5A-9F24-8291803CFF20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46" tIns="47023" rIns="94046" bIns="470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660" y="4451985"/>
            <a:ext cx="5669280" cy="4217670"/>
          </a:xfrm>
          <a:prstGeom prst="rect">
            <a:avLst/>
          </a:prstGeom>
        </p:spPr>
        <p:txBody>
          <a:bodyPr vert="horz" lIns="94046" tIns="47023" rIns="94046" bIns="470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100" y="8902343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r">
              <a:defRPr sz="1200"/>
            </a:lvl1pPr>
          </a:lstStyle>
          <a:p>
            <a:fld id="{0286B5BB-19DF-4B5C-9BA9-1F32BCFEA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00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6B5BB-19DF-4B5C-9BA9-1F32BCFEABB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378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6B5BB-19DF-4B5C-9BA9-1F32BCFEABB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59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6B5BB-19DF-4B5C-9BA9-1F32BCFEABB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082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6B5BB-19DF-4B5C-9BA9-1F32BCFEABB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278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6B5BB-19DF-4B5C-9BA9-1F32BCFEABB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7753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6B5BB-19DF-4B5C-9BA9-1F32BCFEABB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0501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6B5BB-19DF-4B5C-9BA9-1F32BCFEABB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995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6B5BB-19DF-4B5C-9BA9-1F32BCFEABB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97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9AD5F-AF07-4054-B911-9E0AD3B26856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8A7A-A904-4A03-B481-E0EE8CBC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0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9AD5F-AF07-4054-B911-9E0AD3B26856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8A7A-A904-4A03-B481-E0EE8CBC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36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9AD5F-AF07-4054-B911-9E0AD3B26856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8A7A-A904-4A03-B481-E0EE8CBC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476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/>
          <p:nvPr/>
        </p:nvGrpSpPr>
        <p:grpSpPr>
          <a:xfrm>
            <a:off x="984728" y="0"/>
            <a:ext cx="8159272" cy="6635214"/>
            <a:chOff x="984728" y="0"/>
            <a:chExt cx="8159272" cy="6635214"/>
          </a:xfrm>
        </p:grpSpPr>
        <p:sp>
          <p:nvSpPr>
            <p:cNvPr id="25" name="Rectangle 158"/>
            <p:cNvSpPr>
              <a:spLocks noChangeArrowheads="1"/>
            </p:cNvSpPr>
            <p:nvPr userDrawn="1"/>
          </p:nvSpPr>
          <p:spPr bwMode="gray">
            <a:xfrm>
              <a:off x="1752600" y="685800"/>
              <a:ext cx="5638800" cy="2209800"/>
            </a:xfrm>
            <a:prstGeom prst="rect">
              <a:avLst/>
            </a:prstGeom>
            <a:solidFill>
              <a:srgbClr val="D7402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 dirty="0"/>
            </a:p>
          </p:txBody>
        </p:sp>
        <p:sp>
          <p:nvSpPr>
            <p:cNvPr id="26" name="Rectangle 159"/>
            <p:cNvSpPr>
              <a:spLocks noChangeArrowheads="1"/>
            </p:cNvSpPr>
            <p:nvPr userDrawn="1"/>
          </p:nvSpPr>
          <p:spPr bwMode="gray">
            <a:xfrm>
              <a:off x="8077200" y="2895600"/>
              <a:ext cx="619125" cy="3276600"/>
            </a:xfrm>
            <a:prstGeom prst="rect">
              <a:avLst/>
            </a:prstGeom>
            <a:solidFill>
              <a:srgbClr val="E88C14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 dirty="0"/>
            </a:p>
          </p:txBody>
        </p:sp>
        <p:sp>
          <p:nvSpPr>
            <p:cNvPr id="27" name="Rectangle 153"/>
            <p:cNvSpPr>
              <a:spLocks noChangeArrowheads="1"/>
            </p:cNvSpPr>
            <p:nvPr/>
          </p:nvSpPr>
          <p:spPr bwMode="gray">
            <a:xfrm>
              <a:off x="8686800" y="2895600"/>
              <a:ext cx="457200" cy="3276600"/>
            </a:xfrm>
            <a:prstGeom prst="rect">
              <a:avLst/>
            </a:prstGeom>
            <a:solidFill>
              <a:srgbClr val="F3BC87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 dirty="0"/>
            </a:p>
          </p:txBody>
        </p:sp>
        <p:sp>
          <p:nvSpPr>
            <p:cNvPr id="29" name="Rectangle 156"/>
            <p:cNvSpPr>
              <a:spLocks noChangeArrowheads="1"/>
            </p:cNvSpPr>
            <p:nvPr userDrawn="1"/>
          </p:nvSpPr>
          <p:spPr bwMode="gray">
            <a:xfrm>
              <a:off x="1752600" y="0"/>
              <a:ext cx="5638800" cy="685800"/>
            </a:xfrm>
            <a:prstGeom prst="rect">
              <a:avLst/>
            </a:prstGeom>
            <a:solidFill>
              <a:srgbClr val="EE9C34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 dirty="0"/>
            </a:p>
          </p:txBody>
        </p:sp>
        <p:sp>
          <p:nvSpPr>
            <p:cNvPr id="30" name="Rectangle 160"/>
            <p:cNvSpPr>
              <a:spLocks noChangeArrowheads="1"/>
            </p:cNvSpPr>
            <p:nvPr userDrawn="1"/>
          </p:nvSpPr>
          <p:spPr bwMode="gray">
            <a:xfrm>
              <a:off x="7391400" y="2895600"/>
              <a:ext cx="685800" cy="3276600"/>
            </a:xfrm>
            <a:prstGeom prst="rect">
              <a:avLst/>
            </a:prstGeom>
            <a:solidFill>
              <a:srgbClr val="D1390D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 dirty="0"/>
            </a:p>
          </p:txBody>
        </p:sp>
        <p:sp>
          <p:nvSpPr>
            <p:cNvPr id="31" name="Rectangle 30"/>
            <p:cNvSpPr/>
            <p:nvPr userDrawn="1"/>
          </p:nvSpPr>
          <p:spPr bwMode="gray">
            <a:xfrm>
              <a:off x="1752600" y="2895600"/>
              <a:ext cx="5638800" cy="3276599"/>
            </a:xfrm>
            <a:prstGeom prst="rect">
              <a:avLst/>
            </a:prstGeom>
            <a:solidFill>
              <a:srgbClr val="C2230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algn="l" defTabSz="914400" rtl="0" eaLnBrk="1" latinLnBrk="0" hangingPunct="1"/>
              <a:endParaRPr lang="en-GB" sz="18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2" name="Rectangle 155"/>
            <p:cNvSpPr>
              <a:spLocks noChangeArrowheads="1"/>
            </p:cNvSpPr>
            <p:nvPr userDrawn="1"/>
          </p:nvSpPr>
          <p:spPr bwMode="gray">
            <a:xfrm>
              <a:off x="7391402" y="685800"/>
              <a:ext cx="685798" cy="2209800"/>
            </a:xfrm>
            <a:prstGeom prst="rect">
              <a:avLst/>
            </a:prstGeom>
            <a:solidFill>
              <a:srgbClr val="E669A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 dirty="0"/>
            </a:p>
          </p:txBody>
        </p:sp>
        <p:grpSp>
          <p:nvGrpSpPr>
            <p:cNvPr id="3" name="Group 24"/>
            <p:cNvGrpSpPr/>
            <p:nvPr userDrawn="1"/>
          </p:nvGrpSpPr>
          <p:grpSpPr>
            <a:xfrm>
              <a:off x="984728" y="6172200"/>
              <a:ext cx="914400" cy="463014"/>
              <a:chOff x="984728" y="6172200"/>
              <a:chExt cx="914400" cy="463014"/>
            </a:xfrm>
          </p:grpSpPr>
          <p:sp>
            <p:nvSpPr>
              <p:cNvPr id="19" name="Rectangle 37"/>
              <p:cNvSpPr>
                <a:spLocks noChangeArrowheads="1"/>
              </p:cNvSpPr>
              <p:nvPr userDrawn="1"/>
            </p:nvSpPr>
            <p:spPr bwMode="black">
              <a:xfrm>
                <a:off x="1524000" y="6172200"/>
                <a:ext cx="228600" cy="45719"/>
              </a:xfrm>
              <a:prstGeom prst="rect">
                <a:avLst/>
              </a:prstGeom>
              <a:solidFill>
                <a:srgbClr val="A10000"/>
              </a:solidFill>
              <a:ln w="0">
                <a:solidFill>
                  <a:srgbClr val="A1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23" name="Freeform 7"/>
              <p:cNvSpPr>
                <a:spLocks noEditPoints="1"/>
              </p:cNvSpPr>
              <p:nvPr userDrawn="1"/>
            </p:nvSpPr>
            <p:spPr bwMode="black">
              <a:xfrm>
                <a:off x="984728" y="6290558"/>
                <a:ext cx="914400" cy="344656"/>
              </a:xfrm>
              <a:custGeom>
                <a:avLst/>
                <a:gdLst/>
                <a:ahLst/>
                <a:cxnLst>
                  <a:cxn ang="0">
                    <a:pos x="581" y="233"/>
                  </a:cxn>
                  <a:cxn ang="0">
                    <a:pos x="538" y="949"/>
                  </a:cxn>
                  <a:cxn ang="0">
                    <a:pos x="630" y="946"/>
                  </a:cxn>
                  <a:cxn ang="0">
                    <a:pos x="793" y="880"/>
                  </a:cxn>
                  <a:cxn ang="0">
                    <a:pos x="886" y="728"/>
                  </a:cxn>
                  <a:cxn ang="0">
                    <a:pos x="905" y="505"/>
                  </a:cxn>
                  <a:cxn ang="0">
                    <a:pos x="850" y="329"/>
                  </a:cxn>
                  <a:cxn ang="0">
                    <a:pos x="727" y="241"/>
                  </a:cxn>
                  <a:cxn ang="0">
                    <a:pos x="521" y="3"/>
                  </a:cxn>
                  <a:cxn ang="0">
                    <a:pos x="643" y="74"/>
                  </a:cxn>
                  <a:cxn ang="0">
                    <a:pos x="761" y="24"/>
                  </a:cxn>
                  <a:cxn ang="0">
                    <a:pos x="855" y="9"/>
                  </a:cxn>
                  <a:cxn ang="0">
                    <a:pos x="1026" y="40"/>
                  </a:cxn>
                  <a:cxn ang="0">
                    <a:pos x="1180" y="172"/>
                  </a:cxn>
                  <a:cxn ang="0">
                    <a:pos x="1265" y="383"/>
                  </a:cxn>
                  <a:cxn ang="0">
                    <a:pos x="1265" y="641"/>
                  </a:cxn>
                  <a:cxn ang="0">
                    <a:pos x="1175" y="857"/>
                  </a:cxn>
                  <a:cxn ang="0">
                    <a:pos x="1005" y="1006"/>
                  </a:cxn>
                  <a:cxn ang="0">
                    <a:pos x="766" y="1074"/>
                  </a:cxn>
                  <a:cxn ang="0">
                    <a:pos x="601" y="1074"/>
                  </a:cxn>
                  <a:cxn ang="0">
                    <a:pos x="692" y="1447"/>
                  </a:cxn>
                  <a:cxn ang="0">
                    <a:pos x="171" y="1408"/>
                  </a:cxn>
                  <a:cxn ang="0">
                    <a:pos x="413" y="3"/>
                  </a:cxn>
                  <a:cxn ang="0">
                    <a:pos x="3876" y="20"/>
                  </a:cxn>
                  <a:cxn ang="0">
                    <a:pos x="4036" y="100"/>
                  </a:cxn>
                  <a:cxn ang="0">
                    <a:pos x="4113" y="232"/>
                  </a:cxn>
                  <a:cxn ang="0">
                    <a:pos x="4091" y="362"/>
                  </a:cxn>
                  <a:cxn ang="0">
                    <a:pos x="3995" y="436"/>
                  </a:cxn>
                  <a:cxn ang="0">
                    <a:pos x="3859" y="438"/>
                  </a:cxn>
                  <a:cxn ang="0">
                    <a:pos x="3757" y="114"/>
                  </a:cxn>
                  <a:cxn ang="0">
                    <a:pos x="3597" y="187"/>
                  </a:cxn>
                  <a:cxn ang="0">
                    <a:pos x="3508" y="339"/>
                  </a:cxn>
                  <a:cxn ang="0">
                    <a:pos x="3489" y="565"/>
                  </a:cxn>
                  <a:cxn ang="0">
                    <a:pos x="3547" y="753"/>
                  </a:cxn>
                  <a:cxn ang="0">
                    <a:pos x="3668" y="869"/>
                  </a:cxn>
                  <a:cxn ang="0">
                    <a:pos x="3821" y="896"/>
                  </a:cxn>
                  <a:cxn ang="0">
                    <a:pos x="3931" y="872"/>
                  </a:cxn>
                  <a:cxn ang="0">
                    <a:pos x="4079" y="810"/>
                  </a:cxn>
                  <a:cxn ang="0">
                    <a:pos x="4016" y="1024"/>
                  </a:cxn>
                  <a:cxn ang="0">
                    <a:pos x="3830" y="1080"/>
                  </a:cxn>
                  <a:cxn ang="0">
                    <a:pos x="3651" y="1095"/>
                  </a:cxn>
                  <a:cxn ang="0">
                    <a:pos x="3426" y="1060"/>
                  </a:cxn>
                  <a:cxn ang="0">
                    <a:pos x="3255" y="947"/>
                  </a:cxn>
                  <a:cxn ang="0">
                    <a:pos x="3140" y="772"/>
                  </a:cxn>
                  <a:cxn ang="0">
                    <a:pos x="3101" y="561"/>
                  </a:cxn>
                  <a:cxn ang="0">
                    <a:pos x="3153" y="318"/>
                  </a:cxn>
                  <a:cxn ang="0">
                    <a:pos x="3293" y="135"/>
                  </a:cxn>
                  <a:cxn ang="0">
                    <a:pos x="3508" y="27"/>
                  </a:cxn>
                  <a:cxn ang="0">
                    <a:pos x="2910" y="0"/>
                  </a:cxn>
                  <a:cxn ang="0">
                    <a:pos x="3040" y="52"/>
                  </a:cxn>
                  <a:cxn ang="0">
                    <a:pos x="3093" y="178"/>
                  </a:cxn>
                  <a:cxn ang="0">
                    <a:pos x="3071" y="277"/>
                  </a:cxn>
                  <a:cxn ang="0">
                    <a:pos x="3004" y="393"/>
                  </a:cxn>
                  <a:cxn ang="0">
                    <a:pos x="2876" y="561"/>
                  </a:cxn>
                  <a:cxn ang="0">
                    <a:pos x="1784" y="1078"/>
                  </a:cxn>
                  <a:cxn ang="0">
                    <a:pos x="1313" y="118"/>
                  </a:cxn>
                  <a:cxn ang="0">
                    <a:pos x="2247" y="25"/>
                  </a:cxn>
                  <a:cxn ang="0">
                    <a:pos x="2759" y="62"/>
                  </a:cxn>
                  <a:cxn ang="0">
                    <a:pos x="2872" y="4"/>
                  </a:cxn>
                </a:cxnLst>
                <a:rect l="0" t="0" r="r" b="b"/>
                <a:pathLst>
                  <a:path w="4127" h="1544">
                    <a:moveTo>
                      <a:pt x="640" y="229"/>
                    </a:moveTo>
                    <a:lnTo>
                      <a:pt x="622" y="229"/>
                    </a:lnTo>
                    <a:lnTo>
                      <a:pt x="603" y="230"/>
                    </a:lnTo>
                    <a:lnTo>
                      <a:pt x="581" y="233"/>
                    </a:lnTo>
                    <a:lnTo>
                      <a:pt x="553" y="235"/>
                    </a:lnTo>
                    <a:lnTo>
                      <a:pt x="521" y="241"/>
                    </a:lnTo>
                    <a:lnTo>
                      <a:pt x="521" y="947"/>
                    </a:lnTo>
                    <a:lnTo>
                      <a:pt x="538" y="949"/>
                    </a:lnTo>
                    <a:lnTo>
                      <a:pt x="553" y="949"/>
                    </a:lnTo>
                    <a:lnTo>
                      <a:pt x="566" y="949"/>
                    </a:lnTo>
                    <a:lnTo>
                      <a:pt x="578" y="949"/>
                    </a:lnTo>
                    <a:lnTo>
                      <a:pt x="630" y="946"/>
                    </a:lnTo>
                    <a:lnTo>
                      <a:pt x="677" y="937"/>
                    </a:lnTo>
                    <a:lnTo>
                      <a:pt x="720" y="924"/>
                    </a:lnTo>
                    <a:lnTo>
                      <a:pt x="758" y="905"/>
                    </a:lnTo>
                    <a:lnTo>
                      <a:pt x="793" y="880"/>
                    </a:lnTo>
                    <a:lnTo>
                      <a:pt x="824" y="850"/>
                    </a:lnTo>
                    <a:lnTo>
                      <a:pt x="849" y="815"/>
                    </a:lnTo>
                    <a:lnTo>
                      <a:pt x="870" y="775"/>
                    </a:lnTo>
                    <a:lnTo>
                      <a:pt x="886" y="728"/>
                    </a:lnTo>
                    <a:lnTo>
                      <a:pt x="897" y="678"/>
                    </a:lnTo>
                    <a:lnTo>
                      <a:pt x="905" y="622"/>
                    </a:lnTo>
                    <a:lnTo>
                      <a:pt x="907" y="561"/>
                    </a:lnTo>
                    <a:lnTo>
                      <a:pt x="905" y="505"/>
                    </a:lnTo>
                    <a:lnTo>
                      <a:pt x="897" y="452"/>
                    </a:lnTo>
                    <a:lnTo>
                      <a:pt x="886" y="407"/>
                    </a:lnTo>
                    <a:lnTo>
                      <a:pt x="870" y="366"/>
                    </a:lnTo>
                    <a:lnTo>
                      <a:pt x="850" y="329"/>
                    </a:lnTo>
                    <a:lnTo>
                      <a:pt x="826" y="299"/>
                    </a:lnTo>
                    <a:lnTo>
                      <a:pt x="797" y="274"/>
                    </a:lnTo>
                    <a:lnTo>
                      <a:pt x="763" y="254"/>
                    </a:lnTo>
                    <a:lnTo>
                      <a:pt x="727" y="241"/>
                    </a:lnTo>
                    <a:lnTo>
                      <a:pt x="686" y="232"/>
                    </a:lnTo>
                    <a:lnTo>
                      <a:pt x="640" y="229"/>
                    </a:lnTo>
                    <a:close/>
                    <a:moveTo>
                      <a:pt x="413" y="3"/>
                    </a:moveTo>
                    <a:lnTo>
                      <a:pt x="521" y="3"/>
                    </a:lnTo>
                    <a:lnTo>
                      <a:pt x="521" y="143"/>
                    </a:lnTo>
                    <a:lnTo>
                      <a:pt x="566" y="117"/>
                    </a:lnTo>
                    <a:lnTo>
                      <a:pt x="607" y="93"/>
                    </a:lnTo>
                    <a:lnTo>
                      <a:pt x="643" y="74"/>
                    </a:lnTo>
                    <a:lnTo>
                      <a:pt x="677" y="57"/>
                    </a:lnTo>
                    <a:lnTo>
                      <a:pt x="707" y="44"/>
                    </a:lnTo>
                    <a:lnTo>
                      <a:pt x="735" y="33"/>
                    </a:lnTo>
                    <a:lnTo>
                      <a:pt x="761" y="24"/>
                    </a:lnTo>
                    <a:lnTo>
                      <a:pt x="785" y="18"/>
                    </a:lnTo>
                    <a:lnTo>
                      <a:pt x="809" y="13"/>
                    </a:lnTo>
                    <a:lnTo>
                      <a:pt x="831" y="10"/>
                    </a:lnTo>
                    <a:lnTo>
                      <a:pt x="855" y="9"/>
                    </a:lnTo>
                    <a:lnTo>
                      <a:pt x="879" y="8"/>
                    </a:lnTo>
                    <a:lnTo>
                      <a:pt x="931" y="12"/>
                    </a:lnTo>
                    <a:lnTo>
                      <a:pt x="980" y="23"/>
                    </a:lnTo>
                    <a:lnTo>
                      <a:pt x="1026" y="40"/>
                    </a:lnTo>
                    <a:lnTo>
                      <a:pt x="1070" y="64"/>
                    </a:lnTo>
                    <a:lnTo>
                      <a:pt x="1110" y="94"/>
                    </a:lnTo>
                    <a:lnTo>
                      <a:pt x="1148" y="130"/>
                    </a:lnTo>
                    <a:lnTo>
                      <a:pt x="1180" y="172"/>
                    </a:lnTo>
                    <a:lnTo>
                      <a:pt x="1209" y="218"/>
                    </a:lnTo>
                    <a:lnTo>
                      <a:pt x="1233" y="268"/>
                    </a:lnTo>
                    <a:lnTo>
                      <a:pt x="1252" y="324"/>
                    </a:lnTo>
                    <a:lnTo>
                      <a:pt x="1265" y="383"/>
                    </a:lnTo>
                    <a:lnTo>
                      <a:pt x="1274" y="446"/>
                    </a:lnTo>
                    <a:lnTo>
                      <a:pt x="1278" y="512"/>
                    </a:lnTo>
                    <a:lnTo>
                      <a:pt x="1274" y="578"/>
                    </a:lnTo>
                    <a:lnTo>
                      <a:pt x="1265" y="641"/>
                    </a:lnTo>
                    <a:lnTo>
                      <a:pt x="1252" y="701"/>
                    </a:lnTo>
                    <a:lnTo>
                      <a:pt x="1232" y="756"/>
                    </a:lnTo>
                    <a:lnTo>
                      <a:pt x="1205" y="809"/>
                    </a:lnTo>
                    <a:lnTo>
                      <a:pt x="1175" y="857"/>
                    </a:lnTo>
                    <a:lnTo>
                      <a:pt x="1140" y="901"/>
                    </a:lnTo>
                    <a:lnTo>
                      <a:pt x="1099" y="941"/>
                    </a:lnTo>
                    <a:lnTo>
                      <a:pt x="1054" y="976"/>
                    </a:lnTo>
                    <a:lnTo>
                      <a:pt x="1005" y="1006"/>
                    </a:lnTo>
                    <a:lnTo>
                      <a:pt x="951" y="1031"/>
                    </a:lnTo>
                    <a:lnTo>
                      <a:pt x="894" y="1051"/>
                    </a:lnTo>
                    <a:lnTo>
                      <a:pt x="831" y="1065"/>
                    </a:lnTo>
                    <a:lnTo>
                      <a:pt x="766" y="1074"/>
                    </a:lnTo>
                    <a:lnTo>
                      <a:pt x="696" y="1078"/>
                    </a:lnTo>
                    <a:lnTo>
                      <a:pt x="670" y="1078"/>
                    </a:lnTo>
                    <a:lnTo>
                      <a:pt x="637" y="1076"/>
                    </a:lnTo>
                    <a:lnTo>
                      <a:pt x="601" y="1074"/>
                    </a:lnTo>
                    <a:lnTo>
                      <a:pt x="561" y="1071"/>
                    </a:lnTo>
                    <a:lnTo>
                      <a:pt x="521" y="1068"/>
                    </a:lnTo>
                    <a:lnTo>
                      <a:pt x="521" y="1408"/>
                    </a:lnTo>
                    <a:lnTo>
                      <a:pt x="692" y="1447"/>
                    </a:lnTo>
                    <a:lnTo>
                      <a:pt x="692" y="1544"/>
                    </a:lnTo>
                    <a:lnTo>
                      <a:pt x="18" y="1544"/>
                    </a:lnTo>
                    <a:lnTo>
                      <a:pt x="18" y="1447"/>
                    </a:lnTo>
                    <a:lnTo>
                      <a:pt x="171" y="1408"/>
                    </a:lnTo>
                    <a:lnTo>
                      <a:pt x="171" y="229"/>
                    </a:lnTo>
                    <a:lnTo>
                      <a:pt x="0" y="229"/>
                    </a:lnTo>
                    <a:lnTo>
                      <a:pt x="0" y="128"/>
                    </a:lnTo>
                    <a:lnTo>
                      <a:pt x="413" y="3"/>
                    </a:lnTo>
                    <a:close/>
                    <a:moveTo>
                      <a:pt x="3711" y="0"/>
                    </a:moveTo>
                    <a:lnTo>
                      <a:pt x="3770" y="3"/>
                    </a:lnTo>
                    <a:lnTo>
                      <a:pt x="3825" y="9"/>
                    </a:lnTo>
                    <a:lnTo>
                      <a:pt x="3876" y="20"/>
                    </a:lnTo>
                    <a:lnTo>
                      <a:pt x="3923" y="34"/>
                    </a:lnTo>
                    <a:lnTo>
                      <a:pt x="3965" y="53"/>
                    </a:lnTo>
                    <a:lnTo>
                      <a:pt x="4004" y="75"/>
                    </a:lnTo>
                    <a:lnTo>
                      <a:pt x="4036" y="100"/>
                    </a:lnTo>
                    <a:lnTo>
                      <a:pt x="4064" y="129"/>
                    </a:lnTo>
                    <a:lnTo>
                      <a:pt x="4086" y="160"/>
                    </a:lnTo>
                    <a:lnTo>
                      <a:pt x="4103" y="194"/>
                    </a:lnTo>
                    <a:lnTo>
                      <a:pt x="4113" y="232"/>
                    </a:lnTo>
                    <a:lnTo>
                      <a:pt x="4117" y="271"/>
                    </a:lnTo>
                    <a:lnTo>
                      <a:pt x="4114" y="304"/>
                    </a:lnTo>
                    <a:lnTo>
                      <a:pt x="4105" y="334"/>
                    </a:lnTo>
                    <a:lnTo>
                      <a:pt x="4091" y="362"/>
                    </a:lnTo>
                    <a:lnTo>
                      <a:pt x="4074" y="387"/>
                    </a:lnTo>
                    <a:lnTo>
                      <a:pt x="4051" y="407"/>
                    </a:lnTo>
                    <a:lnTo>
                      <a:pt x="4025" y="423"/>
                    </a:lnTo>
                    <a:lnTo>
                      <a:pt x="3995" y="436"/>
                    </a:lnTo>
                    <a:lnTo>
                      <a:pt x="3961" y="443"/>
                    </a:lnTo>
                    <a:lnTo>
                      <a:pt x="3925" y="446"/>
                    </a:lnTo>
                    <a:lnTo>
                      <a:pt x="3891" y="444"/>
                    </a:lnTo>
                    <a:lnTo>
                      <a:pt x="3859" y="438"/>
                    </a:lnTo>
                    <a:lnTo>
                      <a:pt x="3826" y="428"/>
                    </a:lnTo>
                    <a:lnTo>
                      <a:pt x="3792" y="413"/>
                    </a:lnTo>
                    <a:lnTo>
                      <a:pt x="3757" y="394"/>
                    </a:lnTo>
                    <a:lnTo>
                      <a:pt x="3757" y="114"/>
                    </a:lnTo>
                    <a:lnTo>
                      <a:pt x="3711" y="125"/>
                    </a:lnTo>
                    <a:lnTo>
                      <a:pt x="3668" y="140"/>
                    </a:lnTo>
                    <a:lnTo>
                      <a:pt x="3631" y="162"/>
                    </a:lnTo>
                    <a:lnTo>
                      <a:pt x="3597" y="187"/>
                    </a:lnTo>
                    <a:lnTo>
                      <a:pt x="3568" y="218"/>
                    </a:lnTo>
                    <a:lnTo>
                      <a:pt x="3543" y="253"/>
                    </a:lnTo>
                    <a:lnTo>
                      <a:pt x="3523" y="294"/>
                    </a:lnTo>
                    <a:lnTo>
                      <a:pt x="3508" y="339"/>
                    </a:lnTo>
                    <a:lnTo>
                      <a:pt x="3497" y="391"/>
                    </a:lnTo>
                    <a:lnTo>
                      <a:pt x="3489" y="447"/>
                    </a:lnTo>
                    <a:lnTo>
                      <a:pt x="3487" y="507"/>
                    </a:lnTo>
                    <a:lnTo>
                      <a:pt x="3489" y="565"/>
                    </a:lnTo>
                    <a:lnTo>
                      <a:pt x="3497" y="617"/>
                    </a:lnTo>
                    <a:lnTo>
                      <a:pt x="3509" y="667"/>
                    </a:lnTo>
                    <a:lnTo>
                      <a:pt x="3526" y="712"/>
                    </a:lnTo>
                    <a:lnTo>
                      <a:pt x="3547" y="753"/>
                    </a:lnTo>
                    <a:lnTo>
                      <a:pt x="3571" y="790"/>
                    </a:lnTo>
                    <a:lnTo>
                      <a:pt x="3600" y="821"/>
                    </a:lnTo>
                    <a:lnTo>
                      <a:pt x="3632" y="847"/>
                    </a:lnTo>
                    <a:lnTo>
                      <a:pt x="3668" y="869"/>
                    </a:lnTo>
                    <a:lnTo>
                      <a:pt x="3707" y="885"/>
                    </a:lnTo>
                    <a:lnTo>
                      <a:pt x="3750" y="894"/>
                    </a:lnTo>
                    <a:lnTo>
                      <a:pt x="3795" y="897"/>
                    </a:lnTo>
                    <a:lnTo>
                      <a:pt x="3821" y="896"/>
                    </a:lnTo>
                    <a:lnTo>
                      <a:pt x="3847" y="894"/>
                    </a:lnTo>
                    <a:lnTo>
                      <a:pt x="3874" y="889"/>
                    </a:lnTo>
                    <a:lnTo>
                      <a:pt x="3901" y="881"/>
                    </a:lnTo>
                    <a:lnTo>
                      <a:pt x="3931" y="872"/>
                    </a:lnTo>
                    <a:lnTo>
                      <a:pt x="3964" y="861"/>
                    </a:lnTo>
                    <a:lnTo>
                      <a:pt x="3999" y="846"/>
                    </a:lnTo>
                    <a:lnTo>
                      <a:pt x="4036" y="830"/>
                    </a:lnTo>
                    <a:lnTo>
                      <a:pt x="4079" y="810"/>
                    </a:lnTo>
                    <a:lnTo>
                      <a:pt x="4127" y="787"/>
                    </a:lnTo>
                    <a:lnTo>
                      <a:pt x="4127" y="976"/>
                    </a:lnTo>
                    <a:lnTo>
                      <a:pt x="4069" y="1001"/>
                    </a:lnTo>
                    <a:lnTo>
                      <a:pt x="4016" y="1024"/>
                    </a:lnTo>
                    <a:lnTo>
                      <a:pt x="3966" y="1041"/>
                    </a:lnTo>
                    <a:lnTo>
                      <a:pt x="3919" y="1058"/>
                    </a:lnTo>
                    <a:lnTo>
                      <a:pt x="3874" y="1070"/>
                    </a:lnTo>
                    <a:lnTo>
                      <a:pt x="3830" y="1080"/>
                    </a:lnTo>
                    <a:lnTo>
                      <a:pt x="3786" y="1086"/>
                    </a:lnTo>
                    <a:lnTo>
                      <a:pt x="3742" y="1091"/>
                    </a:lnTo>
                    <a:lnTo>
                      <a:pt x="3697" y="1094"/>
                    </a:lnTo>
                    <a:lnTo>
                      <a:pt x="3651" y="1095"/>
                    </a:lnTo>
                    <a:lnTo>
                      <a:pt x="3588" y="1093"/>
                    </a:lnTo>
                    <a:lnTo>
                      <a:pt x="3530" y="1086"/>
                    </a:lnTo>
                    <a:lnTo>
                      <a:pt x="3476" y="1075"/>
                    </a:lnTo>
                    <a:lnTo>
                      <a:pt x="3426" y="1060"/>
                    </a:lnTo>
                    <a:lnTo>
                      <a:pt x="3378" y="1039"/>
                    </a:lnTo>
                    <a:lnTo>
                      <a:pt x="3334" y="1014"/>
                    </a:lnTo>
                    <a:lnTo>
                      <a:pt x="3294" y="984"/>
                    </a:lnTo>
                    <a:lnTo>
                      <a:pt x="3255" y="947"/>
                    </a:lnTo>
                    <a:lnTo>
                      <a:pt x="3219" y="907"/>
                    </a:lnTo>
                    <a:lnTo>
                      <a:pt x="3188" y="865"/>
                    </a:lnTo>
                    <a:lnTo>
                      <a:pt x="3162" y="820"/>
                    </a:lnTo>
                    <a:lnTo>
                      <a:pt x="3140" y="772"/>
                    </a:lnTo>
                    <a:lnTo>
                      <a:pt x="3124" y="722"/>
                    </a:lnTo>
                    <a:lnTo>
                      <a:pt x="3111" y="670"/>
                    </a:lnTo>
                    <a:lnTo>
                      <a:pt x="3104" y="616"/>
                    </a:lnTo>
                    <a:lnTo>
                      <a:pt x="3101" y="561"/>
                    </a:lnTo>
                    <a:lnTo>
                      <a:pt x="3105" y="494"/>
                    </a:lnTo>
                    <a:lnTo>
                      <a:pt x="3115" y="433"/>
                    </a:lnTo>
                    <a:lnTo>
                      <a:pt x="3130" y="373"/>
                    </a:lnTo>
                    <a:lnTo>
                      <a:pt x="3153" y="318"/>
                    </a:lnTo>
                    <a:lnTo>
                      <a:pt x="3179" y="267"/>
                    </a:lnTo>
                    <a:lnTo>
                      <a:pt x="3213" y="219"/>
                    </a:lnTo>
                    <a:lnTo>
                      <a:pt x="3250" y="175"/>
                    </a:lnTo>
                    <a:lnTo>
                      <a:pt x="3293" y="135"/>
                    </a:lnTo>
                    <a:lnTo>
                      <a:pt x="3341" y="102"/>
                    </a:lnTo>
                    <a:lnTo>
                      <a:pt x="3392" y="72"/>
                    </a:lnTo>
                    <a:lnTo>
                      <a:pt x="3448" y="47"/>
                    </a:lnTo>
                    <a:lnTo>
                      <a:pt x="3508" y="27"/>
                    </a:lnTo>
                    <a:lnTo>
                      <a:pt x="3573" y="12"/>
                    </a:lnTo>
                    <a:lnTo>
                      <a:pt x="3640" y="3"/>
                    </a:lnTo>
                    <a:lnTo>
                      <a:pt x="3711" y="0"/>
                    </a:lnTo>
                    <a:close/>
                    <a:moveTo>
                      <a:pt x="2910" y="0"/>
                    </a:moveTo>
                    <a:lnTo>
                      <a:pt x="2948" y="4"/>
                    </a:lnTo>
                    <a:lnTo>
                      <a:pt x="2983" y="14"/>
                    </a:lnTo>
                    <a:lnTo>
                      <a:pt x="3014" y="30"/>
                    </a:lnTo>
                    <a:lnTo>
                      <a:pt x="3040" y="52"/>
                    </a:lnTo>
                    <a:lnTo>
                      <a:pt x="3063" y="78"/>
                    </a:lnTo>
                    <a:lnTo>
                      <a:pt x="3079" y="109"/>
                    </a:lnTo>
                    <a:lnTo>
                      <a:pt x="3089" y="142"/>
                    </a:lnTo>
                    <a:lnTo>
                      <a:pt x="3093" y="178"/>
                    </a:lnTo>
                    <a:lnTo>
                      <a:pt x="3091" y="203"/>
                    </a:lnTo>
                    <a:lnTo>
                      <a:pt x="3088" y="227"/>
                    </a:lnTo>
                    <a:lnTo>
                      <a:pt x="3081" y="252"/>
                    </a:lnTo>
                    <a:lnTo>
                      <a:pt x="3071" y="277"/>
                    </a:lnTo>
                    <a:lnTo>
                      <a:pt x="3060" y="303"/>
                    </a:lnTo>
                    <a:lnTo>
                      <a:pt x="3044" y="331"/>
                    </a:lnTo>
                    <a:lnTo>
                      <a:pt x="3025" y="361"/>
                    </a:lnTo>
                    <a:lnTo>
                      <a:pt x="3004" y="393"/>
                    </a:lnTo>
                    <a:lnTo>
                      <a:pt x="2978" y="429"/>
                    </a:lnTo>
                    <a:lnTo>
                      <a:pt x="2948" y="468"/>
                    </a:lnTo>
                    <a:lnTo>
                      <a:pt x="2914" y="512"/>
                    </a:lnTo>
                    <a:lnTo>
                      <a:pt x="2876" y="561"/>
                    </a:lnTo>
                    <a:lnTo>
                      <a:pt x="2472" y="1078"/>
                    </a:lnTo>
                    <a:lnTo>
                      <a:pt x="2182" y="1078"/>
                    </a:lnTo>
                    <a:lnTo>
                      <a:pt x="2182" y="424"/>
                    </a:lnTo>
                    <a:lnTo>
                      <a:pt x="1784" y="1078"/>
                    </a:lnTo>
                    <a:lnTo>
                      <a:pt x="1518" y="1078"/>
                    </a:lnTo>
                    <a:lnTo>
                      <a:pt x="1518" y="234"/>
                    </a:lnTo>
                    <a:lnTo>
                      <a:pt x="1313" y="214"/>
                    </a:lnTo>
                    <a:lnTo>
                      <a:pt x="1313" y="118"/>
                    </a:lnTo>
                    <a:lnTo>
                      <a:pt x="1690" y="25"/>
                    </a:lnTo>
                    <a:lnTo>
                      <a:pt x="1832" y="25"/>
                    </a:lnTo>
                    <a:lnTo>
                      <a:pt x="1832" y="713"/>
                    </a:lnTo>
                    <a:lnTo>
                      <a:pt x="2247" y="25"/>
                    </a:lnTo>
                    <a:lnTo>
                      <a:pt x="2497" y="25"/>
                    </a:lnTo>
                    <a:lnTo>
                      <a:pt x="2497" y="822"/>
                    </a:lnTo>
                    <a:lnTo>
                      <a:pt x="2759" y="473"/>
                    </a:lnTo>
                    <a:lnTo>
                      <a:pt x="2759" y="62"/>
                    </a:lnTo>
                    <a:lnTo>
                      <a:pt x="2779" y="44"/>
                    </a:lnTo>
                    <a:lnTo>
                      <a:pt x="2806" y="27"/>
                    </a:lnTo>
                    <a:lnTo>
                      <a:pt x="2837" y="13"/>
                    </a:lnTo>
                    <a:lnTo>
                      <a:pt x="2872" y="4"/>
                    </a:lnTo>
                    <a:lnTo>
                      <a:pt x="29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</p:grpSp>
      </p:grpSp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895475" y="838200"/>
            <a:ext cx="5343525" cy="914400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 b="1" i="1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smtClean="0"/>
              <a:t>Click to add the presentation’s main title</a:t>
            </a:r>
            <a:endParaRPr lang="en-GB" noProof="0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1895475" y="1828799"/>
            <a:ext cx="5343525" cy="914401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3200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457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914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3716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5pPr>
            <a:lvl6pPr marL="18288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6pPr>
            <a:lvl7pPr marL="22860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2743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8pPr>
            <a:lvl9pPr marL="3200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dirty="0" smtClean="0"/>
              <a:t>Subtitle and date (move higher if title is only one line)</a:t>
            </a:r>
          </a:p>
        </p:txBody>
      </p:sp>
      <p:sp>
        <p:nvSpPr>
          <p:cNvPr id="21" name="Text Placeholder 31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1895475" y="374904"/>
            <a:ext cx="4105656" cy="146304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 noProof="0" dirty="0" err="1" smtClean="0"/>
              <a:t>www.pwc.com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079812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losin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14400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5867400"/>
            <a:ext cx="4800600" cy="762000"/>
          </a:xfrm>
        </p:spPr>
        <p:txBody>
          <a:bodyPr anchor="b"/>
          <a:lstStyle>
            <a:lvl1pPr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noProof="0" smtClean="0"/>
              <a:t>Add legal and copyright disclaimers here.</a:t>
            </a:r>
            <a:endParaRPr lang="en-GB" noProof="0"/>
          </a:p>
        </p:txBody>
      </p:sp>
      <p:cxnSp>
        <p:nvCxnSpPr>
          <p:cNvPr id="7" name="Shape 6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2553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: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533400" y="1752600"/>
            <a:ext cx="8077200" cy="44196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324600"/>
            <a:ext cx="5257800" cy="152400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533400" y="6477000"/>
            <a:ext cx="2590800" cy="15240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00" noProof="0" dirty="0" smtClean="0">
                <a:latin typeface="Arial" pitchFamily="34" charset="0"/>
                <a:cs typeface="Arial" pitchFamily="34" charset="0"/>
              </a:rPr>
              <a:t>PwC</a:t>
            </a:r>
            <a:endParaRPr lang="en-GB" sz="1000" noProof="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Shape 14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77000"/>
            <a:ext cx="1527048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7086600" y="6324600"/>
            <a:ext cx="1524000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4472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9AD5F-AF07-4054-B911-9E0AD3B26856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8A7A-A904-4A03-B481-E0EE8CBC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530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9AD5F-AF07-4054-B911-9E0AD3B26856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8A7A-A904-4A03-B481-E0EE8CBC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9AD5F-AF07-4054-B911-9E0AD3B26856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8A7A-A904-4A03-B481-E0EE8CBC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822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9AD5F-AF07-4054-B911-9E0AD3B26856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8A7A-A904-4A03-B481-E0EE8CBC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61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9AD5F-AF07-4054-B911-9E0AD3B26856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8A7A-A904-4A03-B481-E0EE8CBC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386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9AD5F-AF07-4054-B911-9E0AD3B26856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8A7A-A904-4A03-B481-E0EE8CBC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372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9AD5F-AF07-4054-B911-9E0AD3B26856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8A7A-A904-4A03-B481-E0EE8CBC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38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9AD5F-AF07-4054-B911-9E0AD3B26856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8A7A-A904-4A03-B481-E0EE8CBC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031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9AD5F-AF07-4054-B911-9E0AD3B26856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58A7A-A904-4A03-B481-E0EE8CBC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149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3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tr/url?sa=i&amp;rct=j&amp;q=&amp;esrc=s&amp;frm=1&amp;source=images&amp;cd=&amp;cad=rja&amp;uact=8&amp;docid=-S7OOC1AfeFmtM&amp;tbnid=Kuflo-KFEjg--M:&amp;ved=0CAUQjRw&amp;url=http://www.campaigntr.com/2012/11/30/27178/turk-aile-sirketlerinin-bugunku-durumu/pwc-logo/&amp;ei=y96iU6nzLfHy7Ab6v4CICQ&amp;bvm=bv.69411363,d.ZGU&amp;psig=AFQjCNEqUfgOxHWXMNeLqlQ98Dm413X0BA&amp;ust=1403269181588710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895475" y="1107369"/>
            <a:ext cx="5343525" cy="1595264"/>
          </a:xfrm>
        </p:spPr>
        <p:txBody>
          <a:bodyPr/>
          <a:lstStyle/>
          <a:p>
            <a:r>
              <a:rPr lang="tr-TR" dirty="0" smtClean="0"/>
              <a:t>TÜRKİYE’DE SAĞLIKLI İŞLEYEN BİR FİNANSAL RAPORLAMA ALTYAPISININ TASARLANMASI</a:t>
            </a:r>
            <a:endParaRPr lang="tr-TR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035826" y="5445224"/>
            <a:ext cx="2448272" cy="504056"/>
          </a:xfrm>
        </p:spPr>
        <p:txBody>
          <a:bodyPr/>
          <a:lstStyle/>
          <a:p>
            <a:r>
              <a:rPr lang="tr-TR" sz="1800" dirty="0" smtClean="0"/>
              <a:t>17 Eylül 2014, Ankara</a:t>
            </a:r>
            <a:endParaRPr lang="tr-TR" sz="1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763688" y="116632"/>
            <a:ext cx="4404717" cy="260560"/>
          </a:xfrm>
        </p:spPr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7" name="Subtitle 4"/>
          <p:cNvSpPr txBox="1">
            <a:spLocks/>
          </p:cNvSpPr>
          <p:nvPr/>
        </p:nvSpPr>
        <p:spPr bwMode="white">
          <a:xfrm>
            <a:off x="1895475" y="1905001"/>
            <a:ext cx="5343525" cy="381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Subtitle 4"/>
          <p:cNvSpPr txBox="1">
            <a:spLocks/>
          </p:cNvSpPr>
          <p:nvPr/>
        </p:nvSpPr>
        <p:spPr bwMode="white">
          <a:xfrm>
            <a:off x="4644008" y="4293096"/>
            <a:ext cx="2840090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None/>
              <a:defRPr sz="3200" kern="1200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algn="ctr"/>
            <a:r>
              <a:rPr lang="tr-TR" sz="2000" dirty="0" smtClean="0"/>
              <a:t>Murat SANCAR</a:t>
            </a:r>
          </a:p>
          <a:p>
            <a:pPr algn="ctr"/>
            <a:r>
              <a:rPr lang="tr-TR" sz="1800" dirty="0" smtClean="0"/>
              <a:t>PwC Türkiye</a:t>
            </a:r>
          </a:p>
          <a:p>
            <a:pPr algn="ctr"/>
            <a:r>
              <a:rPr lang="tr-TR" sz="1800" dirty="0" smtClean="0"/>
              <a:t>Bölgelerden Sorumlu Ortak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78017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536448" y="1752600"/>
            <a:ext cx="8077200" cy="4419600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0"/>
              </a:spcAft>
            </a:pPr>
            <a:endParaRPr lang="tr-TR" sz="1200" dirty="0" smtClean="0"/>
          </a:p>
          <a:p>
            <a:pPr>
              <a:spcAft>
                <a:spcPts val="0"/>
              </a:spcAft>
              <a:tabLst>
                <a:tab pos="4572000" algn="l"/>
              </a:tabLst>
            </a:pPr>
            <a:r>
              <a:rPr lang="tr-TR" sz="3100" dirty="0" smtClean="0">
                <a:latin typeface="Georgia" panose="02040502050405020303" pitchFamily="18" charset="0"/>
              </a:rPr>
              <a:t>Yasal Çerçeve / Mevzuat</a:t>
            </a:r>
          </a:p>
          <a:p>
            <a:pPr marL="0" indent="0">
              <a:spcAft>
                <a:spcPts val="0"/>
              </a:spcAft>
              <a:buNone/>
              <a:tabLst>
                <a:tab pos="4572000" algn="l"/>
              </a:tabLst>
            </a:pPr>
            <a:endParaRPr lang="tr-TR" sz="3100" dirty="0" smtClean="0">
              <a:latin typeface="Georgia" panose="02040502050405020303" pitchFamily="18" charset="0"/>
            </a:endParaRPr>
          </a:p>
          <a:p>
            <a:pPr>
              <a:spcAft>
                <a:spcPts val="0"/>
              </a:spcAft>
              <a:tabLst>
                <a:tab pos="4572000" algn="l"/>
              </a:tabLst>
            </a:pPr>
            <a:r>
              <a:rPr lang="tr-TR" sz="3100" dirty="0" smtClean="0">
                <a:latin typeface="Georgia" panose="02040502050405020303" pitchFamily="18" charset="0"/>
              </a:rPr>
              <a:t>Muhasebe Standartları</a:t>
            </a:r>
          </a:p>
          <a:p>
            <a:pPr>
              <a:spcAft>
                <a:spcPts val="0"/>
              </a:spcAft>
              <a:tabLst>
                <a:tab pos="4572000" algn="l"/>
              </a:tabLst>
            </a:pPr>
            <a:endParaRPr lang="tr-TR" sz="3100" dirty="0">
              <a:latin typeface="Georgia" panose="02040502050405020303" pitchFamily="18" charset="0"/>
            </a:endParaRPr>
          </a:p>
          <a:p>
            <a:pPr>
              <a:spcAft>
                <a:spcPts val="0"/>
              </a:spcAft>
              <a:tabLst>
                <a:tab pos="4572000" algn="l"/>
              </a:tabLst>
            </a:pPr>
            <a:r>
              <a:rPr lang="tr-TR" sz="3100" dirty="0" smtClean="0">
                <a:latin typeface="Georgia" panose="02040502050405020303" pitchFamily="18" charset="0"/>
              </a:rPr>
              <a:t>Eğitim / İnsan Kaynağı</a:t>
            </a:r>
          </a:p>
          <a:p>
            <a:pPr>
              <a:spcAft>
                <a:spcPts val="0"/>
              </a:spcAft>
              <a:tabLst>
                <a:tab pos="4572000" algn="l"/>
              </a:tabLst>
            </a:pPr>
            <a:endParaRPr lang="tr-TR" sz="3100" dirty="0">
              <a:latin typeface="Georgia" panose="02040502050405020303" pitchFamily="18" charset="0"/>
            </a:endParaRPr>
          </a:p>
          <a:p>
            <a:pPr>
              <a:spcAft>
                <a:spcPts val="0"/>
              </a:spcAft>
              <a:tabLst>
                <a:tab pos="4572000" algn="l"/>
              </a:tabLst>
            </a:pPr>
            <a:r>
              <a:rPr lang="tr-TR" sz="3100" dirty="0" smtClean="0">
                <a:latin typeface="Georgia" panose="02040502050405020303" pitchFamily="18" charset="0"/>
              </a:rPr>
              <a:t>Gözetim</a:t>
            </a:r>
          </a:p>
          <a:p>
            <a:pPr>
              <a:spcAft>
                <a:spcPts val="0"/>
              </a:spcAft>
              <a:tabLst>
                <a:tab pos="4572000" algn="l"/>
              </a:tabLst>
            </a:pPr>
            <a:endParaRPr lang="tr-TR" sz="3100" dirty="0">
              <a:latin typeface="Georgia" panose="02040502050405020303" pitchFamily="18" charset="0"/>
            </a:endParaRPr>
          </a:p>
          <a:p>
            <a:pPr>
              <a:spcAft>
                <a:spcPts val="0"/>
              </a:spcAft>
              <a:tabLst>
                <a:tab pos="4572000" algn="l"/>
              </a:tabLst>
            </a:pPr>
            <a:r>
              <a:rPr lang="tr-TR" sz="3100" dirty="0" smtClean="0">
                <a:latin typeface="Georgia" panose="02040502050405020303" pitchFamily="18" charset="0"/>
              </a:rPr>
              <a:t>Muhasebe Mesleği</a:t>
            </a:r>
          </a:p>
          <a:p>
            <a:pPr>
              <a:spcAft>
                <a:spcPts val="0"/>
              </a:spcAft>
              <a:tabLst>
                <a:tab pos="4572000" algn="l"/>
              </a:tabLst>
            </a:pPr>
            <a:endParaRPr lang="tr-TR" sz="3100" dirty="0">
              <a:latin typeface="Georgia" panose="02040502050405020303" pitchFamily="18" charset="0"/>
            </a:endParaRPr>
          </a:p>
          <a:p>
            <a:pPr>
              <a:spcAft>
                <a:spcPts val="0"/>
              </a:spcAft>
              <a:tabLst>
                <a:tab pos="4572000" algn="l"/>
              </a:tabLst>
            </a:pPr>
            <a:r>
              <a:rPr lang="tr-TR" sz="3100" dirty="0" smtClean="0">
                <a:latin typeface="Georgia" panose="02040502050405020303" pitchFamily="18" charset="0"/>
              </a:rPr>
              <a:t>Denetim Standartları / Kalitesi</a:t>
            </a:r>
          </a:p>
          <a:p>
            <a:pPr>
              <a:spcAft>
                <a:spcPts val="0"/>
              </a:spcAft>
              <a:tabLst>
                <a:tab pos="4572000" algn="l"/>
              </a:tabLst>
            </a:pPr>
            <a:endParaRPr lang="tr-TR" sz="3100" dirty="0">
              <a:latin typeface="Georgia" panose="02040502050405020303" pitchFamily="18" charset="0"/>
            </a:endParaRPr>
          </a:p>
          <a:p>
            <a:pPr marL="0" indent="0">
              <a:spcAft>
                <a:spcPts val="0"/>
              </a:spcAft>
              <a:buNone/>
              <a:tabLst>
                <a:tab pos="4572000" algn="l"/>
              </a:tabLst>
            </a:pPr>
            <a:r>
              <a:rPr lang="tr-TR" sz="1600" dirty="0" smtClean="0">
                <a:latin typeface="Georgia" panose="02040502050405020303" pitchFamily="18" charset="0"/>
              </a:rPr>
              <a:t>	</a:t>
            </a:r>
          </a:p>
          <a:p>
            <a:endParaRPr lang="tr-TR" sz="1600" dirty="0">
              <a:latin typeface="Georgia" panose="02040502050405020303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2</a:t>
            </a:fld>
            <a:endParaRPr lang="en-GB" dirty="0"/>
          </a:p>
        </p:txBody>
      </p:sp>
      <p:cxnSp>
        <p:nvCxnSpPr>
          <p:cNvPr id="6" name="Shape 5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539552" y="801578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572000" algn="l"/>
              </a:tabLst>
            </a:pPr>
            <a:r>
              <a:rPr lang="tr-TR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Finansal Raporlamanın ALTYAPISI</a:t>
            </a:r>
          </a:p>
        </p:txBody>
      </p:sp>
    </p:spTree>
    <p:extLst>
      <p:ext uri="{BB962C8B-B14F-4D97-AF65-F5344CB8AC3E}">
        <p14:creationId xmlns:p14="http://schemas.microsoft.com/office/powerpoint/2010/main" val="347585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gray">
          <a:xfrm>
            <a:off x="304800" y="573087"/>
            <a:ext cx="1292225" cy="1103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cxnSp>
        <p:nvCxnSpPr>
          <p:cNvPr id="6" name="Shape 5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559960" y="893910"/>
            <a:ext cx="67297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  <a:tabLst>
                <a:tab pos="4572000" algn="l"/>
              </a:tabLst>
            </a:pPr>
            <a:r>
              <a:rPr lang="tr-TR" sz="3200" b="1" i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SAĞLIKLI</a:t>
            </a:r>
            <a:r>
              <a:rPr lang="tr-TR" sz="3200" b="1" i="1" dirty="0" smtClean="0">
                <a:latin typeface="Georgia" panose="02040502050405020303" pitchFamily="18" charset="0"/>
              </a:rPr>
              <a:t> </a:t>
            </a:r>
            <a:r>
              <a:rPr lang="tr-TR" sz="2000" b="1" i="1" dirty="0" smtClean="0">
                <a:latin typeface="Georgia" panose="02040502050405020303" pitchFamily="18" charset="0"/>
              </a:rPr>
              <a:t>işleyen bir Finansal Raporlama</a:t>
            </a:r>
            <a:endParaRPr lang="tr-TR" sz="2400" b="1" i="1" dirty="0" smtClean="0">
              <a:latin typeface="Georgia" panose="020405020504050203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59632" y="1988840"/>
            <a:ext cx="640871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0" algn="l"/>
              </a:tabLst>
            </a:pPr>
            <a:r>
              <a:rPr lang="tr-TR" dirty="0" smtClean="0">
                <a:latin typeface="Georgia" panose="02040502050405020303" pitchFamily="18" charset="0"/>
              </a:rPr>
              <a:t>Dürüst/Gerçek resim</a:t>
            </a:r>
            <a:endParaRPr lang="tr-TR" dirty="0">
              <a:latin typeface="Georgia" panose="02040502050405020303" pitchFamily="18" charset="0"/>
            </a:endParaRPr>
          </a:p>
          <a:p>
            <a:pPr>
              <a:spcAft>
                <a:spcPts val="0"/>
              </a:spcAft>
              <a:tabLst>
                <a:tab pos="4572000" algn="l"/>
              </a:tabLst>
            </a:pPr>
            <a:endParaRPr lang="tr-TR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4572000" algn="l"/>
              </a:tabLst>
            </a:pPr>
            <a:r>
              <a:rPr lang="tr-TR" dirty="0">
                <a:latin typeface="Georgia" panose="02040502050405020303" pitchFamily="18" charset="0"/>
              </a:rPr>
              <a:t>Kamuyu </a:t>
            </a:r>
            <a:r>
              <a:rPr lang="tr-TR" dirty="0" smtClean="0">
                <a:latin typeface="Georgia" panose="02040502050405020303" pitchFamily="18" charset="0"/>
              </a:rPr>
              <a:t>aydınlatma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4572000" algn="l"/>
              </a:tabLst>
            </a:pPr>
            <a:endParaRPr lang="tr-TR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4572000" algn="l"/>
              </a:tabLst>
            </a:pPr>
            <a:r>
              <a:rPr lang="tr-TR" dirty="0" smtClean="0">
                <a:latin typeface="Georgia" panose="02040502050405020303" pitchFamily="18" charset="0"/>
              </a:rPr>
              <a:t>Şeffaflık</a:t>
            </a:r>
            <a:r>
              <a:rPr lang="tr-TR" dirty="0">
                <a:latin typeface="Georgia" panose="02040502050405020303" pitchFamily="18" charset="0"/>
              </a:rPr>
              <a:t>, hesap verme </a:t>
            </a:r>
            <a:r>
              <a:rPr lang="tr-TR" dirty="0" smtClean="0">
                <a:latin typeface="Georgia" panose="02040502050405020303" pitchFamily="18" charset="0"/>
              </a:rPr>
              <a:t>kültürü</a:t>
            </a:r>
            <a:endParaRPr lang="tr-TR" dirty="0">
              <a:latin typeface="Georgia" panose="02040502050405020303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0" algn="l"/>
              </a:tabLst>
            </a:pPr>
            <a:endParaRPr lang="tr-TR" dirty="0">
              <a:latin typeface="Georgia" panose="02040502050405020303" pitchFamily="18" charset="0"/>
            </a:endParaRPr>
          </a:p>
          <a:p>
            <a:pPr>
              <a:spcAft>
                <a:spcPts val="0"/>
              </a:spcAft>
              <a:tabLst>
                <a:tab pos="4572000" algn="l"/>
              </a:tabLst>
            </a:pPr>
            <a:endParaRPr lang="tr-TR" dirty="0">
              <a:latin typeface="Georgia" panose="02040502050405020303" pitchFamily="18" charset="0"/>
            </a:endParaRPr>
          </a:p>
          <a:p>
            <a:pPr>
              <a:spcAft>
                <a:spcPts val="0"/>
              </a:spcAft>
              <a:tabLst>
                <a:tab pos="4572000" algn="l"/>
              </a:tabLst>
            </a:pPr>
            <a:endParaRPr lang="tr-TR" dirty="0">
              <a:latin typeface="Georgia" panose="02040502050405020303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0" algn="l"/>
              </a:tabLst>
            </a:pPr>
            <a:endParaRPr lang="tr-TR" dirty="0">
              <a:latin typeface="Georgia" panose="02040502050405020303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0" algn="l"/>
              </a:tabLst>
            </a:pPr>
            <a:r>
              <a:rPr lang="tr-TR" dirty="0" smtClean="0">
                <a:latin typeface="Georgia" panose="02040502050405020303" pitchFamily="18" charset="0"/>
              </a:rPr>
              <a:t>TÜM PAYDAŞLARIN FİNANSAL RAPOR ALGISI</a:t>
            </a:r>
            <a:endParaRPr lang="tr-TR" dirty="0">
              <a:latin typeface="Georgia" panose="02040502050405020303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0" algn="l"/>
              </a:tabLst>
            </a:pPr>
            <a:endParaRPr lang="tr-TR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07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381000" y="1676400"/>
            <a:ext cx="8376691" cy="4419600"/>
          </a:xfrm>
        </p:spPr>
        <p:txBody>
          <a:bodyPr/>
          <a:lstStyle/>
          <a:p>
            <a:pPr>
              <a:spcAft>
                <a:spcPts val="0"/>
              </a:spcAft>
            </a:pPr>
            <a:endParaRPr lang="tr-TR" sz="1200" dirty="0" smtClean="0"/>
          </a:p>
          <a:p>
            <a:r>
              <a:rPr lang="tr-TR" sz="1200" dirty="0" smtClean="0"/>
              <a:t>    </a:t>
            </a:r>
            <a:endParaRPr lang="tr-TR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gray">
          <a:xfrm>
            <a:off x="304800" y="573087"/>
            <a:ext cx="1292225" cy="1103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cxnSp>
        <p:nvCxnSpPr>
          <p:cNvPr id="6" name="Shape 5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619042" y="893910"/>
            <a:ext cx="424507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  <a:tabLst>
                <a:tab pos="4572000" algn="l"/>
              </a:tabLst>
            </a:pPr>
            <a:r>
              <a:rPr lang="tr-TR" sz="2400" b="1" i="1" dirty="0" smtClean="0">
                <a:latin typeface="Georgia" panose="02040502050405020303" pitchFamily="18" charset="0"/>
              </a:rPr>
              <a:t>Yasal Çerçeve / Mevzuat/</a:t>
            </a:r>
          </a:p>
          <a:p>
            <a:pPr>
              <a:spcAft>
                <a:spcPts val="0"/>
              </a:spcAft>
              <a:tabLst>
                <a:tab pos="4572000" algn="l"/>
              </a:tabLst>
            </a:pPr>
            <a:r>
              <a:rPr lang="tr-TR" sz="2400" b="1" i="1" dirty="0" smtClean="0">
                <a:latin typeface="Georgia" panose="02040502050405020303" pitchFamily="18" charset="0"/>
              </a:rPr>
              <a:t>Muhasebe Standartları</a:t>
            </a:r>
          </a:p>
        </p:txBody>
      </p:sp>
      <p:sp>
        <p:nvSpPr>
          <p:cNvPr id="7" name="Rectangle 6"/>
          <p:cNvSpPr/>
          <p:nvPr/>
        </p:nvSpPr>
        <p:spPr>
          <a:xfrm>
            <a:off x="827583" y="1988840"/>
            <a:ext cx="806489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0" algn="l"/>
              </a:tabLst>
            </a:pPr>
            <a:r>
              <a:rPr lang="tr-TR" dirty="0" smtClean="0">
                <a:latin typeface="Georgia" panose="02040502050405020303" pitchFamily="18" charset="0"/>
              </a:rPr>
              <a:t>TTK </a:t>
            </a:r>
          </a:p>
          <a:p>
            <a:pPr>
              <a:spcAft>
                <a:spcPts val="0"/>
              </a:spcAft>
              <a:tabLst>
                <a:tab pos="628650" algn="l"/>
              </a:tabLst>
            </a:pPr>
            <a:r>
              <a:rPr lang="tr-TR" dirty="0">
                <a:latin typeface="Georgia" panose="02040502050405020303" pitchFamily="18" charset="0"/>
              </a:rPr>
              <a:t>	</a:t>
            </a:r>
            <a:r>
              <a:rPr lang="tr-TR" dirty="0" smtClean="0">
                <a:latin typeface="Georgia" panose="02040502050405020303" pitchFamily="18" charset="0"/>
              </a:rPr>
              <a:t>Kurumsal Yönetim</a:t>
            </a:r>
            <a:endParaRPr lang="tr-TR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4572000" algn="l"/>
              </a:tabLst>
            </a:pPr>
            <a:endParaRPr lang="tr-TR" dirty="0">
              <a:latin typeface="Georgia" panose="02040502050405020303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0" algn="l"/>
              </a:tabLst>
            </a:pPr>
            <a:r>
              <a:rPr lang="tr-TR" dirty="0" smtClean="0">
                <a:latin typeface="Georgia" panose="02040502050405020303" pitchFamily="18" charset="0"/>
              </a:rPr>
              <a:t>TRFS </a:t>
            </a:r>
          </a:p>
          <a:p>
            <a:pPr>
              <a:spcAft>
                <a:spcPts val="0"/>
              </a:spcAft>
              <a:tabLst>
                <a:tab pos="628650" algn="l"/>
              </a:tabLst>
            </a:pPr>
            <a:r>
              <a:rPr lang="tr-TR" dirty="0" smtClean="0">
                <a:latin typeface="Georgia" panose="02040502050405020303" pitchFamily="18" charset="0"/>
              </a:rPr>
              <a:t>        	Gerçek resim  ilkesi</a:t>
            </a:r>
            <a:endParaRPr lang="tr-TR" dirty="0">
              <a:latin typeface="Georgia" panose="02040502050405020303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0" algn="l"/>
              </a:tabLst>
            </a:pPr>
            <a:endParaRPr lang="tr-TR" dirty="0">
              <a:latin typeface="Georgia" panose="02040502050405020303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0" algn="l"/>
              </a:tabLst>
            </a:pPr>
            <a:r>
              <a:rPr lang="tr-TR" dirty="0" smtClean="0">
                <a:latin typeface="Georgia" panose="02040502050405020303" pitchFamily="18" charset="0"/>
              </a:rPr>
              <a:t>VUK </a:t>
            </a:r>
          </a:p>
          <a:p>
            <a:pPr marL="463550">
              <a:spcAft>
                <a:spcPts val="0"/>
              </a:spcAft>
              <a:tabLst>
                <a:tab pos="628650" algn="l"/>
              </a:tabLst>
            </a:pPr>
            <a:r>
              <a:rPr lang="tr-TR" dirty="0" smtClean="0">
                <a:latin typeface="Georgia" panose="02040502050405020303" pitchFamily="18" charset="0"/>
              </a:rPr>
              <a:t>	Gerçek resim ilkesinden önce maksimize edilmiş  gerçek vergi matrahı</a:t>
            </a:r>
            <a:endParaRPr lang="tr-TR" dirty="0">
              <a:latin typeface="Georgia" panose="02040502050405020303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0" algn="l"/>
              </a:tabLst>
            </a:pPr>
            <a:endParaRPr lang="tr-TR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65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536448" y="1752600"/>
            <a:ext cx="8077200" cy="4419600"/>
          </a:xfrm>
        </p:spPr>
        <p:txBody>
          <a:bodyPr/>
          <a:lstStyle/>
          <a:p>
            <a:pPr>
              <a:spcAft>
                <a:spcPts val="0"/>
              </a:spcAft>
            </a:pPr>
            <a:endParaRPr lang="tr-TR" sz="1200" dirty="0" smtClean="0"/>
          </a:p>
          <a:p>
            <a:endParaRPr lang="tr-TR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gray">
          <a:xfrm>
            <a:off x="304800" y="573087"/>
            <a:ext cx="1292225" cy="1103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cxnSp>
        <p:nvCxnSpPr>
          <p:cNvPr id="6" name="Shape 5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835696" y="895191"/>
            <a:ext cx="7061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  <a:tabLst>
                <a:tab pos="4572000" algn="l"/>
              </a:tabLst>
            </a:pPr>
            <a:r>
              <a:rPr lang="tr-TR" sz="2400" b="1" i="1" dirty="0" smtClean="0">
                <a:latin typeface="Georgia" panose="02040502050405020303" pitchFamily="18" charset="0"/>
              </a:rPr>
              <a:t>Eğitim / İnsan Kaynağı/Muhasebe mesleği</a:t>
            </a:r>
          </a:p>
        </p:txBody>
      </p:sp>
      <p:sp>
        <p:nvSpPr>
          <p:cNvPr id="7" name="Rectangle 6"/>
          <p:cNvSpPr/>
          <p:nvPr/>
        </p:nvSpPr>
        <p:spPr>
          <a:xfrm>
            <a:off x="1259632" y="1988840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0" algn="l"/>
              </a:tabLst>
            </a:pPr>
            <a:r>
              <a:rPr lang="tr-TR" sz="2400" dirty="0" smtClean="0">
                <a:latin typeface="Georgia" panose="02040502050405020303" pitchFamily="18" charset="0"/>
              </a:rPr>
              <a:t>Mesleğin geleceği / prestiji</a:t>
            </a:r>
            <a:endParaRPr lang="tr-TR" sz="24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4572000" algn="l"/>
              </a:tabLst>
            </a:pPr>
            <a:endParaRPr lang="tr-TR" sz="2400" dirty="0">
              <a:latin typeface="Georgia" panose="02040502050405020303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0" algn="l"/>
              </a:tabLst>
            </a:pPr>
            <a:r>
              <a:rPr lang="tr-TR" sz="2400" dirty="0" smtClean="0">
                <a:latin typeface="Georgia" panose="02040502050405020303" pitchFamily="18" charset="0"/>
              </a:rPr>
              <a:t>Hizmetin kalitesi</a:t>
            </a:r>
            <a:endParaRPr lang="tr-TR" sz="2400" dirty="0">
              <a:latin typeface="Georgia" panose="02040502050405020303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0" algn="l"/>
              </a:tabLst>
            </a:pPr>
            <a:endParaRPr lang="tr-TR" sz="2400" dirty="0">
              <a:latin typeface="Georgia" panose="02040502050405020303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0" algn="l"/>
              </a:tabLst>
            </a:pPr>
            <a:r>
              <a:rPr lang="tr-TR" sz="2400" dirty="0" smtClean="0">
                <a:latin typeface="Georgia" panose="02040502050405020303" pitchFamily="18" charset="0"/>
              </a:rPr>
              <a:t>Tüm paydaşların  Eğitilmesi</a:t>
            </a:r>
            <a:endParaRPr lang="tr-TR" sz="2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60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gray">
          <a:xfrm>
            <a:off x="304800" y="573087"/>
            <a:ext cx="1292225" cy="1103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cxnSp>
        <p:nvCxnSpPr>
          <p:cNvPr id="6" name="Shape 5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835696" y="895191"/>
            <a:ext cx="15071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  <a:tabLst>
                <a:tab pos="4572000" algn="l"/>
              </a:tabLst>
            </a:pPr>
            <a:r>
              <a:rPr lang="tr-TR" sz="2400" b="1" i="1" dirty="0" smtClean="0">
                <a:latin typeface="Georgia" panose="02040502050405020303" pitchFamily="18" charset="0"/>
              </a:rPr>
              <a:t>Gözetim</a:t>
            </a: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81400" y="2476500"/>
            <a:ext cx="20066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1" name="Group 20"/>
          <p:cNvGrpSpPr/>
          <p:nvPr/>
        </p:nvGrpSpPr>
        <p:grpSpPr>
          <a:xfrm>
            <a:off x="1835696" y="3573016"/>
            <a:ext cx="1782216" cy="891108"/>
            <a:chOff x="409" y="2219132"/>
            <a:chExt cx="1782216" cy="891108"/>
          </a:xfrm>
        </p:grpSpPr>
        <p:sp>
          <p:nvSpPr>
            <p:cNvPr id="22" name="Rectangle 21"/>
            <p:cNvSpPr/>
            <p:nvPr/>
          </p:nvSpPr>
          <p:spPr>
            <a:xfrm>
              <a:off x="409" y="2219132"/>
              <a:ext cx="1782216" cy="89110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409" y="2219132"/>
              <a:ext cx="1782216" cy="8911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smtClean="0"/>
                <a:t>Gözetim ve Denetim</a:t>
              </a:r>
              <a:endParaRPr lang="en-US" sz="2400" kern="120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067944" y="3573016"/>
            <a:ext cx="1782216" cy="891108"/>
            <a:chOff x="2156891" y="2219132"/>
            <a:chExt cx="1782216" cy="891108"/>
          </a:xfrm>
        </p:grpSpPr>
        <p:sp>
          <p:nvSpPr>
            <p:cNvPr id="25" name="Rectangle 24"/>
            <p:cNvSpPr/>
            <p:nvPr/>
          </p:nvSpPr>
          <p:spPr>
            <a:xfrm>
              <a:off x="2156891" y="2219132"/>
              <a:ext cx="1782216" cy="89110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2156891" y="2219132"/>
              <a:ext cx="1782216" cy="8911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smtClean="0"/>
                <a:t>Denetim Standartları</a:t>
              </a:r>
              <a:endParaRPr lang="en-US" sz="2400" kern="1200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228184" y="3543765"/>
            <a:ext cx="1782216" cy="949610"/>
            <a:chOff x="4313373" y="2219132"/>
            <a:chExt cx="1782216" cy="891108"/>
          </a:xfrm>
        </p:grpSpPr>
        <p:sp>
          <p:nvSpPr>
            <p:cNvPr id="28" name="Rectangle 27"/>
            <p:cNvSpPr/>
            <p:nvPr/>
          </p:nvSpPr>
          <p:spPr>
            <a:xfrm>
              <a:off x="4313373" y="2219132"/>
              <a:ext cx="1782216" cy="89110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4313373" y="2219132"/>
              <a:ext cx="1782216" cy="8911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smtClean="0"/>
                <a:t>Muhasebe Standartları</a:t>
              </a:r>
              <a:endParaRPr lang="en-US" sz="24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6902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536448" y="1752600"/>
            <a:ext cx="8077200" cy="4419600"/>
          </a:xfrm>
        </p:spPr>
        <p:txBody>
          <a:bodyPr/>
          <a:lstStyle/>
          <a:p>
            <a:pPr>
              <a:spcAft>
                <a:spcPts val="0"/>
              </a:spcAft>
            </a:pPr>
            <a:endParaRPr lang="tr-TR" sz="1200" dirty="0" smtClean="0"/>
          </a:p>
          <a:p>
            <a:endParaRPr lang="tr-TR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gray">
          <a:xfrm>
            <a:off x="304800" y="573087"/>
            <a:ext cx="1292225" cy="1103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cxnSp>
        <p:nvCxnSpPr>
          <p:cNvPr id="6" name="Shape 5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835696" y="895191"/>
            <a:ext cx="28696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  <a:tabLst>
                <a:tab pos="4572000" algn="l"/>
              </a:tabLst>
            </a:pPr>
            <a:r>
              <a:rPr lang="tr-TR" sz="2400" b="1" i="1" dirty="0" smtClean="0">
                <a:latin typeface="Georgia" panose="02040502050405020303" pitchFamily="18" charset="0"/>
              </a:rPr>
              <a:t>Denetim Kalitesi</a:t>
            </a:r>
          </a:p>
        </p:txBody>
      </p:sp>
    </p:spTree>
    <p:extLst>
      <p:ext uri="{BB962C8B-B14F-4D97-AF65-F5344CB8AC3E}">
        <p14:creationId xmlns:p14="http://schemas.microsoft.com/office/powerpoint/2010/main" val="396902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33400" y="5867400"/>
            <a:ext cx="8359080" cy="76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© [2010] PricewaterhouseCoopers Turkey. All rights reserved. “PricewaterhouseCoopers” refers to PricewaterhouseCoopers Turkey or, as the context requires, the PricewaterhouseCoopers global network or other member firms of the network, each of which is a separate legal entity. “PricewaterhouseCoopers Turkey” refers to Başaran Nas Bağımsız Denetim ve Serbest Muhasebeci Mali </a:t>
            </a:r>
            <a:r>
              <a:rPr lang="en-US" dirty="0" err="1" smtClean="0"/>
              <a:t>Müşavirlik</a:t>
            </a:r>
            <a:r>
              <a:rPr lang="en-US" dirty="0" smtClean="0"/>
              <a:t> A.Ş., Başaran Nas Yeminli Mali </a:t>
            </a:r>
            <a:r>
              <a:rPr lang="en-US" dirty="0" err="1" smtClean="0"/>
              <a:t>Müşavirlik</a:t>
            </a:r>
            <a:r>
              <a:rPr lang="en-US" dirty="0" smtClean="0"/>
              <a:t> A.Ş. and PricewaterhouseCoopers Danışmanlık Hizmetleri Ltd </a:t>
            </a:r>
            <a:r>
              <a:rPr lang="en-US" dirty="0" err="1" smtClean="0"/>
              <a:t>Şti</a:t>
            </a:r>
            <a:r>
              <a:rPr lang="en-US" dirty="0" smtClean="0"/>
              <a:t>. which are separate legal entities incorporated in Turkey within the PricewaterhouseCoopers Turkey </a:t>
            </a:r>
            <a:r>
              <a:rPr lang="en-US" dirty="0" err="1" smtClean="0"/>
              <a:t>organisation</a:t>
            </a:r>
            <a:r>
              <a:rPr lang="en-US" dirty="0" smtClean="0"/>
              <a:t>.</a:t>
            </a:r>
          </a:p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228600" y="3886200"/>
            <a:ext cx="8834437" cy="721072"/>
            <a:chOff x="766763" y="5195888"/>
            <a:chExt cx="9063037" cy="721072"/>
          </a:xfrm>
        </p:grpSpPr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766763" y="5195888"/>
              <a:ext cx="2235200" cy="692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Süleymen </a:t>
              </a:r>
              <a:r>
                <a:rPr lang="en-US" sz="900" err="1">
                  <a:solidFill>
                    <a:srgbClr val="000000"/>
                  </a:solidFill>
                  <a:latin typeface="+mj-lt"/>
                  <a:cs typeface="Arial" charset="0"/>
                </a:rPr>
                <a:t>Seba</a:t>
              </a:r>
              <a:r>
                <a:rPr lang="en-US" sz="900">
                  <a:solidFill>
                    <a:srgbClr val="000000"/>
                  </a:solidFill>
                  <a:latin typeface="+mj-lt"/>
                  <a:cs typeface="Arial" charset="0"/>
                </a:rPr>
                <a:t> </a:t>
              </a:r>
              <a:r>
                <a:rPr lang="en-US" sz="900" smtClean="0">
                  <a:solidFill>
                    <a:srgbClr val="000000"/>
                  </a:solidFill>
                  <a:latin typeface="+mj-lt"/>
                  <a:cs typeface="Arial" charset="0"/>
                </a:rPr>
                <a:t>Cad. </a:t>
              </a: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No:48 BJK Plaza</a:t>
              </a:r>
            </a:p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B Blok Kat 9 34357 Akaretler</a:t>
              </a:r>
            </a:p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Beşiktaş İstanbul</a:t>
              </a:r>
            </a:p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Tel: (90) (212) 326 6060</a:t>
              </a:r>
            </a:p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Fax: (90) (212) 326 6050</a:t>
              </a:r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3001963" y="5195888"/>
              <a:ext cx="2011362" cy="692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Büyükdere Cad No 100/102 </a:t>
              </a:r>
            </a:p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Maya Akar Center B Blok</a:t>
              </a:r>
            </a:p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Gayrettepe İstanbul</a:t>
              </a:r>
            </a:p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Tel: (90) (212) 355 5858</a:t>
              </a:r>
            </a:p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Fax: (90) (212) 355 5850</a:t>
              </a:r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4762500" y="5208588"/>
              <a:ext cx="2011363" cy="692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Atatürk Bulvarı Celal Bayar</a:t>
              </a:r>
            </a:p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İş Merkezi No:211/18</a:t>
              </a:r>
            </a:p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06680 Kavaklıdere Ankara</a:t>
              </a:r>
            </a:p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Tel: (90) (312) 457 4545</a:t>
              </a:r>
            </a:p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Fax: (90) (312) 457 4550</a:t>
              </a:r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6523038" y="5195888"/>
              <a:ext cx="2011362" cy="692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Hürriyet Bulvarı No:4/1</a:t>
              </a:r>
            </a:p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Kavala Plaza Kat 6 35210</a:t>
              </a:r>
            </a:p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Alsancak İzmir</a:t>
              </a:r>
            </a:p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Tel: (90) (232) 497 7070</a:t>
              </a:r>
            </a:p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Fax: (90) (232) 497 7050</a:t>
              </a:r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8199438" y="5224463"/>
              <a:ext cx="1630362" cy="692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smtClean="0">
                  <a:solidFill>
                    <a:srgbClr val="000000"/>
                  </a:solidFill>
                  <a:latin typeface="+mj-lt"/>
                  <a:cs typeface="Arial" charset="0"/>
                </a:rPr>
                <a:t>Y.Yalova </a:t>
              </a: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Yolu </a:t>
              </a:r>
              <a:r>
                <a:rPr lang="en-US" sz="900">
                  <a:solidFill>
                    <a:srgbClr val="000000"/>
                  </a:solidFill>
                  <a:latin typeface="+mj-lt"/>
                  <a:cs typeface="Arial" charset="0"/>
                </a:rPr>
                <a:t>4 </a:t>
              </a:r>
              <a:r>
                <a:rPr lang="en-US" sz="900" smtClean="0">
                  <a:solidFill>
                    <a:srgbClr val="000000"/>
                  </a:solidFill>
                  <a:latin typeface="+mj-lt"/>
                  <a:cs typeface="Arial" charset="0"/>
                </a:rPr>
                <a:t>km. </a:t>
              </a: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No 424</a:t>
              </a:r>
            </a:p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Buttim Plaza Kat:9 D:1622</a:t>
              </a:r>
            </a:p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16250 Osmangazi Bursa</a:t>
              </a:r>
            </a:p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Tel: (90) (224) 270 2929</a:t>
              </a:r>
            </a:p>
            <a:p>
              <a:pPr defTabSz="774700">
                <a:tabLst>
                  <a:tab pos="392113" algn="l"/>
                  <a:tab pos="801688" algn="l"/>
                  <a:tab pos="1196975" algn="l"/>
                  <a:tab pos="1590675" algn="l"/>
                  <a:tab pos="1893888" algn="l"/>
                </a:tabLst>
              </a:pPr>
              <a:r>
                <a:rPr lang="en-US" sz="900" dirty="0">
                  <a:solidFill>
                    <a:srgbClr val="000000"/>
                  </a:solidFill>
                  <a:latin typeface="+mj-lt"/>
                  <a:cs typeface="Arial" charset="0"/>
                </a:rPr>
                <a:t>Fax: (90) (224) 270 2930</a:t>
              </a:r>
            </a:p>
          </p:txBody>
        </p:sp>
      </p:grpSp>
      <p:pic>
        <p:nvPicPr>
          <p:cNvPr id="10" name="Picture 2" descr="http://www.campaigntr.com/wp-content/uploads/2012/11/Pwc-LOGO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127" y="974652"/>
            <a:ext cx="2844050" cy="240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28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PwC Orange">
      <a:dk1>
        <a:srgbClr val="000000"/>
      </a:dk1>
      <a:lt1>
        <a:srgbClr val="FFFFFF"/>
      </a:lt1>
      <a:dk2>
        <a:srgbClr val="DC6900"/>
      </a:dk2>
      <a:lt2>
        <a:srgbClr val="FFFFFF"/>
      </a:lt2>
      <a:accent1>
        <a:srgbClr val="DC6900"/>
      </a:accent1>
      <a:accent2>
        <a:srgbClr val="FFB600"/>
      </a:accent2>
      <a:accent3>
        <a:srgbClr val="602320"/>
      </a:accent3>
      <a:accent4>
        <a:srgbClr val="DB536A"/>
      </a:accent4>
      <a:accent5>
        <a:srgbClr val="A32020"/>
      </a:accent5>
      <a:accent6>
        <a:srgbClr val="E0301E"/>
      </a:accent6>
      <a:hlink>
        <a:srgbClr val="DC6900"/>
      </a:hlink>
      <a:folHlink>
        <a:srgbClr val="DC69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3521</TotalTime>
  <Words>357</Words>
  <Application>Microsoft Office PowerPoint</Application>
  <PresentationFormat>On-screen Show (4:3)</PresentationFormat>
  <Paragraphs>94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TÜRKİYE’DE SAĞLIKLI İŞLEYEN BİR FİNANSAL RAPORLAMA ALTYAPISININ TASARLANMASI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PricewaterhouseCoopers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tr919140</cp:lastModifiedBy>
  <cp:revision>31</cp:revision>
  <cp:lastPrinted>2014-09-17T05:45:01Z</cp:lastPrinted>
  <dcterms:created xsi:type="dcterms:W3CDTF">2014-09-09T11:04:07Z</dcterms:created>
  <dcterms:modified xsi:type="dcterms:W3CDTF">2014-09-17T05:54:51Z</dcterms:modified>
</cp:coreProperties>
</file>